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7" r:id="rId6"/>
    <p:sldId id="286" r:id="rId7"/>
    <p:sldId id="288" r:id="rId8"/>
    <p:sldId id="289" r:id="rId9"/>
    <p:sldId id="291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2" autoAdjust="0"/>
    <p:restoredTop sz="94730" autoAdjust="0"/>
  </p:normalViewPr>
  <p:slideViewPr>
    <p:cSldViewPr>
      <p:cViewPr>
        <p:scale>
          <a:sx n="110" d="100"/>
          <a:sy n="110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79347-187D-4982-8DE8-C8CBE207C49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5CBB1-F6A0-4C85-B64F-5FB9717EB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695B-7A1B-4E40-94EE-BB216125E018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ED1ED-EC98-4D04-A699-882FCCA4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83B32FBF-2175-464D-854E-1F0A920B15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Integrating MBSE into a Multi-Disciplinary Engineering Environment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>
                <a:solidFill>
                  <a:schemeClr val="tx1"/>
                </a:solidFill>
              </a:rPr>
              <a:t>Software Engineering </a:t>
            </a:r>
            <a:r>
              <a:rPr lang="en-US" dirty="0" smtClean="0"/>
              <a:t>Perspective</a:t>
            </a:r>
            <a:endParaRPr lang="en-GB" dirty="0" smtClean="0">
              <a:latin typeface="Arial" charset="0"/>
            </a:endParaRPr>
          </a:p>
        </p:txBody>
      </p:sp>
      <p:sp>
        <p:nvSpPr>
          <p:cNvPr id="3075" name="Rectangle 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Mark Hoffman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20 June 2011</a:t>
            </a:r>
            <a:endParaRPr lang="en-GB" dirty="0" smtClean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 by Lockheed Martin Corporation. Published and used by INCOSE with permission.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Systems Integration that includes large scale distributed S/W systems</a:t>
            </a:r>
          </a:p>
          <a:p>
            <a:pPr lvl="1"/>
            <a:r>
              <a:rPr lang="en-US" dirty="0" smtClean="0"/>
              <a:t>100’s of system and software engineers</a:t>
            </a:r>
          </a:p>
          <a:p>
            <a:pPr lvl="1"/>
            <a:r>
              <a:rPr lang="en-US" dirty="0" smtClean="0"/>
              <a:t>Over a 100 Components</a:t>
            </a:r>
          </a:p>
          <a:p>
            <a:pPr lvl="2"/>
            <a:r>
              <a:rPr lang="en-US" dirty="0" smtClean="0"/>
              <a:t>Hardware components and software components (CSCIs)</a:t>
            </a:r>
          </a:p>
          <a:p>
            <a:pPr lvl="1"/>
            <a:r>
              <a:rPr lang="en-US" dirty="0" smtClean="0"/>
              <a:t>Well over 1 million lines of code</a:t>
            </a:r>
          </a:p>
          <a:p>
            <a:pPr lvl="1"/>
            <a:r>
              <a:rPr lang="en-US" dirty="0" smtClean="0"/>
              <a:t>100’s of Hw / </a:t>
            </a:r>
            <a:r>
              <a:rPr lang="en-US" dirty="0" err="1" smtClean="0"/>
              <a:t>Sw</a:t>
            </a:r>
            <a:r>
              <a:rPr lang="en-US" dirty="0" smtClean="0"/>
              <a:t> Interfaces</a:t>
            </a:r>
          </a:p>
          <a:p>
            <a:pPr lvl="1"/>
            <a:r>
              <a:rPr lang="en-US" dirty="0" smtClean="0"/>
              <a:t>1000’s of Requirements</a:t>
            </a:r>
          </a:p>
          <a:p>
            <a:r>
              <a:rPr lang="en-US" dirty="0" smtClean="0"/>
              <a:t>Engineering disciplines use multiple languages and tools whose results are not always easily integrated</a:t>
            </a:r>
          </a:p>
          <a:p>
            <a:pPr lvl="1"/>
            <a:r>
              <a:rPr lang="en-US" dirty="0" smtClean="0"/>
              <a:t>The potential for MBSE is that it provides a means to integrate multi-disciplinary engineering including systems, hardware, software, analysis, and test throughout the development life cycle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Engineering is mostly Model Based Software Development</a:t>
            </a:r>
          </a:p>
          <a:p>
            <a:pPr lvl="1"/>
            <a:r>
              <a:rPr lang="en-US" dirty="0" err="1" smtClean="0"/>
              <a:t>SysML</a:t>
            </a:r>
            <a:r>
              <a:rPr lang="en-US" dirty="0" smtClean="0"/>
              <a:t> models – requirement analysis</a:t>
            </a:r>
          </a:p>
          <a:p>
            <a:pPr lvl="1"/>
            <a:r>
              <a:rPr lang="en-US" dirty="0" smtClean="0"/>
              <a:t>UML models and </a:t>
            </a:r>
            <a:r>
              <a:rPr lang="en-US" dirty="0" err="1" smtClean="0"/>
              <a:t>Matlab</a:t>
            </a:r>
            <a:r>
              <a:rPr lang="en-US" dirty="0" smtClean="0"/>
              <a:t>/</a:t>
            </a:r>
            <a:r>
              <a:rPr lang="en-US" dirty="0" err="1" smtClean="0"/>
              <a:t>Simulink</a:t>
            </a:r>
            <a:r>
              <a:rPr lang="en-US" dirty="0" smtClean="0"/>
              <a:t> models – design  &amp; implementation</a:t>
            </a:r>
          </a:p>
          <a:p>
            <a:r>
              <a:rPr lang="en-US" dirty="0" smtClean="0"/>
              <a:t>Systems Engineering flow down of System Design, Interfaces and Requirements to Software Engineering typically consists of Textual Documentation</a:t>
            </a:r>
          </a:p>
          <a:p>
            <a:pPr lvl="1"/>
            <a:r>
              <a:rPr lang="en-US" dirty="0" smtClean="0"/>
              <a:t> Word Documents, PowerPoint slides, Excel spreadsheets, email,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integration is a source of design discrepancies and errors</a:t>
            </a:r>
          </a:p>
          <a:p>
            <a:r>
              <a:rPr lang="en-US" dirty="0" smtClean="0"/>
              <a:t>As design, interfaces or requirements change integration issues are introduced</a:t>
            </a:r>
          </a:p>
          <a:p>
            <a:pPr lvl="1"/>
            <a:r>
              <a:rPr lang="en-US" dirty="0" smtClean="0"/>
              <a:t>Time lag for information</a:t>
            </a:r>
          </a:p>
          <a:p>
            <a:pPr lvl="1"/>
            <a:r>
              <a:rPr lang="en-US" dirty="0" smtClean="0"/>
              <a:t>Coordination of changes showing up at the same time</a:t>
            </a:r>
          </a:p>
          <a:p>
            <a:pPr lvl="1"/>
            <a:r>
              <a:rPr lang="en-US" dirty="0" smtClean="0"/>
              <a:t>Often manually intensive to gather up the changes and get distributed to the stake holders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Incorporating MBSE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Incorporation of MBSE into a broader multi-disciplinary engineering environment could provide</a:t>
            </a:r>
          </a:p>
          <a:p>
            <a:pPr lvl="1"/>
            <a:r>
              <a:rPr lang="en-US" dirty="0" smtClean="0"/>
              <a:t>More timely information</a:t>
            </a:r>
          </a:p>
          <a:p>
            <a:pPr lvl="1"/>
            <a:r>
              <a:rPr lang="en-US" dirty="0" smtClean="0"/>
              <a:t>Similar semantics using standards like </a:t>
            </a:r>
            <a:r>
              <a:rPr lang="en-US" dirty="0" err="1" smtClean="0"/>
              <a:t>SysML</a:t>
            </a:r>
            <a:endParaRPr lang="en-US" dirty="0" smtClean="0"/>
          </a:p>
          <a:p>
            <a:pPr lvl="1"/>
            <a:r>
              <a:rPr lang="en-US" dirty="0" smtClean="0"/>
              <a:t>Easier integration with Software Modeling</a:t>
            </a:r>
          </a:p>
          <a:p>
            <a:pPr lvl="1"/>
            <a:r>
              <a:rPr lang="en-US" dirty="0" smtClean="0"/>
              <a:t>Tighter integration to improved traceability</a:t>
            </a:r>
          </a:p>
          <a:p>
            <a:pPr lvl="2"/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System model artifacts such as interfaces</a:t>
            </a:r>
          </a:p>
          <a:p>
            <a:pPr lvl="2"/>
            <a:r>
              <a:rPr lang="en-US" dirty="0" smtClean="0"/>
              <a:t>Test Cases – System scenarios (Activity Diagrams)</a:t>
            </a:r>
          </a:p>
          <a:p>
            <a:pPr lvl="1"/>
            <a:r>
              <a:rPr lang="en-US" dirty="0" smtClean="0"/>
              <a:t>Impact Analysis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be addressed with an MBSE Approach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other engineering disciplines expect from MBSE?</a:t>
            </a:r>
          </a:p>
          <a:p>
            <a:pPr lvl="1"/>
            <a:r>
              <a:rPr lang="en-US" dirty="0" smtClean="0"/>
              <a:t>Software engineering should expect the high level </a:t>
            </a:r>
            <a:r>
              <a:rPr lang="en-US" dirty="0" err="1" smtClean="0"/>
              <a:t>conops</a:t>
            </a:r>
            <a:r>
              <a:rPr lang="en-US" dirty="0" smtClean="0"/>
              <a:t> of the system (mission scenarios)</a:t>
            </a:r>
          </a:p>
          <a:p>
            <a:pPr lvl="2"/>
            <a:r>
              <a:rPr lang="en-US" dirty="0" smtClean="0"/>
              <a:t>How the system will be used</a:t>
            </a:r>
          </a:p>
          <a:p>
            <a:pPr lvl="1"/>
            <a:r>
              <a:rPr lang="en-US" dirty="0" smtClean="0"/>
              <a:t>Software engineering should expect interface definitions including component channelization</a:t>
            </a:r>
          </a:p>
          <a:p>
            <a:pPr lvl="1"/>
            <a:r>
              <a:rPr lang="en-US" dirty="0" smtClean="0"/>
              <a:t>Software engineering should expect change impact due to requirement changes that effect software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be addressed with an MBSE Approach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can MBSE learn from model-based approaches used in other engineering disciplines?</a:t>
            </a:r>
          </a:p>
          <a:p>
            <a:pPr lvl="1"/>
            <a:r>
              <a:rPr lang="en-US" dirty="0" smtClean="0"/>
              <a:t>MBSE can learn model organization from software engineering</a:t>
            </a:r>
          </a:p>
          <a:p>
            <a:pPr lvl="2"/>
            <a:r>
              <a:rPr lang="en-US" dirty="0" smtClean="0"/>
              <a:t>For large systems, model organization is key for achieving</a:t>
            </a:r>
          </a:p>
          <a:p>
            <a:pPr lvl="3"/>
            <a:r>
              <a:rPr lang="en-US" dirty="0" smtClean="0"/>
              <a:t>Reusable model components</a:t>
            </a:r>
          </a:p>
          <a:p>
            <a:pPr lvl="3"/>
            <a:r>
              <a:rPr lang="en-US" dirty="0" smtClean="0"/>
              <a:t>Minimizing merging of modeling artifacts</a:t>
            </a:r>
          </a:p>
          <a:p>
            <a:pPr lvl="1"/>
            <a:r>
              <a:rPr lang="en-US" dirty="0" smtClean="0"/>
              <a:t>MBSE can learn effective approaches for configuration management of model components</a:t>
            </a:r>
          </a:p>
          <a:p>
            <a:pPr lvl="2"/>
            <a:r>
              <a:rPr lang="en-US" dirty="0" smtClean="0"/>
              <a:t>To facilitate good collaboration, configuration management of these model components is critical</a:t>
            </a:r>
          </a:p>
          <a:p>
            <a:pPr lvl="1"/>
            <a:r>
              <a:rPr lang="en-US" dirty="0" smtClean="0"/>
              <a:t>MBSE can learn effective design patterns / frameworks that allows for effective collaboration and reuse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be addressed with an MBSE Approach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should the practices and tools be integrated/coupled across disciplines?</a:t>
            </a:r>
          </a:p>
          <a:p>
            <a:pPr lvl="1"/>
            <a:r>
              <a:rPr lang="en-US" dirty="0" smtClean="0"/>
              <a:t>For large scale, complex designs the following areas need to be considered:</a:t>
            </a:r>
          </a:p>
          <a:p>
            <a:pPr lvl="2"/>
            <a:r>
              <a:rPr lang="en-US" dirty="0" smtClean="0"/>
              <a:t>Model Organization</a:t>
            </a:r>
          </a:p>
          <a:p>
            <a:pPr lvl="2"/>
            <a:r>
              <a:rPr lang="en-US" dirty="0" smtClean="0"/>
              <a:t>Number of Team Members</a:t>
            </a:r>
          </a:p>
          <a:p>
            <a:pPr lvl="3"/>
            <a:r>
              <a:rPr lang="en-US" dirty="0" smtClean="0"/>
              <a:t>Geographical distribution</a:t>
            </a:r>
          </a:p>
          <a:p>
            <a:pPr lvl="2"/>
            <a:r>
              <a:rPr lang="en-US" dirty="0" smtClean="0"/>
              <a:t>Configuration Management of model components</a:t>
            </a:r>
          </a:p>
          <a:p>
            <a:pPr lvl="2"/>
            <a:r>
              <a:rPr lang="en-US" dirty="0" smtClean="0"/>
              <a:t>Integration of tools</a:t>
            </a:r>
          </a:p>
          <a:p>
            <a:pPr lvl="3"/>
            <a:r>
              <a:rPr lang="en-US" dirty="0" smtClean="0"/>
              <a:t>Requirements Management tool</a:t>
            </a:r>
          </a:p>
          <a:p>
            <a:pPr lvl="3"/>
            <a:r>
              <a:rPr lang="en-US" dirty="0" smtClean="0"/>
              <a:t>Modeling tool</a:t>
            </a:r>
          </a:p>
          <a:p>
            <a:pPr lvl="3"/>
            <a:r>
              <a:rPr lang="en-US" dirty="0" smtClean="0"/>
              <a:t>Configuration Management tool</a:t>
            </a:r>
          </a:p>
          <a:p>
            <a:pPr lvl="3"/>
            <a:r>
              <a:rPr lang="en-US" dirty="0" smtClean="0"/>
              <a:t>Databases (that contain program specific data such as parameter values)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be addressed with an MBSE Approach –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system, hardware, and software models managed to ensure an integrated technical baseline?</a:t>
            </a:r>
          </a:p>
          <a:p>
            <a:pPr lvl="1"/>
            <a:r>
              <a:rPr lang="en-US" dirty="0" smtClean="0"/>
              <a:t>To manage an MBSE effort of this scale the following topics would need to be addressed</a:t>
            </a:r>
          </a:p>
          <a:p>
            <a:pPr lvl="2"/>
            <a:r>
              <a:rPr lang="en-US" dirty="0" smtClean="0"/>
              <a:t>Program Management – Manage overall modeling activities across all disciplines</a:t>
            </a:r>
          </a:p>
          <a:p>
            <a:pPr lvl="2"/>
            <a:r>
              <a:rPr lang="en-US" dirty="0" smtClean="0"/>
              <a:t>Configuration Management – Manage the CM architecture to facilitate technical baselines, reuse components, distributed CM for collaboration</a:t>
            </a:r>
          </a:p>
          <a:p>
            <a:pPr lvl="2"/>
            <a:r>
              <a:rPr lang="en-US" dirty="0" smtClean="0"/>
              <a:t>Model Architecture – Manage the modeling structure and model organization to enable consistency and seamless integration between disciplines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51253-9FE6-4499-BBA6-02EC868D978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3681</TotalTime>
  <Words>599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2_Default Design</vt:lpstr>
      <vt:lpstr>Integrating MBSE into a Multi-Disciplinary Engineering Environment A Software Engineering Perspective</vt:lpstr>
      <vt:lpstr>Background</vt:lpstr>
      <vt:lpstr>Current Approach</vt:lpstr>
      <vt:lpstr>Problem</vt:lpstr>
      <vt:lpstr>Considerations For Incorporating MBSE Approach</vt:lpstr>
      <vt:lpstr>Questions to be addressed with an MBSE Approach – (1)</vt:lpstr>
      <vt:lpstr>Questions to be addressed with an MBSE Approach – (2)</vt:lpstr>
      <vt:lpstr>Questions to be addressed with an MBSE Approach – (3)</vt:lpstr>
      <vt:lpstr>Questions to be addressed with an MBSE Approach –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</dc:creator>
  <cp:lastModifiedBy>hoffy</cp:lastModifiedBy>
  <cp:revision>117</cp:revision>
  <cp:lastPrinted>2009-04-22T19:24:48Z</cp:lastPrinted>
  <dcterms:created xsi:type="dcterms:W3CDTF">2008-02-28T21:57:35Z</dcterms:created>
  <dcterms:modified xsi:type="dcterms:W3CDTF">2011-05-24T17:11:11Z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Document Author">
    <vt:lpwstr>ACCT02\hoffy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lpwstr>-1</vt:lpwstr>
  </property>
  <property fmtid="{D5CDD505-2E9C-101B-9397-08002B2CF9AE}" pid="9" name="Allow Footer Overwrite">
    <vt:lpwstr>-1</vt:lpwstr>
  </property>
  <property fmtid="{D5CDD505-2E9C-101B-9397-08002B2CF9AE}" pid="10" name="Multiple Selected">
    <vt:lpwstr>-1</vt:lpwstr>
  </property>
  <property fmtid="{D5CDD505-2E9C-101B-9397-08002B2CF9AE}" pid="11" name="SIPHeaderWording">
    <vt:lpwstr/>
  </property>
  <property fmtid="{D5CDD505-2E9C-101B-9397-08002B2CF9AE}" pid="12" name="SIPLevel">
    <vt:lpwstr>0</vt:lpwstr>
  </property>
</Properties>
</file>