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7"/>
  </p:notesMasterIdLst>
  <p:handoutMasterIdLst>
    <p:handoutMasterId r:id="rId38"/>
  </p:handoutMasterIdLst>
  <p:sldIdLst>
    <p:sldId id="442" r:id="rId5"/>
    <p:sldId id="2794" r:id="rId6"/>
    <p:sldId id="1322" r:id="rId7"/>
    <p:sldId id="1352" r:id="rId8"/>
    <p:sldId id="1353" r:id="rId9"/>
    <p:sldId id="1354" r:id="rId10"/>
    <p:sldId id="1324" r:id="rId11"/>
    <p:sldId id="1325" r:id="rId12"/>
    <p:sldId id="1329" r:id="rId13"/>
    <p:sldId id="1344" r:id="rId14"/>
    <p:sldId id="1345" r:id="rId15"/>
    <p:sldId id="1361" r:id="rId16"/>
    <p:sldId id="1356" r:id="rId17"/>
    <p:sldId id="1364" r:id="rId18"/>
    <p:sldId id="1360" r:id="rId19"/>
    <p:sldId id="2779" r:id="rId20"/>
    <p:sldId id="2793" r:id="rId21"/>
    <p:sldId id="1342" r:id="rId22"/>
    <p:sldId id="2789" r:id="rId23"/>
    <p:sldId id="2792" r:id="rId24"/>
    <p:sldId id="1357" r:id="rId25"/>
    <p:sldId id="2781" r:id="rId26"/>
    <p:sldId id="2780" r:id="rId27"/>
    <p:sldId id="2795" r:id="rId28"/>
    <p:sldId id="2790" r:id="rId29"/>
    <p:sldId id="2778" r:id="rId30"/>
    <p:sldId id="2796" r:id="rId31"/>
    <p:sldId id="1362" r:id="rId32"/>
    <p:sldId id="2791" r:id="rId33"/>
    <p:sldId id="2785" r:id="rId34"/>
    <p:sldId id="443" r:id="rId35"/>
    <p:sldId id="441" r:id="rId36"/>
  </p:sldIdLst>
  <p:sldSz cx="12192000" cy="6858000"/>
  <p:notesSz cx="7315200" cy="9601200"/>
  <p:custDataLst>
    <p:tags r:id="rId39"/>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440" userDrawn="1">
          <p15:clr>
            <a:srgbClr val="A4A3A4"/>
          </p15:clr>
        </p15:guide>
        <p15:guide id="13" orient="horz" pos="2568" userDrawn="1">
          <p15:clr>
            <a:srgbClr val="A4A3A4"/>
          </p15:clr>
        </p15:guide>
        <p15:guide id="14" orient="horz" pos="3370" userDrawn="1">
          <p15:clr>
            <a:srgbClr val="A4A3A4"/>
          </p15:clr>
        </p15:guide>
        <p15:guide id="15" orient="horz" pos="3589" userDrawn="1">
          <p15:clr>
            <a:srgbClr val="A4A3A4"/>
          </p15:clr>
        </p15:guide>
        <p15:guide id="16" pos="4224"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8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3565A"/>
    <a:srgbClr val="000000"/>
    <a:srgbClr val="86BC25"/>
    <a:srgbClr val="719B94"/>
    <a:srgbClr val="FFCD00"/>
    <a:srgbClr val="ED8B00"/>
    <a:srgbClr val="DB291C"/>
    <a:srgbClr val="FF99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98" autoAdjust="0"/>
    <p:restoredTop sz="94799" autoAdjust="0"/>
  </p:normalViewPr>
  <p:slideViewPr>
    <p:cSldViewPr snapToGrid="0" showGuides="1">
      <p:cViewPr varScale="1">
        <p:scale>
          <a:sx n="67" d="100"/>
          <a:sy n="67" d="100"/>
        </p:scale>
        <p:origin x="252" y="48"/>
      </p:cViewPr>
      <p:guideLst>
        <p:guide/>
        <p:guide orient="horz" pos="2047"/>
        <p:guide orient="horz" pos="1440"/>
        <p:guide orient="horz" pos="2568"/>
        <p:guide orient="horz" pos="3370"/>
        <p:guide orient="horz" pos="3589"/>
        <p:guide pos="4224"/>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38" d="100"/>
        <a:sy n="38" d="100"/>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1/17/2020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1/17/2020</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30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039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6378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16" name="CaseCode">
            <a:extLst>
              <a:ext uri="{FF2B5EF4-FFF2-40B4-BE49-F238E27FC236}">
                <a16:creationId xmlns:a16="http://schemas.microsoft.com/office/drawing/2014/main" id="{5A2EEEA6-EE8E-4741-B210-D33992256C6E}"/>
              </a:ext>
            </a:extLst>
          </p:cNvPr>
          <p:cNvSpPr txBox="1"/>
          <p:nvPr userDrawn="1"/>
        </p:nvSpPr>
        <p:spPr>
          <a:xfrm>
            <a:off x="6336000" y="6591299"/>
            <a:ext cx="4896560" cy="123111"/>
          </a:xfrm>
          <a:prstGeom prst="rect">
            <a:avLst/>
          </a:prstGeom>
          <a:noFill/>
        </p:spPr>
        <p:txBody>
          <a:bodyPr wrap="square" lIns="0" tIns="0" rIns="0" bIns="0" rtlCol="0">
            <a:spAutoFit/>
          </a:bodyPr>
          <a:lstStyle/>
          <a:p>
            <a:r>
              <a:rPr lang="en-US" sz="800" dirty="0">
                <a:solidFill>
                  <a:schemeClr val="bg1"/>
                </a:solidFill>
              </a:rPr>
              <a:t>Get the Mass Out: How to Help Organizations Move at the Speed of Information</a:t>
            </a:r>
          </a:p>
        </p:txBody>
      </p:sp>
      <p:sp>
        <p:nvSpPr>
          <p:cNvPr id="17" name="Rectangle 16">
            <a:extLst>
              <a:ext uri="{FF2B5EF4-FFF2-40B4-BE49-F238E27FC236}">
                <a16:creationId xmlns:a16="http://schemas.microsoft.com/office/drawing/2014/main" id="{96006420-6EE9-4949-99DC-92E93DA9DA70}"/>
              </a:ext>
            </a:extLst>
          </p:cNvPr>
          <p:cNvSpPr/>
          <p:nvPr userDrawn="1"/>
        </p:nvSpPr>
        <p:spPr>
          <a:xfrm>
            <a:off x="223676" y="6545132"/>
            <a:ext cx="5275803" cy="215444"/>
          </a:xfrm>
          <a:prstGeom prst="rect">
            <a:avLst/>
          </a:prstGeom>
        </p:spPr>
        <p:txBody>
          <a:bodyPr wrap="none">
            <a:spAutoFit/>
          </a:bodyPr>
          <a:lstStyle/>
          <a:p>
            <a:r>
              <a:rPr lang="en-US" sz="800" dirty="0">
                <a:solidFill>
                  <a:schemeClr val="bg1"/>
                </a:solidFill>
              </a:rPr>
              <a:t> Copyright © 2020 by Deloitte Consulting LLP. Permission granted to INCOSE to publish and use. </a:t>
            </a:r>
            <a:endParaRPr lang="en-US" sz="800" noProof="0" dirty="0">
              <a:solidFill>
                <a:schemeClr val="bg1"/>
              </a:solidFill>
            </a:endParaRPr>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591299"/>
            <a:ext cx="4896560" cy="123111"/>
          </a:xfrm>
          <a:prstGeom prst="rect">
            <a:avLst/>
          </a:prstGeom>
          <a:noFill/>
        </p:spPr>
        <p:txBody>
          <a:bodyPr wrap="square" lIns="0" tIns="0" rIns="0" bIns="0" rtlCol="0">
            <a:spAutoFit/>
          </a:bodyPr>
          <a:lstStyle/>
          <a:p>
            <a:r>
              <a:rPr lang="en-US" sz="800" dirty="0">
                <a:solidFill>
                  <a:schemeClr val="bg1"/>
                </a:solidFill>
              </a:rPr>
              <a:t>Get the Mass Out: How to Help Organizations Move at the Speed of Information</a:t>
            </a:r>
          </a:p>
        </p:txBody>
      </p:sp>
      <p:sp>
        <p:nvSpPr>
          <p:cNvPr id="2" name="Rectangle 1">
            <a:extLst>
              <a:ext uri="{FF2B5EF4-FFF2-40B4-BE49-F238E27FC236}">
                <a16:creationId xmlns:a16="http://schemas.microsoft.com/office/drawing/2014/main" id="{6E1AC6D0-77B4-4C90-9AC7-2B7E527B6E1C}"/>
              </a:ext>
            </a:extLst>
          </p:cNvPr>
          <p:cNvSpPr/>
          <p:nvPr userDrawn="1"/>
        </p:nvSpPr>
        <p:spPr>
          <a:xfrm>
            <a:off x="223676" y="6545132"/>
            <a:ext cx="5275803" cy="215444"/>
          </a:xfrm>
          <a:prstGeom prst="rect">
            <a:avLst/>
          </a:prstGeom>
        </p:spPr>
        <p:txBody>
          <a:bodyPr wrap="none">
            <a:spAutoFit/>
          </a:bodyPr>
          <a:lstStyle/>
          <a:p>
            <a:r>
              <a:rPr lang="en-US" sz="800" dirty="0">
                <a:solidFill>
                  <a:schemeClr val="bg1"/>
                </a:solidFill>
              </a:rPr>
              <a:t> Copyright © 2020 by Deloitte Consulting LLP. Permission granted to INCOSE to publish and use. </a:t>
            </a:r>
            <a:endParaRPr lang="en-US" sz="800" noProof="0" dirty="0">
              <a:solidFill>
                <a:schemeClr val="bg1"/>
              </a:solidFill>
            </a:endParaRPr>
          </a:p>
        </p:txBody>
      </p:sp>
      <p:sp>
        <p:nvSpPr>
          <p:cNvPr id="8" name="TextBox 7">
            <a:extLst>
              <a:ext uri="{FF2B5EF4-FFF2-40B4-BE49-F238E27FC236}">
                <a16:creationId xmlns:a16="http://schemas.microsoft.com/office/drawing/2014/main" id="{1E9B4DC0-D20D-48E9-9600-45DB91BF7C2A}"/>
              </a:ext>
            </a:extLst>
          </p:cNvPr>
          <p:cNvSpPr txBox="1"/>
          <p:nvPr userDrawn="1"/>
        </p:nvSpPr>
        <p:spPr>
          <a:xfrm>
            <a:off x="11425555" y="660284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9"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8"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6" name="CaseCode">
            <a:extLst>
              <a:ext uri="{FF2B5EF4-FFF2-40B4-BE49-F238E27FC236}">
                <a16:creationId xmlns:a16="http://schemas.microsoft.com/office/drawing/2014/main" id="{D8895DD4-CA0F-4B3A-AFED-9C89E0C28B2E}"/>
              </a:ext>
            </a:extLst>
          </p:cNvPr>
          <p:cNvSpPr txBox="1"/>
          <p:nvPr userDrawn="1"/>
        </p:nvSpPr>
        <p:spPr>
          <a:xfrm>
            <a:off x="6336000" y="6591299"/>
            <a:ext cx="4896560" cy="123111"/>
          </a:xfrm>
          <a:prstGeom prst="rect">
            <a:avLst/>
          </a:prstGeom>
          <a:noFill/>
        </p:spPr>
        <p:txBody>
          <a:bodyPr wrap="square" lIns="0" tIns="0" rIns="0" bIns="0" rtlCol="0">
            <a:spAutoFit/>
          </a:bodyPr>
          <a:lstStyle/>
          <a:p>
            <a:r>
              <a:rPr lang="en-US" sz="800" dirty="0">
                <a:solidFill>
                  <a:schemeClr val="bg1"/>
                </a:solidFill>
              </a:rPr>
              <a:t>Get the Mass Out: How to Help Organizations Move at the Speed of Information</a:t>
            </a:r>
          </a:p>
        </p:txBody>
      </p:sp>
      <p:sp>
        <p:nvSpPr>
          <p:cNvPr id="7" name="Rectangle 6">
            <a:extLst>
              <a:ext uri="{FF2B5EF4-FFF2-40B4-BE49-F238E27FC236}">
                <a16:creationId xmlns:a16="http://schemas.microsoft.com/office/drawing/2014/main" id="{6944922A-1AE7-4A6B-A7F7-1FFEC76171DF}"/>
              </a:ext>
            </a:extLst>
          </p:cNvPr>
          <p:cNvSpPr/>
          <p:nvPr userDrawn="1"/>
        </p:nvSpPr>
        <p:spPr>
          <a:xfrm>
            <a:off x="223676" y="6545132"/>
            <a:ext cx="5275803" cy="215444"/>
          </a:xfrm>
          <a:prstGeom prst="rect">
            <a:avLst/>
          </a:prstGeom>
        </p:spPr>
        <p:txBody>
          <a:bodyPr wrap="none">
            <a:spAutoFit/>
          </a:bodyPr>
          <a:lstStyle/>
          <a:p>
            <a:r>
              <a:rPr lang="en-US" sz="800" dirty="0">
                <a:solidFill>
                  <a:schemeClr val="bg1"/>
                </a:solidFill>
              </a:rPr>
              <a:t> Copyright © 2020 by Deloitte Consulting LLP. Permission granted to INCOSE to publish and use. </a:t>
            </a:r>
            <a:endParaRPr lang="en-US" sz="800" noProof="0" dirty="0">
              <a:solidFill>
                <a:schemeClr val="bg1"/>
              </a:solidFill>
            </a:endParaRPr>
          </a:p>
        </p:txBody>
      </p:sp>
      <p:sp>
        <p:nvSpPr>
          <p:cNvPr id="8" name="TextBox 7">
            <a:extLst>
              <a:ext uri="{FF2B5EF4-FFF2-40B4-BE49-F238E27FC236}">
                <a16:creationId xmlns:a16="http://schemas.microsoft.com/office/drawing/2014/main" id="{5EF0D940-ACCC-43F0-B69B-B987256108A9}"/>
              </a:ext>
            </a:extLst>
          </p:cNvPr>
          <p:cNvSpPr txBox="1"/>
          <p:nvPr userDrawn="1"/>
        </p:nvSpPr>
        <p:spPr>
          <a:xfrm>
            <a:off x="11425555" y="660284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16" name="CaseCode">
            <a:extLst>
              <a:ext uri="{FF2B5EF4-FFF2-40B4-BE49-F238E27FC236}">
                <a16:creationId xmlns:a16="http://schemas.microsoft.com/office/drawing/2014/main" id="{52CC6CE2-95E7-403E-8FA6-4798023ED025}"/>
              </a:ext>
            </a:extLst>
          </p:cNvPr>
          <p:cNvSpPr txBox="1"/>
          <p:nvPr userDrawn="1"/>
        </p:nvSpPr>
        <p:spPr>
          <a:xfrm>
            <a:off x="6336000" y="6591299"/>
            <a:ext cx="4896560" cy="123111"/>
          </a:xfrm>
          <a:prstGeom prst="rect">
            <a:avLst/>
          </a:prstGeom>
          <a:noFill/>
        </p:spPr>
        <p:txBody>
          <a:bodyPr wrap="square" lIns="0" tIns="0" rIns="0" bIns="0" rtlCol="0">
            <a:spAutoFit/>
          </a:bodyPr>
          <a:lstStyle/>
          <a:p>
            <a:r>
              <a:rPr lang="en-US" sz="800" dirty="0">
                <a:solidFill>
                  <a:schemeClr val="tx1"/>
                </a:solidFill>
              </a:rPr>
              <a:t>Get the Mass Out: How to Help Organizations Move at the Speed of Information</a:t>
            </a:r>
          </a:p>
        </p:txBody>
      </p:sp>
      <p:sp>
        <p:nvSpPr>
          <p:cNvPr id="17" name="Rectangle 16">
            <a:extLst>
              <a:ext uri="{FF2B5EF4-FFF2-40B4-BE49-F238E27FC236}">
                <a16:creationId xmlns:a16="http://schemas.microsoft.com/office/drawing/2014/main" id="{1FF3F82F-69F3-488A-9D12-025E6B5D8362}"/>
              </a:ext>
            </a:extLst>
          </p:cNvPr>
          <p:cNvSpPr/>
          <p:nvPr userDrawn="1"/>
        </p:nvSpPr>
        <p:spPr>
          <a:xfrm>
            <a:off x="223676" y="6545132"/>
            <a:ext cx="5275803" cy="215444"/>
          </a:xfrm>
          <a:prstGeom prst="rect">
            <a:avLst/>
          </a:prstGeom>
        </p:spPr>
        <p:txBody>
          <a:bodyPr wrap="none">
            <a:spAutoFit/>
          </a:bodyPr>
          <a:lstStyle/>
          <a:p>
            <a:r>
              <a:rPr lang="en-US" sz="800" dirty="0">
                <a:solidFill>
                  <a:schemeClr val="tx1"/>
                </a:solidFill>
              </a:rPr>
              <a:t> Copyright © 2020 by Deloitte Consulting LLP. Permission granted to INCOSE to publish and use. </a:t>
            </a:r>
            <a:endParaRPr lang="en-US" sz="800" noProof="0" dirty="0">
              <a:solidFill>
                <a:schemeClr val="tx1"/>
              </a:solidFill>
            </a:endParaRPr>
          </a:p>
        </p:txBody>
      </p:sp>
      <p:sp>
        <p:nvSpPr>
          <p:cNvPr id="31" name="TextBox 30">
            <a:extLst>
              <a:ext uri="{FF2B5EF4-FFF2-40B4-BE49-F238E27FC236}">
                <a16:creationId xmlns:a16="http://schemas.microsoft.com/office/drawing/2014/main" id="{70C3E766-311D-493E-AF16-F881A0BC2C1B}"/>
              </a:ext>
            </a:extLst>
          </p:cNvPr>
          <p:cNvSpPr txBox="1"/>
          <p:nvPr userDrawn="1"/>
        </p:nvSpPr>
        <p:spPr>
          <a:xfrm>
            <a:off x="11425555" y="660284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16" name="CaseCode">
            <a:extLst>
              <a:ext uri="{FF2B5EF4-FFF2-40B4-BE49-F238E27FC236}">
                <a16:creationId xmlns:a16="http://schemas.microsoft.com/office/drawing/2014/main" id="{52CC6CE2-95E7-403E-8FA6-4798023ED025}"/>
              </a:ext>
            </a:extLst>
          </p:cNvPr>
          <p:cNvSpPr txBox="1"/>
          <p:nvPr userDrawn="1"/>
        </p:nvSpPr>
        <p:spPr>
          <a:xfrm>
            <a:off x="6336000" y="6591299"/>
            <a:ext cx="4896560" cy="123111"/>
          </a:xfrm>
          <a:prstGeom prst="rect">
            <a:avLst/>
          </a:prstGeom>
          <a:noFill/>
        </p:spPr>
        <p:txBody>
          <a:bodyPr wrap="square" lIns="0" tIns="0" rIns="0" bIns="0" rtlCol="0">
            <a:spAutoFit/>
          </a:bodyPr>
          <a:lstStyle/>
          <a:p>
            <a:r>
              <a:rPr lang="en-US" sz="800" dirty="0">
                <a:solidFill>
                  <a:schemeClr val="tx1"/>
                </a:solidFill>
              </a:rPr>
              <a:t>Get the Mass Out: How to Help Organizations Move at the Speed of Information</a:t>
            </a:r>
          </a:p>
        </p:txBody>
      </p:sp>
      <p:sp>
        <p:nvSpPr>
          <p:cNvPr id="17" name="Rectangle 16">
            <a:extLst>
              <a:ext uri="{FF2B5EF4-FFF2-40B4-BE49-F238E27FC236}">
                <a16:creationId xmlns:a16="http://schemas.microsoft.com/office/drawing/2014/main" id="{1FF3F82F-69F3-488A-9D12-025E6B5D8362}"/>
              </a:ext>
            </a:extLst>
          </p:cNvPr>
          <p:cNvSpPr/>
          <p:nvPr userDrawn="1"/>
        </p:nvSpPr>
        <p:spPr>
          <a:xfrm>
            <a:off x="223676" y="6545132"/>
            <a:ext cx="5275803" cy="215444"/>
          </a:xfrm>
          <a:prstGeom prst="rect">
            <a:avLst/>
          </a:prstGeom>
        </p:spPr>
        <p:txBody>
          <a:bodyPr wrap="none">
            <a:spAutoFit/>
          </a:bodyPr>
          <a:lstStyle/>
          <a:p>
            <a:r>
              <a:rPr lang="en-US" sz="800" dirty="0">
                <a:solidFill>
                  <a:schemeClr val="tx1"/>
                </a:solidFill>
              </a:rPr>
              <a:t> Copyright © 2020 by Deloitte Consulting LLP. Permission granted to INCOSE to publish and use. </a:t>
            </a:r>
            <a:endParaRPr lang="en-US" sz="800" noProof="0" dirty="0">
              <a:solidFill>
                <a:schemeClr val="tx1"/>
              </a:solidFill>
            </a:endParaRPr>
          </a:p>
        </p:txBody>
      </p:sp>
      <p:sp>
        <p:nvSpPr>
          <p:cNvPr id="18" name="TextBox 17">
            <a:extLst>
              <a:ext uri="{FF2B5EF4-FFF2-40B4-BE49-F238E27FC236}">
                <a16:creationId xmlns:a16="http://schemas.microsoft.com/office/drawing/2014/main" id="{4F778C42-22CA-4E6F-82B4-687FB93350E8}"/>
              </a:ext>
            </a:extLst>
          </p:cNvPr>
          <p:cNvSpPr txBox="1"/>
          <p:nvPr userDrawn="1"/>
        </p:nvSpPr>
        <p:spPr>
          <a:xfrm>
            <a:off x="11425555" y="660284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526104329"/>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78609" y="1700213"/>
            <a:ext cx="3639312" cy="2052830"/>
          </a:xfrm>
        </p:spPr>
        <p:txBody>
          <a:bodyPr/>
          <a:lstStyle/>
          <a:p>
            <a:r>
              <a:rPr lang="en-US" noProof="0" dirty="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a:t>Click icon to add picture</a:t>
            </a:r>
          </a:p>
        </p:txBody>
      </p:sp>
      <p:sp>
        <p:nvSpPr>
          <p:cNvPr id="9" name="Text Placeholder 18"/>
          <p:cNvSpPr>
            <a:spLocks noGrp="1"/>
          </p:cNvSpPr>
          <p:nvPr>
            <p:ph idx="1" hasCustomPrompt="1"/>
          </p:nvPr>
        </p:nvSpPr>
        <p:spPr>
          <a:xfrm>
            <a:off x="478609" y="3832225"/>
            <a:ext cx="3639312"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016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4"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21222021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510493" y="246903"/>
            <a:ext cx="11071907" cy="631638"/>
          </a:xfrm>
        </p:spPr>
        <p:txBody>
          <a:bodyPr/>
          <a:lstStyle>
            <a:lvl1pPr algn="l" defTabSz="914400" rtl="0" eaLnBrk="1" latinLnBrk="0" hangingPunct="1">
              <a:lnSpc>
                <a:spcPct val="90000"/>
              </a:lnSpc>
              <a:spcBef>
                <a:spcPct val="0"/>
              </a:spcBef>
              <a:buNone/>
              <a:defRPr lang="en-US" sz="4000" kern="1200" cap="all" spc="50" baseline="0" dirty="0">
                <a:solidFill>
                  <a:srgbClr val="81BC00"/>
                </a:solidFill>
                <a:latin typeface="+mj-lt"/>
                <a:ea typeface="+mj-ea"/>
                <a:cs typeface="+mj-cs"/>
              </a:defRPr>
            </a:lvl1pPr>
          </a:lstStyle>
          <a:p>
            <a:r>
              <a:rPr lang="en-US" dirty="0"/>
              <a:t>Click to edit Master title style</a:t>
            </a:r>
          </a:p>
        </p:txBody>
      </p:sp>
      <p:sp>
        <p:nvSpPr>
          <p:cNvPr id="7" name="Text Placeholder 8"/>
          <p:cNvSpPr>
            <a:spLocks noGrp="1"/>
          </p:cNvSpPr>
          <p:nvPr>
            <p:ph type="body" sz="quarter" idx="14"/>
          </p:nvPr>
        </p:nvSpPr>
        <p:spPr>
          <a:xfrm>
            <a:off x="511175" y="983247"/>
            <a:ext cx="11071225" cy="647700"/>
          </a:xfrm>
          <a:prstGeom prst="rect">
            <a:avLst/>
          </a:prstGeom>
        </p:spPr>
        <p:txBody>
          <a:bodyPr>
            <a:no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5402035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End slide">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solidFill>
                  <a:schemeClr val="bg1"/>
                </a:solidFill>
              </a:defRPr>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Click to edit Master text styles</a:t>
            </a:r>
          </a:p>
        </p:txBody>
      </p:sp>
      <p:grpSp>
        <p:nvGrpSpPr>
          <p:cNvPr id="38" name="Group 37">
            <a:extLst>
              <a:ext uri="{FF2B5EF4-FFF2-40B4-BE49-F238E27FC236}">
                <a16:creationId xmlns:a16="http://schemas.microsoft.com/office/drawing/2014/main" id="{1EF5DA7C-D54E-4233-B0D4-C860CC8188A4}"/>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9ACE7832-8F3D-4433-8A50-CB226305665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sp>
          <p:nvSpPr>
            <p:cNvPr id="40" name="Freeform 6">
              <a:extLst>
                <a:ext uri="{FF2B5EF4-FFF2-40B4-BE49-F238E27FC236}">
                  <a16:creationId xmlns:a16="http://schemas.microsoft.com/office/drawing/2014/main" id="{0E3DB3D7-28A8-4988-A536-9452693C6C7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sp>
          <p:nvSpPr>
            <p:cNvPr id="41" name="Rectangle 7">
              <a:extLst>
                <a:ext uri="{FF2B5EF4-FFF2-40B4-BE49-F238E27FC236}">
                  <a16:creationId xmlns:a16="http://schemas.microsoft.com/office/drawing/2014/main" id="{A90224C5-F855-4C7F-8F40-26CE71D6B849}"/>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sp>
          <p:nvSpPr>
            <p:cNvPr id="42" name="Freeform 8">
              <a:extLst>
                <a:ext uri="{FF2B5EF4-FFF2-40B4-BE49-F238E27FC236}">
                  <a16:creationId xmlns:a16="http://schemas.microsoft.com/office/drawing/2014/main" id="{0C47E9AA-EF77-4C10-8729-0811483F7560}"/>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sp>
          <p:nvSpPr>
            <p:cNvPr id="43" name="Rectangle 9">
              <a:extLst>
                <a:ext uri="{FF2B5EF4-FFF2-40B4-BE49-F238E27FC236}">
                  <a16:creationId xmlns:a16="http://schemas.microsoft.com/office/drawing/2014/main" id="{1233894B-0C83-44A1-921E-19746053A541}"/>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sp>
          <p:nvSpPr>
            <p:cNvPr id="44" name="Rectangle 10">
              <a:extLst>
                <a:ext uri="{FF2B5EF4-FFF2-40B4-BE49-F238E27FC236}">
                  <a16:creationId xmlns:a16="http://schemas.microsoft.com/office/drawing/2014/main" id="{38F156C7-D492-459A-950E-9994C3DEDD40}"/>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sp>
          <p:nvSpPr>
            <p:cNvPr id="45" name="Freeform 11">
              <a:extLst>
                <a:ext uri="{FF2B5EF4-FFF2-40B4-BE49-F238E27FC236}">
                  <a16:creationId xmlns:a16="http://schemas.microsoft.com/office/drawing/2014/main" id="{79589FBA-0833-420C-99CF-720A08CB4CAB}"/>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sp>
          <p:nvSpPr>
            <p:cNvPr id="46" name="Freeform 12">
              <a:extLst>
                <a:ext uri="{FF2B5EF4-FFF2-40B4-BE49-F238E27FC236}">
                  <a16:creationId xmlns:a16="http://schemas.microsoft.com/office/drawing/2014/main" id="{4E6F8C63-4983-4B71-B23A-FF59D05304D4}"/>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sp>
          <p:nvSpPr>
            <p:cNvPr id="47" name="Freeform 13">
              <a:extLst>
                <a:ext uri="{FF2B5EF4-FFF2-40B4-BE49-F238E27FC236}">
                  <a16:creationId xmlns:a16="http://schemas.microsoft.com/office/drawing/2014/main" id="{0A4B0831-D802-414B-9812-85192C4D88C6}"/>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sp>
          <p:nvSpPr>
            <p:cNvPr id="48" name="Freeform 14">
              <a:extLst>
                <a:ext uri="{FF2B5EF4-FFF2-40B4-BE49-F238E27FC236}">
                  <a16:creationId xmlns:a16="http://schemas.microsoft.com/office/drawing/2014/main" id="{137F40FD-7FD7-434D-A732-951156FADE8B}"/>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latin typeface="Open Sans" panose="020B0606030504020204" pitchFamily="34" charset="0"/>
              </a:endParaRPr>
            </a:p>
          </p:txBody>
        </p:sp>
      </p:grpSp>
    </p:spTree>
    <p:extLst>
      <p:ext uri="{BB962C8B-B14F-4D97-AF65-F5344CB8AC3E}">
        <p14:creationId xmlns:p14="http://schemas.microsoft.com/office/powerpoint/2010/main" val="190276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527611538"/>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6"/>
            </p:custDataLst>
            <p:extLst>
              <p:ext uri="{D42A27DB-BD31-4B8C-83A1-F6EECF244321}">
                <p14:modId xmlns:p14="http://schemas.microsoft.com/office/powerpoint/2010/main" val="1616855049"/>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545" name="think-cell Slide" r:id="rId47" imgW="270" imgH="270" progId="TCLayout.ActiveDocument.1">
                  <p:embed/>
                </p:oleObj>
              </mc:Choice>
              <mc:Fallback>
                <p:oleObj name="think-cell Slide" r:id="rId47" imgW="270" imgH="270" progId="TCLayout.ActiveDocument.1">
                  <p:embed/>
                  <p:pic>
                    <p:nvPicPr>
                      <p:cNvPr id="0" name=""/>
                      <p:cNvPicPr/>
                      <p:nvPr/>
                    </p:nvPicPr>
                    <p:blipFill>
                      <a:blip r:embed="rId48"/>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aseCode"/>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Model-Based Systems Engineering (MBSE) for the Acceleration of Complex System Acquisition</a:t>
            </a:r>
          </a:p>
        </p:txBody>
      </p:sp>
      <p:sp>
        <p:nvSpPr>
          <p:cNvPr id="11" name="Copyright"/>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1219170" rtl="0" eaLnBrk="1" latinLnBrk="0" hangingPunct="1">
              <a:spcBef>
                <a:spcPts val="800"/>
              </a:spcBef>
              <a:buSzPct val="100000"/>
              <a:buFont typeface="Arial"/>
              <a:buNone/>
            </a:pPr>
            <a:r>
              <a:rPr lang="en-US" sz="650" b="0" noProof="0" dirty="0">
                <a:solidFill>
                  <a:schemeClr val="tx1"/>
                </a:solidFill>
                <a:latin typeface="+mn-lt"/>
              </a:rPr>
              <a:t>Copyright © 2020 Deloitte Consulting LLP. Permission granted to INCOSE to publish and use.</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61" r:id="rId3"/>
    <p:sldLayoutId id="2147483755" r:id="rId4"/>
    <p:sldLayoutId id="2147483756" r:id="rId5"/>
    <p:sldLayoutId id="2147483703" r:id="rId6"/>
    <p:sldLayoutId id="2147483704" r:id="rId7"/>
    <p:sldLayoutId id="2147483705" r:id="rId8"/>
    <p:sldLayoutId id="2147483706" r:id="rId9"/>
    <p:sldLayoutId id="2147483707" r:id="rId10"/>
    <p:sldLayoutId id="2147483713" r:id="rId11"/>
    <p:sldLayoutId id="2147483708" r:id="rId12"/>
    <p:sldLayoutId id="2147483710" r:id="rId13"/>
    <p:sldLayoutId id="2147483754" r:id="rId14"/>
    <p:sldLayoutId id="2147483711" r:id="rId15"/>
    <p:sldLayoutId id="2147483753" r:id="rId16"/>
    <p:sldLayoutId id="2147483679" r:id="rId17"/>
    <p:sldLayoutId id="2147483712" r:id="rId18"/>
    <p:sldLayoutId id="2147483678" r:id="rId19"/>
    <p:sldLayoutId id="2147483681" r:id="rId20"/>
    <p:sldLayoutId id="2147483735" r:id="rId21"/>
    <p:sldLayoutId id="2147483699" r:id="rId22"/>
    <p:sldLayoutId id="2147483714" r:id="rId23"/>
    <p:sldLayoutId id="2147483697" r:id="rId24"/>
    <p:sldLayoutId id="2147483718" r:id="rId25"/>
    <p:sldLayoutId id="2147483715" r:id="rId26"/>
    <p:sldLayoutId id="2147483716" r:id="rId27"/>
    <p:sldLayoutId id="2147483717" r:id="rId28"/>
    <p:sldLayoutId id="2147483728" r:id="rId29"/>
    <p:sldLayoutId id="2147483720" r:id="rId30"/>
    <p:sldLayoutId id="2147483721" r:id="rId31"/>
    <p:sldLayoutId id="2147483722" r:id="rId32"/>
    <p:sldLayoutId id="2147483695" r:id="rId33"/>
    <p:sldLayoutId id="2147483751" r:id="rId34"/>
    <p:sldLayoutId id="2147483724" r:id="rId35"/>
    <p:sldLayoutId id="2147483725" r:id="rId36"/>
    <p:sldLayoutId id="2147483726" r:id="rId37"/>
    <p:sldLayoutId id="2147483727" r:id="rId38"/>
    <p:sldLayoutId id="2147483698" r:id="rId39"/>
    <p:sldLayoutId id="2147483752" r:id="rId40"/>
    <p:sldLayoutId id="2147483696" r:id="rId41"/>
    <p:sldLayoutId id="2147483758" r:id="rId42"/>
    <p:sldLayoutId id="2147483759" r:id="rId43"/>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8"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6" userDrawn="1">
          <p15:clr>
            <a:srgbClr val="F26B43"/>
          </p15:clr>
        </p15:guide>
        <p15:guide id="12" pos="1382"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6.png"/><Relationship Id="rId7"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hyperlink" Target="https://www.polycom.com/products-services/resources/using-video-and-telepresence.html" TargetMode="External"/><Relationship Id="rId3" Type="http://schemas.openxmlformats.org/officeDocument/2006/relationships/hyperlink" Target="https://creativecommons.org/licenses/by/2.0/legalcode" TargetMode="External"/><Relationship Id="rId7" Type="http://schemas.openxmlformats.org/officeDocument/2006/relationships/hyperlink" Target="https://www.flickr.com/photos/itupictures/27867773218" TargetMode="External"/><Relationship Id="rId2" Type="http://schemas.openxmlformats.org/officeDocument/2006/relationships/hyperlink" Target="https://www.flickr.com/photos/sidm/6927849973" TargetMode="External"/><Relationship Id="rId1" Type="http://schemas.openxmlformats.org/officeDocument/2006/relationships/slideLayout" Target="../slideLayouts/slideLayout15.xml"/><Relationship Id="rId6" Type="http://schemas.openxmlformats.org/officeDocument/2006/relationships/hyperlink" Target="https://www.needpix.com/photo/download/1914691/laser-cut-metal-spark-laser-machine-details-ray-industry-of-technology-iron" TargetMode="External"/><Relationship Id="rId5" Type="http://schemas.openxmlformats.org/officeDocument/2006/relationships/hyperlink" Target="https://www.lexico.com/en/definition/transformation" TargetMode="External"/><Relationship Id="rId10" Type="http://schemas.openxmlformats.org/officeDocument/2006/relationships/hyperlink" Target="https://creativecommons.org/licenses/by-nc-nd/2.0/legalcode" TargetMode="External"/><Relationship Id="rId4" Type="http://schemas.openxmlformats.org/officeDocument/2006/relationships/hyperlink" Target="https://www.lexico.com/en/definition/digital" TargetMode="External"/><Relationship Id="rId9" Type="http://schemas.openxmlformats.org/officeDocument/2006/relationships/hyperlink" Target="http://www.pycae.com/"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hyperlink" Target="http://www.deloitte.com/about" TargetMode="Externa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a:extLst>
              <a:ext uri="{FF2B5EF4-FFF2-40B4-BE49-F238E27FC236}">
                <a16:creationId xmlns:a16="http://schemas.microsoft.com/office/drawing/2014/main" id="{EDDDC716-B383-43D9-9C11-A893B19FAEF8}"/>
              </a:ext>
            </a:extLst>
          </p:cNvPr>
          <p:cNvSpPr>
            <a:spLocks noGrp="1"/>
          </p:cNvSpPr>
          <p:nvPr>
            <p:ph type="subTitle" idx="1"/>
          </p:nvPr>
        </p:nvSpPr>
        <p:spPr>
          <a:xfrm>
            <a:off x="305206" y="5357186"/>
            <a:ext cx="6011198" cy="505645"/>
          </a:xfrm>
        </p:spPr>
        <p:txBody>
          <a:bodyPr/>
          <a:lstStyle/>
          <a:p>
            <a:r>
              <a:rPr lang="en-US" dirty="0"/>
              <a:t>Get the Mass Out: How to Help Organizations Move at the Speed of Information</a:t>
            </a:r>
          </a:p>
        </p:txBody>
      </p:sp>
      <p:sp>
        <p:nvSpPr>
          <p:cNvPr id="6" name="Text Placeholder 4">
            <a:extLst>
              <a:ext uri="{FF2B5EF4-FFF2-40B4-BE49-F238E27FC236}">
                <a16:creationId xmlns:a16="http://schemas.microsoft.com/office/drawing/2014/main" id="{6B771F26-8A1D-44AD-BEA1-E0D3C2054EDC}"/>
              </a:ext>
            </a:extLst>
          </p:cNvPr>
          <p:cNvSpPr>
            <a:spLocks noGrp="1"/>
          </p:cNvSpPr>
          <p:nvPr>
            <p:ph type="body" sz="quarter" idx="10"/>
          </p:nvPr>
        </p:nvSpPr>
        <p:spPr>
          <a:xfrm>
            <a:off x="305204" y="5884230"/>
            <a:ext cx="6992275" cy="196331"/>
          </a:xfrm>
        </p:spPr>
        <p:txBody>
          <a:bodyPr/>
          <a:lstStyle/>
          <a:p>
            <a:r>
              <a:rPr lang="en-US" dirty="0"/>
              <a:t>January 25, 2020</a:t>
            </a:r>
          </a:p>
          <a:p>
            <a:endParaRPr lang="en-US" sz="900" dirty="0"/>
          </a:p>
        </p:txBody>
      </p:sp>
      <p:pic>
        <p:nvPicPr>
          <p:cNvPr id="7" name="Picture Placeholder 6">
            <a:extLst>
              <a:ext uri="{FF2B5EF4-FFF2-40B4-BE49-F238E27FC236}">
                <a16:creationId xmlns:a16="http://schemas.microsoft.com/office/drawing/2014/main" id="{70F63240-B9B4-46D4-8BBF-8ABEF3B58E13}"/>
              </a:ext>
            </a:extLst>
          </p:cNvPr>
          <p:cNvPicPr>
            <a:picLocks noGrp="1" noChangeAspect="1"/>
          </p:cNvPicPr>
          <p:nvPr>
            <p:ph type="pic" sz="quarter" idx="11"/>
          </p:nvPr>
        </p:nvPicPr>
        <p:blipFill>
          <a:blip r:embed="rId2"/>
          <a:srcRect l="15" r="15"/>
          <a:stretch>
            <a:fillRect/>
          </a:stretch>
        </p:blipFill>
        <p:spPr>
          <a:xfrm>
            <a:off x="4812941" y="298970"/>
            <a:ext cx="5400000" cy="5400000"/>
          </a:xfrm>
        </p:spPr>
      </p:pic>
    </p:spTree>
    <p:extLst>
      <p:ext uri="{BB962C8B-B14F-4D97-AF65-F5344CB8AC3E}">
        <p14:creationId xmlns:p14="http://schemas.microsoft.com/office/powerpoint/2010/main" val="30109082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2218" y="1335662"/>
            <a:ext cx="11307564" cy="4186677"/>
          </a:xfrm>
        </p:spPr>
        <p:txBody>
          <a:bodyPr/>
          <a:lstStyle/>
          <a:p>
            <a:pPr marL="514350" indent="-514350">
              <a:buAutoNum type="arabicPeriod"/>
            </a:pPr>
            <a:r>
              <a:rPr lang="en-US" i="1" dirty="0">
                <a:latin typeface="Open Sans" panose="020B0606030504020204" pitchFamily="34" charset="0"/>
                <a:ea typeface="Open Sans" panose="020B0606030504020204" pitchFamily="34" charset="0"/>
                <a:cs typeface="Open Sans" panose="020B0606030504020204" pitchFamily="34" charset="0"/>
              </a:rPr>
              <a:t>Things that possess great amounts of mass require proportionally large amounts of energy in order to move at significantly high speeds</a:t>
            </a:r>
          </a:p>
          <a:p>
            <a:pPr marL="514350" indent="-514350">
              <a:buAutoNum type="arabicPeriod"/>
            </a:pPr>
            <a:r>
              <a:rPr lang="en-US" i="1" dirty="0">
                <a:latin typeface="Open Sans" panose="020B0606030504020204" pitchFamily="34" charset="0"/>
                <a:ea typeface="Open Sans" panose="020B0606030504020204" pitchFamily="34" charset="0"/>
                <a:cs typeface="Open Sans" panose="020B0606030504020204" pitchFamily="34" charset="0"/>
              </a:rPr>
              <a:t>Things that have no mass move at the speed of light</a:t>
            </a:r>
          </a:p>
        </p:txBody>
      </p:sp>
    </p:spTree>
    <p:extLst>
      <p:ext uri="{BB962C8B-B14F-4D97-AF65-F5344CB8AC3E}">
        <p14:creationId xmlns:p14="http://schemas.microsoft.com/office/powerpoint/2010/main" val="11579433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2218" y="1335662"/>
            <a:ext cx="11307564" cy="4186677"/>
          </a:xfrm>
        </p:spPr>
        <p:txBody>
          <a:bodyPr/>
          <a:lstStyle/>
          <a:p>
            <a:pPr marL="514350" indent="-514350">
              <a:buAutoNum type="arabicPeriod"/>
            </a:pPr>
            <a:r>
              <a:rPr lang="en-US" i="1" dirty="0">
                <a:latin typeface="Open Sans" panose="020B0606030504020204" pitchFamily="34" charset="0"/>
                <a:ea typeface="Open Sans" panose="020B0606030504020204" pitchFamily="34" charset="0"/>
                <a:cs typeface="Open Sans" panose="020B0606030504020204" pitchFamily="34" charset="0"/>
              </a:rPr>
              <a:t>Things that possess great amounts of mass require proportionally large amounts of energy in order to move at significantly high speeds</a:t>
            </a:r>
          </a:p>
          <a:p>
            <a:pPr marL="514350" indent="-514350">
              <a:buAutoNum type="arabicPeriod"/>
            </a:pPr>
            <a:r>
              <a:rPr lang="en-US" i="1" dirty="0">
                <a:latin typeface="Open Sans" panose="020B0606030504020204" pitchFamily="34" charset="0"/>
                <a:ea typeface="Open Sans" panose="020B0606030504020204" pitchFamily="34" charset="0"/>
                <a:cs typeface="Open Sans" panose="020B0606030504020204" pitchFamily="34" charset="0"/>
              </a:rPr>
              <a:t>Things that have no mass move at the speed of light</a:t>
            </a:r>
          </a:p>
          <a:p>
            <a:pPr marL="514350" indent="-514350">
              <a:buAutoNum type="arabicPeriod"/>
            </a:pPr>
            <a:r>
              <a:rPr lang="en-US" i="1" dirty="0">
                <a:latin typeface="Open Sans" panose="020B0606030504020204" pitchFamily="34" charset="0"/>
                <a:ea typeface="Open Sans" panose="020B0606030504020204" pitchFamily="34" charset="0"/>
                <a:cs typeface="Open Sans" panose="020B0606030504020204" pitchFamily="34" charset="0"/>
              </a:rPr>
              <a:t>To move at greater speeds with less energy you need to </a:t>
            </a:r>
            <a:r>
              <a:rPr lang="en-US" b="1" i="1" dirty="0">
                <a:latin typeface="Open Sans" panose="020B0606030504020204" pitchFamily="34" charset="0"/>
                <a:ea typeface="Open Sans" panose="020B0606030504020204" pitchFamily="34" charset="0"/>
                <a:cs typeface="Open Sans" panose="020B0606030504020204" pitchFamily="34" charset="0"/>
              </a:rPr>
              <a:t>GET THE MASS OUT!</a:t>
            </a:r>
          </a:p>
        </p:txBody>
      </p:sp>
    </p:spTree>
    <p:extLst>
      <p:ext uri="{BB962C8B-B14F-4D97-AF65-F5344CB8AC3E}">
        <p14:creationId xmlns:p14="http://schemas.microsoft.com/office/powerpoint/2010/main" val="28842015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5788-BBB6-436A-9701-D44B3AAF6C05}"/>
              </a:ext>
            </a:extLst>
          </p:cNvPr>
          <p:cNvSpPr>
            <a:spLocks noGrp="1"/>
          </p:cNvSpPr>
          <p:nvPr>
            <p:ph type="title"/>
          </p:nvPr>
        </p:nvSpPr>
        <p:spPr>
          <a:xfrm>
            <a:off x="469901" y="1705668"/>
            <a:ext cx="8807449" cy="1592403"/>
          </a:xfrm>
        </p:spPr>
        <p:txBody>
          <a:bodyPr/>
          <a:lstStyle/>
          <a:p>
            <a:r>
              <a:rPr lang="en-US" sz="4400" dirty="0">
                <a:latin typeface="Open Sans" panose="020B0606030504020204" pitchFamily="34" charset="0"/>
              </a:rPr>
              <a:t>How can a business have “mass”?</a:t>
            </a:r>
          </a:p>
        </p:txBody>
      </p:sp>
    </p:spTree>
    <p:extLst>
      <p:ext uri="{BB962C8B-B14F-4D97-AF65-F5344CB8AC3E}">
        <p14:creationId xmlns:p14="http://schemas.microsoft.com/office/powerpoint/2010/main" val="13410720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brandspace.deloitte.com/downloads/57130ae01aaa6/lg_ind_man_glb_ho_2274.jpg.jpg">
            <a:extLst>
              <a:ext uri="{FF2B5EF4-FFF2-40B4-BE49-F238E27FC236}">
                <a16:creationId xmlns:a16="http://schemas.microsoft.com/office/drawing/2014/main" id="{14DDAB4E-EA1D-4BBB-BBA6-522768CEE5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04"/>
          <a:stretch/>
        </p:blipFill>
        <p:spPr bwMode="auto">
          <a:xfrm>
            <a:off x="635308" y="1905000"/>
            <a:ext cx="3503363"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786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brandspace.deloitte.com/downloads/57130ae01aaa6/lg_ind_man_glb_ho_2274.jpg.jpg">
            <a:extLst>
              <a:ext uri="{FF2B5EF4-FFF2-40B4-BE49-F238E27FC236}">
                <a16:creationId xmlns:a16="http://schemas.microsoft.com/office/drawing/2014/main" id="{14DDAB4E-EA1D-4BBB-BBA6-522768CEE5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04"/>
          <a:stretch/>
        </p:blipFill>
        <p:spPr bwMode="auto">
          <a:xfrm>
            <a:off x="635308" y="1905000"/>
            <a:ext cx="3503363" cy="30099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brandspace.deloitte.com/downloads/5711473b8ebf2/lg_bzi_cng_glb_ho_2030.jpg.jpg">
            <a:extLst>
              <a:ext uri="{FF2B5EF4-FFF2-40B4-BE49-F238E27FC236}">
                <a16:creationId xmlns:a16="http://schemas.microsoft.com/office/drawing/2014/main" id="{2DBE1CB0-746D-469A-A864-A43A809B9A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10" r="15864"/>
          <a:stretch/>
        </p:blipFill>
        <p:spPr bwMode="auto">
          <a:xfrm>
            <a:off x="4343400" y="1905000"/>
            <a:ext cx="350336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6225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97479E-8D27-4412-A3C6-5B53028C15D7}"/>
              </a:ext>
            </a:extLst>
          </p:cNvPr>
          <p:cNvGrpSpPr/>
          <p:nvPr/>
        </p:nvGrpSpPr>
        <p:grpSpPr>
          <a:xfrm>
            <a:off x="635308" y="1904999"/>
            <a:ext cx="10919855" cy="3048001"/>
            <a:chOff x="635308" y="1904999"/>
            <a:chExt cx="10919855" cy="3048001"/>
          </a:xfrm>
        </p:grpSpPr>
        <p:pic>
          <p:nvPicPr>
            <p:cNvPr id="5" name="Picture 4">
              <a:extLst>
                <a:ext uri="{FF2B5EF4-FFF2-40B4-BE49-F238E27FC236}">
                  <a16:creationId xmlns:a16="http://schemas.microsoft.com/office/drawing/2014/main" id="{558889C3-6B16-4B34-AE9A-220A7AC7E205}"/>
                </a:ext>
              </a:extLst>
            </p:cNvPr>
            <p:cNvPicPr>
              <a:picLocks noChangeAspect="1"/>
            </p:cNvPicPr>
            <p:nvPr/>
          </p:nvPicPr>
          <p:blipFill rotWithShape="1">
            <a:blip r:embed="rId2"/>
            <a:srcRect l="8356" r="10293" b="322"/>
            <a:stretch/>
          </p:blipFill>
          <p:spPr>
            <a:xfrm>
              <a:off x="8051801" y="1904999"/>
              <a:ext cx="3503362" cy="3047999"/>
            </a:xfrm>
            <a:prstGeom prst="rect">
              <a:avLst/>
            </a:prstGeom>
            <a:ln>
              <a:noFill/>
            </a:ln>
          </p:spPr>
        </p:pic>
        <p:pic>
          <p:nvPicPr>
            <p:cNvPr id="8196" name="Picture 4" descr="https://brandspace.deloitte.com/downloads/57130ae01aaa6/lg_ind_man_glb_ho_2274.jpg.jpg">
              <a:extLst>
                <a:ext uri="{FF2B5EF4-FFF2-40B4-BE49-F238E27FC236}">
                  <a16:creationId xmlns:a16="http://schemas.microsoft.com/office/drawing/2014/main" id="{14DDAB4E-EA1D-4BBB-BBA6-522768CEE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04"/>
            <a:stretch/>
          </p:blipFill>
          <p:spPr bwMode="auto">
            <a:xfrm>
              <a:off x="635308" y="1905000"/>
              <a:ext cx="3503363" cy="30099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brandspace.deloitte.com/downloads/5711473b8ebf2/lg_bzi_cng_glb_ho_2030.jpg.jpg">
              <a:extLst>
                <a:ext uri="{FF2B5EF4-FFF2-40B4-BE49-F238E27FC236}">
                  <a16:creationId xmlns:a16="http://schemas.microsoft.com/office/drawing/2014/main" id="{2DBE1CB0-746D-469A-A864-A43A809B9A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0" r="15864"/>
            <a:stretch/>
          </p:blipFill>
          <p:spPr bwMode="auto">
            <a:xfrm>
              <a:off x="4343400" y="1905000"/>
              <a:ext cx="3503363"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08363A49-D2B4-4C8F-A31E-A241C78D0B0B}"/>
              </a:ext>
            </a:extLst>
          </p:cNvPr>
          <p:cNvSpPr txBox="1"/>
          <p:nvPr/>
        </p:nvSpPr>
        <p:spPr>
          <a:xfrm>
            <a:off x="8051801" y="5014724"/>
            <a:ext cx="1769594" cy="123111"/>
          </a:xfrm>
          <a:prstGeom prst="rect">
            <a:avLst/>
          </a:prstGeom>
          <a:noFill/>
        </p:spPr>
        <p:txBody>
          <a:bodyPr vert="horz" wrap="square" lIns="0" tIns="0" rIns="0" bIns="0" rtlCol="0">
            <a:spAutoFit/>
          </a:bodyPr>
          <a:lstStyle/>
          <a:p>
            <a:pPr>
              <a:spcBef>
                <a:spcPts val="200"/>
              </a:spcBef>
              <a:buSzPct val="100000"/>
            </a:pPr>
            <a:r>
              <a:rPr lang="en-US" sz="800" dirty="0">
                <a:solidFill>
                  <a:schemeClr val="bg1"/>
                </a:solidFill>
              </a:rPr>
              <a:t>Image: InWay</a:t>
            </a:r>
            <a:r>
              <a:rPr lang="en-US" sz="800" baseline="30000" dirty="0">
                <a:solidFill>
                  <a:schemeClr val="bg1"/>
                </a:solidFill>
              </a:rPr>
              <a:t>4</a:t>
            </a:r>
            <a:endParaRPr lang="en-US" sz="800" dirty="0">
              <a:solidFill>
                <a:schemeClr val="bg1"/>
              </a:solidFill>
            </a:endParaRPr>
          </a:p>
        </p:txBody>
      </p:sp>
    </p:spTree>
    <p:extLst>
      <p:ext uri="{BB962C8B-B14F-4D97-AF65-F5344CB8AC3E}">
        <p14:creationId xmlns:p14="http://schemas.microsoft.com/office/powerpoint/2010/main" val="422731162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5788-BBB6-436A-9701-D44B3AAF6C05}"/>
              </a:ext>
            </a:extLst>
          </p:cNvPr>
          <p:cNvSpPr>
            <a:spLocks noGrp="1"/>
          </p:cNvSpPr>
          <p:nvPr>
            <p:ph type="title"/>
          </p:nvPr>
        </p:nvSpPr>
        <p:spPr>
          <a:xfrm>
            <a:off x="469901" y="1705668"/>
            <a:ext cx="6121399" cy="1592403"/>
          </a:xfrm>
        </p:spPr>
        <p:txBody>
          <a:bodyPr/>
          <a:lstStyle/>
          <a:p>
            <a:r>
              <a:rPr lang="en-US" sz="4400" dirty="0">
                <a:latin typeface="Open Sans" panose="020B0606030504020204" pitchFamily="34" charset="0"/>
              </a:rPr>
              <a:t>How can a business “get the mass out”?</a:t>
            </a:r>
          </a:p>
        </p:txBody>
      </p:sp>
    </p:spTree>
    <p:extLst>
      <p:ext uri="{BB962C8B-B14F-4D97-AF65-F5344CB8AC3E}">
        <p14:creationId xmlns:p14="http://schemas.microsoft.com/office/powerpoint/2010/main" val="23081126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5788-BBB6-436A-9701-D44B3AAF6C05}"/>
              </a:ext>
            </a:extLst>
          </p:cNvPr>
          <p:cNvSpPr>
            <a:spLocks noGrp="1"/>
          </p:cNvSpPr>
          <p:nvPr>
            <p:ph type="title"/>
          </p:nvPr>
        </p:nvSpPr>
        <p:spPr>
          <a:xfrm>
            <a:off x="469901" y="1705668"/>
            <a:ext cx="6121399" cy="1592403"/>
          </a:xfrm>
        </p:spPr>
        <p:txBody>
          <a:bodyPr/>
          <a:lstStyle/>
          <a:p>
            <a:r>
              <a:rPr lang="en-US" sz="4400" dirty="0">
                <a:latin typeface="Open Sans" panose="020B0606030504020204" pitchFamily="34" charset="0"/>
              </a:rPr>
              <a:t>How can a business “get the mass out”?</a:t>
            </a:r>
          </a:p>
        </p:txBody>
      </p:sp>
      <p:sp>
        <p:nvSpPr>
          <p:cNvPr id="3" name="Arc 2">
            <a:extLst>
              <a:ext uri="{FF2B5EF4-FFF2-40B4-BE49-F238E27FC236}">
                <a16:creationId xmlns:a16="http://schemas.microsoft.com/office/drawing/2014/main" id="{AE31617C-2A13-45D7-A384-4CA7CA869283}"/>
              </a:ext>
            </a:extLst>
          </p:cNvPr>
          <p:cNvSpPr/>
          <p:nvPr/>
        </p:nvSpPr>
        <p:spPr>
          <a:xfrm rot="10800000">
            <a:off x="7602669" y="1554705"/>
            <a:ext cx="3666838" cy="3666838"/>
          </a:xfrm>
          <a:prstGeom prst="arc">
            <a:avLst>
              <a:gd name="adj1" fmla="val 11333081"/>
              <a:gd name="adj2" fmla="val 21095312"/>
            </a:avLst>
          </a:prstGeom>
          <a:ln w="25400">
            <a:solidFill>
              <a:srgbClr val="C4D6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Open Sans" panose="020B0606030504020204" pitchFamily="34" charset="0"/>
            </a:endParaRPr>
          </a:p>
        </p:txBody>
      </p:sp>
      <p:sp>
        <p:nvSpPr>
          <p:cNvPr id="4" name="Oval 3">
            <a:extLst>
              <a:ext uri="{FF2B5EF4-FFF2-40B4-BE49-F238E27FC236}">
                <a16:creationId xmlns:a16="http://schemas.microsoft.com/office/drawing/2014/main" id="{75DFC419-810F-4DF0-A034-95AB706A89FB}"/>
              </a:ext>
            </a:extLst>
          </p:cNvPr>
          <p:cNvSpPr/>
          <p:nvPr/>
        </p:nvSpPr>
        <p:spPr bwMode="gray">
          <a:xfrm>
            <a:off x="7986974" y="4506925"/>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5" name="Oval 4">
            <a:extLst>
              <a:ext uri="{FF2B5EF4-FFF2-40B4-BE49-F238E27FC236}">
                <a16:creationId xmlns:a16="http://schemas.microsoft.com/office/drawing/2014/main" id="{53E22B6A-90B4-41F1-BA8A-17B7FADC9F95}"/>
              </a:ext>
            </a:extLst>
          </p:cNvPr>
          <p:cNvSpPr/>
          <p:nvPr/>
        </p:nvSpPr>
        <p:spPr bwMode="gray">
          <a:xfrm>
            <a:off x="8563420" y="4861344"/>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6" name="Oval 5">
            <a:extLst>
              <a:ext uri="{FF2B5EF4-FFF2-40B4-BE49-F238E27FC236}">
                <a16:creationId xmlns:a16="http://schemas.microsoft.com/office/drawing/2014/main" id="{86FD9B57-D2FC-4B36-B277-DE42A4A6B036}"/>
              </a:ext>
            </a:extLst>
          </p:cNvPr>
          <p:cNvSpPr/>
          <p:nvPr/>
        </p:nvSpPr>
        <p:spPr bwMode="gray">
          <a:xfrm>
            <a:off x="9271864" y="4986761"/>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7" name="Oval 6">
            <a:extLst>
              <a:ext uri="{FF2B5EF4-FFF2-40B4-BE49-F238E27FC236}">
                <a16:creationId xmlns:a16="http://schemas.microsoft.com/office/drawing/2014/main" id="{93BD8D9B-5AA5-4F58-9644-8BA81B97ADB6}"/>
              </a:ext>
            </a:extLst>
          </p:cNvPr>
          <p:cNvSpPr/>
          <p:nvPr/>
        </p:nvSpPr>
        <p:spPr bwMode="gray">
          <a:xfrm>
            <a:off x="10010674" y="4762427"/>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8" name="Oval 7">
            <a:extLst>
              <a:ext uri="{FF2B5EF4-FFF2-40B4-BE49-F238E27FC236}">
                <a16:creationId xmlns:a16="http://schemas.microsoft.com/office/drawing/2014/main" id="{6C35D059-3CDD-482E-839C-38D650785B26}"/>
              </a:ext>
            </a:extLst>
          </p:cNvPr>
          <p:cNvSpPr/>
          <p:nvPr/>
        </p:nvSpPr>
        <p:spPr bwMode="gray">
          <a:xfrm>
            <a:off x="10575763" y="4361397"/>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9" name="Arc 8">
            <a:extLst>
              <a:ext uri="{FF2B5EF4-FFF2-40B4-BE49-F238E27FC236}">
                <a16:creationId xmlns:a16="http://schemas.microsoft.com/office/drawing/2014/main" id="{B8E50FBB-3B46-4406-96A1-41DCEBCECB6B}"/>
              </a:ext>
            </a:extLst>
          </p:cNvPr>
          <p:cNvSpPr/>
          <p:nvPr/>
        </p:nvSpPr>
        <p:spPr>
          <a:xfrm>
            <a:off x="7602669" y="1571015"/>
            <a:ext cx="3666838" cy="3666838"/>
          </a:xfrm>
          <a:prstGeom prst="arc">
            <a:avLst>
              <a:gd name="adj1" fmla="val 11333081"/>
              <a:gd name="adj2" fmla="val 21095312"/>
            </a:avLst>
          </a:prstGeom>
          <a:ln w="12700">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Open Sans" panose="020B0606030504020204" pitchFamily="34" charset="0"/>
            </a:endParaRPr>
          </a:p>
        </p:txBody>
      </p:sp>
      <p:sp>
        <p:nvSpPr>
          <p:cNvPr id="10" name="Oval 9">
            <a:extLst>
              <a:ext uri="{FF2B5EF4-FFF2-40B4-BE49-F238E27FC236}">
                <a16:creationId xmlns:a16="http://schemas.microsoft.com/office/drawing/2014/main" id="{23F41070-0E9A-472E-A60F-4E8CC0F680AC}"/>
              </a:ext>
            </a:extLst>
          </p:cNvPr>
          <p:cNvSpPr/>
          <p:nvPr/>
        </p:nvSpPr>
        <p:spPr bwMode="gray">
          <a:xfrm>
            <a:off x="10651444" y="2014015"/>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11" name="Oval 10">
            <a:extLst>
              <a:ext uri="{FF2B5EF4-FFF2-40B4-BE49-F238E27FC236}">
                <a16:creationId xmlns:a16="http://schemas.microsoft.com/office/drawing/2014/main" id="{10136583-21EE-43CA-812E-066A917B2540}"/>
              </a:ext>
            </a:extLst>
          </p:cNvPr>
          <p:cNvSpPr/>
          <p:nvPr/>
        </p:nvSpPr>
        <p:spPr bwMode="gray">
          <a:xfrm>
            <a:off x="10207503" y="1593417"/>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12" name="Oval 11">
            <a:extLst>
              <a:ext uri="{FF2B5EF4-FFF2-40B4-BE49-F238E27FC236}">
                <a16:creationId xmlns:a16="http://schemas.microsoft.com/office/drawing/2014/main" id="{14D59149-FAEB-47CC-BBEA-6F61801D8A2D}"/>
              </a:ext>
            </a:extLst>
          </p:cNvPr>
          <p:cNvSpPr/>
          <p:nvPr/>
        </p:nvSpPr>
        <p:spPr bwMode="gray">
          <a:xfrm>
            <a:off x="9641286" y="1327317"/>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13" name="Oval 12">
            <a:extLst>
              <a:ext uri="{FF2B5EF4-FFF2-40B4-BE49-F238E27FC236}">
                <a16:creationId xmlns:a16="http://schemas.microsoft.com/office/drawing/2014/main" id="{32B21DB0-8E6D-41E9-B8DF-28FB65AA623F}"/>
              </a:ext>
            </a:extLst>
          </p:cNvPr>
          <p:cNvSpPr/>
          <p:nvPr/>
        </p:nvSpPr>
        <p:spPr bwMode="gray">
          <a:xfrm>
            <a:off x="8981401" y="1276668"/>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14" name="Oval 13">
            <a:extLst>
              <a:ext uri="{FF2B5EF4-FFF2-40B4-BE49-F238E27FC236}">
                <a16:creationId xmlns:a16="http://schemas.microsoft.com/office/drawing/2014/main" id="{4EB0EAC8-C409-4B77-AC4A-6081BFE0136A}"/>
              </a:ext>
            </a:extLst>
          </p:cNvPr>
          <p:cNvSpPr/>
          <p:nvPr/>
        </p:nvSpPr>
        <p:spPr bwMode="gray">
          <a:xfrm>
            <a:off x="8344232" y="1453610"/>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15" name="Oval 14">
            <a:extLst>
              <a:ext uri="{FF2B5EF4-FFF2-40B4-BE49-F238E27FC236}">
                <a16:creationId xmlns:a16="http://schemas.microsoft.com/office/drawing/2014/main" id="{86666587-E5CA-49FD-BDAC-4AE4A332AD6D}"/>
              </a:ext>
            </a:extLst>
          </p:cNvPr>
          <p:cNvSpPr/>
          <p:nvPr/>
        </p:nvSpPr>
        <p:spPr bwMode="gray">
          <a:xfrm>
            <a:off x="7854534" y="1855624"/>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16" name="Oval 15">
            <a:extLst>
              <a:ext uri="{FF2B5EF4-FFF2-40B4-BE49-F238E27FC236}">
                <a16:creationId xmlns:a16="http://schemas.microsoft.com/office/drawing/2014/main" id="{346834E8-8B48-4416-8207-2C72F63BC200}"/>
              </a:ext>
            </a:extLst>
          </p:cNvPr>
          <p:cNvSpPr/>
          <p:nvPr/>
        </p:nvSpPr>
        <p:spPr bwMode="gray">
          <a:xfrm>
            <a:off x="7488099" y="2409885"/>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grpSp>
        <p:nvGrpSpPr>
          <p:cNvPr id="17" name="Group 578">
            <a:extLst>
              <a:ext uri="{FF2B5EF4-FFF2-40B4-BE49-F238E27FC236}">
                <a16:creationId xmlns:a16="http://schemas.microsoft.com/office/drawing/2014/main" id="{64408296-F648-4E73-9584-DD06EFF519D0}"/>
              </a:ext>
            </a:extLst>
          </p:cNvPr>
          <p:cNvGrpSpPr>
            <a:grpSpLocks noChangeAspect="1"/>
          </p:cNvGrpSpPr>
          <p:nvPr/>
        </p:nvGrpSpPr>
        <p:grpSpPr bwMode="auto">
          <a:xfrm>
            <a:off x="7523097" y="2455924"/>
            <a:ext cx="422726" cy="495888"/>
            <a:chOff x="399" y="2382"/>
            <a:chExt cx="340" cy="341"/>
          </a:xfrm>
          <a:solidFill>
            <a:schemeClr val="tx2"/>
          </a:solidFill>
        </p:grpSpPr>
        <p:sp>
          <p:nvSpPr>
            <p:cNvPr id="18" name="Freeform 579">
              <a:extLst>
                <a:ext uri="{FF2B5EF4-FFF2-40B4-BE49-F238E27FC236}">
                  <a16:creationId xmlns:a16="http://schemas.microsoft.com/office/drawing/2014/main" id="{496A1A17-98B8-4182-9FC1-04CE871E7844}"/>
                </a:ext>
              </a:extLst>
            </p:cNvPr>
            <p:cNvSpPr>
              <a:spLocks noEditPoints="1"/>
            </p:cNvSpPr>
            <p:nvPr/>
          </p:nvSpPr>
          <p:spPr bwMode="auto">
            <a:xfrm>
              <a:off x="463" y="2503"/>
              <a:ext cx="212" cy="127"/>
            </a:xfrm>
            <a:custGeom>
              <a:avLst/>
              <a:gdLst>
                <a:gd name="T0" fmla="*/ 287 w 320"/>
                <a:gd name="T1" fmla="*/ 9 h 192"/>
                <a:gd name="T2" fmla="*/ 277 w 320"/>
                <a:gd name="T3" fmla="*/ 0 h 192"/>
                <a:gd name="T4" fmla="*/ 213 w 320"/>
                <a:gd name="T5" fmla="*/ 0 h 192"/>
                <a:gd name="T6" fmla="*/ 202 w 320"/>
                <a:gd name="T7" fmla="*/ 9 h 192"/>
                <a:gd name="T8" fmla="*/ 190 w 320"/>
                <a:gd name="T9" fmla="*/ 107 h 192"/>
                <a:gd name="T10" fmla="*/ 112 w 320"/>
                <a:gd name="T11" fmla="*/ 55 h 192"/>
                <a:gd name="T12" fmla="*/ 101 w 320"/>
                <a:gd name="T13" fmla="*/ 55 h 192"/>
                <a:gd name="T14" fmla="*/ 96 w 320"/>
                <a:gd name="T15" fmla="*/ 64 h 192"/>
                <a:gd name="T16" fmla="*/ 96 w 320"/>
                <a:gd name="T17" fmla="*/ 108 h 192"/>
                <a:gd name="T18" fmla="*/ 16 w 320"/>
                <a:gd name="T19" fmla="*/ 55 h 192"/>
                <a:gd name="T20" fmla="*/ 5 w 320"/>
                <a:gd name="T21" fmla="*/ 55 h 192"/>
                <a:gd name="T22" fmla="*/ 0 w 320"/>
                <a:gd name="T23" fmla="*/ 64 h 192"/>
                <a:gd name="T24" fmla="*/ 0 w 320"/>
                <a:gd name="T25" fmla="*/ 181 h 192"/>
                <a:gd name="T26" fmla="*/ 10 w 320"/>
                <a:gd name="T27" fmla="*/ 192 h 192"/>
                <a:gd name="T28" fmla="*/ 309 w 320"/>
                <a:gd name="T29" fmla="*/ 192 h 192"/>
                <a:gd name="T30" fmla="*/ 317 w 320"/>
                <a:gd name="T31" fmla="*/ 188 h 192"/>
                <a:gd name="T32" fmla="*/ 319 w 320"/>
                <a:gd name="T33" fmla="*/ 179 h 192"/>
                <a:gd name="T34" fmla="*/ 287 w 320"/>
                <a:gd name="T35" fmla="*/ 9 h 192"/>
                <a:gd name="T36" fmla="*/ 187 w 320"/>
                <a:gd name="T37" fmla="*/ 131 h 192"/>
                <a:gd name="T38" fmla="*/ 182 w 320"/>
                <a:gd name="T39" fmla="*/ 171 h 192"/>
                <a:gd name="T40" fmla="*/ 117 w 320"/>
                <a:gd name="T41" fmla="*/ 171 h 192"/>
                <a:gd name="T42" fmla="*/ 117 w 320"/>
                <a:gd name="T43" fmla="*/ 84 h 192"/>
                <a:gd name="T44" fmla="*/ 187 w 320"/>
                <a:gd name="T45" fmla="*/ 131 h 192"/>
                <a:gd name="T46" fmla="*/ 96 w 320"/>
                <a:gd name="T47" fmla="*/ 134 h 192"/>
                <a:gd name="T48" fmla="*/ 96 w 320"/>
                <a:gd name="T49" fmla="*/ 171 h 192"/>
                <a:gd name="T50" fmla="*/ 21 w 320"/>
                <a:gd name="T51" fmla="*/ 171 h 192"/>
                <a:gd name="T52" fmla="*/ 21 w 320"/>
                <a:gd name="T53" fmla="*/ 84 h 192"/>
                <a:gd name="T54" fmla="*/ 96 w 320"/>
                <a:gd name="T55" fmla="*/ 134 h 192"/>
                <a:gd name="T56" fmla="*/ 204 w 320"/>
                <a:gd name="T57" fmla="*/ 171 h 192"/>
                <a:gd name="T58" fmla="*/ 222 w 320"/>
                <a:gd name="T59" fmla="*/ 21 h 192"/>
                <a:gd name="T60" fmla="*/ 268 w 320"/>
                <a:gd name="T61" fmla="*/ 21 h 192"/>
                <a:gd name="T62" fmla="*/ 296 w 320"/>
                <a:gd name="T63" fmla="*/ 171 h 192"/>
                <a:gd name="T64" fmla="*/ 204 w 320"/>
                <a:gd name="T65"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192">
                  <a:moveTo>
                    <a:pt x="287" y="9"/>
                  </a:moveTo>
                  <a:cubicBezTo>
                    <a:pt x="287" y="4"/>
                    <a:pt x="282" y="0"/>
                    <a:pt x="277" y="0"/>
                  </a:cubicBezTo>
                  <a:cubicBezTo>
                    <a:pt x="213" y="0"/>
                    <a:pt x="213" y="0"/>
                    <a:pt x="213" y="0"/>
                  </a:cubicBezTo>
                  <a:cubicBezTo>
                    <a:pt x="208" y="0"/>
                    <a:pt x="203" y="4"/>
                    <a:pt x="202" y="9"/>
                  </a:cubicBezTo>
                  <a:cubicBezTo>
                    <a:pt x="190" y="107"/>
                    <a:pt x="190" y="107"/>
                    <a:pt x="190" y="107"/>
                  </a:cubicBezTo>
                  <a:cubicBezTo>
                    <a:pt x="112" y="55"/>
                    <a:pt x="112" y="55"/>
                    <a:pt x="112" y="55"/>
                  </a:cubicBezTo>
                  <a:cubicBezTo>
                    <a:pt x="109" y="53"/>
                    <a:pt x="105" y="53"/>
                    <a:pt x="101" y="55"/>
                  </a:cubicBezTo>
                  <a:cubicBezTo>
                    <a:pt x="98" y="56"/>
                    <a:pt x="96" y="60"/>
                    <a:pt x="96" y="64"/>
                  </a:cubicBezTo>
                  <a:cubicBezTo>
                    <a:pt x="96" y="108"/>
                    <a:pt x="96" y="108"/>
                    <a:pt x="96" y="108"/>
                  </a:cubicBezTo>
                  <a:cubicBezTo>
                    <a:pt x="16" y="55"/>
                    <a:pt x="16" y="55"/>
                    <a:pt x="16" y="55"/>
                  </a:cubicBezTo>
                  <a:cubicBezTo>
                    <a:pt x="13" y="53"/>
                    <a:pt x="9" y="53"/>
                    <a:pt x="5" y="55"/>
                  </a:cubicBezTo>
                  <a:cubicBezTo>
                    <a:pt x="2" y="56"/>
                    <a:pt x="0" y="60"/>
                    <a:pt x="0" y="64"/>
                  </a:cubicBezTo>
                  <a:cubicBezTo>
                    <a:pt x="0" y="181"/>
                    <a:pt x="0" y="181"/>
                    <a:pt x="0" y="181"/>
                  </a:cubicBezTo>
                  <a:cubicBezTo>
                    <a:pt x="0" y="187"/>
                    <a:pt x="4" y="192"/>
                    <a:pt x="10" y="192"/>
                  </a:cubicBezTo>
                  <a:cubicBezTo>
                    <a:pt x="309" y="192"/>
                    <a:pt x="309" y="192"/>
                    <a:pt x="309" y="192"/>
                  </a:cubicBezTo>
                  <a:cubicBezTo>
                    <a:pt x="312" y="192"/>
                    <a:pt x="315" y="191"/>
                    <a:pt x="317" y="188"/>
                  </a:cubicBezTo>
                  <a:cubicBezTo>
                    <a:pt x="319" y="186"/>
                    <a:pt x="320" y="182"/>
                    <a:pt x="319" y="179"/>
                  </a:cubicBezTo>
                  <a:lnTo>
                    <a:pt x="287" y="9"/>
                  </a:lnTo>
                  <a:close/>
                  <a:moveTo>
                    <a:pt x="187" y="131"/>
                  </a:moveTo>
                  <a:cubicBezTo>
                    <a:pt x="182" y="171"/>
                    <a:pt x="182" y="171"/>
                    <a:pt x="182" y="171"/>
                  </a:cubicBezTo>
                  <a:cubicBezTo>
                    <a:pt x="117" y="171"/>
                    <a:pt x="117" y="171"/>
                    <a:pt x="117" y="171"/>
                  </a:cubicBezTo>
                  <a:cubicBezTo>
                    <a:pt x="117" y="84"/>
                    <a:pt x="117" y="84"/>
                    <a:pt x="117" y="84"/>
                  </a:cubicBezTo>
                  <a:lnTo>
                    <a:pt x="187" y="131"/>
                  </a:lnTo>
                  <a:close/>
                  <a:moveTo>
                    <a:pt x="96" y="134"/>
                  </a:moveTo>
                  <a:cubicBezTo>
                    <a:pt x="96" y="171"/>
                    <a:pt x="96" y="171"/>
                    <a:pt x="96" y="171"/>
                  </a:cubicBezTo>
                  <a:cubicBezTo>
                    <a:pt x="21" y="171"/>
                    <a:pt x="21" y="171"/>
                    <a:pt x="21" y="171"/>
                  </a:cubicBezTo>
                  <a:cubicBezTo>
                    <a:pt x="21" y="84"/>
                    <a:pt x="21" y="84"/>
                    <a:pt x="21" y="84"/>
                  </a:cubicBezTo>
                  <a:lnTo>
                    <a:pt x="96" y="134"/>
                  </a:lnTo>
                  <a:close/>
                  <a:moveTo>
                    <a:pt x="204" y="171"/>
                  </a:moveTo>
                  <a:cubicBezTo>
                    <a:pt x="222" y="21"/>
                    <a:pt x="222" y="21"/>
                    <a:pt x="222" y="21"/>
                  </a:cubicBezTo>
                  <a:cubicBezTo>
                    <a:pt x="268" y="21"/>
                    <a:pt x="268" y="21"/>
                    <a:pt x="268" y="21"/>
                  </a:cubicBezTo>
                  <a:cubicBezTo>
                    <a:pt x="296" y="171"/>
                    <a:pt x="296" y="171"/>
                    <a:pt x="296" y="171"/>
                  </a:cubicBezTo>
                  <a:lnTo>
                    <a:pt x="204"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9" name="Freeform 580">
              <a:extLst>
                <a:ext uri="{FF2B5EF4-FFF2-40B4-BE49-F238E27FC236}">
                  <a16:creationId xmlns:a16="http://schemas.microsoft.com/office/drawing/2014/main" id="{32A9F022-9B4C-469D-B502-675FCA8431E4}"/>
                </a:ext>
              </a:extLst>
            </p:cNvPr>
            <p:cNvSpPr>
              <a:spLocks/>
            </p:cNvSpPr>
            <p:nvPr/>
          </p:nvSpPr>
          <p:spPr bwMode="auto">
            <a:xfrm>
              <a:off x="601" y="2445"/>
              <a:ext cx="20" cy="44"/>
            </a:xfrm>
            <a:custGeom>
              <a:avLst/>
              <a:gdLst>
                <a:gd name="T0" fmla="*/ 8 w 31"/>
                <a:gd name="T1" fmla="*/ 46 h 65"/>
                <a:gd name="T2" fmla="*/ 8 w 31"/>
                <a:gd name="T3" fmla="*/ 61 h 65"/>
                <a:gd name="T4" fmla="*/ 16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6"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2" y="34"/>
                    <a:pt x="8" y="40"/>
                  </a:cubicBezTo>
                  <a:cubicBezTo>
                    <a:pt x="9" y="41"/>
                    <a:pt x="11" y="43"/>
                    <a:pt x="8"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20" name="Freeform 581">
              <a:extLst>
                <a:ext uri="{FF2B5EF4-FFF2-40B4-BE49-F238E27FC236}">
                  <a16:creationId xmlns:a16="http://schemas.microsoft.com/office/drawing/2014/main" id="{CB898A8C-75D6-4315-8996-73B7AC1F06BA}"/>
                </a:ext>
              </a:extLst>
            </p:cNvPr>
            <p:cNvSpPr>
              <a:spLocks/>
            </p:cNvSpPr>
            <p:nvPr/>
          </p:nvSpPr>
          <p:spPr bwMode="auto">
            <a:xfrm>
              <a:off x="629" y="2445"/>
              <a:ext cx="21" cy="44"/>
            </a:xfrm>
            <a:custGeom>
              <a:avLst/>
              <a:gdLst>
                <a:gd name="T0" fmla="*/ 8 w 31"/>
                <a:gd name="T1" fmla="*/ 46 h 65"/>
                <a:gd name="T2" fmla="*/ 8 w 31"/>
                <a:gd name="T3" fmla="*/ 61 h 65"/>
                <a:gd name="T4" fmla="*/ 15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5"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1" y="34"/>
                    <a:pt x="8" y="40"/>
                  </a:cubicBezTo>
                  <a:cubicBezTo>
                    <a:pt x="9" y="41"/>
                    <a:pt x="11" y="43"/>
                    <a:pt x="8"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21" name="Freeform 582">
              <a:extLst>
                <a:ext uri="{FF2B5EF4-FFF2-40B4-BE49-F238E27FC236}">
                  <a16:creationId xmlns:a16="http://schemas.microsoft.com/office/drawing/2014/main" id="{7E470B61-0E51-41DD-A784-144B25813ED6}"/>
                </a:ext>
              </a:extLst>
            </p:cNvPr>
            <p:cNvSpPr>
              <a:spLocks noEditPoints="1"/>
            </p:cNvSpPr>
            <p:nvPr/>
          </p:nvSpPr>
          <p:spPr bwMode="auto">
            <a:xfrm>
              <a:off x="399" y="2382"/>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22" name="Group 1012">
            <a:extLst>
              <a:ext uri="{FF2B5EF4-FFF2-40B4-BE49-F238E27FC236}">
                <a16:creationId xmlns:a16="http://schemas.microsoft.com/office/drawing/2014/main" id="{65C551B4-BE26-494A-8A80-32336FFC71DA}"/>
              </a:ext>
            </a:extLst>
          </p:cNvPr>
          <p:cNvGrpSpPr>
            <a:grpSpLocks noChangeAspect="1"/>
          </p:cNvGrpSpPr>
          <p:nvPr/>
        </p:nvGrpSpPr>
        <p:grpSpPr bwMode="auto">
          <a:xfrm>
            <a:off x="7888733" y="1901426"/>
            <a:ext cx="424324" cy="496302"/>
            <a:chOff x="1878" y="3998"/>
            <a:chExt cx="340" cy="340"/>
          </a:xfrm>
          <a:solidFill>
            <a:schemeClr val="tx2"/>
          </a:solidFill>
        </p:grpSpPr>
        <p:sp>
          <p:nvSpPr>
            <p:cNvPr id="23" name="Freeform 1013">
              <a:extLst>
                <a:ext uri="{FF2B5EF4-FFF2-40B4-BE49-F238E27FC236}">
                  <a16:creationId xmlns:a16="http://schemas.microsoft.com/office/drawing/2014/main" id="{9463512E-B5B8-4AF3-86BB-E1F1207FCAAA}"/>
                </a:ext>
              </a:extLst>
            </p:cNvPr>
            <p:cNvSpPr>
              <a:spLocks noEditPoints="1"/>
            </p:cNvSpPr>
            <p:nvPr/>
          </p:nvSpPr>
          <p:spPr bwMode="auto">
            <a:xfrm>
              <a:off x="1955" y="4068"/>
              <a:ext cx="186" cy="192"/>
            </a:xfrm>
            <a:custGeom>
              <a:avLst/>
              <a:gdLst>
                <a:gd name="T0" fmla="*/ 212 w 280"/>
                <a:gd name="T1" fmla="*/ 0 h 288"/>
                <a:gd name="T2" fmla="*/ 178 w 280"/>
                <a:gd name="T3" fmla="*/ 14 h 288"/>
                <a:gd name="T4" fmla="*/ 162 w 280"/>
                <a:gd name="T5" fmla="*/ 101 h 288"/>
                <a:gd name="T6" fmla="*/ 188 w 280"/>
                <a:gd name="T7" fmla="*/ 178 h 288"/>
                <a:gd name="T8" fmla="*/ 261 w 280"/>
                <a:gd name="T9" fmla="*/ 196 h 288"/>
                <a:gd name="T10" fmla="*/ 271 w 280"/>
                <a:gd name="T11" fmla="*/ 189 h 288"/>
                <a:gd name="T12" fmla="*/ 280 w 280"/>
                <a:gd name="T13" fmla="*/ 83 h 288"/>
                <a:gd name="T14" fmla="*/ 196 w 280"/>
                <a:gd name="T15" fmla="*/ 157 h 288"/>
                <a:gd name="T16" fmla="*/ 194 w 280"/>
                <a:gd name="T17" fmla="*/ 29 h 288"/>
                <a:gd name="T18" fmla="*/ 212 w 280"/>
                <a:gd name="T19" fmla="*/ 22 h 288"/>
                <a:gd name="T20" fmla="*/ 253 w 280"/>
                <a:gd name="T21" fmla="*/ 171 h 288"/>
                <a:gd name="T22" fmla="*/ 177 w 280"/>
                <a:gd name="T23" fmla="*/ 208 h 288"/>
                <a:gd name="T24" fmla="*/ 209 w 280"/>
                <a:gd name="T25" fmla="*/ 288 h 288"/>
                <a:gd name="T26" fmla="*/ 241 w 280"/>
                <a:gd name="T27" fmla="*/ 280 h 288"/>
                <a:gd name="T28" fmla="*/ 260 w 280"/>
                <a:gd name="T29" fmla="*/ 231 h 288"/>
                <a:gd name="T30" fmla="*/ 188 w 280"/>
                <a:gd name="T31" fmla="*/ 199 h 288"/>
                <a:gd name="T32" fmla="*/ 228 w 280"/>
                <a:gd name="T33" fmla="*/ 263 h 288"/>
                <a:gd name="T34" fmla="*/ 194 w 280"/>
                <a:gd name="T35" fmla="*/ 243 h 288"/>
                <a:gd name="T36" fmla="*/ 238 w 280"/>
                <a:gd name="T37" fmla="*/ 232 h 288"/>
                <a:gd name="T38" fmla="*/ 69 w 280"/>
                <a:gd name="T39" fmla="*/ 0 h 288"/>
                <a:gd name="T40" fmla="*/ 0 w 280"/>
                <a:gd name="T41" fmla="*/ 83 h 288"/>
                <a:gd name="T42" fmla="*/ 9 w 280"/>
                <a:gd name="T43" fmla="*/ 188 h 288"/>
                <a:gd name="T44" fmla="*/ 20 w 280"/>
                <a:gd name="T45" fmla="*/ 196 h 288"/>
                <a:gd name="T46" fmla="*/ 92 w 280"/>
                <a:gd name="T47" fmla="*/ 178 h 288"/>
                <a:gd name="T48" fmla="*/ 119 w 280"/>
                <a:gd name="T49" fmla="*/ 101 h 288"/>
                <a:gd name="T50" fmla="*/ 102 w 280"/>
                <a:gd name="T51" fmla="*/ 14 h 288"/>
                <a:gd name="T52" fmla="*/ 98 w 280"/>
                <a:gd name="T53" fmla="*/ 96 h 288"/>
                <a:gd name="T54" fmla="*/ 28 w 280"/>
                <a:gd name="T55" fmla="*/ 171 h 288"/>
                <a:gd name="T56" fmla="*/ 69 w 280"/>
                <a:gd name="T57" fmla="*/ 22 h 288"/>
                <a:gd name="T58" fmla="*/ 86 w 280"/>
                <a:gd name="T59" fmla="*/ 29 h 288"/>
                <a:gd name="T60" fmla="*/ 103 w 280"/>
                <a:gd name="T61" fmla="*/ 208 h 288"/>
                <a:gd name="T62" fmla="*/ 22 w 280"/>
                <a:gd name="T63" fmla="*/ 223 h 288"/>
                <a:gd name="T64" fmla="*/ 23 w 280"/>
                <a:gd name="T65" fmla="*/ 252 h 288"/>
                <a:gd name="T66" fmla="*/ 66 w 280"/>
                <a:gd name="T67" fmla="*/ 288 h 288"/>
                <a:gd name="T68" fmla="*/ 100 w 280"/>
                <a:gd name="T69" fmla="*/ 271 h 288"/>
                <a:gd name="T70" fmla="*/ 103 w 280"/>
                <a:gd name="T71" fmla="*/ 208 h 288"/>
                <a:gd name="T72" fmla="*/ 69 w 280"/>
                <a:gd name="T73" fmla="*/ 267 h 288"/>
                <a:gd name="T74" fmla="*/ 45 w 280"/>
                <a:gd name="T75" fmla="*/ 249 h 288"/>
                <a:gd name="T76" fmla="*/ 84 w 280"/>
                <a:gd name="T77" fmla="*/ 220 h 288"/>
                <a:gd name="T78" fmla="*/ 83 w 280"/>
                <a:gd name="T79" fmla="*/ 2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88">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24" name="Freeform 1014">
              <a:extLst>
                <a:ext uri="{FF2B5EF4-FFF2-40B4-BE49-F238E27FC236}">
                  <a16:creationId xmlns:a16="http://schemas.microsoft.com/office/drawing/2014/main" id="{2F89A5A2-5038-4F6D-9C6C-95A6C76B574E}"/>
                </a:ext>
              </a:extLst>
            </p:cNvPr>
            <p:cNvSpPr>
              <a:spLocks noEditPoints="1"/>
            </p:cNvSpPr>
            <p:nvPr/>
          </p:nvSpPr>
          <p:spPr bwMode="auto">
            <a:xfrm>
              <a:off x="1878" y="399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25" name="Group 657">
            <a:extLst>
              <a:ext uri="{FF2B5EF4-FFF2-40B4-BE49-F238E27FC236}">
                <a16:creationId xmlns:a16="http://schemas.microsoft.com/office/drawing/2014/main" id="{62E9DB8B-7E10-445C-94FB-C82A41C4655D}"/>
              </a:ext>
            </a:extLst>
          </p:cNvPr>
          <p:cNvGrpSpPr>
            <a:grpSpLocks noChangeAspect="1"/>
          </p:cNvGrpSpPr>
          <p:nvPr/>
        </p:nvGrpSpPr>
        <p:grpSpPr bwMode="auto">
          <a:xfrm>
            <a:off x="8377429" y="1498907"/>
            <a:ext cx="426327" cy="497183"/>
            <a:chOff x="2738" y="2314"/>
            <a:chExt cx="341" cy="340"/>
          </a:xfrm>
          <a:solidFill>
            <a:schemeClr val="tx2"/>
          </a:solidFill>
        </p:grpSpPr>
        <p:sp>
          <p:nvSpPr>
            <p:cNvPr id="26" name="Freeform 658">
              <a:extLst>
                <a:ext uri="{FF2B5EF4-FFF2-40B4-BE49-F238E27FC236}">
                  <a16:creationId xmlns:a16="http://schemas.microsoft.com/office/drawing/2014/main" id="{2C004072-B90D-42FE-8AD7-F15F626052B7}"/>
                </a:ext>
              </a:extLst>
            </p:cNvPr>
            <p:cNvSpPr>
              <a:spLocks noEditPoints="1"/>
            </p:cNvSpPr>
            <p:nvPr/>
          </p:nvSpPr>
          <p:spPr bwMode="auto">
            <a:xfrm>
              <a:off x="2738" y="231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27" name="Freeform 659">
              <a:extLst>
                <a:ext uri="{FF2B5EF4-FFF2-40B4-BE49-F238E27FC236}">
                  <a16:creationId xmlns:a16="http://schemas.microsoft.com/office/drawing/2014/main" id="{20224469-B223-4B77-A295-D1063F1B15EB}"/>
                </a:ext>
              </a:extLst>
            </p:cNvPr>
            <p:cNvSpPr>
              <a:spLocks noEditPoints="1"/>
            </p:cNvSpPr>
            <p:nvPr/>
          </p:nvSpPr>
          <p:spPr bwMode="auto">
            <a:xfrm>
              <a:off x="2802" y="2420"/>
              <a:ext cx="213" cy="142"/>
            </a:xfrm>
            <a:custGeom>
              <a:avLst/>
              <a:gdLst>
                <a:gd name="T0" fmla="*/ 288 w 320"/>
                <a:gd name="T1" fmla="*/ 64 h 213"/>
                <a:gd name="T2" fmla="*/ 234 w 320"/>
                <a:gd name="T3" fmla="*/ 64 h 213"/>
                <a:gd name="T4" fmla="*/ 234 w 320"/>
                <a:gd name="T5" fmla="*/ 10 h 213"/>
                <a:gd name="T6" fmla="*/ 224 w 320"/>
                <a:gd name="T7" fmla="*/ 0 h 213"/>
                <a:gd name="T8" fmla="*/ 10 w 320"/>
                <a:gd name="T9" fmla="*/ 0 h 213"/>
                <a:gd name="T10" fmla="*/ 0 w 320"/>
                <a:gd name="T11" fmla="*/ 10 h 213"/>
                <a:gd name="T12" fmla="*/ 0 w 320"/>
                <a:gd name="T13" fmla="*/ 181 h 213"/>
                <a:gd name="T14" fmla="*/ 10 w 320"/>
                <a:gd name="T15" fmla="*/ 192 h 213"/>
                <a:gd name="T16" fmla="*/ 34 w 320"/>
                <a:gd name="T17" fmla="*/ 192 h 213"/>
                <a:gd name="T18" fmla="*/ 64 w 320"/>
                <a:gd name="T19" fmla="*/ 213 h 213"/>
                <a:gd name="T20" fmla="*/ 94 w 320"/>
                <a:gd name="T21" fmla="*/ 192 h 213"/>
                <a:gd name="T22" fmla="*/ 215 w 320"/>
                <a:gd name="T23" fmla="*/ 192 h 213"/>
                <a:gd name="T24" fmla="*/ 245 w 320"/>
                <a:gd name="T25" fmla="*/ 213 h 213"/>
                <a:gd name="T26" fmla="*/ 275 w 320"/>
                <a:gd name="T27" fmla="*/ 192 h 213"/>
                <a:gd name="T28" fmla="*/ 309 w 320"/>
                <a:gd name="T29" fmla="*/ 192 h 213"/>
                <a:gd name="T30" fmla="*/ 320 w 320"/>
                <a:gd name="T31" fmla="*/ 181 h 213"/>
                <a:gd name="T32" fmla="*/ 320 w 320"/>
                <a:gd name="T33" fmla="*/ 96 h 213"/>
                <a:gd name="T34" fmla="*/ 288 w 320"/>
                <a:gd name="T35" fmla="*/ 64 h 213"/>
                <a:gd name="T36" fmla="*/ 64 w 320"/>
                <a:gd name="T37" fmla="*/ 192 h 213"/>
                <a:gd name="T38" fmla="*/ 53 w 320"/>
                <a:gd name="T39" fmla="*/ 181 h 213"/>
                <a:gd name="T40" fmla="*/ 64 w 320"/>
                <a:gd name="T41" fmla="*/ 170 h 213"/>
                <a:gd name="T42" fmla="*/ 74 w 320"/>
                <a:gd name="T43" fmla="*/ 181 h 213"/>
                <a:gd name="T44" fmla="*/ 64 w 320"/>
                <a:gd name="T45" fmla="*/ 192 h 213"/>
                <a:gd name="T46" fmla="*/ 245 w 320"/>
                <a:gd name="T47" fmla="*/ 192 h 213"/>
                <a:gd name="T48" fmla="*/ 234 w 320"/>
                <a:gd name="T49" fmla="*/ 181 h 213"/>
                <a:gd name="T50" fmla="*/ 245 w 320"/>
                <a:gd name="T51" fmla="*/ 170 h 213"/>
                <a:gd name="T52" fmla="*/ 256 w 320"/>
                <a:gd name="T53" fmla="*/ 181 h 213"/>
                <a:gd name="T54" fmla="*/ 245 w 320"/>
                <a:gd name="T55" fmla="*/ 192 h 213"/>
                <a:gd name="T56" fmla="*/ 298 w 320"/>
                <a:gd name="T57" fmla="*/ 170 h 213"/>
                <a:gd name="T58" fmla="*/ 275 w 320"/>
                <a:gd name="T59" fmla="*/ 170 h 213"/>
                <a:gd name="T60" fmla="*/ 245 w 320"/>
                <a:gd name="T61" fmla="*/ 149 h 213"/>
                <a:gd name="T62" fmla="*/ 215 w 320"/>
                <a:gd name="T63" fmla="*/ 170 h 213"/>
                <a:gd name="T64" fmla="*/ 94 w 320"/>
                <a:gd name="T65" fmla="*/ 170 h 213"/>
                <a:gd name="T66" fmla="*/ 64 w 320"/>
                <a:gd name="T67" fmla="*/ 149 h 213"/>
                <a:gd name="T68" fmla="*/ 34 w 320"/>
                <a:gd name="T69" fmla="*/ 170 h 213"/>
                <a:gd name="T70" fmla="*/ 21 w 320"/>
                <a:gd name="T71" fmla="*/ 170 h 213"/>
                <a:gd name="T72" fmla="*/ 21 w 320"/>
                <a:gd name="T73" fmla="*/ 21 h 213"/>
                <a:gd name="T74" fmla="*/ 213 w 320"/>
                <a:gd name="T75" fmla="*/ 21 h 213"/>
                <a:gd name="T76" fmla="*/ 213 w 320"/>
                <a:gd name="T77" fmla="*/ 117 h 213"/>
                <a:gd name="T78" fmla="*/ 224 w 320"/>
                <a:gd name="T79" fmla="*/ 128 h 213"/>
                <a:gd name="T80" fmla="*/ 234 w 320"/>
                <a:gd name="T81" fmla="*/ 117 h 213"/>
                <a:gd name="T82" fmla="*/ 234 w 320"/>
                <a:gd name="T83" fmla="*/ 85 h 213"/>
                <a:gd name="T84" fmla="*/ 288 w 320"/>
                <a:gd name="T85" fmla="*/ 85 h 213"/>
                <a:gd name="T86" fmla="*/ 298 w 320"/>
                <a:gd name="T87" fmla="*/ 96 h 213"/>
                <a:gd name="T88" fmla="*/ 298 w 320"/>
                <a:gd name="T89" fmla="*/ 1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13">
                  <a:moveTo>
                    <a:pt x="288" y="64"/>
                  </a:moveTo>
                  <a:cubicBezTo>
                    <a:pt x="234" y="64"/>
                    <a:pt x="234" y="64"/>
                    <a:pt x="234" y="64"/>
                  </a:cubicBezTo>
                  <a:cubicBezTo>
                    <a:pt x="234" y="10"/>
                    <a:pt x="234" y="10"/>
                    <a:pt x="234" y="10"/>
                  </a:cubicBezTo>
                  <a:cubicBezTo>
                    <a:pt x="234" y="4"/>
                    <a:pt x="230" y="0"/>
                    <a:pt x="224" y="0"/>
                  </a:cubicBezTo>
                  <a:cubicBezTo>
                    <a:pt x="10" y="0"/>
                    <a:pt x="10" y="0"/>
                    <a:pt x="10" y="0"/>
                  </a:cubicBezTo>
                  <a:cubicBezTo>
                    <a:pt x="4" y="0"/>
                    <a:pt x="0" y="4"/>
                    <a:pt x="0" y="10"/>
                  </a:cubicBezTo>
                  <a:cubicBezTo>
                    <a:pt x="0" y="181"/>
                    <a:pt x="0" y="181"/>
                    <a:pt x="0" y="181"/>
                  </a:cubicBezTo>
                  <a:cubicBezTo>
                    <a:pt x="0" y="187"/>
                    <a:pt x="4" y="192"/>
                    <a:pt x="10" y="192"/>
                  </a:cubicBezTo>
                  <a:cubicBezTo>
                    <a:pt x="34" y="192"/>
                    <a:pt x="34" y="192"/>
                    <a:pt x="34" y="192"/>
                  </a:cubicBezTo>
                  <a:cubicBezTo>
                    <a:pt x="38" y="204"/>
                    <a:pt x="50" y="213"/>
                    <a:pt x="64" y="213"/>
                  </a:cubicBezTo>
                  <a:cubicBezTo>
                    <a:pt x="78" y="213"/>
                    <a:pt x="89" y="204"/>
                    <a:pt x="94" y="192"/>
                  </a:cubicBezTo>
                  <a:cubicBezTo>
                    <a:pt x="215" y="192"/>
                    <a:pt x="215" y="192"/>
                    <a:pt x="215" y="192"/>
                  </a:cubicBezTo>
                  <a:cubicBezTo>
                    <a:pt x="219" y="204"/>
                    <a:pt x="231" y="213"/>
                    <a:pt x="245" y="213"/>
                  </a:cubicBezTo>
                  <a:cubicBezTo>
                    <a:pt x="259" y="213"/>
                    <a:pt x="271" y="204"/>
                    <a:pt x="275" y="192"/>
                  </a:cubicBezTo>
                  <a:cubicBezTo>
                    <a:pt x="309" y="192"/>
                    <a:pt x="309" y="192"/>
                    <a:pt x="309" y="192"/>
                  </a:cubicBezTo>
                  <a:cubicBezTo>
                    <a:pt x="315" y="192"/>
                    <a:pt x="320" y="187"/>
                    <a:pt x="320" y="181"/>
                  </a:cubicBezTo>
                  <a:cubicBezTo>
                    <a:pt x="320" y="96"/>
                    <a:pt x="320" y="96"/>
                    <a:pt x="320" y="96"/>
                  </a:cubicBezTo>
                  <a:cubicBezTo>
                    <a:pt x="320" y="78"/>
                    <a:pt x="305" y="64"/>
                    <a:pt x="288" y="64"/>
                  </a:cubicBezTo>
                  <a:close/>
                  <a:moveTo>
                    <a:pt x="64" y="192"/>
                  </a:moveTo>
                  <a:cubicBezTo>
                    <a:pt x="58" y="192"/>
                    <a:pt x="53" y="187"/>
                    <a:pt x="53" y="181"/>
                  </a:cubicBezTo>
                  <a:cubicBezTo>
                    <a:pt x="53" y="175"/>
                    <a:pt x="58" y="170"/>
                    <a:pt x="64" y="170"/>
                  </a:cubicBezTo>
                  <a:cubicBezTo>
                    <a:pt x="70" y="170"/>
                    <a:pt x="74" y="175"/>
                    <a:pt x="74" y="181"/>
                  </a:cubicBezTo>
                  <a:cubicBezTo>
                    <a:pt x="74" y="187"/>
                    <a:pt x="70" y="192"/>
                    <a:pt x="64" y="192"/>
                  </a:cubicBezTo>
                  <a:close/>
                  <a:moveTo>
                    <a:pt x="245" y="192"/>
                  </a:moveTo>
                  <a:cubicBezTo>
                    <a:pt x="239" y="192"/>
                    <a:pt x="234" y="187"/>
                    <a:pt x="234" y="181"/>
                  </a:cubicBezTo>
                  <a:cubicBezTo>
                    <a:pt x="234" y="175"/>
                    <a:pt x="239" y="170"/>
                    <a:pt x="245" y="170"/>
                  </a:cubicBezTo>
                  <a:cubicBezTo>
                    <a:pt x="251" y="170"/>
                    <a:pt x="256" y="175"/>
                    <a:pt x="256" y="181"/>
                  </a:cubicBezTo>
                  <a:cubicBezTo>
                    <a:pt x="256" y="187"/>
                    <a:pt x="251" y="192"/>
                    <a:pt x="245" y="192"/>
                  </a:cubicBezTo>
                  <a:close/>
                  <a:moveTo>
                    <a:pt x="298" y="170"/>
                  </a:moveTo>
                  <a:cubicBezTo>
                    <a:pt x="275" y="170"/>
                    <a:pt x="275" y="170"/>
                    <a:pt x="275" y="170"/>
                  </a:cubicBezTo>
                  <a:cubicBezTo>
                    <a:pt x="271" y="158"/>
                    <a:pt x="259" y="149"/>
                    <a:pt x="245" y="149"/>
                  </a:cubicBezTo>
                  <a:cubicBezTo>
                    <a:pt x="231" y="149"/>
                    <a:pt x="219" y="158"/>
                    <a:pt x="215" y="170"/>
                  </a:cubicBezTo>
                  <a:cubicBezTo>
                    <a:pt x="94" y="170"/>
                    <a:pt x="94" y="170"/>
                    <a:pt x="94" y="170"/>
                  </a:cubicBezTo>
                  <a:cubicBezTo>
                    <a:pt x="89" y="158"/>
                    <a:pt x="78" y="149"/>
                    <a:pt x="64" y="149"/>
                  </a:cubicBezTo>
                  <a:cubicBezTo>
                    <a:pt x="50" y="149"/>
                    <a:pt x="38" y="158"/>
                    <a:pt x="34" y="170"/>
                  </a:cubicBezTo>
                  <a:cubicBezTo>
                    <a:pt x="21" y="170"/>
                    <a:pt x="21" y="170"/>
                    <a:pt x="21" y="170"/>
                  </a:cubicBezTo>
                  <a:cubicBezTo>
                    <a:pt x="21" y="21"/>
                    <a:pt x="21" y="21"/>
                    <a:pt x="21" y="21"/>
                  </a:cubicBezTo>
                  <a:cubicBezTo>
                    <a:pt x="213" y="21"/>
                    <a:pt x="213" y="21"/>
                    <a:pt x="213" y="21"/>
                  </a:cubicBezTo>
                  <a:cubicBezTo>
                    <a:pt x="213" y="117"/>
                    <a:pt x="213" y="117"/>
                    <a:pt x="213" y="117"/>
                  </a:cubicBezTo>
                  <a:cubicBezTo>
                    <a:pt x="213" y="123"/>
                    <a:pt x="218" y="128"/>
                    <a:pt x="224" y="128"/>
                  </a:cubicBezTo>
                  <a:cubicBezTo>
                    <a:pt x="230" y="128"/>
                    <a:pt x="234" y="123"/>
                    <a:pt x="234" y="117"/>
                  </a:cubicBezTo>
                  <a:cubicBezTo>
                    <a:pt x="234" y="85"/>
                    <a:pt x="234" y="85"/>
                    <a:pt x="234" y="85"/>
                  </a:cubicBezTo>
                  <a:cubicBezTo>
                    <a:pt x="288" y="85"/>
                    <a:pt x="288" y="85"/>
                    <a:pt x="288" y="85"/>
                  </a:cubicBezTo>
                  <a:cubicBezTo>
                    <a:pt x="294" y="85"/>
                    <a:pt x="298" y="90"/>
                    <a:pt x="298" y="96"/>
                  </a:cubicBezTo>
                  <a:lnTo>
                    <a:pt x="298"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28" name="Group 872">
            <a:extLst>
              <a:ext uri="{FF2B5EF4-FFF2-40B4-BE49-F238E27FC236}">
                <a16:creationId xmlns:a16="http://schemas.microsoft.com/office/drawing/2014/main" id="{69C3610E-474A-4633-B3CB-349CB8449595}"/>
              </a:ext>
            </a:extLst>
          </p:cNvPr>
          <p:cNvGrpSpPr>
            <a:grpSpLocks noChangeAspect="1"/>
          </p:cNvGrpSpPr>
          <p:nvPr/>
        </p:nvGrpSpPr>
        <p:grpSpPr bwMode="auto">
          <a:xfrm>
            <a:off x="9014598" y="1321965"/>
            <a:ext cx="426327" cy="497183"/>
            <a:chOff x="2723" y="3051"/>
            <a:chExt cx="341" cy="340"/>
          </a:xfrm>
          <a:solidFill>
            <a:schemeClr val="tx2"/>
          </a:solidFill>
        </p:grpSpPr>
        <p:sp>
          <p:nvSpPr>
            <p:cNvPr id="29" name="Freeform 873">
              <a:extLst>
                <a:ext uri="{FF2B5EF4-FFF2-40B4-BE49-F238E27FC236}">
                  <a16:creationId xmlns:a16="http://schemas.microsoft.com/office/drawing/2014/main" id="{F9C9E57B-2285-49D9-A54D-8E31C086895B}"/>
                </a:ext>
              </a:extLst>
            </p:cNvPr>
            <p:cNvSpPr>
              <a:spLocks noEditPoints="1"/>
            </p:cNvSpPr>
            <p:nvPr/>
          </p:nvSpPr>
          <p:spPr bwMode="auto">
            <a:xfrm>
              <a:off x="2723" y="305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30" name="Freeform 874">
              <a:extLst>
                <a:ext uri="{FF2B5EF4-FFF2-40B4-BE49-F238E27FC236}">
                  <a16:creationId xmlns:a16="http://schemas.microsoft.com/office/drawing/2014/main" id="{85070FC2-1A97-4CD4-B743-B2B007491B7C}"/>
                </a:ext>
              </a:extLst>
            </p:cNvPr>
            <p:cNvSpPr>
              <a:spLocks noEditPoints="1"/>
            </p:cNvSpPr>
            <p:nvPr/>
          </p:nvSpPr>
          <p:spPr bwMode="auto">
            <a:xfrm>
              <a:off x="2786" y="3143"/>
              <a:ext cx="215" cy="170"/>
            </a:xfrm>
            <a:custGeom>
              <a:avLst/>
              <a:gdLst>
                <a:gd name="T0" fmla="*/ 318 w 322"/>
                <a:gd name="T1" fmla="*/ 83 h 256"/>
                <a:gd name="T2" fmla="*/ 310 w 322"/>
                <a:gd name="T3" fmla="*/ 86 h 256"/>
                <a:gd name="T4" fmla="*/ 302 w 322"/>
                <a:gd name="T5" fmla="*/ 83 h 256"/>
                <a:gd name="T6" fmla="*/ 161 w 322"/>
                <a:gd name="T7" fmla="*/ 22 h 256"/>
                <a:gd name="T8" fmla="*/ 19 w 322"/>
                <a:gd name="T9" fmla="*/ 83 h 256"/>
                <a:gd name="T10" fmla="*/ 4 w 322"/>
                <a:gd name="T11" fmla="*/ 83 h 256"/>
                <a:gd name="T12" fmla="*/ 4 w 322"/>
                <a:gd name="T13" fmla="*/ 67 h 256"/>
                <a:gd name="T14" fmla="*/ 161 w 322"/>
                <a:gd name="T15" fmla="*/ 0 h 256"/>
                <a:gd name="T16" fmla="*/ 318 w 322"/>
                <a:gd name="T17" fmla="*/ 67 h 256"/>
                <a:gd name="T18" fmla="*/ 318 w 322"/>
                <a:gd name="T19" fmla="*/ 83 h 256"/>
                <a:gd name="T20" fmla="*/ 161 w 322"/>
                <a:gd name="T21" fmla="*/ 75 h 256"/>
                <a:gd name="T22" fmla="*/ 57 w 322"/>
                <a:gd name="T23" fmla="*/ 121 h 256"/>
                <a:gd name="T24" fmla="*/ 57 w 322"/>
                <a:gd name="T25" fmla="*/ 136 h 256"/>
                <a:gd name="T26" fmla="*/ 65 w 322"/>
                <a:gd name="T27" fmla="*/ 139 h 256"/>
                <a:gd name="T28" fmla="*/ 72 w 322"/>
                <a:gd name="T29" fmla="*/ 136 h 256"/>
                <a:gd name="T30" fmla="*/ 161 w 322"/>
                <a:gd name="T31" fmla="*/ 96 h 256"/>
                <a:gd name="T32" fmla="*/ 260 w 322"/>
                <a:gd name="T33" fmla="*/ 136 h 256"/>
                <a:gd name="T34" fmla="*/ 275 w 322"/>
                <a:gd name="T35" fmla="*/ 136 h 256"/>
                <a:gd name="T36" fmla="*/ 275 w 322"/>
                <a:gd name="T37" fmla="*/ 121 h 256"/>
                <a:gd name="T38" fmla="*/ 161 w 322"/>
                <a:gd name="T39" fmla="*/ 75 h 256"/>
                <a:gd name="T40" fmla="*/ 161 w 322"/>
                <a:gd name="T41" fmla="*/ 150 h 256"/>
                <a:gd name="T42" fmla="*/ 100 w 322"/>
                <a:gd name="T43" fmla="*/ 174 h 256"/>
                <a:gd name="T44" fmla="*/ 100 w 322"/>
                <a:gd name="T45" fmla="*/ 189 h 256"/>
                <a:gd name="T46" fmla="*/ 107 w 322"/>
                <a:gd name="T47" fmla="*/ 192 h 256"/>
                <a:gd name="T48" fmla="*/ 115 w 322"/>
                <a:gd name="T49" fmla="*/ 189 h 256"/>
                <a:gd name="T50" fmla="*/ 161 w 322"/>
                <a:gd name="T51" fmla="*/ 171 h 256"/>
                <a:gd name="T52" fmla="*/ 206 w 322"/>
                <a:gd name="T53" fmla="*/ 189 h 256"/>
                <a:gd name="T54" fmla="*/ 222 w 322"/>
                <a:gd name="T55" fmla="*/ 189 h 256"/>
                <a:gd name="T56" fmla="*/ 222 w 322"/>
                <a:gd name="T57" fmla="*/ 174 h 256"/>
                <a:gd name="T58" fmla="*/ 161 w 322"/>
                <a:gd name="T59" fmla="*/ 150 h 256"/>
                <a:gd name="T60" fmla="*/ 161 w 322"/>
                <a:gd name="T61" fmla="*/ 214 h 256"/>
                <a:gd name="T62" fmla="*/ 139 w 322"/>
                <a:gd name="T63" fmla="*/ 235 h 256"/>
                <a:gd name="T64" fmla="*/ 161 w 322"/>
                <a:gd name="T65" fmla="*/ 256 h 256"/>
                <a:gd name="T66" fmla="*/ 182 w 322"/>
                <a:gd name="T67" fmla="*/ 235 h 256"/>
                <a:gd name="T68" fmla="*/ 161 w 322"/>
                <a:gd name="T69"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 h="256">
                  <a:moveTo>
                    <a:pt x="318" y="83"/>
                  </a:moveTo>
                  <a:cubicBezTo>
                    <a:pt x="315" y="85"/>
                    <a:pt x="313" y="86"/>
                    <a:pt x="310" y="86"/>
                  </a:cubicBezTo>
                  <a:cubicBezTo>
                    <a:pt x="307" y="86"/>
                    <a:pt x="305" y="85"/>
                    <a:pt x="302" y="83"/>
                  </a:cubicBezTo>
                  <a:cubicBezTo>
                    <a:pt x="263" y="43"/>
                    <a:pt x="214" y="22"/>
                    <a:pt x="161" y="22"/>
                  </a:cubicBezTo>
                  <a:cubicBezTo>
                    <a:pt x="108" y="22"/>
                    <a:pt x="59" y="43"/>
                    <a:pt x="19" y="83"/>
                  </a:cubicBezTo>
                  <a:cubicBezTo>
                    <a:pt x="15" y="87"/>
                    <a:pt x="8" y="87"/>
                    <a:pt x="4" y="83"/>
                  </a:cubicBezTo>
                  <a:cubicBezTo>
                    <a:pt x="0" y="78"/>
                    <a:pt x="0" y="72"/>
                    <a:pt x="4" y="67"/>
                  </a:cubicBezTo>
                  <a:cubicBezTo>
                    <a:pt x="48" y="24"/>
                    <a:pt x="102" y="0"/>
                    <a:pt x="161" y="0"/>
                  </a:cubicBezTo>
                  <a:cubicBezTo>
                    <a:pt x="219" y="0"/>
                    <a:pt x="274" y="24"/>
                    <a:pt x="318" y="67"/>
                  </a:cubicBezTo>
                  <a:cubicBezTo>
                    <a:pt x="322" y="72"/>
                    <a:pt x="322" y="78"/>
                    <a:pt x="318" y="83"/>
                  </a:cubicBezTo>
                  <a:close/>
                  <a:moveTo>
                    <a:pt x="161" y="75"/>
                  </a:moveTo>
                  <a:cubicBezTo>
                    <a:pt x="121" y="75"/>
                    <a:pt x="88" y="90"/>
                    <a:pt x="57" y="121"/>
                  </a:cubicBezTo>
                  <a:cubicBezTo>
                    <a:pt x="53" y="125"/>
                    <a:pt x="53" y="132"/>
                    <a:pt x="57" y="136"/>
                  </a:cubicBezTo>
                  <a:cubicBezTo>
                    <a:pt x="59" y="138"/>
                    <a:pt x="62" y="139"/>
                    <a:pt x="65" y="139"/>
                  </a:cubicBezTo>
                  <a:cubicBezTo>
                    <a:pt x="67" y="139"/>
                    <a:pt x="70" y="138"/>
                    <a:pt x="72" y="136"/>
                  </a:cubicBezTo>
                  <a:cubicBezTo>
                    <a:pt x="99" y="109"/>
                    <a:pt x="127" y="96"/>
                    <a:pt x="161" y="96"/>
                  </a:cubicBezTo>
                  <a:cubicBezTo>
                    <a:pt x="197" y="96"/>
                    <a:pt x="235" y="111"/>
                    <a:pt x="260" y="136"/>
                  </a:cubicBezTo>
                  <a:cubicBezTo>
                    <a:pt x="264" y="140"/>
                    <a:pt x="271" y="140"/>
                    <a:pt x="275" y="136"/>
                  </a:cubicBezTo>
                  <a:cubicBezTo>
                    <a:pt x="279" y="132"/>
                    <a:pt x="279" y="125"/>
                    <a:pt x="275" y="121"/>
                  </a:cubicBezTo>
                  <a:cubicBezTo>
                    <a:pt x="247" y="93"/>
                    <a:pt x="203" y="75"/>
                    <a:pt x="161" y="75"/>
                  </a:cubicBezTo>
                  <a:close/>
                  <a:moveTo>
                    <a:pt x="161" y="150"/>
                  </a:moveTo>
                  <a:cubicBezTo>
                    <a:pt x="138" y="150"/>
                    <a:pt x="115" y="159"/>
                    <a:pt x="100" y="174"/>
                  </a:cubicBezTo>
                  <a:cubicBezTo>
                    <a:pt x="96" y="178"/>
                    <a:pt x="96" y="185"/>
                    <a:pt x="100" y="189"/>
                  </a:cubicBezTo>
                  <a:cubicBezTo>
                    <a:pt x="102" y="191"/>
                    <a:pt x="105" y="192"/>
                    <a:pt x="107" y="192"/>
                  </a:cubicBezTo>
                  <a:cubicBezTo>
                    <a:pt x="110" y="192"/>
                    <a:pt x="113" y="191"/>
                    <a:pt x="115" y="189"/>
                  </a:cubicBezTo>
                  <a:cubicBezTo>
                    <a:pt x="126" y="178"/>
                    <a:pt x="144" y="171"/>
                    <a:pt x="161" y="171"/>
                  </a:cubicBezTo>
                  <a:cubicBezTo>
                    <a:pt x="178" y="171"/>
                    <a:pt x="195" y="178"/>
                    <a:pt x="206" y="189"/>
                  </a:cubicBezTo>
                  <a:cubicBezTo>
                    <a:pt x="211" y="193"/>
                    <a:pt x="217" y="193"/>
                    <a:pt x="222" y="189"/>
                  </a:cubicBezTo>
                  <a:cubicBezTo>
                    <a:pt x="226" y="185"/>
                    <a:pt x="226" y="178"/>
                    <a:pt x="222" y="174"/>
                  </a:cubicBezTo>
                  <a:cubicBezTo>
                    <a:pt x="206" y="159"/>
                    <a:pt x="183" y="150"/>
                    <a:pt x="161" y="150"/>
                  </a:cubicBezTo>
                  <a:close/>
                  <a:moveTo>
                    <a:pt x="161" y="214"/>
                  </a:moveTo>
                  <a:cubicBezTo>
                    <a:pt x="149" y="214"/>
                    <a:pt x="139" y="223"/>
                    <a:pt x="139" y="235"/>
                  </a:cubicBezTo>
                  <a:cubicBezTo>
                    <a:pt x="139" y="247"/>
                    <a:pt x="149" y="256"/>
                    <a:pt x="161" y="256"/>
                  </a:cubicBezTo>
                  <a:cubicBezTo>
                    <a:pt x="172" y="256"/>
                    <a:pt x="182" y="247"/>
                    <a:pt x="182" y="235"/>
                  </a:cubicBezTo>
                  <a:cubicBezTo>
                    <a:pt x="182" y="223"/>
                    <a:pt x="172" y="214"/>
                    <a:pt x="161" y="2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1" name="Group 20">
            <a:extLst>
              <a:ext uri="{FF2B5EF4-FFF2-40B4-BE49-F238E27FC236}">
                <a16:creationId xmlns:a16="http://schemas.microsoft.com/office/drawing/2014/main" id="{3EEC504B-DFEE-4397-B51A-8284EF721EDD}"/>
              </a:ext>
            </a:extLst>
          </p:cNvPr>
          <p:cNvGrpSpPr>
            <a:grpSpLocks noChangeAspect="1"/>
          </p:cNvGrpSpPr>
          <p:nvPr/>
        </p:nvGrpSpPr>
        <p:grpSpPr bwMode="auto">
          <a:xfrm>
            <a:off x="9674988" y="1371230"/>
            <a:ext cx="425320" cy="499603"/>
            <a:chOff x="3885" y="823"/>
            <a:chExt cx="233" cy="234"/>
          </a:xfrm>
          <a:solidFill>
            <a:schemeClr val="tx2"/>
          </a:solidFill>
        </p:grpSpPr>
        <p:sp>
          <p:nvSpPr>
            <p:cNvPr id="32" name="Freeform 21">
              <a:extLst>
                <a:ext uri="{FF2B5EF4-FFF2-40B4-BE49-F238E27FC236}">
                  <a16:creationId xmlns:a16="http://schemas.microsoft.com/office/drawing/2014/main" id="{232DA67A-007F-41AB-9938-DBC024B9A6CE}"/>
                </a:ext>
              </a:extLst>
            </p:cNvPr>
            <p:cNvSpPr>
              <a:spLocks noEditPoints="1"/>
            </p:cNvSpPr>
            <p:nvPr/>
          </p:nvSpPr>
          <p:spPr bwMode="auto">
            <a:xfrm>
              <a:off x="3885" y="823"/>
              <a:ext cx="233" cy="234"/>
            </a:xfrm>
            <a:custGeom>
              <a:avLst/>
              <a:gdLst>
                <a:gd name="T0" fmla="*/ 192 w 384"/>
                <a:gd name="T1" fmla="*/ 384 h 384"/>
                <a:gd name="T2" fmla="*/ 0 w 384"/>
                <a:gd name="T3" fmla="*/ 192 h 384"/>
                <a:gd name="T4" fmla="*/ 192 w 384"/>
                <a:gd name="T5" fmla="*/ 0 h 384"/>
                <a:gd name="T6" fmla="*/ 384 w 384"/>
                <a:gd name="T7" fmla="*/ 192 h 384"/>
                <a:gd name="T8" fmla="*/ 192 w 384"/>
                <a:gd name="T9" fmla="*/ 384 h 384"/>
                <a:gd name="T10" fmla="*/ 192 w 384"/>
                <a:gd name="T11" fmla="*/ 16 h 384"/>
                <a:gd name="T12" fmla="*/ 16 w 384"/>
                <a:gd name="T13" fmla="*/ 192 h 384"/>
                <a:gd name="T14" fmla="*/ 192 w 384"/>
                <a:gd name="T15" fmla="*/ 368 h 384"/>
                <a:gd name="T16" fmla="*/ 368 w 384"/>
                <a:gd name="T17" fmla="*/ 192 h 384"/>
                <a:gd name="T18" fmla="*/ 192 w 384"/>
                <a:gd name="T19" fmla="*/ 1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384"/>
                  </a:moveTo>
                  <a:cubicBezTo>
                    <a:pt x="86" y="384"/>
                    <a:pt x="0" y="298"/>
                    <a:pt x="0" y="192"/>
                  </a:cubicBezTo>
                  <a:cubicBezTo>
                    <a:pt x="0" y="86"/>
                    <a:pt x="86" y="0"/>
                    <a:pt x="192" y="0"/>
                  </a:cubicBezTo>
                  <a:cubicBezTo>
                    <a:pt x="298" y="0"/>
                    <a:pt x="384" y="86"/>
                    <a:pt x="384" y="192"/>
                  </a:cubicBezTo>
                  <a:cubicBezTo>
                    <a:pt x="384" y="298"/>
                    <a:pt x="298" y="384"/>
                    <a:pt x="192" y="384"/>
                  </a:cubicBezTo>
                  <a:close/>
                  <a:moveTo>
                    <a:pt x="192" y="16"/>
                  </a:moveTo>
                  <a:cubicBezTo>
                    <a:pt x="95" y="16"/>
                    <a:pt x="16" y="95"/>
                    <a:pt x="16" y="192"/>
                  </a:cubicBezTo>
                  <a:cubicBezTo>
                    <a:pt x="16" y="289"/>
                    <a:pt x="95" y="368"/>
                    <a:pt x="192" y="368"/>
                  </a:cubicBezTo>
                  <a:cubicBezTo>
                    <a:pt x="289" y="368"/>
                    <a:pt x="368" y="289"/>
                    <a:pt x="368" y="192"/>
                  </a:cubicBezTo>
                  <a:cubicBezTo>
                    <a:pt x="368" y="95"/>
                    <a:pt x="289" y="16"/>
                    <a:pt x="192"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33" name="Freeform 22">
              <a:extLst>
                <a:ext uri="{FF2B5EF4-FFF2-40B4-BE49-F238E27FC236}">
                  <a16:creationId xmlns:a16="http://schemas.microsoft.com/office/drawing/2014/main" id="{0514087B-DE4D-4172-A1C0-6EA864405296}"/>
                </a:ext>
              </a:extLst>
            </p:cNvPr>
            <p:cNvSpPr>
              <a:spLocks noEditPoints="1"/>
            </p:cNvSpPr>
            <p:nvPr/>
          </p:nvSpPr>
          <p:spPr bwMode="auto">
            <a:xfrm>
              <a:off x="3928" y="866"/>
              <a:ext cx="146" cy="147"/>
            </a:xfrm>
            <a:custGeom>
              <a:avLst/>
              <a:gdLst>
                <a:gd name="T0" fmla="*/ 239 w 241"/>
                <a:gd name="T1" fmla="*/ 54 h 241"/>
                <a:gd name="T2" fmla="*/ 236 w 241"/>
                <a:gd name="T3" fmla="*/ 42 h 241"/>
                <a:gd name="T4" fmla="*/ 146 w 241"/>
                <a:gd name="T5" fmla="*/ 4 h 241"/>
                <a:gd name="T6" fmla="*/ 95 w 241"/>
                <a:gd name="T7" fmla="*/ 4 h 241"/>
                <a:gd name="T8" fmla="*/ 5 w 241"/>
                <a:gd name="T9" fmla="*/ 42 h 241"/>
                <a:gd name="T10" fmla="*/ 2 w 241"/>
                <a:gd name="T11" fmla="*/ 54 h 241"/>
                <a:gd name="T12" fmla="*/ 2 w 241"/>
                <a:gd name="T13" fmla="*/ 124 h 241"/>
                <a:gd name="T14" fmla="*/ 5 w 241"/>
                <a:gd name="T15" fmla="*/ 136 h 241"/>
                <a:gd name="T16" fmla="*/ 33 w 241"/>
                <a:gd name="T17" fmla="*/ 193 h 241"/>
                <a:gd name="T18" fmla="*/ 117 w 241"/>
                <a:gd name="T19" fmla="*/ 240 h 241"/>
                <a:gd name="T20" fmla="*/ 121 w 241"/>
                <a:gd name="T21" fmla="*/ 241 h 241"/>
                <a:gd name="T22" fmla="*/ 124 w 241"/>
                <a:gd name="T23" fmla="*/ 240 h 241"/>
                <a:gd name="T24" fmla="*/ 209 w 241"/>
                <a:gd name="T25" fmla="*/ 193 h 241"/>
                <a:gd name="T26" fmla="*/ 236 w 241"/>
                <a:gd name="T27" fmla="*/ 136 h 241"/>
                <a:gd name="T28" fmla="*/ 239 w 241"/>
                <a:gd name="T29" fmla="*/ 124 h 241"/>
                <a:gd name="T30" fmla="*/ 155 w 241"/>
                <a:gd name="T31" fmla="*/ 19 h 241"/>
                <a:gd name="T32" fmla="*/ 198 w 241"/>
                <a:gd name="T33" fmla="*/ 79 h 241"/>
                <a:gd name="T34" fmla="*/ 155 w 241"/>
                <a:gd name="T35" fmla="*/ 19 h 241"/>
                <a:gd name="T36" fmla="*/ 59 w 241"/>
                <a:gd name="T37" fmla="*/ 89 h 241"/>
                <a:gd name="T38" fmla="*/ 183 w 241"/>
                <a:gd name="T39" fmla="*/ 89 h 241"/>
                <a:gd name="T40" fmla="*/ 21 w 241"/>
                <a:gd name="T41" fmla="*/ 51 h 241"/>
                <a:gd name="T42" fmla="*/ 108 w 241"/>
                <a:gd name="T43" fmla="*/ 46 h 241"/>
                <a:gd name="T44" fmla="*/ 21 w 241"/>
                <a:gd name="T45" fmla="*/ 51 h 241"/>
                <a:gd name="T46" fmla="*/ 108 w 241"/>
                <a:gd name="T47" fmla="*/ 131 h 241"/>
                <a:gd name="T48" fmla="*/ 44 w 241"/>
                <a:gd name="T49" fmla="*/ 137 h 241"/>
                <a:gd name="T50" fmla="*/ 21 w 241"/>
                <a:gd name="T51" fmla="*/ 126 h 241"/>
                <a:gd name="T52" fmla="*/ 49 w 241"/>
                <a:gd name="T53" fmla="*/ 158 h 241"/>
                <a:gd name="T54" fmla="*/ 95 w 241"/>
                <a:gd name="T55" fmla="*/ 174 h 241"/>
                <a:gd name="T56" fmla="*/ 113 w 241"/>
                <a:gd name="T57" fmla="*/ 220 h 241"/>
                <a:gd name="T58" fmla="*/ 49 w 241"/>
                <a:gd name="T59" fmla="*/ 158 h 241"/>
                <a:gd name="T60" fmla="*/ 129 w 241"/>
                <a:gd name="T61" fmla="*/ 220 h 241"/>
                <a:gd name="T62" fmla="*/ 146 w 241"/>
                <a:gd name="T63" fmla="*/ 174 h 241"/>
                <a:gd name="T64" fmla="*/ 150 w 241"/>
                <a:gd name="T65" fmla="*/ 176 h 241"/>
                <a:gd name="T66" fmla="*/ 153 w 241"/>
                <a:gd name="T67" fmla="*/ 177 h 241"/>
                <a:gd name="T68" fmla="*/ 156 w 241"/>
                <a:gd name="T69" fmla="*/ 176 h 241"/>
                <a:gd name="T70" fmla="*/ 193 w 241"/>
                <a:gd name="T71" fmla="*/ 188 h 241"/>
                <a:gd name="T72" fmla="*/ 197 w 241"/>
                <a:gd name="T73" fmla="*/ 137 h 241"/>
                <a:gd name="T74" fmla="*/ 133 w 241"/>
                <a:gd name="T75" fmla="*/ 131 h 241"/>
                <a:gd name="T76" fmla="*/ 220 w 241"/>
                <a:gd name="T77" fmla="*/ 1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 h="241">
                  <a:moveTo>
                    <a:pt x="211" y="89"/>
                  </a:moveTo>
                  <a:cubicBezTo>
                    <a:pt x="239" y="54"/>
                    <a:pt x="239" y="54"/>
                    <a:pt x="239" y="54"/>
                  </a:cubicBezTo>
                  <a:cubicBezTo>
                    <a:pt x="240" y="52"/>
                    <a:pt x="241" y="49"/>
                    <a:pt x="240" y="47"/>
                  </a:cubicBezTo>
                  <a:cubicBezTo>
                    <a:pt x="240" y="45"/>
                    <a:pt x="238" y="43"/>
                    <a:pt x="236" y="42"/>
                  </a:cubicBezTo>
                  <a:cubicBezTo>
                    <a:pt x="156" y="2"/>
                    <a:pt x="156" y="2"/>
                    <a:pt x="156" y="2"/>
                  </a:cubicBezTo>
                  <a:cubicBezTo>
                    <a:pt x="153" y="0"/>
                    <a:pt x="149" y="1"/>
                    <a:pt x="146" y="4"/>
                  </a:cubicBezTo>
                  <a:cubicBezTo>
                    <a:pt x="121" y="36"/>
                    <a:pt x="121" y="36"/>
                    <a:pt x="121" y="36"/>
                  </a:cubicBezTo>
                  <a:cubicBezTo>
                    <a:pt x="95" y="4"/>
                    <a:pt x="95" y="4"/>
                    <a:pt x="95" y="4"/>
                  </a:cubicBezTo>
                  <a:cubicBezTo>
                    <a:pt x="93" y="1"/>
                    <a:pt x="88" y="0"/>
                    <a:pt x="85" y="2"/>
                  </a:cubicBezTo>
                  <a:cubicBezTo>
                    <a:pt x="5" y="42"/>
                    <a:pt x="5" y="42"/>
                    <a:pt x="5" y="42"/>
                  </a:cubicBezTo>
                  <a:cubicBezTo>
                    <a:pt x="3" y="43"/>
                    <a:pt x="1" y="45"/>
                    <a:pt x="1" y="47"/>
                  </a:cubicBezTo>
                  <a:cubicBezTo>
                    <a:pt x="0" y="49"/>
                    <a:pt x="1" y="52"/>
                    <a:pt x="2" y="54"/>
                  </a:cubicBezTo>
                  <a:cubicBezTo>
                    <a:pt x="30" y="89"/>
                    <a:pt x="30" y="89"/>
                    <a:pt x="30" y="89"/>
                  </a:cubicBezTo>
                  <a:cubicBezTo>
                    <a:pt x="2" y="124"/>
                    <a:pt x="2" y="124"/>
                    <a:pt x="2" y="124"/>
                  </a:cubicBezTo>
                  <a:cubicBezTo>
                    <a:pt x="1" y="126"/>
                    <a:pt x="0" y="128"/>
                    <a:pt x="1" y="130"/>
                  </a:cubicBezTo>
                  <a:cubicBezTo>
                    <a:pt x="1" y="133"/>
                    <a:pt x="3" y="135"/>
                    <a:pt x="5" y="136"/>
                  </a:cubicBezTo>
                  <a:cubicBezTo>
                    <a:pt x="33" y="150"/>
                    <a:pt x="33" y="150"/>
                    <a:pt x="33" y="150"/>
                  </a:cubicBezTo>
                  <a:cubicBezTo>
                    <a:pt x="33" y="193"/>
                    <a:pt x="33" y="193"/>
                    <a:pt x="33" y="193"/>
                  </a:cubicBezTo>
                  <a:cubicBezTo>
                    <a:pt x="33" y="196"/>
                    <a:pt x="34" y="198"/>
                    <a:pt x="37" y="200"/>
                  </a:cubicBezTo>
                  <a:cubicBezTo>
                    <a:pt x="117" y="240"/>
                    <a:pt x="117" y="240"/>
                    <a:pt x="117" y="240"/>
                  </a:cubicBezTo>
                  <a:cubicBezTo>
                    <a:pt x="117" y="240"/>
                    <a:pt x="117" y="240"/>
                    <a:pt x="117" y="240"/>
                  </a:cubicBezTo>
                  <a:cubicBezTo>
                    <a:pt x="118" y="240"/>
                    <a:pt x="120" y="241"/>
                    <a:pt x="121" y="241"/>
                  </a:cubicBezTo>
                  <a:cubicBezTo>
                    <a:pt x="122" y="241"/>
                    <a:pt x="123" y="240"/>
                    <a:pt x="124" y="240"/>
                  </a:cubicBezTo>
                  <a:cubicBezTo>
                    <a:pt x="124" y="240"/>
                    <a:pt x="124" y="240"/>
                    <a:pt x="124" y="240"/>
                  </a:cubicBezTo>
                  <a:cubicBezTo>
                    <a:pt x="204" y="200"/>
                    <a:pt x="204" y="200"/>
                    <a:pt x="204" y="200"/>
                  </a:cubicBezTo>
                  <a:cubicBezTo>
                    <a:pt x="207" y="198"/>
                    <a:pt x="209" y="196"/>
                    <a:pt x="209" y="193"/>
                  </a:cubicBezTo>
                  <a:cubicBezTo>
                    <a:pt x="209" y="150"/>
                    <a:pt x="209" y="150"/>
                    <a:pt x="209" y="150"/>
                  </a:cubicBezTo>
                  <a:cubicBezTo>
                    <a:pt x="236" y="136"/>
                    <a:pt x="236" y="136"/>
                    <a:pt x="236" y="136"/>
                  </a:cubicBezTo>
                  <a:cubicBezTo>
                    <a:pt x="238" y="135"/>
                    <a:pt x="240" y="133"/>
                    <a:pt x="240" y="130"/>
                  </a:cubicBezTo>
                  <a:cubicBezTo>
                    <a:pt x="241" y="128"/>
                    <a:pt x="240" y="126"/>
                    <a:pt x="239" y="124"/>
                  </a:cubicBezTo>
                  <a:lnTo>
                    <a:pt x="211" y="89"/>
                  </a:lnTo>
                  <a:close/>
                  <a:moveTo>
                    <a:pt x="155" y="19"/>
                  </a:moveTo>
                  <a:cubicBezTo>
                    <a:pt x="220" y="51"/>
                    <a:pt x="220" y="51"/>
                    <a:pt x="220" y="51"/>
                  </a:cubicBezTo>
                  <a:cubicBezTo>
                    <a:pt x="198" y="79"/>
                    <a:pt x="198" y="79"/>
                    <a:pt x="198" y="79"/>
                  </a:cubicBezTo>
                  <a:cubicBezTo>
                    <a:pt x="133" y="46"/>
                    <a:pt x="133" y="46"/>
                    <a:pt x="133" y="46"/>
                  </a:cubicBezTo>
                  <a:lnTo>
                    <a:pt x="155" y="19"/>
                  </a:lnTo>
                  <a:close/>
                  <a:moveTo>
                    <a:pt x="121" y="120"/>
                  </a:moveTo>
                  <a:cubicBezTo>
                    <a:pt x="59" y="89"/>
                    <a:pt x="59" y="89"/>
                    <a:pt x="59" y="89"/>
                  </a:cubicBezTo>
                  <a:cubicBezTo>
                    <a:pt x="121" y="58"/>
                    <a:pt x="121" y="58"/>
                    <a:pt x="121" y="58"/>
                  </a:cubicBezTo>
                  <a:cubicBezTo>
                    <a:pt x="183" y="89"/>
                    <a:pt x="183" y="89"/>
                    <a:pt x="183" y="89"/>
                  </a:cubicBezTo>
                  <a:lnTo>
                    <a:pt x="121" y="120"/>
                  </a:lnTo>
                  <a:close/>
                  <a:moveTo>
                    <a:pt x="21" y="51"/>
                  </a:moveTo>
                  <a:cubicBezTo>
                    <a:pt x="86" y="19"/>
                    <a:pt x="86" y="19"/>
                    <a:pt x="86" y="19"/>
                  </a:cubicBezTo>
                  <a:cubicBezTo>
                    <a:pt x="108" y="46"/>
                    <a:pt x="108" y="46"/>
                    <a:pt x="108" y="46"/>
                  </a:cubicBezTo>
                  <a:cubicBezTo>
                    <a:pt x="43" y="79"/>
                    <a:pt x="43" y="79"/>
                    <a:pt x="43" y="79"/>
                  </a:cubicBezTo>
                  <a:lnTo>
                    <a:pt x="21" y="51"/>
                  </a:lnTo>
                  <a:close/>
                  <a:moveTo>
                    <a:pt x="43" y="99"/>
                  </a:moveTo>
                  <a:cubicBezTo>
                    <a:pt x="108" y="131"/>
                    <a:pt x="108" y="131"/>
                    <a:pt x="108" y="131"/>
                  </a:cubicBezTo>
                  <a:cubicBezTo>
                    <a:pt x="86" y="158"/>
                    <a:pt x="86" y="158"/>
                    <a:pt x="86" y="158"/>
                  </a:cubicBezTo>
                  <a:cubicBezTo>
                    <a:pt x="44" y="137"/>
                    <a:pt x="44" y="137"/>
                    <a:pt x="44" y="137"/>
                  </a:cubicBezTo>
                  <a:cubicBezTo>
                    <a:pt x="44" y="137"/>
                    <a:pt x="44" y="137"/>
                    <a:pt x="44" y="137"/>
                  </a:cubicBezTo>
                  <a:cubicBezTo>
                    <a:pt x="21" y="126"/>
                    <a:pt x="21" y="126"/>
                    <a:pt x="21" y="126"/>
                  </a:cubicBezTo>
                  <a:lnTo>
                    <a:pt x="43" y="99"/>
                  </a:lnTo>
                  <a:close/>
                  <a:moveTo>
                    <a:pt x="49" y="158"/>
                  </a:moveTo>
                  <a:cubicBezTo>
                    <a:pt x="85" y="176"/>
                    <a:pt x="85" y="176"/>
                    <a:pt x="85" y="176"/>
                  </a:cubicBezTo>
                  <a:cubicBezTo>
                    <a:pt x="88" y="178"/>
                    <a:pt x="93" y="177"/>
                    <a:pt x="95" y="174"/>
                  </a:cubicBezTo>
                  <a:cubicBezTo>
                    <a:pt x="113" y="151"/>
                    <a:pt x="113" y="151"/>
                    <a:pt x="113" y="151"/>
                  </a:cubicBezTo>
                  <a:cubicBezTo>
                    <a:pt x="113" y="220"/>
                    <a:pt x="113" y="220"/>
                    <a:pt x="113" y="220"/>
                  </a:cubicBezTo>
                  <a:cubicBezTo>
                    <a:pt x="49" y="188"/>
                    <a:pt x="49" y="188"/>
                    <a:pt x="49" y="188"/>
                  </a:cubicBezTo>
                  <a:lnTo>
                    <a:pt x="49" y="158"/>
                  </a:lnTo>
                  <a:close/>
                  <a:moveTo>
                    <a:pt x="193" y="188"/>
                  </a:moveTo>
                  <a:cubicBezTo>
                    <a:pt x="129" y="220"/>
                    <a:pt x="129" y="220"/>
                    <a:pt x="129" y="220"/>
                  </a:cubicBezTo>
                  <a:cubicBezTo>
                    <a:pt x="129" y="151"/>
                    <a:pt x="129" y="151"/>
                    <a:pt x="129" y="151"/>
                  </a:cubicBezTo>
                  <a:cubicBezTo>
                    <a:pt x="146" y="174"/>
                    <a:pt x="146" y="174"/>
                    <a:pt x="146" y="174"/>
                  </a:cubicBezTo>
                  <a:cubicBezTo>
                    <a:pt x="147" y="175"/>
                    <a:pt x="148" y="175"/>
                    <a:pt x="149" y="176"/>
                  </a:cubicBezTo>
                  <a:cubicBezTo>
                    <a:pt x="149" y="176"/>
                    <a:pt x="150" y="176"/>
                    <a:pt x="150" y="176"/>
                  </a:cubicBezTo>
                  <a:cubicBezTo>
                    <a:pt x="151" y="176"/>
                    <a:pt x="151" y="176"/>
                    <a:pt x="152" y="177"/>
                  </a:cubicBezTo>
                  <a:cubicBezTo>
                    <a:pt x="152" y="177"/>
                    <a:pt x="152" y="177"/>
                    <a:pt x="153" y="177"/>
                  </a:cubicBezTo>
                  <a:cubicBezTo>
                    <a:pt x="153" y="177"/>
                    <a:pt x="153" y="177"/>
                    <a:pt x="153" y="177"/>
                  </a:cubicBezTo>
                  <a:cubicBezTo>
                    <a:pt x="154" y="177"/>
                    <a:pt x="155" y="176"/>
                    <a:pt x="156" y="176"/>
                  </a:cubicBezTo>
                  <a:cubicBezTo>
                    <a:pt x="193" y="158"/>
                    <a:pt x="193" y="158"/>
                    <a:pt x="193" y="158"/>
                  </a:cubicBezTo>
                  <a:lnTo>
                    <a:pt x="193" y="188"/>
                  </a:lnTo>
                  <a:close/>
                  <a:moveTo>
                    <a:pt x="197" y="137"/>
                  </a:moveTo>
                  <a:cubicBezTo>
                    <a:pt x="197" y="137"/>
                    <a:pt x="197" y="137"/>
                    <a:pt x="197" y="137"/>
                  </a:cubicBezTo>
                  <a:cubicBezTo>
                    <a:pt x="155" y="158"/>
                    <a:pt x="155" y="158"/>
                    <a:pt x="155" y="158"/>
                  </a:cubicBezTo>
                  <a:cubicBezTo>
                    <a:pt x="133" y="131"/>
                    <a:pt x="133" y="131"/>
                    <a:pt x="133" y="131"/>
                  </a:cubicBezTo>
                  <a:cubicBezTo>
                    <a:pt x="198" y="99"/>
                    <a:pt x="198" y="99"/>
                    <a:pt x="198" y="99"/>
                  </a:cubicBezTo>
                  <a:cubicBezTo>
                    <a:pt x="220" y="125"/>
                    <a:pt x="220" y="125"/>
                    <a:pt x="220" y="125"/>
                  </a:cubicBezTo>
                  <a:lnTo>
                    <a:pt x="197" y="1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4" name="Group 499">
            <a:extLst>
              <a:ext uri="{FF2B5EF4-FFF2-40B4-BE49-F238E27FC236}">
                <a16:creationId xmlns:a16="http://schemas.microsoft.com/office/drawing/2014/main" id="{AE5DDD39-7A98-4FCC-B914-8BA77C9EFE68}"/>
              </a:ext>
            </a:extLst>
          </p:cNvPr>
          <p:cNvGrpSpPr>
            <a:grpSpLocks noChangeAspect="1"/>
          </p:cNvGrpSpPr>
          <p:nvPr/>
        </p:nvGrpSpPr>
        <p:grpSpPr bwMode="auto">
          <a:xfrm>
            <a:off x="10241078" y="1639219"/>
            <a:ext cx="425572" cy="496302"/>
            <a:chOff x="5800" y="1938"/>
            <a:chExt cx="341" cy="340"/>
          </a:xfrm>
          <a:solidFill>
            <a:schemeClr val="tx2"/>
          </a:solidFill>
        </p:grpSpPr>
        <p:sp>
          <p:nvSpPr>
            <p:cNvPr id="35" name="Freeform 500">
              <a:extLst>
                <a:ext uri="{FF2B5EF4-FFF2-40B4-BE49-F238E27FC236}">
                  <a16:creationId xmlns:a16="http://schemas.microsoft.com/office/drawing/2014/main" id="{3BABD814-B43B-4E58-85DE-1CF46F340D74}"/>
                </a:ext>
              </a:extLst>
            </p:cNvPr>
            <p:cNvSpPr>
              <a:spLocks noEditPoints="1"/>
            </p:cNvSpPr>
            <p:nvPr/>
          </p:nvSpPr>
          <p:spPr bwMode="auto">
            <a:xfrm>
              <a:off x="5800" y="193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36" name="Freeform 501">
              <a:extLst>
                <a:ext uri="{FF2B5EF4-FFF2-40B4-BE49-F238E27FC236}">
                  <a16:creationId xmlns:a16="http://schemas.microsoft.com/office/drawing/2014/main" id="{C8CFA17A-354C-4DD5-8B78-7297B70B1457}"/>
                </a:ext>
              </a:extLst>
            </p:cNvPr>
            <p:cNvSpPr>
              <a:spLocks noEditPoints="1"/>
            </p:cNvSpPr>
            <p:nvPr/>
          </p:nvSpPr>
          <p:spPr bwMode="auto">
            <a:xfrm>
              <a:off x="5879" y="2016"/>
              <a:ext cx="183" cy="184"/>
            </a:xfrm>
            <a:custGeom>
              <a:avLst/>
              <a:gdLst>
                <a:gd name="T0" fmla="*/ 10 w 275"/>
                <a:gd name="T1" fmla="*/ 0 h 278"/>
                <a:gd name="T2" fmla="*/ 0 w 275"/>
                <a:gd name="T3" fmla="*/ 267 h 278"/>
                <a:gd name="T4" fmla="*/ 264 w 275"/>
                <a:gd name="T5" fmla="*/ 278 h 278"/>
                <a:gd name="T6" fmla="*/ 275 w 275"/>
                <a:gd name="T7" fmla="*/ 11 h 278"/>
                <a:gd name="T8" fmla="*/ 254 w 275"/>
                <a:gd name="T9" fmla="*/ 256 h 278"/>
                <a:gd name="T10" fmla="*/ 21 w 275"/>
                <a:gd name="T11" fmla="*/ 21 h 278"/>
                <a:gd name="T12" fmla="*/ 254 w 275"/>
                <a:gd name="T13" fmla="*/ 256 h 278"/>
                <a:gd name="T14" fmla="*/ 116 w 275"/>
                <a:gd name="T15" fmla="*/ 128 h 278"/>
                <a:gd name="T16" fmla="*/ 127 w 275"/>
                <a:gd name="T17" fmla="*/ 53 h 278"/>
                <a:gd name="T18" fmla="*/ 52 w 275"/>
                <a:gd name="T19" fmla="*/ 43 h 278"/>
                <a:gd name="T20" fmla="*/ 42 w 275"/>
                <a:gd name="T21" fmla="*/ 117 h 278"/>
                <a:gd name="T22" fmla="*/ 63 w 275"/>
                <a:gd name="T23" fmla="*/ 64 h 278"/>
                <a:gd name="T24" fmla="*/ 106 w 275"/>
                <a:gd name="T25" fmla="*/ 107 h 278"/>
                <a:gd name="T26" fmla="*/ 63 w 275"/>
                <a:gd name="T27" fmla="*/ 64 h 278"/>
                <a:gd name="T28" fmla="*/ 116 w 275"/>
                <a:gd name="T29" fmla="*/ 235 h 278"/>
                <a:gd name="T30" fmla="*/ 127 w 275"/>
                <a:gd name="T31" fmla="*/ 160 h 278"/>
                <a:gd name="T32" fmla="*/ 52 w 275"/>
                <a:gd name="T33" fmla="*/ 149 h 278"/>
                <a:gd name="T34" fmla="*/ 42 w 275"/>
                <a:gd name="T35" fmla="*/ 224 h 278"/>
                <a:gd name="T36" fmla="*/ 63 w 275"/>
                <a:gd name="T37" fmla="*/ 171 h 278"/>
                <a:gd name="T38" fmla="*/ 106 w 275"/>
                <a:gd name="T39" fmla="*/ 213 h 278"/>
                <a:gd name="T40" fmla="*/ 63 w 275"/>
                <a:gd name="T41" fmla="*/ 171 h 278"/>
                <a:gd name="T42" fmla="*/ 223 w 275"/>
                <a:gd name="T43" fmla="*/ 128 h 278"/>
                <a:gd name="T44" fmla="*/ 234 w 275"/>
                <a:gd name="T45" fmla="*/ 53 h 278"/>
                <a:gd name="T46" fmla="*/ 159 w 275"/>
                <a:gd name="T47" fmla="*/ 43 h 278"/>
                <a:gd name="T48" fmla="*/ 148 w 275"/>
                <a:gd name="T49" fmla="*/ 117 h 278"/>
                <a:gd name="T50" fmla="*/ 170 w 275"/>
                <a:gd name="T51" fmla="*/ 64 h 278"/>
                <a:gd name="T52" fmla="*/ 212 w 275"/>
                <a:gd name="T53" fmla="*/ 107 h 278"/>
                <a:gd name="T54" fmla="*/ 170 w 275"/>
                <a:gd name="T55" fmla="*/ 64 h 278"/>
                <a:gd name="T56" fmla="*/ 148 w 275"/>
                <a:gd name="T57" fmla="*/ 160 h 278"/>
                <a:gd name="T58" fmla="*/ 223 w 275"/>
                <a:gd name="T59" fmla="*/ 149 h 278"/>
                <a:gd name="T60" fmla="*/ 223 w 275"/>
                <a:gd name="T61" fmla="*/ 171 h 278"/>
                <a:gd name="T62" fmla="*/ 170 w 275"/>
                <a:gd name="T63" fmla="*/ 224 h 278"/>
                <a:gd name="T64" fmla="*/ 148 w 275"/>
                <a:gd name="T65" fmla="*/ 224 h 278"/>
                <a:gd name="T66" fmla="*/ 234 w 275"/>
                <a:gd name="T67" fmla="*/ 224 h 278"/>
                <a:gd name="T68" fmla="*/ 191 w 275"/>
                <a:gd name="T69" fmla="*/ 235 h 278"/>
                <a:gd name="T70" fmla="*/ 191 w 275"/>
                <a:gd name="T71" fmla="*/ 213 h 278"/>
                <a:gd name="T72" fmla="*/ 212 w 275"/>
                <a:gd name="T73" fmla="*/ 192 h 278"/>
                <a:gd name="T74" fmla="*/ 234 w 275"/>
                <a:gd name="T75" fmla="*/ 192 h 278"/>
                <a:gd name="T76" fmla="*/ 84 w 275"/>
                <a:gd name="T77" fmla="*/ 96 h 278"/>
                <a:gd name="T78" fmla="*/ 84 w 275"/>
                <a:gd name="T79" fmla="*/ 75 h 278"/>
                <a:gd name="T80" fmla="*/ 95 w 275"/>
                <a:gd name="T81" fmla="*/ 192 h 278"/>
                <a:gd name="T82" fmla="*/ 74 w 275"/>
                <a:gd name="T83" fmla="*/ 192 h 278"/>
                <a:gd name="T84" fmla="*/ 95 w 275"/>
                <a:gd name="T85" fmla="*/ 192 h 278"/>
                <a:gd name="T86" fmla="*/ 191 w 275"/>
                <a:gd name="T87" fmla="*/ 96 h 278"/>
                <a:gd name="T88" fmla="*/ 191 w 275"/>
                <a:gd name="T89" fmla="*/ 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 h="278">
                  <a:moveTo>
                    <a:pt x="264" y="0"/>
                  </a:moveTo>
                  <a:cubicBezTo>
                    <a:pt x="10" y="0"/>
                    <a:pt x="10" y="0"/>
                    <a:pt x="10" y="0"/>
                  </a:cubicBezTo>
                  <a:cubicBezTo>
                    <a:pt x="4" y="0"/>
                    <a:pt x="0" y="5"/>
                    <a:pt x="0" y="11"/>
                  </a:cubicBezTo>
                  <a:cubicBezTo>
                    <a:pt x="0" y="267"/>
                    <a:pt x="0" y="267"/>
                    <a:pt x="0" y="267"/>
                  </a:cubicBezTo>
                  <a:cubicBezTo>
                    <a:pt x="0" y="273"/>
                    <a:pt x="4" y="278"/>
                    <a:pt x="10" y="278"/>
                  </a:cubicBezTo>
                  <a:cubicBezTo>
                    <a:pt x="264" y="278"/>
                    <a:pt x="264" y="278"/>
                    <a:pt x="264" y="278"/>
                  </a:cubicBezTo>
                  <a:cubicBezTo>
                    <a:pt x="270" y="278"/>
                    <a:pt x="275" y="273"/>
                    <a:pt x="275" y="267"/>
                  </a:cubicBezTo>
                  <a:cubicBezTo>
                    <a:pt x="275" y="11"/>
                    <a:pt x="275" y="11"/>
                    <a:pt x="275" y="11"/>
                  </a:cubicBezTo>
                  <a:cubicBezTo>
                    <a:pt x="275" y="5"/>
                    <a:pt x="270" y="0"/>
                    <a:pt x="264" y="0"/>
                  </a:cubicBezTo>
                  <a:close/>
                  <a:moveTo>
                    <a:pt x="254" y="256"/>
                  </a:moveTo>
                  <a:cubicBezTo>
                    <a:pt x="21" y="256"/>
                    <a:pt x="21" y="256"/>
                    <a:pt x="21" y="256"/>
                  </a:cubicBezTo>
                  <a:cubicBezTo>
                    <a:pt x="21" y="21"/>
                    <a:pt x="21" y="21"/>
                    <a:pt x="21" y="21"/>
                  </a:cubicBezTo>
                  <a:cubicBezTo>
                    <a:pt x="254" y="21"/>
                    <a:pt x="254" y="21"/>
                    <a:pt x="254" y="21"/>
                  </a:cubicBezTo>
                  <a:lnTo>
                    <a:pt x="254" y="256"/>
                  </a:lnTo>
                  <a:close/>
                  <a:moveTo>
                    <a:pt x="52" y="128"/>
                  </a:moveTo>
                  <a:cubicBezTo>
                    <a:pt x="116" y="128"/>
                    <a:pt x="116" y="128"/>
                    <a:pt x="116" y="128"/>
                  </a:cubicBezTo>
                  <a:cubicBezTo>
                    <a:pt x="122" y="128"/>
                    <a:pt x="127" y="123"/>
                    <a:pt x="127" y="117"/>
                  </a:cubicBezTo>
                  <a:cubicBezTo>
                    <a:pt x="127" y="53"/>
                    <a:pt x="127" y="53"/>
                    <a:pt x="127" y="53"/>
                  </a:cubicBezTo>
                  <a:cubicBezTo>
                    <a:pt x="127" y="47"/>
                    <a:pt x="122" y="43"/>
                    <a:pt x="116" y="43"/>
                  </a:cubicBezTo>
                  <a:cubicBezTo>
                    <a:pt x="52" y="43"/>
                    <a:pt x="52" y="43"/>
                    <a:pt x="52" y="43"/>
                  </a:cubicBezTo>
                  <a:cubicBezTo>
                    <a:pt x="46" y="43"/>
                    <a:pt x="42" y="47"/>
                    <a:pt x="42" y="53"/>
                  </a:cubicBezTo>
                  <a:cubicBezTo>
                    <a:pt x="42" y="117"/>
                    <a:pt x="42" y="117"/>
                    <a:pt x="42" y="117"/>
                  </a:cubicBezTo>
                  <a:cubicBezTo>
                    <a:pt x="42" y="123"/>
                    <a:pt x="46" y="128"/>
                    <a:pt x="52" y="128"/>
                  </a:cubicBezTo>
                  <a:close/>
                  <a:moveTo>
                    <a:pt x="63" y="64"/>
                  </a:moveTo>
                  <a:cubicBezTo>
                    <a:pt x="106" y="64"/>
                    <a:pt x="106" y="64"/>
                    <a:pt x="106" y="64"/>
                  </a:cubicBezTo>
                  <a:cubicBezTo>
                    <a:pt x="106" y="107"/>
                    <a:pt x="106" y="107"/>
                    <a:pt x="106" y="107"/>
                  </a:cubicBezTo>
                  <a:cubicBezTo>
                    <a:pt x="63" y="107"/>
                    <a:pt x="63" y="107"/>
                    <a:pt x="63" y="107"/>
                  </a:cubicBezTo>
                  <a:lnTo>
                    <a:pt x="63" y="64"/>
                  </a:lnTo>
                  <a:close/>
                  <a:moveTo>
                    <a:pt x="52" y="235"/>
                  </a:moveTo>
                  <a:cubicBezTo>
                    <a:pt x="116" y="235"/>
                    <a:pt x="116" y="235"/>
                    <a:pt x="116" y="235"/>
                  </a:cubicBezTo>
                  <a:cubicBezTo>
                    <a:pt x="122" y="235"/>
                    <a:pt x="127" y="230"/>
                    <a:pt x="127" y="224"/>
                  </a:cubicBezTo>
                  <a:cubicBezTo>
                    <a:pt x="127" y="160"/>
                    <a:pt x="127" y="160"/>
                    <a:pt x="127" y="160"/>
                  </a:cubicBezTo>
                  <a:cubicBezTo>
                    <a:pt x="127" y="154"/>
                    <a:pt x="122" y="149"/>
                    <a:pt x="116" y="149"/>
                  </a:cubicBezTo>
                  <a:cubicBezTo>
                    <a:pt x="52" y="149"/>
                    <a:pt x="52" y="149"/>
                    <a:pt x="52" y="149"/>
                  </a:cubicBezTo>
                  <a:cubicBezTo>
                    <a:pt x="46" y="149"/>
                    <a:pt x="42" y="154"/>
                    <a:pt x="42" y="160"/>
                  </a:cubicBezTo>
                  <a:cubicBezTo>
                    <a:pt x="42" y="224"/>
                    <a:pt x="42" y="224"/>
                    <a:pt x="42" y="224"/>
                  </a:cubicBezTo>
                  <a:cubicBezTo>
                    <a:pt x="42" y="230"/>
                    <a:pt x="46" y="235"/>
                    <a:pt x="52" y="235"/>
                  </a:cubicBezTo>
                  <a:close/>
                  <a:moveTo>
                    <a:pt x="63" y="171"/>
                  </a:moveTo>
                  <a:cubicBezTo>
                    <a:pt x="106" y="171"/>
                    <a:pt x="106" y="171"/>
                    <a:pt x="106" y="171"/>
                  </a:cubicBezTo>
                  <a:cubicBezTo>
                    <a:pt x="106" y="213"/>
                    <a:pt x="106" y="213"/>
                    <a:pt x="106" y="213"/>
                  </a:cubicBezTo>
                  <a:cubicBezTo>
                    <a:pt x="63" y="213"/>
                    <a:pt x="63" y="213"/>
                    <a:pt x="63" y="213"/>
                  </a:cubicBezTo>
                  <a:lnTo>
                    <a:pt x="63" y="171"/>
                  </a:lnTo>
                  <a:close/>
                  <a:moveTo>
                    <a:pt x="159" y="128"/>
                  </a:moveTo>
                  <a:cubicBezTo>
                    <a:pt x="223" y="128"/>
                    <a:pt x="223" y="128"/>
                    <a:pt x="223" y="128"/>
                  </a:cubicBezTo>
                  <a:cubicBezTo>
                    <a:pt x="229" y="128"/>
                    <a:pt x="234" y="123"/>
                    <a:pt x="234" y="117"/>
                  </a:cubicBezTo>
                  <a:cubicBezTo>
                    <a:pt x="234" y="53"/>
                    <a:pt x="234" y="53"/>
                    <a:pt x="234" y="53"/>
                  </a:cubicBezTo>
                  <a:cubicBezTo>
                    <a:pt x="234" y="47"/>
                    <a:pt x="229" y="43"/>
                    <a:pt x="223" y="43"/>
                  </a:cubicBezTo>
                  <a:cubicBezTo>
                    <a:pt x="159" y="43"/>
                    <a:pt x="159" y="43"/>
                    <a:pt x="159" y="43"/>
                  </a:cubicBezTo>
                  <a:cubicBezTo>
                    <a:pt x="153" y="43"/>
                    <a:pt x="148" y="47"/>
                    <a:pt x="148" y="53"/>
                  </a:cubicBezTo>
                  <a:cubicBezTo>
                    <a:pt x="148" y="117"/>
                    <a:pt x="148" y="117"/>
                    <a:pt x="148" y="117"/>
                  </a:cubicBezTo>
                  <a:cubicBezTo>
                    <a:pt x="148" y="123"/>
                    <a:pt x="153" y="128"/>
                    <a:pt x="159" y="128"/>
                  </a:cubicBezTo>
                  <a:close/>
                  <a:moveTo>
                    <a:pt x="170" y="64"/>
                  </a:moveTo>
                  <a:cubicBezTo>
                    <a:pt x="212" y="64"/>
                    <a:pt x="212" y="64"/>
                    <a:pt x="212" y="64"/>
                  </a:cubicBezTo>
                  <a:cubicBezTo>
                    <a:pt x="212" y="107"/>
                    <a:pt x="212" y="107"/>
                    <a:pt x="212" y="107"/>
                  </a:cubicBezTo>
                  <a:cubicBezTo>
                    <a:pt x="170" y="107"/>
                    <a:pt x="170" y="107"/>
                    <a:pt x="170" y="107"/>
                  </a:cubicBezTo>
                  <a:lnTo>
                    <a:pt x="170" y="64"/>
                  </a:lnTo>
                  <a:close/>
                  <a:moveTo>
                    <a:pt x="148" y="224"/>
                  </a:moveTo>
                  <a:cubicBezTo>
                    <a:pt x="148" y="160"/>
                    <a:pt x="148" y="160"/>
                    <a:pt x="148" y="160"/>
                  </a:cubicBezTo>
                  <a:cubicBezTo>
                    <a:pt x="148" y="154"/>
                    <a:pt x="153" y="149"/>
                    <a:pt x="159" y="149"/>
                  </a:cubicBezTo>
                  <a:cubicBezTo>
                    <a:pt x="223" y="149"/>
                    <a:pt x="223" y="149"/>
                    <a:pt x="223" y="149"/>
                  </a:cubicBezTo>
                  <a:cubicBezTo>
                    <a:pt x="229" y="149"/>
                    <a:pt x="234" y="154"/>
                    <a:pt x="234" y="160"/>
                  </a:cubicBezTo>
                  <a:cubicBezTo>
                    <a:pt x="234" y="166"/>
                    <a:pt x="229" y="171"/>
                    <a:pt x="223" y="171"/>
                  </a:cubicBezTo>
                  <a:cubicBezTo>
                    <a:pt x="170" y="171"/>
                    <a:pt x="170" y="171"/>
                    <a:pt x="170" y="171"/>
                  </a:cubicBezTo>
                  <a:cubicBezTo>
                    <a:pt x="170" y="224"/>
                    <a:pt x="170" y="224"/>
                    <a:pt x="170" y="224"/>
                  </a:cubicBezTo>
                  <a:cubicBezTo>
                    <a:pt x="170" y="230"/>
                    <a:pt x="165" y="235"/>
                    <a:pt x="159" y="235"/>
                  </a:cubicBezTo>
                  <a:cubicBezTo>
                    <a:pt x="153" y="235"/>
                    <a:pt x="148" y="230"/>
                    <a:pt x="148" y="224"/>
                  </a:cubicBezTo>
                  <a:close/>
                  <a:moveTo>
                    <a:pt x="234" y="192"/>
                  </a:moveTo>
                  <a:cubicBezTo>
                    <a:pt x="234" y="224"/>
                    <a:pt x="234" y="224"/>
                    <a:pt x="234" y="224"/>
                  </a:cubicBezTo>
                  <a:cubicBezTo>
                    <a:pt x="234" y="230"/>
                    <a:pt x="229" y="235"/>
                    <a:pt x="223" y="235"/>
                  </a:cubicBezTo>
                  <a:cubicBezTo>
                    <a:pt x="191" y="235"/>
                    <a:pt x="191" y="235"/>
                    <a:pt x="191" y="235"/>
                  </a:cubicBezTo>
                  <a:cubicBezTo>
                    <a:pt x="185" y="235"/>
                    <a:pt x="180" y="230"/>
                    <a:pt x="180" y="224"/>
                  </a:cubicBezTo>
                  <a:cubicBezTo>
                    <a:pt x="180" y="218"/>
                    <a:pt x="185" y="213"/>
                    <a:pt x="191" y="213"/>
                  </a:cubicBezTo>
                  <a:cubicBezTo>
                    <a:pt x="212" y="213"/>
                    <a:pt x="212" y="213"/>
                    <a:pt x="212" y="213"/>
                  </a:cubicBezTo>
                  <a:cubicBezTo>
                    <a:pt x="212" y="192"/>
                    <a:pt x="212" y="192"/>
                    <a:pt x="212" y="192"/>
                  </a:cubicBezTo>
                  <a:cubicBezTo>
                    <a:pt x="212" y="186"/>
                    <a:pt x="217" y="181"/>
                    <a:pt x="223" y="181"/>
                  </a:cubicBezTo>
                  <a:cubicBezTo>
                    <a:pt x="229" y="181"/>
                    <a:pt x="234" y="186"/>
                    <a:pt x="234" y="192"/>
                  </a:cubicBezTo>
                  <a:close/>
                  <a:moveTo>
                    <a:pt x="95" y="85"/>
                  </a:moveTo>
                  <a:cubicBezTo>
                    <a:pt x="95" y="91"/>
                    <a:pt x="90" y="96"/>
                    <a:pt x="84" y="96"/>
                  </a:cubicBezTo>
                  <a:cubicBezTo>
                    <a:pt x="78" y="96"/>
                    <a:pt x="74" y="91"/>
                    <a:pt x="74" y="85"/>
                  </a:cubicBezTo>
                  <a:cubicBezTo>
                    <a:pt x="74" y="79"/>
                    <a:pt x="78" y="75"/>
                    <a:pt x="84" y="75"/>
                  </a:cubicBezTo>
                  <a:cubicBezTo>
                    <a:pt x="90" y="75"/>
                    <a:pt x="95" y="79"/>
                    <a:pt x="95" y="85"/>
                  </a:cubicBezTo>
                  <a:close/>
                  <a:moveTo>
                    <a:pt x="95" y="192"/>
                  </a:moveTo>
                  <a:cubicBezTo>
                    <a:pt x="95" y="198"/>
                    <a:pt x="90" y="203"/>
                    <a:pt x="84" y="203"/>
                  </a:cubicBezTo>
                  <a:cubicBezTo>
                    <a:pt x="78" y="203"/>
                    <a:pt x="74" y="198"/>
                    <a:pt x="74" y="192"/>
                  </a:cubicBezTo>
                  <a:cubicBezTo>
                    <a:pt x="74" y="186"/>
                    <a:pt x="78" y="181"/>
                    <a:pt x="84" y="181"/>
                  </a:cubicBezTo>
                  <a:cubicBezTo>
                    <a:pt x="90" y="181"/>
                    <a:pt x="95" y="186"/>
                    <a:pt x="95" y="192"/>
                  </a:cubicBezTo>
                  <a:close/>
                  <a:moveTo>
                    <a:pt x="202" y="85"/>
                  </a:moveTo>
                  <a:cubicBezTo>
                    <a:pt x="202" y="91"/>
                    <a:pt x="197" y="96"/>
                    <a:pt x="191" y="96"/>
                  </a:cubicBezTo>
                  <a:cubicBezTo>
                    <a:pt x="185" y="96"/>
                    <a:pt x="180" y="91"/>
                    <a:pt x="180" y="85"/>
                  </a:cubicBezTo>
                  <a:cubicBezTo>
                    <a:pt x="180" y="79"/>
                    <a:pt x="185" y="75"/>
                    <a:pt x="191" y="75"/>
                  </a:cubicBezTo>
                  <a:cubicBezTo>
                    <a:pt x="197" y="75"/>
                    <a:pt x="202" y="79"/>
                    <a:pt x="20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7" name="Group 235">
            <a:extLst>
              <a:ext uri="{FF2B5EF4-FFF2-40B4-BE49-F238E27FC236}">
                <a16:creationId xmlns:a16="http://schemas.microsoft.com/office/drawing/2014/main" id="{8B5876B4-425C-4650-A207-6DFFAF064D38}"/>
              </a:ext>
            </a:extLst>
          </p:cNvPr>
          <p:cNvGrpSpPr>
            <a:grpSpLocks noChangeAspect="1"/>
          </p:cNvGrpSpPr>
          <p:nvPr/>
        </p:nvGrpSpPr>
        <p:grpSpPr bwMode="auto">
          <a:xfrm>
            <a:off x="10685266" y="2059312"/>
            <a:ext cx="425077" cy="497183"/>
            <a:chOff x="4264" y="792"/>
            <a:chExt cx="340" cy="340"/>
          </a:xfrm>
          <a:solidFill>
            <a:schemeClr val="tx2"/>
          </a:solidFill>
        </p:grpSpPr>
        <p:sp>
          <p:nvSpPr>
            <p:cNvPr id="38" name="Freeform 236">
              <a:extLst>
                <a:ext uri="{FF2B5EF4-FFF2-40B4-BE49-F238E27FC236}">
                  <a16:creationId xmlns:a16="http://schemas.microsoft.com/office/drawing/2014/main" id="{C5F0B6FD-3906-4190-9E4B-C8BEC204A7F4}"/>
                </a:ext>
              </a:extLst>
            </p:cNvPr>
            <p:cNvSpPr>
              <a:spLocks noEditPoints="1"/>
            </p:cNvSpPr>
            <p:nvPr/>
          </p:nvSpPr>
          <p:spPr bwMode="auto">
            <a:xfrm>
              <a:off x="4264"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39" name="Freeform 237">
              <a:extLst>
                <a:ext uri="{FF2B5EF4-FFF2-40B4-BE49-F238E27FC236}">
                  <a16:creationId xmlns:a16="http://schemas.microsoft.com/office/drawing/2014/main" id="{8C56FB00-0803-4050-9873-9DB9B7B8DE8E}"/>
                </a:ext>
              </a:extLst>
            </p:cNvPr>
            <p:cNvSpPr>
              <a:spLocks noEditPoints="1"/>
            </p:cNvSpPr>
            <p:nvPr/>
          </p:nvSpPr>
          <p:spPr bwMode="auto">
            <a:xfrm>
              <a:off x="4328" y="884"/>
              <a:ext cx="127" cy="113"/>
            </a:xfrm>
            <a:custGeom>
              <a:avLst/>
              <a:gdLst>
                <a:gd name="T0" fmla="*/ 192 w 192"/>
                <a:gd name="T1" fmla="*/ 118 h 171"/>
                <a:gd name="T2" fmla="*/ 192 w 192"/>
                <a:gd name="T3" fmla="*/ 11 h 171"/>
                <a:gd name="T4" fmla="*/ 181 w 192"/>
                <a:gd name="T5" fmla="*/ 0 h 171"/>
                <a:gd name="T6" fmla="*/ 10 w 192"/>
                <a:gd name="T7" fmla="*/ 0 h 171"/>
                <a:gd name="T8" fmla="*/ 0 w 192"/>
                <a:gd name="T9" fmla="*/ 11 h 171"/>
                <a:gd name="T10" fmla="*/ 0 w 192"/>
                <a:gd name="T11" fmla="*/ 118 h 171"/>
                <a:gd name="T12" fmla="*/ 10 w 192"/>
                <a:gd name="T13" fmla="*/ 128 h 171"/>
                <a:gd name="T14" fmla="*/ 32 w 192"/>
                <a:gd name="T15" fmla="*/ 128 h 171"/>
                <a:gd name="T16" fmla="*/ 32 w 192"/>
                <a:gd name="T17" fmla="*/ 160 h 171"/>
                <a:gd name="T18" fmla="*/ 38 w 192"/>
                <a:gd name="T19" fmla="*/ 170 h 171"/>
                <a:gd name="T20" fmla="*/ 42 w 192"/>
                <a:gd name="T21" fmla="*/ 171 h 171"/>
                <a:gd name="T22" fmla="*/ 50 w 192"/>
                <a:gd name="T23" fmla="*/ 168 h 171"/>
                <a:gd name="T24" fmla="*/ 89 w 192"/>
                <a:gd name="T25" fmla="*/ 128 h 171"/>
                <a:gd name="T26" fmla="*/ 181 w 192"/>
                <a:gd name="T27" fmla="*/ 128 h 171"/>
                <a:gd name="T28" fmla="*/ 192 w 192"/>
                <a:gd name="T29" fmla="*/ 118 h 171"/>
                <a:gd name="T30" fmla="*/ 170 w 192"/>
                <a:gd name="T31" fmla="*/ 107 h 171"/>
                <a:gd name="T32" fmla="*/ 85 w 192"/>
                <a:gd name="T33" fmla="*/ 107 h 171"/>
                <a:gd name="T34" fmla="*/ 77 w 192"/>
                <a:gd name="T35" fmla="*/ 110 h 171"/>
                <a:gd name="T36" fmla="*/ 53 w 192"/>
                <a:gd name="T37" fmla="*/ 135 h 171"/>
                <a:gd name="T38" fmla="*/ 53 w 192"/>
                <a:gd name="T39" fmla="*/ 118 h 171"/>
                <a:gd name="T40" fmla="*/ 42 w 192"/>
                <a:gd name="T41" fmla="*/ 107 h 171"/>
                <a:gd name="T42" fmla="*/ 21 w 192"/>
                <a:gd name="T43" fmla="*/ 107 h 171"/>
                <a:gd name="T44" fmla="*/ 21 w 192"/>
                <a:gd name="T45" fmla="*/ 22 h 171"/>
                <a:gd name="T46" fmla="*/ 170 w 192"/>
                <a:gd name="T47" fmla="*/ 22 h 171"/>
                <a:gd name="T48" fmla="*/ 170 w 192"/>
                <a:gd name="T49"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71">
                  <a:moveTo>
                    <a:pt x="192" y="118"/>
                  </a:moveTo>
                  <a:cubicBezTo>
                    <a:pt x="192" y="11"/>
                    <a:pt x="192" y="11"/>
                    <a:pt x="192" y="11"/>
                  </a:cubicBezTo>
                  <a:cubicBezTo>
                    <a:pt x="192" y="5"/>
                    <a:pt x="187" y="0"/>
                    <a:pt x="181" y="0"/>
                  </a:cubicBezTo>
                  <a:cubicBezTo>
                    <a:pt x="10" y="0"/>
                    <a:pt x="10" y="0"/>
                    <a:pt x="10" y="0"/>
                  </a:cubicBezTo>
                  <a:cubicBezTo>
                    <a:pt x="4" y="0"/>
                    <a:pt x="0" y="5"/>
                    <a:pt x="0" y="11"/>
                  </a:cubicBezTo>
                  <a:cubicBezTo>
                    <a:pt x="0" y="118"/>
                    <a:pt x="0" y="118"/>
                    <a:pt x="0" y="118"/>
                  </a:cubicBezTo>
                  <a:cubicBezTo>
                    <a:pt x="0" y="124"/>
                    <a:pt x="4" y="128"/>
                    <a:pt x="10" y="128"/>
                  </a:cubicBezTo>
                  <a:cubicBezTo>
                    <a:pt x="32" y="128"/>
                    <a:pt x="32" y="128"/>
                    <a:pt x="32" y="128"/>
                  </a:cubicBezTo>
                  <a:cubicBezTo>
                    <a:pt x="32" y="160"/>
                    <a:pt x="32" y="160"/>
                    <a:pt x="32" y="160"/>
                  </a:cubicBezTo>
                  <a:cubicBezTo>
                    <a:pt x="32" y="165"/>
                    <a:pt x="34" y="169"/>
                    <a:pt x="38" y="170"/>
                  </a:cubicBezTo>
                  <a:cubicBezTo>
                    <a:pt x="40" y="171"/>
                    <a:pt x="41" y="171"/>
                    <a:pt x="42" y="171"/>
                  </a:cubicBezTo>
                  <a:cubicBezTo>
                    <a:pt x="45" y="171"/>
                    <a:pt x="48" y="170"/>
                    <a:pt x="50" y="168"/>
                  </a:cubicBezTo>
                  <a:cubicBezTo>
                    <a:pt x="89" y="128"/>
                    <a:pt x="89" y="128"/>
                    <a:pt x="89" y="128"/>
                  </a:cubicBezTo>
                  <a:cubicBezTo>
                    <a:pt x="181" y="128"/>
                    <a:pt x="181" y="128"/>
                    <a:pt x="181" y="128"/>
                  </a:cubicBezTo>
                  <a:cubicBezTo>
                    <a:pt x="187" y="128"/>
                    <a:pt x="192" y="124"/>
                    <a:pt x="192" y="118"/>
                  </a:cubicBezTo>
                  <a:close/>
                  <a:moveTo>
                    <a:pt x="170" y="107"/>
                  </a:moveTo>
                  <a:cubicBezTo>
                    <a:pt x="85" y="107"/>
                    <a:pt x="85" y="107"/>
                    <a:pt x="85" y="107"/>
                  </a:cubicBezTo>
                  <a:cubicBezTo>
                    <a:pt x="82" y="107"/>
                    <a:pt x="79" y="108"/>
                    <a:pt x="77" y="110"/>
                  </a:cubicBezTo>
                  <a:cubicBezTo>
                    <a:pt x="53" y="135"/>
                    <a:pt x="53" y="135"/>
                    <a:pt x="53" y="135"/>
                  </a:cubicBezTo>
                  <a:cubicBezTo>
                    <a:pt x="53" y="118"/>
                    <a:pt x="53" y="118"/>
                    <a:pt x="53" y="118"/>
                  </a:cubicBezTo>
                  <a:cubicBezTo>
                    <a:pt x="53" y="112"/>
                    <a:pt x="48" y="107"/>
                    <a:pt x="42" y="107"/>
                  </a:cubicBezTo>
                  <a:cubicBezTo>
                    <a:pt x="21" y="107"/>
                    <a:pt x="21" y="107"/>
                    <a:pt x="21" y="107"/>
                  </a:cubicBezTo>
                  <a:cubicBezTo>
                    <a:pt x="21" y="22"/>
                    <a:pt x="21" y="22"/>
                    <a:pt x="21" y="22"/>
                  </a:cubicBezTo>
                  <a:cubicBezTo>
                    <a:pt x="170" y="22"/>
                    <a:pt x="170" y="22"/>
                    <a:pt x="170" y="22"/>
                  </a:cubicBezTo>
                  <a:lnTo>
                    <a:pt x="170"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40" name="Freeform 238">
              <a:extLst>
                <a:ext uri="{FF2B5EF4-FFF2-40B4-BE49-F238E27FC236}">
                  <a16:creationId xmlns:a16="http://schemas.microsoft.com/office/drawing/2014/main" id="{B82B1E1F-6B5C-4450-8C24-C0555DBC117D}"/>
                </a:ext>
              </a:extLst>
            </p:cNvPr>
            <p:cNvSpPr>
              <a:spLocks/>
            </p:cNvSpPr>
            <p:nvPr/>
          </p:nvSpPr>
          <p:spPr bwMode="auto">
            <a:xfrm>
              <a:off x="4413" y="941"/>
              <a:ext cx="127" cy="127"/>
            </a:xfrm>
            <a:custGeom>
              <a:avLst/>
              <a:gdLst>
                <a:gd name="T0" fmla="*/ 181 w 192"/>
                <a:gd name="T1" fmla="*/ 0 h 192"/>
                <a:gd name="T2" fmla="*/ 96 w 192"/>
                <a:gd name="T3" fmla="*/ 0 h 192"/>
                <a:gd name="T4" fmla="*/ 85 w 192"/>
                <a:gd name="T5" fmla="*/ 10 h 192"/>
                <a:gd name="T6" fmla="*/ 96 w 192"/>
                <a:gd name="T7" fmla="*/ 21 h 192"/>
                <a:gd name="T8" fmla="*/ 170 w 192"/>
                <a:gd name="T9" fmla="*/ 21 h 192"/>
                <a:gd name="T10" fmla="*/ 170 w 192"/>
                <a:gd name="T11" fmla="*/ 128 h 192"/>
                <a:gd name="T12" fmla="*/ 138 w 192"/>
                <a:gd name="T13" fmla="*/ 128 h 192"/>
                <a:gd name="T14" fmla="*/ 128 w 192"/>
                <a:gd name="T15" fmla="*/ 138 h 192"/>
                <a:gd name="T16" fmla="*/ 128 w 192"/>
                <a:gd name="T17" fmla="*/ 155 h 192"/>
                <a:gd name="T18" fmla="*/ 103 w 192"/>
                <a:gd name="T19" fmla="*/ 131 h 192"/>
                <a:gd name="T20" fmla="*/ 96 w 192"/>
                <a:gd name="T21" fmla="*/ 128 h 192"/>
                <a:gd name="T22" fmla="*/ 21 w 192"/>
                <a:gd name="T23" fmla="*/ 128 h 192"/>
                <a:gd name="T24" fmla="*/ 21 w 192"/>
                <a:gd name="T25" fmla="*/ 74 h 192"/>
                <a:gd name="T26" fmla="*/ 10 w 192"/>
                <a:gd name="T27" fmla="*/ 64 h 192"/>
                <a:gd name="T28" fmla="*/ 0 w 192"/>
                <a:gd name="T29" fmla="*/ 74 h 192"/>
                <a:gd name="T30" fmla="*/ 0 w 192"/>
                <a:gd name="T31" fmla="*/ 138 h 192"/>
                <a:gd name="T32" fmla="*/ 10 w 192"/>
                <a:gd name="T33" fmla="*/ 149 h 192"/>
                <a:gd name="T34" fmla="*/ 91 w 192"/>
                <a:gd name="T35" fmla="*/ 149 h 192"/>
                <a:gd name="T36" fmla="*/ 131 w 192"/>
                <a:gd name="T37" fmla="*/ 189 h 192"/>
                <a:gd name="T38" fmla="*/ 138 w 192"/>
                <a:gd name="T39" fmla="*/ 192 h 192"/>
                <a:gd name="T40" fmla="*/ 142 w 192"/>
                <a:gd name="T41" fmla="*/ 191 h 192"/>
                <a:gd name="T42" fmla="*/ 149 w 192"/>
                <a:gd name="T43" fmla="*/ 181 h 192"/>
                <a:gd name="T44" fmla="*/ 149 w 192"/>
                <a:gd name="T45" fmla="*/ 149 h 192"/>
                <a:gd name="T46" fmla="*/ 181 w 192"/>
                <a:gd name="T47" fmla="*/ 149 h 192"/>
                <a:gd name="T48" fmla="*/ 192 w 192"/>
                <a:gd name="T49" fmla="*/ 138 h 192"/>
                <a:gd name="T50" fmla="*/ 192 w 192"/>
                <a:gd name="T51" fmla="*/ 10 h 192"/>
                <a:gd name="T52" fmla="*/ 181 w 192"/>
                <a:gd name="T5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92">
                  <a:moveTo>
                    <a:pt x="181" y="0"/>
                  </a:moveTo>
                  <a:cubicBezTo>
                    <a:pt x="96" y="0"/>
                    <a:pt x="96" y="0"/>
                    <a:pt x="96" y="0"/>
                  </a:cubicBezTo>
                  <a:cubicBezTo>
                    <a:pt x="90" y="0"/>
                    <a:pt x="85" y="4"/>
                    <a:pt x="85" y="10"/>
                  </a:cubicBezTo>
                  <a:cubicBezTo>
                    <a:pt x="85" y="16"/>
                    <a:pt x="90" y="21"/>
                    <a:pt x="96" y="21"/>
                  </a:cubicBezTo>
                  <a:cubicBezTo>
                    <a:pt x="170" y="21"/>
                    <a:pt x="170" y="21"/>
                    <a:pt x="170" y="21"/>
                  </a:cubicBezTo>
                  <a:cubicBezTo>
                    <a:pt x="170" y="128"/>
                    <a:pt x="170" y="128"/>
                    <a:pt x="170" y="128"/>
                  </a:cubicBezTo>
                  <a:cubicBezTo>
                    <a:pt x="138" y="128"/>
                    <a:pt x="138" y="128"/>
                    <a:pt x="138" y="128"/>
                  </a:cubicBezTo>
                  <a:cubicBezTo>
                    <a:pt x="132" y="128"/>
                    <a:pt x="128" y="132"/>
                    <a:pt x="128" y="138"/>
                  </a:cubicBezTo>
                  <a:cubicBezTo>
                    <a:pt x="128" y="155"/>
                    <a:pt x="128" y="155"/>
                    <a:pt x="128" y="155"/>
                  </a:cubicBezTo>
                  <a:cubicBezTo>
                    <a:pt x="103" y="131"/>
                    <a:pt x="103" y="131"/>
                    <a:pt x="103" y="131"/>
                  </a:cubicBezTo>
                  <a:cubicBezTo>
                    <a:pt x="101" y="129"/>
                    <a:pt x="98" y="128"/>
                    <a:pt x="96" y="128"/>
                  </a:cubicBezTo>
                  <a:cubicBezTo>
                    <a:pt x="21" y="128"/>
                    <a:pt x="21" y="128"/>
                    <a:pt x="21" y="128"/>
                  </a:cubicBezTo>
                  <a:cubicBezTo>
                    <a:pt x="21" y="74"/>
                    <a:pt x="21" y="74"/>
                    <a:pt x="21" y="74"/>
                  </a:cubicBezTo>
                  <a:cubicBezTo>
                    <a:pt x="21" y="68"/>
                    <a:pt x="16" y="64"/>
                    <a:pt x="10" y="64"/>
                  </a:cubicBezTo>
                  <a:cubicBezTo>
                    <a:pt x="4" y="64"/>
                    <a:pt x="0" y="68"/>
                    <a:pt x="0" y="74"/>
                  </a:cubicBezTo>
                  <a:cubicBezTo>
                    <a:pt x="0" y="138"/>
                    <a:pt x="0" y="138"/>
                    <a:pt x="0" y="138"/>
                  </a:cubicBezTo>
                  <a:cubicBezTo>
                    <a:pt x="0" y="144"/>
                    <a:pt x="4" y="149"/>
                    <a:pt x="10" y="149"/>
                  </a:cubicBezTo>
                  <a:cubicBezTo>
                    <a:pt x="91" y="149"/>
                    <a:pt x="91" y="149"/>
                    <a:pt x="91" y="149"/>
                  </a:cubicBezTo>
                  <a:cubicBezTo>
                    <a:pt x="131" y="189"/>
                    <a:pt x="131" y="189"/>
                    <a:pt x="131" y="189"/>
                  </a:cubicBezTo>
                  <a:cubicBezTo>
                    <a:pt x="133" y="191"/>
                    <a:pt x="136" y="192"/>
                    <a:pt x="138" y="192"/>
                  </a:cubicBezTo>
                  <a:cubicBezTo>
                    <a:pt x="140" y="192"/>
                    <a:pt x="141" y="191"/>
                    <a:pt x="142" y="191"/>
                  </a:cubicBezTo>
                  <a:cubicBezTo>
                    <a:pt x="146" y="189"/>
                    <a:pt x="149" y="185"/>
                    <a:pt x="149" y="181"/>
                  </a:cubicBezTo>
                  <a:cubicBezTo>
                    <a:pt x="149" y="149"/>
                    <a:pt x="149" y="149"/>
                    <a:pt x="149" y="149"/>
                  </a:cubicBezTo>
                  <a:cubicBezTo>
                    <a:pt x="181" y="149"/>
                    <a:pt x="181" y="149"/>
                    <a:pt x="181" y="149"/>
                  </a:cubicBezTo>
                  <a:cubicBezTo>
                    <a:pt x="187" y="149"/>
                    <a:pt x="192" y="144"/>
                    <a:pt x="192" y="138"/>
                  </a:cubicBezTo>
                  <a:cubicBezTo>
                    <a:pt x="192" y="10"/>
                    <a:pt x="192" y="10"/>
                    <a:pt x="192" y="10"/>
                  </a:cubicBezTo>
                  <a:cubicBezTo>
                    <a:pt x="192" y="4"/>
                    <a:pt x="187" y="0"/>
                    <a:pt x="18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41" name="Group 40">
            <a:extLst>
              <a:ext uri="{FF2B5EF4-FFF2-40B4-BE49-F238E27FC236}">
                <a16:creationId xmlns:a16="http://schemas.microsoft.com/office/drawing/2014/main" id="{84728B89-E776-4073-B53B-637DA64F60A8}"/>
              </a:ext>
            </a:extLst>
          </p:cNvPr>
          <p:cNvGrpSpPr/>
          <p:nvPr/>
        </p:nvGrpSpPr>
        <p:grpSpPr>
          <a:xfrm>
            <a:off x="7606200" y="3988835"/>
            <a:ext cx="492722" cy="492722"/>
            <a:chOff x="8071562" y="4014261"/>
            <a:chExt cx="428504" cy="428504"/>
          </a:xfrm>
        </p:grpSpPr>
        <p:sp>
          <p:nvSpPr>
            <p:cNvPr id="42" name="Oval 41">
              <a:extLst>
                <a:ext uri="{FF2B5EF4-FFF2-40B4-BE49-F238E27FC236}">
                  <a16:creationId xmlns:a16="http://schemas.microsoft.com/office/drawing/2014/main" id="{79479D89-5A8A-4FDD-ACAC-FC7C06016830}"/>
                </a:ext>
              </a:extLst>
            </p:cNvPr>
            <p:cNvSpPr/>
            <p:nvPr/>
          </p:nvSpPr>
          <p:spPr bwMode="gray">
            <a:xfrm>
              <a:off x="8071562" y="4014261"/>
              <a:ext cx="428504" cy="428504"/>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grpSp>
          <p:nvGrpSpPr>
            <p:cNvPr id="43" name="Group 42">
              <a:extLst>
                <a:ext uri="{FF2B5EF4-FFF2-40B4-BE49-F238E27FC236}">
                  <a16:creationId xmlns:a16="http://schemas.microsoft.com/office/drawing/2014/main" id="{526B85B3-19C8-43E1-A32B-4CAE9F256121}"/>
                </a:ext>
              </a:extLst>
            </p:cNvPr>
            <p:cNvGrpSpPr/>
            <p:nvPr/>
          </p:nvGrpSpPr>
          <p:grpSpPr>
            <a:xfrm>
              <a:off x="8101823" y="4044522"/>
              <a:ext cx="367982" cy="367982"/>
              <a:chOff x="8101823" y="4047779"/>
              <a:chExt cx="367982" cy="367982"/>
            </a:xfrm>
          </p:grpSpPr>
          <p:sp>
            <p:nvSpPr>
              <p:cNvPr id="44" name="Freeform 682">
                <a:extLst>
                  <a:ext uri="{FF2B5EF4-FFF2-40B4-BE49-F238E27FC236}">
                    <a16:creationId xmlns:a16="http://schemas.microsoft.com/office/drawing/2014/main" id="{933FB0CD-452E-415B-A812-A46EE637006A}"/>
                  </a:ext>
                </a:extLst>
              </p:cNvPr>
              <p:cNvSpPr>
                <a:spLocks noEditPoints="1"/>
              </p:cNvSpPr>
              <p:nvPr/>
            </p:nvSpPr>
            <p:spPr bwMode="auto">
              <a:xfrm>
                <a:off x="8101823" y="4047779"/>
                <a:ext cx="367982" cy="367982"/>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45" name="Freeform 683">
                <a:extLst>
                  <a:ext uri="{FF2B5EF4-FFF2-40B4-BE49-F238E27FC236}">
                    <a16:creationId xmlns:a16="http://schemas.microsoft.com/office/drawing/2014/main" id="{ABF9E9B3-8EC8-45FA-BF60-51CAC38D065B}"/>
                  </a:ext>
                </a:extLst>
              </p:cNvPr>
              <p:cNvSpPr>
                <a:spLocks noEditPoints="1"/>
              </p:cNvSpPr>
              <p:nvPr/>
            </p:nvSpPr>
            <p:spPr bwMode="auto">
              <a:xfrm>
                <a:off x="8201395" y="4122458"/>
                <a:ext cx="168839" cy="224036"/>
              </a:xfrm>
              <a:custGeom>
                <a:avLst/>
                <a:gdLst>
                  <a:gd name="T0" fmla="*/ 94 w 234"/>
                  <a:gd name="T1" fmla="*/ 170 h 312"/>
                  <a:gd name="T2" fmla="*/ 85 w 234"/>
                  <a:gd name="T3" fmla="*/ 176 h 312"/>
                  <a:gd name="T4" fmla="*/ 80 w 234"/>
                  <a:gd name="T5" fmla="*/ 174 h 312"/>
                  <a:gd name="T6" fmla="*/ 42 w 234"/>
                  <a:gd name="T7" fmla="*/ 110 h 312"/>
                  <a:gd name="T8" fmla="*/ 80 w 234"/>
                  <a:gd name="T9" fmla="*/ 45 h 312"/>
                  <a:gd name="T10" fmla="*/ 94 w 234"/>
                  <a:gd name="T11" fmla="*/ 49 h 312"/>
                  <a:gd name="T12" fmla="*/ 90 w 234"/>
                  <a:gd name="T13" fmla="*/ 63 h 312"/>
                  <a:gd name="T14" fmla="*/ 64 w 234"/>
                  <a:gd name="T15" fmla="*/ 110 h 312"/>
                  <a:gd name="T16" fmla="*/ 90 w 234"/>
                  <a:gd name="T17" fmla="*/ 156 h 312"/>
                  <a:gd name="T18" fmla="*/ 94 w 234"/>
                  <a:gd name="T19" fmla="*/ 170 h 312"/>
                  <a:gd name="T20" fmla="*/ 79 w 234"/>
                  <a:gd name="T21" fmla="*/ 198 h 312"/>
                  <a:gd name="T22" fmla="*/ 21 w 234"/>
                  <a:gd name="T23" fmla="*/ 110 h 312"/>
                  <a:gd name="T24" fmla="*/ 79 w 234"/>
                  <a:gd name="T25" fmla="*/ 22 h 312"/>
                  <a:gd name="T26" fmla="*/ 84 w 234"/>
                  <a:gd name="T27" fmla="*/ 8 h 312"/>
                  <a:gd name="T28" fmla="*/ 70 w 234"/>
                  <a:gd name="T29" fmla="*/ 2 h 312"/>
                  <a:gd name="T30" fmla="*/ 0 w 234"/>
                  <a:gd name="T31" fmla="*/ 110 h 312"/>
                  <a:gd name="T32" fmla="*/ 70 w 234"/>
                  <a:gd name="T33" fmla="*/ 217 h 312"/>
                  <a:gd name="T34" fmla="*/ 74 w 234"/>
                  <a:gd name="T35" fmla="*/ 218 h 312"/>
                  <a:gd name="T36" fmla="*/ 84 w 234"/>
                  <a:gd name="T37" fmla="*/ 212 h 312"/>
                  <a:gd name="T38" fmla="*/ 79 w 234"/>
                  <a:gd name="T39" fmla="*/ 198 h 312"/>
                  <a:gd name="T40" fmla="*/ 128 w 234"/>
                  <a:gd name="T41" fmla="*/ 140 h 312"/>
                  <a:gd name="T42" fmla="*/ 128 w 234"/>
                  <a:gd name="T43" fmla="*/ 302 h 312"/>
                  <a:gd name="T44" fmla="*/ 117 w 234"/>
                  <a:gd name="T45" fmla="*/ 312 h 312"/>
                  <a:gd name="T46" fmla="*/ 106 w 234"/>
                  <a:gd name="T47" fmla="*/ 302 h 312"/>
                  <a:gd name="T48" fmla="*/ 106 w 234"/>
                  <a:gd name="T49" fmla="*/ 140 h 312"/>
                  <a:gd name="T50" fmla="*/ 85 w 234"/>
                  <a:gd name="T51" fmla="*/ 110 h 312"/>
                  <a:gd name="T52" fmla="*/ 117 w 234"/>
                  <a:gd name="T53" fmla="*/ 78 h 312"/>
                  <a:gd name="T54" fmla="*/ 149 w 234"/>
                  <a:gd name="T55" fmla="*/ 110 h 312"/>
                  <a:gd name="T56" fmla="*/ 128 w 234"/>
                  <a:gd name="T57" fmla="*/ 140 h 312"/>
                  <a:gd name="T58" fmla="*/ 106 w 234"/>
                  <a:gd name="T59" fmla="*/ 110 h 312"/>
                  <a:gd name="T60" fmla="*/ 117 w 234"/>
                  <a:gd name="T61" fmla="*/ 120 h 312"/>
                  <a:gd name="T62" fmla="*/ 128 w 234"/>
                  <a:gd name="T63" fmla="*/ 110 h 312"/>
                  <a:gd name="T64" fmla="*/ 117 w 234"/>
                  <a:gd name="T65" fmla="*/ 99 h 312"/>
                  <a:gd name="T66" fmla="*/ 106 w 234"/>
                  <a:gd name="T67" fmla="*/ 110 h 312"/>
                  <a:gd name="T68" fmla="*/ 192 w 234"/>
                  <a:gd name="T69" fmla="*/ 110 h 312"/>
                  <a:gd name="T70" fmla="*/ 154 w 234"/>
                  <a:gd name="T71" fmla="*/ 45 h 312"/>
                  <a:gd name="T72" fmla="*/ 140 w 234"/>
                  <a:gd name="T73" fmla="*/ 49 h 312"/>
                  <a:gd name="T74" fmla="*/ 144 w 234"/>
                  <a:gd name="T75" fmla="*/ 63 h 312"/>
                  <a:gd name="T76" fmla="*/ 170 w 234"/>
                  <a:gd name="T77" fmla="*/ 110 h 312"/>
                  <a:gd name="T78" fmla="*/ 144 w 234"/>
                  <a:gd name="T79" fmla="*/ 156 h 312"/>
                  <a:gd name="T80" fmla="*/ 140 w 234"/>
                  <a:gd name="T81" fmla="*/ 170 h 312"/>
                  <a:gd name="T82" fmla="*/ 149 w 234"/>
                  <a:gd name="T83" fmla="*/ 176 h 312"/>
                  <a:gd name="T84" fmla="*/ 154 w 234"/>
                  <a:gd name="T85" fmla="*/ 174 h 312"/>
                  <a:gd name="T86" fmla="*/ 192 w 234"/>
                  <a:gd name="T87" fmla="*/ 110 h 312"/>
                  <a:gd name="T88" fmla="*/ 164 w 234"/>
                  <a:gd name="T89" fmla="*/ 2 h 312"/>
                  <a:gd name="T90" fmla="*/ 150 w 234"/>
                  <a:gd name="T91" fmla="*/ 8 h 312"/>
                  <a:gd name="T92" fmla="*/ 155 w 234"/>
                  <a:gd name="T93" fmla="*/ 22 h 312"/>
                  <a:gd name="T94" fmla="*/ 213 w 234"/>
                  <a:gd name="T95" fmla="*/ 110 h 312"/>
                  <a:gd name="T96" fmla="*/ 155 w 234"/>
                  <a:gd name="T97" fmla="*/ 198 h 312"/>
                  <a:gd name="T98" fmla="*/ 150 w 234"/>
                  <a:gd name="T99" fmla="*/ 212 h 312"/>
                  <a:gd name="T100" fmla="*/ 160 w 234"/>
                  <a:gd name="T101" fmla="*/ 218 h 312"/>
                  <a:gd name="T102" fmla="*/ 164 w 234"/>
                  <a:gd name="T103" fmla="*/ 217 h 312"/>
                  <a:gd name="T104" fmla="*/ 234 w 234"/>
                  <a:gd name="T105" fmla="*/ 110 h 312"/>
                  <a:gd name="T106" fmla="*/ 164 w 234"/>
                  <a:gd name="T10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312">
                    <a:moveTo>
                      <a:pt x="94" y="170"/>
                    </a:moveTo>
                    <a:cubicBezTo>
                      <a:pt x="92" y="174"/>
                      <a:pt x="89" y="176"/>
                      <a:pt x="85" y="176"/>
                    </a:cubicBezTo>
                    <a:cubicBezTo>
                      <a:pt x="83" y="176"/>
                      <a:pt x="81" y="175"/>
                      <a:pt x="80" y="174"/>
                    </a:cubicBezTo>
                    <a:cubicBezTo>
                      <a:pt x="57" y="161"/>
                      <a:pt x="42" y="136"/>
                      <a:pt x="42" y="110"/>
                    </a:cubicBezTo>
                    <a:cubicBezTo>
                      <a:pt x="42" y="83"/>
                      <a:pt x="57" y="58"/>
                      <a:pt x="80" y="45"/>
                    </a:cubicBezTo>
                    <a:cubicBezTo>
                      <a:pt x="85" y="42"/>
                      <a:pt x="91" y="44"/>
                      <a:pt x="94" y="49"/>
                    </a:cubicBezTo>
                    <a:cubicBezTo>
                      <a:pt x="97" y="54"/>
                      <a:pt x="95" y="61"/>
                      <a:pt x="90" y="63"/>
                    </a:cubicBezTo>
                    <a:cubicBezTo>
                      <a:pt x="74" y="73"/>
                      <a:pt x="64" y="91"/>
                      <a:pt x="64" y="110"/>
                    </a:cubicBezTo>
                    <a:cubicBezTo>
                      <a:pt x="64" y="129"/>
                      <a:pt x="74" y="146"/>
                      <a:pt x="90" y="156"/>
                    </a:cubicBezTo>
                    <a:cubicBezTo>
                      <a:pt x="95" y="159"/>
                      <a:pt x="97" y="165"/>
                      <a:pt x="94" y="170"/>
                    </a:cubicBezTo>
                    <a:close/>
                    <a:moveTo>
                      <a:pt x="79" y="198"/>
                    </a:moveTo>
                    <a:cubicBezTo>
                      <a:pt x="44" y="182"/>
                      <a:pt x="21" y="148"/>
                      <a:pt x="21" y="110"/>
                    </a:cubicBezTo>
                    <a:cubicBezTo>
                      <a:pt x="21" y="71"/>
                      <a:pt x="44" y="37"/>
                      <a:pt x="79" y="22"/>
                    </a:cubicBezTo>
                    <a:cubicBezTo>
                      <a:pt x="84" y="19"/>
                      <a:pt x="86" y="13"/>
                      <a:pt x="84" y="8"/>
                    </a:cubicBezTo>
                    <a:cubicBezTo>
                      <a:pt x="82" y="2"/>
                      <a:pt x="75" y="0"/>
                      <a:pt x="70" y="2"/>
                    </a:cubicBezTo>
                    <a:cubicBezTo>
                      <a:pt x="27" y="21"/>
                      <a:pt x="0" y="63"/>
                      <a:pt x="0" y="110"/>
                    </a:cubicBezTo>
                    <a:cubicBezTo>
                      <a:pt x="0" y="156"/>
                      <a:pt x="27" y="199"/>
                      <a:pt x="70" y="217"/>
                    </a:cubicBezTo>
                    <a:cubicBezTo>
                      <a:pt x="71" y="218"/>
                      <a:pt x="73" y="218"/>
                      <a:pt x="74" y="218"/>
                    </a:cubicBezTo>
                    <a:cubicBezTo>
                      <a:pt x="78" y="218"/>
                      <a:pt x="82" y="216"/>
                      <a:pt x="84" y="212"/>
                    </a:cubicBezTo>
                    <a:cubicBezTo>
                      <a:pt x="86" y="206"/>
                      <a:pt x="84" y="200"/>
                      <a:pt x="79" y="198"/>
                    </a:cubicBezTo>
                    <a:close/>
                    <a:moveTo>
                      <a:pt x="128" y="140"/>
                    </a:moveTo>
                    <a:cubicBezTo>
                      <a:pt x="128" y="302"/>
                      <a:pt x="128" y="302"/>
                      <a:pt x="128" y="302"/>
                    </a:cubicBezTo>
                    <a:cubicBezTo>
                      <a:pt x="128" y="308"/>
                      <a:pt x="123" y="312"/>
                      <a:pt x="117" y="312"/>
                    </a:cubicBezTo>
                    <a:cubicBezTo>
                      <a:pt x="111" y="312"/>
                      <a:pt x="106" y="308"/>
                      <a:pt x="106" y="302"/>
                    </a:cubicBezTo>
                    <a:cubicBezTo>
                      <a:pt x="106" y="140"/>
                      <a:pt x="106" y="140"/>
                      <a:pt x="106" y="140"/>
                    </a:cubicBezTo>
                    <a:cubicBezTo>
                      <a:pt x="94" y="135"/>
                      <a:pt x="85" y="124"/>
                      <a:pt x="85" y="110"/>
                    </a:cubicBezTo>
                    <a:cubicBezTo>
                      <a:pt x="85" y="92"/>
                      <a:pt x="99" y="78"/>
                      <a:pt x="117" y="78"/>
                    </a:cubicBezTo>
                    <a:cubicBezTo>
                      <a:pt x="135" y="78"/>
                      <a:pt x="149" y="92"/>
                      <a:pt x="149" y="110"/>
                    </a:cubicBezTo>
                    <a:cubicBezTo>
                      <a:pt x="149" y="124"/>
                      <a:pt x="140" y="135"/>
                      <a:pt x="128" y="140"/>
                    </a:cubicBezTo>
                    <a:close/>
                    <a:moveTo>
                      <a:pt x="106" y="110"/>
                    </a:moveTo>
                    <a:cubicBezTo>
                      <a:pt x="106" y="116"/>
                      <a:pt x="111" y="120"/>
                      <a:pt x="117" y="120"/>
                    </a:cubicBezTo>
                    <a:cubicBezTo>
                      <a:pt x="123" y="120"/>
                      <a:pt x="128" y="116"/>
                      <a:pt x="128" y="110"/>
                    </a:cubicBezTo>
                    <a:cubicBezTo>
                      <a:pt x="128" y="104"/>
                      <a:pt x="123" y="99"/>
                      <a:pt x="117" y="99"/>
                    </a:cubicBezTo>
                    <a:cubicBezTo>
                      <a:pt x="111" y="99"/>
                      <a:pt x="106" y="104"/>
                      <a:pt x="106" y="110"/>
                    </a:cubicBezTo>
                    <a:close/>
                    <a:moveTo>
                      <a:pt x="192" y="110"/>
                    </a:moveTo>
                    <a:cubicBezTo>
                      <a:pt x="192" y="83"/>
                      <a:pt x="177" y="58"/>
                      <a:pt x="154" y="45"/>
                    </a:cubicBezTo>
                    <a:cubicBezTo>
                      <a:pt x="149" y="42"/>
                      <a:pt x="143" y="44"/>
                      <a:pt x="140" y="49"/>
                    </a:cubicBezTo>
                    <a:cubicBezTo>
                      <a:pt x="137" y="54"/>
                      <a:pt x="139" y="61"/>
                      <a:pt x="144" y="63"/>
                    </a:cubicBezTo>
                    <a:cubicBezTo>
                      <a:pt x="160" y="73"/>
                      <a:pt x="170" y="91"/>
                      <a:pt x="170" y="110"/>
                    </a:cubicBezTo>
                    <a:cubicBezTo>
                      <a:pt x="170" y="129"/>
                      <a:pt x="160" y="146"/>
                      <a:pt x="144" y="156"/>
                    </a:cubicBezTo>
                    <a:cubicBezTo>
                      <a:pt x="139" y="159"/>
                      <a:pt x="137" y="165"/>
                      <a:pt x="140" y="170"/>
                    </a:cubicBezTo>
                    <a:cubicBezTo>
                      <a:pt x="142" y="174"/>
                      <a:pt x="145" y="176"/>
                      <a:pt x="149" y="176"/>
                    </a:cubicBezTo>
                    <a:cubicBezTo>
                      <a:pt x="151" y="176"/>
                      <a:pt x="153" y="175"/>
                      <a:pt x="154" y="174"/>
                    </a:cubicBezTo>
                    <a:cubicBezTo>
                      <a:pt x="177" y="161"/>
                      <a:pt x="192" y="136"/>
                      <a:pt x="192" y="110"/>
                    </a:cubicBezTo>
                    <a:close/>
                    <a:moveTo>
                      <a:pt x="164" y="2"/>
                    </a:moveTo>
                    <a:cubicBezTo>
                      <a:pt x="159" y="0"/>
                      <a:pt x="152" y="2"/>
                      <a:pt x="150" y="8"/>
                    </a:cubicBezTo>
                    <a:cubicBezTo>
                      <a:pt x="148" y="13"/>
                      <a:pt x="150" y="19"/>
                      <a:pt x="155" y="22"/>
                    </a:cubicBezTo>
                    <a:cubicBezTo>
                      <a:pt x="190" y="37"/>
                      <a:pt x="213" y="71"/>
                      <a:pt x="213" y="110"/>
                    </a:cubicBezTo>
                    <a:cubicBezTo>
                      <a:pt x="213" y="148"/>
                      <a:pt x="190" y="182"/>
                      <a:pt x="155" y="198"/>
                    </a:cubicBezTo>
                    <a:cubicBezTo>
                      <a:pt x="150" y="200"/>
                      <a:pt x="148" y="206"/>
                      <a:pt x="150" y="212"/>
                    </a:cubicBezTo>
                    <a:cubicBezTo>
                      <a:pt x="152" y="216"/>
                      <a:pt x="156" y="218"/>
                      <a:pt x="160" y="218"/>
                    </a:cubicBezTo>
                    <a:cubicBezTo>
                      <a:pt x="161" y="218"/>
                      <a:pt x="163" y="218"/>
                      <a:pt x="164" y="217"/>
                    </a:cubicBezTo>
                    <a:cubicBezTo>
                      <a:pt x="207" y="199"/>
                      <a:pt x="234" y="156"/>
                      <a:pt x="234" y="110"/>
                    </a:cubicBezTo>
                    <a:cubicBezTo>
                      <a:pt x="234" y="63"/>
                      <a:pt x="207" y="21"/>
                      <a:pt x="164" y="2"/>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grpSp>
        <p:nvGrpSpPr>
          <p:cNvPr id="46" name="Group 62">
            <a:extLst>
              <a:ext uri="{FF2B5EF4-FFF2-40B4-BE49-F238E27FC236}">
                <a16:creationId xmlns:a16="http://schemas.microsoft.com/office/drawing/2014/main" id="{E6FB717D-6191-44DE-9BA8-5D1A851DD2C9}"/>
              </a:ext>
            </a:extLst>
          </p:cNvPr>
          <p:cNvGrpSpPr>
            <a:grpSpLocks noChangeAspect="1"/>
          </p:cNvGrpSpPr>
          <p:nvPr/>
        </p:nvGrpSpPr>
        <p:grpSpPr bwMode="auto">
          <a:xfrm>
            <a:off x="8598137" y="4896682"/>
            <a:ext cx="423289" cy="422047"/>
            <a:chOff x="5096" y="917"/>
            <a:chExt cx="341" cy="340"/>
          </a:xfrm>
          <a:solidFill>
            <a:schemeClr val="tx2"/>
          </a:solidFill>
        </p:grpSpPr>
        <p:sp>
          <p:nvSpPr>
            <p:cNvPr id="47" name="Freeform 63">
              <a:extLst>
                <a:ext uri="{FF2B5EF4-FFF2-40B4-BE49-F238E27FC236}">
                  <a16:creationId xmlns:a16="http://schemas.microsoft.com/office/drawing/2014/main" id="{1DF5F4A4-AF14-41EC-A096-1665607416B1}"/>
                </a:ext>
              </a:extLst>
            </p:cNvPr>
            <p:cNvSpPr>
              <a:spLocks noEditPoints="1"/>
            </p:cNvSpPr>
            <p:nvPr/>
          </p:nvSpPr>
          <p:spPr bwMode="auto">
            <a:xfrm>
              <a:off x="5096" y="917"/>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48" name="Freeform 64">
              <a:extLst>
                <a:ext uri="{FF2B5EF4-FFF2-40B4-BE49-F238E27FC236}">
                  <a16:creationId xmlns:a16="http://schemas.microsoft.com/office/drawing/2014/main" id="{A851AB8C-4D43-483A-85E9-1C30C5E00E2C}"/>
                </a:ext>
              </a:extLst>
            </p:cNvPr>
            <p:cNvSpPr>
              <a:spLocks noEditPoints="1"/>
            </p:cNvSpPr>
            <p:nvPr/>
          </p:nvSpPr>
          <p:spPr bwMode="auto">
            <a:xfrm>
              <a:off x="5160" y="1044"/>
              <a:ext cx="213" cy="85"/>
            </a:xfrm>
            <a:custGeom>
              <a:avLst/>
              <a:gdLst>
                <a:gd name="T0" fmla="*/ 309 w 320"/>
                <a:gd name="T1" fmla="*/ 53 h 128"/>
                <a:gd name="T2" fmla="*/ 308 w 320"/>
                <a:gd name="T3" fmla="*/ 53 h 128"/>
                <a:gd name="T4" fmla="*/ 245 w 320"/>
                <a:gd name="T5" fmla="*/ 0 h 128"/>
                <a:gd name="T6" fmla="*/ 183 w 320"/>
                <a:gd name="T7" fmla="*/ 48 h 128"/>
                <a:gd name="T8" fmla="*/ 160 w 320"/>
                <a:gd name="T9" fmla="*/ 42 h 128"/>
                <a:gd name="T10" fmla="*/ 136 w 320"/>
                <a:gd name="T11" fmla="*/ 48 h 128"/>
                <a:gd name="T12" fmla="*/ 74 w 320"/>
                <a:gd name="T13" fmla="*/ 0 h 128"/>
                <a:gd name="T14" fmla="*/ 11 w 320"/>
                <a:gd name="T15" fmla="*/ 53 h 128"/>
                <a:gd name="T16" fmla="*/ 10 w 320"/>
                <a:gd name="T17" fmla="*/ 53 h 128"/>
                <a:gd name="T18" fmla="*/ 0 w 320"/>
                <a:gd name="T19" fmla="*/ 64 h 128"/>
                <a:gd name="T20" fmla="*/ 10 w 320"/>
                <a:gd name="T21" fmla="*/ 74 h 128"/>
                <a:gd name="T22" fmla="*/ 11 w 320"/>
                <a:gd name="T23" fmla="*/ 74 h 128"/>
                <a:gd name="T24" fmla="*/ 74 w 320"/>
                <a:gd name="T25" fmla="*/ 128 h 128"/>
                <a:gd name="T26" fmla="*/ 138 w 320"/>
                <a:gd name="T27" fmla="*/ 73 h 128"/>
                <a:gd name="T28" fmla="*/ 160 w 320"/>
                <a:gd name="T29" fmla="*/ 64 h 128"/>
                <a:gd name="T30" fmla="*/ 182 w 320"/>
                <a:gd name="T31" fmla="*/ 73 h 128"/>
                <a:gd name="T32" fmla="*/ 245 w 320"/>
                <a:gd name="T33" fmla="*/ 128 h 128"/>
                <a:gd name="T34" fmla="*/ 308 w 320"/>
                <a:gd name="T35" fmla="*/ 74 h 128"/>
                <a:gd name="T36" fmla="*/ 309 w 320"/>
                <a:gd name="T37" fmla="*/ 74 h 128"/>
                <a:gd name="T38" fmla="*/ 320 w 320"/>
                <a:gd name="T39" fmla="*/ 64 h 128"/>
                <a:gd name="T40" fmla="*/ 309 w 320"/>
                <a:gd name="T41" fmla="*/ 53 h 128"/>
                <a:gd name="T42" fmla="*/ 74 w 320"/>
                <a:gd name="T43" fmla="*/ 106 h 128"/>
                <a:gd name="T44" fmla="*/ 32 w 320"/>
                <a:gd name="T45" fmla="*/ 64 h 128"/>
                <a:gd name="T46" fmla="*/ 74 w 320"/>
                <a:gd name="T47" fmla="*/ 21 h 128"/>
                <a:gd name="T48" fmla="*/ 117 w 320"/>
                <a:gd name="T49" fmla="*/ 64 h 128"/>
                <a:gd name="T50" fmla="*/ 74 w 320"/>
                <a:gd name="T51" fmla="*/ 106 h 128"/>
                <a:gd name="T52" fmla="*/ 245 w 320"/>
                <a:gd name="T53" fmla="*/ 106 h 128"/>
                <a:gd name="T54" fmla="*/ 202 w 320"/>
                <a:gd name="T55" fmla="*/ 64 h 128"/>
                <a:gd name="T56" fmla="*/ 245 w 320"/>
                <a:gd name="T57" fmla="*/ 21 h 128"/>
                <a:gd name="T58" fmla="*/ 288 w 320"/>
                <a:gd name="T59" fmla="*/ 64 h 128"/>
                <a:gd name="T60" fmla="*/ 245 w 320"/>
                <a:gd name="T6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128">
                  <a:moveTo>
                    <a:pt x="309" y="53"/>
                  </a:moveTo>
                  <a:cubicBezTo>
                    <a:pt x="308" y="53"/>
                    <a:pt x="308" y="53"/>
                    <a:pt x="308" y="53"/>
                  </a:cubicBezTo>
                  <a:cubicBezTo>
                    <a:pt x="303" y="23"/>
                    <a:pt x="277" y="0"/>
                    <a:pt x="245" y="0"/>
                  </a:cubicBezTo>
                  <a:cubicBezTo>
                    <a:pt x="215" y="0"/>
                    <a:pt x="190" y="20"/>
                    <a:pt x="183" y="48"/>
                  </a:cubicBezTo>
                  <a:cubicBezTo>
                    <a:pt x="176" y="44"/>
                    <a:pt x="168" y="42"/>
                    <a:pt x="160" y="42"/>
                  </a:cubicBezTo>
                  <a:cubicBezTo>
                    <a:pt x="151" y="42"/>
                    <a:pt x="143" y="44"/>
                    <a:pt x="136" y="48"/>
                  </a:cubicBezTo>
                  <a:cubicBezTo>
                    <a:pt x="129" y="20"/>
                    <a:pt x="104" y="0"/>
                    <a:pt x="74" y="0"/>
                  </a:cubicBezTo>
                  <a:cubicBezTo>
                    <a:pt x="43" y="0"/>
                    <a:pt x="16" y="23"/>
                    <a:pt x="11" y="53"/>
                  </a:cubicBezTo>
                  <a:cubicBezTo>
                    <a:pt x="10" y="53"/>
                    <a:pt x="10" y="53"/>
                    <a:pt x="10" y="53"/>
                  </a:cubicBezTo>
                  <a:cubicBezTo>
                    <a:pt x="4" y="53"/>
                    <a:pt x="0" y="58"/>
                    <a:pt x="0" y="64"/>
                  </a:cubicBezTo>
                  <a:cubicBezTo>
                    <a:pt x="0" y="70"/>
                    <a:pt x="4" y="74"/>
                    <a:pt x="10" y="74"/>
                  </a:cubicBezTo>
                  <a:cubicBezTo>
                    <a:pt x="11" y="74"/>
                    <a:pt x="11" y="74"/>
                    <a:pt x="11" y="74"/>
                  </a:cubicBezTo>
                  <a:cubicBezTo>
                    <a:pt x="16" y="105"/>
                    <a:pt x="43" y="128"/>
                    <a:pt x="74" y="128"/>
                  </a:cubicBezTo>
                  <a:cubicBezTo>
                    <a:pt x="107" y="128"/>
                    <a:pt x="133" y="104"/>
                    <a:pt x="138" y="73"/>
                  </a:cubicBezTo>
                  <a:cubicBezTo>
                    <a:pt x="144" y="67"/>
                    <a:pt x="151" y="64"/>
                    <a:pt x="160" y="64"/>
                  </a:cubicBezTo>
                  <a:cubicBezTo>
                    <a:pt x="168" y="64"/>
                    <a:pt x="176" y="67"/>
                    <a:pt x="182" y="73"/>
                  </a:cubicBezTo>
                  <a:cubicBezTo>
                    <a:pt x="186" y="104"/>
                    <a:pt x="213" y="128"/>
                    <a:pt x="245" y="128"/>
                  </a:cubicBezTo>
                  <a:cubicBezTo>
                    <a:pt x="277" y="128"/>
                    <a:pt x="303" y="105"/>
                    <a:pt x="308" y="74"/>
                  </a:cubicBezTo>
                  <a:cubicBezTo>
                    <a:pt x="309" y="74"/>
                    <a:pt x="309" y="74"/>
                    <a:pt x="309" y="74"/>
                  </a:cubicBezTo>
                  <a:cubicBezTo>
                    <a:pt x="315" y="74"/>
                    <a:pt x="320" y="70"/>
                    <a:pt x="320" y="64"/>
                  </a:cubicBezTo>
                  <a:cubicBezTo>
                    <a:pt x="320" y="58"/>
                    <a:pt x="315" y="53"/>
                    <a:pt x="309" y="53"/>
                  </a:cubicBezTo>
                  <a:close/>
                  <a:moveTo>
                    <a:pt x="74" y="106"/>
                  </a:moveTo>
                  <a:cubicBezTo>
                    <a:pt x="51" y="106"/>
                    <a:pt x="32" y="87"/>
                    <a:pt x="32" y="64"/>
                  </a:cubicBezTo>
                  <a:cubicBezTo>
                    <a:pt x="32" y="40"/>
                    <a:pt x="51" y="21"/>
                    <a:pt x="74" y="21"/>
                  </a:cubicBezTo>
                  <a:cubicBezTo>
                    <a:pt x="98" y="21"/>
                    <a:pt x="117" y="40"/>
                    <a:pt x="117" y="64"/>
                  </a:cubicBezTo>
                  <a:cubicBezTo>
                    <a:pt x="117" y="87"/>
                    <a:pt x="98" y="106"/>
                    <a:pt x="74" y="106"/>
                  </a:cubicBezTo>
                  <a:close/>
                  <a:moveTo>
                    <a:pt x="245" y="106"/>
                  </a:moveTo>
                  <a:cubicBezTo>
                    <a:pt x="221" y="106"/>
                    <a:pt x="202" y="87"/>
                    <a:pt x="202" y="64"/>
                  </a:cubicBezTo>
                  <a:cubicBezTo>
                    <a:pt x="202" y="40"/>
                    <a:pt x="221" y="21"/>
                    <a:pt x="245" y="21"/>
                  </a:cubicBezTo>
                  <a:cubicBezTo>
                    <a:pt x="269" y="21"/>
                    <a:pt x="288" y="40"/>
                    <a:pt x="288" y="64"/>
                  </a:cubicBezTo>
                  <a:cubicBezTo>
                    <a:pt x="288" y="87"/>
                    <a:pt x="269" y="106"/>
                    <a:pt x="245" y="1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49" name="Freeform 65">
              <a:extLst>
                <a:ext uri="{FF2B5EF4-FFF2-40B4-BE49-F238E27FC236}">
                  <a16:creationId xmlns:a16="http://schemas.microsoft.com/office/drawing/2014/main" id="{BBD7B17C-F97A-4F35-88BC-D60D6820F2BE}"/>
                </a:ext>
              </a:extLst>
            </p:cNvPr>
            <p:cNvSpPr>
              <a:spLocks noEditPoints="1"/>
            </p:cNvSpPr>
            <p:nvPr/>
          </p:nvSpPr>
          <p:spPr bwMode="auto">
            <a:xfrm>
              <a:off x="5096" y="917"/>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50" name="Group 243">
            <a:extLst>
              <a:ext uri="{FF2B5EF4-FFF2-40B4-BE49-F238E27FC236}">
                <a16:creationId xmlns:a16="http://schemas.microsoft.com/office/drawing/2014/main" id="{9D3AB225-04A4-4010-8A43-9D547491F38F}"/>
              </a:ext>
            </a:extLst>
          </p:cNvPr>
          <p:cNvGrpSpPr>
            <a:grpSpLocks noChangeAspect="1"/>
          </p:cNvGrpSpPr>
          <p:nvPr/>
        </p:nvGrpSpPr>
        <p:grpSpPr bwMode="auto">
          <a:xfrm>
            <a:off x="10044874" y="4796002"/>
            <a:ext cx="424324" cy="425572"/>
            <a:chOff x="3476" y="785"/>
            <a:chExt cx="340" cy="341"/>
          </a:xfrm>
          <a:solidFill>
            <a:schemeClr val="tx2"/>
          </a:solidFill>
        </p:grpSpPr>
        <p:sp>
          <p:nvSpPr>
            <p:cNvPr id="51" name="Freeform 244">
              <a:extLst>
                <a:ext uri="{FF2B5EF4-FFF2-40B4-BE49-F238E27FC236}">
                  <a16:creationId xmlns:a16="http://schemas.microsoft.com/office/drawing/2014/main" id="{F62E495C-8126-4774-99E4-BADD60E7064E}"/>
                </a:ext>
              </a:extLst>
            </p:cNvPr>
            <p:cNvSpPr>
              <a:spLocks noEditPoints="1"/>
            </p:cNvSpPr>
            <p:nvPr/>
          </p:nvSpPr>
          <p:spPr bwMode="auto">
            <a:xfrm>
              <a:off x="3539" y="888"/>
              <a:ext cx="214" cy="146"/>
            </a:xfrm>
            <a:custGeom>
              <a:avLst/>
              <a:gdLst>
                <a:gd name="T0" fmla="*/ 48 w 322"/>
                <a:gd name="T1" fmla="*/ 172 h 219"/>
                <a:gd name="T2" fmla="*/ 60 w 322"/>
                <a:gd name="T3" fmla="*/ 188 h 219"/>
                <a:gd name="T4" fmla="*/ 63 w 322"/>
                <a:gd name="T5" fmla="*/ 203 h 219"/>
                <a:gd name="T6" fmla="*/ 54 w 322"/>
                <a:gd name="T7" fmla="*/ 207 h 219"/>
                <a:gd name="T8" fmla="*/ 48 w 322"/>
                <a:gd name="T9" fmla="*/ 205 h 219"/>
                <a:gd name="T10" fmla="*/ 27 w 322"/>
                <a:gd name="T11" fmla="*/ 171 h 219"/>
                <a:gd name="T12" fmla="*/ 50 w 322"/>
                <a:gd name="T13" fmla="*/ 144 h 219"/>
                <a:gd name="T14" fmla="*/ 79 w 322"/>
                <a:gd name="T15" fmla="*/ 114 h 219"/>
                <a:gd name="T16" fmla="*/ 12 w 322"/>
                <a:gd name="T17" fmla="*/ 101 h 219"/>
                <a:gd name="T18" fmla="*/ 1 w 322"/>
                <a:gd name="T19" fmla="*/ 91 h 219"/>
                <a:gd name="T20" fmla="*/ 10 w 322"/>
                <a:gd name="T21" fmla="*/ 79 h 219"/>
                <a:gd name="T22" fmla="*/ 99 w 322"/>
                <a:gd name="T23" fmla="*/ 108 h 219"/>
                <a:gd name="T24" fmla="*/ 58 w 322"/>
                <a:gd name="T25" fmla="*/ 164 h 219"/>
                <a:gd name="T26" fmla="*/ 48 w 322"/>
                <a:gd name="T27" fmla="*/ 172 h 219"/>
                <a:gd name="T28" fmla="*/ 301 w 322"/>
                <a:gd name="T29" fmla="*/ 50 h 219"/>
                <a:gd name="T30" fmla="*/ 151 w 322"/>
                <a:gd name="T31" fmla="*/ 201 h 219"/>
                <a:gd name="T32" fmla="*/ 146 w 322"/>
                <a:gd name="T33" fmla="*/ 203 h 219"/>
                <a:gd name="T34" fmla="*/ 101 w 322"/>
                <a:gd name="T35" fmla="*/ 218 h 219"/>
                <a:gd name="T36" fmla="*/ 98 w 322"/>
                <a:gd name="T37" fmla="*/ 219 h 219"/>
                <a:gd name="T38" fmla="*/ 90 w 322"/>
                <a:gd name="T39" fmla="*/ 216 h 219"/>
                <a:gd name="T40" fmla="*/ 88 w 322"/>
                <a:gd name="T41" fmla="*/ 205 h 219"/>
                <a:gd name="T42" fmla="*/ 103 w 322"/>
                <a:gd name="T43" fmla="*/ 159 h 219"/>
                <a:gd name="T44" fmla="*/ 105 w 322"/>
                <a:gd name="T45" fmla="*/ 155 h 219"/>
                <a:gd name="T46" fmla="*/ 256 w 322"/>
                <a:gd name="T47" fmla="*/ 4 h 219"/>
                <a:gd name="T48" fmla="*/ 271 w 322"/>
                <a:gd name="T49" fmla="*/ 4 h 219"/>
                <a:gd name="T50" fmla="*/ 301 w 322"/>
                <a:gd name="T51" fmla="*/ 35 h 219"/>
                <a:gd name="T52" fmla="*/ 305 w 322"/>
                <a:gd name="T53" fmla="*/ 42 h 219"/>
                <a:gd name="T54" fmla="*/ 301 w 322"/>
                <a:gd name="T55" fmla="*/ 50 h 219"/>
                <a:gd name="T56" fmla="*/ 218 w 322"/>
                <a:gd name="T57" fmla="*/ 102 h 219"/>
                <a:gd name="T58" fmla="*/ 203 w 322"/>
                <a:gd name="T59" fmla="*/ 87 h 219"/>
                <a:gd name="T60" fmla="*/ 122 w 322"/>
                <a:gd name="T61" fmla="*/ 169 h 219"/>
                <a:gd name="T62" fmla="*/ 115 w 322"/>
                <a:gd name="T63" fmla="*/ 191 h 219"/>
                <a:gd name="T64" fmla="*/ 137 w 322"/>
                <a:gd name="T65" fmla="*/ 184 h 219"/>
                <a:gd name="T66" fmla="*/ 218 w 322"/>
                <a:gd name="T67" fmla="*/ 102 h 219"/>
                <a:gd name="T68" fmla="*/ 279 w 322"/>
                <a:gd name="T69" fmla="*/ 42 h 219"/>
                <a:gd name="T70" fmla="*/ 264 w 322"/>
                <a:gd name="T71" fmla="*/ 27 h 219"/>
                <a:gd name="T72" fmla="*/ 218 w 322"/>
                <a:gd name="T73" fmla="*/ 72 h 219"/>
                <a:gd name="T74" fmla="*/ 234 w 322"/>
                <a:gd name="T75" fmla="*/ 87 h 219"/>
                <a:gd name="T76" fmla="*/ 279 w 322"/>
                <a:gd name="T77" fmla="*/ 42 h 219"/>
                <a:gd name="T78" fmla="*/ 318 w 322"/>
                <a:gd name="T79" fmla="*/ 82 h 219"/>
                <a:gd name="T80" fmla="*/ 302 w 322"/>
                <a:gd name="T81" fmla="*/ 82 h 219"/>
                <a:gd name="T82" fmla="*/ 260 w 322"/>
                <a:gd name="T83" fmla="*/ 125 h 219"/>
                <a:gd name="T84" fmla="*/ 260 w 322"/>
                <a:gd name="T85" fmla="*/ 140 h 219"/>
                <a:gd name="T86" fmla="*/ 267 w 322"/>
                <a:gd name="T87" fmla="*/ 143 h 219"/>
                <a:gd name="T88" fmla="*/ 275 w 322"/>
                <a:gd name="T89" fmla="*/ 140 h 219"/>
                <a:gd name="T90" fmla="*/ 318 w 322"/>
                <a:gd name="T91" fmla="*/ 98 h 219"/>
                <a:gd name="T92" fmla="*/ 318 w 322"/>
                <a:gd name="T93" fmla="*/ 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219">
                  <a:moveTo>
                    <a:pt x="48" y="172"/>
                  </a:moveTo>
                  <a:cubicBezTo>
                    <a:pt x="48" y="177"/>
                    <a:pt x="56" y="185"/>
                    <a:pt x="60" y="188"/>
                  </a:cubicBezTo>
                  <a:cubicBezTo>
                    <a:pt x="65" y="191"/>
                    <a:pt x="66" y="198"/>
                    <a:pt x="63" y="203"/>
                  </a:cubicBezTo>
                  <a:cubicBezTo>
                    <a:pt x="61" y="206"/>
                    <a:pt x="57" y="207"/>
                    <a:pt x="54" y="207"/>
                  </a:cubicBezTo>
                  <a:cubicBezTo>
                    <a:pt x="52" y="207"/>
                    <a:pt x="50" y="207"/>
                    <a:pt x="48" y="205"/>
                  </a:cubicBezTo>
                  <a:cubicBezTo>
                    <a:pt x="46" y="204"/>
                    <a:pt x="25" y="189"/>
                    <a:pt x="27" y="171"/>
                  </a:cubicBezTo>
                  <a:cubicBezTo>
                    <a:pt x="28" y="160"/>
                    <a:pt x="35" y="151"/>
                    <a:pt x="50" y="144"/>
                  </a:cubicBezTo>
                  <a:cubicBezTo>
                    <a:pt x="70" y="135"/>
                    <a:pt x="81" y="121"/>
                    <a:pt x="79" y="114"/>
                  </a:cubicBezTo>
                  <a:cubicBezTo>
                    <a:pt x="77" y="107"/>
                    <a:pt x="61" y="96"/>
                    <a:pt x="12" y="101"/>
                  </a:cubicBezTo>
                  <a:cubicBezTo>
                    <a:pt x="6" y="101"/>
                    <a:pt x="1" y="97"/>
                    <a:pt x="1" y="91"/>
                  </a:cubicBezTo>
                  <a:cubicBezTo>
                    <a:pt x="0" y="85"/>
                    <a:pt x="5" y="80"/>
                    <a:pt x="10" y="79"/>
                  </a:cubicBezTo>
                  <a:cubicBezTo>
                    <a:pt x="80" y="73"/>
                    <a:pt x="96" y="95"/>
                    <a:pt x="99" y="108"/>
                  </a:cubicBezTo>
                  <a:cubicBezTo>
                    <a:pt x="105" y="128"/>
                    <a:pt x="88" y="150"/>
                    <a:pt x="58" y="164"/>
                  </a:cubicBezTo>
                  <a:cubicBezTo>
                    <a:pt x="52" y="167"/>
                    <a:pt x="48" y="170"/>
                    <a:pt x="48" y="172"/>
                  </a:cubicBezTo>
                  <a:close/>
                  <a:moveTo>
                    <a:pt x="301" y="50"/>
                  </a:moveTo>
                  <a:cubicBezTo>
                    <a:pt x="151" y="201"/>
                    <a:pt x="151" y="201"/>
                    <a:pt x="151" y="201"/>
                  </a:cubicBezTo>
                  <a:cubicBezTo>
                    <a:pt x="149" y="202"/>
                    <a:pt x="148" y="203"/>
                    <a:pt x="146" y="203"/>
                  </a:cubicBezTo>
                  <a:cubicBezTo>
                    <a:pt x="101" y="218"/>
                    <a:pt x="101" y="218"/>
                    <a:pt x="101" y="218"/>
                  </a:cubicBezTo>
                  <a:cubicBezTo>
                    <a:pt x="100" y="219"/>
                    <a:pt x="99" y="219"/>
                    <a:pt x="98" y="219"/>
                  </a:cubicBezTo>
                  <a:cubicBezTo>
                    <a:pt x="95" y="219"/>
                    <a:pt x="92" y="218"/>
                    <a:pt x="90" y="216"/>
                  </a:cubicBezTo>
                  <a:cubicBezTo>
                    <a:pt x="87" y="213"/>
                    <a:pt x="86" y="209"/>
                    <a:pt x="88" y="205"/>
                  </a:cubicBezTo>
                  <a:cubicBezTo>
                    <a:pt x="103" y="159"/>
                    <a:pt x="103" y="159"/>
                    <a:pt x="103" y="159"/>
                  </a:cubicBezTo>
                  <a:cubicBezTo>
                    <a:pt x="103" y="158"/>
                    <a:pt x="104" y="156"/>
                    <a:pt x="105" y="155"/>
                  </a:cubicBezTo>
                  <a:cubicBezTo>
                    <a:pt x="256" y="4"/>
                    <a:pt x="256" y="4"/>
                    <a:pt x="256" y="4"/>
                  </a:cubicBezTo>
                  <a:cubicBezTo>
                    <a:pt x="260" y="0"/>
                    <a:pt x="267" y="0"/>
                    <a:pt x="271" y="4"/>
                  </a:cubicBezTo>
                  <a:cubicBezTo>
                    <a:pt x="301" y="35"/>
                    <a:pt x="301" y="35"/>
                    <a:pt x="301" y="35"/>
                  </a:cubicBezTo>
                  <a:cubicBezTo>
                    <a:pt x="303" y="37"/>
                    <a:pt x="305" y="39"/>
                    <a:pt x="305" y="42"/>
                  </a:cubicBezTo>
                  <a:cubicBezTo>
                    <a:pt x="305" y="45"/>
                    <a:pt x="303" y="48"/>
                    <a:pt x="301" y="50"/>
                  </a:cubicBezTo>
                  <a:close/>
                  <a:moveTo>
                    <a:pt x="218" y="102"/>
                  </a:moveTo>
                  <a:cubicBezTo>
                    <a:pt x="203" y="87"/>
                    <a:pt x="203" y="87"/>
                    <a:pt x="203" y="87"/>
                  </a:cubicBezTo>
                  <a:cubicBezTo>
                    <a:pt x="122" y="169"/>
                    <a:pt x="122" y="169"/>
                    <a:pt x="122" y="169"/>
                  </a:cubicBezTo>
                  <a:cubicBezTo>
                    <a:pt x="115" y="191"/>
                    <a:pt x="115" y="191"/>
                    <a:pt x="115" y="191"/>
                  </a:cubicBezTo>
                  <a:cubicBezTo>
                    <a:pt x="137" y="184"/>
                    <a:pt x="137" y="184"/>
                    <a:pt x="137" y="184"/>
                  </a:cubicBezTo>
                  <a:lnTo>
                    <a:pt x="218" y="102"/>
                  </a:lnTo>
                  <a:close/>
                  <a:moveTo>
                    <a:pt x="279" y="42"/>
                  </a:moveTo>
                  <a:cubicBezTo>
                    <a:pt x="264" y="27"/>
                    <a:pt x="264" y="27"/>
                    <a:pt x="264" y="27"/>
                  </a:cubicBezTo>
                  <a:cubicBezTo>
                    <a:pt x="218" y="72"/>
                    <a:pt x="218" y="72"/>
                    <a:pt x="218" y="72"/>
                  </a:cubicBezTo>
                  <a:cubicBezTo>
                    <a:pt x="234" y="87"/>
                    <a:pt x="234" y="87"/>
                    <a:pt x="234" y="87"/>
                  </a:cubicBezTo>
                  <a:lnTo>
                    <a:pt x="279" y="42"/>
                  </a:lnTo>
                  <a:close/>
                  <a:moveTo>
                    <a:pt x="318" y="82"/>
                  </a:moveTo>
                  <a:cubicBezTo>
                    <a:pt x="313" y="78"/>
                    <a:pt x="307" y="78"/>
                    <a:pt x="302" y="82"/>
                  </a:cubicBezTo>
                  <a:cubicBezTo>
                    <a:pt x="260" y="125"/>
                    <a:pt x="260" y="125"/>
                    <a:pt x="260" y="125"/>
                  </a:cubicBezTo>
                  <a:cubicBezTo>
                    <a:pt x="256" y="129"/>
                    <a:pt x="256" y="136"/>
                    <a:pt x="260" y="140"/>
                  </a:cubicBezTo>
                  <a:cubicBezTo>
                    <a:pt x="262" y="142"/>
                    <a:pt x="265" y="143"/>
                    <a:pt x="267" y="143"/>
                  </a:cubicBezTo>
                  <a:cubicBezTo>
                    <a:pt x="270" y="143"/>
                    <a:pt x="273" y="142"/>
                    <a:pt x="275" y="140"/>
                  </a:cubicBezTo>
                  <a:cubicBezTo>
                    <a:pt x="318" y="98"/>
                    <a:pt x="318" y="98"/>
                    <a:pt x="318" y="98"/>
                  </a:cubicBezTo>
                  <a:cubicBezTo>
                    <a:pt x="322" y="93"/>
                    <a:pt x="322" y="87"/>
                    <a:pt x="318" y="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52" name="Freeform 245">
              <a:extLst>
                <a:ext uri="{FF2B5EF4-FFF2-40B4-BE49-F238E27FC236}">
                  <a16:creationId xmlns:a16="http://schemas.microsoft.com/office/drawing/2014/main" id="{52246D09-754D-4450-8C74-778A4F898E7C}"/>
                </a:ext>
              </a:extLst>
            </p:cNvPr>
            <p:cNvSpPr>
              <a:spLocks noEditPoints="1"/>
            </p:cNvSpPr>
            <p:nvPr/>
          </p:nvSpPr>
          <p:spPr bwMode="auto">
            <a:xfrm>
              <a:off x="3476" y="78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53" name="Group 52">
            <a:extLst>
              <a:ext uri="{FF2B5EF4-FFF2-40B4-BE49-F238E27FC236}">
                <a16:creationId xmlns:a16="http://schemas.microsoft.com/office/drawing/2014/main" id="{7395CB8B-3B1C-44F4-8640-98F128ECE820}"/>
              </a:ext>
            </a:extLst>
          </p:cNvPr>
          <p:cNvGrpSpPr/>
          <p:nvPr/>
        </p:nvGrpSpPr>
        <p:grpSpPr>
          <a:xfrm>
            <a:off x="9306064" y="5020336"/>
            <a:ext cx="424324" cy="425572"/>
            <a:chOff x="10317181" y="5185889"/>
            <a:chExt cx="369021" cy="370106"/>
          </a:xfrm>
        </p:grpSpPr>
        <p:grpSp>
          <p:nvGrpSpPr>
            <p:cNvPr id="54" name="Group 53">
              <a:extLst>
                <a:ext uri="{FF2B5EF4-FFF2-40B4-BE49-F238E27FC236}">
                  <a16:creationId xmlns:a16="http://schemas.microsoft.com/office/drawing/2014/main" id="{73AF8601-788B-4B17-9461-14939958A954}"/>
                </a:ext>
              </a:extLst>
            </p:cNvPr>
            <p:cNvGrpSpPr/>
            <p:nvPr/>
          </p:nvGrpSpPr>
          <p:grpSpPr>
            <a:xfrm>
              <a:off x="10398882" y="5256849"/>
              <a:ext cx="205618" cy="228187"/>
              <a:chOff x="10289565" y="5327808"/>
              <a:chExt cx="205618" cy="228187"/>
            </a:xfrm>
          </p:grpSpPr>
          <p:sp>
            <p:nvSpPr>
              <p:cNvPr id="56" name="Freeform 6">
                <a:extLst>
                  <a:ext uri="{FF2B5EF4-FFF2-40B4-BE49-F238E27FC236}">
                    <a16:creationId xmlns:a16="http://schemas.microsoft.com/office/drawing/2014/main" id="{73C36EAB-44D3-42D0-869E-B6BDE8D184D1}"/>
                  </a:ext>
                </a:extLst>
              </p:cNvPr>
              <p:cNvSpPr>
                <a:spLocks noEditPoints="1"/>
              </p:cNvSpPr>
              <p:nvPr/>
            </p:nvSpPr>
            <p:spPr bwMode="auto">
              <a:xfrm>
                <a:off x="10467600" y="5410870"/>
                <a:ext cx="27583" cy="38554"/>
              </a:xfrm>
              <a:custGeom>
                <a:avLst/>
                <a:gdLst>
                  <a:gd name="T0" fmla="*/ 128 w 565"/>
                  <a:gd name="T1" fmla="*/ 666 h 795"/>
                  <a:gd name="T2" fmla="*/ 128 w 565"/>
                  <a:gd name="T3" fmla="*/ 666 h 795"/>
                  <a:gd name="T4" fmla="*/ 168 w 565"/>
                  <a:gd name="T5" fmla="*/ 666 h 795"/>
                  <a:gd name="T6" fmla="*/ 437 w 565"/>
                  <a:gd name="T7" fmla="*/ 398 h 795"/>
                  <a:gd name="T8" fmla="*/ 358 w 565"/>
                  <a:gd name="T9" fmla="*/ 208 h 795"/>
                  <a:gd name="T10" fmla="*/ 168 w 565"/>
                  <a:gd name="T11" fmla="*/ 129 h 795"/>
                  <a:gd name="T12" fmla="*/ 128 w 565"/>
                  <a:gd name="T13" fmla="*/ 129 h 795"/>
                  <a:gd name="T14" fmla="*/ 128 w 565"/>
                  <a:gd name="T15" fmla="*/ 666 h 795"/>
                  <a:gd name="T16" fmla="*/ 168 w 565"/>
                  <a:gd name="T17" fmla="*/ 795 h 795"/>
                  <a:gd name="T18" fmla="*/ 168 w 565"/>
                  <a:gd name="T19" fmla="*/ 795 h 795"/>
                  <a:gd name="T20" fmla="*/ 0 w 565"/>
                  <a:gd name="T21" fmla="*/ 795 h 795"/>
                  <a:gd name="T22" fmla="*/ 0 w 565"/>
                  <a:gd name="T23" fmla="*/ 0 h 795"/>
                  <a:gd name="T24" fmla="*/ 168 w 565"/>
                  <a:gd name="T25" fmla="*/ 0 h 795"/>
                  <a:gd name="T26" fmla="*/ 449 w 565"/>
                  <a:gd name="T27" fmla="*/ 117 h 795"/>
                  <a:gd name="T28" fmla="*/ 449 w 565"/>
                  <a:gd name="T29" fmla="*/ 117 h 795"/>
                  <a:gd name="T30" fmla="*/ 565 w 565"/>
                  <a:gd name="T31" fmla="*/ 398 h 795"/>
                  <a:gd name="T32" fmla="*/ 168 w 565"/>
                  <a:gd name="T33"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5" h="795">
                    <a:moveTo>
                      <a:pt x="128" y="666"/>
                    </a:moveTo>
                    <a:lnTo>
                      <a:pt x="128" y="666"/>
                    </a:lnTo>
                    <a:lnTo>
                      <a:pt x="168" y="666"/>
                    </a:lnTo>
                    <a:cubicBezTo>
                      <a:pt x="316" y="666"/>
                      <a:pt x="437" y="546"/>
                      <a:pt x="437" y="398"/>
                    </a:cubicBezTo>
                    <a:cubicBezTo>
                      <a:pt x="437" y="326"/>
                      <a:pt x="409" y="258"/>
                      <a:pt x="358" y="208"/>
                    </a:cubicBezTo>
                    <a:cubicBezTo>
                      <a:pt x="307" y="157"/>
                      <a:pt x="240" y="129"/>
                      <a:pt x="168" y="129"/>
                    </a:cubicBezTo>
                    <a:lnTo>
                      <a:pt x="128" y="129"/>
                    </a:lnTo>
                    <a:lnTo>
                      <a:pt x="128" y="666"/>
                    </a:lnTo>
                    <a:close/>
                    <a:moveTo>
                      <a:pt x="168" y="795"/>
                    </a:moveTo>
                    <a:lnTo>
                      <a:pt x="168" y="795"/>
                    </a:lnTo>
                    <a:lnTo>
                      <a:pt x="0" y="795"/>
                    </a:lnTo>
                    <a:lnTo>
                      <a:pt x="0" y="0"/>
                    </a:lnTo>
                    <a:lnTo>
                      <a:pt x="168" y="0"/>
                    </a:lnTo>
                    <a:cubicBezTo>
                      <a:pt x="274" y="0"/>
                      <a:pt x="374" y="42"/>
                      <a:pt x="449" y="117"/>
                    </a:cubicBezTo>
                    <a:lnTo>
                      <a:pt x="449" y="117"/>
                    </a:lnTo>
                    <a:cubicBezTo>
                      <a:pt x="524" y="192"/>
                      <a:pt x="565" y="291"/>
                      <a:pt x="565" y="398"/>
                    </a:cubicBezTo>
                    <a:cubicBezTo>
                      <a:pt x="565" y="616"/>
                      <a:pt x="387" y="795"/>
                      <a:pt x="168" y="795"/>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57" name="Freeform 7">
                <a:extLst>
                  <a:ext uri="{FF2B5EF4-FFF2-40B4-BE49-F238E27FC236}">
                    <a16:creationId xmlns:a16="http://schemas.microsoft.com/office/drawing/2014/main" id="{DFE46B92-2B64-4EF7-AAE8-FA73C79D2A57}"/>
                  </a:ext>
                </a:extLst>
              </p:cNvPr>
              <p:cNvSpPr>
                <a:spLocks noEditPoints="1"/>
              </p:cNvSpPr>
              <p:nvPr/>
            </p:nvSpPr>
            <p:spPr bwMode="auto">
              <a:xfrm>
                <a:off x="10289565" y="5410870"/>
                <a:ext cx="27583" cy="38554"/>
              </a:xfrm>
              <a:custGeom>
                <a:avLst/>
                <a:gdLst>
                  <a:gd name="T0" fmla="*/ 207 w 565"/>
                  <a:gd name="T1" fmla="*/ 208 h 795"/>
                  <a:gd name="T2" fmla="*/ 207 w 565"/>
                  <a:gd name="T3" fmla="*/ 208 h 795"/>
                  <a:gd name="T4" fmla="*/ 128 w 565"/>
                  <a:gd name="T5" fmla="*/ 398 h 795"/>
                  <a:gd name="T6" fmla="*/ 397 w 565"/>
                  <a:gd name="T7" fmla="*/ 666 h 795"/>
                  <a:gd name="T8" fmla="*/ 437 w 565"/>
                  <a:gd name="T9" fmla="*/ 666 h 795"/>
                  <a:gd name="T10" fmla="*/ 437 w 565"/>
                  <a:gd name="T11" fmla="*/ 129 h 795"/>
                  <a:gd name="T12" fmla="*/ 397 w 565"/>
                  <a:gd name="T13" fmla="*/ 129 h 795"/>
                  <a:gd name="T14" fmla="*/ 207 w 565"/>
                  <a:gd name="T15" fmla="*/ 208 h 795"/>
                  <a:gd name="T16" fmla="*/ 207 w 565"/>
                  <a:gd name="T17" fmla="*/ 208 h 795"/>
                  <a:gd name="T18" fmla="*/ 565 w 565"/>
                  <a:gd name="T19" fmla="*/ 795 h 795"/>
                  <a:gd name="T20" fmla="*/ 565 w 565"/>
                  <a:gd name="T21" fmla="*/ 795 h 795"/>
                  <a:gd name="T22" fmla="*/ 397 w 565"/>
                  <a:gd name="T23" fmla="*/ 795 h 795"/>
                  <a:gd name="T24" fmla="*/ 0 w 565"/>
                  <a:gd name="T25" fmla="*/ 398 h 795"/>
                  <a:gd name="T26" fmla="*/ 116 w 565"/>
                  <a:gd name="T27" fmla="*/ 117 h 795"/>
                  <a:gd name="T28" fmla="*/ 116 w 565"/>
                  <a:gd name="T29" fmla="*/ 117 h 795"/>
                  <a:gd name="T30" fmla="*/ 397 w 565"/>
                  <a:gd name="T31" fmla="*/ 0 h 795"/>
                  <a:gd name="T32" fmla="*/ 565 w 565"/>
                  <a:gd name="T33" fmla="*/ 0 h 795"/>
                  <a:gd name="T34" fmla="*/ 565 w 565"/>
                  <a:gd name="T35"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5" h="795">
                    <a:moveTo>
                      <a:pt x="207" y="208"/>
                    </a:moveTo>
                    <a:lnTo>
                      <a:pt x="207" y="208"/>
                    </a:lnTo>
                    <a:cubicBezTo>
                      <a:pt x="156" y="258"/>
                      <a:pt x="128" y="326"/>
                      <a:pt x="128" y="398"/>
                    </a:cubicBezTo>
                    <a:cubicBezTo>
                      <a:pt x="128" y="546"/>
                      <a:pt x="249" y="666"/>
                      <a:pt x="397" y="666"/>
                    </a:cubicBezTo>
                    <a:lnTo>
                      <a:pt x="437" y="666"/>
                    </a:lnTo>
                    <a:lnTo>
                      <a:pt x="437" y="129"/>
                    </a:lnTo>
                    <a:lnTo>
                      <a:pt x="397" y="129"/>
                    </a:lnTo>
                    <a:cubicBezTo>
                      <a:pt x="325" y="129"/>
                      <a:pt x="258" y="157"/>
                      <a:pt x="207" y="208"/>
                    </a:cubicBezTo>
                    <a:lnTo>
                      <a:pt x="207" y="208"/>
                    </a:lnTo>
                    <a:close/>
                    <a:moveTo>
                      <a:pt x="565" y="795"/>
                    </a:moveTo>
                    <a:lnTo>
                      <a:pt x="565" y="795"/>
                    </a:lnTo>
                    <a:lnTo>
                      <a:pt x="397" y="795"/>
                    </a:lnTo>
                    <a:cubicBezTo>
                      <a:pt x="178" y="795"/>
                      <a:pt x="0" y="616"/>
                      <a:pt x="0" y="398"/>
                    </a:cubicBezTo>
                    <a:cubicBezTo>
                      <a:pt x="0" y="291"/>
                      <a:pt x="41" y="192"/>
                      <a:pt x="116" y="117"/>
                    </a:cubicBezTo>
                    <a:lnTo>
                      <a:pt x="116" y="117"/>
                    </a:lnTo>
                    <a:cubicBezTo>
                      <a:pt x="191" y="42"/>
                      <a:pt x="291" y="0"/>
                      <a:pt x="397" y="0"/>
                    </a:cubicBezTo>
                    <a:lnTo>
                      <a:pt x="565" y="0"/>
                    </a:lnTo>
                    <a:lnTo>
                      <a:pt x="565" y="795"/>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58" name="Freeform 8">
                <a:extLst>
                  <a:ext uri="{FF2B5EF4-FFF2-40B4-BE49-F238E27FC236}">
                    <a16:creationId xmlns:a16="http://schemas.microsoft.com/office/drawing/2014/main" id="{3B387B89-5CCD-49A2-A115-DD35D88F0F2A}"/>
                  </a:ext>
                </a:extLst>
              </p:cNvPr>
              <p:cNvSpPr>
                <a:spLocks noEditPoints="1"/>
              </p:cNvSpPr>
              <p:nvPr/>
            </p:nvSpPr>
            <p:spPr bwMode="auto">
              <a:xfrm>
                <a:off x="10311506" y="5498321"/>
                <a:ext cx="162050" cy="57674"/>
              </a:xfrm>
              <a:custGeom>
                <a:avLst/>
                <a:gdLst>
                  <a:gd name="T0" fmla="*/ 183 w 3343"/>
                  <a:gd name="T1" fmla="*/ 1007 h 1191"/>
                  <a:gd name="T2" fmla="*/ 183 w 3343"/>
                  <a:gd name="T3" fmla="*/ 1007 h 1191"/>
                  <a:gd name="T4" fmla="*/ 3159 w 3343"/>
                  <a:gd name="T5" fmla="*/ 1007 h 1191"/>
                  <a:gd name="T6" fmla="*/ 3159 w 3343"/>
                  <a:gd name="T7" fmla="*/ 452 h 1191"/>
                  <a:gd name="T8" fmla="*/ 2891 w 3343"/>
                  <a:gd name="T9" fmla="*/ 184 h 1191"/>
                  <a:gd name="T10" fmla="*/ 451 w 3343"/>
                  <a:gd name="T11" fmla="*/ 184 h 1191"/>
                  <a:gd name="T12" fmla="*/ 183 w 3343"/>
                  <a:gd name="T13" fmla="*/ 452 h 1191"/>
                  <a:gd name="T14" fmla="*/ 183 w 3343"/>
                  <a:gd name="T15" fmla="*/ 1007 h 1191"/>
                  <a:gd name="T16" fmla="*/ 3343 w 3343"/>
                  <a:gd name="T17" fmla="*/ 1191 h 1191"/>
                  <a:gd name="T18" fmla="*/ 3343 w 3343"/>
                  <a:gd name="T19" fmla="*/ 1191 h 1191"/>
                  <a:gd name="T20" fmla="*/ 0 w 3343"/>
                  <a:gd name="T21" fmla="*/ 1191 h 1191"/>
                  <a:gd name="T22" fmla="*/ 0 w 3343"/>
                  <a:gd name="T23" fmla="*/ 452 h 1191"/>
                  <a:gd name="T24" fmla="*/ 451 w 3343"/>
                  <a:gd name="T25" fmla="*/ 0 h 1191"/>
                  <a:gd name="T26" fmla="*/ 2891 w 3343"/>
                  <a:gd name="T27" fmla="*/ 0 h 1191"/>
                  <a:gd name="T28" fmla="*/ 3343 w 3343"/>
                  <a:gd name="T29" fmla="*/ 452 h 1191"/>
                  <a:gd name="T30" fmla="*/ 3343 w 3343"/>
                  <a:gd name="T31" fmla="*/ 119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3" h="1191">
                    <a:moveTo>
                      <a:pt x="183" y="1007"/>
                    </a:moveTo>
                    <a:lnTo>
                      <a:pt x="183" y="1007"/>
                    </a:lnTo>
                    <a:lnTo>
                      <a:pt x="3159" y="1007"/>
                    </a:lnTo>
                    <a:lnTo>
                      <a:pt x="3159" y="452"/>
                    </a:lnTo>
                    <a:cubicBezTo>
                      <a:pt x="3159" y="304"/>
                      <a:pt x="3039" y="184"/>
                      <a:pt x="2891" y="184"/>
                    </a:cubicBezTo>
                    <a:lnTo>
                      <a:pt x="451" y="184"/>
                    </a:lnTo>
                    <a:cubicBezTo>
                      <a:pt x="303" y="184"/>
                      <a:pt x="183" y="304"/>
                      <a:pt x="183" y="452"/>
                    </a:cubicBezTo>
                    <a:lnTo>
                      <a:pt x="183" y="1007"/>
                    </a:lnTo>
                    <a:close/>
                    <a:moveTo>
                      <a:pt x="3343" y="1191"/>
                    </a:moveTo>
                    <a:lnTo>
                      <a:pt x="3343" y="1191"/>
                    </a:lnTo>
                    <a:lnTo>
                      <a:pt x="0" y="1191"/>
                    </a:lnTo>
                    <a:lnTo>
                      <a:pt x="0" y="452"/>
                    </a:lnTo>
                    <a:cubicBezTo>
                      <a:pt x="0" y="203"/>
                      <a:pt x="202" y="0"/>
                      <a:pt x="451" y="0"/>
                    </a:cubicBezTo>
                    <a:lnTo>
                      <a:pt x="2891" y="0"/>
                    </a:lnTo>
                    <a:cubicBezTo>
                      <a:pt x="3140" y="0"/>
                      <a:pt x="3343" y="203"/>
                      <a:pt x="3343" y="452"/>
                    </a:cubicBezTo>
                    <a:lnTo>
                      <a:pt x="3343" y="1191"/>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59" name="Freeform 9">
                <a:extLst>
                  <a:ext uri="{FF2B5EF4-FFF2-40B4-BE49-F238E27FC236}">
                    <a16:creationId xmlns:a16="http://schemas.microsoft.com/office/drawing/2014/main" id="{92610596-B023-4870-BA14-4E0419A75891}"/>
                  </a:ext>
                </a:extLst>
              </p:cNvPr>
              <p:cNvSpPr>
                <a:spLocks noEditPoints="1"/>
              </p:cNvSpPr>
              <p:nvPr/>
            </p:nvSpPr>
            <p:spPr bwMode="auto">
              <a:xfrm>
                <a:off x="10323103" y="5377019"/>
                <a:ext cx="138542" cy="113466"/>
              </a:xfrm>
              <a:custGeom>
                <a:avLst/>
                <a:gdLst>
                  <a:gd name="T0" fmla="*/ 326 w 2853"/>
                  <a:gd name="T1" fmla="*/ 183 h 2339"/>
                  <a:gd name="T2" fmla="*/ 326 w 2853"/>
                  <a:gd name="T3" fmla="*/ 183 h 2339"/>
                  <a:gd name="T4" fmla="*/ 184 w 2853"/>
                  <a:gd name="T5" fmla="*/ 326 h 2339"/>
                  <a:gd name="T6" fmla="*/ 184 w 2853"/>
                  <a:gd name="T7" fmla="*/ 2014 h 2339"/>
                  <a:gd name="T8" fmla="*/ 326 w 2853"/>
                  <a:gd name="T9" fmla="*/ 2155 h 2339"/>
                  <a:gd name="T10" fmla="*/ 2528 w 2853"/>
                  <a:gd name="T11" fmla="*/ 2155 h 2339"/>
                  <a:gd name="T12" fmla="*/ 2670 w 2853"/>
                  <a:gd name="T13" fmla="*/ 2013 h 2339"/>
                  <a:gd name="T14" fmla="*/ 2670 w 2853"/>
                  <a:gd name="T15" fmla="*/ 326 h 2339"/>
                  <a:gd name="T16" fmla="*/ 2527 w 2853"/>
                  <a:gd name="T17" fmla="*/ 183 h 2339"/>
                  <a:gd name="T18" fmla="*/ 326 w 2853"/>
                  <a:gd name="T19" fmla="*/ 183 h 2339"/>
                  <a:gd name="T20" fmla="*/ 2528 w 2853"/>
                  <a:gd name="T21" fmla="*/ 2339 h 2339"/>
                  <a:gd name="T22" fmla="*/ 2528 w 2853"/>
                  <a:gd name="T23" fmla="*/ 2339 h 2339"/>
                  <a:gd name="T24" fmla="*/ 326 w 2853"/>
                  <a:gd name="T25" fmla="*/ 2339 h 2339"/>
                  <a:gd name="T26" fmla="*/ 0 w 2853"/>
                  <a:gd name="T27" fmla="*/ 2014 h 2339"/>
                  <a:gd name="T28" fmla="*/ 0 w 2853"/>
                  <a:gd name="T29" fmla="*/ 326 h 2339"/>
                  <a:gd name="T30" fmla="*/ 326 w 2853"/>
                  <a:gd name="T31" fmla="*/ 0 h 2339"/>
                  <a:gd name="T32" fmla="*/ 2527 w 2853"/>
                  <a:gd name="T33" fmla="*/ 0 h 2339"/>
                  <a:gd name="T34" fmla="*/ 2853 w 2853"/>
                  <a:gd name="T35" fmla="*/ 326 h 2339"/>
                  <a:gd name="T36" fmla="*/ 2853 w 2853"/>
                  <a:gd name="T37" fmla="*/ 2013 h 2339"/>
                  <a:gd name="T38" fmla="*/ 2528 w 2853"/>
                  <a:gd name="T39" fmla="*/ 2339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3" h="2339">
                    <a:moveTo>
                      <a:pt x="326" y="183"/>
                    </a:moveTo>
                    <a:lnTo>
                      <a:pt x="326" y="183"/>
                    </a:lnTo>
                    <a:cubicBezTo>
                      <a:pt x="248" y="183"/>
                      <a:pt x="184" y="247"/>
                      <a:pt x="184" y="326"/>
                    </a:cubicBezTo>
                    <a:lnTo>
                      <a:pt x="184" y="2014"/>
                    </a:lnTo>
                    <a:cubicBezTo>
                      <a:pt x="184" y="2092"/>
                      <a:pt x="248" y="2155"/>
                      <a:pt x="326" y="2155"/>
                    </a:cubicBezTo>
                    <a:lnTo>
                      <a:pt x="2528" y="2155"/>
                    </a:lnTo>
                    <a:cubicBezTo>
                      <a:pt x="2606" y="2155"/>
                      <a:pt x="2670" y="2091"/>
                      <a:pt x="2670" y="2013"/>
                    </a:cubicBezTo>
                    <a:lnTo>
                      <a:pt x="2670" y="326"/>
                    </a:lnTo>
                    <a:cubicBezTo>
                      <a:pt x="2670" y="247"/>
                      <a:pt x="2606" y="183"/>
                      <a:pt x="2527" y="183"/>
                    </a:cubicBezTo>
                    <a:lnTo>
                      <a:pt x="326" y="183"/>
                    </a:lnTo>
                    <a:close/>
                    <a:moveTo>
                      <a:pt x="2528" y="2339"/>
                    </a:moveTo>
                    <a:lnTo>
                      <a:pt x="2528" y="2339"/>
                    </a:lnTo>
                    <a:lnTo>
                      <a:pt x="326" y="2339"/>
                    </a:lnTo>
                    <a:cubicBezTo>
                      <a:pt x="146" y="2339"/>
                      <a:pt x="0" y="2193"/>
                      <a:pt x="0" y="2014"/>
                    </a:cubicBezTo>
                    <a:lnTo>
                      <a:pt x="0" y="326"/>
                    </a:lnTo>
                    <a:cubicBezTo>
                      <a:pt x="0" y="146"/>
                      <a:pt x="147" y="0"/>
                      <a:pt x="326" y="0"/>
                    </a:cubicBezTo>
                    <a:lnTo>
                      <a:pt x="2527" y="0"/>
                    </a:lnTo>
                    <a:cubicBezTo>
                      <a:pt x="2707" y="0"/>
                      <a:pt x="2853" y="146"/>
                      <a:pt x="2853" y="326"/>
                    </a:cubicBezTo>
                    <a:lnTo>
                      <a:pt x="2853" y="2013"/>
                    </a:lnTo>
                    <a:cubicBezTo>
                      <a:pt x="2853" y="2193"/>
                      <a:pt x="2707" y="2339"/>
                      <a:pt x="2528" y="2339"/>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0" name="Freeform 10">
                <a:extLst>
                  <a:ext uri="{FF2B5EF4-FFF2-40B4-BE49-F238E27FC236}">
                    <a16:creationId xmlns:a16="http://schemas.microsoft.com/office/drawing/2014/main" id="{3ECE98C0-6099-49DB-9DF9-69E1D44F2FE1}"/>
                  </a:ext>
                </a:extLst>
              </p:cNvPr>
              <p:cNvSpPr>
                <a:spLocks noEditPoints="1"/>
              </p:cNvSpPr>
              <p:nvPr/>
            </p:nvSpPr>
            <p:spPr bwMode="auto">
              <a:xfrm>
                <a:off x="10323103" y="5376705"/>
                <a:ext cx="138855" cy="114093"/>
              </a:xfrm>
              <a:custGeom>
                <a:avLst/>
                <a:gdLst>
                  <a:gd name="T0" fmla="*/ 330 w 2862"/>
                  <a:gd name="T1" fmla="*/ 193 h 2348"/>
                  <a:gd name="T2" fmla="*/ 330 w 2862"/>
                  <a:gd name="T3" fmla="*/ 193 h 2348"/>
                  <a:gd name="T4" fmla="*/ 193 w 2862"/>
                  <a:gd name="T5" fmla="*/ 331 h 2348"/>
                  <a:gd name="T6" fmla="*/ 193 w 2862"/>
                  <a:gd name="T7" fmla="*/ 2019 h 2348"/>
                  <a:gd name="T8" fmla="*/ 330 w 2862"/>
                  <a:gd name="T9" fmla="*/ 2155 h 2348"/>
                  <a:gd name="T10" fmla="*/ 2532 w 2862"/>
                  <a:gd name="T11" fmla="*/ 2155 h 2348"/>
                  <a:gd name="T12" fmla="*/ 2669 w 2862"/>
                  <a:gd name="T13" fmla="*/ 2018 h 2348"/>
                  <a:gd name="T14" fmla="*/ 2669 w 2862"/>
                  <a:gd name="T15" fmla="*/ 331 h 2348"/>
                  <a:gd name="T16" fmla="*/ 2531 w 2862"/>
                  <a:gd name="T17" fmla="*/ 193 h 2348"/>
                  <a:gd name="T18" fmla="*/ 330 w 2862"/>
                  <a:gd name="T19" fmla="*/ 193 h 2348"/>
                  <a:gd name="T20" fmla="*/ 2532 w 2862"/>
                  <a:gd name="T21" fmla="*/ 2165 h 2348"/>
                  <a:gd name="T22" fmla="*/ 2532 w 2862"/>
                  <a:gd name="T23" fmla="*/ 2165 h 2348"/>
                  <a:gd name="T24" fmla="*/ 330 w 2862"/>
                  <a:gd name="T25" fmla="*/ 2165 h 2348"/>
                  <a:gd name="T26" fmla="*/ 184 w 2862"/>
                  <a:gd name="T27" fmla="*/ 2019 h 2348"/>
                  <a:gd name="T28" fmla="*/ 184 w 2862"/>
                  <a:gd name="T29" fmla="*/ 331 h 2348"/>
                  <a:gd name="T30" fmla="*/ 330 w 2862"/>
                  <a:gd name="T31" fmla="*/ 184 h 2348"/>
                  <a:gd name="T32" fmla="*/ 2531 w 2862"/>
                  <a:gd name="T33" fmla="*/ 184 h 2348"/>
                  <a:gd name="T34" fmla="*/ 2678 w 2862"/>
                  <a:gd name="T35" fmla="*/ 331 h 2348"/>
                  <a:gd name="T36" fmla="*/ 2678 w 2862"/>
                  <a:gd name="T37" fmla="*/ 2018 h 2348"/>
                  <a:gd name="T38" fmla="*/ 2532 w 2862"/>
                  <a:gd name="T39" fmla="*/ 2165 h 2348"/>
                  <a:gd name="T40" fmla="*/ 330 w 2862"/>
                  <a:gd name="T41" fmla="*/ 9 h 2348"/>
                  <a:gd name="T42" fmla="*/ 330 w 2862"/>
                  <a:gd name="T43" fmla="*/ 9 h 2348"/>
                  <a:gd name="T44" fmla="*/ 9 w 2862"/>
                  <a:gd name="T45" fmla="*/ 331 h 2348"/>
                  <a:gd name="T46" fmla="*/ 9 w 2862"/>
                  <a:gd name="T47" fmla="*/ 2019 h 2348"/>
                  <a:gd name="T48" fmla="*/ 330 w 2862"/>
                  <a:gd name="T49" fmla="*/ 2339 h 2348"/>
                  <a:gd name="T50" fmla="*/ 2532 w 2862"/>
                  <a:gd name="T51" fmla="*/ 2339 h 2348"/>
                  <a:gd name="T52" fmla="*/ 2853 w 2862"/>
                  <a:gd name="T53" fmla="*/ 2018 h 2348"/>
                  <a:gd name="T54" fmla="*/ 2853 w 2862"/>
                  <a:gd name="T55" fmla="*/ 331 h 2348"/>
                  <a:gd name="T56" fmla="*/ 2531 w 2862"/>
                  <a:gd name="T57" fmla="*/ 9 h 2348"/>
                  <a:gd name="T58" fmla="*/ 330 w 2862"/>
                  <a:gd name="T59" fmla="*/ 9 h 2348"/>
                  <a:gd name="T60" fmla="*/ 2532 w 2862"/>
                  <a:gd name="T61" fmla="*/ 2348 h 2348"/>
                  <a:gd name="T62" fmla="*/ 2532 w 2862"/>
                  <a:gd name="T63" fmla="*/ 2348 h 2348"/>
                  <a:gd name="T64" fmla="*/ 330 w 2862"/>
                  <a:gd name="T65" fmla="*/ 2348 h 2348"/>
                  <a:gd name="T66" fmla="*/ 0 w 2862"/>
                  <a:gd name="T67" fmla="*/ 2019 h 2348"/>
                  <a:gd name="T68" fmla="*/ 0 w 2862"/>
                  <a:gd name="T69" fmla="*/ 331 h 2348"/>
                  <a:gd name="T70" fmla="*/ 330 w 2862"/>
                  <a:gd name="T71" fmla="*/ 0 h 2348"/>
                  <a:gd name="T72" fmla="*/ 2531 w 2862"/>
                  <a:gd name="T73" fmla="*/ 0 h 2348"/>
                  <a:gd name="T74" fmla="*/ 2862 w 2862"/>
                  <a:gd name="T75" fmla="*/ 331 h 2348"/>
                  <a:gd name="T76" fmla="*/ 2862 w 2862"/>
                  <a:gd name="T77" fmla="*/ 2018 h 2348"/>
                  <a:gd name="T78" fmla="*/ 2532 w 2862"/>
                  <a:gd name="T79" fmla="*/ 2348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62" h="2348">
                    <a:moveTo>
                      <a:pt x="330" y="193"/>
                    </a:moveTo>
                    <a:lnTo>
                      <a:pt x="330" y="193"/>
                    </a:lnTo>
                    <a:cubicBezTo>
                      <a:pt x="255" y="193"/>
                      <a:pt x="193" y="255"/>
                      <a:pt x="193" y="331"/>
                    </a:cubicBezTo>
                    <a:lnTo>
                      <a:pt x="193" y="2019"/>
                    </a:lnTo>
                    <a:cubicBezTo>
                      <a:pt x="193" y="2094"/>
                      <a:pt x="254" y="2155"/>
                      <a:pt x="330" y="2155"/>
                    </a:cubicBezTo>
                    <a:lnTo>
                      <a:pt x="2532" y="2155"/>
                    </a:lnTo>
                    <a:cubicBezTo>
                      <a:pt x="2608" y="2155"/>
                      <a:pt x="2669" y="2094"/>
                      <a:pt x="2669" y="2018"/>
                    </a:cubicBezTo>
                    <a:lnTo>
                      <a:pt x="2669" y="331"/>
                    </a:lnTo>
                    <a:cubicBezTo>
                      <a:pt x="2669" y="255"/>
                      <a:pt x="2607" y="193"/>
                      <a:pt x="2531" y="193"/>
                    </a:cubicBezTo>
                    <a:lnTo>
                      <a:pt x="330" y="193"/>
                    </a:lnTo>
                    <a:close/>
                    <a:moveTo>
                      <a:pt x="2532" y="2165"/>
                    </a:moveTo>
                    <a:lnTo>
                      <a:pt x="2532" y="2165"/>
                    </a:lnTo>
                    <a:lnTo>
                      <a:pt x="330" y="2165"/>
                    </a:lnTo>
                    <a:cubicBezTo>
                      <a:pt x="249" y="2165"/>
                      <a:pt x="184" y="2099"/>
                      <a:pt x="184" y="2019"/>
                    </a:cubicBezTo>
                    <a:lnTo>
                      <a:pt x="184" y="331"/>
                    </a:lnTo>
                    <a:cubicBezTo>
                      <a:pt x="184" y="250"/>
                      <a:pt x="249" y="184"/>
                      <a:pt x="330" y="184"/>
                    </a:cubicBezTo>
                    <a:lnTo>
                      <a:pt x="2531" y="184"/>
                    </a:lnTo>
                    <a:cubicBezTo>
                      <a:pt x="2612" y="184"/>
                      <a:pt x="2678" y="250"/>
                      <a:pt x="2678" y="331"/>
                    </a:cubicBezTo>
                    <a:lnTo>
                      <a:pt x="2678" y="2018"/>
                    </a:lnTo>
                    <a:cubicBezTo>
                      <a:pt x="2678" y="2099"/>
                      <a:pt x="2613" y="2165"/>
                      <a:pt x="2532" y="2165"/>
                    </a:cubicBezTo>
                    <a:close/>
                    <a:moveTo>
                      <a:pt x="330" y="9"/>
                    </a:moveTo>
                    <a:lnTo>
                      <a:pt x="330" y="9"/>
                    </a:lnTo>
                    <a:cubicBezTo>
                      <a:pt x="153" y="9"/>
                      <a:pt x="9" y="153"/>
                      <a:pt x="9" y="331"/>
                    </a:cubicBezTo>
                    <a:lnTo>
                      <a:pt x="9" y="2019"/>
                    </a:lnTo>
                    <a:cubicBezTo>
                      <a:pt x="9" y="2195"/>
                      <a:pt x="153" y="2339"/>
                      <a:pt x="330" y="2339"/>
                    </a:cubicBezTo>
                    <a:lnTo>
                      <a:pt x="2532" y="2339"/>
                    </a:lnTo>
                    <a:cubicBezTo>
                      <a:pt x="2709" y="2339"/>
                      <a:pt x="2853" y="2195"/>
                      <a:pt x="2853" y="2018"/>
                    </a:cubicBezTo>
                    <a:lnTo>
                      <a:pt x="2853" y="331"/>
                    </a:lnTo>
                    <a:cubicBezTo>
                      <a:pt x="2853" y="153"/>
                      <a:pt x="2709" y="9"/>
                      <a:pt x="2531" y="9"/>
                    </a:cubicBezTo>
                    <a:lnTo>
                      <a:pt x="330" y="9"/>
                    </a:lnTo>
                    <a:close/>
                    <a:moveTo>
                      <a:pt x="2532" y="2348"/>
                    </a:moveTo>
                    <a:lnTo>
                      <a:pt x="2532" y="2348"/>
                    </a:lnTo>
                    <a:lnTo>
                      <a:pt x="330" y="2348"/>
                    </a:lnTo>
                    <a:cubicBezTo>
                      <a:pt x="148" y="2348"/>
                      <a:pt x="0" y="2200"/>
                      <a:pt x="0" y="2019"/>
                    </a:cubicBezTo>
                    <a:lnTo>
                      <a:pt x="0" y="331"/>
                    </a:lnTo>
                    <a:cubicBezTo>
                      <a:pt x="0" y="148"/>
                      <a:pt x="148" y="0"/>
                      <a:pt x="330" y="0"/>
                    </a:cubicBezTo>
                    <a:lnTo>
                      <a:pt x="2531" y="0"/>
                    </a:lnTo>
                    <a:cubicBezTo>
                      <a:pt x="2714" y="0"/>
                      <a:pt x="2862" y="148"/>
                      <a:pt x="2862" y="331"/>
                    </a:cubicBezTo>
                    <a:lnTo>
                      <a:pt x="2862" y="2018"/>
                    </a:lnTo>
                    <a:cubicBezTo>
                      <a:pt x="2862" y="2200"/>
                      <a:pt x="2714" y="2348"/>
                      <a:pt x="2532" y="2348"/>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1" name="Freeform 11">
                <a:extLst>
                  <a:ext uri="{FF2B5EF4-FFF2-40B4-BE49-F238E27FC236}">
                    <a16:creationId xmlns:a16="http://schemas.microsoft.com/office/drawing/2014/main" id="{8227EA66-8488-4DC2-8DA2-82BE2440206A}"/>
                  </a:ext>
                </a:extLst>
              </p:cNvPr>
              <p:cNvSpPr>
                <a:spLocks/>
              </p:cNvSpPr>
              <p:nvPr/>
            </p:nvSpPr>
            <p:spPr bwMode="auto">
              <a:xfrm>
                <a:off x="10366672" y="5450364"/>
                <a:ext cx="51718" cy="11597"/>
              </a:xfrm>
              <a:custGeom>
                <a:avLst/>
                <a:gdLst>
                  <a:gd name="T0" fmla="*/ 1 w 1064"/>
                  <a:gd name="T1" fmla="*/ 0 h 242"/>
                  <a:gd name="T2" fmla="*/ 1 w 1064"/>
                  <a:gd name="T3" fmla="*/ 0 h 242"/>
                  <a:gd name="T4" fmla="*/ 0 w 1064"/>
                  <a:gd name="T5" fmla="*/ 0 h 242"/>
                  <a:gd name="T6" fmla="*/ 0 w 1064"/>
                  <a:gd name="T7" fmla="*/ 242 h 242"/>
                  <a:gd name="T8" fmla="*/ 1064 w 1064"/>
                  <a:gd name="T9" fmla="*/ 242 h 242"/>
                  <a:gd name="T10" fmla="*/ 1064 w 1064"/>
                  <a:gd name="T11" fmla="*/ 0 h 242"/>
                  <a:gd name="T12" fmla="*/ 5 w 1064"/>
                  <a:gd name="T13" fmla="*/ 0 h 242"/>
                  <a:gd name="T14" fmla="*/ 1 w 1064"/>
                  <a:gd name="T15" fmla="*/ 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4" h="242">
                    <a:moveTo>
                      <a:pt x="1" y="0"/>
                    </a:moveTo>
                    <a:lnTo>
                      <a:pt x="1" y="0"/>
                    </a:lnTo>
                    <a:lnTo>
                      <a:pt x="0" y="0"/>
                    </a:lnTo>
                    <a:lnTo>
                      <a:pt x="0" y="242"/>
                    </a:lnTo>
                    <a:lnTo>
                      <a:pt x="1064" y="242"/>
                    </a:lnTo>
                    <a:lnTo>
                      <a:pt x="1064" y="0"/>
                    </a:lnTo>
                    <a:lnTo>
                      <a:pt x="5" y="0"/>
                    </a:lnTo>
                    <a:lnTo>
                      <a:pt x="1" y="0"/>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2" name="Freeform 12">
                <a:extLst>
                  <a:ext uri="{FF2B5EF4-FFF2-40B4-BE49-F238E27FC236}">
                    <a16:creationId xmlns:a16="http://schemas.microsoft.com/office/drawing/2014/main" id="{A9AA7210-5EAC-4308-B4CD-EAD9B1823022}"/>
                  </a:ext>
                </a:extLst>
              </p:cNvPr>
              <p:cNvSpPr>
                <a:spLocks/>
              </p:cNvSpPr>
              <p:nvPr/>
            </p:nvSpPr>
            <p:spPr bwMode="auto">
              <a:xfrm>
                <a:off x="10388926" y="5427796"/>
                <a:ext cx="6896" cy="11284"/>
              </a:xfrm>
              <a:custGeom>
                <a:avLst/>
                <a:gdLst>
                  <a:gd name="T0" fmla="*/ 141 w 141"/>
                  <a:gd name="T1" fmla="*/ 0 h 233"/>
                  <a:gd name="T2" fmla="*/ 141 w 141"/>
                  <a:gd name="T3" fmla="*/ 0 h 233"/>
                  <a:gd name="T4" fmla="*/ 2 w 141"/>
                  <a:gd name="T5" fmla="*/ 0 h 233"/>
                  <a:gd name="T6" fmla="*/ 2 w 141"/>
                  <a:gd name="T7" fmla="*/ 0 h 233"/>
                  <a:gd name="T8" fmla="*/ 0 w 141"/>
                  <a:gd name="T9" fmla="*/ 0 h 233"/>
                  <a:gd name="T10" fmla="*/ 0 w 141"/>
                  <a:gd name="T11" fmla="*/ 233 h 233"/>
                  <a:gd name="T12" fmla="*/ 141 w 141"/>
                  <a:gd name="T13" fmla="*/ 233 h 233"/>
                  <a:gd name="T14" fmla="*/ 141 w 141"/>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233">
                    <a:moveTo>
                      <a:pt x="141" y="0"/>
                    </a:moveTo>
                    <a:lnTo>
                      <a:pt x="141" y="0"/>
                    </a:lnTo>
                    <a:lnTo>
                      <a:pt x="2" y="0"/>
                    </a:lnTo>
                    <a:lnTo>
                      <a:pt x="2" y="0"/>
                    </a:lnTo>
                    <a:lnTo>
                      <a:pt x="0" y="0"/>
                    </a:lnTo>
                    <a:lnTo>
                      <a:pt x="0" y="233"/>
                    </a:lnTo>
                    <a:lnTo>
                      <a:pt x="141" y="233"/>
                    </a:lnTo>
                    <a:lnTo>
                      <a:pt x="141" y="0"/>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3" name="Freeform 13">
                <a:extLst>
                  <a:ext uri="{FF2B5EF4-FFF2-40B4-BE49-F238E27FC236}">
                    <a16:creationId xmlns:a16="http://schemas.microsoft.com/office/drawing/2014/main" id="{A0BB17AD-D43D-465B-BE45-DB72F68F84B0}"/>
                  </a:ext>
                </a:extLst>
              </p:cNvPr>
              <p:cNvSpPr>
                <a:spLocks/>
              </p:cNvSpPr>
              <p:nvPr/>
            </p:nvSpPr>
            <p:spPr bwMode="auto">
              <a:xfrm>
                <a:off x="10413375" y="5333450"/>
                <a:ext cx="14732" cy="28523"/>
              </a:xfrm>
              <a:custGeom>
                <a:avLst/>
                <a:gdLst>
                  <a:gd name="T0" fmla="*/ 0 w 299"/>
                  <a:gd name="T1" fmla="*/ 502 h 592"/>
                  <a:gd name="T2" fmla="*/ 0 w 299"/>
                  <a:gd name="T3" fmla="*/ 502 h 592"/>
                  <a:gd name="T4" fmla="*/ 57 w 299"/>
                  <a:gd name="T5" fmla="*/ 547 h 592"/>
                  <a:gd name="T6" fmla="*/ 114 w 299"/>
                  <a:gd name="T7" fmla="*/ 592 h 592"/>
                  <a:gd name="T8" fmla="*/ 114 w 299"/>
                  <a:gd name="T9" fmla="*/ 0 h 592"/>
                  <a:gd name="T10" fmla="*/ 0 w 299"/>
                  <a:gd name="T11" fmla="*/ 90 h 592"/>
                  <a:gd name="T12" fmla="*/ 57 w 299"/>
                  <a:gd name="T13" fmla="*/ 204 h 592"/>
                  <a:gd name="T14" fmla="*/ 57 w 299"/>
                  <a:gd name="T15" fmla="*/ 397 h 592"/>
                  <a:gd name="T16" fmla="*/ 0 w 299"/>
                  <a:gd name="T17" fmla="*/ 50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92">
                    <a:moveTo>
                      <a:pt x="0" y="502"/>
                    </a:moveTo>
                    <a:lnTo>
                      <a:pt x="0" y="502"/>
                    </a:lnTo>
                    <a:lnTo>
                      <a:pt x="57" y="547"/>
                    </a:lnTo>
                    <a:lnTo>
                      <a:pt x="114" y="592"/>
                    </a:lnTo>
                    <a:cubicBezTo>
                      <a:pt x="299" y="358"/>
                      <a:pt x="195" y="102"/>
                      <a:pt x="114" y="0"/>
                    </a:cubicBezTo>
                    <a:lnTo>
                      <a:pt x="0" y="90"/>
                    </a:lnTo>
                    <a:cubicBezTo>
                      <a:pt x="3" y="94"/>
                      <a:pt x="36" y="138"/>
                      <a:pt x="57" y="204"/>
                    </a:cubicBezTo>
                    <a:cubicBezTo>
                      <a:pt x="74" y="257"/>
                      <a:pt x="81" y="325"/>
                      <a:pt x="57" y="397"/>
                    </a:cubicBezTo>
                    <a:cubicBezTo>
                      <a:pt x="46" y="431"/>
                      <a:pt x="28" y="466"/>
                      <a:pt x="0" y="502"/>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4" name="Freeform 14">
                <a:extLst>
                  <a:ext uri="{FF2B5EF4-FFF2-40B4-BE49-F238E27FC236}">
                    <a16:creationId xmlns:a16="http://schemas.microsoft.com/office/drawing/2014/main" id="{6BE9EF5D-B340-4818-B5F6-0F1B3B7822D5}"/>
                  </a:ext>
                </a:extLst>
              </p:cNvPr>
              <p:cNvSpPr>
                <a:spLocks/>
              </p:cNvSpPr>
              <p:nvPr/>
            </p:nvSpPr>
            <p:spPr bwMode="auto">
              <a:xfrm>
                <a:off x="10424972" y="5327808"/>
                <a:ext cx="17239" cy="39807"/>
              </a:xfrm>
              <a:custGeom>
                <a:avLst/>
                <a:gdLst>
                  <a:gd name="T0" fmla="*/ 0 w 354"/>
                  <a:gd name="T1" fmla="*/ 735 h 820"/>
                  <a:gd name="T2" fmla="*/ 0 w 354"/>
                  <a:gd name="T3" fmla="*/ 735 h 820"/>
                  <a:gd name="T4" fmla="*/ 118 w 354"/>
                  <a:gd name="T5" fmla="*/ 820 h 820"/>
                  <a:gd name="T6" fmla="*/ 118 w 354"/>
                  <a:gd name="T7" fmla="*/ 0 h 820"/>
                  <a:gd name="T8" fmla="*/ 59 w 354"/>
                  <a:gd name="T9" fmla="*/ 43 h 820"/>
                  <a:gd name="T10" fmla="*/ 0 w 354"/>
                  <a:gd name="T11" fmla="*/ 85 h 820"/>
                  <a:gd name="T12" fmla="*/ 59 w 354"/>
                  <a:gd name="T13" fmla="*/ 199 h 820"/>
                  <a:gd name="T14" fmla="*/ 59 w 354"/>
                  <a:gd name="T15" fmla="*/ 632 h 820"/>
                  <a:gd name="T16" fmla="*/ 0 w 354"/>
                  <a:gd name="T17" fmla="*/ 73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820">
                    <a:moveTo>
                      <a:pt x="0" y="735"/>
                    </a:moveTo>
                    <a:lnTo>
                      <a:pt x="0" y="735"/>
                    </a:lnTo>
                    <a:lnTo>
                      <a:pt x="118" y="820"/>
                    </a:lnTo>
                    <a:cubicBezTo>
                      <a:pt x="354" y="496"/>
                      <a:pt x="221" y="142"/>
                      <a:pt x="118" y="0"/>
                    </a:cubicBezTo>
                    <a:lnTo>
                      <a:pt x="59" y="43"/>
                    </a:lnTo>
                    <a:lnTo>
                      <a:pt x="0" y="85"/>
                    </a:lnTo>
                    <a:cubicBezTo>
                      <a:pt x="1" y="87"/>
                      <a:pt x="31" y="130"/>
                      <a:pt x="59" y="199"/>
                    </a:cubicBezTo>
                    <a:cubicBezTo>
                      <a:pt x="100" y="301"/>
                      <a:pt x="135" y="462"/>
                      <a:pt x="59" y="632"/>
                    </a:cubicBezTo>
                    <a:cubicBezTo>
                      <a:pt x="44" y="666"/>
                      <a:pt x="25" y="700"/>
                      <a:pt x="0" y="735"/>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5" name="Freeform 15">
                <a:extLst>
                  <a:ext uri="{FF2B5EF4-FFF2-40B4-BE49-F238E27FC236}">
                    <a16:creationId xmlns:a16="http://schemas.microsoft.com/office/drawing/2014/main" id="{CD24FEBE-0A3E-41C3-BB80-8D9BC3D631A5}"/>
                  </a:ext>
                </a:extLst>
              </p:cNvPr>
              <p:cNvSpPr>
                <a:spLocks/>
              </p:cNvSpPr>
              <p:nvPr/>
            </p:nvSpPr>
            <p:spPr bwMode="auto">
              <a:xfrm>
                <a:off x="10356955" y="5333450"/>
                <a:ext cx="14418" cy="28523"/>
              </a:xfrm>
              <a:custGeom>
                <a:avLst/>
                <a:gdLst>
                  <a:gd name="T0" fmla="*/ 299 w 299"/>
                  <a:gd name="T1" fmla="*/ 90 h 592"/>
                  <a:gd name="T2" fmla="*/ 299 w 299"/>
                  <a:gd name="T3" fmla="*/ 90 h 592"/>
                  <a:gd name="T4" fmla="*/ 242 w 299"/>
                  <a:gd name="T5" fmla="*/ 45 h 592"/>
                  <a:gd name="T6" fmla="*/ 185 w 299"/>
                  <a:gd name="T7" fmla="*/ 0 h 592"/>
                  <a:gd name="T8" fmla="*/ 185 w 299"/>
                  <a:gd name="T9" fmla="*/ 592 h 592"/>
                  <a:gd name="T10" fmla="*/ 242 w 299"/>
                  <a:gd name="T11" fmla="*/ 547 h 592"/>
                  <a:gd name="T12" fmla="*/ 299 w 299"/>
                  <a:gd name="T13" fmla="*/ 502 h 592"/>
                  <a:gd name="T14" fmla="*/ 242 w 299"/>
                  <a:gd name="T15" fmla="*/ 397 h 592"/>
                  <a:gd name="T16" fmla="*/ 242 w 299"/>
                  <a:gd name="T17" fmla="*/ 207 h 592"/>
                  <a:gd name="T18" fmla="*/ 299 w 299"/>
                  <a:gd name="T19" fmla="*/ 9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592">
                    <a:moveTo>
                      <a:pt x="299" y="90"/>
                    </a:moveTo>
                    <a:lnTo>
                      <a:pt x="299" y="90"/>
                    </a:lnTo>
                    <a:lnTo>
                      <a:pt x="242" y="45"/>
                    </a:lnTo>
                    <a:lnTo>
                      <a:pt x="185" y="0"/>
                    </a:lnTo>
                    <a:cubicBezTo>
                      <a:pt x="104" y="102"/>
                      <a:pt x="0" y="358"/>
                      <a:pt x="185" y="592"/>
                    </a:cubicBezTo>
                    <a:lnTo>
                      <a:pt x="242" y="547"/>
                    </a:lnTo>
                    <a:lnTo>
                      <a:pt x="299" y="502"/>
                    </a:lnTo>
                    <a:cubicBezTo>
                      <a:pt x="271" y="466"/>
                      <a:pt x="253" y="431"/>
                      <a:pt x="242" y="397"/>
                    </a:cubicBezTo>
                    <a:cubicBezTo>
                      <a:pt x="219" y="326"/>
                      <a:pt x="226" y="259"/>
                      <a:pt x="242" y="207"/>
                    </a:cubicBezTo>
                    <a:cubicBezTo>
                      <a:pt x="262" y="139"/>
                      <a:pt x="296" y="94"/>
                      <a:pt x="299" y="90"/>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6" name="Freeform 16">
                <a:extLst>
                  <a:ext uri="{FF2B5EF4-FFF2-40B4-BE49-F238E27FC236}">
                    <a16:creationId xmlns:a16="http://schemas.microsoft.com/office/drawing/2014/main" id="{8C3A6BF8-263F-40A7-80E3-501EE6369140}"/>
                  </a:ext>
                </a:extLst>
              </p:cNvPr>
              <p:cNvSpPr>
                <a:spLocks/>
              </p:cNvSpPr>
              <p:nvPr/>
            </p:nvSpPr>
            <p:spPr bwMode="auto">
              <a:xfrm>
                <a:off x="10342850" y="5327808"/>
                <a:ext cx="17239" cy="39807"/>
              </a:xfrm>
              <a:custGeom>
                <a:avLst/>
                <a:gdLst>
                  <a:gd name="T0" fmla="*/ 353 w 354"/>
                  <a:gd name="T1" fmla="*/ 85 h 820"/>
                  <a:gd name="T2" fmla="*/ 353 w 354"/>
                  <a:gd name="T3" fmla="*/ 85 h 820"/>
                  <a:gd name="T4" fmla="*/ 354 w 354"/>
                  <a:gd name="T5" fmla="*/ 85 h 820"/>
                  <a:gd name="T6" fmla="*/ 295 w 354"/>
                  <a:gd name="T7" fmla="*/ 43 h 820"/>
                  <a:gd name="T8" fmla="*/ 236 w 354"/>
                  <a:gd name="T9" fmla="*/ 0 h 820"/>
                  <a:gd name="T10" fmla="*/ 236 w 354"/>
                  <a:gd name="T11" fmla="*/ 820 h 820"/>
                  <a:gd name="T12" fmla="*/ 353 w 354"/>
                  <a:gd name="T13" fmla="*/ 735 h 820"/>
                  <a:gd name="T14" fmla="*/ 295 w 354"/>
                  <a:gd name="T15" fmla="*/ 632 h 820"/>
                  <a:gd name="T16" fmla="*/ 295 w 354"/>
                  <a:gd name="T17" fmla="*/ 197 h 820"/>
                  <a:gd name="T18" fmla="*/ 353 w 354"/>
                  <a:gd name="T19" fmla="*/ 8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820">
                    <a:moveTo>
                      <a:pt x="353" y="85"/>
                    </a:moveTo>
                    <a:lnTo>
                      <a:pt x="353" y="85"/>
                    </a:lnTo>
                    <a:cubicBezTo>
                      <a:pt x="353" y="85"/>
                      <a:pt x="354" y="85"/>
                      <a:pt x="354" y="85"/>
                    </a:cubicBezTo>
                    <a:lnTo>
                      <a:pt x="295" y="43"/>
                    </a:lnTo>
                    <a:lnTo>
                      <a:pt x="236" y="0"/>
                    </a:lnTo>
                    <a:cubicBezTo>
                      <a:pt x="133" y="142"/>
                      <a:pt x="0" y="496"/>
                      <a:pt x="236" y="820"/>
                    </a:cubicBezTo>
                    <a:lnTo>
                      <a:pt x="353" y="735"/>
                    </a:lnTo>
                    <a:cubicBezTo>
                      <a:pt x="329" y="700"/>
                      <a:pt x="310" y="666"/>
                      <a:pt x="295" y="632"/>
                    </a:cubicBezTo>
                    <a:cubicBezTo>
                      <a:pt x="217" y="461"/>
                      <a:pt x="253" y="300"/>
                      <a:pt x="295" y="197"/>
                    </a:cubicBezTo>
                    <a:cubicBezTo>
                      <a:pt x="321" y="132"/>
                      <a:pt x="350" y="90"/>
                      <a:pt x="353" y="85"/>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7" name="Freeform 17">
                <a:extLst>
                  <a:ext uri="{FF2B5EF4-FFF2-40B4-BE49-F238E27FC236}">
                    <a16:creationId xmlns:a16="http://schemas.microsoft.com/office/drawing/2014/main" id="{F5B0D982-3ED0-4E6C-A13B-DBD8FC8BCB65}"/>
                  </a:ext>
                </a:extLst>
              </p:cNvPr>
              <p:cNvSpPr>
                <a:spLocks noEditPoints="1"/>
              </p:cNvSpPr>
              <p:nvPr/>
            </p:nvSpPr>
            <p:spPr bwMode="auto">
              <a:xfrm>
                <a:off x="10350686" y="5404915"/>
                <a:ext cx="32285" cy="31971"/>
              </a:xfrm>
              <a:custGeom>
                <a:avLst/>
                <a:gdLst>
                  <a:gd name="T0" fmla="*/ 330 w 661"/>
                  <a:gd name="T1" fmla="*/ 110 h 661"/>
                  <a:gd name="T2" fmla="*/ 330 w 661"/>
                  <a:gd name="T3" fmla="*/ 110 h 661"/>
                  <a:gd name="T4" fmla="*/ 110 w 661"/>
                  <a:gd name="T5" fmla="*/ 330 h 661"/>
                  <a:gd name="T6" fmla="*/ 330 w 661"/>
                  <a:gd name="T7" fmla="*/ 551 h 661"/>
                  <a:gd name="T8" fmla="*/ 551 w 661"/>
                  <a:gd name="T9" fmla="*/ 330 h 661"/>
                  <a:gd name="T10" fmla="*/ 330 w 661"/>
                  <a:gd name="T11" fmla="*/ 110 h 661"/>
                  <a:gd name="T12" fmla="*/ 330 w 661"/>
                  <a:gd name="T13" fmla="*/ 661 h 661"/>
                  <a:gd name="T14" fmla="*/ 330 w 661"/>
                  <a:gd name="T15" fmla="*/ 661 h 661"/>
                  <a:gd name="T16" fmla="*/ 0 w 661"/>
                  <a:gd name="T17" fmla="*/ 330 h 661"/>
                  <a:gd name="T18" fmla="*/ 330 w 661"/>
                  <a:gd name="T19" fmla="*/ 0 h 661"/>
                  <a:gd name="T20" fmla="*/ 661 w 661"/>
                  <a:gd name="T21" fmla="*/ 330 h 661"/>
                  <a:gd name="T22" fmla="*/ 330 w 661"/>
                  <a:gd name="T23"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1" h="661">
                    <a:moveTo>
                      <a:pt x="330" y="110"/>
                    </a:moveTo>
                    <a:lnTo>
                      <a:pt x="330" y="110"/>
                    </a:lnTo>
                    <a:cubicBezTo>
                      <a:pt x="209" y="110"/>
                      <a:pt x="110" y="209"/>
                      <a:pt x="110" y="330"/>
                    </a:cubicBezTo>
                    <a:cubicBezTo>
                      <a:pt x="110" y="452"/>
                      <a:pt x="209" y="551"/>
                      <a:pt x="330" y="551"/>
                    </a:cubicBezTo>
                    <a:cubicBezTo>
                      <a:pt x="452" y="551"/>
                      <a:pt x="551" y="452"/>
                      <a:pt x="551" y="330"/>
                    </a:cubicBezTo>
                    <a:cubicBezTo>
                      <a:pt x="551" y="209"/>
                      <a:pt x="452" y="110"/>
                      <a:pt x="330" y="110"/>
                    </a:cubicBezTo>
                    <a:close/>
                    <a:moveTo>
                      <a:pt x="330" y="661"/>
                    </a:moveTo>
                    <a:lnTo>
                      <a:pt x="330" y="661"/>
                    </a:lnTo>
                    <a:cubicBezTo>
                      <a:pt x="148" y="661"/>
                      <a:pt x="0" y="513"/>
                      <a:pt x="0" y="330"/>
                    </a:cubicBezTo>
                    <a:cubicBezTo>
                      <a:pt x="0" y="148"/>
                      <a:pt x="148" y="0"/>
                      <a:pt x="330" y="0"/>
                    </a:cubicBezTo>
                    <a:cubicBezTo>
                      <a:pt x="513" y="0"/>
                      <a:pt x="661" y="148"/>
                      <a:pt x="661" y="330"/>
                    </a:cubicBezTo>
                    <a:cubicBezTo>
                      <a:pt x="661" y="513"/>
                      <a:pt x="513" y="661"/>
                      <a:pt x="330" y="661"/>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8" name="Freeform 18">
                <a:extLst>
                  <a:ext uri="{FF2B5EF4-FFF2-40B4-BE49-F238E27FC236}">
                    <a16:creationId xmlns:a16="http://schemas.microsoft.com/office/drawing/2014/main" id="{52350301-0549-4626-B425-5C7C127CC11E}"/>
                  </a:ext>
                </a:extLst>
              </p:cNvPr>
              <p:cNvSpPr>
                <a:spLocks noEditPoints="1"/>
              </p:cNvSpPr>
              <p:nvPr/>
            </p:nvSpPr>
            <p:spPr bwMode="auto">
              <a:xfrm>
                <a:off x="10400524" y="5404915"/>
                <a:ext cx="31971" cy="31971"/>
              </a:xfrm>
              <a:custGeom>
                <a:avLst/>
                <a:gdLst>
                  <a:gd name="T0" fmla="*/ 331 w 662"/>
                  <a:gd name="T1" fmla="*/ 110 h 661"/>
                  <a:gd name="T2" fmla="*/ 331 w 662"/>
                  <a:gd name="T3" fmla="*/ 110 h 661"/>
                  <a:gd name="T4" fmla="*/ 110 w 662"/>
                  <a:gd name="T5" fmla="*/ 330 h 661"/>
                  <a:gd name="T6" fmla="*/ 331 w 662"/>
                  <a:gd name="T7" fmla="*/ 551 h 661"/>
                  <a:gd name="T8" fmla="*/ 551 w 662"/>
                  <a:gd name="T9" fmla="*/ 330 h 661"/>
                  <a:gd name="T10" fmla="*/ 331 w 662"/>
                  <a:gd name="T11" fmla="*/ 110 h 661"/>
                  <a:gd name="T12" fmla="*/ 331 w 662"/>
                  <a:gd name="T13" fmla="*/ 661 h 661"/>
                  <a:gd name="T14" fmla="*/ 331 w 662"/>
                  <a:gd name="T15" fmla="*/ 661 h 661"/>
                  <a:gd name="T16" fmla="*/ 0 w 662"/>
                  <a:gd name="T17" fmla="*/ 330 h 661"/>
                  <a:gd name="T18" fmla="*/ 331 w 662"/>
                  <a:gd name="T19" fmla="*/ 0 h 661"/>
                  <a:gd name="T20" fmla="*/ 662 w 662"/>
                  <a:gd name="T21" fmla="*/ 330 h 661"/>
                  <a:gd name="T22" fmla="*/ 331 w 662"/>
                  <a:gd name="T23"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2" h="661">
                    <a:moveTo>
                      <a:pt x="331" y="110"/>
                    </a:moveTo>
                    <a:lnTo>
                      <a:pt x="331" y="110"/>
                    </a:lnTo>
                    <a:cubicBezTo>
                      <a:pt x="209" y="110"/>
                      <a:pt x="110" y="209"/>
                      <a:pt x="110" y="330"/>
                    </a:cubicBezTo>
                    <a:cubicBezTo>
                      <a:pt x="110" y="452"/>
                      <a:pt x="209" y="551"/>
                      <a:pt x="331" y="551"/>
                    </a:cubicBezTo>
                    <a:cubicBezTo>
                      <a:pt x="452" y="551"/>
                      <a:pt x="551" y="452"/>
                      <a:pt x="551" y="330"/>
                    </a:cubicBezTo>
                    <a:cubicBezTo>
                      <a:pt x="551" y="209"/>
                      <a:pt x="452" y="110"/>
                      <a:pt x="331" y="110"/>
                    </a:cubicBezTo>
                    <a:close/>
                    <a:moveTo>
                      <a:pt x="331" y="661"/>
                    </a:moveTo>
                    <a:lnTo>
                      <a:pt x="331" y="661"/>
                    </a:lnTo>
                    <a:cubicBezTo>
                      <a:pt x="149" y="661"/>
                      <a:pt x="0" y="513"/>
                      <a:pt x="0" y="330"/>
                    </a:cubicBezTo>
                    <a:cubicBezTo>
                      <a:pt x="0" y="148"/>
                      <a:pt x="149" y="0"/>
                      <a:pt x="331" y="0"/>
                    </a:cubicBezTo>
                    <a:cubicBezTo>
                      <a:pt x="513" y="0"/>
                      <a:pt x="662" y="148"/>
                      <a:pt x="662" y="330"/>
                    </a:cubicBezTo>
                    <a:cubicBezTo>
                      <a:pt x="662" y="513"/>
                      <a:pt x="513" y="661"/>
                      <a:pt x="331" y="661"/>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69" name="Freeform 19">
                <a:extLst>
                  <a:ext uri="{FF2B5EF4-FFF2-40B4-BE49-F238E27FC236}">
                    <a16:creationId xmlns:a16="http://schemas.microsoft.com/office/drawing/2014/main" id="{00AEF5FC-02E6-4851-9754-44E2BF4479CF}"/>
                  </a:ext>
                </a:extLst>
              </p:cNvPr>
              <p:cNvSpPr>
                <a:spLocks noEditPoints="1"/>
              </p:cNvSpPr>
              <p:nvPr/>
            </p:nvSpPr>
            <p:spPr bwMode="auto">
              <a:xfrm>
                <a:off x="10378896" y="5334390"/>
                <a:ext cx="26956" cy="26956"/>
              </a:xfrm>
              <a:custGeom>
                <a:avLst/>
                <a:gdLst>
                  <a:gd name="T0" fmla="*/ 277 w 554"/>
                  <a:gd name="T1" fmla="*/ 93 h 555"/>
                  <a:gd name="T2" fmla="*/ 277 w 554"/>
                  <a:gd name="T3" fmla="*/ 93 h 555"/>
                  <a:gd name="T4" fmla="*/ 92 w 554"/>
                  <a:gd name="T5" fmla="*/ 277 h 555"/>
                  <a:gd name="T6" fmla="*/ 277 w 554"/>
                  <a:gd name="T7" fmla="*/ 462 h 555"/>
                  <a:gd name="T8" fmla="*/ 462 w 554"/>
                  <a:gd name="T9" fmla="*/ 277 h 555"/>
                  <a:gd name="T10" fmla="*/ 277 w 554"/>
                  <a:gd name="T11" fmla="*/ 93 h 555"/>
                  <a:gd name="T12" fmla="*/ 277 w 554"/>
                  <a:gd name="T13" fmla="*/ 555 h 555"/>
                  <a:gd name="T14" fmla="*/ 277 w 554"/>
                  <a:gd name="T15" fmla="*/ 555 h 555"/>
                  <a:gd name="T16" fmla="*/ 0 w 554"/>
                  <a:gd name="T17" fmla="*/ 277 h 555"/>
                  <a:gd name="T18" fmla="*/ 277 w 554"/>
                  <a:gd name="T19" fmla="*/ 0 h 555"/>
                  <a:gd name="T20" fmla="*/ 554 w 554"/>
                  <a:gd name="T21" fmla="*/ 277 h 555"/>
                  <a:gd name="T22" fmla="*/ 277 w 554"/>
                  <a:gd name="T23"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4" h="555">
                    <a:moveTo>
                      <a:pt x="277" y="93"/>
                    </a:moveTo>
                    <a:lnTo>
                      <a:pt x="277" y="93"/>
                    </a:lnTo>
                    <a:cubicBezTo>
                      <a:pt x="175" y="93"/>
                      <a:pt x="92" y="176"/>
                      <a:pt x="92" y="277"/>
                    </a:cubicBezTo>
                    <a:cubicBezTo>
                      <a:pt x="92" y="379"/>
                      <a:pt x="175" y="462"/>
                      <a:pt x="277" y="462"/>
                    </a:cubicBezTo>
                    <a:cubicBezTo>
                      <a:pt x="379" y="462"/>
                      <a:pt x="462" y="379"/>
                      <a:pt x="462" y="277"/>
                    </a:cubicBezTo>
                    <a:cubicBezTo>
                      <a:pt x="462" y="176"/>
                      <a:pt x="379" y="93"/>
                      <a:pt x="277" y="93"/>
                    </a:cubicBezTo>
                    <a:close/>
                    <a:moveTo>
                      <a:pt x="277" y="555"/>
                    </a:moveTo>
                    <a:lnTo>
                      <a:pt x="277" y="555"/>
                    </a:lnTo>
                    <a:cubicBezTo>
                      <a:pt x="124" y="555"/>
                      <a:pt x="0" y="430"/>
                      <a:pt x="0" y="277"/>
                    </a:cubicBezTo>
                    <a:cubicBezTo>
                      <a:pt x="0" y="125"/>
                      <a:pt x="124" y="0"/>
                      <a:pt x="277" y="0"/>
                    </a:cubicBezTo>
                    <a:cubicBezTo>
                      <a:pt x="430" y="0"/>
                      <a:pt x="554" y="125"/>
                      <a:pt x="554" y="277"/>
                    </a:cubicBezTo>
                    <a:cubicBezTo>
                      <a:pt x="554" y="430"/>
                      <a:pt x="430" y="555"/>
                      <a:pt x="277" y="555"/>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70" name="Freeform 20">
                <a:extLst>
                  <a:ext uri="{FF2B5EF4-FFF2-40B4-BE49-F238E27FC236}">
                    <a16:creationId xmlns:a16="http://schemas.microsoft.com/office/drawing/2014/main" id="{59865B59-1F5E-4FA7-8AE9-52005AEE9F37}"/>
                  </a:ext>
                </a:extLst>
              </p:cNvPr>
              <p:cNvSpPr>
                <a:spLocks/>
              </p:cNvSpPr>
              <p:nvPr/>
            </p:nvSpPr>
            <p:spPr bwMode="auto">
              <a:xfrm>
                <a:off x="10389240" y="5357271"/>
                <a:ext cx="6582" cy="20374"/>
              </a:xfrm>
              <a:custGeom>
                <a:avLst/>
                <a:gdLst>
                  <a:gd name="T0" fmla="*/ 134 w 134"/>
                  <a:gd name="T1" fmla="*/ 420 h 420"/>
                  <a:gd name="T2" fmla="*/ 134 w 134"/>
                  <a:gd name="T3" fmla="*/ 420 h 420"/>
                  <a:gd name="T4" fmla="*/ 0 w 134"/>
                  <a:gd name="T5" fmla="*/ 420 h 420"/>
                  <a:gd name="T6" fmla="*/ 0 w 134"/>
                  <a:gd name="T7" fmla="*/ 0 h 420"/>
                  <a:gd name="T8" fmla="*/ 134 w 134"/>
                  <a:gd name="T9" fmla="*/ 0 h 420"/>
                  <a:gd name="T10" fmla="*/ 134 w 134"/>
                  <a:gd name="T11" fmla="*/ 420 h 420"/>
                </a:gdLst>
                <a:ahLst/>
                <a:cxnLst>
                  <a:cxn ang="0">
                    <a:pos x="T0" y="T1"/>
                  </a:cxn>
                  <a:cxn ang="0">
                    <a:pos x="T2" y="T3"/>
                  </a:cxn>
                  <a:cxn ang="0">
                    <a:pos x="T4" y="T5"/>
                  </a:cxn>
                  <a:cxn ang="0">
                    <a:pos x="T6" y="T7"/>
                  </a:cxn>
                  <a:cxn ang="0">
                    <a:pos x="T8" y="T9"/>
                  </a:cxn>
                  <a:cxn ang="0">
                    <a:pos x="T10" y="T11"/>
                  </a:cxn>
                </a:cxnLst>
                <a:rect l="0" t="0" r="r" b="b"/>
                <a:pathLst>
                  <a:path w="134" h="420">
                    <a:moveTo>
                      <a:pt x="134" y="420"/>
                    </a:moveTo>
                    <a:lnTo>
                      <a:pt x="134" y="420"/>
                    </a:lnTo>
                    <a:lnTo>
                      <a:pt x="0" y="420"/>
                    </a:lnTo>
                    <a:lnTo>
                      <a:pt x="0" y="0"/>
                    </a:lnTo>
                    <a:lnTo>
                      <a:pt x="134" y="0"/>
                    </a:lnTo>
                    <a:lnTo>
                      <a:pt x="134" y="420"/>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grpSp>
        <p:sp>
          <p:nvSpPr>
            <p:cNvPr id="55" name="Freeform 245">
              <a:extLst>
                <a:ext uri="{FF2B5EF4-FFF2-40B4-BE49-F238E27FC236}">
                  <a16:creationId xmlns:a16="http://schemas.microsoft.com/office/drawing/2014/main" id="{29BE8B29-A926-4BFD-ABDF-6B91F6F9A6A1}"/>
                </a:ext>
              </a:extLst>
            </p:cNvPr>
            <p:cNvSpPr>
              <a:spLocks noEditPoints="1"/>
            </p:cNvSpPr>
            <p:nvPr/>
          </p:nvSpPr>
          <p:spPr bwMode="auto">
            <a:xfrm>
              <a:off x="10317181" y="5185889"/>
              <a:ext cx="369021" cy="37010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71" name="Group 567">
            <a:extLst>
              <a:ext uri="{FF2B5EF4-FFF2-40B4-BE49-F238E27FC236}">
                <a16:creationId xmlns:a16="http://schemas.microsoft.com/office/drawing/2014/main" id="{19CB485E-5939-4735-8470-7970346CB522}"/>
              </a:ext>
            </a:extLst>
          </p:cNvPr>
          <p:cNvGrpSpPr>
            <a:grpSpLocks noChangeAspect="1"/>
          </p:cNvGrpSpPr>
          <p:nvPr/>
        </p:nvGrpSpPr>
        <p:grpSpPr bwMode="auto">
          <a:xfrm>
            <a:off x="10609338" y="4395596"/>
            <a:ext cx="425572" cy="424324"/>
            <a:chOff x="410" y="1934"/>
            <a:chExt cx="341" cy="340"/>
          </a:xfrm>
          <a:solidFill>
            <a:schemeClr val="tx2"/>
          </a:solidFill>
        </p:grpSpPr>
        <p:sp>
          <p:nvSpPr>
            <p:cNvPr id="72" name="Freeform 568">
              <a:extLst>
                <a:ext uri="{FF2B5EF4-FFF2-40B4-BE49-F238E27FC236}">
                  <a16:creationId xmlns:a16="http://schemas.microsoft.com/office/drawing/2014/main" id="{BE4432AD-B195-4EC9-94A6-B516FA936E12}"/>
                </a:ext>
              </a:extLst>
            </p:cNvPr>
            <p:cNvSpPr>
              <a:spLocks noEditPoints="1"/>
            </p:cNvSpPr>
            <p:nvPr/>
          </p:nvSpPr>
          <p:spPr bwMode="auto">
            <a:xfrm>
              <a:off x="474" y="1998"/>
              <a:ext cx="213" cy="212"/>
            </a:xfrm>
            <a:custGeom>
              <a:avLst/>
              <a:gdLst>
                <a:gd name="T0" fmla="*/ 309 w 320"/>
                <a:gd name="T1" fmla="*/ 85 h 320"/>
                <a:gd name="T2" fmla="*/ 256 w 320"/>
                <a:gd name="T3" fmla="*/ 85 h 320"/>
                <a:gd name="T4" fmla="*/ 256 w 320"/>
                <a:gd name="T5" fmla="*/ 10 h 320"/>
                <a:gd name="T6" fmla="*/ 245 w 320"/>
                <a:gd name="T7" fmla="*/ 0 h 320"/>
                <a:gd name="T8" fmla="*/ 74 w 320"/>
                <a:gd name="T9" fmla="*/ 0 h 320"/>
                <a:gd name="T10" fmla="*/ 64 w 320"/>
                <a:gd name="T11" fmla="*/ 10 h 320"/>
                <a:gd name="T12" fmla="*/ 64 w 320"/>
                <a:gd name="T13" fmla="*/ 85 h 320"/>
                <a:gd name="T14" fmla="*/ 10 w 320"/>
                <a:gd name="T15" fmla="*/ 85 h 320"/>
                <a:gd name="T16" fmla="*/ 0 w 320"/>
                <a:gd name="T17" fmla="*/ 96 h 320"/>
                <a:gd name="T18" fmla="*/ 0 w 320"/>
                <a:gd name="T19" fmla="*/ 266 h 320"/>
                <a:gd name="T20" fmla="*/ 10 w 320"/>
                <a:gd name="T21" fmla="*/ 277 h 320"/>
                <a:gd name="T22" fmla="*/ 64 w 320"/>
                <a:gd name="T23" fmla="*/ 277 h 320"/>
                <a:gd name="T24" fmla="*/ 64 w 320"/>
                <a:gd name="T25" fmla="*/ 309 h 320"/>
                <a:gd name="T26" fmla="*/ 74 w 320"/>
                <a:gd name="T27" fmla="*/ 320 h 320"/>
                <a:gd name="T28" fmla="*/ 245 w 320"/>
                <a:gd name="T29" fmla="*/ 320 h 320"/>
                <a:gd name="T30" fmla="*/ 256 w 320"/>
                <a:gd name="T31" fmla="*/ 309 h 320"/>
                <a:gd name="T32" fmla="*/ 256 w 320"/>
                <a:gd name="T33" fmla="*/ 277 h 320"/>
                <a:gd name="T34" fmla="*/ 309 w 320"/>
                <a:gd name="T35" fmla="*/ 277 h 320"/>
                <a:gd name="T36" fmla="*/ 320 w 320"/>
                <a:gd name="T37" fmla="*/ 266 h 320"/>
                <a:gd name="T38" fmla="*/ 320 w 320"/>
                <a:gd name="T39" fmla="*/ 96 h 320"/>
                <a:gd name="T40" fmla="*/ 309 w 320"/>
                <a:gd name="T41" fmla="*/ 85 h 320"/>
                <a:gd name="T42" fmla="*/ 85 w 320"/>
                <a:gd name="T43" fmla="*/ 21 h 320"/>
                <a:gd name="T44" fmla="*/ 234 w 320"/>
                <a:gd name="T45" fmla="*/ 21 h 320"/>
                <a:gd name="T46" fmla="*/ 234 w 320"/>
                <a:gd name="T47" fmla="*/ 85 h 320"/>
                <a:gd name="T48" fmla="*/ 85 w 320"/>
                <a:gd name="T49" fmla="*/ 85 h 320"/>
                <a:gd name="T50" fmla="*/ 85 w 320"/>
                <a:gd name="T51" fmla="*/ 21 h 320"/>
                <a:gd name="T52" fmla="*/ 234 w 320"/>
                <a:gd name="T53" fmla="*/ 298 h 320"/>
                <a:gd name="T54" fmla="*/ 85 w 320"/>
                <a:gd name="T55" fmla="*/ 298 h 320"/>
                <a:gd name="T56" fmla="*/ 85 w 320"/>
                <a:gd name="T57" fmla="*/ 213 h 320"/>
                <a:gd name="T58" fmla="*/ 234 w 320"/>
                <a:gd name="T59" fmla="*/ 213 h 320"/>
                <a:gd name="T60" fmla="*/ 234 w 320"/>
                <a:gd name="T61" fmla="*/ 298 h 320"/>
                <a:gd name="T62" fmla="*/ 298 w 320"/>
                <a:gd name="T63" fmla="*/ 256 h 320"/>
                <a:gd name="T64" fmla="*/ 256 w 320"/>
                <a:gd name="T65" fmla="*/ 256 h 320"/>
                <a:gd name="T66" fmla="*/ 256 w 320"/>
                <a:gd name="T67" fmla="*/ 202 h 320"/>
                <a:gd name="T68" fmla="*/ 245 w 320"/>
                <a:gd name="T69" fmla="*/ 192 h 320"/>
                <a:gd name="T70" fmla="*/ 74 w 320"/>
                <a:gd name="T71" fmla="*/ 192 h 320"/>
                <a:gd name="T72" fmla="*/ 64 w 320"/>
                <a:gd name="T73" fmla="*/ 202 h 320"/>
                <a:gd name="T74" fmla="*/ 64 w 320"/>
                <a:gd name="T75" fmla="*/ 256 h 320"/>
                <a:gd name="T76" fmla="*/ 21 w 320"/>
                <a:gd name="T77" fmla="*/ 256 h 320"/>
                <a:gd name="T78" fmla="*/ 21 w 320"/>
                <a:gd name="T79" fmla="*/ 106 h 320"/>
                <a:gd name="T80" fmla="*/ 298 w 320"/>
                <a:gd name="T81" fmla="*/ 106 h 320"/>
                <a:gd name="T82" fmla="*/ 298 w 320"/>
                <a:gd name="T8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0" h="320">
                  <a:moveTo>
                    <a:pt x="309" y="85"/>
                  </a:moveTo>
                  <a:cubicBezTo>
                    <a:pt x="256" y="85"/>
                    <a:pt x="256" y="85"/>
                    <a:pt x="256" y="85"/>
                  </a:cubicBezTo>
                  <a:cubicBezTo>
                    <a:pt x="256" y="10"/>
                    <a:pt x="256" y="10"/>
                    <a:pt x="256" y="10"/>
                  </a:cubicBezTo>
                  <a:cubicBezTo>
                    <a:pt x="256" y="4"/>
                    <a:pt x="251" y="0"/>
                    <a:pt x="245" y="0"/>
                  </a:cubicBezTo>
                  <a:cubicBezTo>
                    <a:pt x="74" y="0"/>
                    <a:pt x="74" y="0"/>
                    <a:pt x="74" y="0"/>
                  </a:cubicBezTo>
                  <a:cubicBezTo>
                    <a:pt x="68" y="0"/>
                    <a:pt x="64" y="4"/>
                    <a:pt x="64" y="10"/>
                  </a:cubicBezTo>
                  <a:cubicBezTo>
                    <a:pt x="64" y="85"/>
                    <a:pt x="64" y="85"/>
                    <a:pt x="64" y="85"/>
                  </a:cubicBezTo>
                  <a:cubicBezTo>
                    <a:pt x="10" y="85"/>
                    <a:pt x="10" y="85"/>
                    <a:pt x="10" y="85"/>
                  </a:cubicBezTo>
                  <a:cubicBezTo>
                    <a:pt x="4" y="85"/>
                    <a:pt x="0" y="90"/>
                    <a:pt x="0" y="96"/>
                  </a:cubicBezTo>
                  <a:cubicBezTo>
                    <a:pt x="0" y="266"/>
                    <a:pt x="0" y="266"/>
                    <a:pt x="0" y="266"/>
                  </a:cubicBezTo>
                  <a:cubicBezTo>
                    <a:pt x="0" y="272"/>
                    <a:pt x="4" y="277"/>
                    <a:pt x="10" y="277"/>
                  </a:cubicBezTo>
                  <a:cubicBezTo>
                    <a:pt x="64" y="277"/>
                    <a:pt x="64" y="277"/>
                    <a:pt x="64" y="277"/>
                  </a:cubicBezTo>
                  <a:cubicBezTo>
                    <a:pt x="64" y="309"/>
                    <a:pt x="64" y="309"/>
                    <a:pt x="64" y="309"/>
                  </a:cubicBezTo>
                  <a:cubicBezTo>
                    <a:pt x="64" y="315"/>
                    <a:pt x="68" y="320"/>
                    <a:pt x="74" y="320"/>
                  </a:cubicBezTo>
                  <a:cubicBezTo>
                    <a:pt x="245" y="320"/>
                    <a:pt x="245" y="320"/>
                    <a:pt x="245" y="320"/>
                  </a:cubicBezTo>
                  <a:cubicBezTo>
                    <a:pt x="251" y="320"/>
                    <a:pt x="256" y="315"/>
                    <a:pt x="256" y="309"/>
                  </a:cubicBezTo>
                  <a:cubicBezTo>
                    <a:pt x="256" y="277"/>
                    <a:pt x="256" y="277"/>
                    <a:pt x="256" y="277"/>
                  </a:cubicBezTo>
                  <a:cubicBezTo>
                    <a:pt x="309" y="277"/>
                    <a:pt x="309" y="277"/>
                    <a:pt x="309" y="277"/>
                  </a:cubicBezTo>
                  <a:cubicBezTo>
                    <a:pt x="315" y="277"/>
                    <a:pt x="320" y="272"/>
                    <a:pt x="320" y="266"/>
                  </a:cubicBezTo>
                  <a:cubicBezTo>
                    <a:pt x="320" y="96"/>
                    <a:pt x="320" y="96"/>
                    <a:pt x="320" y="96"/>
                  </a:cubicBezTo>
                  <a:cubicBezTo>
                    <a:pt x="320" y="90"/>
                    <a:pt x="315" y="85"/>
                    <a:pt x="309" y="85"/>
                  </a:cubicBezTo>
                  <a:close/>
                  <a:moveTo>
                    <a:pt x="85" y="21"/>
                  </a:moveTo>
                  <a:cubicBezTo>
                    <a:pt x="234" y="21"/>
                    <a:pt x="234" y="21"/>
                    <a:pt x="234" y="21"/>
                  </a:cubicBezTo>
                  <a:cubicBezTo>
                    <a:pt x="234" y="85"/>
                    <a:pt x="234" y="85"/>
                    <a:pt x="234" y="85"/>
                  </a:cubicBezTo>
                  <a:cubicBezTo>
                    <a:pt x="85" y="85"/>
                    <a:pt x="85" y="85"/>
                    <a:pt x="85" y="85"/>
                  </a:cubicBezTo>
                  <a:lnTo>
                    <a:pt x="85" y="21"/>
                  </a:lnTo>
                  <a:close/>
                  <a:moveTo>
                    <a:pt x="234" y="298"/>
                  </a:moveTo>
                  <a:cubicBezTo>
                    <a:pt x="85" y="298"/>
                    <a:pt x="85" y="298"/>
                    <a:pt x="85" y="298"/>
                  </a:cubicBezTo>
                  <a:cubicBezTo>
                    <a:pt x="85" y="213"/>
                    <a:pt x="85" y="213"/>
                    <a:pt x="85" y="213"/>
                  </a:cubicBezTo>
                  <a:cubicBezTo>
                    <a:pt x="234" y="213"/>
                    <a:pt x="234" y="213"/>
                    <a:pt x="234" y="213"/>
                  </a:cubicBezTo>
                  <a:lnTo>
                    <a:pt x="234" y="298"/>
                  </a:lnTo>
                  <a:close/>
                  <a:moveTo>
                    <a:pt x="298" y="256"/>
                  </a:moveTo>
                  <a:cubicBezTo>
                    <a:pt x="256" y="256"/>
                    <a:pt x="256" y="256"/>
                    <a:pt x="256" y="256"/>
                  </a:cubicBezTo>
                  <a:cubicBezTo>
                    <a:pt x="256" y="202"/>
                    <a:pt x="256" y="202"/>
                    <a:pt x="256" y="202"/>
                  </a:cubicBezTo>
                  <a:cubicBezTo>
                    <a:pt x="256" y="196"/>
                    <a:pt x="251" y="192"/>
                    <a:pt x="245" y="192"/>
                  </a:cubicBezTo>
                  <a:cubicBezTo>
                    <a:pt x="74" y="192"/>
                    <a:pt x="74" y="192"/>
                    <a:pt x="74" y="192"/>
                  </a:cubicBezTo>
                  <a:cubicBezTo>
                    <a:pt x="68" y="192"/>
                    <a:pt x="64" y="196"/>
                    <a:pt x="64" y="202"/>
                  </a:cubicBezTo>
                  <a:cubicBezTo>
                    <a:pt x="64" y="256"/>
                    <a:pt x="64" y="256"/>
                    <a:pt x="64" y="256"/>
                  </a:cubicBezTo>
                  <a:cubicBezTo>
                    <a:pt x="21" y="256"/>
                    <a:pt x="21" y="256"/>
                    <a:pt x="21" y="256"/>
                  </a:cubicBezTo>
                  <a:cubicBezTo>
                    <a:pt x="21" y="106"/>
                    <a:pt x="21" y="106"/>
                    <a:pt x="21" y="106"/>
                  </a:cubicBezTo>
                  <a:cubicBezTo>
                    <a:pt x="298" y="106"/>
                    <a:pt x="298" y="106"/>
                    <a:pt x="298" y="106"/>
                  </a:cubicBezTo>
                  <a:lnTo>
                    <a:pt x="298" y="2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73" name="Freeform 569">
              <a:extLst>
                <a:ext uri="{FF2B5EF4-FFF2-40B4-BE49-F238E27FC236}">
                  <a16:creationId xmlns:a16="http://schemas.microsoft.com/office/drawing/2014/main" id="{BFED1FFA-6ABD-4BA4-9945-1CF3624B79FF}"/>
                </a:ext>
              </a:extLst>
            </p:cNvPr>
            <p:cNvSpPr>
              <a:spLocks/>
            </p:cNvSpPr>
            <p:nvPr/>
          </p:nvSpPr>
          <p:spPr bwMode="auto">
            <a:xfrm>
              <a:off x="630" y="2083"/>
              <a:ext cx="28" cy="14"/>
            </a:xfrm>
            <a:custGeom>
              <a:avLst/>
              <a:gdLst>
                <a:gd name="T0" fmla="*/ 0 w 43"/>
                <a:gd name="T1" fmla="*/ 10 h 21"/>
                <a:gd name="T2" fmla="*/ 11 w 43"/>
                <a:gd name="T3" fmla="*/ 21 h 21"/>
                <a:gd name="T4" fmla="*/ 32 w 43"/>
                <a:gd name="T5" fmla="*/ 21 h 21"/>
                <a:gd name="T6" fmla="*/ 43 w 43"/>
                <a:gd name="T7" fmla="*/ 10 h 21"/>
                <a:gd name="T8" fmla="*/ 32 w 43"/>
                <a:gd name="T9" fmla="*/ 0 h 21"/>
                <a:gd name="T10" fmla="*/ 11 w 43"/>
                <a:gd name="T11" fmla="*/ 0 h 21"/>
                <a:gd name="T12" fmla="*/ 0 w 43"/>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0" y="10"/>
                  </a:moveTo>
                  <a:cubicBezTo>
                    <a:pt x="0" y="16"/>
                    <a:pt x="5" y="21"/>
                    <a:pt x="11" y="21"/>
                  </a:cubicBezTo>
                  <a:cubicBezTo>
                    <a:pt x="32" y="21"/>
                    <a:pt x="32" y="21"/>
                    <a:pt x="32" y="21"/>
                  </a:cubicBezTo>
                  <a:cubicBezTo>
                    <a:pt x="38" y="21"/>
                    <a:pt x="43" y="16"/>
                    <a:pt x="43" y="10"/>
                  </a:cubicBezTo>
                  <a:cubicBezTo>
                    <a:pt x="43" y="4"/>
                    <a:pt x="38" y="0"/>
                    <a:pt x="32" y="0"/>
                  </a:cubicBezTo>
                  <a:cubicBezTo>
                    <a:pt x="11" y="0"/>
                    <a:pt x="11" y="0"/>
                    <a:pt x="11" y="0"/>
                  </a:cubicBezTo>
                  <a:cubicBezTo>
                    <a:pt x="5" y="0"/>
                    <a:pt x="0" y="4"/>
                    <a:pt x="0"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74" name="Freeform 570">
              <a:extLst>
                <a:ext uri="{FF2B5EF4-FFF2-40B4-BE49-F238E27FC236}">
                  <a16:creationId xmlns:a16="http://schemas.microsoft.com/office/drawing/2014/main" id="{53DF2D98-1538-461B-8CCA-5C33D6684C80}"/>
                </a:ext>
              </a:extLst>
            </p:cNvPr>
            <p:cNvSpPr>
              <a:spLocks noEditPoints="1"/>
            </p:cNvSpPr>
            <p:nvPr/>
          </p:nvSpPr>
          <p:spPr bwMode="auto">
            <a:xfrm>
              <a:off x="410" y="193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75" name="Group 74">
            <a:extLst>
              <a:ext uri="{FF2B5EF4-FFF2-40B4-BE49-F238E27FC236}">
                <a16:creationId xmlns:a16="http://schemas.microsoft.com/office/drawing/2014/main" id="{E3B276C3-2324-4B94-946E-4812CC1571C9}"/>
              </a:ext>
            </a:extLst>
          </p:cNvPr>
          <p:cNvGrpSpPr/>
          <p:nvPr/>
        </p:nvGrpSpPr>
        <p:grpSpPr>
          <a:xfrm>
            <a:off x="8021771" y="4541721"/>
            <a:ext cx="423130" cy="423130"/>
            <a:chOff x="7618373" y="4773962"/>
            <a:chExt cx="367982" cy="367982"/>
          </a:xfrm>
        </p:grpSpPr>
        <p:grpSp>
          <p:nvGrpSpPr>
            <p:cNvPr id="76" name="Group 75">
              <a:extLst>
                <a:ext uri="{FF2B5EF4-FFF2-40B4-BE49-F238E27FC236}">
                  <a16:creationId xmlns:a16="http://schemas.microsoft.com/office/drawing/2014/main" id="{432DB4CC-AAAA-46A1-BB15-254256BCFD69}"/>
                </a:ext>
              </a:extLst>
            </p:cNvPr>
            <p:cNvGrpSpPr/>
            <p:nvPr/>
          </p:nvGrpSpPr>
          <p:grpSpPr>
            <a:xfrm>
              <a:off x="7664087" y="4912519"/>
              <a:ext cx="276554" cy="90868"/>
              <a:chOff x="6773467" y="5489973"/>
              <a:chExt cx="500062" cy="164307"/>
            </a:xfrm>
          </p:grpSpPr>
          <p:grpSp>
            <p:nvGrpSpPr>
              <p:cNvPr id="78" name="Group 77">
                <a:extLst>
                  <a:ext uri="{FF2B5EF4-FFF2-40B4-BE49-F238E27FC236}">
                    <a16:creationId xmlns:a16="http://schemas.microsoft.com/office/drawing/2014/main" id="{F1CAC862-2BBF-4AD8-A05E-E1ED41B11110}"/>
                  </a:ext>
                </a:extLst>
              </p:cNvPr>
              <p:cNvGrpSpPr/>
              <p:nvPr/>
            </p:nvGrpSpPr>
            <p:grpSpPr>
              <a:xfrm rot="10800000">
                <a:off x="6867525" y="5548750"/>
                <a:ext cx="311150" cy="99362"/>
                <a:chOff x="6832600" y="5527047"/>
                <a:chExt cx="381000" cy="99362"/>
              </a:xfrm>
            </p:grpSpPr>
            <p:cxnSp>
              <p:nvCxnSpPr>
                <p:cNvPr id="89" name="Connector: Elbow 88">
                  <a:extLst>
                    <a:ext uri="{FF2B5EF4-FFF2-40B4-BE49-F238E27FC236}">
                      <a16:creationId xmlns:a16="http://schemas.microsoft.com/office/drawing/2014/main" id="{EFC93A52-B3CE-4542-A417-D4EA07831A9B}"/>
                    </a:ext>
                  </a:extLst>
                </p:cNvPr>
                <p:cNvCxnSpPr/>
                <p:nvPr/>
              </p:nvCxnSpPr>
              <p:spPr>
                <a:xfrm>
                  <a:off x="6832600" y="5527047"/>
                  <a:ext cx="222250" cy="99362"/>
                </a:xfrm>
                <a:prstGeom prst="bentConnector3">
                  <a:avLst>
                    <a:gd name="adj1" fmla="val 58571"/>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8C495371-9B7A-499D-B943-FC5B7E524D84}"/>
                    </a:ext>
                  </a:extLst>
                </p:cNvPr>
                <p:cNvCxnSpPr>
                  <a:cxnSpLocks/>
                </p:cNvCxnSpPr>
                <p:nvPr/>
              </p:nvCxnSpPr>
              <p:spPr>
                <a:xfrm flipH="1">
                  <a:off x="6991350" y="5527047"/>
                  <a:ext cx="222250" cy="99362"/>
                </a:xfrm>
                <a:prstGeom prst="bentConnector3">
                  <a:avLst>
                    <a:gd name="adj1" fmla="val 58571"/>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7A6964A-6607-44F1-93C9-A3897798932F}"/>
                  </a:ext>
                </a:extLst>
              </p:cNvPr>
              <p:cNvGrpSpPr/>
              <p:nvPr/>
            </p:nvGrpSpPr>
            <p:grpSpPr>
              <a:xfrm>
                <a:off x="6832600" y="5527047"/>
                <a:ext cx="381000" cy="99362"/>
                <a:chOff x="6832600" y="5527047"/>
                <a:chExt cx="381000" cy="99362"/>
              </a:xfrm>
            </p:grpSpPr>
            <p:cxnSp>
              <p:nvCxnSpPr>
                <p:cNvPr id="87" name="Connector: Elbow 86">
                  <a:extLst>
                    <a:ext uri="{FF2B5EF4-FFF2-40B4-BE49-F238E27FC236}">
                      <a16:creationId xmlns:a16="http://schemas.microsoft.com/office/drawing/2014/main" id="{87382AAE-2F62-4492-AC54-00600F920795}"/>
                    </a:ext>
                  </a:extLst>
                </p:cNvPr>
                <p:cNvCxnSpPr/>
                <p:nvPr/>
              </p:nvCxnSpPr>
              <p:spPr>
                <a:xfrm>
                  <a:off x="6832600" y="5527047"/>
                  <a:ext cx="222250" cy="99362"/>
                </a:xfrm>
                <a:prstGeom prst="bentConnector3">
                  <a:avLst>
                    <a:gd name="adj1" fmla="val 58571"/>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FBA79CEC-7336-44EF-8DAC-C29852C20172}"/>
                    </a:ext>
                  </a:extLst>
                </p:cNvPr>
                <p:cNvCxnSpPr>
                  <a:cxnSpLocks/>
                </p:cNvCxnSpPr>
                <p:nvPr/>
              </p:nvCxnSpPr>
              <p:spPr>
                <a:xfrm flipH="1">
                  <a:off x="6991350" y="5527047"/>
                  <a:ext cx="222250" cy="99362"/>
                </a:xfrm>
                <a:prstGeom prst="bentConnector3">
                  <a:avLst>
                    <a:gd name="adj1" fmla="val 58571"/>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0" name="Oval 79">
                <a:extLst>
                  <a:ext uri="{FF2B5EF4-FFF2-40B4-BE49-F238E27FC236}">
                    <a16:creationId xmlns:a16="http://schemas.microsoft.com/office/drawing/2014/main" id="{E561C3B3-5174-4BA2-88C6-498F01117C73}"/>
                  </a:ext>
                </a:extLst>
              </p:cNvPr>
              <p:cNvSpPr/>
              <p:nvPr/>
            </p:nvSpPr>
            <p:spPr bwMode="gray">
              <a:xfrm>
                <a:off x="6948632" y="5505344"/>
                <a:ext cx="148936" cy="148936"/>
              </a:xfrm>
              <a:prstGeom prst="ellipse">
                <a:avLst/>
              </a:prstGeom>
              <a:solidFill>
                <a:schemeClr val="bg1"/>
              </a:solidFill>
              <a:ln w="12700" algn="ctr">
                <a:solidFill>
                  <a:schemeClr val="accent6">
                    <a:lumMod val="7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grpSp>
            <p:nvGrpSpPr>
              <p:cNvPr id="81" name="Group 80">
                <a:extLst>
                  <a:ext uri="{FF2B5EF4-FFF2-40B4-BE49-F238E27FC236}">
                    <a16:creationId xmlns:a16="http://schemas.microsoft.com/office/drawing/2014/main" id="{9F81A679-DAA5-4206-A650-E7CE6A45C2A9}"/>
                  </a:ext>
                </a:extLst>
              </p:cNvPr>
              <p:cNvGrpSpPr/>
              <p:nvPr/>
            </p:nvGrpSpPr>
            <p:grpSpPr>
              <a:xfrm>
                <a:off x="7147323" y="5489973"/>
                <a:ext cx="126206" cy="41838"/>
                <a:chOff x="7144941" y="5489973"/>
                <a:chExt cx="126206" cy="41838"/>
              </a:xfrm>
            </p:grpSpPr>
            <p:cxnSp>
              <p:nvCxnSpPr>
                <p:cNvPr id="85" name="Straight Connector 84">
                  <a:extLst>
                    <a:ext uri="{FF2B5EF4-FFF2-40B4-BE49-F238E27FC236}">
                      <a16:creationId xmlns:a16="http://schemas.microsoft.com/office/drawing/2014/main" id="{AE4E8616-ECD0-4095-AEF5-B5B1AFC24C7E}"/>
                    </a:ext>
                  </a:extLst>
                </p:cNvPr>
                <p:cNvCxnSpPr/>
                <p:nvPr/>
              </p:nvCxnSpPr>
              <p:spPr>
                <a:xfrm flipV="1">
                  <a:off x="7208044" y="5489973"/>
                  <a:ext cx="0" cy="418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FC9DB4E-F475-4D8E-9CC9-273756E0A59F}"/>
                    </a:ext>
                  </a:extLst>
                </p:cNvPr>
                <p:cNvCxnSpPr/>
                <p:nvPr/>
              </p:nvCxnSpPr>
              <p:spPr>
                <a:xfrm>
                  <a:off x="7144941" y="5489973"/>
                  <a:ext cx="1262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280FF8DB-0731-46A5-8CB1-F0AA13919B6C}"/>
                  </a:ext>
                </a:extLst>
              </p:cNvPr>
              <p:cNvGrpSpPr/>
              <p:nvPr/>
            </p:nvGrpSpPr>
            <p:grpSpPr>
              <a:xfrm>
                <a:off x="6773467" y="5489973"/>
                <a:ext cx="126206" cy="41838"/>
                <a:chOff x="7144941" y="5489973"/>
                <a:chExt cx="126206" cy="41838"/>
              </a:xfrm>
            </p:grpSpPr>
            <p:cxnSp>
              <p:nvCxnSpPr>
                <p:cNvPr id="83" name="Straight Connector 82">
                  <a:extLst>
                    <a:ext uri="{FF2B5EF4-FFF2-40B4-BE49-F238E27FC236}">
                      <a16:creationId xmlns:a16="http://schemas.microsoft.com/office/drawing/2014/main" id="{6AD615C0-04DF-455A-AB90-FD357E3E1504}"/>
                    </a:ext>
                  </a:extLst>
                </p:cNvPr>
                <p:cNvCxnSpPr/>
                <p:nvPr/>
              </p:nvCxnSpPr>
              <p:spPr>
                <a:xfrm flipV="1">
                  <a:off x="7208044" y="5489973"/>
                  <a:ext cx="0" cy="418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852C530-BFF7-4A06-A0A8-A1FA057837D5}"/>
                    </a:ext>
                  </a:extLst>
                </p:cNvPr>
                <p:cNvCxnSpPr/>
                <p:nvPr/>
              </p:nvCxnSpPr>
              <p:spPr>
                <a:xfrm>
                  <a:off x="7144941" y="5489973"/>
                  <a:ext cx="1262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77" name="Freeform 682">
              <a:extLst>
                <a:ext uri="{FF2B5EF4-FFF2-40B4-BE49-F238E27FC236}">
                  <a16:creationId xmlns:a16="http://schemas.microsoft.com/office/drawing/2014/main" id="{46139ED6-952F-47F4-B8B7-5E81DD100A7E}"/>
                </a:ext>
              </a:extLst>
            </p:cNvPr>
            <p:cNvSpPr>
              <a:spLocks noEditPoints="1"/>
            </p:cNvSpPr>
            <p:nvPr/>
          </p:nvSpPr>
          <p:spPr bwMode="auto">
            <a:xfrm>
              <a:off x="7618373" y="4773962"/>
              <a:ext cx="367982" cy="367982"/>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sp>
        <p:nvSpPr>
          <p:cNvPr id="91" name="Arc 90">
            <a:extLst>
              <a:ext uri="{FF2B5EF4-FFF2-40B4-BE49-F238E27FC236}">
                <a16:creationId xmlns:a16="http://schemas.microsoft.com/office/drawing/2014/main" id="{512059BD-8DF2-4BCD-8701-7AB6917900FF}"/>
              </a:ext>
            </a:extLst>
          </p:cNvPr>
          <p:cNvSpPr/>
          <p:nvPr/>
        </p:nvSpPr>
        <p:spPr bwMode="gray">
          <a:xfrm>
            <a:off x="9518225" y="2521963"/>
            <a:ext cx="1765338" cy="1765338"/>
          </a:xfrm>
          <a:prstGeom prst="arc">
            <a:avLst>
              <a:gd name="adj1" fmla="val 1054304"/>
              <a:gd name="adj2" fmla="val 19972244"/>
            </a:avLst>
          </a:prstGeom>
          <a:noFill/>
          <a:ln w="19050" algn="ctr">
            <a:solidFill>
              <a:srgbClr val="00A3E0"/>
            </a:solidFill>
            <a:miter lim="800000"/>
            <a:headEnd type="triangle" w="lg" len="lg"/>
            <a:tailEnd type="none" w="lg" len="lg"/>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92" name="TextBox 91">
            <a:extLst>
              <a:ext uri="{FF2B5EF4-FFF2-40B4-BE49-F238E27FC236}">
                <a16:creationId xmlns:a16="http://schemas.microsoft.com/office/drawing/2014/main" id="{BC60A5A2-8637-4201-93BC-B0C3A8D42120}"/>
              </a:ext>
            </a:extLst>
          </p:cNvPr>
          <p:cNvSpPr txBox="1"/>
          <p:nvPr/>
        </p:nvSpPr>
        <p:spPr bwMode="gray">
          <a:xfrm>
            <a:off x="7054326" y="3226485"/>
            <a:ext cx="1215689" cy="399436"/>
          </a:xfrm>
          <a:prstGeom prst="rect">
            <a:avLst/>
          </a:prstGeom>
        </p:spPr>
        <p:txBody>
          <a:bodyPr wrap="square" lIns="0" rIns="0" rtlCol="0" anchor="ctr" anchorCtr="0">
            <a:noAutofit/>
          </a:bodyPr>
          <a:lstStyle/>
          <a:p>
            <a:pPr>
              <a:lnSpc>
                <a:spcPts val="900"/>
              </a:lnSpc>
            </a:pPr>
            <a:r>
              <a:rPr lang="en-US" sz="2000" dirty="0">
                <a:solidFill>
                  <a:schemeClr val="bg1"/>
                </a:solidFill>
                <a:latin typeface="Open Sans" panose="020B0606030504020204" pitchFamily="34" charset="0"/>
              </a:rPr>
              <a:t>Physical</a:t>
            </a:r>
          </a:p>
        </p:txBody>
      </p:sp>
      <p:grpSp>
        <p:nvGrpSpPr>
          <p:cNvPr id="93" name="Group 92">
            <a:extLst>
              <a:ext uri="{FF2B5EF4-FFF2-40B4-BE49-F238E27FC236}">
                <a16:creationId xmlns:a16="http://schemas.microsoft.com/office/drawing/2014/main" id="{031493FF-41B4-41BE-AA32-E2C67FFC11E0}"/>
              </a:ext>
            </a:extLst>
          </p:cNvPr>
          <p:cNvGrpSpPr/>
          <p:nvPr/>
        </p:nvGrpSpPr>
        <p:grpSpPr>
          <a:xfrm>
            <a:off x="9897247" y="3052882"/>
            <a:ext cx="408302" cy="271558"/>
            <a:chOff x="8887821" y="5492671"/>
            <a:chExt cx="228861" cy="152213"/>
          </a:xfrm>
        </p:grpSpPr>
        <p:sp>
          <p:nvSpPr>
            <p:cNvPr id="94" name="Freeform 490">
              <a:extLst>
                <a:ext uri="{FF2B5EF4-FFF2-40B4-BE49-F238E27FC236}">
                  <a16:creationId xmlns:a16="http://schemas.microsoft.com/office/drawing/2014/main" id="{8A5573F7-B427-442D-97BA-ED65CDB6C129}"/>
                </a:ext>
              </a:extLst>
            </p:cNvPr>
            <p:cNvSpPr>
              <a:spLocks noEditPoints="1"/>
            </p:cNvSpPr>
            <p:nvPr/>
          </p:nvSpPr>
          <p:spPr bwMode="auto">
            <a:xfrm>
              <a:off x="8902935" y="5492671"/>
              <a:ext cx="198634" cy="121987"/>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95" name="Freeform 491">
              <a:extLst>
                <a:ext uri="{FF2B5EF4-FFF2-40B4-BE49-F238E27FC236}">
                  <a16:creationId xmlns:a16="http://schemas.microsoft.com/office/drawing/2014/main" id="{8AD9261C-6B96-4203-A8BB-74EC720CDAB0}"/>
                </a:ext>
              </a:extLst>
            </p:cNvPr>
            <p:cNvSpPr>
              <a:spLocks/>
            </p:cNvSpPr>
            <p:nvPr/>
          </p:nvSpPr>
          <p:spPr bwMode="auto">
            <a:xfrm>
              <a:off x="8887821" y="5629771"/>
              <a:ext cx="228861" cy="15113"/>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96" name="Group 95">
            <a:extLst>
              <a:ext uri="{FF2B5EF4-FFF2-40B4-BE49-F238E27FC236}">
                <a16:creationId xmlns:a16="http://schemas.microsoft.com/office/drawing/2014/main" id="{F67E22A9-8AEC-462E-AF01-338FCD0EC026}"/>
              </a:ext>
            </a:extLst>
          </p:cNvPr>
          <p:cNvGrpSpPr/>
          <p:nvPr/>
        </p:nvGrpSpPr>
        <p:grpSpPr>
          <a:xfrm>
            <a:off x="10327422" y="3482228"/>
            <a:ext cx="408302" cy="271558"/>
            <a:chOff x="8887821" y="5492671"/>
            <a:chExt cx="228861" cy="152213"/>
          </a:xfrm>
        </p:grpSpPr>
        <p:sp>
          <p:nvSpPr>
            <p:cNvPr id="97" name="Freeform 490">
              <a:extLst>
                <a:ext uri="{FF2B5EF4-FFF2-40B4-BE49-F238E27FC236}">
                  <a16:creationId xmlns:a16="http://schemas.microsoft.com/office/drawing/2014/main" id="{72C0F321-77B4-4F6C-9B5D-72612343BE2A}"/>
                </a:ext>
              </a:extLst>
            </p:cNvPr>
            <p:cNvSpPr>
              <a:spLocks noEditPoints="1"/>
            </p:cNvSpPr>
            <p:nvPr/>
          </p:nvSpPr>
          <p:spPr bwMode="auto">
            <a:xfrm>
              <a:off x="8902935" y="5492671"/>
              <a:ext cx="198634" cy="121987"/>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98" name="Freeform 491">
              <a:extLst>
                <a:ext uri="{FF2B5EF4-FFF2-40B4-BE49-F238E27FC236}">
                  <a16:creationId xmlns:a16="http://schemas.microsoft.com/office/drawing/2014/main" id="{7C887CC4-C8C6-4E81-95D8-5000A8561F4C}"/>
                </a:ext>
              </a:extLst>
            </p:cNvPr>
            <p:cNvSpPr>
              <a:spLocks/>
            </p:cNvSpPr>
            <p:nvPr/>
          </p:nvSpPr>
          <p:spPr bwMode="auto">
            <a:xfrm>
              <a:off x="8887821" y="5629771"/>
              <a:ext cx="228861" cy="15113"/>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cxnSp>
        <p:nvCxnSpPr>
          <p:cNvPr id="99" name="Connector: Elbow 98">
            <a:extLst>
              <a:ext uri="{FF2B5EF4-FFF2-40B4-BE49-F238E27FC236}">
                <a16:creationId xmlns:a16="http://schemas.microsoft.com/office/drawing/2014/main" id="{2AA3300D-FF41-44A6-B012-225A0111B9A9}"/>
              </a:ext>
            </a:extLst>
          </p:cNvPr>
          <p:cNvCxnSpPr>
            <a:cxnSpLocks/>
          </p:cNvCxnSpPr>
          <p:nvPr/>
        </p:nvCxnSpPr>
        <p:spPr>
          <a:xfrm rot="16200000" flipH="1">
            <a:off x="10079588" y="3399961"/>
            <a:ext cx="269871" cy="182051"/>
          </a:xfrm>
          <a:prstGeom prst="bentConnector3">
            <a:avLst>
              <a:gd name="adj1" fmla="val 100730"/>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3B27D561-5379-45B7-866F-4657A99F7954}"/>
              </a:ext>
            </a:extLst>
          </p:cNvPr>
          <p:cNvSpPr txBox="1"/>
          <p:nvPr/>
        </p:nvSpPr>
        <p:spPr bwMode="gray">
          <a:xfrm rot="16200000">
            <a:off x="9442012" y="2511796"/>
            <a:ext cx="1840891" cy="1793264"/>
          </a:xfrm>
          <a:prstGeom prst="rect">
            <a:avLst/>
          </a:prstGeom>
        </p:spPr>
        <p:txBody>
          <a:bodyPr wrap="none" lIns="0" rIns="0" rtlCol="0" anchor="b" anchorCtr="0">
            <a:prstTxWarp prst="textArchUp">
              <a:avLst/>
            </a:prstTxWarp>
            <a:normAutofit/>
          </a:bodyPr>
          <a:lstStyle/>
          <a:p>
            <a:pPr algn="ctr">
              <a:lnSpc>
                <a:spcPts val="900"/>
              </a:lnSpc>
            </a:pPr>
            <a:r>
              <a:rPr lang="en-US" sz="1300" dirty="0">
                <a:solidFill>
                  <a:schemeClr val="bg1"/>
                </a:solidFill>
                <a:latin typeface="Open Sans" panose="020B0606030504020204" pitchFamily="34" charset="0"/>
              </a:rPr>
              <a:t>010110101010110110</a:t>
            </a:r>
          </a:p>
        </p:txBody>
      </p:sp>
      <p:sp>
        <p:nvSpPr>
          <p:cNvPr id="199" name="TextBox 198">
            <a:extLst>
              <a:ext uri="{FF2B5EF4-FFF2-40B4-BE49-F238E27FC236}">
                <a16:creationId xmlns:a16="http://schemas.microsoft.com/office/drawing/2014/main" id="{4193A691-BA55-487E-982D-FB9C55C312B8}"/>
              </a:ext>
            </a:extLst>
          </p:cNvPr>
          <p:cNvSpPr txBox="1"/>
          <p:nvPr/>
        </p:nvSpPr>
        <p:spPr bwMode="gray">
          <a:xfrm>
            <a:off x="10791635" y="3284415"/>
            <a:ext cx="1143804" cy="341506"/>
          </a:xfrm>
          <a:prstGeom prst="rect">
            <a:avLst/>
          </a:prstGeom>
        </p:spPr>
        <p:txBody>
          <a:bodyPr wrap="square" lIns="0" rIns="0" rtlCol="0" anchor="ctr" anchorCtr="0">
            <a:noAutofit/>
          </a:bodyPr>
          <a:lstStyle/>
          <a:p>
            <a:pPr>
              <a:lnSpc>
                <a:spcPts val="900"/>
              </a:lnSpc>
            </a:pPr>
            <a:r>
              <a:rPr lang="en-US" sz="2000" dirty="0">
                <a:solidFill>
                  <a:schemeClr val="bg1"/>
                </a:solidFill>
                <a:latin typeface="Open Sans" panose="020B0606030504020204" pitchFamily="34" charset="0"/>
              </a:rPr>
              <a:t>Digital</a:t>
            </a:r>
          </a:p>
        </p:txBody>
      </p:sp>
    </p:spTree>
    <p:extLst>
      <p:ext uri="{BB962C8B-B14F-4D97-AF65-F5344CB8AC3E}">
        <p14:creationId xmlns:p14="http://schemas.microsoft.com/office/powerpoint/2010/main" val="2172260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5541428-A380-41A8-B90B-0BB66C88F4FF}"/>
              </a:ext>
            </a:extLst>
          </p:cNvPr>
          <p:cNvGrpSpPr/>
          <p:nvPr/>
        </p:nvGrpSpPr>
        <p:grpSpPr>
          <a:xfrm>
            <a:off x="597953" y="421636"/>
            <a:ext cx="5498047" cy="1358893"/>
            <a:chOff x="597953" y="421636"/>
            <a:chExt cx="5498047" cy="1358893"/>
          </a:xfrm>
        </p:grpSpPr>
        <p:sp>
          <p:nvSpPr>
            <p:cNvPr id="6" name="Rectangle 5">
              <a:extLst>
                <a:ext uri="{FF2B5EF4-FFF2-40B4-BE49-F238E27FC236}">
                  <a16:creationId xmlns:a16="http://schemas.microsoft.com/office/drawing/2014/main" id="{0C7D2C26-AA3D-4D1A-9529-0D8B7B1BA389}"/>
                </a:ext>
              </a:extLst>
            </p:cNvPr>
            <p:cNvSpPr/>
            <p:nvPr/>
          </p:nvSpPr>
          <p:spPr>
            <a:xfrm>
              <a:off x="597953" y="421636"/>
              <a:ext cx="4539723" cy="400110"/>
            </a:xfrm>
            <a:prstGeom prst="rect">
              <a:avLst/>
            </a:prstGeom>
          </p:spPr>
          <p:txBody>
            <a:bodyPr wrap="square">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 Establish a Digital Record</a:t>
              </a:r>
            </a:p>
          </p:txBody>
        </p:sp>
        <p:sp>
          <p:nvSpPr>
            <p:cNvPr id="8" name="TextBox 7">
              <a:extLst>
                <a:ext uri="{FF2B5EF4-FFF2-40B4-BE49-F238E27FC236}">
                  <a16:creationId xmlns:a16="http://schemas.microsoft.com/office/drawing/2014/main" id="{301BF5BF-D51E-47E5-A36F-328F86AE574A}"/>
                </a:ext>
              </a:extLst>
            </p:cNvPr>
            <p:cNvSpPr txBox="1"/>
            <p:nvPr/>
          </p:nvSpPr>
          <p:spPr>
            <a:xfrm>
              <a:off x="685420" y="911098"/>
              <a:ext cx="4648580" cy="246221"/>
            </a:xfrm>
            <a:prstGeom prst="rect">
              <a:avLst/>
            </a:prstGeom>
            <a:noFill/>
          </p:spPr>
          <p:txBody>
            <a:bodyPr vert="horz" wrap="square" lIns="0" tIns="0" rIns="0" bIns="0" rtlCol="0">
              <a:spAutoFit/>
            </a:bodyPr>
            <a:lstStyle/>
            <a:p>
              <a:pPr>
                <a:spcBef>
                  <a:spcPts val="200"/>
                </a:spcBef>
                <a:buSzPct val="100000"/>
              </a:pP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Physical </a:t>
              </a: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Digital</a:t>
              </a:r>
              <a:endPar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58399CD-7F11-4F95-837D-547D3D2DB25C}"/>
                </a:ext>
              </a:extLst>
            </p:cNvPr>
            <p:cNvSpPr txBox="1"/>
            <p:nvPr/>
          </p:nvSpPr>
          <p:spPr>
            <a:xfrm>
              <a:off x="685420" y="1288086"/>
              <a:ext cx="5410580" cy="492443"/>
            </a:xfrm>
            <a:prstGeom prst="rect">
              <a:avLst/>
            </a:prstGeom>
            <a:noFill/>
          </p:spPr>
          <p:txBody>
            <a:bodyPr vert="horz" wrap="square" lIns="0" tIns="0" rIns="0" bIns="0" rtlCol="0">
              <a:spAutoFit/>
            </a:bodyPr>
            <a:lstStyle/>
            <a:p>
              <a:pPr>
                <a:spcBef>
                  <a:spcPts val="200"/>
                </a:spcBef>
                <a:buSzPct val="100000"/>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Capture information from the physical world to create a digital record of the physical supply chain</a:t>
              </a:r>
            </a:p>
          </p:txBody>
        </p:sp>
      </p:grpSp>
      <p:sp>
        <p:nvSpPr>
          <p:cNvPr id="24" name="Arc 23">
            <a:extLst>
              <a:ext uri="{FF2B5EF4-FFF2-40B4-BE49-F238E27FC236}">
                <a16:creationId xmlns:a16="http://schemas.microsoft.com/office/drawing/2014/main" id="{B94E1739-1416-4E15-9F85-48879CFE183A}"/>
              </a:ext>
            </a:extLst>
          </p:cNvPr>
          <p:cNvSpPr/>
          <p:nvPr/>
        </p:nvSpPr>
        <p:spPr>
          <a:xfrm>
            <a:off x="7602669" y="1571015"/>
            <a:ext cx="3666838" cy="3666838"/>
          </a:xfrm>
          <a:prstGeom prst="arc">
            <a:avLst>
              <a:gd name="adj1" fmla="val 11333081"/>
              <a:gd name="adj2" fmla="val 21095312"/>
            </a:avLst>
          </a:prstGeom>
          <a:ln w="12700">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Open Sans" panose="020B0606030504020204" pitchFamily="34" charset="0"/>
            </a:endParaRPr>
          </a:p>
        </p:txBody>
      </p:sp>
      <p:sp>
        <p:nvSpPr>
          <p:cNvPr id="25" name="Oval 24">
            <a:extLst>
              <a:ext uri="{FF2B5EF4-FFF2-40B4-BE49-F238E27FC236}">
                <a16:creationId xmlns:a16="http://schemas.microsoft.com/office/drawing/2014/main" id="{6FD3260D-63C8-44CB-97DB-D540C8395678}"/>
              </a:ext>
            </a:extLst>
          </p:cNvPr>
          <p:cNvSpPr/>
          <p:nvPr/>
        </p:nvSpPr>
        <p:spPr bwMode="gray">
          <a:xfrm>
            <a:off x="10651444" y="2014015"/>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6" name="Oval 25">
            <a:extLst>
              <a:ext uri="{FF2B5EF4-FFF2-40B4-BE49-F238E27FC236}">
                <a16:creationId xmlns:a16="http://schemas.microsoft.com/office/drawing/2014/main" id="{CB0BBDFC-25BF-42E6-AAFB-CD50CE1AF758}"/>
              </a:ext>
            </a:extLst>
          </p:cNvPr>
          <p:cNvSpPr/>
          <p:nvPr/>
        </p:nvSpPr>
        <p:spPr bwMode="gray">
          <a:xfrm>
            <a:off x="10207503" y="1593417"/>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7" name="Oval 26">
            <a:extLst>
              <a:ext uri="{FF2B5EF4-FFF2-40B4-BE49-F238E27FC236}">
                <a16:creationId xmlns:a16="http://schemas.microsoft.com/office/drawing/2014/main" id="{C1BCB00A-2D1F-4A2A-BD57-AAA574CD2DE6}"/>
              </a:ext>
            </a:extLst>
          </p:cNvPr>
          <p:cNvSpPr/>
          <p:nvPr/>
        </p:nvSpPr>
        <p:spPr bwMode="gray">
          <a:xfrm>
            <a:off x="9641286" y="1327317"/>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8" name="Oval 27">
            <a:extLst>
              <a:ext uri="{FF2B5EF4-FFF2-40B4-BE49-F238E27FC236}">
                <a16:creationId xmlns:a16="http://schemas.microsoft.com/office/drawing/2014/main" id="{2398847D-1CE5-4F5A-8D29-0C8E33BA5812}"/>
              </a:ext>
            </a:extLst>
          </p:cNvPr>
          <p:cNvSpPr/>
          <p:nvPr/>
        </p:nvSpPr>
        <p:spPr bwMode="gray">
          <a:xfrm>
            <a:off x="8981401" y="1276668"/>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9" name="Oval 28">
            <a:extLst>
              <a:ext uri="{FF2B5EF4-FFF2-40B4-BE49-F238E27FC236}">
                <a16:creationId xmlns:a16="http://schemas.microsoft.com/office/drawing/2014/main" id="{2A5AE293-7969-4038-9F12-190E38848FB2}"/>
              </a:ext>
            </a:extLst>
          </p:cNvPr>
          <p:cNvSpPr/>
          <p:nvPr/>
        </p:nvSpPr>
        <p:spPr bwMode="gray">
          <a:xfrm>
            <a:off x="8344232" y="1453610"/>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30" name="Oval 29">
            <a:extLst>
              <a:ext uri="{FF2B5EF4-FFF2-40B4-BE49-F238E27FC236}">
                <a16:creationId xmlns:a16="http://schemas.microsoft.com/office/drawing/2014/main" id="{0962C6B7-7B9B-49CA-AD98-B82018A23AFA}"/>
              </a:ext>
            </a:extLst>
          </p:cNvPr>
          <p:cNvSpPr/>
          <p:nvPr/>
        </p:nvSpPr>
        <p:spPr bwMode="gray">
          <a:xfrm>
            <a:off x="7854534" y="1855624"/>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31" name="Oval 30">
            <a:extLst>
              <a:ext uri="{FF2B5EF4-FFF2-40B4-BE49-F238E27FC236}">
                <a16:creationId xmlns:a16="http://schemas.microsoft.com/office/drawing/2014/main" id="{E0CB695C-0827-4073-B17B-2A36C6090F7C}"/>
              </a:ext>
            </a:extLst>
          </p:cNvPr>
          <p:cNvSpPr/>
          <p:nvPr/>
        </p:nvSpPr>
        <p:spPr bwMode="gray">
          <a:xfrm>
            <a:off x="7488099" y="2409885"/>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grpSp>
        <p:nvGrpSpPr>
          <p:cNvPr id="32" name="Group 578">
            <a:extLst>
              <a:ext uri="{FF2B5EF4-FFF2-40B4-BE49-F238E27FC236}">
                <a16:creationId xmlns:a16="http://schemas.microsoft.com/office/drawing/2014/main" id="{39B86617-B474-4F16-92A3-EF55755E4909}"/>
              </a:ext>
            </a:extLst>
          </p:cNvPr>
          <p:cNvGrpSpPr>
            <a:grpSpLocks noChangeAspect="1"/>
          </p:cNvGrpSpPr>
          <p:nvPr/>
        </p:nvGrpSpPr>
        <p:grpSpPr bwMode="auto">
          <a:xfrm>
            <a:off x="7523097" y="2455924"/>
            <a:ext cx="422726" cy="495888"/>
            <a:chOff x="399" y="2382"/>
            <a:chExt cx="340" cy="341"/>
          </a:xfrm>
          <a:solidFill>
            <a:schemeClr val="tx2"/>
          </a:solidFill>
        </p:grpSpPr>
        <p:sp>
          <p:nvSpPr>
            <p:cNvPr id="113" name="Freeform 579">
              <a:extLst>
                <a:ext uri="{FF2B5EF4-FFF2-40B4-BE49-F238E27FC236}">
                  <a16:creationId xmlns:a16="http://schemas.microsoft.com/office/drawing/2014/main" id="{7118BFB4-71B5-46F1-B22C-4BA69CF217AA}"/>
                </a:ext>
              </a:extLst>
            </p:cNvPr>
            <p:cNvSpPr>
              <a:spLocks noEditPoints="1"/>
            </p:cNvSpPr>
            <p:nvPr/>
          </p:nvSpPr>
          <p:spPr bwMode="auto">
            <a:xfrm>
              <a:off x="463" y="2503"/>
              <a:ext cx="212" cy="127"/>
            </a:xfrm>
            <a:custGeom>
              <a:avLst/>
              <a:gdLst>
                <a:gd name="T0" fmla="*/ 287 w 320"/>
                <a:gd name="T1" fmla="*/ 9 h 192"/>
                <a:gd name="T2" fmla="*/ 277 w 320"/>
                <a:gd name="T3" fmla="*/ 0 h 192"/>
                <a:gd name="T4" fmla="*/ 213 w 320"/>
                <a:gd name="T5" fmla="*/ 0 h 192"/>
                <a:gd name="T6" fmla="*/ 202 w 320"/>
                <a:gd name="T7" fmla="*/ 9 h 192"/>
                <a:gd name="T8" fmla="*/ 190 w 320"/>
                <a:gd name="T9" fmla="*/ 107 h 192"/>
                <a:gd name="T10" fmla="*/ 112 w 320"/>
                <a:gd name="T11" fmla="*/ 55 h 192"/>
                <a:gd name="T12" fmla="*/ 101 w 320"/>
                <a:gd name="T13" fmla="*/ 55 h 192"/>
                <a:gd name="T14" fmla="*/ 96 w 320"/>
                <a:gd name="T15" fmla="*/ 64 h 192"/>
                <a:gd name="T16" fmla="*/ 96 w 320"/>
                <a:gd name="T17" fmla="*/ 108 h 192"/>
                <a:gd name="T18" fmla="*/ 16 w 320"/>
                <a:gd name="T19" fmla="*/ 55 h 192"/>
                <a:gd name="T20" fmla="*/ 5 w 320"/>
                <a:gd name="T21" fmla="*/ 55 h 192"/>
                <a:gd name="T22" fmla="*/ 0 w 320"/>
                <a:gd name="T23" fmla="*/ 64 h 192"/>
                <a:gd name="T24" fmla="*/ 0 w 320"/>
                <a:gd name="T25" fmla="*/ 181 h 192"/>
                <a:gd name="T26" fmla="*/ 10 w 320"/>
                <a:gd name="T27" fmla="*/ 192 h 192"/>
                <a:gd name="T28" fmla="*/ 309 w 320"/>
                <a:gd name="T29" fmla="*/ 192 h 192"/>
                <a:gd name="T30" fmla="*/ 317 w 320"/>
                <a:gd name="T31" fmla="*/ 188 h 192"/>
                <a:gd name="T32" fmla="*/ 319 w 320"/>
                <a:gd name="T33" fmla="*/ 179 h 192"/>
                <a:gd name="T34" fmla="*/ 287 w 320"/>
                <a:gd name="T35" fmla="*/ 9 h 192"/>
                <a:gd name="T36" fmla="*/ 187 w 320"/>
                <a:gd name="T37" fmla="*/ 131 h 192"/>
                <a:gd name="T38" fmla="*/ 182 w 320"/>
                <a:gd name="T39" fmla="*/ 171 h 192"/>
                <a:gd name="T40" fmla="*/ 117 w 320"/>
                <a:gd name="T41" fmla="*/ 171 h 192"/>
                <a:gd name="T42" fmla="*/ 117 w 320"/>
                <a:gd name="T43" fmla="*/ 84 h 192"/>
                <a:gd name="T44" fmla="*/ 187 w 320"/>
                <a:gd name="T45" fmla="*/ 131 h 192"/>
                <a:gd name="T46" fmla="*/ 96 w 320"/>
                <a:gd name="T47" fmla="*/ 134 h 192"/>
                <a:gd name="T48" fmla="*/ 96 w 320"/>
                <a:gd name="T49" fmla="*/ 171 h 192"/>
                <a:gd name="T50" fmla="*/ 21 w 320"/>
                <a:gd name="T51" fmla="*/ 171 h 192"/>
                <a:gd name="T52" fmla="*/ 21 w 320"/>
                <a:gd name="T53" fmla="*/ 84 h 192"/>
                <a:gd name="T54" fmla="*/ 96 w 320"/>
                <a:gd name="T55" fmla="*/ 134 h 192"/>
                <a:gd name="T56" fmla="*/ 204 w 320"/>
                <a:gd name="T57" fmla="*/ 171 h 192"/>
                <a:gd name="T58" fmla="*/ 222 w 320"/>
                <a:gd name="T59" fmla="*/ 21 h 192"/>
                <a:gd name="T60" fmla="*/ 268 w 320"/>
                <a:gd name="T61" fmla="*/ 21 h 192"/>
                <a:gd name="T62" fmla="*/ 296 w 320"/>
                <a:gd name="T63" fmla="*/ 171 h 192"/>
                <a:gd name="T64" fmla="*/ 204 w 320"/>
                <a:gd name="T65"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192">
                  <a:moveTo>
                    <a:pt x="287" y="9"/>
                  </a:moveTo>
                  <a:cubicBezTo>
                    <a:pt x="287" y="4"/>
                    <a:pt x="282" y="0"/>
                    <a:pt x="277" y="0"/>
                  </a:cubicBezTo>
                  <a:cubicBezTo>
                    <a:pt x="213" y="0"/>
                    <a:pt x="213" y="0"/>
                    <a:pt x="213" y="0"/>
                  </a:cubicBezTo>
                  <a:cubicBezTo>
                    <a:pt x="208" y="0"/>
                    <a:pt x="203" y="4"/>
                    <a:pt x="202" y="9"/>
                  </a:cubicBezTo>
                  <a:cubicBezTo>
                    <a:pt x="190" y="107"/>
                    <a:pt x="190" y="107"/>
                    <a:pt x="190" y="107"/>
                  </a:cubicBezTo>
                  <a:cubicBezTo>
                    <a:pt x="112" y="55"/>
                    <a:pt x="112" y="55"/>
                    <a:pt x="112" y="55"/>
                  </a:cubicBezTo>
                  <a:cubicBezTo>
                    <a:pt x="109" y="53"/>
                    <a:pt x="105" y="53"/>
                    <a:pt x="101" y="55"/>
                  </a:cubicBezTo>
                  <a:cubicBezTo>
                    <a:pt x="98" y="56"/>
                    <a:pt x="96" y="60"/>
                    <a:pt x="96" y="64"/>
                  </a:cubicBezTo>
                  <a:cubicBezTo>
                    <a:pt x="96" y="108"/>
                    <a:pt x="96" y="108"/>
                    <a:pt x="96" y="108"/>
                  </a:cubicBezTo>
                  <a:cubicBezTo>
                    <a:pt x="16" y="55"/>
                    <a:pt x="16" y="55"/>
                    <a:pt x="16" y="55"/>
                  </a:cubicBezTo>
                  <a:cubicBezTo>
                    <a:pt x="13" y="53"/>
                    <a:pt x="9" y="53"/>
                    <a:pt x="5" y="55"/>
                  </a:cubicBezTo>
                  <a:cubicBezTo>
                    <a:pt x="2" y="56"/>
                    <a:pt x="0" y="60"/>
                    <a:pt x="0" y="64"/>
                  </a:cubicBezTo>
                  <a:cubicBezTo>
                    <a:pt x="0" y="181"/>
                    <a:pt x="0" y="181"/>
                    <a:pt x="0" y="181"/>
                  </a:cubicBezTo>
                  <a:cubicBezTo>
                    <a:pt x="0" y="187"/>
                    <a:pt x="4" y="192"/>
                    <a:pt x="10" y="192"/>
                  </a:cubicBezTo>
                  <a:cubicBezTo>
                    <a:pt x="309" y="192"/>
                    <a:pt x="309" y="192"/>
                    <a:pt x="309" y="192"/>
                  </a:cubicBezTo>
                  <a:cubicBezTo>
                    <a:pt x="312" y="192"/>
                    <a:pt x="315" y="191"/>
                    <a:pt x="317" y="188"/>
                  </a:cubicBezTo>
                  <a:cubicBezTo>
                    <a:pt x="319" y="186"/>
                    <a:pt x="320" y="182"/>
                    <a:pt x="319" y="179"/>
                  </a:cubicBezTo>
                  <a:lnTo>
                    <a:pt x="287" y="9"/>
                  </a:lnTo>
                  <a:close/>
                  <a:moveTo>
                    <a:pt x="187" y="131"/>
                  </a:moveTo>
                  <a:cubicBezTo>
                    <a:pt x="182" y="171"/>
                    <a:pt x="182" y="171"/>
                    <a:pt x="182" y="171"/>
                  </a:cubicBezTo>
                  <a:cubicBezTo>
                    <a:pt x="117" y="171"/>
                    <a:pt x="117" y="171"/>
                    <a:pt x="117" y="171"/>
                  </a:cubicBezTo>
                  <a:cubicBezTo>
                    <a:pt x="117" y="84"/>
                    <a:pt x="117" y="84"/>
                    <a:pt x="117" y="84"/>
                  </a:cubicBezTo>
                  <a:lnTo>
                    <a:pt x="187" y="131"/>
                  </a:lnTo>
                  <a:close/>
                  <a:moveTo>
                    <a:pt x="96" y="134"/>
                  </a:moveTo>
                  <a:cubicBezTo>
                    <a:pt x="96" y="171"/>
                    <a:pt x="96" y="171"/>
                    <a:pt x="96" y="171"/>
                  </a:cubicBezTo>
                  <a:cubicBezTo>
                    <a:pt x="21" y="171"/>
                    <a:pt x="21" y="171"/>
                    <a:pt x="21" y="171"/>
                  </a:cubicBezTo>
                  <a:cubicBezTo>
                    <a:pt x="21" y="84"/>
                    <a:pt x="21" y="84"/>
                    <a:pt x="21" y="84"/>
                  </a:cubicBezTo>
                  <a:lnTo>
                    <a:pt x="96" y="134"/>
                  </a:lnTo>
                  <a:close/>
                  <a:moveTo>
                    <a:pt x="204" y="171"/>
                  </a:moveTo>
                  <a:cubicBezTo>
                    <a:pt x="222" y="21"/>
                    <a:pt x="222" y="21"/>
                    <a:pt x="222" y="21"/>
                  </a:cubicBezTo>
                  <a:cubicBezTo>
                    <a:pt x="268" y="21"/>
                    <a:pt x="268" y="21"/>
                    <a:pt x="268" y="21"/>
                  </a:cubicBezTo>
                  <a:cubicBezTo>
                    <a:pt x="296" y="171"/>
                    <a:pt x="296" y="171"/>
                    <a:pt x="296" y="171"/>
                  </a:cubicBezTo>
                  <a:lnTo>
                    <a:pt x="204"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4" name="Freeform 580">
              <a:extLst>
                <a:ext uri="{FF2B5EF4-FFF2-40B4-BE49-F238E27FC236}">
                  <a16:creationId xmlns:a16="http://schemas.microsoft.com/office/drawing/2014/main" id="{FC094EEF-5A2B-49CA-80F4-E7FC8391A018}"/>
                </a:ext>
              </a:extLst>
            </p:cNvPr>
            <p:cNvSpPr>
              <a:spLocks/>
            </p:cNvSpPr>
            <p:nvPr/>
          </p:nvSpPr>
          <p:spPr bwMode="auto">
            <a:xfrm>
              <a:off x="601" y="2445"/>
              <a:ext cx="20" cy="44"/>
            </a:xfrm>
            <a:custGeom>
              <a:avLst/>
              <a:gdLst>
                <a:gd name="T0" fmla="*/ 8 w 31"/>
                <a:gd name="T1" fmla="*/ 46 h 65"/>
                <a:gd name="T2" fmla="*/ 8 w 31"/>
                <a:gd name="T3" fmla="*/ 61 h 65"/>
                <a:gd name="T4" fmla="*/ 16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6"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2" y="34"/>
                    <a:pt x="8" y="40"/>
                  </a:cubicBezTo>
                  <a:cubicBezTo>
                    <a:pt x="9" y="41"/>
                    <a:pt x="11" y="43"/>
                    <a:pt x="8"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5" name="Freeform 581">
              <a:extLst>
                <a:ext uri="{FF2B5EF4-FFF2-40B4-BE49-F238E27FC236}">
                  <a16:creationId xmlns:a16="http://schemas.microsoft.com/office/drawing/2014/main" id="{25A7AF36-44C8-4B47-ADEA-319E1D757994}"/>
                </a:ext>
              </a:extLst>
            </p:cNvPr>
            <p:cNvSpPr>
              <a:spLocks/>
            </p:cNvSpPr>
            <p:nvPr/>
          </p:nvSpPr>
          <p:spPr bwMode="auto">
            <a:xfrm>
              <a:off x="629" y="2445"/>
              <a:ext cx="21" cy="44"/>
            </a:xfrm>
            <a:custGeom>
              <a:avLst/>
              <a:gdLst>
                <a:gd name="T0" fmla="*/ 8 w 31"/>
                <a:gd name="T1" fmla="*/ 46 h 65"/>
                <a:gd name="T2" fmla="*/ 8 w 31"/>
                <a:gd name="T3" fmla="*/ 61 h 65"/>
                <a:gd name="T4" fmla="*/ 15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5"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1" y="34"/>
                    <a:pt x="8" y="40"/>
                  </a:cubicBezTo>
                  <a:cubicBezTo>
                    <a:pt x="9" y="41"/>
                    <a:pt x="11" y="43"/>
                    <a:pt x="8"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6" name="Freeform 582">
              <a:extLst>
                <a:ext uri="{FF2B5EF4-FFF2-40B4-BE49-F238E27FC236}">
                  <a16:creationId xmlns:a16="http://schemas.microsoft.com/office/drawing/2014/main" id="{C4BB16D9-E5D9-487F-89F9-25B34625D8BB}"/>
                </a:ext>
              </a:extLst>
            </p:cNvPr>
            <p:cNvSpPr>
              <a:spLocks noEditPoints="1"/>
            </p:cNvSpPr>
            <p:nvPr/>
          </p:nvSpPr>
          <p:spPr bwMode="auto">
            <a:xfrm>
              <a:off x="399" y="2382"/>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3" name="Group 1012">
            <a:extLst>
              <a:ext uri="{FF2B5EF4-FFF2-40B4-BE49-F238E27FC236}">
                <a16:creationId xmlns:a16="http://schemas.microsoft.com/office/drawing/2014/main" id="{0A80312F-5EDC-40CC-9B4E-060603172046}"/>
              </a:ext>
            </a:extLst>
          </p:cNvPr>
          <p:cNvGrpSpPr>
            <a:grpSpLocks noChangeAspect="1"/>
          </p:cNvGrpSpPr>
          <p:nvPr/>
        </p:nvGrpSpPr>
        <p:grpSpPr bwMode="auto">
          <a:xfrm>
            <a:off x="7888733" y="1901426"/>
            <a:ext cx="424324" cy="496302"/>
            <a:chOff x="1878" y="3998"/>
            <a:chExt cx="340" cy="340"/>
          </a:xfrm>
          <a:solidFill>
            <a:schemeClr val="tx2"/>
          </a:solidFill>
        </p:grpSpPr>
        <p:sp>
          <p:nvSpPr>
            <p:cNvPr id="111" name="Freeform 1013">
              <a:extLst>
                <a:ext uri="{FF2B5EF4-FFF2-40B4-BE49-F238E27FC236}">
                  <a16:creationId xmlns:a16="http://schemas.microsoft.com/office/drawing/2014/main" id="{477208D6-4E1D-46EB-B2E1-8E348E263695}"/>
                </a:ext>
              </a:extLst>
            </p:cNvPr>
            <p:cNvSpPr>
              <a:spLocks noEditPoints="1"/>
            </p:cNvSpPr>
            <p:nvPr/>
          </p:nvSpPr>
          <p:spPr bwMode="auto">
            <a:xfrm>
              <a:off x="1955" y="4068"/>
              <a:ext cx="186" cy="192"/>
            </a:xfrm>
            <a:custGeom>
              <a:avLst/>
              <a:gdLst>
                <a:gd name="T0" fmla="*/ 212 w 280"/>
                <a:gd name="T1" fmla="*/ 0 h 288"/>
                <a:gd name="T2" fmla="*/ 178 w 280"/>
                <a:gd name="T3" fmla="*/ 14 h 288"/>
                <a:gd name="T4" fmla="*/ 162 w 280"/>
                <a:gd name="T5" fmla="*/ 101 h 288"/>
                <a:gd name="T6" fmla="*/ 188 w 280"/>
                <a:gd name="T7" fmla="*/ 178 h 288"/>
                <a:gd name="T8" fmla="*/ 261 w 280"/>
                <a:gd name="T9" fmla="*/ 196 h 288"/>
                <a:gd name="T10" fmla="*/ 271 w 280"/>
                <a:gd name="T11" fmla="*/ 189 h 288"/>
                <a:gd name="T12" fmla="*/ 280 w 280"/>
                <a:gd name="T13" fmla="*/ 83 h 288"/>
                <a:gd name="T14" fmla="*/ 196 w 280"/>
                <a:gd name="T15" fmla="*/ 157 h 288"/>
                <a:gd name="T16" fmla="*/ 194 w 280"/>
                <a:gd name="T17" fmla="*/ 29 h 288"/>
                <a:gd name="T18" fmla="*/ 212 w 280"/>
                <a:gd name="T19" fmla="*/ 22 h 288"/>
                <a:gd name="T20" fmla="*/ 253 w 280"/>
                <a:gd name="T21" fmla="*/ 171 h 288"/>
                <a:gd name="T22" fmla="*/ 177 w 280"/>
                <a:gd name="T23" fmla="*/ 208 h 288"/>
                <a:gd name="T24" fmla="*/ 209 w 280"/>
                <a:gd name="T25" fmla="*/ 288 h 288"/>
                <a:gd name="T26" fmla="*/ 241 w 280"/>
                <a:gd name="T27" fmla="*/ 280 h 288"/>
                <a:gd name="T28" fmla="*/ 260 w 280"/>
                <a:gd name="T29" fmla="*/ 231 h 288"/>
                <a:gd name="T30" fmla="*/ 188 w 280"/>
                <a:gd name="T31" fmla="*/ 199 h 288"/>
                <a:gd name="T32" fmla="*/ 228 w 280"/>
                <a:gd name="T33" fmla="*/ 263 h 288"/>
                <a:gd name="T34" fmla="*/ 194 w 280"/>
                <a:gd name="T35" fmla="*/ 243 h 288"/>
                <a:gd name="T36" fmla="*/ 238 w 280"/>
                <a:gd name="T37" fmla="*/ 232 h 288"/>
                <a:gd name="T38" fmla="*/ 69 w 280"/>
                <a:gd name="T39" fmla="*/ 0 h 288"/>
                <a:gd name="T40" fmla="*/ 0 w 280"/>
                <a:gd name="T41" fmla="*/ 83 h 288"/>
                <a:gd name="T42" fmla="*/ 9 w 280"/>
                <a:gd name="T43" fmla="*/ 188 h 288"/>
                <a:gd name="T44" fmla="*/ 20 w 280"/>
                <a:gd name="T45" fmla="*/ 196 h 288"/>
                <a:gd name="T46" fmla="*/ 92 w 280"/>
                <a:gd name="T47" fmla="*/ 178 h 288"/>
                <a:gd name="T48" fmla="*/ 119 w 280"/>
                <a:gd name="T49" fmla="*/ 101 h 288"/>
                <a:gd name="T50" fmla="*/ 102 w 280"/>
                <a:gd name="T51" fmla="*/ 14 h 288"/>
                <a:gd name="T52" fmla="*/ 98 w 280"/>
                <a:gd name="T53" fmla="*/ 96 h 288"/>
                <a:gd name="T54" fmla="*/ 28 w 280"/>
                <a:gd name="T55" fmla="*/ 171 h 288"/>
                <a:gd name="T56" fmla="*/ 69 w 280"/>
                <a:gd name="T57" fmla="*/ 22 h 288"/>
                <a:gd name="T58" fmla="*/ 86 w 280"/>
                <a:gd name="T59" fmla="*/ 29 h 288"/>
                <a:gd name="T60" fmla="*/ 103 w 280"/>
                <a:gd name="T61" fmla="*/ 208 h 288"/>
                <a:gd name="T62" fmla="*/ 22 w 280"/>
                <a:gd name="T63" fmla="*/ 223 h 288"/>
                <a:gd name="T64" fmla="*/ 23 w 280"/>
                <a:gd name="T65" fmla="*/ 252 h 288"/>
                <a:gd name="T66" fmla="*/ 66 w 280"/>
                <a:gd name="T67" fmla="*/ 288 h 288"/>
                <a:gd name="T68" fmla="*/ 100 w 280"/>
                <a:gd name="T69" fmla="*/ 271 h 288"/>
                <a:gd name="T70" fmla="*/ 103 w 280"/>
                <a:gd name="T71" fmla="*/ 208 h 288"/>
                <a:gd name="T72" fmla="*/ 69 w 280"/>
                <a:gd name="T73" fmla="*/ 267 h 288"/>
                <a:gd name="T74" fmla="*/ 45 w 280"/>
                <a:gd name="T75" fmla="*/ 249 h 288"/>
                <a:gd name="T76" fmla="*/ 84 w 280"/>
                <a:gd name="T77" fmla="*/ 220 h 288"/>
                <a:gd name="T78" fmla="*/ 83 w 280"/>
                <a:gd name="T79" fmla="*/ 2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88">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2" name="Freeform 1014">
              <a:extLst>
                <a:ext uri="{FF2B5EF4-FFF2-40B4-BE49-F238E27FC236}">
                  <a16:creationId xmlns:a16="http://schemas.microsoft.com/office/drawing/2014/main" id="{F0A88E6B-527E-4748-940E-9BC54F548219}"/>
                </a:ext>
              </a:extLst>
            </p:cNvPr>
            <p:cNvSpPr>
              <a:spLocks noEditPoints="1"/>
            </p:cNvSpPr>
            <p:nvPr/>
          </p:nvSpPr>
          <p:spPr bwMode="auto">
            <a:xfrm>
              <a:off x="1878" y="399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4" name="Group 657">
            <a:extLst>
              <a:ext uri="{FF2B5EF4-FFF2-40B4-BE49-F238E27FC236}">
                <a16:creationId xmlns:a16="http://schemas.microsoft.com/office/drawing/2014/main" id="{CCB317D4-BED2-41E1-B880-AFE5786308ED}"/>
              </a:ext>
            </a:extLst>
          </p:cNvPr>
          <p:cNvGrpSpPr>
            <a:grpSpLocks noChangeAspect="1"/>
          </p:cNvGrpSpPr>
          <p:nvPr/>
        </p:nvGrpSpPr>
        <p:grpSpPr bwMode="auto">
          <a:xfrm>
            <a:off x="8377429" y="1498907"/>
            <a:ext cx="426327" cy="497183"/>
            <a:chOff x="2738" y="2314"/>
            <a:chExt cx="341" cy="340"/>
          </a:xfrm>
          <a:solidFill>
            <a:schemeClr val="tx2"/>
          </a:solidFill>
        </p:grpSpPr>
        <p:sp>
          <p:nvSpPr>
            <p:cNvPr id="109" name="Freeform 658">
              <a:extLst>
                <a:ext uri="{FF2B5EF4-FFF2-40B4-BE49-F238E27FC236}">
                  <a16:creationId xmlns:a16="http://schemas.microsoft.com/office/drawing/2014/main" id="{FACE6F5A-5C8B-41F2-8EDB-4DC59CBA3665}"/>
                </a:ext>
              </a:extLst>
            </p:cNvPr>
            <p:cNvSpPr>
              <a:spLocks noEditPoints="1"/>
            </p:cNvSpPr>
            <p:nvPr/>
          </p:nvSpPr>
          <p:spPr bwMode="auto">
            <a:xfrm>
              <a:off x="2738" y="231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0" name="Freeform 659">
              <a:extLst>
                <a:ext uri="{FF2B5EF4-FFF2-40B4-BE49-F238E27FC236}">
                  <a16:creationId xmlns:a16="http://schemas.microsoft.com/office/drawing/2014/main" id="{5677A9AA-C5C6-4BE6-9A64-55D0C5DEFBF8}"/>
                </a:ext>
              </a:extLst>
            </p:cNvPr>
            <p:cNvSpPr>
              <a:spLocks noEditPoints="1"/>
            </p:cNvSpPr>
            <p:nvPr/>
          </p:nvSpPr>
          <p:spPr bwMode="auto">
            <a:xfrm>
              <a:off x="2802" y="2420"/>
              <a:ext cx="213" cy="142"/>
            </a:xfrm>
            <a:custGeom>
              <a:avLst/>
              <a:gdLst>
                <a:gd name="T0" fmla="*/ 288 w 320"/>
                <a:gd name="T1" fmla="*/ 64 h 213"/>
                <a:gd name="T2" fmla="*/ 234 w 320"/>
                <a:gd name="T3" fmla="*/ 64 h 213"/>
                <a:gd name="T4" fmla="*/ 234 w 320"/>
                <a:gd name="T5" fmla="*/ 10 h 213"/>
                <a:gd name="T6" fmla="*/ 224 w 320"/>
                <a:gd name="T7" fmla="*/ 0 h 213"/>
                <a:gd name="T8" fmla="*/ 10 w 320"/>
                <a:gd name="T9" fmla="*/ 0 h 213"/>
                <a:gd name="T10" fmla="*/ 0 w 320"/>
                <a:gd name="T11" fmla="*/ 10 h 213"/>
                <a:gd name="T12" fmla="*/ 0 w 320"/>
                <a:gd name="T13" fmla="*/ 181 h 213"/>
                <a:gd name="T14" fmla="*/ 10 w 320"/>
                <a:gd name="T15" fmla="*/ 192 h 213"/>
                <a:gd name="T16" fmla="*/ 34 w 320"/>
                <a:gd name="T17" fmla="*/ 192 h 213"/>
                <a:gd name="T18" fmla="*/ 64 w 320"/>
                <a:gd name="T19" fmla="*/ 213 h 213"/>
                <a:gd name="T20" fmla="*/ 94 w 320"/>
                <a:gd name="T21" fmla="*/ 192 h 213"/>
                <a:gd name="T22" fmla="*/ 215 w 320"/>
                <a:gd name="T23" fmla="*/ 192 h 213"/>
                <a:gd name="T24" fmla="*/ 245 w 320"/>
                <a:gd name="T25" fmla="*/ 213 h 213"/>
                <a:gd name="T26" fmla="*/ 275 w 320"/>
                <a:gd name="T27" fmla="*/ 192 h 213"/>
                <a:gd name="T28" fmla="*/ 309 w 320"/>
                <a:gd name="T29" fmla="*/ 192 h 213"/>
                <a:gd name="T30" fmla="*/ 320 w 320"/>
                <a:gd name="T31" fmla="*/ 181 h 213"/>
                <a:gd name="T32" fmla="*/ 320 w 320"/>
                <a:gd name="T33" fmla="*/ 96 h 213"/>
                <a:gd name="T34" fmla="*/ 288 w 320"/>
                <a:gd name="T35" fmla="*/ 64 h 213"/>
                <a:gd name="T36" fmla="*/ 64 w 320"/>
                <a:gd name="T37" fmla="*/ 192 h 213"/>
                <a:gd name="T38" fmla="*/ 53 w 320"/>
                <a:gd name="T39" fmla="*/ 181 h 213"/>
                <a:gd name="T40" fmla="*/ 64 w 320"/>
                <a:gd name="T41" fmla="*/ 170 h 213"/>
                <a:gd name="T42" fmla="*/ 74 w 320"/>
                <a:gd name="T43" fmla="*/ 181 h 213"/>
                <a:gd name="T44" fmla="*/ 64 w 320"/>
                <a:gd name="T45" fmla="*/ 192 h 213"/>
                <a:gd name="T46" fmla="*/ 245 w 320"/>
                <a:gd name="T47" fmla="*/ 192 h 213"/>
                <a:gd name="T48" fmla="*/ 234 w 320"/>
                <a:gd name="T49" fmla="*/ 181 h 213"/>
                <a:gd name="T50" fmla="*/ 245 w 320"/>
                <a:gd name="T51" fmla="*/ 170 h 213"/>
                <a:gd name="T52" fmla="*/ 256 w 320"/>
                <a:gd name="T53" fmla="*/ 181 h 213"/>
                <a:gd name="T54" fmla="*/ 245 w 320"/>
                <a:gd name="T55" fmla="*/ 192 h 213"/>
                <a:gd name="T56" fmla="*/ 298 w 320"/>
                <a:gd name="T57" fmla="*/ 170 h 213"/>
                <a:gd name="T58" fmla="*/ 275 w 320"/>
                <a:gd name="T59" fmla="*/ 170 h 213"/>
                <a:gd name="T60" fmla="*/ 245 w 320"/>
                <a:gd name="T61" fmla="*/ 149 h 213"/>
                <a:gd name="T62" fmla="*/ 215 w 320"/>
                <a:gd name="T63" fmla="*/ 170 h 213"/>
                <a:gd name="T64" fmla="*/ 94 w 320"/>
                <a:gd name="T65" fmla="*/ 170 h 213"/>
                <a:gd name="T66" fmla="*/ 64 w 320"/>
                <a:gd name="T67" fmla="*/ 149 h 213"/>
                <a:gd name="T68" fmla="*/ 34 w 320"/>
                <a:gd name="T69" fmla="*/ 170 h 213"/>
                <a:gd name="T70" fmla="*/ 21 w 320"/>
                <a:gd name="T71" fmla="*/ 170 h 213"/>
                <a:gd name="T72" fmla="*/ 21 w 320"/>
                <a:gd name="T73" fmla="*/ 21 h 213"/>
                <a:gd name="T74" fmla="*/ 213 w 320"/>
                <a:gd name="T75" fmla="*/ 21 h 213"/>
                <a:gd name="T76" fmla="*/ 213 w 320"/>
                <a:gd name="T77" fmla="*/ 117 h 213"/>
                <a:gd name="T78" fmla="*/ 224 w 320"/>
                <a:gd name="T79" fmla="*/ 128 h 213"/>
                <a:gd name="T80" fmla="*/ 234 w 320"/>
                <a:gd name="T81" fmla="*/ 117 h 213"/>
                <a:gd name="T82" fmla="*/ 234 w 320"/>
                <a:gd name="T83" fmla="*/ 85 h 213"/>
                <a:gd name="T84" fmla="*/ 288 w 320"/>
                <a:gd name="T85" fmla="*/ 85 h 213"/>
                <a:gd name="T86" fmla="*/ 298 w 320"/>
                <a:gd name="T87" fmla="*/ 96 h 213"/>
                <a:gd name="T88" fmla="*/ 298 w 320"/>
                <a:gd name="T89" fmla="*/ 1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13">
                  <a:moveTo>
                    <a:pt x="288" y="64"/>
                  </a:moveTo>
                  <a:cubicBezTo>
                    <a:pt x="234" y="64"/>
                    <a:pt x="234" y="64"/>
                    <a:pt x="234" y="64"/>
                  </a:cubicBezTo>
                  <a:cubicBezTo>
                    <a:pt x="234" y="10"/>
                    <a:pt x="234" y="10"/>
                    <a:pt x="234" y="10"/>
                  </a:cubicBezTo>
                  <a:cubicBezTo>
                    <a:pt x="234" y="4"/>
                    <a:pt x="230" y="0"/>
                    <a:pt x="224" y="0"/>
                  </a:cubicBezTo>
                  <a:cubicBezTo>
                    <a:pt x="10" y="0"/>
                    <a:pt x="10" y="0"/>
                    <a:pt x="10" y="0"/>
                  </a:cubicBezTo>
                  <a:cubicBezTo>
                    <a:pt x="4" y="0"/>
                    <a:pt x="0" y="4"/>
                    <a:pt x="0" y="10"/>
                  </a:cubicBezTo>
                  <a:cubicBezTo>
                    <a:pt x="0" y="181"/>
                    <a:pt x="0" y="181"/>
                    <a:pt x="0" y="181"/>
                  </a:cubicBezTo>
                  <a:cubicBezTo>
                    <a:pt x="0" y="187"/>
                    <a:pt x="4" y="192"/>
                    <a:pt x="10" y="192"/>
                  </a:cubicBezTo>
                  <a:cubicBezTo>
                    <a:pt x="34" y="192"/>
                    <a:pt x="34" y="192"/>
                    <a:pt x="34" y="192"/>
                  </a:cubicBezTo>
                  <a:cubicBezTo>
                    <a:pt x="38" y="204"/>
                    <a:pt x="50" y="213"/>
                    <a:pt x="64" y="213"/>
                  </a:cubicBezTo>
                  <a:cubicBezTo>
                    <a:pt x="78" y="213"/>
                    <a:pt x="89" y="204"/>
                    <a:pt x="94" y="192"/>
                  </a:cubicBezTo>
                  <a:cubicBezTo>
                    <a:pt x="215" y="192"/>
                    <a:pt x="215" y="192"/>
                    <a:pt x="215" y="192"/>
                  </a:cubicBezTo>
                  <a:cubicBezTo>
                    <a:pt x="219" y="204"/>
                    <a:pt x="231" y="213"/>
                    <a:pt x="245" y="213"/>
                  </a:cubicBezTo>
                  <a:cubicBezTo>
                    <a:pt x="259" y="213"/>
                    <a:pt x="271" y="204"/>
                    <a:pt x="275" y="192"/>
                  </a:cubicBezTo>
                  <a:cubicBezTo>
                    <a:pt x="309" y="192"/>
                    <a:pt x="309" y="192"/>
                    <a:pt x="309" y="192"/>
                  </a:cubicBezTo>
                  <a:cubicBezTo>
                    <a:pt x="315" y="192"/>
                    <a:pt x="320" y="187"/>
                    <a:pt x="320" y="181"/>
                  </a:cubicBezTo>
                  <a:cubicBezTo>
                    <a:pt x="320" y="96"/>
                    <a:pt x="320" y="96"/>
                    <a:pt x="320" y="96"/>
                  </a:cubicBezTo>
                  <a:cubicBezTo>
                    <a:pt x="320" y="78"/>
                    <a:pt x="305" y="64"/>
                    <a:pt x="288" y="64"/>
                  </a:cubicBezTo>
                  <a:close/>
                  <a:moveTo>
                    <a:pt x="64" y="192"/>
                  </a:moveTo>
                  <a:cubicBezTo>
                    <a:pt x="58" y="192"/>
                    <a:pt x="53" y="187"/>
                    <a:pt x="53" y="181"/>
                  </a:cubicBezTo>
                  <a:cubicBezTo>
                    <a:pt x="53" y="175"/>
                    <a:pt x="58" y="170"/>
                    <a:pt x="64" y="170"/>
                  </a:cubicBezTo>
                  <a:cubicBezTo>
                    <a:pt x="70" y="170"/>
                    <a:pt x="74" y="175"/>
                    <a:pt x="74" y="181"/>
                  </a:cubicBezTo>
                  <a:cubicBezTo>
                    <a:pt x="74" y="187"/>
                    <a:pt x="70" y="192"/>
                    <a:pt x="64" y="192"/>
                  </a:cubicBezTo>
                  <a:close/>
                  <a:moveTo>
                    <a:pt x="245" y="192"/>
                  </a:moveTo>
                  <a:cubicBezTo>
                    <a:pt x="239" y="192"/>
                    <a:pt x="234" y="187"/>
                    <a:pt x="234" y="181"/>
                  </a:cubicBezTo>
                  <a:cubicBezTo>
                    <a:pt x="234" y="175"/>
                    <a:pt x="239" y="170"/>
                    <a:pt x="245" y="170"/>
                  </a:cubicBezTo>
                  <a:cubicBezTo>
                    <a:pt x="251" y="170"/>
                    <a:pt x="256" y="175"/>
                    <a:pt x="256" y="181"/>
                  </a:cubicBezTo>
                  <a:cubicBezTo>
                    <a:pt x="256" y="187"/>
                    <a:pt x="251" y="192"/>
                    <a:pt x="245" y="192"/>
                  </a:cubicBezTo>
                  <a:close/>
                  <a:moveTo>
                    <a:pt x="298" y="170"/>
                  </a:moveTo>
                  <a:cubicBezTo>
                    <a:pt x="275" y="170"/>
                    <a:pt x="275" y="170"/>
                    <a:pt x="275" y="170"/>
                  </a:cubicBezTo>
                  <a:cubicBezTo>
                    <a:pt x="271" y="158"/>
                    <a:pt x="259" y="149"/>
                    <a:pt x="245" y="149"/>
                  </a:cubicBezTo>
                  <a:cubicBezTo>
                    <a:pt x="231" y="149"/>
                    <a:pt x="219" y="158"/>
                    <a:pt x="215" y="170"/>
                  </a:cubicBezTo>
                  <a:cubicBezTo>
                    <a:pt x="94" y="170"/>
                    <a:pt x="94" y="170"/>
                    <a:pt x="94" y="170"/>
                  </a:cubicBezTo>
                  <a:cubicBezTo>
                    <a:pt x="89" y="158"/>
                    <a:pt x="78" y="149"/>
                    <a:pt x="64" y="149"/>
                  </a:cubicBezTo>
                  <a:cubicBezTo>
                    <a:pt x="50" y="149"/>
                    <a:pt x="38" y="158"/>
                    <a:pt x="34" y="170"/>
                  </a:cubicBezTo>
                  <a:cubicBezTo>
                    <a:pt x="21" y="170"/>
                    <a:pt x="21" y="170"/>
                    <a:pt x="21" y="170"/>
                  </a:cubicBezTo>
                  <a:cubicBezTo>
                    <a:pt x="21" y="21"/>
                    <a:pt x="21" y="21"/>
                    <a:pt x="21" y="21"/>
                  </a:cubicBezTo>
                  <a:cubicBezTo>
                    <a:pt x="213" y="21"/>
                    <a:pt x="213" y="21"/>
                    <a:pt x="213" y="21"/>
                  </a:cubicBezTo>
                  <a:cubicBezTo>
                    <a:pt x="213" y="117"/>
                    <a:pt x="213" y="117"/>
                    <a:pt x="213" y="117"/>
                  </a:cubicBezTo>
                  <a:cubicBezTo>
                    <a:pt x="213" y="123"/>
                    <a:pt x="218" y="128"/>
                    <a:pt x="224" y="128"/>
                  </a:cubicBezTo>
                  <a:cubicBezTo>
                    <a:pt x="230" y="128"/>
                    <a:pt x="234" y="123"/>
                    <a:pt x="234" y="117"/>
                  </a:cubicBezTo>
                  <a:cubicBezTo>
                    <a:pt x="234" y="85"/>
                    <a:pt x="234" y="85"/>
                    <a:pt x="234" y="85"/>
                  </a:cubicBezTo>
                  <a:cubicBezTo>
                    <a:pt x="288" y="85"/>
                    <a:pt x="288" y="85"/>
                    <a:pt x="288" y="85"/>
                  </a:cubicBezTo>
                  <a:cubicBezTo>
                    <a:pt x="294" y="85"/>
                    <a:pt x="298" y="90"/>
                    <a:pt x="298" y="96"/>
                  </a:cubicBezTo>
                  <a:lnTo>
                    <a:pt x="298"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5" name="Group 872">
            <a:extLst>
              <a:ext uri="{FF2B5EF4-FFF2-40B4-BE49-F238E27FC236}">
                <a16:creationId xmlns:a16="http://schemas.microsoft.com/office/drawing/2014/main" id="{CCA21323-D23D-4180-96A8-C5597A53BE50}"/>
              </a:ext>
            </a:extLst>
          </p:cNvPr>
          <p:cNvGrpSpPr>
            <a:grpSpLocks noChangeAspect="1"/>
          </p:cNvGrpSpPr>
          <p:nvPr/>
        </p:nvGrpSpPr>
        <p:grpSpPr bwMode="auto">
          <a:xfrm>
            <a:off x="9014598" y="1321965"/>
            <a:ext cx="426327" cy="497183"/>
            <a:chOff x="2723" y="3051"/>
            <a:chExt cx="341" cy="340"/>
          </a:xfrm>
          <a:solidFill>
            <a:schemeClr val="tx2"/>
          </a:solidFill>
        </p:grpSpPr>
        <p:sp>
          <p:nvSpPr>
            <p:cNvPr id="107" name="Freeform 873">
              <a:extLst>
                <a:ext uri="{FF2B5EF4-FFF2-40B4-BE49-F238E27FC236}">
                  <a16:creationId xmlns:a16="http://schemas.microsoft.com/office/drawing/2014/main" id="{58FEBFD2-B66E-405B-8E1F-7D7C7B63F199}"/>
                </a:ext>
              </a:extLst>
            </p:cNvPr>
            <p:cNvSpPr>
              <a:spLocks noEditPoints="1"/>
            </p:cNvSpPr>
            <p:nvPr/>
          </p:nvSpPr>
          <p:spPr bwMode="auto">
            <a:xfrm>
              <a:off x="2723" y="305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8" name="Freeform 874">
              <a:extLst>
                <a:ext uri="{FF2B5EF4-FFF2-40B4-BE49-F238E27FC236}">
                  <a16:creationId xmlns:a16="http://schemas.microsoft.com/office/drawing/2014/main" id="{5497D367-537C-430C-B05C-09C7EE093F38}"/>
                </a:ext>
              </a:extLst>
            </p:cNvPr>
            <p:cNvSpPr>
              <a:spLocks noEditPoints="1"/>
            </p:cNvSpPr>
            <p:nvPr/>
          </p:nvSpPr>
          <p:spPr bwMode="auto">
            <a:xfrm>
              <a:off x="2786" y="3143"/>
              <a:ext cx="215" cy="170"/>
            </a:xfrm>
            <a:custGeom>
              <a:avLst/>
              <a:gdLst>
                <a:gd name="T0" fmla="*/ 318 w 322"/>
                <a:gd name="T1" fmla="*/ 83 h 256"/>
                <a:gd name="T2" fmla="*/ 310 w 322"/>
                <a:gd name="T3" fmla="*/ 86 h 256"/>
                <a:gd name="T4" fmla="*/ 302 w 322"/>
                <a:gd name="T5" fmla="*/ 83 h 256"/>
                <a:gd name="T6" fmla="*/ 161 w 322"/>
                <a:gd name="T7" fmla="*/ 22 h 256"/>
                <a:gd name="T8" fmla="*/ 19 w 322"/>
                <a:gd name="T9" fmla="*/ 83 h 256"/>
                <a:gd name="T10" fmla="*/ 4 w 322"/>
                <a:gd name="T11" fmla="*/ 83 h 256"/>
                <a:gd name="T12" fmla="*/ 4 w 322"/>
                <a:gd name="T13" fmla="*/ 67 h 256"/>
                <a:gd name="T14" fmla="*/ 161 w 322"/>
                <a:gd name="T15" fmla="*/ 0 h 256"/>
                <a:gd name="T16" fmla="*/ 318 w 322"/>
                <a:gd name="T17" fmla="*/ 67 h 256"/>
                <a:gd name="T18" fmla="*/ 318 w 322"/>
                <a:gd name="T19" fmla="*/ 83 h 256"/>
                <a:gd name="T20" fmla="*/ 161 w 322"/>
                <a:gd name="T21" fmla="*/ 75 h 256"/>
                <a:gd name="T22" fmla="*/ 57 w 322"/>
                <a:gd name="T23" fmla="*/ 121 h 256"/>
                <a:gd name="T24" fmla="*/ 57 w 322"/>
                <a:gd name="T25" fmla="*/ 136 h 256"/>
                <a:gd name="T26" fmla="*/ 65 w 322"/>
                <a:gd name="T27" fmla="*/ 139 h 256"/>
                <a:gd name="T28" fmla="*/ 72 w 322"/>
                <a:gd name="T29" fmla="*/ 136 h 256"/>
                <a:gd name="T30" fmla="*/ 161 w 322"/>
                <a:gd name="T31" fmla="*/ 96 h 256"/>
                <a:gd name="T32" fmla="*/ 260 w 322"/>
                <a:gd name="T33" fmla="*/ 136 h 256"/>
                <a:gd name="T34" fmla="*/ 275 w 322"/>
                <a:gd name="T35" fmla="*/ 136 h 256"/>
                <a:gd name="T36" fmla="*/ 275 w 322"/>
                <a:gd name="T37" fmla="*/ 121 h 256"/>
                <a:gd name="T38" fmla="*/ 161 w 322"/>
                <a:gd name="T39" fmla="*/ 75 h 256"/>
                <a:gd name="T40" fmla="*/ 161 w 322"/>
                <a:gd name="T41" fmla="*/ 150 h 256"/>
                <a:gd name="T42" fmla="*/ 100 w 322"/>
                <a:gd name="T43" fmla="*/ 174 h 256"/>
                <a:gd name="T44" fmla="*/ 100 w 322"/>
                <a:gd name="T45" fmla="*/ 189 h 256"/>
                <a:gd name="T46" fmla="*/ 107 w 322"/>
                <a:gd name="T47" fmla="*/ 192 h 256"/>
                <a:gd name="T48" fmla="*/ 115 w 322"/>
                <a:gd name="T49" fmla="*/ 189 h 256"/>
                <a:gd name="T50" fmla="*/ 161 w 322"/>
                <a:gd name="T51" fmla="*/ 171 h 256"/>
                <a:gd name="T52" fmla="*/ 206 w 322"/>
                <a:gd name="T53" fmla="*/ 189 h 256"/>
                <a:gd name="T54" fmla="*/ 222 w 322"/>
                <a:gd name="T55" fmla="*/ 189 h 256"/>
                <a:gd name="T56" fmla="*/ 222 w 322"/>
                <a:gd name="T57" fmla="*/ 174 h 256"/>
                <a:gd name="T58" fmla="*/ 161 w 322"/>
                <a:gd name="T59" fmla="*/ 150 h 256"/>
                <a:gd name="T60" fmla="*/ 161 w 322"/>
                <a:gd name="T61" fmla="*/ 214 h 256"/>
                <a:gd name="T62" fmla="*/ 139 w 322"/>
                <a:gd name="T63" fmla="*/ 235 h 256"/>
                <a:gd name="T64" fmla="*/ 161 w 322"/>
                <a:gd name="T65" fmla="*/ 256 h 256"/>
                <a:gd name="T66" fmla="*/ 182 w 322"/>
                <a:gd name="T67" fmla="*/ 235 h 256"/>
                <a:gd name="T68" fmla="*/ 161 w 322"/>
                <a:gd name="T69"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 h="256">
                  <a:moveTo>
                    <a:pt x="318" y="83"/>
                  </a:moveTo>
                  <a:cubicBezTo>
                    <a:pt x="315" y="85"/>
                    <a:pt x="313" y="86"/>
                    <a:pt x="310" y="86"/>
                  </a:cubicBezTo>
                  <a:cubicBezTo>
                    <a:pt x="307" y="86"/>
                    <a:pt x="305" y="85"/>
                    <a:pt x="302" y="83"/>
                  </a:cubicBezTo>
                  <a:cubicBezTo>
                    <a:pt x="263" y="43"/>
                    <a:pt x="214" y="22"/>
                    <a:pt x="161" y="22"/>
                  </a:cubicBezTo>
                  <a:cubicBezTo>
                    <a:pt x="108" y="22"/>
                    <a:pt x="59" y="43"/>
                    <a:pt x="19" y="83"/>
                  </a:cubicBezTo>
                  <a:cubicBezTo>
                    <a:pt x="15" y="87"/>
                    <a:pt x="8" y="87"/>
                    <a:pt x="4" y="83"/>
                  </a:cubicBezTo>
                  <a:cubicBezTo>
                    <a:pt x="0" y="78"/>
                    <a:pt x="0" y="72"/>
                    <a:pt x="4" y="67"/>
                  </a:cubicBezTo>
                  <a:cubicBezTo>
                    <a:pt x="48" y="24"/>
                    <a:pt x="102" y="0"/>
                    <a:pt x="161" y="0"/>
                  </a:cubicBezTo>
                  <a:cubicBezTo>
                    <a:pt x="219" y="0"/>
                    <a:pt x="274" y="24"/>
                    <a:pt x="318" y="67"/>
                  </a:cubicBezTo>
                  <a:cubicBezTo>
                    <a:pt x="322" y="72"/>
                    <a:pt x="322" y="78"/>
                    <a:pt x="318" y="83"/>
                  </a:cubicBezTo>
                  <a:close/>
                  <a:moveTo>
                    <a:pt x="161" y="75"/>
                  </a:moveTo>
                  <a:cubicBezTo>
                    <a:pt x="121" y="75"/>
                    <a:pt x="88" y="90"/>
                    <a:pt x="57" y="121"/>
                  </a:cubicBezTo>
                  <a:cubicBezTo>
                    <a:pt x="53" y="125"/>
                    <a:pt x="53" y="132"/>
                    <a:pt x="57" y="136"/>
                  </a:cubicBezTo>
                  <a:cubicBezTo>
                    <a:pt x="59" y="138"/>
                    <a:pt x="62" y="139"/>
                    <a:pt x="65" y="139"/>
                  </a:cubicBezTo>
                  <a:cubicBezTo>
                    <a:pt x="67" y="139"/>
                    <a:pt x="70" y="138"/>
                    <a:pt x="72" y="136"/>
                  </a:cubicBezTo>
                  <a:cubicBezTo>
                    <a:pt x="99" y="109"/>
                    <a:pt x="127" y="96"/>
                    <a:pt x="161" y="96"/>
                  </a:cubicBezTo>
                  <a:cubicBezTo>
                    <a:pt x="197" y="96"/>
                    <a:pt x="235" y="111"/>
                    <a:pt x="260" y="136"/>
                  </a:cubicBezTo>
                  <a:cubicBezTo>
                    <a:pt x="264" y="140"/>
                    <a:pt x="271" y="140"/>
                    <a:pt x="275" y="136"/>
                  </a:cubicBezTo>
                  <a:cubicBezTo>
                    <a:pt x="279" y="132"/>
                    <a:pt x="279" y="125"/>
                    <a:pt x="275" y="121"/>
                  </a:cubicBezTo>
                  <a:cubicBezTo>
                    <a:pt x="247" y="93"/>
                    <a:pt x="203" y="75"/>
                    <a:pt x="161" y="75"/>
                  </a:cubicBezTo>
                  <a:close/>
                  <a:moveTo>
                    <a:pt x="161" y="150"/>
                  </a:moveTo>
                  <a:cubicBezTo>
                    <a:pt x="138" y="150"/>
                    <a:pt x="115" y="159"/>
                    <a:pt x="100" y="174"/>
                  </a:cubicBezTo>
                  <a:cubicBezTo>
                    <a:pt x="96" y="178"/>
                    <a:pt x="96" y="185"/>
                    <a:pt x="100" y="189"/>
                  </a:cubicBezTo>
                  <a:cubicBezTo>
                    <a:pt x="102" y="191"/>
                    <a:pt x="105" y="192"/>
                    <a:pt x="107" y="192"/>
                  </a:cubicBezTo>
                  <a:cubicBezTo>
                    <a:pt x="110" y="192"/>
                    <a:pt x="113" y="191"/>
                    <a:pt x="115" y="189"/>
                  </a:cubicBezTo>
                  <a:cubicBezTo>
                    <a:pt x="126" y="178"/>
                    <a:pt x="144" y="171"/>
                    <a:pt x="161" y="171"/>
                  </a:cubicBezTo>
                  <a:cubicBezTo>
                    <a:pt x="178" y="171"/>
                    <a:pt x="195" y="178"/>
                    <a:pt x="206" y="189"/>
                  </a:cubicBezTo>
                  <a:cubicBezTo>
                    <a:pt x="211" y="193"/>
                    <a:pt x="217" y="193"/>
                    <a:pt x="222" y="189"/>
                  </a:cubicBezTo>
                  <a:cubicBezTo>
                    <a:pt x="226" y="185"/>
                    <a:pt x="226" y="178"/>
                    <a:pt x="222" y="174"/>
                  </a:cubicBezTo>
                  <a:cubicBezTo>
                    <a:pt x="206" y="159"/>
                    <a:pt x="183" y="150"/>
                    <a:pt x="161" y="150"/>
                  </a:cubicBezTo>
                  <a:close/>
                  <a:moveTo>
                    <a:pt x="161" y="214"/>
                  </a:moveTo>
                  <a:cubicBezTo>
                    <a:pt x="149" y="214"/>
                    <a:pt x="139" y="223"/>
                    <a:pt x="139" y="235"/>
                  </a:cubicBezTo>
                  <a:cubicBezTo>
                    <a:pt x="139" y="247"/>
                    <a:pt x="149" y="256"/>
                    <a:pt x="161" y="256"/>
                  </a:cubicBezTo>
                  <a:cubicBezTo>
                    <a:pt x="172" y="256"/>
                    <a:pt x="182" y="247"/>
                    <a:pt x="182" y="235"/>
                  </a:cubicBezTo>
                  <a:cubicBezTo>
                    <a:pt x="182" y="223"/>
                    <a:pt x="172" y="214"/>
                    <a:pt x="161" y="2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6" name="Group 20">
            <a:extLst>
              <a:ext uri="{FF2B5EF4-FFF2-40B4-BE49-F238E27FC236}">
                <a16:creationId xmlns:a16="http://schemas.microsoft.com/office/drawing/2014/main" id="{64126A21-CFBA-4391-9036-1DF67516A6A1}"/>
              </a:ext>
            </a:extLst>
          </p:cNvPr>
          <p:cNvGrpSpPr>
            <a:grpSpLocks noChangeAspect="1"/>
          </p:cNvGrpSpPr>
          <p:nvPr/>
        </p:nvGrpSpPr>
        <p:grpSpPr bwMode="auto">
          <a:xfrm>
            <a:off x="9674988" y="1371230"/>
            <a:ext cx="425320" cy="499603"/>
            <a:chOff x="3885" y="823"/>
            <a:chExt cx="233" cy="234"/>
          </a:xfrm>
          <a:solidFill>
            <a:schemeClr val="tx2"/>
          </a:solidFill>
        </p:grpSpPr>
        <p:sp>
          <p:nvSpPr>
            <p:cNvPr id="105" name="Freeform 21">
              <a:extLst>
                <a:ext uri="{FF2B5EF4-FFF2-40B4-BE49-F238E27FC236}">
                  <a16:creationId xmlns:a16="http://schemas.microsoft.com/office/drawing/2014/main" id="{077FCEC6-64FC-41D2-8BF0-E72663264640}"/>
                </a:ext>
              </a:extLst>
            </p:cNvPr>
            <p:cNvSpPr>
              <a:spLocks noEditPoints="1"/>
            </p:cNvSpPr>
            <p:nvPr/>
          </p:nvSpPr>
          <p:spPr bwMode="auto">
            <a:xfrm>
              <a:off x="3885" y="823"/>
              <a:ext cx="233" cy="234"/>
            </a:xfrm>
            <a:custGeom>
              <a:avLst/>
              <a:gdLst>
                <a:gd name="T0" fmla="*/ 192 w 384"/>
                <a:gd name="T1" fmla="*/ 384 h 384"/>
                <a:gd name="T2" fmla="*/ 0 w 384"/>
                <a:gd name="T3" fmla="*/ 192 h 384"/>
                <a:gd name="T4" fmla="*/ 192 w 384"/>
                <a:gd name="T5" fmla="*/ 0 h 384"/>
                <a:gd name="T6" fmla="*/ 384 w 384"/>
                <a:gd name="T7" fmla="*/ 192 h 384"/>
                <a:gd name="T8" fmla="*/ 192 w 384"/>
                <a:gd name="T9" fmla="*/ 384 h 384"/>
                <a:gd name="T10" fmla="*/ 192 w 384"/>
                <a:gd name="T11" fmla="*/ 16 h 384"/>
                <a:gd name="T12" fmla="*/ 16 w 384"/>
                <a:gd name="T13" fmla="*/ 192 h 384"/>
                <a:gd name="T14" fmla="*/ 192 w 384"/>
                <a:gd name="T15" fmla="*/ 368 h 384"/>
                <a:gd name="T16" fmla="*/ 368 w 384"/>
                <a:gd name="T17" fmla="*/ 192 h 384"/>
                <a:gd name="T18" fmla="*/ 192 w 384"/>
                <a:gd name="T19" fmla="*/ 1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384"/>
                  </a:moveTo>
                  <a:cubicBezTo>
                    <a:pt x="86" y="384"/>
                    <a:pt x="0" y="298"/>
                    <a:pt x="0" y="192"/>
                  </a:cubicBezTo>
                  <a:cubicBezTo>
                    <a:pt x="0" y="86"/>
                    <a:pt x="86" y="0"/>
                    <a:pt x="192" y="0"/>
                  </a:cubicBezTo>
                  <a:cubicBezTo>
                    <a:pt x="298" y="0"/>
                    <a:pt x="384" y="86"/>
                    <a:pt x="384" y="192"/>
                  </a:cubicBezTo>
                  <a:cubicBezTo>
                    <a:pt x="384" y="298"/>
                    <a:pt x="298" y="384"/>
                    <a:pt x="192" y="384"/>
                  </a:cubicBezTo>
                  <a:close/>
                  <a:moveTo>
                    <a:pt x="192" y="16"/>
                  </a:moveTo>
                  <a:cubicBezTo>
                    <a:pt x="95" y="16"/>
                    <a:pt x="16" y="95"/>
                    <a:pt x="16" y="192"/>
                  </a:cubicBezTo>
                  <a:cubicBezTo>
                    <a:pt x="16" y="289"/>
                    <a:pt x="95" y="368"/>
                    <a:pt x="192" y="368"/>
                  </a:cubicBezTo>
                  <a:cubicBezTo>
                    <a:pt x="289" y="368"/>
                    <a:pt x="368" y="289"/>
                    <a:pt x="368" y="192"/>
                  </a:cubicBezTo>
                  <a:cubicBezTo>
                    <a:pt x="368" y="95"/>
                    <a:pt x="289" y="16"/>
                    <a:pt x="192"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6" name="Freeform 22">
              <a:extLst>
                <a:ext uri="{FF2B5EF4-FFF2-40B4-BE49-F238E27FC236}">
                  <a16:creationId xmlns:a16="http://schemas.microsoft.com/office/drawing/2014/main" id="{C8DE5362-1AC2-4363-A225-AA005DF1E813}"/>
                </a:ext>
              </a:extLst>
            </p:cNvPr>
            <p:cNvSpPr>
              <a:spLocks noEditPoints="1"/>
            </p:cNvSpPr>
            <p:nvPr/>
          </p:nvSpPr>
          <p:spPr bwMode="auto">
            <a:xfrm>
              <a:off x="3928" y="866"/>
              <a:ext cx="146" cy="147"/>
            </a:xfrm>
            <a:custGeom>
              <a:avLst/>
              <a:gdLst>
                <a:gd name="T0" fmla="*/ 239 w 241"/>
                <a:gd name="T1" fmla="*/ 54 h 241"/>
                <a:gd name="T2" fmla="*/ 236 w 241"/>
                <a:gd name="T3" fmla="*/ 42 h 241"/>
                <a:gd name="T4" fmla="*/ 146 w 241"/>
                <a:gd name="T5" fmla="*/ 4 h 241"/>
                <a:gd name="T6" fmla="*/ 95 w 241"/>
                <a:gd name="T7" fmla="*/ 4 h 241"/>
                <a:gd name="T8" fmla="*/ 5 w 241"/>
                <a:gd name="T9" fmla="*/ 42 h 241"/>
                <a:gd name="T10" fmla="*/ 2 w 241"/>
                <a:gd name="T11" fmla="*/ 54 h 241"/>
                <a:gd name="T12" fmla="*/ 2 w 241"/>
                <a:gd name="T13" fmla="*/ 124 h 241"/>
                <a:gd name="T14" fmla="*/ 5 w 241"/>
                <a:gd name="T15" fmla="*/ 136 h 241"/>
                <a:gd name="T16" fmla="*/ 33 w 241"/>
                <a:gd name="T17" fmla="*/ 193 h 241"/>
                <a:gd name="T18" fmla="*/ 117 w 241"/>
                <a:gd name="T19" fmla="*/ 240 h 241"/>
                <a:gd name="T20" fmla="*/ 121 w 241"/>
                <a:gd name="T21" fmla="*/ 241 h 241"/>
                <a:gd name="T22" fmla="*/ 124 w 241"/>
                <a:gd name="T23" fmla="*/ 240 h 241"/>
                <a:gd name="T24" fmla="*/ 209 w 241"/>
                <a:gd name="T25" fmla="*/ 193 h 241"/>
                <a:gd name="T26" fmla="*/ 236 w 241"/>
                <a:gd name="T27" fmla="*/ 136 h 241"/>
                <a:gd name="T28" fmla="*/ 239 w 241"/>
                <a:gd name="T29" fmla="*/ 124 h 241"/>
                <a:gd name="T30" fmla="*/ 155 w 241"/>
                <a:gd name="T31" fmla="*/ 19 h 241"/>
                <a:gd name="T32" fmla="*/ 198 w 241"/>
                <a:gd name="T33" fmla="*/ 79 h 241"/>
                <a:gd name="T34" fmla="*/ 155 w 241"/>
                <a:gd name="T35" fmla="*/ 19 h 241"/>
                <a:gd name="T36" fmla="*/ 59 w 241"/>
                <a:gd name="T37" fmla="*/ 89 h 241"/>
                <a:gd name="T38" fmla="*/ 183 w 241"/>
                <a:gd name="T39" fmla="*/ 89 h 241"/>
                <a:gd name="T40" fmla="*/ 21 w 241"/>
                <a:gd name="T41" fmla="*/ 51 h 241"/>
                <a:gd name="T42" fmla="*/ 108 w 241"/>
                <a:gd name="T43" fmla="*/ 46 h 241"/>
                <a:gd name="T44" fmla="*/ 21 w 241"/>
                <a:gd name="T45" fmla="*/ 51 h 241"/>
                <a:gd name="T46" fmla="*/ 108 w 241"/>
                <a:gd name="T47" fmla="*/ 131 h 241"/>
                <a:gd name="T48" fmla="*/ 44 w 241"/>
                <a:gd name="T49" fmla="*/ 137 h 241"/>
                <a:gd name="T50" fmla="*/ 21 w 241"/>
                <a:gd name="T51" fmla="*/ 126 h 241"/>
                <a:gd name="T52" fmla="*/ 49 w 241"/>
                <a:gd name="T53" fmla="*/ 158 h 241"/>
                <a:gd name="T54" fmla="*/ 95 w 241"/>
                <a:gd name="T55" fmla="*/ 174 h 241"/>
                <a:gd name="T56" fmla="*/ 113 w 241"/>
                <a:gd name="T57" fmla="*/ 220 h 241"/>
                <a:gd name="T58" fmla="*/ 49 w 241"/>
                <a:gd name="T59" fmla="*/ 158 h 241"/>
                <a:gd name="T60" fmla="*/ 129 w 241"/>
                <a:gd name="T61" fmla="*/ 220 h 241"/>
                <a:gd name="T62" fmla="*/ 146 w 241"/>
                <a:gd name="T63" fmla="*/ 174 h 241"/>
                <a:gd name="T64" fmla="*/ 150 w 241"/>
                <a:gd name="T65" fmla="*/ 176 h 241"/>
                <a:gd name="T66" fmla="*/ 153 w 241"/>
                <a:gd name="T67" fmla="*/ 177 h 241"/>
                <a:gd name="T68" fmla="*/ 156 w 241"/>
                <a:gd name="T69" fmla="*/ 176 h 241"/>
                <a:gd name="T70" fmla="*/ 193 w 241"/>
                <a:gd name="T71" fmla="*/ 188 h 241"/>
                <a:gd name="T72" fmla="*/ 197 w 241"/>
                <a:gd name="T73" fmla="*/ 137 h 241"/>
                <a:gd name="T74" fmla="*/ 133 w 241"/>
                <a:gd name="T75" fmla="*/ 131 h 241"/>
                <a:gd name="T76" fmla="*/ 220 w 241"/>
                <a:gd name="T77" fmla="*/ 1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 h="241">
                  <a:moveTo>
                    <a:pt x="211" y="89"/>
                  </a:moveTo>
                  <a:cubicBezTo>
                    <a:pt x="239" y="54"/>
                    <a:pt x="239" y="54"/>
                    <a:pt x="239" y="54"/>
                  </a:cubicBezTo>
                  <a:cubicBezTo>
                    <a:pt x="240" y="52"/>
                    <a:pt x="241" y="49"/>
                    <a:pt x="240" y="47"/>
                  </a:cubicBezTo>
                  <a:cubicBezTo>
                    <a:pt x="240" y="45"/>
                    <a:pt x="238" y="43"/>
                    <a:pt x="236" y="42"/>
                  </a:cubicBezTo>
                  <a:cubicBezTo>
                    <a:pt x="156" y="2"/>
                    <a:pt x="156" y="2"/>
                    <a:pt x="156" y="2"/>
                  </a:cubicBezTo>
                  <a:cubicBezTo>
                    <a:pt x="153" y="0"/>
                    <a:pt x="149" y="1"/>
                    <a:pt x="146" y="4"/>
                  </a:cubicBezTo>
                  <a:cubicBezTo>
                    <a:pt x="121" y="36"/>
                    <a:pt x="121" y="36"/>
                    <a:pt x="121" y="36"/>
                  </a:cubicBezTo>
                  <a:cubicBezTo>
                    <a:pt x="95" y="4"/>
                    <a:pt x="95" y="4"/>
                    <a:pt x="95" y="4"/>
                  </a:cubicBezTo>
                  <a:cubicBezTo>
                    <a:pt x="93" y="1"/>
                    <a:pt x="88" y="0"/>
                    <a:pt x="85" y="2"/>
                  </a:cubicBezTo>
                  <a:cubicBezTo>
                    <a:pt x="5" y="42"/>
                    <a:pt x="5" y="42"/>
                    <a:pt x="5" y="42"/>
                  </a:cubicBezTo>
                  <a:cubicBezTo>
                    <a:pt x="3" y="43"/>
                    <a:pt x="1" y="45"/>
                    <a:pt x="1" y="47"/>
                  </a:cubicBezTo>
                  <a:cubicBezTo>
                    <a:pt x="0" y="49"/>
                    <a:pt x="1" y="52"/>
                    <a:pt x="2" y="54"/>
                  </a:cubicBezTo>
                  <a:cubicBezTo>
                    <a:pt x="30" y="89"/>
                    <a:pt x="30" y="89"/>
                    <a:pt x="30" y="89"/>
                  </a:cubicBezTo>
                  <a:cubicBezTo>
                    <a:pt x="2" y="124"/>
                    <a:pt x="2" y="124"/>
                    <a:pt x="2" y="124"/>
                  </a:cubicBezTo>
                  <a:cubicBezTo>
                    <a:pt x="1" y="126"/>
                    <a:pt x="0" y="128"/>
                    <a:pt x="1" y="130"/>
                  </a:cubicBezTo>
                  <a:cubicBezTo>
                    <a:pt x="1" y="133"/>
                    <a:pt x="3" y="135"/>
                    <a:pt x="5" y="136"/>
                  </a:cubicBezTo>
                  <a:cubicBezTo>
                    <a:pt x="33" y="150"/>
                    <a:pt x="33" y="150"/>
                    <a:pt x="33" y="150"/>
                  </a:cubicBezTo>
                  <a:cubicBezTo>
                    <a:pt x="33" y="193"/>
                    <a:pt x="33" y="193"/>
                    <a:pt x="33" y="193"/>
                  </a:cubicBezTo>
                  <a:cubicBezTo>
                    <a:pt x="33" y="196"/>
                    <a:pt x="34" y="198"/>
                    <a:pt x="37" y="200"/>
                  </a:cubicBezTo>
                  <a:cubicBezTo>
                    <a:pt x="117" y="240"/>
                    <a:pt x="117" y="240"/>
                    <a:pt x="117" y="240"/>
                  </a:cubicBezTo>
                  <a:cubicBezTo>
                    <a:pt x="117" y="240"/>
                    <a:pt x="117" y="240"/>
                    <a:pt x="117" y="240"/>
                  </a:cubicBezTo>
                  <a:cubicBezTo>
                    <a:pt x="118" y="240"/>
                    <a:pt x="120" y="241"/>
                    <a:pt x="121" y="241"/>
                  </a:cubicBezTo>
                  <a:cubicBezTo>
                    <a:pt x="122" y="241"/>
                    <a:pt x="123" y="240"/>
                    <a:pt x="124" y="240"/>
                  </a:cubicBezTo>
                  <a:cubicBezTo>
                    <a:pt x="124" y="240"/>
                    <a:pt x="124" y="240"/>
                    <a:pt x="124" y="240"/>
                  </a:cubicBezTo>
                  <a:cubicBezTo>
                    <a:pt x="204" y="200"/>
                    <a:pt x="204" y="200"/>
                    <a:pt x="204" y="200"/>
                  </a:cubicBezTo>
                  <a:cubicBezTo>
                    <a:pt x="207" y="198"/>
                    <a:pt x="209" y="196"/>
                    <a:pt x="209" y="193"/>
                  </a:cubicBezTo>
                  <a:cubicBezTo>
                    <a:pt x="209" y="150"/>
                    <a:pt x="209" y="150"/>
                    <a:pt x="209" y="150"/>
                  </a:cubicBezTo>
                  <a:cubicBezTo>
                    <a:pt x="236" y="136"/>
                    <a:pt x="236" y="136"/>
                    <a:pt x="236" y="136"/>
                  </a:cubicBezTo>
                  <a:cubicBezTo>
                    <a:pt x="238" y="135"/>
                    <a:pt x="240" y="133"/>
                    <a:pt x="240" y="130"/>
                  </a:cubicBezTo>
                  <a:cubicBezTo>
                    <a:pt x="241" y="128"/>
                    <a:pt x="240" y="126"/>
                    <a:pt x="239" y="124"/>
                  </a:cubicBezTo>
                  <a:lnTo>
                    <a:pt x="211" y="89"/>
                  </a:lnTo>
                  <a:close/>
                  <a:moveTo>
                    <a:pt x="155" y="19"/>
                  </a:moveTo>
                  <a:cubicBezTo>
                    <a:pt x="220" y="51"/>
                    <a:pt x="220" y="51"/>
                    <a:pt x="220" y="51"/>
                  </a:cubicBezTo>
                  <a:cubicBezTo>
                    <a:pt x="198" y="79"/>
                    <a:pt x="198" y="79"/>
                    <a:pt x="198" y="79"/>
                  </a:cubicBezTo>
                  <a:cubicBezTo>
                    <a:pt x="133" y="46"/>
                    <a:pt x="133" y="46"/>
                    <a:pt x="133" y="46"/>
                  </a:cubicBezTo>
                  <a:lnTo>
                    <a:pt x="155" y="19"/>
                  </a:lnTo>
                  <a:close/>
                  <a:moveTo>
                    <a:pt x="121" y="120"/>
                  </a:moveTo>
                  <a:cubicBezTo>
                    <a:pt x="59" y="89"/>
                    <a:pt x="59" y="89"/>
                    <a:pt x="59" y="89"/>
                  </a:cubicBezTo>
                  <a:cubicBezTo>
                    <a:pt x="121" y="58"/>
                    <a:pt x="121" y="58"/>
                    <a:pt x="121" y="58"/>
                  </a:cubicBezTo>
                  <a:cubicBezTo>
                    <a:pt x="183" y="89"/>
                    <a:pt x="183" y="89"/>
                    <a:pt x="183" y="89"/>
                  </a:cubicBezTo>
                  <a:lnTo>
                    <a:pt x="121" y="120"/>
                  </a:lnTo>
                  <a:close/>
                  <a:moveTo>
                    <a:pt x="21" y="51"/>
                  </a:moveTo>
                  <a:cubicBezTo>
                    <a:pt x="86" y="19"/>
                    <a:pt x="86" y="19"/>
                    <a:pt x="86" y="19"/>
                  </a:cubicBezTo>
                  <a:cubicBezTo>
                    <a:pt x="108" y="46"/>
                    <a:pt x="108" y="46"/>
                    <a:pt x="108" y="46"/>
                  </a:cubicBezTo>
                  <a:cubicBezTo>
                    <a:pt x="43" y="79"/>
                    <a:pt x="43" y="79"/>
                    <a:pt x="43" y="79"/>
                  </a:cubicBezTo>
                  <a:lnTo>
                    <a:pt x="21" y="51"/>
                  </a:lnTo>
                  <a:close/>
                  <a:moveTo>
                    <a:pt x="43" y="99"/>
                  </a:moveTo>
                  <a:cubicBezTo>
                    <a:pt x="108" y="131"/>
                    <a:pt x="108" y="131"/>
                    <a:pt x="108" y="131"/>
                  </a:cubicBezTo>
                  <a:cubicBezTo>
                    <a:pt x="86" y="158"/>
                    <a:pt x="86" y="158"/>
                    <a:pt x="86" y="158"/>
                  </a:cubicBezTo>
                  <a:cubicBezTo>
                    <a:pt x="44" y="137"/>
                    <a:pt x="44" y="137"/>
                    <a:pt x="44" y="137"/>
                  </a:cubicBezTo>
                  <a:cubicBezTo>
                    <a:pt x="44" y="137"/>
                    <a:pt x="44" y="137"/>
                    <a:pt x="44" y="137"/>
                  </a:cubicBezTo>
                  <a:cubicBezTo>
                    <a:pt x="21" y="126"/>
                    <a:pt x="21" y="126"/>
                    <a:pt x="21" y="126"/>
                  </a:cubicBezTo>
                  <a:lnTo>
                    <a:pt x="43" y="99"/>
                  </a:lnTo>
                  <a:close/>
                  <a:moveTo>
                    <a:pt x="49" y="158"/>
                  </a:moveTo>
                  <a:cubicBezTo>
                    <a:pt x="85" y="176"/>
                    <a:pt x="85" y="176"/>
                    <a:pt x="85" y="176"/>
                  </a:cubicBezTo>
                  <a:cubicBezTo>
                    <a:pt x="88" y="178"/>
                    <a:pt x="93" y="177"/>
                    <a:pt x="95" y="174"/>
                  </a:cubicBezTo>
                  <a:cubicBezTo>
                    <a:pt x="113" y="151"/>
                    <a:pt x="113" y="151"/>
                    <a:pt x="113" y="151"/>
                  </a:cubicBezTo>
                  <a:cubicBezTo>
                    <a:pt x="113" y="220"/>
                    <a:pt x="113" y="220"/>
                    <a:pt x="113" y="220"/>
                  </a:cubicBezTo>
                  <a:cubicBezTo>
                    <a:pt x="49" y="188"/>
                    <a:pt x="49" y="188"/>
                    <a:pt x="49" y="188"/>
                  </a:cubicBezTo>
                  <a:lnTo>
                    <a:pt x="49" y="158"/>
                  </a:lnTo>
                  <a:close/>
                  <a:moveTo>
                    <a:pt x="193" y="188"/>
                  </a:moveTo>
                  <a:cubicBezTo>
                    <a:pt x="129" y="220"/>
                    <a:pt x="129" y="220"/>
                    <a:pt x="129" y="220"/>
                  </a:cubicBezTo>
                  <a:cubicBezTo>
                    <a:pt x="129" y="151"/>
                    <a:pt x="129" y="151"/>
                    <a:pt x="129" y="151"/>
                  </a:cubicBezTo>
                  <a:cubicBezTo>
                    <a:pt x="146" y="174"/>
                    <a:pt x="146" y="174"/>
                    <a:pt x="146" y="174"/>
                  </a:cubicBezTo>
                  <a:cubicBezTo>
                    <a:pt x="147" y="175"/>
                    <a:pt x="148" y="175"/>
                    <a:pt x="149" y="176"/>
                  </a:cubicBezTo>
                  <a:cubicBezTo>
                    <a:pt x="149" y="176"/>
                    <a:pt x="150" y="176"/>
                    <a:pt x="150" y="176"/>
                  </a:cubicBezTo>
                  <a:cubicBezTo>
                    <a:pt x="151" y="176"/>
                    <a:pt x="151" y="176"/>
                    <a:pt x="152" y="177"/>
                  </a:cubicBezTo>
                  <a:cubicBezTo>
                    <a:pt x="152" y="177"/>
                    <a:pt x="152" y="177"/>
                    <a:pt x="153" y="177"/>
                  </a:cubicBezTo>
                  <a:cubicBezTo>
                    <a:pt x="153" y="177"/>
                    <a:pt x="153" y="177"/>
                    <a:pt x="153" y="177"/>
                  </a:cubicBezTo>
                  <a:cubicBezTo>
                    <a:pt x="154" y="177"/>
                    <a:pt x="155" y="176"/>
                    <a:pt x="156" y="176"/>
                  </a:cubicBezTo>
                  <a:cubicBezTo>
                    <a:pt x="193" y="158"/>
                    <a:pt x="193" y="158"/>
                    <a:pt x="193" y="158"/>
                  </a:cubicBezTo>
                  <a:lnTo>
                    <a:pt x="193" y="188"/>
                  </a:lnTo>
                  <a:close/>
                  <a:moveTo>
                    <a:pt x="197" y="137"/>
                  </a:moveTo>
                  <a:cubicBezTo>
                    <a:pt x="197" y="137"/>
                    <a:pt x="197" y="137"/>
                    <a:pt x="197" y="137"/>
                  </a:cubicBezTo>
                  <a:cubicBezTo>
                    <a:pt x="155" y="158"/>
                    <a:pt x="155" y="158"/>
                    <a:pt x="155" y="158"/>
                  </a:cubicBezTo>
                  <a:cubicBezTo>
                    <a:pt x="133" y="131"/>
                    <a:pt x="133" y="131"/>
                    <a:pt x="133" y="131"/>
                  </a:cubicBezTo>
                  <a:cubicBezTo>
                    <a:pt x="198" y="99"/>
                    <a:pt x="198" y="99"/>
                    <a:pt x="198" y="99"/>
                  </a:cubicBezTo>
                  <a:cubicBezTo>
                    <a:pt x="220" y="125"/>
                    <a:pt x="220" y="125"/>
                    <a:pt x="220" y="125"/>
                  </a:cubicBezTo>
                  <a:lnTo>
                    <a:pt x="197" y="1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7" name="Group 499">
            <a:extLst>
              <a:ext uri="{FF2B5EF4-FFF2-40B4-BE49-F238E27FC236}">
                <a16:creationId xmlns:a16="http://schemas.microsoft.com/office/drawing/2014/main" id="{F78350BA-B340-4CFE-ADE5-B8EE1D4B0355}"/>
              </a:ext>
            </a:extLst>
          </p:cNvPr>
          <p:cNvGrpSpPr>
            <a:grpSpLocks noChangeAspect="1"/>
          </p:cNvGrpSpPr>
          <p:nvPr/>
        </p:nvGrpSpPr>
        <p:grpSpPr bwMode="auto">
          <a:xfrm>
            <a:off x="10241078" y="1639219"/>
            <a:ext cx="425572" cy="496302"/>
            <a:chOff x="5800" y="1938"/>
            <a:chExt cx="341" cy="340"/>
          </a:xfrm>
          <a:solidFill>
            <a:schemeClr val="tx2"/>
          </a:solidFill>
        </p:grpSpPr>
        <p:sp>
          <p:nvSpPr>
            <p:cNvPr id="103" name="Freeform 500">
              <a:extLst>
                <a:ext uri="{FF2B5EF4-FFF2-40B4-BE49-F238E27FC236}">
                  <a16:creationId xmlns:a16="http://schemas.microsoft.com/office/drawing/2014/main" id="{4AFA706D-20BC-4F6F-BAC6-F87F7DDF5868}"/>
                </a:ext>
              </a:extLst>
            </p:cNvPr>
            <p:cNvSpPr>
              <a:spLocks noEditPoints="1"/>
            </p:cNvSpPr>
            <p:nvPr/>
          </p:nvSpPr>
          <p:spPr bwMode="auto">
            <a:xfrm>
              <a:off x="5800" y="193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4" name="Freeform 501">
              <a:extLst>
                <a:ext uri="{FF2B5EF4-FFF2-40B4-BE49-F238E27FC236}">
                  <a16:creationId xmlns:a16="http://schemas.microsoft.com/office/drawing/2014/main" id="{5D6601E9-FDAB-47C9-9E92-65CF90DFB141}"/>
                </a:ext>
              </a:extLst>
            </p:cNvPr>
            <p:cNvSpPr>
              <a:spLocks noEditPoints="1"/>
            </p:cNvSpPr>
            <p:nvPr/>
          </p:nvSpPr>
          <p:spPr bwMode="auto">
            <a:xfrm>
              <a:off x="5879" y="2016"/>
              <a:ext cx="183" cy="184"/>
            </a:xfrm>
            <a:custGeom>
              <a:avLst/>
              <a:gdLst>
                <a:gd name="T0" fmla="*/ 10 w 275"/>
                <a:gd name="T1" fmla="*/ 0 h 278"/>
                <a:gd name="T2" fmla="*/ 0 w 275"/>
                <a:gd name="T3" fmla="*/ 267 h 278"/>
                <a:gd name="T4" fmla="*/ 264 w 275"/>
                <a:gd name="T5" fmla="*/ 278 h 278"/>
                <a:gd name="T6" fmla="*/ 275 w 275"/>
                <a:gd name="T7" fmla="*/ 11 h 278"/>
                <a:gd name="T8" fmla="*/ 254 w 275"/>
                <a:gd name="T9" fmla="*/ 256 h 278"/>
                <a:gd name="T10" fmla="*/ 21 w 275"/>
                <a:gd name="T11" fmla="*/ 21 h 278"/>
                <a:gd name="T12" fmla="*/ 254 w 275"/>
                <a:gd name="T13" fmla="*/ 256 h 278"/>
                <a:gd name="T14" fmla="*/ 116 w 275"/>
                <a:gd name="T15" fmla="*/ 128 h 278"/>
                <a:gd name="T16" fmla="*/ 127 w 275"/>
                <a:gd name="T17" fmla="*/ 53 h 278"/>
                <a:gd name="T18" fmla="*/ 52 w 275"/>
                <a:gd name="T19" fmla="*/ 43 h 278"/>
                <a:gd name="T20" fmla="*/ 42 w 275"/>
                <a:gd name="T21" fmla="*/ 117 h 278"/>
                <a:gd name="T22" fmla="*/ 63 w 275"/>
                <a:gd name="T23" fmla="*/ 64 h 278"/>
                <a:gd name="T24" fmla="*/ 106 w 275"/>
                <a:gd name="T25" fmla="*/ 107 h 278"/>
                <a:gd name="T26" fmla="*/ 63 w 275"/>
                <a:gd name="T27" fmla="*/ 64 h 278"/>
                <a:gd name="T28" fmla="*/ 116 w 275"/>
                <a:gd name="T29" fmla="*/ 235 h 278"/>
                <a:gd name="T30" fmla="*/ 127 w 275"/>
                <a:gd name="T31" fmla="*/ 160 h 278"/>
                <a:gd name="T32" fmla="*/ 52 w 275"/>
                <a:gd name="T33" fmla="*/ 149 h 278"/>
                <a:gd name="T34" fmla="*/ 42 w 275"/>
                <a:gd name="T35" fmla="*/ 224 h 278"/>
                <a:gd name="T36" fmla="*/ 63 w 275"/>
                <a:gd name="T37" fmla="*/ 171 h 278"/>
                <a:gd name="T38" fmla="*/ 106 w 275"/>
                <a:gd name="T39" fmla="*/ 213 h 278"/>
                <a:gd name="T40" fmla="*/ 63 w 275"/>
                <a:gd name="T41" fmla="*/ 171 h 278"/>
                <a:gd name="T42" fmla="*/ 223 w 275"/>
                <a:gd name="T43" fmla="*/ 128 h 278"/>
                <a:gd name="T44" fmla="*/ 234 w 275"/>
                <a:gd name="T45" fmla="*/ 53 h 278"/>
                <a:gd name="T46" fmla="*/ 159 w 275"/>
                <a:gd name="T47" fmla="*/ 43 h 278"/>
                <a:gd name="T48" fmla="*/ 148 w 275"/>
                <a:gd name="T49" fmla="*/ 117 h 278"/>
                <a:gd name="T50" fmla="*/ 170 w 275"/>
                <a:gd name="T51" fmla="*/ 64 h 278"/>
                <a:gd name="T52" fmla="*/ 212 w 275"/>
                <a:gd name="T53" fmla="*/ 107 h 278"/>
                <a:gd name="T54" fmla="*/ 170 w 275"/>
                <a:gd name="T55" fmla="*/ 64 h 278"/>
                <a:gd name="T56" fmla="*/ 148 w 275"/>
                <a:gd name="T57" fmla="*/ 160 h 278"/>
                <a:gd name="T58" fmla="*/ 223 w 275"/>
                <a:gd name="T59" fmla="*/ 149 h 278"/>
                <a:gd name="T60" fmla="*/ 223 w 275"/>
                <a:gd name="T61" fmla="*/ 171 h 278"/>
                <a:gd name="T62" fmla="*/ 170 w 275"/>
                <a:gd name="T63" fmla="*/ 224 h 278"/>
                <a:gd name="T64" fmla="*/ 148 w 275"/>
                <a:gd name="T65" fmla="*/ 224 h 278"/>
                <a:gd name="T66" fmla="*/ 234 w 275"/>
                <a:gd name="T67" fmla="*/ 224 h 278"/>
                <a:gd name="T68" fmla="*/ 191 w 275"/>
                <a:gd name="T69" fmla="*/ 235 h 278"/>
                <a:gd name="T70" fmla="*/ 191 w 275"/>
                <a:gd name="T71" fmla="*/ 213 h 278"/>
                <a:gd name="T72" fmla="*/ 212 w 275"/>
                <a:gd name="T73" fmla="*/ 192 h 278"/>
                <a:gd name="T74" fmla="*/ 234 w 275"/>
                <a:gd name="T75" fmla="*/ 192 h 278"/>
                <a:gd name="T76" fmla="*/ 84 w 275"/>
                <a:gd name="T77" fmla="*/ 96 h 278"/>
                <a:gd name="T78" fmla="*/ 84 w 275"/>
                <a:gd name="T79" fmla="*/ 75 h 278"/>
                <a:gd name="T80" fmla="*/ 95 w 275"/>
                <a:gd name="T81" fmla="*/ 192 h 278"/>
                <a:gd name="T82" fmla="*/ 74 w 275"/>
                <a:gd name="T83" fmla="*/ 192 h 278"/>
                <a:gd name="T84" fmla="*/ 95 w 275"/>
                <a:gd name="T85" fmla="*/ 192 h 278"/>
                <a:gd name="T86" fmla="*/ 191 w 275"/>
                <a:gd name="T87" fmla="*/ 96 h 278"/>
                <a:gd name="T88" fmla="*/ 191 w 275"/>
                <a:gd name="T89" fmla="*/ 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 h="278">
                  <a:moveTo>
                    <a:pt x="264" y="0"/>
                  </a:moveTo>
                  <a:cubicBezTo>
                    <a:pt x="10" y="0"/>
                    <a:pt x="10" y="0"/>
                    <a:pt x="10" y="0"/>
                  </a:cubicBezTo>
                  <a:cubicBezTo>
                    <a:pt x="4" y="0"/>
                    <a:pt x="0" y="5"/>
                    <a:pt x="0" y="11"/>
                  </a:cubicBezTo>
                  <a:cubicBezTo>
                    <a:pt x="0" y="267"/>
                    <a:pt x="0" y="267"/>
                    <a:pt x="0" y="267"/>
                  </a:cubicBezTo>
                  <a:cubicBezTo>
                    <a:pt x="0" y="273"/>
                    <a:pt x="4" y="278"/>
                    <a:pt x="10" y="278"/>
                  </a:cubicBezTo>
                  <a:cubicBezTo>
                    <a:pt x="264" y="278"/>
                    <a:pt x="264" y="278"/>
                    <a:pt x="264" y="278"/>
                  </a:cubicBezTo>
                  <a:cubicBezTo>
                    <a:pt x="270" y="278"/>
                    <a:pt x="275" y="273"/>
                    <a:pt x="275" y="267"/>
                  </a:cubicBezTo>
                  <a:cubicBezTo>
                    <a:pt x="275" y="11"/>
                    <a:pt x="275" y="11"/>
                    <a:pt x="275" y="11"/>
                  </a:cubicBezTo>
                  <a:cubicBezTo>
                    <a:pt x="275" y="5"/>
                    <a:pt x="270" y="0"/>
                    <a:pt x="264" y="0"/>
                  </a:cubicBezTo>
                  <a:close/>
                  <a:moveTo>
                    <a:pt x="254" y="256"/>
                  </a:moveTo>
                  <a:cubicBezTo>
                    <a:pt x="21" y="256"/>
                    <a:pt x="21" y="256"/>
                    <a:pt x="21" y="256"/>
                  </a:cubicBezTo>
                  <a:cubicBezTo>
                    <a:pt x="21" y="21"/>
                    <a:pt x="21" y="21"/>
                    <a:pt x="21" y="21"/>
                  </a:cubicBezTo>
                  <a:cubicBezTo>
                    <a:pt x="254" y="21"/>
                    <a:pt x="254" y="21"/>
                    <a:pt x="254" y="21"/>
                  </a:cubicBezTo>
                  <a:lnTo>
                    <a:pt x="254" y="256"/>
                  </a:lnTo>
                  <a:close/>
                  <a:moveTo>
                    <a:pt x="52" y="128"/>
                  </a:moveTo>
                  <a:cubicBezTo>
                    <a:pt x="116" y="128"/>
                    <a:pt x="116" y="128"/>
                    <a:pt x="116" y="128"/>
                  </a:cubicBezTo>
                  <a:cubicBezTo>
                    <a:pt x="122" y="128"/>
                    <a:pt x="127" y="123"/>
                    <a:pt x="127" y="117"/>
                  </a:cubicBezTo>
                  <a:cubicBezTo>
                    <a:pt x="127" y="53"/>
                    <a:pt x="127" y="53"/>
                    <a:pt x="127" y="53"/>
                  </a:cubicBezTo>
                  <a:cubicBezTo>
                    <a:pt x="127" y="47"/>
                    <a:pt x="122" y="43"/>
                    <a:pt x="116" y="43"/>
                  </a:cubicBezTo>
                  <a:cubicBezTo>
                    <a:pt x="52" y="43"/>
                    <a:pt x="52" y="43"/>
                    <a:pt x="52" y="43"/>
                  </a:cubicBezTo>
                  <a:cubicBezTo>
                    <a:pt x="46" y="43"/>
                    <a:pt x="42" y="47"/>
                    <a:pt x="42" y="53"/>
                  </a:cubicBezTo>
                  <a:cubicBezTo>
                    <a:pt x="42" y="117"/>
                    <a:pt x="42" y="117"/>
                    <a:pt x="42" y="117"/>
                  </a:cubicBezTo>
                  <a:cubicBezTo>
                    <a:pt x="42" y="123"/>
                    <a:pt x="46" y="128"/>
                    <a:pt x="52" y="128"/>
                  </a:cubicBezTo>
                  <a:close/>
                  <a:moveTo>
                    <a:pt x="63" y="64"/>
                  </a:moveTo>
                  <a:cubicBezTo>
                    <a:pt x="106" y="64"/>
                    <a:pt x="106" y="64"/>
                    <a:pt x="106" y="64"/>
                  </a:cubicBezTo>
                  <a:cubicBezTo>
                    <a:pt x="106" y="107"/>
                    <a:pt x="106" y="107"/>
                    <a:pt x="106" y="107"/>
                  </a:cubicBezTo>
                  <a:cubicBezTo>
                    <a:pt x="63" y="107"/>
                    <a:pt x="63" y="107"/>
                    <a:pt x="63" y="107"/>
                  </a:cubicBezTo>
                  <a:lnTo>
                    <a:pt x="63" y="64"/>
                  </a:lnTo>
                  <a:close/>
                  <a:moveTo>
                    <a:pt x="52" y="235"/>
                  </a:moveTo>
                  <a:cubicBezTo>
                    <a:pt x="116" y="235"/>
                    <a:pt x="116" y="235"/>
                    <a:pt x="116" y="235"/>
                  </a:cubicBezTo>
                  <a:cubicBezTo>
                    <a:pt x="122" y="235"/>
                    <a:pt x="127" y="230"/>
                    <a:pt x="127" y="224"/>
                  </a:cubicBezTo>
                  <a:cubicBezTo>
                    <a:pt x="127" y="160"/>
                    <a:pt x="127" y="160"/>
                    <a:pt x="127" y="160"/>
                  </a:cubicBezTo>
                  <a:cubicBezTo>
                    <a:pt x="127" y="154"/>
                    <a:pt x="122" y="149"/>
                    <a:pt x="116" y="149"/>
                  </a:cubicBezTo>
                  <a:cubicBezTo>
                    <a:pt x="52" y="149"/>
                    <a:pt x="52" y="149"/>
                    <a:pt x="52" y="149"/>
                  </a:cubicBezTo>
                  <a:cubicBezTo>
                    <a:pt x="46" y="149"/>
                    <a:pt x="42" y="154"/>
                    <a:pt x="42" y="160"/>
                  </a:cubicBezTo>
                  <a:cubicBezTo>
                    <a:pt x="42" y="224"/>
                    <a:pt x="42" y="224"/>
                    <a:pt x="42" y="224"/>
                  </a:cubicBezTo>
                  <a:cubicBezTo>
                    <a:pt x="42" y="230"/>
                    <a:pt x="46" y="235"/>
                    <a:pt x="52" y="235"/>
                  </a:cubicBezTo>
                  <a:close/>
                  <a:moveTo>
                    <a:pt x="63" y="171"/>
                  </a:moveTo>
                  <a:cubicBezTo>
                    <a:pt x="106" y="171"/>
                    <a:pt x="106" y="171"/>
                    <a:pt x="106" y="171"/>
                  </a:cubicBezTo>
                  <a:cubicBezTo>
                    <a:pt x="106" y="213"/>
                    <a:pt x="106" y="213"/>
                    <a:pt x="106" y="213"/>
                  </a:cubicBezTo>
                  <a:cubicBezTo>
                    <a:pt x="63" y="213"/>
                    <a:pt x="63" y="213"/>
                    <a:pt x="63" y="213"/>
                  </a:cubicBezTo>
                  <a:lnTo>
                    <a:pt x="63" y="171"/>
                  </a:lnTo>
                  <a:close/>
                  <a:moveTo>
                    <a:pt x="159" y="128"/>
                  </a:moveTo>
                  <a:cubicBezTo>
                    <a:pt x="223" y="128"/>
                    <a:pt x="223" y="128"/>
                    <a:pt x="223" y="128"/>
                  </a:cubicBezTo>
                  <a:cubicBezTo>
                    <a:pt x="229" y="128"/>
                    <a:pt x="234" y="123"/>
                    <a:pt x="234" y="117"/>
                  </a:cubicBezTo>
                  <a:cubicBezTo>
                    <a:pt x="234" y="53"/>
                    <a:pt x="234" y="53"/>
                    <a:pt x="234" y="53"/>
                  </a:cubicBezTo>
                  <a:cubicBezTo>
                    <a:pt x="234" y="47"/>
                    <a:pt x="229" y="43"/>
                    <a:pt x="223" y="43"/>
                  </a:cubicBezTo>
                  <a:cubicBezTo>
                    <a:pt x="159" y="43"/>
                    <a:pt x="159" y="43"/>
                    <a:pt x="159" y="43"/>
                  </a:cubicBezTo>
                  <a:cubicBezTo>
                    <a:pt x="153" y="43"/>
                    <a:pt x="148" y="47"/>
                    <a:pt x="148" y="53"/>
                  </a:cubicBezTo>
                  <a:cubicBezTo>
                    <a:pt x="148" y="117"/>
                    <a:pt x="148" y="117"/>
                    <a:pt x="148" y="117"/>
                  </a:cubicBezTo>
                  <a:cubicBezTo>
                    <a:pt x="148" y="123"/>
                    <a:pt x="153" y="128"/>
                    <a:pt x="159" y="128"/>
                  </a:cubicBezTo>
                  <a:close/>
                  <a:moveTo>
                    <a:pt x="170" y="64"/>
                  </a:moveTo>
                  <a:cubicBezTo>
                    <a:pt x="212" y="64"/>
                    <a:pt x="212" y="64"/>
                    <a:pt x="212" y="64"/>
                  </a:cubicBezTo>
                  <a:cubicBezTo>
                    <a:pt x="212" y="107"/>
                    <a:pt x="212" y="107"/>
                    <a:pt x="212" y="107"/>
                  </a:cubicBezTo>
                  <a:cubicBezTo>
                    <a:pt x="170" y="107"/>
                    <a:pt x="170" y="107"/>
                    <a:pt x="170" y="107"/>
                  </a:cubicBezTo>
                  <a:lnTo>
                    <a:pt x="170" y="64"/>
                  </a:lnTo>
                  <a:close/>
                  <a:moveTo>
                    <a:pt x="148" y="224"/>
                  </a:moveTo>
                  <a:cubicBezTo>
                    <a:pt x="148" y="160"/>
                    <a:pt x="148" y="160"/>
                    <a:pt x="148" y="160"/>
                  </a:cubicBezTo>
                  <a:cubicBezTo>
                    <a:pt x="148" y="154"/>
                    <a:pt x="153" y="149"/>
                    <a:pt x="159" y="149"/>
                  </a:cubicBezTo>
                  <a:cubicBezTo>
                    <a:pt x="223" y="149"/>
                    <a:pt x="223" y="149"/>
                    <a:pt x="223" y="149"/>
                  </a:cubicBezTo>
                  <a:cubicBezTo>
                    <a:pt x="229" y="149"/>
                    <a:pt x="234" y="154"/>
                    <a:pt x="234" y="160"/>
                  </a:cubicBezTo>
                  <a:cubicBezTo>
                    <a:pt x="234" y="166"/>
                    <a:pt x="229" y="171"/>
                    <a:pt x="223" y="171"/>
                  </a:cubicBezTo>
                  <a:cubicBezTo>
                    <a:pt x="170" y="171"/>
                    <a:pt x="170" y="171"/>
                    <a:pt x="170" y="171"/>
                  </a:cubicBezTo>
                  <a:cubicBezTo>
                    <a:pt x="170" y="224"/>
                    <a:pt x="170" y="224"/>
                    <a:pt x="170" y="224"/>
                  </a:cubicBezTo>
                  <a:cubicBezTo>
                    <a:pt x="170" y="230"/>
                    <a:pt x="165" y="235"/>
                    <a:pt x="159" y="235"/>
                  </a:cubicBezTo>
                  <a:cubicBezTo>
                    <a:pt x="153" y="235"/>
                    <a:pt x="148" y="230"/>
                    <a:pt x="148" y="224"/>
                  </a:cubicBezTo>
                  <a:close/>
                  <a:moveTo>
                    <a:pt x="234" y="192"/>
                  </a:moveTo>
                  <a:cubicBezTo>
                    <a:pt x="234" y="224"/>
                    <a:pt x="234" y="224"/>
                    <a:pt x="234" y="224"/>
                  </a:cubicBezTo>
                  <a:cubicBezTo>
                    <a:pt x="234" y="230"/>
                    <a:pt x="229" y="235"/>
                    <a:pt x="223" y="235"/>
                  </a:cubicBezTo>
                  <a:cubicBezTo>
                    <a:pt x="191" y="235"/>
                    <a:pt x="191" y="235"/>
                    <a:pt x="191" y="235"/>
                  </a:cubicBezTo>
                  <a:cubicBezTo>
                    <a:pt x="185" y="235"/>
                    <a:pt x="180" y="230"/>
                    <a:pt x="180" y="224"/>
                  </a:cubicBezTo>
                  <a:cubicBezTo>
                    <a:pt x="180" y="218"/>
                    <a:pt x="185" y="213"/>
                    <a:pt x="191" y="213"/>
                  </a:cubicBezTo>
                  <a:cubicBezTo>
                    <a:pt x="212" y="213"/>
                    <a:pt x="212" y="213"/>
                    <a:pt x="212" y="213"/>
                  </a:cubicBezTo>
                  <a:cubicBezTo>
                    <a:pt x="212" y="192"/>
                    <a:pt x="212" y="192"/>
                    <a:pt x="212" y="192"/>
                  </a:cubicBezTo>
                  <a:cubicBezTo>
                    <a:pt x="212" y="186"/>
                    <a:pt x="217" y="181"/>
                    <a:pt x="223" y="181"/>
                  </a:cubicBezTo>
                  <a:cubicBezTo>
                    <a:pt x="229" y="181"/>
                    <a:pt x="234" y="186"/>
                    <a:pt x="234" y="192"/>
                  </a:cubicBezTo>
                  <a:close/>
                  <a:moveTo>
                    <a:pt x="95" y="85"/>
                  </a:moveTo>
                  <a:cubicBezTo>
                    <a:pt x="95" y="91"/>
                    <a:pt x="90" y="96"/>
                    <a:pt x="84" y="96"/>
                  </a:cubicBezTo>
                  <a:cubicBezTo>
                    <a:pt x="78" y="96"/>
                    <a:pt x="74" y="91"/>
                    <a:pt x="74" y="85"/>
                  </a:cubicBezTo>
                  <a:cubicBezTo>
                    <a:pt x="74" y="79"/>
                    <a:pt x="78" y="75"/>
                    <a:pt x="84" y="75"/>
                  </a:cubicBezTo>
                  <a:cubicBezTo>
                    <a:pt x="90" y="75"/>
                    <a:pt x="95" y="79"/>
                    <a:pt x="95" y="85"/>
                  </a:cubicBezTo>
                  <a:close/>
                  <a:moveTo>
                    <a:pt x="95" y="192"/>
                  </a:moveTo>
                  <a:cubicBezTo>
                    <a:pt x="95" y="198"/>
                    <a:pt x="90" y="203"/>
                    <a:pt x="84" y="203"/>
                  </a:cubicBezTo>
                  <a:cubicBezTo>
                    <a:pt x="78" y="203"/>
                    <a:pt x="74" y="198"/>
                    <a:pt x="74" y="192"/>
                  </a:cubicBezTo>
                  <a:cubicBezTo>
                    <a:pt x="74" y="186"/>
                    <a:pt x="78" y="181"/>
                    <a:pt x="84" y="181"/>
                  </a:cubicBezTo>
                  <a:cubicBezTo>
                    <a:pt x="90" y="181"/>
                    <a:pt x="95" y="186"/>
                    <a:pt x="95" y="192"/>
                  </a:cubicBezTo>
                  <a:close/>
                  <a:moveTo>
                    <a:pt x="202" y="85"/>
                  </a:moveTo>
                  <a:cubicBezTo>
                    <a:pt x="202" y="91"/>
                    <a:pt x="197" y="96"/>
                    <a:pt x="191" y="96"/>
                  </a:cubicBezTo>
                  <a:cubicBezTo>
                    <a:pt x="185" y="96"/>
                    <a:pt x="180" y="91"/>
                    <a:pt x="180" y="85"/>
                  </a:cubicBezTo>
                  <a:cubicBezTo>
                    <a:pt x="180" y="79"/>
                    <a:pt x="185" y="75"/>
                    <a:pt x="191" y="75"/>
                  </a:cubicBezTo>
                  <a:cubicBezTo>
                    <a:pt x="197" y="75"/>
                    <a:pt x="202" y="79"/>
                    <a:pt x="20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8" name="Group 235">
            <a:extLst>
              <a:ext uri="{FF2B5EF4-FFF2-40B4-BE49-F238E27FC236}">
                <a16:creationId xmlns:a16="http://schemas.microsoft.com/office/drawing/2014/main" id="{129B7E89-294B-4274-A3D5-004A1A4D0925}"/>
              </a:ext>
            </a:extLst>
          </p:cNvPr>
          <p:cNvGrpSpPr>
            <a:grpSpLocks noChangeAspect="1"/>
          </p:cNvGrpSpPr>
          <p:nvPr/>
        </p:nvGrpSpPr>
        <p:grpSpPr bwMode="auto">
          <a:xfrm>
            <a:off x="10685266" y="2059312"/>
            <a:ext cx="425077" cy="497183"/>
            <a:chOff x="4264" y="792"/>
            <a:chExt cx="340" cy="340"/>
          </a:xfrm>
          <a:solidFill>
            <a:schemeClr val="tx2"/>
          </a:solidFill>
        </p:grpSpPr>
        <p:sp>
          <p:nvSpPr>
            <p:cNvPr id="100" name="Freeform 236">
              <a:extLst>
                <a:ext uri="{FF2B5EF4-FFF2-40B4-BE49-F238E27FC236}">
                  <a16:creationId xmlns:a16="http://schemas.microsoft.com/office/drawing/2014/main" id="{C1178190-C40A-48C9-AB2D-08DABDB4946B}"/>
                </a:ext>
              </a:extLst>
            </p:cNvPr>
            <p:cNvSpPr>
              <a:spLocks noEditPoints="1"/>
            </p:cNvSpPr>
            <p:nvPr/>
          </p:nvSpPr>
          <p:spPr bwMode="auto">
            <a:xfrm>
              <a:off x="4264"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1" name="Freeform 237">
              <a:extLst>
                <a:ext uri="{FF2B5EF4-FFF2-40B4-BE49-F238E27FC236}">
                  <a16:creationId xmlns:a16="http://schemas.microsoft.com/office/drawing/2014/main" id="{DFEC2DC0-41ED-425E-A7D0-266E9BAC1ADB}"/>
                </a:ext>
              </a:extLst>
            </p:cNvPr>
            <p:cNvSpPr>
              <a:spLocks noEditPoints="1"/>
            </p:cNvSpPr>
            <p:nvPr/>
          </p:nvSpPr>
          <p:spPr bwMode="auto">
            <a:xfrm>
              <a:off x="4328" y="884"/>
              <a:ext cx="127" cy="113"/>
            </a:xfrm>
            <a:custGeom>
              <a:avLst/>
              <a:gdLst>
                <a:gd name="T0" fmla="*/ 192 w 192"/>
                <a:gd name="T1" fmla="*/ 118 h 171"/>
                <a:gd name="T2" fmla="*/ 192 w 192"/>
                <a:gd name="T3" fmla="*/ 11 h 171"/>
                <a:gd name="T4" fmla="*/ 181 w 192"/>
                <a:gd name="T5" fmla="*/ 0 h 171"/>
                <a:gd name="T6" fmla="*/ 10 w 192"/>
                <a:gd name="T7" fmla="*/ 0 h 171"/>
                <a:gd name="T8" fmla="*/ 0 w 192"/>
                <a:gd name="T9" fmla="*/ 11 h 171"/>
                <a:gd name="T10" fmla="*/ 0 w 192"/>
                <a:gd name="T11" fmla="*/ 118 h 171"/>
                <a:gd name="T12" fmla="*/ 10 w 192"/>
                <a:gd name="T13" fmla="*/ 128 h 171"/>
                <a:gd name="T14" fmla="*/ 32 w 192"/>
                <a:gd name="T15" fmla="*/ 128 h 171"/>
                <a:gd name="T16" fmla="*/ 32 w 192"/>
                <a:gd name="T17" fmla="*/ 160 h 171"/>
                <a:gd name="T18" fmla="*/ 38 w 192"/>
                <a:gd name="T19" fmla="*/ 170 h 171"/>
                <a:gd name="T20" fmla="*/ 42 w 192"/>
                <a:gd name="T21" fmla="*/ 171 h 171"/>
                <a:gd name="T22" fmla="*/ 50 w 192"/>
                <a:gd name="T23" fmla="*/ 168 h 171"/>
                <a:gd name="T24" fmla="*/ 89 w 192"/>
                <a:gd name="T25" fmla="*/ 128 h 171"/>
                <a:gd name="T26" fmla="*/ 181 w 192"/>
                <a:gd name="T27" fmla="*/ 128 h 171"/>
                <a:gd name="T28" fmla="*/ 192 w 192"/>
                <a:gd name="T29" fmla="*/ 118 h 171"/>
                <a:gd name="T30" fmla="*/ 170 w 192"/>
                <a:gd name="T31" fmla="*/ 107 h 171"/>
                <a:gd name="T32" fmla="*/ 85 w 192"/>
                <a:gd name="T33" fmla="*/ 107 h 171"/>
                <a:gd name="T34" fmla="*/ 77 w 192"/>
                <a:gd name="T35" fmla="*/ 110 h 171"/>
                <a:gd name="T36" fmla="*/ 53 w 192"/>
                <a:gd name="T37" fmla="*/ 135 h 171"/>
                <a:gd name="T38" fmla="*/ 53 w 192"/>
                <a:gd name="T39" fmla="*/ 118 h 171"/>
                <a:gd name="T40" fmla="*/ 42 w 192"/>
                <a:gd name="T41" fmla="*/ 107 h 171"/>
                <a:gd name="T42" fmla="*/ 21 w 192"/>
                <a:gd name="T43" fmla="*/ 107 h 171"/>
                <a:gd name="T44" fmla="*/ 21 w 192"/>
                <a:gd name="T45" fmla="*/ 22 h 171"/>
                <a:gd name="T46" fmla="*/ 170 w 192"/>
                <a:gd name="T47" fmla="*/ 22 h 171"/>
                <a:gd name="T48" fmla="*/ 170 w 192"/>
                <a:gd name="T49"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71">
                  <a:moveTo>
                    <a:pt x="192" y="118"/>
                  </a:moveTo>
                  <a:cubicBezTo>
                    <a:pt x="192" y="11"/>
                    <a:pt x="192" y="11"/>
                    <a:pt x="192" y="11"/>
                  </a:cubicBezTo>
                  <a:cubicBezTo>
                    <a:pt x="192" y="5"/>
                    <a:pt x="187" y="0"/>
                    <a:pt x="181" y="0"/>
                  </a:cubicBezTo>
                  <a:cubicBezTo>
                    <a:pt x="10" y="0"/>
                    <a:pt x="10" y="0"/>
                    <a:pt x="10" y="0"/>
                  </a:cubicBezTo>
                  <a:cubicBezTo>
                    <a:pt x="4" y="0"/>
                    <a:pt x="0" y="5"/>
                    <a:pt x="0" y="11"/>
                  </a:cubicBezTo>
                  <a:cubicBezTo>
                    <a:pt x="0" y="118"/>
                    <a:pt x="0" y="118"/>
                    <a:pt x="0" y="118"/>
                  </a:cubicBezTo>
                  <a:cubicBezTo>
                    <a:pt x="0" y="124"/>
                    <a:pt x="4" y="128"/>
                    <a:pt x="10" y="128"/>
                  </a:cubicBezTo>
                  <a:cubicBezTo>
                    <a:pt x="32" y="128"/>
                    <a:pt x="32" y="128"/>
                    <a:pt x="32" y="128"/>
                  </a:cubicBezTo>
                  <a:cubicBezTo>
                    <a:pt x="32" y="160"/>
                    <a:pt x="32" y="160"/>
                    <a:pt x="32" y="160"/>
                  </a:cubicBezTo>
                  <a:cubicBezTo>
                    <a:pt x="32" y="165"/>
                    <a:pt x="34" y="169"/>
                    <a:pt x="38" y="170"/>
                  </a:cubicBezTo>
                  <a:cubicBezTo>
                    <a:pt x="40" y="171"/>
                    <a:pt x="41" y="171"/>
                    <a:pt x="42" y="171"/>
                  </a:cubicBezTo>
                  <a:cubicBezTo>
                    <a:pt x="45" y="171"/>
                    <a:pt x="48" y="170"/>
                    <a:pt x="50" y="168"/>
                  </a:cubicBezTo>
                  <a:cubicBezTo>
                    <a:pt x="89" y="128"/>
                    <a:pt x="89" y="128"/>
                    <a:pt x="89" y="128"/>
                  </a:cubicBezTo>
                  <a:cubicBezTo>
                    <a:pt x="181" y="128"/>
                    <a:pt x="181" y="128"/>
                    <a:pt x="181" y="128"/>
                  </a:cubicBezTo>
                  <a:cubicBezTo>
                    <a:pt x="187" y="128"/>
                    <a:pt x="192" y="124"/>
                    <a:pt x="192" y="118"/>
                  </a:cubicBezTo>
                  <a:close/>
                  <a:moveTo>
                    <a:pt x="170" y="107"/>
                  </a:moveTo>
                  <a:cubicBezTo>
                    <a:pt x="85" y="107"/>
                    <a:pt x="85" y="107"/>
                    <a:pt x="85" y="107"/>
                  </a:cubicBezTo>
                  <a:cubicBezTo>
                    <a:pt x="82" y="107"/>
                    <a:pt x="79" y="108"/>
                    <a:pt x="77" y="110"/>
                  </a:cubicBezTo>
                  <a:cubicBezTo>
                    <a:pt x="53" y="135"/>
                    <a:pt x="53" y="135"/>
                    <a:pt x="53" y="135"/>
                  </a:cubicBezTo>
                  <a:cubicBezTo>
                    <a:pt x="53" y="118"/>
                    <a:pt x="53" y="118"/>
                    <a:pt x="53" y="118"/>
                  </a:cubicBezTo>
                  <a:cubicBezTo>
                    <a:pt x="53" y="112"/>
                    <a:pt x="48" y="107"/>
                    <a:pt x="42" y="107"/>
                  </a:cubicBezTo>
                  <a:cubicBezTo>
                    <a:pt x="21" y="107"/>
                    <a:pt x="21" y="107"/>
                    <a:pt x="21" y="107"/>
                  </a:cubicBezTo>
                  <a:cubicBezTo>
                    <a:pt x="21" y="22"/>
                    <a:pt x="21" y="22"/>
                    <a:pt x="21" y="22"/>
                  </a:cubicBezTo>
                  <a:cubicBezTo>
                    <a:pt x="170" y="22"/>
                    <a:pt x="170" y="22"/>
                    <a:pt x="170" y="22"/>
                  </a:cubicBezTo>
                  <a:lnTo>
                    <a:pt x="170"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2" name="Freeform 238">
              <a:extLst>
                <a:ext uri="{FF2B5EF4-FFF2-40B4-BE49-F238E27FC236}">
                  <a16:creationId xmlns:a16="http://schemas.microsoft.com/office/drawing/2014/main" id="{573DDCAD-1BCA-4423-B32B-9AB1C234706D}"/>
                </a:ext>
              </a:extLst>
            </p:cNvPr>
            <p:cNvSpPr>
              <a:spLocks/>
            </p:cNvSpPr>
            <p:nvPr/>
          </p:nvSpPr>
          <p:spPr bwMode="auto">
            <a:xfrm>
              <a:off x="4413" y="941"/>
              <a:ext cx="127" cy="127"/>
            </a:xfrm>
            <a:custGeom>
              <a:avLst/>
              <a:gdLst>
                <a:gd name="T0" fmla="*/ 181 w 192"/>
                <a:gd name="T1" fmla="*/ 0 h 192"/>
                <a:gd name="T2" fmla="*/ 96 w 192"/>
                <a:gd name="T3" fmla="*/ 0 h 192"/>
                <a:gd name="T4" fmla="*/ 85 w 192"/>
                <a:gd name="T5" fmla="*/ 10 h 192"/>
                <a:gd name="T6" fmla="*/ 96 w 192"/>
                <a:gd name="T7" fmla="*/ 21 h 192"/>
                <a:gd name="T8" fmla="*/ 170 w 192"/>
                <a:gd name="T9" fmla="*/ 21 h 192"/>
                <a:gd name="T10" fmla="*/ 170 w 192"/>
                <a:gd name="T11" fmla="*/ 128 h 192"/>
                <a:gd name="T12" fmla="*/ 138 w 192"/>
                <a:gd name="T13" fmla="*/ 128 h 192"/>
                <a:gd name="T14" fmla="*/ 128 w 192"/>
                <a:gd name="T15" fmla="*/ 138 h 192"/>
                <a:gd name="T16" fmla="*/ 128 w 192"/>
                <a:gd name="T17" fmla="*/ 155 h 192"/>
                <a:gd name="T18" fmla="*/ 103 w 192"/>
                <a:gd name="T19" fmla="*/ 131 h 192"/>
                <a:gd name="T20" fmla="*/ 96 w 192"/>
                <a:gd name="T21" fmla="*/ 128 h 192"/>
                <a:gd name="T22" fmla="*/ 21 w 192"/>
                <a:gd name="T23" fmla="*/ 128 h 192"/>
                <a:gd name="T24" fmla="*/ 21 w 192"/>
                <a:gd name="T25" fmla="*/ 74 h 192"/>
                <a:gd name="T26" fmla="*/ 10 w 192"/>
                <a:gd name="T27" fmla="*/ 64 h 192"/>
                <a:gd name="T28" fmla="*/ 0 w 192"/>
                <a:gd name="T29" fmla="*/ 74 h 192"/>
                <a:gd name="T30" fmla="*/ 0 w 192"/>
                <a:gd name="T31" fmla="*/ 138 h 192"/>
                <a:gd name="T32" fmla="*/ 10 w 192"/>
                <a:gd name="T33" fmla="*/ 149 h 192"/>
                <a:gd name="T34" fmla="*/ 91 w 192"/>
                <a:gd name="T35" fmla="*/ 149 h 192"/>
                <a:gd name="T36" fmla="*/ 131 w 192"/>
                <a:gd name="T37" fmla="*/ 189 h 192"/>
                <a:gd name="T38" fmla="*/ 138 w 192"/>
                <a:gd name="T39" fmla="*/ 192 h 192"/>
                <a:gd name="T40" fmla="*/ 142 w 192"/>
                <a:gd name="T41" fmla="*/ 191 h 192"/>
                <a:gd name="T42" fmla="*/ 149 w 192"/>
                <a:gd name="T43" fmla="*/ 181 h 192"/>
                <a:gd name="T44" fmla="*/ 149 w 192"/>
                <a:gd name="T45" fmla="*/ 149 h 192"/>
                <a:gd name="T46" fmla="*/ 181 w 192"/>
                <a:gd name="T47" fmla="*/ 149 h 192"/>
                <a:gd name="T48" fmla="*/ 192 w 192"/>
                <a:gd name="T49" fmla="*/ 138 h 192"/>
                <a:gd name="T50" fmla="*/ 192 w 192"/>
                <a:gd name="T51" fmla="*/ 10 h 192"/>
                <a:gd name="T52" fmla="*/ 181 w 192"/>
                <a:gd name="T5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92">
                  <a:moveTo>
                    <a:pt x="181" y="0"/>
                  </a:moveTo>
                  <a:cubicBezTo>
                    <a:pt x="96" y="0"/>
                    <a:pt x="96" y="0"/>
                    <a:pt x="96" y="0"/>
                  </a:cubicBezTo>
                  <a:cubicBezTo>
                    <a:pt x="90" y="0"/>
                    <a:pt x="85" y="4"/>
                    <a:pt x="85" y="10"/>
                  </a:cubicBezTo>
                  <a:cubicBezTo>
                    <a:pt x="85" y="16"/>
                    <a:pt x="90" y="21"/>
                    <a:pt x="96" y="21"/>
                  </a:cubicBezTo>
                  <a:cubicBezTo>
                    <a:pt x="170" y="21"/>
                    <a:pt x="170" y="21"/>
                    <a:pt x="170" y="21"/>
                  </a:cubicBezTo>
                  <a:cubicBezTo>
                    <a:pt x="170" y="128"/>
                    <a:pt x="170" y="128"/>
                    <a:pt x="170" y="128"/>
                  </a:cubicBezTo>
                  <a:cubicBezTo>
                    <a:pt x="138" y="128"/>
                    <a:pt x="138" y="128"/>
                    <a:pt x="138" y="128"/>
                  </a:cubicBezTo>
                  <a:cubicBezTo>
                    <a:pt x="132" y="128"/>
                    <a:pt x="128" y="132"/>
                    <a:pt x="128" y="138"/>
                  </a:cubicBezTo>
                  <a:cubicBezTo>
                    <a:pt x="128" y="155"/>
                    <a:pt x="128" y="155"/>
                    <a:pt x="128" y="155"/>
                  </a:cubicBezTo>
                  <a:cubicBezTo>
                    <a:pt x="103" y="131"/>
                    <a:pt x="103" y="131"/>
                    <a:pt x="103" y="131"/>
                  </a:cubicBezTo>
                  <a:cubicBezTo>
                    <a:pt x="101" y="129"/>
                    <a:pt x="98" y="128"/>
                    <a:pt x="96" y="128"/>
                  </a:cubicBezTo>
                  <a:cubicBezTo>
                    <a:pt x="21" y="128"/>
                    <a:pt x="21" y="128"/>
                    <a:pt x="21" y="128"/>
                  </a:cubicBezTo>
                  <a:cubicBezTo>
                    <a:pt x="21" y="74"/>
                    <a:pt x="21" y="74"/>
                    <a:pt x="21" y="74"/>
                  </a:cubicBezTo>
                  <a:cubicBezTo>
                    <a:pt x="21" y="68"/>
                    <a:pt x="16" y="64"/>
                    <a:pt x="10" y="64"/>
                  </a:cubicBezTo>
                  <a:cubicBezTo>
                    <a:pt x="4" y="64"/>
                    <a:pt x="0" y="68"/>
                    <a:pt x="0" y="74"/>
                  </a:cubicBezTo>
                  <a:cubicBezTo>
                    <a:pt x="0" y="138"/>
                    <a:pt x="0" y="138"/>
                    <a:pt x="0" y="138"/>
                  </a:cubicBezTo>
                  <a:cubicBezTo>
                    <a:pt x="0" y="144"/>
                    <a:pt x="4" y="149"/>
                    <a:pt x="10" y="149"/>
                  </a:cubicBezTo>
                  <a:cubicBezTo>
                    <a:pt x="91" y="149"/>
                    <a:pt x="91" y="149"/>
                    <a:pt x="91" y="149"/>
                  </a:cubicBezTo>
                  <a:cubicBezTo>
                    <a:pt x="131" y="189"/>
                    <a:pt x="131" y="189"/>
                    <a:pt x="131" y="189"/>
                  </a:cubicBezTo>
                  <a:cubicBezTo>
                    <a:pt x="133" y="191"/>
                    <a:pt x="136" y="192"/>
                    <a:pt x="138" y="192"/>
                  </a:cubicBezTo>
                  <a:cubicBezTo>
                    <a:pt x="140" y="192"/>
                    <a:pt x="141" y="191"/>
                    <a:pt x="142" y="191"/>
                  </a:cubicBezTo>
                  <a:cubicBezTo>
                    <a:pt x="146" y="189"/>
                    <a:pt x="149" y="185"/>
                    <a:pt x="149" y="181"/>
                  </a:cubicBezTo>
                  <a:cubicBezTo>
                    <a:pt x="149" y="149"/>
                    <a:pt x="149" y="149"/>
                    <a:pt x="149" y="149"/>
                  </a:cubicBezTo>
                  <a:cubicBezTo>
                    <a:pt x="181" y="149"/>
                    <a:pt x="181" y="149"/>
                    <a:pt x="181" y="149"/>
                  </a:cubicBezTo>
                  <a:cubicBezTo>
                    <a:pt x="187" y="149"/>
                    <a:pt x="192" y="144"/>
                    <a:pt x="192" y="138"/>
                  </a:cubicBezTo>
                  <a:cubicBezTo>
                    <a:pt x="192" y="10"/>
                    <a:pt x="192" y="10"/>
                    <a:pt x="192" y="10"/>
                  </a:cubicBezTo>
                  <a:cubicBezTo>
                    <a:pt x="192" y="4"/>
                    <a:pt x="187" y="0"/>
                    <a:pt x="18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sp>
        <p:nvSpPr>
          <p:cNvPr id="46" name="TextBox 45">
            <a:extLst>
              <a:ext uri="{FF2B5EF4-FFF2-40B4-BE49-F238E27FC236}">
                <a16:creationId xmlns:a16="http://schemas.microsoft.com/office/drawing/2014/main" id="{0ED0FC8E-0AE1-43F3-AC19-5616BBF6B43C}"/>
              </a:ext>
            </a:extLst>
          </p:cNvPr>
          <p:cNvSpPr txBox="1"/>
          <p:nvPr/>
        </p:nvSpPr>
        <p:spPr bwMode="gray">
          <a:xfrm>
            <a:off x="7054326" y="3226485"/>
            <a:ext cx="1215689" cy="399436"/>
          </a:xfrm>
          <a:prstGeom prst="rect">
            <a:avLst/>
          </a:prstGeom>
        </p:spPr>
        <p:txBody>
          <a:bodyPr wrap="square" lIns="0" rIns="0" rtlCol="0" anchor="ctr" anchorCtr="0">
            <a:noAutofit/>
          </a:bodyPr>
          <a:lstStyle/>
          <a:p>
            <a:pPr>
              <a:lnSpc>
                <a:spcPts val="900"/>
              </a:lnSpc>
            </a:pPr>
            <a:r>
              <a:rPr lang="en-US" sz="2000" dirty="0">
                <a:solidFill>
                  <a:schemeClr val="bg1"/>
                </a:solidFill>
                <a:latin typeface="Open Sans" panose="020B0606030504020204" pitchFamily="34" charset="0"/>
              </a:rPr>
              <a:t>Physical</a:t>
            </a:r>
          </a:p>
        </p:txBody>
      </p:sp>
      <p:sp>
        <p:nvSpPr>
          <p:cNvPr id="47" name="TextBox 46">
            <a:extLst>
              <a:ext uri="{FF2B5EF4-FFF2-40B4-BE49-F238E27FC236}">
                <a16:creationId xmlns:a16="http://schemas.microsoft.com/office/drawing/2014/main" id="{49817C69-310E-4303-9923-8AB6F4B6ED0F}"/>
              </a:ext>
            </a:extLst>
          </p:cNvPr>
          <p:cNvSpPr txBox="1"/>
          <p:nvPr/>
        </p:nvSpPr>
        <p:spPr bwMode="gray">
          <a:xfrm>
            <a:off x="10791635" y="3284415"/>
            <a:ext cx="1143804" cy="341506"/>
          </a:xfrm>
          <a:prstGeom prst="rect">
            <a:avLst/>
          </a:prstGeom>
        </p:spPr>
        <p:txBody>
          <a:bodyPr wrap="square" lIns="0" rIns="0" rtlCol="0" anchor="ctr" anchorCtr="0">
            <a:noAutofit/>
          </a:bodyPr>
          <a:lstStyle/>
          <a:p>
            <a:pPr>
              <a:lnSpc>
                <a:spcPts val="900"/>
              </a:lnSpc>
            </a:pPr>
            <a:r>
              <a:rPr lang="en-US" sz="2000" dirty="0">
                <a:solidFill>
                  <a:schemeClr val="bg1"/>
                </a:solidFill>
                <a:latin typeface="Open Sans" panose="020B0606030504020204" pitchFamily="34" charset="0"/>
              </a:rPr>
              <a:t>Digital</a:t>
            </a:r>
          </a:p>
        </p:txBody>
      </p:sp>
    </p:spTree>
    <p:extLst>
      <p:ext uri="{BB962C8B-B14F-4D97-AF65-F5344CB8AC3E}">
        <p14:creationId xmlns:p14="http://schemas.microsoft.com/office/powerpoint/2010/main" val="9629050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5541428-A380-41A8-B90B-0BB66C88F4FF}"/>
              </a:ext>
            </a:extLst>
          </p:cNvPr>
          <p:cNvGrpSpPr/>
          <p:nvPr/>
        </p:nvGrpSpPr>
        <p:grpSpPr>
          <a:xfrm>
            <a:off x="597953" y="421636"/>
            <a:ext cx="5498047" cy="1358893"/>
            <a:chOff x="597953" y="421636"/>
            <a:chExt cx="5498047" cy="1358893"/>
          </a:xfrm>
        </p:grpSpPr>
        <p:sp>
          <p:nvSpPr>
            <p:cNvPr id="6" name="Rectangle 5">
              <a:extLst>
                <a:ext uri="{FF2B5EF4-FFF2-40B4-BE49-F238E27FC236}">
                  <a16:creationId xmlns:a16="http://schemas.microsoft.com/office/drawing/2014/main" id="{0C7D2C26-AA3D-4D1A-9529-0D8B7B1BA389}"/>
                </a:ext>
              </a:extLst>
            </p:cNvPr>
            <p:cNvSpPr/>
            <p:nvPr/>
          </p:nvSpPr>
          <p:spPr>
            <a:xfrm>
              <a:off x="597953" y="421636"/>
              <a:ext cx="4539723" cy="400110"/>
            </a:xfrm>
            <a:prstGeom prst="rect">
              <a:avLst/>
            </a:prstGeom>
          </p:spPr>
          <p:txBody>
            <a:bodyPr wrap="square">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 Establish a Digital Record</a:t>
              </a:r>
            </a:p>
          </p:txBody>
        </p:sp>
        <p:sp>
          <p:nvSpPr>
            <p:cNvPr id="8" name="TextBox 7">
              <a:extLst>
                <a:ext uri="{FF2B5EF4-FFF2-40B4-BE49-F238E27FC236}">
                  <a16:creationId xmlns:a16="http://schemas.microsoft.com/office/drawing/2014/main" id="{301BF5BF-D51E-47E5-A36F-328F86AE574A}"/>
                </a:ext>
              </a:extLst>
            </p:cNvPr>
            <p:cNvSpPr txBox="1"/>
            <p:nvPr/>
          </p:nvSpPr>
          <p:spPr>
            <a:xfrm>
              <a:off x="685420" y="911098"/>
              <a:ext cx="4648580" cy="246221"/>
            </a:xfrm>
            <a:prstGeom prst="rect">
              <a:avLst/>
            </a:prstGeom>
            <a:noFill/>
          </p:spPr>
          <p:txBody>
            <a:bodyPr vert="horz" wrap="square" lIns="0" tIns="0" rIns="0" bIns="0" rtlCol="0">
              <a:spAutoFit/>
            </a:bodyPr>
            <a:lstStyle/>
            <a:p>
              <a:pPr>
                <a:spcBef>
                  <a:spcPts val="200"/>
                </a:spcBef>
                <a:buSzPct val="100000"/>
              </a:pP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Physical </a:t>
              </a: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Digital</a:t>
              </a:r>
              <a:endPar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58399CD-7F11-4F95-837D-547D3D2DB25C}"/>
                </a:ext>
              </a:extLst>
            </p:cNvPr>
            <p:cNvSpPr txBox="1"/>
            <p:nvPr/>
          </p:nvSpPr>
          <p:spPr>
            <a:xfrm>
              <a:off x="685420" y="1288086"/>
              <a:ext cx="5410580" cy="492443"/>
            </a:xfrm>
            <a:prstGeom prst="rect">
              <a:avLst/>
            </a:prstGeom>
            <a:noFill/>
          </p:spPr>
          <p:txBody>
            <a:bodyPr vert="horz" wrap="square" lIns="0" tIns="0" rIns="0" bIns="0" rtlCol="0">
              <a:spAutoFit/>
            </a:bodyPr>
            <a:lstStyle/>
            <a:p>
              <a:pPr>
                <a:spcBef>
                  <a:spcPts val="200"/>
                </a:spcBef>
                <a:buSzPct val="100000"/>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Capture information from the physical world to create a digital record of the physical supply chain</a:t>
              </a:r>
            </a:p>
          </p:txBody>
        </p:sp>
      </p:grpSp>
      <p:grpSp>
        <p:nvGrpSpPr>
          <p:cNvPr id="4" name="Group 3">
            <a:extLst>
              <a:ext uri="{FF2B5EF4-FFF2-40B4-BE49-F238E27FC236}">
                <a16:creationId xmlns:a16="http://schemas.microsoft.com/office/drawing/2014/main" id="{8F512BF2-3480-4D66-B23A-FD3CF6EF11DA}"/>
              </a:ext>
            </a:extLst>
          </p:cNvPr>
          <p:cNvGrpSpPr/>
          <p:nvPr/>
        </p:nvGrpSpPr>
        <p:grpSpPr>
          <a:xfrm>
            <a:off x="597953" y="2273361"/>
            <a:ext cx="5498046" cy="1604378"/>
            <a:chOff x="597953" y="2413952"/>
            <a:chExt cx="5498046" cy="1604378"/>
          </a:xfrm>
        </p:grpSpPr>
        <p:sp>
          <p:nvSpPr>
            <p:cNvPr id="7" name="Rectangle 6">
              <a:extLst>
                <a:ext uri="{FF2B5EF4-FFF2-40B4-BE49-F238E27FC236}">
                  <a16:creationId xmlns:a16="http://schemas.microsoft.com/office/drawing/2014/main" id="{EF52C544-6FB1-4E0B-B239-AA51EFF19ED6}"/>
                </a:ext>
              </a:extLst>
            </p:cNvPr>
            <p:cNvSpPr/>
            <p:nvPr/>
          </p:nvSpPr>
          <p:spPr>
            <a:xfrm>
              <a:off x="597953" y="2413952"/>
              <a:ext cx="4539723" cy="400110"/>
            </a:xfrm>
            <a:prstGeom prst="rect">
              <a:avLst/>
            </a:prstGeom>
          </p:spPr>
          <p:txBody>
            <a:bodyPr wrap="square">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 Analyze and Visualize</a:t>
              </a:r>
            </a:p>
          </p:txBody>
        </p:sp>
        <p:sp>
          <p:nvSpPr>
            <p:cNvPr id="9" name="TextBox 8">
              <a:extLst>
                <a:ext uri="{FF2B5EF4-FFF2-40B4-BE49-F238E27FC236}">
                  <a16:creationId xmlns:a16="http://schemas.microsoft.com/office/drawing/2014/main" id="{4FE12082-0589-4DA5-B1D5-0F7DCFB2DFE4}"/>
                </a:ext>
              </a:extLst>
            </p:cNvPr>
            <p:cNvSpPr txBox="1"/>
            <p:nvPr/>
          </p:nvSpPr>
          <p:spPr>
            <a:xfrm>
              <a:off x="685420" y="2899963"/>
              <a:ext cx="4648580" cy="246221"/>
            </a:xfrm>
            <a:prstGeom prst="rect">
              <a:avLst/>
            </a:prstGeom>
            <a:noFill/>
          </p:spPr>
          <p:txBody>
            <a:bodyPr vert="horz" wrap="square" lIns="0" tIns="0" rIns="0" bIns="0" rtlCol="0">
              <a:spAutoFit/>
            </a:bodyPr>
            <a:lstStyle/>
            <a:p>
              <a:pPr>
                <a:spcBef>
                  <a:spcPts val="200"/>
                </a:spcBef>
                <a:buSzPct val="100000"/>
              </a:pP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Digital </a:t>
              </a: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Digital</a:t>
              </a:r>
              <a:endPar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F33DA30-C759-4B4B-B105-DCF37A05E0AB}"/>
                </a:ext>
              </a:extLst>
            </p:cNvPr>
            <p:cNvSpPr txBox="1"/>
            <p:nvPr/>
          </p:nvSpPr>
          <p:spPr>
            <a:xfrm>
              <a:off x="685420" y="3279666"/>
              <a:ext cx="5410579" cy="738664"/>
            </a:xfrm>
            <a:prstGeom prst="rect">
              <a:avLst/>
            </a:prstGeom>
            <a:noFill/>
          </p:spPr>
          <p:txBody>
            <a:bodyPr vert="horz" wrap="square" lIns="0" tIns="0" rIns="0" bIns="0" rtlCol="0">
              <a:spAutoFit/>
            </a:bodyPr>
            <a:lstStyle/>
            <a:p>
              <a:pPr>
                <a:spcBef>
                  <a:spcPts val="200"/>
                </a:spcBef>
                <a:buSzPct val="100000"/>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Machines talk to each other to share information, allowing for advanced analytics and visualizations with real-time data from multiple sources.</a:t>
              </a:r>
            </a:p>
          </p:txBody>
        </p:sp>
      </p:grpSp>
      <p:sp>
        <p:nvSpPr>
          <p:cNvPr id="24" name="Arc 23">
            <a:extLst>
              <a:ext uri="{FF2B5EF4-FFF2-40B4-BE49-F238E27FC236}">
                <a16:creationId xmlns:a16="http://schemas.microsoft.com/office/drawing/2014/main" id="{B94E1739-1416-4E15-9F85-48879CFE183A}"/>
              </a:ext>
            </a:extLst>
          </p:cNvPr>
          <p:cNvSpPr/>
          <p:nvPr/>
        </p:nvSpPr>
        <p:spPr>
          <a:xfrm>
            <a:off x="7602669" y="1571015"/>
            <a:ext cx="3666838" cy="3666838"/>
          </a:xfrm>
          <a:prstGeom prst="arc">
            <a:avLst>
              <a:gd name="adj1" fmla="val 11333081"/>
              <a:gd name="adj2" fmla="val 21095312"/>
            </a:avLst>
          </a:prstGeom>
          <a:ln w="12700">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Open Sans" panose="020B0606030504020204" pitchFamily="34" charset="0"/>
            </a:endParaRPr>
          </a:p>
        </p:txBody>
      </p:sp>
      <p:sp>
        <p:nvSpPr>
          <p:cNvPr id="25" name="Oval 24">
            <a:extLst>
              <a:ext uri="{FF2B5EF4-FFF2-40B4-BE49-F238E27FC236}">
                <a16:creationId xmlns:a16="http://schemas.microsoft.com/office/drawing/2014/main" id="{6FD3260D-63C8-44CB-97DB-D540C8395678}"/>
              </a:ext>
            </a:extLst>
          </p:cNvPr>
          <p:cNvSpPr/>
          <p:nvPr/>
        </p:nvSpPr>
        <p:spPr bwMode="gray">
          <a:xfrm>
            <a:off x="10651444" y="2014015"/>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6" name="Oval 25">
            <a:extLst>
              <a:ext uri="{FF2B5EF4-FFF2-40B4-BE49-F238E27FC236}">
                <a16:creationId xmlns:a16="http://schemas.microsoft.com/office/drawing/2014/main" id="{CB0BBDFC-25BF-42E6-AAFB-CD50CE1AF758}"/>
              </a:ext>
            </a:extLst>
          </p:cNvPr>
          <p:cNvSpPr/>
          <p:nvPr/>
        </p:nvSpPr>
        <p:spPr bwMode="gray">
          <a:xfrm>
            <a:off x="10207503" y="1593417"/>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7" name="Oval 26">
            <a:extLst>
              <a:ext uri="{FF2B5EF4-FFF2-40B4-BE49-F238E27FC236}">
                <a16:creationId xmlns:a16="http://schemas.microsoft.com/office/drawing/2014/main" id="{C1BCB00A-2D1F-4A2A-BD57-AAA574CD2DE6}"/>
              </a:ext>
            </a:extLst>
          </p:cNvPr>
          <p:cNvSpPr/>
          <p:nvPr/>
        </p:nvSpPr>
        <p:spPr bwMode="gray">
          <a:xfrm>
            <a:off x="9641286" y="1327317"/>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8" name="Oval 27">
            <a:extLst>
              <a:ext uri="{FF2B5EF4-FFF2-40B4-BE49-F238E27FC236}">
                <a16:creationId xmlns:a16="http://schemas.microsoft.com/office/drawing/2014/main" id="{2398847D-1CE5-4F5A-8D29-0C8E33BA5812}"/>
              </a:ext>
            </a:extLst>
          </p:cNvPr>
          <p:cNvSpPr/>
          <p:nvPr/>
        </p:nvSpPr>
        <p:spPr bwMode="gray">
          <a:xfrm>
            <a:off x="8981401" y="1276668"/>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9" name="Oval 28">
            <a:extLst>
              <a:ext uri="{FF2B5EF4-FFF2-40B4-BE49-F238E27FC236}">
                <a16:creationId xmlns:a16="http://schemas.microsoft.com/office/drawing/2014/main" id="{2A5AE293-7969-4038-9F12-190E38848FB2}"/>
              </a:ext>
            </a:extLst>
          </p:cNvPr>
          <p:cNvSpPr/>
          <p:nvPr/>
        </p:nvSpPr>
        <p:spPr bwMode="gray">
          <a:xfrm>
            <a:off x="8344232" y="1453610"/>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30" name="Oval 29">
            <a:extLst>
              <a:ext uri="{FF2B5EF4-FFF2-40B4-BE49-F238E27FC236}">
                <a16:creationId xmlns:a16="http://schemas.microsoft.com/office/drawing/2014/main" id="{0962C6B7-7B9B-49CA-AD98-B82018A23AFA}"/>
              </a:ext>
            </a:extLst>
          </p:cNvPr>
          <p:cNvSpPr/>
          <p:nvPr/>
        </p:nvSpPr>
        <p:spPr bwMode="gray">
          <a:xfrm>
            <a:off x="7854534" y="1855624"/>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31" name="Oval 30">
            <a:extLst>
              <a:ext uri="{FF2B5EF4-FFF2-40B4-BE49-F238E27FC236}">
                <a16:creationId xmlns:a16="http://schemas.microsoft.com/office/drawing/2014/main" id="{E0CB695C-0827-4073-B17B-2A36C6090F7C}"/>
              </a:ext>
            </a:extLst>
          </p:cNvPr>
          <p:cNvSpPr/>
          <p:nvPr/>
        </p:nvSpPr>
        <p:spPr bwMode="gray">
          <a:xfrm>
            <a:off x="7488099" y="2409885"/>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grpSp>
        <p:nvGrpSpPr>
          <p:cNvPr id="32" name="Group 578">
            <a:extLst>
              <a:ext uri="{FF2B5EF4-FFF2-40B4-BE49-F238E27FC236}">
                <a16:creationId xmlns:a16="http://schemas.microsoft.com/office/drawing/2014/main" id="{39B86617-B474-4F16-92A3-EF55755E4909}"/>
              </a:ext>
            </a:extLst>
          </p:cNvPr>
          <p:cNvGrpSpPr>
            <a:grpSpLocks noChangeAspect="1"/>
          </p:cNvGrpSpPr>
          <p:nvPr/>
        </p:nvGrpSpPr>
        <p:grpSpPr bwMode="auto">
          <a:xfrm>
            <a:off x="7523097" y="2455924"/>
            <a:ext cx="422726" cy="495888"/>
            <a:chOff x="399" y="2382"/>
            <a:chExt cx="340" cy="341"/>
          </a:xfrm>
          <a:solidFill>
            <a:schemeClr val="tx2"/>
          </a:solidFill>
        </p:grpSpPr>
        <p:sp>
          <p:nvSpPr>
            <p:cNvPr id="113" name="Freeform 579">
              <a:extLst>
                <a:ext uri="{FF2B5EF4-FFF2-40B4-BE49-F238E27FC236}">
                  <a16:creationId xmlns:a16="http://schemas.microsoft.com/office/drawing/2014/main" id="{7118BFB4-71B5-46F1-B22C-4BA69CF217AA}"/>
                </a:ext>
              </a:extLst>
            </p:cNvPr>
            <p:cNvSpPr>
              <a:spLocks noEditPoints="1"/>
            </p:cNvSpPr>
            <p:nvPr/>
          </p:nvSpPr>
          <p:spPr bwMode="auto">
            <a:xfrm>
              <a:off x="463" y="2503"/>
              <a:ext cx="212" cy="127"/>
            </a:xfrm>
            <a:custGeom>
              <a:avLst/>
              <a:gdLst>
                <a:gd name="T0" fmla="*/ 287 w 320"/>
                <a:gd name="T1" fmla="*/ 9 h 192"/>
                <a:gd name="T2" fmla="*/ 277 w 320"/>
                <a:gd name="T3" fmla="*/ 0 h 192"/>
                <a:gd name="T4" fmla="*/ 213 w 320"/>
                <a:gd name="T5" fmla="*/ 0 h 192"/>
                <a:gd name="T6" fmla="*/ 202 w 320"/>
                <a:gd name="T7" fmla="*/ 9 h 192"/>
                <a:gd name="T8" fmla="*/ 190 w 320"/>
                <a:gd name="T9" fmla="*/ 107 h 192"/>
                <a:gd name="T10" fmla="*/ 112 w 320"/>
                <a:gd name="T11" fmla="*/ 55 h 192"/>
                <a:gd name="T12" fmla="*/ 101 w 320"/>
                <a:gd name="T13" fmla="*/ 55 h 192"/>
                <a:gd name="T14" fmla="*/ 96 w 320"/>
                <a:gd name="T15" fmla="*/ 64 h 192"/>
                <a:gd name="T16" fmla="*/ 96 w 320"/>
                <a:gd name="T17" fmla="*/ 108 h 192"/>
                <a:gd name="T18" fmla="*/ 16 w 320"/>
                <a:gd name="T19" fmla="*/ 55 h 192"/>
                <a:gd name="T20" fmla="*/ 5 w 320"/>
                <a:gd name="T21" fmla="*/ 55 h 192"/>
                <a:gd name="T22" fmla="*/ 0 w 320"/>
                <a:gd name="T23" fmla="*/ 64 h 192"/>
                <a:gd name="T24" fmla="*/ 0 w 320"/>
                <a:gd name="T25" fmla="*/ 181 h 192"/>
                <a:gd name="T26" fmla="*/ 10 w 320"/>
                <a:gd name="T27" fmla="*/ 192 h 192"/>
                <a:gd name="T28" fmla="*/ 309 w 320"/>
                <a:gd name="T29" fmla="*/ 192 h 192"/>
                <a:gd name="T30" fmla="*/ 317 w 320"/>
                <a:gd name="T31" fmla="*/ 188 h 192"/>
                <a:gd name="T32" fmla="*/ 319 w 320"/>
                <a:gd name="T33" fmla="*/ 179 h 192"/>
                <a:gd name="T34" fmla="*/ 287 w 320"/>
                <a:gd name="T35" fmla="*/ 9 h 192"/>
                <a:gd name="T36" fmla="*/ 187 w 320"/>
                <a:gd name="T37" fmla="*/ 131 h 192"/>
                <a:gd name="T38" fmla="*/ 182 w 320"/>
                <a:gd name="T39" fmla="*/ 171 h 192"/>
                <a:gd name="T40" fmla="*/ 117 w 320"/>
                <a:gd name="T41" fmla="*/ 171 h 192"/>
                <a:gd name="T42" fmla="*/ 117 w 320"/>
                <a:gd name="T43" fmla="*/ 84 h 192"/>
                <a:gd name="T44" fmla="*/ 187 w 320"/>
                <a:gd name="T45" fmla="*/ 131 h 192"/>
                <a:gd name="T46" fmla="*/ 96 w 320"/>
                <a:gd name="T47" fmla="*/ 134 h 192"/>
                <a:gd name="T48" fmla="*/ 96 w 320"/>
                <a:gd name="T49" fmla="*/ 171 h 192"/>
                <a:gd name="T50" fmla="*/ 21 w 320"/>
                <a:gd name="T51" fmla="*/ 171 h 192"/>
                <a:gd name="T52" fmla="*/ 21 w 320"/>
                <a:gd name="T53" fmla="*/ 84 h 192"/>
                <a:gd name="T54" fmla="*/ 96 w 320"/>
                <a:gd name="T55" fmla="*/ 134 h 192"/>
                <a:gd name="T56" fmla="*/ 204 w 320"/>
                <a:gd name="T57" fmla="*/ 171 h 192"/>
                <a:gd name="T58" fmla="*/ 222 w 320"/>
                <a:gd name="T59" fmla="*/ 21 h 192"/>
                <a:gd name="T60" fmla="*/ 268 w 320"/>
                <a:gd name="T61" fmla="*/ 21 h 192"/>
                <a:gd name="T62" fmla="*/ 296 w 320"/>
                <a:gd name="T63" fmla="*/ 171 h 192"/>
                <a:gd name="T64" fmla="*/ 204 w 320"/>
                <a:gd name="T65"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192">
                  <a:moveTo>
                    <a:pt x="287" y="9"/>
                  </a:moveTo>
                  <a:cubicBezTo>
                    <a:pt x="287" y="4"/>
                    <a:pt x="282" y="0"/>
                    <a:pt x="277" y="0"/>
                  </a:cubicBezTo>
                  <a:cubicBezTo>
                    <a:pt x="213" y="0"/>
                    <a:pt x="213" y="0"/>
                    <a:pt x="213" y="0"/>
                  </a:cubicBezTo>
                  <a:cubicBezTo>
                    <a:pt x="208" y="0"/>
                    <a:pt x="203" y="4"/>
                    <a:pt x="202" y="9"/>
                  </a:cubicBezTo>
                  <a:cubicBezTo>
                    <a:pt x="190" y="107"/>
                    <a:pt x="190" y="107"/>
                    <a:pt x="190" y="107"/>
                  </a:cubicBezTo>
                  <a:cubicBezTo>
                    <a:pt x="112" y="55"/>
                    <a:pt x="112" y="55"/>
                    <a:pt x="112" y="55"/>
                  </a:cubicBezTo>
                  <a:cubicBezTo>
                    <a:pt x="109" y="53"/>
                    <a:pt x="105" y="53"/>
                    <a:pt x="101" y="55"/>
                  </a:cubicBezTo>
                  <a:cubicBezTo>
                    <a:pt x="98" y="56"/>
                    <a:pt x="96" y="60"/>
                    <a:pt x="96" y="64"/>
                  </a:cubicBezTo>
                  <a:cubicBezTo>
                    <a:pt x="96" y="108"/>
                    <a:pt x="96" y="108"/>
                    <a:pt x="96" y="108"/>
                  </a:cubicBezTo>
                  <a:cubicBezTo>
                    <a:pt x="16" y="55"/>
                    <a:pt x="16" y="55"/>
                    <a:pt x="16" y="55"/>
                  </a:cubicBezTo>
                  <a:cubicBezTo>
                    <a:pt x="13" y="53"/>
                    <a:pt x="9" y="53"/>
                    <a:pt x="5" y="55"/>
                  </a:cubicBezTo>
                  <a:cubicBezTo>
                    <a:pt x="2" y="56"/>
                    <a:pt x="0" y="60"/>
                    <a:pt x="0" y="64"/>
                  </a:cubicBezTo>
                  <a:cubicBezTo>
                    <a:pt x="0" y="181"/>
                    <a:pt x="0" y="181"/>
                    <a:pt x="0" y="181"/>
                  </a:cubicBezTo>
                  <a:cubicBezTo>
                    <a:pt x="0" y="187"/>
                    <a:pt x="4" y="192"/>
                    <a:pt x="10" y="192"/>
                  </a:cubicBezTo>
                  <a:cubicBezTo>
                    <a:pt x="309" y="192"/>
                    <a:pt x="309" y="192"/>
                    <a:pt x="309" y="192"/>
                  </a:cubicBezTo>
                  <a:cubicBezTo>
                    <a:pt x="312" y="192"/>
                    <a:pt x="315" y="191"/>
                    <a:pt x="317" y="188"/>
                  </a:cubicBezTo>
                  <a:cubicBezTo>
                    <a:pt x="319" y="186"/>
                    <a:pt x="320" y="182"/>
                    <a:pt x="319" y="179"/>
                  </a:cubicBezTo>
                  <a:lnTo>
                    <a:pt x="287" y="9"/>
                  </a:lnTo>
                  <a:close/>
                  <a:moveTo>
                    <a:pt x="187" y="131"/>
                  </a:moveTo>
                  <a:cubicBezTo>
                    <a:pt x="182" y="171"/>
                    <a:pt x="182" y="171"/>
                    <a:pt x="182" y="171"/>
                  </a:cubicBezTo>
                  <a:cubicBezTo>
                    <a:pt x="117" y="171"/>
                    <a:pt x="117" y="171"/>
                    <a:pt x="117" y="171"/>
                  </a:cubicBezTo>
                  <a:cubicBezTo>
                    <a:pt x="117" y="84"/>
                    <a:pt x="117" y="84"/>
                    <a:pt x="117" y="84"/>
                  </a:cubicBezTo>
                  <a:lnTo>
                    <a:pt x="187" y="131"/>
                  </a:lnTo>
                  <a:close/>
                  <a:moveTo>
                    <a:pt x="96" y="134"/>
                  </a:moveTo>
                  <a:cubicBezTo>
                    <a:pt x="96" y="171"/>
                    <a:pt x="96" y="171"/>
                    <a:pt x="96" y="171"/>
                  </a:cubicBezTo>
                  <a:cubicBezTo>
                    <a:pt x="21" y="171"/>
                    <a:pt x="21" y="171"/>
                    <a:pt x="21" y="171"/>
                  </a:cubicBezTo>
                  <a:cubicBezTo>
                    <a:pt x="21" y="84"/>
                    <a:pt x="21" y="84"/>
                    <a:pt x="21" y="84"/>
                  </a:cubicBezTo>
                  <a:lnTo>
                    <a:pt x="96" y="134"/>
                  </a:lnTo>
                  <a:close/>
                  <a:moveTo>
                    <a:pt x="204" y="171"/>
                  </a:moveTo>
                  <a:cubicBezTo>
                    <a:pt x="222" y="21"/>
                    <a:pt x="222" y="21"/>
                    <a:pt x="222" y="21"/>
                  </a:cubicBezTo>
                  <a:cubicBezTo>
                    <a:pt x="268" y="21"/>
                    <a:pt x="268" y="21"/>
                    <a:pt x="268" y="21"/>
                  </a:cubicBezTo>
                  <a:cubicBezTo>
                    <a:pt x="296" y="171"/>
                    <a:pt x="296" y="171"/>
                    <a:pt x="296" y="171"/>
                  </a:cubicBezTo>
                  <a:lnTo>
                    <a:pt x="204"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4" name="Freeform 580">
              <a:extLst>
                <a:ext uri="{FF2B5EF4-FFF2-40B4-BE49-F238E27FC236}">
                  <a16:creationId xmlns:a16="http://schemas.microsoft.com/office/drawing/2014/main" id="{FC094EEF-5A2B-49CA-80F4-E7FC8391A018}"/>
                </a:ext>
              </a:extLst>
            </p:cNvPr>
            <p:cNvSpPr>
              <a:spLocks/>
            </p:cNvSpPr>
            <p:nvPr/>
          </p:nvSpPr>
          <p:spPr bwMode="auto">
            <a:xfrm>
              <a:off x="601" y="2445"/>
              <a:ext cx="20" cy="44"/>
            </a:xfrm>
            <a:custGeom>
              <a:avLst/>
              <a:gdLst>
                <a:gd name="T0" fmla="*/ 8 w 31"/>
                <a:gd name="T1" fmla="*/ 46 h 65"/>
                <a:gd name="T2" fmla="*/ 8 w 31"/>
                <a:gd name="T3" fmla="*/ 61 h 65"/>
                <a:gd name="T4" fmla="*/ 16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6"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2" y="34"/>
                    <a:pt x="8" y="40"/>
                  </a:cubicBezTo>
                  <a:cubicBezTo>
                    <a:pt x="9" y="41"/>
                    <a:pt x="11" y="43"/>
                    <a:pt x="8"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5" name="Freeform 581">
              <a:extLst>
                <a:ext uri="{FF2B5EF4-FFF2-40B4-BE49-F238E27FC236}">
                  <a16:creationId xmlns:a16="http://schemas.microsoft.com/office/drawing/2014/main" id="{25A7AF36-44C8-4B47-ADEA-319E1D757994}"/>
                </a:ext>
              </a:extLst>
            </p:cNvPr>
            <p:cNvSpPr>
              <a:spLocks/>
            </p:cNvSpPr>
            <p:nvPr/>
          </p:nvSpPr>
          <p:spPr bwMode="auto">
            <a:xfrm>
              <a:off x="629" y="2445"/>
              <a:ext cx="21" cy="44"/>
            </a:xfrm>
            <a:custGeom>
              <a:avLst/>
              <a:gdLst>
                <a:gd name="T0" fmla="*/ 8 w 31"/>
                <a:gd name="T1" fmla="*/ 46 h 65"/>
                <a:gd name="T2" fmla="*/ 8 w 31"/>
                <a:gd name="T3" fmla="*/ 61 h 65"/>
                <a:gd name="T4" fmla="*/ 15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5"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1" y="34"/>
                    <a:pt x="8" y="40"/>
                  </a:cubicBezTo>
                  <a:cubicBezTo>
                    <a:pt x="9" y="41"/>
                    <a:pt x="11" y="43"/>
                    <a:pt x="8"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6" name="Freeform 582">
              <a:extLst>
                <a:ext uri="{FF2B5EF4-FFF2-40B4-BE49-F238E27FC236}">
                  <a16:creationId xmlns:a16="http://schemas.microsoft.com/office/drawing/2014/main" id="{C4BB16D9-E5D9-487F-89F9-25B34625D8BB}"/>
                </a:ext>
              </a:extLst>
            </p:cNvPr>
            <p:cNvSpPr>
              <a:spLocks noEditPoints="1"/>
            </p:cNvSpPr>
            <p:nvPr/>
          </p:nvSpPr>
          <p:spPr bwMode="auto">
            <a:xfrm>
              <a:off x="399" y="2382"/>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3" name="Group 1012">
            <a:extLst>
              <a:ext uri="{FF2B5EF4-FFF2-40B4-BE49-F238E27FC236}">
                <a16:creationId xmlns:a16="http://schemas.microsoft.com/office/drawing/2014/main" id="{0A80312F-5EDC-40CC-9B4E-060603172046}"/>
              </a:ext>
            </a:extLst>
          </p:cNvPr>
          <p:cNvGrpSpPr>
            <a:grpSpLocks noChangeAspect="1"/>
          </p:cNvGrpSpPr>
          <p:nvPr/>
        </p:nvGrpSpPr>
        <p:grpSpPr bwMode="auto">
          <a:xfrm>
            <a:off x="7888733" y="1901426"/>
            <a:ext cx="424324" cy="496302"/>
            <a:chOff x="1878" y="3998"/>
            <a:chExt cx="340" cy="340"/>
          </a:xfrm>
          <a:solidFill>
            <a:schemeClr val="tx2"/>
          </a:solidFill>
        </p:grpSpPr>
        <p:sp>
          <p:nvSpPr>
            <p:cNvPr id="111" name="Freeform 1013">
              <a:extLst>
                <a:ext uri="{FF2B5EF4-FFF2-40B4-BE49-F238E27FC236}">
                  <a16:creationId xmlns:a16="http://schemas.microsoft.com/office/drawing/2014/main" id="{477208D6-4E1D-46EB-B2E1-8E348E263695}"/>
                </a:ext>
              </a:extLst>
            </p:cNvPr>
            <p:cNvSpPr>
              <a:spLocks noEditPoints="1"/>
            </p:cNvSpPr>
            <p:nvPr/>
          </p:nvSpPr>
          <p:spPr bwMode="auto">
            <a:xfrm>
              <a:off x="1955" y="4068"/>
              <a:ext cx="186" cy="192"/>
            </a:xfrm>
            <a:custGeom>
              <a:avLst/>
              <a:gdLst>
                <a:gd name="T0" fmla="*/ 212 w 280"/>
                <a:gd name="T1" fmla="*/ 0 h 288"/>
                <a:gd name="T2" fmla="*/ 178 w 280"/>
                <a:gd name="T3" fmla="*/ 14 h 288"/>
                <a:gd name="T4" fmla="*/ 162 w 280"/>
                <a:gd name="T5" fmla="*/ 101 h 288"/>
                <a:gd name="T6" fmla="*/ 188 w 280"/>
                <a:gd name="T7" fmla="*/ 178 h 288"/>
                <a:gd name="T8" fmla="*/ 261 w 280"/>
                <a:gd name="T9" fmla="*/ 196 h 288"/>
                <a:gd name="T10" fmla="*/ 271 w 280"/>
                <a:gd name="T11" fmla="*/ 189 h 288"/>
                <a:gd name="T12" fmla="*/ 280 w 280"/>
                <a:gd name="T13" fmla="*/ 83 h 288"/>
                <a:gd name="T14" fmla="*/ 196 w 280"/>
                <a:gd name="T15" fmla="*/ 157 h 288"/>
                <a:gd name="T16" fmla="*/ 194 w 280"/>
                <a:gd name="T17" fmla="*/ 29 h 288"/>
                <a:gd name="T18" fmla="*/ 212 w 280"/>
                <a:gd name="T19" fmla="*/ 22 h 288"/>
                <a:gd name="T20" fmla="*/ 253 w 280"/>
                <a:gd name="T21" fmla="*/ 171 h 288"/>
                <a:gd name="T22" fmla="*/ 177 w 280"/>
                <a:gd name="T23" fmla="*/ 208 h 288"/>
                <a:gd name="T24" fmla="*/ 209 w 280"/>
                <a:gd name="T25" fmla="*/ 288 h 288"/>
                <a:gd name="T26" fmla="*/ 241 w 280"/>
                <a:gd name="T27" fmla="*/ 280 h 288"/>
                <a:gd name="T28" fmla="*/ 260 w 280"/>
                <a:gd name="T29" fmla="*/ 231 h 288"/>
                <a:gd name="T30" fmla="*/ 188 w 280"/>
                <a:gd name="T31" fmla="*/ 199 h 288"/>
                <a:gd name="T32" fmla="*/ 228 w 280"/>
                <a:gd name="T33" fmla="*/ 263 h 288"/>
                <a:gd name="T34" fmla="*/ 194 w 280"/>
                <a:gd name="T35" fmla="*/ 243 h 288"/>
                <a:gd name="T36" fmla="*/ 238 w 280"/>
                <a:gd name="T37" fmla="*/ 232 h 288"/>
                <a:gd name="T38" fmla="*/ 69 w 280"/>
                <a:gd name="T39" fmla="*/ 0 h 288"/>
                <a:gd name="T40" fmla="*/ 0 w 280"/>
                <a:gd name="T41" fmla="*/ 83 h 288"/>
                <a:gd name="T42" fmla="*/ 9 w 280"/>
                <a:gd name="T43" fmla="*/ 188 h 288"/>
                <a:gd name="T44" fmla="*/ 20 w 280"/>
                <a:gd name="T45" fmla="*/ 196 h 288"/>
                <a:gd name="T46" fmla="*/ 92 w 280"/>
                <a:gd name="T47" fmla="*/ 178 h 288"/>
                <a:gd name="T48" fmla="*/ 119 w 280"/>
                <a:gd name="T49" fmla="*/ 101 h 288"/>
                <a:gd name="T50" fmla="*/ 102 w 280"/>
                <a:gd name="T51" fmla="*/ 14 h 288"/>
                <a:gd name="T52" fmla="*/ 98 w 280"/>
                <a:gd name="T53" fmla="*/ 96 h 288"/>
                <a:gd name="T54" fmla="*/ 28 w 280"/>
                <a:gd name="T55" fmla="*/ 171 h 288"/>
                <a:gd name="T56" fmla="*/ 69 w 280"/>
                <a:gd name="T57" fmla="*/ 22 h 288"/>
                <a:gd name="T58" fmla="*/ 86 w 280"/>
                <a:gd name="T59" fmla="*/ 29 h 288"/>
                <a:gd name="T60" fmla="*/ 103 w 280"/>
                <a:gd name="T61" fmla="*/ 208 h 288"/>
                <a:gd name="T62" fmla="*/ 22 w 280"/>
                <a:gd name="T63" fmla="*/ 223 h 288"/>
                <a:gd name="T64" fmla="*/ 23 w 280"/>
                <a:gd name="T65" fmla="*/ 252 h 288"/>
                <a:gd name="T66" fmla="*/ 66 w 280"/>
                <a:gd name="T67" fmla="*/ 288 h 288"/>
                <a:gd name="T68" fmla="*/ 100 w 280"/>
                <a:gd name="T69" fmla="*/ 271 h 288"/>
                <a:gd name="T70" fmla="*/ 103 w 280"/>
                <a:gd name="T71" fmla="*/ 208 h 288"/>
                <a:gd name="T72" fmla="*/ 69 w 280"/>
                <a:gd name="T73" fmla="*/ 267 h 288"/>
                <a:gd name="T74" fmla="*/ 45 w 280"/>
                <a:gd name="T75" fmla="*/ 249 h 288"/>
                <a:gd name="T76" fmla="*/ 84 w 280"/>
                <a:gd name="T77" fmla="*/ 220 h 288"/>
                <a:gd name="T78" fmla="*/ 83 w 280"/>
                <a:gd name="T79" fmla="*/ 2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88">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2" name="Freeform 1014">
              <a:extLst>
                <a:ext uri="{FF2B5EF4-FFF2-40B4-BE49-F238E27FC236}">
                  <a16:creationId xmlns:a16="http://schemas.microsoft.com/office/drawing/2014/main" id="{F0A88E6B-527E-4748-940E-9BC54F548219}"/>
                </a:ext>
              </a:extLst>
            </p:cNvPr>
            <p:cNvSpPr>
              <a:spLocks noEditPoints="1"/>
            </p:cNvSpPr>
            <p:nvPr/>
          </p:nvSpPr>
          <p:spPr bwMode="auto">
            <a:xfrm>
              <a:off x="1878" y="399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4" name="Group 657">
            <a:extLst>
              <a:ext uri="{FF2B5EF4-FFF2-40B4-BE49-F238E27FC236}">
                <a16:creationId xmlns:a16="http://schemas.microsoft.com/office/drawing/2014/main" id="{CCB317D4-BED2-41E1-B880-AFE5786308ED}"/>
              </a:ext>
            </a:extLst>
          </p:cNvPr>
          <p:cNvGrpSpPr>
            <a:grpSpLocks noChangeAspect="1"/>
          </p:cNvGrpSpPr>
          <p:nvPr/>
        </p:nvGrpSpPr>
        <p:grpSpPr bwMode="auto">
          <a:xfrm>
            <a:off x="8377429" y="1498907"/>
            <a:ext cx="426327" cy="497183"/>
            <a:chOff x="2738" y="2314"/>
            <a:chExt cx="341" cy="340"/>
          </a:xfrm>
          <a:solidFill>
            <a:schemeClr val="tx2"/>
          </a:solidFill>
        </p:grpSpPr>
        <p:sp>
          <p:nvSpPr>
            <p:cNvPr id="109" name="Freeform 658">
              <a:extLst>
                <a:ext uri="{FF2B5EF4-FFF2-40B4-BE49-F238E27FC236}">
                  <a16:creationId xmlns:a16="http://schemas.microsoft.com/office/drawing/2014/main" id="{FACE6F5A-5C8B-41F2-8EDB-4DC59CBA3665}"/>
                </a:ext>
              </a:extLst>
            </p:cNvPr>
            <p:cNvSpPr>
              <a:spLocks noEditPoints="1"/>
            </p:cNvSpPr>
            <p:nvPr/>
          </p:nvSpPr>
          <p:spPr bwMode="auto">
            <a:xfrm>
              <a:off x="2738" y="231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0" name="Freeform 659">
              <a:extLst>
                <a:ext uri="{FF2B5EF4-FFF2-40B4-BE49-F238E27FC236}">
                  <a16:creationId xmlns:a16="http://schemas.microsoft.com/office/drawing/2014/main" id="{5677A9AA-C5C6-4BE6-9A64-55D0C5DEFBF8}"/>
                </a:ext>
              </a:extLst>
            </p:cNvPr>
            <p:cNvSpPr>
              <a:spLocks noEditPoints="1"/>
            </p:cNvSpPr>
            <p:nvPr/>
          </p:nvSpPr>
          <p:spPr bwMode="auto">
            <a:xfrm>
              <a:off x="2802" y="2420"/>
              <a:ext cx="213" cy="142"/>
            </a:xfrm>
            <a:custGeom>
              <a:avLst/>
              <a:gdLst>
                <a:gd name="T0" fmla="*/ 288 w 320"/>
                <a:gd name="T1" fmla="*/ 64 h 213"/>
                <a:gd name="T2" fmla="*/ 234 w 320"/>
                <a:gd name="T3" fmla="*/ 64 h 213"/>
                <a:gd name="T4" fmla="*/ 234 w 320"/>
                <a:gd name="T5" fmla="*/ 10 h 213"/>
                <a:gd name="T6" fmla="*/ 224 w 320"/>
                <a:gd name="T7" fmla="*/ 0 h 213"/>
                <a:gd name="T8" fmla="*/ 10 w 320"/>
                <a:gd name="T9" fmla="*/ 0 h 213"/>
                <a:gd name="T10" fmla="*/ 0 w 320"/>
                <a:gd name="T11" fmla="*/ 10 h 213"/>
                <a:gd name="T12" fmla="*/ 0 w 320"/>
                <a:gd name="T13" fmla="*/ 181 h 213"/>
                <a:gd name="T14" fmla="*/ 10 w 320"/>
                <a:gd name="T15" fmla="*/ 192 h 213"/>
                <a:gd name="T16" fmla="*/ 34 w 320"/>
                <a:gd name="T17" fmla="*/ 192 h 213"/>
                <a:gd name="T18" fmla="*/ 64 w 320"/>
                <a:gd name="T19" fmla="*/ 213 h 213"/>
                <a:gd name="T20" fmla="*/ 94 w 320"/>
                <a:gd name="T21" fmla="*/ 192 h 213"/>
                <a:gd name="T22" fmla="*/ 215 w 320"/>
                <a:gd name="T23" fmla="*/ 192 h 213"/>
                <a:gd name="T24" fmla="*/ 245 w 320"/>
                <a:gd name="T25" fmla="*/ 213 h 213"/>
                <a:gd name="T26" fmla="*/ 275 w 320"/>
                <a:gd name="T27" fmla="*/ 192 h 213"/>
                <a:gd name="T28" fmla="*/ 309 w 320"/>
                <a:gd name="T29" fmla="*/ 192 h 213"/>
                <a:gd name="T30" fmla="*/ 320 w 320"/>
                <a:gd name="T31" fmla="*/ 181 h 213"/>
                <a:gd name="T32" fmla="*/ 320 w 320"/>
                <a:gd name="T33" fmla="*/ 96 h 213"/>
                <a:gd name="T34" fmla="*/ 288 w 320"/>
                <a:gd name="T35" fmla="*/ 64 h 213"/>
                <a:gd name="T36" fmla="*/ 64 w 320"/>
                <a:gd name="T37" fmla="*/ 192 h 213"/>
                <a:gd name="T38" fmla="*/ 53 w 320"/>
                <a:gd name="T39" fmla="*/ 181 h 213"/>
                <a:gd name="T40" fmla="*/ 64 w 320"/>
                <a:gd name="T41" fmla="*/ 170 h 213"/>
                <a:gd name="T42" fmla="*/ 74 w 320"/>
                <a:gd name="T43" fmla="*/ 181 h 213"/>
                <a:gd name="T44" fmla="*/ 64 w 320"/>
                <a:gd name="T45" fmla="*/ 192 h 213"/>
                <a:gd name="T46" fmla="*/ 245 w 320"/>
                <a:gd name="T47" fmla="*/ 192 h 213"/>
                <a:gd name="T48" fmla="*/ 234 w 320"/>
                <a:gd name="T49" fmla="*/ 181 h 213"/>
                <a:gd name="T50" fmla="*/ 245 w 320"/>
                <a:gd name="T51" fmla="*/ 170 h 213"/>
                <a:gd name="T52" fmla="*/ 256 w 320"/>
                <a:gd name="T53" fmla="*/ 181 h 213"/>
                <a:gd name="T54" fmla="*/ 245 w 320"/>
                <a:gd name="T55" fmla="*/ 192 h 213"/>
                <a:gd name="T56" fmla="*/ 298 w 320"/>
                <a:gd name="T57" fmla="*/ 170 h 213"/>
                <a:gd name="T58" fmla="*/ 275 w 320"/>
                <a:gd name="T59" fmla="*/ 170 h 213"/>
                <a:gd name="T60" fmla="*/ 245 w 320"/>
                <a:gd name="T61" fmla="*/ 149 h 213"/>
                <a:gd name="T62" fmla="*/ 215 w 320"/>
                <a:gd name="T63" fmla="*/ 170 h 213"/>
                <a:gd name="T64" fmla="*/ 94 w 320"/>
                <a:gd name="T65" fmla="*/ 170 h 213"/>
                <a:gd name="T66" fmla="*/ 64 w 320"/>
                <a:gd name="T67" fmla="*/ 149 h 213"/>
                <a:gd name="T68" fmla="*/ 34 w 320"/>
                <a:gd name="T69" fmla="*/ 170 h 213"/>
                <a:gd name="T70" fmla="*/ 21 w 320"/>
                <a:gd name="T71" fmla="*/ 170 h 213"/>
                <a:gd name="T72" fmla="*/ 21 w 320"/>
                <a:gd name="T73" fmla="*/ 21 h 213"/>
                <a:gd name="T74" fmla="*/ 213 w 320"/>
                <a:gd name="T75" fmla="*/ 21 h 213"/>
                <a:gd name="T76" fmla="*/ 213 w 320"/>
                <a:gd name="T77" fmla="*/ 117 h 213"/>
                <a:gd name="T78" fmla="*/ 224 w 320"/>
                <a:gd name="T79" fmla="*/ 128 h 213"/>
                <a:gd name="T80" fmla="*/ 234 w 320"/>
                <a:gd name="T81" fmla="*/ 117 h 213"/>
                <a:gd name="T82" fmla="*/ 234 w 320"/>
                <a:gd name="T83" fmla="*/ 85 h 213"/>
                <a:gd name="T84" fmla="*/ 288 w 320"/>
                <a:gd name="T85" fmla="*/ 85 h 213"/>
                <a:gd name="T86" fmla="*/ 298 w 320"/>
                <a:gd name="T87" fmla="*/ 96 h 213"/>
                <a:gd name="T88" fmla="*/ 298 w 320"/>
                <a:gd name="T89" fmla="*/ 1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13">
                  <a:moveTo>
                    <a:pt x="288" y="64"/>
                  </a:moveTo>
                  <a:cubicBezTo>
                    <a:pt x="234" y="64"/>
                    <a:pt x="234" y="64"/>
                    <a:pt x="234" y="64"/>
                  </a:cubicBezTo>
                  <a:cubicBezTo>
                    <a:pt x="234" y="10"/>
                    <a:pt x="234" y="10"/>
                    <a:pt x="234" y="10"/>
                  </a:cubicBezTo>
                  <a:cubicBezTo>
                    <a:pt x="234" y="4"/>
                    <a:pt x="230" y="0"/>
                    <a:pt x="224" y="0"/>
                  </a:cubicBezTo>
                  <a:cubicBezTo>
                    <a:pt x="10" y="0"/>
                    <a:pt x="10" y="0"/>
                    <a:pt x="10" y="0"/>
                  </a:cubicBezTo>
                  <a:cubicBezTo>
                    <a:pt x="4" y="0"/>
                    <a:pt x="0" y="4"/>
                    <a:pt x="0" y="10"/>
                  </a:cubicBezTo>
                  <a:cubicBezTo>
                    <a:pt x="0" y="181"/>
                    <a:pt x="0" y="181"/>
                    <a:pt x="0" y="181"/>
                  </a:cubicBezTo>
                  <a:cubicBezTo>
                    <a:pt x="0" y="187"/>
                    <a:pt x="4" y="192"/>
                    <a:pt x="10" y="192"/>
                  </a:cubicBezTo>
                  <a:cubicBezTo>
                    <a:pt x="34" y="192"/>
                    <a:pt x="34" y="192"/>
                    <a:pt x="34" y="192"/>
                  </a:cubicBezTo>
                  <a:cubicBezTo>
                    <a:pt x="38" y="204"/>
                    <a:pt x="50" y="213"/>
                    <a:pt x="64" y="213"/>
                  </a:cubicBezTo>
                  <a:cubicBezTo>
                    <a:pt x="78" y="213"/>
                    <a:pt x="89" y="204"/>
                    <a:pt x="94" y="192"/>
                  </a:cubicBezTo>
                  <a:cubicBezTo>
                    <a:pt x="215" y="192"/>
                    <a:pt x="215" y="192"/>
                    <a:pt x="215" y="192"/>
                  </a:cubicBezTo>
                  <a:cubicBezTo>
                    <a:pt x="219" y="204"/>
                    <a:pt x="231" y="213"/>
                    <a:pt x="245" y="213"/>
                  </a:cubicBezTo>
                  <a:cubicBezTo>
                    <a:pt x="259" y="213"/>
                    <a:pt x="271" y="204"/>
                    <a:pt x="275" y="192"/>
                  </a:cubicBezTo>
                  <a:cubicBezTo>
                    <a:pt x="309" y="192"/>
                    <a:pt x="309" y="192"/>
                    <a:pt x="309" y="192"/>
                  </a:cubicBezTo>
                  <a:cubicBezTo>
                    <a:pt x="315" y="192"/>
                    <a:pt x="320" y="187"/>
                    <a:pt x="320" y="181"/>
                  </a:cubicBezTo>
                  <a:cubicBezTo>
                    <a:pt x="320" y="96"/>
                    <a:pt x="320" y="96"/>
                    <a:pt x="320" y="96"/>
                  </a:cubicBezTo>
                  <a:cubicBezTo>
                    <a:pt x="320" y="78"/>
                    <a:pt x="305" y="64"/>
                    <a:pt x="288" y="64"/>
                  </a:cubicBezTo>
                  <a:close/>
                  <a:moveTo>
                    <a:pt x="64" y="192"/>
                  </a:moveTo>
                  <a:cubicBezTo>
                    <a:pt x="58" y="192"/>
                    <a:pt x="53" y="187"/>
                    <a:pt x="53" y="181"/>
                  </a:cubicBezTo>
                  <a:cubicBezTo>
                    <a:pt x="53" y="175"/>
                    <a:pt x="58" y="170"/>
                    <a:pt x="64" y="170"/>
                  </a:cubicBezTo>
                  <a:cubicBezTo>
                    <a:pt x="70" y="170"/>
                    <a:pt x="74" y="175"/>
                    <a:pt x="74" y="181"/>
                  </a:cubicBezTo>
                  <a:cubicBezTo>
                    <a:pt x="74" y="187"/>
                    <a:pt x="70" y="192"/>
                    <a:pt x="64" y="192"/>
                  </a:cubicBezTo>
                  <a:close/>
                  <a:moveTo>
                    <a:pt x="245" y="192"/>
                  </a:moveTo>
                  <a:cubicBezTo>
                    <a:pt x="239" y="192"/>
                    <a:pt x="234" y="187"/>
                    <a:pt x="234" y="181"/>
                  </a:cubicBezTo>
                  <a:cubicBezTo>
                    <a:pt x="234" y="175"/>
                    <a:pt x="239" y="170"/>
                    <a:pt x="245" y="170"/>
                  </a:cubicBezTo>
                  <a:cubicBezTo>
                    <a:pt x="251" y="170"/>
                    <a:pt x="256" y="175"/>
                    <a:pt x="256" y="181"/>
                  </a:cubicBezTo>
                  <a:cubicBezTo>
                    <a:pt x="256" y="187"/>
                    <a:pt x="251" y="192"/>
                    <a:pt x="245" y="192"/>
                  </a:cubicBezTo>
                  <a:close/>
                  <a:moveTo>
                    <a:pt x="298" y="170"/>
                  </a:moveTo>
                  <a:cubicBezTo>
                    <a:pt x="275" y="170"/>
                    <a:pt x="275" y="170"/>
                    <a:pt x="275" y="170"/>
                  </a:cubicBezTo>
                  <a:cubicBezTo>
                    <a:pt x="271" y="158"/>
                    <a:pt x="259" y="149"/>
                    <a:pt x="245" y="149"/>
                  </a:cubicBezTo>
                  <a:cubicBezTo>
                    <a:pt x="231" y="149"/>
                    <a:pt x="219" y="158"/>
                    <a:pt x="215" y="170"/>
                  </a:cubicBezTo>
                  <a:cubicBezTo>
                    <a:pt x="94" y="170"/>
                    <a:pt x="94" y="170"/>
                    <a:pt x="94" y="170"/>
                  </a:cubicBezTo>
                  <a:cubicBezTo>
                    <a:pt x="89" y="158"/>
                    <a:pt x="78" y="149"/>
                    <a:pt x="64" y="149"/>
                  </a:cubicBezTo>
                  <a:cubicBezTo>
                    <a:pt x="50" y="149"/>
                    <a:pt x="38" y="158"/>
                    <a:pt x="34" y="170"/>
                  </a:cubicBezTo>
                  <a:cubicBezTo>
                    <a:pt x="21" y="170"/>
                    <a:pt x="21" y="170"/>
                    <a:pt x="21" y="170"/>
                  </a:cubicBezTo>
                  <a:cubicBezTo>
                    <a:pt x="21" y="21"/>
                    <a:pt x="21" y="21"/>
                    <a:pt x="21" y="21"/>
                  </a:cubicBezTo>
                  <a:cubicBezTo>
                    <a:pt x="213" y="21"/>
                    <a:pt x="213" y="21"/>
                    <a:pt x="213" y="21"/>
                  </a:cubicBezTo>
                  <a:cubicBezTo>
                    <a:pt x="213" y="117"/>
                    <a:pt x="213" y="117"/>
                    <a:pt x="213" y="117"/>
                  </a:cubicBezTo>
                  <a:cubicBezTo>
                    <a:pt x="213" y="123"/>
                    <a:pt x="218" y="128"/>
                    <a:pt x="224" y="128"/>
                  </a:cubicBezTo>
                  <a:cubicBezTo>
                    <a:pt x="230" y="128"/>
                    <a:pt x="234" y="123"/>
                    <a:pt x="234" y="117"/>
                  </a:cubicBezTo>
                  <a:cubicBezTo>
                    <a:pt x="234" y="85"/>
                    <a:pt x="234" y="85"/>
                    <a:pt x="234" y="85"/>
                  </a:cubicBezTo>
                  <a:cubicBezTo>
                    <a:pt x="288" y="85"/>
                    <a:pt x="288" y="85"/>
                    <a:pt x="288" y="85"/>
                  </a:cubicBezTo>
                  <a:cubicBezTo>
                    <a:pt x="294" y="85"/>
                    <a:pt x="298" y="90"/>
                    <a:pt x="298" y="96"/>
                  </a:cubicBezTo>
                  <a:lnTo>
                    <a:pt x="298"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5" name="Group 872">
            <a:extLst>
              <a:ext uri="{FF2B5EF4-FFF2-40B4-BE49-F238E27FC236}">
                <a16:creationId xmlns:a16="http://schemas.microsoft.com/office/drawing/2014/main" id="{CCA21323-D23D-4180-96A8-C5597A53BE50}"/>
              </a:ext>
            </a:extLst>
          </p:cNvPr>
          <p:cNvGrpSpPr>
            <a:grpSpLocks noChangeAspect="1"/>
          </p:cNvGrpSpPr>
          <p:nvPr/>
        </p:nvGrpSpPr>
        <p:grpSpPr bwMode="auto">
          <a:xfrm>
            <a:off x="9014598" y="1321965"/>
            <a:ext cx="426327" cy="497183"/>
            <a:chOff x="2723" y="3051"/>
            <a:chExt cx="341" cy="340"/>
          </a:xfrm>
          <a:solidFill>
            <a:schemeClr val="tx2"/>
          </a:solidFill>
        </p:grpSpPr>
        <p:sp>
          <p:nvSpPr>
            <p:cNvPr id="107" name="Freeform 873">
              <a:extLst>
                <a:ext uri="{FF2B5EF4-FFF2-40B4-BE49-F238E27FC236}">
                  <a16:creationId xmlns:a16="http://schemas.microsoft.com/office/drawing/2014/main" id="{58FEBFD2-B66E-405B-8E1F-7D7C7B63F199}"/>
                </a:ext>
              </a:extLst>
            </p:cNvPr>
            <p:cNvSpPr>
              <a:spLocks noEditPoints="1"/>
            </p:cNvSpPr>
            <p:nvPr/>
          </p:nvSpPr>
          <p:spPr bwMode="auto">
            <a:xfrm>
              <a:off x="2723" y="305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8" name="Freeform 874">
              <a:extLst>
                <a:ext uri="{FF2B5EF4-FFF2-40B4-BE49-F238E27FC236}">
                  <a16:creationId xmlns:a16="http://schemas.microsoft.com/office/drawing/2014/main" id="{5497D367-537C-430C-B05C-09C7EE093F38}"/>
                </a:ext>
              </a:extLst>
            </p:cNvPr>
            <p:cNvSpPr>
              <a:spLocks noEditPoints="1"/>
            </p:cNvSpPr>
            <p:nvPr/>
          </p:nvSpPr>
          <p:spPr bwMode="auto">
            <a:xfrm>
              <a:off x="2786" y="3143"/>
              <a:ext cx="215" cy="170"/>
            </a:xfrm>
            <a:custGeom>
              <a:avLst/>
              <a:gdLst>
                <a:gd name="T0" fmla="*/ 318 w 322"/>
                <a:gd name="T1" fmla="*/ 83 h 256"/>
                <a:gd name="T2" fmla="*/ 310 w 322"/>
                <a:gd name="T3" fmla="*/ 86 h 256"/>
                <a:gd name="T4" fmla="*/ 302 w 322"/>
                <a:gd name="T5" fmla="*/ 83 h 256"/>
                <a:gd name="T6" fmla="*/ 161 w 322"/>
                <a:gd name="T7" fmla="*/ 22 h 256"/>
                <a:gd name="T8" fmla="*/ 19 w 322"/>
                <a:gd name="T9" fmla="*/ 83 h 256"/>
                <a:gd name="T10" fmla="*/ 4 w 322"/>
                <a:gd name="T11" fmla="*/ 83 h 256"/>
                <a:gd name="T12" fmla="*/ 4 w 322"/>
                <a:gd name="T13" fmla="*/ 67 h 256"/>
                <a:gd name="T14" fmla="*/ 161 w 322"/>
                <a:gd name="T15" fmla="*/ 0 h 256"/>
                <a:gd name="T16" fmla="*/ 318 w 322"/>
                <a:gd name="T17" fmla="*/ 67 h 256"/>
                <a:gd name="T18" fmla="*/ 318 w 322"/>
                <a:gd name="T19" fmla="*/ 83 h 256"/>
                <a:gd name="T20" fmla="*/ 161 w 322"/>
                <a:gd name="T21" fmla="*/ 75 h 256"/>
                <a:gd name="T22" fmla="*/ 57 w 322"/>
                <a:gd name="T23" fmla="*/ 121 h 256"/>
                <a:gd name="T24" fmla="*/ 57 w 322"/>
                <a:gd name="T25" fmla="*/ 136 h 256"/>
                <a:gd name="T26" fmla="*/ 65 w 322"/>
                <a:gd name="T27" fmla="*/ 139 h 256"/>
                <a:gd name="T28" fmla="*/ 72 w 322"/>
                <a:gd name="T29" fmla="*/ 136 h 256"/>
                <a:gd name="T30" fmla="*/ 161 w 322"/>
                <a:gd name="T31" fmla="*/ 96 h 256"/>
                <a:gd name="T32" fmla="*/ 260 w 322"/>
                <a:gd name="T33" fmla="*/ 136 h 256"/>
                <a:gd name="T34" fmla="*/ 275 w 322"/>
                <a:gd name="T35" fmla="*/ 136 h 256"/>
                <a:gd name="T36" fmla="*/ 275 w 322"/>
                <a:gd name="T37" fmla="*/ 121 h 256"/>
                <a:gd name="T38" fmla="*/ 161 w 322"/>
                <a:gd name="T39" fmla="*/ 75 h 256"/>
                <a:gd name="T40" fmla="*/ 161 w 322"/>
                <a:gd name="T41" fmla="*/ 150 h 256"/>
                <a:gd name="T42" fmla="*/ 100 w 322"/>
                <a:gd name="T43" fmla="*/ 174 h 256"/>
                <a:gd name="T44" fmla="*/ 100 w 322"/>
                <a:gd name="T45" fmla="*/ 189 h 256"/>
                <a:gd name="T46" fmla="*/ 107 w 322"/>
                <a:gd name="T47" fmla="*/ 192 h 256"/>
                <a:gd name="T48" fmla="*/ 115 w 322"/>
                <a:gd name="T49" fmla="*/ 189 h 256"/>
                <a:gd name="T50" fmla="*/ 161 w 322"/>
                <a:gd name="T51" fmla="*/ 171 h 256"/>
                <a:gd name="T52" fmla="*/ 206 w 322"/>
                <a:gd name="T53" fmla="*/ 189 h 256"/>
                <a:gd name="T54" fmla="*/ 222 w 322"/>
                <a:gd name="T55" fmla="*/ 189 h 256"/>
                <a:gd name="T56" fmla="*/ 222 w 322"/>
                <a:gd name="T57" fmla="*/ 174 h 256"/>
                <a:gd name="T58" fmla="*/ 161 w 322"/>
                <a:gd name="T59" fmla="*/ 150 h 256"/>
                <a:gd name="T60" fmla="*/ 161 w 322"/>
                <a:gd name="T61" fmla="*/ 214 h 256"/>
                <a:gd name="T62" fmla="*/ 139 w 322"/>
                <a:gd name="T63" fmla="*/ 235 h 256"/>
                <a:gd name="T64" fmla="*/ 161 w 322"/>
                <a:gd name="T65" fmla="*/ 256 h 256"/>
                <a:gd name="T66" fmla="*/ 182 w 322"/>
                <a:gd name="T67" fmla="*/ 235 h 256"/>
                <a:gd name="T68" fmla="*/ 161 w 322"/>
                <a:gd name="T69"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 h="256">
                  <a:moveTo>
                    <a:pt x="318" y="83"/>
                  </a:moveTo>
                  <a:cubicBezTo>
                    <a:pt x="315" y="85"/>
                    <a:pt x="313" y="86"/>
                    <a:pt x="310" y="86"/>
                  </a:cubicBezTo>
                  <a:cubicBezTo>
                    <a:pt x="307" y="86"/>
                    <a:pt x="305" y="85"/>
                    <a:pt x="302" y="83"/>
                  </a:cubicBezTo>
                  <a:cubicBezTo>
                    <a:pt x="263" y="43"/>
                    <a:pt x="214" y="22"/>
                    <a:pt x="161" y="22"/>
                  </a:cubicBezTo>
                  <a:cubicBezTo>
                    <a:pt x="108" y="22"/>
                    <a:pt x="59" y="43"/>
                    <a:pt x="19" y="83"/>
                  </a:cubicBezTo>
                  <a:cubicBezTo>
                    <a:pt x="15" y="87"/>
                    <a:pt x="8" y="87"/>
                    <a:pt x="4" y="83"/>
                  </a:cubicBezTo>
                  <a:cubicBezTo>
                    <a:pt x="0" y="78"/>
                    <a:pt x="0" y="72"/>
                    <a:pt x="4" y="67"/>
                  </a:cubicBezTo>
                  <a:cubicBezTo>
                    <a:pt x="48" y="24"/>
                    <a:pt x="102" y="0"/>
                    <a:pt x="161" y="0"/>
                  </a:cubicBezTo>
                  <a:cubicBezTo>
                    <a:pt x="219" y="0"/>
                    <a:pt x="274" y="24"/>
                    <a:pt x="318" y="67"/>
                  </a:cubicBezTo>
                  <a:cubicBezTo>
                    <a:pt x="322" y="72"/>
                    <a:pt x="322" y="78"/>
                    <a:pt x="318" y="83"/>
                  </a:cubicBezTo>
                  <a:close/>
                  <a:moveTo>
                    <a:pt x="161" y="75"/>
                  </a:moveTo>
                  <a:cubicBezTo>
                    <a:pt x="121" y="75"/>
                    <a:pt x="88" y="90"/>
                    <a:pt x="57" y="121"/>
                  </a:cubicBezTo>
                  <a:cubicBezTo>
                    <a:pt x="53" y="125"/>
                    <a:pt x="53" y="132"/>
                    <a:pt x="57" y="136"/>
                  </a:cubicBezTo>
                  <a:cubicBezTo>
                    <a:pt x="59" y="138"/>
                    <a:pt x="62" y="139"/>
                    <a:pt x="65" y="139"/>
                  </a:cubicBezTo>
                  <a:cubicBezTo>
                    <a:pt x="67" y="139"/>
                    <a:pt x="70" y="138"/>
                    <a:pt x="72" y="136"/>
                  </a:cubicBezTo>
                  <a:cubicBezTo>
                    <a:pt x="99" y="109"/>
                    <a:pt x="127" y="96"/>
                    <a:pt x="161" y="96"/>
                  </a:cubicBezTo>
                  <a:cubicBezTo>
                    <a:pt x="197" y="96"/>
                    <a:pt x="235" y="111"/>
                    <a:pt x="260" y="136"/>
                  </a:cubicBezTo>
                  <a:cubicBezTo>
                    <a:pt x="264" y="140"/>
                    <a:pt x="271" y="140"/>
                    <a:pt x="275" y="136"/>
                  </a:cubicBezTo>
                  <a:cubicBezTo>
                    <a:pt x="279" y="132"/>
                    <a:pt x="279" y="125"/>
                    <a:pt x="275" y="121"/>
                  </a:cubicBezTo>
                  <a:cubicBezTo>
                    <a:pt x="247" y="93"/>
                    <a:pt x="203" y="75"/>
                    <a:pt x="161" y="75"/>
                  </a:cubicBezTo>
                  <a:close/>
                  <a:moveTo>
                    <a:pt x="161" y="150"/>
                  </a:moveTo>
                  <a:cubicBezTo>
                    <a:pt x="138" y="150"/>
                    <a:pt x="115" y="159"/>
                    <a:pt x="100" y="174"/>
                  </a:cubicBezTo>
                  <a:cubicBezTo>
                    <a:pt x="96" y="178"/>
                    <a:pt x="96" y="185"/>
                    <a:pt x="100" y="189"/>
                  </a:cubicBezTo>
                  <a:cubicBezTo>
                    <a:pt x="102" y="191"/>
                    <a:pt x="105" y="192"/>
                    <a:pt x="107" y="192"/>
                  </a:cubicBezTo>
                  <a:cubicBezTo>
                    <a:pt x="110" y="192"/>
                    <a:pt x="113" y="191"/>
                    <a:pt x="115" y="189"/>
                  </a:cubicBezTo>
                  <a:cubicBezTo>
                    <a:pt x="126" y="178"/>
                    <a:pt x="144" y="171"/>
                    <a:pt x="161" y="171"/>
                  </a:cubicBezTo>
                  <a:cubicBezTo>
                    <a:pt x="178" y="171"/>
                    <a:pt x="195" y="178"/>
                    <a:pt x="206" y="189"/>
                  </a:cubicBezTo>
                  <a:cubicBezTo>
                    <a:pt x="211" y="193"/>
                    <a:pt x="217" y="193"/>
                    <a:pt x="222" y="189"/>
                  </a:cubicBezTo>
                  <a:cubicBezTo>
                    <a:pt x="226" y="185"/>
                    <a:pt x="226" y="178"/>
                    <a:pt x="222" y="174"/>
                  </a:cubicBezTo>
                  <a:cubicBezTo>
                    <a:pt x="206" y="159"/>
                    <a:pt x="183" y="150"/>
                    <a:pt x="161" y="150"/>
                  </a:cubicBezTo>
                  <a:close/>
                  <a:moveTo>
                    <a:pt x="161" y="214"/>
                  </a:moveTo>
                  <a:cubicBezTo>
                    <a:pt x="149" y="214"/>
                    <a:pt x="139" y="223"/>
                    <a:pt x="139" y="235"/>
                  </a:cubicBezTo>
                  <a:cubicBezTo>
                    <a:pt x="139" y="247"/>
                    <a:pt x="149" y="256"/>
                    <a:pt x="161" y="256"/>
                  </a:cubicBezTo>
                  <a:cubicBezTo>
                    <a:pt x="172" y="256"/>
                    <a:pt x="182" y="247"/>
                    <a:pt x="182" y="235"/>
                  </a:cubicBezTo>
                  <a:cubicBezTo>
                    <a:pt x="182" y="223"/>
                    <a:pt x="172" y="214"/>
                    <a:pt x="161" y="2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6" name="Group 20">
            <a:extLst>
              <a:ext uri="{FF2B5EF4-FFF2-40B4-BE49-F238E27FC236}">
                <a16:creationId xmlns:a16="http://schemas.microsoft.com/office/drawing/2014/main" id="{64126A21-CFBA-4391-9036-1DF67516A6A1}"/>
              </a:ext>
            </a:extLst>
          </p:cNvPr>
          <p:cNvGrpSpPr>
            <a:grpSpLocks noChangeAspect="1"/>
          </p:cNvGrpSpPr>
          <p:nvPr/>
        </p:nvGrpSpPr>
        <p:grpSpPr bwMode="auto">
          <a:xfrm>
            <a:off x="9674988" y="1371230"/>
            <a:ext cx="425320" cy="499603"/>
            <a:chOff x="3885" y="823"/>
            <a:chExt cx="233" cy="234"/>
          </a:xfrm>
          <a:solidFill>
            <a:schemeClr val="tx2"/>
          </a:solidFill>
        </p:grpSpPr>
        <p:sp>
          <p:nvSpPr>
            <p:cNvPr id="105" name="Freeform 21">
              <a:extLst>
                <a:ext uri="{FF2B5EF4-FFF2-40B4-BE49-F238E27FC236}">
                  <a16:creationId xmlns:a16="http://schemas.microsoft.com/office/drawing/2014/main" id="{077FCEC6-64FC-41D2-8BF0-E72663264640}"/>
                </a:ext>
              </a:extLst>
            </p:cNvPr>
            <p:cNvSpPr>
              <a:spLocks noEditPoints="1"/>
            </p:cNvSpPr>
            <p:nvPr/>
          </p:nvSpPr>
          <p:spPr bwMode="auto">
            <a:xfrm>
              <a:off x="3885" y="823"/>
              <a:ext cx="233" cy="234"/>
            </a:xfrm>
            <a:custGeom>
              <a:avLst/>
              <a:gdLst>
                <a:gd name="T0" fmla="*/ 192 w 384"/>
                <a:gd name="T1" fmla="*/ 384 h 384"/>
                <a:gd name="T2" fmla="*/ 0 w 384"/>
                <a:gd name="T3" fmla="*/ 192 h 384"/>
                <a:gd name="T4" fmla="*/ 192 w 384"/>
                <a:gd name="T5" fmla="*/ 0 h 384"/>
                <a:gd name="T6" fmla="*/ 384 w 384"/>
                <a:gd name="T7" fmla="*/ 192 h 384"/>
                <a:gd name="T8" fmla="*/ 192 w 384"/>
                <a:gd name="T9" fmla="*/ 384 h 384"/>
                <a:gd name="T10" fmla="*/ 192 w 384"/>
                <a:gd name="T11" fmla="*/ 16 h 384"/>
                <a:gd name="T12" fmla="*/ 16 w 384"/>
                <a:gd name="T13" fmla="*/ 192 h 384"/>
                <a:gd name="T14" fmla="*/ 192 w 384"/>
                <a:gd name="T15" fmla="*/ 368 h 384"/>
                <a:gd name="T16" fmla="*/ 368 w 384"/>
                <a:gd name="T17" fmla="*/ 192 h 384"/>
                <a:gd name="T18" fmla="*/ 192 w 384"/>
                <a:gd name="T19" fmla="*/ 1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384"/>
                  </a:moveTo>
                  <a:cubicBezTo>
                    <a:pt x="86" y="384"/>
                    <a:pt x="0" y="298"/>
                    <a:pt x="0" y="192"/>
                  </a:cubicBezTo>
                  <a:cubicBezTo>
                    <a:pt x="0" y="86"/>
                    <a:pt x="86" y="0"/>
                    <a:pt x="192" y="0"/>
                  </a:cubicBezTo>
                  <a:cubicBezTo>
                    <a:pt x="298" y="0"/>
                    <a:pt x="384" y="86"/>
                    <a:pt x="384" y="192"/>
                  </a:cubicBezTo>
                  <a:cubicBezTo>
                    <a:pt x="384" y="298"/>
                    <a:pt x="298" y="384"/>
                    <a:pt x="192" y="384"/>
                  </a:cubicBezTo>
                  <a:close/>
                  <a:moveTo>
                    <a:pt x="192" y="16"/>
                  </a:moveTo>
                  <a:cubicBezTo>
                    <a:pt x="95" y="16"/>
                    <a:pt x="16" y="95"/>
                    <a:pt x="16" y="192"/>
                  </a:cubicBezTo>
                  <a:cubicBezTo>
                    <a:pt x="16" y="289"/>
                    <a:pt x="95" y="368"/>
                    <a:pt x="192" y="368"/>
                  </a:cubicBezTo>
                  <a:cubicBezTo>
                    <a:pt x="289" y="368"/>
                    <a:pt x="368" y="289"/>
                    <a:pt x="368" y="192"/>
                  </a:cubicBezTo>
                  <a:cubicBezTo>
                    <a:pt x="368" y="95"/>
                    <a:pt x="289" y="16"/>
                    <a:pt x="192"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6" name="Freeform 22">
              <a:extLst>
                <a:ext uri="{FF2B5EF4-FFF2-40B4-BE49-F238E27FC236}">
                  <a16:creationId xmlns:a16="http://schemas.microsoft.com/office/drawing/2014/main" id="{C8DE5362-1AC2-4363-A225-AA005DF1E813}"/>
                </a:ext>
              </a:extLst>
            </p:cNvPr>
            <p:cNvSpPr>
              <a:spLocks noEditPoints="1"/>
            </p:cNvSpPr>
            <p:nvPr/>
          </p:nvSpPr>
          <p:spPr bwMode="auto">
            <a:xfrm>
              <a:off x="3928" y="866"/>
              <a:ext cx="146" cy="147"/>
            </a:xfrm>
            <a:custGeom>
              <a:avLst/>
              <a:gdLst>
                <a:gd name="T0" fmla="*/ 239 w 241"/>
                <a:gd name="T1" fmla="*/ 54 h 241"/>
                <a:gd name="T2" fmla="*/ 236 w 241"/>
                <a:gd name="T3" fmla="*/ 42 h 241"/>
                <a:gd name="T4" fmla="*/ 146 w 241"/>
                <a:gd name="T5" fmla="*/ 4 h 241"/>
                <a:gd name="T6" fmla="*/ 95 w 241"/>
                <a:gd name="T7" fmla="*/ 4 h 241"/>
                <a:gd name="T8" fmla="*/ 5 w 241"/>
                <a:gd name="T9" fmla="*/ 42 h 241"/>
                <a:gd name="T10" fmla="*/ 2 w 241"/>
                <a:gd name="T11" fmla="*/ 54 h 241"/>
                <a:gd name="T12" fmla="*/ 2 w 241"/>
                <a:gd name="T13" fmla="*/ 124 h 241"/>
                <a:gd name="T14" fmla="*/ 5 w 241"/>
                <a:gd name="T15" fmla="*/ 136 h 241"/>
                <a:gd name="T16" fmla="*/ 33 w 241"/>
                <a:gd name="T17" fmla="*/ 193 h 241"/>
                <a:gd name="T18" fmla="*/ 117 w 241"/>
                <a:gd name="T19" fmla="*/ 240 h 241"/>
                <a:gd name="T20" fmla="*/ 121 w 241"/>
                <a:gd name="T21" fmla="*/ 241 h 241"/>
                <a:gd name="T22" fmla="*/ 124 w 241"/>
                <a:gd name="T23" fmla="*/ 240 h 241"/>
                <a:gd name="T24" fmla="*/ 209 w 241"/>
                <a:gd name="T25" fmla="*/ 193 h 241"/>
                <a:gd name="T26" fmla="*/ 236 w 241"/>
                <a:gd name="T27" fmla="*/ 136 h 241"/>
                <a:gd name="T28" fmla="*/ 239 w 241"/>
                <a:gd name="T29" fmla="*/ 124 h 241"/>
                <a:gd name="T30" fmla="*/ 155 w 241"/>
                <a:gd name="T31" fmla="*/ 19 h 241"/>
                <a:gd name="T32" fmla="*/ 198 w 241"/>
                <a:gd name="T33" fmla="*/ 79 h 241"/>
                <a:gd name="T34" fmla="*/ 155 w 241"/>
                <a:gd name="T35" fmla="*/ 19 h 241"/>
                <a:gd name="T36" fmla="*/ 59 w 241"/>
                <a:gd name="T37" fmla="*/ 89 h 241"/>
                <a:gd name="T38" fmla="*/ 183 w 241"/>
                <a:gd name="T39" fmla="*/ 89 h 241"/>
                <a:gd name="T40" fmla="*/ 21 w 241"/>
                <a:gd name="T41" fmla="*/ 51 h 241"/>
                <a:gd name="T42" fmla="*/ 108 w 241"/>
                <a:gd name="T43" fmla="*/ 46 h 241"/>
                <a:gd name="T44" fmla="*/ 21 w 241"/>
                <a:gd name="T45" fmla="*/ 51 h 241"/>
                <a:gd name="T46" fmla="*/ 108 w 241"/>
                <a:gd name="T47" fmla="*/ 131 h 241"/>
                <a:gd name="T48" fmla="*/ 44 w 241"/>
                <a:gd name="T49" fmla="*/ 137 h 241"/>
                <a:gd name="T50" fmla="*/ 21 w 241"/>
                <a:gd name="T51" fmla="*/ 126 h 241"/>
                <a:gd name="T52" fmla="*/ 49 w 241"/>
                <a:gd name="T53" fmla="*/ 158 h 241"/>
                <a:gd name="T54" fmla="*/ 95 w 241"/>
                <a:gd name="T55" fmla="*/ 174 h 241"/>
                <a:gd name="T56" fmla="*/ 113 w 241"/>
                <a:gd name="T57" fmla="*/ 220 h 241"/>
                <a:gd name="T58" fmla="*/ 49 w 241"/>
                <a:gd name="T59" fmla="*/ 158 h 241"/>
                <a:gd name="T60" fmla="*/ 129 w 241"/>
                <a:gd name="T61" fmla="*/ 220 h 241"/>
                <a:gd name="T62" fmla="*/ 146 w 241"/>
                <a:gd name="T63" fmla="*/ 174 h 241"/>
                <a:gd name="T64" fmla="*/ 150 w 241"/>
                <a:gd name="T65" fmla="*/ 176 h 241"/>
                <a:gd name="T66" fmla="*/ 153 w 241"/>
                <a:gd name="T67" fmla="*/ 177 h 241"/>
                <a:gd name="T68" fmla="*/ 156 w 241"/>
                <a:gd name="T69" fmla="*/ 176 h 241"/>
                <a:gd name="T70" fmla="*/ 193 w 241"/>
                <a:gd name="T71" fmla="*/ 188 h 241"/>
                <a:gd name="T72" fmla="*/ 197 w 241"/>
                <a:gd name="T73" fmla="*/ 137 h 241"/>
                <a:gd name="T74" fmla="*/ 133 w 241"/>
                <a:gd name="T75" fmla="*/ 131 h 241"/>
                <a:gd name="T76" fmla="*/ 220 w 241"/>
                <a:gd name="T77" fmla="*/ 1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 h="241">
                  <a:moveTo>
                    <a:pt x="211" y="89"/>
                  </a:moveTo>
                  <a:cubicBezTo>
                    <a:pt x="239" y="54"/>
                    <a:pt x="239" y="54"/>
                    <a:pt x="239" y="54"/>
                  </a:cubicBezTo>
                  <a:cubicBezTo>
                    <a:pt x="240" y="52"/>
                    <a:pt x="241" y="49"/>
                    <a:pt x="240" y="47"/>
                  </a:cubicBezTo>
                  <a:cubicBezTo>
                    <a:pt x="240" y="45"/>
                    <a:pt x="238" y="43"/>
                    <a:pt x="236" y="42"/>
                  </a:cubicBezTo>
                  <a:cubicBezTo>
                    <a:pt x="156" y="2"/>
                    <a:pt x="156" y="2"/>
                    <a:pt x="156" y="2"/>
                  </a:cubicBezTo>
                  <a:cubicBezTo>
                    <a:pt x="153" y="0"/>
                    <a:pt x="149" y="1"/>
                    <a:pt x="146" y="4"/>
                  </a:cubicBezTo>
                  <a:cubicBezTo>
                    <a:pt x="121" y="36"/>
                    <a:pt x="121" y="36"/>
                    <a:pt x="121" y="36"/>
                  </a:cubicBezTo>
                  <a:cubicBezTo>
                    <a:pt x="95" y="4"/>
                    <a:pt x="95" y="4"/>
                    <a:pt x="95" y="4"/>
                  </a:cubicBezTo>
                  <a:cubicBezTo>
                    <a:pt x="93" y="1"/>
                    <a:pt x="88" y="0"/>
                    <a:pt x="85" y="2"/>
                  </a:cubicBezTo>
                  <a:cubicBezTo>
                    <a:pt x="5" y="42"/>
                    <a:pt x="5" y="42"/>
                    <a:pt x="5" y="42"/>
                  </a:cubicBezTo>
                  <a:cubicBezTo>
                    <a:pt x="3" y="43"/>
                    <a:pt x="1" y="45"/>
                    <a:pt x="1" y="47"/>
                  </a:cubicBezTo>
                  <a:cubicBezTo>
                    <a:pt x="0" y="49"/>
                    <a:pt x="1" y="52"/>
                    <a:pt x="2" y="54"/>
                  </a:cubicBezTo>
                  <a:cubicBezTo>
                    <a:pt x="30" y="89"/>
                    <a:pt x="30" y="89"/>
                    <a:pt x="30" y="89"/>
                  </a:cubicBezTo>
                  <a:cubicBezTo>
                    <a:pt x="2" y="124"/>
                    <a:pt x="2" y="124"/>
                    <a:pt x="2" y="124"/>
                  </a:cubicBezTo>
                  <a:cubicBezTo>
                    <a:pt x="1" y="126"/>
                    <a:pt x="0" y="128"/>
                    <a:pt x="1" y="130"/>
                  </a:cubicBezTo>
                  <a:cubicBezTo>
                    <a:pt x="1" y="133"/>
                    <a:pt x="3" y="135"/>
                    <a:pt x="5" y="136"/>
                  </a:cubicBezTo>
                  <a:cubicBezTo>
                    <a:pt x="33" y="150"/>
                    <a:pt x="33" y="150"/>
                    <a:pt x="33" y="150"/>
                  </a:cubicBezTo>
                  <a:cubicBezTo>
                    <a:pt x="33" y="193"/>
                    <a:pt x="33" y="193"/>
                    <a:pt x="33" y="193"/>
                  </a:cubicBezTo>
                  <a:cubicBezTo>
                    <a:pt x="33" y="196"/>
                    <a:pt x="34" y="198"/>
                    <a:pt x="37" y="200"/>
                  </a:cubicBezTo>
                  <a:cubicBezTo>
                    <a:pt x="117" y="240"/>
                    <a:pt x="117" y="240"/>
                    <a:pt x="117" y="240"/>
                  </a:cubicBezTo>
                  <a:cubicBezTo>
                    <a:pt x="117" y="240"/>
                    <a:pt x="117" y="240"/>
                    <a:pt x="117" y="240"/>
                  </a:cubicBezTo>
                  <a:cubicBezTo>
                    <a:pt x="118" y="240"/>
                    <a:pt x="120" y="241"/>
                    <a:pt x="121" y="241"/>
                  </a:cubicBezTo>
                  <a:cubicBezTo>
                    <a:pt x="122" y="241"/>
                    <a:pt x="123" y="240"/>
                    <a:pt x="124" y="240"/>
                  </a:cubicBezTo>
                  <a:cubicBezTo>
                    <a:pt x="124" y="240"/>
                    <a:pt x="124" y="240"/>
                    <a:pt x="124" y="240"/>
                  </a:cubicBezTo>
                  <a:cubicBezTo>
                    <a:pt x="204" y="200"/>
                    <a:pt x="204" y="200"/>
                    <a:pt x="204" y="200"/>
                  </a:cubicBezTo>
                  <a:cubicBezTo>
                    <a:pt x="207" y="198"/>
                    <a:pt x="209" y="196"/>
                    <a:pt x="209" y="193"/>
                  </a:cubicBezTo>
                  <a:cubicBezTo>
                    <a:pt x="209" y="150"/>
                    <a:pt x="209" y="150"/>
                    <a:pt x="209" y="150"/>
                  </a:cubicBezTo>
                  <a:cubicBezTo>
                    <a:pt x="236" y="136"/>
                    <a:pt x="236" y="136"/>
                    <a:pt x="236" y="136"/>
                  </a:cubicBezTo>
                  <a:cubicBezTo>
                    <a:pt x="238" y="135"/>
                    <a:pt x="240" y="133"/>
                    <a:pt x="240" y="130"/>
                  </a:cubicBezTo>
                  <a:cubicBezTo>
                    <a:pt x="241" y="128"/>
                    <a:pt x="240" y="126"/>
                    <a:pt x="239" y="124"/>
                  </a:cubicBezTo>
                  <a:lnTo>
                    <a:pt x="211" y="89"/>
                  </a:lnTo>
                  <a:close/>
                  <a:moveTo>
                    <a:pt x="155" y="19"/>
                  </a:moveTo>
                  <a:cubicBezTo>
                    <a:pt x="220" y="51"/>
                    <a:pt x="220" y="51"/>
                    <a:pt x="220" y="51"/>
                  </a:cubicBezTo>
                  <a:cubicBezTo>
                    <a:pt x="198" y="79"/>
                    <a:pt x="198" y="79"/>
                    <a:pt x="198" y="79"/>
                  </a:cubicBezTo>
                  <a:cubicBezTo>
                    <a:pt x="133" y="46"/>
                    <a:pt x="133" y="46"/>
                    <a:pt x="133" y="46"/>
                  </a:cubicBezTo>
                  <a:lnTo>
                    <a:pt x="155" y="19"/>
                  </a:lnTo>
                  <a:close/>
                  <a:moveTo>
                    <a:pt x="121" y="120"/>
                  </a:moveTo>
                  <a:cubicBezTo>
                    <a:pt x="59" y="89"/>
                    <a:pt x="59" y="89"/>
                    <a:pt x="59" y="89"/>
                  </a:cubicBezTo>
                  <a:cubicBezTo>
                    <a:pt x="121" y="58"/>
                    <a:pt x="121" y="58"/>
                    <a:pt x="121" y="58"/>
                  </a:cubicBezTo>
                  <a:cubicBezTo>
                    <a:pt x="183" y="89"/>
                    <a:pt x="183" y="89"/>
                    <a:pt x="183" y="89"/>
                  </a:cubicBezTo>
                  <a:lnTo>
                    <a:pt x="121" y="120"/>
                  </a:lnTo>
                  <a:close/>
                  <a:moveTo>
                    <a:pt x="21" y="51"/>
                  </a:moveTo>
                  <a:cubicBezTo>
                    <a:pt x="86" y="19"/>
                    <a:pt x="86" y="19"/>
                    <a:pt x="86" y="19"/>
                  </a:cubicBezTo>
                  <a:cubicBezTo>
                    <a:pt x="108" y="46"/>
                    <a:pt x="108" y="46"/>
                    <a:pt x="108" y="46"/>
                  </a:cubicBezTo>
                  <a:cubicBezTo>
                    <a:pt x="43" y="79"/>
                    <a:pt x="43" y="79"/>
                    <a:pt x="43" y="79"/>
                  </a:cubicBezTo>
                  <a:lnTo>
                    <a:pt x="21" y="51"/>
                  </a:lnTo>
                  <a:close/>
                  <a:moveTo>
                    <a:pt x="43" y="99"/>
                  </a:moveTo>
                  <a:cubicBezTo>
                    <a:pt x="108" y="131"/>
                    <a:pt x="108" y="131"/>
                    <a:pt x="108" y="131"/>
                  </a:cubicBezTo>
                  <a:cubicBezTo>
                    <a:pt x="86" y="158"/>
                    <a:pt x="86" y="158"/>
                    <a:pt x="86" y="158"/>
                  </a:cubicBezTo>
                  <a:cubicBezTo>
                    <a:pt x="44" y="137"/>
                    <a:pt x="44" y="137"/>
                    <a:pt x="44" y="137"/>
                  </a:cubicBezTo>
                  <a:cubicBezTo>
                    <a:pt x="44" y="137"/>
                    <a:pt x="44" y="137"/>
                    <a:pt x="44" y="137"/>
                  </a:cubicBezTo>
                  <a:cubicBezTo>
                    <a:pt x="21" y="126"/>
                    <a:pt x="21" y="126"/>
                    <a:pt x="21" y="126"/>
                  </a:cubicBezTo>
                  <a:lnTo>
                    <a:pt x="43" y="99"/>
                  </a:lnTo>
                  <a:close/>
                  <a:moveTo>
                    <a:pt x="49" y="158"/>
                  </a:moveTo>
                  <a:cubicBezTo>
                    <a:pt x="85" y="176"/>
                    <a:pt x="85" y="176"/>
                    <a:pt x="85" y="176"/>
                  </a:cubicBezTo>
                  <a:cubicBezTo>
                    <a:pt x="88" y="178"/>
                    <a:pt x="93" y="177"/>
                    <a:pt x="95" y="174"/>
                  </a:cubicBezTo>
                  <a:cubicBezTo>
                    <a:pt x="113" y="151"/>
                    <a:pt x="113" y="151"/>
                    <a:pt x="113" y="151"/>
                  </a:cubicBezTo>
                  <a:cubicBezTo>
                    <a:pt x="113" y="220"/>
                    <a:pt x="113" y="220"/>
                    <a:pt x="113" y="220"/>
                  </a:cubicBezTo>
                  <a:cubicBezTo>
                    <a:pt x="49" y="188"/>
                    <a:pt x="49" y="188"/>
                    <a:pt x="49" y="188"/>
                  </a:cubicBezTo>
                  <a:lnTo>
                    <a:pt x="49" y="158"/>
                  </a:lnTo>
                  <a:close/>
                  <a:moveTo>
                    <a:pt x="193" y="188"/>
                  </a:moveTo>
                  <a:cubicBezTo>
                    <a:pt x="129" y="220"/>
                    <a:pt x="129" y="220"/>
                    <a:pt x="129" y="220"/>
                  </a:cubicBezTo>
                  <a:cubicBezTo>
                    <a:pt x="129" y="151"/>
                    <a:pt x="129" y="151"/>
                    <a:pt x="129" y="151"/>
                  </a:cubicBezTo>
                  <a:cubicBezTo>
                    <a:pt x="146" y="174"/>
                    <a:pt x="146" y="174"/>
                    <a:pt x="146" y="174"/>
                  </a:cubicBezTo>
                  <a:cubicBezTo>
                    <a:pt x="147" y="175"/>
                    <a:pt x="148" y="175"/>
                    <a:pt x="149" y="176"/>
                  </a:cubicBezTo>
                  <a:cubicBezTo>
                    <a:pt x="149" y="176"/>
                    <a:pt x="150" y="176"/>
                    <a:pt x="150" y="176"/>
                  </a:cubicBezTo>
                  <a:cubicBezTo>
                    <a:pt x="151" y="176"/>
                    <a:pt x="151" y="176"/>
                    <a:pt x="152" y="177"/>
                  </a:cubicBezTo>
                  <a:cubicBezTo>
                    <a:pt x="152" y="177"/>
                    <a:pt x="152" y="177"/>
                    <a:pt x="153" y="177"/>
                  </a:cubicBezTo>
                  <a:cubicBezTo>
                    <a:pt x="153" y="177"/>
                    <a:pt x="153" y="177"/>
                    <a:pt x="153" y="177"/>
                  </a:cubicBezTo>
                  <a:cubicBezTo>
                    <a:pt x="154" y="177"/>
                    <a:pt x="155" y="176"/>
                    <a:pt x="156" y="176"/>
                  </a:cubicBezTo>
                  <a:cubicBezTo>
                    <a:pt x="193" y="158"/>
                    <a:pt x="193" y="158"/>
                    <a:pt x="193" y="158"/>
                  </a:cubicBezTo>
                  <a:lnTo>
                    <a:pt x="193" y="188"/>
                  </a:lnTo>
                  <a:close/>
                  <a:moveTo>
                    <a:pt x="197" y="137"/>
                  </a:moveTo>
                  <a:cubicBezTo>
                    <a:pt x="197" y="137"/>
                    <a:pt x="197" y="137"/>
                    <a:pt x="197" y="137"/>
                  </a:cubicBezTo>
                  <a:cubicBezTo>
                    <a:pt x="155" y="158"/>
                    <a:pt x="155" y="158"/>
                    <a:pt x="155" y="158"/>
                  </a:cubicBezTo>
                  <a:cubicBezTo>
                    <a:pt x="133" y="131"/>
                    <a:pt x="133" y="131"/>
                    <a:pt x="133" y="131"/>
                  </a:cubicBezTo>
                  <a:cubicBezTo>
                    <a:pt x="198" y="99"/>
                    <a:pt x="198" y="99"/>
                    <a:pt x="198" y="99"/>
                  </a:cubicBezTo>
                  <a:cubicBezTo>
                    <a:pt x="220" y="125"/>
                    <a:pt x="220" y="125"/>
                    <a:pt x="220" y="125"/>
                  </a:cubicBezTo>
                  <a:lnTo>
                    <a:pt x="197" y="1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7" name="Group 499">
            <a:extLst>
              <a:ext uri="{FF2B5EF4-FFF2-40B4-BE49-F238E27FC236}">
                <a16:creationId xmlns:a16="http://schemas.microsoft.com/office/drawing/2014/main" id="{F78350BA-B340-4CFE-ADE5-B8EE1D4B0355}"/>
              </a:ext>
            </a:extLst>
          </p:cNvPr>
          <p:cNvGrpSpPr>
            <a:grpSpLocks noChangeAspect="1"/>
          </p:cNvGrpSpPr>
          <p:nvPr/>
        </p:nvGrpSpPr>
        <p:grpSpPr bwMode="auto">
          <a:xfrm>
            <a:off x="10241078" y="1639219"/>
            <a:ext cx="425572" cy="496302"/>
            <a:chOff x="5800" y="1938"/>
            <a:chExt cx="341" cy="340"/>
          </a:xfrm>
          <a:solidFill>
            <a:schemeClr val="tx2"/>
          </a:solidFill>
        </p:grpSpPr>
        <p:sp>
          <p:nvSpPr>
            <p:cNvPr id="103" name="Freeform 500">
              <a:extLst>
                <a:ext uri="{FF2B5EF4-FFF2-40B4-BE49-F238E27FC236}">
                  <a16:creationId xmlns:a16="http://schemas.microsoft.com/office/drawing/2014/main" id="{4AFA706D-20BC-4F6F-BAC6-F87F7DDF5868}"/>
                </a:ext>
              </a:extLst>
            </p:cNvPr>
            <p:cNvSpPr>
              <a:spLocks noEditPoints="1"/>
            </p:cNvSpPr>
            <p:nvPr/>
          </p:nvSpPr>
          <p:spPr bwMode="auto">
            <a:xfrm>
              <a:off x="5800" y="193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4" name="Freeform 501">
              <a:extLst>
                <a:ext uri="{FF2B5EF4-FFF2-40B4-BE49-F238E27FC236}">
                  <a16:creationId xmlns:a16="http://schemas.microsoft.com/office/drawing/2014/main" id="{5D6601E9-FDAB-47C9-9E92-65CF90DFB141}"/>
                </a:ext>
              </a:extLst>
            </p:cNvPr>
            <p:cNvSpPr>
              <a:spLocks noEditPoints="1"/>
            </p:cNvSpPr>
            <p:nvPr/>
          </p:nvSpPr>
          <p:spPr bwMode="auto">
            <a:xfrm>
              <a:off x="5879" y="2016"/>
              <a:ext cx="183" cy="184"/>
            </a:xfrm>
            <a:custGeom>
              <a:avLst/>
              <a:gdLst>
                <a:gd name="T0" fmla="*/ 10 w 275"/>
                <a:gd name="T1" fmla="*/ 0 h 278"/>
                <a:gd name="T2" fmla="*/ 0 w 275"/>
                <a:gd name="T3" fmla="*/ 267 h 278"/>
                <a:gd name="T4" fmla="*/ 264 w 275"/>
                <a:gd name="T5" fmla="*/ 278 h 278"/>
                <a:gd name="T6" fmla="*/ 275 w 275"/>
                <a:gd name="T7" fmla="*/ 11 h 278"/>
                <a:gd name="T8" fmla="*/ 254 w 275"/>
                <a:gd name="T9" fmla="*/ 256 h 278"/>
                <a:gd name="T10" fmla="*/ 21 w 275"/>
                <a:gd name="T11" fmla="*/ 21 h 278"/>
                <a:gd name="T12" fmla="*/ 254 w 275"/>
                <a:gd name="T13" fmla="*/ 256 h 278"/>
                <a:gd name="T14" fmla="*/ 116 w 275"/>
                <a:gd name="T15" fmla="*/ 128 h 278"/>
                <a:gd name="T16" fmla="*/ 127 w 275"/>
                <a:gd name="T17" fmla="*/ 53 h 278"/>
                <a:gd name="T18" fmla="*/ 52 w 275"/>
                <a:gd name="T19" fmla="*/ 43 h 278"/>
                <a:gd name="T20" fmla="*/ 42 w 275"/>
                <a:gd name="T21" fmla="*/ 117 h 278"/>
                <a:gd name="T22" fmla="*/ 63 w 275"/>
                <a:gd name="T23" fmla="*/ 64 h 278"/>
                <a:gd name="T24" fmla="*/ 106 w 275"/>
                <a:gd name="T25" fmla="*/ 107 h 278"/>
                <a:gd name="T26" fmla="*/ 63 w 275"/>
                <a:gd name="T27" fmla="*/ 64 h 278"/>
                <a:gd name="T28" fmla="*/ 116 w 275"/>
                <a:gd name="T29" fmla="*/ 235 h 278"/>
                <a:gd name="T30" fmla="*/ 127 w 275"/>
                <a:gd name="T31" fmla="*/ 160 h 278"/>
                <a:gd name="T32" fmla="*/ 52 w 275"/>
                <a:gd name="T33" fmla="*/ 149 h 278"/>
                <a:gd name="T34" fmla="*/ 42 w 275"/>
                <a:gd name="T35" fmla="*/ 224 h 278"/>
                <a:gd name="T36" fmla="*/ 63 w 275"/>
                <a:gd name="T37" fmla="*/ 171 h 278"/>
                <a:gd name="T38" fmla="*/ 106 w 275"/>
                <a:gd name="T39" fmla="*/ 213 h 278"/>
                <a:gd name="T40" fmla="*/ 63 w 275"/>
                <a:gd name="T41" fmla="*/ 171 h 278"/>
                <a:gd name="T42" fmla="*/ 223 w 275"/>
                <a:gd name="T43" fmla="*/ 128 h 278"/>
                <a:gd name="T44" fmla="*/ 234 w 275"/>
                <a:gd name="T45" fmla="*/ 53 h 278"/>
                <a:gd name="T46" fmla="*/ 159 w 275"/>
                <a:gd name="T47" fmla="*/ 43 h 278"/>
                <a:gd name="T48" fmla="*/ 148 w 275"/>
                <a:gd name="T49" fmla="*/ 117 h 278"/>
                <a:gd name="T50" fmla="*/ 170 w 275"/>
                <a:gd name="T51" fmla="*/ 64 h 278"/>
                <a:gd name="T52" fmla="*/ 212 w 275"/>
                <a:gd name="T53" fmla="*/ 107 h 278"/>
                <a:gd name="T54" fmla="*/ 170 w 275"/>
                <a:gd name="T55" fmla="*/ 64 h 278"/>
                <a:gd name="T56" fmla="*/ 148 w 275"/>
                <a:gd name="T57" fmla="*/ 160 h 278"/>
                <a:gd name="T58" fmla="*/ 223 w 275"/>
                <a:gd name="T59" fmla="*/ 149 h 278"/>
                <a:gd name="T60" fmla="*/ 223 w 275"/>
                <a:gd name="T61" fmla="*/ 171 h 278"/>
                <a:gd name="T62" fmla="*/ 170 w 275"/>
                <a:gd name="T63" fmla="*/ 224 h 278"/>
                <a:gd name="T64" fmla="*/ 148 w 275"/>
                <a:gd name="T65" fmla="*/ 224 h 278"/>
                <a:gd name="T66" fmla="*/ 234 w 275"/>
                <a:gd name="T67" fmla="*/ 224 h 278"/>
                <a:gd name="T68" fmla="*/ 191 w 275"/>
                <a:gd name="T69" fmla="*/ 235 h 278"/>
                <a:gd name="T70" fmla="*/ 191 w 275"/>
                <a:gd name="T71" fmla="*/ 213 h 278"/>
                <a:gd name="T72" fmla="*/ 212 w 275"/>
                <a:gd name="T73" fmla="*/ 192 h 278"/>
                <a:gd name="T74" fmla="*/ 234 w 275"/>
                <a:gd name="T75" fmla="*/ 192 h 278"/>
                <a:gd name="T76" fmla="*/ 84 w 275"/>
                <a:gd name="T77" fmla="*/ 96 h 278"/>
                <a:gd name="T78" fmla="*/ 84 w 275"/>
                <a:gd name="T79" fmla="*/ 75 h 278"/>
                <a:gd name="T80" fmla="*/ 95 w 275"/>
                <a:gd name="T81" fmla="*/ 192 h 278"/>
                <a:gd name="T82" fmla="*/ 74 w 275"/>
                <a:gd name="T83" fmla="*/ 192 h 278"/>
                <a:gd name="T84" fmla="*/ 95 w 275"/>
                <a:gd name="T85" fmla="*/ 192 h 278"/>
                <a:gd name="T86" fmla="*/ 191 w 275"/>
                <a:gd name="T87" fmla="*/ 96 h 278"/>
                <a:gd name="T88" fmla="*/ 191 w 275"/>
                <a:gd name="T89" fmla="*/ 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 h="278">
                  <a:moveTo>
                    <a:pt x="264" y="0"/>
                  </a:moveTo>
                  <a:cubicBezTo>
                    <a:pt x="10" y="0"/>
                    <a:pt x="10" y="0"/>
                    <a:pt x="10" y="0"/>
                  </a:cubicBezTo>
                  <a:cubicBezTo>
                    <a:pt x="4" y="0"/>
                    <a:pt x="0" y="5"/>
                    <a:pt x="0" y="11"/>
                  </a:cubicBezTo>
                  <a:cubicBezTo>
                    <a:pt x="0" y="267"/>
                    <a:pt x="0" y="267"/>
                    <a:pt x="0" y="267"/>
                  </a:cubicBezTo>
                  <a:cubicBezTo>
                    <a:pt x="0" y="273"/>
                    <a:pt x="4" y="278"/>
                    <a:pt x="10" y="278"/>
                  </a:cubicBezTo>
                  <a:cubicBezTo>
                    <a:pt x="264" y="278"/>
                    <a:pt x="264" y="278"/>
                    <a:pt x="264" y="278"/>
                  </a:cubicBezTo>
                  <a:cubicBezTo>
                    <a:pt x="270" y="278"/>
                    <a:pt x="275" y="273"/>
                    <a:pt x="275" y="267"/>
                  </a:cubicBezTo>
                  <a:cubicBezTo>
                    <a:pt x="275" y="11"/>
                    <a:pt x="275" y="11"/>
                    <a:pt x="275" y="11"/>
                  </a:cubicBezTo>
                  <a:cubicBezTo>
                    <a:pt x="275" y="5"/>
                    <a:pt x="270" y="0"/>
                    <a:pt x="264" y="0"/>
                  </a:cubicBezTo>
                  <a:close/>
                  <a:moveTo>
                    <a:pt x="254" y="256"/>
                  </a:moveTo>
                  <a:cubicBezTo>
                    <a:pt x="21" y="256"/>
                    <a:pt x="21" y="256"/>
                    <a:pt x="21" y="256"/>
                  </a:cubicBezTo>
                  <a:cubicBezTo>
                    <a:pt x="21" y="21"/>
                    <a:pt x="21" y="21"/>
                    <a:pt x="21" y="21"/>
                  </a:cubicBezTo>
                  <a:cubicBezTo>
                    <a:pt x="254" y="21"/>
                    <a:pt x="254" y="21"/>
                    <a:pt x="254" y="21"/>
                  </a:cubicBezTo>
                  <a:lnTo>
                    <a:pt x="254" y="256"/>
                  </a:lnTo>
                  <a:close/>
                  <a:moveTo>
                    <a:pt x="52" y="128"/>
                  </a:moveTo>
                  <a:cubicBezTo>
                    <a:pt x="116" y="128"/>
                    <a:pt x="116" y="128"/>
                    <a:pt x="116" y="128"/>
                  </a:cubicBezTo>
                  <a:cubicBezTo>
                    <a:pt x="122" y="128"/>
                    <a:pt x="127" y="123"/>
                    <a:pt x="127" y="117"/>
                  </a:cubicBezTo>
                  <a:cubicBezTo>
                    <a:pt x="127" y="53"/>
                    <a:pt x="127" y="53"/>
                    <a:pt x="127" y="53"/>
                  </a:cubicBezTo>
                  <a:cubicBezTo>
                    <a:pt x="127" y="47"/>
                    <a:pt x="122" y="43"/>
                    <a:pt x="116" y="43"/>
                  </a:cubicBezTo>
                  <a:cubicBezTo>
                    <a:pt x="52" y="43"/>
                    <a:pt x="52" y="43"/>
                    <a:pt x="52" y="43"/>
                  </a:cubicBezTo>
                  <a:cubicBezTo>
                    <a:pt x="46" y="43"/>
                    <a:pt x="42" y="47"/>
                    <a:pt x="42" y="53"/>
                  </a:cubicBezTo>
                  <a:cubicBezTo>
                    <a:pt x="42" y="117"/>
                    <a:pt x="42" y="117"/>
                    <a:pt x="42" y="117"/>
                  </a:cubicBezTo>
                  <a:cubicBezTo>
                    <a:pt x="42" y="123"/>
                    <a:pt x="46" y="128"/>
                    <a:pt x="52" y="128"/>
                  </a:cubicBezTo>
                  <a:close/>
                  <a:moveTo>
                    <a:pt x="63" y="64"/>
                  </a:moveTo>
                  <a:cubicBezTo>
                    <a:pt x="106" y="64"/>
                    <a:pt x="106" y="64"/>
                    <a:pt x="106" y="64"/>
                  </a:cubicBezTo>
                  <a:cubicBezTo>
                    <a:pt x="106" y="107"/>
                    <a:pt x="106" y="107"/>
                    <a:pt x="106" y="107"/>
                  </a:cubicBezTo>
                  <a:cubicBezTo>
                    <a:pt x="63" y="107"/>
                    <a:pt x="63" y="107"/>
                    <a:pt x="63" y="107"/>
                  </a:cubicBezTo>
                  <a:lnTo>
                    <a:pt x="63" y="64"/>
                  </a:lnTo>
                  <a:close/>
                  <a:moveTo>
                    <a:pt x="52" y="235"/>
                  </a:moveTo>
                  <a:cubicBezTo>
                    <a:pt x="116" y="235"/>
                    <a:pt x="116" y="235"/>
                    <a:pt x="116" y="235"/>
                  </a:cubicBezTo>
                  <a:cubicBezTo>
                    <a:pt x="122" y="235"/>
                    <a:pt x="127" y="230"/>
                    <a:pt x="127" y="224"/>
                  </a:cubicBezTo>
                  <a:cubicBezTo>
                    <a:pt x="127" y="160"/>
                    <a:pt x="127" y="160"/>
                    <a:pt x="127" y="160"/>
                  </a:cubicBezTo>
                  <a:cubicBezTo>
                    <a:pt x="127" y="154"/>
                    <a:pt x="122" y="149"/>
                    <a:pt x="116" y="149"/>
                  </a:cubicBezTo>
                  <a:cubicBezTo>
                    <a:pt x="52" y="149"/>
                    <a:pt x="52" y="149"/>
                    <a:pt x="52" y="149"/>
                  </a:cubicBezTo>
                  <a:cubicBezTo>
                    <a:pt x="46" y="149"/>
                    <a:pt x="42" y="154"/>
                    <a:pt x="42" y="160"/>
                  </a:cubicBezTo>
                  <a:cubicBezTo>
                    <a:pt x="42" y="224"/>
                    <a:pt x="42" y="224"/>
                    <a:pt x="42" y="224"/>
                  </a:cubicBezTo>
                  <a:cubicBezTo>
                    <a:pt x="42" y="230"/>
                    <a:pt x="46" y="235"/>
                    <a:pt x="52" y="235"/>
                  </a:cubicBezTo>
                  <a:close/>
                  <a:moveTo>
                    <a:pt x="63" y="171"/>
                  </a:moveTo>
                  <a:cubicBezTo>
                    <a:pt x="106" y="171"/>
                    <a:pt x="106" y="171"/>
                    <a:pt x="106" y="171"/>
                  </a:cubicBezTo>
                  <a:cubicBezTo>
                    <a:pt x="106" y="213"/>
                    <a:pt x="106" y="213"/>
                    <a:pt x="106" y="213"/>
                  </a:cubicBezTo>
                  <a:cubicBezTo>
                    <a:pt x="63" y="213"/>
                    <a:pt x="63" y="213"/>
                    <a:pt x="63" y="213"/>
                  </a:cubicBezTo>
                  <a:lnTo>
                    <a:pt x="63" y="171"/>
                  </a:lnTo>
                  <a:close/>
                  <a:moveTo>
                    <a:pt x="159" y="128"/>
                  </a:moveTo>
                  <a:cubicBezTo>
                    <a:pt x="223" y="128"/>
                    <a:pt x="223" y="128"/>
                    <a:pt x="223" y="128"/>
                  </a:cubicBezTo>
                  <a:cubicBezTo>
                    <a:pt x="229" y="128"/>
                    <a:pt x="234" y="123"/>
                    <a:pt x="234" y="117"/>
                  </a:cubicBezTo>
                  <a:cubicBezTo>
                    <a:pt x="234" y="53"/>
                    <a:pt x="234" y="53"/>
                    <a:pt x="234" y="53"/>
                  </a:cubicBezTo>
                  <a:cubicBezTo>
                    <a:pt x="234" y="47"/>
                    <a:pt x="229" y="43"/>
                    <a:pt x="223" y="43"/>
                  </a:cubicBezTo>
                  <a:cubicBezTo>
                    <a:pt x="159" y="43"/>
                    <a:pt x="159" y="43"/>
                    <a:pt x="159" y="43"/>
                  </a:cubicBezTo>
                  <a:cubicBezTo>
                    <a:pt x="153" y="43"/>
                    <a:pt x="148" y="47"/>
                    <a:pt x="148" y="53"/>
                  </a:cubicBezTo>
                  <a:cubicBezTo>
                    <a:pt x="148" y="117"/>
                    <a:pt x="148" y="117"/>
                    <a:pt x="148" y="117"/>
                  </a:cubicBezTo>
                  <a:cubicBezTo>
                    <a:pt x="148" y="123"/>
                    <a:pt x="153" y="128"/>
                    <a:pt x="159" y="128"/>
                  </a:cubicBezTo>
                  <a:close/>
                  <a:moveTo>
                    <a:pt x="170" y="64"/>
                  </a:moveTo>
                  <a:cubicBezTo>
                    <a:pt x="212" y="64"/>
                    <a:pt x="212" y="64"/>
                    <a:pt x="212" y="64"/>
                  </a:cubicBezTo>
                  <a:cubicBezTo>
                    <a:pt x="212" y="107"/>
                    <a:pt x="212" y="107"/>
                    <a:pt x="212" y="107"/>
                  </a:cubicBezTo>
                  <a:cubicBezTo>
                    <a:pt x="170" y="107"/>
                    <a:pt x="170" y="107"/>
                    <a:pt x="170" y="107"/>
                  </a:cubicBezTo>
                  <a:lnTo>
                    <a:pt x="170" y="64"/>
                  </a:lnTo>
                  <a:close/>
                  <a:moveTo>
                    <a:pt x="148" y="224"/>
                  </a:moveTo>
                  <a:cubicBezTo>
                    <a:pt x="148" y="160"/>
                    <a:pt x="148" y="160"/>
                    <a:pt x="148" y="160"/>
                  </a:cubicBezTo>
                  <a:cubicBezTo>
                    <a:pt x="148" y="154"/>
                    <a:pt x="153" y="149"/>
                    <a:pt x="159" y="149"/>
                  </a:cubicBezTo>
                  <a:cubicBezTo>
                    <a:pt x="223" y="149"/>
                    <a:pt x="223" y="149"/>
                    <a:pt x="223" y="149"/>
                  </a:cubicBezTo>
                  <a:cubicBezTo>
                    <a:pt x="229" y="149"/>
                    <a:pt x="234" y="154"/>
                    <a:pt x="234" y="160"/>
                  </a:cubicBezTo>
                  <a:cubicBezTo>
                    <a:pt x="234" y="166"/>
                    <a:pt x="229" y="171"/>
                    <a:pt x="223" y="171"/>
                  </a:cubicBezTo>
                  <a:cubicBezTo>
                    <a:pt x="170" y="171"/>
                    <a:pt x="170" y="171"/>
                    <a:pt x="170" y="171"/>
                  </a:cubicBezTo>
                  <a:cubicBezTo>
                    <a:pt x="170" y="224"/>
                    <a:pt x="170" y="224"/>
                    <a:pt x="170" y="224"/>
                  </a:cubicBezTo>
                  <a:cubicBezTo>
                    <a:pt x="170" y="230"/>
                    <a:pt x="165" y="235"/>
                    <a:pt x="159" y="235"/>
                  </a:cubicBezTo>
                  <a:cubicBezTo>
                    <a:pt x="153" y="235"/>
                    <a:pt x="148" y="230"/>
                    <a:pt x="148" y="224"/>
                  </a:cubicBezTo>
                  <a:close/>
                  <a:moveTo>
                    <a:pt x="234" y="192"/>
                  </a:moveTo>
                  <a:cubicBezTo>
                    <a:pt x="234" y="224"/>
                    <a:pt x="234" y="224"/>
                    <a:pt x="234" y="224"/>
                  </a:cubicBezTo>
                  <a:cubicBezTo>
                    <a:pt x="234" y="230"/>
                    <a:pt x="229" y="235"/>
                    <a:pt x="223" y="235"/>
                  </a:cubicBezTo>
                  <a:cubicBezTo>
                    <a:pt x="191" y="235"/>
                    <a:pt x="191" y="235"/>
                    <a:pt x="191" y="235"/>
                  </a:cubicBezTo>
                  <a:cubicBezTo>
                    <a:pt x="185" y="235"/>
                    <a:pt x="180" y="230"/>
                    <a:pt x="180" y="224"/>
                  </a:cubicBezTo>
                  <a:cubicBezTo>
                    <a:pt x="180" y="218"/>
                    <a:pt x="185" y="213"/>
                    <a:pt x="191" y="213"/>
                  </a:cubicBezTo>
                  <a:cubicBezTo>
                    <a:pt x="212" y="213"/>
                    <a:pt x="212" y="213"/>
                    <a:pt x="212" y="213"/>
                  </a:cubicBezTo>
                  <a:cubicBezTo>
                    <a:pt x="212" y="192"/>
                    <a:pt x="212" y="192"/>
                    <a:pt x="212" y="192"/>
                  </a:cubicBezTo>
                  <a:cubicBezTo>
                    <a:pt x="212" y="186"/>
                    <a:pt x="217" y="181"/>
                    <a:pt x="223" y="181"/>
                  </a:cubicBezTo>
                  <a:cubicBezTo>
                    <a:pt x="229" y="181"/>
                    <a:pt x="234" y="186"/>
                    <a:pt x="234" y="192"/>
                  </a:cubicBezTo>
                  <a:close/>
                  <a:moveTo>
                    <a:pt x="95" y="85"/>
                  </a:moveTo>
                  <a:cubicBezTo>
                    <a:pt x="95" y="91"/>
                    <a:pt x="90" y="96"/>
                    <a:pt x="84" y="96"/>
                  </a:cubicBezTo>
                  <a:cubicBezTo>
                    <a:pt x="78" y="96"/>
                    <a:pt x="74" y="91"/>
                    <a:pt x="74" y="85"/>
                  </a:cubicBezTo>
                  <a:cubicBezTo>
                    <a:pt x="74" y="79"/>
                    <a:pt x="78" y="75"/>
                    <a:pt x="84" y="75"/>
                  </a:cubicBezTo>
                  <a:cubicBezTo>
                    <a:pt x="90" y="75"/>
                    <a:pt x="95" y="79"/>
                    <a:pt x="95" y="85"/>
                  </a:cubicBezTo>
                  <a:close/>
                  <a:moveTo>
                    <a:pt x="95" y="192"/>
                  </a:moveTo>
                  <a:cubicBezTo>
                    <a:pt x="95" y="198"/>
                    <a:pt x="90" y="203"/>
                    <a:pt x="84" y="203"/>
                  </a:cubicBezTo>
                  <a:cubicBezTo>
                    <a:pt x="78" y="203"/>
                    <a:pt x="74" y="198"/>
                    <a:pt x="74" y="192"/>
                  </a:cubicBezTo>
                  <a:cubicBezTo>
                    <a:pt x="74" y="186"/>
                    <a:pt x="78" y="181"/>
                    <a:pt x="84" y="181"/>
                  </a:cubicBezTo>
                  <a:cubicBezTo>
                    <a:pt x="90" y="181"/>
                    <a:pt x="95" y="186"/>
                    <a:pt x="95" y="192"/>
                  </a:cubicBezTo>
                  <a:close/>
                  <a:moveTo>
                    <a:pt x="202" y="85"/>
                  </a:moveTo>
                  <a:cubicBezTo>
                    <a:pt x="202" y="91"/>
                    <a:pt x="197" y="96"/>
                    <a:pt x="191" y="96"/>
                  </a:cubicBezTo>
                  <a:cubicBezTo>
                    <a:pt x="185" y="96"/>
                    <a:pt x="180" y="91"/>
                    <a:pt x="180" y="85"/>
                  </a:cubicBezTo>
                  <a:cubicBezTo>
                    <a:pt x="180" y="79"/>
                    <a:pt x="185" y="75"/>
                    <a:pt x="191" y="75"/>
                  </a:cubicBezTo>
                  <a:cubicBezTo>
                    <a:pt x="197" y="75"/>
                    <a:pt x="202" y="79"/>
                    <a:pt x="20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8" name="Group 235">
            <a:extLst>
              <a:ext uri="{FF2B5EF4-FFF2-40B4-BE49-F238E27FC236}">
                <a16:creationId xmlns:a16="http://schemas.microsoft.com/office/drawing/2014/main" id="{129B7E89-294B-4274-A3D5-004A1A4D0925}"/>
              </a:ext>
            </a:extLst>
          </p:cNvPr>
          <p:cNvGrpSpPr>
            <a:grpSpLocks noChangeAspect="1"/>
          </p:cNvGrpSpPr>
          <p:nvPr/>
        </p:nvGrpSpPr>
        <p:grpSpPr bwMode="auto">
          <a:xfrm>
            <a:off x="10685266" y="2059312"/>
            <a:ext cx="425077" cy="497183"/>
            <a:chOff x="4264" y="792"/>
            <a:chExt cx="340" cy="340"/>
          </a:xfrm>
          <a:solidFill>
            <a:schemeClr val="tx2"/>
          </a:solidFill>
        </p:grpSpPr>
        <p:sp>
          <p:nvSpPr>
            <p:cNvPr id="100" name="Freeform 236">
              <a:extLst>
                <a:ext uri="{FF2B5EF4-FFF2-40B4-BE49-F238E27FC236}">
                  <a16:creationId xmlns:a16="http://schemas.microsoft.com/office/drawing/2014/main" id="{C1178190-C40A-48C9-AB2D-08DABDB4946B}"/>
                </a:ext>
              </a:extLst>
            </p:cNvPr>
            <p:cNvSpPr>
              <a:spLocks noEditPoints="1"/>
            </p:cNvSpPr>
            <p:nvPr/>
          </p:nvSpPr>
          <p:spPr bwMode="auto">
            <a:xfrm>
              <a:off x="4264"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1" name="Freeform 237">
              <a:extLst>
                <a:ext uri="{FF2B5EF4-FFF2-40B4-BE49-F238E27FC236}">
                  <a16:creationId xmlns:a16="http://schemas.microsoft.com/office/drawing/2014/main" id="{DFEC2DC0-41ED-425E-A7D0-266E9BAC1ADB}"/>
                </a:ext>
              </a:extLst>
            </p:cNvPr>
            <p:cNvSpPr>
              <a:spLocks noEditPoints="1"/>
            </p:cNvSpPr>
            <p:nvPr/>
          </p:nvSpPr>
          <p:spPr bwMode="auto">
            <a:xfrm>
              <a:off x="4328" y="884"/>
              <a:ext cx="127" cy="113"/>
            </a:xfrm>
            <a:custGeom>
              <a:avLst/>
              <a:gdLst>
                <a:gd name="T0" fmla="*/ 192 w 192"/>
                <a:gd name="T1" fmla="*/ 118 h 171"/>
                <a:gd name="T2" fmla="*/ 192 w 192"/>
                <a:gd name="T3" fmla="*/ 11 h 171"/>
                <a:gd name="T4" fmla="*/ 181 w 192"/>
                <a:gd name="T5" fmla="*/ 0 h 171"/>
                <a:gd name="T6" fmla="*/ 10 w 192"/>
                <a:gd name="T7" fmla="*/ 0 h 171"/>
                <a:gd name="T8" fmla="*/ 0 w 192"/>
                <a:gd name="T9" fmla="*/ 11 h 171"/>
                <a:gd name="T10" fmla="*/ 0 w 192"/>
                <a:gd name="T11" fmla="*/ 118 h 171"/>
                <a:gd name="T12" fmla="*/ 10 w 192"/>
                <a:gd name="T13" fmla="*/ 128 h 171"/>
                <a:gd name="T14" fmla="*/ 32 w 192"/>
                <a:gd name="T15" fmla="*/ 128 h 171"/>
                <a:gd name="T16" fmla="*/ 32 w 192"/>
                <a:gd name="T17" fmla="*/ 160 h 171"/>
                <a:gd name="T18" fmla="*/ 38 w 192"/>
                <a:gd name="T19" fmla="*/ 170 h 171"/>
                <a:gd name="T20" fmla="*/ 42 w 192"/>
                <a:gd name="T21" fmla="*/ 171 h 171"/>
                <a:gd name="T22" fmla="*/ 50 w 192"/>
                <a:gd name="T23" fmla="*/ 168 h 171"/>
                <a:gd name="T24" fmla="*/ 89 w 192"/>
                <a:gd name="T25" fmla="*/ 128 h 171"/>
                <a:gd name="T26" fmla="*/ 181 w 192"/>
                <a:gd name="T27" fmla="*/ 128 h 171"/>
                <a:gd name="T28" fmla="*/ 192 w 192"/>
                <a:gd name="T29" fmla="*/ 118 h 171"/>
                <a:gd name="T30" fmla="*/ 170 w 192"/>
                <a:gd name="T31" fmla="*/ 107 h 171"/>
                <a:gd name="T32" fmla="*/ 85 w 192"/>
                <a:gd name="T33" fmla="*/ 107 h 171"/>
                <a:gd name="T34" fmla="*/ 77 w 192"/>
                <a:gd name="T35" fmla="*/ 110 h 171"/>
                <a:gd name="T36" fmla="*/ 53 w 192"/>
                <a:gd name="T37" fmla="*/ 135 h 171"/>
                <a:gd name="T38" fmla="*/ 53 w 192"/>
                <a:gd name="T39" fmla="*/ 118 h 171"/>
                <a:gd name="T40" fmla="*/ 42 w 192"/>
                <a:gd name="T41" fmla="*/ 107 h 171"/>
                <a:gd name="T42" fmla="*/ 21 w 192"/>
                <a:gd name="T43" fmla="*/ 107 h 171"/>
                <a:gd name="T44" fmla="*/ 21 w 192"/>
                <a:gd name="T45" fmla="*/ 22 h 171"/>
                <a:gd name="T46" fmla="*/ 170 w 192"/>
                <a:gd name="T47" fmla="*/ 22 h 171"/>
                <a:gd name="T48" fmla="*/ 170 w 192"/>
                <a:gd name="T49"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71">
                  <a:moveTo>
                    <a:pt x="192" y="118"/>
                  </a:moveTo>
                  <a:cubicBezTo>
                    <a:pt x="192" y="11"/>
                    <a:pt x="192" y="11"/>
                    <a:pt x="192" y="11"/>
                  </a:cubicBezTo>
                  <a:cubicBezTo>
                    <a:pt x="192" y="5"/>
                    <a:pt x="187" y="0"/>
                    <a:pt x="181" y="0"/>
                  </a:cubicBezTo>
                  <a:cubicBezTo>
                    <a:pt x="10" y="0"/>
                    <a:pt x="10" y="0"/>
                    <a:pt x="10" y="0"/>
                  </a:cubicBezTo>
                  <a:cubicBezTo>
                    <a:pt x="4" y="0"/>
                    <a:pt x="0" y="5"/>
                    <a:pt x="0" y="11"/>
                  </a:cubicBezTo>
                  <a:cubicBezTo>
                    <a:pt x="0" y="118"/>
                    <a:pt x="0" y="118"/>
                    <a:pt x="0" y="118"/>
                  </a:cubicBezTo>
                  <a:cubicBezTo>
                    <a:pt x="0" y="124"/>
                    <a:pt x="4" y="128"/>
                    <a:pt x="10" y="128"/>
                  </a:cubicBezTo>
                  <a:cubicBezTo>
                    <a:pt x="32" y="128"/>
                    <a:pt x="32" y="128"/>
                    <a:pt x="32" y="128"/>
                  </a:cubicBezTo>
                  <a:cubicBezTo>
                    <a:pt x="32" y="160"/>
                    <a:pt x="32" y="160"/>
                    <a:pt x="32" y="160"/>
                  </a:cubicBezTo>
                  <a:cubicBezTo>
                    <a:pt x="32" y="165"/>
                    <a:pt x="34" y="169"/>
                    <a:pt x="38" y="170"/>
                  </a:cubicBezTo>
                  <a:cubicBezTo>
                    <a:pt x="40" y="171"/>
                    <a:pt x="41" y="171"/>
                    <a:pt x="42" y="171"/>
                  </a:cubicBezTo>
                  <a:cubicBezTo>
                    <a:pt x="45" y="171"/>
                    <a:pt x="48" y="170"/>
                    <a:pt x="50" y="168"/>
                  </a:cubicBezTo>
                  <a:cubicBezTo>
                    <a:pt x="89" y="128"/>
                    <a:pt x="89" y="128"/>
                    <a:pt x="89" y="128"/>
                  </a:cubicBezTo>
                  <a:cubicBezTo>
                    <a:pt x="181" y="128"/>
                    <a:pt x="181" y="128"/>
                    <a:pt x="181" y="128"/>
                  </a:cubicBezTo>
                  <a:cubicBezTo>
                    <a:pt x="187" y="128"/>
                    <a:pt x="192" y="124"/>
                    <a:pt x="192" y="118"/>
                  </a:cubicBezTo>
                  <a:close/>
                  <a:moveTo>
                    <a:pt x="170" y="107"/>
                  </a:moveTo>
                  <a:cubicBezTo>
                    <a:pt x="85" y="107"/>
                    <a:pt x="85" y="107"/>
                    <a:pt x="85" y="107"/>
                  </a:cubicBezTo>
                  <a:cubicBezTo>
                    <a:pt x="82" y="107"/>
                    <a:pt x="79" y="108"/>
                    <a:pt x="77" y="110"/>
                  </a:cubicBezTo>
                  <a:cubicBezTo>
                    <a:pt x="53" y="135"/>
                    <a:pt x="53" y="135"/>
                    <a:pt x="53" y="135"/>
                  </a:cubicBezTo>
                  <a:cubicBezTo>
                    <a:pt x="53" y="118"/>
                    <a:pt x="53" y="118"/>
                    <a:pt x="53" y="118"/>
                  </a:cubicBezTo>
                  <a:cubicBezTo>
                    <a:pt x="53" y="112"/>
                    <a:pt x="48" y="107"/>
                    <a:pt x="42" y="107"/>
                  </a:cubicBezTo>
                  <a:cubicBezTo>
                    <a:pt x="21" y="107"/>
                    <a:pt x="21" y="107"/>
                    <a:pt x="21" y="107"/>
                  </a:cubicBezTo>
                  <a:cubicBezTo>
                    <a:pt x="21" y="22"/>
                    <a:pt x="21" y="22"/>
                    <a:pt x="21" y="22"/>
                  </a:cubicBezTo>
                  <a:cubicBezTo>
                    <a:pt x="170" y="22"/>
                    <a:pt x="170" y="22"/>
                    <a:pt x="170" y="22"/>
                  </a:cubicBezTo>
                  <a:lnTo>
                    <a:pt x="170"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2" name="Freeform 238">
              <a:extLst>
                <a:ext uri="{FF2B5EF4-FFF2-40B4-BE49-F238E27FC236}">
                  <a16:creationId xmlns:a16="http://schemas.microsoft.com/office/drawing/2014/main" id="{573DDCAD-1BCA-4423-B32B-9AB1C234706D}"/>
                </a:ext>
              </a:extLst>
            </p:cNvPr>
            <p:cNvSpPr>
              <a:spLocks/>
            </p:cNvSpPr>
            <p:nvPr/>
          </p:nvSpPr>
          <p:spPr bwMode="auto">
            <a:xfrm>
              <a:off x="4413" y="941"/>
              <a:ext cx="127" cy="127"/>
            </a:xfrm>
            <a:custGeom>
              <a:avLst/>
              <a:gdLst>
                <a:gd name="T0" fmla="*/ 181 w 192"/>
                <a:gd name="T1" fmla="*/ 0 h 192"/>
                <a:gd name="T2" fmla="*/ 96 w 192"/>
                <a:gd name="T3" fmla="*/ 0 h 192"/>
                <a:gd name="T4" fmla="*/ 85 w 192"/>
                <a:gd name="T5" fmla="*/ 10 h 192"/>
                <a:gd name="T6" fmla="*/ 96 w 192"/>
                <a:gd name="T7" fmla="*/ 21 h 192"/>
                <a:gd name="T8" fmla="*/ 170 w 192"/>
                <a:gd name="T9" fmla="*/ 21 h 192"/>
                <a:gd name="T10" fmla="*/ 170 w 192"/>
                <a:gd name="T11" fmla="*/ 128 h 192"/>
                <a:gd name="T12" fmla="*/ 138 w 192"/>
                <a:gd name="T13" fmla="*/ 128 h 192"/>
                <a:gd name="T14" fmla="*/ 128 w 192"/>
                <a:gd name="T15" fmla="*/ 138 h 192"/>
                <a:gd name="T16" fmla="*/ 128 w 192"/>
                <a:gd name="T17" fmla="*/ 155 h 192"/>
                <a:gd name="T18" fmla="*/ 103 w 192"/>
                <a:gd name="T19" fmla="*/ 131 h 192"/>
                <a:gd name="T20" fmla="*/ 96 w 192"/>
                <a:gd name="T21" fmla="*/ 128 h 192"/>
                <a:gd name="T22" fmla="*/ 21 w 192"/>
                <a:gd name="T23" fmla="*/ 128 h 192"/>
                <a:gd name="T24" fmla="*/ 21 w 192"/>
                <a:gd name="T25" fmla="*/ 74 h 192"/>
                <a:gd name="T26" fmla="*/ 10 w 192"/>
                <a:gd name="T27" fmla="*/ 64 h 192"/>
                <a:gd name="T28" fmla="*/ 0 w 192"/>
                <a:gd name="T29" fmla="*/ 74 h 192"/>
                <a:gd name="T30" fmla="*/ 0 w 192"/>
                <a:gd name="T31" fmla="*/ 138 h 192"/>
                <a:gd name="T32" fmla="*/ 10 w 192"/>
                <a:gd name="T33" fmla="*/ 149 h 192"/>
                <a:gd name="T34" fmla="*/ 91 w 192"/>
                <a:gd name="T35" fmla="*/ 149 h 192"/>
                <a:gd name="T36" fmla="*/ 131 w 192"/>
                <a:gd name="T37" fmla="*/ 189 h 192"/>
                <a:gd name="T38" fmla="*/ 138 w 192"/>
                <a:gd name="T39" fmla="*/ 192 h 192"/>
                <a:gd name="T40" fmla="*/ 142 w 192"/>
                <a:gd name="T41" fmla="*/ 191 h 192"/>
                <a:gd name="T42" fmla="*/ 149 w 192"/>
                <a:gd name="T43" fmla="*/ 181 h 192"/>
                <a:gd name="T44" fmla="*/ 149 w 192"/>
                <a:gd name="T45" fmla="*/ 149 h 192"/>
                <a:gd name="T46" fmla="*/ 181 w 192"/>
                <a:gd name="T47" fmla="*/ 149 h 192"/>
                <a:gd name="T48" fmla="*/ 192 w 192"/>
                <a:gd name="T49" fmla="*/ 138 h 192"/>
                <a:gd name="T50" fmla="*/ 192 w 192"/>
                <a:gd name="T51" fmla="*/ 10 h 192"/>
                <a:gd name="T52" fmla="*/ 181 w 192"/>
                <a:gd name="T5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92">
                  <a:moveTo>
                    <a:pt x="181" y="0"/>
                  </a:moveTo>
                  <a:cubicBezTo>
                    <a:pt x="96" y="0"/>
                    <a:pt x="96" y="0"/>
                    <a:pt x="96" y="0"/>
                  </a:cubicBezTo>
                  <a:cubicBezTo>
                    <a:pt x="90" y="0"/>
                    <a:pt x="85" y="4"/>
                    <a:pt x="85" y="10"/>
                  </a:cubicBezTo>
                  <a:cubicBezTo>
                    <a:pt x="85" y="16"/>
                    <a:pt x="90" y="21"/>
                    <a:pt x="96" y="21"/>
                  </a:cubicBezTo>
                  <a:cubicBezTo>
                    <a:pt x="170" y="21"/>
                    <a:pt x="170" y="21"/>
                    <a:pt x="170" y="21"/>
                  </a:cubicBezTo>
                  <a:cubicBezTo>
                    <a:pt x="170" y="128"/>
                    <a:pt x="170" y="128"/>
                    <a:pt x="170" y="128"/>
                  </a:cubicBezTo>
                  <a:cubicBezTo>
                    <a:pt x="138" y="128"/>
                    <a:pt x="138" y="128"/>
                    <a:pt x="138" y="128"/>
                  </a:cubicBezTo>
                  <a:cubicBezTo>
                    <a:pt x="132" y="128"/>
                    <a:pt x="128" y="132"/>
                    <a:pt x="128" y="138"/>
                  </a:cubicBezTo>
                  <a:cubicBezTo>
                    <a:pt x="128" y="155"/>
                    <a:pt x="128" y="155"/>
                    <a:pt x="128" y="155"/>
                  </a:cubicBezTo>
                  <a:cubicBezTo>
                    <a:pt x="103" y="131"/>
                    <a:pt x="103" y="131"/>
                    <a:pt x="103" y="131"/>
                  </a:cubicBezTo>
                  <a:cubicBezTo>
                    <a:pt x="101" y="129"/>
                    <a:pt x="98" y="128"/>
                    <a:pt x="96" y="128"/>
                  </a:cubicBezTo>
                  <a:cubicBezTo>
                    <a:pt x="21" y="128"/>
                    <a:pt x="21" y="128"/>
                    <a:pt x="21" y="128"/>
                  </a:cubicBezTo>
                  <a:cubicBezTo>
                    <a:pt x="21" y="74"/>
                    <a:pt x="21" y="74"/>
                    <a:pt x="21" y="74"/>
                  </a:cubicBezTo>
                  <a:cubicBezTo>
                    <a:pt x="21" y="68"/>
                    <a:pt x="16" y="64"/>
                    <a:pt x="10" y="64"/>
                  </a:cubicBezTo>
                  <a:cubicBezTo>
                    <a:pt x="4" y="64"/>
                    <a:pt x="0" y="68"/>
                    <a:pt x="0" y="74"/>
                  </a:cubicBezTo>
                  <a:cubicBezTo>
                    <a:pt x="0" y="138"/>
                    <a:pt x="0" y="138"/>
                    <a:pt x="0" y="138"/>
                  </a:cubicBezTo>
                  <a:cubicBezTo>
                    <a:pt x="0" y="144"/>
                    <a:pt x="4" y="149"/>
                    <a:pt x="10" y="149"/>
                  </a:cubicBezTo>
                  <a:cubicBezTo>
                    <a:pt x="91" y="149"/>
                    <a:pt x="91" y="149"/>
                    <a:pt x="91" y="149"/>
                  </a:cubicBezTo>
                  <a:cubicBezTo>
                    <a:pt x="131" y="189"/>
                    <a:pt x="131" y="189"/>
                    <a:pt x="131" y="189"/>
                  </a:cubicBezTo>
                  <a:cubicBezTo>
                    <a:pt x="133" y="191"/>
                    <a:pt x="136" y="192"/>
                    <a:pt x="138" y="192"/>
                  </a:cubicBezTo>
                  <a:cubicBezTo>
                    <a:pt x="140" y="192"/>
                    <a:pt x="141" y="191"/>
                    <a:pt x="142" y="191"/>
                  </a:cubicBezTo>
                  <a:cubicBezTo>
                    <a:pt x="146" y="189"/>
                    <a:pt x="149" y="185"/>
                    <a:pt x="149" y="181"/>
                  </a:cubicBezTo>
                  <a:cubicBezTo>
                    <a:pt x="149" y="149"/>
                    <a:pt x="149" y="149"/>
                    <a:pt x="149" y="149"/>
                  </a:cubicBezTo>
                  <a:cubicBezTo>
                    <a:pt x="181" y="149"/>
                    <a:pt x="181" y="149"/>
                    <a:pt x="181" y="149"/>
                  </a:cubicBezTo>
                  <a:cubicBezTo>
                    <a:pt x="187" y="149"/>
                    <a:pt x="192" y="144"/>
                    <a:pt x="192" y="138"/>
                  </a:cubicBezTo>
                  <a:cubicBezTo>
                    <a:pt x="192" y="10"/>
                    <a:pt x="192" y="10"/>
                    <a:pt x="192" y="10"/>
                  </a:cubicBezTo>
                  <a:cubicBezTo>
                    <a:pt x="192" y="4"/>
                    <a:pt x="187" y="0"/>
                    <a:pt x="18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sp>
        <p:nvSpPr>
          <p:cNvPr id="45" name="Arc 44">
            <a:extLst>
              <a:ext uri="{FF2B5EF4-FFF2-40B4-BE49-F238E27FC236}">
                <a16:creationId xmlns:a16="http://schemas.microsoft.com/office/drawing/2014/main" id="{18EB9423-558D-448E-A92F-8396617A83CE}"/>
              </a:ext>
            </a:extLst>
          </p:cNvPr>
          <p:cNvSpPr/>
          <p:nvPr/>
        </p:nvSpPr>
        <p:spPr bwMode="gray">
          <a:xfrm>
            <a:off x="9518225" y="2521963"/>
            <a:ext cx="1765338" cy="1765338"/>
          </a:xfrm>
          <a:prstGeom prst="arc">
            <a:avLst>
              <a:gd name="adj1" fmla="val 1054304"/>
              <a:gd name="adj2" fmla="val 19972244"/>
            </a:avLst>
          </a:prstGeom>
          <a:noFill/>
          <a:ln w="19050" algn="ctr">
            <a:solidFill>
              <a:srgbClr val="00A3E0"/>
            </a:solidFill>
            <a:miter lim="800000"/>
            <a:headEnd type="triangle" w="lg" len="lg"/>
            <a:tailEnd type="none" w="lg" len="lg"/>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46" name="TextBox 45">
            <a:extLst>
              <a:ext uri="{FF2B5EF4-FFF2-40B4-BE49-F238E27FC236}">
                <a16:creationId xmlns:a16="http://schemas.microsoft.com/office/drawing/2014/main" id="{0ED0FC8E-0AE1-43F3-AC19-5616BBF6B43C}"/>
              </a:ext>
            </a:extLst>
          </p:cNvPr>
          <p:cNvSpPr txBox="1"/>
          <p:nvPr/>
        </p:nvSpPr>
        <p:spPr bwMode="gray">
          <a:xfrm>
            <a:off x="7054326" y="3226485"/>
            <a:ext cx="1215689" cy="399436"/>
          </a:xfrm>
          <a:prstGeom prst="rect">
            <a:avLst/>
          </a:prstGeom>
        </p:spPr>
        <p:txBody>
          <a:bodyPr wrap="square" lIns="0" rIns="0" rtlCol="0" anchor="ctr" anchorCtr="0">
            <a:noAutofit/>
          </a:bodyPr>
          <a:lstStyle/>
          <a:p>
            <a:pPr>
              <a:lnSpc>
                <a:spcPts val="900"/>
              </a:lnSpc>
            </a:pPr>
            <a:r>
              <a:rPr lang="en-US" sz="2000" dirty="0">
                <a:solidFill>
                  <a:schemeClr val="bg1"/>
                </a:solidFill>
                <a:latin typeface="Open Sans" panose="020B0606030504020204" pitchFamily="34" charset="0"/>
              </a:rPr>
              <a:t>Physical</a:t>
            </a:r>
          </a:p>
        </p:txBody>
      </p:sp>
      <p:sp>
        <p:nvSpPr>
          <p:cNvPr id="47" name="TextBox 46">
            <a:extLst>
              <a:ext uri="{FF2B5EF4-FFF2-40B4-BE49-F238E27FC236}">
                <a16:creationId xmlns:a16="http://schemas.microsoft.com/office/drawing/2014/main" id="{49817C69-310E-4303-9923-8AB6F4B6ED0F}"/>
              </a:ext>
            </a:extLst>
          </p:cNvPr>
          <p:cNvSpPr txBox="1"/>
          <p:nvPr/>
        </p:nvSpPr>
        <p:spPr bwMode="gray">
          <a:xfrm>
            <a:off x="10791635" y="3284415"/>
            <a:ext cx="1143804" cy="341506"/>
          </a:xfrm>
          <a:prstGeom prst="rect">
            <a:avLst/>
          </a:prstGeom>
        </p:spPr>
        <p:txBody>
          <a:bodyPr wrap="square" lIns="0" rIns="0" rtlCol="0" anchor="ctr" anchorCtr="0">
            <a:noAutofit/>
          </a:bodyPr>
          <a:lstStyle/>
          <a:p>
            <a:pPr>
              <a:lnSpc>
                <a:spcPts val="900"/>
              </a:lnSpc>
            </a:pPr>
            <a:r>
              <a:rPr lang="en-US" sz="2000" dirty="0">
                <a:solidFill>
                  <a:schemeClr val="bg1"/>
                </a:solidFill>
                <a:latin typeface="Open Sans" panose="020B0606030504020204" pitchFamily="34" charset="0"/>
              </a:rPr>
              <a:t>Digital</a:t>
            </a:r>
          </a:p>
        </p:txBody>
      </p:sp>
      <p:grpSp>
        <p:nvGrpSpPr>
          <p:cNvPr id="48" name="Group 47">
            <a:extLst>
              <a:ext uri="{FF2B5EF4-FFF2-40B4-BE49-F238E27FC236}">
                <a16:creationId xmlns:a16="http://schemas.microsoft.com/office/drawing/2014/main" id="{A8F6639B-E438-4D91-AF01-4975E8176EF5}"/>
              </a:ext>
            </a:extLst>
          </p:cNvPr>
          <p:cNvGrpSpPr/>
          <p:nvPr/>
        </p:nvGrpSpPr>
        <p:grpSpPr>
          <a:xfrm>
            <a:off x="9897247" y="3052882"/>
            <a:ext cx="408302" cy="271558"/>
            <a:chOff x="8887821" y="5492671"/>
            <a:chExt cx="228861" cy="152213"/>
          </a:xfrm>
        </p:grpSpPr>
        <p:sp>
          <p:nvSpPr>
            <p:cNvPr id="54" name="Freeform 490">
              <a:extLst>
                <a:ext uri="{FF2B5EF4-FFF2-40B4-BE49-F238E27FC236}">
                  <a16:creationId xmlns:a16="http://schemas.microsoft.com/office/drawing/2014/main" id="{50B51605-FBCF-4BD1-A281-7383591C1E0B}"/>
                </a:ext>
              </a:extLst>
            </p:cNvPr>
            <p:cNvSpPr>
              <a:spLocks noEditPoints="1"/>
            </p:cNvSpPr>
            <p:nvPr/>
          </p:nvSpPr>
          <p:spPr bwMode="auto">
            <a:xfrm>
              <a:off x="8902935" y="5492671"/>
              <a:ext cx="198634" cy="121987"/>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55" name="Freeform 491">
              <a:extLst>
                <a:ext uri="{FF2B5EF4-FFF2-40B4-BE49-F238E27FC236}">
                  <a16:creationId xmlns:a16="http://schemas.microsoft.com/office/drawing/2014/main" id="{95B3DD10-B4A4-486E-A5AC-55F033FA99CD}"/>
                </a:ext>
              </a:extLst>
            </p:cNvPr>
            <p:cNvSpPr>
              <a:spLocks/>
            </p:cNvSpPr>
            <p:nvPr/>
          </p:nvSpPr>
          <p:spPr bwMode="auto">
            <a:xfrm>
              <a:off x="8887821" y="5629771"/>
              <a:ext cx="228861" cy="15113"/>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49" name="Group 48">
            <a:extLst>
              <a:ext uri="{FF2B5EF4-FFF2-40B4-BE49-F238E27FC236}">
                <a16:creationId xmlns:a16="http://schemas.microsoft.com/office/drawing/2014/main" id="{4B4BC885-EC19-4DAD-B5D2-7723DB57FF5E}"/>
              </a:ext>
            </a:extLst>
          </p:cNvPr>
          <p:cNvGrpSpPr/>
          <p:nvPr/>
        </p:nvGrpSpPr>
        <p:grpSpPr>
          <a:xfrm>
            <a:off x="10327422" y="3482228"/>
            <a:ext cx="408302" cy="271558"/>
            <a:chOff x="8887821" y="5492671"/>
            <a:chExt cx="228861" cy="152213"/>
          </a:xfrm>
        </p:grpSpPr>
        <p:sp>
          <p:nvSpPr>
            <p:cNvPr id="52" name="Freeform 490">
              <a:extLst>
                <a:ext uri="{FF2B5EF4-FFF2-40B4-BE49-F238E27FC236}">
                  <a16:creationId xmlns:a16="http://schemas.microsoft.com/office/drawing/2014/main" id="{5383B292-C3CD-4E55-81B2-8D530F68DD7F}"/>
                </a:ext>
              </a:extLst>
            </p:cNvPr>
            <p:cNvSpPr>
              <a:spLocks noEditPoints="1"/>
            </p:cNvSpPr>
            <p:nvPr/>
          </p:nvSpPr>
          <p:spPr bwMode="auto">
            <a:xfrm>
              <a:off x="8902935" y="5492671"/>
              <a:ext cx="198634" cy="121987"/>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53" name="Freeform 491">
              <a:extLst>
                <a:ext uri="{FF2B5EF4-FFF2-40B4-BE49-F238E27FC236}">
                  <a16:creationId xmlns:a16="http://schemas.microsoft.com/office/drawing/2014/main" id="{7CFF6CB8-9586-4ABA-BD59-DFB24E50B030}"/>
                </a:ext>
              </a:extLst>
            </p:cNvPr>
            <p:cNvSpPr>
              <a:spLocks/>
            </p:cNvSpPr>
            <p:nvPr/>
          </p:nvSpPr>
          <p:spPr bwMode="auto">
            <a:xfrm>
              <a:off x="8887821" y="5629771"/>
              <a:ext cx="228861" cy="15113"/>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cxnSp>
        <p:nvCxnSpPr>
          <p:cNvPr id="50" name="Connector: Elbow 49">
            <a:extLst>
              <a:ext uri="{FF2B5EF4-FFF2-40B4-BE49-F238E27FC236}">
                <a16:creationId xmlns:a16="http://schemas.microsoft.com/office/drawing/2014/main" id="{3B3049C0-2474-4C3B-8C3B-C76BA62ABC80}"/>
              </a:ext>
            </a:extLst>
          </p:cNvPr>
          <p:cNvCxnSpPr>
            <a:cxnSpLocks/>
          </p:cNvCxnSpPr>
          <p:nvPr/>
        </p:nvCxnSpPr>
        <p:spPr>
          <a:xfrm rot="16200000" flipH="1">
            <a:off x="10079588" y="3399961"/>
            <a:ext cx="269871" cy="182051"/>
          </a:xfrm>
          <a:prstGeom prst="bentConnector3">
            <a:avLst>
              <a:gd name="adj1" fmla="val 100730"/>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C5C1189-BDB5-4CFB-A044-FAD0A8B77AAA}"/>
              </a:ext>
            </a:extLst>
          </p:cNvPr>
          <p:cNvSpPr txBox="1"/>
          <p:nvPr/>
        </p:nvSpPr>
        <p:spPr bwMode="gray">
          <a:xfrm rot="16200000">
            <a:off x="9442012" y="2511796"/>
            <a:ext cx="1840891" cy="1793264"/>
          </a:xfrm>
          <a:prstGeom prst="rect">
            <a:avLst/>
          </a:prstGeom>
        </p:spPr>
        <p:txBody>
          <a:bodyPr wrap="none" lIns="0" rIns="0" rtlCol="0" anchor="b" anchorCtr="0">
            <a:prstTxWarp prst="textArchUp">
              <a:avLst/>
            </a:prstTxWarp>
            <a:normAutofit/>
          </a:bodyPr>
          <a:lstStyle/>
          <a:p>
            <a:pPr algn="ctr">
              <a:lnSpc>
                <a:spcPts val="900"/>
              </a:lnSpc>
            </a:pPr>
            <a:r>
              <a:rPr lang="en-US" sz="1300" dirty="0">
                <a:solidFill>
                  <a:schemeClr val="bg1"/>
                </a:solidFill>
                <a:latin typeface="Open Sans" panose="020B0606030504020204" pitchFamily="34" charset="0"/>
              </a:rPr>
              <a:t>010110101010110110</a:t>
            </a:r>
          </a:p>
        </p:txBody>
      </p:sp>
    </p:spTree>
    <p:extLst>
      <p:ext uri="{BB962C8B-B14F-4D97-AF65-F5344CB8AC3E}">
        <p14:creationId xmlns:p14="http://schemas.microsoft.com/office/powerpoint/2010/main" val="34610587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397D8B7-E23C-45B8-AE72-33C6AB70D499}"/>
              </a:ext>
            </a:extLst>
          </p:cNvPr>
          <p:cNvSpPr txBox="1">
            <a:spLocks/>
          </p:cNvSpPr>
          <p:nvPr/>
        </p:nvSpPr>
        <p:spPr>
          <a:xfrm>
            <a:off x="415017" y="1594079"/>
            <a:ext cx="4359729" cy="2244496"/>
          </a:xfrm>
          <a:prstGeom prst="rect">
            <a:avLst/>
          </a:prstGeom>
        </p:spPr>
        <p:txBody>
          <a:bodyPr vert="horz" lIns="0" tIns="0" rIns="0" bIns="0" rtlCol="0">
            <a:noAutofit/>
          </a:bodyPr>
          <a:lstStyle>
            <a:lvl1pPr marL="0" indent="0" algn="l" defTabSz="1219170" rtl="0" eaLnBrk="1" latinLnBrk="0" hangingPunct="1">
              <a:spcBef>
                <a:spcPts val="4800"/>
              </a:spcBef>
              <a:spcAft>
                <a:spcPts val="1333"/>
              </a:spcAft>
              <a:buSzPct val="100000"/>
              <a:buFontTx/>
              <a:buNone/>
              <a:defRPr sz="2800" b="0" kern="1200">
                <a:solidFill>
                  <a:schemeClr val="bg1"/>
                </a:solidFill>
                <a:latin typeface="+mn-lt"/>
                <a:ea typeface="+mn-ea"/>
                <a:cs typeface="+mn-cs"/>
              </a:defRPr>
            </a:lvl1pPr>
            <a:lvl2pPr marL="609585" indent="-609585" algn="l" defTabSz="1219170" rtl="0" eaLnBrk="1" latinLnBrk="0" hangingPunct="1">
              <a:spcBef>
                <a:spcPts val="0"/>
              </a:spcBef>
              <a:spcAft>
                <a:spcPts val="1333"/>
              </a:spcAft>
              <a:buClrTx/>
              <a:buSzPct val="100000"/>
              <a:buFont typeface="Arial" panose="020B0604020202020204" pitchFamily="34" charset="0"/>
              <a:buChar char="•"/>
              <a:defRPr lang="en-US" sz="4000" b="0" kern="1200">
                <a:solidFill>
                  <a:schemeClr val="bg2"/>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a:solidFill>
                  <a:schemeClr val="bg2"/>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baseline="0">
                <a:solidFill>
                  <a:schemeClr val="bg2"/>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4000" kern="1200" baseline="0">
                <a:solidFill>
                  <a:schemeClr val="bg2"/>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Deloitte is a multinational professional services firm with over 300,000 employees worldwide. Providing industry-leading audit, consulting, tax and advisory services, Deloitte aids many of the world’s most admired brands in solving their toughest business challenges.</a:t>
            </a:r>
          </a:p>
        </p:txBody>
      </p:sp>
      <p:pic>
        <p:nvPicPr>
          <p:cNvPr id="6" name="Picture 4" descr="https://brandspace.deloitte.com/downloads/598a1c5ecfd51/lg_E85ABT.jpg.jpg">
            <a:extLst>
              <a:ext uri="{FF2B5EF4-FFF2-40B4-BE49-F238E27FC236}">
                <a16:creationId xmlns:a16="http://schemas.microsoft.com/office/drawing/2014/main" id="{967E2B99-2FFF-45A0-97FA-E40F371DF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720" y="1594079"/>
            <a:ext cx="5882640" cy="392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4416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5541428-A380-41A8-B90B-0BB66C88F4FF}"/>
              </a:ext>
            </a:extLst>
          </p:cNvPr>
          <p:cNvGrpSpPr/>
          <p:nvPr/>
        </p:nvGrpSpPr>
        <p:grpSpPr>
          <a:xfrm>
            <a:off x="597953" y="421636"/>
            <a:ext cx="5498047" cy="1358893"/>
            <a:chOff x="597953" y="421636"/>
            <a:chExt cx="5498047" cy="1358893"/>
          </a:xfrm>
        </p:grpSpPr>
        <p:sp>
          <p:nvSpPr>
            <p:cNvPr id="6" name="Rectangle 5">
              <a:extLst>
                <a:ext uri="{FF2B5EF4-FFF2-40B4-BE49-F238E27FC236}">
                  <a16:creationId xmlns:a16="http://schemas.microsoft.com/office/drawing/2014/main" id="{0C7D2C26-AA3D-4D1A-9529-0D8B7B1BA389}"/>
                </a:ext>
              </a:extLst>
            </p:cNvPr>
            <p:cNvSpPr/>
            <p:nvPr/>
          </p:nvSpPr>
          <p:spPr>
            <a:xfrm>
              <a:off x="597953" y="421636"/>
              <a:ext cx="4539723" cy="400110"/>
            </a:xfrm>
            <a:prstGeom prst="rect">
              <a:avLst/>
            </a:prstGeom>
          </p:spPr>
          <p:txBody>
            <a:bodyPr wrap="square">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 Establish a Digital Record</a:t>
              </a:r>
            </a:p>
          </p:txBody>
        </p:sp>
        <p:sp>
          <p:nvSpPr>
            <p:cNvPr id="8" name="TextBox 7">
              <a:extLst>
                <a:ext uri="{FF2B5EF4-FFF2-40B4-BE49-F238E27FC236}">
                  <a16:creationId xmlns:a16="http://schemas.microsoft.com/office/drawing/2014/main" id="{301BF5BF-D51E-47E5-A36F-328F86AE574A}"/>
                </a:ext>
              </a:extLst>
            </p:cNvPr>
            <p:cNvSpPr txBox="1"/>
            <p:nvPr/>
          </p:nvSpPr>
          <p:spPr>
            <a:xfrm>
              <a:off x="685420" y="911098"/>
              <a:ext cx="4648580" cy="246221"/>
            </a:xfrm>
            <a:prstGeom prst="rect">
              <a:avLst/>
            </a:prstGeom>
            <a:noFill/>
          </p:spPr>
          <p:txBody>
            <a:bodyPr vert="horz" wrap="square" lIns="0" tIns="0" rIns="0" bIns="0" rtlCol="0">
              <a:spAutoFit/>
            </a:bodyPr>
            <a:lstStyle/>
            <a:p>
              <a:pPr>
                <a:spcBef>
                  <a:spcPts val="200"/>
                </a:spcBef>
                <a:buSzPct val="100000"/>
              </a:pP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Physical </a:t>
              </a: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Digital</a:t>
              </a:r>
              <a:endPar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58399CD-7F11-4F95-837D-547D3D2DB25C}"/>
                </a:ext>
              </a:extLst>
            </p:cNvPr>
            <p:cNvSpPr txBox="1"/>
            <p:nvPr/>
          </p:nvSpPr>
          <p:spPr>
            <a:xfrm>
              <a:off x="685420" y="1288086"/>
              <a:ext cx="5410580" cy="492443"/>
            </a:xfrm>
            <a:prstGeom prst="rect">
              <a:avLst/>
            </a:prstGeom>
            <a:noFill/>
          </p:spPr>
          <p:txBody>
            <a:bodyPr vert="horz" wrap="square" lIns="0" tIns="0" rIns="0" bIns="0" rtlCol="0">
              <a:spAutoFit/>
            </a:bodyPr>
            <a:lstStyle/>
            <a:p>
              <a:pPr>
                <a:spcBef>
                  <a:spcPts val="200"/>
                </a:spcBef>
                <a:buSzPct val="100000"/>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Capture information from the physical world to create a digital record of the physical supply chain</a:t>
              </a:r>
            </a:p>
          </p:txBody>
        </p:sp>
      </p:grpSp>
      <p:grpSp>
        <p:nvGrpSpPr>
          <p:cNvPr id="4" name="Group 3">
            <a:extLst>
              <a:ext uri="{FF2B5EF4-FFF2-40B4-BE49-F238E27FC236}">
                <a16:creationId xmlns:a16="http://schemas.microsoft.com/office/drawing/2014/main" id="{8F512BF2-3480-4D66-B23A-FD3CF6EF11DA}"/>
              </a:ext>
            </a:extLst>
          </p:cNvPr>
          <p:cNvGrpSpPr/>
          <p:nvPr/>
        </p:nvGrpSpPr>
        <p:grpSpPr>
          <a:xfrm>
            <a:off x="597953" y="2273361"/>
            <a:ext cx="5498046" cy="1604378"/>
            <a:chOff x="597953" y="2413952"/>
            <a:chExt cx="5498046" cy="1604378"/>
          </a:xfrm>
        </p:grpSpPr>
        <p:sp>
          <p:nvSpPr>
            <p:cNvPr id="7" name="Rectangle 6">
              <a:extLst>
                <a:ext uri="{FF2B5EF4-FFF2-40B4-BE49-F238E27FC236}">
                  <a16:creationId xmlns:a16="http://schemas.microsoft.com/office/drawing/2014/main" id="{EF52C544-6FB1-4E0B-B239-AA51EFF19ED6}"/>
                </a:ext>
              </a:extLst>
            </p:cNvPr>
            <p:cNvSpPr/>
            <p:nvPr/>
          </p:nvSpPr>
          <p:spPr>
            <a:xfrm>
              <a:off x="597953" y="2413952"/>
              <a:ext cx="4539723" cy="400110"/>
            </a:xfrm>
            <a:prstGeom prst="rect">
              <a:avLst/>
            </a:prstGeom>
          </p:spPr>
          <p:txBody>
            <a:bodyPr wrap="square">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 Analyze and Visualize</a:t>
              </a:r>
            </a:p>
          </p:txBody>
        </p:sp>
        <p:sp>
          <p:nvSpPr>
            <p:cNvPr id="9" name="TextBox 8">
              <a:extLst>
                <a:ext uri="{FF2B5EF4-FFF2-40B4-BE49-F238E27FC236}">
                  <a16:creationId xmlns:a16="http://schemas.microsoft.com/office/drawing/2014/main" id="{4FE12082-0589-4DA5-B1D5-0F7DCFB2DFE4}"/>
                </a:ext>
              </a:extLst>
            </p:cNvPr>
            <p:cNvSpPr txBox="1"/>
            <p:nvPr/>
          </p:nvSpPr>
          <p:spPr>
            <a:xfrm>
              <a:off x="685420" y="2899963"/>
              <a:ext cx="4648580" cy="246221"/>
            </a:xfrm>
            <a:prstGeom prst="rect">
              <a:avLst/>
            </a:prstGeom>
            <a:noFill/>
          </p:spPr>
          <p:txBody>
            <a:bodyPr vert="horz" wrap="square" lIns="0" tIns="0" rIns="0" bIns="0" rtlCol="0">
              <a:spAutoFit/>
            </a:bodyPr>
            <a:lstStyle/>
            <a:p>
              <a:pPr>
                <a:spcBef>
                  <a:spcPts val="200"/>
                </a:spcBef>
                <a:buSzPct val="100000"/>
              </a:pP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Digital </a:t>
              </a: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Digital</a:t>
              </a:r>
              <a:endPar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F33DA30-C759-4B4B-B105-DCF37A05E0AB}"/>
                </a:ext>
              </a:extLst>
            </p:cNvPr>
            <p:cNvSpPr txBox="1"/>
            <p:nvPr/>
          </p:nvSpPr>
          <p:spPr>
            <a:xfrm>
              <a:off x="685420" y="3279666"/>
              <a:ext cx="5410579" cy="738664"/>
            </a:xfrm>
            <a:prstGeom prst="rect">
              <a:avLst/>
            </a:prstGeom>
            <a:noFill/>
          </p:spPr>
          <p:txBody>
            <a:bodyPr vert="horz" wrap="square" lIns="0" tIns="0" rIns="0" bIns="0" rtlCol="0">
              <a:spAutoFit/>
            </a:bodyPr>
            <a:lstStyle/>
            <a:p>
              <a:pPr>
                <a:spcBef>
                  <a:spcPts val="200"/>
                </a:spcBef>
                <a:buSzPct val="100000"/>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Machines talk to each other to share information, allowing for advanced analytics and visualizations with real-time data from multiple sources.</a:t>
              </a:r>
            </a:p>
          </p:txBody>
        </p:sp>
      </p:grpSp>
      <p:grpSp>
        <p:nvGrpSpPr>
          <p:cNvPr id="16" name="Group 15">
            <a:extLst>
              <a:ext uri="{FF2B5EF4-FFF2-40B4-BE49-F238E27FC236}">
                <a16:creationId xmlns:a16="http://schemas.microsoft.com/office/drawing/2014/main" id="{B714FC41-0751-41FC-86CE-F2678A6E5A79}"/>
              </a:ext>
            </a:extLst>
          </p:cNvPr>
          <p:cNvGrpSpPr/>
          <p:nvPr/>
        </p:nvGrpSpPr>
        <p:grpSpPr>
          <a:xfrm>
            <a:off x="650772" y="4370572"/>
            <a:ext cx="7025375" cy="1604949"/>
            <a:chOff x="650772" y="4370572"/>
            <a:chExt cx="7025375" cy="1604949"/>
          </a:xfrm>
        </p:grpSpPr>
        <p:sp>
          <p:nvSpPr>
            <p:cNvPr id="11" name="Rectangle 10">
              <a:extLst>
                <a:ext uri="{FF2B5EF4-FFF2-40B4-BE49-F238E27FC236}">
                  <a16:creationId xmlns:a16="http://schemas.microsoft.com/office/drawing/2014/main" id="{E3EAD5EA-1902-4677-AA4D-1C974B320D73}"/>
                </a:ext>
              </a:extLst>
            </p:cNvPr>
            <p:cNvSpPr/>
            <p:nvPr/>
          </p:nvSpPr>
          <p:spPr>
            <a:xfrm>
              <a:off x="650772" y="4370572"/>
              <a:ext cx="7025375" cy="400110"/>
            </a:xfrm>
            <a:prstGeom prst="rect">
              <a:avLst/>
            </a:prstGeom>
          </p:spPr>
          <p:txBody>
            <a:bodyPr wrap="square">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 Use Information to Generate Physical Movement</a:t>
              </a:r>
            </a:p>
          </p:txBody>
        </p:sp>
        <p:sp>
          <p:nvSpPr>
            <p:cNvPr id="12" name="TextBox 11">
              <a:extLst>
                <a:ext uri="{FF2B5EF4-FFF2-40B4-BE49-F238E27FC236}">
                  <a16:creationId xmlns:a16="http://schemas.microsoft.com/office/drawing/2014/main" id="{F0197F7D-A1B9-4E62-B4E4-2474B0B19891}"/>
                </a:ext>
              </a:extLst>
            </p:cNvPr>
            <p:cNvSpPr txBox="1"/>
            <p:nvPr/>
          </p:nvSpPr>
          <p:spPr>
            <a:xfrm>
              <a:off x="738240" y="4858005"/>
              <a:ext cx="4648580" cy="246221"/>
            </a:xfrm>
            <a:prstGeom prst="rect">
              <a:avLst/>
            </a:prstGeom>
            <a:noFill/>
          </p:spPr>
          <p:txBody>
            <a:bodyPr vert="horz" wrap="square" lIns="0" tIns="0" rIns="0" bIns="0" rtlCol="0">
              <a:spAutoFit/>
            </a:bodyPr>
            <a:lstStyle/>
            <a:p>
              <a:pPr>
                <a:spcBef>
                  <a:spcPts val="200"/>
                </a:spcBef>
                <a:buSzPct val="100000"/>
              </a:pP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Digital </a:t>
              </a: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Physical</a:t>
              </a:r>
              <a:endPar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FB703-4C83-4DA6-AB25-A792143AF1CD}"/>
                </a:ext>
              </a:extLst>
            </p:cNvPr>
            <p:cNvSpPr txBox="1"/>
            <p:nvPr/>
          </p:nvSpPr>
          <p:spPr>
            <a:xfrm>
              <a:off x="738240" y="5236857"/>
              <a:ext cx="5357759" cy="738664"/>
            </a:xfrm>
            <a:prstGeom prst="rect">
              <a:avLst/>
            </a:prstGeom>
            <a:noFill/>
          </p:spPr>
          <p:txBody>
            <a:bodyPr vert="horz" wrap="square" lIns="0" tIns="0" rIns="0" bIns="0" rtlCol="0">
              <a:spAutoFit/>
            </a:bodyPr>
            <a:lstStyle/>
            <a:p>
              <a:pPr>
                <a:spcBef>
                  <a:spcPts val="200"/>
                </a:spcBef>
                <a:buSzPct val="100000"/>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Apply algorithms and automation to translate decisions and actions from the digital world into movements in the physical world</a:t>
              </a:r>
            </a:p>
          </p:txBody>
        </p:sp>
      </p:grpSp>
      <p:sp>
        <p:nvSpPr>
          <p:cNvPr id="18" name="Arc 17">
            <a:extLst>
              <a:ext uri="{FF2B5EF4-FFF2-40B4-BE49-F238E27FC236}">
                <a16:creationId xmlns:a16="http://schemas.microsoft.com/office/drawing/2014/main" id="{0D25EB88-9AA5-4AE2-90EC-15609672E395}"/>
              </a:ext>
            </a:extLst>
          </p:cNvPr>
          <p:cNvSpPr/>
          <p:nvPr/>
        </p:nvSpPr>
        <p:spPr>
          <a:xfrm rot="10800000">
            <a:off x="7602669" y="1554705"/>
            <a:ext cx="3666838" cy="3666838"/>
          </a:xfrm>
          <a:prstGeom prst="arc">
            <a:avLst>
              <a:gd name="adj1" fmla="val 11333081"/>
              <a:gd name="adj2" fmla="val 21095312"/>
            </a:avLst>
          </a:prstGeom>
          <a:ln w="25400">
            <a:solidFill>
              <a:srgbClr val="C4D6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Open Sans" panose="020B0606030504020204" pitchFamily="34" charset="0"/>
            </a:endParaRPr>
          </a:p>
        </p:txBody>
      </p:sp>
      <p:sp>
        <p:nvSpPr>
          <p:cNvPr id="19" name="Oval 18">
            <a:extLst>
              <a:ext uri="{FF2B5EF4-FFF2-40B4-BE49-F238E27FC236}">
                <a16:creationId xmlns:a16="http://schemas.microsoft.com/office/drawing/2014/main" id="{F6FE23F9-0BD1-4956-A828-9596869EAE21}"/>
              </a:ext>
            </a:extLst>
          </p:cNvPr>
          <p:cNvSpPr/>
          <p:nvPr/>
        </p:nvSpPr>
        <p:spPr bwMode="gray">
          <a:xfrm>
            <a:off x="7986974" y="4506925"/>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0" name="Oval 19">
            <a:extLst>
              <a:ext uri="{FF2B5EF4-FFF2-40B4-BE49-F238E27FC236}">
                <a16:creationId xmlns:a16="http://schemas.microsoft.com/office/drawing/2014/main" id="{557EB587-A45E-4DB9-8601-69A15344FCA5}"/>
              </a:ext>
            </a:extLst>
          </p:cNvPr>
          <p:cNvSpPr/>
          <p:nvPr/>
        </p:nvSpPr>
        <p:spPr bwMode="gray">
          <a:xfrm>
            <a:off x="8563420" y="4861344"/>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1" name="Oval 20">
            <a:extLst>
              <a:ext uri="{FF2B5EF4-FFF2-40B4-BE49-F238E27FC236}">
                <a16:creationId xmlns:a16="http://schemas.microsoft.com/office/drawing/2014/main" id="{16760C7A-8A9B-476C-964A-4A9C2AC219E2}"/>
              </a:ext>
            </a:extLst>
          </p:cNvPr>
          <p:cNvSpPr/>
          <p:nvPr/>
        </p:nvSpPr>
        <p:spPr bwMode="gray">
          <a:xfrm>
            <a:off x="9271864" y="4986761"/>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2" name="Oval 21">
            <a:extLst>
              <a:ext uri="{FF2B5EF4-FFF2-40B4-BE49-F238E27FC236}">
                <a16:creationId xmlns:a16="http://schemas.microsoft.com/office/drawing/2014/main" id="{03E944B4-54D5-4EEA-9E73-5D1F6E410F0F}"/>
              </a:ext>
            </a:extLst>
          </p:cNvPr>
          <p:cNvSpPr/>
          <p:nvPr/>
        </p:nvSpPr>
        <p:spPr bwMode="gray">
          <a:xfrm>
            <a:off x="10010674" y="4762427"/>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3" name="Oval 22">
            <a:extLst>
              <a:ext uri="{FF2B5EF4-FFF2-40B4-BE49-F238E27FC236}">
                <a16:creationId xmlns:a16="http://schemas.microsoft.com/office/drawing/2014/main" id="{85A72CB2-27CE-42F9-B696-BF3721B4B4D1}"/>
              </a:ext>
            </a:extLst>
          </p:cNvPr>
          <p:cNvSpPr/>
          <p:nvPr/>
        </p:nvSpPr>
        <p:spPr bwMode="gray">
          <a:xfrm>
            <a:off x="10575763" y="4361397"/>
            <a:ext cx="492722" cy="492722"/>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4" name="Arc 23">
            <a:extLst>
              <a:ext uri="{FF2B5EF4-FFF2-40B4-BE49-F238E27FC236}">
                <a16:creationId xmlns:a16="http://schemas.microsoft.com/office/drawing/2014/main" id="{B94E1739-1416-4E15-9F85-48879CFE183A}"/>
              </a:ext>
            </a:extLst>
          </p:cNvPr>
          <p:cNvSpPr/>
          <p:nvPr/>
        </p:nvSpPr>
        <p:spPr>
          <a:xfrm>
            <a:off x="7602669" y="1571015"/>
            <a:ext cx="3666838" cy="3666838"/>
          </a:xfrm>
          <a:prstGeom prst="arc">
            <a:avLst>
              <a:gd name="adj1" fmla="val 11333081"/>
              <a:gd name="adj2" fmla="val 21095312"/>
            </a:avLst>
          </a:prstGeom>
          <a:ln w="12700">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Open Sans" panose="020B0606030504020204" pitchFamily="34" charset="0"/>
            </a:endParaRPr>
          </a:p>
        </p:txBody>
      </p:sp>
      <p:sp>
        <p:nvSpPr>
          <p:cNvPr id="25" name="Oval 24">
            <a:extLst>
              <a:ext uri="{FF2B5EF4-FFF2-40B4-BE49-F238E27FC236}">
                <a16:creationId xmlns:a16="http://schemas.microsoft.com/office/drawing/2014/main" id="{6FD3260D-63C8-44CB-97DB-D540C8395678}"/>
              </a:ext>
            </a:extLst>
          </p:cNvPr>
          <p:cNvSpPr/>
          <p:nvPr/>
        </p:nvSpPr>
        <p:spPr bwMode="gray">
          <a:xfrm>
            <a:off x="10651444" y="2014015"/>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6" name="Oval 25">
            <a:extLst>
              <a:ext uri="{FF2B5EF4-FFF2-40B4-BE49-F238E27FC236}">
                <a16:creationId xmlns:a16="http://schemas.microsoft.com/office/drawing/2014/main" id="{CB0BBDFC-25BF-42E6-AAFB-CD50CE1AF758}"/>
              </a:ext>
            </a:extLst>
          </p:cNvPr>
          <p:cNvSpPr/>
          <p:nvPr/>
        </p:nvSpPr>
        <p:spPr bwMode="gray">
          <a:xfrm>
            <a:off x="10207503" y="1593417"/>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7" name="Oval 26">
            <a:extLst>
              <a:ext uri="{FF2B5EF4-FFF2-40B4-BE49-F238E27FC236}">
                <a16:creationId xmlns:a16="http://schemas.microsoft.com/office/drawing/2014/main" id="{C1BCB00A-2D1F-4A2A-BD57-AAA574CD2DE6}"/>
              </a:ext>
            </a:extLst>
          </p:cNvPr>
          <p:cNvSpPr/>
          <p:nvPr/>
        </p:nvSpPr>
        <p:spPr bwMode="gray">
          <a:xfrm>
            <a:off x="9641286" y="1327317"/>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8" name="Oval 27">
            <a:extLst>
              <a:ext uri="{FF2B5EF4-FFF2-40B4-BE49-F238E27FC236}">
                <a16:creationId xmlns:a16="http://schemas.microsoft.com/office/drawing/2014/main" id="{2398847D-1CE5-4F5A-8D29-0C8E33BA5812}"/>
              </a:ext>
            </a:extLst>
          </p:cNvPr>
          <p:cNvSpPr/>
          <p:nvPr/>
        </p:nvSpPr>
        <p:spPr bwMode="gray">
          <a:xfrm>
            <a:off x="8981401" y="1276668"/>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29" name="Oval 28">
            <a:extLst>
              <a:ext uri="{FF2B5EF4-FFF2-40B4-BE49-F238E27FC236}">
                <a16:creationId xmlns:a16="http://schemas.microsoft.com/office/drawing/2014/main" id="{2A5AE293-7969-4038-9F12-190E38848FB2}"/>
              </a:ext>
            </a:extLst>
          </p:cNvPr>
          <p:cNvSpPr/>
          <p:nvPr/>
        </p:nvSpPr>
        <p:spPr bwMode="gray">
          <a:xfrm>
            <a:off x="8344232" y="1453610"/>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30" name="Oval 29">
            <a:extLst>
              <a:ext uri="{FF2B5EF4-FFF2-40B4-BE49-F238E27FC236}">
                <a16:creationId xmlns:a16="http://schemas.microsoft.com/office/drawing/2014/main" id="{0962C6B7-7B9B-49CA-AD98-B82018A23AFA}"/>
              </a:ext>
            </a:extLst>
          </p:cNvPr>
          <p:cNvSpPr/>
          <p:nvPr/>
        </p:nvSpPr>
        <p:spPr bwMode="gray">
          <a:xfrm>
            <a:off x="7854534" y="1855624"/>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31" name="Oval 30">
            <a:extLst>
              <a:ext uri="{FF2B5EF4-FFF2-40B4-BE49-F238E27FC236}">
                <a16:creationId xmlns:a16="http://schemas.microsoft.com/office/drawing/2014/main" id="{E0CB695C-0827-4073-B17B-2A36C6090F7C}"/>
              </a:ext>
            </a:extLst>
          </p:cNvPr>
          <p:cNvSpPr/>
          <p:nvPr/>
        </p:nvSpPr>
        <p:spPr bwMode="gray">
          <a:xfrm>
            <a:off x="7488099" y="2409885"/>
            <a:ext cx="492722" cy="576303"/>
          </a:xfrm>
          <a:prstGeom prst="ellipse">
            <a:avLst/>
          </a:prstGeom>
          <a:solidFill>
            <a:schemeClr val="bg1"/>
          </a:solidFill>
          <a:ln w="127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grpSp>
        <p:nvGrpSpPr>
          <p:cNvPr id="32" name="Group 578">
            <a:extLst>
              <a:ext uri="{FF2B5EF4-FFF2-40B4-BE49-F238E27FC236}">
                <a16:creationId xmlns:a16="http://schemas.microsoft.com/office/drawing/2014/main" id="{39B86617-B474-4F16-92A3-EF55755E4909}"/>
              </a:ext>
            </a:extLst>
          </p:cNvPr>
          <p:cNvGrpSpPr>
            <a:grpSpLocks noChangeAspect="1"/>
          </p:cNvGrpSpPr>
          <p:nvPr/>
        </p:nvGrpSpPr>
        <p:grpSpPr bwMode="auto">
          <a:xfrm>
            <a:off x="7523097" y="2455924"/>
            <a:ext cx="422726" cy="495888"/>
            <a:chOff x="399" y="2382"/>
            <a:chExt cx="340" cy="341"/>
          </a:xfrm>
          <a:solidFill>
            <a:schemeClr val="tx2"/>
          </a:solidFill>
        </p:grpSpPr>
        <p:sp>
          <p:nvSpPr>
            <p:cNvPr id="113" name="Freeform 579">
              <a:extLst>
                <a:ext uri="{FF2B5EF4-FFF2-40B4-BE49-F238E27FC236}">
                  <a16:creationId xmlns:a16="http://schemas.microsoft.com/office/drawing/2014/main" id="{7118BFB4-71B5-46F1-B22C-4BA69CF217AA}"/>
                </a:ext>
              </a:extLst>
            </p:cNvPr>
            <p:cNvSpPr>
              <a:spLocks noEditPoints="1"/>
            </p:cNvSpPr>
            <p:nvPr/>
          </p:nvSpPr>
          <p:spPr bwMode="auto">
            <a:xfrm>
              <a:off x="463" y="2503"/>
              <a:ext cx="212" cy="127"/>
            </a:xfrm>
            <a:custGeom>
              <a:avLst/>
              <a:gdLst>
                <a:gd name="T0" fmla="*/ 287 w 320"/>
                <a:gd name="T1" fmla="*/ 9 h 192"/>
                <a:gd name="T2" fmla="*/ 277 w 320"/>
                <a:gd name="T3" fmla="*/ 0 h 192"/>
                <a:gd name="T4" fmla="*/ 213 w 320"/>
                <a:gd name="T5" fmla="*/ 0 h 192"/>
                <a:gd name="T6" fmla="*/ 202 w 320"/>
                <a:gd name="T7" fmla="*/ 9 h 192"/>
                <a:gd name="T8" fmla="*/ 190 w 320"/>
                <a:gd name="T9" fmla="*/ 107 h 192"/>
                <a:gd name="T10" fmla="*/ 112 w 320"/>
                <a:gd name="T11" fmla="*/ 55 h 192"/>
                <a:gd name="T12" fmla="*/ 101 w 320"/>
                <a:gd name="T13" fmla="*/ 55 h 192"/>
                <a:gd name="T14" fmla="*/ 96 w 320"/>
                <a:gd name="T15" fmla="*/ 64 h 192"/>
                <a:gd name="T16" fmla="*/ 96 w 320"/>
                <a:gd name="T17" fmla="*/ 108 h 192"/>
                <a:gd name="T18" fmla="*/ 16 w 320"/>
                <a:gd name="T19" fmla="*/ 55 h 192"/>
                <a:gd name="T20" fmla="*/ 5 w 320"/>
                <a:gd name="T21" fmla="*/ 55 h 192"/>
                <a:gd name="T22" fmla="*/ 0 w 320"/>
                <a:gd name="T23" fmla="*/ 64 h 192"/>
                <a:gd name="T24" fmla="*/ 0 w 320"/>
                <a:gd name="T25" fmla="*/ 181 h 192"/>
                <a:gd name="T26" fmla="*/ 10 w 320"/>
                <a:gd name="T27" fmla="*/ 192 h 192"/>
                <a:gd name="T28" fmla="*/ 309 w 320"/>
                <a:gd name="T29" fmla="*/ 192 h 192"/>
                <a:gd name="T30" fmla="*/ 317 w 320"/>
                <a:gd name="T31" fmla="*/ 188 h 192"/>
                <a:gd name="T32" fmla="*/ 319 w 320"/>
                <a:gd name="T33" fmla="*/ 179 h 192"/>
                <a:gd name="T34" fmla="*/ 287 w 320"/>
                <a:gd name="T35" fmla="*/ 9 h 192"/>
                <a:gd name="T36" fmla="*/ 187 w 320"/>
                <a:gd name="T37" fmla="*/ 131 h 192"/>
                <a:gd name="T38" fmla="*/ 182 w 320"/>
                <a:gd name="T39" fmla="*/ 171 h 192"/>
                <a:gd name="T40" fmla="*/ 117 w 320"/>
                <a:gd name="T41" fmla="*/ 171 h 192"/>
                <a:gd name="T42" fmla="*/ 117 w 320"/>
                <a:gd name="T43" fmla="*/ 84 h 192"/>
                <a:gd name="T44" fmla="*/ 187 w 320"/>
                <a:gd name="T45" fmla="*/ 131 h 192"/>
                <a:gd name="T46" fmla="*/ 96 w 320"/>
                <a:gd name="T47" fmla="*/ 134 h 192"/>
                <a:gd name="T48" fmla="*/ 96 w 320"/>
                <a:gd name="T49" fmla="*/ 171 h 192"/>
                <a:gd name="T50" fmla="*/ 21 w 320"/>
                <a:gd name="T51" fmla="*/ 171 h 192"/>
                <a:gd name="T52" fmla="*/ 21 w 320"/>
                <a:gd name="T53" fmla="*/ 84 h 192"/>
                <a:gd name="T54" fmla="*/ 96 w 320"/>
                <a:gd name="T55" fmla="*/ 134 h 192"/>
                <a:gd name="T56" fmla="*/ 204 w 320"/>
                <a:gd name="T57" fmla="*/ 171 h 192"/>
                <a:gd name="T58" fmla="*/ 222 w 320"/>
                <a:gd name="T59" fmla="*/ 21 h 192"/>
                <a:gd name="T60" fmla="*/ 268 w 320"/>
                <a:gd name="T61" fmla="*/ 21 h 192"/>
                <a:gd name="T62" fmla="*/ 296 w 320"/>
                <a:gd name="T63" fmla="*/ 171 h 192"/>
                <a:gd name="T64" fmla="*/ 204 w 320"/>
                <a:gd name="T65"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192">
                  <a:moveTo>
                    <a:pt x="287" y="9"/>
                  </a:moveTo>
                  <a:cubicBezTo>
                    <a:pt x="287" y="4"/>
                    <a:pt x="282" y="0"/>
                    <a:pt x="277" y="0"/>
                  </a:cubicBezTo>
                  <a:cubicBezTo>
                    <a:pt x="213" y="0"/>
                    <a:pt x="213" y="0"/>
                    <a:pt x="213" y="0"/>
                  </a:cubicBezTo>
                  <a:cubicBezTo>
                    <a:pt x="208" y="0"/>
                    <a:pt x="203" y="4"/>
                    <a:pt x="202" y="9"/>
                  </a:cubicBezTo>
                  <a:cubicBezTo>
                    <a:pt x="190" y="107"/>
                    <a:pt x="190" y="107"/>
                    <a:pt x="190" y="107"/>
                  </a:cubicBezTo>
                  <a:cubicBezTo>
                    <a:pt x="112" y="55"/>
                    <a:pt x="112" y="55"/>
                    <a:pt x="112" y="55"/>
                  </a:cubicBezTo>
                  <a:cubicBezTo>
                    <a:pt x="109" y="53"/>
                    <a:pt x="105" y="53"/>
                    <a:pt x="101" y="55"/>
                  </a:cubicBezTo>
                  <a:cubicBezTo>
                    <a:pt x="98" y="56"/>
                    <a:pt x="96" y="60"/>
                    <a:pt x="96" y="64"/>
                  </a:cubicBezTo>
                  <a:cubicBezTo>
                    <a:pt x="96" y="108"/>
                    <a:pt x="96" y="108"/>
                    <a:pt x="96" y="108"/>
                  </a:cubicBezTo>
                  <a:cubicBezTo>
                    <a:pt x="16" y="55"/>
                    <a:pt x="16" y="55"/>
                    <a:pt x="16" y="55"/>
                  </a:cubicBezTo>
                  <a:cubicBezTo>
                    <a:pt x="13" y="53"/>
                    <a:pt x="9" y="53"/>
                    <a:pt x="5" y="55"/>
                  </a:cubicBezTo>
                  <a:cubicBezTo>
                    <a:pt x="2" y="56"/>
                    <a:pt x="0" y="60"/>
                    <a:pt x="0" y="64"/>
                  </a:cubicBezTo>
                  <a:cubicBezTo>
                    <a:pt x="0" y="181"/>
                    <a:pt x="0" y="181"/>
                    <a:pt x="0" y="181"/>
                  </a:cubicBezTo>
                  <a:cubicBezTo>
                    <a:pt x="0" y="187"/>
                    <a:pt x="4" y="192"/>
                    <a:pt x="10" y="192"/>
                  </a:cubicBezTo>
                  <a:cubicBezTo>
                    <a:pt x="309" y="192"/>
                    <a:pt x="309" y="192"/>
                    <a:pt x="309" y="192"/>
                  </a:cubicBezTo>
                  <a:cubicBezTo>
                    <a:pt x="312" y="192"/>
                    <a:pt x="315" y="191"/>
                    <a:pt x="317" y="188"/>
                  </a:cubicBezTo>
                  <a:cubicBezTo>
                    <a:pt x="319" y="186"/>
                    <a:pt x="320" y="182"/>
                    <a:pt x="319" y="179"/>
                  </a:cubicBezTo>
                  <a:lnTo>
                    <a:pt x="287" y="9"/>
                  </a:lnTo>
                  <a:close/>
                  <a:moveTo>
                    <a:pt x="187" y="131"/>
                  </a:moveTo>
                  <a:cubicBezTo>
                    <a:pt x="182" y="171"/>
                    <a:pt x="182" y="171"/>
                    <a:pt x="182" y="171"/>
                  </a:cubicBezTo>
                  <a:cubicBezTo>
                    <a:pt x="117" y="171"/>
                    <a:pt x="117" y="171"/>
                    <a:pt x="117" y="171"/>
                  </a:cubicBezTo>
                  <a:cubicBezTo>
                    <a:pt x="117" y="84"/>
                    <a:pt x="117" y="84"/>
                    <a:pt x="117" y="84"/>
                  </a:cubicBezTo>
                  <a:lnTo>
                    <a:pt x="187" y="131"/>
                  </a:lnTo>
                  <a:close/>
                  <a:moveTo>
                    <a:pt x="96" y="134"/>
                  </a:moveTo>
                  <a:cubicBezTo>
                    <a:pt x="96" y="171"/>
                    <a:pt x="96" y="171"/>
                    <a:pt x="96" y="171"/>
                  </a:cubicBezTo>
                  <a:cubicBezTo>
                    <a:pt x="21" y="171"/>
                    <a:pt x="21" y="171"/>
                    <a:pt x="21" y="171"/>
                  </a:cubicBezTo>
                  <a:cubicBezTo>
                    <a:pt x="21" y="84"/>
                    <a:pt x="21" y="84"/>
                    <a:pt x="21" y="84"/>
                  </a:cubicBezTo>
                  <a:lnTo>
                    <a:pt x="96" y="134"/>
                  </a:lnTo>
                  <a:close/>
                  <a:moveTo>
                    <a:pt x="204" y="171"/>
                  </a:moveTo>
                  <a:cubicBezTo>
                    <a:pt x="222" y="21"/>
                    <a:pt x="222" y="21"/>
                    <a:pt x="222" y="21"/>
                  </a:cubicBezTo>
                  <a:cubicBezTo>
                    <a:pt x="268" y="21"/>
                    <a:pt x="268" y="21"/>
                    <a:pt x="268" y="21"/>
                  </a:cubicBezTo>
                  <a:cubicBezTo>
                    <a:pt x="296" y="171"/>
                    <a:pt x="296" y="171"/>
                    <a:pt x="296" y="171"/>
                  </a:cubicBezTo>
                  <a:lnTo>
                    <a:pt x="204" y="1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4" name="Freeform 580">
              <a:extLst>
                <a:ext uri="{FF2B5EF4-FFF2-40B4-BE49-F238E27FC236}">
                  <a16:creationId xmlns:a16="http://schemas.microsoft.com/office/drawing/2014/main" id="{FC094EEF-5A2B-49CA-80F4-E7FC8391A018}"/>
                </a:ext>
              </a:extLst>
            </p:cNvPr>
            <p:cNvSpPr>
              <a:spLocks/>
            </p:cNvSpPr>
            <p:nvPr/>
          </p:nvSpPr>
          <p:spPr bwMode="auto">
            <a:xfrm>
              <a:off x="601" y="2445"/>
              <a:ext cx="20" cy="44"/>
            </a:xfrm>
            <a:custGeom>
              <a:avLst/>
              <a:gdLst>
                <a:gd name="T0" fmla="*/ 8 w 31"/>
                <a:gd name="T1" fmla="*/ 46 h 65"/>
                <a:gd name="T2" fmla="*/ 8 w 31"/>
                <a:gd name="T3" fmla="*/ 61 h 65"/>
                <a:gd name="T4" fmla="*/ 16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6"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2" y="34"/>
                    <a:pt x="8" y="40"/>
                  </a:cubicBezTo>
                  <a:cubicBezTo>
                    <a:pt x="9" y="41"/>
                    <a:pt x="11" y="43"/>
                    <a:pt x="8"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5" name="Freeform 581">
              <a:extLst>
                <a:ext uri="{FF2B5EF4-FFF2-40B4-BE49-F238E27FC236}">
                  <a16:creationId xmlns:a16="http://schemas.microsoft.com/office/drawing/2014/main" id="{25A7AF36-44C8-4B47-ADEA-319E1D757994}"/>
                </a:ext>
              </a:extLst>
            </p:cNvPr>
            <p:cNvSpPr>
              <a:spLocks/>
            </p:cNvSpPr>
            <p:nvPr/>
          </p:nvSpPr>
          <p:spPr bwMode="auto">
            <a:xfrm>
              <a:off x="629" y="2445"/>
              <a:ext cx="21" cy="44"/>
            </a:xfrm>
            <a:custGeom>
              <a:avLst/>
              <a:gdLst>
                <a:gd name="T0" fmla="*/ 8 w 31"/>
                <a:gd name="T1" fmla="*/ 46 h 65"/>
                <a:gd name="T2" fmla="*/ 8 w 31"/>
                <a:gd name="T3" fmla="*/ 61 h 65"/>
                <a:gd name="T4" fmla="*/ 15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5"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1" y="34"/>
                    <a:pt x="8" y="40"/>
                  </a:cubicBezTo>
                  <a:cubicBezTo>
                    <a:pt x="9" y="41"/>
                    <a:pt x="11" y="43"/>
                    <a:pt x="8"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6" name="Freeform 582">
              <a:extLst>
                <a:ext uri="{FF2B5EF4-FFF2-40B4-BE49-F238E27FC236}">
                  <a16:creationId xmlns:a16="http://schemas.microsoft.com/office/drawing/2014/main" id="{C4BB16D9-E5D9-487F-89F9-25B34625D8BB}"/>
                </a:ext>
              </a:extLst>
            </p:cNvPr>
            <p:cNvSpPr>
              <a:spLocks noEditPoints="1"/>
            </p:cNvSpPr>
            <p:nvPr/>
          </p:nvSpPr>
          <p:spPr bwMode="auto">
            <a:xfrm>
              <a:off x="399" y="2382"/>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3" name="Group 1012">
            <a:extLst>
              <a:ext uri="{FF2B5EF4-FFF2-40B4-BE49-F238E27FC236}">
                <a16:creationId xmlns:a16="http://schemas.microsoft.com/office/drawing/2014/main" id="{0A80312F-5EDC-40CC-9B4E-060603172046}"/>
              </a:ext>
            </a:extLst>
          </p:cNvPr>
          <p:cNvGrpSpPr>
            <a:grpSpLocks noChangeAspect="1"/>
          </p:cNvGrpSpPr>
          <p:nvPr/>
        </p:nvGrpSpPr>
        <p:grpSpPr bwMode="auto">
          <a:xfrm>
            <a:off x="7888733" y="1901426"/>
            <a:ext cx="424324" cy="496302"/>
            <a:chOff x="1878" y="3998"/>
            <a:chExt cx="340" cy="340"/>
          </a:xfrm>
          <a:solidFill>
            <a:schemeClr val="tx2"/>
          </a:solidFill>
        </p:grpSpPr>
        <p:sp>
          <p:nvSpPr>
            <p:cNvPr id="111" name="Freeform 1013">
              <a:extLst>
                <a:ext uri="{FF2B5EF4-FFF2-40B4-BE49-F238E27FC236}">
                  <a16:creationId xmlns:a16="http://schemas.microsoft.com/office/drawing/2014/main" id="{477208D6-4E1D-46EB-B2E1-8E348E263695}"/>
                </a:ext>
              </a:extLst>
            </p:cNvPr>
            <p:cNvSpPr>
              <a:spLocks noEditPoints="1"/>
            </p:cNvSpPr>
            <p:nvPr/>
          </p:nvSpPr>
          <p:spPr bwMode="auto">
            <a:xfrm>
              <a:off x="1955" y="4068"/>
              <a:ext cx="186" cy="192"/>
            </a:xfrm>
            <a:custGeom>
              <a:avLst/>
              <a:gdLst>
                <a:gd name="T0" fmla="*/ 212 w 280"/>
                <a:gd name="T1" fmla="*/ 0 h 288"/>
                <a:gd name="T2" fmla="*/ 178 w 280"/>
                <a:gd name="T3" fmla="*/ 14 h 288"/>
                <a:gd name="T4" fmla="*/ 162 w 280"/>
                <a:gd name="T5" fmla="*/ 101 h 288"/>
                <a:gd name="T6" fmla="*/ 188 w 280"/>
                <a:gd name="T7" fmla="*/ 178 h 288"/>
                <a:gd name="T8" fmla="*/ 261 w 280"/>
                <a:gd name="T9" fmla="*/ 196 h 288"/>
                <a:gd name="T10" fmla="*/ 271 w 280"/>
                <a:gd name="T11" fmla="*/ 189 h 288"/>
                <a:gd name="T12" fmla="*/ 280 w 280"/>
                <a:gd name="T13" fmla="*/ 83 h 288"/>
                <a:gd name="T14" fmla="*/ 196 w 280"/>
                <a:gd name="T15" fmla="*/ 157 h 288"/>
                <a:gd name="T16" fmla="*/ 194 w 280"/>
                <a:gd name="T17" fmla="*/ 29 h 288"/>
                <a:gd name="T18" fmla="*/ 212 w 280"/>
                <a:gd name="T19" fmla="*/ 22 h 288"/>
                <a:gd name="T20" fmla="*/ 253 w 280"/>
                <a:gd name="T21" fmla="*/ 171 h 288"/>
                <a:gd name="T22" fmla="*/ 177 w 280"/>
                <a:gd name="T23" fmla="*/ 208 h 288"/>
                <a:gd name="T24" fmla="*/ 209 w 280"/>
                <a:gd name="T25" fmla="*/ 288 h 288"/>
                <a:gd name="T26" fmla="*/ 241 w 280"/>
                <a:gd name="T27" fmla="*/ 280 h 288"/>
                <a:gd name="T28" fmla="*/ 260 w 280"/>
                <a:gd name="T29" fmla="*/ 231 h 288"/>
                <a:gd name="T30" fmla="*/ 188 w 280"/>
                <a:gd name="T31" fmla="*/ 199 h 288"/>
                <a:gd name="T32" fmla="*/ 228 w 280"/>
                <a:gd name="T33" fmla="*/ 263 h 288"/>
                <a:gd name="T34" fmla="*/ 194 w 280"/>
                <a:gd name="T35" fmla="*/ 243 h 288"/>
                <a:gd name="T36" fmla="*/ 238 w 280"/>
                <a:gd name="T37" fmla="*/ 232 h 288"/>
                <a:gd name="T38" fmla="*/ 69 w 280"/>
                <a:gd name="T39" fmla="*/ 0 h 288"/>
                <a:gd name="T40" fmla="*/ 0 w 280"/>
                <a:gd name="T41" fmla="*/ 83 h 288"/>
                <a:gd name="T42" fmla="*/ 9 w 280"/>
                <a:gd name="T43" fmla="*/ 188 h 288"/>
                <a:gd name="T44" fmla="*/ 20 w 280"/>
                <a:gd name="T45" fmla="*/ 196 h 288"/>
                <a:gd name="T46" fmla="*/ 92 w 280"/>
                <a:gd name="T47" fmla="*/ 178 h 288"/>
                <a:gd name="T48" fmla="*/ 119 w 280"/>
                <a:gd name="T49" fmla="*/ 101 h 288"/>
                <a:gd name="T50" fmla="*/ 102 w 280"/>
                <a:gd name="T51" fmla="*/ 14 h 288"/>
                <a:gd name="T52" fmla="*/ 98 w 280"/>
                <a:gd name="T53" fmla="*/ 96 h 288"/>
                <a:gd name="T54" fmla="*/ 28 w 280"/>
                <a:gd name="T55" fmla="*/ 171 h 288"/>
                <a:gd name="T56" fmla="*/ 69 w 280"/>
                <a:gd name="T57" fmla="*/ 22 h 288"/>
                <a:gd name="T58" fmla="*/ 86 w 280"/>
                <a:gd name="T59" fmla="*/ 29 h 288"/>
                <a:gd name="T60" fmla="*/ 103 w 280"/>
                <a:gd name="T61" fmla="*/ 208 h 288"/>
                <a:gd name="T62" fmla="*/ 22 w 280"/>
                <a:gd name="T63" fmla="*/ 223 h 288"/>
                <a:gd name="T64" fmla="*/ 23 w 280"/>
                <a:gd name="T65" fmla="*/ 252 h 288"/>
                <a:gd name="T66" fmla="*/ 66 w 280"/>
                <a:gd name="T67" fmla="*/ 288 h 288"/>
                <a:gd name="T68" fmla="*/ 100 w 280"/>
                <a:gd name="T69" fmla="*/ 271 h 288"/>
                <a:gd name="T70" fmla="*/ 103 w 280"/>
                <a:gd name="T71" fmla="*/ 208 h 288"/>
                <a:gd name="T72" fmla="*/ 69 w 280"/>
                <a:gd name="T73" fmla="*/ 267 h 288"/>
                <a:gd name="T74" fmla="*/ 45 w 280"/>
                <a:gd name="T75" fmla="*/ 249 h 288"/>
                <a:gd name="T76" fmla="*/ 84 w 280"/>
                <a:gd name="T77" fmla="*/ 220 h 288"/>
                <a:gd name="T78" fmla="*/ 83 w 280"/>
                <a:gd name="T79" fmla="*/ 2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88">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2" name="Freeform 1014">
              <a:extLst>
                <a:ext uri="{FF2B5EF4-FFF2-40B4-BE49-F238E27FC236}">
                  <a16:creationId xmlns:a16="http://schemas.microsoft.com/office/drawing/2014/main" id="{F0A88E6B-527E-4748-940E-9BC54F548219}"/>
                </a:ext>
              </a:extLst>
            </p:cNvPr>
            <p:cNvSpPr>
              <a:spLocks noEditPoints="1"/>
            </p:cNvSpPr>
            <p:nvPr/>
          </p:nvSpPr>
          <p:spPr bwMode="auto">
            <a:xfrm>
              <a:off x="1878" y="399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4" name="Group 657">
            <a:extLst>
              <a:ext uri="{FF2B5EF4-FFF2-40B4-BE49-F238E27FC236}">
                <a16:creationId xmlns:a16="http://schemas.microsoft.com/office/drawing/2014/main" id="{CCB317D4-BED2-41E1-B880-AFE5786308ED}"/>
              </a:ext>
            </a:extLst>
          </p:cNvPr>
          <p:cNvGrpSpPr>
            <a:grpSpLocks noChangeAspect="1"/>
          </p:cNvGrpSpPr>
          <p:nvPr/>
        </p:nvGrpSpPr>
        <p:grpSpPr bwMode="auto">
          <a:xfrm>
            <a:off x="8377429" y="1498907"/>
            <a:ext cx="426327" cy="497183"/>
            <a:chOff x="2738" y="2314"/>
            <a:chExt cx="341" cy="340"/>
          </a:xfrm>
          <a:solidFill>
            <a:schemeClr val="tx2"/>
          </a:solidFill>
        </p:grpSpPr>
        <p:sp>
          <p:nvSpPr>
            <p:cNvPr id="109" name="Freeform 658">
              <a:extLst>
                <a:ext uri="{FF2B5EF4-FFF2-40B4-BE49-F238E27FC236}">
                  <a16:creationId xmlns:a16="http://schemas.microsoft.com/office/drawing/2014/main" id="{FACE6F5A-5C8B-41F2-8EDB-4DC59CBA3665}"/>
                </a:ext>
              </a:extLst>
            </p:cNvPr>
            <p:cNvSpPr>
              <a:spLocks noEditPoints="1"/>
            </p:cNvSpPr>
            <p:nvPr/>
          </p:nvSpPr>
          <p:spPr bwMode="auto">
            <a:xfrm>
              <a:off x="2738" y="231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10" name="Freeform 659">
              <a:extLst>
                <a:ext uri="{FF2B5EF4-FFF2-40B4-BE49-F238E27FC236}">
                  <a16:creationId xmlns:a16="http://schemas.microsoft.com/office/drawing/2014/main" id="{5677A9AA-C5C6-4BE6-9A64-55D0C5DEFBF8}"/>
                </a:ext>
              </a:extLst>
            </p:cNvPr>
            <p:cNvSpPr>
              <a:spLocks noEditPoints="1"/>
            </p:cNvSpPr>
            <p:nvPr/>
          </p:nvSpPr>
          <p:spPr bwMode="auto">
            <a:xfrm>
              <a:off x="2802" y="2420"/>
              <a:ext cx="213" cy="142"/>
            </a:xfrm>
            <a:custGeom>
              <a:avLst/>
              <a:gdLst>
                <a:gd name="T0" fmla="*/ 288 w 320"/>
                <a:gd name="T1" fmla="*/ 64 h 213"/>
                <a:gd name="T2" fmla="*/ 234 w 320"/>
                <a:gd name="T3" fmla="*/ 64 h 213"/>
                <a:gd name="T4" fmla="*/ 234 w 320"/>
                <a:gd name="T5" fmla="*/ 10 h 213"/>
                <a:gd name="T6" fmla="*/ 224 w 320"/>
                <a:gd name="T7" fmla="*/ 0 h 213"/>
                <a:gd name="T8" fmla="*/ 10 w 320"/>
                <a:gd name="T9" fmla="*/ 0 h 213"/>
                <a:gd name="T10" fmla="*/ 0 w 320"/>
                <a:gd name="T11" fmla="*/ 10 h 213"/>
                <a:gd name="T12" fmla="*/ 0 w 320"/>
                <a:gd name="T13" fmla="*/ 181 h 213"/>
                <a:gd name="T14" fmla="*/ 10 w 320"/>
                <a:gd name="T15" fmla="*/ 192 h 213"/>
                <a:gd name="T16" fmla="*/ 34 w 320"/>
                <a:gd name="T17" fmla="*/ 192 h 213"/>
                <a:gd name="T18" fmla="*/ 64 w 320"/>
                <a:gd name="T19" fmla="*/ 213 h 213"/>
                <a:gd name="T20" fmla="*/ 94 w 320"/>
                <a:gd name="T21" fmla="*/ 192 h 213"/>
                <a:gd name="T22" fmla="*/ 215 w 320"/>
                <a:gd name="T23" fmla="*/ 192 h 213"/>
                <a:gd name="T24" fmla="*/ 245 w 320"/>
                <a:gd name="T25" fmla="*/ 213 h 213"/>
                <a:gd name="T26" fmla="*/ 275 w 320"/>
                <a:gd name="T27" fmla="*/ 192 h 213"/>
                <a:gd name="T28" fmla="*/ 309 w 320"/>
                <a:gd name="T29" fmla="*/ 192 h 213"/>
                <a:gd name="T30" fmla="*/ 320 w 320"/>
                <a:gd name="T31" fmla="*/ 181 h 213"/>
                <a:gd name="T32" fmla="*/ 320 w 320"/>
                <a:gd name="T33" fmla="*/ 96 h 213"/>
                <a:gd name="T34" fmla="*/ 288 w 320"/>
                <a:gd name="T35" fmla="*/ 64 h 213"/>
                <a:gd name="T36" fmla="*/ 64 w 320"/>
                <a:gd name="T37" fmla="*/ 192 h 213"/>
                <a:gd name="T38" fmla="*/ 53 w 320"/>
                <a:gd name="T39" fmla="*/ 181 h 213"/>
                <a:gd name="T40" fmla="*/ 64 w 320"/>
                <a:gd name="T41" fmla="*/ 170 h 213"/>
                <a:gd name="T42" fmla="*/ 74 w 320"/>
                <a:gd name="T43" fmla="*/ 181 h 213"/>
                <a:gd name="T44" fmla="*/ 64 w 320"/>
                <a:gd name="T45" fmla="*/ 192 h 213"/>
                <a:gd name="T46" fmla="*/ 245 w 320"/>
                <a:gd name="T47" fmla="*/ 192 h 213"/>
                <a:gd name="T48" fmla="*/ 234 w 320"/>
                <a:gd name="T49" fmla="*/ 181 h 213"/>
                <a:gd name="T50" fmla="*/ 245 w 320"/>
                <a:gd name="T51" fmla="*/ 170 h 213"/>
                <a:gd name="T52" fmla="*/ 256 w 320"/>
                <a:gd name="T53" fmla="*/ 181 h 213"/>
                <a:gd name="T54" fmla="*/ 245 w 320"/>
                <a:gd name="T55" fmla="*/ 192 h 213"/>
                <a:gd name="T56" fmla="*/ 298 w 320"/>
                <a:gd name="T57" fmla="*/ 170 h 213"/>
                <a:gd name="T58" fmla="*/ 275 w 320"/>
                <a:gd name="T59" fmla="*/ 170 h 213"/>
                <a:gd name="T60" fmla="*/ 245 w 320"/>
                <a:gd name="T61" fmla="*/ 149 h 213"/>
                <a:gd name="T62" fmla="*/ 215 w 320"/>
                <a:gd name="T63" fmla="*/ 170 h 213"/>
                <a:gd name="T64" fmla="*/ 94 w 320"/>
                <a:gd name="T65" fmla="*/ 170 h 213"/>
                <a:gd name="T66" fmla="*/ 64 w 320"/>
                <a:gd name="T67" fmla="*/ 149 h 213"/>
                <a:gd name="T68" fmla="*/ 34 w 320"/>
                <a:gd name="T69" fmla="*/ 170 h 213"/>
                <a:gd name="T70" fmla="*/ 21 w 320"/>
                <a:gd name="T71" fmla="*/ 170 h 213"/>
                <a:gd name="T72" fmla="*/ 21 w 320"/>
                <a:gd name="T73" fmla="*/ 21 h 213"/>
                <a:gd name="T74" fmla="*/ 213 w 320"/>
                <a:gd name="T75" fmla="*/ 21 h 213"/>
                <a:gd name="T76" fmla="*/ 213 w 320"/>
                <a:gd name="T77" fmla="*/ 117 h 213"/>
                <a:gd name="T78" fmla="*/ 224 w 320"/>
                <a:gd name="T79" fmla="*/ 128 h 213"/>
                <a:gd name="T80" fmla="*/ 234 w 320"/>
                <a:gd name="T81" fmla="*/ 117 h 213"/>
                <a:gd name="T82" fmla="*/ 234 w 320"/>
                <a:gd name="T83" fmla="*/ 85 h 213"/>
                <a:gd name="T84" fmla="*/ 288 w 320"/>
                <a:gd name="T85" fmla="*/ 85 h 213"/>
                <a:gd name="T86" fmla="*/ 298 w 320"/>
                <a:gd name="T87" fmla="*/ 96 h 213"/>
                <a:gd name="T88" fmla="*/ 298 w 320"/>
                <a:gd name="T89" fmla="*/ 1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13">
                  <a:moveTo>
                    <a:pt x="288" y="64"/>
                  </a:moveTo>
                  <a:cubicBezTo>
                    <a:pt x="234" y="64"/>
                    <a:pt x="234" y="64"/>
                    <a:pt x="234" y="64"/>
                  </a:cubicBezTo>
                  <a:cubicBezTo>
                    <a:pt x="234" y="10"/>
                    <a:pt x="234" y="10"/>
                    <a:pt x="234" y="10"/>
                  </a:cubicBezTo>
                  <a:cubicBezTo>
                    <a:pt x="234" y="4"/>
                    <a:pt x="230" y="0"/>
                    <a:pt x="224" y="0"/>
                  </a:cubicBezTo>
                  <a:cubicBezTo>
                    <a:pt x="10" y="0"/>
                    <a:pt x="10" y="0"/>
                    <a:pt x="10" y="0"/>
                  </a:cubicBezTo>
                  <a:cubicBezTo>
                    <a:pt x="4" y="0"/>
                    <a:pt x="0" y="4"/>
                    <a:pt x="0" y="10"/>
                  </a:cubicBezTo>
                  <a:cubicBezTo>
                    <a:pt x="0" y="181"/>
                    <a:pt x="0" y="181"/>
                    <a:pt x="0" y="181"/>
                  </a:cubicBezTo>
                  <a:cubicBezTo>
                    <a:pt x="0" y="187"/>
                    <a:pt x="4" y="192"/>
                    <a:pt x="10" y="192"/>
                  </a:cubicBezTo>
                  <a:cubicBezTo>
                    <a:pt x="34" y="192"/>
                    <a:pt x="34" y="192"/>
                    <a:pt x="34" y="192"/>
                  </a:cubicBezTo>
                  <a:cubicBezTo>
                    <a:pt x="38" y="204"/>
                    <a:pt x="50" y="213"/>
                    <a:pt x="64" y="213"/>
                  </a:cubicBezTo>
                  <a:cubicBezTo>
                    <a:pt x="78" y="213"/>
                    <a:pt x="89" y="204"/>
                    <a:pt x="94" y="192"/>
                  </a:cubicBezTo>
                  <a:cubicBezTo>
                    <a:pt x="215" y="192"/>
                    <a:pt x="215" y="192"/>
                    <a:pt x="215" y="192"/>
                  </a:cubicBezTo>
                  <a:cubicBezTo>
                    <a:pt x="219" y="204"/>
                    <a:pt x="231" y="213"/>
                    <a:pt x="245" y="213"/>
                  </a:cubicBezTo>
                  <a:cubicBezTo>
                    <a:pt x="259" y="213"/>
                    <a:pt x="271" y="204"/>
                    <a:pt x="275" y="192"/>
                  </a:cubicBezTo>
                  <a:cubicBezTo>
                    <a:pt x="309" y="192"/>
                    <a:pt x="309" y="192"/>
                    <a:pt x="309" y="192"/>
                  </a:cubicBezTo>
                  <a:cubicBezTo>
                    <a:pt x="315" y="192"/>
                    <a:pt x="320" y="187"/>
                    <a:pt x="320" y="181"/>
                  </a:cubicBezTo>
                  <a:cubicBezTo>
                    <a:pt x="320" y="96"/>
                    <a:pt x="320" y="96"/>
                    <a:pt x="320" y="96"/>
                  </a:cubicBezTo>
                  <a:cubicBezTo>
                    <a:pt x="320" y="78"/>
                    <a:pt x="305" y="64"/>
                    <a:pt x="288" y="64"/>
                  </a:cubicBezTo>
                  <a:close/>
                  <a:moveTo>
                    <a:pt x="64" y="192"/>
                  </a:moveTo>
                  <a:cubicBezTo>
                    <a:pt x="58" y="192"/>
                    <a:pt x="53" y="187"/>
                    <a:pt x="53" y="181"/>
                  </a:cubicBezTo>
                  <a:cubicBezTo>
                    <a:pt x="53" y="175"/>
                    <a:pt x="58" y="170"/>
                    <a:pt x="64" y="170"/>
                  </a:cubicBezTo>
                  <a:cubicBezTo>
                    <a:pt x="70" y="170"/>
                    <a:pt x="74" y="175"/>
                    <a:pt x="74" y="181"/>
                  </a:cubicBezTo>
                  <a:cubicBezTo>
                    <a:pt x="74" y="187"/>
                    <a:pt x="70" y="192"/>
                    <a:pt x="64" y="192"/>
                  </a:cubicBezTo>
                  <a:close/>
                  <a:moveTo>
                    <a:pt x="245" y="192"/>
                  </a:moveTo>
                  <a:cubicBezTo>
                    <a:pt x="239" y="192"/>
                    <a:pt x="234" y="187"/>
                    <a:pt x="234" y="181"/>
                  </a:cubicBezTo>
                  <a:cubicBezTo>
                    <a:pt x="234" y="175"/>
                    <a:pt x="239" y="170"/>
                    <a:pt x="245" y="170"/>
                  </a:cubicBezTo>
                  <a:cubicBezTo>
                    <a:pt x="251" y="170"/>
                    <a:pt x="256" y="175"/>
                    <a:pt x="256" y="181"/>
                  </a:cubicBezTo>
                  <a:cubicBezTo>
                    <a:pt x="256" y="187"/>
                    <a:pt x="251" y="192"/>
                    <a:pt x="245" y="192"/>
                  </a:cubicBezTo>
                  <a:close/>
                  <a:moveTo>
                    <a:pt x="298" y="170"/>
                  </a:moveTo>
                  <a:cubicBezTo>
                    <a:pt x="275" y="170"/>
                    <a:pt x="275" y="170"/>
                    <a:pt x="275" y="170"/>
                  </a:cubicBezTo>
                  <a:cubicBezTo>
                    <a:pt x="271" y="158"/>
                    <a:pt x="259" y="149"/>
                    <a:pt x="245" y="149"/>
                  </a:cubicBezTo>
                  <a:cubicBezTo>
                    <a:pt x="231" y="149"/>
                    <a:pt x="219" y="158"/>
                    <a:pt x="215" y="170"/>
                  </a:cubicBezTo>
                  <a:cubicBezTo>
                    <a:pt x="94" y="170"/>
                    <a:pt x="94" y="170"/>
                    <a:pt x="94" y="170"/>
                  </a:cubicBezTo>
                  <a:cubicBezTo>
                    <a:pt x="89" y="158"/>
                    <a:pt x="78" y="149"/>
                    <a:pt x="64" y="149"/>
                  </a:cubicBezTo>
                  <a:cubicBezTo>
                    <a:pt x="50" y="149"/>
                    <a:pt x="38" y="158"/>
                    <a:pt x="34" y="170"/>
                  </a:cubicBezTo>
                  <a:cubicBezTo>
                    <a:pt x="21" y="170"/>
                    <a:pt x="21" y="170"/>
                    <a:pt x="21" y="170"/>
                  </a:cubicBezTo>
                  <a:cubicBezTo>
                    <a:pt x="21" y="21"/>
                    <a:pt x="21" y="21"/>
                    <a:pt x="21" y="21"/>
                  </a:cubicBezTo>
                  <a:cubicBezTo>
                    <a:pt x="213" y="21"/>
                    <a:pt x="213" y="21"/>
                    <a:pt x="213" y="21"/>
                  </a:cubicBezTo>
                  <a:cubicBezTo>
                    <a:pt x="213" y="117"/>
                    <a:pt x="213" y="117"/>
                    <a:pt x="213" y="117"/>
                  </a:cubicBezTo>
                  <a:cubicBezTo>
                    <a:pt x="213" y="123"/>
                    <a:pt x="218" y="128"/>
                    <a:pt x="224" y="128"/>
                  </a:cubicBezTo>
                  <a:cubicBezTo>
                    <a:pt x="230" y="128"/>
                    <a:pt x="234" y="123"/>
                    <a:pt x="234" y="117"/>
                  </a:cubicBezTo>
                  <a:cubicBezTo>
                    <a:pt x="234" y="85"/>
                    <a:pt x="234" y="85"/>
                    <a:pt x="234" y="85"/>
                  </a:cubicBezTo>
                  <a:cubicBezTo>
                    <a:pt x="288" y="85"/>
                    <a:pt x="288" y="85"/>
                    <a:pt x="288" y="85"/>
                  </a:cubicBezTo>
                  <a:cubicBezTo>
                    <a:pt x="294" y="85"/>
                    <a:pt x="298" y="90"/>
                    <a:pt x="298" y="96"/>
                  </a:cubicBezTo>
                  <a:lnTo>
                    <a:pt x="298"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5" name="Group 872">
            <a:extLst>
              <a:ext uri="{FF2B5EF4-FFF2-40B4-BE49-F238E27FC236}">
                <a16:creationId xmlns:a16="http://schemas.microsoft.com/office/drawing/2014/main" id="{CCA21323-D23D-4180-96A8-C5597A53BE50}"/>
              </a:ext>
            </a:extLst>
          </p:cNvPr>
          <p:cNvGrpSpPr>
            <a:grpSpLocks noChangeAspect="1"/>
          </p:cNvGrpSpPr>
          <p:nvPr/>
        </p:nvGrpSpPr>
        <p:grpSpPr bwMode="auto">
          <a:xfrm>
            <a:off x="9014598" y="1321965"/>
            <a:ext cx="426327" cy="497183"/>
            <a:chOff x="2723" y="3051"/>
            <a:chExt cx="341" cy="340"/>
          </a:xfrm>
          <a:solidFill>
            <a:schemeClr val="tx2"/>
          </a:solidFill>
        </p:grpSpPr>
        <p:sp>
          <p:nvSpPr>
            <p:cNvPr id="107" name="Freeform 873">
              <a:extLst>
                <a:ext uri="{FF2B5EF4-FFF2-40B4-BE49-F238E27FC236}">
                  <a16:creationId xmlns:a16="http://schemas.microsoft.com/office/drawing/2014/main" id="{58FEBFD2-B66E-405B-8E1F-7D7C7B63F199}"/>
                </a:ext>
              </a:extLst>
            </p:cNvPr>
            <p:cNvSpPr>
              <a:spLocks noEditPoints="1"/>
            </p:cNvSpPr>
            <p:nvPr/>
          </p:nvSpPr>
          <p:spPr bwMode="auto">
            <a:xfrm>
              <a:off x="2723" y="305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8" name="Freeform 874">
              <a:extLst>
                <a:ext uri="{FF2B5EF4-FFF2-40B4-BE49-F238E27FC236}">
                  <a16:creationId xmlns:a16="http://schemas.microsoft.com/office/drawing/2014/main" id="{5497D367-537C-430C-B05C-09C7EE093F38}"/>
                </a:ext>
              </a:extLst>
            </p:cNvPr>
            <p:cNvSpPr>
              <a:spLocks noEditPoints="1"/>
            </p:cNvSpPr>
            <p:nvPr/>
          </p:nvSpPr>
          <p:spPr bwMode="auto">
            <a:xfrm>
              <a:off x="2786" y="3143"/>
              <a:ext cx="215" cy="170"/>
            </a:xfrm>
            <a:custGeom>
              <a:avLst/>
              <a:gdLst>
                <a:gd name="T0" fmla="*/ 318 w 322"/>
                <a:gd name="T1" fmla="*/ 83 h 256"/>
                <a:gd name="T2" fmla="*/ 310 w 322"/>
                <a:gd name="T3" fmla="*/ 86 h 256"/>
                <a:gd name="T4" fmla="*/ 302 w 322"/>
                <a:gd name="T5" fmla="*/ 83 h 256"/>
                <a:gd name="T6" fmla="*/ 161 w 322"/>
                <a:gd name="T7" fmla="*/ 22 h 256"/>
                <a:gd name="T8" fmla="*/ 19 w 322"/>
                <a:gd name="T9" fmla="*/ 83 h 256"/>
                <a:gd name="T10" fmla="*/ 4 w 322"/>
                <a:gd name="T11" fmla="*/ 83 h 256"/>
                <a:gd name="T12" fmla="*/ 4 w 322"/>
                <a:gd name="T13" fmla="*/ 67 h 256"/>
                <a:gd name="T14" fmla="*/ 161 w 322"/>
                <a:gd name="T15" fmla="*/ 0 h 256"/>
                <a:gd name="T16" fmla="*/ 318 w 322"/>
                <a:gd name="T17" fmla="*/ 67 h 256"/>
                <a:gd name="T18" fmla="*/ 318 w 322"/>
                <a:gd name="T19" fmla="*/ 83 h 256"/>
                <a:gd name="T20" fmla="*/ 161 w 322"/>
                <a:gd name="T21" fmla="*/ 75 h 256"/>
                <a:gd name="T22" fmla="*/ 57 w 322"/>
                <a:gd name="T23" fmla="*/ 121 h 256"/>
                <a:gd name="T24" fmla="*/ 57 w 322"/>
                <a:gd name="T25" fmla="*/ 136 h 256"/>
                <a:gd name="T26" fmla="*/ 65 w 322"/>
                <a:gd name="T27" fmla="*/ 139 h 256"/>
                <a:gd name="T28" fmla="*/ 72 w 322"/>
                <a:gd name="T29" fmla="*/ 136 h 256"/>
                <a:gd name="T30" fmla="*/ 161 w 322"/>
                <a:gd name="T31" fmla="*/ 96 h 256"/>
                <a:gd name="T32" fmla="*/ 260 w 322"/>
                <a:gd name="T33" fmla="*/ 136 h 256"/>
                <a:gd name="T34" fmla="*/ 275 w 322"/>
                <a:gd name="T35" fmla="*/ 136 h 256"/>
                <a:gd name="T36" fmla="*/ 275 w 322"/>
                <a:gd name="T37" fmla="*/ 121 h 256"/>
                <a:gd name="T38" fmla="*/ 161 w 322"/>
                <a:gd name="T39" fmla="*/ 75 h 256"/>
                <a:gd name="T40" fmla="*/ 161 w 322"/>
                <a:gd name="T41" fmla="*/ 150 h 256"/>
                <a:gd name="T42" fmla="*/ 100 w 322"/>
                <a:gd name="T43" fmla="*/ 174 h 256"/>
                <a:gd name="T44" fmla="*/ 100 w 322"/>
                <a:gd name="T45" fmla="*/ 189 h 256"/>
                <a:gd name="T46" fmla="*/ 107 w 322"/>
                <a:gd name="T47" fmla="*/ 192 h 256"/>
                <a:gd name="T48" fmla="*/ 115 w 322"/>
                <a:gd name="T49" fmla="*/ 189 h 256"/>
                <a:gd name="T50" fmla="*/ 161 w 322"/>
                <a:gd name="T51" fmla="*/ 171 h 256"/>
                <a:gd name="T52" fmla="*/ 206 w 322"/>
                <a:gd name="T53" fmla="*/ 189 h 256"/>
                <a:gd name="T54" fmla="*/ 222 w 322"/>
                <a:gd name="T55" fmla="*/ 189 h 256"/>
                <a:gd name="T56" fmla="*/ 222 w 322"/>
                <a:gd name="T57" fmla="*/ 174 h 256"/>
                <a:gd name="T58" fmla="*/ 161 w 322"/>
                <a:gd name="T59" fmla="*/ 150 h 256"/>
                <a:gd name="T60" fmla="*/ 161 w 322"/>
                <a:gd name="T61" fmla="*/ 214 h 256"/>
                <a:gd name="T62" fmla="*/ 139 w 322"/>
                <a:gd name="T63" fmla="*/ 235 h 256"/>
                <a:gd name="T64" fmla="*/ 161 w 322"/>
                <a:gd name="T65" fmla="*/ 256 h 256"/>
                <a:gd name="T66" fmla="*/ 182 w 322"/>
                <a:gd name="T67" fmla="*/ 235 h 256"/>
                <a:gd name="T68" fmla="*/ 161 w 322"/>
                <a:gd name="T69"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 h="256">
                  <a:moveTo>
                    <a:pt x="318" y="83"/>
                  </a:moveTo>
                  <a:cubicBezTo>
                    <a:pt x="315" y="85"/>
                    <a:pt x="313" y="86"/>
                    <a:pt x="310" y="86"/>
                  </a:cubicBezTo>
                  <a:cubicBezTo>
                    <a:pt x="307" y="86"/>
                    <a:pt x="305" y="85"/>
                    <a:pt x="302" y="83"/>
                  </a:cubicBezTo>
                  <a:cubicBezTo>
                    <a:pt x="263" y="43"/>
                    <a:pt x="214" y="22"/>
                    <a:pt x="161" y="22"/>
                  </a:cubicBezTo>
                  <a:cubicBezTo>
                    <a:pt x="108" y="22"/>
                    <a:pt x="59" y="43"/>
                    <a:pt x="19" y="83"/>
                  </a:cubicBezTo>
                  <a:cubicBezTo>
                    <a:pt x="15" y="87"/>
                    <a:pt x="8" y="87"/>
                    <a:pt x="4" y="83"/>
                  </a:cubicBezTo>
                  <a:cubicBezTo>
                    <a:pt x="0" y="78"/>
                    <a:pt x="0" y="72"/>
                    <a:pt x="4" y="67"/>
                  </a:cubicBezTo>
                  <a:cubicBezTo>
                    <a:pt x="48" y="24"/>
                    <a:pt x="102" y="0"/>
                    <a:pt x="161" y="0"/>
                  </a:cubicBezTo>
                  <a:cubicBezTo>
                    <a:pt x="219" y="0"/>
                    <a:pt x="274" y="24"/>
                    <a:pt x="318" y="67"/>
                  </a:cubicBezTo>
                  <a:cubicBezTo>
                    <a:pt x="322" y="72"/>
                    <a:pt x="322" y="78"/>
                    <a:pt x="318" y="83"/>
                  </a:cubicBezTo>
                  <a:close/>
                  <a:moveTo>
                    <a:pt x="161" y="75"/>
                  </a:moveTo>
                  <a:cubicBezTo>
                    <a:pt x="121" y="75"/>
                    <a:pt x="88" y="90"/>
                    <a:pt x="57" y="121"/>
                  </a:cubicBezTo>
                  <a:cubicBezTo>
                    <a:pt x="53" y="125"/>
                    <a:pt x="53" y="132"/>
                    <a:pt x="57" y="136"/>
                  </a:cubicBezTo>
                  <a:cubicBezTo>
                    <a:pt x="59" y="138"/>
                    <a:pt x="62" y="139"/>
                    <a:pt x="65" y="139"/>
                  </a:cubicBezTo>
                  <a:cubicBezTo>
                    <a:pt x="67" y="139"/>
                    <a:pt x="70" y="138"/>
                    <a:pt x="72" y="136"/>
                  </a:cubicBezTo>
                  <a:cubicBezTo>
                    <a:pt x="99" y="109"/>
                    <a:pt x="127" y="96"/>
                    <a:pt x="161" y="96"/>
                  </a:cubicBezTo>
                  <a:cubicBezTo>
                    <a:pt x="197" y="96"/>
                    <a:pt x="235" y="111"/>
                    <a:pt x="260" y="136"/>
                  </a:cubicBezTo>
                  <a:cubicBezTo>
                    <a:pt x="264" y="140"/>
                    <a:pt x="271" y="140"/>
                    <a:pt x="275" y="136"/>
                  </a:cubicBezTo>
                  <a:cubicBezTo>
                    <a:pt x="279" y="132"/>
                    <a:pt x="279" y="125"/>
                    <a:pt x="275" y="121"/>
                  </a:cubicBezTo>
                  <a:cubicBezTo>
                    <a:pt x="247" y="93"/>
                    <a:pt x="203" y="75"/>
                    <a:pt x="161" y="75"/>
                  </a:cubicBezTo>
                  <a:close/>
                  <a:moveTo>
                    <a:pt x="161" y="150"/>
                  </a:moveTo>
                  <a:cubicBezTo>
                    <a:pt x="138" y="150"/>
                    <a:pt x="115" y="159"/>
                    <a:pt x="100" y="174"/>
                  </a:cubicBezTo>
                  <a:cubicBezTo>
                    <a:pt x="96" y="178"/>
                    <a:pt x="96" y="185"/>
                    <a:pt x="100" y="189"/>
                  </a:cubicBezTo>
                  <a:cubicBezTo>
                    <a:pt x="102" y="191"/>
                    <a:pt x="105" y="192"/>
                    <a:pt x="107" y="192"/>
                  </a:cubicBezTo>
                  <a:cubicBezTo>
                    <a:pt x="110" y="192"/>
                    <a:pt x="113" y="191"/>
                    <a:pt x="115" y="189"/>
                  </a:cubicBezTo>
                  <a:cubicBezTo>
                    <a:pt x="126" y="178"/>
                    <a:pt x="144" y="171"/>
                    <a:pt x="161" y="171"/>
                  </a:cubicBezTo>
                  <a:cubicBezTo>
                    <a:pt x="178" y="171"/>
                    <a:pt x="195" y="178"/>
                    <a:pt x="206" y="189"/>
                  </a:cubicBezTo>
                  <a:cubicBezTo>
                    <a:pt x="211" y="193"/>
                    <a:pt x="217" y="193"/>
                    <a:pt x="222" y="189"/>
                  </a:cubicBezTo>
                  <a:cubicBezTo>
                    <a:pt x="226" y="185"/>
                    <a:pt x="226" y="178"/>
                    <a:pt x="222" y="174"/>
                  </a:cubicBezTo>
                  <a:cubicBezTo>
                    <a:pt x="206" y="159"/>
                    <a:pt x="183" y="150"/>
                    <a:pt x="161" y="150"/>
                  </a:cubicBezTo>
                  <a:close/>
                  <a:moveTo>
                    <a:pt x="161" y="214"/>
                  </a:moveTo>
                  <a:cubicBezTo>
                    <a:pt x="149" y="214"/>
                    <a:pt x="139" y="223"/>
                    <a:pt x="139" y="235"/>
                  </a:cubicBezTo>
                  <a:cubicBezTo>
                    <a:pt x="139" y="247"/>
                    <a:pt x="149" y="256"/>
                    <a:pt x="161" y="256"/>
                  </a:cubicBezTo>
                  <a:cubicBezTo>
                    <a:pt x="172" y="256"/>
                    <a:pt x="182" y="247"/>
                    <a:pt x="182" y="235"/>
                  </a:cubicBezTo>
                  <a:cubicBezTo>
                    <a:pt x="182" y="223"/>
                    <a:pt x="172" y="214"/>
                    <a:pt x="161" y="2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6" name="Group 20">
            <a:extLst>
              <a:ext uri="{FF2B5EF4-FFF2-40B4-BE49-F238E27FC236}">
                <a16:creationId xmlns:a16="http://schemas.microsoft.com/office/drawing/2014/main" id="{64126A21-CFBA-4391-9036-1DF67516A6A1}"/>
              </a:ext>
            </a:extLst>
          </p:cNvPr>
          <p:cNvGrpSpPr>
            <a:grpSpLocks noChangeAspect="1"/>
          </p:cNvGrpSpPr>
          <p:nvPr/>
        </p:nvGrpSpPr>
        <p:grpSpPr bwMode="auto">
          <a:xfrm>
            <a:off x="9674988" y="1371230"/>
            <a:ext cx="425320" cy="499603"/>
            <a:chOff x="3885" y="823"/>
            <a:chExt cx="233" cy="234"/>
          </a:xfrm>
          <a:solidFill>
            <a:schemeClr val="tx2"/>
          </a:solidFill>
        </p:grpSpPr>
        <p:sp>
          <p:nvSpPr>
            <p:cNvPr id="105" name="Freeform 21">
              <a:extLst>
                <a:ext uri="{FF2B5EF4-FFF2-40B4-BE49-F238E27FC236}">
                  <a16:creationId xmlns:a16="http://schemas.microsoft.com/office/drawing/2014/main" id="{077FCEC6-64FC-41D2-8BF0-E72663264640}"/>
                </a:ext>
              </a:extLst>
            </p:cNvPr>
            <p:cNvSpPr>
              <a:spLocks noEditPoints="1"/>
            </p:cNvSpPr>
            <p:nvPr/>
          </p:nvSpPr>
          <p:spPr bwMode="auto">
            <a:xfrm>
              <a:off x="3885" y="823"/>
              <a:ext cx="233" cy="234"/>
            </a:xfrm>
            <a:custGeom>
              <a:avLst/>
              <a:gdLst>
                <a:gd name="T0" fmla="*/ 192 w 384"/>
                <a:gd name="T1" fmla="*/ 384 h 384"/>
                <a:gd name="T2" fmla="*/ 0 w 384"/>
                <a:gd name="T3" fmla="*/ 192 h 384"/>
                <a:gd name="T4" fmla="*/ 192 w 384"/>
                <a:gd name="T5" fmla="*/ 0 h 384"/>
                <a:gd name="T6" fmla="*/ 384 w 384"/>
                <a:gd name="T7" fmla="*/ 192 h 384"/>
                <a:gd name="T8" fmla="*/ 192 w 384"/>
                <a:gd name="T9" fmla="*/ 384 h 384"/>
                <a:gd name="T10" fmla="*/ 192 w 384"/>
                <a:gd name="T11" fmla="*/ 16 h 384"/>
                <a:gd name="T12" fmla="*/ 16 w 384"/>
                <a:gd name="T13" fmla="*/ 192 h 384"/>
                <a:gd name="T14" fmla="*/ 192 w 384"/>
                <a:gd name="T15" fmla="*/ 368 h 384"/>
                <a:gd name="T16" fmla="*/ 368 w 384"/>
                <a:gd name="T17" fmla="*/ 192 h 384"/>
                <a:gd name="T18" fmla="*/ 192 w 384"/>
                <a:gd name="T19" fmla="*/ 1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384"/>
                  </a:moveTo>
                  <a:cubicBezTo>
                    <a:pt x="86" y="384"/>
                    <a:pt x="0" y="298"/>
                    <a:pt x="0" y="192"/>
                  </a:cubicBezTo>
                  <a:cubicBezTo>
                    <a:pt x="0" y="86"/>
                    <a:pt x="86" y="0"/>
                    <a:pt x="192" y="0"/>
                  </a:cubicBezTo>
                  <a:cubicBezTo>
                    <a:pt x="298" y="0"/>
                    <a:pt x="384" y="86"/>
                    <a:pt x="384" y="192"/>
                  </a:cubicBezTo>
                  <a:cubicBezTo>
                    <a:pt x="384" y="298"/>
                    <a:pt x="298" y="384"/>
                    <a:pt x="192" y="384"/>
                  </a:cubicBezTo>
                  <a:close/>
                  <a:moveTo>
                    <a:pt x="192" y="16"/>
                  </a:moveTo>
                  <a:cubicBezTo>
                    <a:pt x="95" y="16"/>
                    <a:pt x="16" y="95"/>
                    <a:pt x="16" y="192"/>
                  </a:cubicBezTo>
                  <a:cubicBezTo>
                    <a:pt x="16" y="289"/>
                    <a:pt x="95" y="368"/>
                    <a:pt x="192" y="368"/>
                  </a:cubicBezTo>
                  <a:cubicBezTo>
                    <a:pt x="289" y="368"/>
                    <a:pt x="368" y="289"/>
                    <a:pt x="368" y="192"/>
                  </a:cubicBezTo>
                  <a:cubicBezTo>
                    <a:pt x="368" y="95"/>
                    <a:pt x="289" y="16"/>
                    <a:pt x="192"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6" name="Freeform 22">
              <a:extLst>
                <a:ext uri="{FF2B5EF4-FFF2-40B4-BE49-F238E27FC236}">
                  <a16:creationId xmlns:a16="http://schemas.microsoft.com/office/drawing/2014/main" id="{C8DE5362-1AC2-4363-A225-AA005DF1E813}"/>
                </a:ext>
              </a:extLst>
            </p:cNvPr>
            <p:cNvSpPr>
              <a:spLocks noEditPoints="1"/>
            </p:cNvSpPr>
            <p:nvPr/>
          </p:nvSpPr>
          <p:spPr bwMode="auto">
            <a:xfrm>
              <a:off x="3928" y="866"/>
              <a:ext cx="146" cy="147"/>
            </a:xfrm>
            <a:custGeom>
              <a:avLst/>
              <a:gdLst>
                <a:gd name="T0" fmla="*/ 239 w 241"/>
                <a:gd name="T1" fmla="*/ 54 h 241"/>
                <a:gd name="T2" fmla="*/ 236 w 241"/>
                <a:gd name="T3" fmla="*/ 42 h 241"/>
                <a:gd name="T4" fmla="*/ 146 w 241"/>
                <a:gd name="T5" fmla="*/ 4 h 241"/>
                <a:gd name="T6" fmla="*/ 95 w 241"/>
                <a:gd name="T7" fmla="*/ 4 h 241"/>
                <a:gd name="T8" fmla="*/ 5 w 241"/>
                <a:gd name="T9" fmla="*/ 42 h 241"/>
                <a:gd name="T10" fmla="*/ 2 w 241"/>
                <a:gd name="T11" fmla="*/ 54 h 241"/>
                <a:gd name="T12" fmla="*/ 2 w 241"/>
                <a:gd name="T13" fmla="*/ 124 h 241"/>
                <a:gd name="T14" fmla="*/ 5 w 241"/>
                <a:gd name="T15" fmla="*/ 136 h 241"/>
                <a:gd name="T16" fmla="*/ 33 w 241"/>
                <a:gd name="T17" fmla="*/ 193 h 241"/>
                <a:gd name="T18" fmla="*/ 117 w 241"/>
                <a:gd name="T19" fmla="*/ 240 h 241"/>
                <a:gd name="T20" fmla="*/ 121 w 241"/>
                <a:gd name="T21" fmla="*/ 241 h 241"/>
                <a:gd name="T22" fmla="*/ 124 w 241"/>
                <a:gd name="T23" fmla="*/ 240 h 241"/>
                <a:gd name="T24" fmla="*/ 209 w 241"/>
                <a:gd name="T25" fmla="*/ 193 h 241"/>
                <a:gd name="T26" fmla="*/ 236 w 241"/>
                <a:gd name="T27" fmla="*/ 136 h 241"/>
                <a:gd name="T28" fmla="*/ 239 w 241"/>
                <a:gd name="T29" fmla="*/ 124 h 241"/>
                <a:gd name="T30" fmla="*/ 155 w 241"/>
                <a:gd name="T31" fmla="*/ 19 h 241"/>
                <a:gd name="T32" fmla="*/ 198 w 241"/>
                <a:gd name="T33" fmla="*/ 79 h 241"/>
                <a:gd name="T34" fmla="*/ 155 w 241"/>
                <a:gd name="T35" fmla="*/ 19 h 241"/>
                <a:gd name="T36" fmla="*/ 59 w 241"/>
                <a:gd name="T37" fmla="*/ 89 h 241"/>
                <a:gd name="T38" fmla="*/ 183 w 241"/>
                <a:gd name="T39" fmla="*/ 89 h 241"/>
                <a:gd name="T40" fmla="*/ 21 w 241"/>
                <a:gd name="T41" fmla="*/ 51 h 241"/>
                <a:gd name="T42" fmla="*/ 108 w 241"/>
                <a:gd name="T43" fmla="*/ 46 h 241"/>
                <a:gd name="T44" fmla="*/ 21 w 241"/>
                <a:gd name="T45" fmla="*/ 51 h 241"/>
                <a:gd name="T46" fmla="*/ 108 w 241"/>
                <a:gd name="T47" fmla="*/ 131 h 241"/>
                <a:gd name="T48" fmla="*/ 44 w 241"/>
                <a:gd name="T49" fmla="*/ 137 h 241"/>
                <a:gd name="T50" fmla="*/ 21 w 241"/>
                <a:gd name="T51" fmla="*/ 126 h 241"/>
                <a:gd name="T52" fmla="*/ 49 w 241"/>
                <a:gd name="T53" fmla="*/ 158 h 241"/>
                <a:gd name="T54" fmla="*/ 95 w 241"/>
                <a:gd name="T55" fmla="*/ 174 h 241"/>
                <a:gd name="T56" fmla="*/ 113 w 241"/>
                <a:gd name="T57" fmla="*/ 220 h 241"/>
                <a:gd name="T58" fmla="*/ 49 w 241"/>
                <a:gd name="T59" fmla="*/ 158 h 241"/>
                <a:gd name="T60" fmla="*/ 129 w 241"/>
                <a:gd name="T61" fmla="*/ 220 h 241"/>
                <a:gd name="T62" fmla="*/ 146 w 241"/>
                <a:gd name="T63" fmla="*/ 174 h 241"/>
                <a:gd name="T64" fmla="*/ 150 w 241"/>
                <a:gd name="T65" fmla="*/ 176 h 241"/>
                <a:gd name="T66" fmla="*/ 153 w 241"/>
                <a:gd name="T67" fmla="*/ 177 h 241"/>
                <a:gd name="T68" fmla="*/ 156 w 241"/>
                <a:gd name="T69" fmla="*/ 176 h 241"/>
                <a:gd name="T70" fmla="*/ 193 w 241"/>
                <a:gd name="T71" fmla="*/ 188 h 241"/>
                <a:gd name="T72" fmla="*/ 197 w 241"/>
                <a:gd name="T73" fmla="*/ 137 h 241"/>
                <a:gd name="T74" fmla="*/ 133 w 241"/>
                <a:gd name="T75" fmla="*/ 131 h 241"/>
                <a:gd name="T76" fmla="*/ 220 w 241"/>
                <a:gd name="T77" fmla="*/ 1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 h="241">
                  <a:moveTo>
                    <a:pt x="211" y="89"/>
                  </a:moveTo>
                  <a:cubicBezTo>
                    <a:pt x="239" y="54"/>
                    <a:pt x="239" y="54"/>
                    <a:pt x="239" y="54"/>
                  </a:cubicBezTo>
                  <a:cubicBezTo>
                    <a:pt x="240" y="52"/>
                    <a:pt x="241" y="49"/>
                    <a:pt x="240" y="47"/>
                  </a:cubicBezTo>
                  <a:cubicBezTo>
                    <a:pt x="240" y="45"/>
                    <a:pt x="238" y="43"/>
                    <a:pt x="236" y="42"/>
                  </a:cubicBezTo>
                  <a:cubicBezTo>
                    <a:pt x="156" y="2"/>
                    <a:pt x="156" y="2"/>
                    <a:pt x="156" y="2"/>
                  </a:cubicBezTo>
                  <a:cubicBezTo>
                    <a:pt x="153" y="0"/>
                    <a:pt x="149" y="1"/>
                    <a:pt x="146" y="4"/>
                  </a:cubicBezTo>
                  <a:cubicBezTo>
                    <a:pt x="121" y="36"/>
                    <a:pt x="121" y="36"/>
                    <a:pt x="121" y="36"/>
                  </a:cubicBezTo>
                  <a:cubicBezTo>
                    <a:pt x="95" y="4"/>
                    <a:pt x="95" y="4"/>
                    <a:pt x="95" y="4"/>
                  </a:cubicBezTo>
                  <a:cubicBezTo>
                    <a:pt x="93" y="1"/>
                    <a:pt x="88" y="0"/>
                    <a:pt x="85" y="2"/>
                  </a:cubicBezTo>
                  <a:cubicBezTo>
                    <a:pt x="5" y="42"/>
                    <a:pt x="5" y="42"/>
                    <a:pt x="5" y="42"/>
                  </a:cubicBezTo>
                  <a:cubicBezTo>
                    <a:pt x="3" y="43"/>
                    <a:pt x="1" y="45"/>
                    <a:pt x="1" y="47"/>
                  </a:cubicBezTo>
                  <a:cubicBezTo>
                    <a:pt x="0" y="49"/>
                    <a:pt x="1" y="52"/>
                    <a:pt x="2" y="54"/>
                  </a:cubicBezTo>
                  <a:cubicBezTo>
                    <a:pt x="30" y="89"/>
                    <a:pt x="30" y="89"/>
                    <a:pt x="30" y="89"/>
                  </a:cubicBezTo>
                  <a:cubicBezTo>
                    <a:pt x="2" y="124"/>
                    <a:pt x="2" y="124"/>
                    <a:pt x="2" y="124"/>
                  </a:cubicBezTo>
                  <a:cubicBezTo>
                    <a:pt x="1" y="126"/>
                    <a:pt x="0" y="128"/>
                    <a:pt x="1" y="130"/>
                  </a:cubicBezTo>
                  <a:cubicBezTo>
                    <a:pt x="1" y="133"/>
                    <a:pt x="3" y="135"/>
                    <a:pt x="5" y="136"/>
                  </a:cubicBezTo>
                  <a:cubicBezTo>
                    <a:pt x="33" y="150"/>
                    <a:pt x="33" y="150"/>
                    <a:pt x="33" y="150"/>
                  </a:cubicBezTo>
                  <a:cubicBezTo>
                    <a:pt x="33" y="193"/>
                    <a:pt x="33" y="193"/>
                    <a:pt x="33" y="193"/>
                  </a:cubicBezTo>
                  <a:cubicBezTo>
                    <a:pt x="33" y="196"/>
                    <a:pt x="34" y="198"/>
                    <a:pt x="37" y="200"/>
                  </a:cubicBezTo>
                  <a:cubicBezTo>
                    <a:pt x="117" y="240"/>
                    <a:pt x="117" y="240"/>
                    <a:pt x="117" y="240"/>
                  </a:cubicBezTo>
                  <a:cubicBezTo>
                    <a:pt x="117" y="240"/>
                    <a:pt x="117" y="240"/>
                    <a:pt x="117" y="240"/>
                  </a:cubicBezTo>
                  <a:cubicBezTo>
                    <a:pt x="118" y="240"/>
                    <a:pt x="120" y="241"/>
                    <a:pt x="121" y="241"/>
                  </a:cubicBezTo>
                  <a:cubicBezTo>
                    <a:pt x="122" y="241"/>
                    <a:pt x="123" y="240"/>
                    <a:pt x="124" y="240"/>
                  </a:cubicBezTo>
                  <a:cubicBezTo>
                    <a:pt x="124" y="240"/>
                    <a:pt x="124" y="240"/>
                    <a:pt x="124" y="240"/>
                  </a:cubicBezTo>
                  <a:cubicBezTo>
                    <a:pt x="204" y="200"/>
                    <a:pt x="204" y="200"/>
                    <a:pt x="204" y="200"/>
                  </a:cubicBezTo>
                  <a:cubicBezTo>
                    <a:pt x="207" y="198"/>
                    <a:pt x="209" y="196"/>
                    <a:pt x="209" y="193"/>
                  </a:cubicBezTo>
                  <a:cubicBezTo>
                    <a:pt x="209" y="150"/>
                    <a:pt x="209" y="150"/>
                    <a:pt x="209" y="150"/>
                  </a:cubicBezTo>
                  <a:cubicBezTo>
                    <a:pt x="236" y="136"/>
                    <a:pt x="236" y="136"/>
                    <a:pt x="236" y="136"/>
                  </a:cubicBezTo>
                  <a:cubicBezTo>
                    <a:pt x="238" y="135"/>
                    <a:pt x="240" y="133"/>
                    <a:pt x="240" y="130"/>
                  </a:cubicBezTo>
                  <a:cubicBezTo>
                    <a:pt x="241" y="128"/>
                    <a:pt x="240" y="126"/>
                    <a:pt x="239" y="124"/>
                  </a:cubicBezTo>
                  <a:lnTo>
                    <a:pt x="211" y="89"/>
                  </a:lnTo>
                  <a:close/>
                  <a:moveTo>
                    <a:pt x="155" y="19"/>
                  </a:moveTo>
                  <a:cubicBezTo>
                    <a:pt x="220" y="51"/>
                    <a:pt x="220" y="51"/>
                    <a:pt x="220" y="51"/>
                  </a:cubicBezTo>
                  <a:cubicBezTo>
                    <a:pt x="198" y="79"/>
                    <a:pt x="198" y="79"/>
                    <a:pt x="198" y="79"/>
                  </a:cubicBezTo>
                  <a:cubicBezTo>
                    <a:pt x="133" y="46"/>
                    <a:pt x="133" y="46"/>
                    <a:pt x="133" y="46"/>
                  </a:cubicBezTo>
                  <a:lnTo>
                    <a:pt x="155" y="19"/>
                  </a:lnTo>
                  <a:close/>
                  <a:moveTo>
                    <a:pt x="121" y="120"/>
                  </a:moveTo>
                  <a:cubicBezTo>
                    <a:pt x="59" y="89"/>
                    <a:pt x="59" y="89"/>
                    <a:pt x="59" y="89"/>
                  </a:cubicBezTo>
                  <a:cubicBezTo>
                    <a:pt x="121" y="58"/>
                    <a:pt x="121" y="58"/>
                    <a:pt x="121" y="58"/>
                  </a:cubicBezTo>
                  <a:cubicBezTo>
                    <a:pt x="183" y="89"/>
                    <a:pt x="183" y="89"/>
                    <a:pt x="183" y="89"/>
                  </a:cubicBezTo>
                  <a:lnTo>
                    <a:pt x="121" y="120"/>
                  </a:lnTo>
                  <a:close/>
                  <a:moveTo>
                    <a:pt x="21" y="51"/>
                  </a:moveTo>
                  <a:cubicBezTo>
                    <a:pt x="86" y="19"/>
                    <a:pt x="86" y="19"/>
                    <a:pt x="86" y="19"/>
                  </a:cubicBezTo>
                  <a:cubicBezTo>
                    <a:pt x="108" y="46"/>
                    <a:pt x="108" y="46"/>
                    <a:pt x="108" y="46"/>
                  </a:cubicBezTo>
                  <a:cubicBezTo>
                    <a:pt x="43" y="79"/>
                    <a:pt x="43" y="79"/>
                    <a:pt x="43" y="79"/>
                  </a:cubicBezTo>
                  <a:lnTo>
                    <a:pt x="21" y="51"/>
                  </a:lnTo>
                  <a:close/>
                  <a:moveTo>
                    <a:pt x="43" y="99"/>
                  </a:moveTo>
                  <a:cubicBezTo>
                    <a:pt x="108" y="131"/>
                    <a:pt x="108" y="131"/>
                    <a:pt x="108" y="131"/>
                  </a:cubicBezTo>
                  <a:cubicBezTo>
                    <a:pt x="86" y="158"/>
                    <a:pt x="86" y="158"/>
                    <a:pt x="86" y="158"/>
                  </a:cubicBezTo>
                  <a:cubicBezTo>
                    <a:pt x="44" y="137"/>
                    <a:pt x="44" y="137"/>
                    <a:pt x="44" y="137"/>
                  </a:cubicBezTo>
                  <a:cubicBezTo>
                    <a:pt x="44" y="137"/>
                    <a:pt x="44" y="137"/>
                    <a:pt x="44" y="137"/>
                  </a:cubicBezTo>
                  <a:cubicBezTo>
                    <a:pt x="21" y="126"/>
                    <a:pt x="21" y="126"/>
                    <a:pt x="21" y="126"/>
                  </a:cubicBezTo>
                  <a:lnTo>
                    <a:pt x="43" y="99"/>
                  </a:lnTo>
                  <a:close/>
                  <a:moveTo>
                    <a:pt x="49" y="158"/>
                  </a:moveTo>
                  <a:cubicBezTo>
                    <a:pt x="85" y="176"/>
                    <a:pt x="85" y="176"/>
                    <a:pt x="85" y="176"/>
                  </a:cubicBezTo>
                  <a:cubicBezTo>
                    <a:pt x="88" y="178"/>
                    <a:pt x="93" y="177"/>
                    <a:pt x="95" y="174"/>
                  </a:cubicBezTo>
                  <a:cubicBezTo>
                    <a:pt x="113" y="151"/>
                    <a:pt x="113" y="151"/>
                    <a:pt x="113" y="151"/>
                  </a:cubicBezTo>
                  <a:cubicBezTo>
                    <a:pt x="113" y="220"/>
                    <a:pt x="113" y="220"/>
                    <a:pt x="113" y="220"/>
                  </a:cubicBezTo>
                  <a:cubicBezTo>
                    <a:pt x="49" y="188"/>
                    <a:pt x="49" y="188"/>
                    <a:pt x="49" y="188"/>
                  </a:cubicBezTo>
                  <a:lnTo>
                    <a:pt x="49" y="158"/>
                  </a:lnTo>
                  <a:close/>
                  <a:moveTo>
                    <a:pt x="193" y="188"/>
                  </a:moveTo>
                  <a:cubicBezTo>
                    <a:pt x="129" y="220"/>
                    <a:pt x="129" y="220"/>
                    <a:pt x="129" y="220"/>
                  </a:cubicBezTo>
                  <a:cubicBezTo>
                    <a:pt x="129" y="151"/>
                    <a:pt x="129" y="151"/>
                    <a:pt x="129" y="151"/>
                  </a:cubicBezTo>
                  <a:cubicBezTo>
                    <a:pt x="146" y="174"/>
                    <a:pt x="146" y="174"/>
                    <a:pt x="146" y="174"/>
                  </a:cubicBezTo>
                  <a:cubicBezTo>
                    <a:pt x="147" y="175"/>
                    <a:pt x="148" y="175"/>
                    <a:pt x="149" y="176"/>
                  </a:cubicBezTo>
                  <a:cubicBezTo>
                    <a:pt x="149" y="176"/>
                    <a:pt x="150" y="176"/>
                    <a:pt x="150" y="176"/>
                  </a:cubicBezTo>
                  <a:cubicBezTo>
                    <a:pt x="151" y="176"/>
                    <a:pt x="151" y="176"/>
                    <a:pt x="152" y="177"/>
                  </a:cubicBezTo>
                  <a:cubicBezTo>
                    <a:pt x="152" y="177"/>
                    <a:pt x="152" y="177"/>
                    <a:pt x="153" y="177"/>
                  </a:cubicBezTo>
                  <a:cubicBezTo>
                    <a:pt x="153" y="177"/>
                    <a:pt x="153" y="177"/>
                    <a:pt x="153" y="177"/>
                  </a:cubicBezTo>
                  <a:cubicBezTo>
                    <a:pt x="154" y="177"/>
                    <a:pt x="155" y="176"/>
                    <a:pt x="156" y="176"/>
                  </a:cubicBezTo>
                  <a:cubicBezTo>
                    <a:pt x="193" y="158"/>
                    <a:pt x="193" y="158"/>
                    <a:pt x="193" y="158"/>
                  </a:cubicBezTo>
                  <a:lnTo>
                    <a:pt x="193" y="188"/>
                  </a:lnTo>
                  <a:close/>
                  <a:moveTo>
                    <a:pt x="197" y="137"/>
                  </a:moveTo>
                  <a:cubicBezTo>
                    <a:pt x="197" y="137"/>
                    <a:pt x="197" y="137"/>
                    <a:pt x="197" y="137"/>
                  </a:cubicBezTo>
                  <a:cubicBezTo>
                    <a:pt x="155" y="158"/>
                    <a:pt x="155" y="158"/>
                    <a:pt x="155" y="158"/>
                  </a:cubicBezTo>
                  <a:cubicBezTo>
                    <a:pt x="133" y="131"/>
                    <a:pt x="133" y="131"/>
                    <a:pt x="133" y="131"/>
                  </a:cubicBezTo>
                  <a:cubicBezTo>
                    <a:pt x="198" y="99"/>
                    <a:pt x="198" y="99"/>
                    <a:pt x="198" y="99"/>
                  </a:cubicBezTo>
                  <a:cubicBezTo>
                    <a:pt x="220" y="125"/>
                    <a:pt x="220" y="125"/>
                    <a:pt x="220" y="125"/>
                  </a:cubicBezTo>
                  <a:lnTo>
                    <a:pt x="197" y="1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7" name="Group 499">
            <a:extLst>
              <a:ext uri="{FF2B5EF4-FFF2-40B4-BE49-F238E27FC236}">
                <a16:creationId xmlns:a16="http://schemas.microsoft.com/office/drawing/2014/main" id="{F78350BA-B340-4CFE-ADE5-B8EE1D4B0355}"/>
              </a:ext>
            </a:extLst>
          </p:cNvPr>
          <p:cNvGrpSpPr>
            <a:grpSpLocks noChangeAspect="1"/>
          </p:cNvGrpSpPr>
          <p:nvPr/>
        </p:nvGrpSpPr>
        <p:grpSpPr bwMode="auto">
          <a:xfrm>
            <a:off x="10241078" y="1639219"/>
            <a:ext cx="425572" cy="496302"/>
            <a:chOff x="5800" y="1938"/>
            <a:chExt cx="341" cy="340"/>
          </a:xfrm>
          <a:solidFill>
            <a:schemeClr val="tx2"/>
          </a:solidFill>
        </p:grpSpPr>
        <p:sp>
          <p:nvSpPr>
            <p:cNvPr id="103" name="Freeform 500">
              <a:extLst>
                <a:ext uri="{FF2B5EF4-FFF2-40B4-BE49-F238E27FC236}">
                  <a16:creationId xmlns:a16="http://schemas.microsoft.com/office/drawing/2014/main" id="{4AFA706D-20BC-4F6F-BAC6-F87F7DDF5868}"/>
                </a:ext>
              </a:extLst>
            </p:cNvPr>
            <p:cNvSpPr>
              <a:spLocks noEditPoints="1"/>
            </p:cNvSpPr>
            <p:nvPr/>
          </p:nvSpPr>
          <p:spPr bwMode="auto">
            <a:xfrm>
              <a:off x="5800" y="193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4" name="Freeform 501">
              <a:extLst>
                <a:ext uri="{FF2B5EF4-FFF2-40B4-BE49-F238E27FC236}">
                  <a16:creationId xmlns:a16="http://schemas.microsoft.com/office/drawing/2014/main" id="{5D6601E9-FDAB-47C9-9E92-65CF90DFB141}"/>
                </a:ext>
              </a:extLst>
            </p:cNvPr>
            <p:cNvSpPr>
              <a:spLocks noEditPoints="1"/>
            </p:cNvSpPr>
            <p:nvPr/>
          </p:nvSpPr>
          <p:spPr bwMode="auto">
            <a:xfrm>
              <a:off x="5879" y="2016"/>
              <a:ext cx="183" cy="184"/>
            </a:xfrm>
            <a:custGeom>
              <a:avLst/>
              <a:gdLst>
                <a:gd name="T0" fmla="*/ 10 w 275"/>
                <a:gd name="T1" fmla="*/ 0 h 278"/>
                <a:gd name="T2" fmla="*/ 0 w 275"/>
                <a:gd name="T3" fmla="*/ 267 h 278"/>
                <a:gd name="T4" fmla="*/ 264 w 275"/>
                <a:gd name="T5" fmla="*/ 278 h 278"/>
                <a:gd name="T6" fmla="*/ 275 w 275"/>
                <a:gd name="T7" fmla="*/ 11 h 278"/>
                <a:gd name="T8" fmla="*/ 254 w 275"/>
                <a:gd name="T9" fmla="*/ 256 h 278"/>
                <a:gd name="T10" fmla="*/ 21 w 275"/>
                <a:gd name="T11" fmla="*/ 21 h 278"/>
                <a:gd name="T12" fmla="*/ 254 w 275"/>
                <a:gd name="T13" fmla="*/ 256 h 278"/>
                <a:gd name="T14" fmla="*/ 116 w 275"/>
                <a:gd name="T15" fmla="*/ 128 h 278"/>
                <a:gd name="T16" fmla="*/ 127 w 275"/>
                <a:gd name="T17" fmla="*/ 53 h 278"/>
                <a:gd name="T18" fmla="*/ 52 w 275"/>
                <a:gd name="T19" fmla="*/ 43 h 278"/>
                <a:gd name="T20" fmla="*/ 42 w 275"/>
                <a:gd name="T21" fmla="*/ 117 h 278"/>
                <a:gd name="T22" fmla="*/ 63 w 275"/>
                <a:gd name="T23" fmla="*/ 64 h 278"/>
                <a:gd name="T24" fmla="*/ 106 w 275"/>
                <a:gd name="T25" fmla="*/ 107 h 278"/>
                <a:gd name="T26" fmla="*/ 63 w 275"/>
                <a:gd name="T27" fmla="*/ 64 h 278"/>
                <a:gd name="T28" fmla="*/ 116 w 275"/>
                <a:gd name="T29" fmla="*/ 235 h 278"/>
                <a:gd name="T30" fmla="*/ 127 w 275"/>
                <a:gd name="T31" fmla="*/ 160 h 278"/>
                <a:gd name="T32" fmla="*/ 52 w 275"/>
                <a:gd name="T33" fmla="*/ 149 h 278"/>
                <a:gd name="T34" fmla="*/ 42 w 275"/>
                <a:gd name="T35" fmla="*/ 224 h 278"/>
                <a:gd name="T36" fmla="*/ 63 w 275"/>
                <a:gd name="T37" fmla="*/ 171 h 278"/>
                <a:gd name="T38" fmla="*/ 106 w 275"/>
                <a:gd name="T39" fmla="*/ 213 h 278"/>
                <a:gd name="T40" fmla="*/ 63 w 275"/>
                <a:gd name="T41" fmla="*/ 171 h 278"/>
                <a:gd name="T42" fmla="*/ 223 w 275"/>
                <a:gd name="T43" fmla="*/ 128 h 278"/>
                <a:gd name="T44" fmla="*/ 234 w 275"/>
                <a:gd name="T45" fmla="*/ 53 h 278"/>
                <a:gd name="T46" fmla="*/ 159 w 275"/>
                <a:gd name="T47" fmla="*/ 43 h 278"/>
                <a:gd name="T48" fmla="*/ 148 w 275"/>
                <a:gd name="T49" fmla="*/ 117 h 278"/>
                <a:gd name="T50" fmla="*/ 170 w 275"/>
                <a:gd name="T51" fmla="*/ 64 h 278"/>
                <a:gd name="T52" fmla="*/ 212 w 275"/>
                <a:gd name="T53" fmla="*/ 107 h 278"/>
                <a:gd name="T54" fmla="*/ 170 w 275"/>
                <a:gd name="T55" fmla="*/ 64 h 278"/>
                <a:gd name="T56" fmla="*/ 148 w 275"/>
                <a:gd name="T57" fmla="*/ 160 h 278"/>
                <a:gd name="T58" fmla="*/ 223 w 275"/>
                <a:gd name="T59" fmla="*/ 149 h 278"/>
                <a:gd name="T60" fmla="*/ 223 w 275"/>
                <a:gd name="T61" fmla="*/ 171 h 278"/>
                <a:gd name="T62" fmla="*/ 170 w 275"/>
                <a:gd name="T63" fmla="*/ 224 h 278"/>
                <a:gd name="T64" fmla="*/ 148 w 275"/>
                <a:gd name="T65" fmla="*/ 224 h 278"/>
                <a:gd name="T66" fmla="*/ 234 w 275"/>
                <a:gd name="T67" fmla="*/ 224 h 278"/>
                <a:gd name="T68" fmla="*/ 191 w 275"/>
                <a:gd name="T69" fmla="*/ 235 h 278"/>
                <a:gd name="T70" fmla="*/ 191 w 275"/>
                <a:gd name="T71" fmla="*/ 213 h 278"/>
                <a:gd name="T72" fmla="*/ 212 w 275"/>
                <a:gd name="T73" fmla="*/ 192 h 278"/>
                <a:gd name="T74" fmla="*/ 234 w 275"/>
                <a:gd name="T75" fmla="*/ 192 h 278"/>
                <a:gd name="T76" fmla="*/ 84 w 275"/>
                <a:gd name="T77" fmla="*/ 96 h 278"/>
                <a:gd name="T78" fmla="*/ 84 w 275"/>
                <a:gd name="T79" fmla="*/ 75 h 278"/>
                <a:gd name="T80" fmla="*/ 95 w 275"/>
                <a:gd name="T81" fmla="*/ 192 h 278"/>
                <a:gd name="T82" fmla="*/ 74 w 275"/>
                <a:gd name="T83" fmla="*/ 192 h 278"/>
                <a:gd name="T84" fmla="*/ 95 w 275"/>
                <a:gd name="T85" fmla="*/ 192 h 278"/>
                <a:gd name="T86" fmla="*/ 191 w 275"/>
                <a:gd name="T87" fmla="*/ 96 h 278"/>
                <a:gd name="T88" fmla="*/ 191 w 275"/>
                <a:gd name="T89" fmla="*/ 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 h="278">
                  <a:moveTo>
                    <a:pt x="264" y="0"/>
                  </a:moveTo>
                  <a:cubicBezTo>
                    <a:pt x="10" y="0"/>
                    <a:pt x="10" y="0"/>
                    <a:pt x="10" y="0"/>
                  </a:cubicBezTo>
                  <a:cubicBezTo>
                    <a:pt x="4" y="0"/>
                    <a:pt x="0" y="5"/>
                    <a:pt x="0" y="11"/>
                  </a:cubicBezTo>
                  <a:cubicBezTo>
                    <a:pt x="0" y="267"/>
                    <a:pt x="0" y="267"/>
                    <a:pt x="0" y="267"/>
                  </a:cubicBezTo>
                  <a:cubicBezTo>
                    <a:pt x="0" y="273"/>
                    <a:pt x="4" y="278"/>
                    <a:pt x="10" y="278"/>
                  </a:cubicBezTo>
                  <a:cubicBezTo>
                    <a:pt x="264" y="278"/>
                    <a:pt x="264" y="278"/>
                    <a:pt x="264" y="278"/>
                  </a:cubicBezTo>
                  <a:cubicBezTo>
                    <a:pt x="270" y="278"/>
                    <a:pt x="275" y="273"/>
                    <a:pt x="275" y="267"/>
                  </a:cubicBezTo>
                  <a:cubicBezTo>
                    <a:pt x="275" y="11"/>
                    <a:pt x="275" y="11"/>
                    <a:pt x="275" y="11"/>
                  </a:cubicBezTo>
                  <a:cubicBezTo>
                    <a:pt x="275" y="5"/>
                    <a:pt x="270" y="0"/>
                    <a:pt x="264" y="0"/>
                  </a:cubicBezTo>
                  <a:close/>
                  <a:moveTo>
                    <a:pt x="254" y="256"/>
                  </a:moveTo>
                  <a:cubicBezTo>
                    <a:pt x="21" y="256"/>
                    <a:pt x="21" y="256"/>
                    <a:pt x="21" y="256"/>
                  </a:cubicBezTo>
                  <a:cubicBezTo>
                    <a:pt x="21" y="21"/>
                    <a:pt x="21" y="21"/>
                    <a:pt x="21" y="21"/>
                  </a:cubicBezTo>
                  <a:cubicBezTo>
                    <a:pt x="254" y="21"/>
                    <a:pt x="254" y="21"/>
                    <a:pt x="254" y="21"/>
                  </a:cubicBezTo>
                  <a:lnTo>
                    <a:pt x="254" y="256"/>
                  </a:lnTo>
                  <a:close/>
                  <a:moveTo>
                    <a:pt x="52" y="128"/>
                  </a:moveTo>
                  <a:cubicBezTo>
                    <a:pt x="116" y="128"/>
                    <a:pt x="116" y="128"/>
                    <a:pt x="116" y="128"/>
                  </a:cubicBezTo>
                  <a:cubicBezTo>
                    <a:pt x="122" y="128"/>
                    <a:pt x="127" y="123"/>
                    <a:pt x="127" y="117"/>
                  </a:cubicBezTo>
                  <a:cubicBezTo>
                    <a:pt x="127" y="53"/>
                    <a:pt x="127" y="53"/>
                    <a:pt x="127" y="53"/>
                  </a:cubicBezTo>
                  <a:cubicBezTo>
                    <a:pt x="127" y="47"/>
                    <a:pt x="122" y="43"/>
                    <a:pt x="116" y="43"/>
                  </a:cubicBezTo>
                  <a:cubicBezTo>
                    <a:pt x="52" y="43"/>
                    <a:pt x="52" y="43"/>
                    <a:pt x="52" y="43"/>
                  </a:cubicBezTo>
                  <a:cubicBezTo>
                    <a:pt x="46" y="43"/>
                    <a:pt x="42" y="47"/>
                    <a:pt x="42" y="53"/>
                  </a:cubicBezTo>
                  <a:cubicBezTo>
                    <a:pt x="42" y="117"/>
                    <a:pt x="42" y="117"/>
                    <a:pt x="42" y="117"/>
                  </a:cubicBezTo>
                  <a:cubicBezTo>
                    <a:pt x="42" y="123"/>
                    <a:pt x="46" y="128"/>
                    <a:pt x="52" y="128"/>
                  </a:cubicBezTo>
                  <a:close/>
                  <a:moveTo>
                    <a:pt x="63" y="64"/>
                  </a:moveTo>
                  <a:cubicBezTo>
                    <a:pt x="106" y="64"/>
                    <a:pt x="106" y="64"/>
                    <a:pt x="106" y="64"/>
                  </a:cubicBezTo>
                  <a:cubicBezTo>
                    <a:pt x="106" y="107"/>
                    <a:pt x="106" y="107"/>
                    <a:pt x="106" y="107"/>
                  </a:cubicBezTo>
                  <a:cubicBezTo>
                    <a:pt x="63" y="107"/>
                    <a:pt x="63" y="107"/>
                    <a:pt x="63" y="107"/>
                  </a:cubicBezTo>
                  <a:lnTo>
                    <a:pt x="63" y="64"/>
                  </a:lnTo>
                  <a:close/>
                  <a:moveTo>
                    <a:pt x="52" y="235"/>
                  </a:moveTo>
                  <a:cubicBezTo>
                    <a:pt x="116" y="235"/>
                    <a:pt x="116" y="235"/>
                    <a:pt x="116" y="235"/>
                  </a:cubicBezTo>
                  <a:cubicBezTo>
                    <a:pt x="122" y="235"/>
                    <a:pt x="127" y="230"/>
                    <a:pt x="127" y="224"/>
                  </a:cubicBezTo>
                  <a:cubicBezTo>
                    <a:pt x="127" y="160"/>
                    <a:pt x="127" y="160"/>
                    <a:pt x="127" y="160"/>
                  </a:cubicBezTo>
                  <a:cubicBezTo>
                    <a:pt x="127" y="154"/>
                    <a:pt x="122" y="149"/>
                    <a:pt x="116" y="149"/>
                  </a:cubicBezTo>
                  <a:cubicBezTo>
                    <a:pt x="52" y="149"/>
                    <a:pt x="52" y="149"/>
                    <a:pt x="52" y="149"/>
                  </a:cubicBezTo>
                  <a:cubicBezTo>
                    <a:pt x="46" y="149"/>
                    <a:pt x="42" y="154"/>
                    <a:pt x="42" y="160"/>
                  </a:cubicBezTo>
                  <a:cubicBezTo>
                    <a:pt x="42" y="224"/>
                    <a:pt x="42" y="224"/>
                    <a:pt x="42" y="224"/>
                  </a:cubicBezTo>
                  <a:cubicBezTo>
                    <a:pt x="42" y="230"/>
                    <a:pt x="46" y="235"/>
                    <a:pt x="52" y="235"/>
                  </a:cubicBezTo>
                  <a:close/>
                  <a:moveTo>
                    <a:pt x="63" y="171"/>
                  </a:moveTo>
                  <a:cubicBezTo>
                    <a:pt x="106" y="171"/>
                    <a:pt x="106" y="171"/>
                    <a:pt x="106" y="171"/>
                  </a:cubicBezTo>
                  <a:cubicBezTo>
                    <a:pt x="106" y="213"/>
                    <a:pt x="106" y="213"/>
                    <a:pt x="106" y="213"/>
                  </a:cubicBezTo>
                  <a:cubicBezTo>
                    <a:pt x="63" y="213"/>
                    <a:pt x="63" y="213"/>
                    <a:pt x="63" y="213"/>
                  </a:cubicBezTo>
                  <a:lnTo>
                    <a:pt x="63" y="171"/>
                  </a:lnTo>
                  <a:close/>
                  <a:moveTo>
                    <a:pt x="159" y="128"/>
                  </a:moveTo>
                  <a:cubicBezTo>
                    <a:pt x="223" y="128"/>
                    <a:pt x="223" y="128"/>
                    <a:pt x="223" y="128"/>
                  </a:cubicBezTo>
                  <a:cubicBezTo>
                    <a:pt x="229" y="128"/>
                    <a:pt x="234" y="123"/>
                    <a:pt x="234" y="117"/>
                  </a:cubicBezTo>
                  <a:cubicBezTo>
                    <a:pt x="234" y="53"/>
                    <a:pt x="234" y="53"/>
                    <a:pt x="234" y="53"/>
                  </a:cubicBezTo>
                  <a:cubicBezTo>
                    <a:pt x="234" y="47"/>
                    <a:pt x="229" y="43"/>
                    <a:pt x="223" y="43"/>
                  </a:cubicBezTo>
                  <a:cubicBezTo>
                    <a:pt x="159" y="43"/>
                    <a:pt x="159" y="43"/>
                    <a:pt x="159" y="43"/>
                  </a:cubicBezTo>
                  <a:cubicBezTo>
                    <a:pt x="153" y="43"/>
                    <a:pt x="148" y="47"/>
                    <a:pt x="148" y="53"/>
                  </a:cubicBezTo>
                  <a:cubicBezTo>
                    <a:pt x="148" y="117"/>
                    <a:pt x="148" y="117"/>
                    <a:pt x="148" y="117"/>
                  </a:cubicBezTo>
                  <a:cubicBezTo>
                    <a:pt x="148" y="123"/>
                    <a:pt x="153" y="128"/>
                    <a:pt x="159" y="128"/>
                  </a:cubicBezTo>
                  <a:close/>
                  <a:moveTo>
                    <a:pt x="170" y="64"/>
                  </a:moveTo>
                  <a:cubicBezTo>
                    <a:pt x="212" y="64"/>
                    <a:pt x="212" y="64"/>
                    <a:pt x="212" y="64"/>
                  </a:cubicBezTo>
                  <a:cubicBezTo>
                    <a:pt x="212" y="107"/>
                    <a:pt x="212" y="107"/>
                    <a:pt x="212" y="107"/>
                  </a:cubicBezTo>
                  <a:cubicBezTo>
                    <a:pt x="170" y="107"/>
                    <a:pt x="170" y="107"/>
                    <a:pt x="170" y="107"/>
                  </a:cubicBezTo>
                  <a:lnTo>
                    <a:pt x="170" y="64"/>
                  </a:lnTo>
                  <a:close/>
                  <a:moveTo>
                    <a:pt x="148" y="224"/>
                  </a:moveTo>
                  <a:cubicBezTo>
                    <a:pt x="148" y="160"/>
                    <a:pt x="148" y="160"/>
                    <a:pt x="148" y="160"/>
                  </a:cubicBezTo>
                  <a:cubicBezTo>
                    <a:pt x="148" y="154"/>
                    <a:pt x="153" y="149"/>
                    <a:pt x="159" y="149"/>
                  </a:cubicBezTo>
                  <a:cubicBezTo>
                    <a:pt x="223" y="149"/>
                    <a:pt x="223" y="149"/>
                    <a:pt x="223" y="149"/>
                  </a:cubicBezTo>
                  <a:cubicBezTo>
                    <a:pt x="229" y="149"/>
                    <a:pt x="234" y="154"/>
                    <a:pt x="234" y="160"/>
                  </a:cubicBezTo>
                  <a:cubicBezTo>
                    <a:pt x="234" y="166"/>
                    <a:pt x="229" y="171"/>
                    <a:pt x="223" y="171"/>
                  </a:cubicBezTo>
                  <a:cubicBezTo>
                    <a:pt x="170" y="171"/>
                    <a:pt x="170" y="171"/>
                    <a:pt x="170" y="171"/>
                  </a:cubicBezTo>
                  <a:cubicBezTo>
                    <a:pt x="170" y="224"/>
                    <a:pt x="170" y="224"/>
                    <a:pt x="170" y="224"/>
                  </a:cubicBezTo>
                  <a:cubicBezTo>
                    <a:pt x="170" y="230"/>
                    <a:pt x="165" y="235"/>
                    <a:pt x="159" y="235"/>
                  </a:cubicBezTo>
                  <a:cubicBezTo>
                    <a:pt x="153" y="235"/>
                    <a:pt x="148" y="230"/>
                    <a:pt x="148" y="224"/>
                  </a:cubicBezTo>
                  <a:close/>
                  <a:moveTo>
                    <a:pt x="234" y="192"/>
                  </a:moveTo>
                  <a:cubicBezTo>
                    <a:pt x="234" y="224"/>
                    <a:pt x="234" y="224"/>
                    <a:pt x="234" y="224"/>
                  </a:cubicBezTo>
                  <a:cubicBezTo>
                    <a:pt x="234" y="230"/>
                    <a:pt x="229" y="235"/>
                    <a:pt x="223" y="235"/>
                  </a:cubicBezTo>
                  <a:cubicBezTo>
                    <a:pt x="191" y="235"/>
                    <a:pt x="191" y="235"/>
                    <a:pt x="191" y="235"/>
                  </a:cubicBezTo>
                  <a:cubicBezTo>
                    <a:pt x="185" y="235"/>
                    <a:pt x="180" y="230"/>
                    <a:pt x="180" y="224"/>
                  </a:cubicBezTo>
                  <a:cubicBezTo>
                    <a:pt x="180" y="218"/>
                    <a:pt x="185" y="213"/>
                    <a:pt x="191" y="213"/>
                  </a:cubicBezTo>
                  <a:cubicBezTo>
                    <a:pt x="212" y="213"/>
                    <a:pt x="212" y="213"/>
                    <a:pt x="212" y="213"/>
                  </a:cubicBezTo>
                  <a:cubicBezTo>
                    <a:pt x="212" y="192"/>
                    <a:pt x="212" y="192"/>
                    <a:pt x="212" y="192"/>
                  </a:cubicBezTo>
                  <a:cubicBezTo>
                    <a:pt x="212" y="186"/>
                    <a:pt x="217" y="181"/>
                    <a:pt x="223" y="181"/>
                  </a:cubicBezTo>
                  <a:cubicBezTo>
                    <a:pt x="229" y="181"/>
                    <a:pt x="234" y="186"/>
                    <a:pt x="234" y="192"/>
                  </a:cubicBezTo>
                  <a:close/>
                  <a:moveTo>
                    <a:pt x="95" y="85"/>
                  </a:moveTo>
                  <a:cubicBezTo>
                    <a:pt x="95" y="91"/>
                    <a:pt x="90" y="96"/>
                    <a:pt x="84" y="96"/>
                  </a:cubicBezTo>
                  <a:cubicBezTo>
                    <a:pt x="78" y="96"/>
                    <a:pt x="74" y="91"/>
                    <a:pt x="74" y="85"/>
                  </a:cubicBezTo>
                  <a:cubicBezTo>
                    <a:pt x="74" y="79"/>
                    <a:pt x="78" y="75"/>
                    <a:pt x="84" y="75"/>
                  </a:cubicBezTo>
                  <a:cubicBezTo>
                    <a:pt x="90" y="75"/>
                    <a:pt x="95" y="79"/>
                    <a:pt x="95" y="85"/>
                  </a:cubicBezTo>
                  <a:close/>
                  <a:moveTo>
                    <a:pt x="95" y="192"/>
                  </a:moveTo>
                  <a:cubicBezTo>
                    <a:pt x="95" y="198"/>
                    <a:pt x="90" y="203"/>
                    <a:pt x="84" y="203"/>
                  </a:cubicBezTo>
                  <a:cubicBezTo>
                    <a:pt x="78" y="203"/>
                    <a:pt x="74" y="198"/>
                    <a:pt x="74" y="192"/>
                  </a:cubicBezTo>
                  <a:cubicBezTo>
                    <a:pt x="74" y="186"/>
                    <a:pt x="78" y="181"/>
                    <a:pt x="84" y="181"/>
                  </a:cubicBezTo>
                  <a:cubicBezTo>
                    <a:pt x="90" y="181"/>
                    <a:pt x="95" y="186"/>
                    <a:pt x="95" y="192"/>
                  </a:cubicBezTo>
                  <a:close/>
                  <a:moveTo>
                    <a:pt x="202" y="85"/>
                  </a:moveTo>
                  <a:cubicBezTo>
                    <a:pt x="202" y="91"/>
                    <a:pt x="197" y="96"/>
                    <a:pt x="191" y="96"/>
                  </a:cubicBezTo>
                  <a:cubicBezTo>
                    <a:pt x="185" y="96"/>
                    <a:pt x="180" y="91"/>
                    <a:pt x="180" y="85"/>
                  </a:cubicBezTo>
                  <a:cubicBezTo>
                    <a:pt x="180" y="79"/>
                    <a:pt x="185" y="75"/>
                    <a:pt x="191" y="75"/>
                  </a:cubicBezTo>
                  <a:cubicBezTo>
                    <a:pt x="197" y="75"/>
                    <a:pt x="202" y="79"/>
                    <a:pt x="20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8" name="Group 235">
            <a:extLst>
              <a:ext uri="{FF2B5EF4-FFF2-40B4-BE49-F238E27FC236}">
                <a16:creationId xmlns:a16="http://schemas.microsoft.com/office/drawing/2014/main" id="{129B7E89-294B-4274-A3D5-004A1A4D0925}"/>
              </a:ext>
            </a:extLst>
          </p:cNvPr>
          <p:cNvGrpSpPr>
            <a:grpSpLocks noChangeAspect="1"/>
          </p:cNvGrpSpPr>
          <p:nvPr/>
        </p:nvGrpSpPr>
        <p:grpSpPr bwMode="auto">
          <a:xfrm>
            <a:off x="10685266" y="2059312"/>
            <a:ext cx="425077" cy="497183"/>
            <a:chOff x="4264" y="792"/>
            <a:chExt cx="340" cy="340"/>
          </a:xfrm>
          <a:solidFill>
            <a:schemeClr val="tx2"/>
          </a:solidFill>
        </p:grpSpPr>
        <p:sp>
          <p:nvSpPr>
            <p:cNvPr id="100" name="Freeform 236">
              <a:extLst>
                <a:ext uri="{FF2B5EF4-FFF2-40B4-BE49-F238E27FC236}">
                  <a16:creationId xmlns:a16="http://schemas.microsoft.com/office/drawing/2014/main" id="{C1178190-C40A-48C9-AB2D-08DABDB4946B}"/>
                </a:ext>
              </a:extLst>
            </p:cNvPr>
            <p:cNvSpPr>
              <a:spLocks noEditPoints="1"/>
            </p:cNvSpPr>
            <p:nvPr/>
          </p:nvSpPr>
          <p:spPr bwMode="auto">
            <a:xfrm>
              <a:off x="4264"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1" name="Freeform 237">
              <a:extLst>
                <a:ext uri="{FF2B5EF4-FFF2-40B4-BE49-F238E27FC236}">
                  <a16:creationId xmlns:a16="http://schemas.microsoft.com/office/drawing/2014/main" id="{DFEC2DC0-41ED-425E-A7D0-266E9BAC1ADB}"/>
                </a:ext>
              </a:extLst>
            </p:cNvPr>
            <p:cNvSpPr>
              <a:spLocks noEditPoints="1"/>
            </p:cNvSpPr>
            <p:nvPr/>
          </p:nvSpPr>
          <p:spPr bwMode="auto">
            <a:xfrm>
              <a:off x="4328" y="884"/>
              <a:ext cx="127" cy="113"/>
            </a:xfrm>
            <a:custGeom>
              <a:avLst/>
              <a:gdLst>
                <a:gd name="T0" fmla="*/ 192 w 192"/>
                <a:gd name="T1" fmla="*/ 118 h 171"/>
                <a:gd name="T2" fmla="*/ 192 w 192"/>
                <a:gd name="T3" fmla="*/ 11 h 171"/>
                <a:gd name="T4" fmla="*/ 181 w 192"/>
                <a:gd name="T5" fmla="*/ 0 h 171"/>
                <a:gd name="T6" fmla="*/ 10 w 192"/>
                <a:gd name="T7" fmla="*/ 0 h 171"/>
                <a:gd name="T8" fmla="*/ 0 w 192"/>
                <a:gd name="T9" fmla="*/ 11 h 171"/>
                <a:gd name="T10" fmla="*/ 0 w 192"/>
                <a:gd name="T11" fmla="*/ 118 h 171"/>
                <a:gd name="T12" fmla="*/ 10 w 192"/>
                <a:gd name="T13" fmla="*/ 128 h 171"/>
                <a:gd name="T14" fmla="*/ 32 w 192"/>
                <a:gd name="T15" fmla="*/ 128 h 171"/>
                <a:gd name="T16" fmla="*/ 32 w 192"/>
                <a:gd name="T17" fmla="*/ 160 h 171"/>
                <a:gd name="T18" fmla="*/ 38 w 192"/>
                <a:gd name="T19" fmla="*/ 170 h 171"/>
                <a:gd name="T20" fmla="*/ 42 w 192"/>
                <a:gd name="T21" fmla="*/ 171 h 171"/>
                <a:gd name="T22" fmla="*/ 50 w 192"/>
                <a:gd name="T23" fmla="*/ 168 h 171"/>
                <a:gd name="T24" fmla="*/ 89 w 192"/>
                <a:gd name="T25" fmla="*/ 128 h 171"/>
                <a:gd name="T26" fmla="*/ 181 w 192"/>
                <a:gd name="T27" fmla="*/ 128 h 171"/>
                <a:gd name="T28" fmla="*/ 192 w 192"/>
                <a:gd name="T29" fmla="*/ 118 h 171"/>
                <a:gd name="T30" fmla="*/ 170 w 192"/>
                <a:gd name="T31" fmla="*/ 107 h 171"/>
                <a:gd name="T32" fmla="*/ 85 w 192"/>
                <a:gd name="T33" fmla="*/ 107 h 171"/>
                <a:gd name="T34" fmla="*/ 77 w 192"/>
                <a:gd name="T35" fmla="*/ 110 h 171"/>
                <a:gd name="T36" fmla="*/ 53 w 192"/>
                <a:gd name="T37" fmla="*/ 135 h 171"/>
                <a:gd name="T38" fmla="*/ 53 w 192"/>
                <a:gd name="T39" fmla="*/ 118 h 171"/>
                <a:gd name="T40" fmla="*/ 42 w 192"/>
                <a:gd name="T41" fmla="*/ 107 h 171"/>
                <a:gd name="T42" fmla="*/ 21 w 192"/>
                <a:gd name="T43" fmla="*/ 107 h 171"/>
                <a:gd name="T44" fmla="*/ 21 w 192"/>
                <a:gd name="T45" fmla="*/ 22 h 171"/>
                <a:gd name="T46" fmla="*/ 170 w 192"/>
                <a:gd name="T47" fmla="*/ 22 h 171"/>
                <a:gd name="T48" fmla="*/ 170 w 192"/>
                <a:gd name="T49"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71">
                  <a:moveTo>
                    <a:pt x="192" y="118"/>
                  </a:moveTo>
                  <a:cubicBezTo>
                    <a:pt x="192" y="11"/>
                    <a:pt x="192" y="11"/>
                    <a:pt x="192" y="11"/>
                  </a:cubicBezTo>
                  <a:cubicBezTo>
                    <a:pt x="192" y="5"/>
                    <a:pt x="187" y="0"/>
                    <a:pt x="181" y="0"/>
                  </a:cubicBezTo>
                  <a:cubicBezTo>
                    <a:pt x="10" y="0"/>
                    <a:pt x="10" y="0"/>
                    <a:pt x="10" y="0"/>
                  </a:cubicBezTo>
                  <a:cubicBezTo>
                    <a:pt x="4" y="0"/>
                    <a:pt x="0" y="5"/>
                    <a:pt x="0" y="11"/>
                  </a:cubicBezTo>
                  <a:cubicBezTo>
                    <a:pt x="0" y="118"/>
                    <a:pt x="0" y="118"/>
                    <a:pt x="0" y="118"/>
                  </a:cubicBezTo>
                  <a:cubicBezTo>
                    <a:pt x="0" y="124"/>
                    <a:pt x="4" y="128"/>
                    <a:pt x="10" y="128"/>
                  </a:cubicBezTo>
                  <a:cubicBezTo>
                    <a:pt x="32" y="128"/>
                    <a:pt x="32" y="128"/>
                    <a:pt x="32" y="128"/>
                  </a:cubicBezTo>
                  <a:cubicBezTo>
                    <a:pt x="32" y="160"/>
                    <a:pt x="32" y="160"/>
                    <a:pt x="32" y="160"/>
                  </a:cubicBezTo>
                  <a:cubicBezTo>
                    <a:pt x="32" y="165"/>
                    <a:pt x="34" y="169"/>
                    <a:pt x="38" y="170"/>
                  </a:cubicBezTo>
                  <a:cubicBezTo>
                    <a:pt x="40" y="171"/>
                    <a:pt x="41" y="171"/>
                    <a:pt x="42" y="171"/>
                  </a:cubicBezTo>
                  <a:cubicBezTo>
                    <a:pt x="45" y="171"/>
                    <a:pt x="48" y="170"/>
                    <a:pt x="50" y="168"/>
                  </a:cubicBezTo>
                  <a:cubicBezTo>
                    <a:pt x="89" y="128"/>
                    <a:pt x="89" y="128"/>
                    <a:pt x="89" y="128"/>
                  </a:cubicBezTo>
                  <a:cubicBezTo>
                    <a:pt x="181" y="128"/>
                    <a:pt x="181" y="128"/>
                    <a:pt x="181" y="128"/>
                  </a:cubicBezTo>
                  <a:cubicBezTo>
                    <a:pt x="187" y="128"/>
                    <a:pt x="192" y="124"/>
                    <a:pt x="192" y="118"/>
                  </a:cubicBezTo>
                  <a:close/>
                  <a:moveTo>
                    <a:pt x="170" y="107"/>
                  </a:moveTo>
                  <a:cubicBezTo>
                    <a:pt x="85" y="107"/>
                    <a:pt x="85" y="107"/>
                    <a:pt x="85" y="107"/>
                  </a:cubicBezTo>
                  <a:cubicBezTo>
                    <a:pt x="82" y="107"/>
                    <a:pt x="79" y="108"/>
                    <a:pt x="77" y="110"/>
                  </a:cubicBezTo>
                  <a:cubicBezTo>
                    <a:pt x="53" y="135"/>
                    <a:pt x="53" y="135"/>
                    <a:pt x="53" y="135"/>
                  </a:cubicBezTo>
                  <a:cubicBezTo>
                    <a:pt x="53" y="118"/>
                    <a:pt x="53" y="118"/>
                    <a:pt x="53" y="118"/>
                  </a:cubicBezTo>
                  <a:cubicBezTo>
                    <a:pt x="53" y="112"/>
                    <a:pt x="48" y="107"/>
                    <a:pt x="42" y="107"/>
                  </a:cubicBezTo>
                  <a:cubicBezTo>
                    <a:pt x="21" y="107"/>
                    <a:pt x="21" y="107"/>
                    <a:pt x="21" y="107"/>
                  </a:cubicBezTo>
                  <a:cubicBezTo>
                    <a:pt x="21" y="22"/>
                    <a:pt x="21" y="22"/>
                    <a:pt x="21" y="22"/>
                  </a:cubicBezTo>
                  <a:cubicBezTo>
                    <a:pt x="170" y="22"/>
                    <a:pt x="170" y="22"/>
                    <a:pt x="170" y="22"/>
                  </a:cubicBezTo>
                  <a:lnTo>
                    <a:pt x="170"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102" name="Freeform 238">
              <a:extLst>
                <a:ext uri="{FF2B5EF4-FFF2-40B4-BE49-F238E27FC236}">
                  <a16:creationId xmlns:a16="http://schemas.microsoft.com/office/drawing/2014/main" id="{573DDCAD-1BCA-4423-B32B-9AB1C234706D}"/>
                </a:ext>
              </a:extLst>
            </p:cNvPr>
            <p:cNvSpPr>
              <a:spLocks/>
            </p:cNvSpPr>
            <p:nvPr/>
          </p:nvSpPr>
          <p:spPr bwMode="auto">
            <a:xfrm>
              <a:off x="4413" y="941"/>
              <a:ext cx="127" cy="127"/>
            </a:xfrm>
            <a:custGeom>
              <a:avLst/>
              <a:gdLst>
                <a:gd name="T0" fmla="*/ 181 w 192"/>
                <a:gd name="T1" fmla="*/ 0 h 192"/>
                <a:gd name="T2" fmla="*/ 96 w 192"/>
                <a:gd name="T3" fmla="*/ 0 h 192"/>
                <a:gd name="T4" fmla="*/ 85 w 192"/>
                <a:gd name="T5" fmla="*/ 10 h 192"/>
                <a:gd name="T6" fmla="*/ 96 w 192"/>
                <a:gd name="T7" fmla="*/ 21 h 192"/>
                <a:gd name="T8" fmla="*/ 170 w 192"/>
                <a:gd name="T9" fmla="*/ 21 h 192"/>
                <a:gd name="T10" fmla="*/ 170 w 192"/>
                <a:gd name="T11" fmla="*/ 128 h 192"/>
                <a:gd name="T12" fmla="*/ 138 w 192"/>
                <a:gd name="T13" fmla="*/ 128 h 192"/>
                <a:gd name="T14" fmla="*/ 128 w 192"/>
                <a:gd name="T15" fmla="*/ 138 h 192"/>
                <a:gd name="T16" fmla="*/ 128 w 192"/>
                <a:gd name="T17" fmla="*/ 155 h 192"/>
                <a:gd name="T18" fmla="*/ 103 w 192"/>
                <a:gd name="T19" fmla="*/ 131 h 192"/>
                <a:gd name="T20" fmla="*/ 96 w 192"/>
                <a:gd name="T21" fmla="*/ 128 h 192"/>
                <a:gd name="T22" fmla="*/ 21 w 192"/>
                <a:gd name="T23" fmla="*/ 128 h 192"/>
                <a:gd name="T24" fmla="*/ 21 w 192"/>
                <a:gd name="T25" fmla="*/ 74 h 192"/>
                <a:gd name="T26" fmla="*/ 10 w 192"/>
                <a:gd name="T27" fmla="*/ 64 h 192"/>
                <a:gd name="T28" fmla="*/ 0 w 192"/>
                <a:gd name="T29" fmla="*/ 74 h 192"/>
                <a:gd name="T30" fmla="*/ 0 w 192"/>
                <a:gd name="T31" fmla="*/ 138 h 192"/>
                <a:gd name="T32" fmla="*/ 10 w 192"/>
                <a:gd name="T33" fmla="*/ 149 h 192"/>
                <a:gd name="T34" fmla="*/ 91 w 192"/>
                <a:gd name="T35" fmla="*/ 149 h 192"/>
                <a:gd name="T36" fmla="*/ 131 w 192"/>
                <a:gd name="T37" fmla="*/ 189 h 192"/>
                <a:gd name="T38" fmla="*/ 138 w 192"/>
                <a:gd name="T39" fmla="*/ 192 h 192"/>
                <a:gd name="T40" fmla="*/ 142 w 192"/>
                <a:gd name="T41" fmla="*/ 191 h 192"/>
                <a:gd name="T42" fmla="*/ 149 w 192"/>
                <a:gd name="T43" fmla="*/ 181 h 192"/>
                <a:gd name="T44" fmla="*/ 149 w 192"/>
                <a:gd name="T45" fmla="*/ 149 h 192"/>
                <a:gd name="T46" fmla="*/ 181 w 192"/>
                <a:gd name="T47" fmla="*/ 149 h 192"/>
                <a:gd name="T48" fmla="*/ 192 w 192"/>
                <a:gd name="T49" fmla="*/ 138 h 192"/>
                <a:gd name="T50" fmla="*/ 192 w 192"/>
                <a:gd name="T51" fmla="*/ 10 h 192"/>
                <a:gd name="T52" fmla="*/ 181 w 192"/>
                <a:gd name="T5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92">
                  <a:moveTo>
                    <a:pt x="181" y="0"/>
                  </a:moveTo>
                  <a:cubicBezTo>
                    <a:pt x="96" y="0"/>
                    <a:pt x="96" y="0"/>
                    <a:pt x="96" y="0"/>
                  </a:cubicBezTo>
                  <a:cubicBezTo>
                    <a:pt x="90" y="0"/>
                    <a:pt x="85" y="4"/>
                    <a:pt x="85" y="10"/>
                  </a:cubicBezTo>
                  <a:cubicBezTo>
                    <a:pt x="85" y="16"/>
                    <a:pt x="90" y="21"/>
                    <a:pt x="96" y="21"/>
                  </a:cubicBezTo>
                  <a:cubicBezTo>
                    <a:pt x="170" y="21"/>
                    <a:pt x="170" y="21"/>
                    <a:pt x="170" y="21"/>
                  </a:cubicBezTo>
                  <a:cubicBezTo>
                    <a:pt x="170" y="128"/>
                    <a:pt x="170" y="128"/>
                    <a:pt x="170" y="128"/>
                  </a:cubicBezTo>
                  <a:cubicBezTo>
                    <a:pt x="138" y="128"/>
                    <a:pt x="138" y="128"/>
                    <a:pt x="138" y="128"/>
                  </a:cubicBezTo>
                  <a:cubicBezTo>
                    <a:pt x="132" y="128"/>
                    <a:pt x="128" y="132"/>
                    <a:pt x="128" y="138"/>
                  </a:cubicBezTo>
                  <a:cubicBezTo>
                    <a:pt x="128" y="155"/>
                    <a:pt x="128" y="155"/>
                    <a:pt x="128" y="155"/>
                  </a:cubicBezTo>
                  <a:cubicBezTo>
                    <a:pt x="103" y="131"/>
                    <a:pt x="103" y="131"/>
                    <a:pt x="103" y="131"/>
                  </a:cubicBezTo>
                  <a:cubicBezTo>
                    <a:pt x="101" y="129"/>
                    <a:pt x="98" y="128"/>
                    <a:pt x="96" y="128"/>
                  </a:cubicBezTo>
                  <a:cubicBezTo>
                    <a:pt x="21" y="128"/>
                    <a:pt x="21" y="128"/>
                    <a:pt x="21" y="128"/>
                  </a:cubicBezTo>
                  <a:cubicBezTo>
                    <a:pt x="21" y="74"/>
                    <a:pt x="21" y="74"/>
                    <a:pt x="21" y="74"/>
                  </a:cubicBezTo>
                  <a:cubicBezTo>
                    <a:pt x="21" y="68"/>
                    <a:pt x="16" y="64"/>
                    <a:pt x="10" y="64"/>
                  </a:cubicBezTo>
                  <a:cubicBezTo>
                    <a:pt x="4" y="64"/>
                    <a:pt x="0" y="68"/>
                    <a:pt x="0" y="74"/>
                  </a:cubicBezTo>
                  <a:cubicBezTo>
                    <a:pt x="0" y="138"/>
                    <a:pt x="0" y="138"/>
                    <a:pt x="0" y="138"/>
                  </a:cubicBezTo>
                  <a:cubicBezTo>
                    <a:pt x="0" y="144"/>
                    <a:pt x="4" y="149"/>
                    <a:pt x="10" y="149"/>
                  </a:cubicBezTo>
                  <a:cubicBezTo>
                    <a:pt x="91" y="149"/>
                    <a:pt x="91" y="149"/>
                    <a:pt x="91" y="149"/>
                  </a:cubicBezTo>
                  <a:cubicBezTo>
                    <a:pt x="131" y="189"/>
                    <a:pt x="131" y="189"/>
                    <a:pt x="131" y="189"/>
                  </a:cubicBezTo>
                  <a:cubicBezTo>
                    <a:pt x="133" y="191"/>
                    <a:pt x="136" y="192"/>
                    <a:pt x="138" y="192"/>
                  </a:cubicBezTo>
                  <a:cubicBezTo>
                    <a:pt x="140" y="192"/>
                    <a:pt x="141" y="191"/>
                    <a:pt x="142" y="191"/>
                  </a:cubicBezTo>
                  <a:cubicBezTo>
                    <a:pt x="146" y="189"/>
                    <a:pt x="149" y="185"/>
                    <a:pt x="149" y="181"/>
                  </a:cubicBezTo>
                  <a:cubicBezTo>
                    <a:pt x="149" y="149"/>
                    <a:pt x="149" y="149"/>
                    <a:pt x="149" y="149"/>
                  </a:cubicBezTo>
                  <a:cubicBezTo>
                    <a:pt x="181" y="149"/>
                    <a:pt x="181" y="149"/>
                    <a:pt x="181" y="149"/>
                  </a:cubicBezTo>
                  <a:cubicBezTo>
                    <a:pt x="187" y="149"/>
                    <a:pt x="192" y="144"/>
                    <a:pt x="192" y="138"/>
                  </a:cubicBezTo>
                  <a:cubicBezTo>
                    <a:pt x="192" y="10"/>
                    <a:pt x="192" y="10"/>
                    <a:pt x="192" y="10"/>
                  </a:cubicBezTo>
                  <a:cubicBezTo>
                    <a:pt x="192" y="4"/>
                    <a:pt x="187" y="0"/>
                    <a:pt x="18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39" name="Group 38">
            <a:extLst>
              <a:ext uri="{FF2B5EF4-FFF2-40B4-BE49-F238E27FC236}">
                <a16:creationId xmlns:a16="http://schemas.microsoft.com/office/drawing/2014/main" id="{CF03AF34-1598-45B3-8DD9-69F21205F2F4}"/>
              </a:ext>
            </a:extLst>
          </p:cNvPr>
          <p:cNvGrpSpPr/>
          <p:nvPr/>
        </p:nvGrpSpPr>
        <p:grpSpPr>
          <a:xfrm>
            <a:off x="7606200" y="3988835"/>
            <a:ext cx="492722" cy="492722"/>
            <a:chOff x="8071562" y="4014261"/>
            <a:chExt cx="428504" cy="428504"/>
          </a:xfrm>
        </p:grpSpPr>
        <p:sp>
          <p:nvSpPr>
            <p:cNvPr id="96" name="Oval 95">
              <a:extLst>
                <a:ext uri="{FF2B5EF4-FFF2-40B4-BE49-F238E27FC236}">
                  <a16:creationId xmlns:a16="http://schemas.microsoft.com/office/drawing/2014/main" id="{50030032-CD6B-418A-8F50-4C11D2C4133A}"/>
                </a:ext>
              </a:extLst>
            </p:cNvPr>
            <p:cNvSpPr/>
            <p:nvPr/>
          </p:nvSpPr>
          <p:spPr bwMode="gray">
            <a:xfrm>
              <a:off x="8071562" y="4014261"/>
              <a:ext cx="428504" cy="428504"/>
            </a:xfrm>
            <a:prstGeom prst="ellipse">
              <a:avLst/>
            </a:prstGeom>
            <a:solidFill>
              <a:schemeClr val="bg1"/>
            </a:solidFill>
            <a:ln w="12700" algn="ctr">
              <a:solidFill>
                <a:srgbClr val="C4D6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grpSp>
          <p:nvGrpSpPr>
            <p:cNvPr id="97" name="Group 96">
              <a:extLst>
                <a:ext uri="{FF2B5EF4-FFF2-40B4-BE49-F238E27FC236}">
                  <a16:creationId xmlns:a16="http://schemas.microsoft.com/office/drawing/2014/main" id="{D86A251D-4767-4799-B631-54917A58EEDF}"/>
                </a:ext>
              </a:extLst>
            </p:cNvPr>
            <p:cNvGrpSpPr/>
            <p:nvPr/>
          </p:nvGrpSpPr>
          <p:grpSpPr>
            <a:xfrm>
              <a:off x="8101823" y="4044522"/>
              <a:ext cx="367982" cy="367982"/>
              <a:chOff x="8101823" y="4047779"/>
              <a:chExt cx="367982" cy="367982"/>
            </a:xfrm>
          </p:grpSpPr>
          <p:sp>
            <p:nvSpPr>
              <p:cNvPr id="98" name="Freeform 682">
                <a:extLst>
                  <a:ext uri="{FF2B5EF4-FFF2-40B4-BE49-F238E27FC236}">
                    <a16:creationId xmlns:a16="http://schemas.microsoft.com/office/drawing/2014/main" id="{B0183144-BA99-4403-B238-B0AEF6C8B565}"/>
                  </a:ext>
                </a:extLst>
              </p:cNvPr>
              <p:cNvSpPr>
                <a:spLocks noEditPoints="1"/>
              </p:cNvSpPr>
              <p:nvPr/>
            </p:nvSpPr>
            <p:spPr bwMode="auto">
              <a:xfrm>
                <a:off x="8101823" y="4047779"/>
                <a:ext cx="367982" cy="367982"/>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99" name="Freeform 683">
                <a:extLst>
                  <a:ext uri="{FF2B5EF4-FFF2-40B4-BE49-F238E27FC236}">
                    <a16:creationId xmlns:a16="http://schemas.microsoft.com/office/drawing/2014/main" id="{8FB32F16-8FE6-4CF4-BB40-FF35930ABE3B}"/>
                  </a:ext>
                </a:extLst>
              </p:cNvPr>
              <p:cNvSpPr>
                <a:spLocks noEditPoints="1"/>
              </p:cNvSpPr>
              <p:nvPr/>
            </p:nvSpPr>
            <p:spPr bwMode="auto">
              <a:xfrm>
                <a:off x="8201395" y="4122458"/>
                <a:ext cx="168839" cy="224036"/>
              </a:xfrm>
              <a:custGeom>
                <a:avLst/>
                <a:gdLst>
                  <a:gd name="T0" fmla="*/ 94 w 234"/>
                  <a:gd name="T1" fmla="*/ 170 h 312"/>
                  <a:gd name="T2" fmla="*/ 85 w 234"/>
                  <a:gd name="T3" fmla="*/ 176 h 312"/>
                  <a:gd name="T4" fmla="*/ 80 w 234"/>
                  <a:gd name="T5" fmla="*/ 174 h 312"/>
                  <a:gd name="T6" fmla="*/ 42 w 234"/>
                  <a:gd name="T7" fmla="*/ 110 h 312"/>
                  <a:gd name="T8" fmla="*/ 80 w 234"/>
                  <a:gd name="T9" fmla="*/ 45 h 312"/>
                  <a:gd name="T10" fmla="*/ 94 w 234"/>
                  <a:gd name="T11" fmla="*/ 49 h 312"/>
                  <a:gd name="T12" fmla="*/ 90 w 234"/>
                  <a:gd name="T13" fmla="*/ 63 h 312"/>
                  <a:gd name="T14" fmla="*/ 64 w 234"/>
                  <a:gd name="T15" fmla="*/ 110 h 312"/>
                  <a:gd name="T16" fmla="*/ 90 w 234"/>
                  <a:gd name="T17" fmla="*/ 156 h 312"/>
                  <a:gd name="T18" fmla="*/ 94 w 234"/>
                  <a:gd name="T19" fmla="*/ 170 h 312"/>
                  <a:gd name="T20" fmla="*/ 79 w 234"/>
                  <a:gd name="T21" fmla="*/ 198 h 312"/>
                  <a:gd name="T22" fmla="*/ 21 w 234"/>
                  <a:gd name="T23" fmla="*/ 110 h 312"/>
                  <a:gd name="T24" fmla="*/ 79 w 234"/>
                  <a:gd name="T25" fmla="*/ 22 h 312"/>
                  <a:gd name="T26" fmla="*/ 84 w 234"/>
                  <a:gd name="T27" fmla="*/ 8 h 312"/>
                  <a:gd name="T28" fmla="*/ 70 w 234"/>
                  <a:gd name="T29" fmla="*/ 2 h 312"/>
                  <a:gd name="T30" fmla="*/ 0 w 234"/>
                  <a:gd name="T31" fmla="*/ 110 h 312"/>
                  <a:gd name="T32" fmla="*/ 70 w 234"/>
                  <a:gd name="T33" fmla="*/ 217 h 312"/>
                  <a:gd name="T34" fmla="*/ 74 w 234"/>
                  <a:gd name="T35" fmla="*/ 218 h 312"/>
                  <a:gd name="T36" fmla="*/ 84 w 234"/>
                  <a:gd name="T37" fmla="*/ 212 h 312"/>
                  <a:gd name="T38" fmla="*/ 79 w 234"/>
                  <a:gd name="T39" fmla="*/ 198 h 312"/>
                  <a:gd name="T40" fmla="*/ 128 w 234"/>
                  <a:gd name="T41" fmla="*/ 140 h 312"/>
                  <a:gd name="T42" fmla="*/ 128 w 234"/>
                  <a:gd name="T43" fmla="*/ 302 h 312"/>
                  <a:gd name="T44" fmla="*/ 117 w 234"/>
                  <a:gd name="T45" fmla="*/ 312 h 312"/>
                  <a:gd name="T46" fmla="*/ 106 w 234"/>
                  <a:gd name="T47" fmla="*/ 302 h 312"/>
                  <a:gd name="T48" fmla="*/ 106 w 234"/>
                  <a:gd name="T49" fmla="*/ 140 h 312"/>
                  <a:gd name="T50" fmla="*/ 85 w 234"/>
                  <a:gd name="T51" fmla="*/ 110 h 312"/>
                  <a:gd name="T52" fmla="*/ 117 w 234"/>
                  <a:gd name="T53" fmla="*/ 78 h 312"/>
                  <a:gd name="T54" fmla="*/ 149 w 234"/>
                  <a:gd name="T55" fmla="*/ 110 h 312"/>
                  <a:gd name="T56" fmla="*/ 128 w 234"/>
                  <a:gd name="T57" fmla="*/ 140 h 312"/>
                  <a:gd name="T58" fmla="*/ 106 w 234"/>
                  <a:gd name="T59" fmla="*/ 110 h 312"/>
                  <a:gd name="T60" fmla="*/ 117 w 234"/>
                  <a:gd name="T61" fmla="*/ 120 h 312"/>
                  <a:gd name="T62" fmla="*/ 128 w 234"/>
                  <a:gd name="T63" fmla="*/ 110 h 312"/>
                  <a:gd name="T64" fmla="*/ 117 w 234"/>
                  <a:gd name="T65" fmla="*/ 99 h 312"/>
                  <a:gd name="T66" fmla="*/ 106 w 234"/>
                  <a:gd name="T67" fmla="*/ 110 h 312"/>
                  <a:gd name="T68" fmla="*/ 192 w 234"/>
                  <a:gd name="T69" fmla="*/ 110 h 312"/>
                  <a:gd name="T70" fmla="*/ 154 w 234"/>
                  <a:gd name="T71" fmla="*/ 45 h 312"/>
                  <a:gd name="T72" fmla="*/ 140 w 234"/>
                  <a:gd name="T73" fmla="*/ 49 h 312"/>
                  <a:gd name="T74" fmla="*/ 144 w 234"/>
                  <a:gd name="T75" fmla="*/ 63 h 312"/>
                  <a:gd name="T76" fmla="*/ 170 w 234"/>
                  <a:gd name="T77" fmla="*/ 110 h 312"/>
                  <a:gd name="T78" fmla="*/ 144 w 234"/>
                  <a:gd name="T79" fmla="*/ 156 h 312"/>
                  <a:gd name="T80" fmla="*/ 140 w 234"/>
                  <a:gd name="T81" fmla="*/ 170 h 312"/>
                  <a:gd name="T82" fmla="*/ 149 w 234"/>
                  <a:gd name="T83" fmla="*/ 176 h 312"/>
                  <a:gd name="T84" fmla="*/ 154 w 234"/>
                  <a:gd name="T85" fmla="*/ 174 h 312"/>
                  <a:gd name="T86" fmla="*/ 192 w 234"/>
                  <a:gd name="T87" fmla="*/ 110 h 312"/>
                  <a:gd name="T88" fmla="*/ 164 w 234"/>
                  <a:gd name="T89" fmla="*/ 2 h 312"/>
                  <a:gd name="T90" fmla="*/ 150 w 234"/>
                  <a:gd name="T91" fmla="*/ 8 h 312"/>
                  <a:gd name="T92" fmla="*/ 155 w 234"/>
                  <a:gd name="T93" fmla="*/ 22 h 312"/>
                  <a:gd name="T94" fmla="*/ 213 w 234"/>
                  <a:gd name="T95" fmla="*/ 110 h 312"/>
                  <a:gd name="T96" fmla="*/ 155 w 234"/>
                  <a:gd name="T97" fmla="*/ 198 h 312"/>
                  <a:gd name="T98" fmla="*/ 150 w 234"/>
                  <a:gd name="T99" fmla="*/ 212 h 312"/>
                  <a:gd name="T100" fmla="*/ 160 w 234"/>
                  <a:gd name="T101" fmla="*/ 218 h 312"/>
                  <a:gd name="T102" fmla="*/ 164 w 234"/>
                  <a:gd name="T103" fmla="*/ 217 h 312"/>
                  <a:gd name="T104" fmla="*/ 234 w 234"/>
                  <a:gd name="T105" fmla="*/ 110 h 312"/>
                  <a:gd name="T106" fmla="*/ 164 w 234"/>
                  <a:gd name="T10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312">
                    <a:moveTo>
                      <a:pt x="94" y="170"/>
                    </a:moveTo>
                    <a:cubicBezTo>
                      <a:pt x="92" y="174"/>
                      <a:pt x="89" y="176"/>
                      <a:pt x="85" y="176"/>
                    </a:cubicBezTo>
                    <a:cubicBezTo>
                      <a:pt x="83" y="176"/>
                      <a:pt x="81" y="175"/>
                      <a:pt x="80" y="174"/>
                    </a:cubicBezTo>
                    <a:cubicBezTo>
                      <a:pt x="57" y="161"/>
                      <a:pt x="42" y="136"/>
                      <a:pt x="42" y="110"/>
                    </a:cubicBezTo>
                    <a:cubicBezTo>
                      <a:pt x="42" y="83"/>
                      <a:pt x="57" y="58"/>
                      <a:pt x="80" y="45"/>
                    </a:cubicBezTo>
                    <a:cubicBezTo>
                      <a:pt x="85" y="42"/>
                      <a:pt x="91" y="44"/>
                      <a:pt x="94" y="49"/>
                    </a:cubicBezTo>
                    <a:cubicBezTo>
                      <a:pt x="97" y="54"/>
                      <a:pt x="95" y="61"/>
                      <a:pt x="90" y="63"/>
                    </a:cubicBezTo>
                    <a:cubicBezTo>
                      <a:pt x="74" y="73"/>
                      <a:pt x="64" y="91"/>
                      <a:pt x="64" y="110"/>
                    </a:cubicBezTo>
                    <a:cubicBezTo>
                      <a:pt x="64" y="129"/>
                      <a:pt x="74" y="146"/>
                      <a:pt x="90" y="156"/>
                    </a:cubicBezTo>
                    <a:cubicBezTo>
                      <a:pt x="95" y="159"/>
                      <a:pt x="97" y="165"/>
                      <a:pt x="94" y="170"/>
                    </a:cubicBezTo>
                    <a:close/>
                    <a:moveTo>
                      <a:pt x="79" y="198"/>
                    </a:moveTo>
                    <a:cubicBezTo>
                      <a:pt x="44" y="182"/>
                      <a:pt x="21" y="148"/>
                      <a:pt x="21" y="110"/>
                    </a:cubicBezTo>
                    <a:cubicBezTo>
                      <a:pt x="21" y="71"/>
                      <a:pt x="44" y="37"/>
                      <a:pt x="79" y="22"/>
                    </a:cubicBezTo>
                    <a:cubicBezTo>
                      <a:pt x="84" y="19"/>
                      <a:pt x="86" y="13"/>
                      <a:pt x="84" y="8"/>
                    </a:cubicBezTo>
                    <a:cubicBezTo>
                      <a:pt x="82" y="2"/>
                      <a:pt x="75" y="0"/>
                      <a:pt x="70" y="2"/>
                    </a:cubicBezTo>
                    <a:cubicBezTo>
                      <a:pt x="27" y="21"/>
                      <a:pt x="0" y="63"/>
                      <a:pt x="0" y="110"/>
                    </a:cubicBezTo>
                    <a:cubicBezTo>
                      <a:pt x="0" y="156"/>
                      <a:pt x="27" y="199"/>
                      <a:pt x="70" y="217"/>
                    </a:cubicBezTo>
                    <a:cubicBezTo>
                      <a:pt x="71" y="218"/>
                      <a:pt x="73" y="218"/>
                      <a:pt x="74" y="218"/>
                    </a:cubicBezTo>
                    <a:cubicBezTo>
                      <a:pt x="78" y="218"/>
                      <a:pt x="82" y="216"/>
                      <a:pt x="84" y="212"/>
                    </a:cubicBezTo>
                    <a:cubicBezTo>
                      <a:pt x="86" y="206"/>
                      <a:pt x="84" y="200"/>
                      <a:pt x="79" y="198"/>
                    </a:cubicBezTo>
                    <a:close/>
                    <a:moveTo>
                      <a:pt x="128" y="140"/>
                    </a:moveTo>
                    <a:cubicBezTo>
                      <a:pt x="128" y="302"/>
                      <a:pt x="128" y="302"/>
                      <a:pt x="128" y="302"/>
                    </a:cubicBezTo>
                    <a:cubicBezTo>
                      <a:pt x="128" y="308"/>
                      <a:pt x="123" y="312"/>
                      <a:pt x="117" y="312"/>
                    </a:cubicBezTo>
                    <a:cubicBezTo>
                      <a:pt x="111" y="312"/>
                      <a:pt x="106" y="308"/>
                      <a:pt x="106" y="302"/>
                    </a:cubicBezTo>
                    <a:cubicBezTo>
                      <a:pt x="106" y="140"/>
                      <a:pt x="106" y="140"/>
                      <a:pt x="106" y="140"/>
                    </a:cubicBezTo>
                    <a:cubicBezTo>
                      <a:pt x="94" y="135"/>
                      <a:pt x="85" y="124"/>
                      <a:pt x="85" y="110"/>
                    </a:cubicBezTo>
                    <a:cubicBezTo>
                      <a:pt x="85" y="92"/>
                      <a:pt x="99" y="78"/>
                      <a:pt x="117" y="78"/>
                    </a:cubicBezTo>
                    <a:cubicBezTo>
                      <a:pt x="135" y="78"/>
                      <a:pt x="149" y="92"/>
                      <a:pt x="149" y="110"/>
                    </a:cubicBezTo>
                    <a:cubicBezTo>
                      <a:pt x="149" y="124"/>
                      <a:pt x="140" y="135"/>
                      <a:pt x="128" y="140"/>
                    </a:cubicBezTo>
                    <a:close/>
                    <a:moveTo>
                      <a:pt x="106" y="110"/>
                    </a:moveTo>
                    <a:cubicBezTo>
                      <a:pt x="106" y="116"/>
                      <a:pt x="111" y="120"/>
                      <a:pt x="117" y="120"/>
                    </a:cubicBezTo>
                    <a:cubicBezTo>
                      <a:pt x="123" y="120"/>
                      <a:pt x="128" y="116"/>
                      <a:pt x="128" y="110"/>
                    </a:cubicBezTo>
                    <a:cubicBezTo>
                      <a:pt x="128" y="104"/>
                      <a:pt x="123" y="99"/>
                      <a:pt x="117" y="99"/>
                    </a:cubicBezTo>
                    <a:cubicBezTo>
                      <a:pt x="111" y="99"/>
                      <a:pt x="106" y="104"/>
                      <a:pt x="106" y="110"/>
                    </a:cubicBezTo>
                    <a:close/>
                    <a:moveTo>
                      <a:pt x="192" y="110"/>
                    </a:moveTo>
                    <a:cubicBezTo>
                      <a:pt x="192" y="83"/>
                      <a:pt x="177" y="58"/>
                      <a:pt x="154" y="45"/>
                    </a:cubicBezTo>
                    <a:cubicBezTo>
                      <a:pt x="149" y="42"/>
                      <a:pt x="143" y="44"/>
                      <a:pt x="140" y="49"/>
                    </a:cubicBezTo>
                    <a:cubicBezTo>
                      <a:pt x="137" y="54"/>
                      <a:pt x="139" y="61"/>
                      <a:pt x="144" y="63"/>
                    </a:cubicBezTo>
                    <a:cubicBezTo>
                      <a:pt x="160" y="73"/>
                      <a:pt x="170" y="91"/>
                      <a:pt x="170" y="110"/>
                    </a:cubicBezTo>
                    <a:cubicBezTo>
                      <a:pt x="170" y="129"/>
                      <a:pt x="160" y="146"/>
                      <a:pt x="144" y="156"/>
                    </a:cubicBezTo>
                    <a:cubicBezTo>
                      <a:pt x="139" y="159"/>
                      <a:pt x="137" y="165"/>
                      <a:pt x="140" y="170"/>
                    </a:cubicBezTo>
                    <a:cubicBezTo>
                      <a:pt x="142" y="174"/>
                      <a:pt x="145" y="176"/>
                      <a:pt x="149" y="176"/>
                    </a:cubicBezTo>
                    <a:cubicBezTo>
                      <a:pt x="151" y="176"/>
                      <a:pt x="153" y="175"/>
                      <a:pt x="154" y="174"/>
                    </a:cubicBezTo>
                    <a:cubicBezTo>
                      <a:pt x="177" y="161"/>
                      <a:pt x="192" y="136"/>
                      <a:pt x="192" y="110"/>
                    </a:cubicBezTo>
                    <a:close/>
                    <a:moveTo>
                      <a:pt x="164" y="2"/>
                    </a:moveTo>
                    <a:cubicBezTo>
                      <a:pt x="159" y="0"/>
                      <a:pt x="152" y="2"/>
                      <a:pt x="150" y="8"/>
                    </a:cubicBezTo>
                    <a:cubicBezTo>
                      <a:pt x="148" y="13"/>
                      <a:pt x="150" y="19"/>
                      <a:pt x="155" y="22"/>
                    </a:cubicBezTo>
                    <a:cubicBezTo>
                      <a:pt x="190" y="37"/>
                      <a:pt x="213" y="71"/>
                      <a:pt x="213" y="110"/>
                    </a:cubicBezTo>
                    <a:cubicBezTo>
                      <a:pt x="213" y="148"/>
                      <a:pt x="190" y="182"/>
                      <a:pt x="155" y="198"/>
                    </a:cubicBezTo>
                    <a:cubicBezTo>
                      <a:pt x="150" y="200"/>
                      <a:pt x="148" y="206"/>
                      <a:pt x="150" y="212"/>
                    </a:cubicBezTo>
                    <a:cubicBezTo>
                      <a:pt x="152" y="216"/>
                      <a:pt x="156" y="218"/>
                      <a:pt x="160" y="218"/>
                    </a:cubicBezTo>
                    <a:cubicBezTo>
                      <a:pt x="161" y="218"/>
                      <a:pt x="163" y="218"/>
                      <a:pt x="164" y="217"/>
                    </a:cubicBezTo>
                    <a:cubicBezTo>
                      <a:pt x="207" y="199"/>
                      <a:pt x="234" y="156"/>
                      <a:pt x="234" y="110"/>
                    </a:cubicBezTo>
                    <a:cubicBezTo>
                      <a:pt x="234" y="63"/>
                      <a:pt x="207" y="21"/>
                      <a:pt x="164" y="2"/>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grpSp>
        <p:nvGrpSpPr>
          <p:cNvPr id="40" name="Group 62">
            <a:extLst>
              <a:ext uri="{FF2B5EF4-FFF2-40B4-BE49-F238E27FC236}">
                <a16:creationId xmlns:a16="http://schemas.microsoft.com/office/drawing/2014/main" id="{5DC3A79C-69DB-4090-A189-38F265BC801F}"/>
              </a:ext>
            </a:extLst>
          </p:cNvPr>
          <p:cNvGrpSpPr>
            <a:grpSpLocks noChangeAspect="1"/>
          </p:cNvGrpSpPr>
          <p:nvPr/>
        </p:nvGrpSpPr>
        <p:grpSpPr bwMode="auto">
          <a:xfrm>
            <a:off x="8598137" y="4896682"/>
            <a:ext cx="423289" cy="422047"/>
            <a:chOff x="5096" y="917"/>
            <a:chExt cx="341" cy="340"/>
          </a:xfrm>
          <a:solidFill>
            <a:schemeClr val="tx2"/>
          </a:solidFill>
        </p:grpSpPr>
        <p:sp>
          <p:nvSpPr>
            <p:cNvPr id="93" name="Freeform 63">
              <a:extLst>
                <a:ext uri="{FF2B5EF4-FFF2-40B4-BE49-F238E27FC236}">
                  <a16:creationId xmlns:a16="http://schemas.microsoft.com/office/drawing/2014/main" id="{82125CC2-10EE-454C-AB9F-934CB4130CC6}"/>
                </a:ext>
              </a:extLst>
            </p:cNvPr>
            <p:cNvSpPr>
              <a:spLocks noEditPoints="1"/>
            </p:cNvSpPr>
            <p:nvPr/>
          </p:nvSpPr>
          <p:spPr bwMode="auto">
            <a:xfrm>
              <a:off x="5096" y="917"/>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94" name="Freeform 64">
              <a:extLst>
                <a:ext uri="{FF2B5EF4-FFF2-40B4-BE49-F238E27FC236}">
                  <a16:creationId xmlns:a16="http://schemas.microsoft.com/office/drawing/2014/main" id="{BA94BDA1-C884-4F44-942D-7E37B1F93CF5}"/>
                </a:ext>
              </a:extLst>
            </p:cNvPr>
            <p:cNvSpPr>
              <a:spLocks noEditPoints="1"/>
            </p:cNvSpPr>
            <p:nvPr/>
          </p:nvSpPr>
          <p:spPr bwMode="auto">
            <a:xfrm>
              <a:off x="5160" y="1044"/>
              <a:ext cx="213" cy="85"/>
            </a:xfrm>
            <a:custGeom>
              <a:avLst/>
              <a:gdLst>
                <a:gd name="T0" fmla="*/ 309 w 320"/>
                <a:gd name="T1" fmla="*/ 53 h 128"/>
                <a:gd name="T2" fmla="*/ 308 w 320"/>
                <a:gd name="T3" fmla="*/ 53 h 128"/>
                <a:gd name="T4" fmla="*/ 245 w 320"/>
                <a:gd name="T5" fmla="*/ 0 h 128"/>
                <a:gd name="T6" fmla="*/ 183 w 320"/>
                <a:gd name="T7" fmla="*/ 48 h 128"/>
                <a:gd name="T8" fmla="*/ 160 w 320"/>
                <a:gd name="T9" fmla="*/ 42 h 128"/>
                <a:gd name="T10" fmla="*/ 136 w 320"/>
                <a:gd name="T11" fmla="*/ 48 h 128"/>
                <a:gd name="T12" fmla="*/ 74 w 320"/>
                <a:gd name="T13" fmla="*/ 0 h 128"/>
                <a:gd name="T14" fmla="*/ 11 w 320"/>
                <a:gd name="T15" fmla="*/ 53 h 128"/>
                <a:gd name="T16" fmla="*/ 10 w 320"/>
                <a:gd name="T17" fmla="*/ 53 h 128"/>
                <a:gd name="T18" fmla="*/ 0 w 320"/>
                <a:gd name="T19" fmla="*/ 64 h 128"/>
                <a:gd name="T20" fmla="*/ 10 w 320"/>
                <a:gd name="T21" fmla="*/ 74 h 128"/>
                <a:gd name="T22" fmla="*/ 11 w 320"/>
                <a:gd name="T23" fmla="*/ 74 h 128"/>
                <a:gd name="T24" fmla="*/ 74 w 320"/>
                <a:gd name="T25" fmla="*/ 128 h 128"/>
                <a:gd name="T26" fmla="*/ 138 w 320"/>
                <a:gd name="T27" fmla="*/ 73 h 128"/>
                <a:gd name="T28" fmla="*/ 160 w 320"/>
                <a:gd name="T29" fmla="*/ 64 h 128"/>
                <a:gd name="T30" fmla="*/ 182 w 320"/>
                <a:gd name="T31" fmla="*/ 73 h 128"/>
                <a:gd name="T32" fmla="*/ 245 w 320"/>
                <a:gd name="T33" fmla="*/ 128 h 128"/>
                <a:gd name="T34" fmla="*/ 308 w 320"/>
                <a:gd name="T35" fmla="*/ 74 h 128"/>
                <a:gd name="T36" fmla="*/ 309 w 320"/>
                <a:gd name="T37" fmla="*/ 74 h 128"/>
                <a:gd name="T38" fmla="*/ 320 w 320"/>
                <a:gd name="T39" fmla="*/ 64 h 128"/>
                <a:gd name="T40" fmla="*/ 309 w 320"/>
                <a:gd name="T41" fmla="*/ 53 h 128"/>
                <a:gd name="T42" fmla="*/ 74 w 320"/>
                <a:gd name="T43" fmla="*/ 106 h 128"/>
                <a:gd name="T44" fmla="*/ 32 w 320"/>
                <a:gd name="T45" fmla="*/ 64 h 128"/>
                <a:gd name="T46" fmla="*/ 74 w 320"/>
                <a:gd name="T47" fmla="*/ 21 h 128"/>
                <a:gd name="T48" fmla="*/ 117 w 320"/>
                <a:gd name="T49" fmla="*/ 64 h 128"/>
                <a:gd name="T50" fmla="*/ 74 w 320"/>
                <a:gd name="T51" fmla="*/ 106 h 128"/>
                <a:gd name="T52" fmla="*/ 245 w 320"/>
                <a:gd name="T53" fmla="*/ 106 h 128"/>
                <a:gd name="T54" fmla="*/ 202 w 320"/>
                <a:gd name="T55" fmla="*/ 64 h 128"/>
                <a:gd name="T56" fmla="*/ 245 w 320"/>
                <a:gd name="T57" fmla="*/ 21 h 128"/>
                <a:gd name="T58" fmla="*/ 288 w 320"/>
                <a:gd name="T59" fmla="*/ 64 h 128"/>
                <a:gd name="T60" fmla="*/ 245 w 320"/>
                <a:gd name="T6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128">
                  <a:moveTo>
                    <a:pt x="309" y="53"/>
                  </a:moveTo>
                  <a:cubicBezTo>
                    <a:pt x="308" y="53"/>
                    <a:pt x="308" y="53"/>
                    <a:pt x="308" y="53"/>
                  </a:cubicBezTo>
                  <a:cubicBezTo>
                    <a:pt x="303" y="23"/>
                    <a:pt x="277" y="0"/>
                    <a:pt x="245" y="0"/>
                  </a:cubicBezTo>
                  <a:cubicBezTo>
                    <a:pt x="215" y="0"/>
                    <a:pt x="190" y="20"/>
                    <a:pt x="183" y="48"/>
                  </a:cubicBezTo>
                  <a:cubicBezTo>
                    <a:pt x="176" y="44"/>
                    <a:pt x="168" y="42"/>
                    <a:pt x="160" y="42"/>
                  </a:cubicBezTo>
                  <a:cubicBezTo>
                    <a:pt x="151" y="42"/>
                    <a:pt x="143" y="44"/>
                    <a:pt x="136" y="48"/>
                  </a:cubicBezTo>
                  <a:cubicBezTo>
                    <a:pt x="129" y="20"/>
                    <a:pt x="104" y="0"/>
                    <a:pt x="74" y="0"/>
                  </a:cubicBezTo>
                  <a:cubicBezTo>
                    <a:pt x="43" y="0"/>
                    <a:pt x="16" y="23"/>
                    <a:pt x="11" y="53"/>
                  </a:cubicBezTo>
                  <a:cubicBezTo>
                    <a:pt x="10" y="53"/>
                    <a:pt x="10" y="53"/>
                    <a:pt x="10" y="53"/>
                  </a:cubicBezTo>
                  <a:cubicBezTo>
                    <a:pt x="4" y="53"/>
                    <a:pt x="0" y="58"/>
                    <a:pt x="0" y="64"/>
                  </a:cubicBezTo>
                  <a:cubicBezTo>
                    <a:pt x="0" y="70"/>
                    <a:pt x="4" y="74"/>
                    <a:pt x="10" y="74"/>
                  </a:cubicBezTo>
                  <a:cubicBezTo>
                    <a:pt x="11" y="74"/>
                    <a:pt x="11" y="74"/>
                    <a:pt x="11" y="74"/>
                  </a:cubicBezTo>
                  <a:cubicBezTo>
                    <a:pt x="16" y="105"/>
                    <a:pt x="43" y="128"/>
                    <a:pt x="74" y="128"/>
                  </a:cubicBezTo>
                  <a:cubicBezTo>
                    <a:pt x="107" y="128"/>
                    <a:pt x="133" y="104"/>
                    <a:pt x="138" y="73"/>
                  </a:cubicBezTo>
                  <a:cubicBezTo>
                    <a:pt x="144" y="67"/>
                    <a:pt x="151" y="64"/>
                    <a:pt x="160" y="64"/>
                  </a:cubicBezTo>
                  <a:cubicBezTo>
                    <a:pt x="168" y="64"/>
                    <a:pt x="176" y="67"/>
                    <a:pt x="182" y="73"/>
                  </a:cubicBezTo>
                  <a:cubicBezTo>
                    <a:pt x="186" y="104"/>
                    <a:pt x="213" y="128"/>
                    <a:pt x="245" y="128"/>
                  </a:cubicBezTo>
                  <a:cubicBezTo>
                    <a:pt x="277" y="128"/>
                    <a:pt x="303" y="105"/>
                    <a:pt x="308" y="74"/>
                  </a:cubicBezTo>
                  <a:cubicBezTo>
                    <a:pt x="309" y="74"/>
                    <a:pt x="309" y="74"/>
                    <a:pt x="309" y="74"/>
                  </a:cubicBezTo>
                  <a:cubicBezTo>
                    <a:pt x="315" y="74"/>
                    <a:pt x="320" y="70"/>
                    <a:pt x="320" y="64"/>
                  </a:cubicBezTo>
                  <a:cubicBezTo>
                    <a:pt x="320" y="58"/>
                    <a:pt x="315" y="53"/>
                    <a:pt x="309" y="53"/>
                  </a:cubicBezTo>
                  <a:close/>
                  <a:moveTo>
                    <a:pt x="74" y="106"/>
                  </a:moveTo>
                  <a:cubicBezTo>
                    <a:pt x="51" y="106"/>
                    <a:pt x="32" y="87"/>
                    <a:pt x="32" y="64"/>
                  </a:cubicBezTo>
                  <a:cubicBezTo>
                    <a:pt x="32" y="40"/>
                    <a:pt x="51" y="21"/>
                    <a:pt x="74" y="21"/>
                  </a:cubicBezTo>
                  <a:cubicBezTo>
                    <a:pt x="98" y="21"/>
                    <a:pt x="117" y="40"/>
                    <a:pt x="117" y="64"/>
                  </a:cubicBezTo>
                  <a:cubicBezTo>
                    <a:pt x="117" y="87"/>
                    <a:pt x="98" y="106"/>
                    <a:pt x="74" y="106"/>
                  </a:cubicBezTo>
                  <a:close/>
                  <a:moveTo>
                    <a:pt x="245" y="106"/>
                  </a:moveTo>
                  <a:cubicBezTo>
                    <a:pt x="221" y="106"/>
                    <a:pt x="202" y="87"/>
                    <a:pt x="202" y="64"/>
                  </a:cubicBezTo>
                  <a:cubicBezTo>
                    <a:pt x="202" y="40"/>
                    <a:pt x="221" y="21"/>
                    <a:pt x="245" y="21"/>
                  </a:cubicBezTo>
                  <a:cubicBezTo>
                    <a:pt x="269" y="21"/>
                    <a:pt x="288" y="40"/>
                    <a:pt x="288" y="64"/>
                  </a:cubicBezTo>
                  <a:cubicBezTo>
                    <a:pt x="288" y="87"/>
                    <a:pt x="269" y="106"/>
                    <a:pt x="245" y="1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95" name="Freeform 65">
              <a:extLst>
                <a:ext uri="{FF2B5EF4-FFF2-40B4-BE49-F238E27FC236}">
                  <a16:creationId xmlns:a16="http://schemas.microsoft.com/office/drawing/2014/main" id="{3FB49EAC-6370-44C3-A422-A4C09F9417A9}"/>
                </a:ext>
              </a:extLst>
            </p:cNvPr>
            <p:cNvSpPr>
              <a:spLocks noEditPoints="1"/>
            </p:cNvSpPr>
            <p:nvPr/>
          </p:nvSpPr>
          <p:spPr bwMode="auto">
            <a:xfrm>
              <a:off x="5096" y="917"/>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41" name="Group 243">
            <a:extLst>
              <a:ext uri="{FF2B5EF4-FFF2-40B4-BE49-F238E27FC236}">
                <a16:creationId xmlns:a16="http://schemas.microsoft.com/office/drawing/2014/main" id="{A38DA9FC-A119-4CA2-9E76-30D05A4D5841}"/>
              </a:ext>
            </a:extLst>
          </p:cNvPr>
          <p:cNvGrpSpPr>
            <a:grpSpLocks noChangeAspect="1"/>
          </p:cNvGrpSpPr>
          <p:nvPr/>
        </p:nvGrpSpPr>
        <p:grpSpPr bwMode="auto">
          <a:xfrm>
            <a:off x="10044874" y="4796002"/>
            <a:ext cx="424324" cy="425572"/>
            <a:chOff x="3476" y="785"/>
            <a:chExt cx="340" cy="341"/>
          </a:xfrm>
          <a:solidFill>
            <a:schemeClr val="tx2"/>
          </a:solidFill>
        </p:grpSpPr>
        <p:sp>
          <p:nvSpPr>
            <p:cNvPr id="91" name="Freeform 244">
              <a:extLst>
                <a:ext uri="{FF2B5EF4-FFF2-40B4-BE49-F238E27FC236}">
                  <a16:creationId xmlns:a16="http://schemas.microsoft.com/office/drawing/2014/main" id="{A1B40643-1D34-4E8D-87E8-364D32F093D7}"/>
                </a:ext>
              </a:extLst>
            </p:cNvPr>
            <p:cNvSpPr>
              <a:spLocks noEditPoints="1"/>
            </p:cNvSpPr>
            <p:nvPr/>
          </p:nvSpPr>
          <p:spPr bwMode="auto">
            <a:xfrm>
              <a:off x="3539" y="888"/>
              <a:ext cx="214" cy="146"/>
            </a:xfrm>
            <a:custGeom>
              <a:avLst/>
              <a:gdLst>
                <a:gd name="T0" fmla="*/ 48 w 322"/>
                <a:gd name="T1" fmla="*/ 172 h 219"/>
                <a:gd name="T2" fmla="*/ 60 w 322"/>
                <a:gd name="T3" fmla="*/ 188 h 219"/>
                <a:gd name="T4" fmla="*/ 63 w 322"/>
                <a:gd name="T5" fmla="*/ 203 h 219"/>
                <a:gd name="T6" fmla="*/ 54 w 322"/>
                <a:gd name="T7" fmla="*/ 207 h 219"/>
                <a:gd name="T8" fmla="*/ 48 w 322"/>
                <a:gd name="T9" fmla="*/ 205 h 219"/>
                <a:gd name="T10" fmla="*/ 27 w 322"/>
                <a:gd name="T11" fmla="*/ 171 h 219"/>
                <a:gd name="T12" fmla="*/ 50 w 322"/>
                <a:gd name="T13" fmla="*/ 144 h 219"/>
                <a:gd name="T14" fmla="*/ 79 w 322"/>
                <a:gd name="T15" fmla="*/ 114 h 219"/>
                <a:gd name="T16" fmla="*/ 12 w 322"/>
                <a:gd name="T17" fmla="*/ 101 h 219"/>
                <a:gd name="T18" fmla="*/ 1 w 322"/>
                <a:gd name="T19" fmla="*/ 91 h 219"/>
                <a:gd name="T20" fmla="*/ 10 w 322"/>
                <a:gd name="T21" fmla="*/ 79 h 219"/>
                <a:gd name="T22" fmla="*/ 99 w 322"/>
                <a:gd name="T23" fmla="*/ 108 h 219"/>
                <a:gd name="T24" fmla="*/ 58 w 322"/>
                <a:gd name="T25" fmla="*/ 164 h 219"/>
                <a:gd name="T26" fmla="*/ 48 w 322"/>
                <a:gd name="T27" fmla="*/ 172 h 219"/>
                <a:gd name="T28" fmla="*/ 301 w 322"/>
                <a:gd name="T29" fmla="*/ 50 h 219"/>
                <a:gd name="T30" fmla="*/ 151 w 322"/>
                <a:gd name="T31" fmla="*/ 201 h 219"/>
                <a:gd name="T32" fmla="*/ 146 w 322"/>
                <a:gd name="T33" fmla="*/ 203 h 219"/>
                <a:gd name="T34" fmla="*/ 101 w 322"/>
                <a:gd name="T35" fmla="*/ 218 h 219"/>
                <a:gd name="T36" fmla="*/ 98 w 322"/>
                <a:gd name="T37" fmla="*/ 219 h 219"/>
                <a:gd name="T38" fmla="*/ 90 w 322"/>
                <a:gd name="T39" fmla="*/ 216 h 219"/>
                <a:gd name="T40" fmla="*/ 88 w 322"/>
                <a:gd name="T41" fmla="*/ 205 h 219"/>
                <a:gd name="T42" fmla="*/ 103 w 322"/>
                <a:gd name="T43" fmla="*/ 159 h 219"/>
                <a:gd name="T44" fmla="*/ 105 w 322"/>
                <a:gd name="T45" fmla="*/ 155 h 219"/>
                <a:gd name="T46" fmla="*/ 256 w 322"/>
                <a:gd name="T47" fmla="*/ 4 h 219"/>
                <a:gd name="T48" fmla="*/ 271 w 322"/>
                <a:gd name="T49" fmla="*/ 4 h 219"/>
                <a:gd name="T50" fmla="*/ 301 w 322"/>
                <a:gd name="T51" fmla="*/ 35 h 219"/>
                <a:gd name="T52" fmla="*/ 305 w 322"/>
                <a:gd name="T53" fmla="*/ 42 h 219"/>
                <a:gd name="T54" fmla="*/ 301 w 322"/>
                <a:gd name="T55" fmla="*/ 50 h 219"/>
                <a:gd name="T56" fmla="*/ 218 w 322"/>
                <a:gd name="T57" fmla="*/ 102 h 219"/>
                <a:gd name="T58" fmla="*/ 203 w 322"/>
                <a:gd name="T59" fmla="*/ 87 h 219"/>
                <a:gd name="T60" fmla="*/ 122 w 322"/>
                <a:gd name="T61" fmla="*/ 169 h 219"/>
                <a:gd name="T62" fmla="*/ 115 w 322"/>
                <a:gd name="T63" fmla="*/ 191 h 219"/>
                <a:gd name="T64" fmla="*/ 137 w 322"/>
                <a:gd name="T65" fmla="*/ 184 h 219"/>
                <a:gd name="T66" fmla="*/ 218 w 322"/>
                <a:gd name="T67" fmla="*/ 102 h 219"/>
                <a:gd name="T68" fmla="*/ 279 w 322"/>
                <a:gd name="T69" fmla="*/ 42 h 219"/>
                <a:gd name="T70" fmla="*/ 264 w 322"/>
                <a:gd name="T71" fmla="*/ 27 h 219"/>
                <a:gd name="T72" fmla="*/ 218 w 322"/>
                <a:gd name="T73" fmla="*/ 72 h 219"/>
                <a:gd name="T74" fmla="*/ 234 w 322"/>
                <a:gd name="T75" fmla="*/ 87 h 219"/>
                <a:gd name="T76" fmla="*/ 279 w 322"/>
                <a:gd name="T77" fmla="*/ 42 h 219"/>
                <a:gd name="T78" fmla="*/ 318 w 322"/>
                <a:gd name="T79" fmla="*/ 82 h 219"/>
                <a:gd name="T80" fmla="*/ 302 w 322"/>
                <a:gd name="T81" fmla="*/ 82 h 219"/>
                <a:gd name="T82" fmla="*/ 260 w 322"/>
                <a:gd name="T83" fmla="*/ 125 h 219"/>
                <a:gd name="T84" fmla="*/ 260 w 322"/>
                <a:gd name="T85" fmla="*/ 140 h 219"/>
                <a:gd name="T86" fmla="*/ 267 w 322"/>
                <a:gd name="T87" fmla="*/ 143 h 219"/>
                <a:gd name="T88" fmla="*/ 275 w 322"/>
                <a:gd name="T89" fmla="*/ 140 h 219"/>
                <a:gd name="T90" fmla="*/ 318 w 322"/>
                <a:gd name="T91" fmla="*/ 98 h 219"/>
                <a:gd name="T92" fmla="*/ 318 w 322"/>
                <a:gd name="T93" fmla="*/ 8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219">
                  <a:moveTo>
                    <a:pt x="48" y="172"/>
                  </a:moveTo>
                  <a:cubicBezTo>
                    <a:pt x="48" y="177"/>
                    <a:pt x="56" y="185"/>
                    <a:pt x="60" y="188"/>
                  </a:cubicBezTo>
                  <a:cubicBezTo>
                    <a:pt x="65" y="191"/>
                    <a:pt x="66" y="198"/>
                    <a:pt x="63" y="203"/>
                  </a:cubicBezTo>
                  <a:cubicBezTo>
                    <a:pt x="61" y="206"/>
                    <a:pt x="57" y="207"/>
                    <a:pt x="54" y="207"/>
                  </a:cubicBezTo>
                  <a:cubicBezTo>
                    <a:pt x="52" y="207"/>
                    <a:pt x="50" y="207"/>
                    <a:pt x="48" y="205"/>
                  </a:cubicBezTo>
                  <a:cubicBezTo>
                    <a:pt x="46" y="204"/>
                    <a:pt x="25" y="189"/>
                    <a:pt x="27" y="171"/>
                  </a:cubicBezTo>
                  <a:cubicBezTo>
                    <a:pt x="28" y="160"/>
                    <a:pt x="35" y="151"/>
                    <a:pt x="50" y="144"/>
                  </a:cubicBezTo>
                  <a:cubicBezTo>
                    <a:pt x="70" y="135"/>
                    <a:pt x="81" y="121"/>
                    <a:pt x="79" y="114"/>
                  </a:cubicBezTo>
                  <a:cubicBezTo>
                    <a:pt x="77" y="107"/>
                    <a:pt x="61" y="96"/>
                    <a:pt x="12" y="101"/>
                  </a:cubicBezTo>
                  <a:cubicBezTo>
                    <a:pt x="6" y="101"/>
                    <a:pt x="1" y="97"/>
                    <a:pt x="1" y="91"/>
                  </a:cubicBezTo>
                  <a:cubicBezTo>
                    <a:pt x="0" y="85"/>
                    <a:pt x="5" y="80"/>
                    <a:pt x="10" y="79"/>
                  </a:cubicBezTo>
                  <a:cubicBezTo>
                    <a:pt x="80" y="73"/>
                    <a:pt x="96" y="95"/>
                    <a:pt x="99" y="108"/>
                  </a:cubicBezTo>
                  <a:cubicBezTo>
                    <a:pt x="105" y="128"/>
                    <a:pt x="88" y="150"/>
                    <a:pt x="58" y="164"/>
                  </a:cubicBezTo>
                  <a:cubicBezTo>
                    <a:pt x="52" y="167"/>
                    <a:pt x="48" y="170"/>
                    <a:pt x="48" y="172"/>
                  </a:cubicBezTo>
                  <a:close/>
                  <a:moveTo>
                    <a:pt x="301" y="50"/>
                  </a:moveTo>
                  <a:cubicBezTo>
                    <a:pt x="151" y="201"/>
                    <a:pt x="151" y="201"/>
                    <a:pt x="151" y="201"/>
                  </a:cubicBezTo>
                  <a:cubicBezTo>
                    <a:pt x="149" y="202"/>
                    <a:pt x="148" y="203"/>
                    <a:pt x="146" y="203"/>
                  </a:cubicBezTo>
                  <a:cubicBezTo>
                    <a:pt x="101" y="218"/>
                    <a:pt x="101" y="218"/>
                    <a:pt x="101" y="218"/>
                  </a:cubicBezTo>
                  <a:cubicBezTo>
                    <a:pt x="100" y="219"/>
                    <a:pt x="99" y="219"/>
                    <a:pt x="98" y="219"/>
                  </a:cubicBezTo>
                  <a:cubicBezTo>
                    <a:pt x="95" y="219"/>
                    <a:pt x="92" y="218"/>
                    <a:pt x="90" y="216"/>
                  </a:cubicBezTo>
                  <a:cubicBezTo>
                    <a:pt x="87" y="213"/>
                    <a:pt x="86" y="209"/>
                    <a:pt x="88" y="205"/>
                  </a:cubicBezTo>
                  <a:cubicBezTo>
                    <a:pt x="103" y="159"/>
                    <a:pt x="103" y="159"/>
                    <a:pt x="103" y="159"/>
                  </a:cubicBezTo>
                  <a:cubicBezTo>
                    <a:pt x="103" y="158"/>
                    <a:pt x="104" y="156"/>
                    <a:pt x="105" y="155"/>
                  </a:cubicBezTo>
                  <a:cubicBezTo>
                    <a:pt x="256" y="4"/>
                    <a:pt x="256" y="4"/>
                    <a:pt x="256" y="4"/>
                  </a:cubicBezTo>
                  <a:cubicBezTo>
                    <a:pt x="260" y="0"/>
                    <a:pt x="267" y="0"/>
                    <a:pt x="271" y="4"/>
                  </a:cubicBezTo>
                  <a:cubicBezTo>
                    <a:pt x="301" y="35"/>
                    <a:pt x="301" y="35"/>
                    <a:pt x="301" y="35"/>
                  </a:cubicBezTo>
                  <a:cubicBezTo>
                    <a:pt x="303" y="37"/>
                    <a:pt x="305" y="39"/>
                    <a:pt x="305" y="42"/>
                  </a:cubicBezTo>
                  <a:cubicBezTo>
                    <a:pt x="305" y="45"/>
                    <a:pt x="303" y="48"/>
                    <a:pt x="301" y="50"/>
                  </a:cubicBezTo>
                  <a:close/>
                  <a:moveTo>
                    <a:pt x="218" y="102"/>
                  </a:moveTo>
                  <a:cubicBezTo>
                    <a:pt x="203" y="87"/>
                    <a:pt x="203" y="87"/>
                    <a:pt x="203" y="87"/>
                  </a:cubicBezTo>
                  <a:cubicBezTo>
                    <a:pt x="122" y="169"/>
                    <a:pt x="122" y="169"/>
                    <a:pt x="122" y="169"/>
                  </a:cubicBezTo>
                  <a:cubicBezTo>
                    <a:pt x="115" y="191"/>
                    <a:pt x="115" y="191"/>
                    <a:pt x="115" y="191"/>
                  </a:cubicBezTo>
                  <a:cubicBezTo>
                    <a:pt x="137" y="184"/>
                    <a:pt x="137" y="184"/>
                    <a:pt x="137" y="184"/>
                  </a:cubicBezTo>
                  <a:lnTo>
                    <a:pt x="218" y="102"/>
                  </a:lnTo>
                  <a:close/>
                  <a:moveTo>
                    <a:pt x="279" y="42"/>
                  </a:moveTo>
                  <a:cubicBezTo>
                    <a:pt x="264" y="27"/>
                    <a:pt x="264" y="27"/>
                    <a:pt x="264" y="27"/>
                  </a:cubicBezTo>
                  <a:cubicBezTo>
                    <a:pt x="218" y="72"/>
                    <a:pt x="218" y="72"/>
                    <a:pt x="218" y="72"/>
                  </a:cubicBezTo>
                  <a:cubicBezTo>
                    <a:pt x="234" y="87"/>
                    <a:pt x="234" y="87"/>
                    <a:pt x="234" y="87"/>
                  </a:cubicBezTo>
                  <a:lnTo>
                    <a:pt x="279" y="42"/>
                  </a:lnTo>
                  <a:close/>
                  <a:moveTo>
                    <a:pt x="318" y="82"/>
                  </a:moveTo>
                  <a:cubicBezTo>
                    <a:pt x="313" y="78"/>
                    <a:pt x="307" y="78"/>
                    <a:pt x="302" y="82"/>
                  </a:cubicBezTo>
                  <a:cubicBezTo>
                    <a:pt x="260" y="125"/>
                    <a:pt x="260" y="125"/>
                    <a:pt x="260" y="125"/>
                  </a:cubicBezTo>
                  <a:cubicBezTo>
                    <a:pt x="256" y="129"/>
                    <a:pt x="256" y="136"/>
                    <a:pt x="260" y="140"/>
                  </a:cubicBezTo>
                  <a:cubicBezTo>
                    <a:pt x="262" y="142"/>
                    <a:pt x="265" y="143"/>
                    <a:pt x="267" y="143"/>
                  </a:cubicBezTo>
                  <a:cubicBezTo>
                    <a:pt x="270" y="143"/>
                    <a:pt x="273" y="142"/>
                    <a:pt x="275" y="140"/>
                  </a:cubicBezTo>
                  <a:cubicBezTo>
                    <a:pt x="318" y="98"/>
                    <a:pt x="318" y="98"/>
                    <a:pt x="318" y="98"/>
                  </a:cubicBezTo>
                  <a:cubicBezTo>
                    <a:pt x="322" y="93"/>
                    <a:pt x="322" y="87"/>
                    <a:pt x="318" y="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92" name="Freeform 245">
              <a:extLst>
                <a:ext uri="{FF2B5EF4-FFF2-40B4-BE49-F238E27FC236}">
                  <a16:creationId xmlns:a16="http://schemas.microsoft.com/office/drawing/2014/main" id="{ED56DAED-AECA-474A-9913-234B2FAA01EA}"/>
                </a:ext>
              </a:extLst>
            </p:cNvPr>
            <p:cNvSpPr>
              <a:spLocks noEditPoints="1"/>
            </p:cNvSpPr>
            <p:nvPr/>
          </p:nvSpPr>
          <p:spPr bwMode="auto">
            <a:xfrm>
              <a:off x="3476" y="78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42" name="Group 41">
            <a:extLst>
              <a:ext uri="{FF2B5EF4-FFF2-40B4-BE49-F238E27FC236}">
                <a16:creationId xmlns:a16="http://schemas.microsoft.com/office/drawing/2014/main" id="{92227FAF-DA4B-4BFD-BEC0-830ADBD4E5E8}"/>
              </a:ext>
            </a:extLst>
          </p:cNvPr>
          <p:cNvGrpSpPr/>
          <p:nvPr/>
        </p:nvGrpSpPr>
        <p:grpSpPr>
          <a:xfrm>
            <a:off x="9306064" y="5020336"/>
            <a:ext cx="424324" cy="425572"/>
            <a:chOff x="10317181" y="5185889"/>
            <a:chExt cx="369021" cy="370106"/>
          </a:xfrm>
        </p:grpSpPr>
        <p:grpSp>
          <p:nvGrpSpPr>
            <p:cNvPr id="74" name="Group 73">
              <a:extLst>
                <a:ext uri="{FF2B5EF4-FFF2-40B4-BE49-F238E27FC236}">
                  <a16:creationId xmlns:a16="http://schemas.microsoft.com/office/drawing/2014/main" id="{D1D6C1A2-26E7-4229-A0D4-1D9CABC7BD51}"/>
                </a:ext>
              </a:extLst>
            </p:cNvPr>
            <p:cNvGrpSpPr/>
            <p:nvPr/>
          </p:nvGrpSpPr>
          <p:grpSpPr>
            <a:xfrm>
              <a:off x="10398882" y="5256849"/>
              <a:ext cx="205618" cy="228187"/>
              <a:chOff x="10289565" y="5327808"/>
              <a:chExt cx="205618" cy="228187"/>
            </a:xfrm>
          </p:grpSpPr>
          <p:sp>
            <p:nvSpPr>
              <p:cNvPr id="76" name="Freeform 6">
                <a:extLst>
                  <a:ext uri="{FF2B5EF4-FFF2-40B4-BE49-F238E27FC236}">
                    <a16:creationId xmlns:a16="http://schemas.microsoft.com/office/drawing/2014/main" id="{CFD6734F-5E41-4EDD-B4E9-228671DDBA19}"/>
                  </a:ext>
                </a:extLst>
              </p:cNvPr>
              <p:cNvSpPr>
                <a:spLocks noEditPoints="1"/>
              </p:cNvSpPr>
              <p:nvPr/>
            </p:nvSpPr>
            <p:spPr bwMode="auto">
              <a:xfrm>
                <a:off x="10467600" y="5410870"/>
                <a:ext cx="27583" cy="38554"/>
              </a:xfrm>
              <a:custGeom>
                <a:avLst/>
                <a:gdLst>
                  <a:gd name="T0" fmla="*/ 128 w 565"/>
                  <a:gd name="T1" fmla="*/ 666 h 795"/>
                  <a:gd name="T2" fmla="*/ 128 w 565"/>
                  <a:gd name="T3" fmla="*/ 666 h 795"/>
                  <a:gd name="T4" fmla="*/ 168 w 565"/>
                  <a:gd name="T5" fmla="*/ 666 h 795"/>
                  <a:gd name="T6" fmla="*/ 437 w 565"/>
                  <a:gd name="T7" fmla="*/ 398 h 795"/>
                  <a:gd name="T8" fmla="*/ 358 w 565"/>
                  <a:gd name="T9" fmla="*/ 208 h 795"/>
                  <a:gd name="T10" fmla="*/ 168 w 565"/>
                  <a:gd name="T11" fmla="*/ 129 h 795"/>
                  <a:gd name="T12" fmla="*/ 128 w 565"/>
                  <a:gd name="T13" fmla="*/ 129 h 795"/>
                  <a:gd name="T14" fmla="*/ 128 w 565"/>
                  <a:gd name="T15" fmla="*/ 666 h 795"/>
                  <a:gd name="T16" fmla="*/ 168 w 565"/>
                  <a:gd name="T17" fmla="*/ 795 h 795"/>
                  <a:gd name="T18" fmla="*/ 168 w 565"/>
                  <a:gd name="T19" fmla="*/ 795 h 795"/>
                  <a:gd name="T20" fmla="*/ 0 w 565"/>
                  <a:gd name="T21" fmla="*/ 795 h 795"/>
                  <a:gd name="T22" fmla="*/ 0 w 565"/>
                  <a:gd name="T23" fmla="*/ 0 h 795"/>
                  <a:gd name="T24" fmla="*/ 168 w 565"/>
                  <a:gd name="T25" fmla="*/ 0 h 795"/>
                  <a:gd name="T26" fmla="*/ 449 w 565"/>
                  <a:gd name="T27" fmla="*/ 117 h 795"/>
                  <a:gd name="T28" fmla="*/ 449 w 565"/>
                  <a:gd name="T29" fmla="*/ 117 h 795"/>
                  <a:gd name="T30" fmla="*/ 565 w 565"/>
                  <a:gd name="T31" fmla="*/ 398 h 795"/>
                  <a:gd name="T32" fmla="*/ 168 w 565"/>
                  <a:gd name="T33"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5" h="795">
                    <a:moveTo>
                      <a:pt x="128" y="666"/>
                    </a:moveTo>
                    <a:lnTo>
                      <a:pt x="128" y="666"/>
                    </a:lnTo>
                    <a:lnTo>
                      <a:pt x="168" y="666"/>
                    </a:lnTo>
                    <a:cubicBezTo>
                      <a:pt x="316" y="666"/>
                      <a:pt x="437" y="546"/>
                      <a:pt x="437" y="398"/>
                    </a:cubicBezTo>
                    <a:cubicBezTo>
                      <a:pt x="437" y="326"/>
                      <a:pt x="409" y="258"/>
                      <a:pt x="358" y="208"/>
                    </a:cubicBezTo>
                    <a:cubicBezTo>
                      <a:pt x="307" y="157"/>
                      <a:pt x="240" y="129"/>
                      <a:pt x="168" y="129"/>
                    </a:cubicBezTo>
                    <a:lnTo>
                      <a:pt x="128" y="129"/>
                    </a:lnTo>
                    <a:lnTo>
                      <a:pt x="128" y="666"/>
                    </a:lnTo>
                    <a:close/>
                    <a:moveTo>
                      <a:pt x="168" y="795"/>
                    </a:moveTo>
                    <a:lnTo>
                      <a:pt x="168" y="795"/>
                    </a:lnTo>
                    <a:lnTo>
                      <a:pt x="0" y="795"/>
                    </a:lnTo>
                    <a:lnTo>
                      <a:pt x="0" y="0"/>
                    </a:lnTo>
                    <a:lnTo>
                      <a:pt x="168" y="0"/>
                    </a:lnTo>
                    <a:cubicBezTo>
                      <a:pt x="274" y="0"/>
                      <a:pt x="374" y="42"/>
                      <a:pt x="449" y="117"/>
                    </a:cubicBezTo>
                    <a:lnTo>
                      <a:pt x="449" y="117"/>
                    </a:lnTo>
                    <a:cubicBezTo>
                      <a:pt x="524" y="192"/>
                      <a:pt x="565" y="291"/>
                      <a:pt x="565" y="398"/>
                    </a:cubicBezTo>
                    <a:cubicBezTo>
                      <a:pt x="565" y="616"/>
                      <a:pt x="387" y="795"/>
                      <a:pt x="168" y="795"/>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77" name="Freeform 7">
                <a:extLst>
                  <a:ext uri="{FF2B5EF4-FFF2-40B4-BE49-F238E27FC236}">
                    <a16:creationId xmlns:a16="http://schemas.microsoft.com/office/drawing/2014/main" id="{C1868C91-366B-483A-A4A6-B76DB5E957F2}"/>
                  </a:ext>
                </a:extLst>
              </p:cNvPr>
              <p:cNvSpPr>
                <a:spLocks noEditPoints="1"/>
              </p:cNvSpPr>
              <p:nvPr/>
            </p:nvSpPr>
            <p:spPr bwMode="auto">
              <a:xfrm>
                <a:off x="10289565" y="5410870"/>
                <a:ext cx="27583" cy="38554"/>
              </a:xfrm>
              <a:custGeom>
                <a:avLst/>
                <a:gdLst>
                  <a:gd name="T0" fmla="*/ 207 w 565"/>
                  <a:gd name="T1" fmla="*/ 208 h 795"/>
                  <a:gd name="T2" fmla="*/ 207 w 565"/>
                  <a:gd name="T3" fmla="*/ 208 h 795"/>
                  <a:gd name="T4" fmla="*/ 128 w 565"/>
                  <a:gd name="T5" fmla="*/ 398 h 795"/>
                  <a:gd name="T6" fmla="*/ 397 w 565"/>
                  <a:gd name="T7" fmla="*/ 666 h 795"/>
                  <a:gd name="T8" fmla="*/ 437 w 565"/>
                  <a:gd name="T9" fmla="*/ 666 h 795"/>
                  <a:gd name="T10" fmla="*/ 437 w 565"/>
                  <a:gd name="T11" fmla="*/ 129 h 795"/>
                  <a:gd name="T12" fmla="*/ 397 w 565"/>
                  <a:gd name="T13" fmla="*/ 129 h 795"/>
                  <a:gd name="T14" fmla="*/ 207 w 565"/>
                  <a:gd name="T15" fmla="*/ 208 h 795"/>
                  <a:gd name="T16" fmla="*/ 207 w 565"/>
                  <a:gd name="T17" fmla="*/ 208 h 795"/>
                  <a:gd name="T18" fmla="*/ 565 w 565"/>
                  <a:gd name="T19" fmla="*/ 795 h 795"/>
                  <a:gd name="T20" fmla="*/ 565 w 565"/>
                  <a:gd name="T21" fmla="*/ 795 h 795"/>
                  <a:gd name="T22" fmla="*/ 397 w 565"/>
                  <a:gd name="T23" fmla="*/ 795 h 795"/>
                  <a:gd name="T24" fmla="*/ 0 w 565"/>
                  <a:gd name="T25" fmla="*/ 398 h 795"/>
                  <a:gd name="T26" fmla="*/ 116 w 565"/>
                  <a:gd name="T27" fmla="*/ 117 h 795"/>
                  <a:gd name="T28" fmla="*/ 116 w 565"/>
                  <a:gd name="T29" fmla="*/ 117 h 795"/>
                  <a:gd name="T30" fmla="*/ 397 w 565"/>
                  <a:gd name="T31" fmla="*/ 0 h 795"/>
                  <a:gd name="T32" fmla="*/ 565 w 565"/>
                  <a:gd name="T33" fmla="*/ 0 h 795"/>
                  <a:gd name="T34" fmla="*/ 565 w 565"/>
                  <a:gd name="T35"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5" h="795">
                    <a:moveTo>
                      <a:pt x="207" y="208"/>
                    </a:moveTo>
                    <a:lnTo>
                      <a:pt x="207" y="208"/>
                    </a:lnTo>
                    <a:cubicBezTo>
                      <a:pt x="156" y="258"/>
                      <a:pt x="128" y="326"/>
                      <a:pt x="128" y="398"/>
                    </a:cubicBezTo>
                    <a:cubicBezTo>
                      <a:pt x="128" y="546"/>
                      <a:pt x="249" y="666"/>
                      <a:pt x="397" y="666"/>
                    </a:cubicBezTo>
                    <a:lnTo>
                      <a:pt x="437" y="666"/>
                    </a:lnTo>
                    <a:lnTo>
                      <a:pt x="437" y="129"/>
                    </a:lnTo>
                    <a:lnTo>
                      <a:pt x="397" y="129"/>
                    </a:lnTo>
                    <a:cubicBezTo>
                      <a:pt x="325" y="129"/>
                      <a:pt x="258" y="157"/>
                      <a:pt x="207" y="208"/>
                    </a:cubicBezTo>
                    <a:lnTo>
                      <a:pt x="207" y="208"/>
                    </a:lnTo>
                    <a:close/>
                    <a:moveTo>
                      <a:pt x="565" y="795"/>
                    </a:moveTo>
                    <a:lnTo>
                      <a:pt x="565" y="795"/>
                    </a:lnTo>
                    <a:lnTo>
                      <a:pt x="397" y="795"/>
                    </a:lnTo>
                    <a:cubicBezTo>
                      <a:pt x="178" y="795"/>
                      <a:pt x="0" y="616"/>
                      <a:pt x="0" y="398"/>
                    </a:cubicBezTo>
                    <a:cubicBezTo>
                      <a:pt x="0" y="291"/>
                      <a:pt x="41" y="192"/>
                      <a:pt x="116" y="117"/>
                    </a:cubicBezTo>
                    <a:lnTo>
                      <a:pt x="116" y="117"/>
                    </a:lnTo>
                    <a:cubicBezTo>
                      <a:pt x="191" y="42"/>
                      <a:pt x="291" y="0"/>
                      <a:pt x="397" y="0"/>
                    </a:cubicBezTo>
                    <a:lnTo>
                      <a:pt x="565" y="0"/>
                    </a:lnTo>
                    <a:lnTo>
                      <a:pt x="565" y="795"/>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78" name="Freeform 8">
                <a:extLst>
                  <a:ext uri="{FF2B5EF4-FFF2-40B4-BE49-F238E27FC236}">
                    <a16:creationId xmlns:a16="http://schemas.microsoft.com/office/drawing/2014/main" id="{48905E86-65C1-48AD-BE0B-868D50168955}"/>
                  </a:ext>
                </a:extLst>
              </p:cNvPr>
              <p:cNvSpPr>
                <a:spLocks noEditPoints="1"/>
              </p:cNvSpPr>
              <p:nvPr/>
            </p:nvSpPr>
            <p:spPr bwMode="auto">
              <a:xfrm>
                <a:off x="10311506" y="5498321"/>
                <a:ext cx="162050" cy="57674"/>
              </a:xfrm>
              <a:custGeom>
                <a:avLst/>
                <a:gdLst>
                  <a:gd name="T0" fmla="*/ 183 w 3343"/>
                  <a:gd name="T1" fmla="*/ 1007 h 1191"/>
                  <a:gd name="T2" fmla="*/ 183 w 3343"/>
                  <a:gd name="T3" fmla="*/ 1007 h 1191"/>
                  <a:gd name="T4" fmla="*/ 3159 w 3343"/>
                  <a:gd name="T5" fmla="*/ 1007 h 1191"/>
                  <a:gd name="T6" fmla="*/ 3159 w 3343"/>
                  <a:gd name="T7" fmla="*/ 452 h 1191"/>
                  <a:gd name="T8" fmla="*/ 2891 w 3343"/>
                  <a:gd name="T9" fmla="*/ 184 h 1191"/>
                  <a:gd name="T10" fmla="*/ 451 w 3343"/>
                  <a:gd name="T11" fmla="*/ 184 h 1191"/>
                  <a:gd name="T12" fmla="*/ 183 w 3343"/>
                  <a:gd name="T13" fmla="*/ 452 h 1191"/>
                  <a:gd name="T14" fmla="*/ 183 w 3343"/>
                  <a:gd name="T15" fmla="*/ 1007 h 1191"/>
                  <a:gd name="T16" fmla="*/ 3343 w 3343"/>
                  <a:gd name="T17" fmla="*/ 1191 h 1191"/>
                  <a:gd name="T18" fmla="*/ 3343 w 3343"/>
                  <a:gd name="T19" fmla="*/ 1191 h 1191"/>
                  <a:gd name="T20" fmla="*/ 0 w 3343"/>
                  <a:gd name="T21" fmla="*/ 1191 h 1191"/>
                  <a:gd name="T22" fmla="*/ 0 w 3343"/>
                  <a:gd name="T23" fmla="*/ 452 h 1191"/>
                  <a:gd name="T24" fmla="*/ 451 w 3343"/>
                  <a:gd name="T25" fmla="*/ 0 h 1191"/>
                  <a:gd name="T26" fmla="*/ 2891 w 3343"/>
                  <a:gd name="T27" fmla="*/ 0 h 1191"/>
                  <a:gd name="T28" fmla="*/ 3343 w 3343"/>
                  <a:gd name="T29" fmla="*/ 452 h 1191"/>
                  <a:gd name="T30" fmla="*/ 3343 w 3343"/>
                  <a:gd name="T31" fmla="*/ 119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3" h="1191">
                    <a:moveTo>
                      <a:pt x="183" y="1007"/>
                    </a:moveTo>
                    <a:lnTo>
                      <a:pt x="183" y="1007"/>
                    </a:lnTo>
                    <a:lnTo>
                      <a:pt x="3159" y="1007"/>
                    </a:lnTo>
                    <a:lnTo>
                      <a:pt x="3159" y="452"/>
                    </a:lnTo>
                    <a:cubicBezTo>
                      <a:pt x="3159" y="304"/>
                      <a:pt x="3039" y="184"/>
                      <a:pt x="2891" y="184"/>
                    </a:cubicBezTo>
                    <a:lnTo>
                      <a:pt x="451" y="184"/>
                    </a:lnTo>
                    <a:cubicBezTo>
                      <a:pt x="303" y="184"/>
                      <a:pt x="183" y="304"/>
                      <a:pt x="183" y="452"/>
                    </a:cubicBezTo>
                    <a:lnTo>
                      <a:pt x="183" y="1007"/>
                    </a:lnTo>
                    <a:close/>
                    <a:moveTo>
                      <a:pt x="3343" y="1191"/>
                    </a:moveTo>
                    <a:lnTo>
                      <a:pt x="3343" y="1191"/>
                    </a:lnTo>
                    <a:lnTo>
                      <a:pt x="0" y="1191"/>
                    </a:lnTo>
                    <a:lnTo>
                      <a:pt x="0" y="452"/>
                    </a:lnTo>
                    <a:cubicBezTo>
                      <a:pt x="0" y="203"/>
                      <a:pt x="202" y="0"/>
                      <a:pt x="451" y="0"/>
                    </a:cubicBezTo>
                    <a:lnTo>
                      <a:pt x="2891" y="0"/>
                    </a:lnTo>
                    <a:cubicBezTo>
                      <a:pt x="3140" y="0"/>
                      <a:pt x="3343" y="203"/>
                      <a:pt x="3343" y="452"/>
                    </a:cubicBezTo>
                    <a:lnTo>
                      <a:pt x="3343" y="1191"/>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79" name="Freeform 9">
                <a:extLst>
                  <a:ext uri="{FF2B5EF4-FFF2-40B4-BE49-F238E27FC236}">
                    <a16:creationId xmlns:a16="http://schemas.microsoft.com/office/drawing/2014/main" id="{D8EAD48D-07EE-4493-82D8-6C311ED8D452}"/>
                  </a:ext>
                </a:extLst>
              </p:cNvPr>
              <p:cNvSpPr>
                <a:spLocks noEditPoints="1"/>
              </p:cNvSpPr>
              <p:nvPr/>
            </p:nvSpPr>
            <p:spPr bwMode="auto">
              <a:xfrm>
                <a:off x="10323103" y="5377019"/>
                <a:ext cx="138542" cy="113466"/>
              </a:xfrm>
              <a:custGeom>
                <a:avLst/>
                <a:gdLst>
                  <a:gd name="T0" fmla="*/ 326 w 2853"/>
                  <a:gd name="T1" fmla="*/ 183 h 2339"/>
                  <a:gd name="T2" fmla="*/ 326 w 2853"/>
                  <a:gd name="T3" fmla="*/ 183 h 2339"/>
                  <a:gd name="T4" fmla="*/ 184 w 2853"/>
                  <a:gd name="T5" fmla="*/ 326 h 2339"/>
                  <a:gd name="T6" fmla="*/ 184 w 2853"/>
                  <a:gd name="T7" fmla="*/ 2014 h 2339"/>
                  <a:gd name="T8" fmla="*/ 326 w 2853"/>
                  <a:gd name="T9" fmla="*/ 2155 h 2339"/>
                  <a:gd name="T10" fmla="*/ 2528 w 2853"/>
                  <a:gd name="T11" fmla="*/ 2155 h 2339"/>
                  <a:gd name="T12" fmla="*/ 2670 w 2853"/>
                  <a:gd name="T13" fmla="*/ 2013 h 2339"/>
                  <a:gd name="T14" fmla="*/ 2670 w 2853"/>
                  <a:gd name="T15" fmla="*/ 326 h 2339"/>
                  <a:gd name="T16" fmla="*/ 2527 w 2853"/>
                  <a:gd name="T17" fmla="*/ 183 h 2339"/>
                  <a:gd name="T18" fmla="*/ 326 w 2853"/>
                  <a:gd name="T19" fmla="*/ 183 h 2339"/>
                  <a:gd name="T20" fmla="*/ 2528 w 2853"/>
                  <a:gd name="T21" fmla="*/ 2339 h 2339"/>
                  <a:gd name="T22" fmla="*/ 2528 w 2853"/>
                  <a:gd name="T23" fmla="*/ 2339 h 2339"/>
                  <a:gd name="T24" fmla="*/ 326 w 2853"/>
                  <a:gd name="T25" fmla="*/ 2339 h 2339"/>
                  <a:gd name="T26" fmla="*/ 0 w 2853"/>
                  <a:gd name="T27" fmla="*/ 2014 h 2339"/>
                  <a:gd name="T28" fmla="*/ 0 w 2853"/>
                  <a:gd name="T29" fmla="*/ 326 h 2339"/>
                  <a:gd name="T30" fmla="*/ 326 w 2853"/>
                  <a:gd name="T31" fmla="*/ 0 h 2339"/>
                  <a:gd name="T32" fmla="*/ 2527 w 2853"/>
                  <a:gd name="T33" fmla="*/ 0 h 2339"/>
                  <a:gd name="T34" fmla="*/ 2853 w 2853"/>
                  <a:gd name="T35" fmla="*/ 326 h 2339"/>
                  <a:gd name="T36" fmla="*/ 2853 w 2853"/>
                  <a:gd name="T37" fmla="*/ 2013 h 2339"/>
                  <a:gd name="T38" fmla="*/ 2528 w 2853"/>
                  <a:gd name="T39" fmla="*/ 2339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3" h="2339">
                    <a:moveTo>
                      <a:pt x="326" y="183"/>
                    </a:moveTo>
                    <a:lnTo>
                      <a:pt x="326" y="183"/>
                    </a:lnTo>
                    <a:cubicBezTo>
                      <a:pt x="248" y="183"/>
                      <a:pt x="184" y="247"/>
                      <a:pt x="184" y="326"/>
                    </a:cubicBezTo>
                    <a:lnTo>
                      <a:pt x="184" y="2014"/>
                    </a:lnTo>
                    <a:cubicBezTo>
                      <a:pt x="184" y="2092"/>
                      <a:pt x="248" y="2155"/>
                      <a:pt x="326" y="2155"/>
                    </a:cubicBezTo>
                    <a:lnTo>
                      <a:pt x="2528" y="2155"/>
                    </a:lnTo>
                    <a:cubicBezTo>
                      <a:pt x="2606" y="2155"/>
                      <a:pt x="2670" y="2091"/>
                      <a:pt x="2670" y="2013"/>
                    </a:cubicBezTo>
                    <a:lnTo>
                      <a:pt x="2670" y="326"/>
                    </a:lnTo>
                    <a:cubicBezTo>
                      <a:pt x="2670" y="247"/>
                      <a:pt x="2606" y="183"/>
                      <a:pt x="2527" y="183"/>
                    </a:cubicBezTo>
                    <a:lnTo>
                      <a:pt x="326" y="183"/>
                    </a:lnTo>
                    <a:close/>
                    <a:moveTo>
                      <a:pt x="2528" y="2339"/>
                    </a:moveTo>
                    <a:lnTo>
                      <a:pt x="2528" y="2339"/>
                    </a:lnTo>
                    <a:lnTo>
                      <a:pt x="326" y="2339"/>
                    </a:lnTo>
                    <a:cubicBezTo>
                      <a:pt x="146" y="2339"/>
                      <a:pt x="0" y="2193"/>
                      <a:pt x="0" y="2014"/>
                    </a:cubicBezTo>
                    <a:lnTo>
                      <a:pt x="0" y="326"/>
                    </a:lnTo>
                    <a:cubicBezTo>
                      <a:pt x="0" y="146"/>
                      <a:pt x="147" y="0"/>
                      <a:pt x="326" y="0"/>
                    </a:cubicBezTo>
                    <a:lnTo>
                      <a:pt x="2527" y="0"/>
                    </a:lnTo>
                    <a:cubicBezTo>
                      <a:pt x="2707" y="0"/>
                      <a:pt x="2853" y="146"/>
                      <a:pt x="2853" y="326"/>
                    </a:cubicBezTo>
                    <a:lnTo>
                      <a:pt x="2853" y="2013"/>
                    </a:lnTo>
                    <a:cubicBezTo>
                      <a:pt x="2853" y="2193"/>
                      <a:pt x="2707" y="2339"/>
                      <a:pt x="2528" y="2339"/>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0" name="Freeform 10">
                <a:extLst>
                  <a:ext uri="{FF2B5EF4-FFF2-40B4-BE49-F238E27FC236}">
                    <a16:creationId xmlns:a16="http://schemas.microsoft.com/office/drawing/2014/main" id="{6A0B7422-A87E-4FD7-B425-13E0C862A40D}"/>
                  </a:ext>
                </a:extLst>
              </p:cNvPr>
              <p:cNvSpPr>
                <a:spLocks noEditPoints="1"/>
              </p:cNvSpPr>
              <p:nvPr/>
            </p:nvSpPr>
            <p:spPr bwMode="auto">
              <a:xfrm>
                <a:off x="10323103" y="5376705"/>
                <a:ext cx="138855" cy="114093"/>
              </a:xfrm>
              <a:custGeom>
                <a:avLst/>
                <a:gdLst>
                  <a:gd name="T0" fmla="*/ 330 w 2862"/>
                  <a:gd name="T1" fmla="*/ 193 h 2348"/>
                  <a:gd name="T2" fmla="*/ 330 w 2862"/>
                  <a:gd name="T3" fmla="*/ 193 h 2348"/>
                  <a:gd name="T4" fmla="*/ 193 w 2862"/>
                  <a:gd name="T5" fmla="*/ 331 h 2348"/>
                  <a:gd name="T6" fmla="*/ 193 w 2862"/>
                  <a:gd name="T7" fmla="*/ 2019 h 2348"/>
                  <a:gd name="T8" fmla="*/ 330 w 2862"/>
                  <a:gd name="T9" fmla="*/ 2155 h 2348"/>
                  <a:gd name="T10" fmla="*/ 2532 w 2862"/>
                  <a:gd name="T11" fmla="*/ 2155 h 2348"/>
                  <a:gd name="T12" fmla="*/ 2669 w 2862"/>
                  <a:gd name="T13" fmla="*/ 2018 h 2348"/>
                  <a:gd name="T14" fmla="*/ 2669 w 2862"/>
                  <a:gd name="T15" fmla="*/ 331 h 2348"/>
                  <a:gd name="T16" fmla="*/ 2531 w 2862"/>
                  <a:gd name="T17" fmla="*/ 193 h 2348"/>
                  <a:gd name="T18" fmla="*/ 330 w 2862"/>
                  <a:gd name="T19" fmla="*/ 193 h 2348"/>
                  <a:gd name="T20" fmla="*/ 2532 w 2862"/>
                  <a:gd name="T21" fmla="*/ 2165 h 2348"/>
                  <a:gd name="T22" fmla="*/ 2532 w 2862"/>
                  <a:gd name="T23" fmla="*/ 2165 h 2348"/>
                  <a:gd name="T24" fmla="*/ 330 w 2862"/>
                  <a:gd name="T25" fmla="*/ 2165 h 2348"/>
                  <a:gd name="T26" fmla="*/ 184 w 2862"/>
                  <a:gd name="T27" fmla="*/ 2019 h 2348"/>
                  <a:gd name="T28" fmla="*/ 184 w 2862"/>
                  <a:gd name="T29" fmla="*/ 331 h 2348"/>
                  <a:gd name="T30" fmla="*/ 330 w 2862"/>
                  <a:gd name="T31" fmla="*/ 184 h 2348"/>
                  <a:gd name="T32" fmla="*/ 2531 w 2862"/>
                  <a:gd name="T33" fmla="*/ 184 h 2348"/>
                  <a:gd name="T34" fmla="*/ 2678 w 2862"/>
                  <a:gd name="T35" fmla="*/ 331 h 2348"/>
                  <a:gd name="T36" fmla="*/ 2678 w 2862"/>
                  <a:gd name="T37" fmla="*/ 2018 h 2348"/>
                  <a:gd name="T38" fmla="*/ 2532 w 2862"/>
                  <a:gd name="T39" fmla="*/ 2165 h 2348"/>
                  <a:gd name="T40" fmla="*/ 330 w 2862"/>
                  <a:gd name="T41" fmla="*/ 9 h 2348"/>
                  <a:gd name="T42" fmla="*/ 330 w 2862"/>
                  <a:gd name="T43" fmla="*/ 9 h 2348"/>
                  <a:gd name="T44" fmla="*/ 9 w 2862"/>
                  <a:gd name="T45" fmla="*/ 331 h 2348"/>
                  <a:gd name="T46" fmla="*/ 9 w 2862"/>
                  <a:gd name="T47" fmla="*/ 2019 h 2348"/>
                  <a:gd name="T48" fmla="*/ 330 w 2862"/>
                  <a:gd name="T49" fmla="*/ 2339 h 2348"/>
                  <a:gd name="T50" fmla="*/ 2532 w 2862"/>
                  <a:gd name="T51" fmla="*/ 2339 h 2348"/>
                  <a:gd name="T52" fmla="*/ 2853 w 2862"/>
                  <a:gd name="T53" fmla="*/ 2018 h 2348"/>
                  <a:gd name="T54" fmla="*/ 2853 w 2862"/>
                  <a:gd name="T55" fmla="*/ 331 h 2348"/>
                  <a:gd name="T56" fmla="*/ 2531 w 2862"/>
                  <a:gd name="T57" fmla="*/ 9 h 2348"/>
                  <a:gd name="T58" fmla="*/ 330 w 2862"/>
                  <a:gd name="T59" fmla="*/ 9 h 2348"/>
                  <a:gd name="T60" fmla="*/ 2532 w 2862"/>
                  <a:gd name="T61" fmla="*/ 2348 h 2348"/>
                  <a:gd name="T62" fmla="*/ 2532 w 2862"/>
                  <a:gd name="T63" fmla="*/ 2348 h 2348"/>
                  <a:gd name="T64" fmla="*/ 330 w 2862"/>
                  <a:gd name="T65" fmla="*/ 2348 h 2348"/>
                  <a:gd name="T66" fmla="*/ 0 w 2862"/>
                  <a:gd name="T67" fmla="*/ 2019 h 2348"/>
                  <a:gd name="T68" fmla="*/ 0 w 2862"/>
                  <a:gd name="T69" fmla="*/ 331 h 2348"/>
                  <a:gd name="T70" fmla="*/ 330 w 2862"/>
                  <a:gd name="T71" fmla="*/ 0 h 2348"/>
                  <a:gd name="T72" fmla="*/ 2531 w 2862"/>
                  <a:gd name="T73" fmla="*/ 0 h 2348"/>
                  <a:gd name="T74" fmla="*/ 2862 w 2862"/>
                  <a:gd name="T75" fmla="*/ 331 h 2348"/>
                  <a:gd name="T76" fmla="*/ 2862 w 2862"/>
                  <a:gd name="T77" fmla="*/ 2018 h 2348"/>
                  <a:gd name="T78" fmla="*/ 2532 w 2862"/>
                  <a:gd name="T79" fmla="*/ 2348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62" h="2348">
                    <a:moveTo>
                      <a:pt x="330" y="193"/>
                    </a:moveTo>
                    <a:lnTo>
                      <a:pt x="330" y="193"/>
                    </a:lnTo>
                    <a:cubicBezTo>
                      <a:pt x="255" y="193"/>
                      <a:pt x="193" y="255"/>
                      <a:pt x="193" y="331"/>
                    </a:cubicBezTo>
                    <a:lnTo>
                      <a:pt x="193" y="2019"/>
                    </a:lnTo>
                    <a:cubicBezTo>
                      <a:pt x="193" y="2094"/>
                      <a:pt x="254" y="2155"/>
                      <a:pt x="330" y="2155"/>
                    </a:cubicBezTo>
                    <a:lnTo>
                      <a:pt x="2532" y="2155"/>
                    </a:lnTo>
                    <a:cubicBezTo>
                      <a:pt x="2608" y="2155"/>
                      <a:pt x="2669" y="2094"/>
                      <a:pt x="2669" y="2018"/>
                    </a:cubicBezTo>
                    <a:lnTo>
                      <a:pt x="2669" y="331"/>
                    </a:lnTo>
                    <a:cubicBezTo>
                      <a:pt x="2669" y="255"/>
                      <a:pt x="2607" y="193"/>
                      <a:pt x="2531" y="193"/>
                    </a:cubicBezTo>
                    <a:lnTo>
                      <a:pt x="330" y="193"/>
                    </a:lnTo>
                    <a:close/>
                    <a:moveTo>
                      <a:pt x="2532" y="2165"/>
                    </a:moveTo>
                    <a:lnTo>
                      <a:pt x="2532" y="2165"/>
                    </a:lnTo>
                    <a:lnTo>
                      <a:pt x="330" y="2165"/>
                    </a:lnTo>
                    <a:cubicBezTo>
                      <a:pt x="249" y="2165"/>
                      <a:pt x="184" y="2099"/>
                      <a:pt x="184" y="2019"/>
                    </a:cubicBezTo>
                    <a:lnTo>
                      <a:pt x="184" y="331"/>
                    </a:lnTo>
                    <a:cubicBezTo>
                      <a:pt x="184" y="250"/>
                      <a:pt x="249" y="184"/>
                      <a:pt x="330" y="184"/>
                    </a:cubicBezTo>
                    <a:lnTo>
                      <a:pt x="2531" y="184"/>
                    </a:lnTo>
                    <a:cubicBezTo>
                      <a:pt x="2612" y="184"/>
                      <a:pt x="2678" y="250"/>
                      <a:pt x="2678" y="331"/>
                    </a:cubicBezTo>
                    <a:lnTo>
                      <a:pt x="2678" y="2018"/>
                    </a:lnTo>
                    <a:cubicBezTo>
                      <a:pt x="2678" y="2099"/>
                      <a:pt x="2613" y="2165"/>
                      <a:pt x="2532" y="2165"/>
                    </a:cubicBezTo>
                    <a:close/>
                    <a:moveTo>
                      <a:pt x="330" y="9"/>
                    </a:moveTo>
                    <a:lnTo>
                      <a:pt x="330" y="9"/>
                    </a:lnTo>
                    <a:cubicBezTo>
                      <a:pt x="153" y="9"/>
                      <a:pt x="9" y="153"/>
                      <a:pt x="9" y="331"/>
                    </a:cubicBezTo>
                    <a:lnTo>
                      <a:pt x="9" y="2019"/>
                    </a:lnTo>
                    <a:cubicBezTo>
                      <a:pt x="9" y="2195"/>
                      <a:pt x="153" y="2339"/>
                      <a:pt x="330" y="2339"/>
                    </a:cubicBezTo>
                    <a:lnTo>
                      <a:pt x="2532" y="2339"/>
                    </a:lnTo>
                    <a:cubicBezTo>
                      <a:pt x="2709" y="2339"/>
                      <a:pt x="2853" y="2195"/>
                      <a:pt x="2853" y="2018"/>
                    </a:cubicBezTo>
                    <a:lnTo>
                      <a:pt x="2853" y="331"/>
                    </a:lnTo>
                    <a:cubicBezTo>
                      <a:pt x="2853" y="153"/>
                      <a:pt x="2709" y="9"/>
                      <a:pt x="2531" y="9"/>
                    </a:cubicBezTo>
                    <a:lnTo>
                      <a:pt x="330" y="9"/>
                    </a:lnTo>
                    <a:close/>
                    <a:moveTo>
                      <a:pt x="2532" y="2348"/>
                    </a:moveTo>
                    <a:lnTo>
                      <a:pt x="2532" y="2348"/>
                    </a:lnTo>
                    <a:lnTo>
                      <a:pt x="330" y="2348"/>
                    </a:lnTo>
                    <a:cubicBezTo>
                      <a:pt x="148" y="2348"/>
                      <a:pt x="0" y="2200"/>
                      <a:pt x="0" y="2019"/>
                    </a:cubicBezTo>
                    <a:lnTo>
                      <a:pt x="0" y="331"/>
                    </a:lnTo>
                    <a:cubicBezTo>
                      <a:pt x="0" y="148"/>
                      <a:pt x="148" y="0"/>
                      <a:pt x="330" y="0"/>
                    </a:cubicBezTo>
                    <a:lnTo>
                      <a:pt x="2531" y="0"/>
                    </a:lnTo>
                    <a:cubicBezTo>
                      <a:pt x="2714" y="0"/>
                      <a:pt x="2862" y="148"/>
                      <a:pt x="2862" y="331"/>
                    </a:cubicBezTo>
                    <a:lnTo>
                      <a:pt x="2862" y="2018"/>
                    </a:lnTo>
                    <a:cubicBezTo>
                      <a:pt x="2862" y="2200"/>
                      <a:pt x="2714" y="2348"/>
                      <a:pt x="2532" y="2348"/>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1" name="Freeform 11">
                <a:extLst>
                  <a:ext uri="{FF2B5EF4-FFF2-40B4-BE49-F238E27FC236}">
                    <a16:creationId xmlns:a16="http://schemas.microsoft.com/office/drawing/2014/main" id="{F559234B-F4E3-4652-A67B-35FB9E5288C9}"/>
                  </a:ext>
                </a:extLst>
              </p:cNvPr>
              <p:cNvSpPr>
                <a:spLocks/>
              </p:cNvSpPr>
              <p:nvPr/>
            </p:nvSpPr>
            <p:spPr bwMode="auto">
              <a:xfrm>
                <a:off x="10366672" y="5450364"/>
                <a:ext cx="51718" cy="11597"/>
              </a:xfrm>
              <a:custGeom>
                <a:avLst/>
                <a:gdLst>
                  <a:gd name="T0" fmla="*/ 1 w 1064"/>
                  <a:gd name="T1" fmla="*/ 0 h 242"/>
                  <a:gd name="T2" fmla="*/ 1 w 1064"/>
                  <a:gd name="T3" fmla="*/ 0 h 242"/>
                  <a:gd name="T4" fmla="*/ 0 w 1064"/>
                  <a:gd name="T5" fmla="*/ 0 h 242"/>
                  <a:gd name="T6" fmla="*/ 0 w 1064"/>
                  <a:gd name="T7" fmla="*/ 242 h 242"/>
                  <a:gd name="T8" fmla="*/ 1064 w 1064"/>
                  <a:gd name="T9" fmla="*/ 242 h 242"/>
                  <a:gd name="T10" fmla="*/ 1064 w 1064"/>
                  <a:gd name="T11" fmla="*/ 0 h 242"/>
                  <a:gd name="T12" fmla="*/ 5 w 1064"/>
                  <a:gd name="T13" fmla="*/ 0 h 242"/>
                  <a:gd name="T14" fmla="*/ 1 w 1064"/>
                  <a:gd name="T15" fmla="*/ 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4" h="242">
                    <a:moveTo>
                      <a:pt x="1" y="0"/>
                    </a:moveTo>
                    <a:lnTo>
                      <a:pt x="1" y="0"/>
                    </a:lnTo>
                    <a:lnTo>
                      <a:pt x="0" y="0"/>
                    </a:lnTo>
                    <a:lnTo>
                      <a:pt x="0" y="242"/>
                    </a:lnTo>
                    <a:lnTo>
                      <a:pt x="1064" y="242"/>
                    </a:lnTo>
                    <a:lnTo>
                      <a:pt x="1064" y="0"/>
                    </a:lnTo>
                    <a:lnTo>
                      <a:pt x="5" y="0"/>
                    </a:lnTo>
                    <a:lnTo>
                      <a:pt x="1" y="0"/>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2" name="Freeform 12">
                <a:extLst>
                  <a:ext uri="{FF2B5EF4-FFF2-40B4-BE49-F238E27FC236}">
                    <a16:creationId xmlns:a16="http://schemas.microsoft.com/office/drawing/2014/main" id="{BA49267D-3AE6-4FE2-A4B3-15ED789DBADB}"/>
                  </a:ext>
                </a:extLst>
              </p:cNvPr>
              <p:cNvSpPr>
                <a:spLocks/>
              </p:cNvSpPr>
              <p:nvPr/>
            </p:nvSpPr>
            <p:spPr bwMode="auto">
              <a:xfrm>
                <a:off x="10388926" y="5427796"/>
                <a:ext cx="6896" cy="11284"/>
              </a:xfrm>
              <a:custGeom>
                <a:avLst/>
                <a:gdLst>
                  <a:gd name="T0" fmla="*/ 141 w 141"/>
                  <a:gd name="T1" fmla="*/ 0 h 233"/>
                  <a:gd name="T2" fmla="*/ 141 w 141"/>
                  <a:gd name="T3" fmla="*/ 0 h 233"/>
                  <a:gd name="T4" fmla="*/ 2 w 141"/>
                  <a:gd name="T5" fmla="*/ 0 h 233"/>
                  <a:gd name="T6" fmla="*/ 2 w 141"/>
                  <a:gd name="T7" fmla="*/ 0 h 233"/>
                  <a:gd name="T8" fmla="*/ 0 w 141"/>
                  <a:gd name="T9" fmla="*/ 0 h 233"/>
                  <a:gd name="T10" fmla="*/ 0 w 141"/>
                  <a:gd name="T11" fmla="*/ 233 h 233"/>
                  <a:gd name="T12" fmla="*/ 141 w 141"/>
                  <a:gd name="T13" fmla="*/ 233 h 233"/>
                  <a:gd name="T14" fmla="*/ 141 w 141"/>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233">
                    <a:moveTo>
                      <a:pt x="141" y="0"/>
                    </a:moveTo>
                    <a:lnTo>
                      <a:pt x="141" y="0"/>
                    </a:lnTo>
                    <a:lnTo>
                      <a:pt x="2" y="0"/>
                    </a:lnTo>
                    <a:lnTo>
                      <a:pt x="2" y="0"/>
                    </a:lnTo>
                    <a:lnTo>
                      <a:pt x="0" y="0"/>
                    </a:lnTo>
                    <a:lnTo>
                      <a:pt x="0" y="233"/>
                    </a:lnTo>
                    <a:lnTo>
                      <a:pt x="141" y="233"/>
                    </a:lnTo>
                    <a:lnTo>
                      <a:pt x="141" y="0"/>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3" name="Freeform 13">
                <a:extLst>
                  <a:ext uri="{FF2B5EF4-FFF2-40B4-BE49-F238E27FC236}">
                    <a16:creationId xmlns:a16="http://schemas.microsoft.com/office/drawing/2014/main" id="{8C0A3B87-FD66-4404-901E-F8928ADAE115}"/>
                  </a:ext>
                </a:extLst>
              </p:cNvPr>
              <p:cNvSpPr>
                <a:spLocks/>
              </p:cNvSpPr>
              <p:nvPr/>
            </p:nvSpPr>
            <p:spPr bwMode="auto">
              <a:xfrm>
                <a:off x="10413375" y="5333450"/>
                <a:ext cx="14732" cy="28523"/>
              </a:xfrm>
              <a:custGeom>
                <a:avLst/>
                <a:gdLst>
                  <a:gd name="T0" fmla="*/ 0 w 299"/>
                  <a:gd name="T1" fmla="*/ 502 h 592"/>
                  <a:gd name="T2" fmla="*/ 0 w 299"/>
                  <a:gd name="T3" fmla="*/ 502 h 592"/>
                  <a:gd name="T4" fmla="*/ 57 w 299"/>
                  <a:gd name="T5" fmla="*/ 547 h 592"/>
                  <a:gd name="T6" fmla="*/ 114 w 299"/>
                  <a:gd name="T7" fmla="*/ 592 h 592"/>
                  <a:gd name="T8" fmla="*/ 114 w 299"/>
                  <a:gd name="T9" fmla="*/ 0 h 592"/>
                  <a:gd name="T10" fmla="*/ 0 w 299"/>
                  <a:gd name="T11" fmla="*/ 90 h 592"/>
                  <a:gd name="T12" fmla="*/ 57 w 299"/>
                  <a:gd name="T13" fmla="*/ 204 h 592"/>
                  <a:gd name="T14" fmla="*/ 57 w 299"/>
                  <a:gd name="T15" fmla="*/ 397 h 592"/>
                  <a:gd name="T16" fmla="*/ 0 w 299"/>
                  <a:gd name="T17" fmla="*/ 50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92">
                    <a:moveTo>
                      <a:pt x="0" y="502"/>
                    </a:moveTo>
                    <a:lnTo>
                      <a:pt x="0" y="502"/>
                    </a:lnTo>
                    <a:lnTo>
                      <a:pt x="57" y="547"/>
                    </a:lnTo>
                    <a:lnTo>
                      <a:pt x="114" y="592"/>
                    </a:lnTo>
                    <a:cubicBezTo>
                      <a:pt x="299" y="358"/>
                      <a:pt x="195" y="102"/>
                      <a:pt x="114" y="0"/>
                    </a:cubicBezTo>
                    <a:lnTo>
                      <a:pt x="0" y="90"/>
                    </a:lnTo>
                    <a:cubicBezTo>
                      <a:pt x="3" y="94"/>
                      <a:pt x="36" y="138"/>
                      <a:pt x="57" y="204"/>
                    </a:cubicBezTo>
                    <a:cubicBezTo>
                      <a:pt x="74" y="257"/>
                      <a:pt x="81" y="325"/>
                      <a:pt x="57" y="397"/>
                    </a:cubicBezTo>
                    <a:cubicBezTo>
                      <a:pt x="46" y="431"/>
                      <a:pt x="28" y="466"/>
                      <a:pt x="0" y="502"/>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4" name="Freeform 14">
                <a:extLst>
                  <a:ext uri="{FF2B5EF4-FFF2-40B4-BE49-F238E27FC236}">
                    <a16:creationId xmlns:a16="http://schemas.microsoft.com/office/drawing/2014/main" id="{400D615A-64AF-4834-97F2-84AE8F75880C}"/>
                  </a:ext>
                </a:extLst>
              </p:cNvPr>
              <p:cNvSpPr>
                <a:spLocks/>
              </p:cNvSpPr>
              <p:nvPr/>
            </p:nvSpPr>
            <p:spPr bwMode="auto">
              <a:xfrm>
                <a:off x="10424972" y="5327808"/>
                <a:ext cx="17239" cy="39807"/>
              </a:xfrm>
              <a:custGeom>
                <a:avLst/>
                <a:gdLst>
                  <a:gd name="T0" fmla="*/ 0 w 354"/>
                  <a:gd name="T1" fmla="*/ 735 h 820"/>
                  <a:gd name="T2" fmla="*/ 0 w 354"/>
                  <a:gd name="T3" fmla="*/ 735 h 820"/>
                  <a:gd name="T4" fmla="*/ 118 w 354"/>
                  <a:gd name="T5" fmla="*/ 820 h 820"/>
                  <a:gd name="T6" fmla="*/ 118 w 354"/>
                  <a:gd name="T7" fmla="*/ 0 h 820"/>
                  <a:gd name="T8" fmla="*/ 59 w 354"/>
                  <a:gd name="T9" fmla="*/ 43 h 820"/>
                  <a:gd name="T10" fmla="*/ 0 w 354"/>
                  <a:gd name="T11" fmla="*/ 85 h 820"/>
                  <a:gd name="T12" fmla="*/ 59 w 354"/>
                  <a:gd name="T13" fmla="*/ 199 h 820"/>
                  <a:gd name="T14" fmla="*/ 59 w 354"/>
                  <a:gd name="T15" fmla="*/ 632 h 820"/>
                  <a:gd name="T16" fmla="*/ 0 w 354"/>
                  <a:gd name="T17" fmla="*/ 73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820">
                    <a:moveTo>
                      <a:pt x="0" y="735"/>
                    </a:moveTo>
                    <a:lnTo>
                      <a:pt x="0" y="735"/>
                    </a:lnTo>
                    <a:lnTo>
                      <a:pt x="118" y="820"/>
                    </a:lnTo>
                    <a:cubicBezTo>
                      <a:pt x="354" y="496"/>
                      <a:pt x="221" y="142"/>
                      <a:pt x="118" y="0"/>
                    </a:cubicBezTo>
                    <a:lnTo>
                      <a:pt x="59" y="43"/>
                    </a:lnTo>
                    <a:lnTo>
                      <a:pt x="0" y="85"/>
                    </a:lnTo>
                    <a:cubicBezTo>
                      <a:pt x="1" y="87"/>
                      <a:pt x="31" y="130"/>
                      <a:pt x="59" y="199"/>
                    </a:cubicBezTo>
                    <a:cubicBezTo>
                      <a:pt x="100" y="301"/>
                      <a:pt x="135" y="462"/>
                      <a:pt x="59" y="632"/>
                    </a:cubicBezTo>
                    <a:cubicBezTo>
                      <a:pt x="44" y="666"/>
                      <a:pt x="25" y="700"/>
                      <a:pt x="0" y="735"/>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5" name="Freeform 15">
                <a:extLst>
                  <a:ext uri="{FF2B5EF4-FFF2-40B4-BE49-F238E27FC236}">
                    <a16:creationId xmlns:a16="http://schemas.microsoft.com/office/drawing/2014/main" id="{9C56F27D-334E-4840-8043-93379D5B4DAC}"/>
                  </a:ext>
                </a:extLst>
              </p:cNvPr>
              <p:cNvSpPr>
                <a:spLocks/>
              </p:cNvSpPr>
              <p:nvPr/>
            </p:nvSpPr>
            <p:spPr bwMode="auto">
              <a:xfrm>
                <a:off x="10356955" y="5333450"/>
                <a:ext cx="14418" cy="28523"/>
              </a:xfrm>
              <a:custGeom>
                <a:avLst/>
                <a:gdLst>
                  <a:gd name="T0" fmla="*/ 299 w 299"/>
                  <a:gd name="T1" fmla="*/ 90 h 592"/>
                  <a:gd name="T2" fmla="*/ 299 w 299"/>
                  <a:gd name="T3" fmla="*/ 90 h 592"/>
                  <a:gd name="T4" fmla="*/ 242 w 299"/>
                  <a:gd name="T5" fmla="*/ 45 h 592"/>
                  <a:gd name="T6" fmla="*/ 185 w 299"/>
                  <a:gd name="T7" fmla="*/ 0 h 592"/>
                  <a:gd name="T8" fmla="*/ 185 w 299"/>
                  <a:gd name="T9" fmla="*/ 592 h 592"/>
                  <a:gd name="T10" fmla="*/ 242 w 299"/>
                  <a:gd name="T11" fmla="*/ 547 h 592"/>
                  <a:gd name="T12" fmla="*/ 299 w 299"/>
                  <a:gd name="T13" fmla="*/ 502 h 592"/>
                  <a:gd name="T14" fmla="*/ 242 w 299"/>
                  <a:gd name="T15" fmla="*/ 397 h 592"/>
                  <a:gd name="T16" fmla="*/ 242 w 299"/>
                  <a:gd name="T17" fmla="*/ 207 h 592"/>
                  <a:gd name="T18" fmla="*/ 299 w 299"/>
                  <a:gd name="T19" fmla="*/ 9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592">
                    <a:moveTo>
                      <a:pt x="299" y="90"/>
                    </a:moveTo>
                    <a:lnTo>
                      <a:pt x="299" y="90"/>
                    </a:lnTo>
                    <a:lnTo>
                      <a:pt x="242" y="45"/>
                    </a:lnTo>
                    <a:lnTo>
                      <a:pt x="185" y="0"/>
                    </a:lnTo>
                    <a:cubicBezTo>
                      <a:pt x="104" y="102"/>
                      <a:pt x="0" y="358"/>
                      <a:pt x="185" y="592"/>
                    </a:cubicBezTo>
                    <a:lnTo>
                      <a:pt x="242" y="547"/>
                    </a:lnTo>
                    <a:lnTo>
                      <a:pt x="299" y="502"/>
                    </a:lnTo>
                    <a:cubicBezTo>
                      <a:pt x="271" y="466"/>
                      <a:pt x="253" y="431"/>
                      <a:pt x="242" y="397"/>
                    </a:cubicBezTo>
                    <a:cubicBezTo>
                      <a:pt x="219" y="326"/>
                      <a:pt x="226" y="259"/>
                      <a:pt x="242" y="207"/>
                    </a:cubicBezTo>
                    <a:cubicBezTo>
                      <a:pt x="262" y="139"/>
                      <a:pt x="296" y="94"/>
                      <a:pt x="299" y="90"/>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6" name="Freeform 16">
                <a:extLst>
                  <a:ext uri="{FF2B5EF4-FFF2-40B4-BE49-F238E27FC236}">
                    <a16:creationId xmlns:a16="http://schemas.microsoft.com/office/drawing/2014/main" id="{03DE8B82-EF21-4253-B05A-3AAEF5E4B8F3}"/>
                  </a:ext>
                </a:extLst>
              </p:cNvPr>
              <p:cNvSpPr>
                <a:spLocks/>
              </p:cNvSpPr>
              <p:nvPr/>
            </p:nvSpPr>
            <p:spPr bwMode="auto">
              <a:xfrm>
                <a:off x="10342850" y="5327808"/>
                <a:ext cx="17239" cy="39807"/>
              </a:xfrm>
              <a:custGeom>
                <a:avLst/>
                <a:gdLst>
                  <a:gd name="T0" fmla="*/ 353 w 354"/>
                  <a:gd name="T1" fmla="*/ 85 h 820"/>
                  <a:gd name="T2" fmla="*/ 353 w 354"/>
                  <a:gd name="T3" fmla="*/ 85 h 820"/>
                  <a:gd name="T4" fmla="*/ 354 w 354"/>
                  <a:gd name="T5" fmla="*/ 85 h 820"/>
                  <a:gd name="T6" fmla="*/ 295 w 354"/>
                  <a:gd name="T7" fmla="*/ 43 h 820"/>
                  <a:gd name="T8" fmla="*/ 236 w 354"/>
                  <a:gd name="T9" fmla="*/ 0 h 820"/>
                  <a:gd name="T10" fmla="*/ 236 w 354"/>
                  <a:gd name="T11" fmla="*/ 820 h 820"/>
                  <a:gd name="T12" fmla="*/ 353 w 354"/>
                  <a:gd name="T13" fmla="*/ 735 h 820"/>
                  <a:gd name="T14" fmla="*/ 295 w 354"/>
                  <a:gd name="T15" fmla="*/ 632 h 820"/>
                  <a:gd name="T16" fmla="*/ 295 w 354"/>
                  <a:gd name="T17" fmla="*/ 197 h 820"/>
                  <a:gd name="T18" fmla="*/ 353 w 354"/>
                  <a:gd name="T19" fmla="*/ 8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820">
                    <a:moveTo>
                      <a:pt x="353" y="85"/>
                    </a:moveTo>
                    <a:lnTo>
                      <a:pt x="353" y="85"/>
                    </a:lnTo>
                    <a:cubicBezTo>
                      <a:pt x="353" y="85"/>
                      <a:pt x="354" y="85"/>
                      <a:pt x="354" y="85"/>
                    </a:cubicBezTo>
                    <a:lnTo>
                      <a:pt x="295" y="43"/>
                    </a:lnTo>
                    <a:lnTo>
                      <a:pt x="236" y="0"/>
                    </a:lnTo>
                    <a:cubicBezTo>
                      <a:pt x="133" y="142"/>
                      <a:pt x="0" y="496"/>
                      <a:pt x="236" y="820"/>
                    </a:cubicBezTo>
                    <a:lnTo>
                      <a:pt x="353" y="735"/>
                    </a:lnTo>
                    <a:cubicBezTo>
                      <a:pt x="329" y="700"/>
                      <a:pt x="310" y="666"/>
                      <a:pt x="295" y="632"/>
                    </a:cubicBezTo>
                    <a:cubicBezTo>
                      <a:pt x="217" y="461"/>
                      <a:pt x="253" y="300"/>
                      <a:pt x="295" y="197"/>
                    </a:cubicBezTo>
                    <a:cubicBezTo>
                      <a:pt x="321" y="132"/>
                      <a:pt x="350" y="90"/>
                      <a:pt x="353" y="85"/>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7" name="Freeform 17">
                <a:extLst>
                  <a:ext uri="{FF2B5EF4-FFF2-40B4-BE49-F238E27FC236}">
                    <a16:creationId xmlns:a16="http://schemas.microsoft.com/office/drawing/2014/main" id="{68043FCA-A3C8-42AC-849A-99468DEA62AA}"/>
                  </a:ext>
                </a:extLst>
              </p:cNvPr>
              <p:cNvSpPr>
                <a:spLocks noEditPoints="1"/>
              </p:cNvSpPr>
              <p:nvPr/>
            </p:nvSpPr>
            <p:spPr bwMode="auto">
              <a:xfrm>
                <a:off x="10350686" y="5404915"/>
                <a:ext cx="32285" cy="31971"/>
              </a:xfrm>
              <a:custGeom>
                <a:avLst/>
                <a:gdLst>
                  <a:gd name="T0" fmla="*/ 330 w 661"/>
                  <a:gd name="T1" fmla="*/ 110 h 661"/>
                  <a:gd name="T2" fmla="*/ 330 w 661"/>
                  <a:gd name="T3" fmla="*/ 110 h 661"/>
                  <a:gd name="T4" fmla="*/ 110 w 661"/>
                  <a:gd name="T5" fmla="*/ 330 h 661"/>
                  <a:gd name="T6" fmla="*/ 330 w 661"/>
                  <a:gd name="T7" fmla="*/ 551 h 661"/>
                  <a:gd name="T8" fmla="*/ 551 w 661"/>
                  <a:gd name="T9" fmla="*/ 330 h 661"/>
                  <a:gd name="T10" fmla="*/ 330 w 661"/>
                  <a:gd name="T11" fmla="*/ 110 h 661"/>
                  <a:gd name="T12" fmla="*/ 330 w 661"/>
                  <a:gd name="T13" fmla="*/ 661 h 661"/>
                  <a:gd name="T14" fmla="*/ 330 w 661"/>
                  <a:gd name="T15" fmla="*/ 661 h 661"/>
                  <a:gd name="T16" fmla="*/ 0 w 661"/>
                  <a:gd name="T17" fmla="*/ 330 h 661"/>
                  <a:gd name="T18" fmla="*/ 330 w 661"/>
                  <a:gd name="T19" fmla="*/ 0 h 661"/>
                  <a:gd name="T20" fmla="*/ 661 w 661"/>
                  <a:gd name="T21" fmla="*/ 330 h 661"/>
                  <a:gd name="T22" fmla="*/ 330 w 661"/>
                  <a:gd name="T23"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1" h="661">
                    <a:moveTo>
                      <a:pt x="330" y="110"/>
                    </a:moveTo>
                    <a:lnTo>
                      <a:pt x="330" y="110"/>
                    </a:lnTo>
                    <a:cubicBezTo>
                      <a:pt x="209" y="110"/>
                      <a:pt x="110" y="209"/>
                      <a:pt x="110" y="330"/>
                    </a:cubicBezTo>
                    <a:cubicBezTo>
                      <a:pt x="110" y="452"/>
                      <a:pt x="209" y="551"/>
                      <a:pt x="330" y="551"/>
                    </a:cubicBezTo>
                    <a:cubicBezTo>
                      <a:pt x="452" y="551"/>
                      <a:pt x="551" y="452"/>
                      <a:pt x="551" y="330"/>
                    </a:cubicBezTo>
                    <a:cubicBezTo>
                      <a:pt x="551" y="209"/>
                      <a:pt x="452" y="110"/>
                      <a:pt x="330" y="110"/>
                    </a:cubicBezTo>
                    <a:close/>
                    <a:moveTo>
                      <a:pt x="330" y="661"/>
                    </a:moveTo>
                    <a:lnTo>
                      <a:pt x="330" y="661"/>
                    </a:lnTo>
                    <a:cubicBezTo>
                      <a:pt x="148" y="661"/>
                      <a:pt x="0" y="513"/>
                      <a:pt x="0" y="330"/>
                    </a:cubicBezTo>
                    <a:cubicBezTo>
                      <a:pt x="0" y="148"/>
                      <a:pt x="148" y="0"/>
                      <a:pt x="330" y="0"/>
                    </a:cubicBezTo>
                    <a:cubicBezTo>
                      <a:pt x="513" y="0"/>
                      <a:pt x="661" y="148"/>
                      <a:pt x="661" y="330"/>
                    </a:cubicBezTo>
                    <a:cubicBezTo>
                      <a:pt x="661" y="513"/>
                      <a:pt x="513" y="661"/>
                      <a:pt x="330" y="661"/>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8" name="Freeform 18">
                <a:extLst>
                  <a:ext uri="{FF2B5EF4-FFF2-40B4-BE49-F238E27FC236}">
                    <a16:creationId xmlns:a16="http://schemas.microsoft.com/office/drawing/2014/main" id="{B2F1DA1E-F1DC-4B2A-871B-D49966DFF5DE}"/>
                  </a:ext>
                </a:extLst>
              </p:cNvPr>
              <p:cNvSpPr>
                <a:spLocks noEditPoints="1"/>
              </p:cNvSpPr>
              <p:nvPr/>
            </p:nvSpPr>
            <p:spPr bwMode="auto">
              <a:xfrm>
                <a:off x="10400524" y="5404915"/>
                <a:ext cx="31971" cy="31971"/>
              </a:xfrm>
              <a:custGeom>
                <a:avLst/>
                <a:gdLst>
                  <a:gd name="T0" fmla="*/ 331 w 662"/>
                  <a:gd name="T1" fmla="*/ 110 h 661"/>
                  <a:gd name="T2" fmla="*/ 331 w 662"/>
                  <a:gd name="T3" fmla="*/ 110 h 661"/>
                  <a:gd name="T4" fmla="*/ 110 w 662"/>
                  <a:gd name="T5" fmla="*/ 330 h 661"/>
                  <a:gd name="T6" fmla="*/ 331 w 662"/>
                  <a:gd name="T7" fmla="*/ 551 h 661"/>
                  <a:gd name="T8" fmla="*/ 551 w 662"/>
                  <a:gd name="T9" fmla="*/ 330 h 661"/>
                  <a:gd name="T10" fmla="*/ 331 w 662"/>
                  <a:gd name="T11" fmla="*/ 110 h 661"/>
                  <a:gd name="T12" fmla="*/ 331 w 662"/>
                  <a:gd name="T13" fmla="*/ 661 h 661"/>
                  <a:gd name="T14" fmla="*/ 331 w 662"/>
                  <a:gd name="T15" fmla="*/ 661 h 661"/>
                  <a:gd name="T16" fmla="*/ 0 w 662"/>
                  <a:gd name="T17" fmla="*/ 330 h 661"/>
                  <a:gd name="T18" fmla="*/ 331 w 662"/>
                  <a:gd name="T19" fmla="*/ 0 h 661"/>
                  <a:gd name="T20" fmla="*/ 662 w 662"/>
                  <a:gd name="T21" fmla="*/ 330 h 661"/>
                  <a:gd name="T22" fmla="*/ 331 w 662"/>
                  <a:gd name="T23"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2" h="661">
                    <a:moveTo>
                      <a:pt x="331" y="110"/>
                    </a:moveTo>
                    <a:lnTo>
                      <a:pt x="331" y="110"/>
                    </a:lnTo>
                    <a:cubicBezTo>
                      <a:pt x="209" y="110"/>
                      <a:pt x="110" y="209"/>
                      <a:pt x="110" y="330"/>
                    </a:cubicBezTo>
                    <a:cubicBezTo>
                      <a:pt x="110" y="452"/>
                      <a:pt x="209" y="551"/>
                      <a:pt x="331" y="551"/>
                    </a:cubicBezTo>
                    <a:cubicBezTo>
                      <a:pt x="452" y="551"/>
                      <a:pt x="551" y="452"/>
                      <a:pt x="551" y="330"/>
                    </a:cubicBezTo>
                    <a:cubicBezTo>
                      <a:pt x="551" y="209"/>
                      <a:pt x="452" y="110"/>
                      <a:pt x="331" y="110"/>
                    </a:cubicBezTo>
                    <a:close/>
                    <a:moveTo>
                      <a:pt x="331" y="661"/>
                    </a:moveTo>
                    <a:lnTo>
                      <a:pt x="331" y="661"/>
                    </a:lnTo>
                    <a:cubicBezTo>
                      <a:pt x="149" y="661"/>
                      <a:pt x="0" y="513"/>
                      <a:pt x="0" y="330"/>
                    </a:cubicBezTo>
                    <a:cubicBezTo>
                      <a:pt x="0" y="148"/>
                      <a:pt x="149" y="0"/>
                      <a:pt x="331" y="0"/>
                    </a:cubicBezTo>
                    <a:cubicBezTo>
                      <a:pt x="513" y="0"/>
                      <a:pt x="662" y="148"/>
                      <a:pt x="662" y="330"/>
                    </a:cubicBezTo>
                    <a:cubicBezTo>
                      <a:pt x="662" y="513"/>
                      <a:pt x="513" y="661"/>
                      <a:pt x="331" y="661"/>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89" name="Freeform 19">
                <a:extLst>
                  <a:ext uri="{FF2B5EF4-FFF2-40B4-BE49-F238E27FC236}">
                    <a16:creationId xmlns:a16="http://schemas.microsoft.com/office/drawing/2014/main" id="{E9AEF9FE-B0ED-48B6-AC37-114A406C87A0}"/>
                  </a:ext>
                </a:extLst>
              </p:cNvPr>
              <p:cNvSpPr>
                <a:spLocks noEditPoints="1"/>
              </p:cNvSpPr>
              <p:nvPr/>
            </p:nvSpPr>
            <p:spPr bwMode="auto">
              <a:xfrm>
                <a:off x="10378896" y="5334390"/>
                <a:ext cx="26956" cy="26956"/>
              </a:xfrm>
              <a:custGeom>
                <a:avLst/>
                <a:gdLst>
                  <a:gd name="T0" fmla="*/ 277 w 554"/>
                  <a:gd name="T1" fmla="*/ 93 h 555"/>
                  <a:gd name="T2" fmla="*/ 277 w 554"/>
                  <a:gd name="T3" fmla="*/ 93 h 555"/>
                  <a:gd name="T4" fmla="*/ 92 w 554"/>
                  <a:gd name="T5" fmla="*/ 277 h 555"/>
                  <a:gd name="T6" fmla="*/ 277 w 554"/>
                  <a:gd name="T7" fmla="*/ 462 h 555"/>
                  <a:gd name="T8" fmla="*/ 462 w 554"/>
                  <a:gd name="T9" fmla="*/ 277 h 555"/>
                  <a:gd name="T10" fmla="*/ 277 w 554"/>
                  <a:gd name="T11" fmla="*/ 93 h 555"/>
                  <a:gd name="T12" fmla="*/ 277 w 554"/>
                  <a:gd name="T13" fmla="*/ 555 h 555"/>
                  <a:gd name="T14" fmla="*/ 277 w 554"/>
                  <a:gd name="T15" fmla="*/ 555 h 555"/>
                  <a:gd name="T16" fmla="*/ 0 w 554"/>
                  <a:gd name="T17" fmla="*/ 277 h 555"/>
                  <a:gd name="T18" fmla="*/ 277 w 554"/>
                  <a:gd name="T19" fmla="*/ 0 h 555"/>
                  <a:gd name="T20" fmla="*/ 554 w 554"/>
                  <a:gd name="T21" fmla="*/ 277 h 555"/>
                  <a:gd name="T22" fmla="*/ 277 w 554"/>
                  <a:gd name="T23"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4" h="555">
                    <a:moveTo>
                      <a:pt x="277" y="93"/>
                    </a:moveTo>
                    <a:lnTo>
                      <a:pt x="277" y="93"/>
                    </a:lnTo>
                    <a:cubicBezTo>
                      <a:pt x="175" y="93"/>
                      <a:pt x="92" y="176"/>
                      <a:pt x="92" y="277"/>
                    </a:cubicBezTo>
                    <a:cubicBezTo>
                      <a:pt x="92" y="379"/>
                      <a:pt x="175" y="462"/>
                      <a:pt x="277" y="462"/>
                    </a:cubicBezTo>
                    <a:cubicBezTo>
                      <a:pt x="379" y="462"/>
                      <a:pt x="462" y="379"/>
                      <a:pt x="462" y="277"/>
                    </a:cubicBezTo>
                    <a:cubicBezTo>
                      <a:pt x="462" y="176"/>
                      <a:pt x="379" y="93"/>
                      <a:pt x="277" y="93"/>
                    </a:cubicBezTo>
                    <a:close/>
                    <a:moveTo>
                      <a:pt x="277" y="555"/>
                    </a:moveTo>
                    <a:lnTo>
                      <a:pt x="277" y="555"/>
                    </a:lnTo>
                    <a:cubicBezTo>
                      <a:pt x="124" y="555"/>
                      <a:pt x="0" y="430"/>
                      <a:pt x="0" y="277"/>
                    </a:cubicBezTo>
                    <a:cubicBezTo>
                      <a:pt x="0" y="125"/>
                      <a:pt x="124" y="0"/>
                      <a:pt x="277" y="0"/>
                    </a:cubicBezTo>
                    <a:cubicBezTo>
                      <a:pt x="430" y="0"/>
                      <a:pt x="554" y="125"/>
                      <a:pt x="554" y="277"/>
                    </a:cubicBezTo>
                    <a:cubicBezTo>
                      <a:pt x="554" y="430"/>
                      <a:pt x="430" y="555"/>
                      <a:pt x="277" y="555"/>
                    </a:cubicBez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90" name="Freeform 20">
                <a:extLst>
                  <a:ext uri="{FF2B5EF4-FFF2-40B4-BE49-F238E27FC236}">
                    <a16:creationId xmlns:a16="http://schemas.microsoft.com/office/drawing/2014/main" id="{D1ABA2EA-2F7E-4F14-8EF2-33BE74D641B8}"/>
                  </a:ext>
                </a:extLst>
              </p:cNvPr>
              <p:cNvSpPr>
                <a:spLocks/>
              </p:cNvSpPr>
              <p:nvPr/>
            </p:nvSpPr>
            <p:spPr bwMode="auto">
              <a:xfrm>
                <a:off x="10389240" y="5357271"/>
                <a:ext cx="6582" cy="20374"/>
              </a:xfrm>
              <a:custGeom>
                <a:avLst/>
                <a:gdLst>
                  <a:gd name="T0" fmla="*/ 134 w 134"/>
                  <a:gd name="T1" fmla="*/ 420 h 420"/>
                  <a:gd name="T2" fmla="*/ 134 w 134"/>
                  <a:gd name="T3" fmla="*/ 420 h 420"/>
                  <a:gd name="T4" fmla="*/ 0 w 134"/>
                  <a:gd name="T5" fmla="*/ 420 h 420"/>
                  <a:gd name="T6" fmla="*/ 0 w 134"/>
                  <a:gd name="T7" fmla="*/ 0 h 420"/>
                  <a:gd name="T8" fmla="*/ 134 w 134"/>
                  <a:gd name="T9" fmla="*/ 0 h 420"/>
                  <a:gd name="T10" fmla="*/ 134 w 134"/>
                  <a:gd name="T11" fmla="*/ 420 h 420"/>
                </a:gdLst>
                <a:ahLst/>
                <a:cxnLst>
                  <a:cxn ang="0">
                    <a:pos x="T0" y="T1"/>
                  </a:cxn>
                  <a:cxn ang="0">
                    <a:pos x="T2" y="T3"/>
                  </a:cxn>
                  <a:cxn ang="0">
                    <a:pos x="T4" y="T5"/>
                  </a:cxn>
                  <a:cxn ang="0">
                    <a:pos x="T6" y="T7"/>
                  </a:cxn>
                  <a:cxn ang="0">
                    <a:pos x="T8" y="T9"/>
                  </a:cxn>
                  <a:cxn ang="0">
                    <a:pos x="T10" y="T11"/>
                  </a:cxn>
                </a:cxnLst>
                <a:rect l="0" t="0" r="r" b="b"/>
                <a:pathLst>
                  <a:path w="134" h="420">
                    <a:moveTo>
                      <a:pt x="134" y="420"/>
                    </a:moveTo>
                    <a:lnTo>
                      <a:pt x="134" y="420"/>
                    </a:lnTo>
                    <a:lnTo>
                      <a:pt x="0" y="420"/>
                    </a:lnTo>
                    <a:lnTo>
                      <a:pt x="0" y="0"/>
                    </a:lnTo>
                    <a:lnTo>
                      <a:pt x="134" y="0"/>
                    </a:lnTo>
                    <a:lnTo>
                      <a:pt x="134" y="420"/>
                    </a:lnTo>
                    <a:close/>
                  </a:path>
                </a:pathLst>
              </a:custGeom>
              <a:solidFill>
                <a:schemeClr val="tx2"/>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grpSp>
        <p:sp>
          <p:nvSpPr>
            <p:cNvPr id="75" name="Freeform 245">
              <a:extLst>
                <a:ext uri="{FF2B5EF4-FFF2-40B4-BE49-F238E27FC236}">
                  <a16:creationId xmlns:a16="http://schemas.microsoft.com/office/drawing/2014/main" id="{540ADAD0-DE4C-44C7-AE23-849342945CF3}"/>
                </a:ext>
              </a:extLst>
            </p:cNvPr>
            <p:cNvSpPr>
              <a:spLocks noEditPoints="1"/>
            </p:cNvSpPr>
            <p:nvPr/>
          </p:nvSpPr>
          <p:spPr bwMode="auto">
            <a:xfrm>
              <a:off x="10317181" y="5185889"/>
              <a:ext cx="369021" cy="37010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43" name="Group 567">
            <a:extLst>
              <a:ext uri="{FF2B5EF4-FFF2-40B4-BE49-F238E27FC236}">
                <a16:creationId xmlns:a16="http://schemas.microsoft.com/office/drawing/2014/main" id="{2539CFD7-2A10-4CE6-8E01-47090C0017CB}"/>
              </a:ext>
            </a:extLst>
          </p:cNvPr>
          <p:cNvGrpSpPr>
            <a:grpSpLocks noChangeAspect="1"/>
          </p:cNvGrpSpPr>
          <p:nvPr/>
        </p:nvGrpSpPr>
        <p:grpSpPr bwMode="auto">
          <a:xfrm>
            <a:off x="10609338" y="4395596"/>
            <a:ext cx="425572" cy="424324"/>
            <a:chOff x="410" y="1934"/>
            <a:chExt cx="341" cy="340"/>
          </a:xfrm>
          <a:solidFill>
            <a:schemeClr val="tx2"/>
          </a:solidFill>
        </p:grpSpPr>
        <p:sp>
          <p:nvSpPr>
            <p:cNvPr id="71" name="Freeform 568">
              <a:extLst>
                <a:ext uri="{FF2B5EF4-FFF2-40B4-BE49-F238E27FC236}">
                  <a16:creationId xmlns:a16="http://schemas.microsoft.com/office/drawing/2014/main" id="{D67AAC33-7349-4D3D-AC99-2F1E5E05D0DB}"/>
                </a:ext>
              </a:extLst>
            </p:cNvPr>
            <p:cNvSpPr>
              <a:spLocks noEditPoints="1"/>
            </p:cNvSpPr>
            <p:nvPr/>
          </p:nvSpPr>
          <p:spPr bwMode="auto">
            <a:xfrm>
              <a:off x="474" y="1998"/>
              <a:ext cx="213" cy="212"/>
            </a:xfrm>
            <a:custGeom>
              <a:avLst/>
              <a:gdLst>
                <a:gd name="T0" fmla="*/ 309 w 320"/>
                <a:gd name="T1" fmla="*/ 85 h 320"/>
                <a:gd name="T2" fmla="*/ 256 w 320"/>
                <a:gd name="T3" fmla="*/ 85 h 320"/>
                <a:gd name="T4" fmla="*/ 256 w 320"/>
                <a:gd name="T5" fmla="*/ 10 h 320"/>
                <a:gd name="T6" fmla="*/ 245 w 320"/>
                <a:gd name="T7" fmla="*/ 0 h 320"/>
                <a:gd name="T8" fmla="*/ 74 w 320"/>
                <a:gd name="T9" fmla="*/ 0 h 320"/>
                <a:gd name="T10" fmla="*/ 64 w 320"/>
                <a:gd name="T11" fmla="*/ 10 h 320"/>
                <a:gd name="T12" fmla="*/ 64 w 320"/>
                <a:gd name="T13" fmla="*/ 85 h 320"/>
                <a:gd name="T14" fmla="*/ 10 w 320"/>
                <a:gd name="T15" fmla="*/ 85 h 320"/>
                <a:gd name="T16" fmla="*/ 0 w 320"/>
                <a:gd name="T17" fmla="*/ 96 h 320"/>
                <a:gd name="T18" fmla="*/ 0 w 320"/>
                <a:gd name="T19" fmla="*/ 266 h 320"/>
                <a:gd name="T20" fmla="*/ 10 w 320"/>
                <a:gd name="T21" fmla="*/ 277 h 320"/>
                <a:gd name="T22" fmla="*/ 64 w 320"/>
                <a:gd name="T23" fmla="*/ 277 h 320"/>
                <a:gd name="T24" fmla="*/ 64 w 320"/>
                <a:gd name="T25" fmla="*/ 309 h 320"/>
                <a:gd name="T26" fmla="*/ 74 w 320"/>
                <a:gd name="T27" fmla="*/ 320 h 320"/>
                <a:gd name="T28" fmla="*/ 245 w 320"/>
                <a:gd name="T29" fmla="*/ 320 h 320"/>
                <a:gd name="T30" fmla="*/ 256 w 320"/>
                <a:gd name="T31" fmla="*/ 309 h 320"/>
                <a:gd name="T32" fmla="*/ 256 w 320"/>
                <a:gd name="T33" fmla="*/ 277 h 320"/>
                <a:gd name="T34" fmla="*/ 309 w 320"/>
                <a:gd name="T35" fmla="*/ 277 h 320"/>
                <a:gd name="T36" fmla="*/ 320 w 320"/>
                <a:gd name="T37" fmla="*/ 266 h 320"/>
                <a:gd name="T38" fmla="*/ 320 w 320"/>
                <a:gd name="T39" fmla="*/ 96 h 320"/>
                <a:gd name="T40" fmla="*/ 309 w 320"/>
                <a:gd name="T41" fmla="*/ 85 h 320"/>
                <a:gd name="T42" fmla="*/ 85 w 320"/>
                <a:gd name="T43" fmla="*/ 21 h 320"/>
                <a:gd name="T44" fmla="*/ 234 w 320"/>
                <a:gd name="T45" fmla="*/ 21 h 320"/>
                <a:gd name="T46" fmla="*/ 234 w 320"/>
                <a:gd name="T47" fmla="*/ 85 h 320"/>
                <a:gd name="T48" fmla="*/ 85 w 320"/>
                <a:gd name="T49" fmla="*/ 85 h 320"/>
                <a:gd name="T50" fmla="*/ 85 w 320"/>
                <a:gd name="T51" fmla="*/ 21 h 320"/>
                <a:gd name="T52" fmla="*/ 234 w 320"/>
                <a:gd name="T53" fmla="*/ 298 h 320"/>
                <a:gd name="T54" fmla="*/ 85 w 320"/>
                <a:gd name="T55" fmla="*/ 298 h 320"/>
                <a:gd name="T56" fmla="*/ 85 w 320"/>
                <a:gd name="T57" fmla="*/ 213 h 320"/>
                <a:gd name="T58" fmla="*/ 234 w 320"/>
                <a:gd name="T59" fmla="*/ 213 h 320"/>
                <a:gd name="T60" fmla="*/ 234 w 320"/>
                <a:gd name="T61" fmla="*/ 298 h 320"/>
                <a:gd name="T62" fmla="*/ 298 w 320"/>
                <a:gd name="T63" fmla="*/ 256 h 320"/>
                <a:gd name="T64" fmla="*/ 256 w 320"/>
                <a:gd name="T65" fmla="*/ 256 h 320"/>
                <a:gd name="T66" fmla="*/ 256 w 320"/>
                <a:gd name="T67" fmla="*/ 202 h 320"/>
                <a:gd name="T68" fmla="*/ 245 w 320"/>
                <a:gd name="T69" fmla="*/ 192 h 320"/>
                <a:gd name="T70" fmla="*/ 74 w 320"/>
                <a:gd name="T71" fmla="*/ 192 h 320"/>
                <a:gd name="T72" fmla="*/ 64 w 320"/>
                <a:gd name="T73" fmla="*/ 202 h 320"/>
                <a:gd name="T74" fmla="*/ 64 w 320"/>
                <a:gd name="T75" fmla="*/ 256 h 320"/>
                <a:gd name="T76" fmla="*/ 21 w 320"/>
                <a:gd name="T77" fmla="*/ 256 h 320"/>
                <a:gd name="T78" fmla="*/ 21 w 320"/>
                <a:gd name="T79" fmla="*/ 106 h 320"/>
                <a:gd name="T80" fmla="*/ 298 w 320"/>
                <a:gd name="T81" fmla="*/ 106 h 320"/>
                <a:gd name="T82" fmla="*/ 298 w 320"/>
                <a:gd name="T8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0" h="320">
                  <a:moveTo>
                    <a:pt x="309" y="85"/>
                  </a:moveTo>
                  <a:cubicBezTo>
                    <a:pt x="256" y="85"/>
                    <a:pt x="256" y="85"/>
                    <a:pt x="256" y="85"/>
                  </a:cubicBezTo>
                  <a:cubicBezTo>
                    <a:pt x="256" y="10"/>
                    <a:pt x="256" y="10"/>
                    <a:pt x="256" y="10"/>
                  </a:cubicBezTo>
                  <a:cubicBezTo>
                    <a:pt x="256" y="4"/>
                    <a:pt x="251" y="0"/>
                    <a:pt x="245" y="0"/>
                  </a:cubicBezTo>
                  <a:cubicBezTo>
                    <a:pt x="74" y="0"/>
                    <a:pt x="74" y="0"/>
                    <a:pt x="74" y="0"/>
                  </a:cubicBezTo>
                  <a:cubicBezTo>
                    <a:pt x="68" y="0"/>
                    <a:pt x="64" y="4"/>
                    <a:pt x="64" y="10"/>
                  </a:cubicBezTo>
                  <a:cubicBezTo>
                    <a:pt x="64" y="85"/>
                    <a:pt x="64" y="85"/>
                    <a:pt x="64" y="85"/>
                  </a:cubicBezTo>
                  <a:cubicBezTo>
                    <a:pt x="10" y="85"/>
                    <a:pt x="10" y="85"/>
                    <a:pt x="10" y="85"/>
                  </a:cubicBezTo>
                  <a:cubicBezTo>
                    <a:pt x="4" y="85"/>
                    <a:pt x="0" y="90"/>
                    <a:pt x="0" y="96"/>
                  </a:cubicBezTo>
                  <a:cubicBezTo>
                    <a:pt x="0" y="266"/>
                    <a:pt x="0" y="266"/>
                    <a:pt x="0" y="266"/>
                  </a:cubicBezTo>
                  <a:cubicBezTo>
                    <a:pt x="0" y="272"/>
                    <a:pt x="4" y="277"/>
                    <a:pt x="10" y="277"/>
                  </a:cubicBezTo>
                  <a:cubicBezTo>
                    <a:pt x="64" y="277"/>
                    <a:pt x="64" y="277"/>
                    <a:pt x="64" y="277"/>
                  </a:cubicBezTo>
                  <a:cubicBezTo>
                    <a:pt x="64" y="309"/>
                    <a:pt x="64" y="309"/>
                    <a:pt x="64" y="309"/>
                  </a:cubicBezTo>
                  <a:cubicBezTo>
                    <a:pt x="64" y="315"/>
                    <a:pt x="68" y="320"/>
                    <a:pt x="74" y="320"/>
                  </a:cubicBezTo>
                  <a:cubicBezTo>
                    <a:pt x="245" y="320"/>
                    <a:pt x="245" y="320"/>
                    <a:pt x="245" y="320"/>
                  </a:cubicBezTo>
                  <a:cubicBezTo>
                    <a:pt x="251" y="320"/>
                    <a:pt x="256" y="315"/>
                    <a:pt x="256" y="309"/>
                  </a:cubicBezTo>
                  <a:cubicBezTo>
                    <a:pt x="256" y="277"/>
                    <a:pt x="256" y="277"/>
                    <a:pt x="256" y="277"/>
                  </a:cubicBezTo>
                  <a:cubicBezTo>
                    <a:pt x="309" y="277"/>
                    <a:pt x="309" y="277"/>
                    <a:pt x="309" y="277"/>
                  </a:cubicBezTo>
                  <a:cubicBezTo>
                    <a:pt x="315" y="277"/>
                    <a:pt x="320" y="272"/>
                    <a:pt x="320" y="266"/>
                  </a:cubicBezTo>
                  <a:cubicBezTo>
                    <a:pt x="320" y="96"/>
                    <a:pt x="320" y="96"/>
                    <a:pt x="320" y="96"/>
                  </a:cubicBezTo>
                  <a:cubicBezTo>
                    <a:pt x="320" y="90"/>
                    <a:pt x="315" y="85"/>
                    <a:pt x="309" y="85"/>
                  </a:cubicBezTo>
                  <a:close/>
                  <a:moveTo>
                    <a:pt x="85" y="21"/>
                  </a:moveTo>
                  <a:cubicBezTo>
                    <a:pt x="234" y="21"/>
                    <a:pt x="234" y="21"/>
                    <a:pt x="234" y="21"/>
                  </a:cubicBezTo>
                  <a:cubicBezTo>
                    <a:pt x="234" y="85"/>
                    <a:pt x="234" y="85"/>
                    <a:pt x="234" y="85"/>
                  </a:cubicBezTo>
                  <a:cubicBezTo>
                    <a:pt x="85" y="85"/>
                    <a:pt x="85" y="85"/>
                    <a:pt x="85" y="85"/>
                  </a:cubicBezTo>
                  <a:lnTo>
                    <a:pt x="85" y="21"/>
                  </a:lnTo>
                  <a:close/>
                  <a:moveTo>
                    <a:pt x="234" y="298"/>
                  </a:moveTo>
                  <a:cubicBezTo>
                    <a:pt x="85" y="298"/>
                    <a:pt x="85" y="298"/>
                    <a:pt x="85" y="298"/>
                  </a:cubicBezTo>
                  <a:cubicBezTo>
                    <a:pt x="85" y="213"/>
                    <a:pt x="85" y="213"/>
                    <a:pt x="85" y="213"/>
                  </a:cubicBezTo>
                  <a:cubicBezTo>
                    <a:pt x="234" y="213"/>
                    <a:pt x="234" y="213"/>
                    <a:pt x="234" y="213"/>
                  </a:cubicBezTo>
                  <a:lnTo>
                    <a:pt x="234" y="298"/>
                  </a:lnTo>
                  <a:close/>
                  <a:moveTo>
                    <a:pt x="298" y="256"/>
                  </a:moveTo>
                  <a:cubicBezTo>
                    <a:pt x="256" y="256"/>
                    <a:pt x="256" y="256"/>
                    <a:pt x="256" y="256"/>
                  </a:cubicBezTo>
                  <a:cubicBezTo>
                    <a:pt x="256" y="202"/>
                    <a:pt x="256" y="202"/>
                    <a:pt x="256" y="202"/>
                  </a:cubicBezTo>
                  <a:cubicBezTo>
                    <a:pt x="256" y="196"/>
                    <a:pt x="251" y="192"/>
                    <a:pt x="245" y="192"/>
                  </a:cubicBezTo>
                  <a:cubicBezTo>
                    <a:pt x="74" y="192"/>
                    <a:pt x="74" y="192"/>
                    <a:pt x="74" y="192"/>
                  </a:cubicBezTo>
                  <a:cubicBezTo>
                    <a:pt x="68" y="192"/>
                    <a:pt x="64" y="196"/>
                    <a:pt x="64" y="202"/>
                  </a:cubicBezTo>
                  <a:cubicBezTo>
                    <a:pt x="64" y="256"/>
                    <a:pt x="64" y="256"/>
                    <a:pt x="64" y="256"/>
                  </a:cubicBezTo>
                  <a:cubicBezTo>
                    <a:pt x="21" y="256"/>
                    <a:pt x="21" y="256"/>
                    <a:pt x="21" y="256"/>
                  </a:cubicBezTo>
                  <a:cubicBezTo>
                    <a:pt x="21" y="106"/>
                    <a:pt x="21" y="106"/>
                    <a:pt x="21" y="106"/>
                  </a:cubicBezTo>
                  <a:cubicBezTo>
                    <a:pt x="298" y="106"/>
                    <a:pt x="298" y="106"/>
                    <a:pt x="298" y="106"/>
                  </a:cubicBezTo>
                  <a:lnTo>
                    <a:pt x="298" y="2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72" name="Freeform 569">
              <a:extLst>
                <a:ext uri="{FF2B5EF4-FFF2-40B4-BE49-F238E27FC236}">
                  <a16:creationId xmlns:a16="http://schemas.microsoft.com/office/drawing/2014/main" id="{0779CF9E-CD32-40C2-8931-58EC0D9B4092}"/>
                </a:ext>
              </a:extLst>
            </p:cNvPr>
            <p:cNvSpPr>
              <a:spLocks/>
            </p:cNvSpPr>
            <p:nvPr/>
          </p:nvSpPr>
          <p:spPr bwMode="auto">
            <a:xfrm>
              <a:off x="630" y="2083"/>
              <a:ext cx="28" cy="14"/>
            </a:xfrm>
            <a:custGeom>
              <a:avLst/>
              <a:gdLst>
                <a:gd name="T0" fmla="*/ 0 w 43"/>
                <a:gd name="T1" fmla="*/ 10 h 21"/>
                <a:gd name="T2" fmla="*/ 11 w 43"/>
                <a:gd name="T3" fmla="*/ 21 h 21"/>
                <a:gd name="T4" fmla="*/ 32 w 43"/>
                <a:gd name="T5" fmla="*/ 21 h 21"/>
                <a:gd name="T6" fmla="*/ 43 w 43"/>
                <a:gd name="T7" fmla="*/ 10 h 21"/>
                <a:gd name="T8" fmla="*/ 32 w 43"/>
                <a:gd name="T9" fmla="*/ 0 h 21"/>
                <a:gd name="T10" fmla="*/ 11 w 43"/>
                <a:gd name="T11" fmla="*/ 0 h 21"/>
                <a:gd name="T12" fmla="*/ 0 w 43"/>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0" y="10"/>
                  </a:moveTo>
                  <a:cubicBezTo>
                    <a:pt x="0" y="16"/>
                    <a:pt x="5" y="21"/>
                    <a:pt x="11" y="21"/>
                  </a:cubicBezTo>
                  <a:cubicBezTo>
                    <a:pt x="32" y="21"/>
                    <a:pt x="32" y="21"/>
                    <a:pt x="32" y="21"/>
                  </a:cubicBezTo>
                  <a:cubicBezTo>
                    <a:pt x="38" y="21"/>
                    <a:pt x="43" y="16"/>
                    <a:pt x="43" y="10"/>
                  </a:cubicBezTo>
                  <a:cubicBezTo>
                    <a:pt x="43" y="4"/>
                    <a:pt x="38" y="0"/>
                    <a:pt x="32" y="0"/>
                  </a:cubicBezTo>
                  <a:cubicBezTo>
                    <a:pt x="11" y="0"/>
                    <a:pt x="11" y="0"/>
                    <a:pt x="11" y="0"/>
                  </a:cubicBezTo>
                  <a:cubicBezTo>
                    <a:pt x="5" y="0"/>
                    <a:pt x="0" y="4"/>
                    <a:pt x="0"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73" name="Freeform 570">
              <a:extLst>
                <a:ext uri="{FF2B5EF4-FFF2-40B4-BE49-F238E27FC236}">
                  <a16:creationId xmlns:a16="http://schemas.microsoft.com/office/drawing/2014/main" id="{53483C76-EEA9-4B25-9223-C886A95FDD21}"/>
                </a:ext>
              </a:extLst>
            </p:cNvPr>
            <p:cNvSpPr>
              <a:spLocks noEditPoints="1"/>
            </p:cNvSpPr>
            <p:nvPr/>
          </p:nvSpPr>
          <p:spPr bwMode="auto">
            <a:xfrm>
              <a:off x="410" y="193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44" name="Group 43">
            <a:extLst>
              <a:ext uri="{FF2B5EF4-FFF2-40B4-BE49-F238E27FC236}">
                <a16:creationId xmlns:a16="http://schemas.microsoft.com/office/drawing/2014/main" id="{47090355-C986-42AE-A7B4-CBEDE315C324}"/>
              </a:ext>
            </a:extLst>
          </p:cNvPr>
          <p:cNvGrpSpPr/>
          <p:nvPr/>
        </p:nvGrpSpPr>
        <p:grpSpPr>
          <a:xfrm>
            <a:off x="8021771" y="4541721"/>
            <a:ext cx="423130" cy="423130"/>
            <a:chOff x="7618373" y="4773962"/>
            <a:chExt cx="367982" cy="367982"/>
          </a:xfrm>
        </p:grpSpPr>
        <p:grpSp>
          <p:nvGrpSpPr>
            <p:cNvPr id="56" name="Group 55">
              <a:extLst>
                <a:ext uri="{FF2B5EF4-FFF2-40B4-BE49-F238E27FC236}">
                  <a16:creationId xmlns:a16="http://schemas.microsoft.com/office/drawing/2014/main" id="{7B3F61CB-A1CC-4B17-AB3E-DC681E0A4CC0}"/>
                </a:ext>
              </a:extLst>
            </p:cNvPr>
            <p:cNvGrpSpPr/>
            <p:nvPr/>
          </p:nvGrpSpPr>
          <p:grpSpPr>
            <a:xfrm>
              <a:off x="7664087" y="4912519"/>
              <a:ext cx="276554" cy="90868"/>
              <a:chOff x="6773467" y="5489973"/>
              <a:chExt cx="500062" cy="164307"/>
            </a:xfrm>
          </p:grpSpPr>
          <p:grpSp>
            <p:nvGrpSpPr>
              <p:cNvPr id="58" name="Group 57">
                <a:extLst>
                  <a:ext uri="{FF2B5EF4-FFF2-40B4-BE49-F238E27FC236}">
                    <a16:creationId xmlns:a16="http://schemas.microsoft.com/office/drawing/2014/main" id="{0A397B14-8B7B-4CAF-87B4-E13B40D36E75}"/>
                  </a:ext>
                </a:extLst>
              </p:cNvPr>
              <p:cNvGrpSpPr/>
              <p:nvPr/>
            </p:nvGrpSpPr>
            <p:grpSpPr>
              <a:xfrm rot="10800000">
                <a:off x="6867525" y="5548750"/>
                <a:ext cx="311150" cy="99362"/>
                <a:chOff x="6832600" y="5527047"/>
                <a:chExt cx="381000" cy="99362"/>
              </a:xfrm>
            </p:grpSpPr>
            <p:cxnSp>
              <p:nvCxnSpPr>
                <p:cNvPr id="69" name="Connector: Elbow 68">
                  <a:extLst>
                    <a:ext uri="{FF2B5EF4-FFF2-40B4-BE49-F238E27FC236}">
                      <a16:creationId xmlns:a16="http://schemas.microsoft.com/office/drawing/2014/main" id="{D3ABE01B-3566-4FB9-8CB7-FC50D7A360A7}"/>
                    </a:ext>
                  </a:extLst>
                </p:cNvPr>
                <p:cNvCxnSpPr/>
                <p:nvPr/>
              </p:nvCxnSpPr>
              <p:spPr>
                <a:xfrm>
                  <a:off x="6832600" y="5527047"/>
                  <a:ext cx="222250" cy="99362"/>
                </a:xfrm>
                <a:prstGeom prst="bentConnector3">
                  <a:avLst>
                    <a:gd name="adj1" fmla="val 58571"/>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FAC7A496-91C9-4C3F-9F9A-1186DE482A4E}"/>
                    </a:ext>
                  </a:extLst>
                </p:cNvPr>
                <p:cNvCxnSpPr>
                  <a:cxnSpLocks/>
                </p:cNvCxnSpPr>
                <p:nvPr/>
              </p:nvCxnSpPr>
              <p:spPr>
                <a:xfrm flipH="1">
                  <a:off x="6991350" y="5527047"/>
                  <a:ext cx="222250" cy="99362"/>
                </a:xfrm>
                <a:prstGeom prst="bentConnector3">
                  <a:avLst>
                    <a:gd name="adj1" fmla="val 58571"/>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51804E96-13FC-4100-9F18-B0C2F16F4C3F}"/>
                  </a:ext>
                </a:extLst>
              </p:cNvPr>
              <p:cNvGrpSpPr/>
              <p:nvPr/>
            </p:nvGrpSpPr>
            <p:grpSpPr>
              <a:xfrm>
                <a:off x="6832600" y="5527047"/>
                <a:ext cx="381000" cy="99362"/>
                <a:chOff x="6832600" y="5527047"/>
                <a:chExt cx="381000" cy="99362"/>
              </a:xfrm>
            </p:grpSpPr>
            <p:cxnSp>
              <p:nvCxnSpPr>
                <p:cNvPr id="67" name="Connector: Elbow 66">
                  <a:extLst>
                    <a:ext uri="{FF2B5EF4-FFF2-40B4-BE49-F238E27FC236}">
                      <a16:creationId xmlns:a16="http://schemas.microsoft.com/office/drawing/2014/main" id="{58E7C0C2-9FCF-44C8-A995-392E5B341B68}"/>
                    </a:ext>
                  </a:extLst>
                </p:cNvPr>
                <p:cNvCxnSpPr/>
                <p:nvPr/>
              </p:nvCxnSpPr>
              <p:spPr>
                <a:xfrm>
                  <a:off x="6832600" y="5527047"/>
                  <a:ext cx="222250" cy="99362"/>
                </a:xfrm>
                <a:prstGeom prst="bentConnector3">
                  <a:avLst>
                    <a:gd name="adj1" fmla="val 58571"/>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03DD533B-F3C7-4BE1-B0B2-22366E6CBB70}"/>
                    </a:ext>
                  </a:extLst>
                </p:cNvPr>
                <p:cNvCxnSpPr>
                  <a:cxnSpLocks/>
                </p:cNvCxnSpPr>
                <p:nvPr/>
              </p:nvCxnSpPr>
              <p:spPr>
                <a:xfrm flipH="1">
                  <a:off x="6991350" y="5527047"/>
                  <a:ext cx="222250" cy="99362"/>
                </a:xfrm>
                <a:prstGeom prst="bentConnector3">
                  <a:avLst>
                    <a:gd name="adj1" fmla="val 58571"/>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0" name="Oval 59">
                <a:extLst>
                  <a:ext uri="{FF2B5EF4-FFF2-40B4-BE49-F238E27FC236}">
                    <a16:creationId xmlns:a16="http://schemas.microsoft.com/office/drawing/2014/main" id="{AC90A5A5-DF42-4C05-AE6B-823EFF06781B}"/>
                  </a:ext>
                </a:extLst>
              </p:cNvPr>
              <p:cNvSpPr/>
              <p:nvPr/>
            </p:nvSpPr>
            <p:spPr bwMode="gray">
              <a:xfrm>
                <a:off x="6948632" y="5505344"/>
                <a:ext cx="148936" cy="148936"/>
              </a:xfrm>
              <a:prstGeom prst="ellipse">
                <a:avLst/>
              </a:prstGeom>
              <a:solidFill>
                <a:schemeClr val="bg1"/>
              </a:solidFill>
              <a:ln w="12700" algn="ctr">
                <a:solidFill>
                  <a:schemeClr val="accent6">
                    <a:lumMod val="7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grpSp>
            <p:nvGrpSpPr>
              <p:cNvPr id="61" name="Group 60">
                <a:extLst>
                  <a:ext uri="{FF2B5EF4-FFF2-40B4-BE49-F238E27FC236}">
                    <a16:creationId xmlns:a16="http://schemas.microsoft.com/office/drawing/2014/main" id="{B5DC027F-6FB2-4BAB-8042-95380FA33505}"/>
                  </a:ext>
                </a:extLst>
              </p:cNvPr>
              <p:cNvGrpSpPr/>
              <p:nvPr/>
            </p:nvGrpSpPr>
            <p:grpSpPr>
              <a:xfrm>
                <a:off x="7147323" y="5489973"/>
                <a:ext cx="126206" cy="41838"/>
                <a:chOff x="7144941" y="5489973"/>
                <a:chExt cx="126206" cy="41838"/>
              </a:xfrm>
            </p:grpSpPr>
            <p:cxnSp>
              <p:nvCxnSpPr>
                <p:cNvPr id="65" name="Straight Connector 64">
                  <a:extLst>
                    <a:ext uri="{FF2B5EF4-FFF2-40B4-BE49-F238E27FC236}">
                      <a16:creationId xmlns:a16="http://schemas.microsoft.com/office/drawing/2014/main" id="{C635620A-9F99-47A9-9933-25A5E7839595}"/>
                    </a:ext>
                  </a:extLst>
                </p:cNvPr>
                <p:cNvCxnSpPr/>
                <p:nvPr/>
              </p:nvCxnSpPr>
              <p:spPr>
                <a:xfrm flipV="1">
                  <a:off x="7208044" y="5489973"/>
                  <a:ext cx="0" cy="418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38619DA-FE61-4C4C-85EC-AFDA17540885}"/>
                    </a:ext>
                  </a:extLst>
                </p:cNvPr>
                <p:cNvCxnSpPr/>
                <p:nvPr/>
              </p:nvCxnSpPr>
              <p:spPr>
                <a:xfrm>
                  <a:off x="7144941" y="5489973"/>
                  <a:ext cx="1262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2B304BA7-445C-42F4-B3EC-402664866703}"/>
                  </a:ext>
                </a:extLst>
              </p:cNvPr>
              <p:cNvGrpSpPr/>
              <p:nvPr/>
            </p:nvGrpSpPr>
            <p:grpSpPr>
              <a:xfrm>
                <a:off x="6773467" y="5489973"/>
                <a:ext cx="126206" cy="41838"/>
                <a:chOff x="7144941" y="5489973"/>
                <a:chExt cx="126206" cy="41838"/>
              </a:xfrm>
            </p:grpSpPr>
            <p:cxnSp>
              <p:nvCxnSpPr>
                <p:cNvPr id="63" name="Straight Connector 62">
                  <a:extLst>
                    <a:ext uri="{FF2B5EF4-FFF2-40B4-BE49-F238E27FC236}">
                      <a16:creationId xmlns:a16="http://schemas.microsoft.com/office/drawing/2014/main" id="{00199001-FE54-49B7-8D59-A71F66551553}"/>
                    </a:ext>
                  </a:extLst>
                </p:cNvPr>
                <p:cNvCxnSpPr/>
                <p:nvPr/>
              </p:nvCxnSpPr>
              <p:spPr>
                <a:xfrm flipV="1">
                  <a:off x="7208044" y="5489973"/>
                  <a:ext cx="0" cy="418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7463EF-AF57-4A11-B923-406752A0AE41}"/>
                    </a:ext>
                  </a:extLst>
                </p:cNvPr>
                <p:cNvCxnSpPr/>
                <p:nvPr/>
              </p:nvCxnSpPr>
              <p:spPr>
                <a:xfrm>
                  <a:off x="7144941" y="5489973"/>
                  <a:ext cx="12620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57" name="Freeform 682">
              <a:extLst>
                <a:ext uri="{FF2B5EF4-FFF2-40B4-BE49-F238E27FC236}">
                  <a16:creationId xmlns:a16="http://schemas.microsoft.com/office/drawing/2014/main" id="{17A6E45E-881C-43BC-8EC9-378CB1CD7CAB}"/>
                </a:ext>
              </a:extLst>
            </p:cNvPr>
            <p:cNvSpPr>
              <a:spLocks noEditPoints="1"/>
            </p:cNvSpPr>
            <p:nvPr/>
          </p:nvSpPr>
          <p:spPr bwMode="auto">
            <a:xfrm>
              <a:off x="7618373" y="4773962"/>
              <a:ext cx="367982" cy="367982"/>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sp>
        <p:nvSpPr>
          <p:cNvPr id="45" name="Arc 44">
            <a:extLst>
              <a:ext uri="{FF2B5EF4-FFF2-40B4-BE49-F238E27FC236}">
                <a16:creationId xmlns:a16="http://schemas.microsoft.com/office/drawing/2014/main" id="{18EB9423-558D-448E-A92F-8396617A83CE}"/>
              </a:ext>
            </a:extLst>
          </p:cNvPr>
          <p:cNvSpPr/>
          <p:nvPr/>
        </p:nvSpPr>
        <p:spPr bwMode="gray">
          <a:xfrm>
            <a:off x="9518225" y="2521963"/>
            <a:ext cx="1765338" cy="1765338"/>
          </a:xfrm>
          <a:prstGeom prst="arc">
            <a:avLst>
              <a:gd name="adj1" fmla="val 1054304"/>
              <a:gd name="adj2" fmla="val 19972244"/>
            </a:avLst>
          </a:prstGeom>
          <a:noFill/>
          <a:ln w="19050" algn="ctr">
            <a:solidFill>
              <a:srgbClr val="00A3E0"/>
            </a:solidFill>
            <a:miter lim="800000"/>
            <a:headEnd type="triangle" w="lg" len="lg"/>
            <a:tailEnd type="none" w="lg" len="lg"/>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ndParaRPr>
          </a:p>
        </p:txBody>
      </p:sp>
      <p:sp>
        <p:nvSpPr>
          <p:cNvPr id="46" name="TextBox 45">
            <a:extLst>
              <a:ext uri="{FF2B5EF4-FFF2-40B4-BE49-F238E27FC236}">
                <a16:creationId xmlns:a16="http://schemas.microsoft.com/office/drawing/2014/main" id="{0ED0FC8E-0AE1-43F3-AC19-5616BBF6B43C}"/>
              </a:ext>
            </a:extLst>
          </p:cNvPr>
          <p:cNvSpPr txBox="1"/>
          <p:nvPr/>
        </p:nvSpPr>
        <p:spPr bwMode="gray">
          <a:xfrm>
            <a:off x="7054326" y="3226485"/>
            <a:ext cx="1215689" cy="399436"/>
          </a:xfrm>
          <a:prstGeom prst="rect">
            <a:avLst/>
          </a:prstGeom>
        </p:spPr>
        <p:txBody>
          <a:bodyPr wrap="square" lIns="0" rIns="0" rtlCol="0" anchor="ctr" anchorCtr="0">
            <a:noAutofit/>
          </a:bodyPr>
          <a:lstStyle/>
          <a:p>
            <a:pPr>
              <a:lnSpc>
                <a:spcPts val="900"/>
              </a:lnSpc>
            </a:pPr>
            <a:r>
              <a:rPr lang="en-US" sz="2000" dirty="0">
                <a:solidFill>
                  <a:schemeClr val="bg1"/>
                </a:solidFill>
                <a:latin typeface="Open Sans" panose="020B0606030504020204" pitchFamily="34" charset="0"/>
              </a:rPr>
              <a:t>Physical</a:t>
            </a:r>
          </a:p>
        </p:txBody>
      </p:sp>
      <p:sp>
        <p:nvSpPr>
          <p:cNvPr id="47" name="TextBox 46">
            <a:extLst>
              <a:ext uri="{FF2B5EF4-FFF2-40B4-BE49-F238E27FC236}">
                <a16:creationId xmlns:a16="http://schemas.microsoft.com/office/drawing/2014/main" id="{49817C69-310E-4303-9923-8AB6F4B6ED0F}"/>
              </a:ext>
            </a:extLst>
          </p:cNvPr>
          <p:cNvSpPr txBox="1"/>
          <p:nvPr/>
        </p:nvSpPr>
        <p:spPr bwMode="gray">
          <a:xfrm>
            <a:off x="10791635" y="3284415"/>
            <a:ext cx="1143804" cy="341506"/>
          </a:xfrm>
          <a:prstGeom prst="rect">
            <a:avLst/>
          </a:prstGeom>
        </p:spPr>
        <p:txBody>
          <a:bodyPr wrap="square" lIns="0" rIns="0" rtlCol="0" anchor="ctr" anchorCtr="0">
            <a:noAutofit/>
          </a:bodyPr>
          <a:lstStyle/>
          <a:p>
            <a:pPr>
              <a:lnSpc>
                <a:spcPts val="900"/>
              </a:lnSpc>
            </a:pPr>
            <a:r>
              <a:rPr lang="en-US" sz="2000" dirty="0">
                <a:solidFill>
                  <a:schemeClr val="bg1"/>
                </a:solidFill>
                <a:latin typeface="Open Sans" panose="020B0606030504020204" pitchFamily="34" charset="0"/>
              </a:rPr>
              <a:t>Digital</a:t>
            </a:r>
          </a:p>
        </p:txBody>
      </p:sp>
      <p:grpSp>
        <p:nvGrpSpPr>
          <p:cNvPr id="48" name="Group 47">
            <a:extLst>
              <a:ext uri="{FF2B5EF4-FFF2-40B4-BE49-F238E27FC236}">
                <a16:creationId xmlns:a16="http://schemas.microsoft.com/office/drawing/2014/main" id="{A8F6639B-E438-4D91-AF01-4975E8176EF5}"/>
              </a:ext>
            </a:extLst>
          </p:cNvPr>
          <p:cNvGrpSpPr/>
          <p:nvPr/>
        </p:nvGrpSpPr>
        <p:grpSpPr>
          <a:xfrm>
            <a:off x="9897247" y="3052882"/>
            <a:ext cx="408302" cy="271558"/>
            <a:chOff x="8887821" y="5492671"/>
            <a:chExt cx="228861" cy="152213"/>
          </a:xfrm>
        </p:grpSpPr>
        <p:sp>
          <p:nvSpPr>
            <p:cNvPr id="54" name="Freeform 490">
              <a:extLst>
                <a:ext uri="{FF2B5EF4-FFF2-40B4-BE49-F238E27FC236}">
                  <a16:creationId xmlns:a16="http://schemas.microsoft.com/office/drawing/2014/main" id="{50B51605-FBCF-4BD1-A281-7383591C1E0B}"/>
                </a:ext>
              </a:extLst>
            </p:cNvPr>
            <p:cNvSpPr>
              <a:spLocks noEditPoints="1"/>
            </p:cNvSpPr>
            <p:nvPr/>
          </p:nvSpPr>
          <p:spPr bwMode="auto">
            <a:xfrm>
              <a:off x="8902935" y="5492671"/>
              <a:ext cx="198634" cy="121987"/>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55" name="Freeform 491">
              <a:extLst>
                <a:ext uri="{FF2B5EF4-FFF2-40B4-BE49-F238E27FC236}">
                  <a16:creationId xmlns:a16="http://schemas.microsoft.com/office/drawing/2014/main" id="{95B3DD10-B4A4-486E-A5AC-55F033FA99CD}"/>
                </a:ext>
              </a:extLst>
            </p:cNvPr>
            <p:cNvSpPr>
              <a:spLocks/>
            </p:cNvSpPr>
            <p:nvPr/>
          </p:nvSpPr>
          <p:spPr bwMode="auto">
            <a:xfrm>
              <a:off x="8887821" y="5629771"/>
              <a:ext cx="228861" cy="15113"/>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grpSp>
        <p:nvGrpSpPr>
          <p:cNvPr id="49" name="Group 48">
            <a:extLst>
              <a:ext uri="{FF2B5EF4-FFF2-40B4-BE49-F238E27FC236}">
                <a16:creationId xmlns:a16="http://schemas.microsoft.com/office/drawing/2014/main" id="{4B4BC885-EC19-4DAD-B5D2-7723DB57FF5E}"/>
              </a:ext>
            </a:extLst>
          </p:cNvPr>
          <p:cNvGrpSpPr/>
          <p:nvPr/>
        </p:nvGrpSpPr>
        <p:grpSpPr>
          <a:xfrm>
            <a:off x="10327422" y="3482228"/>
            <a:ext cx="408302" cy="271558"/>
            <a:chOff x="8887821" y="5492671"/>
            <a:chExt cx="228861" cy="152213"/>
          </a:xfrm>
        </p:grpSpPr>
        <p:sp>
          <p:nvSpPr>
            <p:cNvPr id="52" name="Freeform 490">
              <a:extLst>
                <a:ext uri="{FF2B5EF4-FFF2-40B4-BE49-F238E27FC236}">
                  <a16:creationId xmlns:a16="http://schemas.microsoft.com/office/drawing/2014/main" id="{5383B292-C3CD-4E55-81B2-8D530F68DD7F}"/>
                </a:ext>
              </a:extLst>
            </p:cNvPr>
            <p:cNvSpPr>
              <a:spLocks noEditPoints="1"/>
            </p:cNvSpPr>
            <p:nvPr/>
          </p:nvSpPr>
          <p:spPr bwMode="auto">
            <a:xfrm>
              <a:off x="8902935" y="5492671"/>
              <a:ext cx="198634" cy="121987"/>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sp>
          <p:nvSpPr>
            <p:cNvPr id="53" name="Freeform 491">
              <a:extLst>
                <a:ext uri="{FF2B5EF4-FFF2-40B4-BE49-F238E27FC236}">
                  <a16:creationId xmlns:a16="http://schemas.microsoft.com/office/drawing/2014/main" id="{7CFF6CB8-9586-4ABA-BD59-DFB24E50B030}"/>
                </a:ext>
              </a:extLst>
            </p:cNvPr>
            <p:cNvSpPr>
              <a:spLocks/>
            </p:cNvSpPr>
            <p:nvPr/>
          </p:nvSpPr>
          <p:spPr bwMode="auto">
            <a:xfrm>
              <a:off x="8887821" y="5629771"/>
              <a:ext cx="228861" cy="15113"/>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panose="020B0606030504020204" pitchFamily="34" charset="0"/>
              </a:endParaRPr>
            </a:p>
          </p:txBody>
        </p:sp>
      </p:grpSp>
      <p:cxnSp>
        <p:nvCxnSpPr>
          <p:cNvPr id="50" name="Connector: Elbow 49">
            <a:extLst>
              <a:ext uri="{FF2B5EF4-FFF2-40B4-BE49-F238E27FC236}">
                <a16:creationId xmlns:a16="http://schemas.microsoft.com/office/drawing/2014/main" id="{3B3049C0-2474-4C3B-8C3B-C76BA62ABC80}"/>
              </a:ext>
            </a:extLst>
          </p:cNvPr>
          <p:cNvCxnSpPr>
            <a:cxnSpLocks/>
          </p:cNvCxnSpPr>
          <p:nvPr/>
        </p:nvCxnSpPr>
        <p:spPr>
          <a:xfrm rot="16200000" flipH="1">
            <a:off x="10079588" y="3399961"/>
            <a:ext cx="269871" cy="182051"/>
          </a:xfrm>
          <a:prstGeom prst="bentConnector3">
            <a:avLst>
              <a:gd name="adj1" fmla="val 100730"/>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C5C1189-BDB5-4CFB-A044-FAD0A8B77AAA}"/>
              </a:ext>
            </a:extLst>
          </p:cNvPr>
          <p:cNvSpPr txBox="1"/>
          <p:nvPr/>
        </p:nvSpPr>
        <p:spPr bwMode="gray">
          <a:xfrm rot="16200000">
            <a:off x="9442012" y="2511796"/>
            <a:ext cx="1840891" cy="1793264"/>
          </a:xfrm>
          <a:prstGeom prst="rect">
            <a:avLst/>
          </a:prstGeom>
        </p:spPr>
        <p:txBody>
          <a:bodyPr wrap="none" lIns="0" rIns="0" rtlCol="0" anchor="b" anchorCtr="0">
            <a:prstTxWarp prst="textArchUp">
              <a:avLst/>
            </a:prstTxWarp>
            <a:normAutofit/>
          </a:bodyPr>
          <a:lstStyle/>
          <a:p>
            <a:pPr algn="ctr">
              <a:lnSpc>
                <a:spcPts val="900"/>
              </a:lnSpc>
            </a:pPr>
            <a:r>
              <a:rPr lang="en-US" sz="1300" dirty="0">
                <a:solidFill>
                  <a:schemeClr val="bg1"/>
                </a:solidFill>
                <a:latin typeface="Open Sans" panose="020B0606030504020204" pitchFamily="34" charset="0"/>
              </a:rPr>
              <a:t>010110101010110110</a:t>
            </a:r>
          </a:p>
        </p:txBody>
      </p:sp>
    </p:spTree>
    <p:extLst>
      <p:ext uri="{BB962C8B-B14F-4D97-AF65-F5344CB8AC3E}">
        <p14:creationId xmlns:p14="http://schemas.microsoft.com/office/powerpoint/2010/main" val="102027199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brandspace.deloitte.com/downloads/56fd42eaabf59/lg_DTAXKT.jpg.jpg">
            <a:extLst>
              <a:ext uri="{FF2B5EF4-FFF2-40B4-BE49-F238E27FC236}">
                <a16:creationId xmlns:a16="http://schemas.microsoft.com/office/drawing/2014/main" id="{DBA7C07B-B2A9-43CD-89B3-891A5C5E79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22" t="15794" r="9249" b="2135"/>
          <a:stretch/>
        </p:blipFill>
        <p:spPr bwMode="auto">
          <a:xfrm>
            <a:off x="4203091" y="2429924"/>
            <a:ext cx="3785817" cy="272091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7437F9B5-5DD2-43B8-98E8-CBAC4CA6EDBB}"/>
              </a:ext>
            </a:extLst>
          </p:cNvPr>
          <p:cNvPicPr>
            <a:picLocks noChangeAspect="1"/>
          </p:cNvPicPr>
          <p:nvPr/>
        </p:nvPicPr>
        <p:blipFill rotWithShape="1">
          <a:blip r:embed="rId3"/>
          <a:srcRect r="7650"/>
          <a:stretch/>
        </p:blipFill>
        <p:spPr>
          <a:xfrm>
            <a:off x="238251" y="2434975"/>
            <a:ext cx="3785818" cy="2715867"/>
          </a:xfrm>
          <a:prstGeom prst="rect">
            <a:avLst/>
          </a:prstGeom>
          <a:ln>
            <a:solidFill>
              <a:schemeClr val="bg1"/>
            </a:solidFill>
          </a:ln>
        </p:spPr>
      </p:pic>
      <p:grpSp>
        <p:nvGrpSpPr>
          <p:cNvPr id="13" name="Group 12">
            <a:extLst>
              <a:ext uri="{FF2B5EF4-FFF2-40B4-BE49-F238E27FC236}">
                <a16:creationId xmlns:a16="http://schemas.microsoft.com/office/drawing/2014/main" id="{B0A3A631-D3A3-4E51-BAB6-17BCEF8AA1BB}"/>
              </a:ext>
            </a:extLst>
          </p:cNvPr>
          <p:cNvGrpSpPr/>
          <p:nvPr/>
        </p:nvGrpSpPr>
        <p:grpSpPr>
          <a:xfrm>
            <a:off x="3657600" y="419100"/>
            <a:ext cx="4864446" cy="1359921"/>
            <a:chOff x="635308" y="1904999"/>
            <a:chExt cx="10919855" cy="3048001"/>
          </a:xfrm>
        </p:grpSpPr>
        <p:pic>
          <p:nvPicPr>
            <p:cNvPr id="14" name="Picture 13">
              <a:extLst>
                <a:ext uri="{FF2B5EF4-FFF2-40B4-BE49-F238E27FC236}">
                  <a16:creationId xmlns:a16="http://schemas.microsoft.com/office/drawing/2014/main" id="{73F18151-AEDC-4CDE-A910-597F1E5CE84A}"/>
                </a:ext>
              </a:extLst>
            </p:cNvPr>
            <p:cNvPicPr>
              <a:picLocks noChangeAspect="1"/>
            </p:cNvPicPr>
            <p:nvPr/>
          </p:nvPicPr>
          <p:blipFill rotWithShape="1">
            <a:blip r:embed="rId4"/>
            <a:srcRect l="8356" r="10293" b="322"/>
            <a:stretch/>
          </p:blipFill>
          <p:spPr>
            <a:xfrm>
              <a:off x="8051801" y="1904999"/>
              <a:ext cx="3503362" cy="3047999"/>
            </a:xfrm>
            <a:prstGeom prst="rect">
              <a:avLst/>
            </a:prstGeom>
            <a:ln>
              <a:noFill/>
            </a:ln>
          </p:spPr>
        </p:pic>
        <p:pic>
          <p:nvPicPr>
            <p:cNvPr id="15" name="Picture 4" descr="https://brandspace.deloitte.com/downloads/57130ae01aaa6/lg_ind_man_glb_ho_2274.jpg.jpg">
              <a:extLst>
                <a:ext uri="{FF2B5EF4-FFF2-40B4-BE49-F238E27FC236}">
                  <a16:creationId xmlns:a16="http://schemas.microsoft.com/office/drawing/2014/main" id="{DBF5F366-495F-49E4-8FFF-D68C1AECDC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04"/>
            <a:stretch/>
          </p:blipFill>
          <p:spPr bwMode="auto">
            <a:xfrm>
              <a:off x="635308" y="1905000"/>
              <a:ext cx="3503363" cy="30099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brandspace.deloitte.com/downloads/5711473b8ebf2/lg_bzi_cng_glb_ho_2030.jpg.jpg">
              <a:extLst>
                <a:ext uri="{FF2B5EF4-FFF2-40B4-BE49-F238E27FC236}">
                  <a16:creationId xmlns:a16="http://schemas.microsoft.com/office/drawing/2014/main" id="{CA216D8F-CA02-4C50-8FD4-55D2F937C6F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510" r="15864"/>
            <a:stretch/>
          </p:blipFill>
          <p:spPr bwMode="auto">
            <a:xfrm>
              <a:off x="4343400" y="1905000"/>
              <a:ext cx="3503363"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a:extLst>
              <a:ext uri="{FF2B5EF4-FFF2-40B4-BE49-F238E27FC236}">
                <a16:creationId xmlns:a16="http://schemas.microsoft.com/office/drawing/2014/main" id="{E4DE94C2-3CCB-45B4-B0A5-DBBF6AF17D34}"/>
              </a:ext>
            </a:extLst>
          </p:cNvPr>
          <p:cNvSpPr/>
          <p:nvPr/>
        </p:nvSpPr>
        <p:spPr bwMode="gray">
          <a:xfrm>
            <a:off x="5309215" y="419100"/>
            <a:ext cx="1561077" cy="1359920"/>
          </a:xfrm>
          <a:prstGeom prst="rect">
            <a:avLst/>
          </a:prstGeom>
          <a:solidFill>
            <a:srgbClr val="63666A">
              <a:alpha val="73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482CE076-3483-4771-9F21-0C45BA5CE188}"/>
              </a:ext>
            </a:extLst>
          </p:cNvPr>
          <p:cNvSpPr/>
          <p:nvPr/>
        </p:nvSpPr>
        <p:spPr bwMode="gray">
          <a:xfrm>
            <a:off x="6960969" y="419100"/>
            <a:ext cx="1561077" cy="1359920"/>
          </a:xfrm>
          <a:prstGeom prst="rect">
            <a:avLst/>
          </a:prstGeom>
          <a:solidFill>
            <a:srgbClr val="63666A">
              <a:alpha val="73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2" name="Picture 2" descr="Image result for smart cities">
            <a:extLst>
              <a:ext uri="{FF2B5EF4-FFF2-40B4-BE49-F238E27FC236}">
                <a16:creationId xmlns:a16="http://schemas.microsoft.com/office/drawing/2014/main" id="{FA2867AC-D30E-4763-B3A3-54D42973AF5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423" b="8158"/>
          <a:stretch/>
        </p:blipFill>
        <p:spPr bwMode="auto">
          <a:xfrm>
            <a:off x="8167930" y="2429924"/>
            <a:ext cx="3790675" cy="270843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5438030-DF50-4BDA-9043-AB7F57D1C349}"/>
              </a:ext>
            </a:extLst>
          </p:cNvPr>
          <p:cNvSpPr txBox="1"/>
          <p:nvPr/>
        </p:nvSpPr>
        <p:spPr>
          <a:xfrm>
            <a:off x="8167930" y="5185316"/>
            <a:ext cx="1769594" cy="123111"/>
          </a:xfrm>
          <a:prstGeom prst="rect">
            <a:avLst/>
          </a:prstGeom>
          <a:noFill/>
        </p:spPr>
        <p:txBody>
          <a:bodyPr vert="horz" wrap="square" lIns="0" tIns="0" rIns="0" bIns="0" rtlCol="0">
            <a:spAutoFit/>
          </a:bodyPr>
          <a:lstStyle/>
          <a:p>
            <a:pPr>
              <a:spcBef>
                <a:spcPts val="200"/>
              </a:spcBef>
              <a:buSzPct val="100000"/>
            </a:pPr>
            <a:r>
              <a:rPr lang="en-US" sz="800" dirty="0">
                <a:solidFill>
                  <a:schemeClr val="bg1"/>
                </a:solidFill>
              </a:rPr>
              <a:t>Image: ITU Pictures</a:t>
            </a:r>
            <a:r>
              <a:rPr lang="en-US" sz="800" baseline="30000" dirty="0">
                <a:solidFill>
                  <a:schemeClr val="bg1"/>
                </a:solidFill>
              </a:rPr>
              <a:t>5</a:t>
            </a:r>
            <a:endParaRPr lang="en-US" sz="800" dirty="0">
              <a:solidFill>
                <a:schemeClr val="bg1"/>
              </a:solidFill>
            </a:endParaRPr>
          </a:p>
        </p:txBody>
      </p:sp>
    </p:spTree>
    <p:extLst>
      <p:ext uri="{BB962C8B-B14F-4D97-AF65-F5344CB8AC3E}">
        <p14:creationId xmlns:p14="http://schemas.microsoft.com/office/powerpoint/2010/main" val="18183319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brandspace.deloitte.com/downloads/5d76b3048a3e3/lg_shutterstock_519670606.jpg.jpg">
            <a:extLst>
              <a:ext uri="{FF2B5EF4-FFF2-40B4-BE49-F238E27FC236}">
                <a16:creationId xmlns:a16="http://schemas.microsoft.com/office/drawing/2014/main" id="{FEBBD0E8-FCCD-45D9-871B-3B0E47A009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137"/>
          <a:stretch/>
        </p:blipFill>
        <p:spPr bwMode="auto">
          <a:xfrm>
            <a:off x="4198266" y="2430963"/>
            <a:ext cx="3785817" cy="271586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00" name="Picture 4" descr="https://www.polycom.com/content/dam/polycom/www/images/products/telepresence-video/accessories/video-conf-room-650x500-enus.png">
            <a:extLst>
              <a:ext uri="{FF2B5EF4-FFF2-40B4-BE49-F238E27FC236}">
                <a16:creationId xmlns:a16="http://schemas.microsoft.com/office/drawing/2014/main" id="{0A673BE2-D8F7-41F6-AB48-7AF16FC32A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5" t="20555"/>
          <a:stretch/>
        </p:blipFill>
        <p:spPr bwMode="auto">
          <a:xfrm>
            <a:off x="8158545" y="2423044"/>
            <a:ext cx="3816361" cy="271586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6AA2DE-477E-48CF-A5F2-0CBE3F3C1154}"/>
              </a:ext>
            </a:extLst>
          </p:cNvPr>
          <p:cNvGrpSpPr/>
          <p:nvPr/>
        </p:nvGrpSpPr>
        <p:grpSpPr>
          <a:xfrm>
            <a:off x="228600" y="2438400"/>
            <a:ext cx="3785819" cy="2715866"/>
            <a:chOff x="1016634" y="3931057"/>
            <a:chExt cx="3907906" cy="2295769"/>
          </a:xfrm>
        </p:grpSpPr>
        <p:pic>
          <p:nvPicPr>
            <p:cNvPr id="13" name="Picture 12">
              <a:extLst>
                <a:ext uri="{FF2B5EF4-FFF2-40B4-BE49-F238E27FC236}">
                  <a16:creationId xmlns:a16="http://schemas.microsoft.com/office/drawing/2014/main" id="{364066C4-9108-408E-B639-ED9B546FE526}"/>
                </a:ext>
              </a:extLst>
            </p:cNvPr>
            <p:cNvPicPr>
              <a:picLocks noChangeAspect="1"/>
            </p:cNvPicPr>
            <p:nvPr/>
          </p:nvPicPr>
          <p:blipFill rotWithShape="1">
            <a:blip r:embed="rId4"/>
            <a:srcRect l="12499"/>
            <a:stretch/>
          </p:blipFill>
          <p:spPr>
            <a:xfrm>
              <a:off x="1016634" y="3931057"/>
              <a:ext cx="3907906" cy="2295769"/>
            </a:xfrm>
            <a:prstGeom prst="rect">
              <a:avLst/>
            </a:prstGeom>
            <a:ln>
              <a:solidFill>
                <a:schemeClr val="bg1"/>
              </a:solidFill>
            </a:ln>
          </p:spPr>
        </p:pic>
        <p:pic>
          <p:nvPicPr>
            <p:cNvPr id="14" name="Picture 13">
              <a:extLst>
                <a:ext uri="{FF2B5EF4-FFF2-40B4-BE49-F238E27FC236}">
                  <a16:creationId xmlns:a16="http://schemas.microsoft.com/office/drawing/2014/main" id="{A1DF0070-A9B0-4411-8C72-5E99FA490006}"/>
                </a:ext>
              </a:extLst>
            </p:cNvPr>
            <p:cNvPicPr>
              <a:picLocks noChangeAspect="1"/>
            </p:cNvPicPr>
            <p:nvPr/>
          </p:nvPicPr>
          <p:blipFill rotWithShape="1">
            <a:blip r:embed="rId5"/>
            <a:srcRect t="15286" r="38601"/>
            <a:stretch/>
          </p:blipFill>
          <p:spPr>
            <a:xfrm>
              <a:off x="3378813" y="4114926"/>
              <a:ext cx="1410925" cy="793760"/>
            </a:xfrm>
            <a:prstGeom prst="rect">
              <a:avLst/>
            </a:prstGeom>
            <a:ln w="19050">
              <a:solidFill>
                <a:schemeClr val="tx1"/>
              </a:solidFill>
            </a:ln>
          </p:spPr>
        </p:pic>
      </p:grpSp>
      <p:grpSp>
        <p:nvGrpSpPr>
          <p:cNvPr id="18" name="Group 17">
            <a:extLst>
              <a:ext uri="{FF2B5EF4-FFF2-40B4-BE49-F238E27FC236}">
                <a16:creationId xmlns:a16="http://schemas.microsoft.com/office/drawing/2014/main" id="{90FEC5E7-541F-4BC8-BB2E-3BDFDD1A2B58}"/>
              </a:ext>
            </a:extLst>
          </p:cNvPr>
          <p:cNvGrpSpPr/>
          <p:nvPr/>
        </p:nvGrpSpPr>
        <p:grpSpPr>
          <a:xfrm>
            <a:off x="3657600" y="419100"/>
            <a:ext cx="4864446" cy="1359921"/>
            <a:chOff x="635308" y="1904999"/>
            <a:chExt cx="10919855" cy="3048001"/>
          </a:xfrm>
        </p:grpSpPr>
        <p:pic>
          <p:nvPicPr>
            <p:cNvPr id="19" name="Picture 18">
              <a:extLst>
                <a:ext uri="{FF2B5EF4-FFF2-40B4-BE49-F238E27FC236}">
                  <a16:creationId xmlns:a16="http://schemas.microsoft.com/office/drawing/2014/main" id="{D3B33853-67A4-41F1-B2DA-370EC7B84BC4}"/>
                </a:ext>
              </a:extLst>
            </p:cNvPr>
            <p:cNvPicPr>
              <a:picLocks noChangeAspect="1"/>
            </p:cNvPicPr>
            <p:nvPr/>
          </p:nvPicPr>
          <p:blipFill rotWithShape="1">
            <a:blip r:embed="rId6"/>
            <a:srcRect l="8356" r="10293" b="322"/>
            <a:stretch/>
          </p:blipFill>
          <p:spPr>
            <a:xfrm>
              <a:off x="8051801" y="1904999"/>
              <a:ext cx="3503362" cy="3047999"/>
            </a:xfrm>
            <a:prstGeom prst="rect">
              <a:avLst/>
            </a:prstGeom>
            <a:ln>
              <a:noFill/>
            </a:ln>
          </p:spPr>
        </p:pic>
        <p:pic>
          <p:nvPicPr>
            <p:cNvPr id="20" name="Picture 4" descr="https://brandspace.deloitte.com/downloads/57130ae01aaa6/lg_ind_man_glb_ho_2274.jpg.jpg">
              <a:extLst>
                <a:ext uri="{FF2B5EF4-FFF2-40B4-BE49-F238E27FC236}">
                  <a16:creationId xmlns:a16="http://schemas.microsoft.com/office/drawing/2014/main" id="{869C3525-986D-4E7A-9526-B92368AB7C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404"/>
            <a:stretch/>
          </p:blipFill>
          <p:spPr bwMode="auto">
            <a:xfrm>
              <a:off x="635308" y="1905000"/>
              <a:ext cx="3503363" cy="300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randspace.deloitte.com/downloads/5711473b8ebf2/lg_bzi_cng_glb_ho_2030.jpg.jpg">
              <a:extLst>
                <a:ext uri="{FF2B5EF4-FFF2-40B4-BE49-F238E27FC236}">
                  <a16:creationId xmlns:a16="http://schemas.microsoft.com/office/drawing/2014/main" id="{3CBC7601-2B1C-45D6-ABDB-1A1F772436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510" r="15864"/>
            <a:stretch/>
          </p:blipFill>
          <p:spPr bwMode="auto">
            <a:xfrm>
              <a:off x="4343400" y="1905000"/>
              <a:ext cx="3503363"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a:extLst>
              <a:ext uri="{FF2B5EF4-FFF2-40B4-BE49-F238E27FC236}">
                <a16:creationId xmlns:a16="http://schemas.microsoft.com/office/drawing/2014/main" id="{3FEACE32-99FF-4702-A231-3B3E7DFC4AC6}"/>
              </a:ext>
            </a:extLst>
          </p:cNvPr>
          <p:cNvSpPr/>
          <p:nvPr/>
        </p:nvSpPr>
        <p:spPr bwMode="gray">
          <a:xfrm>
            <a:off x="3657021" y="419100"/>
            <a:ext cx="1561077" cy="1342922"/>
          </a:xfrm>
          <a:prstGeom prst="rect">
            <a:avLst/>
          </a:prstGeom>
          <a:solidFill>
            <a:srgbClr val="63666A">
              <a:alpha val="73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3" name="Rectangle 22">
            <a:extLst>
              <a:ext uri="{FF2B5EF4-FFF2-40B4-BE49-F238E27FC236}">
                <a16:creationId xmlns:a16="http://schemas.microsoft.com/office/drawing/2014/main" id="{C478EAA2-C2EA-42F3-AC3B-CE66F8314C34}"/>
              </a:ext>
            </a:extLst>
          </p:cNvPr>
          <p:cNvSpPr/>
          <p:nvPr/>
        </p:nvSpPr>
        <p:spPr bwMode="gray">
          <a:xfrm>
            <a:off x="6960969" y="419100"/>
            <a:ext cx="1561077" cy="1359920"/>
          </a:xfrm>
          <a:prstGeom prst="rect">
            <a:avLst/>
          </a:prstGeom>
          <a:solidFill>
            <a:srgbClr val="63666A">
              <a:alpha val="73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6" name="TextBox 15">
            <a:extLst>
              <a:ext uri="{FF2B5EF4-FFF2-40B4-BE49-F238E27FC236}">
                <a16:creationId xmlns:a16="http://schemas.microsoft.com/office/drawing/2014/main" id="{F79DA5D8-3D47-4A8E-9A9D-5FF8477132E1}"/>
              </a:ext>
            </a:extLst>
          </p:cNvPr>
          <p:cNvSpPr txBox="1"/>
          <p:nvPr/>
        </p:nvSpPr>
        <p:spPr>
          <a:xfrm>
            <a:off x="8167930" y="5185316"/>
            <a:ext cx="1769594" cy="123111"/>
          </a:xfrm>
          <a:prstGeom prst="rect">
            <a:avLst/>
          </a:prstGeom>
          <a:noFill/>
        </p:spPr>
        <p:txBody>
          <a:bodyPr vert="horz" wrap="square" lIns="0" tIns="0" rIns="0" bIns="0" rtlCol="0">
            <a:spAutoFit/>
          </a:bodyPr>
          <a:lstStyle>
            <a:defPPr>
              <a:defRPr lang="en-US"/>
            </a:defPPr>
            <a:lvl1pPr>
              <a:spcBef>
                <a:spcPts val="200"/>
              </a:spcBef>
              <a:buSzPct val="100000"/>
              <a:defRPr sz="800">
                <a:solidFill>
                  <a:schemeClr val="bg1"/>
                </a:solidFill>
              </a:defRPr>
            </a:lvl1pPr>
          </a:lstStyle>
          <a:p>
            <a:r>
              <a:rPr lang="en-US" dirty="0"/>
              <a:t>Image: Polycom</a:t>
            </a:r>
            <a:r>
              <a:rPr lang="en-US" baseline="30000" dirty="0"/>
              <a:t>6</a:t>
            </a:r>
            <a:endParaRPr lang="en-US" dirty="0"/>
          </a:p>
        </p:txBody>
      </p:sp>
    </p:spTree>
    <p:extLst>
      <p:ext uri="{BB962C8B-B14F-4D97-AF65-F5344CB8AC3E}">
        <p14:creationId xmlns:p14="http://schemas.microsoft.com/office/powerpoint/2010/main" val="7649189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brandspace.deloitte.com/downloads/57114b56e14ae/lg_bzi_inn_glb_ho_2363.jpg.jpg">
            <a:extLst>
              <a:ext uri="{FF2B5EF4-FFF2-40B4-BE49-F238E27FC236}">
                <a16:creationId xmlns:a16="http://schemas.microsoft.com/office/drawing/2014/main" id="{A26E687C-1B92-4B70-936E-9BB8C7AAD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041" b="20710"/>
          <a:stretch/>
        </p:blipFill>
        <p:spPr bwMode="auto">
          <a:xfrm>
            <a:off x="225549" y="2434975"/>
            <a:ext cx="3792859" cy="2718852"/>
          </a:xfrm>
          <a:prstGeom prst="rect">
            <a:avLst/>
          </a:prstGeom>
          <a:solidFill>
            <a:schemeClr val="bg1"/>
          </a:solidFill>
          <a:ln>
            <a:solidFill>
              <a:schemeClr val="bg1"/>
            </a:solidFill>
          </a:ln>
        </p:spPr>
      </p:pic>
      <p:pic>
        <p:nvPicPr>
          <p:cNvPr id="7170" name="Picture 2" descr="Image result for finite element analysis building design">
            <a:extLst>
              <a:ext uri="{FF2B5EF4-FFF2-40B4-BE49-F238E27FC236}">
                <a16:creationId xmlns:a16="http://schemas.microsoft.com/office/drawing/2014/main" id="{913145DE-5BDC-43B7-8E7A-A3CEFD2C9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096"/>
          <a:stretch/>
        </p:blipFill>
        <p:spPr bwMode="auto">
          <a:xfrm>
            <a:off x="4196741" y="2434976"/>
            <a:ext cx="3792859" cy="27188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14E074-5811-4669-B750-3858D756CAE9}"/>
              </a:ext>
            </a:extLst>
          </p:cNvPr>
          <p:cNvPicPr>
            <a:picLocks noChangeAspect="1"/>
          </p:cNvPicPr>
          <p:nvPr/>
        </p:nvPicPr>
        <p:blipFill>
          <a:blip r:embed="rId4"/>
          <a:stretch>
            <a:fillRect/>
          </a:stretch>
        </p:blipFill>
        <p:spPr>
          <a:xfrm>
            <a:off x="8167933" y="2434977"/>
            <a:ext cx="3792859" cy="2718852"/>
          </a:xfrm>
          <a:prstGeom prst="rect">
            <a:avLst/>
          </a:prstGeom>
          <a:ln>
            <a:solidFill>
              <a:schemeClr val="bg1"/>
            </a:solidFill>
          </a:ln>
        </p:spPr>
      </p:pic>
      <p:grpSp>
        <p:nvGrpSpPr>
          <p:cNvPr id="12" name="Group 11">
            <a:extLst>
              <a:ext uri="{FF2B5EF4-FFF2-40B4-BE49-F238E27FC236}">
                <a16:creationId xmlns:a16="http://schemas.microsoft.com/office/drawing/2014/main" id="{90FADA18-2A56-4700-9A64-65F0F4580173}"/>
              </a:ext>
            </a:extLst>
          </p:cNvPr>
          <p:cNvGrpSpPr/>
          <p:nvPr/>
        </p:nvGrpSpPr>
        <p:grpSpPr>
          <a:xfrm>
            <a:off x="3657600" y="419100"/>
            <a:ext cx="4864446" cy="1359921"/>
            <a:chOff x="635308" y="1904999"/>
            <a:chExt cx="10919855" cy="3048001"/>
          </a:xfrm>
        </p:grpSpPr>
        <p:pic>
          <p:nvPicPr>
            <p:cNvPr id="13" name="Picture 12">
              <a:extLst>
                <a:ext uri="{FF2B5EF4-FFF2-40B4-BE49-F238E27FC236}">
                  <a16:creationId xmlns:a16="http://schemas.microsoft.com/office/drawing/2014/main" id="{2C5829DE-F421-44DD-AAC7-A5E2AABA0F98}"/>
                </a:ext>
              </a:extLst>
            </p:cNvPr>
            <p:cNvPicPr>
              <a:picLocks noChangeAspect="1"/>
            </p:cNvPicPr>
            <p:nvPr/>
          </p:nvPicPr>
          <p:blipFill rotWithShape="1">
            <a:blip r:embed="rId5"/>
            <a:srcRect l="8356" r="10293" b="322"/>
            <a:stretch/>
          </p:blipFill>
          <p:spPr>
            <a:xfrm>
              <a:off x="8051801" y="1904999"/>
              <a:ext cx="3503362" cy="3047999"/>
            </a:xfrm>
            <a:prstGeom prst="rect">
              <a:avLst/>
            </a:prstGeom>
            <a:ln>
              <a:noFill/>
            </a:ln>
          </p:spPr>
        </p:pic>
        <p:pic>
          <p:nvPicPr>
            <p:cNvPr id="14" name="Picture 4" descr="https://brandspace.deloitte.com/downloads/57130ae01aaa6/lg_ind_man_glb_ho_2274.jpg.jpg">
              <a:extLst>
                <a:ext uri="{FF2B5EF4-FFF2-40B4-BE49-F238E27FC236}">
                  <a16:creationId xmlns:a16="http://schemas.microsoft.com/office/drawing/2014/main" id="{763317AE-EF9C-4232-95C0-25A1F1EDF2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404"/>
            <a:stretch/>
          </p:blipFill>
          <p:spPr bwMode="auto">
            <a:xfrm>
              <a:off x="635308" y="1905000"/>
              <a:ext cx="3503363" cy="30099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brandspace.deloitte.com/downloads/5711473b8ebf2/lg_bzi_cng_glb_ho_2030.jpg.jpg">
              <a:extLst>
                <a:ext uri="{FF2B5EF4-FFF2-40B4-BE49-F238E27FC236}">
                  <a16:creationId xmlns:a16="http://schemas.microsoft.com/office/drawing/2014/main" id="{E68DFC56-D202-4917-930B-2270473FC10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510" r="15864"/>
            <a:stretch/>
          </p:blipFill>
          <p:spPr bwMode="auto">
            <a:xfrm>
              <a:off x="4343400" y="1905000"/>
              <a:ext cx="3503363"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angle 43">
            <a:extLst>
              <a:ext uri="{FF2B5EF4-FFF2-40B4-BE49-F238E27FC236}">
                <a16:creationId xmlns:a16="http://schemas.microsoft.com/office/drawing/2014/main" id="{CBACC1EA-67E7-480C-BEF8-94CB71D9A371}"/>
              </a:ext>
            </a:extLst>
          </p:cNvPr>
          <p:cNvSpPr/>
          <p:nvPr/>
        </p:nvSpPr>
        <p:spPr bwMode="gray">
          <a:xfrm>
            <a:off x="3657021" y="419100"/>
            <a:ext cx="1561077" cy="1342922"/>
          </a:xfrm>
          <a:prstGeom prst="rect">
            <a:avLst/>
          </a:prstGeom>
          <a:solidFill>
            <a:srgbClr val="63666A">
              <a:alpha val="73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6" name="Rectangle 15">
            <a:extLst>
              <a:ext uri="{FF2B5EF4-FFF2-40B4-BE49-F238E27FC236}">
                <a16:creationId xmlns:a16="http://schemas.microsoft.com/office/drawing/2014/main" id="{7A037F21-2A8A-4D3B-A988-25E77DF71105}"/>
              </a:ext>
            </a:extLst>
          </p:cNvPr>
          <p:cNvSpPr/>
          <p:nvPr/>
        </p:nvSpPr>
        <p:spPr bwMode="gray">
          <a:xfrm>
            <a:off x="5308995" y="417875"/>
            <a:ext cx="1561077" cy="1359920"/>
          </a:xfrm>
          <a:prstGeom prst="rect">
            <a:avLst/>
          </a:prstGeom>
          <a:solidFill>
            <a:srgbClr val="63666A">
              <a:alpha val="73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7" name="TextBox 16">
            <a:extLst>
              <a:ext uri="{FF2B5EF4-FFF2-40B4-BE49-F238E27FC236}">
                <a16:creationId xmlns:a16="http://schemas.microsoft.com/office/drawing/2014/main" id="{AF723C32-2297-4C59-8E30-3458742BA95D}"/>
              </a:ext>
            </a:extLst>
          </p:cNvPr>
          <p:cNvSpPr txBox="1"/>
          <p:nvPr/>
        </p:nvSpPr>
        <p:spPr>
          <a:xfrm>
            <a:off x="4196741" y="5185316"/>
            <a:ext cx="1769594" cy="123111"/>
          </a:xfrm>
          <a:prstGeom prst="rect">
            <a:avLst/>
          </a:prstGeom>
          <a:noFill/>
        </p:spPr>
        <p:txBody>
          <a:bodyPr vert="horz" wrap="square" lIns="0" tIns="0" rIns="0" bIns="0" rtlCol="0">
            <a:spAutoFit/>
          </a:bodyPr>
          <a:lstStyle/>
          <a:p>
            <a:pPr>
              <a:spcBef>
                <a:spcPts val="200"/>
              </a:spcBef>
              <a:buSzPct val="100000"/>
            </a:pPr>
            <a:r>
              <a:rPr lang="en-US" sz="800" dirty="0">
                <a:solidFill>
                  <a:schemeClr val="bg1"/>
                </a:solidFill>
              </a:rPr>
              <a:t>Image: PyCAE</a:t>
            </a:r>
            <a:r>
              <a:rPr lang="en-US" sz="800" baseline="30000" dirty="0">
                <a:solidFill>
                  <a:schemeClr val="bg1"/>
                </a:solidFill>
              </a:rPr>
              <a:t>7</a:t>
            </a:r>
            <a:endParaRPr lang="en-US" sz="800" dirty="0">
              <a:solidFill>
                <a:schemeClr val="bg1"/>
              </a:solidFill>
            </a:endParaRPr>
          </a:p>
        </p:txBody>
      </p:sp>
    </p:spTree>
    <p:extLst>
      <p:ext uri="{BB962C8B-B14F-4D97-AF65-F5344CB8AC3E}">
        <p14:creationId xmlns:p14="http://schemas.microsoft.com/office/powerpoint/2010/main" val="25805904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EAE850-3125-4F7A-B040-348B60DD26CF}"/>
              </a:ext>
            </a:extLst>
          </p:cNvPr>
          <p:cNvGrpSpPr/>
          <p:nvPr/>
        </p:nvGrpSpPr>
        <p:grpSpPr>
          <a:xfrm>
            <a:off x="859604" y="708660"/>
            <a:ext cx="10398946" cy="5850784"/>
            <a:chOff x="1905000" y="2052626"/>
            <a:chExt cx="7674350" cy="4733421"/>
          </a:xfrm>
        </p:grpSpPr>
        <p:pic>
          <p:nvPicPr>
            <p:cNvPr id="3" name="Picture 2">
              <a:extLst>
                <a:ext uri="{FF2B5EF4-FFF2-40B4-BE49-F238E27FC236}">
                  <a16:creationId xmlns:a16="http://schemas.microsoft.com/office/drawing/2014/main" id="{21950206-6F0A-44C2-8055-2DAD0AC209C7}"/>
                </a:ext>
              </a:extLst>
            </p:cNvPr>
            <p:cNvPicPr>
              <a:picLocks noChangeAspect="1"/>
            </p:cNvPicPr>
            <p:nvPr/>
          </p:nvPicPr>
          <p:blipFill rotWithShape="1">
            <a:blip r:embed="rId2"/>
            <a:srcRect t="6662" b="6916"/>
            <a:stretch/>
          </p:blipFill>
          <p:spPr>
            <a:xfrm>
              <a:off x="1905000" y="2052626"/>
              <a:ext cx="7674350" cy="4386655"/>
            </a:xfrm>
            <a:prstGeom prst="rect">
              <a:avLst/>
            </a:prstGeom>
          </p:spPr>
        </p:pic>
        <p:pic>
          <p:nvPicPr>
            <p:cNvPr id="4" name="Picture 3">
              <a:extLst>
                <a:ext uri="{FF2B5EF4-FFF2-40B4-BE49-F238E27FC236}">
                  <a16:creationId xmlns:a16="http://schemas.microsoft.com/office/drawing/2014/main" id="{F506D4D8-3E25-4064-B45A-CC6612F1CC3A}"/>
                </a:ext>
              </a:extLst>
            </p:cNvPr>
            <p:cNvPicPr>
              <a:picLocks noChangeAspect="1"/>
            </p:cNvPicPr>
            <p:nvPr/>
          </p:nvPicPr>
          <p:blipFill rotWithShape="1">
            <a:blip r:embed="rId2"/>
            <a:srcRect l="41622" t="89866" r="41755"/>
            <a:stretch/>
          </p:blipFill>
          <p:spPr>
            <a:xfrm>
              <a:off x="5097324" y="6271642"/>
              <a:ext cx="1275658" cy="514405"/>
            </a:xfrm>
            <a:prstGeom prst="rect">
              <a:avLst/>
            </a:prstGeom>
          </p:spPr>
        </p:pic>
      </p:grpSp>
      <p:sp>
        <p:nvSpPr>
          <p:cNvPr id="5" name="Title 1">
            <a:extLst>
              <a:ext uri="{FF2B5EF4-FFF2-40B4-BE49-F238E27FC236}">
                <a16:creationId xmlns:a16="http://schemas.microsoft.com/office/drawing/2014/main" id="{F0781EB6-2B44-46CC-A252-DED3D4872E47}"/>
              </a:ext>
            </a:extLst>
          </p:cNvPr>
          <p:cNvSpPr txBox="1">
            <a:spLocks/>
          </p:cNvSpPr>
          <p:nvPr/>
        </p:nvSpPr>
        <p:spPr>
          <a:xfrm>
            <a:off x="332318" y="255326"/>
            <a:ext cx="10768893" cy="594360"/>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800" dirty="0">
                <a:latin typeface="Open Sans" panose="020B0606030504020204" pitchFamily="34" charset="0"/>
                <a:ea typeface="Open Sans" panose="020B0606030504020204" pitchFamily="34" charset="0"/>
                <a:cs typeface="Open Sans" panose="020B0606030504020204" pitchFamily="34" charset="0"/>
              </a:rPr>
              <a:t>Digital Transformation Network</a:t>
            </a:r>
          </a:p>
        </p:txBody>
      </p:sp>
    </p:spTree>
    <p:extLst>
      <p:ext uri="{BB962C8B-B14F-4D97-AF65-F5344CB8AC3E}">
        <p14:creationId xmlns:p14="http://schemas.microsoft.com/office/powerpoint/2010/main" val="9689585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5788-BBB6-436A-9701-D44B3AAF6C05}"/>
              </a:ext>
            </a:extLst>
          </p:cNvPr>
          <p:cNvSpPr>
            <a:spLocks noGrp="1"/>
          </p:cNvSpPr>
          <p:nvPr>
            <p:ph type="title"/>
          </p:nvPr>
        </p:nvSpPr>
        <p:spPr>
          <a:xfrm>
            <a:off x="469901" y="1705668"/>
            <a:ext cx="8807449" cy="1592403"/>
          </a:xfrm>
        </p:spPr>
        <p:txBody>
          <a:bodyPr/>
          <a:lstStyle/>
          <a:p>
            <a:r>
              <a:rPr lang="en-US" sz="4400" dirty="0">
                <a:latin typeface="Open Sans" panose="020B0606030504020204" pitchFamily="34" charset="0"/>
              </a:rPr>
              <a:t>Is your organization ready?</a:t>
            </a:r>
          </a:p>
        </p:txBody>
      </p:sp>
    </p:spTree>
    <p:extLst>
      <p:ext uri="{BB962C8B-B14F-4D97-AF65-F5344CB8AC3E}">
        <p14:creationId xmlns:p14="http://schemas.microsoft.com/office/powerpoint/2010/main" val="28647051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4ECE48AB-D3D2-49FE-82D6-EF6FB0B5E054}"/>
              </a:ext>
            </a:extLst>
          </p:cNvPr>
          <p:cNvSpPr txBox="1">
            <a:spLocks/>
          </p:cNvSpPr>
          <p:nvPr/>
        </p:nvSpPr>
        <p:spPr>
          <a:xfrm>
            <a:off x="2368164" y="1765181"/>
            <a:ext cx="1341261" cy="615667"/>
          </a:xfrm>
          <a:prstGeom prst="homePlate">
            <a:avLst>
              <a:gd name="adj" fmla="val 33359"/>
            </a:avLst>
          </a:prstGeom>
          <a:solidFill>
            <a:schemeClr val="bg1">
              <a:lumMod val="95000"/>
            </a:schemeClr>
          </a:solidFill>
          <a:ln w="28575">
            <a:solidFill>
              <a:srgbClr val="86BC25"/>
            </a:solidFill>
          </a:ln>
        </p:spPr>
        <p:txBody>
          <a:bodyPr vert="horz" lIns="121920" tIns="121920" rIns="121920" bIns="121920" rtlCol="0" anchor="ctr"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mj-lt"/>
                <a:ea typeface="+mj-ea"/>
                <a:cs typeface="+mj-cs"/>
              </a:defRPr>
            </a:lvl1pPr>
          </a:lstStyle>
          <a:p>
            <a:pPr marL="0" marR="0" lvl="0" indent="0" algn="l" defTabSz="544222" rtl="0" eaLnBrk="1" fontAlgn="base" latinLnBrk="0" hangingPunct="1">
              <a:lnSpc>
                <a:spcPct val="100000"/>
              </a:lnSpc>
              <a:spcBef>
                <a:spcPct val="0"/>
              </a:spcBef>
              <a:spcAft>
                <a:spcPts val="600"/>
              </a:spcAft>
              <a:buClrTx/>
              <a:buSzTx/>
              <a:buFontTx/>
              <a:buNone/>
              <a:tabLst/>
              <a:defRPr/>
            </a:pPr>
            <a:r>
              <a:rPr kumimoji="0" lang="en-US" sz="1400" b="1" i="0" u="none" strike="noStrike" kern="1200" cap="none" spc="-11" normalizeH="0" baseline="0" noProof="0" dirty="0">
                <a:ln>
                  <a:noFill/>
                </a:ln>
                <a:effectLst/>
                <a:uLnTx/>
                <a:uFillTx/>
                <a:latin typeface="Chronicle Display Black"/>
                <a:ea typeface="+mj-ea"/>
                <a:cs typeface="Arial"/>
              </a:rPr>
              <a:t>Don’t get stuck </a:t>
            </a:r>
            <a:r>
              <a:rPr lang="en-US" sz="1400" b="1" spc="-11" dirty="0">
                <a:latin typeface="Chronicle Display Black"/>
                <a:cs typeface="Arial"/>
              </a:rPr>
              <a:t>h</a:t>
            </a:r>
            <a:r>
              <a:rPr kumimoji="0" lang="en-US" sz="1400" b="1" i="0" u="none" strike="noStrike" kern="1200" cap="none" spc="-11" normalizeH="0" baseline="0" noProof="0" dirty="0">
                <a:ln>
                  <a:noFill/>
                </a:ln>
                <a:effectLst/>
                <a:uLnTx/>
                <a:uFillTx/>
                <a:latin typeface="Chronicle Display Black"/>
                <a:ea typeface="+mj-ea"/>
                <a:cs typeface="Arial"/>
              </a:rPr>
              <a:t>ere</a:t>
            </a:r>
          </a:p>
        </p:txBody>
      </p:sp>
      <p:sp>
        <p:nvSpPr>
          <p:cNvPr id="6" name="object 11">
            <a:extLst>
              <a:ext uri="{FF2B5EF4-FFF2-40B4-BE49-F238E27FC236}">
                <a16:creationId xmlns:a16="http://schemas.microsoft.com/office/drawing/2014/main" id="{E821D443-19E8-44BC-A553-4858D60B5ECB}"/>
              </a:ext>
            </a:extLst>
          </p:cNvPr>
          <p:cNvSpPr/>
          <p:nvPr/>
        </p:nvSpPr>
        <p:spPr>
          <a:xfrm>
            <a:off x="1418169" y="988313"/>
            <a:ext cx="9728791" cy="3444504"/>
          </a:xfrm>
          <a:custGeom>
            <a:avLst/>
            <a:gdLst/>
            <a:ahLst/>
            <a:cxnLst/>
            <a:rect l="l" t="t" r="r" b="b"/>
            <a:pathLst>
              <a:path w="4234180" h="1596389">
                <a:moveTo>
                  <a:pt x="570268" y="1550670"/>
                </a:moveTo>
                <a:lnTo>
                  <a:pt x="381863" y="1559052"/>
                </a:lnTo>
                <a:lnTo>
                  <a:pt x="382193" y="1559052"/>
                </a:lnTo>
                <a:lnTo>
                  <a:pt x="191884" y="1563497"/>
                </a:lnTo>
                <a:lnTo>
                  <a:pt x="0" y="1563878"/>
                </a:lnTo>
                <a:lnTo>
                  <a:pt x="88" y="1595882"/>
                </a:lnTo>
                <a:lnTo>
                  <a:pt x="192468" y="1595501"/>
                </a:lnTo>
                <a:lnTo>
                  <a:pt x="383108" y="1590929"/>
                </a:lnTo>
                <a:lnTo>
                  <a:pt x="571842" y="1582674"/>
                </a:lnTo>
                <a:lnTo>
                  <a:pt x="758291" y="1570609"/>
                </a:lnTo>
                <a:lnTo>
                  <a:pt x="942416" y="1554861"/>
                </a:lnTo>
                <a:lnTo>
                  <a:pt x="980346" y="1550797"/>
                </a:lnTo>
                <a:lnTo>
                  <a:pt x="569937" y="1550797"/>
                </a:lnTo>
                <a:lnTo>
                  <a:pt x="570268" y="1550670"/>
                </a:lnTo>
                <a:close/>
              </a:path>
              <a:path w="4234180" h="1596389">
                <a:moveTo>
                  <a:pt x="1644472" y="1424813"/>
                </a:moveTo>
                <a:lnTo>
                  <a:pt x="1472514" y="1454531"/>
                </a:lnTo>
                <a:lnTo>
                  <a:pt x="1472895" y="1454531"/>
                </a:lnTo>
                <a:lnTo>
                  <a:pt x="1297762" y="1480820"/>
                </a:lnTo>
                <a:lnTo>
                  <a:pt x="1298016" y="1480820"/>
                </a:lnTo>
                <a:lnTo>
                  <a:pt x="1119835" y="1503680"/>
                </a:lnTo>
                <a:lnTo>
                  <a:pt x="1120216" y="1503680"/>
                </a:lnTo>
                <a:lnTo>
                  <a:pt x="939114" y="1522984"/>
                </a:lnTo>
                <a:lnTo>
                  <a:pt x="939495" y="1522984"/>
                </a:lnTo>
                <a:lnTo>
                  <a:pt x="755726" y="1538605"/>
                </a:lnTo>
                <a:lnTo>
                  <a:pt x="756056" y="1538605"/>
                </a:lnTo>
                <a:lnTo>
                  <a:pt x="569937" y="1550797"/>
                </a:lnTo>
                <a:lnTo>
                  <a:pt x="980346" y="1550797"/>
                </a:lnTo>
                <a:lnTo>
                  <a:pt x="1123772" y="1535430"/>
                </a:lnTo>
                <a:lnTo>
                  <a:pt x="1302334" y="1512570"/>
                </a:lnTo>
                <a:lnTo>
                  <a:pt x="1477848" y="1486154"/>
                </a:lnTo>
                <a:lnTo>
                  <a:pt x="1650060" y="1456309"/>
                </a:lnTo>
                <a:lnTo>
                  <a:pt x="1809909" y="1424940"/>
                </a:lnTo>
                <a:lnTo>
                  <a:pt x="1644091" y="1424940"/>
                </a:lnTo>
                <a:lnTo>
                  <a:pt x="1644472" y="1424813"/>
                </a:lnTo>
                <a:close/>
              </a:path>
              <a:path w="4234180" h="1596389">
                <a:moveTo>
                  <a:pt x="1812620" y="1391793"/>
                </a:moveTo>
                <a:lnTo>
                  <a:pt x="1644091" y="1424940"/>
                </a:lnTo>
                <a:lnTo>
                  <a:pt x="1809909" y="1424940"/>
                </a:lnTo>
                <a:lnTo>
                  <a:pt x="1818970" y="1423162"/>
                </a:lnTo>
                <a:lnTo>
                  <a:pt x="1960979" y="1391920"/>
                </a:lnTo>
                <a:lnTo>
                  <a:pt x="1812239" y="1391920"/>
                </a:lnTo>
                <a:lnTo>
                  <a:pt x="1812620" y="1391793"/>
                </a:lnTo>
                <a:close/>
              </a:path>
              <a:path w="4234180" h="1596389">
                <a:moveTo>
                  <a:pt x="1977085" y="1355598"/>
                </a:moveTo>
                <a:lnTo>
                  <a:pt x="1812239" y="1391920"/>
                </a:lnTo>
                <a:lnTo>
                  <a:pt x="1960979" y="1391920"/>
                </a:lnTo>
                <a:lnTo>
                  <a:pt x="1984070" y="1386840"/>
                </a:lnTo>
                <a:lnTo>
                  <a:pt x="2111231" y="1355725"/>
                </a:lnTo>
                <a:lnTo>
                  <a:pt x="1976704" y="1355725"/>
                </a:lnTo>
                <a:lnTo>
                  <a:pt x="1977085" y="1355598"/>
                </a:lnTo>
                <a:close/>
              </a:path>
              <a:path w="4234180" h="1596389">
                <a:moveTo>
                  <a:pt x="2137613" y="1316228"/>
                </a:moveTo>
                <a:lnTo>
                  <a:pt x="1976704" y="1355725"/>
                </a:lnTo>
                <a:lnTo>
                  <a:pt x="2111231" y="1355725"/>
                </a:lnTo>
                <a:lnTo>
                  <a:pt x="2145487" y="1347343"/>
                </a:lnTo>
                <a:lnTo>
                  <a:pt x="2259663" y="1316355"/>
                </a:lnTo>
                <a:lnTo>
                  <a:pt x="2137232" y="1316355"/>
                </a:lnTo>
                <a:lnTo>
                  <a:pt x="2137613" y="1316228"/>
                </a:lnTo>
                <a:close/>
              </a:path>
              <a:path w="4234180" h="1596389">
                <a:moveTo>
                  <a:pt x="2689124" y="1180211"/>
                </a:moveTo>
                <a:lnTo>
                  <a:pt x="2594051" y="1180211"/>
                </a:lnTo>
                <a:lnTo>
                  <a:pt x="2445969" y="1228725"/>
                </a:lnTo>
                <a:lnTo>
                  <a:pt x="2293823" y="1273937"/>
                </a:lnTo>
                <a:lnTo>
                  <a:pt x="2294204" y="1273937"/>
                </a:lnTo>
                <a:lnTo>
                  <a:pt x="2137232" y="1316355"/>
                </a:lnTo>
                <a:lnTo>
                  <a:pt x="2259663" y="1316355"/>
                </a:lnTo>
                <a:lnTo>
                  <a:pt x="2302713" y="1304671"/>
                </a:lnTo>
                <a:lnTo>
                  <a:pt x="2455748" y="1259205"/>
                </a:lnTo>
                <a:lnTo>
                  <a:pt x="2604211" y="1210564"/>
                </a:lnTo>
                <a:lnTo>
                  <a:pt x="2689124" y="1180211"/>
                </a:lnTo>
                <a:close/>
              </a:path>
              <a:path w="4234180" h="1596389">
                <a:moveTo>
                  <a:pt x="2446350" y="1228598"/>
                </a:moveTo>
                <a:lnTo>
                  <a:pt x="2445922" y="1228725"/>
                </a:lnTo>
                <a:lnTo>
                  <a:pt x="2446350" y="1228598"/>
                </a:lnTo>
                <a:close/>
              </a:path>
              <a:path w="4234180" h="1596389">
                <a:moveTo>
                  <a:pt x="2825072" y="1129157"/>
                </a:moveTo>
                <a:lnTo>
                  <a:pt x="2737053" y="1129157"/>
                </a:lnTo>
                <a:lnTo>
                  <a:pt x="2593744" y="1180311"/>
                </a:lnTo>
                <a:lnTo>
                  <a:pt x="2594051" y="1180211"/>
                </a:lnTo>
                <a:lnTo>
                  <a:pt x="2689124" y="1180211"/>
                </a:lnTo>
                <a:lnTo>
                  <a:pt x="2748102" y="1159129"/>
                </a:lnTo>
                <a:lnTo>
                  <a:pt x="2825072" y="1129157"/>
                </a:lnTo>
                <a:close/>
              </a:path>
              <a:path w="4234180" h="1596389">
                <a:moveTo>
                  <a:pt x="2956957" y="1075309"/>
                </a:moveTo>
                <a:lnTo>
                  <a:pt x="2875102" y="1075309"/>
                </a:lnTo>
                <a:lnTo>
                  <a:pt x="2736672" y="1129284"/>
                </a:lnTo>
                <a:lnTo>
                  <a:pt x="2737053" y="1129157"/>
                </a:lnTo>
                <a:lnTo>
                  <a:pt x="2825072" y="1129157"/>
                </a:lnTo>
                <a:lnTo>
                  <a:pt x="2887040" y="1105027"/>
                </a:lnTo>
                <a:lnTo>
                  <a:pt x="2956957" y="1075309"/>
                </a:lnTo>
                <a:close/>
              </a:path>
              <a:path w="4234180" h="1596389">
                <a:moveTo>
                  <a:pt x="3084263" y="1018794"/>
                </a:moveTo>
                <a:lnTo>
                  <a:pt x="3008198" y="1018794"/>
                </a:lnTo>
                <a:lnTo>
                  <a:pt x="2874721" y="1075436"/>
                </a:lnTo>
                <a:lnTo>
                  <a:pt x="2875102" y="1075309"/>
                </a:lnTo>
                <a:lnTo>
                  <a:pt x="2956957" y="1075309"/>
                </a:lnTo>
                <a:lnTo>
                  <a:pt x="3020898" y="1048131"/>
                </a:lnTo>
                <a:lnTo>
                  <a:pt x="3084263" y="1018794"/>
                </a:lnTo>
                <a:close/>
              </a:path>
              <a:path w="4234180" h="1596389">
                <a:moveTo>
                  <a:pt x="3206811" y="959612"/>
                </a:moveTo>
                <a:lnTo>
                  <a:pt x="3135833" y="959612"/>
                </a:lnTo>
                <a:lnTo>
                  <a:pt x="3135325" y="959866"/>
                </a:lnTo>
                <a:lnTo>
                  <a:pt x="3007690" y="1018921"/>
                </a:lnTo>
                <a:lnTo>
                  <a:pt x="3008198" y="1018794"/>
                </a:lnTo>
                <a:lnTo>
                  <a:pt x="3084263" y="1018794"/>
                </a:lnTo>
                <a:lnTo>
                  <a:pt x="3149549" y="988568"/>
                </a:lnTo>
                <a:lnTo>
                  <a:pt x="3206811" y="959612"/>
                </a:lnTo>
                <a:close/>
              </a:path>
              <a:path w="4234180" h="1596389">
                <a:moveTo>
                  <a:pt x="3135776" y="959638"/>
                </a:moveTo>
                <a:lnTo>
                  <a:pt x="3135284" y="959866"/>
                </a:lnTo>
                <a:lnTo>
                  <a:pt x="3135776" y="959638"/>
                </a:lnTo>
                <a:close/>
              </a:path>
              <a:path w="4234180" h="1596389">
                <a:moveTo>
                  <a:pt x="3324125" y="898017"/>
                </a:moveTo>
                <a:lnTo>
                  <a:pt x="3257880" y="898017"/>
                </a:lnTo>
                <a:lnTo>
                  <a:pt x="3135776" y="959638"/>
                </a:lnTo>
                <a:lnTo>
                  <a:pt x="3206811" y="959612"/>
                </a:lnTo>
                <a:lnTo>
                  <a:pt x="3272612" y="926338"/>
                </a:lnTo>
                <a:lnTo>
                  <a:pt x="3324125" y="898017"/>
                </a:lnTo>
                <a:close/>
              </a:path>
              <a:path w="4234180" h="1596389">
                <a:moveTo>
                  <a:pt x="3437415" y="833882"/>
                </a:moveTo>
                <a:lnTo>
                  <a:pt x="3374339" y="833882"/>
                </a:lnTo>
                <a:lnTo>
                  <a:pt x="3257372" y="898271"/>
                </a:lnTo>
                <a:lnTo>
                  <a:pt x="3257880" y="898017"/>
                </a:lnTo>
                <a:lnTo>
                  <a:pt x="3324125" y="898017"/>
                </a:lnTo>
                <a:lnTo>
                  <a:pt x="3389960" y="861822"/>
                </a:lnTo>
                <a:lnTo>
                  <a:pt x="3437415" y="833882"/>
                </a:lnTo>
                <a:close/>
              </a:path>
              <a:path w="4234180" h="1596389">
                <a:moveTo>
                  <a:pt x="3491129" y="801116"/>
                </a:moveTo>
                <a:lnTo>
                  <a:pt x="3430092" y="801116"/>
                </a:lnTo>
                <a:lnTo>
                  <a:pt x="3373831" y="834136"/>
                </a:lnTo>
                <a:lnTo>
                  <a:pt x="3374339" y="833882"/>
                </a:lnTo>
                <a:lnTo>
                  <a:pt x="3437415" y="833882"/>
                </a:lnTo>
                <a:lnTo>
                  <a:pt x="3446475" y="828548"/>
                </a:lnTo>
                <a:lnTo>
                  <a:pt x="3491129" y="801116"/>
                </a:lnTo>
                <a:close/>
              </a:path>
              <a:path w="4234180" h="1596389">
                <a:moveTo>
                  <a:pt x="3484575" y="767588"/>
                </a:moveTo>
                <a:lnTo>
                  <a:pt x="3429838" y="801243"/>
                </a:lnTo>
                <a:lnTo>
                  <a:pt x="3430092" y="801116"/>
                </a:lnTo>
                <a:lnTo>
                  <a:pt x="3491129" y="801116"/>
                </a:lnTo>
                <a:lnTo>
                  <a:pt x="3501466" y="794766"/>
                </a:lnTo>
                <a:lnTo>
                  <a:pt x="3543447" y="767842"/>
                </a:lnTo>
                <a:lnTo>
                  <a:pt x="3484321" y="767842"/>
                </a:lnTo>
                <a:lnTo>
                  <a:pt x="3484575" y="767588"/>
                </a:lnTo>
                <a:close/>
              </a:path>
              <a:path w="4234180" h="1596389">
                <a:moveTo>
                  <a:pt x="3594643" y="733679"/>
                </a:moveTo>
                <a:lnTo>
                  <a:pt x="3537407" y="733679"/>
                </a:lnTo>
                <a:lnTo>
                  <a:pt x="3484321" y="767842"/>
                </a:lnTo>
                <a:lnTo>
                  <a:pt x="3543447" y="767842"/>
                </a:lnTo>
                <a:lnTo>
                  <a:pt x="3554933" y="760476"/>
                </a:lnTo>
                <a:lnTo>
                  <a:pt x="3594643" y="733679"/>
                </a:lnTo>
                <a:close/>
              </a:path>
              <a:path w="4234180" h="1596389">
                <a:moveTo>
                  <a:pt x="3644235" y="699008"/>
                </a:moveTo>
                <a:lnTo>
                  <a:pt x="3588715" y="699008"/>
                </a:lnTo>
                <a:lnTo>
                  <a:pt x="3537153" y="733806"/>
                </a:lnTo>
                <a:lnTo>
                  <a:pt x="3537407" y="733679"/>
                </a:lnTo>
                <a:lnTo>
                  <a:pt x="3594643" y="733679"/>
                </a:lnTo>
                <a:lnTo>
                  <a:pt x="3606876" y="725424"/>
                </a:lnTo>
                <a:lnTo>
                  <a:pt x="3644235" y="699008"/>
                </a:lnTo>
                <a:close/>
              </a:path>
              <a:path w="4234180" h="1596389">
                <a:moveTo>
                  <a:pt x="3692246" y="663829"/>
                </a:moveTo>
                <a:lnTo>
                  <a:pt x="3638626" y="663829"/>
                </a:lnTo>
                <a:lnTo>
                  <a:pt x="3588461" y="699135"/>
                </a:lnTo>
                <a:lnTo>
                  <a:pt x="3588715" y="699008"/>
                </a:lnTo>
                <a:lnTo>
                  <a:pt x="3644235" y="699008"/>
                </a:lnTo>
                <a:lnTo>
                  <a:pt x="3657168" y="689864"/>
                </a:lnTo>
                <a:lnTo>
                  <a:pt x="3692246" y="663829"/>
                </a:lnTo>
                <a:close/>
              </a:path>
              <a:path w="4234180" h="1596389">
                <a:moveTo>
                  <a:pt x="3738819" y="628142"/>
                </a:moveTo>
                <a:lnTo>
                  <a:pt x="3686632" y="628142"/>
                </a:lnTo>
                <a:lnTo>
                  <a:pt x="3638245" y="664083"/>
                </a:lnTo>
                <a:lnTo>
                  <a:pt x="3638626" y="663829"/>
                </a:lnTo>
                <a:lnTo>
                  <a:pt x="3692246" y="663829"/>
                </a:lnTo>
                <a:lnTo>
                  <a:pt x="3705936" y="653669"/>
                </a:lnTo>
                <a:lnTo>
                  <a:pt x="3738819" y="628142"/>
                </a:lnTo>
                <a:close/>
              </a:path>
              <a:path w="4234180" h="1596389">
                <a:moveTo>
                  <a:pt x="3868729" y="518033"/>
                </a:moveTo>
                <a:lnTo>
                  <a:pt x="3821252" y="518033"/>
                </a:lnTo>
                <a:lnTo>
                  <a:pt x="3777818" y="555498"/>
                </a:lnTo>
                <a:lnTo>
                  <a:pt x="3732987" y="592201"/>
                </a:lnTo>
                <a:lnTo>
                  <a:pt x="3686378" y="628269"/>
                </a:lnTo>
                <a:lnTo>
                  <a:pt x="3686632" y="628142"/>
                </a:lnTo>
                <a:lnTo>
                  <a:pt x="3738819" y="628142"/>
                </a:lnTo>
                <a:lnTo>
                  <a:pt x="3753053" y="617093"/>
                </a:lnTo>
                <a:lnTo>
                  <a:pt x="3798519" y="579882"/>
                </a:lnTo>
                <a:lnTo>
                  <a:pt x="3842334" y="542036"/>
                </a:lnTo>
                <a:lnTo>
                  <a:pt x="3868729" y="518033"/>
                </a:lnTo>
                <a:close/>
              </a:path>
              <a:path w="4234180" h="1596389">
                <a:moveTo>
                  <a:pt x="3733241" y="591947"/>
                </a:moveTo>
                <a:lnTo>
                  <a:pt x="3732913" y="592201"/>
                </a:lnTo>
                <a:lnTo>
                  <a:pt x="3733241" y="591947"/>
                </a:lnTo>
                <a:close/>
              </a:path>
              <a:path w="4234180" h="1596389">
                <a:moveTo>
                  <a:pt x="3778072" y="555244"/>
                </a:moveTo>
                <a:lnTo>
                  <a:pt x="3777762" y="555498"/>
                </a:lnTo>
                <a:lnTo>
                  <a:pt x="3778072" y="555244"/>
                </a:lnTo>
                <a:close/>
              </a:path>
              <a:path w="4234180" h="1596389">
                <a:moveTo>
                  <a:pt x="3908710" y="480314"/>
                </a:moveTo>
                <a:lnTo>
                  <a:pt x="3862654" y="480314"/>
                </a:lnTo>
                <a:lnTo>
                  <a:pt x="3820871" y="518287"/>
                </a:lnTo>
                <a:lnTo>
                  <a:pt x="3821252" y="518033"/>
                </a:lnTo>
                <a:lnTo>
                  <a:pt x="3868729" y="518033"/>
                </a:lnTo>
                <a:lnTo>
                  <a:pt x="3884371" y="503809"/>
                </a:lnTo>
                <a:lnTo>
                  <a:pt x="3908710" y="480314"/>
                </a:lnTo>
                <a:close/>
              </a:path>
              <a:path w="4234180" h="1596389">
                <a:moveTo>
                  <a:pt x="3902278" y="442087"/>
                </a:moveTo>
                <a:lnTo>
                  <a:pt x="3862273" y="480568"/>
                </a:lnTo>
                <a:lnTo>
                  <a:pt x="3862654" y="480314"/>
                </a:lnTo>
                <a:lnTo>
                  <a:pt x="3908710" y="480314"/>
                </a:lnTo>
                <a:lnTo>
                  <a:pt x="3924630" y="464947"/>
                </a:lnTo>
                <a:lnTo>
                  <a:pt x="3946672" y="442468"/>
                </a:lnTo>
                <a:lnTo>
                  <a:pt x="3902024" y="442468"/>
                </a:lnTo>
                <a:lnTo>
                  <a:pt x="3902278" y="442087"/>
                </a:lnTo>
                <a:close/>
              </a:path>
              <a:path w="4234180" h="1596389">
                <a:moveTo>
                  <a:pt x="3983703" y="403479"/>
                </a:moveTo>
                <a:lnTo>
                  <a:pt x="3940124" y="403479"/>
                </a:lnTo>
                <a:lnTo>
                  <a:pt x="3902024" y="442468"/>
                </a:lnTo>
                <a:lnTo>
                  <a:pt x="3946672" y="442468"/>
                </a:lnTo>
                <a:lnTo>
                  <a:pt x="3963111" y="425704"/>
                </a:lnTo>
                <a:lnTo>
                  <a:pt x="3983703" y="403479"/>
                </a:lnTo>
                <a:close/>
              </a:path>
              <a:path w="4234180" h="1596389">
                <a:moveTo>
                  <a:pt x="4018611" y="364363"/>
                </a:moveTo>
                <a:lnTo>
                  <a:pt x="3976319" y="364363"/>
                </a:lnTo>
                <a:lnTo>
                  <a:pt x="3939870" y="403733"/>
                </a:lnTo>
                <a:lnTo>
                  <a:pt x="3940124" y="403479"/>
                </a:lnTo>
                <a:lnTo>
                  <a:pt x="3983703" y="403479"/>
                </a:lnTo>
                <a:lnTo>
                  <a:pt x="3999941" y="385953"/>
                </a:lnTo>
                <a:lnTo>
                  <a:pt x="4018611" y="364363"/>
                </a:lnTo>
                <a:close/>
              </a:path>
              <a:path w="4234180" h="1596389">
                <a:moveTo>
                  <a:pt x="4051762" y="324866"/>
                </a:moveTo>
                <a:lnTo>
                  <a:pt x="4010609" y="324866"/>
                </a:lnTo>
                <a:lnTo>
                  <a:pt x="3975938" y="364744"/>
                </a:lnTo>
                <a:lnTo>
                  <a:pt x="3976319" y="364363"/>
                </a:lnTo>
                <a:lnTo>
                  <a:pt x="4018611" y="364363"/>
                </a:lnTo>
                <a:lnTo>
                  <a:pt x="4034866" y="345567"/>
                </a:lnTo>
                <a:lnTo>
                  <a:pt x="4051762" y="324866"/>
                </a:lnTo>
                <a:close/>
              </a:path>
              <a:path w="4234180" h="1596389">
                <a:moveTo>
                  <a:pt x="4083171" y="284861"/>
                </a:moveTo>
                <a:lnTo>
                  <a:pt x="4043121" y="284861"/>
                </a:lnTo>
                <a:lnTo>
                  <a:pt x="4010228" y="325247"/>
                </a:lnTo>
                <a:lnTo>
                  <a:pt x="4010609" y="324866"/>
                </a:lnTo>
                <a:lnTo>
                  <a:pt x="4051762" y="324866"/>
                </a:lnTo>
                <a:lnTo>
                  <a:pt x="4068140" y="304800"/>
                </a:lnTo>
                <a:lnTo>
                  <a:pt x="4083171" y="284861"/>
                </a:lnTo>
                <a:close/>
              </a:path>
              <a:path w="4234180" h="1596389">
                <a:moveTo>
                  <a:pt x="4112688" y="244475"/>
                </a:moveTo>
                <a:lnTo>
                  <a:pt x="4073601" y="244475"/>
                </a:lnTo>
                <a:lnTo>
                  <a:pt x="4042740" y="285242"/>
                </a:lnTo>
                <a:lnTo>
                  <a:pt x="4043121" y="284861"/>
                </a:lnTo>
                <a:lnTo>
                  <a:pt x="4083171" y="284861"/>
                </a:lnTo>
                <a:lnTo>
                  <a:pt x="4099255" y="263525"/>
                </a:lnTo>
                <a:lnTo>
                  <a:pt x="4112688" y="244475"/>
                </a:lnTo>
                <a:close/>
              </a:path>
              <a:path w="4234180" h="1596389">
                <a:moveTo>
                  <a:pt x="4140499" y="203581"/>
                </a:moveTo>
                <a:lnTo>
                  <a:pt x="4102303" y="203581"/>
                </a:lnTo>
                <a:lnTo>
                  <a:pt x="4073220" y="244856"/>
                </a:lnTo>
                <a:lnTo>
                  <a:pt x="4073601" y="244475"/>
                </a:lnTo>
                <a:lnTo>
                  <a:pt x="4112688" y="244475"/>
                </a:lnTo>
                <a:lnTo>
                  <a:pt x="4128719" y="221742"/>
                </a:lnTo>
                <a:lnTo>
                  <a:pt x="4140499" y="203581"/>
                </a:lnTo>
                <a:close/>
              </a:path>
              <a:path w="4234180" h="1596389">
                <a:moveTo>
                  <a:pt x="4190138" y="120650"/>
                </a:moveTo>
                <a:lnTo>
                  <a:pt x="4153992" y="120650"/>
                </a:lnTo>
                <a:lnTo>
                  <a:pt x="4128846" y="162814"/>
                </a:lnTo>
                <a:lnTo>
                  <a:pt x="4102219" y="203700"/>
                </a:lnTo>
                <a:lnTo>
                  <a:pt x="4140499" y="203581"/>
                </a:lnTo>
                <a:lnTo>
                  <a:pt x="4156151" y="179451"/>
                </a:lnTo>
                <a:lnTo>
                  <a:pt x="4181678" y="136779"/>
                </a:lnTo>
                <a:lnTo>
                  <a:pt x="4190138" y="120650"/>
                </a:lnTo>
                <a:close/>
              </a:path>
              <a:path w="4234180" h="1596389">
                <a:moveTo>
                  <a:pt x="4129100" y="162306"/>
                </a:moveTo>
                <a:lnTo>
                  <a:pt x="4128770" y="162814"/>
                </a:lnTo>
                <a:lnTo>
                  <a:pt x="4129100" y="162306"/>
                </a:lnTo>
                <a:close/>
              </a:path>
              <a:path w="4234180" h="1596389">
                <a:moveTo>
                  <a:pt x="4175314" y="79813"/>
                </a:moveTo>
                <a:lnTo>
                  <a:pt x="4153484" y="121412"/>
                </a:lnTo>
                <a:lnTo>
                  <a:pt x="4153992" y="120650"/>
                </a:lnTo>
                <a:lnTo>
                  <a:pt x="4190138" y="120650"/>
                </a:lnTo>
                <a:lnTo>
                  <a:pt x="4204408" y="93446"/>
                </a:lnTo>
                <a:lnTo>
                  <a:pt x="4175314" y="79813"/>
                </a:lnTo>
                <a:close/>
              </a:path>
              <a:path w="4234180" h="1596389">
                <a:moveTo>
                  <a:pt x="4232901" y="65024"/>
                </a:moveTo>
                <a:lnTo>
                  <a:pt x="4183075" y="65024"/>
                </a:lnTo>
                <a:lnTo>
                  <a:pt x="4211523" y="79883"/>
                </a:lnTo>
                <a:lnTo>
                  <a:pt x="4204408" y="93446"/>
                </a:lnTo>
                <a:lnTo>
                  <a:pt x="4234002" y="107315"/>
                </a:lnTo>
                <a:lnTo>
                  <a:pt x="4232901" y="65024"/>
                </a:lnTo>
                <a:close/>
              </a:path>
              <a:path w="4234180" h="1596389">
                <a:moveTo>
                  <a:pt x="4183075" y="65024"/>
                </a:moveTo>
                <a:lnTo>
                  <a:pt x="4175314" y="79813"/>
                </a:lnTo>
                <a:lnTo>
                  <a:pt x="4204408" y="93446"/>
                </a:lnTo>
                <a:lnTo>
                  <a:pt x="4211523" y="79883"/>
                </a:lnTo>
                <a:lnTo>
                  <a:pt x="4183075" y="65024"/>
                </a:lnTo>
                <a:close/>
              </a:path>
              <a:path w="4234180" h="1596389">
                <a:moveTo>
                  <a:pt x="4231208" y="0"/>
                </a:moveTo>
                <a:lnTo>
                  <a:pt x="4147007" y="66548"/>
                </a:lnTo>
                <a:lnTo>
                  <a:pt x="4175314" y="79813"/>
                </a:lnTo>
                <a:lnTo>
                  <a:pt x="4183075" y="65024"/>
                </a:lnTo>
                <a:lnTo>
                  <a:pt x="4232901" y="65024"/>
                </a:lnTo>
                <a:lnTo>
                  <a:pt x="4231208" y="0"/>
                </a:lnTo>
                <a:close/>
              </a:path>
            </a:pathLst>
          </a:custGeom>
          <a:gradFill>
            <a:gsLst>
              <a:gs pos="59000">
                <a:schemeClr val="accent1"/>
              </a:gs>
              <a:gs pos="100000">
                <a:schemeClr val="accent2"/>
              </a:gs>
            </a:gsLst>
            <a:lin ang="5400000" scaled="1"/>
          </a:gradFill>
        </p:spPr>
        <p:txBody>
          <a:bodyPr wrap="square" lIns="0" tIns="0" rIns="0" bIns="0" rtlCol="0"/>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sz="22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7" name="object 22">
            <a:extLst>
              <a:ext uri="{FF2B5EF4-FFF2-40B4-BE49-F238E27FC236}">
                <a16:creationId xmlns:a16="http://schemas.microsoft.com/office/drawing/2014/main" id="{41FB93E1-FE4B-42A7-A648-6187B6CE7AEA}"/>
              </a:ext>
            </a:extLst>
          </p:cNvPr>
          <p:cNvSpPr txBox="1"/>
          <p:nvPr/>
        </p:nvSpPr>
        <p:spPr>
          <a:xfrm>
            <a:off x="4528222" y="1749636"/>
            <a:ext cx="3758309" cy="816634"/>
          </a:xfrm>
          <a:prstGeom prst="rect">
            <a:avLst/>
          </a:prstGeom>
        </p:spPr>
        <p:txBody>
          <a:bodyPr vert="horz" wrap="square" lIns="121920" tIns="0" rIns="0" bIns="0" rtlCol="0">
            <a:spAutoFit/>
          </a:bodyPr>
          <a:lstStyle/>
          <a:p>
            <a:pPr marL="12700" marR="5080" lvl="0" indent="0" algn="l" defTabSz="544222" rtl="0" eaLnBrk="1" fontAlgn="base" latinLnBrk="0" hangingPunct="1">
              <a:lnSpc>
                <a:spcPct val="120000"/>
              </a:lnSpc>
              <a:spcBef>
                <a:spcPts val="1333"/>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Open Sans"/>
                <a:ea typeface="Open Sans" panose="020B0606030504020204" pitchFamily="34" charset="0"/>
                <a:cs typeface="Open Sans" panose="020B0606030504020204" pitchFamily="34" charset="0"/>
              </a:rPr>
              <a:t>Many organizations swirl in an endless loop of ‘doing’ digital things – </a:t>
            </a:r>
            <a:r>
              <a:rPr kumimoji="0" lang="en-US" sz="1200" b="1" i="0" u="none" strike="noStrike" kern="1200" cap="none" spc="0" normalizeH="0" baseline="0" noProof="0" dirty="0">
                <a:ln>
                  <a:noFill/>
                </a:ln>
                <a:solidFill>
                  <a:schemeClr val="bg1"/>
                </a:solidFill>
                <a:effectLst/>
                <a:uLnTx/>
                <a:uFillTx/>
                <a:latin typeface="Open Sans"/>
                <a:ea typeface="Open Sans" panose="020B0606030504020204" pitchFamily="34" charset="0"/>
                <a:cs typeface="Open Sans" panose="020B0606030504020204" pitchFamily="34" charset="0"/>
              </a:rPr>
              <a:t>an illusion of being digital </a:t>
            </a:r>
            <a:r>
              <a:rPr kumimoji="0" lang="en-US" sz="1100" b="0" i="0" u="none" strike="noStrike" kern="1200" cap="none" spc="0" normalizeH="0" baseline="0" noProof="0" dirty="0">
                <a:ln>
                  <a:noFill/>
                </a:ln>
                <a:solidFill>
                  <a:schemeClr val="bg1"/>
                </a:solidFill>
                <a:effectLst/>
                <a:uLnTx/>
                <a:uFillTx/>
                <a:latin typeface="Open Sans"/>
                <a:ea typeface="Open Sans" panose="020B0606030504020204" pitchFamily="34" charset="0"/>
                <a:cs typeface="Open Sans" panose="020B0606030504020204" pitchFamily="34" charset="0"/>
              </a:rPr>
              <a:t>– rather than making changes to their digital mindset and their business, operating, and customer models</a:t>
            </a:r>
            <a:endParaRPr kumimoji="0" lang="en-US" sz="1100" b="0" i="0" u="none" strike="noStrike" kern="1200" cap="none" spc="0" normalizeH="0" baseline="0" noProof="0" dirty="0">
              <a:ln>
                <a:noFill/>
              </a:ln>
              <a:solidFill>
                <a:schemeClr val="bg1"/>
              </a:solidFill>
              <a:effectLst/>
              <a:uLnTx/>
              <a:uFillTx/>
              <a:latin typeface="Open Sans"/>
              <a:cs typeface="Arial"/>
            </a:endParaRPr>
          </a:p>
        </p:txBody>
      </p:sp>
      <p:sp>
        <p:nvSpPr>
          <p:cNvPr id="8" name="TextBox 7">
            <a:extLst>
              <a:ext uri="{FF2B5EF4-FFF2-40B4-BE49-F238E27FC236}">
                <a16:creationId xmlns:a16="http://schemas.microsoft.com/office/drawing/2014/main" id="{DD32410F-3B24-40CE-81A8-47D19558C4B0}"/>
              </a:ext>
            </a:extLst>
          </p:cNvPr>
          <p:cNvSpPr txBox="1"/>
          <p:nvPr/>
        </p:nvSpPr>
        <p:spPr>
          <a:xfrm>
            <a:off x="896525" y="4716712"/>
            <a:ext cx="2226053" cy="1180964"/>
          </a:xfrm>
          <a:prstGeom prst="rect">
            <a:avLst/>
          </a:prstGeom>
        </p:spPr>
        <p:txBody>
          <a:bodyPr vert="horz" wrap="square" lIns="0" tIns="121920" rIns="0" bIns="0" rtlCol="0">
            <a:spAutoFit/>
          </a:bodyPr>
          <a:lstStyle>
            <a:defPPr>
              <a:defRPr lang="en-US"/>
            </a:defPPr>
            <a:lvl1pPr marL="9525" marR="3810">
              <a:lnSpc>
                <a:spcPct val="120000"/>
              </a:lnSpc>
              <a:spcBef>
                <a:spcPts val="1000"/>
              </a:spcBef>
              <a:defRPr sz="875">
                <a:latin typeface="+mn-lt"/>
                <a:ea typeface="Open Sans" panose="020B0606030504020204" pitchFamily="34" charset="0"/>
                <a:cs typeface="Open Sans" panose="020B0606030504020204" pitchFamily="34" charset="0"/>
              </a:defRPr>
            </a:lvl1pPr>
          </a:lstStyle>
          <a:p>
            <a:pPr marL="0" marR="0" lvl="0" indent="0" algn="l" defTabSz="544222" rtl="0" eaLnBrk="1" fontAlgn="base" latinLnBrk="0" hangingPunct="1">
              <a:lnSpc>
                <a:spcPct val="100000"/>
              </a:lnSpc>
              <a:spcBef>
                <a:spcPct val="0"/>
              </a:spcBef>
              <a:spcAft>
                <a:spcPts val="600"/>
              </a:spcAft>
              <a:buClrTx/>
              <a:buSzTx/>
              <a:buFontTx/>
              <a:buNone/>
              <a:tabLst/>
              <a:defRPr/>
            </a:pPr>
            <a:r>
              <a:rPr kumimoji="0" lang="en-US" sz="1600" b="0" i="0" u="none" strike="noStrike" kern="1200" cap="none" spc="-11" normalizeH="0" baseline="0" noProof="0" dirty="0">
                <a:ln>
                  <a:noFill/>
                </a:ln>
                <a:solidFill>
                  <a:schemeClr val="bg1"/>
                </a:solidFill>
                <a:effectLst/>
                <a:uLnTx/>
                <a:uFillTx/>
                <a:latin typeface="Chronicle Display Black"/>
                <a:ea typeface="ヒラギノ角ゴ Pro W3" charset="0"/>
                <a:cs typeface="Arial"/>
              </a:rPr>
              <a:t>Exploring</a:t>
            </a:r>
          </a:p>
          <a:p>
            <a:pPr marL="0" marR="0" lvl="0" indent="0" algn="l" defTabSz="544222" rtl="0" eaLnBrk="1" fontAlgn="base" latinLnBrk="0" hangingPunct="1">
              <a:lnSpc>
                <a:spcPct val="11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Open Sans"/>
              </a:rPr>
              <a:t>Leverage traditional technologies to automate existing capabilities. Dabbling with digital</a:t>
            </a:r>
            <a:r>
              <a:rPr kumimoji="0" lang="en-US" sz="1100" b="1" i="0" u="none" strike="noStrike" kern="1200" cap="none" spc="0" normalizeH="0" baseline="0" noProof="0" dirty="0">
                <a:ln>
                  <a:noFill/>
                </a:ln>
                <a:solidFill>
                  <a:schemeClr val="bg1"/>
                </a:solidFill>
                <a:effectLst/>
                <a:uLnTx/>
                <a:uFillTx/>
                <a:latin typeface="Open Sans"/>
              </a:rPr>
              <a:t>. </a:t>
            </a:r>
            <a:r>
              <a:rPr kumimoji="0" lang="en-US" sz="1100" b="1" i="1" u="none" strike="noStrike" kern="1200" cap="none" spc="0" normalizeH="0" baseline="0" noProof="0" dirty="0">
                <a:ln>
                  <a:noFill/>
                </a:ln>
                <a:solidFill>
                  <a:schemeClr val="bg1"/>
                </a:solidFill>
                <a:effectLst/>
                <a:uLnTx/>
                <a:uFillTx/>
                <a:latin typeface="Open Sans"/>
              </a:rPr>
              <a:t>No real change</a:t>
            </a:r>
            <a:r>
              <a:rPr kumimoji="0" lang="en-US" sz="1100" b="1" i="0" u="none" strike="noStrike" kern="1200" cap="none" spc="0" normalizeH="0" baseline="0" noProof="0" dirty="0">
                <a:ln>
                  <a:noFill/>
                </a:ln>
                <a:solidFill>
                  <a:schemeClr val="bg1"/>
                </a:solidFill>
                <a:effectLst/>
                <a:uLnTx/>
                <a:uFillTx/>
                <a:latin typeface="Open Sans"/>
              </a:rPr>
              <a:t> to the organization</a:t>
            </a:r>
          </a:p>
        </p:txBody>
      </p:sp>
      <p:sp>
        <p:nvSpPr>
          <p:cNvPr id="9" name="TextBox 8">
            <a:extLst>
              <a:ext uri="{FF2B5EF4-FFF2-40B4-BE49-F238E27FC236}">
                <a16:creationId xmlns:a16="http://schemas.microsoft.com/office/drawing/2014/main" id="{47494597-8EED-4C73-B264-2B4184B1E125}"/>
              </a:ext>
            </a:extLst>
          </p:cNvPr>
          <p:cNvSpPr txBox="1"/>
          <p:nvPr/>
        </p:nvSpPr>
        <p:spPr>
          <a:xfrm>
            <a:off x="3897697" y="4501148"/>
            <a:ext cx="2347459" cy="1180964"/>
          </a:xfrm>
          <a:prstGeom prst="rect">
            <a:avLst/>
          </a:prstGeom>
        </p:spPr>
        <p:txBody>
          <a:bodyPr vert="horz" wrap="square" lIns="0" tIns="121920" rIns="0" bIns="0" rtlCol="0">
            <a:spAutoFit/>
          </a:bodyPr>
          <a:lstStyle>
            <a:defPPr>
              <a:defRPr lang="en-US"/>
            </a:defPPr>
            <a:lvl1pPr marL="9525" marR="3810">
              <a:lnSpc>
                <a:spcPct val="120000"/>
              </a:lnSpc>
              <a:spcBef>
                <a:spcPts val="1000"/>
              </a:spcBef>
              <a:defRPr sz="875">
                <a:latin typeface="+mn-lt"/>
                <a:ea typeface="Open Sans" panose="020B0606030504020204" pitchFamily="34" charset="0"/>
                <a:cs typeface="Open Sans" panose="020B0606030504020204" pitchFamily="34" charset="0"/>
              </a:defRPr>
            </a:lvl1pPr>
          </a:lstStyle>
          <a:p>
            <a:pPr marL="0" marR="0" lvl="0" indent="0" algn="l" defTabSz="544222" rtl="0" eaLnBrk="1" fontAlgn="base" latinLnBrk="0" hangingPunct="1">
              <a:lnSpc>
                <a:spcPct val="100000"/>
              </a:lnSpc>
              <a:spcBef>
                <a:spcPct val="0"/>
              </a:spcBef>
              <a:spcAft>
                <a:spcPts val="600"/>
              </a:spcAft>
              <a:buClrTx/>
              <a:buSzTx/>
              <a:buFontTx/>
              <a:buNone/>
              <a:tabLst/>
              <a:defRPr/>
            </a:pPr>
            <a:r>
              <a:rPr kumimoji="0" lang="en-US" sz="1600" b="0" i="0" u="none" strike="noStrike" kern="1200" cap="none" spc="-11" normalizeH="0" baseline="0" noProof="0" dirty="0">
                <a:ln>
                  <a:noFill/>
                </a:ln>
                <a:solidFill>
                  <a:schemeClr val="bg1"/>
                </a:solidFill>
                <a:effectLst/>
                <a:uLnTx/>
                <a:uFillTx/>
                <a:latin typeface="Chronicle Display Black"/>
                <a:cs typeface="Arial"/>
              </a:rPr>
              <a:t>Doing</a:t>
            </a:r>
          </a:p>
          <a:p>
            <a:pPr marL="12700" marR="0" lvl="0" indent="0" algn="l" defTabSz="544222" rtl="0" eaLnBrk="1" fontAlgn="base" latinLnBrk="0" hangingPunct="1">
              <a:lnSpc>
                <a:spcPct val="11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Open Sans"/>
              </a:rPr>
              <a:t>Leverage digital technologies to extend capabilities, but </a:t>
            </a:r>
            <a:r>
              <a:rPr kumimoji="0" lang="en-US" sz="1100" b="1" i="0" u="none" strike="noStrike" kern="1200" cap="none" spc="0" normalizeH="0" baseline="0" noProof="0" dirty="0">
                <a:ln>
                  <a:noFill/>
                </a:ln>
                <a:solidFill>
                  <a:schemeClr val="bg1"/>
                </a:solidFill>
                <a:effectLst/>
                <a:uLnTx/>
                <a:uFillTx/>
                <a:latin typeface="Open Sans"/>
              </a:rPr>
              <a:t>still </a:t>
            </a:r>
            <a:r>
              <a:rPr kumimoji="0" lang="en-US" sz="1100" b="1" i="1" u="none" strike="noStrike" kern="1200" cap="none" spc="0" normalizeH="0" baseline="0" noProof="0" dirty="0">
                <a:ln>
                  <a:noFill/>
                </a:ln>
                <a:solidFill>
                  <a:schemeClr val="bg1"/>
                </a:solidFill>
                <a:effectLst/>
                <a:uLnTx/>
                <a:uFillTx/>
                <a:latin typeface="Open Sans"/>
              </a:rPr>
              <a:t>largely the same </a:t>
            </a:r>
            <a:r>
              <a:rPr kumimoji="0" lang="en-US" sz="1100" b="1" i="0" u="none" strike="noStrike" kern="1200" cap="none" spc="0" normalizeH="0" baseline="0" noProof="0" dirty="0">
                <a:ln>
                  <a:noFill/>
                </a:ln>
                <a:solidFill>
                  <a:schemeClr val="bg1"/>
                </a:solidFill>
                <a:effectLst/>
                <a:uLnTx/>
                <a:uFillTx/>
                <a:latin typeface="Open Sans"/>
              </a:rPr>
              <a:t>business, operating, and customer models</a:t>
            </a:r>
          </a:p>
        </p:txBody>
      </p:sp>
      <p:sp>
        <p:nvSpPr>
          <p:cNvPr id="10" name="TextBox 9">
            <a:extLst>
              <a:ext uri="{FF2B5EF4-FFF2-40B4-BE49-F238E27FC236}">
                <a16:creationId xmlns:a16="http://schemas.microsoft.com/office/drawing/2014/main" id="{4280C7DA-28A7-4C38-BB43-C4923AE82EAD}"/>
              </a:ext>
            </a:extLst>
          </p:cNvPr>
          <p:cNvSpPr txBox="1"/>
          <p:nvPr/>
        </p:nvSpPr>
        <p:spPr>
          <a:xfrm>
            <a:off x="9370380" y="2864856"/>
            <a:ext cx="2312913" cy="1367169"/>
          </a:xfrm>
          <a:prstGeom prst="rect">
            <a:avLst/>
          </a:prstGeom>
        </p:spPr>
        <p:txBody>
          <a:bodyPr vert="horz" wrap="square" lIns="0" tIns="121920" rIns="0" bIns="0" rtlCol="0">
            <a:spAutoFit/>
          </a:bodyPr>
          <a:lstStyle>
            <a:defPPr>
              <a:defRPr lang="en-US"/>
            </a:defPPr>
            <a:lvl1pPr marL="9525" marR="3810">
              <a:lnSpc>
                <a:spcPct val="120000"/>
              </a:lnSpc>
              <a:spcBef>
                <a:spcPts val="1000"/>
              </a:spcBef>
              <a:defRPr sz="875">
                <a:latin typeface="+mn-lt"/>
                <a:ea typeface="Open Sans" panose="020B0606030504020204" pitchFamily="34" charset="0"/>
                <a:cs typeface="Open Sans" panose="020B0606030504020204" pitchFamily="34" charset="0"/>
              </a:defRPr>
            </a:lvl1pPr>
          </a:lstStyle>
          <a:p>
            <a:pPr marL="0" marR="0" lvl="0" indent="0" algn="l" defTabSz="544222" rtl="0" eaLnBrk="1" fontAlgn="base" latinLnBrk="0" hangingPunct="1">
              <a:lnSpc>
                <a:spcPct val="100000"/>
              </a:lnSpc>
              <a:spcBef>
                <a:spcPct val="0"/>
              </a:spcBef>
              <a:spcAft>
                <a:spcPts val="600"/>
              </a:spcAft>
              <a:buClrTx/>
              <a:buSzTx/>
              <a:buFontTx/>
              <a:buNone/>
              <a:tabLst/>
              <a:defRPr/>
            </a:pPr>
            <a:r>
              <a:rPr kumimoji="0" lang="en-US" sz="1600" b="0" i="0" u="none" strike="noStrike" kern="1200" cap="none" spc="-11" normalizeH="0" baseline="0" noProof="0" dirty="0">
                <a:ln>
                  <a:noFill/>
                </a:ln>
                <a:solidFill>
                  <a:schemeClr val="bg1"/>
                </a:solidFill>
                <a:effectLst/>
                <a:uLnTx/>
                <a:uFillTx/>
                <a:latin typeface="Chronicle Display Black"/>
                <a:cs typeface="Arial"/>
              </a:rPr>
              <a:t>Being</a:t>
            </a:r>
          </a:p>
          <a:p>
            <a:pPr marL="12700" marR="0" lvl="0" indent="0" algn="l" defTabSz="544222" rtl="0" eaLnBrk="1" fontAlgn="base" latinLnBrk="0" hangingPunct="1">
              <a:lnSpc>
                <a:spcPct val="11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Open Sans"/>
              </a:rPr>
              <a:t>Business, operating, and customer models are optimized for digital and </a:t>
            </a:r>
            <a:r>
              <a:rPr kumimoji="0" lang="en-US" sz="1100" b="1" i="1" u="none" strike="noStrike" kern="1200" cap="none" spc="0" normalizeH="0" baseline="0" noProof="0" dirty="0">
                <a:ln>
                  <a:noFill/>
                </a:ln>
                <a:solidFill>
                  <a:schemeClr val="bg1"/>
                </a:solidFill>
                <a:effectLst/>
                <a:uLnTx/>
                <a:uFillTx/>
                <a:latin typeface="Open Sans"/>
              </a:rPr>
              <a:t>profoundly different </a:t>
            </a:r>
            <a:r>
              <a:rPr kumimoji="0" lang="en-US" sz="1100" b="1" i="0" u="none" strike="noStrike" kern="1200" cap="none" spc="0" normalizeH="0" baseline="0" noProof="0" dirty="0">
                <a:ln>
                  <a:noFill/>
                </a:ln>
                <a:solidFill>
                  <a:schemeClr val="bg1"/>
                </a:solidFill>
                <a:effectLst/>
                <a:uLnTx/>
                <a:uFillTx/>
                <a:latin typeface="Open Sans"/>
              </a:rPr>
              <a:t>from prior business, operating, and customer models</a:t>
            </a:r>
          </a:p>
        </p:txBody>
      </p:sp>
      <p:sp>
        <p:nvSpPr>
          <p:cNvPr id="11" name="Oval 10">
            <a:extLst>
              <a:ext uri="{FF2B5EF4-FFF2-40B4-BE49-F238E27FC236}">
                <a16:creationId xmlns:a16="http://schemas.microsoft.com/office/drawing/2014/main" id="{CFCA031B-DABD-4082-ADA9-368554361128}"/>
              </a:ext>
            </a:extLst>
          </p:cNvPr>
          <p:cNvSpPr/>
          <p:nvPr/>
        </p:nvSpPr>
        <p:spPr>
          <a:xfrm>
            <a:off x="4071941" y="1936332"/>
            <a:ext cx="198455" cy="1984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4222" rtl="0" eaLnBrk="1" fontAlgn="base" latinLnBrk="0" hangingPunct="1">
              <a:lnSpc>
                <a:spcPct val="100000"/>
              </a:lnSpc>
              <a:spcBef>
                <a:spcPct val="0"/>
              </a:spcBef>
              <a:spcAft>
                <a:spcPct val="0"/>
              </a:spcAft>
              <a:buClrTx/>
              <a:buSzTx/>
              <a:buFontTx/>
              <a:buNone/>
              <a:tabLst/>
              <a:defRPr/>
            </a:pPr>
            <a:endParaRPr kumimoji="0" lang="en-CA" sz="2200" b="0" i="0" u="none" strike="noStrike" kern="1200" cap="none" spc="0" normalizeH="0" baseline="0" noProof="0" dirty="0">
              <a:ln>
                <a:noFill/>
              </a:ln>
              <a:solidFill>
                <a:schemeClr val="bg1"/>
              </a:solidFill>
              <a:effectLst/>
              <a:uLnTx/>
              <a:uFillTx/>
              <a:latin typeface="Open Sans"/>
              <a:ea typeface="+mn-ea"/>
              <a:cs typeface="+mn-cs"/>
            </a:endParaRPr>
          </a:p>
        </p:txBody>
      </p:sp>
      <p:grpSp>
        <p:nvGrpSpPr>
          <p:cNvPr id="13" name="Group 12">
            <a:extLst>
              <a:ext uri="{FF2B5EF4-FFF2-40B4-BE49-F238E27FC236}">
                <a16:creationId xmlns:a16="http://schemas.microsoft.com/office/drawing/2014/main" id="{26BFF0CB-5134-4AA3-9526-B7F81B7C4B55}"/>
              </a:ext>
            </a:extLst>
          </p:cNvPr>
          <p:cNvGrpSpPr>
            <a:grpSpLocks noChangeAspect="1"/>
          </p:cNvGrpSpPr>
          <p:nvPr/>
        </p:nvGrpSpPr>
        <p:grpSpPr>
          <a:xfrm>
            <a:off x="3928240" y="1780845"/>
            <a:ext cx="500473" cy="515337"/>
            <a:chOff x="2991820" y="1152966"/>
            <a:chExt cx="189365" cy="301752"/>
          </a:xfrm>
        </p:grpSpPr>
        <p:sp>
          <p:nvSpPr>
            <p:cNvPr id="14" name="Arc 13">
              <a:extLst>
                <a:ext uri="{FF2B5EF4-FFF2-40B4-BE49-F238E27FC236}">
                  <a16:creationId xmlns:a16="http://schemas.microsoft.com/office/drawing/2014/main" id="{A35877A6-825F-49F3-96B3-D8E7E8EE755A}"/>
                </a:ext>
              </a:extLst>
            </p:cNvPr>
            <p:cNvSpPr/>
            <p:nvPr/>
          </p:nvSpPr>
          <p:spPr bwMode="gray">
            <a:xfrm>
              <a:off x="2995480" y="1152966"/>
              <a:ext cx="185705" cy="263176"/>
            </a:xfrm>
            <a:prstGeom prst="arc">
              <a:avLst>
                <a:gd name="adj1" fmla="val 11400237"/>
                <a:gd name="adj2" fmla="val 21235583"/>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15" name="Arc 14">
              <a:extLst>
                <a:ext uri="{FF2B5EF4-FFF2-40B4-BE49-F238E27FC236}">
                  <a16:creationId xmlns:a16="http://schemas.microsoft.com/office/drawing/2014/main" id="{0C1FF3A0-1CD1-4C5D-99D2-EB402A96DDCC}"/>
                </a:ext>
              </a:extLst>
            </p:cNvPr>
            <p:cNvSpPr/>
            <p:nvPr/>
          </p:nvSpPr>
          <p:spPr bwMode="gray">
            <a:xfrm rot="10800000">
              <a:off x="2991820" y="1200258"/>
              <a:ext cx="182563" cy="254460"/>
            </a:xfrm>
            <a:prstGeom prst="arc">
              <a:avLst>
                <a:gd name="adj1" fmla="val 11400237"/>
                <a:gd name="adj2" fmla="val 21235583"/>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chemeClr val="bg1"/>
                </a:solidFill>
                <a:effectLst/>
                <a:uLnTx/>
                <a:uFillTx/>
                <a:latin typeface="Open Sans"/>
                <a:ea typeface="+mn-ea"/>
                <a:cs typeface="+mn-cs"/>
              </a:endParaRPr>
            </a:p>
          </p:txBody>
        </p:sp>
      </p:grpSp>
      <p:sp>
        <p:nvSpPr>
          <p:cNvPr id="16" name="Title 1">
            <a:extLst>
              <a:ext uri="{FF2B5EF4-FFF2-40B4-BE49-F238E27FC236}">
                <a16:creationId xmlns:a16="http://schemas.microsoft.com/office/drawing/2014/main" id="{BB792019-9671-4E60-8AE1-1EDD891DB4DD}"/>
              </a:ext>
            </a:extLst>
          </p:cNvPr>
          <p:cNvSpPr txBox="1">
            <a:spLocks/>
          </p:cNvSpPr>
          <p:nvPr/>
        </p:nvSpPr>
        <p:spPr>
          <a:xfrm>
            <a:off x="332318" y="255326"/>
            <a:ext cx="10768893" cy="594360"/>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It’s critical to move beyond just ‘doing’ digital</a:t>
            </a:r>
          </a:p>
        </p:txBody>
      </p:sp>
      <p:grpSp>
        <p:nvGrpSpPr>
          <p:cNvPr id="17" name="Group 16">
            <a:extLst>
              <a:ext uri="{FF2B5EF4-FFF2-40B4-BE49-F238E27FC236}">
                <a16:creationId xmlns:a16="http://schemas.microsoft.com/office/drawing/2014/main" id="{897BB9DC-DFA9-4DF8-9972-39963D8759B7}"/>
              </a:ext>
            </a:extLst>
          </p:cNvPr>
          <p:cNvGrpSpPr/>
          <p:nvPr/>
        </p:nvGrpSpPr>
        <p:grpSpPr>
          <a:xfrm>
            <a:off x="3824019" y="3839045"/>
            <a:ext cx="694267" cy="696384"/>
            <a:chOff x="3348271" y="3022028"/>
            <a:chExt cx="520700" cy="522288"/>
          </a:xfrm>
        </p:grpSpPr>
        <p:sp>
          <p:nvSpPr>
            <p:cNvPr id="18" name="Oval 17">
              <a:extLst>
                <a:ext uri="{FF2B5EF4-FFF2-40B4-BE49-F238E27FC236}">
                  <a16:creationId xmlns:a16="http://schemas.microsoft.com/office/drawing/2014/main" id="{89496613-0FC2-46E6-85D2-1C95D9B01A04}"/>
                </a:ext>
              </a:extLst>
            </p:cNvPr>
            <p:cNvSpPr/>
            <p:nvPr/>
          </p:nvSpPr>
          <p:spPr>
            <a:xfrm>
              <a:off x="3368206" y="3098029"/>
              <a:ext cx="475440" cy="415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grpSp>
          <p:nvGrpSpPr>
            <p:cNvPr id="19" name="Group 18">
              <a:extLst>
                <a:ext uri="{FF2B5EF4-FFF2-40B4-BE49-F238E27FC236}">
                  <a16:creationId xmlns:a16="http://schemas.microsoft.com/office/drawing/2014/main" id="{81E179CD-766B-4FE6-B606-555EC17FB6BE}"/>
                </a:ext>
              </a:extLst>
            </p:cNvPr>
            <p:cNvGrpSpPr>
              <a:grpSpLocks noChangeAspect="1"/>
            </p:cNvGrpSpPr>
            <p:nvPr/>
          </p:nvGrpSpPr>
          <p:grpSpPr>
            <a:xfrm>
              <a:off x="3348271" y="3022028"/>
              <a:ext cx="520700" cy="522288"/>
              <a:chOff x="6724651" y="823913"/>
              <a:chExt cx="520700" cy="522288"/>
            </a:xfrm>
          </p:grpSpPr>
          <p:sp>
            <p:nvSpPr>
              <p:cNvPr id="20" name="Freeform 5">
                <a:extLst>
                  <a:ext uri="{FF2B5EF4-FFF2-40B4-BE49-F238E27FC236}">
                    <a16:creationId xmlns:a16="http://schemas.microsoft.com/office/drawing/2014/main" id="{869E4A4D-3F35-458A-ABD7-5CC255BE86DE}"/>
                  </a:ext>
                </a:extLst>
              </p:cNvPr>
              <p:cNvSpPr>
                <a:spLocks noEditPoints="1"/>
              </p:cNvSpPr>
              <p:nvPr/>
            </p:nvSpPr>
            <p:spPr bwMode="auto">
              <a:xfrm>
                <a:off x="6724651" y="823913"/>
                <a:ext cx="520700" cy="522288"/>
              </a:xfrm>
              <a:custGeom>
                <a:avLst/>
                <a:gdLst>
                  <a:gd name="T0" fmla="*/ 312 w 657"/>
                  <a:gd name="T1" fmla="*/ 656 h 658"/>
                  <a:gd name="T2" fmla="*/ 262 w 657"/>
                  <a:gd name="T3" fmla="*/ 651 h 658"/>
                  <a:gd name="T4" fmla="*/ 200 w 657"/>
                  <a:gd name="T5" fmla="*/ 631 h 658"/>
                  <a:gd name="T6" fmla="*/ 120 w 657"/>
                  <a:gd name="T7" fmla="*/ 582 h 658"/>
                  <a:gd name="T8" fmla="*/ 57 w 657"/>
                  <a:gd name="T9" fmla="*/ 513 h 658"/>
                  <a:gd name="T10" fmla="*/ 15 w 657"/>
                  <a:gd name="T11" fmla="*/ 427 h 658"/>
                  <a:gd name="T12" fmla="*/ 4 w 657"/>
                  <a:gd name="T13" fmla="*/ 378 h 658"/>
                  <a:gd name="T14" fmla="*/ 0 w 657"/>
                  <a:gd name="T15" fmla="*/ 329 h 658"/>
                  <a:gd name="T16" fmla="*/ 2 w 657"/>
                  <a:gd name="T17" fmla="*/ 295 h 658"/>
                  <a:gd name="T18" fmla="*/ 10 w 657"/>
                  <a:gd name="T19" fmla="*/ 247 h 658"/>
                  <a:gd name="T20" fmla="*/ 39 w 657"/>
                  <a:gd name="T21" fmla="*/ 172 h 658"/>
                  <a:gd name="T22" fmla="*/ 97 w 657"/>
                  <a:gd name="T23" fmla="*/ 96 h 658"/>
                  <a:gd name="T24" fmla="*/ 172 w 657"/>
                  <a:gd name="T25" fmla="*/ 40 h 658"/>
                  <a:gd name="T26" fmla="*/ 246 w 657"/>
                  <a:gd name="T27" fmla="*/ 10 h 658"/>
                  <a:gd name="T28" fmla="*/ 296 w 657"/>
                  <a:gd name="T29" fmla="*/ 1 h 658"/>
                  <a:gd name="T30" fmla="*/ 328 w 657"/>
                  <a:gd name="T31" fmla="*/ 0 h 658"/>
                  <a:gd name="T32" fmla="*/ 379 w 657"/>
                  <a:gd name="T33" fmla="*/ 4 h 658"/>
                  <a:gd name="T34" fmla="*/ 426 w 657"/>
                  <a:gd name="T35" fmla="*/ 14 h 658"/>
                  <a:gd name="T36" fmla="*/ 512 w 657"/>
                  <a:gd name="T37" fmla="*/ 56 h 658"/>
                  <a:gd name="T38" fmla="*/ 582 w 657"/>
                  <a:gd name="T39" fmla="*/ 119 h 658"/>
                  <a:gd name="T40" fmla="*/ 631 w 657"/>
                  <a:gd name="T41" fmla="*/ 201 h 658"/>
                  <a:gd name="T42" fmla="*/ 650 w 657"/>
                  <a:gd name="T43" fmla="*/ 263 h 658"/>
                  <a:gd name="T44" fmla="*/ 657 w 657"/>
                  <a:gd name="T45" fmla="*/ 311 h 658"/>
                  <a:gd name="T46" fmla="*/ 657 w 657"/>
                  <a:gd name="T47" fmla="*/ 346 h 658"/>
                  <a:gd name="T48" fmla="*/ 650 w 657"/>
                  <a:gd name="T49" fmla="*/ 394 h 658"/>
                  <a:gd name="T50" fmla="*/ 631 w 657"/>
                  <a:gd name="T51" fmla="*/ 456 h 658"/>
                  <a:gd name="T52" fmla="*/ 582 w 657"/>
                  <a:gd name="T53" fmla="*/ 538 h 658"/>
                  <a:gd name="T54" fmla="*/ 512 w 657"/>
                  <a:gd name="T55" fmla="*/ 601 h 658"/>
                  <a:gd name="T56" fmla="*/ 426 w 657"/>
                  <a:gd name="T57" fmla="*/ 643 h 658"/>
                  <a:gd name="T58" fmla="*/ 379 w 657"/>
                  <a:gd name="T59" fmla="*/ 654 h 658"/>
                  <a:gd name="T60" fmla="*/ 328 w 657"/>
                  <a:gd name="T61" fmla="*/ 658 h 658"/>
                  <a:gd name="T62" fmla="*/ 328 w 657"/>
                  <a:gd name="T63" fmla="*/ 37 h 658"/>
                  <a:gd name="T64" fmla="*/ 242 w 657"/>
                  <a:gd name="T65" fmla="*/ 51 h 658"/>
                  <a:gd name="T66" fmla="*/ 166 w 657"/>
                  <a:gd name="T67" fmla="*/ 87 h 658"/>
                  <a:gd name="T68" fmla="*/ 104 w 657"/>
                  <a:gd name="T69" fmla="*/ 143 h 658"/>
                  <a:gd name="T70" fmla="*/ 61 w 657"/>
                  <a:gd name="T71" fmla="*/ 216 h 658"/>
                  <a:gd name="T72" fmla="*/ 39 w 657"/>
                  <a:gd name="T73" fmla="*/ 299 h 658"/>
                  <a:gd name="T74" fmla="*/ 39 w 657"/>
                  <a:gd name="T75" fmla="*/ 358 h 658"/>
                  <a:gd name="T76" fmla="*/ 61 w 657"/>
                  <a:gd name="T77" fmla="*/ 441 h 658"/>
                  <a:gd name="T78" fmla="*/ 104 w 657"/>
                  <a:gd name="T79" fmla="*/ 514 h 658"/>
                  <a:gd name="T80" fmla="*/ 166 w 657"/>
                  <a:gd name="T81" fmla="*/ 570 h 658"/>
                  <a:gd name="T82" fmla="*/ 242 w 657"/>
                  <a:gd name="T83" fmla="*/ 607 h 658"/>
                  <a:gd name="T84" fmla="*/ 328 w 657"/>
                  <a:gd name="T85" fmla="*/ 620 h 658"/>
                  <a:gd name="T86" fmla="*/ 387 w 657"/>
                  <a:gd name="T87" fmla="*/ 613 h 658"/>
                  <a:gd name="T88" fmla="*/ 468 w 657"/>
                  <a:gd name="T89" fmla="*/ 585 h 658"/>
                  <a:gd name="T90" fmla="*/ 535 w 657"/>
                  <a:gd name="T91" fmla="*/ 534 h 658"/>
                  <a:gd name="T92" fmla="*/ 584 w 657"/>
                  <a:gd name="T93" fmla="*/ 467 h 658"/>
                  <a:gd name="T94" fmla="*/ 614 w 657"/>
                  <a:gd name="T95" fmla="*/ 388 h 658"/>
                  <a:gd name="T96" fmla="*/ 619 w 657"/>
                  <a:gd name="T97" fmla="*/ 329 h 658"/>
                  <a:gd name="T98" fmla="*/ 606 w 657"/>
                  <a:gd name="T99" fmla="*/ 243 h 658"/>
                  <a:gd name="T100" fmla="*/ 570 w 657"/>
                  <a:gd name="T101" fmla="*/ 166 h 658"/>
                  <a:gd name="T102" fmla="*/ 513 w 657"/>
                  <a:gd name="T103" fmla="*/ 104 h 658"/>
                  <a:gd name="T104" fmla="*/ 442 w 657"/>
                  <a:gd name="T105" fmla="*/ 60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8" y="658"/>
                    </a:moveTo>
                    <a:lnTo>
                      <a:pt x="328" y="658"/>
                    </a:lnTo>
                    <a:lnTo>
                      <a:pt x="312" y="656"/>
                    </a:lnTo>
                    <a:lnTo>
                      <a:pt x="296" y="655"/>
                    </a:lnTo>
                    <a:lnTo>
                      <a:pt x="278" y="654"/>
                    </a:lnTo>
                    <a:lnTo>
                      <a:pt x="262" y="651"/>
                    </a:lnTo>
                    <a:lnTo>
                      <a:pt x="246" y="647"/>
                    </a:lnTo>
                    <a:lnTo>
                      <a:pt x="231" y="643"/>
                    </a:lnTo>
                    <a:lnTo>
                      <a:pt x="200" y="631"/>
                    </a:lnTo>
                    <a:lnTo>
                      <a:pt x="172" y="617"/>
                    </a:lnTo>
                    <a:lnTo>
                      <a:pt x="145" y="601"/>
                    </a:lnTo>
                    <a:lnTo>
                      <a:pt x="120" y="582"/>
                    </a:lnTo>
                    <a:lnTo>
                      <a:pt x="97" y="561"/>
                    </a:lnTo>
                    <a:lnTo>
                      <a:pt x="76" y="538"/>
                    </a:lnTo>
                    <a:lnTo>
                      <a:pt x="57" y="513"/>
                    </a:lnTo>
                    <a:lnTo>
                      <a:pt x="39" y="486"/>
                    </a:lnTo>
                    <a:lnTo>
                      <a:pt x="26" y="456"/>
                    </a:lnTo>
                    <a:lnTo>
                      <a:pt x="15" y="427"/>
                    </a:lnTo>
                    <a:lnTo>
                      <a:pt x="10" y="411"/>
                    </a:lnTo>
                    <a:lnTo>
                      <a:pt x="7" y="394"/>
                    </a:lnTo>
                    <a:lnTo>
                      <a:pt x="4" y="378"/>
                    </a:lnTo>
                    <a:lnTo>
                      <a:pt x="2" y="362"/>
                    </a:lnTo>
                    <a:lnTo>
                      <a:pt x="0" y="346"/>
                    </a:lnTo>
                    <a:lnTo>
                      <a:pt x="0" y="329"/>
                    </a:lnTo>
                    <a:lnTo>
                      <a:pt x="0" y="329"/>
                    </a:lnTo>
                    <a:lnTo>
                      <a:pt x="0" y="311"/>
                    </a:lnTo>
                    <a:lnTo>
                      <a:pt x="2" y="295"/>
                    </a:lnTo>
                    <a:lnTo>
                      <a:pt x="4" y="279"/>
                    </a:lnTo>
                    <a:lnTo>
                      <a:pt x="7" y="263"/>
                    </a:lnTo>
                    <a:lnTo>
                      <a:pt x="10" y="247"/>
                    </a:lnTo>
                    <a:lnTo>
                      <a:pt x="15" y="231"/>
                    </a:lnTo>
                    <a:lnTo>
                      <a:pt x="26" y="201"/>
                    </a:lnTo>
                    <a:lnTo>
                      <a:pt x="39" y="172"/>
                    </a:lnTo>
                    <a:lnTo>
                      <a:pt x="57" y="145"/>
                    </a:lnTo>
                    <a:lnTo>
                      <a:pt x="76" y="119"/>
                    </a:lnTo>
                    <a:lnTo>
                      <a:pt x="97" y="96"/>
                    </a:lnTo>
                    <a:lnTo>
                      <a:pt x="120" y="75"/>
                    </a:lnTo>
                    <a:lnTo>
                      <a:pt x="145" y="56"/>
                    </a:lnTo>
                    <a:lnTo>
                      <a:pt x="172" y="40"/>
                    </a:lnTo>
                    <a:lnTo>
                      <a:pt x="200" y="25"/>
                    </a:lnTo>
                    <a:lnTo>
                      <a:pt x="231" y="14"/>
                    </a:lnTo>
                    <a:lnTo>
                      <a:pt x="246" y="10"/>
                    </a:lnTo>
                    <a:lnTo>
                      <a:pt x="262" y="6"/>
                    </a:lnTo>
                    <a:lnTo>
                      <a:pt x="278" y="4"/>
                    </a:lnTo>
                    <a:lnTo>
                      <a:pt x="296" y="1"/>
                    </a:lnTo>
                    <a:lnTo>
                      <a:pt x="312" y="1"/>
                    </a:lnTo>
                    <a:lnTo>
                      <a:pt x="328" y="0"/>
                    </a:lnTo>
                    <a:lnTo>
                      <a:pt x="328" y="0"/>
                    </a:lnTo>
                    <a:lnTo>
                      <a:pt x="345" y="1"/>
                    </a:lnTo>
                    <a:lnTo>
                      <a:pt x="362" y="1"/>
                    </a:lnTo>
                    <a:lnTo>
                      <a:pt x="379" y="4"/>
                    </a:lnTo>
                    <a:lnTo>
                      <a:pt x="395" y="6"/>
                    </a:lnTo>
                    <a:lnTo>
                      <a:pt x="411" y="10"/>
                    </a:lnTo>
                    <a:lnTo>
                      <a:pt x="426" y="14"/>
                    </a:lnTo>
                    <a:lnTo>
                      <a:pt x="457" y="25"/>
                    </a:lnTo>
                    <a:lnTo>
                      <a:pt x="485" y="40"/>
                    </a:lnTo>
                    <a:lnTo>
                      <a:pt x="512" y="56"/>
                    </a:lnTo>
                    <a:lnTo>
                      <a:pt x="537" y="75"/>
                    </a:lnTo>
                    <a:lnTo>
                      <a:pt x="560" y="96"/>
                    </a:lnTo>
                    <a:lnTo>
                      <a:pt x="582" y="119"/>
                    </a:lnTo>
                    <a:lnTo>
                      <a:pt x="601" y="145"/>
                    </a:lnTo>
                    <a:lnTo>
                      <a:pt x="618" y="172"/>
                    </a:lnTo>
                    <a:lnTo>
                      <a:pt x="631" y="201"/>
                    </a:lnTo>
                    <a:lnTo>
                      <a:pt x="642" y="231"/>
                    </a:lnTo>
                    <a:lnTo>
                      <a:pt x="648" y="247"/>
                    </a:lnTo>
                    <a:lnTo>
                      <a:pt x="650" y="263"/>
                    </a:lnTo>
                    <a:lnTo>
                      <a:pt x="653" y="279"/>
                    </a:lnTo>
                    <a:lnTo>
                      <a:pt x="656" y="295"/>
                    </a:lnTo>
                    <a:lnTo>
                      <a:pt x="657" y="311"/>
                    </a:lnTo>
                    <a:lnTo>
                      <a:pt x="657" y="329"/>
                    </a:lnTo>
                    <a:lnTo>
                      <a:pt x="657" y="329"/>
                    </a:lnTo>
                    <a:lnTo>
                      <a:pt x="657" y="346"/>
                    </a:lnTo>
                    <a:lnTo>
                      <a:pt x="656" y="362"/>
                    </a:lnTo>
                    <a:lnTo>
                      <a:pt x="653" y="378"/>
                    </a:lnTo>
                    <a:lnTo>
                      <a:pt x="650" y="394"/>
                    </a:lnTo>
                    <a:lnTo>
                      <a:pt x="648" y="411"/>
                    </a:lnTo>
                    <a:lnTo>
                      <a:pt x="642" y="427"/>
                    </a:lnTo>
                    <a:lnTo>
                      <a:pt x="631" y="456"/>
                    </a:lnTo>
                    <a:lnTo>
                      <a:pt x="618" y="486"/>
                    </a:lnTo>
                    <a:lnTo>
                      <a:pt x="601" y="513"/>
                    </a:lnTo>
                    <a:lnTo>
                      <a:pt x="582" y="538"/>
                    </a:lnTo>
                    <a:lnTo>
                      <a:pt x="560" y="561"/>
                    </a:lnTo>
                    <a:lnTo>
                      <a:pt x="537" y="582"/>
                    </a:lnTo>
                    <a:lnTo>
                      <a:pt x="512" y="601"/>
                    </a:lnTo>
                    <a:lnTo>
                      <a:pt x="485" y="617"/>
                    </a:lnTo>
                    <a:lnTo>
                      <a:pt x="457" y="631"/>
                    </a:lnTo>
                    <a:lnTo>
                      <a:pt x="426" y="643"/>
                    </a:lnTo>
                    <a:lnTo>
                      <a:pt x="411" y="647"/>
                    </a:lnTo>
                    <a:lnTo>
                      <a:pt x="395" y="651"/>
                    </a:lnTo>
                    <a:lnTo>
                      <a:pt x="379" y="654"/>
                    </a:lnTo>
                    <a:lnTo>
                      <a:pt x="362" y="655"/>
                    </a:lnTo>
                    <a:lnTo>
                      <a:pt x="345" y="656"/>
                    </a:lnTo>
                    <a:lnTo>
                      <a:pt x="328" y="658"/>
                    </a:lnTo>
                    <a:lnTo>
                      <a:pt x="328" y="658"/>
                    </a:lnTo>
                    <a:close/>
                    <a:moveTo>
                      <a:pt x="328" y="37"/>
                    </a:moveTo>
                    <a:lnTo>
                      <a:pt x="328" y="37"/>
                    </a:lnTo>
                    <a:lnTo>
                      <a:pt x="298" y="39"/>
                    </a:lnTo>
                    <a:lnTo>
                      <a:pt x="270" y="44"/>
                    </a:lnTo>
                    <a:lnTo>
                      <a:pt x="242" y="51"/>
                    </a:lnTo>
                    <a:lnTo>
                      <a:pt x="215" y="60"/>
                    </a:lnTo>
                    <a:lnTo>
                      <a:pt x="190" y="72"/>
                    </a:lnTo>
                    <a:lnTo>
                      <a:pt x="166" y="87"/>
                    </a:lnTo>
                    <a:lnTo>
                      <a:pt x="144" y="104"/>
                    </a:lnTo>
                    <a:lnTo>
                      <a:pt x="123" y="123"/>
                    </a:lnTo>
                    <a:lnTo>
                      <a:pt x="104" y="143"/>
                    </a:lnTo>
                    <a:lnTo>
                      <a:pt x="88" y="166"/>
                    </a:lnTo>
                    <a:lnTo>
                      <a:pt x="73" y="190"/>
                    </a:lnTo>
                    <a:lnTo>
                      <a:pt x="61" y="216"/>
                    </a:lnTo>
                    <a:lnTo>
                      <a:pt x="50" y="243"/>
                    </a:lnTo>
                    <a:lnTo>
                      <a:pt x="43" y="270"/>
                    </a:lnTo>
                    <a:lnTo>
                      <a:pt x="39" y="299"/>
                    </a:lnTo>
                    <a:lnTo>
                      <a:pt x="38" y="329"/>
                    </a:lnTo>
                    <a:lnTo>
                      <a:pt x="38" y="329"/>
                    </a:lnTo>
                    <a:lnTo>
                      <a:pt x="39" y="358"/>
                    </a:lnTo>
                    <a:lnTo>
                      <a:pt x="43" y="388"/>
                    </a:lnTo>
                    <a:lnTo>
                      <a:pt x="50" y="415"/>
                    </a:lnTo>
                    <a:lnTo>
                      <a:pt x="61" y="441"/>
                    </a:lnTo>
                    <a:lnTo>
                      <a:pt x="73" y="467"/>
                    </a:lnTo>
                    <a:lnTo>
                      <a:pt x="88" y="491"/>
                    </a:lnTo>
                    <a:lnTo>
                      <a:pt x="104" y="514"/>
                    </a:lnTo>
                    <a:lnTo>
                      <a:pt x="123" y="534"/>
                    </a:lnTo>
                    <a:lnTo>
                      <a:pt x="144" y="553"/>
                    </a:lnTo>
                    <a:lnTo>
                      <a:pt x="166" y="570"/>
                    </a:lnTo>
                    <a:lnTo>
                      <a:pt x="190" y="585"/>
                    </a:lnTo>
                    <a:lnTo>
                      <a:pt x="215" y="597"/>
                    </a:lnTo>
                    <a:lnTo>
                      <a:pt x="242" y="607"/>
                    </a:lnTo>
                    <a:lnTo>
                      <a:pt x="270" y="613"/>
                    </a:lnTo>
                    <a:lnTo>
                      <a:pt x="298" y="619"/>
                    </a:lnTo>
                    <a:lnTo>
                      <a:pt x="328" y="620"/>
                    </a:lnTo>
                    <a:lnTo>
                      <a:pt x="328" y="620"/>
                    </a:lnTo>
                    <a:lnTo>
                      <a:pt x="359" y="619"/>
                    </a:lnTo>
                    <a:lnTo>
                      <a:pt x="387" y="613"/>
                    </a:lnTo>
                    <a:lnTo>
                      <a:pt x="415" y="607"/>
                    </a:lnTo>
                    <a:lnTo>
                      <a:pt x="442" y="597"/>
                    </a:lnTo>
                    <a:lnTo>
                      <a:pt x="468" y="585"/>
                    </a:lnTo>
                    <a:lnTo>
                      <a:pt x="492" y="570"/>
                    </a:lnTo>
                    <a:lnTo>
                      <a:pt x="513" y="553"/>
                    </a:lnTo>
                    <a:lnTo>
                      <a:pt x="535" y="534"/>
                    </a:lnTo>
                    <a:lnTo>
                      <a:pt x="554" y="514"/>
                    </a:lnTo>
                    <a:lnTo>
                      <a:pt x="570" y="491"/>
                    </a:lnTo>
                    <a:lnTo>
                      <a:pt x="584" y="467"/>
                    </a:lnTo>
                    <a:lnTo>
                      <a:pt x="597" y="441"/>
                    </a:lnTo>
                    <a:lnTo>
                      <a:pt x="606" y="415"/>
                    </a:lnTo>
                    <a:lnTo>
                      <a:pt x="614" y="388"/>
                    </a:lnTo>
                    <a:lnTo>
                      <a:pt x="618" y="358"/>
                    </a:lnTo>
                    <a:lnTo>
                      <a:pt x="619" y="329"/>
                    </a:lnTo>
                    <a:lnTo>
                      <a:pt x="619" y="329"/>
                    </a:lnTo>
                    <a:lnTo>
                      <a:pt x="618" y="299"/>
                    </a:lnTo>
                    <a:lnTo>
                      <a:pt x="614" y="270"/>
                    </a:lnTo>
                    <a:lnTo>
                      <a:pt x="606" y="243"/>
                    </a:lnTo>
                    <a:lnTo>
                      <a:pt x="597" y="216"/>
                    </a:lnTo>
                    <a:lnTo>
                      <a:pt x="584" y="190"/>
                    </a:lnTo>
                    <a:lnTo>
                      <a:pt x="570" y="166"/>
                    </a:lnTo>
                    <a:lnTo>
                      <a:pt x="554" y="143"/>
                    </a:lnTo>
                    <a:lnTo>
                      <a:pt x="535" y="123"/>
                    </a:lnTo>
                    <a:lnTo>
                      <a:pt x="513" y="104"/>
                    </a:lnTo>
                    <a:lnTo>
                      <a:pt x="492" y="87"/>
                    </a:lnTo>
                    <a:lnTo>
                      <a:pt x="468" y="72"/>
                    </a:lnTo>
                    <a:lnTo>
                      <a:pt x="442" y="60"/>
                    </a:lnTo>
                    <a:lnTo>
                      <a:pt x="415" y="51"/>
                    </a:lnTo>
                    <a:lnTo>
                      <a:pt x="387" y="44"/>
                    </a:lnTo>
                    <a:lnTo>
                      <a:pt x="359" y="39"/>
                    </a:lnTo>
                    <a:lnTo>
                      <a:pt x="328" y="37"/>
                    </a:lnTo>
                    <a:lnTo>
                      <a:pt x="32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21" name="Freeform 109">
                <a:extLst>
                  <a:ext uri="{FF2B5EF4-FFF2-40B4-BE49-F238E27FC236}">
                    <a16:creationId xmlns:a16="http://schemas.microsoft.com/office/drawing/2014/main" id="{0B7125CD-EFF4-4048-B553-C7C4AB064502}"/>
                  </a:ext>
                </a:extLst>
              </p:cNvPr>
              <p:cNvSpPr>
                <a:spLocks/>
              </p:cNvSpPr>
              <p:nvPr/>
            </p:nvSpPr>
            <p:spPr bwMode="auto">
              <a:xfrm>
                <a:off x="6954838" y="950913"/>
                <a:ext cx="15875" cy="31750"/>
              </a:xfrm>
              <a:custGeom>
                <a:avLst/>
                <a:gdLst>
                  <a:gd name="T0" fmla="*/ 9 w 19"/>
                  <a:gd name="T1" fmla="*/ 39 h 39"/>
                  <a:gd name="T2" fmla="*/ 9 w 19"/>
                  <a:gd name="T3" fmla="*/ 39 h 39"/>
                  <a:gd name="T4" fmla="*/ 12 w 19"/>
                  <a:gd name="T5" fmla="*/ 39 h 39"/>
                  <a:gd name="T6" fmla="*/ 16 w 19"/>
                  <a:gd name="T7" fmla="*/ 37 h 39"/>
                  <a:gd name="T8" fmla="*/ 17 w 19"/>
                  <a:gd name="T9" fmla="*/ 34 h 39"/>
                  <a:gd name="T10" fmla="*/ 19 w 19"/>
                  <a:gd name="T11" fmla="*/ 30 h 39"/>
                  <a:gd name="T12" fmla="*/ 19 w 19"/>
                  <a:gd name="T13" fmla="*/ 9 h 39"/>
                  <a:gd name="T14" fmla="*/ 19 w 19"/>
                  <a:gd name="T15" fmla="*/ 9 h 39"/>
                  <a:gd name="T16" fmla="*/ 17 w 19"/>
                  <a:gd name="T17" fmla="*/ 6 h 39"/>
                  <a:gd name="T18" fmla="*/ 16 w 19"/>
                  <a:gd name="T19" fmla="*/ 3 h 39"/>
                  <a:gd name="T20" fmla="*/ 12 w 19"/>
                  <a:gd name="T21" fmla="*/ 0 h 39"/>
                  <a:gd name="T22" fmla="*/ 9 w 19"/>
                  <a:gd name="T23" fmla="*/ 0 h 39"/>
                  <a:gd name="T24" fmla="*/ 9 w 19"/>
                  <a:gd name="T25" fmla="*/ 0 h 39"/>
                  <a:gd name="T26" fmla="*/ 5 w 19"/>
                  <a:gd name="T27" fmla="*/ 0 h 39"/>
                  <a:gd name="T28" fmla="*/ 2 w 19"/>
                  <a:gd name="T29" fmla="*/ 3 h 39"/>
                  <a:gd name="T30" fmla="*/ 0 w 19"/>
                  <a:gd name="T31" fmla="*/ 6 h 39"/>
                  <a:gd name="T32" fmla="*/ 0 w 19"/>
                  <a:gd name="T33" fmla="*/ 9 h 39"/>
                  <a:gd name="T34" fmla="*/ 0 w 19"/>
                  <a:gd name="T35" fmla="*/ 30 h 39"/>
                  <a:gd name="T36" fmla="*/ 0 w 19"/>
                  <a:gd name="T37" fmla="*/ 30 h 39"/>
                  <a:gd name="T38" fmla="*/ 0 w 19"/>
                  <a:gd name="T39" fmla="*/ 34 h 39"/>
                  <a:gd name="T40" fmla="*/ 2 w 19"/>
                  <a:gd name="T41" fmla="*/ 37 h 39"/>
                  <a:gd name="T42" fmla="*/ 5 w 19"/>
                  <a:gd name="T43" fmla="*/ 39 h 39"/>
                  <a:gd name="T44" fmla="*/ 9 w 19"/>
                  <a:gd name="T45" fmla="*/ 39 h 39"/>
                  <a:gd name="T46" fmla="*/ 9 w 19"/>
                  <a:gd name="T4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39">
                    <a:moveTo>
                      <a:pt x="9" y="39"/>
                    </a:moveTo>
                    <a:lnTo>
                      <a:pt x="9" y="39"/>
                    </a:lnTo>
                    <a:lnTo>
                      <a:pt x="12" y="39"/>
                    </a:lnTo>
                    <a:lnTo>
                      <a:pt x="16" y="37"/>
                    </a:lnTo>
                    <a:lnTo>
                      <a:pt x="17" y="34"/>
                    </a:lnTo>
                    <a:lnTo>
                      <a:pt x="19" y="30"/>
                    </a:lnTo>
                    <a:lnTo>
                      <a:pt x="19" y="9"/>
                    </a:lnTo>
                    <a:lnTo>
                      <a:pt x="19" y="9"/>
                    </a:lnTo>
                    <a:lnTo>
                      <a:pt x="17" y="6"/>
                    </a:lnTo>
                    <a:lnTo>
                      <a:pt x="16" y="3"/>
                    </a:lnTo>
                    <a:lnTo>
                      <a:pt x="12" y="0"/>
                    </a:lnTo>
                    <a:lnTo>
                      <a:pt x="9" y="0"/>
                    </a:lnTo>
                    <a:lnTo>
                      <a:pt x="9" y="0"/>
                    </a:lnTo>
                    <a:lnTo>
                      <a:pt x="5" y="0"/>
                    </a:lnTo>
                    <a:lnTo>
                      <a:pt x="2" y="3"/>
                    </a:lnTo>
                    <a:lnTo>
                      <a:pt x="0" y="6"/>
                    </a:lnTo>
                    <a:lnTo>
                      <a:pt x="0" y="9"/>
                    </a:lnTo>
                    <a:lnTo>
                      <a:pt x="0" y="30"/>
                    </a:lnTo>
                    <a:lnTo>
                      <a:pt x="0" y="30"/>
                    </a:lnTo>
                    <a:lnTo>
                      <a:pt x="0" y="34"/>
                    </a:lnTo>
                    <a:lnTo>
                      <a:pt x="2" y="37"/>
                    </a:lnTo>
                    <a:lnTo>
                      <a:pt x="5" y="39"/>
                    </a:lnTo>
                    <a:lnTo>
                      <a:pt x="9" y="39"/>
                    </a:lnTo>
                    <a:lnTo>
                      <a:pt x="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22" name="Freeform 110">
                <a:extLst>
                  <a:ext uri="{FF2B5EF4-FFF2-40B4-BE49-F238E27FC236}">
                    <a16:creationId xmlns:a16="http://schemas.microsoft.com/office/drawing/2014/main" id="{A9A8F69A-3366-4DFF-A324-085E3BE1A97A}"/>
                  </a:ext>
                </a:extLst>
              </p:cNvPr>
              <p:cNvSpPr>
                <a:spLocks/>
              </p:cNvSpPr>
              <p:nvPr/>
            </p:nvSpPr>
            <p:spPr bwMode="auto">
              <a:xfrm>
                <a:off x="6985001" y="968375"/>
                <a:ext cx="26988" cy="26988"/>
              </a:xfrm>
              <a:custGeom>
                <a:avLst/>
                <a:gdLst>
                  <a:gd name="T0" fmla="*/ 10 w 34"/>
                  <a:gd name="T1" fmla="*/ 33 h 33"/>
                  <a:gd name="T2" fmla="*/ 10 w 34"/>
                  <a:gd name="T3" fmla="*/ 33 h 33"/>
                  <a:gd name="T4" fmla="*/ 12 w 34"/>
                  <a:gd name="T5" fmla="*/ 32 h 33"/>
                  <a:gd name="T6" fmla="*/ 16 w 34"/>
                  <a:gd name="T7" fmla="*/ 31 h 33"/>
                  <a:gd name="T8" fmla="*/ 31 w 34"/>
                  <a:gd name="T9" fmla="*/ 16 h 33"/>
                  <a:gd name="T10" fmla="*/ 31 w 34"/>
                  <a:gd name="T11" fmla="*/ 16 h 33"/>
                  <a:gd name="T12" fmla="*/ 33 w 34"/>
                  <a:gd name="T13" fmla="*/ 12 h 33"/>
                  <a:gd name="T14" fmla="*/ 34 w 34"/>
                  <a:gd name="T15" fmla="*/ 9 h 33"/>
                  <a:gd name="T16" fmla="*/ 33 w 34"/>
                  <a:gd name="T17" fmla="*/ 5 h 33"/>
                  <a:gd name="T18" fmla="*/ 31 w 34"/>
                  <a:gd name="T19" fmla="*/ 3 h 33"/>
                  <a:gd name="T20" fmla="*/ 31 w 34"/>
                  <a:gd name="T21" fmla="*/ 3 h 33"/>
                  <a:gd name="T22" fmla="*/ 29 w 34"/>
                  <a:gd name="T23" fmla="*/ 0 h 33"/>
                  <a:gd name="T24" fmla="*/ 25 w 34"/>
                  <a:gd name="T25" fmla="*/ 0 h 33"/>
                  <a:gd name="T26" fmla="*/ 21 w 34"/>
                  <a:gd name="T27" fmla="*/ 0 h 33"/>
                  <a:gd name="T28" fmla="*/ 18 w 34"/>
                  <a:gd name="T29" fmla="*/ 3 h 33"/>
                  <a:gd name="T30" fmla="*/ 3 w 34"/>
                  <a:gd name="T31" fmla="*/ 17 h 33"/>
                  <a:gd name="T32" fmla="*/ 3 w 34"/>
                  <a:gd name="T33" fmla="*/ 17 h 33"/>
                  <a:gd name="T34" fmla="*/ 0 w 34"/>
                  <a:gd name="T35" fmla="*/ 20 h 33"/>
                  <a:gd name="T36" fmla="*/ 0 w 34"/>
                  <a:gd name="T37" fmla="*/ 24 h 33"/>
                  <a:gd name="T38" fmla="*/ 0 w 34"/>
                  <a:gd name="T39" fmla="*/ 27 h 33"/>
                  <a:gd name="T40" fmla="*/ 3 w 34"/>
                  <a:gd name="T41" fmla="*/ 31 h 33"/>
                  <a:gd name="T42" fmla="*/ 3 w 34"/>
                  <a:gd name="T43" fmla="*/ 31 h 33"/>
                  <a:gd name="T44" fmla="*/ 6 w 34"/>
                  <a:gd name="T45" fmla="*/ 32 h 33"/>
                  <a:gd name="T46" fmla="*/ 10 w 34"/>
                  <a:gd name="T47" fmla="*/ 33 h 33"/>
                  <a:gd name="T48" fmla="*/ 10 w 34"/>
                  <a:gd name="T4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3">
                    <a:moveTo>
                      <a:pt x="10" y="33"/>
                    </a:moveTo>
                    <a:lnTo>
                      <a:pt x="10" y="33"/>
                    </a:lnTo>
                    <a:lnTo>
                      <a:pt x="12" y="32"/>
                    </a:lnTo>
                    <a:lnTo>
                      <a:pt x="16" y="31"/>
                    </a:lnTo>
                    <a:lnTo>
                      <a:pt x="31" y="16"/>
                    </a:lnTo>
                    <a:lnTo>
                      <a:pt x="31" y="16"/>
                    </a:lnTo>
                    <a:lnTo>
                      <a:pt x="33" y="12"/>
                    </a:lnTo>
                    <a:lnTo>
                      <a:pt x="34" y="9"/>
                    </a:lnTo>
                    <a:lnTo>
                      <a:pt x="33" y="5"/>
                    </a:lnTo>
                    <a:lnTo>
                      <a:pt x="31" y="3"/>
                    </a:lnTo>
                    <a:lnTo>
                      <a:pt x="31" y="3"/>
                    </a:lnTo>
                    <a:lnTo>
                      <a:pt x="29" y="0"/>
                    </a:lnTo>
                    <a:lnTo>
                      <a:pt x="25" y="0"/>
                    </a:lnTo>
                    <a:lnTo>
                      <a:pt x="21" y="0"/>
                    </a:lnTo>
                    <a:lnTo>
                      <a:pt x="18" y="3"/>
                    </a:lnTo>
                    <a:lnTo>
                      <a:pt x="3" y="17"/>
                    </a:lnTo>
                    <a:lnTo>
                      <a:pt x="3" y="17"/>
                    </a:lnTo>
                    <a:lnTo>
                      <a:pt x="0" y="20"/>
                    </a:lnTo>
                    <a:lnTo>
                      <a:pt x="0" y="24"/>
                    </a:lnTo>
                    <a:lnTo>
                      <a:pt x="0" y="27"/>
                    </a:lnTo>
                    <a:lnTo>
                      <a:pt x="3" y="31"/>
                    </a:lnTo>
                    <a:lnTo>
                      <a:pt x="3" y="31"/>
                    </a:lnTo>
                    <a:lnTo>
                      <a:pt x="6" y="32"/>
                    </a:lnTo>
                    <a:lnTo>
                      <a:pt x="10" y="33"/>
                    </a:lnTo>
                    <a:lnTo>
                      <a:pt x="1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23" name="Freeform 111">
                <a:extLst>
                  <a:ext uri="{FF2B5EF4-FFF2-40B4-BE49-F238E27FC236}">
                    <a16:creationId xmlns:a16="http://schemas.microsoft.com/office/drawing/2014/main" id="{D9EDFC0E-96AF-4498-A531-161C33430750}"/>
                  </a:ext>
                </a:extLst>
              </p:cNvPr>
              <p:cNvSpPr>
                <a:spLocks/>
              </p:cNvSpPr>
              <p:nvPr/>
            </p:nvSpPr>
            <p:spPr bwMode="auto">
              <a:xfrm>
                <a:off x="6997701" y="1009650"/>
                <a:ext cx="31750" cy="15875"/>
              </a:xfrm>
              <a:custGeom>
                <a:avLst/>
                <a:gdLst>
                  <a:gd name="T0" fmla="*/ 0 w 40"/>
                  <a:gd name="T1" fmla="*/ 10 h 19"/>
                  <a:gd name="T2" fmla="*/ 0 w 40"/>
                  <a:gd name="T3" fmla="*/ 10 h 19"/>
                  <a:gd name="T4" fmla="*/ 1 w 40"/>
                  <a:gd name="T5" fmla="*/ 12 h 19"/>
                  <a:gd name="T6" fmla="*/ 3 w 40"/>
                  <a:gd name="T7" fmla="*/ 16 h 19"/>
                  <a:gd name="T8" fmla="*/ 7 w 40"/>
                  <a:gd name="T9" fmla="*/ 18 h 19"/>
                  <a:gd name="T10" fmla="*/ 10 w 40"/>
                  <a:gd name="T11" fmla="*/ 19 h 19"/>
                  <a:gd name="T12" fmla="*/ 31 w 40"/>
                  <a:gd name="T13" fmla="*/ 19 h 19"/>
                  <a:gd name="T14" fmla="*/ 31 w 40"/>
                  <a:gd name="T15" fmla="*/ 19 h 19"/>
                  <a:gd name="T16" fmla="*/ 35 w 40"/>
                  <a:gd name="T17" fmla="*/ 18 h 19"/>
                  <a:gd name="T18" fmla="*/ 38 w 40"/>
                  <a:gd name="T19" fmla="*/ 16 h 19"/>
                  <a:gd name="T20" fmla="*/ 39 w 40"/>
                  <a:gd name="T21" fmla="*/ 12 h 19"/>
                  <a:gd name="T22" fmla="*/ 40 w 40"/>
                  <a:gd name="T23" fmla="*/ 10 h 19"/>
                  <a:gd name="T24" fmla="*/ 40 w 40"/>
                  <a:gd name="T25" fmla="*/ 10 h 19"/>
                  <a:gd name="T26" fmla="*/ 39 w 40"/>
                  <a:gd name="T27" fmla="*/ 6 h 19"/>
                  <a:gd name="T28" fmla="*/ 38 w 40"/>
                  <a:gd name="T29" fmla="*/ 3 h 19"/>
                  <a:gd name="T30" fmla="*/ 35 w 40"/>
                  <a:gd name="T31" fmla="*/ 0 h 19"/>
                  <a:gd name="T32" fmla="*/ 31 w 40"/>
                  <a:gd name="T33" fmla="*/ 0 h 19"/>
                  <a:gd name="T34" fmla="*/ 10 w 40"/>
                  <a:gd name="T35" fmla="*/ 0 h 19"/>
                  <a:gd name="T36" fmla="*/ 10 w 40"/>
                  <a:gd name="T37" fmla="*/ 0 h 19"/>
                  <a:gd name="T38" fmla="*/ 7 w 40"/>
                  <a:gd name="T39" fmla="*/ 0 h 19"/>
                  <a:gd name="T40" fmla="*/ 3 w 40"/>
                  <a:gd name="T41" fmla="*/ 3 h 19"/>
                  <a:gd name="T42" fmla="*/ 1 w 40"/>
                  <a:gd name="T43" fmla="*/ 6 h 19"/>
                  <a:gd name="T44" fmla="*/ 0 w 40"/>
                  <a:gd name="T45" fmla="*/ 10 h 19"/>
                  <a:gd name="T46" fmla="*/ 0 w 4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9">
                    <a:moveTo>
                      <a:pt x="0" y="10"/>
                    </a:moveTo>
                    <a:lnTo>
                      <a:pt x="0" y="10"/>
                    </a:lnTo>
                    <a:lnTo>
                      <a:pt x="1" y="12"/>
                    </a:lnTo>
                    <a:lnTo>
                      <a:pt x="3" y="16"/>
                    </a:lnTo>
                    <a:lnTo>
                      <a:pt x="7" y="18"/>
                    </a:lnTo>
                    <a:lnTo>
                      <a:pt x="10" y="19"/>
                    </a:lnTo>
                    <a:lnTo>
                      <a:pt x="31" y="19"/>
                    </a:lnTo>
                    <a:lnTo>
                      <a:pt x="31" y="19"/>
                    </a:lnTo>
                    <a:lnTo>
                      <a:pt x="35" y="18"/>
                    </a:lnTo>
                    <a:lnTo>
                      <a:pt x="38" y="16"/>
                    </a:lnTo>
                    <a:lnTo>
                      <a:pt x="39" y="12"/>
                    </a:lnTo>
                    <a:lnTo>
                      <a:pt x="40" y="10"/>
                    </a:lnTo>
                    <a:lnTo>
                      <a:pt x="40" y="10"/>
                    </a:lnTo>
                    <a:lnTo>
                      <a:pt x="39" y="6"/>
                    </a:lnTo>
                    <a:lnTo>
                      <a:pt x="38" y="3"/>
                    </a:lnTo>
                    <a:lnTo>
                      <a:pt x="35" y="0"/>
                    </a:lnTo>
                    <a:lnTo>
                      <a:pt x="31" y="0"/>
                    </a:lnTo>
                    <a:lnTo>
                      <a:pt x="10" y="0"/>
                    </a:lnTo>
                    <a:lnTo>
                      <a:pt x="10" y="0"/>
                    </a:lnTo>
                    <a:lnTo>
                      <a:pt x="7" y="0"/>
                    </a:lnTo>
                    <a:lnTo>
                      <a:pt x="3" y="3"/>
                    </a:lnTo>
                    <a:lnTo>
                      <a:pt x="1" y="6"/>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24" name="Freeform 112">
                <a:extLst>
                  <a:ext uri="{FF2B5EF4-FFF2-40B4-BE49-F238E27FC236}">
                    <a16:creationId xmlns:a16="http://schemas.microsoft.com/office/drawing/2014/main" id="{17698284-59CF-4CB9-BB30-FB8280672136}"/>
                  </a:ext>
                </a:extLst>
              </p:cNvPr>
              <p:cNvSpPr>
                <a:spLocks/>
              </p:cNvSpPr>
              <p:nvPr/>
            </p:nvSpPr>
            <p:spPr bwMode="auto">
              <a:xfrm>
                <a:off x="6913563" y="968375"/>
                <a:ext cx="26988" cy="26988"/>
              </a:xfrm>
              <a:custGeom>
                <a:avLst/>
                <a:gdLst>
                  <a:gd name="T0" fmla="*/ 18 w 34"/>
                  <a:gd name="T1" fmla="*/ 31 h 33"/>
                  <a:gd name="T2" fmla="*/ 18 w 34"/>
                  <a:gd name="T3" fmla="*/ 31 h 33"/>
                  <a:gd name="T4" fmla="*/ 21 w 34"/>
                  <a:gd name="T5" fmla="*/ 32 h 33"/>
                  <a:gd name="T6" fmla="*/ 25 w 34"/>
                  <a:gd name="T7" fmla="*/ 33 h 33"/>
                  <a:gd name="T8" fmla="*/ 25 w 34"/>
                  <a:gd name="T9" fmla="*/ 33 h 33"/>
                  <a:gd name="T10" fmla="*/ 29 w 34"/>
                  <a:gd name="T11" fmla="*/ 32 h 33"/>
                  <a:gd name="T12" fmla="*/ 31 w 34"/>
                  <a:gd name="T13" fmla="*/ 31 h 33"/>
                  <a:gd name="T14" fmla="*/ 31 w 34"/>
                  <a:gd name="T15" fmla="*/ 31 h 33"/>
                  <a:gd name="T16" fmla="*/ 33 w 34"/>
                  <a:gd name="T17" fmla="*/ 27 h 33"/>
                  <a:gd name="T18" fmla="*/ 34 w 34"/>
                  <a:gd name="T19" fmla="*/ 24 h 33"/>
                  <a:gd name="T20" fmla="*/ 33 w 34"/>
                  <a:gd name="T21" fmla="*/ 20 h 33"/>
                  <a:gd name="T22" fmla="*/ 31 w 34"/>
                  <a:gd name="T23" fmla="*/ 17 h 33"/>
                  <a:gd name="T24" fmla="*/ 17 w 34"/>
                  <a:gd name="T25" fmla="*/ 3 h 33"/>
                  <a:gd name="T26" fmla="*/ 17 w 34"/>
                  <a:gd name="T27" fmla="*/ 3 h 33"/>
                  <a:gd name="T28" fmla="*/ 13 w 34"/>
                  <a:gd name="T29" fmla="*/ 0 h 33"/>
                  <a:gd name="T30" fmla="*/ 10 w 34"/>
                  <a:gd name="T31" fmla="*/ 0 h 33"/>
                  <a:gd name="T32" fmla="*/ 6 w 34"/>
                  <a:gd name="T33" fmla="*/ 0 h 33"/>
                  <a:gd name="T34" fmla="*/ 3 w 34"/>
                  <a:gd name="T35" fmla="*/ 3 h 33"/>
                  <a:gd name="T36" fmla="*/ 3 w 34"/>
                  <a:gd name="T37" fmla="*/ 3 h 33"/>
                  <a:gd name="T38" fmla="*/ 0 w 34"/>
                  <a:gd name="T39" fmla="*/ 5 h 33"/>
                  <a:gd name="T40" fmla="*/ 0 w 34"/>
                  <a:gd name="T41" fmla="*/ 9 h 33"/>
                  <a:gd name="T42" fmla="*/ 0 w 34"/>
                  <a:gd name="T43" fmla="*/ 12 h 33"/>
                  <a:gd name="T44" fmla="*/ 3 w 34"/>
                  <a:gd name="T45" fmla="*/ 16 h 33"/>
                  <a:gd name="T46" fmla="*/ 18 w 34"/>
                  <a:gd name="T4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33">
                    <a:moveTo>
                      <a:pt x="18" y="31"/>
                    </a:moveTo>
                    <a:lnTo>
                      <a:pt x="18" y="31"/>
                    </a:lnTo>
                    <a:lnTo>
                      <a:pt x="21" y="32"/>
                    </a:lnTo>
                    <a:lnTo>
                      <a:pt x="25" y="33"/>
                    </a:lnTo>
                    <a:lnTo>
                      <a:pt x="25" y="33"/>
                    </a:lnTo>
                    <a:lnTo>
                      <a:pt x="29" y="32"/>
                    </a:lnTo>
                    <a:lnTo>
                      <a:pt x="31" y="31"/>
                    </a:lnTo>
                    <a:lnTo>
                      <a:pt x="31" y="31"/>
                    </a:lnTo>
                    <a:lnTo>
                      <a:pt x="33" y="27"/>
                    </a:lnTo>
                    <a:lnTo>
                      <a:pt x="34" y="24"/>
                    </a:lnTo>
                    <a:lnTo>
                      <a:pt x="33" y="20"/>
                    </a:lnTo>
                    <a:lnTo>
                      <a:pt x="31" y="17"/>
                    </a:lnTo>
                    <a:lnTo>
                      <a:pt x="17" y="3"/>
                    </a:lnTo>
                    <a:lnTo>
                      <a:pt x="17" y="3"/>
                    </a:lnTo>
                    <a:lnTo>
                      <a:pt x="13" y="0"/>
                    </a:lnTo>
                    <a:lnTo>
                      <a:pt x="10" y="0"/>
                    </a:lnTo>
                    <a:lnTo>
                      <a:pt x="6" y="0"/>
                    </a:lnTo>
                    <a:lnTo>
                      <a:pt x="3" y="3"/>
                    </a:lnTo>
                    <a:lnTo>
                      <a:pt x="3" y="3"/>
                    </a:lnTo>
                    <a:lnTo>
                      <a:pt x="0" y="5"/>
                    </a:lnTo>
                    <a:lnTo>
                      <a:pt x="0" y="9"/>
                    </a:lnTo>
                    <a:lnTo>
                      <a:pt x="0" y="12"/>
                    </a:lnTo>
                    <a:lnTo>
                      <a:pt x="3" y="16"/>
                    </a:lnTo>
                    <a:lnTo>
                      <a:pt x="1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25" name="Freeform 113">
                <a:extLst>
                  <a:ext uri="{FF2B5EF4-FFF2-40B4-BE49-F238E27FC236}">
                    <a16:creationId xmlns:a16="http://schemas.microsoft.com/office/drawing/2014/main" id="{7EFE8543-2AEB-4311-82EA-B7EDFE0569FF}"/>
                  </a:ext>
                </a:extLst>
              </p:cNvPr>
              <p:cNvSpPr>
                <a:spLocks/>
              </p:cNvSpPr>
              <p:nvPr/>
            </p:nvSpPr>
            <p:spPr bwMode="auto">
              <a:xfrm>
                <a:off x="6896101" y="1009650"/>
                <a:ext cx="31750" cy="15875"/>
              </a:xfrm>
              <a:custGeom>
                <a:avLst/>
                <a:gdLst>
                  <a:gd name="T0" fmla="*/ 39 w 39"/>
                  <a:gd name="T1" fmla="*/ 10 h 19"/>
                  <a:gd name="T2" fmla="*/ 39 w 39"/>
                  <a:gd name="T3" fmla="*/ 10 h 19"/>
                  <a:gd name="T4" fmla="*/ 39 w 39"/>
                  <a:gd name="T5" fmla="*/ 6 h 19"/>
                  <a:gd name="T6" fmla="*/ 36 w 39"/>
                  <a:gd name="T7" fmla="*/ 3 h 19"/>
                  <a:gd name="T8" fmla="*/ 34 w 39"/>
                  <a:gd name="T9" fmla="*/ 0 h 19"/>
                  <a:gd name="T10" fmla="*/ 29 w 39"/>
                  <a:gd name="T11" fmla="*/ 0 h 19"/>
                  <a:gd name="T12" fmla="*/ 8 w 39"/>
                  <a:gd name="T13" fmla="*/ 0 h 19"/>
                  <a:gd name="T14" fmla="*/ 8 w 39"/>
                  <a:gd name="T15" fmla="*/ 0 h 19"/>
                  <a:gd name="T16" fmla="*/ 5 w 39"/>
                  <a:gd name="T17" fmla="*/ 0 h 19"/>
                  <a:gd name="T18" fmla="*/ 3 w 39"/>
                  <a:gd name="T19" fmla="*/ 3 h 19"/>
                  <a:gd name="T20" fmla="*/ 0 w 39"/>
                  <a:gd name="T21" fmla="*/ 6 h 19"/>
                  <a:gd name="T22" fmla="*/ 0 w 39"/>
                  <a:gd name="T23" fmla="*/ 10 h 19"/>
                  <a:gd name="T24" fmla="*/ 0 w 39"/>
                  <a:gd name="T25" fmla="*/ 10 h 19"/>
                  <a:gd name="T26" fmla="*/ 0 w 39"/>
                  <a:gd name="T27" fmla="*/ 12 h 19"/>
                  <a:gd name="T28" fmla="*/ 3 w 39"/>
                  <a:gd name="T29" fmla="*/ 16 h 19"/>
                  <a:gd name="T30" fmla="*/ 5 w 39"/>
                  <a:gd name="T31" fmla="*/ 18 h 19"/>
                  <a:gd name="T32" fmla="*/ 8 w 39"/>
                  <a:gd name="T33" fmla="*/ 19 h 19"/>
                  <a:gd name="T34" fmla="*/ 29 w 39"/>
                  <a:gd name="T35" fmla="*/ 19 h 19"/>
                  <a:gd name="T36" fmla="*/ 29 w 39"/>
                  <a:gd name="T37" fmla="*/ 19 h 19"/>
                  <a:gd name="T38" fmla="*/ 34 w 39"/>
                  <a:gd name="T39" fmla="*/ 18 h 19"/>
                  <a:gd name="T40" fmla="*/ 36 w 39"/>
                  <a:gd name="T41" fmla="*/ 16 h 19"/>
                  <a:gd name="T42" fmla="*/ 39 w 39"/>
                  <a:gd name="T43" fmla="*/ 12 h 19"/>
                  <a:gd name="T44" fmla="*/ 39 w 39"/>
                  <a:gd name="T45" fmla="*/ 10 h 19"/>
                  <a:gd name="T46" fmla="*/ 39 w 39"/>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19">
                    <a:moveTo>
                      <a:pt x="39" y="10"/>
                    </a:moveTo>
                    <a:lnTo>
                      <a:pt x="39" y="10"/>
                    </a:lnTo>
                    <a:lnTo>
                      <a:pt x="39" y="6"/>
                    </a:lnTo>
                    <a:lnTo>
                      <a:pt x="36" y="3"/>
                    </a:lnTo>
                    <a:lnTo>
                      <a:pt x="34" y="0"/>
                    </a:lnTo>
                    <a:lnTo>
                      <a:pt x="29" y="0"/>
                    </a:lnTo>
                    <a:lnTo>
                      <a:pt x="8" y="0"/>
                    </a:lnTo>
                    <a:lnTo>
                      <a:pt x="8" y="0"/>
                    </a:lnTo>
                    <a:lnTo>
                      <a:pt x="5" y="0"/>
                    </a:lnTo>
                    <a:lnTo>
                      <a:pt x="3" y="3"/>
                    </a:lnTo>
                    <a:lnTo>
                      <a:pt x="0" y="6"/>
                    </a:lnTo>
                    <a:lnTo>
                      <a:pt x="0" y="10"/>
                    </a:lnTo>
                    <a:lnTo>
                      <a:pt x="0" y="10"/>
                    </a:lnTo>
                    <a:lnTo>
                      <a:pt x="0" y="12"/>
                    </a:lnTo>
                    <a:lnTo>
                      <a:pt x="3" y="16"/>
                    </a:lnTo>
                    <a:lnTo>
                      <a:pt x="5" y="18"/>
                    </a:lnTo>
                    <a:lnTo>
                      <a:pt x="8" y="19"/>
                    </a:lnTo>
                    <a:lnTo>
                      <a:pt x="29" y="19"/>
                    </a:lnTo>
                    <a:lnTo>
                      <a:pt x="29" y="19"/>
                    </a:lnTo>
                    <a:lnTo>
                      <a:pt x="34" y="18"/>
                    </a:lnTo>
                    <a:lnTo>
                      <a:pt x="36" y="16"/>
                    </a:lnTo>
                    <a:lnTo>
                      <a:pt x="39" y="12"/>
                    </a:lnTo>
                    <a:lnTo>
                      <a:pt x="39" y="10"/>
                    </a:lnTo>
                    <a:lnTo>
                      <a:pt x="3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26" name="Freeform 114">
                <a:extLst>
                  <a:ext uri="{FF2B5EF4-FFF2-40B4-BE49-F238E27FC236}">
                    <a16:creationId xmlns:a16="http://schemas.microsoft.com/office/drawing/2014/main" id="{0683D366-CC43-40A3-A18D-08ACF90A192E}"/>
                  </a:ext>
                </a:extLst>
              </p:cNvPr>
              <p:cNvSpPr>
                <a:spLocks/>
              </p:cNvSpPr>
              <p:nvPr/>
            </p:nvSpPr>
            <p:spPr bwMode="auto">
              <a:xfrm>
                <a:off x="6916738" y="1000125"/>
                <a:ext cx="146050" cy="203200"/>
              </a:xfrm>
              <a:custGeom>
                <a:avLst/>
                <a:gdLst>
                  <a:gd name="T0" fmla="*/ 167 w 184"/>
                  <a:gd name="T1" fmla="*/ 106 h 255"/>
                  <a:gd name="T2" fmla="*/ 156 w 184"/>
                  <a:gd name="T3" fmla="*/ 110 h 255"/>
                  <a:gd name="T4" fmla="*/ 150 w 184"/>
                  <a:gd name="T5" fmla="*/ 117 h 255"/>
                  <a:gd name="T6" fmla="*/ 149 w 184"/>
                  <a:gd name="T7" fmla="*/ 117 h 255"/>
                  <a:gd name="T8" fmla="*/ 149 w 184"/>
                  <a:gd name="T9" fmla="*/ 117 h 255"/>
                  <a:gd name="T10" fmla="*/ 142 w 184"/>
                  <a:gd name="T11" fmla="*/ 106 h 255"/>
                  <a:gd name="T12" fmla="*/ 132 w 184"/>
                  <a:gd name="T13" fmla="*/ 101 h 255"/>
                  <a:gd name="T14" fmla="*/ 125 w 184"/>
                  <a:gd name="T15" fmla="*/ 102 h 255"/>
                  <a:gd name="T16" fmla="*/ 116 w 184"/>
                  <a:gd name="T17" fmla="*/ 109 h 255"/>
                  <a:gd name="T18" fmla="*/ 113 w 184"/>
                  <a:gd name="T19" fmla="*/ 114 h 255"/>
                  <a:gd name="T20" fmla="*/ 112 w 184"/>
                  <a:gd name="T21" fmla="*/ 113 h 255"/>
                  <a:gd name="T22" fmla="*/ 110 w 184"/>
                  <a:gd name="T23" fmla="*/ 108 h 255"/>
                  <a:gd name="T24" fmla="*/ 101 w 184"/>
                  <a:gd name="T25" fmla="*/ 97 h 255"/>
                  <a:gd name="T26" fmla="*/ 94 w 184"/>
                  <a:gd name="T27" fmla="*/ 96 h 255"/>
                  <a:gd name="T28" fmla="*/ 87 w 184"/>
                  <a:gd name="T29" fmla="*/ 97 h 255"/>
                  <a:gd name="T30" fmla="*/ 79 w 184"/>
                  <a:gd name="T31" fmla="*/ 102 h 255"/>
                  <a:gd name="T32" fmla="*/ 77 w 184"/>
                  <a:gd name="T33" fmla="*/ 106 h 255"/>
                  <a:gd name="T34" fmla="*/ 75 w 184"/>
                  <a:gd name="T35" fmla="*/ 106 h 255"/>
                  <a:gd name="T36" fmla="*/ 75 w 184"/>
                  <a:gd name="T37" fmla="*/ 20 h 255"/>
                  <a:gd name="T38" fmla="*/ 74 w 184"/>
                  <a:gd name="T39" fmla="*/ 12 h 255"/>
                  <a:gd name="T40" fmla="*/ 65 w 184"/>
                  <a:gd name="T41" fmla="*/ 2 h 255"/>
                  <a:gd name="T42" fmla="*/ 58 w 184"/>
                  <a:gd name="T43" fmla="*/ 0 h 255"/>
                  <a:gd name="T44" fmla="*/ 50 w 184"/>
                  <a:gd name="T45" fmla="*/ 2 h 255"/>
                  <a:gd name="T46" fmla="*/ 39 w 184"/>
                  <a:gd name="T47" fmla="*/ 11 h 255"/>
                  <a:gd name="T48" fmla="*/ 38 w 184"/>
                  <a:gd name="T49" fmla="*/ 19 h 255"/>
                  <a:gd name="T50" fmla="*/ 38 w 184"/>
                  <a:gd name="T51" fmla="*/ 149 h 255"/>
                  <a:gd name="T52" fmla="*/ 36 w 184"/>
                  <a:gd name="T53" fmla="*/ 152 h 255"/>
                  <a:gd name="T54" fmla="*/ 32 w 184"/>
                  <a:gd name="T55" fmla="*/ 155 h 255"/>
                  <a:gd name="T56" fmla="*/ 30 w 184"/>
                  <a:gd name="T57" fmla="*/ 153 h 255"/>
                  <a:gd name="T58" fmla="*/ 27 w 184"/>
                  <a:gd name="T59" fmla="*/ 151 h 255"/>
                  <a:gd name="T60" fmla="*/ 27 w 184"/>
                  <a:gd name="T61" fmla="*/ 128 h 255"/>
                  <a:gd name="T62" fmla="*/ 16 w 184"/>
                  <a:gd name="T63" fmla="*/ 128 h 255"/>
                  <a:gd name="T64" fmla="*/ 5 w 184"/>
                  <a:gd name="T65" fmla="*/ 132 h 255"/>
                  <a:gd name="T66" fmla="*/ 0 w 184"/>
                  <a:gd name="T67" fmla="*/ 144 h 255"/>
                  <a:gd name="T68" fmla="*/ 0 w 184"/>
                  <a:gd name="T69" fmla="*/ 180 h 255"/>
                  <a:gd name="T70" fmla="*/ 7 w 184"/>
                  <a:gd name="T71" fmla="*/ 200 h 255"/>
                  <a:gd name="T72" fmla="*/ 19 w 184"/>
                  <a:gd name="T73" fmla="*/ 219 h 255"/>
                  <a:gd name="T74" fmla="*/ 36 w 184"/>
                  <a:gd name="T75" fmla="*/ 247 h 255"/>
                  <a:gd name="T76" fmla="*/ 165 w 184"/>
                  <a:gd name="T77" fmla="*/ 255 h 255"/>
                  <a:gd name="T78" fmla="*/ 184 w 184"/>
                  <a:gd name="T79" fmla="*/ 125 h 255"/>
                  <a:gd name="T80" fmla="*/ 183 w 184"/>
                  <a:gd name="T81" fmla="*/ 118 h 255"/>
                  <a:gd name="T82" fmla="*/ 175 w 184"/>
                  <a:gd name="T83" fmla="*/ 108 h 255"/>
                  <a:gd name="T84" fmla="*/ 167 w 184"/>
                  <a:gd name="T85" fmla="*/ 10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255">
                    <a:moveTo>
                      <a:pt x="167" y="106"/>
                    </a:moveTo>
                    <a:lnTo>
                      <a:pt x="167" y="106"/>
                    </a:lnTo>
                    <a:lnTo>
                      <a:pt x="161" y="108"/>
                    </a:lnTo>
                    <a:lnTo>
                      <a:pt x="156" y="110"/>
                    </a:lnTo>
                    <a:lnTo>
                      <a:pt x="153" y="113"/>
                    </a:lnTo>
                    <a:lnTo>
                      <a:pt x="150" y="117"/>
                    </a:lnTo>
                    <a:lnTo>
                      <a:pt x="150" y="117"/>
                    </a:lnTo>
                    <a:lnTo>
                      <a:pt x="149" y="117"/>
                    </a:lnTo>
                    <a:lnTo>
                      <a:pt x="149" y="117"/>
                    </a:lnTo>
                    <a:lnTo>
                      <a:pt x="149" y="117"/>
                    </a:lnTo>
                    <a:lnTo>
                      <a:pt x="146" y="110"/>
                    </a:lnTo>
                    <a:lnTo>
                      <a:pt x="142" y="106"/>
                    </a:lnTo>
                    <a:lnTo>
                      <a:pt x="138" y="102"/>
                    </a:lnTo>
                    <a:lnTo>
                      <a:pt x="132" y="101"/>
                    </a:lnTo>
                    <a:lnTo>
                      <a:pt x="132" y="101"/>
                    </a:lnTo>
                    <a:lnTo>
                      <a:pt x="125" y="102"/>
                    </a:lnTo>
                    <a:lnTo>
                      <a:pt x="120" y="105"/>
                    </a:lnTo>
                    <a:lnTo>
                      <a:pt x="116" y="109"/>
                    </a:lnTo>
                    <a:lnTo>
                      <a:pt x="113" y="114"/>
                    </a:lnTo>
                    <a:lnTo>
                      <a:pt x="113" y="114"/>
                    </a:lnTo>
                    <a:lnTo>
                      <a:pt x="112" y="114"/>
                    </a:lnTo>
                    <a:lnTo>
                      <a:pt x="112" y="113"/>
                    </a:lnTo>
                    <a:lnTo>
                      <a:pt x="112" y="113"/>
                    </a:lnTo>
                    <a:lnTo>
                      <a:pt x="110" y="108"/>
                    </a:lnTo>
                    <a:lnTo>
                      <a:pt x="106" y="102"/>
                    </a:lnTo>
                    <a:lnTo>
                      <a:pt x="101" y="97"/>
                    </a:lnTo>
                    <a:lnTo>
                      <a:pt x="98" y="96"/>
                    </a:lnTo>
                    <a:lnTo>
                      <a:pt x="94" y="96"/>
                    </a:lnTo>
                    <a:lnTo>
                      <a:pt x="94" y="96"/>
                    </a:lnTo>
                    <a:lnTo>
                      <a:pt x="87" y="97"/>
                    </a:lnTo>
                    <a:lnTo>
                      <a:pt x="82" y="100"/>
                    </a:lnTo>
                    <a:lnTo>
                      <a:pt x="79" y="102"/>
                    </a:lnTo>
                    <a:lnTo>
                      <a:pt x="77" y="106"/>
                    </a:lnTo>
                    <a:lnTo>
                      <a:pt x="77" y="106"/>
                    </a:lnTo>
                    <a:lnTo>
                      <a:pt x="75" y="108"/>
                    </a:lnTo>
                    <a:lnTo>
                      <a:pt x="75" y="106"/>
                    </a:lnTo>
                    <a:lnTo>
                      <a:pt x="75" y="106"/>
                    </a:lnTo>
                    <a:lnTo>
                      <a:pt x="75" y="20"/>
                    </a:lnTo>
                    <a:lnTo>
                      <a:pt x="75" y="20"/>
                    </a:lnTo>
                    <a:lnTo>
                      <a:pt x="74" y="12"/>
                    </a:lnTo>
                    <a:lnTo>
                      <a:pt x="70" y="7"/>
                    </a:lnTo>
                    <a:lnTo>
                      <a:pt x="65" y="2"/>
                    </a:lnTo>
                    <a:lnTo>
                      <a:pt x="58" y="0"/>
                    </a:lnTo>
                    <a:lnTo>
                      <a:pt x="58" y="0"/>
                    </a:lnTo>
                    <a:lnTo>
                      <a:pt x="54" y="0"/>
                    </a:lnTo>
                    <a:lnTo>
                      <a:pt x="50" y="2"/>
                    </a:lnTo>
                    <a:lnTo>
                      <a:pt x="43" y="6"/>
                    </a:lnTo>
                    <a:lnTo>
                      <a:pt x="39" y="11"/>
                    </a:lnTo>
                    <a:lnTo>
                      <a:pt x="38" y="15"/>
                    </a:lnTo>
                    <a:lnTo>
                      <a:pt x="38" y="19"/>
                    </a:lnTo>
                    <a:lnTo>
                      <a:pt x="38" y="149"/>
                    </a:lnTo>
                    <a:lnTo>
                      <a:pt x="38" y="149"/>
                    </a:lnTo>
                    <a:lnTo>
                      <a:pt x="38" y="151"/>
                    </a:lnTo>
                    <a:lnTo>
                      <a:pt x="36" y="152"/>
                    </a:lnTo>
                    <a:lnTo>
                      <a:pt x="35" y="153"/>
                    </a:lnTo>
                    <a:lnTo>
                      <a:pt x="32" y="155"/>
                    </a:lnTo>
                    <a:lnTo>
                      <a:pt x="32" y="155"/>
                    </a:lnTo>
                    <a:lnTo>
                      <a:pt x="30" y="153"/>
                    </a:lnTo>
                    <a:lnTo>
                      <a:pt x="28" y="152"/>
                    </a:lnTo>
                    <a:lnTo>
                      <a:pt x="27" y="151"/>
                    </a:lnTo>
                    <a:lnTo>
                      <a:pt x="27" y="149"/>
                    </a:lnTo>
                    <a:lnTo>
                      <a:pt x="27" y="128"/>
                    </a:lnTo>
                    <a:lnTo>
                      <a:pt x="16" y="128"/>
                    </a:lnTo>
                    <a:lnTo>
                      <a:pt x="16" y="128"/>
                    </a:lnTo>
                    <a:lnTo>
                      <a:pt x="11" y="129"/>
                    </a:lnTo>
                    <a:lnTo>
                      <a:pt x="5" y="132"/>
                    </a:lnTo>
                    <a:lnTo>
                      <a:pt x="1" y="137"/>
                    </a:lnTo>
                    <a:lnTo>
                      <a:pt x="0" y="144"/>
                    </a:lnTo>
                    <a:lnTo>
                      <a:pt x="0" y="180"/>
                    </a:lnTo>
                    <a:lnTo>
                      <a:pt x="0" y="180"/>
                    </a:lnTo>
                    <a:lnTo>
                      <a:pt x="3" y="190"/>
                    </a:lnTo>
                    <a:lnTo>
                      <a:pt x="7" y="200"/>
                    </a:lnTo>
                    <a:lnTo>
                      <a:pt x="12" y="210"/>
                    </a:lnTo>
                    <a:lnTo>
                      <a:pt x="19" y="219"/>
                    </a:lnTo>
                    <a:lnTo>
                      <a:pt x="32" y="238"/>
                    </a:lnTo>
                    <a:lnTo>
                      <a:pt x="36" y="247"/>
                    </a:lnTo>
                    <a:lnTo>
                      <a:pt x="38" y="255"/>
                    </a:lnTo>
                    <a:lnTo>
                      <a:pt x="165" y="255"/>
                    </a:lnTo>
                    <a:lnTo>
                      <a:pt x="184" y="125"/>
                    </a:lnTo>
                    <a:lnTo>
                      <a:pt x="184" y="125"/>
                    </a:lnTo>
                    <a:lnTo>
                      <a:pt x="184" y="121"/>
                    </a:lnTo>
                    <a:lnTo>
                      <a:pt x="183" y="118"/>
                    </a:lnTo>
                    <a:lnTo>
                      <a:pt x="180" y="112"/>
                    </a:lnTo>
                    <a:lnTo>
                      <a:pt x="175" y="108"/>
                    </a:lnTo>
                    <a:lnTo>
                      <a:pt x="171" y="106"/>
                    </a:lnTo>
                    <a:lnTo>
                      <a:pt x="167" y="106"/>
                    </a:lnTo>
                    <a:lnTo>
                      <a:pt x="16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grpSp>
      </p:grpSp>
      <p:grpSp>
        <p:nvGrpSpPr>
          <p:cNvPr id="27" name="Group 26">
            <a:extLst>
              <a:ext uri="{FF2B5EF4-FFF2-40B4-BE49-F238E27FC236}">
                <a16:creationId xmlns:a16="http://schemas.microsoft.com/office/drawing/2014/main" id="{B6EFA20C-ECAA-4D51-9F03-9B4E27EDE4B4}"/>
              </a:ext>
            </a:extLst>
          </p:cNvPr>
          <p:cNvGrpSpPr/>
          <p:nvPr/>
        </p:nvGrpSpPr>
        <p:grpSpPr>
          <a:xfrm>
            <a:off x="881836" y="4039736"/>
            <a:ext cx="696384" cy="696384"/>
            <a:chOff x="661377" y="3024157"/>
            <a:chExt cx="522288" cy="522288"/>
          </a:xfrm>
        </p:grpSpPr>
        <p:sp>
          <p:nvSpPr>
            <p:cNvPr id="28" name="Oval 27">
              <a:extLst>
                <a:ext uri="{FF2B5EF4-FFF2-40B4-BE49-F238E27FC236}">
                  <a16:creationId xmlns:a16="http://schemas.microsoft.com/office/drawing/2014/main" id="{74378502-CFD0-4285-B6D1-DA91463E5D10}"/>
                </a:ext>
              </a:extLst>
            </p:cNvPr>
            <p:cNvSpPr/>
            <p:nvPr/>
          </p:nvSpPr>
          <p:spPr>
            <a:xfrm>
              <a:off x="695120" y="3070216"/>
              <a:ext cx="475440" cy="415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grpSp>
          <p:nvGrpSpPr>
            <p:cNvPr id="29" name="Group 28">
              <a:extLst>
                <a:ext uri="{FF2B5EF4-FFF2-40B4-BE49-F238E27FC236}">
                  <a16:creationId xmlns:a16="http://schemas.microsoft.com/office/drawing/2014/main" id="{D8EDE863-0B95-4588-B665-99F711287F8C}"/>
                </a:ext>
              </a:extLst>
            </p:cNvPr>
            <p:cNvGrpSpPr>
              <a:grpSpLocks noChangeAspect="1"/>
            </p:cNvGrpSpPr>
            <p:nvPr/>
          </p:nvGrpSpPr>
          <p:grpSpPr>
            <a:xfrm>
              <a:off x="661377" y="3024157"/>
              <a:ext cx="522288" cy="522288"/>
              <a:chOff x="560388" y="1663700"/>
              <a:chExt cx="522288" cy="522288"/>
            </a:xfrm>
          </p:grpSpPr>
          <p:sp>
            <p:nvSpPr>
              <p:cNvPr id="30" name="Freeform 7">
                <a:extLst>
                  <a:ext uri="{FF2B5EF4-FFF2-40B4-BE49-F238E27FC236}">
                    <a16:creationId xmlns:a16="http://schemas.microsoft.com/office/drawing/2014/main" id="{562489B6-0387-4B32-A9A2-AD19250ED6E0}"/>
                  </a:ext>
                </a:extLst>
              </p:cNvPr>
              <p:cNvSpPr>
                <a:spLocks noEditPoints="1"/>
              </p:cNvSpPr>
              <p:nvPr/>
            </p:nvSpPr>
            <p:spPr bwMode="auto">
              <a:xfrm>
                <a:off x="560388" y="1663700"/>
                <a:ext cx="522288" cy="522288"/>
              </a:xfrm>
              <a:custGeom>
                <a:avLst/>
                <a:gdLst>
                  <a:gd name="T0" fmla="*/ 313 w 658"/>
                  <a:gd name="T1" fmla="*/ 656 h 656"/>
                  <a:gd name="T2" fmla="*/ 263 w 658"/>
                  <a:gd name="T3" fmla="*/ 649 h 656"/>
                  <a:gd name="T4" fmla="*/ 201 w 658"/>
                  <a:gd name="T5" fmla="*/ 631 h 656"/>
                  <a:gd name="T6" fmla="*/ 121 w 658"/>
                  <a:gd name="T7" fmla="*/ 581 h 656"/>
                  <a:gd name="T8" fmla="*/ 56 w 658"/>
                  <a:gd name="T9" fmla="*/ 511 h 656"/>
                  <a:gd name="T10" fmla="*/ 15 w 658"/>
                  <a:gd name="T11" fmla="*/ 425 h 656"/>
                  <a:gd name="T12" fmla="*/ 4 w 658"/>
                  <a:gd name="T13" fmla="*/ 378 h 656"/>
                  <a:gd name="T14" fmla="*/ 0 w 658"/>
                  <a:gd name="T15" fmla="*/ 327 h 656"/>
                  <a:gd name="T16" fmla="*/ 3 w 658"/>
                  <a:gd name="T17" fmla="*/ 294 h 656"/>
                  <a:gd name="T18" fmla="*/ 11 w 658"/>
                  <a:gd name="T19" fmla="*/ 245 h 656"/>
                  <a:gd name="T20" fmla="*/ 40 w 658"/>
                  <a:gd name="T21" fmla="*/ 171 h 656"/>
                  <a:gd name="T22" fmla="*/ 97 w 658"/>
                  <a:gd name="T23" fmla="*/ 95 h 656"/>
                  <a:gd name="T24" fmla="*/ 173 w 658"/>
                  <a:gd name="T25" fmla="*/ 39 h 656"/>
                  <a:gd name="T26" fmla="*/ 247 w 658"/>
                  <a:gd name="T27" fmla="*/ 9 h 656"/>
                  <a:gd name="T28" fmla="*/ 295 w 658"/>
                  <a:gd name="T29" fmla="*/ 1 h 656"/>
                  <a:gd name="T30" fmla="*/ 329 w 658"/>
                  <a:gd name="T31" fmla="*/ 0 h 656"/>
                  <a:gd name="T32" fmla="*/ 379 w 658"/>
                  <a:gd name="T33" fmla="*/ 4 h 656"/>
                  <a:gd name="T34" fmla="*/ 427 w 658"/>
                  <a:gd name="T35" fmla="*/ 14 h 656"/>
                  <a:gd name="T36" fmla="*/ 513 w 658"/>
                  <a:gd name="T37" fmla="*/ 56 h 656"/>
                  <a:gd name="T38" fmla="*/ 583 w 658"/>
                  <a:gd name="T39" fmla="*/ 119 h 656"/>
                  <a:gd name="T40" fmla="*/ 632 w 658"/>
                  <a:gd name="T41" fmla="*/ 200 h 656"/>
                  <a:gd name="T42" fmla="*/ 651 w 658"/>
                  <a:gd name="T43" fmla="*/ 261 h 656"/>
                  <a:gd name="T44" fmla="*/ 658 w 658"/>
                  <a:gd name="T45" fmla="*/ 311 h 656"/>
                  <a:gd name="T46" fmla="*/ 658 w 658"/>
                  <a:gd name="T47" fmla="*/ 345 h 656"/>
                  <a:gd name="T48" fmla="*/ 651 w 658"/>
                  <a:gd name="T49" fmla="*/ 394 h 656"/>
                  <a:gd name="T50" fmla="*/ 632 w 658"/>
                  <a:gd name="T51" fmla="*/ 456 h 656"/>
                  <a:gd name="T52" fmla="*/ 583 w 658"/>
                  <a:gd name="T53" fmla="*/ 537 h 656"/>
                  <a:gd name="T54" fmla="*/ 513 w 658"/>
                  <a:gd name="T55" fmla="*/ 600 h 656"/>
                  <a:gd name="T56" fmla="*/ 427 w 658"/>
                  <a:gd name="T57" fmla="*/ 641 h 656"/>
                  <a:gd name="T58" fmla="*/ 379 w 658"/>
                  <a:gd name="T59" fmla="*/ 652 h 656"/>
                  <a:gd name="T60" fmla="*/ 329 w 658"/>
                  <a:gd name="T61" fmla="*/ 656 h 656"/>
                  <a:gd name="T62" fmla="*/ 329 w 658"/>
                  <a:gd name="T63" fmla="*/ 37 h 656"/>
                  <a:gd name="T64" fmla="*/ 243 w 658"/>
                  <a:gd name="T65" fmla="*/ 49 h 656"/>
                  <a:gd name="T66" fmla="*/ 167 w 658"/>
                  <a:gd name="T67" fmla="*/ 87 h 656"/>
                  <a:gd name="T68" fmla="*/ 105 w 658"/>
                  <a:gd name="T69" fmla="*/ 143 h 656"/>
                  <a:gd name="T70" fmla="*/ 62 w 658"/>
                  <a:gd name="T71" fmla="*/ 214 h 656"/>
                  <a:gd name="T72" fmla="*/ 40 w 658"/>
                  <a:gd name="T73" fmla="*/ 298 h 656"/>
                  <a:gd name="T74" fmla="*/ 40 w 658"/>
                  <a:gd name="T75" fmla="*/ 358 h 656"/>
                  <a:gd name="T76" fmla="*/ 62 w 658"/>
                  <a:gd name="T77" fmla="*/ 441 h 656"/>
                  <a:gd name="T78" fmla="*/ 105 w 658"/>
                  <a:gd name="T79" fmla="*/ 512 h 656"/>
                  <a:gd name="T80" fmla="*/ 167 w 658"/>
                  <a:gd name="T81" fmla="*/ 569 h 656"/>
                  <a:gd name="T82" fmla="*/ 243 w 658"/>
                  <a:gd name="T83" fmla="*/ 605 h 656"/>
                  <a:gd name="T84" fmla="*/ 329 w 658"/>
                  <a:gd name="T85" fmla="*/ 618 h 656"/>
                  <a:gd name="T86" fmla="*/ 388 w 658"/>
                  <a:gd name="T87" fmla="*/ 613 h 656"/>
                  <a:gd name="T88" fmla="*/ 467 w 658"/>
                  <a:gd name="T89" fmla="*/ 584 h 656"/>
                  <a:gd name="T90" fmla="*/ 534 w 658"/>
                  <a:gd name="T91" fmla="*/ 534 h 656"/>
                  <a:gd name="T92" fmla="*/ 585 w 658"/>
                  <a:gd name="T93" fmla="*/ 467 h 656"/>
                  <a:gd name="T94" fmla="*/ 615 w 658"/>
                  <a:gd name="T95" fmla="*/ 386 h 656"/>
                  <a:gd name="T96" fmla="*/ 620 w 658"/>
                  <a:gd name="T97" fmla="*/ 327 h 656"/>
                  <a:gd name="T98" fmla="*/ 607 w 658"/>
                  <a:gd name="T99" fmla="*/ 241 h 656"/>
                  <a:gd name="T100" fmla="*/ 571 w 658"/>
                  <a:gd name="T101" fmla="*/ 165 h 656"/>
                  <a:gd name="T102" fmla="*/ 514 w 658"/>
                  <a:gd name="T103" fmla="*/ 103 h 656"/>
                  <a:gd name="T104" fmla="*/ 443 w 658"/>
                  <a:gd name="T105" fmla="*/ 60 h 656"/>
                  <a:gd name="T106" fmla="*/ 359 w 658"/>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6">
                    <a:moveTo>
                      <a:pt x="329" y="656"/>
                    </a:moveTo>
                    <a:lnTo>
                      <a:pt x="329" y="656"/>
                    </a:lnTo>
                    <a:lnTo>
                      <a:pt x="313" y="656"/>
                    </a:lnTo>
                    <a:lnTo>
                      <a:pt x="295" y="655"/>
                    </a:lnTo>
                    <a:lnTo>
                      <a:pt x="279" y="652"/>
                    </a:lnTo>
                    <a:lnTo>
                      <a:pt x="263" y="649"/>
                    </a:lnTo>
                    <a:lnTo>
                      <a:pt x="247" y="647"/>
                    </a:lnTo>
                    <a:lnTo>
                      <a:pt x="232" y="641"/>
                    </a:lnTo>
                    <a:lnTo>
                      <a:pt x="201" y="631"/>
                    </a:lnTo>
                    <a:lnTo>
                      <a:pt x="173" y="617"/>
                    </a:lnTo>
                    <a:lnTo>
                      <a:pt x="145" y="600"/>
                    </a:lnTo>
                    <a:lnTo>
                      <a:pt x="121" y="581"/>
                    </a:lnTo>
                    <a:lnTo>
                      <a:pt x="97" y="559"/>
                    </a:lnTo>
                    <a:lnTo>
                      <a:pt x="75" y="537"/>
                    </a:lnTo>
                    <a:lnTo>
                      <a:pt x="56" y="511"/>
                    </a:lnTo>
                    <a:lnTo>
                      <a:pt x="40" y="484"/>
                    </a:lnTo>
                    <a:lnTo>
                      <a:pt x="27" y="456"/>
                    </a:lnTo>
                    <a:lnTo>
                      <a:pt x="15" y="425"/>
                    </a:lnTo>
                    <a:lnTo>
                      <a:pt x="11" y="410"/>
                    </a:lnTo>
                    <a:lnTo>
                      <a:pt x="7" y="394"/>
                    </a:lnTo>
                    <a:lnTo>
                      <a:pt x="4" y="378"/>
                    </a:lnTo>
                    <a:lnTo>
                      <a:pt x="3" y="361"/>
                    </a:lnTo>
                    <a:lnTo>
                      <a:pt x="1" y="345"/>
                    </a:lnTo>
                    <a:lnTo>
                      <a:pt x="0" y="327"/>
                    </a:lnTo>
                    <a:lnTo>
                      <a:pt x="0" y="327"/>
                    </a:lnTo>
                    <a:lnTo>
                      <a:pt x="1" y="311"/>
                    </a:lnTo>
                    <a:lnTo>
                      <a:pt x="3" y="294"/>
                    </a:lnTo>
                    <a:lnTo>
                      <a:pt x="4" y="277"/>
                    </a:lnTo>
                    <a:lnTo>
                      <a:pt x="7" y="261"/>
                    </a:lnTo>
                    <a:lnTo>
                      <a:pt x="11" y="245"/>
                    </a:lnTo>
                    <a:lnTo>
                      <a:pt x="15" y="231"/>
                    </a:lnTo>
                    <a:lnTo>
                      <a:pt x="27" y="200"/>
                    </a:lnTo>
                    <a:lnTo>
                      <a:pt x="40" y="171"/>
                    </a:lnTo>
                    <a:lnTo>
                      <a:pt x="56" y="145"/>
                    </a:lnTo>
                    <a:lnTo>
                      <a:pt x="75" y="119"/>
                    </a:lnTo>
                    <a:lnTo>
                      <a:pt x="97" y="95"/>
                    </a:lnTo>
                    <a:lnTo>
                      <a:pt x="121" y="75"/>
                    </a:lnTo>
                    <a:lnTo>
                      <a:pt x="145" y="56"/>
                    </a:lnTo>
                    <a:lnTo>
                      <a:pt x="173" y="39"/>
                    </a:lnTo>
                    <a:lnTo>
                      <a:pt x="201" y="25"/>
                    </a:lnTo>
                    <a:lnTo>
                      <a:pt x="232" y="14"/>
                    </a:lnTo>
                    <a:lnTo>
                      <a:pt x="247" y="9"/>
                    </a:lnTo>
                    <a:lnTo>
                      <a:pt x="263" y="6"/>
                    </a:lnTo>
                    <a:lnTo>
                      <a:pt x="279" y="4"/>
                    </a:lnTo>
                    <a:lnTo>
                      <a:pt x="295" y="1"/>
                    </a:lnTo>
                    <a:lnTo>
                      <a:pt x="313" y="0"/>
                    </a:lnTo>
                    <a:lnTo>
                      <a:pt x="329" y="0"/>
                    </a:lnTo>
                    <a:lnTo>
                      <a:pt x="329" y="0"/>
                    </a:lnTo>
                    <a:lnTo>
                      <a:pt x="346" y="0"/>
                    </a:lnTo>
                    <a:lnTo>
                      <a:pt x="363" y="1"/>
                    </a:lnTo>
                    <a:lnTo>
                      <a:pt x="379" y="4"/>
                    </a:lnTo>
                    <a:lnTo>
                      <a:pt x="395" y="6"/>
                    </a:lnTo>
                    <a:lnTo>
                      <a:pt x="411" y="9"/>
                    </a:lnTo>
                    <a:lnTo>
                      <a:pt x="427" y="14"/>
                    </a:lnTo>
                    <a:lnTo>
                      <a:pt x="457" y="25"/>
                    </a:lnTo>
                    <a:lnTo>
                      <a:pt x="486" y="39"/>
                    </a:lnTo>
                    <a:lnTo>
                      <a:pt x="513" y="56"/>
                    </a:lnTo>
                    <a:lnTo>
                      <a:pt x="538" y="75"/>
                    </a:lnTo>
                    <a:lnTo>
                      <a:pt x="561" y="95"/>
                    </a:lnTo>
                    <a:lnTo>
                      <a:pt x="583" y="119"/>
                    </a:lnTo>
                    <a:lnTo>
                      <a:pt x="602" y="145"/>
                    </a:lnTo>
                    <a:lnTo>
                      <a:pt x="618" y="171"/>
                    </a:lnTo>
                    <a:lnTo>
                      <a:pt x="632" y="200"/>
                    </a:lnTo>
                    <a:lnTo>
                      <a:pt x="643" y="231"/>
                    </a:lnTo>
                    <a:lnTo>
                      <a:pt x="647" y="245"/>
                    </a:lnTo>
                    <a:lnTo>
                      <a:pt x="651" y="261"/>
                    </a:lnTo>
                    <a:lnTo>
                      <a:pt x="654" y="277"/>
                    </a:lnTo>
                    <a:lnTo>
                      <a:pt x="657" y="294"/>
                    </a:lnTo>
                    <a:lnTo>
                      <a:pt x="658" y="311"/>
                    </a:lnTo>
                    <a:lnTo>
                      <a:pt x="658" y="327"/>
                    </a:lnTo>
                    <a:lnTo>
                      <a:pt x="658" y="327"/>
                    </a:lnTo>
                    <a:lnTo>
                      <a:pt x="658" y="345"/>
                    </a:lnTo>
                    <a:lnTo>
                      <a:pt x="657" y="361"/>
                    </a:lnTo>
                    <a:lnTo>
                      <a:pt x="654" y="378"/>
                    </a:lnTo>
                    <a:lnTo>
                      <a:pt x="651" y="394"/>
                    </a:lnTo>
                    <a:lnTo>
                      <a:pt x="647" y="410"/>
                    </a:lnTo>
                    <a:lnTo>
                      <a:pt x="643" y="425"/>
                    </a:lnTo>
                    <a:lnTo>
                      <a:pt x="632" y="456"/>
                    </a:lnTo>
                    <a:lnTo>
                      <a:pt x="618" y="484"/>
                    </a:lnTo>
                    <a:lnTo>
                      <a:pt x="602" y="511"/>
                    </a:lnTo>
                    <a:lnTo>
                      <a:pt x="583" y="537"/>
                    </a:lnTo>
                    <a:lnTo>
                      <a:pt x="561" y="559"/>
                    </a:lnTo>
                    <a:lnTo>
                      <a:pt x="538" y="581"/>
                    </a:lnTo>
                    <a:lnTo>
                      <a:pt x="513" y="600"/>
                    </a:lnTo>
                    <a:lnTo>
                      <a:pt x="486" y="617"/>
                    </a:lnTo>
                    <a:lnTo>
                      <a:pt x="457" y="631"/>
                    </a:lnTo>
                    <a:lnTo>
                      <a:pt x="427" y="641"/>
                    </a:lnTo>
                    <a:lnTo>
                      <a:pt x="411" y="647"/>
                    </a:lnTo>
                    <a:lnTo>
                      <a:pt x="395" y="649"/>
                    </a:lnTo>
                    <a:lnTo>
                      <a:pt x="379" y="652"/>
                    </a:lnTo>
                    <a:lnTo>
                      <a:pt x="363" y="655"/>
                    </a:lnTo>
                    <a:lnTo>
                      <a:pt x="346" y="656"/>
                    </a:lnTo>
                    <a:lnTo>
                      <a:pt x="329" y="656"/>
                    </a:lnTo>
                    <a:lnTo>
                      <a:pt x="329" y="656"/>
                    </a:lnTo>
                    <a:close/>
                    <a:moveTo>
                      <a:pt x="329" y="37"/>
                    </a:moveTo>
                    <a:lnTo>
                      <a:pt x="329" y="37"/>
                    </a:lnTo>
                    <a:lnTo>
                      <a:pt x="299" y="39"/>
                    </a:lnTo>
                    <a:lnTo>
                      <a:pt x="271" y="43"/>
                    </a:lnTo>
                    <a:lnTo>
                      <a:pt x="243" y="49"/>
                    </a:lnTo>
                    <a:lnTo>
                      <a:pt x="216" y="60"/>
                    </a:lnTo>
                    <a:lnTo>
                      <a:pt x="191" y="72"/>
                    </a:lnTo>
                    <a:lnTo>
                      <a:pt x="167" y="87"/>
                    </a:lnTo>
                    <a:lnTo>
                      <a:pt x="144" y="103"/>
                    </a:lnTo>
                    <a:lnTo>
                      <a:pt x="124" y="122"/>
                    </a:lnTo>
                    <a:lnTo>
                      <a:pt x="105" y="143"/>
                    </a:lnTo>
                    <a:lnTo>
                      <a:pt x="89" y="165"/>
                    </a:lnTo>
                    <a:lnTo>
                      <a:pt x="74" y="189"/>
                    </a:lnTo>
                    <a:lnTo>
                      <a:pt x="62" y="214"/>
                    </a:lnTo>
                    <a:lnTo>
                      <a:pt x="51" y="241"/>
                    </a:lnTo>
                    <a:lnTo>
                      <a:pt x="44" y="269"/>
                    </a:lnTo>
                    <a:lnTo>
                      <a:pt x="40" y="298"/>
                    </a:lnTo>
                    <a:lnTo>
                      <a:pt x="38" y="327"/>
                    </a:lnTo>
                    <a:lnTo>
                      <a:pt x="38" y="327"/>
                    </a:lnTo>
                    <a:lnTo>
                      <a:pt x="40" y="358"/>
                    </a:lnTo>
                    <a:lnTo>
                      <a:pt x="44" y="386"/>
                    </a:lnTo>
                    <a:lnTo>
                      <a:pt x="51" y="414"/>
                    </a:lnTo>
                    <a:lnTo>
                      <a:pt x="62" y="441"/>
                    </a:lnTo>
                    <a:lnTo>
                      <a:pt x="74" y="467"/>
                    </a:lnTo>
                    <a:lnTo>
                      <a:pt x="89" y="491"/>
                    </a:lnTo>
                    <a:lnTo>
                      <a:pt x="105" y="512"/>
                    </a:lnTo>
                    <a:lnTo>
                      <a:pt x="124" y="534"/>
                    </a:lnTo>
                    <a:lnTo>
                      <a:pt x="144" y="553"/>
                    </a:lnTo>
                    <a:lnTo>
                      <a:pt x="167" y="569"/>
                    </a:lnTo>
                    <a:lnTo>
                      <a:pt x="191" y="584"/>
                    </a:lnTo>
                    <a:lnTo>
                      <a:pt x="216" y="596"/>
                    </a:lnTo>
                    <a:lnTo>
                      <a:pt x="243" y="605"/>
                    </a:lnTo>
                    <a:lnTo>
                      <a:pt x="271" y="613"/>
                    </a:lnTo>
                    <a:lnTo>
                      <a:pt x="299" y="617"/>
                    </a:lnTo>
                    <a:lnTo>
                      <a:pt x="329" y="618"/>
                    </a:lnTo>
                    <a:lnTo>
                      <a:pt x="329" y="618"/>
                    </a:lnTo>
                    <a:lnTo>
                      <a:pt x="359" y="617"/>
                    </a:lnTo>
                    <a:lnTo>
                      <a:pt x="388" y="613"/>
                    </a:lnTo>
                    <a:lnTo>
                      <a:pt x="416" y="605"/>
                    </a:lnTo>
                    <a:lnTo>
                      <a:pt x="443" y="596"/>
                    </a:lnTo>
                    <a:lnTo>
                      <a:pt x="467" y="584"/>
                    </a:lnTo>
                    <a:lnTo>
                      <a:pt x="491" y="569"/>
                    </a:lnTo>
                    <a:lnTo>
                      <a:pt x="514" y="553"/>
                    </a:lnTo>
                    <a:lnTo>
                      <a:pt x="534" y="534"/>
                    </a:lnTo>
                    <a:lnTo>
                      <a:pt x="553" y="512"/>
                    </a:lnTo>
                    <a:lnTo>
                      <a:pt x="571" y="491"/>
                    </a:lnTo>
                    <a:lnTo>
                      <a:pt x="585" y="467"/>
                    </a:lnTo>
                    <a:lnTo>
                      <a:pt x="597" y="441"/>
                    </a:lnTo>
                    <a:lnTo>
                      <a:pt x="607" y="414"/>
                    </a:lnTo>
                    <a:lnTo>
                      <a:pt x="615" y="386"/>
                    </a:lnTo>
                    <a:lnTo>
                      <a:pt x="619" y="358"/>
                    </a:lnTo>
                    <a:lnTo>
                      <a:pt x="620" y="327"/>
                    </a:lnTo>
                    <a:lnTo>
                      <a:pt x="620" y="327"/>
                    </a:lnTo>
                    <a:lnTo>
                      <a:pt x="619" y="298"/>
                    </a:lnTo>
                    <a:lnTo>
                      <a:pt x="615" y="269"/>
                    </a:lnTo>
                    <a:lnTo>
                      <a:pt x="607" y="241"/>
                    </a:lnTo>
                    <a:lnTo>
                      <a:pt x="597" y="214"/>
                    </a:lnTo>
                    <a:lnTo>
                      <a:pt x="585" y="189"/>
                    </a:lnTo>
                    <a:lnTo>
                      <a:pt x="571" y="165"/>
                    </a:lnTo>
                    <a:lnTo>
                      <a:pt x="553" y="143"/>
                    </a:lnTo>
                    <a:lnTo>
                      <a:pt x="534" y="122"/>
                    </a:lnTo>
                    <a:lnTo>
                      <a:pt x="514" y="103"/>
                    </a:lnTo>
                    <a:lnTo>
                      <a:pt x="491" y="87"/>
                    </a:lnTo>
                    <a:lnTo>
                      <a:pt x="467" y="72"/>
                    </a:lnTo>
                    <a:lnTo>
                      <a:pt x="443" y="60"/>
                    </a:lnTo>
                    <a:lnTo>
                      <a:pt x="416" y="49"/>
                    </a:lnTo>
                    <a:lnTo>
                      <a:pt x="388"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31" name="Freeform 79">
                <a:extLst>
                  <a:ext uri="{FF2B5EF4-FFF2-40B4-BE49-F238E27FC236}">
                    <a16:creationId xmlns:a16="http://schemas.microsoft.com/office/drawing/2014/main" id="{EFD6415E-E0A8-4BDB-A972-0DAC8F894A0B}"/>
                  </a:ext>
                </a:extLst>
              </p:cNvPr>
              <p:cNvSpPr>
                <a:spLocks noEditPoints="1"/>
              </p:cNvSpPr>
              <p:nvPr/>
            </p:nvSpPr>
            <p:spPr bwMode="auto">
              <a:xfrm>
                <a:off x="727076" y="1827213"/>
                <a:ext cx="195263" cy="195263"/>
              </a:xfrm>
              <a:custGeom>
                <a:avLst/>
                <a:gdLst>
                  <a:gd name="T0" fmla="*/ 6 w 246"/>
                  <a:gd name="T1" fmla="*/ 246 h 246"/>
                  <a:gd name="T2" fmla="*/ 184 w 246"/>
                  <a:gd name="T3" fmla="*/ 187 h 246"/>
                  <a:gd name="T4" fmla="*/ 186 w 246"/>
                  <a:gd name="T5" fmla="*/ 185 h 246"/>
                  <a:gd name="T6" fmla="*/ 246 w 246"/>
                  <a:gd name="T7" fmla="*/ 8 h 246"/>
                  <a:gd name="T8" fmla="*/ 246 w 246"/>
                  <a:gd name="T9" fmla="*/ 4 h 246"/>
                  <a:gd name="T10" fmla="*/ 245 w 246"/>
                  <a:gd name="T11" fmla="*/ 1 h 246"/>
                  <a:gd name="T12" fmla="*/ 239 w 246"/>
                  <a:gd name="T13" fmla="*/ 0 h 246"/>
                  <a:gd name="T14" fmla="*/ 64 w 246"/>
                  <a:gd name="T15" fmla="*/ 59 h 246"/>
                  <a:gd name="T16" fmla="*/ 60 w 246"/>
                  <a:gd name="T17" fmla="*/ 62 h 246"/>
                  <a:gd name="T18" fmla="*/ 0 w 246"/>
                  <a:gd name="T19" fmla="*/ 238 h 246"/>
                  <a:gd name="T20" fmla="*/ 2 w 246"/>
                  <a:gd name="T21" fmla="*/ 244 h 246"/>
                  <a:gd name="T22" fmla="*/ 5 w 246"/>
                  <a:gd name="T23" fmla="*/ 246 h 246"/>
                  <a:gd name="T24" fmla="*/ 6 w 246"/>
                  <a:gd name="T25" fmla="*/ 246 h 246"/>
                  <a:gd name="T26" fmla="*/ 124 w 246"/>
                  <a:gd name="T27" fmla="*/ 94 h 246"/>
                  <a:gd name="T28" fmla="*/ 135 w 246"/>
                  <a:gd name="T29" fmla="*/ 95 h 246"/>
                  <a:gd name="T30" fmla="*/ 144 w 246"/>
                  <a:gd name="T31" fmla="*/ 102 h 246"/>
                  <a:gd name="T32" fmla="*/ 151 w 246"/>
                  <a:gd name="T33" fmla="*/ 111 h 246"/>
                  <a:gd name="T34" fmla="*/ 154 w 246"/>
                  <a:gd name="T35" fmla="*/ 122 h 246"/>
                  <a:gd name="T36" fmla="*/ 152 w 246"/>
                  <a:gd name="T37" fmla="*/ 129 h 246"/>
                  <a:gd name="T38" fmla="*/ 148 w 246"/>
                  <a:gd name="T39" fmla="*/ 140 h 246"/>
                  <a:gd name="T40" fmla="*/ 140 w 246"/>
                  <a:gd name="T41" fmla="*/ 148 h 246"/>
                  <a:gd name="T42" fmla="*/ 129 w 246"/>
                  <a:gd name="T43" fmla="*/ 152 h 246"/>
                  <a:gd name="T44" fmla="*/ 124 w 246"/>
                  <a:gd name="T45" fmla="*/ 152 h 246"/>
                  <a:gd name="T46" fmla="*/ 112 w 246"/>
                  <a:gd name="T47" fmla="*/ 150 h 246"/>
                  <a:gd name="T48" fmla="*/ 103 w 246"/>
                  <a:gd name="T49" fmla="*/ 144 h 246"/>
                  <a:gd name="T50" fmla="*/ 97 w 246"/>
                  <a:gd name="T51" fmla="*/ 134 h 246"/>
                  <a:gd name="T52" fmla="*/ 94 w 246"/>
                  <a:gd name="T53" fmla="*/ 122 h 246"/>
                  <a:gd name="T54" fmla="*/ 94 w 246"/>
                  <a:gd name="T55" fmla="*/ 117 h 246"/>
                  <a:gd name="T56" fmla="*/ 100 w 246"/>
                  <a:gd name="T57" fmla="*/ 106 h 246"/>
                  <a:gd name="T58" fmla="*/ 107 w 246"/>
                  <a:gd name="T59" fmla="*/ 98 h 246"/>
                  <a:gd name="T60" fmla="*/ 117 w 246"/>
                  <a:gd name="T61" fmla="*/ 94 h 246"/>
                  <a:gd name="T62" fmla="*/ 124 w 246"/>
                  <a:gd name="T63" fmla="*/ 9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6">
                    <a:moveTo>
                      <a:pt x="6" y="246"/>
                    </a:moveTo>
                    <a:lnTo>
                      <a:pt x="6" y="246"/>
                    </a:lnTo>
                    <a:lnTo>
                      <a:pt x="9" y="246"/>
                    </a:lnTo>
                    <a:lnTo>
                      <a:pt x="184" y="187"/>
                    </a:lnTo>
                    <a:lnTo>
                      <a:pt x="184" y="187"/>
                    </a:lnTo>
                    <a:lnTo>
                      <a:pt x="186" y="185"/>
                    </a:lnTo>
                    <a:lnTo>
                      <a:pt x="188" y="184"/>
                    </a:lnTo>
                    <a:lnTo>
                      <a:pt x="246" y="8"/>
                    </a:lnTo>
                    <a:lnTo>
                      <a:pt x="246" y="8"/>
                    </a:lnTo>
                    <a:lnTo>
                      <a:pt x="246" y="4"/>
                    </a:lnTo>
                    <a:lnTo>
                      <a:pt x="245" y="1"/>
                    </a:lnTo>
                    <a:lnTo>
                      <a:pt x="245" y="1"/>
                    </a:lnTo>
                    <a:lnTo>
                      <a:pt x="242" y="0"/>
                    </a:lnTo>
                    <a:lnTo>
                      <a:pt x="239" y="0"/>
                    </a:lnTo>
                    <a:lnTo>
                      <a:pt x="64" y="59"/>
                    </a:lnTo>
                    <a:lnTo>
                      <a:pt x="64" y="59"/>
                    </a:lnTo>
                    <a:lnTo>
                      <a:pt x="61" y="60"/>
                    </a:lnTo>
                    <a:lnTo>
                      <a:pt x="60" y="62"/>
                    </a:lnTo>
                    <a:lnTo>
                      <a:pt x="0" y="238"/>
                    </a:lnTo>
                    <a:lnTo>
                      <a:pt x="0" y="238"/>
                    </a:lnTo>
                    <a:lnTo>
                      <a:pt x="0" y="242"/>
                    </a:lnTo>
                    <a:lnTo>
                      <a:pt x="2" y="244"/>
                    </a:lnTo>
                    <a:lnTo>
                      <a:pt x="2" y="244"/>
                    </a:lnTo>
                    <a:lnTo>
                      <a:pt x="5" y="246"/>
                    </a:lnTo>
                    <a:lnTo>
                      <a:pt x="6" y="246"/>
                    </a:lnTo>
                    <a:lnTo>
                      <a:pt x="6" y="246"/>
                    </a:lnTo>
                    <a:close/>
                    <a:moveTo>
                      <a:pt x="124" y="94"/>
                    </a:moveTo>
                    <a:lnTo>
                      <a:pt x="124" y="94"/>
                    </a:lnTo>
                    <a:lnTo>
                      <a:pt x="129" y="94"/>
                    </a:lnTo>
                    <a:lnTo>
                      <a:pt x="135" y="95"/>
                    </a:lnTo>
                    <a:lnTo>
                      <a:pt x="140" y="98"/>
                    </a:lnTo>
                    <a:lnTo>
                      <a:pt x="144" y="102"/>
                    </a:lnTo>
                    <a:lnTo>
                      <a:pt x="148" y="106"/>
                    </a:lnTo>
                    <a:lnTo>
                      <a:pt x="151" y="111"/>
                    </a:lnTo>
                    <a:lnTo>
                      <a:pt x="152" y="117"/>
                    </a:lnTo>
                    <a:lnTo>
                      <a:pt x="154" y="122"/>
                    </a:lnTo>
                    <a:lnTo>
                      <a:pt x="154" y="122"/>
                    </a:lnTo>
                    <a:lnTo>
                      <a:pt x="152" y="129"/>
                    </a:lnTo>
                    <a:lnTo>
                      <a:pt x="151" y="134"/>
                    </a:lnTo>
                    <a:lnTo>
                      <a:pt x="148" y="140"/>
                    </a:lnTo>
                    <a:lnTo>
                      <a:pt x="144" y="144"/>
                    </a:lnTo>
                    <a:lnTo>
                      <a:pt x="140" y="148"/>
                    </a:lnTo>
                    <a:lnTo>
                      <a:pt x="135" y="150"/>
                    </a:lnTo>
                    <a:lnTo>
                      <a:pt x="129" y="152"/>
                    </a:lnTo>
                    <a:lnTo>
                      <a:pt x="124" y="152"/>
                    </a:lnTo>
                    <a:lnTo>
                      <a:pt x="124" y="152"/>
                    </a:lnTo>
                    <a:lnTo>
                      <a:pt x="117" y="152"/>
                    </a:lnTo>
                    <a:lnTo>
                      <a:pt x="112" y="150"/>
                    </a:lnTo>
                    <a:lnTo>
                      <a:pt x="107" y="148"/>
                    </a:lnTo>
                    <a:lnTo>
                      <a:pt x="103" y="144"/>
                    </a:lnTo>
                    <a:lnTo>
                      <a:pt x="100" y="140"/>
                    </a:lnTo>
                    <a:lnTo>
                      <a:pt x="97" y="134"/>
                    </a:lnTo>
                    <a:lnTo>
                      <a:pt x="94" y="129"/>
                    </a:lnTo>
                    <a:lnTo>
                      <a:pt x="94" y="122"/>
                    </a:lnTo>
                    <a:lnTo>
                      <a:pt x="94" y="122"/>
                    </a:lnTo>
                    <a:lnTo>
                      <a:pt x="94" y="117"/>
                    </a:lnTo>
                    <a:lnTo>
                      <a:pt x="97" y="111"/>
                    </a:lnTo>
                    <a:lnTo>
                      <a:pt x="100" y="106"/>
                    </a:lnTo>
                    <a:lnTo>
                      <a:pt x="103" y="102"/>
                    </a:lnTo>
                    <a:lnTo>
                      <a:pt x="107" y="98"/>
                    </a:lnTo>
                    <a:lnTo>
                      <a:pt x="112" y="95"/>
                    </a:lnTo>
                    <a:lnTo>
                      <a:pt x="117" y="94"/>
                    </a:lnTo>
                    <a:lnTo>
                      <a:pt x="124" y="94"/>
                    </a:lnTo>
                    <a:lnTo>
                      <a:pt x="124"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32" name="Freeform 80">
                <a:extLst>
                  <a:ext uri="{FF2B5EF4-FFF2-40B4-BE49-F238E27FC236}">
                    <a16:creationId xmlns:a16="http://schemas.microsoft.com/office/drawing/2014/main" id="{4513A8A3-E834-44AA-BFE9-6D35991C3325}"/>
                  </a:ext>
                </a:extLst>
              </p:cNvPr>
              <p:cNvSpPr>
                <a:spLocks/>
              </p:cNvSpPr>
              <p:nvPr/>
            </p:nvSpPr>
            <p:spPr bwMode="auto">
              <a:xfrm>
                <a:off x="817563" y="1763713"/>
                <a:ext cx="14288" cy="47625"/>
              </a:xfrm>
              <a:custGeom>
                <a:avLst/>
                <a:gdLst>
                  <a:gd name="T0" fmla="*/ 9 w 17"/>
                  <a:gd name="T1" fmla="*/ 0 h 59"/>
                  <a:gd name="T2" fmla="*/ 9 w 17"/>
                  <a:gd name="T3" fmla="*/ 0 h 59"/>
                  <a:gd name="T4" fmla="*/ 5 w 17"/>
                  <a:gd name="T5" fmla="*/ 0 h 59"/>
                  <a:gd name="T6" fmla="*/ 2 w 17"/>
                  <a:gd name="T7" fmla="*/ 2 h 59"/>
                  <a:gd name="T8" fmla="*/ 0 w 17"/>
                  <a:gd name="T9" fmla="*/ 5 h 59"/>
                  <a:gd name="T10" fmla="*/ 0 w 17"/>
                  <a:gd name="T11" fmla="*/ 9 h 59"/>
                  <a:gd name="T12" fmla="*/ 0 w 17"/>
                  <a:gd name="T13" fmla="*/ 49 h 59"/>
                  <a:gd name="T14" fmla="*/ 0 w 17"/>
                  <a:gd name="T15" fmla="*/ 49 h 59"/>
                  <a:gd name="T16" fmla="*/ 0 w 17"/>
                  <a:gd name="T17" fmla="*/ 53 h 59"/>
                  <a:gd name="T18" fmla="*/ 2 w 17"/>
                  <a:gd name="T19" fmla="*/ 56 h 59"/>
                  <a:gd name="T20" fmla="*/ 5 w 17"/>
                  <a:gd name="T21" fmla="*/ 58 h 59"/>
                  <a:gd name="T22" fmla="*/ 9 w 17"/>
                  <a:gd name="T23" fmla="*/ 59 h 59"/>
                  <a:gd name="T24" fmla="*/ 9 w 17"/>
                  <a:gd name="T25" fmla="*/ 59 h 59"/>
                  <a:gd name="T26" fmla="*/ 12 w 17"/>
                  <a:gd name="T27" fmla="*/ 58 h 59"/>
                  <a:gd name="T28" fmla="*/ 14 w 17"/>
                  <a:gd name="T29" fmla="*/ 56 h 59"/>
                  <a:gd name="T30" fmla="*/ 17 w 17"/>
                  <a:gd name="T31" fmla="*/ 53 h 59"/>
                  <a:gd name="T32" fmla="*/ 17 w 17"/>
                  <a:gd name="T33" fmla="*/ 49 h 59"/>
                  <a:gd name="T34" fmla="*/ 17 w 17"/>
                  <a:gd name="T35" fmla="*/ 9 h 59"/>
                  <a:gd name="T36" fmla="*/ 17 w 17"/>
                  <a:gd name="T37" fmla="*/ 9 h 59"/>
                  <a:gd name="T38" fmla="*/ 17 w 17"/>
                  <a:gd name="T39" fmla="*/ 5 h 59"/>
                  <a:gd name="T40" fmla="*/ 14 w 17"/>
                  <a:gd name="T41" fmla="*/ 2 h 59"/>
                  <a:gd name="T42" fmla="*/ 12 w 17"/>
                  <a:gd name="T43" fmla="*/ 0 h 59"/>
                  <a:gd name="T44" fmla="*/ 9 w 17"/>
                  <a:gd name="T45" fmla="*/ 0 h 59"/>
                  <a:gd name="T46" fmla="*/ 9 w 17"/>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59">
                    <a:moveTo>
                      <a:pt x="9" y="0"/>
                    </a:moveTo>
                    <a:lnTo>
                      <a:pt x="9" y="0"/>
                    </a:lnTo>
                    <a:lnTo>
                      <a:pt x="5" y="0"/>
                    </a:lnTo>
                    <a:lnTo>
                      <a:pt x="2" y="2"/>
                    </a:lnTo>
                    <a:lnTo>
                      <a:pt x="0" y="5"/>
                    </a:lnTo>
                    <a:lnTo>
                      <a:pt x="0" y="9"/>
                    </a:lnTo>
                    <a:lnTo>
                      <a:pt x="0" y="49"/>
                    </a:lnTo>
                    <a:lnTo>
                      <a:pt x="0" y="49"/>
                    </a:lnTo>
                    <a:lnTo>
                      <a:pt x="0" y="53"/>
                    </a:lnTo>
                    <a:lnTo>
                      <a:pt x="2" y="56"/>
                    </a:lnTo>
                    <a:lnTo>
                      <a:pt x="5" y="58"/>
                    </a:lnTo>
                    <a:lnTo>
                      <a:pt x="9" y="59"/>
                    </a:lnTo>
                    <a:lnTo>
                      <a:pt x="9" y="59"/>
                    </a:lnTo>
                    <a:lnTo>
                      <a:pt x="12" y="58"/>
                    </a:lnTo>
                    <a:lnTo>
                      <a:pt x="14" y="56"/>
                    </a:lnTo>
                    <a:lnTo>
                      <a:pt x="17" y="53"/>
                    </a:lnTo>
                    <a:lnTo>
                      <a:pt x="17" y="49"/>
                    </a:lnTo>
                    <a:lnTo>
                      <a:pt x="17" y="9"/>
                    </a:lnTo>
                    <a:lnTo>
                      <a:pt x="17" y="9"/>
                    </a:lnTo>
                    <a:lnTo>
                      <a:pt x="17" y="5"/>
                    </a:lnTo>
                    <a:lnTo>
                      <a:pt x="14" y="2"/>
                    </a:lnTo>
                    <a:lnTo>
                      <a:pt x="12"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33" name="Freeform 81">
                <a:extLst>
                  <a:ext uri="{FF2B5EF4-FFF2-40B4-BE49-F238E27FC236}">
                    <a16:creationId xmlns:a16="http://schemas.microsoft.com/office/drawing/2014/main" id="{321ECBB5-6AE0-4D94-B04F-7281B41A6117}"/>
                  </a:ext>
                </a:extLst>
              </p:cNvPr>
              <p:cNvSpPr>
                <a:spLocks/>
              </p:cNvSpPr>
              <p:nvPr/>
            </p:nvSpPr>
            <p:spPr bwMode="auto">
              <a:xfrm>
                <a:off x="938213" y="1917700"/>
                <a:ext cx="46038" cy="14288"/>
              </a:xfrm>
              <a:custGeom>
                <a:avLst/>
                <a:gdLst>
                  <a:gd name="T0" fmla="*/ 51 w 59"/>
                  <a:gd name="T1" fmla="*/ 0 h 18"/>
                  <a:gd name="T2" fmla="*/ 10 w 59"/>
                  <a:gd name="T3" fmla="*/ 0 h 18"/>
                  <a:gd name="T4" fmla="*/ 10 w 59"/>
                  <a:gd name="T5" fmla="*/ 0 h 18"/>
                  <a:gd name="T6" fmla="*/ 7 w 59"/>
                  <a:gd name="T7" fmla="*/ 0 h 18"/>
                  <a:gd name="T8" fmla="*/ 3 w 59"/>
                  <a:gd name="T9" fmla="*/ 3 h 18"/>
                  <a:gd name="T10" fmla="*/ 2 w 59"/>
                  <a:gd name="T11" fmla="*/ 5 h 18"/>
                  <a:gd name="T12" fmla="*/ 0 w 59"/>
                  <a:gd name="T13" fmla="*/ 8 h 18"/>
                  <a:gd name="T14" fmla="*/ 0 w 59"/>
                  <a:gd name="T15" fmla="*/ 8 h 18"/>
                  <a:gd name="T16" fmla="*/ 2 w 59"/>
                  <a:gd name="T17" fmla="*/ 12 h 18"/>
                  <a:gd name="T18" fmla="*/ 3 w 59"/>
                  <a:gd name="T19" fmla="*/ 15 h 18"/>
                  <a:gd name="T20" fmla="*/ 7 w 59"/>
                  <a:gd name="T21" fmla="*/ 18 h 18"/>
                  <a:gd name="T22" fmla="*/ 10 w 59"/>
                  <a:gd name="T23" fmla="*/ 18 h 18"/>
                  <a:gd name="T24" fmla="*/ 51 w 59"/>
                  <a:gd name="T25" fmla="*/ 18 h 18"/>
                  <a:gd name="T26" fmla="*/ 51 w 59"/>
                  <a:gd name="T27" fmla="*/ 18 h 18"/>
                  <a:gd name="T28" fmla="*/ 54 w 59"/>
                  <a:gd name="T29" fmla="*/ 18 h 18"/>
                  <a:gd name="T30" fmla="*/ 57 w 59"/>
                  <a:gd name="T31" fmla="*/ 15 h 18"/>
                  <a:gd name="T32" fmla="*/ 59 w 59"/>
                  <a:gd name="T33" fmla="*/ 12 h 18"/>
                  <a:gd name="T34" fmla="*/ 59 w 59"/>
                  <a:gd name="T35" fmla="*/ 8 h 18"/>
                  <a:gd name="T36" fmla="*/ 59 w 59"/>
                  <a:gd name="T37" fmla="*/ 8 h 18"/>
                  <a:gd name="T38" fmla="*/ 59 w 59"/>
                  <a:gd name="T39" fmla="*/ 5 h 18"/>
                  <a:gd name="T40" fmla="*/ 57 w 59"/>
                  <a:gd name="T41" fmla="*/ 3 h 18"/>
                  <a:gd name="T42" fmla="*/ 54 w 59"/>
                  <a:gd name="T43" fmla="*/ 0 h 18"/>
                  <a:gd name="T44" fmla="*/ 51 w 59"/>
                  <a:gd name="T45" fmla="*/ 0 h 18"/>
                  <a:gd name="T46" fmla="*/ 51 w 59"/>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18">
                    <a:moveTo>
                      <a:pt x="51" y="0"/>
                    </a:moveTo>
                    <a:lnTo>
                      <a:pt x="10" y="0"/>
                    </a:lnTo>
                    <a:lnTo>
                      <a:pt x="10" y="0"/>
                    </a:lnTo>
                    <a:lnTo>
                      <a:pt x="7" y="0"/>
                    </a:lnTo>
                    <a:lnTo>
                      <a:pt x="3" y="3"/>
                    </a:lnTo>
                    <a:lnTo>
                      <a:pt x="2" y="5"/>
                    </a:lnTo>
                    <a:lnTo>
                      <a:pt x="0" y="8"/>
                    </a:lnTo>
                    <a:lnTo>
                      <a:pt x="0" y="8"/>
                    </a:lnTo>
                    <a:lnTo>
                      <a:pt x="2" y="12"/>
                    </a:lnTo>
                    <a:lnTo>
                      <a:pt x="3" y="15"/>
                    </a:lnTo>
                    <a:lnTo>
                      <a:pt x="7" y="18"/>
                    </a:lnTo>
                    <a:lnTo>
                      <a:pt x="10" y="18"/>
                    </a:lnTo>
                    <a:lnTo>
                      <a:pt x="51" y="18"/>
                    </a:lnTo>
                    <a:lnTo>
                      <a:pt x="51" y="18"/>
                    </a:lnTo>
                    <a:lnTo>
                      <a:pt x="54" y="18"/>
                    </a:lnTo>
                    <a:lnTo>
                      <a:pt x="57" y="15"/>
                    </a:lnTo>
                    <a:lnTo>
                      <a:pt x="59" y="12"/>
                    </a:lnTo>
                    <a:lnTo>
                      <a:pt x="59" y="8"/>
                    </a:lnTo>
                    <a:lnTo>
                      <a:pt x="59" y="8"/>
                    </a:lnTo>
                    <a:lnTo>
                      <a:pt x="59" y="5"/>
                    </a:lnTo>
                    <a:lnTo>
                      <a:pt x="57" y="3"/>
                    </a:lnTo>
                    <a:lnTo>
                      <a:pt x="54" y="0"/>
                    </a:lnTo>
                    <a:lnTo>
                      <a:pt x="51"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34" name="Freeform 82">
                <a:extLst>
                  <a:ext uri="{FF2B5EF4-FFF2-40B4-BE49-F238E27FC236}">
                    <a16:creationId xmlns:a16="http://schemas.microsoft.com/office/drawing/2014/main" id="{4D406F66-879D-48F1-88F4-9B69C45BEE1B}"/>
                  </a:ext>
                </a:extLst>
              </p:cNvPr>
              <p:cNvSpPr>
                <a:spLocks/>
              </p:cNvSpPr>
              <p:nvPr/>
            </p:nvSpPr>
            <p:spPr bwMode="auto">
              <a:xfrm>
                <a:off x="817563" y="2038350"/>
                <a:ext cx="14288" cy="46038"/>
              </a:xfrm>
              <a:custGeom>
                <a:avLst/>
                <a:gdLst>
                  <a:gd name="T0" fmla="*/ 9 w 17"/>
                  <a:gd name="T1" fmla="*/ 0 h 59"/>
                  <a:gd name="T2" fmla="*/ 9 w 17"/>
                  <a:gd name="T3" fmla="*/ 0 h 59"/>
                  <a:gd name="T4" fmla="*/ 5 w 17"/>
                  <a:gd name="T5" fmla="*/ 1 h 59"/>
                  <a:gd name="T6" fmla="*/ 2 w 17"/>
                  <a:gd name="T7" fmla="*/ 3 h 59"/>
                  <a:gd name="T8" fmla="*/ 0 w 17"/>
                  <a:gd name="T9" fmla="*/ 5 h 59"/>
                  <a:gd name="T10" fmla="*/ 0 w 17"/>
                  <a:gd name="T11" fmla="*/ 9 h 59"/>
                  <a:gd name="T12" fmla="*/ 0 w 17"/>
                  <a:gd name="T13" fmla="*/ 49 h 59"/>
                  <a:gd name="T14" fmla="*/ 0 w 17"/>
                  <a:gd name="T15" fmla="*/ 49 h 59"/>
                  <a:gd name="T16" fmla="*/ 0 w 17"/>
                  <a:gd name="T17" fmla="*/ 54 h 59"/>
                  <a:gd name="T18" fmla="*/ 2 w 17"/>
                  <a:gd name="T19" fmla="*/ 56 h 59"/>
                  <a:gd name="T20" fmla="*/ 5 w 17"/>
                  <a:gd name="T21" fmla="*/ 59 h 59"/>
                  <a:gd name="T22" fmla="*/ 9 w 17"/>
                  <a:gd name="T23" fmla="*/ 59 h 59"/>
                  <a:gd name="T24" fmla="*/ 9 w 17"/>
                  <a:gd name="T25" fmla="*/ 59 h 59"/>
                  <a:gd name="T26" fmla="*/ 12 w 17"/>
                  <a:gd name="T27" fmla="*/ 59 h 59"/>
                  <a:gd name="T28" fmla="*/ 14 w 17"/>
                  <a:gd name="T29" fmla="*/ 56 h 59"/>
                  <a:gd name="T30" fmla="*/ 17 w 17"/>
                  <a:gd name="T31" fmla="*/ 54 h 59"/>
                  <a:gd name="T32" fmla="*/ 17 w 17"/>
                  <a:gd name="T33" fmla="*/ 49 h 59"/>
                  <a:gd name="T34" fmla="*/ 17 w 17"/>
                  <a:gd name="T35" fmla="*/ 9 h 59"/>
                  <a:gd name="T36" fmla="*/ 17 w 17"/>
                  <a:gd name="T37" fmla="*/ 9 h 59"/>
                  <a:gd name="T38" fmla="*/ 17 w 17"/>
                  <a:gd name="T39" fmla="*/ 5 h 59"/>
                  <a:gd name="T40" fmla="*/ 14 w 17"/>
                  <a:gd name="T41" fmla="*/ 3 h 59"/>
                  <a:gd name="T42" fmla="*/ 12 w 17"/>
                  <a:gd name="T43" fmla="*/ 1 h 59"/>
                  <a:gd name="T44" fmla="*/ 9 w 17"/>
                  <a:gd name="T45" fmla="*/ 0 h 59"/>
                  <a:gd name="T46" fmla="*/ 9 w 17"/>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59">
                    <a:moveTo>
                      <a:pt x="9" y="0"/>
                    </a:moveTo>
                    <a:lnTo>
                      <a:pt x="9" y="0"/>
                    </a:lnTo>
                    <a:lnTo>
                      <a:pt x="5" y="1"/>
                    </a:lnTo>
                    <a:lnTo>
                      <a:pt x="2" y="3"/>
                    </a:lnTo>
                    <a:lnTo>
                      <a:pt x="0" y="5"/>
                    </a:lnTo>
                    <a:lnTo>
                      <a:pt x="0" y="9"/>
                    </a:lnTo>
                    <a:lnTo>
                      <a:pt x="0" y="49"/>
                    </a:lnTo>
                    <a:lnTo>
                      <a:pt x="0" y="49"/>
                    </a:lnTo>
                    <a:lnTo>
                      <a:pt x="0" y="54"/>
                    </a:lnTo>
                    <a:lnTo>
                      <a:pt x="2" y="56"/>
                    </a:lnTo>
                    <a:lnTo>
                      <a:pt x="5" y="59"/>
                    </a:lnTo>
                    <a:lnTo>
                      <a:pt x="9" y="59"/>
                    </a:lnTo>
                    <a:lnTo>
                      <a:pt x="9" y="59"/>
                    </a:lnTo>
                    <a:lnTo>
                      <a:pt x="12" y="59"/>
                    </a:lnTo>
                    <a:lnTo>
                      <a:pt x="14" y="56"/>
                    </a:lnTo>
                    <a:lnTo>
                      <a:pt x="17" y="54"/>
                    </a:lnTo>
                    <a:lnTo>
                      <a:pt x="17" y="49"/>
                    </a:lnTo>
                    <a:lnTo>
                      <a:pt x="17" y="9"/>
                    </a:lnTo>
                    <a:lnTo>
                      <a:pt x="17" y="9"/>
                    </a:lnTo>
                    <a:lnTo>
                      <a:pt x="17" y="5"/>
                    </a:lnTo>
                    <a:lnTo>
                      <a:pt x="14" y="3"/>
                    </a:lnTo>
                    <a:lnTo>
                      <a:pt x="12" y="1"/>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35" name="Freeform 83">
                <a:extLst>
                  <a:ext uri="{FF2B5EF4-FFF2-40B4-BE49-F238E27FC236}">
                    <a16:creationId xmlns:a16="http://schemas.microsoft.com/office/drawing/2014/main" id="{1C75900D-44E8-45AC-BBB0-6B0421AE37FF}"/>
                  </a:ext>
                </a:extLst>
              </p:cNvPr>
              <p:cNvSpPr>
                <a:spLocks/>
              </p:cNvSpPr>
              <p:nvPr/>
            </p:nvSpPr>
            <p:spPr bwMode="auto">
              <a:xfrm>
                <a:off x="663576" y="1917700"/>
                <a:ext cx="47625" cy="14288"/>
              </a:xfrm>
              <a:custGeom>
                <a:avLst/>
                <a:gdLst>
                  <a:gd name="T0" fmla="*/ 50 w 59"/>
                  <a:gd name="T1" fmla="*/ 0 h 18"/>
                  <a:gd name="T2" fmla="*/ 10 w 59"/>
                  <a:gd name="T3" fmla="*/ 0 h 18"/>
                  <a:gd name="T4" fmla="*/ 10 w 59"/>
                  <a:gd name="T5" fmla="*/ 0 h 18"/>
                  <a:gd name="T6" fmla="*/ 6 w 59"/>
                  <a:gd name="T7" fmla="*/ 0 h 18"/>
                  <a:gd name="T8" fmla="*/ 3 w 59"/>
                  <a:gd name="T9" fmla="*/ 3 h 18"/>
                  <a:gd name="T10" fmla="*/ 2 w 59"/>
                  <a:gd name="T11" fmla="*/ 5 h 18"/>
                  <a:gd name="T12" fmla="*/ 0 w 59"/>
                  <a:gd name="T13" fmla="*/ 8 h 18"/>
                  <a:gd name="T14" fmla="*/ 0 w 59"/>
                  <a:gd name="T15" fmla="*/ 8 h 18"/>
                  <a:gd name="T16" fmla="*/ 2 w 59"/>
                  <a:gd name="T17" fmla="*/ 12 h 18"/>
                  <a:gd name="T18" fmla="*/ 3 w 59"/>
                  <a:gd name="T19" fmla="*/ 15 h 18"/>
                  <a:gd name="T20" fmla="*/ 6 w 59"/>
                  <a:gd name="T21" fmla="*/ 18 h 18"/>
                  <a:gd name="T22" fmla="*/ 10 w 59"/>
                  <a:gd name="T23" fmla="*/ 18 h 18"/>
                  <a:gd name="T24" fmla="*/ 50 w 59"/>
                  <a:gd name="T25" fmla="*/ 18 h 18"/>
                  <a:gd name="T26" fmla="*/ 50 w 59"/>
                  <a:gd name="T27" fmla="*/ 18 h 18"/>
                  <a:gd name="T28" fmla="*/ 54 w 59"/>
                  <a:gd name="T29" fmla="*/ 18 h 18"/>
                  <a:gd name="T30" fmla="*/ 57 w 59"/>
                  <a:gd name="T31" fmla="*/ 15 h 18"/>
                  <a:gd name="T32" fmla="*/ 58 w 59"/>
                  <a:gd name="T33" fmla="*/ 12 h 18"/>
                  <a:gd name="T34" fmla="*/ 59 w 59"/>
                  <a:gd name="T35" fmla="*/ 8 h 18"/>
                  <a:gd name="T36" fmla="*/ 59 w 59"/>
                  <a:gd name="T37" fmla="*/ 8 h 18"/>
                  <a:gd name="T38" fmla="*/ 58 w 59"/>
                  <a:gd name="T39" fmla="*/ 5 h 18"/>
                  <a:gd name="T40" fmla="*/ 57 w 59"/>
                  <a:gd name="T41" fmla="*/ 3 h 18"/>
                  <a:gd name="T42" fmla="*/ 54 w 59"/>
                  <a:gd name="T43" fmla="*/ 0 h 18"/>
                  <a:gd name="T44" fmla="*/ 50 w 59"/>
                  <a:gd name="T45" fmla="*/ 0 h 18"/>
                  <a:gd name="T46" fmla="*/ 50 w 59"/>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18">
                    <a:moveTo>
                      <a:pt x="50" y="0"/>
                    </a:moveTo>
                    <a:lnTo>
                      <a:pt x="10" y="0"/>
                    </a:lnTo>
                    <a:lnTo>
                      <a:pt x="10" y="0"/>
                    </a:lnTo>
                    <a:lnTo>
                      <a:pt x="6" y="0"/>
                    </a:lnTo>
                    <a:lnTo>
                      <a:pt x="3" y="3"/>
                    </a:lnTo>
                    <a:lnTo>
                      <a:pt x="2" y="5"/>
                    </a:lnTo>
                    <a:lnTo>
                      <a:pt x="0" y="8"/>
                    </a:lnTo>
                    <a:lnTo>
                      <a:pt x="0" y="8"/>
                    </a:lnTo>
                    <a:lnTo>
                      <a:pt x="2" y="12"/>
                    </a:lnTo>
                    <a:lnTo>
                      <a:pt x="3" y="15"/>
                    </a:lnTo>
                    <a:lnTo>
                      <a:pt x="6" y="18"/>
                    </a:lnTo>
                    <a:lnTo>
                      <a:pt x="10" y="18"/>
                    </a:lnTo>
                    <a:lnTo>
                      <a:pt x="50" y="18"/>
                    </a:lnTo>
                    <a:lnTo>
                      <a:pt x="50" y="18"/>
                    </a:lnTo>
                    <a:lnTo>
                      <a:pt x="54" y="18"/>
                    </a:lnTo>
                    <a:lnTo>
                      <a:pt x="57" y="15"/>
                    </a:lnTo>
                    <a:lnTo>
                      <a:pt x="58" y="12"/>
                    </a:lnTo>
                    <a:lnTo>
                      <a:pt x="59" y="8"/>
                    </a:lnTo>
                    <a:lnTo>
                      <a:pt x="59" y="8"/>
                    </a:lnTo>
                    <a:lnTo>
                      <a:pt x="58" y="5"/>
                    </a:lnTo>
                    <a:lnTo>
                      <a:pt x="57" y="3"/>
                    </a:lnTo>
                    <a:lnTo>
                      <a:pt x="54" y="0"/>
                    </a:lnTo>
                    <a:lnTo>
                      <a:pt x="5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grpSp>
      </p:grpSp>
      <p:cxnSp>
        <p:nvCxnSpPr>
          <p:cNvPr id="36" name="Straight Connector 35">
            <a:extLst>
              <a:ext uri="{FF2B5EF4-FFF2-40B4-BE49-F238E27FC236}">
                <a16:creationId xmlns:a16="http://schemas.microsoft.com/office/drawing/2014/main" id="{33F9B1BA-5B54-484A-B418-DA0373AED8F7}"/>
              </a:ext>
            </a:extLst>
          </p:cNvPr>
          <p:cNvCxnSpPr>
            <a:cxnSpLocks/>
          </p:cNvCxnSpPr>
          <p:nvPr/>
        </p:nvCxnSpPr>
        <p:spPr>
          <a:xfrm>
            <a:off x="4171165" y="2064334"/>
            <a:ext cx="0" cy="16614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0D49F59-3BFE-452F-8914-13649C51762D}"/>
              </a:ext>
            </a:extLst>
          </p:cNvPr>
          <p:cNvSpPr txBox="1"/>
          <p:nvPr/>
        </p:nvSpPr>
        <p:spPr>
          <a:xfrm>
            <a:off x="6814489" y="3914498"/>
            <a:ext cx="2268024" cy="1367169"/>
          </a:xfrm>
          <a:prstGeom prst="rect">
            <a:avLst/>
          </a:prstGeom>
        </p:spPr>
        <p:txBody>
          <a:bodyPr vert="horz" wrap="square" lIns="0" tIns="121920" rIns="0" bIns="0" rtlCol="0">
            <a:spAutoFit/>
          </a:bodyPr>
          <a:lstStyle>
            <a:defPPr>
              <a:defRPr lang="en-US"/>
            </a:defPPr>
            <a:lvl1pPr marL="9525" marR="3810">
              <a:lnSpc>
                <a:spcPct val="120000"/>
              </a:lnSpc>
              <a:spcBef>
                <a:spcPts val="1000"/>
              </a:spcBef>
              <a:defRPr sz="875">
                <a:latin typeface="+mn-lt"/>
                <a:ea typeface="Open Sans" panose="020B0606030504020204" pitchFamily="34" charset="0"/>
                <a:cs typeface="Open Sans" panose="020B0606030504020204" pitchFamily="34" charset="0"/>
              </a:defRPr>
            </a:lvl1pPr>
          </a:lstStyle>
          <a:p>
            <a:pPr marL="0" marR="0" lvl="0" indent="0" algn="l" defTabSz="544222" rtl="0" eaLnBrk="1" fontAlgn="base" latinLnBrk="0" hangingPunct="1">
              <a:lnSpc>
                <a:spcPct val="100000"/>
              </a:lnSpc>
              <a:spcBef>
                <a:spcPct val="0"/>
              </a:spcBef>
              <a:spcAft>
                <a:spcPts val="600"/>
              </a:spcAft>
              <a:buClrTx/>
              <a:buSzTx/>
              <a:buFontTx/>
              <a:buNone/>
              <a:tabLst/>
              <a:defRPr/>
            </a:pPr>
            <a:r>
              <a:rPr kumimoji="0" lang="en-US" sz="1600" b="0" i="0" u="none" strike="noStrike" kern="1200" cap="none" spc="-11" normalizeH="0" baseline="0" noProof="0" dirty="0">
                <a:ln>
                  <a:noFill/>
                </a:ln>
                <a:solidFill>
                  <a:schemeClr val="bg1"/>
                </a:solidFill>
                <a:effectLst/>
                <a:uLnTx/>
                <a:uFillTx/>
                <a:latin typeface="Chronicle Display Black"/>
                <a:cs typeface="Arial"/>
              </a:rPr>
              <a:t>Becoming</a:t>
            </a:r>
          </a:p>
          <a:p>
            <a:pPr marL="0" marR="0" lvl="0" indent="0" algn="l" defTabSz="544222" rtl="0" eaLnBrk="1" fontAlgn="base" latinLnBrk="0" hangingPunct="1">
              <a:lnSpc>
                <a:spcPct val="11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Open Sans"/>
              </a:rPr>
              <a:t>Leverage digital technologies—becoming more synchronized and less siloed—with </a:t>
            </a:r>
            <a:r>
              <a:rPr kumimoji="0" lang="en-US" sz="1100" b="1" i="1" u="none" strike="noStrike" kern="1200" cap="none" spc="0" normalizeH="0" baseline="0" noProof="0" dirty="0">
                <a:ln>
                  <a:noFill/>
                </a:ln>
                <a:solidFill>
                  <a:schemeClr val="bg1"/>
                </a:solidFill>
                <a:effectLst/>
                <a:uLnTx/>
                <a:uFillTx/>
                <a:latin typeface="Open Sans"/>
              </a:rPr>
              <a:t>more advanced changes</a:t>
            </a:r>
            <a:r>
              <a:rPr kumimoji="0" lang="en-US" sz="1100" b="1" i="0" u="none" strike="noStrike" kern="1200" cap="none" spc="0" normalizeH="0" baseline="0" noProof="0" dirty="0">
                <a:ln>
                  <a:noFill/>
                </a:ln>
                <a:solidFill>
                  <a:schemeClr val="bg1"/>
                </a:solidFill>
                <a:effectLst/>
                <a:uLnTx/>
                <a:uFillTx/>
                <a:latin typeface="Open Sans"/>
              </a:rPr>
              <a:t> to current business, operating, and customer models</a:t>
            </a:r>
          </a:p>
        </p:txBody>
      </p:sp>
      <p:grpSp>
        <p:nvGrpSpPr>
          <p:cNvPr id="38" name="Group 37">
            <a:extLst>
              <a:ext uri="{FF2B5EF4-FFF2-40B4-BE49-F238E27FC236}">
                <a16:creationId xmlns:a16="http://schemas.microsoft.com/office/drawing/2014/main" id="{327FC5CA-7B85-44B5-866E-B484D9505E5B}"/>
              </a:ext>
            </a:extLst>
          </p:cNvPr>
          <p:cNvGrpSpPr/>
          <p:nvPr/>
        </p:nvGrpSpPr>
        <p:grpSpPr>
          <a:xfrm>
            <a:off x="6814485" y="3216695"/>
            <a:ext cx="694267" cy="696384"/>
            <a:chOff x="5110864" y="2608847"/>
            <a:chExt cx="520700" cy="522288"/>
          </a:xfrm>
        </p:grpSpPr>
        <p:sp>
          <p:nvSpPr>
            <p:cNvPr id="39" name="Oval 38">
              <a:extLst>
                <a:ext uri="{FF2B5EF4-FFF2-40B4-BE49-F238E27FC236}">
                  <a16:creationId xmlns:a16="http://schemas.microsoft.com/office/drawing/2014/main" id="{FA418339-F20D-4F25-BB88-66E1EEA1FC95}"/>
                </a:ext>
              </a:extLst>
            </p:cNvPr>
            <p:cNvSpPr/>
            <p:nvPr/>
          </p:nvSpPr>
          <p:spPr>
            <a:xfrm>
              <a:off x="5141761" y="2676165"/>
              <a:ext cx="475440" cy="415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grpSp>
          <p:nvGrpSpPr>
            <p:cNvPr id="40" name="Group 39">
              <a:extLst>
                <a:ext uri="{FF2B5EF4-FFF2-40B4-BE49-F238E27FC236}">
                  <a16:creationId xmlns:a16="http://schemas.microsoft.com/office/drawing/2014/main" id="{7D08FBF5-EE0C-4855-9A3B-C33B5FEB2525}"/>
                </a:ext>
              </a:extLst>
            </p:cNvPr>
            <p:cNvGrpSpPr>
              <a:grpSpLocks noChangeAspect="1"/>
            </p:cNvGrpSpPr>
            <p:nvPr/>
          </p:nvGrpSpPr>
          <p:grpSpPr>
            <a:xfrm>
              <a:off x="5110864" y="2608847"/>
              <a:ext cx="520700" cy="522288"/>
              <a:chOff x="11117263" y="3351213"/>
              <a:chExt cx="520700" cy="522288"/>
            </a:xfrm>
          </p:grpSpPr>
          <p:sp>
            <p:nvSpPr>
              <p:cNvPr id="41" name="Freeform 40">
                <a:extLst>
                  <a:ext uri="{FF2B5EF4-FFF2-40B4-BE49-F238E27FC236}">
                    <a16:creationId xmlns:a16="http://schemas.microsoft.com/office/drawing/2014/main" id="{01DC26FB-B555-4E4A-B17D-A031B6CBFD3E}"/>
                  </a:ext>
                </a:extLst>
              </p:cNvPr>
              <p:cNvSpPr>
                <a:spLocks noEditPoints="1"/>
              </p:cNvSpPr>
              <p:nvPr/>
            </p:nvSpPr>
            <p:spPr bwMode="auto">
              <a:xfrm>
                <a:off x="11117263" y="3351213"/>
                <a:ext cx="520700" cy="522288"/>
              </a:xfrm>
              <a:custGeom>
                <a:avLst/>
                <a:gdLst>
                  <a:gd name="T0" fmla="*/ 312 w 657"/>
                  <a:gd name="T1" fmla="*/ 657 h 657"/>
                  <a:gd name="T2" fmla="*/ 262 w 657"/>
                  <a:gd name="T3" fmla="*/ 650 h 657"/>
                  <a:gd name="T4" fmla="*/ 202 w 657"/>
                  <a:gd name="T5" fmla="*/ 631 h 657"/>
                  <a:gd name="T6" fmla="*/ 120 w 657"/>
                  <a:gd name="T7" fmla="*/ 581 h 657"/>
                  <a:gd name="T8" fmla="*/ 57 w 657"/>
                  <a:gd name="T9" fmla="*/ 511 h 657"/>
                  <a:gd name="T10" fmla="*/ 15 w 657"/>
                  <a:gd name="T11" fmla="*/ 426 h 657"/>
                  <a:gd name="T12" fmla="*/ 4 w 657"/>
                  <a:gd name="T13" fmla="*/ 379 h 657"/>
                  <a:gd name="T14" fmla="*/ 0 w 657"/>
                  <a:gd name="T15" fmla="*/ 329 h 657"/>
                  <a:gd name="T16" fmla="*/ 2 w 657"/>
                  <a:gd name="T17" fmla="*/ 295 h 657"/>
                  <a:gd name="T18" fmla="*/ 11 w 657"/>
                  <a:gd name="T19" fmla="*/ 246 h 657"/>
                  <a:gd name="T20" fmla="*/ 41 w 657"/>
                  <a:gd name="T21" fmla="*/ 172 h 657"/>
                  <a:gd name="T22" fmla="*/ 97 w 657"/>
                  <a:gd name="T23" fmla="*/ 97 h 657"/>
                  <a:gd name="T24" fmla="*/ 172 w 657"/>
                  <a:gd name="T25" fmla="*/ 39 h 657"/>
                  <a:gd name="T26" fmla="*/ 247 w 657"/>
                  <a:gd name="T27" fmla="*/ 9 h 657"/>
                  <a:gd name="T28" fmla="*/ 296 w 657"/>
                  <a:gd name="T29" fmla="*/ 1 h 657"/>
                  <a:gd name="T30" fmla="*/ 329 w 657"/>
                  <a:gd name="T31" fmla="*/ 0 h 657"/>
                  <a:gd name="T32" fmla="*/ 379 w 657"/>
                  <a:gd name="T33" fmla="*/ 4 h 657"/>
                  <a:gd name="T34" fmla="*/ 426 w 657"/>
                  <a:gd name="T35" fmla="*/ 15 h 657"/>
                  <a:gd name="T36" fmla="*/ 512 w 657"/>
                  <a:gd name="T37" fmla="*/ 56 h 657"/>
                  <a:gd name="T38" fmla="*/ 583 w 657"/>
                  <a:gd name="T39" fmla="*/ 119 h 657"/>
                  <a:gd name="T40" fmla="*/ 631 w 657"/>
                  <a:gd name="T41" fmla="*/ 200 h 657"/>
                  <a:gd name="T42" fmla="*/ 650 w 657"/>
                  <a:gd name="T43" fmla="*/ 262 h 657"/>
                  <a:gd name="T44" fmla="*/ 657 w 657"/>
                  <a:gd name="T45" fmla="*/ 311 h 657"/>
                  <a:gd name="T46" fmla="*/ 657 w 657"/>
                  <a:gd name="T47" fmla="*/ 345 h 657"/>
                  <a:gd name="T48" fmla="*/ 650 w 657"/>
                  <a:gd name="T49" fmla="*/ 395 h 657"/>
                  <a:gd name="T50" fmla="*/ 631 w 657"/>
                  <a:gd name="T51" fmla="*/ 456 h 657"/>
                  <a:gd name="T52" fmla="*/ 583 w 657"/>
                  <a:gd name="T53" fmla="*/ 537 h 657"/>
                  <a:gd name="T54" fmla="*/ 512 w 657"/>
                  <a:gd name="T55" fmla="*/ 600 h 657"/>
                  <a:gd name="T56" fmla="*/ 426 w 657"/>
                  <a:gd name="T57" fmla="*/ 642 h 657"/>
                  <a:gd name="T58" fmla="*/ 379 w 657"/>
                  <a:gd name="T59" fmla="*/ 653 h 657"/>
                  <a:gd name="T60" fmla="*/ 329 w 657"/>
                  <a:gd name="T61" fmla="*/ 657 h 657"/>
                  <a:gd name="T62" fmla="*/ 329 w 657"/>
                  <a:gd name="T63" fmla="*/ 37 h 657"/>
                  <a:gd name="T64" fmla="*/ 242 w 657"/>
                  <a:gd name="T65" fmla="*/ 51 h 657"/>
                  <a:gd name="T66" fmla="*/ 167 w 657"/>
                  <a:gd name="T67" fmla="*/ 87 h 657"/>
                  <a:gd name="T68" fmla="*/ 105 w 657"/>
                  <a:gd name="T69" fmla="*/ 144 h 657"/>
                  <a:gd name="T70" fmla="*/ 61 w 657"/>
                  <a:gd name="T71" fmla="*/ 215 h 657"/>
                  <a:gd name="T72" fmla="*/ 39 w 657"/>
                  <a:gd name="T73" fmla="*/ 298 h 657"/>
                  <a:gd name="T74" fmla="*/ 39 w 657"/>
                  <a:gd name="T75" fmla="*/ 358 h 657"/>
                  <a:gd name="T76" fmla="*/ 61 w 657"/>
                  <a:gd name="T77" fmla="*/ 442 h 657"/>
                  <a:gd name="T78" fmla="*/ 105 w 657"/>
                  <a:gd name="T79" fmla="*/ 513 h 657"/>
                  <a:gd name="T80" fmla="*/ 167 w 657"/>
                  <a:gd name="T81" fmla="*/ 569 h 657"/>
                  <a:gd name="T82" fmla="*/ 242 w 657"/>
                  <a:gd name="T83" fmla="*/ 607 h 657"/>
                  <a:gd name="T84" fmla="*/ 329 w 657"/>
                  <a:gd name="T85" fmla="*/ 619 h 657"/>
                  <a:gd name="T86" fmla="*/ 387 w 657"/>
                  <a:gd name="T87" fmla="*/ 614 h 657"/>
                  <a:gd name="T88" fmla="*/ 468 w 657"/>
                  <a:gd name="T89" fmla="*/ 584 h 657"/>
                  <a:gd name="T90" fmla="*/ 535 w 657"/>
                  <a:gd name="T91" fmla="*/ 534 h 657"/>
                  <a:gd name="T92" fmla="*/ 584 w 657"/>
                  <a:gd name="T93" fmla="*/ 467 h 657"/>
                  <a:gd name="T94" fmla="*/ 614 w 657"/>
                  <a:gd name="T95" fmla="*/ 387 h 657"/>
                  <a:gd name="T96" fmla="*/ 619 w 657"/>
                  <a:gd name="T97" fmla="*/ 329 h 657"/>
                  <a:gd name="T98" fmla="*/ 607 w 657"/>
                  <a:gd name="T99" fmla="*/ 242 h 657"/>
                  <a:gd name="T100" fmla="*/ 570 w 657"/>
                  <a:gd name="T101" fmla="*/ 165 h 657"/>
                  <a:gd name="T102" fmla="*/ 515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2" y="657"/>
                    </a:lnTo>
                    <a:lnTo>
                      <a:pt x="296" y="655"/>
                    </a:lnTo>
                    <a:lnTo>
                      <a:pt x="278" y="653"/>
                    </a:lnTo>
                    <a:lnTo>
                      <a:pt x="262" y="650"/>
                    </a:lnTo>
                    <a:lnTo>
                      <a:pt x="247" y="647"/>
                    </a:lnTo>
                    <a:lnTo>
                      <a:pt x="231" y="642"/>
                    </a:lnTo>
                    <a:lnTo>
                      <a:pt x="202" y="631"/>
                    </a:lnTo>
                    <a:lnTo>
                      <a:pt x="172" y="618"/>
                    </a:lnTo>
                    <a:lnTo>
                      <a:pt x="145" y="600"/>
                    </a:lnTo>
                    <a:lnTo>
                      <a:pt x="120" y="581"/>
                    </a:lnTo>
                    <a:lnTo>
                      <a:pt x="97" y="561"/>
                    </a:lnTo>
                    <a:lnTo>
                      <a:pt x="76" y="537"/>
                    </a:lnTo>
                    <a:lnTo>
                      <a:pt x="57" y="511"/>
                    </a:lnTo>
                    <a:lnTo>
                      <a:pt x="41" y="485"/>
                    </a:lnTo>
                    <a:lnTo>
                      <a:pt x="26" y="456"/>
                    </a:lnTo>
                    <a:lnTo>
                      <a:pt x="15" y="426"/>
                    </a:lnTo>
                    <a:lnTo>
                      <a:pt x="11" y="411"/>
                    </a:lnTo>
                    <a:lnTo>
                      <a:pt x="7" y="395"/>
                    </a:lnTo>
                    <a:lnTo>
                      <a:pt x="4" y="379"/>
                    </a:lnTo>
                    <a:lnTo>
                      <a:pt x="2" y="361"/>
                    </a:lnTo>
                    <a:lnTo>
                      <a:pt x="0" y="345"/>
                    </a:lnTo>
                    <a:lnTo>
                      <a:pt x="0" y="329"/>
                    </a:lnTo>
                    <a:lnTo>
                      <a:pt x="0" y="329"/>
                    </a:lnTo>
                    <a:lnTo>
                      <a:pt x="0" y="311"/>
                    </a:lnTo>
                    <a:lnTo>
                      <a:pt x="2" y="295"/>
                    </a:lnTo>
                    <a:lnTo>
                      <a:pt x="4" y="278"/>
                    </a:lnTo>
                    <a:lnTo>
                      <a:pt x="7" y="262"/>
                    </a:lnTo>
                    <a:lnTo>
                      <a:pt x="11" y="246"/>
                    </a:lnTo>
                    <a:lnTo>
                      <a:pt x="15" y="231"/>
                    </a:lnTo>
                    <a:lnTo>
                      <a:pt x="26" y="200"/>
                    </a:lnTo>
                    <a:lnTo>
                      <a:pt x="41" y="172"/>
                    </a:lnTo>
                    <a:lnTo>
                      <a:pt x="57" y="145"/>
                    </a:lnTo>
                    <a:lnTo>
                      <a:pt x="76" y="119"/>
                    </a:lnTo>
                    <a:lnTo>
                      <a:pt x="97" y="97"/>
                    </a:lnTo>
                    <a:lnTo>
                      <a:pt x="120" y="75"/>
                    </a:lnTo>
                    <a:lnTo>
                      <a:pt x="145" y="56"/>
                    </a:lnTo>
                    <a:lnTo>
                      <a:pt x="172" y="39"/>
                    </a:lnTo>
                    <a:lnTo>
                      <a:pt x="202" y="25"/>
                    </a:lnTo>
                    <a:lnTo>
                      <a:pt x="231" y="15"/>
                    </a:lnTo>
                    <a:lnTo>
                      <a:pt x="247" y="9"/>
                    </a:lnTo>
                    <a:lnTo>
                      <a:pt x="262" y="7"/>
                    </a:lnTo>
                    <a:lnTo>
                      <a:pt x="278" y="4"/>
                    </a:lnTo>
                    <a:lnTo>
                      <a:pt x="296" y="1"/>
                    </a:lnTo>
                    <a:lnTo>
                      <a:pt x="312" y="0"/>
                    </a:lnTo>
                    <a:lnTo>
                      <a:pt x="329" y="0"/>
                    </a:lnTo>
                    <a:lnTo>
                      <a:pt x="329" y="0"/>
                    </a:lnTo>
                    <a:lnTo>
                      <a:pt x="345" y="0"/>
                    </a:lnTo>
                    <a:lnTo>
                      <a:pt x="363" y="1"/>
                    </a:lnTo>
                    <a:lnTo>
                      <a:pt x="379" y="4"/>
                    </a:lnTo>
                    <a:lnTo>
                      <a:pt x="395" y="7"/>
                    </a:lnTo>
                    <a:lnTo>
                      <a:pt x="411" y="9"/>
                    </a:lnTo>
                    <a:lnTo>
                      <a:pt x="426" y="15"/>
                    </a:lnTo>
                    <a:lnTo>
                      <a:pt x="457" y="25"/>
                    </a:lnTo>
                    <a:lnTo>
                      <a:pt x="485" y="39"/>
                    </a:lnTo>
                    <a:lnTo>
                      <a:pt x="512" y="56"/>
                    </a:lnTo>
                    <a:lnTo>
                      <a:pt x="538" y="75"/>
                    </a:lnTo>
                    <a:lnTo>
                      <a:pt x="562" y="97"/>
                    </a:lnTo>
                    <a:lnTo>
                      <a:pt x="583" y="119"/>
                    </a:lnTo>
                    <a:lnTo>
                      <a:pt x="602" y="145"/>
                    </a:lnTo>
                    <a:lnTo>
                      <a:pt x="618" y="172"/>
                    </a:lnTo>
                    <a:lnTo>
                      <a:pt x="631" y="200"/>
                    </a:lnTo>
                    <a:lnTo>
                      <a:pt x="642" y="231"/>
                    </a:lnTo>
                    <a:lnTo>
                      <a:pt x="648" y="246"/>
                    </a:lnTo>
                    <a:lnTo>
                      <a:pt x="650" y="262"/>
                    </a:lnTo>
                    <a:lnTo>
                      <a:pt x="654" y="278"/>
                    </a:lnTo>
                    <a:lnTo>
                      <a:pt x="656" y="295"/>
                    </a:lnTo>
                    <a:lnTo>
                      <a:pt x="657" y="311"/>
                    </a:lnTo>
                    <a:lnTo>
                      <a:pt x="657" y="329"/>
                    </a:lnTo>
                    <a:lnTo>
                      <a:pt x="657" y="329"/>
                    </a:lnTo>
                    <a:lnTo>
                      <a:pt x="657" y="345"/>
                    </a:lnTo>
                    <a:lnTo>
                      <a:pt x="656" y="361"/>
                    </a:lnTo>
                    <a:lnTo>
                      <a:pt x="654" y="379"/>
                    </a:lnTo>
                    <a:lnTo>
                      <a:pt x="650" y="395"/>
                    </a:lnTo>
                    <a:lnTo>
                      <a:pt x="648" y="411"/>
                    </a:lnTo>
                    <a:lnTo>
                      <a:pt x="642" y="426"/>
                    </a:lnTo>
                    <a:lnTo>
                      <a:pt x="631" y="456"/>
                    </a:lnTo>
                    <a:lnTo>
                      <a:pt x="618" y="485"/>
                    </a:lnTo>
                    <a:lnTo>
                      <a:pt x="602" y="511"/>
                    </a:lnTo>
                    <a:lnTo>
                      <a:pt x="583" y="537"/>
                    </a:lnTo>
                    <a:lnTo>
                      <a:pt x="562" y="561"/>
                    </a:lnTo>
                    <a:lnTo>
                      <a:pt x="538" y="581"/>
                    </a:lnTo>
                    <a:lnTo>
                      <a:pt x="512" y="600"/>
                    </a:lnTo>
                    <a:lnTo>
                      <a:pt x="485" y="618"/>
                    </a:lnTo>
                    <a:lnTo>
                      <a:pt x="457" y="631"/>
                    </a:lnTo>
                    <a:lnTo>
                      <a:pt x="426" y="642"/>
                    </a:lnTo>
                    <a:lnTo>
                      <a:pt x="411" y="647"/>
                    </a:lnTo>
                    <a:lnTo>
                      <a:pt x="395" y="650"/>
                    </a:lnTo>
                    <a:lnTo>
                      <a:pt x="379" y="653"/>
                    </a:lnTo>
                    <a:lnTo>
                      <a:pt x="363" y="655"/>
                    </a:lnTo>
                    <a:lnTo>
                      <a:pt x="345" y="657"/>
                    </a:lnTo>
                    <a:lnTo>
                      <a:pt x="329" y="657"/>
                    </a:lnTo>
                    <a:lnTo>
                      <a:pt x="329" y="657"/>
                    </a:lnTo>
                    <a:close/>
                    <a:moveTo>
                      <a:pt x="329" y="37"/>
                    </a:moveTo>
                    <a:lnTo>
                      <a:pt x="329" y="37"/>
                    </a:lnTo>
                    <a:lnTo>
                      <a:pt x="300" y="39"/>
                    </a:lnTo>
                    <a:lnTo>
                      <a:pt x="270" y="43"/>
                    </a:lnTo>
                    <a:lnTo>
                      <a:pt x="242" y="51"/>
                    </a:lnTo>
                    <a:lnTo>
                      <a:pt x="215" y="60"/>
                    </a:lnTo>
                    <a:lnTo>
                      <a:pt x="190" y="72"/>
                    </a:lnTo>
                    <a:lnTo>
                      <a:pt x="167" y="87"/>
                    </a:lnTo>
                    <a:lnTo>
                      <a:pt x="144" y="103"/>
                    </a:lnTo>
                    <a:lnTo>
                      <a:pt x="124" y="122"/>
                    </a:lnTo>
                    <a:lnTo>
                      <a:pt x="105" y="144"/>
                    </a:lnTo>
                    <a:lnTo>
                      <a:pt x="88" y="165"/>
                    </a:lnTo>
                    <a:lnTo>
                      <a:pt x="73" y="189"/>
                    </a:lnTo>
                    <a:lnTo>
                      <a:pt x="61" y="215"/>
                    </a:lnTo>
                    <a:lnTo>
                      <a:pt x="51" y="242"/>
                    </a:lnTo>
                    <a:lnTo>
                      <a:pt x="43" y="270"/>
                    </a:lnTo>
                    <a:lnTo>
                      <a:pt x="39" y="298"/>
                    </a:lnTo>
                    <a:lnTo>
                      <a:pt x="38" y="329"/>
                    </a:lnTo>
                    <a:lnTo>
                      <a:pt x="38" y="329"/>
                    </a:lnTo>
                    <a:lnTo>
                      <a:pt x="39" y="358"/>
                    </a:lnTo>
                    <a:lnTo>
                      <a:pt x="43" y="387"/>
                    </a:lnTo>
                    <a:lnTo>
                      <a:pt x="51" y="415"/>
                    </a:lnTo>
                    <a:lnTo>
                      <a:pt x="61" y="442"/>
                    </a:lnTo>
                    <a:lnTo>
                      <a:pt x="73" y="467"/>
                    </a:lnTo>
                    <a:lnTo>
                      <a:pt x="88" y="491"/>
                    </a:lnTo>
                    <a:lnTo>
                      <a:pt x="105" y="513"/>
                    </a:lnTo>
                    <a:lnTo>
                      <a:pt x="124" y="534"/>
                    </a:lnTo>
                    <a:lnTo>
                      <a:pt x="144" y="553"/>
                    </a:lnTo>
                    <a:lnTo>
                      <a:pt x="167" y="569"/>
                    </a:lnTo>
                    <a:lnTo>
                      <a:pt x="190" y="584"/>
                    </a:lnTo>
                    <a:lnTo>
                      <a:pt x="215" y="596"/>
                    </a:lnTo>
                    <a:lnTo>
                      <a:pt x="242" y="607"/>
                    </a:lnTo>
                    <a:lnTo>
                      <a:pt x="270" y="614"/>
                    </a:lnTo>
                    <a:lnTo>
                      <a:pt x="300" y="618"/>
                    </a:lnTo>
                    <a:lnTo>
                      <a:pt x="329" y="619"/>
                    </a:lnTo>
                    <a:lnTo>
                      <a:pt x="329" y="619"/>
                    </a:lnTo>
                    <a:lnTo>
                      <a:pt x="359" y="618"/>
                    </a:lnTo>
                    <a:lnTo>
                      <a:pt x="387" y="614"/>
                    </a:lnTo>
                    <a:lnTo>
                      <a:pt x="415" y="607"/>
                    </a:lnTo>
                    <a:lnTo>
                      <a:pt x="442" y="596"/>
                    </a:lnTo>
                    <a:lnTo>
                      <a:pt x="468" y="584"/>
                    </a:lnTo>
                    <a:lnTo>
                      <a:pt x="492" y="569"/>
                    </a:lnTo>
                    <a:lnTo>
                      <a:pt x="515" y="553"/>
                    </a:lnTo>
                    <a:lnTo>
                      <a:pt x="535" y="534"/>
                    </a:lnTo>
                    <a:lnTo>
                      <a:pt x="554" y="513"/>
                    </a:lnTo>
                    <a:lnTo>
                      <a:pt x="570" y="491"/>
                    </a:lnTo>
                    <a:lnTo>
                      <a:pt x="584" y="467"/>
                    </a:lnTo>
                    <a:lnTo>
                      <a:pt x="597" y="442"/>
                    </a:lnTo>
                    <a:lnTo>
                      <a:pt x="607" y="415"/>
                    </a:lnTo>
                    <a:lnTo>
                      <a:pt x="614" y="387"/>
                    </a:lnTo>
                    <a:lnTo>
                      <a:pt x="618" y="358"/>
                    </a:lnTo>
                    <a:lnTo>
                      <a:pt x="619" y="329"/>
                    </a:lnTo>
                    <a:lnTo>
                      <a:pt x="619" y="329"/>
                    </a:lnTo>
                    <a:lnTo>
                      <a:pt x="618" y="298"/>
                    </a:lnTo>
                    <a:lnTo>
                      <a:pt x="614" y="270"/>
                    </a:lnTo>
                    <a:lnTo>
                      <a:pt x="607" y="242"/>
                    </a:lnTo>
                    <a:lnTo>
                      <a:pt x="597" y="215"/>
                    </a:lnTo>
                    <a:lnTo>
                      <a:pt x="584" y="189"/>
                    </a:lnTo>
                    <a:lnTo>
                      <a:pt x="570" y="165"/>
                    </a:lnTo>
                    <a:lnTo>
                      <a:pt x="554" y="144"/>
                    </a:lnTo>
                    <a:lnTo>
                      <a:pt x="535" y="122"/>
                    </a:lnTo>
                    <a:lnTo>
                      <a:pt x="515" y="103"/>
                    </a:lnTo>
                    <a:lnTo>
                      <a:pt x="492" y="87"/>
                    </a:lnTo>
                    <a:lnTo>
                      <a:pt x="468" y="72"/>
                    </a:lnTo>
                    <a:lnTo>
                      <a:pt x="442" y="60"/>
                    </a:lnTo>
                    <a:lnTo>
                      <a:pt x="415" y="51"/>
                    </a:lnTo>
                    <a:lnTo>
                      <a:pt x="387"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42" name="Freeform 200">
                <a:extLst>
                  <a:ext uri="{FF2B5EF4-FFF2-40B4-BE49-F238E27FC236}">
                    <a16:creationId xmlns:a16="http://schemas.microsoft.com/office/drawing/2014/main" id="{8C0F4F3B-84E8-48A5-A73B-BDDDB5161FEA}"/>
                  </a:ext>
                </a:extLst>
              </p:cNvPr>
              <p:cNvSpPr>
                <a:spLocks/>
              </p:cNvSpPr>
              <p:nvPr/>
            </p:nvSpPr>
            <p:spPr bwMode="auto">
              <a:xfrm>
                <a:off x="11385551" y="3524250"/>
                <a:ext cx="25400" cy="12700"/>
              </a:xfrm>
              <a:custGeom>
                <a:avLst/>
                <a:gdLst>
                  <a:gd name="T0" fmla="*/ 8 w 32"/>
                  <a:gd name="T1" fmla="*/ 16 h 16"/>
                  <a:gd name="T2" fmla="*/ 24 w 32"/>
                  <a:gd name="T3" fmla="*/ 16 h 16"/>
                  <a:gd name="T4" fmla="*/ 24 w 32"/>
                  <a:gd name="T5" fmla="*/ 16 h 16"/>
                  <a:gd name="T6" fmla="*/ 28 w 32"/>
                  <a:gd name="T7" fmla="*/ 15 h 16"/>
                  <a:gd name="T8" fmla="*/ 31 w 32"/>
                  <a:gd name="T9" fmla="*/ 13 h 16"/>
                  <a:gd name="T10" fmla="*/ 32 w 32"/>
                  <a:gd name="T11" fmla="*/ 11 h 16"/>
                  <a:gd name="T12" fmla="*/ 32 w 32"/>
                  <a:gd name="T13" fmla="*/ 8 h 16"/>
                  <a:gd name="T14" fmla="*/ 32 w 32"/>
                  <a:gd name="T15" fmla="*/ 8 h 16"/>
                  <a:gd name="T16" fmla="*/ 32 w 32"/>
                  <a:gd name="T17" fmla="*/ 4 h 16"/>
                  <a:gd name="T18" fmla="*/ 31 w 32"/>
                  <a:gd name="T19" fmla="*/ 1 h 16"/>
                  <a:gd name="T20" fmla="*/ 28 w 32"/>
                  <a:gd name="T21" fmla="*/ 0 h 16"/>
                  <a:gd name="T22" fmla="*/ 24 w 32"/>
                  <a:gd name="T23" fmla="*/ 0 h 16"/>
                  <a:gd name="T24" fmla="*/ 8 w 32"/>
                  <a:gd name="T25" fmla="*/ 0 h 16"/>
                  <a:gd name="T26" fmla="*/ 8 w 32"/>
                  <a:gd name="T27" fmla="*/ 0 h 16"/>
                  <a:gd name="T28" fmla="*/ 5 w 32"/>
                  <a:gd name="T29" fmla="*/ 0 h 16"/>
                  <a:gd name="T30" fmla="*/ 2 w 32"/>
                  <a:gd name="T31" fmla="*/ 1 h 16"/>
                  <a:gd name="T32" fmla="*/ 0 w 32"/>
                  <a:gd name="T33" fmla="*/ 4 h 16"/>
                  <a:gd name="T34" fmla="*/ 0 w 32"/>
                  <a:gd name="T35" fmla="*/ 8 h 16"/>
                  <a:gd name="T36" fmla="*/ 0 w 32"/>
                  <a:gd name="T37" fmla="*/ 8 h 16"/>
                  <a:gd name="T38" fmla="*/ 0 w 32"/>
                  <a:gd name="T39" fmla="*/ 11 h 16"/>
                  <a:gd name="T40" fmla="*/ 2 w 32"/>
                  <a:gd name="T41" fmla="*/ 13 h 16"/>
                  <a:gd name="T42" fmla="*/ 5 w 32"/>
                  <a:gd name="T43" fmla="*/ 15 h 16"/>
                  <a:gd name="T44" fmla="*/ 8 w 32"/>
                  <a:gd name="T45" fmla="*/ 16 h 16"/>
                  <a:gd name="T46" fmla="*/ 8 w 32"/>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6">
                    <a:moveTo>
                      <a:pt x="8" y="16"/>
                    </a:moveTo>
                    <a:lnTo>
                      <a:pt x="24" y="16"/>
                    </a:lnTo>
                    <a:lnTo>
                      <a:pt x="24" y="16"/>
                    </a:lnTo>
                    <a:lnTo>
                      <a:pt x="28" y="15"/>
                    </a:lnTo>
                    <a:lnTo>
                      <a:pt x="31" y="13"/>
                    </a:lnTo>
                    <a:lnTo>
                      <a:pt x="32" y="11"/>
                    </a:lnTo>
                    <a:lnTo>
                      <a:pt x="32" y="8"/>
                    </a:lnTo>
                    <a:lnTo>
                      <a:pt x="32" y="8"/>
                    </a:lnTo>
                    <a:lnTo>
                      <a:pt x="32" y="4"/>
                    </a:lnTo>
                    <a:lnTo>
                      <a:pt x="31" y="1"/>
                    </a:lnTo>
                    <a:lnTo>
                      <a:pt x="28" y="0"/>
                    </a:lnTo>
                    <a:lnTo>
                      <a:pt x="24" y="0"/>
                    </a:lnTo>
                    <a:lnTo>
                      <a:pt x="8" y="0"/>
                    </a:lnTo>
                    <a:lnTo>
                      <a:pt x="8" y="0"/>
                    </a:lnTo>
                    <a:lnTo>
                      <a:pt x="5" y="0"/>
                    </a:lnTo>
                    <a:lnTo>
                      <a:pt x="2" y="1"/>
                    </a:lnTo>
                    <a:lnTo>
                      <a:pt x="0" y="4"/>
                    </a:lnTo>
                    <a:lnTo>
                      <a:pt x="0" y="8"/>
                    </a:lnTo>
                    <a:lnTo>
                      <a:pt x="0" y="8"/>
                    </a:lnTo>
                    <a:lnTo>
                      <a:pt x="0" y="11"/>
                    </a:lnTo>
                    <a:lnTo>
                      <a:pt x="2" y="13"/>
                    </a:lnTo>
                    <a:lnTo>
                      <a:pt x="5" y="15"/>
                    </a:lnTo>
                    <a:lnTo>
                      <a:pt x="8" y="16"/>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43" name="Freeform 201">
                <a:extLst>
                  <a:ext uri="{FF2B5EF4-FFF2-40B4-BE49-F238E27FC236}">
                    <a16:creationId xmlns:a16="http://schemas.microsoft.com/office/drawing/2014/main" id="{BE6878B3-85E4-43B8-83AE-BBF4EFD70817}"/>
                  </a:ext>
                </a:extLst>
              </p:cNvPr>
              <p:cNvSpPr>
                <a:spLocks/>
              </p:cNvSpPr>
              <p:nvPr/>
            </p:nvSpPr>
            <p:spPr bwMode="auto">
              <a:xfrm>
                <a:off x="11342688" y="3524250"/>
                <a:ext cx="25400" cy="12700"/>
              </a:xfrm>
              <a:custGeom>
                <a:avLst/>
                <a:gdLst>
                  <a:gd name="T0" fmla="*/ 24 w 32"/>
                  <a:gd name="T1" fmla="*/ 0 h 16"/>
                  <a:gd name="T2" fmla="*/ 8 w 32"/>
                  <a:gd name="T3" fmla="*/ 0 h 16"/>
                  <a:gd name="T4" fmla="*/ 8 w 32"/>
                  <a:gd name="T5" fmla="*/ 0 h 16"/>
                  <a:gd name="T6" fmla="*/ 4 w 32"/>
                  <a:gd name="T7" fmla="*/ 0 h 16"/>
                  <a:gd name="T8" fmla="*/ 3 w 32"/>
                  <a:gd name="T9" fmla="*/ 1 h 16"/>
                  <a:gd name="T10" fmla="*/ 0 w 32"/>
                  <a:gd name="T11" fmla="*/ 4 h 16"/>
                  <a:gd name="T12" fmla="*/ 0 w 32"/>
                  <a:gd name="T13" fmla="*/ 8 h 16"/>
                  <a:gd name="T14" fmla="*/ 0 w 32"/>
                  <a:gd name="T15" fmla="*/ 8 h 16"/>
                  <a:gd name="T16" fmla="*/ 0 w 32"/>
                  <a:gd name="T17" fmla="*/ 11 h 16"/>
                  <a:gd name="T18" fmla="*/ 3 w 32"/>
                  <a:gd name="T19" fmla="*/ 13 h 16"/>
                  <a:gd name="T20" fmla="*/ 4 w 32"/>
                  <a:gd name="T21" fmla="*/ 15 h 16"/>
                  <a:gd name="T22" fmla="*/ 8 w 32"/>
                  <a:gd name="T23" fmla="*/ 16 h 16"/>
                  <a:gd name="T24" fmla="*/ 24 w 32"/>
                  <a:gd name="T25" fmla="*/ 16 h 16"/>
                  <a:gd name="T26" fmla="*/ 24 w 32"/>
                  <a:gd name="T27" fmla="*/ 16 h 16"/>
                  <a:gd name="T28" fmla="*/ 28 w 32"/>
                  <a:gd name="T29" fmla="*/ 15 h 16"/>
                  <a:gd name="T30" fmla="*/ 30 w 32"/>
                  <a:gd name="T31" fmla="*/ 13 h 16"/>
                  <a:gd name="T32" fmla="*/ 32 w 32"/>
                  <a:gd name="T33" fmla="*/ 11 h 16"/>
                  <a:gd name="T34" fmla="*/ 32 w 32"/>
                  <a:gd name="T35" fmla="*/ 8 h 16"/>
                  <a:gd name="T36" fmla="*/ 32 w 32"/>
                  <a:gd name="T37" fmla="*/ 8 h 16"/>
                  <a:gd name="T38" fmla="*/ 32 w 32"/>
                  <a:gd name="T39" fmla="*/ 4 h 16"/>
                  <a:gd name="T40" fmla="*/ 30 w 32"/>
                  <a:gd name="T41" fmla="*/ 1 h 16"/>
                  <a:gd name="T42" fmla="*/ 28 w 32"/>
                  <a:gd name="T43" fmla="*/ 0 h 16"/>
                  <a:gd name="T44" fmla="*/ 24 w 32"/>
                  <a:gd name="T45" fmla="*/ 0 h 16"/>
                  <a:gd name="T46" fmla="*/ 24 w 32"/>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6">
                    <a:moveTo>
                      <a:pt x="24" y="0"/>
                    </a:moveTo>
                    <a:lnTo>
                      <a:pt x="8" y="0"/>
                    </a:lnTo>
                    <a:lnTo>
                      <a:pt x="8" y="0"/>
                    </a:lnTo>
                    <a:lnTo>
                      <a:pt x="4" y="0"/>
                    </a:lnTo>
                    <a:lnTo>
                      <a:pt x="3" y="1"/>
                    </a:lnTo>
                    <a:lnTo>
                      <a:pt x="0" y="4"/>
                    </a:lnTo>
                    <a:lnTo>
                      <a:pt x="0" y="8"/>
                    </a:lnTo>
                    <a:lnTo>
                      <a:pt x="0" y="8"/>
                    </a:lnTo>
                    <a:lnTo>
                      <a:pt x="0" y="11"/>
                    </a:lnTo>
                    <a:lnTo>
                      <a:pt x="3" y="13"/>
                    </a:lnTo>
                    <a:lnTo>
                      <a:pt x="4" y="15"/>
                    </a:lnTo>
                    <a:lnTo>
                      <a:pt x="8" y="16"/>
                    </a:lnTo>
                    <a:lnTo>
                      <a:pt x="24" y="16"/>
                    </a:lnTo>
                    <a:lnTo>
                      <a:pt x="24" y="16"/>
                    </a:lnTo>
                    <a:lnTo>
                      <a:pt x="28" y="15"/>
                    </a:lnTo>
                    <a:lnTo>
                      <a:pt x="30" y="13"/>
                    </a:lnTo>
                    <a:lnTo>
                      <a:pt x="32" y="11"/>
                    </a:lnTo>
                    <a:lnTo>
                      <a:pt x="32" y="8"/>
                    </a:lnTo>
                    <a:lnTo>
                      <a:pt x="32" y="8"/>
                    </a:lnTo>
                    <a:lnTo>
                      <a:pt x="32" y="4"/>
                    </a:lnTo>
                    <a:lnTo>
                      <a:pt x="30" y="1"/>
                    </a:lnTo>
                    <a:lnTo>
                      <a:pt x="28" y="0"/>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44" name="Freeform 202">
                <a:extLst>
                  <a:ext uri="{FF2B5EF4-FFF2-40B4-BE49-F238E27FC236}">
                    <a16:creationId xmlns:a16="http://schemas.microsoft.com/office/drawing/2014/main" id="{06963DAE-99A8-4286-A60F-475F9C9785DD}"/>
                  </a:ext>
                </a:extLst>
              </p:cNvPr>
              <p:cNvSpPr>
                <a:spLocks/>
              </p:cNvSpPr>
              <p:nvPr/>
            </p:nvSpPr>
            <p:spPr bwMode="auto">
              <a:xfrm>
                <a:off x="11428413" y="3524250"/>
                <a:ext cx="30163" cy="28575"/>
              </a:xfrm>
              <a:custGeom>
                <a:avLst/>
                <a:gdLst>
                  <a:gd name="T0" fmla="*/ 9 w 38"/>
                  <a:gd name="T1" fmla="*/ 16 h 38"/>
                  <a:gd name="T2" fmla="*/ 22 w 38"/>
                  <a:gd name="T3" fmla="*/ 16 h 38"/>
                  <a:gd name="T4" fmla="*/ 22 w 38"/>
                  <a:gd name="T5" fmla="*/ 30 h 38"/>
                  <a:gd name="T6" fmla="*/ 22 w 38"/>
                  <a:gd name="T7" fmla="*/ 30 h 38"/>
                  <a:gd name="T8" fmla="*/ 22 w 38"/>
                  <a:gd name="T9" fmla="*/ 34 h 38"/>
                  <a:gd name="T10" fmla="*/ 23 w 38"/>
                  <a:gd name="T11" fmla="*/ 36 h 38"/>
                  <a:gd name="T12" fmla="*/ 26 w 38"/>
                  <a:gd name="T13" fmla="*/ 38 h 38"/>
                  <a:gd name="T14" fmla="*/ 30 w 38"/>
                  <a:gd name="T15" fmla="*/ 38 h 38"/>
                  <a:gd name="T16" fmla="*/ 30 w 38"/>
                  <a:gd name="T17" fmla="*/ 38 h 38"/>
                  <a:gd name="T18" fmla="*/ 33 w 38"/>
                  <a:gd name="T19" fmla="*/ 38 h 38"/>
                  <a:gd name="T20" fmla="*/ 35 w 38"/>
                  <a:gd name="T21" fmla="*/ 36 h 38"/>
                  <a:gd name="T22" fmla="*/ 37 w 38"/>
                  <a:gd name="T23" fmla="*/ 34 h 38"/>
                  <a:gd name="T24" fmla="*/ 38 w 38"/>
                  <a:gd name="T25" fmla="*/ 30 h 38"/>
                  <a:gd name="T26" fmla="*/ 38 w 38"/>
                  <a:gd name="T27" fmla="*/ 8 h 38"/>
                  <a:gd name="T28" fmla="*/ 38 w 38"/>
                  <a:gd name="T29" fmla="*/ 8 h 38"/>
                  <a:gd name="T30" fmla="*/ 37 w 38"/>
                  <a:gd name="T31" fmla="*/ 4 h 38"/>
                  <a:gd name="T32" fmla="*/ 35 w 38"/>
                  <a:gd name="T33" fmla="*/ 1 h 38"/>
                  <a:gd name="T34" fmla="*/ 33 w 38"/>
                  <a:gd name="T35" fmla="*/ 0 h 38"/>
                  <a:gd name="T36" fmla="*/ 30 w 38"/>
                  <a:gd name="T37" fmla="*/ 0 h 38"/>
                  <a:gd name="T38" fmla="*/ 30 w 38"/>
                  <a:gd name="T39" fmla="*/ 0 h 38"/>
                  <a:gd name="T40" fmla="*/ 27 w 38"/>
                  <a:gd name="T41" fmla="*/ 0 h 38"/>
                  <a:gd name="T42" fmla="*/ 27 w 38"/>
                  <a:gd name="T43" fmla="*/ 0 h 38"/>
                  <a:gd name="T44" fmla="*/ 26 w 38"/>
                  <a:gd name="T45" fmla="*/ 0 h 38"/>
                  <a:gd name="T46" fmla="*/ 9 w 38"/>
                  <a:gd name="T47" fmla="*/ 0 h 38"/>
                  <a:gd name="T48" fmla="*/ 9 w 38"/>
                  <a:gd name="T49" fmla="*/ 0 h 38"/>
                  <a:gd name="T50" fmla="*/ 6 w 38"/>
                  <a:gd name="T51" fmla="*/ 0 h 38"/>
                  <a:gd name="T52" fmla="*/ 3 w 38"/>
                  <a:gd name="T53" fmla="*/ 1 h 38"/>
                  <a:gd name="T54" fmla="*/ 2 w 38"/>
                  <a:gd name="T55" fmla="*/ 4 h 38"/>
                  <a:gd name="T56" fmla="*/ 0 w 38"/>
                  <a:gd name="T57" fmla="*/ 8 h 38"/>
                  <a:gd name="T58" fmla="*/ 0 w 38"/>
                  <a:gd name="T59" fmla="*/ 8 h 38"/>
                  <a:gd name="T60" fmla="*/ 2 w 38"/>
                  <a:gd name="T61" fmla="*/ 11 h 38"/>
                  <a:gd name="T62" fmla="*/ 3 w 38"/>
                  <a:gd name="T63" fmla="*/ 13 h 38"/>
                  <a:gd name="T64" fmla="*/ 6 w 38"/>
                  <a:gd name="T65" fmla="*/ 15 h 38"/>
                  <a:gd name="T66" fmla="*/ 9 w 38"/>
                  <a:gd name="T67" fmla="*/ 16 h 38"/>
                  <a:gd name="T68" fmla="*/ 9 w 38"/>
                  <a:gd name="T6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38">
                    <a:moveTo>
                      <a:pt x="9" y="16"/>
                    </a:moveTo>
                    <a:lnTo>
                      <a:pt x="22" y="16"/>
                    </a:lnTo>
                    <a:lnTo>
                      <a:pt x="22" y="30"/>
                    </a:lnTo>
                    <a:lnTo>
                      <a:pt x="22" y="30"/>
                    </a:lnTo>
                    <a:lnTo>
                      <a:pt x="22" y="34"/>
                    </a:lnTo>
                    <a:lnTo>
                      <a:pt x="23" y="36"/>
                    </a:lnTo>
                    <a:lnTo>
                      <a:pt x="26" y="38"/>
                    </a:lnTo>
                    <a:lnTo>
                      <a:pt x="30" y="38"/>
                    </a:lnTo>
                    <a:lnTo>
                      <a:pt x="30" y="38"/>
                    </a:lnTo>
                    <a:lnTo>
                      <a:pt x="33" y="38"/>
                    </a:lnTo>
                    <a:lnTo>
                      <a:pt x="35" y="36"/>
                    </a:lnTo>
                    <a:lnTo>
                      <a:pt x="37" y="34"/>
                    </a:lnTo>
                    <a:lnTo>
                      <a:pt x="38" y="30"/>
                    </a:lnTo>
                    <a:lnTo>
                      <a:pt x="38" y="8"/>
                    </a:lnTo>
                    <a:lnTo>
                      <a:pt x="38" y="8"/>
                    </a:lnTo>
                    <a:lnTo>
                      <a:pt x="37" y="4"/>
                    </a:lnTo>
                    <a:lnTo>
                      <a:pt x="35" y="1"/>
                    </a:lnTo>
                    <a:lnTo>
                      <a:pt x="33" y="0"/>
                    </a:lnTo>
                    <a:lnTo>
                      <a:pt x="30" y="0"/>
                    </a:lnTo>
                    <a:lnTo>
                      <a:pt x="30" y="0"/>
                    </a:lnTo>
                    <a:lnTo>
                      <a:pt x="27" y="0"/>
                    </a:lnTo>
                    <a:lnTo>
                      <a:pt x="27" y="0"/>
                    </a:lnTo>
                    <a:lnTo>
                      <a:pt x="26" y="0"/>
                    </a:lnTo>
                    <a:lnTo>
                      <a:pt x="9" y="0"/>
                    </a:lnTo>
                    <a:lnTo>
                      <a:pt x="9" y="0"/>
                    </a:lnTo>
                    <a:lnTo>
                      <a:pt x="6" y="0"/>
                    </a:lnTo>
                    <a:lnTo>
                      <a:pt x="3" y="1"/>
                    </a:lnTo>
                    <a:lnTo>
                      <a:pt x="2" y="4"/>
                    </a:lnTo>
                    <a:lnTo>
                      <a:pt x="0" y="8"/>
                    </a:lnTo>
                    <a:lnTo>
                      <a:pt x="0" y="8"/>
                    </a:lnTo>
                    <a:lnTo>
                      <a:pt x="2" y="11"/>
                    </a:lnTo>
                    <a:lnTo>
                      <a:pt x="3" y="13"/>
                    </a:lnTo>
                    <a:lnTo>
                      <a:pt x="6" y="15"/>
                    </a:lnTo>
                    <a:lnTo>
                      <a:pt x="9" y="16"/>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45" name="Freeform 203">
                <a:extLst>
                  <a:ext uri="{FF2B5EF4-FFF2-40B4-BE49-F238E27FC236}">
                    <a16:creationId xmlns:a16="http://schemas.microsoft.com/office/drawing/2014/main" id="{31FE93AD-8337-45D1-8003-F8BE5D1F7C8F}"/>
                  </a:ext>
                </a:extLst>
              </p:cNvPr>
              <p:cNvSpPr>
                <a:spLocks/>
              </p:cNvSpPr>
              <p:nvPr/>
            </p:nvSpPr>
            <p:spPr bwMode="auto">
              <a:xfrm>
                <a:off x="11396663" y="3622675"/>
                <a:ext cx="107950" cy="107950"/>
              </a:xfrm>
              <a:custGeom>
                <a:avLst/>
                <a:gdLst>
                  <a:gd name="T0" fmla="*/ 136 w 137"/>
                  <a:gd name="T1" fmla="*/ 114 h 137"/>
                  <a:gd name="T2" fmla="*/ 90 w 137"/>
                  <a:gd name="T3" fmla="*/ 67 h 137"/>
                  <a:gd name="T4" fmla="*/ 136 w 137"/>
                  <a:gd name="T5" fmla="*/ 46 h 137"/>
                  <a:gd name="T6" fmla="*/ 136 w 137"/>
                  <a:gd name="T7" fmla="*/ 46 h 137"/>
                  <a:gd name="T8" fmla="*/ 137 w 137"/>
                  <a:gd name="T9" fmla="*/ 43 h 137"/>
                  <a:gd name="T10" fmla="*/ 137 w 137"/>
                  <a:gd name="T11" fmla="*/ 42 h 137"/>
                  <a:gd name="T12" fmla="*/ 137 w 137"/>
                  <a:gd name="T13" fmla="*/ 42 h 137"/>
                  <a:gd name="T14" fmla="*/ 137 w 137"/>
                  <a:gd name="T15" fmla="*/ 39 h 137"/>
                  <a:gd name="T16" fmla="*/ 134 w 137"/>
                  <a:gd name="T17" fmla="*/ 38 h 137"/>
                  <a:gd name="T18" fmla="*/ 6 w 137"/>
                  <a:gd name="T19" fmla="*/ 0 h 137"/>
                  <a:gd name="T20" fmla="*/ 6 w 137"/>
                  <a:gd name="T21" fmla="*/ 0 h 137"/>
                  <a:gd name="T22" fmla="*/ 3 w 137"/>
                  <a:gd name="T23" fmla="*/ 0 h 137"/>
                  <a:gd name="T24" fmla="*/ 2 w 137"/>
                  <a:gd name="T25" fmla="*/ 1 h 137"/>
                  <a:gd name="T26" fmla="*/ 2 w 137"/>
                  <a:gd name="T27" fmla="*/ 1 h 137"/>
                  <a:gd name="T28" fmla="*/ 0 w 137"/>
                  <a:gd name="T29" fmla="*/ 3 h 137"/>
                  <a:gd name="T30" fmla="*/ 0 w 137"/>
                  <a:gd name="T31" fmla="*/ 5 h 137"/>
                  <a:gd name="T32" fmla="*/ 38 w 137"/>
                  <a:gd name="T33" fmla="*/ 134 h 137"/>
                  <a:gd name="T34" fmla="*/ 38 w 137"/>
                  <a:gd name="T35" fmla="*/ 134 h 137"/>
                  <a:gd name="T36" fmla="*/ 39 w 137"/>
                  <a:gd name="T37" fmla="*/ 137 h 137"/>
                  <a:gd name="T38" fmla="*/ 40 w 137"/>
                  <a:gd name="T39" fmla="*/ 137 h 137"/>
                  <a:gd name="T40" fmla="*/ 40 w 137"/>
                  <a:gd name="T41" fmla="*/ 137 h 137"/>
                  <a:gd name="T42" fmla="*/ 42 w 137"/>
                  <a:gd name="T43" fmla="*/ 137 h 137"/>
                  <a:gd name="T44" fmla="*/ 42 w 137"/>
                  <a:gd name="T45" fmla="*/ 137 h 137"/>
                  <a:gd name="T46" fmla="*/ 43 w 137"/>
                  <a:gd name="T47" fmla="*/ 137 h 137"/>
                  <a:gd name="T48" fmla="*/ 46 w 137"/>
                  <a:gd name="T49" fmla="*/ 136 h 137"/>
                  <a:gd name="T50" fmla="*/ 67 w 137"/>
                  <a:gd name="T51" fmla="*/ 90 h 137"/>
                  <a:gd name="T52" fmla="*/ 114 w 137"/>
                  <a:gd name="T53" fmla="*/ 137 h 137"/>
                  <a:gd name="T54" fmla="*/ 114 w 137"/>
                  <a:gd name="T55" fmla="*/ 137 h 137"/>
                  <a:gd name="T56" fmla="*/ 117 w 137"/>
                  <a:gd name="T57" fmla="*/ 137 h 137"/>
                  <a:gd name="T58" fmla="*/ 120 w 137"/>
                  <a:gd name="T59" fmla="*/ 137 h 137"/>
                  <a:gd name="T60" fmla="*/ 136 w 137"/>
                  <a:gd name="T61" fmla="*/ 119 h 137"/>
                  <a:gd name="T62" fmla="*/ 136 w 137"/>
                  <a:gd name="T63" fmla="*/ 119 h 137"/>
                  <a:gd name="T64" fmla="*/ 137 w 137"/>
                  <a:gd name="T65" fmla="*/ 117 h 137"/>
                  <a:gd name="T66" fmla="*/ 136 w 137"/>
                  <a:gd name="T67" fmla="*/ 114 h 137"/>
                  <a:gd name="T68" fmla="*/ 136 w 137"/>
                  <a:gd name="T69" fmla="*/ 1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137">
                    <a:moveTo>
                      <a:pt x="136" y="114"/>
                    </a:moveTo>
                    <a:lnTo>
                      <a:pt x="90" y="67"/>
                    </a:lnTo>
                    <a:lnTo>
                      <a:pt x="136" y="46"/>
                    </a:lnTo>
                    <a:lnTo>
                      <a:pt x="136" y="46"/>
                    </a:lnTo>
                    <a:lnTo>
                      <a:pt x="137" y="43"/>
                    </a:lnTo>
                    <a:lnTo>
                      <a:pt x="137" y="42"/>
                    </a:lnTo>
                    <a:lnTo>
                      <a:pt x="137" y="42"/>
                    </a:lnTo>
                    <a:lnTo>
                      <a:pt x="137" y="39"/>
                    </a:lnTo>
                    <a:lnTo>
                      <a:pt x="134" y="38"/>
                    </a:lnTo>
                    <a:lnTo>
                      <a:pt x="6" y="0"/>
                    </a:lnTo>
                    <a:lnTo>
                      <a:pt x="6" y="0"/>
                    </a:lnTo>
                    <a:lnTo>
                      <a:pt x="3" y="0"/>
                    </a:lnTo>
                    <a:lnTo>
                      <a:pt x="2" y="1"/>
                    </a:lnTo>
                    <a:lnTo>
                      <a:pt x="2" y="1"/>
                    </a:lnTo>
                    <a:lnTo>
                      <a:pt x="0" y="3"/>
                    </a:lnTo>
                    <a:lnTo>
                      <a:pt x="0" y="5"/>
                    </a:lnTo>
                    <a:lnTo>
                      <a:pt x="38" y="134"/>
                    </a:lnTo>
                    <a:lnTo>
                      <a:pt x="38" y="134"/>
                    </a:lnTo>
                    <a:lnTo>
                      <a:pt x="39" y="137"/>
                    </a:lnTo>
                    <a:lnTo>
                      <a:pt x="40" y="137"/>
                    </a:lnTo>
                    <a:lnTo>
                      <a:pt x="40" y="137"/>
                    </a:lnTo>
                    <a:lnTo>
                      <a:pt x="42" y="137"/>
                    </a:lnTo>
                    <a:lnTo>
                      <a:pt x="42" y="137"/>
                    </a:lnTo>
                    <a:lnTo>
                      <a:pt x="43" y="137"/>
                    </a:lnTo>
                    <a:lnTo>
                      <a:pt x="46" y="136"/>
                    </a:lnTo>
                    <a:lnTo>
                      <a:pt x="67" y="90"/>
                    </a:lnTo>
                    <a:lnTo>
                      <a:pt x="114" y="137"/>
                    </a:lnTo>
                    <a:lnTo>
                      <a:pt x="114" y="137"/>
                    </a:lnTo>
                    <a:lnTo>
                      <a:pt x="117" y="137"/>
                    </a:lnTo>
                    <a:lnTo>
                      <a:pt x="120" y="137"/>
                    </a:lnTo>
                    <a:lnTo>
                      <a:pt x="136" y="119"/>
                    </a:lnTo>
                    <a:lnTo>
                      <a:pt x="136" y="119"/>
                    </a:lnTo>
                    <a:lnTo>
                      <a:pt x="137" y="117"/>
                    </a:lnTo>
                    <a:lnTo>
                      <a:pt x="136" y="114"/>
                    </a:lnTo>
                    <a:lnTo>
                      <a:pt x="136"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46" name="Freeform 204">
                <a:extLst>
                  <a:ext uri="{FF2B5EF4-FFF2-40B4-BE49-F238E27FC236}">
                    <a16:creationId xmlns:a16="http://schemas.microsoft.com/office/drawing/2014/main" id="{4656359D-5E5C-45A8-AFB6-DBE671F7F8C8}"/>
                  </a:ext>
                </a:extLst>
              </p:cNvPr>
              <p:cNvSpPr>
                <a:spLocks/>
              </p:cNvSpPr>
              <p:nvPr/>
            </p:nvSpPr>
            <p:spPr bwMode="auto">
              <a:xfrm>
                <a:off x="11379201" y="3673475"/>
                <a:ext cx="26988" cy="12700"/>
              </a:xfrm>
              <a:custGeom>
                <a:avLst/>
                <a:gdLst>
                  <a:gd name="T0" fmla="*/ 25 w 33"/>
                  <a:gd name="T1" fmla="*/ 0 h 16"/>
                  <a:gd name="T2" fmla="*/ 8 w 33"/>
                  <a:gd name="T3" fmla="*/ 0 h 16"/>
                  <a:gd name="T4" fmla="*/ 8 w 33"/>
                  <a:gd name="T5" fmla="*/ 0 h 16"/>
                  <a:gd name="T6" fmla="*/ 5 w 33"/>
                  <a:gd name="T7" fmla="*/ 0 h 16"/>
                  <a:gd name="T8" fmla="*/ 2 w 33"/>
                  <a:gd name="T9" fmla="*/ 1 h 16"/>
                  <a:gd name="T10" fmla="*/ 1 w 33"/>
                  <a:gd name="T11" fmla="*/ 4 h 16"/>
                  <a:gd name="T12" fmla="*/ 0 w 33"/>
                  <a:gd name="T13" fmla="*/ 8 h 16"/>
                  <a:gd name="T14" fmla="*/ 0 w 33"/>
                  <a:gd name="T15" fmla="*/ 8 h 16"/>
                  <a:gd name="T16" fmla="*/ 1 w 33"/>
                  <a:gd name="T17" fmla="*/ 11 h 16"/>
                  <a:gd name="T18" fmla="*/ 2 w 33"/>
                  <a:gd name="T19" fmla="*/ 13 h 16"/>
                  <a:gd name="T20" fmla="*/ 5 w 33"/>
                  <a:gd name="T21" fmla="*/ 15 h 16"/>
                  <a:gd name="T22" fmla="*/ 8 w 33"/>
                  <a:gd name="T23" fmla="*/ 16 h 16"/>
                  <a:gd name="T24" fmla="*/ 25 w 33"/>
                  <a:gd name="T25" fmla="*/ 16 h 16"/>
                  <a:gd name="T26" fmla="*/ 25 w 33"/>
                  <a:gd name="T27" fmla="*/ 16 h 16"/>
                  <a:gd name="T28" fmla="*/ 28 w 33"/>
                  <a:gd name="T29" fmla="*/ 15 h 16"/>
                  <a:gd name="T30" fmla="*/ 31 w 33"/>
                  <a:gd name="T31" fmla="*/ 13 h 16"/>
                  <a:gd name="T32" fmla="*/ 32 w 33"/>
                  <a:gd name="T33" fmla="*/ 11 h 16"/>
                  <a:gd name="T34" fmla="*/ 33 w 33"/>
                  <a:gd name="T35" fmla="*/ 8 h 16"/>
                  <a:gd name="T36" fmla="*/ 33 w 33"/>
                  <a:gd name="T37" fmla="*/ 8 h 16"/>
                  <a:gd name="T38" fmla="*/ 32 w 33"/>
                  <a:gd name="T39" fmla="*/ 4 h 16"/>
                  <a:gd name="T40" fmla="*/ 31 w 33"/>
                  <a:gd name="T41" fmla="*/ 1 h 16"/>
                  <a:gd name="T42" fmla="*/ 28 w 33"/>
                  <a:gd name="T43" fmla="*/ 0 h 16"/>
                  <a:gd name="T44" fmla="*/ 25 w 33"/>
                  <a:gd name="T45" fmla="*/ 0 h 16"/>
                  <a:gd name="T46" fmla="*/ 25 w 33"/>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16">
                    <a:moveTo>
                      <a:pt x="25" y="0"/>
                    </a:moveTo>
                    <a:lnTo>
                      <a:pt x="8" y="0"/>
                    </a:lnTo>
                    <a:lnTo>
                      <a:pt x="8" y="0"/>
                    </a:lnTo>
                    <a:lnTo>
                      <a:pt x="5" y="0"/>
                    </a:lnTo>
                    <a:lnTo>
                      <a:pt x="2" y="1"/>
                    </a:lnTo>
                    <a:lnTo>
                      <a:pt x="1" y="4"/>
                    </a:lnTo>
                    <a:lnTo>
                      <a:pt x="0" y="8"/>
                    </a:lnTo>
                    <a:lnTo>
                      <a:pt x="0" y="8"/>
                    </a:lnTo>
                    <a:lnTo>
                      <a:pt x="1" y="11"/>
                    </a:lnTo>
                    <a:lnTo>
                      <a:pt x="2" y="13"/>
                    </a:lnTo>
                    <a:lnTo>
                      <a:pt x="5" y="15"/>
                    </a:lnTo>
                    <a:lnTo>
                      <a:pt x="8" y="16"/>
                    </a:lnTo>
                    <a:lnTo>
                      <a:pt x="25" y="16"/>
                    </a:lnTo>
                    <a:lnTo>
                      <a:pt x="25" y="16"/>
                    </a:lnTo>
                    <a:lnTo>
                      <a:pt x="28" y="15"/>
                    </a:lnTo>
                    <a:lnTo>
                      <a:pt x="31" y="13"/>
                    </a:lnTo>
                    <a:lnTo>
                      <a:pt x="32" y="11"/>
                    </a:lnTo>
                    <a:lnTo>
                      <a:pt x="33" y="8"/>
                    </a:lnTo>
                    <a:lnTo>
                      <a:pt x="33" y="8"/>
                    </a:lnTo>
                    <a:lnTo>
                      <a:pt x="32" y="4"/>
                    </a:lnTo>
                    <a:lnTo>
                      <a:pt x="31" y="1"/>
                    </a:lnTo>
                    <a:lnTo>
                      <a:pt x="28" y="0"/>
                    </a:lnTo>
                    <a:lnTo>
                      <a:pt x="25"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47" name="Freeform 206">
                <a:extLst>
                  <a:ext uri="{FF2B5EF4-FFF2-40B4-BE49-F238E27FC236}">
                    <a16:creationId xmlns:a16="http://schemas.microsoft.com/office/drawing/2014/main" id="{4A8A8DB2-0FF9-49BC-9235-9E15A69D428A}"/>
                  </a:ext>
                </a:extLst>
              </p:cNvPr>
              <p:cNvSpPr>
                <a:spLocks/>
              </p:cNvSpPr>
              <p:nvPr/>
            </p:nvSpPr>
            <p:spPr bwMode="auto">
              <a:xfrm>
                <a:off x="11339513" y="3673475"/>
                <a:ext cx="25400" cy="12700"/>
              </a:xfrm>
              <a:custGeom>
                <a:avLst/>
                <a:gdLst>
                  <a:gd name="T0" fmla="*/ 24 w 32"/>
                  <a:gd name="T1" fmla="*/ 0 h 17"/>
                  <a:gd name="T2" fmla="*/ 8 w 32"/>
                  <a:gd name="T3" fmla="*/ 0 h 17"/>
                  <a:gd name="T4" fmla="*/ 8 w 32"/>
                  <a:gd name="T5" fmla="*/ 0 h 17"/>
                  <a:gd name="T6" fmla="*/ 5 w 32"/>
                  <a:gd name="T7" fmla="*/ 0 h 17"/>
                  <a:gd name="T8" fmla="*/ 3 w 32"/>
                  <a:gd name="T9" fmla="*/ 2 h 17"/>
                  <a:gd name="T10" fmla="*/ 0 w 32"/>
                  <a:gd name="T11" fmla="*/ 4 h 17"/>
                  <a:gd name="T12" fmla="*/ 0 w 32"/>
                  <a:gd name="T13" fmla="*/ 8 h 17"/>
                  <a:gd name="T14" fmla="*/ 0 w 32"/>
                  <a:gd name="T15" fmla="*/ 8 h 17"/>
                  <a:gd name="T16" fmla="*/ 0 w 32"/>
                  <a:gd name="T17" fmla="*/ 11 h 17"/>
                  <a:gd name="T18" fmla="*/ 3 w 32"/>
                  <a:gd name="T19" fmla="*/ 14 h 17"/>
                  <a:gd name="T20" fmla="*/ 5 w 32"/>
                  <a:gd name="T21" fmla="*/ 15 h 17"/>
                  <a:gd name="T22" fmla="*/ 8 w 32"/>
                  <a:gd name="T23" fmla="*/ 17 h 17"/>
                  <a:gd name="T24" fmla="*/ 24 w 32"/>
                  <a:gd name="T25" fmla="*/ 17 h 17"/>
                  <a:gd name="T26" fmla="*/ 24 w 32"/>
                  <a:gd name="T27" fmla="*/ 17 h 17"/>
                  <a:gd name="T28" fmla="*/ 28 w 32"/>
                  <a:gd name="T29" fmla="*/ 15 h 17"/>
                  <a:gd name="T30" fmla="*/ 31 w 32"/>
                  <a:gd name="T31" fmla="*/ 14 h 17"/>
                  <a:gd name="T32" fmla="*/ 32 w 32"/>
                  <a:gd name="T33" fmla="*/ 11 h 17"/>
                  <a:gd name="T34" fmla="*/ 32 w 32"/>
                  <a:gd name="T35" fmla="*/ 8 h 17"/>
                  <a:gd name="T36" fmla="*/ 32 w 32"/>
                  <a:gd name="T37" fmla="*/ 8 h 17"/>
                  <a:gd name="T38" fmla="*/ 32 w 32"/>
                  <a:gd name="T39" fmla="*/ 4 h 17"/>
                  <a:gd name="T40" fmla="*/ 31 w 32"/>
                  <a:gd name="T41" fmla="*/ 2 h 17"/>
                  <a:gd name="T42" fmla="*/ 28 w 32"/>
                  <a:gd name="T43" fmla="*/ 0 h 17"/>
                  <a:gd name="T44" fmla="*/ 24 w 32"/>
                  <a:gd name="T45" fmla="*/ 0 h 17"/>
                  <a:gd name="T46" fmla="*/ 24 w 32"/>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7">
                    <a:moveTo>
                      <a:pt x="24" y="0"/>
                    </a:moveTo>
                    <a:lnTo>
                      <a:pt x="8" y="0"/>
                    </a:lnTo>
                    <a:lnTo>
                      <a:pt x="8" y="0"/>
                    </a:lnTo>
                    <a:lnTo>
                      <a:pt x="5" y="0"/>
                    </a:lnTo>
                    <a:lnTo>
                      <a:pt x="3" y="2"/>
                    </a:lnTo>
                    <a:lnTo>
                      <a:pt x="0" y="4"/>
                    </a:lnTo>
                    <a:lnTo>
                      <a:pt x="0" y="8"/>
                    </a:lnTo>
                    <a:lnTo>
                      <a:pt x="0" y="8"/>
                    </a:lnTo>
                    <a:lnTo>
                      <a:pt x="0" y="11"/>
                    </a:lnTo>
                    <a:lnTo>
                      <a:pt x="3" y="14"/>
                    </a:lnTo>
                    <a:lnTo>
                      <a:pt x="5" y="15"/>
                    </a:lnTo>
                    <a:lnTo>
                      <a:pt x="8" y="17"/>
                    </a:lnTo>
                    <a:lnTo>
                      <a:pt x="24" y="17"/>
                    </a:lnTo>
                    <a:lnTo>
                      <a:pt x="24" y="17"/>
                    </a:lnTo>
                    <a:lnTo>
                      <a:pt x="28" y="15"/>
                    </a:lnTo>
                    <a:lnTo>
                      <a:pt x="31" y="14"/>
                    </a:lnTo>
                    <a:lnTo>
                      <a:pt x="32" y="11"/>
                    </a:lnTo>
                    <a:lnTo>
                      <a:pt x="32" y="8"/>
                    </a:lnTo>
                    <a:lnTo>
                      <a:pt x="32" y="8"/>
                    </a:lnTo>
                    <a:lnTo>
                      <a:pt x="32" y="4"/>
                    </a:lnTo>
                    <a:lnTo>
                      <a:pt x="31" y="2"/>
                    </a:lnTo>
                    <a:lnTo>
                      <a:pt x="28" y="0"/>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48" name="Freeform 207">
                <a:extLst>
                  <a:ext uri="{FF2B5EF4-FFF2-40B4-BE49-F238E27FC236}">
                    <a16:creationId xmlns:a16="http://schemas.microsoft.com/office/drawing/2014/main" id="{9B506110-D6B3-4197-AFE7-009024674968}"/>
                  </a:ext>
                </a:extLst>
              </p:cNvPr>
              <p:cNvSpPr>
                <a:spLocks/>
              </p:cNvSpPr>
              <p:nvPr/>
            </p:nvSpPr>
            <p:spPr bwMode="auto">
              <a:xfrm>
                <a:off x="11295063" y="3656013"/>
                <a:ext cx="30163" cy="30163"/>
              </a:xfrm>
              <a:custGeom>
                <a:avLst/>
                <a:gdLst>
                  <a:gd name="T0" fmla="*/ 30 w 38"/>
                  <a:gd name="T1" fmla="*/ 22 h 39"/>
                  <a:gd name="T2" fmla="*/ 16 w 38"/>
                  <a:gd name="T3" fmla="*/ 22 h 39"/>
                  <a:gd name="T4" fmla="*/ 16 w 38"/>
                  <a:gd name="T5" fmla="*/ 8 h 39"/>
                  <a:gd name="T6" fmla="*/ 16 w 38"/>
                  <a:gd name="T7" fmla="*/ 8 h 39"/>
                  <a:gd name="T8" fmla="*/ 16 w 38"/>
                  <a:gd name="T9" fmla="*/ 5 h 39"/>
                  <a:gd name="T10" fmla="*/ 15 w 38"/>
                  <a:gd name="T11" fmla="*/ 2 h 39"/>
                  <a:gd name="T12" fmla="*/ 12 w 38"/>
                  <a:gd name="T13" fmla="*/ 1 h 39"/>
                  <a:gd name="T14" fmla="*/ 8 w 38"/>
                  <a:gd name="T15" fmla="*/ 0 h 39"/>
                  <a:gd name="T16" fmla="*/ 8 w 38"/>
                  <a:gd name="T17" fmla="*/ 0 h 39"/>
                  <a:gd name="T18" fmla="*/ 5 w 38"/>
                  <a:gd name="T19" fmla="*/ 1 h 39"/>
                  <a:gd name="T20" fmla="*/ 3 w 38"/>
                  <a:gd name="T21" fmla="*/ 2 h 39"/>
                  <a:gd name="T22" fmla="*/ 1 w 38"/>
                  <a:gd name="T23" fmla="*/ 5 h 39"/>
                  <a:gd name="T24" fmla="*/ 0 w 38"/>
                  <a:gd name="T25" fmla="*/ 8 h 39"/>
                  <a:gd name="T26" fmla="*/ 0 w 38"/>
                  <a:gd name="T27" fmla="*/ 30 h 39"/>
                  <a:gd name="T28" fmla="*/ 0 w 38"/>
                  <a:gd name="T29" fmla="*/ 30 h 39"/>
                  <a:gd name="T30" fmla="*/ 1 w 38"/>
                  <a:gd name="T31" fmla="*/ 33 h 39"/>
                  <a:gd name="T32" fmla="*/ 3 w 38"/>
                  <a:gd name="T33" fmla="*/ 36 h 39"/>
                  <a:gd name="T34" fmla="*/ 5 w 38"/>
                  <a:gd name="T35" fmla="*/ 37 h 39"/>
                  <a:gd name="T36" fmla="*/ 8 w 38"/>
                  <a:gd name="T37" fmla="*/ 39 h 39"/>
                  <a:gd name="T38" fmla="*/ 8 w 38"/>
                  <a:gd name="T39" fmla="*/ 39 h 39"/>
                  <a:gd name="T40" fmla="*/ 11 w 38"/>
                  <a:gd name="T41" fmla="*/ 39 h 39"/>
                  <a:gd name="T42" fmla="*/ 11 w 38"/>
                  <a:gd name="T43" fmla="*/ 39 h 39"/>
                  <a:gd name="T44" fmla="*/ 13 w 38"/>
                  <a:gd name="T45" fmla="*/ 39 h 39"/>
                  <a:gd name="T46" fmla="*/ 30 w 38"/>
                  <a:gd name="T47" fmla="*/ 39 h 39"/>
                  <a:gd name="T48" fmla="*/ 30 w 38"/>
                  <a:gd name="T49" fmla="*/ 39 h 39"/>
                  <a:gd name="T50" fmla="*/ 32 w 38"/>
                  <a:gd name="T51" fmla="*/ 37 h 39"/>
                  <a:gd name="T52" fmla="*/ 35 w 38"/>
                  <a:gd name="T53" fmla="*/ 36 h 39"/>
                  <a:gd name="T54" fmla="*/ 38 w 38"/>
                  <a:gd name="T55" fmla="*/ 33 h 39"/>
                  <a:gd name="T56" fmla="*/ 38 w 38"/>
                  <a:gd name="T57" fmla="*/ 30 h 39"/>
                  <a:gd name="T58" fmla="*/ 38 w 38"/>
                  <a:gd name="T59" fmla="*/ 30 h 39"/>
                  <a:gd name="T60" fmla="*/ 38 w 38"/>
                  <a:gd name="T61" fmla="*/ 26 h 39"/>
                  <a:gd name="T62" fmla="*/ 35 w 38"/>
                  <a:gd name="T63" fmla="*/ 24 h 39"/>
                  <a:gd name="T64" fmla="*/ 32 w 38"/>
                  <a:gd name="T65" fmla="*/ 22 h 39"/>
                  <a:gd name="T66" fmla="*/ 30 w 38"/>
                  <a:gd name="T67" fmla="*/ 22 h 39"/>
                  <a:gd name="T68" fmla="*/ 30 w 38"/>
                  <a:gd name="T69"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39">
                    <a:moveTo>
                      <a:pt x="30" y="22"/>
                    </a:moveTo>
                    <a:lnTo>
                      <a:pt x="16" y="22"/>
                    </a:lnTo>
                    <a:lnTo>
                      <a:pt x="16" y="8"/>
                    </a:lnTo>
                    <a:lnTo>
                      <a:pt x="16" y="8"/>
                    </a:lnTo>
                    <a:lnTo>
                      <a:pt x="16" y="5"/>
                    </a:lnTo>
                    <a:lnTo>
                      <a:pt x="15" y="2"/>
                    </a:lnTo>
                    <a:lnTo>
                      <a:pt x="12" y="1"/>
                    </a:lnTo>
                    <a:lnTo>
                      <a:pt x="8" y="0"/>
                    </a:lnTo>
                    <a:lnTo>
                      <a:pt x="8" y="0"/>
                    </a:lnTo>
                    <a:lnTo>
                      <a:pt x="5" y="1"/>
                    </a:lnTo>
                    <a:lnTo>
                      <a:pt x="3" y="2"/>
                    </a:lnTo>
                    <a:lnTo>
                      <a:pt x="1" y="5"/>
                    </a:lnTo>
                    <a:lnTo>
                      <a:pt x="0" y="8"/>
                    </a:lnTo>
                    <a:lnTo>
                      <a:pt x="0" y="30"/>
                    </a:lnTo>
                    <a:lnTo>
                      <a:pt x="0" y="30"/>
                    </a:lnTo>
                    <a:lnTo>
                      <a:pt x="1" y="33"/>
                    </a:lnTo>
                    <a:lnTo>
                      <a:pt x="3" y="36"/>
                    </a:lnTo>
                    <a:lnTo>
                      <a:pt x="5" y="37"/>
                    </a:lnTo>
                    <a:lnTo>
                      <a:pt x="8" y="39"/>
                    </a:lnTo>
                    <a:lnTo>
                      <a:pt x="8" y="39"/>
                    </a:lnTo>
                    <a:lnTo>
                      <a:pt x="11" y="39"/>
                    </a:lnTo>
                    <a:lnTo>
                      <a:pt x="11" y="39"/>
                    </a:lnTo>
                    <a:lnTo>
                      <a:pt x="13" y="39"/>
                    </a:lnTo>
                    <a:lnTo>
                      <a:pt x="30" y="39"/>
                    </a:lnTo>
                    <a:lnTo>
                      <a:pt x="30" y="39"/>
                    </a:lnTo>
                    <a:lnTo>
                      <a:pt x="32" y="37"/>
                    </a:lnTo>
                    <a:lnTo>
                      <a:pt x="35" y="36"/>
                    </a:lnTo>
                    <a:lnTo>
                      <a:pt x="38" y="33"/>
                    </a:lnTo>
                    <a:lnTo>
                      <a:pt x="38" y="30"/>
                    </a:lnTo>
                    <a:lnTo>
                      <a:pt x="38" y="30"/>
                    </a:lnTo>
                    <a:lnTo>
                      <a:pt x="38" y="26"/>
                    </a:lnTo>
                    <a:lnTo>
                      <a:pt x="35" y="24"/>
                    </a:lnTo>
                    <a:lnTo>
                      <a:pt x="32" y="22"/>
                    </a:lnTo>
                    <a:lnTo>
                      <a:pt x="30" y="22"/>
                    </a:lnTo>
                    <a:lnTo>
                      <a:pt x="3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49" name="Freeform 208">
                <a:extLst>
                  <a:ext uri="{FF2B5EF4-FFF2-40B4-BE49-F238E27FC236}">
                    <a16:creationId xmlns:a16="http://schemas.microsoft.com/office/drawing/2014/main" id="{4337D7D1-9155-4161-A230-57359D45B10F}"/>
                  </a:ext>
                </a:extLst>
              </p:cNvPr>
              <p:cNvSpPr>
                <a:spLocks/>
              </p:cNvSpPr>
              <p:nvPr/>
            </p:nvSpPr>
            <p:spPr bwMode="auto">
              <a:xfrm>
                <a:off x="11295063" y="3611563"/>
                <a:ext cx="14288" cy="30163"/>
              </a:xfrm>
              <a:custGeom>
                <a:avLst/>
                <a:gdLst>
                  <a:gd name="T0" fmla="*/ 8 w 16"/>
                  <a:gd name="T1" fmla="*/ 37 h 37"/>
                  <a:gd name="T2" fmla="*/ 8 w 16"/>
                  <a:gd name="T3" fmla="*/ 37 h 37"/>
                  <a:gd name="T4" fmla="*/ 12 w 16"/>
                  <a:gd name="T5" fmla="*/ 37 h 37"/>
                  <a:gd name="T6" fmla="*/ 15 w 16"/>
                  <a:gd name="T7" fmla="*/ 34 h 37"/>
                  <a:gd name="T8" fmla="*/ 16 w 16"/>
                  <a:gd name="T9" fmla="*/ 33 h 37"/>
                  <a:gd name="T10" fmla="*/ 16 w 16"/>
                  <a:gd name="T11" fmla="*/ 29 h 37"/>
                  <a:gd name="T12" fmla="*/ 16 w 16"/>
                  <a:gd name="T13" fmla="*/ 8 h 37"/>
                  <a:gd name="T14" fmla="*/ 16 w 16"/>
                  <a:gd name="T15" fmla="*/ 8 h 37"/>
                  <a:gd name="T16" fmla="*/ 16 w 16"/>
                  <a:gd name="T17" fmla="*/ 4 h 37"/>
                  <a:gd name="T18" fmla="*/ 15 w 16"/>
                  <a:gd name="T19" fmla="*/ 1 h 37"/>
                  <a:gd name="T20" fmla="*/ 12 w 16"/>
                  <a:gd name="T21" fmla="*/ 0 h 37"/>
                  <a:gd name="T22" fmla="*/ 8 w 16"/>
                  <a:gd name="T23" fmla="*/ 0 h 37"/>
                  <a:gd name="T24" fmla="*/ 8 w 16"/>
                  <a:gd name="T25" fmla="*/ 0 h 37"/>
                  <a:gd name="T26" fmla="*/ 5 w 16"/>
                  <a:gd name="T27" fmla="*/ 0 h 37"/>
                  <a:gd name="T28" fmla="*/ 3 w 16"/>
                  <a:gd name="T29" fmla="*/ 1 h 37"/>
                  <a:gd name="T30" fmla="*/ 1 w 16"/>
                  <a:gd name="T31" fmla="*/ 4 h 37"/>
                  <a:gd name="T32" fmla="*/ 0 w 16"/>
                  <a:gd name="T33" fmla="*/ 8 h 37"/>
                  <a:gd name="T34" fmla="*/ 0 w 16"/>
                  <a:gd name="T35" fmla="*/ 29 h 37"/>
                  <a:gd name="T36" fmla="*/ 0 w 16"/>
                  <a:gd name="T37" fmla="*/ 29 h 37"/>
                  <a:gd name="T38" fmla="*/ 1 w 16"/>
                  <a:gd name="T39" fmla="*/ 33 h 37"/>
                  <a:gd name="T40" fmla="*/ 3 w 16"/>
                  <a:gd name="T41" fmla="*/ 34 h 37"/>
                  <a:gd name="T42" fmla="*/ 5 w 16"/>
                  <a:gd name="T43" fmla="*/ 37 h 37"/>
                  <a:gd name="T44" fmla="*/ 8 w 16"/>
                  <a:gd name="T45" fmla="*/ 37 h 37"/>
                  <a:gd name="T46" fmla="*/ 8 w 16"/>
                  <a:gd name="T4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7">
                    <a:moveTo>
                      <a:pt x="8" y="37"/>
                    </a:moveTo>
                    <a:lnTo>
                      <a:pt x="8" y="37"/>
                    </a:lnTo>
                    <a:lnTo>
                      <a:pt x="12" y="37"/>
                    </a:lnTo>
                    <a:lnTo>
                      <a:pt x="15" y="34"/>
                    </a:lnTo>
                    <a:lnTo>
                      <a:pt x="16" y="33"/>
                    </a:lnTo>
                    <a:lnTo>
                      <a:pt x="16" y="29"/>
                    </a:lnTo>
                    <a:lnTo>
                      <a:pt x="16" y="8"/>
                    </a:lnTo>
                    <a:lnTo>
                      <a:pt x="16" y="8"/>
                    </a:lnTo>
                    <a:lnTo>
                      <a:pt x="16" y="4"/>
                    </a:lnTo>
                    <a:lnTo>
                      <a:pt x="15" y="1"/>
                    </a:lnTo>
                    <a:lnTo>
                      <a:pt x="12" y="0"/>
                    </a:lnTo>
                    <a:lnTo>
                      <a:pt x="8" y="0"/>
                    </a:lnTo>
                    <a:lnTo>
                      <a:pt x="8" y="0"/>
                    </a:lnTo>
                    <a:lnTo>
                      <a:pt x="5" y="0"/>
                    </a:lnTo>
                    <a:lnTo>
                      <a:pt x="3" y="1"/>
                    </a:lnTo>
                    <a:lnTo>
                      <a:pt x="1" y="4"/>
                    </a:lnTo>
                    <a:lnTo>
                      <a:pt x="0" y="8"/>
                    </a:lnTo>
                    <a:lnTo>
                      <a:pt x="0" y="29"/>
                    </a:lnTo>
                    <a:lnTo>
                      <a:pt x="0" y="29"/>
                    </a:lnTo>
                    <a:lnTo>
                      <a:pt x="1" y="33"/>
                    </a:lnTo>
                    <a:lnTo>
                      <a:pt x="3" y="34"/>
                    </a:lnTo>
                    <a:lnTo>
                      <a:pt x="5" y="37"/>
                    </a:lnTo>
                    <a:lnTo>
                      <a:pt x="8"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50" name="Freeform 209">
                <a:extLst>
                  <a:ext uri="{FF2B5EF4-FFF2-40B4-BE49-F238E27FC236}">
                    <a16:creationId xmlns:a16="http://schemas.microsoft.com/office/drawing/2014/main" id="{F4DAA3A0-DDBF-4233-858C-BFFD9A2B26F1}"/>
                  </a:ext>
                </a:extLst>
              </p:cNvPr>
              <p:cNvSpPr>
                <a:spLocks/>
              </p:cNvSpPr>
              <p:nvPr/>
            </p:nvSpPr>
            <p:spPr bwMode="auto">
              <a:xfrm>
                <a:off x="11295063" y="3567113"/>
                <a:ext cx="14288" cy="31750"/>
              </a:xfrm>
              <a:custGeom>
                <a:avLst/>
                <a:gdLst>
                  <a:gd name="T0" fmla="*/ 8 w 16"/>
                  <a:gd name="T1" fmla="*/ 39 h 39"/>
                  <a:gd name="T2" fmla="*/ 8 w 16"/>
                  <a:gd name="T3" fmla="*/ 39 h 39"/>
                  <a:gd name="T4" fmla="*/ 12 w 16"/>
                  <a:gd name="T5" fmla="*/ 38 h 39"/>
                  <a:gd name="T6" fmla="*/ 15 w 16"/>
                  <a:gd name="T7" fmla="*/ 36 h 39"/>
                  <a:gd name="T8" fmla="*/ 16 w 16"/>
                  <a:gd name="T9" fmla="*/ 34 h 39"/>
                  <a:gd name="T10" fmla="*/ 16 w 16"/>
                  <a:gd name="T11" fmla="*/ 31 h 39"/>
                  <a:gd name="T12" fmla="*/ 16 w 16"/>
                  <a:gd name="T13" fmla="*/ 8 h 39"/>
                  <a:gd name="T14" fmla="*/ 16 w 16"/>
                  <a:gd name="T15" fmla="*/ 8 h 39"/>
                  <a:gd name="T16" fmla="*/ 16 w 16"/>
                  <a:gd name="T17" fmla="*/ 5 h 39"/>
                  <a:gd name="T18" fmla="*/ 15 w 16"/>
                  <a:gd name="T19" fmla="*/ 3 h 39"/>
                  <a:gd name="T20" fmla="*/ 12 w 16"/>
                  <a:gd name="T21" fmla="*/ 1 h 39"/>
                  <a:gd name="T22" fmla="*/ 8 w 16"/>
                  <a:gd name="T23" fmla="*/ 0 h 39"/>
                  <a:gd name="T24" fmla="*/ 8 w 16"/>
                  <a:gd name="T25" fmla="*/ 0 h 39"/>
                  <a:gd name="T26" fmla="*/ 5 w 16"/>
                  <a:gd name="T27" fmla="*/ 1 h 39"/>
                  <a:gd name="T28" fmla="*/ 3 w 16"/>
                  <a:gd name="T29" fmla="*/ 3 h 39"/>
                  <a:gd name="T30" fmla="*/ 1 w 16"/>
                  <a:gd name="T31" fmla="*/ 5 h 39"/>
                  <a:gd name="T32" fmla="*/ 0 w 16"/>
                  <a:gd name="T33" fmla="*/ 8 h 39"/>
                  <a:gd name="T34" fmla="*/ 0 w 16"/>
                  <a:gd name="T35" fmla="*/ 31 h 39"/>
                  <a:gd name="T36" fmla="*/ 0 w 16"/>
                  <a:gd name="T37" fmla="*/ 31 h 39"/>
                  <a:gd name="T38" fmla="*/ 1 w 16"/>
                  <a:gd name="T39" fmla="*/ 34 h 39"/>
                  <a:gd name="T40" fmla="*/ 3 w 16"/>
                  <a:gd name="T41" fmla="*/ 36 h 39"/>
                  <a:gd name="T42" fmla="*/ 5 w 16"/>
                  <a:gd name="T43" fmla="*/ 38 h 39"/>
                  <a:gd name="T44" fmla="*/ 8 w 16"/>
                  <a:gd name="T45" fmla="*/ 39 h 39"/>
                  <a:gd name="T46" fmla="*/ 8 w 16"/>
                  <a:gd name="T4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9">
                    <a:moveTo>
                      <a:pt x="8" y="39"/>
                    </a:moveTo>
                    <a:lnTo>
                      <a:pt x="8" y="39"/>
                    </a:lnTo>
                    <a:lnTo>
                      <a:pt x="12" y="38"/>
                    </a:lnTo>
                    <a:lnTo>
                      <a:pt x="15" y="36"/>
                    </a:lnTo>
                    <a:lnTo>
                      <a:pt x="16" y="34"/>
                    </a:lnTo>
                    <a:lnTo>
                      <a:pt x="16" y="31"/>
                    </a:lnTo>
                    <a:lnTo>
                      <a:pt x="16" y="8"/>
                    </a:lnTo>
                    <a:lnTo>
                      <a:pt x="16" y="8"/>
                    </a:lnTo>
                    <a:lnTo>
                      <a:pt x="16" y="5"/>
                    </a:lnTo>
                    <a:lnTo>
                      <a:pt x="15" y="3"/>
                    </a:lnTo>
                    <a:lnTo>
                      <a:pt x="12" y="1"/>
                    </a:lnTo>
                    <a:lnTo>
                      <a:pt x="8" y="0"/>
                    </a:lnTo>
                    <a:lnTo>
                      <a:pt x="8" y="0"/>
                    </a:lnTo>
                    <a:lnTo>
                      <a:pt x="5" y="1"/>
                    </a:lnTo>
                    <a:lnTo>
                      <a:pt x="3" y="3"/>
                    </a:lnTo>
                    <a:lnTo>
                      <a:pt x="1" y="5"/>
                    </a:lnTo>
                    <a:lnTo>
                      <a:pt x="0" y="8"/>
                    </a:lnTo>
                    <a:lnTo>
                      <a:pt x="0" y="31"/>
                    </a:lnTo>
                    <a:lnTo>
                      <a:pt x="0" y="31"/>
                    </a:lnTo>
                    <a:lnTo>
                      <a:pt x="1" y="34"/>
                    </a:lnTo>
                    <a:lnTo>
                      <a:pt x="3" y="36"/>
                    </a:lnTo>
                    <a:lnTo>
                      <a:pt x="5" y="38"/>
                    </a:lnTo>
                    <a:lnTo>
                      <a:pt x="8"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51" name="Freeform 210">
                <a:extLst>
                  <a:ext uri="{FF2B5EF4-FFF2-40B4-BE49-F238E27FC236}">
                    <a16:creationId xmlns:a16="http://schemas.microsoft.com/office/drawing/2014/main" id="{164F6DD4-24FC-4AC3-8639-A7DE96B07ACF}"/>
                  </a:ext>
                </a:extLst>
              </p:cNvPr>
              <p:cNvSpPr>
                <a:spLocks/>
              </p:cNvSpPr>
              <p:nvPr/>
            </p:nvSpPr>
            <p:spPr bwMode="auto">
              <a:xfrm>
                <a:off x="11444288" y="3562350"/>
                <a:ext cx="14288" cy="30163"/>
              </a:xfrm>
              <a:custGeom>
                <a:avLst/>
                <a:gdLst>
                  <a:gd name="T0" fmla="*/ 16 w 16"/>
                  <a:gd name="T1" fmla="*/ 8 h 39"/>
                  <a:gd name="T2" fmla="*/ 16 w 16"/>
                  <a:gd name="T3" fmla="*/ 8 h 39"/>
                  <a:gd name="T4" fmla="*/ 16 w 16"/>
                  <a:gd name="T5" fmla="*/ 6 h 39"/>
                  <a:gd name="T6" fmla="*/ 15 w 16"/>
                  <a:gd name="T7" fmla="*/ 3 h 39"/>
                  <a:gd name="T8" fmla="*/ 12 w 16"/>
                  <a:gd name="T9" fmla="*/ 2 h 39"/>
                  <a:gd name="T10" fmla="*/ 8 w 16"/>
                  <a:gd name="T11" fmla="*/ 0 h 39"/>
                  <a:gd name="T12" fmla="*/ 8 w 16"/>
                  <a:gd name="T13" fmla="*/ 0 h 39"/>
                  <a:gd name="T14" fmla="*/ 5 w 16"/>
                  <a:gd name="T15" fmla="*/ 2 h 39"/>
                  <a:gd name="T16" fmla="*/ 3 w 16"/>
                  <a:gd name="T17" fmla="*/ 3 h 39"/>
                  <a:gd name="T18" fmla="*/ 1 w 16"/>
                  <a:gd name="T19" fmla="*/ 6 h 39"/>
                  <a:gd name="T20" fmla="*/ 0 w 16"/>
                  <a:gd name="T21" fmla="*/ 8 h 39"/>
                  <a:gd name="T22" fmla="*/ 0 w 16"/>
                  <a:gd name="T23" fmla="*/ 31 h 39"/>
                  <a:gd name="T24" fmla="*/ 0 w 16"/>
                  <a:gd name="T25" fmla="*/ 31 h 39"/>
                  <a:gd name="T26" fmla="*/ 1 w 16"/>
                  <a:gd name="T27" fmla="*/ 34 h 39"/>
                  <a:gd name="T28" fmla="*/ 3 w 16"/>
                  <a:gd name="T29" fmla="*/ 37 h 39"/>
                  <a:gd name="T30" fmla="*/ 5 w 16"/>
                  <a:gd name="T31" fmla="*/ 38 h 39"/>
                  <a:gd name="T32" fmla="*/ 8 w 16"/>
                  <a:gd name="T33" fmla="*/ 39 h 39"/>
                  <a:gd name="T34" fmla="*/ 8 w 16"/>
                  <a:gd name="T35" fmla="*/ 39 h 39"/>
                  <a:gd name="T36" fmla="*/ 12 w 16"/>
                  <a:gd name="T37" fmla="*/ 38 h 39"/>
                  <a:gd name="T38" fmla="*/ 15 w 16"/>
                  <a:gd name="T39" fmla="*/ 37 h 39"/>
                  <a:gd name="T40" fmla="*/ 16 w 16"/>
                  <a:gd name="T41" fmla="*/ 34 h 39"/>
                  <a:gd name="T42" fmla="*/ 16 w 16"/>
                  <a:gd name="T43" fmla="*/ 31 h 39"/>
                  <a:gd name="T44" fmla="*/ 16 w 16"/>
                  <a:gd name="T45"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39">
                    <a:moveTo>
                      <a:pt x="16" y="8"/>
                    </a:moveTo>
                    <a:lnTo>
                      <a:pt x="16" y="8"/>
                    </a:lnTo>
                    <a:lnTo>
                      <a:pt x="16" y="6"/>
                    </a:lnTo>
                    <a:lnTo>
                      <a:pt x="15" y="3"/>
                    </a:lnTo>
                    <a:lnTo>
                      <a:pt x="12" y="2"/>
                    </a:lnTo>
                    <a:lnTo>
                      <a:pt x="8" y="0"/>
                    </a:lnTo>
                    <a:lnTo>
                      <a:pt x="8" y="0"/>
                    </a:lnTo>
                    <a:lnTo>
                      <a:pt x="5" y="2"/>
                    </a:lnTo>
                    <a:lnTo>
                      <a:pt x="3" y="3"/>
                    </a:lnTo>
                    <a:lnTo>
                      <a:pt x="1" y="6"/>
                    </a:lnTo>
                    <a:lnTo>
                      <a:pt x="0" y="8"/>
                    </a:lnTo>
                    <a:lnTo>
                      <a:pt x="0" y="31"/>
                    </a:lnTo>
                    <a:lnTo>
                      <a:pt x="0" y="31"/>
                    </a:lnTo>
                    <a:lnTo>
                      <a:pt x="1" y="34"/>
                    </a:lnTo>
                    <a:lnTo>
                      <a:pt x="3" y="37"/>
                    </a:lnTo>
                    <a:lnTo>
                      <a:pt x="5" y="38"/>
                    </a:lnTo>
                    <a:lnTo>
                      <a:pt x="8" y="39"/>
                    </a:lnTo>
                    <a:lnTo>
                      <a:pt x="8" y="39"/>
                    </a:lnTo>
                    <a:lnTo>
                      <a:pt x="12" y="38"/>
                    </a:lnTo>
                    <a:lnTo>
                      <a:pt x="15" y="37"/>
                    </a:lnTo>
                    <a:lnTo>
                      <a:pt x="16" y="34"/>
                    </a:lnTo>
                    <a:lnTo>
                      <a:pt x="16" y="31"/>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52" name="Freeform 211">
                <a:extLst>
                  <a:ext uri="{FF2B5EF4-FFF2-40B4-BE49-F238E27FC236}">
                    <a16:creationId xmlns:a16="http://schemas.microsoft.com/office/drawing/2014/main" id="{844345AA-B335-4B8A-AD00-4EC83F28EEC2}"/>
                  </a:ext>
                </a:extLst>
              </p:cNvPr>
              <p:cNvSpPr>
                <a:spLocks/>
              </p:cNvSpPr>
              <p:nvPr/>
            </p:nvSpPr>
            <p:spPr bwMode="auto">
              <a:xfrm>
                <a:off x="11444288" y="3602038"/>
                <a:ext cx="14288" cy="30163"/>
              </a:xfrm>
              <a:custGeom>
                <a:avLst/>
                <a:gdLst>
                  <a:gd name="T0" fmla="*/ 8 w 16"/>
                  <a:gd name="T1" fmla="*/ 0 h 39"/>
                  <a:gd name="T2" fmla="*/ 8 w 16"/>
                  <a:gd name="T3" fmla="*/ 0 h 39"/>
                  <a:gd name="T4" fmla="*/ 4 w 16"/>
                  <a:gd name="T5" fmla="*/ 1 h 39"/>
                  <a:gd name="T6" fmla="*/ 1 w 16"/>
                  <a:gd name="T7" fmla="*/ 3 h 39"/>
                  <a:gd name="T8" fmla="*/ 0 w 16"/>
                  <a:gd name="T9" fmla="*/ 5 h 39"/>
                  <a:gd name="T10" fmla="*/ 0 w 16"/>
                  <a:gd name="T11" fmla="*/ 8 h 39"/>
                  <a:gd name="T12" fmla="*/ 0 w 16"/>
                  <a:gd name="T13" fmla="*/ 31 h 39"/>
                  <a:gd name="T14" fmla="*/ 0 w 16"/>
                  <a:gd name="T15" fmla="*/ 31 h 39"/>
                  <a:gd name="T16" fmla="*/ 0 w 16"/>
                  <a:gd name="T17" fmla="*/ 34 h 39"/>
                  <a:gd name="T18" fmla="*/ 1 w 16"/>
                  <a:gd name="T19" fmla="*/ 36 h 39"/>
                  <a:gd name="T20" fmla="*/ 4 w 16"/>
                  <a:gd name="T21" fmla="*/ 38 h 39"/>
                  <a:gd name="T22" fmla="*/ 8 w 16"/>
                  <a:gd name="T23" fmla="*/ 39 h 39"/>
                  <a:gd name="T24" fmla="*/ 8 w 16"/>
                  <a:gd name="T25" fmla="*/ 39 h 39"/>
                  <a:gd name="T26" fmla="*/ 11 w 16"/>
                  <a:gd name="T27" fmla="*/ 38 h 39"/>
                  <a:gd name="T28" fmla="*/ 13 w 16"/>
                  <a:gd name="T29" fmla="*/ 36 h 39"/>
                  <a:gd name="T30" fmla="*/ 15 w 16"/>
                  <a:gd name="T31" fmla="*/ 34 h 39"/>
                  <a:gd name="T32" fmla="*/ 16 w 16"/>
                  <a:gd name="T33" fmla="*/ 31 h 39"/>
                  <a:gd name="T34" fmla="*/ 16 w 16"/>
                  <a:gd name="T35" fmla="*/ 8 h 39"/>
                  <a:gd name="T36" fmla="*/ 16 w 16"/>
                  <a:gd name="T37" fmla="*/ 8 h 39"/>
                  <a:gd name="T38" fmla="*/ 15 w 16"/>
                  <a:gd name="T39" fmla="*/ 5 h 39"/>
                  <a:gd name="T40" fmla="*/ 13 w 16"/>
                  <a:gd name="T41" fmla="*/ 3 h 39"/>
                  <a:gd name="T42" fmla="*/ 11 w 16"/>
                  <a:gd name="T43" fmla="*/ 1 h 39"/>
                  <a:gd name="T44" fmla="*/ 8 w 16"/>
                  <a:gd name="T45" fmla="*/ 0 h 39"/>
                  <a:gd name="T46" fmla="*/ 8 w 16"/>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9">
                    <a:moveTo>
                      <a:pt x="8" y="0"/>
                    </a:moveTo>
                    <a:lnTo>
                      <a:pt x="8" y="0"/>
                    </a:lnTo>
                    <a:lnTo>
                      <a:pt x="4" y="1"/>
                    </a:lnTo>
                    <a:lnTo>
                      <a:pt x="1" y="3"/>
                    </a:lnTo>
                    <a:lnTo>
                      <a:pt x="0" y="5"/>
                    </a:lnTo>
                    <a:lnTo>
                      <a:pt x="0" y="8"/>
                    </a:lnTo>
                    <a:lnTo>
                      <a:pt x="0" y="31"/>
                    </a:lnTo>
                    <a:lnTo>
                      <a:pt x="0" y="31"/>
                    </a:lnTo>
                    <a:lnTo>
                      <a:pt x="0" y="34"/>
                    </a:lnTo>
                    <a:lnTo>
                      <a:pt x="1" y="36"/>
                    </a:lnTo>
                    <a:lnTo>
                      <a:pt x="4" y="38"/>
                    </a:lnTo>
                    <a:lnTo>
                      <a:pt x="8" y="39"/>
                    </a:lnTo>
                    <a:lnTo>
                      <a:pt x="8" y="39"/>
                    </a:lnTo>
                    <a:lnTo>
                      <a:pt x="11" y="38"/>
                    </a:lnTo>
                    <a:lnTo>
                      <a:pt x="13" y="36"/>
                    </a:lnTo>
                    <a:lnTo>
                      <a:pt x="15" y="34"/>
                    </a:lnTo>
                    <a:lnTo>
                      <a:pt x="16" y="31"/>
                    </a:lnTo>
                    <a:lnTo>
                      <a:pt x="16" y="8"/>
                    </a:lnTo>
                    <a:lnTo>
                      <a:pt x="16" y="8"/>
                    </a:lnTo>
                    <a:lnTo>
                      <a:pt x="15" y="5"/>
                    </a:lnTo>
                    <a:lnTo>
                      <a:pt x="13" y="3"/>
                    </a:lnTo>
                    <a:lnTo>
                      <a:pt x="11" y="1"/>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53" name="Freeform 212">
                <a:extLst>
                  <a:ext uri="{FF2B5EF4-FFF2-40B4-BE49-F238E27FC236}">
                    <a16:creationId xmlns:a16="http://schemas.microsoft.com/office/drawing/2014/main" id="{F5C13F4D-EB50-4C58-8065-947B4FED73D3}"/>
                  </a:ext>
                </a:extLst>
              </p:cNvPr>
              <p:cNvSpPr>
                <a:spLocks/>
              </p:cNvSpPr>
              <p:nvPr/>
            </p:nvSpPr>
            <p:spPr bwMode="auto">
              <a:xfrm>
                <a:off x="11295063" y="3524250"/>
                <a:ext cx="33338" cy="28575"/>
              </a:xfrm>
              <a:custGeom>
                <a:avLst/>
                <a:gdLst>
                  <a:gd name="T0" fmla="*/ 32 w 40"/>
                  <a:gd name="T1" fmla="*/ 0 h 38"/>
                  <a:gd name="T2" fmla="*/ 11 w 40"/>
                  <a:gd name="T3" fmla="*/ 0 h 38"/>
                  <a:gd name="T4" fmla="*/ 11 w 40"/>
                  <a:gd name="T5" fmla="*/ 0 h 38"/>
                  <a:gd name="T6" fmla="*/ 9 w 40"/>
                  <a:gd name="T7" fmla="*/ 0 h 38"/>
                  <a:gd name="T8" fmla="*/ 9 w 40"/>
                  <a:gd name="T9" fmla="*/ 0 h 38"/>
                  <a:gd name="T10" fmla="*/ 8 w 40"/>
                  <a:gd name="T11" fmla="*/ 0 h 38"/>
                  <a:gd name="T12" fmla="*/ 8 w 40"/>
                  <a:gd name="T13" fmla="*/ 0 h 38"/>
                  <a:gd name="T14" fmla="*/ 5 w 40"/>
                  <a:gd name="T15" fmla="*/ 0 h 38"/>
                  <a:gd name="T16" fmla="*/ 3 w 40"/>
                  <a:gd name="T17" fmla="*/ 1 h 38"/>
                  <a:gd name="T18" fmla="*/ 1 w 40"/>
                  <a:gd name="T19" fmla="*/ 4 h 38"/>
                  <a:gd name="T20" fmla="*/ 0 w 40"/>
                  <a:gd name="T21" fmla="*/ 8 h 38"/>
                  <a:gd name="T22" fmla="*/ 0 w 40"/>
                  <a:gd name="T23" fmla="*/ 30 h 38"/>
                  <a:gd name="T24" fmla="*/ 0 w 40"/>
                  <a:gd name="T25" fmla="*/ 30 h 38"/>
                  <a:gd name="T26" fmla="*/ 1 w 40"/>
                  <a:gd name="T27" fmla="*/ 34 h 38"/>
                  <a:gd name="T28" fmla="*/ 3 w 40"/>
                  <a:gd name="T29" fmla="*/ 36 h 38"/>
                  <a:gd name="T30" fmla="*/ 5 w 40"/>
                  <a:gd name="T31" fmla="*/ 38 h 38"/>
                  <a:gd name="T32" fmla="*/ 8 w 40"/>
                  <a:gd name="T33" fmla="*/ 38 h 38"/>
                  <a:gd name="T34" fmla="*/ 8 w 40"/>
                  <a:gd name="T35" fmla="*/ 38 h 38"/>
                  <a:gd name="T36" fmla="*/ 12 w 40"/>
                  <a:gd name="T37" fmla="*/ 38 h 38"/>
                  <a:gd name="T38" fmla="*/ 15 w 40"/>
                  <a:gd name="T39" fmla="*/ 36 h 38"/>
                  <a:gd name="T40" fmla="*/ 16 w 40"/>
                  <a:gd name="T41" fmla="*/ 34 h 38"/>
                  <a:gd name="T42" fmla="*/ 16 w 40"/>
                  <a:gd name="T43" fmla="*/ 30 h 38"/>
                  <a:gd name="T44" fmla="*/ 16 w 40"/>
                  <a:gd name="T45" fmla="*/ 16 h 38"/>
                  <a:gd name="T46" fmla="*/ 32 w 40"/>
                  <a:gd name="T47" fmla="*/ 16 h 38"/>
                  <a:gd name="T48" fmla="*/ 32 w 40"/>
                  <a:gd name="T49" fmla="*/ 16 h 38"/>
                  <a:gd name="T50" fmla="*/ 35 w 40"/>
                  <a:gd name="T51" fmla="*/ 15 h 38"/>
                  <a:gd name="T52" fmla="*/ 38 w 40"/>
                  <a:gd name="T53" fmla="*/ 13 h 38"/>
                  <a:gd name="T54" fmla="*/ 40 w 40"/>
                  <a:gd name="T55" fmla="*/ 11 h 38"/>
                  <a:gd name="T56" fmla="*/ 40 w 40"/>
                  <a:gd name="T57" fmla="*/ 8 h 38"/>
                  <a:gd name="T58" fmla="*/ 40 w 40"/>
                  <a:gd name="T59" fmla="*/ 8 h 38"/>
                  <a:gd name="T60" fmla="*/ 40 w 40"/>
                  <a:gd name="T61" fmla="*/ 4 h 38"/>
                  <a:gd name="T62" fmla="*/ 38 w 40"/>
                  <a:gd name="T63" fmla="*/ 1 h 38"/>
                  <a:gd name="T64" fmla="*/ 35 w 40"/>
                  <a:gd name="T65" fmla="*/ 0 h 38"/>
                  <a:gd name="T66" fmla="*/ 32 w 40"/>
                  <a:gd name="T67" fmla="*/ 0 h 38"/>
                  <a:gd name="T68" fmla="*/ 32 w 40"/>
                  <a:gd name="T6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8">
                    <a:moveTo>
                      <a:pt x="32" y="0"/>
                    </a:moveTo>
                    <a:lnTo>
                      <a:pt x="11" y="0"/>
                    </a:lnTo>
                    <a:lnTo>
                      <a:pt x="11" y="0"/>
                    </a:lnTo>
                    <a:lnTo>
                      <a:pt x="9" y="0"/>
                    </a:lnTo>
                    <a:lnTo>
                      <a:pt x="9" y="0"/>
                    </a:lnTo>
                    <a:lnTo>
                      <a:pt x="8" y="0"/>
                    </a:lnTo>
                    <a:lnTo>
                      <a:pt x="8" y="0"/>
                    </a:lnTo>
                    <a:lnTo>
                      <a:pt x="5" y="0"/>
                    </a:lnTo>
                    <a:lnTo>
                      <a:pt x="3" y="1"/>
                    </a:lnTo>
                    <a:lnTo>
                      <a:pt x="1" y="4"/>
                    </a:lnTo>
                    <a:lnTo>
                      <a:pt x="0" y="8"/>
                    </a:lnTo>
                    <a:lnTo>
                      <a:pt x="0" y="30"/>
                    </a:lnTo>
                    <a:lnTo>
                      <a:pt x="0" y="30"/>
                    </a:lnTo>
                    <a:lnTo>
                      <a:pt x="1" y="34"/>
                    </a:lnTo>
                    <a:lnTo>
                      <a:pt x="3" y="36"/>
                    </a:lnTo>
                    <a:lnTo>
                      <a:pt x="5" y="38"/>
                    </a:lnTo>
                    <a:lnTo>
                      <a:pt x="8" y="38"/>
                    </a:lnTo>
                    <a:lnTo>
                      <a:pt x="8" y="38"/>
                    </a:lnTo>
                    <a:lnTo>
                      <a:pt x="12" y="38"/>
                    </a:lnTo>
                    <a:lnTo>
                      <a:pt x="15" y="36"/>
                    </a:lnTo>
                    <a:lnTo>
                      <a:pt x="16" y="34"/>
                    </a:lnTo>
                    <a:lnTo>
                      <a:pt x="16" y="30"/>
                    </a:lnTo>
                    <a:lnTo>
                      <a:pt x="16" y="16"/>
                    </a:lnTo>
                    <a:lnTo>
                      <a:pt x="32" y="16"/>
                    </a:lnTo>
                    <a:lnTo>
                      <a:pt x="32" y="16"/>
                    </a:lnTo>
                    <a:lnTo>
                      <a:pt x="35" y="15"/>
                    </a:lnTo>
                    <a:lnTo>
                      <a:pt x="38" y="13"/>
                    </a:lnTo>
                    <a:lnTo>
                      <a:pt x="40" y="11"/>
                    </a:lnTo>
                    <a:lnTo>
                      <a:pt x="40" y="8"/>
                    </a:lnTo>
                    <a:lnTo>
                      <a:pt x="40" y="8"/>
                    </a:lnTo>
                    <a:lnTo>
                      <a:pt x="40" y="4"/>
                    </a:lnTo>
                    <a:lnTo>
                      <a:pt x="38" y="1"/>
                    </a:lnTo>
                    <a:lnTo>
                      <a:pt x="35" y="0"/>
                    </a:lnTo>
                    <a:lnTo>
                      <a:pt x="32" y="0"/>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grpSp>
      </p:grpSp>
      <p:grpSp>
        <p:nvGrpSpPr>
          <p:cNvPr id="54" name="Group 53">
            <a:extLst>
              <a:ext uri="{FF2B5EF4-FFF2-40B4-BE49-F238E27FC236}">
                <a16:creationId xmlns:a16="http://schemas.microsoft.com/office/drawing/2014/main" id="{3411B5C0-94C1-47BB-B922-492E3AB0921A}"/>
              </a:ext>
            </a:extLst>
          </p:cNvPr>
          <p:cNvGrpSpPr/>
          <p:nvPr/>
        </p:nvGrpSpPr>
        <p:grpSpPr>
          <a:xfrm>
            <a:off x="9370379" y="2229995"/>
            <a:ext cx="697076" cy="694267"/>
            <a:chOff x="6501456" y="1029344"/>
            <a:chExt cx="522807" cy="520700"/>
          </a:xfrm>
        </p:grpSpPr>
        <p:sp>
          <p:nvSpPr>
            <p:cNvPr id="55" name="Oval 54">
              <a:extLst>
                <a:ext uri="{FF2B5EF4-FFF2-40B4-BE49-F238E27FC236}">
                  <a16:creationId xmlns:a16="http://schemas.microsoft.com/office/drawing/2014/main" id="{4D3EA448-7696-466B-9431-791B6A447719}"/>
                </a:ext>
              </a:extLst>
            </p:cNvPr>
            <p:cNvSpPr/>
            <p:nvPr/>
          </p:nvSpPr>
          <p:spPr>
            <a:xfrm>
              <a:off x="6501456" y="1066216"/>
              <a:ext cx="499383" cy="43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grpSp>
          <p:nvGrpSpPr>
            <p:cNvPr id="56" name="Group 55">
              <a:extLst>
                <a:ext uri="{FF2B5EF4-FFF2-40B4-BE49-F238E27FC236}">
                  <a16:creationId xmlns:a16="http://schemas.microsoft.com/office/drawing/2014/main" id="{4246CF9A-76E1-447C-BA95-10F699751C2D}"/>
                </a:ext>
              </a:extLst>
            </p:cNvPr>
            <p:cNvGrpSpPr>
              <a:grpSpLocks noChangeAspect="1"/>
            </p:cNvGrpSpPr>
            <p:nvPr/>
          </p:nvGrpSpPr>
          <p:grpSpPr>
            <a:xfrm>
              <a:off x="6501975" y="1029344"/>
              <a:ext cx="522288" cy="520700"/>
              <a:chOff x="2328863" y="2627483"/>
              <a:chExt cx="522288" cy="520700"/>
            </a:xfrm>
          </p:grpSpPr>
          <p:sp>
            <p:nvSpPr>
              <p:cNvPr id="57" name="Freeform 21">
                <a:extLst>
                  <a:ext uri="{FF2B5EF4-FFF2-40B4-BE49-F238E27FC236}">
                    <a16:creationId xmlns:a16="http://schemas.microsoft.com/office/drawing/2014/main" id="{9187D683-75A0-4FCA-B42D-F46AEFB7876B}"/>
                  </a:ext>
                </a:extLst>
              </p:cNvPr>
              <p:cNvSpPr>
                <a:spLocks noEditPoints="1"/>
              </p:cNvSpPr>
              <p:nvPr/>
            </p:nvSpPr>
            <p:spPr bwMode="auto">
              <a:xfrm>
                <a:off x="2328863" y="2627483"/>
                <a:ext cx="522288" cy="520700"/>
              </a:xfrm>
              <a:custGeom>
                <a:avLst/>
                <a:gdLst>
                  <a:gd name="T0" fmla="*/ 311 w 658"/>
                  <a:gd name="T1" fmla="*/ 657 h 657"/>
                  <a:gd name="T2" fmla="*/ 263 w 658"/>
                  <a:gd name="T3" fmla="*/ 650 h 657"/>
                  <a:gd name="T4" fmla="*/ 201 w 658"/>
                  <a:gd name="T5" fmla="*/ 631 h 657"/>
                  <a:gd name="T6" fmla="*/ 119 w 658"/>
                  <a:gd name="T7" fmla="*/ 582 h 657"/>
                  <a:gd name="T8" fmla="*/ 56 w 658"/>
                  <a:gd name="T9" fmla="*/ 512 h 657"/>
                  <a:gd name="T10" fmla="*/ 14 w 658"/>
                  <a:gd name="T11" fmla="*/ 426 h 657"/>
                  <a:gd name="T12" fmla="*/ 4 w 658"/>
                  <a:gd name="T13" fmla="*/ 379 h 657"/>
                  <a:gd name="T14" fmla="*/ 0 w 658"/>
                  <a:gd name="T15" fmla="*/ 329 h 657"/>
                  <a:gd name="T16" fmla="*/ 1 w 658"/>
                  <a:gd name="T17" fmla="*/ 296 h 657"/>
                  <a:gd name="T18" fmla="*/ 10 w 658"/>
                  <a:gd name="T19" fmla="*/ 246 h 657"/>
                  <a:gd name="T20" fmla="*/ 40 w 658"/>
                  <a:gd name="T21" fmla="*/ 172 h 657"/>
                  <a:gd name="T22" fmla="*/ 96 w 658"/>
                  <a:gd name="T23" fmla="*/ 97 h 657"/>
                  <a:gd name="T24" fmla="*/ 172 w 658"/>
                  <a:gd name="T25" fmla="*/ 39 h 657"/>
                  <a:gd name="T26" fmla="*/ 247 w 658"/>
                  <a:gd name="T27" fmla="*/ 11 h 657"/>
                  <a:gd name="T28" fmla="*/ 295 w 658"/>
                  <a:gd name="T29" fmla="*/ 2 h 657"/>
                  <a:gd name="T30" fmla="*/ 329 w 658"/>
                  <a:gd name="T31" fmla="*/ 0 h 657"/>
                  <a:gd name="T32" fmla="*/ 378 w 658"/>
                  <a:gd name="T33" fmla="*/ 4 h 657"/>
                  <a:gd name="T34" fmla="*/ 427 w 658"/>
                  <a:gd name="T35" fmla="*/ 15 h 657"/>
                  <a:gd name="T36" fmla="*/ 513 w 658"/>
                  <a:gd name="T37" fmla="*/ 57 h 657"/>
                  <a:gd name="T38" fmla="*/ 582 w 658"/>
                  <a:gd name="T39" fmla="*/ 120 h 657"/>
                  <a:gd name="T40" fmla="*/ 631 w 658"/>
                  <a:gd name="T41" fmla="*/ 200 h 657"/>
                  <a:gd name="T42" fmla="*/ 651 w 658"/>
                  <a:gd name="T43" fmla="*/ 262 h 657"/>
                  <a:gd name="T44" fmla="*/ 656 w 658"/>
                  <a:gd name="T45" fmla="*/ 312 h 657"/>
                  <a:gd name="T46" fmla="*/ 656 w 658"/>
                  <a:gd name="T47" fmla="*/ 345 h 657"/>
                  <a:gd name="T48" fmla="*/ 651 w 658"/>
                  <a:gd name="T49" fmla="*/ 395 h 657"/>
                  <a:gd name="T50" fmla="*/ 631 w 658"/>
                  <a:gd name="T51" fmla="*/ 457 h 657"/>
                  <a:gd name="T52" fmla="*/ 582 w 658"/>
                  <a:gd name="T53" fmla="*/ 537 h 657"/>
                  <a:gd name="T54" fmla="*/ 513 w 658"/>
                  <a:gd name="T55" fmla="*/ 600 h 657"/>
                  <a:gd name="T56" fmla="*/ 427 w 658"/>
                  <a:gd name="T57" fmla="*/ 642 h 657"/>
                  <a:gd name="T58" fmla="*/ 378 w 658"/>
                  <a:gd name="T59" fmla="*/ 654 h 657"/>
                  <a:gd name="T60" fmla="*/ 329 w 658"/>
                  <a:gd name="T61" fmla="*/ 657 h 657"/>
                  <a:gd name="T62" fmla="*/ 329 w 658"/>
                  <a:gd name="T63" fmla="*/ 38 h 657"/>
                  <a:gd name="T64" fmla="*/ 243 w 658"/>
                  <a:gd name="T65" fmla="*/ 51 h 657"/>
                  <a:gd name="T66" fmla="*/ 166 w 658"/>
                  <a:gd name="T67" fmla="*/ 87 h 657"/>
                  <a:gd name="T68" fmla="*/ 104 w 658"/>
                  <a:gd name="T69" fmla="*/ 144 h 657"/>
                  <a:gd name="T70" fmla="*/ 60 w 658"/>
                  <a:gd name="T71" fmla="*/ 215 h 657"/>
                  <a:gd name="T72" fmla="*/ 39 w 658"/>
                  <a:gd name="T73" fmla="*/ 298 h 657"/>
                  <a:gd name="T74" fmla="*/ 39 w 658"/>
                  <a:gd name="T75" fmla="*/ 359 h 657"/>
                  <a:gd name="T76" fmla="*/ 60 w 658"/>
                  <a:gd name="T77" fmla="*/ 442 h 657"/>
                  <a:gd name="T78" fmla="*/ 104 w 658"/>
                  <a:gd name="T79" fmla="*/ 513 h 657"/>
                  <a:gd name="T80" fmla="*/ 166 w 658"/>
                  <a:gd name="T81" fmla="*/ 569 h 657"/>
                  <a:gd name="T82" fmla="*/ 243 w 658"/>
                  <a:gd name="T83" fmla="*/ 607 h 657"/>
                  <a:gd name="T84" fmla="*/ 329 w 658"/>
                  <a:gd name="T85" fmla="*/ 619 h 657"/>
                  <a:gd name="T86" fmla="*/ 388 w 658"/>
                  <a:gd name="T87" fmla="*/ 614 h 657"/>
                  <a:gd name="T88" fmla="*/ 467 w 658"/>
                  <a:gd name="T89" fmla="*/ 584 h 657"/>
                  <a:gd name="T90" fmla="*/ 534 w 658"/>
                  <a:gd name="T91" fmla="*/ 535 h 657"/>
                  <a:gd name="T92" fmla="*/ 585 w 658"/>
                  <a:gd name="T93" fmla="*/ 467 h 657"/>
                  <a:gd name="T94" fmla="*/ 613 w 658"/>
                  <a:gd name="T95" fmla="*/ 387 h 657"/>
                  <a:gd name="T96" fmla="*/ 620 w 658"/>
                  <a:gd name="T97" fmla="*/ 329 h 657"/>
                  <a:gd name="T98" fmla="*/ 607 w 658"/>
                  <a:gd name="T99" fmla="*/ 242 h 657"/>
                  <a:gd name="T100" fmla="*/ 570 w 658"/>
                  <a:gd name="T101" fmla="*/ 165 h 657"/>
                  <a:gd name="T102" fmla="*/ 514 w 658"/>
                  <a:gd name="T103" fmla="*/ 104 h 657"/>
                  <a:gd name="T104" fmla="*/ 441 w 658"/>
                  <a:gd name="T105" fmla="*/ 61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1" y="657"/>
                    </a:lnTo>
                    <a:lnTo>
                      <a:pt x="295" y="655"/>
                    </a:lnTo>
                    <a:lnTo>
                      <a:pt x="279" y="654"/>
                    </a:lnTo>
                    <a:lnTo>
                      <a:pt x="263" y="650"/>
                    </a:lnTo>
                    <a:lnTo>
                      <a:pt x="247" y="647"/>
                    </a:lnTo>
                    <a:lnTo>
                      <a:pt x="231" y="642"/>
                    </a:lnTo>
                    <a:lnTo>
                      <a:pt x="201" y="631"/>
                    </a:lnTo>
                    <a:lnTo>
                      <a:pt x="172" y="618"/>
                    </a:lnTo>
                    <a:lnTo>
                      <a:pt x="145" y="600"/>
                    </a:lnTo>
                    <a:lnTo>
                      <a:pt x="119" y="582"/>
                    </a:lnTo>
                    <a:lnTo>
                      <a:pt x="96" y="561"/>
                    </a:lnTo>
                    <a:lnTo>
                      <a:pt x="75" y="537"/>
                    </a:lnTo>
                    <a:lnTo>
                      <a:pt x="56" y="512"/>
                    </a:lnTo>
                    <a:lnTo>
                      <a:pt x="40" y="485"/>
                    </a:lnTo>
                    <a:lnTo>
                      <a:pt x="25" y="457"/>
                    </a:lnTo>
                    <a:lnTo>
                      <a:pt x="14" y="426"/>
                    </a:lnTo>
                    <a:lnTo>
                      <a:pt x="10" y="411"/>
                    </a:lnTo>
                    <a:lnTo>
                      <a:pt x="6" y="395"/>
                    </a:lnTo>
                    <a:lnTo>
                      <a:pt x="4" y="379"/>
                    </a:lnTo>
                    <a:lnTo>
                      <a:pt x="1" y="363"/>
                    </a:lnTo>
                    <a:lnTo>
                      <a:pt x="0" y="345"/>
                    </a:lnTo>
                    <a:lnTo>
                      <a:pt x="0" y="329"/>
                    </a:lnTo>
                    <a:lnTo>
                      <a:pt x="0" y="329"/>
                    </a:lnTo>
                    <a:lnTo>
                      <a:pt x="0" y="312"/>
                    </a:lnTo>
                    <a:lnTo>
                      <a:pt x="1" y="296"/>
                    </a:lnTo>
                    <a:lnTo>
                      <a:pt x="4" y="278"/>
                    </a:lnTo>
                    <a:lnTo>
                      <a:pt x="6" y="262"/>
                    </a:lnTo>
                    <a:lnTo>
                      <a:pt x="10" y="246"/>
                    </a:lnTo>
                    <a:lnTo>
                      <a:pt x="14" y="231"/>
                    </a:lnTo>
                    <a:lnTo>
                      <a:pt x="25" y="200"/>
                    </a:lnTo>
                    <a:lnTo>
                      <a:pt x="40" y="172"/>
                    </a:lnTo>
                    <a:lnTo>
                      <a:pt x="56" y="145"/>
                    </a:lnTo>
                    <a:lnTo>
                      <a:pt x="75" y="120"/>
                    </a:lnTo>
                    <a:lnTo>
                      <a:pt x="96" y="97"/>
                    </a:lnTo>
                    <a:lnTo>
                      <a:pt x="119" y="75"/>
                    </a:lnTo>
                    <a:lnTo>
                      <a:pt x="145" y="57"/>
                    </a:lnTo>
                    <a:lnTo>
                      <a:pt x="172" y="39"/>
                    </a:lnTo>
                    <a:lnTo>
                      <a:pt x="201" y="26"/>
                    </a:lnTo>
                    <a:lnTo>
                      <a:pt x="231" y="15"/>
                    </a:lnTo>
                    <a:lnTo>
                      <a:pt x="247" y="11"/>
                    </a:lnTo>
                    <a:lnTo>
                      <a:pt x="263" y="7"/>
                    </a:lnTo>
                    <a:lnTo>
                      <a:pt x="279" y="4"/>
                    </a:lnTo>
                    <a:lnTo>
                      <a:pt x="295" y="2"/>
                    </a:lnTo>
                    <a:lnTo>
                      <a:pt x="311" y="0"/>
                    </a:lnTo>
                    <a:lnTo>
                      <a:pt x="329" y="0"/>
                    </a:lnTo>
                    <a:lnTo>
                      <a:pt x="329" y="0"/>
                    </a:lnTo>
                    <a:lnTo>
                      <a:pt x="346" y="0"/>
                    </a:lnTo>
                    <a:lnTo>
                      <a:pt x="362" y="2"/>
                    </a:lnTo>
                    <a:lnTo>
                      <a:pt x="378" y="4"/>
                    </a:lnTo>
                    <a:lnTo>
                      <a:pt x="394" y="7"/>
                    </a:lnTo>
                    <a:lnTo>
                      <a:pt x="411" y="11"/>
                    </a:lnTo>
                    <a:lnTo>
                      <a:pt x="427" y="15"/>
                    </a:lnTo>
                    <a:lnTo>
                      <a:pt x="456" y="26"/>
                    </a:lnTo>
                    <a:lnTo>
                      <a:pt x="486" y="39"/>
                    </a:lnTo>
                    <a:lnTo>
                      <a:pt x="513" y="57"/>
                    </a:lnTo>
                    <a:lnTo>
                      <a:pt x="538" y="75"/>
                    </a:lnTo>
                    <a:lnTo>
                      <a:pt x="561" y="97"/>
                    </a:lnTo>
                    <a:lnTo>
                      <a:pt x="582" y="120"/>
                    </a:lnTo>
                    <a:lnTo>
                      <a:pt x="601" y="145"/>
                    </a:lnTo>
                    <a:lnTo>
                      <a:pt x="617" y="172"/>
                    </a:lnTo>
                    <a:lnTo>
                      <a:pt x="631" y="200"/>
                    </a:lnTo>
                    <a:lnTo>
                      <a:pt x="643" y="231"/>
                    </a:lnTo>
                    <a:lnTo>
                      <a:pt x="647" y="246"/>
                    </a:lnTo>
                    <a:lnTo>
                      <a:pt x="651" y="262"/>
                    </a:lnTo>
                    <a:lnTo>
                      <a:pt x="654" y="278"/>
                    </a:lnTo>
                    <a:lnTo>
                      <a:pt x="655" y="296"/>
                    </a:lnTo>
                    <a:lnTo>
                      <a:pt x="656" y="312"/>
                    </a:lnTo>
                    <a:lnTo>
                      <a:pt x="658" y="329"/>
                    </a:lnTo>
                    <a:lnTo>
                      <a:pt x="658" y="329"/>
                    </a:lnTo>
                    <a:lnTo>
                      <a:pt x="656" y="345"/>
                    </a:lnTo>
                    <a:lnTo>
                      <a:pt x="655" y="363"/>
                    </a:lnTo>
                    <a:lnTo>
                      <a:pt x="654" y="379"/>
                    </a:lnTo>
                    <a:lnTo>
                      <a:pt x="651" y="395"/>
                    </a:lnTo>
                    <a:lnTo>
                      <a:pt x="647" y="411"/>
                    </a:lnTo>
                    <a:lnTo>
                      <a:pt x="643" y="426"/>
                    </a:lnTo>
                    <a:lnTo>
                      <a:pt x="631" y="457"/>
                    </a:lnTo>
                    <a:lnTo>
                      <a:pt x="617" y="485"/>
                    </a:lnTo>
                    <a:lnTo>
                      <a:pt x="601" y="512"/>
                    </a:lnTo>
                    <a:lnTo>
                      <a:pt x="582" y="537"/>
                    </a:lnTo>
                    <a:lnTo>
                      <a:pt x="561" y="561"/>
                    </a:lnTo>
                    <a:lnTo>
                      <a:pt x="538" y="582"/>
                    </a:lnTo>
                    <a:lnTo>
                      <a:pt x="513" y="600"/>
                    </a:lnTo>
                    <a:lnTo>
                      <a:pt x="486" y="618"/>
                    </a:lnTo>
                    <a:lnTo>
                      <a:pt x="456" y="631"/>
                    </a:lnTo>
                    <a:lnTo>
                      <a:pt x="427" y="642"/>
                    </a:lnTo>
                    <a:lnTo>
                      <a:pt x="411" y="647"/>
                    </a:lnTo>
                    <a:lnTo>
                      <a:pt x="394" y="650"/>
                    </a:lnTo>
                    <a:lnTo>
                      <a:pt x="378" y="654"/>
                    </a:lnTo>
                    <a:lnTo>
                      <a:pt x="362" y="655"/>
                    </a:lnTo>
                    <a:lnTo>
                      <a:pt x="346" y="657"/>
                    </a:lnTo>
                    <a:lnTo>
                      <a:pt x="329" y="657"/>
                    </a:lnTo>
                    <a:lnTo>
                      <a:pt x="329" y="657"/>
                    </a:lnTo>
                    <a:close/>
                    <a:moveTo>
                      <a:pt x="329" y="38"/>
                    </a:moveTo>
                    <a:lnTo>
                      <a:pt x="329" y="38"/>
                    </a:lnTo>
                    <a:lnTo>
                      <a:pt x="299" y="39"/>
                    </a:lnTo>
                    <a:lnTo>
                      <a:pt x="270" y="43"/>
                    </a:lnTo>
                    <a:lnTo>
                      <a:pt x="243" y="51"/>
                    </a:lnTo>
                    <a:lnTo>
                      <a:pt x="216" y="61"/>
                    </a:lnTo>
                    <a:lnTo>
                      <a:pt x="190" y="73"/>
                    </a:lnTo>
                    <a:lnTo>
                      <a:pt x="166" y="87"/>
                    </a:lnTo>
                    <a:lnTo>
                      <a:pt x="143" y="104"/>
                    </a:lnTo>
                    <a:lnTo>
                      <a:pt x="123" y="122"/>
                    </a:lnTo>
                    <a:lnTo>
                      <a:pt x="104" y="144"/>
                    </a:lnTo>
                    <a:lnTo>
                      <a:pt x="87" y="165"/>
                    </a:lnTo>
                    <a:lnTo>
                      <a:pt x="72" y="190"/>
                    </a:lnTo>
                    <a:lnTo>
                      <a:pt x="60" y="215"/>
                    </a:lnTo>
                    <a:lnTo>
                      <a:pt x="51" y="242"/>
                    </a:lnTo>
                    <a:lnTo>
                      <a:pt x="44" y="270"/>
                    </a:lnTo>
                    <a:lnTo>
                      <a:pt x="39" y="298"/>
                    </a:lnTo>
                    <a:lnTo>
                      <a:pt x="37" y="329"/>
                    </a:lnTo>
                    <a:lnTo>
                      <a:pt x="37" y="329"/>
                    </a:lnTo>
                    <a:lnTo>
                      <a:pt x="39" y="359"/>
                    </a:lnTo>
                    <a:lnTo>
                      <a:pt x="44" y="387"/>
                    </a:lnTo>
                    <a:lnTo>
                      <a:pt x="51" y="415"/>
                    </a:lnTo>
                    <a:lnTo>
                      <a:pt x="60" y="442"/>
                    </a:lnTo>
                    <a:lnTo>
                      <a:pt x="72" y="467"/>
                    </a:lnTo>
                    <a:lnTo>
                      <a:pt x="87" y="492"/>
                    </a:lnTo>
                    <a:lnTo>
                      <a:pt x="104" y="513"/>
                    </a:lnTo>
                    <a:lnTo>
                      <a:pt x="123" y="535"/>
                    </a:lnTo>
                    <a:lnTo>
                      <a:pt x="143" y="553"/>
                    </a:lnTo>
                    <a:lnTo>
                      <a:pt x="166" y="569"/>
                    </a:lnTo>
                    <a:lnTo>
                      <a:pt x="190" y="584"/>
                    </a:lnTo>
                    <a:lnTo>
                      <a:pt x="216" y="596"/>
                    </a:lnTo>
                    <a:lnTo>
                      <a:pt x="243" y="607"/>
                    </a:lnTo>
                    <a:lnTo>
                      <a:pt x="270" y="614"/>
                    </a:lnTo>
                    <a:lnTo>
                      <a:pt x="299" y="618"/>
                    </a:lnTo>
                    <a:lnTo>
                      <a:pt x="329" y="619"/>
                    </a:lnTo>
                    <a:lnTo>
                      <a:pt x="329" y="619"/>
                    </a:lnTo>
                    <a:lnTo>
                      <a:pt x="358" y="618"/>
                    </a:lnTo>
                    <a:lnTo>
                      <a:pt x="388" y="614"/>
                    </a:lnTo>
                    <a:lnTo>
                      <a:pt x="415" y="607"/>
                    </a:lnTo>
                    <a:lnTo>
                      <a:pt x="441" y="596"/>
                    </a:lnTo>
                    <a:lnTo>
                      <a:pt x="467" y="584"/>
                    </a:lnTo>
                    <a:lnTo>
                      <a:pt x="491" y="569"/>
                    </a:lnTo>
                    <a:lnTo>
                      <a:pt x="514" y="553"/>
                    </a:lnTo>
                    <a:lnTo>
                      <a:pt x="534" y="535"/>
                    </a:lnTo>
                    <a:lnTo>
                      <a:pt x="553" y="513"/>
                    </a:lnTo>
                    <a:lnTo>
                      <a:pt x="570" y="492"/>
                    </a:lnTo>
                    <a:lnTo>
                      <a:pt x="585" y="467"/>
                    </a:lnTo>
                    <a:lnTo>
                      <a:pt x="597" y="442"/>
                    </a:lnTo>
                    <a:lnTo>
                      <a:pt x="607" y="415"/>
                    </a:lnTo>
                    <a:lnTo>
                      <a:pt x="613" y="387"/>
                    </a:lnTo>
                    <a:lnTo>
                      <a:pt x="619" y="359"/>
                    </a:lnTo>
                    <a:lnTo>
                      <a:pt x="620" y="329"/>
                    </a:lnTo>
                    <a:lnTo>
                      <a:pt x="620" y="329"/>
                    </a:lnTo>
                    <a:lnTo>
                      <a:pt x="619" y="298"/>
                    </a:lnTo>
                    <a:lnTo>
                      <a:pt x="613" y="270"/>
                    </a:lnTo>
                    <a:lnTo>
                      <a:pt x="607" y="242"/>
                    </a:lnTo>
                    <a:lnTo>
                      <a:pt x="597" y="215"/>
                    </a:lnTo>
                    <a:lnTo>
                      <a:pt x="585" y="190"/>
                    </a:lnTo>
                    <a:lnTo>
                      <a:pt x="570" y="165"/>
                    </a:lnTo>
                    <a:lnTo>
                      <a:pt x="553" y="144"/>
                    </a:lnTo>
                    <a:lnTo>
                      <a:pt x="534" y="122"/>
                    </a:lnTo>
                    <a:lnTo>
                      <a:pt x="514" y="104"/>
                    </a:lnTo>
                    <a:lnTo>
                      <a:pt x="491" y="87"/>
                    </a:lnTo>
                    <a:lnTo>
                      <a:pt x="467" y="73"/>
                    </a:lnTo>
                    <a:lnTo>
                      <a:pt x="441" y="61"/>
                    </a:lnTo>
                    <a:lnTo>
                      <a:pt x="415" y="51"/>
                    </a:lnTo>
                    <a:lnTo>
                      <a:pt x="388" y="43"/>
                    </a:lnTo>
                    <a:lnTo>
                      <a:pt x="358"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58" name="Freeform 136">
                <a:extLst>
                  <a:ext uri="{FF2B5EF4-FFF2-40B4-BE49-F238E27FC236}">
                    <a16:creationId xmlns:a16="http://schemas.microsoft.com/office/drawing/2014/main" id="{5D70D27F-013F-42B5-B294-FA575FDFD5A7}"/>
                  </a:ext>
                </a:extLst>
              </p:cNvPr>
              <p:cNvSpPr>
                <a:spLocks noEditPoints="1"/>
              </p:cNvSpPr>
              <p:nvPr/>
            </p:nvSpPr>
            <p:spPr bwMode="auto">
              <a:xfrm>
                <a:off x="2503488" y="2733845"/>
                <a:ext cx="173038" cy="307975"/>
              </a:xfrm>
              <a:custGeom>
                <a:avLst/>
                <a:gdLst>
                  <a:gd name="T0" fmla="*/ 217 w 217"/>
                  <a:gd name="T1" fmla="*/ 11 h 388"/>
                  <a:gd name="T2" fmla="*/ 211 w 217"/>
                  <a:gd name="T3" fmla="*/ 2 h 388"/>
                  <a:gd name="T4" fmla="*/ 203 w 217"/>
                  <a:gd name="T5" fmla="*/ 2 h 388"/>
                  <a:gd name="T6" fmla="*/ 196 w 217"/>
                  <a:gd name="T7" fmla="*/ 11 h 388"/>
                  <a:gd name="T8" fmla="*/ 21 w 217"/>
                  <a:gd name="T9" fmla="*/ 11 h 388"/>
                  <a:gd name="T10" fmla="*/ 19 w 217"/>
                  <a:gd name="T11" fmla="*/ 4 h 388"/>
                  <a:gd name="T12" fmla="*/ 11 w 217"/>
                  <a:gd name="T13" fmla="*/ 0 h 388"/>
                  <a:gd name="T14" fmla="*/ 1 w 217"/>
                  <a:gd name="T15" fmla="*/ 7 h 388"/>
                  <a:gd name="T16" fmla="*/ 0 w 217"/>
                  <a:gd name="T17" fmla="*/ 73 h 388"/>
                  <a:gd name="T18" fmla="*/ 4 w 217"/>
                  <a:gd name="T19" fmla="*/ 102 h 388"/>
                  <a:gd name="T20" fmla="*/ 16 w 217"/>
                  <a:gd name="T21" fmla="*/ 128 h 388"/>
                  <a:gd name="T22" fmla="*/ 55 w 217"/>
                  <a:gd name="T23" fmla="*/ 170 h 388"/>
                  <a:gd name="T24" fmla="*/ 90 w 217"/>
                  <a:gd name="T25" fmla="*/ 195 h 388"/>
                  <a:gd name="T26" fmla="*/ 39 w 217"/>
                  <a:gd name="T27" fmla="*/ 233 h 388"/>
                  <a:gd name="T28" fmla="*/ 11 w 217"/>
                  <a:gd name="T29" fmla="*/ 270 h 388"/>
                  <a:gd name="T30" fmla="*/ 3 w 217"/>
                  <a:gd name="T31" fmla="*/ 296 h 388"/>
                  <a:gd name="T32" fmla="*/ 0 w 217"/>
                  <a:gd name="T33" fmla="*/ 378 h 388"/>
                  <a:gd name="T34" fmla="*/ 4 w 217"/>
                  <a:gd name="T35" fmla="*/ 386 h 388"/>
                  <a:gd name="T36" fmla="*/ 11 w 217"/>
                  <a:gd name="T37" fmla="*/ 388 h 388"/>
                  <a:gd name="T38" fmla="*/ 21 w 217"/>
                  <a:gd name="T39" fmla="*/ 382 h 388"/>
                  <a:gd name="T40" fmla="*/ 196 w 217"/>
                  <a:gd name="T41" fmla="*/ 340 h 388"/>
                  <a:gd name="T42" fmla="*/ 196 w 217"/>
                  <a:gd name="T43" fmla="*/ 382 h 388"/>
                  <a:gd name="T44" fmla="*/ 207 w 217"/>
                  <a:gd name="T45" fmla="*/ 388 h 388"/>
                  <a:gd name="T46" fmla="*/ 213 w 217"/>
                  <a:gd name="T47" fmla="*/ 386 h 388"/>
                  <a:gd name="T48" fmla="*/ 217 w 217"/>
                  <a:gd name="T49" fmla="*/ 317 h 388"/>
                  <a:gd name="T50" fmla="*/ 215 w 217"/>
                  <a:gd name="T51" fmla="*/ 296 h 388"/>
                  <a:gd name="T52" fmla="*/ 207 w 217"/>
                  <a:gd name="T53" fmla="*/ 270 h 388"/>
                  <a:gd name="T54" fmla="*/ 177 w 217"/>
                  <a:gd name="T55" fmla="*/ 233 h 388"/>
                  <a:gd name="T56" fmla="*/ 127 w 217"/>
                  <a:gd name="T57" fmla="*/ 195 h 388"/>
                  <a:gd name="T58" fmla="*/ 162 w 217"/>
                  <a:gd name="T59" fmla="*/ 170 h 388"/>
                  <a:gd name="T60" fmla="*/ 201 w 217"/>
                  <a:gd name="T61" fmla="*/ 128 h 388"/>
                  <a:gd name="T62" fmla="*/ 213 w 217"/>
                  <a:gd name="T63" fmla="*/ 102 h 388"/>
                  <a:gd name="T64" fmla="*/ 217 w 217"/>
                  <a:gd name="T65" fmla="*/ 73 h 388"/>
                  <a:gd name="T66" fmla="*/ 21 w 217"/>
                  <a:gd name="T67" fmla="*/ 317 h 388"/>
                  <a:gd name="T68" fmla="*/ 24 w 217"/>
                  <a:gd name="T69" fmla="*/ 297 h 388"/>
                  <a:gd name="T70" fmla="*/ 187 w 217"/>
                  <a:gd name="T71" fmla="*/ 278 h 388"/>
                  <a:gd name="T72" fmla="*/ 193 w 217"/>
                  <a:gd name="T73" fmla="*/ 297 h 388"/>
                  <a:gd name="T74" fmla="*/ 196 w 217"/>
                  <a:gd name="T75" fmla="*/ 319 h 388"/>
                  <a:gd name="T76" fmla="*/ 46 w 217"/>
                  <a:gd name="T77" fmla="*/ 257 h 388"/>
                  <a:gd name="T78" fmla="*/ 90 w 217"/>
                  <a:gd name="T79" fmla="*/ 219 h 388"/>
                  <a:gd name="T80" fmla="*/ 127 w 217"/>
                  <a:gd name="T81" fmla="*/ 219 h 388"/>
                  <a:gd name="T82" fmla="*/ 172 w 217"/>
                  <a:gd name="T83" fmla="*/ 257 h 388"/>
                  <a:gd name="T84" fmla="*/ 109 w 217"/>
                  <a:gd name="T85" fmla="*/ 182 h 388"/>
                  <a:gd name="T86" fmla="*/ 58 w 217"/>
                  <a:gd name="T87" fmla="*/ 145 h 388"/>
                  <a:gd name="T88" fmla="*/ 172 w 217"/>
                  <a:gd name="T89" fmla="*/ 132 h 388"/>
                  <a:gd name="T90" fmla="*/ 127 w 217"/>
                  <a:gd name="T91" fmla="*/ 170 h 388"/>
                  <a:gd name="T92" fmla="*/ 196 w 217"/>
                  <a:gd name="T93" fmla="*/ 72 h 388"/>
                  <a:gd name="T94" fmla="*/ 195 w 217"/>
                  <a:gd name="T95" fmla="*/ 82 h 388"/>
                  <a:gd name="T96" fmla="*/ 187 w 217"/>
                  <a:gd name="T97" fmla="*/ 111 h 388"/>
                  <a:gd name="T98" fmla="*/ 27 w 217"/>
                  <a:gd name="T99" fmla="*/ 101 h 388"/>
                  <a:gd name="T100" fmla="*/ 21 w 217"/>
                  <a:gd name="T101" fmla="*/ 7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388">
                    <a:moveTo>
                      <a:pt x="217" y="73"/>
                    </a:moveTo>
                    <a:lnTo>
                      <a:pt x="217" y="11"/>
                    </a:lnTo>
                    <a:lnTo>
                      <a:pt x="217" y="11"/>
                    </a:lnTo>
                    <a:lnTo>
                      <a:pt x="216" y="7"/>
                    </a:lnTo>
                    <a:lnTo>
                      <a:pt x="213" y="4"/>
                    </a:lnTo>
                    <a:lnTo>
                      <a:pt x="211" y="2"/>
                    </a:lnTo>
                    <a:lnTo>
                      <a:pt x="207" y="0"/>
                    </a:lnTo>
                    <a:lnTo>
                      <a:pt x="207" y="0"/>
                    </a:lnTo>
                    <a:lnTo>
                      <a:pt x="203" y="2"/>
                    </a:lnTo>
                    <a:lnTo>
                      <a:pt x="199" y="4"/>
                    </a:lnTo>
                    <a:lnTo>
                      <a:pt x="196" y="7"/>
                    </a:lnTo>
                    <a:lnTo>
                      <a:pt x="196" y="11"/>
                    </a:lnTo>
                    <a:lnTo>
                      <a:pt x="196" y="50"/>
                    </a:lnTo>
                    <a:lnTo>
                      <a:pt x="21" y="50"/>
                    </a:lnTo>
                    <a:lnTo>
                      <a:pt x="21" y="11"/>
                    </a:lnTo>
                    <a:lnTo>
                      <a:pt x="21" y="11"/>
                    </a:lnTo>
                    <a:lnTo>
                      <a:pt x="21" y="7"/>
                    </a:lnTo>
                    <a:lnTo>
                      <a:pt x="19" y="4"/>
                    </a:lnTo>
                    <a:lnTo>
                      <a:pt x="15" y="2"/>
                    </a:lnTo>
                    <a:lnTo>
                      <a:pt x="11" y="0"/>
                    </a:lnTo>
                    <a:lnTo>
                      <a:pt x="11" y="0"/>
                    </a:lnTo>
                    <a:lnTo>
                      <a:pt x="7" y="2"/>
                    </a:lnTo>
                    <a:lnTo>
                      <a:pt x="4" y="4"/>
                    </a:lnTo>
                    <a:lnTo>
                      <a:pt x="1" y="7"/>
                    </a:lnTo>
                    <a:lnTo>
                      <a:pt x="0" y="11"/>
                    </a:lnTo>
                    <a:lnTo>
                      <a:pt x="0" y="73"/>
                    </a:lnTo>
                    <a:lnTo>
                      <a:pt x="0" y="73"/>
                    </a:lnTo>
                    <a:lnTo>
                      <a:pt x="1" y="82"/>
                    </a:lnTo>
                    <a:lnTo>
                      <a:pt x="3" y="93"/>
                    </a:lnTo>
                    <a:lnTo>
                      <a:pt x="4" y="102"/>
                    </a:lnTo>
                    <a:lnTo>
                      <a:pt x="7" y="111"/>
                    </a:lnTo>
                    <a:lnTo>
                      <a:pt x="11" y="120"/>
                    </a:lnTo>
                    <a:lnTo>
                      <a:pt x="16" y="128"/>
                    </a:lnTo>
                    <a:lnTo>
                      <a:pt x="27" y="143"/>
                    </a:lnTo>
                    <a:lnTo>
                      <a:pt x="39" y="156"/>
                    </a:lnTo>
                    <a:lnTo>
                      <a:pt x="55" y="170"/>
                    </a:lnTo>
                    <a:lnTo>
                      <a:pt x="71" y="182"/>
                    </a:lnTo>
                    <a:lnTo>
                      <a:pt x="90" y="195"/>
                    </a:lnTo>
                    <a:lnTo>
                      <a:pt x="90" y="195"/>
                    </a:lnTo>
                    <a:lnTo>
                      <a:pt x="71" y="207"/>
                    </a:lnTo>
                    <a:lnTo>
                      <a:pt x="55" y="219"/>
                    </a:lnTo>
                    <a:lnTo>
                      <a:pt x="39" y="233"/>
                    </a:lnTo>
                    <a:lnTo>
                      <a:pt x="27" y="246"/>
                    </a:lnTo>
                    <a:lnTo>
                      <a:pt x="16" y="262"/>
                    </a:lnTo>
                    <a:lnTo>
                      <a:pt x="11" y="270"/>
                    </a:lnTo>
                    <a:lnTo>
                      <a:pt x="7" y="278"/>
                    </a:lnTo>
                    <a:lnTo>
                      <a:pt x="4" y="288"/>
                    </a:lnTo>
                    <a:lnTo>
                      <a:pt x="3" y="296"/>
                    </a:lnTo>
                    <a:lnTo>
                      <a:pt x="1" y="307"/>
                    </a:lnTo>
                    <a:lnTo>
                      <a:pt x="0" y="317"/>
                    </a:lnTo>
                    <a:lnTo>
                      <a:pt x="0" y="378"/>
                    </a:lnTo>
                    <a:lnTo>
                      <a:pt x="0" y="378"/>
                    </a:lnTo>
                    <a:lnTo>
                      <a:pt x="1" y="382"/>
                    </a:lnTo>
                    <a:lnTo>
                      <a:pt x="4" y="386"/>
                    </a:lnTo>
                    <a:lnTo>
                      <a:pt x="7" y="387"/>
                    </a:lnTo>
                    <a:lnTo>
                      <a:pt x="11" y="388"/>
                    </a:lnTo>
                    <a:lnTo>
                      <a:pt x="11" y="388"/>
                    </a:lnTo>
                    <a:lnTo>
                      <a:pt x="15" y="387"/>
                    </a:lnTo>
                    <a:lnTo>
                      <a:pt x="19" y="386"/>
                    </a:lnTo>
                    <a:lnTo>
                      <a:pt x="21" y="382"/>
                    </a:lnTo>
                    <a:lnTo>
                      <a:pt x="21" y="378"/>
                    </a:lnTo>
                    <a:lnTo>
                      <a:pt x="21" y="340"/>
                    </a:lnTo>
                    <a:lnTo>
                      <a:pt x="196" y="340"/>
                    </a:lnTo>
                    <a:lnTo>
                      <a:pt x="196" y="378"/>
                    </a:lnTo>
                    <a:lnTo>
                      <a:pt x="196" y="378"/>
                    </a:lnTo>
                    <a:lnTo>
                      <a:pt x="196" y="382"/>
                    </a:lnTo>
                    <a:lnTo>
                      <a:pt x="199" y="386"/>
                    </a:lnTo>
                    <a:lnTo>
                      <a:pt x="203" y="387"/>
                    </a:lnTo>
                    <a:lnTo>
                      <a:pt x="207" y="388"/>
                    </a:lnTo>
                    <a:lnTo>
                      <a:pt x="207" y="388"/>
                    </a:lnTo>
                    <a:lnTo>
                      <a:pt x="211" y="387"/>
                    </a:lnTo>
                    <a:lnTo>
                      <a:pt x="213" y="386"/>
                    </a:lnTo>
                    <a:lnTo>
                      <a:pt x="216" y="382"/>
                    </a:lnTo>
                    <a:lnTo>
                      <a:pt x="217" y="378"/>
                    </a:lnTo>
                    <a:lnTo>
                      <a:pt x="217" y="317"/>
                    </a:lnTo>
                    <a:lnTo>
                      <a:pt x="217" y="317"/>
                    </a:lnTo>
                    <a:lnTo>
                      <a:pt x="216" y="307"/>
                    </a:lnTo>
                    <a:lnTo>
                      <a:pt x="215" y="296"/>
                    </a:lnTo>
                    <a:lnTo>
                      <a:pt x="213" y="288"/>
                    </a:lnTo>
                    <a:lnTo>
                      <a:pt x="209" y="278"/>
                    </a:lnTo>
                    <a:lnTo>
                      <a:pt x="207" y="270"/>
                    </a:lnTo>
                    <a:lnTo>
                      <a:pt x="201" y="262"/>
                    </a:lnTo>
                    <a:lnTo>
                      <a:pt x="191" y="246"/>
                    </a:lnTo>
                    <a:lnTo>
                      <a:pt x="177" y="233"/>
                    </a:lnTo>
                    <a:lnTo>
                      <a:pt x="162" y="219"/>
                    </a:lnTo>
                    <a:lnTo>
                      <a:pt x="146" y="207"/>
                    </a:lnTo>
                    <a:lnTo>
                      <a:pt x="127" y="195"/>
                    </a:lnTo>
                    <a:lnTo>
                      <a:pt x="127" y="195"/>
                    </a:lnTo>
                    <a:lnTo>
                      <a:pt x="146" y="182"/>
                    </a:lnTo>
                    <a:lnTo>
                      <a:pt x="162" y="170"/>
                    </a:lnTo>
                    <a:lnTo>
                      <a:pt x="177" y="156"/>
                    </a:lnTo>
                    <a:lnTo>
                      <a:pt x="191" y="143"/>
                    </a:lnTo>
                    <a:lnTo>
                      <a:pt x="201" y="128"/>
                    </a:lnTo>
                    <a:lnTo>
                      <a:pt x="207" y="120"/>
                    </a:lnTo>
                    <a:lnTo>
                      <a:pt x="209" y="111"/>
                    </a:lnTo>
                    <a:lnTo>
                      <a:pt x="213" y="102"/>
                    </a:lnTo>
                    <a:lnTo>
                      <a:pt x="215" y="93"/>
                    </a:lnTo>
                    <a:lnTo>
                      <a:pt x="216" y="82"/>
                    </a:lnTo>
                    <a:lnTo>
                      <a:pt x="217" y="73"/>
                    </a:lnTo>
                    <a:lnTo>
                      <a:pt x="217" y="73"/>
                    </a:lnTo>
                    <a:close/>
                    <a:moveTo>
                      <a:pt x="21" y="319"/>
                    </a:moveTo>
                    <a:lnTo>
                      <a:pt x="21" y="317"/>
                    </a:lnTo>
                    <a:lnTo>
                      <a:pt x="21" y="317"/>
                    </a:lnTo>
                    <a:lnTo>
                      <a:pt x="23" y="307"/>
                    </a:lnTo>
                    <a:lnTo>
                      <a:pt x="24" y="297"/>
                    </a:lnTo>
                    <a:lnTo>
                      <a:pt x="27" y="288"/>
                    </a:lnTo>
                    <a:lnTo>
                      <a:pt x="31" y="278"/>
                    </a:lnTo>
                    <a:lnTo>
                      <a:pt x="187" y="278"/>
                    </a:lnTo>
                    <a:lnTo>
                      <a:pt x="187" y="278"/>
                    </a:lnTo>
                    <a:lnTo>
                      <a:pt x="191" y="288"/>
                    </a:lnTo>
                    <a:lnTo>
                      <a:pt x="193" y="297"/>
                    </a:lnTo>
                    <a:lnTo>
                      <a:pt x="195" y="307"/>
                    </a:lnTo>
                    <a:lnTo>
                      <a:pt x="196" y="317"/>
                    </a:lnTo>
                    <a:lnTo>
                      <a:pt x="196" y="319"/>
                    </a:lnTo>
                    <a:lnTo>
                      <a:pt x="21" y="319"/>
                    </a:lnTo>
                    <a:close/>
                    <a:moveTo>
                      <a:pt x="46" y="257"/>
                    </a:moveTo>
                    <a:lnTo>
                      <a:pt x="46" y="257"/>
                    </a:lnTo>
                    <a:lnTo>
                      <a:pt x="58" y="245"/>
                    </a:lnTo>
                    <a:lnTo>
                      <a:pt x="72" y="231"/>
                    </a:lnTo>
                    <a:lnTo>
                      <a:pt x="90" y="219"/>
                    </a:lnTo>
                    <a:lnTo>
                      <a:pt x="109" y="207"/>
                    </a:lnTo>
                    <a:lnTo>
                      <a:pt x="109" y="207"/>
                    </a:lnTo>
                    <a:lnTo>
                      <a:pt x="127" y="219"/>
                    </a:lnTo>
                    <a:lnTo>
                      <a:pt x="144" y="231"/>
                    </a:lnTo>
                    <a:lnTo>
                      <a:pt x="158" y="245"/>
                    </a:lnTo>
                    <a:lnTo>
                      <a:pt x="172" y="257"/>
                    </a:lnTo>
                    <a:lnTo>
                      <a:pt x="46" y="257"/>
                    </a:lnTo>
                    <a:close/>
                    <a:moveTo>
                      <a:pt x="109" y="182"/>
                    </a:moveTo>
                    <a:lnTo>
                      <a:pt x="109" y="182"/>
                    </a:lnTo>
                    <a:lnTo>
                      <a:pt x="90" y="170"/>
                    </a:lnTo>
                    <a:lnTo>
                      <a:pt x="72" y="158"/>
                    </a:lnTo>
                    <a:lnTo>
                      <a:pt x="58" y="145"/>
                    </a:lnTo>
                    <a:lnTo>
                      <a:pt x="46" y="132"/>
                    </a:lnTo>
                    <a:lnTo>
                      <a:pt x="172" y="132"/>
                    </a:lnTo>
                    <a:lnTo>
                      <a:pt x="172" y="132"/>
                    </a:lnTo>
                    <a:lnTo>
                      <a:pt x="158" y="145"/>
                    </a:lnTo>
                    <a:lnTo>
                      <a:pt x="144" y="158"/>
                    </a:lnTo>
                    <a:lnTo>
                      <a:pt x="127" y="170"/>
                    </a:lnTo>
                    <a:lnTo>
                      <a:pt x="109" y="182"/>
                    </a:lnTo>
                    <a:lnTo>
                      <a:pt x="109" y="182"/>
                    </a:lnTo>
                    <a:close/>
                    <a:moveTo>
                      <a:pt x="196" y="72"/>
                    </a:moveTo>
                    <a:lnTo>
                      <a:pt x="196" y="73"/>
                    </a:lnTo>
                    <a:lnTo>
                      <a:pt x="196" y="73"/>
                    </a:lnTo>
                    <a:lnTo>
                      <a:pt x="195" y="82"/>
                    </a:lnTo>
                    <a:lnTo>
                      <a:pt x="193" y="92"/>
                    </a:lnTo>
                    <a:lnTo>
                      <a:pt x="191" y="101"/>
                    </a:lnTo>
                    <a:lnTo>
                      <a:pt x="187" y="111"/>
                    </a:lnTo>
                    <a:lnTo>
                      <a:pt x="31" y="111"/>
                    </a:lnTo>
                    <a:lnTo>
                      <a:pt x="31" y="111"/>
                    </a:lnTo>
                    <a:lnTo>
                      <a:pt x="27" y="101"/>
                    </a:lnTo>
                    <a:lnTo>
                      <a:pt x="24" y="92"/>
                    </a:lnTo>
                    <a:lnTo>
                      <a:pt x="23" y="82"/>
                    </a:lnTo>
                    <a:lnTo>
                      <a:pt x="21" y="73"/>
                    </a:lnTo>
                    <a:lnTo>
                      <a:pt x="21" y="72"/>
                    </a:lnTo>
                    <a:lnTo>
                      <a:pt x="19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54422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Open Sans"/>
                  <a:ea typeface="+mn-ea"/>
                  <a:cs typeface="+mn-cs"/>
                </a:endParaRPr>
              </a:p>
            </p:txBody>
          </p:sp>
        </p:grpSp>
      </p:grpSp>
    </p:spTree>
    <p:extLst>
      <p:ext uri="{BB962C8B-B14F-4D97-AF65-F5344CB8AC3E}">
        <p14:creationId xmlns:p14="http://schemas.microsoft.com/office/powerpoint/2010/main" val="29612518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79B0A9C-6F1F-4C17-832B-BC4BDC9F3744}"/>
              </a:ext>
            </a:extLst>
          </p:cNvPr>
          <p:cNvSpPr txBox="1">
            <a:spLocks/>
          </p:cNvSpPr>
          <p:nvPr/>
        </p:nvSpPr>
        <p:spPr>
          <a:xfrm>
            <a:off x="332319" y="255326"/>
            <a:ext cx="6411554" cy="594360"/>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3600" dirty="0">
                <a:latin typeface="Open Sans" panose="020B0606030504020204" pitchFamily="34" charset="0"/>
                <a:ea typeface="Open Sans" panose="020B0606030504020204" pitchFamily="34" charset="0"/>
                <a:cs typeface="Open Sans" panose="020B0606030504020204" pitchFamily="34" charset="0"/>
              </a:rPr>
              <a:t>Do you have Digital DNA?</a:t>
            </a:r>
          </a:p>
        </p:txBody>
      </p:sp>
      <p:sp>
        <p:nvSpPr>
          <p:cNvPr id="6" name="Rectangle 5">
            <a:extLst>
              <a:ext uri="{FF2B5EF4-FFF2-40B4-BE49-F238E27FC236}">
                <a16:creationId xmlns:a16="http://schemas.microsoft.com/office/drawing/2014/main" id="{56283E48-3BEC-46D8-9D67-3A382AF6CA14}"/>
              </a:ext>
            </a:extLst>
          </p:cNvPr>
          <p:cNvSpPr/>
          <p:nvPr/>
        </p:nvSpPr>
        <p:spPr>
          <a:xfrm>
            <a:off x="3524250" y="3679444"/>
            <a:ext cx="5143501" cy="2325599"/>
          </a:xfrm>
          <a:prstGeom prst="rect">
            <a:avLst/>
          </a:prstGeom>
          <a:gradFill flip="none" rotWithShape="1">
            <a:gsLst>
              <a:gs pos="46000">
                <a:srgbClr val="FFFFFF"/>
              </a:gs>
              <a:gs pos="0">
                <a:schemeClr val="bg1"/>
              </a:gs>
              <a:gs pos="5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FBD109BB-D77C-434A-986F-28D90ACF55DA}"/>
              </a:ext>
            </a:extLst>
          </p:cNvPr>
          <p:cNvPicPr>
            <a:picLocks noChangeAspect="1"/>
          </p:cNvPicPr>
          <p:nvPr/>
        </p:nvPicPr>
        <p:blipFill>
          <a:blip r:embed="rId2"/>
          <a:stretch>
            <a:fillRect/>
          </a:stretch>
        </p:blipFill>
        <p:spPr>
          <a:xfrm>
            <a:off x="6796667" y="180975"/>
            <a:ext cx="5328657" cy="6381750"/>
          </a:xfrm>
          <a:prstGeom prst="rect">
            <a:avLst/>
          </a:prstGeom>
        </p:spPr>
      </p:pic>
      <p:sp>
        <p:nvSpPr>
          <p:cNvPr id="8" name="TextBox 7">
            <a:extLst>
              <a:ext uri="{FF2B5EF4-FFF2-40B4-BE49-F238E27FC236}">
                <a16:creationId xmlns:a16="http://schemas.microsoft.com/office/drawing/2014/main" id="{BF9A2E39-85D8-4D8F-8E8C-5186FDE675E5}"/>
              </a:ext>
            </a:extLst>
          </p:cNvPr>
          <p:cNvSpPr txBox="1"/>
          <p:nvPr/>
        </p:nvSpPr>
        <p:spPr>
          <a:xfrm>
            <a:off x="565191" y="2376138"/>
            <a:ext cx="6178682" cy="646331"/>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Map your organization’s Digital  DNA against 23 traits proven to be differentiators in the digital age to understand your perceived digital maturity and clarify what is most valuable for your organization to focus on.</a:t>
            </a:r>
          </a:p>
        </p:txBody>
      </p:sp>
      <p:sp>
        <p:nvSpPr>
          <p:cNvPr id="9" name="TextBox 8">
            <a:extLst>
              <a:ext uri="{FF2B5EF4-FFF2-40B4-BE49-F238E27FC236}">
                <a16:creationId xmlns:a16="http://schemas.microsoft.com/office/drawing/2014/main" id="{4056CD6F-69B9-4A13-8B57-56F0D6FF7CF7}"/>
              </a:ext>
            </a:extLst>
          </p:cNvPr>
          <p:cNvSpPr txBox="1"/>
          <p:nvPr/>
        </p:nvSpPr>
        <p:spPr>
          <a:xfrm>
            <a:off x="561552" y="1931541"/>
            <a:ext cx="5996714" cy="400110"/>
          </a:xfrm>
          <a:prstGeom prst="rect">
            <a:avLst/>
          </a:prstGeom>
          <a:noFill/>
          <a:ln>
            <a:noFill/>
          </a:ln>
        </p:spPr>
        <p:txBody>
          <a:bodyPr wrap="square" rtlCol="0">
            <a:spAutoFit/>
          </a:bodyPr>
          <a:lstStyle/>
          <a:p>
            <a:r>
              <a:rPr lang="en-US" sz="2000" i="1" dirty="0">
                <a:latin typeface="Open Sans" panose="020B0606030504020204" pitchFamily="34" charset="0"/>
                <a:ea typeface="Open Sans" panose="020B0606030504020204" pitchFamily="34" charset="0"/>
                <a:cs typeface="Open Sans" panose="020B0606030504020204" pitchFamily="34" charset="0"/>
              </a:rPr>
              <a:t>Digital Maturity &amp; Key Traits</a:t>
            </a:r>
          </a:p>
        </p:txBody>
      </p:sp>
      <p:sp>
        <p:nvSpPr>
          <p:cNvPr id="10" name="Rectangle 9">
            <a:extLst>
              <a:ext uri="{FF2B5EF4-FFF2-40B4-BE49-F238E27FC236}">
                <a16:creationId xmlns:a16="http://schemas.microsoft.com/office/drawing/2014/main" id="{4111F406-BD69-4A7F-B800-6189A03BEAFC}"/>
              </a:ext>
            </a:extLst>
          </p:cNvPr>
          <p:cNvSpPr/>
          <p:nvPr/>
        </p:nvSpPr>
        <p:spPr>
          <a:xfrm>
            <a:off x="556379" y="1447458"/>
            <a:ext cx="2291012" cy="461665"/>
          </a:xfrm>
          <a:prstGeom prst="rect">
            <a:avLst/>
          </a:prstGeom>
        </p:spPr>
        <p:txBody>
          <a:bodyPr wrap="none">
            <a:spAutoFit/>
          </a:bodyPr>
          <a:lstStyle/>
          <a:p>
            <a:pPr defTabSz="794844"/>
            <a:r>
              <a:rPr lang="en-US" b="1" dirty="0">
                <a:latin typeface="Open Sans" panose="020B0606030504020204" pitchFamily="34" charset="0"/>
                <a:ea typeface="Open Sans" panose="020B0606030504020204" pitchFamily="34" charset="0"/>
                <a:cs typeface="Open Sans" panose="020B0606030504020204" pitchFamily="34" charset="0"/>
              </a:rPr>
              <a:t>Step 1: Assess</a:t>
            </a:r>
          </a:p>
        </p:txBody>
      </p:sp>
      <p:sp>
        <p:nvSpPr>
          <p:cNvPr id="11" name="Chevron 33">
            <a:extLst>
              <a:ext uri="{FF2B5EF4-FFF2-40B4-BE49-F238E27FC236}">
                <a16:creationId xmlns:a16="http://schemas.microsoft.com/office/drawing/2014/main" id="{477457DC-546C-44DC-B207-8B592151F30A}"/>
              </a:ext>
            </a:extLst>
          </p:cNvPr>
          <p:cNvSpPr>
            <a:spLocks noChangeAspect="1"/>
          </p:cNvSpPr>
          <p:nvPr/>
        </p:nvSpPr>
        <p:spPr>
          <a:xfrm>
            <a:off x="249778" y="1403971"/>
            <a:ext cx="306601" cy="548640"/>
          </a:xfrm>
          <a:prstGeom prst="chevron">
            <a:avLst>
              <a:gd name="adj" fmla="val 598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44DFA8A0-10AA-408C-9FC0-73D59218F652}"/>
              </a:ext>
            </a:extLst>
          </p:cNvPr>
          <p:cNvSpPr txBox="1"/>
          <p:nvPr/>
        </p:nvSpPr>
        <p:spPr>
          <a:xfrm>
            <a:off x="570362" y="5526711"/>
            <a:ext cx="6173512" cy="646331"/>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Organize MVCs tailored to your organization into playbooks and sprints, allowing your team to plan and monitor progress in a way that leads to real, on-the-ground results with strong buy-in across the organization.</a:t>
            </a:r>
          </a:p>
        </p:txBody>
      </p:sp>
      <p:sp>
        <p:nvSpPr>
          <p:cNvPr id="13" name="TextBox 12">
            <a:extLst>
              <a:ext uri="{FF2B5EF4-FFF2-40B4-BE49-F238E27FC236}">
                <a16:creationId xmlns:a16="http://schemas.microsoft.com/office/drawing/2014/main" id="{24BAEEC5-54D4-4329-962F-1832292CA146}"/>
              </a:ext>
            </a:extLst>
          </p:cNvPr>
          <p:cNvSpPr txBox="1"/>
          <p:nvPr/>
        </p:nvSpPr>
        <p:spPr>
          <a:xfrm>
            <a:off x="570362" y="5119100"/>
            <a:ext cx="6001887" cy="400110"/>
          </a:xfrm>
          <a:prstGeom prst="rect">
            <a:avLst/>
          </a:prstGeom>
          <a:noFill/>
          <a:ln>
            <a:noFill/>
          </a:ln>
        </p:spPr>
        <p:txBody>
          <a:bodyPr wrap="square" rtlCol="0">
            <a:spAutoFit/>
          </a:bodyPr>
          <a:lstStyle/>
          <a:p>
            <a:r>
              <a:rPr lang="en-US" sz="2000" i="1" dirty="0">
                <a:latin typeface="Open Sans" panose="020B0606030504020204" pitchFamily="34" charset="0"/>
                <a:ea typeface="Open Sans" panose="020B0606030504020204" pitchFamily="34" charset="0"/>
                <a:cs typeface="Open Sans" panose="020B0606030504020204" pitchFamily="34" charset="0"/>
              </a:rPr>
              <a:t>Embracing Digital &amp; Creating Value</a:t>
            </a:r>
          </a:p>
        </p:txBody>
      </p:sp>
      <p:sp>
        <p:nvSpPr>
          <p:cNvPr id="14" name="Rectangle 13">
            <a:extLst>
              <a:ext uri="{FF2B5EF4-FFF2-40B4-BE49-F238E27FC236}">
                <a16:creationId xmlns:a16="http://schemas.microsoft.com/office/drawing/2014/main" id="{818DC6F5-CCA9-4947-A51D-19A9B0DD81E4}"/>
              </a:ext>
            </a:extLst>
          </p:cNvPr>
          <p:cNvSpPr/>
          <p:nvPr/>
        </p:nvSpPr>
        <p:spPr>
          <a:xfrm>
            <a:off x="570362" y="4649934"/>
            <a:ext cx="2877070" cy="461665"/>
          </a:xfrm>
          <a:prstGeom prst="rect">
            <a:avLst/>
          </a:prstGeom>
        </p:spPr>
        <p:txBody>
          <a:bodyPr wrap="none">
            <a:spAutoFit/>
          </a:bodyPr>
          <a:lstStyle/>
          <a:p>
            <a:pPr defTabSz="794844"/>
            <a:r>
              <a:rPr lang="en-US" b="1" dirty="0">
                <a:latin typeface="Open Sans" panose="020B0606030504020204" pitchFamily="34" charset="0"/>
                <a:ea typeface="Open Sans" panose="020B0606030504020204" pitchFamily="34" charset="0"/>
                <a:cs typeface="Open Sans" panose="020B0606030504020204" pitchFamily="34" charset="0"/>
              </a:rPr>
              <a:t>Step 3: Transform</a:t>
            </a:r>
          </a:p>
        </p:txBody>
      </p:sp>
      <p:sp>
        <p:nvSpPr>
          <p:cNvPr id="15" name="Chevron 21">
            <a:extLst>
              <a:ext uri="{FF2B5EF4-FFF2-40B4-BE49-F238E27FC236}">
                <a16:creationId xmlns:a16="http://schemas.microsoft.com/office/drawing/2014/main" id="{83855736-B7FA-4F9D-A104-2DE68BFDD915}"/>
              </a:ext>
            </a:extLst>
          </p:cNvPr>
          <p:cNvSpPr>
            <a:spLocks noChangeAspect="1"/>
          </p:cNvSpPr>
          <p:nvPr/>
        </p:nvSpPr>
        <p:spPr>
          <a:xfrm>
            <a:off x="254951" y="4606446"/>
            <a:ext cx="306601" cy="548640"/>
          </a:xfrm>
          <a:prstGeom prst="chevron">
            <a:avLst>
              <a:gd name="adj" fmla="val 598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49FABAD8-6032-4C5C-B5A2-5D9F7E542584}"/>
              </a:ext>
            </a:extLst>
          </p:cNvPr>
          <p:cNvSpPr txBox="1"/>
          <p:nvPr/>
        </p:nvSpPr>
        <p:spPr>
          <a:xfrm>
            <a:off x="556379" y="4067314"/>
            <a:ext cx="6001887" cy="461665"/>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Bring your leaders together to explore and identify the Minimum </a:t>
            </a:r>
          </a:p>
          <a:p>
            <a:r>
              <a:rPr lang="en-US" sz="1200" dirty="0">
                <a:latin typeface="Open Sans" panose="020B0606030504020204" pitchFamily="34" charset="0"/>
                <a:ea typeface="Open Sans" panose="020B0606030504020204" pitchFamily="34" charset="0"/>
                <a:cs typeface="Open Sans" panose="020B0606030504020204" pitchFamily="34" charset="0"/>
              </a:rPr>
              <a:t>Viable Changes (MVCs) that will allow your organization to start changing </a:t>
            </a:r>
            <a:r>
              <a:rPr lang="en-US" sz="1200" i="1" dirty="0">
                <a:latin typeface="Open Sans" panose="020B0606030504020204" pitchFamily="34" charset="0"/>
                <a:ea typeface="Open Sans" panose="020B0606030504020204" pitchFamily="34" charset="0"/>
                <a:cs typeface="Open Sans" panose="020B0606030504020204" pitchFamily="34" charset="0"/>
              </a:rPr>
              <a:t>now.</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6FAFED4B-1A63-4673-9B25-F3F7A3F09937}"/>
              </a:ext>
            </a:extLst>
          </p:cNvPr>
          <p:cNvSpPr txBox="1"/>
          <p:nvPr/>
        </p:nvSpPr>
        <p:spPr>
          <a:xfrm>
            <a:off x="565191" y="3609215"/>
            <a:ext cx="6001885" cy="400110"/>
          </a:xfrm>
          <a:prstGeom prst="rect">
            <a:avLst/>
          </a:prstGeom>
          <a:noFill/>
          <a:ln>
            <a:noFill/>
          </a:ln>
        </p:spPr>
        <p:txBody>
          <a:bodyPr wrap="square" rtlCol="0">
            <a:spAutoFit/>
          </a:bodyPr>
          <a:lstStyle/>
          <a:p>
            <a:r>
              <a:rPr lang="en-US" sz="2000" i="1" dirty="0">
                <a:latin typeface="Open Sans" panose="020B0606030504020204" pitchFamily="34" charset="0"/>
                <a:ea typeface="Open Sans" panose="020B0606030504020204" pitchFamily="34" charset="0"/>
                <a:cs typeface="Open Sans" panose="020B0606030504020204" pitchFamily="34" charset="0"/>
              </a:rPr>
              <a:t>Unblocking &amp; Structuring Change</a:t>
            </a:r>
          </a:p>
        </p:txBody>
      </p:sp>
      <p:sp>
        <p:nvSpPr>
          <p:cNvPr id="18" name="Rectangle 17">
            <a:extLst>
              <a:ext uri="{FF2B5EF4-FFF2-40B4-BE49-F238E27FC236}">
                <a16:creationId xmlns:a16="http://schemas.microsoft.com/office/drawing/2014/main" id="{8690E76F-505E-4F9E-BC54-2B54AAEAEC77}"/>
              </a:ext>
            </a:extLst>
          </p:cNvPr>
          <p:cNvSpPr/>
          <p:nvPr/>
        </p:nvSpPr>
        <p:spPr>
          <a:xfrm>
            <a:off x="565191" y="3130989"/>
            <a:ext cx="2321469" cy="461665"/>
          </a:xfrm>
          <a:prstGeom prst="rect">
            <a:avLst/>
          </a:prstGeom>
        </p:spPr>
        <p:txBody>
          <a:bodyPr wrap="none">
            <a:spAutoFit/>
          </a:bodyPr>
          <a:lstStyle/>
          <a:p>
            <a:pPr defTabSz="794844"/>
            <a:r>
              <a:rPr lang="en-US" b="1" dirty="0">
                <a:latin typeface="Open Sans" panose="020B0606030504020204" pitchFamily="34" charset="0"/>
                <a:ea typeface="Open Sans" panose="020B0606030504020204" pitchFamily="34" charset="0"/>
                <a:cs typeface="Open Sans" panose="020B0606030504020204" pitchFamily="34" charset="0"/>
              </a:rPr>
              <a:t>Step 2: Enable</a:t>
            </a:r>
          </a:p>
        </p:txBody>
      </p:sp>
      <p:sp>
        <p:nvSpPr>
          <p:cNvPr id="19" name="Chevron 36">
            <a:extLst>
              <a:ext uri="{FF2B5EF4-FFF2-40B4-BE49-F238E27FC236}">
                <a16:creationId xmlns:a16="http://schemas.microsoft.com/office/drawing/2014/main" id="{6BE8127D-F4D5-45FD-B041-F60A1E5F5AF7}"/>
              </a:ext>
            </a:extLst>
          </p:cNvPr>
          <p:cNvSpPr>
            <a:spLocks noChangeAspect="1"/>
          </p:cNvSpPr>
          <p:nvPr/>
        </p:nvSpPr>
        <p:spPr>
          <a:xfrm>
            <a:off x="249777" y="3057047"/>
            <a:ext cx="306601" cy="548640"/>
          </a:xfrm>
          <a:prstGeom prst="chevron">
            <a:avLst>
              <a:gd name="adj" fmla="val 598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2">
            <a:extLst>
              <a:ext uri="{FF2B5EF4-FFF2-40B4-BE49-F238E27FC236}">
                <a16:creationId xmlns:a16="http://schemas.microsoft.com/office/drawing/2014/main" id="{F7B42BD0-794F-403E-A1C8-AE840ECCCAE4}"/>
              </a:ext>
            </a:extLst>
          </p:cNvPr>
          <p:cNvSpPr>
            <a:spLocks/>
          </p:cNvSpPr>
          <p:nvPr/>
        </p:nvSpPr>
        <p:spPr bwMode="auto">
          <a:xfrm>
            <a:off x="6339580" y="6714370"/>
            <a:ext cx="2297104"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r>
              <a:rPr lang="en-US" sz="600" dirty="0">
                <a:solidFill>
                  <a:schemeClr val="bg1"/>
                </a:solidFill>
                <a:latin typeface="Open Sans" charset="0"/>
                <a:ea typeface="Open Sans" charset="0"/>
                <a:cs typeface="Open Sans" charset="0"/>
                <a:sym typeface="Frutiger Next Pro Light" charset="0"/>
              </a:rPr>
              <a:t> Copyright © 2017 Deloitte Development LLC. All rights reserved.</a:t>
            </a:r>
          </a:p>
        </p:txBody>
      </p:sp>
    </p:spTree>
    <p:extLst>
      <p:ext uri="{BB962C8B-B14F-4D97-AF65-F5344CB8AC3E}">
        <p14:creationId xmlns:p14="http://schemas.microsoft.com/office/powerpoint/2010/main" val="142527178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E338C8-BE36-4B84-9B16-52882F5C01C7}"/>
                  </a:ext>
                </a:extLst>
              </p:cNvPr>
              <p:cNvSpPr txBox="1"/>
              <p:nvPr/>
            </p:nvSpPr>
            <p:spPr>
              <a:xfrm>
                <a:off x="728582" y="2827989"/>
                <a:ext cx="11187193" cy="3118803"/>
              </a:xfrm>
              <a:prstGeom prst="rect">
                <a:avLst/>
              </a:prstGeom>
              <a:noFill/>
            </p:spPr>
            <p:txBody>
              <a:bodyPr vert="horz" wrap="square" lIns="0" tIns="0" rIns="0" bIns="0" rtlCol="0">
                <a:spAutoFit/>
              </a:bodyPr>
              <a:lstStyle/>
              <a:p>
                <a:pPr>
                  <a:spcBef>
                    <a:spcPts val="200"/>
                  </a:spcBef>
                  <a:buSzPct val="100000"/>
                </a:pPr>
                <a14:m>
                  <m:oMath xmlns:m="http://schemas.openxmlformats.org/officeDocument/2006/math">
                    <m:sSub>
                      <m:sSubPr>
                        <m:ctrlPr>
                          <a:rPr lang="en-US"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𝑀</m:t>
                        </m:r>
                      </m:e>
                      <m:sub>
                        <m:r>
                          <a:rPr lang="en-US" sz="4000" b="0" i="1" smtClean="0">
                            <a:solidFill>
                              <a:schemeClr val="bg1"/>
                            </a:solidFill>
                            <a:latin typeface="Cambria Math" panose="02040503050406030204" pitchFamily="18" charset="0"/>
                          </a:rPr>
                          <m:t>𝐷𝑇</m:t>
                        </m:r>
                      </m:sub>
                    </m:sSub>
                    <m:r>
                      <a:rPr lang="en-US" sz="4000" b="0" i="0" smtClean="0">
                        <a:solidFill>
                          <a:schemeClr val="bg1"/>
                        </a:solidFill>
                        <a:latin typeface="Cambria Math" panose="02040503050406030204" pitchFamily="18" charset="0"/>
                      </a:rPr>
                      <m:t>&lt;</m:t>
                    </m:r>
                  </m:oMath>
                </a14:m>
                <a:r>
                  <a:rPr lang="en-US" sz="4000" dirty="0">
                    <a:solidFill>
                      <a:schemeClr val="bg1"/>
                    </a:solidFill>
                  </a:rPr>
                  <a:t> </a:t>
                </a:r>
                <a14:m>
                  <m:oMath xmlns:m="http://schemas.openxmlformats.org/officeDocument/2006/math">
                    <m:sSub>
                      <m:sSubPr>
                        <m:ctrlPr>
                          <a:rPr lang="en-US" sz="4000" i="1">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𝑀</m:t>
                        </m:r>
                      </m:e>
                      <m:sub>
                        <m:r>
                          <a:rPr lang="en-US" sz="4000" b="0" i="1" smtClean="0">
                            <a:solidFill>
                              <a:schemeClr val="bg1"/>
                            </a:solidFill>
                            <a:latin typeface="Cambria Math" panose="02040503050406030204" pitchFamily="18" charset="0"/>
                          </a:rPr>
                          <m:t>0</m:t>
                        </m:r>
                      </m:sub>
                    </m:sSub>
                    <m:r>
                      <a:rPr lang="en-US" sz="4000" b="0" i="1" smtClean="0">
                        <a:solidFill>
                          <a:schemeClr val="bg1"/>
                        </a:solidFill>
                        <a:latin typeface="Cambria Math" panose="02040503050406030204" pitchFamily="18" charset="0"/>
                      </a:rPr>
                      <m:t>  </m:t>
                    </m:r>
                    <m:r>
                      <a:rPr lang="en-US" sz="4000" i="1">
                        <a:solidFill>
                          <a:schemeClr val="bg1"/>
                        </a:solidFill>
                        <a:latin typeface="Cambria Math" panose="02040503050406030204" pitchFamily="18" charset="0"/>
                        <a:ea typeface="Cambria Math" panose="02040503050406030204" pitchFamily="18" charset="0"/>
                      </a:rPr>
                      <m:t>∴</m:t>
                    </m:r>
                  </m:oMath>
                </a14:m>
                <a:r>
                  <a:rPr lang="en-US" sz="4000" dirty="0">
                    <a:solidFill>
                      <a:schemeClr val="bg1"/>
                    </a:solidFill>
                  </a:rPr>
                  <a:t> </a:t>
                </a:r>
                <a14:m>
                  <m:oMath xmlns:m="http://schemas.openxmlformats.org/officeDocument/2006/math">
                    <m:sSub>
                      <m:sSubPr>
                        <m:ctrlPr>
                          <a:rPr lang="en-US" sz="4000" i="1">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𝐸</m:t>
                        </m:r>
                      </m:e>
                      <m:sub>
                        <m:r>
                          <a:rPr lang="en-US" sz="4000" i="1">
                            <a:solidFill>
                              <a:schemeClr val="bg1"/>
                            </a:solidFill>
                            <a:latin typeface="Cambria Math" panose="02040503050406030204" pitchFamily="18" charset="0"/>
                          </a:rPr>
                          <m:t>𝐷𝑇</m:t>
                        </m:r>
                      </m:sub>
                    </m:sSub>
                  </m:oMath>
                </a14:m>
                <a:r>
                  <a:rPr lang="en-US" sz="4000" dirty="0">
                    <a:solidFill>
                      <a:schemeClr val="bg1"/>
                    </a:solidFill>
                  </a:rPr>
                  <a:t> &lt; </a:t>
                </a:r>
                <a14:m>
                  <m:oMath xmlns:m="http://schemas.openxmlformats.org/officeDocument/2006/math">
                    <m:sSub>
                      <m:sSubPr>
                        <m:ctrlPr>
                          <a:rPr lang="en-US" sz="4000" i="1">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𝐸</m:t>
                        </m:r>
                      </m:e>
                      <m:sub>
                        <m:r>
                          <a:rPr lang="en-US" sz="4000" b="0" i="1" smtClean="0">
                            <a:solidFill>
                              <a:schemeClr val="bg1"/>
                            </a:solidFill>
                            <a:latin typeface="Cambria Math" panose="02040503050406030204" pitchFamily="18" charset="0"/>
                          </a:rPr>
                          <m:t>0</m:t>
                        </m:r>
                      </m:sub>
                    </m:sSub>
                  </m:oMath>
                </a14:m>
                <a:r>
                  <a:rPr lang="en-US" sz="4000" dirty="0">
                    <a:solidFill>
                      <a:schemeClr val="bg1"/>
                    </a:solidFill>
                  </a:rPr>
                  <a:t> </a:t>
                </a:r>
                <a14:m>
                  <m:oMath xmlns:m="http://schemas.openxmlformats.org/officeDocument/2006/math">
                    <m:r>
                      <a:rPr lang="en-US" sz="4000" i="1" smtClean="0">
                        <a:solidFill>
                          <a:schemeClr val="bg1"/>
                        </a:solidFill>
                        <a:latin typeface="Cambria Math" panose="02040503050406030204" pitchFamily="18" charset="0"/>
                        <a:ea typeface="Cambria Math" panose="02040503050406030204" pitchFamily="18" charset="0"/>
                      </a:rPr>
                      <m:t>⟹</m:t>
                    </m:r>
                  </m:oMath>
                </a14:m>
                <a:r>
                  <a:rPr lang="en-US" sz="4000" dirty="0">
                    <a:solidFill>
                      <a:schemeClr val="bg1"/>
                    </a:solidFill>
                  </a:rPr>
                  <a:t> </a:t>
                </a:r>
                <a14:m>
                  <m:oMath xmlns:m="http://schemas.openxmlformats.org/officeDocument/2006/math">
                    <m:sSub>
                      <m:sSubPr>
                        <m:ctrlPr>
                          <a:rPr lang="en-US" sz="4000" i="1">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𝑉</m:t>
                        </m:r>
                      </m:e>
                      <m:sub>
                        <m:r>
                          <a:rPr lang="en-US" sz="4000" i="1">
                            <a:solidFill>
                              <a:schemeClr val="bg1"/>
                            </a:solidFill>
                            <a:latin typeface="Cambria Math" panose="02040503050406030204" pitchFamily="18" charset="0"/>
                          </a:rPr>
                          <m:t>𝐷𝑇</m:t>
                        </m:r>
                      </m:sub>
                    </m:sSub>
                  </m:oMath>
                </a14:m>
                <a:r>
                  <a:rPr lang="en-US" sz="4000" dirty="0">
                    <a:solidFill>
                      <a:schemeClr val="bg1"/>
                    </a:solidFill>
                  </a:rPr>
                  <a:t> &gt; </a:t>
                </a:r>
                <a14:m>
                  <m:oMath xmlns:m="http://schemas.openxmlformats.org/officeDocument/2006/math">
                    <m:sSub>
                      <m:sSubPr>
                        <m:ctrlPr>
                          <a:rPr lang="en-US" sz="4000" i="1">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𝑉</m:t>
                        </m:r>
                      </m:e>
                      <m:sub>
                        <m:r>
                          <a:rPr lang="en-US" sz="4000" b="0" i="1" smtClean="0">
                            <a:solidFill>
                              <a:schemeClr val="bg1"/>
                            </a:solidFill>
                            <a:latin typeface="Cambria Math" panose="02040503050406030204" pitchFamily="18" charset="0"/>
                          </a:rPr>
                          <m:t>0</m:t>
                        </m:r>
                      </m:sub>
                    </m:sSub>
                  </m:oMath>
                </a14:m>
                <a:endParaRPr lang="en-US" sz="4000" dirty="0">
                  <a:solidFill>
                    <a:schemeClr val="bg1"/>
                  </a:solidFill>
                </a:endParaRPr>
              </a:p>
              <a:p>
                <a:pPr>
                  <a:spcBef>
                    <a:spcPts val="200"/>
                  </a:spcBef>
                  <a:buSzPct val="100000"/>
                </a:pPr>
                <a:endParaRPr lang="en-US" sz="4000" dirty="0">
                  <a:solidFill>
                    <a:schemeClr val="bg1"/>
                  </a:solidFill>
                </a:endParaRPr>
              </a:p>
              <a:p>
                <a:pPr>
                  <a:spcBef>
                    <a:spcPts val="200"/>
                  </a:spcBef>
                  <a:buSzPct val="100000"/>
                </a:pPr>
                <a:r>
                  <a:rPr lang="en-US" sz="3600" dirty="0">
                    <a:solidFill>
                      <a:schemeClr val="bg1"/>
                    </a:solidFill>
                    <a:latin typeface="Cambria Math" panose="02040503050406030204" pitchFamily="18" charset="0"/>
                    <a:ea typeface="Cambria Math" panose="02040503050406030204" pitchFamily="18" charset="0"/>
                  </a:rPr>
                  <a:t>Get the Mass Out! </a:t>
                </a:r>
                <a14:m>
                  <m:oMath xmlns:m="http://schemas.openxmlformats.org/officeDocument/2006/math">
                    <m:r>
                      <a:rPr lang="en-US" sz="3600" i="1">
                        <a:solidFill>
                          <a:schemeClr val="bg1"/>
                        </a:solidFill>
                        <a:latin typeface="Cambria Math" panose="02040503050406030204" pitchFamily="18" charset="0"/>
                        <a:ea typeface="Cambria Math" panose="02040503050406030204" pitchFamily="18" charset="0"/>
                      </a:rPr>
                      <m:t>⟹</m:t>
                    </m:r>
                  </m:oMath>
                </a14:m>
                <a:r>
                  <a:rPr lang="en-US" sz="3600" dirty="0">
                    <a:solidFill>
                      <a:schemeClr val="bg1"/>
                    </a:solidFill>
                    <a:latin typeface="Cambria Math" panose="02040503050406030204" pitchFamily="18" charset="0"/>
                    <a:ea typeface="Cambria Math" panose="02040503050406030204" pitchFamily="18" charset="0"/>
                  </a:rPr>
                  <a:t> Move at the Speed of Information!</a:t>
                </a:r>
              </a:p>
              <a:p>
                <a:pPr>
                  <a:spcBef>
                    <a:spcPts val="200"/>
                  </a:spcBef>
                  <a:buSzPct val="100000"/>
                </a:pPr>
                <a:endParaRPr lang="en-US" sz="4000" dirty="0">
                  <a:solidFill>
                    <a:schemeClr val="bg1"/>
                  </a:solidFill>
                  <a:latin typeface="Cambria Math" panose="02040503050406030204" pitchFamily="18" charset="0"/>
                  <a:ea typeface="Cambria Math" panose="02040503050406030204" pitchFamily="18" charset="0"/>
                </a:endParaRPr>
              </a:p>
              <a:p>
                <a:pPr>
                  <a:spcBef>
                    <a:spcPts val="200"/>
                  </a:spcBef>
                  <a:buSzPct val="100000"/>
                </a:pPr>
                <a:r>
                  <a:rPr lang="en-US" sz="4000" dirty="0">
                    <a:solidFill>
                      <a:schemeClr val="bg1"/>
                    </a:solidFill>
                    <a:latin typeface="Cambria Math" panose="02040503050406030204" pitchFamily="18" charset="0"/>
                    <a:ea typeface="Cambria Math" panose="02040503050406030204" pitchFamily="18" charset="0"/>
                  </a:rPr>
                  <a:t>Q.E.D</a:t>
                </a:r>
              </a:p>
            </p:txBody>
          </p:sp>
        </mc:Choice>
        <mc:Fallback xmlns="">
          <p:sp>
            <p:nvSpPr>
              <p:cNvPr id="5" name="TextBox 4">
                <a:extLst>
                  <a:ext uri="{FF2B5EF4-FFF2-40B4-BE49-F238E27FC236}">
                    <a16:creationId xmlns:a16="http://schemas.microsoft.com/office/drawing/2014/main" id="{2EE338C8-BE36-4B84-9B16-52882F5C01C7}"/>
                  </a:ext>
                </a:extLst>
              </p:cNvPr>
              <p:cNvSpPr txBox="1">
                <a:spLocks noRot="1" noChangeAspect="1" noMove="1" noResize="1" noEditPoints="1" noAdjustHandles="1" noChangeArrowheads="1" noChangeShapeType="1" noTextEdit="1"/>
              </p:cNvSpPr>
              <p:nvPr/>
            </p:nvSpPr>
            <p:spPr>
              <a:xfrm>
                <a:off x="728582" y="2827989"/>
                <a:ext cx="11187193" cy="3118803"/>
              </a:xfrm>
              <a:prstGeom prst="rect">
                <a:avLst/>
              </a:prstGeom>
              <a:blipFill>
                <a:blip r:embed="rId2"/>
                <a:stretch>
                  <a:fillRect l="-2779" t="-5273" b="-8789"/>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5CB540CF-1F1B-40FF-BD8A-5A619D9478D0}"/>
              </a:ext>
            </a:extLst>
          </p:cNvPr>
          <p:cNvGrpSpPr/>
          <p:nvPr/>
        </p:nvGrpSpPr>
        <p:grpSpPr>
          <a:xfrm>
            <a:off x="728582" y="524656"/>
            <a:ext cx="4336444" cy="1821221"/>
            <a:chOff x="1588956" y="209863"/>
            <a:chExt cx="4336444" cy="1821221"/>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81DAD5A-4C0F-4DEE-83ED-46293C0340BA}"/>
                    </a:ext>
                  </a:extLst>
                </p:cNvPr>
                <p:cNvSpPr txBox="1"/>
                <p:nvPr/>
              </p:nvSpPr>
              <p:spPr>
                <a:xfrm>
                  <a:off x="1588957" y="209863"/>
                  <a:ext cx="1502399" cy="369332"/>
                </a:xfrm>
                <a:prstGeom prst="rect">
                  <a:avLst/>
                </a:prstGeom>
                <a:noFill/>
              </p:spPr>
              <p:txBody>
                <a:bodyPr vert="horz" wrap="none" lIns="0" tIns="0" rIns="0" bIns="0" rtlCol="0">
                  <a:spAutoFit/>
                </a:bodyPr>
                <a:lstStyle/>
                <a:p>
                  <a:pPr>
                    <a:spcBef>
                      <a:spcPts val="200"/>
                    </a:spcBef>
                    <a:buSzPct val="100000"/>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𝑀</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𝑀𝑎𝑠𝑠</m:t>
                        </m:r>
                      </m:oMath>
                    </m:oMathPara>
                  </a14:m>
                  <a:endParaRPr lang="en-US" b="0" dirty="0">
                    <a:solidFill>
                      <a:schemeClr val="bg1"/>
                    </a:solidFill>
                  </a:endParaRPr>
                </a:p>
              </p:txBody>
            </p:sp>
          </mc:Choice>
          <mc:Fallback xmlns="">
            <p:sp>
              <p:nvSpPr>
                <p:cNvPr id="9" name="TextBox 8">
                  <a:extLst>
                    <a:ext uri="{FF2B5EF4-FFF2-40B4-BE49-F238E27FC236}">
                      <a16:creationId xmlns:a16="http://schemas.microsoft.com/office/drawing/2014/main" id="{A81DAD5A-4C0F-4DEE-83ED-46293C0340BA}"/>
                    </a:ext>
                  </a:extLst>
                </p:cNvPr>
                <p:cNvSpPr txBox="1">
                  <a:spLocks noRot="1" noChangeAspect="1" noMove="1" noResize="1" noEditPoints="1" noAdjustHandles="1" noChangeArrowheads="1" noChangeShapeType="1" noTextEdit="1"/>
                </p:cNvSpPr>
                <p:nvPr/>
              </p:nvSpPr>
              <p:spPr>
                <a:xfrm>
                  <a:off x="1588957" y="209863"/>
                  <a:ext cx="1502399" cy="369332"/>
                </a:xfrm>
                <a:prstGeom prst="rect">
                  <a:avLst/>
                </a:prstGeom>
                <a:blipFill>
                  <a:blip r:embed="rId3"/>
                  <a:stretch>
                    <a:fillRect l="-3252" r="-2846"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763B9E-63D3-4B01-976D-B9519E51D363}"/>
                    </a:ext>
                  </a:extLst>
                </p:cNvPr>
                <p:cNvSpPr txBox="1"/>
                <p:nvPr/>
              </p:nvSpPr>
              <p:spPr>
                <a:xfrm>
                  <a:off x="1588956" y="693826"/>
                  <a:ext cx="1744773" cy="369332"/>
                </a:xfrm>
                <a:prstGeom prst="rect">
                  <a:avLst/>
                </a:prstGeom>
                <a:noFill/>
              </p:spPr>
              <p:txBody>
                <a:bodyPr vert="horz" wrap="none" lIns="0" tIns="0" rIns="0" bIns="0" rtlCol="0">
                  <a:spAutoFit/>
                </a:bodyPr>
                <a:lstStyle/>
                <a:p>
                  <a:pPr>
                    <a:spcBef>
                      <a:spcPts val="200"/>
                    </a:spcBef>
                    <a:buSzPct val="100000"/>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𝐸</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𝐸𝑛𝑒𝑟𝑔𝑦</m:t>
                        </m:r>
                      </m:oMath>
                    </m:oMathPara>
                  </a14:m>
                  <a:endParaRPr lang="en-US" b="0" dirty="0">
                    <a:solidFill>
                      <a:schemeClr val="bg1"/>
                    </a:solidFill>
                  </a:endParaRPr>
                </a:p>
              </p:txBody>
            </p:sp>
          </mc:Choice>
          <mc:Fallback xmlns="">
            <p:sp>
              <p:nvSpPr>
                <p:cNvPr id="10" name="TextBox 9">
                  <a:extLst>
                    <a:ext uri="{FF2B5EF4-FFF2-40B4-BE49-F238E27FC236}">
                      <a16:creationId xmlns:a16="http://schemas.microsoft.com/office/drawing/2014/main" id="{76763B9E-63D3-4B01-976D-B9519E51D363}"/>
                    </a:ext>
                  </a:extLst>
                </p:cNvPr>
                <p:cNvSpPr txBox="1">
                  <a:spLocks noRot="1" noChangeAspect="1" noMove="1" noResize="1" noEditPoints="1" noAdjustHandles="1" noChangeArrowheads="1" noChangeShapeType="1" noTextEdit="1"/>
                </p:cNvSpPr>
                <p:nvPr/>
              </p:nvSpPr>
              <p:spPr>
                <a:xfrm>
                  <a:off x="1588956" y="693826"/>
                  <a:ext cx="1744773" cy="369332"/>
                </a:xfrm>
                <a:prstGeom prst="rect">
                  <a:avLst/>
                </a:prstGeom>
                <a:blipFill>
                  <a:blip r:embed="rId4"/>
                  <a:stretch>
                    <a:fillRect l="-2797" r="-4545" b="-36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E94CF58-F7B4-47A3-B4BF-D04739697EE6}"/>
                    </a:ext>
                  </a:extLst>
                </p:cNvPr>
                <p:cNvSpPr txBox="1"/>
                <p:nvPr/>
              </p:nvSpPr>
              <p:spPr>
                <a:xfrm>
                  <a:off x="1588956" y="1177789"/>
                  <a:ext cx="1854675" cy="369332"/>
                </a:xfrm>
                <a:prstGeom prst="rect">
                  <a:avLst/>
                </a:prstGeom>
                <a:noFill/>
              </p:spPr>
              <p:txBody>
                <a:bodyPr vert="horz" wrap="none" lIns="0" tIns="0" rIns="0" bIns="0" rtlCol="0">
                  <a:spAutoFit/>
                </a:bodyPr>
                <a:lstStyle/>
                <a:p>
                  <a:pPr>
                    <a:spcBef>
                      <a:spcPts val="200"/>
                    </a:spcBef>
                    <a:buSzPct val="100000"/>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𝑉</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𝑉𝑒𝑙𝑜𝑐𝑖𝑡𝑦</m:t>
                        </m:r>
                      </m:oMath>
                    </m:oMathPara>
                  </a14:m>
                  <a:endParaRPr lang="en-US" b="0" dirty="0">
                    <a:solidFill>
                      <a:schemeClr val="bg1"/>
                    </a:solidFill>
                  </a:endParaRPr>
                </a:p>
              </p:txBody>
            </p:sp>
          </mc:Choice>
          <mc:Fallback xmlns="">
            <p:sp>
              <p:nvSpPr>
                <p:cNvPr id="11" name="TextBox 10">
                  <a:extLst>
                    <a:ext uri="{FF2B5EF4-FFF2-40B4-BE49-F238E27FC236}">
                      <a16:creationId xmlns:a16="http://schemas.microsoft.com/office/drawing/2014/main" id="{8E94CF58-F7B4-47A3-B4BF-D04739697EE6}"/>
                    </a:ext>
                  </a:extLst>
                </p:cNvPr>
                <p:cNvSpPr txBox="1">
                  <a:spLocks noRot="1" noChangeAspect="1" noMove="1" noResize="1" noEditPoints="1" noAdjustHandles="1" noChangeArrowheads="1" noChangeShapeType="1" noTextEdit="1"/>
                </p:cNvSpPr>
                <p:nvPr/>
              </p:nvSpPr>
              <p:spPr>
                <a:xfrm>
                  <a:off x="1588956" y="1177789"/>
                  <a:ext cx="1854675" cy="369332"/>
                </a:xfrm>
                <a:prstGeom prst="rect">
                  <a:avLst/>
                </a:prstGeom>
                <a:blipFill>
                  <a:blip r:embed="rId5"/>
                  <a:stretch>
                    <a:fillRect l="-2632" r="-4276"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A5355D7-4A3E-4A44-9357-6A99D1CEF910}"/>
                    </a:ext>
                  </a:extLst>
                </p:cNvPr>
                <p:cNvSpPr txBox="1"/>
                <p:nvPr/>
              </p:nvSpPr>
              <p:spPr>
                <a:xfrm>
                  <a:off x="1588956" y="1661752"/>
                  <a:ext cx="4336444" cy="369332"/>
                </a:xfrm>
                <a:prstGeom prst="rect">
                  <a:avLst/>
                </a:prstGeom>
                <a:noFill/>
              </p:spPr>
              <p:txBody>
                <a:bodyPr vert="horz" wrap="none" lIns="0" tIns="0" rIns="0" bIns="0" rtlCol="0">
                  <a:spAutoFit/>
                </a:bodyPr>
                <a:lstStyle/>
                <a:p>
                  <a:pPr>
                    <a:spcBef>
                      <a:spcPts val="200"/>
                    </a:spcBef>
                    <a:buSzPct val="100000"/>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𝐷𝑇</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𝐷𝑖𝑔𝑖𝑡𝑎𝑙</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𝑇𝑟𝑎𝑛𝑠𝑓𝑜𝑟𝑚𝑎𝑡𝑖𝑜𝑛</m:t>
                        </m:r>
                      </m:oMath>
                    </m:oMathPara>
                  </a14:m>
                  <a:endParaRPr lang="en-US" b="0" dirty="0">
                    <a:solidFill>
                      <a:schemeClr val="bg1"/>
                    </a:solidFill>
                  </a:endParaRPr>
                </a:p>
              </p:txBody>
            </p:sp>
          </mc:Choice>
          <mc:Fallback xmlns="">
            <p:sp>
              <p:nvSpPr>
                <p:cNvPr id="12" name="TextBox 11">
                  <a:extLst>
                    <a:ext uri="{FF2B5EF4-FFF2-40B4-BE49-F238E27FC236}">
                      <a16:creationId xmlns:a16="http://schemas.microsoft.com/office/drawing/2014/main" id="{2A5355D7-4A3E-4A44-9357-6A99D1CEF910}"/>
                    </a:ext>
                  </a:extLst>
                </p:cNvPr>
                <p:cNvSpPr txBox="1">
                  <a:spLocks noRot="1" noChangeAspect="1" noMove="1" noResize="1" noEditPoints="1" noAdjustHandles="1" noChangeArrowheads="1" noChangeShapeType="1" noTextEdit="1"/>
                </p:cNvSpPr>
                <p:nvPr/>
              </p:nvSpPr>
              <p:spPr>
                <a:xfrm>
                  <a:off x="1588956" y="1661752"/>
                  <a:ext cx="4336444" cy="369332"/>
                </a:xfrm>
                <a:prstGeom prst="rect">
                  <a:avLst/>
                </a:prstGeom>
                <a:blipFill>
                  <a:blip r:embed="rId6"/>
                  <a:stretch>
                    <a:fillRect l="-844" r="-1547" b="-37705"/>
                  </a:stretch>
                </a:blipFill>
              </p:spPr>
              <p:txBody>
                <a:bodyPr/>
                <a:lstStyle/>
                <a:p>
                  <a:r>
                    <a:rPr lang="en-US">
                      <a:noFill/>
                    </a:rPr>
                    <a:t> </a:t>
                  </a:r>
                </a:p>
              </p:txBody>
            </p:sp>
          </mc:Fallback>
        </mc:AlternateContent>
      </p:grpSp>
    </p:spTree>
    <p:extLst>
      <p:ext uri="{BB962C8B-B14F-4D97-AF65-F5344CB8AC3E}">
        <p14:creationId xmlns:p14="http://schemas.microsoft.com/office/powerpoint/2010/main" val="121092524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9CBED-F809-49AE-8E9B-6F2733911953}"/>
              </a:ext>
            </a:extLst>
          </p:cNvPr>
          <p:cNvPicPr>
            <a:picLocks noChangeAspect="1"/>
          </p:cNvPicPr>
          <p:nvPr/>
        </p:nvPicPr>
        <p:blipFill rotWithShape="1">
          <a:blip r:embed="rId2"/>
          <a:srcRect r="15856" b="29064"/>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63E5D09-F6AF-4955-A174-BB24DA44FFB3}"/>
              </a:ext>
            </a:extLst>
          </p:cNvPr>
          <p:cNvSpPr/>
          <p:nvPr/>
        </p:nvSpPr>
        <p:spPr bwMode="gray">
          <a:xfrm>
            <a:off x="0" y="0"/>
            <a:ext cx="12192000" cy="6858000"/>
          </a:xfrm>
          <a:prstGeom prst="rect">
            <a:avLst/>
          </a:prstGeom>
          <a:solidFill>
            <a:schemeClr val="tx1">
              <a:alpha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cxnSp>
        <p:nvCxnSpPr>
          <p:cNvPr id="6" name="Straight Connector 5">
            <a:extLst>
              <a:ext uri="{FF2B5EF4-FFF2-40B4-BE49-F238E27FC236}">
                <a16:creationId xmlns:a16="http://schemas.microsoft.com/office/drawing/2014/main" id="{4FCDEBD4-C8A6-401D-80D5-151512DFEAE7}"/>
              </a:ext>
            </a:extLst>
          </p:cNvPr>
          <p:cNvCxnSpPr/>
          <p:nvPr/>
        </p:nvCxnSpPr>
        <p:spPr>
          <a:xfrm flipH="1">
            <a:off x="2682421" y="1782000"/>
            <a:ext cx="163154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D914745-82E1-4CF6-958E-9D842A1F9507}"/>
              </a:ext>
            </a:extLst>
          </p:cNvPr>
          <p:cNvSpPr txBox="1"/>
          <p:nvPr/>
        </p:nvSpPr>
        <p:spPr>
          <a:xfrm>
            <a:off x="7688761" y="4683911"/>
            <a:ext cx="1804340" cy="33855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600" normalizeH="0" baseline="0" noProof="0" dirty="0">
                <a:ln>
                  <a:noFill/>
                </a:ln>
                <a:solidFill>
                  <a:srgbClr val="FFFFFD"/>
                </a:solidFill>
                <a:effectLst/>
                <a:uLnTx/>
                <a:uFillTx/>
                <a:latin typeface="Open Sans"/>
                <a:ea typeface="+mn-ea"/>
                <a:cs typeface="+mn-cs"/>
              </a:rPr>
              <a:t>DELOITTE</a:t>
            </a:r>
            <a:r>
              <a:rPr kumimoji="0" lang="en-US" sz="1600" b="1" i="0" u="none" strike="noStrike" kern="1200" cap="none" spc="600" normalizeH="0" baseline="30000" noProof="0" dirty="0">
                <a:ln>
                  <a:noFill/>
                </a:ln>
                <a:solidFill>
                  <a:srgbClr val="FFFFFD"/>
                </a:solidFill>
                <a:effectLst/>
                <a:uLnTx/>
                <a:uFillTx/>
                <a:latin typeface="Open Sans"/>
                <a:ea typeface="+mn-ea"/>
                <a:cs typeface="+mn-cs"/>
              </a:rPr>
              <a:t>8</a:t>
            </a:r>
            <a:endParaRPr kumimoji="0" lang="en-US" sz="1600" b="1" i="0" u="none" strike="noStrike" kern="1200" cap="none" spc="600" normalizeH="0" baseline="0" noProof="0" dirty="0">
              <a:ln>
                <a:noFill/>
              </a:ln>
              <a:solidFill>
                <a:srgbClr val="FFFFFD"/>
              </a:solidFill>
              <a:effectLst/>
              <a:uLnTx/>
              <a:uFillTx/>
              <a:latin typeface="Open Sans"/>
              <a:ea typeface="+mn-ea"/>
              <a:cs typeface="+mn-cs"/>
            </a:endParaRPr>
          </a:p>
        </p:txBody>
      </p:sp>
      <p:sp>
        <p:nvSpPr>
          <p:cNvPr id="5" name="Title 1">
            <a:extLst>
              <a:ext uri="{FF2B5EF4-FFF2-40B4-BE49-F238E27FC236}">
                <a16:creationId xmlns:a16="http://schemas.microsoft.com/office/drawing/2014/main" id="{D9A93BCA-A75C-47D6-90E9-7776B387B122}"/>
              </a:ext>
            </a:extLst>
          </p:cNvPr>
          <p:cNvSpPr txBox="1">
            <a:spLocks/>
          </p:cNvSpPr>
          <p:nvPr/>
        </p:nvSpPr>
        <p:spPr bwMode="gray">
          <a:xfrm>
            <a:off x="2682421" y="1932623"/>
            <a:ext cx="7132637" cy="2130425"/>
          </a:xfrm>
          <a:prstGeom prst="rect">
            <a:avLst/>
          </a:prstGeom>
          <a:ln>
            <a:noFill/>
          </a:ln>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284163" indent="-284163"/>
            <a:r>
              <a:rPr lang="en-US" sz="5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“It is time to move</a:t>
            </a:r>
            <a:br>
              <a:rPr lang="en-US" sz="5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US" sz="5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beyond the frontier of random acts of digital.”</a:t>
            </a:r>
          </a:p>
        </p:txBody>
      </p:sp>
      <p:sp>
        <p:nvSpPr>
          <p:cNvPr id="11" name="CaseCode">
            <a:extLst>
              <a:ext uri="{FF2B5EF4-FFF2-40B4-BE49-F238E27FC236}">
                <a16:creationId xmlns:a16="http://schemas.microsoft.com/office/drawing/2014/main" id="{1D80C506-E6F8-429D-B83C-1F5FC263A9BA}"/>
              </a:ext>
            </a:extLst>
          </p:cNvPr>
          <p:cNvSpPr txBox="1"/>
          <p:nvPr/>
        </p:nvSpPr>
        <p:spPr>
          <a:xfrm>
            <a:off x="6336000" y="6591299"/>
            <a:ext cx="4896560" cy="123111"/>
          </a:xfrm>
          <a:prstGeom prst="rect">
            <a:avLst/>
          </a:prstGeom>
          <a:noFill/>
        </p:spPr>
        <p:txBody>
          <a:bodyPr wrap="square" lIns="0" tIns="0" rIns="0" bIns="0" rtlCol="0">
            <a:spAutoFit/>
          </a:bodyPr>
          <a:lstStyle/>
          <a:p>
            <a:r>
              <a:rPr lang="en-US" sz="800" dirty="0">
                <a:solidFill>
                  <a:schemeClr val="bg1"/>
                </a:solidFill>
              </a:rPr>
              <a:t>Get the Mass Out: How to Help Organizations Move at the Speed of Information</a:t>
            </a:r>
          </a:p>
        </p:txBody>
      </p:sp>
      <p:sp>
        <p:nvSpPr>
          <p:cNvPr id="12" name="Rectangle 11">
            <a:extLst>
              <a:ext uri="{FF2B5EF4-FFF2-40B4-BE49-F238E27FC236}">
                <a16:creationId xmlns:a16="http://schemas.microsoft.com/office/drawing/2014/main" id="{4C9B4529-AEE8-47B6-997B-1FFD3E39C992}"/>
              </a:ext>
            </a:extLst>
          </p:cNvPr>
          <p:cNvSpPr/>
          <p:nvPr/>
        </p:nvSpPr>
        <p:spPr>
          <a:xfrm>
            <a:off x="223676" y="6545132"/>
            <a:ext cx="5275803" cy="215444"/>
          </a:xfrm>
          <a:prstGeom prst="rect">
            <a:avLst/>
          </a:prstGeom>
        </p:spPr>
        <p:txBody>
          <a:bodyPr wrap="none">
            <a:spAutoFit/>
          </a:bodyPr>
          <a:lstStyle/>
          <a:p>
            <a:r>
              <a:rPr lang="en-US" sz="800" dirty="0">
                <a:solidFill>
                  <a:schemeClr val="bg1"/>
                </a:solidFill>
              </a:rPr>
              <a:t> Copyright © 2020 by Deloitte Consulting LLP. Permission granted to INCOSE to publish and use. </a:t>
            </a:r>
            <a:endParaRPr lang="en-US" sz="800" noProof="0" dirty="0">
              <a:solidFill>
                <a:schemeClr val="bg1"/>
              </a:solidFill>
            </a:endParaRPr>
          </a:p>
        </p:txBody>
      </p:sp>
      <p:sp>
        <p:nvSpPr>
          <p:cNvPr id="13" name="TextBox 12">
            <a:extLst>
              <a:ext uri="{FF2B5EF4-FFF2-40B4-BE49-F238E27FC236}">
                <a16:creationId xmlns:a16="http://schemas.microsoft.com/office/drawing/2014/main" id="{88936C87-5F02-4696-AFE6-508B809DE5CB}"/>
              </a:ext>
            </a:extLst>
          </p:cNvPr>
          <p:cNvSpPr txBox="1"/>
          <p:nvPr/>
        </p:nvSpPr>
        <p:spPr>
          <a:xfrm>
            <a:off x="11425555" y="660284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29</a:t>
            </a:fld>
            <a:endParaRPr lang="en-US" sz="650" noProof="0" dirty="0">
              <a:solidFill>
                <a:schemeClr val="bg1"/>
              </a:solidFill>
            </a:endParaRPr>
          </a:p>
        </p:txBody>
      </p:sp>
    </p:spTree>
    <p:extLst>
      <p:ext uri="{BB962C8B-B14F-4D97-AF65-F5344CB8AC3E}">
        <p14:creationId xmlns:p14="http://schemas.microsoft.com/office/powerpoint/2010/main" val="37561158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5788-BBB6-436A-9701-D44B3AAF6C05}"/>
              </a:ext>
            </a:extLst>
          </p:cNvPr>
          <p:cNvSpPr>
            <a:spLocks noGrp="1"/>
          </p:cNvSpPr>
          <p:nvPr>
            <p:ph type="title"/>
          </p:nvPr>
        </p:nvSpPr>
        <p:spPr>
          <a:xfrm>
            <a:off x="469901" y="913188"/>
            <a:ext cx="8807449" cy="1592403"/>
          </a:xfrm>
        </p:spPr>
        <p:txBody>
          <a:bodyPr/>
          <a:lstStyle/>
          <a:p>
            <a:r>
              <a:rPr lang="en-US" sz="4400" dirty="0">
                <a:latin typeface="Open Sans" panose="020B0606030504020204" pitchFamily="34" charset="0"/>
              </a:rPr>
              <a:t>Why is a tax firm talking about MBSE? </a:t>
            </a:r>
          </a:p>
        </p:txBody>
      </p:sp>
    </p:spTree>
    <p:extLst>
      <p:ext uri="{BB962C8B-B14F-4D97-AF65-F5344CB8AC3E}">
        <p14:creationId xmlns:p14="http://schemas.microsoft.com/office/powerpoint/2010/main" val="232275207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16C7F-AADD-4136-AD9C-74A39CCFE7DE}"/>
              </a:ext>
            </a:extLst>
          </p:cNvPr>
          <p:cNvSpPr txBox="1"/>
          <p:nvPr/>
        </p:nvSpPr>
        <p:spPr>
          <a:xfrm>
            <a:off x="749300" y="1456215"/>
            <a:ext cx="8343900" cy="2913618"/>
          </a:xfrm>
          <a:prstGeom prst="rect">
            <a:avLst/>
          </a:prstGeom>
          <a:noFill/>
        </p:spPr>
        <p:txBody>
          <a:bodyPr vert="horz" wrap="square" lIns="0" tIns="0" rIns="0" bIns="0" rtlCol="0">
            <a:spAutoFit/>
          </a:bodyPr>
          <a:lstStyle/>
          <a:p>
            <a:pPr>
              <a:spcBef>
                <a:spcPts val="200"/>
              </a:spcBef>
              <a:buSzPct val="100000"/>
            </a:pPr>
            <a:r>
              <a:rPr lang="en-US" sz="1200" baseline="30000" dirty="0">
                <a:solidFill>
                  <a:schemeClr val="bg1"/>
                </a:solidFill>
              </a:rPr>
              <a:t>1 </a:t>
            </a:r>
            <a:r>
              <a:rPr lang="en-US" sz="1400" dirty="0">
                <a:solidFill>
                  <a:schemeClr val="bg1"/>
                </a:solidFill>
                <a:hlinkClick r:id="rId2">
                  <a:extLst>
                    <a:ext uri="{A12FA001-AC4F-418D-AE19-62706E023703}">
                      <ahyp:hlinkClr xmlns:ahyp="http://schemas.microsoft.com/office/drawing/2018/hyperlinkcolor" val="tx"/>
                    </a:ext>
                  </a:extLst>
                </a:hlinkClick>
              </a:rPr>
              <a:t>Caterpillar to Chrysalis </a:t>
            </a:r>
            <a:r>
              <a:rPr lang="en-US" sz="1400" dirty="0">
                <a:solidFill>
                  <a:schemeClr val="bg1"/>
                </a:solidFill>
              </a:rPr>
              <a:t>by Sid Mosdell is licensed under </a:t>
            </a:r>
            <a:r>
              <a:rPr lang="en-US" sz="1400" dirty="0">
                <a:solidFill>
                  <a:schemeClr val="bg1"/>
                </a:solidFill>
                <a:hlinkClick r:id="rId3">
                  <a:extLst>
                    <a:ext uri="{A12FA001-AC4F-418D-AE19-62706E023703}">
                      <ahyp:hlinkClr xmlns:ahyp="http://schemas.microsoft.com/office/drawing/2018/hyperlinkcolor" val="tx"/>
                    </a:ext>
                  </a:extLst>
                </a:hlinkClick>
              </a:rPr>
              <a:t>CC BY 2.0</a:t>
            </a:r>
            <a:endParaRPr lang="en-US" sz="1400" dirty="0">
              <a:solidFill>
                <a:schemeClr val="bg1"/>
              </a:solidFill>
            </a:endParaRPr>
          </a:p>
          <a:p>
            <a:pPr>
              <a:spcBef>
                <a:spcPts val="200"/>
              </a:spcBef>
              <a:buSzPct val="100000"/>
            </a:pPr>
            <a:r>
              <a:rPr lang="en-US" sz="1400" baseline="30000" dirty="0">
                <a:solidFill>
                  <a:schemeClr val="bg1"/>
                </a:solidFill>
              </a:rPr>
              <a:t>2 </a:t>
            </a:r>
            <a:r>
              <a:rPr lang="en-US" sz="1400" dirty="0">
                <a:solidFill>
                  <a:schemeClr val="bg1"/>
                </a:solidFill>
                <a:hlinkClick r:id="rId4">
                  <a:extLst>
                    <a:ext uri="{A12FA001-AC4F-418D-AE19-62706E023703}">
                      <ahyp:hlinkClr xmlns:ahyp="http://schemas.microsoft.com/office/drawing/2018/hyperlinkcolor" val="tx"/>
                    </a:ext>
                  </a:extLst>
                </a:hlinkClick>
              </a:rPr>
              <a:t>https://www.lexico.com/en/definition/digital</a:t>
            </a:r>
            <a:endParaRPr lang="en-US" sz="1400" dirty="0">
              <a:solidFill>
                <a:schemeClr val="bg1"/>
              </a:solidFill>
            </a:endParaRPr>
          </a:p>
          <a:p>
            <a:pPr>
              <a:spcBef>
                <a:spcPts val="200"/>
              </a:spcBef>
              <a:buSzPct val="100000"/>
            </a:pPr>
            <a:r>
              <a:rPr lang="en-US" sz="1400" baseline="30000" dirty="0">
                <a:solidFill>
                  <a:schemeClr val="bg1"/>
                </a:solidFill>
              </a:rPr>
              <a:t>3 </a:t>
            </a:r>
            <a:r>
              <a:rPr lang="en-US" sz="1400" dirty="0">
                <a:solidFill>
                  <a:schemeClr val="bg1"/>
                </a:solidFill>
                <a:hlinkClick r:id="rId5">
                  <a:extLst>
                    <a:ext uri="{A12FA001-AC4F-418D-AE19-62706E023703}">
                      <ahyp:hlinkClr xmlns:ahyp="http://schemas.microsoft.com/office/drawing/2018/hyperlinkcolor" val="tx"/>
                    </a:ext>
                  </a:extLst>
                </a:hlinkClick>
              </a:rPr>
              <a:t>https://www.lexico.com/en/definition/transformation</a:t>
            </a:r>
            <a:endParaRPr lang="en-US" sz="1400" dirty="0">
              <a:solidFill>
                <a:schemeClr val="bg1"/>
              </a:solidFill>
            </a:endParaRPr>
          </a:p>
          <a:p>
            <a:pPr>
              <a:spcBef>
                <a:spcPts val="200"/>
              </a:spcBef>
              <a:buSzPct val="100000"/>
            </a:pPr>
            <a:r>
              <a:rPr lang="en-US" sz="1400" baseline="30000" dirty="0">
                <a:solidFill>
                  <a:schemeClr val="bg1"/>
                </a:solidFill>
              </a:rPr>
              <a:t>4</a:t>
            </a:r>
            <a:r>
              <a:rPr lang="en-US" sz="1400" dirty="0">
                <a:solidFill>
                  <a:schemeClr val="bg1"/>
                </a:solidFill>
              </a:rPr>
              <a:t> </a:t>
            </a:r>
            <a:r>
              <a:rPr lang="en-US" sz="1400" dirty="0">
                <a:solidFill>
                  <a:schemeClr val="bg1"/>
                </a:solidFill>
                <a:hlinkClick r:id="rId6">
                  <a:extLst>
                    <a:ext uri="{A12FA001-AC4F-418D-AE19-62706E023703}">
                      <ahyp:hlinkClr xmlns:ahyp="http://schemas.microsoft.com/office/drawing/2018/hyperlinkcolor" val="tx"/>
                    </a:ext>
                  </a:extLst>
                </a:hlinkClick>
              </a:rPr>
              <a:t>Laser Cut Metal Spark Laser </a:t>
            </a:r>
            <a:r>
              <a:rPr lang="en-US" sz="1400" dirty="0">
                <a:solidFill>
                  <a:schemeClr val="bg1"/>
                </a:solidFill>
              </a:rPr>
              <a:t>by InWay is licensed under </a:t>
            </a:r>
            <a:r>
              <a:rPr lang="en-US" sz="1400" dirty="0">
                <a:solidFill>
                  <a:schemeClr val="bg1"/>
                </a:solidFill>
                <a:hlinkClick r:id="rId3">
                  <a:extLst>
                    <a:ext uri="{A12FA001-AC4F-418D-AE19-62706E023703}">
                      <ahyp:hlinkClr xmlns:ahyp="http://schemas.microsoft.com/office/drawing/2018/hyperlinkcolor" val="tx"/>
                    </a:ext>
                  </a:extLst>
                </a:hlinkClick>
              </a:rPr>
              <a:t>CC BY 2.0</a:t>
            </a:r>
            <a:endParaRPr lang="en-US" sz="1400" dirty="0">
              <a:solidFill>
                <a:schemeClr val="bg1"/>
              </a:solidFill>
            </a:endParaRPr>
          </a:p>
          <a:p>
            <a:pPr>
              <a:spcBef>
                <a:spcPts val="200"/>
              </a:spcBef>
              <a:buSzPct val="100000"/>
            </a:pPr>
            <a:r>
              <a:rPr lang="en-US" sz="1400" baseline="30000" dirty="0">
                <a:solidFill>
                  <a:schemeClr val="bg1"/>
                </a:solidFill>
              </a:rPr>
              <a:t>5 </a:t>
            </a:r>
            <a:r>
              <a:rPr lang="en-US" sz="1400" dirty="0">
                <a:solidFill>
                  <a:schemeClr val="bg1"/>
                </a:solidFill>
                <a:hlinkClick r:id="rId7">
                  <a:extLst>
                    <a:ext uri="{A12FA001-AC4F-418D-AE19-62706E023703}">
                      <ahyp:hlinkClr xmlns:ahyp="http://schemas.microsoft.com/office/drawing/2018/hyperlinkcolor" val="tx"/>
                    </a:ext>
                  </a:extLst>
                </a:hlinkClick>
              </a:rPr>
              <a:t>1st Forum on Artificial Intelligence and the Internet of Things in Smart Sustainable Cities in Latin America by ITU Pictures </a:t>
            </a:r>
            <a:r>
              <a:rPr lang="en-US" sz="1400" dirty="0">
                <a:solidFill>
                  <a:schemeClr val="bg1"/>
                </a:solidFill>
              </a:rPr>
              <a:t>is licensed under </a:t>
            </a:r>
            <a:r>
              <a:rPr lang="en-US" sz="1400" dirty="0">
                <a:solidFill>
                  <a:schemeClr val="bg1"/>
                </a:solidFill>
                <a:hlinkClick r:id="rId3">
                  <a:extLst>
                    <a:ext uri="{A12FA001-AC4F-418D-AE19-62706E023703}">
                      <ahyp:hlinkClr xmlns:ahyp="http://schemas.microsoft.com/office/drawing/2018/hyperlinkcolor" val="tx"/>
                    </a:ext>
                  </a:extLst>
                </a:hlinkClick>
              </a:rPr>
              <a:t>CC BY 2.0</a:t>
            </a:r>
            <a:endParaRPr lang="en-US" sz="1400" dirty="0">
              <a:solidFill>
                <a:schemeClr val="bg1"/>
              </a:solidFill>
            </a:endParaRPr>
          </a:p>
          <a:p>
            <a:pPr>
              <a:spcBef>
                <a:spcPts val="200"/>
              </a:spcBef>
              <a:buSzPct val="100000"/>
            </a:pPr>
            <a:r>
              <a:rPr lang="en-US" sz="1400" baseline="30000" dirty="0">
                <a:solidFill>
                  <a:schemeClr val="bg1"/>
                </a:solidFill>
              </a:rPr>
              <a:t>6</a:t>
            </a:r>
            <a:r>
              <a:rPr lang="en-US" sz="1400" dirty="0">
                <a:solidFill>
                  <a:schemeClr val="bg1"/>
                </a:solidFill>
              </a:rPr>
              <a:t> Image used solely with permission from Polycom; </a:t>
            </a:r>
            <a:r>
              <a:rPr lang="en-US" sz="1400" dirty="0">
                <a:solidFill>
                  <a:schemeClr val="bg1"/>
                </a:solidFill>
                <a:hlinkClick r:id="rId8">
                  <a:extLst>
                    <a:ext uri="{A12FA001-AC4F-418D-AE19-62706E023703}">
                      <ahyp:hlinkClr xmlns:ahyp="http://schemas.microsoft.com/office/drawing/2018/hyperlinkcolor" val="tx"/>
                    </a:ext>
                  </a:extLst>
                </a:hlinkClick>
              </a:rPr>
              <a:t>https://www.polycom.com/products-services/resources/using-video-and-telepresence.html</a:t>
            </a:r>
            <a:r>
              <a:rPr lang="en-US" sz="1400" dirty="0">
                <a:solidFill>
                  <a:schemeClr val="bg1"/>
                </a:solidFill>
              </a:rPr>
              <a:t> </a:t>
            </a:r>
          </a:p>
          <a:p>
            <a:pPr>
              <a:spcBef>
                <a:spcPts val="200"/>
              </a:spcBef>
              <a:buSzPct val="100000"/>
            </a:pPr>
            <a:r>
              <a:rPr lang="en-US" sz="1400" baseline="30000" dirty="0">
                <a:solidFill>
                  <a:schemeClr val="bg1"/>
                </a:solidFill>
                <a:hlinkClick r:id="rId9">
                  <a:extLst>
                    <a:ext uri="{A12FA001-AC4F-418D-AE19-62706E023703}">
                      <ahyp:hlinkClr xmlns:ahyp="http://schemas.microsoft.com/office/drawing/2018/hyperlinkcolor" val="tx"/>
                    </a:ext>
                  </a:extLst>
                </a:hlinkClick>
              </a:rPr>
              <a:t>7 </a:t>
            </a:r>
            <a:r>
              <a:rPr lang="en-US" sz="1400" dirty="0">
                <a:solidFill>
                  <a:schemeClr val="bg1"/>
                </a:solidFill>
                <a:hlinkClick r:id="rId9">
                  <a:extLst>
                    <a:ext uri="{A12FA001-AC4F-418D-AE19-62706E023703}">
                      <ahyp:hlinkClr xmlns:ahyp="http://schemas.microsoft.com/office/drawing/2018/hyperlinkcolor" val="tx"/>
                    </a:ext>
                  </a:extLst>
                </a:hlinkClick>
              </a:rPr>
              <a:t>FEA Methods </a:t>
            </a:r>
            <a:r>
              <a:rPr lang="en-US" sz="1400" dirty="0">
                <a:solidFill>
                  <a:schemeClr val="bg1"/>
                </a:solidFill>
              </a:rPr>
              <a:t>by PyCAE is licensed under </a:t>
            </a:r>
            <a:r>
              <a:rPr lang="en-US" sz="1400" dirty="0">
                <a:solidFill>
                  <a:schemeClr val="bg1"/>
                </a:solidFill>
                <a:hlinkClick r:id="rId10">
                  <a:extLst>
                    <a:ext uri="{A12FA001-AC4F-418D-AE19-62706E023703}">
                      <ahyp:hlinkClr xmlns:ahyp="http://schemas.microsoft.com/office/drawing/2018/hyperlinkcolor" val="tx"/>
                    </a:ext>
                  </a:extLst>
                </a:hlinkClick>
              </a:rPr>
              <a:t>CC BY-NC-ND 2.0</a:t>
            </a:r>
            <a:endParaRPr lang="en-US" sz="1400" dirty="0">
              <a:solidFill>
                <a:schemeClr val="bg1"/>
              </a:solidFill>
            </a:endParaRPr>
          </a:p>
          <a:p>
            <a:pPr>
              <a:spcBef>
                <a:spcPts val="200"/>
              </a:spcBef>
              <a:buSzPct val="100000"/>
            </a:pPr>
            <a:r>
              <a:rPr lang="en-US" sz="1400" baseline="30000" dirty="0">
                <a:solidFill>
                  <a:schemeClr val="bg1"/>
                </a:solidFill>
              </a:rPr>
              <a:t>8 </a:t>
            </a:r>
            <a:r>
              <a:rPr lang="en-US" sz="1400" dirty="0">
                <a:solidFill>
                  <a:schemeClr val="bg1"/>
                </a:solidFill>
              </a:rPr>
              <a:t>Deloitte. 2019. </a:t>
            </a:r>
            <a:r>
              <a:rPr lang="en-US" sz="1400" baseline="30000" dirty="0">
                <a:solidFill>
                  <a:schemeClr val="bg1"/>
                </a:solidFill>
              </a:rPr>
              <a:t>“</a:t>
            </a:r>
            <a:r>
              <a:rPr lang="en-US" sz="1400" dirty="0">
                <a:solidFill>
                  <a:schemeClr val="bg1"/>
                </a:solidFill>
              </a:rPr>
              <a:t>Beyond the Digital Frontier: Mapping Your Future.” Tech Trends 2019. </a:t>
            </a:r>
          </a:p>
          <a:p>
            <a:pPr>
              <a:spcBef>
                <a:spcPts val="200"/>
              </a:spcBef>
              <a:buSzPct val="100000"/>
            </a:pPr>
            <a:endParaRPr lang="en-US" sz="1400" dirty="0">
              <a:solidFill>
                <a:schemeClr val="bg1"/>
              </a:solidFill>
            </a:endParaRPr>
          </a:p>
          <a:p>
            <a:pPr>
              <a:spcBef>
                <a:spcPts val="200"/>
              </a:spcBef>
              <a:buSzPct val="100000"/>
            </a:pPr>
            <a:endParaRPr lang="en-US" sz="1400" baseline="30000" dirty="0">
              <a:solidFill>
                <a:schemeClr val="bg1"/>
              </a:solidFill>
            </a:endParaRPr>
          </a:p>
          <a:p>
            <a:pPr>
              <a:spcBef>
                <a:spcPts val="200"/>
              </a:spcBef>
              <a:buSzPct val="100000"/>
            </a:pPr>
            <a:endParaRPr lang="en-US" sz="1400" baseline="30000" dirty="0">
              <a:solidFill>
                <a:schemeClr val="bg1"/>
              </a:solidFill>
            </a:endParaRPr>
          </a:p>
        </p:txBody>
      </p:sp>
      <p:sp>
        <p:nvSpPr>
          <p:cNvPr id="13" name="Title 1">
            <a:extLst>
              <a:ext uri="{FF2B5EF4-FFF2-40B4-BE49-F238E27FC236}">
                <a16:creationId xmlns:a16="http://schemas.microsoft.com/office/drawing/2014/main" id="{2BBCAECE-FD00-4863-B152-BFF49E9C705F}"/>
              </a:ext>
            </a:extLst>
          </p:cNvPr>
          <p:cNvSpPr txBox="1">
            <a:spLocks/>
          </p:cNvSpPr>
          <p:nvPr/>
        </p:nvSpPr>
        <p:spPr>
          <a:xfrm>
            <a:off x="332318" y="255326"/>
            <a:ext cx="8807449" cy="1592403"/>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3600" dirty="0">
                <a:solidFill>
                  <a:schemeClr val="bg1"/>
                </a:solidFill>
                <a:latin typeface="Open Sans" panose="020B0606030504020204" pitchFamily="34" charset="0"/>
              </a:rPr>
              <a:t>References</a:t>
            </a:r>
          </a:p>
        </p:txBody>
      </p:sp>
    </p:spTree>
    <p:extLst>
      <p:ext uri="{BB962C8B-B14F-4D97-AF65-F5344CB8AC3E}">
        <p14:creationId xmlns:p14="http://schemas.microsoft.com/office/powerpoint/2010/main" val="28946817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D576D9-831E-4835-B6A0-AA5B3A77B3DC}"/>
              </a:ext>
            </a:extLst>
          </p:cNvPr>
          <p:cNvSpPr>
            <a:spLocks noGrp="1"/>
          </p:cNvSpPr>
          <p:nvPr>
            <p:ph type="body" sz="quarter" idx="10"/>
          </p:nvPr>
        </p:nvSpPr>
        <p:spPr>
          <a:xfrm>
            <a:off x="676275" y="2105025"/>
            <a:ext cx="6076950" cy="2647949"/>
          </a:xfrm>
        </p:spPr>
        <p:txBody>
          <a:bodyPr/>
          <a:lstStyle/>
          <a:p>
            <a:r>
              <a:rPr lang="en-US" sz="1600" dirty="0"/>
              <a:t>Devon Clark is a Systems Engineer with 20 years of experience in Systems Engineering, Integration, and Test. He holds a Bachelors degree in Physics from Georgia Tech and a Masters degree in Systems Engineering from the Naval Postgraduate School. Devon has 18 years of experience engineering Command and Control systems for Naval Sea Systems Command (NAVSEA). Devon is currently part of Deloitte Consulting’s Mission Systems Engineering (MSE) Community of Practice (CoP) and the lead for Model-Based Systems Engineering development at Deloitte (and an avid karaoke-</a:t>
            </a:r>
            <a:r>
              <a:rPr lang="en-US" sz="1600" dirty="0" err="1"/>
              <a:t>er</a:t>
            </a:r>
            <a:r>
              <a:rPr lang="en-US" sz="1600" dirty="0"/>
              <a:t>). </a:t>
            </a:r>
          </a:p>
        </p:txBody>
      </p:sp>
      <p:pic>
        <p:nvPicPr>
          <p:cNvPr id="9" name="Picture 8">
            <a:extLst>
              <a:ext uri="{FF2B5EF4-FFF2-40B4-BE49-F238E27FC236}">
                <a16:creationId xmlns:a16="http://schemas.microsoft.com/office/drawing/2014/main" id="{4B4DF013-5FCA-4975-940A-BE30B813AD03}"/>
              </a:ext>
            </a:extLst>
          </p:cNvPr>
          <p:cNvPicPr>
            <a:picLocks noChangeAspect="1"/>
          </p:cNvPicPr>
          <p:nvPr/>
        </p:nvPicPr>
        <p:blipFill>
          <a:blip r:embed="rId2"/>
          <a:stretch>
            <a:fillRect/>
          </a:stretch>
        </p:blipFill>
        <p:spPr>
          <a:xfrm>
            <a:off x="7883299" y="1612787"/>
            <a:ext cx="3632426" cy="3632426"/>
          </a:xfrm>
          <a:prstGeom prst="rect">
            <a:avLst/>
          </a:prstGeom>
          <a:ln>
            <a:solidFill>
              <a:schemeClr val="bg1"/>
            </a:solidFill>
          </a:ln>
        </p:spPr>
      </p:pic>
      <p:sp>
        <p:nvSpPr>
          <p:cNvPr id="5" name="Title 1">
            <a:extLst>
              <a:ext uri="{FF2B5EF4-FFF2-40B4-BE49-F238E27FC236}">
                <a16:creationId xmlns:a16="http://schemas.microsoft.com/office/drawing/2014/main" id="{6A08B824-51AB-4CE8-AE08-88A94E52AA8A}"/>
              </a:ext>
            </a:extLst>
          </p:cNvPr>
          <p:cNvSpPr txBox="1">
            <a:spLocks/>
          </p:cNvSpPr>
          <p:nvPr/>
        </p:nvSpPr>
        <p:spPr>
          <a:xfrm>
            <a:off x="332318" y="255326"/>
            <a:ext cx="10768893" cy="594360"/>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About the Speaker…</a:t>
            </a:r>
          </a:p>
        </p:txBody>
      </p:sp>
    </p:spTree>
    <p:extLst>
      <p:ext uri="{BB962C8B-B14F-4D97-AF65-F5344CB8AC3E}">
        <p14:creationId xmlns:p14="http://schemas.microsoft.com/office/powerpoint/2010/main" val="16315602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SOC_Text2"/>
          <p:cNvSpPr txBox="1">
            <a:spLocks/>
          </p:cNvSpPr>
          <p:nvPr/>
        </p:nvSpPr>
        <p:spPr bwMode="gray">
          <a:xfrm>
            <a:off x="477510" y="4946073"/>
            <a:ext cx="5707390" cy="1532515"/>
          </a:xfrm>
          <a:prstGeom prst="rect">
            <a:avLst/>
          </a:prstGeom>
        </p:spPr>
        <p:txBody>
          <a:bodyPr lIns="0" rIns="0" anchor="b" anchorCtr="0">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About Deloitte</a:t>
            </a:r>
            <a:endPar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Deloitte refers to one or more of Deloitte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Touche</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In the United States, Deloitte refers to one or more of the US member firms of DTTL, their related entities that operate using the “Deloitte” name in the United States and their respective affiliates. Certain services may not be available to attest clients under the rules and regulations of public accounting. Please see </a:t>
            </a:r>
            <a:r>
              <a:rPr lang="en-US" sz="700" u="sng"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www.deloitte.com/about</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learn more about our global network of member firms.</a:t>
            </a:r>
          </a:p>
          <a:p>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This publication contains general information only and Deloitte is not, by means of this publication, rendering accounting, business, financial, investment, legal, tax, or other professional advice or services. This publication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Deloitte shall not be responsible for any loss sustained by any person who relies on this publication.</a:t>
            </a:r>
          </a:p>
          <a:p>
            <a:pPr>
              <a:lnSpc>
                <a:spcPts val="900"/>
              </a:lnSpc>
              <a:spcBef>
                <a:spcPts val="300"/>
              </a:spcBef>
            </a:pP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Copyright © 2020 Deloitte Consulting LLP. All rights reserved. </a:t>
            </a:r>
          </a:p>
          <a:p>
            <a:pPr>
              <a:lnSpc>
                <a:spcPts val="900"/>
              </a:lnSpc>
              <a:spcBef>
                <a:spcPts val="300"/>
              </a:spcBef>
            </a:pP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RITM0356672 Designed by CoRe Creative Services</a:t>
            </a:r>
          </a:p>
        </p:txBody>
      </p:sp>
    </p:spTree>
    <p:extLst>
      <p:ext uri="{BB962C8B-B14F-4D97-AF65-F5344CB8AC3E}">
        <p14:creationId xmlns:p14="http://schemas.microsoft.com/office/powerpoint/2010/main" val="311057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4E4CB99-2A94-4D26-BE8B-950F653FA14B}"/>
              </a:ext>
            </a:extLst>
          </p:cNvPr>
          <p:cNvSpPr txBox="1">
            <a:spLocks/>
          </p:cNvSpPr>
          <p:nvPr/>
        </p:nvSpPr>
        <p:spPr>
          <a:xfrm>
            <a:off x="480483" y="1802947"/>
            <a:ext cx="1707545" cy="831396"/>
          </a:xfrm>
          <a:prstGeom prst="rect">
            <a:avLst/>
          </a:prstGeom>
        </p:spPr>
        <p:txBody>
          <a:bodyPr vert="horz" lIns="0" tIns="0" rIns="0" bIns="0" rtlCol="0">
            <a:noAutofit/>
          </a:bodyPr>
          <a:lstStyle>
            <a:lvl1pPr marL="0" indent="0" algn="l" defTabSz="1219170" rtl="0" eaLnBrk="1" latinLnBrk="0" hangingPunct="1">
              <a:spcBef>
                <a:spcPts val="4800"/>
              </a:spcBef>
              <a:spcAft>
                <a:spcPts val="1333"/>
              </a:spcAft>
              <a:buSzPct val="100000"/>
              <a:buFontTx/>
              <a:buNone/>
              <a:defRPr sz="2800" b="0" kern="1200">
                <a:solidFill>
                  <a:schemeClr val="bg1"/>
                </a:solidFill>
                <a:latin typeface="+mn-lt"/>
                <a:ea typeface="+mn-ea"/>
                <a:cs typeface="+mn-cs"/>
              </a:defRPr>
            </a:lvl1pPr>
            <a:lvl2pPr marL="609585" indent="-609585" algn="l" defTabSz="1219170" rtl="0" eaLnBrk="1" latinLnBrk="0" hangingPunct="1">
              <a:spcBef>
                <a:spcPts val="0"/>
              </a:spcBef>
              <a:spcAft>
                <a:spcPts val="1333"/>
              </a:spcAft>
              <a:buClrTx/>
              <a:buSzPct val="100000"/>
              <a:buFont typeface="Arial" panose="020B0604020202020204" pitchFamily="34" charset="0"/>
              <a:buChar char="•"/>
              <a:defRPr lang="en-US" sz="4000" b="0" kern="1200">
                <a:solidFill>
                  <a:schemeClr val="bg2"/>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a:solidFill>
                  <a:schemeClr val="bg2"/>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baseline="0">
                <a:solidFill>
                  <a:schemeClr val="bg2"/>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4000" kern="1200" baseline="0">
                <a:solidFill>
                  <a:schemeClr val="bg2"/>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fontAlgn="t">
              <a:spcBef>
                <a:spcPts val="0"/>
              </a:spcBef>
              <a:spcAft>
                <a:spcPts val="0"/>
              </a:spcAft>
            </a:pPr>
            <a:endParaRPr lang="en-US" dirty="0"/>
          </a:p>
        </p:txBody>
      </p:sp>
      <p:sp>
        <p:nvSpPr>
          <p:cNvPr id="7" name="TextBox 6">
            <a:extLst>
              <a:ext uri="{FF2B5EF4-FFF2-40B4-BE49-F238E27FC236}">
                <a16:creationId xmlns:a16="http://schemas.microsoft.com/office/drawing/2014/main" id="{8D739226-6E45-4B89-90B9-1EF9C154A065}"/>
              </a:ext>
            </a:extLst>
          </p:cNvPr>
          <p:cNvSpPr txBox="1"/>
          <p:nvPr/>
        </p:nvSpPr>
        <p:spPr>
          <a:xfrm>
            <a:off x="1603285" y="1248949"/>
            <a:ext cx="2681358" cy="553998"/>
          </a:xfrm>
          <a:prstGeom prst="rect">
            <a:avLst/>
          </a:prstGeom>
          <a:noFill/>
        </p:spPr>
        <p:txBody>
          <a:bodyPr vert="horz" wrap="square" lIns="0" tIns="0" rIns="0" bIns="0" rtlCol="0">
            <a:spAutoFit/>
          </a:bodyPr>
          <a:lstStyle/>
          <a:p>
            <a:pPr algn="ctr">
              <a:spcBef>
                <a:spcPts val="200"/>
              </a:spcBef>
              <a:buSzPct val="100000"/>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Digital</a:t>
            </a:r>
          </a:p>
        </p:txBody>
      </p:sp>
      <p:pic>
        <p:nvPicPr>
          <p:cNvPr id="6" name="Picture 2" descr="https://brandspace.deloitte.com/downloads/57c47d5a8fb94/lg_CY4GHC.jpg.jpg">
            <a:extLst>
              <a:ext uri="{FF2B5EF4-FFF2-40B4-BE49-F238E27FC236}">
                <a16:creationId xmlns:a16="http://schemas.microsoft.com/office/drawing/2014/main" id="{CAFC655F-583C-44F0-AF8A-D173D7FC7E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43"/>
          <a:stretch/>
        </p:blipFill>
        <p:spPr bwMode="auto">
          <a:xfrm>
            <a:off x="1366655" y="1998849"/>
            <a:ext cx="3154621" cy="359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393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4E4CB99-2A94-4D26-BE8B-950F653FA14B}"/>
              </a:ext>
            </a:extLst>
          </p:cNvPr>
          <p:cNvSpPr txBox="1">
            <a:spLocks/>
          </p:cNvSpPr>
          <p:nvPr/>
        </p:nvSpPr>
        <p:spPr>
          <a:xfrm>
            <a:off x="480483" y="1802947"/>
            <a:ext cx="1707545" cy="831396"/>
          </a:xfrm>
          <a:prstGeom prst="rect">
            <a:avLst/>
          </a:prstGeom>
        </p:spPr>
        <p:txBody>
          <a:bodyPr vert="horz" lIns="0" tIns="0" rIns="0" bIns="0" rtlCol="0">
            <a:noAutofit/>
          </a:bodyPr>
          <a:lstStyle>
            <a:lvl1pPr marL="0" indent="0" algn="l" defTabSz="1219170" rtl="0" eaLnBrk="1" latinLnBrk="0" hangingPunct="1">
              <a:spcBef>
                <a:spcPts val="4800"/>
              </a:spcBef>
              <a:spcAft>
                <a:spcPts val="1333"/>
              </a:spcAft>
              <a:buSzPct val="100000"/>
              <a:buFontTx/>
              <a:buNone/>
              <a:defRPr sz="2800" b="0" kern="1200">
                <a:solidFill>
                  <a:schemeClr val="bg1"/>
                </a:solidFill>
                <a:latin typeface="+mn-lt"/>
                <a:ea typeface="+mn-ea"/>
                <a:cs typeface="+mn-cs"/>
              </a:defRPr>
            </a:lvl1pPr>
            <a:lvl2pPr marL="609585" indent="-609585" algn="l" defTabSz="1219170" rtl="0" eaLnBrk="1" latinLnBrk="0" hangingPunct="1">
              <a:spcBef>
                <a:spcPts val="0"/>
              </a:spcBef>
              <a:spcAft>
                <a:spcPts val="1333"/>
              </a:spcAft>
              <a:buClrTx/>
              <a:buSzPct val="100000"/>
              <a:buFont typeface="Arial" panose="020B0604020202020204" pitchFamily="34" charset="0"/>
              <a:buChar char="•"/>
              <a:defRPr lang="en-US" sz="4000" b="0" kern="1200">
                <a:solidFill>
                  <a:schemeClr val="bg2"/>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a:solidFill>
                  <a:schemeClr val="bg2"/>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baseline="0">
                <a:solidFill>
                  <a:schemeClr val="bg2"/>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4000" kern="1200" baseline="0">
                <a:solidFill>
                  <a:schemeClr val="bg2"/>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fontAlgn="t">
              <a:spcBef>
                <a:spcPts val="0"/>
              </a:spcBef>
              <a:spcAft>
                <a:spcPts val="0"/>
              </a:spcAft>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3A5F916B-B1C0-4E8C-B5B7-F6A3AFAFDE6D}"/>
              </a:ext>
            </a:extLst>
          </p:cNvPr>
          <p:cNvSpPr txBox="1"/>
          <p:nvPr/>
        </p:nvSpPr>
        <p:spPr>
          <a:xfrm>
            <a:off x="1603285" y="1248949"/>
            <a:ext cx="2681358" cy="553998"/>
          </a:xfrm>
          <a:prstGeom prst="rect">
            <a:avLst/>
          </a:prstGeom>
          <a:noFill/>
        </p:spPr>
        <p:txBody>
          <a:bodyPr vert="horz" wrap="square" lIns="0" tIns="0" rIns="0" bIns="0" rtlCol="0">
            <a:spAutoFit/>
          </a:bodyPr>
          <a:lstStyle/>
          <a:p>
            <a:pPr algn="ctr">
              <a:spcBef>
                <a:spcPts val="200"/>
              </a:spcBef>
              <a:buSzPct val="100000"/>
            </a:pPr>
            <a:r>
              <a:rPr lang="en-US" sz="3600" dirty="0">
                <a:solidFill>
                  <a:srgbClr val="53565A"/>
                </a:solidFill>
                <a:latin typeface="Open Sans" panose="020B0606030504020204" pitchFamily="34" charset="0"/>
                <a:ea typeface="Open Sans" panose="020B0606030504020204" pitchFamily="34" charset="0"/>
                <a:cs typeface="Open Sans" panose="020B0606030504020204" pitchFamily="34" charset="0"/>
              </a:rPr>
              <a:t>Digital</a:t>
            </a:r>
          </a:p>
        </p:txBody>
      </p:sp>
      <p:sp>
        <p:nvSpPr>
          <p:cNvPr id="6" name="TextBox 5">
            <a:extLst>
              <a:ext uri="{FF2B5EF4-FFF2-40B4-BE49-F238E27FC236}">
                <a16:creationId xmlns:a16="http://schemas.microsoft.com/office/drawing/2014/main" id="{8C08B9D6-E098-479D-B822-DA3220C1063D}"/>
              </a:ext>
            </a:extLst>
          </p:cNvPr>
          <p:cNvSpPr txBox="1"/>
          <p:nvPr/>
        </p:nvSpPr>
        <p:spPr>
          <a:xfrm>
            <a:off x="7434698" y="1248949"/>
            <a:ext cx="3626677" cy="553998"/>
          </a:xfrm>
          <a:prstGeom prst="rect">
            <a:avLst/>
          </a:prstGeom>
          <a:noFill/>
        </p:spPr>
        <p:txBody>
          <a:bodyPr vert="horz" wrap="square" lIns="0" tIns="0" rIns="0" bIns="0" rtlCol="0">
            <a:spAutoFit/>
          </a:bodyPr>
          <a:lstStyle/>
          <a:p>
            <a:pPr algn="ctr">
              <a:spcBef>
                <a:spcPts val="200"/>
              </a:spcBef>
              <a:buSzPct val="100000"/>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Transformation</a:t>
            </a:r>
          </a:p>
        </p:txBody>
      </p:sp>
      <p:pic>
        <p:nvPicPr>
          <p:cNvPr id="5" name="Picture 4">
            <a:extLst>
              <a:ext uri="{FF2B5EF4-FFF2-40B4-BE49-F238E27FC236}">
                <a16:creationId xmlns:a16="http://schemas.microsoft.com/office/drawing/2014/main" id="{6DE23C07-EDE9-46F4-B1A5-E6FAE4EBE5F1}"/>
              </a:ext>
            </a:extLst>
          </p:cNvPr>
          <p:cNvPicPr>
            <a:picLocks noChangeAspect="1"/>
          </p:cNvPicPr>
          <p:nvPr/>
        </p:nvPicPr>
        <p:blipFill rotWithShape="1">
          <a:blip r:embed="rId2"/>
          <a:srcRect t="14457" b="272"/>
          <a:stretch/>
        </p:blipFill>
        <p:spPr>
          <a:xfrm>
            <a:off x="7670725" y="2003139"/>
            <a:ext cx="3154621" cy="3586634"/>
          </a:xfrm>
          <a:prstGeom prst="rect">
            <a:avLst/>
          </a:prstGeom>
        </p:spPr>
      </p:pic>
      <p:pic>
        <p:nvPicPr>
          <p:cNvPr id="9" name="Picture 2" descr="https://brandspace.deloitte.com/downloads/57c47d5a8fb94/lg_CY4GHC.jpg.jpg">
            <a:extLst>
              <a:ext uri="{FF2B5EF4-FFF2-40B4-BE49-F238E27FC236}">
                <a16:creationId xmlns:a16="http://schemas.microsoft.com/office/drawing/2014/main" id="{84D80E66-9F1D-4718-B64E-78569FD6F6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643"/>
          <a:stretch/>
        </p:blipFill>
        <p:spPr bwMode="auto">
          <a:xfrm>
            <a:off x="1366655" y="1998849"/>
            <a:ext cx="3154621" cy="35909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67CAC5-DB02-4F03-89F5-D926722E8CC4}"/>
              </a:ext>
            </a:extLst>
          </p:cNvPr>
          <p:cNvSpPr/>
          <p:nvPr/>
        </p:nvSpPr>
        <p:spPr bwMode="gray">
          <a:xfrm>
            <a:off x="1334255" y="1998849"/>
            <a:ext cx="3187021" cy="3586634"/>
          </a:xfrm>
          <a:prstGeom prst="rect">
            <a:avLst/>
          </a:prstGeom>
          <a:solidFill>
            <a:srgbClr val="63666A">
              <a:alpha val="73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 name="TextBox 2">
            <a:extLst>
              <a:ext uri="{FF2B5EF4-FFF2-40B4-BE49-F238E27FC236}">
                <a16:creationId xmlns:a16="http://schemas.microsoft.com/office/drawing/2014/main" id="{C33502B2-3121-475B-85BE-233B636CC745}"/>
              </a:ext>
            </a:extLst>
          </p:cNvPr>
          <p:cNvSpPr txBox="1"/>
          <p:nvPr/>
        </p:nvSpPr>
        <p:spPr>
          <a:xfrm>
            <a:off x="7670725" y="5666854"/>
            <a:ext cx="1769594" cy="123111"/>
          </a:xfrm>
          <a:prstGeom prst="rect">
            <a:avLst/>
          </a:prstGeom>
          <a:noFill/>
        </p:spPr>
        <p:txBody>
          <a:bodyPr vert="horz" wrap="square" lIns="0" tIns="0" rIns="0" bIns="0" rtlCol="0">
            <a:spAutoFit/>
          </a:bodyPr>
          <a:lstStyle/>
          <a:p>
            <a:pPr>
              <a:spcBef>
                <a:spcPts val="200"/>
              </a:spcBef>
              <a:buSzPct val="100000"/>
            </a:pPr>
            <a:r>
              <a:rPr lang="en-US" sz="800" dirty="0">
                <a:solidFill>
                  <a:schemeClr val="bg1"/>
                </a:solidFill>
              </a:rPr>
              <a:t>Image: Sid Mosdell</a:t>
            </a:r>
            <a:r>
              <a:rPr lang="en-US" sz="800" baseline="30000" dirty="0">
                <a:solidFill>
                  <a:schemeClr val="bg1"/>
                </a:solidFill>
              </a:rPr>
              <a:t>1</a:t>
            </a:r>
            <a:endParaRPr lang="en-US" sz="800" dirty="0">
              <a:solidFill>
                <a:schemeClr val="bg1"/>
              </a:solidFill>
            </a:endParaRPr>
          </a:p>
        </p:txBody>
      </p:sp>
    </p:spTree>
    <p:extLst>
      <p:ext uri="{BB962C8B-B14F-4D97-AF65-F5344CB8AC3E}">
        <p14:creationId xmlns:p14="http://schemas.microsoft.com/office/powerpoint/2010/main" val="38597154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4E4CB99-2A94-4D26-BE8B-950F653FA14B}"/>
              </a:ext>
            </a:extLst>
          </p:cNvPr>
          <p:cNvSpPr txBox="1">
            <a:spLocks/>
          </p:cNvSpPr>
          <p:nvPr/>
        </p:nvSpPr>
        <p:spPr>
          <a:xfrm>
            <a:off x="480483" y="1802947"/>
            <a:ext cx="1707545" cy="831396"/>
          </a:xfrm>
          <a:prstGeom prst="rect">
            <a:avLst/>
          </a:prstGeom>
        </p:spPr>
        <p:txBody>
          <a:bodyPr vert="horz" lIns="0" tIns="0" rIns="0" bIns="0" rtlCol="0">
            <a:noAutofit/>
          </a:bodyPr>
          <a:lstStyle>
            <a:lvl1pPr marL="0" indent="0" algn="l" defTabSz="1219170" rtl="0" eaLnBrk="1" latinLnBrk="0" hangingPunct="1">
              <a:spcBef>
                <a:spcPts val="4800"/>
              </a:spcBef>
              <a:spcAft>
                <a:spcPts val="1333"/>
              </a:spcAft>
              <a:buSzPct val="100000"/>
              <a:buFontTx/>
              <a:buNone/>
              <a:defRPr sz="2800" b="0" kern="1200">
                <a:solidFill>
                  <a:schemeClr val="bg1"/>
                </a:solidFill>
                <a:latin typeface="+mn-lt"/>
                <a:ea typeface="+mn-ea"/>
                <a:cs typeface="+mn-cs"/>
              </a:defRPr>
            </a:lvl1pPr>
            <a:lvl2pPr marL="609585" indent="-609585" algn="l" defTabSz="1219170" rtl="0" eaLnBrk="1" latinLnBrk="0" hangingPunct="1">
              <a:spcBef>
                <a:spcPts val="0"/>
              </a:spcBef>
              <a:spcAft>
                <a:spcPts val="1333"/>
              </a:spcAft>
              <a:buClrTx/>
              <a:buSzPct val="100000"/>
              <a:buFont typeface="Arial" panose="020B0604020202020204" pitchFamily="34" charset="0"/>
              <a:buChar char="•"/>
              <a:defRPr lang="en-US" sz="4000" b="0" kern="1200">
                <a:solidFill>
                  <a:schemeClr val="bg2"/>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a:solidFill>
                  <a:schemeClr val="bg2"/>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baseline="0">
                <a:solidFill>
                  <a:schemeClr val="bg2"/>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4000" kern="1200" baseline="0">
                <a:solidFill>
                  <a:schemeClr val="bg2"/>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fontAlgn="t">
              <a:spcBef>
                <a:spcPts val="0"/>
              </a:spcBef>
              <a:spcAft>
                <a:spcPts val="0"/>
              </a:spcAft>
            </a:pPr>
            <a:endParaRPr lang="en-US" dirty="0"/>
          </a:p>
        </p:txBody>
      </p:sp>
      <p:sp>
        <p:nvSpPr>
          <p:cNvPr id="2" name="TextBox 1">
            <a:extLst>
              <a:ext uri="{FF2B5EF4-FFF2-40B4-BE49-F238E27FC236}">
                <a16:creationId xmlns:a16="http://schemas.microsoft.com/office/drawing/2014/main" id="{3A5F916B-B1C0-4E8C-B5B7-F6A3AFAFDE6D}"/>
              </a:ext>
            </a:extLst>
          </p:cNvPr>
          <p:cNvSpPr txBox="1"/>
          <p:nvPr/>
        </p:nvSpPr>
        <p:spPr>
          <a:xfrm>
            <a:off x="3355114" y="1248949"/>
            <a:ext cx="5481772" cy="553998"/>
          </a:xfrm>
          <a:prstGeom prst="rect">
            <a:avLst/>
          </a:prstGeom>
          <a:noFill/>
        </p:spPr>
        <p:txBody>
          <a:bodyPr vert="horz" wrap="square" lIns="0" tIns="0" rIns="0" bIns="0" rtlCol="0">
            <a:spAutoFit/>
          </a:bodyPr>
          <a:lstStyle/>
          <a:p>
            <a:pPr algn="ctr">
              <a:spcBef>
                <a:spcPts val="200"/>
              </a:spcBef>
              <a:buSzPct val="100000"/>
            </a:pP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Digital Transformation</a:t>
            </a:r>
          </a:p>
        </p:txBody>
      </p:sp>
      <p:pic>
        <p:nvPicPr>
          <p:cNvPr id="3076" name="Picture 4" descr="https://brandspace.deloitte.com/downloads/57111c1b1c63a/lg_CENDY4-lg.jpg.jpg">
            <a:extLst>
              <a:ext uri="{FF2B5EF4-FFF2-40B4-BE49-F238E27FC236}">
                <a16:creationId xmlns:a16="http://schemas.microsoft.com/office/drawing/2014/main" id="{6F6E1576-C091-437E-B576-F51E9487D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014" y="1802947"/>
            <a:ext cx="6193972" cy="436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388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5788-BBB6-436A-9701-D44B3AAF6C05}"/>
              </a:ext>
            </a:extLst>
          </p:cNvPr>
          <p:cNvSpPr>
            <a:spLocks noGrp="1"/>
          </p:cNvSpPr>
          <p:nvPr>
            <p:ph type="title"/>
          </p:nvPr>
        </p:nvSpPr>
        <p:spPr>
          <a:xfrm>
            <a:off x="469901" y="913188"/>
            <a:ext cx="8807449" cy="1592403"/>
          </a:xfrm>
        </p:spPr>
        <p:txBody>
          <a:bodyPr/>
          <a:lstStyle/>
          <a:p>
            <a:r>
              <a:rPr lang="en-US" sz="4400" dirty="0">
                <a:latin typeface="Open Sans" panose="020B0606030504020204" pitchFamily="34" charset="0"/>
              </a:rPr>
              <a:t>What exactly does Digital Transformation mean?</a:t>
            </a:r>
          </a:p>
        </p:txBody>
      </p:sp>
      <p:grpSp>
        <p:nvGrpSpPr>
          <p:cNvPr id="11" name="Group 10">
            <a:extLst>
              <a:ext uri="{FF2B5EF4-FFF2-40B4-BE49-F238E27FC236}">
                <a16:creationId xmlns:a16="http://schemas.microsoft.com/office/drawing/2014/main" id="{A534F92D-5241-491E-97BE-7BAF1A20407E}"/>
              </a:ext>
            </a:extLst>
          </p:cNvPr>
          <p:cNvGrpSpPr/>
          <p:nvPr/>
        </p:nvGrpSpPr>
        <p:grpSpPr>
          <a:xfrm>
            <a:off x="480481" y="3651343"/>
            <a:ext cx="4929719" cy="1886481"/>
            <a:chOff x="480481" y="4001863"/>
            <a:chExt cx="4929719" cy="1886481"/>
          </a:xfrm>
        </p:grpSpPr>
        <p:sp>
          <p:nvSpPr>
            <p:cNvPr id="7" name="Text Placeholder 1">
              <a:extLst>
                <a:ext uri="{FF2B5EF4-FFF2-40B4-BE49-F238E27FC236}">
                  <a16:creationId xmlns:a16="http://schemas.microsoft.com/office/drawing/2014/main" id="{D7055BB4-E5DF-4C67-A3EF-AADD4294099E}"/>
                </a:ext>
              </a:extLst>
            </p:cNvPr>
            <p:cNvSpPr txBox="1">
              <a:spLocks/>
            </p:cNvSpPr>
            <p:nvPr/>
          </p:nvSpPr>
          <p:spPr>
            <a:xfrm>
              <a:off x="480484" y="4001863"/>
              <a:ext cx="1707545" cy="831396"/>
            </a:xfrm>
            <a:prstGeom prst="rect">
              <a:avLst/>
            </a:prstGeom>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fontAlgn="t">
                <a:spcAft>
                  <a:spcPts val="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dig·i·tal</a:t>
              </a:r>
            </a:p>
            <a:p>
              <a:pPr>
                <a:spcAft>
                  <a:spcPts val="0"/>
                </a:spcAft>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/ˈ</a:t>
              </a:r>
              <a:r>
                <a:rPr lang="en-US"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dijidl</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FF72748-4C19-4E75-B9E5-E0BDB84272DB}"/>
                </a:ext>
              </a:extLst>
            </p:cNvPr>
            <p:cNvSpPr txBox="1"/>
            <p:nvPr/>
          </p:nvSpPr>
          <p:spPr>
            <a:xfrm>
              <a:off x="480481" y="4965014"/>
              <a:ext cx="4929719" cy="923330"/>
            </a:xfrm>
            <a:prstGeom prst="rect">
              <a:avLst/>
            </a:prstGeom>
            <a:noFill/>
          </p:spPr>
          <p:txBody>
            <a:bodyPr vert="horz" wrap="square" lIns="0" tIns="0" rIns="0" bIns="0"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Involving or relating to the use of computer technology.</a:t>
              </a:r>
              <a:r>
                <a:rPr lang="en-US"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00346159-DA0E-44BA-B9E8-7F7CC971DB9B}"/>
              </a:ext>
            </a:extLst>
          </p:cNvPr>
          <p:cNvGrpSpPr/>
          <p:nvPr/>
        </p:nvGrpSpPr>
        <p:grpSpPr>
          <a:xfrm>
            <a:off x="6217251" y="3651343"/>
            <a:ext cx="5290457" cy="1886481"/>
            <a:chOff x="6217251" y="4001863"/>
            <a:chExt cx="5290457" cy="1886481"/>
          </a:xfrm>
        </p:grpSpPr>
        <p:sp>
          <p:nvSpPr>
            <p:cNvPr id="8" name="Text Placeholder 1">
              <a:extLst>
                <a:ext uri="{FF2B5EF4-FFF2-40B4-BE49-F238E27FC236}">
                  <a16:creationId xmlns:a16="http://schemas.microsoft.com/office/drawing/2014/main" id="{DFF68273-8A93-44E6-A5A5-A332C6E2E9BE}"/>
                </a:ext>
              </a:extLst>
            </p:cNvPr>
            <p:cNvSpPr txBox="1">
              <a:spLocks/>
            </p:cNvSpPr>
            <p:nvPr/>
          </p:nvSpPr>
          <p:spPr>
            <a:xfrm>
              <a:off x="6217253" y="4001863"/>
              <a:ext cx="5147431" cy="831396"/>
            </a:xfrm>
            <a:prstGeom prst="rect">
              <a:avLst/>
            </a:prstGeom>
          </p:spPr>
          <p:txBody>
            <a:bodyPr vert="horz" lIns="0" tIns="0" rIns="0" bIns="0" rtlCol="0">
              <a:noAutofit/>
            </a:bodyPr>
            <a:lstStyle>
              <a:lvl1pPr marL="0" indent="0" algn="l" defTabSz="1219170" rtl="0" eaLnBrk="1" latinLnBrk="0" hangingPunct="1">
                <a:spcBef>
                  <a:spcPts val="4800"/>
                </a:spcBef>
                <a:spcAft>
                  <a:spcPts val="1333"/>
                </a:spcAft>
                <a:buSzPct val="100000"/>
                <a:buFontTx/>
                <a:buNone/>
                <a:defRPr sz="2800" b="0" kern="1200">
                  <a:solidFill>
                    <a:schemeClr val="bg1"/>
                  </a:solidFill>
                  <a:latin typeface="+mn-lt"/>
                  <a:ea typeface="+mn-ea"/>
                  <a:cs typeface="+mn-cs"/>
                </a:defRPr>
              </a:lvl1pPr>
              <a:lvl2pPr marL="609585" indent="-609585" algn="l" defTabSz="1219170" rtl="0" eaLnBrk="1" latinLnBrk="0" hangingPunct="1">
                <a:spcBef>
                  <a:spcPts val="0"/>
                </a:spcBef>
                <a:spcAft>
                  <a:spcPts val="1333"/>
                </a:spcAft>
                <a:buClrTx/>
                <a:buSzPct val="100000"/>
                <a:buFont typeface="Arial" panose="020B0604020202020204" pitchFamily="34" charset="0"/>
                <a:buChar char="•"/>
                <a:defRPr lang="en-US" sz="4000" b="0" kern="1200">
                  <a:solidFill>
                    <a:schemeClr val="bg2"/>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a:solidFill>
                    <a:schemeClr val="bg2"/>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4000" kern="1200" baseline="0">
                  <a:solidFill>
                    <a:schemeClr val="bg2"/>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4000" kern="1200" baseline="0">
                  <a:solidFill>
                    <a:schemeClr val="bg2"/>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fontAlgn="t">
                <a:spcBef>
                  <a:spcPts val="0"/>
                </a:spcBef>
                <a:spcAft>
                  <a:spcPts val="0"/>
                </a:spcAft>
              </a:pPr>
              <a:r>
                <a:rPr lang="en-US" b="1" dirty="0">
                  <a:latin typeface="Open Sans" panose="020B0606030504020204" pitchFamily="34" charset="0"/>
                  <a:ea typeface="Open Sans" panose="020B0606030504020204" pitchFamily="34" charset="0"/>
                  <a:cs typeface="Open Sans" panose="020B0606030504020204" pitchFamily="34" charset="0"/>
                </a:rPr>
                <a:t>trans·for·ma·tion</a:t>
              </a:r>
            </a:p>
            <a:p>
              <a:pPr>
                <a:spcBef>
                  <a:spcPts val="0"/>
                </a:spcBef>
                <a:spcAft>
                  <a:spcPts val="0"/>
                </a:spcAft>
              </a:pPr>
              <a:r>
                <a:rPr lang="en-US" sz="2000" dirty="0">
                  <a:latin typeface="Open Sans" panose="020B0606030504020204" pitchFamily="34" charset="0"/>
                  <a:ea typeface="Open Sans" panose="020B0606030504020204" pitchFamily="34" charset="0"/>
                  <a:cs typeface="Open Sans" panose="020B0606030504020204" pitchFamily="34" charset="0"/>
                </a:rPr>
                <a:t>/ˌtran(t)sfərˈmāSH(ə)n/</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E0FC99CF-38B4-4350-B6E6-D4FE45FF0ACF}"/>
                </a:ext>
              </a:extLst>
            </p:cNvPr>
            <p:cNvSpPr txBox="1"/>
            <p:nvPr/>
          </p:nvSpPr>
          <p:spPr>
            <a:xfrm>
              <a:off x="6217251" y="4965014"/>
              <a:ext cx="5290457" cy="923330"/>
            </a:xfrm>
            <a:prstGeom prst="rect">
              <a:avLst/>
            </a:prstGeom>
            <a:noFill/>
          </p:spPr>
          <p:txBody>
            <a:bodyPr vert="horz" wrap="square" lIns="0" tIns="0" rIns="0" bIns="0"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 thorough or dramatic change in form or appearance.</a:t>
              </a:r>
              <a:r>
                <a:rPr lang="en-US"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296789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brandspace.deloitte.com/downloads/5d7be318f2be9/lg_shutterstock_405027658.eps.png">
            <a:extLst>
              <a:ext uri="{FF2B5EF4-FFF2-40B4-BE49-F238E27FC236}">
                <a16:creationId xmlns:a16="http://schemas.microsoft.com/office/drawing/2014/main" id="{C8106E2C-E6A0-43E2-A4DA-6B3E6B74A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12169186" cy="6648450"/>
          </a:xfrm>
          <a:prstGeom prst="rect">
            <a:avLst/>
          </a:prstGeom>
          <a:noFill/>
          <a:extLst>
            <a:ext uri="{909E8E84-426E-40DD-AFC4-6F175D3DCCD1}">
              <a14:hiddenFill xmlns:a14="http://schemas.microsoft.com/office/drawing/2010/main">
                <a:solidFill>
                  <a:srgbClr val="FFFFFF"/>
                </a:solidFill>
              </a14:hiddenFill>
            </a:ext>
          </a:extLst>
        </p:spPr>
      </p:pic>
      <p:sp>
        <p:nvSpPr>
          <p:cNvPr id="5" name="CaseCode">
            <a:extLst>
              <a:ext uri="{FF2B5EF4-FFF2-40B4-BE49-F238E27FC236}">
                <a16:creationId xmlns:a16="http://schemas.microsoft.com/office/drawing/2014/main" id="{100FB4A3-7BB2-4099-9CE3-7F3A78C42A1B}"/>
              </a:ext>
            </a:extLst>
          </p:cNvPr>
          <p:cNvSpPr txBox="1"/>
          <p:nvPr/>
        </p:nvSpPr>
        <p:spPr>
          <a:xfrm>
            <a:off x="6336000" y="6591299"/>
            <a:ext cx="4896560" cy="123111"/>
          </a:xfrm>
          <a:prstGeom prst="rect">
            <a:avLst/>
          </a:prstGeom>
          <a:noFill/>
        </p:spPr>
        <p:txBody>
          <a:bodyPr wrap="square" lIns="0" tIns="0" rIns="0" bIns="0" rtlCol="0">
            <a:spAutoFit/>
          </a:bodyPr>
          <a:lstStyle/>
          <a:p>
            <a:r>
              <a:rPr lang="en-US" sz="800" dirty="0">
                <a:solidFill>
                  <a:schemeClr val="bg1"/>
                </a:solidFill>
              </a:rPr>
              <a:t>Get the Mass Out: How to Help Organizations Move at the Speed of Information</a:t>
            </a:r>
          </a:p>
        </p:txBody>
      </p:sp>
      <p:sp>
        <p:nvSpPr>
          <p:cNvPr id="6" name="Rectangle 5">
            <a:extLst>
              <a:ext uri="{FF2B5EF4-FFF2-40B4-BE49-F238E27FC236}">
                <a16:creationId xmlns:a16="http://schemas.microsoft.com/office/drawing/2014/main" id="{F3EF2E99-E812-40A7-9E3A-FD63FF6A1D38}"/>
              </a:ext>
            </a:extLst>
          </p:cNvPr>
          <p:cNvSpPr/>
          <p:nvPr/>
        </p:nvSpPr>
        <p:spPr>
          <a:xfrm>
            <a:off x="223676" y="6545132"/>
            <a:ext cx="5275803" cy="215444"/>
          </a:xfrm>
          <a:prstGeom prst="rect">
            <a:avLst/>
          </a:prstGeom>
        </p:spPr>
        <p:txBody>
          <a:bodyPr wrap="none">
            <a:spAutoFit/>
          </a:bodyPr>
          <a:lstStyle/>
          <a:p>
            <a:r>
              <a:rPr lang="en-US" sz="800" dirty="0">
                <a:solidFill>
                  <a:schemeClr val="bg1"/>
                </a:solidFill>
              </a:rPr>
              <a:t> Copyright © 2020 by Deloitte Consulting LLP. Permission granted to INCOSE to publish and use. </a:t>
            </a:r>
            <a:endParaRPr lang="en-US" sz="800" noProof="0" dirty="0">
              <a:solidFill>
                <a:schemeClr val="bg1"/>
              </a:solidFill>
            </a:endParaRPr>
          </a:p>
        </p:txBody>
      </p:sp>
      <p:sp>
        <p:nvSpPr>
          <p:cNvPr id="7" name="TextBox 6">
            <a:extLst>
              <a:ext uri="{FF2B5EF4-FFF2-40B4-BE49-F238E27FC236}">
                <a16:creationId xmlns:a16="http://schemas.microsoft.com/office/drawing/2014/main" id="{C25D6F74-62A8-4641-AAFE-1D09334AFA0B}"/>
              </a:ext>
            </a:extLst>
          </p:cNvPr>
          <p:cNvSpPr txBox="1"/>
          <p:nvPr/>
        </p:nvSpPr>
        <p:spPr>
          <a:xfrm>
            <a:off x="11425555" y="660284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8</a:t>
            </a:fld>
            <a:endParaRPr lang="en-US" sz="650" noProof="0" dirty="0">
              <a:solidFill>
                <a:schemeClr val="bg1"/>
              </a:solidFill>
            </a:endParaRPr>
          </a:p>
        </p:txBody>
      </p:sp>
    </p:spTree>
    <p:extLst>
      <p:ext uri="{BB962C8B-B14F-4D97-AF65-F5344CB8AC3E}">
        <p14:creationId xmlns:p14="http://schemas.microsoft.com/office/powerpoint/2010/main" val="3152930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2218" y="1335662"/>
            <a:ext cx="11307564" cy="4186677"/>
          </a:xfrm>
        </p:spPr>
        <p:txBody>
          <a:bodyPr/>
          <a:lstStyle/>
          <a:p>
            <a:pPr marL="514350" indent="-514350">
              <a:buAutoNum type="arabicPeriod"/>
            </a:pPr>
            <a:r>
              <a:rPr lang="en-US" i="1" dirty="0">
                <a:latin typeface="Open Sans" panose="020B0606030504020204" pitchFamily="34" charset="0"/>
                <a:ea typeface="Open Sans" panose="020B0606030504020204" pitchFamily="34" charset="0"/>
                <a:cs typeface="Open Sans" panose="020B0606030504020204" pitchFamily="34" charset="0"/>
              </a:rPr>
              <a:t>Things that possess great amounts of mass require proportionally large amounts of energy in order to move at significantly high speeds</a:t>
            </a:r>
          </a:p>
        </p:txBody>
      </p:sp>
    </p:spTree>
    <p:extLst>
      <p:ext uri="{BB962C8B-B14F-4D97-AF65-F5344CB8AC3E}">
        <p14:creationId xmlns:p14="http://schemas.microsoft.com/office/powerpoint/2010/main" val="376390066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US.potx [Read-Only]" id="{747678D8-1E3A-4E91-B049-69D7C2820B25}" vid="{DC5301C9-FEEC-481D-B604-AC964BC0C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7FB3FE-83FC-4687-887A-152B80AE6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5C6AC2C-FC6E-4306-8D7A-E16E58CA9A72}">
  <ds:schemaRefs>
    <ds:schemaRef ds:uri="http://schemas.microsoft.com/sharepoint/v3/contenttype/forms"/>
  </ds:schemaRefs>
</ds:datastoreItem>
</file>

<file path=customXml/itemProps3.xml><?xml version="1.0" encoding="utf-8"?>
<ds:datastoreItem xmlns:ds="http://schemas.openxmlformats.org/officeDocument/2006/customXml" ds:itemID="{7CE20923-DEB8-44A8-B158-59373ED8E9F8}">
  <ds:schemaRef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1242</Words>
  <Application>Microsoft Office PowerPoint</Application>
  <PresentationFormat>Widescreen</PresentationFormat>
  <Paragraphs>121</Paragraphs>
  <Slides>32</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Cambria Math</vt:lpstr>
      <vt:lpstr>Chronicle Display Black</vt:lpstr>
      <vt:lpstr>Open Sans</vt:lpstr>
      <vt:lpstr>Open Sans Light</vt:lpstr>
      <vt:lpstr>Verdana</vt:lpstr>
      <vt:lpstr>Wingdings 2</vt:lpstr>
      <vt:lpstr>Deloitte_US_Onscreen</vt:lpstr>
      <vt:lpstr>think-cell Slide</vt:lpstr>
      <vt:lpstr>PowerPoint Presentation</vt:lpstr>
      <vt:lpstr>PowerPoint Presentation</vt:lpstr>
      <vt:lpstr>Why is a tax firm talking about MBSE? </vt:lpstr>
      <vt:lpstr>PowerPoint Presentation</vt:lpstr>
      <vt:lpstr>PowerPoint Presentation</vt:lpstr>
      <vt:lpstr>PowerPoint Presentation</vt:lpstr>
      <vt:lpstr>What exactly does Digital Transformation mean?</vt:lpstr>
      <vt:lpstr>PowerPoint Presentation</vt:lpstr>
      <vt:lpstr>PowerPoint Presentation</vt:lpstr>
      <vt:lpstr>PowerPoint Presentation</vt:lpstr>
      <vt:lpstr>PowerPoint Presentation</vt:lpstr>
      <vt:lpstr>How can a business have “mass”?</vt:lpstr>
      <vt:lpstr>PowerPoint Presentation</vt:lpstr>
      <vt:lpstr>PowerPoint Presentation</vt:lpstr>
      <vt:lpstr>PowerPoint Presentation</vt:lpstr>
      <vt:lpstr>How can a business “get the mass out”?</vt:lpstr>
      <vt:lpstr>How can a business “get the mass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your organization 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2019-10-31T18:10:05Z</dcterms:created>
  <dcterms:modified xsi:type="dcterms:W3CDTF">2020-01-17T21:15:15Z</dcterms:modified>
</cp:coreProperties>
</file>