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60"/>
  </p:notesMasterIdLst>
  <p:handoutMasterIdLst>
    <p:handoutMasterId r:id="rId61"/>
  </p:handoutMasterIdLst>
  <p:sldIdLst>
    <p:sldId id="351" r:id="rId2"/>
    <p:sldId id="352" r:id="rId3"/>
    <p:sldId id="266" r:id="rId4"/>
    <p:sldId id="267" r:id="rId5"/>
    <p:sldId id="292" r:id="rId6"/>
    <p:sldId id="293" r:id="rId7"/>
    <p:sldId id="294" r:id="rId8"/>
    <p:sldId id="312" r:id="rId9"/>
    <p:sldId id="301" r:id="rId10"/>
    <p:sldId id="296" r:id="rId11"/>
    <p:sldId id="305" r:id="rId12"/>
    <p:sldId id="295" r:id="rId13"/>
    <p:sldId id="297" r:id="rId14"/>
    <p:sldId id="299" r:id="rId15"/>
    <p:sldId id="300" r:id="rId16"/>
    <p:sldId id="304" r:id="rId17"/>
    <p:sldId id="313" r:id="rId18"/>
    <p:sldId id="315" r:id="rId19"/>
    <p:sldId id="314" r:id="rId20"/>
    <p:sldId id="307" r:id="rId21"/>
    <p:sldId id="310" r:id="rId22"/>
    <p:sldId id="298" r:id="rId23"/>
    <p:sldId id="308" r:id="rId24"/>
    <p:sldId id="316" r:id="rId25"/>
    <p:sldId id="322" r:id="rId26"/>
    <p:sldId id="323" r:id="rId27"/>
    <p:sldId id="321" r:id="rId28"/>
    <p:sldId id="324" r:id="rId29"/>
    <p:sldId id="306" r:id="rId30"/>
    <p:sldId id="325" r:id="rId31"/>
    <p:sldId id="326" r:id="rId32"/>
    <p:sldId id="327" r:id="rId33"/>
    <p:sldId id="317" r:id="rId34"/>
    <p:sldId id="328" r:id="rId35"/>
    <p:sldId id="329" r:id="rId36"/>
    <p:sldId id="330" r:id="rId37"/>
    <p:sldId id="331" r:id="rId38"/>
    <p:sldId id="332" r:id="rId39"/>
    <p:sldId id="311" r:id="rId40"/>
    <p:sldId id="333" r:id="rId41"/>
    <p:sldId id="318" r:id="rId42"/>
    <p:sldId id="334" r:id="rId43"/>
    <p:sldId id="335" r:id="rId44"/>
    <p:sldId id="336" r:id="rId45"/>
    <p:sldId id="319" r:id="rId46"/>
    <p:sldId id="320" r:id="rId47"/>
    <p:sldId id="337" r:id="rId48"/>
    <p:sldId id="338" r:id="rId49"/>
    <p:sldId id="350" r:id="rId50"/>
    <p:sldId id="342" r:id="rId51"/>
    <p:sldId id="339" r:id="rId52"/>
    <p:sldId id="340" r:id="rId53"/>
    <p:sldId id="344" r:id="rId54"/>
    <p:sldId id="343" r:id="rId55"/>
    <p:sldId id="345" r:id="rId56"/>
    <p:sldId id="346" r:id="rId57"/>
    <p:sldId id="347" r:id="rId58"/>
    <p:sldId id="353" r:id="rId59"/>
  </p:sldIdLst>
  <p:sldSz cx="9144000" cy="6858000" type="screen4x3"/>
  <p:notesSz cx="7099300" cy="93853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202" autoAdjust="0"/>
    <p:restoredTop sz="81873" autoAdjust="0"/>
  </p:normalViewPr>
  <p:slideViewPr>
    <p:cSldViewPr>
      <p:cViewPr varScale="1">
        <p:scale>
          <a:sx n="73" d="100"/>
          <a:sy n="73" d="100"/>
        </p:scale>
        <p:origin x="2342" y="53"/>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1467"/>
    </p:cViewPr>
  </p:sorterViewPr>
  <p:notesViewPr>
    <p:cSldViewPr>
      <p:cViewPr varScale="1">
        <p:scale>
          <a:sx n="61" d="100"/>
          <a:sy n="61" d="100"/>
        </p:scale>
        <p:origin x="-2910" y="-78"/>
      </p:cViewPr>
      <p:guideLst>
        <p:guide orient="horz" pos="2956"/>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4686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294" y="1"/>
            <a:ext cx="3076363" cy="468670"/>
          </a:xfrm>
          <a:prstGeom prst="rect">
            <a:avLst/>
          </a:prstGeom>
        </p:spPr>
        <p:txBody>
          <a:bodyPr vert="horz" lIns="91440" tIns="45720" rIns="91440" bIns="45720" rtlCol="0"/>
          <a:lstStyle>
            <a:lvl1pPr algn="r">
              <a:defRPr sz="1200"/>
            </a:lvl1pPr>
          </a:lstStyle>
          <a:p>
            <a:fld id="{1CDE3C77-5AE7-49F4-8BB2-0CCBBE466D8C}" type="datetimeFigureOut">
              <a:rPr lang="en-US" smtClean="0"/>
              <a:pPr/>
              <a:t>10/21/2014</a:t>
            </a:fld>
            <a:endParaRPr lang="en-US"/>
          </a:p>
        </p:txBody>
      </p:sp>
      <p:sp>
        <p:nvSpPr>
          <p:cNvPr id="4" name="Footer Placeholder 3"/>
          <p:cNvSpPr>
            <a:spLocks noGrp="1"/>
          </p:cNvSpPr>
          <p:nvPr>
            <p:ph type="ftr" sz="quarter" idx="2"/>
          </p:nvPr>
        </p:nvSpPr>
        <p:spPr>
          <a:xfrm>
            <a:off x="0" y="8915143"/>
            <a:ext cx="3076363" cy="4686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294" y="8915143"/>
            <a:ext cx="3076363" cy="468670"/>
          </a:xfrm>
          <a:prstGeom prst="rect">
            <a:avLst/>
          </a:prstGeom>
        </p:spPr>
        <p:txBody>
          <a:bodyPr vert="horz" lIns="91440" tIns="45720" rIns="91440" bIns="45720" rtlCol="0" anchor="b"/>
          <a:lstStyle>
            <a:lvl1pPr algn="r">
              <a:defRPr sz="1200"/>
            </a:lvl1pPr>
          </a:lstStyle>
          <a:p>
            <a:fld id="{80129A44-8639-4DBF-8FC7-94B2342F9E53}" type="slidenum">
              <a:rPr lang="en-US" smtClean="0"/>
              <a:pPr/>
              <a:t>‹#›</a:t>
            </a:fld>
            <a:endParaRPr lang="en-US"/>
          </a:p>
        </p:txBody>
      </p:sp>
    </p:spTree>
    <p:extLst>
      <p:ext uri="{BB962C8B-B14F-4D97-AF65-F5344CB8AC3E}">
        <p14:creationId xmlns:p14="http://schemas.microsoft.com/office/powerpoint/2010/main" val="201450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4686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294" y="1"/>
            <a:ext cx="3076363" cy="468670"/>
          </a:xfrm>
          <a:prstGeom prst="rect">
            <a:avLst/>
          </a:prstGeom>
        </p:spPr>
        <p:txBody>
          <a:bodyPr vert="horz" lIns="91440" tIns="45720" rIns="91440" bIns="45720" rtlCol="0"/>
          <a:lstStyle>
            <a:lvl1pPr algn="r">
              <a:defRPr sz="1200"/>
            </a:lvl1pPr>
          </a:lstStyle>
          <a:p>
            <a:fld id="{15FC38F4-0B9C-4C9B-9F2A-0C377144E62D}" type="datetimeFigureOut">
              <a:rPr lang="en-US" smtClean="0"/>
              <a:pPr/>
              <a:t>10/21/2014</a:t>
            </a:fld>
            <a:endParaRPr lang="en-US"/>
          </a:p>
        </p:txBody>
      </p:sp>
      <p:sp>
        <p:nvSpPr>
          <p:cNvPr id="4" name="Slide Image Placeholder 3"/>
          <p:cNvSpPr>
            <a:spLocks noGrp="1" noRot="1" noChangeAspect="1"/>
          </p:cNvSpPr>
          <p:nvPr>
            <p:ph type="sldImg" idx="2"/>
          </p:nvPr>
        </p:nvSpPr>
        <p:spPr>
          <a:xfrm>
            <a:off x="1201738" y="703263"/>
            <a:ext cx="4695825" cy="3521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930" y="4457571"/>
            <a:ext cx="5679440" cy="42239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5143"/>
            <a:ext cx="3076363" cy="4686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5143"/>
            <a:ext cx="3076363" cy="468670"/>
          </a:xfrm>
          <a:prstGeom prst="rect">
            <a:avLst/>
          </a:prstGeom>
        </p:spPr>
        <p:txBody>
          <a:bodyPr vert="horz" lIns="91440" tIns="45720" rIns="91440" bIns="45720" rtlCol="0" anchor="b"/>
          <a:lstStyle>
            <a:lvl1pPr algn="r">
              <a:defRPr sz="1200"/>
            </a:lvl1pPr>
          </a:lstStyle>
          <a:p>
            <a:fld id="{20BF9236-EB6C-4DB3-9F42-FE6CA68180CD}" type="slidenum">
              <a:rPr lang="en-US" smtClean="0"/>
              <a:pPr/>
              <a:t>‹#›</a:t>
            </a:fld>
            <a:endParaRPr lang="en-US"/>
          </a:p>
        </p:txBody>
      </p:sp>
    </p:spTree>
    <p:extLst>
      <p:ext uri="{BB962C8B-B14F-4D97-AF65-F5344CB8AC3E}">
        <p14:creationId xmlns:p14="http://schemas.microsoft.com/office/powerpoint/2010/main" val="227326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1</a:t>
            </a:fld>
            <a:endParaRPr lang="en-US"/>
          </a:p>
        </p:txBody>
      </p:sp>
    </p:spTree>
    <p:extLst>
      <p:ext uri="{BB962C8B-B14F-4D97-AF65-F5344CB8AC3E}">
        <p14:creationId xmlns:p14="http://schemas.microsoft.com/office/powerpoint/2010/main" val="812794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AV-3 Measurement Definition defines Measurement Sets and Measures. A Measurement Set is a set or collection of Measures and is stereotyped as a SysML Value Type. The</a:t>
            </a:r>
            <a:r>
              <a:rPr lang="en-US" baseline="0" dirty="0" smtClean="0"/>
              <a:t>se measurement sets can be used throughout the model to define quantifiable measures of the system.</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14</a:t>
            </a:fld>
            <a:endParaRPr lang="en-US"/>
          </a:p>
        </p:txBody>
      </p:sp>
    </p:spTree>
    <p:extLst>
      <p:ext uri="{BB962C8B-B14F-4D97-AF65-F5344CB8AC3E}">
        <p14:creationId xmlns:p14="http://schemas.microsoft.com/office/powerpoint/2010/main" val="3740980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AV-3 Actual Measurements defines Actual Measurement Sets and Actual Measurements. After creating Measurement Sets and Measures on an AV-3 Measurement Definition, you can create Actual Measurement Sets and Actual Measurements on an AV-3 Actual Measurements diagram. These can be associated with model elements and used to evaluate the system.</a:t>
            </a:r>
          </a:p>
        </p:txBody>
      </p:sp>
      <p:sp>
        <p:nvSpPr>
          <p:cNvPr id="4" name="Slide Number Placeholder 3"/>
          <p:cNvSpPr>
            <a:spLocks noGrp="1"/>
          </p:cNvSpPr>
          <p:nvPr>
            <p:ph type="sldNum" sz="quarter" idx="10"/>
          </p:nvPr>
        </p:nvSpPr>
        <p:spPr/>
        <p:txBody>
          <a:bodyPr/>
          <a:lstStyle/>
          <a:p>
            <a:fld id="{20BF9236-EB6C-4DB3-9F42-FE6CA68180CD}" type="slidenum">
              <a:rPr lang="en-US" smtClean="0"/>
              <a:pPr/>
              <a:t>15</a:t>
            </a:fld>
            <a:endParaRPr lang="en-US"/>
          </a:p>
        </p:txBody>
      </p:sp>
    </p:spTree>
    <p:extLst>
      <p:ext uri="{BB962C8B-B14F-4D97-AF65-F5344CB8AC3E}">
        <p14:creationId xmlns:p14="http://schemas.microsoft.com/office/powerpoint/2010/main" val="3221052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OV-2 defines the internal Needlines and exchanges in the context of the Performer or Logical Architecture that owns the OV-2. It is meant to show a logical view</a:t>
            </a:r>
            <a:r>
              <a:rPr lang="en-US" baseline="0" dirty="0" smtClean="0"/>
              <a:t> of the system and normally includes the interactions between the main elements in the system. In this case, the east and west locations of the river have been shown as the two elements and the interactions include trains and pedestrians among others. This differs from the traditional version of the diagram which would show only information interactions.</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16</a:t>
            </a:fld>
            <a:endParaRPr lang="en-US"/>
          </a:p>
        </p:txBody>
      </p:sp>
    </p:spTree>
    <p:extLst>
      <p:ext uri="{BB962C8B-B14F-4D97-AF65-F5344CB8AC3E}">
        <p14:creationId xmlns:p14="http://schemas.microsoft.com/office/powerpoint/2010/main" val="698996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OV-4 Organizational Relationships Chart (Typical) defines the typical organizational structures through Organization Types, Person Role Types and Persons. An Organization Type is a group of persons, associated for a particular purpose. A Person Role Type is a type of point of contact or responsible person. The concept also includes a billet or job definition. A Person is a classifier for an Actual Person that can appear on an OV-4 Organizational Relationships Chart (Actual). The diagram is used to define the organizations and roles and command and control structures in the enterprise. These can be used throughout the rest of the model. In this case, we have defined the </a:t>
            </a:r>
            <a:r>
              <a:rPr lang="en-US" dirty="0" err="1" smtClean="0"/>
              <a:t>Autoville</a:t>
            </a:r>
            <a:r>
              <a:rPr lang="en-US" dirty="0" smtClean="0"/>
              <a:t> Bridge Organization and Traffic Management organizations/departments and their personnel.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17</a:t>
            </a:fld>
            <a:endParaRPr lang="en-US"/>
          </a:p>
        </p:txBody>
      </p:sp>
    </p:spTree>
    <p:extLst>
      <p:ext uri="{BB962C8B-B14F-4D97-AF65-F5344CB8AC3E}">
        <p14:creationId xmlns:p14="http://schemas.microsoft.com/office/powerpoint/2010/main" val="295599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sample of</a:t>
            </a:r>
            <a:r>
              <a:rPr lang="en-US" baseline="0" dirty="0" smtClean="0"/>
              <a:t> e</a:t>
            </a:r>
            <a:r>
              <a:rPr lang="en-US" dirty="0" smtClean="0"/>
              <a:t>xternal organizations are shown in the diagram. These include the construction company, bridge inspection, EPA, and</a:t>
            </a:r>
            <a:r>
              <a:rPr lang="en-US" baseline="0" dirty="0" smtClean="0"/>
              <a:t> coast guard as well as their personnel. The Traffic Control Personnel has a compartment showing the standards to which the person filling the post will need to conform such as </a:t>
            </a:r>
            <a:r>
              <a:rPr lang="en-US" baseline="0" dirty="0" err="1" smtClean="0"/>
              <a:t>headware</a:t>
            </a:r>
            <a:r>
              <a:rPr lang="en-US" baseline="0" dirty="0" smtClean="0"/>
              <a:t> and high-visibility garments. These are covered in the standards diagrams.</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18</a:t>
            </a:fld>
            <a:endParaRPr lang="en-US"/>
          </a:p>
        </p:txBody>
      </p:sp>
    </p:spTree>
    <p:extLst>
      <p:ext uri="{BB962C8B-B14F-4D97-AF65-F5344CB8AC3E}">
        <p14:creationId xmlns:p14="http://schemas.microsoft.com/office/powerpoint/2010/main" val="2086559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bridge users are listed in this diagram. Some of these such as the Pedestrian will be used as interchange elements as they will cross from one side of the bridge to the other.</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19</a:t>
            </a:fld>
            <a:endParaRPr lang="en-US"/>
          </a:p>
        </p:txBody>
      </p:sp>
    </p:spTree>
    <p:extLst>
      <p:ext uri="{BB962C8B-B14F-4D97-AF65-F5344CB8AC3E}">
        <p14:creationId xmlns:p14="http://schemas.microsoft.com/office/powerpoint/2010/main" val="218268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SV-9 defines Materiel, Capabilities, Systems, Skills, Organization Types, Person Role Types and Software. Forecasts can be associated with these elements. It is in class diagram format and the elements defined here can be used throughout the model. A Materiel is a combination of physical elements, energy and data that are combined and used to accomplish a task or function. Software is the software needed for the functioning of the system that is typically included as expected background functionality, such as an operating system. It could also be used to define essential functionality such as the bridge control software. A System is a combination of organizational aspects and equipment that combine to provide a functionality.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20</a:t>
            </a:fld>
            <a:endParaRPr lang="en-US"/>
          </a:p>
        </p:txBody>
      </p:sp>
    </p:spTree>
    <p:extLst>
      <p:ext uri="{BB962C8B-B14F-4D97-AF65-F5344CB8AC3E}">
        <p14:creationId xmlns:p14="http://schemas.microsoft.com/office/powerpoint/2010/main" val="774411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SV-1/SvcV-1 defines the structure of Resources and the elements that flow between them.  In this case the</a:t>
            </a:r>
            <a:r>
              <a:rPr lang="en-US" sz="1200" kern="1200" baseline="0" dirty="0" smtClean="0">
                <a:solidFill>
                  <a:schemeClr val="tx1"/>
                </a:solidFill>
                <a:effectLst/>
                <a:latin typeface="+mn-lt"/>
                <a:ea typeface="+mn-ea"/>
                <a:cs typeface="+mn-cs"/>
              </a:rPr>
              <a:t> diagram is used to describe the bridge context in terms of the Bridge Structure, the Bridge Control System and its main interfacing systems. Interactions include the passing of Pedestrians, the creation of Dynamic Load, Supply of Electricity, and telemetry information.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21</a:t>
            </a:fld>
            <a:endParaRPr lang="en-US"/>
          </a:p>
        </p:txBody>
      </p:sp>
    </p:spTree>
    <p:extLst>
      <p:ext uri="{BB962C8B-B14F-4D97-AF65-F5344CB8AC3E}">
        <p14:creationId xmlns:p14="http://schemas.microsoft.com/office/powerpoint/2010/main" val="1979964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external systems that interface to the Bridge</a:t>
            </a:r>
            <a:r>
              <a:rPr lang="en-US" baseline="0" dirty="0" smtClean="0"/>
              <a:t> are defined here. These were used in the SV-1 Bridge Context Diagram.</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22</a:t>
            </a:fld>
            <a:endParaRPr lang="en-US"/>
          </a:p>
        </p:txBody>
      </p:sp>
    </p:spTree>
    <p:extLst>
      <p:ext uri="{BB962C8B-B14F-4D97-AF65-F5344CB8AC3E}">
        <p14:creationId xmlns:p14="http://schemas.microsoft.com/office/powerpoint/2010/main" val="374188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systems that will use and traverse the bridge. Some</a:t>
            </a:r>
            <a:r>
              <a:rPr lang="en-US" baseline="0" dirty="0" smtClean="0"/>
              <a:t> of these will be shown as interactions in the structural and context diagrams.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23</a:t>
            </a:fld>
            <a:endParaRPr lang="en-US"/>
          </a:p>
        </p:txBody>
      </p:sp>
    </p:spTree>
    <p:extLst>
      <p:ext uri="{BB962C8B-B14F-4D97-AF65-F5344CB8AC3E}">
        <p14:creationId xmlns:p14="http://schemas.microsoft.com/office/powerpoint/2010/main" val="386881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Requirement Diagram allows you to model relationships between requirements, and model traceability relationships between requirements and items in the model. Requirements can be imported from DOORS or any other requirements management tool.</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6</a:t>
            </a:fld>
            <a:endParaRPr lang="en-US"/>
          </a:p>
        </p:txBody>
      </p:sp>
    </p:spTree>
    <p:extLst>
      <p:ext uri="{BB962C8B-B14F-4D97-AF65-F5344CB8AC3E}">
        <p14:creationId xmlns:p14="http://schemas.microsoft.com/office/powerpoint/2010/main" val="1803565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diagram uses the same context as the [System] Bridge Context [SV-1 Structure Interaction] diagram. In order to keep the diagrams simple and readable, the signaling systems are shown on this separate diagram.</a:t>
            </a:r>
            <a:r>
              <a:rPr lang="en-US" baseline="0" dirty="0" smtClean="0"/>
              <a:t> </a:t>
            </a:r>
            <a:r>
              <a:rPr lang="en-US" dirty="0" smtClean="0"/>
              <a:t>Architects are often tempted to include several levels</a:t>
            </a:r>
            <a:r>
              <a:rPr lang="en-US" baseline="0" dirty="0" smtClean="0"/>
              <a:t> of detail on these types of diagrams causing them to become extremely busy and unusable. This was partly due to problems in the modeling tools with maintaining a consistent context.</a:t>
            </a:r>
            <a:r>
              <a:rPr lang="en-US" dirty="0" smtClean="0"/>
              <a:t> The SysML basis of these diagrams provides the means to keep detail to a</a:t>
            </a:r>
            <a:r>
              <a:rPr lang="en-US" baseline="0" dirty="0" smtClean="0"/>
              <a:t> manageable level and provides separation of concerns normally found in infrastructure projects such as wiring, structure, control, plumbing, etc.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24</a:t>
            </a:fld>
            <a:endParaRPr lang="en-US"/>
          </a:p>
        </p:txBody>
      </p:sp>
    </p:spTree>
    <p:extLst>
      <p:ext uri="{BB962C8B-B14F-4D97-AF65-F5344CB8AC3E}">
        <p14:creationId xmlns:p14="http://schemas.microsoft.com/office/powerpoint/2010/main" val="3311305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similar lines, the Barriers</a:t>
            </a:r>
            <a:r>
              <a:rPr lang="en-US" baseline="0" dirty="0" smtClean="0"/>
              <a:t> and control systems and signals are shown on this diagram. This also includes the lift mechanism for the bridge.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25</a:t>
            </a:fld>
            <a:endParaRPr lang="en-US"/>
          </a:p>
        </p:txBody>
      </p:sp>
    </p:spTree>
    <p:extLst>
      <p:ext uri="{BB962C8B-B14F-4D97-AF65-F5344CB8AC3E}">
        <p14:creationId xmlns:p14="http://schemas.microsoft.com/office/powerpoint/2010/main" val="3119598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SV-1 diagram shows the Bridge</a:t>
            </a:r>
            <a:r>
              <a:rPr lang="en-US" baseline="0" dirty="0" smtClean="0"/>
              <a:t> control systems and the interactions with the Bridge Operator.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26</a:t>
            </a:fld>
            <a:endParaRPr lang="en-US"/>
          </a:p>
        </p:txBody>
      </p:sp>
    </p:spTree>
    <p:extLst>
      <p:ext uri="{BB962C8B-B14F-4D97-AF65-F5344CB8AC3E}">
        <p14:creationId xmlns:p14="http://schemas.microsoft.com/office/powerpoint/2010/main" val="105831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internal</a:t>
            </a:r>
            <a:r>
              <a:rPr lang="en-US" baseline="0" dirty="0" smtClean="0"/>
              <a:t> elements of the Bridge Control System is shown here demonstrating the required functionality of control and communication.</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27</a:t>
            </a:fld>
            <a:endParaRPr lang="en-US"/>
          </a:p>
        </p:txBody>
      </p:sp>
    </p:spTree>
    <p:extLst>
      <p:ext uri="{BB962C8B-B14F-4D97-AF65-F5344CB8AC3E}">
        <p14:creationId xmlns:p14="http://schemas.microsoft.com/office/powerpoint/2010/main" val="2441807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internal components</a:t>
            </a:r>
            <a:r>
              <a:rPr lang="en-US" baseline="0" dirty="0" smtClean="0"/>
              <a:t> of the bridge control system and their interfaces are shown here. In this diagram the standard orange boxes have been replaced with graphics showing typical systems that would be used.</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28</a:t>
            </a:fld>
            <a:endParaRPr lang="en-US"/>
          </a:p>
        </p:txBody>
      </p:sp>
    </p:spTree>
    <p:extLst>
      <p:ext uri="{BB962C8B-B14F-4D97-AF65-F5344CB8AC3E}">
        <p14:creationId xmlns:p14="http://schemas.microsoft.com/office/powerpoint/2010/main" val="873440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Bridge maintainer is a supporting system that needs to be further</a:t>
            </a:r>
            <a:r>
              <a:rPr lang="en-US" baseline="0" dirty="0" smtClean="0"/>
              <a:t> developed.</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29</a:t>
            </a:fld>
            <a:endParaRPr lang="en-US"/>
          </a:p>
        </p:txBody>
      </p:sp>
    </p:spTree>
    <p:extLst>
      <p:ext uri="{BB962C8B-B14F-4D97-AF65-F5344CB8AC3E}">
        <p14:creationId xmlns:p14="http://schemas.microsoft.com/office/powerpoint/2010/main" val="1275225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SV-10c/SvcV-10c defines the behavior of resources through interactions. The vertical bars represent parts of the system and the horizontal arrows are the flows previously defined on the structural diagrams. The large bars are called interaction frames and are references to sub-sequences.</a:t>
            </a:r>
            <a:r>
              <a:rPr lang="en-US" baseline="0" dirty="0" smtClean="0"/>
              <a:t> This helps reduce the complexity of the diagrams and allows for reuse. </a:t>
            </a:r>
            <a:r>
              <a:rPr lang="en-US" dirty="0" smtClean="0"/>
              <a:t>The diagram is normally owned by the structural context. This limits the interactions on the diagram to the systems, materiel, etc. and interactions that are found in that context. In this way, multiple contexts can be created and the sequences for them are consistent.</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30</a:t>
            </a:fld>
            <a:endParaRPr lang="en-US"/>
          </a:p>
        </p:txBody>
      </p:sp>
    </p:spTree>
    <p:extLst>
      <p:ext uri="{BB962C8B-B14F-4D97-AF65-F5344CB8AC3E}">
        <p14:creationId xmlns:p14="http://schemas.microsoft.com/office/powerpoint/2010/main" val="766650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open sequence is the diagram</a:t>
            </a:r>
            <a:r>
              <a:rPr lang="en-US" baseline="0" dirty="0" smtClean="0"/>
              <a:t> </a:t>
            </a:r>
            <a:r>
              <a:rPr lang="en-US" dirty="0" smtClean="0"/>
              <a:t>referenced in the previous diagram. It shows the sub-sequence for the open drawbridge interactions. It shows the parallel sequences of the barriers being closed to prevent traffic and pedestrians from crossing the bridge. This ensures safety</a:t>
            </a:r>
            <a:r>
              <a:rPr lang="en-US" baseline="0" dirty="0" smtClean="0"/>
              <a:t> of the bridge users. </a:t>
            </a:r>
            <a:r>
              <a:rPr lang="en-US" dirty="0" smtClean="0"/>
              <a:t>Once that has completed, the bridge</a:t>
            </a:r>
            <a:r>
              <a:rPr lang="en-US" baseline="0" dirty="0" smtClean="0"/>
              <a:t> itself starts to lift.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31</a:t>
            </a:fld>
            <a:endParaRPr lang="en-US"/>
          </a:p>
        </p:txBody>
      </p:sp>
    </p:spTree>
    <p:extLst>
      <p:ext uri="{BB962C8B-B14F-4D97-AF65-F5344CB8AC3E}">
        <p14:creationId xmlns:p14="http://schemas.microsoft.com/office/powerpoint/2010/main" val="2880893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a:t>
            </a:r>
            <a:r>
              <a:rPr lang="en-US" baseline="0" dirty="0" smtClean="0"/>
              <a:t> the</a:t>
            </a:r>
            <a:r>
              <a:rPr lang="en-US" dirty="0" smtClean="0"/>
              <a:t> open sequence, this diagram</a:t>
            </a:r>
            <a:r>
              <a:rPr lang="en-US" baseline="0" dirty="0" smtClean="0"/>
              <a:t> is </a:t>
            </a:r>
            <a:r>
              <a:rPr lang="en-US" dirty="0" smtClean="0"/>
              <a:t>referenced in the ship</a:t>
            </a:r>
            <a:r>
              <a:rPr lang="en-US" baseline="0" dirty="0" smtClean="0"/>
              <a:t> passing</a:t>
            </a:r>
            <a:r>
              <a:rPr lang="en-US" dirty="0" smtClean="0"/>
              <a:t> diagram. It shows the sub-sequence for the close drawbridge interactions. The bridge</a:t>
            </a:r>
            <a:r>
              <a:rPr lang="en-US" baseline="0" dirty="0" smtClean="0"/>
              <a:t> closes first. </a:t>
            </a:r>
            <a:r>
              <a:rPr lang="en-US" dirty="0" smtClean="0"/>
              <a:t>Once that has completed,</a:t>
            </a:r>
            <a:r>
              <a:rPr lang="en-US" baseline="0" dirty="0" smtClean="0"/>
              <a:t> </a:t>
            </a:r>
            <a:r>
              <a:rPr lang="en-US" dirty="0" smtClean="0"/>
              <a:t>the parallel sequences of the barriers being opened is executed to allow traffic and pedestrians to cross the bridge. This ensures safety</a:t>
            </a:r>
            <a:r>
              <a:rPr lang="en-US" baseline="0" dirty="0" smtClean="0"/>
              <a:t> of the bridge users. </a:t>
            </a:r>
            <a:endParaRPr lang="en-US" dirty="0" smtClean="0"/>
          </a:p>
          <a:p>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32</a:t>
            </a:fld>
            <a:endParaRPr lang="en-US"/>
          </a:p>
        </p:txBody>
      </p:sp>
    </p:spTree>
    <p:extLst>
      <p:ext uri="{BB962C8B-B14F-4D97-AF65-F5344CB8AC3E}">
        <p14:creationId xmlns:p14="http://schemas.microsoft.com/office/powerpoint/2010/main" val="425922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Activity (System) defines the behavior of a System in terms of tasks that are performed by the resource. An SV-4/SvcV-4 Systems &amp; Services Functionality Decomposition defines the call tree for Activity (System) elements. It is used to define the functional breakdown of an activity. In this case, it defines the Ship Passing Execution.  The diamond represents the functional breakdown of the activities:</a:t>
            </a:r>
            <a:r>
              <a:rPr lang="en-US" baseline="0" dirty="0" smtClean="0"/>
              <a:t> The Ship Passing Execution activity is made up of Open Bridge, Close Bridge, etc. The Bridge Structure, Ship, and Bridge Operator perform those functions as is shown on the diagram. Although it shows the functional breakdown, it down not show the order of execution. That is shown on the Activity Diagram.</a:t>
            </a:r>
            <a:endParaRPr lang="en-US" dirty="0" smtClean="0"/>
          </a:p>
        </p:txBody>
      </p:sp>
      <p:sp>
        <p:nvSpPr>
          <p:cNvPr id="4" name="Slide Number Placeholder 3"/>
          <p:cNvSpPr>
            <a:spLocks noGrp="1"/>
          </p:cNvSpPr>
          <p:nvPr>
            <p:ph type="sldNum" sz="quarter" idx="10"/>
          </p:nvPr>
        </p:nvSpPr>
        <p:spPr/>
        <p:txBody>
          <a:bodyPr/>
          <a:lstStyle/>
          <a:p>
            <a:fld id="{20BF9236-EB6C-4DB3-9F42-FE6CA68180CD}" type="slidenum">
              <a:rPr lang="en-US" smtClean="0"/>
              <a:pPr/>
              <a:t>33</a:t>
            </a:fld>
            <a:endParaRPr lang="en-US"/>
          </a:p>
        </p:txBody>
      </p:sp>
    </p:spTree>
    <p:extLst>
      <p:ext uri="{BB962C8B-B14F-4D97-AF65-F5344CB8AC3E}">
        <p14:creationId xmlns:p14="http://schemas.microsoft.com/office/powerpoint/2010/main" val="114300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CV-2 defines the taxonomy of Capabilities, that is, the inheritance structure. A Capability is a high-level specification of an ability or capability that achieves specific objectives. An Enterprise will consist of many Capabilities, each used in various combinations with other Capabilities to achieve the declared vision, goals and objectives of the Enterprise. A Capability may evolve over time with regard to how it is delivered but its specific objective typically remains unchanged.</a:t>
            </a:r>
          </a:p>
          <a:p>
            <a:endParaRPr lang="en-US" dirty="0" smtClean="0"/>
          </a:p>
          <a:p>
            <a:r>
              <a:rPr lang="en-US" dirty="0" smtClean="0"/>
              <a:t>In this diagram we have added the traceability to the requirements defined earlier.</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7</a:t>
            </a:fld>
            <a:endParaRPr lang="en-US"/>
          </a:p>
        </p:txBody>
      </p:sp>
    </p:spTree>
    <p:extLst>
      <p:ext uri="{BB962C8B-B14F-4D97-AF65-F5344CB8AC3E}">
        <p14:creationId xmlns:p14="http://schemas.microsoft.com/office/powerpoint/2010/main" val="768532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SV-4/SvcV-4 Systems &amp; Services Functionality Description defines the actions that are involved with the Activity (System).  This diagram describes the Ship Passing Execution activity. </a:t>
            </a:r>
            <a:r>
              <a:rPr lang="en-US" dirty="0" smtClean="0"/>
              <a:t>Like the Sequence diagram, the activity diagram is used to show a sequence. However, the Sequence Diagram is message based showing messages passing between structural elements and</a:t>
            </a:r>
            <a:r>
              <a:rPr lang="en-US" baseline="0" dirty="0" smtClean="0"/>
              <a:t> the activity diagram is activity based. It shows the execution order of a set of activities. The vertical columns represent structural elements that have been previously defined and are called swimlanes. The elements representing the swimlanes execute the activities. For example, the Bridge Structure performs the Detect Ship, Open Bridge and Close Bridge activities.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34</a:t>
            </a:fld>
            <a:endParaRPr lang="en-US"/>
          </a:p>
        </p:txBody>
      </p:sp>
    </p:spTree>
    <p:extLst>
      <p:ext uri="{BB962C8B-B14F-4D97-AF65-F5344CB8AC3E}">
        <p14:creationId xmlns:p14="http://schemas.microsoft.com/office/powerpoint/2010/main" val="2415422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a:t>
            </a:r>
            <a:r>
              <a:rPr lang="en-US" baseline="0" dirty="0" smtClean="0"/>
              <a:t> diagram shows the Open Bridge sequence. It is an initial version as the swimlanes have not yet been added. It shows the initial activation of the warning systems followed by the lowering of the barriers. These will be further decomposed for the various systems. Finally after traffic has been stopped the bridge will be raised.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35</a:t>
            </a:fld>
            <a:endParaRPr lang="en-US"/>
          </a:p>
        </p:txBody>
      </p:sp>
    </p:spTree>
    <p:extLst>
      <p:ext uri="{BB962C8B-B14F-4D97-AF65-F5344CB8AC3E}">
        <p14:creationId xmlns:p14="http://schemas.microsoft.com/office/powerpoint/2010/main" val="1383124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reverse sequence of the Open</a:t>
            </a:r>
            <a:r>
              <a:rPr lang="en-US" baseline="0" dirty="0" smtClean="0"/>
              <a:t> Bridge sequence. The warning systems are activated, the bridge is lowered, and only after the system is safe does the system allow traffic and trains to pass.</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36</a:t>
            </a:fld>
            <a:endParaRPr lang="en-US"/>
          </a:p>
        </p:txBody>
      </p:sp>
    </p:spTree>
    <p:extLst>
      <p:ext uri="{BB962C8B-B14F-4D97-AF65-F5344CB8AC3E}">
        <p14:creationId xmlns:p14="http://schemas.microsoft.com/office/powerpoint/2010/main" val="888147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SV-4 functional hierarchy</a:t>
            </a:r>
            <a:r>
              <a:rPr lang="en-US" dirty="0" smtClean="0"/>
              <a:t> documents the functional</a:t>
            </a:r>
            <a:r>
              <a:rPr lang="en-US" baseline="0" dirty="0" smtClean="0"/>
              <a:t> breakdown of the Open Bridge Activity. It was created by populating the sub-activities created on the Open Bridge activity diagram.</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37</a:t>
            </a:fld>
            <a:endParaRPr lang="en-US"/>
          </a:p>
        </p:txBody>
      </p:sp>
    </p:spTree>
    <p:extLst>
      <p:ext uri="{BB962C8B-B14F-4D97-AF65-F5344CB8AC3E}">
        <p14:creationId xmlns:p14="http://schemas.microsoft.com/office/powerpoint/2010/main" val="3943202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latin typeface="+mn-lt"/>
                <a:ea typeface="+mn-ea"/>
                <a:cs typeface="+mn-cs"/>
              </a:rPr>
              <a:t>The SV-4 functional hierarchy documents the functional breakdown of the Close Bridge activity. It was created by populating the sub-activities created on the Close Bridge activity diagram.</a:t>
            </a:r>
          </a:p>
          <a:p>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38</a:t>
            </a:fld>
            <a:endParaRPr lang="en-US"/>
          </a:p>
        </p:txBody>
      </p:sp>
    </p:spTree>
    <p:extLst>
      <p:ext uri="{BB962C8B-B14F-4D97-AF65-F5344CB8AC3E}">
        <p14:creationId xmlns:p14="http://schemas.microsoft.com/office/powerpoint/2010/main" val="1860472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spreadsheet represents a partial Interface Control Document (ICD) for the Bridge System. This is a standard document that is created for any system of interest. It has been automatically generated from the structural diagrams. The activity columns are</a:t>
            </a:r>
            <a:r>
              <a:rPr lang="en-US" baseline="0" dirty="0" smtClean="0"/>
              <a:t> currently blank as the structural and functional parts of the model have not yet been linked.</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39</a:t>
            </a:fld>
            <a:endParaRPr lang="en-US"/>
          </a:p>
        </p:txBody>
      </p:sp>
    </p:spTree>
    <p:extLst>
      <p:ext uri="{BB962C8B-B14F-4D97-AF65-F5344CB8AC3E}">
        <p14:creationId xmlns:p14="http://schemas.microsoft.com/office/powerpoint/2010/main" val="382915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SV-3 Bridge Systems Interface Matrix is an automatically generated report that shows the interactions between</a:t>
            </a:r>
            <a:r>
              <a:rPr lang="en-US" baseline="0" dirty="0" smtClean="0"/>
              <a:t> the various systems. An “X” is inserted at the intersection of the interconnected systems. This is also known as an N2 (N-Squared) diagram.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40</a:t>
            </a:fld>
            <a:endParaRPr lang="en-US"/>
          </a:p>
        </p:txBody>
      </p:sp>
    </p:spTree>
    <p:extLst>
      <p:ext uri="{BB962C8B-B14F-4D97-AF65-F5344CB8AC3E}">
        <p14:creationId xmlns:p14="http://schemas.microsoft.com/office/powerpoint/2010/main" val="3787327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diagram is used to define the data or information that is exchanged in the model. This can take the for of specific data formats or simply define the type of data that is to be exchanged.</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41</a:t>
            </a:fld>
            <a:endParaRPr lang="en-US"/>
          </a:p>
        </p:txBody>
      </p:sp>
    </p:spTree>
    <p:extLst>
      <p:ext uri="{BB962C8B-B14F-4D97-AF65-F5344CB8AC3E}">
        <p14:creationId xmlns:p14="http://schemas.microsoft.com/office/powerpoint/2010/main" val="3923364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latin typeface="+mn-lt"/>
                <a:ea typeface="+mn-ea"/>
                <a:cs typeface="+mn-cs"/>
              </a:rPr>
              <a:t>The elements here represent non-data or system types of exchanges. These are energy exchanges of the type Dynamic Load, Seismic, Electricity and Static Load. </a:t>
            </a:r>
            <a:r>
              <a:rPr lang="en-US" sz="1200" u="none" kern="1200" smtClean="0">
                <a:solidFill>
                  <a:schemeClr val="tx1"/>
                </a:solidFill>
                <a:latin typeface="+mn-lt"/>
                <a:ea typeface="+mn-ea"/>
                <a:cs typeface="+mn-cs"/>
              </a:rPr>
              <a:t>These can be used as exchange elements in the structural model.</a:t>
            </a:r>
          </a:p>
        </p:txBody>
      </p:sp>
      <p:sp>
        <p:nvSpPr>
          <p:cNvPr id="4" name="Slide Number Placeholder 3"/>
          <p:cNvSpPr>
            <a:spLocks noGrp="1"/>
          </p:cNvSpPr>
          <p:nvPr>
            <p:ph type="sldNum" sz="quarter" idx="10"/>
          </p:nvPr>
        </p:nvSpPr>
        <p:spPr/>
        <p:txBody>
          <a:bodyPr/>
          <a:lstStyle/>
          <a:p>
            <a:fld id="{20BF9236-EB6C-4DB3-9F42-FE6CA68180CD}" type="slidenum">
              <a:rPr lang="en-US" smtClean="0"/>
              <a:pPr/>
              <a:t>42</a:t>
            </a:fld>
            <a:endParaRPr lang="en-US"/>
          </a:p>
        </p:txBody>
      </p:sp>
    </p:spTree>
    <p:extLst>
      <p:ext uri="{BB962C8B-B14F-4D97-AF65-F5344CB8AC3E}">
        <p14:creationId xmlns:p14="http://schemas.microsoft.com/office/powerpoint/2010/main" val="4251056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Capabilities have been updated with their realizing systems. A realizing system is one that accomplishes the desired outcome of the capability. For example, Bridge Control is realized or implemented by the Bridge Operator and the Bridge Control System.</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43</a:t>
            </a:fld>
            <a:endParaRPr lang="en-US"/>
          </a:p>
        </p:txBody>
      </p:sp>
    </p:spTree>
    <p:extLst>
      <p:ext uri="{BB962C8B-B14F-4D97-AF65-F5344CB8AC3E}">
        <p14:creationId xmlns:p14="http://schemas.microsoft.com/office/powerpoint/2010/main" val="425996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Requirement Table presents traceability information in a tabular format. You can specify the Packages that are searched for items.  You can add columns to show properties and linked items for the Requirements shown in the table. Note that by default a Requirement Table also shows satisfied items. You can configure a Requirements Table to show items relating to Requirements through other SysML relationship types.</a:t>
            </a:r>
          </a:p>
        </p:txBody>
      </p:sp>
      <p:sp>
        <p:nvSpPr>
          <p:cNvPr id="4" name="Slide Number Placeholder 3"/>
          <p:cNvSpPr>
            <a:spLocks noGrp="1"/>
          </p:cNvSpPr>
          <p:nvPr>
            <p:ph type="sldNum" sz="quarter" idx="10"/>
          </p:nvPr>
        </p:nvSpPr>
        <p:spPr/>
        <p:txBody>
          <a:bodyPr/>
          <a:lstStyle/>
          <a:p>
            <a:fld id="{20BF9236-EB6C-4DB3-9F42-FE6CA68180CD}" type="slidenum">
              <a:rPr lang="en-US" smtClean="0"/>
              <a:pPr/>
              <a:t>8</a:t>
            </a:fld>
            <a:endParaRPr lang="en-US"/>
          </a:p>
        </p:txBody>
      </p:sp>
    </p:spTree>
    <p:extLst>
      <p:ext uri="{BB962C8B-B14F-4D97-AF65-F5344CB8AC3E}">
        <p14:creationId xmlns:p14="http://schemas.microsoft.com/office/powerpoint/2010/main" val="1066261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to capabilities cross reference matrix summarizes the capabilities and the systems that realize those capabilities. It is a useful report to verify that all the required capabilities have systems that implement them.</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44</a:t>
            </a:fld>
            <a:endParaRPr lang="en-US"/>
          </a:p>
        </p:txBody>
      </p:sp>
    </p:spTree>
    <p:extLst>
      <p:ext uri="{BB962C8B-B14F-4D97-AF65-F5344CB8AC3E}">
        <p14:creationId xmlns:p14="http://schemas.microsoft.com/office/powerpoint/2010/main" val="3134741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standards views</a:t>
            </a:r>
            <a:r>
              <a:rPr lang="en-US" baseline="0" dirty="0" smtClean="0"/>
              <a:t> are used to define the different standards to which various parts of the system must conform. A random selection of infrastructure related standards from various countries and states have been assembled to illustrate examples. These standards can be linked to model elements as shown on the referenced diagrams.</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45</a:t>
            </a:fld>
            <a:endParaRPr lang="en-US"/>
          </a:p>
        </p:txBody>
      </p:sp>
    </p:spTree>
    <p:extLst>
      <p:ext uri="{BB962C8B-B14F-4D97-AF65-F5344CB8AC3E}">
        <p14:creationId xmlns:p14="http://schemas.microsoft.com/office/powerpoint/2010/main" val="4168271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standards compliance matrix lists the defined standards and the systems that conform to them. This is automatically generated from the model.</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46</a:t>
            </a:fld>
            <a:endParaRPr lang="en-US"/>
          </a:p>
        </p:txBody>
      </p:sp>
    </p:spTree>
    <p:extLst>
      <p:ext uri="{BB962C8B-B14F-4D97-AF65-F5344CB8AC3E}">
        <p14:creationId xmlns:p14="http://schemas.microsoft.com/office/powerpoint/2010/main" val="2418944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Traffic Control Personnel has had an additional compartment</a:t>
            </a:r>
            <a:r>
              <a:rPr lang="en-US" baseline="0" dirty="0" smtClean="0"/>
              <a:t> listing the standards to which personnel must conform.</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47</a:t>
            </a:fld>
            <a:endParaRPr lang="en-US"/>
          </a:p>
        </p:txBody>
      </p:sp>
    </p:spTree>
    <p:extLst>
      <p:ext uri="{BB962C8B-B14F-4D97-AF65-F5344CB8AC3E}">
        <p14:creationId xmlns:p14="http://schemas.microsoft.com/office/powerpoint/2010/main" val="3087350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Bridge Structure and Bicycle</a:t>
            </a:r>
            <a:r>
              <a:rPr lang="en-US" baseline="0" dirty="0" smtClean="0"/>
              <a:t> Lane have compartments listing their conforming standards.</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48</a:t>
            </a:fld>
            <a:endParaRPr lang="en-US"/>
          </a:p>
        </p:txBody>
      </p:sp>
    </p:spTree>
    <p:extLst>
      <p:ext uri="{BB962C8B-B14F-4D97-AF65-F5344CB8AC3E}">
        <p14:creationId xmlns:p14="http://schemas.microsoft.com/office/powerpoint/2010/main" val="24680466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Simulation can also be added to the model to explore the behavioral</a:t>
            </a:r>
            <a:r>
              <a:rPr lang="en-US" baseline="0" dirty="0" smtClean="0"/>
              <a:t> parts of the model. This is done using the state and activity diagrams. Capabilities will vary depending on the different tools.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49</a:t>
            </a:fld>
            <a:endParaRPr lang="en-US"/>
          </a:p>
        </p:txBody>
      </p:sp>
    </p:spTree>
    <p:extLst>
      <p:ext uri="{BB962C8B-B14F-4D97-AF65-F5344CB8AC3E}">
        <p14:creationId xmlns:p14="http://schemas.microsoft.com/office/powerpoint/2010/main" val="338443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simple demonstrator model just to show what is possible. It shows the bridge controller and the animator.</a:t>
            </a:r>
            <a:r>
              <a:rPr lang="en-US" baseline="0" dirty="0" smtClean="0"/>
              <a:t> It has been included to help get feedback on the model.</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50</a:t>
            </a:fld>
            <a:endParaRPr lang="en-US"/>
          </a:p>
        </p:txBody>
      </p:sp>
    </p:spTree>
    <p:extLst>
      <p:ext uri="{BB962C8B-B14F-4D97-AF65-F5344CB8AC3E}">
        <p14:creationId xmlns:p14="http://schemas.microsoft.com/office/powerpoint/2010/main" val="5568013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shows the states</a:t>
            </a:r>
            <a:r>
              <a:rPr lang="en-US" baseline="0" dirty="0" smtClean="0"/>
              <a:t> of the bridge being raised and lowered. It can be coordinated with the various lights and other elements of the models as well. There is a time aspect as well as an event based execution of the model.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51</a:t>
            </a:fld>
            <a:endParaRPr lang="en-US"/>
          </a:p>
        </p:txBody>
      </p:sp>
    </p:spTree>
    <p:extLst>
      <p:ext uri="{BB962C8B-B14F-4D97-AF65-F5344CB8AC3E}">
        <p14:creationId xmlns:p14="http://schemas.microsoft.com/office/powerpoint/2010/main" val="7800078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state machine shows the states of the warning lights on the bridge. If the bridge is raised, traffic is stopped via the red light.</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52</a:t>
            </a:fld>
            <a:endParaRPr lang="en-US"/>
          </a:p>
        </p:txBody>
      </p:sp>
    </p:spTree>
    <p:extLst>
      <p:ext uri="{BB962C8B-B14F-4D97-AF65-F5344CB8AC3E}">
        <p14:creationId xmlns:p14="http://schemas.microsoft.com/office/powerpoint/2010/main" val="30747950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Bridge</a:t>
            </a:r>
            <a:r>
              <a:rPr lang="en-US" baseline="0" dirty="0" smtClean="0"/>
              <a:t> Test simulation is made up of Red, Amber, and Green Traffic lights, a push button and the bridge lift mechanism modelled as an LED display. Artisan Studio has the ability to create user interfaces as well as animate the state diagrams shown earlier.</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53</a:t>
            </a:fld>
            <a:endParaRPr lang="en-US"/>
          </a:p>
        </p:txBody>
      </p:sp>
    </p:spTree>
    <p:extLst>
      <p:ext uri="{BB962C8B-B14F-4D97-AF65-F5344CB8AC3E}">
        <p14:creationId xmlns:p14="http://schemas.microsoft.com/office/powerpoint/2010/main" val="25821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CV-1 defines an Enterprise Phase in terms of its goals, visions, enduring tasks and exhibited Capabilities. </a:t>
            </a:r>
            <a:r>
              <a:rPr lang="en-US" baseline="0" dirty="0" smtClean="0"/>
              <a:t> This gives the high level planning view of the enterprise. It also helps to clearly state the purpose of the project/enterprise.</a:t>
            </a:r>
            <a:endParaRPr lang="en-US" dirty="0" smtClean="0"/>
          </a:p>
        </p:txBody>
      </p:sp>
      <p:sp>
        <p:nvSpPr>
          <p:cNvPr id="4" name="Slide Number Placeholder 3"/>
          <p:cNvSpPr>
            <a:spLocks noGrp="1"/>
          </p:cNvSpPr>
          <p:nvPr>
            <p:ph type="sldNum" sz="quarter" idx="10"/>
          </p:nvPr>
        </p:nvSpPr>
        <p:spPr/>
        <p:txBody>
          <a:bodyPr/>
          <a:lstStyle/>
          <a:p>
            <a:fld id="{20BF9236-EB6C-4DB3-9F42-FE6CA68180CD}" type="slidenum">
              <a:rPr lang="en-US" smtClean="0"/>
              <a:pPr/>
              <a:t>9</a:t>
            </a:fld>
            <a:endParaRPr lang="en-US"/>
          </a:p>
        </p:txBody>
      </p:sp>
    </p:spTree>
    <p:extLst>
      <p:ext uri="{BB962C8B-B14F-4D97-AF65-F5344CB8AC3E}">
        <p14:creationId xmlns:p14="http://schemas.microsoft.com/office/powerpoint/2010/main" val="38278734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shows more detail</a:t>
            </a:r>
            <a:r>
              <a:rPr lang="en-US" baseline="0" dirty="0" smtClean="0"/>
              <a:t> of the interfaces on the controller, which was included in the previous slide.</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54</a:t>
            </a:fld>
            <a:endParaRPr lang="en-US"/>
          </a:p>
        </p:txBody>
      </p:sp>
    </p:spTree>
    <p:extLst>
      <p:ext uri="{BB962C8B-B14F-4D97-AF65-F5344CB8AC3E}">
        <p14:creationId xmlns:p14="http://schemas.microsoft.com/office/powerpoint/2010/main" val="69473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system simulator or </a:t>
            </a:r>
            <a:r>
              <a:rPr lang="en-US" dirty="0" err="1" smtClean="0"/>
              <a:t>SySim</a:t>
            </a:r>
            <a:r>
              <a:rPr lang="en-US" dirty="0" smtClean="0"/>
              <a:t> interface.</a:t>
            </a:r>
            <a:r>
              <a:rPr lang="en-US" baseline="0" dirty="0" smtClean="0"/>
              <a:t> The various buttons allow you to generate executables for the model and to animate them.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55</a:t>
            </a:fld>
            <a:endParaRPr lang="en-US"/>
          </a:p>
        </p:txBody>
      </p:sp>
    </p:spTree>
    <p:extLst>
      <p:ext uri="{BB962C8B-B14F-4D97-AF65-F5344CB8AC3E}">
        <p14:creationId xmlns:p14="http://schemas.microsoft.com/office/powerpoint/2010/main" val="1097164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simple example</a:t>
            </a:r>
            <a:r>
              <a:rPr lang="en-US" baseline="0" dirty="0" smtClean="0"/>
              <a:t> shows the blue bridge lift mechanism and the traffic light.</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56</a:t>
            </a:fld>
            <a:endParaRPr lang="en-US"/>
          </a:p>
        </p:txBody>
      </p:sp>
    </p:spTree>
    <p:extLst>
      <p:ext uri="{BB962C8B-B14F-4D97-AF65-F5344CB8AC3E}">
        <p14:creationId xmlns:p14="http://schemas.microsoft.com/office/powerpoint/2010/main" val="3499631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example shows the state diagrams being animated while the user interface shows the traffic light and bridge lift mechanism corresponding to the states. The bridge is lifting so the light is red. This was created using minimal effort as an example of the type of simulation that can be done. A more detailed simulation will be created based on feedback from the group.</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57</a:t>
            </a:fld>
            <a:endParaRPr lang="en-US"/>
          </a:p>
        </p:txBody>
      </p:sp>
    </p:spTree>
    <p:extLst>
      <p:ext uri="{BB962C8B-B14F-4D97-AF65-F5344CB8AC3E}">
        <p14:creationId xmlns:p14="http://schemas.microsoft.com/office/powerpoint/2010/main" val="3804391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OV-1a defines the context of an architecture. It's purpose is to communicate with stakeholders to create a shared understanding of the project. This version contains structured elements (boxes in boxes.) The group felt that the version on the following slide would be more effective in communicating the context.</a:t>
            </a:r>
          </a:p>
        </p:txBody>
      </p:sp>
      <p:sp>
        <p:nvSpPr>
          <p:cNvPr id="4" name="Slide Number Placeholder 3"/>
          <p:cNvSpPr>
            <a:spLocks noGrp="1"/>
          </p:cNvSpPr>
          <p:nvPr>
            <p:ph type="sldNum" sz="quarter" idx="10"/>
          </p:nvPr>
        </p:nvSpPr>
        <p:spPr/>
        <p:txBody>
          <a:bodyPr/>
          <a:lstStyle/>
          <a:p>
            <a:fld id="{20BF9236-EB6C-4DB3-9F42-FE6CA68180CD}" type="slidenum">
              <a:rPr lang="en-US" smtClean="0"/>
              <a:pPr/>
              <a:t>10</a:t>
            </a:fld>
            <a:endParaRPr lang="en-US"/>
          </a:p>
        </p:txBody>
      </p:sp>
    </p:spTree>
    <p:extLst>
      <p:ext uri="{BB962C8B-B14F-4D97-AF65-F5344CB8AC3E}">
        <p14:creationId xmlns:p14="http://schemas.microsoft.com/office/powerpoint/2010/main" val="79509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shows the bridge structure</a:t>
            </a:r>
            <a:r>
              <a:rPr lang="en-US" baseline="0" dirty="0" smtClean="0"/>
              <a:t> in the center and its connecting elements as well as elements connecting to those elements. It illustrates the main concepts in the bridge project. However, the blue boxes would not be effective in communicating with non-experts.</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11</a:t>
            </a:fld>
            <a:endParaRPr lang="en-US"/>
          </a:p>
        </p:txBody>
      </p:sp>
    </p:spTree>
    <p:extLst>
      <p:ext uri="{BB962C8B-B14F-4D97-AF65-F5344CB8AC3E}">
        <p14:creationId xmlns:p14="http://schemas.microsoft.com/office/powerpoint/2010/main" val="147518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has the exact same set of elements as the previous slide. However, the blue boxes have been replaced with graphics to improve</a:t>
            </a:r>
            <a:r>
              <a:rPr lang="en-US" baseline="0" dirty="0" smtClean="0"/>
              <a:t> the diagram and help communications. </a:t>
            </a:r>
            <a:endParaRPr lang="en-US" dirty="0"/>
          </a:p>
        </p:txBody>
      </p:sp>
      <p:sp>
        <p:nvSpPr>
          <p:cNvPr id="4" name="Slide Number Placeholder 3"/>
          <p:cNvSpPr>
            <a:spLocks noGrp="1"/>
          </p:cNvSpPr>
          <p:nvPr>
            <p:ph type="sldNum" sz="quarter" idx="10"/>
          </p:nvPr>
        </p:nvSpPr>
        <p:spPr/>
        <p:txBody>
          <a:bodyPr/>
          <a:lstStyle/>
          <a:p>
            <a:fld id="{20BF9236-EB6C-4DB3-9F42-FE6CA68180CD}" type="slidenum">
              <a:rPr lang="en-US" smtClean="0"/>
              <a:pPr/>
              <a:t>12</a:t>
            </a:fld>
            <a:endParaRPr lang="en-US"/>
          </a:p>
        </p:txBody>
      </p:sp>
    </p:spTree>
    <p:extLst>
      <p:ext uri="{BB962C8B-B14F-4D97-AF65-F5344CB8AC3E}">
        <p14:creationId xmlns:p14="http://schemas.microsoft.com/office/powerpoint/2010/main" val="350050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cases  model how the system is going to be used in a given context, giving you an overall picture of the system, from a user's point of view. A Use Case Diagram details the possible ways in which a system can be used, that is, the Use Cases, and the interaction of objects in the system to implement those Use Cases. This type of modeling is now widely accepted as being the best means of establishing functional user requirements and of feeding those along</a:t>
            </a:r>
            <a:r>
              <a:rPr lang="en-US" baseline="0" dirty="0" smtClean="0"/>
              <a:t> the development lifecycle</a:t>
            </a:r>
            <a:r>
              <a:rPr lang="en-US" dirty="0" smtClean="0"/>
              <a:t>. In this way, the Use Case Model provides an efficient communication mechanism between users and developers. In this example, we have listed the various stakeholders and the goals that they have in relation to the bridge. The operator house requirement (lower center) has been added to demonstrate how requirements traceability can be added</a:t>
            </a:r>
            <a:r>
              <a:rPr lang="en-US" baseline="0" dirty="0" smtClean="0"/>
              <a:t> to any diagram.</a:t>
            </a:r>
            <a:endParaRPr lang="en-US" dirty="0" smtClean="0"/>
          </a:p>
          <a:p>
            <a:r>
              <a:rPr lang="en-US" dirty="0" smtClean="0"/>
              <a:t>On a Use Case Diagram you can create Actors and Use Cases, and the relationships between them:</a:t>
            </a:r>
          </a:p>
          <a:p>
            <a:r>
              <a:rPr lang="en-US" dirty="0" smtClean="0"/>
              <a:t>·   Inheritance between Actors or Use Cases. </a:t>
            </a:r>
          </a:p>
          <a:p>
            <a:r>
              <a:rPr lang="en-US" dirty="0" smtClean="0"/>
              <a:t>·   Interactions between Actors and Use Cases.</a:t>
            </a:r>
          </a:p>
          <a:p>
            <a:r>
              <a:rPr lang="en-US" dirty="0" smtClean="0"/>
              <a:t>·   Extend Flows between Use Cases.</a:t>
            </a:r>
          </a:p>
          <a:p>
            <a:r>
              <a:rPr lang="en-US" dirty="0" smtClean="0"/>
              <a:t>·   Include Flows between Use Cases. </a:t>
            </a:r>
          </a:p>
        </p:txBody>
      </p:sp>
      <p:sp>
        <p:nvSpPr>
          <p:cNvPr id="4" name="Slide Number Placeholder 3"/>
          <p:cNvSpPr>
            <a:spLocks noGrp="1"/>
          </p:cNvSpPr>
          <p:nvPr>
            <p:ph type="sldNum" sz="quarter" idx="10"/>
          </p:nvPr>
        </p:nvSpPr>
        <p:spPr/>
        <p:txBody>
          <a:bodyPr/>
          <a:lstStyle/>
          <a:p>
            <a:fld id="{20BF9236-EB6C-4DB3-9F42-FE6CA68180CD}" type="slidenum">
              <a:rPr lang="en-US" smtClean="0"/>
              <a:pPr/>
              <a:t>13</a:t>
            </a:fld>
            <a:endParaRPr lang="en-US"/>
          </a:p>
        </p:txBody>
      </p:sp>
    </p:spTree>
    <p:extLst>
      <p:ext uri="{BB962C8B-B14F-4D97-AF65-F5344CB8AC3E}">
        <p14:creationId xmlns:p14="http://schemas.microsoft.com/office/powerpoint/2010/main" val="2794894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office.microsoft.com/en-us/clipart/results.aspx?qu=istockphoto&amp;sc=22"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1" descr="atego-title-graphic"/>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5" name="Text Box 2"/>
          <p:cNvSpPr txBox="1">
            <a:spLocks noChangeArrowheads="1"/>
          </p:cNvSpPr>
          <p:nvPr userDrawn="1"/>
        </p:nvSpPr>
        <p:spPr bwMode="auto">
          <a:xfrm>
            <a:off x="457200" y="6613525"/>
            <a:ext cx="6781800" cy="170368"/>
          </a:xfrm>
          <a:prstGeom prst="rect">
            <a:avLst/>
          </a:prstGeom>
          <a:noFill/>
          <a:ln w="9525">
            <a:noFill/>
            <a:round/>
            <a:headEnd/>
            <a:tailEnd/>
          </a:ln>
          <a:effectLst/>
        </p:spPr>
        <p:txBody>
          <a:bodyPr lIns="0" tIns="0" rIns="0" bIns="46800">
            <a:spAutoFit/>
          </a:bodyPr>
          <a:lstStyle/>
          <a:p>
            <a:pPr marL="0" marR="0" indent="0" algn="l" defTabSz="449263" rtl="0" eaLnBrk="1" fontAlgn="base" latinLnBrk="0" hangingPunct="1">
              <a:lnSpc>
                <a:spcPct val="100000"/>
              </a:lnSpc>
              <a:spcBef>
                <a:spcPts val="50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dirty="0" smtClean="0">
                <a:solidFill>
                  <a:srgbClr val="263B46"/>
                </a:solidFill>
                <a:latin typeface="Arial" charset="0"/>
                <a:ea typeface="ＭＳ Ｐゴシック" charset="-128"/>
              </a:rPr>
              <a:t> © 2014 Atego. All Rights Reserved.</a:t>
            </a:r>
            <a:endParaRPr lang="en-US" sz="800" dirty="0" smtClean="0">
              <a:solidFill>
                <a:srgbClr val="44697D"/>
              </a:solidFill>
              <a:ea typeface="ＭＳ Ｐゴシック" charset="-128"/>
            </a:endParaRPr>
          </a:p>
        </p:txBody>
      </p:sp>
      <p:sp>
        <p:nvSpPr>
          <p:cNvPr id="74757" name="Rectangle 5"/>
          <p:cNvSpPr>
            <a:spLocks noGrp="1" noChangeArrowheads="1"/>
          </p:cNvSpPr>
          <p:nvPr>
            <p:ph type="ctrTitle"/>
          </p:nvPr>
        </p:nvSpPr>
        <p:spPr>
          <a:xfrm>
            <a:off x="2484438" y="5300663"/>
            <a:ext cx="6227762" cy="531812"/>
          </a:xfrm>
        </p:spPr>
        <p:txBody>
          <a:bodyPr/>
          <a:lstStyle>
            <a:lvl1pPr>
              <a:defRPr sz="2800">
                <a:solidFill>
                  <a:schemeClr val="bg1"/>
                </a:solidFill>
              </a:defRPr>
            </a:lvl1pPr>
          </a:lstStyle>
          <a:p>
            <a:r>
              <a:rPr lang="en-US" smtClean="0"/>
              <a:t>Click to edit Master title style</a:t>
            </a:r>
            <a:endParaRPr lang="en-US" dirty="0"/>
          </a:p>
        </p:txBody>
      </p:sp>
      <p:sp>
        <p:nvSpPr>
          <p:cNvPr id="74758" name="Rectangle 6"/>
          <p:cNvSpPr>
            <a:spLocks noGrp="1" noChangeArrowheads="1"/>
          </p:cNvSpPr>
          <p:nvPr>
            <p:ph type="subTitle" idx="1"/>
          </p:nvPr>
        </p:nvSpPr>
        <p:spPr>
          <a:xfrm>
            <a:off x="2484438" y="5805488"/>
            <a:ext cx="6400800" cy="481012"/>
          </a:xfrm>
        </p:spPr>
        <p:txBody>
          <a:bodyPr/>
          <a:lstStyle>
            <a:lvl1pPr marL="0" indent="0">
              <a:buFont typeface="Webdings" pitchFamily="18" charset="2"/>
              <a:buNone/>
              <a:defRPr sz="1600">
                <a:solidFill>
                  <a:schemeClr val="bg1"/>
                </a:solidFill>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ea typeface="ＭＳ Ｐゴシック"/>
              </a:rPr>
              <a:t>PowerPoint Brand Notes</a:t>
            </a:r>
            <a:endParaRPr lang="en-US" dirty="0"/>
          </a:p>
        </p:txBody>
      </p:sp>
      <p:sp>
        <p:nvSpPr>
          <p:cNvPr id="3" name="Content Placeholder 2"/>
          <p:cNvSpPr>
            <a:spLocks noGrp="1"/>
          </p:cNvSpPr>
          <p:nvPr>
            <p:ph idx="1" hasCustomPrompt="1"/>
          </p:nvPr>
        </p:nvSpPr>
        <p:spPr/>
        <p:txBody>
          <a:bodyPr/>
          <a:lstStyle>
            <a:lvl1pPr>
              <a:defRPr sz="2000"/>
            </a:lvl1pPr>
            <a:lvl2pPr indent="-387350">
              <a:buFont typeface="Arial" pitchFamily="34" charset="0"/>
              <a:buNone/>
              <a:defRPr sz="1800"/>
            </a:lvl2pPr>
            <a:lvl3pPr>
              <a:defRPr sz="1600"/>
            </a:lvl3pPr>
          </a:lstStyle>
          <a:p>
            <a:r>
              <a:rPr lang="en-GB" dirty="0" smtClean="0">
                <a:ea typeface="ＭＳ Ｐゴシック"/>
              </a:rPr>
              <a:t>Consistency – use of </a:t>
            </a:r>
            <a:r>
              <a:rPr lang="en-GB" b="1" dirty="0" smtClean="0">
                <a:ea typeface="ＭＳ Ｐゴシック"/>
              </a:rPr>
              <a:t>bold</a:t>
            </a:r>
            <a:r>
              <a:rPr lang="en-GB" dirty="0" smtClean="0">
                <a:ea typeface="ＭＳ Ｐゴシック"/>
              </a:rPr>
              <a:t> &amp; </a:t>
            </a:r>
            <a:r>
              <a:rPr lang="en-GB" i="1" dirty="0" smtClean="0">
                <a:ea typeface="ＭＳ Ｐゴシック"/>
              </a:rPr>
              <a:t>italics</a:t>
            </a:r>
          </a:p>
          <a:p>
            <a:r>
              <a:rPr lang="en-GB" dirty="0" smtClean="0">
                <a:ea typeface="ＭＳ Ｐゴシック"/>
              </a:rPr>
              <a:t>Registered Trade Marks </a:t>
            </a:r>
          </a:p>
          <a:p>
            <a:pPr lvl="1"/>
            <a:r>
              <a:rPr lang="en-GB" dirty="0" smtClean="0">
                <a:ea typeface="ＭＳ Ｐゴシック"/>
              </a:rPr>
              <a:t>- never in headings or subtitles, text body only &amp; listed one time </a:t>
            </a:r>
          </a:p>
          <a:p>
            <a:r>
              <a:rPr lang="en-GB" dirty="0" smtClean="0">
                <a:ea typeface="ＭＳ Ｐゴシック"/>
              </a:rPr>
              <a:t>No full stops after bullet points</a:t>
            </a:r>
          </a:p>
          <a:p>
            <a:r>
              <a:rPr lang="en-GB" dirty="0" smtClean="0">
                <a:ea typeface="ＭＳ Ｐゴシック"/>
              </a:rPr>
              <a:t>No underlining – use </a:t>
            </a:r>
            <a:r>
              <a:rPr lang="en-GB" b="1" dirty="0" smtClean="0">
                <a:ea typeface="ＭＳ Ｐゴシック"/>
              </a:rPr>
              <a:t>bold</a:t>
            </a:r>
            <a:r>
              <a:rPr lang="en-GB" dirty="0" smtClean="0">
                <a:ea typeface="ＭＳ Ｐゴシック"/>
              </a:rPr>
              <a:t> (unless URL)</a:t>
            </a:r>
          </a:p>
          <a:p>
            <a:r>
              <a:rPr lang="en-GB" dirty="0" smtClean="0">
                <a:ea typeface="ＭＳ Ｐゴシック"/>
              </a:rPr>
              <a:t>No graphics on title slides</a:t>
            </a:r>
          </a:p>
          <a:p>
            <a:r>
              <a:rPr lang="en-GB" dirty="0" smtClean="0">
                <a:ea typeface="ＭＳ Ｐゴシック"/>
              </a:rPr>
              <a:t>Keep bullet points short, not sentences </a:t>
            </a:r>
          </a:p>
          <a:p>
            <a:r>
              <a:rPr lang="en-GB" dirty="0" smtClean="0">
                <a:ea typeface="ＭＳ Ｐゴシック"/>
              </a:rPr>
              <a:t>Use high quality graphics – view link</a:t>
            </a:r>
          </a:p>
          <a:p>
            <a:pPr lvl="1" indent="-387350">
              <a:buFont typeface="Arial" pitchFamily="34" charset="0"/>
              <a:buNone/>
              <a:defRPr/>
            </a:pPr>
            <a:r>
              <a:rPr lang="en-GB" dirty="0" smtClean="0">
                <a:ea typeface="ＭＳ Ｐゴシック"/>
                <a:hlinkClick r:id="rId2"/>
              </a:rPr>
              <a:t>http://office.microsoft.com/en-us/clipart/results.aspx?qu=istockphoto&amp;sc=22</a:t>
            </a:r>
            <a:endParaRPr lang="en-GB" dirty="0" smtClean="0">
              <a:ea typeface="ＭＳ Ｐゴシック"/>
            </a:endParaRPr>
          </a:p>
          <a:p>
            <a:r>
              <a:rPr lang="en-GB" dirty="0" smtClean="0">
                <a:ea typeface="ＭＳ Ｐゴシック"/>
              </a:rPr>
              <a:t>Always use full product names - Artisan Studio, </a:t>
            </a:r>
            <a:r>
              <a:rPr lang="en-GB" dirty="0" err="1" smtClean="0">
                <a:ea typeface="ＭＳ Ｐゴシック"/>
              </a:rPr>
              <a:t>Atego</a:t>
            </a:r>
            <a:r>
              <a:rPr lang="en-GB" dirty="0" smtClean="0">
                <a:ea typeface="ＭＳ Ｐゴシック"/>
              </a:rPr>
              <a:t> Workbench</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3" name="Picture 11" descr="atego-content-graphic"/>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3075" name="Rectangle 5"/>
          <p:cNvSpPr>
            <a:spLocks noGrp="1" noChangeArrowheads="1"/>
          </p:cNvSpPr>
          <p:nvPr>
            <p:ph type="title"/>
          </p:nvPr>
        </p:nvSpPr>
        <p:spPr bwMode="auto">
          <a:xfrm>
            <a:off x="468313" y="115888"/>
            <a:ext cx="8229600" cy="7905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dirty="0" smtClean="0"/>
              <a:t>Atego Slide Master</a:t>
            </a:r>
          </a:p>
        </p:txBody>
      </p:sp>
      <p:sp>
        <p:nvSpPr>
          <p:cNvPr id="3076" name="Rectangle 6"/>
          <p:cNvSpPr>
            <a:spLocks noGrp="1" noChangeArrowheads="1"/>
          </p:cNvSpPr>
          <p:nvPr>
            <p:ph type="body" idx="1"/>
          </p:nvPr>
        </p:nvSpPr>
        <p:spPr bwMode="auto">
          <a:xfrm>
            <a:off x="468313" y="1196975"/>
            <a:ext cx="8229600" cy="5040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First Slide</a:t>
            </a:r>
          </a:p>
          <a:p>
            <a:pPr lvl="1"/>
            <a:r>
              <a:rPr lang="en-GB" dirty="0" smtClean="0"/>
              <a:t>Logo in top left</a:t>
            </a:r>
          </a:p>
          <a:p>
            <a:pPr lvl="1"/>
            <a:r>
              <a:rPr lang="en-GB" dirty="0" smtClean="0"/>
              <a:t>Title in bottom right</a:t>
            </a:r>
          </a:p>
          <a:p>
            <a:pPr lvl="2"/>
            <a:r>
              <a:rPr lang="en-GB" dirty="0" smtClean="0"/>
              <a:t>Wallpaper behind</a:t>
            </a:r>
          </a:p>
          <a:p>
            <a:pPr lvl="0"/>
            <a:r>
              <a:rPr lang="en-GB" dirty="0" smtClean="0"/>
              <a:t>Following Slides</a:t>
            </a:r>
          </a:p>
          <a:p>
            <a:pPr lvl="1"/>
            <a:r>
              <a:rPr lang="en-GB" dirty="0" smtClean="0"/>
              <a:t>Title Logo bottom right</a:t>
            </a:r>
          </a:p>
          <a:p>
            <a:pPr lvl="1"/>
            <a:r>
              <a:rPr lang="en-GB" dirty="0" smtClean="0"/>
              <a:t>Wallpaper bottom left</a:t>
            </a:r>
          </a:p>
          <a:p>
            <a:pPr lvl="2"/>
            <a:r>
              <a:rPr lang="en-GB" dirty="0" smtClean="0"/>
              <a:t>Indents black font size 18-16</a:t>
            </a:r>
          </a:p>
          <a:p>
            <a:pPr lvl="0"/>
            <a:endParaRPr lang="en-GB" dirty="0" smtClean="0"/>
          </a:p>
          <a:p>
            <a:pPr lvl="0"/>
            <a:endParaRPr lang="en-GB" dirty="0" smtClean="0"/>
          </a:p>
          <a:p>
            <a:pPr lvl="0"/>
            <a:endParaRPr lang="en-GB" dirty="0" smtClean="0"/>
          </a:p>
          <a:p>
            <a:pPr lvl="0"/>
            <a:endParaRPr lang="en-GB" dirty="0" smtClean="0"/>
          </a:p>
        </p:txBody>
      </p:sp>
      <p:sp>
        <p:nvSpPr>
          <p:cNvPr id="43011" name="Text Box 3"/>
          <p:cNvSpPr txBox="1">
            <a:spLocks noChangeArrowheads="1"/>
          </p:cNvSpPr>
          <p:nvPr/>
        </p:nvSpPr>
        <p:spPr bwMode="auto">
          <a:xfrm>
            <a:off x="5364163" y="6632575"/>
            <a:ext cx="381000" cy="228600"/>
          </a:xfrm>
          <a:prstGeom prst="rect">
            <a:avLst/>
          </a:prstGeom>
          <a:noFill/>
          <a:ln w="9525">
            <a:noFill/>
            <a:miter lim="800000"/>
            <a:headEnd/>
            <a:tailEnd/>
          </a:ln>
        </p:spPr>
        <p:txBody>
          <a:bodyPr lIns="0" tIns="0" rIns="0">
            <a:spAutoFit/>
          </a:bodyPr>
          <a:lstStyle/>
          <a:p>
            <a:pPr eaLnBrk="0" hangingPunct="0">
              <a:spcBef>
                <a:spcPct val="50000"/>
              </a:spcBef>
              <a:defRPr/>
            </a:pPr>
            <a:fld id="{86CF5CD1-AAB8-4325-BF76-590502A6136A}" type="slidenum">
              <a:rPr lang="en-US" sz="1200">
                <a:solidFill>
                  <a:schemeClr val="accent1"/>
                </a:solidFill>
                <a:latin typeface="Arial" charset="0"/>
                <a:ea typeface="ＭＳ Ｐゴシック" pitchFamily="34" charset="-128"/>
                <a:cs typeface="+mn-cs"/>
              </a:rPr>
              <a:pPr eaLnBrk="0" hangingPunct="0">
                <a:spcBef>
                  <a:spcPct val="50000"/>
                </a:spcBef>
                <a:defRPr/>
              </a:pPr>
              <a:t>‹#›</a:t>
            </a:fld>
            <a:endParaRPr lang="en-US" sz="1200">
              <a:solidFill>
                <a:schemeClr val="accent1"/>
              </a:solidFill>
              <a:latin typeface="Arial" charset="0"/>
              <a:ea typeface="ＭＳ Ｐゴシック" pitchFamily="34" charset="-128"/>
              <a:cs typeface="+mn-cs"/>
            </a:endParaRPr>
          </a:p>
        </p:txBody>
      </p:sp>
      <p:sp>
        <p:nvSpPr>
          <p:cNvPr id="29709" name="Line 13"/>
          <p:cNvSpPr>
            <a:spLocks noChangeShapeType="1"/>
          </p:cNvSpPr>
          <p:nvPr/>
        </p:nvSpPr>
        <p:spPr bwMode="auto">
          <a:xfrm>
            <a:off x="574675" y="1052513"/>
            <a:ext cx="5653088" cy="0"/>
          </a:xfrm>
          <a:prstGeom prst="line">
            <a:avLst/>
          </a:prstGeom>
          <a:noFill/>
          <a:ln w="19050">
            <a:solidFill>
              <a:srgbClr val="44697D"/>
            </a:solidFill>
            <a:round/>
            <a:headEnd/>
            <a:tailEnd/>
          </a:ln>
          <a:effectLst/>
        </p:spPr>
        <p:txBody>
          <a:bodyPr/>
          <a:lstStyle/>
          <a:p>
            <a:pPr eaLnBrk="0" hangingPunct="0">
              <a:defRPr/>
            </a:pPr>
            <a:endParaRPr lang="en-US">
              <a:latin typeface="Arial" charset="0"/>
              <a:ea typeface="ＭＳ Ｐゴシック" pitchFamily="34" charset="-128"/>
              <a:cs typeface="+mn-cs"/>
            </a:endParaRPr>
          </a:p>
        </p:txBody>
      </p:sp>
      <p:sp>
        <p:nvSpPr>
          <p:cNvPr id="29710" name="Line 14"/>
          <p:cNvSpPr>
            <a:spLocks noChangeShapeType="1"/>
          </p:cNvSpPr>
          <p:nvPr/>
        </p:nvSpPr>
        <p:spPr bwMode="auto">
          <a:xfrm>
            <a:off x="5148263" y="1052513"/>
            <a:ext cx="1079500" cy="0"/>
          </a:xfrm>
          <a:prstGeom prst="line">
            <a:avLst/>
          </a:prstGeom>
          <a:noFill/>
          <a:ln w="19050">
            <a:solidFill>
              <a:srgbClr val="B8BFCA"/>
            </a:solidFill>
            <a:round/>
            <a:headEnd/>
            <a:tailEnd/>
          </a:ln>
          <a:effectLst/>
        </p:spPr>
        <p:txBody>
          <a:bodyPr/>
          <a:lstStyle/>
          <a:p>
            <a:pPr eaLnBrk="0" hangingPunct="0">
              <a:defRPr/>
            </a:pPr>
            <a:endParaRPr lang="en-US">
              <a:latin typeface="Arial" charset="0"/>
              <a:ea typeface="ＭＳ Ｐゴシック" pitchFamily="34" charset="-128"/>
              <a:cs typeface="+mn-cs"/>
            </a:endParaRPr>
          </a:p>
        </p:txBody>
      </p:sp>
      <p:sp>
        <p:nvSpPr>
          <p:cNvPr id="4098" name="Text Box 2"/>
          <p:cNvSpPr txBox="1">
            <a:spLocks noChangeArrowheads="1"/>
          </p:cNvSpPr>
          <p:nvPr/>
        </p:nvSpPr>
        <p:spPr bwMode="auto">
          <a:xfrm>
            <a:off x="457200" y="6657975"/>
            <a:ext cx="2601913" cy="170368"/>
          </a:xfrm>
          <a:prstGeom prst="rect">
            <a:avLst/>
          </a:prstGeom>
          <a:noFill/>
          <a:ln w="9525">
            <a:noFill/>
            <a:round/>
            <a:headEnd/>
            <a:tailEnd/>
          </a:ln>
          <a:effectLst/>
        </p:spPr>
        <p:txBody>
          <a:bodyPr lIns="0" tIns="0" rIns="0" bIns="46800">
            <a:spAutoFit/>
          </a:bodyPr>
          <a:lstStyle/>
          <a:p>
            <a:pPr marL="0" marR="0" indent="0" algn="l" defTabSz="449263" rtl="0" eaLnBrk="1" fontAlgn="base" latinLnBrk="0" hangingPunct="1">
              <a:lnSpc>
                <a:spcPct val="100000"/>
              </a:lnSpc>
              <a:spcBef>
                <a:spcPts val="50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dirty="0" smtClean="0">
                <a:solidFill>
                  <a:srgbClr val="263B46"/>
                </a:solidFill>
                <a:latin typeface="Arial" charset="0"/>
                <a:ea typeface="ＭＳ Ｐゴシック" charset="-128"/>
              </a:rPr>
              <a:t> © 2014 Atego. All Rights Reserved.</a:t>
            </a:r>
            <a:endParaRPr lang="en-US" sz="800" dirty="0" smtClean="0">
              <a:solidFill>
                <a:srgbClr val="44697D"/>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73" r:id="rId1"/>
    <p:sldLayoutId id="2147483667" r:id="rId2"/>
  </p:sldLayoutIdLst>
  <p:txStyles>
    <p:titleStyle>
      <a:lvl1pPr algn="l" rtl="0" eaLnBrk="1" fontAlgn="base" hangingPunct="1">
        <a:spcBef>
          <a:spcPct val="0"/>
        </a:spcBef>
        <a:spcAft>
          <a:spcPct val="0"/>
        </a:spcAft>
        <a:defRPr sz="2200" b="1">
          <a:solidFill>
            <a:schemeClr val="tx2"/>
          </a:solidFill>
          <a:latin typeface="+mj-lt"/>
          <a:ea typeface="ＭＳ Ｐゴシック" pitchFamily="34" charset="-128"/>
          <a:cs typeface="ＭＳ Ｐゴシック"/>
        </a:defRPr>
      </a:lvl1pPr>
      <a:lvl2pPr algn="l" rtl="0" eaLnBrk="1" fontAlgn="base" hangingPunct="1">
        <a:spcBef>
          <a:spcPct val="0"/>
        </a:spcBef>
        <a:spcAft>
          <a:spcPct val="0"/>
        </a:spcAft>
        <a:defRPr sz="2200" b="1">
          <a:solidFill>
            <a:schemeClr val="tx2"/>
          </a:solidFill>
          <a:latin typeface="Arial" charset="0"/>
          <a:ea typeface="ＭＳ Ｐゴシック" pitchFamily="34" charset="-128"/>
          <a:cs typeface="ＭＳ Ｐゴシック"/>
        </a:defRPr>
      </a:lvl2pPr>
      <a:lvl3pPr algn="l" rtl="0" eaLnBrk="1" fontAlgn="base" hangingPunct="1">
        <a:spcBef>
          <a:spcPct val="0"/>
        </a:spcBef>
        <a:spcAft>
          <a:spcPct val="0"/>
        </a:spcAft>
        <a:defRPr sz="2200" b="1">
          <a:solidFill>
            <a:schemeClr val="tx2"/>
          </a:solidFill>
          <a:latin typeface="Arial" charset="0"/>
          <a:ea typeface="ＭＳ Ｐゴシック" pitchFamily="34" charset="-128"/>
          <a:cs typeface="ＭＳ Ｐゴシック"/>
        </a:defRPr>
      </a:lvl3pPr>
      <a:lvl4pPr algn="l" rtl="0" eaLnBrk="1" fontAlgn="base" hangingPunct="1">
        <a:spcBef>
          <a:spcPct val="0"/>
        </a:spcBef>
        <a:spcAft>
          <a:spcPct val="0"/>
        </a:spcAft>
        <a:defRPr sz="2200" b="1">
          <a:solidFill>
            <a:schemeClr val="tx2"/>
          </a:solidFill>
          <a:latin typeface="Arial" charset="0"/>
          <a:ea typeface="ＭＳ Ｐゴシック" pitchFamily="34" charset="-128"/>
          <a:cs typeface="ＭＳ Ｐゴシック"/>
        </a:defRPr>
      </a:lvl4pPr>
      <a:lvl5pPr algn="l" rtl="0" eaLnBrk="1" fontAlgn="base" hangingPunct="1">
        <a:spcBef>
          <a:spcPct val="0"/>
        </a:spcBef>
        <a:spcAft>
          <a:spcPct val="0"/>
        </a:spcAft>
        <a:defRPr sz="2200" b="1">
          <a:solidFill>
            <a:schemeClr val="tx2"/>
          </a:solidFill>
          <a:latin typeface="Arial" charset="0"/>
          <a:ea typeface="ＭＳ Ｐゴシック" pitchFamily="34" charset="-128"/>
          <a:cs typeface="ＭＳ Ｐゴシック"/>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342900" indent="-342900" algn="l" rtl="0" eaLnBrk="1" fontAlgn="base" hangingPunct="1">
        <a:lnSpc>
          <a:spcPct val="120000"/>
        </a:lnSpc>
        <a:spcBef>
          <a:spcPct val="50000"/>
        </a:spcBef>
        <a:spcAft>
          <a:spcPct val="0"/>
        </a:spcAft>
        <a:buClr>
          <a:srgbClr val="44697D"/>
        </a:buClr>
        <a:buFont typeface="Webdings" pitchFamily="18" charset="2"/>
        <a:buChar char="&lt;"/>
        <a:defRPr sz="2000" baseline="0">
          <a:solidFill>
            <a:srgbClr val="44697D"/>
          </a:solidFill>
          <a:latin typeface="+mn-lt"/>
          <a:ea typeface="ＭＳ Ｐゴシック" pitchFamily="34" charset="-128"/>
          <a:cs typeface="ＭＳ Ｐゴシック"/>
        </a:defRPr>
      </a:lvl1pPr>
      <a:lvl2pPr marL="742950" indent="-285750" algn="l" rtl="0" eaLnBrk="1" fontAlgn="base" hangingPunct="1">
        <a:lnSpc>
          <a:spcPct val="120000"/>
        </a:lnSpc>
        <a:spcBef>
          <a:spcPct val="50000"/>
        </a:spcBef>
        <a:spcAft>
          <a:spcPct val="0"/>
        </a:spcAft>
        <a:buFont typeface="Arial" pitchFamily="34" charset="0"/>
        <a:buChar char="−"/>
        <a:defRPr sz="1800" baseline="0">
          <a:solidFill>
            <a:schemeClr val="tx1"/>
          </a:solidFill>
          <a:latin typeface="+mn-lt"/>
          <a:ea typeface="ＭＳ Ｐゴシック" pitchFamily="34" charset="-128"/>
          <a:cs typeface="ＭＳ Ｐゴシック"/>
        </a:defRPr>
      </a:lvl2pPr>
      <a:lvl3pPr marL="1143000" indent="-228600" algn="l" rtl="0" eaLnBrk="1" fontAlgn="base" hangingPunct="1">
        <a:spcBef>
          <a:spcPct val="20000"/>
        </a:spcBef>
        <a:spcAft>
          <a:spcPct val="0"/>
        </a:spcAft>
        <a:buFont typeface="Arial" pitchFamily="34" charset="0"/>
        <a:buChar char="−"/>
        <a:defRPr sz="1600">
          <a:solidFill>
            <a:schemeClr val="tx1"/>
          </a:solidFill>
          <a:latin typeface="+mn-lt"/>
          <a:ea typeface="ＭＳ Ｐゴシック" pitchFamily="34"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ＭＳ Ｐゴシック"/>
        </a:defRPr>
      </a:lvl5pPr>
      <a:lvl6pPr marL="2514600" indent="-228600" algn="l" rtl="0" eaLnBrk="1" fontAlgn="base" hangingPunct="1">
        <a:spcBef>
          <a:spcPct val="20000"/>
        </a:spcBef>
        <a:spcAft>
          <a:spcPct val="0"/>
        </a:spcAft>
        <a:defRPr sz="2000">
          <a:solidFill>
            <a:schemeClr val="tx1"/>
          </a:solidFill>
          <a:latin typeface="+mn-lt"/>
          <a:ea typeface="+mn-ea"/>
        </a:defRPr>
      </a:lvl6pPr>
      <a:lvl7pPr marL="2971800" indent="-228600" algn="l" rtl="0" eaLnBrk="1" fontAlgn="base" hangingPunct="1">
        <a:spcBef>
          <a:spcPct val="20000"/>
        </a:spcBef>
        <a:spcAft>
          <a:spcPct val="0"/>
        </a:spcAft>
        <a:defRPr sz="2000">
          <a:solidFill>
            <a:schemeClr val="tx1"/>
          </a:solidFill>
          <a:latin typeface="+mn-lt"/>
          <a:ea typeface="+mn-ea"/>
        </a:defRPr>
      </a:lvl7pPr>
      <a:lvl8pPr marL="3429000" indent="-228600" algn="l" rtl="0" eaLnBrk="1" fontAlgn="base" hangingPunct="1">
        <a:spcBef>
          <a:spcPct val="20000"/>
        </a:spcBef>
        <a:spcAft>
          <a:spcPct val="0"/>
        </a:spcAft>
        <a:defRPr sz="2000">
          <a:solidFill>
            <a:schemeClr val="tx1"/>
          </a:solidFill>
          <a:latin typeface="+mn-lt"/>
          <a:ea typeface="+mn-ea"/>
        </a:defRPr>
      </a:lvl8pPr>
      <a:lvl9pPr marL="3886200" indent="-228600" algn="l" rtl="0" eaLnBrk="1" fontAlgn="base" hangingPunct="1">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4438" y="5157192"/>
            <a:ext cx="6227762" cy="531812"/>
          </a:xfrm>
        </p:spPr>
        <p:txBody>
          <a:bodyPr/>
          <a:lstStyle/>
          <a:p>
            <a:r>
              <a:rPr lang="en-US" dirty="0" smtClean="0"/>
              <a:t>Infrastructure Bridge Model</a:t>
            </a:r>
            <a:endParaRPr lang="en-US" dirty="0"/>
          </a:p>
        </p:txBody>
      </p:sp>
      <p:sp>
        <p:nvSpPr>
          <p:cNvPr id="3" name="Subtitle 2"/>
          <p:cNvSpPr>
            <a:spLocks noGrp="1"/>
          </p:cNvSpPr>
          <p:nvPr>
            <p:ph type="subTitle" idx="1"/>
          </p:nvPr>
        </p:nvSpPr>
        <p:spPr>
          <a:xfrm>
            <a:off x="2484438" y="5662017"/>
            <a:ext cx="6400800" cy="481012"/>
          </a:xfrm>
        </p:spPr>
        <p:txBody>
          <a:bodyPr/>
          <a:lstStyle/>
          <a:p>
            <a:r>
              <a:rPr lang="en-US" dirty="0" smtClean="0"/>
              <a:t>Matthew Hause – Atego Chief Consulting Engineer</a:t>
            </a:r>
            <a:br>
              <a:rPr lang="en-US" dirty="0" smtClean="0"/>
            </a:br>
            <a:r>
              <a:rPr lang="en-US" dirty="0" smtClean="0"/>
              <a:t>Matthew.Hause@Atego.com</a:t>
            </a:r>
          </a:p>
        </p:txBody>
      </p:sp>
    </p:spTree>
    <p:extLst>
      <p:ext uri="{BB962C8B-B14F-4D97-AF65-F5344CB8AC3E}">
        <p14:creationId xmlns:p14="http://schemas.microsoft.com/office/powerpoint/2010/main" val="735635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Elements in Structural Format</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878" y="1092940"/>
            <a:ext cx="7070243" cy="507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586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Concept Element Relationships </a:t>
            </a:r>
            <a:endParaRPr lang="en-US" dirty="0"/>
          </a:p>
        </p:txBody>
      </p:sp>
      <p:pic>
        <p:nvPicPr>
          <p:cNvPr id="5" name="Picture 4"/>
          <p:cNvPicPr/>
          <p:nvPr>
            <p:extLst>
              <p:ext uri="{D42A27DB-BD31-4B8C-83A1-F6EECF244321}">
                <p14:modId xmlns:p14="http://schemas.microsoft.com/office/powerpoint/2010/main" val="3232028545"/>
              </p:ext>
            </p:extLst>
          </p:nvPr>
        </p:nvPicPr>
        <p:blipFill>
          <a:blip r:embed="rId3"/>
          <a:stretch>
            <a:fillRect/>
          </a:stretch>
        </p:blipFill>
        <p:spPr>
          <a:xfrm>
            <a:off x="586669" y="1124744"/>
            <a:ext cx="7992888" cy="5122525"/>
          </a:xfrm>
          <a:prstGeom prst="rect">
            <a:avLst/>
          </a:prstGeom>
        </p:spPr>
      </p:pic>
    </p:spTree>
    <p:extLst>
      <p:ext uri="{BB962C8B-B14F-4D97-AF65-F5344CB8AC3E}">
        <p14:creationId xmlns:p14="http://schemas.microsoft.com/office/powerpoint/2010/main" val="382499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Elements with added graphics</a:t>
            </a:r>
            <a:endParaRPr lang="en-US" dirty="0"/>
          </a:p>
        </p:txBody>
      </p:sp>
      <p:pic>
        <p:nvPicPr>
          <p:cNvPr id="6" name="Picture 5"/>
          <p:cNvPicPr>
            <a:picLocks noChangeAspect="1"/>
          </p:cNvPicPr>
          <p:nvPr/>
        </p:nvPicPr>
        <p:blipFill>
          <a:blip r:embed="rId3"/>
          <a:stretch>
            <a:fillRect/>
          </a:stretch>
        </p:blipFill>
        <p:spPr>
          <a:xfrm>
            <a:off x="468313" y="1124745"/>
            <a:ext cx="8142312" cy="5184576"/>
          </a:xfrm>
          <a:prstGeom prst="rect">
            <a:avLst/>
          </a:prstGeom>
        </p:spPr>
      </p:pic>
    </p:spTree>
    <p:extLst>
      <p:ext uri="{BB962C8B-B14F-4D97-AF65-F5344CB8AC3E}">
        <p14:creationId xmlns:p14="http://schemas.microsoft.com/office/powerpoint/2010/main" val="1873611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Stakeholders and Their Associated Goals</a:t>
            </a:r>
            <a:br>
              <a:rPr lang="en-US" dirty="0" smtClean="0"/>
            </a:br>
            <a:r>
              <a:rPr lang="en-US" dirty="0" smtClean="0"/>
              <a:t>Shown in Use Case Format</a:t>
            </a:r>
            <a:endParaRPr lang="en-US" dirty="0"/>
          </a:p>
        </p:txBody>
      </p:sp>
      <p:pic>
        <p:nvPicPr>
          <p:cNvPr id="5" name="Picture 4"/>
          <p:cNvPicPr/>
          <p:nvPr>
            <p:extLst>
              <p:ext uri="{D42A27DB-BD31-4B8C-83A1-F6EECF244321}">
                <p14:modId xmlns:p14="http://schemas.microsoft.com/office/powerpoint/2010/main" val="3567913562"/>
              </p:ext>
            </p:extLst>
          </p:nvPr>
        </p:nvPicPr>
        <p:blipFill>
          <a:blip r:embed="rId3"/>
          <a:stretch>
            <a:fillRect/>
          </a:stretch>
        </p:blipFill>
        <p:spPr>
          <a:xfrm>
            <a:off x="833154" y="1124744"/>
            <a:ext cx="6656971" cy="5256584"/>
          </a:xfrm>
          <a:prstGeom prst="rect">
            <a:avLst/>
          </a:prstGeom>
        </p:spPr>
      </p:pic>
    </p:spTree>
    <p:extLst>
      <p:ext uri="{BB962C8B-B14F-4D97-AF65-F5344CB8AC3E}">
        <p14:creationId xmlns:p14="http://schemas.microsoft.com/office/powerpoint/2010/main" val="51484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Definitions</a:t>
            </a:r>
            <a:endParaRPr lang="en-US" dirty="0"/>
          </a:p>
        </p:txBody>
      </p:sp>
      <p:pic>
        <p:nvPicPr>
          <p:cNvPr id="5" name="Picture 4"/>
          <p:cNvPicPr/>
          <p:nvPr>
            <p:extLst>
              <p:ext uri="{D42A27DB-BD31-4B8C-83A1-F6EECF244321}">
                <p14:modId xmlns:p14="http://schemas.microsoft.com/office/powerpoint/2010/main" val="130324119"/>
              </p:ext>
            </p:extLst>
          </p:nvPr>
        </p:nvPicPr>
        <p:blipFill>
          <a:blip r:embed="rId3"/>
          <a:stretch>
            <a:fillRect/>
          </a:stretch>
        </p:blipFill>
        <p:spPr>
          <a:xfrm>
            <a:off x="867191" y="1484784"/>
            <a:ext cx="7097109" cy="3168352"/>
          </a:xfrm>
          <a:prstGeom prst="rect">
            <a:avLst/>
          </a:prstGeom>
        </p:spPr>
      </p:pic>
    </p:spTree>
    <p:extLst>
      <p:ext uri="{BB962C8B-B14F-4D97-AF65-F5344CB8AC3E}">
        <p14:creationId xmlns:p14="http://schemas.microsoft.com/office/powerpoint/2010/main" val="77083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Measurements</a:t>
            </a:r>
            <a:endParaRPr lang="en-US" dirty="0"/>
          </a:p>
        </p:txBody>
      </p:sp>
      <p:pic>
        <p:nvPicPr>
          <p:cNvPr id="5" name="Picture 4"/>
          <p:cNvPicPr/>
          <p:nvPr>
            <p:extLst>
              <p:ext uri="{D42A27DB-BD31-4B8C-83A1-F6EECF244321}">
                <p14:modId xmlns:p14="http://schemas.microsoft.com/office/powerpoint/2010/main" val="1983037797"/>
              </p:ext>
            </p:extLst>
          </p:nvPr>
        </p:nvPicPr>
        <p:blipFill>
          <a:blip r:embed="rId3"/>
          <a:stretch>
            <a:fillRect/>
          </a:stretch>
        </p:blipFill>
        <p:spPr>
          <a:xfrm>
            <a:off x="971840" y="1628800"/>
            <a:ext cx="7045704" cy="3816424"/>
          </a:xfrm>
          <a:prstGeom prst="rect">
            <a:avLst/>
          </a:prstGeom>
        </p:spPr>
      </p:pic>
    </p:spTree>
    <p:extLst>
      <p:ext uri="{BB962C8B-B14F-4D97-AF65-F5344CB8AC3E}">
        <p14:creationId xmlns:p14="http://schemas.microsoft.com/office/powerpoint/2010/main" val="237099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 Exchanges</a:t>
            </a:r>
            <a:endParaRPr lang="en-US" dirty="0"/>
          </a:p>
        </p:txBody>
      </p:sp>
      <p:pic>
        <p:nvPicPr>
          <p:cNvPr id="5" name="Picture 4"/>
          <p:cNvPicPr/>
          <p:nvPr>
            <p:extLst>
              <p:ext uri="{D42A27DB-BD31-4B8C-83A1-F6EECF244321}">
                <p14:modId xmlns:p14="http://schemas.microsoft.com/office/powerpoint/2010/main" val="2650658986"/>
              </p:ext>
            </p:extLst>
          </p:nvPr>
        </p:nvPicPr>
        <p:blipFill>
          <a:blip r:embed="rId3"/>
          <a:stretch>
            <a:fillRect/>
          </a:stretch>
        </p:blipFill>
        <p:spPr>
          <a:xfrm>
            <a:off x="298685" y="1196752"/>
            <a:ext cx="8568855" cy="4824536"/>
          </a:xfrm>
          <a:prstGeom prst="rect">
            <a:avLst/>
          </a:prstGeom>
        </p:spPr>
      </p:pic>
    </p:spTree>
    <p:extLst>
      <p:ext uri="{BB962C8B-B14F-4D97-AF65-F5344CB8AC3E}">
        <p14:creationId xmlns:p14="http://schemas.microsoft.com/office/powerpoint/2010/main" val="4065402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a:t>
            </a:r>
            <a:endParaRPr lang="en-US" dirty="0"/>
          </a:p>
        </p:txBody>
      </p:sp>
      <p:sp>
        <p:nvSpPr>
          <p:cNvPr id="3" name="Content Placeholder 2"/>
          <p:cNvSpPr>
            <a:spLocks noGrp="1"/>
          </p:cNvSpPr>
          <p:nvPr>
            <p:ph idx="1"/>
          </p:nvPr>
        </p:nvSpPr>
        <p:spPr/>
        <p:txBody>
          <a:bodyPr/>
          <a:lstStyle/>
          <a:p>
            <a:r>
              <a:rPr lang="en-US" dirty="0" smtClean="0"/>
              <a:t>Bridge Organization for Operations</a:t>
            </a:r>
            <a:endParaRPr lang="en-US" dirty="0"/>
          </a:p>
        </p:txBody>
      </p:sp>
      <p:pic>
        <p:nvPicPr>
          <p:cNvPr id="6" name="Picture 5"/>
          <p:cNvPicPr/>
          <p:nvPr>
            <p:extLst>
              <p:ext uri="{D42A27DB-BD31-4B8C-83A1-F6EECF244321}">
                <p14:modId xmlns:p14="http://schemas.microsoft.com/office/powerpoint/2010/main" val="2210095489"/>
              </p:ext>
            </p:extLst>
          </p:nvPr>
        </p:nvPicPr>
        <p:blipFill>
          <a:blip r:embed="rId3"/>
          <a:stretch>
            <a:fillRect/>
          </a:stretch>
        </p:blipFill>
        <p:spPr>
          <a:xfrm>
            <a:off x="473434" y="1628800"/>
            <a:ext cx="8224479" cy="4608488"/>
          </a:xfrm>
          <a:prstGeom prst="rect">
            <a:avLst/>
          </a:prstGeom>
        </p:spPr>
      </p:pic>
    </p:spTree>
    <p:extLst>
      <p:ext uri="{BB962C8B-B14F-4D97-AF65-F5344CB8AC3E}">
        <p14:creationId xmlns:p14="http://schemas.microsoft.com/office/powerpoint/2010/main" val="348008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and Inspection Organizations</a:t>
            </a:r>
            <a:endParaRPr lang="en-US" dirty="0"/>
          </a:p>
        </p:txBody>
      </p:sp>
      <p:pic>
        <p:nvPicPr>
          <p:cNvPr id="5" name="Picture 4"/>
          <p:cNvPicPr/>
          <p:nvPr>
            <p:extLst>
              <p:ext uri="{D42A27DB-BD31-4B8C-83A1-F6EECF244321}">
                <p14:modId xmlns:p14="http://schemas.microsoft.com/office/powerpoint/2010/main" val="581938456"/>
              </p:ext>
            </p:extLst>
          </p:nvPr>
        </p:nvPicPr>
        <p:blipFill>
          <a:blip r:embed="rId3"/>
          <a:stretch>
            <a:fillRect/>
          </a:stretch>
        </p:blipFill>
        <p:spPr>
          <a:xfrm>
            <a:off x="116740" y="1340768"/>
            <a:ext cx="8890534" cy="4248472"/>
          </a:xfrm>
          <a:prstGeom prst="rect">
            <a:avLst/>
          </a:prstGeom>
        </p:spPr>
      </p:pic>
    </p:spTree>
    <p:extLst>
      <p:ext uri="{BB962C8B-B14F-4D97-AF65-F5344CB8AC3E}">
        <p14:creationId xmlns:p14="http://schemas.microsoft.com/office/powerpoint/2010/main" val="3692103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of the Bridge</a:t>
            </a:r>
            <a:endParaRPr lang="en-US" dirty="0"/>
          </a:p>
        </p:txBody>
      </p:sp>
      <p:pic>
        <p:nvPicPr>
          <p:cNvPr id="6" name="Picture 5"/>
          <p:cNvPicPr/>
          <p:nvPr>
            <p:extLst>
              <p:ext uri="{D42A27DB-BD31-4B8C-83A1-F6EECF244321}">
                <p14:modId xmlns:p14="http://schemas.microsoft.com/office/powerpoint/2010/main" val="1507356333"/>
              </p:ext>
            </p:extLst>
          </p:nvPr>
        </p:nvPicPr>
        <p:blipFill>
          <a:blip r:embed="rId3"/>
          <a:stretch>
            <a:fillRect/>
          </a:stretch>
        </p:blipFill>
        <p:spPr>
          <a:xfrm>
            <a:off x="1141475" y="1196752"/>
            <a:ext cx="6883276" cy="4714572"/>
          </a:xfrm>
          <a:prstGeom prst="rect">
            <a:avLst/>
          </a:prstGeom>
        </p:spPr>
      </p:pic>
    </p:spTree>
    <p:extLst>
      <p:ext uri="{BB962C8B-B14F-4D97-AF65-F5344CB8AC3E}">
        <p14:creationId xmlns:p14="http://schemas.microsoft.com/office/powerpoint/2010/main" val="380474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lnSpc>
                <a:spcPct val="100000"/>
              </a:lnSpc>
            </a:pPr>
            <a:r>
              <a:rPr lang="en-US" dirty="0" smtClean="0"/>
              <a:t>Model Purpose</a:t>
            </a:r>
          </a:p>
          <a:p>
            <a:pPr lvl="1">
              <a:lnSpc>
                <a:spcPct val="100000"/>
              </a:lnSpc>
            </a:pPr>
            <a:r>
              <a:rPr lang="en-US" dirty="0" smtClean="0"/>
              <a:t>Investigate whether MBSE provides benefits to infrastructure projects</a:t>
            </a:r>
          </a:p>
          <a:p>
            <a:pPr lvl="1">
              <a:lnSpc>
                <a:spcPct val="100000"/>
              </a:lnSpc>
            </a:pPr>
            <a:r>
              <a:rPr lang="en-US" dirty="0" smtClean="0"/>
              <a:t>Provide concrete examples of infrastructure issues</a:t>
            </a:r>
          </a:p>
          <a:p>
            <a:pPr lvl="1">
              <a:lnSpc>
                <a:spcPct val="100000"/>
              </a:lnSpc>
            </a:pPr>
            <a:r>
              <a:rPr lang="en-US" dirty="0" smtClean="0"/>
              <a:t>Clarify requirements</a:t>
            </a:r>
          </a:p>
          <a:p>
            <a:pPr lvl="1">
              <a:lnSpc>
                <a:spcPct val="100000"/>
              </a:lnSpc>
            </a:pPr>
            <a:r>
              <a:rPr lang="en-US" dirty="0" smtClean="0"/>
              <a:t>Elicit discussion</a:t>
            </a:r>
          </a:p>
          <a:p>
            <a:pPr>
              <a:lnSpc>
                <a:spcPct val="100000"/>
              </a:lnSpc>
            </a:pPr>
            <a:r>
              <a:rPr lang="en-US" dirty="0" smtClean="0"/>
              <a:t>Implemented using Atego Artisan Studio</a:t>
            </a:r>
          </a:p>
          <a:p>
            <a:pPr lvl="1">
              <a:lnSpc>
                <a:spcPct val="100000"/>
              </a:lnSpc>
            </a:pPr>
            <a:r>
              <a:rPr lang="en-US" dirty="0" smtClean="0"/>
              <a:t>UPDM for the high level architecture</a:t>
            </a:r>
          </a:p>
          <a:p>
            <a:pPr lvl="1">
              <a:lnSpc>
                <a:spcPct val="100000"/>
              </a:lnSpc>
            </a:pPr>
            <a:r>
              <a:rPr lang="en-US" dirty="0" smtClean="0"/>
              <a:t>SysML for the detailed view</a:t>
            </a:r>
          </a:p>
          <a:p>
            <a:pPr lvl="1">
              <a:lnSpc>
                <a:spcPct val="100000"/>
              </a:lnSpc>
            </a:pPr>
            <a:r>
              <a:rPr lang="en-US" dirty="0" smtClean="0"/>
              <a:t>Explanation and commentary are contained in the notes section of each slide.</a:t>
            </a:r>
          </a:p>
          <a:p>
            <a:pPr>
              <a:lnSpc>
                <a:spcPct val="100000"/>
              </a:lnSpc>
            </a:pPr>
            <a:r>
              <a:rPr lang="en-US" dirty="0" smtClean="0"/>
              <a:t>For more information contact</a:t>
            </a:r>
          </a:p>
          <a:p>
            <a:pPr lvl="1">
              <a:lnSpc>
                <a:spcPct val="100000"/>
              </a:lnSpc>
            </a:pPr>
            <a:r>
              <a:rPr lang="en-US" dirty="0" smtClean="0"/>
              <a:t>Matthew.Hause@Atego.com</a:t>
            </a:r>
            <a:endParaRPr lang="en-US" dirty="0"/>
          </a:p>
        </p:txBody>
      </p:sp>
    </p:spTree>
    <p:extLst>
      <p:ext uri="{BB962C8B-B14F-4D97-AF65-F5344CB8AC3E}">
        <p14:creationId xmlns:p14="http://schemas.microsoft.com/office/powerpoint/2010/main" val="560094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Components</a:t>
            </a:r>
            <a:endParaRPr lang="en-US" dirty="0"/>
          </a:p>
        </p:txBody>
      </p:sp>
      <p:pic>
        <p:nvPicPr>
          <p:cNvPr id="7" name="Picture 6"/>
          <p:cNvPicPr/>
          <p:nvPr>
            <p:extLst>
              <p:ext uri="{D42A27DB-BD31-4B8C-83A1-F6EECF244321}">
                <p14:modId xmlns:p14="http://schemas.microsoft.com/office/powerpoint/2010/main" val="558425742"/>
              </p:ext>
            </p:extLst>
          </p:nvPr>
        </p:nvPicPr>
        <p:blipFill>
          <a:blip r:embed="rId3"/>
          <a:stretch>
            <a:fillRect/>
          </a:stretch>
        </p:blipFill>
        <p:spPr>
          <a:xfrm>
            <a:off x="1115617" y="1227694"/>
            <a:ext cx="5832648" cy="5252009"/>
          </a:xfrm>
          <a:prstGeom prst="rect">
            <a:avLst/>
          </a:prstGeom>
        </p:spPr>
      </p:pic>
    </p:spTree>
    <p:extLst>
      <p:ext uri="{BB962C8B-B14F-4D97-AF65-F5344CB8AC3E}">
        <p14:creationId xmlns:p14="http://schemas.microsoft.com/office/powerpoint/2010/main" val="330951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Context Diagram</a:t>
            </a:r>
            <a:endParaRPr lang="en-US" dirty="0"/>
          </a:p>
        </p:txBody>
      </p:sp>
      <p:pic>
        <p:nvPicPr>
          <p:cNvPr id="6" name="Picture 5"/>
          <p:cNvPicPr/>
          <p:nvPr>
            <p:extLst>
              <p:ext uri="{D42A27DB-BD31-4B8C-83A1-F6EECF244321}">
                <p14:modId xmlns:p14="http://schemas.microsoft.com/office/powerpoint/2010/main" val="2944824993"/>
              </p:ext>
            </p:extLst>
          </p:nvPr>
        </p:nvPicPr>
        <p:blipFill>
          <a:blip r:embed="rId3"/>
          <a:stretch>
            <a:fillRect/>
          </a:stretch>
        </p:blipFill>
        <p:spPr>
          <a:xfrm>
            <a:off x="864827" y="1196752"/>
            <a:ext cx="6443422" cy="5256584"/>
          </a:xfrm>
          <a:prstGeom prst="rect">
            <a:avLst/>
          </a:prstGeom>
        </p:spPr>
      </p:pic>
    </p:spTree>
    <p:extLst>
      <p:ext uri="{BB962C8B-B14F-4D97-AF65-F5344CB8AC3E}">
        <p14:creationId xmlns:p14="http://schemas.microsoft.com/office/powerpoint/2010/main" val="3032941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Interfacing Systems</a:t>
            </a:r>
            <a:endParaRPr lang="en-US" dirty="0"/>
          </a:p>
        </p:txBody>
      </p:sp>
      <p:pic>
        <p:nvPicPr>
          <p:cNvPr id="5" name="Picture 4"/>
          <p:cNvPicPr/>
          <p:nvPr>
            <p:extLst>
              <p:ext uri="{D42A27DB-BD31-4B8C-83A1-F6EECF244321}">
                <p14:modId xmlns:p14="http://schemas.microsoft.com/office/powerpoint/2010/main" val="990643993"/>
              </p:ext>
            </p:extLst>
          </p:nvPr>
        </p:nvPicPr>
        <p:blipFill>
          <a:blip r:embed="rId3"/>
          <a:stretch>
            <a:fillRect/>
          </a:stretch>
        </p:blipFill>
        <p:spPr>
          <a:xfrm>
            <a:off x="917594" y="1283659"/>
            <a:ext cx="6246693" cy="5169677"/>
          </a:xfrm>
          <a:prstGeom prst="rect">
            <a:avLst/>
          </a:prstGeom>
        </p:spPr>
      </p:pic>
    </p:spTree>
    <p:extLst>
      <p:ext uri="{BB962C8B-B14F-4D97-AF65-F5344CB8AC3E}">
        <p14:creationId xmlns:p14="http://schemas.microsoft.com/office/powerpoint/2010/main" val="23209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Systems</a:t>
            </a:r>
            <a:endParaRPr lang="en-US" dirty="0"/>
          </a:p>
        </p:txBody>
      </p:sp>
      <p:sp>
        <p:nvSpPr>
          <p:cNvPr id="3" name="Content Placeholder 2"/>
          <p:cNvSpPr>
            <a:spLocks noGrp="1"/>
          </p:cNvSpPr>
          <p:nvPr>
            <p:ph idx="1"/>
          </p:nvPr>
        </p:nvSpPr>
        <p:spPr/>
        <p:txBody>
          <a:bodyPr/>
          <a:lstStyle/>
          <a:p>
            <a:r>
              <a:rPr lang="en-US" dirty="0" smtClean="0"/>
              <a:t>Systems and users of the bridge</a:t>
            </a:r>
            <a:endParaRPr lang="en-US" dirty="0"/>
          </a:p>
        </p:txBody>
      </p:sp>
      <p:pic>
        <p:nvPicPr>
          <p:cNvPr id="6" name="Picture 5"/>
          <p:cNvPicPr/>
          <p:nvPr>
            <p:extLst>
              <p:ext uri="{D42A27DB-BD31-4B8C-83A1-F6EECF244321}">
                <p14:modId xmlns:p14="http://schemas.microsoft.com/office/powerpoint/2010/main" val="804048983"/>
              </p:ext>
            </p:extLst>
          </p:nvPr>
        </p:nvPicPr>
        <p:blipFill>
          <a:blip r:embed="rId3"/>
          <a:stretch>
            <a:fillRect/>
          </a:stretch>
        </p:blipFill>
        <p:spPr>
          <a:xfrm>
            <a:off x="886292" y="1700808"/>
            <a:ext cx="6348739" cy="4752528"/>
          </a:xfrm>
          <a:prstGeom prst="rect">
            <a:avLst/>
          </a:prstGeom>
        </p:spPr>
      </p:pic>
    </p:spTree>
    <p:extLst>
      <p:ext uri="{BB962C8B-B14F-4D97-AF65-F5344CB8AC3E}">
        <p14:creationId xmlns:p14="http://schemas.microsoft.com/office/powerpoint/2010/main" val="330951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Signaling Systems</a:t>
            </a:r>
            <a:endParaRPr lang="en-US" dirty="0"/>
          </a:p>
        </p:txBody>
      </p:sp>
      <p:pic>
        <p:nvPicPr>
          <p:cNvPr id="5" name="Picture 4"/>
          <p:cNvPicPr/>
          <p:nvPr>
            <p:extLst>
              <p:ext uri="{D42A27DB-BD31-4B8C-83A1-F6EECF244321}">
                <p14:modId xmlns:p14="http://schemas.microsoft.com/office/powerpoint/2010/main" val="2625966618"/>
              </p:ext>
            </p:extLst>
          </p:nvPr>
        </p:nvPicPr>
        <p:blipFill>
          <a:blip r:embed="rId3"/>
          <a:stretch>
            <a:fillRect/>
          </a:stretch>
        </p:blipFill>
        <p:spPr>
          <a:xfrm>
            <a:off x="899592" y="1124744"/>
            <a:ext cx="6448423" cy="5351042"/>
          </a:xfrm>
          <a:prstGeom prst="rect">
            <a:avLst/>
          </a:prstGeom>
        </p:spPr>
      </p:pic>
    </p:spTree>
    <p:extLst>
      <p:ext uri="{BB962C8B-B14F-4D97-AF65-F5344CB8AC3E}">
        <p14:creationId xmlns:p14="http://schemas.microsoft.com/office/powerpoint/2010/main" val="1574472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SV-1 Barriers</a:t>
            </a:r>
            <a:endParaRPr lang="en-US" dirty="0"/>
          </a:p>
        </p:txBody>
      </p:sp>
      <p:pic>
        <p:nvPicPr>
          <p:cNvPr id="6" name="Picture 5"/>
          <p:cNvPicPr/>
          <p:nvPr>
            <p:extLst>
              <p:ext uri="{D42A27DB-BD31-4B8C-83A1-F6EECF244321}">
                <p14:modId xmlns:p14="http://schemas.microsoft.com/office/powerpoint/2010/main" val="3798101314"/>
              </p:ext>
            </p:extLst>
          </p:nvPr>
        </p:nvPicPr>
        <p:blipFill>
          <a:blip r:embed="rId3"/>
          <a:stretch>
            <a:fillRect/>
          </a:stretch>
        </p:blipFill>
        <p:spPr>
          <a:xfrm>
            <a:off x="1357125" y="1124744"/>
            <a:ext cx="5532577" cy="5328592"/>
          </a:xfrm>
          <a:prstGeom prst="rect">
            <a:avLst/>
          </a:prstGeom>
        </p:spPr>
      </p:pic>
    </p:spTree>
    <p:extLst>
      <p:ext uri="{BB962C8B-B14F-4D97-AF65-F5344CB8AC3E}">
        <p14:creationId xmlns:p14="http://schemas.microsoft.com/office/powerpoint/2010/main" val="3312249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 Interactions</a:t>
            </a:r>
            <a:endParaRPr lang="en-US" dirty="0"/>
          </a:p>
        </p:txBody>
      </p:sp>
      <p:pic>
        <p:nvPicPr>
          <p:cNvPr id="6" name="Picture 5"/>
          <p:cNvPicPr/>
          <p:nvPr>
            <p:extLst>
              <p:ext uri="{D42A27DB-BD31-4B8C-83A1-F6EECF244321}">
                <p14:modId xmlns:p14="http://schemas.microsoft.com/office/powerpoint/2010/main" val="1960506759"/>
              </p:ext>
            </p:extLst>
          </p:nvPr>
        </p:nvPicPr>
        <p:blipFill>
          <a:blip r:embed="rId3"/>
          <a:stretch>
            <a:fillRect/>
          </a:stretch>
        </p:blipFill>
        <p:spPr>
          <a:xfrm>
            <a:off x="179512" y="1052736"/>
            <a:ext cx="8131792" cy="5184576"/>
          </a:xfrm>
          <a:prstGeom prst="rect">
            <a:avLst/>
          </a:prstGeom>
        </p:spPr>
      </p:pic>
    </p:spTree>
    <p:extLst>
      <p:ext uri="{BB962C8B-B14F-4D97-AF65-F5344CB8AC3E}">
        <p14:creationId xmlns:p14="http://schemas.microsoft.com/office/powerpoint/2010/main" val="3186390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Control Systems</a:t>
            </a:r>
            <a:endParaRPr lang="en-US" dirty="0"/>
          </a:p>
        </p:txBody>
      </p:sp>
      <p:pic>
        <p:nvPicPr>
          <p:cNvPr id="6" name="Picture 5"/>
          <p:cNvPicPr/>
          <p:nvPr>
            <p:extLst>
              <p:ext uri="{D42A27DB-BD31-4B8C-83A1-F6EECF244321}">
                <p14:modId xmlns:p14="http://schemas.microsoft.com/office/powerpoint/2010/main" val="3311211557"/>
              </p:ext>
            </p:extLst>
          </p:nvPr>
        </p:nvPicPr>
        <p:blipFill>
          <a:blip r:embed="rId3"/>
          <a:stretch>
            <a:fillRect/>
          </a:stretch>
        </p:blipFill>
        <p:spPr>
          <a:xfrm>
            <a:off x="1225308" y="1196752"/>
            <a:ext cx="5816871" cy="5256584"/>
          </a:xfrm>
          <a:prstGeom prst="rect">
            <a:avLst/>
          </a:prstGeom>
        </p:spPr>
      </p:pic>
    </p:spTree>
    <p:extLst>
      <p:ext uri="{BB962C8B-B14F-4D97-AF65-F5344CB8AC3E}">
        <p14:creationId xmlns:p14="http://schemas.microsoft.com/office/powerpoint/2010/main" val="668653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Control Systems</a:t>
            </a:r>
            <a:endParaRPr lang="en-US" dirty="0"/>
          </a:p>
        </p:txBody>
      </p:sp>
      <p:pic>
        <p:nvPicPr>
          <p:cNvPr id="6" name="Picture 5"/>
          <p:cNvPicPr>
            <a:picLocks noChangeAspect="1"/>
          </p:cNvPicPr>
          <p:nvPr/>
        </p:nvPicPr>
        <p:blipFill>
          <a:blip r:embed="rId3"/>
          <a:stretch>
            <a:fillRect/>
          </a:stretch>
        </p:blipFill>
        <p:spPr>
          <a:xfrm>
            <a:off x="468313" y="1124744"/>
            <a:ext cx="6986166" cy="5292772"/>
          </a:xfrm>
          <a:prstGeom prst="rect">
            <a:avLst/>
          </a:prstGeom>
        </p:spPr>
      </p:pic>
    </p:spTree>
    <p:extLst>
      <p:ext uri="{BB962C8B-B14F-4D97-AF65-F5344CB8AC3E}">
        <p14:creationId xmlns:p14="http://schemas.microsoft.com/office/powerpoint/2010/main" val="198952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Systems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84" y="1779031"/>
            <a:ext cx="8460432" cy="400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5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Statement</a:t>
            </a:r>
            <a:endParaRPr lang="en-US" dirty="0"/>
          </a:p>
        </p:txBody>
      </p:sp>
      <p:sp>
        <p:nvSpPr>
          <p:cNvPr id="3" name="Content Placeholder 2"/>
          <p:cNvSpPr>
            <a:spLocks noGrp="1"/>
          </p:cNvSpPr>
          <p:nvPr>
            <p:ph idx="1"/>
          </p:nvPr>
        </p:nvSpPr>
        <p:spPr/>
        <p:txBody>
          <a:bodyPr/>
          <a:lstStyle/>
          <a:p>
            <a:r>
              <a:rPr lang="en-US" dirty="0"/>
              <a:t>1. General Background</a:t>
            </a:r>
          </a:p>
          <a:p>
            <a:pPr lvl="1"/>
            <a:r>
              <a:rPr lang="en-US" dirty="0" smtClean="0"/>
              <a:t>	The </a:t>
            </a:r>
            <a:r>
              <a:rPr lang="en-US" dirty="0"/>
              <a:t>city of </a:t>
            </a:r>
            <a:r>
              <a:rPr lang="en-US" dirty="0" err="1"/>
              <a:t>Autoville</a:t>
            </a:r>
            <a:r>
              <a:rPr lang="en-US" dirty="0"/>
              <a:t> has just elected a new city council with a mandate to </a:t>
            </a:r>
            <a:r>
              <a:rPr lang="en-US" dirty="0" smtClean="0"/>
              <a:t>build a drawbridge connecting two points across the Tiger river at Jones Landing. The bridge has to allow for automobile, commuter rail, pedestrian, and bicycle traffic.  The bridge must accommodate vessel of a category 4 up to 50 feet in height. After receiving a </a:t>
            </a:r>
            <a:r>
              <a:rPr lang="en-US" dirty="0"/>
              <a:t>grant of </a:t>
            </a:r>
            <a:r>
              <a:rPr lang="en-US" dirty="0" smtClean="0"/>
              <a:t>$1 Billion </a:t>
            </a:r>
            <a:r>
              <a:rPr lang="en-US" dirty="0"/>
              <a:t>from the federal </a:t>
            </a:r>
            <a:r>
              <a:rPr lang="en-US" dirty="0" smtClean="0"/>
              <a:t>government, the council must deliver this bridge by Jan 30, 2018.  Construction must start before the next council election.</a:t>
            </a:r>
            <a:endParaRPr lang="en-US" dirty="0"/>
          </a:p>
        </p:txBody>
      </p:sp>
    </p:spTree>
    <p:extLst>
      <p:ext uri="{BB962C8B-B14F-4D97-AF65-F5344CB8AC3E}">
        <p14:creationId xmlns:p14="http://schemas.microsoft.com/office/powerpoint/2010/main" val="1435997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a:t>
            </a:r>
            <a:r>
              <a:rPr lang="en-US" dirty="0"/>
              <a:t>P</a:t>
            </a:r>
            <a:r>
              <a:rPr lang="en-US" dirty="0" smtClean="0"/>
              <a:t>assing Sequence</a:t>
            </a:r>
            <a:endParaRPr lang="en-US" dirty="0"/>
          </a:p>
        </p:txBody>
      </p:sp>
      <p:pic>
        <p:nvPicPr>
          <p:cNvPr id="6" name="Picture 5"/>
          <p:cNvPicPr/>
          <p:nvPr>
            <p:extLst>
              <p:ext uri="{D42A27DB-BD31-4B8C-83A1-F6EECF244321}">
                <p14:modId xmlns:p14="http://schemas.microsoft.com/office/powerpoint/2010/main" val="1093192621"/>
              </p:ext>
            </p:extLst>
          </p:nvPr>
        </p:nvPicPr>
        <p:blipFill>
          <a:blip r:embed="rId3"/>
          <a:stretch>
            <a:fillRect/>
          </a:stretch>
        </p:blipFill>
        <p:spPr>
          <a:xfrm>
            <a:off x="131746" y="1196753"/>
            <a:ext cx="8653960" cy="5052312"/>
          </a:xfrm>
          <a:prstGeom prst="rect">
            <a:avLst/>
          </a:prstGeom>
        </p:spPr>
      </p:pic>
    </p:spTree>
    <p:extLst>
      <p:ext uri="{BB962C8B-B14F-4D97-AF65-F5344CB8AC3E}">
        <p14:creationId xmlns:p14="http://schemas.microsoft.com/office/powerpoint/2010/main" val="3481330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Drawbridge</a:t>
            </a:r>
            <a:endParaRPr lang="en-US" dirty="0"/>
          </a:p>
        </p:txBody>
      </p:sp>
      <p:pic>
        <p:nvPicPr>
          <p:cNvPr id="6" name="Picture 5"/>
          <p:cNvPicPr/>
          <p:nvPr>
            <p:extLst>
              <p:ext uri="{D42A27DB-BD31-4B8C-83A1-F6EECF244321}">
                <p14:modId xmlns:p14="http://schemas.microsoft.com/office/powerpoint/2010/main" val="1054788771"/>
              </p:ext>
            </p:extLst>
          </p:nvPr>
        </p:nvPicPr>
        <p:blipFill>
          <a:blip r:embed="rId3"/>
          <a:stretch>
            <a:fillRect/>
          </a:stretch>
        </p:blipFill>
        <p:spPr>
          <a:xfrm>
            <a:off x="253715" y="1484784"/>
            <a:ext cx="8658796" cy="4392488"/>
          </a:xfrm>
          <a:prstGeom prst="rect">
            <a:avLst/>
          </a:prstGeom>
        </p:spPr>
      </p:pic>
    </p:spTree>
    <p:extLst>
      <p:ext uri="{BB962C8B-B14F-4D97-AF65-F5344CB8AC3E}">
        <p14:creationId xmlns:p14="http://schemas.microsoft.com/office/powerpoint/2010/main" val="3486906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Drawbridge</a:t>
            </a:r>
            <a:endParaRPr lang="en-US" dirty="0"/>
          </a:p>
        </p:txBody>
      </p:sp>
      <p:pic>
        <p:nvPicPr>
          <p:cNvPr id="6" name="Picture 5"/>
          <p:cNvPicPr/>
          <p:nvPr>
            <p:extLst>
              <p:ext uri="{D42A27DB-BD31-4B8C-83A1-F6EECF244321}">
                <p14:modId xmlns:p14="http://schemas.microsoft.com/office/powerpoint/2010/main" val="1433339034"/>
              </p:ext>
            </p:extLst>
          </p:nvPr>
        </p:nvPicPr>
        <p:blipFill>
          <a:blip r:embed="rId3"/>
          <a:stretch>
            <a:fillRect/>
          </a:stretch>
        </p:blipFill>
        <p:spPr>
          <a:xfrm>
            <a:off x="107504" y="1268760"/>
            <a:ext cx="8902119" cy="4752528"/>
          </a:xfrm>
          <a:prstGeom prst="rect">
            <a:avLst/>
          </a:prstGeom>
        </p:spPr>
      </p:pic>
    </p:spTree>
    <p:extLst>
      <p:ext uri="{BB962C8B-B14F-4D97-AF65-F5344CB8AC3E}">
        <p14:creationId xmlns:p14="http://schemas.microsoft.com/office/powerpoint/2010/main" val="2581180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Bridge and Systems</a:t>
            </a:r>
            <a:endParaRPr lang="en-US" dirty="0"/>
          </a:p>
        </p:txBody>
      </p:sp>
      <p:pic>
        <p:nvPicPr>
          <p:cNvPr id="8" name="Picture 7"/>
          <p:cNvPicPr/>
          <p:nvPr>
            <p:extLst>
              <p:ext uri="{D42A27DB-BD31-4B8C-83A1-F6EECF244321}">
                <p14:modId xmlns:p14="http://schemas.microsoft.com/office/powerpoint/2010/main" val="1280321270"/>
              </p:ext>
            </p:extLst>
          </p:nvPr>
        </p:nvPicPr>
        <p:blipFill>
          <a:blip r:embed="rId3"/>
          <a:stretch>
            <a:fillRect/>
          </a:stretch>
        </p:blipFill>
        <p:spPr>
          <a:xfrm>
            <a:off x="810735" y="1124744"/>
            <a:ext cx="7544755" cy="5135489"/>
          </a:xfrm>
          <a:prstGeom prst="rect">
            <a:avLst/>
          </a:prstGeom>
        </p:spPr>
      </p:pic>
    </p:spTree>
    <p:extLst>
      <p:ext uri="{BB962C8B-B14F-4D97-AF65-F5344CB8AC3E}">
        <p14:creationId xmlns:p14="http://schemas.microsoft.com/office/powerpoint/2010/main" val="121692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Passing Sequence Activities</a:t>
            </a:r>
            <a:endParaRPr lang="en-US" dirty="0"/>
          </a:p>
        </p:txBody>
      </p:sp>
      <p:pic>
        <p:nvPicPr>
          <p:cNvPr id="6" name="Picture 5"/>
          <p:cNvPicPr/>
          <p:nvPr>
            <p:extLst>
              <p:ext uri="{D42A27DB-BD31-4B8C-83A1-F6EECF244321}">
                <p14:modId xmlns:p14="http://schemas.microsoft.com/office/powerpoint/2010/main" val="3337965156"/>
              </p:ext>
            </p:extLst>
          </p:nvPr>
        </p:nvPicPr>
        <p:blipFill>
          <a:blip r:embed="rId3"/>
          <a:stretch>
            <a:fillRect/>
          </a:stretch>
        </p:blipFill>
        <p:spPr>
          <a:xfrm>
            <a:off x="1403648" y="1124744"/>
            <a:ext cx="5349403" cy="5361870"/>
          </a:xfrm>
          <a:prstGeom prst="rect">
            <a:avLst/>
          </a:prstGeom>
        </p:spPr>
      </p:pic>
    </p:spTree>
    <p:extLst>
      <p:ext uri="{BB962C8B-B14F-4D97-AF65-F5344CB8AC3E}">
        <p14:creationId xmlns:p14="http://schemas.microsoft.com/office/powerpoint/2010/main" val="3456457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Bridge Activity Sequence</a:t>
            </a:r>
            <a:endParaRPr lang="en-US" dirty="0"/>
          </a:p>
        </p:txBody>
      </p:sp>
      <p:pic>
        <p:nvPicPr>
          <p:cNvPr id="6" name="Picture 5"/>
          <p:cNvPicPr/>
          <p:nvPr>
            <p:extLst>
              <p:ext uri="{D42A27DB-BD31-4B8C-83A1-F6EECF244321}">
                <p14:modId xmlns:p14="http://schemas.microsoft.com/office/powerpoint/2010/main" val="3371973656"/>
              </p:ext>
            </p:extLst>
          </p:nvPr>
        </p:nvPicPr>
        <p:blipFill>
          <a:blip r:embed="rId3"/>
          <a:stretch>
            <a:fillRect/>
          </a:stretch>
        </p:blipFill>
        <p:spPr>
          <a:xfrm>
            <a:off x="1043608" y="1124744"/>
            <a:ext cx="6687430" cy="5112568"/>
          </a:xfrm>
          <a:prstGeom prst="rect">
            <a:avLst/>
          </a:prstGeom>
        </p:spPr>
      </p:pic>
    </p:spTree>
    <p:extLst>
      <p:ext uri="{BB962C8B-B14F-4D97-AF65-F5344CB8AC3E}">
        <p14:creationId xmlns:p14="http://schemas.microsoft.com/office/powerpoint/2010/main" val="1033011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Bridge Activity Sequence</a:t>
            </a:r>
            <a:endParaRPr lang="en-US" dirty="0"/>
          </a:p>
        </p:txBody>
      </p:sp>
      <p:pic>
        <p:nvPicPr>
          <p:cNvPr id="6" name="Picture 5"/>
          <p:cNvPicPr/>
          <p:nvPr>
            <p:extLst>
              <p:ext uri="{D42A27DB-BD31-4B8C-83A1-F6EECF244321}">
                <p14:modId xmlns:p14="http://schemas.microsoft.com/office/powerpoint/2010/main" val="3087458063"/>
              </p:ext>
            </p:extLst>
          </p:nvPr>
        </p:nvPicPr>
        <p:blipFill>
          <a:blip r:embed="rId3"/>
          <a:stretch>
            <a:fillRect/>
          </a:stretch>
        </p:blipFill>
        <p:spPr>
          <a:xfrm>
            <a:off x="1010835" y="1052736"/>
            <a:ext cx="7144556" cy="5180607"/>
          </a:xfrm>
          <a:prstGeom prst="rect">
            <a:avLst/>
          </a:prstGeom>
        </p:spPr>
      </p:pic>
    </p:spTree>
    <p:extLst>
      <p:ext uri="{BB962C8B-B14F-4D97-AF65-F5344CB8AC3E}">
        <p14:creationId xmlns:p14="http://schemas.microsoft.com/office/powerpoint/2010/main" val="3667305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Hierarchy of Open Bridge Activity</a:t>
            </a:r>
            <a:endParaRPr lang="en-US" dirty="0"/>
          </a:p>
        </p:txBody>
      </p:sp>
      <p:pic>
        <p:nvPicPr>
          <p:cNvPr id="6" name="Picture 5"/>
          <p:cNvPicPr/>
          <p:nvPr>
            <p:extLst>
              <p:ext uri="{D42A27DB-BD31-4B8C-83A1-F6EECF244321}">
                <p14:modId xmlns:p14="http://schemas.microsoft.com/office/powerpoint/2010/main" val="2522639652"/>
              </p:ext>
            </p:extLst>
          </p:nvPr>
        </p:nvPicPr>
        <p:blipFill>
          <a:blip r:embed="rId3"/>
          <a:stretch>
            <a:fillRect/>
          </a:stretch>
        </p:blipFill>
        <p:spPr>
          <a:xfrm>
            <a:off x="1139032" y="1124744"/>
            <a:ext cx="6888162" cy="5083175"/>
          </a:xfrm>
          <a:prstGeom prst="rect">
            <a:avLst/>
          </a:prstGeom>
        </p:spPr>
      </p:pic>
    </p:spTree>
    <p:extLst>
      <p:ext uri="{BB962C8B-B14F-4D97-AF65-F5344CB8AC3E}">
        <p14:creationId xmlns:p14="http://schemas.microsoft.com/office/powerpoint/2010/main" val="1704369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Hierarchy of Close Bridge Activity</a:t>
            </a:r>
            <a:endParaRPr lang="en-US" dirty="0"/>
          </a:p>
        </p:txBody>
      </p:sp>
      <p:pic>
        <p:nvPicPr>
          <p:cNvPr id="6" name="Picture 5"/>
          <p:cNvPicPr/>
          <p:nvPr>
            <p:extLst>
              <p:ext uri="{D42A27DB-BD31-4B8C-83A1-F6EECF244321}">
                <p14:modId xmlns:p14="http://schemas.microsoft.com/office/powerpoint/2010/main" val="907981334"/>
              </p:ext>
            </p:extLst>
          </p:nvPr>
        </p:nvPicPr>
        <p:blipFill>
          <a:blip r:embed="rId3"/>
          <a:stretch>
            <a:fillRect/>
          </a:stretch>
        </p:blipFill>
        <p:spPr>
          <a:xfrm>
            <a:off x="1096963" y="1195785"/>
            <a:ext cx="6787405" cy="5251276"/>
          </a:xfrm>
          <a:prstGeom prst="rect">
            <a:avLst/>
          </a:prstGeom>
        </p:spPr>
      </p:pic>
    </p:spTree>
    <p:extLst>
      <p:ext uri="{BB962C8B-B14F-4D97-AF65-F5344CB8AC3E}">
        <p14:creationId xmlns:p14="http://schemas.microsoft.com/office/powerpoint/2010/main" val="2280888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Generated Interface Report (Partial)</a:t>
            </a:r>
            <a:endParaRPr lang="en-US" dirty="0"/>
          </a:p>
        </p:txBody>
      </p:sp>
      <p:pic>
        <p:nvPicPr>
          <p:cNvPr id="6" name="Picture 5"/>
          <p:cNvPicPr>
            <a:picLocks noChangeAspect="1"/>
          </p:cNvPicPr>
          <p:nvPr/>
        </p:nvPicPr>
        <p:blipFill>
          <a:blip r:embed="rId3"/>
          <a:stretch>
            <a:fillRect/>
          </a:stretch>
        </p:blipFill>
        <p:spPr>
          <a:xfrm>
            <a:off x="327373" y="1124744"/>
            <a:ext cx="8370540" cy="5141653"/>
          </a:xfrm>
          <a:prstGeom prst="rect">
            <a:avLst/>
          </a:prstGeom>
        </p:spPr>
      </p:pic>
    </p:spTree>
    <p:extLst>
      <p:ext uri="{BB962C8B-B14F-4D97-AF65-F5344CB8AC3E}">
        <p14:creationId xmlns:p14="http://schemas.microsoft.com/office/powerpoint/2010/main" val="341756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a:t>
            </a:r>
            <a:endParaRPr lang="en-US" dirty="0"/>
          </a:p>
        </p:txBody>
      </p:sp>
      <p:sp>
        <p:nvSpPr>
          <p:cNvPr id="3" name="Content Placeholder 2"/>
          <p:cNvSpPr>
            <a:spLocks noGrp="1"/>
          </p:cNvSpPr>
          <p:nvPr>
            <p:ph idx="1"/>
          </p:nvPr>
        </p:nvSpPr>
        <p:spPr>
          <a:xfrm>
            <a:off x="395536" y="980728"/>
            <a:ext cx="8424936" cy="5616624"/>
          </a:xfrm>
        </p:spPr>
        <p:txBody>
          <a:bodyPr/>
          <a:lstStyle/>
          <a:p>
            <a:r>
              <a:rPr lang="en-US" dirty="0" smtClean="0"/>
              <a:t>The </a:t>
            </a:r>
            <a:r>
              <a:rPr lang="en-US" dirty="0"/>
              <a:t>requirements specified by the management are:</a:t>
            </a:r>
          </a:p>
          <a:p>
            <a:pPr lvl="1">
              <a:buFontTx/>
              <a:buChar char="-"/>
            </a:pPr>
            <a:r>
              <a:rPr lang="en-US" sz="1600" dirty="0" smtClean="0"/>
              <a:t>Expected daily rail ridership is 100,000 passengers</a:t>
            </a:r>
          </a:p>
          <a:p>
            <a:pPr lvl="1">
              <a:buFontTx/>
              <a:buChar char="-"/>
            </a:pPr>
            <a:r>
              <a:rPr lang="en-US" sz="1600" dirty="0" smtClean="0"/>
              <a:t>AM peak is 6:30 to 9:30 and PM peak is 4:00 to 7:00, and peak unidirectional ridership is 10,000 passengers per hour</a:t>
            </a:r>
          </a:p>
          <a:p>
            <a:pPr lvl="1">
              <a:buFontTx/>
              <a:buChar char="-"/>
            </a:pPr>
            <a:r>
              <a:rPr lang="en-US" sz="1600" dirty="0" smtClean="0"/>
              <a:t>Expected vehicular traffic is 1,000 cars per hour in the inbound direction in the AM peak, and 1,250 cars in the outbound direction in the PM peak.  Six lanes of traffic, three in each directions to be provided </a:t>
            </a:r>
          </a:p>
          <a:p>
            <a:pPr lvl="1">
              <a:buFontTx/>
              <a:buChar char="-"/>
            </a:pPr>
            <a:r>
              <a:rPr lang="en-US" sz="1600" dirty="0" smtClean="0"/>
              <a:t>Pedestrian and bicycle traffic across the bridge shall be provided and shall be separated from vehicular traffic</a:t>
            </a:r>
          </a:p>
          <a:p>
            <a:pPr lvl="1">
              <a:buFontTx/>
              <a:buChar char="-"/>
            </a:pPr>
            <a:r>
              <a:rPr lang="en-US" sz="1600" dirty="0" smtClean="0"/>
              <a:t>Manned operations with 10 expected openings per day, with a vertical lift type.</a:t>
            </a:r>
          </a:p>
          <a:p>
            <a:pPr lvl="1">
              <a:buFontTx/>
              <a:buChar char="-"/>
            </a:pPr>
            <a:r>
              <a:rPr lang="en-US" sz="1600" dirty="0" smtClean="0"/>
              <a:t>Height of the bridge to be determined, consistent with size 4 vessel types</a:t>
            </a:r>
          </a:p>
          <a:p>
            <a:pPr lvl="1">
              <a:buFontTx/>
              <a:buChar char="-"/>
            </a:pPr>
            <a:r>
              <a:rPr lang="en-US" sz="1600" dirty="0" smtClean="0"/>
              <a:t>Commercial (ASASHTO HL93) heavy vehicle traffic is allowed throughout the day.</a:t>
            </a:r>
            <a:endParaRPr lang="en-US" sz="1600" dirty="0"/>
          </a:p>
        </p:txBody>
      </p:sp>
    </p:spTree>
    <p:extLst>
      <p:ext uri="{BB962C8B-B14F-4D97-AF65-F5344CB8AC3E}">
        <p14:creationId xmlns:p14="http://schemas.microsoft.com/office/powerpoint/2010/main" val="2604479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SV-3 Bridge Systems Interface Matrix</a:t>
            </a:r>
            <a:endParaRPr lang="en-US" dirty="0"/>
          </a:p>
        </p:txBody>
      </p:sp>
      <p:pic>
        <p:nvPicPr>
          <p:cNvPr id="4" name="Picture 3"/>
          <p:cNvPicPr>
            <a:picLocks noChangeAspect="1"/>
          </p:cNvPicPr>
          <p:nvPr/>
        </p:nvPicPr>
        <p:blipFill>
          <a:blip r:embed="rId3"/>
          <a:stretch>
            <a:fillRect/>
          </a:stretch>
        </p:blipFill>
        <p:spPr>
          <a:xfrm>
            <a:off x="468313" y="1196752"/>
            <a:ext cx="8424167" cy="5137737"/>
          </a:xfrm>
          <a:prstGeom prst="rect">
            <a:avLst/>
          </a:prstGeom>
        </p:spPr>
      </p:pic>
    </p:spTree>
    <p:extLst>
      <p:ext uri="{BB962C8B-B14F-4D97-AF65-F5344CB8AC3E}">
        <p14:creationId xmlns:p14="http://schemas.microsoft.com/office/powerpoint/2010/main" val="2304425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Data</a:t>
            </a:r>
            <a:endParaRPr lang="en-US" dirty="0"/>
          </a:p>
        </p:txBody>
      </p:sp>
      <p:pic>
        <p:nvPicPr>
          <p:cNvPr id="5" name="Picture 4"/>
          <p:cNvPicPr/>
          <p:nvPr>
            <p:extLst>
              <p:ext uri="{D42A27DB-BD31-4B8C-83A1-F6EECF244321}">
                <p14:modId xmlns:p14="http://schemas.microsoft.com/office/powerpoint/2010/main" val="4124590238"/>
              </p:ext>
            </p:extLst>
          </p:nvPr>
        </p:nvPicPr>
        <p:blipFill>
          <a:blip r:embed="rId3"/>
          <a:stretch>
            <a:fillRect/>
          </a:stretch>
        </p:blipFill>
        <p:spPr>
          <a:xfrm>
            <a:off x="611560" y="1124744"/>
            <a:ext cx="7346615" cy="5112568"/>
          </a:xfrm>
          <a:prstGeom prst="rect">
            <a:avLst/>
          </a:prstGeom>
        </p:spPr>
      </p:pic>
    </p:spTree>
    <p:extLst>
      <p:ext uri="{BB962C8B-B14F-4D97-AF65-F5344CB8AC3E}">
        <p14:creationId xmlns:p14="http://schemas.microsoft.com/office/powerpoint/2010/main" val="1220099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Non-Data Interface Definitions</a:t>
            </a:r>
            <a:endParaRPr lang="en-US" dirty="0"/>
          </a:p>
        </p:txBody>
      </p:sp>
      <p:pic>
        <p:nvPicPr>
          <p:cNvPr id="6" name="Picture 5"/>
          <p:cNvPicPr/>
          <p:nvPr>
            <p:extLst>
              <p:ext uri="{D42A27DB-BD31-4B8C-83A1-F6EECF244321}">
                <p14:modId xmlns:p14="http://schemas.microsoft.com/office/powerpoint/2010/main" val="2627988135"/>
              </p:ext>
            </p:extLst>
          </p:nvPr>
        </p:nvPicPr>
        <p:blipFill>
          <a:blip r:embed="rId3"/>
          <a:stretch>
            <a:fillRect/>
          </a:stretch>
        </p:blipFill>
        <p:spPr>
          <a:xfrm>
            <a:off x="1043608" y="1484784"/>
            <a:ext cx="6675524" cy="4536504"/>
          </a:xfrm>
          <a:prstGeom prst="rect">
            <a:avLst/>
          </a:prstGeom>
        </p:spPr>
      </p:pic>
    </p:spTree>
    <p:extLst>
      <p:ext uri="{BB962C8B-B14F-4D97-AF65-F5344CB8AC3E}">
        <p14:creationId xmlns:p14="http://schemas.microsoft.com/office/powerpoint/2010/main" val="2678536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Capabilities and Supporting Systems</a:t>
            </a:r>
            <a:endParaRPr lang="en-US" dirty="0"/>
          </a:p>
        </p:txBody>
      </p:sp>
      <p:pic>
        <p:nvPicPr>
          <p:cNvPr id="8" name="Picture 7"/>
          <p:cNvPicPr/>
          <p:nvPr>
            <p:extLst>
              <p:ext uri="{D42A27DB-BD31-4B8C-83A1-F6EECF244321}">
                <p14:modId xmlns:p14="http://schemas.microsoft.com/office/powerpoint/2010/main" val="4201628597"/>
              </p:ext>
            </p:extLst>
          </p:nvPr>
        </p:nvPicPr>
        <p:blipFill>
          <a:blip r:embed="rId3"/>
          <a:stretch>
            <a:fillRect/>
          </a:stretch>
        </p:blipFill>
        <p:spPr>
          <a:xfrm>
            <a:off x="141285" y="1137419"/>
            <a:ext cx="8923809" cy="4739853"/>
          </a:xfrm>
          <a:prstGeom prst="rect">
            <a:avLst/>
          </a:prstGeom>
        </p:spPr>
      </p:pic>
    </p:spTree>
    <p:extLst>
      <p:ext uri="{BB962C8B-B14F-4D97-AF65-F5344CB8AC3E}">
        <p14:creationId xmlns:p14="http://schemas.microsoft.com/office/powerpoint/2010/main" val="2628498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to Capabilities Cross Reference Matrix</a:t>
            </a:r>
            <a:endParaRPr lang="en-US" dirty="0"/>
          </a:p>
        </p:txBody>
      </p:sp>
      <p:pic>
        <p:nvPicPr>
          <p:cNvPr id="4" name="Picture 3"/>
          <p:cNvPicPr>
            <a:picLocks noChangeAspect="1"/>
          </p:cNvPicPr>
          <p:nvPr/>
        </p:nvPicPr>
        <p:blipFill>
          <a:blip r:embed="rId3"/>
          <a:stretch>
            <a:fillRect/>
          </a:stretch>
        </p:blipFill>
        <p:spPr>
          <a:xfrm>
            <a:off x="2340878" y="1268760"/>
            <a:ext cx="4523993" cy="5184576"/>
          </a:xfrm>
          <a:prstGeom prst="rect">
            <a:avLst/>
          </a:prstGeom>
        </p:spPr>
      </p:pic>
    </p:spTree>
    <p:extLst>
      <p:ext uri="{BB962C8B-B14F-4D97-AF65-F5344CB8AC3E}">
        <p14:creationId xmlns:p14="http://schemas.microsoft.com/office/powerpoint/2010/main" val="9289207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and Operational Standards</a:t>
            </a:r>
            <a:endParaRPr lang="en-US" dirty="0"/>
          </a:p>
        </p:txBody>
      </p:sp>
      <p:pic>
        <p:nvPicPr>
          <p:cNvPr id="6" name="Picture 5"/>
          <p:cNvPicPr/>
          <p:nvPr>
            <p:extLst>
              <p:ext uri="{D42A27DB-BD31-4B8C-83A1-F6EECF244321}">
                <p14:modId xmlns:p14="http://schemas.microsoft.com/office/powerpoint/2010/main" val="53945683"/>
              </p:ext>
            </p:extLst>
          </p:nvPr>
        </p:nvPicPr>
        <p:blipFill>
          <a:blip r:embed="rId3"/>
          <a:stretch>
            <a:fillRect/>
          </a:stretch>
        </p:blipFill>
        <p:spPr>
          <a:xfrm>
            <a:off x="1331640" y="1196753"/>
            <a:ext cx="5621715" cy="5271588"/>
          </a:xfrm>
          <a:prstGeom prst="rect">
            <a:avLst/>
          </a:prstGeom>
        </p:spPr>
      </p:pic>
    </p:spTree>
    <p:extLst>
      <p:ext uri="{BB962C8B-B14F-4D97-AF65-F5344CB8AC3E}">
        <p14:creationId xmlns:p14="http://schemas.microsoft.com/office/powerpoint/2010/main" val="3437759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Compliance Matrix</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83308" y="1250994"/>
            <a:ext cx="8514606" cy="5204966"/>
          </a:xfrm>
          <a:prstGeom prst="rect">
            <a:avLst/>
          </a:prstGeom>
        </p:spPr>
      </p:pic>
    </p:spTree>
    <p:extLst>
      <p:ext uri="{BB962C8B-B14F-4D97-AF65-F5344CB8AC3E}">
        <p14:creationId xmlns:p14="http://schemas.microsoft.com/office/powerpoint/2010/main" val="3110510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Conformance Example – Human </a:t>
            </a:r>
            <a:endParaRPr lang="en-US" dirty="0"/>
          </a:p>
        </p:txBody>
      </p:sp>
      <p:pic>
        <p:nvPicPr>
          <p:cNvPr id="6" name="Picture 5"/>
          <p:cNvPicPr/>
          <p:nvPr>
            <p:extLst>
              <p:ext uri="{D42A27DB-BD31-4B8C-83A1-F6EECF244321}">
                <p14:modId xmlns:p14="http://schemas.microsoft.com/office/powerpoint/2010/main" val="1401934051"/>
              </p:ext>
            </p:extLst>
          </p:nvPr>
        </p:nvPicPr>
        <p:blipFill>
          <a:blip r:embed="rId3"/>
          <a:stretch>
            <a:fillRect/>
          </a:stretch>
        </p:blipFill>
        <p:spPr>
          <a:xfrm>
            <a:off x="403549" y="1196752"/>
            <a:ext cx="8294364" cy="5040560"/>
          </a:xfrm>
          <a:prstGeom prst="rect">
            <a:avLst/>
          </a:prstGeom>
        </p:spPr>
      </p:pic>
    </p:spTree>
    <p:extLst>
      <p:ext uri="{BB962C8B-B14F-4D97-AF65-F5344CB8AC3E}">
        <p14:creationId xmlns:p14="http://schemas.microsoft.com/office/powerpoint/2010/main" val="2048769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Conformance Example – </a:t>
            </a:r>
            <a:r>
              <a:rPr lang="en-US" dirty="0" smtClean="0"/>
              <a:t>System</a:t>
            </a:r>
            <a:endParaRPr lang="en-US" dirty="0"/>
          </a:p>
        </p:txBody>
      </p:sp>
      <p:pic>
        <p:nvPicPr>
          <p:cNvPr id="6" name="Picture 5"/>
          <p:cNvPicPr/>
          <p:nvPr>
            <p:extLst>
              <p:ext uri="{D42A27DB-BD31-4B8C-83A1-F6EECF244321}">
                <p14:modId xmlns:p14="http://schemas.microsoft.com/office/powerpoint/2010/main" val="1957074736"/>
              </p:ext>
            </p:extLst>
          </p:nvPr>
        </p:nvPicPr>
        <p:blipFill>
          <a:blip r:embed="rId3"/>
          <a:stretch>
            <a:fillRect/>
          </a:stretch>
        </p:blipFill>
        <p:spPr>
          <a:xfrm>
            <a:off x="1187624" y="1124744"/>
            <a:ext cx="6053732" cy="5328592"/>
          </a:xfrm>
          <a:prstGeom prst="rect">
            <a:avLst/>
          </a:prstGeom>
        </p:spPr>
      </p:pic>
    </p:spTree>
    <p:extLst>
      <p:ext uri="{BB962C8B-B14F-4D97-AF65-F5344CB8AC3E}">
        <p14:creationId xmlns:p14="http://schemas.microsoft.com/office/powerpoint/2010/main" val="791058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Simulation - Overview</a:t>
            </a:r>
            <a:endParaRPr lang="en-US" dirty="0"/>
          </a:p>
        </p:txBody>
      </p:sp>
      <p:sp>
        <p:nvSpPr>
          <p:cNvPr id="3" name="Content Placeholder 2"/>
          <p:cNvSpPr>
            <a:spLocks noGrp="1"/>
          </p:cNvSpPr>
          <p:nvPr>
            <p:ph idx="1"/>
          </p:nvPr>
        </p:nvSpPr>
        <p:spPr/>
        <p:txBody>
          <a:bodyPr/>
          <a:lstStyle/>
          <a:p>
            <a:r>
              <a:rPr lang="en-US" dirty="0" smtClean="0"/>
              <a:t>Done with behavior-based diagrams</a:t>
            </a:r>
          </a:p>
          <a:p>
            <a:pPr lvl="1"/>
            <a:r>
              <a:rPr lang="en-US" dirty="0" smtClean="0"/>
              <a:t>State Diagrams</a:t>
            </a:r>
          </a:p>
          <a:p>
            <a:pPr lvl="1"/>
            <a:r>
              <a:rPr lang="en-US" dirty="0" smtClean="0"/>
              <a:t>Activity Diagrams</a:t>
            </a:r>
          </a:p>
          <a:p>
            <a:r>
              <a:rPr lang="en-US" dirty="0" smtClean="0"/>
              <a:t>Useful to:</a:t>
            </a:r>
          </a:p>
          <a:p>
            <a:pPr lvl="1"/>
            <a:r>
              <a:rPr lang="en-US" dirty="0"/>
              <a:t>V</a:t>
            </a:r>
            <a:r>
              <a:rPr lang="en-US" dirty="0" smtClean="0"/>
              <a:t>erify system functionality</a:t>
            </a:r>
          </a:p>
          <a:p>
            <a:pPr lvl="1"/>
            <a:r>
              <a:rPr lang="en-US" dirty="0" smtClean="0"/>
              <a:t>Validate user requirements</a:t>
            </a:r>
          </a:p>
          <a:p>
            <a:pPr lvl="1"/>
            <a:r>
              <a:rPr lang="en-US" dirty="0" smtClean="0"/>
              <a:t>Create user interface prototypes</a:t>
            </a:r>
          </a:p>
          <a:p>
            <a:r>
              <a:rPr lang="en-US" dirty="0" smtClean="0"/>
              <a:t>Implementation largely dependent on individual tools</a:t>
            </a:r>
          </a:p>
          <a:p>
            <a:endParaRPr lang="en-US" dirty="0"/>
          </a:p>
        </p:txBody>
      </p:sp>
    </p:spTree>
    <p:extLst>
      <p:ext uri="{BB962C8B-B14F-4D97-AF65-F5344CB8AC3E}">
        <p14:creationId xmlns:p14="http://schemas.microsoft.com/office/powerpoint/2010/main" val="370584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a:t>
            </a:r>
            <a:endParaRPr lang="en-US" dirty="0"/>
          </a:p>
        </p:txBody>
      </p:sp>
      <p:sp>
        <p:nvSpPr>
          <p:cNvPr id="3" name="Content Placeholder 2"/>
          <p:cNvSpPr>
            <a:spLocks noGrp="1"/>
          </p:cNvSpPr>
          <p:nvPr>
            <p:ph idx="1"/>
          </p:nvPr>
        </p:nvSpPr>
        <p:spPr>
          <a:xfrm>
            <a:off x="468312" y="1196752"/>
            <a:ext cx="8496176" cy="5184575"/>
          </a:xfrm>
        </p:spPr>
        <p:txBody>
          <a:bodyPr/>
          <a:lstStyle/>
          <a:p>
            <a:r>
              <a:rPr lang="en-US" dirty="0" smtClean="0"/>
              <a:t>The </a:t>
            </a:r>
            <a:r>
              <a:rPr lang="en-US" dirty="0"/>
              <a:t>requirements specified by the management are:</a:t>
            </a:r>
          </a:p>
          <a:p>
            <a:pPr lvl="1"/>
            <a:r>
              <a:rPr lang="en-US" dirty="0" smtClean="0"/>
              <a:t>- </a:t>
            </a:r>
            <a:r>
              <a:rPr lang="en-US" sz="1600" dirty="0" smtClean="0"/>
              <a:t>Provide access for emergency vehicles</a:t>
            </a:r>
            <a:endParaRPr lang="en-US" sz="1600" dirty="0"/>
          </a:p>
          <a:p>
            <a:pPr lvl="1">
              <a:buFontTx/>
              <a:buChar char="-"/>
            </a:pPr>
            <a:r>
              <a:rPr lang="en-US" sz="1600" dirty="0" smtClean="0"/>
              <a:t>Provide capability to coordinate vessel movement and drawbridge operations.  </a:t>
            </a:r>
          </a:p>
          <a:p>
            <a:pPr lvl="1">
              <a:buFontTx/>
              <a:buChar char="-"/>
            </a:pPr>
            <a:r>
              <a:rPr lang="en-US" sz="1600" dirty="0" smtClean="0"/>
              <a:t>12 hours a day operation provided by an Operator House</a:t>
            </a:r>
          </a:p>
          <a:p>
            <a:pPr lvl="1">
              <a:buFontTx/>
              <a:buChar char="-"/>
            </a:pPr>
            <a:r>
              <a:rPr lang="en-US" sz="1600" dirty="0" smtClean="0"/>
              <a:t>The system has to operate under all weather conditions</a:t>
            </a:r>
          </a:p>
          <a:p>
            <a:pPr lvl="1">
              <a:buFontTx/>
              <a:buChar char="-"/>
            </a:pPr>
            <a:r>
              <a:rPr lang="en-US" sz="1600" dirty="0" smtClean="0"/>
              <a:t>The system must be available 99.99% for all functions when called upon </a:t>
            </a:r>
          </a:p>
          <a:p>
            <a:pPr lvl="1"/>
            <a:r>
              <a:rPr lang="en-US" sz="1600" dirty="0" smtClean="0"/>
              <a:t>- System must meet all applicable federal and state laws and regulations</a:t>
            </a:r>
            <a:endParaRPr lang="en-US" sz="1600" dirty="0"/>
          </a:p>
          <a:p>
            <a:pPr lvl="1"/>
            <a:r>
              <a:rPr lang="en-US" sz="1600" dirty="0"/>
              <a:t>- The system shall have an operational life of not less than </a:t>
            </a:r>
            <a:r>
              <a:rPr lang="en-US" sz="1600" dirty="0" smtClean="0"/>
              <a:t>50 </a:t>
            </a:r>
            <a:r>
              <a:rPr lang="en-US" sz="1600" dirty="0"/>
              <a:t>years.</a:t>
            </a:r>
          </a:p>
          <a:p>
            <a:pPr lvl="1"/>
            <a:r>
              <a:rPr lang="en-US" sz="1600" dirty="0"/>
              <a:t>- The </a:t>
            </a:r>
            <a:r>
              <a:rPr lang="en-US" sz="1600" dirty="0" smtClean="0"/>
              <a:t>capital </a:t>
            </a:r>
            <a:r>
              <a:rPr lang="en-US" sz="1600" dirty="0"/>
              <a:t>cost of the system shall not exceed $</a:t>
            </a:r>
            <a:r>
              <a:rPr lang="en-US" sz="1600" dirty="0" smtClean="0"/>
              <a:t>1 Billion.</a:t>
            </a:r>
            <a:endParaRPr lang="en-US" sz="1600" dirty="0"/>
          </a:p>
          <a:p>
            <a:pPr lvl="1"/>
            <a:r>
              <a:rPr lang="en-US" sz="1600" dirty="0"/>
              <a:t>- The operations and maintenance cost of the system shall not exceed $10M per year.</a:t>
            </a:r>
          </a:p>
          <a:p>
            <a:pPr lvl="1"/>
            <a:r>
              <a:rPr lang="en-US" sz="1600" dirty="0"/>
              <a:t>- The system shall be operational by </a:t>
            </a:r>
            <a:r>
              <a:rPr lang="en-US" sz="1600" dirty="0" smtClean="0"/>
              <a:t>Jan </a:t>
            </a:r>
            <a:r>
              <a:rPr lang="en-US" sz="1600" dirty="0"/>
              <a:t>30th, </a:t>
            </a:r>
            <a:r>
              <a:rPr lang="en-US" sz="1600" dirty="0" smtClean="0"/>
              <a:t>2018.</a:t>
            </a:r>
            <a:endParaRPr lang="en-US" sz="1600" dirty="0"/>
          </a:p>
        </p:txBody>
      </p:sp>
    </p:spTree>
    <p:extLst>
      <p:ext uri="{BB962C8B-B14F-4D97-AF65-F5344CB8AC3E}">
        <p14:creationId xmlns:p14="http://schemas.microsoft.com/office/powerpoint/2010/main" val="1616924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Simulation – Simulation Context</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BridgeTest</a:t>
            </a:r>
            <a:r>
              <a:rPr lang="en-US" dirty="0" smtClean="0"/>
              <a:t> Block defines the context for the simulation</a:t>
            </a:r>
          </a:p>
          <a:p>
            <a:pPr lvl="1"/>
            <a:r>
              <a:rPr lang="en-US" dirty="0" smtClean="0"/>
              <a:t>Made up of a Bridge Controller and Bridge Animator</a:t>
            </a:r>
          </a:p>
          <a:p>
            <a:pPr lvl="1"/>
            <a:r>
              <a:rPr lang="en-US" dirty="0" smtClean="0"/>
              <a:t>Behavior is executed with state diagrams</a:t>
            </a:r>
          </a:p>
          <a:p>
            <a:pPr lvl="1"/>
            <a:r>
              <a:rPr lang="en-US" dirty="0" smtClean="0"/>
              <a:t>A very simple example to elicit further discussion</a:t>
            </a:r>
            <a:endParaRPr lang="en-US" dirty="0"/>
          </a:p>
        </p:txBody>
      </p:sp>
      <p:pic>
        <p:nvPicPr>
          <p:cNvPr id="4" name="Picture 3"/>
          <p:cNvPicPr/>
          <p:nvPr>
            <p:extLst>
              <p:ext uri="{D42A27DB-BD31-4B8C-83A1-F6EECF244321}">
                <p14:modId xmlns:p14="http://schemas.microsoft.com/office/powerpoint/2010/main" val="1499188630"/>
              </p:ext>
            </p:extLst>
          </p:nvPr>
        </p:nvPicPr>
        <p:blipFill>
          <a:blip r:embed="rId3"/>
          <a:stretch>
            <a:fillRect/>
          </a:stretch>
        </p:blipFill>
        <p:spPr>
          <a:xfrm>
            <a:off x="1851025" y="3284984"/>
            <a:ext cx="5464175" cy="2857500"/>
          </a:xfrm>
          <a:prstGeom prst="rect">
            <a:avLst/>
          </a:prstGeom>
        </p:spPr>
      </p:pic>
    </p:spTree>
    <p:extLst>
      <p:ext uri="{BB962C8B-B14F-4D97-AF65-F5344CB8AC3E}">
        <p14:creationId xmlns:p14="http://schemas.microsoft.com/office/powerpoint/2010/main" val="1646337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Simulation – Controller State Diagram</a:t>
            </a:r>
            <a:endParaRPr lang="en-US" dirty="0"/>
          </a:p>
        </p:txBody>
      </p:sp>
      <p:sp>
        <p:nvSpPr>
          <p:cNvPr id="3" name="Content Placeholder 2"/>
          <p:cNvSpPr>
            <a:spLocks noGrp="1"/>
          </p:cNvSpPr>
          <p:nvPr>
            <p:ph idx="1"/>
          </p:nvPr>
        </p:nvSpPr>
        <p:spPr/>
        <p:txBody>
          <a:bodyPr/>
          <a:lstStyle/>
          <a:p>
            <a:pPr>
              <a:lnSpc>
                <a:spcPct val="100000"/>
              </a:lnSpc>
            </a:pPr>
            <a:r>
              <a:rPr lang="en-US" dirty="0" smtClean="0"/>
              <a:t>Defines the various states of the system</a:t>
            </a:r>
          </a:p>
          <a:p>
            <a:pPr lvl="1">
              <a:lnSpc>
                <a:spcPct val="100000"/>
              </a:lnSpc>
            </a:pPr>
            <a:r>
              <a:rPr lang="en-US" dirty="0" smtClean="0"/>
              <a:t>In this simple example, the bridge is raised and lowered periodically.</a:t>
            </a:r>
          </a:p>
          <a:p>
            <a:pPr lvl="2"/>
            <a:r>
              <a:rPr lang="en-US" sz="1800" dirty="0" smtClean="0"/>
              <a:t>Time based simulation</a:t>
            </a:r>
          </a:p>
          <a:p>
            <a:pPr lvl="1">
              <a:lnSpc>
                <a:spcPct val="100000"/>
              </a:lnSpc>
            </a:pPr>
            <a:r>
              <a:rPr lang="en-US" dirty="0" smtClean="0"/>
              <a:t>Controls can be added to simulate a user interface</a:t>
            </a:r>
          </a:p>
          <a:p>
            <a:pPr lvl="2"/>
            <a:r>
              <a:rPr lang="en-US" dirty="0" smtClean="0"/>
              <a:t>Event based simulation</a:t>
            </a:r>
            <a:endParaRPr lang="en-US" dirty="0"/>
          </a:p>
        </p:txBody>
      </p:sp>
      <p:pic>
        <p:nvPicPr>
          <p:cNvPr id="5" name="Picture 4"/>
          <p:cNvPicPr/>
          <p:nvPr>
            <p:extLst>
              <p:ext uri="{D42A27DB-BD31-4B8C-83A1-F6EECF244321}">
                <p14:modId xmlns:p14="http://schemas.microsoft.com/office/powerpoint/2010/main" val="3216480326"/>
              </p:ext>
            </p:extLst>
          </p:nvPr>
        </p:nvPicPr>
        <p:blipFill>
          <a:blip r:embed="rId3"/>
          <a:stretch>
            <a:fillRect/>
          </a:stretch>
        </p:blipFill>
        <p:spPr>
          <a:xfrm>
            <a:off x="899592" y="2996952"/>
            <a:ext cx="6336704" cy="3605311"/>
          </a:xfrm>
          <a:prstGeom prst="rect">
            <a:avLst/>
          </a:prstGeom>
        </p:spPr>
      </p:pic>
    </p:spTree>
    <p:extLst>
      <p:ext uri="{BB962C8B-B14F-4D97-AF65-F5344CB8AC3E}">
        <p14:creationId xmlns:p14="http://schemas.microsoft.com/office/powerpoint/2010/main" val="3249455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Simulation – Traffic Light State Diagram</a:t>
            </a:r>
            <a:endParaRPr lang="en-US" dirty="0"/>
          </a:p>
        </p:txBody>
      </p:sp>
      <p:sp>
        <p:nvSpPr>
          <p:cNvPr id="3" name="Content Placeholder 2"/>
          <p:cNvSpPr>
            <a:spLocks noGrp="1"/>
          </p:cNvSpPr>
          <p:nvPr>
            <p:ph idx="1"/>
          </p:nvPr>
        </p:nvSpPr>
        <p:spPr/>
        <p:txBody>
          <a:bodyPr/>
          <a:lstStyle/>
          <a:p>
            <a:r>
              <a:rPr lang="en-US" dirty="0" smtClean="0"/>
              <a:t>Warning light state diagram – also time driven.</a:t>
            </a:r>
            <a:endParaRPr lang="en-US" dirty="0"/>
          </a:p>
        </p:txBody>
      </p:sp>
      <p:pic>
        <p:nvPicPr>
          <p:cNvPr id="4" name="Picture 3"/>
          <p:cNvPicPr/>
          <p:nvPr>
            <p:extLst>
              <p:ext uri="{D42A27DB-BD31-4B8C-83A1-F6EECF244321}">
                <p14:modId xmlns:p14="http://schemas.microsoft.com/office/powerpoint/2010/main" val="2404753766"/>
              </p:ext>
            </p:extLst>
          </p:nvPr>
        </p:nvPicPr>
        <p:blipFill>
          <a:blip r:embed="rId3"/>
          <a:stretch>
            <a:fillRect/>
          </a:stretch>
        </p:blipFill>
        <p:spPr>
          <a:xfrm>
            <a:off x="1475656" y="1916832"/>
            <a:ext cx="5228753" cy="4456981"/>
          </a:xfrm>
          <a:prstGeom prst="rect">
            <a:avLst/>
          </a:prstGeom>
        </p:spPr>
      </p:pic>
    </p:spTree>
    <p:extLst>
      <p:ext uri="{BB962C8B-B14F-4D97-AF65-F5344CB8AC3E}">
        <p14:creationId xmlns:p14="http://schemas.microsoft.com/office/powerpoint/2010/main" val="1332672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Simulation – Main Structures</a:t>
            </a:r>
            <a:endParaRPr lang="en-US" dirty="0"/>
          </a:p>
        </p:txBody>
      </p:sp>
      <p:pic>
        <p:nvPicPr>
          <p:cNvPr id="4" name="Picture 3"/>
          <p:cNvPicPr/>
          <p:nvPr>
            <p:extLst>
              <p:ext uri="{D42A27DB-BD31-4B8C-83A1-F6EECF244321}">
                <p14:modId xmlns:p14="http://schemas.microsoft.com/office/powerpoint/2010/main" val="4229713184"/>
              </p:ext>
            </p:extLst>
          </p:nvPr>
        </p:nvPicPr>
        <p:blipFill>
          <a:blip r:embed="rId3"/>
          <a:stretch>
            <a:fillRect/>
          </a:stretch>
        </p:blipFill>
        <p:spPr>
          <a:xfrm>
            <a:off x="683568" y="1340768"/>
            <a:ext cx="6599426" cy="4968552"/>
          </a:xfrm>
          <a:prstGeom prst="rect">
            <a:avLst/>
          </a:prstGeom>
        </p:spPr>
      </p:pic>
    </p:spTree>
    <p:extLst>
      <p:ext uri="{BB962C8B-B14F-4D97-AF65-F5344CB8AC3E}">
        <p14:creationId xmlns:p14="http://schemas.microsoft.com/office/powerpoint/2010/main" val="320851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Simulation – Example Interface</a:t>
            </a:r>
            <a:endParaRPr lang="en-US" dirty="0"/>
          </a:p>
        </p:txBody>
      </p:sp>
      <p:sp>
        <p:nvSpPr>
          <p:cNvPr id="3" name="Content Placeholder 2"/>
          <p:cNvSpPr>
            <a:spLocks noGrp="1"/>
          </p:cNvSpPr>
          <p:nvPr>
            <p:ph idx="1"/>
          </p:nvPr>
        </p:nvSpPr>
        <p:spPr/>
        <p:txBody>
          <a:bodyPr/>
          <a:lstStyle/>
          <a:p>
            <a:r>
              <a:rPr lang="en-US" dirty="0" smtClean="0"/>
              <a:t>Example Controller simulation block showing the inputs and outputs.</a:t>
            </a:r>
          </a:p>
          <a:p>
            <a:pPr lvl="1"/>
            <a:r>
              <a:rPr lang="en-US" dirty="0" smtClean="0"/>
              <a:t>Interfaces are defined using SysML ports</a:t>
            </a:r>
            <a:endParaRPr lang="en-US" dirty="0"/>
          </a:p>
        </p:txBody>
      </p:sp>
      <p:pic>
        <p:nvPicPr>
          <p:cNvPr id="4" name="Picture 3"/>
          <p:cNvPicPr/>
          <p:nvPr>
            <p:extLst>
              <p:ext uri="{D42A27DB-BD31-4B8C-83A1-F6EECF244321}">
                <p14:modId xmlns:p14="http://schemas.microsoft.com/office/powerpoint/2010/main" val="3745561334"/>
              </p:ext>
            </p:extLst>
          </p:nvPr>
        </p:nvPicPr>
        <p:blipFill>
          <a:blip r:embed="rId3"/>
          <a:stretch>
            <a:fillRect/>
          </a:stretch>
        </p:blipFill>
        <p:spPr>
          <a:xfrm>
            <a:off x="683568" y="2636912"/>
            <a:ext cx="7128531" cy="3478882"/>
          </a:xfrm>
          <a:prstGeom prst="rect">
            <a:avLst/>
          </a:prstGeom>
        </p:spPr>
      </p:pic>
    </p:spTree>
    <p:extLst>
      <p:ext uri="{BB962C8B-B14F-4D97-AF65-F5344CB8AC3E}">
        <p14:creationId xmlns:p14="http://schemas.microsoft.com/office/powerpoint/2010/main" val="1158876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Simulation </a:t>
            </a:r>
            <a:r>
              <a:rPr lang="en-US" dirty="0" err="1" smtClean="0"/>
              <a:t>SySim</a:t>
            </a:r>
            <a:r>
              <a:rPr lang="en-US" dirty="0" smtClean="0"/>
              <a:t> Interface</a:t>
            </a:r>
            <a:endParaRPr lang="en-US" dirty="0"/>
          </a:p>
        </p:txBody>
      </p:sp>
      <p:sp>
        <p:nvSpPr>
          <p:cNvPr id="3" name="Content Placeholder 2"/>
          <p:cNvSpPr>
            <a:spLocks noGrp="1"/>
          </p:cNvSpPr>
          <p:nvPr>
            <p:ph idx="1"/>
          </p:nvPr>
        </p:nvSpPr>
        <p:spPr/>
        <p:txBody>
          <a:bodyPr/>
          <a:lstStyle/>
          <a:p>
            <a:r>
              <a:rPr lang="en-US" dirty="0" err="1" smtClean="0"/>
              <a:t>SySim</a:t>
            </a:r>
            <a:r>
              <a:rPr lang="en-US" dirty="0" smtClean="0"/>
              <a:t> is designed for systems engineers</a:t>
            </a:r>
          </a:p>
          <a:p>
            <a:pPr lvl="1"/>
            <a:r>
              <a:rPr lang="en-US" dirty="0" smtClean="0"/>
              <a:t>No programming necessary</a:t>
            </a:r>
          </a:p>
          <a:p>
            <a:pPr lvl="1"/>
            <a:r>
              <a:rPr lang="en-US" dirty="0" smtClean="0"/>
              <a:t>Generate and run with a single button</a:t>
            </a:r>
          </a:p>
          <a:p>
            <a:pPr lvl="1"/>
            <a:r>
              <a:rPr lang="en-US" dirty="0" smtClean="0"/>
              <a:t>Provides user interface components using Visual Studio</a:t>
            </a:r>
            <a:endParaRPr lang="en-US" dirty="0"/>
          </a:p>
        </p:txBody>
      </p:sp>
      <p:pic>
        <p:nvPicPr>
          <p:cNvPr id="4" name="Picture 3"/>
          <p:cNvPicPr>
            <a:picLocks noChangeAspect="1"/>
          </p:cNvPicPr>
          <p:nvPr/>
        </p:nvPicPr>
        <p:blipFill>
          <a:blip r:embed="rId3"/>
          <a:stretch>
            <a:fillRect/>
          </a:stretch>
        </p:blipFill>
        <p:spPr>
          <a:xfrm>
            <a:off x="182017" y="3429000"/>
            <a:ext cx="8802191" cy="2494783"/>
          </a:xfrm>
          <a:prstGeom prst="rect">
            <a:avLst/>
          </a:prstGeom>
        </p:spPr>
      </p:pic>
    </p:spTree>
    <p:extLst>
      <p:ext uri="{BB962C8B-B14F-4D97-AF65-F5344CB8AC3E}">
        <p14:creationId xmlns:p14="http://schemas.microsoft.com/office/powerpoint/2010/main" val="3291578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Simulation – Example User Interface</a:t>
            </a:r>
            <a:endParaRPr lang="en-US" dirty="0"/>
          </a:p>
        </p:txBody>
      </p:sp>
      <p:sp>
        <p:nvSpPr>
          <p:cNvPr id="4" name="Content Placeholder 3"/>
          <p:cNvSpPr>
            <a:spLocks noGrp="1"/>
          </p:cNvSpPr>
          <p:nvPr>
            <p:ph idx="1"/>
          </p:nvPr>
        </p:nvSpPr>
        <p:spPr/>
        <p:txBody>
          <a:bodyPr/>
          <a:lstStyle/>
          <a:p>
            <a:r>
              <a:rPr lang="en-US" dirty="0" smtClean="0"/>
              <a:t>Simple Traffic Light and Bridge Lift Mechanism</a:t>
            </a:r>
            <a:endParaRPr lang="en-US" dirty="0"/>
          </a:p>
        </p:txBody>
      </p:sp>
      <p:pic>
        <p:nvPicPr>
          <p:cNvPr id="3" name="Picture 2"/>
          <p:cNvPicPr>
            <a:picLocks noChangeAspect="1"/>
          </p:cNvPicPr>
          <p:nvPr/>
        </p:nvPicPr>
        <p:blipFill>
          <a:blip r:embed="rId3"/>
          <a:stretch>
            <a:fillRect/>
          </a:stretch>
        </p:blipFill>
        <p:spPr>
          <a:xfrm>
            <a:off x="365659" y="1916832"/>
            <a:ext cx="8434908" cy="4478936"/>
          </a:xfrm>
          <a:prstGeom prst="rect">
            <a:avLst/>
          </a:prstGeom>
        </p:spPr>
      </p:pic>
    </p:spTree>
    <p:extLst>
      <p:ext uri="{BB962C8B-B14F-4D97-AF65-F5344CB8AC3E}">
        <p14:creationId xmlns:p14="http://schemas.microsoft.com/office/powerpoint/2010/main" val="2963860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Simulation – Execution of Simulation</a:t>
            </a:r>
            <a:endParaRPr lang="en-US" dirty="0"/>
          </a:p>
        </p:txBody>
      </p:sp>
      <p:pic>
        <p:nvPicPr>
          <p:cNvPr id="3" name="Picture 2"/>
          <p:cNvPicPr>
            <a:picLocks noChangeAspect="1"/>
          </p:cNvPicPr>
          <p:nvPr/>
        </p:nvPicPr>
        <p:blipFill>
          <a:blip r:embed="rId3"/>
          <a:stretch>
            <a:fillRect/>
          </a:stretch>
        </p:blipFill>
        <p:spPr>
          <a:xfrm>
            <a:off x="468313" y="1628800"/>
            <a:ext cx="8074868" cy="4287755"/>
          </a:xfrm>
          <a:prstGeom prst="rect">
            <a:avLst/>
          </a:prstGeom>
        </p:spPr>
      </p:pic>
      <p:pic>
        <p:nvPicPr>
          <p:cNvPr id="4" name="Picture 3"/>
          <p:cNvPicPr>
            <a:picLocks noChangeAspect="1"/>
          </p:cNvPicPr>
          <p:nvPr/>
        </p:nvPicPr>
        <p:blipFill>
          <a:blip r:embed="rId4"/>
          <a:stretch>
            <a:fillRect/>
          </a:stretch>
        </p:blipFill>
        <p:spPr>
          <a:xfrm>
            <a:off x="107504" y="1268760"/>
            <a:ext cx="8856984" cy="4982054"/>
          </a:xfrm>
          <a:prstGeom prst="rect">
            <a:avLst/>
          </a:prstGeom>
        </p:spPr>
      </p:pic>
    </p:spTree>
    <p:extLst>
      <p:ext uri="{BB962C8B-B14F-4D97-AF65-F5344CB8AC3E}">
        <p14:creationId xmlns:p14="http://schemas.microsoft.com/office/powerpoint/2010/main" val="2281109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p:txBody>
          <a:bodyPr/>
          <a:lstStyle/>
          <a:p>
            <a:r>
              <a:rPr lang="en-US" dirty="0" smtClean="0"/>
              <a:t>Your feedback on the model would be useful.</a:t>
            </a:r>
            <a:endParaRPr lang="en-US" dirty="0"/>
          </a:p>
        </p:txBody>
      </p:sp>
    </p:spTree>
    <p:extLst>
      <p:ext uri="{BB962C8B-B14F-4D97-AF65-F5344CB8AC3E}">
        <p14:creationId xmlns:p14="http://schemas.microsoft.com/office/powerpoint/2010/main" val="122388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Diagram – Can also show traceability </a:t>
            </a:r>
            <a:endParaRPr lang="en-US" dirty="0"/>
          </a:p>
        </p:txBody>
      </p:sp>
      <p:sp>
        <p:nvSpPr>
          <p:cNvPr id="4" name="Content Placeholder 3"/>
          <p:cNvSpPr>
            <a:spLocks noGrp="1"/>
          </p:cNvSpPr>
          <p:nvPr>
            <p:ph idx="1"/>
          </p:nvPr>
        </p:nvSpPr>
        <p:spPr>
          <a:xfrm>
            <a:off x="2555775" y="1196975"/>
            <a:ext cx="6142137" cy="5040313"/>
          </a:xfrm>
        </p:spPr>
        <p:txBody>
          <a:bodyPr/>
          <a:lstStyle/>
          <a:p>
            <a:r>
              <a:rPr lang="en-US" dirty="0" smtClean="0"/>
              <a:t>Shows requirements traceability</a:t>
            </a:r>
          </a:p>
          <a:p>
            <a:r>
              <a:rPr lang="en-US" dirty="0" smtClean="0"/>
              <a:t>Can be linked to DOORS and other requirements management tools</a:t>
            </a:r>
            <a:endParaRPr lang="en-US" dirty="0"/>
          </a:p>
        </p:txBody>
      </p:sp>
      <p:pic>
        <p:nvPicPr>
          <p:cNvPr id="5" name="Picture 4"/>
          <p:cNvPicPr/>
          <p:nvPr>
            <p:extLst>
              <p:ext uri="{D42A27DB-BD31-4B8C-83A1-F6EECF244321}">
                <p14:modId xmlns:p14="http://schemas.microsoft.com/office/powerpoint/2010/main" val="1399036681"/>
              </p:ext>
            </p:extLst>
          </p:nvPr>
        </p:nvPicPr>
        <p:blipFill>
          <a:blip r:embed="rId3"/>
          <a:stretch>
            <a:fillRect/>
          </a:stretch>
        </p:blipFill>
        <p:spPr>
          <a:xfrm>
            <a:off x="179512" y="1124744"/>
            <a:ext cx="1872208" cy="5361133"/>
          </a:xfrm>
          <a:prstGeom prst="rect">
            <a:avLst/>
          </a:prstGeom>
        </p:spPr>
      </p:pic>
    </p:spTree>
    <p:extLst>
      <p:ext uri="{BB962C8B-B14F-4D97-AF65-F5344CB8AC3E}">
        <p14:creationId xmlns:p14="http://schemas.microsoft.com/office/powerpoint/2010/main" val="227731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System Capabilities</a:t>
            </a:r>
            <a:endParaRPr lang="en-US" dirty="0"/>
          </a:p>
        </p:txBody>
      </p:sp>
      <p:pic>
        <p:nvPicPr>
          <p:cNvPr id="5" name="Picture 4"/>
          <p:cNvPicPr/>
          <p:nvPr>
            <p:extLst>
              <p:ext uri="{D42A27DB-BD31-4B8C-83A1-F6EECF244321}">
                <p14:modId xmlns:p14="http://schemas.microsoft.com/office/powerpoint/2010/main" val="655258034"/>
              </p:ext>
            </p:extLst>
          </p:nvPr>
        </p:nvPicPr>
        <p:blipFill>
          <a:blip r:embed="rId3"/>
          <a:stretch>
            <a:fillRect/>
          </a:stretch>
        </p:blipFill>
        <p:spPr>
          <a:xfrm>
            <a:off x="107504" y="1988840"/>
            <a:ext cx="9009360" cy="3263548"/>
          </a:xfrm>
          <a:prstGeom prst="rect">
            <a:avLst/>
          </a:prstGeom>
        </p:spPr>
      </p:pic>
    </p:spTree>
    <p:extLst>
      <p:ext uri="{BB962C8B-B14F-4D97-AF65-F5344CB8AC3E}">
        <p14:creationId xmlns:p14="http://schemas.microsoft.com/office/powerpoint/2010/main" val="1990974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Traceability Table</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55" y="1268760"/>
            <a:ext cx="8470490" cy="510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59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Visions</a:t>
            </a:r>
            <a:endParaRPr lang="en-US" dirty="0"/>
          </a:p>
        </p:txBody>
      </p:sp>
      <p:pic>
        <p:nvPicPr>
          <p:cNvPr id="5" name="Picture 4"/>
          <p:cNvPicPr/>
          <p:nvPr>
            <p:extLst>
              <p:ext uri="{D42A27DB-BD31-4B8C-83A1-F6EECF244321}">
                <p14:modId xmlns:p14="http://schemas.microsoft.com/office/powerpoint/2010/main" val="405806059"/>
              </p:ext>
            </p:extLst>
          </p:nvPr>
        </p:nvPicPr>
        <p:blipFill>
          <a:blip r:embed="rId3"/>
          <a:stretch>
            <a:fillRect/>
          </a:stretch>
        </p:blipFill>
        <p:spPr>
          <a:xfrm>
            <a:off x="164367" y="1412776"/>
            <a:ext cx="8837492" cy="4752528"/>
          </a:xfrm>
          <a:prstGeom prst="rect">
            <a:avLst/>
          </a:prstGeom>
        </p:spPr>
      </p:pic>
    </p:spTree>
    <p:extLst>
      <p:ext uri="{BB962C8B-B14F-4D97-AF65-F5344CB8AC3E}">
        <p14:creationId xmlns:p14="http://schemas.microsoft.com/office/powerpoint/2010/main" val="3478191054"/>
      </p:ext>
    </p:extLst>
  </p:cSld>
  <p:clrMapOvr>
    <a:masterClrMapping/>
  </p:clrMapOvr>
</p:sld>
</file>

<file path=ppt/theme/theme1.xml><?xml version="1.0" encoding="utf-8"?>
<a:theme xmlns:a="http://schemas.openxmlformats.org/drawingml/2006/main" name="Atego-Slide_Master (v1)">
  <a:themeElements>
    <a:clrScheme name="4_Blank Presentation 13">
      <a:dk1>
        <a:srgbClr val="000000"/>
      </a:dk1>
      <a:lt1>
        <a:srgbClr val="FFFFFF"/>
      </a:lt1>
      <a:dk2>
        <a:srgbClr val="000000"/>
      </a:dk2>
      <a:lt2>
        <a:srgbClr val="808080"/>
      </a:lt2>
      <a:accent1>
        <a:srgbClr val="44697D"/>
      </a:accent1>
      <a:accent2>
        <a:srgbClr val="8291A5"/>
      </a:accent2>
      <a:accent3>
        <a:srgbClr val="FFFFFF"/>
      </a:accent3>
      <a:accent4>
        <a:srgbClr val="000000"/>
      </a:accent4>
      <a:accent5>
        <a:srgbClr val="B0B9BF"/>
      </a:accent5>
      <a:accent6>
        <a:srgbClr val="758395"/>
      </a:accent6>
      <a:hlink>
        <a:srgbClr val="B8BFCA"/>
      </a:hlink>
      <a:folHlink>
        <a:srgbClr val="FFA02F"/>
      </a:folHlink>
    </a:clrScheme>
    <a:fontScheme name="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Blank Presentation 13">
        <a:dk1>
          <a:srgbClr val="000000"/>
        </a:dk1>
        <a:lt1>
          <a:srgbClr val="FFFFFF"/>
        </a:lt1>
        <a:dk2>
          <a:srgbClr val="000000"/>
        </a:dk2>
        <a:lt2>
          <a:srgbClr val="808080"/>
        </a:lt2>
        <a:accent1>
          <a:srgbClr val="44697D"/>
        </a:accent1>
        <a:accent2>
          <a:srgbClr val="8291A5"/>
        </a:accent2>
        <a:accent3>
          <a:srgbClr val="FFFFFF"/>
        </a:accent3>
        <a:accent4>
          <a:srgbClr val="000000"/>
        </a:accent4>
        <a:accent5>
          <a:srgbClr val="B0B9BF"/>
        </a:accent5>
        <a:accent6>
          <a:srgbClr val="758395"/>
        </a:accent6>
        <a:hlink>
          <a:srgbClr val="B8BFCA"/>
        </a:hlink>
        <a:folHlink>
          <a:srgbClr val="FFA02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Atego-Slide_Master (v1)</Template>
  <TotalTime>1975</TotalTime>
  <Words>3603</Words>
  <Application>Microsoft Office PowerPoint</Application>
  <PresentationFormat>On-screen Show (4:3)</PresentationFormat>
  <Paragraphs>233</Paragraphs>
  <Slides>58</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ＭＳ Ｐゴシック</vt:lpstr>
      <vt:lpstr>Arial</vt:lpstr>
      <vt:lpstr>Calibri</vt:lpstr>
      <vt:lpstr>Times New Roman</vt:lpstr>
      <vt:lpstr>Webdings</vt:lpstr>
      <vt:lpstr>Atego-Slide_Master (v1)</vt:lpstr>
      <vt:lpstr>Infrastructure Bridge Model</vt:lpstr>
      <vt:lpstr>Introduction</vt:lpstr>
      <vt:lpstr>Problem Statement</vt:lpstr>
      <vt:lpstr>Requirements</vt:lpstr>
      <vt:lpstr>Requirements</vt:lpstr>
      <vt:lpstr>Requirements Diagram – Can also show traceability </vt:lpstr>
      <vt:lpstr>Bridge System Capabilities</vt:lpstr>
      <vt:lpstr>Requirements Traceability Table</vt:lpstr>
      <vt:lpstr>Goals and Visions</vt:lpstr>
      <vt:lpstr>Concept Elements in Structural Format</vt:lpstr>
      <vt:lpstr>Bridge Concept Element Relationships </vt:lpstr>
      <vt:lpstr>Concept Elements with added graphics</vt:lpstr>
      <vt:lpstr>Sample Stakeholders and Their Associated Goals Shown in Use Case Format</vt:lpstr>
      <vt:lpstr>Measurement Definitions</vt:lpstr>
      <vt:lpstr>Actual Measurements</vt:lpstr>
      <vt:lpstr>Some Example Exchanges</vt:lpstr>
      <vt:lpstr>Organizations</vt:lpstr>
      <vt:lpstr>Construction and Inspection Organizations</vt:lpstr>
      <vt:lpstr>Users of the Bridge</vt:lpstr>
      <vt:lpstr>System Components</vt:lpstr>
      <vt:lpstr>System Context Diagram</vt:lpstr>
      <vt:lpstr>External Interfacing Systems</vt:lpstr>
      <vt:lpstr>Using Systems</vt:lpstr>
      <vt:lpstr>Signaling Systems</vt:lpstr>
      <vt:lpstr>SV-1 Barriers</vt:lpstr>
      <vt:lpstr>Operator Interactions</vt:lpstr>
      <vt:lpstr>Bridge Control Systems</vt:lpstr>
      <vt:lpstr>Bridge Control Systems</vt:lpstr>
      <vt:lpstr>Supporting Systems</vt:lpstr>
      <vt:lpstr>Ship Passing Sequence</vt:lpstr>
      <vt:lpstr>Open Drawbridge</vt:lpstr>
      <vt:lpstr>Close Drawbridge</vt:lpstr>
      <vt:lpstr>Functions of Bridge and Systems</vt:lpstr>
      <vt:lpstr>Ship Passing Sequence Activities</vt:lpstr>
      <vt:lpstr>Open Bridge Activity Sequence</vt:lpstr>
      <vt:lpstr>Close Bridge Activity Sequence</vt:lpstr>
      <vt:lpstr>Functional Hierarchy of Open Bridge Activity</vt:lpstr>
      <vt:lpstr>Functional Hierarchy of Close Bridge Activity</vt:lpstr>
      <vt:lpstr>Generated Interface Report (Partial)</vt:lpstr>
      <vt:lpstr>SV-3 Bridge Systems Interface Matrix</vt:lpstr>
      <vt:lpstr>Bridge Data</vt:lpstr>
      <vt:lpstr>Non-Data Interface Definitions</vt:lpstr>
      <vt:lpstr>Bridge Capabilities and Supporting Systems</vt:lpstr>
      <vt:lpstr>System to Capabilities Cross Reference Matrix</vt:lpstr>
      <vt:lpstr>Construction and Operational Standards</vt:lpstr>
      <vt:lpstr>Standards Compliance Matrix</vt:lpstr>
      <vt:lpstr>Standards Conformance Example – Human </vt:lpstr>
      <vt:lpstr>Standards Conformance Example – System</vt:lpstr>
      <vt:lpstr>System Simulation - Overview</vt:lpstr>
      <vt:lpstr>System Simulation – Simulation Context</vt:lpstr>
      <vt:lpstr>System Simulation – Controller State Diagram</vt:lpstr>
      <vt:lpstr>System Simulation – Traffic Light State Diagram</vt:lpstr>
      <vt:lpstr>System Simulation – Main Structures</vt:lpstr>
      <vt:lpstr>System Simulation – Example Interface</vt:lpstr>
      <vt:lpstr>System Simulation SySim Interface</vt:lpstr>
      <vt:lpstr>System Simulation – Example User Interface</vt:lpstr>
      <vt:lpstr>System Simulation – Execution of Simulation</vt:lpstr>
      <vt:lpstr>Next?</vt:lpstr>
    </vt:vector>
  </TitlesOfParts>
  <Company>Artisan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beverleym</dc:creator>
  <cp:lastModifiedBy>Matthew Hause</cp:lastModifiedBy>
  <cp:revision>100</cp:revision>
  <cp:lastPrinted>2013-06-04T17:06:30Z</cp:lastPrinted>
  <dcterms:created xsi:type="dcterms:W3CDTF">2010-01-22T15:04:36Z</dcterms:created>
  <dcterms:modified xsi:type="dcterms:W3CDTF">2014-10-21T05:42:03Z</dcterms:modified>
</cp:coreProperties>
</file>