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888" r:id="rId2"/>
  </p:sldMasterIdLst>
  <p:notesMasterIdLst>
    <p:notesMasterId r:id="rId52"/>
  </p:notesMasterIdLst>
  <p:handoutMasterIdLst>
    <p:handoutMasterId r:id="rId53"/>
  </p:handoutMasterIdLst>
  <p:sldIdLst>
    <p:sldId id="759" r:id="rId3"/>
    <p:sldId id="719" r:id="rId4"/>
    <p:sldId id="724" r:id="rId5"/>
    <p:sldId id="781" r:id="rId6"/>
    <p:sldId id="796" r:id="rId7"/>
    <p:sldId id="827" r:id="rId8"/>
    <p:sldId id="828" r:id="rId9"/>
    <p:sldId id="736" r:id="rId10"/>
    <p:sldId id="739" r:id="rId11"/>
    <p:sldId id="742" r:id="rId12"/>
    <p:sldId id="820" r:id="rId13"/>
    <p:sldId id="821" r:id="rId14"/>
    <p:sldId id="826" r:id="rId15"/>
    <p:sldId id="829" r:id="rId16"/>
    <p:sldId id="788" r:id="rId17"/>
    <p:sldId id="789" r:id="rId18"/>
    <p:sldId id="790" r:id="rId19"/>
    <p:sldId id="792" r:id="rId20"/>
    <p:sldId id="825" r:id="rId21"/>
    <p:sldId id="771" r:id="rId22"/>
    <p:sldId id="772" r:id="rId23"/>
    <p:sldId id="773" r:id="rId24"/>
    <p:sldId id="774" r:id="rId25"/>
    <p:sldId id="775" r:id="rId26"/>
    <p:sldId id="793" r:id="rId27"/>
    <p:sldId id="824" r:id="rId28"/>
    <p:sldId id="798" r:id="rId29"/>
    <p:sldId id="799" r:id="rId30"/>
    <p:sldId id="800" r:id="rId31"/>
    <p:sldId id="801" r:id="rId32"/>
    <p:sldId id="822" r:id="rId33"/>
    <p:sldId id="823" r:id="rId34"/>
    <p:sldId id="802" r:id="rId35"/>
    <p:sldId id="803" r:id="rId36"/>
    <p:sldId id="804" r:id="rId37"/>
    <p:sldId id="805" r:id="rId38"/>
    <p:sldId id="806" r:id="rId39"/>
    <p:sldId id="807" r:id="rId40"/>
    <p:sldId id="808" r:id="rId41"/>
    <p:sldId id="812" r:id="rId42"/>
    <p:sldId id="813" r:id="rId43"/>
    <p:sldId id="814" r:id="rId44"/>
    <p:sldId id="782" r:id="rId45"/>
    <p:sldId id="815" r:id="rId46"/>
    <p:sldId id="816" r:id="rId47"/>
    <p:sldId id="817" r:id="rId48"/>
    <p:sldId id="818" r:id="rId49"/>
    <p:sldId id="819" r:id="rId50"/>
    <p:sldId id="754" r:id="rId51"/>
  </p:sldIdLst>
  <p:sldSz cx="9144000" cy="6858000" type="screen4x3"/>
  <p:notesSz cx="7010400" cy="9236075"/>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a:srgbClr val="FFE7FF"/>
    <a:srgbClr val="CC0000"/>
    <a:srgbClr val="99CCFF"/>
    <a:srgbClr val="E1FFFF"/>
    <a:srgbClr val="AC0005"/>
    <a:srgbClr val="000050"/>
    <a:srgbClr val="000066"/>
    <a:srgbClr val="171745"/>
    <a:srgbClr val="DEA8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7721" autoAdjust="0"/>
    <p:restoredTop sz="67073" autoAdjust="0"/>
  </p:normalViewPr>
  <p:slideViewPr>
    <p:cSldViewPr snapToGrid="0">
      <p:cViewPr>
        <p:scale>
          <a:sx n="60" d="100"/>
          <a:sy n="60" d="100"/>
        </p:scale>
        <p:origin x="-2208" y="-30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20" d="100"/>
        <a:sy n="120" d="100"/>
      </p:scale>
      <p:origin x="0" y="573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38475" cy="458788"/>
          </a:xfrm>
          <a:prstGeom prst="rect">
            <a:avLst/>
          </a:prstGeom>
          <a:noFill/>
          <a:ln w="9525">
            <a:noFill/>
            <a:miter lim="800000"/>
            <a:headEnd/>
            <a:tailEnd/>
          </a:ln>
          <a:effectLst/>
        </p:spPr>
        <p:txBody>
          <a:bodyPr vert="horz" wrap="square" lIns="92459" tIns="46229" rIns="92459" bIns="46229" numCol="1" anchor="t" anchorCtr="0" compatLnSpc="1">
            <a:prstTxWarp prst="textNoShape">
              <a:avLst/>
            </a:prstTxWarp>
          </a:bodyPr>
          <a:lstStyle>
            <a:lvl1pPr>
              <a:defRPr sz="1200">
                <a:latin typeface="Arial" charset="0"/>
                <a:cs typeface="+mn-cs"/>
              </a:defRPr>
            </a:lvl1pPr>
          </a:lstStyle>
          <a:p>
            <a:pPr>
              <a:defRPr/>
            </a:pPr>
            <a:endParaRPr lang="en-US" dirty="0"/>
          </a:p>
        </p:txBody>
      </p:sp>
      <p:sp>
        <p:nvSpPr>
          <p:cNvPr id="5123" name="Rectangle 3"/>
          <p:cNvSpPr>
            <a:spLocks noGrp="1" noChangeArrowheads="1"/>
          </p:cNvSpPr>
          <p:nvPr>
            <p:ph type="dt" sz="quarter" idx="1"/>
          </p:nvPr>
        </p:nvSpPr>
        <p:spPr bwMode="auto">
          <a:xfrm>
            <a:off x="3970338" y="0"/>
            <a:ext cx="3038475" cy="458788"/>
          </a:xfrm>
          <a:prstGeom prst="rect">
            <a:avLst/>
          </a:prstGeom>
          <a:noFill/>
          <a:ln w="9525">
            <a:noFill/>
            <a:miter lim="800000"/>
            <a:headEnd/>
            <a:tailEnd/>
          </a:ln>
          <a:effectLst/>
        </p:spPr>
        <p:txBody>
          <a:bodyPr vert="horz" wrap="square" lIns="92459" tIns="46229" rIns="92459" bIns="46229" numCol="1" anchor="t" anchorCtr="0" compatLnSpc="1">
            <a:prstTxWarp prst="textNoShape">
              <a:avLst/>
            </a:prstTxWarp>
          </a:bodyPr>
          <a:lstStyle>
            <a:lvl1pPr algn="r">
              <a:defRPr sz="1200">
                <a:latin typeface="Arial" charset="0"/>
                <a:cs typeface="+mn-cs"/>
              </a:defRPr>
            </a:lvl1pPr>
          </a:lstStyle>
          <a:p>
            <a:pPr>
              <a:defRPr/>
            </a:pPr>
            <a:endParaRPr lang="en-US" dirty="0"/>
          </a:p>
        </p:txBody>
      </p:sp>
      <p:sp>
        <p:nvSpPr>
          <p:cNvPr id="5124" name="Rectangle 4"/>
          <p:cNvSpPr>
            <a:spLocks noGrp="1" noChangeArrowheads="1"/>
          </p:cNvSpPr>
          <p:nvPr>
            <p:ph type="ftr" sz="quarter" idx="2"/>
          </p:nvPr>
        </p:nvSpPr>
        <p:spPr bwMode="auto">
          <a:xfrm>
            <a:off x="0" y="8775700"/>
            <a:ext cx="3038475" cy="458788"/>
          </a:xfrm>
          <a:prstGeom prst="rect">
            <a:avLst/>
          </a:prstGeom>
          <a:noFill/>
          <a:ln w="9525">
            <a:noFill/>
            <a:miter lim="800000"/>
            <a:headEnd/>
            <a:tailEnd/>
          </a:ln>
          <a:effectLst/>
        </p:spPr>
        <p:txBody>
          <a:bodyPr vert="horz" wrap="square" lIns="92459" tIns="46229" rIns="92459" bIns="46229" numCol="1" anchor="b" anchorCtr="0" compatLnSpc="1">
            <a:prstTxWarp prst="textNoShape">
              <a:avLst/>
            </a:prstTxWarp>
          </a:bodyPr>
          <a:lstStyle>
            <a:lvl1pPr>
              <a:defRPr sz="1200">
                <a:latin typeface="Arial" charset="0"/>
                <a:cs typeface="+mn-cs"/>
              </a:defRPr>
            </a:lvl1pPr>
          </a:lstStyle>
          <a:p>
            <a:pPr>
              <a:defRPr/>
            </a:pPr>
            <a:endParaRPr lang="en-US" dirty="0"/>
          </a:p>
        </p:txBody>
      </p:sp>
      <p:sp>
        <p:nvSpPr>
          <p:cNvPr id="5125" name="Rectangle 5"/>
          <p:cNvSpPr>
            <a:spLocks noGrp="1" noChangeArrowheads="1"/>
          </p:cNvSpPr>
          <p:nvPr>
            <p:ph type="sldNum" sz="quarter" idx="3"/>
          </p:nvPr>
        </p:nvSpPr>
        <p:spPr bwMode="auto">
          <a:xfrm>
            <a:off x="3970338" y="8775700"/>
            <a:ext cx="3038475" cy="458788"/>
          </a:xfrm>
          <a:prstGeom prst="rect">
            <a:avLst/>
          </a:prstGeom>
          <a:noFill/>
          <a:ln w="9525">
            <a:noFill/>
            <a:miter lim="800000"/>
            <a:headEnd/>
            <a:tailEnd/>
          </a:ln>
          <a:effectLst/>
        </p:spPr>
        <p:txBody>
          <a:bodyPr vert="horz" wrap="square" lIns="92459" tIns="46229" rIns="92459" bIns="46229" numCol="1" anchor="b" anchorCtr="0" compatLnSpc="1">
            <a:prstTxWarp prst="textNoShape">
              <a:avLst/>
            </a:prstTxWarp>
          </a:bodyPr>
          <a:lstStyle>
            <a:lvl1pPr algn="r">
              <a:defRPr sz="1200">
                <a:latin typeface="Arial" charset="0"/>
                <a:cs typeface="+mn-cs"/>
              </a:defRPr>
            </a:lvl1pPr>
          </a:lstStyle>
          <a:p>
            <a:pPr>
              <a:defRPr/>
            </a:pPr>
            <a:fld id="{2DADEF90-76F2-43EC-86C8-C8C662D17E85}" type="slidenum">
              <a:rPr lang="en-US"/>
              <a:pPr>
                <a:defRPr/>
              </a:pPr>
              <a:t>‹#›</a:t>
            </a:fld>
            <a:endParaRPr lang="en-US" dirty="0"/>
          </a:p>
        </p:txBody>
      </p:sp>
    </p:spTree>
    <p:extLst>
      <p:ext uri="{BB962C8B-B14F-4D97-AF65-F5344CB8AC3E}">
        <p14:creationId xmlns:p14="http://schemas.microsoft.com/office/powerpoint/2010/main" val="29490589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38475" cy="458788"/>
          </a:xfrm>
          <a:prstGeom prst="rect">
            <a:avLst/>
          </a:prstGeom>
          <a:noFill/>
          <a:ln w="9525">
            <a:noFill/>
            <a:miter lim="800000"/>
            <a:headEnd/>
            <a:tailEnd/>
          </a:ln>
          <a:effectLst/>
        </p:spPr>
        <p:txBody>
          <a:bodyPr vert="horz" wrap="square" lIns="92459" tIns="46229" rIns="92459" bIns="46229" numCol="1" anchor="t" anchorCtr="0" compatLnSpc="1">
            <a:prstTxWarp prst="textNoShape">
              <a:avLst/>
            </a:prstTxWarp>
          </a:bodyPr>
          <a:lstStyle>
            <a:lvl1pPr>
              <a:defRPr sz="1200">
                <a:latin typeface="Arial" charset="0"/>
                <a:cs typeface="+mn-cs"/>
              </a:defRPr>
            </a:lvl1pPr>
          </a:lstStyle>
          <a:p>
            <a:pPr>
              <a:defRPr/>
            </a:pPr>
            <a:endParaRPr lang="en-US" dirty="0"/>
          </a:p>
        </p:txBody>
      </p:sp>
      <p:sp>
        <p:nvSpPr>
          <p:cNvPr id="4099" name="Rectangle 3"/>
          <p:cNvSpPr>
            <a:spLocks noGrp="1" noChangeArrowheads="1"/>
          </p:cNvSpPr>
          <p:nvPr>
            <p:ph type="dt" idx="1"/>
          </p:nvPr>
        </p:nvSpPr>
        <p:spPr bwMode="auto">
          <a:xfrm>
            <a:off x="3970338" y="0"/>
            <a:ext cx="3038475" cy="458788"/>
          </a:xfrm>
          <a:prstGeom prst="rect">
            <a:avLst/>
          </a:prstGeom>
          <a:noFill/>
          <a:ln w="9525">
            <a:noFill/>
            <a:miter lim="800000"/>
            <a:headEnd/>
            <a:tailEnd/>
          </a:ln>
          <a:effectLst/>
        </p:spPr>
        <p:txBody>
          <a:bodyPr vert="horz" wrap="square" lIns="92459" tIns="46229" rIns="92459" bIns="46229" numCol="1" anchor="t" anchorCtr="0" compatLnSpc="1">
            <a:prstTxWarp prst="textNoShape">
              <a:avLst/>
            </a:prstTxWarp>
          </a:bodyPr>
          <a:lstStyle>
            <a:lvl1pPr algn="r">
              <a:defRPr sz="1200">
                <a:latin typeface="Arial" charset="0"/>
                <a:cs typeface="+mn-cs"/>
              </a:defRPr>
            </a:lvl1pPr>
          </a:lstStyle>
          <a:p>
            <a:pPr>
              <a:defRPr/>
            </a:pPr>
            <a:endParaRPr lang="en-US" dirty="0"/>
          </a:p>
        </p:txBody>
      </p:sp>
      <p:sp>
        <p:nvSpPr>
          <p:cNvPr id="126980" name="Rectangle 4"/>
          <p:cNvSpPr>
            <a:spLocks noGrp="1" noRot="1" noChangeAspect="1" noChangeArrowheads="1" noTextEdit="1"/>
          </p:cNvSpPr>
          <p:nvPr>
            <p:ph type="sldImg" idx="2"/>
          </p:nvPr>
        </p:nvSpPr>
        <p:spPr bwMode="auto">
          <a:xfrm>
            <a:off x="1196975" y="695325"/>
            <a:ext cx="4616450" cy="34623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701675" y="4387850"/>
            <a:ext cx="5607050" cy="4152900"/>
          </a:xfrm>
          <a:prstGeom prst="rect">
            <a:avLst/>
          </a:prstGeom>
          <a:noFill/>
          <a:ln w="9525">
            <a:noFill/>
            <a:miter lim="800000"/>
            <a:headEnd/>
            <a:tailEnd/>
          </a:ln>
          <a:effectLst/>
        </p:spPr>
        <p:txBody>
          <a:bodyPr vert="horz" wrap="square" lIns="92459" tIns="46229" rIns="92459" bIns="4622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775700"/>
            <a:ext cx="3038475" cy="458788"/>
          </a:xfrm>
          <a:prstGeom prst="rect">
            <a:avLst/>
          </a:prstGeom>
          <a:noFill/>
          <a:ln w="9525">
            <a:noFill/>
            <a:miter lim="800000"/>
            <a:headEnd/>
            <a:tailEnd/>
          </a:ln>
          <a:effectLst/>
        </p:spPr>
        <p:txBody>
          <a:bodyPr vert="horz" wrap="square" lIns="92459" tIns="46229" rIns="92459" bIns="46229" numCol="1" anchor="b" anchorCtr="0" compatLnSpc="1">
            <a:prstTxWarp prst="textNoShape">
              <a:avLst/>
            </a:prstTxWarp>
          </a:bodyPr>
          <a:lstStyle>
            <a:lvl1pPr>
              <a:defRPr sz="1200">
                <a:latin typeface="Arial" charset="0"/>
                <a:cs typeface="+mn-cs"/>
              </a:defRPr>
            </a:lvl1pPr>
          </a:lstStyle>
          <a:p>
            <a:pPr>
              <a:defRPr/>
            </a:pPr>
            <a:endParaRPr lang="en-US" dirty="0"/>
          </a:p>
        </p:txBody>
      </p:sp>
      <p:sp>
        <p:nvSpPr>
          <p:cNvPr id="4103" name="Rectangle 7"/>
          <p:cNvSpPr>
            <a:spLocks noGrp="1" noChangeArrowheads="1"/>
          </p:cNvSpPr>
          <p:nvPr>
            <p:ph type="sldNum" sz="quarter" idx="5"/>
          </p:nvPr>
        </p:nvSpPr>
        <p:spPr bwMode="auto">
          <a:xfrm>
            <a:off x="3970338" y="8775700"/>
            <a:ext cx="3038475" cy="458788"/>
          </a:xfrm>
          <a:prstGeom prst="rect">
            <a:avLst/>
          </a:prstGeom>
          <a:noFill/>
          <a:ln w="9525">
            <a:noFill/>
            <a:miter lim="800000"/>
            <a:headEnd/>
            <a:tailEnd/>
          </a:ln>
          <a:effectLst/>
        </p:spPr>
        <p:txBody>
          <a:bodyPr vert="horz" wrap="square" lIns="92459" tIns="46229" rIns="92459" bIns="46229" numCol="1" anchor="b" anchorCtr="0" compatLnSpc="1">
            <a:prstTxWarp prst="textNoShape">
              <a:avLst/>
            </a:prstTxWarp>
          </a:bodyPr>
          <a:lstStyle>
            <a:lvl1pPr algn="r">
              <a:defRPr sz="1200">
                <a:latin typeface="Arial" charset="0"/>
                <a:cs typeface="+mn-cs"/>
              </a:defRPr>
            </a:lvl1pPr>
          </a:lstStyle>
          <a:p>
            <a:pPr>
              <a:defRPr/>
            </a:pPr>
            <a:fld id="{72B243F8-56ED-4361-AA83-BD4DC0C4AAD5}" type="slidenum">
              <a:rPr lang="en-US"/>
              <a:pPr>
                <a:defRPr/>
              </a:pPr>
              <a:t>‹#›</a:t>
            </a:fld>
            <a:endParaRPr lang="en-US" dirty="0"/>
          </a:p>
        </p:txBody>
      </p:sp>
    </p:spTree>
    <p:extLst>
      <p:ext uri="{BB962C8B-B14F-4D97-AF65-F5344CB8AC3E}">
        <p14:creationId xmlns:p14="http://schemas.microsoft.com/office/powerpoint/2010/main" val="308748125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a:ln/>
        </p:spPr>
      </p:sp>
      <p:sp>
        <p:nvSpPr>
          <p:cNvPr id="1290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94212"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87CF6E34-50DE-4C27-8F71-4164678C8A9C}" type="slidenum">
              <a:rPr lang="en-US" smtClean="0"/>
              <a:pPr eaLnBrk="1" hangingPunct="1">
                <a:defRPr/>
              </a:pPr>
              <a:t>2</a:t>
            </a:fld>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pitchFamily="34" charset="0"/>
            </a:endParaRP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E918649-0186-4C1A-ABC8-1CC3C4EB4CC7}" type="slidenum">
              <a:rPr lang="en-US" altLang="en-US" smtClean="0"/>
              <a:pPr eaLnBrk="1" hangingPunct="1"/>
              <a:t>40</a:t>
            </a:fld>
            <a:endParaRPr lang="en-US" alt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pitchFamily="34" charset="0"/>
            </a:endParaRPr>
          </a:p>
        </p:txBody>
      </p:sp>
      <p:sp>
        <p:nvSpPr>
          <p:cNvPr id="645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3C0AFD59-F7FF-494B-AE72-AD996596F59E}" type="slidenum">
              <a:rPr lang="en-US" altLang="en-US" smtClean="0"/>
              <a:pPr eaLnBrk="1" hangingPunct="1"/>
              <a:t>41</a:t>
            </a:fld>
            <a:endParaRPr lang="en-US" alt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ftr" sz="quarter" idx="10"/>
          </p:nvPr>
        </p:nvSpPr>
        <p:spPr>
          <a:xfrm>
            <a:off x="0" y="6400800"/>
            <a:ext cx="9144000" cy="323850"/>
          </a:xfrm>
          <a:prstGeom prst="rect">
            <a:avLst/>
          </a:prstGeom>
        </p:spPr>
        <p:txBody>
          <a:bodyPr/>
          <a:lstStyle>
            <a:lvl1pPr>
              <a:defRPr/>
            </a:lvl1pPr>
          </a:lstStyle>
          <a:p>
            <a:pPr>
              <a:defRPr/>
            </a:pPr>
            <a:endParaRPr lang="en-US" dirty="0"/>
          </a:p>
        </p:txBody>
      </p:sp>
    </p:spTree>
    <p:extLst>
      <p:ext uri="{BB962C8B-B14F-4D97-AF65-F5344CB8AC3E}">
        <p14:creationId xmlns:p14="http://schemas.microsoft.com/office/powerpoint/2010/main" val="307574191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itle 1"/>
          <p:cNvSpPr>
            <a:spLocks noGrp="1"/>
          </p:cNvSpPr>
          <p:nvPr>
            <p:ph type="title"/>
          </p:nvPr>
        </p:nvSpPr>
        <p:spPr>
          <a:xfrm>
            <a:off x="1331640" y="159500"/>
            <a:ext cx="7355160" cy="706090"/>
          </a:xfrm>
          <a:prstGeom prst="rect">
            <a:avLst/>
          </a:prstGeom>
        </p:spPr>
        <p:txBody>
          <a:bodyPr anchor="ctr" anchorCtr="0"/>
          <a:lstStyle>
            <a:lvl1pPr>
              <a:defRPr sz="2400"/>
            </a:lvl1pPr>
          </a:lstStyle>
          <a:p>
            <a:r>
              <a:rPr lang="en-US" dirty="0" smtClean="0"/>
              <a:t>Click to edit Master title style</a:t>
            </a:r>
            <a:endParaRPr lang="en-US" dirty="0"/>
          </a:p>
        </p:txBody>
      </p:sp>
      <p:sp>
        <p:nvSpPr>
          <p:cNvPr id="4" name="Rectangle 5"/>
          <p:cNvSpPr>
            <a:spLocks noGrp="1" noChangeArrowheads="1"/>
          </p:cNvSpPr>
          <p:nvPr>
            <p:ph type="ftr" sz="quarter" idx="10"/>
          </p:nvPr>
        </p:nvSpPr>
        <p:spPr>
          <a:xfrm>
            <a:off x="0" y="6400800"/>
            <a:ext cx="9144000" cy="323850"/>
          </a:xfrm>
          <a:prstGeom prst="rect">
            <a:avLst/>
          </a:prstGeom>
        </p:spPr>
        <p:txBody>
          <a:bodyPr/>
          <a:lstStyle>
            <a:lvl1pPr>
              <a:defRPr/>
            </a:lvl1pPr>
          </a:lstStyle>
          <a:p>
            <a:pPr>
              <a:defRPr/>
            </a:pPr>
            <a:endParaRPr lang="en-US" dirty="0"/>
          </a:p>
        </p:txBody>
      </p:sp>
    </p:spTree>
    <p:extLst>
      <p:ext uri="{BB962C8B-B14F-4D97-AF65-F5344CB8AC3E}">
        <p14:creationId xmlns:p14="http://schemas.microsoft.com/office/powerpoint/2010/main" val="109364521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91300" y="274638"/>
            <a:ext cx="20955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274638"/>
            <a:ext cx="61341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xfrm>
            <a:off x="0" y="6400800"/>
            <a:ext cx="9144000" cy="323850"/>
          </a:xfrm>
          <a:prstGeom prst="rect">
            <a:avLst/>
          </a:prstGeom>
        </p:spPr>
        <p:txBody>
          <a:bodyPr/>
          <a:lstStyle>
            <a:lvl1pPr>
              <a:defRPr/>
            </a:lvl1pPr>
          </a:lstStyle>
          <a:p>
            <a:pPr>
              <a:defRPr/>
            </a:pPr>
            <a:endParaRPr lang="en-US" dirty="0"/>
          </a:p>
        </p:txBody>
      </p:sp>
    </p:spTree>
    <p:extLst>
      <p:ext uri="{BB962C8B-B14F-4D97-AF65-F5344CB8AC3E}">
        <p14:creationId xmlns:p14="http://schemas.microsoft.com/office/powerpoint/2010/main" val="211598612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772400" cy="1470025"/>
          </a:xfrm>
        </p:spPr>
        <p:txBody>
          <a:bodyPr/>
          <a:lstStyle>
            <a:lvl1pPr>
              <a:defRPr>
                <a:latin typeface="Arial"/>
                <a:cs typeface="Arial"/>
              </a:defRPr>
            </a:lvl1pPr>
          </a:lstStyle>
          <a:p>
            <a:r>
              <a:rPr lang="en-US" smtClean="0"/>
              <a:t>Click to edit Master title style</a:t>
            </a:r>
            <a:endParaRPr lang="fr-FR" dirty="0"/>
          </a:p>
        </p:txBody>
      </p:sp>
      <p:sp>
        <p:nvSpPr>
          <p:cNvPr id="3" name="Subtitle 2"/>
          <p:cNvSpPr>
            <a:spLocks noGrp="1"/>
          </p:cNvSpPr>
          <p:nvPr>
            <p:ph type="subTitle" idx="1"/>
          </p:nvPr>
        </p:nvSpPr>
        <p:spPr>
          <a:xfrm>
            <a:off x="1371600" y="3127375"/>
            <a:ext cx="6400800" cy="1752600"/>
          </a:xfrm>
        </p:spPr>
        <p:txBody>
          <a:bodyPr/>
          <a:lstStyle>
            <a:lvl1pPr marL="0" indent="0" algn="ctr">
              <a:buNone/>
              <a:defRPr>
                <a:solidFill>
                  <a:schemeClr val="tx1">
                    <a:tint val="75000"/>
                  </a:schemeClr>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r-FR" dirty="0"/>
          </a:p>
        </p:txBody>
      </p:sp>
      <p:sp>
        <p:nvSpPr>
          <p:cNvPr id="7" name="Date Placeholder 3"/>
          <p:cNvSpPr>
            <a:spLocks noGrp="1"/>
          </p:cNvSpPr>
          <p:nvPr>
            <p:ph type="dt" sz="half" idx="10"/>
          </p:nvPr>
        </p:nvSpPr>
        <p:spPr/>
        <p:txBody>
          <a:bodyPr/>
          <a:lstStyle>
            <a:lvl1pPr algn="r">
              <a:defRPr sz="1000" dirty="0">
                <a:cs typeface="Arial" charset="0"/>
              </a:defRPr>
            </a:lvl1pPr>
          </a:lstStyle>
          <a:p>
            <a:pPr>
              <a:defRPr/>
            </a:pPr>
            <a:endParaRPr lang="fr-FR" dirty="0">
              <a:solidFill>
                <a:prstClr val="white"/>
              </a:solidFill>
            </a:endParaRPr>
          </a:p>
        </p:txBody>
      </p:sp>
    </p:spTree>
    <p:extLst>
      <p:ext uri="{BB962C8B-B14F-4D97-AF65-F5344CB8AC3E}">
        <p14:creationId xmlns:p14="http://schemas.microsoft.com/office/powerpoint/2010/main" val="39742919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dirty="0"/>
          </a:p>
        </p:txBody>
      </p:sp>
      <p:sp>
        <p:nvSpPr>
          <p:cNvPr id="4" name="Slide Number Placeholder 5"/>
          <p:cNvSpPr>
            <a:spLocks noGrp="1"/>
          </p:cNvSpPr>
          <p:nvPr>
            <p:ph type="sldNum" sz="quarter" idx="10"/>
          </p:nvPr>
        </p:nvSpPr>
        <p:spPr>
          <a:xfrm>
            <a:off x="457200" y="6492875"/>
            <a:ext cx="533400" cy="365125"/>
          </a:xfrm>
          <a:prstGeom prst="rect">
            <a:avLst/>
          </a:prstGeom>
        </p:spPr>
        <p:txBody>
          <a:bodyPr vert="horz" wrap="square" lIns="91440" tIns="45720" rIns="91440" bIns="45720" numCol="1" anchor="t" anchorCtr="0" compatLnSpc="1">
            <a:prstTxWarp prst="textNoShape">
              <a:avLst/>
            </a:prstTxWarp>
          </a:bodyPr>
          <a:lstStyle>
            <a:lvl1pPr>
              <a:defRPr sz="1800"/>
            </a:lvl1pPr>
          </a:lstStyle>
          <a:p>
            <a:pPr defTabSz="457200">
              <a:defRPr/>
            </a:pPr>
            <a:fld id="{B6295BC2-09F7-C840-B10C-CC767D399F8B}" type="slidenum">
              <a:rPr lang="fr-FR">
                <a:solidFill>
                  <a:prstClr val="black"/>
                </a:solidFill>
                <a:ea typeface="ＭＳ Ｐゴシック" charset="0"/>
              </a:rPr>
              <a:pPr defTabSz="457200">
                <a:defRPr/>
              </a:pPr>
              <a:t>‹#›</a:t>
            </a:fld>
            <a:endParaRPr lang="fr-FR">
              <a:solidFill>
                <a:prstClr val="black"/>
              </a:solidFill>
              <a:ea typeface="ＭＳ Ｐゴシック" charset="0"/>
            </a:endParaRPr>
          </a:p>
        </p:txBody>
      </p:sp>
      <p:sp>
        <p:nvSpPr>
          <p:cNvPr id="5" name="Date Placeholder 3"/>
          <p:cNvSpPr>
            <a:spLocks noGrp="1"/>
          </p:cNvSpPr>
          <p:nvPr>
            <p:ph type="dt" sz="half" idx="11"/>
          </p:nvPr>
        </p:nvSpPr>
        <p:spPr/>
        <p:txBody>
          <a:bodyPr/>
          <a:lstStyle>
            <a:lvl1pPr algn="r">
              <a:defRPr sz="1000" dirty="0">
                <a:cs typeface="Arial" charset="0"/>
              </a:defRPr>
            </a:lvl1pPr>
          </a:lstStyle>
          <a:p>
            <a:pPr>
              <a:defRPr/>
            </a:pPr>
            <a:endParaRPr lang="fr-FR">
              <a:solidFill>
                <a:prstClr val="white"/>
              </a:solidFill>
            </a:endParaRPr>
          </a:p>
        </p:txBody>
      </p:sp>
    </p:spTree>
    <p:extLst>
      <p:ext uri="{BB962C8B-B14F-4D97-AF65-F5344CB8AC3E}">
        <p14:creationId xmlns:p14="http://schemas.microsoft.com/office/powerpoint/2010/main" val="37353934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722313" y="3590925"/>
            <a:ext cx="7772400" cy="1362075"/>
          </a:xfrm>
        </p:spPr>
        <p:txBody>
          <a:bodyPr anchor="t"/>
          <a:lstStyle>
            <a:lvl1pPr algn="l">
              <a:defRPr sz="4000" b="1" cap="all"/>
            </a:lvl1pPr>
          </a:lstStyle>
          <a:p>
            <a:r>
              <a:rPr lang="en-US" smtClean="0"/>
              <a:t>Click to edit Master title style</a:t>
            </a:r>
            <a:endParaRPr lang="fr-FR" dirty="0"/>
          </a:p>
        </p:txBody>
      </p:sp>
      <p:sp>
        <p:nvSpPr>
          <p:cNvPr id="3" name="Text Placeholder 2"/>
          <p:cNvSpPr>
            <a:spLocks noGrp="1"/>
          </p:cNvSpPr>
          <p:nvPr>
            <p:ph type="body" idx="1"/>
          </p:nvPr>
        </p:nvSpPr>
        <p:spPr>
          <a:xfrm>
            <a:off x="722313" y="2090738"/>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Slide Number Placeholder 5"/>
          <p:cNvSpPr>
            <a:spLocks noGrp="1"/>
          </p:cNvSpPr>
          <p:nvPr>
            <p:ph type="sldNum" sz="quarter" idx="10"/>
          </p:nvPr>
        </p:nvSpPr>
        <p:spPr>
          <a:xfrm>
            <a:off x="457200" y="6492875"/>
            <a:ext cx="533400" cy="365125"/>
          </a:xfrm>
          <a:prstGeom prst="rect">
            <a:avLst/>
          </a:prstGeom>
        </p:spPr>
        <p:txBody>
          <a:bodyPr vert="horz" wrap="square" lIns="91440" tIns="45720" rIns="91440" bIns="45720" numCol="1" anchor="t" anchorCtr="0" compatLnSpc="1">
            <a:prstTxWarp prst="textNoShape">
              <a:avLst/>
            </a:prstTxWarp>
          </a:bodyPr>
          <a:lstStyle>
            <a:lvl1pPr>
              <a:defRPr sz="1800"/>
            </a:lvl1pPr>
          </a:lstStyle>
          <a:p>
            <a:pPr defTabSz="457200">
              <a:defRPr/>
            </a:pPr>
            <a:fld id="{2608AEE2-8074-7640-8C01-767B899C1ABA}" type="slidenum">
              <a:rPr lang="fr-FR">
                <a:solidFill>
                  <a:prstClr val="black"/>
                </a:solidFill>
                <a:ea typeface="ＭＳ Ｐゴシック" charset="0"/>
              </a:rPr>
              <a:pPr defTabSz="457200">
                <a:defRPr/>
              </a:pPr>
              <a:t>‹#›</a:t>
            </a:fld>
            <a:endParaRPr lang="fr-FR">
              <a:solidFill>
                <a:prstClr val="black"/>
              </a:solidFill>
              <a:ea typeface="ＭＳ Ｐゴシック" charset="0"/>
            </a:endParaRPr>
          </a:p>
        </p:txBody>
      </p:sp>
      <p:sp>
        <p:nvSpPr>
          <p:cNvPr id="5" name="Date Placeholder 3"/>
          <p:cNvSpPr>
            <a:spLocks noGrp="1"/>
          </p:cNvSpPr>
          <p:nvPr>
            <p:ph type="dt" sz="half" idx="11"/>
          </p:nvPr>
        </p:nvSpPr>
        <p:spPr/>
        <p:txBody>
          <a:bodyPr/>
          <a:lstStyle>
            <a:lvl1pPr algn="r">
              <a:defRPr sz="1000" dirty="0">
                <a:cs typeface="Arial" charset="0"/>
              </a:defRPr>
            </a:lvl1pPr>
          </a:lstStyle>
          <a:p>
            <a:pPr>
              <a:defRPr/>
            </a:pPr>
            <a:endParaRPr lang="fr-FR">
              <a:solidFill>
                <a:prstClr val="white"/>
              </a:solidFill>
            </a:endParaRPr>
          </a:p>
        </p:txBody>
      </p:sp>
    </p:spTree>
    <p:extLst>
      <p:ext uri="{BB962C8B-B14F-4D97-AF65-F5344CB8AC3E}">
        <p14:creationId xmlns:p14="http://schemas.microsoft.com/office/powerpoint/2010/main" val="15781166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dirty="0"/>
          </a:p>
        </p:txBody>
      </p:sp>
      <p:sp>
        <p:nvSpPr>
          <p:cNvPr id="3" name="Content Placeholder 2"/>
          <p:cNvSpPr>
            <a:spLocks noGrp="1"/>
          </p:cNvSpPr>
          <p:nvPr>
            <p:ph sz="half" idx="1"/>
          </p:nvPr>
        </p:nvSpPr>
        <p:spPr>
          <a:xfrm>
            <a:off x="457200" y="1219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dirty="0"/>
          </a:p>
        </p:txBody>
      </p:sp>
      <p:sp>
        <p:nvSpPr>
          <p:cNvPr id="4" name="Content Placeholder 3"/>
          <p:cNvSpPr>
            <a:spLocks noGrp="1"/>
          </p:cNvSpPr>
          <p:nvPr>
            <p:ph sz="half" idx="2"/>
          </p:nvPr>
        </p:nvSpPr>
        <p:spPr>
          <a:xfrm>
            <a:off x="4648200" y="1219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dirty="0"/>
          </a:p>
        </p:txBody>
      </p:sp>
      <p:sp>
        <p:nvSpPr>
          <p:cNvPr id="5" name="Slide Number Placeholder 5"/>
          <p:cNvSpPr>
            <a:spLocks noGrp="1"/>
          </p:cNvSpPr>
          <p:nvPr>
            <p:ph type="sldNum" sz="quarter" idx="10"/>
          </p:nvPr>
        </p:nvSpPr>
        <p:spPr>
          <a:xfrm>
            <a:off x="457200" y="6492875"/>
            <a:ext cx="533400" cy="365125"/>
          </a:xfrm>
          <a:prstGeom prst="rect">
            <a:avLst/>
          </a:prstGeom>
        </p:spPr>
        <p:txBody>
          <a:bodyPr vert="horz" wrap="square" lIns="91440" tIns="45720" rIns="91440" bIns="45720" numCol="1" anchor="t" anchorCtr="0" compatLnSpc="1">
            <a:prstTxWarp prst="textNoShape">
              <a:avLst/>
            </a:prstTxWarp>
          </a:bodyPr>
          <a:lstStyle>
            <a:lvl1pPr>
              <a:defRPr sz="1800"/>
            </a:lvl1pPr>
          </a:lstStyle>
          <a:p>
            <a:pPr defTabSz="457200">
              <a:defRPr/>
            </a:pPr>
            <a:fld id="{36CBB160-2669-1E48-9273-CC6D7CD68F4E}" type="slidenum">
              <a:rPr lang="fr-FR">
                <a:solidFill>
                  <a:prstClr val="black"/>
                </a:solidFill>
                <a:ea typeface="ＭＳ Ｐゴシック" charset="0"/>
              </a:rPr>
              <a:pPr defTabSz="457200">
                <a:defRPr/>
              </a:pPr>
              <a:t>‹#›</a:t>
            </a:fld>
            <a:endParaRPr lang="fr-FR">
              <a:solidFill>
                <a:prstClr val="black"/>
              </a:solidFill>
              <a:ea typeface="ＭＳ Ｐゴシック" charset="0"/>
            </a:endParaRPr>
          </a:p>
        </p:txBody>
      </p:sp>
      <p:sp>
        <p:nvSpPr>
          <p:cNvPr id="6" name="Date Placeholder 3"/>
          <p:cNvSpPr>
            <a:spLocks noGrp="1"/>
          </p:cNvSpPr>
          <p:nvPr>
            <p:ph type="dt" sz="half" idx="11"/>
          </p:nvPr>
        </p:nvSpPr>
        <p:spPr/>
        <p:txBody>
          <a:bodyPr/>
          <a:lstStyle>
            <a:lvl1pPr algn="r">
              <a:defRPr sz="1000" dirty="0">
                <a:cs typeface="Arial" charset="0"/>
              </a:defRPr>
            </a:lvl1pPr>
          </a:lstStyle>
          <a:p>
            <a:pPr>
              <a:defRPr/>
            </a:pPr>
            <a:endParaRPr lang="fr-FR">
              <a:solidFill>
                <a:prstClr val="white"/>
              </a:solidFill>
            </a:endParaRPr>
          </a:p>
        </p:txBody>
      </p:sp>
    </p:spTree>
    <p:extLst>
      <p:ext uri="{BB962C8B-B14F-4D97-AF65-F5344CB8AC3E}">
        <p14:creationId xmlns:p14="http://schemas.microsoft.com/office/powerpoint/2010/main" val="8089342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r-FR"/>
          </a:p>
        </p:txBody>
      </p:sp>
      <p:sp>
        <p:nvSpPr>
          <p:cNvPr id="3" name="Text Placeholder 2"/>
          <p:cNvSpPr>
            <a:spLocks noGrp="1"/>
          </p:cNvSpPr>
          <p:nvPr>
            <p:ph type="body" idx="1"/>
          </p:nvPr>
        </p:nvSpPr>
        <p:spPr>
          <a:xfrm>
            <a:off x="457200" y="121920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5896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Text Placeholder 4"/>
          <p:cNvSpPr>
            <a:spLocks noGrp="1"/>
          </p:cNvSpPr>
          <p:nvPr>
            <p:ph type="body" sz="quarter" idx="3"/>
          </p:nvPr>
        </p:nvSpPr>
        <p:spPr>
          <a:xfrm>
            <a:off x="4645025" y="121920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85896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7" name="Slide Number Placeholder 5"/>
          <p:cNvSpPr>
            <a:spLocks noGrp="1"/>
          </p:cNvSpPr>
          <p:nvPr>
            <p:ph type="sldNum" sz="quarter" idx="10"/>
          </p:nvPr>
        </p:nvSpPr>
        <p:spPr>
          <a:xfrm>
            <a:off x="457200" y="6492875"/>
            <a:ext cx="533400" cy="365125"/>
          </a:xfrm>
          <a:prstGeom prst="rect">
            <a:avLst/>
          </a:prstGeom>
        </p:spPr>
        <p:txBody>
          <a:bodyPr vert="horz" wrap="square" lIns="91440" tIns="45720" rIns="91440" bIns="45720" numCol="1" anchor="t" anchorCtr="0" compatLnSpc="1">
            <a:prstTxWarp prst="textNoShape">
              <a:avLst/>
            </a:prstTxWarp>
          </a:bodyPr>
          <a:lstStyle>
            <a:lvl1pPr>
              <a:defRPr sz="1800"/>
            </a:lvl1pPr>
          </a:lstStyle>
          <a:p>
            <a:pPr defTabSz="457200">
              <a:defRPr/>
            </a:pPr>
            <a:fld id="{FF43584C-1597-8149-A86F-5ADE1037DB56}" type="slidenum">
              <a:rPr lang="fr-FR">
                <a:solidFill>
                  <a:prstClr val="black"/>
                </a:solidFill>
                <a:ea typeface="ＭＳ Ｐゴシック" charset="0"/>
              </a:rPr>
              <a:pPr defTabSz="457200">
                <a:defRPr/>
              </a:pPr>
              <a:t>‹#›</a:t>
            </a:fld>
            <a:endParaRPr lang="fr-FR">
              <a:solidFill>
                <a:prstClr val="black"/>
              </a:solidFill>
              <a:ea typeface="ＭＳ Ｐゴシック" charset="0"/>
            </a:endParaRPr>
          </a:p>
        </p:txBody>
      </p:sp>
      <p:sp>
        <p:nvSpPr>
          <p:cNvPr id="8" name="Date Placeholder 3"/>
          <p:cNvSpPr>
            <a:spLocks noGrp="1"/>
          </p:cNvSpPr>
          <p:nvPr>
            <p:ph type="dt" sz="half" idx="11"/>
          </p:nvPr>
        </p:nvSpPr>
        <p:spPr/>
        <p:txBody>
          <a:bodyPr/>
          <a:lstStyle>
            <a:lvl1pPr algn="r">
              <a:defRPr sz="1000">
                <a:cs typeface="Arial" charset="0"/>
              </a:defRPr>
            </a:lvl1pPr>
          </a:lstStyle>
          <a:p>
            <a:pPr>
              <a:defRPr/>
            </a:pPr>
            <a:endParaRPr lang="fr-FR" dirty="0" smtClean="0">
              <a:solidFill>
                <a:prstClr val="white"/>
              </a:solidFill>
            </a:endParaRPr>
          </a:p>
        </p:txBody>
      </p:sp>
    </p:spTree>
    <p:extLst>
      <p:ext uri="{BB962C8B-B14F-4D97-AF65-F5344CB8AC3E}">
        <p14:creationId xmlns:p14="http://schemas.microsoft.com/office/powerpoint/2010/main" val="21195644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Slide Number Placeholder 5"/>
          <p:cNvSpPr>
            <a:spLocks noGrp="1"/>
          </p:cNvSpPr>
          <p:nvPr>
            <p:ph type="sldNum" sz="quarter" idx="10"/>
          </p:nvPr>
        </p:nvSpPr>
        <p:spPr>
          <a:xfrm>
            <a:off x="457200" y="6492875"/>
            <a:ext cx="533400" cy="365125"/>
          </a:xfrm>
          <a:prstGeom prst="rect">
            <a:avLst/>
          </a:prstGeom>
        </p:spPr>
        <p:txBody>
          <a:bodyPr vert="horz" wrap="square" lIns="91440" tIns="45720" rIns="91440" bIns="45720" numCol="1" anchor="t" anchorCtr="0" compatLnSpc="1">
            <a:prstTxWarp prst="textNoShape">
              <a:avLst/>
            </a:prstTxWarp>
          </a:bodyPr>
          <a:lstStyle>
            <a:lvl1pPr>
              <a:defRPr sz="1800"/>
            </a:lvl1pPr>
          </a:lstStyle>
          <a:p>
            <a:pPr defTabSz="457200">
              <a:defRPr/>
            </a:pPr>
            <a:fld id="{FCB4E7EC-1EE3-A845-9F3A-D8EBA74867F8}" type="slidenum">
              <a:rPr lang="fr-FR">
                <a:solidFill>
                  <a:prstClr val="black"/>
                </a:solidFill>
                <a:ea typeface="ＭＳ Ｐゴシック" charset="0"/>
              </a:rPr>
              <a:pPr defTabSz="457200">
                <a:defRPr/>
              </a:pPr>
              <a:t>‹#›</a:t>
            </a:fld>
            <a:endParaRPr lang="fr-FR">
              <a:solidFill>
                <a:prstClr val="black"/>
              </a:solidFill>
              <a:ea typeface="ＭＳ Ｐゴシック" charset="0"/>
            </a:endParaRPr>
          </a:p>
        </p:txBody>
      </p:sp>
      <p:sp>
        <p:nvSpPr>
          <p:cNvPr id="4" name="Date Placeholder 3"/>
          <p:cNvSpPr>
            <a:spLocks noGrp="1"/>
          </p:cNvSpPr>
          <p:nvPr>
            <p:ph type="dt" sz="half" idx="11"/>
          </p:nvPr>
        </p:nvSpPr>
        <p:spPr/>
        <p:txBody>
          <a:bodyPr/>
          <a:lstStyle>
            <a:lvl1pPr algn="r">
              <a:defRPr sz="1000" dirty="0">
                <a:cs typeface="Arial" charset="0"/>
              </a:defRPr>
            </a:lvl1pPr>
          </a:lstStyle>
          <a:p>
            <a:pPr>
              <a:defRPr/>
            </a:pPr>
            <a:endParaRPr lang="fr-FR">
              <a:solidFill>
                <a:prstClr val="white"/>
              </a:solidFill>
            </a:endParaRPr>
          </a:p>
        </p:txBody>
      </p:sp>
    </p:spTree>
    <p:extLst>
      <p:ext uri="{BB962C8B-B14F-4D97-AF65-F5344CB8AC3E}">
        <p14:creationId xmlns:p14="http://schemas.microsoft.com/office/powerpoint/2010/main" val="39546489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xfrm>
            <a:off x="457200" y="6492875"/>
            <a:ext cx="533400" cy="365125"/>
          </a:xfrm>
          <a:prstGeom prst="rect">
            <a:avLst/>
          </a:prstGeom>
        </p:spPr>
        <p:txBody>
          <a:bodyPr vert="horz" wrap="square" lIns="91440" tIns="45720" rIns="91440" bIns="45720" numCol="1" anchor="t" anchorCtr="0" compatLnSpc="1">
            <a:prstTxWarp prst="textNoShape">
              <a:avLst/>
            </a:prstTxWarp>
          </a:bodyPr>
          <a:lstStyle>
            <a:lvl1pPr>
              <a:defRPr sz="1800"/>
            </a:lvl1pPr>
          </a:lstStyle>
          <a:p>
            <a:pPr defTabSz="457200">
              <a:defRPr/>
            </a:pPr>
            <a:fld id="{F89BA364-FE2B-9B48-A8F1-DAA08FFCC93E}" type="slidenum">
              <a:rPr lang="fr-FR">
                <a:solidFill>
                  <a:prstClr val="black"/>
                </a:solidFill>
                <a:ea typeface="ＭＳ Ｐゴシック" charset="0"/>
              </a:rPr>
              <a:pPr defTabSz="457200">
                <a:defRPr/>
              </a:pPr>
              <a:t>‹#›</a:t>
            </a:fld>
            <a:endParaRPr lang="fr-FR">
              <a:solidFill>
                <a:prstClr val="black"/>
              </a:solidFill>
              <a:ea typeface="ＭＳ Ｐゴシック" charset="0"/>
            </a:endParaRPr>
          </a:p>
        </p:txBody>
      </p:sp>
      <p:sp>
        <p:nvSpPr>
          <p:cNvPr id="3" name="Date Placeholder 3"/>
          <p:cNvSpPr>
            <a:spLocks noGrp="1"/>
          </p:cNvSpPr>
          <p:nvPr>
            <p:ph type="dt" sz="half" idx="11"/>
          </p:nvPr>
        </p:nvSpPr>
        <p:spPr/>
        <p:txBody>
          <a:bodyPr/>
          <a:lstStyle>
            <a:lvl1pPr algn="r">
              <a:defRPr sz="1000" dirty="0">
                <a:cs typeface="Arial" charset="0"/>
              </a:defRPr>
            </a:lvl1pPr>
          </a:lstStyle>
          <a:p>
            <a:pPr>
              <a:defRPr/>
            </a:pPr>
            <a:endParaRPr lang="fr-FR">
              <a:solidFill>
                <a:prstClr val="white"/>
              </a:solidFill>
            </a:endParaRPr>
          </a:p>
        </p:txBody>
      </p:sp>
    </p:spTree>
    <p:extLst>
      <p:ext uri="{BB962C8B-B14F-4D97-AF65-F5344CB8AC3E}">
        <p14:creationId xmlns:p14="http://schemas.microsoft.com/office/powerpoint/2010/main" val="25385716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F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a:xfrm>
            <a:off x="457200" y="6492875"/>
            <a:ext cx="533400" cy="365125"/>
          </a:xfrm>
          <a:prstGeom prst="rect">
            <a:avLst/>
          </a:prstGeom>
        </p:spPr>
        <p:txBody>
          <a:bodyPr vert="horz" wrap="square" lIns="91440" tIns="45720" rIns="91440" bIns="45720" numCol="1" anchor="t" anchorCtr="0" compatLnSpc="1">
            <a:prstTxWarp prst="textNoShape">
              <a:avLst/>
            </a:prstTxWarp>
          </a:bodyPr>
          <a:lstStyle>
            <a:lvl1pPr>
              <a:defRPr sz="1800"/>
            </a:lvl1pPr>
          </a:lstStyle>
          <a:p>
            <a:pPr defTabSz="457200">
              <a:defRPr/>
            </a:pPr>
            <a:fld id="{111067E9-DE15-0841-8BD2-AEE40361017B}" type="slidenum">
              <a:rPr lang="fr-FR">
                <a:solidFill>
                  <a:prstClr val="black"/>
                </a:solidFill>
                <a:ea typeface="ＭＳ Ｐゴシック" charset="0"/>
              </a:rPr>
              <a:pPr defTabSz="457200">
                <a:defRPr/>
              </a:pPr>
              <a:t>‹#›</a:t>
            </a:fld>
            <a:endParaRPr lang="fr-FR">
              <a:solidFill>
                <a:prstClr val="black"/>
              </a:solidFill>
              <a:ea typeface="ＭＳ Ｐゴシック" charset="0"/>
            </a:endParaRPr>
          </a:p>
        </p:txBody>
      </p:sp>
      <p:sp>
        <p:nvSpPr>
          <p:cNvPr id="6" name="Date Placeholder 3"/>
          <p:cNvSpPr>
            <a:spLocks noGrp="1"/>
          </p:cNvSpPr>
          <p:nvPr>
            <p:ph type="dt" sz="half" idx="11"/>
          </p:nvPr>
        </p:nvSpPr>
        <p:spPr/>
        <p:txBody>
          <a:bodyPr/>
          <a:lstStyle>
            <a:lvl1pPr algn="r">
              <a:defRPr sz="1000" dirty="0">
                <a:cs typeface="Arial" charset="0"/>
              </a:defRPr>
            </a:lvl1pPr>
          </a:lstStyle>
          <a:p>
            <a:pPr>
              <a:defRPr/>
            </a:pPr>
            <a:endParaRPr lang="fr-FR">
              <a:solidFill>
                <a:prstClr val="white"/>
              </a:solidFill>
            </a:endParaRPr>
          </a:p>
        </p:txBody>
      </p:sp>
    </p:spTree>
    <p:extLst>
      <p:ext uri="{BB962C8B-B14F-4D97-AF65-F5344CB8AC3E}">
        <p14:creationId xmlns:p14="http://schemas.microsoft.com/office/powerpoint/2010/main" val="28521034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31640" y="159500"/>
            <a:ext cx="7355160" cy="706090"/>
          </a:xfrm>
          <a:prstGeom prst="rect">
            <a:avLst/>
          </a:prstGeom>
        </p:spPr>
        <p:txBody>
          <a:bodyPr anchor="ctr" anchorCtr="0"/>
          <a:lstStyle>
            <a:lvl1pPr>
              <a:defRPr sz="24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2400"/>
            </a:lvl1pPr>
            <a:lvl2pPr>
              <a:defRPr sz="2000"/>
            </a:lvl2pPr>
            <a:lvl3pPr>
              <a:defRPr sz="18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5"/>
          <p:cNvSpPr>
            <a:spLocks noGrp="1" noChangeArrowheads="1"/>
          </p:cNvSpPr>
          <p:nvPr>
            <p:ph type="ftr" sz="quarter" idx="10"/>
          </p:nvPr>
        </p:nvSpPr>
        <p:spPr>
          <a:xfrm>
            <a:off x="7394028" y="6400799"/>
            <a:ext cx="1749973" cy="457201"/>
          </a:xfrm>
          <a:prstGeom prst="rect">
            <a:avLst/>
          </a:prstGeom>
        </p:spPr>
        <p:txBody>
          <a:bodyPr/>
          <a:lstStyle>
            <a:lvl1pPr algn="r">
              <a:defRPr sz="1600"/>
            </a:lvl1pPr>
          </a:lstStyle>
          <a:p>
            <a:pPr>
              <a:defRPr/>
            </a:pPr>
            <a:endParaRPr lang="en-US" dirty="0"/>
          </a:p>
        </p:txBody>
      </p:sp>
    </p:spTree>
    <p:extLst>
      <p:ext uri="{BB962C8B-B14F-4D97-AF65-F5344CB8AC3E}">
        <p14:creationId xmlns:p14="http://schemas.microsoft.com/office/powerpoint/2010/main" val="81365134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F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fr-F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a:xfrm>
            <a:off x="457200" y="6492875"/>
            <a:ext cx="533400" cy="365125"/>
          </a:xfrm>
          <a:prstGeom prst="rect">
            <a:avLst/>
          </a:prstGeom>
        </p:spPr>
        <p:txBody>
          <a:bodyPr vert="horz" wrap="square" lIns="91440" tIns="45720" rIns="91440" bIns="45720" numCol="1" anchor="t" anchorCtr="0" compatLnSpc="1">
            <a:prstTxWarp prst="textNoShape">
              <a:avLst/>
            </a:prstTxWarp>
          </a:bodyPr>
          <a:lstStyle>
            <a:lvl1pPr>
              <a:defRPr sz="1800"/>
            </a:lvl1pPr>
          </a:lstStyle>
          <a:p>
            <a:pPr defTabSz="457200">
              <a:defRPr/>
            </a:pPr>
            <a:fld id="{E2EC3571-5311-CE47-9D2F-EDDFEF536BE0}" type="slidenum">
              <a:rPr lang="fr-FR">
                <a:solidFill>
                  <a:prstClr val="black"/>
                </a:solidFill>
                <a:ea typeface="ＭＳ Ｐゴシック" charset="0"/>
              </a:rPr>
              <a:pPr defTabSz="457200">
                <a:defRPr/>
              </a:pPr>
              <a:t>‹#›</a:t>
            </a:fld>
            <a:endParaRPr lang="fr-FR">
              <a:solidFill>
                <a:prstClr val="black"/>
              </a:solidFill>
              <a:ea typeface="ＭＳ Ｐゴシック" charset="0"/>
            </a:endParaRPr>
          </a:p>
        </p:txBody>
      </p:sp>
      <p:sp>
        <p:nvSpPr>
          <p:cNvPr id="6" name="Date Placeholder 3"/>
          <p:cNvSpPr>
            <a:spLocks noGrp="1"/>
          </p:cNvSpPr>
          <p:nvPr>
            <p:ph type="dt" sz="half" idx="11"/>
          </p:nvPr>
        </p:nvSpPr>
        <p:spPr/>
        <p:txBody>
          <a:bodyPr/>
          <a:lstStyle>
            <a:lvl1pPr algn="r">
              <a:defRPr sz="1000" dirty="0">
                <a:cs typeface="Arial" charset="0"/>
              </a:defRPr>
            </a:lvl1pPr>
          </a:lstStyle>
          <a:p>
            <a:pPr>
              <a:defRPr/>
            </a:pPr>
            <a:endParaRPr lang="fr-FR">
              <a:solidFill>
                <a:prstClr val="white"/>
              </a:solidFill>
            </a:endParaRPr>
          </a:p>
        </p:txBody>
      </p:sp>
    </p:spTree>
    <p:extLst>
      <p:ext uri="{BB962C8B-B14F-4D97-AF65-F5344CB8AC3E}">
        <p14:creationId xmlns:p14="http://schemas.microsoft.com/office/powerpoint/2010/main" val="40251465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Slide Number Placeholder 5"/>
          <p:cNvSpPr>
            <a:spLocks noGrp="1"/>
          </p:cNvSpPr>
          <p:nvPr>
            <p:ph type="sldNum" sz="quarter" idx="10"/>
          </p:nvPr>
        </p:nvSpPr>
        <p:spPr>
          <a:xfrm>
            <a:off x="457200" y="6492875"/>
            <a:ext cx="533400" cy="365125"/>
          </a:xfrm>
          <a:prstGeom prst="rect">
            <a:avLst/>
          </a:prstGeom>
        </p:spPr>
        <p:txBody>
          <a:bodyPr vert="horz" wrap="square" lIns="91440" tIns="45720" rIns="91440" bIns="45720" numCol="1" anchor="t" anchorCtr="0" compatLnSpc="1">
            <a:prstTxWarp prst="textNoShape">
              <a:avLst/>
            </a:prstTxWarp>
          </a:bodyPr>
          <a:lstStyle>
            <a:lvl1pPr>
              <a:defRPr sz="1800"/>
            </a:lvl1pPr>
          </a:lstStyle>
          <a:p>
            <a:pPr defTabSz="457200">
              <a:defRPr/>
            </a:pPr>
            <a:fld id="{EAF2B830-2E10-D041-AA16-C4BCDBB3159A}" type="slidenum">
              <a:rPr lang="fr-FR">
                <a:solidFill>
                  <a:prstClr val="black"/>
                </a:solidFill>
                <a:ea typeface="ＭＳ Ｐゴシック" charset="0"/>
              </a:rPr>
              <a:pPr defTabSz="457200">
                <a:defRPr/>
              </a:pPr>
              <a:t>‹#›</a:t>
            </a:fld>
            <a:endParaRPr lang="fr-FR">
              <a:solidFill>
                <a:prstClr val="black"/>
              </a:solidFill>
              <a:ea typeface="ＭＳ Ｐゴシック" charset="0"/>
            </a:endParaRPr>
          </a:p>
        </p:txBody>
      </p:sp>
      <p:sp>
        <p:nvSpPr>
          <p:cNvPr id="5" name="Date Placeholder 3"/>
          <p:cNvSpPr>
            <a:spLocks noGrp="1"/>
          </p:cNvSpPr>
          <p:nvPr>
            <p:ph type="dt" sz="half" idx="11"/>
          </p:nvPr>
        </p:nvSpPr>
        <p:spPr/>
        <p:txBody>
          <a:bodyPr/>
          <a:lstStyle>
            <a:lvl1pPr algn="r">
              <a:defRPr sz="1000" dirty="0">
                <a:cs typeface="Arial" charset="0"/>
              </a:defRPr>
            </a:lvl1pPr>
          </a:lstStyle>
          <a:p>
            <a:pPr>
              <a:defRPr/>
            </a:pPr>
            <a:endParaRPr lang="fr-FR">
              <a:solidFill>
                <a:prstClr val="white"/>
              </a:solidFill>
            </a:endParaRPr>
          </a:p>
        </p:txBody>
      </p:sp>
    </p:spTree>
    <p:extLst>
      <p:ext uri="{BB962C8B-B14F-4D97-AF65-F5344CB8AC3E}">
        <p14:creationId xmlns:p14="http://schemas.microsoft.com/office/powerpoint/2010/main" val="35213412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r-F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Slide Number Placeholder 5"/>
          <p:cNvSpPr>
            <a:spLocks noGrp="1"/>
          </p:cNvSpPr>
          <p:nvPr>
            <p:ph type="sldNum" sz="quarter" idx="10"/>
          </p:nvPr>
        </p:nvSpPr>
        <p:spPr>
          <a:xfrm>
            <a:off x="457200" y="6492875"/>
            <a:ext cx="533400" cy="365125"/>
          </a:xfrm>
          <a:prstGeom prst="rect">
            <a:avLst/>
          </a:prstGeom>
        </p:spPr>
        <p:txBody>
          <a:bodyPr vert="horz" wrap="square" lIns="91440" tIns="45720" rIns="91440" bIns="45720" numCol="1" anchor="t" anchorCtr="0" compatLnSpc="1">
            <a:prstTxWarp prst="textNoShape">
              <a:avLst/>
            </a:prstTxWarp>
          </a:bodyPr>
          <a:lstStyle>
            <a:lvl1pPr>
              <a:defRPr sz="1800"/>
            </a:lvl1pPr>
          </a:lstStyle>
          <a:p>
            <a:pPr defTabSz="457200">
              <a:defRPr/>
            </a:pPr>
            <a:fld id="{2D7F1356-C029-994F-A2FD-E8739AC6589D}" type="slidenum">
              <a:rPr lang="fr-FR">
                <a:solidFill>
                  <a:prstClr val="black"/>
                </a:solidFill>
                <a:ea typeface="ＭＳ Ｐゴシック" charset="0"/>
              </a:rPr>
              <a:pPr defTabSz="457200">
                <a:defRPr/>
              </a:pPr>
              <a:t>‹#›</a:t>
            </a:fld>
            <a:endParaRPr lang="fr-FR">
              <a:solidFill>
                <a:prstClr val="black"/>
              </a:solidFill>
              <a:ea typeface="ＭＳ Ｐゴシック" charset="0"/>
            </a:endParaRPr>
          </a:p>
        </p:txBody>
      </p:sp>
      <p:sp>
        <p:nvSpPr>
          <p:cNvPr id="5" name="Date Placeholder 3"/>
          <p:cNvSpPr>
            <a:spLocks noGrp="1"/>
          </p:cNvSpPr>
          <p:nvPr>
            <p:ph type="dt" sz="half" idx="11"/>
          </p:nvPr>
        </p:nvSpPr>
        <p:spPr/>
        <p:txBody>
          <a:bodyPr/>
          <a:lstStyle>
            <a:lvl1pPr algn="r">
              <a:defRPr sz="1000" dirty="0">
                <a:cs typeface="Arial" charset="0"/>
              </a:defRPr>
            </a:lvl1pPr>
          </a:lstStyle>
          <a:p>
            <a:pPr>
              <a:defRPr/>
            </a:pPr>
            <a:endParaRPr lang="fr-FR">
              <a:solidFill>
                <a:prstClr val="white"/>
              </a:solidFill>
            </a:endParaRPr>
          </a:p>
        </p:txBody>
      </p:sp>
    </p:spTree>
    <p:extLst>
      <p:ext uri="{BB962C8B-B14F-4D97-AF65-F5344CB8AC3E}">
        <p14:creationId xmlns:p14="http://schemas.microsoft.com/office/powerpoint/2010/main" val="1322552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xfrm>
            <a:off x="0" y="6400800"/>
            <a:ext cx="9144000" cy="323850"/>
          </a:xfrm>
          <a:prstGeom prst="rect">
            <a:avLst/>
          </a:prstGeom>
        </p:spPr>
        <p:txBody>
          <a:bodyPr/>
          <a:lstStyle>
            <a:lvl1pPr>
              <a:defRPr/>
            </a:lvl1pPr>
          </a:lstStyle>
          <a:p>
            <a:pPr>
              <a:defRPr/>
            </a:pPr>
            <a:endParaRPr lang="en-US" dirty="0"/>
          </a:p>
        </p:txBody>
      </p:sp>
    </p:spTree>
    <p:extLst>
      <p:ext uri="{BB962C8B-B14F-4D97-AF65-F5344CB8AC3E}">
        <p14:creationId xmlns:p14="http://schemas.microsoft.com/office/powerpoint/2010/main" val="73818632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04800" y="1121434"/>
            <a:ext cx="4114800" cy="500472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0" y="1121434"/>
            <a:ext cx="4114800" cy="500472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Title 1"/>
          <p:cNvSpPr>
            <a:spLocks noGrp="1"/>
          </p:cNvSpPr>
          <p:nvPr>
            <p:ph type="title"/>
          </p:nvPr>
        </p:nvSpPr>
        <p:spPr>
          <a:xfrm>
            <a:off x="1331640" y="159500"/>
            <a:ext cx="7355160" cy="706090"/>
          </a:xfrm>
          <a:prstGeom prst="rect">
            <a:avLst/>
          </a:prstGeom>
        </p:spPr>
        <p:txBody>
          <a:bodyPr anchor="ctr" anchorCtr="0"/>
          <a:lstStyle>
            <a:lvl1pPr>
              <a:defRPr sz="2400"/>
            </a:lvl1pPr>
          </a:lstStyle>
          <a:p>
            <a:r>
              <a:rPr lang="en-US" dirty="0" smtClean="0"/>
              <a:t>Click to edit Master title style</a:t>
            </a:r>
            <a:endParaRPr lang="en-US" dirty="0"/>
          </a:p>
        </p:txBody>
      </p:sp>
      <p:sp>
        <p:nvSpPr>
          <p:cNvPr id="5" name="Rectangle 5"/>
          <p:cNvSpPr>
            <a:spLocks noGrp="1" noChangeArrowheads="1"/>
          </p:cNvSpPr>
          <p:nvPr>
            <p:ph type="ftr" sz="quarter" idx="10"/>
          </p:nvPr>
        </p:nvSpPr>
        <p:spPr>
          <a:xfrm>
            <a:off x="0" y="6400800"/>
            <a:ext cx="9144000" cy="323850"/>
          </a:xfrm>
          <a:prstGeom prst="rect">
            <a:avLst/>
          </a:prstGeom>
        </p:spPr>
        <p:txBody>
          <a:bodyPr/>
          <a:lstStyle>
            <a:lvl1pPr>
              <a:defRPr/>
            </a:lvl1pPr>
          </a:lstStyle>
          <a:p>
            <a:pPr>
              <a:defRPr/>
            </a:pPr>
            <a:endParaRPr lang="en-US" dirty="0"/>
          </a:p>
        </p:txBody>
      </p:sp>
    </p:spTree>
    <p:extLst>
      <p:ext uri="{BB962C8B-B14F-4D97-AF65-F5344CB8AC3E}">
        <p14:creationId xmlns:p14="http://schemas.microsoft.com/office/powerpoint/2010/main" val="348633253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12567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765434"/>
            <a:ext cx="4040188" cy="443064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12567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765434"/>
            <a:ext cx="4041775" cy="443064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Title 1"/>
          <p:cNvSpPr>
            <a:spLocks noGrp="1"/>
          </p:cNvSpPr>
          <p:nvPr>
            <p:ph type="title"/>
          </p:nvPr>
        </p:nvSpPr>
        <p:spPr>
          <a:xfrm>
            <a:off x="1331640" y="159500"/>
            <a:ext cx="7355160" cy="706090"/>
          </a:xfrm>
          <a:prstGeom prst="rect">
            <a:avLst/>
          </a:prstGeom>
        </p:spPr>
        <p:txBody>
          <a:bodyPr anchor="ctr" anchorCtr="0"/>
          <a:lstStyle>
            <a:lvl1pPr>
              <a:defRPr sz="2400"/>
            </a:lvl1pPr>
          </a:lstStyle>
          <a:p>
            <a:r>
              <a:rPr lang="en-US" dirty="0" smtClean="0"/>
              <a:t>Click to edit Master title style</a:t>
            </a:r>
            <a:endParaRPr lang="en-US" dirty="0"/>
          </a:p>
        </p:txBody>
      </p:sp>
      <p:sp>
        <p:nvSpPr>
          <p:cNvPr id="7" name="Rectangle 5"/>
          <p:cNvSpPr>
            <a:spLocks noGrp="1" noChangeArrowheads="1"/>
          </p:cNvSpPr>
          <p:nvPr>
            <p:ph type="ftr" sz="quarter" idx="10"/>
          </p:nvPr>
        </p:nvSpPr>
        <p:spPr>
          <a:xfrm>
            <a:off x="0" y="6400800"/>
            <a:ext cx="9144000" cy="323850"/>
          </a:xfrm>
          <a:prstGeom prst="rect">
            <a:avLst/>
          </a:prstGeom>
        </p:spPr>
        <p:txBody>
          <a:bodyPr/>
          <a:lstStyle>
            <a:lvl1pPr>
              <a:defRPr/>
            </a:lvl1pPr>
          </a:lstStyle>
          <a:p>
            <a:pPr>
              <a:defRPr/>
            </a:pPr>
            <a:endParaRPr lang="en-US" dirty="0"/>
          </a:p>
        </p:txBody>
      </p:sp>
    </p:spTree>
    <p:extLst>
      <p:ext uri="{BB962C8B-B14F-4D97-AF65-F5344CB8AC3E}">
        <p14:creationId xmlns:p14="http://schemas.microsoft.com/office/powerpoint/2010/main" val="77340908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1"/>
          <p:cNvSpPr>
            <a:spLocks noGrp="1"/>
          </p:cNvSpPr>
          <p:nvPr>
            <p:ph type="title"/>
          </p:nvPr>
        </p:nvSpPr>
        <p:spPr>
          <a:xfrm>
            <a:off x="1331640" y="159500"/>
            <a:ext cx="7355160" cy="706090"/>
          </a:xfrm>
          <a:prstGeom prst="rect">
            <a:avLst/>
          </a:prstGeom>
        </p:spPr>
        <p:txBody>
          <a:bodyPr anchor="ctr" anchorCtr="0"/>
          <a:lstStyle>
            <a:lvl1pPr>
              <a:defRPr sz="2400"/>
            </a:lvl1pPr>
          </a:lstStyle>
          <a:p>
            <a:r>
              <a:rPr lang="en-US" dirty="0" smtClean="0"/>
              <a:t>Click to edit Master title style</a:t>
            </a:r>
            <a:endParaRPr lang="en-US" dirty="0"/>
          </a:p>
        </p:txBody>
      </p:sp>
      <p:sp>
        <p:nvSpPr>
          <p:cNvPr id="3" name="Rectangle 5"/>
          <p:cNvSpPr>
            <a:spLocks noGrp="1" noChangeArrowheads="1"/>
          </p:cNvSpPr>
          <p:nvPr>
            <p:ph type="ftr" sz="quarter" idx="10"/>
          </p:nvPr>
        </p:nvSpPr>
        <p:spPr>
          <a:xfrm>
            <a:off x="0" y="6400800"/>
            <a:ext cx="9144000" cy="323850"/>
          </a:xfrm>
          <a:prstGeom prst="rect">
            <a:avLst/>
          </a:prstGeom>
        </p:spPr>
        <p:txBody>
          <a:bodyPr/>
          <a:lstStyle>
            <a:lvl1pPr>
              <a:defRPr/>
            </a:lvl1pPr>
          </a:lstStyle>
          <a:p>
            <a:pPr>
              <a:defRPr/>
            </a:pPr>
            <a:endParaRPr lang="en-US" dirty="0"/>
          </a:p>
        </p:txBody>
      </p:sp>
    </p:spTree>
    <p:extLst>
      <p:ext uri="{BB962C8B-B14F-4D97-AF65-F5344CB8AC3E}">
        <p14:creationId xmlns:p14="http://schemas.microsoft.com/office/powerpoint/2010/main" val="45388322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658842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0034" y="1500174"/>
            <a:ext cx="3008313" cy="1162050"/>
          </a:xfrm>
          <a:prstGeom prst="rect">
            <a:avLst/>
          </a:prstGeo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2714620"/>
            <a:ext cx="3008313" cy="341154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Rectangle 5"/>
          <p:cNvSpPr>
            <a:spLocks noGrp="1" noChangeArrowheads="1"/>
          </p:cNvSpPr>
          <p:nvPr>
            <p:ph type="ftr" sz="quarter" idx="10"/>
          </p:nvPr>
        </p:nvSpPr>
        <p:spPr>
          <a:xfrm>
            <a:off x="0" y="6400800"/>
            <a:ext cx="9144000" cy="323850"/>
          </a:xfrm>
          <a:prstGeom prst="rect">
            <a:avLst/>
          </a:prstGeom>
        </p:spPr>
        <p:txBody>
          <a:bodyPr/>
          <a:lstStyle>
            <a:lvl1pPr>
              <a:defRPr/>
            </a:lvl1pPr>
          </a:lstStyle>
          <a:p>
            <a:pPr>
              <a:defRPr/>
            </a:pPr>
            <a:endParaRPr lang="en-US" dirty="0"/>
          </a:p>
        </p:txBody>
      </p:sp>
    </p:spTree>
    <p:extLst>
      <p:ext uri="{BB962C8B-B14F-4D97-AF65-F5344CB8AC3E}">
        <p14:creationId xmlns:p14="http://schemas.microsoft.com/office/powerpoint/2010/main" val="249433411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57434"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157434"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157434"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xfrm>
            <a:off x="0" y="6400800"/>
            <a:ext cx="9144000" cy="323850"/>
          </a:xfrm>
          <a:prstGeom prst="rect">
            <a:avLst/>
          </a:prstGeom>
        </p:spPr>
        <p:txBody>
          <a:bodyPr/>
          <a:lstStyle>
            <a:lvl1pPr>
              <a:defRPr/>
            </a:lvl1pPr>
          </a:lstStyle>
          <a:p>
            <a:pPr>
              <a:defRPr/>
            </a:pPr>
            <a:endParaRPr lang="en-US" dirty="0"/>
          </a:p>
        </p:txBody>
      </p:sp>
    </p:spTree>
    <p:extLst>
      <p:ext uri="{BB962C8B-B14F-4D97-AF65-F5344CB8AC3E}">
        <p14:creationId xmlns:p14="http://schemas.microsoft.com/office/powerpoint/2010/main" val="196383021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304800" y="981075"/>
            <a:ext cx="8382000" cy="514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Klik om de tekststijl van het model te bewerken</a:t>
            </a:r>
          </a:p>
          <a:p>
            <a:pPr lvl="1"/>
            <a:r>
              <a:rPr lang="en-US" smtClean="0"/>
              <a:t>Tweede niveau</a:t>
            </a:r>
          </a:p>
          <a:p>
            <a:pPr lvl="2"/>
            <a:r>
              <a:rPr lang="en-US" smtClean="0"/>
              <a:t>Derde niveau</a:t>
            </a:r>
          </a:p>
          <a:p>
            <a:pPr lvl="3"/>
            <a:r>
              <a:rPr lang="en-US" smtClean="0"/>
              <a:t>Vierde niveau</a:t>
            </a:r>
          </a:p>
          <a:p>
            <a:pPr lvl="4"/>
            <a:r>
              <a:rPr lang="en-US" smtClean="0"/>
              <a:t>Vijfde niveau</a:t>
            </a:r>
          </a:p>
        </p:txBody>
      </p:sp>
      <p:sp>
        <p:nvSpPr>
          <p:cNvPr id="6" name="Title Placeholder 1"/>
          <p:cNvSpPr>
            <a:spLocks noGrp="1"/>
          </p:cNvSpPr>
          <p:nvPr>
            <p:ph type="title"/>
          </p:nvPr>
        </p:nvSpPr>
        <p:spPr bwMode="auto">
          <a:xfrm>
            <a:off x="0" y="0"/>
            <a:ext cx="8229600" cy="104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smtClean="0"/>
              <a:t>Cliquez et modifiez le titre</a:t>
            </a:r>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Rectangle 4"/>
          <p:cNvSpPr/>
          <p:nvPr/>
        </p:nvSpPr>
        <p:spPr>
          <a:xfrm>
            <a:off x="0" y="6092825"/>
            <a:ext cx="9144000" cy="796925"/>
          </a:xfrm>
          <a:prstGeom prst="rect">
            <a:avLst/>
          </a:prstGeom>
          <a:gradFill flip="none" rotWithShape="1">
            <a:gsLst>
              <a:gs pos="0">
                <a:srgbClr val="008000"/>
              </a:gs>
              <a:gs pos="82000">
                <a:schemeClr val="bg1"/>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fr-FR" sz="2400">
              <a:solidFill>
                <a:prstClr val="white"/>
              </a:solidFill>
            </a:endParaRPr>
          </a:p>
        </p:txBody>
      </p:sp>
      <p:sp>
        <p:nvSpPr>
          <p:cNvPr id="1027" name="Title Placeholder 1"/>
          <p:cNvSpPr>
            <a:spLocks noGrp="1"/>
          </p:cNvSpPr>
          <p:nvPr>
            <p:ph type="title"/>
          </p:nvPr>
        </p:nvSpPr>
        <p:spPr bwMode="auto">
          <a:xfrm>
            <a:off x="0" y="0"/>
            <a:ext cx="8229600" cy="104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fr-FR"/>
              <a:t>Cliquez et modifiez le titre</a:t>
            </a:r>
          </a:p>
        </p:txBody>
      </p:sp>
      <p:sp>
        <p:nvSpPr>
          <p:cNvPr id="1028" name="Text Placeholder 2"/>
          <p:cNvSpPr>
            <a:spLocks noGrp="1"/>
          </p:cNvSpPr>
          <p:nvPr>
            <p:ph type="body" idx="1"/>
          </p:nvPr>
        </p:nvSpPr>
        <p:spPr bwMode="auto">
          <a:xfrm>
            <a:off x="457200" y="1219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Date Placeholder 3"/>
          <p:cNvSpPr>
            <a:spLocks noGrp="1"/>
          </p:cNvSpPr>
          <p:nvPr>
            <p:ph type="dt" sz="half" idx="2"/>
          </p:nvPr>
        </p:nvSpPr>
        <p:spPr>
          <a:xfrm>
            <a:off x="3930650" y="6453188"/>
            <a:ext cx="5105400" cy="365125"/>
          </a:xfrm>
          <a:prstGeom prst="rect">
            <a:avLst/>
          </a:prstGeom>
        </p:spPr>
        <p:txBody>
          <a:bodyPr vert="horz" wrap="square" lIns="91440" tIns="45720" rIns="91440" bIns="45720" numCol="1" anchor="ctr" anchorCtr="0" compatLnSpc="1">
            <a:prstTxWarp prst="textNoShape">
              <a:avLst/>
            </a:prstTxWarp>
          </a:bodyPr>
          <a:lstStyle>
            <a:lvl1pPr algn="r">
              <a:defRPr sz="1000" b="1" dirty="0" smtClean="0">
                <a:solidFill>
                  <a:schemeClr val="bg1"/>
                </a:solidFill>
                <a:cs typeface="Arial" charset="0"/>
              </a:defRPr>
            </a:lvl1pPr>
          </a:lstStyle>
          <a:p>
            <a:pPr defTabSz="457200">
              <a:defRPr/>
            </a:pPr>
            <a:endParaRPr lang="fr-FR">
              <a:solidFill>
                <a:prstClr val="white"/>
              </a:solidFill>
              <a:ea typeface="ＭＳ Ｐゴシック" charset="0"/>
            </a:endParaRPr>
          </a:p>
        </p:txBody>
      </p:sp>
      <p:sp>
        <p:nvSpPr>
          <p:cNvPr id="1030" name="Rectangle 1"/>
          <p:cNvSpPr>
            <a:spLocks noChangeArrowheads="1"/>
          </p:cNvSpPr>
          <p:nvPr/>
        </p:nvSpPr>
        <p:spPr bwMode="auto">
          <a:xfrm>
            <a:off x="4165600" y="3198813"/>
            <a:ext cx="8128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a:r>
              <a:rPr lang="fr-FR" sz="2400" b="1">
                <a:solidFill>
                  <a:prstClr val="white"/>
                </a:solidFill>
                <a:ea typeface="ＭＳ Ｐゴシック" charset="0"/>
              </a:rPr>
              <a:t>July</a:t>
            </a:r>
            <a:endParaRPr lang="fr-FR" sz="2400">
              <a:solidFill>
                <a:prstClr val="black"/>
              </a:solidFill>
              <a:ea typeface="ＭＳ Ｐゴシック" charset="0"/>
            </a:endParaRPr>
          </a:p>
        </p:txBody>
      </p:sp>
      <p:pic>
        <p:nvPicPr>
          <p:cNvPr id="1031" name="Image 2" descr="skylinev2.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0" y="4292600"/>
            <a:ext cx="5829300" cy="256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Image 4" descr="logo.pn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8059738" y="44450"/>
            <a:ext cx="1049337" cy="104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Connecteur droit 2"/>
          <p:cNvCxnSpPr/>
          <p:nvPr/>
        </p:nvCxnSpPr>
        <p:spPr>
          <a:xfrm flipH="1">
            <a:off x="0" y="1042988"/>
            <a:ext cx="7812360" cy="0"/>
          </a:xfrm>
          <a:prstGeom prst="line">
            <a:avLst/>
          </a:prstGeom>
          <a:ln w="12700">
            <a:gradFill flip="none" rotWithShape="1">
              <a:gsLst>
                <a:gs pos="45000">
                  <a:schemeClr val="accent1"/>
                </a:gs>
                <a:gs pos="0">
                  <a:prstClr val="white"/>
                </a:gs>
              </a:gsLst>
              <a:lin ang="0" scaled="1"/>
              <a:tileRect/>
            </a:gra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89880006"/>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iming>
    <p:tnLst>
      <p:par>
        <p:cTn id="1" dur="indefinite" restart="never" nodeType="tmRoot"/>
      </p:par>
    </p:tnLst>
  </p:timing>
  <p:hf hdr="0" ftr="0" dt="0"/>
  <p:txStyles>
    <p:titleStyle>
      <a:lvl1pPr algn="ctr" defTabSz="457200" rtl="0" eaLnBrk="1" fontAlgn="base" hangingPunct="1">
        <a:spcBef>
          <a:spcPct val="0"/>
        </a:spcBef>
        <a:spcAft>
          <a:spcPct val="0"/>
        </a:spcAft>
        <a:defRPr sz="4400" kern="1200">
          <a:solidFill>
            <a:schemeClr val="tx1"/>
          </a:solidFill>
          <a:latin typeface="Arial"/>
          <a:ea typeface="ＭＳ Ｐゴシック" charset="-128"/>
          <a:cs typeface="Arial"/>
        </a:defRPr>
      </a:lvl1pPr>
      <a:lvl2pPr algn="ctr" defTabSz="457200" rtl="0" eaLnBrk="1" fontAlgn="base" hangingPunct="1">
        <a:spcBef>
          <a:spcPct val="0"/>
        </a:spcBef>
        <a:spcAft>
          <a:spcPct val="0"/>
        </a:spcAft>
        <a:defRPr sz="4400">
          <a:solidFill>
            <a:schemeClr val="tx1"/>
          </a:solidFill>
          <a:latin typeface="Arial" pitchFamily="-106" charset="0"/>
          <a:ea typeface="ＭＳ Ｐゴシック" charset="-128"/>
          <a:cs typeface="ＭＳ Ｐゴシック" charset="-128"/>
        </a:defRPr>
      </a:lvl2pPr>
      <a:lvl3pPr algn="ctr" defTabSz="457200" rtl="0" eaLnBrk="1" fontAlgn="base" hangingPunct="1">
        <a:spcBef>
          <a:spcPct val="0"/>
        </a:spcBef>
        <a:spcAft>
          <a:spcPct val="0"/>
        </a:spcAft>
        <a:defRPr sz="4400">
          <a:solidFill>
            <a:schemeClr val="tx1"/>
          </a:solidFill>
          <a:latin typeface="Arial" pitchFamily="-106" charset="0"/>
          <a:ea typeface="ＭＳ Ｐゴシック" charset="-128"/>
          <a:cs typeface="ＭＳ Ｐゴシック" charset="-128"/>
        </a:defRPr>
      </a:lvl3pPr>
      <a:lvl4pPr algn="ctr" defTabSz="457200" rtl="0" eaLnBrk="1" fontAlgn="base" hangingPunct="1">
        <a:spcBef>
          <a:spcPct val="0"/>
        </a:spcBef>
        <a:spcAft>
          <a:spcPct val="0"/>
        </a:spcAft>
        <a:defRPr sz="4400">
          <a:solidFill>
            <a:schemeClr val="tx1"/>
          </a:solidFill>
          <a:latin typeface="Arial" pitchFamily="-106" charset="0"/>
          <a:ea typeface="ＭＳ Ｐゴシック" charset="-128"/>
          <a:cs typeface="ＭＳ Ｐゴシック" charset="-128"/>
        </a:defRPr>
      </a:lvl4pPr>
      <a:lvl5pPr algn="ctr" defTabSz="457200" rtl="0" eaLnBrk="1" fontAlgn="base" hangingPunct="1">
        <a:spcBef>
          <a:spcPct val="0"/>
        </a:spcBef>
        <a:spcAft>
          <a:spcPct val="0"/>
        </a:spcAft>
        <a:defRPr sz="4400">
          <a:solidFill>
            <a:schemeClr val="tx1"/>
          </a:solidFill>
          <a:latin typeface="Arial" pitchFamily="-106" charset="0"/>
          <a:ea typeface="ＭＳ Ｐゴシック" charset="-128"/>
          <a:cs typeface="ＭＳ Ｐゴシック" charset="-128"/>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Arial"/>
          <a:ea typeface="ＭＳ Ｐゴシック" charset="-128"/>
          <a:cs typeface="Arial"/>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Arial"/>
          <a:ea typeface="ＭＳ Ｐゴシック" charset="-128"/>
          <a:cs typeface="Arial"/>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Arial"/>
          <a:ea typeface="ＭＳ Ｐゴシック" charset="-128"/>
          <a:cs typeface="Arial"/>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Arial"/>
          <a:ea typeface="ＭＳ Ｐゴシック" charset="-128"/>
          <a:cs typeface="Arial"/>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Arial"/>
          <a:ea typeface="ＭＳ Ｐゴシック"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omgwiki.org/MBSE/doku.php?id=mbse:patterns:patterns" TargetMode="External"/><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www.omgwiki.org/MBSE/doku.php?id=mbse:patterns:patterns"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sites.google.com/site/incosepbsewgtempaccess/" TargetMode="Externa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hyperlink" Target="mailto:Bergec@pg.com" TargetMode="External"/><Relationship Id="rId3" Type="http://schemas.openxmlformats.org/officeDocument/2006/relationships/hyperlink" Target="mailto:Peterson_troy@bah.com" TargetMode="External"/><Relationship Id="rId7" Type="http://schemas.openxmlformats.org/officeDocument/2006/relationships/hyperlink" Target="mailto:David.Hetherington@asattepress.com" TargetMode="External"/><Relationship Id="rId12" Type="http://schemas.openxmlformats.org/officeDocument/2006/relationships/hyperlink" Target="mailto:Safriedenthal@gmail.com" TargetMode="External"/><Relationship Id="rId2" Type="http://schemas.openxmlformats.org/officeDocument/2006/relationships/hyperlink" Target="mailto:Schindel@ictt.com" TargetMode="External"/><Relationship Id="rId1" Type="http://schemas.openxmlformats.org/officeDocument/2006/relationships/slideLayout" Target="../slideLayouts/slideLayout2.xml"/><Relationship Id="rId6" Type="http://schemas.openxmlformats.org/officeDocument/2006/relationships/hyperlink" Target="mailto:Alhodge@sandia.gov" TargetMode="External"/><Relationship Id="rId11" Type="http://schemas.openxmlformats.org/officeDocument/2006/relationships/hyperlink" Target="mailto:Dcook@moog.com" TargetMode="External"/><Relationship Id="rId5" Type="http://schemas.openxmlformats.org/officeDocument/2006/relationships/hyperlink" Target="mailto:Lewis@ictt.com" TargetMode="External"/><Relationship Id="rId10" Type="http://schemas.openxmlformats.org/officeDocument/2006/relationships/hyperlink" Target="mailto:Vinarcik_michael@bah.com" TargetMode="External"/><Relationship Id="rId4" Type="http://schemas.openxmlformats.org/officeDocument/2006/relationships/hyperlink" Target="mailto:Sherey@ictt.com" TargetMode="External"/><Relationship Id="rId9" Type="http://schemas.openxmlformats.org/officeDocument/2006/relationships/hyperlink" Target="mailto:Samson_frederick@bah.com" TargetMode="Externa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hyperlink" Target="mailto:schindel@ictt.com" TargetMode="External"/><Relationship Id="rId2" Type="http://schemas.openxmlformats.org/officeDocument/2006/relationships/hyperlink" Target="mailto:sksanyal@visi.com" TargetMode="Externa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_rels/slide4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249405" y="6367642"/>
            <a:ext cx="76427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ctr" eaLnBrk="1" hangingPunct="1">
              <a:defRPr sz="1600"/>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algn="r"/>
            <a:r>
              <a:rPr lang="en-US" sz="1050" dirty="0" smtClean="0">
                <a:solidFill>
                  <a:schemeClr val="bg1">
                    <a:lumMod val="50000"/>
                  </a:schemeClr>
                </a:solidFill>
              </a:rPr>
              <a:t>1.2.1</a:t>
            </a:r>
            <a:endParaRPr lang="en-US" sz="1050" dirty="0">
              <a:solidFill>
                <a:schemeClr val="bg1">
                  <a:lumMod val="50000"/>
                </a:schemeClr>
              </a:solidFill>
            </a:endParaRPr>
          </a:p>
        </p:txBody>
      </p:sp>
      <p:sp>
        <p:nvSpPr>
          <p:cNvPr id="7" name="Title 5"/>
          <p:cNvSpPr txBox="1">
            <a:spLocks/>
          </p:cNvSpPr>
          <p:nvPr/>
        </p:nvSpPr>
        <p:spPr bwMode="auto">
          <a:xfrm>
            <a:off x="162668" y="1481195"/>
            <a:ext cx="8898309" cy="1048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defTabSz="457200" rtl="0" eaLnBrk="1" fontAlgn="base" hangingPunct="1">
              <a:spcBef>
                <a:spcPct val="0"/>
              </a:spcBef>
              <a:spcAft>
                <a:spcPct val="0"/>
              </a:spcAft>
              <a:defRPr sz="4400" kern="1200">
                <a:solidFill>
                  <a:schemeClr val="tx1"/>
                </a:solidFill>
                <a:latin typeface="Arial"/>
                <a:ea typeface="ＭＳ Ｐゴシック" charset="-128"/>
                <a:cs typeface="Arial"/>
              </a:defRPr>
            </a:lvl1pPr>
            <a:lvl2pPr algn="ctr" defTabSz="457200" rtl="0" eaLnBrk="1" fontAlgn="base" hangingPunct="1">
              <a:spcBef>
                <a:spcPct val="0"/>
              </a:spcBef>
              <a:spcAft>
                <a:spcPct val="0"/>
              </a:spcAft>
              <a:defRPr sz="4400">
                <a:solidFill>
                  <a:schemeClr val="tx1"/>
                </a:solidFill>
                <a:latin typeface="Arial" pitchFamily="-106" charset="0"/>
                <a:ea typeface="ＭＳ Ｐゴシック" charset="-128"/>
                <a:cs typeface="ＭＳ Ｐゴシック" charset="-128"/>
              </a:defRPr>
            </a:lvl2pPr>
            <a:lvl3pPr algn="ctr" defTabSz="457200" rtl="0" eaLnBrk="1" fontAlgn="base" hangingPunct="1">
              <a:spcBef>
                <a:spcPct val="0"/>
              </a:spcBef>
              <a:spcAft>
                <a:spcPct val="0"/>
              </a:spcAft>
              <a:defRPr sz="4400">
                <a:solidFill>
                  <a:schemeClr val="tx1"/>
                </a:solidFill>
                <a:latin typeface="Arial" pitchFamily="-106" charset="0"/>
                <a:ea typeface="ＭＳ Ｐゴシック" charset="-128"/>
                <a:cs typeface="ＭＳ Ｐゴシック" charset="-128"/>
              </a:defRPr>
            </a:lvl3pPr>
            <a:lvl4pPr algn="ctr" defTabSz="457200" rtl="0" eaLnBrk="1" fontAlgn="base" hangingPunct="1">
              <a:spcBef>
                <a:spcPct val="0"/>
              </a:spcBef>
              <a:spcAft>
                <a:spcPct val="0"/>
              </a:spcAft>
              <a:defRPr sz="4400">
                <a:solidFill>
                  <a:schemeClr val="tx1"/>
                </a:solidFill>
                <a:latin typeface="Arial" pitchFamily="-106" charset="0"/>
                <a:ea typeface="ＭＳ Ｐゴシック" charset="-128"/>
                <a:cs typeface="ＭＳ Ｐゴシック" charset="-128"/>
              </a:defRPr>
            </a:lvl4pPr>
            <a:lvl5pPr algn="ctr" defTabSz="457200" rtl="0" eaLnBrk="1" fontAlgn="base" hangingPunct="1">
              <a:spcBef>
                <a:spcPct val="0"/>
              </a:spcBef>
              <a:spcAft>
                <a:spcPct val="0"/>
              </a:spcAft>
              <a:defRPr sz="4400">
                <a:solidFill>
                  <a:schemeClr val="tx1"/>
                </a:solidFill>
                <a:latin typeface="Arial" pitchFamily="-106" charset="0"/>
                <a:ea typeface="ＭＳ Ｐゴシック" charset="-128"/>
                <a:cs typeface="ＭＳ Ｐゴシック" charset="-128"/>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9pPr>
          </a:lstStyle>
          <a:p>
            <a:r>
              <a:rPr lang="en-US" sz="4000" b="1" dirty="0" smtClean="0"/>
              <a:t>INCOSE/OMG MBSE Initiative </a:t>
            </a:r>
          </a:p>
          <a:p>
            <a:r>
              <a:rPr lang="en-US" sz="4000" b="1" dirty="0" smtClean="0"/>
              <a:t>PBSE </a:t>
            </a:r>
            <a:r>
              <a:rPr lang="en-US" sz="4000" b="1" dirty="0" smtClean="0"/>
              <a:t>Patterns Challenge Team</a:t>
            </a:r>
            <a:endParaRPr lang="en-US" sz="4000" dirty="0"/>
          </a:p>
        </p:txBody>
      </p:sp>
      <p:sp>
        <p:nvSpPr>
          <p:cNvPr id="8" name="Subtitle 2"/>
          <p:cNvSpPr txBox="1">
            <a:spLocks/>
          </p:cNvSpPr>
          <p:nvPr/>
        </p:nvSpPr>
        <p:spPr>
          <a:xfrm>
            <a:off x="450377" y="5276121"/>
            <a:ext cx="8610600" cy="1114027"/>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0" i="0" strike="noStrike" kern="1200" cap="none" spc="0" normalizeH="0" baseline="0" noProof="0" dirty="0" smtClean="0">
                <a:ln>
                  <a:noFill/>
                </a:ln>
                <a:solidFill>
                  <a:sysClr val="windowText" lastClr="000000"/>
                </a:solidFill>
                <a:effectLst/>
                <a:uLnTx/>
                <a:uFillTx/>
                <a:latin typeface="Calibri"/>
              </a:rPr>
              <a:t>                       </a:t>
            </a:r>
            <a:r>
              <a:rPr kumimoji="0" lang="en-US" sz="2800" b="0" i="0" u="sng" strike="noStrike" kern="1200" cap="none" spc="0" normalizeH="0" baseline="0" noProof="0" dirty="0" smtClean="0">
                <a:ln>
                  <a:noFill/>
                </a:ln>
                <a:solidFill>
                  <a:sysClr val="windowText" lastClr="000000"/>
                </a:solidFill>
                <a:effectLst/>
                <a:uLnTx/>
                <a:uFillTx/>
                <a:latin typeface="Calibri"/>
              </a:rPr>
              <a:t>Meeting</a:t>
            </a:r>
            <a:r>
              <a:rPr kumimoji="0" lang="en-US" sz="2800" b="0" i="0" u="none" strike="noStrike" kern="1200" cap="none" spc="0" normalizeH="0" baseline="0" noProof="0" dirty="0" smtClean="0">
                <a:ln>
                  <a:noFill/>
                </a:ln>
                <a:solidFill>
                  <a:sysClr val="windowText" lastClr="000000"/>
                </a:solidFill>
                <a:effectLst/>
                <a:uLnTx/>
                <a:uFillTx/>
                <a:latin typeface="Calibri"/>
              </a:rPr>
              <a:t>:  August</a:t>
            </a:r>
            <a:r>
              <a:rPr kumimoji="0" lang="en-US" sz="2800" b="0" i="0" u="none" strike="noStrike" kern="1200" cap="none" spc="0" normalizeH="0" noProof="0" dirty="0" smtClean="0">
                <a:ln>
                  <a:noFill/>
                </a:ln>
                <a:solidFill>
                  <a:sysClr val="windowText" lastClr="000000"/>
                </a:solidFill>
                <a:effectLst/>
                <a:uLnTx/>
                <a:uFillTx/>
                <a:latin typeface="Calibri"/>
              </a:rPr>
              <a:t> 18, 2014</a:t>
            </a:r>
            <a:endParaRPr kumimoji="0" lang="en-US" sz="2800" b="0" i="0" u="none" strike="noStrike" kern="1200" cap="none" spc="0" normalizeH="0" baseline="0" noProof="0" dirty="0" smtClean="0">
              <a:ln>
                <a:noFill/>
              </a:ln>
              <a:solidFill>
                <a:sysClr val="windowText" lastClr="000000"/>
              </a:solidFill>
              <a:effectLst/>
              <a:uLnTx/>
              <a:uFillTx/>
              <a:latin typeface="Calibri"/>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200" b="0" i="0" u="none" strike="noStrike" kern="1200" cap="none" spc="0" normalizeH="0" baseline="0" noProof="0" dirty="0" smtClean="0">
              <a:ln>
                <a:noFill/>
              </a:ln>
              <a:solidFill>
                <a:sysClr val="windowText" lastClr="000000"/>
              </a:solidFill>
              <a:effectLst/>
              <a:uLnTx/>
              <a:uFillTx/>
              <a:latin typeface="Calibri"/>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800" b="0" i="0" u="none" strike="noStrike" kern="1200" cap="none" spc="0" normalizeH="0" baseline="0" noProof="0" dirty="0" smtClean="0">
              <a:ln>
                <a:noFill/>
              </a:ln>
              <a:solidFill>
                <a:sysClr val="windowText" lastClr="000000"/>
              </a:solidFill>
              <a:effectLst/>
              <a:uLnTx/>
              <a:uFillTx/>
              <a:latin typeface="Calibri"/>
            </a:endParaRPr>
          </a:p>
        </p:txBody>
      </p:sp>
      <p:pic>
        <p:nvPicPr>
          <p:cNvPr id="1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7929" y="2774713"/>
            <a:ext cx="7367785" cy="2501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162668" y="6567696"/>
            <a:ext cx="7830448" cy="276999"/>
          </a:xfrm>
          <a:prstGeom prst="rect">
            <a:avLst/>
          </a:prstGeom>
        </p:spPr>
        <p:txBody>
          <a:bodyPr wrap="square">
            <a:spAutoFit/>
          </a:bodyPr>
          <a:lstStyle/>
          <a:p>
            <a:r>
              <a:rPr lang="en-US" sz="1200" dirty="0" smtClean="0"/>
              <a:t>Team web </a:t>
            </a:r>
            <a:r>
              <a:rPr lang="en-US" sz="1200" dirty="0"/>
              <a:t>site</a:t>
            </a:r>
            <a:r>
              <a:rPr lang="en-US" sz="1200" dirty="0" smtClean="0"/>
              <a:t>: </a:t>
            </a:r>
            <a:r>
              <a:rPr lang="en-US" sz="1200" dirty="0" smtClean="0">
                <a:hlinkClick r:id="rId3"/>
              </a:rPr>
              <a:t>http</a:t>
            </a:r>
            <a:r>
              <a:rPr lang="en-US" sz="1200" dirty="0">
                <a:hlinkClick r:id="rId3"/>
              </a:rPr>
              <a:t>://</a:t>
            </a:r>
            <a:r>
              <a:rPr lang="en-US" sz="1200" dirty="0" smtClean="0">
                <a:hlinkClick r:id="rId3"/>
              </a:rPr>
              <a:t>www.omgwiki.org/MBSE/doku.php?id=mbse:patterns:patterns</a:t>
            </a:r>
            <a:r>
              <a:rPr lang="en-US" sz="1200" dirty="0" smtClean="0"/>
              <a:t>    </a:t>
            </a:r>
            <a:endParaRPr lang="en-US" sz="1200" dirty="0"/>
          </a:p>
        </p:txBody>
      </p:sp>
    </p:spTree>
    <p:extLst>
      <p:ext uri="{BB962C8B-B14F-4D97-AF65-F5344CB8AC3E}">
        <p14:creationId xmlns:p14="http://schemas.microsoft.com/office/powerpoint/2010/main" val="1452403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421" y="159500"/>
            <a:ext cx="8513379" cy="706090"/>
          </a:xfrm>
        </p:spPr>
        <p:txBody>
          <a:bodyPr/>
          <a:lstStyle/>
          <a:p>
            <a:r>
              <a:rPr lang="en-US" dirty="0" smtClean="0"/>
              <a:t>Example S*Pattern Stakeholder Feature Overview Model</a:t>
            </a:r>
            <a:endParaRPr lang="en-US" dirty="0"/>
          </a:p>
        </p:txBody>
      </p:sp>
      <p:sp>
        <p:nvSpPr>
          <p:cNvPr id="6" name="Slide Number Placeholder 3"/>
          <p:cNvSpPr txBox="1">
            <a:spLocks/>
          </p:cNvSpPr>
          <p:nvPr/>
        </p:nvSpPr>
        <p:spPr>
          <a:xfrm>
            <a:off x="8376312" y="6380139"/>
            <a:ext cx="620973" cy="365125"/>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fld id="{B6F15528-21DE-4FAA-801E-634DDDAF4B2B}" type="slidenum">
              <a:rPr lang="en-US" sz="1400" smtClean="0"/>
              <a:pPr algn="ctr"/>
              <a:t>10</a:t>
            </a:fld>
            <a:endParaRPr lang="en-US" sz="14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0858" y="658841"/>
            <a:ext cx="6232555" cy="6252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124638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What modeling tools, languages will we use?</a:t>
            </a:r>
            <a:endParaRPr lang="en-US" sz="2800" dirty="0"/>
          </a:p>
        </p:txBody>
      </p:sp>
      <p:sp>
        <p:nvSpPr>
          <p:cNvPr id="3" name="Content Placeholder 2"/>
          <p:cNvSpPr>
            <a:spLocks noGrp="1"/>
          </p:cNvSpPr>
          <p:nvPr>
            <p:ph idx="1"/>
          </p:nvPr>
        </p:nvSpPr>
        <p:spPr/>
        <p:txBody>
          <a:bodyPr/>
          <a:lstStyle/>
          <a:p>
            <a:r>
              <a:rPr lang="en-US" dirty="0" smtClean="0"/>
              <a:t>S*Metamodel is modeling language independent:</a:t>
            </a:r>
          </a:p>
          <a:p>
            <a:pPr lvl="1"/>
            <a:r>
              <a:rPr lang="en-US" dirty="0" smtClean="0"/>
              <a:t>Readily expressed in SysML or other modeling languages.</a:t>
            </a:r>
          </a:p>
          <a:p>
            <a:pPr lvl="1"/>
            <a:r>
              <a:rPr lang="en-US" dirty="0" smtClean="0"/>
              <a:t>For INCOSE work, if the sub-team does not have a conflicting goal, we’d encourage use of SysML, familiar to more in INCOSE.</a:t>
            </a:r>
          </a:p>
          <a:p>
            <a:pPr lvl="1"/>
            <a:r>
              <a:rPr lang="en-US" dirty="0" smtClean="0"/>
              <a:t>Be prepared to learn a few things that the modeling language standards have not quite caught up with yet.</a:t>
            </a:r>
          </a:p>
          <a:p>
            <a:pPr lvl="1"/>
            <a:r>
              <a:rPr lang="en-US" dirty="0" smtClean="0"/>
              <a:t>One of our team’s spin-offs is feedback to Sandy </a:t>
            </a:r>
            <a:r>
              <a:rPr lang="en-US" dirty="0" err="1" smtClean="0"/>
              <a:t>Friedenthal’s</a:t>
            </a:r>
            <a:r>
              <a:rPr lang="en-US" dirty="0" smtClean="0"/>
              <a:t> inputs on future SysML releases.</a:t>
            </a:r>
          </a:p>
          <a:p>
            <a:pPr lvl="1"/>
            <a:r>
              <a:rPr lang="en-US" dirty="0" smtClean="0"/>
              <a:t>If you have a different language in mind, we’ll help.</a:t>
            </a:r>
          </a:p>
          <a:p>
            <a:pPr lvl="1"/>
            <a:endParaRPr lang="en-US" dirty="0"/>
          </a:p>
        </p:txBody>
      </p:sp>
      <p:pic>
        <p:nvPicPr>
          <p:cNvPr id="5"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33683" y="4337093"/>
            <a:ext cx="2400793" cy="24578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8" descr="STM 4.1 Metamodel V1.4.2.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4755" y="4492625"/>
            <a:ext cx="3395356" cy="2146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3"/>
          <p:cNvSpPr txBox="1">
            <a:spLocks/>
          </p:cNvSpPr>
          <p:nvPr/>
        </p:nvSpPr>
        <p:spPr>
          <a:xfrm>
            <a:off x="8376312" y="6380139"/>
            <a:ext cx="620973" cy="365125"/>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fld id="{B6F15528-21DE-4FAA-801E-634DDDAF4B2B}" type="slidenum">
              <a:rPr lang="en-US" sz="1400" smtClean="0"/>
              <a:pPr algn="ctr"/>
              <a:t>11</a:t>
            </a:fld>
            <a:endParaRPr lang="en-US" sz="1400" dirty="0"/>
          </a:p>
        </p:txBody>
      </p:sp>
    </p:spTree>
    <p:extLst>
      <p:ext uri="{BB962C8B-B14F-4D97-AF65-F5344CB8AC3E}">
        <p14:creationId xmlns:p14="http://schemas.microsoft.com/office/powerpoint/2010/main" val="20207964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wschindel\Documents\Docs\INCOSE\PBSE Project\PBSE Challenge Team 2013 and later\PBSE WG Mtg 08.18.2014\Feature Overview.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70480" y="442527"/>
            <a:ext cx="7654378" cy="5192605"/>
          </a:xfrm>
          <a:prstGeom prst="rect">
            <a:avLst/>
          </a:prstGeom>
          <a:ln>
            <a:solidFill>
              <a:srgbClr val="FF0000"/>
            </a:solidFill>
            <a:prstDash val="dash"/>
          </a:ln>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36487" y="17606"/>
            <a:ext cx="8576441" cy="297704"/>
          </a:xfrm>
        </p:spPr>
        <p:txBody>
          <a:bodyPr/>
          <a:lstStyle/>
          <a:p>
            <a:r>
              <a:rPr lang="en-US" dirty="0" smtClean="0"/>
              <a:t>Examples from Enterprise Architect (a SysML Modeling Tool)</a:t>
            </a:r>
            <a:endParaRPr lang="en-US"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821" y="4966060"/>
            <a:ext cx="3247704" cy="1825942"/>
          </a:xfrm>
          <a:prstGeom prst="rect">
            <a:avLst/>
          </a:prstGeom>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cxnSp>
        <p:nvCxnSpPr>
          <p:cNvPr id="5" name="Straight Connector 4"/>
          <p:cNvCxnSpPr/>
          <p:nvPr/>
        </p:nvCxnSpPr>
        <p:spPr>
          <a:xfrm flipV="1">
            <a:off x="804041" y="835572"/>
            <a:ext cx="366439" cy="4493173"/>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2538248" y="5635132"/>
            <a:ext cx="6286610" cy="844496"/>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835569" y="5303589"/>
            <a:ext cx="1734207" cy="1150883"/>
          </a:xfrm>
          <a:prstGeom prst="rect">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4607612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02166" y="2461260"/>
            <a:ext cx="3421117" cy="1401291"/>
          </a:xfrm>
        </p:spPr>
        <p:txBody>
          <a:bodyPr/>
          <a:lstStyle/>
          <a:p>
            <a:r>
              <a:rPr lang="en-US" dirty="0" smtClean="0"/>
              <a:t>Examples from Enterprise Architect      (SysML Modeling Tool)</a:t>
            </a:r>
            <a:endParaRPr lang="en-US" dirty="0"/>
          </a:p>
        </p:txBody>
      </p:sp>
      <p:pic>
        <p:nvPicPr>
          <p:cNvPr id="5122" name="Picture 2" descr="C:\Users\wschindel\Documents\Docs\INCOSE\PBSE Project\PBSE Challenge Team 2013 and later\PBSE WG Mtg 08.18.2014\Feature Stakeholder Mtx.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529936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01181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Discussion of your Patterns . . .</a:t>
            </a:r>
            <a:endParaRPr lang="en-US" dirty="0"/>
          </a:p>
        </p:txBody>
      </p:sp>
      <p:sp>
        <p:nvSpPr>
          <p:cNvPr id="3" name="Subtitle 2"/>
          <p:cNvSpPr>
            <a:spLocks noGrp="1"/>
          </p:cNvSpPr>
          <p:nvPr>
            <p:ph type="subTitle" idx="1"/>
          </p:nvPr>
        </p:nvSpPr>
        <p:spPr/>
        <p:txBody>
          <a:bodyPr/>
          <a:lstStyle/>
          <a:p>
            <a:r>
              <a:rPr lang="en-US" dirty="0" smtClean="0"/>
              <a:t>Stakeholders, Features</a:t>
            </a:r>
            <a:endParaRPr lang="en-US" dirty="0"/>
          </a:p>
        </p:txBody>
      </p:sp>
    </p:spTree>
    <p:extLst>
      <p:ext uri="{BB962C8B-B14F-4D97-AF65-F5344CB8AC3E}">
        <p14:creationId xmlns:p14="http://schemas.microsoft.com/office/powerpoint/2010/main" val="21108131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655" y="159500"/>
            <a:ext cx="8529145" cy="706090"/>
          </a:xfrm>
        </p:spPr>
        <p:txBody>
          <a:bodyPr/>
          <a:lstStyle/>
          <a:p>
            <a:r>
              <a:rPr lang="en-US" sz="2800" dirty="0" smtClean="0"/>
              <a:t>Our near-term, time-based Challenge Team goal</a:t>
            </a:r>
            <a:endParaRPr lang="en-US" sz="2800" dirty="0"/>
          </a:p>
        </p:txBody>
      </p:sp>
      <p:sp>
        <p:nvSpPr>
          <p:cNvPr id="3" name="Content Placeholder 2"/>
          <p:cNvSpPr>
            <a:spLocks noGrp="1"/>
          </p:cNvSpPr>
          <p:nvPr>
            <p:ph idx="1"/>
          </p:nvPr>
        </p:nvSpPr>
        <p:spPr>
          <a:xfrm>
            <a:off x="0" y="981075"/>
            <a:ext cx="9017876" cy="5145088"/>
          </a:xfrm>
        </p:spPr>
        <p:txBody>
          <a:bodyPr/>
          <a:lstStyle/>
          <a:p>
            <a:r>
              <a:rPr lang="en-US" dirty="0" smtClean="0"/>
              <a:t>In the second half of 2014:</a:t>
            </a:r>
          </a:p>
          <a:p>
            <a:pPr lvl="1"/>
            <a:r>
              <a:rPr lang="en-US" dirty="0" smtClean="0"/>
              <a:t>Make enough sub-team progress on selected patterns important to members to support . . . </a:t>
            </a:r>
          </a:p>
          <a:p>
            <a:pPr lvl="1"/>
            <a:r>
              <a:rPr lang="en-US" dirty="0" smtClean="0"/>
              <a:t>One or more INCOSE IS2015 papers for Seattle (paper drafts due November, complete in March)</a:t>
            </a:r>
          </a:p>
          <a:p>
            <a:pPr lvl="1"/>
            <a:r>
              <a:rPr lang="en-US" dirty="0" smtClean="0"/>
              <a:t>One or more INCOSE GLRC2014 presentations for Chicago (October)</a:t>
            </a:r>
            <a:endParaRPr lang="en-US" dirty="0"/>
          </a:p>
          <a:p>
            <a:r>
              <a:rPr lang="en-US" dirty="0" smtClean="0"/>
              <a:t>In support of this goal:</a:t>
            </a:r>
          </a:p>
          <a:p>
            <a:pPr lvl="1"/>
            <a:r>
              <a:rPr lang="en-US" dirty="0" smtClean="0"/>
              <a:t>Bill Schindel offers to hold bi-weekly, web-based Pattern Review Work Sessions throughout the second half of 2014, starting this summer.</a:t>
            </a:r>
          </a:p>
          <a:p>
            <a:pPr lvl="1"/>
            <a:r>
              <a:rPr lang="en-US" dirty="0" smtClean="0"/>
              <a:t>The purpose of these sessions will be to assist sub-teams in preparing S*Patterns that conform to the S*Metamodel and meet the application goals they have in mind.</a:t>
            </a:r>
          </a:p>
          <a:p>
            <a:r>
              <a:rPr lang="en-US" dirty="0" smtClean="0"/>
              <a:t>So, the question is:</a:t>
            </a:r>
          </a:p>
          <a:p>
            <a:pPr lvl="1"/>
            <a:r>
              <a:rPr lang="en-US" dirty="0" smtClean="0"/>
              <a:t>Which sub-teams want to pursue their nominated Patterns during this period?</a:t>
            </a:r>
          </a:p>
          <a:p>
            <a:pPr lvl="1"/>
            <a:r>
              <a:rPr lang="en-US" dirty="0" smtClean="0"/>
              <a:t>Following is what that would mean . . . </a:t>
            </a:r>
            <a:endParaRPr lang="en-US" dirty="0"/>
          </a:p>
          <a:p>
            <a:pPr lvl="1"/>
            <a:endParaRPr lang="en-US" dirty="0" smtClean="0"/>
          </a:p>
          <a:p>
            <a:pPr lvl="1"/>
            <a:endParaRPr lang="en-US" dirty="0"/>
          </a:p>
          <a:p>
            <a:pPr lvl="1"/>
            <a:endParaRPr lang="en-US" dirty="0" smtClean="0"/>
          </a:p>
          <a:p>
            <a:pPr lvl="1"/>
            <a:endParaRPr lang="en-US" dirty="0"/>
          </a:p>
        </p:txBody>
      </p:sp>
      <p:sp>
        <p:nvSpPr>
          <p:cNvPr id="5" name="Slide Number Placeholder 3"/>
          <p:cNvSpPr txBox="1">
            <a:spLocks/>
          </p:cNvSpPr>
          <p:nvPr/>
        </p:nvSpPr>
        <p:spPr>
          <a:xfrm>
            <a:off x="8376312" y="6380139"/>
            <a:ext cx="620973" cy="365125"/>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fld id="{B6F15528-21DE-4FAA-801E-634DDDAF4B2B}" type="slidenum">
              <a:rPr lang="en-US" sz="1400" smtClean="0"/>
              <a:pPr algn="ctr"/>
              <a:t>15</a:t>
            </a:fld>
            <a:endParaRPr lang="en-US" sz="1400" dirty="0"/>
          </a:p>
        </p:txBody>
      </p:sp>
    </p:spTree>
    <p:extLst>
      <p:ext uri="{BB962C8B-B14F-4D97-AF65-F5344CB8AC3E}">
        <p14:creationId xmlns:p14="http://schemas.microsoft.com/office/powerpoint/2010/main" val="16856612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4952" y="17606"/>
            <a:ext cx="8939048" cy="706090"/>
          </a:xfrm>
        </p:spPr>
        <p:txBody>
          <a:bodyPr/>
          <a:lstStyle/>
          <a:p>
            <a:r>
              <a:rPr lang="en-US" dirty="0" smtClean="0"/>
              <a:t>Tentative S*Patterns web meeting work session series time line</a:t>
            </a:r>
            <a:endParaRPr lang="en-US" dirty="0"/>
          </a:p>
        </p:txBody>
      </p:sp>
      <p:sp>
        <p:nvSpPr>
          <p:cNvPr id="3" name="Content Placeholder 2"/>
          <p:cNvSpPr>
            <a:spLocks noGrp="1"/>
          </p:cNvSpPr>
          <p:nvPr>
            <p:ph idx="1"/>
          </p:nvPr>
        </p:nvSpPr>
        <p:spPr>
          <a:xfrm>
            <a:off x="304800" y="713053"/>
            <a:ext cx="8650014" cy="5145088"/>
          </a:xfrm>
        </p:spPr>
        <p:txBody>
          <a:bodyPr/>
          <a:lstStyle/>
          <a:p>
            <a:r>
              <a:rPr lang="en-US" dirty="0" smtClean="0"/>
              <a:t>Seeing the sausage-making:</a:t>
            </a:r>
          </a:p>
          <a:p>
            <a:pPr lvl="1"/>
            <a:r>
              <a:rPr lang="en-US" dirty="0" smtClean="0"/>
              <a:t>Opportunity of seeing approaches and progress by others in the same part of an S*Pattern you are working on (e.g., Features)</a:t>
            </a:r>
          </a:p>
          <a:p>
            <a:r>
              <a:rPr lang="en-US" dirty="0" smtClean="0"/>
              <a:t>A proposed time schedule, assuming bi-weekly sessions:</a:t>
            </a:r>
          </a:p>
          <a:p>
            <a:endParaRPr lang="en-US" dirty="0"/>
          </a:p>
          <a:p>
            <a:endParaRPr lang="en-US" dirty="0" smtClean="0"/>
          </a:p>
          <a:p>
            <a:endParaRPr lang="en-US" dirty="0"/>
          </a:p>
          <a:p>
            <a:endParaRPr lang="en-US" dirty="0" smtClean="0"/>
          </a:p>
          <a:p>
            <a:endParaRPr lang="en-US" dirty="0"/>
          </a:p>
          <a:p>
            <a:endParaRPr lang="en-US" dirty="0" smtClean="0"/>
          </a:p>
          <a:p>
            <a:r>
              <a:rPr lang="en-US" dirty="0" smtClean="0"/>
              <a:t>Bill’s commitment: Provide guidance to sub-teams</a:t>
            </a:r>
          </a:p>
          <a:p>
            <a:r>
              <a:rPr lang="en-US" dirty="0" smtClean="0"/>
              <a:t>Commitments by participants:</a:t>
            </a:r>
          </a:p>
          <a:p>
            <a:pPr lvl="1"/>
            <a:r>
              <a:rPr lang="en-US" dirty="0" smtClean="0"/>
              <a:t>Willing to work on draft updates between review sessions</a:t>
            </a:r>
          </a:p>
          <a:p>
            <a:pPr lvl="1"/>
            <a:r>
              <a:rPr lang="en-US" dirty="0" smtClean="0"/>
              <a:t>Willing to participate in bi-weekly review sessions (1.5-2.0 hours)</a:t>
            </a:r>
          </a:p>
          <a:p>
            <a:pPr lvl="1"/>
            <a:r>
              <a:rPr lang="en-US" dirty="0" smtClean="0"/>
              <a:t>Also desirable: Willing to consider contributing to an INCOSE paper</a:t>
            </a:r>
          </a:p>
        </p:txBody>
      </p:sp>
      <p:graphicFrame>
        <p:nvGraphicFramePr>
          <p:cNvPr id="5" name="Table 4"/>
          <p:cNvGraphicFramePr>
            <a:graphicFrameLocks noGrp="1"/>
          </p:cNvGraphicFramePr>
          <p:nvPr>
            <p:extLst>
              <p:ext uri="{D42A27DB-BD31-4B8C-83A1-F6EECF244321}">
                <p14:modId xmlns:p14="http://schemas.microsoft.com/office/powerpoint/2010/main" val="926829396"/>
              </p:ext>
            </p:extLst>
          </p:nvPr>
        </p:nvGraphicFramePr>
        <p:xfrm>
          <a:off x="930166" y="2374456"/>
          <a:ext cx="7504386" cy="2506116"/>
        </p:xfrm>
        <a:graphic>
          <a:graphicData uri="http://schemas.openxmlformats.org/drawingml/2006/table">
            <a:tbl>
              <a:tblPr firstRow="1" bandRow="1">
                <a:tableStyleId>{5C22544A-7EE6-4342-B048-85BDC9FD1C3A}</a:tableStyleId>
              </a:tblPr>
              <a:tblGrid>
                <a:gridCol w="1381621"/>
                <a:gridCol w="6122765"/>
              </a:tblGrid>
              <a:tr h="356726">
                <a:tc>
                  <a:txBody>
                    <a:bodyPr/>
                    <a:lstStyle/>
                    <a:p>
                      <a:pPr algn="ctr"/>
                      <a:r>
                        <a:rPr lang="en-US" dirty="0" smtClean="0">
                          <a:solidFill>
                            <a:schemeClr val="tx1"/>
                          </a:solidFill>
                        </a:rPr>
                        <a:t>Sessions</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solidFill>
                            <a:schemeClr val="tx1"/>
                          </a:solidFill>
                        </a:rPr>
                        <a:t>Configurable S*Pattern Construction</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6726">
                <a:tc>
                  <a:txBody>
                    <a:bodyPr/>
                    <a:lstStyle/>
                    <a:p>
                      <a:pPr algn="ctr"/>
                      <a:r>
                        <a:rPr lang="en-US" sz="1600" dirty="0" smtClean="0"/>
                        <a:t>Aug</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smtClean="0"/>
                        <a:t>Configurable Features Model;</a:t>
                      </a:r>
                      <a:r>
                        <a:rPr lang="en-US" sz="1600" baseline="0" dirty="0" smtClean="0"/>
                        <a:t> </a:t>
                      </a:r>
                      <a:r>
                        <a:rPr lang="en-US" sz="1600" dirty="0" smtClean="0"/>
                        <a:t>Domain Model</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6726">
                <a:tc>
                  <a:txBody>
                    <a:bodyPr/>
                    <a:lstStyle/>
                    <a:p>
                      <a:pPr algn="ctr"/>
                      <a:r>
                        <a:rPr lang="en-US" sz="1600" dirty="0" smtClean="0"/>
                        <a:t>Sep</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smtClean="0"/>
                        <a:t>Domain</a:t>
                      </a:r>
                      <a:r>
                        <a:rPr lang="en-US" sz="1600" baseline="0" dirty="0" smtClean="0"/>
                        <a:t> Model; Interactions; States</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6726">
                <a:tc>
                  <a:txBody>
                    <a:bodyPr/>
                    <a:lstStyle/>
                    <a:p>
                      <a:pPr algn="ctr"/>
                      <a:r>
                        <a:rPr lang="en-US" sz="1600" dirty="0" smtClean="0"/>
                        <a:t>Oct</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smtClean="0"/>
                        <a:t>Detail Interactions;</a:t>
                      </a:r>
                      <a:r>
                        <a:rPr lang="en-US" sz="1600" baseline="0" dirty="0" smtClean="0"/>
                        <a:t> </a:t>
                      </a:r>
                      <a:r>
                        <a:rPr lang="en-US" sz="1600" dirty="0" smtClean="0"/>
                        <a:t>Requirements;</a:t>
                      </a:r>
                      <a:r>
                        <a:rPr lang="en-US" sz="1600" baseline="0" dirty="0" smtClean="0"/>
                        <a:t> Attribute Couplings</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6726">
                <a:tc>
                  <a:txBody>
                    <a:bodyPr/>
                    <a:lstStyle/>
                    <a:p>
                      <a:pPr algn="ctr"/>
                      <a:r>
                        <a:rPr lang="en-US" sz="1600" dirty="0" smtClean="0"/>
                        <a:t>Nov</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smtClean="0"/>
                        <a:t>Logical</a:t>
                      </a:r>
                      <a:r>
                        <a:rPr lang="en-US" sz="1600" baseline="0" dirty="0" smtClean="0"/>
                        <a:t> Architecture; Detail Interactions; Requirements</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6726">
                <a:tc>
                  <a:txBody>
                    <a:bodyPr/>
                    <a:lstStyle/>
                    <a:p>
                      <a:pPr algn="ctr"/>
                      <a:r>
                        <a:rPr lang="en-US" sz="1600" dirty="0" smtClean="0"/>
                        <a:t>Dec</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smtClean="0"/>
                        <a:t>Physical</a:t>
                      </a:r>
                      <a:r>
                        <a:rPr lang="en-US" sz="1600" baseline="0" dirty="0" smtClean="0"/>
                        <a:t> Architecture; Failure Modes</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6726">
                <a:tc>
                  <a:txBody>
                    <a:bodyPr/>
                    <a:lstStyle/>
                    <a:p>
                      <a:pPr algn="ctr"/>
                      <a:r>
                        <a:rPr lang="en-US" sz="1600" dirty="0" smtClean="0"/>
                        <a:t>Jan</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smtClean="0"/>
                        <a:t>More about configuration rules</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6" name="Slide Number Placeholder 3"/>
          <p:cNvSpPr txBox="1">
            <a:spLocks/>
          </p:cNvSpPr>
          <p:nvPr/>
        </p:nvSpPr>
        <p:spPr>
          <a:xfrm>
            <a:off x="8376312" y="6380139"/>
            <a:ext cx="620973" cy="365125"/>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fld id="{B6F15528-21DE-4FAA-801E-634DDDAF4B2B}" type="slidenum">
              <a:rPr lang="en-US" sz="1400" smtClean="0"/>
              <a:pPr algn="ctr"/>
              <a:t>16</a:t>
            </a:fld>
            <a:endParaRPr lang="en-US" sz="1400" dirty="0"/>
          </a:p>
        </p:txBody>
      </p:sp>
    </p:spTree>
    <p:extLst>
      <p:ext uri="{BB962C8B-B14F-4D97-AF65-F5344CB8AC3E}">
        <p14:creationId xmlns:p14="http://schemas.microsoft.com/office/powerpoint/2010/main" val="252463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Scheduling and communications</a:t>
            </a:r>
            <a:endParaRPr lang="en-US" sz="3200" dirty="0"/>
          </a:p>
        </p:txBody>
      </p:sp>
      <p:sp>
        <p:nvSpPr>
          <p:cNvPr id="3" name="Content Placeholder 2"/>
          <p:cNvSpPr>
            <a:spLocks noGrp="1"/>
          </p:cNvSpPr>
          <p:nvPr>
            <p:ph idx="1"/>
          </p:nvPr>
        </p:nvSpPr>
        <p:spPr/>
        <p:txBody>
          <a:bodyPr/>
          <a:lstStyle/>
          <a:p>
            <a:r>
              <a:rPr lang="en-US" dirty="0" smtClean="0"/>
              <a:t>Meet every two weeks, </a:t>
            </a:r>
            <a:r>
              <a:rPr lang="en-US" dirty="0" smtClean="0"/>
              <a:t>for 1.5-2.0 </a:t>
            </a:r>
            <a:r>
              <a:rPr lang="en-US" dirty="0" smtClean="0"/>
              <a:t>hours</a:t>
            </a:r>
            <a:endParaRPr lang="en-US" dirty="0" smtClean="0"/>
          </a:p>
          <a:p>
            <a:r>
              <a:rPr lang="en-US" dirty="0"/>
              <a:t>Surveyed team calendar fit</a:t>
            </a:r>
          </a:p>
          <a:p>
            <a:r>
              <a:rPr lang="en-US" dirty="0" smtClean="0"/>
              <a:t>Suggested:</a:t>
            </a:r>
          </a:p>
          <a:p>
            <a:pPr lvl="1"/>
            <a:r>
              <a:rPr lang="en-US" dirty="0" smtClean="0"/>
              <a:t>Monday, Aug 18, 4:00 – 5:30 PM EST</a:t>
            </a:r>
          </a:p>
          <a:p>
            <a:pPr lvl="1"/>
            <a:r>
              <a:rPr lang="en-US" dirty="0" smtClean="0"/>
              <a:t>Tuesday, Sep 2, </a:t>
            </a:r>
            <a:r>
              <a:rPr lang="en-US" dirty="0"/>
              <a:t>4:00 – 5:30 PM </a:t>
            </a:r>
            <a:r>
              <a:rPr lang="en-US" dirty="0" smtClean="0"/>
              <a:t>EST</a:t>
            </a:r>
          </a:p>
          <a:p>
            <a:pPr lvl="1"/>
            <a:r>
              <a:rPr lang="en-US" dirty="0" smtClean="0"/>
              <a:t>And Mondays thereafter . . . </a:t>
            </a:r>
            <a:endParaRPr lang="en-US" dirty="0"/>
          </a:p>
          <a:p>
            <a:pPr lvl="1"/>
            <a:endParaRPr lang="en-US" dirty="0" smtClean="0"/>
          </a:p>
          <a:p>
            <a:r>
              <a:rPr lang="en-US" dirty="0" smtClean="0"/>
              <a:t>Team </a:t>
            </a:r>
            <a:r>
              <a:rPr lang="en-US" dirty="0" smtClean="0"/>
              <a:t>web site: </a:t>
            </a:r>
          </a:p>
          <a:p>
            <a:pPr marL="0" indent="0">
              <a:buNone/>
            </a:pPr>
            <a:r>
              <a:rPr lang="en-US" sz="2000" dirty="0">
                <a:hlinkClick r:id="rId2"/>
              </a:rPr>
              <a:t>http://</a:t>
            </a:r>
            <a:r>
              <a:rPr lang="en-US" sz="2000" dirty="0" smtClean="0">
                <a:hlinkClick r:id="rId2"/>
              </a:rPr>
              <a:t>www.omgwiki.org/MBSE/doku.php?id=mbse:patterns:patterns</a:t>
            </a:r>
            <a:r>
              <a:rPr lang="en-US" sz="2000" dirty="0" smtClean="0"/>
              <a:t> </a:t>
            </a:r>
            <a:endParaRPr lang="en-US" sz="2000" dirty="0"/>
          </a:p>
          <a:p>
            <a:endParaRPr lang="en-US" dirty="0"/>
          </a:p>
        </p:txBody>
      </p:sp>
      <p:sp>
        <p:nvSpPr>
          <p:cNvPr id="5" name="Slide Number Placeholder 3"/>
          <p:cNvSpPr txBox="1">
            <a:spLocks/>
          </p:cNvSpPr>
          <p:nvPr/>
        </p:nvSpPr>
        <p:spPr>
          <a:xfrm>
            <a:off x="8376312" y="6380139"/>
            <a:ext cx="620973" cy="365125"/>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fld id="{B6F15528-21DE-4FAA-801E-634DDDAF4B2B}" type="slidenum">
              <a:rPr lang="en-US" sz="1400" smtClean="0"/>
              <a:pPr algn="ctr"/>
              <a:t>17</a:t>
            </a:fld>
            <a:endParaRPr lang="en-US" sz="1400" dirty="0"/>
          </a:p>
        </p:txBody>
      </p:sp>
    </p:spTree>
    <p:extLst>
      <p:ext uri="{BB962C8B-B14F-4D97-AF65-F5344CB8AC3E}">
        <p14:creationId xmlns:p14="http://schemas.microsoft.com/office/powerpoint/2010/main" val="5324138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Related Activities by Other WGs and MBSE Initiative</a:t>
            </a:r>
            <a:endParaRPr lang="en-US" dirty="0"/>
          </a:p>
        </p:txBody>
      </p:sp>
      <p:sp>
        <p:nvSpPr>
          <p:cNvPr id="3" name="Content Placeholder 2"/>
          <p:cNvSpPr>
            <a:spLocks noGrp="1"/>
          </p:cNvSpPr>
          <p:nvPr>
            <p:ph idx="1"/>
          </p:nvPr>
        </p:nvSpPr>
        <p:spPr/>
        <p:txBody>
          <a:bodyPr/>
          <a:lstStyle/>
          <a:p>
            <a:r>
              <a:rPr lang="en-US" dirty="0" smtClean="0"/>
              <a:t>Other groups in the MBSE Initiative are creating a cloud resource for working groups and teams such as ours:</a:t>
            </a:r>
          </a:p>
          <a:p>
            <a:pPr lvl="1"/>
            <a:r>
              <a:rPr lang="en-US" dirty="0" smtClean="0"/>
              <a:t>On-line shared models repository, for sharing models </a:t>
            </a:r>
          </a:p>
          <a:p>
            <a:pPr lvl="1"/>
            <a:r>
              <a:rPr lang="en-US" dirty="0" smtClean="0"/>
              <a:t>On-line access to limited set of tool vendor licenses, for use in INCOSE projects</a:t>
            </a:r>
          </a:p>
          <a:p>
            <a:pPr lvl="1"/>
            <a:endParaRPr lang="en-US" dirty="0" smtClean="0"/>
          </a:p>
          <a:p>
            <a:r>
              <a:rPr lang="en-US" dirty="0" smtClean="0"/>
              <a:t>News from other members, WGs: </a:t>
            </a:r>
          </a:p>
          <a:p>
            <a:pPr lvl="1"/>
            <a:r>
              <a:rPr lang="en-US" dirty="0"/>
              <a:t> </a:t>
            </a:r>
            <a:endParaRPr lang="en-US" dirty="0" smtClean="0"/>
          </a:p>
          <a:p>
            <a:pPr lvl="1"/>
            <a:r>
              <a:rPr lang="en-US" dirty="0"/>
              <a:t> </a:t>
            </a:r>
            <a:endParaRPr lang="en-US" dirty="0" smtClean="0"/>
          </a:p>
          <a:p>
            <a:pPr lvl="1"/>
            <a:r>
              <a:rPr lang="en-US" dirty="0"/>
              <a:t> </a:t>
            </a:r>
            <a:endParaRPr lang="en-US" dirty="0" smtClean="0"/>
          </a:p>
          <a:p>
            <a:pPr lvl="1"/>
            <a:r>
              <a:rPr lang="en-US" dirty="0"/>
              <a:t> </a:t>
            </a:r>
            <a:endParaRPr lang="en-US" dirty="0" smtClean="0"/>
          </a:p>
          <a:p>
            <a:pPr lvl="1"/>
            <a:r>
              <a:rPr lang="en-US" dirty="0"/>
              <a:t> </a:t>
            </a:r>
          </a:p>
        </p:txBody>
      </p:sp>
      <p:sp>
        <p:nvSpPr>
          <p:cNvPr id="5" name="Slide Number Placeholder 3"/>
          <p:cNvSpPr txBox="1">
            <a:spLocks/>
          </p:cNvSpPr>
          <p:nvPr/>
        </p:nvSpPr>
        <p:spPr>
          <a:xfrm>
            <a:off x="8376312" y="6380139"/>
            <a:ext cx="620973" cy="365125"/>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fld id="{B6F15528-21DE-4FAA-801E-634DDDAF4B2B}" type="slidenum">
              <a:rPr lang="en-US" sz="1400" smtClean="0"/>
              <a:pPr algn="ctr"/>
              <a:t>18</a:t>
            </a:fld>
            <a:endParaRPr lang="en-US" sz="1400" dirty="0"/>
          </a:p>
        </p:txBody>
      </p:sp>
    </p:spTree>
    <p:extLst>
      <p:ext uri="{BB962C8B-B14F-4D97-AF65-F5344CB8AC3E}">
        <p14:creationId xmlns:p14="http://schemas.microsoft.com/office/powerpoint/2010/main" val="30579900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Back up materials—from earlier team meetings</a:t>
            </a:r>
            <a:endParaRPr lang="en-US" dirty="0"/>
          </a:p>
        </p:txBody>
      </p:sp>
    </p:spTree>
    <p:extLst>
      <p:ext uri="{BB962C8B-B14F-4D97-AF65-F5344CB8AC3E}">
        <p14:creationId xmlns:p14="http://schemas.microsoft.com/office/powerpoint/2010/main" val="7544277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wschindel\Documents\Docs\INCOSE\PBSE Project\PBSE Challenge Team 2013 and later\PBSE WG Mtg 08.18.2014\Agenda--Aug 18, 2014 Mtg of PBSE Challenge Team of MBSE Initiative              V1.1.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1644" y="0"/>
            <a:ext cx="8875058"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3"/>
          <p:cNvSpPr txBox="1">
            <a:spLocks/>
          </p:cNvSpPr>
          <p:nvPr/>
        </p:nvSpPr>
        <p:spPr>
          <a:xfrm>
            <a:off x="8502440" y="6474735"/>
            <a:ext cx="620973" cy="365125"/>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fld id="{B6F15528-21DE-4FAA-801E-634DDDAF4B2B}" type="slidenum">
              <a:rPr lang="en-US" sz="1400" smtClean="0"/>
              <a:pPr algn="ctr"/>
              <a:t>2</a:t>
            </a:fld>
            <a:endParaRPr lang="en-US" sz="1400" dirty="0"/>
          </a:p>
        </p:txBody>
      </p:sp>
      <p:sp>
        <p:nvSpPr>
          <p:cNvPr id="3" name="TextBox 2"/>
          <p:cNvSpPr txBox="1"/>
          <p:nvPr/>
        </p:nvSpPr>
        <p:spPr>
          <a:xfrm>
            <a:off x="110359" y="173421"/>
            <a:ext cx="4319752" cy="369332"/>
          </a:xfrm>
          <a:prstGeom prst="rect">
            <a:avLst/>
          </a:prstGeom>
          <a:noFill/>
        </p:spPr>
        <p:txBody>
          <a:bodyPr wrap="square" rtlCol="0">
            <a:spAutoFit/>
          </a:bodyPr>
          <a:lstStyle/>
          <a:p>
            <a:r>
              <a:rPr lang="en-US" dirty="0" smtClean="0"/>
              <a:t>(Schedule adjustable as needed)</a:t>
            </a:r>
            <a:endParaRPr lang="en-US" dirty="0"/>
          </a:p>
        </p:txBody>
      </p:sp>
    </p:spTree>
    <p:extLst>
      <p:ext uri="{BB962C8B-B14F-4D97-AF65-F5344CB8AC3E}">
        <p14:creationId xmlns:p14="http://schemas.microsoft.com/office/powerpoint/2010/main" val="11399956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61695" y="1750000"/>
            <a:ext cx="6621517" cy="369332"/>
          </a:xfrm>
          <a:prstGeom prst="rect">
            <a:avLst/>
          </a:prstGeom>
        </p:spPr>
        <p:txBody>
          <a:bodyPr wrap="square">
            <a:spAutoFit/>
          </a:bodyPr>
          <a:lstStyle/>
          <a:p>
            <a:r>
              <a:rPr lang="en-US" dirty="0">
                <a:hlinkClick r:id="rId2"/>
              </a:rPr>
              <a:t>https://sites.google.com/site/incosepbsewgtempaccess</a:t>
            </a:r>
            <a:r>
              <a:rPr lang="en-US" dirty="0" smtClean="0">
                <a:hlinkClick r:id="rId2"/>
              </a:rPr>
              <a:t>/</a:t>
            </a:r>
            <a:r>
              <a:rPr lang="en-US" dirty="0" smtClean="0"/>
              <a:t> </a:t>
            </a:r>
            <a:endParaRPr lang="en-US" dirty="0"/>
          </a:p>
        </p:txBody>
      </p:sp>
      <p:sp>
        <p:nvSpPr>
          <p:cNvPr id="4" name="TextBox 3"/>
          <p:cNvSpPr txBox="1"/>
          <p:nvPr/>
        </p:nvSpPr>
        <p:spPr>
          <a:xfrm>
            <a:off x="551793" y="1072055"/>
            <a:ext cx="8166538" cy="369332"/>
          </a:xfrm>
          <a:prstGeom prst="rect">
            <a:avLst/>
          </a:prstGeom>
          <a:noFill/>
        </p:spPr>
        <p:txBody>
          <a:bodyPr wrap="square" rtlCol="0">
            <a:spAutoFit/>
          </a:bodyPr>
          <a:lstStyle/>
          <a:p>
            <a:r>
              <a:rPr lang="en-US" dirty="0" smtClean="0"/>
              <a:t>The references above may be downloaded from:</a:t>
            </a:r>
            <a:endParaRPr lang="en-US" dirty="0"/>
          </a:p>
        </p:txBody>
      </p:sp>
    </p:spTree>
    <p:extLst>
      <p:ext uri="{BB962C8B-B14F-4D97-AF65-F5344CB8AC3E}">
        <p14:creationId xmlns:p14="http://schemas.microsoft.com/office/powerpoint/2010/main" val="29818881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3469" y="145851"/>
            <a:ext cx="8743816" cy="706090"/>
          </a:xfrm>
        </p:spPr>
        <p:txBody>
          <a:bodyPr/>
          <a:lstStyle/>
          <a:p>
            <a:r>
              <a:rPr lang="en-US" dirty="0" smtClean="0"/>
              <a:t>From Draft Charter: Team Stakeholders / Measures of Success</a:t>
            </a:r>
            <a:endParaRPr lang="en-US" dirty="0"/>
          </a:p>
        </p:txBody>
      </p:sp>
      <p:sp>
        <p:nvSpPr>
          <p:cNvPr id="3" name="Content Placeholder 2"/>
          <p:cNvSpPr>
            <a:spLocks noGrp="1"/>
          </p:cNvSpPr>
          <p:nvPr>
            <p:ph idx="1"/>
          </p:nvPr>
        </p:nvSpPr>
        <p:spPr>
          <a:xfrm>
            <a:off x="0" y="981075"/>
            <a:ext cx="9144000" cy="5145088"/>
          </a:xfrm>
        </p:spPr>
        <p:txBody>
          <a:bodyPr/>
          <a:lstStyle/>
          <a:p>
            <a:r>
              <a:rPr lang="en-US" sz="1800" b="1" u="sng" dirty="0" smtClean="0"/>
              <a:t>System </a:t>
            </a:r>
            <a:r>
              <a:rPr lang="en-US" sz="1800" b="1" u="sng" dirty="0"/>
              <a:t>Innovation / Development Teams</a:t>
            </a:r>
            <a:r>
              <a:rPr lang="en-US" sz="1800" dirty="0"/>
              <a:t>: Enjoy the benefits of MBSE with lower per-project model-origination and refinement time, effort, skill load, and risk, by employing configured System Patterns as early draft models.  </a:t>
            </a:r>
          </a:p>
          <a:p>
            <a:r>
              <a:rPr lang="en-US" sz="1800" b="1" u="sng" dirty="0"/>
              <a:t>System Modelers</a:t>
            </a:r>
            <a:r>
              <a:rPr lang="en-US" sz="1800" dirty="0"/>
              <a:t>: Extend the span of influence of skilled individual modelers by making their models effectively available, applicable, and impactful to more projects, systems, and products.  </a:t>
            </a:r>
          </a:p>
          <a:p>
            <a:r>
              <a:rPr lang="en-US" sz="1800" b="1" u="sng" dirty="0"/>
              <a:t>Product Line Managers, Platform Managers, Portfolio Managers</a:t>
            </a:r>
            <a:r>
              <a:rPr lang="en-US" sz="1800" dirty="0"/>
              <a:t>: Improve the effectiveness of families-of-systems disciplines, measured in terms of economic leverage. </a:t>
            </a:r>
          </a:p>
          <a:p>
            <a:r>
              <a:rPr lang="en-US" sz="1800" b="1" u="sng" dirty="0"/>
              <a:t>System Verification Teams</a:t>
            </a:r>
            <a:r>
              <a:rPr lang="en-US" sz="1800" dirty="0"/>
              <a:t>: Improve the performance of system verification planning and execution in high risk or complexity systems.  </a:t>
            </a:r>
          </a:p>
          <a:p>
            <a:r>
              <a:rPr lang="en-US" sz="1800" b="1" u="sng" dirty="0"/>
              <a:t>System Life Cycle Groups</a:t>
            </a:r>
            <a:r>
              <a:rPr lang="en-US" sz="1800" dirty="0"/>
              <a:t>: Improve satisfaction with the early fit of systems to the learned needs of system life cycle communities, including manufacturing, distribution, end user, operations, and maintenance, over a broad range of issues that should not be re-discovered each generation (functionality, safety, many other aspects). </a:t>
            </a:r>
          </a:p>
          <a:p>
            <a:r>
              <a:rPr lang="en-US" sz="1800" b="1" u="sng" dirty="0"/>
              <a:t>Tool Suppliers</a:t>
            </a:r>
            <a:r>
              <a:rPr lang="en-US" sz="1800" dirty="0"/>
              <a:t>: Improve the ROI demonstrated by tools. </a:t>
            </a:r>
          </a:p>
          <a:p>
            <a:r>
              <a:rPr lang="en-US" sz="1800" b="1" u="sng" dirty="0"/>
              <a:t>Enterprises</a:t>
            </a:r>
            <a:r>
              <a:rPr lang="en-US" sz="1800" dirty="0"/>
              <a:t>: Improve organizational-level learning across individual people and projects, reducing occurrences of re-learning the same lessons and repeating the same mistakes</a:t>
            </a:r>
            <a:r>
              <a:rPr lang="en-US" sz="1800" dirty="0" smtClean="0"/>
              <a:t>.</a:t>
            </a:r>
            <a:endParaRPr lang="en-US" sz="1800" dirty="0"/>
          </a:p>
        </p:txBody>
      </p:sp>
      <p:sp>
        <p:nvSpPr>
          <p:cNvPr id="5" name="Slide Number Placeholder 3"/>
          <p:cNvSpPr txBox="1">
            <a:spLocks/>
          </p:cNvSpPr>
          <p:nvPr/>
        </p:nvSpPr>
        <p:spPr>
          <a:xfrm>
            <a:off x="8376312" y="6380139"/>
            <a:ext cx="620973" cy="365125"/>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fld id="{B6F15528-21DE-4FAA-801E-634DDDAF4B2B}" type="slidenum">
              <a:rPr lang="en-US" sz="1400" smtClean="0"/>
              <a:pPr algn="ctr"/>
              <a:t>21</a:t>
            </a:fld>
            <a:endParaRPr lang="en-US" sz="1400" dirty="0"/>
          </a:p>
        </p:txBody>
      </p:sp>
    </p:spTree>
    <p:extLst>
      <p:ext uri="{BB962C8B-B14F-4D97-AF65-F5344CB8AC3E}">
        <p14:creationId xmlns:p14="http://schemas.microsoft.com/office/powerpoint/2010/main" val="29105902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137" y="104909"/>
            <a:ext cx="8393373" cy="706090"/>
          </a:xfrm>
        </p:spPr>
        <p:txBody>
          <a:bodyPr/>
          <a:lstStyle/>
          <a:p>
            <a:r>
              <a:rPr lang="en-US" b="1" dirty="0" smtClean="0"/>
              <a:t>From Draft Charter: </a:t>
            </a:r>
            <a:r>
              <a:rPr lang="en-US" b="1" u="sng" dirty="0" smtClean="0"/>
              <a:t>General</a:t>
            </a:r>
            <a:r>
              <a:rPr lang="en-US" b="1" dirty="0" smtClean="0"/>
              <a:t> Plan Overview / Description </a:t>
            </a:r>
            <a:endParaRPr lang="en-US" b="1" dirty="0"/>
          </a:p>
        </p:txBody>
      </p:sp>
      <p:sp>
        <p:nvSpPr>
          <p:cNvPr id="3" name="Content Placeholder 2"/>
          <p:cNvSpPr>
            <a:spLocks noGrp="1"/>
          </p:cNvSpPr>
          <p:nvPr>
            <p:ph idx="1"/>
          </p:nvPr>
        </p:nvSpPr>
        <p:spPr>
          <a:xfrm>
            <a:off x="163773" y="981075"/>
            <a:ext cx="8775511" cy="5145088"/>
          </a:xfrm>
        </p:spPr>
        <p:txBody>
          <a:bodyPr/>
          <a:lstStyle/>
          <a:p>
            <a:pPr marL="0" indent="0">
              <a:buNone/>
            </a:pPr>
            <a:r>
              <a:rPr lang="en-US" sz="1600" b="1" u="sng" dirty="0" smtClean="0"/>
              <a:t>Phase </a:t>
            </a:r>
            <a:r>
              <a:rPr lang="en-US" sz="1600" b="1" u="sng" dirty="0"/>
              <a:t>1:  (Time period to be established)</a:t>
            </a:r>
          </a:p>
          <a:p>
            <a:pPr marL="395288" indent="-395288">
              <a:buNone/>
            </a:pPr>
            <a:r>
              <a:rPr lang="en-US" sz="1600" dirty="0"/>
              <a:t>1.	Supplement start-up team membership with other interested team members, sharing and refining charter and gaining team buy-in to this plan.</a:t>
            </a:r>
          </a:p>
          <a:p>
            <a:pPr marL="395288" indent="-395288">
              <a:buNone/>
            </a:pPr>
            <a:r>
              <a:rPr lang="en-US" sz="1600" dirty="0"/>
              <a:t>2.	Bring team membership to a common level of PBSE understanding, using PBSE Tutorials conducted in recent years at IS, GLRC, and chapter levels, including example System Pattern content.</a:t>
            </a:r>
          </a:p>
          <a:p>
            <a:pPr marL="395288" indent="-395288">
              <a:buNone/>
            </a:pPr>
            <a:r>
              <a:rPr lang="en-US" sz="1600" dirty="0"/>
              <a:t>3.	Identify target products for near-term work by the team:</a:t>
            </a:r>
          </a:p>
          <a:p>
            <a:pPr marL="0" indent="1309688">
              <a:buNone/>
            </a:pPr>
            <a:r>
              <a:rPr lang="en-US" sz="1600" dirty="0" smtClean="0"/>
              <a:t>a. Target </a:t>
            </a:r>
            <a:r>
              <a:rPr lang="en-US" sz="1600" dirty="0"/>
              <a:t>System Patterns</a:t>
            </a:r>
          </a:p>
          <a:p>
            <a:pPr marL="0" indent="1309688">
              <a:buNone/>
            </a:pPr>
            <a:r>
              <a:rPr lang="en-US" sz="1600" dirty="0" smtClean="0"/>
              <a:t>b. Target </a:t>
            </a:r>
            <a:r>
              <a:rPr lang="en-US" sz="1600" dirty="0"/>
              <a:t>System Pattern Applications</a:t>
            </a:r>
          </a:p>
          <a:p>
            <a:pPr marL="0" indent="1309688">
              <a:buNone/>
            </a:pPr>
            <a:r>
              <a:rPr lang="en-US" sz="1600" dirty="0" smtClean="0"/>
              <a:t>c.  Business </a:t>
            </a:r>
            <a:r>
              <a:rPr lang="en-US" sz="1600" dirty="0"/>
              <a:t>Process Implications Model of PBSE</a:t>
            </a:r>
          </a:p>
          <a:p>
            <a:pPr marL="0" indent="1309688">
              <a:buNone/>
            </a:pPr>
            <a:r>
              <a:rPr lang="en-US" sz="1600" dirty="0" smtClean="0"/>
              <a:t>d.  Demonstration </a:t>
            </a:r>
            <a:r>
              <a:rPr lang="en-US" sz="1600" dirty="0"/>
              <a:t>of PBSE support in Tools and Information Systems</a:t>
            </a:r>
          </a:p>
          <a:p>
            <a:pPr marL="0" indent="1309688">
              <a:buNone/>
            </a:pPr>
            <a:r>
              <a:rPr lang="en-US" sz="1600" dirty="0" smtClean="0"/>
              <a:t>e.  PBSE </a:t>
            </a:r>
            <a:r>
              <a:rPr lang="en-US" sz="1600" dirty="0"/>
              <a:t>Tutorials </a:t>
            </a:r>
          </a:p>
          <a:p>
            <a:pPr marL="0" indent="1309688">
              <a:buNone/>
            </a:pPr>
            <a:r>
              <a:rPr lang="en-US" sz="1600" dirty="0" smtClean="0"/>
              <a:t>f.   Other </a:t>
            </a:r>
            <a:r>
              <a:rPr lang="en-US" sz="1600" dirty="0"/>
              <a:t>target products</a:t>
            </a:r>
          </a:p>
          <a:p>
            <a:pPr marL="0" indent="0">
              <a:spcBef>
                <a:spcPts val="600"/>
              </a:spcBef>
              <a:buNone/>
            </a:pPr>
            <a:r>
              <a:rPr lang="en-US" sz="1600" b="1" u="sng" dirty="0"/>
              <a:t>Phase 2:  (Time period to be established)</a:t>
            </a:r>
          </a:p>
          <a:p>
            <a:pPr marL="0" indent="0">
              <a:buNone/>
            </a:pPr>
            <a:r>
              <a:rPr lang="en-US" sz="1600" dirty="0" smtClean="0"/>
              <a:t>4.      Create </a:t>
            </a:r>
            <a:r>
              <a:rPr lang="en-US" sz="1600" dirty="0"/>
              <a:t>and validate targeted Challenge Team products, prioritized from above</a:t>
            </a:r>
          </a:p>
          <a:p>
            <a:pPr marL="0" indent="0">
              <a:spcBef>
                <a:spcPts val="600"/>
              </a:spcBef>
              <a:buNone/>
            </a:pPr>
            <a:r>
              <a:rPr lang="en-US" sz="1600" b="1" u="sng" dirty="0"/>
              <a:t>Phase 3: (Time period to be established)</a:t>
            </a:r>
          </a:p>
          <a:p>
            <a:pPr marL="0" indent="0">
              <a:buNone/>
            </a:pPr>
            <a:r>
              <a:rPr lang="en-US" sz="1600" dirty="0" smtClean="0"/>
              <a:t>5.      Make </a:t>
            </a:r>
            <a:r>
              <a:rPr lang="en-US" sz="1600" dirty="0"/>
              <a:t>Challenge Team products available to INCOSE membership, extending benefits. </a:t>
            </a:r>
          </a:p>
        </p:txBody>
      </p:sp>
      <p:sp>
        <p:nvSpPr>
          <p:cNvPr id="5" name="Slide Number Placeholder 3"/>
          <p:cNvSpPr txBox="1">
            <a:spLocks/>
          </p:cNvSpPr>
          <p:nvPr/>
        </p:nvSpPr>
        <p:spPr>
          <a:xfrm>
            <a:off x="8376312" y="6380139"/>
            <a:ext cx="620973" cy="365125"/>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fld id="{B6F15528-21DE-4FAA-801E-634DDDAF4B2B}" type="slidenum">
              <a:rPr lang="en-US" sz="1400" smtClean="0"/>
              <a:pPr algn="ctr"/>
              <a:t>22</a:t>
            </a:fld>
            <a:endParaRPr lang="en-US" sz="1400" dirty="0"/>
          </a:p>
        </p:txBody>
      </p:sp>
    </p:spTree>
    <p:extLst>
      <p:ext uri="{BB962C8B-B14F-4D97-AF65-F5344CB8AC3E}">
        <p14:creationId xmlns:p14="http://schemas.microsoft.com/office/powerpoint/2010/main" val="24299665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36921"/>
            <a:ext cx="9144000" cy="706090"/>
          </a:xfrm>
        </p:spPr>
        <p:txBody>
          <a:bodyPr/>
          <a:lstStyle/>
          <a:p>
            <a:pPr algn="ctr"/>
            <a:r>
              <a:rPr lang="en-US" sz="2200" b="1" dirty="0" smtClean="0"/>
              <a:t>From Draft Charter: A </a:t>
            </a:r>
            <a:r>
              <a:rPr lang="en-US" sz="2200" b="1" u="sng" dirty="0" smtClean="0"/>
              <a:t>Specific</a:t>
            </a:r>
            <a:r>
              <a:rPr lang="en-US" sz="2200" b="1" dirty="0" smtClean="0"/>
              <a:t> Challenge Encouraged by </a:t>
            </a:r>
            <a:br>
              <a:rPr lang="en-US" sz="2200" b="1" dirty="0" smtClean="0"/>
            </a:br>
            <a:r>
              <a:rPr lang="en-US" sz="2200" b="1" dirty="0" smtClean="0"/>
              <a:t>MBSE Initiative Leadership </a:t>
            </a:r>
            <a:br>
              <a:rPr lang="en-US" sz="2200" b="1" dirty="0" smtClean="0"/>
            </a:br>
            <a:r>
              <a:rPr lang="en-US" sz="2200" b="1" dirty="0" smtClean="0"/>
              <a:t>(for Infusion of MBSE Across Organizations)</a:t>
            </a:r>
            <a:endParaRPr lang="en-US" sz="2200" b="1" dirty="0"/>
          </a:p>
        </p:txBody>
      </p:sp>
      <p:sp>
        <p:nvSpPr>
          <p:cNvPr id="3" name="Content Placeholder 2"/>
          <p:cNvSpPr>
            <a:spLocks noGrp="1"/>
          </p:cNvSpPr>
          <p:nvPr>
            <p:ph idx="1"/>
          </p:nvPr>
        </p:nvSpPr>
        <p:spPr>
          <a:xfrm>
            <a:off x="0" y="1337480"/>
            <a:ext cx="9007522" cy="4256420"/>
          </a:xfrm>
        </p:spPr>
        <p:txBody>
          <a:bodyPr/>
          <a:lstStyle/>
          <a:p>
            <a:r>
              <a:rPr lang="en-US" dirty="0" smtClean="0"/>
              <a:t>Generate </a:t>
            </a:r>
            <a:r>
              <a:rPr lang="en-US" dirty="0"/>
              <a:t>two or more </a:t>
            </a:r>
            <a:r>
              <a:rPr lang="en-US" dirty="0" smtClean="0"/>
              <a:t>configured MBSE </a:t>
            </a:r>
            <a:r>
              <a:rPr lang="en-US" dirty="0"/>
              <a:t>models across multiple systems and system domains from single system pattern asset(s) leveraged across </a:t>
            </a:r>
            <a:r>
              <a:rPr lang="en-US" dirty="0" smtClean="0"/>
              <a:t>them.</a:t>
            </a:r>
          </a:p>
          <a:p>
            <a:r>
              <a:rPr lang="en-US" dirty="0" smtClean="0"/>
              <a:t>The </a:t>
            </a:r>
            <a:r>
              <a:rPr lang="en-US" dirty="0"/>
              <a:t>specific domains and systems will be chosen based on the team membership’s priority interests, but are currently expected to include at least one multiple-configuration manufactured product line system, as well as the manufacturing system that produces </a:t>
            </a:r>
            <a:r>
              <a:rPr lang="en-US" dirty="0" smtClean="0"/>
              <a:t>it, linked together. </a:t>
            </a:r>
          </a:p>
          <a:p>
            <a:r>
              <a:rPr lang="en-US" dirty="0" smtClean="0"/>
              <a:t>This </a:t>
            </a:r>
            <a:r>
              <a:rPr lang="en-US" dirty="0"/>
              <a:t>challenge will include quantification of the demonstrated economies or other gains obtained through pattern asset leverage, and the infrastructure (e.g., tools, processes) necessary to support those gains. </a:t>
            </a:r>
            <a:endParaRPr lang="en-US" dirty="0" smtClean="0"/>
          </a:p>
          <a:p>
            <a:r>
              <a:rPr lang="en-US" dirty="0" smtClean="0"/>
              <a:t>An IS2015 paper describing this is likewise encouraged.</a:t>
            </a:r>
            <a:endParaRPr lang="en-US" dirty="0"/>
          </a:p>
        </p:txBody>
      </p:sp>
      <p:sp>
        <p:nvSpPr>
          <p:cNvPr id="5" name="Slide Number Placeholder 3"/>
          <p:cNvSpPr txBox="1">
            <a:spLocks/>
          </p:cNvSpPr>
          <p:nvPr/>
        </p:nvSpPr>
        <p:spPr>
          <a:xfrm>
            <a:off x="8376312" y="6380139"/>
            <a:ext cx="620973" cy="365125"/>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fld id="{B6F15528-21DE-4FAA-801E-634DDDAF4B2B}" type="slidenum">
              <a:rPr lang="en-US" sz="1400" smtClean="0"/>
              <a:pPr algn="ctr"/>
              <a:t>23</a:t>
            </a:fld>
            <a:endParaRPr lang="en-US" sz="1400" dirty="0"/>
          </a:p>
        </p:txBody>
      </p:sp>
    </p:spTree>
    <p:extLst>
      <p:ext uri="{BB962C8B-B14F-4D97-AF65-F5344CB8AC3E}">
        <p14:creationId xmlns:p14="http://schemas.microsoft.com/office/powerpoint/2010/main" val="202249806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4715" y="159500"/>
            <a:ext cx="8748215" cy="706090"/>
          </a:xfrm>
        </p:spPr>
        <p:txBody>
          <a:bodyPr/>
          <a:lstStyle/>
          <a:p>
            <a:r>
              <a:rPr lang="en-US" b="1" dirty="0"/>
              <a:t>From Draft Charter: </a:t>
            </a:r>
            <a:r>
              <a:rPr lang="en-US" b="1" dirty="0" smtClean="0"/>
              <a:t>Individuals Indicating Interest in 2013</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810479471"/>
              </p:ext>
            </p:extLst>
          </p:nvPr>
        </p:nvGraphicFramePr>
        <p:xfrm>
          <a:off x="395785" y="1337475"/>
          <a:ext cx="8475261" cy="3925824"/>
        </p:xfrm>
        <a:graphic>
          <a:graphicData uri="http://schemas.openxmlformats.org/drawingml/2006/table">
            <a:tbl>
              <a:tblPr firstRow="1" firstCol="1" bandRow="1"/>
              <a:tblGrid>
                <a:gridCol w="2627721"/>
                <a:gridCol w="2517485"/>
                <a:gridCol w="3330055"/>
              </a:tblGrid>
              <a:tr h="277221">
                <a:tc>
                  <a:txBody>
                    <a:bodyPr/>
                    <a:lstStyle/>
                    <a:p>
                      <a:pPr marL="0" marR="0" algn="ctr">
                        <a:lnSpc>
                          <a:spcPct val="115000"/>
                        </a:lnSpc>
                        <a:spcBef>
                          <a:spcPts val="0"/>
                        </a:spcBef>
                        <a:spcAft>
                          <a:spcPts val="0"/>
                        </a:spcAft>
                      </a:pPr>
                      <a:r>
                        <a:rPr lang="en-US" sz="1600" b="1" dirty="0">
                          <a:effectLst/>
                          <a:latin typeface="Calibri"/>
                          <a:ea typeface="Calibri"/>
                          <a:cs typeface="Times New Roman"/>
                        </a:rPr>
                        <a:t>Name</a:t>
                      </a:r>
                      <a:endParaRPr lang="en-US"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600" b="1" dirty="0">
                          <a:effectLst/>
                          <a:latin typeface="Calibri"/>
                          <a:ea typeface="Calibri"/>
                          <a:cs typeface="Times New Roman"/>
                        </a:rPr>
                        <a:t>Organization</a:t>
                      </a:r>
                      <a:endParaRPr lang="en-US"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600" b="1" dirty="0">
                          <a:effectLst/>
                          <a:latin typeface="Calibri"/>
                          <a:ea typeface="Calibri"/>
                          <a:cs typeface="Times New Roman"/>
                        </a:rPr>
                        <a:t>Contact Information</a:t>
                      </a:r>
                      <a:endParaRPr lang="en-US"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277221">
                <a:tc>
                  <a:txBody>
                    <a:bodyPr/>
                    <a:lstStyle/>
                    <a:p>
                      <a:pPr marL="0" marR="0">
                        <a:lnSpc>
                          <a:spcPct val="115000"/>
                        </a:lnSpc>
                        <a:spcBef>
                          <a:spcPts val="0"/>
                        </a:spcBef>
                        <a:spcAft>
                          <a:spcPts val="0"/>
                        </a:spcAft>
                      </a:pPr>
                      <a:r>
                        <a:rPr lang="en-US" sz="1600" dirty="0">
                          <a:effectLst/>
                          <a:latin typeface="Calibri"/>
                          <a:ea typeface="Calibri"/>
                          <a:cs typeface="Times New Roman"/>
                        </a:rPr>
                        <a:t>Bill Schindel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dirty="0">
                          <a:effectLst/>
                          <a:latin typeface="Calibri"/>
                          <a:ea typeface="Calibri"/>
                          <a:cs typeface="Times New Roman"/>
                        </a:rPr>
                        <a:t>ICTT System Sciences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u="sng" dirty="0">
                          <a:solidFill>
                            <a:srgbClr val="0000FF"/>
                          </a:solidFill>
                          <a:effectLst/>
                          <a:latin typeface="Calibri"/>
                          <a:ea typeface="Calibri"/>
                          <a:cs typeface="Times New Roman"/>
                          <a:hlinkClick r:id="rId2"/>
                        </a:rPr>
                        <a:t>Schindel@ictt.com</a:t>
                      </a:r>
                      <a:endParaRPr lang="en-US"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7221">
                <a:tc>
                  <a:txBody>
                    <a:bodyPr/>
                    <a:lstStyle/>
                    <a:p>
                      <a:pPr marL="0" marR="0">
                        <a:lnSpc>
                          <a:spcPct val="115000"/>
                        </a:lnSpc>
                        <a:spcBef>
                          <a:spcPts val="0"/>
                        </a:spcBef>
                        <a:spcAft>
                          <a:spcPts val="0"/>
                        </a:spcAft>
                      </a:pPr>
                      <a:r>
                        <a:rPr lang="en-US" sz="1600" dirty="0">
                          <a:effectLst/>
                          <a:latin typeface="Calibri"/>
                          <a:ea typeface="Calibri"/>
                          <a:cs typeface="Times New Roman"/>
                        </a:rPr>
                        <a:t>Troy Peterson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dirty="0">
                          <a:effectLst/>
                          <a:latin typeface="Calibri"/>
                          <a:ea typeface="Calibri"/>
                          <a:cs typeface="Times New Roman"/>
                        </a:rPr>
                        <a:t>Booz Allen Hamilton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u="sng" dirty="0">
                          <a:solidFill>
                            <a:srgbClr val="0000FF"/>
                          </a:solidFill>
                          <a:effectLst/>
                          <a:latin typeface="Calibri"/>
                          <a:ea typeface="Calibri"/>
                          <a:cs typeface="Times New Roman"/>
                          <a:hlinkClick r:id="rId3"/>
                        </a:rPr>
                        <a:t>Peterson_troy@bah.com</a:t>
                      </a:r>
                      <a:r>
                        <a:rPr lang="en-US" sz="1600" dirty="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7221">
                <a:tc>
                  <a:txBody>
                    <a:bodyPr/>
                    <a:lstStyle/>
                    <a:p>
                      <a:pPr marL="0" marR="0">
                        <a:lnSpc>
                          <a:spcPct val="115000"/>
                        </a:lnSpc>
                        <a:spcBef>
                          <a:spcPts val="0"/>
                        </a:spcBef>
                        <a:spcAft>
                          <a:spcPts val="0"/>
                        </a:spcAft>
                      </a:pPr>
                      <a:r>
                        <a:rPr lang="en-US" sz="1600" dirty="0">
                          <a:effectLst/>
                          <a:latin typeface="Calibri"/>
                          <a:ea typeface="Calibri"/>
                          <a:cs typeface="Times New Roman"/>
                        </a:rPr>
                        <a:t>Jason Sherey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dirty="0">
                          <a:effectLst/>
                          <a:latin typeface="Calibri"/>
                          <a:ea typeface="Calibri"/>
                          <a:cs typeface="Times New Roman"/>
                        </a:rPr>
                        <a:t>ICTT System Sciences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u="sng" dirty="0">
                          <a:solidFill>
                            <a:srgbClr val="0000FF"/>
                          </a:solidFill>
                          <a:effectLst/>
                          <a:latin typeface="Calibri"/>
                          <a:ea typeface="Calibri"/>
                          <a:cs typeface="Times New Roman"/>
                          <a:hlinkClick r:id="rId4"/>
                        </a:rPr>
                        <a:t>Sherey@ictt.com</a:t>
                      </a:r>
                      <a:endParaRPr lang="en-US"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7221">
                <a:tc>
                  <a:txBody>
                    <a:bodyPr/>
                    <a:lstStyle/>
                    <a:p>
                      <a:pPr marL="0" marR="0">
                        <a:lnSpc>
                          <a:spcPct val="115000"/>
                        </a:lnSpc>
                        <a:spcBef>
                          <a:spcPts val="0"/>
                        </a:spcBef>
                        <a:spcAft>
                          <a:spcPts val="0"/>
                        </a:spcAft>
                      </a:pPr>
                      <a:r>
                        <a:rPr lang="en-US" sz="1600" dirty="0">
                          <a:effectLst/>
                          <a:latin typeface="Calibri"/>
                          <a:ea typeface="Calibri"/>
                          <a:cs typeface="Times New Roman"/>
                        </a:rPr>
                        <a:t>Stephen Lewis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dirty="0">
                          <a:effectLst/>
                          <a:latin typeface="Calibri"/>
                          <a:ea typeface="Calibri"/>
                          <a:cs typeface="Times New Roman"/>
                        </a:rPr>
                        <a:t>ICTT System Sciences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u="sng" dirty="0">
                          <a:solidFill>
                            <a:srgbClr val="0000FF"/>
                          </a:solidFill>
                          <a:effectLst/>
                          <a:latin typeface="Calibri"/>
                          <a:ea typeface="Calibri"/>
                          <a:cs typeface="Times New Roman"/>
                          <a:hlinkClick r:id="rId5"/>
                        </a:rPr>
                        <a:t>Lewis@ictt.com</a:t>
                      </a:r>
                      <a:endParaRPr lang="en-US"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7221">
                <a:tc>
                  <a:txBody>
                    <a:bodyPr/>
                    <a:lstStyle/>
                    <a:p>
                      <a:pPr marL="0" marR="0">
                        <a:lnSpc>
                          <a:spcPct val="115000"/>
                        </a:lnSpc>
                        <a:spcBef>
                          <a:spcPts val="0"/>
                        </a:spcBef>
                        <a:spcAft>
                          <a:spcPts val="0"/>
                        </a:spcAft>
                      </a:pPr>
                      <a:r>
                        <a:rPr lang="en-US" sz="1600" dirty="0">
                          <a:effectLst/>
                          <a:latin typeface="Calibri"/>
                          <a:ea typeface="Calibri"/>
                          <a:cs typeface="Times New Roman"/>
                        </a:rPr>
                        <a:t>Ann Hodges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dirty="0">
                          <a:effectLst/>
                          <a:latin typeface="Calibri"/>
                          <a:ea typeface="Calibri"/>
                          <a:cs typeface="Times New Roman"/>
                        </a:rPr>
                        <a:t>Sandia National Laboratories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u="sng" dirty="0">
                          <a:solidFill>
                            <a:srgbClr val="0000FF"/>
                          </a:solidFill>
                          <a:effectLst/>
                          <a:latin typeface="Calibri"/>
                          <a:ea typeface="Calibri"/>
                          <a:cs typeface="Times New Roman"/>
                          <a:hlinkClick r:id="rId6"/>
                        </a:rPr>
                        <a:t>Alhodge@sandia.gov</a:t>
                      </a:r>
                      <a:endParaRPr lang="en-US"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7221">
                <a:tc>
                  <a:txBody>
                    <a:bodyPr/>
                    <a:lstStyle/>
                    <a:p>
                      <a:pPr marL="0" marR="0">
                        <a:lnSpc>
                          <a:spcPct val="115000"/>
                        </a:lnSpc>
                        <a:spcBef>
                          <a:spcPts val="0"/>
                        </a:spcBef>
                        <a:spcAft>
                          <a:spcPts val="0"/>
                        </a:spcAft>
                      </a:pPr>
                      <a:r>
                        <a:rPr lang="en-US" sz="1600" dirty="0">
                          <a:effectLst/>
                          <a:latin typeface="Calibri"/>
                          <a:ea typeface="Calibri"/>
                          <a:cs typeface="Times New Roman"/>
                        </a:rPr>
                        <a:t>David Hetherington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dirty="0">
                          <a:effectLst/>
                          <a:latin typeface="Calibri"/>
                          <a:ea typeface="Calibri"/>
                          <a:cs typeface="Times New Roman"/>
                        </a:rPr>
                        <a:t>Asatte Press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u="sng" dirty="0">
                          <a:solidFill>
                            <a:srgbClr val="0000FF"/>
                          </a:solidFill>
                          <a:effectLst/>
                          <a:latin typeface="Calibri"/>
                          <a:ea typeface="Calibri"/>
                          <a:cs typeface="Times New Roman"/>
                          <a:hlinkClick r:id="rId7"/>
                        </a:rPr>
                        <a:t>David.Hetherington@asattepress.com</a:t>
                      </a:r>
                      <a:r>
                        <a:rPr lang="en-US" sz="1600" dirty="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7221">
                <a:tc>
                  <a:txBody>
                    <a:bodyPr/>
                    <a:lstStyle/>
                    <a:p>
                      <a:pPr marL="0" marR="0">
                        <a:lnSpc>
                          <a:spcPct val="115000"/>
                        </a:lnSpc>
                        <a:spcBef>
                          <a:spcPts val="0"/>
                        </a:spcBef>
                        <a:spcAft>
                          <a:spcPts val="0"/>
                        </a:spcAft>
                      </a:pPr>
                      <a:r>
                        <a:rPr lang="en-US" sz="1600" dirty="0">
                          <a:effectLst/>
                          <a:latin typeface="Calibri"/>
                          <a:ea typeface="Calibri"/>
                          <a:cs typeface="Times New Roman"/>
                        </a:rPr>
                        <a:t>Eric Berg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dirty="0">
                          <a:effectLst/>
                          <a:latin typeface="Calibri"/>
                          <a:ea typeface="Calibri"/>
                          <a:cs typeface="Times New Roman"/>
                        </a:rPr>
                        <a:t>Procter &amp; Gamble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u="sng" dirty="0">
                          <a:solidFill>
                            <a:srgbClr val="0000FF"/>
                          </a:solidFill>
                          <a:effectLst/>
                          <a:latin typeface="Calibri"/>
                          <a:ea typeface="Calibri"/>
                          <a:cs typeface="Times New Roman"/>
                          <a:hlinkClick r:id="rId8"/>
                        </a:rPr>
                        <a:t>Bergec@pg.com</a:t>
                      </a:r>
                      <a:endParaRPr lang="en-US"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7221">
                <a:tc>
                  <a:txBody>
                    <a:bodyPr/>
                    <a:lstStyle/>
                    <a:p>
                      <a:pPr marL="0" marR="0">
                        <a:lnSpc>
                          <a:spcPct val="115000"/>
                        </a:lnSpc>
                        <a:spcBef>
                          <a:spcPts val="0"/>
                        </a:spcBef>
                        <a:spcAft>
                          <a:spcPts val="0"/>
                        </a:spcAft>
                      </a:pPr>
                      <a:r>
                        <a:rPr lang="en-US" sz="1600" dirty="0">
                          <a:effectLst/>
                          <a:latin typeface="Calibri"/>
                          <a:ea typeface="Calibri"/>
                          <a:cs typeface="Times New Roman"/>
                        </a:rPr>
                        <a:t>Fred Samson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dirty="0">
                          <a:effectLst/>
                          <a:latin typeface="Calibri"/>
                          <a:ea typeface="Calibri"/>
                          <a:cs typeface="Times New Roman"/>
                        </a:rPr>
                        <a:t>Booz Allen Hamilton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u="sng" dirty="0">
                          <a:solidFill>
                            <a:srgbClr val="0000FF"/>
                          </a:solidFill>
                          <a:effectLst/>
                          <a:latin typeface="Calibri"/>
                          <a:ea typeface="Calibri"/>
                          <a:cs typeface="Times New Roman"/>
                          <a:hlinkClick r:id="rId9"/>
                        </a:rPr>
                        <a:t>Samson_frederick@bah.com</a:t>
                      </a:r>
                      <a:r>
                        <a:rPr lang="en-US" sz="1600" dirty="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7221">
                <a:tc>
                  <a:txBody>
                    <a:bodyPr/>
                    <a:lstStyle/>
                    <a:p>
                      <a:pPr marL="0" marR="0">
                        <a:lnSpc>
                          <a:spcPct val="115000"/>
                        </a:lnSpc>
                        <a:spcBef>
                          <a:spcPts val="0"/>
                        </a:spcBef>
                        <a:spcAft>
                          <a:spcPts val="0"/>
                        </a:spcAft>
                      </a:pPr>
                      <a:r>
                        <a:rPr lang="en-US" sz="1600" dirty="0">
                          <a:effectLst/>
                          <a:latin typeface="Calibri"/>
                          <a:ea typeface="Calibri"/>
                          <a:cs typeface="Times New Roman"/>
                        </a:rPr>
                        <a:t>Mike Vinarcik</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dirty="0">
                          <a:effectLst/>
                          <a:latin typeface="Calibri"/>
                          <a:ea typeface="Calibri"/>
                          <a:cs typeface="Times New Roman"/>
                        </a:rPr>
                        <a:t>Booz Allen Hamilton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u="sng" dirty="0">
                          <a:solidFill>
                            <a:srgbClr val="0000FF"/>
                          </a:solidFill>
                          <a:effectLst/>
                          <a:latin typeface="Calibri"/>
                          <a:ea typeface="Calibri"/>
                          <a:cs typeface="Times New Roman"/>
                          <a:hlinkClick r:id="rId10"/>
                        </a:rPr>
                        <a:t>Vinarcik_michael@bah.com</a:t>
                      </a:r>
                      <a:r>
                        <a:rPr lang="en-US" sz="1600" dirty="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7221">
                <a:tc>
                  <a:txBody>
                    <a:bodyPr/>
                    <a:lstStyle/>
                    <a:p>
                      <a:pPr marL="0" marR="0">
                        <a:lnSpc>
                          <a:spcPct val="115000"/>
                        </a:lnSpc>
                        <a:spcBef>
                          <a:spcPts val="0"/>
                        </a:spcBef>
                        <a:spcAft>
                          <a:spcPts val="0"/>
                        </a:spcAft>
                      </a:pPr>
                      <a:r>
                        <a:rPr lang="en-US" sz="1600" dirty="0">
                          <a:effectLst/>
                          <a:latin typeface="Calibri"/>
                          <a:ea typeface="Calibri"/>
                          <a:cs typeface="Times New Roman"/>
                        </a:rPr>
                        <a:t>David Cook</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dirty="0">
                          <a:effectLst/>
                          <a:latin typeface="Calibri"/>
                          <a:ea typeface="Calibri"/>
                          <a:cs typeface="Times New Roman"/>
                        </a:rPr>
                        <a:t>Moog, Inc.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u="sng" dirty="0">
                          <a:solidFill>
                            <a:srgbClr val="0000FF"/>
                          </a:solidFill>
                          <a:effectLst/>
                          <a:latin typeface="Calibri"/>
                          <a:ea typeface="Calibri"/>
                          <a:cs typeface="Times New Roman"/>
                          <a:hlinkClick r:id="rId11"/>
                        </a:rPr>
                        <a:t>Dcook@moog.com</a:t>
                      </a:r>
                      <a:r>
                        <a:rPr lang="en-US" sz="1600" dirty="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7221">
                <a:tc>
                  <a:txBody>
                    <a:bodyPr/>
                    <a:lstStyle/>
                    <a:p>
                      <a:pPr marL="0" marR="0">
                        <a:lnSpc>
                          <a:spcPct val="115000"/>
                        </a:lnSpc>
                        <a:spcBef>
                          <a:spcPts val="0"/>
                        </a:spcBef>
                        <a:spcAft>
                          <a:spcPts val="0"/>
                        </a:spcAft>
                      </a:pPr>
                      <a:r>
                        <a:rPr lang="en-US" sz="1600" dirty="0">
                          <a:effectLst/>
                          <a:latin typeface="Calibri"/>
                          <a:ea typeface="Calibri"/>
                          <a:cs typeface="Times New Roman"/>
                        </a:rPr>
                        <a:t>David Rogers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dirty="0">
                          <a:effectLst/>
                          <a:latin typeface="Calibri"/>
                          <a:ea typeface="Calibri"/>
                          <a:cs typeface="Times New Roman"/>
                        </a:rPr>
                        <a:t>Rolls-Royce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u="sng" dirty="0">
                          <a:solidFill>
                            <a:srgbClr val="0000FF"/>
                          </a:solidFill>
                          <a:effectLst/>
                          <a:latin typeface="Calibri"/>
                          <a:ea typeface="Calibri"/>
                          <a:cs typeface="Times New Roman"/>
                        </a:rPr>
                        <a:t>David.Rogers2@rolls-royce.com</a:t>
                      </a:r>
                      <a:endParaRPr lang="en-US"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7221">
                <a:tc>
                  <a:txBody>
                    <a:bodyPr/>
                    <a:lstStyle/>
                    <a:p>
                      <a:pPr marL="0" marR="0">
                        <a:lnSpc>
                          <a:spcPct val="115000"/>
                        </a:lnSpc>
                        <a:spcBef>
                          <a:spcPts val="0"/>
                        </a:spcBef>
                        <a:spcAft>
                          <a:spcPts val="0"/>
                        </a:spcAft>
                      </a:pPr>
                      <a:r>
                        <a:rPr lang="en-US" sz="1600" dirty="0">
                          <a:effectLst/>
                          <a:latin typeface="Calibri"/>
                          <a:ea typeface="Calibri"/>
                          <a:cs typeface="Times New Roman"/>
                        </a:rPr>
                        <a:t>Sandy Friedenthal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dirty="0">
                          <a:effectLst/>
                          <a:latin typeface="Calibri"/>
                          <a:ea typeface="Calibri"/>
                          <a:cs typeface="Times New Roman"/>
                        </a:rPr>
                        <a:t>SAF Consulting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u="sng" dirty="0">
                          <a:solidFill>
                            <a:srgbClr val="0000FF"/>
                          </a:solidFill>
                          <a:effectLst/>
                          <a:latin typeface="Calibri"/>
                          <a:ea typeface="Calibri"/>
                          <a:cs typeface="Times New Roman"/>
                          <a:hlinkClick r:id="rId12"/>
                        </a:rPr>
                        <a:t>Safriedenthal@gmail.com</a:t>
                      </a:r>
                      <a:r>
                        <a:rPr lang="en-US" sz="1600" dirty="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7221">
                <a:tc>
                  <a:txBody>
                    <a:bodyPr/>
                    <a:lstStyle/>
                    <a:p>
                      <a:pPr marL="0" marR="0">
                        <a:lnSpc>
                          <a:spcPct val="115000"/>
                        </a:lnSpc>
                        <a:spcBef>
                          <a:spcPts val="0"/>
                        </a:spcBef>
                        <a:spcAft>
                          <a:spcPts val="0"/>
                        </a:spcAft>
                      </a:pPr>
                      <a:r>
                        <a:rPr lang="en-US" sz="1600" dirty="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dirty="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dirty="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Slide Number Placeholder 3"/>
          <p:cNvSpPr txBox="1">
            <a:spLocks/>
          </p:cNvSpPr>
          <p:nvPr/>
        </p:nvSpPr>
        <p:spPr>
          <a:xfrm>
            <a:off x="8376312" y="6380139"/>
            <a:ext cx="620973" cy="365125"/>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fld id="{B6F15528-21DE-4FAA-801E-634DDDAF4B2B}" type="slidenum">
              <a:rPr lang="en-US" sz="1400" smtClean="0"/>
              <a:pPr algn="ctr"/>
              <a:t>24</a:t>
            </a:fld>
            <a:endParaRPr lang="en-US" sz="1400" dirty="0"/>
          </a:p>
        </p:txBody>
      </p:sp>
    </p:spTree>
    <p:extLst>
      <p:ext uri="{BB962C8B-B14F-4D97-AF65-F5344CB8AC3E}">
        <p14:creationId xmlns:p14="http://schemas.microsoft.com/office/powerpoint/2010/main" val="423961818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9903" y="159500"/>
            <a:ext cx="8560676" cy="706090"/>
          </a:xfrm>
        </p:spPr>
        <p:txBody>
          <a:bodyPr/>
          <a:lstStyle/>
          <a:p>
            <a:r>
              <a:rPr lang="en-US" dirty="0" smtClean="0"/>
              <a:t>Participants in January, 2014, organizing meeting at IW2014</a:t>
            </a:r>
            <a:endParaRPr lang="en-US"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7085" t="14656" r="15424" b="6249"/>
          <a:stretch/>
        </p:blipFill>
        <p:spPr bwMode="auto">
          <a:xfrm>
            <a:off x="204952" y="788276"/>
            <a:ext cx="8781393" cy="57859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2799354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555345441"/>
              </p:ext>
            </p:extLst>
          </p:nvPr>
        </p:nvGraphicFramePr>
        <p:xfrm>
          <a:off x="138769" y="1213943"/>
          <a:ext cx="8453437" cy="4896357"/>
        </p:xfrm>
        <a:graphic>
          <a:graphicData uri="http://schemas.openxmlformats.org/drawingml/2006/table">
            <a:tbl>
              <a:tblPr firstRow="1" firstCol="1" bandRow="1"/>
              <a:tblGrid>
                <a:gridCol w="1240606"/>
                <a:gridCol w="865540"/>
                <a:gridCol w="2308106"/>
                <a:gridCol w="2524491"/>
                <a:gridCol w="504898"/>
                <a:gridCol w="504898"/>
                <a:gridCol w="504898"/>
              </a:tblGrid>
              <a:tr h="257703">
                <a:tc gridSpan="2">
                  <a:txBody>
                    <a:bodyPr/>
                    <a:lstStyle/>
                    <a:p>
                      <a:pPr marL="0" marR="0" algn="ctr">
                        <a:lnSpc>
                          <a:spcPct val="115000"/>
                        </a:lnSpc>
                        <a:spcBef>
                          <a:spcPts val="0"/>
                        </a:spcBef>
                        <a:spcAft>
                          <a:spcPts val="0"/>
                        </a:spcAft>
                      </a:pPr>
                      <a:r>
                        <a:rPr lang="en-US" sz="1400" b="1" u="sng" dirty="0">
                          <a:effectLst/>
                          <a:latin typeface="Calibri"/>
                          <a:ea typeface="Calibri"/>
                          <a:cs typeface="Times New Roman"/>
                        </a:rPr>
                        <a:t>Name</a:t>
                      </a:r>
                      <a:endParaRPr lang="en-US"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a:txBody>
                    <a:bodyPr/>
                    <a:lstStyle/>
                    <a:p>
                      <a:pPr marL="0" marR="0" algn="ctr">
                        <a:lnSpc>
                          <a:spcPct val="115000"/>
                        </a:lnSpc>
                        <a:spcBef>
                          <a:spcPts val="0"/>
                        </a:spcBef>
                        <a:spcAft>
                          <a:spcPts val="0"/>
                        </a:spcAft>
                      </a:pPr>
                      <a:r>
                        <a:rPr lang="en-US" sz="1400" b="1" u="sng" dirty="0">
                          <a:effectLst/>
                          <a:latin typeface="Calibri"/>
                          <a:ea typeface="Calibri"/>
                          <a:cs typeface="Times New Roman"/>
                        </a:rPr>
                        <a:t>Affiliation</a:t>
                      </a:r>
                      <a:endParaRPr lang="en-US"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400" b="1" u="sng">
                          <a:effectLst/>
                          <a:latin typeface="Calibri"/>
                          <a:ea typeface="Calibri"/>
                          <a:cs typeface="Times New Roman"/>
                        </a:rPr>
                        <a:t>Email</a:t>
                      </a:r>
                      <a:endParaRPr lang="en-US" sz="1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900" b="1" u="sng">
                          <a:effectLst/>
                          <a:latin typeface="Calibri"/>
                          <a:ea typeface="Calibri"/>
                          <a:cs typeface="Times New Roman"/>
                        </a:rPr>
                        <a:t>Day 1</a:t>
                      </a:r>
                      <a:endParaRPr lang="en-US" sz="1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900" b="1" u="sng">
                          <a:effectLst/>
                          <a:latin typeface="Calibri"/>
                          <a:ea typeface="Calibri"/>
                          <a:cs typeface="Times New Roman"/>
                        </a:rPr>
                        <a:t>Day 2</a:t>
                      </a:r>
                      <a:endParaRPr lang="en-US" sz="1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900" b="1" u="sng">
                          <a:effectLst/>
                          <a:latin typeface="Calibri"/>
                          <a:ea typeface="Calibri"/>
                          <a:cs typeface="Times New Roman"/>
                        </a:rPr>
                        <a:t>Dial-In</a:t>
                      </a:r>
                      <a:endParaRPr lang="en-US" sz="1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257703">
                <a:tc>
                  <a:txBody>
                    <a:bodyPr/>
                    <a:lstStyle/>
                    <a:p>
                      <a:pPr marL="0" marR="0">
                        <a:lnSpc>
                          <a:spcPct val="115000"/>
                        </a:lnSpc>
                        <a:spcBef>
                          <a:spcPts val="0"/>
                        </a:spcBef>
                        <a:spcAft>
                          <a:spcPts val="0"/>
                        </a:spcAft>
                      </a:pPr>
                      <a:r>
                        <a:rPr lang="en-US" sz="1400">
                          <a:effectLst/>
                          <a:latin typeface="Calibri"/>
                          <a:ea typeface="Calibri"/>
                          <a:cs typeface="Times New Roman"/>
                        </a:rPr>
                        <a:t>Arnold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a:effectLst/>
                          <a:latin typeface="Calibri"/>
                          <a:ea typeface="Calibri"/>
                          <a:cs typeface="Times New Roman"/>
                        </a:rPr>
                        <a:t>Eileen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a:effectLst/>
                          <a:latin typeface="Calibri"/>
                          <a:ea typeface="Calibri"/>
                          <a:cs typeface="Times New Roman"/>
                        </a:rPr>
                        <a:t>UTC Aerospace Systems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a:solidFill>
                            <a:srgbClr val="000000"/>
                          </a:solidFill>
                          <a:effectLst/>
                          <a:latin typeface="Calibri"/>
                          <a:ea typeface="Calibri"/>
                          <a:cs typeface="Times New Roman"/>
                        </a:rPr>
                        <a:t>eileen.arnold@utas.utc.com</a:t>
                      </a:r>
                      <a:endParaRPr lang="en-US" sz="1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effectLst/>
                          <a:latin typeface="Calibri"/>
                          <a:ea typeface="Calibri"/>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7703">
                <a:tc>
                  <a:txBody>
                    <a:bodyPr/>
                    <a:lstStyle/>
                    <a:p>
                      <a:pPr marL="0" marR="0">
                        <a:lnSpc>
                          <a:spcPct val="115000"/>
                        </a:lnSpc>
                        <a:spcBef>
                          <a:spcPts val="0"/>
                        </a:spcBef>
                        <a:spcAft>
                          <a:spcPts val="0"/>
                        </a:spcAft>
                      </a:pPr>
                      <a:r>
                        <a:rPr lang="en-US" sz="1400">
                          <a:effectLst/>
                          <a:latin typeface="Calibri"/>
                          <a:ea typeface="Calibri"/>
                          <a:cs typeface="Times New Roman"/>
                        </a:rPr>
                        <a:t>Berg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a:effectLst/>
                          <a:latin typeface="Calibri"/>
                          <a:ea typeface="Calibri"/>
                          <a:cs typeface="Times New Roman"/>
                        </a:rPr>
                        <a:t>Eric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a:effectLst/>
                          <a:latin typeface="Calibri"/>
                          <a:ea typeface="Calibri"/>
                          <a:cs typeface="Times New Roman"/>
                        </a:rPr>
                        <a:t>Procter &amp; Gamble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a:solidFill>
                            <a:srgbClr val="000000"/>
                          </a:solidFill>
                          <a:effectLst/>
                          <a:latin typeface="Calibri"/>
                          <a:ea typeface="Calibri"/>
                          <a:cs typeface="Times New Roman"/>
                        </a:rPr>
                        <a:t>berg.ec@pg.com</a:t>
                      </a:r>
                      <a:endParaRPr lang="en-US" sz="1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effectLst/>
                          <a:latin typeface="Calibri"/>
                          <a:ea typeface="Calibri"/>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effectLst/>
                          <a:latin typeface="Calibri"/>
                          <a:ea typeface="Calibri"/>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7703">
                <a:tc>
                  <a:txBody>
                    <a:bodyPr/>
                    <a:lstStyle/>
                    <a:p>
                      <a:pPr marL="0" marR="0">
                        <a:lnSpc>
                          <a:spcPct val="115000"/>
                        </a:lnSpc>
                        <a:spcBef>
                          <a:spcPts val="0"/>
                        </a:spcBef>
                        <a:spcAft>
                          <a:spcPts val="0"/>
                        </a:spcAft>
                      </a:pPr>
                      <a:r>
                        <a:rPr lang="en-US" sz="1400">
                          <a:effectLst/>
                          <a:latin typeface="Calibri"/>
                          <a:ea typeface="Calibri"/>
                          <a:cs typeface="Times New Roman"/>
                        </a:rPr>
                        <a:t>Cloutier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a:effectLst/>
                          <a:latin typeface="Calibri"/>
                          <a:ea typeface="Calibri"/>
                          <a:cs typeface="Times New Roman"/>
                        </a:rPr>
                        <a:t>Rob</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a:effectLst/>
                          <a:latin typeface="Calibri"/>
                          <a:ea typeface="Calibri"/>
                          <a:cs typeface="Times New Roman"/>
                        </a:rPr>
                        <a:t>Stevens Institute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a:solidFill>
                            <a:srgbClr val="000000"/>
                          </a:solidFill>
                          <a:effectLst/>
                          <a:latin typeface="Calibri"/>
                          <a:ea typeface="Calibri"/>
                          <a:cs typeface="Times New Roman"/>
                        </a:rPr>
                        <a:t>robert.cloutier@stevens.edu</a:t>
                      </a:r>
                      <a:endParaRPr lang="en-US" sz="1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effectLst/>
                          <a:latin typeface="Calibri"/>
                          <a:ea typeface="Calibri"/>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7703">
                <a:tc>
                  <a:txBody>
                    <a:bodyPr/>
                    <a:lstStyle/>
                    <a:p>
                      <a:pPr marL="0" marR="0">
                        <a:lnSpc>
                          <a:spcPct val="115000"/>
                        </a:lnSpc>
                        <a:spcBef>
                          <a:spcPts val="0"/>
                        </a:spcBef>
                        <a:spcAft>
                          <a:spcPts val="0"/>
                        </a:spcAft>
                      </a:pPr>
                      <a:r>
                        <a:rPr lang="en-US" sz="1400">
                          <a:effectLst/>
                          <a:latin typeface="Calibri"/>
                          <a:ea typeface="Calibri"/>
                          <a:cs typeface="Times New Roman"/>
                        </a:rPr>
                        <a:t>Denman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a:effectLst/>
                          <a:latin typeface="Calibri"/>
                          <a:ea typeface="Calibri"/>
                          <a:cs typeface="Times New Roman"/>
                        </a:rPr>
                        <a:t>Steve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a:effectLst/>
                          <a:latin typeface="Calibri"/>
                          <a:ea typeface="Calibri"/>
                          <a:cs typeface="Times New Roman"/>
                        </a:rPr>
                        <a:t>IBM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a:solidFill>
                            <a:srgbClr val="000000"/>
                          </a:solidFill>
                          <a:effectLst/>
                          <a:latin typeface="Calibri"/>
                          <a:ea typeface="Calibri"/>
                          <a:cs typeface="Times New Roman"/>
                        </a:rPr>
                        <a:t>sddenman@us.ibm.com</a:t>
                      </a:r>
                      <a:endParaRPr lang="en-US" sz="1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effectLst/>
                          <a:latin typeface="Calibri"/>
                          <a:ea typeface="Calibri"/>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effectLst/>
                          <a:highlight>
                            <a:srgbClr val="FFFF00"/>
                          </a:highlight>
                          <a:latin typeface="Calibri"/>
                          <a:ea typeface="Calibri"/>
                          <a:cs typeface="Times New Roman"/>
                        </a:rPr>
                        <a:t> </a:t>
                      </a:r>
                      <a:endParaRPr lang="en-US" sz="1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7703">
                <a:tc>
                  <a:txBody>
                    <a:bodyPr/>
                    <a:lstStyle/>
                    <a:p>
                      <a:pPr marL="0" marR="0">
                        <a:lnSpc>
                          <a:spcPct val="115000"/>
                        </a:lnSpc>
                        <a:spcBef>
                          <a:spcPts val="0"/>
                        </a:spcBef>
                        <a:spcAft>
                          <a:spcPts val="0"/>
                        </a:spcAft>
                      </a:pPr>
                      <a:r>
                        <a:rPr lang="en-US" sz="1400">
                          <a:effectLst/>
                          <a:latin typeface="Calibri"/>
                          <a:ea typeface="Calibri"/>
                          <a:cs typeface="Times New Roman"/>
                        </a:rPr>
                        <a:t>Dove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a:effectLst/>
                          <a:latin typeface="Calibri"/>
                          <a:ea typeface="Calibri"/>
                          <a:cs typeface="Times New Roman"/>
                        </a:rPr>
                        <a:t>Rick</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a:effectLst/>
                          <a:latin typeface="Calibri"/>
                          <a:ea typeface="Calibri"/>
                          <a:cs typeface="Times New Roman"/>
                        </a:rPr>
                        <a:t>Paradigm Shift International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a:solidFill>
                            <a:srgbClr val="000000"/>
                          </a:solidFill>
                          <a:effectLst/>
                          <a:latin typeface="Calibri"/>
                          <a:ea typeface="Calibri"/>
                          <a:cs typeface="Times New Roman"/>
                        </a:rPr>
                        <a:t>dove@parshift.com</a:t>
                      </a:r>
                      <a:endParaRPr lang="en-US" sz="1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effectLst/>
                          <a:latin typeface="Calibri"/>
                          <a:ea typeface="Calibri"/>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7703">
                <a:tc>
                  <a:txBody>
                    <a:bodyPr/>
                    <a:lstStyle/>
                    <a:p>
                      <a:pPr marL="0" marR="0">
                        <a:lnSpc>
                          <a:spcPct val="115000"/>
                        </a:lnSpc>
                        <a:spcBef>
                          <a:spcPts val="0"/>
                        </a:spcBef>
                        <a:spcAft>
                          <a:spcPts val="0"/>
                        </a:spcAft>
                      </a:pPr>
                      <a:r>
                        <a:rPr lang="en-US" sz="1400">
                          <a:effectLst/>
                          <a:latin typeface="Calibri"/>
                          <a:ea typeface="Calibri"/>
                          <a:cs typeface="Times New Roman"/>
                        </a:rPr>
                        <a:t>Dvorak</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a:effectLst/>
                          <a:latin typeface="Calibri"/>
                          <a:ea typeface="Calibri"/>
                          <a:cs typeface="Times New Roman"/>
                        </a:rPr>
                        <a:t>Dan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a:effectLst/>
                          <a:latin typeface="Calibri"/>
                          <a:ea typeface="Calibri"/>
                          <a:cs typeface="Times New Roman"/>
                        </a:rPr>
                        <a:t>NASA / Cal Tech JPL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a:solidFill>
                            <a:srgbClr val="000000"/>
                          </a:solidFill>
                          <a:effectLst/>
                          <a:latin typeface="Calibri"/>
                          <a:ea typeface="Calibri"/>
                          <a:cs typeface="Times New Roman"/>
                        </a:rPr>
                        <a:t>daniel.l.dvorak@jpl.nasa.gov</a:t>
                      </a:r>
                      <a:endParaRPr lang="en-US" sz="1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effectLst/>
                          <a:latin typeface="Calibri"/>
                          <a:ea typeface="Calibri"/>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7703">
                <a:tc>
                  <a:txBody>
                    <a:bodyPr/>
                    <a:lstStyle/>
                    <a:p>
                      <a:pPr marL="0" marR="0">
                        <a:lnSpc>
                          <a:spcPct val="115000"/>
                        </a:lnSpc>
                        <a:spcBef>
                          <a:spcPts val="0"/>
                        </a:spcBef>
                        <a:spcAft>
                          <a:spcPts val="0"/>
                        </a:spcAft>
                      </a:pPr>
                      <a:r>
                        <a:rPr lang="en-US" sz="1400">
                          <a:effectLst/>
                          <a:latin typeface="Calibri"/>
                          <a:ea typeface="Calibri"/>
                          <a:cs typeface="Times New Roman"/>
                        </a:rPr>
                        <a:t>Mays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a:effectLst/>
                          <a:latin typeface="Calibri"/>
                          <a:ea typeface="Calibri"/>
                          <a:cs typeface="Times New Roman"/>
                        </a:rPr>
                        <a:t>Shane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a:effectLst/>
                          <a:latin typeface="Calibri"/>
                          <a:ea typeface="Calibri"/>
                          <a:cs typeface="Times New Roman"/>
                        </a:rPr>
                        <a:t>Procter &amp; Gamble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a:solidFill>
                            <a:srgbClr val="000000"/>
                          </a:solidFill>
                          <a:effectLst/>
                          <a:latin typeface="Calibri"/>
                          <a:ea typeface="Calibri"/>
                          <a:cs typeface="Times New Roman"/>
                        </a:rPr>
                        <a:t>mays.rs@pg.com</a:t>
                      </a:r>
                      <a:endParaRPr lang="en-US" sz="1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effectLst/>
                          <a:latin typeface="Calibri"/>
                          <a:ea typeface="Calibri"/>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7703">
                <a:tc>
                  <a:txBody>
                    <a:bodyPr/>
                    <a:lstStyle/>
                    <a:p>
                      <a:pPr marL="0" marR="0">
                        <a:lnSpc>
                          <a:spcPct val="115000"/>
                        </a:lnSpc>
                        <a:spcBef>
                          <a:spcPts val="0"/>
                        </a:spcBef>
                        <a:spcAft>
                          <a:spcPts val="0"/>
                        </a:spcAft>
                      </a:pPr>
                      <a:r>
                        <a:rPr lang="en-US" sz="1400">
                          <a:effectLst/>
                          <a:latin typeface="Calibri"/>
                          <a:ea typeface="Calibri"/>
                          <a:cs typeface="Times New Roman"/>
                        </a:rPr>
                        <a:t>Nalluri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a:effectLst/>
                          <a:latin typeface="Calibri"/>
                          <a:ea typeface="Calibri"/>
                          <a:cs typeface="Times New Roman"/>
                        </a:rPr>
                        <a:t>Siva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a:effectLst/>
                          <a:latin typeface="Calibri"/>
                          <a:ea typeface="Calibri"/>
                          <a:cs typeface="Times New Roman"/>
                        </a:rPr>
                        <a:t>Siemens PLM Software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a:solidFill>
                            <a:srgbClr val="000000"/>
                          </a:solidFill>
                          <a:effectLst/>
                          <a:latin typeface="Calibri"/>
                          <a:ea typeface="Calibri"/>
                          <a:cs typeface="Times New Roman"/>
                        </a:rPr>
                        <a:t>sivarama.nalluri@siemens.com</a:t>
                      </a:r>
                      <a:endParaRPr lang="en-US" sz="1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i="1">
                          <a:effectLst/>
                          <a:latin typeface="Calibri"/>
                          <a:ea typeface="Calibri"/>
                          <a:cs typeface="Times New Roman"/>
                        </a:rPr>
                        <a:t> </a:t>
                      </a:r>
                      <a:endParaRPr lang="en-US" sz="1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i="1">
                          <a:effectLst/>
                          <a:latin typeface="Calibri"/>
                          <a:ea typeface="Calibri"/>
                          <a:cs typeface="Times New Roman"/>
                        </a:rPr>
                        <a:t>*</a:t>
                      </a:r>
                      <a:endParaRPr lang="en-US" sz="1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i="1">
                          <a:effectLst/>
                          <a:latin typeface="Calibri"/>
                          <a:ea typeface="Calibri"/>
                          <a:cs typeface="Times New Roman"/>
                        </a:rPr>
                        <a:t>*</a:t>
                      </a:r>
                      <a:endParaRPr lang="en-US" sz="1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7703">
                <a:tc>
                  <a:txBody>
                    <a:bodyPr/>
                    <a:lstStyle/>
                    <a:p>
                      <a:pPr marL="0" marR="0">
                        <a:lnSpc>
                          <a:spcPct val="115000"/>
                        </a:lnSpc>
                        <a:spcBef>
                          <a:spcPts val="0"/>
                        </a:spcBef>
                        <a:spcAft>
                          <a:spcPts val="0"/>
                        </a:spcAft>
                      </a:pPr>
                      <a:r>
                        <a:rPr lang="en-US" sz="1400">
                          <a:effectLst/>
                          <a:latin typeface="Calibri"/>
                          <a:ea typeface="Calibri"/>
                          <a:cs typeface="Times New Roman"/>
                        </a:rPr>
                        <a:t>Peterson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a:effectLst/>
                          <a:latin typeface="Calibri"/>
                          <a:ea typeface="Calibri"/>
                          <a:cs typeface="Times New Roman"/>
                        </a:rPr>
                        <a:t>Troy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a:effectLst/>
                          <a:latin typeface="Calibri"/>
                          <a:ea typeface="Calibri"/>
                          <a:cs typeface="Times New Roman"/>
                        </a:rPr>
                        <a:t>Booz Allen Hamilton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a:solidFill>
                            <a:srgbClr val="000000"/>
                          </a:solidFill>
                          <a:effectLst/>
                          <a:latin typeface="Calibri"/>
                          <a:ea typeface="Calibri"/>
                          <a:cs typeface="Times New Roman"/>
                        </a:rPr>
                        <a:t>peterson_troy@bah.com</a:t>
                      </a:r>
                      <a:endParaRPr lang="en-US" sz="1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i="1">
                          <a:effectLst/>
                          <a:latin typeface="Calibri"/>
                          <a:ea typeface="Calibri"/>
                          <a:cs typeface="Times New Roman"/>
                        </a:rPr>
                        <a:t>*</a:t>
                      </a:r>
                      <a:endParaRPr lang="en-US" sz="1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i="1">
                          <a:effectLst/>
                          <a:latin typeface="Calibri"/>
                          <a:ea typeface="Calibri"/>
                          <a:cs typeface="Times New Roman"/>
                        </a:rPr>
                        <a:t>*</a:t>
                      </a:r>
                      <a:endParaRPr lang="en-US" sz="1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i="1">
                          <a:effectLst/>
                          <a:latin typeface="Calibri"/>
                          <a:ea typeface="Calibri"/>
                          <a:cs typeface="Times New Roman"/>
                        </a:rPr>
                        <a:t> </a:t>
                      </a:r>
                      <a:endParaRPr lang="en-US" sz="1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7703">
                <a:tc>
                  <a:txBody>
                    <a:bodyPr/>
                    <a:lstStyle/>
                    <a:p>
                      <a:pPr marL="0" marR="0">
                        <a:lnSpc>
                          <a:spcPct val="115000"/>
                        </a:lnSpc>
                        <a:spcBef>
                          <a:spcPts val="0"/>
                        </a:spcBef>
                        <a:spcAft>
                          <a:spcPts val="0"/>
                        </a:spcAft>
                      </a:pPr>
                      <a:r>
                        <a:rPr lang="en-US" sz="1400">
                          <a:effectLst/>
                          <a:latin typeface="Calibri"/>
                          <a:ea typeface="Calibri"/>
                          <a:cs typeface="Times New Roman"/>
                        </a:rPr>
                        <a:t>Qureshi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a:effectLst/>
                          <a:latin typeface="Calibri"/>
                          <a:ea typeface="Calibri"/>
                          <a:cs typeface="Times New Roman"/>
                        </a:rPr>
                        <a:t>Khurshid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a:effectLst/>
                          <a:latin typeface="Calibri"/>
                          <a:ea typeface="Calibri"/>
                          <a:cs typeface="Times New Roman"/>
                        </a:rPr>
                        <a:t>Dassault Systemes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a:solidFill>
                            <a:srgbClr val="000000"/>
                          </a:solidFill>
                          <a:effectLst/>
                          <a:latin typeface="Calibri"/>
                          <a:ea typeface="Calibri"/>
                          <a:cs typeface="Times New Roman"/>
                        </a:rPr>
                        <a:t>khurshid.qureshi@3ds.com</a:t>
                      </a:r>
                      <a:endParaRPr lang="en-US" sz="1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i="1">
                          <a:effectLst/>
                          <a:latin typeface="Calibri"/>
                          <a:ea typeface="Calibri"/>
                          <a:cs typeface="Times New Roman"/>
                        </a:rPr>
                        <a:t> </a:t>
                      </a:r>
                      <a:endParaRPr lang="en-US" sz="1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i="1">
                          <a:effectLst/>
                          <a:latin typeface="Calibri"/>
                          <a:ea typeface="Calibri"/>
                          <a:cs typeface="Times New Roman"/>
                        </a:rPr>
                        <a:t>*</a:t>
                      </a:r>
                      <a:endParaRPr lang="en-US" sz="1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i="1">
                          <a:effectLst/>
                          <a:latin typeface="Calibri"/>
                          <a:ea typeface="Calibri"/>
                          <a:cs typeface="Times New Roman"/>
                        </a:rPr>
                        <a:t> </a:t>
                      </a:r>
                      <a:endParaRPr lang="en-US" sz="1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7703">
                <a:tc>
                  <a:txBody>
                    <a:bodyPr/>
                    <a:lstStyle/>
                    <a:p>
                      <a:pPr marL="0" marR="0">
                        <a:lnSpc>
                          <a:spcPct val="115000"/>
                        </a:lnSpc>
                        <a:spcBef>
                          <a:spcPts val="0"/>
                        </a:spcBef>
                        <a:spcAft>
                          <a:spcPts val="0"/>
                        </a:spcAft>
                      </a:pPr>
                      <a:r>
                        <a:rPr lang="en-US" sz="1400">
                          <a:effectLst/>
                          <a:latin typeface="Calibri"/>
                          <a:ea typeface="Calibri"/>
                          <a:cs typeface="Times New Roman"/>
                        </a:rPr>
                        <a:t>Riley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a:effectLst/>
                          <a:latin typeface="Calibri"/>
                          <a:ea typeface="Calibri"/>
                          <a:cs typeface="Times New Roman"/>
                        </a:rPr>
                        <a:t>Tom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a:effectLst/>
                          <a:latin typeface="Calibri"/>
                          <a:ea typeface="Calibri"/>
                          <a:cs typeface="Times New Roman"/>
                        </a:rPr>
                        <a:t>Thales UK</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a:solidFill>
                            <a:srgbClr val="000000"/>
                          </a:solidFill>
                          <a:effectLst/>
                          <a:latin typeface="Calibri"/>
                          <a:ea typeface="Calibri"/>
                          <a:cs typeface="Times New Roman"/>
                        </a:rPr>
                        <a:t>thomas.riley@thalesgroup.com</a:t>
                      </a:r>
                      <a:endParaRPr lang="en-US" sz="1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i="1">
                          <a:effectLst/>
                          <a:latin typeface="Calibri"/>
                          <a:ea typeface="Calibri"/>
                          <a:cs typeface="Times New Roman"/>
                        </a:rPr>
                        <a:t> </a:t>
                      </a:r>
                      <a:endParaRPr lang="en-US" sz="1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i="1">
                          <a:effectLst/>
                          <a:latin typeface="Calibri"/>
                          <a:ea typeface="Calibri"/>
                          <a:cs typeface="Times New Roman"/>
                        </a:rPr>
                        <a:t>*</a:t>
                      </a:r>
                      <a:endParaRPr lang="en-US" sz="1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i="1">
                          <a:effectLst/>
                          <a:latin typeface="Calibri"/>
                          <a:ea typeface="Calibri"/>
                          <a:cs typeface="Times New Roman"/>
                        </a:rPr>
                        <a:t> </a:t>
                      </a:r>
                      <a:endParaRPr lang="en-US" sz="1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7703">
                <a:tc>
                  <a:txBody>
                    <a:bodyPr/>
                    <a:lstStyle/>
                    <a:p>
                      <a:pPr marL="0" marR="0">
                        <a:lnSpc>
                          <a:spcPct val="115000"/>
                        </a:lnSpc>
                        <a:spcBef>
                          <a:spcPts val="0"/>
                        </a:spcBef>
                        <a:spcAft>
                          <a:spcPts val="0"/>
                        </a:spcAft>
                      </a:pPr>
                      <a:r>
                        <a:rPr lang="en-US" sz="1400">
                          <a:effectLst/>
                          <a:latin typeface="Calibri"/>
                          <a:ea typeface="Calibri"/>
                          <a:cs typeface="Times New Roman"/>
                        </a:rPr>
                        <a:t>Rogers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a:effectLst/>
                          <a:latin typeface="Calibri"/>
                          <a:ea typeface="Calibri"/>
                          <a:cs typeface="Times New Roman"/>
                        </a:rPr>
                        <a:t>Dave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a:effectLst/>
                          <a:latin typeface="Calibri"/>
                          <a:ea typeface="Calibri"/>
                          <a:cs typeface="Times New Roman"/>
                        </a:rPr>
                        <a:t>Rolls-Royce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a:solidFill>
                            <a:srgbClr val="000000"/>
                          </a:solidFill>
                          <a:effectLst/>
                          <a:latin typeface="Calibri"/>
                          <a:ea typeface="Calibri"/>
                          <a:cs typeface="Times New Roman"/>
                        </a:rPr>
                        <a:t>david.rogers2@rolls-royce.com</a:t>
                      </a:r>
                      <a:endParaRPr lang="en-US" sz="1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i="1">
                          <a:effectLst/>
                          <a:latin typeface="Calibri"/>
                          <a:ea typeface="Calibri"/>
                          <a:cs typeface="Times New Roman"/>
                        </a:rPr>
                        <a:t> </a:t>
                      </a:r>
                      <a:endParaRPr lang="en-US" sz="1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i="1">
                          <a:effectLst/>
                          <a:latin typeface="Calibri"/>
                          <a:ea typeface="Calibri"/>
                          <a:cs typeface="Times New Roman"/>
                        </a:rPr>
                        <a:t>*</a:t>
                      </a:r>
                      <a:endParaRPr lang="en-US" sz="1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i="1">
                          <a:effectLst/>
                          <a:latin typeface="Calibri"/>
                          <a:ea typeface="Calibri"/>
                          <a:cs typeface="Times New Roman"/>
                        </a:rPr>
                        <a:t>*</a:t>
                      </a:r>
                      <a:endParaRPr lang="en-US" sz="1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7703">
                <a:tc>
                  <a:txBody>
                    <a:bodyPr/>
                    <a:lstStyle/>
                    <a:p>
                      <a:pPr marL="0" marR="0">
                        <a:lnSpc>
                          <a:spcPct val="115000"/>
                        </a:lnSpc>
                        <a:spcBef>
                          <a:spcPts val="0"/>
                        </a:spcBef>
                        <a:spcAft>
                          <a:spcPts val="0"/>
                        </a:spcAft>
                      </a:pPr>
                      <a:r>
                        <a:rPr lang="en-US" sz="1400">
                          <a:effectLst/>
                          <a:latin typeface="Calibri"/>
                          <a:ea typeface="Calibri"/>
                          <a:cs typeface="Times New Roman"/>
                        </a:rPr>
                        <a:t>Sanyal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a:effectLst/>
                          <a:latin typeface="Calibri"/>
                          <a:ea typeface="Calibri"/>
                          <a:cs typeface="Times New Roman"/>
                        </a:rPr>
                        <a:t>Saumya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a:effectLst/>
                          <a:latin typeface="Calibri"/>
                          <a:ea typeface="Calibri"/>
                          <a:cs typeface="Times New Roman"/>
                        </a:rPr>
                        <a:t>K2Firm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u="sng">
                          <a:solidFill>
                            <a:srgbClr val="000000"/>
                          </a:solidFill>
                          <a:effectLst/>
                          <a:latin typeface="Calibri"/>
                          <a:ea typeface="Calibri"/>
                          <a:cs typeface="Times New Roman"/>
                          <a:hlinkClick r:id="rId2"/>
                        </a:rPr>
                        <a:t>sksanyal@visi.com</a:t>
                      </a:r>
                      <a:endParaRPr lang="en-US" sz="1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i="1">
                          <a:effectLst/>
                          <a:latin typeface="Calibri"/>
                          <a:ea typeface="Calibri"/>
                          <a:cs typeface="Times New Roman"/>
                        </a:rPr>
                        <a:t> </a:t>
                      </a:r>
                      <a:endParaRPr lang="en-US" sz="1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i="1">
                          <a:effectLst/>
                          <a:latin typeface="Calibri"/>
                          <a:ea typeface="Calibri"/>
                          <a:cs typeface="Times New Roman"/>
                        </a:rPr>
                        <a:t>*</a:t>
                      </a:r>
                      <a:endParaRPr lang="en-US" sz="1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i="1">
                          <a:effectLst/>
                          <a:latin typeface="Calibri"/>
                          <a:ea typeface="Calibri"/>
                          <a:cs typeface="Times New Roman"/>
                        </a:rPr>
                        <a:t> </a:t>
                      </a:r>
                      <a:endParaRPr lang="en-US" sz="1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7703">
                <a:tc>
                  <a:txBody>
                    <a:bodyPr/>
                    <a:lstStyle/>
                    <a:p>
                      <a:pPr marL="0" marR="0">
                        <a:lnSpc>
                          <a:spcPct val="115000"/>
                        </a:lnSpc>
                        <a:spcBef>
                          <a:spcPts val="0"/>
                        </a:spcBef>
                        <a:spcAft>
                          <a:spcPts val="0"/>
                        </a:spcAft>
                      </a:pPr>
                      <a:r>
                        <a:rPr lang="en-US" sz="1400">
                          <a:effectLst/>
                          <a:latin typeface="Calibri"/>
                          <a:ea typeface="Calibri"/>
                          <a:cs typeface="Times New Roman"/>
                        </a:rPr>
                        <a:t>Schindel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a:effectLst/>
                          <a:latin typeface="Calibri"/>
                          <a:ea typeface="Calibri"/>
                          <a:cs typeface="Times New Roman"/>
                        </a:rPr>
                        <a:t>Bill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a:effectLst/>
                          <a:latin typeface="Calibri"/>
                          <a:ea typeface="Calibri"/>
                          <a:cs typeface="Times New Roman"/>
                        </a:rPr>
                        <a:t>ICTT System Sciences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u="sng">
                          <a:solidFill>
                            <a:srgbClr val="000000"/>
                          </a:solidFill>
                          <a:effectLst/>
                          <a:latin typeface="Calibri"/>
                          <a:ea typeface="Calibri"/>
                          <a:cs typeface="Times New Roman"/>
                          <a:hlinkClick r:id="rId3"/>
                        </a:rPr>
                        <a:t>schindel@ictt.com</a:t>
                      </a:r>
                      <a:endParaRPr lang="en-US" sz="1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i="1">
                          <a:effectLst/>
                          <a:latin typeface="Calibri"/>
                          <a:ea typeface="Calibri"/>
                          <a:cs typeface="Times New Roman"/>
                        </a:rPr>
                        <a:t>*</a:t>
                      </a:r>
                      <a:endParaRPr lang="en-US" sz="1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i="1">
                          <a:effectLst/>
                          <a:latin typeface="Calibri"/>
                          <a:ea typeface="Calibri"/>
                          <a:cs typeface="Times New Roman"/>
                        </a:rPr>
                        <a:t>*</a:t>
                      </a:r>
                      <a:endParaRPr lang="en-US" sz="1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i="1">
                          <a:effectLst/>
                          <a:latin typeface="Calibri"/>
                          <a:ea typeface="Calibri"/>
                          <a:cs typeface="Times New Roman"/>
                        </a:rPr>
                        <a:t> </a:t>
                      </a:r>
                      <a:endParaRPr lang="en-US" sz="1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7703">
                <a:tc>
                  <a:txBody>
                    <a:bodyPr/>
                    <a:lstStyle/>
                    <a:p>
                      <a:pPr marL="0" marR="0">
                        <a:lnSpc>
                          <a:spcPct val="115000"/>
                        </a:lnSpc>
                        <a:spcBef>
                          <a:spcPts val="0"/>
                        </a:spcBef>
                        <a:spcAft>
                          <a:spcPts val="0"/>
                        </a:spcAft>
                      </a:pPr>
                      <a:r>
                        <a:rPr lang="en-US" sz="1400">
                          <a:effectLst/>
                          <a:latin typeface="Calibri"/>
                          <a:ea typeface="Calibri"/>
                          <a:cs typeface="Times New Roman"/>
                        </a:rPr>
                        <a:t>Stege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a:effectLst/>
                          <a:latin typeface="Calibri"/>
                          <a:ea typeface="Calibri"/>
                          <a:cs typeface="Times New Roman"/>
                        </a:rPr>
                        <a:t>Dan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a:effectLst/>
                          <a:latin typeface="Calibri"/>
                          <a:ea typeface="Calibri"/>
                          <a:cs typeface="Times New Roman"/>
                        </a:rPr>
                        <a:t>John Deere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a:solidFill>
                            <a:srgbClr val="000000"/>
                          </a:solidFill>
                          <a:effectLst/>
                          <a:latin typeface="Calibri"/>
                          <a:ea typeface="Calibri"/>
                          <a:cs typeface="Times New Roman"/>
                        </a:rPr>
                        <a:t>stegedanielk@johndeere.com</a:t>
                      </a:r>
                      <a:endParaRPr lang="en-US" sz="1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i="1">
                          <a:effectLst/>
                          <a:latin typeface="Calibri"/>
                          <a:ea typeface="Calibri"/>
                          <a:cs typeface="Times New Roman"/>
                        </a:rPr>
                        <a:t> </a:t>
                      </a:r>
                      <a:endParaRPr lang="en-US" sz="1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i="1">
                          <a:effectLst/>
                          <a:latin typeface="Calibri"/>
                          <a:ea typeface="Calibri"/>
                          <a:cs typeface="Times New Roman"/>
                        </a:rPr>
                        <a:t>*</a:t>
                      </a:r>
                      <a:endParaRPr lang="en-US" sz="1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i="1">
                          <a:effectLst/>
                          <a:latin typeface="Calibri"/>
                          <a:ea typeface="Calibri"/>
                          <a:cs typeface="Times New Roman"/>
                        </a:rPr>
                        <a:t>*</a:t>
                      </a:r>
                      <a:endParaRPr lang="en-US" sz="1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7703">
                <a:tc>
                  <a:txBody>
                    <a:bodyPr/>
                    <a:lstStyle/>
                    <a:p>
                      <a:pPr marL="0" marR="0">
                        <a:lnSpc>
                          <a:spcPct val="115000"/>
                        </a:lnSpc>
                        <a:spcBef>
                          <a:spcPts val="0"/>
                        </a:spcBef>
                        <a:spcAft>
                          <a:spcPts val="0"/>
                        </a:spcAft>
                      </a:pPr>
                      <a:r>
                        <a:rPr lang="en-US" sz="1400">
                          <a:effectLst/>
                          <a:latin typeface="Calibri"/>
                          <a:ea typeface="Calibri"/>
                          <a:cs typeface="Times New Roman"/>
                        </a:rPr>
                        <a:t>Valinoto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a:effectLst/>
                          <a:latin typeface="Calibri"/>
                          <a:ea typeface="Calibri"/>
                          <a:cs typeface="Times New Roman"/>
                        </a:rPr>
                        <a:t>Tamara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a:effectLst/>
                          <a:latin typeface="Calibri"/>
                          <a:ea typeface="Calibri"/>
                          <a:cs typeface="Times New Roman"/>
                        </a:rPr>
                        <a:t>Northrup Grumman Corp.</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a:solidFill>
                            <a:srgbClr val="000000"/>
                          </a:solidFill>
                          <a:effectLst/>
                          <a:latin typeface="Calibri"/>
                          <a:ea typeface="Calibri"/>
                          <a:cs typeface="Times New Roman"/>
                        </a:rPr>
                        <a:t>tamara.valinoto@ngc.com</a:t>
                      </a:r>
                      <a:endParaRPr lang="en-US" sz="1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i="1">
                          <a:effectLst/>
                          <a:latin typeface="Calibri"/>
                          <a:ea typeface="Calibri"/>
                          <a:cs typeface="Times New Roman"/>
                        </a:rPr>
                        <a:t>*</a:t>
                      </a:r>
                      <a:endParaRPr lang="en-US" sz="1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i="1">
                          <a:effectLst/>
                          <a:latin typeface="Calibri"/>
                          <a:ea typeface="Calibri"/>
                          <a:cs typeface="Times New Roman"/>
                        </a:rPr>
                        <a:t> </a:t>
                      </a:r>
                      <a:endParaRPr lang="en-US" sz="1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i="1">
                          <a:effectLst/>
                          <a:latin typeface="Calibri"/>
                          <a:ea typeface="Calibri"/>
                          <a:cs typeface="Times New Roman"/>
                        </a:rPr>
                        <a:t>*</a:t>
                      </a:r>
                      <a:endParaRPr lang="en-US" sz="1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7703">
                <a:tc>
                  <a:txBody>
                    <a:bodyPr/>
                    <a:lstStyle/>
                    <a:p>
                      <a:pPr marL="0" marR="0">
                        <a:lnSpc>
                          <a:spcPct val="115000"/>
                        </a:lnSpc>
                        <a:spcBef>
                          <a:spcPts val="0"/>
                        </a:spcBef>
                        <a:spcAft>
                          <a:spcPts val="0"/>
                        </a:spcAft>
                      </a:pPr>
                      <a:r>
                        <a:rPr lang="en-US" sz="1400">
                          <a:effectLst/>
                          <a:latin typeface="Calibri"/>
                          <a:ea typeface="Calibri"/>
                          <a:cs typeface="Times New Roman"/>
                        </a:rPr>
                        <a:t>Vinarcik</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a:effectLst/>
                          <a:latin typeface="Calibri"/>
                          <a:ea typeface="Calibri"/>
                          <a:cs typeface="Times New Roman"/>
                        </a:rPr>
                        <a:t>Michael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a:effectLst/>
                          <a:latin typeface="Calibri"/>
                          <a:ea typeface="Calibri"/>
                          <a:cs typeface="Times New Roman"/>
                        </a:rPr>
                        <a:t>Booz Allen Hamilton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a:solidFill>
                            <a:srgbClr val="000000"/>
                          </a:solidFill>
                          <a:effectLst/>
                          <a:latin typeface="Calibri"/>
                          <a:ea typeface="Calibri"/>
                          <a:cs typeface="Times New Roman"/>
                        </a:rPr>
                        <a:t>vinarcik_michael@bah.com</a:t>
                      </a:r>
                      <a:endParaRPr lang="en-US" sz="1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i="1">
                          <a:effectLst/>
                          <a:latin typeface="Calibri"/>
                          <a:ea typeface="Calibri"/>
                          <a:cs typeface="Times New Roman"/>
                        </a:rPr>
                        <a:t>*</a:t>
                      </a:r>
                      <a:endParaRPr lang="en-US" sz="1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i="1">
                          <a:effectLst/>
                          <a:latin typeface="Calibri"/>
                          <a:ea typeface="Calibri"/>
                          <a:cs typeface="Times New Roman"/>
                        </a:rPr>
                        <a:t> </a:t>
                      </a:r>
                      <a:endParaRPr lang="en-US" sz="1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i="1">
                          <a:effectLst/>
                          <a:latin typeface="Calibri"/>
                          <a:ea typeface="Calibri"/>
                          <a:cs typeface="Times New Roman"/>
                        </a:rPr>
                        <a:t> </a:t>
                      </a:r>
                      <a:endParaRPr lang="en-US" sz="1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7703">
                <a:tc>
                  <a:txBody>
                    <a:bodyPr/>
                    <a:lstStyle/>
                    <a:p>
                      <a:pPr marL="0" marR="0">
                        <a:lnSpc>
                          <a:spcPct val="115000"/>
                        </a:lnSpc>
                        <a:spcBef>
                          <a:spcPts val="0"/>
                        </a:spcBef>
                        <a:spcAft>
                          <a:spcPts val="0"/>
                        </a:spcAft>
                      </a:pPr>
                      <a:r>
                        <a:rPr lang="en-US" sz="1400">
                          <a:effectLst/>
                          <a:latin typeface="Calibri"/>
                          <a:ea typeface="Calibri"/>
                          <a:cs typeface="Times New Roman"/>
                        </a:rPr>
                        <a:t>Zwemer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a:effectLst/>
                          <a:latin typeface="Calibri"/>
                          <a:ea typeface="Calibri"/>
                          <a:cs typeface="Times New Roman"/>
                        </a:rPr>
                        <a:t>Dirk</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a:effectLst/>
                          <a:latin typeface="Calibri"/>
                          <a:ea typeface="Calibri"/>
                          <a:cs typeface="Times New Roman"/>
                        </a:rPr>
                        <a:t>interCAX</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a:solidFill>
                            <a:srgbClr val="000000"/>
                          </a:solidFill>
                          <a:effectLst/>
                          <a:latin typeface="Calibri"/>
                          <a:ea typeface="Calibri"/>
                          <a:cs typeface="Times New Roman"/>
                        </a:rPr>
                        <a:t>dirk.zwemer@intercax.com</a:t>
                      </a:r>
                      <a:endParaRPr lang="en-US" sz="1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i="1">
                          <a:effectLst/>
                          <a:latin typeface="Calibri"/>
                          <a:ea typeface="Calibri"/>
                          <a:cs typeface="Times New Roman"/>
                        </a:rPr>
                        <a:t> </a:t>
                      </a:r>
                      <a:endParaRPr lang="en-US" sz="1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i="1">
                          <a:effectLst/>
                          <a:latin typeface="Calibri"/>
                          <a:ea typeface="Calibri"/>
                          <a:cs typeface="Times New Roman"/>
                        </a:rPr>
                        <a:t>*</a:t>
                      </a:r>
                      <a:endParaRPr lang="en-US" sz="1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i="1" dirty="0">
                          <a:effectLst/>
                          <a:latin typeface="Calibri"/>
                          <a:ea typeface="Calibri"/>
                          <a:cs typeface="Times New Roman"/>
                        </a:rPr>
                        <a:t>*</a:t>
                      </a:r>
                      <a:endParaRPr lang="en-US"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Title 1"/>
          <p:cNvSpPr txBox="1">
            <a:spLocks/>
          </p:cNvSpPr>
          <p:nvPr/>
        </p:nvSpPr>
        <p:spPr>
          <a:xfrm>
            <a:off x="409903" y="159500"/>
            <a:ext cx="8560676" cy="706090"/>
          </a:xfrm>
          <a:prstGeom prst="rect">
            <a:avLst/>
          </a:prstGeom>
        </p:spPr>
        <p:txBody>
          <a:bodyPr/>
          <a:lst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a:lstStyle>
          <a:p>
            <a:r>
              <a:rPr lang="en-US" sz="2400" kern="0" dirty="0" smtClean="0"/>
              <a:t>Participants in June, 2014, team meetings at IS2014</a:t>
            </a:r>
            <a:endParaRPr lang="en-US" sz="2400" kern="0" dirty="0"/>
          </a:p>
        </p:txBody>
      </p:sp>
    </p:spTree>
    <p:extLst>
      <p:ext uri="{BB962C8B-B14F-4D97-AF65-F5344CB8AC3E}">
        <p14:creationId xmlns:p14="http://schemas.microsoft.com/office/powerpoint/2010/main" val="84177534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201479" y="135153"/>
            <a:ext cx="8942521" cy="5715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a:lstStyle>
          <a:p>
            <a:r>
              <a:rPr lang="en-US" altLang="en-US" sz="3200" kern="0" dirty="0" smtClean="0"/>
              <a:t>Patterns Demand Strongest Underlying Models</a:t>
            </a:r>
          </a:p>
        </p:txBody>
      </p:sp>
      <p:sp>
        <p:nvSpPr>
          <p:cNvPr id="3" name="Content Placeholder 2"/>
          <p:cNvSpPr txBox="1">
            <a:spLocks/>
          </p:cNvSpPr>
          <p:nvPr/>
        </p:nvSpPr>
        <p:spPr>
          <a:xfrm>
            <a:off x="-1" y="733306"/>
            <a:ext cx="9143999" cy="26543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altLang="en-US" sz="2200" kern="0" dirty="0" smtClean="0"/>
              <a:t>The S*Metamodel describes the </a:t>
            </a:r>
            <a:r>
              <a:rPr lang="en-US" altLang="en-US" sz="2200" u="sng" kern="0" dirty="0" smtClean="0"/>
              <a:t>smallest</a:t>
            </a:r>
            <a:r>
              <a:rPr lang="en-US" altLang="en-US" sz="2200" kern="0" dirty="0" smtClean="0"/>
              <a:t> set of ideas necessary to model a system for purposes of engineering or science:</a:t>
            </a:r>
          </a:p>
          <a:p>
            <a:pPr lvl="1"/>
            <a:r>
              <a:rPr lang="en-US" altLang="en-US" sz="2000" kern="0" dirty="0" smtClean="0"/>
              <a:t>Most of them familiar to modelers, and all of them basic to the training of engineers and scientists—</a:t>
            </a:r>
            <a:r>
              <a:rPr lang="en-US" altLang="en-US" sz="2000" i="1" kern="0" dirty="0" smtClean="0"/>
              <a:t>but not always found in their system models</a:t>
            </a:r>
            <a:r>
              <a:rPr lang="en-US" altLang="en-US" sz="2000" kern="0" dirty="0" smtClean="0"/>
              <a:t>.</a:t>
            </a:r>
          </a:p>
          <a:p>
            <a:pPr lvl="1"/>
            <a:r>
              <a:rPr lang="en-US" altLang="en-US" sz="2000" kern="0" dirty="0"/>
              <a:t>A metamodel is a model of other </a:t>
            </a:r>
            <a:r>
              <a:rPr lang="en-US" altLang="en-US" sz="2000" kern="0" dirty="0" smtClean="0"/>
              <a:t>models;</a:t>
            </a:r>
            <a:endParaRPr lang="en-US" altLang="en-US" sz="2000" kern="0" dirty="0"/>
          </a:p>
          <a:p>
            <a:pPr lvl="1"/>
            <a:r>
              <a:rPr lang="en-US" altLang="en-US" sz="2000" kern="0" dirty="0" smtClean="0"/>
              <a:t>Sets forth underlying concepts of Requirements, Designs, Failures, Trade-offs, etc. (not modeling language syntax)</a:t>
            </a:r>
          </a:p>
          <a:p>
            <a:pPr>
              <a:buFontTx/>
              <a:buNone/>
            </a:pPr>
            <a:endParaRPr lang="en-US" altLang="en-US" sz="2400" kern="0" dirty="0" smtClean="0"/>
          </a:p>
        </p:txBody>
      </p:sp>
      <p:sp>
        <p:nvSpPr>
          <p:cNvPr id="4" name="Text Box 7"/>
          <p:cNvSpPr txBox="1">
            <a:spLocks noChangeArrowheads="1"/>
          </p:cNvSpPr>
          <p:nvPr/>
        </p:nvSpPr>
        <p:spPr bwMode="auto">
          <a:xfrm>
            <a:off x="5612135" y="4471395"/>
            <a:ext cx="2624137" cy="274638"/>
          </a:xfrm>
          <a:prstGeom prst="rect">
            <a:avLst/>
          </a:prstGeom>
          <a:solidFill>
            <a:schemeClr val="bg1"/>
          </a:solidFill>
          <a:ln w="9525" algn="ctr">
            <a:noFill/>
            <a:miter lim="800000"/>
            <a:headEnd type="none" w="sm" len="sm"/>
            <a:tailEnd type="none" w="sm" len="sm"/>
          </a:ln>
        </p:spPr>
        <p:txBody>
          <a:bodyPr lIns="92075" tIns="46038" rIns="92075" bIns="46038"/>
          <a:lstStyle/>
          <a:p>
            <a:pPr marL="342900" indent="-342900">
              <a:spcBef>
                <a:spcPct val="20000"/>
              </a:spcBef>
              <a:defRPr/>
            </a:pPr>
            <a:r>
              <a:rPr lang="en-US" sz="1000" dirty="0">
                <a:latin typeface="+mn-lt"/>
              </a:rPr>
              <a:t>Simple summary of detailed S* Metamodel.</a:t>
            </a:r>
          </a:p>
        </p:txBody>
      </p:sp>
      <p:pic>
        <p:nvPicPr>
          <p:cNvPr id="5" name="Picture 8" descr="STM 4.1 Metamodel V1.4.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24339" y="3328709"/>
            <a:ext cx="4722812" cy="298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2"/>
          <p:cNvSpPr txBox="1">
            <a:spLocks/>
          </p:cNvSpPr>
          <p:nvPr/>
        </p:nvSpPr>
        <p:spPr bwMode="auto">
          <a:xfrm>
            <a:off x="-2" y="3298493"/>
            <a:ext cx="4572000" cy="3559507"/>
          </a:xfrm>
          <a:prstGeom prst="rect">
            <a:avLst/>
          </a:prstGeom>
          <a:noFill/>
          <a:ln w="9525">
            <a:noFill/>
            <a:miter lim="800000"/>
            <a:headEnd/>
            <a:tailEnd/>
          </a:ln>
        </p:spPr>
        <p:txBody>
          <a:bodyPr/>
          <a:lstStyle/>
          <a:p>
            <a:pPr marL="342900" indent="-342900" eaLnBrk="0" hangingPunct="0">
              <a:spcBef>
                <a:spcPct val="20000"/>
              </a:spcBef>
              <a:buFontTx/>
              <a:buChar char="•"/>
              <a:defRPr/>
            </a:pPr>
            <a:r>
              <a:rPr lang="en-US" sz="2000" kern="0" dirty="0">
                <a:latin typeface="+mn-lt"/>
              </a:rPr>
              <a:t>The resulting </a:t>
            </a:r>
            <a:r>
              <a:rPr lang="en-US" sz="2000" kern="0" dirty="0" smtClean="0">
                <a:latin typeface="+mn-lt"/>
              </a:rPr>
              <a:t>S*Models </a:t>
            </a:r>
            <a:r>
              <a:rPr lang="en-US" sz="2000" kern="0" dirty="0">
                <a:latin typeface="+mn-lt"/>
              </a:rPr>
              <a:t>may be expressed in </a:t>
            </a:r>
            <a:r>
              <a:rPr lang="en-US" sz="2000" kern="0" dirty="0" smtClean="0">
                <a:latin typeface="+mn-lt"/>
              </a:rPr>
              <a:t>SysML or other modeling languages</a:t>
            </a:r>
            <a:r>
              <a:rPr lang="en-US" sz="2000" kern="0" dirty="0">
                <a:latin typeface="+mn-lt"/>
              </a:rPr>
              <a:t>, </a:t>
            </a:r>
            <a:r>
              <a:rPr lang="en-US" sz="2000" kern="0" dirty="0" smtClean="0">
                <a:latin typeface="+mn-lt"/>
              </a:rPr>
              <a:t>and constructed / reside in numerous commercial tools and information systems. </a:t>
            </a:r>
          </a:p>
          <a:p>
            <a:pPr marL="342900" indent="-342900" eaLnBrk="0" hangingPunct="0">
              <a:spcBef>
                <a:spcPct val="20000"/>
              </a:spcBef>
              <a:buFontTx/>
              <a:buChar char="•"/>
              <a:defRPr/>
            </a:pPr>
            <a:r>
              <a:rPr lang="en-US" sz="2000" kern="0" dirty="0" smtClean="0">
                <a:latin typeface="+mn-lt"/>
              </a:rPr>
              <a:t>Has </a:t>
            </a:r>
            <a:r>
              <a:rPr lang="en-US" sz="2000" kern="0" dirty="0">
                <a:latin typeface="+mn-lt"/>
              </a:rPr>
              <a:t>been applied to </a:t>
            </a:r>
            <a:r>
              <a:rPr lang="en-US" sz="2000" kern="0" dirty="0" smtClean="0">
                <a:latin typeface="+mn-lt"/>
              </a:rPr>
              <a:t>SE in </a:t>
            </a:r>
            <a:r>
              <a:rPr lang="en-US" sz="2000" kern="0" dirty="0">
                <a:latin typeface="+mn-lt"/>
              </a:rPr>
              <a:t>aerospace, transportation, medical, advanced manufacturing, communication, construction, </a:t>
            </a:r>
            <a:r>
              <a:rPr lang="en-US" sz="2000" kern="0" dirty="0" smtClean="0">
                <a:latin typeface="+mn-lt"/>
              </a:rPr>
              <a:t>consumer, other domains.</a:t>
            </a:r>
            <a:endParaRPr lang="en-US" sz="2000" kern="0" dirty="0">
              <a:latin typeface="+mn-lt"/>
            </a:endParaRPr>
          </a:p>
        </p:txBody>
      </p:sp>
      <p:sp>
        <p:nvSpPr>
          <p:cNvPr id="7" name="Slide Number Placeholder 3"/>
          <p:cNvSpPr txBox="1">
            <a:spLocks/>
          </p:cNvSpPr>
          <p:nvPr/>
        </p:nvSpPr>
        <p:spPr>
          <a:xfrm>
            <a:off x="8376312" y="6380139"/>
            <a:ext cx="620973" cy="365125"/>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fld id="{B6F15528-21DE-4FAA-801E-634DDDAF4B2B}" type="slidenum">
              <a:rPr lang="en-US" sz="1400" smtClean="0"/>
              <a:pPr algn="ctr"/>
              <a:t>27</a:t>
            </a:fld>
            <a:endParaRPr lang="en-US" sz="1400" dirty="0"/>
          </a:p>
        </p:txBody>
      </p:sp>
    </p:spTree>
    <p:extLst>
      <p:ext uri="{BB962C8B-B14F-4D97-AF65-F5344CB8AC3E}">
        <p14:creationId xmlns:p14="http://schemas.microsoft.com/office/powerpoint/2010/main" val="178470934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6478" y="4926842"/>
            <a:ext cx="8830101" cy="1931158"/>
          </a:xfrm>
          <a:prstGeom prst="rect">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11"/>
          <p:cNvSpPr txBox="1">
            <a:spLocks noChangeArrowheads="1"/>
          </p:cNvSpPr>
          <p:nvPr/>
        </p:nvSpPr>
        <p:spPr>
          <a:xfrm>
            <a:off x="0" y="1"/>
            <a:ext cx="9143999" cy="68580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398463" lvl="1" indent="-228600"/>
            <a:r>
              <a:rPr lang="en-US" altLang="en-US" sz="1800" kern="0" dirty="0" smtClean="0"/>
              <a:t>The PBSE approach respects the systems engineering tradition, body of knowledge, and historical lessons, while providing a high-gain path forward.</a:t>
            </a:r>
          </a:p>
          <a:p>
            <a:pPr marL="398463" lvl="1" indent="-228600"/>
            <a:r>
              <a:rPr lang="en-US" altLang="en-US" sz="1800" i="1" kern="0" dirty="0" smtClean="0"/>
              <a:t>An S* Pattern is a configurable, re-usable S* Model</a:t>
            </a:r>
            <a:r>
              <a:rPr lang="en-US" altLang="en-US" sz="1800" kern="0" dirty="0" smtClean="0"/>
              <a:t>. It is an extension of the idea of a </a:t>
            </a:r>
            <a:r>
              <a:rPr lang="en-US" altLang="en-US" sz="1800" u="sng" kern="0" dirty="0" smtClean="0"/>
              <a:t>Platform</a:t>
            </a:r>
            <a:r>
              <a:rPr lang="en-US" altLang="en-US" sz="1800" kern="0" dirty="0" smtClean="0"/>
              <a:t> (which is a configurable, re-usable design). The Pattern includes not only the Platform, but all the extended system information (e.g., requirements, risk analysis, design trade-offs &amp; alternatives, decision processes, etc.):</a:t>
            </a:r>
          </a:p>
          <a:p>
            <a:pPr marL="398463" lvl="1" indent="-228600"/>
            <a:endParaRPr lang="en-US" altLang="en-US" sz="1800" kern="0" dirty="0" smtClean="0"/>
          </a:p>
          <a:p>
            <a:pPr marL="398463" lvl="1" indent="-228600"/>
            <a:endParaRPr lang="en-US" altLang="en-US" sz="1800" kern="0" dirty="0" smtClean="0"/>
          </a:p>
          <a:p>
            <a:pPr marL="398463" lvl="1" indent="-228600"/>
            <a:endParaRPr lang="en-US" altLang="en-US" sz="1800" kern="0" dirty="0" smtClean="0"/>
          </a:p>
          <a:p>
            <a:pPr marL="398463" lvl="1" indent="-228600"/>
            <a:endParaRPr lang="en-US" altLang="en-US" sz="1800" kern="0" dirty="0" smtClean="0"/>
          </a:p>
          <a:p>
            <a:pPr marL="398463" lvl="1" indent="-228600"/>
            <a:endParaRPr lang="en-US" altLang="en-US" sz="1800" kern="0" dirty="0" smtClean="0"/>
          </a:p>
          <a:p>
            <a:pPr marL="398463" lvl="1" indent="-228600"/>
            <a:endParaRPr lang="en-US" altLang="en-US" sz="1800" kern="0" dirty="0" smtClean="0"/>
          </a:p>
          <a:p>
            <a:pPr marL="398463" lvl="1" indent="-228600"/>
            <a:endParaRPr lang="en-US" altLang="en-US" sz="1800" kern="0" dirty="0" smtClean="0"/>
          </a:p>
          <a:p>
            <a:pPr marL="398463" lvl="1" indent="-228600"/>
            <a:r>
              <a:rPr lang="en-US" altLang="en-US" sz="1800" kern="0" dirty="0" smtClean="0"/>
              <a:t>By including the appropriate S* Metamodel concepts, these can readily be managed in (SysML or other) preferred modeling languages and tools—the ideas involved here are not specific to a modeling language or specific tool—ported to several.    </a:t>
            </a:r>
          </a:p>
          <a:p>
            <a:pPr marL="398463" lvl="1" indent="-228600"/>
            <a:r>
              <a:rPr lang="en-US" altLang="en-US" sz="1800" kern="0" dirty="0" smtClean="0"/>
              <a:t>The order-of-magnitude changes have been realized because projects that use PBSE rapidly start from an existing Pattern, gaining the advantages of its content, and feed the pattern with what they learn, for future users. </a:t>
            </a:r>
          </a:p>
          <a:p>
            <a:pPr marL="398463" lvl="1" indent="-228600"/>
            <a:r>
              <a:rPr lang="en-US" altLang="en-US" sz="1800" kern="0" dirty="0" smtClean="0"/>
              <a:t>The “game changer” here is the shift from “learning </a:t>
            </a:r>
            <a:r>
              <a:rPr lang="en-US" altLang="en-US" sz="1800" u="sng" kern="0" dirty="0" smtClean="0"/>
              <a:t>to</a:t>
            </a:r>
            <a:r>
              <a:rPr lang="en-US" altLang="en-US" sz="1800" kern="0" dirty="0" smtClean="0"/>
              <a:t> model” to “learning </a:t>
            </a:r>
            <a:r>
              <a:rPr lang="en-US" altLang="en-US" sz="1800" u="sng" kern="0" dirty="0" smtClean="0"/>
              <a:t>our</a:t>
            </a:r>
            <a:r>
              <a:rPr lang="en-US" altLang="en-US" sz="1800" kern="0" dirty="0" smtClean="0"/>
              <a:t> (your) model”, freeing many people to rapidly </a:t>
            </a:r>
            <a:r>
              <a:rPr lang="en-US" altLang="en-US" sz="1800" u="sng" kern="0" dirty="0" smtClean="0"/>
              <a:t>configure, specialize, and apply </a:t>
            </a:r>
            <a:r>
              <a:rPr lang="en-US" altLang="en-US" sz="1800" kern="0" dirty="0" smtClean="0"/>
              <a:t>patterns to </a:t>
            </a:r>
            <a:r>
              <a:rPr lang="en-US" altLang="en-US" sz="1800" u="sng" kern="0" dirty="0" smtClean="0"/>
              <a:t>deliver value </a:t>
            </a:r>
            <a:r>
              <a:rPr lang="en-US" altLang="en-US" sz="1800" kern="0" dirty="0" smtClean="0"/>
              <a:t>in their model-based projects. </a:t>
            </a:r>
            <a:endParaRPr lang="en-US" altLang="en-US" sz="1800" i="1" kern="0" dirty="0" smtClean="0"/>
          </a:p>
        </p:txBody>
      </p:sp>
      <p:pic>
        <p:nvPicPr>
          <p:cNvPr id="5" name="Picture 5" descr="C:\Documents and Settings\wschindel\My Documents\Docs\System Sciences, LLC\Tech\Systematica\STM Methodology\STM 4.0\STM 4.0 Metamodel\STM 4.0 MTM PBSE Processl V1.5.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2412" y="1808946"/>
            <a:ext cx="7233126" cy="228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3"/>
          <p:cNvSpPr txBox="1">
            <a:spLocks/>
          </p:cNvSpPr>
          <p:nvPr/>
        </p:nvSpPr>
        <p:spPr>
          <a:xfrm>
            <a:off x="8376312" y="6380139"/>
            <a:ext cx="620973" cy="365125"/>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fld id="{B6F15528-21DE-4FAA-801E-634DDDAF4B2B}" type="slidenum">
              <a:rPr lang="en-US" sz="1400" smtClean="0"/>
              <a:pPr algn="ctr"/>
              <a:t>28</a:t>
            </a:fld>
            <a:endParaRPr lang="en-US" sz="1400" dirty="0"/>
          </a:p>
        </p:txBody>
      </p:sp>
    </p:spTree>
    <p:extLst>
      <p:ext uri="{BB962C8B-B14F-4D97-AF65-F5344CB8AC3E}">
        <p14:creationId xmlns:p14="http://schemas.microsoft.com/office/powerpoint/2010/main" val="174497056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421" y="159500"/>
            <a:ext cx="8857397" cy="706090"/>
          </a:xfrm>
        </p:spPr>
        <p:txBody>
          <a:bodyPr/>
          <a:lstStyle/>
          <a:p>
            <a:r>
              <a:rPr lang="en-US" dirty="0" smtClean="0"/>
              <a:t>A little more about </a:t>
            </a:r>
            <a:r>
              <a:rPr lang="en-US" dirty="0" smtClean="0"/>
              <a:t>S*Patterns</a:t>
            </a:r>
            <a:endParaRPr lang="en-US" dirty="0"/>
          </a:p>
        </p:txBody>
      </p:sp>
      <p:sp>
        <p:nvSpPr>
          <p:cNvPr id="3" name="Content Placeholder 2"/>
          <p:cNvSpPr>
            <a:spLocks noGrp="1"/>
          </p:cNvSpPr>
          <p:nvPr>
            <p:ph idx="1"/>
          </p:nvPr>
        </p:nvSpPr>
        <p:spPr>
          <a:xfrm>
            <a:off x="0" y="981075"/>
            <a:ext cx="9144000" cy="5145088"/>
          </a:xfrm>
        </p:spPr>
        <p:txBody>
          <a:bodyPr/>
          <a:lstStyle/>
          <a:p>
            <a:r>
              <a:rPr lang="en-US" dirty="0" smtClean="0"/>
              <a:t>Fixed (Pattern) Portion, Variable (Configuration) Portion, and the Configuration Process:</a:t>
            </a:r>
          </a:p>
          <a:p>
            <a:pPr lvl="1"/>
            <a:r>
              <a:rPr lang="en-US" dirty="0" smtClean="0"/>
              <a:t>The generalized </a:t>
            </a:r>
            <a:r>
              <a:rPr lang="en-US" u="sng" dirty="0" smtClean="0"/>
              <a:t>S*Pattern</a:t>
            </a:r>
            <a:r>
              <a:rPr lang="en-US" dirty="0" smtClean="0"/>
              <a:t> is expressed in exactly the same S*Metamodel classes and relationships as a specific configured </a:t>
            </a:r>
            <a:r>
              <a:rPr lang="en-US" u="sng" dirty="0" smtClean="0"/>
              <a:t>S*Mode</a:t>
            </a:r>
            <a:r>
              <a:rPr lang="en-US" dirty="0" smtClean="0"/>
              <a:t>l derived from it.</a:t>
            </a:r>
          </a:p>
          <a:p>
            <a:pPr lvl="1"/>
            <a:r>
              <a:rPr lang="en-US" dirty="0" smtClean="0"/>
              <a:t>“Configuring” a pattern means a process limited to exactly two things:</a:t>
            </a:r>
          </a:p>
          <a:p>
            <a:pPr lvl="2"/>
            <a:r>
              <a:rPr lang="en-US" dirty="0" smtClean="0"/>
              <a:t>Populating (or de-populating) instances of classes and relationships</a:t>
            </a:r>
          </a:p>
          <a:p>
            <a:pPr lvl="2"/>
            <a:r>
              <a:rPr lang="en-US" dirty="0" smtClean="0"/>
              <a:t>Setting the values of attributes (parameters)</a:t>
            </a:r>
          </a:p>
          <a:p>
            <a:pPr lvl="1"/>
            <a:endParaRPr lang="en-US" dirty="0" smtClean="0"/>
          </a:p>
          <a:p>
            <a:endParaRPr lang="en-US" dirty="0" smtClean="0"/>
          </a:p>
          <a:p>
            <a:pPr lvl="1"/>
            <a:endParaRPr lang="en-US" dirty="0"/>
          </a:p>
        </p:txBody>
      </p:sp>
      <p:sp>
        <p:nvSpPr>
          <p:cNvPr id="6" name="Slide Number Placeholder 3"/>
          <p:cNvSpPr txBox="1">
            <a:spLocks/>
          </p:cNvSpPr>
          <p:nvPr/>
        </p:nvSpPr>
        <p:spPr>
          <a:xfrm>
            <a:off x="8376312" y="6380139"/>
            <a:ext cx="620973" cy="365125"/>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fld id="{B6F15528-21DE-4FAA-801E-634DDDAF4B2B}" type="slidenum">
              <a:rPr lang="en-US" sz="1400" smtClean="0"/>
              <a:pPr algn="ctr"/>
              <a:t>29</a:t>
            </a:fld>
            <a:endParaRPr lang="en-US" sz="1400" dirty="0"/>
          </a:p>
        </p:txBody>
      </p:sp>
      <p:grpSp>
        <p:nvGrpSpPr>
          <p:cNvPr id="11" name="Group 10"/>
          <p:cNvGrpSpPr/>
          <p:nvPr/>
        </p:nvGrpSpPr>
        <p:grpSpPr>
          <a:xfrm>
            <a:off x="0" y="2101755"/>
            <a:ext cx="9070096" cy="4764013"/>
            <a:chOff x="0" y="2101755"/>
            <a:chExt cx="9070096" cy="4764013"/>
          </a:xfrm>
        </p:grpSpPr>
        <p:pic>
          <p:nvPicPr>
            <p:cNvPr id="5" name="Picture 5" descr="C:\Documents and Settings\wschindel\My Documents\Docs\System Sciences, LLC\Tech\Systematica\STM Methodology\STM 4.0\STM 4.0 Metamodel\STM 4.0 MTM PBSE Processl V1.5.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998800"/>
              <a:ext cx="9070096" cy="2866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Arrow Connector 7"/>
            <p:cNvCxnSpPr/>
            <p:nvPr/>
          </p:nvCxnSpPr>
          <p:spPr>
            <a:xfrm>
              <a:off x="3070746" y="2101755"/>
              <a:ext cx="300251" cy="305709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3903260" y="2375185"/>
              <a:ext cx="4322926" cy="387549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6622593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9714" y="254363"/>
            <a:ext cx="7355160" cy="367442"/>
          </a:xfrm>
        </p:spPr>
        <p:txBody>
          <a:bodyPr/>
          <a:lstStyle/>
          <a:p>
            <a:pPr algn="ctr"/>
            <a:r>
              <a:rPr lang="en-US" sz="3200" dirty="0" smtClean="0"/>
              <a:t>Background</a:t>
            </a:r>
            <a:endParaRPr lang="en-US" sz="3200" dirty="0"/>
          </a:p>
        </p:txBody>
      </p:sp>
      <p:sp>
        <p:nvSpPr>
          <p:cNvPr id="3" name="Content Placeholder 2"/>
          <p:cNvSpPr>
            <a:spLocks noGrp="1"/>
          </p:cNvSpPr>
          <p:nvPr>
            <p:ph idx="1"/>
          </p:nvPr>
        </p:nvSpPr>
        <p:spPr>
          <a:xfrm>
            <a:off x="0" y="1261241"/>
            <a:ext cx="9144000" cy="5484022"/>
          </a:xfrm>
        </p:spPr>
        <p:txBody>
          <a:bodyPr/>
          <a:lstStyle/>
          <a:p>
            <a:r>
              <a:rPr lang="en-US" dirty="0" smtClean="0"/>
              <a:t>This </a:t>
            </a:r>
            <a:r>
              <a:rPr lang="en-US" dirty="0" smtClean="0"/>
              <a:t>Challenge Team is concerned with </a:t>
            </a:r>
            <a:r>
              <a:rPr lang="en-US" i="1" u="sng" dirty="0" smtClean="0"/>
              <a:t>configurable, re-usable system models</a:t>
            </a:r>
            <a:r>
              <a:rPr lang="en-US" dirty="0" smtClean="0"/>
              <a:t>, called “S*Patterns”:</a:t>
            </a:r>
          </a:p>
          <a:p>
            <a:pPr lvl="1"/>
            <a:r>
              <a:rPr lang="en-US" dirty="0" smtClean="0"/>
              <a:t>Models containing a certain minimal set of elements are called </a:t>
            </a:r>
            <a:r>
              <a:rPr lang="en-US" dirty="0" smtClean="0"/>
              <a:t>S*Models</a:t>
            </a:r>
          </a:p>
          <a:p>
            <a:pPr lvl="1"/>
            <a:r>
              <a:rPr lang="en-US" dirty="0" smtClean="0"/>
              <a:t>May be expressed in any modeling language (e.g., SysML, or other)</a:t>
            </a:r>
            <a:endParaRPr lang="en-US" dirty="0" smtClean="0"/>
          </a:p>
          <a:p>
            <a:pPr lvl="1"/>
            <a:r>
              <a:rPr lang="en-US" dirty="0" smtClean="0"/>
              <a:t>Re-usable, configurable S*Models are called S*Patterns</a:t>
            </a:r>
          </a:p>
          <a:p>
            <a:pPr lvl="1"/>
            <a:r>
              <a:rPr lang="en-US" dirty="0" smtClean="0"/>
              <a:t>By “Pattern-Based Systems Engineering” (PBSE) we mean MBSE enhanced by these generalized assets</a:t>
            </a:r>
          </a:p>
          <a:p>
            <a:pPr lvl="1"/>
            <a:r>
              <a:rPr lang="en-US" dirty="0" smtClean="0"/>
              <a:t>These are system-level patterns (</a:t>
            </a:r>
            <a:r>
              <a:rPr lang="en-US" u="sng" dirty="0" smtClean="0"/>
              <a:t>models of </a:t>
            </a:r>
            <a:r>
              <a:rPr lang="en-US" u="sng" dirty="0" smtClean="0"/>
              <a:t>whole managed </a:t>
            </a:r>
            <a:r>
              <a:rPr lang="en-US" u="sng" dirty="0" smtClean="0"/>
              <a:t>platforms</a:t>
            </a:r>
            <a:r>
              <a:rPr lang="en-US" dirty="0" smtClean="0"/>
              <a:t>), not </a:t>
            </a:r>
            <a:r>
              <a:rPr lang="en-US" dirty="0" smtClean="0"/>
              <a:t>smaller-scale component design patterns</a:t>
            </a:r>
            <a:endParaRPr lang="en-US" dirty="0" smtClean="0"/>
          </a:p>
          <a:p>
            <a:pPr lvl="1"/>
            <a:endParaRPr lang="en-US" dirty="0" smtClean="0"/>
          </a:p>
          <a:p>
            <a:pPr lvl="1"/>
            <a:endParaRPr lang="en-US" dirty="0"/>
          </a:p>
        </p:txBody>
      </p:sp>
      <p:sp>
        <p:nvSpPr>
          <p:cNvPr id="4" name="Slide Number Placeholder 3"/>
          <p:cNvSpPr txBox="1">
            <a:spLocks/>
          </p:cNvSpPr>
          <p:nvPr/>
        </p:nvSpPr>
        <p:spPr>
          <a:xfrm>
            <a:off x="8518206" y="6490501"/>
            <a:ext cx="620973" cy="365125"/>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fld id="{B6F15528-21DE-4FAA-801E-634DDDAF4B2B}" type="slidenum">
              <a:rPr lang="en-US" sz="1400" smtClean="0"/>
              <a:pPr algn="ctr"/>
              <a:t>3</a:t>
            </a:fld>
            <a:endParaRPr lang="en-US" sz="1400" dirty="0"/>
          </a:p>
        </p:txBody>
      </p:sp>
    </p:spTree>
    <p:extLst>
      <p:ext uri="{BB962C8B-B14F-4D97-AF65-F5344CB8AC3E}">
        <p14:creationId xmlns:p14="http://schemas.microsoft.com/office/powerpoint/2010/main" val="116429819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421" y="23020"/>
            <a:ext cx="8857397" cy="706090"/>
          </a:xfrm>
        </p:spPr>
        <p:txBody>
          <a:bodyPr/>
          <a:lstStyle/>
          <a:p>
            <a:r>
              <a:rPr lang="en-US" dirty="0" smtClean="0"/>
              <a:t>A little more about </a:t>
            </a:r>
            <a:r>
              <a:rPr lang="en-US" dirty="0" smtClean="0"/>
              <a:t>S*Patterns</a:t>
            </a:r>
            <a:endParaRPr lang="en-US" dirty="0"/>
          </a:p>
        </p:txBody>
      </p:sp>
      <p:sp>
        <p:nvSpPr>
          <p:cNvPr id="3" name="Content Placeholder 2"/>
          <p:cNvSpPr>
            <a:spLocks noGrp="1"/>
          </p:cNvSpPr>
          <p:nvPr>
            <p:ph idx="1"/>
          </p:nvPr>
        </p:nvSpPr>
        <p:spPr>
          <a:xfrm>
            <a:off x="0" y="735411"/>
            <a:ext cx="9144000" cy="5145088"/>
          </a:xfrm>
        </p:spPr>
        <p:txBody>
          <a:bodyPr/>
          <a:lstStyle/>
          <a:p>
            <a:r>
              <a:rPr lang="en-US" sz="2000" dirty="0" smtClean="0"/>
              <a:t>Having an S*Pattern meeting the underlying S*Metamodel demands has some surprising positive consequences beyond basic benefits of MBSE:</a:t>
            </a:r>
          </a:p>
          <a:p>
            <a:pPr lvl="1"/>
            <a:r>
              <a:rPr lang="en-US" sz="1800" dirty="0" smtClean="0"/>
              <a:t>The </a:t>
            </a:r>
            <a:r>
              <a:rPr lang="en-US" sz="1800" u="sng" dirty="0" smtClean="0"/>
              <a:t>Stakeholder Feature </a:t>
            </a:r>
            <a:r>
              <a:rPr lang="en-US" sz="1800" dirty="0" smtClean="0"/>
              <a:t>portion of the pattern directly generates a formal </a:t>
            </a:r>
            <a:r>
              <a:rPr lang="en-US" sz="1800" dirty="0"/>
              <a:t>T</a:t>
            </a:r>
            <a:r>
              <a:rPr lang="en-US" sz="1800" dirty="0" smtClean="0"/>
              <a:t>rade </a:t>
            </a:r>
            <a:r>
              <a:rPr lang="en-US" sz="1800" dirty="0"/>
              <a:t>S</a:t>
            </a:r>
            <a:r>
              <a:rPr lang="en-US" sz="1800" dirty="0" smtClean="0"/>
              <a:t>pace / Scoreboard for arguing, defending all decisions. </a:t>
            </a:r>
          </a:p>
          <a:p>
            <a:pPr lvl="1"/>
            <a:r>
              <a:rPr lang="en-US" sz="1800" dirty="0" smtClean="0"/>
              <a:t>“Configuring” the (low dimension) </a:t>
            </a:r>
            <a:r>
              <a:rPr lang="en-US" sz="1800" u="sng" dirty="0" smtClean="0"/>
              <a:t>Stakeholder Feature </a:t>
            </a:r>
            <a:r>
              <a:rPr lang="en-US" sz="1800" dirty="0" smtClean="0"/>
              <a:t>portion of the Pattern for a specific project or system configuration can “automatically” generate the (high dimension) configured </a:t>
            </a:r>
            <a:r>
              <a:rPr lang="en-US" sz="1800" u="sng" dirty="0" smtClean="0"/>
              <a:t>Technical Requirements</a:t>
            </a:r>
            <a:r>
              <a:rPr lang="en-US" sz="1800" dirty="0" smtClean="0"/>
              <a:t> for that system configuration.  </a:t>
            </a:r>
          </a:p>
          <a:p>
            <a:pPr lvl="1"/>
            <a:r>
              <a:rPr lang="en-US" sz="1800" dirty="0" smtClean="0"/>
              <a:t>For a sufficiently built-out S*Pattern, the same applies to the System </a:t>
            </a:r>
            <a:r>
              <a:rPr lang="en-US" sz="1800" u="sng" dirty="0" smtClean="0"/>
              <a:t>Design</a:t>
            </a:r>
            <a:r>
              <a:rPr lang="en-US" sz="1800" dirty="0" smtClean="0"/>
              <a:t> (physical architecture, allocations, attribute couplings, etc.).</a:t>
            </a:r>
          </a:p>
          <a:p>
            <a:pPr lvl="1"/>
            <a:r>
              <a:rPr lang="en-US" sz="1800" dirty="0" smtClean="0"/>
              <a:t>The S*Pattern can rapidly generate very complete first draft </a:t>
            </a:r>
            <a:r>
              <a:rPr lang="en-US" sz="1800" u="sng" dirty="0" smtClean="0"/>
              <a:t>FMEA</a:t>
            </a:r>
            <a:r>
              <a:rPr lang="en-US" sz="1800" dirty="0" smtClean="0"/>
              <a:t> tables, since S*Features lead directly to modeled </a:t>
            </a:r>
            <a:r>
              <a:rPr lang="en-US" sz="1800" u="sng" dirty="0" smtClean="0"/>
              <a:t>Effects</a:t>
            </a:r>
            <a:r>
              <a:rPr lang="en-US" sz="1800" dirty="0" smtClean="0"/>
              <a:t>, S*Requirements lead directly to modeled Counter-Requirements (</a:t>
            </a:r>
            <a:r>
              <a:rPr lang="en-US" sz="1800" u="sng" dirty="0" smtClean="0"/>
              <a:t>functional failures</a:t>
            </a:r>
            <a:r>
              <a:rPr lang="en-US" sz="1800" dirty="0" smtClean="0"/>
              <a:t>), S*Design Components lead directly to modeled </a:t>
            </a:r>
            <a:r>
              <a:rPr lang="en-US" sz="1800" u="sng" dirty="0" smtClean="0"/>
              <a:t>Failure Modes</a:t>
            </a:r>
            <a:r>
              <a:rPr lang="en-US" sz="1800" dirty="0" smtClean="0"/>
              <a:t>, and combinatorial FMEA analyses of the three together may be rapidly generated by machine matching algorithm.</a:t>
            </a:r>
            <a:endParaRPr lang="en-US" dirty="0"/>
          </a:p>
          <a:p>
            <a:r>
              <a:rPr lang="en-US" sz="2000" dirty="0"/>
              <a:t>All these produce much faster </a:t>
            </a:r>
            <a:r>
              <a:rPr lang="en-US" sz="2000" u="sng" dirty="0"/>
              <a:t>initial </a:t>
            </a:r>
            <a:r>
              <a:rPr lang="en-US" sz="2000" u="sng" dirty="0" smtClean="0"/>
              <a:t>drafts </a:t>
            </a:r>
            <a:r>
              <a:rPr lang="en-US" sz="2000" dirty="0" smtClean="0"/>
              <a:t>that </a:t>
            </a:r>
            <a:r>
              <a:rPr lang="en-US" sz="2000" dirty="0"/>
              <a:t>are much more </a:t>
            </a:r>
            <a:r>
              <a:rPr lang="en-US" sz="2000" u="sng" dirty="0"/>
              <a:t>complete</a:t>
            </a:r>
            <a:r>
              <a:rPr lang="en-US" sz="2000" dirty="0"/>
              <a:t> and </a:t>
            </a:r>
            <a:r>
              <a:rPr lang="en-US" sz="2000" u="sng" dirty="0"/>
              <a:t>consistent</a:t>
            </a:r>
            <a:r>
              <a:rPr lang="en-US" sz="2000" dirty="0"/>
              <a:t> than </a:t>
            </a:r>
            <a:r>
              <a:rPr lang="en-US" sz="2000" dirty="0" smtClean="0"/>
              <a:t>manual approaches</a:t>
            </a:r>
            <a:r>
              <a:rPr lang="en-US" sz="2000" dirty="0"/>
              <a:t>, but which </a:t>
            </a:r>
            <a:r>
              <a:rPr lang="en-US" sz="2000" dirty="0" smtClean="0"/>
              <a:t>can (should) </a:t>
            </a:r>
            <a:r>
              <a:rPr lang="en-US" sz="2000" dirty="0"/>
              <a:t>still be subject to the normal human SME review and update:</a:t>
            </a:r>
          </a:p>
          <a:p>
            <a:pPr lvl="1"/>
            <a:r>
              <a:rPr lang="en-US" sz="1800" dirty="0" smtClean="0"/>
              <a:t>We are </a:t>
            </a:r>
            <a:r>
              <a:rPr lang="en-US" sz="1800" u="sng" dirty="0" smtClean="0"/>
              <a:t>not</a:t>
            </a:r>
            <a:r>
              <a:rPr lang="en-US" sz="1800" dirty="0" smtClean="0"/>
              <a:t> suggesting turning our thinking and fate over to the model, without human judgment, expertise, etc.  </a:t>
            </a:r>
          </a:p>
          <a:p>
            <a:endParaRPr lang="en-US" sz="1800" dirty="0" smtClean="0"/>
          </a:p>
          <a:p>
            <a:pPr lvl="1"/>
            <a:endParaRPr lang="en-US" dirty="0"/>
          </a:p>
        </p:txBody>
      </p:sp>
      <p:sp>
        <p:nvSpPr>
          <p:cNvPr id="5" name="Slide Number Placeholder 3"/>
          <p:cNvSpPr txBox="1">
            <a:spLocks/>
          </p:cNvSpPr>
          <p:nvPr/>
        </p:nvSpPr>
        <p:spPr>
          <a:xfrm>
            <a:off x="8376312" y="6380139"/>
            <a:ext cx="620973" cy="365125"/>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fld id="{B6F15528-21DE-4FAA-801E-634DDDAF4B2B}" type="slidenum">
              <a:rPr lang="en-US" sz="1400" smtClean="0"/>
              <a:pPr algn="ctr"/>
              <a:t>30</a:t>
            </a:fld>
            <a:endParaRPr lang="en-US" sz="1400" dirty="0"/>
          </a:p>
        </p:txBody>
      </p:sp>
    </p:spTree>
    <p:extLst>
      <p:ext uri="{BB962C8B-B14F-4D97-AF65-F5344CB8AC3E}">
        <p14:creationId xmlns:p14="http://schemas.microsoft.com/office/powerpoint/2010/main" val="355314627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640" y="50316"/>
            <a:ext cx="7355160" cy="706090"/>
          </a:xfrm>
        </p:spPr>
        <p:txBody>
          <a:bodyPr/>
          <a:lstStyle/>
          <a:p>
            <a:r>
              <a:rPr lang="en-US" dirty="0" smtClean="0"/>
              <a:t>Example S*Pattern Application Domain Model</a:t>
            </a:r>
            <a:endParaRPr lang="en-US" dirty="0"/>
          </a:p>
        </p:txBody>
      </p:sp>
      <p:sp>
        <p:nvSpPr>
          <p:cNvPr id="6" name="Slide Number Placeholder 3"/>
          <p:cNvSpPr txBox="1">
            <a:spLocks/>
          </p:cNvSpPr>
          <p:nvPr/>
        </p:nvSpPr>
        <p:spPr>
          <a:xfrm>
            <a:off x="8376312" y="6380139"/>
            <a:ext cx="620973" cy="365125"/>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fld id="{B6F15528-21DE-4FAA-801E-634DDDAF4B2B}" type="slidenum">
              <a:rPr lang="en-US" sz="1400" smtClean="0"/>
              <a:pPr algn="ctr"/>
              <a:t>31</a:t>
            </a:fld>
            <a:endParaRPr lang="en-US" sz="1400" dirty="0"/>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6442" y="653846"/>
            <a:ext cx="6984673" cy="60914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731016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640" y="50316"/>
            <a:ext cx="7355160" cy="706090"/>
          </a:xfrm>
        </p:spPr>
        <p:txBody>
          <a:bodyPr/>
          <a:lstStyle/>
          <a:p>
            <a:r>
              <a:rPr lang="en-US" dirty="0" smtClean="0"/>
              <a:t>Example S*Pattern Manufacturing Domain Model</a:t>
            </a:r>
            <a:endParaRPr lang="en-US" dirty="0"/>
          </a:p>
        </p:txBody>
      </p:sp>
      <p:pic>
        <p:nvPicPr>
          <p:cNvPr id="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0744" y="842885"/>
            <a:ext cx="8476054" cy="5719816"/>
          </a:xfrm>
          <a:prstGeom prst="rect">
            <a:avLst/>
          </a:prstGeom>
          <a:solidFill>
            <a:schemeClr val="bg1">
              <a:lumMod val="95000"/>
            </a:schemeClr>
          </a:solidFill>
          <a:ln>
            <a:solidFill>
              <a:schemeClr val="tx1"/>
            </a:solidFill>
          </a:ln>
          <a:effectLst/>
        </p:spPr>
      </p:pic>
      <p:sp>
        <p:nvSpPr>
          <p:cNvPr id="6" name="Slide Number Placeholder 3"/>
          <p:cNvSpPr txBox="1">
            <a:spLocks/>
          </p:cNvSpPr>
          <p:nvPr/>
        </p:nvSpPr>
        <p:spPr>
          <a:xfrm>
            <a:off x="8470908" y="6380139"/>
            <a:ext cx="620973" cy="365125"/>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fld id="{B6F15528-21DE-4FAA-801E-634DDDAF4B2B}" type="slidenum">
              <a:rPr lang="en-US" sz="1400" smtClean="0"/>
              <a:pPr algn="ctr"/>
              <a:t>32</a:t>
            </a:fld>
            <a:endParaRPr lang="en-US" sz="1400" dirty="0"/>
          </a:p>
        </p:txBody>
      </p:sp>
    </p:spTree>
    <p:extLst>
      <p:ext uri="{BB962C8B-B14F-4D97-AF65-F5344CB8AC3E}">
        <p14:creationId xmlns:p14="http://schemas.microsoft.com/office/powerpoint/2010/main" val="209007153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640" y="17606"/>
            <a:ext cx="7355160" cy="706090"/>
          </a:xfrm>
        </p:spPr>
        <p:txBody>
          <a:bodyPr/>
          <a:lstStyle/>
          <a:p>
            <a:r>
              <a:rPr lang="en-US" dirty="0" smtClean="0"/>
              <a:t>Example S*Pattern State (Modes) Model</a:t>
            </a:r>
            <a:endParaRPr lang="en-US" dirty="0"/>
          </a:p>
        </p:txBody>
      </p:sp>
      <p:sp>
        <p:nvSpPr>
          <p:cNvPr id="6" name="Slide Number Placeholder 3"/>
          <p:cNvSpPr txBox="1">
            <a:spLocks/>
          </p:cNvSpPr>
          <p:nvPr/>
        </p:nvSpPr>
        <p:spPr>
          <a:xfrm>
            <a:off x="8376312" y="6380139"/>
            <a:ext cx="620973" cy="365125"/>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fld id="{B6F15528-21DE-4FAA-801E-634DDDAF4B2B}" type="slidenum">
              <a:rPr lang="en-US" sz="1400" smtClean="0"/>
              <a:pPr algn="ctr"/>
              <a:t>33</a:t>
            </a:fld>
            <a:endParaRPr lang="en-US" sz="14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124" y="686786"/>
            <a:ext cx="8711569" cy="59797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090258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S*Pattern Interaction Overview Model</a:t>
            </a:r>
            <a:endParaRPr lang="en-US" dirty="0"/>
          </a:p>
        </p:txBody>
      </p:sp>
      <p:sp>
        <p:nvSpPr>
          <p:cNvPr id="6" name="Slide Number Placeholder 3"/>
          <p:cNvSpPr txBox="1">
            <a:spLocks/>
          </p:cNvSpPr>
          <p:nvPr/>
        </p:nvSpPr>
        <p:spPr>
          <a:xfrm>
            <a:off x="8376312" y="6380139"/>
            <a:ext cx="620973" cy="365125"/>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fld id="{B6F15528-21DE-4FAA-801E-634DDDAF4B2B}" type="slidenum">
              <a:rPr lang="en-US" sz="1400" smtClean="0"/>
              <a:pPr algn="ctr"/>
              <a:t>34</a:t>
            </a:fld>
            <a:endParaRPr lang="en-US" sz="14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124" y="1625670"/>
            <a:ext cx="8871162" cy="35185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9871289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1076" y="159500"/>
            <a:ext cx="8355724" cy="706090"/>
          </a:xfrm>
        </p:spPr>
        <p:txBody>
          <a:bodyPr/>
          <a:lstStyle/>
          <a:p>
            <a:pPr algn="ctr"/>
            <a:r>
              <a:rPr lang="en-US" dirty="0" smtClean="0"/>
              <a:t>Example S*Pattern Feature-Interaction Associations Model</a:t>
            </a:r>
            <a:br>
              <a:rPr lang="en-US" dirty="0" smtClean="0"/>
            </a:br>
            <a:r>
              <a:rPr lang="en-US" dirty="0" smtClean="0"/>
              <a:t>(Part of Pattern Configuration Model)</a:t>
            </a:r>
            <a:endParaRPr lang="en-US" dirty="0"/>
          </a:p>
        </p:txBody>
      </p:sp>
      <p:sp>
        <p:nvSpPr>
          <p:cNvPr id="6" name="Slide Number Placeholder 3"/>
          <p:cNvSpPr txBox="1">
            <a:spLocks/>
          </p:cNvSpPr>
          <p:nvPr/>
        </p:nvSpPr>
        <p:spPr>
          <a:xfrm>
            <a:off x="8376312" y="6380139"/>
            <a:ext cx="620973" cy="365125"/>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fld id="{B6F15528-21DE-4FAA-801E-634DDDAF4B2B}" type="slidenum">
              <a:rPr lang="en-US" sz="1400" smtClean="0"/>
              <a:pPr algn="ctr"/>
              <a:t>35</a:t>
            </a:fld>
            <a:endParaRPr lang="en-US" sz="1400" dirty="0"/>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1450426"/>
            <a:ext cx="9139221" cy="4004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3425992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793" y="159500"/>
            <a:ext cx="8135007" cy="706090"/>
          </a:xfrm>
        </p:spPr>
        <p:txBody>
          <a:bodyPr/>
          <a:lstStyle/>
          <a:p>
            <a:r>
              <a:rPr lang="en-US" dirty="0" smtClean="0"/>
              <a:t>Example S*Pattern Interaction Overview Model Extract</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1724328472"/>
              </p:ext>
            </p:extLst>
          </p:nvPr>
        </p:nvGraphicFramePr>
        <p:xfrm>
          <a:off x="371472" y="802328"/>
          <a:ext cx="8567576" cy="5820288"/>
        </p:xfrm>
        <a:graphic>
          <a:graphicData uri="http://schemas.openxmlformats.org/drawingml/2006/table">
            <a:tbl>
              <a:tblPr firstRow="1" firstCol="1" bandRow="1"/>
              <a:tblGrid>
                <a:gridCol w="1313784"/>
                <a:gridCol w="2099506"/>
                <a:gridCol w="262437"/>
                <a:gridCol w="262437"/>
                <a:gridCol w="314926"/>
                <a:gridCol w="262437"/>
                <a:gridCol w="367415"/>
                <a:gridCol w="314926"/>
                <a:gridCol w="262437"/>
                <a:gridCol w="262437"/>
                <a:gridCol w="262437"/>
                <a:gridCol w="419902"/>
                <a:gridCol w="367415"/>
                <a:gridCol w="419902"/>
                <a:gridCol w="367415"/>
                <a:gridCol w="367415"/>
                <a:gridCol w="209950"/>
                <a:gridCol w="209950"/>
                <a:gridCol w="220448"/>
              </a:tblGrid>
              <a:tr h="663882">
                <a:tc>
                  <a:txBody>
                    <a:bodyPr/>
                    <a:lstStyle/>
                    <a:p>
                      <a:pPr marL="0" marR="0" algn="ctr">
                        <a:spcBef>
                          <a:spcPts val="0"/>
                        </a:spcBef>
                        <a:spcAft>
                          <a:spcPts val="0"/>
                        </a:spcAft>
                      </a:pPr>
                      <a:r>
                        <a:rPr lang="en-US" sz="700" b="1" dirty="0">
                          <a:effectLst/>
                          <a:latin typeface="Arial"/>
                          <a:ea typeface="Times New Roman"/>
                        </a:rPr>
                        <a:t>Interaction Name</a:t>
                      </a:r>
                      <a:endParaRPr lang="en-US" sz="700" dirty="0">
                        <a:effectLst/>
                        <a:latin typeface="Times New Roman"/>
                        <a:ea typeface="Times New Roman"/>
                      </a:endParaRPr>
                    </a:p>
                  </a:txBody>
                  <a:tcPr marL="32009" marR="3200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a:spcBef>
                          <a:spcPts val="0"/>
                        </a:spcBef>
                        <a:spcAft>
                          <a:spcPts val="0"/>
                        </a:spcAft>
                      </a:pPr>
                      <a:r>
                        <a:rPr lang="en-US" sz="700" b="1" dirty="0">
                          <a:effectLst/>
                          <a:latin typeface="Arial"/>
                          <a:ea typeface="Times New Roman"/>
                        </a:rPr>
                        <a:t>Interaction Definition</a:t>
                      </a:r>
                      <a:endParaRPr lang="en-US" sz="700" dirty="0">
                        <a:effectLst/>
                        <a:latin typeface="Times New Roman"/>
                        <a:ea typeface="Times New Roman"/>
                      </a:endParaRPr>
                    </a:p>
                  </a:txBody>
                  <a:tcPr marL="32009" marR="3200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spcBef>
                          <a:spcPts val="0"/>
                        </a:spcBef>
                        <a:spcAft>
                          <a:spcPts val="0"/>
                        </a:spcAft>
                      </a:pPr>
                      <a:r>
                        <a:rPr lang="en-US" sz="700" b="1" dirty="0">
                          <a:effectLst/>
                          <a:latin typeface="Arial"/>
                          <a:ea typeface="Times New Roman"/>
                        </a:rPr>
                        <a:t>Oil Filter System</a:t>
                      </a:r>
                      <a:endParaRPr lang="en-US" sz="700" dirty="0">
                        <a:effectLst/>
                        <a:latin typeface="Times New Roman"/>
                        <a:ea typeface="Times New Roman"/>
                      </a:endParaRPr>
                    </a:p>
                  </a:txBody>
                  <a:tcPr marL="32009" marR="32009" marT="0" marB="0" vert="vert27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spcBef>
                          <a:spcPts val="0"/>
                        </a:spcBef>
                        <a:spcAft>
                          <a:spcPts val="0"/>
                        </a:spcAft>
                      </a:pPr>
                      <a:r>
                        <a:rPr lang="en-US" sz="700" b="1" dirty="0">
                          <a:effectLst/>
                          <a:latin typeface="Arial"/>
                          <a:ea typeface="Times New Roman"/>
                        </a:rPr>
                        <a:t>Service Person</a:t>
                      </a:r>
                      <a:endParaRPr lang="en-US" sz="700" dirty="0">
                        <a:effectLst/>
                        <a:latin typeface="Times New Roman"/>
                        <a:ea typeface="Times New Roman"/>
                      </a:endParaRPr>
                    </a:p>
                  </a:txBody>
                  <a:tcPr marL="32009" marR="32009" marT="0" marB="0" vert="vert27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spcBef>
                          <a:spcPts val="0"/>
                        </a:spcBef>
                        <a:spcAft>
                          <a:spcPts val="0"/>
                        </a:spcAft>
                      </a:pPr>
                      <a:r>
                        <a:rPr lang="en-US" sz="700" b="1" dirty="0">
                          <a:effectLst/>
                          <a:latin typeface="Arial"/>
                          <a:ea typeface="Times New Roman"/>
                        </a:rPr>
                        <a:t>Mounting System</a:t>
                      </a:r>
                      <a:endParaRPr lang="en-US" sz="700" dirty="0">
                        <a:effectLst/>
                        <a:latin typeface="Times New Roman"/>
                        <a:ea typeface="Times New Roman"/>
                      </a:endParaRPr>
                    </a:p>
                  </a:txBody>
                  <a:tcPr marL="32009" marR="32009" marT="0" marB="0" vert="vert27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spcBef>
                          <a:spcPts val="0"/>
                        </a:spcBef>
                        <a:spcAft>
                          <a:spcPts val="0"/>
                        </a:spcAft>
                      </a:pPr>
                      <a:r>
                        <a:rPr lang="en-US" sz="700" b="1" dirty="0">
                          <a:effectLst/>
                          <a:latin typeface="Arial"/>
                          <a:ea typeface="Times New Roman"/>
                        </a:rPr>
                        <a:t>Ambient Air</a:t>
                      </a:r>
                      <a:endParaRPr lang="en-US" sz="700" dirty="0">
                        <a:effectLst/>
                        <a:latin typeface="Times New Roman"/>
                        <a:ea typeface="Times New Roman"/>
                      </a:endParaRPr>
                    </a:p>
                  </a:txBody>
                  <a:tcPr marL="32009" marR="32009" marT="0" marB="0" vert="vert27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spcBef>
                          <a:spcPts val="0"/>
                        </a:spcBef>
                        <a:spcAft>
                          <a:spcPts val="0"/>
                        </a:spcAft>
                      </a:pPr>
                      <a:r>
                        <a:rPr lang="en-US" sz="700" b="1" dirty="0">
                          <a:effectLst/>
                          <a:latin typeface="Arial"/>
                          <a:ea typeface="Times New Roman"/>
                        </a:rPr>
                        <a:t>Removed Solid Contaminant</a:t>
                      </a:r>
                      <a:endParaRPr lang="en-US" sz="700" dirty="0">
                        <a:effectLst/>
                        <a:latin typeface="Times New Roman"/>
                        <a:ea typeface="Times New Roman"/>
                      </a:endParaRPr>
                    </a:p>
                  </a:txBody>
                  <a:tcPr marL="32009" marR="32009" marT="0" marB="0" vert="vert27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spcBef>
                          <a:spcPts val="0"/>
                        </a:spcBef>
                        <a:spcAft>
                          <a:spcPts val="0"/>
                        </a:spcAft>
                      </a:pPr>
                      <a:r>
                        <a:rPr lang="en-US" sz="700" b="1" dirty="0">
                          <a:effectLst/>
                          <a:latin typeface="Arial"/>
                          <a:ea typeface="Times New Roman"/>
                        </a:rPr>
                        <a:t>Lubricant In Filtration</a:t>
                      </a:r>
                      <a:endParaRPr lang="en-US" sz="700" dirty="0">
                        <a:effectLst/>
                        <a:latin typeface="Times New Roman"/>
                        <a:ea typeface="Times New Roman"/>
                      </a:endParaRPr>
                    </a:p>
                  </a:txBody>
                  <a:tcPr marL="32009" marR="32009" marT="0" marB="0" vert="vert27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spcBef>
                          <a:spcPts val="0"/>
                        </a:spcBef>
                        <a:spcAft>
                          <a:spcPts val="0"/>
                        </a:spcAft>
                      </a:pPr>
                      <a:r>
                        <a:rPr lang="en-US" sz="700" b="1" dirty="0">
                          <a:effectLst/>
                          <a:latin typeface="Arial"/>
                          <a:ea typeface="Times New Roman"/>
                        </a:rPr>
                        <a:t>Removed Water</a:t>
                      </a:r>
                      <a:endParaRPr lang="en-US" sz="700" dirty="0">
                        <a:effectLst/>
                        <a:latin typeface="Times New Roman"/>
                        <a:ea typeface="Times New Roman"/>
                      </a:endParaRPr>
                    </a:p>
                  </a:txBody>
                  <a:tcPr marL="32009" marR="32009" marT="0" marB="0" vert="vert27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spcBef>
                          <a:spcPts val="0"/>
                        </a:spcBef>
                        <a:spcAft>
                          <a:spcPts val="0"/>
                        </a:spcAft>
                      </a:pPr>
                      <a:r>
                        <a:rPr lang="en-US" sz="700" b="1" dirty="0">
                          <a:effectLst/>
                          <a:latin typeface="Arial"/>
                          <a:ea typeface="Times New Roman"/>
                        </a:rPr>
                        <a:t>Local Surface</a:t>
                      </a:r>
                      <a:endParaRPr lang="en-US" sz="700" dirty="0">
                        <a:effectLst/>
                        <a:latin typeface="Times New Roman"/>
                        <a:ea typeface="Times New Roman"/>
                      </a:endParaRPr>
                    </a:p>
                  </a:txBody>
                  <a:tcPr marL="32009" marR="32009" marT="0" marB="0" vert="vert27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spcBef>
                          <a:spcPts val="0"/>
                        </a:spcBef>
                        <a:spcAft>
                          <a:spcPts val="0"/>
                        </a:spcAft>
                      </a:pPr>
                      <a:r>
                        <a:rPr lang="en-US" sz="700" b="1" dirty="0">
                          <a:effectLst/>
                          <a:latin typeface="Arial"/>
                          <a:ea typeface="Times New Roman"/>
                        </a:rPr>
                        <a:t>Lubricated System</a:t>
                      </a:r>
                      <a:endParaRPr lang="en-US" sz="700" dirty="0">
                        <a:effectLst/>
                        <a:latin typeface="Times New Roman"/>
                        <a:ea typeface="Times New Roman"/>
                      </a:endParaRPr>
                    </a:p>
                  </a:txBody>
                  <a:tcPr marL="32009" marR="32009" marT="0" marB="0" vert="vert27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spcBef>
                          <a:spcPts val="0"/>
                        </a:spcBef>
                        <a:spcAft>
                          <a:spcPts val="0"/>
                        </a:spcAft>
                      </a:pPr>
                      <a:r>
                        <a:rPr lang="en-US" sz="700" b="1" dirty="0">
                          <a:effectLst/>
                          <a:latin typeface="Arial"/>
                          <a:ea typeface="Times New Roman"/>
                        </a:rPr>
                        <a:t>Lubricant In Distribution</a:t>
                      </a:r>
                      <a:endParaRPr lang="en-US" sz="700" dirty="0">
                        <a:effectLst/>
                        <a:latin typeface="Times New Roman"/>
                        <a:ea typeface="Times New Roman"/>
                      </a:endParaRPr>
                    </a:p>
                  </a:txBody>
                  <a:tcPr marL="32009" marR="32009" marT="0" marB="0" vert="vert27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spcBef>
                          <a:spcPts val="0"/>
                        </a:spcBef>
                        <a:spcAft>
                          <a:spcPts val="0"/>
                        </a:spcAft>
                      </a:pPr>
                      <a:r>
                        <a:rPr lang="en-US" sz="700" b="1" dirty="0">
                          <a:effectLst/>
                          <a:latin typeface="Arial"/>
                          <a:ea typeface="Times New Roman"/>
                        </a:rPr>
                        <a:t>Lubricant Distribution Pump</a:t>
                      </a:r>
                      <a:endParaRPr lang="en-US" sz="700" dirty="0">
                        <a:effectLst/>
                        <a:latin typeface="Times New Roman"/>
                        <a:ea typeface="Times New Roman"/>
                      </a:endParaRPr>
                    </a:p>
                  </a:txBody>
                  <a:tcPr marL="32009" marR="32009" marT="0" marB="0" vert="vert27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spcBef>
                          <a:spcPts val="0"/>
                        </a:spcBef>
                        <a:spcAft>
                          <a:spcPts val="0"/>
                        </a:spcAft>
                      </a:pPr>
                      <a:r>
                        <a:rPr lang="en-US" sz="700" b="1" dirty="0">
                          <a:effectLst/>
                          <a:latin typeface="Arial"/>
                          <a:ea typeface="Times New Roman"/>
                        </a:rPr>
                        <a:t>Lubricant Transport Containment</a:t>
                      </a:r>
                      <a:endParaRPr lang="en-US" sz="700" dirty="0">
                        <a:effectLst/>
                        <a:latin typeface="Times New Roman"/>
                        <a:ea typeface="Times New Roman"/>
                      </a:endParaRPr>
                    </a:p>
                  </a:txBody>
                  <a:tcPr marL="32009" marR="32009" marT="0" marB="0" vert="vert27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spcBef>
                          <a:spcPts val="0"/>
                        </a:spcBef>
                        <a:spcAft>
                          <a:spcPts val="0"/>
                        </a:spcAft>
                      </a:pPr>
                      <a:r>
                        <a:rPr lang="en-US" sz="700" b="1" dirty="0">
                          <a:effectLst/>
                          <a:latin typeface="Arial"/>
                          <a:ea typeface="Times New Roman"/>
                        </a:rPr>
                        <a:t>Waste Management System</a:t>
                      </a:r>
                      <a:endParaRPr lang="en-US" sz="700" dirty="0">
                        <a:effectLst/>
                        <a:latin typeface="Times New Roman"/>
                        <a:ea typeface="Times New Roman"/>
                      </a:endParaRPr>
                    </a:p>
                  </a:txBody>
                  <a:tcPr marL="32009" marR="32009" marT="0" marB="0" vert="vert27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spcBef>
                          <a:spcPts val="0"/>
                        </a:spcBef>
                        <a:spcAft>
                          <a:spcPts val="0"/>
                        </a:spcAft>
                      </a:pPr>
                      <a:r>
                        <a:rPr lang="en-US" sz="700" b="1" dirty="0">
                          <a:effectLst/>
                          <a:latin typeface="Arial"/>
                          <a:ea typeface="Times New Roman"/>
                        </a:rPr>
                        <a:t>Manufacturing System</a:t>
                      </a:r>
                      <a:endParaRPr lang="en-US" sz="700" dirty="0">
                        <a:effectLst/>
                        <a:latin typeface="Times New Roman"/>
                        <a:ea typeface="Times New Roman"/>
                      </a:endParaRPr>
                    </a:p>
                  </a:txBody>
                  <a:tcPr marL="32009" marR="32009" marT="0" marB="0" vert="vert27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spcBef>
                          <a:spcPts val="0"/>
                        </a:spcBef>
                        <a:spcAft>
                          <a:spcPts val="0"/>
                        </a:spcAft>
                      </a:pPr>
                      <a:r>
                        <a:rPr lang="en-US" sz="700" b="1" dirty="0">
                          <a:effectLst/>
                          <a:latin typeface="Arial"/>
                          <a:ea typeface="Times New Roman"/>
                        </a:rPr>
                        <a:t>Distribution System</a:t>
                      </a:r>
                      <a:endParaRPr lang="en-US" sz="700" dirty="0">
                        <a:effectLst/>
                        <a:latin typeface="Times New Roman"/>
                        <a:ea typeface="Times New Roman"/>
                      </a:endParaRPr>
                    </a:p>
                  </a:txBody>
                  <a:tcPr marL="32009" marR="32009" marT="0" marB="0" vert="vert27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spcBef>
                          <a:spcPts val="0"/>
                        </a:spcBef>
                        <a:spcAft>
                          <a:spcPts val="0"/>
                        </a:spcAft>
                      </a:pPr>
                      <a:r>
                        <a:rPr lang="en-US" sz="700" b="1" dirty="0">
                          <a:effectLst/>
                          <a:latin typeface="Arial"/>
                          <a:ea typeface="Times New Roman"/>
                        </a:rPr>
                        <a:t>Package</a:t>
                      </a:r>
                      <a:endParaRPr lang="en-US" sz="700" dirty="0">
                        <a:effectLst/>
                        <a:latin typeface="Times New Roman"/>
                        <a:ea typeface="Times New Roman"/>
                      </a:endParaRPr>
                    </a:p>
                  </a:txBody>
                  <a:tcPr marL="32009" marR="32009" marT="0" marB="0" vert="vert27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spcBef>
                          <a:spcPts val="0"/>
                        </a:spcBef>
                        <a:spcAft>
                          <a:spcPts val="0"/>
                        </a:spcAft>
                      </a:pPr>
                      <a:r>
                        <a:rPr lang="en-US" sz="700" b="1" dirty="0">
                          <a:effectLst/>
                          <a:latin typeface="Arial"/>
                          <a:ea typeface="Times New Roman"/>
                        </a:rPr>
                        <a:t>Buyer</a:t>
                      </a:r>
                      <a:endParaRPr lang="en-US" sz="700" dirty="0">
                        <a:effectLst/>
                        <a:latin typeface="Times New Roman"/>
                        <a:ea typeface="Times New Roman"/>
                      </a:endParaRPr>
                    </a:p>
                  </a:txBody>
                  <a:tcPr marL="32009" marR="32009" marT="0" marB="0" vert="vert27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r>
              <a:tr h="213391">
                <a:tc>
                  <a:txBody>
                    <a:bodyPr/>
                    <a:lstStyle/>
                    <a:p>
                      <a:pPr marL="0" marR="0">
                        <a:spcBef>
                          <a:spcPts val="0"/>
                        </a:spcBef>
                        <a:spcAft>
                          <a:spcPts val="0"/>
                        </a:spcAft>
                      </a:pPr>
                      <a:r>
                        <a:rPr lang="en-US" sz="700" dirty="0">
                          <a:effectLst/>
                          <a:latin typeface="Arial"/>
                          <a:ea typeface="Times New Roman"/>
                        </a:rPr>
                        <a:t>Filter Lubricant</a:t>
                      </a:r>
                      <a:endParaRPr lang="en-US" sz="700" dirty="0">
                        <a:effectLst/>
                        <a:latin typeface="Times New Roman"/>
                        <a:ea typeface="Times New Roman"/>
                      </a:endParaRPr>
                    </a:p>
                  </a:txBody>
                  <a:tcPr marL="32009" marR="320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dirty="0">
                          <a:effectLst/>
                          <a:latin typeface="Arial"/>
                          <a:ea typeface="Times New Roman"/>
                        </a:rPr>
                        <a:t>The interaction during which the oil filter system filters the lubricant in filtration.  </a:t>
                      </a:r>
                      <a:endParaRPr lang="en-US" sz="700" dirty="0">
                        <a:effectLst/>
                        <a:latin typeface="Times New Roman"/>
                        <a:ea typeface="Times New Roman"/>
                      </a:endParaRPr>
                    </a:p>
                  </a:txBody>
                  <a:tcPr marL="32009" marR="320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X</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X</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X</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X</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X</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X</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X</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X</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X</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3391">
                <a:tc>
                  <a:txBody>
                    <a:bodyPr/>
                    <a:lstStyle/>
                    <a:p>
                      <a:pPr marL="0" marR="0">
                        <a:spcBef>
                          <a:spcPts val="0"/>
                        </a:spcBef>
                        <a:spcAft>
                          <a:spcPts val="0"/>
                        </a:spcAft>
                      </a:pPr>
                      <a:r>
                        <a:rPr lang="en-US" sz="700" dirty="0">
                          <a:effectLst/>
                          <a:latin typeface="Arial"/>
                          <a:ea typeface="Times New Roman"/>
                        </a:rPr>
                        <a:t>Impregnate Lubricant Additive</a:t>
                      </a:r>
                      <a:endParaRPr lang="en-US" sz="700" dirty="0">
                        <a:effectLst/>
                        <a:latin typeface="Times New Roman"/>
                        <a:ea typeface="Times New Roman"/>
                      </a:endParaRPr>
                    </a:p>
                  </a:txBody>
                  <a:tcPr marL="32009" marR="320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dirty="0">
                          <a:effectLst/>
                          <a:latin typeface="Arial"/>
                          <a:ea typeface="Times New Roman"/>
                        </a:rPr>
                        <a:t>The interaction during which the manufacturing system impregnates the oil filter with lubricant additive. </a:t>
                      </a:r>
                      <a:endParaRPr lang="en-US" sz="700" dirty="0">
                        <a:effectLst/>
                        <a:latin typeface="Times New Roman"/>
                        <a:ea typeface="Times New Roman"/>
                      </a:endParaRPr>
                    </a:p>
                  </a:txBody>
                  <a:tcPr marL="32009" marR="320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X</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X</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4521">
                <a:tc>
                  <a:txBody>
                    <a:bodyPr/>
                    <a:lstStyle/>
                    <a:p>
                      <a:pPr marL="0" marR="0">
                        <a:spcBef>
                          <a:spcPts val="0"/>
                        </a:spcBef>
                        <a:spcAft>
                          <a:spcPts val="0"/>
                        </a:spcAft>
                      </a:pPr>
                      <a:r>
                        <a:rPr lang="en-US" sz="700" dirty="0">
                          <a:effectLst/>
                          <a:latin typeface="Arial"/>
                          <a:ea typeface="Times New Roman"/>
                        </a:rPr>
                        <a:t>Fold Accordion Pleats</a:t>
                      </a:r>
                      <a:endParaRPr lang="en-US" sz="700" dirty="0">
                        <a:effectLst/>
                        <a:latin typeface="Times New Roman"/>
                        <a:ea typeface="Times New Roman"/>
                      </a:endParaRPr>
                    </a:p>
                  </a:txBody>
                  <a:tcPr marL="32009" marR="320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dirty="0">
                          <a:effectLst/>
                          <a:latin typeface="Arial"/>
                          <a:ea typeface="Times New Roman"/>
                        </a:rPr>
                        <a:t>The interaction during which the manufacturing system folds the sheet oil filter element into the form of accordion pleats.</a:t>
                      </a:r>
                      <a:endParaRPr lang="en-US" sz="700" dirty="0">
                        <a:effectLst/>
                        <a:latin typeface="Times New Roman"/>
                        <a:ea typeface="Times New Roman"/>
                      </a:endParaRPr>
                    </a:p>
                  </a:txBody>
                  <a:tcPr marL="32009" marR="320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X</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X</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4521">
                <a:tc>
                  <a:txBody>
                    <a:bodyPr/>
                    <a:lstStyle/>
                    <a:p>
                      <a:pPr marL="0" marR="0">
                        <a:spcBef>
                          <a:spcPts val="0"/>
                        </a:spcBef>
                        <a:spcAft>
                          <a:spcPts val="0"/>
                        </a:spcAft>
                      </a:pPr>
                      <a:r>
                        <a:rPr lang="en-US" sz="700" dirty="0">
                          <a:effectLst/>
                          <a:latin typeface="Arial"/>
                          <a:ea typeface="Times New Roman"/>
                        </a:rPr>
                        <a:t>Cut &amp; Separate Filter Element</a:t>
                      </a:r>
                      <a:endParaRPr lang="en-US" sz="700" dirty="0">
                        <a:effectLst/>
                        <a:latin typeface="Times New Roman"/>
                        <a:ea typeface="Times New Roman"/>
                      </a:endParaRPr>
                    </a:p>
                  </a:txBody>
                  <a:tcPr marL="32009" marR="320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dirty="0">
                          <a:effectLst/>
                          <a:latin typeface="Arial"/>
                          <a:ea typeface="Times New Roman"/>
                        </a:rPr>
                        <a:t>The interaction during which the manufacturing system cuts and separates individual oil filter elements.  </a:t>
                      </a:r>
                      <a:endParaRPr lang="en-US" sz="700" dirty="0">
                        <a:effectLst/>
                        <a:latin typeface="Times New Roman"/>
                        <a:ea typeface="Times New Roman"/>
                      </a:endParaRPr>
                    </a:p>
                  </a:txBody>
                  <a:tcPr marL="32009" marR="320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X</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X</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4521">
                <a:tc>
                  <a:txBody>
                    <a:bodyPr/>
                    <a:lstStyle/>
                    <a:p>
                      <a:pPr marL="0" marR="0">
                        <a:spcBef>
                          <a:spcPts val="0"/>
                        </a:spcBef>
                        <a:spcAft>
                          <a:spcPts val="0"/>
                        </a:spcAft>
                      </a:pPr>
                      <a:r>
                        <a:rPr lang="en-US" sz="700" dirty="0">
                          <a:effectLst/>
                          <a:latin typeface="Arial"/>
                          <a:ea typeface="Times New Roman"/>
                        </a:rPr>
                        <a:t>Wind Filter Element</a:t>
                      </a:r>
                      <a:endParaRPr lang="en-US" sz="700" dirty="0">
                        <a:effectLst/>
                        <a:latin typeface="Times New Roman"/>
                        <a:ea typeface="Times New Roman"/>
                      </a:endParaRPr>
                    </a:p>
                  </a:txBody>
                  <a:tcPr marL="32009" marR="320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dirty="0">
                          <a:effectLst/>
                          <a:latin typeface="Arial"/>
                          <a:ea typeface="Times New Roman"/>
                        </a:rPr>
                        <a:t>The interaction during which the manufacturing system winds the fiber oil filter element into a cylindrical shape.  </a:t>
                      </a:r>
                      <a:endParaRPr lang="en-US" sz="700" dirty="0">
                        <a:effectLst/>
                        <a:latin typeface="Times New Roman"/>
                        <a:ea typeface="Times New Roman"/>
                      </a:endParaRPr>
                    </a:p>
                  </a:txBody>
                  <a:tcPr marL="32009" marR="320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X</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X</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3391">
                <a:tc>
                  <a:txBody>
                    <a:bodyPr/>
                    <a:lstStyle/>
                    <a:p>
                      <a:pPr marL="0" marR="0">
                        <a:spcBef>
                          <a:spcPts val="0"/>
                        </a:spcBef>
                        <a:spcAft>
                          <a:spcPts val="0"/>
                        </a:spcAft>
                      </a:pPr>
                      <a:r>
                        <a:rPr lang="en-US" sz="700" dirty="0">
                          <a:effectLst/>
                          <a:latin typeface="Arial"/>
                          <a:ea typeface="Times New Roman"/>
                        </a:rPr>
                        <a:t>Insert Filter Element</a:t>
                      </a:r>
                      <a:endParaRPr lang="en-US" sz="700" dirty="0">
                        <a:effectLst/>
                        <a:latin typeface="Times New Roman"/>
                        <a:ea typeface="Times New Roman"/>
                      </a:endParaRPr>
                    </a:p>
                  </a:txBody>
                  <a:tcPr marL="32009" marR="320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dirty="0">
                          <a:effectLst/>
                          <a:latin typeface="Arial"/>
                          <a:ea typeface="Times New Roman"/>
                        </a:rPr>
                        <a:t>The interaction during which the manufacturing system inserts the filter element into the filter housing.  </a:t>
                      </a:r>
                      <a:endParaRPr lang="en-US" sz="700" dirty="0">
                        <a:effectLst/>
                        <a:latin typeface="Times New Roman"/>
                        <a:ea typeface="Times New Roman"/>
                      </a:endParaRPr>
                    </a:p>
                  </a:txBody>
                  <a:tcPr marL="32009" marR="320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X</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X</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3391">
                <a:tc>
                  <a:txBody>
                    <a:bodyPr/>
                    <a:lstStyle/>
                    <a:p>
                      <a:pPr marL="0" marR="0">
                        <a:spcBef>
                          <a:spcPts val="0"/>
                        </a:spcBef>
                        <a:spcAft>
                          <a:spcPts val="0"/>
                        </a:spcAft>
                      </a:pPr>
                      <a:r>
                        <a:rPr lang="en-US" sz="700" dirty="0">
                          <a:effectLst/>
                          <a:latin typeface="Arial"/>
                          <a:ea typeface="Times New Roman"/>
                        </a:rPr>
                        <a:t>Perform End Seal Bonding</a:t>
                      </a:r>
                      <a:endParaRPr lang="en-US" sz="700" dirty="0">
                        <a:effectLst/>
                        <a:latin typeface="Times New Roman"/>
                        <a:ea typeface="Times New Roman"/>
                      </a:endParaRPr>
                    </a:p>
                  </a:txBody>
                  <a:tcPr marL="32009" marR="320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dirty="0">
                          <a:effectLst/>
                          <a:latin typeface="Arial"/>
                          <a:ea typeface="Times New Roman"/>
                        </a:rPr>
                        <a:t>The interaction during which the manufacturing system bonds the end seal of the oil filter.  </a:t>
                      </a:r>
                      <a:endParaRPr lang="en-US" sz="700" dirty="0">
                        <a:effectLst/>
                        <a:latin typeface="Times New Roman"/>
                        <a:ea typeface="Times New Roman"/>
                      </a:endParaRPr>
                    </a:p>
                  </a:txBody>
                  <a:tcPr marL="32009" marR="320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X</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X</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3391">
                <a:tc>
                  <a:txBody>
                    <a:bodyPr/>
                    <a:lstStyle/>
                    <a:p>
                      <a:pPr marL="0" marR="0">
                        <a:spcBef>
                          <a:spcPts val="0"/>
                        </a:spcBef>
                        <a:spcAft>
                          <a:spcPts val="0"/>
                        </a:spcAft>
                      </a:pPr>
                      <a:r>
                        <a:rPr lang="en-US" sz="700" dirty="0">
                          <a:effectLst/>
                          <a:latin typeface="Arial"/>
                          <a:ea typeface="Times New Roman"/>
                        </a:rPr>
                        <a:t>Inspect Product</a:t>
                      </a:r>
                      <a:endParaRPr lang="en-US" sz="700" dirty="0">
                        <a:effectLst/>
                        <a:latin typeface="Times New Roman"/>
                        <a:ea typeface="Times New Roman"/>
                      </a:endParaRPr>
                    </a:p>
                  </a:txBody>
                  <a:tcPr marL="32009" marR="320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dirty="0">
                          <a:effectLst/>
                          <a:latin typeface="Arial"/>
                          <a:ea typeface="Times New Roman"/>
                        </a:rPr>
                        <a:t>The interaction during which the manufacturing system inspects the finished oil filter product.  </a:t>
                      </a:r>
                      <a:endParaRPr lang="en-US" sz="700" dirty="0">
                        <a:effectLst/>
                        <a:latin typeface="Times New Roman"/>
                        <a:ea typeface="Times New Roman"/>
                      </a:endParaRPr>
                    </a:p>
                  </a:txBody>
                  <a:tcPr marL="32009" marR="320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X</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X</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4521">
                <a:tc>
                  <a:txBody>
                    <a:bodyPr/>
                    <a:lstStyle/>
                    <a:p>
                      <a:pPr marL="0" marR="0">
                        <a:spcBef>
                          <a:spcPts val="0"/>
                        </a:spcBef>
                        <a:spcAft>
                          <a:spcPts val="0"/>
                        </a:spcAft>
                      </a:pPr>
                      <a:r>
                        <a:rPr lang="en-US" sz="700" dirty="0">
                          <a:effectLst/>
                          <a:latin typeface="Arial"/>
                          <a:ea typeface="Times New Roman"/>
                        </a:rPr>
                        <a:t>Insert Into Package</a:t>
                      </a:r>
                      <a:endParaRPr lang="en-US" sz="700" dirty="0">
                        <a:effectLst/>
                        <a:latin typeface="Times New Roman"/>
                        <a:ea typeface="Times New Roman"/>
                      </a:endParaRPr>
                    </a:p>
                  </a:txBody>
                  <a:tcPr marL="32009" marR="320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dirty="0">
                          <a:effectLst/>
                          <a:latin typeface="Arial"/>
                          <a:ea typeface="Times New Roman"/>
                        </a:rPr>
                        <a:t>The interaction during which the manufacturing system inserts the finished oil filter product into the package.  </a:t>
                      </a:r>
                      <a:endParaRPr lang="en-US" sz="700" dirty="0">
                        <a:effectLst/>
                        <a:latin typeface="Times New Roman"/>
                        <a:ea typeface="Times New Roman"/>
                      </a:endParaRPr>
                    </a:p>
                  </a:txBody>
                  <a:tcPr marL="32009" marR="320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X</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X</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X</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X</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3391">
                <a:tc>
                  <a:txBody>
                    <a:bodyPr/>
                    <a:lstStyle/>
                    <a:p>
                      <a:pPr marL="0" marR="0">
                        <a:spcBef>
                          <a:spcPts val="0"/>
                        </a:spcBef>
                        <a:spcAft>
                          <a:spcPts val="0"/>
                        </a:spcAft>
                      </a:pPr>
                      <a:r>
                        <a:rPr lang="en-US" sz="700" dirty="0">
                          <a:effectLst/>
                          <a:latin typeface="Arial"/>
                          <a:ea typeface="Times New Roman"/>
                        </a:rPr>
                        <a:t>Remove Filter Media</a:t>
                      </a:r>
                      <a:endParaRPr lang="en-US" sz="700" dirty="0">
                        <a:effectLst/>
                        <a:latin typeface="Times New Roman"/>
                        <a:ea typeface="Times New Roman"/>
                      </a:endParaRPr>
                    </a:p>
                  </a:txBody>
                  <a:tcPr marL="32009" marR="320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dirty="0">
                          <a:effectLst/>
                          <a:latin typeface="Arial"/>
                          <a:ea typeface="Times New Roman"/>
                        </a:rPr>
                        <a:t>The interaction during which maintainer removes the filter media from the oil filter system.  </a:t>
                      </a:r>
                      <a:endParaRPr lang="en-US" sz="700" dirty="0">
                        <a:effectLst/>
                        <a:latin typeface="Times New Roman"/>
                        <a:ea typeface="Times New Roman"/>
                      </a:endParaRPr>
                    </a:p>
                  </a:txBody>
                  <a:tcPr marL="32009" marR="320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X</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X</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2260">
                <a:tc>
                  <a:txBody>
                    <a:bodyPr/>
                    <a:lstStyle/>
                    <a:p>
                      <a:pPr marL="0" marR="0">
                        <a:spcBef>
                          <a:spcPts val="0"/>
                        </a:spcBef>
                        <a:spcAft>
                          <a:spcPts val="0"/>
                        </a:spcAft>
                      </a:pPr>
                      <a:r>
                        <a:rPr lang="en-US" sz="700" dirty="0">
                          <a:effectLst/>
                          <a:latin typeface="Arial"/>
                          <a:ea typeface="Times New Roman"/>
                        </a:rPr>
                        <a:t>Clean Filter Media</a:t>
                      </a:r>
                      <a:endParaRPr lang="en-US" sz="700" dirty="0">
                        <a:effectLst/>
                        <a:latin typeface="Times New Roman"/>
                        <a:ea typeface="Times New Roman"/>
                      </a:endParaRPr>
                    </a:p>
                  </a:txBody>
                  <a:tcPr marL="32009" marR="320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dirty="0">
                          <a:effectLst/>
                          <a:latin typeface="Arial"/>
                          <a:ea typeface="Times New Roman"/>
                        </a:rPr>
                        <a:t>The interaction during which the maintainer cleans the filter media. </a:t>
                      </a:r>
                      <a:endParaRPr lang="en-US" sz="700" dirty="0">
                        <a:effectLst/>
                        <a:latin typeface="Times New Roman"/>
                        <a:ea typeface="Times New Roman"/>
                      </a:endParaRPr>
                    </a:p>
                  </a:txBody>
                  <a:tcPr marL="32009" marR="320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X</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X</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3391">
                <a:tc>
                  <a:txBody>
                    <a:bodyPr/>
                    <a:lstStyle/>
                    <a:p>
                      <a:pPr marL="0" marR="0">
                        <a:spcBef>
                          <a:spcPts val="0"/>
                        </a:spcBef>
                        <a:spcAft>
                          <a:spcPts val="0"/>
                        </a:spcAft>
                      </a:pPr>
                      <a:r>
                        <a:rPr lang="en-US" sz="700" dirty="0">
                          <a:effectLst/>
                          <a:latin typeface="Arial"/>
                          <a:ea typeface="Times New Roman"/>
                        </a:rPr>
                        <a:t>Insert Filter Media</a:t>
                      </a:r>
                      <a:endParaRPr lang="en-US" sz="700" dirty="0">
                        <a:effectLst/>
                        <a:latin typeface="Times New Roman"/>
                        <a:ea typeface="Times New Roman"/>
                      </a:endParaRPr>
                    </a:p>
                  </a:txBody>
                  <a:tcPr marL="32009" marR="320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dirty="0">
                          <a:effectLst/>
                          <a:latin typeface="Arial"/>
                          <a:ea typeface="Times New Roman"/>
                        </a:rPr>
                        <a:t>The interaction during which the maintainer inserts the filter media back into the filter housing.  </a:t>
                      </a:r>
                      <a:endParaRPr lang="en-US" sz="700" dirty="0">
                        <a:effectLst/>
                        <a:latin typeface="Times New Roman"/>
                        <a:ea typeface="Times New Roman"/>
                      </a:endParaRPr>
                    </a:p>
                  </a:txBody>
                  <a:tcPr marL="32009" marR="320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X</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X</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3391">
                <a:tc>
                  <a:txBody>
                    <a:bodyPr/>
                    <a:lstStyle/>
                    <a:p>
                      <a:pPr marL="0" marR="0">
                        <a:spcBef>
                          <a:spcPts val="0"/>
                        </a:spcBef>
                        <a:spcAft>
                          <a:spcPts val="0"/>
                        </a:spcAft>
                      </a:pPr>
                      <a:r>
                        <a:rPr lang="en-US" sz="700" dirty="0">
                          <a:effectLst/>
                          <a:latin typeface="Arial"/>
                          <a:ea typeface="Times New Roman"/>
                        </a:rPr>
                        <a:t>Roll Filter Element</a:t>
                      </a:r>
                      <a:endParaRPr lang="en-US" sz="700" dirty="0">
                        <a:effectLst/>
                        <a:latin typeface="Times New Roman"/>
                        <a:ea typeface="Times New Roman"/>
                      </a:endParaRPr>
                    </a:p>
                  </a:txBody>
                  <a:tcPr marL="32009" marR="320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dirty="0">
                          <a:effectLst/>
                          <a:latin typeface="Arial"/>
                          <a:ea typeface="Times New Roman"/>
                        </a:rPr>
                        <a:t>The interaction during which the manufacturing system rolls the sheet filter element into a cylindrical shape.  </a:t>
                      </a:r>
                      <a:endParaRPr lang="en-US" sz="700" dirty="0">
                        <a:effectLst/>
                        <a:latin typeface="Times New Roman"/>
                        <a:ea typeface="Times New Roman"/>
                      </a:endParaRPr>
                    </a:p>
                  </a:txBody>
                  <a:tcPr marL="32009" marR="320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X</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X</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4521">
                <a:tc>
                  <a:txBody>
                    <a:bodyPr/>
                    <a:lstStyle/>
                    <a:p>
                      <a:pPr marL="0" marR="0">
                        <a:spcBef>
                          <a:spcPts val="0"/>
                        </a:spcBef>
                        <a:spcAft>
                          <a:spcPts val="0"/>
                        </a:spcAft>
                      </a:pPr>
                      <a:r>
                        <a:rPr lang="en-US" sz="700" dirty="0">
                          <a:effectLst/>
                          <a:latin typeface="Arial"/>
                          <a:ea typeface="Times New Roman"/>
                        </a:rPr>
                        <a:t>Transmit Shock &amp; Vibration</a:t>
                      </a:r>
                      <a:endParaRPr lang="en-US" sz="700" dirty="0">
                        <a:effectLst/>
                        <a:latin typeface="Times New Roman"/>
                        <a:ea typeface="Times New Roman"/>
                      </a:endParaRPr>
                    </a:p>
                  </a:txBody>
                  <a:tcPr marL="32009" marR="320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dirty="0">
                          <a:effectLst/>
                          <a:latin typeface="Arial"/>
                          <a:ea typeface="Times New Roman"/>
                        </a:rPr>
                        <a:t>The interaction during which the oil filter system is subject to, and transmits, mechanical shock and vibration originating externally.</a:t>
                      </a:r>
                      <a:endParaRPr lang="en-US" sz="700" dirty="0">
                        <a:effectLst/>
                        <a:latin typeface="Times New Roman"/>
                        <a:ea typeface="Times New Roman"/>
                      </a:endParaRPr>
                    </a:p>
                  </a:txBody>
                  <a:tcPr marL="32009" marR="320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X</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X</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4521">
                <a:tc>
                  <a:txBody>
                    <a:bodyPr/>
                    <a:lstStyle/>
                    <a:p>
                      <a:pPr marL="0" marR="0">
                        <a:spcBef>
                          <a:spcPts val="0"/>
                        </a:spcBef>
                        <a:spcAft>
                          <a:spcPts val="0"/>
                        </a:spcAft>
                      </a:pPr>
                      <a:r>
                        <a:rPr lang="en-US" sz="700" dirty="0">
                          <a:effectLst/>
                          <a:latin typeface="Arial"/>
                          <a:ea typeface="Times New Roman"/>
                        </a:rPr>
                        <a:t>Monitor Filter</a:t>
                      </a:r>
                      <a:endParaRPr lang="en-US" sz="700" dirty="0">
                        <a:effectLst/>
                        <a:latin typeface="Times New Roman"/>
                        <a:ea typeface="Times New Roman"/>
                      </a:endParaRPr>
                    </a:p>
                  </a:txBody>
                  <a:tcPr marL="32009" marR="320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dirty="0">
                          <a:effectLst/>
                          <a:latin typeface="Arial"/>
                          <a:ea typeface="Times New Roman"/>
                        </a:rPr>
                        <a:t>The interaction through which the service person or lubricated equipment monitors the condition of the oil filter.</a:t>
                      </a:r>
                      <a:endParaRPr lang="en-US" sz="700" dirty="0">
                        <a:effectLst/>
                        <a:latin typeface="Times New Roman"/>
                        <a:ea typeface="Times New Roman"/>
                      </a:endParaRPr>
                    </a:p>
                  </a:txBody>
                  <a:tcPr marL="32009" marR="320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X</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X</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5651">
                <a:tc>
                  <a:txBody>
                    <a:bodyPr/>
                    <a:lstStyle/>
                    <a:p>
                      <a:pPr marL="0" marR="0">
                        <a:spcBef>
                          <a:spcPts val="0"/>
                        </a:spcBef>
                        <a:spcAft>
                          <a:spcPts val="0"/>
                        </a:spcAft>
                      </a:pPr>
                      <a:r>
                        <a:rPr lang="en-US" sz="700" dirty="0">
                          <a:effectLst/>
                          <a:latin typeface="Arial"/>
                          <a:ea typeface="Times New Roman"/>
                        </a:rPr>
                        <a:t>Prevent Vapor Leakage</a:t>
                      </a:r>
                      <a:endParaRPr lang="en-US" sz="700" dirty="0">
                        <a:effectLst/>
                        <a:latin typeface="Times New Roman"/>
                        <a:ea typeface="Times New Roman"/>
                      </a:endParaRPr>
                    </a:p>
                  </a:txBody>
                  <a:tcPr marL="32009" marR="320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dirty="0">
                          <a:effectLst/>
                          <a:latin typeface="Arial"/>
                          <a:ea typeface="Times New Roman"/>
                        </a:rPr>
                        <a:t>The interaction through which the oil filter prevents undue quantities of gaseous vapor contaminants from reaching the external local atmosphere.</a:t>
                      </a:r>
                      <a:endParaRPr lang="en-US" sz="700" dirty="0">
                        <a:effectLst/>
                        <a:latin typeface="Times New Roman"/>
                        <a:ea typeface="Times New Roman"/>
                      </a:endParaRPr>
                    </a:p>
                  </a:txBody>
                  <a:tcPr marL="32009" marR="320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X</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X</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4521">
                <a:tc>
                  <a:txBody>
                    <a:bodyPr/>
                    <a:lstStyle/>
                    <a:p>
                      <a:pPr marL="0" marR="0">
                        <a:spcBef>
                          <a:spcPts val="0"/>
                        </a:spcBef>
                        <a:spcAft>
                          <a:spcPts val="0"/>
                        </a:spcAft>
                      </a:pPr>
                      <a:r>
                        <a:rPr lang="en-US" sz="700" dirty="0">
                          <a:effectLst/>
                          <a:latin typeface="Arial"/>
                          <a:ea typeface="Times New Roman"/>
                        </a:rPr>
                        <a:t>Prevent Lubricant Leakage</a:t>
                      </a:r>
                      <a:endParaRPr lang="en-US" sz="700" dirty="0">
                        <a:effectLst/>
                        <a:latin typeface="Times New Roman"/>
                        <a:ea typeface="Times New Roman"/>
                      </a:endParaRPr>
                    </a:p>
                  </a:txBody>
                  <a:tcPr marL="32009" marR="320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dirty="0">
                          <a:effectLst/>
                          <a:latin typeface="Arial"/>
                          <a:ea typeface="Times New Roman"/>
                        </a:rPr>
                        <a:t>The interaction through which the oil filter prevents undue quantities of lubricant from escape from its portion of the lubrication loop.</a:t>
                      </a:r>
                      <a:endParaRPr lang="en-US" sz="700" dirty="0">
                        <a:effectLst/>
                        <a:latin typeface="Times New Roman"/>
                        <a:ea typeface="Times New Roman"/>
                      </a:endParaRPr>
                    </a:p>
                  </a:txBody>
                  <a:tcPr marL="32009" marR="320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X</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X</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X</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4521">
                <a:tc>
                  <a:txBody>
                    <a:bodyPr/>
                    <a:lstStyle/>
                    <a:p>
                      <a:pPr marL="0" marR="0">
                        <a:spcBef>
                          <a:spcPts val="0"/>
                        </a:spcBef>
                        <a:spcAft>
                          <a:spcPts val="0"/>
                        </a:spcAft>
                      </a:pPr>
                      <a:r>
                        <a:rPr lang="en-US" sz="700" dirty="0">
                          <a:effectLst/>
                          <a:latin typeface="Arial"/>
                          <a:ea typeface="Times New Roman"/>
                        </a:rPr>
                        <a:t>Transmit Thermal Energy</a:t>
                      </a:r>
                      <a:endParaRPr lang="en-US" sz="700" dirty="0">
                        <a:effectLst/>
                        <a:latin typeface="Times New Roman"/>
                        <a:ea typeface="Times New Roman"/>
                      </a:endParaRPr>
                    </a:p>
                  </a:txBody>
                  <a:tcPr marL="32009" marR="320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dirty="0">
                          <a:effectLst/>
                          <a:latin typeface="Arial"/>
                          <a:ea typeface="Times New Roman"/>
                        </a:rPr>
                        <a:t>The interaction through which the oil filter receives and transmits thermal energy, originating in external components. </a:t>
                      </a:r>
                      <a:endParaRPr lang="en-US" sz="700" dirty="0">
                        <a:effectLst/>
                        <a:latin typeface="Times New Roman"/>
                        <a:ea typeface="Times New Roman"/>
                      </a:endParaRPr>
                    </a:p>
                  </a:txBody>
                  <a:tcPr marL="32009" marR="320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X</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X</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X</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X</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Slide Number Placeholder 3"/>
          <p:cNvSpPr txBox="1">
            <a:spLocks/>
          </p:cNvSpPr>
          <p:nvPr/>
        </p:nvSpPr>
        <p:spPr>
          <a:xfrm>
            <a:off x="8376312" y="6380139"/>
            <a:ext cx="620973" cy="365125"/>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fld id="{B6F15528-21DE-4FAA-801E-634DDDAF4B2B}" type="slidenum">
              <a:rPr lang="en-US" sz="1400" smtClean="0"/>
              <a:pPr algn="ctr"/>
              <a:t>36</a:t>
            </a:fld>
            <a:endParaRPr lang="en-US" sz="1400" dirty="0"/>
          </a:p>
        </p:txBody>
      </p:sp>
    </p:spTree>
    <p:extLst>
      <p:ext uri="{BB962C8B-B14F-4D97-AF65-F5344CB8AC3E}">
        <p14:creationId xmlns:p14="http://schemas.microsoft.com/office/powerpoint/2010/main" val="314777338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S*Pattern Logical Architecture Model </a:t>
            </a:r>
            <a:endParaRPr lang="en-US" dirty="0"/>
          </a:p>
        </p:txBody>
      </p:sp>
      <p:sp>
        <p:nvSpPr>
          <p:cNvPr id="5" name="Slide Number Placeholder 3"/>
          <p:cNvSpPr txBox="1">
            <a:spLocks/>
          </p:cNvSpPr>
          <p:nvPr/>
        </p:nvSpPr>
        <p:spPr>
          <a:xfrm>
            <a:off x="8376312" y="6380139"/>
            <a:ext cx="620973" cy="365125"/>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fld id="{B6F15528-21DE-4FAA-801E-634DDDAF4B2B}" type="slidenum">
              <a:rPr lang="en-US" sz="1400" smtClean="0"/>
              <a:pPr algn="ctr"/>
              <a:t>37</a:t>
            </a:fld>
            <a:endParaRPr lang="en-US" sz="1400"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568" y="965105"/>
            <a:ext cx="8963059" cy="54150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8384143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640" y="159500"/>
            <a:ext cx="7355160" cy="281934"/>
          </a:xfrm>
        </p:spPr>
        <p:txBody>
          <a:bodyPr/>
          <a:lstStyle/>
          <a:p>
            <a:r>
              <a:rPr lang="en-US" dirty="0" smtClean="0"/>
              <a:t>Example S*Pattern Requirements Model -- Extract</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39657351"/>
              </p:ext>
            </p:extLst>
          </p:nvPr>
        </p:nvGraphicFramePr>
        <p:xfrm>
          <a:off x="220718" y="555405"/>
          <a:ext cx="8891751" cy="5913120"/>
        </p:xfrm>
        <a:graphic>
          <a:graphicData uri="http://schemas.openxmlformats.org/drawingml/2006/table">
            <a:tbl>
              <a:tblPr firstRow="1" firstCol="1" bandRow="1"/>
              <a:tblGrid>
                <a:gridCol w="1411645"/>
                <a:gridCol w="1551260"/>
                <a:gridCol w="698068"/>
                <a:gridCol w="5230778"/>
              </a:tblGrid>
              <a:tr h="61009">
                <a:tc>
                  <a:txBody>
                    <a:bodyPr/>
                    <a:lstStyle/>
                    <a:p>
                      <a:pPr marL="0" marR="0" algn="ctr">
                        <a:spcBef>
                          <a:spcPts val="0"/>
                        </a:spcBef>
                        <a:spcAft>
                          <a:spcPts val="600"/>
                        </a:spcAft>
                      </a:pPr>
                      <a:r>
                        <a:rPr lang="en-US" sz="1000" b="1" dirty="0">
                          <a:effectLst/>
                          <a:latin typeface="Times New Roman"/>
                          <a:ea typeface="Times New Roman"/>
                        </a:rPr>
                        <a:t>Interaction</a:t>
                      </a:r>
                      <a:endParaRPr lang="en-US" sz="1000" dirty="0">
                        <a:effectLst/>
                        <a:latin typeface="Times New Roman"/>
                        <a:ea typeface="Times New Roman"/>
                      </a:endParaRPr>
                    </a:p>
                  </a:txBody>
                  <a:tcPr marL="22878" marR="22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a:spcBef>
                          <a:spcPts val="0"/>
                        </a:spcBef>
                        <a:spcAft>
                          <a:spcPts val="600"/>
                        </a:spcAft>
                      </a:pPr>
                      <a:r>
                        <a:rPr lang="en-US" sz="1000" b="1" dirty="0">
                          <a:effectLst/>
                          <a:latin typeface="Times New Roman"/>
                          <a:ea typeface="Times New Roman"/>
                        </a:rPr>
                        <a:t>Role</a:t>
                      </a:r>
                      <a:endParaRPr lang="en-US" sz="1000" dirty="0">
                        <a:effectLst/>
                        <a:latin typeface="Times New Roman"/>
                        <a:ea typeface="Times New Roman"/>
                      </a:endParaRPr>
                    </a:p>
                  </a:txBody>
                  <a:tcPr marL="22878" marR="22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a:spcBef>
                          <a:spcPts val="0"/>
                        </a:spcBef>
                        <a:spcAft>
                          <a:spcPts val="600"/>
                        </a:spcAft>
                      </a:pPr>
                      <a:r>
                        <a:rPr lang="en-US" sz="1000" b="1" dirty="0">
                          <a:effectLst/>
                          <a:latin typeface="Times New Roman"/>
                          <a:ea typeface="Times New Roman"/>
                        </a:rPr>
                        <a:t>ID</a:t>
                      </a:r>
                      <a:endParaRPr lang="en-US" sz="1000" dirty="0">
                        <a:effectLst/>
                        <a:latin typeface="Times New Roman"/>
                        <a:ea typeface="Times New Roman"/>
                      </a:endParaRPr>
                    </a:p>
                  </a:txBody>
                  <a:tcPr marL="22878" marR="22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a:spcBef>
                          <a:spcPts val="0"/>
                        </a:spcBef>
                        <a:spcAft>
                          <a:spcPts val="600"/>
                        </a:spcAft>
                      </a:pPr>
                      <a:r>
                        <a:rPr lang="en-US" sz="1000" b="1" dirty="0">
                          <a:effectLst/>
                          <a:latin typeface="Times New Roman"/>
                          <a:ea typeface="Times New Roman"/>
                        </a:rPr>
                        <a:t>Requirement Statement</a:t>
                      </a:r>
                      <a:endParaRPr lang="en-US" sz="1000" dirty="0">
                        <a:effectLst/>
                        <a:latin typeface="Times New Roman"/>
                        <a:ea typeface="Times New Roman"/>
                      </a:endParaRPr>
                    </a:p>
                  </a:txBody>
                  <a:tcPr marL="22878" marR="22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r>
              <a:tr h="203363">
                <a:tc>
                  <a:txBody>
                    <a:bodyPr/>
                    <a:lstStyle/>
                    <a:p>
                      <a:pPr marL="0" marR="0">
                        <a:spcBef>
                          <a:spcPts val="0"/>
                        </a:spcBef>
                        <a:spcAft>
                          <a:spcPts val="0"/>
                        </a:spcAft>
                      </a:pPr>
                      <a:r>
                        <a:rPr lang="en-US" sz="900" dirty="0">
                          <a:effectLst/>
                          <a:latin typeface="Times New Roman"/>
                          <a:ea typeface="Times New Roman"/>
                        </a:rPr>
                        <a:t>Filter Lubricant</a:t>
                      </a:r>
                    </a:p>
                  </a:txBody>
                  <a:tcPr marL="22878" marR="22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a:ea typeface="Times New Roman"/>
                        </a:rPr>
                        <a:t>Oil Filter System</a:t>
                      </a:r>
                    </a:p>
                  </a:txBody>
                  <a:tcPr marL="22878" marR="22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a:ea typeface="Times New Roman"/>
                        </a:rPr>
                        <a:t>OF-50</a:t>
                      </a:r>
                    </a:p>
                  </a:txBody>
                  <a:tcPr marL="22878" marR="22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a:ea typeface="Times New Roman"/>
                        </a:rPr>
                        <a:t>For a Return Lubricant stream of [Lubricant Viscosity Range] and [Lubricant Pressure Range], the Oil Filter shall separate Filtered Contaminant particles from the Lubricant output stream, according to the [Filter Particle Size Distribution Profile].</a:t>
                      </a:r>
                    </a:p>
                  </a:txBody>
                  <a:tcPr marL="22878" marR="22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2522">
                <a:tc>
                  <a:txBody>
                    <a:bodyPr/>
                    <a:lstStyle/>
                    <a:p>
                      <a:pPr marL="0" marR="0">
                        <a:spcBef>
                          <a:spcPts val="0"/>
                        </a:spcBef>
                        <a:spcAft>
                          <a:spcPts val="0"/>
                        </a:spcAft>
                      </a:pPr>
                      <a:r>
                        <a:rPr lang="en-US" sz="900" dirty="0">
                          <a:effectLst/>
                          <a:latin typeface="Times New Roman"/>
                          <a:ea typeface="Times New Roman"/>
                        </a:rPr>
                        <a:t>Filter Lubricant</a:t>
                      </a:r>
                    </a:p>
                  </a:txBody>
                  <a:tcPr marL="22878" marR="22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a:ea typeface="Times New Roman"/>
                        </a:rPr>
                        <a:t>Oil Filter System</a:t>
                      </a:r>
                    </a:p>
                  </a:txBody>
                  <a:tcPr marL="22878" marR="22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a:ea typeface="Times New Roman"/>
                        </a:rPr>
                        <a:t>OF-51</a:t>
                      </a:r>
                    </a:p>
                  </a:txBody>
                  <a:tcPr marL="22878" marR="22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a:ea typeface="Times New Roman"/>
                        </a:rPr>
                        <a:t>The Oil Filter shall operate at lubricant pressure of [Max Lubricant Pressure] with structural failure rates less than [Max Structural Failure Rate] over an in-service life of [Min Service Life].</a:t>
                      </a:r>
                    </a:p>
                  </a:txBody>
                  <a:tcPr marL="22878" marR="22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1682">
                <a:tc>
                  <a:txBody>
                    <a:bodyPr/>
                    <a:lstStyle/>
                    <a:p>
                      <a:pPr marL="0" marR="0">
                        <a:spcBef>
                          <a:spcPts val="0"/>
                        </a:spcBef>
                        <a:spcAft>
                          <a:spcPts val="0"/>
                        </a:spcAft>
                      </a:pPr>
                      <a:r>
                        <a:rPr lang="en-US" sz="900" dirty="0">
                          <a:effectLst/>
                          <a:latin typeface="Times New Roman"/>
                          <a:ea typeface="Times New Roman"/>
                        </a:rPr>
                        <a:t>Filter Lubricant</a:t>
                      </a:r>
                    </a:p>
                  </a:txBody>
                  <a:tcPr marL="22878" marR="22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a:ea typeface="Times New Roman"/>
                        </a:rPr>
                        <a:t>Oil Filter System</a:t>
                      </a:r>
                    </a:p>
                  </a:txBody>
                  <a:tcPr marL="22878" marR="22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a:ea typeface="Times New Roman"/>
                        </a:rPr>
                        <a:t>OF-52</a:t>
                      </a:r>
                    </a:p>
                  </a:txBody>
                  <a:tcPr marL="22878" marR="22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a:ea typeface="Times New Roman"/>
                        </a:rPr>
                        <a:t>The Oil Filter shall accommodate a Lubricant flow rate of [Lubricant Flow Rate].</a:t>
                      </a:r>
                    </a:p>
                  </a:txBody>
                  <a:tcPr marL="22878" marR="22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1682">
                <a:tc>
                  <a:txBody>
                    <a:bodyPr/>
                    <a:lstStyle/>
                    <a:p>
                      <a:pPr marL="0" marR="0">
                        <a:spcBef>
                          <a:spcPts val="0"/>
                        </a:spcBef>
                        <a:spcAft>
                          <a:spcPts val="0"/>
                        </a:spcAft>
                      </a:pPr>
                      <a:r>
                        <a:rPr lang="en-US" sz="900" dirty="0">
                          <a:effectLst/>
                          <a:latin typeface="Times New Roman"/>
                          <a:ea typeface="Times New Roman"/>
                        </a:rPr>
                        <a:t>Filter Lubricant</a:t>
                      </a:r>
                    </a:p>
                  </a:txBody>
                  <a:tcPr marL="22878" marR="22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a:ea typeface="Times New Roman"/>
                        </a:rPr>
                        <a:t>Lubricant Distribution Pump</a:t>
                      </a:r>
                    </a:p>
                  </a:txBody>
                  <a:tcPr marL="22878" marR="22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a:ea typeface="Times New Roman"/>
                        </a:rPr>
                        <a:t>OF-53</a:t>
                      </a:r>
                    </a:p>
                  </a:txBody>
                  <a:tcPr marL="22878" marR="22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a:ea typeface="Times New Roman"/>
                        </a:rPr>
                        <a:t>The Pump shall maintain oil pressure within the [Lubricant Pressure Range]. </a:t>
                      </a:r>
                    </a:p>
                  </a:txBody>
                  <a:tcPr marL="22878" marR="22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1682">
                <a:tc>
                  <a:txBody>
                    <a:bodyPr/>
                    <a:lstStyle/>
                    <a:p>
                      <a:pPr marL="0" marR="0">
                        <a:spcBef>
                          <a:spcPts val="0"/>
                        </a:spcBef>
                        <a:spcAft>
                          <a:spcPts val="0"/>
                        </a:spcAft>
                      </a:pPr>
                      <a:r>
                        <a:rPr lang="en-US" sz="900" dirty="0">
                          <a:effectLst/>
                          <a:latin typeface="Times New Roman"/>
                          <a:ea typeface="Times New Roman"/>
                        </a:rPr>
                        <a:t>Filter Lubricant</a:t>
                      </a:r>
                    </a:p>
                  </a:txBody>
                  <a:tcPr marL="22878" marR="22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a:ea typeface="Times New Roman"/>
                        </a:rPr>
                        <a:t>Lubricant In Filtration</a:t>
                      </a:r>
                    </a:p>
                  </a:txBody>
                  <a:tcPr marL="22878" marR="22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a:ea typeface="Times New Roman"/>
                        </a:rPr>
                        <a:t>OF-54</a:t>
                      </a:r>
                    </a:p>
                  </a:txBody>
                  <a:tcPr marL="22878" marR="22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a:ea typeface="Times New Roman"/>
                        </a:rPr>
                        <a:t>The Lubricant in Filtration shall have viscosity within the [Lubricant Viscosity Range]. </a:t>
                      </a:r>
                    </a:p>
                  </a:txBody>
                  <a:tcPr marL="22878" marR="22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1682">
                <a:tc>
                  <a:txBody>
                    <a:bodyPr/>
                    <a:lstStyle/>
                    <a:p>
                      <a:pPr marL="0" marR="0">
                        <a:spcBef>
                          <a:spcPts val="0"/>
                        </a:spcBef>
                        <a:spcAft>
                          <a:spcPts val="0"/>
                        </a:spcAft>
                      </a:pPr>
                      <a:r>
                        <a:rPr lang="en-US" sz="900" dirty="0">
                          <a:effectLst/>
                          <a:latin typeface="Times New Roman"/>
                          <a:ea typeface="Times New Roman"/>
                        </a:rPr>
                        <a:t>Filter Lubricant</a:t>
                      </a:r>
                    </a:p>
                  </a:txBody>
                  <a:tcPr marL="22878" marR="22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a:ea typeface="Times New Roman"/>
                        </a:rPr>
                        <a:t>Lubricated Machine</a:t>
                      </a:r>
                    </a:p>
                  </a:txBody>
                  <a:tcPr marL="22878" marR="22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a:ea typeface="Times New Roman"/>
                        </a:rPr>
                        <a:t>OF-55</a:t>
                      </a:r>
                    </a:p>
                  </a:txBody>
                  <a:tcPr marL="22878" marR="22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a:ea typeface="Times New Roman"/>
                        </a:rPr>
                        <a:t>The Lubricated Machine shall contribute a Contaminant Load to the lubricant, not to exceed [Lubricant Contaminant Load Rate]. </a:t>
                      </a:r>
                    </a:p>
                  </a:txBody>
                  <a:tcPr marL="22878" marR="22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1682">
                <a:tc>
                  <a:txBody>
                    <a:bodyPr/>
                    <a:lstStyle/>
                    <a:p>
                      <a:pPr marL="0" marR="0">
                        <a:spcBef>
                          <a:spcPts val="0"/>
                        </a:spcBef>
                        <a:spcAft>
                          <a:spcPts val="0"/>
                        </a:spcAft>
                      </a:pPr>
                      <a:r>
                        <a:rPr lang="en-US" sz="900" dirty="0">
                          <a:effectLst/>
                          <a:latin typeface="Times New Roman"/>
                          <a:ea typeface="Times New Roman"/>
                        </a:rPr>
                        <a:t>Filter Lubricant</a:t>
                      </a:r>
                    </a:p>
                  </a:txBody>
                  <a:tcPr marL="22878" marR="22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a:ea typeface="Times New Roman"/>
                        </a:rPr>
                        <a:t>Lubricated Machine</a:t>
                      </a:r>
                    </a:p>
                  </a:txBody>
                  <a:tcPr marL="22878" marR="22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a:ea typeface="Times New Roman"/>
                        </a:rPr>
                        <a:t>OF-56</a:t>
                      </a:r>
                    </a:p>
                  </a:txBody>
                  <a:tcPr marL="22878" marR="22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a:ea typeface="Times New Roman"/>
                        </a:rPr>
                        <a:t>The Lubricated Machine shall not heat the lubricant above [Max Lubricant Temperature].</a:t>
                      </a:r>
                    </a:p>
                  </a:txBody>
                  <a:tcPr marL="22878" marR="22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2522">
                <a:tc>
                  <a:txBody>
                    <a:bodyPr/>
                    <a:lstStyle/>
                    <a:p>
                      <a:pPr marL="0" marR="0">
                        <a:spcBef>
                          <a:spcPts val="0"/>
                        </a:spcBef>
                        <a:spcAft>
                          <a:spcPts val="0"/>
                        </a:spcAft>
                      </a:pPr>
                      <a:r>
                        <a:rPr lang="en-US" sz="900" dirty="0">
                          <a:effectLst/>
                          <a:latin typeface="Times New Roman"/>
                          <a:ea typeface="Times New Roman"/>
                        </a:rPr>
                        <a:t>Inject Additive</a:t>
                      </a:r>
                    </a:p>
                  </a:txBody>
                  <a:tcPr marL="22878" marR="22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a:ea typeface="Times New Roman"/>
                        </a:rPr>
                        <a:t>Oil Filter System</a:t>
                      </a:r>
                    </a:p>
                  </a:txBody>
                  <a:tcPr marL="22878" marR="22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a:ea typeface="Times New Roman"/>
                        </a:rPr>
                        <a:t>OF-57</a:t>
                      </a:r>
                    </a:p>
                  </a:txBody>
                  <a:tcPr marL="22878" marR="22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a:ea typeface="Times New Roman"/>
                        </a:rPr>
                        <a:t>The Oil Filter shall inject additive of type [Additive Type] into the Lubricant flow, at a rate of [Additive Injection Rate] per unit of lubricant flow, over the service life of the filter element.</a:t>
                      </a:r>
                    </a:p>
                  </a:txBody>
                  <a:tcPr marL="22878" marR="22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1682">
                <a:tc>
                  <a:txBody>
                    <a:bodyPr/>
                    <a:lstStyle/>
                    <a:p>
                      <a:pPr marL="0" marR="0">
                        <a:spcBef>
                          <a:spcPts val="0"/>
                        </a:spcBef>
                        <a:spcAft>
                          <a:spcPts val="0"/>
                        </a:spcAft>
                      </a:pPr>
                      <a:r>
                        <a:rPr lang="en-US" sz="900" dirty="0">
                          <a:effectLst/>
                          <a:latin typeface="Times New Roman"/>
                          <a:ea typeface="Times New Roman"/>
                        </a:rPr>
                        <a:t>Remove Filter Media</a:t>
                      </a:r>
                    </a:p>
                  </a:txBody>
                  <a:tcPr marL="22878" marR="22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a:ea typeface="Times New Roman"/>
                        </a:rPr>
                        <a:t>Oil Filter System</a:t>
                      </a:r>
                    </a:p>
                  </a:txBody>
                  <a:tcPr marL="22878" marR="22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a:ea typeface="Times New Roman"/>
                        </a:rPr>
                        <a:t>OF-90</a:t>
                      </a:r>
                    </a:p>
                  </a:txBody>
                  <a:tcPr marL="22878" marR="22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a:ea typeface="Times New Roman"/>
                        </a:rPr>
                        <a:t>The Oil Filter System shall permit the removal of its used Filter Media.  </a:t>
                      </a:r>
                    </a:p>
                  </a:txBody>
                  <a:tcPr marL="22878" marR="22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2522">
                <a:tc>
                  <a:txBody>
                    <a:bodyPr/>
                    <a:lstStyle/>
                    <a:p>
                      <a:pPr marL="0" marR="0">
                        <a:spcBef>
                          <a:spcPts val="0"/>
                        </a:spcBef>
                        <a:spcAft>
                          <a:spcPts val="0"/>
                        </a:spcAft>
                      </a:pPr>
                      <a:r>
                        <a:rPr lang="en-US" sz="900" dirty="0">
                          <a:effectLst/>
                          <a:latin typeface="Times New Roman"/>
                          <a:ea typeface="Times New Roman"/>
                        </a:rPr>
                        <a:t>Remove Filter Media</a:t>
                      </a:r>
                    </a:p>
                  </a:txBody>
                  <a:tcPr marL="22878" marR="22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a:ea typeface="Times New Roman"/>
                        </a:rPr>
                        <a:t>Oil Filter System</a:t>
                      </a:r>
                    </a:p>
                  </a:txBody>
                  <a:tcPr marL="22878" marR="22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a:ea typeface="Times New Roman"/>
                        </a:rPr>
                        <a:t>OF-91</a:t>
                      </a:r>
                    </a:p>
                  </a:txBody>
                  <a:tcPr marL="22878" marR="22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a:ea typeface="Times New Roman"/>
                        </a:rPr>
                        <a:t>The Oil Filter System filter media removal process shall allow the service person to avoid direct contact contamination with filtered contaminants and lubricant.</a:t>
                      </a:r>
                    </a:p>
                  </a:txBody>
                  <a:tcPr marL="22878" marR="22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2522">
                <a:tc>
                  <a:txBody>
                    <a:bodyPr/>
                    <a:lstStyle/>
                    <a:p>
                      <a:pPr marL="0" marR="0">
                        <a:spcBef>
                          <a:spcPts val="0"/>
                        </a:spcBef>
                        <a:spcAft>
                          <a:spcPts val="0"/>
                        </a:spcAft>
                      </a:pPr>
                      <a:r>
                        <a:rPr lang="en-US" sz="900" dirty="0">
                          <a:effectLst/>
                          <a:latin typeface="Times New Roman"/>
                          <a:ea typeface="Times New Roman"/>
                        </a:rPr>
                        <a:t>Clean Filter Media</a:t>
                      </a:r>
                    </a:p>
                  </a:txBody>
                  <a:tcPr marL="22878" marR="22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a:ea typeface="Times New Roman"/>
                        </a:rPr>
                        <a:t>Oil Filter System</a:t>
                      </a:r>
                    </a:p>
                  </a:txBody>
                  <a:tcPr marL="22878" marR="22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a:ea typeface="Times New Roman"/>
                        </a:rPr>
                        <a:t>OF-92</a:t>
                      </a:r>
                    </a:p>
                  </a:txBody>
                  <a:tcPr marL="22878" marR="22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a:ea typeface="Times New Roman"/>
                        </a:rPr>
                        <a:t>The Oil Filter System shall permit the cleaning of its used Filter Media, for reuse purposes, using cleaning solvent and method of type [Filter Media Cleaning Method and Solvent].  </a:t>
                      </a:r>
                    </a:p>
                  </a:txBody>
                  <a:tcPr marL="22878" marR="22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2522">
                <a:tc>
                  <a:txBody>
                    <a:bodyPr/>
                    <a:lstStyle/>
                    <a:p>
                      <a:pPr marL="0" marR="0">
                        <a:spcBef>
                          <a:spcPts val="0"/>
                        </a:spcBef>
                        <a:spcAft>
                          <a:spcPts val="0"/>
                        </a:spcAft>
                      </a:pPr>
                      <a:r>
                        <a:rPr lang="en-US" sz="900" dirty="0">
                          <a:effectLst/>
                          <a:latin typeface="Times New Roman"/>
                          <a:ea typeface="Times New Roman"/>
                        </a:rPr>
                        <a:t>Clean Filter Media</a:t>
                      </a:r>
                    </a:p>
                  </a:txBody>
                  <a:tcPr marL="22878" marR="22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a:ea typeface="Times New Roman"/>
                        </a:rPr>
                        <a:t>Oil Filter System</a:t>
                      </a:r>
                    </a:p>
                  </a:txBody>
                  <a:tcPr marL="22878" marR="22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a:ea typeface="Times New Roman"/>
                        </a:rPr>
                        <a:t>OF-93</a:t>
                      </a:r>
                    </a:p>
                  </a:txBody>
                  <a:tcPr marL="22878" marR="22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a:ea typeface="Times New Roman"/>
                        </a:rPr>
                        <a:t>The Oil Filter System filter cleaning process shall allow the service person to avoid direct contact contamination with filtered contaminants and lubricant.</a:t>
                      </a:r>
                    </a:p>
                  </a:txBody>
                  <a:tcPr marL="22878" marR="22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1682">
                <a:tc>
                  <a:txBody>
                    <a:bodyPr/>
                    <a:lstStyle/>
                    <a:p>
                      <a:pPr marL="0" marR="0">
                        <a:spcBef>
                          <a:spcPts val="0"/>
                        </a:spcBef>
                        <a:spcAft>
                          <a:spcPts val="0"/>
                        </a:spcAft>
                      </a:pPr>
                      <a:r>
                        <a:rPr lang="en-US" sz="900" dirty="0">
                          <a:effectLst/>
                          <a:latin typeface="Times New Roman"/>
                          <a:ea typeface="Times New Roman"/>
                        </a:rPr>
                        <a:t>Insert Filter Media</a:t>
                      </a:r>
                    </a:p>
                  </a:txBody>
                  <a:tcPr marL="22878" marR="22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a:ea typeface="Times New Roman"/>
                        </a:rPr>
                        <a:t>Oil Filter System</a:t>
                      </a:r>
                    </a:p>
                  </a:txBody>
                  <a:tcPr marL="22878" marR="22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a:ea typeface="Times New Roman"/>
                        </a:rPr>
                        <a:t>OF-94</a:t>
                      </a:r>
                    </a:p>
                  </a:txBody>
                  <a:tcPr marL="22878" marR="22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a:ea typeface="Times New Roman"/>
                        </a:rPr>
                        <a:t>The Oil Filter System shall permit the insertion of its Filter Media, of type [Filter Media Type]. </a:t>
                      </a:r>
                    </a:p>
                  </a:txBody>
                  <a:tcPr marL="22878" marR="22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2522">
                <a:tc>
                  <a:txBody>
                    <a:bodyPr/>
                    <a:lstStyle/>
                    <a:p>
                      <a:pPr marL="0" marR="0">
                        <a:spcBef>
                          <a:spcPts val="0"/>
                        </a:spcBef>
                        <a:spcAft>
                          <a:spcPts val="0"/>
                        </a:spcAft>
                      </a:pPr>
                      <a:r>
                        <a:rPr lang="en-US" sz="900" dirty="0">
                          <a:effectLst/>
                          <a:latin typeface="Times New Roman"/>
                          <a:ea typeface="Times New Roman"/>
                        </a:rPr>
                        <a:t>Insert Filter Media</a:t>
                      </a:r>
                    </a:p>
                  </a:txBody>
                  <a:tcPr marL="22878" marR="22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a:ea typeface="Times New Roman"/>
                        </a:rPr>
                        <a:t>Oil Filter System</a:t>
                      </a:r>
                    </a:p>
                  </a:txBody>
                  <a:tcPr marL="22878" marR="22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a:ea typeface="Times New Roman"/>
                        </a:rPr>
                        <a:t>OF-95</a:t>
                      </a:r>
                    </a:p>
                  </a:txBody>
                  <a:tcPr marL="22878" marR="22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a:ea typeface="Times New Roman"/>
                        </a:rPr>
                        <a:t>The Oil Filter System filter media insertion process shall allow the service person to avoid direct contact contamination with filtered contaminants and lubricant.</a:t>
                      </a:r>
                    </a:p>
                  </a:txBody>
                  <a:tcPr marL="22878" marR="22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2522">
                <a:tc>
                  <a:txBody>
                    <a:bodyPr/>
                    <a:lstStyle/>
                    <a:p>
                      <a:pPr marL="0" marR="0">
                        <a:spcBef>
                          <a:spcPts val="0"/>
                        </a:spcBef>
                        <a:spcAft>
                          <a:spcPts val="0"/>
                        </a:spcAft>
                      </a:pPr>
                      <a:r>
                        <a:rPr lang="en-US" sz="900" dirty="0">
                          <a:effectLst/>
                          <a:latin typeface="Times New Roman"/>
                          <a:ea typeface="Times New Roman"/>
                        </a:rPr>
                        <a:t>Transmit Shock &amp; Vibration</a:t>
                      </a:r>
                    </a:p>
                  </a:txBody>
                  <a:tcPr marL="22878" marR="22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a:ea typeface="Times New Roman"/>
                        </a:rPr>
                        <a:t>Oil Filter System</a:t>
                      </a:r>
                    </a:p>
                  </a:txBody>
                  <a:tcPr marL="22878" marR="22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a:ea typeface="Times New Roman"/>
                        </a:rPr>
                        <a:t>OF-100</a:t>
                      </a:r>
                    </a:p>
                  </a:txBody>
                  <a:tcPr marL="22878" marR="22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a:ea typeface="Times New Roman"/>
                        </a:rPr>
                        <a:t>The system shall meet its other requirements when subject to a vibration spectrum not exceeding [Max Vibration Spectrum] during its in-service life.</a:t>
                      </a:r>
                    </a:p>
                  </a:txBody>
                  <a:tcPr marL="22878" marR="22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2522">
                <a:tc>
                  <a:txBody>
                    <a:bodyPr/>
                    <a:lstStyle/>
                    <a:p>
                      <a:pPr marL="0" marR="0">
                        <a:spcBef>
                          <a:spcPts val="0"/>
                        </a:spcBef>
                        <a:spcAft>
                          <a:spcPts val="0"/>
                        </a:spcAft>
                      </a:pPr>
                      <a:r>
                        <a:rPr lang="en-US" sz="900" dirty="0">
                          <a:effectLst/>
                          <a:latin typeface="Times New Roman"/>
                          <a:ea typeface="Times New Roman"/>
                        </a:rPr>
                        <a:t>Transmit Shock &amp; Vibration</a:t>
                      </a:r>
                    </a:p>
                  </a:txBody>
                  <a:tcPr marL="22878" marR="22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a:ea typeface="Times New Roman"/>
                        </a:rPr>
                        <a:t>Oil Filter System</a:t>
                      </a:r>
                    </a:p>
                  </a:txBody>
                  <a:tcPr marL="22878" marR="22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a:ea typeface="Times New Roman"/>
                        </a:rPr>
                        <a:t>OF-101</a:t>
                      </a:r>
                    </a:p>
                  </a:txBody>
                  <a:tcPr marL="22878" marR="22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a:ea typeface="Times New Roman"/>
                        </a:rPr>
                        <a:t>The system shall meet its other requirements when subject to shock intensity and frequency not exceeding [Max Shock Intensity and Frequency] during its in-service life.</a:t>
                      </a:r>
                    </a:p>
                  </a:txBody>
                  <a:tcPr marL="22878" marR="22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2522">
                <a:tc>
                  <a:txBody>
                    <a:bodyPr/>
                    <a:lstStyle/>
                    <a:p>
                      <a:pPr marL="0" marR="0">
                        <a:spcBef>
                          <a:spcPts val="0"/>
                        </a:spcBef>
                        <a:spcAft>
                          <a:spcPts val="0"/>
                        </a:spcAft>
                      </a:pPr>
                      <a:r>
                        <a:rPr lang="en-US" sz="900" dirty="0">
                          <a:effectLst/>
                          <a:latin typeface="Times New Roman"/>
                          <a:ea typeface="Times New Roman"/>
                        </a:rPr>
                        <a:t>Monitor Filter</a:t>
                      </a:r>
                    </a:p>
                  </a:txBody>
                  <a:tcPr marL="22878" marR="22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a:ea typeface="Times New Roman"/>
                        </a:rPr>
                        <a:t>Oil Filter System</a:t>
                      </a:r>
                    </a:p>
                  </a:txBody>
                  <a:tcPr marL="22878" marR="22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a:ea typeface="Times New Roman"/>
                        </a:rPr>
                        <a:t>OF-102</a:t>
                      </a:r>
                    </a:p>
                  </a:txBody>
                  <a:tcPr marL="22878" marR="22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a:ea typeface="Times New Roman"/>
                        </a:rPr>
                        <a:t>The system shall provide a means of inspection of its remaining service life before requiring servicing, using [Filter Monitoring Method]. </a:t>
                      </a:r>
                    </a:p>
                  </a:txBody>
                  <a:tcPr marL="22878" marR="22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3363">
                <a:tc>
                  <a:txBody>
                    <a:bodyPr/>
                    <a:lstStyle/>
                    <a:p>
                      <a:pPr marL="0" marR="0">
                        <a:spcBef>
                          <a:spcPts val="0"/>
                        </a:spcBef>
                        <a:spcAft>
                          <a:spcPts val="0"/>
                        </a:spcAft>
                      </a:pPr>
                      <a:r>
                        <a:rPr lang="en-US" sz="900" dirty="0">
                          <a:effectLst/>
                          <a:latin typeface="Times New Roman"/>
                          <a:ea typeface="Times New Roman"/>
                        </a:rPr>
                        <a:t>Prevent Vapor Leakage</a:t>
                      </a:r>
                    </a:p>
                  </a:txBody>
                  <a:tcPr marL="22878" marR="22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a:ea typeface="Times New Roman"/>
                        </a:rPr>
                        <a:t>Oil Filter System</a:t>
                      </a:r>
                    </a:p>
                  </a:txBody>
                  <a:tcPr marL="22878" marR="22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a:ea typeface="Times New Roman"/>
                        </a:rPr>
                        <a:t>OF-103</a:t>
                      </a:r>
                    </a:p>
                  </a:txBody>
                  <a:tcPr marL="22878" marR="22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a:ea typeface="Times New Roman"/>
                        </a:rPr>
                        <a:t>When operating within its rated lubricant pressure and temperature, at altitudes not exceeding [Max Service Altitude], the system shall maintain Vapor Leakage to the ambient air space below [Max Vapor Leakage Rate].</a:t>
                      </a:r>
                    </a:p>
                  </a:txBody>
                  <a:tcPr marL="22878" marR="22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3363">
                <a:tc>
                  <a:txBody>
                    <a:bodyPr/>
                    <a:lstStyle/>
                    <a:p>
                      <a:pPr marL="0" marR="0">
                        <a:spcBef>
                          <a:spcPts val="0"/>
                        </a:spcBef>
                        <a:spcAft>
                          <a:spcPts val="0"/>
                        </a:spcAft>
                      </a:pPr>
                      <a:r>
                        <a:rPr lang="en-US" sz="900" dirty="0">
                          <a:effectLst/>
                          <a:latin typeface="Times New Roman"/>
                          <a:ea typeface="Times New Roman"/>
                        </a:rPr>
                        <a:t>Prevent Lubricant Leakage</a:t>
                      </a:r>
                    </a:p>
                  </a:txBody>
                  <a:tcPr marL="22878" marR="22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a:ea typeface="Times New Roman"/>
                        </a:rPr>
                        <a:t>Oil Filter System</a:t>
                      </a:r>
                    </a:p>
                  </a:txBody>
                  <a:tcPr marL="22878" marR="22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a:ea typeface="Times New Roman"/>
                        </a:rPr>
                        <a:t>OF-104</a:t>
                      </a:r>
                    </a:p>
                  </a:txBody>
                  <a:tcPr marL="22878" marR="22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a:ea typeface="Times New Roman"/>
                        </a:rPr>
                        <a:t>When operating within its rated lubricant pressure and temperature, at altitudes not exceeding [Max Service Altitude], the system shall maintain Fluid Leakage to the surrounding space below [Max Fluid Leakage Rate].</a:t>
                      </a:r>
                    </a:p>
                  </a:txBody>
                  <a:tcPr marL="22878" marR="22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2522">
                <a:tc>
                  <a:txBody>
                    <a:bodyPr/>
                    <a:lstStyle/>
                    <a:p>
                      <a:pPr marL="0" marR="0">
                        <a:spcBef>
                          <a:spcPts val="0"/>
                        </a:spcBef>
                        <a:spcAft>
                          <a:spcPts val="0"/>
                        </a:spcAft>
                      </a:pPr>
                      <a:r>
                        <a:rPr lang="en-US" sz="900" dirty="0">
                          <a:effectLst/>
                          <a:latin typeface="Times New Roman"/>
                          <a:ea typeface="Times New Roman"/>
                        </a:rPr>
                        <a:t>Transmit Thermal Energy</a:t>
                      </a:r>
                    </a:p>
                  </a:txBody>
                  <a:tcPr marL="22878" marR="22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a:ea typeface="Times New Roman"/>
                        </a:rPr>
                        <a:t>Oil Filter System</a:t>
                      </a:r>
                    </a:p>
                  </a:txBody>
                  <a:tcPr marL="22878" marR="22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a:ea typeface="Times New Roman"/>
                        </a:rPr>
                        <a:t>OF-105</a:t>
                      </a:r>
                    </a:p>
                  </a:txBody>
                  <a:tcPr marL="22878" marR="22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a:ea typeface="Times New Roman"/>
                        </a:rPr>
                        <a:t>The system shall meet its other requirements while operating in external ambient air temperatures of [External Temperature Range] and lubricant temperatures of [Lubricant Temperature Range].</a:t>
                      </a:r>
                    </a:p>
                  </a:txBody>
                  <a:tcPr marL="22878" marR="22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1682">
                <a:tc>
                  <a:txBody>
                    <a:bodyPr/>
                    <a:lstStyle/>
                    <a:p>
                      <a:pPr marL="0" marR="0">
                        <a:spcBef>
                          <a:spcPts val="0"/>
                        </a:spcBef>
                        <a:spcAft>
                          <a:spcPts val="0"/>
                        </a:spcAft>
                      </a:pPr>
                      <a:r>
                        <a:rPr lang="en-US" sz="900" dirty="0">
                          <a:effectLst/>
                          <a:latin typeface="Times New Roman"/>
                          <a:ea typeface="Times New Roman"/>
                        </a:rPr>
                        <a:t>Install Filter</a:t>
                      </a:r>
                    </a:p>
                  </a:txBody>
                  <a:tcPr marL="22878" marR="22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a:ea typeface="Times New Roman"/>
                        </a:rPr>
                        <a:t>Oil Filter System </a:t>
                      </a:r>
                    </a:p>
                  </a:txBody>
                  <a:tcPr marL="22878" marR="22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a:ea typeface="Times New Roman"/>
                        </a:rPr>
                        <a:t>OF-106</a:t>
                      </a:r>
                    </a:p>
                  </a:txBody>
                  <a:tcPr marL="22878" marR="22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a:ea typeface="Times New Roman"/>
                        </a:rPr>
                        <a:t>The Oil Filter shall be manually installable in ten minutes or less, using only a screwdriver. </a:t>
                      </a:r>
                    </a:p>
                  </a:txBody>
                  <a:tcPr marL="22878" marR="22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1682">
                <a:tc>
                  <a:txBody>
                    <a:bodyPr/>
                    <a:lstStyle/>
                    <a:p>
                      <a:pPr marL="0" marR="0">
                        <a:spcBef>
                          <a:spcPts val="0"/>
                        </a:spcBef>
                        <a:spcAft>
                          <a:spcPts val="0"/>
                        </a:spcAft>
                      </a:pPr>
                      <a:r>
                        <a:rPr lang="en-US" sz="900" dirty="0">
                          <a:effectLst/>
                          <a:latin typeface="Times New Roman"/>
                          <a:ea typeface="Times New Roman"/>
                        </a:rPr>
                        <a:t>Install Filter</a:t>
                      </a:r>
                    </a:p>
                  </a:txBody>
                  <a:tcPr marL="22878" marR="22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a:ea typeface="Times New Roman"/>
                        </a:rPr>
                        <a:t>Oil Filter System </a:t>
                      </a:r>
                    </a:p>
                  </a:txBody>
                  <a:tcPr marL="22878" marR="22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a:ea typeface="Times New Roman"/>
                        </a:rPr>
                        <a:t>OF-107</a:t>
                      </a:r>
                    </a:p>
                  </a:txBody>
                  <a:tcPr marL="22878" marR="22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a:ea typeface="Times New Roman"/>
                        </a:rPr>
                        <a:t>The Oil Filter shall have installation instructions printed on its exterior surface, in [National Language] language.</a:t>
                      </a:r>
                    </a:p>
                  </a:txBody>
                  <a:tcPr marL="22878" marR="22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1682">
                <a:tc>
                  <a:txBody>
                    <a:bodyPr/>
                    <a:lstStyle/>
                    <a:p>
                      <a:pPr marL="0" marR="0">
                        <a:spcBef>
                          <a:spcPts val="0"/>
                        </a:spcBef>
                        <a:spcAft>
                          <a:spcPts val="0"/>
                        </a:spcAft>
                      </a:pPr>
                      <a:r>
                        <a:rPr lang="en-US" sz="900" dirty="0">
                          <a:effectLst/>
                          <a:latin typeface="Times New Roman"/>
                          <a:ea typeface="Times New Roman"/>
                        </a:rPr>
                        <a:t>Install Filter</a:t>
                      </a:r>
                    </a:p>
                  </a:txBody>
                  <a:tcPr marL="22878" marR="22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a:ea typeface="Times New Roman"/>
                        </a:rPr>
                        <a:t>Oil Filter System </a:t>
                      </a:r>
                    </a:p>
                  </a:txBody>
                  <a:tcPr marL="22878" marR="22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a:ea typeface="Times New Roman"/>
                        </a:rPr>
                        <a:t>OF-110</a:t>
                      </a:r>
                    </a:p>
                  </a:txBody>
                  <a:tcPr marL="22878" marR="22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a:ea typeface="Times New Roman"/>
                        </a:rPr>
                        <a:t>The Oil Filter shall not present sharp edge hazards to the installer during the installation process.</a:t>
                      </a:r>
                    </a:p>
                  </a:txBody>
                  <a:tcPr marL="22878" marR="22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1682">
                <a:tc>
                  <a:txBody>
                    <a:bodyPr/>
                    <a:lstStyle/>
                    <a:p>
                      <a:pPr marL="0" marR="0">
                        <a:spcBef>
                          <a:spcPts val="0"/>
                        </a:spcBef>
                        <a:spcAft>
                          <a:spcPts val="0"/>
                        </a:spcAft>
                      </a:pPr>
                      <a:r>
                        <a:rPr lang="en-US" sz="900" dirty="0">
                          <a:effectLst/>
                          <a:latin typeface="Times New Roman"/>
                          <a:ea typeface="Times New Roman"/>
                        </a:rPr>
                        <a:t>Install Filter</a:t>
                      </a:r>
                    </a:p>
                  </a:txBody>
                  <a:tcPr marL="22878" marR="22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a:ea typeface="Times New Roman"/>
                        </a:rPr>
                        <a:t>Oil Filter System </a:t>
                      </a:r>
                    </a:p>
                  </a:txBody>
                  <a:tcPr marL="22878" marR="22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a:ea typeface="Times New Roman"/>
                        </a:rPr>
                        <a:t>OF-111</a:t>
                      </a:r>
                    </a:p>
                  </a:txBody>
                  <a:tcPr marL="22878" marR="22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a:ea typeface="Times New Roman"/>
                        </a:rPr>
                        <a:t>The Oil Filter shall be clearly labeled with instructions to shut down pressurized equipment prior to installation.</a:t>
                      </a:r>
                    </a:p>
                  </a:txBody>
                  <a:tcPr marL="22878" marR="22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1682">
                <a:tc>
                  <a:txBody>
                    <a:bodyPr/>
                    <a:lstStyle/>
                    <a:p>
                      <a:pPr marL="0" marR="0">
                        <a:spcBef>
                          <a:spcPts val="0"/>
                        </a:spcBef>
                        <a:spcAft>
                          <a:spcPts val="0"/>
                        </a:spcAft>
                      </a:pPr>
                      <a:r>
                        <a:rPr lang="en-US" sz="900" dirty="0">
                          <a:effectLst/>
                          <a:latin typeface="Times New Roman"/>
                          <a:ea typeface="Times New Roman"/>
                        </a:rPr>
                        <a:t>Install Filter</a:t>
                      </a:r>
                    </a:p>
                  </a:txBody>
                  <a:tcPr marL="22878" marR="22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a:ea typeface="Times New Roman"/>
                        </a:rPr>
                        <a:t>Service Person </a:t>
                      </a:r>
                    </a:p>
                  </a:txBody>
                  <a:tcPr marL="22878" marR="22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a:ea typeface="Times New Roman"/>
                        </a:rPr>
                        <a:t>OF-112</a:t>
                      </a:r>
                    </a:p>
                  </a:txBody>
                  <a:tcPr marL="22878" marR="22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a:ea typeface="Times New Roman"/>
                        </a:rPr>
                        <a:t>The Service Person with the visual acuity and hand strength of an average 40 year old adult shall be able to install the Oil Filter System.</a:t>
                      </a:r>
                    </a:p>
                  </a:txBody>
                  <a:tcPr marL="22878" marR="22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1682">
                <a:tc>
                  <a:txBody>
                    <a:bodyPr/>
                    <a:lstStyle/>
                    <a:p>
                      <a:pPr marL="0" marR="0">
                        <a:spcBef>
                          <a:spcPts val="0"/>
                        </a:spcBef>
                        <a:spcAft>
                          <a:spcPts val="0"/>
                        </a:spcAft>
                      </a:pPr>
                      <a:r>
                        <a:rPr lang="en-US" sz="900" dirty="0">
                          <a:effectLst/>
                          <a:latin typeface="Times New Roman"/>
                          <a:ea typeface="Times New Roman"/>
                        </a:rPr>
                        <a:t>Install Filter</a:t>
                      </a:r>
                    </a:p>
                  </a:txBody>
                  <a:tcPr marL="22878" marR="22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a:ea typeface="Times New Roman"/>
                        </a:rPr>
                        <a:t>Service Person </a:t>
                      </a:r>
                    </a:p>
                  </a:txBody>
                  <a:tcPr marL="22878" marR="22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a:ea typeface="Times New Roman"/>
                        </a:rPr>
                        <a:t>OF-113</a:t>
                      </a:r>
                    </a:p>
                  </a:txBody>
                  <a:tcPr marL="22878" marR="22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a:ea typeface="Times New Roman"/>
                        </a:rPr>
                        <a:t>The Service Person shall be capable of reading [National Language] at the tenth grade level. </a:t>
                      </a:r>
                    </a:p>
                  </a:txBody>
                  <a:tcPr marL="22878" marR="22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Slide Number Placeholder 3"/>
          <p:cNvSpPr txBox="1">
            <a:spLocks/>
          </p:cNvSpPr>
          <p:nvPr/>
        </p:nvSpPr>
        <p:spPr>
          <a:xfrm>
            <a:off x="8376312" y="6380139"/>
            <a:ext cx="620973" cy="365125"/>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fld id="{B6F15528-21DE-4FAA-801E-634DDDAF4B2B}" type="slidenum">
              <a:rPr lang="en-US" sz="1400" smtClean="0"/>
              <a:pPr algn="ctr"/>
              <a:t>38</a:t>
            </a:fld>
            <a:endParaRPr lang="en-US" sz="1400" dirty="0"/>
          </a:p>
        </p:txBody>
      </p:sp>
    </p:spTree>
    <p:extLst>
      <p:ext uri="{BB962C8B-B14F-4D97-AF65-F5344CB8AC3E}">
        <p14:creationId xmlns:p14="http://schemas.microsoft.com/office/powerpoint/2010/main" val="688046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Pattern Configurations</a:t>
            </a:r>
            <a:endParaRPr lang="en-US" dirty="0"/>
          </a:p>
        </p:txBody>
      </p:sp>
      <p:pic>
        <p:nvPicPr>
          <p:cNvPr id="122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390650"/>
            <a:ext cx="8382000" cy="320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6" name="Table 5"/>
          <p:cNvGraphicFramePr>
            <a:graphicFrameLocks noGrp="1"/>
          </p:cNvGraphicFramePr>
          <p:nvPr>
            <p:extLst>
              <p:ext uri="{D42A27DB-BD31-4B8C-83A1-F6EECF244321}">
                <p14:modId xmlns:p14="http://schemas.microsoft.com/office/powerpoint/2010/main" val="4149563238"/>
              </p:ext>
            </p:extLst>
          </p:nvPr>
        </p:nvGraphicFramePr>
        <p:xfrm>
          <a:off x="653842" y="1555845"/>
          <a:ext cx="8109158" cy="2880366"/>
        </p:xfrm>
        <a:graphic>
          <a:graphicData uri="http://schemas.openxmlformats.org/drawingml/2006/table">
            <a:tbl>
              <a:tblPr>
                <a:tableStyleId>{5C22544A-7EE6-4342-B048-85BDC9FD1C3A}</a:tableStyleId>
              </a:tblPr>
              <a:tblGrid>
                <a:gridCol w="2575079"/>
                <a:gridCol w="1357769"/>
                <a:gridCol w="1357769"/>
                <a:gridCol w="1357769"/>
                <a:gridCol w="1460772"/>
              </a:tblGrid>
              <a:tr h="501798">
                <a:tc>
                  <a:txBody>
                    <a:bodyPr/>
                    <a:lstStyle/>
                    <a:p>
                      <a:pPr marL="0" marR="0" algn="ctr">
                        <a:spcBef>
                          <a:spcPts val="0"/>
                        </a:spcBef>
                        <a:spcAft>
                          <a:spcPts val="0"/>
                        </a:spcAft>
                      </a:pPr>
                      <a:r>
                        <a:rPr lang="en-US" sz="1100" dirty="0">
                          <a:effectLst/>
                        </a:rPr>
                        <a:t>Product/Feature </a:t>
                      </a:r>
                      <a:endParaRPr lang="en-US" sz="1200" dirty="0">
                        <a:solidFill>
                          <a:srgbClr val="000000"/>
                        </a:solidFill>
                        <a:effectLst/>
                        <a:latin typeface="Calibri"/>
                        <a:ea typeface="Times New Roman"/>
                        <a:cs typeface="Calibri"/>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100">
                          <a:effectLst/>
                        </a:rPr>
                        <a:t>Ice Road Trucking </a:t>
                      </a:r>
                      <a:endParaRPr lang="en-US" sz="1200">
                        <a:solidFill>
                          <a:srgbClr val="000000"/>
                        </a:solidFill>
                        <a:effectLst/>
                        <a:latin typeface="Calibri"/>
                        <a:ea typeface="Times New Roman"/>
                        <a:cs typeface="Calibri"/>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100">
                          <a:effectLst/>
                        </a:rPr>
                        <a:t>Consumer Auto </a:t>
                      </a:r>
                      <a:endParaRPr lang="en-US" sz="1200">
                        <a:solidFill>
                          <a:srgbClr val="000000"/>
                        </a:solidFill>
                        <a:effectLst/>
                        <a:latin typeface="Calibri"/>
                        <a:ea typeface="Times New Roman"/>
                        <a:cs typeface="Calibri"/>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100">
                          <a:effectLst/>
                        </a:rPr>
                        <a:t>Commercial Auto </a:t>
                      </a:r>
                      <a:endParaRPr lang="en-US" sz="1200">
                        <a:solidFill>
                          <a:srgbClr val="000000"/>
                        </a:solidFill>
                        <a:effectLst/>
                        <a:latin typeface="Calibri"/>
                        <a:ea typeface="Times New Roman"/>
                        <a:cs typeface="Calibri"/>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100" dirty="0">
                          <a:effectLst/>
                        </a:rPr>
                        <a:t>Fixed Based Engine </a:t>
                      </a:r>
                      <a:endParaRPr lang="en-US" sz="1200" dirty="0">
                        <a:solidFill>
                          <a:srgbClr val="000000"/>
                        </a:solidFill>
                        <a:effectLst/>
                        <a:latin typeface="Calibri"/>
                        <a:ea typeface="Times New Roman"/>
                        <a:cs typeface="Calibri"/>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1582">
                <a:tc>
                  <a:txBody>
                    <a:bodyPr/>
                    <a:lstStyle/>
                    <a:p>
                      <a:pPr marL="0" marR="0" algn="l">
                        <a:spcBef>
                          <a:spcPts val="0"/>
                        </a:spcBef>
                        <a:spcAft>
                          <a:spcPts val="0"/>
                        </a:spcAft>
                      </a:pPr>
                      <a:r>
                        <a:rPr lang="en-US" sz="1100" dirty="0">
                          <a:effectLst/>
                        </a:rPr>
                        <a:t>Engine Lubricant Filtration Feature </a:t>
                      </a:r>
                      <a:endParaRPr lang="en-US" sz="1200" dirty="0">
                        <a:solidFill>
                          <a:srgbClr val="000000"/>
                        </a:solidFill>
                        <a:effectLst/>
                        <a:latin typeface="Calibri"/>
                        <a:ea typeface="Times New Roman"/>
                        <a:cs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100" dirty="0">
                          <a:effectLst/>
                        </a:rPr>
                        <a:t>Cold Environment </a:t>
                      </a:r>
                      <a:endParaRPr lang="en-US" sz="1200" dirty="0">
                        <a:solidFill>
                          <a:srgbClr val="000000"/>
                        </a:solidFill>
                        <a:effectLst/>
                        <a:latin typeface="Calibri"/>
                        <a:ea typeface="Times New Roman"/>
                        <a:cs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100" dirty="0">
                          <a:effectLst/>
                        </a:rPr>
                        <a:t>Consumer </a:t>
                      </a:r>
                      <a:r>
                        <a:rPr lang="en-US" sz="1100" dirty="0" smtClean="0">
                          <a:effectLst/>
                        </a:rPr>
                        <a:t> Automotive</a:t>
                      </a:r>
                      <a:endParaRPr lang="en-US" sz="1200" dirty="0">
                        <a:solidFill>
                          <a:srgbClr val="000000"/>
                        </a:solidFill>
                        <a:effectLst/>
                        <a:latin typeface="Calibri"/>
                        <a:ea typeface="Times New Roman"/>
                        <a:cs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100" dirty="0">
                          <a:effectLst/>
                        </a:rPr>
                        <a:t>Commercial </a:t>
                      </a:r>
                      <a:r>
                        <a:rPr lang="en-US" sz="1100" dirty="0" smtClean="0">
                          <a:effectLst/>
                        </a:rPr>
                        <a:t>  Automotive</a:t>
                      </a:r>
                      <a:endParaRPr lang="en-US" sz="1200" dirty="0">
                        <a:solidFill>
                          <a:srgbClr val="000000"/>
                        </a:solidFill>
                        <a:effectLst/>
                        <a:latin typeface="Calibri"/>
                        <a:ea typeface="Times New Roman"/>
                        <a:cs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100" dirty="0">
                          <a:effectLst/>
                        </a:rPr>
                        <a:t>Fixed Based </a:t>
                      </a:r>
                      <a:r>
                        <a:rPr lang="en-US" sz="1100" dirty="0" smtClean="0">
                          <a:effectLst/>
                        </a:rPr>
                        <a:t>Engine System </a:t>
                      </a:r>
                      <a:endParaRPr lang="en-US" sz="1200" dirty="0">
                        <a:solidFill>
                          <a:srgbClr val="000000"/>
                        </a:solidFill>
                        <a:effectLst/>
                        <a:latin typeface="Calibri"/>
                        <a:ea typeface="Times New Roman"/>
                        <a:cs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01125">
                <a:tc>
                  <a:txBody>
                    <a:bodyPr/>
                    <a:lstStyle/>
                    <a:p>
                      <a:pPr marL="0" marR="0" algn="l">
                        <a:spcBef>
                          <a:spcPts val="0"/>
                        </a:spcBef>
                        <a:spcAft>
                          <a:spcPts val="0"/>
                        </a:spcAft>
                      </a:pPr>
                      <a:r>
                        <a:rPr lang="en-US" sz="1100" dirty="0">
                          <a:effectLst/>
                        </a:rPr>
                        <a:t>Mechanical Compatibility Feature </a:t>
                      </a:r>
                      <a:endParaRPr lang="en-US" sz="1200" dirty="0">
                        <a:solidFill>
                          <a:srgbClr val="000000"/>
                        </a:solidFill>
                        <a:effectLst/>
                        <a:latin typeface="Calibri"/>
                        <a:ea typeface="Times New Roman"/>
                        <a:cs typeface="Calibri"/>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100" dirty="0">
                          <a:effectLst/>
                        </a:rPr>
                        <a:t>X </a:t>
                      </a:r>
                      <a:endParaRPr lang="en-US" sz="1200" dirty="0">
                        <a:solidFill>
                          <a:srgbClr val="000000"/>
                        </a:solidFill>
                        <a:effectLst/>
                        <a:latin typeface="Calibri"/>
                        <a:ea typeface="Times New Roman"/>
                        <a:cs typeface="Calibri"/>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100" dirty="0">
                          <a:effectLst/>
                        </a:rPr>
                        <a:t>X </a:t>
                      </a:r>
                      <a:endParaRPr lang="en-US" sz="1200" dirty="0">
                        <a:solidFill>
                          <a:srgbClr val="000000"/>
                        </a:solidFill>
                        <a:effectLst/>
                        <a:latin typeface="Calibri"/>
                        <a:ea typeface="Times New Roman"/>
                        <a:cs typeface="Calibri"/>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100" dirty="0">
                          <a:effectLst/>
                        </a:rPr>
                        <a:t>X </a:t>
                      </a:r>
                      <a:endParaRPr lang="en-US" sz="1200" dirty="0">
                        <a:solidFill>
                          <a:srgbClr val="000000"/>
                        </a:solidFill>
                        <a:effectLst/>
                        <a:latin typeface="Calibri"/>
                        <a:ea typeface="Times New Roman"/>
                        <a:cs typeface="Calibri"/>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100" dirty="0">
                          <a:effectLst/>
                        </a:rPr>
                        <a:t>X </a:t>
                      </a:r>
                      <a:endParaRPr lang="en-US" sz="1200" dirty="0">
                        <a:solidFill>
                          <a:srgbClr val="000000"/>
                        </a:solidFill>
                        <a:effectLst/>
                        <a:latin typeface="Calibri"/>
                        <a:ea typeface="Times New Roman"/>
                        <a:cs typeface="Calibri"/>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0899">
                <a:tc>
                  <a:txBody>
                    <a:bodyPr/>
                    <a:lstStyle/>
                    <a:p>
                      <a:pPr marL="0" marR="0" algn="l">
                        <a:spcBef>
                          <a:spcPts val="0"/>
                        </a:spcBef>
                        <a:spcAft>
                          <a:spcPts val="0"/>
                        </a:spcAft>
                      </a:pPr>
                      <a:r>
                        <a:rPr lang="en-US" sz="1100" dirty="0">
                          <a:effectLst/>
                        </a:rPr>
                        <a:t>Cost of Operation Feature </a:t>
                      </a:r>
                      <a:endParaRPr lang="en-US" sz="1200" dirty="0">
                        <a:solidFill>
                          <a:srgbClr val="000000"/>
                        </a:solidFill>
                        <a:effectLst/>
                        <a:latin typeface="Calibri"/>
                        <a:ea typeface="Times New Roman"/>
                        <a:cs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100" dirty="0">
                          <a:effectLst/>
                        </a:rPr>
                        <a:t>X </a:t>
                      </a:r>
                      <a:endParaRPr lang="en-US" sz="1200" dirty="0">
                        <a:solidFill>
                          <a:srgbClr val="000000"/>
                        </a:solidFill>
                        <a:effectLst/>
                        <a:latin typeface="Calibri"/>
                        <a:ea typeface="Times New Roman"/>
                        <a:cs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100" dirty="0">
                          <a:effectLst/>
                        </a:rPr>
                        <a:t>X </a:t>
                      </a:r>
                      <a:endParaRPr lang="en-US" sz="1200" dirty="0">
                        <a:solidFill>
                          <a:srgbClr val="000000"/>
                        </a:solidFill>
                        <a:effectLst/>
                        <a:latin typeface="Calibri"/>
                        <a:ea typeface="Times New Roman"/>
                        <a:cs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100" dirty="0">
                          <a:effectLst/>
                        </a:rPr>
                        <a:t>X </a:t>
                      </a:r>
                      <a:endParaRPr lang="en-US" sz="1200" dirty="0">
                        <a:solidFill>
                          <a:srgbClr val="000000"/>
                        </a:solidFill>
                        <a:effectLst/>
                        <a:latin typeface="Calibri"/>
                        <a:ea typeface="Times New Roman"/>
                        <a:cs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100" dirty="0">
                          <a:effectLst/>
                        </a:rPr>
                        <a:t>X </a:t>
                      </a:r>
                      <a:endParaRPr lang="en-US" sz="1200" dirty="0">
                        <a:solidFill>
                          <a:srgbClr val="000000"/>
                        </a:solidFill>
                        <a:effectLst/>
                        <a:latin typeface="Calibri"/>
                        <a:ea typeface="Times New Roman"/>
                        <a:cs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50899">
                <a:tc>
                  <a:txBody>
                    <a:bodyPr/>
                    <a:lstStyle/>
                    <a:p>
                      <a:pPr marL="0" marR="0" algn="l">
                        <a:spcBef>
                          <a:spcPts val="0"/>
                        </a:spcBef>
                        <a:spcAft>
                          <a:spcPts val="0"/>
                        </a:spcAft>
                      </a:pPr>
                      <a:r>
                        <a:rPr lang="en-US" sz="1100">
                          <a:effectLst/>
                        </a:rPr>
                        <a:t>Reliability Feature </a:t>
                      </a:r>
                      <a:endParaRPr lang="en-US" sz="1200">
                        <a:solidFill>
                          <a:srgbClr val="000000"/>
                        </a:solidFill>
                        <a:effectLst/>
                        <a:latin typeface="Calibri"/>
                        <a:ea typeface="Times New Roman"/>
                        <a:cs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100">
                          <a:effectLst/>
                        </a:rPr>
                        <a:t>X </a:t>
                      </a:r>
                      <a:endParaRPr lang="en-US" sz="1200">
                        <a:solidFill>
                          <a:srgbClr val="000000"/>
                        </a:solidFill>
                        <a:effectLst/>
                        <a:latin typeface="Calibri"/>
                        <a:ea typeface="Times New Roman"/>
                        <a:cs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100">
                          <a:effectLst/>
                        </a:rPr>
                        <a:t>X </a:t>
                      </a:r>
                      <a:endParaRPr lang="en-US" sz="1200">
                        <a:solidFill>
                          <a:srgbClr val="000000"/>
                        </a:solidFill>
                        <a:effectLst/>
                        <a:latin typeface="Calibri"/>
                        <a:ea typeface="Times New Roman"/>
                        <a:cs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100">
                          <a:effectLst/>
                        </a:rPr>
                        <a:t>X </a:t>
                      </a:r>
                      <a:endParaRPr lang="en-US" sz="1200">
                        <a:solidFill>
                          <a:srgbClr val="000000"/>
                        </a:solidFill>
                        <a:effectLst/>
                        <a:latin typeface="Calibri"/>
                        <a:ea typeface="Times New Roman"/>
                        <a:cs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100">
                          <a:effectLst/>
                        </a:rPr>
                        <a:t>X </a:t>
                      </a:r>
                      <a:endParaRPr lang="en-US" sz="1200">
                        <a:solidFill>
                          <a:srgbClr val="000000"/>
                        </a:solidFill>
                        <a:effectLst/>
                        <a:latin typeface="Calibri"/>
                        <a:ea typeface="Times New Roman"/>
                        <a:cs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0899">
                <a:tc>
                  <a:txBody>
                    <a:bodyPr/>
                    <a:lstStyle/>
                    <a:p>
                      <a:pPr marL="0" marR="0" algn="l">
                        <a:spcBef>
                          <a:spcPts val="0"/>
                        </a:spcBef>
                        <a:spcAft>
                          <a:spcPts val="0"/>
                        </a:spcAft>
                      </a:pPr>
                      <a:r>
                        <a:rPr lang="en-US" sz="1100" dirty="0" smtClean="0">
                          <a:effectLst/>
                        </a:rPr>
                        <a:t>Maintainability Feature </a:t>
                      </a:r>
                      <a:endParaRPr lang="en-US" sz="1200" dirty="0">
                        <a:solidFill>
                          <a:srgbClr val="000000"/>
                        </a:solidFill>
                        <a:effectLst/>
                        <a:latin typeface="Calibri"/>
                        <a:ea typeface="Times New Roman"/>
                        <a:cs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100" dirty="0">
                          <a:effectLst/>
                        </a:rPr>
                        <a:t>X </a:t>
                      </a:r>
                      <a:endParaRPr lang="en-US" sz="1200" dirty="0">
                        <a:solidFill>
                          <a:srgbClr val="000000"/>
                        </a:solidFill>
                        <a:effectLst/>
                        <a:latin typeface="Calibri"/>
                        <a:ea typeface="Times New Roman"/>
                        <a:cs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100" dirty="0">
                          <a:effectLst/>
                        </a:rPr>
                        <a:t>X </a:t>
                      </a:r>
                      <a:endParaRPr lang="en-US" sz="1200" dirty="0">
                        <a:solidFill>
                          <a:srgbClr val="000000"/>
                        </a:solidFill>
                        <a:effectLst/>
                        <a:latin typeface="Calibri"/>
                        <a:ea typeface="Times New Roman"/>
                        <a:cs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100" dirty="0">
                          <a:effectLst/>
                        </a:rPr>
                        <a:t>X </a:t>
                      </a:r>
                      <a:endParaRPr lang="en-US" sz="1200" dirty="0">
                        <a:solidFill>
                          <a:srgbClr val="000000"/>
                        </a:solidFill>
                        <a:effectLst/>
                        <a:latin typeface="Calibri"/>
                        <a:ea typeface="Times New Roman"/>
                        <a:cs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100" dirty="0">
                          <a:effectLst/>
                        </a:rPr>
                        <a:t>X </a:t>
                      </a:r>
                      <a:endParaRPr lang="en-US" sz="1200" dirty="0">
                        <a:solidFill>
                          <a:srgbClr val="000000"/>
                        </a:solidFill>
                        <a:effectLst/>
                        <a:latin typeface="Calibri"/>
                        <a:ea typeface="Times New Roman"/>
                        <a:cs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41582">
                <a:tc>
                  <a:txBody>
                    <a:bodyPr/>
                    <a:lstStyle/>
                    <a:p>
                      <a:pPr marL="0" marR="0" algn="l">
                        <a:spcBef>
                          <a:spcPts val="0"/>
                        </a:spcBef>
                        <a:spcAft>
                          <a:spcPts val="0"/>
                        </a:spcAft>
                      </a:pPr>
                      <a:r>
                        <a:rPr lang="en-US" sz="1100">
                          <a:effectLst/>
                        </a:rPr>
                        <a:t>Additive Feature </a:t>
                      </a:r>
                      <a:endParaRPr lang="en-US" sz="1200">
                        <a:solidFill>
                          <a:srgbClr val="000000"/>
                        </a:solidFill>
                        <a:effectLst/>
                        <a:latin typeface="Calibri"/>
                        <a:ea typeface="Times New Roman"/>
                        <a:cs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100" dirty="0">
                          <a:effectLst/>
                        </a:rPr>
                        <a:t>No. 7 Efficiency </a:t>
                      </a:r>
                      <a:r>
                        <a:rPr lang="en-US" sz="1100" dirty="0" smtClean="0">
                          <a:effectLst/>
                        </a:rPr>
                        <a:t> Boost</a:t>
                      </a:r>
                      <a:endParaRPr lang="en-US" sz="1200" dirty="0">
                        <a:solidFill>
                          <a:srgbClr val="000000"/>
                        </a:solidFill>
                        <a:effectLst/>
                        <a:latin typeface="Calibri"/>
                        <a:ea typeface="Times New Roman"/>
                        <a:cs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100" dirty="0">
                          <a:effectLst/>
                        </a:rPr>
                        <a:t>No. 5 Life </a:t>
                      </a:r>
                      <a:r>
                        <a:rPr lang="en-US" sz="1100" dirty="0" smtClean="0">
                          <a:effectLst/>
                        </a:rPr>
                        <a:t>Extension</a:t>
                      </a:r>
                      <a:endParaRPr lang="en-US" sz="1200" dirty="0">
                        <a:solidFill>
                          <a:srgbClr val="000000"/>
                        </a:solidFill>
                        <a:effectLst/>
                        <a:latin typeface="Calibri"/>
                        <a:ea typeface="Times New Roman"/>
                        <a:cs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100" dirty="0">
                          <a:effectLst/>
                        </a:rPr>
                        <a:t>No. 6 Efficiency </a:t>
                      </a:r>
                      <a:r>
                        <a:rPr lang="en-US" sz="1100" dirty="0" smtClean="0">
                          <a:effectLst/>
                        </a:rPr>
                        <a:t>Boost</a:t>
                      </a:r>
                      <a:endParaRPr lang="en-US" sz="1200" dirty="0">
                        <a:solidFill>
                          <a:srgbClr val="000000"/>
                        </a:solidFill>
                        <a:effectLst/>
                        <a:latin typeface="Calibri"/>
                        <a:ea typeface="Times New Roman"/>
                        <a:cs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100" dirty="0">
                          <a:effectLst/>
                        </a:rPr>
                        <a:t>No. 3 Efficiency </a:t>
                      </a:r>
                      <a:r>
                        <a:rPr lang="en-US" sz="1100" dirty="0" smtClean="0">
                          <a:effectLst/>
                        </a:rPr>
                        <a:t> Boost</a:t>
                      </a:r>
                      <a:endParaRPr lang="en-US" sz="1200" dirty="0">
                        <a:solidFill>
                          <a:srgbClr val="000000"/>
                        </a:solidFill>
                        <a:effectLst/>
                        <a:latin typeface="Calibri"/>
                        <a:ea typeface="Times New Roman"/>
                        <a:cs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1582">
                <a:tc>
                  <a:txBody>
                    <a:bodyPr/>
                    <a:lstStyle/>
                    <a:p>
                      <a:pPr marL="0" marR="0" algn="l">
                        <a:spcBef>
                          <a:spcPts val="0"/>
                        </a:spcBef>
                        <a:spcAft>
                          <a:spcPts val="0"/>
                        </a:spcAft>
                      </a:pPr>
                      <a:r>
                        <a:rPr lang="en-US" sz="1100" dirty="0">
                          <a:effectLst/>
                        </a:rPr>
                        <a:t>Environmentally Friendly Feature </a:t>
                      </a:r>
                      <a:endParaRPr lang="en-US" sz="1200" dirty="0">
                        <a:solidFill>
                          <a:srgbClr val="000000"/>
                        </a:solidFill>
                        <a:effectLst/>
                        <a:latin typeface="Calibri"/>
                        <a:ea typeface="Times New Roman"/>
                        <a:cs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100" dirty="0">
                          <a:effectLst/>
                        </a:rPr>
                        <a:t>X </a:t>
                      </a:r>
                      <a:endParaRPr lang="en-US" sz="1200" dirty="0">
                        <a:solidFill>
                          <a:srgbClr val="000000"/>
                        </a:solidFill>
                        <a:effectLst/>
                        <a:latin typeface="Calibri"/>
                        <a:ea typeface="Times New Roman"/>
                        <a:cs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100" dirty="0">
                          <a:effectLst/>
                        </a:rPr>
                        <a:t>X </a:t>
                      </a:r>
                      <a:endParaRPr lang="en-US" sz="1200" dirty="0">
                        <a:solidFill>
                          <a:srgbClr val="000000"/>
                        </a:solidFill>
                        <a:effectLst/>
                        <a:latin typeface="Calibri"/>
                        <a:ea typeface="Times New Roman"/>
                        <a:cs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100" dirty="0">
                          <a:effectLst/>
                        </a:rPr>
                        <a:t>X </a:t>
                      </a:r>
                      <a:endParaRPr lang="en-US" sz="1200" dirty="0">
                        <a:solidFill>
                          <a:srgbClr val="000000"/>
                        </a:solidFill>
                        <a:effectLst/>
                        <a:latin typeface="Calibri"/>
                        <a:ea typeface="Times New Roman"/>
                        <a:cs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100" dirty="0">
                          <a:effectLst/>
                        </a:rPr>
                        <a:t>X </a:t>
                      </a:r>
                      <a:endParaRPr lang="en-US" sz="1200" dirty="0">
                        <a:solidFill>
                          <a:srgbClr val="000000"/>
                        </a:solidFill>
                        <a:effectLst/>
                        <a:latin typeface="Calibri"/>
                        <a:ea typeface="Times New Roman"/>
                        <a:cs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14786850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9751" y="0"/>
            <a:ext cx="7355160" cy="706090"/>
          </a:xfrm>
        </p:spPr>
        <p:txBody>
          <a:bodyPr/>
          <a:lstStyle/>
          <a:p>
            <a:r>
              <a:rPr lang="en-US" sz="2800" dirty="0" smtClean="0"/>
              <a:t>Patterns Challenge Team Deliverables</a:t>
            </a:r>
            <a:endParaRPr lang="en-US" sz="2800" dirty="0"/>
          </a:p>
        </p:txBody>
      </p:sp>
      <p:sp>
        <p:nvSpPr>
          <p:cNvPr id="3" name="Content Placeholder 2"/>
          <p:cNvSpPr>
            <a:spLocks noGrp="1"/>
          </p:cNvSpPr>
          <p:nvPr>
            <p:ph idx="1"/>
          </p:nvPr>
        </p:nvSpPr>
        <p:spPr>
          <a:xfrm>
            <a:off x="0" y="867102"/>
            <a:ext cx="9144000" cy="4628439"/>
          </a:xfrm>
        </p:spPr>
        <p:txBody>
          <a:bodyPr/>
          <a:lstStyle/>
          <a:p>
            <a:r>
              <a:rPr lang="en-US" u="sng" dirty="0" smtClean="0"/>
              <a:t>Types</a:t>
            </a:r>
            <a:r>
              <a:rPr lang="en-US" dirty="0" smtClean="0"/>
              <a:t> of deliverables considered in our Team Charter: </a:t>
            </a:r>
          </a:p>
          <a:p>
            <a:pPr marL="914400" lvl="1" indent="-457200">
              <a:buFont typeface="+mj-lt"/>
              <a:buAutoNum type="alphaLcParenR"/>
            </a:pPr>
            <a:r>
              <a:rPr lang="en-US" dirty="0" smtClean="0"/>
              <a:t>Target </a:t>
            </a:r>
            <a:r>
              <a:rPr lang="en-US" dirty="0"/>
              <a:t>System Patterns</a:t>
            </a:r>
          </a:p>
          <a:p>
            <a:pPr marL="914400" lvl="1" indent="-457200">
              <a:buFont typeface="+mj-lt"/>
              <a:buAutoNum type="alphaLcParenR"/>
            </a:pPr>
            <a:r>
              <a:rPr lang="en-US" dirty="0" smtClean="0"/>
              <a:t>Target </a:t>
            </a:r>
            <a:r>
              <a:rPr lang="en-US" dirty="0"/>
              <a:t>System Pattern Applications</a:t>
            </a:r>
          </a:p>
          <a:p>
            <a:pPr marL="914400" lvl="1" indent="-457200">
              <a:buFont typeface="+mj-lt"/>
              <a:buAutoNum type="alphaLcParenR"/>
            </a:pPr>
            <a:r>
              <a:rPr lang="en-US" dirty="0" smtClean="0"/>
              <a:t>Business </a:t>
            </a:r>
            <a:r>
              <a:rPr lang="en-US" dirty="0"/>
              <a:t>Process Implications Model of PBSE</a:t>
            </a:r>
          </a:p>
          <a:p>
            <a:pPr marL="914400" lvl="1" indent="-457200">
              <a:buFont typeface="+mj-lt"/>
              <a:buAutoNum type="alphaLcParenR"/>
            </a:pPr>
            <a:r>
              <a:rPr lang="en-US" dirty="0" smtClean="0"/>
              <a:t>Demonstration </a:t>
            </a:r>
            <a:r>
              <a:rPr lang="en-US" dirty="0"/>
              <a:t>of PBSE support in Tools and Information Systems</a:t>
            </a:r>
          </a:p>
          <a:p>
            <a:pPr marL="914400" lvl="1" indent="-457200">
              <a:buFont typeface="+mj-lt"/>
              <a:buAutoNum type="alphaLcParenR"/>
            </a:pPr>
            <a:r>
              <a:rPr lang="en-US" dirty="0" smtClean="0"/>
              <a:t>PBSE </a:t>
            </a:r>
            <a:r>
              <a:rPr lang="en-US" dirty="0"/>
              <a:t>Tutorials </a:t>
            </a:r>
          </a:p>
          <a:p>
            <a:pPr marL="914400" lvl="1" indent="-457200">
              <a:buFont typeface="+mj-lt"/>
              <a:buAutoNum type="alphaLcParenR"/>
            </a:pPr>
            <a:r>
              <a:rPr lang="en-US" dirty="0" smtClean="0"/>
              <a:t>Other </a:t>
            </a:r>
            <a:r>
              <a:rPr lang="en-US" dirty="0"/>
              <a:t>target </a:t>
            </a:r>
            <a:r>
              <a:rPr lang="en-US" dirty="0" smtClean="0"/>
              <a:t>products</a:t>
            </a:r>
          </a:p>
          <a:p>
            <a:pPr marL="914400" lvl="1" indent="-457200">
              <a:buFont typeface="+mj-lt"/>
              <a:buAutoNum type="alphaLcParenR"/>
            </a:pPr>
            <a:endParaRPr lang="en-US" dirty="0"/>
          </a:p>
          <a:p>
            <a:pPr marL="514350" indent="-457200"/>
            <a:r>
              <a:rPr lang="en-US" dirty="0" smtClean="0"/>
              <a:t>Specific cases of Target System Patterns were nominated by team members over several meetings . . . .</a:t>
            </a:r>
            <a:endParaRPr lang="en-US" dirty="0"/>
          </a:p>
        </p:txBody>
      </p:sp>
      <p:sp>
        <p:nvSpPr>
          <p:cNvPr id="4" name="Slide Number Placeholder 3"/>
          <p:cNvSpPr txBox="1">
            <a:spLocks/>
          </p:cNvSpPr>
          <p:nvPr/>
        </p:nvSpPr>
        <p:spPr>
          <a:xfrm>
            <a:off x="8376312" y="6380139"/>
            <a:ext cx="620973" cy="365125"/>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fld id="{B6F15528-21DE-4FAA-801E-634DDDAF4B2B}" type="slidenum">
              <a:rPr lang="en-US" sz="1400" smtClean="0"/>
              <a:pPr algn="ctr"/>
              <a:t>4</a:t>
            </a:fld>
            <a:endParaRPr lang="en-US" sz="1400" dirty="0"/>
          </a:p>
        </p:txBody>
      </p:sp>
      <p:sp>
        <p:nvSpPr>
          <p:cNvPr id="5" name="Right Arrow 4"/>
          <p:cNvSpPr/>
          <p:nvPr/>
        </p:nvSpPr>
        <p:spPr>
          <a:xfrm flipH="1">
            <a:off x="3720640" y="1261241"/>
            <a:ext cx="3831021" cy="441435"/>
          </a:xfrm>
          <a:prstGeom prst="rightArrow">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rgbClr val="FF0000"/>
                </a:solidFill>
              </a:rPr>
              <a:t>Main interest from team</a:t>
            </a:r>
            <a:endParaRPr lang="en-US" sz="1600" dirty="0">
              <a:solidFill>
                <a:srgbClr val="FF0000"/>
              </a:solidFill>
            </a:endParaRPr>
          </a:p>
        </p:txBody>
      </p:sp>
    </p:spTree>
    <p:extLst>
      <p:ext uri="{BB962C8B-B14F-4D97-AF65-F5344CB8AC3E}">
        <p14:creationId xmlns:p14="http://schemas.microsoft.com/office/powerpoint/2010/main" val="415968641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bwMode="auto">
          <a:xfrm>
            <a:off x="382137" y="600500"/>
            <a:ext cx="8304663" cy="8171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en-US" altLang="en-US" sz="2800" dirty="0" smtClean="0"/>
              <a:t>Pattern-Based Systems Engineering (PBSE)</a:t>
            </a:r>
          </a:p>
        </p:txBody>
      </p:sp>
      <p:sp>
        <p:nvSpPr>
          <p:cNvPr id="25603" name="Content Placeholder 2"/>
          <p:cNvSpPr>
            <a:spLocks noGrp="1"/>
          </p:cNvSpPr>
          <p:nvPr>
            <p:ph idx="1"/>
          </p:nvPr>
        </p:nvSpPr>
        <p:spPr>
          <a:xfrm>
            <a:off x="304800" y="1460310"/>
            <a:ext cx="8731250" cy="4665853"/>
          </a:xfrm>
        </p:spPr>
        <p:txBody>
          <a:bodyPr/>
          <a:lstStyle/>
          <a:p>
            <a:pPr>
              <a:spcAft>
                <a:spcPts val="600"/>
              </a:spcAft>
            </a:pPr>
            <a:r>
              <a:rPr lang="en-US" altLang="en-US" sz="2000" dirty="0" smtClean="0"/>
              <a:t>Pattern-Based Systems Engineering (PBSE) has two overall processes:</a:t>
            </a:r>
          </a:p>
          <a:p>
            <a:pPr lvl="1"/>
            <a:r>
              <a:rPr lang="en-US" altLang="en-US" sz="1800" b="1" u="sng" dirty="0" smtClean="0"/>
              <a:t>Pattern Management Process</a:t>
            </a:r>
            <a:r>
              <a:rPr lang="en-US" altLang="en-US" sz="1800" dirty="0" smtClean="0"/>
              <a:t>: Generates the general pattern, and periodically updates it based on application project discovery and learning;</a:t>
            </a:r>
          </a:p>
          <a:p>
            <a:pPr lvl="1"/>
            <a:r>
              <a:rPr lang="en-US" altLang="en-US" sz="1800" b="1" u="sng" dirty="0" smtClean="0"/>
              <a:t>Pattern Configuration Process</a:t>
            </a:r>
            <a:r>
              <a:rPr lang="en-US" altLang="en-US" sz="1800" dirty="0" smtClean="0"/>
              <a:t>: Configures the pattern into a specific model for application in a project.</a:t>
            </a:r>
          </a:p>
        </p:txBody>
      </p:sp>
      <p:sp>
        <p:nvSpPr>
          <p:cNvPr id="6" name="Slide Number Placeholder 3"/>
          <p:cNvSpPr txBox="1">
            <a:spLocks/>
          </p:cNvSpPr>
          <p:nvPr/>
        </p:nvSpPr>
        <p:spPr>
          <a:xfrm>
            <a:off x="8376312" y="6380139"/>
            <a:ext cx="620973" cy="365125"/>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fld id="{B6F15528-21DE-4FAA-801E-634DDDAF4B2B}" type="slidenum">
              <a:rPr lang="en-US" sz="1400" smtClean="0"/>
              <a:pPr algn="ctr"/>
              <a:t>40</a:t>
            </a:fld>
            <a:endParaRPr lang="en-US" sz="1400" dirty="0"/>
          </a:p>
        </p:txBody>
      </p:sp>
      <p:grpSp>
        <p:nvGrpSpPr>
          <p:cNvPr id="11" name="Group 10"/>
          <p:cNvGrpSpPr/>
          <p:nvPr/>
        </p:nvGrpSpPr>
        <p:grpSpPr>
          <a:xfrm>
            <a:off x="179388" y="2263214"/>
            <a:ext cx="8769350" cy="4263879"/>
            <a:chOff x="179388" y="2263214"/>
            <a:chExt cx="8769350" cy="4263879"/>
          </a:xfrm>
        </p:grpSpPr>
        <p:pic>
          <p:nvPicPr>
            <p:cNvPr id="25605" name="Picture 6" descr="C:\Documents and Settings\wschindel\My Documents\Docs\System Sciences, LLC\Tech\Systematica\STM Methodology\STM 4.0\STM 4.0 Metamodel\STM 4.0 MTM PBSE Processl V1.5.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3502906"/>
              <a:ext cx="8769350" cy="302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Arrow Connector 6"/>
            <p:cNvCxnSpPr/>
            <p:nvPr/>
          </p:nvCxnSpPr>
          <p:spPr>
            <a:xfrm flipH="1">
              <a:off x="1201003" y="2838734"/>
              <a:ext cx="1501254" cy="238835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1050878" y="2263214"/>
              <a:ext cx="1131320" cy="203583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5605681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bwMode="auto">
          <a:xfrm>
            <a:off x="682388" y="288285"/>
            <a:ext cx="8314897" cy="65341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200" dirty="0" smtClean="0"/>
              <a:t>Pattern Configurations, Model Compression</a:t>
            </a:r>
          </a:p>
        </p:txBody>
      </p:sp>
      <p:sp>
        <p:nvSpPr>
          <p:cNvPr id="26627" name="Content Placeholder 2"/>
          <p:cNvSpPr>
            <a:spLocks noGrp="1"/>
          </p:cNvSpPr>
          <p:nvPr>
            <p:ph idx="1"/>
          </p:nvPr>
        </p:nvSpPr>
        <p:spPr>
          <a:xfrm>
            <a:off x="304800" y="1077341"/>
            <a:ext cx="8659813" cy="1944687"/>
          </a:xfrm>
        </p:spPr>
        <p:txBody>
          <a:bodyPr/>
          <a:lstStyle/>
          <a:p>
            <a:r>
              <a:rPr lang="en-US" altLang="en-US" sz="1800" dirty="0" smtClean="0"/>
              <a:t>A table of configurations illustrates how patterns facilitate compression;</a:t>
            </a:r>
          </a:p>
          <a:p>
            <a:r>
              <a:rPr lang="en-US" altLang="en-US" sz="1800" dirty="0" smtClean="0"/>
              <a:t>Each column in the table is a compressed system representation with respect to (“modulo”) the pattern;</a:t>
            </a:r>
          </a:p>
          <a:p>
            <a:r>
              <a:rPr lang="en-US" altLang="en-US" sz="1800" dirty="0" smtClean="0"/>
              <a:t>The compression is typically very large;</a:t>
            </a:r>
          </a:p>
          <a:p>
            <a:r>
              <a:rPr lang="en-US" altLang="en-US" sz="1800" dirty="0" smtClean="0"/>
              <a:t>The compression ratio tells us how much of the pattern is variable and how much fixed, across the family of potential configurations.</a:t>
            </a:r>
          </a:p>
        </p:txBody>
      </p:sp>
      <p:pic>
        <p:nvPicPr>
          <p:cNvPr id="26629" name="Picture 11" descr="LM Example System Configuration Table V1.1.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2713" y="3141663"/>
            <a:ext cx="6313487" cy="3671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0" name="Picture 8" descr="Pattern Compression Ratio V1.1.3.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67475" y="3141663"/>
            <a:ext cx="2635250" cy="14176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6631" name="Picture 9" descr="Learning Curve V1.1.2.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37313" y="4713288"/>
            <a:ext cx="2671762" cy="21002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8" name="Slide Number Placeholder 3"/>
          <p:cNvSpPr txBox="1">
            <a:spLocks/>
          </p:cNvSpPr>
          <p:nvPr/>
        </p:nvSpPr>
        <p:spPr>
          <a:xfrm>
            <a:off x="8376312" y="6380139"/>
            <a:ext cx="620973" cy="365125"/>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fld id="{B6F15528-21DE-4FAA-801E-634DDDAF4B2B}" type="slidenum">
              <a:rPr lang="en-US" sz="1400" smtClean="0"/>
              <a:pPr algn="ctr"/>
              <a:t>41</a:t>
            </a:fld>
            <a:endParaRPr lang="en-US" sz="1400" dirty="0"/>
          </a:p>
        </p:txBody>
      </p:sp>
    </p:spTree>
    <p:extLst>
      <p:ext uri="{BB962C8B-B14F-4D97-AF65-F5344CB8AC3E}">
        <p14:creationId xmlns:p14="http://schemas.microsoft.com/office/powerpoint/2010/main" val="41785540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76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1389" y="1632163"/>
            <a:ext cx="6775255" cy="3981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7762" name="Title 1"/>
          <p:cNvSpPr>
            <a:spLocks noGrp="1"/>
          </p:cNvSpPr>
          <p:nvPr>
            <p:ph type="title"/>
          </p:nvPr>
        </p:nvSpPr>
        <p:spPr bwMode="auto">
          <a:xfrm>
            <a:off x="245659" y="5895832"/>
            <a:ext cx="8751625" cy="96216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compatLnSpc="1">
            <a:prstTxWarp prst="textNoShape">
              <a:avLst/>
            </a:prstTxWarp>
          </a:bodyPr>
          <a:lstStyle/>
          <a:p>
            <a:r>
              <a:rPr lang="en-US" sz="1800" dirty="0" smtClean="0"/>
              <a:t>Why do most representations of the systems engineering process appear to assume starting from no formal knowledge about the system of interest &amp; its domain?</a:t>
            </a:r>
            <a:br>
              <a:rPr lang="en-US" sz="1800" dirty="0" smtClean="0"/>
            </a:br>
            <a:endParaRPr lang="en-US" sz="1800" dirty="0" smtClean="0"/>
          </a:p>
        </p:txBody>
      </p:sp>
      <p:sp>
        <p:nvSpPr>
          <p:cNvPr id="5" name="Slide Number Placeholder 3"/>
          <p:cNvSpPr txBox="1">
            <a:spLocks/>
          </p:cNvSpPr>
          <p:nvPr/>
        </p:nvSpPr>
        <p:spPr>
          <a:xfrm>
            <a:off x="8376312" y="6380139"/>
            <a:ext cx="620973" cy="365125"/>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fld id="{B6F15528-21DE-4FAA-801E-634DDDAF4B2B}" type="slidenum">
              <a:rPr lang="en-US" sz="1400" smtClean="0"/>
              <a:pPr algn="ctr"/>
              <a:t>42</a:t>
            </a:fld>
            <a:endParaRPr lang="en-US" sz="1400" dirty="0"/>
          </a:p>
        </p:txBody>
      </p:sp>
      <p:sp>
        <p:nvSpPr>
          <p:cNvPr id="6" name="Title 1"/>
          <p:cNvSpPr txBox="1">
            <a:spLocks/>
          </p:cNvSpPr>
          <p:nvPr/>
        </p:nvSpPr>
        <p:spPr bwMode="auto">
          <a:xfrm>
            <a:off x="133065" y="659678"/>
            <a:ext cx="8737979"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4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a:lstStyle>
          <a:p>
            <a:r>
              <a:rPr lang="en-US" kern="0" dirty="0" smtClean="0"/>
              <a:t>Business process optimized for PBSE fulfill a different vision: </a:t>
            </a:r>
          </a:p>
        </p:txBody>
      </p:sp>
    </p:spTree>
    <p:extLst>
      <p:ext uri="{BB962C8B-B14F-4D97-AF65-F5344CB8AC3E}">
        <p14:creationId xmlns:p14="http://schemas.microsoft.com/office/powerpoint/2010/main" val="131345228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9500"/>
            <a:ext cx="9144000" cy="706090"/>
          </a:xfrm>
        </p:spPr>
        <p:txBody>
          <a:bodyPr/>
          <a:lstStyle/>
          <a:p>
            <a:pPr algn="ctr"/>
            <a:r>
              <a:rPr lang="en-US" sz="2600" dirty="0" smtClean="0"/>
              <a:t>Original Charter: Patterns Spanning Organizational Domains </a:t>
            </a:r>
            <a:endParaRPr lang="en-US" sz="2600" dirty="0"/>
          </a:p>
        </p:txBody>
      </p:sp>
      <p:sp>
        <p:nvSpPr>
          <p:cNvPr id="3" name="Content Placeholder 2"/>
          <p:cNvSpPr>
            <a:spLocks noGrp="1"/>
          </p:cNvSpPr>
          <p:nvPr>
            <p:ph idx="1"/>
          </p:nvPr>
        </p:nvSpPr>
        <p:spPr/>
        <p:txBody>
          <a:bodyPr/>
          <a:lstStyle/>
          <a:p>
            <a:r>
              <a:rPr lang="en-US" dirty="0" smtClean="0"/>
              <a:t>Our team’s Charter and the example pattern we showed illustrate patterns that </a:t>
            </a:r>
            <a:r>
              <a:rPr lang="en-US" i="1" u="sng" dirty="0" smtClean="0"/>
              <a:t>span organizational domains</a:t>
            </a:r>
            <a:r>
              <a:rPr lang="en-US" dirty="0" smtClean="0"/>
              <a:t>; e.g.:</a:t>
            </a:r>
          </a:p>
          <a:p>
            <a:pPr lvl="1"/>
            <a:r>
              <a:rPr lang="en-US" dirty="0" smtClean="0"/>
              <a:t>A product system, in its application domain, </a:t>
            </a:r>
            <a:r>
              <a:rPr lang="en-US" i="1" dirty="0" smtClean="0"/>
              <a:t>along with </a:t>
            </a:r>
            <a:r>
              <a:rPr lang="en-US" dirty="0" smtClean="0"/>
              <a:t>. . . </a:t>
            </a:r>
          </a:p>
          <a:p>
            <a:pPr lvl="1"/>
            <a:r>
              <a:rPr lang="en-US" dirty="0" smtClean="0"/>
              <a:t>The production system that produced that product</a:t>
            </a:r>
          </a:p>
          <a:p>
            <a:pPr lvl="1"/>
            <a:r>
              <a:rPr lang="en-US" dirty="0" smtClean="0"/>
              <a:t>. . . and possibly other related domains (support, distribution, etc.)</a:t>
            </a:r>
          </a:p>
          <a:p>
            <a:r>
              <a:rPr lang="en-US" dirty="0" smtClean="0"/>
              <a:t>This </a:t>
            </a:r>
            <a:r>
              <a:rPr lang="en-US" i="1" u="sng" dirty="0" smtClean="0"/>
              <a:t>cross-domain patterns </a:t>
            </a:r>
            <a:r>
              <a:rPr lang="en-US" dirty="0" smtClean="0"/>
              <a:t>approach is particularly encouraged by our MBSE Initiative’s leadership:</a:t>
            </a:r>
          </a:p>
          <a:p>
            <a:pPr lvl="1"/>
            <a:r>
              <a:rPr lang="en-US" dirty="0" smtClean="0"/>
              <a:t>So, </a:t>
            </a:r>
            <a:r>
              <a:rPr lang="en-US" u="sng" dirty="0" smtClean="0"/>
              <a:t>at least one of the projects this team is pursuing </a:t>
            </a:r>
            <a:r>
              <a:rPr lang="en-US" dirty="0" smtClean="0"/>
              <a:t>is a cross-domain product application and production pattern family.</a:t>
            </a:r>
            <a:endParaRPr lang="en-US" dirty="0"/>
          </a:p>
        </p:txBody>
      </p:sp>
      <p:sp>
        <p:nvSpPr>
          <p:cNvPr id="5" name="TextBox 4"/>
          <p:cNvSpPr txBox="1"/>
          <p:nvPr/>
        </p:nvSpPr>
        <p:spPr>
          <a:xfrm>
            <a:off x="4682310" y="4655779"/>
            <a:ext cx="2554014" cy="276999"/>
          </a:xfrm>
          <a:prstGeom prst="rect">
            <a:avLst/>
          </a:prstGeom>
          <a:noFill/>
        </p:spPr>
        <p:txBody>
          <a:bodyPr wrap="square" rtlCol="0">
            <a:spAutoFit/>
          </a:bodyPr>
          <a:lstStyle/>
          <a:p>
            <a:pPr algn="ctr"/>
            <a:r>
              <a:rPr lang="en-US" sz="1200" b="1" u="sng" dirty="0" smtClean="0"/>
              <a:t>Oil Filter Manufacturing System</a:t>
            </a:r>
            <a:endParaRPr lang="en-US" sz="1200" b="1" u="sng" dirty="0"/>
          </a:p>
        </p:txBody>
      </p:sp>
      <p:sp>
        <p:nvSpPr>
          <p:cNvPr id="7" name="TextBox 6"/>
          <p:cNvSpPr txBox="1"/>
          <p:nvPr/>
        </p:nvSpPr>
        <p:spPr>
          <a:xfrm>
            <a:off x="740979" y="4615585"/>
            <a:ext cx="2900855" cy="276999"/>
          </a:xfrm>
          <a:prstGeom prst="rect">
            <a:avLst/>
          </a:prstGeom>
          <a:noFill/>
        </p:spPr>
        <p:txBody>
          <a:bodyPr wrap="square" rtlCol="0">
            <a:spAutoFit/>
          </a:bodyPr>
          <a:lstStyle>
            <a:defPPr>
              <a:defRPr lang="en-US"/>
            </a:defPPr>
            <a:lvl1pPr>
              <a:defRPr sz="1200"/>
            </a:lvl1pPr>
          </a:lstStyle>
          <a:p>
            <a:pPr algn="ctr"/>
            <a:r>
              <a:rPr lang="en-US" b="1" u="sng" dirty="0"/>
              <a:t>Oil Filter, Application Domain</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25890" y="4950135"/>
            <a:ext cx="2016399" cy="1758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96340" y="4932778"/>
            <a:ext cx="2590607" cy="1748195"/>
          </a:xfrm>
          <a:prstGeom prst="rect">
            <a:avLst/>
          </a:prstGeom>
          <a:solidFill>
            <a:schemeClr val="bg1">
              <a:lumMod val="95000"/>
            </a:schemeClr>
          </a:solidFill>
          <a:ln>
            <a:solidFill>
              <a:schemeClr val="tx1"/>
            </a:solidFill>
          </a:ln>
          <a:effectLst/>
        </p:spPr>
      </p:pic>
      <p:sp>
        <p:nvSpPr>
          <p:cNvPr id="8" name="Slide Number Placeholder 3"/>
          <p:cNvSpPr txBox="1">
            <a:spLocks/>
          </p:cNvSpPr>
          <p:nvPr/>
        </p:nvSpPr>
        <p:spPr>
          <a:xfrm>
            <a:off x="8376312" y="6380139"/>
            <a:ext cx="620973" cy="365125"/>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fld id="{B6F15528-21DE-4FAA-801E-634DDDAF4B2B}" type="slidenum">
              <a:rPr lang="en-US" sz="1400" smtClean="0"/>
              <a:pPr algn="ctr"/>
              <a:t>43</a:t>
            </a:fld>
            <a:endParaRPr lang="en-US" sz="1400" dirty="0"/>
          </a:p>
        </p:txBody>
      </p:sp>
    </p:spTree>
    <p:extLst>
      <p:ext uri="{BB962C8B-B14F-4D97-AF65-F5344CB8AC3E}">
        <p14:creationId xmlns:p14="http://schemas.microsoft.com/office/powerpoint/2010/main" val="395935364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262" y="159500"/>
            <a:ext cx="8434552" cy="706090"/>
          </a:xfrm>
        </p:spPr>
        <p:txBody>
          <a:bodyPr/>
          <a:lstStyle/>
          <a:p>
            <a:r>
              <a:rPr lang="en-US" dirty="0" smtClean="0"/>
              <a:t>During IW, attendees also suggested work on other patterns</a:t>
            </a:r>
            <a:endParaRPr lang="en-US" dirty="0"/>
          </a:p>
        </p:txBody>
      </p:sp>
      <p:sp>
        <p:nvSpPr>
          <p:cNvPr id="3" name="Content Placeholder 2"/>
          <p:cNvSpPr>
            <a:spLocks noGrp="1"/>
          </p:cNvSpPr>
          <p:nvPr>
            <p:ph idx="1"/>
          </p:nvPr>
        </p:nvSpPr>
        <p:spPr/>
        <p:txBody>
          <a:bodyPr/>
          <a:lstStyle/>
          <a:p>
            <a:pPr marL="457200" indent="-457200">
              <a:buAutoNum type="arabicPeriod"/>
            </a:pPr>
            <a:r>
              <a:rPr lang="en-US" u="sng" dirty="0" smtClean="0"/>
              <a:t>Restaurant </a:t>
            </a:r>
            <a:r>
              <a:rPr lang="en-US" u="sng" dirty="0"/>
              <a:t>System </a:t>
            </a:r>
            <a:r>
              <a:rPr lang="en-US" u="sng" dirty="0" smtClean="0"/>
              <a:t>Pattern </a:t>
            </a:r>
            <a:r>
              <a:rPr lang="en-US" dirty="0" smtClean="0"/>
              <a:t>: Describing </a:t>
            </a:r>
            <a:r>
              <a:rPr lang="en-US" dirty="0"/>
              <a:t>requirements and possibly high level design of Service Providing System/Kitchen “Meal Manufacturing” System/Business Process System, configurable for different classes of restaurants. </a:t>
            </a:r>
            <a:endParaRPr lang="en-US" dirty="0" smtClean="0"/>
          </a:p>
          <a:p>
            <a:pPr marL="457200" indent="-457200">
              <a:buAutoNum type="arabicPeriod"/>
            </a:pPr>
            <a:endParaRPr lang="en-US" dirty="0"/>
          </a:p>
          <a:p>
            <a:pPr marL="0" indent="0">
              <a:buNone/>
            </a:pPr>
            <a:r>
              <a:rPr lang="en-US" u="sng" dirty="0" smtClean="0"/>
              <a:t>Interest from</a:t>
            </a:r>
            <a:r>
              <a:rPr lang="en-US" dirty="0" smtClean="0"/>
              <a:t>: Katie </a:t>
            </a:r>
            <a:r>
              <a:rPr lang="en-US" dirty="0" err="1" smtClean="0"/>
              <a:t>Trase</a:t>
            </a:r>
            <a:r>
              <a:rPr lang="en-US" dirty="0" smtClean="0"/>
              <a:t>, Eric Berg, JD Baker </a:t>
            </a:r>
          </a:p>
          <a:p>
            <a:pPr marL="0" indent="0">
              <a:buNone/>
            </a:pPr>
            <a:endParaRPr lang="en-US" dirty="0"/>
          </a:p>
          <a:p>
            <a:pPr marL="0" indent="0">
              <a:buNone/>
            </a:pPr>
            <a:r>
              <a:rPr lang="en-US" u="sng" dirty="0" smtClean="0"/>
              <a:t>Purpose</a:t>
            </a:r>
            <a:r>
              <a:rPr lang="en-US" dirty="0"/>
              <a:t>: Illustrate System Requirements </a:t>
            </a:r>
            <a:r>
              <a:rPr lang="en-US" dirty="0" smtClean="0"/>
              <a:t>Patterns</a:t>
            </a:r>
          </a:p>
          <a:p>
            <a:pPr marL="457200" indent="-457200">
              <a:buAutoNum type="arabicPeriod"/>
            </a:pPr>
            <a:endParaRPr lang="en-US" dirty="0"/>
          </a:p>
        </p:txBody>
      </p:sp>
      <p:sp>
        <p:nvSpPr>
          <p:cNvPr id="4" name="Slide Number Placeholder 3"/>
          <p:cNvSpPr txBox="1">
            <a:spLocks/>
          </p:cNvSpPr>
          <p:nvPr/>
        </p:nvSpPr>
        <p:spPr>
          <a:xfrm>
            <a:off x="8376312" y="6380139"/>
            <a:ext cx="620973" cy="365125"/>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fld id="{B6F15528-21DE-4FAA-801E-634DDDAF4B2B}" type="slidenum">
              <a:rPr lang="en-US" sz="1400" smtClean="0"/>
              <a:pPr algn="ctr"/>
              <a:t>44</a:t>
            </a:fld>
            <a:endParaRPr lang="en-US" sz="1400" dirty="0"/>
          </a:p>
        </p:txBody>
      </p:sp>
    </p:spTree>
    <p:extLst>
      <p:ext uri="{BB962C8B-B14F-4D97-AF65-F5344CB8AC3E}">
        <p14:creationId xmlns:p14="http://schemas.microsoft.com/office/powerpoint/2010/main" val="308327349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2966" y="159500"/>
            <a:ext cx="8544910" cy="706090"/>
          </a:xfrm>
        </p:spPr>
        <p:txBody>
          <a:bodyPr/>
          <a:lstStyle/>
          <a:p>
            <a:r>
              <a:rPr lang="en-US" dirty="0" smtClean="0"/>
              <a:t>During IW, attendees also suggested work on other patterns</a:t>
            </a:r>
            <a:endParaRPr lang="en-US" dirty="0"/>
          </a:p>
        </p:txBody>
      </p:sp>
      <p:sp>
        <p:nvSpPr>
          <p:cNvPr id="3" name="Content Placeholder 2"/>
          <p:cNvSpPr>
            <a:spLocks noGrp="1"/>
          </p:cNvSpPr>
          <p:nvPr>
            <p:ph idx="1"/>
          </p:nvPr>
        </p:nvSpPr>
        <p:spPr>
          <a:xfrm>
            <a:off x="304800" y="981075"/>
            <a:ext cx="8839200" cy="5145088"/>
          </a:xfrm>
        </p:spPr>
        <p:txBody>
          <a:bodyPr/>
          <a:lstStyle/>
          <a:p>
            <a:pPr marL="457200" indent="-457200">
              <a:buAutoNum type="arabicPeriod" startAt="2"/>
            </a:pPr>
            <a:r>
              <a:rPr lang="en-US" u="sng" dirty="0" smtClean="0"/>
              <a:t>Engineering </a:t>
            </a:r>
            <a:r>
              <a:rPr lang="en-US" u="sng" dirty="0"/>
              <a:t>Verification </a:t>
            </a:r>
            <a:r>
              <a:rPr lang="en-US" u="sng" dirty="0" smtClean="0"/>
              <a:t>Pattern</a:t>
            </a:r>
            <a:r>
              <a:rPr lang="en-US" dirty="0" smtClean="0"/>
              <a:t>: Describing </a:t>
            </a:r>
            <a:r>
              <a:rPr lang="en-US" dirty="0"/>
              <a:t>(a) the structure of Target Engineered System model data to “pre-cast” it in an expected form that is suited for ease of verification analysis (in the most advanced case, by automated analysis; in other cases, by human analysis), along with (b) the Verification Process Pattern for the verification business process, providing configurability to different verification agents, to indicate what kind of agent is required to analyze or verify a given case—different levels of seniority or experience, or even an automated agent, in different cases</a:t>
            </a:r>
            <a:r>
              <a:rPr lang="en-US" dirty="0" smtClean="0"/>
              <a:t>.</a:t>
            </a:r>
          </a:p>
          <a:p>
            <a:pPr marL="0" indent="0">
              <a:buNone/>
            </a:pPr>
            <a:r>
              <a:rPr lang="en-US" dirty="0" smtClean="0"/>
              <a:t> </a:t>
            </a:r>
          </a:p>
          <a:p>
            <a:pPr marL="0" indent="0">
              <a:buNone/>
            </a:pPr>
            <a:r>
              <a:rPr lang="en-US" u="sng" dirty="0" smtClean="0"/>
              <a:t>Interest from</a:t>
            </a:r>
            <a:r>
              <a:rPr lang="en-US" dirty="0" smtClean="0"/>
              <a:t>: Dan Dvorak, Andy Pickard</a:t>
            </a:r>
          </a:p>
          <a:p>
            <a:pPr marL="0" indent="0">
              <a:buNone/>
            </a:pPr>
            <a:r>
              <a:rPr lang="en-US" u="sng" dirty="0" smtClean="0"/>
              <a:t>Purpose</a:t>
            </a:r>
            <a:r>
              <a:rPr lang="en-US" dirty="0"/>
              <a:t>: Improve target system models and engineering processes to gain effectiveness and efficiency in the review process</a:t>
            </a:r>
            <a:r>
              <a:rPr lang="en-US" dirty="0" smtClean="0"/>
              <a:t>.</a:t>
            </a:r>
            <a:endParaRPr lang="en-US" dirty="0"/>
          </a:p>
        </p:txBody>
      </p:sp>
      <p:sp>
        <p:nvSpPr>
          <p:cNvPr id="4" name="Slide Number Placeholder 3"/>
          <p:cNvSpPr txBox="1">
            <a:spLocks/>
          </p:cNvSpPr>
          <p:nvPr/>
        </p:nvSpPr>
        <p:spPr>
          <a:xfrm>
            <a:off x="8376312" y="6380139"/>
            <a:ext cx="620973" cy="365125"/>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fld id="{B6F15528-21DE-4FAA-801E-634DDDAF4B2B}" type="slidenum">
              <a:rPr lang="en-US" sz="1400" smtClean="0"/>
              <a:pPr algn="ctr"/>
              <a:t>45</a:t>
            </a:fld>
            <a:endParaRPr lang="en-US" sz="1400" dirty="0"/>
          </a:p>
        </p:txBody>
      </p:sp>
    </p:spTree>
    <p:extLst>
      <p:ext uri="{BB962C8B-B14F-4D97-AF65-F5344CB8AC3E}">
        <p14:creationId xmlns:p14="http://schemas.microsoft.com/office/powerpoint/2010/main" val="173216488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1435" y="159500"/>
            <a:ext cx="8466082" cy="706090"/>
          </a:xfrm>
        </p:spPr>
        <p:txBody>
          <a:bodyPr/>
          <a:lstStyle/>
          <a:p>
            <a:r>
              <a:rPr lang="en-US" dirty="0" smtClean="0"/>
              <a:t>During IW, attendees also suggested work on other patterns</a:t>
            </a:r>
            <a:endParaRPr lang="en-US" dirty="0"/>
          </a:p>
        </p:txBody>
      </p:sp>
      <p:sp>
        <p:nvSpPr>
          <p:cNvPr id="3" name="Content Placeholder 2"/>
          <p:cNvSpPr>
            <a:spLocks noGrp="1"/>
          </p:cNvSpPr>
          <p:nvPr>
            <p:ph idx="1"/>
          </p:nvPr>
        </p:nvSpPr>
        <p:spPr>
          <a:xfrm>
            <a:off x="304800" y="1245475"/>
            <a:ext cx="8382000" cy="4880687"/>
          </a:xfrm>
        </p:spPr>
        <p:txBody>
          <a:bodyPr/>
          <a:lstStyle/>
          <a:p>
            <a:pPr marL="457200" indent="-457200">
              <a:buAutoNum type="arabicPeriod" startAt="3"/>
            </a:pPr>
            <a:r>
              <a:rPr lang="en-US" u="sng" dirty="0" smtClean="0"/>
              <a:t>SEMP/SEP </a:t>
            </a:r>
            <a:r>
              <a:rPr lang="en-US" u="sng" dirty="0"/>
              <a:t>generation </a:t>
            </a:r>
            <a:r>
              <a:rPr lang="en-US" u="sng" dirty="0" smtClean="0"/>
              <a:t>pattern</a:t>
            </a:r>
            <a:r>
              <a:rPr lang="en-US" dirty="0" smtClean="0"/>
              <a:t>: Describing </a:t>
            </a:r>
            <a:r>
              <a:rPr lang="en-US" dirty="0"/>
              <a:t>the auto-generation of SEMPs/SEPs from target system patterns. </a:t>
            </a:r>
            <a:endParaRPr lang="en-US" dirty="0" smtClean="0"/>
          </a:p>
          <a:p>
            <a:pPr marL="0" indent="0">
              <a:buNone/>
            </a:pPr>
            <a:endParaRPr lang="en-US" dirty="0" smtClean="0"/>
          </a:p>
          <a:p>
            <a:pPr marL="0" indent="0">
              <a:buNone/>
            </a:pPr>
            <a:endParaRPr lang="en-US" dirty="0" smtClean="0"/>
          </a:p>
          <a:p>
            <a:r>
              <a:rPr lang="en-US" u="sng" dirty="0" smtClean="0"/>
              <a:t>Interest from</a:t>
            </a:r>
            <a:r>
              <a:rPr lang="en-US" dirty="0" smtClean="0"/>
              <a:t>: Shams </a:t>
            </a:r>
            <a:r>
              <a:rPr lang="en-US" dirty="0" err="1" smtClean="0"/>
              <a:t>Viranio</a:t>
            </a:r>
            <a:r>
              <a:rPr lang="en-US" dirty="0" smtClean="0"/>
              <a:t>, JD Baker, Bill Schindel </a:t>
            </a:r>
          </a:p>
          <a:p>
            <a:pPr marL="0" indent="0">
              <a:buNone/>
            </a:pPr>
            <a:endParaRPr lang="en-US" dirty="0" smtClean="0"/>
          </a:p>
          <a:p>
            <a:r>
              <a:rPr lang="en-US" u="sng" dirty="0" smtClean="0"/>
              <a:t>Purpose</a:t>
            </a:r>
            <a:r>
              <a:rPr lang="en-US" dirty="0"/>
              <a:t>: aid to anyone generating a SEMP/SEP; education for engineering students</a:t>
            </a:r>
            <a:r>
              <a:rPr lang="en-US" dirty="0" smtClean="0"/>
              <a:t>.</a:t>
            </a:r>
            <a:endParaRPr lang="en-US" dirty="0"/>
          </a:p>
        </p:txBody>
      </p:sp>
      <p:sp>
        <p:nvSpPr>
          <p:cNvPr id="4" name="Slide Number Placeholder 3"/>
          <p:cNvSpPr txBox="1">
            <a:spLocks/>
          </p:cNvSpPr>
          <p:nvPr/>
        </p:nvSpPr>
        <p:spPr>
          <a:xfrm>
            <a:off x="8376312" y="6380139"/>
            <a:ext cx="620973" cy="365125"/>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fld id="{B6F15528-21DE-4FAA-801E-634DDDAF4B2B}" type="slidenum">
              <a:rPr lang="en-US" sz="1400" smtClean="0"/>
              <a:pPr algn="ctr"/>
              <a:t>46</a:t>
            </a:fld>
            <a:endParaRPr lang="en-US" sz="1400" dirty="0"/>
          </a:p>
        </p:txBody>
      </p:sp>
    </p:spTree>
    <p:extLst>
      <p:ext uri="{BB962C8B-B14F-4D97-AF65-F5344CB8AC3E}">
        <p14:creationId xmlns:p14="http://schemas.microsoft.com/office/powerpoint/2010/main" val="120994598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59500"/>
            <a:ext cx="8529145" cy="706090"/>
          </a:xfrm>
        </p:spPr>
        <p:txBody>
          <a:bodyPr/>
          <a:lstStyle/>
          <a:p>
            <a:r>
              <a:rPr lang="en-US" dirty="0" smtClean="0"/>
              <a:t>During IW, attendees also suggested work on other patterns</a:t>
            </a:r>
            <a:endParaRPr lang="en-US" dirty="0"/>
          </a:p>
        </p:txBody>
      </p:sp>
      <p:sp>
        <p:nvSpPr>
          <p:cNvPr id="3" name="Content Placeholder 2"/>
          <p:cNvSpPr>
            <a:spLocks noGrp="1"/>
          </p:cNvSpPr>
          <p:nvPr>
            <p:ph idx="1"/>
          </p:nvPr>
        </p:nvSpPr>
        <p:spPr/>
        <p:txBody>
          <a:bodyPr/>
          <a:lstStyle/>
          <a:p>
            <a:pPr marL="457200" indent="-457200">
              <a:buAutoNum type="arabicPeriod" startAt="4"/>
            </a:pPr>
            <a:r>
              <a:rPr lang="en-US" u="sng" dirty="0" smtClean="0"/>
              <a:t>NDIA </a:t>
            </a:r>
            <a:r>
              <a:rPr lang="en-US" u="sng" dirty="0"/>
              <a:t>Domains </a:t>
            </a:r>
            <a:r>
              <a:rPr lang="en-US" u="sng" dirty="0" smtClean="0"/>
              <a:t>Pattern</a:t>
            </a:r>
            <a:r>
              <a:rPr lang="en-US" dirty="0" smtClean="0"/>
              <a:t>: Aid </a:t>
            </a:r>
            <a:r>
              <a:rPr lang="en-US" dirty="0"/>
              <a:t>in the form of a high level System Pattern, conforming to the seven defense system domains </a:t>
            </a:r>
            <a:r>
              <a:rPr lang="en-US" dirty="0" smtClean="0"/>
              <a:t>categorized by NDIA, including their cross-domain relationships. </a:t>
            </a:r>
          </a:p>
          <a:p>
            <a:pPr marL="0" indent="0">
              <a:buNone/>
            </a:pPr>
            <a:endParaRPr lang="en-US" dirty="0" smtClean="0"/>
          </a:p>
          <a:p>
            <a:pPr marL="0" indent="0">
              <a:buNone/>
            </a:pPr>
            <a:r>
              <a:rPr lang="en-US" dirty="0"/>
              <a:t> </a:t>
            </a:r>
            <a:r>
              <a:rPr lang="en-US" dirty="0" smtClean="0"/>
              <a:t> </a:t>
            </a:r>
          </a:p>
          <a:p>
            <a:pPr marL="0" indent="0">
              <a:buNone/>
            </a:pPr>
            <a:r>
              <a:rPr lang="en-US" u="sng" dirty="0" smtClean="0"/>
              <a:t>Interest from</a:t>
            </a:r>
            <a:r>
              <a:rPr lang="en-US" dirty="0" smtClean="0"/>
              <a:t>: Crash </a:t>
            </a:r>
            <a:r>
              <a:rPr lang="en-US" dirty="0" err="1" smtClean="0"/>
              <a:t>Konwin</a:t>
            </a:r>
            <a:r>
              <a:rPr lang="en-US" dirty="0" smtClean="0"/>
              <a:t>, Troy Peterson</a:t>
            </a:r>
            <a:r>
              <a:rPr lang="en-US" dirty="0"/>
              <a:t>, Shams </a:t>
            </a:r>
            <a:r>
              <a:rPr lang="en-US" dirty="0" err="1" smtClean="0"/>
              <a:t>Viranio</a:t>
            </a:r>
            <a:endParaRPr lang="en-US" dirty="0" smtClean="0"/>
          </a:p>
          <a:p>
            <a:pPr marL="0" indent="0">
              <a:buNone/>
            </a:pPr>
            <a:endParaRPr lang="en-US" dirty="0"/>
          </a:p>
          <a:p>
            <a:pPr marL="0" indent="0">
              <a:buNone/>
            </a:pPr>
            <a:r>
              <a:rPr lang="en-US" u="sng" dirty="0" smtClean="0"/>
              <a:t>Purpose</a:t>
            </a:r>
            <a:r>
              <a:rPr lang="en-US" dirty="0" smtClean="0"/>
              <a:t>: Provide configurable pattern (model) basis for NDIA domains, and their relationships.</a:t>
            </a:r>
            <a:endParaRPr lang="en-US" dirty="0"/>
          </a:p>
        </p:txBody>
      </p:sp>
      <p:sp>
        <p:nvSpPr>
          <p:cNvPr id="4" name="Slide Number Placeholder 3"/>
          <p:cNvSpPr txBox="1">
            <a:spLocks/>
          </p:cNvSpPr>
          <p:nvPr/>
        </p:nvSpPr>
        <p:spPr>
          <a:xfrm>
            <a:off x="8376312" y="6380139"/>
            <a:ext cx="620973" cy="365125"/>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fld id="{B6F15528-21DE-4FAA-801E-634DDDAF4B2B}" type="slidenum">
              <a:rPr lang="en-US" sz="1400" smtClean="0"/>
              <a:pPr algn="ctr"/>
              <a:t>47</a:t>
            </a:fld>
            <a:endParaRPr lang="en-US" sz="1400" dirty="0"/>
          </a:p>
        </p:txBody>
      </p:sp>
    </p:spTree>
    <p:extLst>
      <p:ext uri="{BB962C8B-B14F-4D97-AF65-F5344CB8AC3E}">
        <p14:creationId xmlns:p14="http://schemas.microsoft.com/office/powerpoint/2010/main" val="371234001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4855" y="254095"/>
            <a:ext cx="7740870" cy="706090"/>
          </a:xfrm>
        </p:spPr>
        <p:txBody>
          <a:bodyPr/>
          <a:lstStyle/>
          <a:p>
            <a:pPr algn="ctr"/>
            <a:r>
              <a:rPr lang="en-US" dirty="0" smtClean="0"/>
              <a:t>Additional patterns nominated by others, to </a:t>
            </a:r>
            <a:r>
              <a:rPr lang="en-US" dirty="0"/>
              <a:t>support work being pursued by </a:t>
            </a:r>
            <a:r>
              <a:rPr lang="en-US" dirty="0" smtClean="0"/>
              <a:t>INCOSE </a:t>
            </a:r>
            <a:r>
              <a:rPr lang="en-US" dirty="0"/>
              <a:t>members and </a:t>
            </a:r>
            <a:r>
              <a:rPr lang="en-US" dirty="0" smtClean="0"/>
              <a:t>WGs</a:t>
            </a:r>
            <a:r>
              <a:rPr lang="en-US" dirty="0"/>
              <a:t/>
            </a:r>
            <a:br>
              <a:rPr lang="en-US" dirty="0"/>
            </a:br>
            <a:endParaRPr lang="en-US" dirty="0"/>
          </a:p>
        </p:txBody>
      </p:sp>
      <p:sp>
        <p:nvSpPr>
          <p:cNvPr id="3" name="Content Placeholder 2"/>
          <p:cNvSpPr>
            <a:spLocks noGrp="1"/>
          </p:cNvSpPr>
          <p:nvPr>
            <p:ph idx="1"/>
          </p:nvPr>
        </p:nvSpPr>
        <p:spPr>
          <a:xfrm>
            <a:off x="0" y="1213939"/>
            <a:ext cx="9143999" cy="4770329"/>
          </a:xfrm>
        </p:spPr>
        <p:txBody>
          <a:bodyPr/>
          <a:lstStyle/>
          <a:p>
            <a:pPr marL="457200" indent="-457200">
              <a:buFont typeface="+mj-lt"/>
              <a:buAutoNum type="arabicPeriod" startAt="5"/>
            </a:pPr>
            <a:r>
              <a:rPr lang="en-US" dirty="0" smtClean="0"/>
              <a:t>Northrop Grumman (Tamara </a:t>
            </a:r>
            <a:r>
              <a:rPr lang="en-US" dirty="0" err="1" smtClean="0"/>
              <a:t>Valinoto</a:t>
            </a:r>
            <a:r>
              <a:rPr lang="en-US" dirty="0" smtClean="0"/>
              <a:t>): </a:t>
            </a:r>
          </a:p>
          <a:p>
            <a:pPr lvl="1"/>
            <a:r>
              <a:rPr lang="en-US" sz="2400" u="sng" dirty="0" smtClean="0"/>
              <a:t>Electronic Systems Pattern</a:t>
            </a:r>
          </a:p>
          <a:p>
            <a:pPr lvl="1"/>
            <a:endParaRPr lang="en-US" sz="2400" dirty="0" smtClean="0"/>
          </a:p>
          <a:p>
            <a:pPr marL="457200" indent="-457200">
              <a:buFont typeface="+mj-lt"/>
              <a:buAutoNum type="arabicPeriod" startAt="5"/>
            </a:pPr>
            <a:r>
              <a:rPr lang="en-US" dirty="0" smtClean="0"/>
              <a:t>Booz Allen Hamilton (Troy Peterson): </a:t>
            </a:r>
          </a:p>
          <a:p>
            <a:pPr lvl="1">
              <a:buFont typeface="+mj-lt"/>
              <a:buChar char="–"/>
            </a:pPr>
            <a:r>
              <a:rPr lang="en-US" sz="2400" u="sng" dirty="0"/>
              <a:t>Vehicle Systems </a:t>
            </a:r>
            <a:r>
              <a:rPr lang="en-US" sz="2400" u="sng" dirty="0" smtClean="0"/>
              <a:t>Pattern</a:t>
            </a:r>
          </a:p>
          <a:p>
            <a:pPr lvl="1">
              <a:buFont typeface="+mj-lt"/>
              <a:buChar char="–"/>
            </a:pPr>
            <a:endParaRPr lang="en-US" sz="2400" dirty="0"/>
          </a:p>
          <a:p>
            <a:pPr marL="457200" indent="-457200">
              <a:buFont typeface="+mj-lt"/>
              <a:buAutoNum type="arabicPeriod" startAt="5"/>
            </a:pPr>
            <a:r>
              <a:rPr lang="en-US" dirty="0" smtClean="0"/>
              <a:t>INCOSE Agile Systems Working Group (Rick Dove):</a:t>
            </a:r>
          </a:p>
          <a:p>
            <a:pPr lvl="1">
              <a:buFont typeface="+mj-lt"/>
              <a:buChar char="–"/>
            </a:pPr>
            <a:r>
              <a:rPr lang="en-US" sz="2400" u="sng" dirty="0"/>
              <a:t>Agile System Architectural </a:t>
            </a:r>
            <a:r>
              <a:rPr lang="en-US" sz="2400" u="sng" dirty="0" smtClean="0"/>
              <a:t>Pattern</a:t>
            </a:r>
          </a:p>
          <a:p>
            <a:pPr lvl="1">
              <a:buFont typeface="+mj-lt"/>
              <a:buChar char="–"/>
            </a:pPr>
            <a:r>
              <a:rPr lang="en-US" sz="2400" u="sng" dirty="0" smtClean="0"/>
              <a:t>Agile SE</a:t>
            </a:r>
          </a:p>
          <a:p>
            <a:pPr lvl="1">
              <a:buFont typeface="+mj-lt"/>
              <a:buChar char="–"/>
            </a:pPr>
            <a:endParaRPr lang="en-US" sz="2400" dirty="0"/>
          </a:p>
          <a:p>
            <a:pPr marL="457200" indent="-457200">
              <a:buFont typeface="+mj-lt"/>
              <a:buAutoNum type="arabicPeriod" startAt="5"/>
            </a:pPr>
            <a:r>
              <a:rPr lang="en-US" dirty="0" smtClean="0"/>
              <a:t>INCOSE Security Working Group (Rick Dove):</a:t>
            </a:r>
          </a:p>
          <a:p>
            <a:pPr lvl="1">
              <a:buFont typeface="+mj-lt"/>
              <a:buChar char="–"/>
            </a:pPr>
            <a:r>
              <a:rPr lang="en-US" sz="2400" u="sng" dirty="0"/>
              <a:t>Secure System Pattern</a:t>
            </a:r>
          </a:p>
        </p:txBody>
      </p:sp>
      <p:sp>
        <p:nvSpPr>
          <p:cNvPr id="4" name="Slide Number Placeholder 3"/>
          <p:cNvSpPr txBox="1">
            <a:spLocks/>
          </p:cNvSpPr>
          <p:nvPr/>
        </p:nvSpPr>
        <p:spPr>
          <a:xfrm>
            <a:off x="8376312" y="6380139"/>
            <a:ext cx="620973" cy="365125"/>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fld id="{B6F15528-21DE-4FAA-801E-634DDDAF4B2B}" type="slidenum">
              <a:rPr lang="en-US" sz="1400" smtClean="0"/>
              <a:pPr algn="ctr"/>
              <a:t>48</a:t>
            </a:fld>
            <a:endParaRPr lang="en-US" sz="1400" dirty="0"/>
          </a:p>
        </p:txBody>
      </p:sp>
    </p:spTree>
    <p:extLst>
      <p:ext uri="{BB962C8B-B14F-4D97-AF65-F5344CB8AC3E}">
        <p14:creationId xmlns:p14="http://schemas.microsoft.com/office/powerpoint/2010/main" val="324952104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125"/>
            <a:ext cx="9144000" cy="6173623"/>
          </a:xfrm>
        </p:spPr>
        <p:txBody>
          <a:bodyPr/>
          <a:lstStyle/>
          <a:p>
            <a:pPr>
              <a:buFont typeface="+mj-lt"/>
              <a:buAutoNum type="arabicPeriod"/>
            </a:pPr>
            <a:r>
              <a:rPr lang="en-US" sz="1400" dirty="0"/>
              <a:t>Eric Berg, </a:t>
            </a:r>
            <a:r>
              <a:rPr lang="en-US" sz="1400" dirty="0" smtClean="0"/>
              <a:t>“Affordable </a:t>
            </a:r>
            <a:r>
              <a:rPr lang="en-US" sz="1400" dirty="0"/>
              <a:t>Systems Engineering: An Application of Model-Based System Patterns To Consumer Packaged Goods Products, Manufacturing, and </a:t>
            </a:r>
            <a:r>
              <a:rPr lang="en-US" sz="1400" dirty="0" smtClean="0"/>
              <a:t>Distribution”, at INCOSE IW2014 MBSE Workshop, 2014.</a:t>
            </a:r>
            <a:endParaRPr lang="en-US" sz="1400" dirty="0"/>
          </a:p>
          <a:p>
            <a:pPr>
              <a:buFont typeface="+mj-lt"/>
              <a:buAutoNum type="arabicPeriod"/>
            </a:pPr>
            <a:r>
              <a:rPr lang="en-US" sz="1400" dirty="0" smtClean="0"/>
              <a:t>Bill </a:t>
            </a:r>
            <a:r>
              <a:rPr lang="en-US" sz="1400" dirty="0"/>
              <a:t>Schindel, Troy Peterson, “Introduction to Pattern-Based Systems Engineering (PBSE): Leveraging MBSE Techniques”, </a:t>
            </a:r>
            <a:r>
              <a:rPr lang="en-US" sz="1400" dirty="0" smtClean="0"/>
              <a:t>in Proc. of INCOSE 2013 Great Lakes Regional Conference on Systems Engineering, Tutorial</a:t>
            </a:r>
            <a:r>
              <a:rPr lang="en-US" sz="1400" dirty="0"/>
              <a:t>, </a:t>
            </a:r>
            <a:r>
              <a:rPr lang="en-US" sz="1400" dirty="0" smtClean="0"/>
              <a:t>October, </a:t>
            </a:r>
            <a:r>
              <a:rPr lang="en-US" sz="1400" dirty="0"/>
              <a:t>2013</a:t>
            </a:r>
            <a:r>
              <a:rPr lang="en-US" sz="1400" dirty="0" smtClean="0"/>
              <a:t>.</a:t>
            </a:r>
          </a:p>
          <a:p>
            <a:pPr>
              <a:buFont typeface="+mj-lt"/>
              <a:buAutoNum type="arabicPeriod"/>
            </a:pPr>
            <a:r>
              <a:rPr lang="en-US" sz="1400" dirty="0"/>
              <a:t>W. Schindel, “System </a:t>
            </a:r>
            <a:r>
              <a:rPr lang="en-US" sz="1400" dirty="0" smtClean="0"/>
              <a:t>Interactions</a:t>
            </a:r>
            <a:r>
              <a:rPr lang="en-US" sz="1400" dirty="0"/>
              <a:t>: Making The Heart of Systems More Visible”, in Proc. of INCOSE Great Lakes 2013 Regional Conference on Systems Engineering, October, 2013.</a:t>
            </a:r>
          </a:p>
          <a:p>
            <a:pPr>
              <a:buFont typeface="+mj-lt"/>
              <a:buAutoNum type="arabicPeriod"/>
            </a:pPr>
            <a:r>
              <a:rPr lang="en-US" sz="1400" dirty="0" smtClean="0"/>
              <a:t>Bill </a:t>
            </a:r>
            <a:r>
              <a:rPr lang="en-US" sz="1400" dirty="0"/>
              <a:t>Schindel, Troy Peterson, “Introduction to Pattern-Based Systems Engineering (PBSE): Leveraging MBSE Techniques”, </a:t>
            </a:r>
            <a:r>
              <a:rPr lang="en-US" sz="1400" dirty="0" smtClean="0"/>
              <a:t>in Proc. of INCOSE 2013 International Symposium, Tutorial</a:t>
            </a:r>
            <a:r>
              <a:rPr lang="en-US" sz="1400" dirty="0"/>
              <a:t>, June, 2013</a:t>
            </a:r>
            <a:r>
              <a:rPr lang="en-US" sz="1400" dirty="0" smtClean="0"/>
              <a:t>.</a:t>
            </a:r>
          </a:p>
          <a:p>
            <a:pPr>
              <a:buFont typeface="+mj-lt"/>
              <a:buAutoNum type="arabicPeriod"/>
            </a:pPr>
            <a:r>
              <a:rPr lang="en-US" sz="1400" dirty="0"/>
              <a:t>”Abbreviated Systematica Glossary, Ordered by Concept, V 4.2.2, ICTT System Sciences, 2013.</a:t>
            </a:r>
          </a:p>
          <a:p>
            <a:pPr>
              <a:buFont typeface="+mj-lt"/>
              <a:buAutoNum type="arabicPeriod"/>
            </a:pPr>
            <a:r>
              <a:rPr lang="en-US" sz="1400" dirty="0" smtClean="0"/>
              <a:t>W</a:t>
            </a:r>
            <a:r>
              <a:rPr lang="en-US" sz="1400" dirty="0"/>
              <a:t>. Schindel, “Introduction to Pattern-Based Systems Engineering (PBSE)”, INCOSE Finger Lakes Chapter Webinar, April 26, 2012. </a:t>
            </a:r>
          </a:p>
          <a:p>
            <a:pPr>
              <a:buFont typeface="+mj-lt"/>
              <a:buAutoNum type="arabicPeriod"/>
            </a:pPr>
            <a:r>
              <a:rPr lang="en-US" sz="1400" dirty="0" smtClean="0"/>
              <a:t>------------------, </a:t>
            </a:r>
            <a:r>
              <a:rPr lang="en-US" sz="1400" dirty="0"/>
              <a:t>“Integrating Materials, Process &amp; Product Portfolios: Lessons from Pattern-Based Systems Engineering”, in Proc. of 2012 Conference of Society for the Advancement of Material and Process Engineering, 2012.</a:t>
            </a:r>
          </a:p>
          <a:p>
            <a:pPr>
              <a:buFont typeface="+mj-lt"/>
              <a:buAutoNum type="arabicPeriod"/>
            </a:pPr>
            <a:r>
              <a:rPr lang="en-US" sz="1400" dirty="0"/>
              <a:t>------------------</a:t>
            </a:r>
            <a:r>
              <a:rPr lang="en-US" sz="1400" dirty="0" smtClean="0"/>
              <a:t>, </a:t>
            </a:r>
            <a:r>
              <a:rPr lang="en-US" sz="1400" dirty="0"/>
              <a:t>“What Is the Smallest Model of a System?”, </a:t>
            </a:r>
            <a:r>
              <a:rPr lang="en-US" sz="1400" dirty="0" smtClean="0"/>
              <a:t>in Proc</a:t>
            </a:r>
            <a:r>
              <a:rPr lang="en-US" sz="1400" dirty="0"/>
              <a:t>. of the INCOSE 2011 International Symposium, International Council on Systems Engineering (2011). </a:t>
            </a:r>
            <a:endParaRPr lang="en-US" sz="1400" dirty="0" smtClean="0"/>
          </a:p>
          <a:p>
            <a:pPr>
              <a:buFont typeface="+mj-lt"/>
              <a:buAutoNum type="arabicPeriod"/>
            </a:pPr>
            <a:r>
              <a:rPr lang="en-US" sz="1400" dirty="0"/>
              <a:t>------------------</a:t>
            </a:r>
            <a:r>
              <a:rPr lang="en-US" sz="1400" dirty="0" smtClean="0"/>
              <a:t>, </a:t>
            </a:r>
            <a:r>
              <a:rPr lang="en-US" sz="1400" dirty="0"/>
              <a:t>“The Impact of ‘Dark Patterns’ On Uncertainty: Enhancing Adaptability In The Systems World”, in Proc. of INCOSE Great Lakes 2011 Regional Conference on Systems Engineering, Dearborn, MI, </a:t>
            </a:r>
            <a:r>
              <a:rPr lang="en-US" sz="1400" dirty="0" smtClean="0"/>
              <a:t>2011</a:t>
            </a:r>
          </a:p>
          <a:p>
            <a:pPr>
              <a:buFont typeface="+mj-lt"/>
              <a:buAutoNum type="arabicPeriod"/>
            </a:pPr>
            <a:r>
              <a:rPr lang="en-US" sz="1400" dirty="0"/>
              <a:t>------------------</a:t>
            </a:r>
            <a:r>
              <a:rPr lang="en-GB" sz="1400" dirty="0" smtClean="0"/>
              <a:t>l</a:t>
            </a:r>
            <a:r>
              <a:rPr lang="en-GB" sz="1400" dirty="0"/>
              <a:t>, “</a:t>
            </a:r>
            <a:r>
              <a:rPr lang="en-US" sz="1400" dirty="0"/>
              <a:t>Failure Analysis: Insights from Model-Based Systems Engineering”, in </a:t>
            </a:r>
            <a:r>
              <a:rPr lang="en-US" sz="1400" i="1" dirty="0"/>
              <a:t>Proceedings of INCOSE 2010 Symposium</a:t>
            </a:r>
            <a:r>
              <a:rPr lang="en-US" sz="1400" dirty="0"/>
              <a:t>, July 2010.</a:t>
            </a:r>
          </a:p>
          <a:p>
            <a:pPr>
              <a:buFont typeface="+mj-lt"/>
              <a:buAutoNum type="arabicPeriod"/>
            </a:pPr>
            <a:r>
              <a:rPr lang="en-US" sz="1400" dirty="0" smtClean="0"/>
              <a:t>J</a:t>
            </a:r>
            <a:r>
              <a:rPr lang="en-US" sz="1400" dirty="0"/>
              <a:t>. Bradley, M. Hughes, and W. Schindel, “Optimizing Delivery of Global Pharmaceutical Packaging Solutions, Using Systems Engineering Patterns”, in Proc. of the INCOSE 2010 International Symposium (2010).</a:t>
            </a:r>
          </a:p>
          <a:p>
            <a:pPr>
              <a:buFont typeface="+mj-lt"/>
              <a:buAutoNum type="arabicPeriod"/>
            </a:pPr>
            <a:r>
              <a:rPr lang="en-US" sz="1400" dirty="0" smtClean="0"/>
              <a:t>W</a:t>
            </a:r>
            <a:r>
              <a:rPr lang="en-US" sz="1400" dirty="0"/>
              <a:t>. Schindel, “Pattern-Based Systems Engineering: An Extension of Model-Based SE”, INCOSE IS2005 Tutorial TIES 4, (2005). </a:t>
            </a:r>
            <a:endParaRPr lang="en-US" sz="1400" dirty="0" smtClean="0"/>
          </a:p>
          <a:p>
            <a:pPr>
              <a:buFont typeface="+mj-lt"/>
              <a:buAutoNum type="arabicPeriod"/>
            </a:pPr>
            <a:r>
              <a:rPr lang="en-US" sz="1400" dirty="0"/>
              <a:t>------------------</a:t>
            </a:r>
            <a:r>
              <a:rPr lang="fr-FR" sz="1400" dirty="0" smtClean="0"/>
              <a:t>, </a:t>
            </a:r>
            <a:r>
              <a:rPr lang="fr-FR" sz="1400" dirty="0"/>
              <a:t>“Requirements </a:t>
            </a:r>
            <a:r>
              <a:rPr lang="fr-FR" sz="1400" dirty="0" smtClean="0"/>
              <a:t>Statements Are Transfer Functions</a:t>
            </a:r>
            <a:r>
              <a:rPr lang="fr-FR" sz="1400" dirty="0"/>
              <a:t>: An </a:t>
            </a:r>
            <a:r>
              <a:rPr lang="fr-FR" sz="1400" dirty="0" smtClean="0"/>
              <a:t>Insight </a:t>
            </a:r>
            <a:r>
              <a:rPr lang="fr-FR" sz="1400" dirty="0"/>
              <a:t>from </a:t>
            </a:r>
            <a:r>
              <a:rPr lang="fr-FR" sz="1400" dirty="0" smtClean="0"/>
              <a:t>Model-</a:t>
            </a:r>
            <a:r>
              <a:rPr lang="fr-FR" sz="1400" dirty="0"/>
              <a:t>B</a:t>
            </a:r>
            <a:r>
              <a:rPr lang="fr-FR" sz="1400" dirty="0" smtClean="0"/>
              <a:t>ased Systems Engineering</a:t>
            </a:r>
            <a:r>
              <a:rPr lang="fr-FR" sz="1400" dirty="0"/>
              <a:t>”, in </a:t>
            </a:r>
            <a:r>
              <a:rPr lang="fr-FR" sz="1400" i="1" dirty="0" smtClean="0"/>
              <a:t>Proc. </a:t>
            </a:r>
            <a:r>
              <a:rPr lang="fr-FR" sz="1400" i="1" dirty="0"/>
              <a:t>of INCOSE 2005 International Symposium</a:t>
            </a:r>
            <a:r>
              <a:rPr lang="fr-FR" sz="1400" dirty="0"/>
              <a:t>, (2005). </a:t>
            </a:r>
          </a:p>
          <a:p>
            <a:pPr>
              <a:buFont typeface="+mj-lt"/>
              <a:buAutoNum type="arabicPeriod"/>
            </a:pPr>
            <a:r>
              <a:rPr lang="en-US" sz="1400" dirty="0" smtClean="0"/>
              <a:t>W</a:t>
            </a:r>
            <a:r>
              <a:rPr lang="en-US" sz="1400" dirty="0"/>
              <a:t>. Schindel, and V. Smith, “Results of Applying a Families-of-Systems Approach to Systems Engineering of Product Line Families”, SAE International, Technical Report 2002-01-3086 (2002</a:t>
            </a:r>
            <a:r>
              <a:rPr lang="en-US" sz="1400" dirty="0" smtClean="0"/>
              <a:t>)..</a:t>
            </a:r>
            <a:endParaRPr lang="en-US" sz="1400" dirty="0"/>
          </a:p>
          <a:p>
            <a:pPr>
              <a:buAutoNum type="arabicPeriod" startAt="8"/>
            </a:pPr>
            <a:endParaRPr lang="en-US" sz="1400" dirty="0"/>
          </a:p>
          <a:p>
            <a:pPr marL="0" indent="0">
              <a:buNone/>
            </a:pPr>
            <a:endParaRPr lang="en-US" sz="1000" dirty="0"/>
          </a:p>
        </p:txBody>
      </p:sp>
      <p:sp>
        <p:nvSpPr>
          <p:cNvPr id="5" name="Slide Number Placeholder 3"/>
          <p:cNvSpPr txBox="1">
            <a:spLocks/>
          </p:cNvSpPr>
          <p:nvPr/>
        </p:nvSpPr>
        <p:spPr>
          <a:xfrm>
            <a:off x="8376312" y="6502971"/>
            <a:ext cx="620973" cy="365125"/>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fld id="{B6F15528-21DE-4FAA-801E-634DDDAF4B2B}" type="slidenum">
              <a:rPr lang="en-US" sz="1400" smtClean="0"/>
              <a:pPr algn="ctr"/>
              <a:t>49</a:t>
            </a:fld>
            <a:endParaRPr lang="en-US" sz="1400" dirty="0"/>
          </a:p>
        </p:txBody>
      </p:sp>
    </p:spTree>
    <p:extLst>
      <p:ext uri="{BB962C8B-B14F-4D97-AF65-F5344CB8AC3E}">
        <p14:creationId xmlns:p14="http://schemas.microsoft.com/office/powerpoint/2010/main" val="27091505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3102267"/>
            <a:ext cx="9144000" cy="776052"/>
          </a:xfrm>
          <a:prstGeom prst="rect">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848642"/>
            <a:ext cx="9144000" cy="1279704"/>
          </a:xfrm>
          <a:prstGeom prst="rect">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0"/>
            <a:ext cx="6227379" cy="706090"/>
          </a:xfrm>
        </p:spPr>
        <p:txBody>
          <a:bodyPr/>
          <a:lstStyle/>
          <a:p>
            <a:r>
              <a:rPr lang="en-US" dirty="0" smtClean="0"/>
              <a:t>From IS2014 meeting minutes of this group:</a:t>
            </a:r>
            <a:endParaRPr lang="en-US" dirty="0"/>
          </a:p>
        </p:txBody>
      </p:sp>
      <p:sp>
        <p:nvSpPr>
          <p:cNvPr id="4" name="Rectangle 3"/>
          <p:cNvSpPr/>
          <p:nvPr/>
        </p:nvSpPr>
        <p:spPr>
          <a:xfrm>
            <a:off x="0" y="817110"/>
            <a:ext cx="9144000" cy="5960606"/>
          </a:xfrm>
          <a:prstGeom prst="rect">
            <a:avLst/>
          </a:prstGeom>
        </p:spPr>
        <p:txBody>
          <a:bodyPr wrap="square">
            <a:spAutoFit/>
          </a:bodyPr>
          <a:lstStyle/>
          <a:p>
            <a:pPr marL="342900" indent="-342900">
              <a:spcAft>
                <a:spcPts val="200"/>
              </a:spcAft>
              <a:buFont typeface="+mj-lt"/>
              <a:buAutoNum type="alphaLcParenR"/>
            </a:pPr>
            <a:r>
              <a:rPr lang="en-US" sz="1600" b="1" u="sng" dirty="0" smtClean="0"/>
              <a:t>A </a:t>
            </a:r>
            <a:r>
              <a:rPr lang="en-US" sz="1600" b="1" u="sng" dirty="0"/>
              <a:t>Manufactured Product Pattern and associated Manufacturing System Pattern</a:t>
            </a:r>
            <a:r>
              <a:rPr lang="en-US" sz="1600" dirty="0"/>
              <a:t>: Bill confirmed he continues to generate this and remains committed to this deliverable.</a:t>
            </a:r>
          </a:p>
          <a:p>
            <a:pPr marL="342900" indent="-342900">
              <a:spcAft>
                <a:spcPts val="200"/>
              </a:spcAft>
              <a:buFont typeface="+mj-lt"/>
              <a:buAutoNum type="alphaLcParenR"/>
            </a:pPr>
            <a:r>
              <a:rPr lang="en-US" sz="1600" b="1" u="sng" dirty="0" smtClean="0"/>
              <a:t>Northrop </a:t>
            </a:r>
            <a:r>
              <a:rPr lang="en-US" sz="1600" b="1" u="sng" dirty="0"/>
              <a:t>Grumman Electronic Systems Domain Pattern: </a:t>
            </a:r>
            <a:r>
              <a:rPr lang="en-US" sz="1600" dirty="0"/>
              <a:t>Tamara </a:t>
            </a:r>
            <a:r>
              <a:rPr lang="en-US" sz="1600" dirty="0" err="1"/>
              <a:t>Vallinoto</a:t>
            </a:r>
            <a:r>
              <a:rPr lang="en-US" sz="1600" dirty="0"/>
              <a:t> </a:t>
            </a:r>
            <a:r>
              <a:rPr lang="en-US" sz="1600" dirty="0" smtClean="0"/>
              <a:t>gave </a:t>
            </a:r>
            <a:r>
              <a:rPr lang="en-US" sz="1600" dirty="0"/>
              <a:t>a verbal presentation on her team’s having won funding for and begun development of an NGC ES Domain Pattern. She believes timing will be good for involvement in an IS2015 paper.</a:t>
            </a:r>
          </a:p>
          <a:p>
            <a:pPr marL="342900" indent="-342900">
              <a:spcAft>
                <a:spcPts val="200"/>
              </a:spcAft>
              <a:buFont typeface="+mj-lt"/>
              <a:buAutoNum type="alphaLcParenR"/>
            </a:pPr>
            <a:r>
              <a:rPr lang="en-US" sz="1600" b="1" u="sng" dirty="0" smtClean="0"/>
              <a:t>Verification </a:t>
            </a:r>
            <a:r>
              <a:rPr lang="en-US" sz="1600" b="1" u="sng" dirty="0"/>
              <a:t>System Pattern:  </a:t>
            </a:r>
            <a:r>
              <a:rPr lang="en-US" sz="1600" dirty="0"/>
              <a:t>Andy Pickard (Rolls-Royce) was not in attendance, but indicated during IS2014 that he would like to add Review Approver Identification to this pattern; Dan Dvorak (NASA JPL) indicated that he has not been in touch with Andy on this pattern yet, since their discussion of it during the January meeting. </a:t>
            </a:r>
          </a:p>
          <a:p>
            <a:pPr marL="342900" indent="-342900">
              <a:spcAft>
                <a:spcPts val="200"/>
              </a:spcAft>
              <a:buFont typeface="+mj-lt"/>
              <a:buAutoNum type="alphaLcParenR"/>
            </a:pPr>
            <a:r>
              <a:rPr lang="en-US" sz="1600" b="1" u="sng" dirty="0" smtClean="0"/>
              <a:t>RC </a:t>
            </a:r>
            <a:r>
              <a:rPr lang="en-US" sz="1600" b="1" u="sng" dirty="0"/>
              <a:t>Vehicle Pattern</a:t>
            </a:r>
            <a:r>
              <a:rPr lang="en-US" sz="1600" dirty="0"/>
              <a:t>: Troy Peterson (Booz Allen) summarized his plans to construct an RC Vehicle Pattern, connected to purchasable designs (systems and components), adding autonomous systems aspects</a:t>
            </a:r>
            <a:r>
              <a:rPr lang="en-US" sz="1600" dirty="0" smtClean="0"/>
              <a:t>.</a:t>
            </a:r>
          </a:p>
          <a:p>
            <a:pPr marL="342900" indent="-342900">
              <a:spcAft>
                <a:spcPts val="200"/>
              </a:spcAft>
              <a:buFont typeface="+mj-lt"/>
              <a:buAutoNum type="alphaLcParenR"/>
            </a:pPr>
            <a:r>
              <a:rPr lang="en-US" sz="1600" b="1" u="sng" dirty="0" smtClean="0"/>
              <a:t>Agile </a:t>
            </a:r>
            <a:r>
              <a:rPr lang="en-US" sz="1600" b="1" u="sng" dirty="0"/>
              <a:t>System Pattern: </a:t>
            </a:r>
            <a:r>
              <a:rPr lang="en-US" sz="1600" dirty="0"/>
              <a:t>Rick Dove (Paradigm Shift, Int’l) summarized work he has planned with the Agile Systems WG and the Secure Systems WG, and his interest in potentially expressing his Agile System Pattern using PBSE. He will continue to consider this with Bill during his 2014 planning phase, but does not currently intend to begin until the 2015 workshops he is still planning. </a:t>
            </a:r>
          </a:p>
          <a:p>
            <a:pPr marL="342900" indent="-342900">
              <a:spcAft>
                <a:spcPts val="200"/>
              </a:spcAft>
              <a:buFont typeface="+mj-lt"/>
              <a:buAutoNum type="alphaLcParenR"/>
            </a:pPr>
            <a:r>
              <a:rPr lang="en-US" sz="1600" b="1" u="sng" dirty="0" smtClean="0"/>
              <a:t>Secure </a:t>
            </a:r>
            <a:r>
              <a:rPr lang="en-US" sz="1600" b="1" u="sng" dirty="0"/>
              <a:t>System Pattern: </a:t>
            </a:r>
            <a:r>
              <a:rPr lang="en-US" sz="1600" dirty="0"/>
              <a:t>Rick Dove, see immediately above.</a:t>
            </a:r>
          </a:p>
          <a:p>
            <a:pPr marL="342900" indent="-342900">
              <a:spcAft>
                <a:spcPts val="200"/>
              </a:spcAft>
              <a:buFont typeface="+mj-lt"/>
              <a:buAutoNum type="alphaLcParenR"/>
            </a:pPr>
            <a:r>
              <a:rPr lang="en-US" sz="1600" b="1" u="sng" dirty="0" smtClean="0"/>
              <a:t>NDIA </a:t>
            </a:r>
            <a:r>
              <a:rPr lang="en-US" sz="1600" b="1" u="sng" dirty="0"/>
              <a:t>Domains Pattern: </a:t>
            </a:r>
            <a:r>
              <a:rPr lang="en-US" sz="1600" dirty="0"/>
              <a:t>Crash </a:t>
            </a:r>
            <a:r>
              <a:rPr lang="en-US" sz="1600" dirty="0" err="1"/>
              <a:t>Konwin</a:t>
            </a:r>
            <a:r>
              <a:rPr lang="en-US" sz="1600" dirty="0"/>
              <a:t> was not in the June meeting to discuss this. </a:t>
            </a:r>
          </a:p>
          <a:p>
            <a:pPr marL="342900" indent="-342900">
              <a:spcAft>
                <a:spcPts val="200"/>
              </a:spcAft>
              <a:buFont typeface="+mj-lt"/>
              <a:buAutoNum type="alphaLcParenR"/>
            </a:pPr>
            <a:r>
              <a:rPr lang="en-US" sz="1600" b="1" u="sng" dirty="0" smtClean="0"/>
              <a:t>SEMP/SEP </a:t>
            </a:r>
            <a:r>
              <a:rPr lang="en-US" sz="1600" b="1" u="sng" dirty="0"/>
              <a:t>Generation Pattern: </a:t>
            </a:r>
            <a:r>
              <a:rPr lang="en-US" sz="1600" dirty="0"/>
              <a:t>Shams was not in the June meeting to discuss this. </a:t>
            </a:r>
          </a:p>
          <a:p>
            <a:pPr marL="342900" indent="-342900">
              <a:spcAft>
                <a:spcPts val="200"/>
              </a:spcAft>
              <a:buFont typeface="+mj-lt"/>
              <a:buAutoNum type="alphaLcParenR"/>
            </a:pPr>
            <a:r>
              <a:rPr lang="en-US" sz="1600" b="1" u="sng" dirty="0" smtClean="0"/>
              <a:t>Restaurant </a:t>
            </a:r>
            <a:r>
              <a:rPr lang="en-US" sz="1600" b="1" u="sng" dirty="0"/>
              <a:t>Pattern: </a:t>
            </a:r>
            <a:r>
              <a:rPr lang="en-US" sz="1600" dirty="0"/>
              <a:t>One member of the proposing team (Eric Berg) participated in this June meeting remotely, but the chair neglected to ask Eric during the meeting to discuss his continued interest in pursuing this pattern as a 2014 deliverable. </a:t>
            </a:r>
          </a:p>
        </p:txBody>
      </p:sp>
      <p:sp>
        <p:nvSpPr>
          <p:cNvPr id="8" name="Rectangle 7"/>
          <p:cNvSpPr/>
          <p:nvPr/>
        </p:nvSpPr>
        <p:spPr>
          <a:xfrm>
            <a:off x="6668815" y="47298"/>
            <a:ext cx="2459420" cy="639852"/>
          </a:xfrm>
          <a:prstGeom prst="rect">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i="1" dirty="0" smtClean="0">
                <a:solidFill>
                  <a:schemeClr val="tx1"/>
                </a:solidFill>
              </a:rPr>
              <a:t>Shaded are known to be active</a:t>
            </a:r>
            <a:endParaRPr lang="en-US" i="1" dirty="0">
              <a:solidFill>
                <a:schemeClr val="tx1"/>
              </a:solidFill>
            </a:endParaRPr>
          </a:p>
        </p:txBody>
      </p:sp>
    </p:spTree>
    <p:extLst>
      <p:ext uri="{BB962C8B-B14F-4D97-AF65-F5344CB8AC3E}">
        <p14:creationId xmlns:p14="http://schemas.microsoft.com/office/powerpoint/2010/main" val="42206984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124" y="0"/>
            <a:ext cx="9017876" cy="706090"/>
          </a:xfrm>
        </p:spPr>
        <p:txBody>
          <a:bodyPr/>
          <a:lstStyle/>
          <a:p>
            <a:r>
              <a:rPr lang="en-US" sz="3200" dirty="0" smtClean="0"/>
              <a:t>Walk-through of some initial S*Pattern segments</a:t>
            </a:r>
            <a:endParaRPr lang="en-US" sz="3200" dirty="0"/>
          </a:p>
        </p:txBody>
      </p:sp>
      <p:sp>
        <p:nvSpPr>
          <p:cNvPr id="3" name="Content Placeholder 2"/>
          <p:cNvSpPr>
            <a:spLocks noGrp="1"/>
          </p:cNvSpPr>
          <p:nvPr>
            <p:ph idx="1"/>
          </p:nvPr>
        </p:nvSpPr>
        <p:spPr>
          <a:xfrm>
            <a:off x="0" y="703686"/>
            <a:ext cx="9144000" cy="2635594"/>
          </a:xfrm>
        </p:spPr>
        <p:txBody>
          <a:bodyPr/>
          <a:lstStyle/>
          <a:p>
            <a:r>
              <a:rPr lang="en-US" sz="2000" dirty="0" smtClean="0"/>
              <a:t>Stakeholders, stakeholder Features, and their Associations:</a:t>
            </a:r>
          </a:p>
          <a:p>
            <a:pPr lvl="1"/>
            <a:r>
              <a:rPr lang="en-US" b="1" u="sng" dirty="0" smtClean="0"/>
              <a:t>Stakeholders</a:t>
            </a:r>
            <a:r>
              <a:rPr lang="en-US" dirty="0" smtClean="0"/>
              <a:t>: People or Organizations with a “stake” in the behavior of the system of interest.</a:t>
            </a:r>
          </a:p>
          <a:p>
            <a:pPr lvl="1"/>
            <a:r>
              <a:rPr lang="en-US" b="1" u="sng" dirty="0" smtClean="0"/>
              <a:t>Features</a:t>
            </a:r>
            <a:r>
              <a:rPr lang="en-US" dirty="0" smtClean="0"/>
              <a:t>: Selectable sets of stakeholder-valued system behaviors, in (often non-technical, subjective) language and concepts of stakeholders.</a:t>
            </a:r>
          </a:p>
          <a:p>
            <a:pPr lvl="1"/>
            <a:r>
              <a:rPr lang="en-US" b="1" u="sng" dirty="0" smtClean="0"/>
              <a:t>Feature Attributes</a:t>
            </a:r>
            <a:r>
              <a:rPr lang="en-US" dirty="0" smtClean="0"/>
              <a:t>: Parameterize the Features, with variables that the stakeholder cares about (e.g., Passenger Seating Capacity for a bus)</a:t>
            </a:r>
            <a:endParaRPr lang="en-US" dirty="0"/>
          </a:p>
          <a:p>
            <a:endParaRPr lang="en-US" sz="2000" dirty="0"/>
          </a:p>
        </p:txBody>
      </p:sp>
      <p:pic>
        <p:nvPicPr>
          <p:cNvPr id="4" name="Picture 8" descr="STM 4.1 Metamodel V1.4.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1890" y="3197390"/>
            <a:ext cx="5565225" cy="351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4"/>
          <p:cNvSpPr/>
          <p:nvPr/>
        </p:nvSpPr>
        <p:spPr>
          <a:xfrm>
            <a:off x="1986455" y="3197390"/>
            <a:ext cx="1986455" cy="696704"/>
          </a:xfrm>
          <a:prstGeom prst="ellipse">
            <a:avLst/>
          </a:prstGeom>
          <a:noFill/>
          <a:ln w="571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817476" y="4039250"/>
            <a:ext cx="3326524" cy="2031325"/>
          </a:xfrm>
          <a:prstGeom prst="rect">
            <a:avLst/>
          </a:prstGeom>
          <a:noFill/>
        </p:spPr>
        <p:txBody>
          <a:bodyPr wrap="square" rtlCol="0">
            <a:spAutoFit/>
          </a:bodyPr>
          <a:lstStyle/>
          <a:p>
            <a:r>
              <a:rPr lang="en-US" dirty="0" smtClean="0"/>
              <a:t>Once we establish a Pattern for a Platform or Product Line System, specific configurations are generated by selection (population) of Features, and setting values for Feature Attributes. </a:t>
            </a:r>
            <a:endParaRPr lang="en-US" dirty="0"/>
          </a:p>
        </p:txBody>
      </p:sp>
    </p:spTree>
    <p:extLst>
      <p:ext uri="{BB962C8B-B14F-4D97-AF65-F5344CB8AC3E}">
        <p14:creationId xmlns:p14="http://schemas.microsoft.com/office/powerpoint/2010/main" val="20819967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An example S*Pattern Extract</a:t>
            </a:r>
            <a:endParaRPr lang="en-US" dirty="0"/>
          </a:p>
        </p:txBody>
      </p:sp>
      <p:sp>
        <p:nvSpPr>
          <p:cNvPr id="3" name="Subtitle 2"/>
          <p:cNvSpPr>
            <a:spLocks noGrp="1"/>
          </p:cNvSpPr>
          <p:nvPr>
            <p:ph type="subTitle" idx="1"/>
          </p:nvPr>
        </p:nvSpPr>
        <p:spPr>
          <a:xfrm>
            <a:off x="1371600" y="3886200"/>
            <a:ext cx="6999890" cy="1752600"/>
          </a:xfrm>
        </p:spPr>
        <p:txBody>
          <a:bodyPr/>
          <a:lstStyle/>
          <a:p>
            <a:r>
              <a:rPr lang="en-US" dirty="0" smtClean="0"/>
              <a:t>Lubricant (Oil) Filter Product Family</a:t>
            </a:r>
            <a:endParaRPr lang="en-US" dirty="0"/>
          </a:p>
        </p:txBody>
      </p:sp>
    </p:spTree>
    <p:extLst>
      <p:ext uri="{BB962C8B-B14F-4D97-AF65-F5344CB8AC3E}">
        <p14:creationId xmlns:p14="http://schemas.microsoft.com/office/powerpoint/2010/main" val="36387193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248" y="159500"/>
            <a:ext cx="8434552" cy="706090"/>
          </a:xfrm>
        </p:spPr>
        <p:txBody>
          <a:bodyPr/>
          <a:lstStyle/>
          <a:p>
            <a:r>
              <a:rPr lang="en-US" dirty="0" smtClean="0"/>
              <a:t>Example S*Pattern Stakeholder Feature Overview Model</a:t>
            </a:r>
            <a:endParaRPr lang="en-US" dirty="0"/>
          </a:p>
        </p:txBody>
      </p:sp>
      <p:sp>
        <p:nvSpPr>
          <p:cNvPr id="6" name="Slide Number Placeholder 3"/>
          <p:cNvSpPr txBox="1">
            <a:spLocks/>
          </p:cNvSpPr>
          <p:nvPr/>
        </p:nvSpPr>
        <p:spPr>
          <a:xfrm>
            <a:off x="8376312" y="6380139"/>
            <a:ext cx="620973" cy="365125"/>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fld id="{B6F15528-21DE-4FAA-801E-634DDDAF4B2B}" type="slidenum">
              <a:rPr lang="en-US" sz="1400" smtClean="0"/>
              <a:pPr algn="ctr"/>
              <a:t>8</a:t>
            </a:fld>
            <a:endParaRPr lang="en-US" sz="14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93" y="963328"/>
            <a:ext cx="9099008" cy="493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78345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6028" y="159500"/>
            <a:ext cx="8150772" cy="706090"/>
          </a:xfrm>
        </p:spPr>
        <p:txBody>
          <a:bodyPr/>
          <a:lstStyle/>
          <a:p>
            <a:r>
              <a:rPr lang="en-US" dirty="0"/>
              <a:t>Example </a:t>
            </a:r>
            <a:r>
              <a:rPr lang="en-US" dirty="0" smtClean="0"/>
              <a:t>S*Pattern Stakeholder </a:t>
            </a:r>
            <a:r>
              <a:rPr lang="en-US" dirty="0"/>
              <a:t>Feature </a:t>
            </a:r>
            <a:r>
              <a:rPr lang="en-US" dirty="0" smtClean="0"/>
              <a:t>Model Extract</a:t>
            </a:r>
            <a:endParaRPr lang="en-US" dirty="0"/>
          </a:p>
        </p:txBody>
      </p:sp>
      <p:graphicFrame>
        <p:nvGraphicFramePr>
          <p:cNvPr id="5" name="Table 4"/>
          <p:cNvGraphicFramePr>
            <a:graphicFrameLocks noGrp="1"/>
          </p:cNvGraphicFramePr>
          <p:nvPr/>
        </p:nvGraphicFramePr>
        <p:xfrm>
          <a:off x="672590" y="981076"/>
          <a:ext cx="7646419" cy="5145086"/>
        </p:xfrm>
        <a:graphic>
          <a:graphicData uri="http://schemas.openxmlformats.org/drawingml/2006/table">
            <a:tbl>
              <a:tblPr/>
              <a:tblGrid>
                <a:gridCol w="1039106"/>
                <a:gridCol w="888373"/>
                <a:gridCol w="431428"/>
                <a:gridCol w="3097734"/>
                <a:gridCol w="534092"/>
                <a:gridCol w="1655686"/>
              </a:tblGrid>
              <a:tr h="436175">
                <a:tc>
                  <a:txBody>
                    <a:bodyPr/>
                    <a:lstStyle/>
                    <a:p>
                      <a:pPr marL="0" marR="0" algn="ctr">
                        <a:spcBef>
                          <a:spcPts val="0"/>
                        </a:spcBef>
                        <a:spcAft>
                          <a:spcPts val="0"/>
                        </a:spcAft>
                      </a:pPr>
                      <a:r>
                        <a:rPr lang="en-US" sz="900" b="1" dirty="0">
                          <a:effectLst/>
                          <a:latin typeface="Times New Roman"/>
                          <a:ea typeface="Times New Roman"/>
                        </a:rPr>
                        <a:t>Feature</a:t>
                      </a:r>
                      <a:endParaRPr lang="en-US" sz="900" dirty="0">
                        <a:effectLst/>
                        <a:latin typeface="Times New Roman"/>
                        <a:ea typeface="Times New Roman"/>
                      </a:endParaRPr>
                    </a:p>
                  </a:txBody>
                  <a:tcPr marL="8902" marR="8902" marT="89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marR="0" algn="ctr">
                        <a:spcBef>
                          <a:spcPts val="0"/>
                        </a:spcBef>
                        <a:spcAft>
                          <a:spcPts val="0"/>
                        </a:spcAft>
                      </a:pPr>
                      <a:r>
                        <a:rPr lang="en-US" sz="900" b="1" dirty="0">
                          <a:effectLst/>
                          <a:latin typeface="Times New Roman"/>
                          <a:ea typeface="Times New Roman"/>
                        </a:rPr>
                        <a:t>Feature Attribute</a:t>
                      </a:r>
                      <a:endParaRPr lang="en-US" sz="900" dirty="0">
                        <a:effectLst/>
                        <a:latin typeface="Times New Roman"/>
                        <a:ea typeface="Times New Roman"/>
                      </a:endParaRPr>
                    </a:p>
                  </a:txBody>
                  <a:tcPr marL="8902" marR="8902" marT="89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marR="0" algn="ctr">
                        <a:spcBef>
                          <a:spcPts val="0"/>
                        </a:spcBef>
                        <a:spcAft>
                          <a:spcPts val="0"/>
                        </a:spcAft>
                      </a:pPr>
                      <a:r>
                        <a:rPr lang="en-US" sz="900" b="1" dirty="0">
                          <a:effectLst/>
                          <a:latin typeface="Times New Roman"/>
                          <a:ea typeface="Times New Roman"/>
                        </a:rPr>
                        <a:t>Multi-Instance</a:t>
                      </a:r>
                      <a:endParaRPr lang="en-US" sz="900" dirty="0">
                        <a:effectLst/>
                        <a:latin typeface="Times New Roman"/>
                        <a:ea typeface="Times New Roman"/>
                      </a:endParaRPr>
                    </a:p>
                  </a:txBody>
                  <a:tcPr marL="8902" marR="8902" marT="89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marR="0" algn="ctr">
                        <a:spcBef>
                          <a:spcPts val="0"/>
                        </a:spcBef>
                        <a:spcAft>
                          <a:spcPts val="0"/>
                        </a:spcAft>
                      </a:pPr>
                      <a:r>
                        <a:rPr lang="en-US" sz="900" b="1" dirty="0">
                          <a:effectLst/>
                          <a:latin typeface="Times New Roman"/>
                          <a:ea typeface="Times New Roman"/>
                        </a:rPr>
                        <a:t>Attribute Definition</a:t>
                      </a:r>
                      <a:endParaRPr lang="en-US" sz="900" dirty="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marR="0" algn="ctr">
                        <a:spcBef>
                          <a:spcPts val="0"/>
                        </a:spcBef>
                        <a:spcAft>
                          <a:spcPts val="0"/>
                        </a:spcAft>
                      </a:pPr>
                      <a:r>
                        <a:rPr lang="en-US" sz="900" b="1" dirty="0">
                          <a:effectLst/>
                          <a:latin typeface="Times New Roman"/>
                          <a:ea typeface="Times New Roman"/>
                        </a:rPr>
                        <a:t>Attribute Units</a:t>
                      </a:r>
                      <a:endParaRPr lang="en-US" sz="900" dirty="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marR="0" algn="ctr">
                        <a:spcBef>
                          <a:spcPts val="0"/>
                        </a:spcBef>
                        <a:spcAft>
                          <a:spcPts val="0"/>
                        </a:spcAft>
                      </a:pPr>
                      <a:r>
                        <a:rPr lang="en-US" sz="900" b="1" dirty="0">
                          <a:effectLst/>
                          <a:latin typeface="Times New Roman"/>
                          <a:ea typeface="Times New Roman"/>
                        </a:rPr>
                        <a:t>Attribute Values</a:t>
                      </a:r>
                      <a:endParaRPr lang="en-US" sz="900" dirty="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r>
              <a:tr h="453978">
                <a:tc>
                  <a:txBody>
                    <a:bodyPr/>
                    <a:lstStyle/>
                    <a:p>
                      <a:pPr marL="0" marR="0">
                        <a:spcBef>
                          <a:spcPts val="0"/>
                        </a:spcBef>
                        <a:spcAft>
                          <a:spcPts val="0"/>
                        </a:spcAft>
                      </a:pPr>
                      <a:r>
                        <a:rPr lang="en-US" sz="900" dirty="0">
                          <a:effectLst/>
                          <a:latin typeface="Times New Roman"/>
                          <a:ea typeface="Times New Roman"/>
                        </a:rPr>
                        <a:t>Optimal Product Configuration Feature</a:t>
                      </a:r>
                    </a:p>
                  </a:txBody>
                  <a:tcPr marL="8902" marR="8902" marT="89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a:ea typeface="Times New Roman"/>
                        </a:rPr>
                        <a:t>Product Configuration  </a:t>
                      </a:r>
                    </a:p>
                  </a:txBody>
                  <a:tcPr marL="8902" marR="8902" marT="89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dirty="0">
                          <a:effectLst/>
                          <a:latin typeface="Times New Roman"/>
                          <a:ea typeface="Times New Roman"/>
                        </a:rPr>
                        <a:t>X</a:t>
                      </a:r>
                    </a:p>
                  </a:txBody>
                  <a:tcPr marL="8902" marR="8902" marT="89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a:ea typeface="Times New Roman"/>
                        </a:rPr>
                        <a:t>Identifies the configuration of the product, as a model ID. Multiple configurations may be populated.</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dirty="0">
                          <a:effectLst/>
                          <a:latin typeface="Times New Roman"/>
                          <a:ea typeface="Times New Roman"/>
                        </a:rPr>
                        <a:t>N/A</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a:ea typeface="Times New Roman"/>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6175">
                <a:tc>
                  <a:txBody>
                    <a:bodyPr/>
                    <a:lstStyle/>
                    <a:p>
                      <a:pPr marL="0" marR="0">
                        <a:spcBef>
                          <a:spcPts val="0"/>
                        </a:spcBef>
                        <a:spcAft>
                          <a:spcPts val="0"/>
                        </a:spcAft>
                      </a:pPr>
                      <a:r>
                        <a:rPr lang="en-US" sz="900" dirty="0">
                          <a:effectLst/>
                          <a:latin typeface="Times New Roman"/>
                          <a:ea typeface="Times New Roman"/>
                        </a:rPr>
                        <a:t>Optimal Product Configuration Feature</a:t>
                      </a:r>
                    </a:p>
                  </a:txBody>
                  <a:tcPr marL="8902" marR="8902" marT="89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a:ea typeface="Times New Roman"/>
                        </a:rPr>
                        <a:t>Product Configuration  Volume</a:t>
                      </a:r>
                    </a:p>
                  </a:txBody>
                  <a:tcPr marL="8902" marR="8902" marT="89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dirty="0">
                          <a:effectLst/>
                          <a:latin typeface="Times New Roman"/>
                          <a:ea typeface="Times New Roman"/>
                        </a:rPr>
                        <a:t> </a:t>
                      </a:r>
                    </a:p>
                  </a:txBody>
                  <a:tcPr marL="8902" marR="8902" marT="89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a:ea typeface="Times New Roman"/>
                        </a:rPr>
                        <a:t>The number of units of this product configuration produced per year.</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dirty="0">
                          <a:effectLst/>
                          <a:latin typeface="Times New Roman"/>
                          <a:ea typeface="Times New Roman"/>
                        </a:rPr>
                        <a:t>Units/Year</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a:ea typeface="Times New Roman"/>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12123">
                <a:tc>
                  <a:txBody>
                    <a:bodyPr/>
                    <a:lstStyle/>
                    <a:p>
                      <a:pPr marL="0" marR="0">
                        <a:spcBef>
                          <a:spcPts val="0"/>
                        </a:spcBef>
                        <a:spcAft>
                          <a:spcPts val="0"/>
                        </a:spcAft>
                      </a:pPr>
                      <a:r>
                        <a:rPr lang="en-US" sz="900" dirty="0">
                          <a:effectLst/>
                          <a:latin typeface="Times New Roman"/>
                          <a:ea typeface="Times New Roman"/>
                        </a:rPr>
                        <a:t>Filter Application</a:t>
                      </a:r>
                    </a:p>
                  </a:txBody>
                  <a:tcPr marL="8902" marR="8902" marT="89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a:ea typeface="Times New Roman"/>
                        </a:rPr>
                        <a:t>Application Type</a:t>
                      </a:r>
                    </a:p>
                  </a:txBody>
                  <a:tcPr marL="8902" marR="8902" marT="89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dirty="0">
                          <a:effectLst/>
                          <a:latin typeface="Times New Roman"/>
                          <a:ea typeface="Times New Roman"/>
                        </a:rPr>
                        <a:t>X</a:t>
                      </a:r>
                    </a:p>
                  </a:txBody>
                  <a:tcPr marL="8902" marR="8902" marT="89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a:ea typeface="Times New Roman"/>
                        </a:rPr>
                        <a:t>The type of lubricated system application supported by a lubricant filtration system. More than one type may be instantiated for a single product configuration.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dirty="0">
                          <a:effectLst/>
                          <a:latin typeface="Times New Roman"/>
                          <a:ea typeface="Times New Roman"/>
                        </a:rPr>
                        <a:t>N/A</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a:ea typeface="Times New Roman"/>
                        </a:rPr>
                        <a:t>Consumer Automotive, Commercial Automotive, Fixed Base Engine System, Harsh Environment, High Temperature Environment, Cold Environment</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2652">
                <a:tc>
                  <a:txBody>
                    <a:bodyPr/>
                    <a:lstStyle/>
                    <a:p>
                      <a:pPr marL="0" marR="0">
                        <a:spcBef>
                          <a:spcPts val="0"/>
                        </a:spcBef>
                        <a:spcAft>
                          <a:spcPts val="0"/>
                        </a:spcAft>
                      </a:pPr>
                      <a:r>
                        <a:rPr lang="en-US" sz="900" dirty="0">
                          <a:effectLst/>
                          <a:latin typeface="Times New Roman"/>
                          <a:ea typeface="Times New Roman"/>
                        </a:rPr>
                        <a:t>Filter Application</a:t>
                      </a:r>
                    </a:p>
                  </a:txBody>
                  <a:tcPr marL="8902" marR="8902" marT="89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a:ea typeface="Times New Roman"/>
                        </a:rPr>
                        <a:t>Application Volume</a:t>
                      </a:r>
                    </a:p>
                  </a:txBody>
                  <a:tcPr marL="8902" marR="8902" marT="89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dirty="0">
                          <a:effectLst/>
                          <a:latin typeface="Times New Roman"/>
                          <a:ea typeface="Times New Roman"/>
                        </a:rPr>
                        <a:t> </a:t>
                      </a:r>
                    </a:p>
                  </a:txBody>
                  <a:tcPr marL="8902" marR="8902" marT="89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a:ea typeface="Times New Roman"/>
                        </a:rPr>
                        <a:t>The number of units of this application placed into service during a year.</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dirty="0">
                          <a:effectLst/>
                          <a:latin typeface="Times New Roman"/>
                          <a:ea typeface="Times New Roman"/>
                        </a:rPr>
                        <a:t>Units/Year</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a:ea typeface="Times New Roman"/>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2652">
                <a:tc>
                  <a:txBody>
                    <a:bodyPr/>
                    <a:lstStyle/>
                    <a:p>
                      <a:pPr marL="0" marR="0">
                        <a:spcBef>
                          <a:spcPts val="0"/>
                        </a:spcBef>
                        <a:spcAft>
                          <a:spcPts val="0"/>
                        </a:spcAft>
                      </a:pPr>
                      <a:r>
                        <a:rPr lang="en-US" sz="900" dirty="0">
                          <a:effectLst/>
                          <a:latin typeface="Times New Roman"/>
                          <a:ea typeface="Times New Roman"/>
                        </a:rPr>
                        <a:t>Filter Application</a:t>
                      </a:r>
                    </a:p>
                  </a:txBody>
                  <a:tcPr marL="8902" marR="8902" marT="89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a:ea typeface="Times New Roman"/>
                        </a:rPr>
                        <a:t>Lubricant Type</a:t>
                      </a:r>
                    </a:p>
                  </a:txBody>
                  <a:tcPr marL="8902" marR="8902" marT="89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dirty="0">
                          <a:effectLst/>
                          <a:latin typeface="Times New Roman"/>
                          <a:ea typeface="Times New Roman"/>
                        </a:rPr>
                        <a:t> </a:t>
                      </a:r>
                    </a:p>
                  </a:txBody>
                  <a:tcPr marL="8902" marR="8902" marT="89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a:ea typeface="Times New Roman"/>
                        </a:rPr>
                        <a:t>The type of lubricating fluid to be used.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dirty="0">
                          <a:effectLst/>
                          <a:latin typeface="Times New Roman"/>
                          <a:ea typeface="Times New Roman"/>
                        </a:rPr>
                        <a:t>N/A</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a:ea typeface="Times New Roman"/>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2652">
                <a:tc>
                  <a:txBody>
                    <a:bodyPr/>
                    <a:lstStyle/>
                    <a:p>
                      <a:pPr marL="0" marR="0">
                        <a:spcBef>
                          <a:spcPts val="0"/>
                        </a:spcBef>
                        <a:spcAft>
                          <a:spcPts val="0"/>
                        </a:spcAft>
                      </a:pPr>
                      <a:r>
                        <a:rPr lang="en-US" sz="900" dirty="0">
                          <a:effectLst/>
                          <a:latin typeface="Times New Roman"/>
                          <a:ea typeface="Times New Roman"/>
                        </a:rPr>
                        <a:t>Filter Application</a:t>
                      </a:r>
                    </a:p>
                  </a:txBody>
                  <a:tcPr marL="8902" marR="8902" marT="89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a:ea typeface="Times New Roman"/>
                        </a:rPr>
                        <a:t>Lubricant Flow Rate</a:t>
                      </a:r>
                    </a:p>
                  </a:txBody>
                  <a:tcPr marL="8902" marR="8902" marT="89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dirty="0">
                          <a:effectLst/>
                          <a:latin typeface="Times New Roman"/>
                          <a:ea typeface="Times New Roman"/>
                        </a:rPr>
                        <a:t> </a:t>
                      </a:r>
                    </a:p>
                  </a:txBody>
                  <a:tcPr marL="8902" marR="8902" marT="89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a:ea typeface="Times New Roman"/>
                        </a:rPr>
                        <a:t>The rate at which the lubricating fluid must be circulated in order to meet equipment lubrication objectives.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dirty="0">
                          <a:effectLst/>
                          <a:latin typeface="Times New Roman"/>
                          <a:ea typeface="Times New Roman"/>
                        </a:rPr>
                        <a:t>GPM</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a:ea typeface="Times New Roman"/>
                        </a:rPr>
                        <a:t>High, Medium, Low</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5304">
                <a:tc>
                  <a:txBody>
                    <a:bodyPr/>
                    <a:lstStyle/>
                    <a:p>
                      <a:pPr marL="0" marR="0">
                        <a:spcBef>
                          <a:spcPts val="0"/>
                        </a:spcBef>
                        <a:spcAft>
                          <a:spcPts val="0"/>
                        </a:spcAft>
                      </a:pPr>
                      <a:r>
                        <a:rPr lang="en-US" sz="900" dirty="0">
                          <a:effectLst/>
                          <a:latin typeface="Times New Roman"/>
                          <a:ea typeface="Times New Roman"/>
                        </a:rPr>
                        <a:t>Filter Application</a:t>
                      </a:r>
                    </a:p>
                  </a:txBody>
                  <a:tcPr marL="8902" marR="8902" marT="89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a:ea typeface="Times New Roman"/>
                        </a:rPr>
                        <a:t>Lubricant Pressure Range</a:t>
                      </a:r>
                    </a:p>
                  </a:txBody>
                  <a:tcPr marL="8902" marR="8902" marT="89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dirty="0">
                          <a:effectLst/>
                          <a:latin typeface="Times New Roman"/>
                          <a:ea typeface="Times New Roman"/>
                        </a:rPr>
                        <a:t> </a:t>
                      </a:r>
                    </a:p>
                  </a:txBody>
                  <a:tcPr marL="8902" marR="8902" marT="89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a:ea typeface="Times New Roman"/>
                        </a:rPr>
                        <a:t>The amount of hydraulic pressure under which the lubricant will circulate.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dirty="0">
                          <a:effectLst/>
                          <a:latin typeface="Times New Roman"/>
                          <a:ea typeface="Times New Roman"/>
                        </a:rPr>
                        <a:t>PSI</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a:ea typeface="Times New Roman"/>
                        </a:rPr>
                        <a:t>High, Medium, Low</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3751">
                <a:tc>
                  <a:txBody>
                    <a:bodyPr/>
                    <a:lstStyle/>
                    <a:p>
                      <a:pPr marL="0" marR="0">
                        <a:spcBef>
                          <a:spcPts val="0"/>
                        </a:spcBef>
                        <a:spcAft>
                          <a:spcPts val="0"/>
                        </a:spcAft>
                      </a:pPr>
                      <a:r>
                        <a:rPr lang="en-US" sz="900" dirty="0">
                          <a:effectLst/>
                          <a:latin typeface="Times New Roman"/>
                          <a:ea typeface="Times New Roman"/>
                        </a:rPr>
                        <a:t>Filter Application</a:t>
                      </a:r>
                    </a:p>
                  </a:txBody>
                  <a:tcPr marL="8902" marR="8902" marT="89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a:ea typeface="Times New Roman"/>
                        </a:rPr>
                        <a:t>Filter Efficiency Class</a:t>
                      </a:r>
                    </a:p>
                  </a:txBody>
                  <a:tcPr marL="8902" marR="8902" marT="89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dirty="0">
                          <a:effectLst/>
                          <a:latin typeface="Times New Roman"/>
                          <a:ea typeface="Times New Roman"/>
                        </a:rPr>
                        <a:t> </a:t>
                      </a:r>
                    </a:p>
                  </a:txBody>
                  <a:tcPr marL="8902" marR="8902" marT="89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a:ea typeface="Times New Roman"/>
                        </a:rPr>
                        <a:t>The profile of filtration efficiency provided by the filter</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dirty="0">
                          <a:effectLst/>
                          <a:latin typeface="Times New Roman"/>
                          <a:ea typeface="Times New Roman"/>
                        </a:rPr>
                        <a:t>N/A</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a:ea typeface="Times New Roman"/>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6175">
                <a:tc>
                  <a:txBody>
                    <a:bodyPr/>
                    <a:lstStyle/>
                    <a:p>
                      <a:pPr marL="0" marR="0">
                        <a:spcBef>
                          <a:spcPts val="0"/>
                        </a:spcBef>
                        <a:spcAft>
                          <a:spcPts val="0"/>
                        </a:spcAft>
                      </a:pPr>
                      <a:r>
                        <a:rPr lang="en-US" sz="900" dirty="0">
                          <a:effectLst/>
                          <a:latin typeface="Times New Roman"/>
                          <a:ea typeface="Times New Roman"/>
                        </a:rPr>
                        <a:t>Mechanical Compatibility Feature</a:t>
                      </a:r>
                    </a:p>
                  </a:txBody>
                  <a:tcPr marL="8902" marR="8902" marT="89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a:ea typeface="Times New Roman"/>
                        </a:rPr>
                        <a:t>Spatial Form Factor</a:t>
                      </a:r>
                    </a:p>
                  </a:txBody>
                  <a:tcPr marL="8902" marR="8902" marT="89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dirty="0">
                          <a:effectLst/>
                          <a:latin typeface="Times New Roman"/>
                          <a:ea typeface="Times New Roman"/>
                        </a:rPr>
                        <a:t> </a:t>
                      </a:r>
                    </a:p>
                  </a:txBody>
                  <a:tcPr marL="8902" marR="8902" marT="89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a:ea typeface="Times New Roman"/>
                        </a:rPr>
                        <a:t>The class of three dimensional structure of a component, subsystem, or space within a system reserved for a component or subsystem.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dirty="0">
                          <a:effectLst/>
                          <a:latin typeface="Times New Roman"/>
                          <a:ea typeface="Times New Roman"/>
                        </a:rPr>
                        <a:t>N/A</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a:ea typeface="Times New Roman"/>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6175">
                <a:tc>
                  <a:txBody>
                    <a:bodyPr/>
                    <a:lstStyle/>
                    <a:p>
                      <a:pPr marL="0" marR="0">
                        <a:spcBef>
                          <a:spcPts val="0"/>
                        </a:spcBef>
                        <a:spcAft>
                          <a:spcPts val="0"/>
                        </a:spcAft>
                      </a:pPr>
                      <a:r>
                        <a:rPr lang="en-US" sz="900" dirty="0">
                          <a:effectLst/>
                          <a:latin typeface="Times New Roman"/>
                          <a:ea typeface="Times New Roman"/>
                        </a:rPr>
                        <a:t>Mechanical Compatibility Feature</a:t>
                      </a:r>
                    </a:p>
                  </a:txBody>
                  <a:tcPr marL="8902" marR="8902" marT="89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a:ea typeface="Times New Roman"/>
                        </a:rPr>
                        <a:t>Mechanical Interface Type</a:t>
                      </a:r>
                    </a:p>
                  </a:txBody>
                  <a:tcPr marL="8902" marR="8902" marT="89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dirty="0">
                          <a:effectLst/>
                          <a:latin typeface="Times New Roman"/>
                          <a:ea typeface="Times New Roman"/>
                        </a:rPr>
                        <a:t> </a:t>
                      </a:r>
                    </a:p>
                  </a:txBody>
                  <a:tcPr marL="8902" marR="8902" marT="89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a:ea typeface="Times New Roman"/>
                        </a:rPr>
                        <a:t>The mechanical class of the interface between the oil filter and the equipment to which it is connected.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dirty="0">
                          <a:effectLst/>
                          <a:latin typeface="Times New Roman"/>
                          <a:ea typeface="Times New Roman"/>
                        </a:rPr>
                        <a:t>N/A</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a:ea typeface="Times New Roman"/>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7274">
                <a:tc>
                  <a:txBody>
                    <a:bodyPr/>
                    <a:lstStyle/>
                    <a:p>
                      <a:pPr marL="0" marR="0">
                        <a:spcBef>
                          <a:spcPts val="0"/>
                        </a:spcBef>
                        <a:spcAft>
                          <a:spcPts val="0"/>
                        </a:spcAft>
                      </a:pPr>
                      <a:r>
                        <a:rPr lang="en-US" sz="900" dirty="0">
                          <a:effectLst/>
                          <a:latin typeface="Times New Roman"/>
                          <a:ea typeface="Times New Roman"/>
                        </a:rPr>
                        <a:t>Cost of Operation Feature</a:t>
                      </a:r>
                    </a:p>
                  </a:txBody>
                  <a:tcPr marL="8902" marR="8902" marT="89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a:ea typeface="Times New Roman"/>
                        </a:rPr>
                        <a:t>Lubricant Life</a:t>
                      </a:r>
                    </a:p>
                  </a:txBody>
                  <a:tcPr marL="8902" marR="8902" marT="89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dirty="0">
                          <a:effectLst/>
                          <a:latin typeface="Times New Roman"/>
                          <a:ea typeface="Times New Roman"/>
                        </a:rPr>
                        <a:t> </a:t>
                      </a:r>
                    </a:p>
                  </a:txBody>
                  <a:tcPr marL="8902" marR="8902" marT="89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a:ea typeface="Times New Roman"/>
                        </a:rPr>
                        <a:t>The amount of time that a lubricant is intended to operate, meeting requirements within the specified environment, before it is replaced.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dirty="0">
                          <a:effectLst/>
                          <a:latin typeface="Times New Roman"/>
                          <a:ea typeface="Times New Roman"/>
                        </a:rPr>
                        <a:t>Hours</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a:ea typeface="Times New Roman"/>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Slide Number Placeholder 3"/>
          <p:cNvSpPr txBox="1">
            <a:spLocks/>
          </p:cNvSpPr>
          <p:nvPr/>
        </p:nvSpPr>
        <p:spPr>
          <a:xfrm>
            <a:off x="8376312" y="6380139"/>
            <a:ext cx="620973" cy="365125"/>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fld id="{B6F15528-21DE-4FAA-801E-634DDDAF4B2B}" type="slidenum">
              <a:rPr lang="en-US" sz="1400" smtClean="0"/>
              <a:pPr algn="ctr"/>
              <a:t>9</a:t>
            </a:fld>
            <a:endParaRPr lang="en-US" sz="1400" dirty="0"/>
          </a:p>
        </p:txBody>
      </p:sp>
    </p:spTree>
    <p:extLst>
      <p:ext uri="{BB962C8B-B14F-4D97-AF65-F5344CB8AC3E}">
        <p14:creationId xmlns:p14="http://schemas.microsoft.com/office/powerpoint/2010/main" val="2008959252"/>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IS2014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12849</TotalTime>
  <Words>5207</Words>
  <Application>Microsoft Office PowerPoint</Application>
  <PresentationFormat>On-screen Show (4:3)</PresentationFormat>
  <Paragraphs>1065</Paragraphs>
  <Slides>49</Slides>
  <Notes>3</Notes>
  <HiddenSlides>0</HiddenSlides>
  <MMClips>0</MMClips>
  <ScaleCrop>false</ScaleCrop>
  <HeadingPairs>
    <vt:vector size="4" baseType="variant">
      <vt:variant>
        <vt:lpstr>Theme</vt:lpstr>
      </vt:variant>
      <vt:variant>
        <vt:i4>2</vt:i4>
      </vt:variant>
      <vt:variant>
        <vt:lpstr>Slide Titles</vt:lpstr>
      </vt:variant>
      <vt:variant>
        <vt:i4>49</vt:i4>
      </vt:variant>
    </vt:vector>
  </HeadingPairs>
  <TitlesOfParts>
    <vt:vector size="51" baseType="lpstr">
      <vt:lpstr>Default Design</vt:lpstr>
      <vt:lpstr>IS2014_template</vt:lpstr>
      <vt:lpstr>PowerPoint Presentation</vt:lpstr>
      <vt:lpstr>PowerPoint Presentation</vt:lpstr>
      <vt:lpstr>Background</vt:lpstr>
      <vt:lpstr>Patterns Challenge Team Deliverables</vt:lpstr>
      <vt:lpstr>From IS2014 meeting minutes of this group:</vt:lpstr>
      <vt:lpstr>Walk-through of some initial S*Pattern segments</vt:lpstr>
      <vt:lpstr>An example S*Pattern Extract</vt:lpstr>
      <vt:lpstr>Example S*Pattern Stakeholder Feature Overview Model</vt:lpstr>
      <vt:lpstr>Example S*Pattern Stakeholder Feature Model Extract</vt:lpstr>
      <vt:lpstr>Example S*Pattern Stakeholder Feature Overview Model</vt:lpstr>
      <vt:lpstr>What modeling tools, languages will we use?</vt:lpstr>
      <vt:lpstr>Examples from Enterprise Architect (a SysML Modeling Tool)</vt:lpstr>
      <vt:lpstr>Examples from Enterprise Architect      (SysML Modeling Tool)</vt:lpstr>
      <vt:lpstr>Discussion of your Patterns . . .</vt:lpstr>
      <vt:lpstr>Our near-term, time-based Challenge Team goal</vt:lpstr>
      <vt:lpstr>Tentative S*Patterns web meeting work session series time line</vt:lpstr>
      <vt:lpstr>Scheduling and communications</vt:lpstr>
      <vt:lpstr>Related Activities by Other WGs and MBSE Initiative</vt:lpstr>
      <vt:lpstr>Back up materials—from earlier team meetings</vt:lpstr>
      <vt:lpstr>PowerPoint Presentation</vt:lpstr>
      <vt:lpstr>From Draft Charter: Team Stakeholders / Measures of Success</vt:lpstr>
      <vt:lpstr>From Draft Charter: General Plan Overview / Description </vt:lpstr>
      <vt:lpstr>From Draft Charter: A Specific Challenge Encouraged by  MBSE Initiative Leadership  (for Infusion of MBSE Across Organizations)</vt:lpstr>
      <vt:lpstr>From Draft Charter: Individuals Indicating Interest in 2013</vt:lpstr>
      <vt:lpstr>Participants in January, 2014, organizing meeting at IW2014</vt:lpstr>
      <vt:lpstr>PowerPoint Presentation</vt:lpstr>
      <vt:lpstr>PowerPoint Presentation</vt:lpstr>
      <vt:lpstr>PowerPoint Presentation</vt:lpstr>
      <vt:lpstr>A little more about S*Patterns</vt:lpstr>
      <vt:lpstr>A little more about S*Patterns</vt:lpstr>
      <vt:lpstr>Example S*Pattern Application Domain Model</vt:lpstr>
      <vt:lpstr>Example S*Pattern Manufacturing Domain Model</vt:lpstr>
      <vt:lpstr>Example S*Pattern State (Modes) Model</vt:lpstr>
      <vt:lpstr>Example S*Pattern Interaction Overview Model</vt:lpstr>
      <vt:lpstr>Example S*Pattern Feature-Interaction Associations Model (Part of Pattern Configuration Model)</vt:lpstr>
      <vt:lpstr>Example S*Pattern Interaction Overview Model Extract</vt:lpstr>
      <vt:lpstr>Example S*Pattern Logical Architecture Model </vt:lpstr>
      <vt:lpstr>Example S*Pattern Requirements Model -- Extract</vt:lpstr>
      <vt:lpstr>Pattern Configurations</vt:lpstr>
      <vt:lpstr>Pattern-Based Systems Engineering (PBSE)</vt:lpstr>
      <vt:lpstr>Pattern Configurations, Model Compression</vt:lpstr>
      <vt:lpstr>Why do most representations of the systems engineering process appear to assume starting from no formal knowledge about the system of interest &amp; its domain? </vt:lpstr>
      <vt:lpstr>Original Charter: Patterns Spanning Organizational Domains </vt:lpstr>
      <vt:lpstr>During IW, attendees also suggested work on other patterns</vt:lpstr>
      <vt:lpstr>During IW, attendees also suggested work on other patterns</vt:lpstr>
      <vt:lpstr>During IW, attendees also suggested work on other patterns</vt:lpstr>
      <vt:lpstr>During IW, attendees also suggested work on other patterns</vt:lpstr>
      <vt:lpstr>Additional patterns nominated by others, to support work being pursued by INCOSE members and WGs </vt:lpstr>
      <vt:lpstr>PowerPoint Presentation</vt:lpstr>
    </vt:vector>
  </TitlesOfParts>
  <Company>Lockheed Martin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INCOSE IS2007 Author</dc:creator>
  <cp:lastModifiedBy>William D. Schindel</cp:lastModifiedBy>
  <cp:revision>703</cp:revision>
  <cp:lastPrinted>2012-09-19T20:34:35Z</cp:lastPrinted>
  <dcterms:created xsi:type="dcterms:W3CDTF">2007-04-02T01:21:23Z</dcterms:created>
  <dcterms:modified xsi:type="dcterms:W3CDTF">2014-08-18T16:32:30Z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ument Sensitivity">
    <vt:lpwstr>Unrestricted</vt:lpwstr>
  </property>
  <property fmtid="{D5CDD505-2E9C-101B-9397-08002B2CF9AE}" pid="3" name="SensitivityID">
    <vt:lpwstr>0</vt:lpwstr>
  </property>
  <property fmtid="{D5CDD505-2E9C-101B-9397-08002B2CF9AE}" pid="4" name="ThirdParty">
    <vt:lpwstr/>
  </property>
</Properties>
</file>