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33"/>
  </p:notesMasterIdLst>
  <p:sldIdLst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3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E22"/>
    <a:srgbClr val="000000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57" autoAdjust="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159D92A-2AE5-4E03-9754-D1C0CFC19CE6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B877E01-5E2B-4448-8E4A-2178D043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473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methodologies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77E01-5E2B-4448-8E4A-2178D04393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STK response based on a standard spacecraft description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STK response based on a standard spacecraft description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53BE4-DC74-4F6C-95D1-34BFC0D0491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0DB85-719B-4997-9C7B-1184CD28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167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A0F4-2406-4B15-AD91-AFE56AD8D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380252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statement must be added: Copyright 2010 California Institute of Technology. Government sponsorship acknowledged.</a:t>
            </a:r>
            <a:endParaRPr lang="en-US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Line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496050"/>
            <a:ext cx="2895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1DF20F9-0142-4199-BA66-3EEA44AB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NCOSELogo_transparen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1040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3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7"/>
          <p:cNvSpPr>
            <a:spLocks noChangeArrowheads="1"/>
          </p:cNvSpPr>
          <p:nvPr userDrawn="1"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19"/>
          <p:cNvSpPr txBox="1">
            <a:spLocks noChangeArrowheads="1"/>
          </p:cNvSpPr>
          <p:nvPr userDrawn="1"/>
        </p:nvSpPr>
        <p:spPr bwMode="auto">
          <a:xfrm>
            <a:off x="6646863" y="-4763"/>
            <a:ext cx="1900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GB" sz="1200" b="1" smtClean="0">
                <a:solidFill>
                  <a:srgbClr val="B41E22"/>
                </a:solidFill>
              </a:rPr>
              <a:t>International Workshop</a:t>
            </a:r>
          </a:p>
          <a:p>
            <a:pPr algn="r">
              <a:defRPr/>
            </a:pPr>
            <a:r>
              <a:rPr lang="en-GB" sz="1200" b="1" smtClean="0">
                <a:solidFill>
                  <a:srgbClr val="B41E22"/>
                </a:solidFill>
              </a:rPr>
              <a:t>28 Jan </a:t>
            </a:r>
            <a:r>
              <a:rPr lang="en-US" sz="1200" b="1" smtClean="0">
                <a:solidFill>
                  <a:srgbClr val="B41E22"/>
                </a:solidFill>
              </a:rPr>
              <a:t>–</a:t>
            </a:r>
            <a:r>
              <a:rPr lang="en-GB" sz="1200" b="1" smtClean="0">
                <a:solidFill>
                  <a:srgbClr val="B41E22"/>
                </a:solidFill>
              </a:rPr>
              <a:t> 2 Feb 2011</a:t>
            </a:r>
          </a:p>
          <a:p>
            <a:pPr algn="r">
              <a:defRPr/>
            </a:pPr>
            <a:r>
              <a:rPr lang="en-GB" sz="1200" b="1" smtClean="0">
                <a:solidFill>
                  <a:srgbClr val="B41E22"/>
                </a:solidFill>
              </a:rPr>
              <a:t>Phoenix, AZ, USA</a:t>
            </a:r>
          </a:p>
        </p:txBody>
      </p:sp>
      <p:pic>
        <p:nvPicPr>
          <p:cNvPr id="1036" name="Picture 21" descr="http://upload.wikimedia.org/wikipedia/en/thumb/b/b1/Phoenix-logo.svg/2000px-Phoenix-logo.svg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91200"/>
            <a:ext cx="750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photos.prnewswire.com/prn/20040629/DCTU043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867400"/>
            <a:ext cx="1066127" cy="558651"/>
          </a:xfrm>
          <a:prstGeom prst="rect">
            <a:avLst/>
          </a:prstGeom>
          <a:noFill/>
        </p:spPr>
      </p:pic>
      <p:pic>
        <p:nvPicPr>
          <p:cNvPr id="20" name="Picture 19" descr="garland_logo.jp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72"/>
          <a:stretch>
            <a:fillRect/>
          </a:stretch>
        </p:blipFill>
        <p:spPr>
          <a:xfrm>
            <a:off x="4953000" y="6019800"/>
            <a:ext cx="1655173" cy="345341"/>
          </a:xfrm>
          <a:prstGeom prst="rect">
            <a:avLst/>
          </a:prstGeom>
        </p:spPr>
      </p:pic>
      <p:pic>
        <p:nvPicPr>
          <p:cNvPr id="23" name="Picture 22" descr="JPL%20logo.png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6912"/>
          <a:stretch>
            <a:fillRect/>
          </a:stretch>
        </p:blipFill>
        <p:spPr>
          <a:xfrm>
            <a:off x="3780316" y="6019800"/>
            <a:ext cx="1401284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-107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-107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107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ffrey.A.Estefan@jpl.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Working Through System Models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Space Systems Challenge Team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INCOSE MBSE Initiative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 sz="2000" dirty="0" smtClean="0"/>
              <a:t>       Presented by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Bjorn Cole (for Chris Delp)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Jet Propulsion Laboratory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California Institute of Technology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Pasadena, California, U.S.A.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hlinkClick r:id="rId3"/>
              </a:rPr>
              <a:t>Bjorn.Cole@jpl.nasa.gov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Generation and</a:t>
            </a:r>
            <a:br>
              <a:rPr lang="en-US" dirty="0" smtClean="0"/>
            </a:br>
            <a:r>
              <a:rPr lang="en-US" dirty="0" smtClean="0"/>
              <a:t>Models 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Goes beyond tool support for export</a:t>
            </a:r>
          </a:p>
          <a:p>
            <a:pPr lvl="1"/>
            <a:r>
              <a:rPr lang="en-US" dirty="0" smtClean="0"/>
              <a:t>Can the model be made rich enough to provide for its own description?</a:t>
            </a:r>
          </a:p>
          <a:p>
            <a:pPr lvl="1"/>
            <a:r>
              <a:rPr lang="en-US" dirty="0" smtClean="0"/>
              <a:t>Does entering the needed information make the process more intensive than just writing the original document?</a:t>
            </a:r>
          </a:p>
          <a:p>
            <a:pPr lvl="1"/>
            <a:r>
              <a:rPr lang="en-US" dirty="0" smtClean="0"/>
              <a:t>Does the result “read” at all?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Beyond Document Generators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810000" cy="331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310" y="1752600"/>
            <a:ext cx="439225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write to make a case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Defend a design decision or approach</a:t>
            </a:r>
          </a:p>
          <a:p>
            <a:r>
              <a:rPr lang="en-US" dirty="0" smtClean="0"/>
              <a:t>Raise a concern</a:t>
            </a:r>
          </a:p>
          <a:p>
            <a:r>
              <a:rPr lang="en-US" dirty="0" smtClean="0"/>
              <a:t>Describe the soundness, efficiency, or optimality of an overall design</a:t>
            </a:r>
          </a:p>
          <a:p>
            <a:r>
              <a:rPr lang="en-US" dirty="0" smtClean="0"/>
              <a:t>Model-based engineering is a way to develop evidence; you cannot convince through dumping evidence in a pile on the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4495800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(believe me – I’ve tried)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457200"/>
            <a:ext cx="395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(to paraphrase a colleague)</a:t>
            </a:r>
            <a:endParaRPr lang="en-US" sz="24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 spacecraft design readable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Can’t escape writing – need a narrative that samples the model and generated results</a:t>
            </a:r>
          </a:p>
          <a:p>
            <a:r>
              <a:rPr lang="en-US" sz="2000" dirty="0" smtClean="0"/>
              <a:t>Success came from embedding a document model beside the system model</a:t>
            </a:r>
          </a:p>
          <a:p>
            <a:r>
              <a:rPr lang="en-US" sz="2000" dirty="0" smtClean="0"/>
              <a:t>Different documents slice through models in different ways already:</a:t>
            </a:r>
          </a:p>
          <a:p>
            <a:pPr lvl="1"/>
            <a:r>
              <a:rPr lang="en-US" sz="1800" dirty="0" smtClean="0"/>
              <a:t>Architecture documents (Mission Ops)</a:t>
            </a:r>
          </a:p>
          <a:p>
            <a:pPr lvl="1"/>
            <a:r>
              <a:rPr lang="en-US" sz="1800" dirty="0" err="1" smtClean="0"/>
              <a:t>Browseable</a:t>
            </a:r>
            <a:r>
              <a:rPr lang="en-US" sz="1800" dirty="0" smtClean="0"/>
              <a:t> web views of model structure</a:t>
            </a:r>
          </a:p>
          <a:p>
            <a:pPr lvl="1"/>
            <a:r>
              <a:rPr lang="en-US" sz="1800" dirty="0" smtClean="0"/>
              <a:t>Reports on model properties</a:t>
            </a:r>
          </a:p>
          <a:p>
            <a:pPr lvl="1"/>
            <a:r>
              <a:rPr lang="en-US" sz="1800" dirty="0" smtClean="0"/>
              <a:t>Echo of captured information (stakeholders and concerns)</a:t>
            </a:r>
          </a:p>
          <a:p>
            <a:r>
              <a:rPr lang="en-US" sz="2000" dirty="0" smtClean="0"/>
              <a:t>The MBSE benefit from embedding document description in model is that we have much greater assurances that the different views are all </a:t>
            </a:r>
            <a:r>
              <a:rPr lang="en-US" sz="2000" i="1" u="sng" dirty="0" smtClean="0"/>
              <a:t>consistent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Results of MOS Revitalization Experience with Document Generation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Made the design clearer to reviewers</a:t>
            </a:r>
          </a:p>
          <a:p>
            <a:r>
              <a:rPr lang="en-US" sz="2400" dirty="0" smtClean="0"/>
              <a:t>Saved time on iteration as model was revised in preparation for reviews</a:t>
            </a:r>
          </a:p>
          <a:p>
            <a:r>
              <a:rPr lang="en-US" sz="2400" dirty="0" smtClean="0"/>
              <a:t>Board was able to sync to team’s semantics and use them to provide critiques</a:t>
            </a:r>
          </a:p>
          <a:p>
            <a:r>
              <a:rPr lang="en-US" sz="2400" dirty="0" smtClean="0"/>
              <a:t>Saved a great deal of effort hunting down trivial inconsistencies and guided work toward meaningful issues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“When do I stop?”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Something else discovered while building document models</a:t>
            </a:r>
          </a:p>
          <a:p>
            <a:pPr lvl="1"/>
            <a:r>
              <a:rPr lang="en-US" sz="2400" dirty="0" smtClean="0"/>
              <a:t>Model is finished when there is enough information to finish the story</a:t>
            </a:r>
            <a:endParaRPr lang="en-US" sz="1600" dirty="0" smtClean="0"/>
          </a:p>
          <a:p>
            <a:pPr lvl="1"/>
            <a:r>
              <a:rPr lang="en-US" sz="2400" dirty="0" smtClean="0"/>
              <a:t>Generated document can also highlight where the story is not strong enough</a:t>
            </a:r>
          </a:p>
          <a:p>
            <a:pPr lvl="1"/>
            <a:r>
              <a:rPr lang="en-US" sz="2400" dirty="0" smtClean="0"/>
              <a:t>General structure of document may be pre-determined, but model and document naturally co-evolve if structure is laid out up front</a:t>
            </a:r>
          </a:p>
          <a:p>
            <a:pPr lvl="1"/>
            <a:r>
              <a:rPr lang="en-US" sz="2400" dirty="0" smtClean="0"/>
              <a:t>Wipes out tyranny of the blank page</a:t>
            </a:r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SysML</a:t>
            </a:r>
            <a:r>
              <a:rPr lang="en-US" dirty="0" smtClean="0"/>
              <a:t> with STK </a:t>
            </a:r>
            <a:r>
              <a:rPr lang="en-US" baseline="30000" dirty="0" smtClean="0"/>
              <a:t>6,7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segment of work is a collaboration between AGI and </a:t>
            </a:r>
            <a:r>
              <a:rPr lang="en-US" dirty="0" err="1" smtClean="0"/>
              <a:t>InterCAX</a:t>
            </a:r>
            <a:r>
              <a:rPr lang="en-US" dirty="0" smtClean="0"/>
              <a:t> to experiment with connecting </a:t>
            </a:r>
            <a:r>
              <a:rPr lang="en-US" dirty="0" err="1" smtClean="0"/>
              <a:t>SysML</a:t>
            </a:r>
            <a:r>
              <a:rPr lang="en-US" dirty="0" smtClean="0"/>
              <a:t> to an orbital analysis tool</a:t>
            </a:r>
          </a:p>
          <a:p>
            <a:r>
              <a:rPr lang="en-US" dirty="0" smtClean="0"/>
              <a:t>This is the combination of model-based specification and high-fidelity analysis</a:t>
            </a:r>
            <a:endParaRPr lang="en-US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Satellite Toolkit in 60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810000" cy="4525963"/>
          </a:xfrm>
        </p:spPr>
        <p:txBody>
          <a:bodyPr/>
          <a:lstStyle/>
          <a:p>
            <a:r>
              <a:rPr lang="en-US" sz="2400" dirty="0" smtClean="0"/>
              <a:t>General-purpose modeling and analysis</a:t>
            </a:r>
          </a:p>
          <a:p>
            <a:r>
              <a:rPr lang="en-US" sz="2400" dirty="0" smtClean="0"/>
              <a:t>Integrated visualization</a:t>
            </a:r>
          </a:p>
          <a:p>
            <a:r>
              <a:rPr lang="en-US" sz="2400" dirty="0" smtClean="0"/>
              <a:t>Many modules for air, sea, and space applications</a:t>
            </a:r>
          </a:p>
          <a:p>
            <a:pPr lvl="1"/>
            <a:r>
              <a:rPr lang="en-US" sz="2000" dirty="0" smtClean="0"/>
              <a:t>Coverage analysis</a:t>
            </a:r>
          </a:p>
          <a:p>
            <a:pPr lvl="1"/>
            <a:r>
              <a:rPr lang="en-US" sz="2000" dirty="0" smtClean="0"/>
              <a:t>Communications analysis</a:t>
            </a:r>
          </a:p>
          <a:p>
            <a:pPr lvl="1"/>
            <a:r>
              <a:rPr lang="en-US" sz="2000" dirty="0" smtClean="0"/>
              <a:t>Orbital propagation</a:t>
            </a:r>
          </a:p>
          <a:p>
            <a:pPr lvl="1"/>
            <a:r>
              <a:rPr lang="en-US" sz="2000" dirty="0" smtClean="0"/>
              <a:t>Mission design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7890" name="Picture 2" descr="STK/Coverage"/>
          <p:cNvPicPr>
            <a:picLocks noChangeAspect="1" noChangeArrowheads="1"/>
          </p:cNvPicPr>
          <p:nvPr/>
        </p:nvPicPr>
        <p:blipFill>
          <a:blip r:embed="rId2" cstate="print"/>
          <a:srcRect t="4348" r="4805" b="4348"/>
          <a:stretch>
            <a:fillRect/>
          </a:stretch>
        </p:blipFill>
        <p:spPr bwMode="auto">
          <a:xfrm>
            <a:off x="4876800" y="2057400"/>
            <a:ext cx="3886200" cy="32004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STK Taxonomy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Multiple objects to be observed:</a:t>
            </a:r>
          </a:p>
          <a:p>
            <a:pPr lvl="1"/>
            <a:r>
              <a:rPr lang="en-US" sz="1400" dirty="0" smtClean="0"/>
              <a:t>Area Target</a:t>
            </a:r>
          </a:p>
          <a:p>
            <a:pPr lvl="1"/>
            <a:r>
              <a:rPr lang="en-US" sz="1400" dirty="0" smtClean="0"/>
              <a:t>Line Target</a:t>
            </a:r>
          </a:p>
          <a:p>
            <a:pPr lvl="1"/>
            <a:r>
              <a:rPr lang="en-US" sz="1400" dirty="0" smtClean="0"/>
              <a:t>Point Target</a:t>
            </a:r>
          </a:p>
          <a:p>
            <a:r>
              <a:rPr lang="en-US" sz="1600" dirty="0" smtClean="0"/>
              <a:t>Assets:</a:t>
            </a:r>
          </a:p>
          <a:p>
            <a:pPr lvl="1"/>
            <a:r>
              <a:rPr lang="en-US" sz="1400" dirty="0" smtClean="0"/>
              <a:t>Aircraft</a:t>
            </a:r>
          </a:p>
          <a:p>
            <a:pPr lvl="1"/>
            <a:r>
              <a:rPr lang="en-US" sz="1400" dirty="0" smtClean="0"/>
              <a:t>Spacecraft</a:t>
            </a:r>
          </a:p>
          <a:p>
            <a:pPr lvl="1"/>
            <a:r>
              <a:rPr lang="en-US" sz="1400" dirty="0" smtClean="0"/>
              <a:t>Land Vehicles</a:t>
            </a:r>
          </a:p>
          <a:p>
            <a:pPr lvl="1"/>
            <a:r>
              <a:rPr lang="en-US" sz="1400" dirty="0" smtClean="0"/>
              <a:t>Ships</a:t>
            </a:r>
          </a:p>
          <a:p>
            <a:pPr lvl="1"/>
            <a:r>
              <a:rPr lang="en-US" sz="1400" dirty="0" smtClean="0"/>
              <a:t>Missiles</a:t>
            </a:r>
          </a:p>
          <a:p>
            <a:pPr lvl="1"/>
            <a:r>
              <a:rPr lang="en-US" sz="1400" dirty="0" smtClean="0"/>
              <a:t>Facilities</a:t>
            </a:r>
          </a:p>
          <a:p>
            <a:pPr lvl="1"/>
            <a:r>
              <a:rPr lang="en-US" sz="1400" dirty="0" smtClean="0"/>
              <a:t>Sensors (on many of the above)</a:t>
            </a:r>
          </a:p>
          <a:p>
            <a:r>
              <a:rPr lang="en-US" sz="1600" dirty="0" smtClean="0"/>
              <a:t>Analysis Objects</a:t>
            </a:r>
          </a:p>
          <a:p>
            <a:pPr lvl="1"/>
            <a:r>
              <a:rPr lang="en-US" sz="1400" dirty="0" smtClean="0"/>
              <a:t>Chains for relays of </a:t>
            </a:r>
            <a:r>
              <a:rPr lang="en-US" sz="1400" dirty="0" err="1" smtClean="0"/>
              <a:t>communciations</a:t>
            </a:r>
            <a:endParaRPr lang="en-US" sz="1400" dirty="0" smtClean="0"/>
          </a:p>
          <a:p>
            <a:r>
              <a:rPr lang="en-US" sz="1800" dirty="0" smtClean="0"/>
              <a:t>Others in different modules (e.g., Maneuvers in </a:t>
            </a:r>
            <a:r>
              <a:rPr lang="en-US" sz="1800" dirty="0" err="1" smtClean="0"/>
              <a:t>Astrogator</a:t>
            </a:r>
            <a:r>
              <a:rPr lang="en-US" sz="1800" dirty="0" smtClean="0"/>
              <a:t>)</a:t>
            </a:r>
          </a:p>
          <a:p>
            <a:endParaRPr lang="en-US" sz="1600" dirty="0" smtClean="0"/>
          </a:p>
          <a:p>
            <a:endParaRPr lang="en-US" sz="14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[Geospatial] Information Wants to Be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Open Geospatial Consortium (OGC) has worked for many years to increase the power of collected geospatial information by making it interoperable (and thus easy to combine)</a:t>
            </a:r>
          </a:p>
          <a:p>
            <a:r>
              <a:rPr lang="en-US" sz="2400" dirty="0" smtClean="0"/>
              <a:t>Originally for archived information, but work on standards in moving toward acquiring information as well</a:t>
            </a:r>
          </a:p>
          <a:p>
            <a:r>
              <a:rPr lang="en-US" sz="2400" dirty="0" smtClean="0"/>
              <a:t>Sensor Web Enablement WG is defining standards for space-based observations, as well as input / output standards for available alerts and planning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Systems Challenge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and Government participants</a:t>
            </a:r>
          </a:p>
          <a:p>
            <a:r>
              <a:rPr lang="en-US" dirty="0" smtClean="0"/>
              <a:t>Core team:</a:t>
            </a:r>
          </a:p>
          <a:p>
            <a:pPr lvl="1"/>
            <a:r>
              <a:rPr lang="en-US" dirty="0" smtClean="0"/>
              <a:t>Chris Delp (Jet Propulsion Laboratory)</a:t>
            </a:r>
          </a:p>
          <a:p>
            <a:pPr lvl="1"/>
            <a:r>
              <a:rPr lang="en-US" dirty="0" smtClean="0"/>
              <a:t>Manas Bajaj (</a:t>
            </a:r>
            <a:r>
              <a:rPr lang="en-US" dirty="0" err="1" smtClean="0"/>
              <a:t>InterCAX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Russell Peak (</a:t>
            </a:r>
            <a:r>
              <a:rPr lang="en-US" dirty="0" err="1" smtClean="0"/>
              <a:t>InterCAX</a:t>
            </a:r>
            <a:r>
              <a:rPr lang="en-US" dirty="0" smtClean="0"/>
              <a:t>, Georgia Tech)</a:t>
            </a:r>
          </a:p>
          <a:p>
            <a:pPr lvl="1"/>
            <a:r>
              <a:rPr lang="en-US" dirty="0" smtClean="0"/>
              <a:t>Dave Kaslow (Analytical Graphics, Inc.)</a:t>
            </a:r>
          </a:p>
          <a:p>
            <a:endParaRPr lang="en-US" dirty="0" smtClean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1400" smtClean="0">
                <a:latin typeface="Arial" charset="0"/>
              </a:rPr>
              <a:t>Flow of Sensor Planning Service Messages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7200" y="1143000"/>
            <a:ext cx="8129588" cy="4926013"/>
            <a:chOff x="533400" y="941696"/>
            <a:chExt cx="8129650" cy="4925704"/>
          </a:xfrm>
        </p:grpSpPr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533400" y="1066800"/>
              <a:ext cx="2514600" cy="4800600"/>
              <a:chOff x="533400" y="1066800"/>
              <a:chExt cx="2514600" cy="4800600"/>
            </a:xfrm>
          </p:grpSpPr>
          <p:sp>
            <p:nvSpPr>
              <p:cNvPr id="110" name="Rounded Rectangle 109"/>
              <p:cNvSpPr>
                <a:spLocks noChangeArrowheads="1"/>
              </p:cNvSpPr>
              <p:nvPr/>
            </p:nvSpPr>
            <p:spPr bwMode="auto">
              <a:xfrm>
                <a:off x="533400" y="1066800"/>
                <a:ext cx="2514600" cy="48006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45720" tIns="0" rIns="45720" anchorCtr="1"/>
              <a:lstStyle/>
              <a:p>
                <a:pPr algn="ctr"/>
                <a:r>
                  <a:rPr lang="en-US" sz="1100" u="sng">
                    <a:solidFill>
                      <a:schemeClr val="accent2"/>
                    </a:solidFill>
                    <a:cs typeface="Arial" charset="0"/>
                  </a:rPr>
                  <a:t>User</a:t>
                </a:r>
              </a:p>
            </p:txBody>
          </p: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685800" y="1524000"/>
                <a:ext cx="2194560" cy="4100824"/>
                <a:chOff x="685800" y="1524000"/>
                <a:chExt cx="2194560" cy="4100824"/>
              </a:xfrm>
            </p:grpSpPr>
            <p:sp>
              <p:nvSpPr>
                <p:cNvPr id="33" name="Rounded Rectangle 32"/>
                <p:cNvSpPr>
                  <a:spLocks noChangeArrowheads="1"/>
                </p:cNvSpPr>
                <p:nvPr/>
              </p:nvSpPr>
              <p:spPr bwMode="auto">
                <a:xfrm>
                  <a:off x="685800" y="1524000"/>
                  <a:ext cx="219456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GetCapabilities: Request</a:t>
                  </a:r>
                </a:p>
              </p:txBody>
            </p:sp>
            <p:sp>
              <p:nvSpPr>
                <p:cNvPr id="74" name="Rounded Rectangle 73"/>
                <p:cNvSpPr>
                  <a:spLocks noChangeArrowheads="1"/>
                </p:cNvSpPr>
                <p:nvPr/>
              </p:nvSpPr>
              <p:spPr bwMode="auto">
                <a:xfrm>
                  <a:off x="685800" y="4700520"/>
                  <a:ext cx="219456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GetStatus: Request</a:t>
                  </a:r>
                </a:p>
              </p:txBody>
            </p:sp>
            <p:sp>
              <p:nvSpPr>
                <p:cNvPr id="75" name="Rounded Rectangle 74"/>
                <p:cNvSpPr>
                  <a:spLocks noChangeArrowheads="1"/>
                </p:cNvSpPr>
                <p:nvPr/>
              </p:nvSpPr>
              <p:spPr bwMode="auto">
                <a:xfrm>
                  <a:off x="687388" y="2611520"/>
                  <a:ext cx="2192972" cy="4572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DescribeTasking: Request</a:t>
                  </a:r>
                </a:p>
                <a:p>
                  <a:pPr algn="ctr"/>
                  <a:r>
                    <a:rPr lang="en-US" sz="1000">
                      <a:solidFill>
                        <a:schemeClr val="accent2"/>
                      </a:solidFill>
                      <a:cs typeface="Arial" charset="0"/>
                    </a:rPr>
                    <a:t>- Sensor ID</a:t>
                  </a:r>
                </a:p>
              </p:txBody>
            </p:sp>
            <p:sp>
              <p:nvSpPr>
                <p:cNvPr id="77" name="Rounded Rectangle 76"/>
                <p:cNvSpPr>
                  <a:spLocks noChangeArrowheads="1"/>
                </p:cNvSpPr>
                <p:nvPr/>
              </p:nvSpPr>
              <p:spPr bwMode="auto">
                <a:xfrm>
                  <a:off x="687388" y="3322774"/>
                  <a:ext cx="2192972" cy="4572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GetFeasibility: Request</a:t>
                  </a:r>
                </a:p>
                <a:p>
                  <a:pPr algn="ctr"/>
                  <a:r>
                    <a:rPr lang="en-US" sz="1000">
                      <a:solidFill>
                        <a:schemeClr val="accent2"/>
                      </a:solidFill>
                      <a:cs typeface="Arial" charset="0"/>
                    </a:rPr>
                    <a:t>- Sensor ID   - Input Parameters</a:t>
                  </a:r>
                </a:p>
              </p:txBody>
            </p:sp>
            <p:sp>
              <p:nvSpPr>
                <p:cNvPr id="78" name="Rounded Rectangle 77"/>
                <p:cNvSpPr>
                  <a:spLocks noChangeArrowheads="1"/>
                </p:cNvSpPr>
                <p:nvPr/>
              </p:nvSpPr>
              <p:spPr bwMode="auto">
                <a:xfrm>
                  <a:off x="685800" y="5335383"/>
                  <a:ext cx="219456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DescribeResultAccess: Request</a:t>
                  </a:r>
                </a:p>
              </p:txBody>
            </p:sp>
            <p:sp>
              <p:nvSpPr>
                <p:cNvPr id="79" name="Rounded Rectangle 78"/>
                <p:cNvSpPr>
                  <a:spLocks noChangeArrowheads="1"/>
                </p:cNvSpPr>
                <p:nvPr/>
              </p:nvSpPr>
              <p:spPr bwMode="auto">
                <a:xfrm>
                  <a:off x="687388" y="4021327"/>
                  <a:ext cx="2192972" cy="4572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Submit: Request</a:t>
                  </a:r>
                </a:p>
                <a:p>
                  <a:pPr algn="ctr"/>
                  <a:r>
                    <a:rPr lang="en-US" sz="1000">
                      <a:solidFill>
                        <a:schemeClr val="accent2"/>
                      </a:solidFill>
                      <a:cs typeface="Arial" charset="0"/>
                    </a:rPr>
                    <a:t>- Sensor ID   - Input Parameters</a:t>
                  </a:r>
                </a:p>
              </p:txBody>
            </p:sp>
          </p:grp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5919850" y="941696"/>
              <a:ext cx="2743200" cy="4925704"/>
              <a:chOff x="5919850" y="941696"/>
              <a:chExt cx="2743200" cy="4925704"/>
            </a:xfrm>
          </p:grpSpPr>
          <p:sp>
            <p:nvSpPr>
              <p:cNvPr id="111" name="Rounded Rectangle 110"/>
              <p:cNvSpPr>
                <a:spLocks noChangeArrowheads="1"/>
              </p:cNvSpPr>
              <p:nvPr/>
            </p:nvSpPr>
            <p:spPr bwMode="auto">
              <a:xfrm>
                <a:off x="5919850" y="941696"/>
                <a:ext cx="2743200" cy="4925704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tIns="0" rIns="45720" anchorCtr="1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Data Provider</a:t>
                </a:r>
                <a:br>
                  <a:rPr lang="en-US" sz="1100">
                    <a:solidFill>
                      <a:srgbClr val="3366FF"/>
                    </a:solidFill>
                    <a:cs typeface="Arial" charset="0"/>
                  </a:rPr>
                </a:br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 </a:t>
                </a:r>
                <a:r>
                  <a:rPr lang="en-US" sz="1100" u="sng">
                    <a:solidFill>
                      <a:srgbClr val="3366FF"/>
                    </a:solidFill>
                    <a:cs typeface="Arial" charset="0"/>
                  </a:rPr>
                  <a:t>Sensor Planning Service</a:t>
                </a:r>
              </a:p>
            </p:txBody>
          </p:sp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6136575" y="1562098"/>
                <a:ext cx="2286000" cy="4059065"/>
                <a:chOff x="6136575" y="1562098"/>
                <a:chExt cx="2286000" cy="4059065"/>
              </a:xfrm>
            </p:grpSpPr>
            <p:sp>
              <p:nvSpPr>
                <p:cNvPr id="89" name="Rounded Rectangle 88"/>
                <p:cNvSpPr>
                  <a:spLocks noChangeArrowheads="1"/>
                </p:cNvSpPr>
                <p:nvPr/>
              </p:nvSpPr>
              <p:spPr bwMode="auto">
                <a:xfrm>
                  <a:off x="6139750" y="1562098"/>
                  <a:ext cx="2278063" cy="11318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GetCapabilities: Response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>
                      <a:solidFill>
                        <a:srgbClr val="3366FF"/>
                      </a:solidFill>
                      <a:cs typeface="Arial" charset="0"/>
                    </a:rPr>
                    <a:t>- Organization providing service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>
                      <a:solidFill>
                        <a:srgbClr val="3366FF"/>
                      </a:solidFill>
                      <a:cs typeface="Arial" charset="0"/>
                    </a:rPr>
                    <a:t>- Operations provided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>
                      <a:solidFill>
                        <a:srgbClr val="3366FF"/>
                      </a:solidFill>
                      <a:cs typeface="Arial" charset="0"/>
                    </a:rPr>
                    <a:t>- Sensor IDs available for tasking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>
                      <a:solidFill>
                        <a:srgbClr val="3366FF"/>
                      </a:solidFill>
                      <a:cs typeface="Arial" charset="0"/>
                    </a:rPr>
                    <a:t>- Description of sensors</a:t>
                  </a:r>
                </a:p>
              </p:txBody>
            </p:sp>
            <p:sp>
              <p:nvSpPr>
                <p:cNvPr id="91" name="Rounded Rectangle 90"/>
                <p:cNvSpPr>
                  <a:spLocks noChangeArrowheads="1"/>
                </p:cNvSpPr>
                <p:nvPr/>
              </p:nvSpPr>
              <p:spPr bwMode="auto">
                <a:xfrm>
                  <a:off x="6139750" y="2830457"/>
                  <a:ext cx="2281238" cy="6254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DescribeTasking: Response</a:t>
                  </a:r>
                </a:p>
                <a:p>
                  <a:pPr algn="ctr"/>
                  <a:r>
                    <a:rPr lang="en-US" sz="1000">
                      <a:solidFill>
                        <a:srgbClr val="3366FF"/>
                      </a:solidFill>
                      <a:cs typeface="Arial" charset="0"/>
                    </a:rPr>
                    <a:t>- Submit Request Input Parameters (&amp;GetFeasibility)</a:t>
                  </a:r>
                </a:p>
              </p:txBody>
            </p:sp>
            <p:sp>
              <p:nvSpPr>
                <p:cNvPr id="93" name="Rounded Rectangle 92"/>
                <p:cNvSpPr>
                  <a:spLocks noChangeArrowheads="1"/>
                </p:cNvSpPr>
                <p:nvPr/>
              </p:nvSpPr>
              <p:spPr bwMode="auto">
                <a:xfrm>
                  <a:off x="6136575" y="3675042"/>
                  <a:ext cx="228600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GetFeasibility: Response</a:t>
                  </a:r>
                </a:p>
              </p:txBody>
            </p:sp>
            <p:sp>
              <p:nvSpPr>
                <p:cNvPr id="95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6136575" y="4214130"/>
                  <a:ext cx="228600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Submit: Response</a:t>
                  </a:r>
                </a:p>
              </p:txBody>
            </p:sp>
            <p:sp>
              <p:nvSpPr>
                <p:cNvPr id="105" name="Rounded Rectangle 104"/>
                <p:cNvSpPr>
                  <a:spLocks noChangeArrowheads="1"/>
                </p:cNvSpPr>
                <p:nvPr/>
              </p:nvSpPr>
              <p:spPr bwMode="auto">
                <a:xfrm>
                  <a:off x="6136575" y="5328555"/>
                  <a:ext cx="2286000" cy="29260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DescribeResultAccess: Response</a:t>
                  </a:r>
                </a:p>
              </p:txBody>
            </p:sp>
            <p:sp>
              <p:nvSpPr>
                <p:cNvPr id="107" name="Rounded Rectangle 106"/>
                <p:cNvSpPr>
                  <a:spLocks noChangeArrowheads="1"/>
                </p:cNvSpPr>
                <p:nvPr/>
              </p:nvSpPr>
              <p:spPr bwMode="auto">
                <a:xfrm>
                  <a:off x="6136575" y="4776720"/>
                  <a:ext cx="219456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GetStatus: Response</a:t>
                  </a:r>
                </a:p>
              </p:txBody>
            </p:sp>
          </p:grp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895600" y="1600200"/>
              <a:ext cx="3269675" cy="3939483"/>
              <a:chOff x="2895600" y="1600200"/>
              <a:chExt cx="3269675" cy="3939483"/>
            </a:xfrm>
          </p:grpSpPr>
          <p:cxnSp>
            <p:nvCxnSpPr>
              <p:cNvPr id="37" name="Straight Arrow Connector 36"/>
              <p:cNvCxnSpPr>
                <a:cxnSpLocks noChangeShapeType="1"/>
              </p:cNvCxnSpPr>
              <p:nvPr/>
            </p:nvCxnSpPr>
            <p:spPr bwMode="auto">
              <a:xfrm rot="10800000">
                <a:off x="3056315" y="1905000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2" name="Straight Arrow Connector 81"/>
              <p:cNvCxnSpPr>
                <a:cxnSpLocks noChangeShapeType="1"/>
              </p:cNvCxnSpPr>
              <p:nvPr/>
            </p:nvCxnSpPr>
            <p:spPr bwMode="auto">
              <a:xfrm>
                <a:off x="2902525" y="1600200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3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2902525" y="2698899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4" name="Straight Arrow Connector 83"/>
              <p:cNvCxnSpPr>
                <a:cxnSpLocks noChangeShapeType="1"/>
              </p:cNvCxnSpPr>
              <p:nvPr/>
            </p:nvCxnSpPr>
            <p:spPr bwMode="auto">
              <a:xfrm>
                <a:off x="2902525" y="3561219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5" name="Straight Arrow Connector 84"/>
              <p:cNvCxnSpPr>
                <a:cxnSpLocks noChangeShapeType="1"/>
              </p:cNvCxnSpPr>
              <p:nvPr/>
            </p:nvCxnSpPr>
            <p:spPr bwMode="auto">
              <a:xfrm>
                <a:off x="2895600" y="4159501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6" name="Straight Arrow Connector 85"/>
              <p:cNvCxnSpPr>
                <a:cxnSpLocks noChangeShapeType="1"/>
              </p:cNvCxnSpPr>
              <p:nvPr/>
            </p:nvCxnSpPr>
            <p:spPr bwMode="auto">
              <a:xfrm>
                <a:off x="2895600" y="4811976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8" name="Straight Arrow Connector 87"/>
              <p:cNvCxnSpPr>
                <a:cxnSpLocks noChangeShapeType="1"/>
              </p:cNvCxnSpPr>
              <p:nvPr/>
            </p:nvCxnSpPr>
            <p:spPr bwMode="auto">
              <a:xfrm>
                <a:off x="2895600" y="5420951"/>
                <a:ext cx="30175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" name="Straight Arrow Connector 91"/>
              <p:cNvCxnSpPr>
                <a:cxnSpLocks noChangeShapeType="1"/>
              </p:cNvCxnSpPr>
              <p:nvPr/>
            </p:nvCxnSpPr>
            <p:spPr bwMode="auto">
              <a:xfrm rot="10800000">
                <a:off x="3055064" y="2958856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4" name="Straight Arrow Connector 93"/>
              <p:cNvCxnSpPr>
                <a:cxnSpLocks noChangeShapeType="1"/>
              </p:cNvCxnSpPr>
              <p:nvPr/>
            </p:nvCxnSpPr>
            <p:spPr bwMode="auto">
              <a:xfrm rot="10800000">
                <a:off x="3045844" y="3822060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6" name="Straight Arrow Connector 95"/>
              <p:cNvCxnSpPr>
                <a:cxnSpLocks noChangeShapeType="1"/>
              </p:cNvCxnSpPr>
              <p:nvPr/>
            </p:nvCxnSpPr>
            <p:spPr bwMode="auto">
              <a:xfrm rot="10800000">
                <a:off x="3045844" y="4354776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6" name="Straight Arrow Connector 105"/>
              <p:cNvCxnSpPr>
                <a:cxnSpLocks noChangeShapeType="1"/>
              </p:cNvCxnSpPr>
              <p:nvPr/>
            </p:nvCxnSpPr>
            <p:spPr bwMode="auto">
              <a:xfrm rot="10800000">
                <a:off x="3039490" y="5538095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9" name="Straight Arrow Connector 108"/>
              <p:cNvCxnSpPr>
                <a:cxnSpLocks noChangeShapeType="1"/>
              </p:cNvCxnSpPr>
              <p:nvPr/>
            </p:nvCxnSpPr>
            <p:spPr bwMode="auto">
              <a:xfrm rot="10800000">
                <a:off x="3045844" y="4950728"/>
                <a:ext cx="31089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0" name="Rounded Rectangle 29"/>
            <p:cNvSpPr>
              <a:spLocks noChangeArrowheads="1"/>
            </p:cNvSpPr>
            <p:nvPr/>
          </p:nvSpPr>
          <p:spPr bwMode="auto">
            <a:xfrm>
              <a:off x="3644987" y="990600"/>
              <a:ext cx="1752600" cy="472440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45720" tIns="0" rIns="45720" anchorCtr="1"/>
            <a:lstStyle/>
            <a:p>
              <a:pPr algn="ctr"/>
              <a:endParaRPr lang="en-US" sz="1100">
                <a:cs typeface="Arial" charset="0"/>
              </a:endParaRPr>
            </a:p>
            <a:p>
              <a:pPr algn="ctr"/>
              <a:r>
                <a:rPr lang="en-US" sz="1000">
                  <a:cs typeface="Arial" charset="0"/>
                </a:rPr>
                <a:t>Data exchange by way of XML documents</a:t>
              </a:r>
            </a:p>
            <a:p>
              <a:pPr algn="ctr"/>
              <a:endParaRPr lang="en-US" sz="1000">
                <a:cs typeface="Arial" charset="0"/>
              </a:endParaRPr>
            </a:p>
            <a:p>
              <a:pPr algn="ctr"/>
              <a:endParaRPr lang="en-US" sz="1000">
                <a:cs typeface="Arial" charset="0"/>
              </a:endParaRPr>
            </a:p>
            <a:p>
              <a:pPr algn="ctr"/>
              <a:r>
                <a:rPr lang="en-US" sz="1000">
                  <a:cs typeface="Arial" charset="0"/>
                </a:rPr>
                <a:t>In accord with</a:t>
              </a:r>
            </a:p>
            <a:p>
              <a:pPr algn="ctr"/>
              <a:r>
                <a:rPr lang="en-US" sz="1000">
                  <a:cs typeface="Arial" charset="0"/>
                </a:rPr>
                <a:t>Sensor Planning Service Application Specification</a:t>
              </a:r>
            </a:p>
            <a:p>
              <a:pPr algn="ctr"/>
              <a:r>
                <a:rPr lang="en-US" sz="1000">
                  <a:cs typeface="Arial" charset="0"/>
                </a:rPr>
                <a:t>(OGC 07-014r3)</a:t>
              </a:r>
            </a:p>
            <a:p>
              <a:pPr algn="ctr"/>
              <a:endParaRPr lang="en-US" sz="1000">
                <a:cs typeface="Arial" charset="0"/>
              </a:endParaRPr>
            </a:p>
            <a:p>
              <a:pPr algn="ctr"/>
              <a:endParaRPr lang="en-US" sz="1000">
                <a:cs typeface="Arial" charset="0"/>
              </a:endParaRPr>
            </a:p>
            <a:p>
              <a:pPr algn="ctr"/>
              <a:r>
                <a:rPr lang="en-US" sz="1000">
                  <a:cs typeface="Arial" charset="0"/>
                </a:rPr>
                <a:t>Which contains: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Description of Operations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Parameters Definitions, Implementations, and Encodings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UML Class Diagrams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XML Notations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XML Schema (Normative Ref)</a:t>
              </a:r>
            </a:p>
            <a:p>
              <a:pPr algn="ctr">
                <a:spcBef>
                  <a:spcPts val="600"/>
                </a:spcBef>
                <a:buFont typeface="Arial" charset="0"/>
                <a:buChar char="•"/>
              </a:pPr>
              <a:r>
                <a:rPr lang="en-US" sz="1000">
                  <a:cs typeface="Arial" charset="0"/>
                </a:rPr>
                <a:t> Example XML (Informative Ref)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systems modeling?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core of the planning service is the feasibility of the request</a:t>
            </a:r>
          </a:p>
          <a:p>
            <a:r>
              <a:rPr lang="en-US" sz="2400" dirty="0" smtClean="0"/>
              <a:t>Satellite Toolkit can use the sensor model, orbital mechanics, and geometry of observation to determine feasibility of the request</a:t>
            </a:r>
          </a:p>
          <a:p>
            <a:r>
              <a:rPr lang="en-US" sz="2400" dirty="0" smtClean="0"/>
              <a:t>Downlink opportunities and throughput can also be simulated</a:t>
            </a:r>
          </a:p>
          <a:p>
            <a:r>
              <a:rPr lang="en-US" sz="2400" dirty="0" smtClean="0"/>
              <a:t>AGI curates a standard objects catalog (SOC) for its customers for convenience – an appropriate systems model for the SOC is required to interface with the Sensor Planning Service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44563"/>
          </a:xfrm>
        </p:spPr>
        <p:txBody>
          <a:bodyPr/>
          <a:lstStyle/>
          <a:p>
            <a:r>
              <a:rPr lang="en-US" sz="1600" smtClean="0">
                <a:latin typeface="Arial" charset="0"/>
              </a:rPr>
              <a:t>Population of and Access to Standard Object Catalog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09600" y="1524000"/>
            <a:ext cx="8169275" cy="4643438"/>
            <a:chOff x="384" y="960"/>
            <a:chExt cx="5146" cy="2925"/>
          </a:xfrm>
        </p:grpSpPr>
        <p:grpSp>
          <p:nvGrpSpPr>
            <p:cNvPr id="3" name="Group 180"/>
            <p:cNvGrpSpPr>
              <a:grpSpLocks/>
            </p:cNvGrpSpPr>
            <p:nvPr/>
          </p:nvGrpSpPr>
          <p:grpSpPr bwMode="auto">
            <a:xfrm>
              <a:off x="398" y="960"/>
              <a:ext cx="1727" cy="955"/>
              <a:chOff x="510648" y="1542431"/>
              <a:chExt cx="2741796" cy="1515671"/>
            </a:xfrm>
          </p:grpSpPr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510648" y="2123331"/>
                <a:ext cx="1066800" cy="914400"/>
                <a:chOff x="1447800" y="1676400"/>
                <a:chExt cx="1066800" cy="914400"/>
              </a:xfrm>
            </p:grpSpPr>
            <p:sp>
              <p:nvSpPr>
                <p:cNvPr id="65" name="Rounded Rectangle 64"/>
                <p:cNvSpPr>
                  <a:spLocks noChangeArrowheads="1"/>
                </p:cNvSpPr>
                <p:nvPr/>
              </p:nvSpPr>
              <p:spPr bwMode="auto">
                <a:xfrm>
                  <a:off x="1447800" y="1676400"/>
                  <a:ext cx="1066800" cy="914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tIns="91440" rIns="45720"/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Satellite</a:t>
                  </a:r>
                  <a:b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</a:br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Took Kit</a:t>
                  </a:r>
                </a:p>
              </p:txBody>
            </p:sp>
            <p:sp>
              <p:nvSpPr>
                <p:cNvPr id="66" name="Rounded Rectangle 11"/>
                <p:cNvSpPr>
                  <a:spLocks noChangeArrowheads="1"/>
                </p:cNvSpPr>
                <p:nvPr/>
              </p:nvSpPr>
              <p:spPr bwMode="auto">
                <a:xfrm>
                  <a:off x="1600200" y="2209800"/>
                  <a:ext cx="762000" cy="2894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Plug-In</a:t>
                  </a:r>
                </a:p>
              </p:txBody>
            </p:sp>
          </p:grpSp>
          <p:cxnSp>
            <p:nvCxnSpPr>
              <p:cNvPr id="59" name="Straight Arrow Connector 58"/>
              <p:cNvCxnSpPr>
                <a:cxnSpLocks noChangeShapeType="1"/>
              </p:cNvCxnSpPr>
              <p:nvPr/>
            </p:nvCxnSpPr>
            <p:spPr bwMode="auto">
              <a:xfrm>
                <a:off x="1587919" y="2586885"/>
                <a:ext cx="3657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grpSp>
            <p:nvGrpSpPr>
              <p:cNvPr id="6" name="Group 33"/>
              <p:cNvGrpSpPr>
                <a:grpSpLocks/>
              </p:cNvGrpSpPr>
              <p:nvPr/>
            </p:nvGrpSpPr>
            <p:grpSpPr bwMode="auto">
              <a:xfrm>
                <a:off x="1957044" y="2143702"/>
                <a:ext cx="1295400" cy="914400"/>
                <a:chOff x="3048000" y="1676400"/>
                <a:chExt cx="1295400" cy="914400"/>
              </a:xfrm>
            </p:grpSpPr>
            <p:sp>
              <p:nvSpPr>
                <p:cNvPr id="63" name="Rounded Rectangle 62"/>
                <p:cNvSpPr>
                  <a:spLocks noChangeArrowheads="1"/>
                </p:cNvSpPr>
                <p:nvPr/>
              </p:nvSpPr>
              <p:spPr bwMode="auto">
                <a:xfrm>
                  <a:off x="3048000" y="1676400"/>
                  <a:ext cx="1295400" cy="914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tIns="91440" rIns="45720"/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Standard Object Catalog</a:t>
                  </a:r>
                </a:p>
              </p:txBody>
            </p:sp>
            <p:sp>
              <p:nvSpPr>
                <p:cNvPr id="64" name="Rounded Rectangle 11"/>
                <p:cNvSpPr>
                  <a:spLocks noChangeArrowheads="1"/>
                </p:cNvSpPr>
                <p:nvPr/>
              </p:nvSpPr>
              <p:spPr bwMode="auto">
                <a:xfrm>
                  <a:off x="3224213" y="2232025"/>
                  <a:ext cx="990600" cy="269875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STK Objects</a:t>
                  </a:r>
                </a:p>
              </p:txBody>
            </p:sp>
          </p:grpSp>
          <p:sp>
            <p:nvSpPr>
              <p:cNvPr id="61" name="Rounded Rectangle 60"/>
              <p:cNvSpPr>
                <a:spLocks noChangeArrowheads="1"/>
              </p:cNvSpPr>
              <p:nvPr/>
            </p:nvSpPr>
            <p:spPr bwMode="auto">
              <a:xfrm>
                <a:off x="2128244" y="1542431"/>
                <a:ext cx="990600" cy="36576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PoC SPS</a:t>
                </a:r>
              </a:p>
            </p:txBody>
          </p:sp>
          <p:cxnSp>
            <p:nvCxnSpPr>
              <p:cNvPr id="62" name="Straight Arrow Connector 61"/>
              <p:cNvCxnSpPr>
                <a:cxnSpLocks noChangeShapeType="1"/>
              </p:cNvCxnSpPr>
              <p:nvPr/>
            </p:nvCxnSpPr>
            <p:spPr bwMode="auto">
              <a:xfrm rot="5400000">
                <a:off x="2500638" y="2025062"/>
                <a:ext cx="228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  <p:grpSp>
          <p:nvGrpSpPr>
            <p:cNvPr id="8" name="Group 109"/>
            <p:cNvGrpSpPr>
              <a:grpSpLocks/>
            </p:cNvGrpSpPr>
            <p:nvPr/>
          </p:nvGrpSpPr>
          <p:grpSpPr bwMode="auto">
            <a:xfrm>
              <a:off x="1541" y="1341"/>
              <a:ext cx="2344" cy="948"/>
              <a:chOff x="1541" y="1341"/>
              <a:chExt cx="2344" cy="948"/>
            </a:xfrm>
          </p:grpSpPr>
          <p:sp>
            <p:nvSpPr>
              <p:cNvPr id="50" name="Rounded Rectangle 49"/>
              <p:cNvSpPr>
                <a:spLocks noChangeArrowheads="1"/>
              </p:cNvSpPr>
              <p:nvPr/>
            </p:nvSpPr>
            <p:spPr bwMode="auto">
              <a:xfrm>
                <a:off x="2349" y="1341"/>
                <a:ext cx="624" cy="23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Object Build</a:t>
                </a:r>
              </a:p>
            </p:txBody>
          </p:sp>
          <p:cxnSp>
            <p:nvCxnSpPr>
              <p:cNvPr id="51" name="Straight Arrow Connector 50"/>
              <p:cNvCxnSpPr>
                <a:cxnSpLocks noChangeShapeType="1"/>
              </p:cNvCxnSpPr>
              <p:nvPr/>
            </p:nvCxnSpPr>
            <p:spPr bwMode="auto">
              <a:xfrm>
                <a:off x="2114" y="1473"/>
                <a:ext cx="230" cy="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</p:spPr>
          </p:cxnSp>
          <p:cxnSp>
            <p:nvCxnSpPr>
              <p:cNvPr id="52" name="Straight Arrow Connector 51"/>
              <p:cNvCxnSpPr>
                <a:cxnSpLocks noChangeShapeType="1"/>
              </p:cNvCxnSpPr>
              <p:nvPr/>
            </p:nvCxnSpPr>
            <p:spPr bwMode="auto">
              <a:xfrm rot="16200000" flipV="1">
                <a:off x="2291" y="1917"/>
                <a:ext cx="691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" name="Straight Arrow Connector 52"/>
              <p:cNvCxnSpPr>
                <a:cxnSpLocks noChangeShapeType="1"/>
              </p:cNvCxnSpPr>
              <p:nvPr/>
            </p:nvCxnSpPr>
            <p:spPr bwMode="auto">
              <a:xfrm>
                <a:off x="1542" y="2100"/>
                <a:ext cx="1095" cy="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4" name="Straight Arrow Connector 53"/>
              <p:cNvCxnSpPr>
                <a:cxnSpLocks noChangeShapeType="1"/>
              </p:cNvCxnSpPr>
              <p:nvPr/>
            </p:nvCxnSpPr>
            <p:spPr bwMode="auto">
              <a:xfrm rot="10800000">
                <a:off x="2637" y="2100"/>
                <a:ext cx="1248" cy="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5" name="Straight Connector 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449" y="2197"/>
                <a:ext cx="18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6" name="Straight Connector 5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98" y="2194"/>
                <a:ext cx="17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" name="Straight Arrow Connector 56"/>
              <p:cNvCxnSpPr>
                <a:cxnSpLocks noChangeShapeType="1"/>
              </p:cNvCxnSpPr>
              <p:nvPr/>
            </p:nvCxnSpPr>
            <p:spPr bwMode="auto">
              <a:xfrm>
                <a:off x="2637" y="1756"/>
                <a:ext cx="835" cy="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" name="Group 215"/>
            <p:cNvGrpSpPr>
              <a:grpSpLocks/>
            </p:cNvGrpSpPr>
            <p:nvPr/>
          </p:nvGrpSpPr>
          <p:grpSpPr bwMode="auto">
            <a:xfrm>
              <a:off x="3501" y="2281"/>
              <a:ext cx="1104" cy="1346"/>
              <a:chOff x="5334000" y="3886200"/>
              <a:chExt cx="1752600" cy="2138541"/>
            </a:xfrm>
          </p:grpSpPr>
          <p:sp>
            <p:nvSpPr>
              <p:cNvPr id="45" name="Rectangle 7"/>
              <p:cNvSpPr>
                <a:spLocks noChangeArrowheads="1"/>
              </p:cNvSpPr>
              <p:nvPr/>
            </p:nvSpPr>
            <p:spPr bwMode="auto">
              <a:xfrm>
                <a:off x="5334000" y="3886200"/>
                <a:ext cx="1188720" cy="66401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Review, Feedback, Reconcile</a:t>
                </a:r>
              </a:p>
            </p:txBody>
          </p:sp>
          <p:cxnSp>
            <p:nvCxnSpPr>
              <p:cNvPr id="46" name="Straight Arrow Connector 45"/>
              <p:cNvCxnSpPr>
                <a:cxnSpLocks noChangeShapeType="1"/>
              </p:cNvCxnSpPr>
              <p:nvPr/>
            </p:nvCxnSpPr>
            <p:spPr bwMode="auto">
              <a:xfrm rot="5400000">
                <a:off x="5799419" y="4660584"/>
                <a:ext cx="228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47" name="Rectangle 7"/>
              <p:cNvSpPr>
                <a:spLocks noChangeArrowheads="1"/>
              </p:cNvSpPr>
              <p:nvPr/>
            </p:nvSpPr>
            <p:spPr bwMode="auto">
              <a:xfrm>
                <a:off x="5334000" y="4784800"/>
                <a:ext cx="1189038" cy="1119281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Populate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 XML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Document </a:t>
                </a:r>
              </a:p>
              <a:p>
                <a:pPr algn="ctr" fontAlgn="auto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Submit for Approval</a:t>
                </a:r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6400800" y="5613261"/>
                <a:ext cx="548640" cy="411480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chemeClr val="accent2"/>
                    </a:solidFill>
                    <a:cs typeface="Arial" charset="0"/>
                  </a:rPr>
                  <a:t>User</a:t>
                </a:r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6400800" y="4165461"/>
                <a:ext cx="685800" cy="502920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Data Team</a:t>
                </a:r>
              </a:p>
            </p:txBody>
          </p:sp>
        </p:grpSp>
        <p:grpSp>
          <p:nvGrpSpPr>
            <p:cNvPr id="10" name="Group 221"/>
            <p:cNvGrpSpPr>
              <a:grpSpLocks/>
            </p:cNvGrpSpPr>
            <p:nvPr/>
          </p:nvGrpSpPr>
          <p:grpSpPr bwMode="auto">
            <a:xfrm>
              <a:off x="1804" y="2269"/>
              <a:ext cx="1681" cy="1530"/>
              <a:chOff x="2742623" y="3625130"/>
              <a:chExt cx="2667577" cy="2431346"/>
            </a:xfrm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3581400" y="3625130"/>
                <a:ext cx="1097280" cy="66401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Manually 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Populate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XML Doc</a:t>
                </a: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3572571" y="4548788"/>
                <a:ext cx="1098134" cy="660208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45720" tIns="73152" rIns="45720" bIns="73152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Spacecraft 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XML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Template</a:t>
                </a:r>
              </a:p>
            </p:txBody>
          </p:sp>
          <p:cxnSp>
            <p:nvCxnSpPr>
              <p:cNvPr id="37" name="Straight Arrow Connector 36"/>
              <p:cNvCxnSpPr>
                <a:cxnSpLocks noChangeShapeType="1"/>
              </p:cNvCxnSpPr>
              <p:nvPr/>
            </p:nvCxnSpPr>
            <p:spPr bwMode="auto">
              <a:xfrm rot="16200000" flipH="1">
                <a:off x="3996976" y="4426721"/>
                <a:ext cx="27432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 type="arrow" w="med" len="med"/>
                <a:tailEnd/>
              </a:ln>
            </p:spPr>
          </p:cxnSp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3586853" y="5572429"/>
                <a:ext cx="1098134" cy="484047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lIns="45720" tIns="91440" rIns="45720" anchor="ctr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Spacecraft</a:t>
                </a:r>
                <a:br>
                  <a:rPr lang="en-US" sz="1100">
                    <a:solidFill>
                      <a:srgbClr val="3366FF"/>
                    </a:solidFill>
                    <a:cs typeface="Arial" charset="0"/>
                  </a:rPr>
                </a:br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Schema</a:t>
                </a:r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4565184" y="3966944"/>
                <a:ext cx="685800" cy="502920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Data Team</a:t>
                </a:r>
              </a:p>
            </p:txBody>
          </p:sp>
          <p:cxnSp>
            <p:nvCxnSpPr>
              <p:cNvPr id="40" name="Straight Arrow Connector 39"/>
              <p:cNvCxnSpPr>
                <a:cxnSpLocks noChangeShapeType="1"/>
              </p:cNvCxnSpPr>
              <p:nvPr/>
            </p:nvCxnSpPr>
            <p:spPr bwMode="auto">
              <a:xfrm rot="16200000" flipH="1">
                <a:off x="3931920" y="5387912"/>
                <a:ext cx="36576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 type="arrow" w="med" len="med"/>
                <a:tailEnd/>
              </a:ln>
            </p:spPr>
          </p:cxnSp>
          <p:cxnSp>
            <p:nvCxnSpPr>
              <p:cNvPr id="41" name="Straight Arrow Connector 40"/>
              <p:cNvCxnSpPr>
                <a:cxnSpLocks noChangeShapeType="1"/>
              </p:cNvCxnSpPr>
              <p:nvPr/>
            </p:nvCxnSpPr>
            <p:spPr bwMode="auto">
              <a:xfrm>
                <a:off x="4724400" y="4800600"/>
                <a:ext cx="6858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42" name="Straight Arrow Connector 41"/>
              <p:cNvCxnSpPr>
                <a:cxnSpLocks noChangeShapeType="1"/>
                <a:stCxn id="38" idx="1"/>
              </p:cNvCxnSpPr>
              <p:nvPr/>
            </p:nvCxnSpPr>
            <p:spPr bwMode="auto">
              <a:xfrm rot="10800000" flipV="1">
                <a:off x="2887640" y="5873086"/>
                <a:ext cx="699448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43" name="Straight Arrow Connector 42"/>
              <p:cNvCxnSpPr>
                <a:cxnSpLocks noChangeShapeType="1"/>
                <a:stCxn id="36" idx="1"/>
              </p:cNvCxnSpPr>
              <p:nvPr/>
            </p:nvCxnSpPr>
            <p:spPr bwMode="auto">
              <a:xfrm rot="10800000">
                <a:off x="3022296" y="4868840"/>
                <a:ext cx="550884" cy="1002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44" name="Straight Arrow Connector 43"/>
              <p:cNvCxnSpPr>
                <a:cxnSpLocks noChangeShapeType="1"/>
              </p:cNvCxnSpPr>
              <p:nvPr/>
            </p:nvCxnSpPr>
            <p:spPr bwMode="auto">
              <a:xfrm rot="-9000000">
                <a:off x="2742623" y="5451037"/>
                <a:ext cx="9144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</p:grpSp>
        <p:grpSp>
          <p:nvGrpSpPr>
            <p:cNvPr id="11" name="Group 232"/>
            <p:cNvGrpSpPr>
              <a:grpSpLocks/>
            </p:cNvGrpSpPr>
            <p:nvPr/>
          </p:nvGrpSpPr>
          <p:grpSpPr bwMode="auto">
            <a:xfrm>
              <a:off x="384" y="2286"/>
              <a:ext cx="1589" cy="1599"/>
              <a:chOff x="487912" y="3647127"/>
              <a:chExt cx="2522560" cy="2538721"/>
            </a:xfrm>
          </p:grpSpPr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1673785" y="3647127"/>
                <a:ext cx="1284299" cy="520764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tIns="91440" r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Generate XML Document</a:t>
                </a: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1638860" y="4547349"/>
                <a:ext cx="1371612" cy="633490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45720" tIns="73152" r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Spacecraft DB Record to XML</a:t>
                </a:r>
                <a:br>
                  <a:rPr lang="en-US" sz="11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Doc Translator</a:t>
                </a: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750697" y="5469575"/>
                <a:ext cx="1143000" cy="716273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Spacecraft Staging DB</a:t>
                </a:r>
              </a:p>
            </p:txBody>
          </p:sp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487912" y="5232776"/>
                <a:ext cx="883688" cy="914400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Manually Populate Staging Database</a:t>
                </a: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487912" y="4753968"/>
                <a:ext cx="685800" cy="502920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/>
                <a:r>
                  <a:rPr lang="en-US" sz="1100">
                    <a:solidFill>
                      <a:srgbClr val="3366FF"/>
                    </a:solidFill>
                    <a:cs typeface="Arial" charset="0"/>
                  </a:rPr>
                  <a:t>Data Team</a:t>
                </a:r>
              </a:p>
            </p:txBody>
          </p:sp>
          <p:cxnSp>
            <p:nvCxnSpPr>
              <p:cNvPr id="32" name="Straight Arrow Connector 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65446" y="5335138"/>
                <a:ext cx="32004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3" name="Straight Arrow Connector 3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51730" y="4350294"/>
                <a:ext cx="347472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4" name="Straight Arrow Connector 33"/>
              <p:cNvCxnSpPr>
                <a:cxnSpLocks noChangeShapeType="1"/>
              </p:cNvCxnSpPr>
              <p:nvPr/>
            </p:nvCxnSpPr>
            <p:spPr bwMode="auto">
              <a:xfrm>
                <a:off x="1377288" y="5799160"/>
                <a:ext cx="3657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2" name="Group 144"/>
            <p:cNvGrpSpPr>
              <a:grpSpLocks/>
            </p:cNvGrpSpPr>
            <p:nvPr/>
          </p:nvGrpSpPr>
          <p:grpSpPr bwMode="auto">
            <a:xfrm>
              <a:off x="3464" y="1201"/>
              <a:ext cx="2066" cy="930"/>
              <a:chOff x="3464" y="1201"/>
              <a:chExt cx="2066" cy="930"/>
            </a:xfrm>
          </p:grpSpPr>
          <p:grpSp>
            <p:nvGrpSpPr>
              <p:cNvPr id="13" name="Group 152"/>
              <p:cNvGrpSpPr>
                <a:grpSpLocks/>
              </p:cNvGrpSpPr>
              <p:nvPr/>
            </p:nvGrpSpPr>
            <p:grpSpPr bwMode="auto">
              <a:xfrm>
                <a:off x="3464" y="1258"/>
                <a:ext cx="768" cy="690"/>
                <a:chOff x="5198664" y="2027832"/>
                <a:chExt cx="1219200" cy="1097280"/>
              </a:xfrm>
            </p:grpSpPr>
            <p:sp>
              <p:nvSpPr>
                <p:cNvPr id="25" name="Rounded Rectangle 24"/>
                <p:cNvSpPr>
                  <a:spLocks noChangeArrowheads="1"/>
                </p:cNvSpPr>
                <p:nvPr/>
              </p:nvSpPr>
              <p:spPr bwMode="auto">
                <a:xfrm>
                  <a:off x="5198664" y="2027832"/>
                  <a:ext cx="1219200" cy="10972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tIns="137160" rIns="45720" anchorCtr="1"/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SOC</a:t>
                  </a:r>
                  <a:b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</a:br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Web Site</a:t>
                  </a: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5404512" y="2635160"/>
                  <a:ext cx="822960" cy="274320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 lIns="45720" rIns="45720" anchor="ctr"/>
                <a:lstStyle/>
                <a:p>
                  <a:pPr algn="ctr"/>
                  <a:r>
                    <a:rPr lang="en-US" sz="1100">
                      <a:solidFill>
                        <a:srgbClr val="3366FF"/>
                      </a:solidFill>
                      <a:cs typeface="Arial" charset="0"/>
                    </a:rPr>
                    <a:t>XML Docs</a:t>
                  </a:r>
                </a:p>
              </p:txBody>
            </p:sp>
          </p:grpSp>
          <p:grpSp>
            <p:nvGrpSpPr>
              <p:cNvPr id="14" name="Group 148"/>
              <p:cNvGrpSpPr>
                <a:grpSpLocks/>
              </p:cNvGrpSpPr>
              <p:nvPr/>
            </p:nvGrpSpPr>
            <p:grpSpPr bwMode="auto">
              <a:xfrm>
                <a:off x="4218" y="1201"/>
                <a:ext cx="1049" cy="644"/>
                <a:chOff x="4218" y="1201"/>
                <a:chExt cx="1049" cy="644"/>
              </a:xfrm>
            </p:grpSpPr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4247" y="1201"/>
                  <a:ext cx="569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45720" rIns="4572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dirty="0">
                      <a:latin typeface="Arial" pitchFamily="34" charset="0"/>
                      <a:cs typeface="Arial" pitchFamily="34" charset="0"/>
                    </a:rPr>
                    <a:t>Search</a:t>
                  </a:r>
                </a:p>
              </p:txBody>
            </p:sp>
            <p:cxnSp>
              <p:nvCxnSpPr>
                <p:cNvPr id="20" name="Straight Arrow Connector 1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230" y="1371"/>
                  <a:ext cx="1037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1" name="Straight Arrow Connector 20"/>
                <p:cNvCxnSpPr>
                  <a:cxnSpLocks noChangeShapeType="1"/>
                </p:cNvCxnSpPr>
                <p:nvPr/>
              </p:nvCxnSpPr>
              <p:spPr bwMode="auto">
                <a:xfrm>
                  <a:off x="4226" y="1610"/>
                  <a:ext cx="1037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2" name="Straight Arrow Connector 2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218" y="1837"/>
                  <a:ext cx="1037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4278" y="1436"/>
                  <a:ext cx="512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45720" rIns="4572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dirty="0">
                      <a:latin typeface="Arial" pitchFamily="34" charset="0"/>
                      <a:cs typeface="Arial" pitchFamily="34" charset="0"/>
                    </a:rPr>
                    <a:t>Results</a:t>
                  </a:r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4343" y="1654"/>
                  <a:ext cx="535" cy="1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45720" rIns="4572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dirty="0">
                      <a:latin typeface="Arial" pitchFamily="34" charset="0"/>
                      <a:cs typeface="Arial" pitchFamily="34" charset="0"/>
                    </a:rPr>
                    <a:t>Comments</a:t>
                  </a:r>
                </a:p>
              </p:txBody>
            </p:sp>
          </p:grpSp>
          <p:grpSp>
            <p:nvGrpSpPr>
              <p:cNvPr id="15" name="Group 155"/>
              <p:cNvGrpSpPr>
                <a:grpSpLocks/>
              </p:cNvGrpSpPr>
              <p:nvPr/>
            </p:nvGrpSpPr>
            <p:grpSpPr bwMode="auto">
              <a:xfrm>
                <a:off x="4950" y="1248"/>
                <a:ext cx="580" cy="883"/>
                <a:chOff x="4950" y="1248"/>
                <a:chExt cx="580" cy="883"/>
              </a:xfrm>
            </p:grpSpPr>
            <p:sp>
              <p:nvSpPr>
                <p:cNvPr id="16" name="Rectangle 156"/>
                <p:cNvSpPr>
                  <a:spLocks noChangeArrowheads="1"/>
                </p:cNvSpPr>
                <p:nvPr/>
              </p:nvSpPr>
              <p:spPr bwMode="auto">
                <a:xfrm>
                  <a:off x="4950" y="1266"/>
                  <a:ext cx="192" cy="691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r>
                    <a:rPr lang="en-US" sz="1100"/>
                    <a:t>Internet</a:t>
                  </a:r>
                </a:p>
              </p:txBody>
            </p:sp>
            <p:sp>
              <p:nvSpPr>
                <p:cNvPr id="17" name="AutoShape 157"/>
                <p:cNvSpPr>
                  <a:spLocks noChangeArrowheads="1"/>
                </p:cNvSpPr>
                <p:nvPr/>
              </p:nvSpPr>
              <p:spPr bwMode="auto">
                <a:xfrm>
                  <a:off x="5262" y="1248"/>
                  <a:ext cx="192" cy="6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r>
                    <a:rPr lang="en-US" sz="1100"/>
                    <a:t>Browser</a:t>
                  </a:r>
                </a:p>
              </p:txBody>
            </p:sp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5184" y="1872"/>
                  <a:ext cx="346" cy="259"/>
                </a:xfrm>
                <a:prstGeom prst="ellipse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45720" rIns="45720" anchor="ctr"/>
                <a:lstStyle/>
                <a:p>
                  <a:pPr algn="ctr"/>
                  <a:r>
                    <a:rPr lang="en-US" sz="1100">
                      <a:solidFill>
                        <a:schemeClr val="accent2"/>
                      </a:solidFill>
                      <a:cs typeface="Arial" charset="0"/>
                    </a:rPr>
                    <a:t>User</a:t>
                  </a:r>
                </a:p>
              </p:txBody>
            </p:sp>
          </p:grpSp>
        </p:grpSp>
      </p:grp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Prototyping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Leverages the </a:t>
            </a:r>
            <a:r>
              <a:rPr lang="en-US" sz="2400" dirty="0" err="1" smtClean="0"/>
              <a:t>FireSat</a:t>
            </a:r>
            <a:r>
              <a:rPr lang="en-US" sz="2400" dirty="0" smtClean="0"/>
              <a:t> model from earlier Challenge Group work</a:t>
            </a:r>
          </a:p>
          <a:p>
            <a:r>
              <a:rPr lang="en-US" sz="2400" dirty="0" err="1" smtClean="0"/>
              <a:t>FireSat</a:t>
            </a:r>
            <a:r>
              <a:rPr lang="en-US" sz="2400" dirty="0" smtClean="0"/>
              <a:t> descriptions notional operations as well as spacecraft characteristics – example figures of merit are taken from the model for evaluation in the demonstration</a:t>
            </a:r>
          </a:p>
          <a:p>
            <a:r>
              <a:rPr lang="en-US" sz="2400" dirty="0" smtClean="0"/>
              <a:t>Interface is being developed to use </a:t>
            </a:r>
            <a:r>
              <a:rPr lang="en-US" sz="2400" dirty="0" err="1" smtClean="0"/>
              <a:t>SysML</a:t>
            </a:r>
            <a:r>
              <a:rPr lang="en-US" sz="2400" dirty="0" smtClean="0"/>
              <a:t> satellite descriptions as data source for AGI Components for computation of observation scenarios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1600" smtClean="0">
                <a:latin typeface="Arial" charset="0"/>
              </a:rPr>
              <a:t>Prototype Data Exchange Between FireSat SysML Model and AGI Components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33400" y="1295400"/>
            <a:ext cx="8229600" cy="5091113"/>
            <a:chOff x="336" y="816"/>
            <a:chExt cx="5184" cy="3207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336" y="2103"/>
              <a:ext cx="5184" cy="1920"/>
              <a:chOff x="336" y="2103"/>
              <a:chExt cx="5184" cy="1920"/>
            </a:xfrm>
          </p:grpSpPr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36" y="2103"/>
                <a:ext cx="5184" cy="1920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lIns="45720" tIns="137160" rIns="45720" bIns="91440"/>
              <a:lstStyle/>
              <a:p>
                <a:pPr algn="ctr"/>
                <a:r>
                  <a:rPr lang="en-US" sz="1100" u="sng">
                    <a:solidFill>
                      <a:srgbClr val="3366FF"/>
                    </a:solidFill>
                    <a:cs typeface="Arial" charset="0"/>
                  </a:rPr>
                  <a:t>Data Exchange Specified by Schema</a:t>
                </a:r>
              </a:p>
              <a:p>
                <a:pPr algn="ctr">
                  <a:spcBef>
                    <a:spcPts val="300"/>
                  </a:spcBef>
                </a:pPr>
                <a:r>
                  <a:rPr lang="en-US" sz="1100">
                    <a:cs typeface="Arial" charset="0"/>
                  </a:rPr>
                  <a:t>Data exchanges can be XML documents or APIs</a:t>
                </a:r>
              </a:p>
            </p:txBody>
          </p:sp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487" y="2521"/>
                <a:ext cx="4851" cy="1390"/>
                <a:chOff x="773875" y="3562122"/>
                <a:chExt cx="7699565" cy="2206851"/>
              </a:xfrm>
            </p:grpSpPr>
            <p:sp>
              <p:nvSpPr>
                <p:cNvPr id="27" name="Rectangle 4"/>
                <p:cNvSpPr>
                  <a:spLocks noChangeArrowheads="1"/>
                </p:cNvSpPr>
                <p:nvPr/>
              </p:nvSpPr>
              <p:spPr bwMode="auto">
                <a:xfrm>
                  <a:off x="3899095" y="3571648"/>
                  <a:ext cx="2103056" cy="568383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45720" tIns="91440" rIns="45720" bIns="9144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Accessibility Chain Request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100">
                      <a:cs typeface="Arial" charset="0"/>
                    </a:rPr>
                    <a:t>Scenario Elements</a:t>
                  </a:r>
                </a:p>
              </p:txBody>
            </p:sp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6095797" y="4428986"/>
                  <a:ext cx="2377643" cy="1339987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45720" tIns="91440" rIns="45720" bIns="9144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Feature Coverage Response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Coverage by Area and by Percent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Min, Max &amp; Avg Response Time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Min, Max &amp; Avg Revisit Time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Coverage by Time Interval</a:t>
                  </a:r>
                </a:p>
              </p:txBody>
            </p:sp>
            <p:sp>
              <p:nvSpPr>
                <p:cNvPr id="29" name="Rectangle 6"/>
                <p:cNvSpPr>
                  <a:spLocks noChangeArrowheads="1"/>
                </p:cNvSpPr>
                <p:nvPr/>
              </p:nvSpPr>
              <p:spPr bwMode="auto">
                <a:xfrm>
                  <a:off x="6095797" y="3566885"/>
                  <a:ext cx="2377643" cy="774779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45720" tIns="91440" rIns="45720" bIns="9144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Accessibility Chain Response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Accessibility Interval</a:t>
                  </a:r>
                </a:p>
                <a:p>
                  <a:pPr algn="ctr"/>
                  <a:r>
                    <a:rPr lang="en-US" sz="1100">
                      <a:cs typeface="Arial" charset="0"/>
                    </a:rPr>
                    <a:t> Start &amp; Stop Times</a:t>
                  </a:r>
                </a:p>
              </p:txBody>
            </p:sp>
            <p:sp>
              <p:nvSpPr>
                <p:cNvPr id="30" name="Rectangle 7"/>
                <p:cNvSpPr>
                  <a:spLocks noChangeArrowheads="1"/>
                </p:cNvSpPr>
                <p:nvPr/>
              </p:nvSpPr>
              <p:spPr bwMode="auto">
                <a:xfrm>
                  <a:off x="773875" y="3562122"/>
                  <a:ext cx="2971261" cy="1995692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45720" tIns="137160" rIns="4572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Scenario Elements Initialization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Spacecrafts: Names &amp; Orbits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Imaging Payloads: Names &amp; Patterns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Features of Interest: Names, Boundaries, </a:t>
                  </a:r>
                  <a:br>
                    <a:rPr lang="en-US" sz="1100">
                      <a:cs typeface="Arial" charset="0"/>
                    </a:rPr>
                  </a:br>
                  <a:r>
                    <a:rPr lang="en-US" sz="1100">
                      <a:cs typeface="Arial" charset="0"/>
                    </a:rPr>
                    <a:t>&amp; Viewing Constraints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Geo Relay Satellites: Names &amp; Locations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Ground Stations: Names &amp; Locations</a:t>
                  </a:r>
                </a:p>
                <a:p>
                  <a:pPr algn="ctr">
                    <a:spcBef>
                      <a:spcPts val="600"/>
                    </a:spcBef>
                    <a:buFont typeface="Arial" charset="0"/>
                    <a:buChar char="•"/>
                  </a:pPr>
                  <a:r>
                    <a:rPr lang="en-US" sz="1100">
                      <a:cs typeface="Arial" charset="0"/>
                    </a:rPr>
                    <a:t> Scenario Start &amp; Stop Times</a:t>
                  </a:r>
                </a:p>
              </p:txBody>
            </p:sp>
            <p:sp>
              <p:nvSpPr>
                <p:cNvPr id="31" name="Rectangle 8"/>
                <p:cNvSpPr>
                  <a:spLocks noChangeArrowheads="1"/>
                </p:cNvSpPr>
                <p:nvPr/>
              </p:nvSpPr>
              <p:spPr bwMode="auto">
                <a:xfrm>
                  <a:off x="3886200" y="4441830"/>
                  <a:ext cx="2103120" cy="1092607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45720" tIns="91440" rIns="45720" bIns="9144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Feature Coverage Request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Feature of Interest Name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Spacecraft &amp; Payload Names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Figure of Merit Request</a:t>
                  </a:r>
                </a:p>
              </p:txBody>
            </p:sp>
          </p:grpSp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576" y="816"/>
              <a:ext cx="4752" cy="1200"/>
              <a:chOff x="576" y="816"/>
              <a:chExt cx="4752" cy="1200"/>
            </a:xfrm>
          </p:grpSpPr>
          <p:sp>
            <p:nvSpPr>
              <p:cNvPr id="9" name="Rounded Rectangle 8"/>
              <p:cNvSpPr>
                <a:spLocks noChangeArrowheads="1"/>
              </p:cNvSpPr>
              <p:nvPr/>
            </p:nvSpPr>
            <p:spPr bwMode="auto">
              <a:xfrm>
                <a:off x="576" y="839"/>
                <a:ext cx="1056" cy="115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lIns="45720" rIns="45720" anchor="ctr">
                <a:spAutoFit/>
              </a:bodyPr>
              <a:lstStyle/>
              <a:p>
                <a:pPr algn="ctr"/>
                <a:r>
                  <a:rPr lang="en-US" sz="1100" dirty="0" err="1">
                    <a:solidFill>
                      <a:srgbClr val="3366FF"/>
                    </a:solidFill>
                    <a:cs typeface="Arial" charset="0"/>
                  </a:rPr>
                  <a:t>SysML</a:t>
                </a:r>
                <a:r>
                  <a:rPr lang="en-US" sz="1100" dirty="0">
                    <a:solidFill>
                      <a:srgbClr val="3366FF"/>
                    </a:solidFill>
                    <a:cs typeface="Arial" charset="0"/>
                  </a:rPr>
                  <a:t> Model</a:t>
                </a:r>
                <a:r>
                  <a:rPr lang="en-US" sz="1100" u="sng" dirty="0">
                    <a:solidFill>
                      <a:srgbClr val="3366FF"/>
                    </a:solidFill>
                    <a:cs typeface="Arial" charset="0"/>
                  </a:rPr>
                  <a:t/>
                </a:r>
                <a:br>
                  <a:rPr lang="en-US" sz="1100" u="sng" dirty="0">
                    <a:solidFill>
                      <a:srgbClr val="3366FF"/>
                    </a:solidFill>
                    <a:cs typeface="Arial" charset="0"/>
                  </a:rPr>
                </a:br>
                <a:r>
                  <a:rPr lang="en-US" sz="1100" u="sng" dirty="0">
                    <a:solidFill>
                      <a:srgbClr val="3366FF"/>
                    </a:solidFill>
                    <a:cs typeface="Arial" charset="0"/>
                  </a:rPr>
                  <a:t>Interface Prototype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1100" dirty="0">
                    <a:cs typeface="Arial" charset="0"/>
                  </a:rPr>
                  <a:t>Setup</a:t>
                </a:r>
                <a:br>
                  <a:rPr lang="en-US" sz="1100" dirty="0">
                    <a:cs typeface="Arial" charset="0"/>
                  </a:rPr>
                </a:br>
                <a:r>
                  <a:rPr lang="en-US" sz="1100" dirty="0">
                    <a:cs typeface="Arial" charset="0"/>
                  </a:rPr>
                  <a:t>System Elements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1100" dirty="0">
                    <a:cs typeface="Arial" charset="0"/>
                  </a:rPr>
                  <a:t>Determine</a:t>
                </a:r>
                <a:br>
                  <a:rPr lang="en-US" sz="1100" dirty="0">
                    <a:cs typeface="Arial" charset="0"/>
                  </a:rPr>
                </a:br>
                <a:r>
                  <a:rPr lang="en-US" sz="1100" dirty="0">
                    <a:cs typeface="Arial" charset="0"/>
                  </a:rPr>
                  <a:t>Accessibility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1100" dirty="0">
                    <a:cs typeface="Arial" charset="0"/>
                  </a:rPr>
                  <a:t>Determine Feature</a:t>
                </a:r>
                <a:br>
                  <a:rPr lang="en-US" sz="1100" dirty="0">
                    <a:cs typeface="Arial" charset="0"/>
                  </a:rPr>
                </a:br>
                <a:r>
                  <a:rPr lang="en-US" sz="1100" dirty="0">
                    <a:cs typeface="Arial" charset="0"/>
                  </a:rPr>
                  <a:t>Coverage</a:t>
                </a:r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3504" y="816"/>
                <a:ext cx="1824" cy="1200"/>
                <a:chOff x="3504" y="816"/>
                <a:chExt cx="1824" cy="1200"/>
              </a:xfrm>
            </p:grpSpPr>
            <p:sp>
              <p:nvSpPr>
                <p:cNvPr id="16" name="Rounded Rectangle 15"/>
                <p:cNvSpPr>
                  <a:spLocks noChangeArrowheads="1"/>
                </p:cNvSpPr>
                <p:nvPr/>
              </p:nvSpPr>
              <p:spPr bwMode="auto">
                <a:xfrm>
                  <a:off x="3504" y="816"/>
                  <a:ext cx="1824" cy="12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/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Interface Prototype to  AGI Components</a:t>
                  </a:r>
                </a:p>
              </p:txBody>
            </p:sp>
            <p:grpSp>
              <p:nvGrpSpPr>
                <p:cNvPr id="10" name="Group 31"/>
                <p:cNvGrpSpPr>
                  <a:grpSpLocks/>
                </p:cNvGrpSpPr>
                <p:nvPr/>
              </p:nvGrpSpPr>
              <p:grpSpPr bwMode="auto">
                <a:xfrm>
                  <a:off x="3644" y="1055"/>
                  <a:ext cx="1540" cy="817"/>
                  <a:chOff x="6089075" y="1447800"/>
                  <a:chExt cx="2445325" cy="1298101"/>
                </a:xfrm>
              </p:grpSpPr>
              <p:sp>
                <p:nvSpPr>
                  <p:cNvPr id="18" name="Rounded 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089075" y="1524000"/>
                    <a:ext cx="762000" cy="47672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AEAE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dirty="0">
                        <a:latin typeface="Arial" pitchFamily="34" charset="0"/>
                        <a:cs typeface="Arial" pitchFamily="34" charset="0"/>
                      </a:rPr>
                      <a:t>Cache Interface</a:t>
                    </a:r>
                  </a:p>
                </p:txBody>
              </p:sp>
              <p:sp>
                <p:nvSpPr>
                  <p:cNvPr id="19" name="Rounded 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096000" y="2057400"/>
                    <a:ext cx="990600" cy="6858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AEAE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dirty="0">
                        <a:latin typeface="Arial" pitchFamily="34" charset="0"/>
                        <a:cs typeface="Arial" pitchFamily="34" charset="0"/>
                      </a:rPr>
                      <a:t>Components Interface</a:t>
                    </a:r>
                  </a:p>
                </p:txBody>
              </p:sp>
              <p:sp>
                <p:nvSpPr>
                  <p:cNvPr id="20" name="Rounded 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7467600" y="2269175"/>
                    <a:ext cx="990600" cy="47672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AEAEA"/>
                  </a:solidFill>
                  <a:ln w="9525" algn="ctr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3366FF"/>
                        </a:solidFill>
                        <a:cs typeface="Arial" charset="0"/>
                      </a:rPr>
                      <a:t>AGI Components</a:t>
                    </a:r>
                    <a:r>
                      <a:rPr lang="en-US" sz="1100">
                        <a:cs typeface="Arial" charset="0"/>
                      </a:rPr>
                      <a:t> </a:t>
                    </a:r>
                  </a:p>
                </p:txBody>
              </p:sp>
              <p:sp>
                <p:nvSpPr>
                  <p:cNvPr id="2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1447800"/>
                    <a:ext cx="1143000" cy="68580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45720" rIns="4572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dirty="0">
                        <a:latin typeface="Arial" pitchFamily="34" charset="0"/>
                        <a:cs typeface="Arial" pitchFamily="34" charset="0"/>
                      </a:rPr>
                      <a:t>Scenario Elements Cache</a:t>
                    </a:r>
                  </a:p>
                </p:txBody>
              </p:sp>
              <p:cxnSp>
                <p:nvCxnSpPr>
                  <p:cNvPr id="22" name="Straight Arrow Connector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86600" y="2438400"/>
                    <a:ext cx="36576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</p:spPr>
              </p:cxnSp>
              <p:cxnSp>
                <p:nvCxnSpPr>
                  <p:cNvPr id="23" name="Straight Arrow Connector 22"/>
                  <p:cNvCxnSpPr>
                    <a:cxnSpLocks noChangeShapeType="1"/>
                  </p:cNvCxnSpPr>
                  <p:nvPr/>
                </p:nvCxnSpPr>
                <p:spPr bwMode="auto">
                  <a:xfrm rot="-1800000">
                    <a:off x="7081496" y="2126425"/>
                    <a:ext cx="45720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</p:spPr>
              </p:cxnSp>
              <p:cxnSp>
                <p:nvCxnSpPr>
                  <p:cNvPr id="24" name="Straight Arrow Connector 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56025" y="1752600"/>
                    <a:ext cx="54864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11" name="Group 71"/>
              <p:cNvGrpSpPr>
                <a:grpSpLocks/>
              </p:cNvGrpSpPr>
              <p:nvPr/>
            </p:nvGrpSpPr>
            <p:grpSpPr bwMode="auto">
              <a:xfrm>
                <a:off x="1632" y="917"/>
                <a:ext cx="2016" cy="1046"/>
                <a:chOff x="1632" y="917"/>
                <a:chExt cx="2016" cy="1046"/>
              </a:xfrm>
            </p:grpSpPr>
            <p:cxnSp>
              <p:nvCxnSpPr>
                <p:cNvPr id="12" name="Straight Arrow Connector 11"/>
                <p:cNvCxnSpPr>
                  <a:cxnSpLocks noChangeShapeType="1"/>
                </p:cNvCxnSpPr>
                <p:nvPr/>
              </p:nvCxnSpPr>
              <p:spPr bwMode="auto">
                <a:xfrm>
                  <a:off x="1632" y="1248"/>
                  <a:ext cx="2016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3" name="Straight Arrow Connector 12"/>
                <p:cNvCxnSpPr>
                  <a:cxnSpLocks noChangeShapeType="1"/>
                </p:cNvCxnSpPr>
                <p:nvPr/>
              </p:nvCxnSpPr>
              <p:spPr bwMode="auto">
                <a:xfrm>
                  <a:off x="1632" y="1514"/>
                  <a:ext cx="2016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14" name="Straight Arrow Connector 13"/>
                <p:cNvCxnSpPr>
                  <a:cxnSpLocks noChangeShapeType="1"/>
                </p:cNvCxnSpPr>
                <p:nvPr/>
              </p:nvCxnSpPr>
              <p:spPr bwMode="auto">
                <a:xfrm>
                  <a:off x="1632" y="1776"/>
                  <a:ext cx="2016" cy="1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sp>
              <p:nvSpPr>
                <p:cNvPr id="15" name="Rounded Rectangle 14"/>
                <p:cNvSpPr>
                  <a:spLocks noChangeArrowheads="1"/>
                </p:cNvSpPr>
                <p:nvPr/>
              </p:nvSpPr>
              <p:spPr bwMode="auto">
                <a:xfrm>
                  <a:off x="1929" y="917"/>
                  <a:ext cx="1296" cy="104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 algn="ctr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lIns="45720" rIns="45720" anchor="ctr">
                  <a:spAutoFit/>
                </a:bodyPr>
                <a:lstStyle/>
                <a:p>
                  <a:pPr algn="ctr"/>
                  <a:r>
                    <a:rPr lang="en-US" sz="1100" u="sng">
                      <a:solidFill>
                        <a:srgbClr val="3366FF"/>
                      </a:solidFill>
                      <a:cs typeface="Arial" charset="0"/>
                    </a:rPr>
                    <a:t>Data Exchange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Scenario</a:t>
                  </a:r>
                  <a:br>
                    <a:rPr lang="en-US" sz="1100">
                      <a:cs typeface="Arial" charset="0"/>
                    </a:rPr>
                  </a:br>
                  <a:r>
                    <a:rPr lang="en-US" sz="1100">
                      <a:cs typeface="Arial" charset="0"/>
                    </a:rPr>
                    <a:t> Elements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Accessibility</a:t>
                  </a:r>
                  <a:br>
                    <a:rPr lang="en-US" sz="1100">
                      <a:cs typeface="Arial" charset="0"/>
                    </a:rPr>
                  </a:br>
                  <a:r>
                    <a:rPr lang="en-US" sz="1100">
                      <a:cs typeface="Arial" charset="0"/>
                    </a:rPr>
                    <a:t> Request / Response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100">
                      <a:cs typeface="Arial" charset="0"/>
                    </a:rPr>
                    <a:t>Feature Coverage</a:t>
                  </a:r>
                  <a:br>
                    <a:rPr lang="en-US" sz="1100">
                      <a:cs typeface="Arial" charset="0"/>
                    </a:rPr>
                  </a:br>
                  <a:r>
                    <a:rPr lang="en-US" sz="1100">
                      <a:cs typeface="Arial" charset="0"/>
                    </a:rPr>
                    <a:t> Request/Response</a:t>
                  </a:r>
                </a:p>
              </p:txBody>
            </p:sp>
          </p:grpSp>
        </p:grpSp>
      </p:grp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has been a busy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Analytical capabilities rapidly increasing</a:t>
            </a:r>
          </a:p>
          <a:p>
            <a:r>
              <a:rPr lang="en-US" sz="2800" dirty="0" smtClean="0"/>
              <a:t>More integration with other modeling languages</a:t>
            </a:r>
          </a:p>
          <a:p>
            <a:r>
              <a:rPr lang="en-US" sz="2800" dirty="0" smtClean="0"/>
              <a:t>Much more experience with documentation and reporting from models</a:t>
            </a:r>
          </a:p>
          <a:p>
            <a:endParaRPr lang="en-US" sz="2800" dirty="0" smtClean="0"/>
          </a:p>
          <a:p>
            <a:r>
              <a:rPr lang="en-US" sz="2800" dirty="0" smtClean="0"/>
              <a:t>Feasibility is shown – now on to maturation and productivity</a:t>
            </a:r>
            <a:endParaRPr lang="en-US" sz="28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to the Breakout Sessions!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 morning – Model Scaling Issues joint session Space Systems + Telescope</a:t>
            </a:r>
          </a:p>
          <a:p>
            <a:r>
              <a:rPr lang="en-US" dirty="0" smtClean="0"/>
              <a:t>Monday afternoon – </a:t>
            </a:r>
            <a:r>
              <a:rPr lang="en-US" dirty="0" err="1" smtClean="0"/>
              <a:t>SysML</a:t>
            </a:r>
            <a:r>
              <a:rPr lang="en-US" dirty="0" smtClean="0"/>
              <a:t> / STK joint session Space Systems, Telescope, Model and Simulation Interoperability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 smtClean="0"/>
              <a:t>the Wiki! http://www.omgwiki.org/MBSE/doku.php?id=mbse:incose_mbse_workshop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JPL Integrated Model-Centric Engineering initiative team</a:t>
            </a:r>
          </a:p>
          <a:p>
            <a:r>
              <a:rPr lang="en-US" dirty="0" smtClean="0"/>
              <a:t>JPL Operations Revitalization Team</a:t>
            </a:r>
          </a:p>
          <a:p>
            <a:r>
              <a:rPr lang="en-US" dirty="0" err="1" smtClean="0"/>
              <a:t>FireSat</a:t>
            </a:r>
            <a:r>
              <a:rPr lang="en-US" dirty="0" smtClean="0"/>
              <a:t> Challenge Team Contributors</a:t>
            </a:r>
          </a:p>
          <a:p>
            <a:r>
              <a:rPr lang="en-US" dirty="0" smtClean="0"/>
              <a:t>Analytical Graphics, Inc.</a:t>
            </a:r>
          </a:p>
          <a:p>
            <a:r>
              <a:rPr lang="en-US" dirty="0" err="1" smtClean="0"/>
              <a:t>InterCAX</a:t>
            </a:r>
            <a:endParaRPr lang="en-US" dirty="0" smtClean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Delp, C., </a:t>
            </a:r>
            <a:r>
              <a:rPr lang="en-US" sz="1400" dirty="0" err="1" smtClean="0"/>
              <a:t>Bindschadler</a:t>
            </a:r>
            <a:r>
              <a:rPr lang="en-US" sz="1400" dirty="0" smtClean="0"/>
              <a:t>, D., </a:t>
            </a:r>
            <a:r>
              <a:rPr lang="en-US" sz="1400" dirty="0" err="1" smtClean="0"/>
              <a:t>Wolleager</a:t>
            </a:r>
            <a:r>
              <a:rPr lang="en-US" sz="1400" dirty="0" smtClean="0"/>
              <a:t>, R., Carrion, C., et al., “MOS 2.0 - Modeling The Next Revolutionary Mission Operations System,” 2011 IEEE Aerospace Applications Conference Proceedings, March 5-12, 2011.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Jackson, M., Delp, C., </a:t>
            </a:r>
            <a:r>
              <a:rPr lang="en-US" sz="1400" dirty="0" err="1" smtClean="0"/>
              <a:t>Bindschadler</a:t>
            </a:r>
            <a:r>
              <a:rPr lang="en-US" sz="1400" dirty="0" smtClean="0"/>
              <a:t> D., Sarrel, M., </a:t>
            </a:r>
            <a:r>
              <a:rPr lang="en-US" sz="1400" dirty="0" err="1" smtClean="0"/>
              <a:t>Wollaeger</a:t>
            </a:r>
            <a:r>
              <a:rPr lang="en-US" sz="1400" dirty="0" smtClean="0"/>
              <a:t>, R., and Lam, D., “Dynamic Gate Product and Artifact Generation from System Models,” 2011 IEEE Aerospace Applications Conference Proceedings, March 5-12, 2011.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Cole, B., Delp, C., and Donahue, K., "Piloting Model Based Engineering Techniques for Spacecraft Concepts," INCOSE International Symposium 2010, Chicago, IL, USA, June, 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Jenkins, S., “A Modeling Approach to Document Production,” INCOSE INSIGHT, [12] 4, p. 44-6.  December 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Delp, C., “</a:t>
            </a:r>
            <a:r>
              <a:rPr lang="en-US" sz="1400" dirty="0" err="1" smtClean="0"/>
              <a:t>FireSAT</a:t>
            </a:r>
            <a:r>
              <a:rPr lang="en-US" sz="1400" dirty="0" smtClean="0"/>
              <a:t>: Model </a:t>
            </a:r>
            <a:r>
              <a:rPr lang="en-US" sz="1400" dirty="0" err="1" smtClean="0"/>
              <a:t>vs</a:t>
            </a:r>
            <a:r>
              <a:rPr lang="en-US" sz="1400" dirty="0" smtClean="0"/>
              <a:t> Documents Alone,” Presentation at INCOSE International Workshop 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Kaslow, D., “COTS Implementation of a Sensor Planning Service </a:t>
            </a:r>
            <a:r>
              <a:rPr lang="en-US" sz="1400" dirty="0" err="1" smtClean="0"/>
              <a:t>GetFeasibility</a:t>
            </a:r>
            <a:r>
              <a:rPr lang="en-US" sz="1400" dirty="0" smtClean="0"/>
              <a:t> Operation - Interim Status #2”, 2011 IEEE Aerospace Applications Conference Proceedings, March 5-12, 2011.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Bajaj, M., “SLIM - A Collaborative, Model-Based Systems Engineering Workspace for Next-Generation Complex System”, 2011 IEEE Aerospace Applications Conference Proceedings, March 5-12, 2011.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Objectives – Discover: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we fully represent Space Systems with systems models?</a:t>
            </a:r>
          </a:p>
          <a:p>
            <a:r>
              <a:rPr lang="en-US" sz="2800" dirty="0" smtClean="0"/>
              <a:t>Can we generate vital systems engineering products (reports, documents, analyses and studies) from models?</a:t>
            </a:r>
          </a:p>
          <a:p>
            <a:r>
              <a:rPr lang="en-US" sz="2800" dirty="0" smtClean="0"/>
              <a:t>Can a unified basis for modeling be found to allow seamless collaboration between many disciplines of engineers?</a:t>
            </a:r>
          </a:p>
          <a:p>
            <a:r>
              <a:rPr lang="en-US" sz="2800" dirty="0" smtClean="0"/>
              <a:t>If not, what is in our way?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in past years!</a:t>
            </a:r>
            <a:endParaRPr lang="en-US" dirty="0"/>
          </a:p>
        </p:txBody>
      </p:sp>
      <p:pic>
        <p:nvPicPr>
          <p:cNvPr id="6" name="Picture 5" descr="Concept Sketch.jpg"/>
          <p:cNvPicPr>
            <a:picLocks noChangeAspect="1"/>
          </p:cNvPicPr>
          <p:nvPr/>
        </p:nvPicPr>
        <p:blipFill>
          <a:blip r:embed="rId3" cstate="print"/>
          <a:srcRect b="3838"/>
          <a:stretch>
            <a:fillRect/>
          </a:stretch>
        </p:blipFill>
        <p:spPr>
          <a:xfrm>
            <a:off x="762000" y="1981200"/>
            <a:ext cx="3470304" cy="2675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724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FireSat</a:t>
            </a:r>
            <a:r>
              <a:rPr lang="en-US" dirty="0" smtClean="0"/>
              <a:t> – International and Academic Collaboration w/ publically available concept 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0"/>
            <a:ext cx="4687227" cy="21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19600" y="37338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Pilot on publically available Outer Planets Flagship Mission concept with integrated </a:t>
            </a:r>
            <a:r>
              <a:rPr lang="en-US" dirty="0" err="1" smtClean="0"/>
              <a:t>Parametrics</a:t>
            </a:r>
            <a:r>
              <a:rPr lang="en-US" dirty="0" smtClean="0"/>
              <a:t> execution 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Ground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Model-Based Mission Operations</a:t>
            </a:r>
          </a:p>
          <a:p>
            <a:r>
              <a:rPr lang="en-US" dirty="0" smtClean="0"/>
              <a:t>Modeling and Generating Documents</a:t>
            </a:r>
          </a:p>
          <a:p>
            <a:r>
              <a:rPr lang="en-US" dirty="0" smtClean="0"/>
              <a:t>STK XML Schema</a:t>
            </a:r>
          </a:p>
          <a:p>
            <a:r>
              <a:rPr lang="en-US" dirty="0" smtClean="0"/>
              <a:t>Integrating STK and </a:t>
            </a:r>
            <a:r>
              <a:rPr lang="en-US" dirty="0" err="1" smtClean="0"/>
              <a:t>SysML</a:t>
            </a:r>
            <a:endParaRPr lang="en-US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Mission Operations 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Goal is to replace manuals and static descriptions of spacecraft with models as the gold source of information</a:t>
            </a:r>
          </a:p>
          <a:p>
            <a:r>
              <a:rPr lang="en-US" sz="2400" dirty="0" smtClean="0"/>
              <a:t>Models will be called upon to give a complete description of spacecraft</a:t>
            </a:r>
          </a:p>
          <a:p>
            <a:pPr lvl="1"/>
            <a:r>
              <a:rPr lang="en-US" sz="2000" dirty="0" smtClean="0"/>
              <a:t>Expected behaviors</a:t>
            </a:r>
          </a:p>
          <a:p>
            <a:pPr lvl="1"/>
            <a:r>
              <a:rPr lang="en-US" sz="2000" dirty="0" smtClean="0"/>
              <a:t>Physical configuration</a:t>
            </a:r>
          </a:p>
          <a:p>
            <a:pPr lvl="1"/>
            <a:r>
              <a:rPr lang="en-US" sz="2000" dirty="0" smtClean="0"/>
              <a:t>Command dictionaries</a:t>
            </a:r>
          </a:p>
          <a:p>
            <a:pPr lvl="1"/>
            <a:r>
              <a:rPr lang="en-US" sz="2000" dirty="0" smtClean="0"/>
              <a:t>Expected resource availability of spacecraft in near term</a:t>
            </a:r>
          </a:p>
          <a:p>
            <a:pPr lvl="1"/>
            <a:r>
              <a:rPr lang="en-US" sz="2000" dirty="0" smtClean="0"/>
              <a:t>Operational constraints</a:t>
            </a:r>
          </a:p>
          <a:p>
            <a:pPr lvl="1"/>
            <a:r>
              <a:rPr lang="en-US" sz="2000" dirty="0" smtClean="0"/>
              <a:t>Expected quality and volume of data products</a:t>
            </a:r>
          </a:p>
          <a:p>
            <a:pPr lvl="1"/>
            <a:r>
              <a:rPr lang="en-US" sz="2000" dirty="0" smtClean="0"/>
              <a:t>Expected responses to operator commands</a:t>
            </a:r>
            <a:endParaRPr lang="en-US" sz="2000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view of the Mission Operations System (MOS) is as a control system for a spacecraft</a:t>
            </a:r>
          </a:p>
          <a:p>
            <a:r>
              <a:rPr lang="en-US" sz="2400" dirty="0" smtClean="0"/>
              <a:t>A model-based MOS is a parallel to control algorithms that incorporate a plant model to calibrate sensor inputs</a:t>
            </a:r>
          </a:p>
          <a:p>
            <a:r>
              <a:rPr lang="en-US" sz="2400" dirty="0" smtClean="0"/>
              <a:t>Model must provide ability to reconcile predicted and observed states to improve efficiency and operator performance</a:t>
            </a:r>
          </a:p>
          <a:p>
            <a:r>
              <a:rPr lang="en-US" sz="2400" dirty="0" smtClean="0"/>
              <a:t>Does </a:t>
            </a:r>
            <a:r>
              <a:rPr lang="en-US" sz="2400" dirty="0" err="1" smtClean="0"/>
              <a:t>SysML</a:t>
            </a:r>
            <a:r>
              <a:rPr lang="en-US" sz="2400" dirty="0" smtClean="0"/>
              <a:t> support this?</a:t>
            </a:r>
            <a:endParaRPr lang="en-US" sz="2400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with Simulation for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Simulating spacecraft operation early in development is desired to improve design of operations system </a:t>
            </a:r>
            <a:r>
              <a:rPr lang="en-US" sz="2400" i="1" u="sng" dirty="0" smtClean="0"/>
              <a:t>and</a:t>
            </a:r>
            <a:r>
              <a:rPr lang="en-US" sz="2400" dirty="0" smtClean="0"/>
              <a:t> flight system</a:t>
            </a:r>
          </a:p>
          <a:p>
            <a:r>
              <a:rPr lang="en-US" sz="2400" dirty="0" smtClean="0"/>
              <a:t>Fidelity of spacecraft model should be sufficient to prototype an MOS, which should guide design of spacecraft to greater operability</a:t>
            </a:r>
          </a:p>
          <a:p>
            <a:r>
              <a:rPr lang="en-US" sz="2400" dirty="0" smtClean="0"/>
              <a:t>Operational scenarios are key to understanding resource requirements for spacecraft to support observations with a given instrument set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work ahead on</a:t>
            </a:r>
            <a:br>
              <a:rPr lang="en-US" dirty="0" smtClean="0"/>
            </a:br>
            <a:r>
              <a:rPr lang="en-US" dirty="0" smtClean="0"/>
              <a:t>(control system)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Something to chew on for more of the workshop</a:t>
            </a:r>
          </a:p>
          <a:p>
            <a:r>
              <a:rPr lang="en-US" sz="2000" dirty="0" smtClean="0"/>
              <a:t>One of the standing critiques of </a:t>
            </a:r>
            <a:r>
              <a:rPr lang="en-US" sz="2000" dirty="0" err="1" smtClean="0"/>
              <a:t>SysML</a:t>
            </a:r>
            <a:r>
              <a:rPr lang="en-US" sz="2000" dirty="0" smtClean="0"/>
              <a:t> from members of this group is the treatment of time among behavior and </a:t>
            </a:r>
            <a:r>
              <a:rPr lang="en-US" sz="2000" dirty="0" err="1" smtClean="0"/>
              <a:t>parametrics</a:t>
            </a:r>
            <a:r>
              <a:rPr lang="en-US" sz="2000" dirty="0" smtClean="0"/>
              <a:t> constructs</a:t>
            </a:r>
            <a:endParaRPr lang="en-US" sz="2000" dirty="0"/>
          </a:p>
          <a:p>
            <a:r>
              <a:rPr lang="en-US" sz="2000" dirty="0" smtClean="0"/>
              <a:t>Strengthening execution semantics for behavior (e.g., </a:t>
            </a:r>
            <a:r>
              <a:rPr lang="en-US" sz="2000" dirty="0" err="1" smtClean="0"/>
              <a:t>fUML</a:t>
            </a:r>
            <a:r>
              <a:rPr lang="en-US" sz="2000" dirty="0" smtClean="0"/>
              <a:t> and </a:t>
            </a:r>
            <a:r>
              <a:rPr lang="en-US" sz="2000" dirty="0" err="1" smtClean="0"/>
              <a:t>Modelica</a:t>
            </a:r>
            <a:r>
              <a:rPr lang="en-US" sz="2000" dirty="0" smtClean="0"/>
              <a:t> integration) is improving the ability to work with </a:t>
            </a:r>
            <a:r>
              <a:rPr lang="en-US" sz="2000" dirty="0" err="1" smtClean="0"/>
              <a:t>stateful</a:t>
            </a:r>
            <a:r>
              <a:rPr lang="en-US" sz="2000" dirty="0" smtClean="0"/>
              <a:t> variables and time</a:t>
            </a:r>
          </a:p>
          <a:p>
            <a:r>
              <a:rPr lang="en-US" sz="2000" dirty="0" smtClean="0"/>
              <a:t>A valid question – when do we attempt to work with these variables in the system model and when do we call upon other tools in the modeling / simulation kit?</a:t>
            </a:r>
          </a:p>
          <a:p>
            <a:r>
              <a:rPr lang="en-US" sz="2000" dirty="0" smtClean="0"/>
              <a:t>How about associating state trajectories back to the system model?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09600" y="6492875"/>
            <a:ext cx="800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Copyright 2011 California Institute of Technology. Government sponsorship acknowledged.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AF49761C18149B7477DD8D9C51F2B" ma:contentTypeVersion="0" ma:contentTypeDescription="Create a new document." ma:contentTypeScope="" ma:versionID="df6921dd901eaf0ee9a904633abb1df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AE41A2-3E7C-4F94-9420-8852244ECE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5E11F4-BCEE-41C3-8991-9ABDBA4A5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4EAA8AA-249C-4240-9704-88B2F88F29D9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1992</Words>
  <Application>Microsoft Office PowerPoint</Application>
  <PresentationFormat>On-screen Show (4:3)</PresentationFormat>
  <Paragraphs>280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2_Default Design</vt:lpstr>
      <vt:lpstr>Working Through System Models Space Systems Challenge Team INCOSE MBSE Initiative</vt:lpstr>
      <vt:lpstr>Space Systems Challenge Team</vt:lpstr>
      <vt:lpstr>Team Objectives – Discover:</vt:lpstr>
      <vt:lpstr>Success in past years!</vt:lpstr>
      <vt:lpstr>Lots of Ground to Cover</vt:lpstr>
      <vt:lpstr>Model-Based Mission Operations 1</vt:lpstr>
      <vt:lpstr>Model for Controller</vt:lpstr>
      <vt:lpstr>Model with Simulation for Development</vt:lpstr>
      <vt:lpstr>More work ahead on (control system) states</vt:lpstr>
      <vt:lpstr>Document Generation and Models 2</vt:lpstr>
      <vt:lpstr>Thinking Beyond Document Generators</vt:lpstr>
      <vt:lpstr>We write to make a case </vt:lpstr>
      <vt:lpstr>Rendering a spacecraft design readable</vt:lpstr>
      <vt:lpstr>Results of MOS Revitalization Experience with Document Generation</vt:lpstr>
      <vt:lpstr>Answering “When do I stop?”</vt:lpstr>
      <vt:lpstr>SysML with STK 6,7</vt:lpstr>
      <vt:lpstr>Satellite Toolkit in 60 seconds</vt:lpstr>
      <vt:lpstr>Current STK Taxonomy</vt:lpstr>
      <vt:lpstr>[Geospatial] Information Wants to Be Free</vt:lpstr>
      <vt:lpstr>Flow of Sensor Planning Service Messages</vt:lpstr>
      <vt:lpstr>Where’s the systems modeling?</vt:lpstr>
      <vt:lpstr>Population of and Access to Standard Object Catalog</vt:lpstr>
      <vt:lpstr>Current Prototyping</vt:lpstr>
      <vt:lpstr>Prototype Data Exchange Between FireSat SysML Model and AGI Components</vt:lpstr>
      <vt:lpstr>It has been a busy year</vt:lpstr>
      <vt:lpstr>Come to the Breakout Sessions!</vt:lpstr>
      <vt:lpstr>Acknowledgements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Bjorn Cole</cp:lastModifiedBy>
  <cp:revision>53</cp:revision>
  <cp:lastPrinted>2009-04-22T19:24:48Z</cp:lastPrinted>
  <dcterms:created xsi:type="dcterms:W3CDTF">2008-02-28T21:57:35Z</dcterms:created>
  <dcterms:modified xsi:type="dcterms:W3CDTF">2011-01-29T19:03:16Z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