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56" r:id="rId5"/>
    <p:sldId id="275" r:id="rId6"/>
    <p:sldId id="283" r:id="rId7"/>
    <p:sldId id="258" r:id="rId8"/>
    <p:sldId id="285" r:id="rId9"/>
    <p:sldId id="284" r:id="rId10"/>
    <p:sldId id="278" r:id="rId11"/>
    <p:sldId id="261" r:id="rId12"/>
    <p:sldId id="267" r:id="rId13"/>
    <p:sldId id="268" r:id="rId14"/>
    <p:sldId id="265" r:id="rId15"/>
    <p:sldId id="279" r:id="rId16"/>
    <p:sldId id="281" r:id="rId17"/>
    <p:sldId id="282" r:id="rId18"/>
    <p:sldId id="280" r:id="rId19"/>
    <p:sldId id="276" r:id="rId20"/>
    <p:sldId id="269"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003F67-0B40-41AE-9C94-7638BBE6372C}" v="4" dt="2019-09-09T17:48:44.2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k Popielas" userId="8bde8bc4-09fa-4e1a-8347-94be4a10b8e6" providerId="ADAL" clId="{92894A42-2AB9-46C3-B0C7-2D10FE54B739}"/>
    <pc:docChg chg="undo custSel addSld modSld sldOrd">
      <pc:chgData name="Frank Popielas" userId="8bde8bc4-09fa-4e1a-8347-94be4a10b8e6" providerId="ADAL" clId="{92894A42-2AB9-46C3-B0C7-2D10FE54B739}" dt="2019-09-09T17:58:58.299" v="407"/>
      <pc:docMkLst>
        <pc:docMk/>
      </pc:docMkLst>
      <pc:sldChg chg="modSp">
        <pc:chgData name="Frank Popielas" userId="8bde8bc4-09fa-4e1a-8347-94be4a10b8e6" providerId="ADAL" clId="{92894A42-2AB9-46C3-B0C7-2D10FE54B739}" dt="2019-09-09T17:45:51.838" v="23" actId="20577"/>
        <pc:sldMkLst>
          <pc:docMk/>
          <pc:sldMk cId="194367027" sldId="256"/>
        </pc:sldMkLst>
        <pc:spChg chg="mod">
          <ac:chgData name="Frank Popielas" userId="8bde8bc4-09fa-4e1a-8347-94be4a10b8e6" providerId="ADAL" clId="{92894A42-2AB9-46C3-B0C7-2D10FE54B739}" dt="2019-09-09T17:45:51.838" v="23" actId="20577"/>
          <ac:spMkLst>
            <pc:docMk/>
            <pc:sldMk cId="194367027" sldId="256"/>
            <ac:spMk id="3" creationId="{5C28879B-8A2F-472C-95D9-44627A6EFD1D}"/>
          </ac:spMkLst>
        </pc:spChg>
      </pc:sldChg>
      <pc:sldChg chg="add">
        <pc:chgData name="Frank Popielas" userId="8bde8bc4-09fa-4e1a-8347-94be4a10b8e6" providerId="ADAL" clId="{92894A42-2AB9-46C3-B0C7-2D10FE54B739}" dt="2019-09-09T17:48:44.226" v="136"/>
        <pc:sldMkLst>
          <pc:docMk/>
          <pc:sldMk cId="2406002704" sldId="261"/>
        </pc:sldMkLst>
      </pc:sldChg>
      <pc:sldChg chg="add ord">
        <pc:chgData name="Frank Popielas" userId="8bde8bc4-09fa-4e1a-8347-94be4a10b8e6" providerId="ADAL" clId="{92894A42-2AB9-46C3-B0C7-2D10FE54B739}" dt="2019-09-09T17:58:58.299" v="407"/>
        <pc:sldMkLst>
          <pc:docMk/>
          <pc:sldMk cId="1240810035" sldId="265"/>
        </pc:sldMkLst>
      </pc:sldChg>
      <pc:sldChg chg="modSp add">
        <pc:chgData name="Frank Popielas" userId="8bde8bc4-09fa-4e1a-8347-94be4a10b8e6" providerId="ADAL" clId="{92894A42-2AB9-46C3-B0C7-2D10FE54B739}" dt="2019-09-09T17:49:18.068" v="138" actId="27636"/>
        <pc:sldMkLst>
          <pc:docMk/>
          <pc:sldMk cId="2202476251" sldId="267"/>
        </pc:sldMkLst>
        <pc:spChg chg="mod">
          <ac:chgData name="Frank Popielas" userId="8bde8bc4-09fa-4e1a-8347-94be4a10b8e6" providerId="ADAL" clId="{92894A42-2AB9-46C3-B0C7-2D10FE54B739}" dt="2019-09-09T17:49:18.068" v="138" actId="27636"/>
          <ac:spMkLst>
            <pc:docMk/>
            <pc:sldMk cId="2202476251" sldId="267"/>
            <ac:spMk id="3" creationId="{FEA8198A-0A91-47F6-9790-13F498E54497}"/>
          </ac:spMkLst>
        </pc:spChg>
      </pc:sldChg>
      <pc:sldChg chg="modSp add">
        <pc:chgData name="Frank Popielas" userId="8bde8bc4-09fa-4e1a-8347-94be4a10b8e6" providerId="ADAL" clId="{92894A42-2AB9-46C3-B0C7-2D10FE54B739}" dt="2019-09-09T17:49:56.016" v="170" actId="20577"/>
        <pc:sldMkLst>
          <pc:docMk/>
          <pc:sldMk cId="708823898" sldId="268"/>
        </pc:sldMkLst>
        <pc:spChg chg="mod">
          <ac:chgData name="Frank Popielas" userId="8bde8bc4-09fa-4e1a-8347-94be4a10b8e6" providerId="ADAL" clId="{92894A42-2AB9-46C3-B0C7-2D10FE54B739}" dt="2019-09-09T17:49:56.016" v="170" actId="20577"/>
          <ac:spMkLst>
            <pc:docMk/>
            <pc:sldMk cId="708823898" sldId="268"/>
            <ac:spMk id="3" creationId="{128EEC98-2EDC-4B9B-9DDD-E7DA7A361E5F}"/>
          </ac:spMkLst>
        </pc:spChg>
      </pc:sldChg>
      <pc:sldChg chg="modSp add ord">
        <pc:chgData name="Frank Popielas" userId="8bde8bc4-09fa-4e1a-8347-94be4a10b8e6" providerId="ADAL" clId="{92894A42-2AB9-46C3-B0C7-2D10FE54B739}" dt="2019-09-09T17:55:06.142" v="314" actId="20577"/>
        <pc:sldMkLst>
          <pc:docMk/>
          <pc:sldMk cId="3959122163" sldId="269"/>
        </pc:sldMkLst>
        <pc:spChg chg="mod">
          <ac:chgData name="Frank Popielas" userId="8bde8bc4-09fa-4e1a-8347-94be4a10b8e6" providerId="ADAL" clId="{92894A42-2AB9-46C3-B0C7-2D10FE54B739}" dt="2019-09-09T17:54:43.939" v="309" actId="20577"/>
          <ac:spMkLst>
            <pc:docMk/>
            <pc:sldMk cId="3959122163" sldId="269"/>
            <ac:spMk id="2" creationId="{9B71C595-60B8-4675-9837-6D7A5A4E170D}"/>
          </ac:spMkLst>
        </pc:spChg>
        <pc:spChg chg="mod">
          <ac:chgData name="Frank Popielas" userId="8bde8bc4-09fa-4e1a-8347-94be4a10b8e6" providerId="ADAL" clId="{92894A42-2AB9-46C3-B0C7-2D10FE54B739}" dt="2019-09-09T17:55:06.142" v="314" actId="20577"/>
          <ac:spMkLst>
            <pc:docMk/>
            <pc:sldMk cId="3959122163" sldId="269"/>
            <ac:spMk id="3" creationId="{43292A27-2C72-4E9F-854A-360F82D6302C}"/>
          </ac:spMkLst>
        </pc:spChg>
      </pc:sldChg>
      <pc:sldChg chg="modSp">
        <pc:chgData name="Frank Popielas" userId="8bde8bc4-09fa-4e1a-8347-94be4a10b8e6" providerId="ADAL" clId="{92894A42-2AB9-46C3-B0C7-2D10FE54B739}" dt="2019-09-09T17:46:19.422" v="28" actId="20577"/>
        <pc:sldMkLst>
          <pc:docMk/>
          <pc:sldMk cId="717405375" sldId="275"/>
        </pc:sldMkLst>
        <pc:spChg chg="mod">
          <ac:chgData name="Frank Popielas" userId="8bde8bc4-09fa-4e1a-8347-94be4a10b8e6" providerId="ADAL" clId="{92894A42-2AB9-46C3-B0C7-2D10FE54B739}" dt="2019-09-09T17:46:19.422" v="28" actId="20577"/>
          <ac:spMkLst>
            <pc:docMk/>
            <pc:sldMk cId="717405375" sldId="275"/>
            <ac:spMk id="3" creationId="{00000000-0000-0000-0000-000000000000}"/>
          </ac:spMkLst>
        </pc:spChg>
      </pc:sldChg>
      <pc:sldChg chg="modSp">
        <pc:chgData name="Frank Popielas" userId="8bde8bc4-09fa-4e1a-8347-94be4a10b8e6" providerId="ADAL" clId="{92894A42-2AB9-46C3-B0C7-2D10FE54B739}" dt="2019-09-09T17:54:32.689" v="299" actId="1076"/>
        <pc:sldMkLst>
          <pc:docMk/>
          <pc:sldMk cId="2966648339" sldId="276"/>
        </pc:sldMkLst>
        <pc:spChg chg="mod">
          <ac:chgData name="Frank Popielas" userId="8bde8bc4-09fa-4e1a-8347-94be4a10b8e6" providerId="ADAL" clId="{92894A42-2AB9-46C3-B0C7-2D10FE54B739}" dt="2019-09-09T17:52:08.986" v="221" actId="20577"/>
          <ac:spMkLst>
            <pc:docMk/>
            <pc:sldMk cId="2966648339" sldId="276"/>
            <ac:spMk id="2" creationId="{23418EC3-A3E5-430B-933D-4A26609368B9}"/>
          </ac:spMkLst>
        </pc:spChg>
        <pc:spChg chg="mod">
          <ac:chgData name="Frank Popielas" userId="8bde8bc4-09fa-4e1a-8347-94be4a10b8e6" providerId="ADAL" clId="{92894A42-2AB9-46C3-B0C7-2D10FE54B739}" dt="2019-09-09T17:54:32.689" v="299" actId="1076"/>
          <ac:spMkLst>
            <pc:docMk/>
            <pc:sldMk cId="2966648339" sldId="276"/>
            <ac:spMk id="3" creationId="{8263F369-9931-42E4-99AC-248732815F4D}"/>
          </ac:spMkLst>
        </pc:spChg>
      </pc:sldChg>
      <pc:sldChg chg="modSp">
        <pc:chgData name="Frank Popielas" userId="8bde8bc4-09fa-4e1a-8347-94be4a10b8e6" providerId="ADAL" clId="{92894A42-2AB9-46C3-B0C7-2D10FE54B739}" dt="2019-09-09T17:55:19.207" v="321" actId="20577"/>
        <pc:sldMkLst>
          <pc:docMk/>
          <pc:sldMk cId="3732529828" sldId="277"/>
        </pc:sldMkLst>
        <pc:spChg chg="mod">
          <ac:chgData name="Frank Popielas" userId="8bde8bc4-09fa-4e1a-8347-94be4a10b8e6" providerId="ADAL" clId="{92894A42-2AB9-46C3-B0C7-2D10FE54B739}" dt="2019-09-09T17:55:19.207" v="321" actId="20577"/>
          <ac:spMkLst>
            <pc:docMk/>
            <pc:sldMk cId="3732529828" sldId="277"/>
            <ac:spMk id="2" creationId="{43D5EA8F-93DE-4691-9E4F-85DC63007DBB}"/>
          </ac:spMkLst>
        </pc:spChg>
      </pc:sldChg>
      <pc:sldChg chg="modSp add">
        <pc:chgData name="Frank Popielas" userId="8bde8bc4-09fa-4e1a-8347-94be4a10b8e6" providerId="ADAL" clId="{92894A42-2AB9-46C3-B0C7-2D10FE54B739}" dt="2019-09-09T17:47:52.788" v="123" actId="20577"/>
        <pc:sldMkLst>
          <pc:docMk/>
          <pc:sldMk cId="2450940894" sldId="278"/>
        </pc:sldMkLst>
        <pc:spChg chg="mod">
          <ac:chgData name="Frank Popielas" userId="8bde8bc4-09fa-4e1a-8347-94be4a10b8e6" providerId="ADAL" clId="{92894A42-2AB9-46C3-B0C7-2D10FE54B739}" dt="2019-09-09T17:47:21.398" v="87" actId="20577"/>
          <ac:spMkLst>
            <pc:docMk/>
            <pc:sldMk cId="2450940894" sldId="278"/>
            <ac:spMk id="2" creationId="{E91D7DA9-5259-4B85-AC2F-615D7D6F6F86}"/>
          </ac:spMkLst>
        </pc:spChg>
        <pc:spChg chg="mod">
          <ac:chgData name="Frank Popielas" userId="8bde8bc4-09fa-4e1a-8347-94be4a10b8e6" providerId="ADAL" clId="{92894A42-2AB9-46C3-B0C7-2D10FE54B739}" dt="2019-09-09T17:47:52.788" v="123" actId="20577"/>
          <ac:spMkLst>
            <pc:docMk/>
            <pc:sldMk cId="2450940894" sldId="278"/>
            <ac:spMk id="3" creationId="{1E37501E-6D20-4DFE-8276-7080B1854547}"/>
          </ac:spMkLst>
        </pc:spChg>
      </pc:sldChg>
      <pc:sldChg chg="modSp add">
        <pc:chgData name="Frank Popielas" userId="8bde8bc4-09fa-4e1a-8347-94be4a10b8e6" providerId="ADAL" clId="{92894A42-2AB9-46C3-B0C7-2D10FE54B739}" dt="2019-09-09T17:47:57.566" v="135" actId="20577"/>
        <pc:sldMkLst>
          <pc:docMk/>
          <pc:sldMk cId="1587738497" sldId="279"/>
        </pc:sldMkLst>
        <pc:spChg chg="mod">
          <ac:chgData name="Frank Popielas" userId="8bde8bc4-09fa-4e1a-8347-94be4a10b8e6" providerId="ADAL" clId="{92894A42-2AB9-46C3-B0C7-2D10FE54B739}" dt="2019-09-09T17:47:45.951" v="108" actId="20577"/>
          <ac:spMkLst>
            <pc:docMk/>
            <pc:sldMk cId="1587738497" sldId="279"/>
            <ac:spMk id="2" creationId="{E91D7DA9-5259-4B85-AC2F-615D7D6F6F86}"/>
          </ac:spMkLst>
        </pc:spChg>
        <pc:spChg chg="mod">
          <ac:chgData name="Frank Popielas" userId="8bde8bc4-09fa-4e1a-8347-94be4a10b8e6" providerId="ADAL" clId="{92894A42-2AB9-46C3-B0C7-2D10FE54B739}" dt="2019-09-09T17:47:57.566" v="135" actId="20577"/>
          <ac:spMkLst>
            <pc:docMk/>
            <pc:sldMk cId="1587738497" sldId="279"/>
            <ac:spMk id="3" creationId="{1E37501E-6D20-4DFE-8276-7080B1854547}"/>
          </ac:spMkLst>
        </pc:spChg>
      </pc:sldChg>
      <pc:sldChg chg="modSp add">
        <pc:chgData name="Frank Popielas" userId="8bde8bc4-09fa-4e1a-8347-94be4a10b8e6" providerId="ADAL" clId="{92894A42-2AB9-46C3-B0C7-2D10FE54B739}" dt="2019-09-09T17:51:56.071" v="208" actId="20577"/>
        <pc:sldMkLst>
          <pc:docMk/>
          <pc:sldMk cId="3183225468" sldId="280"/>
        </pc:sldMkLst>
        <pc:spChg chg="mod">
          <ac:chgData name="Frank Popielas" userId="8bde8bc4-09fa-4e1a-8347-94be4a10b8e6" providerId="ADAL" clId="{92894A42-2AB9-46C3-B0C7-2D10FE54B739}" dt="2019-09-09T17:51:56.071" v="208" actId="20577"/>
          <ac:spMkLst>
            <pc:docMk/>
            <pc:sldMk cId="3183225468" sldId="280"/>
            <ac:spMk id="2" creationId="{89D43026-20E2-4E56-A673-446F6C019ADD}"/>
          </ac:spMkLst>
        </pc:spChg>
      </pc:sldChg>
      <pc:sldChg chg="addSp delSp modSp add">
        <pc:chgData name="Frank Popielas" userId="8bde8bc4-09fa-4e1a-8347-94be4a10b8e6" providerId="ADAL" clId="{92894A42-2AB9-46C3-B0C7-2D10FE54B739}" dt="2019-09-09T17:57:09.971" v="376" actId="1076"/>
        <pc:sldMkLst>
          <pc:docMk/>
          <pc:sldMk cId="1847652635" sldId="281"/>
        </pc:sldMkLst>
        <pc:spChg chg="mod">
          <ac:chgData name="Frank Popielas" userId="8bde8bc4-09fa-4e1a-8347-94be4a10b8e6" providerId="ADAL" clId="{92894A42-2AB9-46C3-B0C7-2D10FE54B739}" dt="2019-09-09T17:57:08.544" v="375" actId="1076"/>
          <ac:spMkLst>
            <pc:docMk/>
            <pc:sldMk cId="1847652635" sldId="281"/>
            <ac:spMk id="2" creationId="{E1EBED0A-77AA-450A-97B9-E240149745E1}"/>
          </ac:spMkLst>
        </pc:spChg>
        <pc:spChg chg="add del mod">
          <ac:chgData name="Frank Popielas" userId="8bde8bc4-09fa-4e1a-8347-94be4a10b8e6" providerId="ADAL" clId="{92894A42-2AB9-46C3-B0C7-2D10FE54B739}" dt="2019-09-09T17:56:52.617" v="370" actId="478"/>
          <ac:spMkLst>
            <pc:docMk/>
            <pc:sldMk cId="1847652635" sldId="281"/>
            <ac:spMk id="3" creationId="{C09D0B72-A54E-4088-941A-1A2DC84A3056}"/>
          </ac:spMkLst>
        </pc:spChg>
        <pc:graphicFrameChg chg="add del mod modGraphic">
          <ac:chgData name="Frank Popielas" userId="8bde8bc4-09fa-4e1a-8347-94be4a10b8e6" providerId="ADAL" clId="{92894A42-2AB9-46C3-B0C7-2D10FE54B739}" dt="2019-09-09T17:56:44.431" v="367"/>
          <ac:graphicFrameMkLst>
            <pc:docMk/>
            <pc:sldMk cId="1847652635" sldId="281"/>
            <ac:graphicFrameMk id="4" creationId="{AB322E97-0B73-489E-951D-9FA586131C6A}"/>
          </ac:graphicFrameMkLst>
        </pc:graphicFrameChg>
        <pc:graphicFrameChg chg="add del mod">
          <ac:chgData name="Frank Popielas" userId="8bde8bc4-09fa-4e1a-8347-94be4a10b8e6" providerId="ADAL" clId="{92894A42-2AB9-46C3-B0C7-2D10FE54B739}" dt="2019-09-09T17:56:49.522" v="369"/>
          <ac:graphicFrameMkLst>
            <pc:docMk/>
            <pc:sldMk cId="1847652635" sldId="281"/>
            <ac:graphicFrameMk id="5" creationId="{4D9157A6-AF52-4AF1-B419-BE1726F8A341}"/>
          </ac:graphicFrameMkLst>
        </pc:graphicFrameChg>
        <pc:picChg chg="add mod">
          <ac:chgData name="Frank Popielas" userId="8bde8bc4-09fa-4e1a-8347-94be4a10b8e6" providerId="ADAL" clId="{92894A42-2AB9-46C3-B0C7-2D10FE54B739}" dt="2019-09-09T17:57:09.971" v="376" actId="1076"/>
          <ac:picMkLst>
            <pc:docMk/>
            <pc:sldMk cId="1847652635" sldId="281"/>
            <ac:picMk id="6" creationId="{8F2D2BA1-F56D-4E13-BFAA-6B37D875FDDE}"/>
          </ac:picMkLst>
        </pc:picChg>
      </pc:sldChg>
      <pc:sldChg chg="addSp delSp modSp add">
        <pc:chgData name="Frank Popielas" userId="8bde8bc4-09fa-4e1a-8347-94be4a10b8e6" providerId="ADAL" clId="{92894A42-2AB9-46C3-B0C7-2D10FE54B739}" dt="2019-09-09T17:58:44.515" v="406" actId="1076"/>
        <pc:sldMkLst>
          <pc:docMk/>
          <pc:sldMk cId="4262344091" sldId="282"/>
        </pc:sldMkLst>
        <pc:spChg chg="mod">
          <ac:chgData name="Frank Popielas" userId="8bde8bc4-09fa-4e1a-8347-94be4a10b8e6" providerId="ADAL" clId="{92894A42-2AB9-46C3-B0C7-2D10FE54B739}" dt="2019-09-09T17:58:10.071" v="401" actId="20577"/>
          <ac:spMkLst>
            <pc:docMk/>
            <pc:sldMk cId="4262344091" sldId="282"/>
            <ac:spMk id="2" creationId="{E2085CAF-90BF-4BFD-AF55-A3138C431D11}"/>
          </ac:spMkLst>
        </pc:spChg>
        <pc:spChg chg="del">
          <ac:chgData name="Frank Popielas" userId="8bde8bc4-09fa-4e1a-8347-94be4a10b8e6" providerId="ADAL" clId="{92894A42-2AB9-46C3-B0C7-2D10FE54B739}" dt="2019-09-09T17:58:21.684" v="402"/>
          <ac:spMkLst>
            <pc:docMk/>
            <pc:sldMk cId="4262344091" sldId="282"/>
            <ac:spMk id="3" creationId="{3A10376A-F4DD-444B-B204-97405C488DE1}"/>
          </ac:spMkLst>
        </pc:spChg>
        <pc:graphicFrameChg chg="add mod modGraphic">
          <ac:chgData name="Frank Popielas" userId="8bde8bc4-09fa-4e1a-8347-94be4a10b8e6" providerId="ADAL" clId="{92894A42-2AB9-46C3-B0C7-2D10FE54B739}" dt="2019-09-09T17:58:44.515" v="406" actId="1076"/>
          <ac:graphicFrameMkLst>
            <pc:docMk/>
            <pc:sldMk cId="4262344091" sldId="282"/>
            <ac:graphicFrameMk id="4" creationId="{F589AFA5-C8E8-4BBB-B56B-279CBB1906AD}"/>
          </ac:graphicFrameMkLst>
        </pc:graphicFrameChg>
      </pc:sldChg>
    </pc:docChg>
  </pc:docChgLst>
  <pc:docChgLst>
    <pc:chgData name="Frank Popielas" userId="8bde8bc4-09fa-4e1a-8347-94be4a10b8e6" providerId="ADAL" clId="{9F003F67-0B40-41AE-9C94-7638BBE6372C}"/>
    <pc:docChg chg="custSel addSld delSld modSld">
      <pc:chgData name="Frank Popielas" userId="8bde8bc4-09fa-4e1a-8347-94be4a10b8e6" providerId="ADAL" clId="{9F003F67-0B40-41AE-9C94-7638BBE6372C}" dt="2019-09-10T16:22:50.660" v="6" actId="2696"/>
      <pc:docMkLst>
        <pc:docMk/>
      </pc:docMkLst>
      <pc:sldChg chg="modSp add">
        <pc:chgData name="Frank Popielas" userId="8bde8bc4-09fa-4e1a-8347-94be4a10b8e6" providerId="ADAL" clId="{9F003F67-0B40-41AE-9C94-7638BBE6372C}" dt="2019-09-10T14:56:01.011" v="4" actId="27636"/>
        <pc:sldMkLst>
          <pc:docMk/>
          <pc:sldMk cId="1310059972" sldId="258"/>
        </pc:sldMkLst>
        <pc:spChg chg="mod">
          <ac:chgData name="Frank Popielas" userId="8bde8bc4-09fa-4e1a-8347-94be4a10b8e6" providerId="ADAL" clId="{9F003F67-0B40-41AE-9C94-7638BBE6372C}" dt="2019-09-10T14:56:01.011" v="4" actId="27636"/>
          <ac:spMkLst>
            <pc:docMk/>
            <pc:sldMk cId="1310059972" sldId="258"/>
            <ac:spMk id="3" creationId="{00000000-0000-0000-0000-000000000000}"/>
          </ac:spMkLst>
        </pc:spChg>
      </pc:sldChg>
      <pc:sldChg chg="add del">
        <pc:chgData name="Frank Popielas" userId="8bde8bc4-09fa-4e1a-8347-94be4a10b8e6" providerId="ADAL" clId="{9F003F67-0B40-41AE-9C94-7638BBE6372C}" dt="2019-09-10T16:22:50.660" v="6" actId="2696"/>
        <pc:sldMkLst>
          <pc:docMk/>
          <pc:sldMk cId="1204250361" sldId="266"/>
        </pc:sldMkLst>
      </pc:sldChg>
      <pc:sldChg chg="modSp">
        <pc:chgData name="Frank Popielas" userId="8bde8bc4-09fa-4e1a-8347-94be4a10b8e6" providerId="ADAL" clId="{9F003F67-0B40-41AE-9C94-7638BBE6372C}" dt="2019-09-10T14:50:14.531" v="2" actId="20577"/>
        <pc:sldMkLst>
          <pc:docMk/>
          <pc:sldMk cId="1587738497" sldId="279"/>
        </pc:sldMkLst>
        <pc:spChg chg="mod">
          <ac:chgData name="Frank Popielas" userId="8bde8bc4-09fa-4e1a-8347-94be4a10b8e6" providerId="ADAL" clId="{9F003F67-0B40-41AE-9C94-7638BBE6372C}" dt="2019-09-10T14:50:14.531" v="2" actId="20577"/>
          <ac:spMkLst>
            <pc:docMk/>
            <pc:sldMk cId="1587738497" sldId="279"/>
            <ac:spMk id="2" creationId="{E91D7DA9-5259-4B85-AC2F-615D7D6F6F86}"/>
          </ac:spMkLst>
        </pc:spChg>
        <pc:spChg chg="mod">
          <ac:chgData name="Frank Popielas" userId="8bde8bc4-09fa-4e1a-8347-94be4a10b8e6" providerId="ADAL" clId="{9F003F67-0B40-41AE-9C94-7638BBE6372C}" dt="2019-09-10T14:50:06.708" v="1" actId="6549"/>
          <ac:spMkLst>
            <pc:docMk/>
            <pc:sldMk cId="1587738497" sldId="279"/>
            <ac:spMk id="3" creationId="{1E37501E-6D20-4DFE-8276-7080B1854547}"/>
          </ac:spMkLst>
        </pc:spChg>
      </pc:sldChg>
      <pc:sldChg chg="add">
        <pc:chgData name="Frank Popielas" userId="8bde8bc4-09fa-4e1a-8347-94be4a10b8e6" providerId="ADAL" clId="{9F003F67-0B40-41AE-9C94-7638BBE6372C}" dt="2019-09-10T14:56:00.933" v="3"/>
        <pc:sldMkLst>
          <pc:docMk/>
          <pc:sldMk cId="0" sldId="283"/>
        </pc:sldMkLst>
      </pc:sldChg>
      <pc:sldChg chg="add">
        <pc:chgData name="Frank Popielas" userId="8bde8bc4-09fa-4e1a-8347-94be4a10b8e6" providerId="ADAL" clId="{9F003F67-0B40-41AE-9C94-7638BBE6372C}" dt="2019-09-10T14:56:00.933" v="3"/>
        <pc:sldMkLst>
          <pc:docMk/>
          <pc:sldMk cId="789746638" sldId="284"/>
        </pc:sldMkLst>
      </pc:sldChg>
      <pc:sldChg chg="add">
        <pc:chgData name="Frank Popielas" userId="8bde8bc4-09fa-4e1a-8347-94be4a10b8e6" providerId="ADAL" clId="{9F003F67-0B40-41AE-9C94-7638BBE6372C}" dt="2019-09-10T16:22:44.629" v="5"/>
        <pc:sldMkLst>
          <pc:docMk/>
          <pc:sldMk cId="3800116274" sldId="28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CBE0DA-A792-4932-8F53-335A20A27DE3}"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14DF595C-6EF4-4C38-9190-0AA51A601A47}">
      <dgm:prSet custT="1"/>
      <dgm:spPr>
        <a:xfrm>
          <a:off x="4461" y="34"/>
          <a:ext cx="6038959" cy="234374"/>
        </a:xfrm>
        <a:prstGeom prst="roundRect">
          <a:avLst/>
        </a:prstGeom>
        <a:solidFill>
          <a:srgbClr val="BBE0E3">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lgn="l" rtl="0"/>
          <a:r>
            <a:rPr lang="en-US" sz="1400" dirty="0">
              <a:solidFill>
                <a:srgbClr val="000000"/>
              </a:solidFill>
              <a:latin typeface="Arial"/>
              <a:ea typeface="+mn-ea"/>
              <a:cs typeface="Arial"/>
            </a:rPr>
            <a:t>Identify key integration technologies between areas</a:t>
          </a:r>
        </a:p>
      </dgm:t>
    </dgm:pt>
    <dgm:pt modelId="{A65BDD6E-724C-4678-9C0C-B0B9781FEC4B}" type="parTrans" cxnId="{F11D7991-749A-44BB-BB44-87A206AEFEAE}">
      <dgm:prSet/>
      <dgm:spPr/>
      <dgm:t>
        <a:bodyPr/>
        <a:lstStyle/>
        <a:p>
          <a:pPr algn="l"/>
          <a:endParaRPr lang="en-US" sz="1400">
            <a:solidFill>
              <a:schemeClr val="tx1"/>
            </a:solidFill>
          </a:endParaRPr>
        </a:p>
      </dgm:t>
    </dgm:pt>
    <dgm:pt modelId="{C634109E-F9C6-4AA1-9ACC-FBCDE30B05A0}" type="sibTrans" cxnId="{F11D7991-749A-44BB-BB44-87A206AEFEAE}">
      <dgm:prSet/>
      <dgm:spPr/>
      <dgm:t>
        <a:bodyPr/>
        <a:lstStyle/>
        <a:p>
          <a:pPr algn="l"/>
          <a:endParaRPr lang="en-US" sz="1400">
            <a:solidFill>
              <a:schemeClr val="tx1"/>
            </a:solidFill>
          </a:endParaRPr>
        </a:p>
      </dgm:t>
    </dgm:pt>
    <dgm:pt modelId="{D73C91E9-CA7B-411E-BCB2-4D53B7309F16}">
      <dgm:prSet custT="1"/>
      <dgm:spPr>
        <a:xfrm>
          <a:off x="4957" y="256329"/>
          <a:ext cx="6037967" cy="219209"/>
        </a:xfrm>
        <a:prstGeom prst="roundRect">
          <a:avLst/>
        </a:prstGeom>
        <a:solidFill>
          <a:srgbClr val="BBE0E3">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lgn="l" rtl="0"/>
          <a:r>
            <a:rPr lang="en-US" sz="1400" dirty="0">
              <a:solidFill>
                <a:srgbClr val="000000"/>
              </a:solidFill>
              <a:latin typeface="Arial"/>
              <a:ea typeface="+mn-ea"/>
              <a:cs typeface="Arial"/>
            </a:rPr>
            <a:t>Identify / support emerging standards</a:t>
          </a:r>
        </a:p>
      </dgm:t>
    </dgm:pt>
    <dgm:pt modelId="{90DEF345-111A-4877-95C4-89BECFC1E8B5}" type="parTrans" cxnId="{BD4E3589-6D2B-4AEA-B21E-40BEFAF1343E}">
      <dgm:prSet/>
      <dgm:spPr/>
      <dgm:t>
        <a:bodyPr/>
        <a:lstStyle/>
        <a:p>
          <a:pPr algn="l"/>
          <a:endParaRPr lang="en-US" sz="1400">
            <a:solidFill>
              <a:schemeClr val="tx1"/>
            </a:solidFill>
          </a:endParaRPr>
        </a:p>
      </dgm:t>
    </dgm:pt>
    <dgm:pt modelId="{1167F9E8-57A2-4642-9B45-F6D3A0071F94}" type="sibTrans" cxnId="{BD4E3589-6D2B-4AEA-B21E-40BEFAF1343E}">
      <dgm:prSet/>
      <dgm:spPr/>
      <dgm:t>
        <a:bodyPr/>
        <a:lstStyle/>
        <a:p>
          <a:pPr algn="l"/>
          <a:endParaRPr lang="en-US" sz="1400">
            <a:solidFill>
              <a:schemeClr val="tx1"/>
            </a:solidFill>
          </a:endParaRPr>
        </a:p>
      </dgm:t>
    </dgm:pt>
    <dgm:pt modelId="{1F4FB4E5-2C60-4508-8CA0-E819CC961CF3}" type="pres">
      <dgm:prSet presAssocID="{2ECBE0DA-A792-4932-8F53-335A20A27DE3}" presName="Name0" presStyleCnt="0">
        <dgm:presLayoutVars>
          <dgm:dir/>
          <dgm:animLvl val="lvl"/>
          <dgm:resizeHandles/>
        </dgm:presLayoutVars>
      </dgm:prSet>
      <dgm:spPr/>
    </dgm:pt>
    <dgm:pt modelId="{FDEF68A8-F963-484B-B959-B6797C762166}" type="pres">
      <dgm:prSet presAssocID="{14DF595C-6EF4-4C38-9190-0AA51A601A47}" presName="linNode" presStyleCnt="0"/>
      <dgm:spPr/>
    </dgm:pt>
    <dgm:pt modelId="{E1B08F20-1404-4E94-AB54-50F8AD26A6D3}" type="pres">
      <dgm:prSet presAssocID="{14DF595C-6EF4-4C38-9190-0AA51A601A47}" presName="parentShp" presStyleLbl="node1" presStyleIdx="0" presStyleCnt="2" custScaleX="170550" custScaleY="106918">
        <dgm:presLayoutVars>
          <dgm:bulletEnabled val="1"/>
        </dgm:presLayoutVars>
      </dgm:prSet>
      <dgm:spPr/>
    </dgm:pt>
    <dgm:pt modelId="{DBC28B2C-CB4B-41CF-A353-D8A42208C0E2}" type="pres">
      <dgm:prSet presAssocID="{14DF595C-6EF4-4C38-9190-0AA51A601A47}" presName="childShp" presStyleLbl="bgAccFollowNode1" presStyleIdx="0" presStyleCnt="2">
        <dgm:presLayoutVars>
          <dgm:bulletEnabled val="1"/>
        </dgm:presLayoutVars>
      </dgm:prSet>
      <dgm:spPr>
        <a:xfrm>
          <a:off x="6043420" y="7616"/>
          <a:ext cx="5311309" cy="219209"/>
        </a:xfrm>
        <a:prstGeom prst="rightArrow">
          <a:avLst>
            <a:gd name="adj1" fmla="val 75000"/>
            <a:gd name="adj2" fmla="val 50000"/>
          </a:avLst>
        </a:prstGeom>
        <a:solidFill>
          <a:schemeClr val="tx2">
            <a:lumMod val="20000"/>
            <a:lumOff val="80000"/>
            <a:alpha val="90000"/>
          </a:schemeClr>
        </a:solidFill>
        <a:ln w="25400" cap="flat" cmpd="sng" algn="ctr">
          <a:solidFill>
            <a:srgbClr val="BBE0E3">
              <a:alpha val="90000"/>
              <a:tint val="40000"/>
              <a:hueOff val="0"/>
              <a:satOff val="0"/>
              <a:lumOff val="0"/>
              <a:alphaOff val="0"/>
            </a:srgbClr>
          </a:solidFill>
          <a:prstDash val="solid"/>
        </a:ln>
        <a:effectLst/>
      </dgm:spPr>
    </dgm:pt>
    <dgm:pt modelId="{845879FD-8F90-40E5-91F6-6EE35C7F04EB}" type="pres">
      <dgm:prSet presAssocID="{C634109E-F9C6-4AA1-9ACC-FBCDE30B05A0}" presName="spacing" presStyleCnt="0"/>
      <dgm:spPr/>
    </dgm:pt>
    <dgm:pt modelId="{5F411D9E-6C88-40FA-90B3-79438C5024B5}" type="pres">
      <dgm:prSet presAssocID="{D73C91E9-CA7B-411E-BCB2-4D53B7309F16}" presName="linNode" presStyleCnt="0"/>
      <dgm:spPr/>
    </dgm:pt>
    <dgm:pt modelId="{BB2CEA23-DEF3-4AA5-B191-3AB231885324}" type="pres">
      <dgm:prSet presAssocID="{D73C91E9-CA7B-411E-BCB2-4D53B7309F16}" presName="parentShp" presStyleLbl="node1" presStyleIdx="1" presStyleCnt="2" custScaleX="170522">
        <dgm:presLayoutVars>
          <dgm:bulletEnabled val="1"/>
        </dgm:presLayoutVars>
      </dgm:prSet>
      <dgm:spPr/>
    </dgm:pt>
    <dgm:pt modelId="{85C570FD-F620-4B84-B66A-3B108F04688A}" type="pres">
      <dgm:prSet presAssocID="{D73C91E9-CA7B-411E-BCB2-4D53B7309F16}" presName="childShp" presStyleLbl="bgAccFollowNode1" presStyleIdx="1" presStyleCnt="2">
        <dgm:presLayoutVars>
          <dgm:bulletEnabled val="1"/>
        </dgm:presLayoutVars>
      </dgm:prSet>
      <dgm:spPr>
        <a:xfrm>
          <a:off x="6042924" y="256329"/>
          <a:ext cx="5311309" cy="219209"/>
        </a:xfrm>
        <a:prstGeom prst="rightArrow">
          <a:avLst>
            <a:gd name="adj1" fmla="val 75000"/>
            <a:gd name="adj2" fmla="val 50000"/>
          </a:avLst>
        </a:prstGeom>
        <a:solidFill>
          <a:schemeClr val="tx2">
            <a:lumMod val="20000"/>
            <a:lumOff val="80000"/>
            <a:alpha val="90000"/>
          </a:schemeClr>
        </a:solidFill>
        <a:ln w="25400" cap="flat" cmpd="sng" algn="ctr">
          <a:solidFill>
            <a:srgbClr val="BBE0E3">
              <a:alpha val="90000"/>
              <a:tint val="40000"/>
              <a:hueOff val="0"/>
              <a:satOff val="0"/>
              <a:lumOff val="0"/>
              <a:alphaOff val="0"/>
            </a:srgbClr>
          </a:solidFill>
          <a:prstDash val="solid"/>
        </a:ln>
        <a:effectLst/>
      </dgm:spPr>
    </dgm:pt>
  </dgm:ptLst>
  <dgm:cxnLst>
    <dgm:cxn modelId="{85698B70-09FB-4F6F-8266-608E7D207B7C}" type="presOf" srcId="{2ECBE0DA-A792-4932-8F53-335A20A27DE3}" destId="{1F4FB4E5-2C60-4508-8CA0-E819CC961CF3}" srcOrd="0" destOrd="0" presId="urn:microsoft.com/office/officeart/2005/8/layout/vList6"/>
    <dgm:cxn modelId="{BD4E3589-6D2B-4AEA-B21E-40BEFAF1343E}" srcId="{2ECBE0DA-A792-4932-8F53-335A20A27DE3}" destId="{D73C91E9-CA7B-411E-BCB2-4D53B7309F16}" srcOrd="1" destOrd="0" parTransId="{90DEF345-111A-4877-95C4-89BECFC1E8B5}" sibTransId="{1167F9E8-57A2-4642-9B45-F6D3A0071F94}"/>
    <dgm:cxn modelId="{F11D7991-749A-44BB-BB44-87A206AEFEAE}" srcId="{2ECBE0DA-A792-4932-8F53-335A20A27DE3}" destId="{14DF595C-6EF4-4C38-9190-0AA51A601A47}" srcOrd="0" destOrd="0" parTransId="{A65BDD6E-724C-4678-9C0C-B0B9781FEC4B}" sibTransId="{C634109E-F9C6-4AA1-9ACC-FBCDE30B05A0}"/>
    <dgm:cxn modelId="{B0A393B8-0CF9-45ED-BDA1-B7B00F8B2F66}" type="presOf" srcId="{14DF595C-6EF4-4C38-9190-0AA51A601A47}" destId="{E1B08F20-1404-4E94-AB54-50F8AD26A6D3}" srcOrd="0" destOrd="0" presId="urn:microsoft.com/office/officeart/2005/8/layout/vList6"/>
    <dgm:cxn modelId="{628260BB-B64D-4341-97BB-EB80EC5096A4}" type="presOf" srcId="{D73C91E9-CA7B-411E-BCB2-4D53B7309F16}" destId="{BB2CEA23-DEF3-4AA5-B191-3AB231885324}" srcOrd="0" destOrd="0" presId="urn:microsoft.com/office/officeart/2005/8/layout/vList6"/>
    <dgm:cxn modelId="{54ABC70F-4A67-4B8E-9881-912D8B5F63FB}" type="presParOf" srcId="{1F4FB4E5-2C60-4508-8CA0-E819CC961CF3}" destId="{FDEF68A8-F963-484B-B959-B6797C762166}" srcOrd="0" destOrd="0" presId="urn:microsoft.com/office/officeart/2005/8/layout/vList6"/>
    <dgm:cxn modelId="{76F806D1-4808-4820-BE29-8ABF8ADE5CD3}" type="presParOf" srcId="{FDEF68A8-F963-484B-B959-B6797C762166}" destId="{E1B08F20-1404-4E94-AB54-50F8AD26A6D3}" srcOrd="0" destOrd="0" presId="urn:microsoft.com/office/officeart/2005/8/layout/vList6"/>
    <dgm:cxn modelId="{F1743531-EC50-430C-8740-F58DC27B1E31}" type="presParOf" srcId="{FDEF68A8-F963-484B-B959-B6797C762166}" destId="{DBC28B2C-CB4B-41CF-A353-D8A42208C0E2}" srcOrd="1" destOrd="0" presId="urn:microsoft.com/office/officeart/2005/8/layout/vList6"/>
    <dgm:cxn modelId="{DE69C8D9-B619-40B7-ABC9-C76EC2D4D2FD}" type="presParOf" srcId="{1F4FB4E5-2C60-4508-8CA0-E819CC961CF3}" destId="{845879FD-8F90-40E5-91F6-6EE35C7F04EB}" srcOrd="1" destOrd="0" presId="urn:microsoft.com/office/officeart/2005/8/layout/vList6"/>
    <dgm:cxn modelId="{0740884D-32FC-4B26-9BEC-1A78F675C0A6}" type="presParOf" srcId="{1F4FB4E5-2C60-4508-8CA0-E819CC961CF3}" destId="{5F411D9E-6C88-40FA-90B3-79438C5024B5}" srcOrd="2" destOrd="0" presId="urn:microsoft.com/office/officeart/2005/8/layout/vList6"/>
    <dgm:cxn modelId="{42584686-4FC5-4D05-AC0B-A447C83893A8}" type="presParOf" srcId="{5F411D9E-6C88-40FA-90B3-79438C5024B5}" destId="{BB2CEA23-DEF3-4AA5-B191-3AB231885324}" srcOrd="0" destOrd="0" presId="urn:microsoft.com/office/officeart/2005/8/layout/vList6"/>
    <dgm:cxn modelId="{D6B1B214-6D2F-4BAC-8650-8BA88C700EFD}" type="presParOf" srcId="{5F411D9E-6C88-40FA-90B3-79438C5024B5}" destId="{85C570FD-F620-4B84-B66A-3B108F04688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28B2C-CB4B-41CF-A353-D8A42208C0E2}">
      <dsp:nvSpPr>
        <dsp:cNvPr id="0" name=""/>
        <dsp:cNvSpPr/>
      </dsp:nvSpPr>
      <dsp:spPr>
        <a:xfrm>
          <a:off x="5558733" y="7616"/>
          <a:ext cx="4885338" cy="219209"/>
        </a:xfrm>
        <a:prstGeom prst="rightArrow">
          <a:avLst>
            <a:gd name="adj1" fmla="val 75000"/>
            <a:gd name="adj2" fmla="val 50000"/>
          </a:avLst>
        </a:prstGeom>
        <a:solidFill>
          <a:schemeClr val="tx2">
            <a:lumMod val="20000"/>
            <a:lumOff val="80000"/>
            <a:alpha val="90000"/>
          </a:schemeClr>
        </a:solidFill>
        <a:ln w="25400" cap="flat" cmpd="sng" algn="ctr">
          <a:solidFill>
            <a:srgbClr val="BBE0E3">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E1B08F20-1404-4E94-AB54-50F8AD26A6D3}">
      <dsp:nvSpPr>
        <dsp:cNvPr id="0" name=""/>
        <dsp:cNvSpPr/>
      </dsp:nvSpPr>
      <dsp:spPr>
        <a:xfrm>
          <a:off x="4103" y="34"/>
          <a:ext cx="5554629" cy="234374"/>
        </a:xfrm>
        <a:prstGeom prst="roundRect">
          <a:avLst/>
        </a:prstGeom>
        <a:solidFill>
          <a:srgbClr val="BBE0E3">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l" defTabSz="622300" rtl="0">
            <a:lnSpc>
              <a:spcPct val="90000"/>
            </a:lnSpc>
            <a:spcBef>
              <a:spcPct val="0"/>
            </a:spcBef>
            <a:spcAft>
              <a:spcPct val="35000"/>
            </a:spcAft>
            <a:buNone/>
          </a:pPr>
          <a:r>
            <a:rPr lang="en-US" sz="1400" kern="1200" dirty="0">
              <a:solidFill>
                <a:srgbClr val="000000"/>
              </a:solidFill>
              <a:latin typeface="Arial"/>
              <a:ea typeface="+mn-ea"/>
              <a:cs typeface="Arial"/>
            </a:rPr>
            <a:t>Identify key integration technologies between areas</a:t>
          </a:r>
        </a:p>
      </dsp:txBody>
      <dsp:txXfrm>
        <a:off x="15544" y="11475"/>
        <a:ext cx="5531747" cy="211492"/>
      </dsp:txXfrm>
    </dsp:sp>
    <dsp:sp modelId="{85C570FD-F620-4B84-B66A-3B108F04688A}">
      <dsp:nvSpPr>
        <dsp:cNvPr id="0" name=""/>
        <dsp:cNvSpPr/>
      </dsp:nvSpPr>
      <dsp:spPr>
        <a:xfrm>
          <a:off x="5558277" y="256329"/>
          <a:ext cx="4885338" cy="219209"/>
        </a:xfrm>
        <a:prstGeom prst="rightArrow">
          <a:avLst>
            <a:gd name="adj1" fmla="val 75000"/>
            <a:gd name="adj2" fmla="val 50000"/>
          </a:avLst>
        </a:prstGeom>
        <a:solidFill>
          <a:schemeClr val="tx2">
            <a:lumMod val="20000"/>
            <a:lumOff val="80000"/>
            <a:alpha val="90000"/>
          </a:schemeClr>
        </a:solidFill>
        <a:ln w="25400" cap="flat" cmpd="sng" algn="ctr">
          <a:solidFill>
            <a:srgbClr val="BBE0E3">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BB2CEA23-DEF3-4AA5-B191-3AB231885324}">
      <dsp:nvSpPr>
        <dsp:cNvPr id="0" name=""/>
        <dsp:cNvSpPr/>
      </dsp:nvSpPr>
      <dsp:spPr>
        <a:xfrm>
          <a:off x="4559" y="256329"/>
          <a:ext cx="5553717" cy="219209"/>
        </a:xfrm>
        <a:prstGeom prst="roundRect">
          <a:avLst/>
        </a:prstGeom>
        <a:solidFill>
          <a:srgbClr val="BBE0E3">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l" defTabSz="622300" rtl="0">
            <a:lnSpc>
              <a:spcPct val="90000"/>
            </a:lnSpc>
            <a:spcBef>
              <a:spcPct val="0"/>
            </a:spcBef>
            <a:spcAft>
              <a:spcPct val="35000"/>
            </a:spcAft>
            <a:buNone/>
          </a:pPr>
          <a:r>
            <a:rPr lang="en-US" sz="1400" kern="1200" dirty="0">
              <a:solidFill>
                <a:srgbClr val="000000"/>
              </a:solidFill>
              <a:latin typeface="Arial"/>
              <a:ea typeface="+mn-ea"/>
              <a:cs typeface="Arial"/>
            </a:rPr>
            <a:t>Identify / support emerging standards</a:t>
          </a:r>
        </a:p>
      </dsp:txBody>
      <dsp:txXfrm>
        <a:off x="15260" y="267030"/>
        <a:ext cx="5532315" cy="19780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99E444-B580-4ADD-9A65-559FA8F861B4}" type="datetimeFigureOut">
              <a:rPr lang="en-US" smtClean="0"/>
              <a:t>9/10/2019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13B033-63F2-4606-9F63-5D9EB75FBF1B}" type="slidenum">
              <a:rPr lang="en-US" smtClean="0"/>
              <a:t>‹#›</a:t>
            </a:fld>
            <a:endParaRPr lang="en-US"/>
          </a:p>
        </p:txBody>
      </p:sp>
    </p:spTree>
    <p:extLst>
      <p:ext uri="{BB962C8B-B14F-4D97-AF65-F5344CB8AC3E}">
        <p14:creationId xmlns:p14="http://schemas.microsoft.com/office/powerpoint/2010/main" val="2501314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image does not belong to NAFEMS</a:t>
            </a:r>
          </a:p>
          <a:p>
            <a:r>
              <a:rPr lang="en-GB" dirty="0"/>
              <a:t>Suggested image http://www.istockphoto.com/photo/carbon-fiber-11978554?st=7c03dc0</a:t>
            </a:r>
          </a:p>
        </p:txBody>
      </p:sp>
      <p:sp>
        <p:nvSpPr>
          <p:cNvPr id="4" name="Slide Number Placeholder 3"/>
          <p:cNvSpPr>
            <a:spLocks noGrp="1"/>
          </p:cNvSpPr>
          <p:nvPr>
            <p:ph type="sldNum" sz="quarter" idx="10"/>
          </p:nvPr>
        </p:nvSpPr>
        <p:spPr/>
        <p:txBody>
          <a:bodyPr/>
          <a:lstStyle/>
          <a:p>
            <a:fld id="{84633F43-69DA-4A9B-AC90-B36E0A968C61}" type="slidenum">
              <a:rPr lang="en-GB" smtClean="0"/>
              <a:t>2</a:t>
            </a:fld>
            <a:endParaRPr lang="en-GB" dirty="0"/>
          </a:p>
        </p:txBody>
      </p:sp>
    </p:spTree>
    <p:extLst>
      <p:ext uri="{BB962C8B-B14F-4D97-AF65-F5344CB8AC3E}">
        <p14:creationId xmlns:p14="http://schemas.microsoft.com/office/powerpoint/2010/main" val="1749788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2FFEC653-7A7E-436E-B0BA-80BFBEBD28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B9BB6AC7-EEC6-4A41-9DFA-EF43BE976A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433EB456-596B-476F-8B9C-F8E271552C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D7CB3E-879C-495B-A6FB-893AFC075D34}" type="slidenum">
              <a:rPr lang="en-GB" altLang="en-US" smtClean="0"/>
              <a:pPr>
                <a:spcBef>
                  <a:spcPct val="0"/>
                </a:spcBef>
              </a:pPr>
              <a:t>3</a:t>
            </a:fld>
            <a:endParaRPr lang="en-GB" altLang="en-US"/>
          </a:p>
        </p:txBody>
      </p:sp>
    </p:spTree>
    <p:extLst>
      <p:ext uri="{BB962C8B-B14F-4D97-AF65-F5344CB8AC3E}">
        <p14:creationId xmlns:p14="http://schemas.microsoft.com/office/powerpoint/2010/main" val="29654046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NAFEMS logo hi r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77788"/>
            <a:ext cx="3788834"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p:nvSpPr>
        <p:spPr>
          <a:xfrm>
            <a:off x="7518401" y="1143001"/>
            <a:ext cx="4483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www.nafems.org</a:t>
            </a:r>
          </a:p>
        </p:txBody>
      </p:sp>
      <p:pic>
        <p:nvPicPr>
          <p:cNvPr id="6" name="Picture 7" descr="INCOSELogo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17" y="77788"/>
            <a:ext cx="208068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txBox="1">
            <a:spLocks/>
          </p:cNvSpPr>
          <p:nvPr/>
        </p:nvSpPr>
        <p:spPr>
          <a:xfrm>
            <a:off x="0" y="1143000"/>
            <a:ext cx="2451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www.incose.org</a:t>
            </a:r>
          </a:p>
        </p:txBody>
      </p:sp>
      <p:sp>
        <p:nvSpPr>
          <p:cNvPr id="13315" name="Rectangle 3"/>
          <p:cNvSpPr>
            <a:spLocks noGrp="1" noChangeArrowheads="1"/>
          </p:cNvSpPr>
          <p:nvPr>
            <p:ph type="ctrTitle"/>
          </p:nvPr>
        </p:nvSpPr>
        <p:spPr>
          <a:xfrm>
            <a:off x="914400" y="2130426"/>
            <a:ext cx="10363200" cy="1470025"/>
          </a:xfrm>
        </p:spPr>
        <p:txBody>
          <a:bodyPr/>
          <a:lstStyle>
            <a:lvl1pPr algn="ctr">
              <a:defRPr sz="4000"/>
            </a:lvl1pPr>
          </a:lstStyle>
          <a:p>
            <a:r>
              <a:rPr lang="en-US"/>
              <a:t>Click to edit Master title style</a:t>
            </a:r>
            <a:endParaRPr lang="en-US" dirty="0"/>
          </a:p>
        </p:txBody>
      </p:sp>
      <p:sp>
        <p:nvSpPr>
          <p:cNvPr id="13316" name="Rectangle 4"/>
          <p:cNvSpPr>
            <a:spLocks noGrp="1" noChangeArrowheads="1"/>
          </p:cNvSpPr>
          <p:nvPr>
            <p:ph type="subTitle" idx="1"/>
          </p:nvPr>
        </p:nvSpPr>
        <p:spPr>
          <a:xfrm>
            <a:off x="1828800" y="3886200"/>
            <a:ext cx="8534400" cy="1752600"/>
          </a:xfrm>
        </p:spPr>
        <p:txBody>
          <a:bodyPr/>
          <a:lstStyle>
            <a:lvl1pPr marL="0" indent="0" algn="ctr">
              <a:buFontTx/>
              <a:buNone/>
              <a:defRPr sz="2800">
                <a:solidFill>
                  <a:srgbClr val="0070C0"/>
                </a:solidFill>
              </a:defRPr>
            </a:lvl1pPr>
          </a:lstStyle>
          <a:p>
            <a:r>
              <a:rPr lang="en-US"/>
              <a:t>Click to edit Master subtitle style</a:t>
            </a:r>
            <a:endParaRPr lang="en-US" dirty="0"/>
          </a:p>
        </p:txBody>
      </p:sp>
      <p:sp>
        <p:nvSpPr>
          <p:cNvPr id="9" name="Date Placeholder 1"/>
          <p:cNvSpPr>
            <a:spLocks noGrp="1"/>
          </p:cNvSpPr>
          <p:nvPr>
            <p:ph type="dt" sz="quarter" idx="11"/>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9/10/2019</a:t>
            </a:fld>
            <a:endParaRPr lang="en-US"/>
          </a:p>
        </p:txBody>
      </p:sp>
    </p:spTree>
    <p:extLst>
      <p:ext uri="{BB962C8B-B14F-4D97-AF65-F5344CB8AC3E}">
        <p14:creationId xmlns:p14="http://schemas.microsoft.com/office/powerpoint/2010/main" val="216921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86042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5181600" y="6477000"/>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90552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5181600" y="6400800"/>
            <a:ext cx="1828800" cy="323850"/>
          </a:xfrm>
          <a:prstGeom prst="rect">
            <a:avLst/>
          </a:prstGeom>
          <a:ln/>
        </p:spPr>
        <p:txBody>
          <a:bodyPr/>
          <a:lstStyle>
            <a:lvl1pPr>
              <a:defRPr/>
            </a:lvl1pPr>
          </a:lstStyle>
          <a:p>
            <a:fld id="{1C853847-7B01-41C2-8657-A51907183668}" type="slidenum">
              <a:rPr lang="en-US" smtClean="0"/>
              <a:t>‹#›</a:t>
            </a:fld>
            <a:endParaRPr lang="en-US"/>
          </a:p>
        </p:txBody>
      </p:sp>
    </p:spTree>
    <p:extLst>
      <p:ext uri="{BB962C8B-B14F-4D97-AF65-F5344CB8AC3E}">
        <p14:creationId xmlns:p14="http://schemas.microsoft.com/office/powerpoint/2010/main" val="592976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79074" y="6248400"/>
            <a:ext cx="1543051" cy="51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INCOSELogo_transparen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 y="6248400"/>
            <a:ext cx="863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p:cNvSpPr>
            <a:spLocks noGrp="1"/>
          </p:cNvSpPr>
          <p:nvPr>
            <p:ph type="dt" sz="quarter" idx="2"/>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9/10/2019</a:t>
            </a:fld>
            <a:endParaRPr lang="en-US"/>
          </a:p>
        </p:txBody>
      </p:sp>
      <p:sp>
        <p:nvSpPr>
          <p:cNvPr id="7" name="Slide Number Placeholder 6"/>
          <p:cNvSpPr>
            <a:spLocks noGrp="1" noChangeArrowheads="1"/>
          </p:cNvSpPr>
          <p:nvPr>
            <p:ph type="sldNum" sz="quarter" idx="4"/>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678442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fontAlgn="base" hangingPunct="1">
        <a:spcBef>
          <a:spcPct val="0"/>
        </a:spcBef>
        <a:spcAft>
          <a:spcPct val="0"/>
        </a:spcAft>
        <a:defRPr sz="4000">
          <a:solidFill>
            <a:srgbClr val="CC0000"/>
          </a:solidFill>
          <a:latin typeface="+mj-lt"/>
          <a:ea typeface="+mj-ea"/>
          <a:cs typeface="+mj-cs"/>
        </a:defRPr>
      </a:lvl1pPr>
      <a:lvl2pPr algn="l" rtl="0" eaLnBrk="1" fontAlgn="base" hangingPunct="1">
        <a:spcBef>
          <a:spcPct val="0"/>
        </a:spcBef>
        <a:spcAft>
          <a:spcPct val="0"/>
        </a:spcAft>
        <a:defRPr sz="4000">
          <a:solidFill>
            <a:srgbClr val="CC0000"/>
          </a:solidFill>
          <a:latin typeface="Arial" charset="0"/>
          <a:cs typeface="Arial" charset="0"/>
        </a:defRPr>
      </a:lvl2pPr>
      <a:lvl3pPr algn="l" rtl="0" eaLnBrk="1" fontAlgn="base" hangingPunct="1">
        <a:spcBef>
          <a:spcPct val="0"/>
        </a:spcBef>
        <a:spcAft>
          <a:spcPct val="0"/>
        </a:spcAft>
        <a:defRPr sz="4000">
          <a:solidFill>
            <a:srgbClr val="CC0000"/>
          </a:solidFill>
          <a:latin typeface="Arial" charset="0"/>
          <a:cs typeface="Arial" charset="0"/>
        </a:defRPr>
      </a:lvl3pPr>
      <a:lvl4pPr algn="l" rtl="0" eaLnBrk="1" fontAlgn="base" hangingPunct="1">
        <a:spcBef>
          <a:spcPct val="0"/>
        </a:spcBef>
        <a:spcAft>
          <a:spcPct val="0"/>
        </a:spcAft>
        <a:defRPr sz="4000">
          <a:solidFill>
            <a:srgbClr val="CC0000"/>
          </a:solidFill>
          <a:latin typeface="Arial" charset="0"/>
          <a:cs typeface="Arial" charset="0"/>
        </a:defRPr>
      </a:lvl4pPr>
      <a:lvl5pPr algn="l" rtl="0" eaLnBrk="1" fontAlgn="base" hangingPunct="1">
        <a:spcBef>
          <a:spcPct val="0"/>
        </a:spcBef>
        <a:spcAft>
          <a:spcPct val="0"/>
        </a:spcAft>
        <a:defRPr sz="4000">
          <a:solidFill>
            <a:srgbClr val="CC0000"/>
          </a:solidFill>
          <a:latin typeface="Arial" charset="0"/>
          <a:cs typeface="Arial" charset="0"/>
        </a:defRPr>
      </a:lvl5pPr>
      <a:lvl6pPr marL="457200" algn="ctr" rtl="0" eaLnBrk="1" fontAlgn="base" hangingPunct="1">
        <a:spcBef>
          <a:spcPct val="0"/>
        </a:spcBef>
        <a:spcAft>
          <a:spcPct val="0"/>
        </a:spcAft>
        <a:defRPr sz="4400">
          <a:solidFill>
            <a:srgbClr val="CC0000"/>
          </a:solidFill>
          <a:latin typeface="Arial" charset="0"/>
          <a:cs typeface="Arial" charset="0"/>
        </a:defRPr>
      </a:lvl6pPr>
      <a:lvl7pPr marL="914400" algn="ctr" rtl="0" eaLnBrk="1" fontAlgn="base" hangingPunct="1">
        <a:spcBef>
          <a:spcPct val="0"/>
        </a:spcBef>
        <a:spcAft>
          <a:spcPct val="0"/>
        </a:spcAft>
        <a:defRPr sz="4400">
          <a:solidFill>
            <a:srgbClr val="CC0000"/>
          </a:solidFill>
          <a:latin typeface="Arial" charset="0"/>
          <a:cs typeface="Arial" charset="0"/>
        </a:defRPr>
      </a:lvl7pPr>
      <a:lvl8pPr marL="1371600" algn="ctr" rtl="0" eaLnBrk="1" fontAlgn="base" hangingPunct="1">
        <a:spcBef>
          <a:spcPct val="0"/>
        </a:spcBef>
        <a:spcAft>
          <a:spcPct val="0"/>
        </a:spcAft>
        <a:defRPr sz="4400">
          <a:solidFill>
            <a:srgbClr val="CC0000"/>
          </a:solidFill>
          <a:latin typeface="Arial" charset="0"/>
          <a:cs typeface="Arial" charset="0"/>
        </a:defRPr>
      </a:lvl8pPr>
      <a:lvl9pPr marL="1828800" algn="ctr" rtl="0" eaLnBrk="1" fontAlgn="base" hangingPunct="1">
        <a:spcBef>
          <a:spcPct val="0"/>
        </a:spcBef>
        <a:spcAft>
          <a:spcPct val="0"/>
        </a:spcAft>
        <a:defRPr sz="4400">
          <a:solidFill>
            <a:srgbClr val="CC0000"/>
          </a:solidFill>
          <a:latin typeface="Arial" charset="0"/>
          <a:cs typeface="Arial" charset="0"/>
        </a:defRPr>
      </a:lvl9pPr>
    </p:titleStyle>
    <p:bodyStyle>
      <a:lvl1pPr marL="250825" indent="-250825" algn="l" rtl="0" eaLnBrk="1" fontAlgn="base" hangingPunct="1">
        <a:spcBef>
          <a:spcPts val="600"/>
        </a:spcBef>
        <a:spcAft>
          <a:spcPct val="0"/>
        </a:spcAft>
        <a:buChar char="•"/>
        <a:defRPr sz="2800">
          <a:solidFill>
            <a:schemeClr val="tx1"/>
          </a:solidFill>
          <a:latin typeface="+mn-lt"/>
          <a:ea typeface="+mn-ea"/>
          <a:cs typeface="+mn-cs"/>
        </a:defRPr>
      </a:lvl1pPr>
      <a:lvl2pPr marL="503238" indent="-250825" algn="l" rtl="0" eaLnBrk="1" fontAlgn="base" hangingPunct="1">
        <a:spcBef>
          <a:spcPts val="600"/>
        </a:spcBef>
        <a:spcAft>
          <a:spcPct val="0"/>
        </a:spcAft>
        <a:buChar char="–"/>
        <a:defRPr sz="2400">
          <a:solidFill>
            <a:schemeClr val="tx1"/>
          </a:solidFill>
          <a:latin typeface="+mn-lt"/>
          <a:cs typeface="+mn-cs"/>
        </a:defRPr>
      </a:lvl2pPr>
      <a:lvl3pPr marL="1006475" indent="-250825" algn="l" rtl="0" eaLnBrk="1" fontAlgn="base" hangingPunct="1">
        <a:spcBef>
          <a:spcPts val="600"/>
        </a:spcBef>
        <a:spcAft>
          <a:spcPct val="0"/>
        </a:spcAft>
        <a:buChar char="•"/>
        <a:defRPr sz="2000">
          <a:solidFill>
            <a:schemeClr val="tx1"/>
          </a:solidFill>
          <a:latin typeface="+mn-lt"/>
          <a:cs typeface="+mn-cs"/>
        </a:defRPr>
      </a:lvl3pPr>
      <a:lvl4pPr marL="1258888" indent="-250825" algn="l" rtl="0" eaLnBrk="1" fontAlgn="base" hangingPunct="1">
        <a:spcBef>
          <a:spcPts val="300"/>
        </a:spcBef>
        <a:spcAft>
          <a:spcPct val="0"/>
        </a:spcAft>
        <a:buChar char="–"/>
        <a:defRPr>
          <a:solidFill>
            <a:schemeClr val="tx1"/>
          </a:solidFill>
          <a:latin typeface="+mn-lt"/>
          <a:cs typeface="+mn-cs"/>
        </a:defRPr>
      </a:lvl4pPr>
      <a:lvl5pPr marL="1511300" indent="-250825" algn="l" rtl="0" eaLnBrk="1" fontAlgn="base" hangingPunct="1">
        <a:spcBef>
          <a:spcPts val="3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afems.org/about/technical-working-groups/systems_modeling/smstermsdefinitions/s-u/" TargetMode="Externa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afems.org/events/nafems/2019/simulation-in-the-automotive-industry-creating-the-next-generation-vehicle-2019/" TargetMode="External"/><Relationship Id="rId2" Type="http://schemas.openxmlformats.org/officeDocument/2006/relationships/hyperlink" Target="https://www.nafems.org/events/nafems/2019/model-based-engineering/" TargetMode="External"/><Relationship Id="rId1" Type="http://schemas.openxmlformats.org/officeDocument/2006/relationships/slideLayout" Target="../slideLayouts/slideLayout2.xml"/><Relationship Id="rId5" Type="http://schemas.openxmlformats.org/officeDocument/2006/relationships/hyperlink" Target="https://www.nafems.org/events/nafems/2020/caase20/" TargetMode="External"/><Relationship Id="rId4" Type="http://schemas.openxmlformats.org/officeDocument/2006/relationships/hyperlink" Target="https://www.incose.org/iw2020/home/when-where" TargetMode="Externa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nafems.org/events/nafems/2019/simulation-in-the-automotive-industry-creating-the-next-generation-vehicle-2019/" TargetMode="External"/><Relationship Id="rId2" Type="http://schemas.openxmlformats.org/officeDocument/2006/relationships/hyperlink" Target="https://www.nafems.org/events/nafems/2019/model-based-engineer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roddreisbach@comcast.net" TargetMode="External"/><Relationship Id="rId2" Type="http://schemas.openxmlformats.org/officeDocument/2006/relationships/hyperlink" Target="mailto:peter.coleman@airbus.com" TargetMode="External"/><Relationship Id="rId1" Type="http://schemas.openxmlformats.org/officeDocument/2006/relationships/slideLayout" Target="../slideLayouts/slideLayout3.xml"/><Relationship Id="rId6" Type="http://schemas.openxmlformats.org/officeDocument/2006/relationships/hyperlink" Target="mailto:kerry.lunney@thalesgroup.com.au" TargetMode="External"/><Relationship Id="rId5" Type="http://schemas.openxmlformats.org/officeDocument/2006/relationships/hyperlink" Target="mailto:eric.landel@renault.com" TargetMode="External"/><Relationship Id="rId4" Type="http://schemas.openxmlformats.org/officeDocument/2006/relationships/hyperlink" Target="mailto:ralf.hartmann@airbus.co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9AEC2-176D-42FB-8ED7-6A942032707D}"/>
              </a:ext>
            </a:extLst>
          </p:cNvPr>
          <p:cNvSpPr>
            <a:spLocks noGrp="1"/>
          </p:cNvSpPr>
          <p:nvPr>
            <p:ph type="ctrTitle"/>
          </p:nvPr>
        </p:nvSpPr>
        <p:spPr>
          <a:xfrm>
            <a:off x="402672" y="1548293"/>
            <a:ext cx="11551640" cy="1880707"/>
          </a:xfrm>
        </p:spPr>
        <p:txBody>
          <a:bodyPr/>
          <a:lstStyle/>
          <a:p>
            <a:r>
              <a:rPr lang="en-US" dirty="0"/>
              <a:t>Systems Modeling and Simulation WG (</a:t>
            </a:r>
            <a:r>
              <a:rPr lang="en-US" i="1" dirty="0"/>
              <a:t>SMSWG</a:t>
            </a:r>
            <a:r>
              <a:rPr lang="en-US" dirty="0"/>
              <a:t> )</a:t>
            </a:r>
            <a:endParaRPr lang="en-US" i="1" dirty="0"/>
          </a:p>
        </p:txBody>
      </p:sp>
      <p:sp>
        <p:nvSpPr>
          <p:cNvPr id="3" name="Subtitle 2">
            <a:extLst>
              <a:ext uri="{FF2B5EF4-FFF2-40B4-BE49-F238E27FC236}">
                <a16:creationId xmlns:a16="http://schemas.microsoft.com/office/drawing/2014/main" id="{5C28879B-8A2F-472C-95D9-44627A6EFD1D}"/>
              </a:ext>
            </a:extLst>
          </p:cNvPr>
          <p:cNvSpPr>
            <a:spLocks noGrp="1"/>
          </p:cNvSpPr>
          <p:nvPr>
            <p:ph type="subTitle" idx="1"/>
          </p:nvPr>
        </p:nvSpPr>
        <p:spPr>
          <a:xfrm>
            <a:off x="1828800" y="3429000"/>
            <a:ext cx="8534400" cy="782273"/>
          </a:xfrm>
        </p:spPr>
        <p:txBody>
          <a:bodyPr>
            <a:normAutofit/>
          </a:bodyPr>
          <a:lstStyle/>
          <a:p>
            <a:r>
              <a:rPr lang="en-US" dirty="0">
                <a:solidFill>
                  <a:schemeClr val="bg1">
                    <a:lumMod val="65000"/>
                  </a:schemeClr>
                </a:solidFill>
              </a:rPr>
              <a:t>September 10, 2019</a:t>
            </a:r>
          </a:p>
        </p:txBody>
      </p:sp>
      <p:sp>
        <p:nvSpPr>
          <p:cNvPr id="4" name="TextBox 3">
            <a:extLst>
              <a:ext uri="{FF2B5EF4-FFF2-40B4-BE49-F238E27FC236}">
                <a16:creationId xmlns:a16="http://schemas.microsoft.com/office/drawing/2014/main" id="{63CAE5DF-8ACC-4CE6-A568-A0AA26A64706}"/>
              </a:ext>
            </a:extLst>
          </p:cNvPr>
          <p:cNvSpPr txBox="1"/>
          <p:nvPr/>
        </p:nvSpPr>
        <p:spPr>
          <a:xfrm>
            <a:off x="2089525" y="4619614"/>
            <a:ext cx="8012950" cy="1477328"/>
          </a:xfrm>
          <a:prstGeom prst="rect">
            <a:avLst/>
          </a:prstGeom>
          <a:noFill/>
        </p:spPr>
        <p:txBody>
          <a:bodyPr wrap="square" rtlCol="0">
            <a:spAutoFit/>
          </a:bodyPr>
          <a:lstStyle/>
          <a:p>
            <a:pPr algn="just"/>
            <a:r>
              <a:rPr lang="en-US" i="1" dirty="0"/>
              <a:t>Systems Modeling and Simulation*:  </a:t>
            </a:r>
          </a:p>
          <a:p>
            <a:pPr algn="just"/>
            <a:r>
              <a:rPr lang="en-US" i="1" dirty="0"/>
              <a:t>The use of interdisciplinary functional, architectural, and behavioral models (with physical, mathematical, and logical representations) in performing MBSE to specify, conceptualize, design, analyze, verify and validate an organized set of components, subsystems, systems, and processes. </a:t>
            </a:r>
          </a:p>
        </p:txBody>
      </p:sp>
      <p:sp>
        <p:nvSpPr>
          <p:cNvPr id="5" name="TextBox 4">
            <a:extLst>
              <a:ext uri="{FF2B5EF4-FFF2-40B4-BE49-F238E27FC236}">
                <a16:creationId xmlns:a16="http://schemas.microsoft.com/office/drawing/2014/main" id="{32BBA2F5-2617-4643-90B6-3DF9D04C260E}"/>
              </a:ext>
            </a:extLst>
          </p:cNvPr>
          <p:cNvSpPr txBox="1"/>
          <p:nvPr/>
        </p:nvSpPr>
        <p:spPr>
          <a:xfrm>
            <a:off x="1865113" y="6289839"/>
            <a:ext cx="8461774" cy="261610"/>
          </a:xfrm>
          <a:prstGeom prst="rect">
            <a:avLst/>
          </a:prstGeom>
          <a:noFill/>
        </p:spPr>
        <p:txBody>
          <a:bodyPr wrap="square" rtlCol="0">
            <a:spAutoFit/>
          </a:bodyPr>
          <a:lstStyle/>
          <a:p>
            <a:r>
              <a:rPr lang="en-US" sz="1100" dirty="0"/>
              <a:t>*SMSWG – Terms &amp; Definitions: </a:t>
            </a:r>
            <a:r>
              <a:rPr lang="en-US" sz="1100" dirty="0">
                <a:hlinkClick r:id="rId3"/>
              </a:rPr>
              <a:t>https://www.nafems.org/about/technical-working-groups/systems_modeling/smstermsdefinitions/s-u/</a:t>
            </a:r>
            <a:endParaRPr lang="en-US" sz="1100" dirty="0"/>
          </a:p>
        </p:txBody>
      </p:sp>
    </p:spTree>
    <p:extLst>
      <p:ext uri="{BB962C8B-B14F-4D97-AF65-F5344CB8AC3E}">
        <p14:creationId xmlns:p14="http://schemas.microsoft.com/office/powerpoint/2010/main" val="19436702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EA77-2CB1-4DD9-87AF-D93846BD7F88}"/>
              </a:ext>
            </a:extLst>
          </p:cNvPr>
          <p:cNvSpPr>
            <a:spLocks noGrp="1"/>
          </p:cNvSpPr>
          <p:nvPr>
            <p:ph type="title"/>
          </p:nvPr>
        </p:nvSpPr>
        <p:spPr>
          <a:xfrm>
            <a:off x="198539" y="0"/>
            <a:ext cx="10972800" cy="738231"/>
          </a:xfrm>
        </p:spPr>
        <p:txBody>
          <a:bodyPr/>
          <a:lstStyle/>
          <a:p>
            <a:r>
              <a:rPr lang="en-US" dirty="0"/>
              <a:t>Events Support by SMSWG</a:t>
            </a:r>
          </a:p>
        </p:txBody>
      </p:sp>
      <p:sp>
        <p:nvSpPr>
          <p:cNvPr id="3" name="Content Placeholder 2">
            <a:extLst>
              <a:ext uri="{FF2B5EF4-FFF2-40B4-BE49-F238E27FC236}">
                <a16:creationId xmlns:a16="http://schemas.microsoft.com/office/drawing/2014/main" id="{128EEC98-2EDC-4B9B-9DDD-E7DA7A361E5F}"/>
              </a:ext>
            </a:extLst>
          </p:cNvPr>
          <p:cNvSpPr>
            <a:spLocks noGrp="1"/>
          </p:cNvSpPr>
          <p:nvPr>
            <p:ph idx="1"/>
          </p:nvPr>
        </p:nvSpPr>
        <p:spPr>
          <a:xfrm>
            <a:off x="198539" y="857774"/>
            <a:ext cx="10972800" cy="5274578"/>
          </a:xfrm>
        </p:spPr>
        <p:txBody>
          <a:bodyPr>
            <a:normAutofit fontScale="55000" lnSpcReduction="20000"/>
          </a:bodyPr>
          <a:lstStyle/>
          <a:p>
            <a:r>
              <a:rPr lang="en-US" dirty="0"/>
              <a:t>Model-Based Engineering: What Is It &amp; How Will It Impact Engineering Simulation? – October 1, 2019; Columbus, OH</a:t>
            </a:r>
          </a:p>
          <a:p>
            <a:pPr lvl="1"/>
            <a:r>
              <a:rPr lang="en-US" dirty="0">
                <a:hlinkClick r:id="rId2"/>
              </a:rPr>
              <a:t>https://www.nafems.org/events/nafems/2019/model-based-engineering/</a:t>
            </a:r>
            <a:endParaRPr lang="en-US" dirty="0"/>
          </a:p>
          <a:p>
            <a:pPr lvl="1"/>
            <a:r>
              <a:rPr lang="en-US" dirty="0"/>
              <a:t>Frank Popielas, Ed Ladzinski, Rod Dreisbach</a:t>
            </a:r>
          </a:p>
          <a:p>
            <a:pPr lvl="1"/>
            <a:r>
              <a:rPr lang="en-US" dirty="0"/>
              <a:t>Abstracts reviewed</a:t>
            </a:r>
          </a:p>
          <a:p>
            <a:pPr lvl="1"/>
            <a:r>
              <a:rPr lang="en-US" dirty="0"/>
              <a:t>Preliminary agenda available</a:t>
            </a:r>
          </a:p>
          <a:p>
            <a:r>
              <a:rPr lang="en-US" dirty="0"/>
              <a:t>Simulation in the Automotive Industry: Creating the Next Generation Vehicle – November 14, 2019; Troy, MI</a:t>
            </a:r>
          </a:p>
          <a:p>
            <a:pPr lvl="1"/>
            <a:r>
              <a:rPr lang="en-US" dirty="0">
                <a:hlinkClick r:id="rId3"/>
              </a:rPr>
              <a:t>https://www.nafems.org/events/nafems/2019/simulation-in-the-automotive-industry-creating-the-next-generation-vehicle-2019/</a:t>
            </a:r>
            <a:endParaRPr lang="en-US" dirty="0"/>
          </a:p>
          <a:p>
            <a:pPr lvl="1"/>
            <a:r>
              <a:rPr lang="en-US" dirty="0"/>
              <a:t>Frank Popielas</a:t>
            </a:r>
          </a:p>
          <a:p>
            <a:pPr lvl="1"/>
            <a:r>
              <a:rPr lang="en-US" dirty="0"/>
              <a:t>Abstracts reviewed</a:t>
            </a:r>
          </a:p>
          <a:p>
            <a:pPr lvl="1"/>
            <a:r>
              <a:rPr lang="en-US" dirty="0"/>
              <a:t>Grid being worked on next</a:t>
            </a:r>
          </a:p>
          <a:p>
            <a:r>
              <a:rPr lang="en-US" dirty="0"/>
              <a:t>INCOSE IW 2020; Torrance, CA; January 25-28, 2020</a:t>
            </a:r>
          </a:p>
          <a:p>
            <a:pPr lvl="1"/>
            <a:r>
              <a:rPr lang="en-US" dirty="0">
                <a:hlinkClick r:id="rId4"/>
              </a:rPr>
              <a:t>https://www.incose.org/iw2020/home/when-where</a:t>
            </a:r>
            <a:endParaRPr lang="en-US" dirty="0"/>
          </a:p>
          <a:p>
            <a:pPr lvl="1"/>
            <a:r>
              <a:rPr lang="en-US" dirty="0"/>
              <a:t>Roger Burkhart</a:t>
            </a:r>
          </a:p>
          <a:p>
            <a:r>
              <a:rPr lang="en-US" dirty="0"/>
              <a:t>CAASE 2020: June 16-18, 2020; Indianapolis, IN</a:t>
            </a:r>
          </a:p>
          <a:p>
            <a:pPr lvl="1"/>
            <a:r>
              <a:rPr lang="en-US" dirty="0">
                <a:hlinkClick r:id="rId5"/>
              </a:rPr>
              <a:t>https://www.nafems.org/events/nafems/2020/caase20/</a:t>
            </a:r>
            <a:endParaRPr lang="en-US" dirty="0"/>
          </a:p>
          <a:p>
            <a:pPr lvl="1"/>
            <a:r>
              <a:rPr lang="en-US" dirty="0"/>
              <a:t>Frank Popielas, Rod Dreisbach, Ed Ladzinski</a:t>
            </a:r>
          </a:p>
          <a:p>
            <a:pPr lvl="1"/>
            <a:r>
              <a:rPr lang="en-US" dirty="0"/>
              <a:t>Frank and Roger in contact with Matt Ladzinski to represent SMSWG and provide input what we would like to do as WG</a:t>
            </a:r>
          </a:p>
          <a:p>
            <a:pPr lvl="2"/>
            <a:r>
              <a:rPr lang="en-US" dirty="0"/>
              <a:t>“SMS Vision 2025 and beyond”</a:t>
            </a:r>
          </a:p>
        </p:txBody>
      </p:sp>
    </p:spTree>
    <p:extLst>
      <p:ext uri="{BB962C8B-B14F-4D97-AF65-F5344CB8AC3E}">
        <p14:creationId xmlns:p14="http://schemas.microsoft.com/office/powerpoint/2010/main" val="708823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560" y="-27384"/>
            <a:ext cx="10001250" cy="1143000"/>
          </a:xfrm>
        </p:spPr>
        <p:txBody>
          <a:bodyPr/>
          <a:lstStyle/>
          <a:p>
            <a:pPr algn="l"/>
            <a:r>
              <a:rPr lang="en-GB" altLang="en-US" dirty="0"/>
              <a:t>SMSWG Roadmap – high level</a:t>
            </a:r>
            <a:endParaRPr lang="en-US" dirty="0"/>
          </a:p>
        </p:txBody>
      </p:sp>
      <p:sp>
        <p:nvSpPr>
          <p:cNvPr id="4" name="Right Arrow 1">
            <a:extLst>
              <a:ext uri="{FF2B5EF4-FFF2-40B4-BE49-F238E27FC236}">
                <a16:creationId xmlns:a16="http://schemas.microsoft.com/office/drawing/2014/main" id="{F35E6D6E-6C7B-497C-AFE4-40A2E53C2230}"/>
              </a:ext>
            </a:extLst>
          </p:cNvPr>
          <p:cNvSpPr/>
          <p:nvPr/>
        </p:nvSpPr>
        <p:spPr>
          <a:xfrm rot="20498395">
            <a:off x="194906" y="3476376"/>
            <a:ext cx="11802187" cy="323990"/>
          </a:xfrm>
          <a:prstGeom prst="rightArrow">
            <a:avLst/>
          </a:prstGeom>
          <a:gradFill flip="none" rotWithShape="1">
            <a:gsLst>
              <a:gs pos="0">
                <a:srgbClr val="C1D2DD">
                  <a:shade val="30000"/>
                  <a:satMod val="115000"/>
                </a:srgbClr>
              </a:gs>
              <a:gs pos="50000">
                <a:srgbClr val="C1D2DD">
                  <a:shade val="67500"/>
                  <a:satMod val="115000"/>
                </a:srgbClr>
              </a:gs>
              <a:gs pos="100000">
                <a:srgbClr val="C1D2DD">
                  <a:shade val="100000"/>
                  <a:satMod val="115000"/>
                </a:srgbClr>
              </a:gs>
            </a:gsLst>
            <a:path path="circle">
              <a:fillToRect t="100000" r="100000"/>
            </a:path>
            <a:tileRect l="-100000" b="-100000"/>
          </a:gradFill>
          <a:ln w="25400" cap="flat" cmpd="sng" algn="ctr">
            <a:solidFill>
              <a:srgbClr val="BBE0E3">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98B5D8"/>
              </a:solidFill>
              <a:effectLst/>
              <a:uLnTx/>
              <a:uFillTx/>
              <a:latin typeface="Arial"/>
              <a:ea typeface="+mn-ea"/>
              <a:cs typeface="Arial"/>
            </a:endParaRPr>
          </a:p>
        </p:txBody>
      </p:sp>
      <p:sp>
        <p:nvSpPr>
          <p:cNvPr id="5" name="Pentagon 3">
            <a:extLst>
              <a:ext uri="{FF2B5EF4-FFF2-40B4-BE49-F238E27FC236}">
                <a16:creationId xmlns:a16="http://schemas.microsoft.com/office/drawing/2014/main" id="{DAB4831C-9F9D-47E0-B7EE-832E2989BE69}"/>
              </a:ext>
            </a:extLst>
          </p:cNvPr>
          <p:cNvSpPr/>
          <p:nvPr/>
        </p:nvSpPr>
        <p:spPr>
          <a:xfrm>
            <a:off x="544367" y="5992041"/>
            <a:ext cx="10592193" cy="101255"/>
          </a:xfrm>
          <a:prstGeom prst="homePlate">
            <a:avLst/>
          </a:prstGeom>
          <a:gradFill flip="none" rotWithShape="1">
            <a:gsLst>
              <a:gs pos="0">
                <a:srgbClr val="C1D2DD">
                  <a:shade val="30000"/>
                  <a:satMod val="115000"/>
                </a:srgbClr>
              </a:gs>
              <a:gs pos="50000">
                <a:srgbClr val="C1D2DD">
                  <a:shade val="67500"/>
                  <a:satMod val="115000"/>
                </a:srgbClr>
              </a:gs>
              <a:gs pos="100000">
                <a:srgbClr val="C1D2DD">
                  <a:shade val="100000"/>
                  <a:satMod val="115000"/>
                </a:srgbClr>
              </a:gs>
            </a:gsLst>
            <a:path path="circle">
              <a:fillToRect t="100000" r="100000"/>
            </a:path>
            <a:tileRect l="-100000" b="-100000"/>
          </a:gradFill>
          <a:ln w="25400" cap="flat" cmpd="sng" algn="ctr">
            <a:solidFill>
              <a:srgbClr val="BBE0E3">
                <a:shade val="50000"/>
              </a:srgbClr>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w="0"/>
                <a:solidFill>
                  <a:srgbClr val="000000"/>
                </a:solidFill>
                <a:effectLst>
                  <a:outerShdw blurRad="38100" dist="19050" dir="2700000" algn="tl" rotWithShape="0">
                    <a:srgbClr val="000000">
                      <a:alpha val="40000"/>
                    </a:srgbClr>
                  </a:outerShdw>
                </a:effectLst>
                <a:uLnTx/>
                <a:uFillTx/>
                <a:latin typeface="Arial"/>
                <a:ea typeface="+mn-ea"/>
                <a:cs typeface="Arial"/>
              </a:rPr>
              <a:t>2013	2014	2015	2016	2017	2018	2019		2020		…beyond….</a:t>
            </a:r>
          </a:p>
        </p:txBody>
      </p:sp>
      <p:sp>
        <p:nvSpPr>
          <p:cNvPr id="6" name="TextBox 5">
            <a:extLst>
              <a:ext uri="{FF2B5EF4-FFF2-40B4-BE49-F238E27FC236}">
                <a16:creationId xmlns:a16="http://schemas.microsoft.com/office/drawing/2014/main" id="{1B55CCF2-D389-4ABE-911B-7DC57826AF97}"/>
              </a:ext>
            </a:extLst>
          </p:cNvPr>
          <p:cNvSpPr txBox="1"/>
          <p:nvPr/>
        </p:nvSpPr>
        <p:spPr>
          <a:xfrm>
            <a:off x="846598" y="3804540"/>
            <a:ext cx="574761" cy="438582"/>
          </a:xfrm>
          <a:prstGeom prst="rect">
            <a:avLst/>
          </a:prstGeom>
          <a:solidFill>
            <a:srgbClr val="BBE0E3">
              <a:lumMod val="90000"/>
            </a:srgbClr>
          </a:solidFill>
          <a:ln w="12700">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1" u="none" strike="noStrike" kern="0" cap="none" spc="0" normalizeH="0" baseline="0" noProof="0" dirty="0">
                <a:ln>
                  <a:noFill/>
                </a:ln>
                <a:solidFill>
                  <a:srgbClr val="000000"/>
                </a:solidFill>
                <a:effectLst/>
                <a:uLnTx/>
                <a:uFillTx/>
                <a:latin typeface="Arial"/>
                <a:cs typeface="Arial"/>
              </a:rPr>
              <a:t>SMSWG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1" u="none" strike="noStrike" kern="0" cap="none" spc="0" normalizeH="0" baseline="0" noProof="0" dirty="0">
                <a:ln>
                  <a:noFill/>
                </a:ln>
                <a:solidFill>
                  <a:srgbClr val="000000"/>
                </a:solidFill>
                <a:effectLst/>
                <a:uLnTx/>
                <a:uFillTx/>
                <a:latin typeface="Arial"/>
                <a:cs typeface="Arial"/>
              </a:rPr>
              <a:t>Begins work</a:t>
            </a:r>
          </a:p>
        </p:txBody>
      </p:sp>
      <p:sp>
        <p:nvSpPr>
          <p:cNvPr id="7" name="TextBox 6">
            <a:extLst>
              <a:ext uri="{FF2B5EF4-FFF2-40B4-BE49-F238E27FC236}">
                <a16:creationId xmlns:a16="http://schemas.microsoft.com/office/drawing/2014/main" id="{AA5F579B-8CE5-4AD0-926D-CD41A57BA1FF}"/>
              </a:ext>
            </a:extLst>
          </p:cNvPr>
          <p:cNvSpPr txBox="1"/>
          <p:nvPr/>
        </p:nvSpPr>
        <p:spPr>
          <a:xfrm>
            <a:off x="399875" y="4300292"/>
            <a:ext cx="1329996" cy="553998"/>
          </a:xfrm>
          <a:prstGeom prst="rect">
            <a:avLst/>
          </a:prstGeom>
          <a:solidFill>
            <a:srgbClr val="BBE0E3">
              <a:lumMod val="90000"/>
            </a:srgbClr>
          </a:solid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rgbClr val="000000"/>
                </a:solidFill>
                <a:effectLst/>
                <a:uLnTx/>
                <a:uFillTx/>
                <a:latin typeface="Arial"/>
                <a:cs typeface="Arial"/>
              </a:rPr>
              <a:t>Established:</a:t>
            </a:r>
          </a:p>
          <a:p>
            <a:pPr marL="128588" marR="0" lvl="0" indent="-128588" defTabSz="914400" eaLnBrk="1" fontAlgn="auto" latinLnBrk="0" hangingPunct="1">
              <a:lnSpc>
                <a:spcPct val="100000"/>
              </a:lnSpc>
              <a:spcBef>
                <a:spcPts val="0"/>
              </a:spcBef>
              <a:spcAft>
                <a:spcPts val="0"/>
              </a:spcAft>
              <a:buClrTx/>
              <a:buSzTx/>
              <a:buFontTx/>
              <a:buChar char="-"/>
              <a:tabLst/>
              <a:defRPr/>
            </a:pPr>
            <a:r>
              <a:rPr kumimoji="0" lang="en-US" sz="750" b="0" i="0" u="none" strike="noStrike" kern="0" cap="none" spc="0" normalizeH="0" baseline="0" noProof="0" dirty="0">
                <a:ln>
                  <a:noFill/>
                </a:ln>
                <a:solidFill>
                  <a:srgbClr val="000000"/>
                </a:solidFill>
                <a:effectLst/>
                <a:uLnTx/>
                <a:uFillTx/>
                <a:latin typeface="Arial"/>
                <a:cs typeface="Arial"/>
              </a:rPr>
              <a:t>Bylaws</a:t>
            </a:r>
          </a:p>
          <a:p>
            <a:pPr marL="128588" marR="0" lvl="0" indent="-128588" defTabSz="914400" eaLnBrk="1" fontAlgn="auto" latinLnBrk="0" hangingPunct="1">
              <a:lnSpc>
                <a:spcPct val="100000"/>
              </a:lnSpc>
              <a:spcBef>
                <a:spcPts val="0"/>
              </a:spcBef>
              <a:spcAft>
                <a:spcPts val="0"/>
              </a:spcAft>
              <a:buClrTx/>
              <a:buSzTx/>
              <a:buFontTx/>
              <a:buChar char="-"/>
              <a:tabLst/>
              <a:defRPr/>
            </a:pPr>
            <a:r>
              <a:rPr kumimoji="0" lang="en-US" sz="750" b="0" i="0" u="none" strike="noStrike" kern="0" cap="none" spc="0" normalizeH="0" baseline="0" noProof="0" dirty="0">
                <a:ln>
                  <a:noFill/>
                </a:ln>
                <a:solidFill>
                  <a:srgbClr val="000000"/>
                </a:solidFill>
                <a:effectLst/>
                <a:uLnTx/>
                <a:uFillTx/>
                <a:latin typeface="Arial"/>
                <a:cs typeface="Arial"/>
              </a:rPr>
              <a:t>Framework of activities</a:t>
            </a:r>
          </a:p>
          <a:p>
            <a:pPr marL="128588" marR="0" lvl="0" indent="-128588" defTabSz="914400" eaLnBrk="1" fontAlgn="auto" latinLnBrk="0" hangingPunct="1">
              <a:lnSpc>
                <a:spcPct val="100000"/>
              </a:lnSpc>
              <a:spcBef>
                <a:spcPts val="0"/>
              </a:spcBef>
              <a:spcAft>
                <a:spcPts val="0"/>
              </a:spcAft>
              <a:buClrTx/>
              <a:buSzTx/>
              <a:buFontTx/>
              <a:buChar char="-"/>
              <a:tabLst/>
              <a:defRPr/>
            </a:pPr>
            <a:r>
              <a:rPr kumimoji="0" lang="en-US" sz="750" b="0" i="0" u="none" strike="noStrike" kern="0" cap="none" spc="0" normalizeH="0" baseline="0" noProof="0" dirty="0">
                <a:ln>
                  <a:noFill/>
                </a:ln>
                <a:solidFill>
                  <a:srgbClr val="000000"/>
                </a:solidFill>
                <a:effectLst/>
                <a:uLnTx/>
                <a:uFillTx/>
                <a:latin typeface="Arial"/>
                <a:cs typeface="Arial"/>
              </a:rPr>
              <a:t>Website</a:t>
            </a:r>
          </a:p>
        </p:txBody>
      </p:sp>
      <p:sp>
        <p:nvSpPr>
          <p:cNvPr id="8" name="TextBox 7">
            <a:extLst>
              <a:ext uri="{FF2B5EF4-FFF2-40B4-BE49-F238E27FC236}">
                <a16:creationId xmlns:a16="http://schemas.microsoft.com/office/drawing/2014/main" id="{9A1CB6CE-9F6C-4114-A463-8AF581C50210}"/>
              </a:ext>
            </a:extLst>
          </p:cNvPr>
          <p:cNvSpPr txBox="1"/>
          <p:nvPr/>
        </p:nvSpPr>
        <p:spPr>
          <a:xfrm>
            <a:off x="1170606" y="3191354"/>
            <a:ext cx="1116330" cy="438582"/>
          </a:xfrm>
          <a:prstGeom prst="rect">
            <a:avLst/>
          </a:prstGeom>
          <a:solidFill>
            <a:srgbClr val="BBE0E3">
              <a:lumMod val="90000"/>
            </a:srgbClr>
          </a:solid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rgbClr val="000000"/>
                </a:solidFill>
                <a:effectLst/>
                <a:uLnTx/>
                <a:uFillTx/>
                <a:latin typeface="Arial"/>
                <a:cs typeface="Arial"/>
              </a:rPr>
              <a:t>Membership reached:</a:t>
            </a:r>
          </a:p>
          <a:p>
            <a:pPr marL="128588" marR="0" lvl="0" indent="-128588" defTabSz="914400" eaLnBrk="1" fontAlgn="auto" latinLnBrk="0" hangingPunct="1">
              <a:lnSpc>
                <a:spcPct val="100000"/>
              </a:lnSpc>
              <a:spcBef>
                <a:spcPts val="0"/>
              </a:spcBef>
              <a:spcAft>
                <a:spcPts val="0"/>
              </a:spcAft>
              <a:buClrTx/>
              <a:buSzTx/>
              <a:buFontTx/>
              <a:buChar char="-"/>
              <a:tabLst/>
              <a:defRPr/>
            </a:pPr>
            <a:r>
              <a:rPr kumimoji="0" lang="en-US" sz="750" b="0" i="0" u="none" strike="noStrike" kern="0" cap="none" spc="0" normalizeH="0" baseline="0" noProof="0" dirty="0">
                <a:ln>
                  <a:noFill/>
                </a:ln>
                <a:solidFill>
                  <a:srgbClr val="000000"/>
                </a:solidFill>
                <a:effectLst/>
                <a:uLnTx/>
                <a:uFillTx/>
                <a:latin typeface="Arial"/>
                <a:cs typeface="Arial"/>
              </a:rPr>
              <a:t>&gt; 100 members</a:t>
            </a:r>
          </a:p>
          <a:p>
            <a:pPr marL="128588" marR="0" lvl="0" indent="-128588" defTabSz="914400" eaLnBrk="1" fontAlgn="auto" latinLnBrk="0" hangingPunct="1">
              <a:lnSpc>
                <a:spcPct val="100000"/>
              </a:lnSpc>
              <a:spcBef>
                <a:spcPts val="0"/>
              </a:spcBef>
              <a:spcAft>
                <a:spcPts val="0"/>
              </a:spcAft>
              <a:buClrTx/>
              <a:buSzTx/>
              <a:buFontTx/>
              <a:buChar char="-"/>
              <a:tabLst/>
              <a:defRPr/>
            </a:pPr>
            <a:r>
              <a:rPr kumimoji="0" lang="en-US" sz="750" b="0" i="0" u="none" strike="noStrike" kern="0" cap="none" spc="0" normalizeH="0" baseline="0" noProof="0" dirty="0">
                <a:ln>
                  <a:noFill/>
                </a:ln>
                <a:solidFill>
                  <a:srgbClr val="000000"/>
                </a:solidFill>
                <a:effectLst/>
                <a:uLnTx/>
                <a:uFillTx/>
                <a:latin typeface="Arial"/>
                <a:cs typeface="Arial"/>
              </a:rPr>
              <a:t>&gt; 75 companies</a:t>
            </a:r>
          </a:p>
        </p:txBody>
      </p:sp>
      <p:sp>
        <p:nvSpPr>
          <p:cNvPr id="9" name="TextBox 8">
            <a:extLst>
              <a:ext uri="{FF2B5EF4-FFF2-40B4-BE49-F238E27FC236}">
                <a16:creationId xmlns:a16="http://schemas.microsoft.com/office/drawing/2014/main" id="{8714E480-17D7-43C4-8F44-AF1D42FE7391}"/>
              </a:ext>
            </a:extLst>
          </p:cNvPr>
          <p:cNvSpPr txBox="1"/>
          <p:nvPr/>
        </p:nvSpPr>
        <p:spPr>
          <a:xfrm>
            <a:off x="2192600" y="3997749"/>
            <a:ext cx="845820" cy="553998"/>
          </a:xfrm>
          <a:prstGeom prst="rect">
            <a:avLst/>
          </a:prstGeom>
          <a:solidFill>
            <a:srgbClr val="BBE0E3">
              <a:lumMod val="90000"/>
            </a:srgbClr>
          </a:solid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rgbClr val="000000"/>
                </a:solidFill>
                <a:effectLst/>
                <a:uLnTx/>
                <a:uFillTx/>
                <a:latin typeface="Arial"/>
                <a:cs typeface="Arial"/>
              </a:rPr>
              <a:t>1</a:t>
            </a:r>
            <a:r>
              <a:rPr kumimoji="0" lang="en-US" sz="750" b="0" i="0" u="none" strike="noStrike" kern="0" cap="none" spc="0" normalizeH="0" baseline="30000" noProof="0" dirty="0">
                <a:ln>
                  <a:noFill/>
                </a:ln>
                <a:solidFill>
                  <a:srgbClr val="000000"/>
                </a:solidFill>
                <a:effectLst/>
                <a:uLnTx/>
                <a:uFillTx/>
                <a:latin typeface="Arial"/>
                <a:cs typeface="Arial"/>
              </a:rPr>
              <a:t>st</a:t>
            </a:r>
            <a:r>
              <a:rPr kumimoji="0" lang="en-US" sz="750" b="0" i="0" u="none" strike="noStrike" kern="0" cap="none" spc="0" normalizeH="0" baseline="0" noProof="0" dirty="0">
                <a:ln>
                  <a:noFill/>
                </a:ln>
                <a:solidFill>
                  <a:srgbClr val="000000"/>
                </a:solidFill>
                <a:effectLst/>
                <a:uLnTx/>
                <a:uFillTx/>
                <a:latin typeface="Arial"/>
                <a:cs typeface="Arial"/>
              </a:rPr>
              <a:t> own session within the IW ‘15 in MBSE track</a:t>
            </a:r>
          </a:p>
        </p:txBody>
      </p:sp>
      <p:sp>
        <p:nvSpPr>
          <p:cNvPr id="10" name="TextBox 9">
            <a:extLst>
              <a:ext uri="{FF2B5EF4-FFF2-40B4-BE49-F238E27FC236}">
                <a16:creationId xmlns:a16="http://schemas.microsoft.com/office/drawing/2014/main" id="{370600BF-7788-433A-8985-D2E5371EF83A}"/>
              </a:ext>
            </a:extLst>
          </p:cNvPr>
          <p:cNvSpPr txBox="1"/>
          <p:nvPr/>
        </p:nvSpPr>
        <p:spPr>
          <a:xfrm>
            <a:off x="2602086" y="4833260"/>
            <a:ext cx="931544" cy="323165"/>
          </a:xfrm>
          <a:prstGeom prst="rect">
            <a:avLst/>
          </a:prstGeom>
          <a:solidFill>
            <a:srgbClr val="BBE0E3">
              <a:lumMod val="90000"/>
            </a:srgbClr>
          </a:solid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rgbClr val="000000"/>
                </a:solidFill>
                <a:effectLst/>
                <a:uLnTx/>
                <a:uFillTx/>
                <a:latin typeface="Arial"/>
                <a:cs typeface="Arial"/>
              </a:rPr>
              <a:t>3 sessions during</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rgbClr val="000000"/>
                </a:solidFill>
                <a:effectLst/>
                <a:uLnTx/>
                <a:uFillTx/>
                <a:latin typeface="Arial"/>
                <a:cs typeface="Arial"/>
              </a:rPr>
              <a:t>NWC 2015</a:t>
            </a:r>
          </a:p>
        </p:txBody>
      </p:sp>
      <p:sp>
        <p:nvSpPr>
          <p:cNvPr id="11" name="TextBox 10">
            <a:extLst>
              <a:ext uri="{FF2B5EF4-FFF2-40B4-BE49-F238E27FC236}">
                <a16:creationId xmlns:a16="http://schemas.microsoft.com/office/drawing/2014/main" id="{9AE98877-347B-4A56-9B77-74EDC6B8E5B2}"/>
              </a:ext>
            </a:extLst>
          </p:cNvPr>
          <p:cNvSpPr txBox="1"/>
          <p:nvPr/>
        </p:nvSpPr>
        <p:spPr>
          <a:xfrm>
            <a:off x="4982349" y="3264994"/>
            <a:ext cx="763863" cy="230832"/>
          </a:xfrm>
          <a:prstGeom prst="rect">
            <a:avLst/>
          </a:prstGeom>
          <a:solidFill>
            <a:srgbClr val="BBE0E3">
              <a:lumMod val="90000"/>
            </a:srgbClr>
          </a:solidFill>
          <a:ln>
            <a:solidFill>
              <a:srgbClr val="000000"/>
            </a:solidFill>
          </a:ln>
          <a:effectLst>
            <a:outerShdw blurRad="50800" dist="38100" dir="2700000" algn="tl" rotWithShape="0">
              <a:prstClr val="black">
                <a:alpha val="40000"/>
              </a:prstClr>
            </a:outerShdw>
          </a:effectLst>
        </p:spPr>
        <p:txBody>
          <a:bodyPr wrap="square" rtlCol="0">
            <a:spAutoFit/>
          </a:bodyPr>
          <a:lstStyle>
            <a:defPPr>
              <a:defRPr lang="en-US"/>
            </a:defPPr>
            <a:lvl1pPr marR="0" lvl="0" indent="0" fontAlgn="base">
              <a:lnSpc>
                <a:spcPct val="100000"/>
              </a:lnSpc>
              <a:spcBef>
                <a:spcPct val="0"/>
              </a:spcBef>
              <a:spcAft>
                <a:spcPct val="0"/>
              </a:spcAft>
              <a:buClrTx/>
              <a:buSzTx/>
              <a:buFontTx/>
              <a:buNone/>
              <a:tabLst/>
              <a:defRPr kumimoji="0" sz="750" b="0" i="0" u="none" strike="noStrike" cap="none" spc="0" normalizeH="0" baseline="0">
                <a:ln>
                  <a:noFill/>
                </a:ln>
                <a:solidFill>
                  <a:srgbClr val="000000"/>
                </a:solidFill>
                <a:effectLst/>
                <a:uLnTx/>
                <a:uFillTx/>
                <a:latin typeface="Arial"/>
                <a:cs typeface="Arial"/>
              </a:defRPr>
            </a:lvl1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Arial"/>
                <a:cs typeface="Arial"/>
              </a:rPr>
              <a:t>FMI  Flyer</a:t>
            </a:r>
          </a:p>
        </p:txBody>
      </p:sp>
      <p:sp>
        <p:nvSpPr>
          <p:cNvPr id="12" name="TextBox 11">
            <a:extLst>
              <a:ext uri="{FF2B5EF4-FFF2-40B4-BE49-F238E27FC236}">
                <a16:creationId xmlns:a16="http://schemas.microsoft.com/office/drawing/2014/main" id="{C7E4A9B7-492F-42A9-AEC7-1D90EE79111E}"/>
              </a:ext>
            </a:extLst>
          </p:cNvPr>
          <p:cNvSpPr txBox="1"/>
          <p:nvPr/>
        </p:nvSpPr>
        <p:spPr>
          <a:xfrm>
            <a:off x="3771661" y="3374502"/>
            <a:ext cx="839155" cy="507831"/>
          </a:xfrm>
          <a:prstGeom prst="rect">
            <a:avLst/>
          </a:prstGeom>
          <a:solidFill>
            <a:srgbClr val="BBE0E3">
              <a:lumMod val="90000"/>
            </a:srgbClr>
          </a:solidFill>
          <a:ln w="12700">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1" u="none" strike="noStrike" kern="0" cap="none" spc="0" normalizeH="0" baseline="0" noProof="0" dirty="0">
                <a:ln>
                  <a:noFill/>
                </a:ln>
                <a:solidFill>
                  <a:srgbClr val="000000"/>
                </a:solidFill>
                <a:effectLst/>
                <a:uLnTx/>
                <a:uFillTx/>
                <a:latin typeface="Arial"/>
                <a:cs typeface="Arial"/>
              </a:rPr>
              <a:t>Published online 1</a:t>
            </a:r>
            <a:r>
              <a:rPr kumimoji="0" lang="en-US" sz="900" b="0" i="1" u="none" strike="noStrike" kern="0" cap="none" spc="0" normalizeH="0" baseline="30000" noProof="0" dirty="0">
                <a:ln>
                  <a:noFill/>
                </a:ln>
                <a:solidFill>
                  <a:srgbClr val="000000"/>
                </a:solidFill>
                <a:effectLst/>
                <a:uLnTx/>
                <a:uFillTx/>
                <a:latin typeface="Arial"/>
                <a:cs typeface="Arial"/>
              </a:rPr>
              <a:t>st</a:t>
            </a:r>
            <a:r>
              <a:rPr kumimoji="0" lang="en-US" sz="900" b="0" i="1" u="none" strike="noStrike" kern="0" cap="none" spc="0" normalizeH="0" baseline="0" noProof="0" dirty="0">
                <a:ln>
                  <a:noFill/>
                </a:ln>
                <a:solidFill>
                  <a:srgbClr val="000000"/>
                </a:solidFill>
                <a:effectLst/>
                <a:uLnTx/>
                <a:uFillTx/>
                <a:latin typeface="Arial"/>
                <a:cs typeface="Arial"/>
              </a:rPr>
              <a:t> issue of T&amp;D</a:t>
            </a:r>
          </a:p>
        </p:txBody>
      </p:sp>
      <p:sp>
        <p:nvSpPr>
          <p:cNvPr id="13" name="TextBox 12">
            <a:extLst>
              <a:ext uri="{FF2B5EF4-FFF2-40B4-BE49-F238E27FC236}">
                <a16:creationId xmlns:a16="http://schemas.microsoft.com/office/drawing/2014/main" id="{7882BE05-E6F3-4FBB-85B4-C27922FB275F}"/>
              </a:ext>
            </a:extLst>
          </p:cNvPr>
          <p:cNvSpPr txBox="1"/>
          <p:nvPr/>
        </p:nvSpPr>
        <p:spPr>
          <a:xfrm>
            <a:off x="6095999" y="2988800"/>
            <a:ext cx="791362" cy="230832"/>
          </a:xfrm>
          <a:prstGeom prst="rect">
            <a:avLst/>
          </a:prstGeom>
          <a:solidFill>
            <a:srgbClr val="BBE0E3">
              <a:lumMod val="90000"/>
            </a:srgbClr>
          </a:solidFill>
          <a:ln>
            <a:solidFill>
              <a:srgbClr val="000000"/>
            </a:solidFill>
          </a:ln>
          <a:effectLst>
            <a:outerShdw blurRad="50800" dist="38100" dir="2700000" algn="tl" rotWithShape="0">
              <a:prstClr val="black">
                <a:alpha val="40000"/>
              </a:prstClr>
            </a:outerShdw>
          </a:effectLst>
        </p:spPr>
        <p:txBody>
          <a:bodyPr wrap="square" rtlCol="0">
            <a:spAutoFit/>
          </a:bodyPr>
          <a:lstStyle>
            <a:defPPr>
              <a:defRPr lang="en-US"/>
            </a:defPPr>
            <a:lvl1pPr marR="0" lvl="0" indent="0" algn="ctr" fontAlgn="base">
              <a:lnSpc>
                <a:spcPct val="100000"/>
              </a:lnSpc>
              <a:spcBef>
                <a:spcPct val="0"/>
              </a:spcBef>
              <a:spcAft>
                <a:spcPct val="0"/>
              </a:spcAft>
              <a:buClrTx/>
              <a:buSzTx/>
              <a:buFontTx/>
              <a:buNone/>
              <a:tabLst/>
              <a:defRPr kumimoji="0" sz="900" b="1" i="0" u="none" strike="noStrike" cap="none" spc="0" normalizeH="0" baseline="0">
                <a:ln>
                  <a:noFill/>
                </a:ln>
                <a:solidFill>
                  <a:srgbClr val="000000"/>
                </a:solidFill>
                <a:effectLst/>
                <a:uLnTx/>
                <a:uFillTx/>
                <a:latin typeface="Arial"/>
                <a:cs typeface="Arial"/>
              </a:defRPr>
            </a:lvl1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000000"/>
                </a:solidFill>
                <a:effectLst/>
                <a:uLnTx/>
                <a:uFillTx/>
                <a:latin typeface="Arial"/>
                <a:cs typeface="Arial"/>
              </a:rPr>
              <a:t>SMS Flyer</a:t>
            </a:r>
          </a:p>
        </p:txBody>
      </p:sp>
      <p:sp>
        <p:nvSpPr>
          <p:cNvPr id="14" name="TextBox 13">
            <a:extLst>
              <a:ext uri="{FF2B5EF4-FFF2-40B4-BE49-F238E27FC236}">
                <a16:creationId xmlns:a16="http://schemas.microsoft.com/office/drawing/2014/main" id="{63CD84D3-19CB-4E98-8A34-1C5A59FAF848}"/>
              </a:ext>
            </a:extLst>
          </p:cNvPr>
          <p:cNvSpPr txBox="1"/>
          <p:nvPr/>
        </p:nvSpPr>
        <p:spPr>
          <a:xfrm>
            <a:off x="7627559" y="3139821"/>
            <a:ext cx="2044732" cy="230832"/>
          </a:xfrm>
          <a:prstGeom prst="rect">
            <a:avLst/>
          </a:prstGeom>
          <a:pattFill prst="ltUpDiag">
            <a:fgClr>
              <a:srgbClr val="BBE0E3">
                <a:lumMod val="90000"/>
              </a:srgbClr>
            </a:fgClr>
            <a:bgClr>
              <a:srgbClr val="FFFFFF"/>
            </a:bgClr>
          </a:pattFill>
          <a:ln>
            <a:solidFill>
              <a:srgbClr val="000000"/>
            </a:solidFill>
          </a:ln>
        </p:spPr>
        <p:txBody>
          <a:bodyPr wrap="square" rtlCol="0">
            <a:spAutoFit/>
          </a:bodyPr>
          <a:lstStyle>
            <a:defPPr>
              <a:defRPr lang="en-US"/>
            </a:defPPr>
            <a:lvl1pPr marR="0" lvl="0" indent="0" fontAlgn="base">
              <a:lnSpc>
                <a:spcPct val="100000"/>
              </a:lnSpc>
              <a:spcBef>
                <a:spcPct val="0"/>
              </a:spcBef>
              <a:spcAft>
                <a:spcPct val="0"/>
              </a:spcAft>
              <a:buClrTx/>
              <a:buSzTx/>
              <a:buFontTx/>
              <a:buNone/>
              <a:tabLst/>
              <a:defRPr kumimoji="0" sz="900" b="0" i="0" u="none" strike="noStrike" cap="none" spc="0" normalizeH="0" baseline="0">
                <a:ln>
                  <a:noFill/>
                </a:ln>
                <a:solidFill>
                  <a:srgbClr val="000000"/>
                </a:solidFill>
                <a:effectLst/>
                <a:uLnTx/>
                <a:uFillTx/>
                <a:latin typeface="Arial"/>
                <a:cs typeface="Arial"/>
              </a:defRPr>
            </a:lvl1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a:cs typeface="Arial"/>
              </a:rPr>
              <a:t>Presentation / best practices series</a:t>
            </a:r>
          </a:p>
        </p:txBody>
      </p:sp>
      <p:graphicFrame>
        <p:nvGraphicFramePr>
          <p:cNvPr id="15" name="Diagram 14">
            <a:extLst>
              <a:ext uri="{FF2B5EF4-FFF2-40B4-BE49-F238E27FC236}">
                <a16:creationId xmlns:a16="http://schemas.microsoft.com/office/drawing/2014/main" id="{9287855F-EAAA-45CA-9E68-A1E6804EF63F}"/>
              </a:ext>
            </a:extLst>
          </p:cNvPr>
          <p:cNvGraphicFramePr/>
          <p:nvPr/>
        </p:nvGraphicFramePr>
        <p:xfrm>
          <a:off x="544368" y="5505634"/>
          <a:ext cx="10448176" cy="4755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a:extLst>
              <a:ext uri="{FF2B5EF4-FFF2-40B4-BE49-F238E27FC236}">
                <a16:creationId xmlns:a16="http://schemas.microsoft.com/office/drawing/2014/main" id="{E7659120-B943-4E4C-9670-E9CCE421BB7A}"/>
              </a:ext>
            </a:extLst>
          </p:cNvPr>
          <p:cNvSpPr txBox="1"/>
          <p:nvPr/>
        </p:nvSpPr>
        <p:spPr>
          <a:xfrm>
            <a:off x="8119627" y="1456764"/>
            <a:ext cx="2255705" cy="253916"/>
          </a:xfrm>
          <a:prstGeom prst="rect">
            <a:avLst/>
          </a:prstGeom>
          <a:no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1" u="none" strike="noStrike" kern="0" cap="none" spc="0" normalizeH="0" baseline="0" noProof="0" dirty="0">
                <a:ln>
                  <a:noFill/>
                </a:ln>
                <a:solidFill>
                  <a:srgbClr val="000000"/>
                </a:solidFill>
                <a:effectLst/>
                <a:uLnTx/>
                <a:uFillTx/>
                <a:latin typeface="Arial"/>
                <a:cs typeface="Arial"/>
              </a:rPr>
              <a:t>SMS Vision 2025 and beyond…</a:t>
            </a:r>
          </a:p>
        </p:txBody>
      </p:sp>
      <p:sp>
        <p:nvSpPr>
          <p:cNvPr id="17" name="TextBox 16">
            <a:extLst>
              <a:ext uri="{FF2B5EF4-FFF2-40B4-BE49-F238E27FC236}">
                <a16:creationId xmlns:a16="http://schemas.microsoft.com/office/drawing/2014/main" id="{E9E73391-EE64-4A95-A63E-7F5E05DD5130}"/>
              </a:ext>
            </a:extLst>
          </p:cNvPr>
          <p:cNvSpPr txBox="1"/>
          <p:nvPr/>
        </p:nvSpPr>
        <p:spPr>
          <a:xfrm>
            <a:off x="7612423" y="3512643"/>
            <a:ext cx="3524137" cy="230832"/>
          </a:xfrm>
          <a:prstGeom prst="rect">
            <a:avLst/>
          </a:prstGeom>
          <a:pattFill prst="ltUpDiag">
            <a:fgClr>
              <a:srgbClr val="BBE0E3">
                <a:lumMod val="90000"/>
              </a:srgbClr>
            </a:fgClr>
            <a:bgClr>
              <a:srgbClr val="FFFFFF"/>
            </a:bgClr>
          </a:pattFill>
          <a:ln>
            <a:solidFill>
              <a:srgbClr val="000000"/>
            </a:solidFill>
          </a:ln>
          <a:effectLst>
            <a:outerShdw blurRad="50800" dist="38100" dir="2700000" algn="tl" rotWithShape="0">
              <a:prstClr val="black">
                <a:alpha val="40000"/>
              </a:prstClr>
            </a:outerShdw>
          </a:effectLst>
        </p:spPr>
        <p:txBody>
          <a:bodyPr wrap="square" rtlCol="0">
            <a:spAutoFit/>
          </a:bodyPr>
          <a:lstStyle>
            <a:defPPr>
              <a:defRPr lang="en-US"/>
            </a:defPPr>
            <a:lvl1pPr marR="0" lvl="0" indent="0" fontAlgn="base">
              <a:lnSpc>
                <a:spcPct val="100000"/>
              </a:lnSpc>
              <a:spcBef>
                <a:spcPct val="0"/>
              </a:spcBef>
              <a:spcAft>
                <a:spcPct val="0"/>
              </a:spcAft>
              <a:buClrTx/>
              <a:buSzTx/>
              <a:buFontTx/>
              <a:buNone/>
              <a:tabLst/>
              <a:defRPr kumimoji="0" sz="750" b="0" i="0" u="none" strike="noStrike" cap="none" spc="0" normalizeH="0" baseline="0">
                <a:ln>
                  <a:noFill/>
                </a:ln>
                <a:solidFill>
                  <a:srgbClr val="000000"/>
                </a:solidFill>
                <a:effectLst/>
                <a:uLnTx/>
                <a:uFillTx/>
                <a:latin typeface="Arial"/>
                <a:cs typeface="Arial"/>
              </a:defRPr>
            </a:lvl1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a:cs typeface="Arial"/>
              </a:rPr>
              <a:t>Provide more forums for SMS (MBSE, MBE,…)</a:t>
            </a:r>
          </a:p>
        </p:txBody>
      </p:sp>
      <p:sp>
        <p:nvSpPr>
          <p:cNvPr id="18" name="TextBox 17">
            <a:extLst>
              <a:ext uri="{FF2B5EF4-FFF2-40B4-BE49-F238E27FC236}">
                <a16:creationId xmlns:a16="http://schemas.microsoft.com/office/drawing/2014/main" id="{C97631E0-8F1E-49A6-8671-E18A0153955C}"/>
              </a:ext>
            </a:extLst>
          </p:cNvPr>
          <p:cNvSpPr txBox="1"/>
          <p:nvPr/>
        </p:nvSpPr>
        <p:spPr>
          <a:xfrm>
            <a:off x="3586675" y="4457058"/>
            <a:ext cx="893447" cy="438582"/>
          </a:xfrm>
          <a:prstGeom prst="rect">
            <a:avLst/>
          </a:prstGeom>
          <a:solidFill>
            <a:srgbClr val="BBE0E3">
              <a:lumMod val="90000"/>
            </a:srgbClr>
          </a:solid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rgbClr val="000000"/>
                </a:solidFill>
                <a:effectLst/>
                <a:uLnTx/>
                <a:uFillTx/>
                <a:latin typeface="Arial"/>
                <a:cs typeface="Arial"/>
              </a:rPr>
              <a:t>SMS Sessions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rgbClr val="000000"/>
                </a:solidFill>
                <a:effectLst/>
                <a:uLnTx/>
                <a:uFillTx/>
                <a:latin typeface="Arial"/>
                <a:cs typeface="Arial"/>
              </a:rPr>
              <a:t>(NAFEMS Americas 2016)</a:t>
            </a:r>
          </a:p>
        </p:txBody>
      </p:sp>
      <p:sp>
        <p:nvSpPr>
          <p:cNvPr id="19" name="Explosion 2 20">
            <a:extLst>
              <a:ext uri="{FF2B5EF4-FFF2-40B4-BE49-F238E27FC236}">
                <a16:creationId xmlns:a16="http://schemas.microsoft.com/office/drawing/2014/main" id="{BD284FC6-202D-4CFB-93D5-524E3249E816}"/>
              </a:ext>
            </a:extLst>
          </p:cNvPr>
          <p:cNvSpPr/>
          <p:nvPr/>
        </p:nvSpPr>
        <p:spPr>
          <a:xfrm>
            <a:off x="130319" y="1385675"/>
            <a:ext cx="3199104" cy="1671051"/>
          </a:xfrm>
          <a:prstGeom prst="irregularSeal2">
            <a:avLst/>
          </a:prstGeom>
          <a:solidFill>
            <a:srgbClr val="BBE0E3"/>
          </a:solidFill>
          <a:ln w="25400" cap="flat" cmpd="sng" algn="ctr">
            <a:solidFill>
              <a:srgbClr val="BBE0E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25" b="0" i="1" u="none" strike="noStrike" kern="0" cap="none" spc="0" normalizeH="0" baseline="0" noProof="0" dirty="0">
                <a:ln>
                  <a:noFill/>
                </a:ln>
                <a:solidFill>
                  <a:srgbClr val="000000"/>
                </a:solidFill>
                <a:effectLst/>
                <a:uLnTx/>
                <a:uFillTx/>
                <a:latin typeface="Arial"/>
                <a:ea typeface="+mn-ea"/>
                <a:cs typeface="Arial"/>
              </a:rPr>
              <a:t>Defining a new Culture </a:t>
            </a:r>
            <a:r>
              <a:rPr kumimoji="0" lang="en-US" sz="825" b="0" i="1" u="none" strike="noStrike" kern="0" cap="none" spc="0" normalizeH="0" baseline="0" noProof="0" dirty="0">
                <a:ln>
                  <a:noFill/>
                </a:ln>
                <a:solidFill>
                  <a:srgbClr val="000000"/>
                </a:solidFill>
                <a:effectLst/>
                <a:uLnTx/>
                <a:uFillTx/>
                <a:latin typeface="Arial"/>
                <a:ea typeface="+mn-ea"/>
                <a:cs typeface="Arial"/>
                <a:sym typeface="Wingdings" panose="05000000000000000000" pitchFamily="2" charset="2"/>
              </a:rPr>
              <a:t> S</a:t>
            </a:r>
            <a:r>
              <a:rPr kumimoji="0" lang="en-US" sz="825" b="0" i="1" u="none" strike="noStrike" kern="0" cap="none" spc="0" normalizeH="0" baseline="0" noProof="0" dirty="0">
                <a:ln>
                  <a:noFill/>
                </a:ln>
                <a:solidFill>
                  <a:srgbClr val="000000"/>
                </a:solidFill>
                <a:effectLst/>
                <a:uLnTx/>
                <a:uFillTx/>
                <a:latin typeface="Arial"/>
                <a:ea typeface="+mn-ea"/>
                <a:cs typeface="Arial"/>
              </a:rPr>
              <a:t>hifting toward a comprehensive advanced virtual engineering environment</a:t>
            </a:r>
          </a:p>
        </p:txBody>
      </p:sp>
      <p:sp>
        <p:nvSpPr>
          <p:cNvPr id="20" name="Oval 19">
            <a:extLst>
              <a:ext uri="{FF2B5EF4-FFF2-40B4-BE49-F238E27FC236}">
                <a16:creationId xmlns:a16="http://schemas.microsoft.com/office/drawing/2014/main" id="{9C1EA280-9018-4BC3-95E6-B59D26051225}"/>
              </a:ext>
            </a:extLst>
          </p:cNvPr>
          <p:cNvSpPr/>
          <p:nvPr/>
        </p:nvSpPr>
        <p:spPr>
          <a:xfrm>
            <a:off x="5799657" y="2769699"/>
            <a:ext cx="1531560" cy="720219"/>
          </a:xfrm>
          <a:prstGeom prst="ellipse">
            <a:avLst/>
          </a:prstGeom>
          <a:noFill/>
          <a:ln w="25400" cap="flat" cmpd="sng" algn="ctr">
            <a:solidFill>
              <a:srgbClr val="00B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Arial"/>
              <a:ea typeface="+mn-ea"/>
              <a:cs typeface="Arial"/>
            </a:endParaRPr>
          </a:p>
        </p:txBody>
      </p:sp>
      <p:sp>
        <p:nvSpPr>
          <p:cNvPr id="21" name="Arrow: Curved Down 22">
            <a:extLst>
              <a:ext uri="{FF2B5EF4-FFF2-40B4-BE49-F238E27FC236}">
                <a16:creationId xmlns:a16="http://schemas.microsoft.com/office/drawing/2014/main" id="{4819A691-D87B-4DBF-900E-756309549845}"/>
              </a:ext>
            </a:extLst>
          </p:cNvPr>
          <p:cNvSpPr/>
          <p:nvPr/>
        </p:nvSpPr>
        <p:spPr>
          <a:xfrm rot="20539327">
            <a:off x="6083289" y="1099385"/>
            <a:ext cx="5625252" cy="773422"/>
          </a:xfrm>
          <a:prstGeom prst="curvedDownArrow">
            <a:avLst/>
          </a:prstGeom>
          <a:solidFill>
            <a:srgbClr val="DAEDEF"/>
          </a:solidFill>
          <a:ln w="25400" cap="flat" cmpd="sng" algn="ctr">
            <a:solidFill>
              <a:srgbClr val="BBE0E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a:ea typeface="+mn-ea"/>
              <a:cs typeface="Arial"/>
            </a:endParaRPr>
          </a:p>
        </p:txBody>
      </p:sp>
      <p:sp>
        <p:nvSpPr>
          <p:cNvPr id="22" name="TextBox 21">
            <a:extLst>
              <a:ext uri="{FF2B5EF4-FFF2-40B4-BE49-F238E27FC236}">
                <a16:creationId xmlns:a16="http://schemas.microsoft.com/office/drawing/2014/main" id="{A4403CCB-4D40-456E-AA9A-EAD73947CA18}"/>
              </a:ext>
            </a:extLst>
          </p:cNvPr>
          <p:cNvSpPr txBox="1"/>
          <p:nvPr/>
        </p:nvSpPr>
        <p:spPr>
          <a:xfrm>
            <a:off x="5352933" y="3913305"/>
            <a:ext cx="893447" cy="553998"/>
          </a:xfrm>
          <a:prstGeom prst="rect">
            <a:avLst/>
          </a:prstGeom>
          <a:solidFill>
            <a:srgbClr val="BBE0E3">
              <a:lumMod val="90000"/>
            </a:srgbClr>
          </a:solid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rgbClr val="000000"/>
                </a:solidFill>
                <a:effectLst/>
                <a:uLnTx/>
                <a:uFillTx/>
                <a:latin typeface="Arial"/>
                <a:cs typeface="Arial"/>
              </a:rPr>
              <a:t>SMS Sessions integral part now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rgbClr val="000000"/>
                </a:solidFill>
                <a:effectLst/>
                <a:uLnTx/>
                <a:uFillTx/>
                <a:latin typeface="Arial"/>
                <a:cs typeface="Arial"/>
              </a:rPr>
              <a:t>(NAFEMS Americas 2018)</a:t>
            </a:r>
          </a:p>
        </p:txBody>
      </p:sp>
      <p:sp>
        <p:nvSpPr>
          <p:cNvPr id="23" name="TextBox 22">
            <a:extLst>
              <a:ext uri="{FF2B5EF4-FFF2-40B4-BE49-F238E27FC236}">
                <a16:creationId xmlns:a16="http://schemas.microsoft.com/office/drawing/2014/main" id="{9F97ED25-0793-4202-A124-78F5C6933D98}"/>
              </a:ext>
            </a:extLst>
          </p:cNvPr>
          <p:cNvSpPr txBox="1"/>
          <p:nvPr/>
        </p:nvSpPr>
        <p:spPr>
          <a:xfrm>
            <a:off x="4935655" y="4526424"/>
            <a:ext cx="893447" cy="438582"/>
          </a:xfrm>
          <a:prstGeom prst="rect">
            <a:avLst/>
          </a:prstGeom>
          <a:solidFill>
            <a:srgbClr val="BBE0E3">
              <a:lumMod val="90000"/>
            </a:srgbClr>
          </a:solidFill>
          <a:ln>
            <a:solidFill>
              <a:srgbClr val="000000"/>
            </a:solidFill>
          </a:ln>
        </p:spPr>
        <p:txBody>
          <a:bodyPr wrap="square" rtlCol="0">
            <a:spAutoFit/>
          </a:bodyPr>
          <a:lstStyle>
            <a:defPPr>
              <a:defRPr lang="en-US"/>
            </a:defPPr>
            <a:lvl1pPr marR="0" lvl="0" indent="0" fontAlgn="base">
              <a:lnSpc>
                <a:spcPct val="100000"/>
              </a:lnSpc>
              <a:spcBef>
                <a:spcPct val="0"/>
              </a:spcBef>
              <a:spcAft>
                <a:spcPct val="0"/>
              </a:spcAft>
              <a:buClrTx/>
              <a:buSzTx/>
              <a:buFontTx/>
              <a:buNone/>
              <a:tabLst/>
              <a:defRPr kumimoji="0" sz="750" b="0" i="0" u="sng" strike="noStrike" cap="none" spc="0" normalizeH="0" baseline="0">
                <a:ln>
                  <a:noFill/>
                </a:ln>
                <a:solidFill>
                  <a:srgbClr val="000000"/>
                </a:solidFill>
                <a:effectLst/>
                <a:uLnTx/>
                <a:uFillTx/>
                <a:latin typeface="Arial"/>
                <a:cs typeface="Arial"/>
              </a:defRPr>
            </a:lvl1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750" b="0" i="0" u="sng" strike="noStrike" kern="0" cap="none" spc="0" normalizeH="0" baseline="0" noProof="0" dirty="0">
                <a:ln>
                  <a:noFill/>
                </a:ln>
                <a:solidFill>
                  <a:srgbClr val="000000"/>
                </a:solidFill>
                <a:effectLst/>
                <a:uLnTx/>
                <a:uFillTx/>
                <a:latin typeface="Arial"/>
                <a:cs typeface="Arial"/>
              </a:rPr>
              <a:t>Focus Teams announced</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750" b="0" i="0" u="sng" strike="noStrike" kern="0" cap="none" spc="0" normalizeH="0" baseline="0" noProof="0" dirty="0">
                <a:ln>
                  <a:noFill/>
                </a:ln>
                <a:solidFill>
                  <a:srgbClr val="000000"/>
                </a:solidFill>
                <a:effectLst/>
                <a:uLnTx/>
                <a:uFillTx/>
                <a:latin typeface="Arial"/>
                <a:cs typeface="Arial"/>
              </a:rPr>
              <a:t>(IW 2018)</a:t>
            </a:r>
          </a:p>
        </p:txBody>
      </p:sp>
      <p:sp>
        <p:nvSpPr>
          <p:cNvPr id="24" name="TextBox 23">
            <a:extLst>
              <a:ext uri="{FF2B5EF4-FFF2-40B4-BE49-F238E27FC236}">
                <a16:creationId xmlns:a16="http://schemas.microsoft.com/office/drawing/2014/main" id="{A18CFA1E-B780-4220-B4F2-154660D3EBBF}"/>
              </a:ext>
            </a:extLst>
          </p:cNvPr>
          <p:cNvSpPr txBox="1"/>
          <p:nvPr/>
        </p:nvSpPr>
        <p:spPr>
          <a:xfrm>
            <a:off x="7554453" y="2043458"/>
            <a:ext cx="1820038" cy="369332"/>
          </a:xfrm>
          <a:prstGeom prst="rect">
            <a:avLst/>
          </a:prstGeom>
          <a:no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Arial"/>
                <a:cs typeface="Arial"/>
              </a:rPr>
              <a:t>Issue additional flyers on specific topics of interests</a:t>
            </a:r>
          </a:p>
        </p:txBody>
      </p:sp>
      <p:sp>
        <p:nvSpPr>
          <p:cNvPr id="25" name="TextBox 24">
            <a:extLst>
              <a:ext uri="{FF2B5EF4-FFF2-40B4-BE49-F238E27FC236}">
                <a16:creationId xmlns:a16="http://schemas.microsoft.com/office/drawing/2014/main" id="{B8B5BC94-593B-4320-9F30-0B842BC92104}"/>
              </a:ext>
            </a:extLst>
          </p:cNvPr>
          <p:cNvSpPr txBox="1"/>
          <p:nvPr/>
        </p:nvSpPr>
        <p:spPr>
          <a:xfrm>
            <a:off x="6184178" y="4286562"/>
            <a:ext cx="1063950" cy="438582"/>
          </a:xfrm>
          <a:prstGeom prst="rect">
            <a:avLst/>
          </a:prstGeom>
          <a:solidFill>
            <a:srgbClr val="BBE0E3">
              <a:lumMod val="90000"/>
            </a:srgbClr>
          </a:solid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rgbClr val="000000"/>
                </a:solidFill>
                <a:effectLst/>
                <a:uLnTx/>
                <a:uFillTx/>
                <a:latin typeface="Arial"/>
                <a:cs typeface="Arial"/>
              </a:rPr>
              <a:t>Focus on Emerging SMS Standards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rgbClr val="000000"/>
                </a:solidFill>
                <a:effectLst/>
                <a:uLnTx/>
                <a:uFillTx/>
                <a:latin typeface="Arial"/>
                <a:cs typeface="Arial"/>
              </a:rPr>
              <a:t>(IW 2019)</a:t>
            </a:r>
          </a:p>
        </p:txBody>
      </p:sp>
      <p:sp>
        <p:nvSpPr>
          <p:cNvPr id="26" name="TextBox 25">
            <a:extLst>
              <a:ext uri="{FF2B5EF4-FFF2-40B4-BE49-F238E27FC236}">
                <a16:creationId xmlns:a16="http://schemas.microsoft.com/office/drawing/2014/main" id="{5EE038B6-8014-4B1B-BE5F-552CF4AD482B}"/>
              </a:ext>
            </a:extLst>
          </p:cNvPr>
          <p:cNvSpPr txBox="1"/>
          <p:nvPr/>
        </p:nvSpPr>
        <p:spPr>
          <a:xfrm>
            <a:off x="7133846" y="3933056"/>
            <a:ext cx="4430081" cy="230832"/>
          </a:xfrm>
          <a:prstGeom prst="rect">
            <a:avLst/>
          </a:prstGeom>
          <a:pattFill prst="ltUpDiag">
            <a:fgClr>
              <a:srgbClr val="BBE0E3">
                <a:lumMod val="90000"/>
              </a:srgbClr>
            </a:fgClr>
            <a:bgClr>
              <a:srgbClr val="FFFFFF"/>
            </a:bgClr>
          </a:pattFill>
          <a:ln>
            <a:solidFill>
              <a:srgbClr val="000000"/>
            </a:solidFill>
          </a:ln>
          <a:effectLst>
            <a:outerShdw blurRad="50800" dist="38100" dir="2700000" algn="tl" rotWithShape="0">
              <a:prstClr val="black">
                <a:alpha val="40000"/>
              </a:prstClr>
            </a:outerShdw>
          </a:effectLst>
        </p:spPr>
        <p:txBody>
          <a:bodyPr wrap="square" rtlCol="0">
            <a:spAutoFit/>
          </a:bodyPr>
          <a:lstStyle>
            <a:defPPr>
              <a:defRPr lang="en-US"/>
            </a:defPPr>
            <a:lvl1pPr marR="0" lvl="0" indent="0" fontAlgn="base">
              <a:lnSpc>
                <a:spcPct val="100000"/>
              </a:lnSpc>
              <a:spcBef>
                <a:spcPct val="0"/>
              </a:spcBef>
              <a:spcAft>
                <a:spcPct val="0"/>
              </a:spcAft>
              <a:buClrTx/>
              <a:buSzTx/>
              <a:buFontTx/>
              <a:buNone/>
              <a:tabLst/>
              <a:defRPr kumimoji="0" sz="750" b="0" i="0" u="none" strike="noStrike" cap="none" spc="0" normalizeH="0" baseline="0">
                <a:ln>
                  <a:noFill/>
                </a:ln>
                <a:solidFill>
                  <a:srgbClr val="000000"/>
                </a:solidFill>
                <a:effectLst/>
                <a:uLnTx/>
                <a:uFillTx/>
                <a:latin typeface="Arial"/>
                <a:cs typeface="Arial"/>
              </a:defRPr>
            </a:lvl1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0" i="0" u="sng" strike="noStrike" kern="0" cap="none" spc="0" normalizeH="0" baseline="0" noProof="0" dirty="0">
                <a:ln>
                  <a:noFill/>
                </a:ln>
                <a:solidFill>
                  <a:srgbClr val="000000"/>
                </a:solidFill>
                <a:effectLst/>
                <a:uLnTx/>
                <a:uFillTx/>
                <a:latin typeface="Arial"/>
                <a:cs typeface="Arial"/>
              </a:rPr>
              <a:t>Terms &amp; Definitions Focus Team </a:t>
            </a:r>
            <a:r>
              <a:rPr kumimoji="0" lang="en-US" sz="900" b="0" i="0" u="none" strike="noStrike" kern="0" cap="none" spc="0" normalizeH="0" baseline="0" noProof="0" dirty="0">
                <a:ln>
                  <a:noFill/>
                </a:ln>
                <a:solidFill>
                  <a:srgbClr val="000000"/>
                </a:solidFill>
                <a:effectLst/>
                <a:uLnTx/>
                <a:uFillTx/>
                <a:latin typeface="Arial"/>
                <a:cs typeface="Arial"/>
              </a:rPr>
              <a:t>regular update releases </a:t>
            </a:r>
          </a:p>
        </p:txBody>
      </p:sp>
      <p:sp>
        <p:nvSpPr>
          <p:cNvPr id="27" name="TextBox 26">
            <a:extLst>
              <a:ext uri="{FF2B5EF4-FFF2-40B4-BE49-F238E27FC236}">
                <a16:creationId xmlns:a16="http://schemas.microsoft.com/office/drawing/2014/main" id="{D9942AAB-AA01-457F-BC5C-732F672D0B4D}"/>
              </a:ext>
            </a:extLst>
          </p:cNvPr>
          <p:cNvSpPr txBox="1"/>
          <p:nvPr/>
        </p:nvSpPr>
        <p:spPr>
          <a:xfrm>
            <a:off x="4951940" y="4919895"/>
            <a:ext cx="1758697" cy="438582"/>
          </a:xfrm>
          <a:prstGeom prst="rect">
            <a:avLst/>
          </a:prstGeom>
          <a:solidFill>
            <a:srgbClr val="BBE0E3">
              <a:lumMod val="90000"/>
            </a:srgbClr>
          </a:solidFill>
          <a:ln>
            <a:solidFill>
              <a:srgbClr val="000000"/>
            </a:solidFill>
          </a:ln>
        </p:spPr>
        <p:txBody>
          <a:bodyPr wrap="square" rtlCol="0">
            <a:spAutoFit/>
          </a:bodyPr>
          <a:lstStyle>
            <a:defPPr>
              <a:defRPr lang="en-US"/>
            </a:defPPr>
            <a:lvl1pPr marR="0" lvl="0" indent="0" fontAlgn="base">
              <a:lnSpc>
                <a:spcPct val="100000"/>
              </a:lnSpc>
              <a:spcBef>
                <a:spcPct val="0"/>
              </a:spcBef>
              <a:spcAft>
                <a:spcPct val="0"/>
              </a:spcAft>
              <a:buClrTx/>
              <a:buSzTx/>
              <a:buFontTx/>
              <a:buNone/>
              <a:tabLst/>
              <a:defRPr kumimoji="0" sz="750" b="0" i="0" u="sng" strike="noStrike" cap="none" spc="0" normalizeH="0" baseline="0">
                <a:ln>
                  <a:noFill/>
                </a:ln>
                <a:solidFill>
                  <a:srgbClr val="000000"/>
                </a:solidFill>
                <a:effectLst/>
                <a:uLnTx/>
                <a:uFillTx/>
                <a:latin typeface="Arial"/>
                <a:cs typeface="Arial"/>
              </a:defRPr>
            </a:lvl1pPr>
          </a:lstStyle>
          <a:p>
            <a:pPr marL="171450" marR="0" lvl="0" indent="-171450" defTabSz="91440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750" b="0" i="0" u="none" strike="noStrike" kern="0" cap="none" spc="0" normalizeH="0" baseline="0" noProof="0" dirty="0">
                <a:ln>
                  <a:noFill/>
                </a:ln>
                <a:solidFill>
                  <a:srgbClr val="000000"/>
                </a:solidFill>
                <a:effectLst/>
                <a:uLnTx/>
                <a:uFillTx/>
                <a:latin typeface="Arial"/>
                <a:cs typeface="Arial"/>
              </a:rPr>
              <a:t>SMSWG Roadmap</a:t>
            </a:r>
          </a:p>
          <a:p>
            <a:pPr marL="171450" marR="0" lvl="0" indent="-171450" defTabSz="91440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750" b="0" i="0" u="none" strike="noStrike" kern="0" cap="none" spc="0" normalizeH="0" baseline="0" noProof="0" dirty="0">
                <a:ln>
                  <a:noFill/>
                </a:ln>
                <a:solidFill>
                  <a:srgbClr val="000000"/>
                </a:solidFill>
                <a:effectLst/>
                <a:uLnTx/>
                <a:uFillTx/>
                <a:latin typeface="Arial"/>
                <a:cs typeface="Arial"/>
              </a:rPr>
              <a:t>Terms &amp; Definitions</a:t>
            </a:r>
          </a:p>
          <a:p>
            <a:pPr marL="171450" marR="0" lvl="0" indent="-171450" defTabSz="91440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750" b="0" i="0" u="none" strike="noStrike" kern="0" cap="none" spc="0" normalizeH="0" baseline="0" noProof="0" dirty="0">
                <a:ln>
                  <a:noFill/>
                </a:ln>
                <a:solidFill>
                  <a:srgbClr val="000000"/>
                </a:solidFill>
                <a:effectLst/>
                <a:uLnTx/>
                <a:uFillTx/>
                <a:latin typeface="Arial"/>
                <a:cs typeface="Arial"/>
              </a:rPr>
              <a:t>Emerging  SMS Standards</a:t>
            </a:r>
          </a:p>
        </p:txBody>
      </p:sp>
      <p:sp>
        <p:nvSpPr>
          <p:cNvPr id="28" name="Speech Bubble: Oval 27">
            <a:extLst>
              <a:ext uri="{FF2B5EF4-FFF2-40B4-BE49-F238E27FC236}">
                <a16:creationId xmlns:a16="http://schemas.microsoft.com/office/drawing/2014/main" id="{10741033-2C70-4972-992B-FE54767DBCBC}"/>
              </a:ext>
            </a:extLst>
          </p:cNvPr>
          <p:cNvSpPr/>
          <p:nvPr/>
        </p:nvSpPr>
        <p:spPr>
          <a:xfrm>
            <a:off x="6491680" y="5211320"/>
            <a:ext cx="2755800" cy="475573"/>
          </a:xfrm>
          <a:prstGeom prst="wedgeEllipseCallout">
            <a:avLst>
              <a:gd name="adj1" fmla="val -24289"/>
              <a:gd name="adj2" fmla="val 88537"/>
            </a:avLst>
          </a:prstGeom>
          <a:solidFill>
            <a:srgbClr val="BBE0E3"/>
          </a:solidFill>
          <a:ln w="25400" cap="flat" cmpd="sng" algn="ctr">
            <a:solidFill>
              <a:srgbClr val="BBE0E3">
                <a:shade val="50000"/>
              </a:srgbClr>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a:ea typeface="+mn-ea"/>
                <a:cs typeface="Arial"/>
              </a:rPr>
              <a:t>Coordinated by the </a:t>
            </a:r>
            <a:r>
              <a:rPr kumimoji="0" lang="en-US" sz="1000" b="0" i="0" u="sng" strike="noStrike" kern="0" cap="none" spc="0" normalizeH="0" baseline="0" noProof="0" dirty="0">
                <a:ln>
                  <a:noFill/>
                </a:ln>
                <a:solidFill>
                  <a:srgbClr val="000000"/>
                </a:solidFill>
                <a:effectLst/>
                <a:uLnTx/>
                <a:uFillTx/>
                <a:latin typeface="Arial"/>
                <a:ea typeface="+mn-ea"/>
                <a:cs typeface="Arial"/>
              </a:rPr>
              <a:t>SMS Standards Focus Team</a:t>
            </a:r>
          </a:p>
        </p:txBody>
      </p:sp>
      <p:sp>
        <p:nvSpPr>
          <p:cNvPr id="29" name="TextBox 28">
            <a:extLst>
              <a:ext uri="{FF2B5EF4-FFF2-40B4-BE49-F238E27FC236}">
                <a16:creationId xmlns:a16="http://schemas.microsoft.com/office/drawing/2014/main" id="{9A1CB6CE-9F6C-4114-A463-8AF581C50210}"/>
              </a:ext>
            </a:extLst>
          </p:cNvPr>
          <p:cNvSpPr txBox="1"/>
          <p:nvPr/>
        </p:nvSpPr>
        <p:spPr>
          <a:xfrm>
            <a:off x="49299" y="4888210"/>
            <a:ext cx="1226320" cy="323165"/>
          </a:xfrm>
          <a:prstGeom prst="rect">
            <a:avLst/>
          </a:prstGeom>
          <a:solidFill>
            <a:srgbClr val="BBE0E3">
              <a:lumMod val="90000"/>
            </a:srgbClr>
          </a:solid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rgbClr val="000000"/>
                </a:solidFill>
                <a:effectLst/>
                <a:uLnTx/>
                <a:uFillTx/>
                <a:latin typeface="Arial"/>
                <a:cs typeface="Arial"/>
              </a:rPr>
              <a:t>Joint NAFEMS/INCOSE MoU signed; 2012</a:t>
            </a:r>
          </a:p>
        </p:txBody>
      </p:sp>
      <p:sp>
        <p:nvSpPr>
          <p:cNvPr id="30" name="TextBox 29">
            <a:extLst>
              <a:ext uri="{FF2B5EF4-FFF2-40B4-BE49-F238E27FC236}">
                <a16:creationId xmlns:a16="http://schemas.microsoft.com/office/drawing/2014/main" id="{9A1CB6CE-9F6C-4114-A463-8AF581C50210}"/>
              </a:ext>
            </a:extLst>
          </p:cNvPr>
          <p:cNvSpPr txBox="1"/>
          <p:nvPr/>
        </p:nvSpPr>
        <p:spPr>
          <a:xfrm>
            <a:off x="6454376" y="3534168"/>
            <a:ext cx="1358940" cy="323165"/>
          </a:xfrm>
          <a:prstGeom prst="rect">
            <a:avLst/>
          </a:prstGeom>
          <a:solidFill>
            <a:srgbClr val="FFC000"/>
          </a:solid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50" b="0" i="0" u="none" strike="noStrike" kern="0" cap="none" spc="0" normalizeH="0" baseline="0" noProof="0" dirty="0">
                <a:ln>
                  <a:noFill/>
                </a:ln>
                <a:solidFill>
                  <a:srgbClr val="000000"/>
                </a:solidFill>
                <a:effectLst/>
                <a:uLnTx/>
                <a:uFillTx/>
                <a:latin typeface="Arial"/>
                <a:cs typeface="Arial"/>
              </a:rPr>
              <a:t>Joint NAFEMS/INCOSE Modified MoU signed; 2019</a:t>
            </a:r>
          </a:p>
        </p:txBody>
      </p:sp>
    </p:spTree>
    <p:extLst>
      <p:ext uri="{BB962C8B-B14F-4D97-AF65-F5344CB8AC3E}">
        <p14:creationId xmlns:p14="http://schemas.microsoft.com/office/powerpoint/2010/main" val="124081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D7DA9-5259-4B85-AC2F-615D7D6F6F86}"/>
              </a:ext>
            </a:extLst>
          </p:cNvPr>
          <p:cNvSpPr>
            <a:spLocks noGrp="1"/>
          </p:cNvSpPr>
          <p:nvPr>
            <p:ph type="ctrTitle"/>
          </p:nvPr>
        </p:nvSpPr>
        <p:spPr/>
        <p:txBody>
          <a:bodyPr/>
          <a:lstStyle/>
          <a:p>
            <a:r>
              <a:rPr lang="en-US" dirty="0"/>
              <a:t>Terms &amp; Definitions Focus Team - Update</a:t>
            </a:r>
          </a:p>
        </p:txBody>
      </p:sp>
      <p:sp>
        <p:nvSpPr>
          <p:cNvPr id="3" name="Subtitle 2">
            <a:extLst>
              <a:ext uri="{FF2B5EF4-FFF2-40B4-BE49-F238E27FC236}">
                <a16:creationId xmlns:a16="http://schemas.microsoft.com/office/drawing/2014/main" id="{1E37501E-6D20-4DFE-8276-7080B1854547}"/>
              </a:ext>
            </a:extLst>
          </p:cNvPr>
          <p:cNvSpPr>
            <a:spLocks noGrp="1"/>
          </p:cNvSpPr>
          <p:nvPr>
            <p:ph type="subTitle" idx="1"/>
          </p:nvPr>
        </p:nvSpPr>
        <p:spPr/>
        <p:txBody>
          <a:bodyPr/>
          <a:lstStyle/>
          <a:p>
            <a:r>
              <a:rPr lang="en-US" dirty="0"/>
              <a:t>Ed Ladzinski</a:t>
            </a:r>
          </a:p>
        </p:txBody>
      </p:sp>
    </p:spTree>
    <p:extLst>
      <p:ext uri="{BB962C8B-B14F-4D97-AF65-F5344CB8AC3E}">
        <p14:creationId xmlns:p14="http://schemas.microsoft.com/office/powerpoint/2010/main" val="1587738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BED0A-77AA-450A-97B9-E240149745E1}"/>
              </a:ext>
            </a:extLst>
          </p:cNvPr>
          <p:cNvSpPr>
            <a:spLocks noGrp="1"/>
          </p:cNvSpPr>
          <p:nvPr>
            <p:ph type="title"/>
          </p:nvPr>
        </p:nvSpPr>
        <p:spPr>
          <a:xfrm>
            <a:off x="517321" y="113052"/>
            <a:ext cx="10972800" cy="1143000"/>
          </a:xfrm>
        </p:spPr>
        <p:txBody>
          <a:bodyPr/>
          <a:lstStyle/>
          <a:p>
            <a:r>
              <a:rPr lang="en-US" dirty="0"/>
              <a:t>Terms &amp; Definitions finalized</a:t>
            </a:r>
          </a:p>
        </p:txBody>
      </p:sp>
      <p:pic>
        <p:nvPicPr>
          <p:cNvPr id="6" name="Picture 5">
            <a:extLst>
              <a:ext uri="{FF2B5EF4-FFF2-40B4-BE49-F238E27FC236}">
                <a16:creationId xmlns:a16="http://schemas.microsoft.com/office/drawing/2014/main" id="{8F2D2BA1-F56D-4E13-BFAA-6B37D875FDDE}"/>
              </a:ext>
            </a:extLst>
          </p:cNvPr>
          <p:cNvPicPr>
            <a:picLocks noChangeAspect="1"/>
          </p:cNvPicPr>
          <p:nvPr/>
        </p:nvPicPr>
        <p:blipFill>
          <a:blip r:embed="rId2"/>
          <a:stretch>
            <a:fillRect/>
          </a:stretch>
        </p:blipFill>
        <p:spPr>
          <a:xfrm>
            <a:off x="791008" y="1256052"/>
            <a:ext cx="9980457" cy="5057870"/>
          </a:xfrm>
          <a:prstGeom prst="rect">
            <a:avLst/>
          </a:prstGeom>
          <a:ln>
            <a:solidFill>
              <a:schemeClr val="tx1"/>
            </a:solidFill>
          </a:ln>
        </p:spPr>
      </p:pic>
    </p:spTree>
    <p:extLst>
      <p:ext uri="{BB962C8B-B14F-4D97-AF65-F5344CB8AC3E}">
        <p14:creationId xmlns:p14="http://schemas.microsoft.com/office/powerpoint/2010/main" val="1847652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85CAF-90BF-4BFD-AF55-A3138C431D11}"/>
              </a:ext>
            </a:extLst>
          </p:cNvPr>
          <p:cNvSpPr>
            <a:spLocks noGrp="1"/>
          </p:cNvSpPr>
          <p:nvPr>
            <p:ph type="title"/>
          </p:nvPr>
        </p:nvSpPr>
        <p:spPr/>
        <p:txBody>
          <a:bodyPr/>
          <a:lstStyle/>
          <a:p>
            <a:r>
              <a:rPr lang="en-US" dirty="0"/>
              <a:t>Next T&amp;D being worked on</a:t>
            </a:r>
          </a:p>
        </p:txBody>
      </p:sp>
      <p:graphicFrame>
        <p:nvGraphicFramePr>
          <p:cNvPr id="4" name="Content Placeholder 3">
            <a:extLst>
              <a:ext uri="{FF2B5EF4-FFF2-40B4-BE49-F238E27FC236}">
                <a16:creationId xmlns:a16="http://schemas.microsoft.com/office/drawing/2014/main" id="{F589AFA5-C8E8-4BBB-B56B-279CBB1906AD}"/>
              </a:ext>
            </a:extLst>
          </p:cNvPr>
          <p:cNvGraphicFramePr>
            <a:graphicFrameLocks noGrp="1"/>
          </p:cNvGraphicFramePr>
          <p:nvPr>
            <p:ph idx="1"/>
            <p:extLst>
              <p:ext uri="{D42A27DB-BD31-4B8C-83A1-F6EECF244321}">
                <p14:modId xmlns:p14="http://schemas.microsoft.com/office/powerpoint/2010/main" val="147376425"/>
              </p:ext>
            </p:extLst>
          </p:nvPr>
        </p:nvGraphicFramePr>
        <p:xfrm>
          <a:off x="1526834" y="1575033"/>
          <a:ext cx="2930479" cy="4525963"/>
        </p:xfrm>
        <a:graphic>
          <a:graphicData uri="http://schemas.openxmlformats.org/drawingml/2006/table">
            <a:tbl>
              <a:tblPr>
                <a:tableStyleId>{5C22544A-7EE6-4342-B048-85BDC9FD1C3A}</a:tableStyleId>
              </a:tblPr>
              <a:tblGrid>
                <a:gridCol w="2930479">
                  <a:extLst>
                    <a:ext uri="{9D8B030D-6E8A-4147-A177-3AD203B41FA5}">
                      <a16:colId xmlns:a16="http://schemas.microsoft.com/office/drawing/2014/main" val="383227891"/>
                    </a:ext>
                  </a:extLst>
                </a:gridCol>
              </a:tblGrid>
              <a:tr h="522097">
                <a:tc>
                  <a:txBody>
                    <a:bodyPr/>
                    <a:lstStyle/>
                    <a:p>
                      <a:pPr algn="l" rtl="0" fontAlgn="ctr"/>
                      <a:r>
                        <a:rPr lang="en-US" sz="1100" u="none" strike="noStrike">
                          <a:effectLst/>
                        </a:rPr>
                        <a:t>Model Based Development </a:t>
                      </a:r>
                      <a:endParaRPr lang="en-US" sz="1100" b="0" i="0" u="none" strike="noStrike">
                        <a:solidFill>
                          <a:srgbClr val="000000"/>
                        </a:solidFill>
                        <a:effectLst/>
                        <a:latin typeface="Calibri" panose="020F0502020204030204" pitchFamily="34" charset="0"/>
                      </a:endParaRPr>
                    </a:p>
                  </a:txBody>
                  <a:tcPr marL="3368" marR="3368" marT="3368" marB="0" anchor="ctr">
                    <a:solidFill>
                      <a:schemeClr val="bg2">
                        <a:lumMod val="20000"/>
                        <a:lumOff val="80000"/>
                      </a:schemeClr>
                    </a:solidFill>
                  </a:tcPr>
                </a:tc>
                <a:extLst>
                  <a:ext uri="{0D108BD9-81ED-4DB2-BD59-A6C34878D82A}">
                    <a16:rowId xmlns:a16="http://schemas.microsoft.com/office/drawing/2014/main" val="463606863"/>
                  </a:ext>
                </a:extLst>
              </a:tr>
              <a:tr h="326732">
                <a:tc>
                  <a:txBody>
                    <a:bodyPr/>
                    <a:lstStyle/>
                    <a:p>
                      <a:pPr algn="l" fontAlgn="ctr"/>
                      <a:r>
                        <a:rPr lang="en-US" sz="1000" u="none" strike="noStrike">
                          <a:effectLst/>
                        </a:rPr>
                        <a:t>Democratization of Simulation</a:t>
                      </a:r>
                      <a:endParaRPr lang="en-US" sz="1000" b="0" i="0" u="none" strike="noStrike">
                        <a:solidFill>
                          <a:srgbClr val="000000"/>
                        </a:solidFill>
                        <a:effectLst/>
                        <a:latin typeface="Calibri" panose="020F0502020204030204" pitchFamily="34" charset="0"/>
                      </a:endParaRPr>
                    </a:p>
                  </a:txBody>
                  <a:tcPr marL="3368" marR="3368" marT="3368" marB="0" anchor="ctr">
                    <a:solidFill>
                      <a:schemeClr val="bg2">
                        <a:lumMod val="20000"/>
                        <a:lumOff val="80000"/>
                      </a:schemeClr>
                    </a:solidFill>
                  </a:tcPr>
                </a:tc>
                <a:extLst>
                  <a:ext uri="{0D108BD9-81ED-4DB2-BD59-A6C34878D82A}">
                    <a16:rowId xmlns:a16="http://schemas.microsoft.com/office/drawing/2014/main" val="1955842763"/>
                  </a:ext>
                </a:extLst>
              </a:tr>
              <a:tr h="459221">
                <a:tc>
                  <a:txBody>
                    <a:bodyPr/>
                    <a:lstStyle/>
                    <a:p>
                      <a:pPr algn="l" fontAlgn="ctr"/>
                      <a:r>
                        <a:rPr lang="en-US" sz="1000" u="none" strike="noStrike" dirty="0">
                          <a:effectLst/>
                        </a:rPr>
                        <a:t>Engineering Simulation</a:t>
                      </a:r>
                      <a:endParaRPr lang="en-US" sz="1000" b="0" i="0" u="none" strike="noStrike" dirty="0">
                        <a:solidFill>
                          <a:srgbClr val="000000"/>
                        </a:solidFill>
                        <a:effectLst/>
                        <a:latin typeface="Calibri" panose="020F0502020204030204" pitchFamily="34" charset="0"/>
                      </a:endParaRPr>
                    </a:p>
                  </a:txBody>
                  <a:tcPr marL="3368" marR="3368" marT="3368" marB="0" anchor="ctr">
                    <a:solidFill>
                      <a:schemeClr val="bg2">
                        <a:lumMod val="20000"/>
                        <a:lumOff val="80000"/>
                      </a:schemeClr>
                    </a:solidFill>
                  </a:tcPr>
                </a:tc>
                <a:extLst>
                  <a:ext uri="{0D108BD9-81ED-4DB2-BD59-A6C34878D82A}">
                    <a16:rowId xmlns:a16="http://schemas.microsoft.com/office/drawing/2014/main" val="571706722"/>
                  </a:ext>
                </a:extLst>
              </a:tr>
              <a:tr h="779216">
                <a:tc>
                  <a:txBody>
                    <a:bodyPr/>
                    <a:lstStyle/>
                    <a:p>
                      <a:pPr algn="l" fontAlgn="ctr"/>
                      <a:r>
                        <a:rPr lang="en-US" sz="1000" u="none" strike="noStrike">
                          <a:effectLst/>
                        </a:rPr>
                        <a:t>Engineering Simulation Digital Twin</a:t>
                      </a:r>
                      <a:endParaRPr lang="en-US" sz="1000" b="0" i="0" u="none" strike="noStrike">
                        <a:solidFill>
                          <a:srgbClr val="000000"/>
                        </a:solidFill>
                        <a:effectLst/>
                        <a:latin typeface="Calibri" panose="020F0502020204030204" pitchFamily="34" charset="0"/>
                      </a:endParaRPr>
                    </a:p>
                  </a:txBody>
                  <a:tcPr marL="3368" marR="3368" marT="3368" marB="0" anchor="ctr">
                    <a:solidFill>
                      <a:schemeClr val="bg2">
                        <a:lumMod val="20000"/>
                        <a:lumOff val="80000"/>
                      </a:schemeClr>
                    </a:solidFill>
                  </a:tcPr>
                </a:tc>
                <a:extLst>
                  <a:ext uri="{0D108BD9-81ED-4DB2-BD59-A6C34878D82A}">
                    <a16:rowId xmlns:a16="http://schemas.microsoft.com/office/drawing/2014/main" val="4093121278"/>
                  </a:ext>
                </a:extLst>
              </a:tr>
              <a:tr h="815145">
                <a:tc>
                  <a:txBody>
                    <a:bodyPr/>
                    <a:lstStyle/>
                    <a:p>
                      <a:pPr algn="l" fontAlgn="ctr"/>
                      <a:r>
                        <a:rPr lang="en-US" sz="1000" u="none" strike="noStrike">
                          <a:effectLst/>
                        </a:rPr>
                        <a:t>Digital Twin</a:t>
                      </a:r>
                      <a:endParaRPr lang="en-US" sz="1000" b="0" i="0" u="none" strike="noStrike">
                        <a:solidFill>
                          <a:srgbClr val="000000"/>
                        </a:solidFill>
                        <a:effectLst/>
                        <a:latin typeface="Calibri" panose="020F0502020204030204" pitchFamily="34" charset="0"/>
                      </a:endParaRPr>
                    </a:p>
                  </a:txBody>
                  <a:tcPr marL="3368" marR="3368" marT="3368" marB="0" anchor="ctr">
                    <a:solidFill>
                      <a:schemeClr val="bg2">
                        <a:lumMod val="20000"/>
                        <a:lumOff val="80000"/>
                      </a:schemeClr>
                    </a:solidFill>
                  </a:tcPr>
                </a:tc>
                <a:extLst>
                  <a:ext uri="{0D108BD9-81ED-4DB2-BD59-A6C34878D82A}">
                    <a16:rowId xmlns:a16="http://schemas.microsoft.com/office/drawing/2014/main" val="465949023"/>
                  </a:ext>
                </a:extLst>
              </a:tr>
              <a:tr h="811776">
                <a:tc>
                  <a:txBody>
                    <a:bodyPr/>
                    <a:lstStyle/>
                    <a:p>
                      <a:pPr algn="l" fontAlgn="ctr"/>
                      <a:r>
                        <a:rPr lang="en-US" sz="1000" u="none" strike="noStrike">
                          <a:effectLst/>
                        </a:rPr>
                        <a:t>Generative Design</a:t>
                      </a:r>
                      <a:endParaRPr lang="en-US" sz="1000" b="0" i="0" u="none" strike="noStrike">
                        <a:solidFill>
                          <a:srgbClr val="000000"/>
                        </a:solidFill>
                        <a:effectLst/>
                        <a:latin typeface="Calibri" panose="020F0502020204030204" pitchFamily="34" charset="0"/>
                      </a:endParaRPr>
                    </a:p>
                  </a:txBody>
                  <a:tcPr marL="3368" marR="3368" marT="3368" marB="0" anchor="ctr">
                    <a:solidFill>
                      <a:schemeClr val="bg2">
                        <a:lumMod val="20000"/>
                        <a:lumOff val="80000"/>
                      </a:schemeClr>
                    </a:solidFill>
                  </a:tcPr>
                </a:tc>
                <a:extLst>
                  <a:ext uri="{0D108BD9-81ED-4DB2-BD59-A6C34878D82A}">
                    <a16:rowId xmlns:a16="http://schemas.microsoft.com/office/drawing/2014/main" val="3207235718"/>
                  </a:ext>
                </a:extLst>
              </a:tr>
              <a:tr h="811776">
                <a:tc>
                  <a:txBody>
                    <a:bodyPr/>
                    <a:lstStyle/>
                    <a:p>
                      <a:pPr algn="l" fontAlgn="ctr"/>
                      <a:r>
                        <a:rPr lang="en-US" sz="1000" u="none" strike="noStrike" dirty="0">
                          <a:effectLst/>
                        </a:rPr>
                        <a:t>Simulation Governance</a:t>
                      </a:r>
                      <a:endParaRPr lang="en-US" sz="1000" b="0" i="0" u="none" strike="noStrike" dirty="0">
                        <a:solidFill>
                          <a:srgbClr val="000000"/>
                        </a:solidFill>
                        <a:effectLst/>
                        <a:latin typeface="Calibri" panose="020F0502020204030204" pitchFamily="34" charset="0"/>
                      </a:endParaRPr>
                    </a:p>
                  </a:txBody>
                  <a:tcPr marL="3368" marR="3368" marT="3368" marB="0" anchor="ctr">
                    <a:solidFill>
                      <a:schemeClr val="bg2">
                        <a:lumMod val="20000"/>
                        <a:lumOff val="80000"/>
                      </a:schemeClr>
                    </a:solidFill>
                  </a:tcPr>
                </a:tc>
                <a:extLst>
                  <a:ext uri="{0D108BD9-81ED-4DB2-BD59-A6C34878D82A}">
                    <a16:rowId xmlns:a16="http://schemas.microsoft.com/office/drawing/2014/main" val="1019391813"/>
                  </a:ext>
                </a:extLst>
              </a:tr>
            </a:tbl>
          </a:graphicData>
        </a:graphic>
      </p:graphicFrame>
    </p:spTree>
    <p:extLst>
      <p:ext uri="{BB962C8B-B14F-4D97-AF65-F5344CB8AC3E}">
        <p14:creationId xmlns:p14="http://schemas.microsoft.com/office/powerpoint/2010/main" val="4262344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3026-20E2-4E56-A673-446F6C019ADD}"/>
              </a:ext>
            </a:extLst>
          </p:cNvPr>
          <p:cNvSpPr>
            <a:spLocks noGrp="1"/>
          </p:cNvSpPr>
          <p:nvPr>
            <p:ph type="ctrTitle"/>
          </p:nvPr>
        </p:nvSpPr>
        <p:spPr/>
        <p:txBody>
          <a:bodyPr/>
          <a:lstStyle/>
          <a:p>
            <a:r>
              <a:rPr lang="en-US" dirty="0"/>
              <a:t>Other Topics / Q&amp;A / Upcoming Calls</a:t>
            </a:r>
          </a:p>
        </p:txBody>
      </p:sp>
      <p:sp>
        <p:nvSpPr>
          <p:cNvPr id="3" name="Subtitle 2">
            <a:extLst>
              <a:ext uri="{FF2B5EF4-FFF2-40B4-BE49-F238E27FC236}">
                <a16:creationId xmlns:a16="http://schemas.microsoft.com/office/drawing/2014/main" id="{50FCC1DC-4805-4FAC-B812-90546B1CD3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83225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18EC3-A3E5-430B-933D-4A26609368B9}"/>
              </a:ext>
            </a:extLst>
          </p:cNvPr>
          <p:cNvSpPr>
            <a:spLocks noGrp="1"/>
          </p:cNvSpPr>
          <p:nvPr>
            <p:ph type="title"/>
          </p:nvPr>
        </p:nvSpPr>
        <p:spPr/>
        <p:txBody>
          <a:bodyPr/>
          <a:lstStyle/>
          <a:p>
            <a:r>
              <a:rPr lang="en-US" dirty="0"/>
              <a:t>Events 2019</a:t>
            </a:r>
          </a:p>
        </p:txBody>
      </p:sp>
      <p:sp>
        <p:nvSpPr>
          <p:cNvPr id="3" name="Content Placeholder 2">
            <a:extLst>
              <a:ext uri="{FF2B5EF4-FFF2-40B4-BE49-F238E27FC236}">
                <a16:creationId xmlns:a16="http://schemas.microsoft.com/office/drawing/2014/main" id="{8263F369-9931-42E4-99AC-248732815F4D}"/>
              </a:ext>
            </a:extLst>
          </p:cNvPr>
          <p:cNvSpPr>
            <a:spLocks noGrp="1"/>
          </p:cNvSpPr>
          <p:nvPr>
            <p:ph idx="1"/>
          </p:nvPr>
        </p:nvSpPr>
        <p:spPr>
          <a:xfrm>
            <a:off x="500543" y="1499533"/>
            <a:ext cx="10972800" cy="4525963"/>
          </a:xfrm>
        </p:spPr>
        <p:txBody>
          <a:bodyPr>
            <a:normAutofit/>
          </a:bodyPr>
          <a:lstStyle/>
          <a:p>
            <a:r>
              <a:rPr lang="en-US" dirty="0"/>
              <a:t>Model-Based Engineering: What Is It &amp; How Will It Impact Engineering Simulation?</a:t>
            </a:r>
          </a:p>
          <a:p>
            <a:pPr lvl="1"/>
            <a:r>
              <a:rPr lang="en-US" sz="1400" b="1" dirty="0"/>
              <a:t>Date</a:t>
            </a:r>
            <a:r>
              <a:rPr lang="en-US" sz="1400" dirty="0"/>
              <a:t>: October 1st, 2019</a:t>
            </a:r>
            <a:br>
              <a:rPr lang="en-US" sz="1400" dirty="0"/>
            </a:br>
            <a:r>
              <a:rPr lang="en-US" sz="1400" b="1" dirty="0"/>
              <a:t>Location</a:t>
            </a:r>
            <a:r>
              <a:rPr lang="en-US" sz="1400" dirty="0"/>
              <a:t>: Columbus, OH (USA)</a:t>
            </a:r>
            <a:endParaRPr lang="en-US" sz="1400" dirty="0">
              <a:hlinkClick r:id="rId2"/>
            </a:endParaRPr>
          </a:p>
          <a:p>
            <a:pPr lvl="1"/>
            <a:r>
              <a:rPr lang="en-US" sz="1400" dirty="0">
                <a:hlinkClick r:id="rId2"/>
              </a:rPr>
              <a:t>https://www.nafems.org/events/nafems/2019/model-based-engineering/</a:t>
            </a:r>
            <a:endParaRPr lang="en-US" sz="1400" dirty="0"/>
          </a:p>
          <a:p>
            <a:pPr lvl="1"/>
            <a:r>
              <a:rPr lang="en-US" sz="1300" dirty="0"/>
              <a:t>Preliminary Agenda available</a:t>
            </a:r>
          </a:p>
          <a:p>
            <a:pPr lvl="1"/>
            <a:r>
              <a:rPr lang="en-US" sz="1300" dirty="0"/>
              <a:t>Registration is open</a:t>
            </a:r>
          </a:p>
          <a:p>
            <a:r>
              <a:rPr lang="en-US" dirty="0"/>
              <a:t>Simulation in the Automotive Industry: Creating the Next Generation Vehicle – </a:t>
            </a:r>
          </a:p>
          <a:p>
            <a:pPr lvl="1"/>
            <a:r>
              <a:rPr lang="en-US" sz="1400" b="1" dirty="0"/>
              <a:t>Date: </a:t>
            </a:r>
            <a:r>
              <a:rPr lang="en-US" sz="1400" dirty="0"/>
              <a:t>November 14, 2019 </a:t>
            </a:r>
          </a:p>
          <a:p>
            <a:pPr lvl="1"/>
            <a:r>
              <a:rPr lang="en-US" sz="1400" b="1" dirty="0"/>
              <a:t>Location: </a:t>
            </a:r>
            <a:r>
              <a:rPr lang="en-US" sz="1400" dirty="0"/>
              <a:t>Troy, MI (USA)</a:t>
            </a:r>
          </a:p>
          <a:p>
            <a:pPr lvl="1"/>
            <a:r>
              <a:rPr lang="en-US" sz="1400" dirty="0">
                <a:hlinkClick r:id="rId3"/>
              </a:rPr>
              <a:t>https://www.nafems.org/events/nafems/2019/simulation-in-the-automotive-industry-creating-the-next-generation-vehicle-2019/</a:t>
            </a:r>
            <a:endParaRPr lang="en-US" sz="1400" dirty="0"/>
          </a:p>
          <a:p>
            <a:pPr lvl="1"/>
            <a:r>
              <a:rPr lang="en-US" sz="1400" dirty="0"/>
              <a:t>Abstracts reviewed</a:t>
            </a:r>
          </a:p>
        </p:txBody>
      </p:sp>
    </p:spTree>
    <p:extLst>
      <p:ext uri="{BB962C8B-B14F-4D97-AF65-F5344CB8AC3E}">
        <p14:creationId xmlns:p14="http://schemas.microsoft.com/office/powerpoint/2010/main" val="2966648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1C595-60B8-4675-9837-6D7A5A4E170D}"/>
              </a:ext>
            </a:extLst>
          </p:cNvPr>
          <p:cNvSpPr>
            <a:spLocks noGrp="1"/>
          </p:cNvSpPr>
          <p:nvPr>
            <p:ph type="title"/>
          </p:nvPr>
        </p:nvSpPr>
        <p:spPr>
          <a:xfrm>
            <a:off x="609600" y="241082"/>
            <a:ext cx="10972800" cy="790764"/>
          </a:xfrm>
        </p:spPr>
        <p:txBody>
          <a:bodyPr/>
          <a:lstStyle/>
          <a:p>
            <a:r>
              <a:rPr lang="en-US" dirty="0"/>
              <a:t>Upcoming SMSWG Meetings - Planned</a:t>
            </a:r>
          </a:p>
        </p:txBody>
      </p:sp>
      <p:sp>
        <p:nvSpPr>
          <p:cNvPr id="3" name="Content Placeholder 2">
            <a:extLst>
              <a:ext uri="{FF2B5EF4-FFF2-40B4-BE49-F238E27FC236}">
                <a16:creationId xmlns:a16="http://schemas.microsoft.com/office/drawing/2014/main" id="{43292A27-2C72-4E9F-854A-360F82D6302C}"/>
              </a:ext>
            </a:extLst>
          </p:cNvPr>
          <p:cNvSpPr>
            <a:spLocks noGrp="1"/>
          </p:cNvSpPr>
          <p:nvPr>
            <p:ph idx="1"/>
          </p:nvPr>
        </p:nvSpPr>
        <p:spPr>
          <a:xfrm>
            <a:off x="466987" y="1166018"/>
            <a:ext cx="10972800" cy="4525963"/>
          </a:xfrm>
        </p:spPr>
        <p:txBody>
          <a:bodyPr/>
          <a:lstStyle/>
          <a:p>
            <a:r>
              <a:rPr lang="en-US" b="1" dirty="0"/>
              <a:t>October:</a:t>
            </a:r>
          </a:p>
          <a:p>
            <a:pPr lvl="1"/>
            <a:r>
              <a:rPr lang="en-US" dirty="0"/>
              <a:t>MBSE 2.0 by Vitec and Zuken</a:t>
            </a:r>
          </a:p>
          <a:p>
            <a:r>
              <a:rPr lang="en-US" b="1" dirty="0"/>
              <a:t>November</a:t>
            </a:r>
            <a:r>
              <a:rPr lang="en-US" dirty="0"/>
              <a:t>:</a:t>
            </a:r>
          </a:p>
          <a:p>
            <a:pPr lvl="1"/>
            <a:r>
              <a:rPr lang="en-US" dirty="0"/>
              <a:t>Combine: MBSE High Level View for Newcomers and Introduction to MBSE </a:t>
            </a:r>
            <a:r>
              <a:rPr lang="en-US" sz="2000" i="1" dirty="0"/>
              <a:t>(How We Explain MBSE without using the Traditional “V Model”) (Ed)</a:t>
            </a:r>
            <a:endParaRPr lang="en-US" dirty="0"/>
          </a:p>
          <a:p>
            <a:pPr lvl="1"/>
            <a:endParaRPr lang="en-US" dirty="0"/>
          </a:p>
        </p:txBody>
      </p:sp>
    </p:spTree>
    <p:extLst>
      <p:ext uri="{BB962C8B-B14F-4D97-AF65-F5344CB8AC3E}">
        <p14:creationId xmlns:p14="http://schemas.microsoft.com/office/powerpoint/2010/main" val="3959122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5EA8F-93DE-4691-9E4F-85DC63007DBB}"/>
              </a:ext>
            </a:extLst>
          </p:cNvPr>
          <p:cNvSpPr>
            <a:spLocks noGrp="1"/>
          </p:cNvSpPr>
          <p:nvPr>
            <p:ph type="title"/>
          </p:nvPr>
        </p:nvSpPr>
        <p:spPr/>
        <p:txBody>
          <a:bodyPr/>
          <a:lstStyle/>
          <a:p>
            <a:r>
              <a:rPr lang="en-US" dirty="0"/>
              <a:t>Q &amp; A</a:t>
            </a:r>
          </a:p>
        </p:txBody>
      </p:sp>
      <p:sp>
        <p:nvSpPr>
          <p:cNvPr id="3" name="Content Placeholder 2">
            <a:extLst>
              <a:ext uri="{FF2B5EF4-FFF2-40B4-BE49-F238E27FC236}">
                <a16:creationId xmlns:a16="http://schemas.microsoft.com/office/drawing/2014/main" id="{7BF56A27-9E22-4321-8ECD-BA4F5F351F69}"/>
              </a:ext>
            </a:extLst>
          </p:cNvPr>
          <p:cNvSpPr>
            <a:spLocks noGrp="1"/>
          </p:cNvSpPr>
          <p:nvPr>
            <p:ph idx="1"/>
          </p:nvPr>
        </p:nvSpPr>
        <p:spPr/>
        <p:txBody>
          <a:bodyPr/>
          <a:lstStyle/>
          <a:p>
            <a:r>
              <a:rPr lang="en-US" dirty="0"/>
              <a:t>Open discussion</a:t>
            </a:r>
            <a:endParaRPr lang="en-US" sz="1400" dirty="0"/>
          </a:p>
          <a:p>
            <a:pPr marL="0" indent="0">
              <a:buNone/>
            </a:pPr>
            <a:br>
              <a:rPr lang="en-US" dirty="0"/>
            </a:br>
            <a:endParaRPr lang="en-US" sz="1400" dirty="0"/>
          </a:p>
        </p:txBody>
      </p:sp>
    </p:spTree>
    <p:extLst>
      <p:ext uri="{BB962C8B-B14F-4D97-AF65-F5344CB8AC3E}">
        <p14:creationId xmlns:p14="http://schemas.microsoft.com/office/powerpoint/2010/main" val="3732529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543" y="149743"/>
            <a:ext cx="10972800" cy="1143000"/>
          </a:xfrm>
        </p:spPr>
        <p:txBody>
          <a:bodyPr>
            <a:normAutofit/>
          </a:bodyPr>
          <a:lstStyle/>
          <a:p>
            <a:r>
              <a:rPr lang="en-GB" sz="3600" dirty="0"/>
              <a:t>Agenda</a:t>
            </a:r>
          </a:p>
        </p:txBody>
      </p:sp>
      <p:sp>
        <p:nvSpPr>
          <p:cNvPr id="3" name="Content Placeholder 2"/>
          <p:cNvSpPr>
            <a:spLocks noGrp="1"/>
          </p:cNvSpPr>
          <p:nvPr>
            <p:ph idx="1"/>
          </p:nvPr>
        </p:nvSpPr>
        <p:spPr>
          <a:xfrm>
            <a:off x="377505" y="1166018"/>
            <a:ext cx="11095838" cy="4525963"/>
          </a:xfrm>
        </p:spPr>
        <p:txBody>
          <a:bodyPr>
            <a:normAutofit/>
          </a:bodyPr>
          <a:lstStyle/>
          <a:p>
            <a:r>
              <a:rPr lang="en-GB" sz="1600" dirty="0"/>
              <a:t> Renewal of NAFEMS and INCOSE MoU – Roger Burkhart</a:t>
            </a:r>
            <a:endParaRPr lang="en-US" sz="1600" dirty="0"/>
          </a:p>
          <a:p>
            <a:pPr marL="0" indent="0">
              <a:buNone/>
            </a:pPr>
            <a:endParaRPr lang="en-US" sz="1600" dirty="0"/>
          </a:p>
          <a:p>
            <a:pPr lvl="0"/>
            <a:r>
              <a:rPr lang="en-GB" sz="1600" dirty="0"/>
              <a:t>Report out from the joint NAFEMS/INCOSE meeting from the NWC ’19 – Rod Dreisbach</a:t>
            </a:r>
            <a:endParaRPr lang="en-US" sz="1600" dirty="0"/>
          </a:p>
          <a:p>
            <a:pPr marL="0" indent="0">
              <a:buNone/>
            </a:pPr>
            <a:endParaRPr lang="en-US" sz="1600" dirty="0"/>
          </a:p>
          <a:p>
            <a:pPr lvl="0"/>
            <a:r>
              <a:rPr lang="en-GB" sz="1600" dirty="0"/>
              <a:t>Roadmap Focus Team: update – Frank Popielas</a:t>
            </a:r>
            <a:endParaRPr lang="en-US" sz="1600" dirty="0"/>
          </a:p>
          <a:p>
            <a:pPr marL="0" indent="0">
              <a:buNone/>
            </a:pPr>
            <a:endParaRPr lang="en-US" sz="1600" dirty="0"/>
          </a:p>
          <a:p>
            <a:pPr lvl="0"/>
            <a:r>
              <a:rPr lang="en-GB" sz="1600" dirty="0"/>
              <a:t>Terms and Definitions Focus Team: update and presentation of the 7 finalized definitions – Ed Ladzinski</a:t>
            </a:r>
            <a:endParaRPr lang="en-US" sz="1600" dirty="0"/>
          </a:p>
          <a:p>
            <a:pPr lvl="0"/>
            <a:endParaRPr lang="en-GB" sz="1600" dirty="0"/>
          </a:p>
          <a:p>
            <a:pPr lvl="0"/>
            <a:r>
              <a:rPr lang="en-GB" sz="1600" dirty="0"/>
              <a:t>Q&amp;A / Other topics / Next SMSWG Call</a:t>
            </a:r>
          </a:p>
        </p:txBody>
      </p:sp>
      <p:sp>
        <p:nvSpPr>
          <p:cNvPr id="4" name="Slide Number Placeholder 3"/>
          <p:cNvSpPr>
            <a:spLocks noGrp="1"/>
          </p:cNvSpPr>
          <p:nvPr>
            <p:ph type="sldNum" sz="quarter" idx="12"/>
          </p:nvPr>
        </p:nvSpPr>
        <p:spPr>
          <a:xfrm>
            <a:off x="4177820" y="6343132"/>
            <a:ext cx="87444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3E9EC35-AD31-4AB2-93A8-D6F93F11AE10}" type="slidenum">
              <a:rPr lang="en-GB" smtClean="0"/>
              <a:pPr/>
              <a:t>2</a:t>
            </a:fld>
            <a:endParaRPr lang="en-GB" dirty="0"/>
          </a:p>
        </p:txBody>
      </p:sp>
    </p:spTree>
    <p:extLst>
      <p:ext uri="{BB962C8B-B14F-4D97-AF65-F5344CB8AC3E}">
        <p14:creationId xmlns:p14="http://schemas.microsoft.com/office/powerpoint/2010/main" val="717405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11F9D7E-E1A9-40A8-9D7A-0E3E5C6C37DF}"/>
              </a:ext>
            </a:extLst>
          </p:cNvPr>
          <p:cNvSpPr>
            <a:spLocks noGrp="1"/>
          </p:cNvSpPr>
          <p:nvPr>
            <p:ph type="ctrTitle"/>
          </p:nvPr>
        </p:nvSpPr>
        <p:spPr>
          <a:xfrm>
            <a:off x="1703512" y="2822575"/>
            <a:ext cx="8278688" cy="1470025"/>
          </a:xfrm>
        </p:spPr>
        <p:txBody>
          <a:bodyPr>
            <a:normAutofit fontScale="90000"/>
          </a:bodyPr>
          <a:lstStyle/>
          <a:p>
            <a:r>
              <a:rPr lang="en-US" altLang="en-US" dirty="0"/>
              <a:t>Integrating Modelling &amp; Simulation at all Levels of Engineering:</a:t>
            </a:r>
            <a:br>
              <a:rPr lang="en-US" altLang="en-US" dirty="0"/>
            </a:br>
            <a:r>
              <a:rPr lang="en-US" altLang="en-US" dirty="0"/>
              <a:t>Element, System, System-of-Systems</a:t>
            </a:r>
          </a:p>
        </p:txBody>
      </p:sp>
      <p:sp>
        <p:nvSpPr>
          <p:cNvPr id="4099" name="Subtitle 2">
            <a:extLst>
              <a:ext uri="{FF2B5EF4-FFF2-40B4-BE49-F238E27FC236}">
                <a16:creationId xmlns:a16="http://schemas.microsoft.com/office/drawing/2014/main" id="{59228CB6-0E5B-4601-BE14-BB02BBD0EF29}"/>
              </a:ext>
            </a:extLst>
          </p:cNvPr>
          <p:cNvSpPr>
            <a:spLocks noGrp="1"/>
          </p:cNvSpPr>
          <p:nvPr>
            <p:ph type="subTitle" idx="1"/>
          </p:nvPr>
        </p:nvSpPr>
        <p:spPr>
          <a:xfrm>
            <a:off x="3071664" y="4484688"/>
            <a:ext cx="6904186" cy="1968648"/>
          </a:xfrm>
        </p:spPr>
        <p:txBody>
          <a:bodyPr>
            <a:normAutofit fontScale="55000" lnSpcReduction="20000"/>
          </a:bodyPr>
          <a:lstStyle/>
          <a:p>
            <a:r>
              <a:rPr lang="en-GB" altLang="en-US" dirty="0">
                <a:solidFill>
                  <a:srgbClr val="898989"/>
                </a:solidFill>
              </a:rPr>
              <a:t>Joint Panel Session with</a:t>
            </a:r>
          </a:p>
          <a:p>
            <a:r>
              <a:rPr lang="en-GB" altLang="en-US" dirty="0">
                <a:solidFill>
                  <a:srgbClr val="898989"/>
                </a:solidFill>
              </a:rPr>
              <a:t>International Council on Systems Engineering (INCOSE)</a:t>
            </a:r>
          </a:p>
          <a:p>
            <a:r>
              <a:rPr lang="en-GB" altLang="en-US" dirty="0">
                <a:solidFill>
                  <a:srgbClr val="898989"/>
                </a:solidFill>
              </a:rPr>
              <a:t>&amp;</a:t>
            </a:r>
          </a:p>
          <a:p>
            <a:r>
              <a:rPr lang="en-GB" altLang="en-US" dirty="0">
                <a:solidFill>
                  <a:srgbClr val="898989"/>
                </a:solidFill>
              </a:rPr>
              <a:t>International Association for Engineering Modelling, Analysis &amp; Simulation (NAFEMS)</a:t>
            </a:r>
          </a:p>
          <a:p>
            <a:endParaRPr lang="en-GB" altLang="en-US" dirty="0">
              <a:solidFill>
                <a:srgbClr val="898989"/>
              </a:solidFill>
            </a:endParaRPr>
          </a:p>
          <a:p>
            <a:r>
              <a:rPr lang="en-GB" altLang="en-US" dirty="0">
                <a:solidFill>
                  <a:schemeClr val="tx1"/>
                </a:solidFill>
              </a:rPr>
              <a:t>June 19, 2019</a:t>
            </a:r>
          </a:p>
          <a:p>
            <a:endParaRPr lang="en-GB" altLang="en-US" dirty="0">
              <a:solidFill>
                <a:srgbClr val="898989"/>
              </a:solidFill>
            </a:endParaRPr>
          </a:p>
          <a:p>
            <a:endParaRPr lang="en-GB" altLang="en-US" dirty="0">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0"/>
            <a:ext cx="11064552" cy="1143000"/>
          </a:xfrm>
        </p:spPr>
        <p:txBody>
          <a:bodyPr/>
          <a:lstStyle/>
          <a:p>
            <a:r>
              <a:rPr lang="en-AU" dirty="0"/>
              <a:t>INCOSE-NAFEMS Joint SMS Panel Program</a:t>
            </a:r>
          </a:p>
        </p:txBody>
      </p:sp>
      <p:sp>
        <p:nvSpPr>
          <p:cNvPr id="3" name="Content Placeholder 2"/>
          <p:cNvSpPr>
            <a:spLocks noGrp="1"/>
          </p:cNvSpPr>
          <p:nvPr>
            <p:ph idx="1"/>
          </p:nvPr>
        </p:nvSpPr>
        <p:spPr/>
        <p:txBody>
          <a:bodyPr>
            <a:normAutofit lnSpcReduction="10000"/>
          </a:bodyPr>
          <a:lstStyle/>
          <a:p>
            <a:r>
              <a:rPr lang="en-AU" dirty="0"/>
              <a:t>Towards New Collaboration Schemes Through Digital Twins</a:t>
            </a:r>
          </a:p>
          <a:p>
            <a:pPr lvl="1"/>
            <a:r>
              <a:rPr lang="en-AU" dirty="0"/>
              <a:t>Panellist 1: Ralf Hartmann (Airbus, DE)</a:t>
            </a:r>
          </a:p>
          <a:p>
            <a:r>
              <a:rPr lang="en-AU" dirty="0"/>
              <a:t>A Bridge Between Two Worlds – Simulation &amp; MBSE</a:t>
            </a:r>
          </a:p>
          <a:p>
            <a:pPr lvl="1"/>
            <a:r>
              <a:rPr lang="en-AU" dirty="0"/>
              <a:t>Panellist 2: Eric </a:t>
            </a:r>
            <a:r>
              <a:rPr lang="en-AU" dirty="0" err="1"/>
              <a:t>Landel</a:t>
            </a:r>
            <a:r>
              <a:rPr lang="en-AU" dirty="0"/>
              <a:t> (Renault, Fr)</a:t>
            </a:r>
          </a:p>
          <a:p>
            <a:r>
              <a:rPr lang="en-AU" dirty="0"/>
              <a:t>Interoperability Standards</a:t>
            </a:r>
          </a:p>
          <a:p>
            <a:pPr lvl="1"/>
            <a:r>
              <a:rPr lang="en-AU" dirty="0"/>
              <a:t>Panellist 3: Peter Coleman (Airbus, UK)</a:t>
            </a:r>
          </a:p>
          <a:p>
            <a:r>
              <a:rPr lang="en-AU" dirty="0"/>
              <a:t>What is Simulation Governance &amp; Management?</a:t>
            </a:r>
          </a:p>
          <a:p>
            <a:pPr lvl="1"/>
            <a:r>
              <a:rPr lang="en-AU" dirty="0"/>
              <a:t>Panellist 4: Rod </a:t>
            </a:r>
            <a:r>
              <a:rPr lang="en-AU" dirty="0" err="1"/>
              <a:t>Dreisbach</a:t>
            </a:r>
            <a:r>
              <a:rPr lang="en-AU" dirty="0"/>
              <a:t> (formerly Boeing, US)</a:t>
            </a:r>
          </a:p>
          <a:p>
            <a:r>
              <a:rPr lang="en-AU" dirty="0"/>
              <a:t>Discussion Time</a:t>
            </a:r>
          </a:p>
          <a:p>
            <a:pPr lvl="1"/>
            <a:r>
              <a:rPr lang="en-AU" dirty="0"/>
              <a:t>Moderator: Kerry Lunney (Thales, Au)</a:t>
            </a:r>
          </a:p>
          <a:p>
            <a:endParaRPr lang="en-AU" dirty="0"/>
          </a:p>
        </p:txBody>
      </p:sp>
    </p:spTree>
    <p:extLst>
      <p:ext uri="{BB962C8B-B14F-4D97-AF65-F5344CB8AC3E}">
        <p14:creationId xmlns:p14="http://schemas.microsoft.com/office/powerpoint/2010/main" val="1310059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623392" y="1340768"/>
            <a:ext cx="11377264" cy="4525963"/>
          </a:xfrm>
        </p:spPr>
        <p:txBody>
          <a:bodyPr>
            <a:normAutofit/>
          </a:bodyPr>
          <a:lstStyle/>
          <a:p>
            <a:r>
              <a:rPr lang="en-AU" sz="2400" dirty="0"/>
              <a:t>Peter Coleman - </a:t>
            </a:r>
            <a:r>
              <a:rPr lang="en-AU" sz="2400" dirty="0">
                <a:hlinkClick r:id="rId2"/>
              </a:rPr>
              <a:t>peter.coleman@airbus.com</a:t>
            </a:r>
            <a:endParaRPr lang="en-AU" sz="2400" dirty="0"/>
          </a:p>
          <a:p>
            <a:r>
              <a:rPr lang="en-AU" sz="2400" dirty="0"/>
              <a:t>Rod Dreisbach - </a:t>
            </a:r>
            <a:r>
              <a:rPr lang="en-AU" sz="2400" dirty="0">
                <a:hlinkClick r:id="rId3"/>
              </a:rPr>
              <a:t>roddreisbach@comcast.net</a:t>
            </a:r>
            <a:endParaRPr lang="en-AU" sz="2400" dirty="0"/>
          </a:p>
          <a:p>
            <a:r>
              <a:rPr lang="en-AU" sz="2400" dirty="0"/>
              <a:t>Ralf Hartmann - </a:t>
            </a:r>
            <a:r>
              <a:rPr lang="en-AU" sz="2400" dirty="0">
                <a:hlinkClick r:id="rId4"/>
              </a:rPr>
              <a:t>ralf.hartmann@airbus.com</a:t>
            </a:r>
            <a:endParaRPr lang="en-AU" sz="2400" dirty="0"/>
          </a:p>
          <a:p>
            <a:r>
              <a:rPr lang="en-AU" sz="2400" dirty="0"/>
              <a:t>Eric </a:t>
            </a:r>
            <a:r>
              <a:rPr lang="en-AU" sz="2400" dirty="0" err="1"/>
              <a:t>Landel</a:t>
            </a:r>
            <a:r>
              <a:rPr lang="en-AU" sz="2400" dirty="0"/>
              <a:t> - </a:t>
            </a:r>
            <a:r>
              <a:rPr lang="en-AU" sz="2400" dirty="0">
                <a:hlinkClick r:id="rId5"/>
              </a:rPr>
              <a:t>eric.landel@renault.com</a:t>
            </a:r>
            <a:endParaRPr lang="en-AU" sz="2400" dirty="0"/>
          </a:p>
          <a:p>
            <a:r>
              <a:rPr lang="en-AU" sz="2400" dirty="0"/>
              <a:t>Kerry </a:t>
            </a:r>
            <a:r>
              <a:rPr lang="en-AU" sz="2400" dirty="0" err="1"/>
              <a:t>Lunney</a:t>
            </a:r>
            <a:r>
              <a:rPr lang="en-AU" sz="2400" dirty="0"/>
              <a:t> - </a:t>
            </a:r>
            <a:r>
              <a:rPr lang="en-AU" sz="2400" dirty="0">
                <a:hlinkClick r:id="rId6"/>
              </a:rPr>
              <a:t>kerry.lunney@thalesgroup.com.au</a:t>
            </a:r>
            <a:r>
              <a:rPr lang="en-AU" sz="2400" dirty="0"/>
              <a:t> – INCOSE President-Elect</a:t>
            </a:r>
          </a:p>
          <a:p>
            <a:r>
              <a:rPr lang="en-AU" sz="2400" dirty="0"/>
              <a:t>Garry </a:t>
            </a:r>
            <a:r>
              <a:rPr lang="en-AU" sz="2400" dirty="0" err="1"/>
              <a:t>Roedler</a:t>
            </a:r>
            <a:r>
              <a:rPr lang="en-AU" sz="2400" dirty="0"/>
              <a:t> – (Lockheed Martin Corp.) - INCOSE President </a:t>
            </a:r>
          </a:p>
          <a:p>
            <a:r>
              <a:rPr lang="en-AU" sz="2400" dirty="0" err="1"/>
              <a:t>Prof.</a:t>
            </a:r>
            <a:r>
              <a:rPr lang="en-AU" sz="2400" dirty="0"/>
              <a:t> Heinz </a:t>
            </a:r>
            <a:r>
              <a:rPr lang="en-AU" sz="2400" dirty="0" err="1"/>
              <a:t>Stoewer</a:t>
            </a:r>
            <a:r>
              <a:rPr lang="en-AU" sz="2400" dirty="0"/>
              <a:t> - (Space Associates)</a:t>
            </a:r>
          </a:p>
          <a:p>
            <a:r>
              <a:rPr lang="pt-BR" sz="2400"/>
              <a:t>Costas Stavrinidis </a:t>
            </a:r>
            <a:r>
              <a:rPr lang="pt-BR" sz="2400" dirty="0"/>
              <a:t>– NAFEMS Chairman</a:t>
            </a:r>
          </a:p>
          <a:p>
            <a:r>
              <a:rPr lang="pt-BR" sz="2400" dirty="0"/>
              <a:t>Tim Morris – NAFEMS CEO</a:t>
            </a:r>
          </a:p>
          <a:p>
            <a:r>
              <a:rPr lang="pt-BR" sz="2400" dirty="0"/>
              <a:t>Ian Symington – NAFEMS Technical Officer</a:t>
            </a:r>
            <a:endParaRPr lang="en-AU" sz="2400" dirty="0"/>
          </a:p>
          <a:p>
            <a:endParaRPr lang="en-AU" sz="2400" dirty="0"/>
          </a:p>
          <a:p>
            <a:pPr lvl="1"/>
            <a:endParaRPr lang="en-AU" dirty="0"/>
          </a:p>
        </p:txBody>
      </p:sp>
      <p:sp>
        <p:nvSpPr>
          <p:cNvPr id="2" name="Title 1"/>
          <p:cNvSpPr>
            <a:spLocks noGrp="1"/>
          </p:cNvSpPr>
          <p:nvPr>
            <p:ph type="title"/>
          </p:nvPr>
        </p:nvSpPr>
        <p:spPr>
          <a:xfrm>
            <a:off x="1055440" y="0"/>
            <a:ext cx="10001250" cy="1143000"/>
          </a:xfrm>
        </p:spPr>
        <p:txBody>
          <a:bodyPr/>
          <a:lstStyle/>
          <a:p>
            <a:r>
              <a:rPr lang="en-US" dirty="0"/>
              <a:t>Discussion Attendees</a:t>
            </a:r>
          </a:p>
        </p:txBody>
      </p:sp>
    </p:spTree>
    <p:extLst>
      <p:ext uri="{BB962C8B-B14F-4D97-AF65-F5344CB8AC3E}">
        <p14:creationId xmlns:p14="http://schemas.microsoft.com/office/powerpoint/2010/main" val="3800116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5440" y="260648"/>
            <a:ext cx="3810000" cy="5080000"/>
          </a:xfrm>
        </p:spPr>
      </p:pic>
      <p:sp>
        <p:nvSpPr>
          <p:cNvPr id="10" name="TextBox 9"/>
          <p:cNvSpPr txBox="1"/>
          <p:nvPr/>
        </p:nvSpPr>
        <p:spPr>
          <a:xfrm>
            <a:off x="5375920" y="627067"/>
            <a:ext cx="6480720" cy="6463308"/>
          </a:xfrm>
          <a:prstGeom prst="rect">
            <a:avLst/>
          </a:prstGeom>
          <a:noFill/>
        </p:spPr>
        <p:txBody>
          <a:bodyPr wrap="square" rtlCol="0">
            <a:spAutoFit/>
          </a:bodyPr>
          <a:lstStyle/>
          <a:p>
            <a:pPr algn="ctr"/>
            <a:r>
              <a:rPr lang="en-GB" sz="2000" b="1" u="sng" dirty="0"/>
              <a:t>NWC19 SMS Summary:  Peter Coleman</a:t>
            </a:r>
          </a:p>
          <a:p>
            <a:r>
              <a:rPr lang="en-GB" b="1" dirty="0"/>
              <a:t>Special session with INCOSE – NAFEMS leadership and SMS WG + lively panel discussion with audience, exploring issues around integration of SE and ES all along the lifecycle</a:t>
            </a:r>
          </a:p>
          <a:p>
            <a:endParaRPr lang="en-GB" dirty="0"/>
          </a:p>
          <a:p>
            <a:r>
              <a:rPr lang="en-GB" b="1" dirty="0"/>
              <a:t>12 papers on Systems topics presented in 3 sessions (1C, 2C, 3C)</a:t>
            </a:r>
            <a:endParaRPr lang="en-GB" dirty="0"/>
          </a:p>
          <a:p>
            <a:endParaRPr lang="en-GB" dirty="0"/>
          </a:p>
          <a:p>
            <a:r>
              <a:rPr lang="en-GB" dirty="0"/>
              <a:t>Some impressions</a:t>
            </a:r>
          </a:p>
          <a:p>
            <a:endParaRPr lang="en-GB" dirty="0"/>
          </a:p>
          <a:p>
            <a:pPr marL="285750" indent="-285750">
              <a:buFont typeface="Arial" panose="020B0604020202020204" pitchFamily="34" charset="0"/>
              <a:buChar char="•"/>
            </a:pPr>
            <a:r>
              <a:rPr lang="en-GB" dirty="0"/>
              <a:t>Interesting mix between practical use of system simulation in industry and tools capabilities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Good surprise to see Systems topics well represented</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Suggestion for next NWC – short training course(s) on system simulation and MBSE</a:t>
            </a:r>
          </a:p>
          <a:p>
            <a:pPr marL="285750" indent="-285750">
              <a:buFont typeface="Arial" panose="020B0604020202020204" pitchFamily="34" charset="0"/>
              <a:buChar char="•"/>
            </a:pPr>
            <a:endParaRPr lang="en-GB" dirty="0"/>
          </a:p>
          <a:p>
            <a:endParaRPr lang="en-GB" dirty="0"/>
          </a:p>
          <a:p>
            <a:endParaRPr lang="en-GB" dirty="0"/>
          </a:p>
          <a:p>
            <a:endParaRPr lang="en-GB" dirty="0"/>
          </a:p>
        </p:txBody>
      </p:sp>
      <p:sp>
        <p:nvSpPr>
          <p:cNvPr id="11" name="TextBox 10"/>
          <p:cNvSpPr txBox="1"/>
          <p:nvPr/>
        </p:nvSpPr>
        <p:spPr>
          <a:xfrm>
            <a:off x="191344" y="5371302"/>
            <a:ext cx="5184576" cy="1200329"/>
          </a:xfrm>
          <a:prstGeom prst="rect">
            <a:avLst/>
          </a:prstGeom>
          <a:noFill/>
        </p:spPr>
        <p:txBody>
          <a:bodyPr wrap="square" rtlCol="0">
            <a:spAutoFit/>
          </a:bodyPr>
          <a:lstStyle/>
          <a:p>
            <a:pPr algn="ctr"/>
            <a:r>
              <a:rPr lang="en-GB" b="1" dirty="0"/>
              <a:t>Renewed MoU signing on June 19, 2019 between INCOSE and NAFEMS to continue our collaborations on Systems Engineering </a:t>
            </a:r>
          </a:p>
          <a:p>
            <a:pPr algn="ctr"/>
            <a:r>
              <a:rPr lang="en-GB" b="1" dirty="0"/>
              <a:t>and Engineering Simulation!</a:t>
            </a:r>
          </a:p>
        </p:txBody>
      </p:sp>
    </p:spTree>
    <p:extLst>
      <p:ext uri="{BB962C8B-B14F-4D97-AF65-F5344CB8AC3E}">
        <p14:creationId xmlns:p14="http://schemas.microsoft.com/office/powerpoint/2010/main" val="789746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D7DA9-5259-4B85-AC2F-615D7D6F6F86}"/>
              </a:ext>
            </a:extLst>
          </p:cNvPr>
          <p:cNvSpPr>
            <a:spLocks noGrp="1"/>
          </p:cNvSpPr>
          <p:nvPr>
            <p:ph type="ctrTitle"/>
          </p:nvPr>
        </p:nvSpPr>
        <p:spPr/>
        <p:txBody>
          <a:bodyPr/>
          <a:lstStyle/>
          <a:p>
            <a:r>
              <a:rPr lang="en-US" dirty="0"/>
              <a:t>Roadmap Focus Team - Update</a:t>
            </a:r>
          </a:p>
        </p:txBody>
      </p:sp>
      <p:sp>
        <p:nvSpPr>
          <p:cNvPr id="3" name="Subtitle 2">
            <a:extLst>
              <a:ext uri="{FF2B5EF4-FFF2-40B4-BE49-F238E27FC236}">
                <a16:creationId xmlns:a16="http://schemas.microsoft.com/office/drawing/2014/main" id="{1E37501E-6D20-4DFE-8276-7080B1854547}"/>
              </a:ext>
            </a:extLst>
          </p:cNvPr>
          <p:cNvSpPr>
            <a:spLocks noGrp="1"/>
          </p:cNvSpPr>
          <p:nvPr>
            <p:ph type="subTitle" idx="1"/>
          </p:nvPr>
        </p:nvSpPr>
        <p:spPr/>
        <p:txBody>
          <a:bodyPr/>
          <a:lstStyle/>
          <a:p>
            <a:r>
              <a:rPr lang="en-US" dirty="0"/>
              <a:t>Frank Popielas	</a:t>
            </a:r>
          </a:p>
        </p:txBody>
      </p:sp>
    </p:spTree>
    <p:extLst>
      <p:ext uri="{BB962C8B-B14F-4D97-AF65-F5344CB8AC3E}">
        <p14:creationId xmlns:p14="http://schemas.microsoft.com/office/powerpoint/2010/main" val="2450940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52FC6-2EDC-4DBD-9644-F88BDF32DB61}"/>
              </a:ext>
            </a:extLst>
          </p:cNvPr>
          <p:cNvSpPr>
            <a:spLocks noGrp="1"/>
          </p:cNvSpPr>
          <p:nvPr>
            <p:ph type="title"/>
          </p:nvPr>
        </p:nvSpPr>
        <p:spPr>
          <a:xfrm>
            <a:off x="215317" y="123636"/>
            <a:ext cx="10972800" cy="857876"/>
          </a:xfrm>
        </p:spPr>
        <p:txBody>
          <a:bodyPr/>
          <a:lstStyle/>
          <a:p>
            <a:r>
              <a:rPr lang="en-US" dirty="0"/>
              <a:t>Topics / Focus 2019</a:t>
            </a:r>
          </a:p>
        </p:txBody>
      </p:sp>
      <p:sp>
        <p:nvSpPr>
          <p:cNvPr id="3" name="Content Placeholder 2">
            <a:extLst>
              <a:ext uri="{FF2B5EF4-FFF2-40B4-BE49-F238E27FC236}">
                <a16:creationId xmlns:a16="http://schemas.microsoft.com/office/drawing/2014/main" id="{654FD0CC-400F-463D-9699-9CD4142A6466}"/>
              </a:ext>
            </a:extLst>
          </p:cNvPr>
          <p:cNvSpPr>
            <a:spLocks noGrp="1"/>
          </p:cNvSpPr>
          <p:nvPr>
            <p:ph idx="1"/>
          </p:nvPr>
        </p:nvSpPr>
        <p:spPr>
          <a:xfrm>
            <a:off x="109057" y="1149190"/>
            <a:ext cx="11937534" cy="4850933"/>
          </a:xfrm>
        </p:spPr>
        <p:txBody>
          <a:bodyPr>
            <a:normAutofit fontScale="85000" lnSpcReduction="10000"/>
          </a:bodyPr>
          <a:lstStyle/>
          <a:p>
            <a:r>
              <a:rPr lang="en-US" dirty="0">
                <a:solidFill>
                  <a:srgbClr val="00B050"/>
                </a:solidFill>
              </a:rPr>
              <a:t>The flyer is the foundation – completed</a:t>
            </a:r>
            <a:endParaRPr lang="en-US" dirty="0"/>
          </a:p>
          <a:p>
            <a:r>
              <a:rPr lang="en-US" dirty="0"/>
              <a:t>Providing a better focus around “What is Model-Based…?”</a:t>
            </a:r>
          </a:p>
          <a:p>
            <a:pPr lvl="1"/>
            <a:r>
              <a:rPr lang="en-US" dirty="0"/>
              <a:t>Working together with T&amp;D Focus Team to update / create proper definitions: </a:t>
            </a:r>
            <a:r>
              <a:rPr lang="en-US" i="1" dirty="0">
                <a:solidFill>
                  <a:srgbClr val="00B050"/>
                </a:solidFill>
              </a:rPr>
              <a:t>7 definitions finalized, will be circulated to SC and introduced to SMSWG at next meeting</a:t>
            </a:r>
            <a:endParaRPr lang="en-US" dirty="0">
              <a:solidFill>
                <a:srgbClr val="00B050"/>
              </a:solidFill>
            </a:endParaRPr>
          </a:p>
          <a:p>
            <a:pPr lvl="1"/>
            <a:r>
              <a:rPr lang="en-US" dirty="0"/>
              <a:t>Create a joint NAFEMS/INCOSE flyer on this topic: include the various model definitions when writing it (where needed)</a:t>
            </a:r>
          </a:p>
          <a:p>
            <a:pPr lvl="2"/>
            <a:r>
              <a:rPr lang="en-US" dirty="0"/>
              <a:t>Solicit people who can help drafting it – our focus team takes the lead</a:t>
            </a:r>
          </a:p>
          <a:p>
            <a:pPr lvl="2" fontAlgn="ctr"/>
            <a:r>
              <a:rPr lang="en-US" dirty="0"/>
              <a:t>Outline: September 2019</a:t>
            </a:r>
          </a:p>
          <a:p>
            <a:pPr lvl="2" fontAlgn="ctr"/>
            <a:r>
              <a:rPr lang="en-US" dirty="0"/>
              <a:t>Draft: December 2019</a:t>
            </a:r>
          </a:p>
          <a:p>
            <a:pPr lvl="2" fontAlgn="ctr"/>
            <a:r>
              <a:rPr lang="en-US" dirty="0"/>
              <a:t>Final: January 2019 (to be available for IW 2020) – content finalized </a:t>
            </a:r>
          </a:p>
          <a:p>
            <a:r>
              <a:rPr lang="en-US" dirty="0"/>
              <a:t>Start to roll out the SMS Presentation Topics and combine with company experiences (use cases from end users)</a:t>
            </a:r>
          </a:p>
          <a:p>
            <a:pPr lvl="1"/>
            <a:r>
              <a:rPr lang="en-US" dirty="0"/>
              <a:t>Will identify the sequence of the various topics (see next slide)</a:t>
            </a:r>
          </a:p>
          <a:p>
            <a:pPr lvl="1"/>
            <a:r>
              <a:rPr lang="en-US" dirty="0"/>
              <a:t>Provide those as part of the SMSWG meeting and make the material available to the group</a:t>
            </a:r>
          </a:p>
          <a:p>
            <a:endParaRPr lang="en-US" dirty="0"/>
          </a:p>
        </p:txBody>
      </p:sp>
    </p:spTree>
    <p:extLst>
      <p:ext uri="{BB962C8B-B14F-4D97-AF65-F5344CB8AC3E}">
        <p14:creationId xmlns:p14="http://schemas.microsoft.com/office/powerpoint/2010/main" val="240600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E5BE-405B-4B8C-AFC7-C3F9A59360BA}"/>
              </a:ext>
            </a:extLst>
          </p:cNvPr>
          <p:cNvSpPr>
            <a:spLocks noGrp="1"/>
          </p:cNvSpPr>
          <p:nvPr>
            <p:ph type="title"/>
          </p:nvPr>
        </p:nvSpPr>
        <p:spPr>
          <a:xfrm>
            <a:off x="240484" y="0"/>
            <a:ext cx="10972800"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dirty="0"/>
              <a:t>SMS Presentations Topics</a:t>
            </a:r>
          </a:p>
        </p:txBody>
      </p:sp>
      <p:sp>
        <p:nvSpPr>
          <p:cNvPr id="3" name="Content Placeholder 2">
            <a:extLst>
              <a:ext uri="{FF2B5EF4-FFF2-40B4-BE49-F238E27FC236}">
                <a16:creationId xmlns:a16="http://schemas.microsoft.com/office/drawing/2014/main" id="{FEA8198A-0A91-47F6-9790-13F498E54497}"/>
              </a:ext>
            </a:extLst>
          </p:cNvPr>
          <p:cNvSpPr>
            <a:spLocks noGrp="1"/>
          </p:cNvSpPr>
          <p:nvPr>
            <p:ph idx="1"/>
          </p:nvPr>
        </p:nvSpPr>
        <p:spPr>
          <a:xfrm>
            <a:off x="517321" y="1132514"/>
            <a:ext cx="10972800" cy="5025005"/>
          </a:xfrm>
        </p:spPr>
        <p:txBody>
          <a:bodyPr>
            <a:normAutofit fontScale="92500" lnSpcReduction="10000"/>
          </a:bodyPr>
          <a:lstStyle/>
          <a:p>
            <a:pPr>
              <a:spcAft>
                <a:spcPts val="600"/>
              </a:spcAft>
              <a:buFont typeface="Arial" panose="020B0604020202020204" pitchFamily="34" charset="0"/>
              <a:buChar char="•"/>
            </a:pPr>
            <a:r>
              <a:rPr lang="en-US" i="1" dirty="0">
                <a:solidFill>
                  <a:srgbClr val="00B050"/>
                </a:solidFill>
              </a:rPr>
              <a:t>“Digital Twin – Its Role and structure within a modern Systems Engineering Approach” (Frank Popielas): </a:t>
            </a:r>
            <a:r>
              <a:rPr lang="en-US" dirty="0">
                <a:solidFill>
                  <a:srgbClr val="00B050"/>
                </a:solidFill>
              </a:rPr>
              <a:t>completed March 12, 2019</a:t>
            </a:r>
          </a:p>
          <a:p>
            <a:pPr>
              <a:spcAft>
                <a:spcPts val="0"/>
              </a:spcAft>
              <a:buFont typeface="Arial" panose="020B0604020202020204" pitchFamily="34" charset="0"/>
              <a:buChar char="•"/>
            </a:pPr>
            <a:r>
              <a:rPr lang="en-US" dirty="0">
                <a:solidFill>
                  <a:srgbClr val="00B050"/>
                </a:solidFill>
              </a:rPr>
              <a:t>Model-Based Engineering - </a:t>
            </a:r>
            <a:r>
              <a:rPr lang="en-US" i="1" dirty="0">
                <a:solidFill>
                  <a:srgbClr val="00B050"/>
                </a:solidFill>
              </a:rPr>
              <a:t>Challenges for Management (Frank Popielas)</a:t>
            </a:r>
          </a:p>
          <a:p>
            <a:pPr lvl="1">
              <a:spcAft>
                <a:spcPts val="600"/>
              </a:spcAft>
              <a:buFont typeface="Arial" panose="020B0604020202020204" pitchFamily="34" charset="0"/>
              <a:buChar char="•"/>
            </a:pPr>
            <a:r>
              <a:rPr lang="en-US" i="1" dirty="0">
                <a:solidFill>
                  <a:srgbClr val="00B050"/>
                </a:solidFill>
              </a:rPr>
              <a:t>Presented - “Systems Engineering – Deployment Challenges”: </a:t>
            </a:r>
            <a:r>
              <a:rPr lang="en-US" dirty="0">
                <a:solidFill>
                  <a:srgbClr val="00B050"/>
                </a:solidFill>
              </a:rPr>
              <a:t>completed April 9, 2019</a:t>
            </a:r>
          </a:p>
          <a:p>
            <a:pPr marL="0" indent="0">
              <a:buNone/>
            </a:pPr>
            <a:r>
              <a:rPr lang="en-US" dirty="0"/>
              <a:t>Added the following presentations</a:t>
            </a:r>
          </a:p>
          <a:p>
            <a:r>
              <a:rPr lang="en-US" i="1" dirty="0">
                <a:solidFill>
                  <a:srgbClr val="00B050"/>
                </a:solidFill>
              </a:rPr>
              <a:t>“Implementing MBSE with Arcadia and Capella: Rationale, Status and Perspectives”; </a:t>
            </a:r>
            <a:r>
              <a:rPr lang="en-GB" dirty="0">
                <a:solidFill>
                  <a:srgbClr val="00B050"/>
                </a:solidFill>
              </a:rPr>
              <a:t>Stephane Bonnet from Thales: completed May 14, 2019 </a:t>
            </a:r>
          </a:p>
          <a:p>
            <a:r>
              <a:rPr lang="en-US" i="1" dirty="0">
                <a:solidFill>
                  <a:srgbClr val="00B050"/>
                </a:solidFill>
              </a:rPr>
              <a:t>“Semantic MBD Workflows – Why QIF Matter (A Roadmap for Digital Manufacturing)”; </a:t>
            </a:r>
            <a:r>
              <a:rPr lang="en-GB" dirty="0">
                <a:solidFill>
                  <a:srgbClr val="00B050"/>
                </a:solidFill>
              </a:rPr>
              <a:t>Daniel Campbell, Tomasz Luniewski, </a:t>
            </a:r>
            <a:r>
              <a:rPr lang="en-GB" dirty="0" err="1">
                <a:solidFill>
                  <a:srgbClr val="00B050"/>
                </a:solidFill>
              </a:rPr>
              <a:t>Capvidia</a:t>
            </a:r>
            <a:r>
              <a:rPr lang="en-GB" dirty="0">
                <a:solidFill>
                  <a:srgbClr val="00B050"/>
                </a:solidFill>
              </a:rPr>
              <a:t>: completed June `11, 2019</a:t>
            </a:r>
            <a:endParaRPr lang="en-US" i="1" dirty="0">
              <a:solidFill>
                <a:srgbClr val="00B050"/>
              </a:solidFill>
            </a:endParaRPr>
          </a:p>
          <a:p>
            <a:pPr>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2202476251"/>
      </p:ext>
    </p:extLst>
  </p:cSld>
  <p:clrMapOvr>
    <a:masterClrMapping/>
  </p:clrMapOvr>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MS_WG_Roadmap_Draft_011416" id="{8067A828-F907-4F40-9072-67CC582A1CD4}" vid="{398B7BBB-3472-41F6-B540-2FE70883AF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64020C6C658A429AF039431A040073" ma:contentTypeVersion="8" ma:contentTypeDescription="Create a new document." ma:contentTypeScope="" ma:versionID="d52b347e798b1211616a9ab3ff9efc1b">
  <xsd:schema xmlns:xsd="http://www.w3.org/2001/XMLSchema" xmlns:xs="http://www.w3.org/2001/XMLSchema" xmlns:p="http://schemas.microsoft.com/office/2006/metadata/properties" xmlns:ns2="9daa4b93-e448-45c2-a3c5-822687e0478c" targetNamespace="http://schemas.microsoft.com/office/2006/metadata/properties" ma:root="true" ma:fieldsID="09937f6b352d12570d6dd0236e575e6a" ns2:_="">
    <xsd:import namespace="9daa4b93-e448-45c2-a3c5-822687e047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a4b93-e448-45c2-a3c5-822687e047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6C82AA-AF0B-456A-8941-3ED5855BCF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aa4b93-e448-45c2-a3c5-822687e047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B6FCE1-E868-4C5A-9186-36742697B47F}">
  <ds:schemaRefs>
    <ds:schemaRef ds:uri="http://schemas.microsoft.com/sharepoint/v3/contenttype/forms"/>
  </ds:schemaRefs>
</ds:datastoreItem>
</file>

<file path=customXml/itemProps3.xml><?xml version="1.0" encoding="utf-8"?>
<ds:datastoreItem xmlns:ds="http://schemas.openxmlformats.org/officeDocument/2006/customXml" ds:itemID="{7C7E9AC3-5542-4931-9AA8-C2047907531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622</TotalTime>
  <Words>1210</Words>
  <Application>Microsoft Office PowerPoint</Application>
  <PresentationFormat>Widescreen</PresentationFormat>
  <Paragraphs>175</Paragraphs>
  <Slides>18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2_Custom Design</vt:lpstr>
      <vt:lpstr>Systems Modeling and Simulation WG (SMSWG )</vt:lpstr>
      <vt:lpstr>Agenda</vt:lpstr>
      <vt:lpstr>Integrating Modelling &amp; Simulation at all Levels of Engineering: Element, System, System-of-Systems</vt:lpstr>
      <vt:lpstr>INCOSE-NAFEMS Joint SMS Panel Program</vt:lpstr>
      <vt:lpstr>Discussion Attendees</vt:lpstr>
      <vt:lpstr>PowerPoint Presentation</vt:lpstr>
      <vt:lpstr>Roadmap Focus Team - Update</vt:lpstr>
      <vt:lpstr>Topics / Focus 2019</vt:lpstr>
      <vt:lpstr>SMS Presentations Topics</vt:lpstr>
      <vt:lpstr>Events Support by SMSWG</vt:lpstr>
      <vt:lpstr>SMSWG Roadmap – high level</vt:lpstr>
      <vt:lpstr>Terms &amp; Definitions Focus Team - Update</vt:lpstr>
      <vt:lpstr>Terms &amp; Definitions finalized</vt:lpstr>
      <vt:lpstr>Next T&amp;D being worked on</vt:lpstr>
      <vt:lpstr>Other Topics / Q&amp;A / Upcoming Calls</vt:lpstr>
      <vt:lpstr>Events 2019</vt:lpstr>
      <vt:lpstr>Upcoming SMSWG Meetings - Planned</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SMSWG - SMS Roadmap Team</dc:title>
  <dc:creator>Frank Popielas</dc:creator>
  <cp:lastModifiedBy>Frank Popielas</cp:lastModifiedBy>
  <cp:revision>5</cp:revision>
  <dcterms:created xsi:type="dcterms:W3CDTF">2018-10-08T21:47:48Z</dcterms:created>
  <dcterms:modified xsi:type="dcterms:W3CDTF">2019-09-10T16:22:55Z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0x0101002E64020C6C658A429AF039431A040073</vt:lpwstr>
  </property>
  <property fmtid="{D5CDD505-2E9C-101B-9397-08002B2CF9AE}" pid="3" name="AuthorIds_UIVersion_1024">
    <vt:lpwstr>6</vt:lpwstr>
  </property>
</Properties>
</file>