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3" r:id="rId1"/>
  </p:sldMasterIdLst>
  <p:notesMasterIdLst>
    <p:notesMasterId r:id="rId16"/>
  </p:notesMasterIdLst>
  <p:handoutMasterIdLst>
    <p:handoutMasterId r:id="rId17"/>
  </p:handoutMasterIdLst>
  <p:sldIdLst>
    <p:sldId id="691" r:id="rId2"/>
    <p:sldId id="692" r:id="rId3"/>
    <p:sldId id="693" r:id="rId4"/>
    <p:sldId id="694" r:id="rId5"/>
    <p:sldId id="695" r:id="rId6"/>
    <p:sldId id="696" r:id="rId7"/>
    <p:sldId id="703" r:id="rId8"/>
    <p:sldId id="697" r:id="rId9"/>
    <p:sldId id="704" r:id="rId10"/>
    <p:sldId id="707" r:id="rId11"/>
    <p:sldId id="708" r:id="rId12"/>
    <p:sldId id="709" r:id="rId13"/>
    <p:sldId id="705" r:id="rId14"/>
    <p:sldId id="706" r:id="rId15"/>
  </p:sldIdLst>
  <p:sldSz cx="9144000" cy="6858000" type="screen4x3"/>
  <p:notesSz cx="6997700" cy="9271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chemeClr val="tx1"/>
        </a:solidFill>
        <a:latin typeface="Helvetica" pitchFamily="-112" charset="0"/>
        <a:ea typeface="ＭＳ Ｐゴシック" pitchFamily="-112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chemeClr val="tx1"/>
        </a:solidFill>
        <a:latin typeface="Helvetica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chemeClr val="tx1"/>
        </a:solidFill>
        <a:latin typeface="Helvetica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chemeClr val="tx1"/>
        </a:solidFill>
        <a:latin typeface="Helvetica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chemeClr val="tx1"/>
        </a:solidFill>
        <a:latin typeface="Helvetica" pitchFamily="-112" charset="0"/>
        <a:ea typeface="ＭＳ Ｐゴシック" pitchFamily="-112" charset="-128"/>
        <a:cs typeface="+mn-cs"/>
      </a:defRPr>
    </a:lvl5pPr>
    <a:lvl6pPr marL="2286000" algn="l" defTabSz="914400" rtl="0" eaLnBrk="1" latinLnBrk="0" hangingPunct="1">
      <a:defRPr b="1" i="1" kern="1200">
        <a:solidFill>
          <a:schemeClr val="tx1"/>
        </a:solidFill>
        <a:latin typeface="Helvetica" pitchFamily="-112" charset="0"/>
        <a:ea typeface="ＭＳ Ｐゴシック" pitchFamily="-112" charset="-128"/>
        <a:cs typeface="+mn-cs"/>
      </a:defRPr>
    </a:lvl6pPr>
    <a:lvl7pPr marL="2743200" algn="l" defTabSz="914400" rtl="0" eaLnBrk="1" latinLnBrk="0" hangingPunct="1">
      <a:defRPr b="1" i="1" kern="1200">
        <a:solidFill>
          <a:schemeClr val="tx1"/>
        </a:solidFill>
        <a:latin typeface="Helvetica" pitchFamily="-112" charset="0"/>
        <a:ea typeface="ＭＳ Ｐゴシック" pitchFamily="-112" charset="-128"/>
        <a:cs typeface="+mn-cs"/>
      </a:defRPr>
    </a:lvl7pPr>
    <a:lvl8pPr marL="3200400" algn="l" defTabSz="914400" rtl="0" eaLnBrk="1" latinLnBrk="0" hangingPunct="1">
      <a:defRPr b="1" i="1" kern="1200">
        <a:solidFill>
          <a:schemeClr val="tx1"/>
        </a:solidFill>
        <a:latin typeface="Helvetica" pitchFamily="-112" charset="0"/>
        <a:ea typeface="ＭＳ Ｐゴシック" pitchFamily="-112" charset="-128"/>
        <a:cs typeface="+mn-cs"/>
      </a:defRPr>
    </a:lvl8pPr>
    <a:lvl9pPr marL="3657600" algn="l" defTabSz="914400" rtl="0" eaLnBrk="1" latinLnBrk="0" hangingPunct="1">
      <a:defRPr b="1" i="1" kern="1200">
        <a:solidFill>
          <a:schemeClr val="tx1"/>
        </a:solidFill>
        <a:latin typeface="Helvetica" pitchFamily="-112" charset="0"/>
        <a:ea typeface="ＭＳ Ｐゴシック" pitchFamily="-112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33CC"/>
    <a:srgbClr val="FF66FF"/>
    <a:srgbClr val="0000FF"/>
    <a:srgbClr val="CCCCFF"/>
    <a:srgbClr val="99CCFF"/>
    <a:srgbClr val="00CC00"/>
    <a:srgbClr val="00FF00"/>
    <a:srgbClr val="FFFF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7335" autoAdjust="0"/>
  </p:normalViewPr>
  <p:slideViewPr>
    <p:cSldViewPr snapToGrid="0">
      <p:cViewPr>
        <p:scale>
          <a:sx n="121" d="100"/>
          <a:sy n="121" d="100"/>
        </p:scale>
        <p:origin x="-1332" y="-48"/>
      </p:cViewPr>
      <p:guideLst>
        <p:guide orient="horz" pos="21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37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00" tIns="46449" rIns="92900" bIns="46449" numCol="1" anchor="t" anchorCtr="0" compatLnSpc="1">
            <a:prstTxWarp prst="textNoShape">
              <a:avLst/>
            </a:prstTxWarp>
          </a:bodyPr>
          <a:lstStyle>
            <a:lvl1pPr defTabSz="929627">
              <a:defRPr sz="1200" b="0" i="0">
                <a:latin typeface="Times" pitchFamily="-11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371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00" tIns="46449" rIns="92900" bIns="46449" numCol="1" anchor="t" anchorCtr="0" compatLnSpc="1">
            <a:prstTxWarp prst="textNoShape">
              <a:avLst/>
            </a:prstTxWarp>
          </a:bodyPr>
          <a:lstStyle>
            <a:lvl1pPr algn="r" defTabSz="929627">
              <a:defRPr sz="1200" b="0" i="0">
                <a:latin typeface="Times" pitchFamily="-11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7450"/>
            <a:ext cx="30337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00" tIns="46449" rIns="92900" bIns="46449" numCol="1" anchor="b" anchorCtr="0" compatLnSpc="1">
            <a:prstTxWarp prst="textNoShape">
              <a:avLst/>
            </a:prstTxWarp>
          </a:bodyPr>
          <a:lstStyle>
            <a:lvl1pPr defTabSz="929627">
              <a:defRPr sz="1200" b="0" i="0">
                <a:latin typeface="Times" pitchFamily="-11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07450"/>
            <a:ext cx="303371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00" tIns="46449" rIns="92900" bIns="46449" numCol="1" anchor="b" anchorCtr="0" compatLnSpc="1">
            <a:prstTxWarp prst="textNoShape">
              <a:avLst/>
            </a:prstTxWarp>
          </a:bodyPr>
          <a:lstStyle>
            <a:lvl1pPr algn="r" defTabSz="929627">
              <a:defRPr sz="1200" b="0" i="0">
                <a:latin typeface="Times" pitchFamily="-112" charset="0"/>
              </a:defRPr>
            </a:lvl1pPr>
          </a:lstStyle>
          <a:p>
            <a:pPr>
              <a:defRPr/>
            </a:pPr>
            <a:fld id="{5C9FA388-1098-4159-9676-409181088E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572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37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00" tIns="46449" rIns="92900" bIns="46449" numCol="1" anchor="t" anchorCtr="0" compatLnSpc="1">
            <a:prstTxWarp prst="textNoShape">
              <a:avLst/>
            </a:prstTxWarp>
          </a:bodyPr>
          <a:lstStyle>
            <a:lvl1pPr defTabSz="929627">
              <a:defRPr sz="1200" b="0" i="0">
                <a:latin typeface="Times" pitchFamily="-11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371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00" tIns="46449" rIns="92900" bIns="46449" numCol="1" anchor="t" anchorCtr="0" compatLnSpc="1">
            <a:prstTxWarp prst="textNoShape">
              <a:avLst/>
            </a:prstTxWarp>
          </a:bodyPr>
          <a:lstStyle>
            <a:lvl1pPr algn="r" defTabSz="929627">
              <a:defRPr sz="1200" b="0" i="0">
                <a:latin typeface="Times" pitchFamily="-11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5325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03725"/>
            <a:ext cx="5130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00" tIns="46449" rIns="92900" bIns="464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7450"/>
            <a:ext cx="30337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00" tIns="46449" rIns="92900" bIns="46449" numCol="1" anchor="b" anchorCtr="0" compatLnSpc="1">
            <a:prstTxWarp prst="textNoShape">
              <a:avLst/>
            </a:prstTxWarp>
          </a:bodyPr>
          <a:lstStyle>
            <a:lvl1pPr defTabSz="929627">
              <a:defRPr sz="1200" b="0" i="0">
                <a:latin typeface="Times" pitchFamily="-11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07450"/>
            <a:ext cx="303371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00" tIns="46449" rIns="92900" bIns="46449" numCol="1" anchor="b" anchorCtr="0" compatLnSpc="1">
            <a:prstTxWarp prst="textNoShape">
              <a:avLst/>
            </a:prstTxWarp>
          </a:bodyPr>
          <a:lstStyle>
            <a:lvl1pPr algn="r" defTabSz="929627">
              <a:defRPr sz="1200" b="0" i="0">
                <a:latin typeface="Times" pitchFamily="-112" charset="0"/>
              </a:defRPr>
            </a:lvl1pPr>
          </a:lstStyle>
          <a:p>
            <a:pPr>
              <a:defRPr/>
            </a:pPr>
            <a:fld id="{226FE728-6E53-4072-8339-B9C93E5A3D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3458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286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67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22098" y="2286000"/>
            <a:ext cx="6333002" cy="1143000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3879166"/>
            <a:ext cx="5626100" cy="1128932"/>
          </a:xfrm>
        </p:spPr>
        <p:txBody>
          <a:bodyPr/>
          <a:lstStyle>
            <a:lvl1pPr marL="0" indent="0" algn="l">
              <a:buFontTx/>
              <a:buNone/>
              <a:defRPr sz="1600">
                <a:solidFill>
                  <a:srgbClr val="000080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2010-02-06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6DC599-BEB6-4278-9976-702BF5711C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INCOSE IW 2010 MBSE Workshop</a:t>
            </a:r>
            <a:endParaRPr lang="en-US"/>
          </a:p>
        </p:txBody>
      </p:sp>
      <p:grpSp>
        <p:nvGrpSpPr>
          <p:cNvPr id="8" name="Group 11"/>
          <p:cNvGrpSpPr>
            <a:grpSpLocks/>
          </p:cNvGrpSpPr>
          <p:nvPr userDrawn="1"/>
        </p:nvGrpSpPr>
        <p:grpSpPr bwMode="auto">
          <a:xfrm>
            <a:off x="5413472" y="5446444"/>
            <a:ext cx="769938" cy="696913"/>
            <a:chOff x="117" y="162"/>
            <a:chExt cx="605" cy="548"/>
          </a:xfrm>
        </p:grpSpPr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117" y="162"/>
              <a:ext cx="565" cy="548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pic>
          <p:nvPicPr>
            <p:cNvPr id="10" name="Picture 1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0" y="184"/>
              <a:ext cx="602" cy="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268" y="-1"/>
            <a:ext cx="6893719" cy="871539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2010-02-06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6DC599-BEB6-4278-9976-702BF5711C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INCOSE IW 2010 MBSE Workshop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2010-02-06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6DC599-BEB6-4278-9976-702BF5711C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INCOSE IW 2010 MBSE Workshop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0119" y="128587"/>
            <a:ext cx="6958012" cy="721519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2010-02-06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6DC599-BEB6-4278-9976-702BF5711C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INCOSE IW 2010 MBSE Workshop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47625"/>
            <a:ext cx="7772400" cy="1143000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39738" y="1270000"/>
            <a:ext cx="4149725" cy="482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41863" y="1270000"/>
            <a:ext cx="4151312" cy="482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2010-02-06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6DC599-BEB6-4278-9976-702BF5711C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INCOSE IW 2010 MBSE Workshop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00124" y="0"/>
            <a:ext cx="6915151" cy="892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9738" y="1270000"/>
            <a:ext cx="8453437" cy="482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5768" name="Rectangle 8"/>
          <p:cNvSpPr>
            <a:spLocks noChangeArrowheads="1"/>
          </p:cNvSpPr>
          <p:nvPr/>
        </p:nvSpPr>
        <p:spPr bwMode="auto">
          <a:xfrm rot="10800000" flipH="1">
            <a:off x="0" y="903288"/>
            <a:ext cx="9148763" cy="146050"/>
          </a:xfrm>
          <a:prstGeom prst="rect">
            <a:avLst/>
          </a:prstGeom>
          <a:solidFill>
            <a:srgbClr val="6699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45769" name="Rectangle 9"/>
          <p:cNvSpPr>
            <a:spLocks noChangeArrowheads="1"/>
          </p:cNvSpPr>
          <p:nvPr userDrawn="1"/>
        </p:nvSpPr>
        <p:spPr bwMode="auto">
          <a:xfrm rot="10800000" flipH="1">
            <a:off x="3175" y="1077913"/>
            <a:ext cx="9140825" cy="26987"/>
          </a:xfrm>
          <a:prstGeom prst="rect">
            <a:avLst/>
          </a:prstGeom>
          <a:solidFill>
            <a:srgbClr val="6699FF"/>
          </a:solidFill>
          <a:ln w="9525">
            <a:solidFill>
              <a:srgbClr val="66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45770" name="Text Box 10"/>
          <p:cNvSpPr txBox="1">
            <a:spLocks noChangeArrowheads="1"/>
          </p:cNvSpPr>
          <p:nvPr/>
        </p:nvSpPr>
        <p:spPr bwMode="auto">
          <a:xfrm>
            <a:off x="6734175" y="852488"/>
            <a:ext cx="246734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00" i="0" dirty="0" smtClean="0">
                <a:solidFill>
                  <a:srgbClr val="FFFFFF"/>
                </a:solidFill>
              </a:rPr>
              <a:t>Integrated Model-Centric Engineering</a:t>
            </a:r>
            <a:endParaRPr lang="en-US" sz="1000" i="0" dirty="0">
              <a:solidFill>
                <a:srgbClr val="FFFFFF"/>
              </a:solidFill>
            </a:endParaRPr>
          </a:p>
        </p:txBody>
      </p:sp>
      <p:grpSp>
        <p:nvGrpSpPr>
          <p:cNvPr id="1033" name="Group 11"/>
          <p:cNvGrpSpPr>
            <a:grpSpLocks/>
          </p:cNvGrpSpPr>
          <p:nvPr/>
        </p:nvGrpSpPr>
        <p:grpSpPr bwMode="auto">
          <a:xfrm>
            <a:off x="187325" y="501650"/>
            <a:ext cx="769938" cy="696913"/>
            <a:chOff x="117" y="162"/>
            <a:chExt cx="605" cy="548"/>
          </a:xfrm>
        </p:grpSpPr>
        <p:sp>
          <p:nvSpPr>
            <p:cNvPr id="245772" name="Oval 12"/>
            <p:cNvSpPr>
              <a:spLocks noChangeArrowheads="1"/>
            </p:cNvSpPr>
            <p:nvPr/>
          </p:nvSpPr>
          <p:spPr bwMode="auto">
            <a:xfrm>
              <a:off x="117" y="162"/>
              <a:ext cx="565" cy="548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pic>
          <p:nvPicPr>
            <p:cNvPr id="1065" name="Picture 13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120" y="184"/>
              <a:ext cx="602" cy="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45775" name="Text Box 15"/>
          <p:cNvSpPr txBox="1">
            <a:spLocks noChangeArrowheads="1"/>
          </p:cNvSpPr>
          <p:nvPr/>
        </p:nvSpPr>
        <p:spPr bwMode="auto">
          <a:xfrm>
            <a:off x="838200" y="862013"/>
            <a:ext cx="17653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00" i="0">
                <a:solidFill>
                  <a:srgbClr val="FFFFFF"/>
                </a:solidFill>
              </a:rPr>
              <a:t>Jet Propulsion Laboratory</a:t>
            </a:r>
          </a:p>
        </p:txBody>
      </p:sp>
      <p:grpSp>
        <p:nvGrpSpPr>
          <p:cNvPr id="1035" name="Group 18"/>
          <p:cNvGrpSpPr>
            <a:grpSpLocks/>
          </p:cNvGrpSpPr>
          <p:nvPr userDrawn="1"/>
        </p:nvGrpSpPr>
        <p:grpSpPr bwMode="auto">
          <a:xfrm>
            <a:off x="7953375" y="165100"/>
            <a:ext cx="995363" cy="688975"/>
            <a:chOff x="1066" y="1280"/>
            <a:chExt cx="3627" cy="2506"/>
          </a:xfrm>
        </p:grpSpPr>
        <p:grpSp>
          <p:nvGrpSpPr>
            <p:cNvPr id="1036" name="Group 19"/>
            <p:cNvGrpSpPr>
              <a:grpSpLocks/>
            </p:cNvGrpSpPr>
            <p:nvPr/>
          </p:nvGrpSpPr>
          <p:grpSpPr bwMode="auto">
            <a:xfrm>
              <a:off x="1333" y="1440"/>
              <a:ext cx="3172" cy="2114"/>
              <a:chOff x="1392" y="912"/>
              <a:chExt cx="3172" cy="2114"/>
            </a:xfrm>
          </p:grpSpPr>
          <p:grpSp>
            <p:nvGrpSpPr>
              <p:cNvPr id="1049" name="Group 20"/>
              <p:cNvGrpSpPr>
                <a:grpSpLocks/>
              </p:cNvGrpSpPr>
              <p:nvPr/>
            </p:nvGrpSpPr>
            <p:grpSpPr bwMode="auto">
              <a:xfrm>
                <a:off x="1400" y="931"/>
                <a:ext cx="3164" cy="2095"/>
                <a:chOff x="1400" y="931"/>
                <a:chExt cx="3164" cy="2095"/>
              </a:xfrm>
            </p:grpSpPr>
            <p:sp>
              <p:nvSpPr>
                <p:cNvPr id="245781" name="Line 21"/>
                <p:cNvSpPr>
                  <a:spLocks noChangeShapeType="1"/>
                </p:cNvSpPr>
                <p:nvPr/>
              </p:nvSpPr>
              <p:spPr bwMode="auto">
                <a:xfrm flipH="1" flipV="1">
                  <a:off x="3121" y="1150"/>
                  <a:ext cx="578" cy="67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ea typeface="+mn-ea"/>
                  </a:endParaRPr>
                </a:p>
              </p:txBody>
            </p:sp>
            <p:grpSp>
              <p:nvGrpSpPr>
                <p:cNvPr id="1061" name="Group 22"/>
                <p:cNvGrpSpPr>
                  <a:grpSpLocks/>
                </p:cNvGrpSpPr>
                <p:nvPr/>
              </p:nvGrpSpPr>
              <p:grpSpPr bwMode="auto">
                <a:xfrm>
                  <a:off x="1400" y="931"/>
                  <a:ext cx="3164" cy="2095"/>
                  <a:chOff x="1400" y="931"/>
                  <a:chExt cx="3164" cy="2095"/>
                </a:xfrm>
              </p:grpSpPr>
              <p:sp>
                <p:nvSpPr>
                  <p:cNvPr id="245783" name="Arc 23"/>
                  <p:cNvSpPr>
                    <a:spLocks/>
                  </p:cNvSpPr>
                  <p:nvPr/>
                </p:nvSpPr>
                <p:spPr bwMode="auto">
                  <a:xfrm rot="5704297">
                    <a:off x="2989" y="935"/>
                    <a:ext cx="1582" cy="1573"/>
                  </a:xfrm>
                  <a:custGeom>
                    <a:avLst/>
                    <a:gdLst>
                      <a:gd name="G0" fmla="+- 21600 0 0"/>
                      <a:gd name="G1" fmla="+- 21600 0 0"/>
                      <a:gd name="G2" fmla="+- 21600 0 0"/>
                      <a:gd name="T0" fmla="*/ 8637 w 39221"/>
                      <a:gd name="T1" fmla="*/ 38878 h 38878"/>
                      <a:gd name="T2" fmla="*/ 39221 w 39221"/>
                      <a:gd name="T3" fmla="*/ 9107 h 38878"/>
                      <a:gd name="T4" fmla="*/ 21600 w 39221"/>
                      <a:gd name="T5" fmla="*/ 21600 h 3887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9221" h="38878" fill="none" extrusionOk="0">
                        <a:moveTo>
                          <a:pt x="8637" y="38877"/>
                        </a:moveTo>
                        <a:cubicBezTo>
                          <a:pt x="3199" y="34798"/>
                          <a:pt x="0" y="28397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602" y="-1"/>
                          <a:pt x="35170" y="3394"/>
                          <a:pt x="39220" y="9107"/>
                        </a:cubicBezTo>
                      </a:path>
                      <a:path w="39221" h="38878" stroke="0" extrusionOk="0">
                        <a:moveTo>
                          <a:pt x="8637" y="38877"/>
                        </a:moveTo>
                        <a:cubicBezTo>
                          <a:pt x="3199" y="34798"/>
                          <a:pt x="0" y="28397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602" y="-1"/>
                          <a:pt x="35170" y="3394"/>
                          <a:pt x="39220" y="9107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45784" name="Arc 24"/>
                  <p:cNvSpPr>
                    <a:spLocks/>
                  </p:cNvSpPr>
                  <p:nvPr/>
                </p:nvSpPr>
                <p:spPr bwMode="auto">
                  <a:xfrm rot="10528331">
                    <a:off x="1380" y="1110"/>
                    <a:ext cx="2308" cy="1917"/>
                  </a:xfrm>
                  <a:custGeom>
                    <a:avLst/>
                    <a:gdLst>
                      <a:gd name="G0" fmla="+- 21216 0 0"/>
                      <a:gd name="G1" fmla="+- 21600 0 0"/>
                      <a:gd name="G2" fmla="+- 21600 0 0"/>
                      <a:gd name="T0" fmla="*/ 0 w 42816"/>
                      <a:gd name="T1" fmla="*/ 17544 h 35967"/>
                      <a:gd name="T2" fmla="*/ 37345 w 42816"/>
                      <a:gd name="T3" fmla="*/ 35967 h 35967"/>
                      <a:gd name="T4" fmla="*/ 21216 w 42816"/>
                      <a:gd name="T5" fmla="*/ 21600 h 3596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2816" h="35967" fill="none" extrusionOk="0">
                        <a:moveTo>
                          <a:pt x="0" y="17544"/>
                        </a:moveTo>
                        <a:cubicBezTo>
                          <a:pt x="1946" y="7363"/>
                          <a:pt x="10850" y="-1"/>
                          <a:pt x="21216" y="0"/>
                        </a:cubicBezTo>
                        <a:cubicBezTo>
                          <a:pt x="33145" y="0"/>
                          <a:pt x="42816" y="9670"/>
                          <a:pt x="42816" y="21600"/>
                        </a:cubicBezTo>
                        <a:cubicBezTo>
                          <a:pt x="42816" y="26897"/>
                          <a:pt x="40868" y="32011"/>
                          <a:pt x="37345" y="35967"/>
                        </a:cubicBezTo>
                      </a:path>
                      <a:path w="42816" h="35967" stroke="0" extrusionOk="0">
                        <a:moveTo>
                          <a:pt x="0" y="17544"/>
                        </a:moveTo>
                        <a:cubicBezTo>
                          <a:pt x="1946" y="7363"/>
                          <a:pt x="10850" y="-1"/>
                          <a:pt x="21216" y="0"/>
                        </a:cubicBezTo>
                        <a:cubicBezTo>
                          <a:pt x="33145" y="0"/>
                          <a:pt x="42816" y="9670"/>
                          <a:pt x="42816" y="21600"/>
                        </a:cubicBezTo>
                        <a:cubicBezTo>
                          <a:pt x="42816" y="26897"/>
                          <a:pt x="40868" y="32011"/>
                          <a:pt x="37345" y="35967"/>
                        </a:cubicBezTo>
                        <a:lnTo>
                          <a:pt x="21216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</p:grpSp>
          <p:grpSp>
            <p:nvGrpSpPr>
              <p:cNvPr id="1050" name="Group 25"/>
              <p:cNvGrpSpPr>
                <a:grpSpLocks/>
              </p:cNvGrpSpPr>
              <p:nvPr/>
            </p:nvGrpSpPr>
            <p:grpSpPr bwMode="auto">
              <a:xfrm>
                <a:off x="1392" y="912"/>
                <a:ext cx="3168" cy="2112"/>
                <a:chOff x="528" y="816"/>
                <a:chExt cx="3168" cy="2112"/>
              </a:xfrm>
            </p:grpSpPr>
            <p:sp>
              <p:nvSpPr>
                <p:cNvPr id="245786" name="Line 26"/>
                <p:cNvSpPr>
                  <a:spLocks noChangeShapeType="1"/>
                </p:cNvSpPr>
                <p:nvPr/>
              </p:nvSpPr>
              <p:spPr bwMode="auto">
                <a:xfrm>
                  <a:off x="2835" y="1684"/>
                  <a:ext cx="526" cy="733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ea typeface="+mn-ea"/>
                  </a:endParaRPr>
                </a:p>
              </p:txBody>
            </p:sp>
            <p:sp>
              <p:nvSpPr>
                <p:cNvPr id="245787" name="Line 27"/>
                <p:cNvSpPr>
                  <a:spLocks noChangeShapeType="1"/>
                </p:cNvSpPr>
                <p:nvPr/>
              </p:nvSpPr>
              <p:spPr bwMode="auto">
                <a:xfrm>
                  <a:off x="2835" y="1684"/>
                  <a:ext cx="862" cy="237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ea typeface="+mn-ea"/>
                  </a:endParaRPr>
                </a:p>
              </p:txBody>
            </p:sp>
            <p:sp>
              <p:nvSpPr>
                <p:cNvPr id="245788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2835" y="1251"/>
                  <a:ext cx="717" cy="433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ea typeface="+mn-ea"/>
                  </a:endParaRPr>
                </a:p>
              </p:txBody>
            </p:sp>
            <p:sp>
              <p:nvSpPr>
                <p:cNvPr id="245789" name="Line 29"/>
                <p:cNvSpPr>
                  <a:spLocks noChangeShapeType="1"/>
                </p:cNvSpPr>
                <p:nvPr/>
              </p:nvSpPr>
              <p:spPr bwMode="auto">
                <a:xfrm flipV="1">
                  <a:off x="2835" y="818"/>
                  <a:ext cx="93" cy="86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ea typeface="+mn-ea"/>
                  </a:endParaRPr>
                </a:p>
              </p:txBody>
            </p:sp>
            <p:sp>
              <p:nvSpPr>
                <p:cNvPr id="245790" name="Line 30"/>
                <p:cNvSpPr>
                  <a:spLocks noChangeShapeType="1"/>
                </p:cNvSpPr>
                <p:nvPr/>
              </p:nvSpPr>
              <p:spPr bwMode="auto">
                <a:xfrm>
                  <a:off x="1678" y="1828"/>
                  <a:ext cx="336" cy="111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ea typeface="+mn-ea"/>
                  </a:endParaRPr>
                </a:p>
              </p:txBody>
            </p:sp>
            <p:sp>
              <p:nvSpPr>
                <p:cNvPr id="245791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1678" y="1684"/>
                  <a:ext cx="1157" cy="14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ea typeface="+mn-ea"/>
                  </a:endParaRPr>
                </a:p>
              </p:txBody>
            </p:sp>
            <p:sp>
              <p:nvSpPr>
                <p:cNvPr id="245792" name="Line 32"/>
                <p:cNvSpPr>
                  <a:spLocks noChangeShapeType="1"/>
                </p:cNvSpPr>
                <p:nvPr/>
              </p:nvSpPr>
              <p:spPr bwMode="auto">
                <a:xfrm flipH="1">
                  <a:off x="961" y="1828"/>
                  <a:ext cx="717" cy="912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ea typeface="+mn-ea"/>
                  </a:endParaRPr>
                </a:p>
              </p:txBody>
            </p:sp>
            <p:sp>
              <p:nvSpPr>
                <p:cNvPr id="245793" name="Line 33"/>
                <p:cNvSpPr>
                  <a:spLocks noChangeShapeType="1"/>
                </p:cNvSpPr>
                <p:nvPr/>
              </p:nvSpPr>
              <p:spPr bwMode="auto">
                <a:xfrm flipH="1">
                  <a:off x="527" y="1828"/>
                  <a:ext cx="1151" cy="4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ea typeface="+mn-ea"/>
                  </a:endParaRPr>
                </a:p>
              </p:txBody>
            </p:sp>
            <p:sp>
              <p:nvSpPr>
                <p:cNvPr id="245794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863" y="962"/>
                  <a:ext cx="816" cy="86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ea typeface="+mn-ea"/>
                  </a:endParaRPr>
                </a:p>
              </p:txBody>
            </p:sp>
          </p:grpSp>
        </p:grpSp>
        <p:grpSp>
          <p:nvGrpSpPr>
            <p:cNvPr id="1037" name="Group 35"/>
            <p:cNvGrpSpPr>
              <a:grpSpLocks/>
            </p:cNvGrpSpPr>
            <p:nvPr/>
          </p:nvGrpSpPr>
          <p:grpSpPr bwMode="auto">
            <a:xfrm>
              <a:off x="1066" y="1280"/>
              <a:ext cx="3627" cy="2506"/>
              <a:chOff x="1125" y="752"/>
              <a:chExt cx="3627" cy="2506"/>
            </a:xfrm>
          </p:grpSpPr>
          <p:sp>
            <p:nvSpPr>
              <p:cNvPr id="245796" name="Oval 36"/>
              <p:cNvSpPr>
                <a:spLocks noChangeArrowheads="1"/>
              </p:cNvSpPr>
              <p:nvPr/>
            </p:nvSpPr>
            <p:spPr bwMode="auto">
              <a:xfrm>
                <a:off x="2160" y="1555"/>
                <a:ext cx="769" cy="699"/>
              </a:xfrm>
              <a:prstGeom prst="ellipse">
                <a:avLst/>
              </a:prstGeom>
              <a:gradFill rotWithShape="1">
                <a:gsLst>
                  <a:gs pos="0">
                    <a:srgbClr val="F4E278"/>
                  </a:gs>
                  <a:gs pos="100000">
                    <a:srgbClr val="F4E278">
                      <a:gamma/>
                      <a:shade val="8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 sz="1600" i="0">
                  <a:solidFill>
                    <a:srgbClr val="3333CC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45797" name="Oval 37"/>
              <p:cNvSpPr>
                <a:spLocks noChangeArrowheads="1"/>
              </p:cNvSpPr>
              <p:nvPr/>
            </p:nvSpPr>
            <p:spPr bwMode="auto">
              <a:xfrm>
                <a:off x="1443" y="816"/>
                <a:ext cx="578" cy="525"/>
              </a:xfrm>
              <a:prstGeom prst="ellipse">
                <a:avLst/>
              </a:prstGeom>
              <a:gradFill rotWithShape="1">
                <a:gsLst>
                  <a:gs pos="0">
                    <a:srgbClr val="79BCF3"/>
                  </a:gs>
                  <a:gs pos="100000">
                    <a:srgbClr val="79BCF3">
                      <a:gamma/>
                      <a:shade val="8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 i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245798" name="Oval 38"/>
              <p:cNvSpPr>
                <a:spLocks noChangeArrowheads="1"/>
              </p:cNvSpPr>
              <p:nvPr/>
            </p:nvSpPr>
            <p:spPr bwMode="auto">
              <a:xfrm>
                <a:off x="3387" y="1537"/>
                <a:ext cx="578" cy="525"/>
              </a:xfrm>
              <a:prstGeom prst="ellipse">
                <a:avLst/>
              </a:prstGeom>
              <a:gradFill rotWithShape="1">
                <a:gsLst>
                  <a:gs pos="0">
                    <a:srgbClr val="79BCF3"/>
                  </a:gs>
                  <a:gs pos="100000">
                    <a:srgbClr val="79BCF3">
                      <a:gamma/>
                      <a:shade val="8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 sz="1600" i="0">
                  <a:solidFill>
                    <a:srgbClr val="3333CC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45799" name="Oval 39"/>
              <p:cNvSpPr>
                <a:spLocks noChangeArrowheads="1"/>
              </p:cNvSpPr>
              <p:nvPr/>
            </p:nvSpPr>
            <p:spPr bwMode="auto">
              <a:xfrm>
                <a:off x="1125" y="1728"/>
                <a:ext cx="578" cy="525"/>
              </a:xfrm>
              <a:prstGeom prst="ellipse">
                <a:avLst/>
              </a:prstGeom>
              <a:gradFill rotWithShape="1">
                <a:gsLst>
                  <a:gs pos="0">
                    <a:srgbClr val="79BCF3"/>
                  </a:gs>
                  <a:gs pos="100000">
                    <a:srgbClr val="79BCF3">
                      <a:gamma/>
                      <a:shade val="8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 i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245800" name="Oval 40"/>
              <p:cNvSpPr>
                <a:spLocks noChangeArrowheads="1"/>
              </p:cNvSpPr>
              <p:nvPr/>
            </p:nvSpPr>
            <p:spPr bwMode="auto">
              <a:xfrm>
                <a:off x="1565" y="2559"/>
                <a:ext cx="573" cy="531"/>
              </a:xfrm>
              <a:prstGeom prst="ellipse">
                <a:avLst/>
              </a:prstGeom>
              <a:gradFill rotWithShape="1">
                <a:gsLst>
                  <a:gs pos="0">
                    <a:srgbClr val="79BCF3"/>
                  </a:gs>
                  <a:gs pos="100000">
                    <a:srgbClr val="79BCF3">
                      <a:gamma/>
                      <a:shade val="8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 i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245801" name="Oval 41"/>
              <p:cNvSpPr>
                <a:spLocks noChangeArrowheads="1"/>
              </p:cNvSpPr>
              <p:nvPr/>
            </p:nvSpPr>
            <p:spPr bwMode="auto">
              <a:xfrm>
                <a:off x="3601" y="752"/>
                <a:ext cx="382" cy="352"/>
              </a:xfrm>
              <a:prstGeom prst="ellipse">
                <a:avLst/>
              </a:prstGeom>
              <a:gradFill rotWithShape="1">
                <a:gsLst>
                  <a:gs pos="0">
                    <a:srgbClr val="7BE97E"/>
                  </a:gs>
                  <a:gs pos="100000">
                    <a:srgbClr val="7BE97E">
                      <a:gamma/>
                      <a:shade val="8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 sz="1400" i="0">
                  <a:solidFill>
                    <a:srgbClr val="3333CC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45802" name="Oval 42"/>
              <p:cNvSpPr>
                <a:spLocks noChangeArrowheads="1"/>
              </p:cNvSpPr>
              <p:nvPr/>
            </p:nvSpPr>
            <p:spPr bwMode="auto">
              <a:xfrm>
                <a:off x="4370" y="1809"/>
                <a:ext cx="382" cy="352"/>
              </a:xfrm>
              <a:prstGeom prst="ellipse">
                <a:avLst/>
              </a:prstGeom>
              <a:gradFill rotWithShape="1">
                <a:gsLst>
                  <a:gs pos="0">
                    <a:srgbClr val="7BE97E"/>
                  </a:gs>
                  <a:gs pos="100000">
                    <a:srgbClr val="7BE97E">
                      <a:gamma/>
                      <a:shade val="8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 sz="1400" i="0">
                  <a:solidFill>
                    <a:srgbClr val="3333CC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45803" name="Oval 43"/>
              <p:cNvSpPr>
                <a:spLocks noChangeArrowheads="1"/>
              </p:cNvSpPr>
              <p:nvPr/>
            </p:nvSpPr>
            <p:spPr bwMode="auto">
              <a:xfrm>
                <a:off x="4012" y="2323"/>
                <a:ext cx="388" cy="352"/>
              </a:xfrm>
              <a:prstGeom prst="ellipse">
                <a:avLst/>
              </a:prstGeom>
              <a:gradFill rotWithShape="1">
                <a:gsLst>
                  <a:gs pos="0">
                    <a:srgbClr val="7BE97E"/>
                  </a:gs>
                  <a:gs pos="100000">
                    <a:srgbClr val="7BE97E">
                      <a:gamma/>
                      <a:shade val="8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 sz="1400" i="0">
                  <a:solidFill>
                    <a:srgbClr val="3333CC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45804" name="Oval 44"/>
              <p:cNvSpPr>
                <a:spLocks noChangeArrowheads="1"/>
              </p:cNvSpPr>
              <p:nvPr/>
            </p:nvSpPr>
            <p:spPr bwMode="auto">
              <a:xfrm>
                <a:off x="2571" y="2733"/>
                <a:ext cx="578" cy="525"/>
              </a:xfrm>
              <a:prstGeom prst="ellipse">
                <a:avLst/>
              </a:prstGeom>
              <a:gradFill rotWithShape="1">
                <a:gsLst>
                  <a:gs pos="0">
                    <a:srgbClr val="79BCF3"/>
                  </a:gs>
                  <a:gs pos="100000">
                    <a:srgbClr val="79BCF3">
                      <a:gamma/>
                      <a:shade val="8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 i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245805" name="Oval 45"/>
              <p:cNvSpPr>
                <a:spLocks noChangeArrowheads="1"/>
              </p:cNvSpPr>
              <p:nvPr/>
            </p:nvSpPr>
            <p:spPr bwMode="auto">
              <a:xfrm>
                <a:off x="4226" y="1150"/>
                <a:ext cx="382" cy="352"/>
              </a:xfrm>
              <a:prstGeom prst="ellipse">
                <a:avLst/>
              </a:prstGeom>
              <a:gradFill rotWithShape="1">
                <a:gsLst>
                  <a:gs pos="0">
                    <a:srgbClr val="7BE97E"/>
                  </a:gs>
                  <a:gs pos="100000">
                    <a:srgbClr val="7BE97E">
                      <a:gamma/>
                      <a:shade val="8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 b="0" i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245806" name="Oval 46"/>
              <p:cNvSpPr>
                <a:spLocks noChangeArrowheads="1"/>
              </p:cNvSpPr>
              <p:nvPr/>
            </p:nvSpPr>
            <p:spPr bwMode="auto">
              <a:xfrm>
                <a:off x="2918" y="977"/>
                <a:ext cx="382" cy="352"/>
              </a:xfrm>
              <a:prstGeom prst="ellipse">
                <a:avLst/>
              </a:prstGeom>
              <a:gradFill rotWithShape="1">
                <a:gsLst>
                  <a:gs pos="0">
                    <a:srgbClr val="7BE97E"/>
                  </a:gs>
                  <a:gs pos="100000">
                    <a:srgbClr val="7BE97E">
                      <a:gamma/>
                      <a:shade val="8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 b="0" i="0">
                  <a:latin typeface="Arial" charset="0"/>
                  <a:cs typeface="Arial" charset="0"/>
                </a:endParaRPr>
              </a:p>
            </p:txBody>
          </p:sp>
        </p:grpSp>
      </p:grpSp>
      <p:sp>
        <p:nvSpPr>
          <p:cNvPr id="41" name="Date Placeholder 40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2010-02-06</a:t>
            </a:r>
            <a:endParaRPr lang="en-US"/>
          </a:p>
        </p:txBody>
      </p:sp>
      <p:sp>
        <p:nvSpPr>
          <p:cNvPr id="43" name="Footer Placeholder 42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INCOSE IW 2010 MBSE Workshop</a:t>
            </a:r>
            <a:endParaRPr lang="en-US"/>
          </a:p>
        </p:txBody>
      </p:sp>
      <p:sp>
        <p:nvSpPr>
          <p:cNvPr id="44" name="Slide Number Placeholder 4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DC599-BEB6-4278-9976-702BF5711C1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797" r:id="rId2"/>
    <p:sldLayoutId id="2147483798" r:id="rId3"/>
    <p:sldLayoutId id="2147483808" r:id="rId4"/>
    <p:sldLayoutId id="2147483806" r:id="rId5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990000"/>
          </a:solidFill>
          <a:latin typeface="Verdana"/>
          <a:ea typeface="ＭＳ Ｐゴシック" pitchFamily="-112" charset="-128"/>
          <a:cs typeface="ＭＳ Ｐゴシック" pitchFamily="-112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990000"/>
          </a:solidFill>
          <a:latin typeface="Verdana" pitchFamily="-112" charset="0"/>
          <a:ea typeface="ＭＳ Ｐゴシック" pitchFamily="-112" charset="-128"/>
          <a:cs typeface="ＭＳ Ｐゴシック" pitchFamily="-11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990000"/>
          </a:solidFill>
          <a:latin typeface="Verdana" pitchFamily="-112" charset="0"/>
          <a:ea typeface="ＭＳ Ｐゴシック" pitchFamily="-112" charset="-128"/>
          <a:cs typeface="ＭＳ Ｐゴシック" pitchFamily="-11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990000"/>
          </a:solidFill>
          <a:latin typeface="Verdana" pitchFamily="-112" charset="0"/>
          <a:ea typeface="ＭＳ Ｐゴシック" pitchFamily="-112" charset="-128"/>
          <a:cs typeface="ＭＳ Ｐゴシック" pitchFamily="-11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990000"/>
          </a:solidFill>
          <a:latin typeface="Verdan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Helvetica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Helvetica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Helvetica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Helvetica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0066"/>
          </a:solidFill>
          <a:latin typeface="Arial" pitchFamily="34" charset="0"/>
          <a:ea typeface="ＭＳ Ｐゴシック" pitchFamily="-112" charset="-128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66"/>
          </a:solidFill>
          <a:latin typeface="Arial" pitchFamily="34" charset="0"/>
          <a:ea typeface="ＭＳ Ｐゴシック" pitchFamily="-112" charset="-128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rgbClr val="000066"/>
          </a:solidFill>
          <a:latin typeface="Arial" pitchFamily="34" charset="0"/>
          <a:ea typeface="ＭＳ Ｐゴシック" pitchFamily="-112" charset="-128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rgbClr val="000066"/>
          </a:solidFill>
          <a:latin typeface="Arial" pitchFamily="34" charset="0"/>
          <a:ea typeface="ＭＳ Ｐゴシック" pitchFamily="-112" charset="-128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rgbClr val="000066"/>
          </a:solidFill>
          <a:latin typeface="Arial" pitchFamily="34" charset="0"/>
          <a:ea typeface="ＭＳ Ｐゴシック" pitchFamily="-112" charset="-128"/>
          <a:cs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0066"/>
          </a:solidFill>
          <a:latin typeface="+mn-lt"/>
          <a:ea typeface="ＭＳ Ｐゴシック" pitchFamily="-112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0066"/>
          </a:solidFill>
          <a:latin typeface="+mn-lt"/>
          <a:ea typeface="ＭＳ Ｐゴシック" pitchFamily="-112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0066"/>
          </a:solidFill>
          <a:latin typeface="+mn-lt"/>
          <a:ea typeface="ＭＳ Ｐゴシック" pitchFamily="-112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0066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504143"/>
          </a:xfrm>
        </p:spPr>
        <p:txBody>
          <a:bodyPr/>
          <a:lstStyle/>
          <a:p>
            <a:r>
              <a:rPr lang="en-US" dirty="0" err="1" smtClean="0"/>
              <a:t>Ontologies</a:t>
            </a:r>
            <a:r>
              <a:rPr lang="en-US" dirty="0" smtClean="0"/>
              <a:t> and Model-Based Systems Engineering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2010-02-06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6DC599-BEB6-4278-9976-702BF5711C1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INCOSE IW 2010 MBSE Workshop</a:t>
            </a:r>
            <a:endParaRPr lang="en-US"/>
          </a:p>
        </p:txBody>
      </p:sp>
      <p:sp>
        <p:nvSpPr>
          <p:cNvPr id="7" name="Text Placeholder 1"/>
          <p:cNvSpPr txBox="1">
            <a:spLocks/>
          </p:cNvSpPr>
          <p:nvPr/>
        </p:nvSpPr>
        <p:spPr bwMode="auto">
          <a:xfrm>
            <a:off x="722313" y="3763057"/>
            <a:ext cx="7772400" cy="1607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 pitchFamily="34" charset="0"/>
                <a:ea typeface="ＭＳ Ｐゴシック" pitchFamily="-112" charset="-128"/>
                <a:cs typeface="Arial" pitchFamily="34" charset="0"/>
              </a:rPr>
              <a:t>Steven</a:t>
            </a:r>
            <a:r>
              <a:rPr kumimoji="0" lang="en-US" sz="1600" b="1" i="0" u="none" strike="noStrike" kern="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 pitchFamily="34" charset="0"/>
                <a:ea typeface="ＭＳ Ｐゴシック" pitchFamily="-112" charset="-128"/>
                <a:cs typeface="Arial" pitchFamily="34" charset="0"/>
              </a:rPr>
              <a:t> Jenkins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600" i="0" kern="0" baseline="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Principal</a:t>
            </a:r>
            <a:r>
              <a:rPr lang="en-US" sz="1600" i="0" kern="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Engineer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 pitchFamily="34" charset="0"/>
                <a:ea typeface="ＭＳ Ｐゴシック" pitchFamily="-112" charset="-128"/>
                <a:cs typeface="Arial" pitchFamily="34" charset="0"/>
              </a:rPr>
              <a:t>Systems</a:t>
            </a:r>
            <a:r>
              <a:rPr kumimoji="0" lang="en-US" sz="1600" b="1" i="0" u="none" strike="noStrike" kern="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 pitchFamily="34" charset="0"/>
                <a:ea typeface="ＭＳ Ｐゴシック" pitchFamily="-112" charset="-128"/>
                <a:cs typeface="Arial" pitchFamily="34" charset="0"/>
              </a:rPr>
              <a:t> and Software Division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600" i="0" kern="0" baseline="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Jet</a:t>
            </a:r>
            <a:r>
              <a:rPr lang="en-US" sz="1600" i="0" kern="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Propulsion Laboratory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 pitchFamily="34" charset="0"/>
                <a:ea typeface="ＭＳ Ｐゴシック" pitchFamily="-112" charset="-128"/>
                <a:cs typeface="Arial" pitchFamily="34" charset="0"/>
              </a:rPr>
              <a:t>California</a:t>
            </a:r>
            <a:r>
              <a:rPr kumimoji="0" lang="en-US" sz="1600" b="1" i="0" u="none" strike="noStrike" kern="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 pitchFamily="34" charset="0"/>
                <a:ea typeface="ＭＳ Ｐゴシック" pitchFamily="-112" charset="-128"/>
                <a:cs typeface="Arial" pitchFamily="34" charset="0"/>
              </a:rPr>
              <a:t> Institute of Technology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Arial" pitchFamily="34" charset="0"/>
              <a:ea typeface="ＭＳ Ｐゴシック" pitchFamily="-112" charset="-128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79444" y="5830956"/>
            <a:ext cx="71575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Copyright © 2010 California Institute of Technology. Government sponsorship acknowledged. 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Semantic Web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OWL information base describing formulation-phase design information for Phoenix mission to Mars</a:t>
            </a:r>
          </a:p>
          <a:p>
            <a:pPr lvl="1"/>
            <a:r>
              <a:rPr lang="en-US" dirty="0" smtClean="0"/>
              <a:t>9583 triples</a:t>
            </a:r>
          </a:p>
          <a:p>
            <a:pPr lvl="1"/>
            <a:r>
              <a:rPr lang="en-US" dirty="0" smtClean="0"/>
              <a:t>Built on multiple </a:t>
            </a:r>
            <a:r>
              <a:rPr lang="en-US" dirty="0" err="1" smtClean="0"/>
              <a:t>ontologies</a:t>
            </a:r>
            <a:r>
              <a:rPr lang="en-US" dirty="0" smtClean="0"/>
              <a:t>, including </a:t>
            </a:r>
            <a:r>
              <a:rPr lang="en-US" dirty="0" err="1" smtClean="0"/>
              <a:t>rdf</a:t>
            </a:r>
            <a:r>
              <a:rPr lang="en-US" dirty="0" smtClean="0"/>
              <a:t>, base (JPL), and mission (JPL)</a:t>
            </a:r>
          </a:p>
          <a:p>
            <a:pPr lvl="1"/>
            <a:r>
              <a:rPr lang="en-US" dirty="0" smtClean="0"/>
              <a:t>Stored in an open-source Sesame2 repository</a:t>
            </a:r>
          </a:p>
          <a:p>
            <a:r>
              <a:rPr lang="en-US" dirty="0" smtClean="0"/>
              <a:t>Simple query: find id and name for the component whose name is “Spacecraft System”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2010-02-06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6DC599-BEB6-4278-9976-702BF5711C19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INCOSE IW 2010 MBSE Workshop</a:t>
            </a:r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09601" y="3805084"/>
          <a:ext cx="7875638" cy="17216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5083"/>
                <a:gridCol w="4070555"/>
              </a:tblGrid>
              <a:tr h="41098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SPARQL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Query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Result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select distinct ?cid ?</a:t>
                      </a:r>
                      <a:r>
                        <a:rPr lang="en-US" sz="1600" dirty="0" err="1" smtClean="0"/>
                        <a:t>cn</a:t>
                      </a:r>
                      <a:r>
                        <a:rPr lang="en-US" sz="1600" dirty="0" smtClean="0"/>
                        <a:t> where {</a:t>
                      </a:r>
                    </a:p>
                    <a:p>
                      <a:r>
                        <a:rPr lang="en-US" sz="1600" dirty="0" smtClean="0"/>
                        <a:t>?c </a:t>
                      </a:r>
                      <a:r>
                        <a:rPr lang="en-US" sz="1600" dirty="0" err="1" smtClean="0"/>
                        <a:t>rdf:type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mission:Component</a:t>
                      </a:r>
                      <a:r>
                        <a:rPr lang="en-US" sz="1600" dirty="0" smtClean="0"/>
                        <a:t> .</a:t>
                      </a:r>
                    </a:p>
                    <a:p>
                      <a:r>
                        <a:rPr lang="en-US" sz="1600" dirty="0" smtClean="0"/>
                        <a:t>?c </a:t>
                      </a:r>
                      <a:r>
                        <a:rPr lang="en-US" sz="1600" dirty="0" err="1" smtClean="0"/>
                        <a:t>base:identifier</a:t>
                      </a:r>
                      <a:r>
                        <a:rPr lang="en-US" sz="1600" dirty="0" smtClean="0"/>
                        <a:t> ?cid .</a:t>
                      </a:r>
                    </a:p>
                    <a:p>
                      <a:r>
                        <a:rPr lang="en-US" sz="1600" dirty="0" smtClean="0"/>
                        <a:t>?c </a:t>
                      </a:r>
                      <a:r>
                        <a:rPr lang="en-US" sz="1600" dirty="0" err="1" smtClean="0"/>
                        <a:t>base:canonicalName</a:t>
                      </a:r>
                      <a:r>
                        <a:rPr lang="en-US" sz="1600" dirty="0" smtClean="0"/>
                        <a:t> ?</a:t>
                      </a:r>
                      <a:r>
                        <a:rPr lang="en-US" sz="1600" dirty="0" err="1" smtClean="0"/>
                        <a:t>cn</a:t>
                      </a:r>
                      <a:r>
                        <a:rPr lang="en-US" sz="1600" dirty="0" smtClean="0"/>
                        <a:t> .</a:t>
                      </a:r>
                    </a:p>
                    <a:p>
                      <a:r>
                        <a:rPr lang="en-US" sz="1600" dirty="0" smtClean="0"/>
                        <a:t>filter (?</a:t>
                      </a:r>
                      <a:r>
                        <a:rPr lang="en-US" sz="1600" dirty="0" err="1" smtClean="0"/>
                        <a:t>cn</a:t>
                      </a:r>
                      <a:r>
                        <a:rPr lang="en-US" sz="1600" dirty="0" smtClean="0"/>
                        <a:t> = "Spacecraft System")}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C.2</a:t>
                      </a:r>
                      <a:r>
                        <a:rPr lang="en-US" sz="1600" baseline="0" dirty="0" smtClean="0"/>
                        <a:t> Spacecraft System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Semantic Web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complex query: find id and name for all functions performed by the component whose name is “Spacecraft System”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2010-02-06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6DC599-BEB6-4278-9976-702BF5711C19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INCOSE IW 2010 MBSE Workshop</a:t>
            </a:r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15123" y="2368710"/>
          <a:ext cx="8516895" cy="22093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7564"/>
                <a:gridCol w="5029331"/>
              </a:tblGrid>
              <a:tr h="41098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SPARQL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Query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Result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select distinct ?fid ?fn where {</a:t>
                      </a:r>
                    </a:p>
                    <a:p>
                      <a:r>
                        <a:rPr lang="en-US" sz="1600" dirty="0" smtClean="0"/>
                        <a:t>?c </a:t>
                      </a:r>
                      <a:r>
                        <a:rPr lang="en-US" sz="1600" dirty="0" err="1" smtClean="0"/>
                        <a:t>rdf:type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mission:Component</a:t>
                      </a:r>
                      <a:r>
                        <a:rPr lang="en-US" sz="1600" dirty="0" smtClean="0"/>
                        <a:t> 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?c </a:t>
                      </a:r>
                      <a:r>
                        <a:rPr lang="en-US" sz="1600" dirty="0" err="1" smtClean="0"/>
                        <a:t>base:canonicalName</a:t>
                      </a:r>
                      <a:r>
                        <a:rPr lang="en-US" sz="1600" dirty="0" smtClean="0"/>
                        <a:t> ?</a:t>
                      </a:r>
                      <a:r>
                        <a:rPr lang="en-US" sz="1600" dirty="0" err="1" smtClean="0"/>
                        <a:t>cn</a:t>
                      </a:r>
                      <a:r>
                        <a:rPr lang="en-US" sz="1600" dirty="0" smtClean="0"/>
                        <a:t> .</a:t>
                      </a:r>
                    </a:p>
                    <a:p>
                      <a:r>
                        <a:rPr lang="en-US" sz="1600" dirty="0" smtClean="0"/>
                        <a:t>?c </a:t>
                      </a:r>
                      <a:r>
                        <a:rPr lang="en-US" sz="1600" dirty="0" err="1" smtClean="0"/>
                        <a:t>mission:performs</a:t>
                      </a:r>
                      <a:r>
                        <a:rPr lang="en-US" sz="1600" dirty="0" smtClean="0"/>
                        <a:t> ?f .</a:t>
                      </a:r>
                    </a:p>
                    <a:p>
                      <a:r>
                        <a:rPr lang="en-US" sz="1600" dirty="0" smtClean="0"/>
                        <a:t>?f </a:t>
                      </a:r>
                      <a:r>
                        <a:rPr lang="en-US" sz="1600" dirty="0" err="1" smtClean="0"/>
                        <a:t>base:identifier</a:t>
                      </a:r>
                      <a:r>
                        <a:rPr lang="en-US" sz="1600" dirty="0" smtClean="0"/>
                        <a:t> ?fid .</a:t>
                      </a:r>
                    </a:p>
                    <a:p>
                      <a:r>
                        <a:rPr lang="en-US" sz="1600" dirty="0" smtClean="0"/>
                        <a:t>?f </a:t>
                      </a:r>
                      <a:r>
                        <a:rPr lang="en-US" sz="1600" dirty="0" err="1" smtClean="0"/>
                        <a:t>base:canonicalName</a:t>
                      </a:r>
                      <a:r>
                        <a:rPr lang="en-US" sz="1600" dirty="0" smtClean="0"/>
                        <a:t> ?fn .</a:t>
                      </a:r>
                    </a:p>
                    <a:p>
                      <a:r>
                        <a:rPr lang="en-US" sz="1600" dirty="0" smtClean="0"/>
                        <a:t>filter (?</a:t>
                      </a:r>
                      <a:r>
                        <a:rPr lang="en-US" sz="1600" dirty="0" err="1" smtClean="0"/>
                        <a:t>cn</a:t>
                      </a:r>
                      <a:r>
                        <a:rPr lang="en-US" sz="1600" dirty="0" smtClean="0"/>
                        <a:t> = "Spacecraft System")}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F.1.1.2.1 Transport Payload to Martian Vicinity</a:t>
                      </a:r>
                    </a:p>
                    <a:p>
                      <a:r>
                        <a:rPr lang="en-US" sz="1600" dirty="0" smtClean="0"/>
                        <a:t>F.1.2.2.3</a:t>
                      </a:r>
                      <a:r>
                        <a:rPr lang="en-US" sz="1600" baseline="0" dirty="0" smtClean="0"/>
                        <a:t> Execute Commands</a:t>
                      </a:r>
                    </a:p>
                    <a:p>
                      <a:r>
                        <a:rPr lang="en-US" sz="1600" baseline="0" dirty="0" smtClean="0"/>
                        <a:t>F.1.2.2.4 Maintain Communication</a:t>
                      </a:r>
                    </a:p>
                    <a:p>
                      <a:r>
                        <a:rPr lang="en-US" sz="1600" baseline="0" dirty="0" smtClean="0"/>
                        <a:t>F.1.1.2    Transport Payload to Martian Surface</a:t>
                      </a:r>
                    </a:p>
                    <a:p>
                      <a:r>
                        <a:rPr lang="en-US" sz="1600" baseline="0" dirty="0" smtClean="0"/>
                        <a:t>F.1.2.2    Maintain Operational State</a:t>
                      </a:r>
                      <a:endParaRPr lang="en-US" sz="160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Semantic Web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Still more complex query: find id and name for all requirements specifying functions performed by the component whose name is “Spacecraft System”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2010-02-06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6DC599-BEB6-4278-9976-702BF5711C19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INCOSE IW 2010 MBSE Workshop</a:t>
            </a:r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15123" y="2368710"/>
          <a:ext cx="8516895" cy="24531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7564"/>
                <a:gridCol w="5029331"/>
              </a:tblGrid>
              <a:tr h="41098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SPARQL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Query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Result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select distinct ?rid ?</a:t>
                      </a:r>
                      <a:r>
                        <a:rPr lang="en-US" sz="1600" dirty="0" err="1" smtClean="0"/>
                        <a:t>rn</a:t>
                      </a:r>
                      <a:r>
                        <a:rPr lang="en-US" sz="1600" dirty="0" smtClean="0"/>
                        <a:t> where {</a:t>
                      </a:r>
                    </a:p>
                    <a:p>
                      <a:r>
                        <a:rPr lang="en-US" sz="1600" dirty="0" smtClean="0"/>
                        <a:t>?c </a:t>
                      </a:r>
                      <a:r>
                        <a:rPr lang="en-US" sz="1600" dirty="0" err="1" smtClean="0"/>
                        <a:t>rdf:type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mission:Component</a:t>
                      </a:r>
                      <a:r>
                        <a:rPr lang="en-US" sz="1600" dirty="0" smtClean="0"/>
                        <a:t> 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?c </a:t>
                      </a:r>
                      <a:r>
                        <a:rPr lang="en-US" sz="1600" dirty="0" err="1" smtClean="0"/>
                        <a:t>base:canonicalName</a:t>
                      </a:r>
                      <a:r>
                        <a:rPr lang="en-US" sz="1600" dirty="0" smtClean="0"/>
                        <a:t> ?</a:t>
                      </a:r>
                      <a:r>
                        <a:rPr lang="en-US" sz="1600" dirty="0" err="1" smtClean="0"/>
                        <a:t>cn</a:t>
                      </a:r>
                      <a:r>
                        <a:rPr lang="en-US" sz="1600" dirty="0" smtClean="0"/>
                        <a:t> .</a:t>
                      </a:r>
                    </a:p>
                    <a:p>
                      <a:r>
                        <a:rPr lang="en-US" sz="1600" dirty="0" smtClean="0"/>
                        <a:t>?c </a:t>
                      </a:r>
                      <a:r>
                        <a:rPr lang="en-US" sz="1600" dirty="0" err="1" smtClean="0"/>
                        <a:t>mission:performs</a:t>
                      </a:r>
                      <a:r>
                        <a:rPr lang="en-US" sz="1600" dirty="0" smtClean="0"/>
                        <a:t> ?f .</a:t>
                      </a:r>
                    </a:p>
                    <a:p>
                      <a:r>
                        <a:rPr lang="en-US" sz="1600" dirty="0" smtClean="0"/>
                        <a:t>?r </a:t>
                      </a:r>
                      <a:r>
                        <a:rPr lang="en-US" sz="1600" dirty="0" err="1" smtClean="0"/>
                        <a:t>mission:specifies</a:t>
                      </a:r>
                      <a:r>
                        <a:rPr lang="en-US" sz="1600" dirty="0" smtClean="0"/>
                        <a:t> ?f .</a:t>
                      </a:r>
                    </a:p>
                    <a:p>
                      <a:r>
                        <a:rPr lang="en-US" sz="1600" dirty="0" smtClean="0"/>
                        <a:t>?r </a:t>
                      </a:r>
                      <a:r>
                        <a:rPr lang="en-US" sz="1600" dirty="0" err="1" smtClean="0"/>
                        <a:t>base:identifier</a:t>
                      </a:r>
                      <a:r>
                        <a:rPr lang="en-US" sz="1600" dirty="0" smtClean="0"/>
                        <a:t> ?rid .</a:t>
                      </a:r>
                    </a:p>
                    <a:p>
                      <a:r>
                        <a:rPr lang="en-US" sz="1600" dirty="0" smtClean="0"/>
                        <a:t>?r </a:t>
                      </a:r>
                      <a:r>
                        <a:rPr lang="en-US" sz="1600" dirty="0" err="1" smtClean="0"/>
                        <a:t>base:canonicalName</a:t>
                      </a:r>
                      <a:r>
                        <a:rPr lang="en-US" sz="1600" dirty="0" smtClean="0"/>
                        <a:t> ?</a:t>
                      </a:r>
                      <a:r>
                        <a:rPr lang="en-US" sz="1600" dirty="0" err="1" smtClean="0"/>
                        <a:t>rn</a:t>
                      </a:r>
                      <a:r>
                        <a:rPr lang="en-US" sz="1600" dirty="0" smtClean="0"/>
                        <a:t> .</a:t>
                      </a:r>
                    </a:p>
                    <a:p>
                      <a:r>
                        <a:rPr lang="en-US" sz="1600" dirty="0" smtClean="0"/>
                        <a:t>filter (?</a:t>
                      </a:r>
                      <a:r>
                        <a:rPr lang="en-US" sz="1600" dirty="0" err="1" smtClean="0"/>
                        <a:t>cn</a:t>
                      </a:r>
                      <a:r>
                        <a:rPr lang="en-US" sz="1600" dirty="0" smtClean="0"/>
                        <a:t> = "Spacecraft System")}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L.3.FS.55</a:t>
                      </a:r>
                      <a:r>
                        <a:rPr lang="en-US" sz="1600" baseline="0" dirty="0" smtClean="0"/>
                        <a:t>  Arrival V-Infinities</a:t>
                      </a:r>
                    </a:p>
                    <a:p>
                      <a:r>
                        <a:rPr lang="en-US" sz="1600" baseline="0" dirty="0" smtClean="0"/>
                        <a:t>L.3.FS.42  First TCM Time</a:t>
                      </a:r>
                    </a:p>
                    <a:p>
                      <a:r>
                        <a:rPr lang="en-US" sz="1600" baseline="0" dirty="0" smtClean="0"/>
                        <a:t>L.3.FS.43  Last TCM Time</a:t>
                      </a:r>
                    </a:p>
                    <a:p>
                      <a:r>
                        <a:rPr lang="en-US" sz="1600" baseline="0" dirty="0" smtClean="0"/>
                        <a:t>L.3.FS.147 Command Durations During Cruise</a:t>
                      </a:r>
                    </a:p>
                    <a:p>
                      <a:r>
                        <a:rPr lang="en-US" sz="1600" baseline="0" dirty="0" smtClean="0"/>
                        <a:t>L.3.FS.144 Command Processing Capability</a:t>
                      </a:r>
                    </a:p>
                    <a:p>
                      <a:r>
                        <a:rPr lang="en-US" sz="1600" baseline="0" dirty="0" smtClean="0"/>
                        <a:t>…</a:t>
                      </a:r>
                    </a:p>
                    <a:p>
                      <a:endParaRPr lang="en-US" sz="160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Relative Priorities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359909" y="1995714"/>
          <a:ext cx="8453436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7812"/>
                <a:gridCol w="2817812"/>
                <a:gridCol w="28178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Topic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Semantic Web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UML/</a:t>
                      </a:r>
                      <a:r>
                        <a:rPr lang="en-US" dirty="0" err="1" smtClean="0"/>
                        <a:t>SysML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Graphics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++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Tooling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++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Querying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Inferences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Interchange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Expression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++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2010-02-06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6DC599-BEB6-4278-9976-702BF5711C19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INCOSE IW 2010 MBSE Workshop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Ontologies</a:t>
            </a:r>
            <a:r>
              <a:rPr lang="en-US" dirty="0" smtClean="0"/>
              <a:t> and </a:t>
            </a:r>
            <a:r>
              <a:rPr lang="en-US" dirty="0" err="1" smtClean="0"/>
              <a:t>SysML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SysML</a:t>
            </a:r>
            <a:r>
              <a:rPr lang="en-US" dirty="0" smtClean="0"/>
              <a:t> has an ontology, if not by that name</a:t>
            </a:r>
          </a:p>
          <a:p>
            <a:pPr lvl="1"/>
            <a:r>
              <a:rPr lang="en-US" dirty="0" smtClean="0"/>
              <a:t>Block, Interface, Activity, Requirement, etc.</a:t>
            </a:r>
          </a:p>
          <a:p>
            <a:r>
              <a:rPr lang="en-US" dirty="0" smtClean="0"/>
              <a:t>An organization seeking to build long-lived, interchangeable models will likely need to build more ontological structure beneath these high-level concepts:</a:t>
            </a:r>
          </a:p>
          <a:p>
            <a:pPr lvl="1"/>
            <a:r>
              <a:rPr lang="en-US" dirty="0" smtClean="0"/>
              <a:t>Work Breakdown Structure, Hardware, Software, Stakeholder, Concern, etc.</a:t>
            </a:r>
          </a:p>
          <a:p>
            <a:pPr lvl="1"/>
            <a:r>
              <a:rPr lang="en-US" dirty="0" smtClean="0"/>
              <a:t>Plus specialized associations (authorizes, represents, specifies, etc.)</a:t>
            </a:r>
          </a:p>
          <a:p>
            <a:r>
              <a:rPr lang="en-US" dirty="0" smtClean="0"/>
              <a:t>JPL is developing its </a:t>
            </a:r>
            <a:r>
              <a:rPr lang="en-US" dirty="0" err="1" smtClean="0"/>
              <a:t>ontologies</a:t>
            </a:r>
            <a:r>
              <a:rPr lang="en-US" dirty="0" smtClean="0"/>
              <a:t> using OWL2 and translating them to </a:t>
            </a:r>
            <a:r>
              <a:rPr lang="en-US" dirty="0" err="1" smtClean="0"/>
              <a:t>SysML</a:t>
            </a:r>
            <a:r>
              <a:rPr lang="en-US" dirty="0" smtClean="0"/>
              <a:t> conceptual models and profiles.</a:t>
            </a:r>
          </a:p>
          <a:p>
            <a:pPr lvl="1"/>
            <a:r>
              <a:rPr lang="en-US" dirty="0" smtClean="0"/>
              <a:t>To us, OWL2 (and the interoperability it implies) are more fundamental than </a:t>
            </a:r>
            <a:r>
              <a:rPr lang="en-US" dirty="0" err="1" smtClean="0"/>
              <a:t>SysML</a:t>
            </a:r>
            <a:endParaRPr lang="en-US" dirty="0" smtClean="0"/>
          </a:p>
          <a:p>
            <a:pPr lvl="1"/>
            <a:r>
              <a:rPr lang="en-US" dirty="0" smtClean="0"/>
              <a:t>Model-based engineering includes many domain-specific models and tools, including system models and </a:t>
            </a:r>
            <a:r>
              <a:rPr lang="en-US" dirty="0" err="1" smtClean="0"/>
              <a:t>SysML</a:t>
            </a:r>
            <a:r>
              <a:rPr lang="en-US" dirty="0" smtClean="0"/>
              <a:t> tools</a:t>
            </a:r>
          </a:p>
          <a:p>
            <a:r>
              <a:rPr lang="en-US" dirty="0" smtClean="0"/>
              <a:t>We expect to exchange model data between </a:t>
            </a:r>
            <a:r>
              <a:rPr lang="en-US" dirty="0" err="1" smtClean="0"/>
              <a:t>SysML</a:t>
            </a:r>
            <a:r>
              <a:rPr lang="en-US" smtClean="0"/>
              <a:t> and semantic </a:t>
            </a:r>
            <a:r>
              <a:rPr lang="en-US" dirty="0" smtClean="0"/>
              <a:t>tools for analysis, validation, product generation, etc.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2010-02-06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6DC599-BEB6-4278-9976-702BF5711C19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INCOSE IW 2010 MBSE Workshop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Models Are Information Structures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model, whether it’s a differential equation, a simulation, or a SysML drawing, organizes concepts and properties into meaningful relationships.</a:t>
            </a:r>
          </a:p>
          <a:p>
            <a:r>
              <a:rPr lang="en-US" dirty="0" smtClean="0"/>
              <a:t>These concepts, properties, and relationships can be unique to a model, or they can be common to a family of models.</a:t>
            </a:r>
          </a:p>
          <a:p>
            <a:r>
              <a:rPr lang="en-US" dirty="0" smtClean="0"/>
              <a:t>To the degree that they’re common:</a:t>
            </a:r>
          </a:p>
          <a:p>
            <a:pPr lvl="1"/>
            <a:r>
              <a:rPr lang="en-US" dirty="0" smtClean="0"/>
              <a:t>models can be compared, contrasted, and reused.</a:t>
            </a:r>
          </a:p>
          <a:p>
            <a:pPr lvl="1"/>
            <a:r>
              <a:rPr lang="en-US" dirty="0" smtClean="0"/>
              <a:t>engineers can understand what’s communicated by a model without retraining.</a:t>
            </a:r>
          </a:p>
          <a:p>
            <a:pPr lvl="1"/>
            <a:r>
              <a:rPr lang="en-US" dirty="0" smtClean="0"/>
              <a:t>engineers can focus on creating and understanding, not  explaining.</a:t>
            </a:r>
          </a:p>
          <a:p>
            <a:r>
              <a:rPr lang="en-US" dirty="0" smtClean="0"/>
              <a:t>Can we come up with a common set of concepts, properties, and relationships for systems engineering? </a:t>
            </a:r>
            <a:r>
              <a:rPr lang="en-US" b="1" dirty="0" smtClean="0"/>
              <a:t>Absolutely.</a:t>
            </a:r>
            <a:endParaRPr lang="en-US" dirty="0" smtClean="0"/>
          </a:p>
          <a:p>
            <a:pPr lvl="1"/>
            <a:r>
              <a:rPr lang="en-US" dirty="0" smtClean="0"/>
              <a:t>That doesn’t mean everyone is saddled with one-size-fits-all.</a:t>
            </a:r>
          </a:p>
          <a:p>
            <a:pPr lvl="1"/>
            <a:r>
              <a:rPr lang="en-US" dirty="0" smtClean="0"/>
              <a:t>The common set is for common things.  Unique things are handled by extensions.</a:t>
            </a:r>
          </a:p>
          <a:p>
            <a:r>
              <a:rPr lang="en-US" dirty="0" smtClean="0"/>
              <a:t>These concept, property, and relationship definitions are called an </a:t>
            </a:r>
            <a:r>
              <a:rPr lang="en-US" i="1" dirty="0" smtClean="0"/>
              <a:t>ontology</a:t>
            </a:r>
            <a:r>
              <a:rPr lang="en-US" dirty="0" smtClean="0"/>
              <a:t>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2010-02-06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6DC599-BEB6-4278-9976-702BF5711C19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INCOSE IW 2010 MBSE Workshop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Names </a:t>
            </a:r>
            <a:r>
              <a:rPr lang="en-US" dirty="0" err="1" smtClean="0"/>
              <a:t>vs</a:t>
            </a:r>
            <a:r>
              <a:rPr lang="en-US" dirty="0" smtClean="0"/>
              <a:t> Classifiers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we have a thing named “Star Tracker A”.</a:t>
            </a:r>
          </a:p>
          <a:p>
            <a:r>
              <a:rPr lang="en-US" dirty="0" smtClean="0"/>
              <a:t>Without an ontology, what can we infer about this thing?</a:t>
            </a:r>
          </a:p>
          <a:p>
            <a:r>
              <a:rPr lang="en-US" dirty="0" smtClean="0"/>
              <a:t>We just have to “know” that it’s probably</a:t>
            </a:r>
          </a:p>
          <a:p>
            <a:pPr lvl="1"/>
            <a:r>
              <a:rPr lang="en-US" dirty="0" smtClean="0"/>
              <a:t>a piece of hardware with a reference identifier</a:t>
            </a:r>
          </a:p>
          <a:p>
            <a:pPr lvl="1"/>
            <a:r>
              <a:rPr lang="en-US" dirty="0" smtClean="0"/>
              <a:t>a mechanical component with mass properties</a:t>
            </a:r>
          </a:p>
          <a:p>
            <a:pPr lvl="1"/>
            <a:r>
              <a:rPr lang="en-US" dirty="0" smtClean="0"/>
              <a:t>a electronic component with power properties</a:t>
            </a:r>
          </a:p>
          <a:p>
            <a:pPr lvl="1"/>
            <a:r>
              <a:rPr lang="en-US" dirty="0" smtClean="0"/>
              <a:t>a thing with interfaces</a:t>
            </a:r>
          </a:p>
          <a:p>
            <a:r>
              <a:rPr lang="en-US" dirty="0" smtClean="0"/>
              <a:t>Too much of this knowledge is implicit. If we wanted to automate production of a master equipment list, how would the algorithm know to include this thing and not another thing called “flight software”? How would it ask for the thing’s mass?</a:t>
            </a:r>
          </a:p>
          <a:p>
            <a:r>
              <a:rPr lang="en-US" dirty="0" smtClean="0"/>
              <a:t>This is easy to solve if we keep separate</a:t>
            </a:r>
          </a:p>
          <a:p>
            <a:pPr lvl="1"/>
            <a:r>
              <a:rPr lang="en-US" dirty="0" smtClean="0"/>
              <a:t>what the thing is called (to a first order, we don’t care)</a:t>
            </a:r>
          </a:p>
          <a:p>
            <a:pPr lvl="1"/>
            <a:r>
              <a:rPr lang="en-US" dirty="0" smtClean="0"/>
              <a:t>what kind of a thing it is (from a controlled vocabulary of concepts)</a:t>
            </a:r>
          </a:p>
          <a:p>
            <a:r>
              <a:rPr lang="en-US" dirty="0" smtClean="0"/>
              <a:t>A hierarchy of components provides a structure for properties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2010-02-06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6DC599-BEB6-4278-9976-702BF5711C19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INCOSE IW 2010 MBSE Workshop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Classification Hierarchy</a:t>
            </a:r>
            <a:endParaRPr lang="en-US" dirty="0"/>
          </a:p>
        </p:txBody>
      </p:sp>
      <p:grpSp>
        <p:nvGrpSpPr>
          <p:cNvPr id="44" name="Group 43"/>
          <p:cNvGrpSpPr/>
          <p:nvPr/>
        </p:nvGrpSpPr>
        <p:grpSpPr>
          <a:xfrm>
            <a:off x="5403031" y="1670958"/>
            <a:ext cx="2946063" cy="4020711"/>
            <a:chOff x="5345881" y="1480458"/>
            <a:chExt cx="2946063" cy="4020711"/>
          </a:xfrm>
        </p:grpSpPr>
        <p:sp>
          <p:nvSpPr>
            <p:cNvPr id="31" name="TextBox 30"/>
            <p:cNvSpPr txBox="1"/>
            <p:nvPr/>
          </p:nvSpPr>
          <p:spPr>
            <a:xfrm>
              <a:off x="5345881" y="5131837"/>
              <a:ext cx="2946063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0" i="0" dirty="0" err="1" smtClean="0"/>
                <a:t>WhizBangMkIVStarTracker</a:t>
              </a:r>
              <a:endParaRPr lang="en-US" b="0" i="0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128146" y="4401562"/>
              <a:ext cx="1381532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0" i="0" dirty="0" err="1" smtClean="0"/>
                <a:t>StarTracker</a:t>
              </a:r>
              <a:endParaRPr lang="en-US" b="0" i="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420613" y="3671286"/>
              <a:ext cx="2796599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0" i="0" dirty="0" err="1" smtClean="0"/>
                <a:t>FlightAvionicsComponent</a:t>
              </a:r>
              <a:endParaRPr lang="en-US" b="0" i="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347997" y="2941010"/>
              <a:ext cx="2941831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0" i="0" dirty="0" err="1" smtClean="0"/>
                <a:t>FlightHardwareComponent</a:t>
              </a:r>
              <a:endParaRPr lang="en-US" b="0" i="0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630125" y="2210734"/>
              <a:ext cx="2377574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0" i="0" dirty="0" err="1" smtClean="0"/>
                <a:t>HardwareComponent</a:t>
              </a:r>
              <a:endParaRPr lang="en-US" b="0" i="0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130262" y="1480458"/>
              <a:ext cx="1377300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0" i="0" dirty="0" smtClean="0"/>
                <a:t>Component</a:t>
              </a:r>
              <a:endParaRPr lang="en-US" b="0" i="0" dirty="0"/>
            </a:p>
          </p:txBody>
        </p:sp>
        <p:cxnSp>
          <p:nvCxnSpPr>
            <p:cNvPr id="37" name="Straight Arrow Connector 36"/>
            <p:cNvCxnSpPr>
              <a:stCxn id="35" idx="0"/>
              <a:endCxn id="36" idx="2"/>
            </p:cNvCxnSpPr>
            <p:nvPr/>
          </p:nvCxnSpPr>
          <p:spPr bwMode="auto">
            <a:xfrm rot="5400000" flipH="1" flipV="1">
              <a:off x="6638440" y="2030262"/>
              <a:ext cx="360944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8" name="Straight Arrow Connector 37"/>
            <p:cNvCxnSpPr>
              <a:stCxn id="34" idx="0"/>
              <a:endCxn id="35" idx="2"/>
            </p:cNvCxnSpPr>
            <p:nvPr/>
          </p:nvCxnSpPr>
          <p:spPr bwMode="auto">
            <a:xfrm rot="16200000" flipV="1">
              <a:off x="6638441" y="2760537"/>
              <a:ext cx="360944" cy="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9" name="Straight Arrow Connector 38"/>
            <p:cNvCxnSpPr>
              <a:stCxn id="33" idx="0"/>
              <a:endCxn id="34" idx="2"/>
            </p:cNvCxnSpPr>
            <p:nvPr/>
          </p:nvCxnSpPr>
          <p:spPr bwMode="auto">
            <a:xfrm rot="5400000" flipH="1" flipV="1">
              <a:off x="6638441" y="3490814"/>
              <a:ext cx="360944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0" name="Straight Arrow Connector 39"/>
            <p:cNvCxnSpPr>
              <a:stCxn id="32" idx="0"/>
              <a:endCxn id="33" idx="2"/>
            </p:cNvCxnSpPr>
            <p:nvPr/>
          </p:nvCxnSpPr>
          <p:spPr bwMode="auto">
            <a:xfrm rot="5400000" flipH="1" flipV="1">
              <a:off x="6638440" y="4221090"/>
              <a:ext cx="360944" cy="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1" name="Straight Arrow Connector 40"/>
            <p:cNvCxnSpPr>
              <a:stCxn id="31" idx="0"/>
              <a:endCxn id="32" idx="2"/>
            </p:cNvCxnSpPr>
            <p:nvPr/>
          </p:nvCxnSpPr>
          <p:spPr bwMode="auto">
            <a:xfrm rot="16200000" flipV="1">
              <a:off x="6638442" y="4951365"/>
              <a:ext cx="360943" cy="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43" name="TextBox 42"/>
          <p:cNvSpPr txBox="1"/>
          <p:nvPr/>
        </p:nvSpPr>
        <p:spPr>
          <a:xfrm>
            <a:off x="895351" y="2495550"/>
            <a:ext cx="27622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Each concept is a specialization of the concept above it.</a:t>
            </a:r>
            <a:endParaRPr lang="en-US" dirty="0"/>
          </a:p>
        </p:txBody>
      </p:sp>
      <p:sp>
        <p:nvSpPr>
          <p:cNvPr id="47" name="Right Arrow 46"/>
          <p:cNvSpPr/>
          <p:nvPr/>
        </p:nvSpPr>
        <p:spPr bwMode="auto">
          <a:xfrm rot="16200000">
            <a:off x="2243137" y="3509962"/>
            <a:ext cx="4567809" cy="737616"/>
          </a:xfrm>
          <a:prstGeom prst="rightArrow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112" charset="0"/>
              </a:rPr>
              <a:t>more general</a:t>
            </a:r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2010-02-06</a:t>
            </a:r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6DC599-BEB6-4278-9976-702BF5711C19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INCOSE IW 2010 MBSE Workshop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Example Properties</a:t>
            </a:r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5368905" y="1681649"/>
            <a:ext cx="2996333" cy="4205377"/>
            <a:chOff x="2920980" y="1424474"/>
            <a:chExt cx="2996333" cy="4205377"/>
          </a:xfrm>
        </p:grpSpPr>
        <p:sp>
          <p:nvSpPr>
            <p:cNvPr id="6" name="TextBox 5"/>
            <p:cNvSpPr txBox="1"/>
            <p:nvPr/>
          </p:nvSpPr>
          <p:spPr>
            <a:xfrm>
              <a:off x="2946115" y="5075853"/>
              <a:ext cx="2946063" cy="55399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i="0" dirty="0" err="1" smtClean="0"/>
                <a:t>WhizBangMkIVStarTracker</a:t>
              </a:r>
              <a:endParaRPr lang="en-US" b="0" i="0" dirty="0" smtClean="0"/>
            </a:p>
            <a:p>
              <a:pPr algn="ctr"/>
              <a:r>
                <a:rPr lang="en-US" sz="1200" b="0" i="0" dirty="0" smtClean="0"/>
                <a:t>whiz factor</a:t>
              </a:r>
              <a:endParaRPr lang="en-US" sz="1200" b="0" i="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728380" y="4345578"/>
              <a:ext cx="1381532" cy="55399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i="0" dirty="0" err="1" smtClean="0"/>
                <a:t>StarTracker</a:t>
              </a:r>
              <a:endParaRPr lang="en-US" b="0" i="0" dirty="0" smtClean="0"/>
            </a:p>
            <a:p>
              <a:pPr algn="ctr"/>
              <a:r>
                <a:rPr lang="en-US" sz="1200" b="0" dirty="0" smtClean="0"/>
                <a:t>sensitivity</a:t>
              </a:r>
              <a:endParaRPr lang="en-US" sz="1200" b="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020847" y="3615302"/>
              <a:ext cx="2796599" cy="55399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i="0" dirty="0" err="1" smtClean="0"/>
                <a:t>FlightAvionicsComponent</a:t>
              </a:r>
              <a:endParaRPr lang="en-US" b="0" i="0" dirty="0" smtClean="0"/>
            </a:p>
            <a:p>
              <a:pPr algn="ctr"/>
              <a:r>
                <a:rPr lang="en-US" sz="1200" b="0" dirty="0" smtClean="0"/>
                <a:t>power load</a:t>
              </a:r>
              <a:endParaRPr lang="en-US" sz="1200" b="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920980" y="2885026"/>
              <a:ext cx="2996333" cy="55399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i="0" dirty="0" err="1" smtClean="0"/>
                <a:t>FlightHardwareComponent</a:t>
              </a:r>
              <a:endParaRPr lang="en-US" b="0" i="0" dirty="0" smtClean="0"/>
            </a:p>
            <a:p>
              <a:pPr algn="ctr"/>
              <a:r>
                <a:rPr lang="en-US" sz="1200" b="0" dirty="0" smtClean="0"/>
                <a:t>mass, center of mass, moments of inertia</a:t>
              </a:r>
              <a:endParaRPr lang="en-US" sz="1200" b="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230359" y="2154750"/>
              <a:ext cx="2377574" cy="55399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i="0" dirty="0" err="1" smtClean="0"/>
                <a:t>HardwareComponent</a:t>
              </a:r>
              <a:endParaRPr lang="en-US" b="0" i="0" dirty="0" smtClean="0"/>
            </a:p>
            <a:p>
              <a:pPr algn="ctr"/>
              <a:r>
                <a:rPr lang="en-US" sz="1200" b="0" dirty="0" smtClean="0"/>
                <a:t>reference designator</a:t>
              </a:r>
              <a:endParaRPr lang="en-US" sz="1200" b="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730496" y="1424474"/>
              <a:ext cx="1377300" cy="55399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i="0" dirty="0" smtClean="0"/>
                <a:t>Component</a:t>
              </a:r>
            </a:p>
            <a:p>
              <a:pPr algn="ctr"/>
              <a:r>
                <a:rPr lang="en-US" sz="1200" b="0" dirty="0" smtClean="0"/>
                <a:t>name, id</a:t>
              </a:r>
              <a:endParaRPr lang="en-US" sz="1200" b="0" dirty="0"/>
            </a:p>
          </p:txBody>
        </p:sp>
        <p:cxnSp>
          <p:nvCxnSpPr>
            <p:cNvPr id="12" name="Straight Arrow Connector 11"/>
            <p:cNvCxnSpPr/>
            <p:nvPr/>
          </p:nvCxnSpPr>
          <p:spPr bwMode="auto">
            <a:xfrm rot="5400000" flipH="1" flipV="1">
              <a:off x="4331007" y="2066611"/>
              <a:ext cx="176278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 rot="16200000" flipV="1">
              <a:off x="4331007" y="2796886"/>
              <a:ext cx="176278" cy="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 bwMode="auto">
            <a:xfrm rot="5400000" flipH="1" flipV="1">
              <a:off x="4331007" y="3527163"/>
              <a:ext cx="176278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5" name="Straight Arrow Connector 14"/>
            <p:cNvCxnSpPr/>
            <p:nvPr/>
          </p:nvCxnSpPr>
          <p:spPr bwMode="auto">
            <a:xfrm rot="5400000" flipH="1" flipV="1">
              <a:off x="4331007" y="4257439"/>
              <a:ext cx="176278" cy="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 rot="16200000" flipV="1">
              <a:off x="4331008" y="4987714"/>
              <a:ext cx="176277" cy="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17" name="TextBox 16"/>
          <p:cNvSpPr txBox="1"/>
          <p:nvPr/>
        </p:nvSpPr>
        <p:spPr>
          <a:xfrm>
            <a:off x="895351" y="2505073"/>
            <a:ext cx="274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Each concept has all the properties of all its ancestors, plus its own unique properties.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2010-02-06</a:t>
            </a:r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6DC599-BEB6-4278-9976-702BF5711C19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INCOSE IW 2010 MBSE Workshop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It Out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87622" y="3615302"/>
            <a:ext cx="2796599" cy="55399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b="0" i="0" dirty="0" err="1" smtClean="0"/>
              <a:t>FlightAvionicsComponent</a:t>
            </a:r>
            <a:endParaRPr lang="en-US" b="0" i="0" dirty="0" smtClean="0"/>
          </a:p>
          <a:p>
            <a:pPr algn="ctr"/>
            <a:r>
              <a:rPr lang="en-US" sz="1200" b="0" dirty="0" smtClean="0"/>
              <a:t>power load</a:t>
            </a:r>
            <a:endParaRPr lang="en-US" sz="1200" b="0" dirty="0"/>
          </a:p>
        </p:txBody>
      </p:sp>
      <p:sp>
        <p:nvSpPr>
          <p:cNvPr id="6" name="TextBox 5"/>
          <p:cNvSpPr txBox="1"/>
          <p:nvPr/>
        </p:nvSpPr>
        <p:spPr>
          <a:xfrm>
            <a:off x="3787755" y="2885026"/>
            <a:ext cx="2996333" cy="55399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b="0" i="0" dirty="0" err="1" smtClean="0"/>
              <a:t>FlightHardwareComponent</a:t>
            </a:r>
            <a:endParaRPr lang="en-US" b="0" i="0" dirty="0" smtClean="0"/>
          </a:p>
          <a:p>
            <a:pPr algn="ctr"/>
            <a:r>
              <a:rPr lang="en-US" sz="1200" b="0" dirty="0" smtClean="0"/>
              <a:t>mass, center of mass, moments of inertia</a:t>
            </a:r>
            <a:endParaRPr lang="en-US" sz="1200" b="0" dirty="0"/>
          </a:p>
        </p:txBody>
      </p:sp>
      <p:sp>
        <p:nvSpPr>
          <p:cNvPr id="7" name="TextBox 6"/>
          <p:cNvSpPr txBox="1"/>
          <p:nvPr/>
        </p:nvSpPr>
        <p:spPr>
          <a:xfrm>
            <a:off x="4097134" y="2154750"/>
            <a:ext cx="2377574" cy="55399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b="0" i="0" dirty="0" err="1" smtClean="0"/>
              <a:t>HardwareComponent</a:t>
            </a:r>
            <a:endParaRPr lang="en-US" b="0" i="0" dirty="0" smtClean="0"/>
          </a:p>
          <a:p>
            <a:pPr algn="ctr"/>
            <a:r>
              <a:rPr lang="en-US" sz="1200" b="0" dirty="0" smtClean="0"/>
              <a:t>reference designator</a:t>
            </a:r>
            <a:endParaRPr lang="en-US" sz="1200" b="0" dirty="0"/>
          </a:p>
        </p:txBody>
      </p:sp>
      <p:sp>
        <p:nvSpPr>
          <p:cNvPr id="8" name="TextBox 7"/>
          <p:cNvSpPr txBox="1"/>
          <p:nvPr/>
        </p:nvSpPr>
        <p:spPr>
          <a:xfrm>
            <a:off x="4597271" y="1424474"/>
            <a:ext cx="1377300" cy="55399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b="0" i="0" dirty="0" smtClean="0"/>
              <a:t>Component</a:t>
            </a:r>
          </a:p>
          <a:p>
            <a:pPr algn="ctr"/>
            <a:r>
              <a:rPr lang="en-US" sz="1200" b="0" dirty="0" smtClean="0"/>
              <a:t>name, id</a:t>
            </a:r>
            <a:endParaRPr lang="en-US" sz="1200" b="0" dirty="0"/>
          </a:p>
        </p:txBody>
      </p:sp>
      <p:cxnSp>
        <p:nvCxnSpPr>
          <p:cNvPr id="9" name="Straight Arrow Connector 8"/>
          <p:cNvCxnSpPr/>
          <p:nvPr/>
        </p:nvCxnSpPr>
        <p:spPr bwMode="auto">
          <a:xfrm rot="5400000" flipH="1" flipV="1">
            <a:off x="5197782" y="2066611"/>
            <a:ext cx="176278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 rot="16200000" flipV="1">
            <a:off x="5197782" y="2796886"/>
            <a:ext cx="176278" cy="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rot="5400000" flipH="1" flipV="1">
            <a:off x="5197782" y="3527163"/>
            <a:ext cx="176278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29" name="Group 28"/>
          <p:cNvGrpSpPr/>
          <p:nvPr/>
        </p:nvGrpSpPr>
        <p:grpSpPr>
          <a:xfrm>
            <a:off x="1022065" y="4831353"/>
            <a:ext cx="2946063" cy="1284273"/>
            <a:chOff x="1241140" y="4459878"/>
            <a:chExt cx="2946063" cy="1284273"/>
          </a:xfrm>
        </p:grpSpPr>
        <p:sp>
          <p:nvSpPr>
            <p:cNvPr id="3" name="TextBox 2"/>
            <p:cNvSpPr txBox="1"/>
            <p:nvPr/>
          </p:nvSpPr>
          <p:spPr>
            <a:xfrm>
              <a:off x="1241140" y="5190153"/>
              <a:ext cx="2946063" cy="55399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i="0" dirty="0" err="1" smtClean="0"/>
                <a:t>WhizBangMkIVStarTracker</a:t>
              </a:r>
              <a:endParaRPr lang="en-US" b="0" i="0" dirty="0" smtClean="0"/>
            </a:p>
            <a:p>
              <a:pPr algn="ctr"/>
              <a:r>
                <a:rPr lang="en-US" sz="1200" b="0" i="0" dirty="0" smtClean="0"/>
                <a:t>whiz factor</a:t>
              </a:r>
              <a:endParaRPr lang="en-US" sz="1200" b="0" i="0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023405" y="4459878"/>
              <a:ext cx="1381532" cy="55399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i="0" dirty="0" err="1" smtClean="0"/>
                <a:t>StarTracker</a:t>
              </a:r>
              <a:endParaRPr lang="en-US" b="0" i="0" dirty="0" smtClean="0"/>
            </a:p>
            <a:p>
              <a:pPr algn="ctr"/>
              <a:r>
                <a:rPr lang="en-US" sz="1200" b="0" dirty="0" smtClean="0"/>
                <a:t>sensitivity</a:t>
              </a:r>
              <a:endParaRPr lang="en-US" sz="1200" b="0" dirty="0"/>
            </a:p>
          </p:txBody>
        </p:sp>
        <p:cxnSp>
          <p:nvCxnSpPr>
            <p:cNvPr id="13" name="Straight Arrow Connector 12"/>
            <p:cNvCxnSpPr/>
            <p:nvPr/>
          </p:nvCxnSpPr>
          <p:spPr bwMode="auto">
            <a:xfrm rot="16200000" flipV="1">
              <a:off x="2626033" y="5102014"/>
              <a:ext cx="176277" cy="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30" name="Group 29"/>
          <p:cNvGrpSpPr/>
          <p:nvPr/>
        </p:nvGrpSpPr>
        <p:grpSpPr>
          <a:xfrm>
            <a:off x="5269963" y="4831353"/>
            <a:ext cx="2565574" cy="1284273"/>
            <a:chOff x="5489038" y="4698003"/>
            <a:chExt cx="2565574" cy="1284273"/>
          </a:xfrm>
        </p:grpSpPr>
        <p:sp>
          <p:nvSpPr>
            <p:cNvPr id="25" name="TextBox 24"/>
            <p:cNvSpPr txBox="1"/>
            <p:nvPr/>
          </p:nvSpPr>
          <p:spPr>
            <a:xfrm>
              <a:off x="5489038" y="5428278"/>
              <a:ext cx="2565574" cy="55399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i="0" dirty="0" err="1" smtClean="0"/>
                <a:t>UltraTurboTransponder</a:t>
              </a:r>
              <a:endParaRPr lang="en-US" b="0" i="0" dirty="0" smtClean="0"/>
            </a:p>
            <a:p>
              <a:pPr algn="ctr"/>
              <a:r>
                <a:rPr lang="en-US" sz="1200" b="0" i="0" dirty="0" smtClean="0"/>
                <a:t>turbo boost</a:t>
              </a:r>
              <a:endParaRPr lang="en-US" sz="1200" b="0" i="0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029760" y="4698003"/>
              <a:ext cx="1484125" cy="55399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i="0" dirty="0" smtClean="0"/>
                <a:t>Transponder</a:t>
              </a:r>
            </a:p>
            <a:p>
              <a:pPr algn="ctr"/>
              <a:r>
                <a:rPr lang="en-US" sz="1200" b="0" dirty="0" smtClean="0"/>
                <a:t>power output</a:t>
              </a:r>
              <a:endParaRPr lang="en-US" sz="1200" b="0" dirty="0"/>
            </a:p>
          </p:txBody>
        </p:sp>
        <p:cxnSp>
          <p:nvCxnSpPr>
            <p:cNvPr id="27" name="Straight Arrow Connector 26"/>
            <p:cNvCxnSpPr/>
            <p:nvPr/>
          </p:nvCxnSpPr>
          <p:spPr bwMode="auto">
            <a:xfrm rot="16200000" flipV="1">
              <a:off x="6683683" y="5340139"/>
              <a:ext cx="176277" cy="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cxnSp>
        <p:nvCxnSpPr>
          <p:cNvPr id="32" name="Straight Arrow Connector 31"/>
          <p:cNvCxnSpPr>
            <a:stCxn id="4" idx="0"/>
            <a:endCxn id="5" idx="2"/>
          </p:cNvCxnSpPr>
          <p:nvPr/>
        </p:nvCxnSpPr>
        <p:spPr bwMode="auto">
          <a:xfrm rot="5400000" flipH="1" flipV="1">
            <a:off x="3559483" y="3104914"/>
            <a:ext cx="662053" cy="279082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5" name="Straight Arrow Connector 34"/>
          <p:cNvCxnSpPr>
            <a:stCxn id="26" idx="0"/>
            <a:endCxn id="5" idx="2"/>
          </p:cNvCxnSpPr>
          <p:nvPr/>
        </p:nvCxnSpPr>
        <p:spPr bwMode="auto">
          <a:xfrm rot="16200000" flipV="1">
            <a:off x="5588309" y="3866914"/>
            <a:ext cx="662053" cy="126682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371476" y="1819273"/>
            <a:ext cx="2743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Single, well-known property name for common properties (e.g., mass, power load)</a:t>
            </a:r>
            <a:endParaRPr lang="en-US" dirty="0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2010-02-06</a:t>
            </a: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6DC599-BEB6-4278-9976-702BF5711C1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INCOSE IW 2010 MBSE Workshop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Relationships Are Also Properties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074338" y="3158930"/>
            <a:ext cx="137730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b="0" i="0" dirty="0" smtClean="0"/>
              <a:t>Component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52349" y="3158930"/>
            <a:ext cx="1082349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b="0" i="0" dirty="0" smtClean="0"/>
              <a:t>Interface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91277" y="3158930"/>
            <a:ext cx="1069525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b="0" i="0" dirty="0" smtClean="0"/>
              <a:t>Function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10643" y="4508761"/>
            <a:ext cx="150554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b="0" i="0" dirty="0" smtClean="0"/>
              <a:t>Requirement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3134698" y="3120572"/>
            <a:ext cx="939640" cy="230832"/>
            <a:chOff x="3134698" y="3120572"/>
            <a:chExt cx="939640" cy="230832"/>
          </a:xfrm>
        </p:grpSpPr>
        <p:cxnSp>
          <p:nvCxnSpPr>
            <p:cNvPr id="10" name="Elbow Connector 9"/>
            <p:cNvCxnSpPr>
              <a:stCxn id="3" idx="1"/>
              <a:endCxn id="4" idx="3"/>
            </p:cNvCxnSpPr>
            <p:nvPr/>
          </p:nvCxnSpPr>
          <p:spPr bwMode="auto">
            <a:xfrm rot="10800000">
              <a:off x="3134698" y="3343596"/>
              <a:ext cx="939640" cy="1588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7" name="TextBox 16"/>
            <p:cNvSpPr txBox="1"/>
            <p:nvPr/>
          </p:nvSpPr>
          <p:spPr>
            <a:xfrm>
              <a:off x="3302000" y="3120572"/>
              <a:ext cx="66556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presents</a:t>
              </a:r>
              <a:endParaRPr lang="en-US" sz="9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451638" y="3120572"/>
            <a:ext cx="939639" cy="230832"/>
            <a:chOff x="5451638" y="3120572"/>
            <a:chExt cx="939639" cy="230832"/>
          </a:xfrm>
        </p:grpSpPr>
        <p:cxnSp>
          <p:nvCxnSpPr>
            <p:cNvPr id="14" name="Elbow Connector 13"/>
            <p:cNvCxnSpPr>
              <a:stCxn id="3" idx="3"/>
              <a:endCxn id="5" idx="1"/>
            </p:cNvCxnSpPr>
            <p:nvPr/>
          </p:nvCxnSpPr>
          <p:spPr bwMode="auto">
            <a:xfrm>
              <a:off x="5451638" y="3343596"/>
              <a:ext cx="939639" cy="1588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9" name="TextBox 18"/>
            <p:cNvSpPr txBox="1"/>
            <p:nvPr/>
          </p:nvSpPr>
          <p:spPr>
            <a:xfrm>
              <a:off x="5580743" y="3120572"/>
              <a:ext cx="68480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performs</a:t>
              </a:r>
              <a:endParaRPr lang="en-US" sz="900" dirty="0"/>
            </a:p>
          </p:txBody>
        </p:sp>
      </p:grpSp>
      <p:cxnSp>
        <p:nvCxnSpPr>
          <p:cNvPr id="22" name="Elbow Connector 21"/>
          <p:cNvCxnSpPr>
            <a:stCxn id="6" idx="0"/>
            <a:endCxn id="4" idx="2"/>
          </p:cNvCxnSpPr>
          <p:nvPr/>
        </p:nvCxnSpPr>
        <p:spPr bwMode="auto">
          <a:xfrm rot="16200000" flipV="1">
            <a:off x="3188220" y="2933567"/>
            <a:ext cx="980499" cy="216988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Elbow Connector 25"/>
          <p:cNvCxnSpPr>
            <a:stCxn id="6" idx="0"/>
            <a:endCxn id="3" idx="2"/>
          </p:cNvCxnSpPr>
          <p:nvPr/>
        </p:nvCxnSpPr>
        <p:spPr bwMode="auto">
          <a:xfrm rot="16200000" flipV="1">
            <a:off x="4272952" y="4018299"/>
            <a:ext cx="980499" cy="42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Elbow Connector 29"/>
          <p:cNvCxnSpPr>
            <a:stCxn id="6" idx="0"/>
            <a:endCxn id="5" idx="2"/>
          </p:cNvCxnSpPr>
          <p:nvPr/>
        </p:nvCxnSpPr>
        <p:spPr bwMode="auto">
          <a:xfrm rot="5400000" flipH="1" flipV="1">
            <a:off x="5354477" y="2937199"/>
            <a:ext cx="980499" cy="216262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4862286" y="4172858"/>
            <a:ext cx="67839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specifies</a:t>
            </a:r>
            <a:endParaRPr lang="en-US" sz="900" dirty="0"/>
          </a:p>
        </p:txBody>
      </p:sp>
      <p:sp>
        <p:nvSpPr>
          <p:cNvPr id="36" name="Date Placeholder 3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2010-02-06</a:t>
            </a:r>
            <a:endParaRPr lang="en-US"/>
          </a:p>
        </p:txBody>
      </p:sp>
      <p:sp>
        <p:nvSpPr>
          <p:cNvPr id="37" name="Slide Number Placeholder 3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6DC599-BEB6-4278-9976-702BF5711C19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8" name="Footer Placeholder 3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INCOSE IW 2010 MBSE Workshop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Putting It To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express facts in these terms and store them in a repository:</a:t>
            </a:r>
          </a:p>
          <a:p>
            <a:pPr lvl="1"/>
            <a:r>
              <a:rPr lang="en-US" i="1" dirty="0" smtClean="0"/>
              <a:t>x</a:t>
            </a:r>
            <a:r>
              <a:rPr lang="en-US" dirty="0" smtClean="0"/>
              <a:t> has type </a:t>
            </a:r>
            <a:r>
              <a:rPr lang="en-US" dirty="0" err="1" smtClean="0"/>
              <a:t>WhizBangMkIVStarTracker</a:t>
            </a:r>
            <a:endParaRPr lang="en-US" dirty="0" smtClean="0"/>
          </a:p>
          <a:p>
            <a:pPr lvl="1"/>
            <a:r>
              <a:rPr lang="en-US" i="1" dirty="0" smtClean="0"/>
              <a:t>x</a:t>
            </a:r>
            <a:r>
              <a:rPr lang="en-US" dirty="0" smtClean="0"/>
              <a:t> has name “Star Tracker A”</a:t>
            </a:r>
            <a:endParaRPr lang="en-US" i="1" dirty="0" smtClean="0"/>
          </a:p>
          <a:p>
            <a:pPr lvl="1"/>
            <a:r>
              <a:rPr lang="en-US" dirty="0" err="1" smtClean="0"/>
              <a:t>WhizBangMkIVStarTracker</a:t>
            </a:r>
            <a:r>
              <a:rPr lang="en-US" dirty="0" smtClean="0"/>
              <a:t> is a subclass of </a:t>
            </a:r>
            <a:r>
              <a:rPr lang="en-US" dirty="0" err="1" smtClean="0"/>
              <a:t>StarTracker</a:t>
            </a:r>
            <a:endParaRPr lang="en-US" i="1" dirty="0" smtClean="0"/>
          </a:p>
          <a:p>
            <a:pPr lvl="1"/>
            <a:r>
              <a:rPr lang="en-US" dirty="0" err="1" smtClean="0"/>
              <a:t>StarTracker</a:t>
            </a:r>
            <a:r>
              <a:rPr lang="en-US" dirty="0" smtClean="0"/>
              <a:t> is a subclass of </a:t>
            </a:r>
            <a:r>
              <a:rPr lang="en-US" dirty="0" err="1" smtClean="0"/>
              <a:t>FlightAvionicsComponent</a:t>
            </a:r>
            <a:endParaRPr lang="en-US" dirty="0" smtClean="0"/>
          </a:p>
          <a:p>
            <a:pPr lvl="1"/>
            <a:r>
              <a:rPr lang="en-US" dirty="0" smtClean="0"/>
              <a:t>and so on….</a:t>
            </a:r>
          </a:p>
          <a:p>
            <a:pPr lvl="1"/>
            <a:r>
              <a:rPr lang="en-US" dirty="0" smtClean="0"/>
              <a:t>Facts are expressed in triples of the form (</a:t>
            </a:r>
            <a:r>
              <a:rPr lang="en-US" i="1" dirty="0" smtClean="0"/>
              <a:t>subject</a:t>
            </a:r>
            <a:r>
              <a:rPr lang="en-US" dirty="0" smtClean="0"/>
              <a:t>, </a:t>
            </a:r>
            <a:r>
              <a:rPr lang="en-US" i="1" dirty="0" smtClean="0"/>
              <a:t>predicate</a:t>
            </a:r>
            <a:r>
              <a:rPr lang="en-US" dirty="0" smtClean="0"/>
              <a:t>, </a:t>
            </a:r>
            <a:r>
              <a:rPr lang="en-US" i="1" dirty="0" smtClean="0"/>
              <a:t>object</a:t>
            </a:r>
            <a:r>
              <a:rPr lang="en-US" dirty="0" smtClean="0"/>
              <a:t>).</a:t>
            </a:r>
          </a:p>
          <a:p>
            <a:r>
              <a:rPr lang="en-US" dirty="0" smtClean="0"/>
              <a:t>We can then ask simple questions like “What is the sensitivity of the </a:t>
            </a:r>
            <a:r>
              <a:rPr lang="en-US" dirty="0" err="1" smtClean="0"/>
              <a:t>WhizBangMkIVStarTracker</a:t>
            </a:r>
            <a:r>
              <a:rPr lang="en-US" dirty="0" smtClean="0"/>
              <a:t> named </a:t>
            </a:r>
            <a:r>
              <a:rPr lang="en-US" i="1" dirty="0" smtClean="0"/>
              <a:t>‘Star Tracker A’</a:t>
            </a:r>
            <a:r>
              <a:rPr lang="en-US" dirty="0" smtClean="0"/>
              <a:t>?”</a:t>
            </a:r>
          </a:p>
          <a:p>
            <a:r>
              <a:rPr lang="en-US" dirty="0" smtClean="0"/>
              <a:t>If the repository can draw inferences, then we can ask things like “What is the sensitivity of the </a:t>
            </a:r>
            <a:r>
              <a:rPr lang="en-US" dirty="0" err="1" smtClean="0"/>
              <a:t>StarTracker</a:t>
            </a:r>
            <a:r>
              <a:rPr lang="en-US" dirty="0" smtClean="0"/>
              <a:t> named </a:t>
            </a:r>
            <a:r>
              <a:rPr lang="en-US" i="1" dirty="0" smtClean="0"/>
              <a:t>‘Star Tracker A’</a:t>
            </a:r>
            <a:r>
              <a:rPr lang="en-US" dirty="0" smtClean="0"/>
              <a:t>?”</a:t>
            </a:r>
          </a:p>
          <a:p>
            <a:r>
              <a:rPr lang="en-US" dirty="0" smtClean="0"/>
              <a:t>Then the master equipment list is simple: “Find all </a:t>
            </a:r>
            <a:r>
              <a:rPr lang="en-US" dirty="0" err="1" smtClean="0"/>
              <a:t>FlightHardwareComponents</a:t>
            </a:r>
            <a:r>
              <a:rPr lang="en-US" dirty="0" smtClean="0"/>
              <a:t> and print their names and masses.”</a:t>
            </a:r>
          </a:p>
          <a:p>
            <a:r>
              <a:rPr lang="en-US" dirty="0" smtClean="0"/>
              <a:t>Note that these are </a:t>
            </a:r>
            <a:r>
              <a:rPr lang="en-US" i="1" dirty="0" smtClean="0"/>
              <a:t>mission-independent</a:t>
            </a:r>
            <a:r>
              <a:rPr lang="en-US" dirty="0" smtClean="0"/>
              <a:t> (i.e., reusable) procedures.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2010-02-06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6DC599-BEB6-4278-9976-702BF5711C19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INCOSE IW 2010 MBSE Workshop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Semantic Web World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Standards</a:t>
            </a:r>
          </a:p>
          <a:p>
            <a:pPr lvl="1"/>
            <a:r>
              <a:rPr lang="en-US" dirty="0" smtClean="0"/>
              <a:t>Resource Description Framework (RDF)</a:t>
            </a:r>
          </a:p>
          <a:p>
            <a:pPr lvl="2"/>
            <a:r>
              <a:rPr lang="en-US" dirty="0" smtClean="0"/>
              <a:t>Statements of the form (</a:t>
            </a:r>
            <a:r>
              <a:rPr lang="en-US" i="1" dirty="0" smtClean="0"/>
              <a:t>subject</a:t>
            </a:r>
            <a:r>
              <a:rPr lang="en-US" dirty="0" smtClean="0"/>
              <a:t>, </a:t>
            </a:r>
            <a:r>
              <a:rPr lang="en-US" i="1" dirty="0" smtClean="0"/>
              <a:t>predicate</a:t>
            </a:r>
            <a:r>
              <a:rPr lang="en-US" dirty="0" smtClean="0"/>
              <a:t>, </a:t>
            </a:r>
            <a:r>
              <a:rPr lang="en-US" i="1" dirty="0" smtClean="0"/>
              <a:t>object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Simple class hierarchies</a:t>
            </a:r>
          </a:p>
          <a:p>
            <a:pPr lvl="1"/>
            <a:r>
              <a:rPr lang="en-US" dirty="0" smtClean="0"/>
              <a:t>Web Ontology Language (OWL)</a:t>
            </a:r>
          </a:p>
          <a:p>
            <a:pPr lvl="2"/>
            <a:r>
              <a:rPr lang="en-US" dirty="0" smtClean="0"/>
              <a:t>RDF vocabulary for formal logic</a:t>
            </a:r>
          </a:p>
          <a:p>
            <a:pPr lvl="1"/>
            <a:r>
              <a:rPr lang="en-US" dirty="0" smtClean="0"/>
              <a:t>SPARQL Query Language for RDF</a:t>
            </a:r>
          </a:p>
          <a:p>
            <a:pPr lvl="2"/>
            <a:r>
              <a:rPr lang="en-US" dirty="0" smtClean="0"/>
              <a:t>Powerful language for querying RDF/OWL databases</a:t>
            </a:r>
          </a:p>
          <a:p>
            <a:r>
              <a:rPr lang="en-US" dirty="0" smtClean="0"/>
              <a:t>Technology</a:t>
            </a:r>
          </a:p>
          <a:p>
            <a:pPr lvl="1"/>
            <a:r>
              <a:rPr lang="en-US" dirty="0" smtClean="0"/>
              <a:t>Ontology editors (Protégé, </a:t>
            </a:r>
            <a:r>
              <a:rPr lang="en-US" dirty="0" err="1" smtClean="0"/>
              <a:t>TopBraid</a:t>
            </a:r>
            <a:r>
              <a:rPr lang="en-US" dirty="0" smtClean="0"/>
              <a:t> Composer, etc.)</a:t>
            </a:r>
          </a:p>
          <a:p>
            <a:pPr lvl="1"/>
            <a:r>
              <a:rPr lang="en-US" dirty="0" smtClean="0"/>
              <a:t>Knowledge repositories (Sesame, Oracle Semantic Database, </a:t>
            </a:r>
            <a:r>
              <a:rPr lang="en-US" dirty="0" err="1" smtClean="0"/>
              <a:t>Mulgara</a:t>
            </a:r>
            <a:r>
              <a:rPr lang="en-US" dirty="0" smtClean="0"/>
              <a:t>, etc.)</a:t>
            </a:r>
          </a:p>
          <a:p>
            <a:pPr lvl="1"/>
            <a:r>
              <a:rPr lang="en-US" dirty="0" smtClean="0"/>
              <a:t>Application frameworks (Sesame, Jena, </a:t>
            </a:r>
            <a:r>
              <a:rPr lang="en-US" dirty="0" err="1" smtClean="0"/>
              <a:t>TopBraid</a:t>
            </a:r>
            <a:r>
              <a:rPr lang="en-US" dirty="0" smtClean="0"/>
              <a:t> Suite, etc.)</a:t>
            </a:r>
          </a:p>
          <a:p>
            <a:r>
              <a:rPr lang="en-US" dirty="0" smtClean="0"/>
              <a:t>Community</a:t>
            </a:r>
          </a:p>
          <a:p>
            <a:pPr lvl="1"/>
            <a:r>
              <a:rPr lang="en-US" dirty="0" smtClean="0"/>
              <a:t>Journals, conferences, workshops</a:t>
            </a:r>
          </a:p>
          <a:p>
            <a:pPr lvl="1"/>
            <a:r>
              <a:rPr lang="en-US" dirty="0" smtClean="0"/>
              <a:t>W3C standards working groups</a:t>
            </a:r>
          </a:p>
          <a:p>
            <a:pPr lvl="1"/>
            <a:r>
              <a:rPr lang="en-US" dirty="0" smtClean="0"/>
              <a:t>ODM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2010-02-06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6DC599-BEB6-4278-9976-702BF5711C19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INCOSE IW 2010 MBSE Workshop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SL-MCR-Template-revb">
  <a:themeElements>
    <a:clrScheme name="MSL-MCR-Template-revb 1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66CC"/>
      </a:hlink>
      <a:folHlink>
        <a:srgbClr val="3366CC"/>
      </a:folHlink>
    </a:clrScheme>
    <a:fontScheme name="MSL-MCR-Template-revb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Helvetica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pitchFamily="-112" charset="0"/>
          </a:defRPr>
        </a:defPPr>
      </a:lstStyle>
    </a:lnDef>
  </a:objectDefaults>
  <a:extraClrSchemeLst>
    <a:extraClrScheme>
      <a:clrScheme name="MSL-MCR-Template-revb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L-MCR-Template-revb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L-MCR-Template-revb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L-MCR-Template-revb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L-MCR-Template-revb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L-MCR-Template-revb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L-MCR-Template-revb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L-MCR-Template-revb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66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L-MCR-Template-revb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99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L-MCR-Template-revb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66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L-MCR-Template-revb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66CC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32441</TotalTime>
  <Words>1258</Words>
  <Application>Microsoft Office PowerPoint</Application>
  <PresentationFormat>On-screen Show (4:3)</PresentationFormat>
  <Paragraphs>231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MSL-MCR-Template-revb</vt:lpstr>
      <vt:lpstr>PowerPoint Presentation</vt:lpstr>
      <vt:lpstr>Models Are Information Structures</vt:lpstr>
      <vt:lpstr>Names vs Classifiers</vt:lpstr>
      <vt:lpstr>An Example Classification Hierarchy</vt:lpstr>
      <vt:lpstr>Some Example Properties</vt:lpstr>
      <vt:lpstr>Building It Out</vt:lpstr>
      <vt:lpstr>Relationships Are Also Properties</vt:lpstr>
      <vt:lpstr>Putting It To Use</vt:lpstr>
      <vt:lpstr>The Semantic Web World</vt:lpstr>
      <vt:lpstr>Semantic Web Example</vt:lpstr>
      <vt:lpstr>Semantic Web Example</vt:lpstr>
      <vt:lpstr>Semantic Web Example</vt:lpstr>
      <vt:lpstr>Some Relative Priorities</vt:lpstr>
      <vt:lpstr>Ontologies and SysML</vt:lpstr>
    </vt:vector>
  </TitlesOfParts>
  <Company>JPL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Ontologies and MBSE</dc:title>
  <dc:creator>Steven Jenkins</dc:creator>
  <cp:lastModifiedBy>Henson</cp:lastModifiedBy>
  <cp:revision>1330</cp:revision>
  <cp:lastPrinted>2008-10-05T22:36:50Z</cp:lastPrinted>
  <dcterms:created xsi:type="dcterms:W3CDTF">2008-11-17T22:44:36Z</dcterms:created>
  <dcterms:modified xsi:type="dcterms:W3CDTF">2010-09-17T14:15:55Z</dcterms:modified>
</cp:coreProperties>
</file>