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333" r:id="rId5"/>
    <p:sldId id="417" r:id="rId6"/>
    <p:sldId id="413" r:id="rId7"/>
    <p:sldId id="373" r:id="rId8"/>
    <p:sldId id="390" r:id="rId9"/>
    <p:sldId id="420" r:id="rId10"/>
    <p:sldId id="422" r:id="rId11"/>
    <p:sldId id="423" r:id="rId12"/>
    <p:sldId id="431" r:id="rId13"/>
    <p:sldId id="425" r:id="rId14"/>
    <p:sldId id="433" r:id="rId15"/>
    <p:sldId id="424" r:id="rId16"/>
    <p:sldId id="434" r:id="rId17"/>
    <p:sldId id="435" r:id="rId18"/>
    <p:sldId id="388" r:id="rId19"/>
    <p:sldId id="436" r:id="rId20"/>
    <p:sldId id="430" r:id="rId21"/>
    <p:sldId id="408" r:id="rId22"/>
    <p:sldId id="429" r:id="rId23"/>
    <p:sldId id="258" r:id="rId2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oneym" initials="c" lastIdx="1" clrIdx="0"/>
  <p:cmAuthor id="1" name="meoyer" initials="m" lastIdx="3" clrIdx="1"/>
  <p:cmAuthor id="2" name="Christopher Oster" initials="CO" lastIdx="2"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7CA3A"/>
    <a:srgbClr val="A2D050"/>
    <a:srgbClr val="B4CF51"/>
    <a:srgbClr val="297F25"/>
    <a:srgbClr val="257121"/>
    <a:srgbClr val="268A53"/>
    <a:srgbClr val="FFFF66"/>
    <a:srgbClr val="FFFF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8889" autoAdjust="0"/>
    <p:restoredTop sz="72410" autoAdjust="0"/>
  </p:normalViewPr>
  <p:slideViewPr>
    <p:cSldViewPr>
      <p:cViewPr>
        <p:scale>
          <a:sx n="70" d="100"/>
          <a:sy n="70" d="100"/>
        </p:scale>
        <p:origin x="-642" y="-102"/>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notesViewPr>
    <p:cSldViewPr>
      <p:cViewPr varScale="1">
        <p:scale>
          <a:sx n="54" d="100"/>
          <a:sy n="54" d="100"/>
        </p:scale>
        <p:origin x="-2514" y="-90"/>
      </p:cViewPr>
      <p:guideLst>
        <p:guide orient="horz" pos="2932"/>
        <p:guide pos="221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4E37C7-E603-487A-8599-BE86B868091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F278B04-2C28-41E5-B284-97585B5FE93E}">
      <dgm:prSet/>
      <dgm:spPr/>
      <dgm:t>
        <a:bodyPr/>
        <a:lstStyle/>
        <a:p>
          <a:pPr rtl="0"/>
          <a:r>
            <a:rPr lang="en-US" b="1" dirty="0" smtClean="0"/>
            <a:t>Interface Management</a:t>
          </a:r>
          <a:endParaRPr lang="en-US" b="1" dirty="0"/>
        </a:p>
      </dgm:t>
    </dgm:pt>
    <dgm:pt modelId="{7EB54FA4-310B-45D3-BAD4-895C55596589}" type="parTrans" cxnId="{F5ADFC60-D288-429B-B64E-643228E2DC80}">
      <dgm:prSet/>
      <dgm:spPr/>
      <dgm:t>
        <a:bodyPr/>
        <a:lstStyle/>
        <a:p>
          <a:endParaRPr lang="en-US"/>
        </a:p>
      </dgm:t>
    </dgm:pt>
    <dgm:pt modelId="{07CDE0C9-AE74-4C4F-AF11-E1FE92006FBA}" type="sibTrans" cxnId="{F5ADFC60-D288-429B-B64E-643228E2DC80}">
      <dgm:prSet/>
      <dgm:spPr/>
      <dgm:t>
        <a:bodyPr/>
        <a:lstStyle/>
        <a:p>
          <a:endParaRPr lang="en-US"/>
        </a:p>
      </dgm:t>
    </dgm:pt>
    <dgm:pt modelId="{70402675-87B2-41F8-BCBB-BF2C11D64D93}">
      <dgm:prSet/>
      <dgm:spPr/>
      <dgm:t>
        <a:bodyPr/>
        <a:lstStyle/>
        <a:p>
          <a:pPr rtl="0"/>
          <a:r>
            <a:rPr lang="en-US" b="1" dirty="0" smtClean="0"/>
            <a:t>Technical Budget Management</a:t>
          </a:r>
          <a:endParaRPr lang="en-US" b="1" dirty="0"/>
        </a:p>
      </dgm:t>
    </dgm:pt>
    <dgm:pt modelId="{E51AA278-6483-4150-A964-EF6A611CBB92}" type="parTrans" cxnId="{AC9CB51A-A9BF-4210-800E-F79441511824}">
      <dgm:prSet/>
      <dgm:spPr/>
      <dgm:t>
        <a:bodyPr/>
        <a:lstStyle/>
        <a:p>
          <a:endParaRPr lang="en-US"/>
        </a:p>
      </dgm:t>
    </dgm:pt>
    <dgm:pt modelId="{9BA8B419-B5ED-41F4-A709-E3C30C494E8F}" type="sibTrans" cxnId="{AC9CB51A-A9BF-4210-800E-F79441511824}">
      <dgm:prSet/>
      <dgm:spPr/>
      <dgm:t>
        <a:bodyPr/>
        <a:lstStyle/>
        <a:p>
          <a:endParaRPr lang="en-US"/>
        </a:p>
      </dgm:t>
    </dgm:pt>
    <dgm:pt modelId="{7EB69108-A034-4B68-82E9-FC150D457072}">
      <dgm:prSet/>
      <dgm:spPr/>
      <dgm:t>
        <a:bodyPr/>
        <a:lstStyle/>
        <a:p>
          <a:pPr rtl="0"/>
          <a:r>
            <a:rPr lang="en-US" b="1" dirty="0" smtClean="0"/>
            <a:t>Test &amp; Integration</a:t>
          </a:r>
          <a:endParaRPr lang="en-US" b="1" dirty="0"/>
        </a:p>
      </dgm:t>
    </dgm:pt>
    <dgm:pt modelId="{96BB3AAF-4EDF-43D8-A6EF-9A50BA9E2744}" type="parTrans" cxnId="{5AB8B1B2-7EF6-4F88-B9D5-45D3FE9A7EFB}">
      <dgm:prSet/>
      <dgm:spPr/>
      <dgm:t>
        <a:bodyPr/>
        <a:lstStyle/>
        <a:p>
          <a:endParaRPr lang="en-US"/>
        </a:p>
      </dgm:t>
    </dgm:pt>
    <dgm:pt modelId="{9ABC5492-D44C-4B56-B660-0CB996BA4915}" type="sibTrans" cxnId="{5AB8B1B2-7EF6-4F88-B9D5-45D3FE9A7EFB}">
      <dgm:prSet/>
      <dgm:spPr/>
      <dgm:t>
        <a:bodyPr/>
        <a:lstStyle/>
        <a:p>
          <a:endParaRPr lang="en-US"/>
        </a:p>
      </dgm:t>
    </dgm:pt>
    <dgm:pt modelId="{E6E9221F-AF65-43F7-ABF8-C5180A26802E}">
      <dgm:prSet/>
      <dgm:spPr/>
      <dgm:t>
        <a:bodyPr/>
        <a:lstStyle/>
        <a:p>
          <a:pPr rtl="0"/>
          <a:r>
            <a:rPr lang="en-US" b="1" dirty="0" smtClean="0"/>
            <a:t>Requirements Mapping</a:t>
          </a:r>
          <a:endParaRPr lang="en-US" b="1" dirty="0"/>
        </a:p>
      </dgm:t>
    </dgm:pt>
    <dgm:pt modelId="{50C6FA09-1EAC-494E-B130-7ABF8862B044}" type="parTrans" cxnId="{396B4035-39DC-46FB-BF8A-B27F4801A010}">
      <dgm:prSet/>
      <dgm:spPr/>
      <dgm:t>
        <a:bodyPr/>
        <a:lstStyle/>
        <a:p>
          <a:endParaRPr lang="en-US"/>
        </a:p>
      </dgm:t>
    </dgm:pt>
    <dgm:pt modelId="{29CBB8B2-A362-4F9C-84FA-56161E5B381D}" type="sibTrans" cxnId="{396B4035-39DC-46FB-BF8A-B27F4801A010}">
      <dgm:prSet/>
      <dgm:spPr/>
      <dgm:t>
        <a:bodyPr/>
        <a:lstStyle/>
        <a:p>
          <a:endParaRPr lang="en-US"/>
        </a:p>
      </dgm:t>
    </dgm:pt>
    <dgm:pt modelId="{DC1F5E37-CB99-46BD-995A-5B46F6D226D6}">
      <dgm:prSet/>
      <dgm:spPr/>
      <dgm:t>
        <a:bodyPr/>
        <a:lstStyle/>
        <a:p>
          <a:pPr rtl="0"/>
          <a:r>
            <a:rPr lang="en-US" b="1" dirty="0" smtClean="0"/>
            <a:t>Document Generation</a:t>
          </a:r>
          <a:endParaRPr lang="en-US" b="1" dirty="0"/>
        </a:p>
      </dgm:t>
    </dgm:pt>
    <dgm:pt modelId="{C1F8DBEC-69A3-4B8A-9BBF-F88568FA395B}" type="parTrans" cxnId="{8933E945-09C2-452B-A407-3F60E08E7592}">
      <dgm:prSet/>
      <dgm:spPr/>
      <dgm:t>
        <a:bodyPr/>
        <a:lstStyle/>
        <a:p>
          <a:endParaRPr lang="en-US"/>
        </a:p>
      </dgm:t>
    </dgm:pt>
    <dgm:pt modelId="{A8CD2C64-A8EB-4AC9-802D-260DCA88FF2C}" type="sibTrans" cxnId="{8933E945-09C2-452B-A407-3F60E08E7592}">
      <dgm:prSet/>
      <dgm:spPr/>
      <dgm:t>
        <a:bodyPr/>
        <a:lstStyle/>
        <a:p>
          <a:endParaRPr lang="en-US"/>
        </a:p>
      </dgm:t>
    </dgm:pt>
    <dgm:pt modelId="{94B22033-4C2E-47C0-B3AB-910F6A02BE2A}">
      <dgm:prSet/>
      <dgm:spPr/>
      <dgm:t>
        <a:bodyPr/>
        <a:lstStyle/>
        <a:p>
          <a:pPr rtl="0"/>
          <a:r>
            <a:rPr lang="en-US" dirty="0" smtClean="0"/>
            <a:t>Interface baseline maintained through </a:t>
          </a:r>
          <a:r>
            <a:rPr lang="en-US" dirty="0" err="1" smtClean="0"/>
            <a:t>SysML</a:t>
          </a:r>
          <a:r>
            <a:rPr lang="en-US" dirty="0" smtClean="0"/>
            <a:t> IBDs and Message model elements.</a:t>
          </a:r>
          <a:endParaRPr lang="en-US" dirty="0"/>
        </a:p>
      </dgm:t>
    </dgm:pt>
    <dgm:pt modelId="{59A8BB0C-43AD-42A4-A2A9-94FB7D5CFBB0}" type="parTrans" cxnId="{CB208044-8174-4DB5-9100-45920F23F1DF}">
      <dgm:prSet/>
      <dgm:spPr/>
      <dgm:t>
        <a:bodyPr/>
        <a:lstStyle/>
        <a:p>
          <a:endParaRPr lang="en-US"/>
        </a:p>
      </dgm:t>
    </dgm:pt>
    <dgm:pt modelId="{F65CFC2B-200D-4B9A-BF7A-F7BD4263EF43}" type="sibTrans" cxnId="{CB208044-8174-4DB5-9100-45920F23F1DF}">
      <dgm:prSet/>
      <dgm:spPr/>
      <dgm:t>
        <a:bodyPr/>
        <a:lstStyle/>
        <a:p>
          <a:endParaRPr lang="en-US"/>
        </a:p>
      </dgm:t>
    </dgm:pt>
    <dgm:pt modelId="{B4681625-8122-450E-94F6-C736831CD74A}">
      <dgm:prSet/>
      <dgm:spPr/>
      <dgm:t>
        <a:bodyPr/>
        <a:lstStyle/>
        <a:p>
          <a:pPr rtl="0"/>
          <a:r>
            <a:rPr lang="en-US" dirty="0" smtClean="0"/>
            <a:t>Budgets (size, weight, power, performance, cost) easily managed &amp; maintained in the model.</a:t>
          </a:r>
          <a:endParaRPr lang="en-US" dirty="0"/>
        </a:p>
      </dgm:t>
    </dgm:pt>
    <dgm:pt modelId="{E3328E03-FCE0-46DA-8471-8A45F0476F6F}" type="parTrans" cxnId="{A0E0303E-04B2-4252-9F1C-74359458D7F7}">
      <dgm:prSet/>
      <dgm:spPr/>
      <dgm:t>
        <a:bodyPr/>
        <a:lstStyle/>
        <a:p>
          <a:endParaRPr lang="en-US"/>
        </a:p>
      </dgm:t>
    </dgm:pt>
    <dgm:pt modelId="{21906E03-DB82-4B19-8B3D-1ECEF5067180}" type="sibTrans" cxnId="{A0E0303E-04B2-4252-9F1C-74359458D7F7}">
      <dgm:prSet/>
      <dgm:spPr/>
      <dgm:t>
        <a:bodyPr/>
        <a:lstStyle/>
        <a:p>
          <a:endParaRPr lang="en-US"/>
        </a:p>
      </dgm:t>
    </dgm:pt>
    <dgm:pt modelId="{B941B488-E22C-4D69-949B-F5C9A331D8F9}">
      <dgm:prSet/>
      <dgm:spPr/>
      <dgm:t>
        <a:bodyPr/>
        <a:lstStyle/>
        <a:p>
          <a:pPr rtl="0"/>
          <a:r>
            <a:rPr lang="en-US" b="0" i="0" smtClean="0"/>
            <a:t>The test context, test cases, and test architecture  can be captured in SysML.</a:t>
          </a:r>
          <a:endParaRPr lang="en-US" b="0" i="0" dirty="0"/>
        </a:p>
      </dgm:t>
    </dgm:pt>
    <dgm:pt modelId="{9785DD92-762A-406F-B456-B161EC83CB90}" type="parTrans" cxnId="{BC36C5AD-7261-4D95-BD65-A95C9BA950C0}">
      <dgm:prSet/>
      <dgm:spPr/>
      <dgm:t>
        <a:bodyPr/>
        <a:lstStyle/>
        <a:p>
          <a:endParaRPr lang="en-US"/>
        </a:p>
      </dgm:t>
    </dgm:pt>
    <dgm:pt modelId="{CE32A153-9DA5-4222-944F-BD5A21CC6952}" type="sibTrans" cxnId="{BC36C5AD-7261-4D95-BD65-A95C9BA950C0}">
      <dgm:prSet/>
      <dgm:spPr/>
      <dgm:t>
        <a:bodyPr/>
        <a:lstStyle/>
        <a:p>
          <a:endParaRPr lang="en-US"/>
        </a:p>
      </dgm:t>
    </dgm:pt>
    <dgm:pt modelId="{810C543B-F493-4B4F-AF87-B1FB9D8F90FC}">
      <dgm:prSet/>
      <dgm:spPr/>
      <dgm:t>
        <a:bodyPr/>
        <a:lstStyle/>
        <a:p>
          <a:pPr rtl="0"/>
          <a:r>
            <a:rPr lang="en-US" dirty="0" smtClean="0"/>
            <a:t>Requirements Decomposition Consistently Maintained within Architecture Model</a:t>
          </a:r>
          <a:endParaRPr lang="en-US" dirty="0"/>
        </a:p>
      </dgm:t>
    </dgm:pt>
    <dgm:pt modelId="{5BBB2C07-C2F7-47D2-8A6D-2EB26F9AFF43}" type="parTrans" cxnId="{20C945D8-1A49-428E-8992-9F1AEDCD6679}">
      <dgm:prSet/>
      <dgm:spPr/>
      <dgm:t>
        <a:bodyPr/>
        <a:lstStyle/>
        <a:p>
          <a:endParaRPr lang="en-US"/>
        </a:p>
      </dgm:t>
    </dgm:pt>
    <dgm:pt modelId="{6B79978E-20FC-4752-9ADF-60458E6E9B15}" type="sibTrans" cxnId="{20C945D8-1A49-428E-8992-9F1AEDCD6679}">
      <dgm:prSet/>
      <dgm:spPr/>
      <dgm:t>
        <a:bodyPr/>
        <a:lstStyle/>
        <a:p>
          <a:endParaRPr lang="en-US"/>
        </a:p>
      </dgm:t>
    </dgm:pt>
    <dgm:pt modelId="{5C6D52B4-912C-4075-B61D-85922C2B77B2}">
      <dgm:prSet/>
      <dgm:spPr/>
      <dgm:t>
        <a:bodyPr/>
        <a:lstStyle/>
        <a:p>
          <a:pPr rtl="0"/>
          <a:r>
            <a:rPr lang="en-US" b="0" dirty="0" smtClean="0">
              <a:solidFill>
                <a:schemeClr val="tx1"/>
              </a:solidFill>
              <a:latin typeface="Calibri" pitchFamily="34" charset="0"/>
              <a:cs typeface="Arial" charset="0"/>
            </a:rPr>
            <a:t>Storing information in a model-based database allows for easy data manipulation and extraction.</a:t>
          </a:r>
          <a:endParaRPr lang="en-US" b="0" dirty="0">
            <a:solidFill>
              <a:schemeClr val="tx1"/>
            </a:solidFill>
          </a:endParaRPr>
        </a:p>
      </dgm:t>
    </dgm:pt>
    <dgm:pt modelId="{EBD7645D-663F-4619-9CE0-96C5B342BB4B}" type="parTrans" cxnId="{CFFA41BE-9CE4-46E1-9EDF-30091CB96F02}">
      <dgm:prSet/>
      <dgm:spPr/>
      <dgm:t>
        <a:bodyPr/>
        <a:lstStyle/>
        <a:p>
          <a:endParaRPr lang="en-US"/>
        </a:p>
      </dgm:t>
    </dgm:pt>
    <dgm:pt modelId="{EFADAC16-27B9-40D1-92D5-7E571371FDD0}" type="sibTrans" cxnId="{CFFA41BE-9CE4-46E1-9EDF-30091CB96F02}">
      <dgm:prSet/>
      <dgm:spPr/>
      <dgm:t>
        <a:bodyPr/>
        <a:lstStyle/>
        <a:p>
          <a:endParaRPr lang="en-US"/>
        </a:p>
      </dgm:t>
    </dgm:pt>
    <dgm:pt modelId="{556B0109-B2BA-4A2B-B968-51DE8A87667E}">
      <dgm:prSet/>
      <dgm:spPr/>
      <dgm:t>
        <a:bodyPr/>
        <a:lstStyle/>
        <a:p>
          <a:pPr rtl="0"/>
          <a:r>
            <a:rPr lang="en-US" b="0" dirty="0" smtClean="0">
              <a:solidFill>
                <a:schemeClr val="tx1"/>
              </a:solidFill>
              <a:latin typeface="Calibri" pitchFamily="34" charset="0"/>
              <a:cs typeface="Arial" charset="0"/>
            </a:rPr>
            <a:t>Documentation generated from the model is always up-to-date and consistent</a:t>
          </a:r>
          <a:endParaRPr lang="en-US" b="0" dirty="0">
            <a:solidFill>
              <a:schemeClr val="tx1"/>
            </a:solidFill>
          </a:endParaRPr>
        </a:p>
      </dgm:t>
    </dgm:pt>
    <dgm:pt modelId="{03C80E47-0474-45CB-85A0-D909D556AC37}" type="parTrans" cxnId="{F631A27A-361A-4F38-A057-DDFBB190968D}">
      <dgm:prSet/>
      <dgm:spPr/>
      <dgm:t>
        <a:bodyPr/>
        <a:lstStyle/>
        <a:p>
          <a:endParaRPr lang="en-US"/>
        </a:p>
      </dgm:t>
    </dgm:pt>
    <dgm:pt modelId="{0D456C4A-6F84-4204-AEBB-DB0208AC28AE}" type="sibTrans" cxnId="{F631A27A-361A-4F38-A057-DDFBB190968D}">
      <dgm:prSet/>
      <dgm:spPr/>
      <dgm:t>
        <a:bodyPr/>
        <a:lstStyle/>
        <a:p>
          <a:endParaRPr lang="en-US"/>
        </a:p>
      </dgm:t>
    </dgm:pt>
    <dgm:pt modelId="{0C74C5D8-330D-4F8D-A934-2F19E6C1DD5D}">
      <dgm:prSet/>
      <dgm:spPr/>
      <dgm:t>
        <a:bodyPr/>
        <a:lstStyle/>
        <a:p>
          <a:r>
            <a:rPr lang="en-US" b="0" dirty="0" smtClean="0">
              <a:solidFill>
                <a:schemeClr val="tx1"/>
              </a:solidFill>
              <a:latin typeface="Calibri" pitchFamily="34" charset="0"/>
              <a:cs typeface="Arial" charset="0"/>
            </a:rPr>
            <a:t>Labor spent on Document generation can be shifted to more critical tasks </a:t>
          </a:r>
          <a:endParaRPr lang="en-US" b="0" dirty="0">
            <a:solidFill>
              <a:schemeClr val="tx1"/>
            </a:solidFill>
            <a:latin typeface="Calibri" pitchFamily="34" charset="0"/>
            <a:cs typeface="Arial" charset="0"/>
          </a:endParaRPr>
        </a:p>
      </dgm:t>
    </dgm:pt>
    <dgm:pt modelId="{F09073F5-29A2-4F58-BCEA-246F4DF94564}" type="parTrans" cxnId="{DE0B7C00-3214-4384-A748-4A2E068BDA98}">
      <dgm:prSet/>
      <dgm:spPr/>
      <dgm:t>
        <a:bodyPr/>
        <a:lstStyle/>
        <a:p>
          <a:endParaRPr lang="en-US"/>
        </a:p>
      </dgm:t>
    </dgm:pt>
    <dgm:pt modelId="{FF26AE19-0A8B-42E9-9BEE-31D2E746D119}" type="sibTrans" cxnId="{DE0B7C00-3214-4384-A748-4A2E068BDA98}">
      <dgm:prSet/>
      <dgm:spPr/>
      <dgm:t>
        <a:bodyPr/>
        <a:lstStyle/>
        <a:p>
          <a:endParaRPr lang="en-US"/>
        </a:p>
      </dgm:t>
    </dgm:pt>
    <dgm:pt modelId="{23FE3417-AAFE-49AB-B505-CACCD2888095}">
      <dgm:prSet/>
      <dgm:spPr/>
      <dgm:t>
        <a:bodyPr/>
        <a:lstStyle/>
        <a:p>
          <a:pPr rtl="0"/>
          <a:r>
            <a:rPr lang="en-US" dirty="0" smtClean="0">
              <a:ea typeface="+mn-ea"/>
            </a:rPr>
            <a:t>As requirements evolve, component Impact assessment is easily evaluated through the model</a:t>
          </a:r>
          <a:endParaRPr lang="en-US" dirty="0"/>
        </a:p>
      </dgm:t>
    </dgm:pt>
    <dgm:pt modelId="{BDB00E6E-8068-430E-8882-79B3D85CCA88}" type="parTrans" cxnId="{5CE557BD-78C1-45BA-83BB-62B2118FB0A2}">
      <dgm:prSet/>
      <dgm:spPr/>
      <dgm:t>
        <a:bodyPr/>
        <a:lstStyle/>
        <a:p>
          <a:endParaRPr lang="en-US"/>
        </a:p>
      </dgm:t>
    </dgm:pt>
    <dgm:pt modelId="{8022DB16-A0E9-4A66-9ABD-F7C9F69CB01C}" type="sibTrans" cxnId="{5CE557BD-78C1-45BA-83BB-62B2118FB0A2}">
      <dgm:prSet/>
      <dgm:spPr/>
      <dgm:t>
        <a:bodyPr/>
        <a:lstStyle/>
        <a:p>
          <a:endParaRPr lang="en-US"/>
        </a:p>
      </dgm:t>
    </dgm:pt>
    <dgm:pt modelId="{83BEECEA-4D8C-45EA-8736-29B042F30317}">
      <dgm:prSet/>
      <dgm:spPr/>
      <dgm:t>
        <a:bodyPr/>
        <a:lstStyle/>
        <a:p>
          <a:pPr rtl="0"/>
          <a:r>
            <a:rPr lang="en-US" dirty="0" smtClean="0"/>
            <a:t>Requirements Lineage Easily Traced , TPMs easily tagged and identified.</a:t>
          </a:r>
          <a:endParaRPr lang="en-US" dirty="0"/>
        </a:p>
      </dgm:t>
    </dgm:pt>
    <dgm:pt modelId="{2666E7BC-08A4-4141-B0F8-F974FFF0CBEB}" type="parTrans" cxnId="{33015358-006D-47F3-AD44-EFD3C937FD96}">
      <dgm:prSet/>
      <dgm:spPr/>
      <dgm:t>
        <a:bodyPr/>
        <a:lstStyle/>
        <a:p>
          <a:endParaRPr lang="en-US"/>
        </a:p>
      </dgm:t>
    </dgm:pt>
    <dgm:pt modelId="{60139154-EAB5-4EAB-8006-4D30E344DA24}" type="sibTrans" cxnId="{33015358-006D-47F3-AD44-EFD3C937FD96}">
      <dgm:prSet/>
      <dgm:spPr/>
      <dgm:t>
        <a:bodyPr/>
        <a:lstStyle/>
        <a:p>
          <a:endParaRPr lang="en-US"/>
        </a:p>
      </dgm:t>
    </dgm:pt>
    <dgm:pt modelId="{47B5965E-6F47-4DB8-9251-1898DED1633B}">
      <dgm:prSet/>
      <dgm:spPr/>
      <dgm:t>
        <a:bodyPr/>
        <a:lstStyle/>
        <a:p>
          <a:pPr rtl="0"/>
          <a:r>
            <a:rPr lang="en-US" dirty="0" smtClean="0"/>
            <a:t>Engineers enter budget values at lowest leaf level in model (allocated and actual).</a:t>
          </a:r>
          <a:endParaRPr lang="en-US" dirty="0"/>
        </a:p>
      </dgm:t>
    </dgm:pt>
    <dgm:pt modelId="{EC9D7B48-B9DD-42E8-BF71-7DF09A44DFAB}" type="parTrans" cxnId="{DA1AEAB5-0767-487C-8EBC-DEB7D3C8062D}">
      <dgm:prSet/>
      <dgm:spPr/>
      <dgm:t>
        <a:bodyPr/>
        <a:lstStyle/>
        <a:p>
          <a:endParaRPr lang="en-US"/>
        </a:p>
      </dgm:t>
    </dgm:pt>
    <dgm:pt modelId="{D0DB9920-E83E-4841-9CFE-03689E754CA0}" type="sibTrans" cxnId="{DA1AEAB5-0767-487C-8EBC-DEB7D3C8062D}">
      <dgm:prSet/>
      <dgm:spPr/>
      <dgm:t>
        <a:bodyPr/>
        <a:lstStyle/>
        <a:p>
          <a:endParaRPr lang="en-US"/>
        </a:p>
      </dgm:t>
    </dgm:pt>
    <dgm:pt modelId="{F3453DFD-74B8-433B-9EE9-D29C731DC42C}">
      <dgm:prSet/>
      <dgm:spPr/>
      <dgm:t>
        <a:bodyPr/>
        <a:lstStyle/>
        <a:p>
          <a:pPr rtl="0"/>
          <a:r>
            <a:rPr lang="en-US" dirty="0" smtClean="0"/>
            <a:t>Custom budget script runs to accurately roll up budgets to higher levels up to the system level</a:t>
          </a:r>
          <a:endParaRPr lang="en-US" dirty="0"/>
        </a:p>
      </dgm:t>
    </dgm:pt>
    <dgm:pt modelId="{EEB1EC39-C54C-4D7C-B8EA-466295B0C4A0}" type="parTrans" cxnId="{927A0A46-E29E-437E-B3FE-2ACCF147605C}">
      <dgm:prSet/>
      <dgm:spPr/>
      <dgm:t>
        <a:bodyPr/>
        <a:lstStyle/>
        <a:p>
          <a:endParaRPr lang="en-US"/>
        </a:p>
      </dgm:t>
    </dgm:pt>
    <dgm:pt modelId="{0F9736C3-D484-4CE8-97C1-1AB4B109FF83}" type="sibTrans" cxnId="{927A0A46-E29E-437E-B3FE-2ACCF147605C}">
      <dgm:prSet/>
      <dgm:spPr/>
      <dgm:t>
        <a:bodyPr/>
        <a:lstStyle/>
        <a:p>
          <a:endParaRPr lang="en-US"/>
        </a:p>
      </dgm:t>
    </dgm:pt>
    <dgm:pt modelId="{35BF8933-7075-41B5-8AF7-72B77DB33826}">
      <dgm:prSet/>
      <dgm:spPr/>
      <dgm:t>
        <a:bodyPr/>
        <a:lstStyle/>
        <a:p>
          <a:pPr rtl="0"/>
          <a:r>
            <a:rPr lang="en-US" b="0" i="0" smtClean="0"/>
            <a:t>Test cases can be electronically linked to requirements  with </a:t>
          </a:r>
          <a:r>
            <a:rPr lang="en-US" b="0" i="1" smtClean="0"/>
            <a:t>verification</a:t>
          </a:r>
          <a:r>
            <a:rPr lang="en-US" b="0" i="0" smtClean="0"/>
            <a:t> relationships.</a:t>
          </a:r>
          <a:endParaRPr lang="en-US" b="0" i="0" dirty="0"/>
        </a:p>
      </dgm:t>
    </dgm:pt>
    <dgm:pt modelId="{1857B8A0-9650-4DA1-A483-98587687D9C3}" type="parTrans" cxnId="{4721343E-241C-4F2A-93E3-F5DAE13F5CF7}">
      <dgm:prSet/>
      <dgm:spPr/>
      <dgm:t>
        <a:bodyPr/>
        <a:lstStyle/>
        <a:p>
          <a:endParaRPr lang="en-US"/>
        </a:p>
      </dgm:t>
    </dgm:pt>
    <dgm:pt modelId="{4E72A7EC-32E4-41B1-B960-1EC8B4B7074F}" type="sibTrans" cxnId="{4721343E-241C-4F2A-93E3-F5DAE13F5CF7}">
      <dgm:prSet/>
      <dgm:spPr/>
      <dgm:t>
        <a:bodyPr/>
        <a:lstStyle/>
        <a:p>
          <a:endParaRPr lang="en-US"/>
        </a:p>
      </dgm:t>
    </dgm:pt>
    <dgm:pt modelId="{7B302111-313B-4090-B623-E4ED4E276C68}">
      <dgm:prSet/>
      <dgm:spPr/>
      <dgm:t>
        <a:bodyPr/>
        <a:lstStyle/>
        <a:p>
          <a:pPr rtl="0"/>
          <a:r>
            <a:rPr lang="en-US" b="0" i="0" dirty="0" smtClean="0"/>
            <a:t>Test procedures described in </a:t>
          </a:r>
          <a:r>
            <a:rPr lang="en-US" b="0" i="0" dirty="0" err="1" smtClean="0"/>
            <a:t>SysML</a:t>
          </a:r>
          <a:r>
            <a:rPr lang="en-US" b="0" i="0" dirty="0" smtClean="0"/>
            <a:t> activity diagrams.</a:t>
          </a:r>
          <a:endParaRPr lang="en-US" b="0" i="0" dirty="0"/>
        </a:p>
      </dgm:t>
    </dgm:pt>
    <dgm:pt modelId="{FCC271E2-6F4A-4DE8-8864-71F443CAE18B}" type="parTrans" cxnId="{23FBA7C6-A345-4270-B193-5AFDD1082B1C}">
      <dgm:prSet/>
      <dgm:spPr/>
      <dgm:t>
        <a:bodyPr/>
        <a:lstStyle/>
        <a:p>
          <a:endParaRPr lang="en-US"/>
        </a:p>
      </dgm:t>
    </dgm:pt>
    <dgm:pt modelId="{D9262830-3FFF-41E0-9E5D-CDDD37DA328B}" type="sibTrans" cxnId="{23FBA7C6-A345-4270-B193-5AFDD1082B1C}">
      <dgm:prSet/>
      <dgm:spPr/>
      <dgm:t>
        <a:bodyPr/>
        <a:lstStyle/>
        <a:p>
          <a:endParaRPr lang="en-US"/>
        </a:p>
      </dgm:t>
    </dgm:pt>
    <dgm:pt modelId="{A8BF8164-5BD7-4183-BD6C-AB722BB0E317}">
      <dgm:prSet/>
      <dgm:spPr/>
      <dgm:t>
        <a:bodyPr/>
        <a:lstStyle/>
        <a:p>
          <a:pPr rtl="0"/>
          <a:r>
            <a:rPr lang="en-US" dirty="0" smtClean="0"/>
            <a:t>Documents HW &amp; SW interfaces consistently and ties system behaviors to interfaces.</a:t>
          </a:r>
          <a:endParaRPr lang="en-US" dirty="0"/>
        </a:p>
      </dgm:t>
    </dgm:pt>
    <dgm:pt modelId="{BE936957-033A-4727-BD51-85AE4CF6473F}" type="parTrans" cxnId="{42A0104C-83A2-47D2-B94B-10C23F402810}">
      <dgm:prSet/>
      <dgm:spPr/>
      <dgm:t>
        <a:bodyPr/>
        <a:lstStyle/>
        <a:p>
          <a:endParaRPr lang="en-US"/>
        </a:p>
      </dgm:t>
    </dgm:pt>
    <dgm:pt modelId="{ACA3B649-000D-41BA-83AC-02E931571757}" type="sibTrans" cxnId="{42A0104C-83A2-47D2-B94B-10C23F402810}">
      <dgm:prSet/>
      <dgm:spPr/>
      <dgm:t>
        <a:bodyPr/>
        <a:lstStyle/>
        <a:p>
          <a:endParaRPr lang="en-US"/>
        </a:p>
      </dgm:t>
    </dgm:pt>
    <dgm:pt modelId="{36DCA54B-EDB7-4086-925E-6B9EE273E69A}">
      <dgm:prSet/>
      <dgm:spPr/>
      <dgm:t>
        <a:bodyPr/>
        <a:lstStyle/>
        <a:p>
          <a:pPr rtl="0"/>
          <a:r>
            <a:rPr lang="en-US" dirty="0" smtClean="0"/>
            <a:t>Scripts can be used to auto-generate interface software directly from the model.</a:t>
          </a:r>
          <a:endParaRPr lang="en-US" dirty="0"/>
        </a:p>
      </dgm:t>
    </dgm:pt>
    <dgm:pt modelId="{21D788D1-AD12-4840-BEBD-745EBF9497C1}" type="parTrans" cxnId="{F3DBF6B2-799C-40F4-936E-BB84BECC3B57}">
      <dgm:prSet/>
      <dgm:spPr/>
      <dgm:t>
        <a:bodyPr/>
        <a:lstStyle/>
        <a:p>
          <a:endParaRPr lang="en-US"/>
        </a:p>
      </dgm:t>
    </dgm:pt>
    <dgm:pt modelId="{99CFA73A-2919-4EE0-B54C-72E6AB97B17F}" type="sibTrans" cxnId="{F3DBF6B2-799C-40F4-936E-BB84BECC3B57}">
      <dgm:prSet/>
      <dgm:spPr/>
      <dgm:t>
        <a:bodyPr/>
        <a:lstStyle/>
        <a:p>
          <a:endParaRPr lang="en-US"/>
        </a:p>
      </dgm:t>
    </dgm:pt>
    <dgm:pt modelId="{CF0C59A0-22E0-400C-8571-98A675FC33D3}" type="pres">
      <dgm:prSet presAssocID="{8B4E37C7-E603-487A-8599-BE86B868091E}" presName="Name0" presStyleCnt="0">
        <dgm:presLayoutVars>
          <dgm:dir/>
          <dgm:animLvl val="lvl"/>
          <dgm:resizeHandles val="exact"/>
        </dgm:presLayoutVars>
      </dgm:prSet>
      <dgm:spPr/>
      <dgm:t>
        <a:bodyPr/>
        <a:lstStyle/>
        <a:p>
          <a:endParaRPr lang="en-US"/>
        </a:p>
      </dgm:t>
    </dgm:pt>
    <dgm:pt modelId="{EAEA117C-790E-475E-B4CA-B92741F9D99F}" type="pres">
      <dgm:prSet presAssocID="{AF278B04-2C28-41E5-B284-97585B5FE93E}" presName="linNode" presStyleCnt="0"/>
      <dgm:spPr/>
    </dgm:pt>
    <dgm:pt modelId="{6A66CF96-C792-4325-9652-FE89CE17A26F}" type="pres">
      <dgm:prSet presAssocID="{AF278B04-2C28-41E5-B284-97585B5FE93E}" presName="parentText" presStyleLbl="node1" presStyleIdx="0" presStyleCnt="5">
        <dgm:presLayoutVars>
          <dgm:chMax val="1"/>
          <dgm:bulletEnabled val="1"/>
        </dgm:presLayoutVars>
      </dgm:prSet>
      <dgm:spPr/>
      <dgm:t>
        <a:bodyPr/>
        <a:lstStyle/>
        <a:p>
          <a:endParaRPr lang="en-US"/>
        </a:p>
      </dgm:t>
    </dgm:pt>
    <dgm:pt modelId="{90B1F012-E0CA-4430-9A02-7A43D4637F97}" type="pres">
      <dgm:prSet presAssocID="{AF278B04-2C28-41E5-B284-97585B5FE93E}" presName="descendantText" presStyleLbl="alignAccFollowNode1" presStyleIdx="0" presStyleCnt="5" custScaleX="131044">
        <dgm:presLayoutVars>
          <dgm:bulletEnabled val="1"/>
        </dgm:presLayoutVars>
      </dgm:prSet>
      <dgm:spPr/>
      <dgm:t>
        <a:bodyPr/>
        <a:lstStyle/>
        <a:p>
          <a:endParaRPr lang="en-US"/>
        </a:p>
      </dgm:t>
    </dgm:pt>
    <dgm:pt modelId="{44FBCFBF-55BD-4394-BD56-69C5DFA1E741}" type="pres">
      <dgm:prSet presAssocID="{07CDE0C9-AE74-4C4F-AF11-E1FE92006FBA}" presName="sp" presStyleCnt="0"/>
      <dgm:spPr/>
    </dgm:pt>
    <dgm:pt modelId="{A88CAF43-FAF6-4C36-B6B2-AD2BF40590C3}" type="pres">
      <dgm:prSet presAssocID="{70402675-87B2-41F8-BCBB-BF2C11D64D93}" presName="linNode" presStyleCnt="0"/>
      <dgm:spPr/>
    </dgm:pt>
    <dgm:pt modelId="{E0E92FB0-412B-4864-AC42-BA73D139A3A1}" type="pres">
      <dgm:prSet presAssocID="{70402675-87B2-41F8-BCBB-BF2C11D64D93}" presName="parentText" presStyleLbl="node1" presStyleIdx="1" presStyleCnt="5">
        <dgm:presLayoutVars>
          <dgm:chMax val="1"/>
          <dgm:bulletEnabled val="1"/>
        </dgm:presLayoutVars>
      </dgm:prSet>
      <dgm:spPr/>
      <dgm:t>
        <a:bodyPr/>
        <a:lstStyle/>
        <a:p>
          <a:endParaRPr lang="en-US"/>
        </a:p>
      </dgm:t>
    </dgm:pt>
    <dgm:pt modelId="{15494E31-4556-409C-8EC0-BC236BD82CE4}" type="pres">
      <dgm:prSet presAssocID="{70402675-87B2-41F8-BCBB-BF2C11D64D93}" presName="descendantText" presStyleLbl="alignAccFollowNode1" presStyleIdx="1" presStyleCnt="5" custScaleX="131044">
        <dgm:presLayoutVars>
          <dgm:bulletEnabled val="1"/>
        </dgm:presLayoutVars>
      </dgm:prSet>
      <dgm:spPr/>
      <dgm:t>
        <a:bodyPr/>
        <a:lstStyle/>
        <a:p>
          <a:endParaRPr lang="en-US"/>
        </a:p>
      </dgm:t>
    </dgm:pt>
    <dgm:pt modelId="{2D2BF67B-3C59-46DB-8362-EAF1C4C3EF3C}" type="pres">
      <dgm:prSet presAssocID="{9BA8B419-B5ED-41F4-A709-E3C30C494E8F}" presName="sp" presStyleCnt="0"/>
      <dgm:spPr/>
    </dgm:pt>
    <dgm:pt modelId="{4336A106-90F1-4D66-8C5C-02D02357AA38}" type="pres">
      <dgm:prSet presAssocID="{7EB69108-A034-4B68-82E9-FC150D457072}" presName="linNode" presStyleCnt="0"/>
      <dgm:spPr/>
    </dgm:pt>
    <dgm:pt modelId="{5FD23F8A-A1AB-4A3F-857E-09AE54A647FF}" type="pres">
      <dgm:prSet presAssocID="{7EB69108-A034-4B68-82E9-FC150D457072}" presName="parentText" presStyleLbl="node1" presStyleIdx="2" presStyleCnt="5">
        <dgm:presLayoutVars>
          <dgm:chMax val="1"/>
          <dgm:bulletEnabled val="1"/>
        </dgm:presLayoutVars>
      </dgm:prSet>
      <dgm:spPr/>
      <dgm:t>
        <a:bodyPr/>
        <a:lstStyle/>
        <a:p>
          <a:endParaRPr lang="en-US"/>
        </a:p>
      </dgm:t>
    </dgm:pt>
    <dgm:pt modelId="{290AF7E4-3CAC-4AC9-9795-E7D61E43AAB7}" type="pres">
      <dgm:prSet presAssocID="{7EB69108-A034-4B68-82E9-FC150D457072}" presName="descendantText" presStyleLbl="alignAccFollowNode1" presStyleIdx="2" presStyleCnt="5" custScaleX="131044">
        <dgm:presLayoutVars>
          <dgm:bulletEnabled val="1"/>
        </dgm:presLayoutVars>
      </dgm:prSet>
      <dgm:spPr/>
      <dgm:t>
        <a:bodyPr/>
        <a:lstStyle/>
        <a:p>
          <a:endParaRPr lang="en-US"/>
        </a:p>
      </dgm:t>
    </dgm:pt>
    <dgm:pt modelId="{32DE5522-CB66-4644-8667-D6CA7D6493CE}" type="pres">
      <dgm:prSet presAssocID="{9ABC5492-D44C-4B56-B660-0CB996BA4915}" presName="sp" presStyleCnt="0"/>
      <dgm:spPr/>
    </dgm:pt>
    <dgm:pt modelId="{E55EBE42-E593-4868-B187-4477B1D0C902}" type="pres">
      <dgm:prSet presAssocID="{E6E9221F-AF65-43F7-ABF8-C5180A26802E}" presName="linNode" presStyleCnt="0"/>
      <dgm:spPr/>
    </dgm:pt>
    <dgm:pt modelId="{126CC88B-756C-497E-8E81-596532F48185}" type="pres">
      <dgm:prSet presAssocID="{E6E9221F-AF65-43F7-ABF8-C5180A26802E}" presName="parentText" presStyleLbl="node1" presStyleIdx="3" presStyleCnt="5">
        <dgm:presLayoutVars>
          <dgm:chMax val="1"/>
          <dgm:bulletEnabled val="1"/>
        </dgm:presLayoutVars>
      </dgm:prSet>
      <dgm:spPr/>
      <dgm:t>
        <a:bodyPr/>
        <a:lstStyle/>
        <a:p>
          <a:endParaRPr lang="en-US"/>
        </a:p>
      </dgm:t>
    </dgm:pt>
    <dgm:pt modelId="{ABD08ACE-3AC7-4DBB-8E1C-E5E6E2A008BA}" type="pres">
      <dgm:prSet presAssocID="{E6E9221F-AF65-43F7-ABF8-C5180A26802E}" presName="descendantText" presStyleLbl="alignAccFollowNode1" presStyleIdx="3" presStyleCnt="5" custScaleX="131044">
        <dgm:presLayoutVars>
          <dgm:bulletEnabled val="1"/>
        </dgm:presLayoutVars>
      </dgm:prSet>
      <dgm:spPr/>
      <dgm:t>
        <a:bodyPr/>
        <a:lstStyle/>
        <a:p>
          <a:endParaRPr lang="en-US"/>
        </a:p>
      </dgm:t>
    </dgm:pt>
    <dgm:pt modelId="{7D427438-535A-471B-9A5E-D66217F0AE07}" type="pres">
      <dgm:prSet presAssocID="{29CBB8B2-A362-4F9C-84FA-56161E5B381D}" presName="sp" presStyleCnt="0"/>
      <dgm:spPr/>
    </dgm:pt>
    <dgm:pt modelId="{54A22571-2DA4-40C1-B46C-6C4F09F71BC4}" type="pres">
      <dgm:prSet presAssocID="{DC1F5E37-CB99-46BD-995A-5B46F6D226D6}" presName="linNode" presStyleCnt="0"/>
      <dgm:spPr/>
    </dgm:pt>
    <dgm:pt modelId="{CB9ABF35-3A3E-4FDF-BF60-03009863BCB5}" type="pres">
      <dgm:prSet presAssocID="{DC1F5E37-CB99-46BD-995A-5B46F6D226D6}" presName="parentText" presStyleLbl="node1" presStyleIdx="4" presStyleCnt="5">
        <dgm:presLayoutVars>
          <dgm:chMax val="1"/>
          <dgm:bulletEnabled val="1"/>
        </dgm:presLayoutVars>
      </dgm:prSet>
      <dgm:spPr/>
      <dgm:t>
        <a:bodyPr/>
        <a:lstStyle/>
        <a:p>
          <a:endParaRPr lang="en-US"/>
        </a:p>
      </dgm:t>
    </dgm:pt>
    <dgm:pt modelId="{3D02FEA0-D0FA-4CEC-80B3-E267507D8B05}" type="pres">
      <dgm:prSet presAssocID="{DC1F5E37-CB99-46BD-995A-5B46F6D226D6}" presName="descendantText" presStyleLbl="alignAccFollowNode1" presStyleIdx="4" presStyleCnt="5" custScaleX="131044">
        <dgm:presLayoutVars>
          <dgm:bulletEnabled val="1"/>
        </dgm:presLayoutVars>
      </dgm:prSet>
      <dgm:spPr/>
      <dgm:t>
        <a:bodyPr/>
        <a:lstStyle/>
        <a:p>
          <a:endParaRPr lang="en-US"/>
        </a:p>
      </dgm:t>
    </dgm:pt>
  </dgm:ptLst>
  <dgm:cxnLst>
    <dgm:cxn modelId="{BC36C5AD-7261-4D95-BD65-A95C9BA950C0}" srcId="{7EB69108-A034-4B68-82E9-FC150D457072}" destId="{B941B488-E22C-4D69-949B-F5C9A331D8F9}" srcOrd="0" destOrd="0" parTransId="{9785DD92-762A-406F-B456-B161EC83CB90}" sibTransId="{CE32A153-9DA5-4222-944F-BD5A21CC6952}"/>
    <dgm:cxn modelId="{489CAC2C-8DB5-4943-8E52-655156C4E58E}" type="presOf" srcId="{F3453DFD-74B8-433B-9EE9-D29C731DC42C}" destId="{15494E31-4556-409C-8EC0-BC236BD82CE4}" srcOrd="0" destOrd="2" presId="urn:microsoft.com/office/officeart/2005/8/layout/vList5"/>
    <dgm:cxn modelId="{3AB6C2ED-CD21-4263-A8E7-E02D10302D77}" type="presOf" srcId="{23FE3417-AAFE-49AB-B505-CACCD2888095}" destId="{ABD08ACE-3AC7-4DBB-8E1C-E5E6E2A008BA}" srcOrd="0" destOrd="1" presId="urn:microsoft.com/office/officeart/2005/8/layout/vList5"/>
    <dgm:cxn modelId="{C7BC5367-F57A-4393-9651-98C3A7583677}" type="presOf" srcId="{70402675-87B2-41F8-BCBB-BF2C11D64D93}" destId="{E0E92FB0-412B-4864-AC42-BA73D139A3A1}" srcOrd="0" destOrd="0" presId="urn:microsoft.com/office/officeart/2005/8/layout/vList5"/>
    <dgm:cxn modelId="{F3DBF6B2-799C-40F4-936E-BB84BECC3B57}" srcId="{AF278B04-2C28-41E5-B284-97585B5FE93E}" destId="{36DCA54B-EDB7-4086-925E-6B9EE273E69A}" srcOrd="2" destOrd="0" parTransId="{21D788D1-AD12-4840-BEBD-745EBF9497C1}" sibTransId="{99CFA73A-2919-4EE0-B54C-72E6AB97B17F}"/>
    <dgm:cxn modelId="{E2E197D5-8188-41D1-BBA9-3332C857C3B9}" type="presOf" srcId="{B941B488-E22C-4D69-949B-F5C9A331D8F9}" destId="{290AF7E4-3CAC-4AC9-9795-E7D61E43AAB7}" srcOrd="0" destOrd="0" presId="urn:microsoft.com/office/officeart/2005/8/layout/vList5"/>
    <dgm:cxn modelId="{762E68E0-B0A1-4932-9007-9539C8B17F26}" type="presOf" srcId="{36DCA54B-EDB7-4086-925E-6B9EE273E69A}" destId="{90B1F012-E0CA-4430-9A02-7A43D4637F97}" srcOrd="0" destOrd="2" presId="urn:microsoft.com/office/officeart/2005/8/layout/vList5"/>
    <dgm:cxn modelId="{20C945D8-1A49-428E-8992-9F1AEDCD6679}" srcId="{E6E9221F-AF65-43F7-ABF8-C5180A26802E}" destId="{810C543B-F493-4B4F-AF87-B1FB9D8F90FC}" srcOrd="0" destOrd="0" parTransId="{5BBB2C07-C2F7-47D2-8A6D-2EB26F9AFF43}" sibTransId="{6B79978E-20FC-4752-9ADF-60458E6E9B15}"/>
    <dgm:cxn modelId="{98F55B86-9F67-45B7-ADA9-BDD29055160E}" type="presOf" srcId="{556B0109-B2BA-4A2B-B968-51DE8A87667E}" destId="{3D02FEA0-D0FA-4CEC-80B3-E267507D8B05}" srcOrd="0" destOrd="1" presId="urn:microsoft.com/office/officeart/2005/8/layout/vList5"/>
    <dgm:cxn modelId="{AC9CB51A-A9BF-4210-800E-F79441511824}" srcId="{8B4E37C7-E603-487A-8599-BE86B868091E}" destId="{70402675-87B2-41F8-BCBB-BF2C11D64D93}" srcOrd="1" destOrd="0" parTransId="{E51AA278-6483-4150-A964-EF6A611CBB92}" sibTransId="{9BA8B419-B5ED-41F4-A709-E3C30C494E8F}"/>
    <dgm:cxn modelId="{42A0104C-83A2-47D2-B94B-10C23F402810}" srcId="{AF278B04-2C28-41E5-B284-97585B5FE93E}" destId="{A8BF8164-5BD7-4183-BD6C-AB722BB0E317}" srcOrd="1" destOrd="0" parTransId="{BE936957-033A-4727-BD51-85AE4CF6473F}" sibTransId="{ACA3B649-000D-41BA-83AC-02E931571757}"/>
    <dgm:cxn modelId="{52F055DB-8340-4B94-AE2A-D0592F6DF41D}" type="presOf" srcId="{B4681625-8122-450E-94F6-C736831CD74A}" destId="{15494E31-4556-409C-8EC0-BC236BD82CE4}" srcOrd="0" destOrd="0" presId="urn:microsoft.com/office/officeart/2005/8/layout/vList5"/>
    <dgm:cxn modelId="{23FBA7C6-A345-4270-B193-5AFDD1082B1C}" srcId="{7EB69108-A034-4B68-82E9-FC150D457072}" destId="{7B302111-313B-4090-B623-E4ED4E276C68}" srcOrd="2" destOrd="0" parTransId="{FCC271E2-6F4A-4DE8-8864-71F443CAE18B}" sibTransId="{D9262830-3FFF-41E0-9E5D-CDDD37DA328B}"/>
    <dgm:cxn modelId="{5CE557BD-78C1-45BA-83BB-62B2118FB0A2}" srcId="{E6E9221F-AF65-43F7-ABF8-C5180A26802E}" destId="{23FE3417-AAFE-49AB-B505-CACCD2888095}" srcOrd="1" destOrd="0" parTransId="{BDB00E6E-8068-430E-8882-79B3D85CCA88}" sibTransId="{8022DB16-A0E9-4A66-9ABD-F7C9F69CB01C}"/>
    <dgm:cxn modelId="{ADECA013-6090-4A09-ACDA-8A3863E595F8}" type="presOf" srcId="{8B4E37C7-E603-487A-8599-BE86B868091E}" destId="{CF0C59A0-22E0-400C-8571-98A675FC33D3}" srcOrd="0" destOrd="0" presId="urn:microsoft.com/office/officeart/2005/8/layout/vList5"/>
    <dgm:cxn modelId="{4721343E-241C-4F2A-93E3-F5DAE13F5CF7}" srcId="{7EB69108-A034-4B68-82E9-FC150D457072}" destId="{35BF8933-7075-41B5-8AF7-72B77DB33826}" srcOrd="1" destOrd="0" parTransId="{1857B8A0-9650-4DA1-A483-98587687D9C3}" sibTransId="{4E72A7EC-32E4-41B1-B960-1EC8B4B7074F}"/>
    <dgm:cxn modelId="{D11D6226-70CD-495C-9478-1091C9A811A2}" type="presOf" srcId="{7EB69108-A034-4B68-82E9-FC150D457072}" destId="{5FD23F8A-A1AB-4A3F-857E-09AE54A647FF}" srcOrd="0" destOrd="0" presId="urn:microsoft.com/office/officeart/2005/8/layout/vList5"/>
    <dgm:cxn modelId="{EFA14E23-3E19-4C4D-B464-86A3B90DB10B}" type="presOf" srcId="{94B22033-4C2E-47C0-B3AB-910F6A02BE2A}" destId="{90B1F012-E0CA-4430-9A02-7A43D4637F97}" srcOrd="0" destOrd="0" presId="urn:microsoft.com/office/officeart/2005/8/layout/vList5"/>
    <dgm:cxn modelId="{286B976E-DF2E-482B-95AF-E62FB3996979}" type="presOf" srcId="{AF278B04-2C28-41E5-B284-97585B5FE93E}" destId="{6A66CF96-C792-4325-9652-FE89CE17A26F}" srcOrd="0" destOrd="0" presId="urn:microsoft.com/office/officeart/2005/8/layout/vList5"/>
    <dgm:cxn modelId="{A0E0303E-04B2-4252-9F1C-74359458D7F7}" srcId="{70402675-87B2-41F8-BCBB-BF2C11D64D93}" destId="{B4681625-8122-450E-94F6-C736831CD74A}" srcOrd="0" destOrd="0" parTransId="{E3328E03-FCE0-46DA-8471-8A45F0476F6F}" sibTransId="{21906E03-DB82-4B19-8B3D-1ECEF5067180}"/>
    <dgm:cxn modelId="{33015358-006D-47F3-AD44-EFD3C937FD96}" srcId="{E6E9221F-AF65-43F7-ABF8-C5180A26802E}" destId="{83BEECEA-4D8C-45EA-8736-29B042F30317}" srcOrd="2" destOrd="0" parTransId="{2666E7BC-08A4-4141-B0F8-F974FFF0CBEB}" sibTransId="{60139154-EAB5-4EAB-8006-4D30E344DA24}"/>
    <dgm:cxn modelId="{C38E9438-20F7-4A40-9649-6F8C28BAFF18}" type="presOf" srcId="{810C543B-F493-4B4F-AF87-B1FB9D8F90FC}" destId="{ABD08ACE-3AC7-4DBB-8E1C-E5E6E2A008BA}" srcOrd="0" destOrd="0" presId="urn:microsoft.com/office/officeart/2005/8/layout/vList5"/>
    <dgm:cxn modelId="{D61C50BC-EB22-483B-A07C-3CA0120EF60A}" type="presOf" srcId="{E6E9221F-AF65-43F7-ABF8-C5180A26802E}" destId="{126CC88B-756C-497E-8E81-596532F48185}" srcOrd="0" destOrd="0" presId="urn:microsoft.com/office/officeart/2005/8/layout/vList5"/>
    <dgm:cxn modelId="{8933E945-09C2-452B-A407-3F60E08E7592}" srcId="{8B4E37C7-E603-487A-8599-BE86B868091E}" destId="{DC1F5E37-CB99-46BD-995A-5B46F6D226D6}" srcOrd="4" destOrd="0" parTransId="{C1F8DBEC-69A3-4B8A-9BBF-F88568FA395B}" sibTransId="{A8CD2C64-A8EB-4AC9-802D-260DCA88FF2C}"/>
    <dgm:cxn modelId="{5AB8B1B2-7EF6-4F88-B9D5-45D3FE9A7EFB}" srcId="{8B4E37C7-E603-487A-8599-BE86B868091E}" destId="{7EB69108-A034-4B68-82E9-FC150D457072}" srcOrd="2" destOrd="0" parTransId="{96BB3AAF-4EDF-43D8-A6EF-9A50BA9E2744}" sibTransId="{9ABC5492-D44C-4B56-B660-0CB996BA4915}"/>
    <dgm:cxn modelId="{8370D771-FC25-4915-A9A4-418C86DE9099}" type="presOf" srcId="{A8BF8164-5BD7-4183-BD6C-AB722BB0E317}" destId="{90B1F012-E0CA-4430-9A02-7A43D4637F97}" srcOrd="0" destOrd="1" presId="urn:microsoft.com/office/officeart/2005/8/layout/vList5"/>
    <dgm:cxn modelId="{DE0B7C00-3214-4384-A748-4A2E068BDA98}" srcId="{DC1F5E37-CB99-46BD-995A-5B46F6D226D6}" destId="{0C74C5D8-330D-4F8D-A934-2F19E6C1DD5D}" srcOrd="2" destOrd="0" parTransId="{F09073F5-29A2-4F58-BCEA-246F4DF94564}" sibTransId="{FF26AE19-0A8B-42E9-9BEE-31D2E746D119}"/>
    <dgm:cxn modelId="{DA1AEAB5-0767-487C-8EBC-DEB7D3C8062D}" srcId="{70402675-87B2-41F8-BCBB-BF2C11D64D93}" destId="{47B5965E-6F47-4DB8-9251-1898DED1633B}" srcOrd="1" destOrd="0" parTransId="{EC9D7B48-B9DD-42E8-BF71-7DF09A44DFAB}" sibTransId="{D0DB9920-E83E-4841-9CFE-03689E754CA0}"/>
    <dgm:cxn modelId="{37E943D2-C10A-4F76-A96B-C97D2C6AE92B}" type="presOf" srcId="{7B302111-313B-4090-B623-E4ED4E276C68}" destId="{290AF7E4-3CAC-4AC9-9795-E7D61E43AAB7}" srcOrd="0" destOrd="2" presId="urn:microsoft.com/office/officeart/2005/8/layout/vList5"/>
    <dgm:cxn modelId="{CFFA41BE-9CE4-46E1-9EDF-30091CB96F02}" srcId="{DC1F5E37-CB99-46BD-995A-5B46F6D226D6}" destId="{5C6D52B4-912C-4075-B61D-85922C2B77B2}" srcOrd="0" destOrd="0" parTransId="{EBD7645D-663F-4619-9CE0-96C5B342BB4B}" sibTransId="{EFADAC16-27B9-40D1-92D5-7E571371FDD0}"/>
    <dgm:cxn modelId="{C85BB2CB-7D28-47D5-8395-9C6AD74EEDA2}" type="presOf" srcId="{0C74C5D8-330D-4F8D-A934-2F19E6C1DD5D}" destId="{3D02FEA0-D0FA-4CEC-80B3-E267507D8B05}" srcOrd="0" destOrd="2" presId="urn:microsoft.com/office/officeart/2005/8/layout/vList5"/>
    <dgm:cxn modelId="{F631A27A-361A-4F38-A057-DDFBB190968D}" srcId="{DC1F5E37-CB99-46BD-995A-5B46F6D226D6}" destId="{556B0109-B2BA-4A2B-B968-51DE8A87667E}" srcOrd="1" destOrd="0" parTransId="{03C80E47-0474-45CB-85A0-D909D556AC37}" sibTransId="{0D456C4A-6F84-4204-AEBB-DB0208AC28AE}"/>
    <dgm:cxn modelId="{B656206E-067C-4EA9-B8D3-88E97050F85A}" type="presOf" srcId="{35BF8933-7075-41B5-8AF7-72B77DB33826}" destId="{290AF7E4-3CAC-4AC9-9795-E7D61E43AAB7}" srcOrd="0" destOrd="1" presId="urn:microsoft.com/office/officeart/2005/8/layout/vList5"/>
    <dgm:cxn modelId="{A590F645-2092-484B-8ED8-888226CE9E8C}" type="presOf" srcId="{47B5965E-6F47-4DB8-9251-1898DED1633B}" destId="{15494E31-4556-409C-8EC0-BC236BD82CE4}" srcOrd="0" destOrd="1" presId="urn:microsoft.com/office/officeart/2005/8/layout/vList5"/>
    <dgm:cxn modelId="{556260EC-ECD0-4DC8-9F7F-B5AD1299D202}" type="presOf" srcId="{5C6D52B4-912C-4075-B61D-85922C2B77B2}" destId="{3D02FEA0-D0FA-4CEC-80B3-E267507D8B05}" srcOrd="0" destOrd="0" presId="urn:microsoft.com/office/officeart/2005/8/layout/vList5"/>
    <dgm:cxn modelId="{CB208044-8174-4DB5-9100-45920F23F1DF}" srcId="{AF278B04-2C28-41E5-B284-97585B5FE93E}" destId="{94B22033-4C2E-47C0-B3AB-910F6A02BE2A}" srcOrd="0" destOrd="0" parTransId="{59A8BB0C-43AD-42A4-A2A9-94FB7D5CFBB0}" sibTransId="{F65CFC2B-200D-4B9A-BF7A-F7BD4263EF43}"/>
    <dgm:cxn modelId="{927A0A46-E29E-437E-B3FE-2ACCF147605C}" srcId="{70402675-87B2-41F8-BCBB-BF2C11D64D93}" destId="{F3453DFD-74B8-433B-9EE9-D29C731DC42C}" srcOrd="2" destOrd="0" parTransId="{EEB1EC39-C54C-4D7C-B8EA-466295B0C4A0}" sibTransId="{0F9736C3-D484-4CE8-97C1-1AB4B109FF83}"/>
    <dgm:cxn modelId="{396B4035-39DC-46FB-BF8A-B27F4801A010}" srcId="{8B4E37C7-E603-487A-8599-BE86B868091E}" destId="{E6E9221F-AF65-43F7-ABF8-C5180A26802E}" srcOrd="3" destOrd="0" parTransId="{50C6FA09-1EAC-494E-B130-7ABF8862B044}" sibTransId="{29CBB8B2-A362-4F9C-84FA-56161E5B381D}"/>
    <dgm:cxn modelId="{542F3EF7-C549-4000-92BF-56C0073B6931}" type="presOf" srcId="{DC1F5E37-CB99-46BD-995A-5B46F6D226D6}" destId="{CB9ABF35-3A3E-4FDF-BF60-03009863BCB5}" srcOrd="0" destOrd="0" presId="urn:microsoft.com/office/officeart/2005/8/layout/vList5"/>
    <dgm:cxn modelId="{F5ADFC60-D288-429B-B64E-643228E2DC80}" srcId="{8B4E37C7-E603-487A-8599-BE86B868091E}" destId="{AF278B04-2C28-41E5-B284-97585B5FE93E}" srcOrd="0" destOrd="0" parTransId="{7EB54FA4-310B-45D3-BAD4-895C55596589}" sibTransId="{07CDE0C9-AE74-4C4F-AF11-E1FE92006FBA}"/>
    <dgm:cxn modelId="{7CCAFADA-F744-4FB4-93FB-F9B084C5E2FF}" type="presOf" srcId="{83BEECEA-4D8C-45EA-8736-29B042F30317}" destId="{ABD08ACE-3AC7-4DBB-8E1C-E5E6E2A008BA}" srcOrd="0" destOrd="2" presId="urn:microsoft.com/office/officeart/2005/8/layout/vList5"/>
    <dgm:cxn modelId="{B31EC455-7F45-4794-827B-C59248ABFE54}" type="presParOf" srcId="{CF0C59A0-22E0-400C-8571-98A675FC33D3}" destId="{EAEA117C-790E-475E-B4CA-B92741F9D99F}" srcOrd="0" destOrd="0" presId="urn:microsoft.com/office/officeart/2005/8/layout/vList5"/>
    <dgm:cxn modelId="{AED5B37E-6630-4577-B096-3995084A3F98}" type="presParOf" srcId="{EAEA117C-790E-475E-B4CA-B92741F9D99F}" destId="{6A66CF96-C792-4325-9652-FE89CE17A26F}" srcOrd="0" destOrd="0" presId="urn:microsoft.com/office/officeart/2005/8/layout/vList5"/>
    <dgm:cxn modelId="{B42C0A97-1B2B-4E83-9A5A-7EFB0FF13A0D}" type="presParOf" srcId="{EAEA117C-790E-475E-B4CA-B92741F9D99F}" destId="{90B1F012-E0CA-4430-9A02-7A43D4637F97}" srcOrd="1" destOrd="0" presId="urn:microsoft.com/office/officeart/2005/8/layout/vList5"/>
    <dgm:cxn modelId="{7DCAD367-89AB-459E-899A-8DED9EE7A40B}" type="presParOf" srcId="{CF0C59A0-22E0-400C-8571-98A675FC33D3}" destId="{44FBCFBF-55BD-4394-BD56-69C5DFA1E741}" srcOrd="1" destOrd="0" presId="urn:microsoft.com/office/officeart/2005/8/layout/vList5"/>
    <dgm:cxn modelId="{524E4977-F6D5-4A4D-ADDD-6F4F1CE2872B}" type="presParOf" srcId="{CF0C59A0-22E0-400C-8571-98A675FC33D3}" destId="{A88CAF43-FAF6-4C36-B6B2-AD2BF40590C3}" srcOrd="2" destOrd="0" presId="urn:microsoft.com/office/officeart/2005/8/layout/vList5"/>
    <dgm:cxn modelId="{7A1E5980-01AB-469C-A41A-CD69BBF303FB}" type="presParOf" srcId="{A88CAF43-FAF6-4C36-B6B2-AD2BF40590C3}" destId="{E0E92FB0-412B-4864-AC42-BA73D139A3A1}" srcOrd="0" destOrd="0" presId="urn:microsoft.com/office/officeart/2005/8/layout/vList5"/>
    <dgm:cxn modelId="{74DBF441-C41F-4F7E-B2E9-CE8117818438}" type="presParOf" srcId="{A88CAF43-FAF6-4C36-B6B2-AD2BF40590C3}" destId="{15494E31-4556-409C-8EC0-BC236BD82CE4}" srcOrd="1" destOrd="0" presId="urn:microsoft.com/office/officeart/2005/8/layout/vList5"/>
    <dgm:cxn modelId="{E595BCD5-F658-4A0A-AE71-58075F664B22}" type="presParOf" srcId="{CF0C59A0-22E0-400C-8571-98A675FC33D3}" destId="{2D2BF67B-3C59-46DB-8362-EAF1C4C3EF3C}" srcOrd="3" destOrd="0" presId="urn:microsoft.com/office/officeart/2005/8/layout/vList5"/>
    <dgm:cxn modelId="{CF820C14-9335-419B-A448-E6A581481299}" type="presParOf" srcId="{CF0C59A0-22E0-400C-8571-98A675FC33D3}" destId="{4336A106-90F1-4D66-8C5C-02D02357AA38}" srcOrd="4" destOrd="0" presId="urn:microsoft.com/office/officeart/2005/8/layout/vList5"/>
    <dgm:cxn modelId="{8C520FB9-773D-4D4A-BC5F-D20B9D88EB0C}" type="presParOf" srcId="{4336A106-90F1-4D66-8C5C-02D02357AA38}" destId="{5FD23F8A-A1AB-4A3F-857E-09AE54A647FF}" srcOrd="0" destOrd="0" presId="urn:microsoft.com/office/officeart/2005/8/layout/vList5"/>
    <dgm:cxn modelId="{8D2BE83E-F245-4AA3-BD9B-A95CACB9F043}" type="presParOf" srcId="{4336A106-90F1-4D66-8C5C-02D02357AA38}" destId="{290AF7E4-3CAC-4AC9-9795-E7D61E43AAB7}" srcOrd="1" destOrd="0" presId="urn:microsoft.com/office/officeart/2005/8/layout/vList5"/>
    <dgm:cxn modelId="{71F6EE8A-7AE9-4F1D-BA5D-384E21079D8A}" type="presParOf" srcId="{CF0C59A0-22E0-400C-8571-98A675FC33D3}" destId="{32DE5522-CB66-4644-8667-D6CA7D6493CE}" srcOrd="5" destOrd="0" presId="urn:microsoft.com/office/officeart/2005/8/layout/vList5"/>
    <dgm:cxn modelId="{F547E9FE-A6EA-471A-A6FC-0980FBF97EB1}" type="presParOf" srcId="{CF0C59A0-22E0-400C-8571-98A675FC33D3}" destId="{E55EBE42-E593-4868-B187-4477B1D0C902}" srcOrd="6" destOrd="0" presId="urn:microsoft.com/office/officeart/2005/8/layout/vList5"/>
    <dgm:cxn modelId="{FD5E5203-80A2-4C86-9551-63DC9BEE516D}" type="presParOf" srcId="{E55EBE42-E593-4868-B187-4477B1D0C902}" destId="{126CC88B-756C-497E-8E81-596532F48185}" srcOrd="0" destOrd="0" presId="urn:microsoft.com/office/officeart/2005/8/layout/vList5"/>
    <dgm:cxn modelId="{76265AA2-D940-4C4C-B799-C12E81293CE1}" type="presParOf" srcId="{E55EBE42-E593-4868-B187-4477B1D0C902}" destId="{ABD08ACE-3AC7-4DBB-8E1C-E5E6E2A008BA}" srcOrd="1" destOrd="0" presId="urn:microsoft.com/office/officeart/2005/8/layout/vList5"/>
    <dgm:cxn modelId="{E902341A-DF52-4CE1-9283-17B7086CA97B}" type="presParOf" srcId="{CF0C59A0-22E0-400C-8571-98A675FC33D3}" destId="{7D427438-535A-471B-9A5E-D66217F0AE07}" srcOrd="7" destOrd="0" presId="urn:microsoft.com/office/officeart/2005/8/layout/vList5"/>
    <dgm:cxn modelId="{6B1B27A8-ECE5-4C7C-84AB-932E5FFD92BA}" type="presParOf" srcId="{CF0C59A0-22E0-400C-8571-98A675FC33D3}" destId="{54A22571-2DA4-40C1-B46C-6C4F09F71BC4}" srcOrd="8" destOrd="0" presId="urn:microsoft.com/office/officeart/2005/8/layout/vList5"/>
    <dgm:cxn modelId="{00322390-F829-472D-9ECA-8690F380F72C}" type="presParOf" srcId="{54A22571-2DA4-40C1-B46C-6C4F09F71BC4}" destId="{CB9ABF35-3A3E-4FDF-BF60-03009863BCB5}" srcOrd="0" destOrd="0" presId="urn:microsoft.com/office/officeart/2005/8/layout/vList5"/>
    <dgm:cxn modelId="{0C1B5F8D-33C8-4F6C-8F64-D4173F68EEB3}" type="presParOf" srcId="{54A22571-2DA4-40C1-B46C-6C4F09F71BC4}" destId="{3D02FEA0-D0FA-4CEC-80B3-E267507D8B05}"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1B5D83-CDF6-4C86-A4CA-DF2D9986A259}"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AD8A943E-C1BE-42D7-89E3-77F42E827F59}">
      <dgm:prSet/>
      <dgm:spPr/>
      <dgm:t>
        <a:bodyPr/>
        <a:lstStyle/>
        <a:p>
          <a:pPr rtl="0"/>
          <a:r>
            <a:rPr lang="en-US" dirty="0" smtClean="0"/>
            <a:t>Concept Development</a:t>
          </a:r>
          <a:endParaRPr lang="en-US" dirty="0"/>
        </a:p>
      </dgm:t>
    </dgm:pt>
    <dgm:pt modelId="{E8AA9F77-63E9-4FF8-812F-5C4FDC615867}" type="parTrans" cxnId="{EA4F382D-510D-4D13-844F-E683B086057B}">
      <dgm:prSet/>
      <dgm:spPr/>
      <dgm:t>
        <a:bodyPr/>
        <a:lstStyle/>
        <a:p>
          <a:endParaRPr lang="en-US"/>
        </a:p>
      </dgm:t>
    </dgm:pt>
    <dgm:pt modelId="{C13CEFE8-2A69-4A3A-B147-F35676FFEF90}" type="sibTrans" cxnId="{EA4F382D-510D-4D13-844F-E683B086057B}">
      <dgm:prSet/>
      <dgm:spPr/>
      <dgm:t>
        <a:bodyPr/>
        <a:lstStyle/>
        <a:p>
          <a:endParaRPr lang="en-US"/>
        </a:p>
      </dgm:t>
    </dgm:pt>
    <dgm:pt modelId="{DE990AA7-B48A-47EA-A2EB-B7D83C01B219}">
      <dgm:prSet/>
      <dgm:spPr/>
      <dgm:t>
        <a:bodyPr/>
        <a:lstStyle/>
        <a:p>
          <a:pPr rtl="0"/>
          <a:r>
            <a:rPr lang="en-US" dirty="0" smtClean="0"/>
            <a:t>Concept Refinement</a:t>
          </a:r>
          <a:endParaRPr lang="en-US" dirty="0"/>
        </a:p>
      </dgm:t>
    </dgm:pt>
    <dgm:pt modelId="{9DD07796-99E3-4F2B-BA1E-0C2218D6F77F}" type="parTrans" cxnId="{C46717B4-9742-4AEE-9AD3-2800E6F14948}">
      <dgm:prSet/>
      <dgm:spPr/>
      <dgm:t>
        <a:bodyPr/>
        <a:lstStyle/>
        <a:p>
          <a:endParaRPr lang="en-US"/>
        </a:p>
      </dgm:t>
    </dgm:pt>
    <dgm:pt modelId="{72B1CD3A-2A8A-4FF2-A027-DC7F348FD58D}" type="sibTrans" cxnId="{C46717B4-9742-4AEE-9AD3-2800E6F14948}">
      <dgm:prSet/>
      <dgm:spPr/>
      <dgm:t>
        <a:bodyPr/>
        <a:lstStyle/>
        <a:p>
          <a:endParaRPr lang="en-US"/>
        </a:p>
      </dgm:t>
    </dgm:pt>
    <dgm:pt modelId="{FE405A6C-4A41-4F70-95FC-A60E7E37048C}">
      <dgm:prSet/>
      <dgm:spPr/>
      <dgm:t>
        <a:bodyPr/>
        <a:lstStyle/>
        <a:p>
          <a:pPr rtl="0"/>
          <a:r>
            <a:rPr lang="en-US" dirty="0" smtClean="0"/>
            <a:t>Technology Development</a:t>
          </a:r>
          <a:endParaRPr lang="en-US" dirty="0"/>
        </a:p>
      </dgm:t>
    </dgm:pt>
    <dgm:pt modelId="{7F31A783-B2C1-40C7-9929-100269F0577E}" type="parTrans" cxnId="{FB878506-9DA5-4937-968C-7075069765D3}">
      <dgm:prSet/>
      <dgm:spPr/>
      <dgm:t>
        <a:bodyPr/>
        <a:lstStyle/>
        <a:p>
          <a:endParaRPr lang="en-US"/>
        </a:p>
      </dgm:t>
    </dgm:pt>
    <dgm:pt modelId="{BAB26442-2922-472E-9E96-9948DA6CD1F1}" type="sibTrans" cxnId="{FB878506-9DA5-4937-968C-7075069765D3}">
      <dgm:prSet/>
      <dgm:spPr/>
      <dgm:t>
        <a:bodyPr/>
        <a:lstStyle/>
        <a:p>
          <a:endParaRPr lang="en-US"/>
        </a:p>
      </dgm:t>
    </dgm:pt>
    <dgm:pt modelId="{FE9A33C1-DA6E-48E6-AB0F-DFCA9F58EFBE}">
      <dgm:prSet/>
      <dgm:spPr/>
      <dgm:t>
        <a:bodyPr/>
        <a:lstStyle/>
        <a:p>
          <a:pPr rtl="0"/>
          <a:r>
            <a:rPr lang="en-US" dirty="0" smtClean="0"/>
            <a:t>Engineering &amp; Manufacturing Development</a:t>
          </a:r>
          <a:endParaRPr lang="en-US" dirty="0"/>
        </a:p>
      </dgm:t>
    </dgm:pt>
    <dgm:pt modelId="{C18411DB-1DE4-4EAB-AD34-F1FA27A4F863}" type="parTrans" cxnId="{3B7C2990-5833-47D8-B51A-04B9F4ACE0E6}">
      <dgm:prSet/>
      <dgm:spPr/>
      <dgm:t>
        <a:bodyPr/>
        <a:lstStyle/>
        <a:p>
          <a:endParaRPr lang="en-US"/>
        </a:p>
      </dgm:t>
    </dgm:pt>
    <dgm:pt modelId="{11D56347-9628-40B1-9365-14315D0987BC}" type="sibTrans" cxnId="{3B7C2990-5833-47D8-B51A-04B9F4ACE0E6}">
      <dgm:prSet/>
      <dgm:spPr/>
      <dgm:t>
        <a:bodyPr/>
        <a:lstStyle/>
        <a:p>
          <a:endParaRPr lang="en-US"/>
        </a:p>
      </dgm:t>
    </dgm:pt>
    <dgm:pt modelId="{DC3D12E2-741C-4DFC-9948-EDDD528161F1}">
      <dgm:prSet/>
      <dgm:spPr/>
      <dgm:t>
        <a:bodyPr/>
        <a:lstStyle/>
        <a:p>
          <a:pPr rtl="0"/>
          <a:r>
            <a:rPr lang="en-US" dirty="0" smtClean="0"/>
            <a:t>Production &amp; Deployment</a:t>
          </a:r>
          <a:endParaRPr lang="en-US" dirty="0"/>
        </a:p>
      </dgm:t>
    </dgm:pt>
    <dgm:pt modelId="{BFD1A2C0-6CBF-43EA-B1DC-4AB1D4168B40}" type="parTrans" cxnId="{106D3B62-FF2A-4BD4-9A68-60FB08DA44B1}">
      <dgm:prSet/>
      <dgm:spPr/>
      <dgm:t>
        <a:bodyPr/>
        <a:lstStyle/>
        <a:p>
          <a:endParaRPr lang="en-US"/>
        </a:p>
      </dgm:t>
    </dgm:pt>
    <dgm:pt modelId="{51CFDB90-DCD3-4702-9999-093CACE20CF6}" type="sibTrans" cxnId="{106D3B62-FF2A-4BD4-9A68-60FB08DA44B1}">
      <dgm:prSet/>
      <dgm:spPr/>
      <dgm:t>
        <a:bodyPr/>
        <a:lstStyle/>
        <a:p>
          <a:endParaRPr lang="en-US"/>
        </a:p>
      </dgm:t>
    </dgm:pt>
    <dgm:pt modelId="{BC266AB8-96C9-4D54-9331-9A4399AF8023}">
      <dgm:prSet/>
      <dgm:spPr/>
      <dgm:t>
        <a:bodyPr/>
        <a:lstStyle/>
        <a:p>
          <a:pPr rtl="0"/>
          <a:r>
            <a:rPr lang="en-US" dirty="0" smtClean="0"/>
            <a:t>Operations &amp; Sustainment</a:t>
          </a:r>
          <a:endParaRPr lang="en-US" dirty="0"/>
        </a:p>
      </dgm:t>
    </dgm:pt>
    <dgm:pt modelId="{7C5A5C28-CEC8-4915-A11B-42E9B2BA9029}" type="parTrans" cxnId="{D5857CD8-56D1-4A62-AB1B-1AEFECAD63AB}">
      <dgm:prSet/>
      <dgm:spPr/>
      <dgm:t>
        <a:bodyPr/>
        <a:lstStyle/>
        <a:p>
          <a:endParaRPr lang="en-US"/>
        </a:p>
      </dgm:t>
    </dgm:pt>
    <dgm:pt modelId="{351FE6CF-633E-4D54-8276-A571270D28A9}" type="sibTrans" cxnId="{D5857CD8-56D1-4A62-AB1B-1AEFECAD63AB}">
      <dgm:prSet/>
      <dgm:spPr/>
      <dgm:t>
        <a:bodyPr/>
        <a:lstStyle/>
        <a:p>
          <a:endParaRPr lang="en-US"/>
        </a:p>
      </dgm:t>
    </dgm:pt>
    <dgm:pt modelId="{63BE344F-92B4-4A52-961A-C7490D917EA9}" type="pres">
      <dgm:prSet presAssocID="{581B5D83-CDF6-4C86-A4CA-DF2D9986A259}" presName="Name0" presStyleCnt="0">
        <dgm:presLayoutVars>
          <dgm:dir/>
          <dgm:resizeHandles val="exact"/>
        </dgm:presLayoutVars>
      </dgm:prSet>
      <dgm:spPr/>
      <dgm:t>
        <a:bodyPr/>
        <a:lstStyle/>
        <a:p>
          <a:endParaRPr lang="en-US"/>
        </a:p>
      </dgm:t>
    </dgm:pt>
    <dgm:pt modelId="{AFE2F591-D82B-4643-B12D-A1A86FA1FB28}" type="pres">
      <dgm:prSet presAssocID="{581B5D83-CDF6-4C86-A4CA-DF2D9986A259}" presName="arrow" presStyleLbl="bgShp" presStyleIdx="0" presStyleCnt="1"/>
      <dgm:spPr/>
    </dgm:pt>
    <dgm:pt modelId="{BA17A8E5-570E-43C4-845C-650E3F083361}" type="pres">
      <dgm:prSet presAssocID="{581B5D83-CDF6-4C86-A4CA-DF2D9986A259}" presName="points" presStyleCnt="0"/>
      <dgm:spPr/>
    </dgm:pt>
    <dgm:pt modelId="{382361D8-84E7-4247-9C28-969E35EDC099}" type="pres">
      <dgm:prSet presAssocID="{AD8A943E-C1BE-42D7-89E3-77F42E827F59}" presName="compositeA" presStyleCnt="0"/>
      <dgm:spPr/>
    </dgm:pt>
    <dgm:pt modelId="{9F3DEBDD-2D54-464C-833A-3BA473825F85}" type="pres">
      <dgm:prSet presAssocID="{AD8A943E-C1BE-42D7-89E3-77F42E827F59}" presName="textA" presStyleLbl="revTx" presStyleIdx="0" presStyleCnt="6">
        <dgm:presLayoutVars>
          <dgm:bulletEnabled val="1"/>
        </dgm:presLayoutVars>
      </dgm:prSet>
      <dgm:spPr/>
      <dgm:t>
        <a:bodyPr/>
        <a:lstStyle/>
        <a:p>
          <a:endParaRPr lang="en-US"/>
        </a:p>
      </dgm:t>
    </dgm:pt>
    <dgm:pt modelId="{177FB074-1739-4F49-8329-5C9E652B78A3}" type="pres">
      <dgm:prSet presAssocID="{AD8A943E-C1BE-42D7-89E3-77F42E827F59}" presName="circleA" presStyleLbl="node1" presStyleIdx="0" presStyleCnt="6"/>
      <dgm:spPr/>
    </dgm:pt>
    <dgm:pt modelId="{19BB901F-4A33-4078-BAE8-847793781652}" type="pres">
      <dgm:prSet presAssocID="{AD8A943E-C1BE-42D7-89E3-77F42E827F59}" presName="spaceA" presStyleCnt="0"/>
      <dgm:spPr/>
    </dgm:pt>
    <dgm:pt modelId="{62B1E725-88FC-410E-A3A3-B22B7D2B36E7}" type="pres">
      <dgm:prSet presAssocID="{C13CEFE8-2A69-4A3A-B147-F35676FFEF90}" presName="space" presStyleCnt="0"/>
      <dgm:spPr/>
    </dgm:pt>
    <dgm:pt modelId="{B7F489E2-115A-4A30-82E7-12026C9F430B}" type="pres">
      <dgm:prSet presAssocID="{DE990AA7-B48A-47EA-A2EB-B7D83C01B219}" presName="compositeB" presStyleCnt="0"/>
      <dgm:spPr/>
    </dgm:pt>
    <dgm:pt modelId="{4D192AB3-1A8A-420A-931F-8FDE88BFC17C}" type="pres">
      <dgm:prSet presAssocID="{DE990AA7-B48A-47EA-A2EB-B7D83C01B219}" presName="textB" presStyleLbl="revTx" presStyleIdx="1" presStyleCnt="6">
        <dgm:presLayoutVars>
          <dgm:bulletEnabled val="1"/>
        </dgm:presLayoutVars>
      </dgm:prSet>
      <dgm:spPr/>
      <dgm:t>
        <a:bodyPr/>
        <a:lstStyle/>
        <a:p>
          <a:endParaRPr lang="en-US"/>
        </a:p>
      </dgm:t>
    </dgm:pt>
    <dgm:pt modelId="{A9D79B39-C239-42E7-85AE-A4BAF9AC133B}" type="pres">
      <dgm:prSet presAssocID="{DE990AA7-B48A-47EA-A2EB-B7D83C01B219}" presName="circleB" presStyleLbl="node1" presStyleIdx="1" presStyleCnt="6"/>
      <dgm:spPr/>
    </dgm:pt>
    <dgm:pt modelId="{5039AB31-EDE8-4CEB-AB4D-D764057676CE}" type="pres">
      <dgm:prSet presAssocID="{DE990AA7-B48A-47EA-A2EB-B7D83C01B219}" presName="spaceB" presStyleCnt="0"/>
      <dgm:spPr/>
    </dgm:pt>
    <dgm:pt modelId="{3D06D3A8-0BB8-4360-B686-682FA8CBAA41}" type="pres">
      <dgm:prSet presAssocID="{72B1CD3A-2A8A-4FF2-A027-DC7F348FD58D}" presName="space" presStyleCnt="0"/>
      <dgm:spPr/>
    </dgm:pt>
    <dgm:pt modelId="{3A4BE42B-F777-4AE6-8695-DB30A23EC9F8}" type="pres">
      <dgm:prSet presAssocID="{FE405A6C-4A41-4F70-95FC-A60E7E37048C}" presName="compositeA" presStyleCnt="0"/>
      <dgm:spPr/>
    </dgm:pt>
    <dgm:pt modelId="{5B8D118F-2B08-43D9-BF49-48466CD367C1}" type="pres">
      <dgm:prSet presAssocID="{FE405A6C-4A41-4F70-95FC-A60E7E37048C}" presName="textA" presStyleLbl="revTx" presStyleIdx="2" presStyleCnt="6">
        <dgm:presLayoutVars>
          <dgm:bulletEnabled val="1"/>
        </dgm:presLayoutVars>
      </dgm:prSet>
      <dgm:spPr/>
      <dgm:t>
        <a:bodyPr/>
        <a:lstStyle/>
        <a:p>
          <a:endParaRPr lang="en-US"/>
        </a:p>
      </dgm:t>
    </dgm:pt>
    <dgm:pt modelId="{E5C6DBC5-E544-45AE-A26A-9E7DD4C43918}" type="pres">
      <dgm:prSet presAssocID="{FE405A6C-4A41-4F70-95FC-A60E7E37048C}" presName="circleA" presStyleLbl="node1" presStyleIdx="2" presStyleCnt="6"/>
      <dgm:spPr/>
    </dgm:pt>
    <dgm:pt modelId="{B053559F-90F8-4033-9BBF-D1A4D5E20F5F}" type="pres">
      <dgm:prSet presAssocID="{FE405A6C-4A41-4F70-95FC-A60E7E37048C}" presName="spaceA" presStyleCnt="0"/>
      <dgm:spPr/>
    </dgm:pt>
    <dgm:pt modelId="{2863A851-4DF5-4170-A809-0006C3FC375C}" type="pres">
      <dgm:prSet presAssocID="{BAB26442-2922-472E-9E96-9948DA6CD1F1}" presName="space" presStyleCnt="0"/>
      <dgm:spPr/>
    </dgm:pt>
    <dgm:pt modelId="{C7CF1953-8C2B-4537-9A31-96DD965F691D}" type="pres">
      <dgm:prSet presAssocID="{FE9A33C1-DA6E-48E6-AB0F-DFCA9F58EFBE}" presName="compositeB" presStyleCnt="0"/>
      <dgm:spPr/>
    </dgm:pt>
    <dgm:pt modelId="{C950BFDE-150F-45FA-AEA3-8DDDBEA262F0}" type="pres">
      <dgm:prSet presAssocID="{FE9A33C1-DA6E-48E6-AB0F-DFCA9F58EFBE}" presName="textB" presStyleLbl="revTx" presStyleIdx="3" presStyleCnt="6">
        <dgm:presLayoutVars>
          <dgm:bulletEnabled val="1"/>
        </dgm:presLayoutVars>
      </dgm:prSet>
      <dgm:spPr/>
      <dgm:t>
        <a:bodyPr/>
        <a:lstStyle/>
        <a:p>
          <a:endParaRPr lang="en-US"/>
        </a:p>
      </dgm:t>
    </dgm:pt>
    <dgm:pt modelId="{D717A09F-4779-4DAB-BC54-4D397DB192ED}" type="pres">
      <dgm:prSet presAssocID="{FE9A33C1-DA6E-48E6-AB0F-DFCA9F58EFBE}" presName="circleB" presStyleLbl="node1" presStyleIdx="3" presStyleCnt="6"/>
      <dgm:spPr/>
    </dgm:pt>
    <dgm:pt modelId="{96D3B38F-2105-428A-9030-2872C885FA97}" type="pres">
      <dgm:prSet presAssocID="{FE9A33C1-DA6E-48E6-AB0F-DFCA9F58EFBE}" presName="spaceB" presStyleCnt="0"/>
      <dgm:spPr/>
    </dgm:pt>
    <dgm:pt modelId="{686914B2-8939-41AC-BD7C-84C3AAF34A4D}" type="pres">
      <dgm:prSet presAssocID="{11D56347-9628-40B1-9365-14315D0987BC}" presName="space" presStyleCnt="0"/>
      <dgm:spPr/>
    </dgm:pt>
    <dgm:pt modelId="{F557B12C-0CFF-48D2-9CDD-9DE55FD6A5FC}" type="pres">
      <dgm:prSet presAssocID="{DC3D12E2-741C-4DFC-9948-EDDD528161F1}" presName="compositeA" presStyleCnt="0"/>
      <dgm:spPr/>
    </dgm:pt>
    <dgm:pt modelId="{85EEF486-9C6B-465B-B5C4-3AEF322D17B1}" type="pres">
      <dgm:prSet presAssocID="{DC3D12E2-741C-4DFC-9948-EDDD528161F1}" presName="textA" presStyleLbl="revTx" presStyleIdx="4" presStyleCnt="6">
        <dgm:presLayoutVars>
          <dgm:bulletEnabled val="1"/>
        </dgm:presLayoutVars>
      </dgm:prSet>
      <dgm:spPr/>
      <dgm:t>
        <a:bodyPr/>
        <a:lstStyle/>
        <a:p>
          <a:endParaRPr lang="en-US"/>
        </a:p>
      </dgm:t>
    </dgm:pt>
    <dgm:pt modelId="{F35E628C-DCAB-4895-B84C-823E8A731473}" type="pres">
      <dgm:prSet presAssocID="{DC3D12E2-741C-4DFC-9948-EDDD528161F1}" presName="circleA" presStyleLbl="node1" presStyleIdx="4" presStyleCnt="6"/>
      <dgm:spPr/>
    </dgm:pt>
    <dgm:pt modelId="{98B49D81-C27C-4975-9CA6-02A4EBA499BB}" type="pres">
      <dgm:prSet presAssocID="{DC3D12E2-741C-4DFC-9948-EDDD528161F1}" presName="spaceA" presStyleCnt="0"/>
      <dgm:spPr/>
    </dgm:pt>
    <dgm:pt modelId="{F712F252-CE2C-4251-82D0-748FFD1FFA52}" type="pres">
      <dgm:prSet presAssocID="{51CFDB90-DCD3-4702-9999-093CACE20CF6}" presName="space" presStyleCnt="0"/>
      <dgm:spPr/>
    </dgm:pt>
    <dgm:pt modelId="{BC9E991E-F02B-4CFE-ADC9-3E0AB8D4CEA2}" type="pres">
      <dgm:prSet presAssocID="{BC266AB8-96C9-4D54-9331-9A4399AF8023}" presName="compositeB" presStyleCnt="0"/>
      <dgm:spPr/>
    </dgm:pt>
    <dgm:pt modelId="{8317E560-9626-4C95-B848-FDE27BDDB240}" type="pres">
      <dgm:prSet presAssocID="{BC266AB8-96C9-4D54-9331-9A4399AF8023}" presName="textB" presStyleLbl="revTx" presStyleIdx="5" presStyleCnt="6">
        <dgm:presLayoutVars>
          <dgm:bulletEnabled val="1"/>
        </dgm:presLayoutVars>
      </dgm:prSet>
      <dgm:spPr/>
      <dgm:t>
        <a:bodyPr/>
        <a:lstStyle/>
        <a:p>
          <a:endParaRPr lang="en-US"/>
        </a:p>
      </dgm:t>
    </dgm:pt>
    <dgm:pt modelId="{CD5CEBA5-76C4-4520-845B-78390FC1C157}" type="pres">
      <dgm:prSet presAssocID="{BC266AB8-96C9-4D54-9331-9A4399AF8023}" presName="circleB" presStyleLbl="node1" presStyleIdx="5" presStyleCnt="6"/>
      <dgm:spPr/>
    </dgm:pt>
    <dgm:pt modelId="{A33446A5-D4B5-4AE4-A157-E8FBBCF7A022}" type="pres">
      <dgm:prSet presAssocID="{BC266AB8-96C9-4D54-9331-9A4399AF8023}" presName="spaceB" presStyleCnt="0"/>
      <dgm:spPr/>
    </dgm:pt>
  </dgm:ptLst>
  <dgm:cxnLst>
    <dgm:cxn modelId="{99CBB0AE-D602-4978-A683-BE23246D51B0}" type="presOf" srcId="{AD8A943E-C1BE-42D7-89E3-77F42E827F59}" destId="{9F3DEBDD-2D54-464C-833A-3BA473825F85}" srcOrd="0" destOrd="0" presId="urn:microsoft.com/office/officeart/2005/8/layout/hProcess11"/>
    <dgm:cxn modelId="{D5857CD8-56D1-4A62-AB1B-1AEFECAD63AB}" srcId="{581B5D83-CDF6-4C86-A4CA-DF2D9986A259}" destId="{BC266AB8-96C9-4D54-9331-9A4399AF8023}" srcOrd="5" destOrd="0" parTransId="{7C5A5C28-CEC8-4915-A11B-42E9B2BA9029}" sibTransId="{351FE6CF-633E-4D54-8276-A571270D28A9}"/>
    <dgm:cxn modelId="{A041F205-3B87-471F-86EE-11358684E22C}" type="presOf" srcId="{FE405A6C-4A41-4F70-95FC-A60E7E37048C}" destId="{5B8D118F-2B08-43D9-BF49-48466CD367C1}" srcOrd="0" destOrd="0" presId="urn:microsoft.com/office/officeart/2005/8/layout/hProcess11"/>
    <dgm:cxn modelId="{B3E367E2-20A3-4423-9ADB-88F4428F66BE}" type="presOf" srcId="{BC266AB8-96C9-4D54-9331-9A4399AF8023}" destId="{8317E560-9626-4C95-B848-FDE27BDDB240}" srcOrd="0" destOrd="0" presId="urn:microsoft.com/office/officeart/2005/8/layout/hProcess11"/>
    <dgm:cxn modelId="{2D11195D-8370-4C58-BEEB-23AC7B8538FC}" type="presOf" srcId="{DC3D12E2-741C-4DFC-9948-EDDD528161F1}" destId="{85EEF486-9C6B-465B-B5C4-3AEF322D17B1}" srcOrd="0" destOrd="0" presId="urn:microsoft.com/office/officeart/2005/8/layout/hProcess11"/>
    <dgm:cxn modelId="{2872B11C-EA1F-4F95-A053-188DEA5721BD}" type="presOf" srcId="{FE9A33C1-DA6E-48E6-AB0F-DFCA9F58EFBE}" destId="{C950BFDE-150F-45FA-AEA3-8DDDBEA262F0}" srcOrd="0" destOrd="0" presId="urn:microsoft.com/office/officeart/2005/8/layout/hProcess11"/>
    <dgm:cxn modelId="{92A3A149-A4A2-46BB-84E9-C173C5B1CFA1}" type="presOf" srcId="{DE990AA7-B48A-47EA-A2EB-B7D83C01B219}" destId="{4D192AB3-1A8A-420A-931F-8FDE88BFC17C}" srcOrd="0" destOrd="0" presId="urn:microsoft.com/office/officeart/2005/8/layout/hProcess11"/>
    <dgm:cxn modelId="{C46717B4-9742-4AEE-9AD3-2800E6F14948}" srcId="{581B5D83-CDF6-4C86-A4CA-DF2D9986A259}" destId="{DE990AA7-B48A-47EA-A2EB-B7D83C01B219}" srcOrd="1" destOrd="0" parTransId="{9DD07796-99E3-4F2B-BA1E-0C2218D6F77F}" sibTransId="{72B1CD3A-2A8A-4FF2-A027-DC7F348FD58D}"/>
    <dgm:cxn modelId="{EA4F382D-510D-4D13-844F-E683B086057B}" srcId="{581B5D83-CDF6-4C86-A4CA-DF2D9986A259}" destId="{AD8A943E-C1BE-42D7-89E3-77F42E827F59}" srcOrd="0" destOrd="0" parTransId="{E8AA9F77-63E9-4FF8-812F-5C4FDC615867}" sibTransId="{C13CEFE8-2A69-4A3A-B147-F35676FFEF90}"/>
    <dgm:cxn modelId="{FB878506-9DA5-4937-968C-7075069765D3}" srcId="{581B5D83-CDF6-4C86-A4CA-DF2D9986A259}" destId="{FE405A6C-4A41-4F70-95FC-A60E7E37048C}" srcOrd="2" destOrd="0" parTransId="{7F31A783-B2C1-40C7-9929-100269F0577E}" sibTransId="{BAB26442-2922-472E-9E96-9948DA6CD1F1}"/>
    <dgm:cxn modelId="{B85FEFCE-F0A0-4042-9217-6ECE8A913652}" type="presOf" srcId="{581B5D83-CDF6-4C86-A4CA-DF2D9986A259}" destId="{63BE344F-92B4-4A52-961A-C7490D917EA9}" srcOrd="0" destOrd="0" presId="urn:microsoft.com/office/officeart/2005/8/layout/hProcess11"/>
    <dgm:cxn modelId="{106D3B62-FF2A-4BD4-9A68-60FB08DA44B1}" srcId="{581B5D83-CDF6-4C86-A4CA-DF2D9986A259}" destId="{DC3D12E2-741C-4DFC-9948-EDDD528161F1}" srcOrd="4" destOrd="0" parTransId="{BFD1A2C0-6CBF-43EA-B1DC-4AB1D4168B40}" sibTransId="{51CFDB90-DCD3-4702-9999-093CACE20CF6}"/>
    <dgm:cxn modelId="{3B7C2990-5833-47D8-B51A-04B9F4ACE0E6}" srcId="{581B5D83-CDF6-4C86-A4CA-DF2D9986A259}" destId="{FE9A33C1-DA6E-48E6-AB0F-DFCA9F58EFBE}" srcOrd="3" destOrd="0" parTransId="{C18411DB-1DE4-4EAB-AD34-F1FA27A4F863}" sibTransId="{11D56347-9628-40B1-9365-14315D0987BC}"/>
    <dgm:cxn modelId="{E5453358-7436-4B25-9889-28901D24D2A1}" type="presParOf" srcId="{63BE344F-92B4-4A52-961A-C7490D917EA9}" destId="{AFE2F591-D82B-4643-B12D-A1A86FA1FB28}" srcOrd="0" destOrd="0" presId="urn:microsoft.com/office/officeart/2005/8/layout/hProcess11"/>
    <dgm:cxn modelId="{F827C5E0-970A-44C1-9F04-69B7DEFC8636}" type="presParOf" srcId="{63BE344F-92B4-4A52-961A-C7490D917EA9}" destId="{BA17A8E5-570E-43C4-845C-650E3F083361}" srcOrd="1" destOrd="0" presId="urn:microsoft.com/office/officeart/2005/8/layout/hProcess11"/>
    <dgm:cxn modelId="{0C14A928-552B-4DE2-AF49-F17397408B8B}" type="presParOf" srcId="{BA17A8E5-570E-43C4-845C-650E3F083361}" destId="{382361D8-84E7-4247-9C28-969E35EDC099}" srcOrd="0" destOrd="0" presId="urn:microsoft.com/office/officeart/2005/8/layout/hProcess11"/>
    <dgm:cxn modelId="{819EEFED-DF6C-4DCE-AA9F-0DFB92D92808}" type="presParOf" srcId="{382361D8-84E7-4247-9C28-969E35EDC099}" destId="{9F3DEBDD-2D54-464C-833A-3BA473825F85}" srcOrd="0" destOrd="0" presId="urn:microsoft.com/office/officeart/2005/8/layout/hProcess11"/>
    <dgm:cxn modelId="{A57D8E8D-9758-4569-BCFD-085A11FB2435}" type="presParOf" srcId="{382361D8-84E7-4247-9C28-969E35EDC099}" destId="{177FB074-1739-4F49-8329-5C9E652B78A3}" srcOrd="1" destOrd="0" presId="urn:microsoft.com/office/officeart/2005/8/layout/hProcess11"/>
    <dgm:cxn modelId="{DB98485A-EB03-406F-B063-FC7CA43AD273}" type="presParOf" srcId="{382361D8-84E7-4247-9C28-969E35EDC099}" destId="{19BB901F-4A33-4078-BAE8-847793781652}" srcOrd="2" destOrd="0" presId="urn:microsoft.com/office/officeart/2005/8/layout/hProcess11"/>
    <dgm:cxn modelId="{D5712A68-D3DC-4F36-83F2-20984175A2C4}" type="presParOf" srcId="{BA17A8E5-570E-43C4-845C-650E3F083361}" destId="{62B1E725-88FC-410E-A3A3-B22B7D2B36E7}" srcOrd="1" destOrd="0" presId="urn:microsoft.com/office/officeart/2005/8/layout/hProcess11"/>
    <dgm:cxn modelId="{B3B5CC29-04DD-4E35-A3D1-BB014118820D}" type="presParOf" srcId="{BA17A8E5-570E-43C4-845C-650E3F083361}" destId="{B7F489E2-115A-4A30-82E7-12026C9F430B}" srcOrd="2" destOrd="0" presId="urn:microsoft.com/office/officeart/2005/8/layout/hProcess11"/>
    <dgm:cxn modelId="{1921CABC-EE7D-422E-96C9-2C829348635D}" type="presParOf" srcId="{B7F489E2-115A-4A30-82E7-12026C9F430B}" destId="{4D192AB3-1A8A-420A-931F-8FDE88BFC17C}" srcOrd="0" destOrd="0" presId="urn:microsoft.com/office/officeart/2005/8/layout/hProcess11"/>
    <dgm:cxn modelId="{9A33B327-9E32-40EB-8112-A28A1CB26BBB}" type="presParOf" srcId="{B7F489E2-115A-4A30-82E7-12026C9F430B}" destId="{A9D79B39-C239-42E7-85AE-A4BAF9AC133B}" srcOrd="1" destOrd="0" presId="urn:microsoft.com/office/officeart/2005/8/layout/hProcess11"/>
    <dgm:cxn modelId="{88C8E0A8-19EE-47F2-90BD-E3A3B95DE190}" type="presParOf" srcId="{B7F489E2-115A-4A30-82E7-12026C9F430B}" destId="{5039AB31-EDE8-4CEB-AB4D-D764057676CE}" srcOrd="2" destOrd="0" presId="urn:microsoft.com/office/officeart/2005/8/layout/hProcess11"/>
    <dgm:cxn modelId="{CB6DCC48-A817-4F95-A7AF-F584160DD06B}" type="presParOf" srcId="{BA17A8E5-570E-43C4-845C-650E3F083361}" destId="{3D06D3A8-0BB8-4360-B686-682FA8CBAA41}" srcOrd="3" destOrd="0" presId="urn:microsoft.com/office/officeart/2005/8/layout/hProcess11"/>
    <dgm:cxn modelId="{C54D22F2-706B-4058-9508-AAF938308A91}" type="presParOf" srcId="{BA17A8E5-570E-43C4-845C-650E3F083361}" destId="{3A4BE42B-F777-4AE6-8695-DB30A23EC9F8}" srcOrd="4" destOrd="0" presId="urn:microsoft.com/office/officeart/2005/8/layout/hProcess11"/>
    <dgm:cxn modelId="{C7B09976-587E-405E-8B71-CF42C44EAC44}" type="presParOf" srcId="{3A4BE42B-F777-4AE6-8695-DB30A23EC9F8}" destId="{5B8D118F-2B08-43D9-BF49-48466CD367C1}" srcOrd="0" destOrd="0" presId="urn:microsoft.com/office/officeart/2005/8/layout/hProcess11"/>
    <dgm:cxn modelId="{349D100A-213A-4E89-9E9A-A23D7627CD0F}" type="presParOf" srcId="{3A4BE42B-F777-4AE6-8695-DB30A23EC9F8}" destId="{E5C6DBC5-E544-45AE-A26A-9E7DD4C43918}" srcOrd="1" destOrd="0" presId="urn:microsoft.com/office/officeart/2005/8/layout/hProcess11"/>
    <dgm:cxn modelId="{D2D9620F-BAE4-481E-B303-8E4EBA3AC7FA}" type="presParOf" srcId="{3A4BE42B-F777-4AE6-8695-DB30A23EC9F8}" destId="{B053559F-90F8-4033-9BBF-D1A4D5E20F5F}" srcOrd="2" destOrd="0" presId="urn:microsoft.com/office/officeart/2005/8/layout/hProcess11"/>
    <dgm:cxn modelId="{CEB9CE08-067C-4731-830A-70097672C3FA}" type="presParOf" srcId="{BA17A8E5-570E-43C4-845C-650E3F083361}" destId="{2863A851-4DF5-4170-A809-0006C3FC375C}" srcOrd="5" destOrd="0" presId="urn:microsoft.com/office/officeart/2005/8/layout/hProcess11"/>
    <dgm:cxn modelId="{E1B381B5-F8B2-49C5-9AE4-740662A3AA8C}" type="presParOf" srcId="{BA17A8E5-570E-43C4-845C-650E3F083361}" destId="{C7CF1953-8C2B-4537-9A31-96DD965F691D}" srcOrd="6" destOrd="0" presId="urn:microsoft.com/office/officeart/2005/8/layout/hProcess11"/>
    <dgm:cxn modelId="{49A2CEC8-D204-4F52-8FD7-B9FD1FE35F57}" type="presParOf" srcId="{C7CF1953-8C2B-4537-9A31-96DD965F691D}" destId="{C950BFDE-150F-45FA-AEA3-8DDDBEA262F0}" srcOrd="0" destOrd="0" presId="urn:microsoft.com/office/officeart/2005/8/layout/hProcess11"/>
    <dgm:cxn modelId="{37CB5A13-3CC3-40EA-BE1F-42EC9A77FE77}" type="presParOf" srcId="{C7CF1953-8C2B-4537-9A31-96DD965F691D}" destId="{D717A09F-4779-4DAB-BC54-4D397DB192ED}" srcOrd="1" destOrd="0" presId="urn:microsoft.com/office/officeart/2005/8/layout/hProcess11"/>
    <dgm:cxn modelId="{6C735023-26BB-4C5E-9B1E-E306F96D3FDB}" type="presParOf" srcId="{C7CF1953-8C2B-4537-9A31-96DD965F691D}" destId="{96D3B38F-2105-428A-9030-2872C885FA97}" srcOrd="2" destOrd="0" presId="urn:microsoft.com/office/officeart/2005/8/layout/hProcess11"/>
    <dgm:cxn modelId="{9AC67075-58FF-4EF3-93CE-851CF08E9720}" type="presParOf" srcId="{BA17A8E5-570E-43C4-845C-650E3F083361}" destId="{686914B2-8939-41AC-BD7C-84C3AAF34A4D}" srcOrd="7" destOrd="0" presId="urn:microsoft.com/office/officeart/2005/8/layout/hProcess11"/>
    <dgm:cxn modelId="{E14E5AA8-3CE3-4B64-B756-8C2C7710291D}" type="presParOf" srcId="{BA17A8E5-570E-43C4-845C-650E3F083361}" destId="{F557B12C-0CFF-48D2-9CDD-9DE55FD6A5FC}" srcOrd="8" destOrd="0" presId="urn:microsoft.com/office/officeart/2005/8/layout/hProcess11"/>
    <dgm:cxn modelId="{AA860D96-C259-4CC5-B5FF-CF5913F12F01}" type="presParOf" srcId="{F557B12C-0CFF-48D2-9CDD-9DE55FD6A5FC}" destId="{85EEF486-9C6B-465B-B5C4-3AEF322D17B1}" srcOrd="0" destOrd="0" presId="urn:microsoft.com/office/officeart/2005/8/layout/hProcess11"/>
    <dgm:cxn modelId="{08C12BB3-C8D4-40D8-91FA-54BD84709BD7}" type="presParOf" srcId="{F557B12C-0CFF-48D2-9CDD-9DE55FD6A5FC}" destId="{F35E628C-DCAB-4895-B84C-823E8A731473}" srcOrd="1" destOrd="0" presId="urn:microsoft.com/office/officeart/2005/8/layout/hProcess11"/>
    <dgm:cxn modelId="{15774F48-8735-4CBD-8A93-15F7878FA469}" type="presParOf" srcId="{F557B12C-0CFF-48D2-9CDD-9DE55FD6A5FC}" destId="{98B49D81-C27C-4975-9CA6-02A4EBA499BB}" srcOrd="2" destOrd="0" presId="urn:microsoft.com/office/officeart/2005/8/layout/hProcess11"/>
    <dgm:cxn modelId="{E8204E22-4235-4133-8B6F-0D6E017E1F31}" type="presParOf" srcId="{BA17A8E5-570E-43C4-845C-650E3F083361}" destId="{F712F252-CE2C-4251-82D0-748FFD1FFA52}" srcOrd="9" destOrd="0" presId="urn:microsoft.com/office/officeart/2005/8/layout/hProcess11"/>
    <dgm:cxn modelId="{8F7E63A7-F453-4053-965E-AF986A55CB37}" type="presParOf" srcId="{BA17A8E5-570E-43C4-845C-650E3F083361}" destId="{BC9E991E-F02B-4CFE-ADC9-3E0AB8D4CEA2}" srcOrd="10" destOrd="0" presId="urn:microsoft.com/office/officeart/2005/8/layout/hProcess11"/>
    <dgm:cxn modelId="{2D00E2B4-409F-4199-A1D5-5B0F43587554}" type="presParOf" srcId="{BC9E991E-F02B-4CFE-ADC9-3E0AB8D4CEA2}" destId="{8317E560-9626-4C95-B848-FDE27BDDB240}" srcOrd="0" destOrd="0" presId="urn:microsoft.com/office/officeart/2005/8/layout/hProcess11"/>
    <dgm:cxn modelId="{F1D9D45C-A555-45C6-A66D-C9749766DF01}" type="presParOf" srcId="{BC9E991E-F02B-4CFE-ADC9-3E0AB8D4CEA2}" destId="{CD5CEBA5-76C4-4520-845B-78390FC1C157}" srcOrd="1" destOrd="0" presId="urn:microsoft.com/office/officeart/2005/8/layout/hProcess11"/>
    <dgm:cxn modelId="{5F471154-8AD6-4614-A103-D1FDEEBD6876}" type="presParOf" srcId="{BC9E991E-F02B-4CFE-ADC9-3E0AB8D4CEA2}" destId="{A33446A5-D4B5-4AE4-A157-E8FBBCF7A022}" srcOrd="2" destOrd="0" presId="urn:microsoft.com/office/officeart/2005/8/layout/hProcess1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0B1F012-E0CA-4430-9A02-7A43D4637F97}">
      <dsp:nvSpPr>
        <dsp:cNvPr id="0" name=""/>
        <dsp:cNvSpPr/>
      </dsp:nvSpPr>
      <dsp:spPr>
        <a:xfrm rot="5400000">
          <a:off x="5034329" y="-2445877"/>
          <a:ext cx="730828" cy="580946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rtl="0">
            <a:lnSpc>
              <a:spcPct val="90000"/>
            </a:lnSpc>
            <a:spcBef>
              <a:spcPct val="0"/>
            </a:spcBef>
            <a:spcAft>
              <a:spcPct val="15000"/>
            </a:spcAft>
            <a:buChar char="••"/>
          </a:pPr>
          <a:r>
            <a:rPr lang="en-US" sz="1100" kern="1200" dirty="0" smtClean="0"/>
            <a:t>Interface baseline maintained through </a:t>
          </a:r>
          <a:r>
            <a:rPr lang="en-US" sz="1100" kern="1200" dirty="0" err="1" smtClean="0"/>
            <a:t>SysML</a:t>
          </a:r>
          <a:r>
            <a:rPr lang="en-US" sz="1100" kern="1200" dirty="0" smtClean="0"/>
            <a:t> IBDs and Message model elements.</a:t>
          </a:r>
          <a:endParaRPr lang="en-US" sz="1100" kern="1200" dirty="0"/>
        </a:p>
        <a:p>
          <a:pPr marL="57150" lvl="1" indent="-57150" algn="l" defTabSz="488950" rtl="0">
            <a:lnSpc>
              <a:spcPct val="90000"/>
            </a:lnSpc>
            <a:spcBef>
              <a:spcPct val="0"/>
            </a:spcBef>
            <a:spcAft>
              <a:spcPct val="15000"/>
            </a:spcAft>
            <a:buChar char="••"/>
          </a:pPr>
          <a:r>
            <a:rPr lang="en-US" sz="1100" kern="1200" dirty="0" smtClean="0"/>
            <a:t>Documents HW &amp; SW interfaces consistently and ties system behaviors to interfaces.</a:t>
          </a:r>
          <a:endParaRPr lang="en-US" sz="1100" kern="1200" dirty="0"/>
        </a:p>
        <a:p>
          <a:pPr marL="57150" lvl="1" indent="-57150" algn="l" defTabSz="488950" rtl="0">
            <a:lnSpc>
              <a:spcPct val="90000"/>
            </a:lnSpc>
            <a:spcBef>
              <a:spcPct val="0"/>
            </a:spcBef>
            <a:spcAft>
              <a:spcPct val="15000"/>
            </a:spcAft>
            <a:buChar char="••"/>
          </a:pPr>
          <a:r>
            <a:rPr lang="en-US" sz="1100" kern="1200" dirty="0" smtClean="0"/>
            <a:t>Scripts can be used to auto-generate interface software directly from the model.</a:t>
          </a:r>
          <a:endParaRPr lang="en-US" sz="1100" kern="1200" dirty="0"/>
        </a:p>
      </dsp:txBody>
      <dsp:txXfrm rot="5400000">
        <a:off x="5034329" y="-2445877"/>
        <a:ext cx="730828" cy="5809469"/>
      </dsp:txXfrm>
    </dsp:sp>
    <dsp:sp modelId="{6A66CF96-C792-4325-9652-FE89CE17A26F}">
      <dsp:nvSpPr>
        <dsp:cNvPr id="0" name=""/>
        <dsp:cNvSpPr/>
      </dsp:nvSpPr>
      <dsp:spPr>
        <a:xfrm>
          <a:off x="1321" y="2089"/>
          <a:ext cx="2493686" cy="913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US" sz="2500" b="1" kern="1200" dirty="0" smtClean="0"/>
            <a:t>Interface Management</a:t>
          </a:r>
          <a:endParaRPr lang="en-US" sz="2500" b="1" kern="1200" dirty="0"/>
        </a:p>
      </dsp:txBody>
      <dsp:txXfrm>
        <a:off x="1321" y="2089"/>
        <a:ext cx="2493686" cy="913535"/>
      </dsp:txXfrm>
    </dsp:sp>
    <dsp:sp modelId="{15494E31-4556-409C-8EC0-BC236BD82CE4}">
      <dsp:nvSpPr>
        <dsp:cNvPr id="0" name=""/>
        <dsp:cNvSpPr/>
      </dsp:nvSpPr>
      <dsp:spPr>
        <a:xfrm rot="5400000">
          <a:off x="5034329" y="-1486665"/>
          <a:ext cx="730828" cy="580946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rtl="0">
            <a:lnSpc>
              <a:spcPct val="90000"/>
            </a:lnSpc>
            <a:spcBef>
              <a:spcPct val="0"/>
            </a:spcBef>
            <a:spcAft>
              <a:spcPct val="15000"/>
            </a:spcAft>
            <a:buChar char="••"/>
          </a:pPr>
          <a:r>
            <a:rPr lang="en-US" sz="1100" kern="1200" dirty="0" smtClean="0"/>
            <a:t>Budgets (size, weight, power, performance, cost) easily managed &amp; maintained in the model.</a:t>
          </a:r>
          <a:endParaRPr lang="en-US" sz="1100" kern="1200" dirty="0"/>
        </a:p>
        <a:p>
          <a:pPr marL="57150" lvl="1" indent="-57150" algn="l" defTabSz="488950" rtl="0">
            <a:lnSpc>
              <a:spcPct val="90000"/>
            </a:lnSpc>
            <a:spcBef>
              <a:spcPct val="0"/>
            </a:spcBef>
            <a:spcAft>
              <a:spcPct val="15000"/>
            </a:spcAft>
            <a:buChar char="••"/>
          </a:pPr>
          <a:r>
            <a:rPr lang="en-US" sz="1100" kern="1200" dirty="0" smtClean="0"/>
            <a:t>Engineers enter budget values at lowest leaf level in model (allocated and actual).</a:t>
          </a:r>
          <a:endParaRPr lang="en-US" sz="1100" kern="1200" dirty="0"/>
        </a:p>
        <a:p>
          <a:pPr marL="57150" lvl="1" indent="-57150" algn="l" defTabSz="488950" rtl="0">
            <a:lnSpc>
              <a:spcPct val="90000"/>
            </a:lnSpc>
            <a:spcBef>
              <a:spcPct val="0"/>
            </a:spcBef>
            <a:spcAft>
              <a:spcPct val="15000"/>
            </a:spcAft>
            <a:buChar char="••"/>
          </a:pPr>
          <a:r>
            <a:rPr lang="en-US" sz="1100" kern="1200" dirty="0" smtClean="0"/>
            <a:t>Custom budget script runs to accurately roll up budgets to higher levels up to the system level</a:t>
          </a:r>
          <a:endParaRPr lang="en-US" sz="1100" kern="1200" dirty="0"/>
        </a:p>
      </dsp:txBody>
      <dsp:txXfrm rot="5400000">
        <a:off x="5034329" y="-1486665"/>
        <a:ext cx="730828" cy="5809469"/>
      </dsp:txXfrm>
    </dsp:sp>
    <dsp:sp modelId="{E0E92FB0-412B-4864-AC42-BA73D139A3A1}">
      <dsp:nvSpPr>
        <dsp:cNvPr id="0" name=""/>
        <dsp:cNvSpPr/>
      </dsp:nvSpPr>
      <dsp:spPr>
        <a:xfrm>
          <a:off x="1321" y="961301"/>
          <a:ext cx="2493686" cy="913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US" sz="2500" b="1" kern="1200" dirty="0" smtClean="0"/>
            <a:t>Technical Budget Management</a:t>
          </a:r>
          <a:endParaRPr lang="en-US" sz="2500" b="1" kern="1200" dirty="0"/>
        </a:p>
      </dsp:txBody>
      <dsp:txXfrm>
        <a:off x="1321" y="961301"/>
        <a:ext cx="2493686" cy="913535"/>
      </dsp:txXfrm>
    </dsp:sp>
    <dsp:sp modelId="{290AF7E4-3CAC-4AC9-9795-E7D61E43AAB7}">
      <dsp:nvSpPr>
        <dsp:cNvPr id="0" name=""/>
        <dsp:cNvSpPr/>
      </dsp:nvSpPr>
      <dsp:spPr>
        <a:xfrm rot="5400000">
          <a:off x="5034329" y="-527453"/>
          <a:ext cx="730828" cy="580946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rtl="0">
            <a:lnSpc>
              <a:spcPct val="90000"/>
            </a:lnSpc>
            <a:spcBef>
              <a:spcPct val="0"/>
            </a:spcBef>
            <a:spcAft>
              <a:spcPct val="15000"/>
            </a:spcAft>
            <a:buChar char="••"/>
          </a:pPr>
          <a:r>
            <a:rPr lang="en-US" sz="1100" b="0" i="0" kern="1200" smtClean="0"/>
            <a:t>The test context, test cases, and test architecture  can be captured in SysML.</a:t>
          </a:r>
          <a:endParaRPr lang="en-US" sz="1100" b="0" i="0" kern="1200" dirty="0"/>
        </a:p>
        <a:p>
          <a:pPr marL="57150" lvl="1" indent="-57150" algn="l" defTabSz="488950" rtl="0">
            <a:lnSpc>
              <a:spcPct val="90000"/>
            </a:lnSpc>
            <a:spcBef>
              <a:spcPct val="0"/>
            </a:spcBef>
            <a:spcAft>
              <a:spcPct val="15000"/>
            </a:spcAft>
            <a:buChar char="••"/>
          </a:pPr>
          <a:r>
            <a:rPr lang="en-US" sz="1100" b="0" i="0" kern="1200" smtClean="0"/>
            <a:t>Test cases can be electronically linked to requirements  with </a:t>
          </a:r>
          <a:r>
            <a:rPr lang="en-US" sz="1100" b="0" i="1" kern="1200" smtClean="0"/>
            <a:t>verification</a:t>
          </a:r>
          <a:r>
            <a:rPr lang="en-US" sz="1100" b="0" i="0" kern="1200" smtClean="0"/>
            <a:t> relationships.</a:t>
          </a:r>
          <a:endParaRPr lang="en-US" sz="1100" b="0" i="0" kern="1200" dirty="0"/>
        </a:p>
        <a:p>
          <a:pPr marL="57150" lvl="1" indent="-57150" algn="l" defTabSz="488950" rtl="0">
            <a:lnSpc>
              <a:spcPct val="90000"/>
            </a:lnSpc>
            <a:spcBef>
              <a:spcPct val="0"/>
            </a:spcBef>
            <a:spcAft>
              <a:spcPct val="15000"/>
            </a:spcAft>
            <a:buChar char="••"/>
          </a:pPr>
          <a:r>
            <a:rPr lang="en-US" sz="1100" b="0" i="0" kern="1200" dirty="0" smtClean="0"/>
            <a:t>Test procedures described in </a:t>
          </a:r>
          <a:r>
            <a:rPr lang="en-US" sz="1100" b="0" i="0" kern="1200" dirty="0" err="1" smtClean="0"/>
            <a:t>SysML</a:t>
          </a:r>
          <a:r>
            <a:rPr lang="en-US" sz="1100" b="0" i="0" kern="1200" dirty="0" smtClean="0"/>
            <a:t> activity diagrams.</a:t>
          </a:r>
          <a:endParaRPr lang="en-US" sz="1100" b="0" i="0" kern="1200" dirty="0"/>
        </a:p>
      </dsp:txBody>
      <dsp:txXfrm rot="5400000">
        <a:off x="5034329" y="-527453"/>
        <a:ext cx="730828" cy="5809469"/>
      </dsp:txXfrm>
    </dsp:sp>
    <dsp:sp modelId="{5FD23F8A-A1AB-4A3F-857E-09AE54A647FF}">
      <dsp:nvSpPr>
        <dsp:cNvPr id="0" name=""/>
        <dsp:cNvSpPr/>
      </dsp:nvSpPr>
      <dsp:spPr>
        <a:xfrm>
          <a:off x="1321" y="1920513"/>
          <a:ext cx="2493686" cy="913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US" sz="2500" b="1" kern="1200" dirty="0" smtClean="0"/>
            <a:t>Test &amp; Integration</a:t>
          </a:r>
          <a:endParaRPr lang="en-US" sz="2500" b="1" kern="1200" dirty="0"/>
        </a:p>
      </dsp:txBody>
      <dsp:txXfrm>
        <a:off x="1321" y="1920513"/>
        <a:ext cx="2493686" cy="913535"/>
      </dsp:txXfrm>
    </dsp:sp>
    <dsp:sp modelId="{ABD08ACE-3AC7-4DBB-8E1C-E5E6E2A008BA}">
      <dsp:nvSpPr>
        <dsp:cNvPr id="0" name=""/>
        <dsp:cNvSpPr/>
      </dsp:nvSpPr>
      <dsp:spPr>
        <a:xfrm rot="5400000">
          <a:off x="5034329" y="431758"/>
          <a:ext cx="730828" cy="580946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rtl="0">
            <a:lnSpc>
              <a:spcPct val="90000"/>
            </a:lnSpc>
            <a:spcBef>
              <a:spcPct val="0"/>
            </a:spcBef>
            <a:spcAft>
              <a:spcPct val="15000"/>
            </a:spcAft>
            <a:buChar char="••"/>
          </a:pPr>
          <a:r>
            <a:rPr lang="en-US" sz="1100" kern="1200" dirty="0" smtClean="0"/>
            <a:t>Requirements Decomposition Consistently Maintained within Architecture Model</a:t>
          </a:r>
          <a:endParaRPr lang="en-US" sz="1100" kern="1200" dirty="0"/>
        </a:p>
        <a:p>
          <a:pPr marL="57150" lvl="1" indent="-57150" algn="l" defTabSz="488950" rtl="0">
            <a:lnSpc>
              <a:spcPct val="90000"/>
            </a:lnSpc>
            <a:spcBef>
              <a:spcPct val="0"/>
            </a:spcBef>
            <a:spcAft>
              <a:spcPct val="15000"/>
            </a:spcAft>
            <a:buChar char="••"/>
          </a:pPr>
          <a:r>
            <a:rPr lang="en-US" sz="1100" kern="1200" dirty="0" smtClean="0">
              <a:ea typeface="+mn-ea"/>
            </a:rPr>
            <a:t>As requirements evolve, component Impact assessment is easily evaluated through the model</a:t>
          </a:r>
          <a:endParaRPr lang="en-US" sz="1100" kern="1200" dirty="0"/>
        </a:p>
        <a:p>
          <a:pPr marL="57150" lvl="1" indent="-57150" algn="l" defTabSz="488950" rtl="0">
            <a:lnSpc>
              <a:spcPct val="90000"/>
            </a:lnSpc>
            <a:spcBef>
              <a:spcPct val="0"/>
            </a:spcBef>
            <a:spcAft>
              <a:spcPct val="15000"/>
            </a:spcAft>
            <a:buChar char="••"/>
          </a:pPr>
          <a:r>
            <a:rPr lang="en-US" sz="1100" kern="1200" dirty="0" smtClean="0"/>
            <a:t>Requirements Lineage Easily Traced , TPMs easily tagged and identified.</a:t>
          </a:r>
          <a:endParaRPr lang="en-US" sz="1100" kern="1200" dirty="0"/>
        </a:p>
      </dsp:txBody>
      <dsp:txXfrm rot="5400000">
        <a:off x="5034329" y="431758"/>
        <a:ext cx="730828" cy="5809469"/>
      </dsp:txXfrm>
    </dsp:sp>
    <dsp:sp modelId="{126CC88B-756C-497E-8E81-596532F48185}">
      <dsp:nvSpPr>
        <dsp:cNvPr id="0" name=""/>
        <dsp:cNvSpPr/>
      </dsp:nvSpPr>
      <dsp:spPr>
        <a:xfrm>
          <a:off x="1321" y="2879725"/>
          <a:ext cx="2493686" cy="913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US" sz="2500" b="1" kern="1200" dirty="0" smtClean="0"/>
            <a:t>Requirements Mapping</a:t>
          </a:r>
          <a:endParaRPr lang="en-US" sz="2500" b="1" kern="1200" dirty="0"/>
        </a:p>
      </dsp:txBody>
      <dsp:txXfrm>
        <a:off x="1321" y="2879725"/>
        <a:ext cx="2493686" cy="913535"/>
      </dsp:txXfrm>
    </dsp:sp>
    <dsp:sp modelId="{3D02FEA0-D0FA-4CEC-80B3-E267507D8B05}">
      <dsp:nvSpPr>
        <dsp:cNvPr id="0" name=""/>
        <dsp:cNvSpPr/>
      </dsp:nvSpPr>
      <dsp:spPr>
        <a:xfrm rot="5400000">
          <a:off x="5034329" y="1390970"/>
          <a:ext cx="730828" cy="580946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rtl="0">
            <a:lnSpc>
              <a:spcPct val="90000"/>
            </a:lnSpc>
            <a:spcBef>
              <a:spcPct val="0"/>
            </a:spcBef>
            <a:spcAft>
              <a:spcPct val="15000"/>
            </a:spcAft>
            <a:buChar char="••"/>
          </a:pPr>
          <a:r>
            <a:rPr lang="en-US" sz="1100" b="0" kern="1200" dirty="0" smtClean="0">
              <a:solidFill>
                <a:schemeClr val="tx1"/>
              </a:solidFill>
              <a:latin typeface="Calibri" pitchFamily="34" charset="0"/>
              <a:cs typeface="Arial" charset="0"/>
            </a:rPr>
            <a:t>Storing information in a model-based database allows for easy data manipulation and extraction.</a:t>
          </a:r>
          <a:endParaRPr lang="en-US" sz="1100" b="0" kern="1200" dirty="0">
            <a:solidFill>
              <a:schemeClr val="tx1"/>
            </a:solidFill>
          </a:endParaRPr>
        </a:p>
        <a:p>
          <a:pPr marL="57150" lvl="1" indent="-57150" algn="l" defTabSz="488950" rtl="0">
            <a:lnSpc>
              <a:spcPct val="90000"/>
            </a:lnSpc>
            <a:spcBef>
              <a:spcPct val="0"/>
            </a:spcBef>
            <a:spcAft>
              <a:spcPct val="15000"/>
            </a:spcAft>
            <a:buChar char="••"/>
          </a:pPr>
          <a:r>
            <a:rPr lang="en-US" sz="1100" b="0" kern="1200" dirty="0" smtClean="0">
              <a:solidFill>
                <a:schemeClr val="tx1"/>
              </a:solidFill>
              <a:latin typeface="Calibri" pitchFamily="34" charset="0"/>
              <a:cs typeface="Arial" charset="0"/>
            </a:rPr>
            <a:t>Documentation generated from the model is always up-to-date and consistent</a:t>
          </a:r>
          <a:endParaRPr lang="en-US" sz="1100" b="0" kern="1200" dirty="0">
            <a:solidFill>
              <a:schemeClr val="tx1"/>
            </a:solidFill>
          </a:endParaRPr>
        </a:p>
        <a:p>
          <a:pPr marL="57150" lvl="1" indent="-57150" algn="l" defTabSz="488950">
            <a:lnSpc>
              <a:spcPct val="90000"/>
            </a:lnSpc>
            <a:spcBef>
              <a:spcPct val="0"/>
            </a:spcBef>
            <a:spcAft>
              <a:spcPct val="15000"/>
            </a:spcAft>
            <a:buChar char="••"/>
          </a:pPr>
          <a:r>
            <a:rPr lang="en-US" sz="1100" b="0" kern="1200" dirty="0" smtClean="0">
              <a:solidFill>
                <a:schemeClr val="tx1"/>
              </a:solidFill>
              <a:latin typeface="Calibri" pitchFamily="34" charset="0"/>
              <a:cs typeface="Arial" charset="0"/>
            </a:rPr>
            <a:t>Labor spent on Document generation can be shifted to more critical tasks </a:t>
          </a:r>
          <a:endParaRPr lang="en-US" sz="1100" b="0" kern="1200" dirty="0">
            <a:solidFill>
              <a:schemeClr val="tx1"/>
            </a:solidFill>
            <a:latin typeface="Calibri" pitchFamily="34" charset="0"/>
            <a:cs typeface="Arial" charset="0"/>
          </a:endParaRPr>
        </a:p>
      </dsp:txBody>
      <dsp:txXfrm rot="5400000">
        <a:off x="5034329" y="1390970"/>
        <a:ext cx="730828" cy="5809469"/>
      </dsp:txXfrm>
    </dsp:sp>
    <dsp:sp modelId="{CB9ABF35-3A3E-4FDF-BF60-03009863BCB5}">
      <dsp:nvSpPr>
        <dsp:cNvPr id="0" name=""/>
        <dsp:cNvSpPr/>
      </dsp:nvSpPr>
      <dsp:spPr>
        <a:xfrm>
          <a:off x="1321" y="3838938"/>
          <a:ext cx="2493686" cy="913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US" sz="2500" b="1" kern="1200" dirty="0" smtClean="0"/>
            <a:t>Document Generation</a:t>
          </a:r>
          <a:endParaRPr lang="en-US" sz="2500" b="1" kern="1200" dirty="0"/>
        </a:p>
      </dsp:txBody>
      <dsp:txXfrm>
        <a:off x="1321" y="3838938"/>
        <a:ext cx="2493686" cy="91353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smtClean="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38E7409E-A800-4EEB-8987-F033C332DBD4}" type="datetimeFigureOut">
              <a:rPr lang="en-US" smtClean="0"/>
              <a:pPr/>
              <a:t>1/19/2012</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F53CF2A5-0353-4A9A-8B74-604E2F28D425}" type="slidenum">
              <a:rPr lang="en-US" smtClean="0"/>
              <a:pPr/>
              <a:t>‹#›</a:t>
            </a:fld>
            <a:endParaRPr lang="en-US"/>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smtClean="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CE2E596B-A25B-4E5B-A551-E3EDA56614B3}" type="datetimeFigureOut">
              <a:rPr lang="en-US" smtClean="0"/>
              <a:pPr/>
              <a:t>1/19/2012</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5C6BD3C5-181B-4D05-AD2A-ACADBC160DDC}" type="slidenum">
              <a:rPr lang="en-US" smtClean="0"/>
              <a:pPr/>
              <a:t>‹#›</a:t>
            </a:fld>
            <a:endParaRPr lang="en-US"/>
          </a:p>
        </p:txBody>
      </p:sp>
    </p:spTree>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06B69B-3855-4E7A-AB96-91A66C17157D}"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Approval for this slide has been provided by Phoenix Integration (Scott Ragon, Director of Research</a:t>
            </a:r>
            <a:r>
              <a:rPr lang="en-US" baseline="0" dirty="0" smtClean="0"/>
              <a:t> and Grant </a:t>
            </a:r>
            <a:r>
              <a:rPr lang="en-US" baseline="0" dirty="0" err="1" smtClean="0"/>
              <a:t>Sorenkum</a:t>
            </a:r>
            <a:r>
              <a:rPr lang="en-US" baseline="0" dirty="0" smtClean="0"/>
              <a:t>, Lockheed Martin sales representative)</a:t>
            </a:r>
            <a:endParaRPr lang="en-US" dirty="0"/>
          </a:p>
        </p:txBody>
      </p:sp>
      <p:sp>
        <p:nvSpPr>
          <p:cNvPr id="4" name="Header Placeholder 3"/>
          <p:cNvSpPr>
            <a:spLocks noGrp="1"/>
          </p:cNvSpPr>
          <p:nvPr>
            <p:ph type="hdr" sz="quarter" idx="10"/>
          </p:nvPr>
        </p:nvSpPr>
        <p:spPr/>
        <p:txBody>
          <a:bodyPr/>
          <a:lstStyle/>
          <a:p>
            <a:endParaRPr lang="en-US" smtClean="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lvl="1"/>
            <a:endParaRPr lang="en-US" dirty="0" smtClean="0"/>
          </a:p>
          <a:p>
            <a:endParaRPr lang="en-US" dirty="0"/>
          </a:p>
        </p:txBody>
      </p:sp>
      <p:sp>
        <p:nvSpPr>
          <p:cNvPr id="4" name="Header Placeholder 3"/>
          <p:cNvSpPr>
            <a:spLocks noGrp="1"/>
          </p:cNvSpPr>
          <p:nvPr>
            <p:ph type="hdr" sz="quarter" idx="10"/>
          </p:nvPr>
        </p:nvSpPr>
        <p:spPr/>
        <p:txBody>
          <a:bodyPr/>
          <a:lstStyle/>
          <a:p>
            <a:endParaRPr lang="en-US" smtClean="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lvl="1"/>
            <a:endParaRPr lang="en-US" dirty="0" smtClean="0"/>
          </a:p>
          <a:p>
            <a:endParaRPr lang="en-US" dirty="0"/>
          </a:p>
        </p:txBody>
      </p:sp>
      <p:sp>
        <p:nvSpPr>
          <p:cNvPr id="4" name="Header Placeholder 3"/>
          <p:cNvSpPr>
            <a:spLocks noGrp="1"/>
          </p:cNvSpPr>
          <p:nvPr>
            <p:ph type="hdr" sz="quarter" idx="10"/>
          </p:nvPr>
        </p:nvSpPr>
        <p:spPr/>
        <p:txBody>
          <a:bodyPr/>
          <a:lstStyle/>
          <a:p>
            <a:endParaRPr lang="en-US" smtClean="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smtClean="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solidFill>
                  <a:srgbClr val="FF0000"/>
                </a:solidFill>
              </a:rPr>
              <a:t>I</a:t>
            </a:r>
            <a:r>
              <a:rPr lang="en-US" b="0" baseline="0" dirty="0" smtClean="0">
                <a:solidFill>
                  <a:srgbClr val="FF0000"/>
                </a:solidFill>
              </a:rPr>
              <a:t> really see this as a way to enable our engineers. I think about my own experience on program – I’m a software guy, and I’d make design choices along a number of boundaries but never really had an objective way to trade one design against another easily. In general we’ll select the better design.</a:t>
            </a:r>
          </a:p>
          <a:p>
            <a:endParaRPr lang="en-US" b="0" baseline="0" dirty="0" smtClean="0">
              <a:solidFill>
                <a:srgbClr val="FF0000"/>
              </a:solidFill>
            </a:endParaRPr>
          </a:p>
          <a:p>
            <a:r>
              <a:rPr lang="en-US" b="0" baseline="0" dirty="0" smtClean="0">
                <a:solidFill>
                  <a:srgbClr val="FF0000"/>
                </a:solidFill>
              </a:rPr>
              <a:t>We want our engineers to be able to perform more and better trades. By utilizing and leveraging model based techniques, and highly integrated tool suites, we can allow them to consider more variables and permutations as they optimize their designs, ultimately coming to the best solution faster. This is obviously an affordability driver, but also provides us a route to ensure our solutions are in alignment with our customer needs, and with the shift to technical demonstrations in the procurement process, it provides us a clear path for influencing and supporting our customer requirements and decisions in the final competition. </a:t>
            </a:r>
          </a:p>
          <a:p>
            <a:endParaRPr lang="en-US" b="0" baseline="0" dirty="0" smtClean="0">
              <a:solidFill>
                <a:srgbClr val="FF0000"/>
              </a:solidFill>
            </a:endParaRPr>
          </a:p>
          <a:p>
            <a:r>
              <a:rPr lang="en-US" b="0" baseline="0" dirty="0" smtClean="0">
                <a:solidFill>
                  <a:srgbClr val="FF0000"/>
                </a:solidFill>
              </a:rPr>
              <a:t>And as we follow the graphic on the right, it really is </a:t>
            </a:r>
          </a:p>
          <a:p>
            <a:endParaRPr lang="en-US" b="0" baseline="0" dirty="0" smtClean="0">
              <a:solidFill>
                <a:srgbClr val="FF0000"/>
              </a:solidFill>
            </a:endParaRPr>
          </a:p>
          <a:p>
            <a:r>
              <a:rPr lang="en-US" b="0" baseline="0" dirty="0" smtClean="0">
                <a:solidFill>
                  <a:srgbClr val="FF0000"/>
                </a:solidFill>
              </a:rPr>
              <a:t>Behavior: Required system behavior captured in architecture model to ensure system meets customer needs</a:t>
            </a:r>
          </a:p>
          <a:p>
            <a:endParaRPr lang="en-US" b="0" baseline="0" dirty="0" smtClean="0">
              <a:solidFill>
                <a:srgbClr val="FF0000"/>
              </a:solidFill>
            </a:endParaRPr>
          </a:p>
          <a:p>
            <a:endParaRPr lang="en-US" b="0" baseline="0" dirty="0" smtClean="0">
              <a:solidFill>
                <a:srgbClr val="FF0000"/>
              </a:solidFill>
            </a:endParaRPr>
          </a:p>
          <a:p>
            <a:r>
              <a:rPr lang="en-US" b="0" baseline="0" dirty="0" smtClean="0">
                <a:solidFill>
                  <a:srgbClr val="FF0000"/>
                </a:solidFill>
              </a:rPr>
              <a:t>Interfaces: System interfaces defined in architecture model to mandate component compatibility</a:t>
            </a:r>
          </a:p>
          <a:p>
            <a:endParaRPr lang="en-US" b="0" baseline="0" dirty="0" smtClean="0">
              <a:solidFill>
                <a:srgbClr val="FF0000"/>
              </a:solidFill>
            </a:endParaRPr>
          </a:p>
          <a:p>
            <a:r>
              <a:rPr lang="en-US" b="0" baseline="0" dirty="0" smtClean="0">
                <a:solidFill>
                  <a:srgbClr val="FF0000"/>
                </a:solidFill>
              </a:rPr>
              <a:t>Requirements: Requirements link to architecture model elements to rapidly assess impact to design as mission needs evolve</a:t>
            </a:r>
          </a:p>
          <a:p>
            <a:endParaRPr lang="en-US" b="0" baseline="0" dirty="0" smtClean="0">
              <a:solidFill>
                <a:srgbClr val="FF0000"/>
              </a:solidFill>
            </a:endParaRPr>
          </a:p>
          <a:p>
            <a:r>
              <a:rPr lang="en-US" b="0" baseline="0" dirty="0" smtClean="0">
                <a:solidFill>
                  <a:srgbClr val="FF0000"/>
                </a:solidFill>
              </a:rPr>
              <a:t>Analysis: Parametric diagrams couple performance needs to architecture definition</a:t>
            </a:r>
          </a:p>
          <a:p>
            <a:endParaRPr lang="en-US" b="0" baseline="0" dirty="0" smtClean="0">
              <a:solidFill>
                <a:srgbClr val="FF0000"/>
              </a:solidFill>
            </a:endParaRPr>
          </a:p>
          <a:p>
            <a:r>
              <a:rPr lang="en-US" b="0" baseline="0" dirty="0" smtClean="0">
                <a:solidFill>
                  <a:srgbClr val="FF0000"/>
                </a:solidFill>
              </a:rPr>
              <a:t>Assumptions, Rationale, Test Cases and More: Architecture Model links all system artifacts into an integrated database</a:t>
            </a:r>
          </a:p>
          <a:p>
            <a:endParaRPr lang="en-US" b="0" baseline="0" dirty="0" smtClean="0">
              <a:solidFill>
                <a:srgbClr val="FF0000"/>
              </a:solidFill>
            </a:endParaRPr>
          </a:p>
          <a:p>
            <a:endParaRPr lang="en-US" b="0" baseline="0" dirty="0" smtClean="0">
              <a:solidFill>
                <a:srgbClr val="FF0000"/>
              </a:solidFill>
            </a:endParaRPr>
          </a:p>
          <a:p>
            <a:r>
              <a:rPr lang="en-US" b="0" baseline="0" dirty="0" smtClean="0">
                <a:solidFill>
                  <a:srgbClr val="FF0000"/>
                </a:solidFill>
              </a:rPr>
              <a:t>Promotes  consistency, rigor, and understanding  to improve program success, reduce risk, and yield greater product flexibility throughout its lifecycle</a:t>
            </a:r>
          </a:p>
          <a:p>
            <a:r>
              <a:rPr lang="en-US" b="0" baseline="0" dirty="0" smtClean="0">
                <a:solidFill>
                  <a:srgbClr val="FF0000"/>
                </a:solidFill>
              </a:rPr>
              <a:t>a flow – as we build and integrate domain specific models, we can enhance our trade space, and more easily asses our technical approach, ultimately letting us influence and support customer decisions.</a:t>
            </a:r>
            <a:endParaRPr lang="en-US" b="0" dirty="0" smtClean="0">
              <a:solidFill>
                <a:srgbClr val="FF0000"/>
              </a:solidFill>
            </a:endParaRP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solidFill>
                  <a:srgbClr val="FFFFFF"/>
                </a:solidFill>
                <a:effectLst>
                  <a:outerShdw blurRad="38100" dist="38100" dir="2700000" algn="tl">
                    <a:srgbClr val="000000"/>
                  </a:outerShdw>
                </a:effectLst>
                <a:latin typeface="Arial" charset="0"/>
              </a:rPr>
              <a:t>Physical BDD and Scripts Ensure Accurate and Consistent Budgets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dirty="0" smtClean="0">
              <a:solidFill>
                <a:srgbClr val="FFFFFF"/>
              </a:solidFill>
              <a:effectLst>
                <a:outerShdw blurRad="38100" dist="38100" dir="2700000" algn="tl">
                  <a:srgbClr val="000000"/>
                </a:outerShdw>
              </a:effectLst>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solidFill>
                  <a:srgbClr val="FFFFFF"/>
                </a:solidFill>
                <a:effectLst>
                  <a:outerShdw blurRad="38100" dist="38100" dir="2700000" algn="tl">
                    <a:srgbClr val="000000"/>
                  </a:outerShdw>
                </a:effectLst>
                <a:latin typeface="Arial" charset="0"/>
              </a:rPr>
              <a:t>Requirements Decomposition Consistently Maintained within Architecture Model</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solidFill>
                  <a:srgbClr val="FFFFFF"/>
                </a:solidFill>
                <a:effectLst>
                  <a:outerShdw blurRad="38100" dist="38100" dir="2700000" algn="tl">
                    <a:srgbClr val="000000"/>
                  </a:outerShdw>
                </a:effectLst>
                <a:ea typeface="ＭＳ Ｐゴシック"/>
                <a:cs typeface="ＭＳ Ｐゴシック"/>
              </a:rPr>
              <a:t>Model-Produced Documentation Increases Program Efficiency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dirty="0" smtClean="0">
              <a:solidFill>
                <a:srgbClr val="FFFFFF"/>
              </a:solidFill>
              <a:effectLst>
                <a:outerShdw blurRad="38100" dist="38100" dir="2700000" algn="tl">
                  <a:srgbClr val="000000"/>
                </a:outerShdw>
              </a:effectLst>
              <a:ea typeface="ＭＳ Ｐゴシック"/>
              <a:cs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solidFill>
                  <a:srgbClr val="FFFFFF"/>
                </a:solidFill>
                <a:effectLst>
                  <a:outerShdw blurRad="38100" dist="38100" dir="2700000" algn="tl">
                    <a:srgbClr val="000000"/>
                  </a:outerShdw>
                </a:effectLst>
                <a:ea typeface="ＭＳ Ｐゴシック"/>
                <a:cs typeface="ＭＳ Ｐゴシック"/>
              </a:rPr>
              <a:t>I&amp;T Leverages System Model to Generate High-Quality Test Artifacts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dirty="0" smtClean="0">
              <a:solidFill>
                <a:srgbClr val="FFFFFF"/>
              </a:solidFill>
              <a:effectLst>
                <a:outerShdw blurRad="38100" dist="38100" dir="2700000" algn="tl">
                  <a:srgbClr val="000000"/>
                </a:outerShdw>
              </a:effectLst>
              <a:ea typeface="ＭＳ Ｐゴシック"/>
              <a:cs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solidFill>
                  <a:srgbClr val="FFFFFF"/>
                </a:solidFill>
                <a:effectLst>
                  <a:outerShdw blurRad="38100" dist="38100" dir="2700000" algn="tl">
                    <a:srgbClr val="000000"/>
                  </a:outerShdw>
                </a:effectLst>
                <a:ea typeface="ＭＳ Ｐゴシック"/>
                <a:cs typeface="ＭＳ Ｐゴシック"/>
              </a:rPr>
              <a:t>Model-Based Interface Management Drives Flawless Program Execution By Enforcing Consistency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dirty="0" smtClean="0">
              <a:solidFill>
                <a:srgbClr val="FFFFFF"/>
              </a:solidFill>
              <a:effectLst>
                <a:outerShdw blurRad="38100" dist="38100" dir="2700000" algn="tl">
                  <a:srgbClr val="000000"/>
                </a:outerShdw>
              </a:effectLst>
              <a:ea typeface="ＭＳ Ｐゴシック"/>
              <a:cs typeface="ＭＳ Ｐゴシック"/>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dirty="0" smtClean="0">
              <a:solidFill>
                <a:srgbClr val="FFFFFF"/>
              </a:solidFill>
              <a:effectLst>
                <a:outerShdw blurRad="38100" dist="38100" dir="2700000" algn="tl">
                  <a:srgbClr val="000000"/>
                </a:outerShdw>
              </a:effectLst>
              <a:ea typeface="ＭＳ Ｐゴシック"/>
              <a:cs typeface="ＭＳ Ｐゴシック"/>
            </a:endParaRPr>
          </a:p>
          <a:p>
            <a:endParaRPr lang="en-US" dirty="0"/>
          </a:p>
        </p:txBody>
      </p:sp>
      <p:sp>
        <p:nvSpPr>
          <p:cNvPr id="4" name="Header Placeholder 3"/>
          <p:cNvSpPr>
            <a:spLocks noGrp="1"/>
          </p:cNvSpPr>
          <p:nvPr>
            <p:ph type="hdr" sz="quarter" idx="10"/>
          </p:nvPr>
        </p:nvSpPr>
        <p:spPr/>
        <p:txBody>
          <a:bodyPr/>
          <a:lstStyle/>
          <a:p>
            <a:endParaRPr lang="en-US" smtClean="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smtClean="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lvl="1"/>
            <a:endParaRPr lang="en-US" dirty="0" smtClean="0"/>
          </a:p>
          <a:p>
            <a:endParaRPr lang="en-US" dirty="0"/>
          </a:p>
        </p:txBody>
      </p:sp>
      <p:sp>
        <p:nvSpPr>
          <p:cNvPr id="4" name="Header Placeholder 3"/>
          <p:cNvSpPr>
            <a:spLocks noGrp="1"/>
          </p:cNvSpPr>
          <p:nvPr>
            <p:ph type="hdr" sz="quarter" idx="10"/>
          </p:nvPr>
        </p:nvSpPr>
        <p:spPr/>
        <p:txBody>
          <a:bodyPr/>
          <a:lstStyle/>
          <a:p>
            <a:endParaRPr lang="en-US" smtClean="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Take the “Digital Thread” concept to the next level by fully extending the beneficial use of system architecture and 3-D CAD models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Lockheed Martin’s </a:t>
            </a:r>
            <a:r>
              <a:rPr lang="en-US" sz="1200" b="1" i="1" dirty="0" smtClean="0"/>
              <a:t>model-centric digital tapestry </a:t>
            </a:r>
            <a:r>
              <a:rPr lang="en-US" sz="1200" b="1" dirty="0" smtClean="0"/>
              <a:t>links the architectural framework flexibility and adaptability of Platform-based Engineering with the Model-based integrations of design, analysis, cost prediction, technology management and production methods to enable engineering teams to meet the challenge of adaptability, affordability and rapid design</a:t>
            </a:r>
            <a:r>
              <a:rPr lang="en-US" sz="1200" b="1" i="1"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dirty="0" smtClean="0"/>
          </a:p>
          <a:p>
            <a:pPr marL="231775" indent="-231775" eaLnBrk="1" hangingPunct="1">
              <a:lnSpc>
                <a:spcPct val="90000"/>
              </a:lnSpc>
              <a:buSzPct val="90000"/>
              <a:buFont typeface="Wingdings" pitchFamily="2" charset="2"/>
              <a:buChar char="n"/>
              <a:defRPr/>
            </a:pPr>
            <a:r>
              <a:rPr lang="en-US" sz="1800" kern="1200" dirty="0" smtClean="0"/>
              <a:t>I&amp;T Test Case Modeling</a:t>
            </a:r>
          </a:p>
          <a:p>
            <a:pPr marL="461963" lvl="1" indent="-125413" eaLnBrk="1" fontAlgn="auto" hangingPunct="1">
              <a:lnSpc>
                <a:spcPct val="90000"/>
              </a:lnSpc>
              <a:spcAft>
                <a:spcPts val="0"/>
              </a:spcAft>
              <a:buFont typeface="Arial" pitchFamily="34" charset="0"/>
              <a:buChar char="•"/>
              <a:defRPr/>
            </a:pPr>
            <a:r>
              <a:rPr lang="en-US" sz="1600" kern="1200" dirty="0" smtClean="0">
                <a:ea typeface="+mn-ea"/>
                <a:cs typeface="+mn-cs"/>
              </a:rPr>
              <a:t>Ability to Generate Test Documentation and Plans Leveraging All the Information Already Captured in the Model</a:t>
            </a:r>
          </a:p>
          <a:p>
            <a:pPr marL="231775" indent="-231775" eaLnBrk="1" hangingPunct="1">
              <a:lnSpc>
                <a:spcPct val="90000"/>
              </a:lnSpc>
              <a:buSzPct val="90000"/>
              <a:buFont typeface="Wingdings" pitchFamily="2" charset="2"/>
              <a:buChar char="n"/>
              <a:defRPr/>
            </a:pPr>
            <a:r>
              <a:rPr lang="en-US" sz="1800" kern="1200" dirty="0" smtClean="0"/>
              <a:t>Component Model Link, Auto-HW/SW Code Generation</a:t>
            </a:r>
          </a:p>
          <a:p>
            <a:pPr marL="461963" lvl="1" indent="-125413" eaLnBrk="1" fontAlgn="auto" hangingPunct="1">
              <a:lnSpc>
                <a:spcPct val="90000"/>
              </a:lnSpc>
              <a:spcAft>
                <a:spcPts val="0"/>
              </a:spcAft>
              <a:buFont typeface="Arial" pitchFamily="34" charset="0"/>
              <a:buChar char="•"/>
              <a:defRPr/>
            </a:pPr>
            <a:r>
              <a:rPr lang="en-US" sz="1600" kern="1200" dirty="0" smtClean="0">
                <a:ea typeface="+mn-ea"/>
                <a:cs typeface="+mn-cs"/>
              </a:rPr>
              <a:t>Driving the Model to the Implementation Level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1" dirty="0" smtClean="0"/>
          </a:p>
          <a:p>
            <a:pPr marL="231775" marR="0" lvl="0" indent="-231775" algn="l" defTabSz="914400" rtl="0" eaLnBrk="1" fontAlgn="base" latinLnBrk="0" hangingPunct="1">
              <a:lnSpc>
                <a:spcPct val="90000"/>
              </a:lnSpc>
              <a:spcBef>
                <a:spcPct val="20000"/>
              </a:spcBef>
              <a:spcAft>
                <a:spcPct val="0"/>
              </a:spcAft>
              <a:buClrTx/>
              <a:buSzPct val="90000"/>
              <a:buFont typeface="Wingdings" pitchFamily="2" charset="2"/>
              <a:buChar char="n"/>
              <a:tabLst/>
              <a:defRPr/>
            </a:pPr>
            <a:r>
              <a:rPr kumimoji="0" lang="en-US" sz="1800" b="1" i="0" u="none" strike="noStrike" kern="1200" cap="none" spc="0" normalizeH="0" baseline="0" noProof="0" dirty="0" smtClean="0">
                <a:ln>
                  <a:noFill/>
                </a:ln>
                <a:solidFill>
                  <a:srgbClr val="0B3D91"/>
                </a:solidFill>
                <a:effectLst/>
                <a:uLnTx/>
                <a:uFillTx/>
                <a:latin typeface="+mn-lt"/>
                <a:ea typeface="+mn-ea"/>
                <a:cs typeface="+mn-cs"/>
              </a:rPr>
              <a:t>LCC Model Incorporation and Tool Linkage</a:t>
            </a:r>
          </a:p>
          <a:p>
            <a:pPr marL="461963" marR="0" lvl="1" indent="-125413"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Working to Fully Integrate LCC Information into the Model, as Well as Linking in Tools That Analyze It</a:t>
            </a:r>
          </a:p>
          <a:p>
            <a:pPr marL="231775" marR="0" lvl="0" indent="-231775" algn="l" defTabSz="914400" rtl="0" eaLnBrk="1" fontAlgn="base" latinLnBrk="0" hangingPunct="1">
              <a:lnSpc>
                <a:spcPct val="90000"/>
              </a:lnSpc>
              <a:spcBef>
                <a:spcPct val="20000"/>
              </a:spcBef>
              <a:spcAft>
                <a:spcPct val="0"/>
              </a:spcAft>
              <a:buClrTx/>
              <a:buSzPct val="90000"/>
              <a:buFont typeface="Wingdings" pitchFamily="2" charset="2"/>
              <a:buChar char="n"/>
              <a:tabLst/>
              <a:defRPr/>
            </a:pPr>
            <a:r>
              <a:rPr kumimoji="0" lang="en-US" sz="1800" b="1" i="0" u="none" strike="noStrike" kern="1200" cap="none" spc="0" normalizeH="0" baseline="0" noProof="0" dirty="0" smtClean="0">
                <a:ln>
                  <a:noFill/>
                </a:ln>
                <a:solidFill>
                  <a:srgbClr val="0B3D91"/>
                </a:solidFill>
                <a:effectLst/>
                <a:uLnTx/>
                <a:uFillTx/>
                <a:latin typeface="+mn-lt"/>
                <a:ea typeface="+mn-ea"/>
                <a:cs typeface="+mn-cs"/>
              </a:rPr>
              <a:t>Integration of Mechanical Engineering Artifacts </a:t>
            </a:r>
          </a:p>
          <a:p>
            <a:pPr marL="231775" marR="0" lvl="0" indent="-231775" algn="l" defTabSz="914400" rtl="0" eaLnBrk="1" fontAlgn="base" latinLnBrk="0" hangingPunct="1">
              <a:lnSpc>
                <a:spcPct val="90000"/>
              </a:lnSpc>
              <a:spcBef>
                <a:spcPct val="20000"/>
              </a:spcBef>
              <a:spcAft>
                <a:spcPct val="0"/>
              </a:spcAft>
              <a:buClrTx/>
              <a:buSzPct val="90000"/>
              <a:buFont typeface="Wingdings" pitchFamily="2" charset="2"/>
              <a:buChar char="n"/>
              <a:tabLst/>
              <a:defRPr/>
            </a:pPr>
            <a:r>
              <a:rPr kumimoji="0" lang="en-US" sz="1800" b="1" i="0" u="none" strike="noStrike" kern="1200" cap="none" spc="0" normalizeH="0" baseline="0" noProof="0" dirty="0" smtClean="0">
                <a:ln>
                  <a:noFill/>
                </a:ln>
                <a:solidFill>
                  <a:srgbClr val="0B3D91"/>
                </a:solidFill>
                <a:effectLst/>
                <a:uLnTx/>
                <a:uFillTx/>
                <a:latin typeface="+mn-lt"/>
                <a:ea typeface="+mn-ea"/>
                <a:cs typeface="+mn-cs"/>
              </a:rPr>
              <a:t>Strengthen Integration to Performance Modeling and Simulation</a:t>
            </a:r>
          </a:p>
          <a:p>
            <a:pPr marL="461963" marR="0" lvl="1" indent="-125413" algn="l" defTabSz="914400" rtl="0" eaLnBrk="1" fontAlgn="auto" latinLnBrk="0" hangingPunct="1">
              <a:lnSpc>
                <a:spcPct val="90000"/>
              </a:lnSpc>
              <a:spcBef>
                <a:spcPct val="20000"/>
              </a:spcBef>
              <a:spcAft>
                <a:spcPts val="0"/>
              </a:spcAft>
              <a:buClrTx/>
              <a:buSzPct val="90000"/>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Incorporate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realtime</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performance modeling</a:t>
            </a:r>
          </a:p>
          <a:p>
            <a:pPr marL="231775" marR="0" lvl="0" indent="-231775" algn="l" defTabSz="914400" rtl="0" eaLnBrk="1" fontAlgn="base" latinLnBrk="0" hangingPunct="1">
              <a:lnSpc>
                <a:spcPct val="90000"/>
              </a:lnSpc>
              <a:spcBef>
                <a:spcPct val="20000"/>
              </a:spcBef>
              <a:spcAft>
                <a:spcPct val="0"/>
              </a:spcAft>
              <a:buClrTx/>
              <a:buSzPct val="90000"/>
              <a:buFont typeface="Wingdings" pitchFamily="2" charset="2"/>
              <a:buChar char="n"/>
              <a:tabLst/>
              <a:defRPr/>
            </a:pPr>
            <a:r>
              <a:rPr kumimoji="0" lang="en-US" sz="1800" b="1" i="0" u="none" strike="noStrike" kern="1200" cap="none" spc="0" normalizeH="0" baseline="0" noProof="0" dirty="0" smtClean="0">
                <a:ln>
                  <a:noFill/>
                </a:ln>
                <a:solidFill>
                  <a:srgbClr val="0B3D91"/>
                </a:solidFill>
                <a:effectLst/>
                <a:uLnTx/>
                <a:uFillTx/>
                <a:latin typeface="+mn-lt"/>
                <a:ea typeface="+mn-ea"/>
                <a:cs typeface="+mn-cs"/>
              </a:rPr>
              <a:t>Full “Digital Tapestry”</a:t>
            </a:r>
          </a:p>
          <a:p>
            <a:pPr marL="461963" marR="0" lvl="1" indent="-125413" algn="l" defTabSz="914400" rtl="0" eaLnBrk="1" fontAlgn="auto" latinLnBrk="0" hangingPunct="1">
              <a:lnSpc>
                <a:spcPct val="90000"/>
              </a:lnSpc>
              <a:spcBef>
                <a:spcPct val="20000"/>
              </a:spcBef>
              <a:spcAft>
                <a:spcPts val="0"/>
              </a:spcAft>
              <a:buClrTx/>
              <a:buSzPct val="90000"/>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Integration of all SE, SW, HW, I&amp;T, ME, Manufacturing tools into one digital development/build/maintain suite</a:t>
            </a:r>
          </a:p>
          <a:p>
            <a:pPr marL="461963" marR="0" lvl="1" indent="-125413"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1600" b="1" i="0" u="none" strike="noStrike" kern="1200" cap="none" spc="0" normalizeH="0" baseline="0" noProof="0" dirty="0" smtClean="0">
              <a:ln>
                <a:noFill/>
              </a:ln>
              <a:solidFill>
                <a:schemeClr val="tx1"/>
              </a:solidFill>
              <a:effectLst/>
              <a:uLnTx/>
              <a:uFillTx/>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solidFill>
                  <a:srgbClr val="FFFFFF"/>
                </a:solidFill>
                <a:effectLst>
                  <a:outerShdw blurRad="38100" dist="38100" dir="2700000" algn="tl">
                    <a:srgbClr val="000000"/>
                  </a:outerShdw>
                </a:effectLst>
                <a:cs typeface="Arial" pitchFamily="34" charset="0"/>
              </a:rPr>
              <a:t>LM Actively Looking into How to Expand Model Capabilities and Versatility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dirty="0" smtClean="0"/>
          </a:p>
          <a:p>
            <a:r>
              <a:rPr lang="en-US" dirty="0" smtClean="0"/>
              <a:t> </a:t>
            </a:r>
            <a:endParaRPr lang="en-US" dirty="0"/>
          </a:p>
        </p:txBody>
      </p:sp>
      <p:sp>
        <p:nvSpPr>
          <p:cNvPr id="4" name="Header Placeholder 3"/>
          <p:cNvSpPr>
            <a:spLocks noGrp="1"/>
          </p:cNvSpPr>
          <p:nvPr>
            <p:ph type="hdr" sz="quarter" idx="10"/>
          </p:nvPr>
        </p:nvSpPr>
        <p:spPr/>
        <p:txBody>
          <a:bodyPr/>
          <a:lstStyle/>
          <a:p>
            <a:r>
              <a:rPr lang="en-US" smtClean="0"/>
              <a:t>Lockheed Martin Proprietary Information</a:t>
            </a:r>
          </a:p>
        </p:txBody>
      </p:sp>
      <p:sp>
        <p:nvSpPr>
          <p:cNvPr id="5" name="Footer Placeholder 4"/>
          <p:cNvSpPr>
            <a:spLocks noGrp="1"/>
          </p:cNvSpPr>
          <p:nvPr>
            <p:ph type="ftr" sz="quarter" idx="11"/>
          </p:nvPr>
        </p:nvSpPr>
        <p:spPr/>
        <p:txBody>
          <a:bodyPr/>
          <a:lstStyle/>
          <a:p>
            <a:endParaRPr lang="en-US" smtClean="0"/>
          </a:p>
          <a:p>
            <a:r>
              <a:rPr lang="en-US" smtClean="0"/>
              <a:t>Lockheed Martin Proprietary Information</a:t>
            </a:r>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tend to focus trades at component level – but don’t necessarily track it up to the mission / system of systems level. Because of the business climate, the trades need to be focused on more than just cost or performance – focus on simplicity, usability, reliability, affordability, uniqueness.</a:t>
            </a:r>
          </a:p>
          <a:p>
            <a:endParaRPr lang="en-US" baseline="0" dirty="0" smtClean="0"/>
          </a:p>
          <a:p>
            <a:r>
              <a:rPr lang="en-US" baseline="0" dirty="0" smtClean="0"/>
              <a:t>We need to be focusing on all of the ‘</a:t>
            </a:r>
            <a:r>
              <a:rPr lang="en-US" baseline="0" dirty="0" err="1" smtClean="0"/>
              <a:t>ilities</a:t>
            </a:r>
            <a:r>
              <a:rPr lang="en-US" baseline="0" dirty="0" smtClean="0"/>
              <a:t>’, and taking an integrated digital analysis thread that focuses on performance, cost, </a:t>
            </a:r>
            <a:r>
              <a:rPr lang="en-US" baseline="0" dirty="0" err="1" smtClean="0"/>
              <a:t>producibility</a:t>
            </a:r>
            <a:r>
              <a:rPr lang="en-US" baseline="0" dirty="0" smtClean="0"/>
              <a:t> and usability throughout the product lifecycle.</a:t>
            </a:r>
          </a:p>
          <a:p>
            <a:r>
              <a:rPr lang="en-US" baseline="0" dirty="0" smtClean="0"/>
              <a:t>	And how do we enable this? </a:t>
            </a:r>
          </a:p>
          <a:p>
            <a:r>
              <a:rPr lang="en-US" baseline="0" dirty="0" smtClean="0"/>
              <a:t>		Model Based Enterprise</a:t>
            </a:r>
          </a:p>
          <a:p>
            <a:r>
              <a:rPr lang="en-US" baseline="0" dirty="0" smtClean="0"/>
              <a:t>		Standards Based Tools and Products</a:t>
            </a:r>
          </a:p>
          <a:p>
            <a:r>
              <a:rPr lang="en-US" baseline="0" dirty="0" smtClean="0"/>
              <a:t>		Integrated tool suites</a:t>
            </a:r>
          </a:p>
          <a:p>
            <a:r>
              <a:rPr lang="en-US" baseline="0" dirty="0" smtClean="0"/>
              <a:t>		Technical validation</a:t>
            </a:r>
          </a:p>
          <a:p>
            <a:r>
              <a:rPr lang="en-US" baseline="0" dirty="0" smtClean="0"/>
              <a:t>		Customer inclusion</a:t>
            </a:r>
          </a:p>
          <a:p>
            <a:r>
              <a:rPr lang="en-US" baseline="0" dirty="0" smtClean="0"/>
              <a:t>		</a:t>
            </a:r>
          </a:p>
          <a:p>
            <a:r>
              <a:rPr lang="en-US" baseline="0" dirty="0" smtClean="0"/>
              <a:t>		and…</a:t>
            </a:r>
          </a:p>
          <a:p>
            <a:endParaRPr lang="en-US" baseline="0" dirty="0" smtClean="0"/>
          </a:p>
          <a:p>
            <a:r>
              <a:rPr lang="en-US" baseline="0" dirty="0" smtClean="0"/>
              <a:t>		think differently about our solutions… don’t just come up with the silver bullet solution – present multiple alternatives and work with your customer. </a:t>
            </a:r>
          </a:p>
          <a:p>
            <a:endParaRPr lang="en-US" baseline="0" dirty="0" smtClean="0"/>
          </a:p>
          <a:p>
            <a:r>
              <a:rPr lang="en-US" b="1" baseline="0" dirty="0" smtClean="0"/>
              <a:t>Current process shortcomings:</a:t>
            </a:r>
          </a:p>
          <a:p>
            <a:r>
              <a:rPr lang="en-US" sz="2000" i="0" dirty="0" smtClean="0">
                <a:effectLst/>
              </a:rPr>
              <a:t>Many disjointed models are employed to investigate performance, schedule, cost, and risk. </a:t>
            </a:r>
          </a:p>
          <a:p>
            <a:pPr lvl="1"/>
            <a:r>
              <a:rPr lang="en-US" sz="1800" i="0" dirty="0" smtClean="0">
                <a:effectLst/>
              </a:rPr>
              <a:t>Difficult to Optimize across Models</a:t>
            </a:r>
          </a:p>
          <a:p>
            <a:pPr lvl="2"/>
            <a:r>
              <a:rPr lang="en-US" sz="1800" dirty="0" smtClean="0">
                <a:effectLst/>
              </a:rPr>
              <a:t> Design of Experiments (DOE) and Response Surface Methodology (RSM) could be used to determine optimal solutions</a:t>
            </a:r>
          </a:p>
          <a:p>
            <a:pPr lvl="2"/>
            <a:endParaRPr lang="en-US" sz="1800" dirty="0" smtClean="0">
              <a:effectLst/>
            </a:endParaRPr>
          </a:p>
          <a:p>
            <a:r>
              <a:rPr lang="en-US" sz="2000" i="0" dirty="0" smtClean="0">
                <a:effectLst/>
              </a:rPr>
              <a:t>Cost/Performance Assumptions easily forgotten and not linked to architecture/requirements</a:t>
            </a:r>
          </a:p>
          <a:p>
            <a:pPr lvl="1"/>
            <a:r>
              <a:rPr lang="en-US" sz="1800" dirty="0" smtClean="0">
                <a:effectLst/>
              </a:rPr>
              <a:t>Collaboration Tools with Systems Engineering ensures these assumptions are built into the proposed solution and ensures models are synchronized</a:t>
            </a:r>
          </a:p>
          <a:p>
            <a:pPr lvl="2"/>
            <a:endParaRPr lang="en-US" sz="2000" dirty="0" smtClean="0">
              <a:effectLst/>
            </a:endParaRPr>
          </a:p>
          <a:p>
            <a:r>
              <a:rPr lang="en-US" sz="2000" i="0" dirty="0" smtClean="0">
                <a:effectLst/>
              </a:rPr>
              <a:t>Problems are further complicated by complexity of large systems and geographically distributed teams</a:t>
            </a:r>
          </a:p>
          <a:p>
            <a:pPr lvl="1"/>
            <a:r>
              <a:rPr lang="en-US" sz="1800" dirty="0" smtClean="0">
                <a:effectLst/>
              </a:rPr>
              <a:t>Modeling Tools can perform across a geographic distributed team</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12" name="Group 2"/>
          <p:cNvGrpSpPr>
            <a:grpSpLocks noChangeAspect="1"/>
          </p:cNvGrpSpPr>
          <p:nvPr userDrawn="1"/>
        </p:nvGrpSpPr>
        <p:grpSpPr bwMode="auto">
          <a:xfrm>
            <a:off x="7341610" y="110613"/>
            <a:ext cx="1705673" cy="597617"/>
            <a:chOff x="3460" y="74"/>
            <a:chExt cx="1013" cy="422"/>
          </a:xfrm>
          <a:solidFill>
            <a:schemeClr val="bg1"/>
          </a:solidFill>
        </p:grpSpPr>
        <p:sp>
          <p:nvSpPr>
            <p:cNvPr id="13" name="Freeform 3"/>
            <p:cNvSpPr>
              <a:spLocks noChangeAspect="1"/>
            </p:cNvSpPr>
            <p:nvPr/>
          </p:nvSpPr>
          <p:spPr bwMode="auto">
            <a:xfrm>
              <a:off x="4084" y="74"/>
              <a:ext cx="255" cy="422"/>
            </a:xfrm>
            <a:custGeom>
              <a:avLst/>
              <a:gdLst/>
              <a:ahLst/>
              <a:cxnLst>
                <a:cxn ang="0">
                  <a:pos x="255" y="0"/>
                </a:cxn>
                <a:cxn ang="0">
                  <a:pos x="0" y="276"/>
                </a:cxn>
                <a:cxn ang="0">
                  <a:pos x="1" y="278"/>
                </a:cxn>
                <a:cxn ang="0">
                  <a:pos x="202" y="90"/>
                </a:cxn>
                <a:cxn ang="0">
                  <a:pos x="139" y="422"/>
                </a:cxn>
                <a:cxn ang="0">
                  <a:pos x="141" y="422"/>
                </a:cxn>
                <a:cxn ang="0">
                  <a:pos x="255" y="0"/>
                </a:cxn>
              </a:cxnLst>
              <a:rect l="0" t="0" r="r" b="b"/>
              <a:pathLst>
                <a:path w="255" h="422">
                  <a:moveTo>
                    <a:pt x="255" y="0"/>
                  </a:moveTo>
                  <a:lnTo>
                    <a:pt x="0" y="276"/>
                  </a:lnTo>
                  <a:lnTo>
                    <a:pt x="1" y="278"/>
                  </a:lnTo>
                  <a:lnTo>
                    <a:pt x="202" y="90"/>
                  </a:lnTo>
                  <a:lnTo>
                    <a:pt x="139" y="422"/>
                  </a:lnTo>
                  <a:lnTo>
                    <a:pt x="141" y="422"/>
                  </a:lnTo>
                  <a:lnTo>
                    <a:pt x="255"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sp>
          <p:nvSpPr>
            <p:cNvPr id="14" name="Freeform 4"/>
            <p:cNvSpPr>
              <a:spLocks noChangeAspect="1"/>
            </p:cNvSpPr>
            <p:nvPr/>
          </p:nvSpPr>
          <p:spPr bwMode="auto">
            <a:xfrm>
              <a:off x="3460" y="239"/>
              <a:ext cx="1013" cy="253"/>
            </a:xfrm>
            <a:custGeom>
              <a:avLst/>
              <a:gdLst/>
              <a:ahLst/>
              <a:cxnLst>
                <a:cxn ang="0">
                  <a:pos x="1013" y="0"/>
                </a:cxn>
                <a:cxn ang="0">
                  <a:pos x="0" y="0"/>
                </a:cxn>
                <a:cxn ang="0">
                  <a:pos x="2" y="2"/>
                </a:cxn>
                <a:cxn ang="0">
                  <a:pos x="912" y="23"/>
                </a:cxn>
                <a:cxn ang="0">
                  <a:pos x="507" y="252"/>
                </a:cxn>
                <a:cxn ang="0">
                  <a:pos x="510" y="253"/>
                </a:cxn>
                <a:cxn ang="0">
                  <a:pos x="1013" y="0"/>
                </a:cxn>
              </a:cxnLst>
              <a:rect l="0" t="0" r="r" b="b"/>
              <a:pathLst>
                <a:path w="1013" h="253">
                  <a:moveTo>
                    <a:pt x="1013" y="0"/>
                  </a:moveTo>
                  <a:lnTo>
                    <a:pt x="0" y="0"/>
                  </a:lnTo>
                  <a:lnTo>
                    <a:pt x="2" y="2"/>
                  </a:lnTo>
                  <a:lnTo>
                    <a:pt x="912" y="23"/>
                  </a:lnTo>
                  <a:lnTo>
                    <a:pt x="507" y="252"/>
                  </a:lnTo>
                  <a:lnTo>
                    <a:pt x="510" y="253"/>
                  </a:lnTo>
                  <a:lnTo>
                    <a:pt x="1013"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grpSp>
      <p:sp>
        <p:nvSpPr>
          <p:cNvPr id="11" name="Rectangle 10"/>
          <p:cNvSpPr/>
          <p:nvPr userDrawn="1"/>
        </p:nvSpPr>
        <p:spPr>
          <a:xfrm>
            <a:off x="8686800" y="6400800"/>
            <a:ext cx="457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68580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5" name="Slide Number Placeholder 5"/>
          <p:cNvSpPr>
            <a:spLocks noGrp="1"/>
          </p:cNvSpPr>
          <p:nvPr>
            <p:ph type="sldNum" sz="quarter" idx="4"/>
          </p:nvPr>
        </p:nvSpPr>
        <p:spPr>
          <a:xfrm>
            <a:off x="8686800" y="6400800"/>
            <a:ext cx="457200" cy="457200"/>
          </a:xfrm>
          <a:prstGeom prst="rect">
            <a:avLst/>
          </a:prstGeom>
        </p:spPr>
        <p:txBody>
          <a:bodyPr/>
          <a:lstStyle>
            <a:lvl1pPr>
              <a:defRPr sz="1400" b="1">
                <a:solidFill>
                  <a:schemeClr val="bg1"/>
                </a:solidFill>
              </a:defRPr>
            </a:lvl1pPr>
          </a:lstStyle>
          <a:p>
            <a:fld id="{5F228A72-586C-4ED3-BF7D-E1D8C66142EE}" type="slidenum">
              <a:rPr lang="en-US" smtClean="0"/>
              <a:pPr/>
              <a:t>‹#›</a:t>
            </a:fld>
            <a:endParaRPr lang="en-US" dirty="0"/>
          </a:p>
        </p:txBody>
      </p:sp>
      <p:grpSp>
        <p:nvGrpSpPr>
          <p:cNvPr id="7" name="Group 2"/>
          <p:cNvGrpSpPr>
            <a:grpSpLocks noChangeAspect="1"/>
          </p:cNvGrpSpPr>
          <p:nvPr userDrawn="1"/>
        </p:nvGrpSpPr>
        <p:grpSpPr bwMode="auto">
          <a:xfrm>
            <a:off x="7341610" y="110613"/>
            <a:ext cx="1705673" cy="597617"/>
            <a:chOff x="3460" y="74"/>
            <a:chExt cx="1013" cy="422"/>
          </a:xfrm>
          <a:solidFill>
            <a:schemeClr val="bg1"/>
          </a:solidFill>
        </p:grpSpPr>
        <p:sp>
          <p:nvSpPr>
            <p:cNvPr id="8" name="Freeform 3"/>
            <p:cNvSpPr>
              <a:spLocks noChangeAspect="1"/>
            </p:cNvSpPr>
            <p:nvPr/>
          </p:nvSpPr>
          <p:spPr bwMode="auto">
            <a:xfrm>
              <a:off x="4084" y="74"/>
              <a:ext cx="255" cy="422"/>
            </a:xfrm>
            <a:custGeom>
              <a:avLst/>
              <a:gdLst/>
              <a:ahLst/>
              <a:cxnLst>
                <a:cxn ang="0">
                  <a:pos x="255" y="0"/>
                </a:cxn>
                <a:cxn ang="0">
                  <a:pos x="0" y="276"/>
                </a:cxn>
                <a:cxn ang="0">
                  <a:pos x="1" y="278"/>
                </a:cxn>
                <a:cxn ang="0">
                  <a:pos x="202" y="90"/>
                </a:cxn>
                <a:cxn ang="0">
                  <a:pos x="139" y="422"/>
                </a:cxn>
                <a:cxn ang="0">
                  <a:pos x="141" y="422"/>
                </a:cxn>
                <a:cxn ang="0">
                  <a:pos x="255" y="0"/>
                </a:cxn>
              </a:cxnLst>
              <a:rect l="0" t="0" r="r" b="b"/>
              <a:pathLst>
                <a:path w="255" h="422">
                  <a:moveTo>
                    <a:pt x="255" y="0"/>
                  </a:moveTo>
                  <a:lnTo>
                    <a:pt x="0" y="276"/>
                  </a:lnTo>
                  <a:lnTo>
                    <a:pt x="1" y="278"/>
                  </a:lnTo>
                  <a:lnTo>
                    <a:pt x="202" y="90"/>
                  </a:lnTo>
                  <a:lnTo>
                    <a:pt x="139" y="422"/>
                  </a:lnTo>
                  <a:lnTo>
                    <a:pt x="141" y="422"/>
                  </a:lnTo>
                  <a:lnTo>
                    <a:pt x="255"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sp>
          <p:nvSpPr>
            <p:cNvPr id="9" name="Freeform 4"/>
            <p:cNvSpPr>
              <a:spLocks noChangeAspect="1"/>
            </p:cNvSpPr>
            <p:nvPr/>
          </p:nvSpPr>
          <p:spPr bwMode="auto">
            <a:xfrm>
              <a:off x="3460" y="239"/>
              <a:ext cx="1013" cy="253"/>
            </a:xfrm>
            <a:custGeom>
              <a:avLst/>
              <a:gdLst/>
              <a:ahLst/>
              <a:cxnLst>
                <a:cxn ang="0">
                  <a:pos x="1013" y="0"/>
                </a:cxn>
                <a:cxn ang="0">
                  <a:pos x="0" y="0"/>
                </a:cxn>
                <a:cxn ang="0">
                  <a:pos x="2" y="2"/>
                </a:cxn>
                <a:cxn ang="0">
                  <a:pos x="912" y="23"/>
                </a:cxn>
                <a:cxn ang="0">
                  <a:pos x="507" y="252"/>
                </a:cxn>
                <a:cxn ang="0">
                  <a:pos x="510" y="253"/>
                </a:cxn>
                <a:cxn ang="0">
                  <a:pos x="1013" y="0"/>
                </a:cxn>
              </a:cxnLst>
              <a:rect l="0" t="0" r="r" b="b"/>
              <a:pathLst>
                <a:path w="1013" h="253">
                  <a:moveTo>
                    <a:pt x="1013" y="0"/>
                  </a:moveTo>
                  <a:lnTo>
                    <a:pt x="0" y="0"/>
                  </a:lnTo>
                  <a:lnTo>
                    <a:pt x="2" y="2"/>
                  </a:lnTo>
                  <a:lnTo>
                    <a:pt x="912" y="23"/>
                  </a:lnTo>
                  <a:lnTo>
                    <a:pt x="507" y="252"/>
                  </a:lnTo>
                  <a:lnTo>
                    <a:pt x="510" y="253"/>
                  </a:lnTo>
                  <a:lnTo>
                    <a:pt x="1013"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grpSp>
      <p:sp>
        <p:nvSpPr>
          <p:cNvPr id="10" name="Slide Number Placeholder 5"/>
          <p:cNvSpPr txBox="1">
            <a:spLocks/>
          </p:cNvSpPr>
          <p:nvPr userDrawn="1"/>
        </p:nvSpPr>
        <p:spPr>
          <a:xfrm>
            <a:off x="8686800" y="6477000"/>
            <a:ext cx="457200" cy="457200"/>
          </a:xfrm>
          <a:prstGeom prst="rect">
            <a:avLst/>
          </a:prstGeom>
        </p:spPr>
        <p:txBody>
          <a:bodyPr/>
          <a:lstStyle>
            <a:lvl1pPr>
              <a:defRPr sz="1400" b="1">
                <a:solidFill>
                  <a:schemeClr val="accent4"/>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F228A72-586C-4ED3-BF7D-E1D8C66142EE}" type="slidenum">
              <a:rPr kumimoji="0" lang="en-US" sz="1400" b="1" i="0" u="none" strike="noStrike" kern="1200" cap="none" spc="0" normalizeH="0" baseline="0" noProof="0" smtClean="0">
                <a:ln>
                  <a:noFill/>
                </a:ln>
                <a:solidFill>
                  <a:schemeClr val="accent4"/>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chemeClr val="accent4"/>
              </a:solidFill>
              <a:effectLst/>
              <a:uLnTx/>
              <a:uFillTx/>
              <a:latin typeface="+mn-lt"/>
              <a:ea typeface="+mn-ea"/>
              <a:cs typeface="+mn-cs"/>
            </a:endParaRPr>
          </a:p>
        </p:txBody>
      </p:sp>
      <p:sp>
        <p:nvSpPr>
          <p:cNvPr id="11" name="Footer Placeholder 4"/>
          <p:cNvSpPr>
            <a:spLocks noGrp="1"/>
          </p:cNvSpPr>
          <p:nvPr>
            <p:ph type="ftr" sz="quarter" idx="3"/>
          </p:nvPr>
        </p:nvSpPr>
        <p:spPr>
          <a:xfrm>
            <a:off x="1905000" y="6400800"/>
            <a:ext cx="5562600" cy="457200"/>
          </a:xfrm>
          <a:prstGeom prst="rect">
            <a:avLst/>
          </a:prstGeom>
        </p:spPr>
        <p:txBody>
          <a:bodyPr/>
          <a:lstStyle>
            <a:lvl1pPr algn="ctr">
              <a:defRPr sz="1400" b="1">
                <a:solidFill>
                  <a:schemeClr val="accent4"/>
                </a:solidFill>
              </a:defRPr>
            </a:lvl1pPr>
          </a:lstStyle>
          <a:p>
            <a:r>
              <a:rPr lang="en-US" smtClean="0"/>
              <a:t>Lockheed Martin Proprietary Information</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95400"/>
            <a:ext cx="2057400" cy="4830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95400"/>
            <a:ext cx="6019800" cy="4830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4" name="Footer Placeholder 4"/>
          <p:cNvSpPr>
            <a:spLocks noGrp="1"/>
          </p:cNvSpPr>
          <p:nvPr>
            <p:ph type="ftr" sz="quarter" idx="3"/>
          </p:nvPr>
        </p:nvSpPr>
        <p:spPr>
          <a:xfrm>
            <a:off x="1905000" y="6400800"/>
            <a:ext cx="5562600" cy="457200"/>
          </a:xfrm>
          <a:prstGeom prst="rect">
            <a:avLst/>
          </a:prstGeom>
        </p:spPr>
        <p:txBody>
          <a:bodyPr/>
          <a:lstStyle>
            <a:lvl1pPr algn="ctr">
              <a:defRPr sz="1400" b="1">
                <a:solidFill>
                  <a:schemeClr val="accent4"/>
                </a:solidFill>
              </a:defRPr>
            </a:lvl1pPr>
          </a:lstStyle>
          <a:p>
            <a:r>
              <a:rPr lang="en-US" smtClean="0"/>
              <a:t>Lockheed Martin Proprietary Information</a:t>
            </a:r>
            <a:endParaRPr lang="en-US" dirty="0"/>
          </a:p>
        </p:txBody>
      </p:sp>
      <p:sp>
        <p:nvSpPr>
          <p:cNvPr id="45" name="Slide Number Placeholder 5"/>
          <p:cNvSpPr>
            <a:spLocks noGrp="1"/>
          </p:cNvSpPr>
          <p:nvPr>
            <p:ph type="sldNum" sz="quarter" idx="4"/>
          </p:nvPr>
        </p:nvSpPr>
        <p:spPr>
          <a:xfrm>
            <a:off x="8686800" y="6400800"/>
            <a:ext cx="457200" cy="457200"/>
          </a:xfrm>
          <a:prstGeom prst="rect">
            <a:avLst/>
          </a:prstGeom>
        </p:spPr>
        <p:txBody>
          <a:bodyPr/>
          <a:lstStyle>
            <a:lvl1pPr>
              <a:defRPr sz="1400" b="1">
                <a:solidFill>
                  <a:schemeClr val="accent4"/>
                </a:solidFill>
              </a:defRPr>
            </a:lvl1pPr>
          </a:lstStyle>
          <a:p>
            <a:fld id="{5F228A72-586C-4ED3-BF7D-E1D8C66142EE}" type="slidenum">
              <a:rPr lang="en-US" smtClean="0"/>
              <a:pPr/>
              <a:t>‹#›</a:t>
            </a:fld>
            <a:endParaRPr lang="en-US" dirty="0"/>
          </a:p>
        </p:txBody>
      </p:sp>
      <p:grpSp>
        <p:nvGrpSpPr>
          <p:cNvPr id="7" name="Group 2"/>
          <p:cNvGrpSpPr>
            <a:grpSpLocks noChangeAspect="1"/>
          </p:cNvGrpSpPr>
          <p:nvPr userDrawn="1"/>
        </p:nvGrpSpPr>
        <p:grpSpPr bwMode="auto">
          <a:xfrm>
            <a:off x="7341610" y="110613"/>
            <a:ext cx="1705673" cy="597617"/>
            <a:chOff x="3460" y="74"/>
            <a:chExt cx="1013" cy="422"/>
          </a:xfrm>
          <a:solidFill>
            <a:schemeClr val="bg1"/>
          </a:solidFill>
        </p:grpSpPr>
        <p:sp>
          <p:nvSpPr>
            <p:cNvPr id="8" name="Freeform 3"/>
            <p:cNvSpPr>
              <a:spLocks noChangeAspect="1"/>
            </p:cNvSpPr>
            <p:nvPr/>
          </p:nvSpPr>
          <p:spPr bwMode="auto">
            <a:xfrm>
              <a:off x="4084" y="74"/>
              <a:ext cx="255" cy="422"/>
            </a:xfrm>
            <a:custGeom>
              <a:avLst/>
              <a:gdLst/>
              <a:ahLst/>
              <a:cxnLst>
                <a:cxn ang="0">
                  <a:pos x="255" y="0"/>
                </a:cxn>
                <a:cxn ang="0">
                  <a:pos x="0" y="276"/>
                </a:cxn>
                <a:cxn ang="0">
                  <a:pos x="1" y="278"/>
                </a:cxn>
                <a:cxn ang="0">
                  <a:pos x="202" y="90"/>
                </a:cxn>
                <a:cxn ang="0">
                  <a:pos x="139" y="422"/>
                </a:cxn>
                <a:cxn ang="0">
                  <a:pos x="141" y="422"/>
                </a:cxn>
                <a:cxn ang="0">
                  <a:pos x="255" y="0"/>
                </a:cxn>
              </a:cxnLst>
              <a:rect l="0" t="0" r="r" b="b"/>
              <a:pathLst>
                <a:path w="255" h="422">
                  <a:moveTo>
                    <a:pt x="255" y="0"/>
                  </a:moveTo>
                  <a:lnTo>
                    <a:pt x="0" y="276"/>
                  </a:lnTo>
                  <a:lnTo>
                    <a:pt x="1" y="278"/>
                  </a:lnTo>
                  <a:lnTo>
                    <a:pt x="202" y="90"/>
                  </a:lnTo>
                  <a:lnTo>
                    <a:pt x="139" y="422"/>
                  </a:lnTo>
                  <a:lnTo>
                    <a:pt x="141" y="422"/>
                  </a:lnTo>
                  <a:lnTo>
                    <a:pt x="255"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sp>
          <p:nvSpPr>
            <p:cNvPr id="9" name="Freeform 4"/>
            <p:cNvSpPr>
              <a:spLocks noChangeAspect="1"/>
            </p:cNvSpPr>
            <p:nvPr/>
          </p:nvSpPr>
          <p:spPr bwMode="auto">
            <a:xfrm>
              <a:off x="3460" y="239"/>
              <a:ext cx="1013" cy="253"/>
            </a:xfrm>
            <a:custGeom>
              <a:avLst/>
              <a:gdLst/>
              <a:ahLst/>
              <a:cxnLst>
                <a:cxn ang="0">
                  <a:pos x="1013" y="0"/>
                </a:cxn>
                <a:cxn ang="0">
                  <a:pos x="0" y="0"/>
                </a:cxn>
                <a:cxn ang="0">
                  <a:pos x="2" y="2"/>
                </a:cxn>
                <a:cxn ang="0">
                  <a:pos x="912" y="23"/>
                </a:cxn>
                <a:cxn ang="0">
                  <a:pos x="507" y="252"/>
                </a:cxn>
                <a:cxn ang="0">
                  <a:pos x="510" y="253"/>
                </a:cxn>
                <a:cxn ang="0">
                  <a:pos x="1013" y="0"/>
                </a:cxn>
              </a:cxnLst>
              <a:rect l="0" t="0" r="r" b="b"/>
              <a:pathLst>
                <a:path w="1013" h="253">
                  <a:moveTo>
                    <a:pt x="1013" y="0"/>
                  </a:moveTo>
                  <a:lnTo>
                    <a:pt x="0" y="0"/>
                  </a:lnTo>
                  <a:lnTo>
                    <a:pt x="2" y="2"/>
                  </a:lnTo>
                  <a:lnTo>
                    <a:pt x="912" y="23"/>
                  </a:lnTo>
                  <a:lnTo>
                    <a:pt x="507" y="252"/>
                  </a:lnTo>
                  <a:lnTo>
                    <a:pt x="510" y="253"/>
                  </a:lnTo>
                  <a:lnTo>
                    <a:pt x="1013"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lmlogo.png"/>
          <p:cNvPicPr>
            <a:picLocks noChangeAspect="1"/>
          </p:cNvPicPr>
          <p:nvPr userDrawn="1"/>
        </p:nvPicPr>
        <p:blipFill>
          <a:blip r:embed="rId2" cstate="print"/>
          <a:stretch>
            <a:fillRect/>
          </a:stretch>
        </p:blipFill>
        <p:spPr>
          <a:xfrm>
            <a:off x="375250" y="1953890"/>
            <a:ext cx="8393499" cy="2950220"/>
          </a:xfrm>
          <a:prstGeom prst="rect">
            <a:avLst/>
          </a:prstGeom>
        </p:spPr>
      </p:pic>
      <p:sp>
        <p:nvSpPr>
          <p:cNvPr id="4" name="Rectangle 3"/>
          <p:cNvSpPr/>
          <p:nvPr userDrawn="1"/>
        </p:nvSpPr>
        <p:spPr>
          <a:xfrm>
            <a:off x="0" y="5867400"/>
            <a:ext cx="20574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2514600" y="6172200"/>
            <a:ext cx="66294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52400"/>
            <a:ext cx="8229600" cy="838200"/>
          </a:xfrm>
        </p:spPr>
        <p:txBody>
          <a:bodyPr>
            <a:noAutofit/>
          </a:bodyPr>
          <a:lstStyle>
            <a:lvl1pPr algn="l">
              <a:defRPr sz="3600">
                <a:solidFill>
                  <a:schemeClr val="bg1"/>
                </a:solidFill>
              </a:defRPr>
            </a:lvl1pPr>
          </a:lstStyle>
          <a:p>
            <a:r>
              <a:rPr lang="en-US" dirty="0" smtClean="0"/>
              <a:t>Check out this Title</a:t>
            </a:r>
            <a:endParaRPr lang="en-US" dirty="0"/>
          </a:p>
        </p:txBody>
      </p:sp>
      <p:sp>
        <p:nvSpPr>
          <p:cNvPr id="3" name="Content Placeholder 2"/>
          <p:cNvSpPr>
            <a:spLocks noGrp="1"/>
          </p:cNvSpPr>
          <p:nvPr>
            <p:ph idx="1"/>
          </p:nvPr>
        </p:nvSpPr>
        <p:spPr>
          <a:xfrm>
            <a:off x="457200" y="1371600"/>
            <a:ext cx="8229600" cy="4754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Footer Placeholder 4"/>
          <p:cNvSpPr>
            <a:spLocks noGrp="1"/>
          </p:cNvSpPr>
          <p:nvPr>
            <p:ph type="ftr" sz="quarter" idx="3"/>
          </p:nvPr>
        </p:nvSpPr>
        <p:spPr>
          <a:xfrm>
            <a:off x="1905000" y="6400800"/>
            <a:ext cx="5562600" cy="457200"/>
          </a:xfrm>
          <a:prstGeom prst="rect">
            <a:avLst/>
          </a:prstGeom>
        </p:spPr>
        <p:txBody>
          <a:bodyPr/>
          <a:lstStyle>
            <a:lvl1pPr>
              <a:defRPr sz="1400" b="1">
                <a:solidFill>
                  <a:schemeClr val="accent4"/>
                </a:solidFill>
              </a:defRPr>
            </a:lvl1pPr>
          </a:lstStyle>
          <a:p>
            <a:pPr algn="ctr"/>
            <a:r>
              <a:rPr lang="en-US" dirty="0" smtClean="0"/>
              <a:t>© Copyright 2011 Lockheed Martin Corporation</a:t>
            </a:r>
            <a:endParaRPr lang="en-US" dirty="0"/>
          </a:p>
        </p:txBody>
      </p:sp>
      <p:sp>
        <p:nvSpPr>
          <p:cNvPr id="25" name="Slide Number Placeholder 5"/>
          <p:cNvSpPr>
            <a:spLocks noGrp="1"/>
          </p:cNvSpPr>
          <p:nvPr>
            <p:ph type="sldNum" sz="quarter" idx="4"/>
          </p:nvPr>
        </p:nvSpPr>
        <p:spPr>
          <a:xfrm>
            <a:off x="8686800" y="6400800"/>
            <a:ext cx="457200" cy="457200"/>
          </a:xfrm>
          <a:prstGeom prst="rect">
            <a:avLst/>
          </a:prstGeom>
        </p:spPr>
        <p:txBody>
          <a:bodyPr/>
          <a:lstStyle>
            <a:lvl1pPr>
              <a:defRPr sz="1400" b="1">
                <a:solidFill>
                  <a:schemeClr val="accent4"/>
                </a:solidFill>
              </a:defRPr>
            </a:lvl1pPr>
          </a:lstStyle>
          <a:p>
            <a:fld id="{5F228A72-586C-4ED3-BF7D-E1D8C66142EE}" type="slidenum">
              <a:rPr lang="en-US" smtClean="0"/>
              <a:pPr/>
              <a:t>‹#›</a:t>
            </a:fld>
            <a:endParaRPr lang="en-US" dirty="0"/>
          </a:p>
        </p:txBody>
      </p:sp>
      <p:grpSp>
        <p:nvGrpSpPr>
          <p:cNvPr id="7" name="Group 2"/>
          <p:cNvGrpSpPr>
            <a:grpSpLocks noChangeAspect="1"/>
          </p:cNvGrpSpPr>
          <p:nvPr userDrawn="1"/>
        </p:nvGrpSpPr>
        <p:grpSpPr bwMode="auto">
          <a:xfrm>
            <a:off x="7341610" y="110613"/>
            <a:ext cx="1705673" cy="597617"/>
            <a:chOff x="3460" y="74"/>
            <a:chExt cx="1013" cy="422"/>
          </a:xfrm>
          <a:solidFill>
            <a:schemeClr val="bg1"/>
          </a:solidFill>
        </p:grpSpPr>
        <p:sp>
          <p:nvSpPr>
            <p:cNvPr id="8" name="Freeform 3"/>
            <p:cNvSpPr>
              <a:spLocks noChangeAspect="1"/>
            </p:cNvSpPr>
            <p:nvPr/>
          </p:nvSpPr>
          <p:spPr bwMode="auto">
            <a:xfrm>
              <a:off x="4084" y="74"/>
              <a:ext cx="255" cy="422"/>
            </a:xfrm>
            <a:custGeom>
              <a:avLst/>
              <a:gdLst/>
              <a:ahLst/>
              <a:cxnLst>
                <a:cxn ang="0">
                  <a:pos x="255" y="0"/>
                </a:cxn>
                <a:cxn ang="0">
                  <a:pos x="0" y="276"/>
                </a:cxn>
                <a:cxn ang="0">
                  <a:pos x="1" y="278"/>
                </a:cxn>
                <a:cxn ang="0">
                  <a:pos x="202" y="90"/>
                </a:cxn>
                <a:cxn ang="0">
                  <a:pos x="139" y="422"/>
                </a:cxn>
                <a:cxn ang="0">
                  <a:pos x="141" y="422"/>
                </a:cxn>
                <a:cxn ang="0">
                  <a:pos x="255" y="0"/>
                </a:cxn>
              </a:cxnLst>
              <a:rect l="0" t="0" r="r" b="b"/>
              <a:pathLst>
                <a:path w="255" h="422">
                  <a:moveTo>
                    <a:pt x="255" y="0"/>
                  </a:moveTo>
                  <a:lnTo>
                    <a:pt x="0" y="276"/>
                  </a:lnTo>
                  <a:lnTo>
                    <a:pt x="1" y="278"/>
                  </a:lnTo>
                  <a:lnTo>
                    <a:pt x="202" y="90"/>
                  </a:lnTo>
                  <a:lnTo>
                    <a:pt x="139" y="422"/>
                  </a:lnTo>
                  <a:lnTo>
                    <a:pt x="141" y="422"/>
                  </a:lnTo>
                  <a:lnTo>
                    <a:pt x="255"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sp>
          <p:nvSpPr>
            <p:cNvPr id="9" name="Freeform 4"/>
            <p:cNvSpPr>
              <a:spLocks noChangeAspect="1"/>
            </p:cNvSpPr>
            <p:nvPr/>
          </p:nvSpPr>
          <p:spPr bwMode="auto">
            <a:xfrm>
              <a:off x="3460" y="239"/>
              <a:ext cx="1013" cy="253"/>
            </a:xfrm>
            <a:custGeom>
              <a:avLst/>
              <a:gdLst/>
              <a:ahLst/>
              <a:cxnLst>
                <a:cxn ang="0">
                  <a:pos x="1013" y="0"/>
                </a:cxn>
                <a:cxn ang="0">
                  <a:pos x="0" y="0"/>
                </a:cxn>
                <a:cxn ang="0">
                  <a:pos x="2" y="2"/>
                </a:cxn>
                <a:cxn ang="0">
                  <a:pos x="912" y="23"/>
                </a:cxn>
                <a:cxn ang="0">
                  <a:pos x="507" y="252"/>
                </a:cxn>
                <a:cxn ang="0">
                  <a:pos x="510" y="253"/>
                </a:cxn>
                <a:cxn ang="0">
                  <a:pos x="1013" y="0"/>
                </a:cxn>
              </a:cxnLst>
              <a:rect l="0" t="0" r="r" b="b"/>
              <a:pathLst>
                <a:path w="1013" h="253">
                  <a:moveTo>
                    <a:pt x="1013" y="0"/>
                  </a:moveTo>
                  <a:lnTo>
                    <a:pt x="0" y="0"/>
                  </a:lnTo>
                  <a:lnTo>
                    <a:pt x="2" y="2"/>
                  </a:lnTo>
                  <a:lnTo>
                    <a:pt x="912" y="23"/>
                  </a:lnTo>
                  <a:lnTo>
                    <a:pt x="507" y="252"/>
                  </a:lnTo>
                  <a:lnTo>
                    <a:pt x="510" y="253"/>
                  </a:lnTo>
                  <a:lnTo>
                    <a:pt x="1013"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24" name="Group 2"/>
          <p:cNvGrpSpPr>
            <a:grpSpLocks noChangeAspect="1"/>
          </p:cNvGrpSpPr>
          <p:nvPr userDrawn="1"/>
        </p:nvGrpSpPr>
        <p:grpSpPr bwMode="auto">
          <a:xfrm>
            <a:off x="7341610" y="110613"/>
            <a:ext cx="1705673" cy="597617"/>
            <a:chOff x="3460" y="74"/>
            <a:chExt cx="1013" cy="422"/>
          </a:xfrm>
          <a:solidFill>
            <a:schemeClr val="bg1"/>
          </a:solidFill>
        </p:grpSpPr>
        <p:sp>
          <p:nvSpPr>
            <p:cNvPr id="25" name="Freeform 3"/>
            <p:cNvSpPr>
              <a:spLocks noChangeAspect="1"/>
            </p:cNvSpPr>
            <p:nvPr/>
          </p:nvSpPr>
          <p:spPr bwMode="auto">
            <a:xfrm>
              <a:off x="4084" y="74"/>
              <a:ext cx="255" cy="422"/>
            </a:xfrm>
            <a:custGeom>
              <a:avLst/>
              <a:gdLst/>
              <a:ahLst/>
              <a:cxnLst>
                <a:cxn ang="0">
                  <a:pos x="255" y="0"/>
                </a:cxn>
                <a:cxn ang="0">
                  <a:pos x="0" y="276"/>
                </a:cxn>
                <a:cxn ang="0">
                  <a:pos x="1" y="278"/>
                </a:cxn>
                <a:cxn ang="0">
                  <a:pos x="202" y="90"/>
                </a:cxn>
                <a:cxn ang="0">
                  <a:pos x="139" y="422"/>
                </a:cxn>
                <a:cxn ang="0">
                  <a:pos x="141" y="422"/>
                </a:cxn>
                <a:cxn ang="0">
                  <a:pos x="255" y="0"/>
                </a:cxn>
              </a:cxnLst>
              <a:rect l="0" t="0" r="r" b="b"/>
              <a:pathLst>
                <a:path w="255" h="422">
                  <a:moveTo>
                    <a:pt x="255" y="0"/>
                  </a:moveTo>
                  <a:lnTo>
                    <a:pt x="0" y="276"/>
                  </a:lnTo>
                  <a:lnTo>
                    <a:pt x="1" y="278"/>
                  </a:lnTo>
                  <a:lnTo>
                    <a:pt x="202" y="90"/>
                  </a:lnTo>
                  <a:lnTo>
                    <a:pt x="139" y="422"/>
                  </a:lnTo>
                  <a:lnTo>
                    <a:pt x="141" y="422"/>
                  </a:lnTo>
                  <a:lnTo>
                    <a:pt x="255"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sp>
          <p:nvSpPr>
            <p:cNvPr id="26" name="Freeform 4"/>
            <p:cNvSpPr>
              <a:spLocks noChangeAspect="1"/>
            </p:cNvSpPr>
            <p:nvPr/>
          </p:nvSpPr>
          <p:spPr bwMode="auto">
            <a:xfrm>
              <a:off x="3460" y="239"/>
              <a:ext cx="1013" cy="253"/>
            </a:xfrm>
            <a:custGeom>
              <a:avLst/>
              <a:gdLst/>
              <a:ahLst/>
              <a:cxnLst>
                <a:cxn ang="0">
                  <a:pos x="1013" y="0"/>
                </a:cxn>
                <a:cxn ang="0">
                  <a:pos x="0" y="0"/>
                </a:cxn>
                <a:cxn ang="0">
                  <a:pos x="2" y="2"/>
                </a:cxn>
                <a:cxn ang="0">
                  <a:pos x="912" y="23"/>
                </a:cxn>
                <a:cxn ang="0">
                  <a:pos x="507" y="252"/>
                </a:cxn>
                <a:cxn ang="0">
                  <a:pos x="510" y="253"/>
                </a:cxn>
                <a:cxn ang="0">
                  <a:pos x="1013" y="0"/>
                </a:cxn>
              </a:cxnLst>
              <a:rect l="0" t="0" r="r" b="b"/>
              <a:pathLst>
                <a:path w="1013" h="253">
                  <a:moveTo>
                    <a:pt x="1013" y="0"/>
                  </a:moveTo>
                  <a:lnTo>
                    <a:pt x="0" y="0"/>
                  </a:lnTo>
                  <a:lnTo>
                    <a:pt x="2" y="2"/>
                  </a:lnTo>
                  <a:lnTo>
                    <a:pt x="912" y="23"/>
                  </a:lnTo>
                  <a:lnTo>
                    <a:pt x="507" y="252"/>
                  </a:lnTo>
                  <a:lnTo>
                    <a:pt x="510" y="253"/>
                  </a:lnTo>
                  <a:lnTo>
                    <a:pt x="1013"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grpSp>
      <p:sp>
        <p:nvSpPr>
          <p:cNvPr id="38" name="Footer Placeholder 4"/>
          <p:cNvSpPr>
            <a:spLocks noGrp="1"/>
          </p:cNvSpPr>
          <p:nvPr>
            <p:ph type="ftr" sz="quarter" idx="3"/>
          </p:nvPr>
        </p:nvSpPr>
        <p:spPr>
          <a:xfrm>
            <a:off x="1905000" y="6400800"/>
            <a:ext cx="5562600" cy="457200"/>
          </a:xfrm>
          <a:prstGeom prst="rect">
            <a:avLst/>
          </a:prstGeom>
        </p:spPr>
        <p:txBody>
          <a:bodyPr/>
          <a:lstStyle>
            <a:lvl1pPr>
              <a:defRPr sz="1400" b="1">
                <a:solidFill>
                  <a:schemeClr val="accent4"/>
                </a:solidFill>
              </a:defRPr>
            </a:lvl1pPr>
          </a:lstStyle>
          <a:p>
            <a:pPr algn="ctr"/>
            <a:r>
              <a:rPr lang="en-US" smtClean="0"/>
              <a:t>Lockheed Martin Proprietary Information</a:t>
            </a:r>
            <a:endParaRPr lang="en-US" dirty="0"/>
          </a:p>
        </p:txBody>
      </p:sp>
      <p:sp>
        <p:nvSpPr>
          <p:cNvPr id="9" name="Slide Number Placeholder 5"/>
          <p:cNvSpPr>
            <a:spLocks noGrp="1"/>
          </p:cNvSpPr>
          <p:nvPr>
            <p:ph type="sldNum" sz="quarter" idx="4"/>
          </p:nvPr>
        </p:nvSpPr>
        <p:spPr>
          <a:xfrm>
            <a:off x="8686800" y="6400800"/>
            <a:ext cx="457200" cy="457200"/>
          </a:xfrm>
          <a:prstGeom prst="rect">
            <a:avLst/>
          </a:prstGeom>
        </p:spPr>
        <p:txBody>
          <a:bodyPr/>
          <a:lstStyle>
            <a:lvl1pPr>
              <a:defRPr sz="1400" b="1">
                <a:solidFill>
                  <a:schemeClr val="accent4"/>
                </a:solidFill>
              </a:defRPr>
            </a:lvl1pPr>
          </a:lstStyle>
          <a:p>
            <a:fld id="{5F228A72-586C-4ED3-BF7D-E1D8C66142EE}" type="slidenum">
              <a:rPr lang="en-US" smtClean="0"/>
              <a:pPr/>
              <a:t>‹#›</a:t>
            </a:fld>
            <a:endParaRPr lang="en-US" dirty="0"/>
          </a:p>
        </p:txBody>
      </p:sp>
      <p:pic>
        <p:nvPicPr>
          <p:cNvPr id="15" name="Picture 14" descr="LM.png"/>
          <p:cNvPicPr>
            <a:picLocks noChangeAspect="1"/>
          </p:cNvPicPr>
          <p:nvPr userDrawn="1"/>
        </p:nvPicPr>
        <p:blipFill>
          <a:blip r:embed="rId2" cstate="print"/>
          <a:stretch>
            <a:fillRect/>
          </a:stretch>
        </p:blipFill>
        <p:spPr>
          <a:xfrm>
            <a:off x="0" y="0"/>
            <a:ext cx="9144000" cy="1030847"/>
          </a:xfrm>
          <a:prstGeom prst="rect">
            <a:avLst/>
          </a:prstGeom>
        </p:spPr>
      </p:pic>
      <p:grpSp>
        <p:nvGrpSpPr>
          <p:cNvPr id="16" name="Group 2"/>
          <p:cNvGrpSpPr>
            <a:grpSpLocks noChangeAspect="1"/>
          </p:cNvGrpSpPr>
          <p:nvPr userDrawn="1"/>
        </p:nvGrpSpPr>
        <p:grpSpPr bwMode="auto">
          <a:xfrm>
            <a:off x="7341610" y="110613"/>
            <a:ext cx="1705673" cy="597617"/>
            <a:chOff x="3460" y="74"/>
            <a:chExt cx="1013" cy="422"/>
          </a:xfrm>
          <a:solidFill>
            <a:schemeClr val="bg1"/>
          </a:solidFill>
        </p:grpSpPr>
        <p:sp>
          <p:nvSpPr>
            <p:cNvPr id="17" name="Freeform 3"/>
            <p:cNvSpPr>
              <a:spLocks noChangeAspect="1"/>
            </p:cNvSpPr>
            <p:nvPr/>
          </p:nvSpPr>
          <p:spPr bwMode="auto">
            <a:xfrm>
              <a:off x="4084" y="74"/>
              <a:ext cx="255" cy="422"/>
            </a:xfrm>
            <a:custGeom>
              <a:avLst/>
              <a:gdLst/>
              <a:ahLst/>
              <a:cxnLst>
                <a:cxn ang="0">
                  <a:pos x="255" y="0"/>
                </a:cxn>
                <a:cxn ang="0">
                  <a:pos x="0" y="276"/>
                </a:cxn>
                <a:cxn ang="0">
                  <a:pos x="1" y="278"/>
                </a:cxn>
                <a:cxn ang="0">
                  <a:pos x="202" y="90"/>
                </a:cxn>
                <a:cxn ang="0">
                  <a:pos x="139" y="422"/>
                </a:cxn>
                <a:cxn ang="0">
                  <a:pos x="141" y="422"/>
                </a:cxn>
                <a:cxn ang="0">
                  <a:pos x="255" y="0"/>
                </a:cxn>
              </a:cxnLst>
              <a:rect l="0" t="0" r="r" b="b"/>
              <a:pathLst>
                <a:path w="255" h="422">
                  <a:moveTo>
                    <a:pt x="255" y="0"/>
                  </a:moveTo>
                  <a:lnTo>
                    <a:pt x="0" y="276"/>
                  </a:lnTo>
                  <a:lnTo>
                    <a:pt x="1" y="278"/>
                  </a:lnTo>
                  <a:lnTo>
                    <a:pt x="202" y="90"/>
                  </a:lnTo>
                  <a:lnTo>
                    <a:pt x="139" y="422"/>
                  </a:lnTo>
                  <a:lnTo>
                    <a:pt x="141" y="422"/>
                  </a:lnTo>
                  <a:lnTo>
                    <a:pt x="255"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sp>
          <p:nvSpPr>
            <p:cNvPr id="18" name="Freeform 4"/>
            <p:cNvSpPr>
              <a:spLocks noChangeAspect="1"/>
            </p:cNvSpPr>
            <p:nvPr/>
          </p:nvSpPr>
          <p:spPr bwMode="auto">
            <a:xfrm>
              <a:off x="3460" y="239"/>
              <a:ext cx="1013" cy="253"/>
            </a:xfrm>
            <a:custGeom>
              <a:avLst/>
              <a:gdLst/>
              <a:ahLst/>
              <a:cxnLst>
                <a:cxn ang="0">
                  <a:pos x="1013" y="0"/>
                </a:cxn>
                <a:cxn ang="0">
                  <a:pos x="0" y="0"/>
                </a:cxn>
                <a:cxn ang="0">
                  <a:pos x="2" y="2"/>
                </a:cxn>
                <a:cxn ang="0">
                  <a:pos x="912" y="23"/>
                </a:cxn>
                <a:cxn ang="0">
                  <a:pos x="507" y="252"/>
                </a:cxn>
                <a:cxn ang="0">
                  <a:pos x="510" y="253"/>
                </a:cxn>
                <a:cxn ang="0">
                  <a:pos x="1013" y="0"/>
                </a:cxn>
              </a:cxnLst>
              <a:rect l="0" t="0" r="r" b="b"/>
              <a:pathLst>
                <a:path w="1013" h="253">
                  <a:moveTo>
                    <a:pt x="1013" y="0"/>
                  </a:moveTo>
                  <a:lnTo>
                    <a:pt x="0" y="0"/>
                  </a:lnTo>
                  <a:lnTo>
                    <a:pt x="2" y="2"/>
                  </a:lnTo>
                  <a:lnTo>
                    <a:pt x="912" y="23"/>
                  </a:lnTo>
                  <a:lnTo>
                    <a:pt x="507" y="252"/>
                  </a:lnTo>
                  <a:lnTo>
                    <a:pt x="510" y="253"/>
                  </a:lnTo>
                  <a:lnTo>
                    <a:pt x="1013"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99060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371600"/>
            <a:ext cx="40386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0" name="Footer Placeholder 4"/>
          <p:cNvSpPr>
            <a:spLocks noGrp="1"/>
          </p:cNvSpPr>
          <p:nvPr>
            <p:ph type="ftr" sz="quarter" idx="3"/>
          </p:nvPr>
        </p:nvSpPr>
        <p:spPr>
          <a:xfrm>
            <a:off x="1905000" y="6400800"/>
            <a:ext cx="5562600" cy="457200"/>
          </a:xfrm>
          <a:prstGeom prst="rect">
            <a:avLst/>
          </a:prstGeom>
        </p:spPr>
        <p:txBody>
          <a:bodyPr/>
          <a:lstStyle>
            <a:lvl1pPr algn="ctr">
              <a:defRPr sz="1400" b="1">
                <a:solidFill>
                  <a:schemeClr val="accent4"/>
                </a:solidFill>
              </a:defRPr>
            </a:lvl1pPr>
          </a:lstStyle>
          <a:p>
            <a:r>
              <a:rPr lang="en-US" smtClean="0"/>
              <a:t>Lockheed Martin Proprietary Information</a:t>
            </a:r>
            <a:endParaRPr lang="en-US" dirty="0"/>
          </a:p>
        </p:txBody>
      </p:sp>
      <p:sp>
        <p:nvSpPr>
          <p:cNvPr id="51" name="Slide Number Placeholder 5"/>
          <p:cNvSpPr>
            <a:spLocks noGrp="1"/>
          </p:cNvSpPr>
          <p:nvPr>
            <p:ph type="sldNum" sz="quarter" idx="4"/>
          </p:nvPr>
        </p:nvSpPr>
        <p:spPr>
          <a:xfrm>
            <a:off x="8686800" y="6400800"/>
            <a:ext cx="457200" cy="457200"/>
          </a:xfrm>
          <a:prstGeom prst="rect">
            <a:avLst/>
          </a:prstGeom>
        </p:spPr>
        <p:txBody>
          <a:bodyPr/>
          <a:lstStyle>
            <a:lvl1pPr>
              <a:defRPr sz="1400" b="1">
                <a:solidFill>
                  <a:schemeClr val="accent4"/>
                </a:solidFill>
              </a:defRPr>
            </a:lvl1pPr>
          </a:lstStyle>
          <a:p>
            <a:fld id="{5F228A72-586C-4ED3-BF7D-E1D8C66142EE}" type="slidenum">
              <a:rPr lang="en-US" smtClean="0"/>
              <a:pPr/>
              <a:t>‹#›</a:t>
            </a:fld>
            <a:endParaRPr lang="en-US" dirty="0"/>
          </a:p>
        </p:txBody>
      </p:sp>
      <p:grpSp>
        <p:nvGrpSpPr>
          <p:cNvPr id="8" name="Group 2"/>
          <p:cNvGrpSpPr>
            <a:grpSpLocks noChangeAspect="1"/>
          </p:cNvGrpSpPr>
          <p:nvPr userDrawn="1"/>
        </p:nvGrpSpPr>
        <p:grpSpPr bwMode="auto">
          <a:xfrm>
            <a:off x="7341610" y="110613"/>
            <a:ext cx="1705673" cy="597617"/>
            <a:chOff x="3460" y="74"/>
            <a:chExt cx="1013" cy="422"/>
          </a:xfrm>
          <a:solidFill>
            <a:schemeClr val="bg1"/>
          </a:solidFill>
        </p:grpSpPr>
        <p:sp>
          <p:nvSpPr>
            <p:cNvPr id="9" name="Freeform 3"/>
            <p:cNvSpPr>
              <a:spLocks noChangeAspect="1"/>
            </p:cNvSpPr>
            <p:nvPr/>
          </p:nvSpPr>
          <p:spPr bwMode="auto">
            <a:xfrm>
              <a:off x="4084" y="74"/>
              <a:ext cx="255" cy="422"/>
            </a:xfrm>
            <a:custGeom>
              <a:avLst/>
              <a:gdLst/>
              <a:ahLst/>
              <a:cxnLst>
                <a:cxn ang="0">
                  <a:pos x="255" y="0"/>
                </a:cxn>
                <a:cxn ang="0">
                  <a:pos x="0" y="276"/>
                </a:cxn>
                <a:cxn ang="0">
                  <a:pos x="1" y="278"/>
                </a:cxn>
                <a:cxn ang="0">
                  <a:pos x="202" y="90"/>
                </a:cxn>
                <a:cxn ang="0">
                  <a:pos x="139" y="422"/>
                </a:cxn>
                <a:cxn ang="0">
                  <a:pos x="141" y="422"/>
                </a:cxn>
                <a:cxn ang="0">
                  <a:pos x="255" y="0"/>
                </a:cxn>
              </a:cxnLst>
              <a:rect l="0" t="0" r="r" b="b"/>
              <a:pathLst>
                <a:path w="255" h="422">
                  <a:moveTo>
                    <a:pt x="255" y="0"/>
                  </a:moveTo>
                  <a:lnTo>
                    <a:pt x="0" y="276"/>
                  </a:lnTo>
                  <a:lnTo>
                    <a:pt x="1" y="278"/>
                  </a:lnTo>
                  <a:lnTo>
                    <a:pt x="202" y="90"/>
                  </a:lnTo>
                  <a:lnTo>
                    <a:pt x="139" y="422"/>
                  </a:lnTo>
                  <a:lnTo>
                    <a:pt x="141" y="422"/>
                  </a:lnTo>
                  <a:lnTo>
                    <a:pt x="255"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sp>
          <p:nvSpPr>
            <p:cNvPr id="10" name="Freeform 4"/>
            <p:cNvSpPr>
              <a:spLocks noChangeAspect="1"/>
            </p:cNvSpPr>
            <p:nvPr/>
          </p:nvSpPr>
          <p:spPr bwMode="auto">
            <a:xfrm>
              <a:off x="3460" y="239"/>
              <a:ext cx="1013" cy="253"/>
            </a:xfrm>
            <a:custGeom>
              <a:avLst/>
              <a:gdLst/>
              <a:ahLst/>
              <a:cxnLst>
                <a:cxn ang="0">
                  <a:pos x="1013" y="0"/>
                </a:cxn>
                <a:cxn ang="0">
                  <a:pos x="0" y="0"/>
                </a:cxn>
                <a:cxn ang="0">
                  <a:pos x="2" y="2"/>
                </a:cxn>
                <a:cxn ang="0">
                  <a:pos x="912" y="23"/>
                </a:cxn>
                <a:cxn ang="0">
                  <a:pos x="507" y="252"/>
                </a:cxn>
                <a:cxn ang="0">
                  <a:pos x="510" y="253"/>
                </a:cxn>
                <a:cxn ang="0">
                  <a:pos x="1013" y="0"/>
                </a:cxn>
              </a:cxnLst>
              <a:rect l="0" t="0" r="r" b="b"/>
              <a:pathLst>
                <a:path w="1013" h="253">
                  <a:moveTo>
                    <a:pt x="1013" y="0"/>
                  </a:moveTo>
                  <a:lnTo>
                    <a:pt x="0" y="0"/>
                  </a:lnTo>
                  <a:lnTo>
                    <a:pt x="2" y="2"/>
                  </a:lnTo>
                  <a:lnTo>
                    <a:pt x="912" y="23"/>
                  </a:lnTo>
                  <a:lnTo>
                    <a:pt x="507" y="252"/>
                  </a:lnTo>
                  <a:lnTo>
                    <a:pt x="510" y="253"/>
                  </a:lnTo>
                  <a:lnTo>
                    <a:pt x="1013"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68580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4040188" cy="381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76400"/>
            <a:ext cx="4040188" cy="4449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19200"/>
            <a:ext cx="4041775" cy="381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76400"/>
            <a:ext cx="4041775" cy="4449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5" name="Slide Number Placeholder 5"/>
          <p:cNvSpPr>
            <a:spLocks noGrp="1"/>
          </p:cNvSpPr>
          <p:nvPr>
            <p:ph type="sldNum" sz="quarter" idx="12"/>
          </p:nvPr>
        </p:nvSpPr>
        <p:spPr>
          <a:xfrm>
            <a:off x="8686800" y="6400800"/>
            <a:ext cx="457200" cy="457200"/>
          </a:xfrm>
          <a:prstGeom prst="rect">
            <a:avLst/>
          </a:prstGeom>
        </p:spPr>
        <p:txBody>
          <a:bodyPr/>
          <a:lstStyle>
            <a:lvl1pPr>
              <a:defRPr sz="1400" b="1">
                <a:solidFill>
                  <a:schemeClr val="bg1"/>
                </a:solidFill>
              </a:defRPr>
            </a:lvl1pPr>
          </a:lstStyle>
          <a:p>
            <a:fld id="{5F228A72-586C-4ED3-BF7D-E1D8C66142EE}" type="slidenum">
              <a:rPr lang="en-US" smtClean="0"/>
              <a:pPr/>
              <a:t>‹#›</a:t>
            </a:fld>
            <a:endParaRPr lang="en-US" dirty="0"/>
          </a:p>
        </p:txBody>
      </p:sp>
      <p:grpSp>
        <p:nvGrpSpPr>
          <p:cNvPr id="10" name="Group 2"/>
          <p:cNvGrpSpPr>
            <a:grpSpLocks noChangeAspect="1"/>
          </p:cNvGrpSpPr>
          <p:nvPr userDrawn="1"/>
        </p:nvGrpSpPr>
        <p:grpSpPr bwMode="auto">
          <a:xfrm>
            <a:off x="7341610" y="110613"/>
            <a:ext cx="1705673" cy="597617"/>
            <a:chOff x="3460" y="74"/>
            <a:chExt cx="1013" cy="422"/>
          </a:xfrm>
          <a:solidFill>
            <a:schemeClr val="bg1"/>
          </a:solidFill>
        </p:grpSpPr>
        <p:sp>
          <p:nvSpPr>
            <p:cNvPr id="11" name="Freeform 3"/>
            <p:cNvSpPr>
              <a:spLocks noChangeAspect="1"/>
            </p:cNvSpPr>
            <p:nvPr/>
          </p:nvSpPr>
          <p:spPr bwMode="auto">
            <a:xfrm>
              <a:off x="4084" y="74"/>
              <a:ext cx="255" cy="422"/>
            </a:xfrm>
            <a:custGeom>
              <a:avLst/>
              <a:gdLst/>
              <a:ahLst/>
              <a:cxnLst>
                <a:cxn ang="0">
                  <a:pos x="255" y="0"/>
                </a:cxn>
                <a:cxn ang="0">
                  <a:pos x="0" y="276"/>
                </a:cxn>
                <a:cxn ang="0">
                  <a:pos x="1" y="278"/>
                </a:cxn>
                <a:cxn ang="0">
                  <a:pos x="202" y="90"/>
                </a:cxn>
                <a:cxn ang="0">
                  <a:pos x="139" y="422"/>
                </a:cxn>
                <a:cxn ang="0">
                  <a:pos x="141" y="422"/>
                </a:cxn>
                <a:cxn ang="0">
                  <a:pos x="255" y="0"/>
                </a:cxn>
              </a:cxnLst>
              <a:rect l="0" t="0" r="r" b="b"/>
              <a:pathLst>
                <a:path w="255" h="422">
                  <a:moveTo>
                    <a:pt x="255" y="0"/>
                  </a:moveTo>
                  <a:lnTo>
                    <a:pt x="0" y="276"/>
                  </a:lnTo>
                  <a:lnTo>
                    <a:pt x="1" y="278"/>
                  </a:lnTo>
                  <a:lnTo>
                    <a:pt x="202" y="90"/>
                  </a:lnTo>
                  <a:lnTo>
                    <a:pt x="139" y="422"/>
                  </a:lnTo>
                  <a:lnTo>
                    <a:pt x="141" y="422"/>
                  </a:lnTo>
                  <a:lnTo>
                    <a:pt x="255"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sp>
          <p:nvSpPr>
            <p:cNvPr id="12" name="Freeform 4"/>
            <p:cNvSpPr>
              <a:spLocks noChangeAspect="1"/>
            </p:cNvSpPr>
            <p:nvPr/>
          </p:nvSpPr>
          <p:spPr bwMode="auto">
            <a:xfrm>
              <a:off x="3460" y="239"/>
              <a:ext cx="1013" cy="253"/>
            </a:xfrm>
            <a:custGeom>
              <a:avLst/>
              <a:gdLst/>
              <a:ahLst/>
              <a:cxnLst>
                <a:cxn ang="0">
                  <a:pos x="1013" y="0"/>
                </a:cxn>
                <a:cxn ang="0">
                  <a:pos x="0" y="0"/>
                </a:cxn>
                <a:cxn ang="0">
                  <a:pos x="2" y="2"/>
                </a:cxn>
                <a:cxn ang="0">
                  <a:pos x="912" y="23"/>
                </a:cxn>
                <a:cxn ang="0">
                  <a:pos x="507" y="252"/>
                </a:cxn>
                <a:cxn ang="0">
                  <a:pos x="510" y="253"/>
                </a:cxn>
                <a:cxn ang="0">
                  <a:pos x="1013" y="0"/>
                </a:cxn>
              </a:cxnLst>
              <a:rect l="0" t="0" r="r" b="b"/>
              <a:pathLst>
                <a:path w="1013" h="253">
                  <a:moveTo>
                    <a:pt x="1013" y="0"/>
                  </a:moveTo>
                  <a:lnTo>
                    <a:pt x="0" y="0"/>
                  </a:lnTo>
                  <a:lnTo>
                    <a:pt x="2" y="2"/>
                  </a:lnTo>
                  <a:lnTo>
                    <a:pt x="912" y="23"/>
                  </a:lnTo>
                  <a:lnTo>
                    <a:pt x="507" y="252"/>
                  </a:lnTo>
                  <a:lnTo>
                    <a:pt x="510" y="253"/>
                  </a:lnTo>
                  <a:lnTo>
                    <a:pt x="1013"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grpSp>
      <p:sp>
        <p:nvSpPr>
          <p:cNvPr id="13" name="Slide Number Placeholder 5"/>
          <p:cNvSpPr txBox="1">
            <a:spLocks/>
          </p:cNvSpPr>
          <p:nvPr userDrawn="1"/>
        </p:nvSpPr>
        <p:spPr>
          <a:xfrm>
            <a:off x="8686800" y="6400800"/>
            <a:ext cx="457200" cy="457200"/>
          </a:xfrm>
          <a:prstGeom prst="rect">
            <a:avLst/>
          </a:prstGeom>
        </p:spPr>
        <p:txBody>
          <a:bodyPr/>
          <a:lstStyle>
            <a:lvl1pPr>
              <a:defRPr sz="1400" b="1">
                <a:solidFill>
                  <a:schemeClr val="accent4"/>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F228A72-586C-4ED3-BF7D-E1D8C66142EE}" type="slidenum">
              <a:rPr kumimoji="0" lang="en-US" sz="1400" b="1" i="0" u="none" strike="noStrike" kern="1200" cap="none" spc="0" normalizeH="0" baseline="0" noProof="0" smtClean="0">
                <a:ln>
                  <a:noFill/>
                </a:ln>
                <a:solidFill>
                  <a:schemeClr val="accent4"/>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chemeClr val="accent4"/>
              </a:solidFill>
              <a:effectLst/>
              <a:uLnTx/>
              <a:uFillTx/>
              <a:latin typeface="+mn-lt"/>
              <a:ea typeface="+mn-ea"/>
              <a:cs typeface="+mn-cs"/>
            </a:endParaRPr>
          </a:p>
        </p:txBody>
      </p:sp>
      <p:sp>
        <p:nvSpPr>
          <p:cNvPr id="14" name="Footer Placeholder 4"/>
          <p:cNvSpPr>
            <a:spLocks noGrp="1"/>
          </p:cNvSpPr>
          <p:nvPr>
            <p:ph type="ftr" sz="quarter" idx="13"/>
          </p:nvPr>
        </p:nvSpPr>
        <p:spPr>
          <a:xfrm>
            <a:off x="1905000" y="6400800"/>
            <a:ext cx="5562600" cy="457200"/>
          </a:xfrm>
          <a:prstGeom prst="rect">
            <a:avLst/>
          </a:prstGeom>
        </p:spPr>
        <p:txBody>
          <a:bodyPr/>
          <a:lstStyle>
            <a:lvl1pPr algn="ctr">
              <a:defRPr sz="1400" b="1">
                <a:solidFill>
                  <a:schemeClr val="accent4"/>
                </a:solidFill>
              </a:defRPr>
            </a:lvl1pPr>
          </a:lstStyle>
          <a:p>
            <a:r>
              <a:rPr lang="en-US" smtClean="0"/>
              <a:t>Lockheed Martin Proprietary Information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99060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40" name="Footer Placeholder 4"/>
          <p:cNvSpPr>
            <a:spLocks noGrp="1"/>
          </p:cNvSpPr>
          <p:nvPr>
            <p:ph type="ftr" sz="quarter" idx="3"/>
          </p:nvPr>
        </p:nvSpPr>
        <p:spPr>
          <a:xfrm>
            <a:off x="1905000" y="6400800"/>
            <a:ext cx="5562600" cy="457200"/>
          </a:xfrm>
          <a:prstGeom prst="rect">
            <a:avLst/>
          </a:prstGeom>
        </p:spPr>
        <p:txBody>
          <a:bodyPr/>
          <a:lstStyle>
            <a:lvl1pPr algn="ctr">
              <a:defRPr sz="1400" b="1">
                <a:solidFill>
                  <a:schemeClr val="accent4"/>
                </a:solidFill>
              </a:defRPr>
            </a:lvl1pPr>
          </a:lstStyle>
          <a:p>
            <a:r>
              <a:rPr lang="en-US" smtClean="0"/>
              <a:t>Lockheed Martin Proprietary Information</a:t>
            </a:r>
            <a:endParaRPr lang="en-US" dirty="0"/>
          </a:p>
        </p:txBody>
      </p:sp>
      <p:sp>
        <p:nvSpPr>
          <p:cNvPr id="41" name="Slide Number Placeholder 5"/>
          <p:cNvSpPr>
            <a:spLocks noGrp="1"/>
          </p:cNvSpPr>
          <p:nvPr>
            <p:ph type="sldNum" sz="quarter" idx="4"/>
          </p:nvPr>
        </p:nvSpPr>
        <p:spPr>
          <a:xfrm>
            <a:off x="8686800" y="6400800"/>
            <a:ext cx="457200" cy="457200"/>
          </a:xfrm>
          <a:prstGeom prst="rect">
            <a:avLst/>
          </a:prstGeom>
        </p:spPr>
        <p:txBody>
          <a:bodyPr/>
          <a:lstStyle>
            <a:lvl1pPr>
              <a:defRPr sz="1400" b="1">
                <a:solidFill>
                  <a:schemeClr val="accent4"/>
                </a:solidFill>
              </a:defRPr>
            </a:lvl1pPr>
          </a:lstStyle>
          <a:p>
            <a:fld id="{5F228A72-586C-4ED3-BF7D-E1D8C66142EE}" type="slidenum">
              <a:rPr lang="en-US" smtClean="0"/>
              <a:pPr/>
              <a:t>‹#›</a:t>
            </a:fld>
            <a:endParaRPr lang="en-US" dirty="0"/>
          </a:p>
        </p:txBody>
      </p:sp>
      <p:grpSp>
        <p:nvGrpSpPr>
          <p:cNvPr id="6" name="Group 2"/>
          <p:cNvGrpSpPr>
            <a:grpSpLocks noChangeAspect="1"/>
          </p:cNvGrpSpPr>
          <p:nvPr userDrawn="1"/>
        </p:nvGrpSpPr>
        <p:grpSpPr bwMode="auto">
          <a:xfrm>
            <a:off x="7341610" y="110613"/>
            <a:ext cx="1705673" cy="597617"/>
            <a:chOff x="3460" y="74"/>
            <a:chExt cx="1013" cy="422"/>
          </a:xfrm>
          <a:solidFill>
            <a:schemeClr val="bg1"/>
          </a:solidFill>
        </p:grpSpPr>
        <p:sp>
          <p:nvSpPr>
            <p:cNvPr id="7" name="Freeform 3"/>
            <p:cNvSpPr>
              <a:spLocks noChangeAspect="1"/>
            </p:cNvSpPr>
            <p:nvPr/>
          </p:nvSpPr>
          <p:spPr bwMode="auto">
            <a:xfrm>
              <a:off x="4084" y="74"/>
              <a:ext cx="255" cy="422"/>
            </a:xfrm>
            <a:custGeom>
              <a:avLst/>
              <a:gdLst/>
              <a:ahLst/>
              <a:cxnLst>
                <a:cxn ang="0">
                  <a:pos x="255" y="0"/>
                </a:cxn>
                <a:cxn ang="0">
                  <a:pos x="0" y="276"/>
                </a:cxn>
                <a:cxn ang="0">
                  <a:pos x="1" y="278"/>
                </a:cxn>
                <a:cxn ang="0">
                  <a:pos x="202" y="90"/>
                </a:cxn>
                <a:cxn ang="0">
                  <a:pos x="139" y="422"/>
                </a:cxn>
                <a:cxn ang="0">
                  <a:pos x="141" y="422"/>
                </a:cxn>
                <a:cxn ang="0">
                  <a:pos x="255" y="0"/>
                </a:cxn>
              </a:cxnLst>
              <a:rect l="0" t="0" r="r" b="b"/>
              <a:pathLst>
                <a:path w="255" h="422">
                  <a:moveTo>
                    <a:pt x="255" y="0"/>
                  </a:moveTo>
                  <a:lnTo>
                    <a:pt x="0" y="276"/>
                  </a:lnTo>
                  <a:lnTo>
                    <a:pt x="1" y="278"/>
                  </a:lnTo>
                  <a:lnTo>
                    <a:pt x="202" y="90"/>
                  </a:lnTo>
                  <a:lnTo>
                    <a:pt x="139" y="422"/>
                  </a:lnTo>
                  <a:lnTo>
                    <a:pt x="141" y="422"/>
                  </a:lnTo>
                  <a:lnTo>
                    <a:pt x="255"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sp>
          <p:nvSpPr>
            <p:cNvPr id="8" name="Freeform 4"/>
            <p:cNvSpPr>
              <a:spLocks noChangeAspect="1"/>
            </p:cNvSpPr>
            <p:nvPr/>
          </p:nvSpPr>
          <p:spPr bwMode="auto">
            <a:xfrm>
              <a:off x="3460" y="239"/>
              <a:ext cx="1013" cy="253"/>
            </a:xfrm>
            <a:custGeom>
              <a:avLst/>
              <a:gdLst/>
              <a:ahLst/>
              <a:cxnLst>
                <a:cxn ang="0">
                  <a:pos x="1013" y="0"/>
                </a:cxn>
                <a:cxn ang="0">
                  <a:pos x="0" y="0"/>
                </a:cxn>
                <a:cxn ang="0">
                  <a:pos x="2" y="2"/>
                </a:cxn>
                <a:cxn ang="0">
                  <a:pos x="912" y="23"/>
                </a:cxn>
                <a:cxn ang="0">
                  <a:pos x="507" y="252"/>
                </a:cxn>
                <a:cxn ang="0">
                  <a:pos x="510" y="253"/>
                </a:cxn>
                <a:cxn ang="0">
                  <a:pos x="1013" y="0"/>
                </a:cxn>
              </a:cxnLst>
              <a:rect l="0" t="0" r="r" b="b"/>
              <a:pathLst>
                <a:path w="1013" h="253">
                  <a:moveTo>
                    <a:pt x="1013" y="0"/>
                  </a:moveTo>
                  <a:lnTo>
                    <a:pt x="0" y="0"/>
                  </a:lnTo>
                  <a:lnTo>
                    <a:pt x="2" y="2"/>
                  </a:lnTo>
                  <a:lnTo>
                    <a:pt x="912" y="23"/>
                  </a:lnTo>
                  <a:lnTo>
                    <a:pt x="507" y="252"/>
                  </a:lnTo>
                  <a:lnTo>
                    <a:pt x="510" y="253"/>
                  </a:lnTo>
                  <a:lnTo>
                    <a:pt x="1013"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2" name="Footer Placeholder 4"/>
          <p:cNvSpPr>
            <a:spLocks noGrp="1"/>
          </p:cNvSpPr>
          <p:nvPr>
            <p:ph type="ftr" sz="quarter" idx="3"/>
          </p:nvPr>
        </p:nvSpPr>
        <p:spPr>
          <a:xfrm>
            <a:off x="1905000" y="6400800"/>
            <a:ext cx="5562600" cy="457200"/>
          </a:xfrm>
          <a:prstGeom prst="rect">
            <a:avLst/>
          </a:prstGeom>
        </p:spPr>
        <p:txBody>
          <a:bodyPr/>
          <a:lstStyle>
            <a:lvl1pPr algn="ctr">
              <a:defRPr sz="1400" b="1">
                <a:solidFill>
                  <a:schemeClr val="accent4"/>
                </a:solidFill>
              </a:defRPr>
            </a:lvl1pPr>
          </a:lstStyle>
          <a:p>
            <a:r>
              <a:rPr lang="en-US" smtClean="0"/>
              <a:t>Lockheed Martin Proprietary Information</a:t>
            </a:r>
            <a:endParaRPr lang="en-US" dirty="0"/>
          </a:p>
        </p:txBody>
      </p:sp>
      <p:sp>
        <p:nvSpPr>
          <p:cNvPr id="43" name="Slide Number Placeholder 5"/>
          <p:cNvSpPr>
            <a:spLocks noGrp="1"/>
          </p:cNvSpPr>
          <p:nvPr>
            <p:ph type="sldNum" sz="quarter" idx="4"/>
          </p:nvPr>
        </p:nvSpPr>
        <p:spPr>
          <a:xfrm>
            <a:off x="8686800" y="6400800"/>
            <a:ext cx="457200" cy="457200"/>
          </a:xfrm>
          <a:prstGeom prst="rect">
            <a:avLst/>
          </a:prstGeom>
        </p:spPr>
        <p:txBody>
          <a:bodyPr/>
          <a:lstStyle>
            <a:lvl1pPr>
              <a:defRPr sz="1400" b="1">
                <a:solidFill>
                  <a:schemeClr val="accent4"/>
                </a:solidFill>
              </a:defRPr>
            </a:lvl1pPr>
          </a:lstStyle>
          <a:p>
            <a:fld id="{5F228A72-586C-4ED3-BF7D-E1D8C66142EE}" type="slidenum">
              <a:rPr lang="en-US" smtClean="0"/>
              <a:pPr/>
              <a:t>‹#›</a:t>
            </a:fld>
            <a:endParaRPr lang="en-US" dirty="0"/>
          </a:p>
        </p:txBody>
      </p:sp>
      <p:grpSp>
        <p:nvGrpSpPr>
          <p:cNvPr id="5" name="Group 2"/>
          <p:cNvGrpSpPr>
            <a:grpSpLocks noChangeAspect="1"/>
          </p:cNvGrpSpPr>
          <p:nvPr userDrawn="1"/>
        </p:nvGrpSpPr>
        <p:grpSpPr bwMode="auto">
          <a:xfrm>
            <a:off x="7341610" y="110613"/>
            <a:ext cx="1705673" cy="597617"/>
            <a:chOff x="3460" y="74"/>
            <a:chExt cx="1013" cy="422"/>
          </a:xfrm>
          <a:solidFill>
            <a:schemeClr val="bg1"/>
          </a:solidFill>
        </p:grpSpPr>
        <p:sp>
          <p:nvSpPr>
            <p:cNvPr id="6" name="Freeform 3"/>
            <p:cNvSpPr>
              <a:spLocks noChangeAspect="1"/>
            </p:cNvSpPr>
            <p:nvPr/>
          </p:nvSpPr>
          <p:spPr bwMode="auto">
            <a:xfrm>
              <a:off x="4084" y="74"/>
              <a:ext cx="255" cy="422"/>
            </a:xfrm>
            <a:custGeom>
              <a:avLst/>
              <a:gdLst/>
              <a:ahLst/>
              <a:cxnLst>
                <a:cxn ang="0">
                  <a:pos x="255" y="0"/>
                </a:cxn>
                <a:cxn ang="0">
                  <a:pos x="0" y="276"/>
                </a:cxn>
                <a:cxn ang="0">
                  <a:pos x="1" y="278"/>
                </a:cxn>
                <a:cxn ang="0">
                  <a:pos x="202" y="90"/>
                </a:cxn>
                <a:cxn ang="0">
                  <a:pos x="139" y="422"/>
                </a:cxn>
                <a:cxn ang="0">
                  <a:pos x="141" y="422"/>
                </a:cxn>
                <a:cxn ang="0">
                  <a:pos x="255" y="0"/>
                </a:cxn>
              </a:cxnLst>
              <a:rect l="0" t="0" r="r" b="b"/>
              <a:pathLst>
                <a:path w="255" h="422">
                  <a:moveTo>
                    <a:pt x="255" y="0"/>
                  </a:moveTo>
                  <a:lnTo>
                    <a:pt x="0" y="276"/>
                  </a:lnTo>
                  <a:lnTo>
                    <a:pt x="1" y="278"/>
                  </a:lnTo>
                  <a:lnTo>
                    <a:pt x="202" y="90"/>
                  </a:lnTo>
                  <a:lnTo>
                    <a:pt x="139" y="422"/>
                  </a:lnTo>
                  <a:lnTo>
                    <a:pt x="141" y="422"/>
                  </a:lnTo>
                  <a:lnTo>
                    <a:pt x="255"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sp>
          <p:nvSpPr>
            <p:cNvPr id="7" name="Freeform 4"/>
            <p:cNvSpPr>
              <a:spLocks noChangeAspect="1"/>
            </p:cNvSpPr>
            <p:nvPr/>
          </p:nvSpPr>
          <p:spPr bwMode="auto">
            <a:xfrm>
              <a:off x="3460" y="239"/>
              <a:ext cx="1013" cy="253"/>
            </a:xfrm>
            <a:custGeom>
              <a:avLst/>
              <a:gdLst/>
              <a:ahLst/>
              <a:cxnLst>
                <a:cxn ang="0">
                  <a:pos x="1013" y="0"/>
                </a:cxn>
                <a:cxn ang="0">
                  <a:pos x="0" y="0"/>
                </a:cxn>
                <a:cxn ang="0">
                  <a:pos x="2" y="2"/>
                </a:cxn>
                <a:cxn ang="0">
                  <a:pos x="912" y="23"/>
                </a:cxn>
                <a:cxn ang="0">
                  <a:pos x="507" y="252"/>
                </a:cxn>
                <a:cxn ang="0">
                  <a:pos x="510" y="253"/>
                </a:cxn>
                <a:cxn ang="0">
                  <a:pos x="1013" y="0"/>
                </a:cxn>
              </a:cxnLst>
              <a:rect l="0" t="0" r="r" b="b"/>
              <a:pathLst>
                <a:path w="1013" h="253">
                  <a:moveTo>
                    <a:pt x="1013" y="0"/>
                  </a:moveTo>
                  <a:lnTo>
                    <a:pt x="0" y="0"/>
                  </a:lnTo>
                  <a:lnTo>
                    <a:pt x="2" y="2"/>
                  </a:lnTo>
                  <a:lnTo>
                    <a:pt x="912" y="23"/>
                  </a:lnTo>
                  <a:lnTo>
                    <a:pt x="507" y="252"/>
                  </a:lnTo>
                  <a:lnTo>
                    <a:pt x="510" y="253"/>
                  </a:lnTo>
                  <a:lnTo>
                    <a:pt x="1013"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8382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19200"/>
            <a:ext cx="5111750" cy="490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068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0" name="Slide Number Placeholder 5"/>
          <p:cNvSpPr>
            <a:spLocks noGrp="1"/>
          </p:cNvSpPr>
          <p:nvPr>
            <p:ph type="sldNum" sz="quarter" idx="4"/>
          </p:nvPr>
        </p:nvSpPr>
        <p:spPr>
          <a:xfrm>
            <a:off x="8686800" y="6400800"/>
            <a:ext cx="457200" cy="457200"/>
          </a:xfrm>
          <a:prstGeom prst="rect">
            <a:avLst/>
          </a:prstGeom>
        </p:spPr>
        <p:txBody>
          <a:bodyPr/>
          <a:lstStyle>
            <a:lvl1pPr>
              <a:defRPr sz="1400" b="1">
                <a:solidFill>
                  <a:schemeClr val="bg1"/>
                </a:solidFill>
              </a:defRPr>
            </a:lvl1pPr>
          </a:lstStyle>
          <a:p>
            <a:fld id="{5F228A72-586C-4ED3-BF7D-E1D8C66142EE}" type="slidenum">
              <a:rPr lang="en-US" smtClean="0"/>
              <a:pPr/>
              <a:t>‹#›</a:t>
            </a:fld>
            <a:endParaRPr lang="en-US" dirty="0"/>
          </a:p>
        </p:txBody>
      </p:sp>
      <p:grpSp>
        <p:nvGrpSpPr>
          <p:cNvPr id="8" name="Group 2"/>
          <p:cNvGrpSpPr>
            <a:grpSpLocks noChangeAspect="1"/>
          </p:cNvGrpSpPr>
          <p:nvPr userDrawn="1"/>
        </p:nvGrpSpPr>
        <p:grpSpPr bwMode="auto">
          <a:xfrm>
            <a:off x="7341610" y="110613"/>
            <a:ext cx="1705673" cy="597617"/>
            <a:chOff x="3460" y="74"/>
            <a:chExt cx="1013" cy="422"/>
          </a:xfrm>
          <a:solidFill>
            <a:schemeClr val="bg1"/>
          </a:solidFill>
        </p:grpSpPr>
        <p:sp>
          <p:nvSpPr>
            <p:cNvPr id="9" name="Freeform 3"/>
            <p:cNvSpPr>
              <a:spLocks noChangeAspect="1"/>
            </p:cNvSpPr>
            <p:nvPr/>
          </p:nvSpPr>
          <p:spPr bwMode="auto">
            <a:xfrm>
              <a:off x="4084" y="74"/>
              <a:ext cx="255" cy="422"/>
            </a:xfrm>
            <a:custGeom>
              <a:avLst/>
              <a:gdLst/>
              <a:ahLst/>
              <a:cxnLst>
                <a:cxn ang="0">
                  <a:pos x="255" y="0"/>
                </a:cxn>
                <a:cxn ang="0">
                  <a:pos x="0" y="276"/>
                </a:cxn>
                <a:cxn ang="0">
                  <a:pos x="1" y="278"/>
                </a:cxn>
                <a:cxn ang="0">
                  <a:pos x="202" y="90"/>
                </a:cxn>
                <a:cxn ang="0">
                  <a:pos x="139" y="422"/>
                </a:cxn>
                <a:cxn ang="0">
                  <a:pos x="141" y="422"/>
                </a:cxn>
                <a:cxn ang="0">
                  <a:pos x="255" y="0"/>
                </a:cxn>
              </a:cxnLst>
              <a:rect l="0" t="0" r="r" b="b"/>
              <a:pathLst>
                <a:path w="255" h="422">
                  <a:moveTo>
                    <a:pt x="255" y="0"/>
                  </a:moveTo>
                  <a:lnTo>
                    <a:pt x="0" y="276"/>
                  </a:lnTo>
                  <a:lnTo>
                    <a:pt x="1" y="278"/>
                  </a:lnTo>
                  <a:lnTo>
                    <a:pt x="202" y="90"/>
                  </a:lnTo>
                  <a:lnTo>
                    <a:pt x="139" y="422"/>
                  </a:lnTo>
                  <a:lnTo>
                    <a:pt x="141" y="422"/>
                  </a:lnTo>
                  <a:lnTo>
                    <a:pt x="255"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sp>
          <p:nvSpPr>
            <p:cNvPr id="10" name="Freeform 4"/>
            <p:cNvSpPr>
              <a:spLocks noChangeAspect="1"/>
            </p:cNvSpPr>
            <p:nvPr/>
          </p:nvSpPr>
          <p:spPr bwMode="auto">
            <a:xfrm>
              <a:off x="3460" y="239"/>
              <a:ext cx="1013" cy="253"/>
            </a:xfrm>
            <a:custGeom>
              <a:avLst/>
              <a:gdLst/>
              <a:ahLst/>
              <a:cxnLst>
                <a:cxn ang="0">
                  <a:pos x="1013" y="0"/>
                </a:cxn>
                <a:cxn ang="0">
                  <a:pos x="0" y="0"/>
                </a:cxn>
                <a:cxn ang="0">
                  <a:pos x="2" y="2"/>
                </a:cxn>
                <a:cxn ang="0">
                  <a:pos x="912" y="23"/>
                </a:cxn>
                <a:cxn ang="0">
                  <a:pos x="507" y="252"/>
                </a:cxn>
                <a:cxn ang="0">
                  <a:pos x="510" y="253"/>
                </a:cxn>
                <a:cxn ang="0">
                  <a:pos x="1013" y="0"/>
                </a:cxn>
              </a:cxnLst>
              <a:rect l="0" t="0" r="r" b="b"/>
              <a:pathLst>
                <a:path w="1013" h="253">
                  <a:moveTo>
                    <a:pt x="1013" y="0"/>
                  </a:moveTo>
                  <a:lnTo>
                    <a:pt x="0" y="0"/>
                  </a:lnTo>
                  <a:lnTo>
                    <a:pt x="2" y="2"/>
                  </a:lnTo>
                  <a:lnTo>
                    <a:pt x="912" y="23"/>
                  </a:lnTo>
                  <a:lnTo>
                    <a:pt x="507" y="252"/>
                  </a:lnTo>
                  <a:lnTo>
                    <a:pt x="510" y="253"/>
                  </a:lnTo>
                  <a:lnTo>
                    <a:pt x="1013"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grpSp>
      <p:sp>
        <p:nvSpPr>
          <p:cNvPr id="11" name="Slide Number Placeholder 5"/>
          <p:cNvSpPr txBox="1">
            <a:spLocks/>
          </p:cNvSpPr>
          <p:nvPr userDrawn="1"/>
        </p:nvSpPr>
        <p:spPr>
          <a:xfrm>
            <a:off x="8686800" y="6477000"/>
            <a:ext cx="457200" cy="457200"/>
          </a:xfrm>
          <a:prstGeom prst="rect">
            <a:avLst/>
          </a:prstGeom>
        </p:spPr>
        <p:txBody>
          <a:bodyPr/>
          <a:lstStyle>
            <a:lvl1pPr>
              <a:defRPr sz="1400" b="1">
                <a:solidFill>
                  <a:schemeClr val="accent4"/>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F228A72-586C-4ED3-BF7D-E1D8C66142EE}" type="slidenum">
              <a:rPr kumimoji="0" lang="en-US" sz="1400" b="1" i="0" u="none" strike="noStrike" kern="1200" cap="none" spc="0" normalizeH="0" baseline="0" noProof="0" smtClean="0">
                <a:ln>
                  <a:noFill/>
                </a:ln>
                <a:solidFill>
                  <a:schemeClr val="accent4"/>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chemeClr val="accent4"/>
              </a:solidFill>
              <a:effectLst/>
              <a:uLnTx/>
              <a:uFillTx/>
              <a:latin typeface="+mn-lt"/>
              <a:ea typeface="+mn-ea"/>
              <a:cs typeface="+mn-cs"/>
            </a:endParaRPr>
          </a:p>
        </p:txBody>
      </p:sp>
      <p:sp>
        <p:nvSpPr>
          <p:cNvPr id="12" name="Footer Placeholder 4"/>
          <p:cNvSpPr>
            <a:spLocks noGrp="1"/>
          </p:cNvSpPr>
          <p:nvPr>
            <p:ph type="ftr" sz="quarter" idx="3"/>
          </p:nvPr>
        </p:nvSpPr>
        <p:spPr>
          <a:xfrm>
            <a:off x="1905000" y="6400800"/>
            <a:ext cx="5562600" cy="457200"/>
          </a:xfrm>
          <a:prstGeom prst="rect">
            <a:avLst/>
          </a:prstGeom>
        </p:spPr>
        <p:txBody>
          <a:bodyPr/>
          <a:lstStyle>
            <a:lvl1pPr algn="ctr">
              <a:defRPr sz="1400" b="1">
                <a:solidFill>
                  <a:schemeClr val="accent4"/>
                </a:solidFill>
              </a:defRPr>
            </a:lvl1pPr>
          </a:lstStyle>
          <a:p>
            <a:r>
              <a:rPr lang="en-US" smtClean="0"/>
              <a:t>Lockheed Martin Proprietary Information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6" name="Slide Number Placeholder 5"/>
          <p:cNvSpPr>
            <a:spLocks noGrp="1"/>
          </p:cNvSpPr>
          <p:nvPr>
            <p:ph type="sldNum" sz="quarter" idx="4"/>
          </p:nvPr>
        </p:nvSpPr>
        <p:spPr>
          <a:xfrm>
            <a:off x="8686800" y="6400800"/>
            <a:ext cx="457200" cy="457200"/>
          </a:xfrm>
          <a:prstGeom prst="rect">
            <a:avLst/>
          </a:prstGeom>
        </p:spPr>
        <p:txBody>
          <a:bodyPr/>
          <a:lstStyle>
            <a:lvl1pPr>
              <a:defRPr sz="1400" b="1">
                <a:solidFill>
                  <a:schemeClr val="bg1"/>
                </a:solidFill>
              </a:defRPr>
            </a:lvl1pPr>
          </a:lstStyle>
          <a:p>
            <a:fld id="{5F228A72-586C-4ED3-BF7D-E1D8C66142EE}" type="slidenum">
              <a:rPr lang="en-US" smtClean="0"/>
              <a:pPr/>
              <a:t>‹#›</a:t>
            </a:fld>
            <a:endParaRPr lang="en-US" dirty="0"/>
          </a:p>
        </p:txBody>
      </p:sp>
      <p:grpSp>
        <p:nvGrpSpPr>
          <p:cNvPr id="8" name="Group 2"/>
          <p:cNvGrpSpPr>
            <a:grpSpLocks noChangeAspect="1"/>
          </p:cNvGrpSpPr>
          <p:nvPr userDrawn="1"/>
        </p:nvGrpSpPr>
        <p:grpSpPr bwMode="auto">
          <a:xfrm>
            <a:off x="7341610" y="110613"/>
            <a:ext cx="1705673" cy="597617"/>
            <a:chOff x="3460" y="74"/>
            <a:chExt cx="1013" cy="422"/>
          </a:xfrm>
          <a:solidFill>
            <a:schemeClr val="bg1"/>
          </a:solidFill>
        </p:grpSpPr>
        <p:sp>
          <p:nvSpPr>
            <p:cNvPr id="9" name="Freeform 3"/>
            <p:cNvSpPr>
              <a:spLocks noChangeAspect="1"/>
            </p:cNvSpPr>
            <p:nvPr/>
          </p:nvSpPr>
          <p:spPr bwMode="auto">
            <a:xfrm>
              <a:off x="4084" y="74"/>
              <a:ext cx="255" cy="422"/>
            </a:xfrm>
            <a:custGeom>
              <a:avLst/>
              <a:gdLst/>
              <a:ahLst/>
              <a:cxnLst>
                <a:cxn ang="0">
                  <a:pos x="255" y="0"/>
                </a:cxn>
                <a:cxn ang="0">
                  <a:pos x="0" y="276"/>
                </a:cxn>
                <a:cxn ang="0">
                  <a:pos x="1" y="278"/>
                </a:cxn>
                <a:cxn ang="0">
                  <a:pos x="202" y="90"/>
                </a:cxn>
                <a:cxn ang="0">
                  <a:pos x="139" y="422"/>
                </a:cxn>
                <a:cxn ang="0">
                  <a:pos x="141" y="422"/>
                </a:cxn>
                <a:cxn ang="0">
                  <a:pos x="255" y="0"/>
                </a:cxn>
              </a:cxnLst>
              <a:rect l="0" t="0" r="r" b="b"/>
              <a:pathLst>
                <a:path w="255" h="422">
                  <a:moveTo>
                    <a:pt x="255" y="0"/>
                  </a:moveTo>
                  <a:lnTo>
                    <a:pt x="0" y="276"/>
                  </a:lnTo>
                  <a:lnTo>
                    <a:pt x="1" y="278"/>
                  </a:lnTo>
                  <a:lnTo>
                    <a:pt x="202" y="90"/>
                  </a:lnTo>
                  <a:lnTo>
                    <a:pt x="139" y="422"/>
                  </a:lnTo>
                  <a:lnTo>
                    <a:pt x="141" y="422"/>
                  </a:lnTo>
                  <a:lnTo>
                    <a:pt x="255"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sp>
          <p:nvSpPr>
            <p:cNvPr id="10" name="Freeform 4"/>
            <p:cNvSpPr>
              <a:spLocks noChangeAspect="1"/>
            </p:cNvSpPr>
            <p:nvPr/>
          </p:nvSpPr>
          <p:spPr bwMode="auto">
            <a:xfrm>
              <a:off x="3460" y="239"/>
              <a:ext cx="1013" cy="253"/>
            </a:xfrm>
            <a:custGeom>
              <a:avLst/>
              <a:gdLst/>
              <a:ahLst/>
              <a:cxnLst>
                <a:cxn ang="0">
                  <a:pos x="1013" y="0"/>
                </a:cxn>
                <a:cxn ang="0">
                  <a:pos x="0" y="0"/>
                </a:cxn>
                <a:cxn ang="0">
                  <a:pos x="2" y="2"/>
                </a:cxn>
                <a:cxn ang="0">
                  <a:pos x="912" y="23"/>
                </a:cxn>
                <a:cxn ang="0">
                  <a:pos x="507" y="252"/>
                </a:cxn>
                <a:cxn ang="0">
                  <a:pos x="510" y="253"/>
                </a:cxn>
                <a:cxn ang="0">
                  <a:pos x="1013" y="0"/>
                </a:cxn>
              </a:cxnLst>
              <a:rect l="0" t="0" r="r" b="b"/>
              <a:pathLst>
                <a:path w="1013" h="253">
                  <a:moveTo>
                    <a:pt x="1013" y="0"/>
                  </a:moveTo>
                  <a:lnTo>
                    <a:pt x="0" y="0"/>
                  </a:lnTo>
                  <a:lnTo>
                    <a:pt x="2" y="2"/>
                  </a:lnTo>
                  <a:lnTo>
                    <a:pt x="912" y="23"/>
                  </a:lnTo>
                  <a:lnTo>
                    <a:pt x="507" y="252"/>
                  </a:lnTo>
                  <a:lnTo>
                    <a:pt x="510" y="253"/>
                  </a:lnTo>
                  <a:lnTo>
                    <a:pt x="1013"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grpSp>
      <p:sp>
        <p:nvSpPr>
          <p:cNvPr id="11" name="Slide Number Placeholder 5"/>
          <p:cNvSpPr txBox="1">
            <a:spLocks/>
          </p:cNvSpPr>
          <p:nvPr userDrawn="1"/>
        </p:nvSpPr>
        <p:spPr>
          <a:xfrm>
            <a:off x="8686800" y="6477000"/>
            <a:ext cx="457200" cy="457200"/>
          </a:xfrm>
          <a:prstGeom prst="rect">
            <a:avLst/>
          </a:prstGeom>
        </p:spPr>
        <p:txBody>
          <a:bodyPr/>
          <a:lstStyle>
            <a:lvl1pPr>
              <a:defRPr sz="1400" b="1">
                <a:solidFill>
                  <a:schemeClr val="accent4"/>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F228A72-586C-4ED3-BF7D-E1D8C66142EE}" type="slidenum">
              <a:rPr kumimoji="0" lang="en-US" sz="1400" b="1" i="0" u="none" strike="noStrike" kern="1200" cap="none" spc="0" normalizeH="0" baseline="0" noProof="0" smtClean="0">
                <a:ln>
                  <a:noFill/>
                </a:ln>
                <a:solidFill>
                  <a:schemeClr val="accent4"/>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chemeClr val="accent4"/>
              </a:solidFill>
              <a:effectLst/>
              <a:uLnTx/>
              <a:uFillTx/>
              <a:latin typeface="+mn-lt"/>
              <a:ea typeface="+mn-ea"/>
              <a:cs typeface="+mn-cs"/>
            </a:endParaRPr>
          </a:p>
        </p:txBody>
      </p:sp>
      <p:sp>
        <p:nvSpPr>
          <p:cNvPr id="12" name="Footer Placeholder 4"/>
          <p:cNvSpPr>
            <a:spLocks noGrp="1"/>
          </p:cNvSpPr>
          <p:nvPr>
            <p:ph type="ftr" sz="quarter" idx="3"/>
          </p:nvPr>
        </p:nvSpPr>
        <p:spPr>
          <a:xfrm>
            <a:off x="1905000" y="6400800"/>
            <a:ext cx="5562600" cy="457200"/>
          </a:xfrm>
          <a:prstGeom prst="rect">
            <a:avLst/>
          </a:prstGeom>
        </p:spPr>
        <p:txBody>
          <a:bodyPr/>
          <a:lstStyle>
            <a:lvl1pPr algn="ctr">
              <a:defRPr sz="1400" b="1">
                <a:solidFill>
                  <a:schemeClr val="accent4"/>
                </a:solidFill>
              </a:defRPr>
            </a:lvl1pPr>
          </a:lstStyle>
          <a:p>
            <a:r>
              <a:rPr lang="en-US" smtClean="0"/>
              <a:t>Lockheed Martin Proprietary Information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6858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419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9" name="Group 2"/>
          <p:cNvGrpSpPr>
            <a:grpSpLocks noChangeAspect="1"/>
          </p:cNvGrpSpPr>
          <p:nvPr userDrawn="1"/>
        </p:nvGrpSpPr>
        <p:grpSpPr bwMode="auto">
          <a:xfrm>
            <a:off x="7341610" y="110613"/>
            <a:ext cx="1705673" cy="597617"/>
            <a:chOff x="3460" y="74"/>
            <a:chExt cx="1013" cy="422"/>
          </a:xfrm>
          <a:solidFill>
            <a:schemeClr val="bg1"/>
          </a:solidFill>
        </p:grpSpPr>
        <p:sp>
          <p:nvSpPr>
            <p:cNvPr id="10" name="Freeform 3"/>
            <p:cNvSpPr>
              <a:spLocks noChangeAspect="1"/>
            </p:cNvSpPr>
            <p:nvPr/>
          </p:nvSpPr>
          <p:spPr bwMode="auto">
            <a:xfrm>
              <a:off x="4084" y="74"/>
              <a:ext cx="255" cy="422"/>
            </a:xfrm>
            <a:custGeom>
              <a:avLst/>
              <a:gdLst/>
              <a:ahLst/>
              <a:cxnLst>
                <a:cxn ang="0">
                  <a:pos x="255" y="0"/>
                </a:cxn>
                <a:cxn ang="0">
                  <a:pos x="0" y="276"/>
                </a:cxn>
                <a:cxn ang="0">
                  <a:pos x="1" y="278"/>
                </a:cxn>
                <a:cxn ang="0">
                  <a:pos x="202" y="90"/>
                </a:cxn>
                <a:cxn ang="0">
                  <a:pos x="139" y="422"/>
                </a:cxn>
                <a:cxn ang="0">
                  <a:pos x="141" y="422"/>
                </a:cxn>
                <a:cxn ang="0">
                  <a:pos x="255" y="0"/>
                </a:cxn>
              </a:cxnLst>
              <a:rect l="0" t="0" r="r" b="b"/>
              <a:pathLst>
                <a:path w="255" h="422">
                  <a:moveTo>
                    <a:pt x="255" y="0"/>
                  </a:moveTo>
                  <a:lnTo>
                    <a:pt x="0" y="276"/>
                  </a:lnTo>
                  <a:lnTo>
                    <a:pt x="1" y="278"/>
                  </a:lnTo>
                  <a:lnTo>
                    <a:pt x="202" y="90"/>
                  </a:lnTo>
                  <a:lnTo>
                    <a:pt x="139" y="422"/>
                  </a:lnTo>
                  <a:lnTo>
                    <a:pt x="141" y="422"/>
                  </a:lnTo>
                  <a:lnTo>
                    <a:pt x="255"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sp>
          <p:nvSpPr>
            <p:cNvPr id="11" name="Freeform 4"/>
            <p:cNvSpPr>
              <a:spLocks noChangeAspect="1"/>
            </p:cNvSpPr>
            <p:nvPr/>
          </p:nvSpPr>
          <p:spPr bwMode="auto">
            <a:xfrm>
              <a:off x="3460" y="239"/>
              <a:ext cx="1013" cy="253"/>
            </a:xfrm>
            <a:custGeom>
              <a:avLst/>
              <a:gdLst/>
              <a:ahLst/>
              <a:cxnLst>
                <a:cxn ang="0">
                  <a:pos x="1013" y="0"/>
                </a:cxn>
                <a:cxn ang="0">
                  <a:pos x="0" y="0"/>
                </a:cxn>
                <a:cxn ang="0">
                  <a:pos x="2" y="2"/>
                </a:cxn>
                <a:cxn ang="0">
                  <a:pos x="912" y="23"/>
                </a:cxn>
                <a:cxn ang="0">
                  <a:pos x="507" y="252"/>
                </a:cxn>
                <a:cxn ang="0">
                  <a:pos x="510" y="253"/>
                </a:cxn>
                <a:cxn ang="0">
                  <a:pos x="1013" y="0"/>
                </a:cxn>
              </a:cxnLst>
              <a:rect l="0" t="0" r="r" b="b"/>
              <a:pathLst>
                <a:path w="1013" h="253">
                  <a:moveTo>
                    <a:pt x="1013" y="0"/>
                  </a:moveTo>
                  <a:lnTo>
                    <a:pt x="0" y="0"/>
                  </a:lnTo>
                  <a:lnTo>
                    <a:pt x="2" y="2"/>
                  </a:lnTo>
                  <a:lnTo>
                    <a:pt x="912" y="23"/>
                  </a:lnTo>
                  <a:lnTo>
                    <a:pt x="507" y="252"/>
                  </a:lnTo>
                  <a:lnTo>
                    <a:pt x="510" y="253"/>
                  </a:lnTo>
                  <a:lnTo>
                    <a:pt x="1013"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grpSp>
      <p:pic>
        <p:nvPicPr>
          <p:cNvPr id="1026" name="Picture 2"/>
          <p:cNvPicPr>
            <a:picLocks noChangeAspect="1" noChangeArrowheads="1"/>
          </p:cNvPicPr>
          <p:nvPr userDrawn="1"/>
        </p:nvPicPr>
        <p:blipFill>
          <a:blip r:embed="rId14" cstate="print"/>
          <a:srcRect/>
          <a:stretch>
            <a:fillRect/>
          </a:stretch>
        </p:blipFill>
        <p:spPr bwMode="auto">
          <a:xfrm>
            <a:off x="-1" y="-1"/>
            <a:ext cx="9144000" cy="1051034"/>
          </a:xfrm>
          <a:prstGeom prst="rect">
            <a:avLst/>
          </a:prstGeom>
          <a:noFill/>
          <a:ln w="9525">
            <a:noFill/>
            <a:miter lim="800000"/>
            <a:headEnd/>
            <a:tailEnd/>
          </a:ln>
        </p:spPr>
      </p:pic>
      <p:sp>
        <p:nvSpPr>
          <p:cNvPr id="13" name="Slide Number Placeholder 5"/>
          <p:cNvSpPr txBox="1">
            <a:spLocks/>
          </p:cNvSpPr>
          <p:nvPr userDrawn="1"/>
        </p:nvSpPr>
        <p:spPr>
          <a:xfrm>
            <a:off x="8686800" y="6400800"/>
            <a:ext cx="457200" cy="457200"/>
          </a:xfrm>
          <a:prstGeom prst="rect">
            <a:avLst/>
          </a:prstGeom>
        </p:spPr>
        <p:txBody>
          <a:bodyPr/>
          <a:lstStyle>
            <a:lvl1pPr>
              <a:defRPr sz="1400" b="1">
                <a:solidFill>
                  <a:schemeClr val="accent4"/>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F228A72-586C-4ED3-BF7D-E1D8C66142EE}" type="slidenum">
              <a:rPr kumimoji="0" lang="en-US" sz="1400" b="1" i="0" u="none" strike="noStrike" kern="1200" cap="none" spc="0" normalizeH="0" baseline="0" noProof="0" smtClean="0">
                <a:ln>
                  <a:noFill/>
                </a:ln>
                <a:solidFill>
                  <a:schemeClr val="accent4"/>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chemeClr val="accent4"/>
              </a:solidFill>
              <a:effectLst/>
              <a:uLnTx/>
              <a:uFillTx/>
              <a:latin typeface="+mn-lt"/>
              <a:ea typeface="+mn-ea"/>
              <a:cs typeface="+mn-cs"/>
            </a:endParaRPr>
          </a:p>
        </p:txBody>
      </p:sp>
      <p:pic>
        <p:nvPicPr>
          <p:cNvPr id="14" name="Picture 13" descr="logo_no_icon_ALTERED2_081110.jpg"/>
          <p:cNvPicPr>
            <a:picLocks noChangeAspect="1"/>
          </p:cNvPicPr>
          <p:nvPr userDrawn="1"/>
        </p:nvPicPr>
        <p:blipFill>
          <a:blip r:embed="rId15" cstate="print"/>
          <a:stretch>
            <a:fillRect/>
          </a:stretch>
        </p:blipFill>
        <p:spPr>
          <a:xfrm>
            <a:off x="0" y="6143625"/>
            <a:ext cx="2190750" cy="714375"/>
          </a:xfrm>
          <a:prstGeom prst="rect">
            <a:avLst/>
          </a:prstGeom>
        </p:spPr>
      </p:pic>
      <p:sp>
        <p:nvSpPr>
          <p:cNvPr id="12" name="Footer Placeholder 4"/>
          <p:cNvSpPr>
            <a:spLocks noGrp="1"/>
          </p:cNvSpPr>
          <p:nvPr>
            <p:ph type="ftr" sz="quarter" idx="3"/>
          </p:nvPr>
        </p:nvSpPr>
        <p:spPr>
          <a:xfrm>
            <a:off x="457200" y="6019800"/>
            <a:ext cx="8229600" cy="701675"/>
          </a:xfrm>
          <a:prstGeom prst="rect">
            <a:avLst/>
          </a:prstGeom>
        </p:spPr>
        <p:txBody>
          <a:bodyPr/>
          <a:lstStyle>
            <a:lvl1pPr>
              <a:defRPr sz="800" b="1">
                <a:solidFill>
                  <a:schemeClr val="accent4"/>
                </a:solidFill>
              </a:defRPr>
            </a:lvl1pPr>
          </a:lstStyle>
          <a:p>
            <a:pPr algn="ctr"/>
            <a:r>
              <a:rPr lang="en-US" smtClean="0"/>
              <a:t>© Copyright 2011 Lockheed Martin Corporation</a:t>
            </a:r>
            <a:endParaRPr lang="en-US"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upload.wikimedia.org/wikipedia/commons/7/7b/FEM_example_of_2D_solution.png" TargetMode="External"/><Relationship Id="rId3" Type="http://schemas.openxmlformats.org/officeDocument/2006/relationships/image" Target="../media/image15.jpeg"/><Relationship Id="rId7"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hyperlink" Target="http://upload.wikimedia.org/wikipedia/commons/1/1d/Plasticity.jpg" TargetMode="External"/><Relationship Id="rId5" Type="http://schemas.openxmlformats.org/officeDocument/2006/relationships/image" Target="../media/image16.jpeg"/><Relationship Id="rId4" Type="http://schemas.openxmlformats.org/officeDocument/2006/relationships/hyperlink" Target="http://upload.wikimedia.org/wikipedia/commons/a/ac/NIST_Manufacturing_Systems_Integration_Program.jpg" TargetMode="External"/><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1.gif"/><Relationship Id="rId3" Type="http://schemas.openxmlformats.org/officeDocument/2006/relationships/image" Target="../media/image14.png"/><Relationship Id="rId7" Type="http://schemas.openxmlformats.org/officeDocument/2006/relationships/hyperlink" Target="http://upload.wikimedia.org/wikipedia/commons/1/1d/Plasticity.jpg" TargetMode="External"/><Relationship Id="rId12" Type="http://schemas.openxmlformats.org/officeDocument/2006/relationships/hyperlink" Target="http://upload.wikimedia.org/wikipedia/commons/a/a8/UML_Diagramme_Deploiement.gif" TargetMode="External"/><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16.jpeg"/><Relationship Id="rId11" Type="http://schemas.openxmlformats.org/officeDocument/2006/relationships/image" Target="../media/image20.jpeg"/><Relationship Id="rId5" Type="http://schemas.openxmlformats.org/officeDocument/2006/relationships/hyperlink" Target="http://upload.wikimedia.org/wikipedia/commons/a/ac/NIST_Manufacturing_Systems_Integration_Program.jpg" TargetMode="External"/><Relationship Id="rId10" Type="http://schemas.openxmlformats.org/officeDocument/2006/relationships/image" Target="../media/image18.png"/><Relationship Id="rId4" Type="http://schemas.openxmlformats.org/officeDocument/2006/relationships/image" Target="../media/image15.jpeg"/><Relationship Id="rId9" Type="http://schemas.openxmlformats.org/officeDocument/2006/relationships/hyperlink" Target="http://upload.wikimedia.org/wikipedia/commons/7/7b/FEM_example_of_2D_solution.png" TargetMode="External"/><Relationship Id="rId1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32.emf"/><Relationship Id="rId13" Type="http://schemas.openxmlformats.org/officeDocument/2006/relationships/image" Target="../media/image34.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hyperlink" Target="http://upload.wikimedia.org/wikipedia/commons/1/16/MATLAB_surf_sinc3D.svg" TargetMode="Externa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3.jpeg"/><Relationship Id="rId5" Type="http://schemas.openxmlformats.org/officeDocument/2006/relationships/image" Target="../media/image29.png"/><Relationship Id="rId10" Type="http://schemas.openxmlformats.org/officeDocument/2006/relationships/hyperlink" Target="http://upload.wikimedia.org/wikipedia/commons/4/4a/FAE_visualization.jpg" TargetMode="External"/><Relationship Id="rId4" Type="http://schemas.openxmlformats.org/officeDocument/2006/relationships/image" Target="../media/image28.png"/><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wmf"/><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1470025"/>
          </a:xfrm>
        </p:spPr>
        <p:txBody>
          <a:bodyPr>
            <a:normAutofit/>
          </a:bodyPr>
          <a:lstStyle/>
          <a:p>
            <a:r>
              <a:rPr lang="en-US" sz="3600" dirty="0" smtClean="0"/>
              <a:t>The Lockheed Martin Digital Tapestry</a:t>
            </a:r>
            <a:endParaRPr lang="en-US" sz="3600" i="1" dirty="0"/>
          </a:p>
        </p:txBody>
      </p:sp>
      <p:sp>
        <p:nvSpPr>
          <p:cNvPr id="3" name="Subtitle 2"/>
          <p:cNvSpPr>
            <a:spLocks noGrp="1"/>
          </p:cNvSpPr>
          <p:nvPr>
            <p:ph type="subTitle" idx="1"/>
          </p:nvPr>
        </p:nvSpPr>
        <p:spPr>
          <a:xfrm>
            <a:off x="1371600" y="3124200"/>
            <a:ext cx="6400800" cy="838200"/>
          </a:xfrm>
        </p:spPr>
        <p:txBody>
          <a:bodyPr/>
          <a:lstStyle/>
          <a:p>
            <a:r>
              <a:rPr lang="en-US" b="1" dirty="0" smtClean="0">
                <a:solidFill>
                  <a:schemeClr val="tx1"/>
                </a:solidFill>
                <a:latin typeface="Arial" pitchFamily="34" charset="0"/>
                <a:cs typeface="Arial" pitchFamily="34" charset="0"/>
              </a:rPr>
              <a:t>2012 INCOSE MBSE Workshop</a:t>
            </a:r>
          </a:p>
          <a:p>
            <a:r>
              <a:rPr lang="en-US" b="1" dirty="0" smtClean="0">
                <a:solidFill>
                  <a:schemeClr val="tx1"/>
                </a:solidFill>
                <a:latin typeface="Arial" pitchFamily="34" charset="0"/>
                <a:cs typeface="Arial" pitchFamily="34" charset="0"/>
              </a:rPr>
              <a:t>Jacksonville, FL</a:t>
            </a:r>
            <a:endParaRPr lang="en-US" b="1" dirty="0">
              <a:solidFill>
                <a:schemeClr val="tx1"/>
              </a:solidFill>
              <a:latin typeface="Arial" pitchFamily="34" charset="0"/>
              <a:cs typeface="Arial" pitchFamily="34" charset="0"/>
            </a:endParaRPr>
          </a:p>
        </p:txBody>
      </p:sp>
      <p:sp>
        <p:nvSpPr>
          <p:cNvPr id="4" name="Subtitle 2"/>
          <p:cNvSpPr txBox="1">
            <a:spLocks/>
          </p:cNvSpPr>
          <p:nvPr/>
        </p:nvSpPr>
        <p:spPr>
          <a:xfrm>
            <a:off x="457200" y="5410200"/>
            <a:ext cx="7086600" cy="8382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1"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
        <p:nvSpPr>
          <p:cNvPr id="5" name="Subtitle 2"/>
          <p:cNvSpPr txBox="1">
            <a:spLocks/>
          </p:cNvSpPr>
          <p:nvPr/>
        </p:nvSpPr>
        <p:spPr>
          <a:xfrm>
            <a:off x="228600" y="4724400"/>
            <a:ext cx="8305800" cy="11430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Christopher Oster</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MBSD Rollout Manager</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2000" b="1" dirty="0" smtClean="0">
                <a:latin typeface="Arial" pitchFamily="34" charset="0"/>
                <a:cs typeface="Arial" pitchFamily="34" charset="0"/>
              </a:rPr>
              <a:t>Lockheed Martin Corporation</a:t>
            </a:r>
            <a:endParaRPr kumimoji="0" lang="en-US" sz="20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Footer Placeholder 3"/>
          <p:cNvSpPr txBox="1">
            <a:spLocks/>
          </p:cNvSpPr>
          <p:nvPr/>
        </p:nvSpPr>
        <p:spPr>
          <a:xfrm>
            <a:off x="1905000" y="6400800"/>
            <a:ext cx="5562600" cy="457200"/>
          </a:xfrm>
          <a:prstGeom prst="rect">
            <a:avLst/>
          </a:prstGeom>
        </p:spPr>
        <p:txBody>
          <a:bodyPr/>
          <a:lstStyle/>
          <a:p>
            <a:pPr lvl="0" algn="ctr"/>
            <a:r>
              <a:rPr lang="en-US" sz="1400" b="1" dirty="0" smtClean="0">
                <a:solidFill>
                  <a:srgbClr val="0B5394"/>
                </a:solidFill>
              </a:rPr>
              <a:t>© Copyright 2011 Lockheed Martin Corporation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ost_small.png"/>
          <p:cNvPicPr>
            <a:picLocks noChangeAspect="1"/>
          </p:cNvPicPr>
          <p:nvPr/>
        </p:nvPicPr>
        <p:blipFill>
          <a:blip r:embed="rId2" cstate="print"/>
          <a:stretch>
            <a:fillRect/>
          </a:stretch>
        </p:blipFill>
        <p:spPr>
          <a:xfrm>
            <a:off x="2200275" y="4591050"/>
            <a:ext cx="1402610" cy="1344168"/>
          </a:xfrm>
          <a:prstGeom prst="rect">
            <a:avLst/>
          </a:prstGeom>
          <a:effectLst>
            <a:glow rad="101600">
              <a:schemeClr val="accent1">
                <a:satMod val="175000"/>
                <a:alpha val="40000"/>
              </a:schemeClr>
            </a:glow>
          </a:effectLst>
        </p:spPr>
      </p:pic>
      <p:sp>
        <p:nvSpPr>
          <p:cNvPr id="2" name="Title 1"/>
          <p:cNvSpPr>
            <a:spLocks noGrp="1"/>
          </p:cNvSpPr>
          <p:nvPr>
            <p:ph type="title"/>
          </p:nvPr>
        </p:nvSpPr>
        <p:spPr/>
        <p:txBody>
          <a:bodyPr/>
          <a:lstStyle/>
          <a:p>
            <a:r>
              <a:rPr lang="en-US" b="1" dirty="0" smtClean="0"/>
              <a:t>Existing Modeling Activities</a:t>
            </a:r>
            <a:endParaRPr lang="en-US" b="1" dirty="0"/>
          </a:p>
        </p:txBody>
      </p:sp>
      <p:sp>
        <p:nvSpPr>
          <p:cNvPr id="3" name="Content Placeholder 2"/>
          <p:cNvSpPr>
            <a:spLocks noGrp="1"/>
          </p:cNvSpPr>
          <p:nvPr>
            <p:ph idx="1"/>
          </p:nvPr>
        </p:nvSpPr>
        <p:spPr>
          <a:xfrm>
            <a:off x="457200" y="1172028"/>
            <a:ext cx="8229600" cy="3505200"/>
          </a:xfrm>
        </p:spPr>
        <p:txBody>
          <a:bodyPr/>
          <a:lstStyle/>
          <a:p>
            <a:r>
              <a:rPr lang="en-US" dirty="0" smtClean="0"/>
              <a:t>Most engineers leverages </a:t>
            </a:r>
            <a:r>
              <a:rPr lang="en-US" i="1" dirty="0" smtClean="0"/>
              <a:t>focused</a:t>
            </a:r>
            <a:r>
              <a:rPr lang="en-US" dirty="0" smtClean="0"/>
              <a:t> modeling activities across various disciplines.</a:t>
            </a:r>
            <a:br>
              <a:rPr lang="en-US" dirty="0" smtClean="0"/>
            </a:br>
            <a:endParaRPr lang="en-US" sz="400" dirty="0" smtClean="0"/>
          </a:p>
          <a:p>
            <a:r>
              <a:rPr lang="en-US" dirty="0" smtClean="0"/>
              <a:t>Capability to support integration across discipline lines tends to be limited or missing.</a:t>
            </a:r>
            <a:br>
              <a:rPr lang="en-US" dirty="0" smtClean="0"/>
            </a:br>
            <a:endParaRPr lang="en-US" sz="400" dirty="0" smtClean="0"/>
          </a:p>
          <a:p>
            <a:r>
              <a:rPr lang="en-US" dirty="0" smtClean="0"/>
              <a:t>Existing integrations tend to be “point to point”</a:t>
            </a:r>
          </a:p>
        </p:txBody>
      </p:sp>
      <p:sp>
        <p:nvSpPr>
          <p:cNvPr id="4" name="Footer Placeholder 3"/>
          <p:cNvSpPr>
            <a:spLocks noGrp="1"/>
          </p:cNvSpPr>
          <p:nvPr>
            <p:ph type="ftr" sz="quarter" idx="3"/>
          </p:nvPr>
        </p:nvSpPr>
        <p:spPr/>
        <p:txBody>
          <a:bodyPr/>
          <a:lstStyle/>
          <a:p>
            <a:pPr algn="ctr"/>
            <a:r>
              <a:rPr lang="en-US" dirty="0" smtClean="0"/>
              <a:t>© Copyright 2011 Lockheed Martin Corporation</a:t>
            </a:r>
          </a:p>
        </p:txBody>
      </p:sp>
      <p:pic>
        <p:nvPicPr>
          <p:cNvPr id="5" name="Picture 18" descr="http://upload.wikimedia.org/wikipedia/commons/1/11/Sysml_diagrams_collage.jpg"/>
          <p:cNvPicPr>
            <a:picLocks noChangeAspect="1" noChangeArrowheads="1"/>
          </p:cNvPicPr>
          <p:nvPr/>
        </p:nvPicPr>
        <p:blipFill>
          <a:blip r:embed="rId3" cstate="print"/>
          <a:srcRect l="8627" t="15152" r="16605" b="21212"/>
          <a:stretch>
            <a:fillRect/>
          </a:stretch>
        </p:blipFill>
        <p:spPr bwMode="auto">
          <a:xfrm>
            <a:off x="304800" y="4652997"/>
            <a:ext cx="1527628" cy="1295400"/>
          </a:xfrm>
          <a:prstGeom prst="rect">
            <a:avLst/>
          </a:prstGeom>
          <a:noFill/>
          <a:effectLst>
            <a:glow rad="101600">
              <a:schemeClr val="accent1">
                <a:satMod val="175000"/>
                <a:alpha val="40000"/>
              </a:schemeClr>
            </a:glow>
          </a:effectLst>
        </p:spPr>
      </p:pic>
      <p:pic>
        <p:nvPicPr>
          <p:cNvPr id="6" name="Picture 6" descr="File:NIST Manufacturing Systems Integration Program.jpg">
            <a:hlinkClick r:id="rId4"/>
          </p:cNvPr>
          <p:cNvPicPr>
            <a:picLocks noChangeAspect="1" noChangeArrowheads="1"/>
          </p:cNvPicPr>
          <p:nvPr/>
        </p:nvPicPr>
        <p:blipFill>
          <a:blip r:embed="rId5" cstate="print"/>
          <a:srcRect l="15975" t="21369" r="11521" b="15860"/>
          <a:stretch>
            <a:fillRect/>
          </a:stretch>
        </p:blipFill>
        <p:spPr bwMode="auto">
          <a:xfrm>
            <a:off x="7315200" y="4576797"/>
            <a:ext cx="1447800" cy="1329656"/>
          </a:xfrm>
          <a:prstGeom prst="rect">
            <a:avLst/>
          </a:prstGeom>
          <a:noFill/>
          <a:effectLst>
            <a:glow rad="101600">
              <a:schemeClr val="accent1">
                <a:satMod val="175000"/>
                <a:alpha val="40000"/>
              </a:schemeClr>
            </a:glow>
          </a:effectLst>
        </p:spPr>
      </p:pic>
      <p:pic>
        <p:nvPicPr>
          <p:cNvPr id="7" name="Picture 2" descr="File:Plasticity.jpg">
            <a:hlinkClick r:id="rId6"/>
          </p:cNvPr>
          <p:cNvPicPr>
            <a:picLocks noChangeAspect="1" noChangeArrowheads="1"/>
          </p:cNvPicPr>
          <p:nvPr/>
        </p:nvPicPr>
        <p:blipFill>
          <a:blip r:embed="rId7" cstate="print"/>
          <a:srcRect l="39759" t="17839" r="3614" b="10851"/>
          <a:stretch>
            <a:fillRect/>
          </a:stretch>
        </p:blipFill>
        <p:spPr bwMode="auto">
          <a:xfrm>
            <a:off x="3884184" y="4601028"/>
            <a:ext cx="1371599" cy="1342416"/>
          </a:xfrm>
          <a:prstGeom prst="rect">
            <a:avLst/>
          </a:prstGeom>
          <a:noFill/>
          <a:effectLst>
            <a:glow rad="101600">
              <a:schemeClr val="accent1">
                <a:satMod val="175000"/>
                <a:alpha val="40000"/>
              </a:schemeClr>
            </a:glow>
          </a:effectLst>
        </p:spPr>
      </p:pic>
      <p:pic>
        <p:nvPicPr>
          <p:cNvPr id="8" name="Picture 4" descr="File:FEM example of 2D solution.png">
            <a:hlinkClick r:id="rId8"/>
          </p:cNvPr>
          <p:cNvPicPr>
            <a:picLocks noChangeAspect="1" noChangeArrowheads="1"/>
          </p:cNvPicPr>
          <p:nvPr/>
        </p:nvPicPr>
        <p:blipFill>
          <a:blip r:embed="rId9" cstate="print"/>
          <a:srcRect/>
          <a:stretch>
            <a:fillRect/>
          </a:stretch>
        </p:blipFill>
        <p:spPr bwMode="auto">
          <a:xfrm>
            <a:off x="5562600" y="4557486"/>
            <a:ext cx="1447800" cy="1371600"/>
          </a:xfrm>
          <a:prstGeom prst="rect">
            <a:avLst/>
          </a:prstGeom>
          <a:noFill/>
          <a:effectLst>
            <a:glow rad="101600">
              <a:schemeClr val="accent1">
                <a:satMod val="175000"/>
                <a:alpha val="40000"/>
              </a:schemeClr>
            </a:glow>
          </a:effectLst>
        </p:spPr>
      </p:pic>
      <p:sp>
        <p:nvSpPr>
          <p:cNvPr id="10" name="TextBox 9"/>
          <p:cNvSpPr txBox="1"/>
          <p:nvPr/>
        </p:nvSpPr>
        <p:spPr>
          <a:xfrm>
            <a:off x="381000" y="5929086"/>
            <a:ext cx="1345946" cy="369332"/>
          </a:xfrm>
          <a:prstGeom prst="rect">
            <a:avLst/>
          </a:prstGeom>
          <a:noFill/>
        </p:spPr>
        <p:txBody>
          <a:bodyPr wrap="none" rtlCol="0">
            <a:spAutoFit/>
          </a:bodyPr>
          <a:lstStyle/>
          <a:p>
            <a:r>
              <a:rPr lang="en-US" dirty="0" smtClean="0"/>
              <a:t>Architecture</a:t>
            </a:r>
            <a:endParaRPr lang="en-US" dirty="0"/>
          </a:p>
        </p:txBody>
      </p:sp>
      <p:sp>
        <p:nvSpPr>
          <p:cNvPr id="11" name="TextBox 10"/>
          <p:cNvSpPr txBox="1"/>
          <p:nvPr/>
        </p:nvSpPr>
        <p:spPr>
          <a:xfrm>
            <a:off x="2667000" y="5929086"/>
            <a:ext cx="594073" cy="369332"/>
          </a:xfrm>
          <a:prstGeom prst="rect">
            <a:avLst/>
          </a:prstGeom>
          <a:noFill/>
        </p:spPr>
        <p:txBody>
          <a:bodyPr wrap="none" rtlCol="0">
            <a:spAutoFit/>
          </a:bodyPr>
          <a:lstStyle/>
          <a:p>
            <a:r>
              <a:rPr lang="en-US" dirty="0" smtClean="0"/>
              <a:t>Cost</a:t>
            </a:r>
            <a:endParaRPr lang="en-US" dirty="0"/>
          </a:p>
        </p:txBody>
      </p:sp>
      <p:sp>
        <p:nvSpPr>
          <p:cNvPr id="12" name="TextBox 11"/>
          <p:cNvSpPr txBox="1"/>
          <p:nvPr/>
        </p:nvSpPr>
        <p:spPr>
          <a:xfrm>
            <a:off x="4253699" y="5929086"/>
            <a:ext cx="583814" cy="369332"/>
          </a:xfrm>
          <a:prstGeom prst="rect">
            <a:avLst/>
          </a:prstGeom>
          <a:noFill/>
        </p:spPr>
        <p:txBody>
          <a:bodyPr wrap="none" rtlCol="0">
            <a:spAutoFit/>
          </a:bodyPr>
          <a:lstStyle/>
          <a:p>
            <a:r>
              <a:rPr lang="en-US" dirty="0" smtClean="0"/>
              <a:t>CAD</a:t>
            </a:r>
            <a:endParaRPr lang="en-US" dirty="0"/>
          </a:p>
        </p:txBody>
      </p:sp>
      <p:sp>
        <p:nvSpPr>
          <p:cNvPr id="13" name="TextBox 12"/>
          <p:cNvSpPr txBox="1"/>
          <p:nvPr/>
        </p:nvSpPr>
        <p:spPr>
          <a:xfrm>
            <a:off x="5562600" y="5929086"/>
            <a:ext cx="1391856" cy="369332"/>
          </a:xfrm>
          <a:prstGeom prst="rect">
            <a:avLst/>
          </a:prstGeom>
          <a:noFill/>
        </p:spPr>
        <p:txBody>
          <a:bodyPr wrap="none" rtlCol="0">
            <a:spAutoFit/>
          </a:bodyPr>
          <a:lstStyle/>
          <a:p>
            <a:r>
              <a:rPr lang="en-US" dirty="0" smtClean="0"/>
              <a:t>Performance</a:t>
            </a:r>
            <a:endParaRPr lang="en-US" dirty="0"/>
          </a:p>
        </p:txBody>
      </p:sp>
      <p:sp>
        <p:nvSpPr>
          <p:cNvPr id="14" name="TextBox 13"/>
          <p:cNvSpPr txBox="1"/>
          <p:nvPr/>
        </p:nvSpPr>
        <p:spPr>
          <a:xfrm>
            <a:off x="7239000" y="5929086"/>
            <a:ext cx="1573188" cy="369332"/>
          </a:xfrm>
          <a:prstGeom prst="rect">
            <a:avLst/>
          </a:prstGeom>
          <a:noFill/>
        </p:spPr>
        <p:txBody>
          <a:bodyPr wrap="none" rtlCol="0">
            <a:spAutoFit/>
          </a:bodyPr>
          <a:lstStyle/>
          <a:p>
            <a:r>
              <a:rPr lang="en-US" dirty="0" smtClean="0"/>
              <a:t>Manufacturing</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1"/>
          <p:cNvPicPr>
            <a:picLocks noChangeAspect="1" noChangeArrowheads="1"/>
          </p:cNvPicPr>
          <p:nvPr/>
        </p:nvPicPr>
        <p:blipFill>
          <a:blip r:embed="rId2" cstate="print"/>
          <a:srcRect/>
          <a:stretch>
            <a:fillRect/>
          </a:stretch>
        </p:blipFill>
        <p:spPr bwMode="auto">
          <a:xfrm>
            <a:off x="4616611" y="1219200"/>
            <a:ext cx="4111279" cy="2819400"/>
          </a:xfrm>
          <a:prstGeom prst="rect">
            <a:avLst/>
          </a:prstGeom>
          <a:solidFill>
            <a:srgbClr val="92D050"/>
          </a:solidFill>
          <a:ln w="9525">
            <a:noFill/>
            <a:miter lim="800000"/>
            <a:headEnd/>
            <a:tailEnd/>
          </a:ln>
          <a:effectLst>
            <a:outerShdw blurRad="50800" dist="38100" dir="2700000" sx="105000" sy="105000" algn="tl" rotWithShape="0">
              <a:prstClr val="black">
                <a:alpha val="40000"/>
              </a:prstClr>
            </a:outerShdw>
          </a:effectLst>
        </p:spPr>
      </p:pic>
      <p:pic>
        <p:nvPicPr>
          <p:cNvPr id="34" name="Picture 33" descr="cost_small.png"/>
          <p:cNvPicPr>
            <a:picLocks noChangeAspect="1"/>
          </p:cNvPicPr>
          <p:nvPr/>
        </p:nvPicPr>
        <p:blipFill>
          <a:blip r:embed="rId3" cstate="print"/>
          <a:stretch>
            <a:fillRect/>
          </a:stretch>
        </p:blipFill>
        <p:spPr>
          <a:xfrm>
            <a:off x="895628" y="5364619"/>
            <a:ext cx="619125" cy="593328"/>
          </a:xfrm>
          <a:prstGeom prst="rect">
            <a:avLst/>
          </a:prstGeom>
          <a:noFill/>
          <a:effectLst>
            <a:glow rad="101600">
              <a:schemeClr val="accent4">
                <a:satMod val="175000"/>
                <a:alpha val="40000"/>
              </a:schemeClr>
            </a:glow>
          </a:effectLst>
        </p:spPr>
      </p:pic>
      <p:sp>
        <p:nvSpPr>
          <p:cNvPr id="36" name="Rounded Rectangle 35"/>
          <p:cNvSpPr/>
          <p:nvPr/>
        </p:nvSpPr>
        <p:spPr>
          <a:xfrm>
            <a:off x="448887" y="1149684"/>
            <a:ext cx="3589713" cy="244141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b="1">
              <a:solidFill>
                <a:srgbClr val="FFFF00"/>
              </a:solidFill>
            </a:endParaRPr>
          </a:p>
        </p:txBody>
      </p:sp>
      <p:sp>
        <p:nvSpPr>
          <p:cNvPr id="2" name="Title 1"/>
          <p:cNvSpPr>
            <a:spLocks noGrp="1"/>
          </p:cNvSpPr>
          <p:nvPr>
            <p:ph type="title"/>
          </p:nvPr>
        </p:nvSpPr>
        <p:spPr/>
        <p:txBody>
          <a:bodyPr>
            <a:normAutofit/>
          </a:bodyPr>
          <a:lstStyle/>
          <a:p>
            <a:r>
              <a:rPr lang="en-US" b="1" dirty="0" smtClean="0"/>
              <a:t>From Focused Models to Digital Tapestry </a:t>
            </a:r>
            <a:endParaRPr lang="en-US" b="1" dirty="0"/>
          </a:p>
        </p:txBody>
      </p:sp>
      <p:sp>
        <p:nvSpPr>
          <p:cNvPr id="11" name="Content Placeholder 2"/>
          <p:cNvSpPr>
            <a:spLocks noGrp="1"/>
          </p:cNvSpPr>
          <p:nvPr>
            <p:ph sz="half" idx="1"/>
          </p:nvPr>
        </p:nvSpPr>
        <p:spPr>
          <a:xfrm>
            <a:off x="568866" y="1724207"/>
            <a:ext cx="2060144" cy="609600"/>
          </a:xfrm>
        </p:spPr>
        <p:txBody>
          <a:bodyPr>
            <a:noAutofit/>
          </a:bodyPr>
          <a:lstStyle/>
          <a:p>
            <a:r>
              <a:rPr lang="en-US" sz="2200" b="1" dirty="0" smtClean="0"/>
              <a:t>Cost </a:t>
            </a:r>
            <a:endParaRPr lang="en-US" sz="2200" b="1" dirty="0"/>
          </a:p>
        </p:txBody>
      </p:sp>
      <p:sp>
        <p:nvSpPr>
          <p:cNvPr id="12" name="Content Placeholder 2"/>
          <p:cNvSpPr>
            <a:spLocks noGrp="1"/>
          </p:cNvSpPr>
          <p:nvPr>
            <p:ph sz="half" idx="1"/>
          </p:nvPr>
        </p:nvSpPr>
        <p:spPr>
          <a:xfrm>
            <a:off x="559904" y="2100252"/>
            <a:ext cx="3821706" cy="609600"/>
          </a:xfrm>
        </p:spPr>
        <p:txBody>
          <a:bodyPr>
            <a:noAutofit/>
          </a:bodyPr>
          <a:lstStyle/>
          <a:p>
            <a:r>
              <a:rPr lang="en-US" sz="2200" b="1" dirty="0" smtClean="0"/>
              <a:t>Technical Credibility </a:t>
            </a:r>
            <a:endParaRPr lang="en-US" sz="2200" b="1" dirty="0"/>
          </a:p>
        </p:txBody>
      </p:sp>
      <p:sp>
        <p:nvSpPr>
          <p:cNvPr id="13" name="Content Placeholder 2"/>
          <p:cNvSpPr>
            <a:spLocks noGrp="1"/>
          </p:cNvSpPr>
          <p:nvPr>
            <p:ph sz="half" idx="1"/>
          </p:nvPr>
        </p:nvSpPr>
        <p:spPr>
          <a:xfrm>
            <a:off x="563136" y="2508214"/>
            <a:ext cx="2703394" cy="609600"/>
          </a:xfrm>
        </p:spPr>
        <p:txBody>
          <a:bodyPr>
            <a:normAutofit/>
          </a:bodyPr>
          <a:lstStyle/>
          <a:p>
            <a:r>
              <a:rPr lang="en-US" sz="2200" b="1" dirty="0" smtClean="0"/>
              <a:t>Innovation </a:t>
            </a:r>
            <a:endParaRPr lang="en-US" sz="2200" b="1" dirty="0"/>
          </a:p>
        </p:txBody>
      </p:sp>
      <p:sp>
        <p:nvSpPr>
          <p:cNvPr id="14" name="Content Placeholder 2"/>
          <p:cNvSpPr>
            <a:spLocks noGrp="1"/>
          </p:cNvSpPr>
          <p:nvPr>
            <p:ph sz="half" idx="1"/>
          </p:nvPr>
        </p:nvSpPr>
        <p:spPr>
          <a:xfrm>
            <a:off x="566366" y="2908852"/>
            <a:ext cx="3335883" cy="609600"/>
          </a:xfrm>
        </p:spPr>
        <p:txBody>
          <a:bodyPr>
            <a:noAutofit/>
          </a:bodyPr>
          <a:lstStyle/>
          <a:p>
            <a:r>
              <a:rPr lang="en-US" sz="2200" b="1" dirty="0" smtClean="0"/>
              <a:t>Business Generation </a:t>
            </a:r>
            <a:endParaRPr lang="en-US" sz="2200" b="1" dirty="0"/>
          </a:p>
        </p:txBody>
      </p:sp>
      <p:pic>
        <p:nvPicPr>
          <p:cNvPr id="15" name="Picture 18" descr="http://upload.wikimedia.org/wikipedia/commons/1/11/Sysml_diagrams_collage.jpg"/>
          <p:cNvPicPr>
            <a:picLocks noChangeAspect="1" noChangeArrowheads="1"/>
          </p:cNvPicPr>
          <p:nvPr/>
        </p:nvPicPr>
        <p:blipFill>
          <a:blip r:embed="rId4" cstate="print"/>
          <a:srcRect l="8627" t="15152" r="16605" b="21212"/>
          <a:stretch>
            <a:fillRect/>
          </a:stretch>
        </p:blipFill>
        <p:spPr bwMode="auto">
          <a:xfrm>
            <a:off x="328200" y="4234417"/>
            <a:ext cx="658368" cy="558284"/>
          </a:xfrm>
          <a:prstGeom prst="rect">
            <a:avLst/>
          </a:prstGeom>
          <a:noFill/>
          <a:effectLst>
            <a:glow rad="101600">
              <a:schemeClr val="accent4">
                <a:satMod val="175000"/>
                <a:alpha val="40000"/>
              </a:schemeClr>
            </a:glow>
          </a:effectLst>
        </p:spPr>
      </p:pic>
      <p:pic>
        <p:nvPicPr>
          <p:cNvPr id="16" name="Picture 6" descr="File:NIST Manufacturing Systems Integration Program.jpg">
            <a:hlinkClick r:id="rId5"/>
          </p:cNvPr>
          <p:cNvPicPr>
            <a:picLocks noChangeAspect="1" noChangeArrowheads="1"/>
          </p:cNvPicPr>
          <p:nvPr/>
        </p:nvPicPr>
        <p:blipFill>
          <a:blip r:embed="rId6" cstate="print"/>
          <a:srcRect l="15975" t="21369" r="11521" b="15860"/>
          <a:stretch>
            <a:fillRect/>
          </a:stretch>
        </p:blipFill>
        <p:spPr bwMode="auto">
          <a:xfrm>
            <a:off x="3008271" y="4126175"/>
            <a:ext cx="597408" cy="548658"/>
          </a:xfrm>
          <a:prstGeom prst="rect">
            <a:avLst/>
          </a:prstGeom>
          <a:noFill/>
          <a:effectLst>
            <a:glow rad="101600">
              <a:schemeClr val="accent4">
                <a:satMod val="175000"/>
                <a:alpha val="40000"/>
              </a:schemeClr>
            </a:glow>
          </a:effectLst>
        </p:spPr>
      </p:pic>
      <p:pic>
        <p:nvPicPr>
          <p:cNvPr id="17" name="Picture 2" descr="File:Plasticity.jpg">
            <a:hlinkClick r:id="rId7"/>
          </p:cNvPr>
          <p:cNvPicPr>
            <a:picLocks noChangeAspect="1" noChangeArrowheads="1"/>
          </p:cNvPicPr>
          <p:nvPr/>
        </p:nvPicPr>
        <p:blipFill>
          <a:blip r:embed="rId8" cstate="print"/>
          <a:srcRect l="39759" t="17839" r="3614" b="10851"/>
          <a:stretch>
            <a:fillRect/>
          </a:stretch>
        </p:blipFill>
        <p:spPr bwMode="auto">
          <a:xfrm>
            <a:off x="1736398" y="4549188"/>
            <a:ext cx="614664" cy="601586"/>
          </a:xfrm>
          <a:prstGeom prst="rect">
            <a:avLst/>
          </a:prstGeom>
          <a:noFill/>
          <a:effectLst>
            <a:glow rad="101600">
              <a:schemeClr val="accent4">
                <a:satMod val="175000"/>
                <a:alpha val="40000"/>
              </a:schemeClr>
            </a:glow>
          </a:effectLst>
        </p:spPr>
      </p:pic>
      <p:pic>
        <p:nvPicPr>
          <p:cNvPr id="18" name="Picture 4" descr="File:FEM example of 2D solution.png">
            <a:hlinkClick r:id="rId9"/>
          </p:cNvPr>
          <p:cNvPicPr>
            <a:picLocks noChangeAspect="1" noChangeArrowheads="1"/>
          </p:cNvPicPr>
          <p:nvPr/>
        </p:nvPicPr>
        <p:blipFill>
          <a:blip r:embed="rId10" cstate="print"/>
          <a:srcRect/>
          <a:stretch>
            <a:fillRect/>
          </a:stretch>
        </p:blipFill>
        <p:spPr bwMode="auto">
          <a:xfrm>
            <a:off x="2928718" y="5374006"/>
            <a:ext cx="569976" cy="539977"/>
          </a:xfrm>
          <a:prstGeom prst="rect">
            <a:avLst/>
          </a:prstGeom>
          <a:noFill/>
          <a:effectLst>
            <a:glow rad="101600">
              <a:schemeClr val="accent4">
                <a:satMod val="175000"/>
                <a:alpha val="40000"/>
              </a:schemeClr>
            </a:glow>
          </a:effectLst>
        </p:spPr>
      </p:pic>
      <p:sp>
        <p:nvSpPr>
          <p:cNvPr id="20" name="TextBox 19"/>
          <p:cNvSpPr txBox="1"/>
          <p:nvPr/>
        </p:nvSpPr>
        <p:spPr>
          <a:xfrm>
            <a:off x="169704" y="4822159"/>
            <a:ext cx="973985" cy="276999"/>
          </a:xfrm>
          <a:prstGeom prst="rect">
            <a:avLst/>
          </a:prstGeom>
          <a:noFill/>
        </p:spPr>
        <p:txBody>
          <a:bodyPr wrap="none" rtlCol="0">
            <a:spAutoFit/>
          </a:bodyPr>
          <a:lstStyle/>
          <a:p>
            <a:r>
              <a:rPr lang="en-US" sz="1200" b="1" i="1" dirty="0" smtClean="0"/>
              <a:t>Architecture</a:t>
            </a:r>
            <a:endParaRPr lang="en-US" sz="1200" b="1" i="1" dirty="0"/>
          </a:p>
        </p:txBody>
      </p:sp>
      <p:sp>
        <p:nvSpPr>
          <p:cNvPr id="21" name="TextBox 20"/>
          <p:cNvSpPr txBox="1"/>
          <p:nvPr/>
        </p:nvSpPr>
        <p:spPr>
          <a:xfrm>
            <a:off x="939360" y="5971401"/>
            <a:ext cx="458652" cy="276999"/>
          </a:xfrm>
          <a:prstGeom prst="rect">
            <a:avLst/>
          </a:prstGeom>
          <a:noFill/>
        </p:spPr>
        <p:txBody>
          <a:bodyPr wrap="none" rtlCol="0">
            <a:spAutoFit/>
          </a:bodyPr>
          <a:lstStyle/>
          <a:p>
            <a:r>
              <a:rPr lang="en-US" sz="1200" b="1" i="1" dirty="0" smtClean="0"/>
              <a:t>Cost</a:t>
            </a:r>
            <a:endParaRPr lang="en-US" sz="1200" b="1" i="1" dirty="0"/>
          </a:p>
        </p:txBody>
      </p:sp>
      <p:sp>
        <p:nvSpPr>
          <p:cNvPr id="22" name="TextBox 21"/>
          <p:cNvSpPr txBox="1"/>
          <p:nvPr/>
        </p:nvSpPr>
        <p:spPr>
          <a:xfrm>
            <a:off x="1796800" y="5122767"/>
            <a:ext cx="457176" cy="276999"/>
          </a:xfrm>
          <a:prstGeom prst="rect">
            <a:avLst/>
          </a:prstGeom>
          <a:noFill/>
        </p:spPr>
        <p:txBody>
          <a:bodyPr wrap="none" rtlCol="0">
            <a:spAutoFit/>
          </a:bodyPr>
          <a:lstStyle/>
          <a:p>
            <a:r>
              <a:rPr lang="en-US" sz="1200" b="1" i="1" dirty="0" smtClean="0"/>
              <a:t>CAD</a:t>
            </a:r>
            <a:endParaRPr lang="en-US" sz="1200" b="1" i="1" dirty="0"/>
          </a:p>
        </p:txBody>
      </p:sp>
      <p:sp>
        <p:nvSpPr>
          <p:cNvPr id="23" name="TextBox 22"/>
          <p:cNvSpPr txBox="1"/>
          <p:nvPr/>
        </p:nvSpPr>
        <p:spPr>
          <a:xfrm>
            <a:off x="2684723" y="5898019"/>
            <a:ext cx="1003801" cy="276999"/>
          </a:xfrm>
          <a:prstGeom prst="rect">
            <a:avLst/>
          </a:prstGeom>
          <a:noFill/>
        </p:spPr>
        <p:txBody>
          <a:bodyPr wrap="none" rtlCol="0">
            <a:spAutoFit/>
          </a:bodyPr>
          <a:lstStyle/>
          <a:p>
            <a:r>
              <a:rPr lang="en-US" sz="1200" b="1" i="1" dirty="0" smtClean="0"/>
              <a:t>Performance</a:t>
            </a:r>
            <a:endParaRPr lang="en-US" sz="1200" b="1" i="1" dirty="0"/>
          </a:p>
        </p:txBody>
      </p:sp>
      <p:sp>
        <p:nvSpPr>
          <p:cNvPr id="24" name="TextBox 23"/>
          <p:cNvSpPr txBox="1"/>
          <p:nvPr/>
        </p:nvSpPr>
        <p:spPr>
          <a:xfrm>
            <a:off x="2737680" y="4693368"/>
            <a:ext cx="1148520" cy="276999"/>
          </a:xfrm>
          <a:prstGeom prst="rect">
            <a:avLst/>
          </a:prstGeom>
          <a:noFill/>
        </p:spPr>
        <p:txBody>
          <a:bodyPr wrap="none" rtlCol="0">
            <a:spAutoFit/>
          </a:bodyPr>
          <a:lstStyle/>
          <a:p>
            <a:r>
              <a:rPr lang="en-US" sz="1200" b="1" i="1" dirty="0" smtClean="0"/>
              <a:t>Manufacturing</a:t>
            </a:r>
            <a:endParaRPr lang="en-US" sz="1200" b="1" i="1" dirty="0"/>
          </a:p>
        </p:txBody>
      </p:sp>
      <p:pic>
        <p:nvPicPr>
          <p:cNvPr id="25" name="Picture 12" descr="http://upload.wikimedia.org/wikipedia/commons/4/4e/Diopsis.jpg"/>
          <p:cNvPicPr>
            <a:picLocks noChangeAspect="1" noChangeArrowheads="1"/>
          </p:cNvPicPr>
          <p:nvPr/>
        </p:nvPicPr>
        <p:blipFill>
          <a:blip r:embed="rId11" cstate="print"/>
          <a:srcRect/>
          <a:stretch>
            <a:fillRect/>
          </a:stretch>
        </p:blipFill>
        <p:spPr bwMode="auto">
          <a:xfrm>
            <a:off x="4693920" y="5493810"/>
            <a:ext cx="633984" cy="514728"/>
          </a:xfrm>
          <a:prstGeom prst="rect">
            <a:avLst/>
          </a:prstGeom>
          <a:noFill/>
          <a:effectLst>
            <a:glow rad="101600">
              <a:schemeClr val="accent4">
                <a:satMod val="175000"/>
                <a:alpha val="40000"/>
              </a:schemeClr>
            </a:glow>
          </a:effectLst>
        </p:spPr>
      </p:pic>
      <p:pic>
        <p:nvPicPr>
          <p:cNvPr id="26" name="Picture 16" descr="File:UML Diagramme Deploiement.gif">
            <a:hlinkClick r:id="rId12"/>
          </p:cNvPr>
          <p:cNvPicPr>
            <a:picLocks noChangeAspect="1" noChangeArrowheads="1"/>
          </p:cNvPicPr>
          <p:nvPr/>
        </p:nvPicPr>
        <p:blipFill>
          <a:blip r:embed="rId13" cstate="print"/>
          <a:srcRect/>
          <a:stretch>
            <a:fillRect/>
          </a:stretch>
        </p:blipFill>
        <p:spPr bwMode="auto">
          <a:xfrm>
            <a:off x="5630848" y="4572000"/>
            <a:ext cx="609600" cy="516674"/>
          </a:xfrm>
          <a:prstGeom prst="rect">
            <a:avLst/>
          </a:prstGeom>
          <a:noFill/>
          <a:effectLst>
            <a:glow rad="101600">
              <a:schemeClr val="accent4">
                <a:satMod val="175000"/>
                <a:alpha val="40000"/>
              </a:schemeClr>
            </a:glow>
          </a:effectLst>
        </p:spPr>
      </p:pic>
      <p:pic>
        <p:nvPicPr>
          <p:cNvPr id="27" name="Picture 3"/>
          <p:cNvPicPr>
            <a:picLocks noChangeAspect="1" noChangeArrowheads="1"/>
          </p:cNvPicPr>
          <p:nvPr/>
        </p:nvPicPr>
        <p:blipFill>
          <a:blip r:embed="rId14" cstate="print"/>
          <a:srcRect/>
          <a:stretch>
            <a:fillRect/>
          </a:stretch>
        </p:blipFill>
        <p:spPr bwMode="auto">
          <a:xfrm>
            <a:off x="6544650" y="5334000"/>
            <a:ext cx="679704" cy="551926"/>
          </a:xfrm>
          <a:prstGeom prst="rect">
            <a:avLst/>
          </a:prstGeom>
          <a:noFill/>
          <a:ln w="9525">
            <a:noFill/>
            <a:miter lim="800000"/>
            <a:headEnd/>
            <a:tailEnd/>
          </a:ln>
          <a:effectLst>
            <a:glow rad="101600">
              <a:schemeClr val="accent4">
                <a:satMod val="175000"/>
                <a:alpha val="40000"/>
              </a:schemeClr>
            </a:glow>
          </a:effectLst>
        </p:spPr>
      </p:pic>
      <p:sp>
        <p:nvSpPr>
          <p:cNvPr id="31" name="TextBox 30"/>
          <p:cNvSpPr txBox="1"/>
          <p:nvPr/>
        </p:nvSpPr>
        <p:spPr>
          <a:xfrm>
            <a:off x="5514770" y="5078002"/>
            <a:ext cx="766557" cy="276999"/>
          </a:xfrm>
          <a:prstGeom prst="rect">
            <a:avLst/>
          </a:prstGeom>
          <a:noFill/>
        </p:spPr>
        <p:txBody>
          <a:bodyPr wrap="none" rtlCol="0">
            <a:spAutoFit/>
          </a:bodyPr>
          <a:lstStyle/>
          <a:p>
            <a:r>
              <a:rPr lang="en-US" sz="1200" b="1" i="1" dirty="0" smtClean="0"/>
              <a:t>Software</a:t>
            </a:r>
            <a:endParaRPr lang="en-US" sz="1200" b="1" i="1" dirty="0"/>
          </a:p>
        </p:txBody>
      </p:sp>
      <p:sp>
        <p:nvSpPr>
          <p:cNvPr id="32" name="TextBox 31"/>
          <p:cNvSpPr txBox="1"/>
          <p:nvPr/>
        </p:nvSpPr>
        <p:spPr>
          <a:xfrm>
            <a:off x="6400800" y="5864532"/>
            <a:ext cx="922560" cy="276999"/>
          </a:xfrm>
          <a:prstGeom prst="rect">
            <a:avLst/>
          </a:prstGeom>
          <a:noFill/>
        </p:spPr>
        <p:txBody>
          <a:bodyPr wrap="none" rtlCol="0">
            <a:spAutoFit/>
          </a:bodyPr>
          <a:lstStyle/>
          <a:p>
            <a:r>
              <a:rPr lang="en-US" sz="1200" b="1" i="1" dirty="0" smtClean="0"/>
              <a:t>Verification</a:t>
            </a:r>
            <a:endParaRPr lang="en-US" sz="1200" b="1" i="1" dirty="0"/>
          </a:p>
        </p:txBody>
      </p:sp>
      <p:sp>
        <p:nvSpPr>
          <p:cNvPr id="33" name="TextBox 32"/>
          <p:cNvSpPr txBox="1"/>
          <p:nvPr/>
        </p:nvSpPr>
        <p:spPr>
          <a:xfrm>
            <a:off x="4524593" y="5970104"/>
            <a:ext cx="872355" cy="276999"/>
          </a:xfrm>
          <a:prstGeom prst="rect">
            <a:avLst/>
          </a:prstGeom>
          <a:noFill/>
        </p:spPr>
        <p:txBody>
          <a:bodyPr wrap="none" rtlCol="0">
            <a:spAutoFit/>
          </a:bodyPr>
          <a:lstStyle/>
          <a:p>
            <a:r>
              <a:rPr lang="en-US" sz="1200" b="1" i="1" dirty="0" smtClean="0"/>
              <a:t>Electronics</a:t>
            </a:r>
            <a:endParaRPr lang="en-US" sz="1200" b="1" i="1" dirty="0"/>
          </a:p>
        </p:txBody>
      </p:sp>
      <p:sp>
        <p:nvSpPr>
          <p:cNvPr id="35" name="Content Placeholder 2"/>
          <p:cNvSpPr>
            <a:spLocks noGrp="1"/>
          </p:cNvSpPr>
          <p:nvPr>
            <p:ph sz="half" idx="1"/>
          </p:nvPr>
        </p:nvSpPr>
        <p:spPr>
          <a:xfrm>
            <a:off x="712304" y="1163049"/>
            <a:ext cx="2850049" cy="411154"/>
          </a:xfrm>
        </p:spPr>
        <p:txBody>
          <a:bodyPr>
            <a:noAutofit/>
          </a:bodyPr>
          <a:lstStyle/>
          <a:p>
            <a:pPr algn="ctr">
              <a:buNone/>
            </a:pPr>
            <a:r>
              <a:rPr lang="en-US" sz="2400" b="1" i="1" dirty="0" smtClean="0"/>
              <a:t>The Imperatives</a:t>
            </a:r>
            <a:endParaRPr lang="en-US" sz="2400" b="1" i="1" dirty="0"/>
          </a:p>
        </p:txBody>
      </p:sp>
      <p:sp>
        <p:nvSpPr>
          <p:cNvPr id="37" name="Chevron 36"/>
          <p:cNvSpPr/>
          <p:nvPr/>
        </p:nvSpPr>
        <p:spPr>
          <a:xfrm rot="18708352">
            <a:off x="4078207" y="4640385"/>
            <a:ext cx="354597" cy="673769"/>
          </a:xfrm>
          <a:prstGeom prst="chevron">
            <a:avLst/>
          </a:prstGeom>
          <a:solidFill>
            <a:srgbClr val="00B050"/>
          </a:solidFill>
          <a:ln>
            <a:noFill/>
          </a:ln>
          <a:effectLst>
            <a:outerShdw blurRad="50800" dist="38100" dir="2700000" sx="105000" sy="105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Chevron 37"/>
          <p:cNvSpPr/>
          <p:nvPr/>
        </p:nvSpPr>
        <p:spPr>
          <a:xfrm rot="18708352">
            <a:off x="4328300" y="4351216"/>
            <a:ext cx="354597" cy="673769"/>
          </a:xfrm>
          <a:prstGeom prst="chevron">
            <a:avLst/>
          </a:prstGeom>
          <a:solidFill>
            <a:srgbClr val="00B050"/>
          </a:solidFill>
          <a:ln>
            <a:noFill/>
          </a:ln>
          <a:effectLst>
            <a:outerShdw blurRad="50800" dist="38100" dir="2700000" sx="105000" sy="105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Chevron 38"/>
          <p:cNvSpPr/>
          <p:nvPr/>
        </p:nvSpPr>
        <p:spPr>
          <a:xfrm rot="18708352">
            <a:off x="4578393" y="4062047"/>
            <a:ext cx="354597" cy="673769"/>
          </a:xfrm>
          <a:prstGeom prst="chevron">
            <a:avLst/>
          </a:prstGeom>
          <a:solidFill>
            <a:srgbClr val="00B050"/>
          </a:solidFill>
          <a:ln>
            <a:noFill/>
          </a:ln>
          <a:effectLst>
            <a:outerShdw blurRad="50800" dist="38100" dir="2700000" sx="105000" sy="105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Chevron 39"/>
          <p:cNvSpPr/>
          <p:nvPr/>
        </p:nvSpPr>
        <p:spPr>
          <a:xfrm rot="18708352">
            <a:off x="4828486" y="3772878"/>
            <a:ext cx="354597" cy="673769"/>
          </a:xfrm>
          <a:prstGeom prst="chevron">
            <a:avLst/>
          </a:prstGeom>
          <a:solidFill>
            <a:srgbClr val="00B050"/>
          </a:solidFill>
          <a:ln>
            <a:noFill/>
          </a:ln>
          <a:effectLst>
            <a:outerShdw blurRad="50800" dist="38100" dir="2700000" sx="105000" sy="105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Footer Placeholder 39"/>
          <p:cNvSpPr>
            <a:spLocks noGrp="1"/>
          </p:cNvSpPr>
          <p:nvPr>
            <p:ph type="ftr" sz="quarter" idx="3"/>
          </p:nvPr>
        </p:nvSpPr>
        <p:spPr>
          <a:xfrm>
            <a:off x="1905000" y="6400800"/>
            <a:ext cx="5562600" cy="457200"/>
          </a:xfrm>
        </p:spPr>
        <p:txBody>
          <a:bodyPr/>
          <a:lstStyle/>
          <a:p>
            <a:r>
              <a:rPr lang="en-US" dirty="0" smtClean="0"/>
              <a:t>© Copyright 2011 Lockheed Martin Corporation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SysML</a:t>
            </a:r>
            <a:r>
              <a:rPr lang="en-US" b="1" dirty="0" smtClean="0"/>
              <a:t>: An Enabler for the Digital Tapestry</a:t>
            </a:r>
            <a:endParaRPr lang="en-US" b="1" dirty="0"/>
          </a:p>
        </p:txBody>
      </p:sp>
      <p:sp>
        <p:nvSpPr>
          <p:cNvPr id="3" name="Content Placeholder 2"/>
          <p:cNvSpPr>
            <a:spLocks noGrp="1"/>
          </p:cNvSpPr>
          <p:nvPr>
            <p:ph idx="1"/>
          </p:nvPr>
        </p:nvSpPr>
        <p:spPr>
          <a:xfrm>
            <a:off x="228600" y="1371600"/>
            <a:ext cx="4114800" cy="4754563"/>
          </a:xfrm>
        </p:spPr>
        <p:txBody>
          <a:bodyPr>
            <a:normAutofit fontScale="62500" lnSpcReduction="20000"/>
          </a:bodyPr>
          <a:lstStyle/>
          <a:p>
            <a:r>
              <a:rPr lang="en-US" dirty="0" smtClean="0"/>
              <a:t>A well defined System Architecture Model (SAM) is the loom that weaves the many threads of digital information together.</a:t>
            </a:r>
            <a:br>
              <a:rPr lang="en-US" dirty="0" smtClean="0"/>
            </a:br>
            <a:endParaRPr lang="en-US" sz="1500" dirty="0" smtClean="0"/>
          </a:p>
          <a:p>
            <a:r>
              <a:rPr lang="en-US" dirty="0" smtClean="0"/>
              <a:t>The SAM helps link requirements to logical and behavioral design.</a:t>
            </a:r>
            <a:br>
              <a:rPr lang="en-US" dirty="0" smtClean="0"/>
            </a:br>
            <a:endParaRPr lang="en-US" sz="1500" dirty="0" smtClean="0"/>
          </a:p>
          <a:p>
            <a:r>
              <a:rPr lang="en-US" dirty="0" smtClean="0"/>
              <a:t>Requirements can be fed into increasingly detailed levels of domain specific modeling. </a:t>
            </a:r>
            <a:br>
              <a:rPr lang="en-US" dirty="0" smtClean="0"/>
            </a:br>
            <a:endParaRPr lang="en-US" sz="1500" dirty="0" smtClean="0"/>
          </a:p>
          <a:p>
            <a:r>
              <a:rPr lang="en-US" dirty="0" smtClean="0"/>
              <a:t>By viewing the SAM as the hub of the digital tapestry, an integration pattern emerges enabling cross-domain connectivity with a minimal set of required integrations.</a:t>
            </a:r>
            <a:endParaRPr lang="en-US" dirty="0"/>
          </a:p>
        </p:txBody>
      </p:sp>
      <p:sp>
        <p:nvSpPr>
          <p:cNvPr id="4" name="Footer Placeholder 3"/>
          <p:cNvSpPr>
            <a:spLocks noGrp="1"/>
          </p:cNvSpPr>
          <p:nvPr>
            <p:ph type="ftr" sz="quarter" idx="3"/>
          </p:nvPr>
        </p:nvSpPr>
        <p:spPr/>
        <p:txBody>
          <a:bodyPr/>
          <a:lstStyle/>
          <a:p>
            <a:pPr algn="ctr"/>
            <a:r>
              <a:rPr lang="en-US" dirty="0" smtClean="0"/>
              <a:t>© Copyright 2011 Lockheed Martin Corporation</a:t>
            </a:r>
          </a:p>
        </p:txBody>
      </p:sp>
      <p:pic>
        <p:nvPicPr>
          <p:cNvPr id="1027" name="Picture 3"/>
          <p:cNvPicPr>
            <a:picLocks noChangeAspect="1" noChangeArrowheads="1"/>
          </p:cNvPicPr>
          <p:nvPr/>
        </p:nvPicPr>
        <p:blipFill>
          <a:blip r:embed="rId3" cstate="print"/>
          <a:srcRect/>
          <a:stretch>
            <a:fillRect/>
          </a:stretch>
        </p:blipFill>
        <p:spPr bwMode="auto">
          <a:xfrm>
            <a:off x="4371334" y="1219200"/>
            <a:ext cx="4559941" cy="3733800"/>
          </a:xfrm>
          <a:prstGeom prst="rect">
            <a:avLst/>
          </a:prstGeom>
          <a:noFill/>
          <a:ln w="9525">
            <a:noFill/>
            <a:miter lim="800000"/>
            <a:headEnd/>
            <a:tailEnd/>
          </a:ln>
          <a:effectLst/>
        </p:spPr>
      </p:pic>
      <p:pic>
        <p:nvPicPr>
          <p:cNvPr id="6" name="Picture 5" descr="verification.png"/>
          <p:cNvPicPr>
            <a:picLocks noChangeAspect="1"/>
          </p:cNvPicPr>
          <p:nvPr/>
        </p:nvPicPr>
        <p:blipFill>
          <a:blip r:embed="rId4" cstate="print"/>
          <a:stretch>
            <a:fillRect/>
          </a:stretch>
        </p:blipFill>
        <p:spPr>
          <a:xfrm>
            <a:off x="5120640" y="3985260"/>
            <a:ext cx="562707" cy="457200"/>
          </a:xfrm>
          <a:prstGeom prst="rect">
            <a:avLst/>
          </a:prstGeom>
          <a:effectLst/>
        </p:spPr>
      </p:pic>
      <p:pic>
        <p:nvPicPr>
          <p:cNvPr id="7" name="Picture 6" descr="ops_analysis.png"/>
          <p:cNvPicPr>
            <a:picLocks/>
          </p:cNvPicPr>
          <p:nvPr/>
        </p:nvPicPr>
        <p:blipFill>
          <a:blip r:embed="rId5" cstate="print"/>
          <a:stretch>
            <a:fillRect/>
          </a:stretch>
        </p:blipFill>
        <p:spPr>
          <a:xfrm>
            <a:off x="5806439" y="1882140"/>
            <a:ext cx="484632" cy="493776"/>
          </a:xfrm>
          <a:prstGeom prst="rect">
            <a:avLst/>
          </a:prstGeom>
        </p:spPr>
      </p:pic>
      <p:grpSp>
        <p:nvGrpSpPr>
          <p:cNvPr id="29" name="Group 28"/>
          <p:cNvGrpSpPr/>
          <p:nvPr/>
        </p:nvGrpSpPr>
        <p:grpSpPr>
          <a:xfrm>
            <a:off x="5105400" y="3340100"/>
            <a:ext cx="594360" cy="517555"/>
            <a:chOff x="4343400" y="4419600"/>
            <a:chExt cx="594360" cy="517555"/>
          </a:xfrm>
          <a:effectLst/>
        </p:grpSpPr>
        <p:sp>
          <p:nvSpPr>
            <p:cNvPr id="8" name="Rectangle 7"/>
            <p:cNvSpPr/>
            <p:nvPr/>
          </p:nvSpPr>
          <p:spPr>
            <a:xfrm>
              <a:off x="4343400" y="4419600"/>
              <a:ext cx="594360" cy="512064"/>
            </a:xfrm>
            <a:prstGeom prst="rect">
              <a:avLst/>
            </a:prstGeom>
            <a:solidFill>
              <a:schemeClr val="bg1"/>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439356" y="4737100"/>
              <a:ext cx="386644" cy="200055"/>
            </a:xfrm>
            <a:prstGeom prst="rect">
              <a:avLst/>
            </a:prstGeom>
            <a:noFill/>
          </p:spPr>
          <p:txBody>
            <a:bodyPr wrap="none" rtlCol="0">
              <a:spAutoFit/>
            </a:bodyPr>
            <a:lstStyle/>
            <a:p>
              <a:r>
                <a:rPr lang="en-US" sz="700" b="1" dirty="0" smtClean="0"/>
                <a:t>F=ma</a:t>
              </a:r>
              <a:endParaRPr lang="en-US" sz="700" b="1" dirty="0"/>
            </a:p>
          </p:txBody>
        </p:sp>
        <p:sp>
          <p:nvSpPr>
            <p:cNvPr id="10" name="Isosceles Triangle 9"/>
            <p:cNvSpPr/>
            <p:nvPr/>
          </p:nvSpPr>
          <p:spPr>
            <a:xfrm rot="5400000">
              <a:off x="4756150" y="4527550"/>
              <a:ext cx="190500" cy="114300"/>
            </a:xfrm>
            <a:prstGeom prs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91050" y="4540250"/>
              <a:ext cx="88900" cy="889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21" idx="3"/>
              <a:endCxn id="12" idx="1"/>
            </p:cNvCxnSpPr>
            <p:nvPr/>
          </p:nvCxnSpPr>
          <p:spPr>
            <a:xfrm>
              <a:off x="4464050" y="4584700"/>
              <a:ext cx="127000" cy="1588"/>
            </a:xfrm>
            <a:prstGeom prst="straightConnector1">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3"/>
              <a:endCxn id="10" idx="3"/>
            </p:cNvCxnSpPr>
            <p:nvPr/>
          </p:nvCxnSpPr>
          <p:spPr>
            <a:xfrm>
              <a:off x="4679950" y="4584700"/>
              <a:ext cx="114300" cy="1588"/>
            </a:xfrm>
            <a:prstGeom prst="straightConnector1">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375150" y="4540250"/>
              <a:ext cx="88900" cy="889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Elbow Connector 25"/>
            <p:cNvCxnSpPr>
              <a:stCxn id="12" idx="2"/>
              <a:endCxn id="21" idx="2"/>
            </p:cNvCxnSpPr>
            <p:nvPr/>
          </p:nvCxnSpPr>
          <p:spPr>
            <a:xfrm rot="5400000">
              <a:off x="4527550" y="4521200"/>
              <a:ext cx="1588" cy="215900"/>
            </a:xfrm>
            <a:prstGeom prst="bentConnector3">
              <a:avLst>
                <a:gd name="adj1" fmla="val 6797861"/>
              </a:avLst>
            </a:prstGeom>
            <a:ln w="31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4419600" y="3276600"/>
            <a:ext cx="3810000" cy="2819400"/>
          </a:xfrm>
          <a:prstGeom prst="rect">
            <a:avLst/>
          </a:prstGeom>
        </p:spPr>
        <p:style>
          <a:lnRef idx="1">
            <a:schemeClr val="accent6"/>
          </a:lnRef>
          <a:fillRef idx="2">
            <a:schemeClr val="accent6"/>
          </a:fillRef>
          <a:effectRef idx="1">
            <a:schemeClr val="accent6"/>
          </a:effectRef>
          <a:fontRef idx="minor">
            <a:schemeClr val="dk1"/>
          </a:fontRef>
        </p:style>
        <p:txBody>
          <a:bodyPr vert="vert270" rtlCol="0" anchor="ctr"/>
          <a:lstStyle/>
          <a:p>
            <a:pPr algn="ctr"/>
            <a:endParaRPr lang="en-US" sz="1600" dirty="0"/>
          </a:p>
        </p:txBody>
      </p:sp>
      <p:sp>
        <p:nvSpPr>
          <p:cNvPr id="14" name="Isosceles Triangle 13"/>
          <p:cNvSpPr/>
          <p:nvPr/>
        </p:nvSpPr>
        <p:spPr>
          <a:xfrm rot="16200000">
            <a:off x="-537884" y="3464857"/>
            <a:ext cx="3953437" cy="627531"/>
          </a:xfrm>
          <a:prstGeom prst="triangl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600200" y="5441575"/>
            <a:ext cx="914400" cy="457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Sustainment Modeling</a:t>
            </a:r>
            <a:endParaRPr lang="en-US" sz="1000" dirty="0"/>
          </a:p>
        </p:txBody>
      </p:sp>
      <p:sp>
        <p:nvSpPr>
          <p:cNvPr id="13" name="Rectangle 12"/>
          <p:cNvSpPr/>
          <p:nvPr/>
        </p:nvSpPr>
        <p:spPr>
          <a:xfrm>
            <a:off x="1600200" y="4917140"/>
            <a:ext cx="914400" cy="457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Production Modeling</a:t>
            </a:r>
            <a:endParaRPr lang="en-US" sz="1000" dirty="0"/>
          </a:p>
        </p:txBody>
      </p:sp>
      <p:sp>
        <p:nvSpPr>
          <p:cNvPr id="3" name="Content Placeholder 2"/>
          <p:cNvSpPr>
            <a:spLocks noGrp="1"/>
          </p:cNvSpPr>
          <p:nvPr>
            <p:ph idx="1"/>
          </p:nvPr>
        </p:nvSpPr>
        <p:spPr>
          <a:xfrm>
            <a:off x="4038600" y="1219200"/>
            <a:ext cx="4953000" cy="2057400"/>
          </a:xfrm>
        </p:spPr>
        <p:txBody>
          <a:bodyPr/>
          <a:lstStyle/>
          <a:p>
            <a:r>
              <a:rPr lang="en-US" sz="1400" b="1" dirty="0" smtClean="0"/>
              <a:t>Achieving a Model-based Approach to Product Development Requires a Multi-disciplinary Modeling Methodology and Tools Environment</a:t>
            </a:r>
          </a:p>
          <a:p>
            <a:r>
              <a:rPr lang="en-US" sz="1400" b="1" dirty="0" smtClean="0"/>
              <a:t>Maturity of approach must be achieved in each technical discipline and also across discipline boundaries</a:t>
            </a:r>
          </a:p>
          <a:p>
            <a:r>
              <a:rPr lang="en-US" sz="1400" b="1" dirty="0" smtClean="0"/>
              <a:t>Engineering Is Responsible To Understand All Items That Could Impact A Design And Determine A Resolution For Those Items</a:t>
            </a:r>
          </a:p>
          <a:p>
            <a:endParaRPr lang="en-US" sz="1400" b="1" dirty="0" smtClean="0"/>
          </a:p>
          <a:p>
            <a:endParaRPr lang="en-US" sz="1400" b="1" dirty="0" smtClean="0"/>
          </a:p>
        </p:txBody>
      </p:sp>
      <p:sp>
        <p:nvSpPr>
          <p:cNvPr id="2" name="Title 1"/>
          <p:cNvSpPr>
            <a:spLocks noGrp="1"/>
          </p:cNvSpPr>
          <p:nvPr>
            <p:ph type="title"/>
          </p:nvPr>
        </p:nvSpPr>
        <p:spPr/>
        <p:txBody>
          <a:bodyPr/>
          <a:lstStyle/>
          <a:p>
            <a:r>
              <a:rPr lang="en-US" dirty="0" smtClean="0"/>
              <a:t>Modeling Across The Product Lifecycle</a:t>
            </a:r>
            <a:endParaRPr lang="en-US" dirty="0"/>
          </a:p>
        </p:txBody>
      </p:sp>
      <p:sp>
        <p:nvSpPr>
          <p:cNvPr id="7" name="Rectangle 6"/>
          <p:cNvSpPr/>
          <p:nvPr/>
        </p:nvSpPr>
        <p:spPr>
          <a:xfrm>
            <a:off x="1600200" y="2250140"/>
            <a:ext cx="914400" cy="45720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Systems Modeling</a:t>
            </a:r>
            <a:endParaRPr lang="en-US" sz="1000" dirty="0"/>
          </a:p>
        </p:txBody>
      </p:sp>
      <p:sp>
        <p:nvSpPr>
          <p:cNvPr id="9" name="Rectangle 8"/>
          <p:cNvSpPr/>
          <p:nvPr/>
        </p:nvSpPr>
        <p:spPr>
          <a:xfrm>
            <a:off x="1600200" y="3316940"/>
            <a:ext cx="914400" cy="45720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Electrical Modeling</a:t>
            </a:r>
            <a:endParaRPr lang="en-US" sz="1000" dirty="0"/>
          </a:p>
        </p:txBody>
      </p:sp>
      <p:sp>
        <p:nvSpPr>
          <p:cNvPr id="10" name="Rectangle 9"/>
          <p:cNvSpPr/>
          <p:nvPr/>
        </p:nvSpPr>
        <p:spPr>
          <a:xfrm>
            <a:off x="1600200" y="3850340"/>
            <a:ext cx="914400" cy="45720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Software Modeling</a:t>
            </a:r>
            <a:endParaRPr lang="en-US" sz="1000" dirty="0"/>
          </a:p>
        </p:txBody>
      </p:sp>
      <p:sp>
        <p:nvSpPr>
          <p:cNvPr id="11" name="Rectangle 10"/>
          <p:cNvSpPr/>
          <p:nvPr/>
        </p:nvSpPr>
        <p:spPr>
          <a:xfrm>
            <a:off x="1600200" y="4383740"/>
            <a:ext cx="914400" cy="45720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Test Modeling</a:t>
            </a:r>
            <a:endParaRPr lang="en-US" sz="1000" dirty="0"/>
          </a:p>
        </p:txBody>
      </p:sp>
      <p:sp>
        <p:nvSpPr>
          <p:cNvPr id="12" name="Rectangle 11"/>
          <p:cNvSpPr/>
          <p:nvPr/>
        </p:nvSpPr>
        <p:spPr>
          <a:xfrm>
            <a:off x="1600200" y="1716740"/>
            <a:ext cx="914400" cy="4572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Operations Modeling</a:t>
            </a:r>
            <a:endParaRPr lang="en-US" sz="1000" dirty="0"/>
          </a:p>
        </p:txBody>
      </p:sp>
      <p:sp>
        <p:nvSpPr>
          <p:cNvPr id="6" name="Rectangle 5"/>
          <p:cNvSpPr/>
          <p:nvPr/>
        </p:nvSpPr>
        <p:spPr>
          <a:xfrm>
            <a:off x="457200" y="3518645"/>
            <a:ext cx="762000" cy="45720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Modeling</a:t>
            </a:r>
            <a:endParaRPr lang="en-US" sz="1000" dirty="0"/>
          </a:p>
        </p:txBody>
      </p:sp>
      <p:sp>
        <p:nvSpPr>
          <p:cNvPr id="18" name="Isosceles Triangle 17"/>
          <p:cNvSpPr/>
          <p:nvPr/>
        </p:nvSpPr>
        <p:spPr>
          <a:xfrm rot="16200000">
            <a:off x="1799668" y="2696135"/>
            <a:ext cx="1752600" cy="627531"/>
          </a:xfrm>
          <a:prstGeom prst="triangl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00200" y="2783540"/>
            <a:ext cx="914400" cy="45720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Mechanical Modeling</a:t>
            </a:r>
            <a:endParaRPr lang="en-US" sz="1000" dirty="0"/>
          </a:p>
        </p:txBody>
      </p:sp>
      <p:sp>
        <p:nvSpPr>
          <p:cNvPr id="15" name="Rectangle 14"/>
          <p:cNvSpPr/>
          <p:nvPr/>
        </p:nvSpPr>
        <p:spPr>
          <a:xfrm>
            <a:off x="2819400" y="2250140"/>
            <a:ext cx="914400" cy="45720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Design Modeling</a:t>
            </a:r>
            <a:endParaRPr lang="en-US" sz="1000" dirty="0"/>
          </a:p>
        </p:txBody>
      </p:sp>
      <p:sp>
        <p:nvSpPr>
          <p:cNvPr id="16" name="Rectangle 15"/>
          <p:cNvSpPr/>
          <p:nvPr/>
        </p:nvSpPr>
        <p:spPr>
          <a:xfrm>
            <a:off x="2819400" y="2783540"/>
            <a:ext cx="914400" cy="45720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Performance Modeling</a:t>
            </a:r>
            <a:endParaRPr lang="en-US" sz="1000" dirty="0"/>
          </a:p>
        </p:txBody>
      </p:sp>
      <p:sp>
        <p:nvSpPr>
          <p:cNvPr id="17" name="Rectangle 16"/>
          <p:cNvSpPr/>
          <p:nvPr/>
        </p:nvSpPr>
        <p:spPr>
          <a:xfrm>
            <a:off x="2819400" y="3316940"/>
            <a:ext cx="914400" cy="45720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Cost Modeling</a:t>
            </a:r>
            <a:endParaRPr lang="en-US" sz="1000" dirty="0"/>
          </a:p>
        </p:txBody>
      </p:sp>
      <p:grpSp>
        <p:nvGrpSpPr>
          <p:cNvPr id="19" name="Group 25"/>
          <p:cNvGrpSpPr/>
          <p:nvPr/>
        </p:nvGrpSpPr>
        <p:grpSpPr>
          <a:xfrm>
            <a:off x="304800" y="1600200"/>
            <a:ext cx="2286000" cy="4459940"/>
            <a:chOff x="152400" y="1712260"/>
            <a:chExt cx="2286000" cy="4459940"/>
          </a:xfrm>
        </p:grpSpPr>
        <p:grpSp>
          <p:nvGrpSpPr>
            <p:cNvPr id="22" name="Group 23"/>
            <p:cNvGrpSpPr/>
            <p:nvPr/>
          </p:nvGrpSpPr>
          <p:grpSpPr>
            <a:xfrm>
              <a:off x="228600" y="1712260"/>
              <a:ext cx="2209800" cy="4459940"/>
              <a:chOff x="228600" y="1712260"/>
              <a:chExt cx="2209800" cy="4459940"/>
            </a:xfrm>
          </p:grpSpPr>
          <p:sp>
            <p:nvSpPr>
              <p:cNvPr id="20" name="Rectangle 19"/>
              <p:cNvSpPr/>
              <p:nvPr/>
            </p:nvSpPr>
            <p:spPr>
              <a:xfrm>
                <a:off x="228600" y="1712260"/>
                <a:ext cx="2209800" cy="1143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28600" y="3397624"/>
                <a:ext cx="2209800" cy="277457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a:off x="152400" y="2851150"/>
              <a:ext cx="1219200" cy="54864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p:cNvSpPr/>
          <p:nvPr/>
        </p:nvSpPr>
        <p:spPr>
          <a:xfrm>
            <a:off x="5715000" y="5334000"/>
            <a:ext cx="914400" cy="4572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Mechanical Modeling</a:t>
            </a:r>
            <a:endParaRPr lang="en-US" sz="1000" dirty="0">
              <a:solidFill>
                <a:schemeClr val="tx1"/>
              </a:solidFill>
            </a:endParaRPr>
          </a:p>
        </p:txBody>
      </p:sp>
      <p:sp>
        <p:nvSpPr>
          <p:cNvPr id="28" name="Rectangle 27"/>
          <p:cNvSpPr/>
          <p:nvPr/>
        </p:nvSpPr>
        <p:spPr>
          <a:xfrm>
            <a:off x="5715000" y="3886200"/>
            <a:ext cx="914400" cy="4572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Systems Modeling</a:t>
            </a:r>
            <a:endParaRPr lang="en-US" sz="1000" dirty="0">
              <a:solidFill>
                <a:schemeClr val="tx1"/>
              </a:solidFill>
            </a:endParaRPr>
          </a:p>
        </p:txBody>
      </p:sp>
      <p:sp>
        <p:nvSpPr>
          <p:cNvPr id="30" name="Rectangle 29"/>
          <p:cNvSpPr/>
          <p:nvPr/>
        </p:nvSpPr>
        <p:spPr>
          <a:xfrm>
            <a:off x="4495800" y="4616825"/>
            <a:ext cx="914400" cy="4572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Design</a:t>
            </a:r>
            <a:endParaRPr lang="en-US" sz="1000" dirty="0">
              <a:solidFill>
                <a:schemeClr val="tx1"/>
              </a:solidFill>
            </a:endParaRPr>
          </a:p>
        </p:txBody>
      </p:sp>
      <p:sp>
        <p:nvSpPr>
          <p:cNvPr id="31" name="Rectangle 30"/>
          <p:cNvSpPr/>
          <p:nvPr/>
        </p:nvSpPr>
        <p:spPr>
          <a:xfrm>
            <a:off x="5715000" y="4616825"/>
            <a:ext cx="914400" cy="4572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Performance</a:t>
            </a:r>
            <a:endParaRPr lang="en-US" sz="1000" dirty="0">
              <a:solidFill>
                <a:schemeClr val="tx1"/>
              </a:solidFill>
            </a:endParaRPr>
          </a:p>
        </p:txBody>
      </p:sp>
      <p:sp>
        <p:nvSpPr>
          <p:cNvPr id="32" name="Rectangle 31"/>
          <p:cNvSpPr/>
          <p:nvPr/>
        </p:nvSpPr>
        <p:spPr>
          <a:xfrm>
            <a:off x="7010400" y="4616825"/>
            <a:ext cx="914400" cy="4572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Cost</a:t>
            </a:r>
            <a:endParaRPr lang="en-US" sz="1000" dirty="0">
              <a:solidFill>
                <a:schemeClr val="tx1"/>
              </a:solidFill>
            </a:endParaRPr>
          </a:p>
        </p:txBody>
      </p:sp>
      <p:cxnSp>
        <p:nvCxnSpPr>
          <p:cNvPr id="34" name="Straight Arrow Connector 33"/>
          <p:cNvCxnSpPr>
            <a:stCxn id="28" idx="2"/>
            <a:endCxn id="30" idx="0"/>
          </p:cNvCxnSpPr>
          <p:nvPr/>
        </p:nvCxnSpPr>
        <p:spPr>
          <a:xfrm rot="5400000">
            <a:off x="5425888" y="3870512"/>
            <a:ext cx="273425" cy="1219200"/>
          </a:xfrm>
          <a:prstGeom prst="straightConnector1">
            <a:avLst/>
          </a:prstGeom>
          <a:ln w="19050">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8" idx="2"/>
            <a:endCxn id="31" idx="0"/>
          </p:cNvCxnSpPr>
          <p:nvPr/>
        </p:nvCxnSpPr>
        <p:spPr>
          <a:xfrm rot="5400000">
            <a:off x="6035488" y="4480112"/>
            <a:ext cx="273425" cy="1588"/>
          </a:xfrm>
          <a:prstGeom prst="straightConnector1">
            <a:avLst/>
          </a:prstGeom>
          <a:ln w="19050">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8" idx="2"/>
            <a:endCxn id="32" idx="0"/>
          </p:cNvCxnSpPr>
          <p:nvPr/>
        </p:nvCxnSpPr>
        <p:spPr>
          <a:xfrm rot="16200000" flipH="1">
            <a:off x="6683188" y="3832412"/>
            <a:ext cx="273425" cy="1295400"/>
          </a:xfrm>
          <a:prstGeom prst="straightConnector1">
            <a:avLst/>
          </a:prstGeom>
          <a:ln w="19050">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27" idx="0"/>
            <a:endCxn id="30" idx="2"/>
          </p:cNvCxnSpPr>
          <p:nvPr/>
        </p:nvCxnSpPr>
        <p:spPr>
          <a:xfrm rot="16200000" flipV="1">
            <a:off x="5432613" y="4594413"/>
            <a:ext cx="259975" cy="1219200"/>
          </a:xfrm>
          <a:prstGeom prst="straightConnector1">
            <a:avLst/>
          </a:prstGeom>
          <a:ln w="19050">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7" idx="0"/>
            <a:endCxn id="31" idx="2"/>
          </p:cNvCxnSpPr>
          <p:nvPr/>
        </p:nvCxnSpPr>
        <p:spPr>
          <a:xfrm rot="5400000" flipH="1" flipV="1">
            <a:off x="6042213" y="5204013"/>
            <a:ext cx="259975" cy="1588"/>
          </a:xfrm>
          <a:prstGeom prst="straightConnector1">
            <a:avLst/>
          </a:prstGeom>
          <a:ln w="19050">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27" idx="0"/>
            <a:endCxn id="32" idx="2"/>
          </p:cNvCxnSpPr>
          <p:nvPr/>
        </p:nvCxnSpPr>
        <p:spPr>
          <a:xfrm rot="5400000" flipH="1" flipV="1">
            <a:off x="6689913" y="4556313"/>
            <a:ext cx="259975" cy="1295400"/>
          </a:xfrm>
          <a:prstGeom prst="straightConnector1">
            <a:avLst/>
          </a:prstGeom>
          <a:ln w="19050">
            <a:solidFill>
              <a:schemeClr val="tx1"/>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16200000" flipV="1">
            <a:off x="5334000" y="4343400"/>
            <a:ext cx="2286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733365" y="4092096"/>
            <a:ext cx="813043" cy="215444"/>
          </a:xfrm>
          <a:prstGeom prst="rect">
            <a:avLst/>
          </a:prstGeom>
          <a:noFill/>
        </p:spPr>
        <p:txBody>
          <a:bodyPr wrap="none" rtlCol="0">
            <a:spAutoFit/>
          </a:bodyPr>
          <a:lstStyle/>
          <a:p>
            <a:r>
              <a:rPr lang="en-US" sz="800" b="1" dirty="0" smtClean="0"/>
              <a:t>Weight budget</a:t>
            </a:r>
            <a:endParaRPr lang="en-US" b="1" dirty="0"/>
          </a:p>
        </p:txBody>
      </p:sp>
      <p:cxnSp>
        <p:nvCxnSpPr>
          <p:cNvPr id="55" name="Straight Connector 54"/>
          <p:cNvCxnSpPr/>
          <p:nvPr/>
        </p:nvCxnSpPr>
        <p:spPr>
          <a:xfrm rot="5400000" flipH="1" flipV="1">
            <a:off x="5334000" y="5257800"/>
            <a:ext cx="2286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666130" y="5360601"/>
            <a:ext cx="931665" cy="338554"/>
          </a:xfrm>
          <a:prstGeom prst="rect">
            <a:avLst/>
          </a:prstGeom>
          <a:noFill/>
        </p:spPr>
        <p:txBody>
          <a:bodyPr wrap="none" rtlCol="0">
            <a:spAutoFit/>
          </a:bodyPr>
          <a:lstStyle/>
          <a:p>
            <a:r>
              <a:rPr lang="en-US" sz="800" b="1" dirty="0" smtClean="0"/>
              <a:t>Weight estimates</a:t>
            </a:r>
          </a:p>
          <a:p>
            <a:r>
              <a:rPr lang="en-US" sz="800" b="1" dirty="0" smtClean="0"/>
              <a:t>Dimensions</a:t>
            </a:r>
            <a:endParaRPr lang="en-US" b="1" dirty="0"/>
          </a:p>
        </p:txBody>
      </p:sp>
      <p:cxnSp>
        <p:nvCxnSpPr>
          <p:cNvPr id="58" name="Straight Connector 57"/>
          <p:cNvCxnSpPr/>
          <p:nvPr/>
        </p:nvCxnSpPr>
        <p:spPr>
          <a:xfrm rot="5400000" flipH="1" flipV="1">
            <a:off x="6858000" y="4343400"/>
            <a:ext cx="152400" cy="152400"/>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6884784" y="4154851"/>
            <a:ext cx="681597" cy="215444"/>
          </a:xfrm>
          <a:prstGeom prst="rect">
            <a:avLst/>
          </a:prstGeom>
          <a:noFill/>
        </p:spPr>
        <p:txBody>
          <a:bodyPr wrap="none" rtlCol="0">
            <a:spAutoFit/>
          </a:bodyPr>
          <a:lstStyle/>
          <a:p>
            <a:r>
              <a:rPr lang="en-US" sz="800" b="1" dirty="0" smtClean="0"/>
              <a:t>UPC budget</a:t>
            </a:r>
            <a:endParaRPr lang="en-US" b="1" dirty="0"/>
          </a:p>
        </p:txBody>
      </p:sp>
      <p:cxnSp>
        <p:nvCxnSpPr>
          <p:cNvPr id="60" name="Straight Connector 59"/>
          <p:cNvCxnSpPr/>
          <p:nvPr/>
        </p:nvCxnSpPr>
        <p:spPr>
          <a:xfrm rot="16200000" flipV="1">
            <a:off x="6858000" y="5257800"/>
            <a:ext cx="2286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6781800" y="5383016"/>
            <a:ext cx="800219" cy="215444"/>
          </a:xfrm>
          <a:prstGeom prst="rect">
            <a:avLst/>
          </a:prstGeom>
          <a:noFill/>
        </p:spPr>
        <p:txBody>
          <a:bodyPr wrap="none" rtlCol="0">
            <a:spAutoFit/>
          </a:bodyPr>
          <a:lstStyle/>
          <a:p>
            <a:r>
              <a:rPr lang="en-US" sz="800" b="1" dirty="0" smtClean="0"/>
              <a:t>UPC estimates</a:t>
            </a:r>
            <a:endParaRPr lang="en-US" b="1" dirty="0"/>
          </a:p>
        </p:txBody>
      </p:sp>
      <p:cxnSp>
        <p:nvCxnSpPr>
          <p:cNvPr id="65" name="Straight Arrow Connector 64"/>
          <p:cNvCxnSpPr/>
          <p:nvPr/>
        </p:nvCxnSpPr>
        <p:spPr>
          <a:xfrm flipV="1">
            <a:off x="6629400" y="3657600"/>
            <a:ext cx="457200" cy="22860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7086600" y="3429000"/>
            <a:ext cx="998991" cy="338554"/>
          </a:xfrm>
          <a:prstGeom prst="rect">
            <a:avLst/>
          </a:prstGeom>
          <a:noFill/>
        </p:spPr>
        <p:txBody>
          <a:bodyPr wrap="none" rtlCol="0">
            <a:spAutoFit/>
          </a:bodyPr>
          <a:lstStyle/>
          <a:p>
            <a:r>
              <a:rPr lang="en-US" sz="800" b="1" dirty="0" smtClean="0"/>
              <a:t>Managed Part Tree</a:t>
            </a:r>
          </a:p>
          <a:p>
            <a:r>
              <a:rPr lang="en-US" sz="800" b="1" dirty="0" smtClean="0"/>
              <a:t>Single Source BOM</a:t>
            </a:r>
            <a:endParaRPr lang="en-US" b="1" dirty="0"/>
          </a:p>
        </p:txBody>
      </p:sp>
      <p:sp>
        <p:nvSpPr>
          <p:cNvPr id="67" name="Rectangle 66"/>
          <p:cNvSpPr/>
          <p:nvPr/>
        </p:nvSpPr>
        <p:spPr>
          <a:xfrm>
            <a:off x="8229600" y="3276600"/>
            <a:ext cx="304800" cy="2819400"/>
          </a:xfrm>
          <a:prstGeom prst="rect">
            <a:avLst/>
          </a:prstGeom>
        </p:spPr>
        <p:style>
          <a:lnRef idx="1">
            <a:schemeClr val="dk1"/>
          </a:lnRef>
          <a:fillRef idx="2">
            <a:schemeClr val="dk1"/>
          </a:fillRef>
          <a:effectRef idx="1">
            <a:schemeClr val="dk1"/>
          </a:effectRef>
          <a:fontRef idx="minor">
            <a:schemeClr val="dk1"/>
          </a:fontRef>
        </p:style>
        <p:txBody>
          <a:bodyPr vert="vert270" rtlCol="0" anchor="ctr"/>
          <a:lstStyle/>
          <a:p>
            <a:pPr algn="ctr"/>
            <a:r>
              <a:rPr lang="en-US" sz="1600" dirty="0" smtClean="0"/>
              <a:t>Integrated Data Layer</a:t>
            </a:r>
            <a:endParaRPr lang="en-US" sz="1600" dirty="0"/>
          </a:p>
        </p:txBody>
      </p:sp>
      <p:sp>
        <p:nvSpPr>
          <p:cNvPr id="46" name="Footer Placeholder 39"/>
          <p:cNvSpPr>
            <a:spLocks noGrp="1"/>
          </p:cNvSpPr>
          <p:nvPr>
            <p:ph type="ftr" sz="quarter" idx="3"/>
          </p:nvPr>
        </p:nvSpPr>
        <p:spPr>
          <a:xfrm>
            <a:off x="1905000" y="6400800"/>
            <a:ext cx="5562600" cy="457200"/>
          </a:xfrm>
        </p:spPr>
        <p:txBody>
          <a:bodyPr/>
          <a:lstStyle/>
          <a:p>
            <a:pPr algn="ctr"/>
            <a:r>
              <a:rPr lang="en-US" dirty="0" smtClean="0"/>
              <a:t>© Copyright 2011 Lockheed Martin Corporation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500"/>
                                        <p:tgtEl>
                                          <p:spTgt spid="3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par>
                                <p:cTn id="70" presetID="10" presetClass="entr" presetSubtype="0" fill="hold"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500"/>
                                        <p:tgtEl>
                                          <p:spTgt spid="4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par>
                                <p:cTn id="76" presetID="10" presetClass="entr" presetSubtype="0"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500"/>
                                        <p:tgtEl>
                                          <p:spTgt spid="41"/>
                                        </p:tgtEl>
                                      </p:cBhvr>
                                    </p:animEffect>
                                  </p:childTnLst>
                                </p:cTn>
                              </p:par>
                              <p:par>
                                <p:cTn id="79" presetID="10" presetClass="entr" presetSubtype="0" fill="hold" nodeType="with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fade">
                                      <p:cBhvr>
                                        <p:cTn id="81" dur="500"/>
                                        <p:tgtEl>
                                          <p:spTgt spid="35"/>
                                        </p:tgtEl>
                                      </p:cBhvr>
                                    </p:animEffect>
                                  </p:childTnLst>
                                </p:cTn>
                              </p:par>
                              <p:par>
                                <p:cTn id="82" presetID="10" presetClass="entr" presetSubtype="0" fill="hold" nodeType="with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fade">
                                      <p:cBhvr>
                                        <p:cTn id="84" dur="500"/>
                                        <p:tgtEl>
                                          <p:spTgt spid="47"/>
                                        </p:tgtEl>
                                      </p:cBhvr>
                                    </p:animEffect>
                                  </p:childTnLst>
                                </p:cTn>
                              </p:par>
                              <p:par>
                                <p:cTn id="85" presetID="10" presetClass="entr" presetSubtype="0" fill="hold" nodeType="with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par>
                                <p:cTn id="88" presetID="10" presetClass="entr" presetSubtype="0" fill="hold" nodeType="with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500"/>
                                        <p:tgtEl>
                                          <p:spTgt spid="34"/>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500"/>
                                        <p:tgtEl>
                                          <p:spTgt spid="54"/>
                                        </p:tgtEl>
                                      </p:cBhvr>
                                    </p:animEffect>
                                  </p:childTnLst>
                                </p:cTn>
                              </p:par>
                              <p:par>
                                <p:cTn id="96" presetID="10" presetClass="entr" presetSubtype="0" fill="hold" nodeType="with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500"/>
                                        <p:tgtEl>
                                          <p:spTgt spid="5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59"/>
                                        </p:tgtEl>
                                        <p:attrNameLst>
                                          <p:attrName>style.visibility</p:attrName>
                                        </p:attrNameLst>
                                      </p:cBhvr>
                                      <p:to>
                                        <p:strVal val="visible"/>
                                      </p:to>
                                    </p:set>
                                    <p:animEffect transition="in" filter="fade">
                                      <p:cBhvr>
                                        <p:cTn id="101" dur="500"/>
                                        <p:tgtEl>
                                          <p:spTgt spid="59"/>
                                        </p:tgtEl>
                                      </p:cBhvr>
                                    </p:animEffect>
                                  </p:childTnLst>
                                </p:cTn>
                              </p:par>
                              <p:par>
                                <p:cTn id="102" presetID="10" presetClass="entr" presetSubtype="0" fill="hold" nodeType="withEffect">
                                  <p:stCondLst>
                                    <p:cond delay="0"/>
                                  </p:stCondLst>
                                  <p:childTnLst>
                                    <p:set>
                                      <p:cBhvr>
                                        <p:cTn id="103" dur="1" fill="hold">
                                          <p:stCondLst>
                                            <p:cond delay="0"/>
                                          </p:stCondLst>
                                        </p:cTn>
                                        <p:tgtEl>
                                          <p:spTgt spid="58"/>
                                        </p:tgtEl>
                                        <p:attrNameLst>
                                          <p:attrName>style.visibility</p:attrName>
                                        </p:attrNameLst>
                                      </p:cBhvr>
                                      <p:to>
                                        <p:strVal val="visible"/>
                                      </p:to>
                                    </p:set>
                                    <p:animEffect transition="in" filter="fade">
                                      <p:cBhvr>
                                        <p:cTn id="104" dur="500"/>
                                        <p:tgtEl>
                                          <p:spTgt spid="58"/>
                                        </p:tgtEl>
                                      </p:cBhvr>
                                    </p:animEffect>
                                  </p:childTnLst>
                                </p:cTn>
                              </p:par>
                              <p:par>
                                <p:cTn id="105" presetID="10" presetClass="entr" presetSubtype="0" fill="hold" nodeType="withEffect">
                                  <p:stCondLst>
                                    <p:cond delay="0"/>
                                  </p:stCondLst>
                                  <p:childTnLst>
                                    <p:set>
                                      <p:cBhvr>
                                        <p:cTn id="106" dur="1" fill="hold">
                                          <p:stCondLst>
                                            <p:cond delay="0"/>
                                          </p:stCondLst>
                                        </p:cTn>
                                        <p:tgtEl>
                                          <p:spTgt spid="60"/>
                                        </p:tgtEl>
                                        <p:attrNameLst>
                                          <p:attrName>style.visibility</p:attrName>
                                        </p:attrNameLst>
                                      </p:cBhvr>
                                      <p:to>
                                        <p:strVal val="visible"/>
                                      </p:to>
                                    </p:set>
                                    <p:animEffect transition="in" filter="fade">
                                      <p:cBhvr>
                                        <p:cTn id="107" dur="500"/>
                                        <p:tgtEl>
                                          <p:spTgt spid="60"/>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500"/>
                                        <p:tgtEl>
                                          <p:spTgt spid="61"/>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57"/>
                                        </p:tgtEl>
                                        <p:attrNameLst>
                                          <p:attrName>style.visibility</p:attrName>
                                        </p:attrNameLst>
                                      </p:cBhvr>
                                      <p:to>
                                        <p:strVal val="visible"/>
                                      </p:to>
                                    </p:set>
                                    <p:animEffect transition="in" filter="fade">
                                      <p:cBhvr>
                                        <p:cTn id="113" dur="500"/>
                                        <p:tgtEl>
                                          <p:spTgt spid="57"/>
                                        </p:tgtEl>
                                      </p:cBhvr>
                                    </p:animEffect>
                                  </p:childTnLst>
                                </p:cTn>
                              </p:par>
                              <p:par>
                                <p:cTn id="114" presetID="10" presetClass="entr" presetSubtype="0" fill="hold" nodeType="withEffect">
                                  <p:stCondLst>
                                    <p:cond delay="0"/>
                                  </p:stCondLst>
                                  <p:childTnLst>
                                    <p:set>
                                      <p:cBhvr>
                                        <p:cTn id="115" dur="1" fill="hold">
                                          <p:stCondLst>
                                            <p:cond delay="0"/>
                                          </p:stCondLst>
                                        </p:cTn>
                                        <p:tgtEl>
                                          <p:spTgt spid="55"/>
                                        </p:tgtEl>
                                        <p:attrNameLst>
                                          <p:attrName>style.visibility</p:attrName>
                                        </p:attrNameLst>
                                      </p:cBhvr>
                                      <p:to>
                                        <p:strVal val="visible"/>
                                      </p:to>
                                    </p:set>
                                    <p:animEffect transition="in" filter="fade">
                                      <p:cBhvr>
                                        <p:cTn id="116" dur="500"/>
                                        <p:tgtEl>
                                          <p:spTgt spid="55"/>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66"/>
                                        </p:tgtEl>
                                        <p:attrNameLst>
                                          <p:attrName>style.visibility</p:attrName>
                                        </p:attrNameLst>
                                      </p:cBhvr>
                                      <p:to>
                                        <p:strVal val="visible"/>
                                      </p:to>
                                    </p:set>
                                    <p:animEffect transition="in" filter="fade">
                                      <p:cBhvr>
                                        <p:cTn id="119" dur="500"/>
                                        <p:tgtEl>
                                          <p:spTgt spid="66"/>
                                        </p:tgtEl>
                                      </p:cBhvr>
                                    </p:animEffect>
                                  </p:childTnLst>
                                </p:cTn>
                              </p:par>
                              <p:par>
                                <p:cTn id="120" presetID="10" presetClass="entr" presetSubtype="0" fill="hold" nodeType="withEffect">
                                  <p:stCondLst>
                                    <p:cond delay="0"/>
                                  </p:stCondLst>
                                  <p:childTnLst>
                                    <p:set>
                                      <p:cBhvr>
                                        <p:cTn id="121" dur="1" fill="hold">
                                          <p:stCondLst>
                                            <p:cond delay="0"/>
                                          </p:stCondLst>
                                        </p:cTn>
                                        <p:tgtEl>
                                          <p:spTgt spid="65"/>
                                        </p:tgtEl>
                                        <p:attrNameLst>
                                          <p:attrName>style.visibility</p:attrName>
                                        </p:attrNameLst>
                                      </p:cBhvr>
                                      <p:to>
                                        <p:strVal val="visible"/>
                                      </p:to>
                                    </p:set>
                                    <p:animEffect transition="in" filter="fade">
                                      <p:cBhvr>
                                        <p:cTn id="122" dur="500"/>
                                        <p:tgtEl>
                                          <p:spTgt spid="65"/>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fade">
                                      <p:cBhvr>
                                        <p:cTn id="127" dur="500"/>
                                        <p:tgtEl>
                                          <p:spTgt spid="67"/>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fade">
                                      <p:cBhvr>
                                        <p:cTn id="130"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14" grpId="0" animBg="1"/>
      <p:bldP spid="50" grpId="0" animBg="1"/>
      <p:bldP spid="13" grpId="0" animBg="1"/>
      <p:bldP spid="7" grpId="0" animBg="1"/>
      <p:bldP spid="9" grpId="0" animBg="1"/>
      <p:bldP spid="10" grpId="0" animBg="1"/>
      <p:bldP spid="11" grpId="0" animBg="1"/>
      <p:bldP spid="12" grpId="0" animBg="1"/>
      <p:bldP spid="6" grpId="0" animBg="1"/>
      <p:bldP spid="18" grpId="0" animBg="1"/>
      <p:bldP spid="8" grpId="0" animBg="1"/>
      <p:bldP spid="15" grpId="0" animBg="1"/>
      <p:bldP spid="16" grpId="0" animBg="1"/>
      <p:bldP spid="17" grpId="0" animBg="1"/>
      <p:bldP spid="27" grpId="0" animBg="1"/>
      <p:bldP spid="28" grpId="0" animBg="1"/>
      <p:bldP spid="30" grpId="0" animBg="1"/>
      <p:bldP spid="31" grpId="0" animBg="1"/>
      <p:bldP spid="32" grpId="0" animBg="1"/>
      <p:bldP spid="54" grpId="0"/>
      <p:bldP spid="57" grpId="0"/>
      <p:bldP spid="59" grpId="0"/>
      <p:bldP spid="61" grpId="0"/>
      <p:bldP spid="66" grpId="0"/>
      <p:bldP spid="6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Integration Through The Product Lifecycle </a:t>
            </a:r>
            <a:endParaRPr lang="en-US" dirty="0"/>
          </a:p>
        </p:txBody>
      </p:sp>
      <p:sp>
        <p:nvSpPr>
          <p:cNvPr id="6" name="Oval 5"/>
          <p:cNvSpPr/>
          <p:nvPr/>
        </p:nvSpPr>
        <p:spPr>
          <a:xfrm>
            <a:off x="3554505" y="4379260"/>
            <a:ext cx="838200" cy="8382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800" dirty="0" smtClean="0"/>
              <a:t>System Analysis Model</a:t>
            </a:r>
            <a:endParaRPr lang="en-US" sz="800" dirty="0"/>
          </a:p>
        </p:txBody>
      </p:sp>
      <p:sp>
        <p:nvSpPr>
          <p:cNvPr id="7" name="Oval 6"/>
          <p:cNvSpPr/>
          <p:nvPr/>
        </p:nvSpPr>
        <p:spPr>
          <a:xfrm>
            <a:off x="2944905" y="4607860"/>
            <a:ext cx="838200" cy="8382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700" dirty="0" smtClean="0"/>
              <a:t>Firmware / Elect.</a:t>
            </a:r>
            <a:br>
              <a:rPr lang="en-US" sz="700" dirty="0" smtClean="0"/>
            </a:br>
            <a:r>
              <a:rPr lang="en-US" sz="700" dirty="0" smtClean="0"/>
              <a:t>Model</a:t>
            </a:r>
            <a:endParaRPr lang="en-US" sz="700" dirty="0"/>
          </a:p>
        </p:txBody>
      </p:sp>
      <p:sp>
        <p:nvSpPr>
          <p:cNvPr id="8" name="Oval 7"/>
          <p:cNvSpPr/>
          <p:nvPr/>
        </p:nvSpPr>
        <p:spPr>
          <a:xfrm>
            <a:off x="2667000" y="3429000"/>
            <a:ext cx="990600" cy="9906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700" dirty="0" smtClean="0"/>
              <a:t>System Architecture Model</a:t>
            </a:r>
            <a:endParaRPr lang="en-US" sz="700" dirty="0"/>
          </a:p>
        </p:txBody>
      </p:sp>
      <p:sp>
        <p:nvSpPr>
          <p:cNvPr id="9" name="Oval 8"/>
          <p:cNvSpPr/>
          <p:nvPr/>
        </p:nvSpPr>
        <p:spPr>
          <a:xfrm>
            <a:off x="1057835" y="2277035"/>
            <a:ext cx="990600" cy="9906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 dirty="0" smtClean="0"/>
              <a:t>System CONOPS</a:t>
            </a:r>
            <a:br>
              <a:rPr lang="en-US" sz="800" dirty="0" smtClean="0"/>
            </a:br>
            <a:r>
              <a:rPr lang="en-US" sz="800" dirty="0" smtClean="0"/>
              <a:t>Model</a:t>
            </a:r>
            <a:endParaRPr lang="en-US" sz="800" dirty="0"/>
          </a:p>
        </p:txBody>
      </p:sp>
      <p:sp>
        <p:nvSpPr>
          <p:cNvPr id="10" name="Flowchart: Process 9"/>
          <p:cNvSpPr/>
          <p:nvPr/>
        </p:nvSpPr>
        <p:spPr>
          <a:xfrm>
            <a:off x="685800" y="5791200"/>
            <a:ext cx="7620000" cy="304800"/>
          </a:xfrm>
          <a:prstGeom prst="flowChart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100" b="1" dirty="0" smtClean="0"/>
              <a:t>Integrated Data Management Layer</a:t>
            </a:r>
            <a:endParaRPr lang="en-US" sz="1100" b="1" dirty="0"/>
          </a:p>
        </p:txBody>
      </p:sp>
      <p:sp>
        <p:nvSpPr>
          <p:cNvPr id="11" name="Oval 10"/>
          <p:cNvSpPr/>
          <p:nvPr/>
        </p:nvSpPr>
        <p:spPr>
          <a:xfrm>
            <a:off x="2259105" y="4455460"/>
            <a:ext cx="838200" cy="8382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800" dirty="0" smtClean="0"/>
              <a:t>Software</a:t>
            </a:r>
            <a:br>
              <a:rPr lang="en-US" sz="800" dirty="0" smtClean="0"/>
            </a:br>
            <a:r>
              <a:rPr lang="en-US" sz="800" dirty="0" smtClean="0"/>
              <a:t>Model</a:t>
            </a:r>
            <a:endParaRPr lang="en-US" sz="800" dirty="0"/>
          </a:p>
        </p:txBody>
      </p:sp>
      <p:sp>
        <p:nvSpPr>
          <p:cNvPr id="12" name="Oval 11"/>
          <p:cNvSpPr/>
          <p:nvPr/>
        </p:nvSpPr>
        <p:spPr>
          <a:xfrm>
            <a:off x="1725705" y="3998260"/>
            <a:ext cx="838200" cy="8382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800" dirty="0" smtClean="0"/>
              <a:t>System Cost Model</a:t>
            </a:r>
          </a:p>
        </p:txBody>
      </p:sp>
      <p:sp>
        <p:nvSpPr>
          <p:cNvPr id="13" name="Oval 12"/>
          <p:cNvSpPr/>
          <p:nvPr/>
        </p:nvSpPr>
        <p:spPr>
          <a:xfrm>
            <a:off x="1676400" y="3352800"/>
            <a:ext cx="838200" cy="8382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800" dirty="0" smtClean="0"/>
              <a:t>System Test Model</a:t>
            </a:r>
            <a:endParaRPr lang="en-US" sz="800" dirty="0"/>
          </a:p>
        </p:txBody>
      </p:sp>
      <p:sp>
        <p:nvSpPr>
          <p:cNvPr id="14" name="Flowchart: Process 13"/>
          <p:cNvSpPr/>
          <p:nvPr/>
        </p:nvSpPr>
        <p:spPr>
          <a:xfrm>
            <a:off x="2667000" y="2443163"/>
            <a:ext cx="990600" cy="660400"/>
          </a:xfrm>
          <a:prstGeom prst="flowChartProcess">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050" dirty="0" smtClean="0"/>
              <a:t>System </a:t>
            </a:r>
            <a:r>
              <a:rPr lang="en-US" sz="1000" dirty="0" smtClean="0"/>
              <a:t>Requirements</a:t>
            </a:r>
            <a:endParaRPr lang="en-US" sz="1050" dirty="0"/>
          </a:p>
        </p:txBody>
      </p:sp>
      <p:cxnSp>
        <p:nvCxnSpPr>
          <p:cNvPr id="15" name="Straight Connector 14"/>
          <p:cNvCxnSpPr>
            <a:stCxn id="9" idx="6"/>
            <a:endCxn id="14" idx="1"/>
          </p:cNvCxnSpPr>
          <p:nvPr/>
        </p:nvCxnSpPr>
        <p:spPr>
          <a:xfrm>
            <a:off x="2048435" y="2772335"/>
            <a:ext cx="618565" cy="102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4" idx="2"/>
            <a:endCxn id="8" idx="0"/>
          </p:cNvCxnSpPr>
          <p:nvPr/>
        </p:nvCxnSpPr>
        <p:spPr>
          <a:xfrm rot="5400000">
            <a:off x="2999582" y="3266281"/>
            <a:ext cx="32543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7" name="Diagram 16"/>
          <p:cNvGraphicFramePr/>
          <p:nvPr/>
        </p:nvGraphicFramePr>
        <p:xfrm>
          <a:off x="381000" y="990600"/>
          <a:ext cx="8458200" cy="129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8" name="Straight Connector 17"/>
          <p:cNvCxnSpPr>
            <a:stCxn id="13" idx="6"/>
            <a:endCxn id="8" idx="2"/>
          </p:cNvCxnSpPr>
          <p:nvPr/>
        </p:nvCxnSpPr>
        <p:spPr>
          <a:xfrm>
            <a:off x="2514600" y="3771900"/>
            <a:ext cx="152400" cy="15240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8" idx="2"/>
            <a:endCxn id="12" idx="6"/>
          </p:cNvCxnSpPr>
          <p:nvPr/>
        </p:nvCxnSpPr>
        <p:spPr>
          <a:xfrm rot="10800000" flipV="1">
            <a:off x="2563906" y="3924300"/>
            <a:ext cx="103095" cy="49306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8" idx="4"/>
            <a:endCxn id="11" idx="7"/>
          </p:cNvCxnSpPr>
          <p:nvPr/>
        </p:nvCxnSpPr>
        <p:spPr>
          <a:xfrm rot="5400000">
            <a:off x="2989122" y="4405032"/>
            <a:ext cx="158611" cy="187747"/>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8" idx="4"/>
            <a:endCxn id="7" idx="0"/>
          </p:cNvCxnSpPr>
          <p:nvPr/>
        </p:nvCxnSpPr>
        <p:spPr>
          <a:xfrm rot="16200000" flipH="1">
            <a:off x="3169022" y="4412877"/>
            <a:ext cx="188260" cy="20170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8" idx="5"/>
            <a:endCxn id="6" idx="1"/>
          </p:cNvCxnSpPr>
          <p:nvPr/>
        </p:nvCxnSpPr>
        <p:spPr>
          <a:xfrm rot="16200000" flipH="1">
            <a:off x="3481153" y="4305906"/>
            <a:ext cx="227481" cy="164727"/>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hape 22"/>
          <p:cNvCxnSpPr>
            <a:stCxn id="8" idx="6"/>
            <a:endCxn id="10" idx="0"/>
          </p:cNvCxnSpPr>
          <p:nvPr/>
        </p:nvCxnSpPr>
        <p:spPr>
          <a:xfrm>
            <a:off x="3657600" y="3924300"/>
            <a:ext cx="838200" cy="1866900"/>
          </a:xfrm>
          <a:prstGeom prst="bentConnector2">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hape 58"/>
          <p:cNvCxnSpPr>
            <a:stCxn id="9" idx="4"/>
            <a:endCxn id="10" idx="0"/>
          </p:cNvCxnSpPr>
          <p:nvPr/>
        </p:nvCxnSpPr>
        <p:spPr>
          <a:xfrm rot="16200000" flipH="1">
            <a:off x="1762685" y="3058084"/>
            <a:ext cx="2523565" cy="2942665"/>
          </a:xfrm>
          <a:prstGeom prst="bentConnector3">
            <a:avLst>
              <a:gd name="adj1" fmla="val 90853"/>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hape 62"/>
          <p:cNvCxnSpPr>
            <a:stCxn id="39" idx="4"/>
            <a:endCxn id="10" idx="0"/>
          </p:cNvCxnSpPr>
          <p:nvPr/>
        </p:nvCxnSpPr>
        <p:spPr>
          <a:xfrm rot="5400000">
            <a:off x="4624388" y="4824413"/>
            <a:ext cx="838200" cy="1095375"/>
          </a:xfrm>
          <a:prstGeom prst="bentConnector3">
            <a:avLst>
              <a:gd name="adj1" fmla="val 72727"/>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hape 62"/>
          <p:cNvCxnSpPr>
            <a:stCxn id="44" idx="4"/>
            <a:endCxn id="10" idx="0"/>
          </p:cNvCxnSpPr>
          <p:nvPr/>
        </p:nvCxnSpPr>
        <p:spPr>
          <a:xfrm rot="5400000">
            <a:off x="4705350" y="3143250"/>
            <a:ext cx="2438400" cy="2857500"/>
          </a:xfrm>
          <a:prstGeom prst="bentConnector3">
            <a:avLst>
              <a:gd name="adj1" fmla="val 90625"/>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43" idx="6"/>
            <a:endCxn id="40" idx="1"/>
          </p:cNvCxnSpPr>
          <p:nvPr/>
        </p:nvCxnSpPr>
        <p:spPr>
          <a:xfrm>
            <a:off x="4993340" y="2933700"/>
            <a:ext cx="91937" cy="189426"/>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3" idx="4"/>
            <a:endCxn id="10" idx="0"/>
          </p:cNvCxnSpPr>
          <p:nvPr/>
        </p:nvCxnSpPr>
        <p:spPr>
          <a:xfrm rot="5400000">
            <a:off x="3315820" y="4608980"/>
            <a:ext cx="2362200" cy="22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086600" y="5029200"/>
            <a:ext cx="182880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000" dirty="0" smtClean="0"/>
              <a:t>Integration of Major Hubs Achieved through </a:t>
            </a:r>
            <a:br>
              <a:rPr lang="en-US" sz="1000" dirty="0" smtClean="0"/>
            </a:br>
            <a:r>
              <a:rPr lang="en-US" sz="1000" dirty="0" smtClean="0"/>
              <a:t>Integrated Data Management Layer</a:t>
            </a:r>
            <a:endParaRPr lang="en-US" sz="1000" dirty="0"/>
          </a:p>
        </p:txBody>
      </p:sp>
      <p:cxnSp>
        <p:nvCxnSpPr>
          <p:cNvPr id="30" name="Straight Connector 29"/>
          <p:cNvCxnSpPr>
            <a:stCxn id="43" idx="6"/>
            <a:endCxn id="45" idx="2"/>
          </p:cNvCxnSpPr>
          <p:nvPr/>
        </p:nvCxnSpPr>
        <p:spPr>
          <a:xfrm flipV="1">
            <a:off x="4993340" y="2781300"/>
            <a:ext cx="235885" cy="15240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0" idx="3"/>
            <a:endCxn id="6" idx="7"/>
          </p:cNvCxnSpPr>
          <p:nvPr/>
        </p:nvCxnSpPr>
        <p:spPr>
          <a:xfrm rot="5400000">
            <a:off x="4284522" y="3701255"/>
            <a:ext cx="786187" cy="815324"/>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7848600" y="3505200"/>
            <a:ext cx="838200" cy="8382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800" dirty="0" smtClean="0"/>
              <a:t>Lifecycle</a:t>
            </a:r>
            <a:br>
              <a:rPr lang="en-US" sz="800" dirty="0" smtClean="0"/>
            </a:br>
            <a:r>
              <a:rPr lang="en-US" sz="800" dirty="0" smtClean="0"/>
              <a:t>Cost Model</a:t>
            </a:r>
            <a:endParaRPr lang="en-US" sz="800" dirty="0"/>
          </a:p>
        </p:txBody>
      </p:sp>
      <p:cxnSp>
        <p:nvCxnSpPr>
          <p:cNvPr id="33" name="Straight Connector 32"/>
          <p:cNvCxnSpPr>
            <a:stCxn id="32" idx="1"/>
            <a:endCxn id="44" idx="5"/>
          </p:cNvCxnSpPr>
          <p:nvPr/>
        </p:nvCxnSpPr>
        <p:spPr>
          <a:xfrm rot="16200000" flipV="1">
            <a:off x="7627331" y="3283930"/>
            <a:ext cx="420221" cy="26782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32" idx="2"/>
            <a:endCxn id="8" idx="6"/>
          </p:cNvCxnSpPr>
          <p:nvPr/>
        </p:nvCxnSpPr>
        <p:spPr>
          <a:xfrm rot="10800000">
            <a:off x="3657600" y="3924300"/>
            <a:ext cx="4191000" cy="0"/>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32" idx="2"/>
            <a:endCxn id="9" idx="5"/>
          </p:cNvCxnSpPr>
          <p:nvPr/>
        </p:nvCxnSpPr>
        <p:spPr>
          <a:xfrm rot="10800000">
            <a:off x="1903366" y="3122566"/>
            <a:ext cx="5945235" cy="801735"/>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6324600" y="3429000"/>
            <a:ext cx="838200" cy="8382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700" dirty="0" err="1" smtClean="0"/>
              <a:t>Reliabilty</a:t>
            </a:r>
            <a:r>
              <a:rPr lang="en-US" sz="700" dirty="0" smtClean="0"/>
              <a:t> Model</a:t>
            </a:r>
            <a:endParaRPr lang="en-US" sz="700" dirty="0"/>
          </a:p>
        </p:txBody>
      </p:sp>
      <p:cxnSp>
        <p:nvCxnSpPr>
          <p:cNvPr id="37" name="Straight Connector 36"/>
          <p:cNvCxnSpPr>
            <a:stCxn id="36" idx="0"/>
            <a:endCxn id="44" idx="3"/>
          </p:cNvCxnSpPr>
          <p:nvPr/>
        </p:nvCxnSpPr>
        <p:spPr>
          <a:xfrm rot="5400000" flipH="1" flipV="1">
            <a:off x="6762750" y="3188680"/>
            <a:ext cx="221270" cy="25937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36" idx="3"/>
            <a:endCxn id="6" idx="6"/>
          </p:cNvCxnSpPr>
          <p:nvPr/>
        </p:nvCxnSpPr>
        <p:spPr>
          <a:xfrm rot="5400000">
            <a:off x="5093074" y="3444081"/>
            <a:ext cx="653911" cy="205464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5095875" y="3962400"/>
            <a:ext cx="990600" cy="9906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 dirty="0" smtClean="0"/>
              <a:t>Bill of Materials</a:t>
            </a:r>
            <a:endParaRPr lang="en-US" sz="800" dirty="0"/>
          </a:p>
        </p:txBody>
      </p:sp>
      <p:sp>
        <p:nvSpPr>
          <p:cNvPr id="40" name="Oval 39"/>
          <p:cNvSpPr/>
          <p:nvPr/>
        </p:nvSpPr>
        <p:spPr>
          <a:xfrm>
            <a:off x="4962525" y="3000375"/>
            <a:ext cx="838200" cy="8382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800" dirty="0" smtClean="0"/>
              <a:t>Mech. Analysis Model</a:t>
            </a:r>
            <a:endParaRPr lang="en-US" sz="800" dirty="0"/>
          </a:p>
        </p:txBody>
      </p:sp>
      <p:cxnSp>
        <p:nvCxnSpPr>
          <p:cNvPr id="41" name="Straight Connector 40"/>
          <p:cNvCxnSpPr/>
          <p:nvPr/>
        </p:nvCxnSpPr>
        <p:spPr>
          <a:xfrm>
            <a:off x="3657600" y="2771775"/>
            <a:ext cx="3657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657600" y="2667000"/>
            <a:ext cx="3276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4002740" y="2438400"/>
            <a:ext cx="990600" cy="9906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 dirty="0" smtClean="0"/>
              <a:t>3D CAD Model</a:t>
            </a:r>
            <a:endParaRPr lang="en-US" sz="800" dirty="0"/>
          </a:p>
        </p:txBody>
      </p:sp>
      <p:sp>
        <p:nvSpPr>
          <p:cNvPr id="44" name="Oval 43"/>
          <p:cNvSpPr/>
          <p:nvPr/>
        </p:nvSpPr>
        <p:spPr>
          <a:xfrm>
            <a:off x="6858000" y="2362200"/>
            <a:ext cx="990600" cy="9906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00" dirty="0" smtClean="0"/>
              <a:t>O&amp;S Hub… TBD</a:t>
            </a:r>
            <a:endParaRPr lang="en-US" sz="800" dirty="0"/>
          </a:p>
        </p:txBody>
      </p:sp>
      <p:sp>
        <p:nvSpPr>
          <p:cNvPr id="45" name="Oval 44"/>
          <p:cNvSpPr/>
          <p:nvPr/>
        </p:nvSpPr>
        <p:spPr>
          <a:xfrm>
            <a:off x="5229225" y="2362200"/>
            <a:ext cx="838200" cy="8382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800" dirty="0" err="1" smtClean="0"/>
              <a:t>Produc-ibility</a:t>
            </a:r>
            <a:r>
              <a:rPr lang="en-US" sz="800" dirty="0" smtClean="0"/>
              <a:t> Model</a:t>
            </a:r>
            <a:endParaRPr lang="en-US" sz="800" dirty="0"/>
          </a:p>
        </p:txBody>
      </p:sp>
      <p:cxnSp>
        <p:nvCxnSpPr>
          <p:cNvPr id="46" name="Straight Connector 45"/>
          <p:cNvCxnSpPr>
            <a:stCxn id="45" idx="5"/>
            <a:endCxn id="39" idx="7"/>
          </p:cNvCxnSpPr>
          <p:nvPr/>
        </p:nvCxnSpPr>
        <p:spPr>
          <a:xfrm rot="5400000">
            <a:off x="5428129" y="3590925"/>
            <a:ext cx="1029821" cy="3268"/>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ounded Rectangle 65"/>
          <p:cNvSpPr/>
          <p:nvPr/>
        </p:nvSpPr>
        <p:spPr>
          <a:xfrm>
            <a:off x="5486400" y="2938272"/>
            <a:ext cx="3279648" cy="2926080"/>
          </a:xfrm>
          <a:prstGeom prst="roundRect">
            <a:avLst/>
          </a:prstGeom>
          <a:solidFill>
            <a:srgbClr val="FFFF00"/>
          </a:solidFill>
          <a:ln>
            <a:noFill/>
          </a:ln>
          <a:effectLst>
            <a:outerShdw blurRad="184150" dist="241300" dir="11520000" sx="110000" sy="110000" algn="ctr">
              <a:srgbClr val="000000">
                <a:alpha val="18000"/>
              </a:srgbClr>
            </a:outerShdw>
          </a:effectLst>
          <a:scene3d>
            <a:camera prst="perspectiveFront" fov="5100000">
              <a:rot lat="0" lon="12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8229600" cy="990600"/>
          </a:xfrm>
        </p:spPr>
        <p:txBody>
          <a:bodyPr/>
          <a:lstStyle/>
          <a:p>
            <a:r>
              <a:rPr lang="en-US" b="1" dirty="0" smtClean="0"/>
              <a:t>Expand, Accelerate and Validate Trades </a:t>
            </a:r>
            <a:endParaRPr lang="en-US" b="1" dirty="0"/>
          </a:p>
        </p:txBody>
      </p:sp>
      <p:grpSp>
        <p:nvGrpSpPr>
          <p:cNvPr id="3" name="Group 35"/>
          <p:cNvGrpSpPr/>
          <p:nvPr/>
        </p:nvGrpSpPr>
        <p:grpSpPr>
          <a:xfrm>
            <a:off x="479622" y="545829"/>
            <a:ext cx="3838346" cy="4387249"/>
            <a:chOff x="4515174" y="883493"/>
            <a:chExt cx="3838346" cy="4387249"/>
          </a:xfrm>
        </p:grpSpPr>
        <p:sp>
          <p:nvSpPr>
            <p:cNvPr id="10" name="Isosceles Triangle 9"/>
            <p:cNvSpPr/>
            <p:nvPr/>
          </p:nvSpPr>
          <p:spPr>
            <a:xfrm rot="21293320">
              <a:off x="5574708" y="883493"/>
              <a:ext cx="2778812" cy="4387249"/>
            </a:xfrm>
            <a:prstGeom prst="triangle">
              <a:avLst>
                <a:gd name="adj" fmla="val 85607"/>
              </a:avLst>
            </a:prstGeom>
            <a:solidFill>
              <a:schemeClr val="bg1">
                <a:lumMod val="65000"/>
              </a:schemeClr>
            </a:solidFill>
            <a:scene3d>
              <a:camera prst="orthographicFront">
                <a:rot lat="1800000" lon="84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735087">
              <a:off x="4810168" y="1241348"/>
              <a:ext cx="2634949" cy="3955910"/>
            </a:xfrm>
            <a:prstGeom prst="triangle">
              <a:avLst>
                <a:gd name="adj" fmla="val 26374"/>
              </a:avLst>
            </a:prstGeom>
            <a:solidFill>
              <a:schemeClr val="bg1">
                <a:lumMod val="65000"/>
              </a:schemeClr>
            </a:solidFill>
            <a:scene3d>
              <a:camera prst="orthographicFront">
                <a:rot lat="1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34"/>
            <p:cNvGrpSpPr/>
            <p:nvPr/>
          </p:nvGrpSpPr>
          <p:grpSpPr>
            <a:xfrm>
              <a:off x="4515174" y="2273086"/>
              <a:ext cx="3600126" cy="2438614"/>
              <a:chOff x="4515174" y="2273086"/>
              <a:chExt cx="3600126" cy="2438614"/>
            </a:xfrm>
          </p:grpSpPr>
          <p:cxnSp>
            <p:nvCxnSpPr>
              <p:cNvPr id="15" name="Straight Connector 14"/>
              <p:cNvCxnSpPr/>
              <p:nvPr/>
            </p:nvCxnSpPr>
            <p:spPr>
              <a:xfrm flipV="1">
                <a:off x="6426200" y="3835400"/>
                <a:ext cx="1689100" cy="876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426200" y="3340673"/>
                <a:ext cx="1320800" cy="6852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426200" y="2845946"/>
                <a:ext cx="952500" cy="4941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426200" y="2349500"/>
                <a:ext cx="587513"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a:off x="4515174" y="3661550"/>
                <a:ext cx="1898327" cy="104735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0800000">
                <a:off x="4907798" y="3198370"/>
                <a:ext cx="1495767" cy="8252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2" idx="1"/>
              </p:cNvCxnSpPr>
              <p:nvPr/>
            </p:nvCxnSpPr>
            <p:spPr>
              <a:xfrm rot="10800000">
                <a:off x="5278588" y="2750250"/>
                <a:ext cx="1115041" cy="58809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a:off x="5695000" y="2273086"/>
                <a:ext cx="688689" cy="379967"/>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4" name="TextBox 3"/>
          <p:cNvSpPr txBox="1"/>
          <p:nvPr/>
        </p:nvSpPr>
        <p:spPr>
          <a:xfrm rot="3173782">
            <a:off x="2827339" y="2272879"/>
            <a:ext cx="1692130" cy="369332"/>
          </a:xfrm>
          <a:prstGeom prst="rect">
            <a:avLst/>
          </a:prstGeom>
          <a:noFill/>
        </p:spPr>
        <p:txBody>
          <a:bodyPr wrap="none" rtlCol="0">
            <a:spAutoFit/>
          </a:bodyPr>
          <a:lstStyle/>
          <a:p>
            <a:pPr algn="ctr"/>
            <a:r>
              <a:rPr lang="en-US" b="1" dirty="0" smtClean="0">
                <a:solidFill>
                  <a:srgbClr val="C00000"/>
                </a:solidFill>
              </a:rPr>
              <a:t>Levels of Trades</a:t>
            </a:r>
            <a:endParaRPr lang="en-US" b="1" dirty="0">
              <a:solidFill>
                <a:srgbClr val="C00000"/>
              </a:solidFill>
            </a:endParaRPr>
          </a:p>
        </p:txBody>
      </p:sp>
      <p:sp>
        <p:nvSpPr>
          <p:cNvPr id="5" name="TextBox 4"/>
          <p:cNvSpPr txBox="1"/>
          <p:nvPr/>
        </p:nvSpPr>
        <p:spPr>
          <a:xfrm rot="19840967">
            <a:off x="2721811" y="4091065"/>
            <a:ext cx="1115947" cy="307777"/>
          </a:xfrm>
          <a:prstGeom prst="rect">
            <a:avLst/>
          </a:prstGeom>
          <a:noFill/>
        </p:spPr>
        <p:txBody>
          <a:bodyPr wrap="none" rtlCol="0">
            <a:spAutoFit/>
          </a:bodyPr>
          <a:lstStyle/>
          <a:p>
            <a:r>
              <a:rPr lang="en-US" sz="1400" b="1" i="1" dirty="0" smtClean="0"/>
              <a:t>Components</a:t>
            </a:r>
            <a:endParaRPr lang="en-US" sz="1400" b="1" i="1" dirty="0"/>
          </a:p>
        </p:txBody>
      </p:sp>
      <p:sp>
        <p:nvSpPr>
          <p:cNvPr id="6" name="TextBox 5"/>
          <p:cNvSpPr txBox="1"/>
          <p:nvPr/>
        </p:nvSpPr>
        <p:spPr>
          <a:xfrm rot="19948719">
            <a:off x="2554698" y="3480348"/>
            <a:ext cx="1032527" cy="307777"/>
          </a:xfrm>
          <a:prstGeom prst="rect">
            <a:avLst/>
          </a:prstGeom>
          <a:noFill/>
        </p:spPr>
        <p:txBody>
          <a:bodyPr wrap="none" rtlCol="0">
            <a:spAutoFit/>
          </a:bodyPr>
          <a:lstStyle/>
          <a:p>
            <a:r>
              <a:rPr lang="en-US" sz="1400" b="1" i="1" dirty="0" smtClean="0"/>
              <a:t>Subsystems</a:t>
            </a:r>
            <a:endParaRPr lang="en-US" sz="1400" b="1" i="1" dirty="0"/>
          </a:p>
        </p:txBody>
      </p:sp>
      <p:sp>
        <p:nvSpPr>
          <p:cNvPr id="7" name="TextBox 6"/>
          <p:cNvSpPr txBox="1"/>
          <p:nvPr/>
        </p:nvSpPr>
        <p:spPr>
          <a:xfrm rot="20004432">
            <a:off x="2483497" y="2926931"/>
            <a:ext cx="782715" cy="307777"/>
          </a:xfrm>
          <a:prstGeom prst="rect">
            <a:avLst/>
          </a:prstGeom>
          <a:noFill/>
        </p:spPr>
        <p:txBody>
          <a:bodyPr wrap="none" rtlCol="0">
            <a:spAutoFit/>
          </a:bodyPr>
          <a:lstStyle/>
          <a:p>
            <a:r>
              <a:rPr lang="en-US" sz="1400" b="1" i="1" dirty="0" smtClean="0"/>
              <a:t>Systems</a:t>
            </a:r>
            <a:endParaRPr lang="en-US" sz="1400" b="1" i="1" dirty="0"/>
          </a:p>
        </p:txBody>
      </p:sp>
      <p:sp>
        <p:nvSpPr>
          <p:cNvPr id="8" name="TextBox 7"/>
          <p:cNvSpPr txBox="1"/>
          <p:nvPr/>
        </p:nvSpPr>
        <p:spPr>
          <a:xfrm rot="19868607">
            <a:off x="2416068" y="2172960"/>
            <a:ext cx="782715" cy="562911"/>
          </a:xfrm>
          <a:prstGeom prst="rect">
            <a:avLst/>
          </a:prstGeom>
          <a:noFill/>
        </p:spPr>
        <p:txBody>
          <a:bodyPr wrap="none" rtlCol="0">
            <a:spAutoFit/>
          </a:bodyPr>
          <a:lstStyle/>
          <a:p>
            <a:pPr algn="ctr">
              <a:lnSpc>
                <a:spcPts val="1200"/>
              </a:lnSpc>
            </a:pPr>
            <a:r>
              <a:rPr lang="en-US" sz="1400" b="1" i="1" dirty="0" smtClean="0"/>
              <a:t>System </a:t>
            </a:r>
          </a:p>
          <a:p>
            <a:pPr algn="ctr">
              <a:lnSpc>
                <a:spcPts val="1200"/>
              </a:lnSpc>
            </a:pPr>
            <a:r>
              <a:rPr lang="en-US" sz="1400" b="1" i="1" dirty="0" smtClean="0"/>
              <a:t>of </a:t>
            </a:r>
          </a:p>
          <a:p>
            <a:pPr algn="ctr">
              <a:lnSpc>
                <a:spcPts val="1200"/>
              </a:lnSpc>
            </a:pPr>
            <a:r>
              <a:rPr lang="en-US" sz="1400" b="1" i="1" dirty="0" smtClean="0"/>
              <a:t>Systems</a:t>
            </a:r>
            <a:endParaRPr lang="en-US" sz="1400" b="1" i="1" dirty="0"/>
          </a:p>
        </p:txBody>
      </p:sp>
      <p:sp>
        <p:nvSpPr>
          <p:cNvPr id="9" name="TextBox 8"/>
          <p:cNvSpPr txBox="1"/>
          <p:nvPr/>
        </p:nvSpPr>
        <p:spPr>
          <a:xfrm>
            <a:off x="1791706" y="1544486"/>
            <a:ext cx="1072666" cy="523220"/>
          </a:xfrm>
          <a:prstGeom prst="rect">
            <a:avLst/>
          </a:prstGeom>
          <a:noFill/>
        </p:spPr>
        <p:txBody>
          <a:bodyPr wrap="none" rtlCol="0">
            <a:spAutoFit/>
          </a:bodyPr>
          <a:lstStyle/>
          <a:p>
            <a:pPr algn="ctr"/>
            <a:r>
              <a:rPr lang="en-US" sz="1400" b="1" i="1" dirty="0" smtClean="0"/>
              <a:t>Mission </a:t>
            </a:r>
          </a:p>
          <a:p>
            <a:pPr algn="ctr"/>
            <a:r>
              <a:rPr lang="en-US" sz="1400" b="1" i="1" dirty="0" smtClean="0"/>
              <a:t>Interactions</a:t>
            </a:r>
            <a:endParaRPr lang="en-US" sz="1400" b="1" i="1" dirty="0"/>
          </a:p>
        </p:txBody>
      </p:sp>
      <p:sp>
        <p:nvSpPr>
          <p:cNvPr id="38" name="Right Arrow 37"/>
          <p:cNvSpPr/>
          <p:nvPr/>
        </p:nvSpPr>
        <p:spPr>
          <a:xfrm>
            <a:off x="3343656" y="1219200"/>
            <a:ext cx="999744" cy="5974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99529" y="5372878"/>
            <a:ext cx="4559808" cy="830997"/>
          </a:xfrm>
          <a:prstGeom prst="rect">
            <a:avLst/>
          </a:prstGeom>
          <a:noFill/>
        </p:spPr>
        <p:txBody>
          <a:bodyPr wrap="square" rtlCol="0">
            <a:spAutoFit/>
          </a:bodyPr>
          <a:lstStyle/>
          <a:p>
            <a:pPr algn="ctr"/>
            <a:r>
              <a:rPr lang="en-US" sz="1600" b="1" i="1" dirty="0" smtClean="0"/>
              <a:t>Customer Business Climate Demands More </a:t>
            </a:r>
          </a:p>
          <a:p>
            <a:pPr algn="ctr"/>
            <a:r>
              <a:rPr lang="en-US" sz="1600" b="1" i="1" dirty="0" smtClean="0"/>
              <a:t>Levels and Complexity of Trades to build </a:t>
            </a:r>
          </a:p>
          <a:p>
            <a:pPr algn="ctr"/>
            <a:r>
              <a:rPr lang="en-US" sz="1600" b="1" i="1" dirty="0" smtClean="0"/>
              <a:t>Compatible Affordable Useable Solutions  </a:t>
            </a:r>
            <a:endParaRPr lang="en-US" sz="1600" b="1" i="1" dirty="0"/>
          </a:p>
        </p:txBody>
      </p:sp>
      <p:sp>
        <p:nvSpPr>
          <p:cNvPr id="52" name="TextBox 51"/>
          <p:cNvSpPr txBox="1"/>
          <p:nvPr/>
        </p:nvSpPr>
        <p:spPr>
          <a:xfrm rot="1754601">
            <a:off x="755730" y="4024008"/>
            <a:ext cx="1134478" cy="307777"/>
          </a:xfrm>
          <a:prstGeom prst="rect">
            <a:avLst/>
          </a:prstGeom>
          <a:noFill/>
        </p:spPr>
        <p:txBody>
          <a:bodyPr wrap="none" rtlCol="0">
            <a:spAutoFit/>
          </a:bodyPr>
          <a:lstStyle/>
          <a:p>
            <a:r>
              <a:rPr lang="en-US" sz="1400" b="1" i="1" dirty="0" smtClean="0"/>
              <a:t>Performance</a:t>
            </a:r>
            <a:endParaRPr lang="en-US" sz="1400" b="1" i="1" dirty="0"/>
          </a:p>
        </p:txBody>
      </p:sp>
      <p:sp>
        <p:nvSpPr>
          <p:cNvPr id="53" name="TextBox 52"/>
          <p:cNvSpPr txBox="1"/>
          <p:nvPr/>
        </p:nvSpPr>
        <p:spPr>
          <a:xfrm rot="1754601">
            <a:off x="1260368" y="3408312"/>
            <a:ext cx="503151" cy="307777"/>
          </a:xfrm>
          <a:prstGeom prst="rect">
            <a:avLst/>
          </a:prstGeom>
          <a:noFill/>
        </p:spPr>
        <p:txBody>
          <a:bodyPr wrap="none" rtlCol="0">
            <a:spAutoFit/>
          </a:bodyPr>
          <a:lstStyle/>
          <a:p>
            <a:r>
              <a:rPr lang="en-US" sz="1400" b="1" i="1" dirty="0" smtClean="0"/>
              <a:t>Cost</a:t>
            </a:r>
            <a:endParaRPr lang="en-US" sz="1400" b="1" i="1" dirty="0"/>
          </a:p>
        </p:txBody>
      </p:sp>
      <p:sp>
        <p:nvSpPr>
          <p:cNvPr id="54" name="TextBox 53"/>
          <p:cNvSpPr txBox="1"/>
          <p:nvPr/>
        </p:nvSpPr>
        <p:spPr>
          <a:xfrm rot="1754601">
            <a:off x="1395369" y="2280552"/>
            <a:ext cx="1022972" cy="307777"/>
          </a:xfrm>
          <a:prstGeom prst="rect">
            <a:avLst/>
          </a:prstGeom>
          <a:noFill/>
        </p:spPr>
        <p:txBody>
          <a:bodyPr wrap="none" rtlCol="0">
            <a:spAutoFit/>
          </a:bodyPr>
          <a:lstStyle/>
          <a:p>
            <a:r>
              <a:rPr lang="en-US" sz="1400" b="1" i="1" dirty="0" smtClean="0"/>
              <a:t>Integration</a:t>
            </a:r>
            <a:endParaRPr lang="en-US" sz="1400" b="1" i="1" dirty="0"/>
          </a:p>
        </p:txBody>
      </p:sp>
      <p:sp>
        <p:nvSpPr>
          <p:cNvPr id="55" name="TextBox 54"/>
          <p:cNvSpPr txBox="1"/>
          <p:nvPr/>
        </p:nvSpPr>
        <p:spPr>
          <a:xfrm rot="1754601">
            <a:off x="1303112" y="2859673"/>
            <a:ext cx="843501" cy="307777"/>
          </a:xfrm>
          <a:prstGeom prst="rect">
            <a:avLst/>
          </a:prstGeom>
          <a:noFill/>
        </p:spPr>
        <p:txBody>
          <a:bodyPr wrap="none" rtlCol="0">
            <a:spAutoFit/>
          </a:bodyPr>
          <a:lstStyle/>
          <a:p>
            <a:r>
              <a:rPr lang="en-US" sz="1400" b="1" i="1" dirty="0" smtClean="0"/>
              <a:t>Usability</a:t>
            </a:r>
            <a:endParaRPr lang="en-US" sz="1400" b="1" i="1" dirty="0"/>
          </a:p>
        </p:txBody>
      </p:sp>
      <p:sp>
        <p:nvSpPr>
          <p:cNvPr id="56" name="TextBox 55"/>
          <p:cNvSpPr txBox="1"/>
          <p:nvPr/>
        </p:nvSpPr>
        <p:spPr>
          <a:xfrm rot="18623918">
            <a:off x="-108003" y="2059521"/>
            <a:ext cx="2247025" cy="369332"/>
          </a:xfrm>
          <a:prstGeom prst="rect">
            <a:avLst/>
          </a:prstGeom>
          <a:noFill/>
        </p:spPr>
        <p:txBody>
          <a:bodyPr wrap="none" rtlCol="0">
            <a:spAutoFit/>
          </a:bodyPr>
          <a:lstStyle/>
          <a:p>
            <a:pPr algn="ctr"/>
            <a:r>
              <a:rPr lang="en-US" b="1" dirty="0" smtClean="0">
                <a:solidFill>
                  <a:srgbClr val="C00000"/>
                </a:solidFill>
              </a:rPr>
              <a:t>Reuse / Compatibility</a:t>
            </a:r>
            <a:endParaRPr lang="en-US" b="1" dirty="0">
              <a:solidFill>
                <a:srgbClr val="C00000"/>
              </a:solidFill>
            </a:endParaRPr>
          </a:p>
        </p:txBody>
      </p:sp>
      <p:sp>
        <p:nvSpPr>
          <p:cNvPr id="57" name="TextBox 56"/>
          <p:cNvSpPr txBox="1"/>
          <p:nvPr/>
        </p:nvSpPr>
        <p:spPr>
          <a:xfrm rot="1651031">
            <a:off x="915951" y="4748412"/>
            <a:ext cx="1259897" cy="369332"/>
          </a:xfrm>
          <a:prstGeom prst="rect">
            <a:avLst/>
          </a:prstGeom>
          <a:noFill/>
        </p:spPr>
        <p:txBody>
          <a:bodyPr wrap="none" rtlCol="0">
            <a:spAutoFit/>
          </a:bodyPr>
          <a:lstStyle/>
          <a:p>
            <a:pPr algn="ctr"/>
            <a:r>
              <a:rPr lang="en-US" b="1" dirty="0" smtClean="0">
                <a:solidFill>
                  <a:srgbClr val="C00000"/>
                </a:solidFill>
              </a:rPr>
              <a:t>Complexity</a:t>
            </a:r>
            <a:endParaRPr lang="en-US" b="1" dirty="0">
              <a:solidFill>
                <a:srgbClr val="C00000"/>
              </a:solidFill>
            </a:endParaRPr>
          </a:p>
        </p:txBody>
      </p:sp>
      <p:sp>
        <p:nvSpPr>
          <p:cNvPr id="58" name="TextBox 57"/>
          <p:cNvSpPr txBox="1"/>
          <p:nvPr/>
        </p:nvSpPr>
        <p:spPr>
          <a:xfrm>
            <a:off x="2182368" y="5092526"/>
            <a:ext cx="428131" cy="369332"/>
          </a:xfrm>
          <a:prstGeom prst="rect">
            <a:avLst/>
          </a:prstGeom>
          <a:noFill/>
        </p:spPr>
        <p:txBody>
          <a:bodyPr wrap="none" rtlCol="0">
            <a:spAutoFit/>
          </a:bodyPr>
          <a:lstStyle/>
          <a:p>
            <a:r>
              <a:rPr lang="en-US" b="1" dirty="0" smtClean="0">
                <a:solidFill>
                  <a:srgbClr val="C00000"/>
                </a:solidFill>
              </a:rPr>
              <a:t>VS</a:t>
            </a:r>
            <a:endParaRPr lang="en-US" b="1" dirty="0">
              <a:solidFill>
                <a:srgbClr val="C00000"/>
              </a:solidFill>
            </a:endParaRPr>
          </a:p>
        </p:txBody>
      </p:sp>
      <p:sp>
        <p:nvSpPr>
          <p:cNvPr id="59" name="TextBox 58"/>
          <p:cNvSpPr txBox="1"/>
          <p:nvPr/>
        </p:nvSpPr>
        <p:spPr>
          <a:xfrm rot="19747868">
            <a:off x="2684602" y="4748412"/>
            <a:ext cx="1021434" cy="369332"/>
          </a:xfrm>
          <a:prstGeom prst="rect">
            <a:avLst/>
          </a:prstGeom>
          <a:noFill/>
        </p:spPr>
        <p:txBody>
          <a:bodyPr wrap="none" rtlCol="0">
            <a:spAutoFit/>
          </a:bodyPr>
          <a:lstStyle/>
          <a:p>
            <a:pPr algn="ctr"/>
            <a:r>
              <a:rPr lang="en-US" b="1" dirty="0" smtClean="0">
                <a:solidFill>
                  <a:srgbClr val="C00000"/>
                </a:solidFill>
              </a:rPr>
              <a:t>Usability</a:t>
            </a:r>
            <a:endParaRPr lang="en-US" b="1" dirty="0">
              <a:solidFill>
                <a:srgbClr val="C00000"/>
              </a:solidFill>
            </a:endParaRPr>
          </a:p>
        </p:txBody>
      </p:sp>
      <p:sp>
        <p:nvSpPr>
          <p:cNvPr id="60" name="TextBox 59"/>
          <p:cNvSpPr txBox="1"/>
          <p:nvPr/>
        </p:nvSpPr>
        <p:spPr>
          <a:xfrm>
            <a:off x="4364736" y="1261872"/>
            <a:ext cx="4779264" cy="830997"/>
          </a:xfrm>
          <a:prstGeom prst="rect">
            <a:avLst/>
          </a:prstGeom>
          <a:noFill/>
        </p:spPr>
        <p:txBody>
          <a:bodyPr wrap="square" rtlCol="0">
            <a:spAutoFit/>
          </a:bodyPr>
          <a:lstStyle/>
          <a:p>
            <a:pPr algn="ctr"/>
            <a:r>
              <a:rPr lang="en-US" sz="1600" b="1" i="1" dirty="0" smtClean="0"/>
              <a:t>Calls for and Integrated Digital Analysis Thread  for Performance, Cost,  Usability and Compatibility</a:t>
            </a:r>
          </a:p>
          <a:p>
            <a:pPr algn="ctr"/>
            <a:r>
              <a:rPr lang="en-US" sz="1600" b="1" i="1" dirty="0" smtClean="0"/>
              <a:t>Accelerates Trade Analysis</a:t>
            </a:r>
            <a:endParaRPr lang="en-US" sz="1600" b="1" i="1" dirty="0"/>
          </a:p>
        </p:txBody>
      </p:sp>
      <p:sp>
        <p:nvSpPr>
          <p:cNvPr id="61" name="TextBox 60"/>
          <p:cNvSpPr txBox="1"/>
          <p:nvPr/>
        </p:nvSpPr>
        <p:spPr>
          <a:xfrm>
            <a:off x="6547104" y="3048000"/>
            <a:ext cx="1293944" cy="307777"/>
          </a:xfrm>
          <a:prstGeom prst="rect">
            <a:avLst/>
          </a:prstGeom>
          <a:noFill/>
        </p:spPr>
        <p:txBody>
          <a:bodyPr wrap="none" rtlCol="0">
            <a:spAutoFit/>
          </a:bodyPr>
          <a:lstStyle/>
          <a:p>
            <a:pPr>
              <a:buFont typeface="Wingdings" pitchFamily="2" charset="2"/>
              <a:buChar char="ü"/>
            </a:pPr>
            <a:r>
              <a:rPr lang="en-US" sz="1400" b="1" i="1" dirty="0" smtClean="0"/>
              <a:t>Model Based</a:t>
            </a:r>
            <a:endParaRPr lang="en-US" sz="1400" b="1" i="1" dirty="0"/>
          </a:p>
        </p:txBody>
      </p:sp>
      <p:sp>
        <p:nvSpPr>
          <p:cNvPr id="62" name="TextBox 61"/>
          <p:cNvSpPr txBox="1"/>
          <p:nvPr/>
        </p:nvSpPr>
        <p:spPr>
          <a:xfrm>
            <a:off x="6358128" y="3419856"/>
            <a:ext cx="1564339" cy="307777"/>
          </a:xfrm>
          <a:prstGeom prst="rect">
            <a:avLst/>
          </a:prstGeom>
          <a:noFill/>
        </p:spPr>
        <p:txBody>
          <a:bodyPr wrap="none" rtlCol="0">
            <a:spAutoFit/>
          </a:bodyPr>
          <a:lstStyle/>
          <a:p>
            <a:pPr>
              <a:buFont typeface="Wingdings" pitchFamily="2" charset="2"/>
              <a:buChar char="ü"/>
            </a:pPr>
            <a:r>
              <a:rPr lang="en-US" sz="1400" b="1" i="1" dirty="0" smtClean="0"/>
              <a:t>Standards Based</a:t>
            </a:r>
            <a:endParaRPr lang="en-US" sz="1400" b="1" i="1" dirty="0"/>
          </a:p>
        </p:txBody>
      </p:sp>
      <p:sp>
        <p:nvSpPr>
          <p:cNvPr id="63" name="TextBox 62"/>
          <p:cNvSpPr txBox="1"/>
          <p:nvPr/>
        </p:nvSpPr>
        <p:spPr>
          <a:xfrm>
            <a:off x="5900928" y="3791712"/>
            <a:ext cx="2545312" cy="307777"/>
          </a:xfrm>
          <a:prstGeom prst="rect">
            <a:avLst/>
          </a:prstGeom>
          <a:noFill/>
        </p:spPr>
        <p:txBody>
          <a:bodyPr wrap="none" rtlCol="0">
            <a:spAutoFit/>
          </a:bodyPr>
          <a:lstStyle/>
          <a:p>
            <a:pPr>
              <a:buFont typeface="Wingdings" pitchFamily="2" charset="2"/>
              <a:buChar char="ü"/>
            </a:pPr>
            <a:r>
              <a:rPr lang="en-US" sz="1400" b="1" i="1" dirty="0" smtClean="0"/>
              <a:t>Integrated / Compatible Tools</a:t>
            </a:r>
            <a:endParaRPr lang="en-US" sz="1400" b="1" i="1" dirty="0"/>
          </a:p>
        </p:txBody>
      </p:sp>
      <p:sp>
        <p:nvSpPr>
          <p:cNvPr id="64" name="TextBox 63"/>
          <p:cNvSpPr txBox="1"/>
          <p:nvPr/>
        </p:nvSpPr>
        <p:spPr>
          <a:xfrm>
            <a:off x="5931408" y="4236720"/>
            <a:ext cx="2494914" cy="307777"/>
          </a:xfrm>
          <a:prstGeom prst="rect">
            <a:avLst/>
          </a:prstGeom>
          <a:noFill/>
        </p:spPr>
        <p:txBody>
          <a:bodyPr wrap="none" rtlCol="0">
            <a:spAutoFit/>
          </a:bodyPr>
          <a:lstStyle/>
          <a:p>
            <a:pPr>
              <a:buFont typeface="Wingdings" pitchFamily="2" charset="2"/>
              <a:buChar char="ü"/>
            </a:pPr>
            <a:r>
              <a:rPr lang="en-US" sz="1400" b="1" i="1" dirty="0" smtClean="0"/>
              <a:t>Technical Progress Validation</a:t>
            </a:r>
            <a:endParaRPr lang="en-US" sz="1400" b="1" i="1" dirty="0"/>
          </a:p>
        </p:txBody>
      </p:sp>
      <p:sp>
        <p:nvSpPr>
          <p:cNvPr id="65" name="TextBox 64"/>
          <p:cNvSpPr txBox="1"/>
          <p:nvPr/>
        </p:nvSpPr>
        <p:spPr>
          <a:xfrm>
            <a:off x="6123099" y="4608576"/>
            <a:ext cx="2338150" cy="523220"/>
          </a:xfrm>
          <a:prstGeom prst="rect">
            <a:avLst/>
          </a:prstGeom>
          <a:noFill/>
        </p:spPr>
        <p:txBody>
          <a:bodyPr wrap="square" rtlCol="0">
            <a:spAutoFit/>
          </a:bodyPr>
          <a:lstStyle/>
          <a:p>
            <a:pPr algn="ctr">
              <a:buFont typeface="Wingdings" pitchFamily="2" charset="2"/>
              <a:buChar char="ü"/>
            </a:pPr>
            <a:r>
              <a:rPr lang="en-US" sz="1400" b="1" i="1" dirty="0" smtClean="0"/>
              <a:t>Mission Performance and Force Compatibility</a:t>
            </a:r>
            <a:endParaRPr lang="en-US" sz="1400" b="1" i="1" dirty="0"/>
          </a:p>
        </p:txBody>
      </p:sp>
      <p:sp>
        <p:nvSpPr>
          <p:cNvPr id="67" name="Right Arrow 66"/>
          <p:cNvSpPr/>
          <p:nvPr/>
        </p:nvSpPr>
        <p:spPr>
          <a:xfrm rot="5400000">
            <a:off x="6760464" y="2164080"/>
            <a:ext cx="731520" cy="5974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6481309" y="5248656"/>
            <a:ext cx="1726242" cy="307777"/>
          </a:xfrm>
          <a:prstGeom prst="rect">
            <a:avLst/>
          </a:prstGeom>
          <a:noFill/>
        </p:spPr>
        <p:txBody>
          <a:bodyPr wrap="none" rtlCol="0">
            <a:spAutoFit/>
          </a:bodyPr>
          <a:lstStyle/>
          <a:p>
            <a:pPr algn="ctr">
              <a:buFont typeface="Wingdings" pitchFamily="2" charset="2"/>
              <a:buChar char="ü"/>
            </a:pPr>
            <a:r>
              <a:rPr lang="en-US" sz="1400" b="1" i="1" dirty="0" smtClean="0"/>
              <a:t>Customer Inclusion</a:t>
            </a:r>
            <a:endParaRPr lang="en-US" sz="1400" b="1" i="1" dirty="0"/>
          </a:p>
        </p:txBody>
      </p:sp>
      <p:sp>
        <p:nvSpPr>
          <p:cNvPr id="40" name="Footer Placeholder 39"/>
          <p:cNvSpPr>
            <a:spLocks noGrp="1"/>
          </p:cNvSpPr>
          <p:nvPr>
            <p:ph type="ftr" sz="quarter" idx="3"/>
          </p:nvPr>
        </p:nvSpPr>
        <p:spPr/>
        <p:txBody>
          <a:bodyPr/>
          <a:lstStyle/>
          <a:p>
            <a:r>
              <a:rPr lang="en-US" dirty="0" smtClean="0"/>
              <a:t>© Copyright 2011 Lockheed Martin Corporation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sin.png"/>
          <p:cNvPicPr>
            <a:picLocks noChangeAspect="1"/>
          </p:cNvPicPr>
          <p:nvPr/>
        </p:nvPicPr>
        <p:blipFill>
          <a:blip r:embed="rId2" cstate="print"/>
          <a:stretch>
            <a:fillRect/>
          </a:stretch>
        </p:blipFill>
        <p:spPr>
          <a:xfrm>
            <a:off x="3505200" y="4495800"/>
            <a:ext cx="1498267" cy="1123700"/>
          </a:xfrm>
          <a:prstGeom prst="rect">
            <a:avLst/>
          </a:prstGeom>
          <a:effectLst>
            <a:glow rad="101600">
              <a:schemeClr val="accent4">
                <a:satMod val="175000"/>
                <a:alpha val="40000"/>
              </a:schemeClr>
            </a:glow>
          </a:effectLst>
        </p:spPr>
      </p:pic>
      <p:sp>
        <p:nvSpPr>
          <p:cNvPr id="2" name="Title 1"/>
          <p:cNvSpPr>
            <a:spLocks noGrp="1"/>
          </p:cNvSpPr>
          <p:nvPr>
            <p:ph type="title"/>
          </p:nvPr>
        </p:nvSpPr>
        <p:spPr/>
        <p:txBody>
          <a:bodyPr/>
          <a:lstStyle/>
          <a:p>
            <a:r>
              <a:rPr lang="en-US" dirty="0" smtClean="0"/>
              <a:t>Low Hanging Fruit: </a:t>
            </a:r>
            <a:br>
              <a:rPr lang="en-US" dirty="0" smtClean="0"/>
            </a:br>
            <a:r>
              <a:rPr lang="en-US" dirty="0" smtClean="0"/>
              <a:t>Integrated Multidisciplinary Analysis</a:t>
            </a:r>
            <a:endParaRPr lang="en-US" dirty="0"/>
          </a:p>
        </p:txBody>
      </p:sp>
      <p:pic>
        <p:nvPicPr>
          <p:cNvPr id="7" name="Picture 17"/>
          <p:cNvPicPr>
            <a:picLocks noChangeAspect="1" noChangeArrowheads="1"/>
          </p:cNvPicPr>
          <p:nvPr/>
        </p:nvPicPr>
        <p:blipFill>
          <a:blip r:embed="rId3" cstate="print"/>
          <a:srcRect/>
          <a:stretch>
            <a:fillRect/>
          </a:stretch>
        </p:blipFill>
        <p:spPr bwMode="auto">
          <a:xfrm>
            <a:off x="6166419" y="1781175"/>
            <a:ext cx="1828800" cy="931941"/>
          </a:xfrm>
          <a:prstGeom prst="rect">
            <a:avLst/>
          </a:prstGeom>
          <a:effectLst>
            <a:glow rad="101600">
              <a:schemeClr val="accent4">
                <a:satMod val="175000"/>
                <a:alpha val="40000"/>
              </a:schemeClr>
            </a:glow>
          </a:effectLst>
        </p:spPr>
      </p:pic>
      <p:pic>
        <p:nvPicPr>
          <p:cNvPr id="8" name="Picture 2" descr="C:\Documents and Settings\sfelter\Desktop\Suspension Corner.PNG"/>
          <p:cNvPicPr>
            <a:picLocks noChangeAspect="1" noChangeArrowheads="1"/>
          </p:cNvPicPr>
          <p:nvPr/>
        </p:nvPicPr>
        <p:blipFill>
          <a:blip r:embed="rId4" cstate="print"/>
          <a:srcRect/>
          <a:stretch>
            <a:fillRect/>
          </a:stretch>
        </p:blipFill>
        <p:spPr bwMode="auto">
          <a:xfrm>
            <a:off x="7309419" y="2238375"/>
            <a:ext cx="896523" cy="838199"/>
          </a:xfrm>
          <a:prstGeom prst="rect">
            <a:avLst/>
          </a:prstGeom>
          <a:effectLst>
            <a:glow rad="101600">
              <a:schemeClr val="accent4">
                <a:satMod val="175000"/>
                <a:alpha val="40000"/>
              </a:schemeClr>
            </a:glow>
          </a:effectLst>
        </p:spPr>
      </p:pic>
      <p:pic>
        <p:nvPicPr>
          <p:cNvPr id="12" name="Picture 2" descr="cid:image002.png@01CAF2B8.60A17A20"/>
          <p:cNvPicPr>
            <a:picLocks noChangeAspect="1" noChangeArrowheads="1"/>
          </p:cNvPicPr>
          <p:nvPr/>
        </p:nvPicPr>
        <p:blipFill>
          <a:blip r:embed="rId5" cstate="print"/>
          <a:srcRect/>
          <a:stretch>
            <a:fillRect/>
          </a:stretch>
        </p:blipFill>
        <p:spPr bwMode="auto">
          <a:xfrm>
            <a:off x="6400800" y="4447774"/>
            <a:ext cx="1752600" cy="1220213"/>
          </a:xfrm>
          <a:prstGeom prst="rect">
            <a:avLst/>
          </a:prstGeom>
          <a:effectLst>
            <a:glow rad="101600">
              <a:schemeClr val="accent4">
                <a:satMod val="175000"/>
                <a:alpha val="40000"/>
              </a:schemeClr>
            </a:glow>
          </a:effectLst>
        </p:spPr>
      </p:pic>
      <p:pic>
        <p:nvPicPr>
          <p:cNvPr id="13" name="Picture 3"/>
          <p:cNvPicPr>
            <a:picLocks noChangeAspect="1" noChangeArrowheads="1"/>
          </p:cNvPicPr>
          <p:nvPr/>
        </p:nvPicPr>
        <p:blipFill>
          <a:blip r:embed="rId6" cstate="print"/>
          <a:srcRect l="16815" t="21776" r="4055" b="6198"/>
          <a:stretch>
            <a:fillRect/>
          </a:stretch>
        </p:blipFill>
        <p:spPr bwMode="auto">
          <a:xfrm>
            <a:off x="470848" y="4980296"/>
            <a:ext cx="1606731" cy="685800"/>
          </a:xfrm>
          <a:prstGeom prst="rect">
            <a:avLst/>
          </a:prstGeom>
          <a:effectLst>
            <a:glow rad="101600">
              <a:schemeClr val="accent4">
                <a:satMod val="175000"/>
                <a:alpha val="40000"/>
              </a:schemeClr>
            </a:glow>
          </a:effectLst>
        </p:spPr>
      </p:pic>
      <p:pic>
        <p:nvPicPr>
          <p:cNvPr id="14" name="Picture 1" descr="cid:image003.png@01CAF2B8.60A17A20"/>
          <p:cNvPicPr>
            <a:picLocks noChangeAspect="1" noChangeArrowheads="1"/>
          </p:cNvPicPr>
          <p:nvPr/>
        </p:nvPicPr>
        <p:blipFill>
          <a:blip r:embed="rId7" cstate="print"/>
          <a:srcRect/>
          <a:stretch>
            <a:fillRect/>
          </a:stretch>
        </p:blipFill>
        <p:spPr bwMode="auto">
          <a:xfrm>
            <a:off x="7391400" y="5057374"/>
            <a:ext cx="1371600" cy="850970"/>
          </a:xfrm>
          <a:prstGeom prst="rect">
            <a:avLst/>
          </a:prstGeom>
          <a:effectLst>
            <a:glow rad="101600">
              <a:schemeClr val="accent4">
                <a:satMod val="175000"/>
                <a:alpha val="40000"/>
              </a:schemeClr>
            </a:glow>
          </a:effectLst>
        </p:spPr>
      </p:pic>
      <p:sp>
        <p:nvSpPr>
          <p:cNvPr id="15" name="TextBox 14"/>
          <p:cNvSpPr txBox="1"/>
          <p:nvPr/>
        </p:nvSpPr>
        <p:spPr>
          <a:xfrm>
            <a:off x="286573" y="4661848"/>
            <a:ext cx="1954125" cy="307777"/>
          </a:xfrm>
          <a:prstGeom prst="rect">
            <a:avLst/>
          </a:prstGeom>
          <a:noFill/>
        </p:spPr>
        <p:txBody>
          <a:bodyPr wrap="none" rtlCol="0">
            <a:spAutoFit/>
          </a:bodyPr>
          <a:lstStyle/>
          <a:p>
            <a:pPr algn="ctr"/>
            <a:r>
              <a:rPr lang="en-US" sz="1400" b="1" dirty="0" smtClean="0"/>
              <a:t>Analysis Traceability</a:t>
            </a:r>
            <a:endParaRPr lang="en-US" sz="1400" b="1" dirty="0"/>
          </a:p>
        </p:txBody>
      </p:sp>
      <p:sp>
        <p:nvSpPr>
          <p:cNvPr id="16" name="TextBox 15"/>
          <p:cNvSpPr txBox="1"/>
          <p:nvPr/>
        </p:nvSpPr>
        <p:spPr>
          <a:xfrm>
            <a:off x="6467693" y="4076567"/>
            <a:ext cx="1914307" cy="307777"/>
          </a:xfrm>
          <a:prstGeom prst="rect">
            <a:avLst/>
          </a:prstGeom>
          <a:noFill/>
        </p:spPr>
        <p:txBody>
          <a:bodyPr wrap="none" rtlCol="0">
            <a:spAutoFit/>
          </a:bodyPr>
          <a:lstStyle/>
          <a:p>
            <a:r>
              <a:rPr lang="en-US" sz="1400" b="1" dirty="0" smtClean="0"/>
              <a:t>Design Optimization</a:t>
            </a:r>
            <a:endParaRPr lang="en-US" sz="1400" b="1" dirty="0"/>
          </a:p>
        </p:txBody>
      </p:sp>
      <p:pic>
        <p:nvPicPr>
          <p:cNvPr id="18" name="Picture 5"/>
          <p:cNvPicPr>
            <a:picLocks noChangeAspect="1" noChangeArrowheads="1"/>
          </p:cNvPicPr>
          <p:nvPr/>
        </p:nvPicPr>
        <p:blipFill>
          <a:blip r:embed="rId8" cstate="print"/>
          <a:srcRect l="2327" t="3249" r="34102" b="48014"/>
          <a:stretch>
            <a:fillRect/>
          </a:stretch>
        </p:blipFill>
        <p:spPr bwMode="auto">
          <a:xfrm>
            <a:off x="457200" y="3505200"/>
            <a:ext cx="1600200" cy="878658"/>
          </a:xfrm>
          <a:prstGeom prst="rect">
            <a:avLst/>
          </a:prstGeom>
          <a:solidFill>
            <a:schemeClr val="bg1">
              <a:lumMod val="85000"/>
            </a:schemeClr>
          </a:solidFill>
          <a:ln w="57150">
            <a:noFill/>
            <a:miter lim="800000"/>
            <a:headEnd/>
            <a:tailEnd/>
          </a:ln>
          <a:effectLst>
            <a:glow rad="101600">
              <a:schemeClr val="accent4">
                <a:satMod val="175000"/>
                <a:alpha val="40000"/>
              </a:schemeClr>
            </a:glow>
          </a:effectLst>
        </p:spPr>
      </p:pic>
      <p:sp>
        <p:nvSpPr>
          <p:cNvPr id="19" name="TextBox 18"/>
          <p:cNvSpPr txBox="1"/>
          <p:nvPr/>
        </p:nvSpPr>
        <p:spPr>
          <a:xfrm>
            <a:off x="254000" y="3197423"/>
            <a:ext cx="1816203" cy="307777"/>
          </a:xfrm>
          <a:prstGeom prst="rect">
            <a:avLst/>
          </a:prstGeom>
          <a:noFill/>
        </p:spPr>
        <p:txBody>
          <a:bodyPr wrap="none" rtlCol="0">
            <a:spAutoFit/>
          </a:bodyPr>
          <a:lstStyle/>
          <a:p>
            <a:r>
              <a:rPr lang="en-US" sz="1400" b="1" dirty="0" smtClean="0"/>
              <a:t>Design &amp; Architecture</a:t>
            </a:r>
            <a:endParaRPr lang="en-US" sz="1400" b="1" dirty="0"/>
          </a:p>
        </p:txBody>
      </p:sp>
      <p:sp>
        <p:nvSpPr>
          <p:cNvPr id="20" name="TextBox 19"/>
          <p:cNvSpPr txBox="1"/>
          <p:nvPr/>
        </p:nvSpPr>
        <p:spPr>
          <a:xfrm>
            <a:off x="5715000" y="1400175"/>
            <a:ext cx="2805320" cy="307777"/>
          </a:xfrm>
          <a:prstGeom prst="rect">
            <a:avLst/>
          </a:prstGeom>
          <a:noFill/>
        </p:spPr>
        <p:txBody>
          <a:bodyPr wrap="none" rtlCol="0">
            <a:spAutoFit/>
          </a:bodyPr>
          <a:lstStyle/>
          <a:p>
            <a:pPr algn="ctr"/>
            <a:r>
              <a:rPr lang="en-US" sz="1400" b="1" dirty="0" smtClean="0"/>
              <a:t>Detailed Performance Analysis</a:t>
            </a:r>
            <a:endParaRPr lang="en-US" sz="1400" b="1" dirty="0"/>
          </a:p>
        </p:txBody>
      </p:sp>
      <p:sp>
        <p:nvSpPr>
          <p:cNvPr id="21" name="TextBox 20"/>
          <p:cNvSpPr txBox="1"/>
          <p:nvPr/>
        </p:nvSpPr>
        <p:spPr>
          <a:xfrm>
            <a:off x="3149600" y="1435100"/>
            <a:ext cx="1159356" cy="307777"/>
          </a:xfrm>
          <a:prstGeom prst="rect">
            <a:avLst/>
          </a:prstGeom>
          <a:noFill/>
        </p:spPr>
        <p:txBody>
          <a:bodyPr wrap="none" rtlCol="0">
            <a:spAutoFit/>
          </a:bodyPr>
          <a:lstStyle/>
          <a:p>
            <a:r>
              <a:rPr lang="en-US" sz="1400" b="1" dirty="0" smtClean="0"/>
              <a:t>Cost Analysis</a:t>
            </a:r>
            <a:endParaRPr lang="en-US" sz="1400" b="1" dirty="0"/>
          </a:p>
        </p:txBody>
      </p:sp>
      <p:pic>
        <p:nvPicPr>
          <p:cNvPr id="26" name="Picture 25" descr="cost_small.png"/>
          <p:cNvPicPr>
            <a:picLocks noChangeAspect="1"/>
          </p:cNvPicPr>
          <p:nvPr/>
        </p:nvPicPr>
        <p:blipFill>
          <a:blip r:embed="rId9" cstate="print"/>
          <a:stretch>
            <a:fillRect/>
          </a:stretch>
        </p:blipFill>
        <p:spPr>
          <a:xfrm>
            <a:off x="3390900" y="1778000"/>
            <a:ext cx="838200" cy="803275"/>
          </a:xfrm>
          <a:prstGeom prst="rect">
            <a:avLst/>
          </a:prstGeom>
          <a:effectLst>
            <a:glow rad="101600">
              <a:schemeClr val="accent4">
                <a:satMod val="175000"/>
                <a:alpha val="40000"/>
              </a:schemeClr>
            </a:glow>
          </a:effectLst>
        </p:spPr>
      </p:pic>
      <p:sp>
        <p:nvSpPr>
          <p:cNvPr id="29" name="TextBox 28"/>
          <p:cNvSpPr txBox="1"/>
          <p:nvPr/>
        </p:nvSpPr>
        <p:spPr>
          <a:xfrm>
            <a:off x="2971800" y="4114800"/>
            <a:ext cx="1700850" cy="307777"/>
          </a:xfrm>
          <a:prstGeom prst="rect">
            <a:avLst/>
          </a:prstGeom>
          <a:noFill/>
        </p:spPr>
        <p:txBody>
          <a:bodyPr wrap="none" rtlCol="0">
            <a:spAutoFit/>
          </a:bodyPr>
          <a:lstStyle/>
          <a:p>
            <a:pPr algn="ctr"/>
            <a:r>
              <a:rPr lang="en-US" sz="1400" b="1" dirty="0" smtClean="0"/>
              <a:t>Systems Analysis</a:t>
            </a:r>
            <a:endParaRPr lang="en-US" sz="1400" b="1" dirty="0"/>
          </a:p>
        </p:txBody>
      </p:sp>
      <p:pic>
        <p:nvPicPr>
          <p:cNvPr id="5124" name="Picture 4" descr="File:FAE visualization.jpg">
            <a:hlinkClick r:id="rId10"/>
          </p:cNvPr>
          <p:cNvPicPr>
            <a:picLocks noChangeAspect="1" noChangeArrowheads="1"/>
          </p:cNvPicPr>
          <p:nvPr/>
        </p:nvPicPr>
        <p:blipFill>
          <a:blip r:embed="rId11" cstate="print"/>
          <a:srcRect/>
          <a:stretch>
            <a:fillRect/>
          </a:stretch>
        </p:blipFill>
        <p:spPr bwMode="auto">
          <a:xfrm>
            <a:off x="6395019" y="2619375"/>
            <a:ext cx="1079500" cy="809625"/>
          </a:xfrm>
          <a:prstGeom prst="rect">
            <a:avLst/>
          </a:prstGeom>
          <a:effectLst>
            <a:glow rad="101600">
              <a:schemeClr val="accent4">
                <a:satMod val="175000"/>
                <a:alpha val="40000"/>
              </a:schemeClr>
            </a:glow>
          </a:effectLst>
        </p:spPr>
      </p:pic>
      <p:pic>
        <p:nvPicPr>
          <p:cNvPr id="5129" name="Picture 9" descr="http://en.wikipedia.org/wiki/File:MATLAB_surf_sinc3D.svg">
            <a:hlinkClick r:id="rId12"/>
          </p:cNvPr>
          <p:cNvPicPr>
            <a:picLocks noChangeAspect="1" noChangeArrowheads="1"/>
          </p:cNvPicPr>
          <p:nvPr/>
        </p:nvPicPr>
        <p:blipFill>
          <a:blip r:embed="rId13" cstate="print"/>
          <a:srcRect/>
          <a:stretch>
            <a:fillRect/>
          </a:stretch>
        </p:blipFill>
        <p:spPr bwMode="auto">
          <a:xfrm>
            <a:off x="2514600" y="4648200"/>
            <a:ext cx="1143000" cy="857250"/>
          </a:xfrm>
          <a:prstGeom prst="rect">
            <a:avLst/>
          </a:prstGeom>
          <a:effectLst>
            <a:glow rad="101600">
              <a:schemeClr val="accent4">
                <a:satMod val="175000"/>
                <a:alpha val="40000"/>
              </a:schemeClr>
            </a:glow>
          </a:effectLst>
        </p:spPr>
      </p:pic>
      <p:sp>
        <p:nvSpPr>
          <p:cNvPr id="35" name="Can 34"/>
          <p:cNvSpPr/>
          <p:nvPr/>
        </p:nvSpPr>
        <p:spPr>
          <a:xfrm>
            <a:off x="774700" y="1676400"/>
            <a:ext cx="762000" cy="685800"/>
          </a:xfrm>
          <a:prstGeom prst="ca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6" name="TextBox 35"/>
          <p:cNvSpPr txBox="1"/>
          <p:nvPr/>
        </p:nvSpPr>
        <p:spPr>
          <a:xfrm>
            <a:off x="457200" y="1394023"/>
            <a:ext cx="1378904" cy="307777"/>
          </a:xfrm>
          <a:prstGeom prst="rect">
            <a:avLst/>
          </a:prstGeom>
          <a:noFill/>
        </p:spPr>
        <p:txBody>
          <a:bodyPr wrap="none" rtlCol="0">
            <a:spAutoFit/>
          </a:bodyPr>
          <a:lstStyle/>
          <a:p>
            <a:r>
              <a:rPr lang="en-US" sz="1400" b="1" dirty="0" smtClean="0"/>
              <a:t>Requirements</a:t>
            </a:r>
            <a:endParaRPr lang="en-US" sz="1400" b="1" dirty="0"/>
          </a:p>
        </p:txBody>
      </p:sp>
      <p:cxnSp>
        <p:nvCxnSpPr>
          <p:cNvPr id="38" name="Straight Arrow Connector 37"/>
          <p:cNvCxnSpPr>
            <a:stCxn id="35" idx="3"/>
            <a:endCxn id="19" idx="0"/>
          </p:cNvCxnSpPr>
          <p:nvPr/>
        </p:nvCxnSpPr>
        <p:spPr>
          <a:xfrm>
            <a:off x="1155700" y="2362200"/>
            <a:ext cx="6402" cy="83522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8" idx="3"/>
            <a:endCxn id="29" idx="0"/>
          </p:cNvCxnSpPr>
          <p:nvPr/>
        </p:nvCxnSpPr>
        <p:spPr>
          <a:xfrm>
            <a:off x="2057400" y="3944529"/>
            <a:ext cx="1764825" cy="1702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6" idx="2"/>
            <a:endCxn id="29" idx="0"/>
          </p:cNvCxnSpPr>
          <p:nvPr/>
        </p:nvCxnSpPr>
        <p:spPr>
          <a:xfrm>
            <a:off x="3810000" y="2581275"/>
            <a:ext cx="12225" cy="1533525"/>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124" idx="2"/>
            <a:endCxn id="29" idx="0"/>
          </p:cNvCxnSpPr>
          <p:nvPr/>
        </p:nvCxnSpPr>
        <p:spPr>
          <a:xfrm flipH="1">
            <a:off x="3822225" y="3429000"/>
            <a:ext cx="3112544" cy="68580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5124" idx="2"/>
            <a:endCxn id="16" idx="0"/>
          </p:cNvCxnSpPr>
          <p:nvPr/>
        </p:nvCxnSpPr>
        <p:spPr>
          <a:xfrm>
            <a:off x="6934769" y="3429000"/>
            <a:ext cx="490078" cy="6475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26" idx="2"/>
            <a:endCxn id="16" idx="0"/>
          </p:cNvCxnSpPr>
          <p:nvPr/>
        </p:nvCxnSpPr>
        <p:spPr>
          <a:xfrm>
            <a:off x="3810000" y="2581275"/>
            <a:ext cx="3614847" cy="14952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4" idx="3"/>
            <a:endCxn id="12" idx="1"/>
          </p:cNvCxnSpPr>
          <p:nvPr/>
        </p:nvCxnSpPr>
        <p:spPr>
          <a:xfrm>
            <a:off x="5003467" y="5057650"/>
            <a:ext cx="1397333" cy="2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12" idx="2"/>
            <a:endCxn id="18" idx="2"/>
          </p:cNvCxnSpPr>
          <p:nvPr/>
        </p:nvCxnSpPr>
        <p:spPr>
          <a:xfrm rot="5400000" flipH="1">
            <a:off x="3625135" y="2016023"/>
            <a:ext cx="1284129" cy="6019800"/>
          </a:xfrm>
          <a:prstGeom prst="bentConnector3">
            <a:avLst>
              <a:gd name="adj1" fmla="val -1780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Elbow Connector 63"/>
          <p:cNvCxnSpPr>
            <a:stCxn id="12" idx="2"/>
            <a:endCxn id="13" idx="2"/>
          </p:cNvCxnSpPr>
          <p:nvPr/>
        </p:nvCxnSpPr>
        <p:spPr>
          <a:xfrm rot="5400000" flipH="1">
            <a:off x="4274711" y="2665599"/>
            <a:ext cx="1891" cy="6002886"/>
          </a:xfrm>
          <a:prstGeom prst="bentConnector3">
            <a:avLst>
              <a:gd name="adj1" fmla="val -1208884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15" idx="0"/>
            <a:endCxn id="18" idx="2"/>
          </p:cNvCxnSpPr>
          <p:nvPr/>
        </p:nvCxnSpPr>
        <p:spPr>
          <a:xfrm flipH="1" flipV="1">
            <a:off x="1257300" y="4383858"/>
            <a:ext cx="6336" cy="2779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971800" y="2971800"/>
            <a:ext cx="1981200" cy="646331"/>
          </a:xfrm>
          <a:prstGeom prst="rect">
            <a:avLst/>
          </a:prstGeom>
          <a:solidFill>
            <a:schemeClr val="bg1">
              <a:lumMod val="50000"/>
            </a:schemeClr>
          </a:solidFill>
          <a:effectLst>
            <a:softEdge rad="63500"/>
          </a:effectLst>
        </p:spPr>
        <p:txBody>
          <a:bodyPr wrap="square" rtlCol="0">
            <a:spAutoFit/>
          </a:bodyPr>
          <a:lstStyle/>
          <a:p>
            <a:pPr algn="ctr"/>
            <a:r>
              <a:rPr lang="en-US" sz="1800" b="1" dirty="0" smtClean="0">
                <a:solidFill>
                  <a:schemeClr val="bg1"/>
                </a:solidFill>
              </a:rPr>
              <a:t>Performance / </a:t>
            </a:r>
          </a:p>
          <a:p>
            <a:pPr algn="ctr"/>
            <a:r>
              <a:rPr lang="en-US" sz="1800" b="1" dirty="0" smtClean="0">
                <a:solidFill>
                  <a:schemeClr val="bg1"/>
                </a:solidFill>
              </a:rPr>
              <a:t>Cost Analysis </a:t>
            </a:r>
            <a:endParaRPr lang="en-US" sz="1800" b="1" dirty="0">
              <a:solidFill>
                <a:schemeClr val="bg1"/>
              </a:solidFill>
            </a:endParaRPr>
          </a:p>
        </p:txBody>
      </p:sp>
      <p:sp>
        <p:nvSpPr>
          <p:cNvPr id="25" name="TextBox 24"/>
          <p:cNvSpPr txBox="1"/>
          <p:nvPr/>
        </p:nvSpPr>
        <p:spPr>
          <a:xfrm>
            <a:off x="7322421" y="4648200"/>
            <a:ext cx="1633652" cy="646331"/>
          </a:xfrm>
          <a:prstGeom prst="rect">
            <a:avLst/>
          </a:prstGeom>
          <a:solidFill>
            <a:schemeClr val="bg1">
              <a:lumMod val="50000"/>
            </a:schemeClr>
          </a:solidFill>
          <a:effectLst>
            <a:softEdge rad="63500"/>
          </a:effectLst>
        </p:spPr>
        <p:txBody>
          <a:bodyPr wrap="none" rtlCol="0">
            <a:spAutoFit/>
          </a:bodyPr>
          <a:lstStyle/>
          <a:p>
            <a:pPr algn="ctr"/>
            <a:r>
              <a:rPr lang="en-US" b="1" dirty="0" smtClean="0">
                <a:solidFill>
                  <a:schemeClr val="bg1"/>
                </a:solidFill>
              </a:rPr>
              <a:t>Best Value </a:t>
            </a:r>
          </a:p>
          <a:p>
            <a:pPr algn="ctr"/>
            <a:r>
              <a:rPr lang="en-US" b="1" dirty="0" smtClean="0">
                <a:solidFill>
                  <a:schemeClr val="bg1"/>
                </a:solidFill>
              </a:rPr>
              <a:t>Determination </a:t>
            </a:r>
            <a:endParaRPr lang="en-US" b="1" dirty="0">
              <a:solidFill>
                <a:schemeClr val="bg1"/>
              </a:solidFill>
            </a:endParaRPr>
          </a:p>
        </p:txBody>
      </p:sp>
      <p:sp>
        <p:nvSpPr>
          <p:cNvPr id="24" name="TextBox 23"/>
          <p:cNvSpPr txBox="1"/>
          <p:nvPr/>
        </p:nvSpPr>
        <p:spPr>
          <a:xfrm>
            <a:off x="2971800" y="5715000"/>
            <a:ext cx="2582758" cy="369332"/>
          </a:xfrm>
          <a:prstGeom prst="rect">
            <a:avLst/>
          </a:prstGeom>
          <a:solidFill>
            <a:schemeClr val="bg1">
              <a:lumMod val="50000"/>
            </a:schemeClr>
          </a:solidFill>
          <a:effectLst>
            <a:softEdge rad="63500"/>
          </a:effectLst>
        </p:spPr>
        <p:txBody>
          <a:bodyPr wrap="none" rtlCol="0">
            <a:spAutoFit/>
          </a:bodyPr>
          <a:lstStyle/>
          <a:p>
            <a:pPr algn="ctr"/>
            <a:r>
              <a:rPr lang="en-US" sz="1800" b="1" dirty="0" smtClean="0">
                <a:solidFill>
                  <a:schemeClr val="bg1"/>
                </a:solidFill>
              </a:rPr>
              <a:t>Mission Performance </a:t>
            </a:r>
            <a:endParaRPr lang="en-US" sz="1800" b="1" dirty="0">
              <a:solidFill>
                <a:schemeClr val="bg1"/>
              </a:solidFill>
            </a:endParaRPr>
          </a:p>
        </p:txBody>
      </p:sp>
      <p:sp>
        <p:nvSpPr>
          <p:cNvPr id="22" name="TextBox 21"/>
          <p:cNvSpPr txBox="1"/>
          <p:nvPr/>
        </p:nvSpPr>
        <p:spPr>
          <a:xfrm>
            <a:off x="381000" y="2362200"/>
            <a:ext cx="1676400" cy="646331"/>
          </a:xfrm>
          <a:prstGeom prst="rect">
            <a:avLst/>
          </a:prstGeom>
          <a:solidFill>
            <a:schemeClr val="bg1">
              <a:lumMod val="50000"/>
            </a:schemeClr>
          </a:solidFill>
          <a:effectLst>
            <a:softEdge rad="63500"/>
          </a:effectLst>
        </p:spPr>
        <p:txBody>
          <a:bodyPr wrap="square" rtlCol="0">
            <a:spAutoFit/>
          </a:bodyPr>
          <a:lstStyle/>
          <a:p>
            <a:pPr algn="ctr"/>
            <a:r>
              <a:rPr lang="en-US" sz="1800" b="1" dirty="0" smtClean="0">
                <a:solidFill>
                  <a:schemeClr val="bg1"/>
                </a:solidFill>
              </a:rPr>
              <a:t>Design Artifacts  &amp; Methodology</a:t>
            </a:r>
            <a:endParaRPr lang="en-US" sz="1800" b="1" dirty="0">
              <a:solidFill>
                <a:schemeClr val="bg1"/>
              </a:solidFill>
            </a:endParaRPr>
          </a:p>
        </p:txBody>
      </p:sp>
      <p:sp>
        <p:nvSpPr>
          <p:cNvPr id="37" name="Footer Placeholder 39"/>
          <p:cNvSpPr>
            <a:spLocks noGrp="1"/>
          </p:cNvSpPr>
          <p:nvPr>
            <p:ph type="ftr" sz="quarter" idx="3"/>
          </p:nvPr>
        </p:nvSpPr>
        <p:spPr>
          <a:xfrm>
            <a:off x="1905000" y="6400800"/>
            <a:ext cx="5562600" cy="457200"/>
          </a:xfrm>
        </p:spPr>
        <p:txBody>
          <a:bodyPr/>
          <a:lstStyle/>
          <a:p>
            <a:pPr algn="ctr"/>
            <a:r>
              <a:rPr lang="en-US" dirty="0" smtClean="0"/>
              <a:t>© Copyright 2011 Lockheed Martin Corporation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44"/>
                                        </p:tgtEl>
                                      </p:cBhvr>
                                    </p:animEffect>
                                    <p:set>
                                      <p:cBhvr>
                                        <p:cTn id="15" dur="1" fill="hold">
                                          <p:stCondLst>
                                            <p:cond delay="499"/>
                                          </p:stCondLst>
                                        </p:cTn>
                                        <p:tgtEl>
                                          <p:spTgt spid="44"/>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42"/>
                                        </p:tgtEl>
                                      </p:cBhvr>
                                    </p:animEffect>
                                    <p:set>
                                      <p:cBhvr>
                                        <p:cTn id="18" dur="1" fill="hold">
                                          <p:stCondLst>
                                            <p:cond delay="499"/>
                                          </p:stCondLst>
                                        </p:cTn>
                                        <p:tgtEl>
                                          <p:spTgt spid="42"/>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500"/>
                                        <p:tgtEl>
                                          <p:spTgt spid="60"/>
                                        </p:tgtEl>
                                      </p:cBhvr>
                                    </p:animEffect>
                                  </p:childTnLst>
                                </p:cTn>
                              </p:par>
                              <p:par>
                                <p:cTn id="22" presetID="10" presetClass="entr" presetSubtype="0" fill="hold"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par>
                                <p:cTn id="25" presetID="10"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60"/>
                                        </p:tgtEl>
                                      </p:cBhvr>
                                    </p:animEffect>
                                    <p:set>
                                      <p:cBhvr>
                                        <p:cTn id="44" dur="1" fill="hold">
                                          <p:stCondLst>
                                            <p:cond delay="499"/>
                                          </p:stCondLst>
                                        </p:cTn>
                                        <p:tgtEl>
                                          <p:spTgt spid="60"/>
                                        </p:tgtEl>
                                        <p:attrNameLst>
                                          <p:attrName>style.visibility</p:attrName>
                                        </p:attrNameLst>
                                      </p:cBhvr>
                                      <p:to>
                                        <p:strVal val="hidden"/>
                                      </p:to>
                                    </p:set>
                                  </p:childTnLst>
                                </p:cTn>
                              </p:par>
                              <p:par>
                                <p:cTn id="45" presetID="10" presetClass="entr" presetSubtype="0" fill="hold" nodeType="with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fade">
                                      <p:cBhvr>
                                        <p:cTn id="47" dur="500"/>
                                        <p:tgtEl>
                                          <p:spTgt spid="6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0"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par>
                                <p:cTn id="54" presetID="10" presetClass="entr" presetSubtype="0" fill="hold" nodeType="with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fade">
                                      <p:cBhvr>
                                        <p:cTn id="56" dur="500"/>
                                        <p:tgtEl>
                                          <p:spTgt spid="6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3" grpId="0" animBg="1"/>
      <p:bldP spid="25" grpId="0" animBg="1"/>
      <p:bldP spid="24"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Rectangle 9"/>
          <p:cNvSpPr>
            <a:spLocks noGrp="1"/>
          </p:cNvSpPr>
          <p:nvPr>
            <p:ph type="title"/>
          </p:nvPr>
        </p:nvSpPr>
        <p:spPr>
          <a:xfrm>
            <a:off x="-12700" y="101600"/>
            <a:ext cx="9144000" cy="838200"/>
          </a:xfrm>
        </p:spPr>
        <p:txBody>
          <a:bodyPr/>
          <a:lstStyle/>
          <a:p>
            <a:r>
              <a:rPr lang="en-US" sz="3200" b="1" dirty="0" smtClean="0"/>
              <a:t>Partnering with Tool Vendors</a:t>
            </a:r>
            <a:br>
              <a:rPr lang="en-US" sz="3200" b="1" dirty="0" smtClean="0"/>
            </a:br>
            <a:r>
              <a:rPr lang="en-US" sz="3200" b="1" dirty="0" smtClean="0"/>
              <a:t>Phoenix Integration: </a:t>
            </a:r>
            <a:r>
              <a:rPr lang="en-US" sz="3200" b="1" dirty="0" err="1" smtClean="0"/>
              <a:t>SysML</a:t>
            </a:r>
            <a:r>
              <a:rPr lang="en-US" sz="3200" b="1" dirty="0" smtClean="0"/>
              <a:t> to Analysis Integration</a:t>
            </a:r>
          </a:p>
        </p:txBody>
      </p:sp>
      <p:pic>
        <p:nvPicPr>
          <p:cNvPr id="1026" name="Picture 2"/>
          <p:cNvPicPr>
            <a:picLocks noChangeAspect="1" noChangeArrowheads="1"/>
          </p:cNvPicPr>
          <p:nvPr/>
        </p:nvPicPr>
        <p:blipFill>
          <a:blip r:embed="rId3" cstate="print"/>
          <a:srcRect/>
          <a:stretch>
            <a:fillRect/>
          </a:stretch>
        </p:blipFill>
        <p:spPr bwMode="auto">
          <a:xfrm>
            <a:off x="1219200" y="1165225"/>
            <a:ext cx="6985000" cy="5159375"/>
          </a:xfrm>
          <a:prstGeom prst="rect">
            <a:avLst/>
          </a:prstGeom>
          <a:noFill/>
          <a:ln w="9525">
            <a:noFill/>
            <a:miter lim="800000"/>
            <a:headEnd/>
            <a:tailEnd/>
          </a:ln>
          <a:effectLst/>
        </p:spPr>
      </p:pic>
      <p:sp>
        <p:nvSpPr>
          <p:cNvPr id="4" name="Footer Placeholder 3"/>
          <p:cNvSpPr>
            <a:spLocks noGrp="1"/>
          </p:cNvSpPr>
          <p:nvPr>
            <p:ph type="ftr" sz="quarter" idx="3"/>
          </p:nvPr>
        </p:nvSpPr>
        <p:spPr>
          <a:xfrm>
            <a:off x="1905000" y="6400800"/>
            <a:ext cx="5562600" cy="457200"/>
          </a:xfrm>
        </p:spPr>
        <p:txBody>
          <a:bodyPr/>
          <a:lstStyle/>
          <a:p>
            <a:pPr algn="ctr"/>
            <a:r>
              <a:rPr lang="en-US" dirty="0" smtClean="0"/>
              <a:t>© Copyright 2011 Lockheed Martin Corporation / Phoenix Integration</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417"/>
            <a:ext cx="8229600" cy="838200"/>
          </a:xfrm>
        </p:spPr>
        <p:txBody>
          <a:bodyPr/>
          <a:lstStyle/>
          <a:p>
            <a:r>
              <a:rPr lang="en-US" b="1" dirty="0" smtClean="0"/>
              <a:t>Enhanced Tooling Beginning to Enable</a:t>
            </a:r>
            <a:br>
              <a:rPr lang="en-US" b="1" dirty="0" smtClean="0"/>
            </a:br>
            <a:r>
              <a:rPr lang="en-US" b="1" dirty="0" smtClean="0"/>
              <a:t>Integrated Model-based Analysis </a:t>
            </a:r>
            <a:endParaRPr lang="en-US" b="1" dirty="0"/>
          </a:p>
        </p:txBody>
      </p:sp>
      <p:sp>
        <p:nvSpPr>
          <p:cNvPr id="3" name="Content Placeholder 2"/>
          <p:cNvSpPr>
            <a:spLocks noGrp="1"/>
          </p:cNvSpPr>
          <p:nvPr>
            <p:ph idx="1"/>
          </p:nvPr>
        </p:nvSpPr>
        <p:spPr>
          <a:xfrm>
            <a:off x="4781939" y="1143000"/>
            <a:ext cx="4038600" cy="2286000"/>
          </a:xfrm>
        </p:spPr>
        <p:txBody>
          <a:bodyPr>
            <a:normAutofit fontScale="62500" lnSpcReduction="20000"/>
          </a:bodyPr>
          <a:lstStyle/>
          <a:p>
            <a:r>
              <a:rPr lang="en-US" dirty="0" smtClean="0"/>
              <a:t>Lockheed Martin has worked with Phoenix Integration to begin defining an integration between </a:t>
            </a:r>
            <a:r>
              <a:rPr lang="en-US" dirty="0" err="1" smtClean="0"/>
              <a:t>SysML</a:t>
            </a:r>
            <a:r>
              <a:rPr lang="en-US" dirty="0" smtClean="0"/>
              <a:t> and Model Center™</a:t>
            </a:r>
            <a:br>
              <a:rPr lang="en-US" dirty="0" smtClean="0"/>
            </a:br>
            <a:endParaRPr lang="en-US" sz="1600" dirty="0" smtClean="0"/>
          </a:p>
          <a:p>
            <a:r>
              <a:rPr lang="en-US" dirty="0" smtClean="0"/>
              <a:t>Focused on rapid integration and trades and allowing engineers to use the right tool for each job.</a:t>
            </a:r>
          </a:p>
          <a:p>
            <a:endParaRPr lang="en-US" dirty="0"/>
          </a:p>
        </p:txBody>
      </p:sp>
      <p:sp>
        <p:nvSpPr>
          <p:cNvPr id="4" name="Footer Placeholder 3"/>
          <p:cNvSpPr>
            <a:spLocks noGrp="1"/>
          </p:cNvSpPr>
          <p:nvPr>
            <p:ph type="ftr" sz="quarter" idx="3"/>
          </p:nvPr>
        </p:nvSpPr>
        <p:spPr/>
        <p:txBody>
          <a:bodyPr/>
          <a:lstStyle/>
          <a:p>
            <a:pPr algn="ctr"/>
            <a:r>
              <a:rPr lang="en-US" dirty="0" smtClean="0"/>
              <a:t>© Copyright 2011 Lockheed Martin Corporation / Phoenix Integration</a:t>
            </a:r>
          </a:p>
        </p:txBody>
      </p:sp>
      <p:pic>
        <p:nvPicPr>
          <p:cNvPr id="51202" name="Picture 2" descr="cid:image001.jpg@01CBF064.92E6B4A0"/>
          <p:cNvPicPr>
            <a:picLocks noChangeAspect="1" noChangeArrowheads="1"/>
          </p:cNvPicPr>
          <p:nvPr/>
        </p:nvPicPr>
        <p:blipFill>
          <a:blip r:embed="rId3" cstate="print"/>
          <a:srcRect/>
          <a:stretch>
            <a:fillRect/>
          </a:stretch>
        </p:blipFill>
        <p:spPr bwMode="auto">
          <a:xfrm>
            <a:off x="4356001" y="3505200"/>
            <a:ext cx="4424995" cy="2895600"/>
          </a:xfrm>
          <a:prstGeom prst="rect">
            <a:avLst/>
          </a:prstGeom>
          <a:noFill/>
          <a:ln w="9525">
            <a:noFill/>
            <a:miter lim="800000"/>
            <a:headEnd/>
            <a:tailEnd/>
          </a:ln>
          <a:effectLst>
            <a:glow rad="63500">
              <a:schemeClr val="accent1">
                <a:satMod val="175000"/>
                <a:alpha val="40000"/>
              </a:schemeClr>
            </a:glow>
          </a:effectLst>
        </p:spPr>
      </p:pic>
      <p:pic>
        <p:nvPicPr>
          <p:cNvPr id="51203" name="Picture 1" descr="cid:image002.png@01CBF064.92E6B4A0"/>
          <p:cNvPicPr>
            <a:picLocks noChangeAspect="1" noChangeArrowheads="1"/>
          </p:cNvPicPr>
          <p:nvPr/>
        </p:nvPicPr>
        <p:blipFill>
          <a:blip r:embed="rId4" cstate="print"/>
          <a:srcRect/>
          <a:stretch>
            <a:fillRect/>
          </a:stretch>
        </p:blipFill>
        <p:spPr bwMode="auto">
          <a:xfrm>
            <a:off x="884960" y="4456264"/>
            <a:ext cx="2514600" cy="1792135"/>
          </a:xfrm>
          <a:prstGeom prst="rect">
            <a:avLst/>
          </a:prstGeom>
          <a:noFill/>
          <a:ln w="9525">
            <a:noFill/>
            <a:miter lim="800000"/>
            <a:headEnd/>
            <a:tailEnd/>
          </a:ln>
          <a:effectLst>
            <a:glow rad="63500">
              <a:schemeClr val="accent1">
                <a:satMod val="175000"/>
                <a:alpha val="40000"/>
              </a:schemeClr>
            </a:glow>
          </a:effectLst>
        </p:spPr>
      </p:pic>
      <p:pic>
        <p:nvPicPr>
          <p:cNvPr id="51204" name="Picture 4"/>
          <p:cNvPicPr>
            <a:picLocks noChangeAspect="1" noChangeArrowheads="1"/>
          </p:cNvPicPr>
          <p:nvPr/>
        </p:nvPicPr>
        <p:blipFill>
          <a:blip r:embed="rId5" cstate="print"/>
          <a:srcRect/>
          <a:stretch>
            <a:fillRect/>
          </a:stretch>
        </p:blipFill>
        <p:spPr bwMode="auto">
          <a:xfrm>
            <a:off x="153956" y="1143000"/>
            <a:ext cx="4107892" cy="2895600"/>
          </a:xfrm>
          <a:prstGeom prst="rect">
            <a:avLst/>
          </a:prstGeom>
          <a:noFill/>
          <a:ln w="9525">
            <a:noFill/>
            <a:miter lim="800000"/>
            <a:headEnd/>
            <a:tailEnd/>
          </a:ln>
          <a:effectLst>
            <a:glow rad="63500">
              <a:schemeClr val="accent1">
                <a:satMod val="175000"/>
                <a:alpha val="40000"/>
              </a:schemeClr>
            </a:glow>
          </a:effectLst>
        </p:spPr>
      </p:pic>
      <p:sp>
        <p:nvSpPr>
          <p:cNvPr id="9" name="Bent Arrow 8"/>
          <p:cNvSpPr/>
          <p:nvPr/>
        </p:nvSpPr>
        <p:spPr>
          <a:xfrm rot="5400000">
            <a:off x="4268756" y="2609461"/>
            <a:ext cx="914400" cy="914400"/>
          </a:xfrm>
          <a:prstGeom prst="ben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
        <p:nvSpPr>
          <p:cNvPr id="11" name="Left Arrow 10"/>
          <p:cNvSpPr/>
          <p:nvPr/>
        </p:nvSpPr>
        <p:spPr>
          <a:xfrm>
            <a:off x="3430556" y="5105400"/>
            <a:ext cx="838200" cy="457200"/>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Left Arrow 11"/>
          <p:cNvSpPr/>
          <p:nvPr/>
        </p:nvSpPr>
        <p:spPr>
          <a:xfrm rot="5400000">
            <a:off x="1830356" y="3886200"/>
            <a:ext cx="609600" cy="457200"/>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sp>
        <p:nvSpPr>
          <p:cNvPr id="3" name="Content Placeholder 2"/>
          <p:cNvSpPr>
            <a:spLocks noGrp="1"/>
          </p:cNvSpPr>
          <p:nvPr>
            <p:ph idx="1"/>
          </p:nvPr>
        </p:nvSpPr>
        <p:spPr/>
        <p:txBody>
          <a:bodyPr>
            <a:normAutofit/>
          </a:bodyPr>
          <a:lstStyle/>
          <a:p>
            <a:pPr algn="ctr">
              <a:buNone/>
            </a:pPr>
            <a:r>
              <a:rPr lang="en-US" sz="3600" b="1" dirty="0" smtClean="0"/>
              <a:t/>
            </a:r>
            <a:br>
              <a:rPr lang="en-US" sz="3600" b="1" dirty="0" smtClean="0"/>
            </a:br>
            <a:r>
              <a:rPr lang="en-US" sz="3600" dirty="0" smtClean="0"/>
              <a:t> </a:t>
            </a:r>
            <a:br>
              <a:rPr lang="en-US" sz="3600" dirty="0" smtClean="0"/>
            </a:br>
            <a:r>
              <a:rPr lang="en-US" sz="3600" dirty="0" smtClean="0"/>
              <a:t/>
            </a:r>
            <a:br>
              <a:rPr lang="en-US" sz="3600" dirty="0" smtClean="0"/>
            </a:br>
            <a:r>
              <a:rPr lang="en-US" sz="7200" b="1" dirty="0" smtClean="0"/>
              <a:t>Questions?</a:t>
            </a:r>
            <a:endParaRPr lang="en-US" i="1" dirty="0" smtClean="0"/>
          </a:p>
        </p:txBody>
      </p:sp>
      <p:sp>
        <p:nvSpPr>
          <p:cNvPr id="4" name="Footer Placeholder 3"/>
          <p:cNvSpPr>
            <a:spLocks noGrp="1"/>
          </p:cNvSpPr>
          <p:nvPr>
            <p:ph type="ftr" sz="quarter" idx="3"/>
          </p:nvPr>
        </p:nvSpPr>
        <p:spPr/>
        <p:txBody>
          <a:bodyPr/>
          <a:lstStyle/>
          <a:p>
            <a:pPr algn="ctr"/>
            <a:r>
              <a:rPr lang="en-US" dirty="0" smtClean="0"/>
              <a:t>© Copyright 2011 Lockheed Martin Corporation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Agenda</a:t>
            </a:r>
            <a:endParaRPr lang="en-US" b="1" dirty="0"/>
          </a:p>
        </p:txBody>
      </p:sp>
      <p:sp>
        <p:nvSpPr>
          <p:cNvPr id="3" name="Content Placeholder 2"/>
          <p:cNvSpPr>
            <a:spLocks noGrp="1"/>
          </p:cNvSpPr>
          <p:nvPr>
            <p:ph idx="1"/>
          </p:nvPr>
        </p:nvSpPr>
        <p:spPr>
          <a:xfrm>
            <a:off x="457200" y="1143000"/>
            <a:ext cx="8229600" cy="4754563"/>
          </a:xfrm>
        </p:spPr>
        <p:txBody>
          <a:bodyPr>
            <a:normAutofit/>
          </a:bodyPr>
          <a:lstStyle/>
          <a:p>
            <a:r>
              <a:rPr lang="en-US" dirty="0" smtClean="0"/>
              <a:t>Past Experiences with Model-based Engineering at Lockheed Martin: Lessons Learned and Success Stories (5 min)</a:t>
            </a:r>
            <a:br>
              <a:rPr lang="en-US" dirty="0" smtClean="0"/>
            </a:br>
            <a:endParaRPr lang="en-US" sz="1100" dirty="0" smtClean="0"/>
          </a:p>
          <a:p>
            <a:r>
              <a:rPr lang="en-US" dirty="0" smtClean="0"/>
              <a:t>Realizing The Potential of Model-based Engineering: Developing a Model-centric Digital Tapestry (20 min)</a:t>
            </a:r>
            <a:br>
              <a:rPr lang="en-US" dirty="0" smtClean="0"/>
            </a:br>
            <a:endParaRPr lang="en-US" sz="1100" dirty="0" smtClean="0"/>
          </a:p>
          <a:p>
            <a:r>
              <a:rPr lang="en-US" dirty="0" smtClean="0"/>
              <a:t>Q&amp;A/Open Discussion (10 min)</a:t>
            </a:r>
            <a:endParaRPr lang="en-US" dirty="0"/>
          </a:p>
        </p:txBody>
      </p:sp>
      <p:sp>
        <p:nvSpPr>
          <p:cNvPr id="4" name="Footer Placeholder 3"/>
          <p:cNvSpPr>
            <a:spLocks noGrp="1"/>
          </p:cNvSpPr>
          <p:nvPr>
            <p:ph type="ftr" sz="quarter" idx="3"/>
          </p:nvPr>
        </p:nvSpPr>
        <p:spPr/>
        <p:txBody>
          <a:bodyPr/>
          <a:lstStyle/>
          <a:p>
            <a:pPr algn="ctr"/>
            <a:r>
              <a:rPr lang="en-US" dirty="0" smtClean="0"/>
              <a:t>© Copyright 2011 Lockheed Martin Corporation</a:t>
            </a:r>
          </a:p>
        </p:txBody>
      </p:sp>
      <p:sp>
        <p:nvSpPr>
          <p:cNvPr id="5" name="TextBox 4"/>
          <p:cNvSpPr txBox="1"/>
          <p:nvPr/>
        </p:nvSpPr>
        <p:spPr>
          <a:xfrm>
            <a:off x="457200" y="5715000"/>
            <a:ext cx="8229600"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b="1" dirty="0" smtClean="0">
                <a:solidFill>
                  <a:schemeClr val="tx1"/>
                </a:solidFill>
              </a:rPr>
              <a:t>Please Interrupt if You Have Questions!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sp>
        <p:nvSpPr>
          <p:cNvPr id="3" name="Content Placeholder 2"/>
          <p:cNvSpPr>
            <a:spLocks noGrp="1"/>
          </p:cNvSpPr>
          <p:nvPr>
            <p:ph idx="1"/>
          </p:nvPr>
        </p:nvSpPr>
        <p:spPr/>
        <p:txBody>
          <a:bodyPr>
            <a:normAutofit/>
          </a:bodyPr>
          <a:lstStyle/>
          <a:p>
            <a:pPr algn="ctr">
              <a:buNone/>
            </a:pPr>
            <a:r>
              <a:rPr lang="en-US" sz="3600" b="1" dirty="0" smtClean="0"/>
              <a:t/>
            </a:r>
            <a:br>
              <a:rPr lang="en-US" sz="3600" b="1" dirty="0" smtClean="0"/>
            </a:br>
            <a:r>
              <a:rPr lang="en-US" sz="3600" b="1" dirty="0" smtClean="0"/>
              <a:t>Past Experiences with </a:t>
            </a:r>
            <a:br>
              <a:rPr lang="en-US" sz="3600" b="1" dirty="0" smtClean="0"/>
            </a:br>
            <a:r>
              <a:rPr lang="en-US" sz="3600" b="1" dirty="0" smtClean="0"/>
              <a:t>Model-based Engineering </a:t>
            </a:r>
          </a:p>
          <a:p>
            <a:pPr algn="ctr">
              <a:buNone/>
            </a:pPr>
            <a:r>
              <a:rPr lang="en-US" sz="3600" b="1" dirty="0" smtClean="0"/>
              <a:t>at Lockheed Martin</a:t>
            </a:r>
            <a:br>
              <a:rPr lang="en-US" sz="3600" b="1" dirty="0" smtClean="0"/>
            </a:br>
            <a:endParaRPr lang="en-US" sz="3600" b="1" dirty="0" smtClean="0"/>
          </a:p>
          <a:p>
            <a:pPr algn="ctr">
              <a:buNone/>
            </a:pPr>
            <a:r>
              <a:rPr lang="en-US" i="1" dirty="0" smtClean="0"/>
              <a:t>Lessons Learned and Success Stories</a:t>
            </a:r>
          </a:p>
        </p:txBody>
      </p:sp>
      <p:sp>
        <p:nvSpPr>
          <p:cNvPr id="4" name="Footer Placeholder 3"/>
          <p:cNvSpPr>
            <a:spLocks noGrp="1"/>
          </p:cNvSpPr>
          <p:nvPr>
            <p:ph type="ftr" sz="quarter" idx="3"/>
          </p:nvPr>
        </p:nvSpPr>
        <p:spPr/>
        <p:txBody>
          <a:bodyPr/>
          <a:lstStyle/>
          <a:p>
            <a:pPr algn="ctr"/>
            <a:r>
              <a:rPr lang="en-US" dirty="0" smtClean="0"/>
              <a:t>© Copyright 2011 Lockheed Martin Corporation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Multidisciplinary MBSD Environment</a:t>
            </a:r>
          </a:p>
        </p:txBody>
      </p:sp>
      <p:sp>
        <p:nvSpPr>
          <p:cNvPr id="4" name="Footer Placeholder 3"/>
          <p:cNvSpPr>
            <a:spLocks noGrp="1"/>
          </p:cNvSpPr>
          <p:nvPr>
            <p:ph type="ftr" sz="quarter" idx="3"/>
          </p:nvPr>
        </p:nvSpPr>
        <p:spPr/>
        <p:txBody>
          <a:bodyPr/>
          <a:lstStyle/>
          <a:p>
            <a:pPr algn="ctr"/>
            <a:r>
              <a:rPr lang="en-US" dirty="0" smtClean="0"/>
              <a:t>© Copyright 2011 Lockheed Martin Corporation</a:t>
            </a:r>
          </a:p>
        </p:txBody>
      </p:sp>
      <p:sp>
        <p:nvSpPr>
          <p:cNvPr id="6" name="Freeform 5"/>
          <p:cNvSpPr>
            <a:spLocks/>
          </p:cNvSpPr>
          <p:nvPr/>
        </p:nvSpPr>
        <p:spPr bwMode="auto">
          <a:xfrm>
            <a:off x="3544888" y="2179777"/>
            <a:ext cx="2341562" cy="1541462"/>
          </a:xfrm>
          <a:custGeom>
            <a:avLst/>
            <a:gdLst>
              <a:gd name="T0" fmla="*/ 2147483647 w 1554"/>
              <a:gd name="T1" fmla="*/ 2147483647 h 1023"/>
              <a:gd name="T2" fmla="*/ 2147483647 w 1554"/>
              <a:gd name="T3" fmla="*/ 2147483647 h 1023"/>
              <a:gd name="T4" fmla="*/ 2147483647 w 1554"/>
              <a:gd name="T5" fmla="*/ 2147483647 h 1023"/>
              <a:gd name="T6" fmla="*/ 2147483647 w 1554"/>
              <a:gd name="T7" fmla="*/ 2147483647 h 1023"/>
              <a:gd name="T8" fmla="*/ 2147483647 w 1554"/>
              <a:gd name="T9" fmla="*/ 2147483647 h 1023"/>
              <a:gd name="T10" fmla="*/ 2147483647 w 1554"/>
              <a:gd name="T11" fmla="*/ 2147483647 h 1023"/>
              <a:gd name="T12" fmla="*/ 2147483647 w 1554"/>
              <a:gd name="T13" fmla="*/ 2147483647 h 1023"/>
              <a:gd name="T14" fmla="*/ 2147483647 w 1554"/>
              <a:gd name="T15" fmla="*/ 2147483647 h 1023"/>
              <a:gd name="T16" fmla="*/ 2147483647 w 1554"/>
              <a:gd name="T17" fmla="*/ 2147483647 h 1023"/>
              <a:gd name="T18" fmla="*/ 2147483647 w 1554"/>
              <a:gd name="T19" fmla="*/ 2147483647 h 1023"/>
              <a:gd name="T20" fmla="*/ 0 w 1554"/>
              <a:gd name="T21" fmla="*/ 2147483647 h 1023"/>
              <a:gd name="T22" fmla="*/ 2147483647 w 1554"/>
              <a:gd name="T23" fmla="*/ 2147483647 h 1023"/>
              <a:gd name="T24" fmla="*/ 2147483647 w 1554"/>
              <a:gd name="T25" fmla="*/ 2147483647 h 1023"/>
              <a:gd name="T26" fmla="*/ 2147483647 w 1554"/>
              <a:gd name="T27" fmla="*/ 2147483647 h 1023"/>
              <a:gd name="T28" fmla="*/ 2147483647 w 1554"/>
              <a:gd name="T29" fmla="*/ 2147483647 h 1023"/>
              <a:gd name="T30" fmla="*/ 2147483647 w 1554"/>
              <a:gd name="T31" fmla="*/ 2147483647 h 1023"/>
              <a:gd name="T32" fmla="*/ 2147483647 w 1554"/>
              <a:gd name="T33" fmla="*/ 2147483647 h 1023"/>
              <a:gd name="T34" fmla="*/ 2147483647 w 1554"/>
              <a:gd name="T35" fmla="*/ 2147483647 h 1023"/>
              <a:gd name="T36" fmla="*/ 2147483647 w 1554"/>
              <a:gd name="T37" fmla="*/ 2147483647 h 1023"/>
              <a:gd name="T38" fmla="*/ 2147483647 w 1554"/>
              <a:gd name="T39" fmla="*/ 2147483647 h 1023"/>
              <a:gd name="T40" fmla="*/ 2147483647 w 1554"/>
              <a:gd name="T41" fmla="*/ 2147483647 h 1023"/>
              <a:gd name="T42" fmla="*/ 2147483647 w 1554"/>
              <a:gd name="T43" fmla="*/ 2147483647 h 1023"/>
              <a:gd name="T44" fmla="*/ 2147483647 w 1554"/>
              <a:gd name="T45" fmla="*/ 2147483647 h 1023"/>
              <a:gd name="T46" fmla="*/ 2147483647 w 1554"/>
              <a:gd name="T47" fmla="*/ 2147483647 h 1023"/>
              <a:gd name="T48" fmla="*/ 2147483647 w 1554"/>
              <a:gd name="T49" fmla="*/ 2147483647 h 1023"/>
              <a:gd name="T50" fmla="*/ 2147483647 w 1554"/>
              <a:gd name="T51" fmla="*/ 2147483647 h 1023"/>
              <a:gd name="T52" fmla="*/ 2147483647 w 1554"/>
              <a:gd name="T53" fmla="*/ 2147483647 h 1023"/>
              <a:gd name="T54" fmla="*/ 2147483647 w 1554"/>
              <a:gd name="T55" fmla="*/ 2147483647 h 1023"/>
              <a:gd name="T56" fmla="*/ 2147483647 w 1554"/>
              <a:gd name="T57" fmla="*/ 2147483647 h 1023"/>
              <a:gd name="T58" fmla="*/ 2147483647 w 1554"/>
              <a:gd name="T59" fmla="*/ 2147483647 h 1023"/>
              <a:gd name="T60" fmla="*/ 2147483647 w 1554"/>
              <a:gd name="T61" fmla="*/ 2147483647 h 1023"/>
              <a:gd name="T62" fmla="*/ 2147483647 w 1554"/>
              <a:gd name="T63" fmla="*/ 2147483647 h 1023"/>
              <a:gd name="T64" fmla="*/ 2147483647 w 1554"/>
              <a:gd name="T65" fmla="*/ 2147483647 h 1023"/>
              <a:gd name="T66" fmla="*/ 2147483647 w 1554"/>
              <a:gd name="T67" fmla="*/ 2147483647 h 1023"/>
              <a:gd name="T68" fmla="*/ 2147483647 w 1554"/>
              <a:gd name="T69" fmla="*/ 2147483647 h 1023"/>
              <a:gd name="T70" fmla="*/ 2147483647 w 1554"/>
              <a:gd name="T71" fmla="*/ 2147483647 h 1023"/>
              <a:gd name="T72" fmla="*/ 2147483647 w 1554"/>
              <a:gd name="T73" fmla="*/ 2147483647 h 1023"/>
              <a:gd name="T74" fmla="*/ 2147483647 w 1554"/>
              <a:gd name="T75" fmla="*/ 2147483647 h 1023"/>
              <a:gd name="T76" fmla="*/ 2147483647 w 1554"/>
              <a:gd name="T77" fmla="*/ 2147483647 h 1023"/>
              <a:gd name="T78" fmla="*/ 2147483647 w 1554"/>
              <a:gd name="T79" fmla="*/ 2147483647 h 1023"/>
              <a:gd name="T80" fmla="*/ 2147483647 w 1554"/>
              <a:gd name="T81" fmla="*/ 2147483647 h 1023"/>
              <a:gd name="T82" fmla="*/ 2147483647 w 1554"/>
              <a:gd name="T83" fmla="*/ 2147483647 h 1023"/>
              <a:gd name="T84" fmla="*/ 2147483647 w 1554"/>
              <a:gd name="T85" fmla="*/ 0 h 10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54"/>
              <a:gd name="T130" fmla="*/ 0 h 1023"/>
              <a:gd name="T131" fmla="*/ 1554 w 1554"/>
              <a:gd name="T132" fmla="*/ 1023 h 10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54" h="1023">
                <a:moveTo>
                  <a:pt x="777" y="0"/>
                </a:moveTo>
                <a:lnTo>
                  <a:pt x="737" y="1"/>
                </a:lnTo>
                <a:lnTo>
                  <a:pt x="698" y="2"/>
                </a:lnTo>
                <a:lnTo>
                  <a:pt x="659" y="6"/>
                </a:lnTo>
                <a:lnTo>
                  <a:pt x="621" y="10"/>
                </a:lnTo>
                <a:lnTo>
                  <a:pt x="583" y="16"/>
                </a:lnTo>
                <a:lnTo>
                  <a:pt x="546" y="23"/>
                </a:lnTo>
                <a:lnTo>
                  <a:pt x="510" y="31"/>
                </a:lnTo>
                <a:lnTo>
                  <a:pt x="475" y="40"/>
                </a:lnTo>
                <a:lnTo>
                  <a:pt x="441" y="50"/>
                </a:lnTo>
                <a:lnTo>
                  <a:pt x="407" y="62"/>
                </a:lnTo>
                <a:lnTo>
                  <a:pt x="374" y="74"/>
                </a:lnTo>
                <a:lnTo>
                  <a:pt x="343" y="87"/>
                </a:lnTo>
                <a:lnTo>
                  <a:pt x="313" y="101"/>
                </a:lnTo>
                <a:lnTo>
                  <a:pt x="283" y="117"/>
                </a:lnTo>
                <a:lnTo>
                  <a:pt x="255" y="133"/>
                </a:lnTo>
                <a:lnTo>
                  <a:pt x="228" y="149"/>
                </a:lnTo>
                <a:lnTo>
                  <a:pt x="202" y="167"/>
                </a:lnTo>
                <a:lnTo>
                  <a:pt x="178" y="186"/>
                </a:lnTo>
                <a:lnTo>
                  <a:pt x="155" y="205"/>
                </a:lnTo>
                <a:lnTo>
                  <a:pt x="133" y="226"/>
                </a:lnTo>
                <a:lnTo>
                  <a:pt x="113" y="246"/>
                </a:lnTo>
                <a:lnTo>
                  <a:pt x="94" y="268"/>
                </a:lnTo>
                <a:lnTo>
                  <a:pt x="77" y="290"/>
                </a:lnTo>
                <a:lnTo>
                  <a:pt x="62" y="312"/>
                </a:lnTo>
                <a:lnTo>
                  <a:pt x="47" y="335"/>
                </a:lnTo>
                <a:lnTo>
                  <a:pt x="35" y="359"/>
                </a:lnTo>
                <a:lnTo>
                  <a:pt x="25" y="383"/>
                </a:lnTo>
                <a:lnTo>
                  <a:pt x="16" y="408"/>
                </a:lnTo>
                <a:lnTo>
                  <a:pt x="9" y="433"/>
                </a:lnTo>
                <a:lnTo>
                  <a:pt x="4" y="458"/>
                </a:lnTo>
                <a:lnTo>
                  <a:pt x="2" y="484"/>
                </a:lnTo>
                <a:lnTo>
                  <a:pt x="0" y="511"/>
                </a:lnTo>
                <a:lnTo>
                  <a:pt x="2" y="537"/>
                </a:lnTo>
                <a:lnTo>
                  <a:pt x="4" y="563"/>
                </a:lnTo>
                <a:lnTo>
                  <a:pt x="9" y="589"/>
                </a:lnTo>
                <a:lnTo>
                  <a:pt x="16" y="614"/>
                </a:lnTo>
                <a:lnTo>
                  <a:pt x="25" y="639"/>
                </a:lnTo>
                <a:lnTo>
                  <a:pt x="35" y="663"/>
                </a:lnTo>
                <a:lnTo>
                  <a:pt x="47" y="687"/>
                </a:lnTo>
                <a:lnTo>
                  <a:pt x="62" y="710"/>
                </a:lnTo>
                <a:lnTo>
                  <a:pt x="77" y="733"/>
                </a:lnTo>
                <a:lnTo>
                  <a:pt x="94" y="755"/>
                </a:lnTo>
                <a:lnTo>
                  <a:pt x="113" y="777"/>
                </a:lnTo>
                <a:lnTo>
                  <a:pt x="133" y="797"/>
                </a:lnTo>
                <a:lnTo>
                  <a:pt x="155" y="817"/>
                </a:lnTo>
                <a:lnTo>
                  <a:pt x="178" y="837"/>
                </a:lnTo>
                <a:lnTo>
                  <a:pt x="202" y="855"/>
                </a:lnTo>
                <a:lnTo>
                  <a:pt x="228" y="872"/>
                </a:lnTo>
                <a:lnTo>
                  <a:pt x="255" y="889"/>
                </a:lnTo>
                <a:lnTo>
                  <a:pt x="283" y="906"/>
                </a:lnTo>
                <a:lnTo>
                  <a:pt x="313" y="921"/>
                </a:lnTo>
                <a:lnTo>
                  <a:pt x="343" y="935"/>
                </a:lnTo>
                <a:lnTo>
                  <a:pt x="374" y="949"/>
                </a:lnTo>
                <a:lnTo>
                  <a:pt x="407" y="961"/>
                </a:lnTo>
                <a:lnTo>
                  <a:pt x="441" y="972"/>
                </a:lnTo>
                <a:lnTo>
                  <a:pt x="475" y="982"/>
                </a:lnTo>
                <a:lnTo>
                  <a:pt x="510" y="992"/>
                </a:lnTo>
                <a:lnTo>
                  <a:pt x="546" y="1000"/>
                </a:lnTo>
                <a:lnTo>
                  <a:pt x="583" y="1006"/>
                </a:lnTo>
                <a:lnTo>
                  <a:pt x="621" y="1012"/>
                </a:lnTo>
                <a:lnTo>
                  <a:pt x="659" y="1017"/>
                </a:lnTo>
                <a:lnTo>
                  <a:pt x="698" y="1020"/>
                </a:lnTo>
                <a:lnTo>
                  <a:pt x="737" y="1022"/>
                </a:lnTo>
                <a:lnTo>
                  <a:pt x="777" y="1023"/>
                </a:lnTo>
                <a:lnTo>
                  <a:pt x="818" y="1022"/>
                </a:lnTo>
                <a:lnTo>
                  <a:pt x="857" y="1020"/>
                </a:lnTo>
                <a:lnTo>
                  <a:pt x="895" y="1017"/>
                </a:lnTo>
                <a:lnTo>
                  <a:pt x="934" y="1012"/>
                </a:lnTo>
                <a:lnTo>
                  <a:pt x="972" y="1006"/>
                </a:lnTo>
                <a:lnTo>
                  <a:pt x="1008" y="1000"/>
                </a:lnTo>
                <a:lnTo>
                  <a:pt x="1044" y="992"/>
                </a:lnTo>
                <a:lnTo>
                  <a:pt x="1080" y="982"/>
                </a:lnTo>
                <a:lnTo>
                  <a:pt x="1114" y="972"/>
                </a:lnTo>
                <a:lnTo>
                  <a:pt x="1148" y="961"/>
                </a:lnTo>
                <a:lnTo>
                  <a:pt x="1180" y="949"/>
                </a:lnTo>
                <a:lnTo>
                  <a:pt x="1211" y="935"/>
                </a:lnTo>
                <a:lnTo>
                  <a:pt x="1242" y="921"/>
                </a:lnTo>
                <a:lnTo>
                  <a:pt x="1271" y="906"/>
                </a:lnTo>
                <a:lnTo>
                  <a:pt x="1300" y="889"/>
                </a:lnTo>
                <a:lnTo>
                  <a:pt x="1327" y="872"/>
                </a:lnTo>
                <a:lnTo>
                  <a:pt x="1353" y="855"/>
                </a:lnTo>
                <a:lnTo>
                  <a:pt x="1377" y="837"/>
                </a:lnTo>
                <a:lnTo>
                  <a:pt x="1400" y="817"/>
                </a:lnTo>
                <a:lnTo>
                  <a:pt x="1422" y="797"/>
                </a:lnTo>
                <a:lnTo>
                  <a:pt x="1442" y="777"/>
                </a:lnTo>
                <a:lnTo>
                  <a:pt x="1460" y="755"/>
                </a:lnTo>
                <a:lnTo>
                  <a:pt x="1478" y="733"/>
                </a:lnTo>
                <a:lnTo>
                  <a:pt x="1493" y="710"/>
                </a:lnTo>
                <a:lnTo>
                  <a:pt x="1507" y="687"/>
                </a:lnTo>
                <a:lnTo>
                  <a:pt x="1519" y="663"/>
                </a:lnTo>
                <a:lnTo>
                  <a:pt x="1529" y="639"/>
                </a:lnTo>
                <a:lnTo>
                  <a:pt x="1538" y="614"/>
                </a:lnTo>
                <a:lnTo>
                  <a:pt x="1545" y="589"/>
                </a:lnTo>
                <a:lnTo>
                  <a:pt x="1550" y="563"/>
                </a:lnTo>
                <a:lnTo>
                  <a:pt x="1553" y="537"/>
                </a:lnTo>
                <a:lnTo>
                  <a:pt x="1554" y="511"/>
                </a:lnTo>
                <a:lnTo>
                  <a:pt x="1553" y="484"/>
                </a:lnTo>
                <a:lnTo>
                  <a:pt x="1550" y="458"/>
                </a:lnTo>
                <a:lnTo>
                  <a:pt x="1545" y="433"/>
                </a:lnTo>
                <a:lnTo>
                  <a:pt x="1538" y="408"/>
                </a:lnTo>
                <a:lnTo>
                  <a:pt x="1529" y="383"/>
                </a:lnTo>
                <a:lnTo>
                  <a:pt x="1519" y="359"/>
                </a:lnTo>
                <a:lnTo>
                  <a:pt x="1507" y="335"/>
                </a:lnTo>
                <a:lnTo>
                  <a:pt x="1493" y="312"/>
                </a:lnTo>
                <a:lnTo>
                  <a:pt x="1478" y="290"/>
                </a:lnTo>
                <a:lnTo>
                  <a:pt x="1460" y="268"/>
                </a:lnTo>
                <a:lnTo>
                  <a:pt x="1442" y="246"/>
                </a:lnTo>
                <a:lnTo>
                  <a:pt x="1422" y="226"/>
                </a:lnTo>
                <a:lnTo>
                  <a:pt x="1400" y="205"/>
                </a:lnTo>
                <a:lnTo>
                  <a:pt x="1377" y="186"/>
                </a:lnTo>
                <a:lnTo>
                  <a:pt x="1353" y="167"/>
                </a:lnTo>
                <a:lnTo>
                  <a:pt x="1327" y="149"/>
                </a:lnTo>
                <a:lnTo>
                  <a:pt x="1300" y="133"/>
                </a:lnTo>
                <a:lnTo>
                  <a:pt x="1271" y="117"/>
                </a:lnTo>
                <a:lnTo>
                  <a:pt x="1242" y="101"/>
                </a:lnTo>
                <a:lnTo>
                  <a:pt x="1211" y="87"/>
                </a:lnTo>
                <a:lnTo>
                  <a:pt x="1180" y="74"/>
                </a:lnTo>
                <a:lnTo>
                  <a:pt x="1148" y="62"/>
                </a:lnTo>
                <a:lnTo>
                  <a:pt x="1114" y="50"/>
                </a:lnTo>
                <a:lnTo>
                  <a:pt x="1080" y="40"/>
                </a:lnTo>
                <a:lnTo>
                  <a:pt x="1044" y="31"/>
                </a:lnTo>
                <a:lnTo>
                  <a:pt x="1008" y="23"/>
                </a:lnTo>
                <a:lnTo>
                  <a:pt x="972" y="16"/>
                </a:lnTo>
                <a:lnTo>
                  <a:pt x="934" y="10"/>
                </a:lnTo>
                <a:lnTo>
                  <a:pt x="895" y="6"/>
                </a:lnTo>
                <a:lnTo>
                  <a:pt x="857" y="2"/>
                </a:lnTo>
                <a:lnTo>
                  <a:pt x="818" y="1"/>
                </a:lnTo>
                <a:lnTo>
                  <a:pt x="777" y="0"/>
                </a:lnTo>
                <a:close/>
              </a:path>
            </a:pathLst>
          </a:custGeom>
          <a:solidFill>
            <a:srgbClr val="F8F465"/>
          </a:solidFill>
          <a:ln w="9525">
            <a:noFill/>
            <a:miter lim="800000"/>
            <a:headEnd/>
            <a:tailEnd/>
          </a:ln>
          <a:effectLst>
            <a:outerShdw dist="38100" dir="2700000" rotWithShape="0">
              <a:srgbClr val="808080">
                <a:alpha val="42999"/>
              </a:srgbClr>
            </a:outerShdw>
          </a:effectLst>
        </p:spPr>
        <p:txBody>
          <a:bodyPr/>
          <a:lstStyle>
            <a:defPPr>
              <a:defRPr lang="en-US"/>
            </a:defPPr>
            <a:lvl1pPr algn="ctr" rtl="0" eaLnBrk="0" fontAlgn="base" hangingPunct="0">
              <a:spcBef>
                <a:spcPct val="0"/>
              </a:spcBef>
              <a:spcAft>
                <a:spcPct val="0"/>
              </a:spcAft>
              <a:defRPr sz="1200" b="1"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1200" b="1"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1200" b="1"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1200" b="1"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1200" b="1" kern="1200">
                <a:solidFill>
                  <a:schemeClr val="tx1"/>
                </a:solidFill>
                <a:latin typeface="Times New Roman" pitchFamily="18" charset="0"/>
                <a:ea typeface="+mn-ea"/>
                <a:cs typeface="+mn-cs"/>
              </a:defRPr>
            </a:lvl5pPr>
            <a:lvl6pPr marL="2286000" algn="l" defTabSz="914400" rtl="0" eaLnBrk="1" latinLnBrk="0" hangingPunct="1">
              <a:defRPr sz="1200" b="1" kern="1200">
                <a:solidFill>
                  <a:schemeClr val="tx1"/>
                </a:solidFill>
                <a:latin typeface="Times New Roman" pitchFamily="18" charset="0"/>
                <a:ea typeface="+mn-ea"/>
                <a:cs typeface="+mn-cs"/>
              </a:defRPr>
            </a:lvl6pPr>
            <a:lvl7pPr marL="2743200" algn="l" defTabSz="914400" rtl="0" eaLnBrk="1" latinLnBrk="0" hangingPunct="1">
              <a:defRPr sz="1200" b="1" kern="1200">
                <a:solidFill>
                  <a:schemeClr val="tx1"/>
                </a:solidFill>
                <a:latin typeface="Times New Roman" pitchFamily="18" charset="0"/>
                <a:ea typeface="+mn-ea"/>
                <a:cs typeface="+mn-cs"/>
              </a:defRPr>
            </a:lvl7pPr>
            <a:lvl8pPr marL="3200400" algn="l" defTabSz="914400" rtl="0" eaLnBrk="1" latinLnBrk="0" hangingPunct="1">
              <a:defRPr sz="1200" b="1" kern="1200">
                <a:solidFill>
                  <a:schemeClr val="tx1"/>
                </a:solidFill>
                <a:latin typeface="Times New Roman" pitchFamily="18" charset="0"/>
                <a:ea typeface="+mn-ea"/>
                <a:cs typeface="+mn-cs"/>
              </a:defRPr>
            </a:lvl8pPr>
            <a:lvl9pPr marL="3657600" algn="l" defTabSz="914400" rtl="0" eaLnBrk="1" latinLnBrk="0" hangingPunct="1">
              <a:defRPr sz="1200" b="1" kern="1200">
                <a:solidFill>
                  <a:schemeClr val="tx1"/>
                </a:solidFill>
                <a:latin typeface="Times New Roman" pitchFamily="18" charset="0"/>
                <a:ea typeface="+mn-ea"/>
                <a:cs typeface="+mn-cs"/>
              </a:defRPr>
            </a:lvl9pPr>
          </a:lstStyle>
          <a:p>
            <a:pPr>
              <a:defRPr/>
            </a:pPr>
            <a:endParaRPr lang="en-US" dirty="0">
              <a:solidFill>
                <a:srgbClr val="000000"/>
              </a:solidFill>
              <a:latin typeface="Arial" charset="0"/>
              <a:ea typeface="ＭＳ Ｐゴシック" pitchFamily="-110" charset="-128"/>
            </a:endParaRPr>
          </a:p>
        </p:txBody>
      </p:sp>
      <p:sp>
        <p:nvSpPr>
          <p:cNvPr id="7" name="Freeform 6"/>
          <p:cNvSpPr>
            <a:spLocks/>
          </p:cNvSpPr>
          <p:nvPr/>
        </p:nvSpPr>
        <p:spPr bwMode="auto">
          <a:xfrm>
            <a:off x="6843713" y="1638439"/>
            <a:ext cx="1762125" cy="1546225"/>
          </a:xfrm>
          <a:custGeom>
            <a:avLst/>
            <a:gdLst>
              <a:gd name="T0" fmla="*/ 2147483647 w 1169"/>
              <a:gd name="T1" fmla="*/ 2147483647 h 831"/>
              <a:gd name="T2" fmla="*/ 2147483647 w 1169"/>
              <a:gd name="T3" fmla="*/ 2147483647 h 831"/>
              <a:gd name="T4" fmla="*/ 2147483647 w 1169"/>
              <a:gd name="T5" fmla="*/ 2147483647 h 831"/>
              <a:gd name="T6" fmla="*/ 2147483647 w 1169"/>
              <a:gd name="T7" fmla="*/ 2147483647 h 831"/>
              <a:gd name="T8" fmla="*/ 2147483647 w 1169"/>
              <a:gd name="T9" fmla="*/ 2147483647 h 831"/>
              <a:gd name="T10" fmla="*/ 2147483647 w 1169"/>
              <a:gd name="T11" fmla="*/ 2147483647 h 831"/>
              <a:gd name="T12" fmla="*/ 2147483647 w 1169"/>
              <a:gd name="T13" fmla="*/ 2147483647 h 831"/>
              <a:gd name="T14" fmla="*/ 2147483647 w 1169"/>
              <a:gd name="T15" fmla="*/ 2147483647 h 831"/>
              <a:gd name="T16" fmla="*/ 2147483647 w 1169"/>
              <a:gd name="T17" fmla="*/ 2147483647 h 831"/>
              <a:gd name="T18" fmla="*/ 2147483647 w 1169"/>
              <a:gd name="T19" fmla="*/ 2147483647 h 831"/>
              <a:gd name="T20" fmla="*/ 0 w 1169"/>
              <a:gd name="T21" fmla="*/ 2147483647 h 831"/>
              <a:gd name="T22" fmla="*/ 2147483647 w 1169"/>
              <a:gd name="T23" fmla="*/ 2147483647 h 831"/>
              <a:gd name="T24" fmla="*/ 2147483647 w 1169"/>
              <a:gd name="T25" fmla="*/ 2147483647 h 831"/>
              <a:gd name="T26" fmla="*/ 2147483647 w 1169"/>
              <a:gd name="T27" fmla="*/ 2147483647 h 831"/>
              <a:gd name="T28" fmla="*/ 2147483647 w 1169"/>
              <a:gd name="T29" fmla="*/ 2147483647 h 831"/>
              <a:gd name="T30" fmla="*/ 2147483647 w 1169"/>
              <a:gd name="T31" fmla="*/ 2147483647 h 831"/>
              <a:gd name="T32" fmla="*/ 2147483647 w 1169"/>
              <a:gd name="T33" fmla="*/ 2147483647 h 831"/>
              <a:gd name="T34" fmla="*/ 2147483647 w 1169"/>
              <a:gd name="T35" fmla="*/ 2147483647 h 831"/>
              <a:gd name="T36" fmla="*/ 2147483647 w 1169"/>
              <a:gd name="T37" fmla="*/ 2147483647 h 831"/>
              <a:gd name="T38" fmla="*/ 2147483647 w 1169"/>
              <a:gd name="T39" fmla="*/ 2147483647 h 831"/>
              <a:gd name="T40" fmla="*/ 2147483647 w 1169"/>
              <a:gd name="T41" fmla="*/ 2147483647 h 831"/>
              <a:gd name="T42" fmla="*/ 2147483647 w 1169"/>
              <a:gd name="T43" fmla="*/ 2147483647 h 831"/>
              <a:gd name="T44" fmla="*/ 2147483647 w 1169"/>
              <a:gd name="T45" fmla="*/ 2147483647 h 831"/>
              <a:gd name="T46" fmla="*/ 2147483647 w 1169"/>
              <a:gd name="T47" fmla="*/ 2147483647 h 831"/>
              <a:gd name="T48" fmla="*/ 2147483647 w 1169"/>
              <a:gd name="T49" fmla="*/ 2147483647 h 831"/>
              <a:gd name="T50" fmla="*/ 2147483647 w 1169"/>
              <a:gd name="T51" fmla="*/ 2147483647 h 831"/>
              <a:gd name="T52" fmla="*/ 2147483647 w 1169"/>
              <a:gd name="T53" fmla="*/ 2147483647 h 831"/>
              <a:gd name="T54" fmla="*/ 2147483647 w 1169"/>
              <a:gd name="T55" fmla="*/ 2147483647 h 831"/>
              <a:gd name="T56" fmla="*/ 2147483647 w 1169"/>
              <a:gd name="T57" fmla="*/ 2147483647 h 831"/>
              <a:gd name="T58" fmla="*/ 2147483647 w 1169"/>
              <a:gd name="T59" fmla="*/ 2147483647 h 831"/>
              <a:gd name="T60" fmla="*/ 2147483647 w 1169"/>
              <a:gd name="T61" fmla="*/ 2147483647 h 831"/>
              <a:gd name="T62" fmla="*/ 2147483647 w 1169"/>
              <a:gd name="T63" fmla="*/ 2147483647 h 831"/>
              <a:gd name="T64" fmla="*/ 2147483647 w 1169"/>
              <a:gd name="T65" fmla="*/ 2147483647 h 831"/>
              <a:gd name="T66" fmla="*/ 2147483647 w 1169"/>
              <a:gd name="T67" fmla="*/ 2147483647 h 831"/>
              <a:gd name="T68" fmla="*/ 2147483647 w 1169"/>
              <a:gd name="T69" fmla="*/ 2147483647 h 831"/>
              <a:gd name="T70" fmla="*/ 2147483647 w 1169"/>
              <a:gd name="T71" fmla="*/ 2147483647 h 831"/>
              <a:gd name="T72" fmla="*/ 2147483647 w 1169"/>
              <a:gd name="T73" fmla="*/ 2147483647 h 831"/>
              <a:gd name="T74" fmla="*/ 2147483647 w 1169"/>
              <a:gd name="T75" fmla="*/ 2147483647 h 831"/>
              <a:gd name="T76" fmla="*/ 2147483647 w 1169"/>
              <a:gd name="T77" fmla="*/ 2147483647 h 831"/>
              <a:gd name="T78" fmla="*/ 2147483647 w 1169"/>
              <a:gd name="T79" fmla="*/ 2147483647 h 831"/>
              <a:gd name="T80" fmla="*/ 2147483647 w 1169"/>
              <a:gd name="T81" fmla="*/ 2147483647 h 831"/>
              <a:gd name="T82" fmla="*/ 2147483647 w 1169"/>
              <a:gd name="T83" fmla="*/ 2147483647 h 831"/>
              <a:gd name="T84" fmla="*/ 2147483647 w 1169"/>
              <a:gd name="T85" fmla="*/ 0 h 8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9"/>
              <a:gd name="T130" fmla="*/ 0 h 831"/>
              <a:gd name="T131" fmla="*/ 1169 w 1169"/>
              <a:gd name="T132" fmla="*/ 831 h 8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9" h="831">
                <a:moveTo>
                  <a:pt x="584" y="0"/>
                </a:moveTo>
                <a:lnTo>
                  <a:pt x="554" y="1"/>
                </a:lnTo>
                <a:lnTo>
                  <a:pt x="525" y="3"/>
                </a:lnTo>
                <a:lnTo>
                  <a:pt x="496" y="5"/>
                </a:lnTo>
                <a:lnTo>
                  <a:pt x="467" y="8"/>
                </a:lnTo>
                <a:lnTo>
                  <a:pt x="438" y="13"/>
                </a:lnTo>
                <a:lnTo>
                  <a:pt x="410" y="19"/>
                </a:lnTo>
                <a:lnTo>
                  <a:pt x="384" y="25"/>
                </a:lnTo>
                <a:lnTo>
                  <a:pt x="357" y="33"/>
                </a:lnTo>
                <a:lnTo>
                  <a:pt x="331" y="41"/>
                </a:lnTo>
                <a:lnTo>
                  <a:pt x="306" y="51"/>
                </a:lnTo>
                <a:lnTo>
                  <a:pt x="281" y="60"/>
                </a:lnTo>
                <a:lnTo>
                  <a:pt x="258" y="71"/>
                </a:lnTo>
                <a:lnTo>
                  <a:pt x="235" y="83"/>
                </a:lnTo>
                <a:lnTo>
                  <a:pt x="212" y="95"/>
                </a:lnTo>
                <a:lnTo>
                  <a:pt x="191" y="108"/>
                </a:lnTo>
                <a:lnTo>
                  <a:pt x="171" y="122"/>
                </a:lnTo>
                <a:lnTo>
                  <a:pt x="152" y="136"/>
                </a:lnTo>
                <a:lnTo>
                  <a:pt x="134" y="151"/>
                </a:lnTo>
                <a:lnTo>
                  <a:pt x="116" y="167"/>
                </a:lnTo>
                <a:lnTo>
                  <a:pt x="100" y="183"/>
                </a:lnTo>
                <a:lnTo>
                  <a:pt x="85" y="200"/>
                </a:lnTo>
                <a:lnTo>
                  <a:pt x="70" y="218"/>
                </a:lnTo>
                <a:lnTo>
                  <a:pt x="57" y="236"/>
                </a:lnTo>
                <a:lnTo>
                  <a:pt x="46" y="253"/>
                </a:lnTo>
                <a:lnTo>
                  <a:pt x="35" y="273"/>
                </a:lnTo>
                <a:lnTo>
                  <a:pt x="27" y="292"/>
                </a:lnTo>
                <a:lnTo>
                  <a:pt x="18" y="312"/>
                </a:lnTo>
                <a:lnTo>
                  <a:pt x="12" y="331"/>
                </a:lnTo>
                <a:lnTo>
                  <a:pt x="7" y="352"/>
                </a:lnTo>
                <a:lnTo>
                  <a:pt x="3" y="373"/>
                </a:lnTo>
                <a:lnTo>
                  <a:pt x="1" y="394"/>
                </a:lnTo>
                <a:lnTo>
                  <a:pt x="0" y="415"/>
                </a:lnTo>
                <a:lnTo>
                  <a:pt x="1" y="437"/>
                </a:lnTo>
                <a:lnTo>
                  <a:pt x="3" y="458"/>
                </a:lnTo>
                <a:lnTo>
                  <a:pt x="7" y="478"/>
                </a:lnTo>
                <a:lnTo>
                  <a:pt x="12" y="499"/>
                </a:lnTo>
                <a:lnTo>
                  <a:pt x="18" y="519"/>
                </a:lnTo>
                <a:lnTo>
                  <a:pt x="27" y="539"/>
                </a:lnTo>
                <a:lnTo>
                  <a:pt x="35" y="558"/>
                </a:lnTo>
                <a:lnTo>
                  <a:pt x="46" y="577"/>
                </a:lnTo>
                <a:lnTo>
                  <a:pt x="57" y="595"/>
                </a:lnTo>
                <a:lnTo>
                  <a:pt x="70" y="613"/>
                </a:lnTo>
                <a:lnTo>
                  <a:pt x="85" y="631"/>
                </a:lnTo>
                <a:lnTo>
                  <a:pt x="100" y="647"/>
                </a:lnTo>
                <a:lnTo>
                  <a:pt x="116" y="663"/>
                </a:lnTo>
                <a:lnTo>
                  <a:pt x="134" y="680"/>
                </a:lnTo>
                <a:lnTo>
                  <a:pt x="152" y="694"/>
                </a:lnTo>
                <a:lnTo>
                  <a:pt x="171" y="709"/>
                </a:lnTo>
                <a:lnTo>
                  <a:pt x="191" y="723"/>
                </a:lnTo>
                <a:lnTo>
                  <a:pt x="212" y="736"/>
                </a:lnTo>
                <a:lnTo>
                  <a:pt x="235" y="748"/>
                </a:lnTo>
                <a:lnTo>
                  <a:pt x="258" y="760"/>
                </a:lnTo>
                <a:lnTo>
                  <a:pt x="281" y="770"/>
                </a:lnTo>
                <a:lnTo>
                  <a:pt x="306" y="780"/>
                </a:lnTo>
                <a:lnTo>
                  <a:pt x="331" y="789"/>
                </a:lnTo>
                <a:lnTo>
                  <a:pt x="357" y="798"/>
                </a:lnTo>
                <a:lnTo>
                  <a:pt x="384" y="805"/>
                </a:lnTo>
                <a:lnTo>
                  <a:pt x="410" y="812"/>
                </a:lnTo>
                <a:lnTo>
                  <a:pt x="438" y="818"/>
                </a:lnTo>
                <a:lnTo>
                  <a:pt x="467" y="822"/>
                </a:lnTo>
                <a:lnTo>
                  <a:pt x="496" y="826"/>
                </a:lnTo>
                <a:lnTo>
                  <a:pt x="525" y="828"/>
                </a:lnTo>
                <a:lnTo>
                  <a:pt x="554" y="830"/>
                </a:lnTo>
                <a:lnTo>
                  <a:pt x="584" y="831"/>
                </a:lnTo>
                <a:lnTo>
                  <a:pt x="614" y="830"/>
                </a:lnTo>
                <a:lnTo>
                  <a:pt x="644" y="828"/>
                </a:lnTo>
                <a:lnTo>
                  <a:pt x="674" y="826"/>
                </a:lnTo>
                <a:lnTo>
                  <a:pt x="702" y="822"/>
                </a:lnTo>
                <a:lnTo>
                  <a:pt x="730" y="818"/>
                </a:lnTo>
                <a:lnTo>
                  <a:pt x="758" y="812"/>
                </a:lnTo>
                <a:lnTo>
                  <a:pt x="786" y="805"/>
                </a:lnTo>
                <a:lnTo>
                  <a:pt x="812" y="798"/>
                </a:lnTo>
                <a:lnTo>
                  <a:pt x="837" y="789"/>
                </a:lnTo>
                <a:lnTo>
                  <a:pt x="863" y="780"/>
                </a:lnTo>
                <a:lnTo>
                  <a:pt x="888" y="770"/>
                </a:lnTo>
                <a:lnTo>
                  <a:pt x="911" y="760"/>
                </a:lnTo>
                <a:lnTo>
                  <a:pt x="934" y="748"/>
                </a:lnTo>
                <a:lnTo>
                  <a:pt x="956" y="736"/>
                </a:lnTo>
                <a:lnTo>
                  <a:pt x="977" y="723"/>
                </a:lnTo>
                <a:lnTo>
                  <a:pt x="997" y="709"/>
                </a:lnTo>
                <a:lnTo>
                  <a:pt x="1017" y="694"/>
                </a:lnTo>
                <a:lnTo>
                  <a:pt x="1036" y="680"/>
                </a:lnTo>
                <a:lnTo>
                  <a:pt x="1053" y="663"/>
                </a:lnTo>
                <a:lnTo>
                  <a:pt x="1069" y="647"/>
                </a:lnTo>
                <a:lnTo>
                  <a:pt x="1084" y="631"/>
                </a:lnTo>
                <a:lnTo>
                  <a:pt x="1098" y="613"/>
                </a:lnTo>
                <a:lnTo>
                  <a:pt x="1111" y="595"/>
                </a:lnTo>
                <a:lnTo>
                  <a:pt x="1123" y="577"/>
                </a:lnTo>
                <a:lnTo>
                  <a:pt x="1134" y="558"/>
                </a:lnTo>
                <a:lnTo>
                  <a:pt x="1143" y="539"/>
                </a:lnTo>
                <a:lnTo>
                  <a:pt x="1151" y="519"/>
                </a:lnTo>
                <a:lnTo>
                  <a:pt x="1157" y="499"/>
                </a:lnTo>
                <a:lnTo>
                  <a:pt x="1162" y="478"/>
                </a:lnTo>
                <a:lnTo>
                  <a:pt x="1166" y="458"/>
                </a:lnTo>
                <a:lnTo>
                  <a:pt x="1168" y="437"/>
                </a:lnTo>
                <a:lnTo>
                  <a:pt x="1169" y="415"/>
                </a:lnTo>
                <a:lnTo>
                  <a:pt x="1168" y="394"/>
                </a:lnTo>
                <a:lnTo>
                  <a:pt x="1166" y="373"/>
                </a:lnTo>
                <a:lnTo>
                  <a:pt x="1162" y="352"/>
                </a:lnTo>
                <a:lnTo>
                  <a:pt x="1157" y="331"/>
                </a:lnTo>
                <a:lnTo>
                  <a:pt x="1151" y="312"/>
                </a:lnTo>
                <a:lnTo>
                  <a:pt x="1143" y="292"/>
                </a:lnTo>
                <a:lnTo>
                  <a:pt x="1134" y="273"/>
                </a:lnTo>
                <a:lnTo>
                  <a:pt x="1123" y="253"/>
                </a:lnTo>
                <a:lnTo>
                  <a:pt x="1111" y="236"/>
                </a:lnTo>
                <a:lnTo>
                  <a:pt x="1098" y="218"/>
                </a:lnTo>
                <a:lnTo>
                  <a:pt x="1084" y="200"/>
                </a:lnTo>
                <a:lnTo>
                  <a:pt x="1069" y="183"/>
                </a:lnTo>
                <a:lnTo>
                  <a:pt x="1053" y="167"/>
                </a:lnTo>
                <a:lnTo>
                  <a:pt x="1036" y="151"/>
                </a:lnTo>
                <a:lnTo>
                  <a:pt x="1017" y="136"/>
                </a:lnTo>
                <a:lnTo>
                  <a:pt x="997" y="122"/>
                </a:lnTo>
                <a:lnTo>
                  <a:pt x="977" y="108"/>
                </a:lnTo>
                <a:lnTo>
                  <a:pt x="956" y="95"/>
                </a:lnTo>
                <a:lnTo>
                  <a:pt x="934" y="83"/>
                </a:lnTo>
                <a:lnTo>
                  <a:pt x="911" y="71"/>
                </a:lnTo>
                <a:lnTo>
                  <a:pt x="888" y="60"/>
                </a:lnTo>
                <a:lnTo>
                  <a:pt x="863" y="51"/>
                </a:lnTo>
                <a:lnTo>
                  <a:pt x="837" y="41"/>
                </a:lnTo>
                <a:lnTo>
                  <a:pt x="812" y="33"/>
                </a:lnTo>
                <a:lnTo>
                  <a:pt x="786" y="25"/>
                </a:lnTo>
                <a:lnTo>
                  <a:pt x="758" y="19"/>
                </a:lnTo>
                <a:lnTo>
                  <a:pt x="730" y="13"/>
                </a:lnTo>
                <a:lnTo>
                  <a:pt x="702" y="8"/>
                </a:lnTo>
                <a:lnTo>
                  <a:pt x="674" y="5"/>
                </a:lnTo>
                <a:lnTo>
                  <a:pt x="644" y="3"/>
                </a:lnTo>
                <a:lnTo>
                  <a:pt x="614" y="1"/>
                </a:lnTo>
                <a:lnTo>
                  <a:pt x="584" y="0"/>
                </a:lnTo>
              </a:path>
            </a:pathLst>
          </a:custGeom>
          <a:solidFill>
            <a:srgbClr val="58778D"/>
          </a:solidFill>
          <a:ln w="9525">
            <a:noFill/>
            <a:miter lim="800000"/>
            <a:headEnd/>
            <a:tailEnd/>
          </a:ln>
          <a:effectLst>
            <a:outerShdw dist="38100" dir="2700000" rotWithShape="0">
              <a:srgbClr val="808080">
                <a:alpha val="42999"/>
              </a:srgbClr>
            </a:outerShdw>
          </a:effectLst>
        </p:spPr>
        <p:txBody>
          <a:bodyPr/>
          <a:lstStyle>
            <a:defPPr>
              <a:defRPr lang="en-US"/>
            </a:defPPr>
            <a:lvl1pPr algn="ctr" rtl="0" eaLnBrk="0" fontAlgn="base" hangingPunct="0">
              <a:spcBef>
                <a:spcPct val="0"/>
              </a:spcBef>
              <a:spcAft>
                <a:spcPct val="0"/>
              </a:spcAft>
              <a:defRPr sz="1200" b="1"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1200" b="1"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1200" b="1"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1200" b="1"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1200" b="1" kern="1200">
                <a:solidFill>
                  <a:schemeClr val="tx1"/>
                </a:solidFill>
                <a:latin typeface="Times New Roman" pitchFamily="18" charset="0"/>
                <a:ea typeface="+mn-ea"/>
                <a:cs typeface="+mn-cs"/>
              </a:defRPr>
            </a:lvl5pPr>
            <a:lvl6pPr marL="2286000" algn="l" defTabSz="914400" rtl="0" eaLnBrk="1" latinLnBrk="0" hangingPunct="1">
              <a:defRPr sz="1200" b="1" kern="1200">
                <a:solidFill>
                  <a:schemeClr val="tx1"/>
                </a:solidFill>
                <a:latin typeface="Times New Roman" pitchFamily="18" charset="0"/>
                <a:ea typeface="+mn-ea"/>
                <a:cs typeface="+mn-cs"/>
              </a:defRPr>
            </a:lvl6pPr>
            <a:lvl7pPr marL="2743200" algn="l" defTabSz="914400" rtl="0" eaLnBrk="1" latinLnBrk="0" hangingPunct="1">
              <a:defRPr sz="1200" b="1" kern="1200">
                <a:solidFill>
                  <a:schemeClr val="tx1"/>
                </a:solidFill>
                <a:latin typeface="Times New Roman" pitchFamily="18" charset="0"/>
                <a:ea typeface="+mn-ea"/>
                <a:cs typeface="+mn-cs"/>
              </a:defRPr>
            </a:lvl7pPr>
            <a:lvl8pPr marL="3200400" algn="l" defTabSz="914400" rtl="0" eaLnBrk="1" latinLnBrk="0" hangingPunct="1">
              <a:defRPr sz="1200" b="1" kern="1200">
                <a:solidFill>
                  <a:schemeClr val="tx1"/>
                </a:solidFill>
                <a:latin typeface="Times New Roman" pitchFamily="18" charset="0"/>
                <a:ea typeface="+mn-ea"/>
                <a:cs typeface="+mn-cs"/>
              </a:defRPr>
            </a:lvl8pPr>
            <a:lvl9pPr marL="3657600" algn="l" defTabSz="914400" rtl="0" eaLnBrk="1" latinLnBrk="0" hangingPunct="1">
              <a:defRPr sz="1200" b="1" kern="1200">
                <a:solidFill>
                  <a:schemeClr val="tx1"/>
                </a:solidFill>
                <a:latin typeface="Times New Roman" pitchFamily="18" charset="0"/>
                <a:ea typeface="+mn-ea"/>
                <a:cs typeface="+mn-cs"/>
              </a:defRPr>
            </a:lvl9pPr>
          </a:lstStyle>
          <a:p>
            <a:pPr>
              <a:defRPr/>
            </a:pPr>
            <a:endParaRPr lang="en-US" dirty="0">
              <a:solidFill>
                <a:srgbClr val="000000"/>
              </a:solidFill>
              <a:latin typeface="Arial" charset="0"/>
              <a:ea typeface="ＭＳ Ｐゴシック" pitchFamily="-110" charset="-128"/>
            </a:endParaRPr>
          </a:p>
        </p:txBody>
      </p:sp>
      <p:sp>
        <p:nvSpPr>
          <p:cNvPr id="8" name="Freeform 6786"/>
          <p:cNvSpPr>
            <a:spLocks/>
          </p:cNvSpPr>
          <p:nvPr/>
        </p:nvSpPr>
        <p:spPr bwMode="auto">
          <a:xfrm>
            <a:off x="6896100" y="1935302"/>
            <a:ext cx="1760538" cy="1246187"/>
          </a:xfrm>
          <a:custGeom>
            <a:avLst/>
            <a:gdLst>
              <a:gd name="T0" fmla="*/ 2147483647 w 1169"/>
              <a:gd name="T1" fmla="*/ 2147483647 h 827"/>
              <a:gd name="T2" fmla="*/ 2147483647 w 1169"/>
              <a:gd name="T3" fmla="*/ 2147483647 h 827"/>
              <a:gd name="T4" fmla="*/ 2147483647 w 1169"/>
              <a:gd name="T5" fmla="*/ 2147483647 h 827"/>
              <a:gd name="T6" fmla="*/ 2147483647 w 1169"/>
              <a:gd name="T7" fmla="*/ 2147483647 h 827"/>
              <a:gd name="T8" fmla="*/ 2147483647 w 1169"/>
              <a:gd name="T9" fmla="*/ 2147483647 h 827"/>
              <a:gd name="T10" fmla="*/ 2147483647 w 1169"/>
              <a:gd name="T11" fmla="*/ 2147483647 h 827"/>
              <a:gd name="T12" fmla="*/ 2147483647 w 1169"/>
              <a:gd name="T13" fmla="*/ 2147483647 h 827"/>
              <a:gd name="T14" fmla="*/ 2147483647 w 1169"/>
              <a:gd name="T15" fmla="*/ 2147483647 h 827"/>
              <a:gd name="T16" fmla="*/ 2147483647 w 1169"/>
              <a:gd name="T17" fmla="*/ 2147483647 h 827"/>
              <a:gd name="T18" fmla="*/ 2147483647 w 1169"/>
              <a:gd name="T19" fmla="*/ 2147483647 h 827"/>
              <a:gd name="T20" fmla="*/ 0 w 1169"/>
              <a:gd name="T21" fmla="*/ 2147483647 h 827"/>
              <a:gd name="T22" fmla="*/ 2147483647 w 1169"/>
              <a:gd name="T23" fmla="*/ 2147483647 h 827"/>
              <a:gd name="T24" fmla="*/ 2147483647 w 1169"/>
              <a:gd name="T25" fmla="*/ 2147483647 h 827"/>
              <a:gd name="T26" fmla="*/ 2147483647 w 1169"/>
              <a:gd name="T27" fmla="*/ 2147483647 h 827"/>
              <a:gd name="T28" fmla="*/ 2147483647 w 1169"/>
              <a:gd name="T29" fmla="*/ 2147483647 h 827"/>
              <a:gd name="T30" fmla="*/ 2147483647 w 1169"/>
              <a:gd name="T31" fmla="*/ 2147483647 h 827"/>
              <a:gd name="T32" fmla="*/ 2147483647 w 1169"/>
              <a:gd name="T33" fmla="*/ 2147483647 h 827"/>
              <a:gd name="T34" fmla="*/ 2147483647 w 1169"/>
              <a:gd name="T35" fmla="*/ 2147483647 h 827"/>
              <a:gd name="T36" fmla="*/ 2147483647 w 1169"/>
              <a:gd name="T37" fmla="*/ 2147483647 h 827"/>
              <a:gd name="T38" fmla="*/ 2147483647 w 1169"/>
              <a:gd name="T39" fmla="*/ 2147483647 h 827"/>
              <a:gd name="T40" fmla="*/ 2147483647 w 1169"/>
              <a:gd name="T41" fmla="*/ 2147483647 h 827"/>
              <a:gd name="T42" fmla="*/ 2147483647 w 1169"/>
              <a:gd name="T43" fmla="*/ 2147483647 h 827"/>
              <a:gd name="T44" fmla="*/ 2147483647 w 1169"/>
              <a:gd name="T45" fmla="*/ 2147483647 h 827"/>
              <a:gd name="T46" fmla="*/ 2147483647 w 1169"/>
              <a:gd name="T47" fmla="*/ 2147483647 h 827"/>
              <a:gd name="T48" fmla="*/ 2147483647 w 1169"/>
              <a:gd name="T49" fmla="*/ 2147483647 h 827"/>
              <a:gd name="T50" fmla="*/ 2147483647 w 1169"/>
              <a:gd name="T51" fmla="*/ 2147483647 h 827"/>
              <a:gd name="T52" fmla="*/ 2147483647 w 1169"/>
              <a:gd name="T53" fmla="*/ 2147483647 h 827"/>
              <a:gd name="T54" fmla="*/ 2147483647 w 1169"/>
              <a:gd name="T55" fmla="*/ 2147483647 h 827"/>
              <a:gd name="T56" fmla="*/ 2147483647 w 1169"/>
              <a:gd name="T57" fmla="*/ 2147483647 h 827"/>
              <a:gd name="T58" fmla="*/ 2147483647 w 1169"/>
              <a:gd name="T59" fmla="*/ 2147483647 h 827"/>
              <a:gd name="T60" fmla="*/ 2147483647 w 1169"/>
              <a:gd name="T61" fmla="*/ 2147483647 h 827"/>
              <a:gd name="T62" fmla="*/ 2147483647 w 1169"/>
              <a:gd name="T63" fmla="*/ 2147483647 h 827"/>
              <a:gd name="T64" fmla="*/ 2147483647 w 1169"/>
              <a:gd name="T65" fmla="*/ 2147483647 h 827"/>
              <a:gd name="T66" fmla="*/ 2147483647 w 1169"/>
              <a:gd name="T67" fmla="*/ 2147483647 h 827"/>
              <a:gd name="T68" fmla="*/ 2147483647 w 1169"/>
              <a:gd name="T69" fmla="*/ 2147483647 h 827"/>
              <a:gd name="T70" fmla="*/ 2147483647 w 1169"/>
              <a:gd name="T71" fmla="*/ 2147483647 h 827"/>
              <a:gd name="T72" fmla="*/ 2147483647 w 1169"/>
              <a:gd name="T73" fmla="*/ 2147483647 h 827"/>
              <a:gd name="T74" fmla="*/ 2147483647 w 1169"/>
              <a:gd name="T75" fmla="*/ 2147483647 h 827"/>
              <a:gd name="T76" fmla="*/ 2147483647 w 1169"/>
              <a:gd name="T77" fmla="*/ 2147483647 h 827"/>
              <a:gd name="T78" fmla="*/ 2147483647 w 1169"/>
              <a:gd name="T79" fmla="*/ 2147483647 h 827"/>
              <a:gd name="T80" fmla="*/ 2147483647 w 1169"/>
              <a:gd name="T81" fmla="*/ 2147483647 h 827"/>
              <a:gd name="T82" fmla="*/ 2147483647 w 1169"/>
              <a:gd name="T83" fmla="*/ 2147483647 h 827"/>
              <a:gd name="T84" fmla="*/ 2147483647 w 1169"/>
              <a:gd name="T85" fmla="*/ 0 h 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9"/>
              <a:gd name="T130" fmla="*/ 0 h 827"/>
              <a:gd name="T131" fmla="*/ 1169 w 1169"/>
              <a:gd name="T132" fmla="*/ 827 h 82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9" h="827">
                <a:moveTo>
                  <a:pt x="584" y="0"/>
                </a:moveTo>
                <a:lnTo>
                  <a:pt x="554" y="1"/>
                </a:lnTo>
                <a:lnTo>
                  <a:pt x="525" y="2"/>
                </a:lnTo>
                <a:lnTo>
                  <a:pt x="496" y="5"/>
                </a:lnTo>
                <a:lnTo>
                  <a:pt x="467" y="9"/>
                </a:lnTo>
                <a:lnTo>
                  <a:pt x="438" y="13"/>
                </a:lnTo>
                <a:lnTo>
                  <a:pt x="410" y="19"/>
                </a:lnTo>
                <a:lnTo>
                  <a:pt x="384" y="25"/>
                </a:lnTo>
                <a:lnTo>
                  <a:pt x="357" y="32"/>
                </a:lnTo>
                <a:lnTo>
                  <a:pt x="331" y="41"/>
                </a:lnTo>
                <a:lnTo>
                  <a:pt x="306" y="50"/>
                </a:lnTo>
                <a:lnTo>
                  <a:pt x="281" y="60"/>
                </a:lnTo>
                <a:lnTo>
                  <a:pt x="258" y="70"/>
                </a:lnTo>
                <a:lnTo>
                  <a:pt x="235" y="83"/>
                </a:lnTo>
                <a:lnTo>
                  <a:pt x="212" y="95"/>
                </a:lnTo>
                <a:lnTo>
                  <a:pt x="191" y="108"/>
                </a:lnTo>
                <a:lnTo>
                  <a:pt x="171" y="122"/>
                </a:lnTo>
                <a:lnTo>
                  <a:pt x="152" y="135"/>
                </a:lnTo>
                <a:lnTo>
                  <a:pt x="134" y="151"/>
                </a:lnTo>
                <a:lnTo>
                  <a:pt x="116" y="166"/>
                </a:lnTo>
                <a:lnTo>
                  <a:pt x="100" y="182"/>
                </a:lnTo>
                <a:lnTo>
                  <a:pt x="85" y="200"/>
                </a:lnTo>
                <a:lnTo>
                  <a:pt x="70" y="217"/>
                </a:lnTo>
                <a:lnTo>
                  <a:pt x="57" y="234"/>
                </a:lnTo>
                <a:lnTo>
                  <a:pt x="46" y="253"/>
                </a:lnTo>
                <a:lnTo>
                  <a:pt x="35" y="272"/>
                </a:lnTo>
                <a:lnTo>
                  <a:pt x="27" y="290"/>
                </a:lnTo>
                <a:lnTo>
                  <a:pt x="18" y="311"/>
                </a:lnTo>
                <a:lnTo>
                  <a:pt x="12" y="330"/>
                </a:lnTo>
                <a:lnTo>
                  <a:pt x="7" y="350"/>
                </a:lnTo>
                <a:lnTo>
                  <a:pt x="3" y="372"/>
                </a:lnTo>
                <a:lnTo>
                  <a:pt x="1" y="393"/>
                </a:lnTo>
                <a:lnTo>
                  <a:pt x="0" y="414"/>
                </a:lnTo>
                <a:lnTo>
                  <a:pt x="1" y="435"/>
                </a:lnTo>
                <a:lnTo>
                  <a:pt x="3" y="456"/>
                </a:lnTo>
                <a:lnTo>
                  <a:pt x="7" y="477"/>
                </a:lnTo>
                <a:lnTo>
                  <a:pt x="12" y="497"/>
                </a:lnTo>
                <a:lnTo>
                  <a:pt x="18" y="517"/>
                </a:lnTo>
                <a:lnTo>
                  <a:pt x="27" y="536"/>
                </a:lnTo>
                <a:lnTo>
                  <a:pt x="35" y="556"/>
                </a:lnTo>
                <a:lnTo>
                  <a:pt x="46" y="574"/>
                </a:lnTo>
                <a:lnTo>
                  <a:pt x="57" y="593"/>
                </a:lnTo>
                <a:lnTo>
                  <a:pt x="70" y="611"/>
                </a:lnTo>
                <a:lnTo>
                  <a:pt x="85" y="628"/>
                </a:lnTo>
                <a:lnTo>
                  <a:pt x="100" y="645"/>
                </a:lnTo>
                <a:lnTo>
                  <a:pt x="116" y="661"/>
                </a:lnTo>
                <a:lnTo>
                  <a:pt x="134" y="677"/>
                </a:lnTo>
                <a:lnTo>
                  <a:pt x="152" y="692"/>
                </a:lnTo>
                <a:lnTo>
                  <a:pt x="171" y="706"/>
                </a:lnTo>
                <a:lnTo>
                  <a:pt x="191" y="720"/>
                </a:lnTo>
                <a:lnTo>
                  <a:pt x="212" y="733"/>
                </a:lnTo>
                <a:lnTo>
                  <a:pt x="235" y="745"/>
                </a:lnTo>
                <a:lnTo>
                  <a:pt x="258" y="756"/>
                </a:lnTo>
                <a:lnTo>
                  <a:pt x="281" y="768"/>
                </a:lnTo>
                <a:lnTo>
                  <a:pt x="306" y="777"/>
                </a:lnTo>
                <a:lnTo>
                  <a:pt x="331" y="786"/>
                </a:lnTo>
                <a:lnTo>
                  <a:pt x="357" y="794"/>
                </a:lnTo>
                <a:lnTo>
                  <a:pt x="384" y="803"/>
                </a:lnTo>
                <a:lnTo>
                  <a:pt x="410" y="809"/>
                </a:lnTo>
                <a:lnTo>
                  <a:pt x="438" y="814"/>
                </a:lnTo>
                <a:lnTo>
                  <a:pt x="467" y="819"/>
                </a:lnTo>
                <a:lnTo>
                  <a:pt x="496" y="823"/>
                </a:lnTo>
                <a:lnTo>
                  <a:pt x="525" y="825"/>
                </a:lnTo>
                <a:lnTo>
                  <a:pt x="554" y="827"/>
                </a:lnTo>
                <a:lnTo>
                  <a:pt x="584" y="827"/>
                </a:lnTo>
                <a:lnTo>
                  <a:pt x="614" y="827"/>
                </a:lnTo>
                <a:lnTo>
                  <a:pt x="644" y="825"/>
                </a:lnTo>
                <a:lnTo>
                  <a:pt x="674" y="823"/>
                </a:lnTo>
                <a:lnTo>
                  <a:pt x="702" y="819"/>
                </a:lnTo>
                <a:lnTo>
                  <a:pt x="730" y="814"/>
                </a:lnTo>
                <a:lnTo>
                  <a:pt x="758" y="809"/>
                </a:lnTo>
                <a:lnTo>
                  <a:pt x="786" y="803"/>
                </a:lnTo>
                <a:lnTo>
                  <a:pt x="812" y="794"/>
                </a:lnTo>
                <a:lnTo>
                  <a:pt x="837" y="786"/>
                </a:lnTo>
                <a:lnTo>
                  <a:pt x="863" y="777"/>
                </a:lnTo>
                <a:lnTo>
                  <a:pt x="888" y="768"/>
                </a:lnTo>
                <a:lnTo>
                  <a:pt x="911" y="756"/>
                </a:lnTo>
                <a:lnTo>
                  <a:pt x="934" y="745"/>
                </a:lnTo>
                <a:lnTo>
                  <a:pt x="956" y="733"/>
                </a:lnTo>
                <a:lnTo>
                  <a:pt x="977" y="720"/>
                </a:lnTo>
                <a:lnTo>
                  <a:pt x="997" y="706"/>
                </a:lnTo>
                <a:lnTo>
                  <a:pt x="1017" y="692"/>
                </a:lnTo>
                <a:lnTo>
                  <a:pt x="1036" y="677"/>
                </a:lnTo>
                <a:lnTo>
                  <a:pt x="1053" y="661"/>
                </a:lnTo>
                <a:lnTo>
                  <a:pt x="1069" y="645"/>
                </a:lnTo>
                <a:lnTo>
                  <a:pt x="1084" y="628"/>
                </a:lnTo>
                <a:lnTo>
                  <a:pt x="1098" y="611"/>
                </a:lnTo>
                <a:lnTo>
                  <a:pt x="1111" y="593"/>
                </a:lnTo>
                <a:lnTo>
                  <a:pt x="1123" y="574"/>
                </a:lnTo>
                <a:lnTo>
                  <a:pt x="1134" y="556"/>
                </a:lnTo>
                <a:lnTo>
                  <a:pt x="1143" y="536"/>
                </a:lnTo>
                <a:lnTo>
                  <a:pt x="1151" y="517"/>
                </a:lnTo>
                <a:lnTo>
                  <a:pt x="1157" y="497"/>
                </a:lnTo>
                <a:lnTo>
                  <a:pt x="1162" y="477"/>
                </a:lnTo>
                <a:lnTo>
                  <a:pt x="1166" y="456"/>
                </a:lnTo>
                <a:lnTo>
                  <a:pt x="1168" y="435"/>
                </a:lnTo>
                <a:lnTo>
                  <a:pt x="1169" y="414"/>
                </a:lnTo>
                <a:lnTo>
                  <a:pt x="1168" y="393"/>
                </a:lnTo>
                <a:lnTo>
                  <a:pt x="1166" y="372"/>
                </a:lnTo>
                <a:lnTo>
                  <a:pt x="1162" y="350"/>
                </a:lnTo>
                <a:lnTo>
                  <a:pt x="1157" y="330"/>
                </a:lnTo>
                <a:lnTo>
                  <a:pt x="1151" y="311"/>
                </a:lnTo>
                <a:lnTo>
                  <a:pt x="1143" y="290"/>
                </a:lnTo>
                <a:lnTo>
                  <a:pt x="1134" y="272"/>
                </a:lnTo>
                <a:lnTo>
                  <a:pt x="1123" y="253"/>
                </a:lnTo>
                <a:lnTo>
                  <a:pt x="1111" y="234"/>
                </a:lnTo>
                <a:lnTo>
                  <a:pt x="1098" y="217"/>
                </a:lnTo>
                <a:lnTo>
                  <a:pt x="1084" y="200"/>
                </a:lnTo>
                <a:lnTo>
                  <a:pt x="1069" y="182"/>
                </a:lnTo>
                <a:lnTo>
                  <a:pt x="1053" y="166"/>
                </a:lnTo>
                <a:lnTo>
                  <a:pt x="1036" y="151"/>
                </a:lnTo>
                <a:lnTo>
                  <a:pt x="1017" y="135"/>
                </a:lnTo>
                <a:lnTo>
                  <a:pt x="997" y="122"/>
                </a:lnTo>
                <a:lnTo>
                  <a:pt x="977" y="108"/>
                </a:lnTo>
                <a:lnTo>
                  <a:pt x="956" y="95"/>
                </a:lnTo>
                <a:lnTo>
                  <a:pt x="934" y="83"/>
                </a:lnTo>
                <a:lnTo>
                  <a:pt x="911" y="70"/>
                </a:lnTo>
                <a:lnTo>
                  <a:pt x="888" y="60"/>
                </a:lnTo>
                <a:lnTo>
                  <a:pt x="863" y="50"/>
                </a:lnTo>
                <a:lnTo>
                  <a:pt x="837" y="41"/>
                </a:lnTo>
                <a:lnTo>
                  <a:pt x="812" y="32"/>
                </a:lnTo>
                <a:lnTo>
                  <a:pt x="786" y="25"/>
                </a:lnTo>
                <a:lnTo>
                  <a:pt x="758" y="19"/>
                </a:lnTo>
                <a:lnTo>
                  <a:pt x="730" y="13"/>
                </a:lnTo>
                <a:lnTo>
                  <a:pt x="702" y="9"/>
                </a:lnTo>
                <a:lnTo>
                  <a:pt x="674" y="5"/>
                </a:lnTo>
                <a:lnTo>
                  <a:pt x="644" y="2"/>
                </a:lnTo>
                <a:lnTo>
                  <a:pt x="614" y="1"/>
                </a:lnTo>
                <a:lnTo>
                  <a:pt x="584" y="0"/>
                </a:lnTo>
                <a:close/>
              </a:path>
            </a:pathLst>
          </a:custGeom>
          <a:solidFill>
            <a:srgbClr val="FFFFFF">
              <a:alpha val="0"/>
            </a:srgbClr>
          </a:solidFill>
          <a:ln w="9525">
            <a:noFill/>
            <a:round/>
            <a:headEnd/>
            <a:tailEnd/>
          </a:ln>
        </p:spPr>
        <p:txBody>
          <a:bodyPr/>
          <a:lstStyle/>
          <a:p>
            <a:endParaRPr lang="en-US"/>
          </a:p>
        </p:txBody>
      </p:sp>
      <p:sp>
        <p:nvSpPr>
          <p:cNvPr id="9" name="Freeform 6788"/>
          <p:cNvSpPr>
            <a:spLocks/>
          </p:cNvSpPr>
          <p:nvPr/>
        </p:nvSpPr>
        <p:spPr bwMode="auto">
          <a:xfrm>
            <a:off x="3559175" y="2254389"/>
            <a:ext cx="2341563" cy="1466850"/>
          </a:xfrm>
          <a:custGeom>
            <a:avLst/>
            <a:gdLst>
              <a:gd name="T0" fmla="*/ 2147483647 w 1554"/>
              <a:gd name="T1" fmla="*/ 2147483647 h 974"/>
              <a:gd name="T2" fmla="*/ 2147483647 w 1554"/>
              <a:gd name="T3" fmla="*/ 2147483647 h 974"/>
              <a:gd name="T4" fmla="*/ 2147483647 w 1554"/>
              <a:gd name="T5" fmla="*/ 2147483647 h 974"/>
              <a:gd name="T6" fmla="*/ 2147483647 w 1554"/>
              <a:gd name="T7" fmla="*/ 2147483647 h 974"/>
              <a:gd name="T8" fmla="*/ 2147483647 w 1554"/>
              <a:gd name="T9" fmla="*/ 2147483647 h 974"/>
              <a:gd name="T10" fmla="*/ 2147483647 w 1554"/>
              <a:gd name="T11" fmla="*/ 2147483647 h 974"/>
              <a:gd name="T12" fmla="*/ 2147483647 w 1554"/>
              <a:gd name="T13" fmla="*/ 2147483647 h 974"/>
              <a:gd name="T14" fmla="*/ 2147483647 w 1554"/>
              <a:gd name="T15" fmla="*/ 2147483647 h 974"/>
              <a:gd name="T16" fmla="*/ 2147483647 w 1554"/>
              <a:gd name="T17" fmla="*/ 2147483647 h 974"/>
              <a:gd name="T18" fmla="*/ 2147483647 w 1554"/>
              <a:gd name="T19" fmla="*/ 2147483647 h 974"/>
              <a:gd name="T20" fmla="*/ 0 w 1554"/>
              <a:gd name="T21" fmla="*/ 2147483647 h 974"/>
              <a:gd name="T22" fmla="*/ 2147483647 w 1554"/>
              <a:gd name="T23" fmla="*/ 2147483647 h 974"/>
              <a:gd name="T24" fmla="*/ 2147483647 w 1554"/>
              <a:gd name="T25" fmla="*/ 2147483647 h 974"/>
              <a:gd name="T26" fmla="*/ 2147483647 w 1554"/>
              <a:gd name="T27" fmla="*/ 2147483647 h 974"/>
              <a:gd name="T28" fmla="*/ 2147483647 w 1554"/>
              <a:gd name="T29" fmla="*/ 2147483647 h 974"/>
              <a:gd name="T30" fmla="*/ 2147483647 w 1554"/>
              <a:gd name="T31" fmla="*/ 2147483647 h 974"/>
              <a:gd name="T32" fmla="*/ 2147483647 w 1554"/>
              <a:gd name="T33" fmla="*/ 2147483647 h 974"/>
              <a:gd name="T34" fmla="*/ 2147483647 w 1554"/>
              <a:gd name="T35" fmla="*/ 2147483647 h 974"/>
              <a:gd name="T36" fmla="*/ 2147483647 w 1554"/>
              <a:gd name="T37" fmla="*/ 2147483647 h 974"/>
              <a:gd name="T38" fmla="*/ 2147483647 w 1554"/>
              <a:gd name="T39" fmla="*/ 2147483647 h 974"/>
              <a:gd name="T40" fmla="*/ 2147483647 w 1554"/>
              <a:gd name="T41" fmla="*/ 2147483647 h 974"/>
              <a:gd name="T42" fmla="*/ 2147483647 w 1554"/>
              <a:gd name="T43" fmla="*/ 2147483647 h 974"/>
              <a:gd name="T44" fmla="*/ 2147483647 w 1554"/>
              <a:gd name="T45" fmla="*/ 2147483647 h 974"/>
              <a:gd name="T46" fmla="*/ 2147483647 w 1554"/>
              <a:gd name="T47" fmla="*/ 2147483647 h 974"/>
              <a:gd name="T48" fmla="*/ 2147483647 w 1554"/>
              <a:gd name="T49" fmla="*/ 2147483647 h 974"/>
              <a:gd name="T50" fmla="*/ 2147483647 w 1554"/>
              <a:gd name="T51" fmla="*/ 2147483647 h 974"/>
              <a:gd name="T52" fmla="*/ 2147483647 w 1554"/>
              <a:gd name="T53" fmla="*/ 2147483647 h 974"/>
              <a:gd name="T54" fmla="*/ 2147483647 w 1554"/>
              <a:gd name="T55" fmla="*/ 2147483647 h 974"/>
              <a:gd name="T56" fmla="*/ 2147483647 w 1554"/>
              <a:gd name="T57" fmla="*/ 2147483647 h 974"/>
              <a:gd name="T58" fmla="*/ 2147483647 w 1554"/>
              <a:gd name="T59" fmla="*/ 2147483647 h 974"/>
              <a:gd name="T60" fmla="*/ 2147483647 w 1554"/>
              <a:gd name="T61" fmla="*/ 2147483647 h 974"/>
              <a:gd name="T62" fmla="*/ 2147483647 w 1554"/>
              <a:gd name="T63" fmla="*/ 2147483647 h 974"/>
              <a:gd name="T64" fmla="*/ 2147483647 w 1554"/>
              <a:gd name="T65" fmla="*/ 2147483647 h 974"/>
              <a:gd name="T66" fmla="*/ 2147483647 w 1554"/>
              <a:gd name="T67" fmla="*/ 2147483647 h 974"/>
              <a:gd name="T68" fmla="*/ 2147483647 w 1554"/>
              <a:gd name="T69" fmla="*/ 2147483647 h 974"/>
              <a:gd name="T70" fmla="*/ 2147483647 w 1554"/>
              <a:gd name="T71" fmla="*/ 2147483647 h 974"/>
              <a:gd name="T72" fmla="*/ 2147483647 w 1554"/>
              <a:gd name="T73" fmla="*/ 2147483647 h 974"/>
              <a:gd name="T74" fmla="*/ 2147483647 w 1554"/>
              <a:gd name="T75" fmla="*/ 2147483647 h 974"/>
              <a:gd name="T76" fmla="*/ 2147483647 w 1554"/>
              <a:gd name="T77" fmla="*/ 2147483647 h 974"/>
              <a:gd name="T78" fmla="*/ 2147483647 w 1554"/>
              <a:gd name="T79" fmla="*/ 2147483647 h 974"/>
              <a:gd name="T80" fmla="*/ 2147483647 w 1554"/>
              <a:gd name="T81" fmla="*/ 2147483647 h 974"/>
              <a:gd name="T82" fmla="*/ 2147483647 w 1554"/>
              <a:gd name="T83" fmla="*/ 2147483647 h 974"/>
              <a:gd name="T84" fmla="*/ 2147483647 w 1554"/>
              <a:gd name="T85" fmla="*/ 0 h 9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54"/>
              <a:gd name="T130" fmla="*/ 0 h 974"/>
              <a:gd name="T131" fmla="*/ 1554 w 1554"/>
              <a:gd name="T132" fmla="*/ 974 h 9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54" h="974">
                <a:moveTo>
                  <a:pt x="777" y="0"/>
                </a:moveTo>
                <a:lnTo>
                  <a:pt x="737" y="0"/>
                </a:lnTo>
                <a:lnTo>
                  <a:pt x="697" y="2"/>
                </a:lnTo>
                <a:lnTo>
                  <a:pt x="658" y="5"/>
                </a:lnTo>
                <a:lnTo>
                  <a:pt x="620" y="9"/>
                </a:lnTo>
                <a:lnTo>
                  <a:pt x="583" y="15"/>
                </a:lnTo>
                <a:lnTo>
                  <a:pt x="546" y="22"/>
                </a:lnTo>
                <a:lnTo>
                  <a:pt x="510" y="29"/>
                </a:lnTo>
                <a:lnTo>
                  <a:pt x="474" y="38"/>
                </a:lnTo>
                <a:lnTo>
                  <a:pt x="440" y="48"/>
                </a:lnTo>
                <a:lnTo>
                  <a:pt x="407" y="58"/>
                </a:lnTo>
                <a:lnTo>
                  <a:pt x="374" y="70"/>
                </a:lnTo>
                <a:lnTo>
                  <a:pt x="343" y="82"/>
                </a:lnTo>
                <a:lnTo>
                  <a:pt x="312" y="96"/>
                </a:lnTo>
                <a:lnTo>
                  <a:pt x="283" y="111"/>
                </a:lnTo>
                <a:lnTo>
                  <a:pt x="254" y="126"/>
                </a:lnTo>
                <a:lnTo>
                  <a:pt x="227" y="142"/>
                </a:lnTo>
                <a:lnTo>
                  <a:pt x="202" y="160"/>
                </a:lnTo>
                <a:lnTo>
                  <a:pt x="177" y="177"/>
                </a:lnTo>
                <a:lnTo>
                  <a:pt x="154" y="195"/>
                </a:lnTo>
                <a:lnTo>
                  <a:pt x="132" y="214"/>
                </a:lnTo>
                <a:lnTo>
                  <a:pt x="112" y="234"/>
                </a:lnTo>
                <a:lnTo>
                  <a:pt x="93" y="254"/>
                </a:lnTo>
                <a:lnTo>
                  <a:pt x="76" y="276"/>
                </a:lnTo>
                <a:lnTo>
                  <a:pt x="61" y="297"/>
                </a:lnTo>
                <a:lnTo>
                  <a:pt x="47" y="319"/>
                </a:lnTo>
                <a:lnTo>
                  <a:pt x="35" y="342"/>
                </a:lnTo>
                <a:lnTo>
                  <a:pt x="24" y="365"/>
                </a:lnTo>
                <a:lnTo>
                  <a:pt x="15" y="388"/>
                </a:lnTo>
                <a:lnTo>
                  <a:pt x="9" y="413"/>
                </a:lnTo>
                <a:lnTo>
                  <a:pt x="4" y="437"/>
                </a:lnTo>
                <a:lnTo>
                  <a:pt x="1" y="461"/>
                </a:lnTo>
                <a:lnTo>
                  <a:pt x="0" y="487"/>
                </a:lnTo>
                <a:lnTo>
                  <a:pt x="1" y="512"/>
                </a:lnTo>
                <a:lnTo>
                  <a:pt x="4" y="536"/>
                </a:lnTo>
                <a:lnTo>
                  <a:pt x="9" y="560"/>
                </a:lnTo>
                <a:lnTo>
                  <a:pt x="15" y="585"/>
                </a:lnTo>
                <a:lnTo>
                  <a:pt x="24" y="608"/>
                </a:lnTo>
                <a:lnTo>
                  <a:pt x="35" y="631"/>
                </a:lnTo>
                <a:lnTo>
                  <a:pt x="47" y="654"/>
                </a:lnTo>
                <a:lnTo>
                  <a:pt x="61" y="677"/>
                </a:lnTo>
                <a:lnTo>
                  <a:pt x="76" y="698"/>
                </a:lnTo>
                <a:lnTo>
                  <a:pt x="93" y="719"/>
                </a:lnTo>
                <a:lnTo>
                  <a:pt x="112" y="739"/>
                </a:lnTo>
                <a:lnTo>
                  <a:pt x="132" y="759"/>
                </a:lnTo>
                <a:lnTo>
                  <a:pt x="154" y="778"/>
                </a:lnTo>
                <a:lnTo>
                  <a:pt x="177" y="797"/>
                </a:lnTo>
                <a:lnTo>
                  <a:pt x="202" y="814"/>
                </a:lnTo>
                <a:lnTo>
                  <a:pt x="227" y="831"/>
                </a:lnTo>
                <a:lnTo>
                  <a:pt x="254" y="847"/>
                </a:lnTo>
                <a:lnTo>
                  <a:pt x="283" y="862"/>
                </a:lnTo>
                <a:lnTo>
                  <a:pt x="312" y="877"/>
                </a:lnTo>
                <a:lnTo>
                  <a:pt x="343" y="890"/>
                </a:lnTo>
                <a:lnTo>
                  <a:pt x="374" y="903"/>
                </a:lnTo>
                <a:lnTo>
                  <a:pt x="407" y="915"/>
                </a:lnTo>
                <a:lnTo>
                  <a:pt x="440" y="926"/>
                </a:lnTo>
                <a:lnTo>
                  <a:pt x="474" y="935"/>
                </a:lnTo>
                <a:lnTo>
                  <a:pt x="510" y="944"/>
                </a:lnTo>
                <a:lnTo>
                  <a:pt x="546" y="952"/>
                </a:lnTo>
                <a:lnTo>
                  <a:pt x="583" y="958"/>
                </a:lnTo>
                <a:lnTo>
                  <a:pt x="620" y="964"/>
                </a:lnTo>
                <a:lnTo>
                  <a:pt x="658" y="968"/>
                </a:lnTo>
                <a:lnTo>
                  <a:pt x="697" y="971"/>
                </a:lnTo>
                <a:lnTo>
                  <a:pt x="737" y="973"/>
                </a:lnTo>
                <a:lnTo>
                  <a:pt x="777" y="974"/>
                </a:lnTo>
                <a:lnTo>
                  <a:pt x="817" y="973"/>
                </a:lnTo>
                <a:lnTo>
                  <a:pt x="856" y="971"/>
                </a:lnTo>
                <a:lnTo>
                  <a:pt x="895" y="968"/>
                </a:lnTo>
                <a:lnTo>
                  <a:pt x="934" y="964"/>
                </a:lnTo>
                <a:lnTo>
                  <a:pt x="971" y="958"/>
                </a:lnTo>
                <a:lnTo>
                  <a:pt x="1008" y="952"/>
                </a:lnTo>
                <a:lnTo>
                  <a:pt x="1044" y="944"/>
                </a:lnTo>
                <a:lnTo>
                  <a:pt x="1080" y="935"/>
                </a:lnTo>
                <a:lnTo>
                  <a:pt x="1114" y="926"/>
                </a:lnTo>
                <a:lnTo>
                  <a:pt x="1147" y="915"/>
                </a:lnTo>
                <a:lnTo>
                  <a:pt x="1180" y="903"/>
                </a:lnTo>
                <a:lnTo>
                  <a:pt x="1211" y="890"/>
                </a:lnTo>
                <a:lnTo>
                  <a:pt x="1242" y="877"/>
                </a:lnTo>
                <a:lnTo>
                  <a:pt x="1271" y="862"/>
                </a:lnTo>
                <a:lnTo>
                  <a:pt x="1299" y="847"/>
                </a:lnTo>
                <a:lnTo>
                  <a:pt x="1326" y="831"/>
                </a:lnTo>
                <a:lnTo>
                  <a:pt x="1352" y="814"/>
                </a:lnTo>
                <a:lnTo>
                  <a:pt x="1376" y="797"/>
                </a:lnTo>
                <a:lnTo>
                  <a:pt x="1400" y="778"/>
                </a:lnTo>
                <a:lnTo>
                  <a:pt x="1421" y="759"/>
                </a:lnTo>
                <a:lnTo>
                  <a:pt x="1441" y="739"/>
                </a:lnTo>
                <a:lnTo>
                  <a:pt x="1460" y="719"/>
                </a:lnTo>
                <a:lnTo>
                  <a:pt x="1477" y="698"/>
                </a:lnTo>
                <a:lnTo>
                  <a:pt x="1493" y="677"/>
                </a:lnTo>
                <a:lnTo>
                  <a:pt x="1507" y="654"/>
                </a:lnTo>
                <a:lnTo>
                  <a:pt x="1519" y="631"/>
                </a:lnTo>
                <a:lnTo>
                  <a:pt x="1529" y="608"/>
                </a:lnTo>
                <a:lnTo>
                  <a:pt x="1538" y="585"/>
                </a:lnTo>
                <a:lnTo>
                  <a:pt x="1545" y="560"/>
                </a:lnTo>
                <a:lnTo>
                  <a:pt x="1550" y="536"/>
                </a:lnTo>
                <a:lnTo>
                  <a:pt x="1553" y="512"/>
                </a:lnTo>
                <a:lnTo>
                  <a:pt x="1554" y="487"/>
                </a:lnTo>
                <a:lnTo>
                  <a:pt x="1553" y="461"/>
                </a:lnTo>
                <a:lnTo>
                  <a:pt x="1550" y="437"/>
                </a:lnTo>
                <a:lnTo>
                  <a:pt x="1545" y="413"/>
                </a:lnTo>
                <a:lnTo>
                  <a:pt x="1538" y="388"/>
                </a:lnTo>
                <a:lnTo>
                  <a:pt x="1529" y="365"/>
                </a:lnTo>
                <a:lnTo>
                  <a:pt x="1519" y="342"/>
                </a:lnTo>
                <a:lnTo>
                  <a:pt x="1507" y="319"/>
                </a:lnTo>
                <a:lnTo>
                  <a:pt x="1493" y="297"/>
                </a:lnTo>
                <a:lnTo>
                  <a:pt x="1477" y="276"/>
                </a:lnTo>
                <a:lnTo>
                  <a:pt x="1460" y="254"/>
                </a:lnTo>
                <a:lnTo>
                  <a:pt x="1441" y="234"/>
                </a:lnTo>
                <a:lnTo>
                  <a:pt x="1421" y="214"/>
                </a:lnTo>
                <a:lnTo>
                  <a:pt x="1400" y="195"/>
                </a:lnTo>
                <a:lnTo>
                  <a:pt x="1376" y="177"/>
                </a:lnTo>
                <a:lnTo>
                  <a:pt x="1352" y="160"/>
                </a:lnTo>
                <a:lnTo>
                  <a:pt x="1326" y="142"/>
                </a:lnTo>
                <a:lnTo>
                  <a:pt x="1299" y="126"/>
                </a:lnTo>
                <a:lnTo>
                  <a:pt x="1271" y="111"/>
                </a:lnTo>
                <a:lnTo>
                  <a:pt x="1242" y="96"/>
                </a:lnTo>
                <a:lnTo>
                  <a:pt x="1211" y="82"/>
                </a:lnTo>
                <a:lnTo>
                  <a:pt x="1180" y="70"/>
                </a:lnTo>
                <a:lnTo>
                  <a:pt x="1147" y="58"/>
                </a:lnTo>
                <a:lnTo>
                  <a:pt x="1114" y="48"/>
                </a:lnTo>
                <a:lnTo>
                  <a:pt x="1080" y="38"/>
                </a:lnTo>
                <a:lnTo>
                  <a:pt x="1044" y="29"/>
                </a:lnTo>
                <a:lnTo>
                  <a:pt x="1008" y="22"/>
                </a:lnTo>
                <a:lnTo>
                  <a:pt x="971" y="15"/>
                </a:lnTo>
                <a:lnTo>
                  <a:pt x="934" y="9"/>
                </a:lnTo>
                <a:lnTo>
                  <a:pt x="895" y="5"/>
                </a:lnTo>
                <a:lnTo>
                  <a:pt x="856" y="2"/>
                </a:lnTo>
                <a:lnTo>
                  <a:pt x="817" y="0"/>
                </a:lnTo>
                <a:lnTo>
                  <a:pt x="777" y="0"/>
                </a:lnTo>
              </a:path>
            </a:pathLst>
          </a:custGeom>
          <a:noFill/>
          <a:ln w="7938">
            <a:noFill/>
            <a:round/>
            <a:headEnd/>
            <a:tailEnd/>
          </a:ln>
        </p:spPr>
        <p:txBody>
          <a:bodyPr/>
          <a:lstStyle/>
          <a:p>
            <a:endParaRPr lang="en-US"/>
          </a:p>
        </p:txBody>
      </p:sp>
      <p:sp>
        <p:nvSpPr>
          <p:cNvPr id="10" name="Rectangle 6789"/>
          <p:cNvSpPr>
            <a:spLocks noChangeArrowheads="1"/>
          </p:cNvSpPr>
          <p:nvPr/>
        </p:nvSpPr>
        <p:spPr bwMode="auto">
          <a:xfrm>
            <a:off x="3992563" y="2279789"/>
            <a:ext cx="1365250" cy="153988"/>
          </a:xfrm>
          <a:prstGeom prst="rect">
            <a:avLst/>
          </a:prstGeom>
          <a:noFill/>
          <a:ln w="9525">
            <a:noFill/>
            <a:miter lim="800000"/>
            <a:headEnd/>
            <a:tailEnd/>
          </a:ln>
        </p:spPr>
        <p:txBody>
          <a:bodyPr lIns="0" tIns="0" rIns="0" bIns="0">
            <a:spAutoFit/>
          </a:bodyPr>
          <a:lstStyle/>
          <a:p>
            <a:pPr eaLnBrk="0" hangingPunct="0"/>
            <a:r>
              <a:rPr lang="en-US" sz="1000" b="1">
                <a:solidFill>
                  <a:srgbClr val="000000"/>
                </a:solidFill>
                <a:ea typeface="ＭＳ Ｐゴシック"/>
                <a:cs typeface="ＭＳ Ｐゴシック"/>
              </a:rPr>
              <a:t>Rhapsody SysML</a:t>
            </a:r>
            <a:endParaRPr lang="en-US" sz="2000" b="1">
              <a:solidFill>
                <a:srgbClr val="000000"/>
              </a:solidFill>
              <a:ea typeface="ＭＳ Ｐゴシック"/>
              <a:cs typeface="ＭＳ Ｐゴシック"/>
            </a:endParaRPr>
          </a:p>
        </p:txBody>
      </p:sp>
      <p:sp>
        <p:nvSpPr>
          <p:cNvPr id="11" name="Freeform 10"/>
          <p:cNvSpPr>
            <a:spLocks/>
          </p:cNvSpPr>
          <p:nvPr/>
        </p:nvSpPr>
        <p:spPr bwMode="auto">
          <a:xfrm>
            <a:off x="3722688" y="4138752"/>
            <a:ext cx="1960562" cy="1408112"/>
          </a:xfrm>
          <a:custGeom>
            <a:avLst/>
            <a:gdLst>
              <a:gd name="T0" fmla="*/ 2147483647 w 1627"/>
              <a:gd name="T1" fmla="*/ 2147483647 h 1022"/>
              <a:gd name="T2" fmla="*/ 2147483647 w 1627"/>
              <a:gd name="T3" fmla="*/ 2147483647 h 1022"/>
              <a:gd name="T4" fmla="*/ 2147483647 w 1627"/>
              <a:gd name="T5" fmla="*/ 2147483647 h 1022"/>
              <a:gd name="T6" fmla="*/ 2147483647 w 1627"/>
              <a:gd name="T7" fmla="*/ 2147483647 h 1022"/>
              <a:gd name="T8" fmla="*/ 2147483647 w 1627"/>
              <a:gd name="T9" fmla="*/ 2147483647 h 1022"/>
              <a:gd name="T10" fmla="*/ 2147483647 w 1627"/>
              <a:gd name="T11" fmla="*/ 2147483647 h 1022"/>
              <a:gd name="T12" fmla="*/ 2147483647 w 1627"/>
              <a:gd name="T13" fmla="*/ 2147483647 h 1022"/>
              <a:gd name="T14" fmla="*/ 2147483647 w 1627"/>
              <a:gd name="T15" fmla="*/ 2147483647 h 1022"/>
              <a:gd name="T16" fmla="*/ 2147483647 w 1627"/>
              <a:gd name="T17" fmla="*/ 2147483647 h 1022"/>
              <a:gd name="T18" fmla="*/ 2147483647 w 1627"/>
              <a:gd name="T19" fmla="*/ 2147483647 h 1022"/>
              <a:gd name="T20" fmla="*/ 0 w 1627"/>
              <a:gd name="T21" fmla="*/ 2147483647 h 1022"/>
              <a:gd name="T22" fmla="*/ 2147483647 w 1627"/>
              <a:gd name="T23" fmla="*/ 2147483647 h 1022"/>
              <a:gd name="T24" fmla="*/ 2147483647 w 1627"/>
              <a:gd name="T25" fmla="*/ 2147483647 h 1022"/>
              <a:gd name="T26" fmla="*/ 2147483647 w 1627"/>
              <a:gd name="T27" fmla="*/ 2147483647 h 1022"/>
              <a:gd name="T28" fmla="*/ 2147483647 w 1627"/>
              <a:gd name="T29" fmla="*/ 2147483647 h 1022"/>
              <a:gd name="T30" fmla="*/ 2147483647 w 1627"/>
              <a:gd name="T31" fmla="*/ 2147483647 h 1022"/>
              <a:gd name="T32" fmla="*/ 2147483647 w 1627"/>
              <a:gd name="T33" fmla="*/ 2147483647 h 1022"/>
              <a:gd name="T34" fmla="*/ 2147483647 w 1627"/>
              <a:gd name="T35" fmla="*/ 2147483647 h 1022"/>
              <a:gd name="T36" fmla="*/ 2147483647 w 1627"/>
              <a:gd name="T37" fmla="*/ 2147483647 h 1022"/>
              <a:gd name="T38" fmla="*/ 2147483647 w 1627"/>
              <a:gd name="T39" fmla="*/ 2147483647 h 1022"/>
              <a:gd name="T40" fmla="*/ 2147483647 w 1627"/>
              <a:gd name="T41" fmla="*/ 2147483647 h 1022"/>
              <a:gd name="T42" fmla="*/ 2147483647 w 1627"/>
              <a:gd name="T43" fmla="*/ 2147483647 h 1022"/>
              <a:gd name="T44" fmla="*/ 2147483647 w 1627"/>
              <a:gd name="T45" fmla="*/ 2147483647 h 1022"/>
              <a:gd name="T46" fmla="*/ 2147483647 w 1627"/>
              <a:gd name="T47" fmla="*/ 2147483647 h 1022"/>
              <a:gd name="T48" fmla="*/ 2147483647 w 1627"/>
              <a:gd name="T49" fmla="*/ 2147483647 h 1022"/>
              <a:gd name="T50" fmla="*/ 2147483647 w 1627"/>
              <a:gd name="T51" fmla="*/ 2147483647 h 1022"/>
              <a:gd name="T52" fmla="*/ 2147483647 w 1627"/>
              <a:gd name="T53" fmla="*/ 2147483647 h 1022"/>
              <a:gd name="T54" fmla="*/ 2147483647 w 1627"/>
              <a:gd name="T55" fmla="*/ 2147483647 h 1022"/>
              <a:gd name="T56" fmla="*/ 2147483647 w 1627"/>
              <a:gd name="T57" fmla="*/ 2147483647 h 1022"/>
              <a:gd name="T58" fmla="*/ 2147483647 w 1627"/>
              <a:gd name="T59" fmla="*/ 2147483647 h 1022"/>
              <a:gd name="T60" fmla="*/ 2147483647 w 1627"/>
              <a:gd name="T61" fmla="*/ 2147483647 h 1022"/>
              <a:gd name="T62" fmla="*/ 2147483647 w 1627"/>
              <a:gd name="T63" fmla="*/ 2147483647 h 1022"/>
              <a:gd name="T64" fmla="*/ 2147483647 w 1627"/>
              <a:gd name="T65" fmla="*/ 2147483647 h 1022"/>
              <a:gd name="T66" fmla="*/ 2147483647 w 1627"/>
              <a:gd name="T67" fmla="*/ 2147483647 h 1022"/>
              <a:gd name="T68" fmla="*/ 2147483647 w 1627"/>
              <a:gd name="T69" fmla="*/ 2147483647 h 1022"/>
              <a:gd name="T70" fmla="*/ 2147483647 w 1627"/>
              <a:gd name="T71" fmla="*/ 2147483647 h 1022"/>
              <a:gd name="T72" fmla="*/ 2147483647 w 1627"/>
              <a:gd name="T73" fmla="*/ 2147483647 h 1022"/>
              <a:gd name="T74" fmla="*/ 2147483647 w 1627"/>
              <a:gd name="T75" fmla="*/ 2147483647 h 1022"/>
              <a:gd name="T76" fmla="*/ 2147483647 w 1627"/>
              <a:gd name="T77" fmla="*/ 2147483647 h 1022"/>
              <a:gd name="T78" fmla="*/ 2147483647 w 1627"/>
              <a:gd name="T79" fmla="*/ 2147483647 h 1022"/>
              <a:gd name="T80" fmla="*/ 2147483647 w 1627"/>
              <a:gd name="T81" fmla="*/ 2147483647 h 1022"/>
              <a:gd name="T82" fmla="*/ 2147483647 w 1627"/>
              <a:gd name="T83" fmla="*/ 2147483647 h 1022"/>
              <a:gd name="T84" fmla="*/ 2147483647 w 1627"/>
              <a:gd name="T85" fmla="*/ 0 h 10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27"/>
              <a:gd name="T130" fmla="*/ 0 h 1022"/>
              <a:gd name="T131" fmla="*/ 1627 w 1627"/>
              <a:gd name="T132" fmla="*/ 1022 h 10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27" h="1022">
                <a:moveTo>
                  <a:pt x="814" y="0"/>
                </a:moveTo>
                <a:lnTo>
                  <a:pt x="772" y="1"/>
                </a:lnTo>
                <a:lnTo>
                  <a:pt x="730" y="3"/>
                </a:lnTo>
                <a:lnTo>
                  <a:pt x="690" y="6"/>
                </a:lnTo>
                <a:lnTo>
                  <a:pt x="650" y="11"/>
                </a:lnTo>
                <a:lnTo>
                  <a:pt x="611" y="16"/>
                </a:lnTo>
                <a:lnTo>
                  <a:pt x="572" y="23"/>
                </a:lnTo>
                <a:lnTo>
                  <a:pt x="535" y="31"/>
                </a:lnTo>
                <a:lnTo>
                  <a:pt x="497" y="40"/>
                </a:lnTo>
                <a:lnTo>
                  <a:pt x="462" y="51"/>
                </a:lnTo>
                <a:lnTo>
                  <a:pt x="426" y="62"/>
                </a:lnTo>
                <a:lnTo>
                  <a:pt x="393" y="74"/>
                </a:lnTo>
                <a:lnTo>
                  <a:pt x="359" y="87"/>
                </a:lnTo>
                <a:lnTo>
                  <a:pt x="328" y="102"/>
                </a:lnTo>
                <a:lnTo>
                  <a:pt x="297" y="117"/>
                </a:lnTo>
                <a:lnTo>
                  <a:pt x="267" y="133"/>
                </a:lnTo>
                <a:lnTo>
                  <a:pt x="239" y="150"/>
                </a:lnTo>
                <a:lnTo>
                  <a:pt x="212" y="167"/>
                </a:lnTo>
                <a:lnTo>
                  <a:pt x="186" y="186"/>
                </a:lnTo>
                <a:lnTo>
                  <a:pt x="162" y="206"/>
                </a:lnTo>
                <a:lnTo>
                  <a:pt x="139" y="226"/>
                </a:lnTo>
                <a:lnTo>
                  <a:pt x="118" y="246"/>
                </a:lnTo>
                <a:lnTo>
                  <a:pt x="99" y="267"/>
                </a:lnTo>
                <a:lnTo>
                  <a:pt x="81" y="290"/>
                </a:lnTo>
                <a:lnTo>
                  <a:pt x="65" y="312"/>
                </a:lnTo>
                <a:lnTo>
                  <a:pt x="50" y="335"/>
                </a:lnTo>
                <a:lnTo>
                  <a:pt x="37" y="359"/>
                </a:lnTo>
                <a:lnTo>
                  <a:pt x="26" y="383"/>
                </a:lnTo>
                <a:lnTo>
                  <a:pt x="18" y="408"/>
                </a:lnTo>
                <a:lnTo>
                  <a:pt x="10" y="434"/>
                </a:lnTo>
                <a:lnTo>
                  <a:pt x="5" y="459"/>
                </a:lnTo>
                <a:lnTo>
                  <a:pt x="2" y="485"/>
                </a:lnTo>
                <a:lnTo>
                  <a:pt x="0" y="511"/>
                </a:lnTo>
                <a:lnTo>
                  <a:pt x="2" y="538"/>
                </a:lnTo>
                <a:lnTo>
                  <a:pt x="5" y="564"/>
                </a:lnTo>
                <a:lnTo>
                  <a:pt x="10" y="589"/>
                </a:lnTo>
                <a:lnTo>
                  <a:pt x="18" y="614"/>
                </a:lnTo>
                <a:lnTo>
                  <a:pt x="26" y="639"/>
                </a:lnTo>
                <a:lnTo>
                  <a:pt x="37" y="663"/>
                </a:lnTo>
                <a:lnTo>
                  <a:pt x="50" y="687"/>
                </a:lnTo>
                <a:lnTo>
                  <a:pt x="65" y="710"/>
                </a:lnTo>
                <a:lnTo>
                  <a:pt x="81" y="732"/>
                </a:lnTo>
                <a:lnTo>
                  <a:pt x="99" y="755"/>
                </a:lnTo>
                <a:lnTo>
                  <a:pt x="118" y="776"/>
                </a:lnTo>
                <a:lnTo>
                  <a:pt x="139" y="796"/>
                </a:lnTo>
                <a:lnTo>
                  <a:pt x="162" y="817"/>
                </a:lnTo>
                <a:lnTo>
                  <a:pt x="186" y="836"/>
                </a:lnTo>
                <a:lnTo>
                  <a:pt x="212" y="855"/>
                </a:lnTo>
                <a:lnTo>
                  <a:pt x="239" y="873"/>
                </a:lnTo>
                <a:lnTo>
                  <a:pt x="267" y="889"/>
                </a:lnTo>
                <a:lnTo>
                  <a:pt x="297" y="905"/>
                </a:lnTo>
                <a:lnTo>
                  <a:pt x="328" y="921"/>
                </a:lnTo>
                <a:lnTo>
                  <a:pt x="359" y="934"/>
                </a:lnTo>
                <a:lnTo>
                  <a:pt x="393" y="948"/>
                </a:lnTo>
                <a:lnTo>
                  <a:pt x="426" y="960"/>
                </a:lnTo>
                <a:lnTo>
                  <a:pt x="462" y="972"/>
                </a:lnTo>
                <a:lnTo>
                  <a:pt x="497" y="982"/>
                </a:lnTo>
                <a:lnTo>
                  <a:pt x="535" y="991"/>
                </a:lnTo>
                <a:lnTo>
                  <a:pt x="572" y="999"/>
                </a:lnTo>
                <a:lnTo>
                  <a:pt x="611" y="1006"/>
                </a:lnTo>
                <a:lnTo>
                  <a:pt x="650" y="1012"/>
                </a:lnTo>
                <a:lnTo>
                  <a:pt x="690" y="1016"/>
                </a:lnTo>
                <a:lnTo>
                  <a:pt x="730" y="1020"/>
                </a:lnTo>
                <a:lnTo>
                  <a:pt x="772" y="1021"/>
                </a:lnTo>
                <a:lnTo>
                  <a:pt x="814" y="1022"/>
                </a:lnTo>
                <a:lnTo>
                  <a:pt x="855" y="1021"/>
                </a:lnTo>
                <a:lnTo>
                  <a:pt x="897" y="1020"/>
                </a:lnTo>
                <a:lnTo>
                  <a:pt x="937" y="1016"/>
                </a:lnTo>
                <a:lnTo>
                  <a:pt x="978" y="1012"/>
                </a:lnTo>
                <a:lnTo>
                  <a:pt x="1017" y="1006"/>
                </a:lnTo>
                <a:lnTo>
                  <a:pt x="1056" y="999"/>
                </a:lnTo>
                <a:lnTo>
                  <a:pt x="1093" y="991"/>
                </a:lnTo>
                <a:lnTo>
                  <a:pt x="1130" y="982"/>
                </a:lnTo>
                <a:lnTo>
                  <a:pt x="1166" y="972"/>
                </a:lnTo>
                <a:lnTo>
                  <a:pt x="1201" y="960"/>
                </a:lnTo>
                <a:lnTo>
                  <a:pt x="1235" y="948"/>
                </a:lnTo>
                <a:lnTo>
                  <a:pt x="1268" y="934"/>
                </a:lnTo>
                <a:lnTo>
                  <a:pt x="1300" y="921"/>
                </a:lnTo>
                <a:lnTo>
                  <a:pt x="1331" y="905"/>
                </a:lnTo>
                <a:lnTo>
                  <a:pt x="1360" y="889"/>
                </a:lnTo>
                <a:lnTo>
                  <a:pt x="1389" y="873"/>
                </a:lnTo>
                <a:lnTo>
                  <a:pt x="1415" y="855"/>
                </a:lnTo>
                <a:lnTo>
                  <a:pt x="1441" y="836"/>
                </a:lnTo>
                <a:lnTo>
                  <a:pt x="1466" y="817"/>
                </a:lnTo>
                <a:lnTo>
                  <a:pt x="1488" y="796"/>
                </a:lnTo>
                <a:lnTo>
                  <a:pt x="1510" y="776"/>
                </a:lnTo>
                <a:lnTo>
                  <a:pt x="1529" y="755"/>
                </a:lnTo>
                <a:lnTo>
                  <a:pt x="1547" y="732"/>
                </a:lnTo>
                <a:lnTo>
                  <a:pt x="1563" y="710"/>
                </a:lnTo>
                <a:lnTo>
                  <a:pt x="1578" y="687"/>
                </a:lnTo>
                <a:lnTo>
                  <a:pt x="1591" y="663"/>
                </a:lnTo>
                <a:lnTo>
                  <a:pt x="1601" y="639"/>
                </a:lnTo>
                <a:lnTo>
                  <a:pt x="1610" y="614"/>
                </a:lnTo>
                <a:lnTo>
                  <a:pt x="1618" y="589"/>
                </a:lnTo>
                <a:lnTo>
                  <a:pt x="1622" y="564"/>
                </a:lnTo>
                <a:lnTo>
                  <a:pt x="1626" y="538"/>
                </a:lnTo>
                <a:lnTo>
                  <a:pt x="1627" y="511"/>
                </a:lnTo>
                <a:lnTo>
                  <a:pt x="1626" y="485"/>
                </a:lnTo>
                <a:lnTo>
                  <a:pt x="1622" y="459"/>
                </a:lnTo>
                <a:lnTo>
                  <a:pt x="1618" y="434"/>
                </a:lnTo>
                <a:lnTo>
                  <a:pt x="1610" y="408"/>
                </a:lnTo>
                <a:lnTo>
                  <a:pt x="1601" y="383"/>
                </a:lnTo>
                <a:lnTo>
                  <a:pt x="1591" y="359"/>
                </a:lnTo>
                <a:lnTo>
                  <a:pt x="1578" y="335"/>
                </a:lnTo>
                <a:lnTo>
                  <a:pt x="1563" y="312"/>
                </a:lnTo>
                <a:lnTo>
                  <a:pt x="1547" y="290"/>
                </a:lnTo>
                <a:lnTo>
                  <a:pt x="1529" y="267"/>
                </a:lnTo>
                <a:lnTo>
                  <a:pt x="1510" y="246"/>
                </a:lnTo>
                <a:lnTo>
                  <a:pt x="1488" y="226"/>
                </a:lnTo>
                <a:lnTo>
                  <a:pt x="1466" y="206"/>
                </a:lnTo>
                <a:lnTo>
                  <a:pt x="1441" y="186"/>
                </a:lnTo>
                <a:lnTo>
                  <a:pt x="1415" y="167"/>
                </a:lnTo>
                <a:lnTo>
                  <a:pt x="1389" y="150"/>
                </a:lnTo>
                <a:lnTo>
                  <a:pt x="1360" y="133"/>
                </a:lnTo>
                <a:lnTo>
                  <a:pt x="1331" y="117"/>
                </a:lnTo>
                <a:lnTo>
                  <a:pt x="1300" y="102"/>
                </a:lnTo>
                <a:lnTo>
                  <a:pt x="1268" y="87"/>
                </a:lnTo>
                <a:lnTo>
                  <a:pt x="1235" y="74"/>
                </a:lnTo>
                <a:lnTo>
                  <a:pt x="1201" y="62"/>
                </a:lnTo>
                <a:lnTo>
                  <a:pt x="1166" y="51"/>
                </a:lnTo>
                <a:lnTo>
                  <a:pt x="1130" y="40"/>
                </a:lnTo>
                <a:lnTo>
                  <a:pt x="1093" y="31"/>
                </a:lnTo>
                <a:lnTo>
                  <a:pt x="1056" y="23"/>
                </a:lnTo>
                <a:lnTo>
                  <a:pt x="1017" y="16"/>
                </a:lnTo>
                <a:lnTo>
                  <a:pt x="978" y="11"/>
                </a:lnTo>
                <a:lnTo>
                  <a:pt x="937" y="6"/>
                </a:lnTo>
                <a:lnTo>
                  <a:pt x="897" y="3"/>
                </a:lnTo>
                <a:lnTo>
                  <a:pt x="855" y="1"/>
                </a:lnTo>
                <a:lnTo>
                  <a:pt x="814" y="0"/>
                </a:lnTo>
                <a:close/>
              </a:path>
            </a:pathLst>
          </a:custGeom>
          <a:solidFill>
            <a:srgbClr val="8FA75F"/>
          </a:solidFill>
          <a:ln w="9525">
            <a:noFill/>
            <a:miter lim="800000"/>
            <a:headEnd/>
            <a:tailEnd/>
          </a:ln>
          <a:effectLst>
            <a:outerShdw dist="38100" dir="2700000" rotWithShape="0">
              <a:srgbClr val="808080">
                <a:alpha val="42999"/>
              </a:srgbClr>
            </a:outerShdw>
          </a:effectLst>
        </p:spPr>
        <p:txBody>
          <a:bodyPr/>
          <a:lstStyle>
            <a:defPPr>
              <a:defRPr lang="en-US"/>
            </a:defPPr>
            <a:lvl1pPr algn="ctr" rtl="0" eaLnBrk="0" fontAlgn="base" hangingPunct="0">
              <a:spcBef>
                <a:spcPct val="0"/>
              </a:spcBef>
              <a:spcAft>
                <a:spcPct val="0"/>
              </a:spcAft>
              <a:defRPr sz="1200" b="1"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1200" b="1"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1200" b="1"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1200" b="1"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1200" b="1" kern="1200">
                <a:solidFill>
                  <a:schemeClr val="tx1"/>
                </a:solidFill>
                <a:latin typeface="Times New Roman" pitchFamily="18" charset="0"/>
                <a:ea typeface="+mn-ea"/>
                <a:cs typeface="+mn-cs"/>
              </a:defRPr>
            </a:lvl5pPr>
            <a:lvl6pPr marL="2286000" algn="l" defTabSz="914400" rtl="0" eaLnBrk="1" latinLnBrk="0" hangingPunct="1">
              <a:defRPr sz="1200" b="1" kern="1200">
                <a:solidFill>
                  <a:schemeClr val="tx1"/>
                </a:solidFill>
                <a:latin typeface="Times New Roman" pitchFamily="18" charset="0"/>
                <a:ea typeface="+mn-ea"/>
                <a:cs typeface="+mn-cs"/>
              </a:defRPr>
            </a:lvl6pPr>
            <a:lvl7pPr marL="2743200" algn="l" defTabSz="914400" rtl="0" eaLnBrk="1" latinLnBrk="0" hangingPunct="1">
              <a:defRPr sz="1200" b="1" kern="1200">
                <a:solidFill>
                  <a:schemeClr val="tx1"/>
                </a:solidFill>
                <a:latin typeface="Times New Roman" pitchFamily="18" charset="0"/>
                <a:ea typeface="+mn-ea"/>
                <a:cs typeface="+mn-cs"/>
              </a:defRPr>
            </a:lvl7pPr>
            <a:lvl8pPr marL="3200400" algn="l" defTabSz="914400" rtl="0" eaLnBrk="1" latinLnBrk="0" hangingPunct="1">
              <a:defRPr sz="1200" b="1" kern="1200">
                <a:solidFill>
                  <a:schemeClr val="tx1"/>
                </a:solidFill>
                <a:latin typeface="Times New Roman" pitchFamily="18" charset="0"/>
                <a:ea typeface="+mn-ea"/>
                <a:cs typeface="+mn-cs"/>
              </a:defRPr>
            </a:lvl8pPr>
            <a:lvl9pPr marL="3657600" algn="l" defTabSz="914400" rtl="0" eaLnBrk="1" latinLnBrk="0" hangingPunct="1">
              <a:defRPr sz="1200" b="1" kern="1200">
                <a:solidFill>
                  <a:schemeClr val="tx1"/>
                </a:solidFill>
                <a:latin typeface="Times New Roman" pitchFamily="18" charset="0"/>
                <a:ea typeface="+mn-ea"/>
                <a:cs typeface="+mn-cs"/>
              </a:defRPr>
            </a:lvl9pPr>
          </a:lstStyle>
          <a:p>
            <a:pPr>
              <a:defRPr/>
            </a:pPr>
            <a:endParaRPr lang="en-US" sz="2400" b="0" dirty="0">
              <a:latin typeface="Arial" charset="0"/>
              <a:ea typeface="ＭＳ Ｐゴシック" pitchFamily="-110" charset="-128"/>
            </a:endParaRPr>
          </a:p>
        </p:txBody>
      </p:sp>
      <p:sp>
        <p:nvSpPr>
          <p:cNvPr id="12" name="Rectangle 6792"/>
          <p:cNvSpPr>
            <a:spLocks noChangeArrowheads="1"/>
          </p:cNvSpPr>
          <p:nvPr/>
        </p:nvSpPr>
        <p:spPr bwMode="auto">
          <a:xfrm>
            <a:off x="4241800" y="4257814"/>
            <a:ext cx="923925"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FFFFFF"/>
                </a:solidFill>
                <a:ea typeface="ＭＳ Ｐゴシック"/>
                <a:cs typeface="ＭＳ Ｐゴシック"/>
              </a:rPr>
              <a:t>Rhapsody UML</a:t>
            </a:r>
            <a:endParaRPr lang="en-US" sz="2000" b="1">
              <a:solidFill>
                <a:srgbClr val="FFFFFF"/>
              </a:solidFill>
              <a:ea typeface="ＭＳ Ｐゴシック"/>
              <a:cs typeface="ＭＳ Ｐゴシック"/>
            </a:endParaRPr>
          </a:p>
        </p:txBody>
      </p:sp>
      <p:sp>
        <p:nvSpPr>
          <p:cNvPr id="13" name="Rectangle 6793"/>
          <p:cNvSpPr>
            <a:spLocks noChangeArrowheads="1"/>
          </p:cNvSpPr>
          <p:nvPr/>
        </p:nvSpPr>
        <p:spPr bwMode="auto">
          <a:xfrm>
            <a:off x="4125913" y="5130939"/>
            <a:ext cx="203200" cy="258763"/>
          </a:xfrm>
          <a:prstGeom prst="rect">
            <a:avLst/>
          </a:prstGeom>
          <a:solidFill>
            <a:srgbClr val="DDDDDD"/>
          </a:solidFill>
          <a:ln w="9525">
            <a:noFill/>
            <a:miter lim="800000"/>
            <a:headEnd/>
            <a:tailEnd/>
          </a:ln>
        </p:spPr>
        <p:txBody>
          <a:bodyPr/>
          <a:lstStyle/>
          <a:p>
            <a:pPr eaLnBrk="0" hangingPunct="0"/>
            <a:endParaRPr lang="en-US" sz="2000" b="1">
              <a:solidFill>
                <a:srgbClr val="000000"/>
              </a:solidFill>
              <a:ea typeface="ＭＳ Ｐゴシック"/>
              <a:cs typeface="ＭＳ Ｐゴシック"/>
            </a:endParaRPr>
          </a:p>
        </p:txBody>
      </p:sp>
      <p:sp>
        <p:nvSpPr>
          <p:cNvPr id="14" name="Rectangle 6794"/>
          <p:cNvSpPr>
            <a:spLocks noChangeArrowheads="1"/>
          </p:cNvSpPr>
          <p:nvPr/>
        </p:nvSpPr>
        <p:spPr bwMode="auto">
          <a:xfrm>
            <a:off x="4125913" y="5130939"/>
            <a:ext cx="203200" cy="258763"/>
          </a:xfrm>
          <a:prstGeom prst="rect">
            <a:avLst/>
          </a:prstGeom>
          <a:noFill/>
          <a:ln w="1588">
            <a:solidFill>
              <a:srgbClr val="000000"/>
            </a:solidFill>
            <a:miter lim="800000"/>
            <a:headEnd/>
            <a:tailEnd/>
          </a:ln>
        </p:spPr>
        <p:txBody>
          <a:bodyPr/>
          <a:lstStyle/>
          <a:p>
            <a:pPr eaLnBrk="0" hangingPunct="0"/>
            <a:endParaRPr lang="en-US" sz="2000" b="1">
              <a:solidFill>
                <a:srgbClr val="000000"/>
              </a:solidFill>
              <a:ea typeface="ＭＳ Ｐゴシック"/>
              <a:cs typeface="ＭＳ Ｐゴシック"/>
            </a:endParaRPr>
          </a:p>
        </p:txBody>
      </p:sp>
      <p:sp>
        <p:nvSpPr>
          <p:cNvPr id="15" name="Line 1591"/>
          <p:cNvSpPr>
            <a:spLocks noChangeShapeType="1"/>
          </p:cNvSpPr>
          <p:nvPr/>
        </p:nvSpPr>
        <p:spPr bwMode="auto">
          <a:xfrm>
            <a:off x="4125913" y="5184914"/>
            <a:ext cx="203200" cy="0"/>
          </a:xfrm>
          <a:prstGeom prst="line">
            <a:avLst/>
          </a:prstGeom>
          <a:noFill/>
          <a:ln w="1588">
            <a:solidFill>
              <a:srgbClr val="000000"/>
            </a:solidFill>
            <a:round/>
            <a:headEnd/>
            <a:tailEnd/>
          </a:ln>
        </p:spPr>
        <p:txBody>
          <a:bodyPr/>
          <a:lstStyle/>
          <a:p>
            <a:endParaRPr lang="en-US"/>
          </a:p>
        </p:txBody>
      </p:sp>
      <p:sp>
        <p:nvSpPr>
          <p:cNvPr id="16" name="Line 1592"/>
          <p:cNvSpPr>
            <a:spLocks noChangeShapeType="1"/>
          </p:cNvSpPr>
          <p:nvPr/>
        </p:nvSpPr>
        <p:spPr bwMode="auto">
          <a:xfrm>
            <a:off x="4125913" y="5269052"/>
            <a:ext cx="203200" cy="0"/>
          </a:xfrm>
          <a:prstGeom prst="line">
            <a:avLst/>
          </a:prstGeom>
          <a:noFill/>
          <a:ln w="1588">
            <a:solidFill>
              <a:srgbClr val="000000"/>
            </a:solidFill>
            <a:round/>
            <a:headEnd/>
            <a:tailEnd/>
          </a:ln>
        </p:spPr>
        <p:txBody>
          <a:bodyPr/>
          <a:lstStyle/>
          <a:p>
            <a:endParaRPr lang="en-US"/>
          </a:p>
        </p:txBody>
      </p:sp>
      <p:sp>
        <p:nvSpPr>
          <p:cNvPr id="17" name="Rectangle 6797"/>
          <p:cNvSpPr>
            <a:spLocks noChangeArrowheads="1"/>
          </p:cNvSpPr>
          <p:nvPr/>
        </p:nvSpPr>
        <p:spPr bwMode="auto">
          <a:xfrm>
            <a:off x="4737100" y="4821377"/>
            <a:ext cx="209550" cy="244475"/>
          </a:xfrm>
          <a:prstGeom prst="rect">
            <a:avLst/>
          </a:prstGeom>
          <a:solidFill>
            <a:srgbClr val="DDDDDD"/>
          </a:solidFill>
          <a:ln w="9525">
            <a:noFill/>
            <a:miter lim="800000"/>
            <a:headEnd/>
            <a:tailEnd/>
          </a:ln>
        </p:spPr>
        <p:txBody>
          <a:bodyPr/>
          <a:lstStyle/>
          <a:p>
            <a:pPr eaLnBrk="0" hangingPunct="0"/>
            <a:endParaRPr lang="en-US" sz="2000" b="1">
              <a:solidFill>
                <a:srgbClr val="000000"/>
              </a:solidFill>
              <a:ea typeface="ＭＳ Ｐゴシック"/>
              <a:cs typeface="ＭＳ Ｐゴシック"/>
            </a:endParaRPr>
          </a:p>
        </p:txBody>
      </p:sp>
      <p:sp>
        <p:nvSpPr>
          <p:cNvPr id="18" name="Rectangle 6798"/>
          <p:cNvSpPr>
            <a:spLocks noChangeArrowheads="1"/>
          </p:cNvSpPr>
          <p:nvPr/>
        </p:nvSpPr>
        <p:spPr bwMode="auto">
          <a:xfrm>
            <a:off x="4737100" y="4821377"/>
            <a:ext cx="209550" cy="244475"/>
          </a:xfrm>
          <a:prstGeom prst="rect">
            <a:avLst/>
          </a:prstGeom>
          <a:noFill/>
          <a:ln w="1588">
            <a:solidFill>
              <a:srgbClr val="000000"/>
            </a:solidFill>
            <a:miter lim="800000"/>
            <a:headEnd/>
            <a:tailEnd/>
          </a:ln>
        </p:spPr>
        <p:txBody>
          <a:bodyPr/>
          <a:lstStyle/>
          <a:p>
            <a:pPr eaLnBrk="0" hangingPunct="0"/>
            <a:endParaRPr lang="en-US" sz="2000" b="1">
              <a:solidFill>
                <a:srgbClr val="000000"/>
              </a:solidFill>
              <a:ea typeface="ＭＳ Ｐゴシック"/>
              <a:cs typeface="ＭＳ Ｐゴシック"/>
            </a:endParaRPr>
          </a:p>
        </p:txBody>
      </p:sp>
      <p:sp>
        <p:nvSpPr>
          <p:cNvPr id="19" name="Line 1595"/>
          <p:cNvSpPr>
            <a:spLocks noChangeShapeType="1"/>
          </p:cNvSpPr>
          <p:nvPr/>
        </p:nvSpPr>
        <p:spPr bwMode="auto">
          <a:xfrm>
            <a:off x="4740275" y="4878527"/>
            <a:ext cx="207963" cy="0"/>
          </a:xfrm>
          <a:prstGeom prst="line">
            <a:avLst/>
          </a:prstGeom>
          <a:noFill/>
          <a:ln w="1588">
            <a:solidFill>
              <a:srgbClr val="000000"/>
            </a:solidFill>
            <a:round/>
            <a:headEnd/>
            <a:tailEnd/>
          </a:ln>
        </p:spPr>
        <p:txBody>
          <a:bodyPr/>
          <a:lstStyle/>
          <a:p>
            <a:endParaRPr lang="en-US"/>
          </a:p>
        </p:txBody>
      </p:sp>
      <p:sp>
        <p:nvSpPr>
          <p:cNvPr id="20" name="Line 1596"/>
          <p:cNvSpPr>
            <a:spLocks noChangeShapeType="1"/>
          </p:cNvSpPr>
          <p:nvPr/>
        </p:nvSpPr>
        <p:spPr bwMode="auto">
          <a:xfrm>
            <a:off x="4740275" y="4942027"/>
            <a:ext cx="207963" cy="0"/>
          </a:xfrm>
          <a:prstGeom prst="line">
            <a:avLst/>
          </a:prstGeom>
          <a:noFill/>
          <a:ln w="1588">
            <a:solidFill>
              <a:srgbClr val="000000"/>
            </a:solidFill>
            <a:round/>
            <a:headEnd/>
            <a:tailEnd/>
          </a:ln>
        </p:spPr>
        <p:txBody>
          <a:bodyPr/>
          <a:lstStyle/>
          <a:p>
            <a:endParaRPr lang="en-US"/>
          </a:p>
        </p:txBody>
      </p:sp>
      <p:sp>
        <p:nvSpPr>
          <p:cNvPr id="21" name="Rectangle 6801"/>
          <p:cNvSpPr>
            <a:spLocks noChangeArrowheads="1"/>
          </p:cNvSpPr>
          <p:nvPr/>
        </p:nvSpPr>
        <p:spPr bwMode="auto">
          <a:xfrm>
            <a:off x="5064125" y="4819789"/>
            <a:ext cx="201613" cy="249238"/>
          </a:xfrm>
          <a:prstGeom prst="rect">
            <a:avLst/>
          </a:prstGeom>
          <a:solidFill>
            <a:srgbClr val="DDDDDD"/>
          </a:solidFill>
          <a:ln w="9525">
            <a:noFill/>
            <a:miter lim="800000"/>
            <a:headEnd/>
            <a:tailEnd/>
          </a:ln>
        </p:spPr>
        <p:txBody>
          <a:bodyPr/>
          <a:lstStyle/>
          <a:p>
            <a:pPr eaLnBrk="0" hangingPunct="0"/>
            <a:endParaRPr lang="en-US" sz="2000" b="1">
              <a:solidFill>
                <a:srgbClr val="000000"/>
              </a:solidFill>
              <a:ea typeface="ＭＳ Ｐゴシック"/>
              <a:cs typeface="ＭＳ Ｐゴシック"/>
            </a:endParaRPr>
          </a:p>
        </p:txBody>
      </p:sp>
      <p:sp>
        <p:nvSpPr>
          <p:cNvPr id="22" name="Rectangle 6802"/>
          <p:cNvSpPr>
            <a:spLocks noChangeArrowheads="1"/>
          </p:cNvSpPr>
          <p:nvPr/>
        </p:nvSpPr>
        <p:spPr bwMode="auto">
          <a:xfrm>
            <a:off x="5064125" y="4819789"/>
            <a:ext cx="201613" cy="249238"/>
          </a:xfrm>
          <a:prstGeom prst="rect">
            <a:avLst/>
          </a:prstGeom>
          <a:noFill/>
          <a:ln w="1588">
            <a:solidFill>
              <a:srgbClr val="000000"/>
            </a:solidFill>
            <a:miter lim="800000"/>
            <a:headEnd/>
            <a:tailEnd/>
          </a:ln>
        </p:spPr>
        <p:txBody>
          <a:bodyPr/>
          <a:lstStyle/>
          <a:p>
            <a:pPr eaLnBrk="0" hangingPunct="0"/>
            <a:endParaRPr lang="en-US" sz="2000" b="1">
              <a:solidFill>
                <a:srgbClr val="000000"/>
              </a:solidFill>
              <a:ea typeface="ＭＳ Ｐゴシック"/>
              <a:cs typeface="ＭＳ Ｐゴシック"/>
            </a:endParaRPr>
          </a:p>
        </p:txBody>
      </p:sp>
      <p:sp>
        <p:nvSpPr>
          <p:cNvPr id="23" name="Line 1599"/>
          <p:cNvSpPr>
            <a:spLocks noChangeShapeType="1"/>
          </p:cNvSpPr>
          <p:nvPr/>
        </p:nvSpPr>
        <p:spPr bwMode="auto">
          <a:xfrm>
            <a:off x="5067300" y="4853127"/>
            <a:ext cx="200025" cy="0"/>
          </a:xfrm>
          <a:prstGeom prst="line">
            <a:avLst/>
          </a:prstGeom>
          <a:noFill/>
          <a:ln w="1588">
            <a:solidFill>
              <a:srgbClr val="000000"/>
            </a:solidFill>
            <a:round/>
            <a:headEnd/>
            <a:tailEnd/>
          </a:ln>
        </p:spPr>
        <p:txBody>
          <a:bodyPr/>
          <a:lstStyle/>
          <a:p>
            <a:endParaRPr lang="en-US"/>
          </a:p>
        </p:txBody>
      </p:sp>
      <p:sp>
        <p:nvSpPr>
          <p:cNvPr id="24" name="Line 1600"/>
          <p:cNvSpPr>
            <a:spLocks noChangeShapeType="1"/>
          </p:cNvSpPr>
          <p:nvPr/>
        </p:nvSpPr>
        <p:spPr bwMode="auto">
          <a:xfrm>
            <a:off x="5067300" y="4957902"/>
            <a:ext cx="200025" cy="0"/>
          </a:xfrm>
          <a:prstGeom prst="line">
            <a:avLst/>
          </a:prstGeom>
          <a:noFill/>
          <a:ln w="1588">
            <a:solidFill>
              <a:srgbClr val="000000"/>
            </a:solidFill>
            <a:round/>
            <a:headEnd/>
            <a:tailEnd/>
          </a:ln>
        </p:spPr>
        <p:txBody>
          <a:bodyPr/>
          <a:lstStyle/>
          <a:p>
            <a:endParaRPr lang="en-US"/>
          </a:p>
        </p:txBody>
      </p:sp>
      <p:sp>
        <p:nvSpPr>
          <p:cNvPr id="25" name="Rectangle 6805"/>
          <p:cNvSpPr>
            <a:spLocks noChangeArrowheads="1"/>
          </p:cNvSpPr>
          <p:nvPr/>
        </p:nvSpPr>
        <p:spPr bwMode="auto">
          <a:xfrm>
            <a:off x="4919663" y="4470539"/>
            <a:ext cx="192087" cy="255588"/>
          </a:xfrm>
          <a:prstGeom prst="rect">
            <a:avLst/>
          </a:prstGeom>
          <a:solidFill>
            <a:srgbClr val="DDDDDD"/>
          </a:solidFill>
          <a:ln w="9525">
            <a:noFill/>
            <a:miter lim="800000"/>
            <a:headEnd/>
            <a:tailEnd/>
          </a:ln>
        </p:spPr>
        <p:txBody>
          <a:bodyPr/>
          <a:lstStyle/>
          <a:p>
            <a:pPr eaLnBrk="0" hangingPunct="0"/>
            <a:endParaRPr lang="en-US" sz="2000" b="1">
              <a:solidFill>
                <a:srgbClr val="000000"/>
              </a:solidFill>
              <a:ea typeface="ＭＳ Ｐゴシック"/>
              <a:cs typeface="ＭＳ Ｐゴシック"/>
            </a:endParaRPr>
          </a:p>
        </p:txBody>
      </p:sp>
      <p:sp>
        <p:nvSpPr>
          <p:cNvPr id="26" name="Rectangle 6806"/>
          <p:cNvSpPr>
            <a:spLocks noChangeArrowheads="1"/>
          </p:cNvSpPr>
          <p:nvPr/>
        </p:nvSpPr>
        <p:spPr bwMode="auto">
          <a:xfrm>
            <a:off x="4919663" y="4470539"/>
            <a:ext cx="192087" cy="255588"/>
          </a:xfrm>
          <a:prstGeom prst="rect">
            <a:avLst/>
          </a:prstGeom>
          <a:noFill/>
          <a:ln w="1588">
            <a:solidFill>
              <a:srgbClr val="000000"/>
            </a:solidFill>
            <a:miter lim="800000"/>
            <a:headEnd/>
            <a:tailEnd/>
          </a:ln>
        </p:spPr>
        <p:txBody>
          <a:bodyPr/>
          <a:lstStyle/>
          <a:p>
            <a:pPr eaLnBrk="0" hangingPunct="0"/>
            <a:endParaRPr lang="en-US" sz="2000" b="1">
              <a:solidFill>
                <a:srgbClr val="000000"/>
              </a:solidFill>
              <a:ea typeface="ＭＳ Ｐゴシック"/>
              <a:cs typeface="ＭＳ Ｐゴシック"/>
            </a:endParaRPr>
          </a:p>
        </p:txBody>
      </p:sp>
      <p:sp>
        <p:nvSpPr>
          <p:cNvPr id="27" name="Line 1603"/>
          <p:cNvSpPr>
            <a:spLocks noChangeShapeType="1"/>
          </p:cNvSpPr>
          <p:nvPr/>
        </p:nvSpPr>
        <p:spPr bwMode="auto">
          <a:xfrm>
            <a:off x="4921250" y="4505464"/>
            <a:ext cx="192088" cy="0"/>
          </a:xfrm>
          <a:prstGeom prst="line">
            <a:avLst/>
          </a:prstGeom>
          <a:noFill/>
          <a:ln w="1588">
            <a:solidFill>
              <a:srgbClr val="000000"/>
            </a:solidFill>
            <a:round/>
            <a:headEnd/>
            <a:tailEnd/>
          </a:ln>
        </p:spPr>
        <p:txBody>
          <a:bodyPr/>
          <a:lstStyle/>
          <a:p>
            <a:endParaRPr lang="en-US"/>
          </a:p>
        </p:txBody>
      </p:sp>
      <p:sp>
        <p:nvSpPr>
          <p:cNvPr id="28" name="Line 1604"/>
          <p:cNvSpPr>
            <a:spLocks noChangeShapeType="1"/>
          </p:cNvSpPr>
          <p:nvPr/>
        </p:nvSpPr>
        <p:spPr bwMode="auto">
          <a:xfrm>
            <a:off x="4921250" y="4589602"/>
            <a:ext cx="192088" cy="0"/>
          </a:xfrm>
          <a:prstGeom prst="line">
            <a:avLst/>
          </a:prstGeom>
          <a:noFill/>
          <a:ln w="1588">
            <a:solidFill>
              <a:srgbClr val="000000"/>
            </a:solidFill>
            <a:round/>
            <a:headEnd/>
            <a:tailEnd/>
          </a:ln>
        </p:spPr>
        <p:txBody>
          <a:bodyPr/>
          <a:lstStyle/>
          <a:p>
            <a:endParaRPr lang="en-US"/>
          </a:p>
        </p:txBody>
      </p:sp>
      <p:sp>
        <p:nvSpPr>
          <p:cNvPr id="29" name="Rectangle 6809"/>
          <p:cNvSpPr>
            <a:spLocks noChangeArrowheads="1"/>
          </p:cNvSpPr>
          <p:nvPr/>
        </p:nvSpPr>
        <p:spPr bwMode="auto">
          <a:xfrm>
            <a:off x="4300538" y="4775339"/>
            <a:ext cx="195262" cy="227013"/>
          </a:xfrm>
          <a:prstGeom prst="rect">
            <a:avLst/>
          </a:prstGeom>
          <a:solidFill>
            <a:srgbClr val="DDDDDD"/>
          </a:solidFill>
          <a:ln w="9525">
            <a:noFill/>
            <a:miter lim="800000"/>
            <a:headEnd/>
            <a:tailEnd/>
          </a:ln>
        </p:spPr>
        <p:txBody>
          <a:bodyPr/>
          <a:lstStyle/>
          <a:p>
            <a:pPr eaLnBrk="0" hangingPunct="0"/>
            <a:endParaRPr lang="en-US" sz="2000" b="1">
              <a:solidFill>
                <a:srgbClr val="000000"/>
              </a:solidFill>
              <a:ea typeface="ＭＳ Ｐゴシック"/>
              <a:cs typeface="ＭＳ Ｐゴシック"/>
            </a:endParaRPr>
          </a:p>
        </p:txBody>
      </p:sp>
      <p:sp>
        <p:nvSpPr>
          <p:cNvPr id="30" name="Rectangle 6810"/>
          <p:cNvSpPr>
            <a:spLocks noChangeArrowheads="1"/>
          </p:cNvSpPr>
          <p:nvPr/>
        </p:nvSpPr>
        <p:spPr bwMode="auto">
          <a:xfrm>
            <a:off x="4300538" y="4775339"/>
            <a:ext cx="195262" cy="227013"/>
          </a:xfrm>
          <a:prstGeom prst="rect">
            <a:avLst/>
          </a:prstGeom>
          <a:noFill/>
          <a:ln w="1588">
            <a:solidFill>
              <a:srgbClr val="000000"/>
            </a:solidFill>
            <a:miter lim="800000"/>
            <a:headEnd/>
            <a:tailEnd/>
          </a:ln>
        </p:spPr>
        <p:txBody>
          <a:bodyPr/>
          <a:lstStyle/>
          <a:p>
            <a:pPr eaLnBrk="0" hangingPunct="0"/>
            <a:endParaRPr lang="en-US" sz="2000" b="1">
              <a:solidFill>
                <a:srgbClr val="000000"/>
              </a:solidFill>
              <a:ea typeface="ＭＳ Ｐゴシック"/>
              <a:cs typeface="ＭＳ Ｐゴシック"/>
            </a:endParaRPr>
          </a:p>
        </p:txBody>
      </p:sp>
      <p:sp>
        <p:nvSpPr>
          <p:cNvPr id="31" name="Line 1607"/>
          <p:cNvSpPr>
            <a:spLocks noChangeShapeType="1"/>
          </p:cNvSpPr>
          <p:nvPr/>
        </p:nvSpPr>
        <p:spPr bwMode="auto">
          <a:xfrm>
            <a:off x="4302125" y="4830902"/>
            <a:ext cx="195263" cy="0"/>
          </a:xfrm>
          <a:prstGeom prst="line">
            <a:avLst/>
          </a:prstGeom>
          <a:noFill/>
          <a:ln w="1588">
            <a:solidFill>
              <a:srgbClr val="000000"/>
            </a:solidFill>
            <a:round/>
            <a:headEnd/>
            <a:tailEnd/>
          </a:ln>
        </p:spPr>
        <p:txBody>
          <a:bodyPr/>
          <a:lstStyle/>
          <a:p>
            <a:endParaRPr lang="en-US"/>
          </a:p>
        </p:txBody>
      </p:sp>
      <p:sp>
        <p:nvSpPr>
          <p:cNvPr id="32" name="Line 1608"/>
          <p:cNvSpPr>
            <a:spLocks noChangeShapeType="1"/>
          </p:cNvSpPr>
          <p:nvPr/>
        </p:nvSpPr>
        <p:spPr bwMode="auto">
          <a:xfrm>
            <a:off x="4302125" y="4935677"/>
            <a:ext cx="195263" cy="0"/>
          </a:xfrm>
          <a:prstGeom prst="line">
            <a:avLst/>
          </a:prstGeom>
          <a:noFill/>
          <a:ln w="1588">
            <a:solidFill>
              <a:srgbClr val="000000"/>
            </a:solidFill>
            <a:round/>
            <a:headEnd/>
            <a:tailEnd/>
          </a:ln>
        </p:spPr>
        <p:txBody>
          <a:bodyPr/>
          <a:lstStyle/>
          <a:p>
            <a:endParaRPr lang="en-US"/>
          </a:p>
        </p:txBody>
      </p:sp>
      <p:sp>
        <p:nvSpPr>
          <p:cNvPr id="33" name="Rectangle 6813"/>
          <p:cNvSpPr>
            <a:spLocks noChangeArrowheads="1"/>
          </p:cNvSpPr>
          <p:nvPr/>
        </p:nvSpPr>
        <p:spPr bwMode="auto">
          <a:xfrm>
            <a:off x="4489450" y="5142052"/>
            <a:ext cx="152400" cy="227012"/>
          </a:xfrm>
          <a:prstGeom prst="rect">
            <a:avLst/>
          </a:prstGeom>
          <a:solidFill>
            <a:srgbClr val="DDDDDD"/>
          </a:solidFill>
          <a:ln w="9525">
            <a:noFill/>
            <a:miter lim="800000"/>
            <a:headEnd/>
            <a:tailEnd/>
          </a:ln>
        </p:spPr>
        <p:txBody>
          <a:bodyPr/>
          <a:lstStyle/>
          <a:p>
            <a:pPr eaLnBrk="0" hangingPunct="0"/>
            <a:endParaRPr lang="en-US" sz="2000" b="1">
              <a:solidFill>
                <a:srgbClr val="000000"/>
              </a:solidFill>
              <a:ea typeface="ＭＳ Ｐゴシック"/>
              <a:cs typeface="ＭＳ Ｐゴシック"/>
            </a:endParaRPr>
          </a:p>
        </p:txBody>
      </p:sp>
      <p:sp>
        <p:nvSpPr>
          <p:cNvPr id="34" name="Rectangle 6814"/>
          <p:cNvSpPr>
            <a:spLocks noChangeArrowheads="1"/>
          </p:cNvSpPr>
          <p:nvPr/>
        </p:nvSpPr>
        <p:spPr bwMode="auto">
          <a:xfrm>
            <a:off x="4489450" y="5142052"/>
            <a:ext cx="152400" cy="227012"/>
          </a:xfrm>
          <a:prstGeom prst="rect">
            <a:avLst/>
          </a:prstGeom>
          <a:noFill/>
          <a:ln w="1588">
            <a:solidFill>
              <a:srgbClr val="000000"/>
            </a:solidFill>
            <a:miter lim="800000"/>
            <a:headEnd/>
            <a:tailEnd/>
          </a:ln>
        </p:spPr>
        <p:txBody>
          <a:bodyPr/>
          <a:lstStyle/>
          <a:p>
            <a:pPr eaLnBrk="0" hangingPunct="0"/>
            <a:endParaRPr lang="en-US" sz="2000" b="1">
              <a:solidFill>
                <a:srgbClr val="000000"/>
              </a:solidFill>
              <a:ea typeface="ＭＳ Ｐゴシック"/>
              <a:cs typeface="ＭＳ Ｐゴシック"/>
            </a:endParaRPr>
          </a:p>
        </p:txBody>
      </p:sp>
      <p:sp>
        <p:nvSpPr>
          <p:cNvPr id="35" name="Line 1611"/>
          <p:cNvSpPr>
            <a:spLocks noChangeShapeType="1"/>
          </p:cNvSpPr>
          <p:nvPr/>
        </p:nvSpPr>
        <p:spPr bwMode="auto">
          <a:xfrm>
            <a:off x="4491038" y="5196027"/>
            <a:ext cx="152400" cy="0"/>
          </a:xfrm>
          <a:prstGeom prst="line">
            <a:avLst/>
          </a:prstGeom>
          <a:noFill/>
          <a:ln w="1588">
            <a:solidFill>
              <a:srgbClr val="000000"/>
            </a:solidFill>
            <a:round/>
            <a:headEnd/>
            <a:tailEnd/>
          </a:ln>
        </p:spPr>
        <p:txBody>
          <a:bodyPr/>
          <a:lstStyle/>
          <a:p>
            <a:endParaRPr lang="en-US"/>
          </a:p>
        </p:txBody>
      </p:sp>
      <p:sp>
        <p:nvSpPr>
          <p:cNvPr id="36" name="Line 1612"/>
          <p:cNvSpPr>
            <a:spLocks noChangeShapeType="1"/>
          </p:cNvSpPr>
          <p:nvPr/>
        </p:nvSpPr>
        <p:spPr bwMode="auto">
          <a:xfrm>
            <a:off x="4491038" y="5261114"/>
            <a:ext cx="152400" cy="0"/>
          </a:xfrm>
          <a:prstGeom prst="line">
            <a:avLst/>
          </a:prstGeom>
          <a:noFill/>
          <a:ln w="1588">
            <a:solidFill>
              <a:srgbClr val="000000"/>
            </a:solidFill>
            <a:round/>
            <a:headEnd/>
            <a:tailEnd/>
          </a:ln>
        </p:spPr>
        <p:txBody>
          <a:bodyPr/>
          <a:lstStyle/>
          <a:p>
            <a:endParaRPr lang="en-US"/>
          </a:p>
        </p:txBody>
      </p:sp>
      <p:sp>
        <p:nvSpPr>
          <p:cNvPr id="37" name="Freeform 6817"/>
          <p:cNvSpPr>
            <a:spLocks/>
          </p:cNvSpPr>
          <p:nvPr/>
        </p:nvSpPr>
        <p:spPr bwMode="auto">
          <a:xfrm>
            <a:off x="5410200" y="4541977"/>
            <a:ext cx="22225" cy="25400"/>
          </a:xfrm>
          <a:custGeom>
            <a:avLst/>
            <a:gdLst>
              <a:gd name="T0" fmla="*/ 2147483647 w 15"/>
              <a:gd name="T1" fmla="*/ 2147483647 h 17"/>
              <a:gd name="T2" fmla="*/ 2147483647 w 15"/>
              <a:gd name="T3" fmla="*/ 2147483647 h 17"/>
              <a:gd name="T4" fmla="*/ 2147483647 w 15"/>
              <a:gd name="T5" fmla="*/ 2147483647 h 17"/>
              <a:gd name="T6" fmla="*/ 2147483647 w 15"/>
              <a:gd name="T7" fmla="*/ 2147483647 h 17"/>
              <a:gd name="T8" fmla="*/ 2147483647 w 15"/>
              <a:gd name="T9" fmla="*/ 0 h 17"/>
              <a:gd name="T10" fmla="*/ 2147483647 w 15"/>
              <a:gd name="T11" fmla="*/ 2147483647 h 17"/>
              <a:gd name="T12" fmla="*/ 2147483647 w 15"/>
              <a:gd name="T13" fmla="*/ 2147483647 h 17"/>
              <a:gd name="T14" fmla="*/ 2147483647 w 15"/>
              <a:gd name="T15" fmla="*/ 2147483647 h 17"/>
              <a:gd name="T16" fmla="*/ 0 w 15"/>
              <a:gd name="T17" fmla="*/ 2147483647 h 17"/>
              <a:gd name="T18" fmla="*/ 2147483647 w 15"/>
              <a:gd name="T19" fmla="*/ 2147483647 h 17"/>
              <a:gd name="T20" fmla="*/ 2147483647 w 15"/>
              <a:gd name="T21" fmla="*/ 2147483647 h 17"/>
              <a:gd name="T22" fmla="*/ 2147483647 w 15"/>
              <a:gd name="T23" fmla="*/ 2147483647 h 17"/>
              <a:gd name="T24" fmla="*/ 2147483647 w 15"/>
              <a:gd name="T25" fmla="*/ 2147483647 h 17"/>
              <a:gd name="T26" fmla="*/ 2147483647 w 15"/>
              <a:gd name="T27" fmla="*/ 2147483647 h 17"/>
              <a:gd name="T28" fmla="*/ 2147483647 w 15"/>
              <a:gd name="T29" fmla="*/ 2147483647 h 17"/>
              <a:gd name="T30" fmla="*/ 2147483647 w 15"/>
              <a:gd name="T31" fmla="*/ 2147483647 h 17"/>
              <a:gd name="T32" fmla="*/ 2147483647 w 15"/>
              <a:gd name="T33" fmla="*/ 2147483647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7"/>
              <a:gd name="T53" fmla="*/ 15 w 15"/>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7">
                <a:moveTo>
                  <a:pt x="15" y="8"/>
                </a:moveTo>
                <a:lnTo>
                  <a:pt x="15" y="5"/>
                </a:lnTo>
                <a:lnTo>
                  <a:pt x="14" y="3"/>
                </a:lnTo>
                <a:lnTo>
                  <a:pt x="11" y="1"/>
                </a:lnTo>
                <a:lnTo>
                  <a:pt x="8" y="0"/>
                </a:lnTo>
                <a:lnTo>
                  <a:pt x="5" y="1"/>
                </a:lnTo>
                <a:lnTo>
                  <a:pt x="2" y="3"/>
                </a:lnTo>
                <a:lnTo>
                  <a:pt x="1" y="5"/>
                </a:lnTo>
                <a:lnTo>
                  <a:pt x="0" y="8"/>
                </a:lnTo>
                <a:lnTo>
                  <a:pt x="1" y="12"/>
                </a:lnTo>
                <a:lnTo>
                  <a:pt x="2" y="15"/>
                </a:lnTo>
                <a:lnTo>
                  <a:pt x="5" y="16"/>
                </a:lnTo>
                <a:lnTo>
                  <a:pt x="8" y="17"/>
                </a:lnTo>
                <a:lnTo>
                  <a:pt x="11" y="16"/>
                </a:lnTo>
                <a:lnTo>
                  <a:pt x="14" y="15"/>
                </a:lnTo>
                <a:lnTo>
                  <a:pt x="15" y="12"/>
                </a:lnTo>
                <a:lnTo>
                  <a:pt x="15" y="8"/>
                </a:lnTo>
              </a:path>
            </a:pathLst>
          </a:custGeom>
          <a:noFill/>
          <a:ln w="0">
            <a:solidFill>
              <a:srgbClr val="000000"/>
            </a:solidFill>
            <a:round/>
            <a:headEnd/>
            <a:tailEnd/>
          </a:ln>
        </p:spPr>
        <p:txBody>
          <a:bodyPr/>
          <a:lstStyle/>
          <a:p>
            <a:endParaRPr lang="en-US"/>
          </a:p>
        </p:txBody>
      </p:sp>
      <p:sp>
        <p:nvSpPr>
          <p:cNvPr id="38" name="Line 1615"/>
          <p:cNvSpPr>
            <a:spLocks noChangeShapeType="1"/>
          </p:cNvSpPr>
          <p:nvPr/>
        </p:nvSpPr>
        <p:spPr bwMode="auto">
          <a:xfrm>
            <a:off x="5424488" y="4570552"/>
            <a:ext cx="1587" cy="39687"/>
          </a:xfrm>
          <a:prstGeom prst="line">
            <a:avLst/>
          </a:prstGeom>
          <a:noFill/>
          <a:ln w="0">
            <a:solidFill>
              <a:srgbClr val="000000"/>
            </a:solidFill>
            <a:round/>
            <a:headEnd/>
            <a:tailEnd/>
          </a:ln>
        </p:spPr>
        <p:txBody>
          <a:bodyPr/>
          <a:lstStyle/>
          <a:p>
            <a:endParaRPr lang="en-US"/>
          </a:p>
        </p:txBody>
      </p:sp>
      <p:sp>
        <p:nvSpPr>
          <p:cNvPr id="39" name="Line 1616"/>
          <p:cNvSpPr>
            <a:spLocks noChangeShapeType="1"/>
          </p:cNvSpPr>
          <p:nvPr/>
        </p:nvSpPr>
        <p:spPr bwMode="auto">
          <a:xfrm>
            <a:off x="5389563" y="4586427"/>
            <a:ext cx="68262" cy="0"/>
          </a:xfrm>
          <a:prstGeom prst="line">
            <a:avLst/>
          </a:prstGeom>
          <a:noFill/>
          <a:ln w="0">
            <a:solidFill>
              <a:srgbClr val="000000"/>
            </a:solidFill>
            <a:round/>
            <a:headEnd/>
            <a:tailEnd/>
          </a:ln>
        </p:spPr>
        <p:txBody>
          <a:bodyPr/>
          <a:lstStyle/>
          <a:p>
            <a:endParaRPr lang="en-US"/>
          </a:p>
        </p:txBody>
      </p:sp>
      <p:sp>
        <p:nvSpPr>
          <p:cNvPr id="40" name="Line 1617"/>
          <p:cNvSpPr>
            <a:spLocks noChangeShapeType="1"/>
          </p:cNvSpPr>
          <p:nvPr/>
        </p:nvSpPr>
        <p:spPr bwMode="auto">
          <a:xfrm flipH="1">
            <a:off x="5391150" y="4610239"/>
            <a:ext cx="33338" cy="46038"/>
          </a:xfrm>
          <a:prstGeom prst="line">
            <a:avLst/>
          </a:prstGeom>
          <a:noFill/>
          <a:ln w="0">
            <a:solidFill>
              <a:srgbClr val="000000"/>
            </a:solidFill>
            <a:round/>
            <a:headEnd/>
            <a:tailEnd/>
          </a:ln>
        </p:spPr>
        <p:txBody>
          <a:bodyPr/>
          <a:lstStyle/>
          <a:p>
            <a:endParaRPr lang="en-US"/>
          </a:p>
        </p:txBody>
      </p:sp>
      <p:sp>
        <p:nvSpPr>
          <p:cNvPr id="41" name="Line 1618"/>
          <p:cNvSpPr>
            <a:spLocks noChangeShapeType="1"/>
          </p:cNvSpPr>
          <p:nvPr/>
        </p:nvSpPr>
        <p:spPr bwMode="auto">
          <a:xfrm>
            <a:off x="5424488" y="4610239"/>
            <a:ext cx="31750" cy="46038"/>
          </a:xfrm>
          <a:prstGeom prst="line">
            <a:avLst/>
          </a:prstGeom>
          <a:noFill/>
          <a:ln w="0">
            <a:solidFill>
              <a:srgbClr val="000000"/>
            </a:solidFill>
            <a:round/>
            <a:headEnd/>
            <a:tailEnd/>
          </a:ln>
        </p:spPr>
        <p:txBody>
          <a:bodyPr/>
          <a:lstStyle/>
          <a:p>
            <a:endParaRPr lang="en-US"/>
          </a:p>
        </p:txBody>
      </p:sp>
      <p:sp>
        <p:nvSpPr>
          <p:cNvPr id="42" name="Freeform 6822"/>
          <p:cNvSpPr>
            <a:spLocks/>
          </p:cNvSpPr>
          <p:nvPr/>
        </p:nvSpPr>
        <p:spPr bwMode="auto">
          <a:xfrm>
            <a:off x="4159250" y="4653102"/>
            <a:ext cx="25400" cy="23812"/>
          </a:xfrm>
          <a:custGeom>
            <a:avLst/>
            <a:gdLst>
              <a:gd name="T0" fmla="*/ 2147483647 w 16"/>
              <a:gd name="T1" fmla="*/ 2147483647 h 16"/>
              <a:gd name="T2" fmla="*/ 2147483647 w 16"/>
              <a:gd name="T3" fmla="*/ 2147483647 h 16"/>
              <a:gd name="T4" fmla="*/ 2147483647 w 16"/>
              <a:gd name="T5" fmla="*/ 2147483647 h 16"/>
              <a:gd name="T6" fmla="*/ 2147483647 w 16"/>
              <a:gd name="T7" fmla="*/ 2147483647 h 16"/>
              <a:gd name="T8" fmla="*/ 2147483647 w 16"/>
              <a:gd name="T9" fmla="*/ 0 h 16"/>
              <a:gd name="T10" fmla="*/ 2147483647 w 16"/>
              <a:gd name="T11" fmla="*/ 2147483647 h 16"/>
              <a:gd name="T12" fmla="*/ 2147483647 w 16"/>
              <a:gd name="T13" fmla="*/ 2147483647 h 16"/>
              <a:gd name="T14" fmla="*/ 0 w 16"/>
              <a:gd name="T15" fmla="*/ 2147483647 h 16"/>
              <a:gd name="T16" fmla="*/ 0 w 16"/>
              <a:gd name="T17" fmla="*/ 2147483647 h 16"/>
              <a:gd name="T18" fmla="*/ 0 w 16"/>
              <a:gd name="T19" fmla="*/ 2147483647 h 16"/>
              <a:gd name="T20" fmla="*/ 2147483647 w 16"/>
              <a:gd name="T21" fmla="*/ 2147483647 h 16"/>
              <a:gd name="T22" fmla="*/ 2147483647 w 16"/>
              <a:gd name="T23" fmla="*/ 2147483647 h 16"/>
              <a:gd name="T24" fmla="*/ 2147483647 w 16"/>
              <a:gd name="T25" fmla="*/ 2147483647 h 16"/>
              <a:gd name="T26" fmla="*/ 2147483647 w 16"/>
              <a:gd name="T27" fmla="*/ 2147483647 h 16"/>
              <a:gd name="T28" fmla="*/ 2147483647 w 16"/>
              <a:gd name="T29" fmla="*/ 2147483647 h 16"/>
              <a:gd name="T30" fmla="*/ 2147483647 w 16"/>
              <a:gd name="T31" fmla="*/ 2147483647 h 16"/>
              <a:gd name="T32" fmla="*/ 2147483647 w 16"/>
              <a:gd name="T33" fmla="*/ 2147483647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6"/>
              <a:gd name="T53" fmla="*/ 16 w 16"/>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6">
                <a:moveTo>
                  <a:pt x="16" y="8"/>
                </a:moveTo>
                <a:lnTo>
                  <a:pt x="15" y="6"/>
                </a:lnTo>
                <a:lnTo>
                  <a:pt x="13" y="2"/>
                </a:lnTo>
                <a:lnTo>
                  <a:pt x="11" y="1"/>
                </a:lnTo>
                <a:lnTo>
                  <a:pt x="8" y="0"/>
                </a:lnTo>
                <a:lnTo>
                  <a:pt x="4" y="1"/>
                </a:lnTo>
                <a:lnTo>
                  <a:pt x="2" y="2"/>
                </a:lnTo>
                <a:lnTo>
                  <a:pt x="0" y="6"/>
                </a:lnTo>
                <a:lnTo>
                  <a:pt x="0" y="8"/>
                </a:lnTo>
                <a:lnTo>
                  <a:pt x="0" y="11"/>
                </a:lnTo>
                <a:lnTo>
                  <a:pt x="2" y="14"/>
                </a:lnTo>
                <a:lnTo>
                  <a:pt x="4" y="16"/>
                </a:lnTo>
                <a:lnTo>
                  <a:pt x="8" y="16"/>
                </a:lnTo>
                <a:lnTo>
                  <a:pt x="11" y="16"/>
                </a:lnTo>
                <a:lnTo>
                  <a:pt x="13" y="14"/>
                </a:lnTo>
                <a:lnTo>
                  <a:pt x="15" y="11"/>
                </a:lnTo>
                <a:lnTo>
                  <a:pt x="16" y="8"/>
                </a:lnTo>
              </a:path>
            </a:pathLst>
          </a:custGeom>
          <a:noFill/>
          <a:ln w="0">
            <a:solidFill>
              <a:srgbClr val="000000"/>
            </a:solidFill>
            <a:round/>
            <a:headEnd/>
            <a:tailEnd/>
          </a:ln>
        </p:spPr>
        <p:txBody>
          <a:bodyPr/>
          <a:lstStyle/>
          <a:p>
            <a:endParaRPr lang="en-US"/>
          </a:p>
        </p:txBody>
      </p:sp>
      <p:sp>
        <p:nvSpPr>
          <p:cNvPr id="43" name="Line 1620"/>
          <p:cNvSpPr>
            <a:spLocks noChangeShapeType="1"/>
          </p:cNvSpPr>
          <p:nvPr/>
        </p:nvSpPr>
        <p:spPr bwMode="auto">
          <a:xfrm>
            <a:off x="4171950" y="4681677"/>
            <a:ext cx="1588" cy="38100"/>
          </a:xfrm>
          <a:prstGeom prst="line">
            <a:avLst/>
          </a:prstGeom>
          <a:noFill/>
          <a:ln w="0">
            <a:solidFill>
              <a:srgbClr val="000000"/>
            </a:solidFill>
            <a:round/>
            <a:headEnd/>
            <a:tailEnd/>
          </a:ln>
        </p:spPr>
        <p:txBody>
          <a:bodyPr/>
          <a:lstStyle/>
          <a:p>
            <a:endParaRPr lang="en-US"/>
          </a:p>
        </p:txBody>
      </p:sp>
      <p:sp>
        <p:nvSpPr>
          <p:cNvPr id="44" name="Line 1621"/>
          <p:cNvSpPr>
            <a:spLocks noChangeShapeType="1"/>
          </p:cNvSpPr>
          <p:nvPr/>
        </p:nvSpPr>
        <p:spPr bwMode="auto">
          <a:xfrm>
            <a:off x="4140200" y="4695964"/>
            <a:ext cx="68263" cy="0"/>
          </a:xfrm>
          <a:prstGeom prst="line">
            <a:avLst/>
          </a:prstGeom>
          <a:noFill/>
          <a:ln w="0">
            <a:solidFill>
              <a:srgbClr val="000000"/>
            </a:solidFill>
            <a:round/>
            <a:headEnd/>
            <a:tailEnd/>
          </a:ln>
        </p:spPr>
        <p:txBody>
          <a:bodyPr/>
          <a:lstStyle/>
          <a:p>
            <a:endParaRPr lang="en-US"/>
          </a:p>
        </p:txBody>
      </p:sp>
      <p:sp>
        <p:nvSpPr>
          <p:cNvPr id="45" name="Line 1622"/>
          <p:cNvSpPr>
            <a:spLocks noChangeShapeType="1"/>
          </p:cNvSpPr>
          <p:nvPr/>
        </p:nvSpPr>
        <p:spPr bwMode="auto">
          <a:xfrm flipH="1">
            <a:off x="4140200" y="4719777"/>
            <a:ext cx="31750" cy="46037"/>
          </a:xfrm>
          <a:prstGeom prst="line">
            <a:avLst/>
          </a:prstGeom>
          <a:noFill/>
          <a:ln w="0">
            <a:solidFill>
              <a:srgbClr val="000000"/>
            </a:solidFill>
            <a:round/>
            <a:headEnd/>
            <a:tailEnd/>
          </a:ln>
        </p:spPr>
        <p:txBody>
          <a:bodyPr/>
          <a:lstStyle/>
          <a:p>
            <a:endParaRPr lang="en-US"/>
          </a:p>
        </p:txBody>
      </p:sp>
      <p:sp>
        <p:nvSpPr>
          <p:cNvPr id="46" name="Line 1623"/>
          <p:cNvSpPr>
            <a:spLocks noChangeShapeType="1"/>
          </p:cNvSpPr>
          <p:nvPr/>
        </p:nvSpPr>
        <p:spPr bwMode="auto">
          <a:xfrm>
            <a:off x="4171950" y="4719777"/>
            <a:ext cx="34925" cy="46037"/>
          </a:xfrm>
          <a:prstGeom prst="line">
            <a:avLst/>
          </a:prstGeom>
          <a:noFill/>
          <a:ln w="0">
            <a:solidFill>
              <a:srgbClr val="000000"/>
            </a:solidFill>
            <a:round/>
            <a:headEnd/>
            <a:tailEnd/>
          </a:ln>
        </p:spPr>
        <p:txBody>
          <a:bodyPr/>
          <a:lstStyle/>
          <a:p>
            <a:endParaRPr lang="en-US"/>
          </a:p>
        </p:txBody>
      </p:sp>
      <p:sp>
        <p:nvSpPr>
          <p:cNvPr id="47" name="Line 1624"/>
          <p:cNvSpPr>
            <a:spLocks noChangeShapeType="1"/>
          </p:cNvSpPr>
          <p:nvPr/>
        </p:nvSpPr>
        <p:spPr bwMode="auto">
          <a:xfrm flipV="1">
            <a:off x="4421188" y="4567377"/>
            <a:ext cx="1587" cy="207962"/>
          </a:xfrm>
          <a:prstGeom prst="line">
            <a:avLst/>
          </a:prstGeom>
          <a:noFill/>
          <a:ln w="1588">
            <a:solidFill>
              <a:srgbClr val="000000"/>
            </a:solidFill>
            <a:round/>
            <a:headEnd/>
            <a:tailEnd/>
          </a:ln>
        </p:spPr>
        <p:txBody>
          <a:bodyPr/>
          <a:lstStyle/>
          <a:p>
            <a:endParaRPr lang="en-US"/>
          </a:p>
        </p:txBody>
      </p:sp>
      <p:sp>
        <p:nvSpPr>
          <p:cNvPr id="48" name="Line 1625"/>
          <p:cNvSpPr>
            <a:spLocks noChangeShapeType="1"/>
          </p:cNvSpPr>
          <p:nvPr/>
        </p:nvSpPr>
        <p:spPr bwMode="auto">
          <a:xfrm>
            <a:off x="4421188" y="4567377"/>
            <a:ext cx="498475" cy="0"/>
          </a:xfrm>
          <a:prstGeom prst="line">
            <a:avLst/>
          </a:prstGeom>
          <a:noFill/>
          <a:ln w="1588">
            <a:solidFill>
              <a:srgbClr val="000000"/>
            </a:solidFill>
            <a:round/>
            <a:headEnd/>
            <a:tailEnd/>
          </a:ln>
        </p:spPr>
        <p:txBody>
          <a:bodyPr/>
          <a:lstStyle/>
          <a:p>
            <a:endParaRPr lang="en-US"/>
          </a:p>
        </p:txBody>
      </p:sp>
      <p:sp>
        <p:nvSpPr>
          <p:cNvPr id="49" name="Line 1626"/>
          <p:cNvSpPr>
            <a:spLocks noChangeShapeType="1"/>
          </p:cNvSpPr>
          <p:nvPr/>
        </p:nvSpPr>
        <p:spPr bwMode="auto">
          <a:xfrm flipV="1">
            <a:off x="4864100" y="4670564"/>
            <a:ext cx="1588" cy="150813"/>
          </a:xfrm>
          <a:prstGeom prst="line">
            <a:avLst/>
          </a:prstGeom>
          <a:noFill/>
          <a:ln w="1588">
            <a:solidFill>
              <a:srgbClr val="000000"/>
            </a:solidFill>
            <a:round/>
            <a:headEnd/>
            <a:tailEnd/>
          </a:ln>
        </p:spPr>
        <p:txBody>
          <a:bodyPr/>
          <a:lstStyle/>
          <a:p>
            <a:endParaRPr lang="en-US"/>
          </a:p>
        </p:txBody>
      </p:sp>
      <p:sp>
        <p:nvSpPr>
          <p:cNvPr id="50" name="Line 1627"/>
          <p:cNvSpPr>
            <a:spLocks noChangeShapeType="1"/>
          </p:cNvSpPr>
          <p:nvPr/>
        </p:nvSpPr>
        <p:spPr bwMode="auto">
          <a:xfrm>
            <a:off x="4864100" y="4670564"/>
            <a:ext cx="55563" cy="0"/>
          </a:xfrm>
          <a:prstGeom prst="line">
            <a:avLst/>
          </a:prstGeom>
          <a:noFill/>
          <a:ln w="1588">
            <a:solidFill>
              <a:srgbClr val="000000"/>
            </a:solidFill>
            <a:round/>
            <a:headEnd/>
            <a:tailEnd/>
          </a:ln>
        </p:spPr>
        <p:txBody>
          <a:bodyPr/>
          <a:lstStyle/>
          <a:p>
            <a:endParaRPr lang="en-US"/>
          </a:p>
        </p:txBody>
      </p:sp>
      <p:sp>
        <p:nvSpPr>
          <p:cNvPr id="51" name="Line 1628"/>
          <p:cNvSpPr>
            <a:spLocks noChangeShapeType="1"/>
          </p:cNvSpPr>
          <p:nvPr/>
        </p:nvSpPr>
        <p:spPr bwMode="auto">
          <a:xfrm>
            <a:off x="4498975" y="4889639"/>
            <a:ext cx="171450" cy="0"/>
          </a:xfrm>
          <a:prstGeom prst="line">
            <a:avLst/>
          </a:prstGeom>
          <a:noFill/>
          <a:ln w="1588">
            <a:solidFill>
              <a:srgbClr val="000000"/>
            </a:solidFill>
            <a:round/>
            <a:headEnd/>
            <a:tailEnd/>
          </a:ln>
        </p:spPr>
        <p:txBody>
          <a:bodyPr/>
          <a:lstStyle/>
          <a:p>
            <a:endParaRPr lang="en-US"/>
          </a:p>
        </p:txBody>
      </p:sp>
      <p:sp>
        <p:nvSpPr>
          <p:cNvPr id="52" name="Line 1629"/>
          <p:cNvSpPr>
            <a:spLocks noChangeShapeType="1"/>
          </p:cNvSpPr>
          <p:nvPr/>
        </p:nvSpPr>
        <p:spPr bwMode="auto">
          <a:xfrm>
            <a:off x="4670425" y="4889639"/>
            <a:ext cx="1588" cy="249238"/>
          </a:xfrm>
          <a:prstGeom prst="line">
            <a:avLst/>
          </a:prstGeom>
          <a:noFill/>
          <a:ln w="1588">
            <a:solidFill>
              <a:srgbClr val="000000"/>
            </a:solidFill>
            <a:round/>
            <a:headEnd/>
            <a:tailEnd/>
          </a:ln>
        </p:spPr>
        <p:txBody>
          <a:bodyPr/>
          <a:lstStyle/>
          <a:p>
            <a:endParaRPr lang="en-US"/>
          </a:p>
        </p:txBody>
      </p:sp>
      <p:sp>
        <p:nvSpPr>
          <p:cNvPr id="53" name="Line 1630"/>
          <p:cNvSpPr>
            <a:spLocks noChangeShapeType="1"/>
          </p:cNvSpPr>
          <p:nvPr/>
        </p:nvSpPr>
        <p:spPr bwMode="auto">
          <a:xfrm>
            <a:off x="4670425" y="5138877"/>
            <a:ext cx="495300" cy="0"/>
          </a:xfrm>
          <a:prstGeom prst="line">
            <a:avLst/>
          </a:prstGeom>
          <a:noFill/>
          <a:ln w="1588">
            <a:solidFill>
              <a:srgbClr val="000000"/>
            </a:solidFill>
            <a:round/>
            <a:headEnd/>
            <a:tailEnd/>
          </a:ln>
        </p:spPr>
        <p:txBody>
          <a:bodyPr/>
          <a:lstStyle/>
          <a:p>
            <a:endParaRPr lang="en-US"/>
          </a:p>
        </p:txBody>
      </p:sp>
      <p:sp>
        <p:nvSpPr>
          <p:cNvPr id="54" name="Line 1631"/>
          <p:cNvSpPr>
            <a:spLocks noChangeShapeType="1"/>
          </p:cNvSpPr>
          <p:nvPr/>
        </p:nvSpPr>
        <p:spPr bwMode="auto">
          <a:xfrm flipV="1">
            <a:off x="5165725" y="5072202"/>
            <a:ext cx="1588" cy="66675"/>
          </a:xfrm>
          <a:prstGeom prst="line">
            <a:avLst/>
          </a:prstGeom>
          <a:noFill/>
          <a:ln w="1588">
            <a:solidFill>
              <a:srgbClr val="000000"/>
            </a:solidFill>
            <a:round/>
            <a:headEnd/>
            <a:tailEnd/>
          </a:ln>
        </p:spPr>
        <p:txBody>
          <a:bodyPr/>
          <a:lstStyle/>
          <a:p>
            <a:endParaRPr lang="en-US"/>
          </a:p>
        </p:txBody>
      </p:sp>
      <p:sp>
        <p:nvSpPr>
          <p:cNvPr id="55" name="Line 1632"/>
          <p:cNvSpPr>
            <a:spLocks noChangeShapeType="1"/>
          </p:cNvSpPr>
          <p:nvPr/>
        </p:nvSpPr>
        <p:spPr bwMode="auto">
          <a:xfrm>
            <a:off x="4208463" y="4708664"/>
            <a:ext cx="587375" cy="0"/>
          </a:xfrm>
          <a:prstGeom prst="line">
            <a:avLst/>
          </a:prstGeom>
          <a:noFill/>
          <a:ln w="1588">
            <a:solidFill>
              <a:srgbClr val="000000"/>
            </a:solidFill>
            <a:round/>
            <a:headEnd/>
            <a:tailEnd/>
          </a:ln>
        </p:spPr>
        <p:txBody>
          <a:bodyPr/>
          <a:lstStyle/>
          <a:p>
            <a:endParaRPr lang="en-US"/>
          </a:p>
        </p:txBody>
      </p:sp>
      <p:sp>
        <p:nvSpPr>
          <p:cNvPr id="56" name="Line 1633"/>
          <p:cNvSpPr>
            <a:spLocks noChangeShapeType="1"/>
          </p:cNvSpPr>
          <p:nvPr/>
        </p:nvSpPr>
        <p:spPr bwMode="auto">
          <a:xfrm>
            <a:off x="4795838" y="4708664"/>
            <a:ext cx="1587" cy="112713"/>
          </a:xfrm>
          <a:prstGeom prst="line">
            <a:avLst/>
          </a:prstGeom>
          <a:noFill/>
          <a:ln w="1588">
            <a:solidFill>
              <a:srgbClr val="000000"/>
            </a:solidFill>
            <a:round/>
            <a:headEnd/>
            <a:tailEnd/>
          </a:ln>
        </p:spPr>
        <p:txBody>
          <a:bodyPr/>
          <a:lstStyle/>
          <a:p>
            <a:endParaRPr lang="en-US"/>
          </a:p>
        </p:txBody>
      </p:sp>
      <p:sp>
        <p:nvSpPr>
          <p:cNvPr id="57" name="Line 1634"/>
          <p:cNvSpPr>
            <a:spLocks noChangeShapeType="1"/>
          </p:cNvSpPr>
          <p:nvPr/>
        </p:nvSpPr>
        <p:spPr bwMode="auto">
          <a:xfrm flipH="1">
            <a:off x="5114925" y="4597539"/>
            <a:ext cx="258763" cy="0"/>
          </a:xfrm>
          <a:prstGeom prst="line">
            <a:avLst/>
          </a:prstGeom>
          <a:noFill/>
          <a:ln w="1588">
            <a:solidFill>
              <a:srgbClr val="000000"/>
            </a:solidFill>
            <a:round/>
            <a:headEnd/>
            <a:tailEnd/>
          </a:ln>
        </p:spPr>
        <p:txBody>
          <a:bodyPr/>
          <a:lstStyle/>
          <a:p>
            <a:endParaRPr lang="en-US"/>
          </a:p>
        </p:txBody>
      </p:sp>
      <p:sp>
        <p:nvSpPr>
          <p:cNvPr id="58" name="Line 1635"/>
          <p:cNvSpPr>
            <a:spLocks noChangeShapeType="1"/>
          </p:cNvSpPr>
          <p:nvPr/>
        </p:nvSpPr>
        <p:spPr bwMode="auto">
          <a:xfrm>
            <a:off x="4171950" y="4765814"/>
            <a:ext cx="1588" cy="365125"/>
          </a:xfrm>
          <a:prstGeom prst="line">
            <a:avLst/>
          </a:prstGeom>
          <a:noFill/>
          <a:ln w="1588">
            <a:solidFill>
              <a:srgbClr val="000000"/>
            </a:solidFill>
            <a:round/>
            <a:headEnd/>
            <a:tailEnd/>
          </a:ln>
        </p:spPr>
        <p:txBody>
          <a:bodyPr/>
          <a:lstStyle/>
          <a:p>
            <a:endParaRPr lang="en-US"/>
          </a:p>
        </p:txBody>
      </p:sp>
      <p:sp>
        <p:nvSpPr>
          <p:cNvPr id="59" name="Line 1636"/>
          <p:cNvSpPr>
            <a:spLocks noChangeShapeType="1"/>
          </p:cNvSpPr>
          <p:nvPr/>
        </p:nvSpPr>
        <p:spPr bwMode="auto">
          <a:xfrm flipH="1" flipV="1">
            <a:off x="4473575" y="5002352"/>
            <a:ext cx="50800" cy="139700"/>
          </a:xfrm>
          <a:prstGeom prst="line">
            <a:avLst/>
          </a:prstGeom>
          <a:noFill/>
          <a:ln w="1588">
            <a:solidFill>
              <a:srgbClr val="000000"/>
            </a:solidFill>
            <a:round/>
            <a:headEnd/>
            <a:tailEnd/>
          </a:ln>
        </p:spPr>
        <p:txBody>
          <a:bodyPr/>
          <a:lstStyle/>
          <a:p>
            <a:endParaRPr lang="en-US"/>
          </a:p>
        </p:txBody>
      </p:sp>
      <p:sp>
        <p:nvSpPr>
          <p:cNvPr id="60" name="Freeform 6840"/>
          <p:cNvSpPr>
            <a:spLocks/>
          </p:cNvSpPr>
          <p:nvPr/>
        </p:nvSpPr>
        <p:spPr bwMode="auto">
          <a:xfrm>
            <a:off x="4468813" y="5002352"/>
            <a:ext cx="25400" cy="28575"/>
          </a:xfrm>
          <a:custGeom>
            <a:avLst/>
            <a:gdLst>
              <a:gd name="T0" fmla="*/ 2147483647 w 17"/>
              <a:gd name="T1" fmla="*/ 0 h 18"/>
              <a:gd name="T2" fmla="*/ 0 w 17"/>
              <a:gd name="T3" fmla="*/ 2147483647 h 18"/>
              <a:gd name="T4" fmla="*/ 2147483647 w 17"/>
              <a:gd name="T5" fmla="*/ 2147483647 h 18"/>
              <a:gd name="T6" fmla="*/ 2147483647 w 17"/>
              <a:gd name="T7" fmla="*/ 0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3" y="0"/>
                </a:moveTo>
                <a:lnTo>
                  <a:pt x="0" y="18"/>
                </a:lnTo>
                <a:lnTo>
                  <a:pt x="17" y="12"/>
                </a:lnTo>
                <a:lnTo>
                  <a:pt x="3" y="0"/>
                </a:lnTo>
                <a:close/>
              </a:path>
            </a:pathLst>
          </a:custGeom>
          <a:solidFill>
            <a:srgbClr val="FFFFFF"/>
          </a:solidFill>
          <a:ln w="9525">
            <a:noFill/>
            <a:round/>
            <a:headEnd/>
            <a:tailEnd/>
          </a:ln>
        </p:spPr>
        <p:txBody>
          <a:bodyPr/>
          <a:lstStyle/>
          <a:p>
            <a:endParaRPr lang="en-US"/>
          </a:p>
        </p:txBody>
      </p:sp>
      <p:sp>
        <p:nvSpPr>
          <p:cNvPr id="61" name="Freeform 6841"/>
          <p:cNvSpPr>
            <a:spLocks/>
          </p:cNvSpPr>
          <p:nvPr/>
        </p:nvSpPr>
        <p:spPr bwMode="auto">
          <a:xfrm>
            <a:off x="4468813" y="5002352"/>
            <a:ext cx="25400" cy="28575"/>
          </a:xfrm>
          <a:custGeom>
            <a:avLst/>
            <a:gdLst>
              <a:gd name="T0" fmla="*/ 2147483647 w 17"/>
              <a:gd name="T1" fmla="*/ 0 h 18"/>
              <a:gd name="T2" fmla="*/ 0 w 17"/>
              <a:gd name="T3" fmla="*/ 2147483647 h 18"/>
              <a:gd name="T4" fmla="*/ 2147483647 w 17"/>
              <a:gd name="T5" fmla="*/ 2147483647 h 18"/>
              <a:gd name="T6" fmla="*/ 2147483647 w 17"/>
              <a:gd name="T7" fmla="*/ 0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3" y="0"/>
                </a:moveTo>
                <a:lnTo>
                  <a:pt x="0" y="18"/>
                </a:lnTo>
                <a:lnTo>
                  <a:pt x="17" y="12"/>
                </a:lnTo>
                <a:lnTo>
                  <a:pt x="3" y="0"/>
                </a:lnTo>
                <a:close/>
              </a:path>
            </a:pathLst>
          </a:custGeom>
          <a:noFill/>
          <a:ln w="1588">
            <a:solidFill>
              <a:srgbClr val="000000"/>
            </a:solidFill>
            <a:round/>
            <a:headEnd/>
            <a:tailEnd/>
          </a:ln>
        </p:spPr>
        <p:txBody>
          <a:bodyPr/>
          <a:lstStyle/>
          <a:p>
            <a:endParaRPr lang="en-US"/>
          </a:p>
        </p:txBody>
      </p:sp>
      <p:sp>
        <p:nvSpPr>
          <p:cNvPr id="62" name="Line 1639"/>
          <p:cNvSpPr>
            <a:spLocks noChangeShapeType="1"/>
          </p:cNvSpPr>
          <p:nvPr/>
        </p:nvSpPr>
        <p:spPr bwMode="auto">
          <a:xfrm flipV="1">
            <a:off x="4270375" y="5002352"/>
            <a:ext cx="39688" cy="128587"/>
          </a:xfrm>
          <a:prstGeom prst="line">
            <a:avLst/>
          </a:prstGeom>
          <a:noFill/>
          <a:ln w="1588">
            <a:solidFill>
              <a:srgbClr val="000000"/>
            </a:solidFill>
            <a:round/>
            <a:headEnd/>
            <a:tailEnd/>
          </a:ln>
        </p:spPr>
        <p:txBody>
          <a:bodyPr/>
          <a:lstStyle/>
          <a:p>
            <a:endParaRPr lang="en-US"/>
          </a:p>
        </p:txBody>
      </p:sp>
      <p:sp>
        <p:nvSpPr>
          <p:cNvPr id="63" name="Freeform 6843"/>
          <p:cNvSpPr>
            <a:spLocks/>
          </p:cNvSpPr>
          <p:nvPr/>
        </p:nvSpPr>
        <p:spPr bwMode="auto">
          <a:xfrm>
            <a:off x="4289425" y="5002352"/>
            <a:ext cx="26988" cy="28575"/>
          </a:xfrm>
          <a:custGeom>
            <a:avLst/>
            <a:gdLst>
              <a:gd name="T0" fmla="*/ 2147483647 w 18"/>
              <a:gd name="T1" fmla="*/ 0 h 18"/>
              <a:gd name="T2" fmla="*/ 0 w 18"/>
              <a:gd name="T3" fmla="*/ 2147483647 h 18"/>
              <a:gd name="T4" fmla="*/ 2147483647 w 18"/>
              <a:gd name="T5" fmla="*/ 2147483647 h 18"/>
              <a:gd name="T6" fmla="*/ 2147483647 w 18"/>
              <a:gd name="T7" fmla="*/ 0 h 18"/>
              <a:gd name="T8" fmla="*/ 0 60000 65536"/>
              <a:gd name="T9" fmla="*/ 0 60000 65536"/>
              <a:gd name="T10" fmla="*/ 0 60000 65536"/>
              <a:gd name="T11" fmla="*/ 0 60000 65536"/>
              <a:gd name="T12" fmla="*/ 0 w 18"/>
              <a:gd name="T13" fmla="*/ 0 h 18"/>
              <a:gd name="T14" fmla="*/ 18 w 18"/>
              <a:gd name="T15" fmla="*/ 18 h 18"/>
            </a:gdLst>
            <a:ahLst/>
            <a:cxnLst>
              <a:cxn ang="T8">
                <a:pos x="T0" y="T1"/>
              </a:cxn>
              <a:cxn ang="T9">
                <a:pos x="T2" y="T3"/>
              </a:cxn>
              <a:cxn ang="T10">
                <a:pos x="T4" y="T5"/>
              </a:cxn>
              <a:cxn ang="T11">
                <a:pos x="T6" y="T7"/>
              </a:cxn>
            </a:cxnLst>
            <a:rect l="T12" t="T13" r="T14" b="T15"/>
            <a:pathLst>
              <a:path w="18" h="18">
                <a:moveTo>
                  <a:pt x="14" y="0"/>
                </a:moveTo>
                <a:lnTo>
                  <a:pt x="0" y="12"/>
                </a:lnTo>
                <a:lnTo>
                  <a:pt x="18" y="18"/>
                </a:lnTo>
                <a:lnTo>
                  <a:pt x="14" y="0"/>
                </a:lnTo>
                <a:close/>
              </a:path>
            </a:pathLst>
          </a:custGeom>
          <a:solidFill>
            <a:srgbClr val="FFFFFF"/>
          </a:solidFill>
          <a:ln w="9525">
            <a:noFill/>
            <a:round/>
            <a:headEnd/>
            <a:tailEnd/>
          </a:ln>
        </p:spPr>
        <p:txBody>
          <a:bodyPr/>
          <a:lstStyle/>
          <a:p>
            <a:endParaRPr lang="en-US"/>
          </a:p>
        </p:txBody>
      </p:sp>
      <p:sp>
        <p:nvSpPr>
          <p:cNvPr id="64" name="Freeform 6844"/>
          <p:cNvSpPr>
            <a:spLocks/>
          </p:cNvSpPr>
          <p:nvPr/>
        </p:nvSpPr>
        <p:spPr bwMode="auto">
          <a:xfrm>
            <a:off x="4289425" y="5002352"/>
            <a:ext cx="26988" cy="28575"/>
          </a:xfrm>
          <a:custGeom>
            <a:avLst/>
            <a:gdLst>
              <a:gd name="T0" fmla="*/ 2147483647 w 18"/>
              <a:gd name="T1" fmla="*/ 0 h 18"/>
              <a:gd name="T2" fmla="*/ 0 w 18"/>
              <a:gd name="T3" fmla="*/ 2147483647 h 18"/>
              <a:gd name="T4" fmla="*/ 2147483647 w 18"/>
              <a:gd name="T5" fmla="*/ 2147483647 h 18"/>
              <a:gd name="T6" fmla="*/ 2147483647 w 18"/>
              <a:gd name="T7" fmla="*/ 0 h 18"/>
              <a:gd name="T8" fmla="*/ 0 60000 65536"/>
              <a:gd name="T9" fmla="*/ 0 60000 65536"/>
              <a:gd name="T10" fmla="*/ 0 60000 65536"/>
              <a:gd name="T11" fmla="*/ 0 60000 65536"/>
              <a:gd name="T12" fmla="*/ 0 w 18"/>
              <a:gd name="T13" fmla="*/ 0 h 18"/>
              <a:gd name="T14" fmla="*/ 18 w 18"/>
              <a:gd name="T15" fmla="*/ 18 h 18"/>
            </a:gdLst>
            <a:ahLst/>
            <a:cxnLst>
              <a:cxn ang="T8">
                <a:pos x="T0" y="T1"/>
              </a:cxn>
              <a:cxn ang="T9">
                <a:pos x="T2" y="T3"/>
              </a:cxn>
              <a:cxn ang="T10">
                <a:pos x="T4" y="T5"/>
              </a:cxn>
              <a:cxn ang="T11">
                <a:pos x="T6" y="T7"/>
              </a:cxn>
            </a:cxnLst>
            <a:rect l="T12" t="T13" r="T14" b="T15"/>
            <a:pathLst>
              <a:path w="18" h="18">
                <a:moveTo>
                  <a:pt x="14" y="0"/>
                </a:moveTo>
                <a:lnTo>
                  <a:pt x="0" y="12"/>
                </a:lnTo>
                <a:lnTo>
                  <a:pt x="18" y="18"/>
                </a:lnTo>
                <a:lnTo>
                  <a:pt x="14" y="0"/>
                </a:lnTo>
                <a:close/>
              </a:path>
            </a:pathLst>
          </a:custGeom>
          <a:noFill/>
          <a:ln w="1588">
            <a:solidFill>
              <a:srgbClr val="000000"/>
            </a:solidFill>
            <a:round/>
            <a:headEnd/>
            <a:tailEnd/>
          </a:ln>
        </p:spPr>
        <p:txBody>
          <a:bodyPr/>
          <a:lstStyle/>
          <a:p>
            <a:endParaRPr lang="en-US"/>
          </a:p>
        </p:txBody>
      </p:sp>
      <p:sp>
        <p:nvSpPr>
          <p:cNvPr id="65" name="Freeform 6845"/>
          <p:cNvSpPr>
            <a:spLocks noEditPoints="1"/>
          </p:cNvSpPr>
          <p:nvPr/>
        </p:nvSpPr>
        <p:spPr bwMode="auto">
          <a:xfrm>
            <a:off x="4333875" y="5256352"/>
            <a:ext cx="155575" cy="4762"/>
          </a:xfrm>
          <a:custGeom>
            <a:avLst/>
            <a:gdLst>
              <a:gd name="T0" fmla="*/ 2147483647 w 103"/>
              <a:gd name="T1" fmla="*/ 2147483647 h 3"/>
              <a:gd name="T2" fmla="*/ 2147483647 w 103"/>
              <a:gd name="T3" fmla="*/ 0 h 3"/>
              <a:gd name="T4" fmla="*/ 2147483647 w 103"/>
              <a:gd name="T5" fmla="*/ 0 h 3"/>
              <a:gd name="T6" fmla="*/ 2147483647 w 103"/>
              <a:gd name="T7" fmla="*/ 2147483647 h 3"/>
              <a:gd name="T8" fmla="*/ 2147483647 w 103"/>
              <a:gd name="T9" fmla="*/ 2147483647 h 3"/>
              <a:gd name="T10" fmla="*/ 2147483647 w 103"/>
              <a:gd name="T11" fmla="*/ 0 h 3"/>
              <a:gd name="T12" fmla="*/ 2147483647 w 103"/>
              <a:gd name="T13" fmla="*/ 0 h 3"/>
              <a:gd name="T14" fmla="*/ 2147483647 w 103"/>
              <a:gd name="T15" fmla="*/ 2147483647 h 3"/>
              <a:gd name="T16" fmla="*/ 2147483647 w 103"/>
              <a:gd name="T17" fmla="*/ 2147483647 h 3"/>
              <a:gd name="T18" fmla="*/ 2147483647 w 103"/>
              <a:gd name="T19" fmla="*/ 2147483647 h 3"/>
              <a:gd name="T20" fmla="*/ 2147483647 w 103"/>
              <a:gd name="T21" fmla="*/ 2147483647 h 3"/>
              <a:gd name="T22" fmla="*/ 2147483647 w 103"/>
              <a:gd name="T23" fmla="*/ 2147483647 h 3"/>
              <a:gd name="T24" fmla="*/ 2147483647 w 103"/>
              <a:gd name="T25" fmla="*/ 2147483647 h 3"/>
              <a:gd name="T26" fmla="*/ 2147483647 w 103"/>
              <a:gd name="T27" fmla="*/ 2147483647 h 3"/>
              <a:gd name="T28" fmla="*/ 2147483647 w 103"/>
              <a:gd name="T29" fmla="*/ 2147483647 h 3"/>
              <a:gd name="T30" fmla="*/ 2147483647 w 103"/>
              <a:gd name="T31" fmla="*/ 2147483647 h 3"/>
              <a:gd name="T32" fmla="*/ 2147483647 w 103"/>
              <a:gd name="T33" fmla="*/ 2147483647 h 3"/>
              <a:gd name="T34" fmla="*/ 2147483647 w 103"/>
              <a:gd name="T35" fmla="*/ 2147483647 h 3"/>
              <a:gd name="T36" fmla="*/ 2147483647 w 103"/>
              <a:gd name="T37" fmla="*/ 2147483647 h 3"/>
              <a:gd name="T38" fmla="*/ 2147483647 w 103"/>
              <a:gd name="T39" fmla="*/ 2147483647 h 3"/>
              <a:gd name="T40" fmla="*/ 2147483647 w 103"/>
              <a:gd name="T41" fmla="*/ 2147483647 h 3"/>
              <a:gd name="T42" fmla="*/ 2147483647 w 103"/>
              <a:gd name="T43" fmla="*/ 2147483647 h 3"/>
              <a:gd name="T44" fmla="*/ 2147483647 w 103"/>
              <a:gd name="T45" fmla="*/ 2147483647 h 3"/>
              <a:gd name="T46" fmla="*/ 2147483647 w 103"/>
              <a:gd name="T47" fmla="*/ 2147483647 h 3"/>
              <a:gd name="T48" fmla="*/ 2147483647 w 103"/>
              <a:gd name="T49" fmla="*/ 2147483647 h 3"/>
              <a:gd name="T50" fmla="*/ 2147483647 w 103"/>
              <a:gd name="T51" fmla="*/ 2147483647 h 3"/>
              <a:gd name="T52" fmla="*/ 2147483647 w 103"/>
              <a:gd name="T53" fmla="*/ 2147483647 h 3"/>
              <a:gd name="T54" fmla="*/ 2147483647 w 103"/>
              <a:gd name="T55" fmla="*/ 2147483647 h 3"/>
              <a:gd name="T56" fmla="*/ 2147483647 w 103"/>
              <a:gd name="T57" fmla="*/ 2147483647 h 3"/>
              <a:gd name="T58" fmla="*/ 2147483647 w 103"/>
              <a:gd name="T59" fmla="*/ 2147483647 h 3"/>
              <a:gd name="T60" fmla="*/ 2147483647 w 103"/>
              <a:gd name="T61" fmla="*/ 2147483647 h 3"/>
              <a:gd name="T62" fmla="*/ 2147483647 w 103"/>
              <a:gd name="T63" fmla="*/ 2147483647 h 3"/>
              <a:gd name="T64" fmla="*/ 2147483647 w 103"/>
              <a:gd name="T65" fmla="*/ 2147483647 h 3"/>
              <a:gd name="T66" fmla="*/ 2147483647 w 103"/>
              <a:gd name="T67" fmla="*/ 2147483647 h 3"/>
              <a:gd name="T68" fmla="*/ 2147483647 w 103"/>
              <a:gd name="T69" fmla="*/ 2147483647 h 3"/>
              <a:gd name="T70" fmla="*/ 2147483647 w 103"/>
              <a:gd name="T71" fmla="*/ 2147483647 h 3"/>
              <a:gd name="T72" fmla="*/ 2147483647 w 103"/>
              <a:gd name="T73" fmla="*/ 2147483647 h 3"/>
              <a:gd name="T74" fmla="*/ 2147483647 w 103"/>
              <a:gd name="T75" fmla="*/ 2147483647 h 3"/>
              <a:gd name="T76" fmla="*/ 2147483647 w 103"/>
              <a:gd name="T77" fmla="*/ 2147483647 h 3"/>
              <a:gd name="T78" fmla="*/ 2147483647 w 103"/>
              <a:gd name="T79" fmla="*/ 2147483647 h 3"/>
              <a:gd name="T80" fmla="*/ 0 w 103"/>
              <a:gd name="T81" fmla="*/ 2147483647 h 3"/>
              <a:gd name="T82" fmla="*/ 0 w 103"/>
              <a:gd name="T83" fmla="*/ 2147483647 h 3"/>
              <a:gd name="T84" fmla="*/ 2147483647 w 103"/>
              <a:gd name="T85" fmla="*/ 2147483647 h 3"/>
              <a:gd name="T86" fmla="*/ 2147483647 w 103"/>
              <a:gd name="T87" fmla="*/ 2147483647 h 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
              <a:gd name="T133" fmla="*/ 0 h 3"/>
              <a:gd name="T134" fmla="*/ 103 w 103"/>
              <a:gd name="T135" fmla="*/ 3 h 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 h="3">
                <a:moveTo>
                  <a:pt x="103" y="1"/>
                </a:moveTo>
                <a:lnTo>
                  <a:pt x="97" y="1"/>
                </a:lnTo>
                <a:lnTo>
                  <a:pt x="97" y="0"/>
                </a:lnTo>
                <a:lnTo>
                  <a:pt x="103" y="0"/>
                </a:lnTo>
                <a:lnTo>
                  <a:pt x="103" y="1"/>
                </a:lnTo>
                <a:close/>
                <a:moveTo>
                  <a:pt x="93" y="1"/>
                </a:moveTo>
                <a:lnTo>
                  <a:pt x="87" y="1"/>
                </a:lnTo>
                <a:lnTo>
                  <a:pt x="87" y="0"/>
                </a:lnTo>
                <a:lnTo>
                  <a:pt x="93" y="0"/>
                </a:lnTo>
                <a:lnTo>
                  <a:pt x="94" y="0"/>
                </a:lnTo>
                <a:lnTo>
                  <a:pt x="93" y="1"/>
                </a:lnTo>
                <a:close/>
                <a:moveTo>
                  <a:pt x="83" y="1"/>
                </a:moveTo>
                <a:lnTo>
                  <a:pt x="78" y="2"/>
                </a:lnTo>
                <a:lnTo>
                  <a:pt x="78" y="1"/>
                </a:lnTo>
                <a:lnTo>
                  <a:pt x="83" y="0"/>
                </a:lnTo>
                <a:lnTo>
                  <a:pt x="84" y="1"/>
                </a:lnTo>
                <a:lnTo>
                  <a:pt x="83" y="1"/>
                </a:lnTo>
                <a:close/>
                <a:moveTo>
                  <a:pt x="73" y="2"/>
                </a:moveTo>
                <a:lnTo>
                  <a:pt x="68" y="2"/>
                </a:lnTo>
                <a:lnTo>
                  <a:pt x="68" y="1"/>
                </a:lnTo>
                <a:lnTo>
                  <a:pt x="73" y="1"/>
                </a:lnTo>
                <a:lnTo>
                  <a:pt x="74" y="1"/>
                </a:lnTo>
                <a:lnTo>
                  <a:pt x="73" y="2"/>
                </a:lnTo>
                <a:close/>
                <a:moveTo>
                  <a:pt x="64" y="2"/>
                </a:moveTo>
                <a:lnTo>
                  <a:pt x="58" y="2"/>
                </a:lnTo>
                <a:lnTo>
                  <a:pt x="58" y="1"/>
                </a:lnTo>
                <a:lnTo>
                  <a:pt x="64" y="1"/>
                </a:lnTo>
                <a:lnTo>
                  <a:pt x="65" y="2"/>
                </a:lnTo>
                <a:lnTo>
                  <a:pt x="64" y="2"/>
                </a:lnTo>
                <a:close/>
                <a:moveTo>
                  <a:pt x="54" y="2"/>
                </a:moveTo>
                <a:lnTo>
                  <a:pt x="48" y="3"/>
                </a:lnTo>
                <a:lnTo>
                  <a:pt x="48" y="2"/>
                </a:lnTo>
                <a:lnTo>
                  <a:pt x="54" y="1"/>
                </a:lnTo>
                <a:lnTo>
                  <a:pt x="55" y="2"/>
                </a:lnTo>
                <a:lnTo>
                  <a:pt x="54" y="2"/>
                </a:lnTo>
                <a:close/>
                <a:moveTo>
                  <a:pt x="44" y="3"/>
                </a:moveTo>
                <a:lnTo>
                  <a:pt x="39" y="3"/>
                </a:lnTo>
                <a:lnTo>
                  <a:pt x="39" y="2"/>
                </a:lnTo>
                <a:lnTo>
                  <a:pt x="44" y="2"/>
                </a:lnTo>
                <a:lnTo>
                  <a:pt x="45" y="2"/>
                </a:lnTo>
                <a:lnTo>
                  <a:pt x="44" y="3"/>
                </a:lnTo>
                <a:close/>
                <a:moveTo>
                  <a:pt x="34" y="3"/>
                </a:moveTo>
                <a:lnTo>
                  <a:pt x="29" y="3"/>
                </a:lnTo>
                <a:lnTo>
                  <a:pt x="29" y="2"/>
                </a:lnTo>
                <a:lnTo>
                  <a:pt x="34" y="2"/>
                </a:lnTo>
                <a:lnTo>
                  <a:pt x="35" y="3"/>
                </a:lnTo>
                <a:lnTo>
                  <a:pt x="34" y="3"/>
                </a:lnTo>
                <a:close/>
                <a:moveTo>
                  <a:pt x="25" y="3"/>
                </a:moveTo>
                <a:lnTo>
                  <a:pt x="19" y="3"/>
                </a:lnTo>
                <a:lnTo>
                  <a:pt x="25" y="2"/>
                </a:lnTo>
                <a:lnTo>
                  <a:pt x="26" y="3"/>
                </a:lnTo>
                <a:lnTo>
                  <a:pt x="25" y="3"/>
                </a:lnTo>
                <a:close/>
                <a:moveTo>
                  <a:pt x="15" y="3"/>
                </a:moveTo>
                <a:lnTo>
                  <a:pt x="9" y="3"/>
                </a:lnTo>
                <a:lnTo>
                  <a:pt x="15" y="3"/>
                </a:lnTo>
                <a:lnTo>
                  <a:pt x="16" y="3"/>
                </a:lnTo>
                <a:lnTo>
                  <a:pt x="15" y="3"/>
                </a:lnTo>
                <a:close/>
                <a:moveTo>
                  <a:pt x="5" y="3"/>
                </a:moveTo>
                <a:lnTo>
                  <a:pt x="0" y="3"/>
                </a:lnTo>
                <a:lnTo>
                  <a:pt x="5" y="3"/>
                </a:lnTo>
                <a:lnTo>
                  <a:pt x="6" y="3"/>
                </a:lnTo>
                <a:lnTo>
                  <a:pt x="5" y="3"/>
                </a:lnTo>
                <a:close/>
              </a:path>
            </a:pathLst>
          </a:custGeom>
          <a:solidFill>
            <a:srgbClr val="000000"/>
          </a:solidFill>
          <a:ln w="1588">
            <a:solidFill>
              <a:srgbClr val="000000"/>
            </a:solidFill>
            <a:round/>
            <a:headEnd/>
            <a:tailEnd/>
          </a:ln>
        </p:spPr>
        <p:txBody>
          <a:bodyPr/>
          <a:lstStyle/>
          <a:p>
            <a:endParaRPr lang="en-US"/>
          </a:p>
        </p:txBody>
      </p:sp>
      <p:sp>
        <p:nvSpPr>
          <p:cNvPr id="66" name="Line 1643"/>
          <p:cNvSpPr>
            <a:spLocks noChangeShapeType="1"/>
          </p:cNvSpPr>
          <p:nvPr/>
        </p:nvSpPr>
        <p:spPr bwMode="auto">
          <a:xfrm flipV="1">
            <a:off x="4330700" y="5246827"/>
            <a:ext cx="23813" cy="14287"/>
          </a:xfrm>
          <a:prstGeom prst="line">
            <a:avLst/>
          </a:prstGeom>
          <a:noFill/>
          <a:ln w="1588">
            <a:solidFill>
              <a:srgbClr val="000000"/>
            </a:solidFill>
            <a:round/>
            <a:headEnd/>
            <a:tailEnd/>
          </a:ln>
        </p:spPr>
        <p:txBody>
          <a:bodyPr/>
          <a:lstStyle/>
          <a:p>
            <a:endParaRPr lang="en-US"/>
          </a:p>
        </p:txBody>
      </p:sp>
      <p:sp>
        <p:nvSpPr>
          <p:cNvPr id="67" name="Line 1644"/>
          <p:cNvSpPr>
            <a:spLocks noChangeShapeType="1"/>
          </p:cNvSpPr>
          <p:nvPr/>
        </p:nvSpPr>
        <p:spPr bwMode="auto">
          <a:xfrm>
            <a:off x="4330700" y="5261114"/>
            <a:ext cx="23813" cy="11113"/>
          </a:xfrm>
          <a:prstGeom prst="line">
            <a:avLst/>
          </a:prstGeom>
          <a:noFill/>
          <a:ln w="1588">
            <a:solidFill>
              <a:srgbClr val="000000"/>
            </a:solidFill>
            <a:round/>
            <a:headEnd/>
            <a:tailEnd/>
          </a:ln>
        </p:spPr>
        <p:txBody>
          <a:bodyPr/>
          <a:lstStyle/>
          <a:p>
            <a:endParaRPr lang="en-US"/>
          </a:p>
        </p:txBody>
      </p:sp>
      <p:sp>
        <p:nvSpPr>
          <p:cNvPr id="68" name="Line 1645"/>
          <p:cNvSpPr>
            <a:spLocks noChangeShapeType="1"/>
          </p:cNvSpPr>
          <p:nvPr/>
        </p:nvSpPr>
        <p:spPr bwMode="auto">
          <a:xfrm flipV="1">
            <a:off x="5165725" y="4780102"/>
            <a:ext cx="1588" cy="39687"/>
          </a:xfrm>
          <a:prstGeom prst="line">
            <a:avLst/>
          </a:prstGeom>
          <a:noFill/>
          <a:ln w="1588">
            <a:solidFill>
              <a:srgbClr val="000000"/>
            </a:solidFill>
            <a:round/>
            <a:headEnd/>
            <a:tailEnd/>
          </a:ln>
        </p:spPr>
        <p:txBody>
          <a:bodyPr/>
          <a:lstStyle/>
          <a:p>
            <a:endParaRPr lang="en-US"/>
          </a:p>
        </p:txBody>
      </p:sp>
      <p:sp>
        <p:nvSpPr>
          <p:cNvPr id="69" name="Line 1646"/>
          <p:cNvSpPr>
            <a:spLocks noChangeShapeType="1"/>
          </p:cNvSpPr>
          <p:nvPr/>
        </p:nvSpPr>
        <p:spPr bwMode="auto">
          <a:xfrm flipH="1">
            <a:off x="5041900" y="4780102"/>
            <a:ext cx="123825" cy="0"/>
          </a:xfrm>
          <a:prstGeom prst="line">
            <a:avLst/>
          </a:prstGeom>
          <a:noFill/>
          <a:ln w="1588">
            <a:solidFill>
              <a:srgbClr val="000000"/>
            </a:solidFill>
            <a:round/>
            <a:headEnd/>
            <a:tailEnd/>
          </a:ln>
        </p:spPr>
        <p:txBody>
          <a:bodyPr/>
          <a:lstStyle/>
          <a:p>
            <a:endParaRPr lang="en-US"/>
          </a:p>
        </p:txBody>
      </p:sp>
      <p:sp>
        <p:nvSpPr>
          <p:cNvPr id="70" name="Line 1647"/>
          <p:cNvSpPr>
            <a:spLocks noChangeShapeType="1"/>
          </p:cNvSpPr>
          <p:nvPr/>
        </p:nvSpPr>
        <p:spPr bwMode="auto">
          <a:xfrm flipV="1">
            <a:off x="5041900" y="4729302"/>
            <a:ext cx="1588" cy="50800"/>
          </a:xfrm>
          <a:prstGeom prst="line">
            <a:avLst/>
          </a:prstGeom>
          <a:noFill/>
          <a:ln w="1588">
            <a:solidFill>
              <a:srgbClr val="000000"/>
            </a:solidFill>
            <a:round/>
            <a:headEnd/>
            <a:tailEnd/>
          </a:ln>
        </p:spPr>
        <p:txBody>
          <a:bodyPr/>
          <a:lstStyle/>
          <a:p>
            <a:endParaRPr lang="en-US"/>
          </a:p>
        </p:txBody>
      </p:sp>
      <p:sp>
        <p:nvSpPr>
          <p:cNvPr id="71" name="Freeform 6851"/>
          <p:cNvSpPr>
            <a:spLocks/>
          </p:cNvSpPr>
          <p:nvPr/>
        </p:nvSpPr>
        <p:spPr bwMode="auto">
          <a:xfrm>
            <a:off x="5029200" y="4729302"/>
            <a:ext cx="26988" cy="22225"/>
          </a:xfrm>
          <a:custGeom>
            <a:avLst/>
            <a:gdLst>
              <a:gd name="T0" fmla="*/ 2147483647 w 18"/>
              <a:gd name="T1" fmla="*/ 0 h 15"/>
              <a:gd name="T2" fmla="*/ 0 w 18"/>
              <a:gd name="T3" fmla="*/ 2147483647 h 15"/>
              <a:gd name="T4" fmla="*/ 2147483647 w 18"/>
              <a:gd name="T5" fmla="*/ 2147483647 h 15"/>
              <a:gd name="T6" fmla="*/ 2147483647 w 18"/>
              <a:gd name="T7" fmla="*/ 0 h 15"/>
              <a:gd name="T8" fmla="*/ 0 60000 65536"/>
              <a:gd name="T9" fmla="*/ 0 60000 65536"/>
              <a:gd name="T10" fmla="*/ 0 60000 65536"/>
              <a:gd name="T11" fmla="*/ 0 60000 65536"/>
              <a:gd name="T12" fmla="*/ 0 w 18"/>
              <a:gd name="T13" fmla="*/ 0 h 15"/>
              <a:gd name="T14" fmla="*/ 18 w 18"/>
              <a:gd name="T15" fmla="*/ 15 h 15"/>
            </a:gdLst>
            <a:ahLst/>
            <a:cxnLst>
              <a:cxn ang="T8">
                <a:pos x="T0" y="T1"/>
              </a:cxn>
              <a:cxn ang="T9">
                <a:pos x="T2" y="T3"/>
              </a:cxn>
              <a:cxn ang="T10">
                <a:pos x="T4" y="T5"/>
              </a:cxn>
              <a:cxn ang="T11">
                <a:pos x="T6" y="T7"/>
              </a:cxn>
            </a:cxnLst>
            <a:rect l="T12" t="T13" r="T14" b="T15"/>
            <a:pathLst>
              <a:path w="18" h="15">
                <a:moveTo>
                  <a:pt x="9" y="0"/>
                </a:moveTo>
                <a:lnTo>
                  <a:pt x="0" y="15"/>
                </a:lnTo>
                <a:lnTo>
                  <a:pt x="18" y="15"/>
                </a:lnTo>
                <a:lnTo>
                  <a:pt x="9" y="0"/>
                </a:lnTo>
                <a:close/>
              </a:path>
            </a:pathLst>
          </a:custGeom>
          <a:solidFill>
            <a:srgbClr val="FFFFFF"/>
          </a:solidFill>
          <a:ln w="9525">
            <a:noFill/>
            <a:round/>
            <a:headEnd/>
            <a:tailEnd/>
          </a:ln>
        </p:spPr>
        <p:txBody>
          <a:bodyPr/>
          <a:lstStyle/>
          <a:p>
            <a:endParaRPr lang="en-US"/>
          </a:p>
        </p:txBody>
      </p:sp>
      <p:sp>
        <p:nvSpPr>
          <p:cNvPr id="72" name="Freeform 6852"/>
          <p:cNvSpPr>
            <a:spLocks/>
          </p:cNvSpPr>
          <p:nvPr/>
        </p:nvSpPr>
        <p:spPr bwMode="auto">
          <a:xfrm>
            <a:off x="5029200" y="4729302"/>
            <a:ext cx="26988" cy="22225"/>
          </a:xfrm>
          <a:custGeom>
            <a:avLst/>
            <a:gdLst>
              <a:gd name="T0" fmla="*/ 2147483647 w 18"/>
              <a:gd name="T1" fmla="*/ 0 h 15"/>
              <a:gd name="T2" fmla="*/ 0 w 18"/>
              <a:gd name="T3" fmla="*/ 2147483647 h 15"/>
              <a:gd name="T4" fmla="*/ 2147483647 w 18"/>
              <a:gd name="T5" fmla="*/ 2147483647 h 15"/>
              <a:gd name="T6" fmla="*/ 2147483647 w 18"/>
              <a:gd name="T7" fmla="*/ 0 h 15"/>
              <a:gd name="T8" fmla="*/ 0 60000 65536"/>
              <a:gd name="T9" fmla="*/ 0 60000 65536"/>
              <a:gd name="T10" fmla="*/ 0 60000 65536"/>
              <a:gd name="T11" fmla="*/ 0 60000 65536"/>
              <a:gd name="T12" fmla="*/ 0 w 18"/>
              <a:gd name="T13" fmla="*/ 0 h 15"/>
              <a:gd name="T14" fmla="*/ 18 w 18"/>
              <a:gd name="T15" fmla="*/ 15 h 15"/>
            </a:gdLst>
            <a:ahLst/>
            <a:cxnLst>
              <a:cxn ang="T8">
                <a:pos x="T0" y="T1"/>
              </a:cxn>
              <a:cxn ang="T9">
                <a:pos x="T2" y="T3"/>
              </a:cxn>
              <a:cxn ang="T10">
                <a:pos x="T4" y="T5"/>
              </a:cxn>
              <a:cxn ang="T11">
                <a:pos x="T6" y="T7"/>
              </a:cxn>
            </a:cxnLst>
            <a:rect l="T12" t="T13" r="T14" b="T15"/>
            <a:pathLst>
              <a:path w="18" h="15">
                <a:moveTo>
                  <a:pt x="9" y="0"/>
                </a:moveTo>
                <a:lnTo>
                  <a:pt x="0" y="15"/>
                </a:lnTo>
                <a:lnTo>
                  <a:pt x="18" y="15"/>
                </a:lnTo>
                <a:lnTo>
                  <a:pt x="9" y="0"/>
                </a:lnTo>
                <a:close/>
              </a:path>
            </a:pathLst>
          </a:custGeom>
          <a:noFill/>
          <a:ln w="1588">
            <a:solidFill>
              <a:srgbClr val="000000"/>
            </a:solidFill>
            <a:round/>
            <a:headEnd/>
            <a:tailEnd/>
          </a:ln>
        </p:spPr>
        <p:txBody>
          <a:bodyPr/>
          <a:lstStyle/>
          <a:p>
            <a:endParaRPr lang="en-US"/>
          </a:p>
        </p:txBody>
      </p:sp>
      <p:sp>
        <p:nvSpPr>
          <p:cNvPr id="73" name="Freeform 72"/>
          <p:cNvSpPr>
            <a:spLocks/>
          </p:cNvSpPr>
          <p:nvPr/>
        </p:nvSpPr>
        <p:spPr bwMode="auto">
          <a:xfrm flipV="1">
            <a:off x="1547813" y="3581539"/>
            <a:ext cx="2084387" cy="1333500"/>
          </a:xfrm>
          <a:custGeom>
            <a:avLst/>
            <a:gdLst>
              <a:gd name="T0" fmla="*/ 2147483647 w 1594"/>
              <a:gd name="T1" fmla="*/ 2147483647 h 1043"/>
              <a:gd name="T2" fmla="*/ 2147483647 w 1594"/>
              <a:gd name="T3" fmla="*/ 2147483647 h 1043"/>
              <a:gd name="T4" fmla="*/ 2147483647 w 1594"/>
              <a:gd name="T5" fmla="*/ 2147483647 h 1043"/>
              <a:gd name="T6" fmla="*/ 2147483647 w 1594"/>
              <a:gd name="T7" fmla="*/ 2147483647 h 1043"/>
              <a:gd name="T8" fmla="*/ 2147483647 w 1594"/>
              <a:gd name="T9" fmla="*/ 2147483647 h 1043"/>
              <a:gd name="T10" fmla="*/ 2147483647 w 1594"/>
              <a:gd name="T11" fmla="*/ 2147483647 h 1043"/>
              <a:gd name="T12" fmla="*/ 2147483647 w 1594"/>
              <a:gd name="T13" fmla="*/ 2147483647 h 1043"/>
              <a:gd name="T14" fmla="*/ 2147483647 w 1594"/>
              <a:gd name="T15" fmla="*/ 2147483647 h 1043"/>
              <a:gd name="T16" fmla="*/ 2147483647 w 1594"/>
              <a:gd name="T17" fmla="*/ 2147483647 h 1043"/>
              <a:gd name="T18" fmla="*/ 2147483647 w 1594"/>
              <a:gd name="T19" fmla="*/ 2147483647 h 1043"/>
              <a:gd name="T20" fmla="*/ 0 w 1594"/>
              <a:gd name="T21" fmla="*/ 2147483647 h 1043"/>
              <a:gd name="T22" fmla="*/ 2147483647 w 1594"/>
              <a:gd name="T23" fmla="*/ 2147483647 h 1043"/>
              <a:gd name="T24" fmla="*/ 2147483647 w 1594"/>
              <a:gd name="T25" fmla="*/ 2147483647 h 1043"/>
              <a:gd name="T26" fmla="*/ 2147483647 w 1594"/>
              <a:gd name="T27" fmla="*/ 2147483647 h 1043"/>
              <a:gd name="T28" fmla="*/ 2147483647 w 1594"/>
              <a:gd name="T29" fmla="*/ 2147483647 h 1043"/>
              <a:gd name="T30" fmla="*/ 2147483647 w 1594"/>
              <a:gd name="T31" fmla="*/ 2147483647 h 1043"/>
              <a:gd name="T32" fmla="*/ 2147483647 w 1594"/>
              <a:gd name="T33" fmla="*/ 2147483647 h 1043"/>
              <a:gd name="T34" fmla="*/ 2147483647 w 1594"/>
              <a:gd name="T35" fmla="*/ 2147483647 h 1043"/>
              <a:gd name="T36" fmla="*/ 2147483647 w 1594"/>
              <a:gd name="T37" fmla="*/ 2147483647 h 1043"/>
              <a:gd name="T38" fmla="*/ 2147483647 w 1594"/>
              <a:gd name="T39" fmla="*/ 2147483647 h 1043"/>
              <a:gd name="T40" fmla="*/ 2147483647 w 1594"/>
              <a:gd name="T41" fmla="*/ 2147483647 h 1043"/>
              <a:gd name="T42" fmla="*/ 2147483647 w 1594"/>
              <a:gd name="T43" fmla="*/ 2147483647 h 1043"/>
              <a:gd name="T44" fmla="*/ 2147483647 w 1594"/>
              <a:gd name="T45" fmla="*/ 2147483647 h 1043"/>
              <a:gd name="T46" fmla="*/ 2147483647 w 1594"/>
              <a:gd name="T47" fmla="*/ 2147483647 h 1043"/>
              <a:gd name="T48" fmla="*/ 2147483647 w 1594"/>
              <a:gd name="T49" fmla="*/ 2147483647 h 1043"/>
              <a:gd name="T50" fmla="*/ 2147483647 w 1594"/>
              <a:gd name="T51" fmla="*/ 2147483647 h 1043"/>
              <a:gd name="T52" fmla="*/ 2147483647 w 1594"/>
              <a:gd name="T53" fmla="*/ 2147483647 h 1043"/>
              <a:gd name="T54" fmla="*/ 2147483647 w 1594"/>
              <a:gd name="T55" fmla="*/ 2147483647 h 1043"/>
              <a:gd name="T56" fmla="*/ 2147483647 w 1594"/>
              <a:gd name="T57" fmla="*/ 2147483647 h 1043"/>
              <a:gd name="T58" fmla="*/ 2147483647 w 1594"/>
              <a:gd name="T59" fmla="*/ 2147483647 h 1043"/>
              <a:gd name="T60" fmla="*/ 2147483647 w 1594"/>
              <a:gd name="T61" fmla="*/ 2147483647 h 1043"/>
              <a:gd name="T62" fmla="*/ 2147483647 w 1594"/>
              <a:gd name="T63" fmla="*/ 2147483647 h 1043"/>
              <a:gd name="T64" fmla="*/ 2147483647 w 1594"/>
              <a:gd name="T65" fmla="*/ 2147483647 h 1043"/>
              <a:gd name="T66" fmla="*/ 2147483647 w 1594"/>
              <a:gd name="T67" fmla="*/ 2147483647 h 1043"/>
              <a:gd name="T68" fmla="*/ 2147483647 w 1594"/>
              <a:gd name="T69" fmla="*/ 2147483647 h 1043"/>
              <a:gd name="T70" fmla="*/ 2147483647 w 1594"/>
              <a:gd name="T71" fmla="*/ 2147483647 h 1043"/>
              <a:gd name="T72" fmla="*/ 2147483647 w 1594"/>
              <a:gd name="T73" fmla="*/ 2147483647 h 1043"/>
              <a:gd name="T74" fmla="*/ 2147483647 w 1594"/>
              <a:gd name="T75" fmla="*/ 2147483647 h 1043"/>
              <a:gd name="T76" fmla="*/ 2147483647 w 1594"/>
              <a:gd name="T77" fmla="*/ 2147483647 h 1043"/>
              <a:gd name="T78" fmla="*/ 2147483647 w 1594"/>
              <a:gd name="T79" fmla="*/ 2147483647 h 1043"/>
              <a:gd name="T80" fmla="*/ 2147483647 w 1594"/>
              <a:gd name="T81" fmla="*/ 2147483647 h 1043"/>
              <a:gd name="T82" fmla="*/ 2147483647 w 1594"/>
              <a:gd name="T83" fmla="*/ 2147483647 h 1043"/>
              <a:gd name="T84" fmla="*/ 2147483647 w 1594"/>
              <a:gd name="T85" fmla="*/ 0 h 10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4"/>
              <a:gd name="T130" fmla="*/ 0 h 1043"/>
              <a:gd name="T131" fmla="*/ 1594 w 1594"/>
              <a:gd name="T132" fmla="*/ 1043 h 104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4" h="1043">
                <a:moveTo>
                  <a:pt x="798" y="0"/>
                </a:moveTo>
                <a:lnTo>
                  <a:pt x="756" y="0"/>
                </a:lnTo>
                <a:lnTo>
                  <a:pt x="716" y="2"/>
                </a:lnTo>
                <a:lnTo>
                  <a:pt x="676" y="5"/>
                </a:lnTo>
                <a:lnTo>
                  <a:pt x="637" y="10"/>
                </a:lnTo>
                <a:lnTo>
                  <a:pt x="598" y="16"/>
                </a:lnTo>
                <a:lnTo>
                  <a:pt x="560" y="22"/>
                </a:lnTo>
                <a:lnTo>
                  <a:pt x="523" y="31"/>
                </a:lnTo>
                <a:lnTo>
                  <a:pt x="487" y="40"/>
                </a:lnTo>
                <a:lnTo>
                  <a:pt x="452" y="51"/>
                </a:lnTo>
                <a:lnTo>
                  <a:pt x="418" y="62"/>
                </a:lnTo>
                <a:lnTo>
                  <a:pt x="384" y="75"/>
                </a:lnTo>
                <a:lnTo>
                  <a:pt x="352" y="88"/>
                </a:lnTo>
                <a:lnTo>
                  <a:pt x="320" y="103"/>
                </a:lnTo>
                <a:lnTo>
                  <a:pt x="290" y="118"/>
                </a:lnTo>
                <a:lnTo>
                  <a:pt x="262" y="135"/>
                </a:lnTo>
                <a:lnTo>
                  <a:pt x="234" y="152"/>
                </a:lnTo>
                <a:lnTo>
                  <a:pt x="207" y="170"/>
                </a:lnTo>
                <a:lnTo>
                  <a:pt x="182" y="189"/>
                </a:lnTo>
                <a:lnTo>
                  <a:pt x="159" y="209"/>
                </a:lnTo>
                <a:lnTo>
                  <a:pt x="137" y="229"/>
                </a:lnTo>
                <a:lnTo>
                  <a:pt x="116" y="250"/>
                </a:lnTo>
                <a:lnTo>
                  <a:pt x="97" y="272"/>
                </a:lnTo>
                <a:lnTo>
                  <a:pt x="79" y="295"/>
                </a:lnTo>
                <a:lnTo>
                  <a:pt x="63" y="318"/>
                </a:lnTo>
                <a:lnTo>
                  <a:pt x="49" y="342"/>
                </a:lnTo>
                <a:lnTo>
                  <a:pt x="36" y="366"/>
                </a:lnTo>
                <a:lnTo>
                  <a:pt x="26" y="391"/>
                </a:lnTo>
                <a:lnTo>
                  <a:pt x="17" y="416"/>
                </a:lnTo>
                <a:lnTo>
                  <a:pt x="10" y="442"/>
                </a:lnTo>
                <a:lnTo>
                  <a:pt x="4" y="468"/>
                </a:lnTo>
                <a:lnTo>
                  <a:pt x="1" y="495"/>
                </a:lnTo>
                <a:lnTo>
                  <a:pt x="0" y="521"/>
                </a:lnTo>
                <a:lnTo>
                  <a:pt x="1" y="548"/>
                </a:lnTo>
                <a:lnTo>
                  <a:pt x="4" y="575"/>
                </a:lnTo>
                <a:lnTo>
                  <a:pt x="10" y="601"/>
                </a:lnTo>
                <a:lnTo>
                  <a:pt x="17" y="626"/>
                </a:lnTo>
                <a:lnTo>
                  <a:pt x="26" y="652"/>
                </a:lnTo>
                <a:lnTo>
                  <a:pt x="36" y="676"/>
                </a:lnTo>
                <a:lnTo>
                  <a:pt x="49" y="701"/>
                </a:lnTo>
                <a:lnTo>
                  <a:pt x="63" y="724"/>
                </a:lnTo>
                <a:lnTo>
                  <a:pt x="79" y="748"/>
                </a:lnTo>
                <a:lnTo>
                  <a:pt x="97" y="770"/>
                </a:lnTo>
                <a:lnTo>
                  <a:pt x="116" y="792"/>
                </a:lnTo>
                <a:lnTo>
                  <a:pt x="137" y="813"/>
                </a:lnTo>
                <a:lnTo>
                  <a:pt x="159" y="834"/>
                </a:lnTo>
                <a:lnTo>
                  <a:pt x="182" y="853"/>
                </a:lnTo>
                <a:lnTo>
                  <a:pt x="207" y="872"/>
                </a:lnTo>
                <a:lnTo>
                  <a:pt x="234" y="891"/>
                </a:lnTo>
                <a:lnTo>
                  <a:pt x="262" y="908"/>
                </a:lnTo>
                <a:lnTo>
                  <a:pt x="290" y="924"/>
                </a:lnTo>
                <a:lnTo>
                  <a:pt x="320" y="939"/>
                </a:lnTo>
                <a:lnTo>
                  <a:pt x="352" y="954"/>
                </a:lnTo>
                <a:lnTo>
                  <a:pt x="384" y="968"/>
                </a:lnTo>
                <a:lnTo>
                  <a:pt x="418" y="980"/>
                </a:lnTo>
                <a:lnTo>
                  <a:pt x="452" y="992"/>
                </a:lnTo>
                <a:lnTo>
                  <a:pt x="487" y="1002"/>
                </a:lnTo>
                <a:lnTo>
                  <a:pt x="523" y="1012"/>
                </a:lnTo>
                <a:lnTo>
                  <a:pt x="560" y="1020"/>
                </a:lnTo>
                <a:lnTo>
                  <a:pt x="598" y="1027"/>
                </a:lnTo>
                <a:lnTo>
                  <a:pt x="637" y="1033"/>
                </a:lnTo>
                <a:lnTo>
                  <a:pt x="676" y="1038"/>
                </a:lnTo>
                <a:lnTo>
                  <a:pt x="716" y="1041"/>
                </a:lnTo>
                <a:lnTo>
                  <a:pt x="756" y="1043"/>
                </a:lnTo>
                <a:lnTo>
                  <a:pt x="798" y="1043"/>
                </a:lnTo>
                <a:lnTo>
                  <a:pt x="838" y="1043"/>
                </a:lnTo>
                <a:lnTo>
                  <a:pt x="879" y="1041"/>
                </a:lnTo>
                <a:lnTo>
                  <a:pt x="918" y="1038"/>
                </a:lnTo>
                <a:lnTo>
                  <a:pt x="957" y="1033"/>
                </a:lnTo>
                <a:lnTo>
                  <a:pt x="996" y="1027"/>
                </a:lnTo>
                <a:lnTo>
                  <a:pt x="1034" y="1020"/>
                </a:lnTo>
                <a:lnTo>
                  <a:pt x="1071" y="1012"/>
                </a:lnTo>
                <a:lnTo>
                  <a:pt x="1108" y="1002"/>
                </a:lnTo>
                <a:lnTo>
                  <a:pt x="1143" y="992"/>
                </a:lnTo>
                <a:lnTo>
                  <a:pt x="1177" y="980"/>
                </a:lnTo>
                <a:lnTo>
                  <a:pt x="1210" y="968"/>
                </a:lnTo>
                <a:lnTo>
                  <a:pt x="1242" y="954"/>
                </a:lnTo>
                <a:lnTo>
                  <a:pt x="1274" y="939"/>
                </a:lnTo>
                <a:lnTo>
                  <a:pt x="1304" y="924"/>
                </a:lnTo>
                <a:lnTo>
                  <a:pt x="1333" y="908"/>
                </a:lnTo>
                <a:lnTo>
                  <a:pt x="1360" y="891"/>
                </a:lnTo>
                <a:lnTo>
                  <a:pt x="1387" y="872"/>
                </a:lnTo>
                <a:lnTo>
                  <a:pt x="1412" y="853"/>
                </a:lnTo>
                <a:lnTo>
                  <a:pt x="1436" y="834"/>
                </a:lnTo>
                <a:lnTo>
                  <a:pt x="1458" y="813"/>
                </a:lnTo>
                <a:lnTo>
                  <a:pt x="1479" y="792"/>
                </a:lnTo>
                <a:lnTo>
                  <a:pt x="1497" y="770"/>
                </a:lnTo>
                <a:lnTo>
                  <a:pt x="1515" y="748"/>
                </a:lnTo>
                <a:lnTo>
                  <a:pt x="1531" y="724"/>
                </a:lnTo>
                <a:lnTo>
                  <a:pt x="1545" y="701"/>
                </a:lnTo>
                <a:lnTo>
                  <a:pt x="1558" y="676"/>
                </a:lnTo>
                <a:lnTo>
                  <a:pt x="1569" y="652"/>
                </a:lnTo>
                <a:lnTo>
                  <a:pt x="1578" y="626"/>
                </a:lnTo>
                <a:lnTo>
                  <a:pt x="1585" y="601"/>
                </a:lnTo>
                <a:lnTo>
                  <a:pt x="1590" y="575"/>
                </a:lnTo>
                <a:lnTo>
                  <a:pt x="1593" y="548"/>
                </a:lnTo>
                <a:lnTo>
                  <a:pt x="1594" y="521"/>
                </a:lnTo>
                <a:lnTo>
                  <a:pt x="1593" y="495"/>
                </a:lnTo>
                <a:lnTo>
                  <a:pt x="1590" y="468"/>
                </a:lnTo>
                <a:lnTo>
                  <a:pt x="1585" y="442"/>
                </a:lnTo>
                <a:lnTo>
                  <a:pt x="1578" y="416"/>
                </a:lnTo>
                <a:lnTo>
                  <a:pt x="1569" y="391"/>
                </a:lnTo>
                <a:lnTo>
                  <a:pt x="1558" y="366"/>
                </a:lnTo>
                <a:lnTo>
                  <a:pt x="1545" y="342"/>
                </a:lnTo>
                <a:lnTo>
                  <a:pt x="1531" y="318"/>
                </a:lnTo>
                <a:lnTo>
                  <a:pt x="1515" y="295"/>
                </a:lnTo>
                <a:lnTo>
                  <a:pt x="1497" y="272"/>
                </a:lnTo>
                <a:lnTo>
                  <a:pt x="1479" y="250"/>
                </a:lnTo>
                <a:lnTo>
                  <a:pt x="1458" y="229"/>
                </a:lnTo>
                <a:lnTo>
                  <a:pt x="1436" y="209"/>
                </a:lnTo>
                <a:lnTo>
                  <a:pt x="1412" y="189"/>
                </a:lnTo>
                <a:lnTo>
                  <a:pt x="1387" y="170"/>
                </a:lnTo>
                <a:lnTo>
                  <a:pt x="1360" y="152"/>
                </a:lnTo>
                <a:lnTo>
                  <a:pt x="1333" y="135"/>
                </a:lnTo>
                <a:lnTo>
                  <a:pt x="1304" y="118"/>
                </a:lnTo>
                <a:lnTo>
                  <a:pt x="1274" y="103"/>
                </a:lnTo>
                <a:lnTo>
                  <a:pt x="1242" y="88"/>
                </a:lnTo>
                <a:lnTo>
                  <a:pt x="1210" y="75"/>
                </a:lnTo>
                <a:lnTo>
                  <a:pt x="1177" y="62"/>
                </a:lnTo>
                <a:lnTo>
                  <a:pt x="1143" y="51"/>
                </a:lnTo>
                <a:lnTo>
                  <a:pt x="1108" y="40"/>
                </a:lnTo>
                <a:lnTo>
                  <a:pt x="1071" y="31"/>
                </a:lnTo>
                <a:lnTo>
                  <a:pt x="1034" y="22"/>
                </a:lnTo>
                <a:lnTo>
                  <a:pt x="996" y="16"/>
                </a:lnTo>
                <a:lnTo>
                  <a:pt x="957" y="10"/>
                </a:lnTo>
                <a:lnTo>
                  <a:pt x="918" y="5"/>
                </a:lnTo>
                <a:lnTo>
                  <a:pt x="879" y="2"/>
                </a:lnTo>
                <a:lnTo>
                  <a:pt x="838" y="0"/>
                </a:lnTo>
                <a:lnTo>
                  <a:pt x="798" y="0"/>
                </a:lnTo>
              </a:path>
            </a:pathLst>
          </a:custGeom>
          <a:solidFill>
            <a:srgbClr val="FFB857"/>
          </a:solidFill>
          <a:ln w="9525">
            <a:noFill/>
            <a:miter lim="800000"/>
            <a:headEnd/>
            <a:tailEnd/>
          </a:ln>
          <a:effectLst>
            <a:outerShdw dist="38100" dir="2700000" rotWithShape="0">
              <a:srgbClr val="808080">
                <a:alpha val="42999"/>
              </a:srgbClr>
            </a:outerShdw>
          </a:effectLst>
        </p:spPr>
        <p:txBody>
          <a:bodyPr/>
          <a:lstStyle>
            <a:defPPr>
              <a:defRPr lang="en-US"/>
            </a:defPPr>
            <a:lvl1pPr algn="ctr" rtl="0" eaLnBrk="0" fontAlgn="base" hangingPunct="0">
              <a:spcBef>
                <a:spcPct val="0"/>
              </a:spcBef>
              <a:spcAft>
                <a:spcPct val="0"/>
              </a:spcAft>
              <a:defRPr sz="1200" b="1"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1200" b="1"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1200" b="1"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1200" b="1"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1200" b="1" kern="1200">
                <a:solidFill>
                  <a:schemeClr val="tx1"/>
                </a:solidFill>
                <a:latin typeface="Times New Roman" pitchFamily="18" charset="0"/>
                <a:ea typeface="+mn-ea"/>
                <a:cs typeface="+mn-cs"/>
              </a:defRPr>
            </a:lvl5pPr>
            <a:lvl6pPr marL="2286000" algn="l" defTabSz="914400" rtl="0" eaLnBrk="1" latinLnBrk="0" hangingPunct="1">
              <a:defRPr sz="1200" b="1" kern="1200">
                <a:solidFill>
                  <a:schemeClr val="tx1"/>
                </a:solidFill>
                <a:latin typeface="Times New Roman" pitchFamily="18" charset="0"/>
                <a:ea typeface="+mn-ea"/>
                <a:cs typeface="+mn-cs"/>
              </a:defRPr>
            </a:lvl6pPr>
            <a:lvl7pPr marL="2743200" algn="l" defTabSz="914400" rtl="0" eaLnBrk="1" latinLnBrk="0" hangingPunct="1">
              <a:defRPr sz="1200" b="1" kern="1200">
                <a:solidFill>
                  <a:schemeClr val="tx1"/>
                </a:solidFill>
                <a:latin typeface="Times New Roman" pitchFamily="18" charset="0"/>
                <a:ea typeface="+mn-ea"/>
                <a:cs typeface="+mn-cs"/>
              </a:defRPr>
            </a:lvl7pPr>
            <a:lvl8pPr marL="3200400" algn="l" defTabSz="914400" rtl="0" eaLnBrk="1" latinLnBrk="0" hangingPunct="1">
              <a:defRPr sz="1200" b="1" kern="1200">
                <a:solidFill>
                  <a:schemeClr val="tx1"/>
                </a:solidFill>
                <a:latin typeface="Times New Roman" pitchFamily="18" charset="0"/>
                <a:ea typeface="+mn-ea"/>
                <a:cs typeface="+mn-cs"/>
              </a:defRPr>
            </a:lvl8pPr>
            <a:lvl9pPr marL="3657600" algn="l" defTabSz="914400" rtl="0" eaLnBrk="1" latinLnBrk="0" hangingPunct="1">
              <a:defRPr sz="1200" b="1" kern="1200">
                <a:solidFill>
                  <a:schemeClr val="tx1"/>
                </a:solidFill>
                <a:latin typeface="Times New Roman" pitchFamily="18" charset="0"/>
                <a:ea typeface="+mn-ea"/>
                <a:cs typeface="+mn-cs"/>
              </a:defRPr>
            </a:lvl9pPr>
          </a:lstStyle>
          <a:p>
            <a:pPr>
              <a:defRPr/>
            </a:pPr>
            <a:endParaRPr lang="en-US" dirty="0">
              <a:solidFill>
                <a:srgbClr val="000000"/>
              </a:solidFill>
              <a:ea typeface="ＭＳ Ｐゴシック" pitchFamily="-110" charset="-128"/>
            </a:endParaRPr>
          </a:p>
        </p:txBody>
      </p:sp>
      <p:sp>
        <p:nvSpPr>
          <p:cNvPr id="74" name="Line 1650"/>
          <p:cNvSpPr>
            <a:spLocks noChangeShapeType="1"/>
          </p:cNvSpPr>
          <p:nvPr/>
        </p:nvSpPr>
        <p:spPr bwMode="auto">
          <a:xfrm>
            <a:off x="2709863" y="4186377"/>
            <a:ext cx="165100" cy="0"/>
          </a:xfrm>
          <a:prstGeom prst="line">
            <a:avLst/>
          </a:prstGeom>
          <a:noFill/>
          <a:ln w="3175">
            <a:solidFill>
              <a:srgbClr val="000000"/>
            </a:solidFill>
            <a:round/>
            <a:headEnd/>
            <a:tailEnd/>
          </a:ln>
        </p:spPr>
        <p:txBody>
          <a:bodyPr/>
          <a:lstStyle/>
          <a:p>
            <a:endParaRPr lang="en-US"/>
          </a:p>
        </p:txBody>
      </p:sp>
      <p:sp>
        <p:nvSpPr>
          <p:cNvPr id="75" name="Line 1651"/>
          <p:cNvSpPr>
            <a:spLocks noChangeShapeType="1"/>
          </p:cNvSpPr>
          <p:nvPr/>
        </p:nvSpPr>
        <p:spPr bwMode="auto">
          <a:xfrm>
            <a:off x="2709863" y="4265752"/>
            <a:ext cx="165100" cy="0"/>
          </a:xfrm>
          <a:prstGeom prst="line">
            <a:avLst/>
          </a:prstGeom>
          <a:noFill/>
          <a:ln w="3175">
            <a:solidFill>
              <a:srgbClr val="000000"/>
            </a:solidFill>
            <a:round/>
            <a:headEnd/>
            <a:tailEnd/>
          </a:ln>
        </p:spPr>
        <p:txBody>
          <a:bodyPr/>
          <a:lstStyle/>
          <a:p>
            <a:endParaRPr lang="en-US"/>
          </a:p>
        </p:txBody>
      </p:sp>
      <p:sp>
        <p:nvSpPr>
          <p:cNvPr id="76" name="Line 1652"/>
          <p:cNvSpPr>
            <a:spLocks noChangeShapeType="1"/>
          </p:cNvSpPr>
          <p:nvPr/>
        </p:nvSpPr>
        <p:spPr bwMode="auto">
          <a:xfrm flipH="1">
            <a:off x="2874963" y="4226064"/>
            <a:ext cx="165100" cy="0"/>
          </a:xfrm>
          <a:prstGeom prst="line">
            <a:avLst/>
          </a:prstGeom>
          <a:noFill/>
          <a:ln w="3175">
            <a:solidFill>
              <a:srgbClr val="000000"/>
            </a:solidFill>
            <a:round/>
            <a:headEnd/>
            <a:tailEnd/>
          </a:ln>
        </p:spPr>
        <p:txBody>
          <a:bodyPr/>
          <a:lstStyle/>
          <a:p>
            <a:endParaRPr lang="en-US"/>
          </a:p>
        </p:txBody>
      </p:sp>
      <p:sp>
        <p:nvSpPr>
          <p:cNvPr id="77" name="Freeform 6857"/>
          <p:cNvSpPr>
            <a:spLocks/>
          </p:cNvSpPr>
          <p:nvPr/>
        </p:nvSpPr>
        <p:spPr bwMode="auto">
          <a:xfrm>
            <a:off x="2767013" y="4145102"/>
            <a:ext cx="215900" cy="160337"/>
          </a:xfrm>
          <a:custGeom>
            <a:avLst/>
            <a:gdLst>
              <a:gd name="T0" fmla="*/ 2147483647 w 143"/>
              <a:gd name="T1" fmla="*/ 2147483647 h 109"/>
              <a:gd name="T2" fmla="*/ 2147483647 w 143"/>
              <a:gd name="T3" fmla="*/ 2147483647 h 109"/>
              <a:gd name="T4" fmla="*/ 2147483647 w 143"/>
              <a:gd name="T5" fmla="*/ 2147483647 h 109"/>
              <a:gd name="T6" fmla="*/ 2147483647 w 143"/>
              <a:gd name="T7" fmla="*/ 2147483647 h 109"/>
              <a:gd name="T8" fmla="*/ 2147483647 w 143"/>
              <a:gd name="T9" fmla="*/ 2147483647 h 109"/>
              <a:gd name="T10" fmla="*/ 2147483647 w 143"/>
              <a:gd name="T11" fmla="*/ 2147483647 h 109"/>
              <a:gd name="T12" fmla="*/ 2147483647 w 143"/>
              <a:gd name="T13" fmla="*/ 2147483647 h 109"/>
              <a:gd name="T14" fmla="*/ 2147483647 w 143"/>
              <a:gd name="T15" fmla="*/ 2147483647 h 109"/>
              <a:gd name="T16" fmla="*/ 2147483647 w 143"/>
              <a:gd name="T17" fmla="*/ 2147483647 h 109"/>
              <a:gd name="T18" fmla="*/ 2147483647 w 143"/>
              <a:gd name="T19" fmla="*/ 2147483647 h 109"/>
              <a:gd name="T20" fmla="*/ 0 w 143"/>
              <a:gd name="T21" fmla="*/ 2147483647 h 109"/>
              <a:gd name="T22" fmla="*/ 2147483647 w 143"/>
              <a:gd name="T23" fmla="*/ 2147483647 h 109"/>
              <a:gd name="T24" fmla="*/ 2147483647 w 143"/>
              <a:gd name="T25" fmla="*/ 2147483647 h 109"/>
              <a:gd name="T26" fmla="*/ 2147483647 w 143"/>
              <a:gd name="T27" fmla="*/ 2147483647 h 109"/>
              <a:gd name="T28" fmla="*/ 2147483647 w 143"/>
              <a:gd name="T29" fmla="*/ 2147483647 h 109"/>
              <a:gd name="T30" fmla="*/ 2147483647 w 143"/>
              <a:gd name="T31" fmla="*/ 2147483647 h 109"/>
              <a:gd name="T32" fmla="*/ 2147483647 w 143"/>
              <a:gd name="T33" fmla="*/ 2147483647 h 109"/>
              <a:gd name="T34" fmla="*/ 2147483647 w 143"/>
              <a:gd name="T35" fmla="*/ 2147483647 h 109"/>
              <a:gd name="T36" fmla="*/ 0 w 143"/>
              <a:gd name="T37" fmla="*/ 0 h 109"/>
              <a:gd name="T38" fmla="*/ 2147483647 w 143"/>
              <a:gd name="T39" fmla="*/ 0 h 109"/>
              <a:gd name="T40" fmla="*/ 2147483647 w 143"/>
              <a:gd name="T41" fmla="*/ 2147483647 h 109"/>
              <a:gd name="T42" fmla="*/ 2147483647 w 143"/>
              <a:gd name="T43" fmla="*/ 2147483647 h 109"/>
              <a:gd name="T44" fmla="*/ 2147483647 w 143"/>
              <a:gd name="T45" fmla="*/ 2147483647 h 109"/>
              <a:gd name="T46" fmla="*/ 2147483647 w 143"/>
              <a:gd name="T47" fmla="*/ 2147483647 h 109"/>
              <a:gd name="T48" fmla="*/ 2147483647 w 143"/>
              <a:gd name="T49" fmla="*/ 2147483647 h 109"/>
              <a:gd name="T50" fmla="*/ 2147483647 w 143"/>
              <a:gd name="T51" fmla="*/ 2147483647 h 109"/>
              <a:gd name="T52" fmla="*/ 2147483647 w 143"/>
              <a:gd name="T53" fmla="*/ 2147483647 h 109"/>
              <a:gd name="T54" fmla="*/ 2147483647 w 143"/>
              <a:gd name="T55" fmla="*/ 2147483647 h 109"/>
              <a:gd name="T56" fmla="*/ 2147483647 w 143"/>
              <a:gd name="T57" fmla="*/ 2147483647 h 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3"/>
              <a:gd name="T88" fmla="*/ 0 h 109"/>
              <a:gd name="T89" fmla="*/ 143 w 143"/>
              <a:gd name="T90" fmla="*/ 109 h 1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3" h="109">
                <a:moveTo>
                  <a:pt x="143" y="54"/>
                </a:moveTo>
                <a:lnTo>
                  <a:pt x="135" y="64"/>
                </a:lnTo>
                <a:lnTo>
                  <a:pt x="127" y="73"/>
                </a:lnTo>
                <a:lnTo>
                  <a:pt x="116" y="82"/>
                </a:lnTo>
                <a:lnTo>
                  <a:pt x="104" y="89"/>
                </a:lnTo>
                <a:lnTo>
                  <a:pt x="90" y="95"/>
                </a:lnTo>
                <a:lnTo>
                  <a:pt x="75" y="101"/>
                </a:lnTo>
                <a:lnTo>
                  <a:pt x="60" y="106"/>
                </a:lnTo>
                <a:lnTo>
                  <a:pt x="43" y="109"/>
                </a:lnTo>
                <a:lnTo>
                  <a:pt x="0" y="109"/>
                </a:lnTo>
                <a:lnTo>
                  <a:pt x="9" y="96"/>
                </a:lnTo>
                <a:lnTo>
                  <a:pt x="15" y="82"/>
                </a:lnTo>
                <a:lnTo>
                  <a:pt x="19" y="69"/>
                </a:lnTo>
                <a:lnTo>
                  <a:pt x="20" y="54"/>
                </a:lnTo>
                <a:lnTo>
                  <a:pt x="19" y="40"/>
                </a:lnTo>
                <a:lnTo>
                  <a:pt x="15" y="26"/>
                </a:lnTo>
                <a:lnTo>
                  <a:pt x="9" y="13"/>
                </a:lnTo>
                <a:lnTo>
                  <a:pt x="0" y="0"/>
                </a:lnTo>
                <a:lnTo>
                  <a:pt x="43" y="0"/>
                </a:lnTo>
                <a:lnTo>
                  <a:pt x="60" y="3"/>
                </a:lnTo>
                <a:lnTo>
                  <a:pt x="75" y="8"/>
                </a:lnTo>
                <a:lnTo>
                  <a:pt x="90" y="13"/>
                </a:lnTo>
                <a:lnTo>
                  <a:pt x="104" y="20"/>
                </a:lnTo>
                <a:lnTo>
                  <a:pt x="116" y="27"/>
                </a:lnTo>
                <a:lnTo>
                  <a:pt x="127" y="35"/>
                </a:lnTo>
                <a:lnTo>
                  <a:pt x="135" y="44"/>
                </a:lnTo>
                <a:lnTo>
                  <a:pt x="143" y="54"/>
                </a:lnTo>
                <a:close/>
              </a:path>
            </a:pathLst>
          </a:custGeom>
          <a:solidFill>
            <a:srgbClr val="FFFFFF"/>
          </a:solidFill>
          <a:ln w="9525">
            <a:noFill/>
            <a:round/>
            <a:headEnd/>
            <a:tailEnd/>
          </a:ln>
        </p:spPr>
        <p:txBody>
          <a:bodyPr/>
          <a:lstStyle/>
          <a:p>
            <a:endParaRPr lang="en-US"/>
          </a:p>
        </p:txBody>
      </p:sp>
      <p:sp>
        <p:nvSpPr>
          <p:cNvPr id="78" name="Freeform 6858"/>
          <p:cNvSpPr>
            <a:spLocks/>
          </p:cNvSpPr>
          <p:nvPr/>
        </p:nvSpPr>
        <p:spPr bwMode="auto">
          <a:xfrm>
            <a:off x="2767013" y="4145102"/>
            <a:ext cx="215900" cy="160337"/>
          </a:xfrm>
          <a:custGeom>
            <a:avLst/>
            <a:gdLst>
              <a:gd name="T0" fmla="*/ 2147483647 w 143"/>
              <a:gd name="T1" fmla="*/ 2147483647 h 109"/>
              <a:gd name="T2" fmla="*/ 2147483647 w 143"/>
              <a:gd name="T3" fmla="*/ 2147483647 h 109"/>
              <a:gd name="T4" fmla="*/ 2147483647 w 143"/>
              <a:gd name="T5" fmla="*/ 2147483647 h 109"/>
              <a:gd name="T6" fmla="*/ 2147483647 w 143"/>
              <a:gd name="T7" fmla="*/ 2147483647 h 109"/>
              <a:gd name="T8" fmla="*/ 2147483647 w 143"/>
              <a:gd name="T9" fmla="*/ 2147483647 h 109"/>
              <a:gd name="T10" fmla="*/ 2147483647 w 143"/>
              <a:gd name="T11" fmla="*/ 2147483647 h 109"/>
              <a:gd name="T12" fmla="*/ 2147483647 w 143"/>
              <a:gd name="T13" fmla="*/ 2147483647 h 109"/>
              <a:gd name="T14" fmla="*/ 2147483647 w 143"/>
              <a:gd name="T15" fmla="*/ 2147483647 h 109"/>
              <a:gd name="T16" fmla="*/ 2147483647 w 143"/>
              <a:gd name="T17" fmla="*/ 2147483647 h 109"/>
              <a:gd name="T18" fmla="*/ 2147483647 w 143"/>
              <a:gd name="T19" fmla="*/ 2147483647 h 109"/>
              <a:gd name="T20" fmla="*/ 0 w 143"/>
              <a:gd name="T21" fmla="*/ 2147483647 h 109"/>
              <a:gd name="T22" fmla="*/ 2147483647 w 143"/>
              <a:gd name="T23" fmla="*/ 2147483647 h 109"/>
              <a:gd name="T24" fmla="*/ 2147483647 w 143"/>
              <a:gd name="T25" fmla="*/ 2147483647 h 109"/>
              <a:gd name="T26" fmla="*/ 2147483647 w 143"/>
              <a:gd name="T27" fmla="*/ 2147483647 h 109"/>
              <a:gd name="T28" fmla="*/ 2147483647 w 143"/>
              <a:gd name="T29" fmla="*/ 2147483647 h 109"/>
              <a:gd name="T30" fmla="*/ 2147483647 w 143"/>
              <a:gd name="T31" fmla="*/ 2147483647 h 109"/>
              <a:gd name="T32" fmla="*/ 2147483647 w 143"/>
              <a:gd name="T33" fmla="*/ 2147483647 h 109"/>
              <a:gd name="T34" fmla="*/ 2147483647 w 143"/>
              <a:gd name="T35" fmla="*/ 2147483647 h 109"/>
              <a:gd name="T36" fmla="*/ 0 w 143"/>
              <a:gd name="T37" fmla="*/ 0 h 109"/>
              <a:gd name="T38" fmla="*/ 2147483647 w 143"/>
              <a:gd name="T39" fmla="*/ 0 h 109"/>
              <a:gd name="T40" fmla="*/ 2147483647 w 143"/>
              <a:gd name="T41" fmla="*/ 2147483647 h 109"/>
              <a:gd name="T42" fmla="*/ 2147483647 w 143"/>
              <a:gd name="T43" fmla="*/ 2147483647 h 109"/>
              <a:gd name="T44" fmla="*/ 2147483647 w 143"/>
              <a:gd name="T45" fmla="*/ 2147483647 h 109"/>
              <a:gd name="T46" fmla="*/ 2147483647 w 143"/>
              <a:gd name="T47" fmla="*/ 2147483647 h 109"/>
              <a:gd name="T48" fmla="*/ 2147483647 w 143"/>
              <a:gd name="T49" fmla="*/ 2147483647 h 109"/>
              <a:gd name="T50" fmla="*/ 2147483647 w 143"/>
              <a:gd name="T51" fmla="*/ 2147483647 h 109"/>
              <a:gd name="T52" fmla="*/ 2147483647 w 143"/>
              <a:gd name="T53" fmla="*/ 2147483647 h 109"/>
              <a:gd name="T54" fmla="*/ 2147483647 w 143"/>
              <a:gd name="T55" fmla="*/ 2147483647 h 109"/>
              <a:gd name="T56" fmla="*/ 2147483647 w 143"/>
              <a:gd name="T57" fmla="*/ 2147483647 h 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3"/>
              <a:gd name="T88" fmla="*/ 0 h 109"/>
              <a:gd name="T89" fmla="*/ 143 w 143"/>
              <a:gd name="T90" fmla="*/ 109 h 1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3" h="109">
                <a:moveTo>
                  <a:pt x="143" y="54"/>
                </a:moveTo>
                <a:lnTo>
                  <a:pt x="135" y="64"/>
                </a:lnTo>
                <a:lnTo>
                  <a:pt x="127" y="73"/>
                </a:lnTo>
                <a:lnTo>
                  <a:pt x="116" y="82"/>
                </a:lnTo>
                <a:lnTo>
                  <a:pt x="104" y="89"/>
                </a:lnTo>
                <a:lnTo>
                  <a:pt x="90" y="95"/>
                </a:lnTo>
                <a:lnTo>
                  <a:pt x="75" y="101"/>
                </a:lnTo>
                <a:lnTo>
                  <a:pt x="60" y="106"/>
                </a:lnTo>
                <a:lnTo>
                  <a:pt x="43" y="109"/>
                </a:lnTo>
                <a:lnTo>
                  <a:pt x="0" y="109"/>
                </a:lnTo>
                <a:lnTo>
                  <a:pt x="9" y="96"/>
                </a:lnTo>
                <a:lnTo>
                  <a:pt x="15" y="82"/>
                </a:lnTo>
                <a:lnTo>
                  <a:pt x="19" y="69"/>
                </a:lnTo>
                <a:lnTo>
                  <a:pt x="20" y="54"/>
                </a:lnTo>
                <a:lnTo>
                  <a:pt x="19" y="40"/>
                </a:lnTo>
                <a:lnTo>
                  <a:pt x="15" y="26"/>
                </a:lnTo>
                <a:lnTo>
                  <a:pt x="9" y="13"/>
                </a:lnTo>
                <a:lnTo>
                  <a:pt x="0" y="0"/>
                </a:lnTo>
                <a:lnTo>
                  <a:pt x="43" y="0"/>
                </a:lnTo>
                <a:lnTo>
                  <a:pt x="60" y="3"/>
                </a:lnTo>
                <a:lnTo>
                  <a:pt x="75" y="8"/>
                </a:lnTo>
                <a:lnTo>
                  <a:pt x="90" y="13"/>
                </a:lnTo>
                <a:lnTo>
                  <a:pt x="104" y="20"/>
                </a:lnTo>
                <a:lnTo>
                  <a:pt x="116" y="27"/>
                </a:lnTo>
                <a:lnTo>
                  <a:pt x="127" y="35"/>
                </a:lnTo>
                <a:lnTo>
                  <a:pt x="135" y="44"/>
                </a:lnTo>
                <a:lnTo>
                  <a:pt x="143" y="54"/>
                </a:lnTo>
              </a:path>
            </a:pathLst>
          </a:custGeom>
          <a:noFill/>
          <a:ln w="3175">
            <a:solidFill>
              <a:srgbClr val="000000"/>
            </a:solidFill>
            <a:round/>
            <a:headEnd/>
            <a:tailEnd/>
          </a:ln>
        </p:spPr>
        <p:txBody>
          <a:bodyPr/>
          <a:lstStyle/>
          <a:p>
            <a:endParaRPr lang="en-US"/>
          </a:p>
        </p:txBody>
      </p:sp>
      <p:sp>
        <p:nvSpPr>
          <p:cNvPr id="79" name="Freeform 6859"/>
          <p:cNvSpPr>
            <a:spLocks/>
          </p:cNvSpPr>
          <p:nvPr/>
        </p:nvSpPr>
        <p:spPr bwMode="auto">
          <a:xfrm>
            <a:off x="2767013" y="4145102"/>
            <a:ext cx="215900" cy="160337"/>
          </a:xfrm>
          <a:custGeom>
            <a:avLst/>
            <a:gdLst>
              <a:gd name="T0" fmla="*/ 2147483647 w 143"/>
              <a:gd name="T1" fmla="*/ 2147483647 h 109"/>
              <a:gd name="T2" fmla="*/ 0 w 143"/>
              <a:gd name="T3" fmla="*/ 2147483647 h 109"/>
              <a:gd name="T4" fmla="*/ 0 w 143"/>
              <a:gd name="T5" fmla="*/ 0 h 109"/>
              <a:gd name="T6" fmla="*/ 2147483647 w 143"/>
              <a:gd name="T7" fmla="*/ 0 h 109"/>
              <a:gd name="T8" fmla="*/ 2147483647 w 143"/>
              <a:gd name="T9" fmla="*/ 0 h 109"/>
              <a:gd name="T10" fmla="*/ 2147483647 w 143"/>
              <a:gd name="T11" fmla="*/ 2147483647 h 109"/>
              <a:gd name="T12" fmla="*/ 2147483647 w 143"/>
              <a:gd name="T13" fmla="*/ 2147483647 h 109"/>
              <a:gd name="T14" fmla="*/ 2147483647 w 143"/>
              <a:gd name="T15" fmla="*/ 2147483647 h 109"/>
              <a:gd name="T16" fmla="*/ 2147483647 w 143"/>
              <a:gd name="T17" fmla="*/ 2147483647 h 109"/>
              <a:gd name="T18" fmla="*/ 2147483647 w 143"/>
              <a:gd name="T19" fmla="*/ 2147483647 h 109"/>
              <a:gd name="T20" fmla="*/ 2147483647 w 143"/>
              <a:gd name="T21" fmla="*/ 2147483647 h 109"/>
              <a:gd name="T22" fmla="*/ 2147483647 w 143"/>
              <a:gd name="T23" fmla="*/ 2147483647 h 109"/>
              <a:gd name="T24" fmla="*/ 2147483647 w 143"/>
              <a:gd name="T25" fmla="*/ 2147483647 h 109"/>
              <a:gd name="T26" fmla="*/ 2147483647 w 143"/>
              <a:gd name="T27" fmla="*/ 2147483647 h 109"/>
              <a:gd name="T28" fmla="*/ 2147483647 w 143"/>
              <a:gd name="T29" fmla="*/ 2147483647 h 109"/>
              <a:gd name="T30" fmla="*/ 2147483647 w 143"/>
              <a:gd name="T31" fmla="*/ 2147483647 h 109"/>
              <a:gd name="T32" fmla="*/ 2147483647 w 143"/>
              <a:gd name="T33" fmla="*/ 2147483647 h 109"/>
              <a:gd name="T34" fmla="*/ 2147483647 w 143"/>
              <a:gd name="T35" fmla="*/ 2147483647 h 109"/>
              <a:gd name="T36" fmla="*/ 2147483647 w 143"/>
              <a:gd name="T37" fmla="*/ 2147483647 h 109"/>
              <a:gd name="T38" fmla="*/ 2147483647 w 143"/>
              <a:gd name="T39" fmla="*/ 2147483647 h 109"/>
              <a:gd name="T40" fmla="*/ 2147483647 w 143"/>
              <a:gd name="T41" fmla="*/ 2147483647 h 109"/>
              <a:gd name="T42" fmla="*/ 2147483647 w 143"/>
              <a:gd name="T43" fmla="*/ 2147483647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3"/>
              <a:gd name="T67" fmla="*/ 0 h 109"/>
              <a:gd name="T68" fmla="*/ 143 w 143"/>
              <a:gd name="T69" fmla="*/ 109 h 1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3" h="109">
                <a:moveTo>
                  <a:pt x="88" y="109"/>
                </a:moveTo>
                <a:lnTo>
                  <a:pt x="0" y="109"/>
                </a:lnTo>
                <a:lnTo>
                  <a:pt x="0" y="0"/>
                </a:lnTo>
                <a:lnTo>
                  <a:pt x="88" y="0"/>
                </a:lnTo>
                <a:lnTo>
                  <a:pt x="99" y="0"/>
                </a:lnTo>
                <a:lnTo>
                  <a:pt x="109" y="4"/>
                </a:lnTo>
                <a:lnTo>
                  <a:pt x="118" y="9"/>
                </a:lnTo>
                <a:lnTo>
                  <a:pt x="127" y="16"/>
                </a:lnTo>
                <a:lnTo>
                  <a:pt x="133" y="24"/>
                </a:lnTo>
                <a:lnTo>
                  <a:pt x="139" y="33"/>
                </a:lnTo>
                <a:lnTo>
                  <a:pt x="142" y="43"/>
                </a:lnTo>
                <a:lnTo>
                  <a:pt x="143" y="54"/>
                </a:lnTo>
                <a:lnTo>
                  <a:pt x="142" y="65"/>
                </a:lnTo>
                <a:lnTo>
                  <a:pt x="139" y="76"/>
                </a:lnTo>
                <a:lnTo>
                  <a:pt x="133" y="85"/>
                </a:lnTo>
                <a:lnTo>
                  <a:pt x="127" y="93"/>
                </a:lnTo>
                <a:lnTo>
                  <a:pt x="118" y="99"/>
                </a:lnTo>
                <a:lnTo>
                  <a:pt x="109" y="105"/>
                </a:lnTo>
                <a:lnTo>
                  <a:pt x="99" y="108"/>
                </a:lnTo>
                <a:lnTo>
                  <a:pt x="88" y="109"/>
                </a:lnTo>
                <a:close/>
              </a:path>
            </a:pathLst>
          </a:custGeom>
          <a:solidFill>
            <a:srgbClr val="FFFFFF"/>
          </a:solidFill>
          <a:ln w="9525">
            <a:noFill/>
            <a:round/>
            <a:headEnd/>
            <a:tailEnd/>
          </a:ln>
        </p:spPr>
        <p:txBody>
          <a:bodyPr/>
          <a:lstStyle/>
          <a:p>
            <a:endParaRPr lang="en-US"/>
          </a:p>
        </p:txBody>
      </p:sp>
      <p:sp>
        <p:nvSpPr>
          <p:cNvPr id="80" name="Freeform 6860"/>
          <p:cNvSpPr>
            <a:spLocks/>
          </p:cNvSpPr>
          <p:nvPr/>
        </p:nvSpPr>
        <p:spPr bwMode="auto">
          <a:xfrm>
            <a:off x="2767013" y="4145102"/>
            <a:ext cx="215900" cy="160337"/>
          </a:xfrm>
          <a:custGeom>
            <a:avLst/>
            <a:gdLst>
              <a:gd name="T0" fmla="*/ 2147483647 w 143"/>
              <a:gd name="T1" fmla="*/ 2147483647 h 109"/>
              <a:gd name="T2" fmla="*/ 0 w 143"/>
              <a:gd name="T3" fmla="*/ 2147483647 h 109"/>
              <a:gd name="T4" fmla="*/ 0 w 143"/>
              <a:gd name="T5" fmla="*/ 0 h 109"/>
              <a:gd name="T6" fmla="*/ 2147483647 w 143"/>
              <a:gd name="T7" fmla="*/ 0 h 109"/>
              <a:gd name="T8" fmla="*/ 2147483647 w 143"/>
              <a:gd name="T9" fmla="*/ 0 h 109"/>
              <a:gd name="T10" fmla="*/ 2147483647 w 143"/>
              <a:gd name="T11" fmla="*/ 2147483647 h 109"/>
              <a:gd name="T12" fmla="*/ 2147483647 w 143"/>
              <a:gd name="T13" fmla="*/ 2147483647 h 109"/>
              <a:gd name="T14" fmla="*/ 2147483647 w 143"/>
              <a:gd name="T15" fmla="*/ 2147483647 h 109"/>
              <a:gd name="T16" fmla="*/ 2147483647 w 143"/>
              <a:gd name="T17" fmla="*/ 2147483647 h 109"/>
              <a:gd name="T18" fmla="*/ 2147483647 w 143"/>
              <a:gd name="T19" fmla="*/ 2147483647 h 109"/>
              <a:gd name="T20" fmla="*/ 2147483647 w 143"/>
              <a:gd name="T21" fmla="*/ 2147483647 h 109"/>
              <a:gd name="T22" fmla="*/ 2147483647 w 143"/>
              <a:gd name="T23" fmla="*/ 2147483647 h 109"/>
              <a:gd name="T24" fmla="*/ 2147483647 w 143"/>
              <a:gd name="T25" fmla="*/ 2147483647 h 109"/>
              <a:gd name="T26" fmla="*/ 2147483647 w 143"/>
              <a:gd name="T27" fmla="*/ 2147483647 h 109"/>
              <a:gd name="T28" fmla="*/ 2147483647 w 143"/>
              <a:gd name="T29" fmla="*/ 2147483647 h 109"/>
              <a:gd name="T30" fmla="*/ 2147483647 w 143"/>
              <a:gd name="T31" fmla="*/ 2147483647 h 109"/>
              <a:gd name="T32" fmla="*/ 2147483647 w 143"/>
              <a:gd name="T33" fmla="*/ 2147483647 h 109"/>
              <a:gd name="T34" fmla="*/ 2147483647 w 143"/>
              <a:gd name="T35" fmla="*/ 2147483647 h 109"/>
              <a:gd name="T36" fmla="*/ 2147483647 w 143"/>
              <a:gd name="T37" fmla="*/ 2147483647 h 109"/>
              <a:gd name="T38" fmla="*/ 2147483647 w 143"/>
              <a:gd name="T39" fmla="*/ 2147483647 h 109"/>
              <a:gd name="T40" fmla="*/ 2147483647 w 143"/>
              <a:gd name="T41" fmla="*/ 2147483647 h 109"/>
              <a:gd name="T42" fmla="*/ 2147483647 w 143"/>
              <a:gd name="T43" fmla="*/ 2147483647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3"/>
              <a:gd name="T67" fmla="*/ 0 h 109"/>
              <a:gd name="T68" fmla="*/ 143 w 143"/>
              <a:gd name="T69" fmla="*/ 109 h 1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3" h="109">
                <a:moveTo>
                  <a:pt x="88" y="109"/>
                </a:moveTo>
                <a:lnTo>
                  <a:pt x="0" y="109"/>
                </a:lnTo>
                <a:lnTo>
                  <a:pt x="0" y="0"/>
                </a:lnTo>
                <a:lnTo>
                  <a:pt x="88" y="0"/>
                </a:lnTo>
                <a:lnTo>
                  <a:pt x="99" y="0"/>
                </a:lnTo>
                <a:lnTo>
                  <a:pt x="109" y="4"/>
                </a:lnTo>
                <a:lnTo>
                  <a:pt x="118" y="9"/>
                </a:lnTo>
                <a:lnTo>
                  <a:pt x="127" y="16"/>
                </a:lnTo>
                <a:lnTo>
                  <a:pt x="133" y="24"/>
                </a:lnTo>
                <a:lnTo>
                  <a:pt x="139" y="33"/>
                </a:lnTo>
                <a:lnTo>
                  <a:pt x="142" y="43"/>
                </a:lnTo>
                <a:lnTo>
                  <a:pt x="143" y="54"/>
                </a:lnTo>
                <a:lnTo>
                  <a:pt x="142" y="65"/>
                </a:lnTo>
                <a:lnTo>
                  <a:pt x="139" y="76"/>
                </a:lnTo>
                <a:lnTo>
                  <a:pt x="133" y="85"/>
                </a:lnTo>
                <a:lnTo>
                  <a:pt x="127" y="93"/>
                </a:lnTo>
                <a:lnTo>
                  <a:pt x="118" y="99"/>
                </a:lnTo>
                <a:lnTo>
                  <a:pt x="109" y="105"/>
                </a:lnTo>
                <a:lnTo>
                  <a:pt x="99" y="108"/>
                </a:lnTo>
                <a:lnTo>
                  <a:pt x="88" y="109"/>
                </a:lnTo>
              </a:path>
            </a:pathLst>
          </a:custGeom>
          <a:noFill/>
          <a:ln w="3175">
            <a:solidFill>
              <a:srgbClr val="000000"/>
            </a:solidFill>
            <a:round/>
            <a:headEnd/>
            <a:tailEnd/>
          </a:ln>
        </p:spPr>
        <p:txBody>
          <a:bodyPr/>
          <a:lstStyle/>
          <a:p>
            <a:endParaRPr lang="en-US"/>
          </a:p>
        </p:txBody>
      </p:sp>
      <p:sp>
        <p:nvSpPr>
          <p:cNvPr id="81" name="Rectangle 6861"/>
          <p:cNvSpPr>
            <a:spLocks noChangeArrowheads="1"/>
          </p:cNvSpPr>
          <p:nvPr/>
        </p:nvSpPr>
        <p:spPr bwMode="auto">
          <a:xfrm>
            <a:off x="2197100" y="4197489"/>
            <a:ext cx="304800" cy="357188"/>
          </a:xfrm>
          <a:prstGeom prst="rect">
            <a:avLst/>
          </a:prstGeom>
          <a:solidFill>
            <a:srgbClr val="FFFFFF"/>
          </a:solidFill>
          <a:ln w="9525">
            <a:noFill/>
            <a:miter lim="800000"/>
            <a:headEnd/>
            <a:tailEnd/>
          </a:ln>
        </p:spPr>
        <p:txBody>
          <a:bodyPr/>
          <a:lstStyle/>
          <a:p>
            <a:pPr eaLnBrk="0" hangingPunct="0"/>
            <a:endParaRPr lang="en-US" sz="2000" b="1">
              <a:solidFill>
                <a:srgbClr val="000000"/>
              </a:solidFill>
              <a:ea typeface="ＭＳ Ｐゴシック"/>
              <a:cs typeface="ＭＳ Ｐゴシック"/>
            </a:endParaRPr>
          </a:p>
        </p:txBody>
      </p:sp>
      <p:sp>
        <p:nvSpPr>
          <p:cNvPr id="82" name="Rectangle 6862"/>
          <p:cNvSpPr>
            <a:spLocks noChangeArrowheads="1"/>
          </p:cNvSpPr>
          <p:nvPr/>
        </p:nvSpPr>
        <p:spPr bwMode="auto">
          <a:xfrm>
            <a:off x="2197100" y="4197489"/>
            <a:ext cx="304800" cy="357188"/>
          </a:xfrm>
          <a:prstGeom prst="rect">
            <a:avLst/>
          </a:prstGeom>
          <a:noFill/>
          <a:ln w="3175">
            <a:solidFill>
              <a:srgbClr val="000000"/>
            </a:solidFill>
            <a:miter lim="800000"/>
            <a:headEnd/>
            <a:tailEnd/>
          </a:ln>
        </p:spPr>
        <p:txBody>
          <a:bodyPr/>
          <a:lstStyle/>
          <a:p>
            <a:pPr eaLnBrk="0" hangingPunct="0"/>
            <a:endParaRPr lang="en-US" sz="2000" b="1">
              <a:solidFill>
                <a:srgbClr val="000000"/>
              </a:solidFill>
              <a:ea typeface="ＭＳ Ｐゴシック"/>
              <a:cs typeface="ＭＳ Ｐゴシック"/>
            </a:endParaRPr>
          </a:p>
        </p:txBody>
      </p:sp>
      <p:sp>
        <p:nvSpPr>
          <p:cNvPr id="83" name="Line 1659"/>
          <p:cNvSpPr>
            <a:spLocks noChangeShapeType="1"/>
          </p:cNvSpPr>
          <p:nvPr/>
        </p:nvSpPr>
        <p:spPr bwMode="auto">
          <a:xfrm>
            <a:off x="2416175" y="4457839"/>
            <a:ext cx="57150" cy="0"/>
          </a:xfrm>
          <a:prstGeom prst="line">
            <a:avLst/>
          </a:prstGeom>
          <a:noFill/>
          <a:ln w="3175">
            <a:solidFill>
              <a:srgbClr val="000000"/>
            </a:solidFill>
            <a:round/>
            <a:headEnd/>
            <a:tailEnd/>
          </a:ln>
        </p:spPr>
        <p:txBody>
          <a:bodyPr/>
          <a:lstStyle/>
          <a:p>
            <a:endParaRPr lang="en-US"/>
          </a:p>
        </p:txBody>
      </p:sp>
      <p:sp>
        <p:nvSpPr>
          <p:cNvPr id="84" name="Freeform 6864"/>
          <p:cNvSpPr>
            <a:spLocks/>
          </p:cNvSpPr>
          <p:nvPr/>
        </p:nvSpPr>
        <p:spPr bwMode="auto">
          <a:xfrm>
            <a:off x="2197100" y="4345127"/>
            <a:ext cx="57150" cy="61912"/>
          </a:xfrm>
          <a:custGeom>
            <a:avLst/>
            <a:gdLst>
              <a:gd name="T0" fmla="*/ 0 w 38"/>
              <a:gd name="T1" fmla="*/ 0 h 42"/>
              <a:gd name="T2" fmla="*/ 2147483647 w 38"/>
              <a:gd name="T3" fmla="*/ 2147483647 h 42"/>
              <a:gd name="T4" fmla="*/ 0 w 38"/>
              <a:gd name="T5" fmla="*/ 2147483647 h 42"/>
              <a:gd name="T6" fmla="*/ 0 60000 65536"/>
              <a:gd name="T7" fmla="*/ 0 60000 65536"/>
              <a:gd name="T8" fmla="*/ 0 60000 65536"/>
              <a:gd name="T9" fmla="*/ 0 w 38"/>
              <a:gd name="T10" fmla="*/ 0 h 42"/>
              <a:gd name="T11" fmla="*/ 38 w 38"/>
              <a:gd name="T12" fmla="*/ 42 h 42"/>
            </a:gdLst>
            <a:ahLst/>
            <a:cxnLst>
              <a:cxn ang="T6">
                <a:pos x="T0" y="T1"/>
              </a:cxn>
              <a:cxn ang="T7">
                <a:pos x="T2" y="T3"/>
              </a:cxn>
              <a:cxn ang="T8">
                <a:pos x="T4" y="T5"/>
              </a:cxn>
            </a:cxnLst>
            <a:rect l="T9" t="T10" r="T11" b="T12"/>
            <a:pathLst>
              <a:path w="38" h="42">
                <a:moveTo>
                  <a:pt x="0" y="0"/>
                </a:moveTo>
                <a:lnTo>
                  <a:pt x="38" y="20"/>
                </a:lnTo>
                <a:lnTo>
                  <a:pt x="0" y="42"/>
                </a:lnTo>
              </a:path>
            </a:pathLst>
          </a:custGeom>
          <a:noFill/>
          <a:ln w="3175">
            <a:solidFill>
              <a:srgbClr val="000000"/>
            </a:solidFill>
            <a:round/>
            <a:headEnd/>
            <a:tailEnd/>
          </a:ln>
        </p:spPr>
        <p:txBody>
          <a:bodyPr/>
          <a:lstStyle/>
          <a:p>
            <a:endParaRPr lang="en-US"/>
          </a:p>
        </p:txBody>
      </p:sp>
      <p:sp>
        <p:nvSpPr>
          <p:cNvPr id="85" name="Rectangle 6865"/>
          <p:cNvSpPr>
            <a:spLocks noChangeArrowheads="1"/>
          </p:cNvSpPr>
          <p:nvPr/>
        </p:nvSpPr>
        <p:spPr bwMode="auto">
          <a:xfrm>
            <a:off x="2422525" y="4453077"/>
            <a:ext cx="58738" cy="107950"/>
          </a:xfrm>
          <a:prstGeom prst="rect">
            <a:avLst/>
          </a:prstGeom>
          <a:noFill/>
          <a:ln w="9525">
            <a:noFill/>
            <a:miter lim="800000"/>
            <a:headEnd/>
            <a:tailEnd/>
          </a:ln>
        </p:spPr>
        <p:txBody>
          <a:bodyPr wrap="none" lIns="0" tIns="0" rIns="0" bIns="0">
            <a:spAutoFit/>
          </a:bodyPr>
          <a:lstStyle/>
          <a:p>
            <a:pPr eaLnBrk="0" hangingPunct="0"/>
            <a:r>
              <a:rPr lang="en-US" sz="600" i="1">
                <a:solidFill>
                  <a:srgbClr val="000000"/>
                </a:solidFill>
                <a:ea typeface="ＭＳ Ｐゴシック"/>
                <a:cs typeface="ＭＳ Ｐゴシック"/>
              </a:rPr>
              <a:t>Q</a:t>
            </a:r>
            <a:endParaRPr lang="en-US" sz="2000" b="1">
              <a:solidFill>
                <a:srgbClr val="000000"/>
              </a:solidFill>
              <a:ea typeface="ＭＳ Ｐゴシック"/>
              <a:cs typeface="ＭＳ Ｐゴシック"/>
            </a:endParaRPr>
          </a:p>
        </p:txBody>
      </p:sp>
      <p:sp>
        <p:nvSpPr>
          <p:cNvPr id="86" name="Rectangle 6866"/>
          <p:cNvSpPr>
            <a:spLocks noChangeArrowheads="1"/>
          </p:cNvSpPr>
          <p:nvPr/>
        </p:nvSpPr>
        <p:spPr bwMode="auto">
          <a:xfrm>
            <a:off x="2422525" y="4216539"/>
            <a:ext cx="58738" cy="109538"/>
          </a:xfrm>
          <a:prstGeom prst="rect">
            <a:avLst/>
          </a:prstGeom>
          <a:noFill/>
          <a:ln w="9525">
            <a:noFill/>
            <a:miter lim="800000"/>
            <a:headEnd/>
            <a:tailEnd/>
          </a:ln>
        </p:spPr>
        <p:txBody>
          <a:bodyPr wrap="none" lIns="0" tIns="0" rIns="0" bIns="0">
            <a:spAutoFit/>
          </a:bodyPr>
          <a:lstStyle/>
          <a:p>
            <a:pPr eaLnBrk="0" hangingPunct="0"/>
            <a:r>
              <a:rPr lang="en-US" sz="600" i="1">
                <a:solidFill>
                  <a:srgbClr val="000000"/>
                </a:solidFill>
                <a:ea typeface="ＭＳ Ｐゴシック"/>
                <a:cs typeface="ＭＳ Ｐゴシック"/>
              </a:rPr>
              <a:t>Q</a:t>
            </a:r>
            <a:endParaRPr lang="en-US" sz="2000" b="1">
              <a:solidFill>
                <a:srgbClr val="000000"/>
              </a:solidFill>
              <a:ea typeface="ＭＳ Ｐゴシック"/>
              <a:cs typeface="ＭＳ Ｐゴシック"/>
            </a:endParaRPr>
          </a:p>
        </p:txBody>
      </p:sp>
      <p:sp>
        <p:nvSpPr>
          <p:cNvPr id="87" name="Rectangle 6867"/>
          <p:cNvSpPr>
            <a:spLocks noChangeArrowheads="1"/>
          </p:cNvSpPr>
          <p:nvPr/>
        </p:nvSpPr>
        <p:spPr bwMode="auto">
          <a:xfrm>
            <a:off x="2316163" y="4207014"/>
            <a:ext cx="74612" cy="53975"/>
          </a:xfrm>
          <a:prstGeom prst="rect">
            <a:avLst/>
          </a:prstGeom>
          <a:noFill/>
          <a:ln w="9525">
            <a:noFill/>
            <a:miter lim="800000"/>
            <a:headEnd/>
            <a:tailEnd/>
          </a:ln>
        </p:spPr>
        <p:txBody>
          <a:bodyPr wrap="none" lIns="0" tIns="0" rIns="0" bIns="0">
            <a:spAutoFit/>
          </a:bodyPr>
          <a:lstStyle/>
          <a:p>
            <a:pPr eaLnBrk="0" hangingPunct="0"/>
            <a:r>
              <a:rPr lang="en-US" sz="300">
                <a:solidFill>
                  <a:srgbClr val="000000"/>
                </a:solidFill>
                <a:ea typeface="ＭＳ Ｐゴシック"/>
                <a:cs typeface="ＭＳ Ｐゴシック"/>
              </a:rPr>
              <a:t>SET</a:t>
            </a:r>
            <a:endParaRPr lang="en-US" sz="2000" b="1">
              <a:solidFill>
                <a:srgbClr val="000000"/>
              </a:solidFill>
              <a:ea typeface="ＭＳ Ｐゴシック"/>
              <a:cs typeface="ＭＳ Ｐゴシック"/>
            </a:endParaRPr>
          </a:p>
        </p:txBody>
      </p:sp>
      <p:sp>
        <p:nvSpPr>
          <p:cNvPr id="88" name="Rectangle 6868"/>
          <p:cNvSpPr>
            <a:spLocks noChangeArrowheads="1"/>
          </p:cNvSpPr>
          <p:nvPr/>
        </p:nvSpPr>
        <p:spPr bwMode="auto">
          <a:xfrm>
            <a:off x="2316163" y="4481652"/>
            <a:ext cx="74612" cy="53975"/>
          </a:xfrm>
          <a:prstGeom prst="rect">
            <a:avLst/>
          </a:prstGeom>
          <a:noFill/>
          <a:ln w="9525">
            <a:noFill/>
            <a:miter lim="800000"/>
            <a:headEnd/>
            <a:tailEnd/>
          </a:ln>
        </p:spPr>
        <p:txBody>
          <a:bodyPr wrap="none" lIns="0" tIns="0" rIns="0" bIns="0">
            <a:spAutoFit/>
          </a:bodyPr>
          <a:lstStyle/>
          <a:p>
            <a:pPr eaLnBrk="0" hangingPunct="0"/>
            <a:r>
              <a:rPr lang="en-US" sz="300">
                <a:solidFill>
                  <a:srgbClr val="000000"/>
                </a:solidFill>
                <a:ea typeface="ＭＳ Ｐゴシック"/>
                <a:cs typeface="ＭＳ Ｐゴシック"/>
              </a:rPr>
              <a:t>CLR</a:t>
            </a:r>
            <a:endParaRPr lang="en-US" sz="2000" b="1">
              <a:solidFill>
                <a:srgbClr val="000000"/>
              </a:solidFill>
              <a:ea typeface="ＭＳ Ｐゴシック"/>
              <a:cs typeface="ＭＳ Ｐゴシック"/>
            </a:endParaRPr>
          </a:p>
        </p:txBody>
      </p:sp>
      <p:sp>
        <p:nvSpPr>
          <p:cNvPr id="89" name="Rectangle 6869"/>
          <p:cNvSpPr>
            <a:spLocks noChangeArrowheads="1"/>
          </p:cNvSpPr>
          <p:nvPr/>
        </p:nvSpPr>
        <p:spPr bwMode="auto">
          <a:xfrm>
            <a:off x="2230438" y="4219714"/>
            <a:ext cx="50800" cy="107950"/>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ea typeface="ＭＳ Ｐゴシック"/>
                <a:cs typeface="ＭＳ Ｐゴシック"/>
              </a:rPr>
              <a:t>S</a:t>
            </a:r>
            <a:endParaRPr lang="en-US" sz="2000" b="1">
              <a:solidFill>
                <a:srgbClr val="000000"/>
              </a:solidFill>
              <a:ea typeface="ＭＳ Ｐゴシック"/>
              <a:cs typeface="ＭＳ Ｐゴシック"/>
            </a:endParaRPr>
          </a:p>
        </p:txBody>
      </p:sp>
      <p:sp>
        <p:nvSpPr>
          <p:cNvPr id="90" name="Rectangle 6870"/>
          <p:cNvSpPr>
            <a:spLocks noChangeArrowheads="1"/>
          </p:cNvSpPr>
          <p:nvPr/>
        </p:nvSpPr>
        <p:spPr bwMode="auto">
          <a:xfrm>
            <a:off x="2236788" y="4453077"/>
            <a:ext cx="55562" cy="107950"/>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ea typeface="ＭＳ Ｐゴシック"/>
                <a:cs typeface="ＭＳ Ｐゴシック"/>
              </a:rPr>
              <a:t>R</a:t>
            </a:r>
            <a:endParaRPr lang="en-US" sz="2000" b="1">
              <a:solidFill>
                <a:srgbClr val="000000"/>
              </a:solidFill>
              <a:ea typeface="ＭＳ Ｐゴシック"/>
              <a:cs typeface="ＭＳ Ｐゴシック"/>
            </a:endParaRPr>
          </a:p>
        </p:txBody>
      </p:sp>
      <p:sp>
        <p:nvSpPr>
          <p:cNvPr id="91" name="Freeform 6871"/>
          <p:cNvSpPr>
            <a:spLocks/>
          </p:cNvSpPr>
          <p:nvPr/>
        </p:nvSpPr>
        <p:spPr bwMode="auto">
          <a:xfrm>
            <a:off x="3224213" y="4414977"/>
            <a:ext cx="219075" cy="212725"/>
          </a:xfrm>
          <a:custGeom>
            <a:avLst/>
            <a:gdLst>
              <a:gd name="T0" fmla="*/ 0 w 146"/>
              <a:gd name="T1" fmla="*/ 0 h 146"/>
              <a:gd name="T2" fmla="*/ 2147483647 w 146"/>
              <a:gd name="T3" fmla="*/ 2147483647 h 146"/>
              <a:gd name="T4" fmla="*/ 0 w 146"/>
              <a:gd name="T5" fmla="*/ 2147483647 h 146"/>
              <a:gd name="T6" fmla="*/ 0 w 146"/>
              <a:gd name="T7" fmla="*/ 0 h 146"/>
              <a:gd name="T8" fmla="*/ 0 60000 65536"/>
              <a:gd name="T9" fmla="*/ 0 60000 65536"/>
              <a:gd name="T10" fmla="*/ 0 60000 65536"/>
              <a:gd name="T11" fmla="*/ 0 60000 65536"/>
              <a:gd name="T12" fmla="*/ 0 w 146"/>
              <a:gd name="T13" fmla="*/ 0 h 146"/>
              <a:gd name="T14" fmla="*/ 146 w 146"/>
              <a:gd name="T15" fmla="*/ 146 h 146"/>
            </a:gdLst>
            <a:ahLst/>
            <a:cxnLst>
              <a:cxn ang="T8">
                <a:pos x="T0" y="T1"/>
              </a:cxn>
              <a:cxn ang="T9">
                <a:pos x="T2" y="T3"/>
              </a:cxn>
              <a:cxn ang="T10">
                <a:pos x="T4" y="T5"/>
              </a:cxn>
              <a:cxn ang="T11">
                <a:pos x="T6" y="T7"/>
              </a:cxn>
            </a:cxnLst>
            <a:rect l="T12" t="T13" r="T14" b="T15"/>
            <a:pathLst>
              <a:path w="146" h="146">
                <a:moveTo>
                  <a:pt x="0" y="0"/>
                </a:moveTo>
                <a:lnTo>
                  <a:pt x="146" y="73"/>
                </a:lnTo>
                <a:lnTo>
                  <a:pt x="0" y="146"/>
                </a:lnTo>
                <a:lnTo>
                  <a:pt x="0" y="0"/>
                </a:lnTo>
                <a:close/>
              </a:path>
            </a:pathLst>
          </a:custGeom>
          <a:solidFill>
            <a:srgbClr val="FFFFFF"/>
          </a:solidFill>
          <a:ln w="9525">
            <a:noFill/>
            <a:round/>
            <a:headEnd/>
            <a:tailEnd/>
          </a:ln>
        </p:spPr>
        <p:txBody>
          <a:bodyPr/>
          <a:lstStyle/>
          <a:p>
            <a:endParaRPr lang="en-US"/>
          </a:p>
        </p:txBody>
      </p:sp>
      <p:sp>
        <p:nvSpPr>
          <p:cNvPr id="92" name="Freeform 6872"/>
          <p:cNvSpPr>
            <a:spLocks/>
          </p:cNvSpPr>
          <p:nvPr/>
        </p:nvSpPr>
        <p:spPr bwMode="auto">
          <a:xfrm>
            <a:off x="3224213" y="4414977"/>
            <a:ext cx="219075" cy="212725"/>
          </a:xfrm>
          <a:custGeom>
            <a:avLst/>
            <a:gdLst>
              <a:gd name="T0" fmla="*/ 0 w 146"/>
              <a:gd name="T1" fmla="*/ 0 h 146"/>
              <a:gd name="T2" fmla="*/ 2147483647 w 146"/>
              <a:gd name="T3" fmla="*/ 2147483647 h 146"/>
              <a:gd name="T4" fmla="*/ 0 w 146"/>
              <a:gd name="T5" fmla="*/ 2147483647 h 146"/>
              <a:gd name="T6" fmla="*/ 0 w 146"/>
              <a:gd name="T7" fmla="*/ 0 h 146"/>
              <a:gd name="T8" fmla="*/ 0 60000 65536"/>
              <a:gd name="T9" fmla="*/ 0 60000 65536"/>
              <a:gd name="T10" fmla="*/ 0 60000 65536"/>
              <a:gd name="T11" fmla="*/ 0 60000 65536"/>
              <a:gd name="T12" fmla="*/ 0 w 146"/>
              <a:gd name="T13" fmla="*/ 0 h 146"/>
              <a:gd name="T14" fmla="*/ 146 w 146"/>
              <a:gd name="T15" fmla="*/ 146 h 146"/>
            </a:gdLst>
            <a:ahLst/>
            <a:cxnLst>
              <a:cxn ang="T8">
                <a:pos x="T0" y="T1"/>
              </a:cxn>
              <a:cxn ang="T9">
                <a:pos x="T2" y="T3"/>
              </a:cxn>
              <a:cxn ang="T10">
                <a:pos x="T4" y="T5"/>
              </a:cxn>
              <a:cxn ang="T11">
                <a:pos x="T6" y="T7"/>
              </a:cxn>
            </a:cxnLst>
            <a:rect l="T12" t="T13" r="T14" b="T15"/>
            <a:pathLst>
              <a:path w="146" h="146">
                <a:moveTo>
                  <a:pt x="0" y="0"/>
                </a:moveTo>
                <a:lnTo>
                  <a:pt x="146" y="73"/>
                </a:lnTo>
                <a:lnTo>
                  <a:pt x="0" y="146"/>
                </a:lnTo>
                <a:lnTo>
                  <a:pt x="0" y="0"/>
                </a:lnTo>
                <a:close/>
              </a:path>
            </a:pathLst>
          </a:custGeom>
          <a:noFill/>
          <a:ln w="3175">
            <a:solidFill>
              <a:srgbClr val="000000"/>
            </a:solidFill>
            <a:round/>
            <a:headEnd/>
            <a:tailEnd/>
          </a:ln>
        </p:spPr>
        <p:txBody>
          <a:bodyPr/>
          <a:lstStyle/>
          <a:p>
            <a:endParaRPr lang="en-US"/>
          </a:p>
        </p:txBody>
      </p:sp>
      <p:sp>
        <p:nvSpPr>
          <p:cNvPr id="93" name="Freeform 6873"/>
          <p:cNvSpPr>
            <a:spLocks/>
          </p:cNvSpPr>
          <p:nvPr/>
        </p:nvSpPr>
        <p:spPr bwMode="auto">
          <a:xfrm>
            <a:off x="2501900" y="4257814"/>
            <a:ext cx="207963" cy="7938"/>
          </a:xfrm>
          <a:custGeom>
            <a:avLst/>
            <a:gdLst>
              <a:gd name="T0" fmla="*/ 0 w 138"/>
              <a:gd name="T1" fmla="*/ 0 h 5"/>
              <a:gd name="T2" fmla="*/ 2147483647 w 138"/>
              <a:gd name="T3" fmla="*/ 0 h 5"/>
              <a:gd name="T4" fmla="*/ 2147483647 w 138"/>
              <a:gd name="T5" fmla="*/ 2147483647 h 5"/>
              <a:gd name="T6" fmla="*/ 2147483647 w 138"/>
              <a:gd name="T7" fmla="*/ 2147483647 h 5"/>
              <a:gd name="T8" fmla="*/ 0 60000 65536"/>
              <a:gd name="T9" fmla="*/ 0 60000 65536"/>
              <a:gd name="T10" fmla="*/ 0 60000 65536"/>
              <a:gd name="T11" fmla="*/ 0 60000 65536"/>
              <a:gd name="T12" fmla="*/ 0 w 138"/>
              <a:gd name="T13" fmla="*/ 0 h 5"/>
              <a:gd name="T14" fmla="*/ 138 w 138"/>
              <a:gd name="T15" fmla="*/ 5 h 5"/>
            </a:gdLst>
            <a:ahLst/>
            <a:cxnLst>
              <a:cxn ang="T8">
                <a:pos x="T0" y="T1"/>
              </a:cxn>
              <a:cxn ang="T9">
                <a:pos x="T2" y="T3"/>
              </a:cxn>
              <a:cxn ang="T10">
                <a:pos x="T4" y="T5"/>
              </a:cxn>
              <a:cxn ang="T11">
                <a:pos x="T6" y="T7"/>
              </a:cxn>
            </a:cxnLst>
            <a:rect l="T12" t="T13" r="T14" b="T15"/>
            <a:pathLst>
              <a:path w="138" h="5">
                <a:moveTo>
                  <a:pt x="0" y="0"/>
                </a:moveTo>
                <a:lnTo>
                  <a:pt x="74" y="0"/>
                </a:lnTo>
                <a:lnTo>
                  <a:pt x="74" y="5"/>
                </a:lnTo>
                <a:lnTo>
                  <a:pt x="138" y="5"/>
                </a:lnTo>
              </a:path>
            </a:pathLst>
          </a:custGeom>
          <a:noFill/>
          <a:ln w="3175">
            <a:solidFill>
              <a:srgbClr val="000000"/>
            </a:solidFill>
            <a:round/>
            <a:headEnd/>
            <a:tailEnd/>
          </a:ln>
        </p:spPr>
        <p:txBody>
          <a:bodyPr/>
          <a:lstStyle/>
          <a:p>
            <a:endParaRPr lang="en-US"/>
          </a:p>
        </p:txBody>
      </p:sp>
      <p:sp>
        <p:nvSpPr>
          <p:cNvPr id="94" name="Freeform 6874"/>
          <p:cNvSpPr>
            <a:spLocks/>
          </p:cNvSpPr>
          <p:nvPr/>
        </p:nvSpPr>
        <p:spPr bwMode="auto">
          <a:xfrm>
            <a:off x="1755775" y="4272102"/>
            <a:ext cx="220663" cy="214312"/>
          </a:xfrm>
          <a:custGeom>
            <a:avLst/>
            <a:gdLst>
              <a:gd name="T0" fmla="*/ 0 w 146"/>
              <a:gd name="T1" fmla="*/ 2147483647 h 147"/>
              <a:gd name="T2" fmla="*/ 2147483647 w 146"/>
              <a:gd name="T3" fmla="*/ 2147483647 h 147"/>
              <a:gd name="T4" fmla="*/ 2147483647 w 146"/>
              <a:gd name="T5" fmla="*/ 2147483647 h 147"/>
              <a:gd name="T6" fmla="*/ 2147483647 w 146"/>
              <a:gd name="T7" fmla="*/ 2147483647 h 147"/>
              <a:gd name="T8" fmla="*/ 2147483647 w 146"/>
              <a:gd name="T9" fmla="*/ 2147483647 h 147"/>
              <a:gd name="T10" fmla="*/ 2147483647 w 146"/>
              <a:gd name="T11" fmla="*/ 2147483647 h 147"/>
              <a:gd name="T12" fmla="*/ 2147483647 w 146"/>
              <a:gd name="T13" fmla="*/ 2147483647 h 147"/>
              <a:gd name="T14" fmla="*/ 2147483647 w 146"/>
              <a:gd name="T15" fmla="*/ 2147483647 h 147"/>
              <a:gd name="T16" fmla="*/ 2147483647 w 146"/>
              <a:gd name="T17" fmla="*/ 2147483647 h 147"/>
              <a:gd name="T18" fmla="*/ 2147483647 w 146"/>
              <a:gd name="T19" fmla="*/ 2147483647 h 147"/>
              <a:gd name="T20" fmla="*/ 2147483647 w 146"/>
              <a:gd name="T21" fmla="*/ 2147483647 h 147"/>
              <a:gd name="T22" fmla="*/ 2147483647 w 146"/>
              <a:gd name="T23" fmla="*/ 2147483647 h 147"/>
              <a:gd name="T24" fmla="*/ 2147483647 w 146"/>
              <a:gd name="T25" fmla="*/ 2147483647 h 147"/>
              <a:gd name="T26" fmla="*/ 2147483647 w 146"/>
              <a:gd name="T27" fmla="*/ 2147483647 h 147"/>
              <a:gd name="T28" fmla="*/ 2147483647 w 146"/>
              <a:gd name="T29" fmla="*/ 2147483647 h 147"/>
              <a:gd name="T30" fmla="*/ 2147483647 w 146"/>
              <a:gd name="T31" fmla="*/ 2147483647 h 147"/>
              <a:gd name="T32" fmla="*/ 2147483647 w 146"/>
              <a:gd name="T33" fmla="*/ 2147483647 h 147"/>
              <a:gd name="T34" fmla="*/ 2147483647 w 146"/>
              <a:gd name="T35" fmla="*/ 2147483647 h 147"/>
              <a:gd name="T36" fmla="*/ 2147483647 w 146"/>
              <a:gd name="T37" fmla="*/ 2147483647 h 147"/>
              <a:gd name="T38" fmla="*/ 2147483647 w 146"/>
              <a:gd name="T39" fmla="*/ 2147483647 h 147"/>
              <a:gd name="T40" fmla="*/ 2147483647 w 146"/>
              <a:gd name="T41" fmla="*/ 2147483647 h 147"/>
              <a:gd name="T42" fmla="*/ 2147483647 w 146"/>
              <a:gd name="T43" fmla="*/ 2147483647 h 147"/>
              <a:gd name="T44" fmla="*/ 2147483647 w 146"/>
              <a:gd name="T45" fmla="*/ 2147483647 h 147"/>
              <a:gd name="T46" fmla="*/ 2147483647 w 146"/>
              <a:gd name="T47" fmla="*/ 2147483647 h 147"/>
              <a:gd name="T48" fmla="*/ 2147483647 w 146"/>
              <a:gd name="T49" fmla="*/ 2147483647 h 147"/>
              <a:gd name="T50" fmla="*/ 2147483647 w 146"/>
              <a:gd name="T51" fmla="*/ 0 h 147"/>
              <a:gd name="T52" fmla="*/ 2147483647 w 146"/>
              <a:gd name="T53" fmla="*/ 2147483647 h 147"/>
              <a:gd name="T54" fmla="*/ 2147483647 w 146"/>
              <a:gd name="T55" fmla="*/ 2147483647 h 147"/>
              <a:gd name="T56" fmla="*/ 2147483647 w 146"/>
              <a:gd name="T57" fmla="*/ 2147483647 h 147"/>
              <a:gd name="T58" fmla="*/ 2147483647 w 146"/>
              <a:gd name="T59" fmla="*/ 2147483647 h 147"/>
              <a:gd name="T60" fmla="*/ 2147483647 w 146"/>
              <a:gd name="T61" fmla="*/ 2147483647 h 147"/>
              <a:gd name="T62" fmla="*/ 2147483647 w 146"/>
              <a:gd name="T63" fmla="*/ 2147483647 h 147"/>
              <a:gd name="T64" fmla="*/ 2147483647 w 146"/>
              <a:gd name="T65" fmla="*/ 2147483647 h 147"/>
              <a:gd name="T66" fmla="*/ 0 w 146"/>
              <a:gd name="T67" fmla="*/ 2147483647 h 1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6"/>
              <a:gd name="T103" fmla="*/ 0 h 147"/>
              <a:gd name="T104" fmla="*/ 146 w 146"/>
              <a:gd name="T105" fmla="*/ 147 h 1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6" h="147">
                <a:moveTo>
                  <a:pt x="0" y="73"/>
                </a:moveTo>
                <a:lnTo>
                  <a:pt x="1" y="89"/>
                </a:lnTo>
                <a:lnTo>
                  <a:pt x="5" y="103"/>
                </a:lnTo>
                <a:lnTo>
                  <a:pt x="13" y="115"/>
                </a:lnTo>
                <a:lnTo>
                  <a:pt x="21" y="125"/>
                </a:lnTo>
                <a:lnTo>
                  <a:pt x="32" y="134"/>
                </a:lnTo>
                <a:lnTo>
                  <a:pt x="44" y="141"/>
                </a:lnTo>
                <a:lnTo>
                  <a:pt x="58" y="146"/>
                </a:lnTo>
                <a:lnTo>
                  <a:pt x="73" y="147"/>
                </a:lnTo>
                <a:lnTo>
                  <a:pt x="87" y="146"/>
                </a:lnTo>
                <a:lnTo>
                  <a:pt x="101" y="141"/>
                </a:lnTo>
                <a:lnTo>
                  <a:pt x="114" y="134"/>
                </a:lnTo>
                <a:lnTo>
                  <a:pt x="125" y="125"/>
                </a:lnTo>
                <a:lnTo>
                  <a:pt x="133" y="115"/>
                </a:lnTo>
                <a:lnTo>
                  <a:pt x="140" y="103"/>
                </a:lnTo>
                <a:lnTo>
                  <a:pt x="144" y="89"/>
                </a:lnTo>
                <a:lnTo>
                  <a:pt x="146" y="73"/>
                </a:lnTo>
                <a:lnTo>
                  <a:pt x="144" y="59"/>
                </a:lnTo>
                <a:lnTo>
                  <a:pt x="140" y="45"/>
                </a:lnTo>
                <a:lnTo>
                  <a:pt x="133" y="33"/>
                </a:lnTo>
                <a:lnTo>
                  <a:pt x="125" y="22"/>
                </a:lnTo>
                <a:lnTo>
                  <a:pt x="114" y="13"/>
                </a:lnTo>
                <a:lnTo>
                  <a:pt x="101" y="7"/>
                </a:lnTo>
                <a:lnTo>
                  <a:pt x="87" y="2"/>
                </a:lnTo>
                <a:lnTo>
                  <a:pt x="73" y="0"/>
                </a:lnTo>
                <a:lnTo>
                  <a:pt x="58" y="2"/>
                </a:lnTo>
                <a:lnTo>
                  <a:pt x="44" y="7"/>
                </a:lnTo>
                <a:lnTo>
                  <a:pt x="32" y="13"/>
                </a:lnTo>
                <a:lnTo>
                  <a:pt x="21" y="22"/>
                </a:lnTo>
                <a:lnTo>
                  <a:pt x="13" y="33"/>
                </a:lnTo>
                <a:lnTo>
                  <a:pt x="5" y="45"/>
                </a:lnTo>
                <a:lnTo>
                  <a:pt x="1" y="59"/>
                </a:lnTo>
                <a:lnTo>
                  <a:pt x="0" y="73"/>
                </a:lnTo>
                <a:close/>
              </a:path>
            </a:pathLst>
          </a:custGeom>
          <a:solidFill>
            <a:srgbClr val="FFFFFF"/>
          </a:solidFill>
          <a:ln w="9525">
            <a:noFill/>
            <a:round/>
            <a:headEnd/>
            <a:tailEnd/>
          </a:ln>
        </p:spPr>
        <p:txBody>
          <a:bodyPr/>
          <a:lstStyle/>
          <a:p>
            <a:endParaRPr lang="en-US"/>
          </a:p>
        </p:txBody>
      </p:sp>
      <p:sp>
        <p:nvSpPr>
          <p:cNvPr id="95" name="Freeform 6875"/>
          <p:cNvSpPr>
            <a:spLocks/>
          </p:cNvSpPr>
          <p:nvPr/>
        </p:nvSpPr>
        <p:spPr bwMode="auto">
          <a:xfrm>
            <a:off x="1755775" y="4272102"/>
            <a:ext cx="220663" cy="214312"/>
          </a:xfrm>
          <a:custGeom>
            <a:avLst/>
            <a:gdLst>
              <a:gd name="T0" fmla="*/ 0 w 146"/>
              <a:gd name="T1" fmla="*/ 2147483647 h 147"/>
              <a:gd name="T2" fmla="*/ 2147483647 w 146"/>
              <a:gd name="T3" fmla="*/ 2147483647 h 147"/>
              <a:gd name="T4" fmla="*/ 2147483647 w 146"/>
              <a:gd name="T5" fmla="*/ 2147483647 h 147"/>
              <a:gd name="T6" fmla="*/ 2147483647 w 146"/>
              <a:gd name="T7" fmla="*/ 2147483647 h 147"/>
              <a:gd name="T8" fmla="*/ 2147483647 w 146"/>
              <a:gd name="T9" fmla="*/ 2147483647 h 147"/>
              <a:gd name="T10" fmla="*/ 2147483647 w 146"/>
              <a:gd name="T11" fmla="*/ 2147483647 h 147"/>
              <a:gd name="T12" fmla="*/ 2147483647 w 146"/>
              <a:gd name="T13" fmla="*/ 2147483647 h 147"/>
              <a:gd name="T14" fmla="*/ 2147483647 w 146"/>
              <a:gd name="T15" fmla="*/ 2147483647 h 147"/>
              <a:gd name="T16" fmla="*/ 2147483647 w 146"/>
              <a:gd name="T17" fmla="*/ 2147483647 h 147"/>
              <a:gd name="T18" fmla="*/ 2147483647 w 146"/>
              <a:gd name="T19" fmla="*/ 2147483647 h 147"/>
              <a:gd name="T20" fmla="*/ 2147483647 w 146"/>
              <a:gd name="T21" fmla="*/ 2147483647 h 147"/>
              <a:gd name="T22" fmla="*/ 2147483647 w 146"/>
              <a:gd name="T23" fmla="*/ 2147483647 h 147"/>
              <a:gd name="T24" fmla="*/ 2147483647 w 146"/>
              <a:gd name="T25" fmla="*/ 2147483647 h 147"/>
              <a:gd name="T26" fmla="*/ 2147483647 w 146"/>
              <a:gd name="T27" fmla="*/ 2147483647 h 147"/>
              <a:gd name="T28" fmla="*/ 2147483647 w 146"/>
              <a:gd name="T29" fmla="*/ 2147483647 h 147"/>
              <a:gd name="T30" fmla="*/ 2147483647 w 146"/>
              <a:gd name="T31" fmla="*/ 2147483647 h 147"/>
              <a:gd name="T32" fmla="*/ 2147483647 w 146"/>
              <a:gd name="T33" fmla="*/ 2147483647 h 147"/>
              <a:gd name="T34" fmla="*/ 2147483647 w 146"/>
              <a:gd name="T35" fmla="*/ 2147483647 h 147"/>
              <a:gd name="T36" fmla="*/ 2147483647 w 146"/>
              <a:gd name="T37" fmla="*/ 2147483647 h 147"/>
              <a:gd name="T38" fmla="*/ 2147483647 w 146"/>
              <a:gd name="T39" fmla="*/ 2147483647 h 147"/>
              <a:gd name="T40" fmla="*/ 2147483647 w 146"/>
              <a:gd name="T41" fmla="*/ 2147483647 h 147"/>
              <a:gd name="T42" fmla="*/ 2147483647 w 146"/>
              <a:gd name="T43" fmla="*/ 2147483647 h 147"/>
              <a:gd name="T44" fmla="*/ 2147483647 w 146"/>
              <a:gd name="T45" fmla="*/ 2147483647 h 147"/>
              <a:gd name="T46" fmla="*/ 2147483647 w 146"/>
              <a:gd name="T47" fmla="*/ 2147483647 h 147"/>
              <a:gd name="T48" fmla="*/ 2147483647 w 146"/>
              <a:gd name="T49" fmla="*/ 2147483647 h 147"/>
              <a:gd name="T50" fmla="*/ 2147483647 w 146"/>
              <a:gd name="T51" fmla="*/ 0 h 147"/>
              <a:gd name="T52" fmla="*/ 2147483647 w 146"/>
              <a:gd name="T53" fmla="*/ 2147483647 h 147"/>
              <a:gd name="T54" fmla="*/ 2147483647 w 146"/>
              <a:gd name="T55" fmla="*/ 2147483647 h 147"/>
              <a:gd name="T56" fmla="*/ 2147483647 w 146"/>
              <a:gd name="T57" fmla="*/ 2147483647 h 147"/>
              <a:gd name="T58" fmla="*/ 2147483647 w 146"/>
              <a:gd name="T59" fmla="*/ 2147483647 h 147"/>
              <a:gd name="T60" fmla="*/ 2147483647 w 146"/>
              <a:gd name="T61" fmla="*/ 2147483647 h 147"/>
              <a:gd name="T62" fmla="*/ 2147483647 w 146"/>
              <a:gd name="T63" fmla="*/ 2147483647 h 147"/>
              <a:gd name="T64" fmla="*/ 2147483647 w 146"/>
              <a:gd name="T65" fmla="*/ 2147483647 h 147"/>
              <a:gd name="T66" fmla="*/ 0 w 146"/>
              <a:gd name="T67" fmla="*/ 2147483647 h 1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6"/>
              <a:gd name="T103" fmla="*/ 0 h 147"/>
              <a:gd name="T104" fmla="*/ 146 w 146"/>
              <a:gd name="T105" fmla="*/ 147 h 1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6" h="147">
                <a:moveTo>
                  <a:pt x="0" y="73"/>
                </a:moveTo>
                <a:lnTo>
                  <a:pt x="1" y="89"/>
                </a:lnTo>
                <a:lnTo>
                  <a:pt x="5" y="103"/>
                </a:lnTo>
                <a:lnTo>
                  <a:pt x="13" y="115"/>
                </a:lnTo>
                <a:lnTo>
                  <a:pt x="21" y="125"/>
                </a:lnTo>
                <a:lnTo>
                  <a:pt x="32" y="134"/>
                </a:lnTo>
                <a:lnTo>
                  <a:pt x="44" y="141"/>
                </a:lnTo>
                <a:lnTo>
                  <a:pt x="58" y="146"/>
                </a:lnTo>
                <a:lnTo>
                  <a:pt x="73" y="147"/>
                </a:lnTo>
                <a:lnTo>
                  <a:pt x="87" y="146"/>
                </a:lnTo>
                <a:lnTo>
                  <a:pt x="101" y="141"/>
                </a:lnTo>
                <a:lnTo>
                  <a:pt x="114" y="134"/>
                </a:lnTo>
                <a:lnTo>
                  <a:pt x="125" y="125"/>
                </a:lnTo>
                <a:lnTo>
                  <a:pt x="133" y="115"/>
                </a:lnTo>
                <a:lnTo>
                  <a:pt x="140" y="103"/>
                </a:lnTo>
                <a:lnTo>
                  <a:pt x="144" y="89"/>
                </a:lnTo>
                <a:lnTo>
                  <a:pt x="146" y="73"/>
                </a:lnTo>
                <a:lnTo>
                  <a:pt x="144" y="59"/>
                </a:lnTo>
                <a:lnTo>
                  <a:pt x="140" y="45"/>
                </a:lnTo>
                <a:lnTo>
                  <a:pt x="133" y="33"/>
                </a:lnTo>
                <a:lnTo>
                  <a:pt x="125" y="22"/>
                </a:lnTo>
                <a:lnTo>
                  <a:pt x="114" y="13"/>
                </a:lnTo>
                <a:lnTo>
                  <a:pt x="101" y="7"/>
                </a:lnTo>
                <a:lnTo>
                  <a:pt x="87" y="2"/>
                </a:lnTo>
                <a:lnTo>
                  <a:pt x="73" y="0"/>
                </a:lnTo>
                <a:lnTo>
                  <a:pt x="58" y="2"/>
                </a:lnTo>
                <a:lnTo>
                  <a:pt x="44" y="7"/>
                </a:lnTo>
                <a:lnTo>
                  <a:pt x="32" y="13"/>
                </a:lnTo>
                <a:lnTo>
                  <a:pt x="21" y="22"/>
                </a:lnTo>
                <a:lnTo>
                  <a:pt x="13" y="33"/>
                </a:lnTo>
                <a:lnTo>
                  <a:pt x="5" y="45"/>
                </a:lnTo>
                <a:lnTo>
                  <a:pt x="1" y="59"/>
                </a:lnTo>
                <a:lnTo>
                  <a:pt x="0" y="73"/>
                </a:lnTo>
              </a:path>
            </a:pathLst>
          </a:custGeom>
          <a:noFill/>
          <a:ln w="3175">
            <a:solidFill>
              <a:srgbClr val="000000"/>
            </a:solidFill>
            <a:round/>
            <a:headEnd/>
            <a:tailEnd/>
          </a:ln>
        </p:spPr>
        <p:txBody>
          <a:bodyPr/>
          <a:lstStyle/>
          <a:p>
            <a:endParaRPr lang="en-US"/>
          </a:p>
        </p:txBody>
      </p:sp>
      <p:sp>
        <p:nvSpPr>
          <p:cNvPr id="96" name="Freeform 6876"/>
          <p:cNvSpPr>
            <a:spLocks/>
          </p:cNvSpPr>
          <p:nvPr/>
        </p:nvSpPr>
        <p:spPr bwMode="auto">
          <a:xfrm>
            <a:off x="1800225" y="4337189"/>
            <a:ext cx="131763" cy="85725"/>
          </a:xfrm>
          <a:custGeom>
            <a:avLst/>
            <a:gdLst>
              <a:gd name="T0" fmla="*/ 0 w 87"/>
              <a:gd name="T1" fmla="*/ 2147483647 h 59"/>
              <a:gd name="T2" fmla="*/ 0 w 87"/>
              <a:gd name="T3" fmla="*/ 0 h 59"/>
              <a:gd name="T4" fmla="*/ 2147483647 w 87"/>
              <a:gd name="T5" fmla="*/ 0 h 59"/>
              <a:gd name="T6" fmla="*/ 2147483647 w 87"/>
              <a:gd name="T7" fmla="*/ 2147483647 h 59"/>
              <a:gd name="T8" fmla="*/ 2147483647 w 87"/>
              <a:gd name="T9" fmla="*/ 2147483647 h 59"/>
              <a:gd name="T10" fmla="*/ 2147483647 w 87"/>
              <a:gd name="T11" fmla="*/ 0 h 59"/>
              <a:gd name="T12" fmla="*/ 2147483647 w 87"/>
              <a:gd name="T13" fmla="*/ 0 h 59"/>
              <a:gd name="T14" fmla="*/ 2147483647 w 87"/>
              <a:gd name="T15" fmla="*/ 2147483647 h 59"/>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59"/>
              <a:gd name="T26" fmla="*/ 87 w 87"/>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59">
                <a:moveTo>
                  <a:pt x="0" y="59"/>
                </a:moveTo>
                <a:lnTo>
                  <a:pt x="0" y="0"/>
                </a:lnTo>
                <a:lnTo>
                  <a:pt x="29" y="0"/>
                </a:lnTo>
                <a:lnTo>
                  <a:pt x="29" y="59"/>
                </a:lnTo>
                <a:lnTo>
                  <a:pt x="58" y="59"/>
                </a:lnTo>
                <a:lnTo>
                  <a:pt x="58" y="0"/>
                </a:lnTo>
                <a:lnTo>
                  <a:pt x="87" y="0"/>
                </a:lnTo>
                <a:lnTo>
                  <a:pt x="87" y="59"/>
                </a:lnTo>
              </a:path>
            </a:pathLst>
          </a:custGeom>
          <a:noFill/>
          <a:ln w="3175">
            <a:solidFill>
              <a:srgbClr val="000000"/>
            </a:solidFill>
            <a:round/>
            <a:headEnd/>
            <a:tailEnd/>
          </a:ln>
        </p:spPr>
        <p:txBody>
          <a:bodyPr/>
          <a:lstStyle/>
          <a:p>
            <a:endParaRPr lang="en-US"/>
          </a:p>
        </p:txBody>
      </p:sp>
      <p:sp>
        <p:nvSpPr>
          <p:cNvPr id="97" name="Freeform 6877"/>
          <p:cNvSpPr>
            <a:spLocks/>
          </p:cNvSpPr>
          <p:nvPr/>
        </p:nvSpPr>
        <p:spPr bwMode="auto">
          <a:xfrm>
            <a:off x="2501900" y="4492764"/>
            <a:ext cx="207963" cy="1588"/>
          </a:xfrm>
          <a:custGeom>
            <a:avLst/>
            <a:gdLst>
              <a:gd name="T0" fmla="*/ 0 w 138"/>
              <a:gd name="T1" fmla="*/ 2147483647 h 2"/>
              <a:gd name="T2" fmla="*/ 2147483647 w 138"/>
              <a:gd name="T3" fmla="*/ 2147483647 h 2"/>
              <a:gd name="T4" fmla="*/ 2147483647 w 138"/>
              <a:gd name="T5" fmla="*/ 0 h 2"/>
              <a:gd name="T6" fmla="*/ 2147483647 w 138"/>
              <a:gd name="T7" fmla="*/ 0 h 2"/>
              <a:gd name="T8" fmla="*/ 0 60000 65536"/>
              <a:gd name="T9" fmla="*/ 0 60000 65536"/>
              <a:gd name="T10" fmla="*/ 0 60000 65536"/>
              <a:gd name="T11" fmla="*/ 0 60000 65536"/>
              <a:gd name="T12" fmla="*/ 0 w 138"/>
              <a:gd name="T13" fmla="*/ 0 h 2"/>
              <a:gd name="T14" fmla="*/ 138 w 138"/>
              <a:gd name="T15" fmla="*/ 2 h 2"/>
            </a:gdLst>
            <a:ahLst/>
            <a:cxnLst>
              <a:cxn ang="T8">
                <a:pos x="T0" y="T1"/>
              </a:cxn>
              <a:cxn ang="T9">
                <a:pos x="T2" y="T3"/>
              </a:cxn>
              <a:cxn ang="T10">
                <a:pos x="T4" y="T5"/>
              </a:cxn>
              <a:cxn ang="T11">
                <a:pos x="T6" y="T7"/>
              </a:cxn>
            </a:cxnLst>
            <a:rect l="T12" t="T13" r="T14" b="T15"/>
            <a:pathLst>
              <a:path w="138" h="2">
                <a:moveTo>
                  <a:pt x="0" y="2"/>
                </a:moveTo>
                <a:lnTo>
                  <a:pt x="74" y="2"/>
                </a:lnTo>
                <a:lnTo>
                  <a:pt x="74" y="0"/>
                </a:lnTo>
                <a:lnTo>
                  <a:pt x="138" y="0"/>
                </a:lnTo>
              </a:path>
            </a:pathLst>
          </a:custGeom>
          <a:noFill/>
          <a:ln w="3175">
            <a:solidFill>
              <a:srgbClr val="000000"/>
            </a:solidFill>
            <a:round/>
            <a:headEnd/>
            <a:tailEnd/>
          </a:ln>
        </p:spPr>
        <p:txBody>
          <a:bodyPr/>
          <a:lstStyle/>
          <a:p>
            <a:endParaRPr lang="en-US"/>
          </a:p>
        </p:txBody>
      </p:sp>
      <p:sp>
        <p:nvSpPr>
          <p:cNvPr id="98" name="Freeform 6878"/>
          <p:cNvSpPr>
            <a:spLocks/>
          </p:cNvSpPr>
          <p:nvPr/>
        </p:nvSpPr>
        <p:spPr bwMode="auto">
          <a:xfrm>
            <a:off x="1976438" y="4376877"/>
            <a:ext cx="220662" cy="1587"/>
          </a:xfrm>
          <a:custGeom>
            <a:avLst/>
            <a:gdLst>
              <a:gd name="T0" fmla="*/ 0 w 146"/>
              <a:gd name="T1" fmla="*/ 2147483647 h 1"/>
              <a:gd name="T2" fmla="*/ 2147483647 w 146"/>
              <a:gd name="T3" fmla="*/ 2147483647 h 1"/>
              <a:gd name="T4" fmla="*/ 2147483647 w 146"/>
              <a:gd name="T5" fmla="*/ 0 h 1"/>
              <a:gd name="T6" fmla="*/ 2147483647 w 146"/>
              <a:gd name="T7" fmla="*/ 0 h 1"/>
              <a:gd name="T8" fmla="*/ 0 60000 65536"/>
              <a:gd name="T9" fmla="*/ 0 60000 65536"/>
              <a:gd name="T10" fmla="*/ 0 60000 65536"/>
              <a:gd name="T11" fmla="*/ 0 60000 65536"/>
              <a:gd name="T12" fmla="*/ 0 w 146"/>
              <a:gd name="T13" fmla="*/ 0 h 1"/>
              <a:gd name="T14" fmla="*/ 146 w 146"/>
              <a:gd name="T15" fmla="*/ 1 h 1"/>
            </a:gdLst>
            <a:ahLst/>
            <a:cxnLst>
              <a:cxn ang="T8">
                <a:pos x="T0" y="T1"/>
              </a:cxn>
              <a:cxn ang="T9">
                <a:pos x="T2" y="T3"/>
              </a:cxn>
              <a:cxn ang="T10">
                <a:pos x="T4" y="T5"/>
              </a:cxn>
              <a:cxn ang="T11">
                <a:pos x="T6" y="T7"/>
              </a:cxn>
            </a:cxnLst>
            <a:rect l="T12" t="T13" r="T14" b="T15"/>
            <a:pathLst>
              <a:path w="146" h="1">
                <a:moveTo>
                  <a:pt x="0" y="1"/>
                </a:moveTo>
                <a:lnTo>
                  <a:pt x="74" y="1"/>
                </a:lnTo>
                <a:lnTo>
                  <a:pt x="74" y="0"/>
                </a:lnTo>
                <a:lnTo>
                  <a:pt x="146" y="0"/>
                </a:lnTo>
              </a:path>
            </a:pathLst>
          </a:custGeom>
          <a:noFill/>
          <a:ln w="3175">
            <a:solidFill>
              <a:srgbClr val="000000"/>
            </a:solidFill>
            <a:round/>
            <a:headEnd/>
            <a:tailEnd/>
          </a:ln>
        </p:spPr>
        <p:txBody>
          <a:bodyPr/>
          <a:lstStyle/>
          <a:p>
            <a:endParaRPr lang="en-US"/>
          </a:p>
        </p:txBody>
      </p:sp>
      <p:sp>
        <p:nvSpPr>
          <p:cNvPr id="99" name="Line 1675"/>
          <p:cNvSpPr>
            <a:spLocks noChangeShapeType="1"/>
          </p:cNvSpPr>
          <p:nvPr/>
        </p:nvSpPr>
        <p:spPr bwMode="auto">
          <a:xfrm>
            <a:off x="2709863" y="4492764"/>
            <a:ext cx="184150" cy="0"/>
          </a:xfrm>
          <a:prstGeom prst="line">
            <a:avLst/>
          </a:prstGeom>
          <a:noFill/>
          <a:ln w="3175">
            <a:solidFill>
              <a:srgbClr val="000000"/>
            </a:solidFill>
            <a:round/>
            <a:headEnd/>
            <a:tailEnd/>
          </a:ln>
        </p:spPr>
        <p:txBody>
          <a:bodyPr/>
          <a:lstStyle/>
          <a:p>
            <a:endParaRPr lang="en-US"/>
          </a:p>
        </p:txBody>
      </p:sp>
      <p:sp>
        <p:nvSpPr>
          <p:cNvPr id="100" name="Line 1676"/>
          <p:cNvSpPr>
            <a:spLocks noChangeShapeType="1"/>
          </p:cNvSpPr>
          <p:nvPr/>
        </p:nvSpPr>
        <p:spPr bwMode="auto">
          <a:xfrm>
            <a:off x="2709863" y="4580077"/>
            <a:ext cx="184150" cy="0"/>
          </a:xfrm>
          <a:prstGeom prst="line">
            <a:avLst/>
          </a:prstGeom>
          <a:noFill/>
          <a:ln w="3175">
            <a:solidFill>
              <a:srgbClr val="000000"/>
            </a:solidFill>
            <a:round/>
            <a:headEnd/>
            <a:tailEnd/>
          </a:ln>
        </p:spPr>
        <p:txBody>
          <a:bodyPr/>
          <a:lstStyle/>
          <a:p>
            <a:endParaRPr lang="en-US"/>
          </a:p>
        </p:txBody>
      </p:sp>
      <p:sp>
        <p:nvSpPr>
          <p:cNvPr id="101" name="Line 1677"/>
          <p:cNvSpPr>
            <a:spLocks noChangeShapeType="1"/>
          </p:cNvSpPr>
          <p:nvPr/>
        </p:nvSpPr>
        <p:spPr bwMode="auto">
          <a:xfrm flipH="1">
            <a:off x="2894013" y="4537214"/>
            <a:ext cx="182562" cy="0"/>
          </a:xfrm>
          <a:prstGeom prst="line">
            <a:avLst/>
          </a:prstGeom>
          <a:noFill/>
          <a:ln w="3175">
            <a:solidFill>
              <a:srgbClr val="000000"/>
            </a:solidFill>
            <a:round/>
            <a:headEnd/>
            <a:tailEnd/>
          </a:ln>
        </p:spPr>
        <p:txBody>
          <a:bodyPr/>
          <a:lstStyle/>
          <a:p>
            <a:endParaRPr lang="en-US"/>
          </a:p>
        </p:txBody>
      </p:sp>
      <p:sp>
        <p:nvSpPr>
          <p:cNvPr id="102" name="Freeform 6882"/>
          <p:cNvSpPr>
            <a:spLocks/>
          </p:cNvSpPr>
          <p:nvPr/>
        </p:nvSpPr>
        <p:spPr bwMode="auto">
          <a:xfrm>
            <a:off x="2774950" y="4448314"/>
            <a:ext cx="238125" cy="177800"/>
          </a:xfrm>
          <a:custGeom>
            <a:avLst/>
            <a:gdLst>
              <a:gd name="T0" fmla="*/ 2147483647 w 158"/>
              <a:gd name="T1" fmla="*/ 2147483647 h 121"/>
              <a:gd name="T2" fmla="*/ 2147483647 w 158"/>
              <a:gd name="T3" fmla="*/ 2147483647 h 121"/>
              <a:gd name="T4" fmla="*/ 2147483647 w 158"/>
              <a:gd name="T5" fmla="*/ 2147483647 h 121"/>
              <a:gd name="T6" fmla="*/ 2147483647 w 158"/>
              <a:gd name="T7" fmla="*/ 2147483647 h 121"/>
              <a:gd name="T8" fmla="*/ 2147483647 w 158"/>
              <a:gd name="T9" fmla="*/ 2147483647 h 121"/>
              <a:gd name="T10" fmla="*/ 2147483647 w 158"/>
              <a:gd name="T11" fmla="*/ 2147483647 h 121"/>
              <a:gd name="T12" fmla="*/ 2147483647 w 158"/>
              <a:gd name="T13" fmla="*/ 2147483647 h 121"/>
              <a:gd name="T14" fmla="*/ 2147483647 w 158"/>
              <a:gd name="T15" fmla="*/ 2147483647 h 121"/>
              <a:gd name="T16" fmla="*/ 2147483647 w 158"/>
              <a:gd name="T17" fmla="*/ 2147483647 h 121"/>
              <a:gd name="T18" fmla="*/ 0 w 158"/>
              <a:gd name="T19" fmla="*/ 2147483647 h 121"/>
              <a:gd name="T20" fmla="*/ 2147483647 w 158"/>
              <a:gd name="T21" fmla="*/ 2147483647 h 121"/>
              <a:gd name="T22" fmla="*/ 2147483647 w 158"/>
              <a:gd name="T23" fmla="*/ 2147483647 h 121"/>
              <a:gd name="T24" fmla="*/ 2147483647 w 158"/>
              <a:gd name="T25" fmla="*/ 2147483647 h 121"/>
              <a:gd name="T26" fmla="*/ 2147483647 w 158"/>
              <a:gd name="T27" fmla="*/ 2147483647 h 121"/>
              <a:gd name="T28" fmla="*/ 2147483647 w 158"/>
              <a:gd name="T29" fmla="*/ 2147483647 h 121"/>
              <a:gd name="T30" fmla="*/ 2147483647 w 158"/>
              <a:gd name="T31" fmla="*/ 2147483647 h 121"/>
              <a:gd name="T32" fmla="*/ 2147483647 w 158"/>
              <a:gd name="T33" fmla="*/ 2147483647 h 121"/>
              <a:gd name="T34" fmla="*/ 0 w 158"/>
              <a:gd name="T35" fmla="*/ 0 h 121"/>
              <a:gd name="T36" fmla="*/ 2147483647 w 158"/>
              <a:gd name="T37" fmla="*/ 0 h 121"/>
              <a:gd name="T38" fmla="*/ 2147483647 w 158"/>
              <a:gd name="T39" fmla="*/ 2147483647 h 121"/>
              <a:gd name="T40" fmla="*/ 2147483647 w 158"/>
              <a:gd name="T41" fmla="*/ 2147483647 h 121"/>
              <a:gd name="T42" fmla="*/ 2147483647 w 158"/>
              <a:gd name="T43" fmla="*/ 2147483647 h 121"/>
              <a:gd name="T44" fmla="*/ 2147483647 w 158"/>
              <a:gd name="T45" fmla="*/ 2147483647 h 121"/>
              <a:gd name="T46" fmla="*/ 2147483647 w 158"/>
              <a:gd name="T47" fmla="*/ 2147483647 h 121"/>
              <a:gd name="T48" fmla="*/ 2147483647 w 158"/>
              <a:gd name="T49" fmla="*/ 2147483647 h 121"/>
              <a:gd name="T50" fmla="*/ 2147483647 w 158"/>
              <a:gd name="T51" fmla="*/ 2147483647 h 121"/>
              <a:gd name="T52" fmla="*/ 2147483647 w 158"/>
              <a:gd name="T53" fmla="*/ 2147483647 h 121"/>
              <a:gd name="T54" fmla="*/ 2147483647 w 158"/>
              <a:gd name="T55" fmla="*/ 2147483647 h 1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
              <a:gd name="T85" fmla="*/ 0 h 121"/>
              <a:gd name="T86" fmla="*/ 158 w 158"/>
              <a:gd name="T87" fmla="*/ 121 h 1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 h="121">
                <a:moveTo>
                  <a:pt x="158" y="60"/>
                </a:moveTo>
                <a:lnTo>
                  <a:pt x="150" y="71"/>
                </a:lnTo>
                <a:lnTo>
                  <a:pt x="139" y="82"/>
                </a:lnTo>
                <a:lnTo>
                  <a:pt x="128" y="90"/>
                </a:lnTo>
                <a:lnTo>
                  <a:pt x="114" y="99"/>
                </a:lnTo>
                <a:lnTo>
                  <a:pt x="100" y="106"/>
                </a:lnTo>
                <a:lnTo>
                  <a:pt x="83" y="112"/>
                </a:lnTo>
                <a:lnTo>
                  <a:pt x="66" y="117"/>
                </a:lnTo>
                <a:lnTo>
                  <a:pt x="47" y="121"/>
                </a:lnTo>
                <a:lnTo>
                  <a:pt x="0" y="121"/>
                </a:lnTo>
                <a:lnTo>
                  <a:pt x="10" y="107"/>
                </a:lnTo>
                <a:lnTo>
                  <a:pt x="16" y="91"/>
                </a:lnTo>
                <a:lnTo>
                  <a:pt x="20" y="76"/>
                </a:lnTo>
                <a:lnTo>
                  <a:pt x="22" y="60"/>
                </a:lnTo>
                <a:lnTo>
                  <a:pt x="20" y="45"/>
                </a:lnTo>
                <a:lnTo>
                  <a:pt x="16" y="30"/>
                </a:lnTo>
                <a:lnTo>
                  <a:pt x="10" y="14"/>
                </a:lnTo>
                <a:lnTo>
                  <a:pt x="0" y="0"/>
                </a:lnTo>
                <a:lnTo>
                  <a:pt x="47" y="0"/>
                </a:lnTo>
                <a:lnTo>
                  <a:pt x="66" y="4"/>
                </a:lnTo>
                <a:lnTo>
                  <a:pt x="83" y="8"/>
                </a:lnTo>
                <a:lnTo>
                  <a:pt x="100" y="14"/>
                </a:lnTo>
                <a:lnTo>
                  <a:pt x="114" y="21"/>
                </a:lnTo>
                <a:lnTo>
                  <a:pt x="128" y="30"/>
                </a:lnTo>
                <a:lnTo>
                  <a:pt x="140" y="39"/>
                </a:lnTo>
                <a:lnTo>
                  <a:pt x="150" y="49"/>
                </a:lnTo>
                <a:lnTo>
                  <a:pt x="158" y="60"/>
                </a:lnTo>
                <a:close/>
              </a:path>
            </a:pathLst>
          </a:custGeom>
          <a:solidFill>
            <a:srgbClr val="FFFFFF"/>
          </a:solidFill>
          <a:ln w="9525">
            <a:noFill/>
            <a:round/>
            <a:headEnd/>
            <a:tailEnd/>
          </a:ln>
        </p:spPr>
        <p:txBody>
          <a:bodyPr/>
          <a:lstStyle/>
          <a:p>
            <a:endParaRPr lang="en-US"/>
          </a:p>
        </p:txBody>
      </p:sp>
      <p:sp>
        <p:nvSpPr>
          <p:cNvPr id="103" name="Freeform 6883"/>
          <p:cNvSpPr>
            <a:spLocks/>
          </p:cNvSpPr>
          <p:nvPr/>
        </p:nvSpPr>
        <p:spPr bwMode="auto">
          <a:xfrm>
            <a:off x="2774950" y="4448314"/>
            <a:ext cx="238125" cy="177800"/>
          </a:xfrm>
          <a:custGeom>
            <a:avLst/>
            <a:gdLst>
              <a:gd name="T0" fmla="*/ 2147483647 w 158"/>
              <a:gd name="T1" fmla="*/ 2147483647 h 121"/>
              <a:gd name="T2" fmla="*/ 2147483647 w 158"/>
              <a:gd name="T3" fmla="*/ 2147483647 h 121"/>
              <a:gd name="T4" fmla="*/ 2147483647 w 158"/>
              <a:gd name="T5" fmla="*/ 2147483647 h 121"/>
              <a:gd name="T6" fmla="*/ 2147483647 w 158"/>
              <a:gd name="T7" fmla="*/ 2147483647 h 121"/>
              <a:gd name="T8" fmla="*/ 2147483647 w 158"/>
              <a:gd name="T9" fmla="*/ 2147483647 h 121"/>
              <a:gd name="T10" fmla="*/ 2147483647 w 158"/>
              <a:gd name="T11" fmla="*/ 2147483647 h 121"/>
              <a:gd name="T12" fmla="*/ 2147483647 w 158"/>
              <a:gd name="T13" fmla="*/ 2147483647 h 121"/>
              <a:gd name="T14" fmla="*/ 2147483647 w 158"/>
              <a:gd name="T15" fmla="*/ 2147483647 h 121"/>
              <a:gd name="T16" fmla="*/ 2147483647 w 158"/>
              <a:gd name="T17" fmla="*/ 2147483647 h 121"/>
              <a:gd name="T18" fmla="*/ 0 w 158"/>
              <a:gd name="T19" fmla="*/ 2147483647 h 121"/>
              <a:gd name="T20" fmla="*/ 2147483647 w 158"/>
              <a:gd name="T21" fmla="*/ 2147483647 h 121"/>
              <a:gd name="T22" fmla="*/ 2147483647 w 158"/>
              <a:gd name="T23" fmla="*/ 2147483647 h 121"/>
              <a:gd name="T24" fmla="*/ 2147483647 w 158"/>
              <a:gd name="T25" fmla="*/ 2147483647 h 121"/>
              <a:gd name="T26" fmla="*/ 2147483647 w 158"/>
              <a:gd name="T27" fmla="*/ 2147483647 h 121"/>
              <a:gd name="T28" fmla="*/ 2147483647 w 158"/>
              <a:gd name="T29" fmla="*/ 2147483647 h 121"/>
              <a:gd name="T30" fmla="*/ 2147483647 w 158"/>
              <a:gd name="T31" fmla="*/ 2147483647 h 121"/>
              <a:gd name="T32" fmla="*/ 2147483647 w 158"/>
              <a:gd name="T33" fmla="*/ 2147483647 h 121"/>
              <a:gd name="T34" fmla="*/ 0 w 158"/>
              <a:gd name="T35" fmla="*/ 0 h 121"/>
              <a:gd name="T36" fmla="*/ 2147483647 w 158"/>
              <a:gd name="T37" fmla="*/ 0 h 121"/>
              <a:gd name="T38" fmla="*/ 2147483647 w 158"/>
              <a:gd name="T39" fmla="*/ 2147483647 h 121"/>
              <a:gd name="T40" fmla="*/ 2147483647 w 158"/>
              <a:gd name="T41" fmla="*/ 2147483647 h 121"/>
              <a:gd name="T42" fmla="*/ 2147483647 w 158"/>
              <a:gd name="T43" fmla="*/ 2147483647 h 121"/>
              <a:gd name="T44" fmla="*/ 2147483647 w 158"/>
              <a:gd name="T45" fmla="*/ 2147483647 h 121"/>
              <a:gd name="T46" fmla="*/ 2147483647 w 158"/>
              <a:gd name="T47" fmla="*/ 2147483647 h 121"/>
              <a:gd name="T48" fmla="*/ 2147483647 w 158"/>
              <a:gd name="T49" fmla="*/ 2147483647 h 121"/>
              <a:gd name="T50" fmla="*/ 2147483647 w 158"/>
              <a:gd name="T51" fmla="*/ 2147483647 h 121"/>
              <a:gd name="T52" fmla="*/ 2147483647 w 158"/>
              <a:gd name="T53" fmla="*/ 2147483647 h 121"/>
              <a:gd name="T54" fmla="*/ 2147483647 w 158"/>
              <a:gd name="T55" fmla="*/ 2147483647 h 1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
              <a:gd name="T85" fmla="*/ 0 h 121"/>
              <a:gd name="T86" fmla="*/ 158 w 158"/>
              <a:gd name="T87" fmla="*/ 121 h 1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 h="121">
                <a:moveTo>
                  <a:pt x="158" y="60"/>
                </a:moveTo>
                <a:lnTo>
                  <a:pt x="150" y="71"/>
                </a:lnTo>
                <a:lnTo>
                  <a:pt x="139" y="82"/>
                </a:lnTo>
                <a:lnTo>
                  <a:pt x="128" y="90"/>
                </a:lnTo>
                <a:lnTo>
                  <a:pt x="114" y="99"/>
                </a:lnTo>
                <a:lnTo>
                  <a:pt x="100" y="106"/>
                </a:lnTo>
                <a:lnTo>
                  <a:pt x="83" y="112"/>
                </a:lnTo>
                <a:lnTo>
                  <a:pt x="66" y="117"/>
                </a:lnTo>
                <a:lnTo>
                  <a:pt x="47" y="121"/>
                </a:lnTo>
                <a:lnTo>
                  <a:pt x="0" y="121"/>
                </a:lnTo>
                <a:lnTo>
                  <a:pt x="10" y="107"/>
                </a:lnTo>
                <a:lnTo>
                  <a:pt x="16" y="91"/>
                </a:lnTo>
                <a:lnTo>
                  <a:pt x="20" y="76"/>
                </a:lnTo>
                <a:lnTo>
                  <a:pt x="22" y="60"/>
                </a:lnTo>
                <a:lnTo>
                  <a:pt x="20" y="45"/>
                </a:lnTo>
                <a:lnTo>
                  <a:pt x="16" y="30"/>
                </a:lnTo>
                <a:lnTo>
                  <a:pt x="10" y="14"/>
                </a:lnTo>
                <a:lnTo>
                  <a:pt x="0" y="0"/>
                </a:lnTo>
                <a:lnTo>
                  <a:pt x="47" y="0"/>
                </a:lnTo>
                <a:lnTo>
                  <a:pt x="66" y="4"/>
                </a:lnTo>
                <a:lnTo>
                  <a:pt x="83" y="8"/>
                </a:lnTo>
                <a:lnTo>
                  <a:pt x="100" y="14"/>
                </a:lnTo>
                <a:lnTo>
                  <a:pt x="114" y="21"/>
                </a:lnTo>
                <a:lnTo>
                  <a:pt x="128" y="30"/>
                </a:lnTo>
                <a:lnTo>
                  <a:pt x="140" y="39"/>
                </a:lnTo>
                <a:lnTo>
                  <a:pt x="150" y="49"/>
                </a:lnTo>
                <a:lnTo>
                  <a:pt x="158" y="60"/>
                </a:lnTo>
              </a:path>
            </a:pathLst>
          </a:custGeom>
          <a:noFill/>
          <a:ln w="3175">
            <a:solidFill>
              <a:srgbClr val="000000"/>
            </a:solidFill>
            <a:round/>
            <a:headEnd/>
            <a:tailEnd/>
          </a:ln>
        </p:spPr>
        <p:txBody>
          <a:bodyPr/>
          <a:lstStyle/>
          <a:p>
            <a:endParaRPr lang="en-US"/>
          </a:p>
        </p:txBody>
      </p:sp>
      <p:sp>
        <p:nvSpPr>
          <p:cNvPr id="104" name="Freeform 6884"/>
          <p:cNvSpPr>
            <a:spLocks/>
          </p:cNvSpPr>
          <p:nvPr/>
        </p:nvSpPr>
        <p:spPr bwMode="auto">
          <a:xfrm>
            <a:off x="2774950" y="4448314"/>
            <a:ext cx="238125" cy="177800"/>
          </a:xfrm>
          <a:custGeom>
            <a:avLst/>
            <a:gdLst>
              <a:gd name="T0" fmla="*/ 2147483647 w 158"/>
              <a:gd name="T1" fmla="*/ 2147483647 h 121"/>
              <a:gd name="T2" fmla="*/ 0 w 158"/>
              <a:gd name="T3" fmla="*/ 2147483647 h 121"/>
              <a:gd name="T4" fmla="*/ 0 w 158"/>
              <a:gd name="T5" fmla="*/ 0 h 121"/>
              <a:gd name="T6" fmla="*/ 2147483647 w 158"/>
              <a:gd name="T7" fmla="*/ 0 h 121"/>
              <a:gd name="T8" fmla="*/ 2147483647 w 158"/>
              <a:gd name="T9" fmla="*/ 0 h 121"/>
              <a:gd name="T10" fmla="*/ 2147483647 w 158"/>
              <a:gd name="T11" fmla="*/ 2147483647 h 121"/>
              <a:gd name="T12" fmla="*/ 2147483647 w 158"/>
              <a:gd name="T13" fmla="*/ 2147483647 h 121"/>
              <a:gd name="T14" fmla="*/ 2147483647 w 158"/>
              <a:gd name="T15" fmla="*/ 2147483647 h 121"/>
              <a:gd name="T16" fmla="*/ 2147483647 w 158"/>
              <a:gd name="T17" fmla="*/ 2147483647 h 121"/>
              <a:gd name="T18" fmla="*/ 2147483647 w 158"/>
              <a:gd name="T19" fmla="*/ 2147483647 h 121"/>
              <a:gd name="T20" fmla="*/ 2147483647 w 158"/>
              <a:gd name="T21" fmla="*/ 2147483647 h 121"/>
              <a:gd name="T22" fmla="*/ 2147483647 w 158"/>
              <a:gd name="T23" fmla="*/ 2147483647 h 121"/>
              <a:gd name="T24" fmla="*/ 2147483647 w 158"/>
              <a:gd name="T25" fmla="*/ 2147483647 h 121"/>
              <a:gd name="T26" fmla="*/ 2147483647 w 158"/>
              <a:gd name="T27" fmla="*/ 2147483647 h 121"/>
              <a:gd name="T28" fmla="*/ 2147483647 w 158"/>
              <a:gd name="T29" fmla="*/ 2147483647 h 121"/>
              <a:gd name="T30" fmla="*/ 2147483647 w 158"/>
              <a:gd name="T31" fmla="*/ 2147483647 h 121"/>
              <a:gd name="T32" fmla="*/ 2147483647 w 158"/>
              <a:gd name="T33" fmla="*/ 2147483647 h 121"/>
              <a:gd name="T34" fmla="*/ 2147483647 w 158"/>
              <a:gd name="T35" fmla="*/ 2147483647 h 121"/>
              <a:gd name="T36" fmla="*/ 2147483647 w 158"/>
              <a:gd name="T37" fmla="*/ 2147483647 h 121"/>
              <a:gd name="T38" fmla="*/ 2147483647 w 158"/>
              <a:gd name="T39" fmla="*/ 2147483647 h 121"/>
              <a:gd name="T40" fmla="*/ 2147483647 w 158"/>
              <a:gd name="T41" fmla="*/ 2147483647 h 121"/>
              <a:gd name="T42" fmla="*/ 2147483647 w 158"/>
              <a:gd name="T43" fmla="*/ 2147483647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8"/>
              <a:gd name="T67" fmla="*/ 0 h 121"/>
              <a:gd name="T68" fmla="*/ 158 w 158"/>
              <a:gd name="T69" fmla="*/ 121 h 1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8" h="121">
                <a:moveTo>
                  <a:pt x="97" y="121"/>
                </a:moveTo>
                <a:lnTo>
                  <a:pt x="0" y="121"/>
                </a:lnTo>
                <a:lnTo>
                  <a:pt x="0" y="0"/>
                </a:lnTo>
                <a:lnTo>
                  <a:pt x="97" y="0"/>
                </a:lnTo>
                <a:lnTo>
                  <a:pt x="109" y="0"/>
                </a:lnTo>
                <a:lnTo>
                  <a:pt x="121" y="4"/>
                </a:lnTo>
                <a:lnTo>
                  <a:pt x="131" y="10"/>
                </a:lnTo>
                <a:lnTo>
                  <a:pt x="140" y="17"/>
                </a:lnTo>
                <a:lnTo>
                  <a:pt x="148" y="26"/>
                </a:lnTo>
                <a:lnTo>
                  <a:pt x="153" y="37"/>
                </a:lnTo>
                <a:lnTo>
                  <a:pt x="156" y="48"/>
                </a:lnTo>
                <a:lnTo>
                  <a:pt x="158" y="60"/>
                </a:lnTo>
                <a:lnTo>
                  <a:pt x="156" y="73"/>
                </a:lnTo>
                <a:lnTo>
                  <a:pt x="153" y="84"/>
                </a:lnTo>
                <a:lnTo>
                  <a:pt x="148" y="94"/>
                </a:lnTo>
                <a:lnTo>
                  <a:pt x="140" y="103"/>
                </a:lnTo>
                <a:lnTo>
                  <a:pt x="131" y="111"/>
                </a:lnTo>
                <a:lnTo>
                  <a:pt x="121" y="116"/>
                </a:lnTo>
                <a:lnTo>
                  <a:pt x="109" y="120"/>
                </a:lnTo>
                <a:lnTo>
                  <a:pt x="97" y="121"/>
                </a:lnTo>
                <a:close/>
              </a:path>
            </a:pathLst>
          </a:custGeom>
          <a:solidFill>
            <a:srgbClr val="FFFFFF"/>
          </a:solidFill>
          <a:ln w="9525">
            <a:noFill/>
            <a:round/>
            <a:headEnd/>
            <a:tailEnd/>
          </a:ln>
        </p:spPr>
        <p:txBody>
          <a:bodyPr/>
          <a:lstStyle/>
          <a:p>
            <a:endParaRPr lang="en-US"/>
          </a:p>
        </p:txBody>
      </p:sp>
      <p:sp>
        <p:nvSpPr>
          <p:cNvPr id="105" name="Freeform 6885"/>
          <p:cNvSpPr>
            <a:spLocks/>
          </p:cNvSpPr>
          <p:nvPr/>
        </p:nvSpPr>
        <p:spPr bwMode="auto">
          <a:xfrm>
            <a:off x="2774950" y="4448314"/>
            <a:ext cx="238125" cy="177800"/>
          </a:xfrm>
          <a:custGeom>
            <a:avLst/>
            <a:gdLst>
              <a:gd name="T0" fmla="*/ 2147483647 w 158"/>
              <a:gd name="T1" fmla="*/ 2147483647 h 121"/>
              <a:gd name="T2" fmla="*/ 0 w 158"/>
              <a:gd name="T3" fmla="*/ 2147483647 h 121"/>
              <a:gd name="T4" fmla="*/ 0 w 158"/>
              <a:gd name="T5" fmla="*/ 0 h 121"/>
              <a:gd name="T6" fmla="*/ 2147483647 w 158"/>
              <a:gd name="T7" fmla="*/ 0 h 121"/>
              <a:gd name="T8" fmla="*/ 2147483647 w 158"/>
              <a:gd name="T9" fmla="*/ 0 h 121"/>
              <a:gd name="T10" fmla="*/ 2147483647 w 158"/>
              <a:gd name="T11" fmla="*/ 2147483647 h 121"/>
              <a:gd name="T12" fmla="*/ 2147483647 w 158"/>
              <a:gd name="T13" fmla="*/ 2147483647 h 121"/>
              <a:gd name="T14" fmla="*/ 2147483647 w 158"/>
              <a:gd name="T15" fmla="*/ 2147483647 h 121"/>
              <a:gd name="T16" fmla="*/ 2147483647 w 158"/>
              <a:gd name="T17" fmla="*/ 2147483647 h 121"/>
              <a:gd name="T18" fmla="*/ 2147483647 w 158"/>
              <a:gd name="T19" fmla="*/ 2147483647 h 121"/>
              <a:gd name="T20" fmla="*/ 2147483647 w 158"/>
              <a:gd name="T21" fmla="*/ 2147483647 h 121"/>
              <a:gd name="T22" fmla="*/ 2147483647 w 158"/>
              <a:gd name="T23" fmla="*/ 2147483647 h 121"/>
              <a:gd name="T24" fmla="*/ 2147483647 w 158"/>
              <a:gd name="T25" fmla="*/ 2147483647 h 121"/>
              <a:gd name="T26" fmla="*/ 2147483647 w 158"/>
              <a:gd name="T27" fmla="*/ 2147483647 h 121"/>
              <a:gd name="T28" fmla="*/ 2147483647 w 158"/>
              <a:gd name="T29" fmla="*/ 2147483647 h 121"/>
              <a:gd name="T30" fmla="*/ 2147483647 w 158"/>
              <a:gd name="T31" fmla="*/ 2147483647 h 121"/>
              <a:gd name="T32" fmla="*/ 2147483647 w 158"/>
              <a:gd name="T33" fmla="*/ 2147483647 h 121"/>
              <a:gd name="T34" fmla="*/ 2147483647 w 158"/>
              <a:gd name="T35" fmla="*/ 2147483647 h 121"/>
              <a:gd name="T36" fmla="*/ 2147483647 w 158"/>
              <a:gd name="T37" fmla="*/ 2147483647 h 121"/>
              <a:gd name="T38" fmla="*/ 2147483647 w 158"/>
              <a:gd name="T39" fmla="*/ 2147483647 h 121"/>
              <a:gd name="T40" fmla="*/ 2147483647 w 158"/>
              <a:gd name="T41" fmla="*/ 2147483647 h 121"/>
              <a:gd name="T42" fmla="*/ 2147483647 w 158"/>
              <a:gd name="T43" fmla="*/ 2147483647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8"/>
              <a:gd name="T67" fmla="*/ 0 h 121"/>
              <a:gd name="T68" fmla="*/ 158 w 158"/>
              <a:gd name="T69" fmla="*/ 121 h 1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8" h="121">
                <a:moveTo>
                  <a:pt x="97" y="121"/>
                </a:moveTo>
                <a:lnTo>
                  <a:pt x="0" y="121"/>
                </a:lnTo>
                <a:lnTo>
                  <a:pt x="0" y="0"/>
                </a:lnTo>
                <a:lnTo>
                  <a:pt x="97" y="0"/>
                </a:lnTo>
                <a:lnTo>
                  <a:pt x="109" y="0"/>
                </a:lnTo>
                <a:lnTo>
                  <a:pt x="121" y="4"/>
                </a:lnTo>
                <a:lnTo>
                  <a:pt x="131" y="10"/>
                </a:lnTo>
                <a:lnTo>
                  <a:pt x="140" y="17"/>
                </a:lnTo>
                <a:lnTo>
                  <a:pt x="148" y="26"/>
                </a:lnTo>
                <a:lnTo>
                  <a:pt x="153" y="37"/>
                </a:lnTo>
                <a:lnTo>
                  <a:pt x="156" y="48"/>
                </a:lnTo>
                <a:lnTo>
                  <a:pt x="158" y="60"/>
                </a:lnTo>
                <a:lnTo>
                  <a:pt x="156" y="73"/>
                </a:lnTo>
                <a:lnTo>
                  <a:pt x="153" y="84"/>
                </a:lnTo>
                <a:lnTo>
                  <a:pt x="148" y="94"/>
                </a:lnTo>
                <a:lnTo>
                  <a:pt x="140" y="103"/>
                </a:lnTo>
                <a:lnTo>
                  <a:pt x="131" y="111"/>
                </a:lnTo>
                <a:lnTo>
                  <a:pt x="121" y="116"/>
                </a:lnTo>
                <a:lnTo>
                  <a:pt x="109" y="120"/>
                </a:lnTo>
                <a:lnTo>
                  <a:pt x="97" y="121"/>
                </a:lnTo>
              </a:path>
            </a:pathLst>
          </a:custGeom>
          <a:noFill/>
          <a:ln w="3175">
            <a:solidFill>
              <a:srgbClr val="000000"/>
            </a:solidFill>
            <a:round/>
            <a:headEnd/>
            <a:tailEnd/>
          </a:ln>
        </p:spPr>
        <p:txBody>
          <a:bodyPr/>
          <a:lstStyle/>
          <a:p>
            <a:endParaRPr lang="en-US"/>
          </a:p>
        </p:txBody>
      </p:sp>
      <p:sp>
        <p:nvSpPr>
          <p:cNvPr id="106" name="Freeform 6886"/>
          <p:cNvSpPr>
            <a:spLocks/>
          </p:cNvSpPr>
          <p:nvPr/>
        </p:nvSpPr>
        <p:spPr bwMode="auto">
          <a:xfrm>
            <a:off x="2082800" y="4037152"/>
            <a:ext cx="1069975" cy="220662"/>
          </a:xfrm>
          <a:custGeom>
            <a:avLst/>
            <a:gdLst>
              <a:gd name="T0" fmla="*/ 2147483647 w 710"/>
              <a:gd name="T1" fmla="*/ 2147483647 h 152"/>
              <a:gd name="T2" fmla="*/ 2147483647 w 710"/>
              <a:gd name="T3" fmla="*/ 2147483647 h 152"/>
              <a:gd name="T4" fmla="*/ 2147483647 w 710"/>
              <a:gd name="T5" fmla="*/ 0 h 152"/>
              <a:gd name="T6" fmla="*/ 0 w 710"/>
              <a:gd name="T7" fmla="*/ 0 h 152"/>
              <a:gd name="T8" fmla="*/ 0 w 710"/>
              <a:gd name="T9" fmla="*/ 2147483647 h 152"/>
              <a:gd name="T10" fmla="*/ 2147483647 w 710"/>
              <a:gd name="T11" fmla="*/ 2147483647 h 152"/>
              <a:gd name="T12" fmla="*/ 0 60000 65536"/>
              <a:gd name="T13" fmla="*/ 0 60000 65536"/>
              <a:gd name="T14" fmla="*/ 0 60000 65536"/>
              <a:gd name="T15" fmla="*/ 0 60000 65536"/>
              <a:gd name="T16" fmla="*/ 0 60000 65536"/>
              <a:gd name="T17" fmla="*/ 0 60000 65536"/>
              <a:gd name="T18" fmla="*/ 0 w 710"/>
              <a:gd name="T19" fmla="*/ 0 h 152"/>
              <a:gd name="T20" fmla="*/ 710 w 710"/>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710" h="152">
                <a:moveTo>
                  <a:pt x="635" y="129"/>
                </a:moveTo>
                <a:lnTo>
                  <a:pt x="710" y="129"/>
                </a:lnTo>
                <a:lnTo>
                  <a:pt x="710" y="0"/>
                </a:lnTo>
                <a:lnTo>
                  <a:pt x="0" y="0"/>
                </a:lnTo>
                <a:lnTo>
                  <a:pt x="0" y="152"/>
                </a:lnTo>
                <a:lnTo>
                  <a:pt x="75" y="152"/>
                </a:lnTo>
              </a:path>
            </a:pathLst>
          </a:custGeom>
          <a:noFill/>
          <a:ln w="3175">
            <a:solidFill>
              <a:srgbClr val="000000"/>
            </a:solidFill>
            <a:round/>
            <a:headEnd/>
            <a:tailEnd/>
          </a:ln>
        </p:spPr>
        <p:txBody>
          <a:bodyPr/>
          <a:lstStyle/>
          <a:p>
            <a:endParaRPr lang="en-US"/>
          </a:p>
        </p:txBody>
      </p:sp>
      <p:sp>
        <p:nvSpPr>
          <p:cNvPr id="107" name="Freeform 6887"/>
          <p:cNvSpPr>
            <a:spLocks/>
          </p:cNvSpPr>
          <p:nvPr/>
        </p:nvSpPr>
        <p:spPr bwMode="auto">
          <a:xfrm>
            <a:off x="2122488" y="4711839"/>
            <a:ext cx="368300" cy="117475"/>
          </a:xfrm>
          <a:custGeom>
            <a:avLst/>
            <a:gdLst>
              <a:gd name="T0" fmla="*/ 0 w 244"/>
              <a:gd name="T1" fmla="*/ 2147483647 h 81"/>
              <a:gd name="T2" fmla="*/ 0 w 244"/>
              <a:gd name="T3" fmla="*/ 0 h 81"/>
              <a:gd name="T4" fmla="*/ 2147483647 w 244"/>
              <a:gd name="T5" fmla="*/ 0 h 81"/>
              <a:gd name="T6" fmla="*/ 2147483647 w 244"/>
              <a:gd name="T7" fmla="*/ 2147483647 h 81"/>
              <a:gd name="T8" fmla="*/ 2147483647 w 244"/>
              <a:gd name="T9" fmla="*/ 2147483647 h 81"/>
              <a:gd name="T10" fmla="*/ 0 w 244"/>
              <a:gd name="T11" fmla="*/ 2147483647 h 81"/>
              <a:gd name="T12" fmla="*/ 0 w 244"/>
              <a:gd name="T13" fmla="*/ 2147483647 h 81"/>
              <a:gd name="T14" fmla="*/ 0 60000 65536"/>
              <a:gd name="T15" fmla="*/ 0 60000 65536"/>
              <a:gd name="T16" fmla="*/ 0 60000 65536"/>
              <a:gd name="T17" fmla="*/ 0 60000 65536"/>
              <a:gd name="T18" fmla="*/ 0 60000 65536"/>
              <a:gd name="T19" fmla="*/ 0 60000 65536"/>
              <a:gd name="T20" fmla="*/ 0 60000 65536"/>
              <a:gd name="T21" fmla="*/ 0 w 244"/>
              <a:gd name="T22" fmla="*/ 0 h 81"/>
              <a:gd name="T23" fmla="*/ 244 w 244"/>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4" h="81">
                <a:moveTo>
                  <a:pt x="0" y="40"/>
                </a:moveTo>
                <a:lnTo>
                  <a:pt x="0" y="0"/>
                </a:lnTo>
                <a:lnTo>
                  <a:pt x="162" y="0"/>
                </a:lnTo>
                <a:lnTo>
                  <a:pt x="244" y="40"/>
                </a:lnTo>
                <a:lnTo>
                  <a:pt x="162" y="81"/>
                </a:lnTo>
                <a:lnTo>
                  <a:pt x="0" y="81"/>
                </a:lnTo>
                <a:lnTo>
                  <a:pt x="0" y="40"/>
                </a:lnTo>
                <a:close/>
              </a:path>
            </a:pathLst>
          </a:custGeom>
          <a:solidFill>
            <a:srgbClr val="FFFFFF"/>
          </a:solidFill>
          <a:ln w="9525">
            <a:noFill/>
            <a:round/>
            <a:headEnd/>
            <a:tailEnd/>
          </a:ln>
        </p:spPr>
        <p:txBody>
          <a:bodyPr/>
          <a:lstStyle/>
          <a:p>
            <a:endParaRPr lang="en-US"/>
          </a:p>
        </p:txBody>
      </p:sp>
      <p:sp>
        <p:nvSpPr>
          <p:cNvPr id="108" name="Freeform 6888"/>
          <p:cNvSpPr>
            <a:spLocks/>
          </p:cNvSpPr>
          <p:nvPr/>
        </p:nvSpPr>
        <p:spPr bwMode="auto">
          <a:xfrm>
            <a:off x="2122488" y="4711839"/>
            <a:ext cx="368300" cy="117475"/>
          </a:xfrm>
          <a:custGeom>
            <a:avLst/>
            <a:gdLst>
              <a:gd name="T0" fmla="*/ 0 w 244"/>
              <a:gd name="T1" fmla="*/ 2147483647 h 81"/>
              <a:gd name="T2" fmla="*/ 0 w 244"/>
              <a:gd name="T3" fmla="*/ 0 h 81"/>
              <a:gd name="T4" fmla="*/ 2147483647 w 244"/>
              <a:gd name="T5" fmla="*/ 0 h 81"/>
              <a:gd name="T6" fmla="*/ 2147483647 w 244"/>
              <a:gd name="T7" fmla="*/ 2147483647 h 81"/>
              <a:gd name="T8" fmla="*/ 2147483647 w 244"/>
              <a:gd name="T9" fmla="*/ 2147483647 h 81"/>
              <a:gd name="T10" fmla="*/ 0 w 244"/>
              <a:gd name="T11" fmla="*/ 2147483647 h 81"/>
              <a:gd name="T12" fmla="*/ 0 w 244"/>
              <a:gd name="T13" fmla="*/ 2147483647 h 81"/>
              <a:gd name="T14" fmla="*/ 0 60000 65536"/>
              <a:gd name="T15" fmla="*/ 0 60000 65536"/>
              <a:gd name="T16" fmla="*/ 0 60000 65536"/>
              <a:gd name="T17" fmla="*/ 0 60000 65536"/>
              <a:gd name="T18" fmla="*/ 0 60000 65536"/>
              <a:gd name="T19" fmla="*/ 0 60000 65536"/>
              <a:gd name="T20" fmla="*/ 0 60000 65536"/>
              <a:gd name="T21" fmla="*/ 0 w 244"/>
              <a:gd name="T22" fmla="*/ 0 h 81"/>
              <a:gd name="T23" fmla="*/ 244 w 244"/>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4" h="81">
                <a:moveTo>
                  <a:pt x="0" y="40"/>
                </a:moveTo>
                <a:lnTo>
                  <a:pt x="0" y="0"/>
                </a:lnTo>
                <a:lnTo>
                  <a:pt x="162" y="0"/>
                </a:lnTo>
                <a:lnTo>
                  <a:pt x="244" y="40"/>
                </a:lnTo>
                <a:lnTo>
                  <a:pt x="162" y="81"/>
                </a:lnTo>
                <a:lnTo>
                  <a:pt x="0" y="81"/>
                </a:lnTo>
                <a:lnTo>
                  <a:pt x="0" y="40"/>
                </a:lnTo>
                <a:close/>
              </a:path>
            </a:pathLst>
          </a:custGeom>
          <a:noFill/>
          <a:ln w="3175">
            <a:solidFill>
              <a:srgbClr val="000000"/>
            </a:solidFill>
            <a:round/>
            <a:headEnd/>
            <a:tailEnd/>
          </a:ln>
        </p:spPr>
        <p:txBody>
          <a:bodyPr/>
          <a:lstStyle/>
          <a:p>
            <a:endParaRPr lang="en-US"/>
          </a:p>
        </p:txBody>
      </p:sp>
      <p:sp>
        <p:nvSpPr>
          <p:cNvPr id="109" name="Freeform 6889"/>
          <p:cNvSpPr>
            <a:spLocks/>
          </p:cNvSpPr>
          <p:nvPr/>
        </p:nvSpPr>
        <p:spPr bwMode="auto">
          <a:xfrm>
            <a:off x="2490788" y="4580077"/>
            <a:ext cx="219075" cy="190500"/>
          </a:xfrm>
          <a:custGeom>
            <a:avLst/>
            <a:gdLst>
              <a:gd name="T0" fmla="*/ 0 w 146"/>
              <a:gd name="T1" fmla="*/ 2147483647 h 130"/>
              <a:gd name="T2" fmla="*/ 2147483647 w 146"/>
              <a:gd name="T3" fmla="*/ 2147483647 h 130"/>
              <a:gd name="T4" fmla="*/ 2147483647 w 146"/>
              <a:gd name="T5" fmla="*/ 0 h 130"/>
              <a:gd name="T6" fmla="*/ 2147483647 w 146"/>
              <a:gd name="T7" fmla="*/ 0 h 130"/>
              <a:gd name="T8" fmla="*/ 0 60000 65536"/>
              <a:gd name="T9" fmla="*/ 0 60000 65536"/>
              <a:gd name="T10" fmla="*/ 0 60000 65536"/>
              <a:gd name="T11" fmla="*/ 0 60000 65536"/>
              <a:gd name="T12" fmla="*/ 0 w 146"/>
              <a:gd name="T13" fmla="*/ 0 h 130"/>
              <a:gd name="T14" fmla="*/ 146 w 146"/>
              <a:gd name="T15" fmla="*/ 130 h 130"/>
            </a:gdLst>
            <a:ahLst/>
            <a:cxnLst>
              <a:cxn ang="T8">
                <a:pos x="T0" y="T1"/>
              </a:cxn>
              <a:cxn ang="T9">
                <a:pos x="T2" y="T3"/>
              </a:cxn>
              <a:cxn ang="T10">
                <a:pos x="T4" y="T5"/>
              </a:cxn>
              <a:cxn ang="T11">
                <a:pos x="T6" y="T7"/>
              </a:cxn>
            </a:cxnLst>
            <a:rect l="T12" t="T13" r="T14" b="T15"/>
            <a:pathLst>
              <a:path w="146" h="130">
                <a:moveTo>
                  <a:pt x="0" y="130"/>
                </a:moveTo>
                <a:lnTo>
                  <a:pt x="105" y="130"/>
                </a:lnTo>
                <a:lnTo>
                  <a:pt x="105" y="0"/>
                </a:lnTo>
                <a:lnTo>
                  <a:pt x="146" y="0"/>
                </a:lnTo>
              </a:path>
            </a:pathLst>
          </a:custGeom>
          <a:noFill/>
          <a:ln w="3175">
            <a:solidFill>
              <a:srgbClr val="000000"/>
            </a:solidFill>
            <a:round/>
            <a:headEnd/>
            <a:tailEnd/>
          </a:ln>
        </p:spPr>
        <p:txBody>
          <a:bodyPr/>
          <a:lstStyle/>
          <a:p>
            <a:endParaRPr lang="en-US"/>
          </a:p>
        </p:txBody>
      </p:sp>
      <p:sp>
        <p:nvSpPr>
          <p:cNvPr id="110" name="Freeform 6890"/>
          <p:cNvSpPr>
            <a:spLocks/>
          </p:cNvSpPr>
          <p:nvPr/>
        </p:nvSpPr>
        <p:spPr bwMode="auto">
          <a:xfrm>
            <a:off x="3076575" y="4521339"/>
            <a:ext cx="147638" cy="15875"/>
          </a:xfrm>
          <a:custGeom>
            <a:avLst/>
            <a:gdLst>
              <a:gd name="T0" fmla="*/ 0 w 98"/>
              <a:gd name="T1" fmla="*/ 2147483647 h 10"/>
              <a:gd name="T2" fmla="*/ 2147483647 w 98"/>
              <a:gd name="T3" fmla="*/ 2147483647 h 10"/>
              <a:gd name="T4" fmla="*/ 2147483647 w 98"/>
              <a:gd name="T5" fmla="*/ 0 h 10"/>
              <a:gd name="T6" fmla="*/ 2147483647 w 98"/>
              <a:gd name="T7" fmla="*/ 0 h 10"/>
              <a:gd name="T8" fmla="*/ 0 60000 65536"/>
              <a:gd name="T9" fmla="*/ 0 60000 65536"/>
              <a:gd name="T10" fmla="*/ 0 60000 65536"/>
              <a:gd name="T11" fmla="*/ 0 60000 65536"/>
              <a:gd name="T12" fmla="*/ 0 w 98"/>
              <a:gd name="T13" fmla="*/ 0 h 10"/>
              <a:gd name="T14" fmla="*/ 98 w 98"/>
              <a:gd name="T15" fmla="*/ 10 h 10"/>
            </a:gdLst>
            <a:ahLst/>
            <a:cxnLst>
              <a:cxn ang="T8">
                <a:pos x="T0" y="T1"/>
              </a:cxn>
              <a:cxn ang="T9">
                <a:pos x="T2" y="T3"/>
              </a:cxn>
              <a:cxn ang="T10">
                <a:pos x="T4" y="T5"/>
              </a:cxn>
              <a:cxn ang="T11">
                <a:pos x="T6" y="T7"/>
              </a:cxn>
            </a:cxnLst>
            <a:rect l="T12" t="T13" r="T14" b="T15"/>
            <a:pathLst>
              <a:path w="98" h="10">
                <a:moveTo>
                  <a:pt x="0" y="10"/>
                </a:moveTo>
                <a:lnTo>
                  <a:pt x="48" y="10"/>
                </a:lnTo>
                <a:lnTo>
                  <a:pt x="48" y="0"/>
                </a:lnTo>
                <a:lnTo>
                  <a:pt x="98" y="0"/>
                </a:lnTo>
              </a:path>
            </a:pathLst>
          </a:custGeom>
          <a:noFill/>
          <a:ln w="3175">
            <a:solidFill>
              <a:srgbClr val="000000"/>
            </a:solidFill>
            <a:round/>
            <a:headEnd/>
            <a:tailEnd/>
          </a:ln>
        </p:spPr>
        <p:txBody>
          <a:bodyPr/>
          <a:lstStyle/>
          <a:p>
            <a:endParaRPr lang="en-US"/>
          </a:p>
        </p:txBody>
      </p:sp>
      <p:sp>
        <p:nvSpPr>
          <p:cNvPr id="111" name="Freeform 6891"/>
          <p:cNvSpPr>
            <a:spLocks/>
          </p:cNvSpPr>
          <p:nvPr/>
        </p:nvSpPr>
        <p:spPr bwMode="auto">
          <a:xfrm>
            <a:off x="7429500" y="2279789"/>
            <a:ext cx="0" cy="131763"/>
          </a:xfrm>
          <a:custGeom>
            <a:avLst/>
            <a:gdLst>
              <a:gd name="T0" fmla="*/ 2147483647 h 88"/>
              <a:gd name="T1" fmla="*/ 0 h 88"/>
              <a:gd name="T2" fmla="*/ 2147483647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close/>
              </a:path>
            </a:pathLst>
          </a:custGeom>
          <a:noFill/>
          <a:ln w="3175">
            <a:solidFill>
              <a:srgbClr val="000000"/>
            </a:solidFill>
            <a:round/>
            <a:headEnd/>
            <a:tailEnd/>
          </a:ln>
        </p:spPr>
        <p:txBody>
          <a:bodyPr/>
          <a:lstStyle/>
          <a:p>
            <a:endParaRPr lang="en-US"/>
          </a:p>
        </p:txBody>
      </p:sp>
      <p:sp>
        <p:nvSpPr>
          <p:cNvPr id="112" name="Freeform 6892"/>
          <p:cNvSpPr>
            <a:spLocks/>
          </p:cNvSpPr>
          <p:nvPr/>
        </p:nvSpPr>
        <p:spPr bwMode="auto">
          <a:xfrm>
            <a:off x="7145338" y="2411552"/>
            <a:ext cx="284162" cy="0"/>
          </a:xfrm>
          <a:custGeom>
            <a:avLst/>
            <a:gdLst>
              <a:gd name="T0" fmla="*/ 2147483647 w 189"/>
              <a:gd name="T1" fmla="*/ 0 w 189"/>
              <a:gd name="T2" fmla="*/ 2147483647 w 189"/>
              <a:gd name="T3" fmla="*/ 0 60000 65536"/>
              <a:gd name="T4" fmla="*/ 0 60000 65536"/>
              <a:gd name="T5" fmla="*/ 0 60000 65536"/>
              <a:gd name="T6" fmla="*/ 0 w 189"/>
              <a:gd name="T7" fmla="*/ 189 w 189"/>
            </a:gdLst>
            <a:ahLst/>
            <a:cxnLst>
              <a:cxn ang="T3">
                <a:pos x="T0" y="0"/>
              </a:cxn>
              <a:cxn ang="T4">
                <a:pos x="T1" y="0"/>
              </a:cxn>
              <a:cxn ang="T5">
                <a:pos x="T2" y="0"/>
              </a:cxn>
            </a:cxnLst>
            <a:rect l="T6" t="0" r="T7" b="0"/>
            <a:pathLst>
              <a:path w="189">
                <a:moveTo>
                  <a:pt x="189" y="0"/>
                </a:moveTo>
                <a:lnTo>
                  <a:pt x="0" y="0"/>
                </a:lnTo>
                <a:lnTo>
                  <a:pt x="189" y="0"/>
                </a:lnTo>
                <a:close/>
              </a:path>
            </a:pathLst>
          </a:custGeom>
          <a:noFill/>
          <a:ln w="3175">
            <a:solidFill>
              <a:srgbClr val="000000"/>
            </a:solidFill>
            <a:round/>
            <a:headEnd/>
            <a:tailEnd/>
          </a:ln>
        </p:spPr>
        <p:txBody>
          <a:bodyPr/>
          <a:lstStyle/>
          <a:p>
            <a:endParaRPr lang="en-US"/>
          </a:p>
        </p:txBody>
      </p:sp>
      <p:sp>
        <p:nvSpPr>
          <p:cNvPr id="113" name="Freeform 6893"/>
          <p:cNvSpPr>
            <a:spLocks/>
          </p:cNvSpPr>
          <p:nvPr/>
        </p:nvSpPr>
        <p:spPr bwMode="auto">
          <a:xfrm>
            <a:off x="7145338" y="2411552"/>
            <a:ext cx="284162" cy="0"/>
          </a:xfrm>
          <a:custGeom>
            <a:avLst/>
            <a:gdLst>
              <a:gd name="T0" fmla="*/ 2147483647 w 189"/>
              <a:gd name="T1" fmla="*/ 0 w 189"/>
              <a:gd name="T2" fmla="*/ 2147483647 w 189"/>
              <a:gd name="T3" fmla="*/ 0 60000 65536"/>
              <a:gd name="T4" fmla="*/ 0 60000 65536"/>
              <a:gd name="T5" fmla="*/ 0 60000 65536"/>
              <a:gd name="T6" fmla="*/ 0 w 189"/>
              <a:gd name="T7" fmla="*/ 189 w 189"/>
            </a:gdLst>
            <a:ahLst/>
            <a:cxnLst>
              <a:cxn ang="T3">
                <a:pos x="T0" y="0"/>
              </a:cxn>
              <a:cxn ang="T4">
                <a:pos x="T1" y="0"/>
              </a:cxn>
              <a:cxn ang="T5">
                <a:pos x="T2" y="0"/>
              </a:cxn>
            </a:cxnLst>
            <a:rect l="T6" t="0" r="T7" b="0"/>
            <a:pathLst>
              <a:path w="189">
                <a:moveTo>
                  <a:pt x="189" y="0"/>
                </a:moveTo>
                <a:lnTo>
                  <a:pt x="0" y="0"/>
                </a:lnTo>
                <a:lnTo>
                  <a:pt x="189" y="0"/>
                </a:lnTo>
                <a:close/>
              </a:path>
            </a:pathLst>
          </a:custGeom>
          <a:noFill/>
          <a:ln w="3175">
            <a:solidFill>
              <a:srgbClr val="000000"/>
            </a:solidFill>
            <a:round/>
            <a:headEnd/>
            <a:tailEnd/>
          </a:ln>
        </p:spPr>
        <p:txBody>
          <a:bodyPr/>
          <a:lstStyle/>
          <a:p>
            <a:endParaRPr lang="en-US"/>
          </a:p>
        </p:txBody>
      </p:sp>
      <p:sp>
        <p:nvSpPr>
          <p:cNvPr id="114" name="Freeform 6894"/>
          <p:cNvSpPr>
            <a:spLocks/>
          </p:cNvSpPr>
          <p:nvPr/>
        </p:nvSpPr>
        <p:spPr bwMode="auto">
          <a:xfrm>
            <a:off x="7145338" y="2411552"/>
            <a:ext cx="284162" cy="0"/>
          </a:xfrm>
          <a:custGeom>
            <a:avLst/>
            <a:gdLst>
              <a:gd name="T0" fmla="*/ 2147483647 w 189"/>
              <a:gd name="T1" fmla="*/ 0 w 189"/>
              <a:gd name="T2" fmla="*/ 2147483647 w 189"/>
              <a:gd name="T3" fmla="*/ 0 60000 65536"/>
              <a:gd name="T4" fmla="*/ 0 60000 65536"/>
              <a:gd name="T5" fmla="*/ 0 60000 65536"/>
              <a:gd name="T6" fmla="*/ 0 w 189"/>
              <a:gd name="T7" fmla="*/ 189 w 189"/>
            </a:gdLst>
            <a:ahLst/>
            <a:cxnLst>
              <a:cxn ang="T3">
                <a:pos x="T0" y="0"/>
              </a:cxn>
              <a:cxn ang="T4">
                <a:pos x="T1" y="0"/>
              </a:cxn>
              <a:cxn ang="T5">
                <a:pos x="T2" y="0"/>
              </a:cxn>
            </a:cxnLst>
            <a:rect l="T6" t="0" r="T7" b="0"/>
            <a:pathLst>
              <a:path w="189">
                <a:moveTo>
                  <a:pt x="189" y="0"/>
                </a:moveTo>
                <a:lnTo>
                  <a:pt x="0" y="0"/>
                </a:lnTo>
                <a:lnTo>
                  <a:pt x="189" y="0"/>
                </a:lnTo>
                <a:close/>
              </a:path>
            </a:pathLst>
          </a:custGeom>
          <a:noFill/>
          <a:ln w="3175">
            <a:solidFill>
              <a:srgbClr val="000000"/>
            </a:solidFill>
            <a:round/>
            <a:headEnd/>
            <a:tailEnd/>
          </a:ln>
        </p:spPr>
        <p:txBody>
          <a:bodyPr/>
          <a:lstStyle/>
          <a:p>
            <a:endParaRPr lang="en-US"/>
          </a:p>
        </p:txBody>
      </p:sp>
      <p:sp>
        <p:nvSpPr>
          <p:cNvPr id="115" name="Freeform 6895"/>
          <p:cNvSpPr>
            <a:spLocks noEditPoints="1"/>
          </p:cNvSpPr>
          <p:nvPr/>
        </p:nvSpPr>
        <p:spPr bwMode="auto">
          <a:xfrm>
            <a:off x="7145338" y="2279789"/>
            <a:ext cx="284162" cy="131763"/>
          </a:xfrm>
          <a:custGeom>
            <a:avLst/>
            <a:gdLst>
              <a:gd name="T0" fmla="*/ 2147483647 w 189"/>
              <a:gd name="T1" fmla="*/ 2147483647 h 88"/>
              <a:gd name="T2" fmla="*/ 2147483647 w 189"/>
              <a:gd name="T3" fmla="*/ 0 h 88"/>
              <a:gd name="T4" fmla="*/ 0 w 189"/>
              <a:gd name="T5" fmla="*/ 0 h 88"/>
              <a:gd name="T6" fmla="*/ 0 w 189"/>
              <a:gd name="T7" fmla="*/ 2147483647 h 88"/>
              <a:gd name="T8" fmla="*/ 2147483647 w 189"/>
              <a:gd name="T9" fmla="*/ 2147483647 h 88"/>
              <a:gd name="T10" fmla="*/ 0 w 189"/>
              <a:gd name="T11" fmla="*/ 2147483647 h 88"/>
              <a:gd name="T12" fmla="*/ 0 w 189"/>
              <a:gd name="T13" fmla="*/ 0 h 88"/>
              <a:gd name="T14" fmla="*/ 0 w 189"/>
              <a:gd name="T15" fmla="*/ 2147483647 h 88"/>
              <a:gd name="T16" fmla="*/ 2147483647 w 189"/>
              <a:gd name="T17" fmla="*/ 2147483647 h 88"/>
              <a:gd name="T18" fmla="*/ 2147483647 w 189"/>
              <a:gd name="T19" fmla="*/ 0 h 88"/>
              <a:gd name="T20" fmla="*/ 2147483647 w 189"/>
              <a:gd name="T21" fmla="*/ 2147483647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88"/>
              <a:gd name="T35" fmla="*/ 189 w 189"/>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88">
                <a:moveTo>
                  <a:pt x="189" y="88"/>
                </a:moveTo>
                <a:lnTo>
                  <a:pt x="189" y="0"/>
                </a:lnTo>
                <a:lnTo>
                  <a:pt x="0" y="0"/>
                </a:lnTo>
                <a:lnTo>
                  <a:pt x="0" y="88"/>
                </a:lnTo>
                <a:lnTo>
                  <a:pt x="189" y="88"/>
                </a:lnTo>
                <a:close/>
                <a:moveTo>
                  <a:pt x="0" y="88"/>
                </a:moveTo>
                <a:lnTo>
                  <a:pt x="0" y="0"/>
                </a:lnTo>
                <a:lnTo>
                  <a:pt x="0" y="88"/>
                </a:lnTo>
                <a:close/>
                <a:moveTo>
                  <a:pt x="189" y="88"/>
                </a:moveTo>
                <a:lnTo>
                  <a:pt x="189" y="0"/>
                </a:lnTo>
                <a:lnTo>
                  <a:pt x="189" y="88"/>
                </a:lnTo>
                <a:close/>
              </a:path>
            </a:pathLst>
          </a:custGeom>
          <a:solidFill>
            <a:srgbClr val="FFFFFF"/>
          </a:solidFill>
          <a:ln w="9525">
            <a:noFill/>
            <a:round/>
            <a:headEnd/>
            <a:tailEnd/>
          </a:ln>
        </p:spPr>
        <p:txBody>
          <a:bodyPr/>
          <a:lstStyle/>
          <a:p>
            <a:endParaRPr lang="en-US"/>
          </a:p>
        </p:txBody>
      </p:sp>
      <p:sp>
        <p:nvSpPr>
          <p:cNvPr id="116" name="Rectangle 6896"/>
          <p:cNvSpPr>
            <a:spLocks noChangeArrowheads="1"/>
          </p:cNvSpPr>
          <p:nvPr/>
        </p:nvSpPr>
        <p:spPr bwMode="auto">
          <a:xfrm>
            <a:off x="7145338" y="2279789"/>
            <a:ext cx="284162" cy="131763"/>
          </a:xfrm>
          <a:prstGeom prst="rect">
            <a:avLst/>
          </a:prstGeom>
          <a:noFill/>
          <a:ln w="3175">
            <a:solidFill>
              <a:srgbClr val="000000"/>
            </a:solidFill>
            <a:miter lim="800000"/>
            <a:headEnd/>
            <a:tailEnd/>
          </a:ln>
        </p:spPr>
        <p:txBody>
          <a:bodyPr/>
          <a:lstStyle/>
          <a:p>
            <a:pPr eaLnBrk="0" hangingPunct="0"/>
            <a:endParaRPr lang="en-US" sz="2000" b="1">
              <a:solidFill>
                <a:srgbClr val="000000"/>
              </a:solidFill>
              <a:ea typeface="ＭＳ Ｐゴシック"/>
              <a:cs typeface="ＭＳ Ｐゴシック"/>
            </a:endParaRPr>
          </a:p>
        </p:txBody>
      </p:sp>
      <p:sp>
        <p:nvSpPr>
          <p:cNvPr id="117" name="Freeform 6897"/>
          <p:cNvSpPr>
            <a:spLocks/>
          </p:cNvSpPr>
          <p:nvPr/>
        </p:nvSpPr>
        <p:spPr bwMode="auto">
          <a:xfrm>
            <a:off x="7145338" y="2279789"/>
            <a:ext cx="0" cy="131763"/>
          </a:xfrm>
          <a:custGeom>
            <a:avLst/>
            <a:gdLst>
              <a:gd name="T0" fmla="*/ 2147483647 h 88"/>
              <a:gd name="T1" fmla="*/ 0 h 88"/>
              <a:gd name="T2" fmla="*/ 2147483647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118" name="Freeform 6898"/>
          <p:cNvSpPr>
            <a:spLocks/>
          </p:cNvSpPr>
          <p:nvPr/>
        </p:nvSpPr>
        <p:spPr bwMode="auto">
          <a:xfrm>
            <a:off x="7429500" y="2279789"/>
            <a:ext cx="0" cy="131763"/>
          </a:xfrm>
          <a:custGeom>
            <a:avLst/>
            <a:gdLst>
              <a:gd name="T0" fmla="*/ 2147483647 h 88"/>
              <a:gd name="T1" fmla="*/ 0 h 88"/>
              <a:gd name="T2" fmla="*/ 2147483647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rgbClr val="000000"/>
            </a:solidFill>
            <a:round/>
            <a:headEnd/>
            <a:tailEnd/>
          </a:ln>
        </p:spPr>
        <p:txBody>
          <a:bodyPr/>
          <a:lstStyle/>
          <a:p>
            <a:endParaRPr lang="en-US"/>
          </a:p>
        </p:txBody>
      </p:sp>
      <p:sp>
        <p:nvSpPr>
          <p:cNvPr id="119" name="Freeform 6899"/>
          <p:cNvSpPr>
            <a:spLocks noEditPoints="1"/>
          </p:cNvSpPr>
          <p:nvPr/>
        </p:nvSpPr>
        <p:spPr bwMode="auto">
          <a:xfrm>
            <a:off x="7286625" y="2409964"/>
            <a:ext cx="3175" cy="582613"/>
          </a:xfrm>
          <a:custGeom>
            <a:avLst/>
            <a:gdLst>
              <a:gd name="T0" fmla="*/ 2147483647 w 2"/>
              <a:gd name="T1" fmla="*/ 2147483647 h 386"/>
              <a:gd name="T2" fmla="*/ 2147483647 w 2"/>
              <a:gd name="T3" fmla="*/ 2147483647 h 386"/>
              <a:gd name="T4" fmla="*/ 0 w 2"/>
              <a:gd name="T5" fmla="*/ 2147483647 h 386"/>
              <a:gd name="T6" fmla="*/ 0 w 2"/>
              <a:gd name="T7" fmla="*/ 0 h 386"/>
              <a:gd name="T8" fmla="*/ 2147483647 w 2"/>
              <a:gd name="T9" fmla="*/ 0 h 386"/>
              <a:gd name="T10" fmla="*/ 2147483647 w 2"/>
              <a:gd name="T11" fmla="*/ 2147483647 h 386"/>
              <a:gd name="T12" fmla="*/ 2147483647 w 2"/>
              <a:gd name="T13" fmla="*/ 2147483647 h 386"/>
              <a:gd name="T14" fmla="*/ 2147483647 w 2"/>
              <a:gd name="T15" fmla="*/ 2147483647 h 386"/>
              <a:gd name="T16" fmla="*/ 0 w 2"/>
              <a:gd name="T17" fmla="*/ 2147483647 h 386"/>
              <a:gd name="T18" fmla="*/ 0 w 2"/>
              <a:gd name="T19" fmla="*/ 2147483647 h 386"/>
              <a:gd name="T20" fmla="*/ 2147483647 w 2"/>
              <a:gd name="T21" fmla="*/ 2147483647 h 386"/>
              <a:gd name="T22" fmla="*/ 2147483647 w 2"/>
              <a:gd name="T23" fmla="*/ 2147483647 h 386"/>
              <a:gd name="T24" fmla="*/ 2147483647 w 2"/>
              <a:gd name="T25" fmla="*/ 2147483647 h 386"/>
              <a:gd name="T26" fmla="*/ 2147483647 w 2"/>
              <a:gd name="T27" fmla="*/ 2147483647 h 386"/>
              <a:gd name="T28" fmla="*/ 0 w 2"/>
              <a:gd name="T29" fmla="*/ 2147483647 h 386"/>
              <a:gd name="T30" fmla="*/ 0 w 2"/>
              <a:gd name="T31" fmla="*/ 2147483647 h 386"/>
              <a:gd name="T32" fmla="*/ 2147483647 w 2"/>
              <a:gd name="T33" fmla="*/ 2147483647 h 386"/>
              <a:gd name="T34" fmla="*/ 2147483647 w 2"/>
              <a:gd name="T35" fmla="*/ 2147483647 h 386"/>
              <a:gd name="T36" fmla="*/ 2147483647 w 2"/>
              <a:gd name="T37" fmla="*/ 2147483647 h 386"/>
              <a:gd name="T38" fmla="*/ 2147483647 w 2"/>
              <a:gd name="T39" fmla="*/ 2147483647 h 386"/>
              <a:gd name="T40" fmla="*/ 0 w 2"/>
              <a:gd name="T41" fmla="*/ 2147483647 h 386"/>
              <a:gd name="T42" fmla="*/ 0 w 2"/>
              <a:gd name="T43" fmla="*/ 2147483647 h 386"/>
              <a:gd name="T44" fmla="*/ 2147483647 w 2"/>
              <a:gd name="T45" fmla="*/ 2147483647 h 386"/>
              <a:gd name="T46" fmla="*/ 2147483647 w 2"/>
              <a:gd name="T47" fmla="*/ 2147483647 h 386"/>
              <a:gd name="T48" fmla="*/ 2147483647 w 2"/>
              <a:gd name="T49" fmla="*/ 2147483647 h 386"/>
              <a:gd name="T50" fmla="*/ 2147483647 w 2"/>
              <a:gd name="T51" fmla="*/ 2147483647 h 386"/>
              <a:gd name="T52" fmla="*/ 0 w 2"/>
              <a:gd name="T53" fmla="*/ 2147483647 h 386"/>
              <a:gd name="T54" fmla="*/ 0 w 2"/>
              <a:gd name="T55" fmla="*/ 2147483647 h 386"/>
              <a:gd name="T56" fmla="*/ 2147483647 w 2"/>
              <a:gd name="T57" fmla="*/ 2147483647 h 386"/>
              <a:gd name="T58" fmla="*/ 2147483647 w 2"/>
              <a:gd name="T59" fmla="*/ 2147483647 h 386"/>
              <a:gd name="T60" fmla="*/ 2147483647 w 2"/>
              <a:gd name="T61" fmla="*/ 2147483647 h 386"/>
              <a:gd name="T62" fmla="*/ 2147483647 w 2"/>
              <a:gd name="T63" fmla="*/ 2147483647 h 386"/>
              <a:gd name="T64" fmla="*/ 0 w 2"/>
              <a:gd name="T65" fmla="*/ 2147483647 h 386"/>
              <a:gd name="T66" fmla="*/ 0 w 2"/>
              <a:gd name="T67" fmla="*/ 2147483647 h 386"/>
              <a:gd name="T68" fmla="*/ 2147483647 w 2"/>
              <a:gd name="T69" fmla="*/ 2147483647 h 386"/>
              <a:gd name="T70" fmla="*/ 2147483647 w 2"/>
              <a:gd name="T71" fmla="*/ 2147483647 h 386"/>
              <a:gd name="T72" fmla="*/ 2147483647 w 2"/>
              <a:gd name="T73" fmla="*/ 2147483647 h 386"/>
              <a:gd name="T74" fmla="*/ 2147483647 w 2"/>
              <a:gd name="T75" fmla="*/ 2147483647 h 386"/>
              <a:gd name="T76" fmla="*/ 0 w 2"/>
              <a:gd name="T77" fmla="*/ 2147483647 h 386"/>
              <a:gd name="T78" fmla="*/ 0 w 2"/>
              <a:gd name="T79" fmla="*/ 2147483647 h 386"/>
              <a:gd name="T80" fmla="*/ 2147483647 w 2"/>
              <a:gd name="T81" fmla="*/ 2147483647 h 386"/>
              <a:gd name="T82" fmla="*/ 2147483647 w 2"/>
              <a:gd name="T83" fmla="*/ 2147483647 h 3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
              <a:gd name="T127" fmla="*/ 0 h 386"/>
              <a:gd name="T128" fmla="*/ 2 w 2"/>
              <a:gd name="T129" fmla="*/ 386 h 3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 h="386">
                <a:moveTo>
                  <a:pt x="2" y="1"/>
                </a:moveTo>
                <a:lnTo>
                  <a:pt x="2" y="40"/>
                </a:lnTo>
                <a:lnTo>
                  <a:pt x="2" y="42"/>
                </a:lnTo>
                <a:lnTo>
                  <a:pt x="1" y="42"/>
                </a:lnTo>
                <a:lnTo>
                  <a:pt x="0" y="42"/>
                </a:lnTo>
                <a:lnTo>
                  <a:pt x="0" y="40"/>
                </a:lnTo>
                <a:lnTo>
                  <a:pt x="0" y="1"/>
                </a:lnTo>
                <a:lnTo>
                  <a:pt x="0" y="0"/>
                </a:lnTo>
                <a:lnTo>
                  <a:pt x="1" y="0"/>
                </a:lnTo>
                <a:lnTo>
                  <a:pt x="2" y="0"/>
                </a:lnTo>
                <a:lnTo>
                  <a:pt x="2" y="1"/>
                </a:lnTo>
                <a:close/>
                <a:moveTo>
                  <a:pt x="2" y="64"/>
                </a:moveTo>
                <a:lnTo>
                  <a:pt x="2" y="103"/>
                </a:lnTo>
                <a:lnTo>
                  <a:pt x="2" y="104"/>
                </a:lnTo>
                <a:lnTo>
                  <a:pt x="1" y="104"/>
                </a:lnTo>
                <a:lnTo>
                  <a:pt x="0" y="104"/>
                </a:lnTo>
                <a:lnTo>
                  <a:pt x="0" y="103"/>
                </a:lnTo>
                <a:lnTo>
                  <a:pt x="0" y="64"/>
                </a:lnTo>
                <a:lnTo>
                  <a:pt x="0" y="63"/>
                </a:lnTo>
                <a:lnTo>
                  <a:pt x="1" y="63"/>
                </a:lnTo>
                <a:lnTo>
                  <a:pt x="2" y="63"/>
                </a:lnTo>
                <a:lnTo>
                  <a:pt x="2" y="64"/>
                </a:lnTo>
                <a:close/>
                <a:moveTo>
                  <a:pt x="2" y="126"/>
                </a:moveTo>
                <a:lnTo>
                  <a:pt x="2" y="165"/>
                </a:lnTo>
                <a:lnTo>
                  <a:pt x="2" y="166"/>
                </a:lnTo>
                <a:lnTo>
                  <a:pt x="1" y="167"/>
                </a:lnTo>
                <a:lnTo>
                  <a:pt x="0" y="166"/>
                </a:lnTo>
                <a:lnTo>
                  <a:pt x="0" y="165"/>
                </a:lnTo>
                <a:lnTo>
                  <a:pt x="0" y="126"/>
                </a:lnTo>
                <a:lnTo>
                  <a:pt x="0" y="125"/>
                </a:lnTo>
                <a:lnTo>
                  <a:pt x="1" y="125"/>
                </a:lnTo>
                <a:lnTo>
                  <a:pt x="2" y="125"/>
                </a:lnTo>
                <a:lnTo>
                  <a:pt x="2" y="126"/>
                </a:lnTo>
                <a:close/>
                <a:moveTo>
                  <a:pt x="2" y="189"/>
                </a:moveTo>
                <a:lnTo>
                  <a:pt x="2" y="228"/>
                </a:lnTo>
                <a:lnTo>
                  <a:pt x="1" y="228"/>
                </a:lnTo>
                <a:lnTo>
                  <a:pt x="0" y="228"/>
                </a:lnTo>
                <a:lnTo>
                  <a:pt x="0" y="189"/>
                </a:lnTo>
                <a:lnTo>
                  <a:pt x="0" y="188"/>
                </a:lnTo>
                <a:lnTo>
                  <a:pt x="1" y="187"/>
                </a:lnTo>
                <a:lnTo>
                  <a:pt x="2" y="188"/>
                </a:lnTo>
                <a:lnTo>
                  <a:pt x="2" y="189"/>
                </a:lnTo>
                <a:close/>
                <a:moveTo>
                  <a:pt x="2" y="251"/>
                </a:moveTo>
                <a:lnTo>
                  <a:pt x="2" y="290"/>
                </a:lnTo>
                <a:lnTo>
                  <a:pt x="2" y="291"/>
                </a:lnTo>
                <a:lnTo>
                  <a:pt x="1" y="291"/>
                </a:lnTo>
                <a:lnTo>
                  <a:pt x="0" y="291"/>
                </a:lnTo>
                <a:lnTo>
                  <a:pt x="0" y="290"/>
                </a:lnTo>
                <a:lnTo>
                  <a:pt x="0" y="251"/>
                </a:lnTo>
                <a:lnTo>
                  <a:pt x="0" y="250"/>
                </a:lnTo>
                <a:lnTo>
                  <a:pt x="1" y="250"/>
                </a:lnTo>
                <a:lnTo>
                  <a:pt x="2" y="250"/>
                </a:lnTo>
                <a:lnTo>
                  <a:pt x="2" y="251"/>
                </a:lnTo>
                <a:close/>
                <a:moveTo>
                  <a:pt x="2" y="313"/>
                </a:moveTo>
                <a:lnTo>
                  <a:pt x="2" y="352"/>
                </a:lnTo>
                <a:lnTo>
                  <a:pt x="2" y="353"/>
                </a:lnTo>
                <a:lnTo>
                  <a:pt x="1" y="353"/>
                </a:lnTo>
                <a:lnTo>
                  <a:pt x="0" y="353"/>
                </a:lnTo>
                <a:lnTo>
                  <a:pt x="0" y="352"/>
                </a:lnTo>
                <a:lnTo>
                  <a:pt x="0" y="313"/>
                </a:lnTo>
                <a:lnTo>
                  <a:pt x="0" y="312"/>
                </a:lnTo>
                <a:lnTo>
                  <a:pt x="1" y="312"/>
                </a:lnTo>
                <a:lnTo>
                  <a:pt x="2" y="312"/>
                </a:lnTo>
                <a:lnTo>
                  <a:pt x="2" y="313"/>
                </a:lnTo>
                <a:close/>
                <a:moveTo>
                  <a:pt x="2" y="375"/>
                </a:moveTo>
                <a:lnTo>
                  <a:pt x="2" y="384"/>
                </a:lnTo>
                <a:lnTo>
                  <a:pt x="2" y="385"/>
                </a:lnTo>
                <a:lnTo>
                  <a:pt x="1" y="386"/>
                </a:lnTo>
                <a:lnTo>
                  <a:pt x="0" y="385"/>
                </a:lnTo>
                <a:lnTo>
                  <a:pt x="0" y="384"/>
                </a:lnTo>
                <a:lnTo>
                  <a:pt x="0" y="375"/>
                </a:lnTo>
                <a:lnTo>
                  <a:pt x="1" y="375"/>
                </a:lnTo>
                <a:lnTo>
                  <a:pt x="2" y="375"/>
                </a:lnTo>
                <a:close/>
              </a:path>
            </a:pathLst>
          </a:custGeom>
          <a:solidFill>
            <a:srgbClr val="000000"/>
          </a:solidFill>
          <a:ln w="1588">
            <a:solidFill>
              <a:srgbClr val="000000"/>
            </a:solidFill>
            <a:round/>
            <a:headEnd/>
            <a:tailEnd/>
          </a:ln>
        </p:spPr>
        <p:txBody>
          <a:bodyPr/>
          <a:lstStyle/>
          <a:p>
            <a:endParaRPr lang="en-US"/>
          </a:p>
        </p:txBody>
      </p:sp>
      <p:sp>
        <p:nvSpPr>
          <p:cNvPr id="120" name="Freeform 6900"/>
          <p:cNvSpPr>
            <a:spLocks noEditPoints="1"/>
          </p:cNvSpPr>
          <p:nvPr/>
        </p:nvSpPr>
        <p:spPr bwMode="auto">
          <a:xfrm>
            <a:off x="7718425" y="2405202"/>
            <a:ext cx="4763" cy="669925"/>
          </a:xfrm>
          <a:custGeom>
            <a:avLst/>
            <a:gdLst>
              <a:gd name="T0" fmla="*/ 2147483647 w 3"/>
              <a:gd name="T1" fmla="*/ 2147483647 h 445"/>
              <a:gd name="T2" fmla="*/ 2147483647 w 3"/>
              <a:gd name="T3" fmla="*/ 2147483647 h 445"/>
              <a:gd name="T4" fmla="*/ 0 w 3"/>
              <a:gd name="T5" fmla="*/ 2147483647 h 445"/>
              <a:gd name="T6" fmla="*/ 2147483647 w 3"/>
              <a:gd name="T7" fmla="*/ 0 h 445"/>
              <a:gd name="T8" fmla="*/ 2147483647 w 3"/>
              <a:gd name="T9" fmla="*/ 0 h 445"/>
              <a:gd name="T10" fmla="*/ 2147483647 w 3"/>
              <a:gd name="T11" fmla="*/ 2147483647 h 445"/>
              <a:gd name="T12" fmla="*/ 2147483647 w 3"/>
              <a:gd name="T13" fmla="*/ 2147483647 h 445"/>
              <a:gd name="T14" fmla="*/ 2147483647 w 3"/>
              <a:gd name="T15" fmla="*/ 2147483647 h 445"/>
              <a:gd name="T16" fmla="*/ 0 w 3"/>
              <a:gd name="T17" fmla="*/ 2147483647 h 445"/>
              <a:gd name="T18" fmla="*/ 2147483647 w 3"/>
              <a:gd name="T19" fmla="*/ 2147483647 h 445"/>
              <a:gd name="T20" fmla="*/ 2147483647 w 3"/>
              <a:gd name="T21" fmla="*/ 2147483647 h 445"/>
              <a:gd name="T22" fmla="*/ 2147483647 w 3"/>
              <a:gd name="T23" fmla="*/ 2147483647 h 445"/>
              <a:gd name="T24" fmla="*/ 2147483647 w 3"/>
              <a:gd name="T25" fmla="*/ 2147483647 h 445"/>
              <a:gd name="T26" fmla="*/ 2147483647 w 3"/>
              <a:gd name="T27" fmla="*/ 2147483647 h 445"/>
              <a:gd name="T28" fmla="*/ 0 w 3"/>
              <a:gd name="T29" fmla="*/ 2147483647 h 445"/>
              <a:gd name="T30" fmla="*/ 2147483647 w 3"/>
              <a:gd name="T31" fmla="*/ 2147483647 h 445"/>
              <a:gd name="T32" fmla="*/ 2147483647 w 3"/>
              <a:gd name="T33" fmla="*/ 2147483647 h 445"/>
              <a:gd name="T34" fmla="*/ 2147483647 w 3"/>
              <a:gd name="T35" fmla="*/ 2147483647 h 445"/>
              <a:gd name="T36" fmla="*/ 2147483647 w 3"/>
              <a:gd name="T37" fmla="*/ 2147483647 h 445"/>
              <a:gd name="T38" fmla="*/ 2147483647 w 3"/>
              <a:gd name="T39" fmla="*/ 2147483647 h 445"/>
              <a:gd name="T40" fmla="*/ 0 w 3"/>
              <a:gd name="T41" fmla="*/ 2147483647 h 445"/>
              <a:gd name="T42" fmla="*/ 2147483647 w 3"/>
              <a:gd name="T43" fmla="*/ 2147483647 h 445"/>
              <a:gd name="T44" fmla="*/ 2147483647 w 3"/>
              <a:gd name="T45" fmla="*/ 2147483647 h 445"/>
              <a:gd name="T46" fmla="*/ 2147483647 w 3"/>
              <a:gd name="T47" fmla="*/ 2147483647 h 445"/>
              <a:gd name="T48" fmla="*/ 2147483647 w 3"/>
              <a:gd name="T49" fmla="*/ 2147483647 h 445"/>
              <a:gd name="T50" fmla="*/ 2147483647 w 3"/>
              <a:gd name="T51" fmla="*/ 2147483647 h 445"/>
              <a:gd name="T52" fmla="*/ 0 w 3"/>
              <a:gd name="T53" fmla="*/ 2147483647 h 445"/>
              <a:gd name="T54" fmla="*/ 2147483647 w 3"/>
              <a:gd name="T55" fmla="*/ 2147483647 h 445"/>
              <a:gd name="T56" fmla="*/ 2147483647 w 3"/>
              <a:gd name="T57" fmla="*/ 2147483647 h 445"/>
              <a:gd name="T58" fmla="*/ 2147483647 w 3"/>
              <a:gd name="T59" fmla="*/ 2147483647 h 445"/>
              <a:gd name="T60" fmla="*/ 2147483647 w 3"/>
              <a:gd name="T61" fmla="*/ 2147483647 h 445"/>
              <a:gd name="T62" fmla="*/ 2147483647 w 3"/>
              <a:gd name="T63" fmla="*/ 2147483647 h 445"/>
              <a:gd name="T64" fmla="*/ 0 w 3"/>
              <a:gd name="T65" fmla="*/ 2147483647 h 445"/>
              <a:gd name="T66" fmla="*/ 2147483647 w 3"/>
              <a:gd name="T67" fmla="*/ 2147483647 h 445"/>
              <a:gd name="T68" fmla="*/ 2147483647 w 3"/>
              <a:gd name="T69" fmla="*/ 2147483647 h 445"/>
              <a:gd name="T70" fmla="*/ 2147483647 w 3"/>
              <a:gd name="T71" fmla="*/ 2147483647 h 445"/>
              <a:gd name="T72" fmla="*/ 2147483647 w 3"/>
              <a:gd name="T73" fmla="*/ 2147483647 h 445"/>
              <a:gd name="T74" fmla="*/ 2147483647 w 3"/>
              <a:gd name="T75" fmla="*/ 2147483647 h 445"/>
              <a:gd name="T76" fmla="*/ 0 w 3"/>
              <a:gd name="T77" fmla="*/ 2147483647 h 445"/>
              <a:gd name="T78" fmla="*/ 2147483647 w 3"/>
              <a:gd name="T79" fmla="*/ 2147483647 h 445"/>
              <a:gd name="T80" fmla="*/ 2147483647 w 3"/>
              <a:gd name="T81" fmla="*/ 2147483647 h 445"/>
              <a:gd name="T82" fmla="*/ 2147483647 w 3"/>
              <a:gd name="T83" fmla="*/ 2147483647 h 445"/>
              <a:gd name="T84" fmla="*/ 2147483647 w 3"/>
              <a:gd name="T85" fmla="*/ 2147483647 h 445"/>
              <a:gd name="T86" fmla="*/ 2147483647 w 3"/>
              <a:gd name="T87" fmla="*/ 2147483647 h 445"/>
              <a:gd name="T88" fmla="*/ 0 w 3"/>
              <a:gd name="T89" fmla="*/ 2147483647 h 445"/>
              <a:gd name="T90" fmla="*/ 2147483647 w 3"/>
              <a:gd name="T91" fmla="*/ 2147483647 h 445"/>
              <a:gd name="T92" fmla="*/ 2147483647 w 3"/>
              <a:gd name="T93" fmla="*/ 2147483647 h 445"/>
              <a:gd name="T94" fmla="*/ 2147483647 w 3"/>
              <a:gd name="T95" fmla="*/ 2147483647 h 4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
              <a:gd name="T145" fmla="*/ 0 h 445"/>
              <a:gd name="T146" fmla="*/ 3 w 3"/>
              <a:gd name="T147" fmla="*/ 445 h 4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 h="445">
                <a:moveTo>
                  <a:pt x="3" y="1"/>
                </a:moveTo>
                <a:lnTo>
                  <a:pt x="3" y="40"/>
                </a:lnTo>
                <a:lnTo>
                  <a:pt x="3" y="41"/>
                </a:lnTo>
                <a:lnTo>
                  <a:pt x="2" y="42"/>
                </a:lnTo>
                <a:lnTo>
                  <a:pt x="1" y="41"/>
                </a:lnTo>
                <a:lnTo>
                  <a:pt x="0" y="40"/>
                </a:lnTo>
                <a:lnTo>
                  <a:pt x="0" y="1"/>
                </a:lnTo>
                <a:lnTo>
                  <a:pt x="1" y="0"/>
                </a:lnTo>
                <a:lnTo>
                  <a:pt x="2" y="0"/>
                </a:lnTo>
                <a:lnTo>
                  <a:pt x="3" y="0"/>
                </a:lnTo>
                <a:lnTo>
                  <a:pt x="3" y="1"/>
                </a:lnTo>
                <a:close/>
                <a:moveTo>
                  <a:pt x="3" y="64"/>
                </a:moveTo>
                <a:lnTo>
                  <a:pt x="3" y="103"/>
                </a:lnTo>
                <a:lnTo>
                  <a:pt x="2" y="103"/>
                </a:lnTo>
                <a:lnTo>
                  <a:pt x="1" y="103"/>
                </a:lnTo>
                <a:lnTo>
                  <a:pt x="0" y="103"/>
                </a:lnTo>
                <a:lnTo>
                  <a:pt x="0" y="64"/>
                </a:lnTo>
                <a:lnTo>
                  <a:pt x="1" y="63"/>
                </a:lnTo>
                <a:lnTo>
                  <a:pt x="2" y="62"/>
                </a:lnTo>
                <a:lnTo>
                  <a:pt x="3" y="63"/>
                </a:lnTo>
                <a:lnTo>
                  <a:pt x="3" y="64"/>
                </a:lnTo>
                <a:close/>
                <a:moveTo>
                  <a:pt x="3" y="126"/>
                </a:moveTo>
                <a:lnTo>
                  <a:pt x="3" y="165"/>
                </a:lnTo>
                <a:lnTo>
                  <a:pt x="3" y="166"/>
                </a:lnTo>
                <a:lnTo>
                  <a:pt x="2" y="166"/>
                </a:lnTo>
                <a:lnTo>
                  <a:pt x="1" y="166"/>
                </a:lnTo>
                <a:lnTo>
                  <a:pt x="0" y="165"/>
                </a:lnTo>
                <a:lnTo>
                  <a:pt x="0" y="126"/>
                </a:lnTo>
                <a:lnTo>
                  <a:pt x="1" y="125"/>
                </a:lnTo>
                <a:lnTo>
                  <a:pt x="2" y="125"/>
                </a:lnTo>
                <a:lnTo>
                  <a:pt x="3" y="125"/>
                </a:lnTo>
                <a:lnTo>
                  <a:pt x="3" y="126"/>
                </a:lnTo>
                <a:close/>
                <a:moveTo>
                  <a:pt x="3" y="188"/>
                </a:moveTo>
                <a:lnTo>
                  <a:pt x="3" y="227"/>
                </a:lnTo>
                <a:lnTo>
                  <a:pt x="3" y="228"/>
                </a:lnTo>
                <a:lnTo>
                  <a:pt x="2" y="228"/>
                </a:lnTo>
                <a:lnTo>
                  <a:pt x="1" y="228"/>
                </a:lnTo>
                <a:lnTo>
                  <a:pt x="0" y="227"/>
                </a:lnTo>
                <a:lnTo>
                  <a:pt x="0" y="188"/>
                </a:lnTo>
                <a:lnTo>
                  <a:pt x="1" y="187"/>
                </a:lnTo>
                <a:lnTo>
                  <a:pt x="2" y="187"/>
                </a:lnTo>
                <a:lnTo>
                  <a:pt x="3" y="187"/>
                </a:lnTo>
                <a:lnTo>
                  <a:pt x="3" y="188"/>
                </a:lnTo>
                <a:close/>
                <a:moveTo>
                  <a:pt x="3" y="250"/>
                </a:moveTo>
                <a:lnTo>
                  <a:pt x="3" y="289"/>
                </a:lnTo>
                <a:lnTo>
                  <a:pt x="3" y="290"/>
                </a:lnTo>
                <a:lnTo>
                  <a:pt x="2" y="291"/>
                </a:lnTo>
                <a:lnTo>
                  <a:pt x="1" y="290"/>
                </a:lnTo>
                <a:lnTo>
                  <a:pt x="0" y="289"/>
                </a:lnTo>
                <a:lnTo>
                  <a:pt x="0" y="250"/>
                </a:lnTo>
                <a:lnTo>
                  <a:pt x="1" y="250"/>
                </a:lnTo>
                <a:lnTo>
                  <a:pt x="2" y="250"/>
                </a:lnTo>
                <a:lnTo>
                  <a:pt x="3" y="250"/>
                </a:lnTo>
                <a:close/>
                <a:moveTo>
                  <a:pt x="3" y="313"/>
                </a:moveTo>
                <a:lnTo>
                  <a:pt x="3" y="352"/>
                </a:lnTo>
                <a:lnTo>
                  <a:pt x="3" y="353"/>
                </a:lnTo>
                <a:lnTo>
                  <a:pt x="2" y="353"/>
                </a:lnTo>
                <a:lnTo>
                  <a:pt x="1" y="353"/>
                </a:lnTo>
                <a:lnTo>
                  <a:pt x="0" y="352"/>
                </a:lnTo>
                <a:lnTo>
                  <a:pt x="0" y="313"/>
                </a:lnTo>
                <a:lnTo>
                  <a:pt x="1" y="312"/>
                </a:lnTo>
                <a:lnTo>
                  <a:pt x="2" y="311"/>
                </a:lnTo>
                <a:lnTo>
                  <a:pt x="3" y="312"/>
                </a:lnTo>
                <a:lnTo>
                  <a:pt x="3" y="313"/>
                </a:lnTo>
                <a:close/>
                <a:moveTo>
                  <a:pt x="3" y="375"/>
                </a:moveTo>
                <a:lnTo>
                  <a:pt x="3" y="414"/>
                </a:lnTo>
                <a:lnTo>
                  <a:pt x="3" y="415"/>
                </a:lnTo>
                <a:lnTo>
                  <a:pt x="2" y="415"/>
                </a:lnTo>
                <a:lnTo>
                  <a:pt x="1" y="415"/>
                </a:lnTo>
                <a:lnTo>
                  <a:pt x="0" y="414"/>
                </a:lnTo>
                <a:lnTo>
                  <a:pt x="0" y="375"/>
                </a:lnTo>
                <a:lnTo>
                  <a:pt x="1" y="375"/>
                </a:lnTo>
                <a:lnTo>
                  <a:pt x="2" y="374"/>
                </a:lnTo>
                <a:lnTo>
                  <a:pt x="3" y="375"/>
                </a:lnTo>
                <a:close/>
                <a:moveTo>
                  <a:pt x="3" y="438"/>
                </a:moveTo>
                <a:lnTo>
                  <a:pt x="3" y="444"/>
                </a:lnTo>
                <a:lnTo>
                  <a:pt x="3" y="445"/>
                </a:lnTo>
                <a:lnTo>
                  <a:pt x="2" y="445"/>
                </a:lnTo>
                <a:lnTo>
                  <a:pt x="1" y="445"/>
                </a:lnTo>
                <a:lnTo>
                  <a:pt x="0" y="444"/>
                </a:lnTo>
                <a:lnTo>
                  <a:pt x="0" y="438"/>
                </a:lnTo>
                <a:lnTo>
                  <a:pt x="1" y="436"/>
                </a:lnTo>
                <a:lnTo>
                  <a:pt x="2" y="436"/>
                </a:lnTo>
                <a:lnTo>
                  <a:pt x="3" y="436"/>
                </a:lnTo>
                <a:lnTo>
                  <a:pt x="3" y="438"/>
                </a:lnTo>
                <a:close/>
              </a:path>
            </a:pathLst>
          </a:custGeom>
          <a:solidFill>
            <a:srgbClr val="000000"/>
          </a:solidFill>
          <a:ln w="1588">
            <a:solidFill>
              <a:srgbClr val="000000"/>
            </a:solidFill>
            <a:round/>
            <a:headEnd/>
            <a:tailEnd/>
          </a:ln>
        </p:spPr>
        <p:txBody>
          <a:bodyPr/>
          <a:lstStyle/>
          <a:p>
            <a:endParaRPr lang="en-US"/>
          </a:p>
        </p:txBody>
      </p:sp>
      <p:sp>
        <p:nvSpPr>
          <p:cNvPr id="121" name="Freeform 6901"/>
          <p:cNvSpPr>
            <a:spLocks noEditPoints="1"/>
          </p:cNvSpPr>
          <p:nvPr/>
        </p:nvSpPr>
        <p:spPr bwMode="auto">
          <a:xfrm>
            <a:off x="8158163" y="2405202"/>
            <a:ext cx="6350" cy="595312"/>
          </a:xfrm>
          <a:custGeom>
            <a:avLst/>
            <a:gdLst>
              <a:gd name="T0" fmla="*/ 2147483647 w 4"/>
              <a:gd name="T1" fmla="*/ 2147483647 h 396"/>
              <a:gd name="T2" fmla="*/ 2147483647 w 4"/>
              <a:gd name="T3" fmla="*/ 2147483647 h 396"/>
              <a:gd name="T4" fmla="*/ 0 w 4"/>
              <a:gd name="T5" fmla="*/ 2147483647 h 396"/>
              <a:gd name="T6" fmla="*/ 2147483647 w 4"/>
              <a:gd name="T7" fmla="*/ 0 h 396"/>
              <a:gd name="T8" fmla="*/ 2147483647 w 4"/>
              <a:gd name="T9" fmla="*/ 0 h 396"/>
              <a:gd name="T10" fmla="*/ 2147483647 w 4"/>
              <a:gd name="T11" fmla="*/ 2147483647 h 396"/>
              <a:gd name="T12" fmla="*/ 2147483647 w 4"/>
              <a:gd name="T13" fmla="*/ 2147483647 h 396"/>
              <a:gd name="T14" fmla="*/ 2147483647 w 4"/>
              <a:gd name="T15" fmla="*/ 2147483647 h 396"/>
              <a:gd name="T16" fmla="*/ 0 w 4"/>
              <a:gd name="T17" fmla="*/ 2147483647 h 396"/>
              <a:gd name="T18" fmla="*/ 2147483647 w 4"/>
              <a:gd name="T19" fmla="*/ 2147483647 h 396"/>
              <a:gd name="T20" fmla="*/ 2147483647 w 4"/>
              <a:gd name="T21" fmla="*/ 2147483647 h 396"/>
              <a:gd name="T22" fmla="*/ 2147483647 w 4"/>
              <a:gd name="T23" fmla="*/ 2147483647 h 396"/>
              <a:gd name="T24" fmla="*/ 2147483647 w 4"/>
              <a:gd name="T25" fmla="*/ 2147483647 h 396"/>
              <a:gd name="T26" fmla="*/ 2147483647 w 4"/>
              <a:gd name="T27" fmla="*/ 2147483647 h 396"/>
              <a:gd name="T28" fmla="*/ 0 w 4"/>
              <a:gd name="T29" fmla="*/ 2147483647 h 396"/>
              <a:gd name="T30" fmla="*/ 2147483647 w 4"/>
              <a:gd name="T31" fmla="*/ 2147483647 h 396"/>
              <a:gd name="T32" fmla="*/ 2147483647 w 4"/>
              <a:gd name="T33" fmla="*/ 2147483647 h 396"/>
              <a:gd name="T34" fmla="*/ 2147483647 w 4"/>
              <a:gd name="T35" fmla="*/ 2147483647 h 396"/>
              <a:gd name="T36" fmla="*/ 2147483647 w 4"/>
              <a:gd name="T37" fmla="*/ 2147483647 h 396"/>
              <a:gd name="T38" fmla="*/ 2147483647 w 4"/>
              <a:gd name="T39" fmla="*/ 2147483647 h 396"/>
              <a:gd name="T40" fmla="*/ 0 w 4"/>
              <a:gd name="T41" fmla="*/ 2147483647 h 396"/>
              <a:gd name="T42" fmla="*/ 2147483647 w 4"/>
              <a:gd name="T43" fmla="*/ 2147483647 h 396"/>
              <a:gd name="T44" fmla="*/ 2147483647 w 4"/>
              <a:gd name="T45" fmla="*/ 2147483647 h 396"/>
              <a:gd name="T46" fmla="*/ 2147483647 w 4"/>
              <a:gd name="T47" fmla="*/ 2147483647 h 396"/>
              <a:gd name="T48" fmla="*/ 2147483647 w 4"/>
              <a:gd name="T49" fmla="*/ 2147483647 h 396"/>
              <a:gd name="T50" fmla="*/ 2147483647 w 4"/>
              <a:gd name="T51" fmla="*/ 2147483647 h 396"/>
              <a:gd name="T52" fmla="*/ 0 w 4"/>
              <a:gd name="T53" fmla="*/ 2147483647 h 396"/>
              <a:gd name="T54" fmla="*/ 2147483647 w 4"/>
              <a:gd name="T55" fmla="*/ 2147483647 h 396"/>
              <a:gd name="T56" fmla="*/ 2147483647 w 4"/>
              <a:gd name="T57" fmla="*/ 2147483647 h 396"/>
              <a:gd name="T58" fmla="*/ 2147483647 w 4"/>
              <a:gd name="T59" fmla="*/ 2147483647 h 396"/>
              <a:gd name="T60" fmla="*/ 2147483647 w 4"/>
              <a:gd name="T61" fmla="*/ 2147483647 h 396"/>
              <a:gd name="T62" fmla="*/ 2147483647 w 4"/>
              <a:gd name="T63" fmla="*/ 2147483647 h 396"/>
              <a:gd name="T64" fmla="*/ 0 w 4"/>
              <a:gd name="T65" fmla="*/ 2147483647 h 396"/>
              <a:gd name="T66" fmla="*/ 2147483647 w 4"/>
              <a:gd name="T67" fmla="*/ 2147483647 h 396"/>
              <a:gd name="T68" fmla="*/ 2147483647 w 4"/>
              <a:gd name="T69" fmla="*/ 2147483647 h 396"/>
              <a:gd name="T70" fmla="*/ 2147483647 w 4"/>
              <a:gd name="T71" fmla="*/ 2147483647 h 396"/>
              <a:gd name="T72" fmla="*/ 2147483647 w 4"/>
              <a:gd name="T73" fmla="*/ 2147483647 h 396"/>
              <a:gd name="T74" fmla="*/ 2147483647 w 4"/>
              <a:gd name="T75" fmla="*/ 2147483647 h 396"/>
              <a:gd name="T76" fmla="*/ 0 w 4"/>
              <a:gd name="T77" fmla="*/ 2147483647 h 396"/>
              <a:gd name="T78" fmla="*/ 2147483647 w 4"/>
              <a:gd name="T79" fmla="*/ 2147483647 h 396"/>
              <a:gd name="T80" fmla="*/ 2147483647 w 4"/>
              <a:gd name="T81" fmla="*/ 2147483647 h 396"/>
              <a:gd name="T82" fmla="*/ 2147483647 w 4"/>
              <a:gd name="T83" fmla="*/ 2147483647 h 3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
              <a:gd name="T127" fmla="*/ 0 h 396"/>
              <a:gd name="T128" fmla="*/ 4 w 4"/>
              <a:gd name="T129" fmla="*/ 396 h 3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 h="396">
                <a:moveTo>
                  <a:pt x="4" y="1"/>
                </a:moveTo>
                <a:lnTo>
                  <a:pt x="4" y="40"/>
                </a:lnTo>
                <a:lnTo>
                  <a:pt x="3" y="41"/>
                </a:lnTo>
                <a:lnTo>
                  <a:pt x="2" y="42"/>
                </a:lnTo>
                <a:lnTo>
                  <a:pt x="1" y="41"/>
                </a:lnTo>
                <a:lnTo>
                  <a:pt x="0" y="40"/>
                </a:lnTo>
                <a:lnTo>
                  <a:pt x="0" y="1"/>
                </a:lnTo>
                <a:lnTo>
                  <a:pt x="1" y="0"/>
                </a:lnTo>
                <a:lnTo>
                  <a:pt x="2" y="0"/>
                </a:lnTo>
                <a:lnTo>
                  <a:pt x="3" y="0"/>
                </a:lnTo>
                <a:lnTo>
                  <a:pt x="4" y="1"/>
                </a:lnTo>
                <a:close/>
                <a:moveTo>
                  <a:pt x="4" y="64"/>
                </a:moveTo>
                <a:lnTo>
                  <a:pt x="4" y="103"/>
                </a:lnTo>
                <a:lnTo>
                  <a:pt x="3" y="103"/>
                </a:lnTo>
                <a:lnTo>
                  <a:pt x="2" y="103"/>
                </a:lnTo>
                <a:lnTo>
                  <a:pt x="1" y="103"/>
                </a:lnTo>
                <a:lnTo>
                  <a:pt x="0" y="103"/>
                </a:lnTo>
                <a:lnTo>
                  <a:pt x="0" y="64"/>
                </a:lnTo>
                <a:lnTo>
                  <a:pt x="1" y="63"/>
                </a:lnTo>
                <a:lnTo>
                  <a:pt x="2" y="62"/>
                </a:lnTo>
                <a:lnTo>
                  <a:pt x="3" y="63"/>
                </a:lnTo>
                <a:lnTo>
                  <a:pt x="4" y="64"/>
                </a:lnTo>
                <a:close/>
                <a:moveTo>
                  <a:pt x="4" y="126"/>
                </a:moveTo>
                <a:lnTo>
                  <a:pt x="4" y="165"/>
                </a:lnTo>
                <a:lnTo>
                  <a:pt x="3" y="166"/>
                </a:lnTo>
                <a:lnTo>
                  <a:pt x="2" y="166"/>
                </a:lnTo>
                <a:lnTo>
                  <a:pt x="1" y="166"/>
                </a:lnTo>
                <a:lnTo>
                  <a:pt x="0" y="165"/>
                </a:lnTo>
                <a:lnTo>
                  <a:pt x="0" y="126"/>
                </a:lnTo>
                <a:lnTo>
                  <a:pt x="1" y="125"/>
                </a:lnTo>
                <a:lnTo>
                  <a:pt x="2" y="125"/>
                </a:lnTo>
                <a:lnTo>
                  <a:pt x="3" y="125"/>
                </a:lnTo>
                <a:lnTo>
                  <a:pt x="4" y="126"/>
                </a:lnTo>
                <a:close/>
                <a:moveTo>
                  <a:pt x="4" y="188"/>
                </a:moveTo>
                <a:lnTo>
                  <a:pt x="4" y="227"/>
                </a:lnTo>
                <a:lnTo>
                  <a:pt x="3" y="228"/>
                </a:lnTo>
                <a:lnTo>
                  <a:pt x="2" y="228"/>
                </a:lnTo>
                <a:lnTo>
                  <a:pt x="1" y="228"/>
                </a:lnTo>
                <a:lnTo>
                  <a:pt x="0" y="227"/>
                </a:lnTo>
                <a:lnTo>
                  <a:pt x="0" y="188"/>
                </a:lnTo>
                <a:lnTo>
                  <a:pt x="1" y="187"/>
                </a:lnTo>
                <a:lnTo>
                  <a:pt x="2" y="187"/>
                </a:lnTo>
                <a:lnTo>
                  <a:pt x="3" y="187"/>
                </a:lnTo>
                <a:lnTo>
                  <a:pt x="4" y="188"/>
                </a:lnTo>
                <a:close/>
                <a:moveTo>
                  <a:pt x="4" y="250"/>
                </a:moveTo>
                <a:lnTo>
                  <a:pt x="4" y="289"/>
                </a:lnTo>
                <a:lnTo>
                  <a:pt x="3" y="290"/>
                </a:lnTo>
                <a:lnTo>
                  <a:pt x="2" y="291"/>
                </a:lnTo>
                <a:lnTo>
                  <a:pt x="1" y="290"/>
                </a:lnTo>
                <a:lnTo>
                  <a:pt x="0" y="289"/>
                </a:lnTo>
                <a:lnTo>
                  <a:pt x="0" y="250"/>
                </a:lnTo>
                <a:lnTo>
                  <a:pt x="1" y="250"/>
                </a:lnTo>
                <a:lnTo>
                  <a:pt x="2" y="250"/>
                </a:lnTo>
                <a:lnTo>
                  <a:pt x="3" y="250"/>
                </a:lnTo>
                <a:lnTo>
                  <a:pt x="4" y="250"/>
                </a:lnTo>
                <a:close/>
                <a:moveTo>
                  <a:pt x="4" y="313"/>
                </a:moveTo>
                <a:lnTo>
                  <a:pt x="4" y="352"/>
                </a:lnTo>
                <a:lnTo>
                  <a:pt x="3" y="353"/>
                </a:lnTo>
                <a:lnTo>
                  <a:pt x="2" y="353"/>
                </a:lnTo>
                <a:lnTo>
                  <a:pt x="1" y="353"/>
                </a:lnTo>
                <a:lnTo>
                  <a:pt x="0" y="352"/>
                </a:lnTo>
                <a:lnTo>
                  <a:pt x="0" y="313"/>
                </a:lnTo>
                <a:lnTo>
                  <a:pt x="1" y="312"/>
                </a:lnTo>
                <a:lnTo>
                  <a:pt x="2" y="311"/>
                </a:lnTo>
                <a:lnTo>
                  <a:pt x="3" y="312"/>
                </a:lnTo>
                <a:lnTo>
                  <a:pt x="4" y="313"/>
                </a:lnTo>
                <a:close/>
                <a:moveTo>
                  <a:pt x="4" y="375"/>
                </a:moveTo>
                <a:lnTo>
                  <a:pt x="4" y="395"/>
                </a:lnTo>
                <a:lnTo>
                  <a:pt x="3" y="396"/>
                </a:lnTo>
                <a:lnTo>
                  <a:pt x="2" y="396"/>
                </a:lnTo>
                <a:lnTo>
                  <a:pt x="1" y="396"/>
                </a:lnTo>
                <a:lnTo>
                  <a:pt x="0" y="395"/>
                </a:lnTo>
                <a:lnTo>
                  <a:pt x="0" y="375"/>
                </a:lnTo>
                <a:lnTo>
                  <a:pt x="1" y="375"/>
                </a:lnTo>
                <a:lnTo>
                  <a:pt x="2" y="374"/>
                </a:lnTo>
                <a:lnTo>
                  <a:pt x="3" y="375"/>
                </a:lnTo>
                <a:lnTo>
                  <a:pt x="4" y="375"/>
                </a:lnTo>
                <a:close/>
              </a:path>
            </a:pathLst>
          </a:custGeom>
          <a:solidFill>
            <a:srgbClr val="000000"/>
          </a:solidFill>
          <a:ln w="1588">
            <a:solidFill>
              <a:srgbClr val="000000"/>
            </a:solidFill>
            <a:round/>
            <a:headEnd/>
            <a:tailEnd/>
          </a:ln>
        </p:spPr>
        <p:txBody>
          <a:bodyPr/>
          <a:lstStyle/>
          <a:p>
            <a:endParaRPr lang="en-US"/>
          </a:p>
        </p:txBody>
      </p:sp>
      <p:sp>
        <p:nvSpPr>
          <p:cNvPr id="122" name="Line 1698"/>
          <p:cNvSpPr>
            <a:spLocks noChangeShapeType="1"/>
          </p:cNvSpPr>
          <p:nvPr/>
        </p:nvSpPr>
        <p:spPr bwMode="auto">
          <a:xfrm flipV="1">
            <a:off x="7288213" y="2554427"/>
            <a:ext cx="309562" cy="4762"/>
          </a:xfrm>
          <a:prstGeom prst="line">
            <a:avLst/>
          </a:prstGeom>
          <a:noFill/>
          <a:ln w="3175">
            <a:solidFill>
              <a:srgbClr val="000000"/>
            </a:solidFill>
            <a:round/>
            <a:headEnd/>
            <a:tailEnd/>
          </a:ln>
        </p:spPr>
        <p:txBody>
          <a:bodyPr/>
          <a:lstStyle/>
          <a:p>
            <a:endParaRPr lang="en-US"/>
          </a:p>
        </p:txBody>
      </p:sp>
      <p:sp>
        <p:nvSpPr>
          <p:cNvPr id="123" name="Freeform 6903"/>
          <p:cNvSpPr>
            <a:spLocks/>
          </p:cNvSpPr>
          <p:nvPr/>
        </p:nvSpPr>
        <p:spPr bwMode="auto">
          <a:xfrm>
            <a:off x="7585075" y="2509977"/>
            <a:ext cx="136525" cy="88900"/>
          </a:xfrm>
          <a:custGeom>
            <a:avLst/>
            <a:gdLst>
              <a:gd name="T0" fmla="*/ 0 w 90"/>
              <a:gd name="T1" fmla="*/ 0 h 59"/>
              <a:gd name="T2" fmla="*/ 2147483647 w 90"/>
              <a:gd name="T3" fmla="*/ 2147483647 h 59"/>
              <a:gd name="T4" fmla="*/ 0 w 90"/>
              <a:gd name="T5" fmla="*/ 2147483647 h 59"/>
              <a:gd name="T6" fmla="*/ 0 w 90"/>
              <a:gd name="T7" fmla="*/ 0 h 59"/>
              <a:gd name="T8" fmla="*/ 0 60000 65536"/>
              <a:gd name="T9" fmla="*/ 0 60000 65536"/>
              <a:gd name="T10" fmla="*/ 0 60000 65536"/>
              <a:gd name="T11" fmla="*/ 0 60000 65536"/>
              <a:gd name="T12" fmla="*/ 0 w 90"/>
              <a:gd name="T13" fmla="*/ 0 h 59"/>
              <a:gd name="T14" fmla="*/ 90 w 90"/>
              <a:gd name="T15" fmla="*/ 59 h 59"/>
            </a:gdLst>
            <a:ahLst/>
            <a:cxnLst>
              <a:cxn ang="T8">
                <a:pos x="T0" y="T1"/>
              </a:cxn>
              <a:cxn ang="T9">
                <a:pos x="T2" y="T3"/>
              </a:cxn>
              <a:cxn ang="T10">
                <a:pos x="T4" y="T5"/>
              </a:cxn>
              <a:cxn ang="T11">
                <a:pos x="T6" y="T7"/>
              </a:cxn>
            </a:cxnLst>
            <a:rect l="T12" t="T13" r="T14" b="T15"/>
            <a:pathLst>
              <a:path w="90" h="59">
                <a:moveTo>
                  <a:pt x="0" y="0"/>
                </a:moveTo>
                <a:lnTo>
                  <a:pt x="90" y="29"/>
                </a:lnTo>
                <a:lnTo>
                  <a:pt x="0" y="59"/>
                </a:lnTo>
                <a:lnTo>
                  <a:pt x="0" y="0"/>
                </a:lnTo>
                <a:close/>
              </a:path>
            </a:pathLst>
          </a:custGeom>
          <a:solidFill>
            <a:srgbClr val="000000"/>
          </a:solidFill>
          <a:ln w="9525">
            <a:noFill/>
            <a:round/>
            <a:headEnd/>
            <a:tailEnd/>
          </a:ln>
        </p:spPr>
        <p:txBody>
          <a:bodyPr/>
          <a:lstStyle/>
          <a:p>
            <a:endParaRPr lang="en-US"/>
          </a:p>
        </p:txBody>
      </p:sp>
      <p:sp>
        <p:nvSpPr>
          <p:cNvPr id="124" name="Line 1700"/>
          <p:cNvSpPr>
            <a:spLocks noChangeShapeType="1"/>
          </p:cNvSpPr>
          <p:nvPr/>
        </p:nvSpPr>
        <p:spPr bwMode="auto">
          <a:xfrm>
            <a:off x="7721600" y="2700477"/>
            <a:ext cx="315913" cy="0"/>
          </a:xfrm>
          <a:prstGeom prst="line">
            <a:avLst/>
          </a:prstGeom>
          <a:noFill/>
          <a:ln w="3175">
            <a:solidFill>
              <a:srgbClr val="000000"/>
            </a:solidFill>
            <a:round/>
            <a:headEnd/>
            <a:tailEnd/>
          </a:ln>
        </p:spPr>
        <p:txBody>
          <a:bodyPr/>
          <a:lstStyle/>
          <a:p>
            <a:endParaRPr lang="en-US"/>
          </a:p>
        </p:txBody>
      </p:sp>
      <p:sp>
        <p:nvSpPr>
          <p:cNvPr id="125" name="Freeform 6905"/>
          <p:cNvSpPr>
            <a:spLocks/>
          </p:cNvSpPr>
          <p:nvPr/>
        </p:nvSpPr>
        <p:spPr bwMode="auto">
          <a:xfrm>
            <a:off x="8026400" y="2654439"/>
            <a:ext cx="134938" cy="90488"/>
          </a:xfrm>
          <a:custGeom>
            <a:avLst/>
            <a:gdLst>
              <a:gd name="T0" fmla="*/ 0 w 89"/>
              <a:gd name="T1" fmla="*/ 0 h 60"/>
              <a:gd name="T2" fmla="*/ 2147483647 w 89"/>
              <a:gd name="T3" fmla="*/ 2147483647 h 60"/>
              <a:gd name="T4" fmla="*/ 0 w 89"/>
              <a:gd name="T5" fmla="*/ 2147483647 h 60"/>
              <a:gd name="T6" fmla="*/ 0 w 89"/>
              <a:gd name="T7" fmla="*/ 0 h 60"/>
              <a:gd name="T8" fmla="*/ 0 60000 65536"/>
              <a:gd name="T9" fmla="*/ 0 60000 65536"/>
              <a:gd name="T10" fmla="*/ 0 60000 65536"/>
              <a:gd name="T11" fmla="*/ 0 60000 65536"/>
              <a:gd name="T12" fmla="*/ 0 w 89"/>
              <a:gd name="T13" fmla="*/ 0 h 60"/>
              <a:gd name="T14" fmla="*/ 89 w 89"/>
              <a:gd name="T15" fmla="*/ 60 h 60"/>
            </a:gdLst>
            <a:ahLst/>
            <a:cxnLst>
              <a:cxn ang="T8">
                <a:pos x="T0" y="T1"/>
              </a:cxn>
              <a:cxn ang="T9">
                <a:pos x="T2" y="T3"/>
              </a:cxn>
              <a:cxn ang="T10">
                <a:pos x="T4" y="T5"/>
              </a:cxn>
              <a:cxn ang="T11">
                <a:pos x="T6" y="T7"/>
              </a:cxn>
            </a:cxnLst>
            <a:rect l="T12" t="T13" r="T14" b="T15"/>
            <a:pathLst>
              <a:path w="89" h="60">
                <a:moveTo>
                  <a:pt x="0" y="0"/>
                </a:moveTo>
                <a:lnTo>
                  <a:pt x="89" y="30"/>
                </a:lnTo>
                <a:lnTo>
                  <a:pt x="0" y="60"/>
                </a:lnTo>
                <a:lnTo>
                  <a:pt x="0" y="0"/>
                </a:lnTo>
                <a:close/>
              </a:path>
            </a:pathLst>
          </a:custGeom>
          <a:solidFill>
            <a:srgbClr val="000000"/>
          </a:solidFill>
          <a:ln w="9525">
            <a:noFill/>
            <a:round/>
            <a:headEnd/>
            <a:tailEnd/>
          </a:ln>
        </p:spPr>
        <p:txBody>
          <a:bodyPr/>
          <a:lstStyle/>
          <a:p>
            <a:endParaRPr lang="en-US"/>
          </a:p>
        </p:txBody>
      </p:sp>
      <p:sp>
        <p:nvSpPr>
          <p:cNvPr id="126" name="Freeform 6906"/>
          <p:cNvSpPr>
            <a:spLocks noEditPoints="1"/>
          </p:cNvSpPr>
          <p:nvPr/>
        </p:nvSpPr>
        <p:spPr bwMode="auto">
          <a:xfrm>
            <a:off x="7723188" y="2844939"/>
            <a:ext cx="441325" cy="4763"/>
          </a:xfrm>
          <a:custGeom>
            <a:avLst/>
            <a:gdLst>
              <a:gd name="T0" fmla="*/ 2147483647 w 292"/>
              <a:gd name="T1" fmla="*/ 2147483647 h 3"/>
              <a:gd name="T2" fmla="*/ 2147483647 w 292"/>
              <a:gd name="T3" fmla="*/ 2147483647 h 3"/>
              <a:gd name="T4" fmla="*/ 2147483647 w 292"/>
              <a:gd name="T5" fmla="*/ 2147483647 h 3"/>
              <a:gd name="T6" fmla="*/ 2147483647 w 292"/>
              <a:gd name="T7" fmla="*/ 2147483647 h 3"/>
              <a:gd name="T8" fmla="*/ 2147483647 w 292"/>
              <a:gd name="T9" fmla="*/ 2147483647 h 3"/>
              <a:gd name="T10" fmla="*/ 2147483647 w 292"/>
              <a:gd name="T11" fmla="*/ 2147483647 h 3"/>
              <a:gd name="T12" fmla="*/ 2147483647 w 292"/>
              <a:gd name="T13" fmla="*/ 2147483647 h 3"/>
              <a:gd name="T14" fmla="*/ 2147483647 w 292"/>
              <a:gd name="T15" fmla="*/ 2147483647 h 3"/>
              <a:gd name="T16" fmla="*/ 2147483647 w 292"/>
              <a:gd name="T17" fmla="*/ 2147483647 h 3"/>
              <a:gd name="T18" fmla="*/ 2147483647 w 292"/>
              <a:gd name="T19" fmla="*/ 2147483647 h 3"/>
              <a:gd name="T20" fmla="*/ 2147483647 w 292"/>
              <a:gd name="T21" fmla="*/ 2147483647 h 3"/>
              <a:gd name="T22" fmla="*/ 2147483647 w 292"/>
              <a:gd name="T23" fmla="*/ 2147483647 h 3"/>
              <a:gd name="T24" fmla="*/ 2147483647 w 292"/>
              <a:gd name="T25" fmla="*/ 2147483647 h 3"/>
              <a:gd name="T26" fmla="*/ 2147483647 w 292"/>
              <a:gd name="T27" fmla="*/ 2147483647 h 3"/>
              <a:gd name="T28" fmla="*/ 2147483647 w 292"/>
              <a:gd name="T29" fmla="*/ 2147483647 h 3"/>
              <a:gd name="T30" fmla="*/ 2147483647 w 292"/>
              <a:gd name="T31" fmla="*/ 2147483647 h 3"/>
              <a:gd name="T32" fmla="*/ 2147483647 w 292"/>
              <a:gd name="T33" fmla="*/ 2147483647 h 3"/>
              <a:gd name="T34" fmla="*/ 2147483647 w 292"/>
              <a:gd name="T35" fmla="*/ 2147483647 h 3"/>
              <a:gd name="T36" fmla="*/ 2147483647 w 292"/>
              <a:gd name="T37" fmla="*/ 2147483647 h 3"/>
              <a:gd name="T38" fmla="*/ 2147483647 w 292"/>
              <a:gd name="T39" fmla="*/ 2147483647 h 3"/>
              <a:gd name="T40" fmla="*/ 2147483647 w 292"/>
              <a:gd name="T41" fmla="*/ 2147483647 h 3"/>
              <a:gd name="T42" fmla="*/ 2147483647 w 292"/>
              <a:gd name="T43" fmla="*/ 2147483647 h 3"/>
              <a:gd name="T44" fmla="*/ 2147483647 w 292"/>
              <a:gd name="T45" fmla="*/ 2147483647 h 3"/>
              <a:gd name="T46" fmla="*/ 2147483647 w 292"/>
              <a:gd name="T47" fmla="*/ 2147483647 h 3"/>
              <a:gd name="T48" fmla="*/ 2147483647 w 292"/>
              <a:gd name="T49" fmla="*/ 2147483647 h 3"/>
              <a:gd name="T50" fmla="*/ 2147483647 w 292"/>
              <a:gd name="T51" fmla="*/ 2147483647 h 3"/>
              <a:gd name="T52" fmla="*/ 2147483647 w 292"/>
              <a:gd name="T53" fmla="*/ 2147483647 h 3"/>
              <a:gd name="T54" fmla="*/ 2147483647 w 292"/>
              <a:gd name="T55" fmla="*/ 2147483647 h 3"/>
              <a:gd name="T56" fmla="*/ 2147483647 w 292"/>
              <a:gd name="T57" fmla="*/ 2147483647 h 3"/>
              <a:gd name="T58" fmla="*/ 2147483647 w 292"/>
              <a:gd name="T59" fmla="*/ 2147483647 h 3"/>
              <a:gd name="T60" fmla="*/ 2147483647 w 292"/>
              <a:gd name="T61" fmla="*/ 2147483647 h 3"/>
              <a:gd name="T62" fmla="*/ 2147483647 w 292"/>
              <a:gd name="T63" fmla="*/ 2147483647 h 3"/>
              <a:gd name="T64" fmla="*/ 2147483647 w 292"/>
              <a:gd name="T65" fmla="*/ 2147483647 h 3"/>
              <a:gd name="T66" fmla="*/ 2147483647 w 292"/>
              <a:gd name="T67" fmla="*/ 2147483647 h 3"/>
              <a:gd name="T68" fmla="*/ 2147483647 w 292"/>
              <a:gd name="T69" fmla="*/ 2147483647 h 3"/>
              <a:gd name="T70" fmla="*/ 2147483647 w 292"/>
              <a:gd name="T71" fmla="*/ 2147483647 h 3"/>
              <a:gd name="T72" fmla="*/ 2147483647 w 292"/>
              <a:gd name="T73" fmla="*/ 2147483647 h 3"/>
              <a:gd name="T74" fmla="*/ 2147483647 w 292"/>
              <a:gd name="T75" fmla="*/ 2147483647 h 3"/>
              <a:gd name="T76" fmla="*/ 2147483647 w 292"/>
              <a:gd name="T77" fmla="*/ 2147483647 h 3"/>
              <a:gd name="T78" fmla="*/ 2147483647 w 292"/>
              <a:gd name="T79" fmla="*/ 2147483647 h 3"/>
              <a:gd name="T80" fmla="*/ 2147483647 w 292"/>
              <a:gd name="T81" fmla="*/ 2147483647 h 3"/>
              <a:gd name="T82" fmla="*/ 2147483647 w 292"/>
              <a:gd name="T83" fmla="*/ 2147483647 h 3"/>
              <a:gd name="T84" fmla="*/ 2147483647 w 292"/>
              <a:gd name="T85" fmla="*/ 2147483647 h 3"/>
              <a:gd name="T86" fmla="*/ 2147483647 w 292"/>
              <a:gd name="T87" fmla="*/ 2147483647 h 3"/>
              <a:gd name="T88" fmla="*/ 2147483647 w 292"/>
              <a:gd name="T89" fmla="*/ 2147483647 h 3"/>
              <a:gd name="T90" fmla="*/ 2147483647 w 292"/>
              <a:gd name="T91" fmla="*/ 2147483647 h 3"/>
              <a:gd name="T92" fmla="*/ 2147483647 w 292"/>
              <a:gd name="T93" fmla="*/ 2147483647 h 3"/>
              <a:gd name="T94" fmla="*/ 2147483647 w 292"/>
              <a:gd name="T95" fmla="*/ 2147483647 h 3"/>
              <a:gd name="T96" fmla="*/ 2147483647 w 292"/>
              <a:gd name="T97" fmla="*/ 2147483647 h 3"/>
              <a:gd name="T98" fmla="*/ 2147483647 w 292"/>
              <a:gd name="T99" fmla="*/ 2147483647 h 3"/>
              <a:gd name="T100" fmla="*/ 2147483647 w 292"/>
              <a:gd name="T101" fmla="*/ 2147483647 h 3"/>
              <a:gd name="T102" fmla="*/ 2147483647 w 292"/>
              <a:gd name="T103" fmla="*/ 2147483647 h 3"/>
              <a:gd name="T104" fmla="*/ 2147483647 w 292"/>
              <a:gd name="T105" fmla="*/ 2147483647 h 3"/>
              <a:gd name="T106" fmla="*/ 2147483647 w 292"/>
              <a:gd name="T107" fmla="*/ 2147483647 h 3"/>
              <a:gd name="T108" fmla="*/ 0 w 292"/>
              <a:gd name="T109" fmla="*/ 2147483647 h 3"/>
              <a:gd name="T110" fmla="*/ 2147483647 w 292"/>
              <a:gd name="T111" fmla="*/ 2147483647 h 3"/>
              <a:gd name="T112" fmla="*/ 2147483647 w 292"/>
              <a:gd name="T113" fmla="*/ 2147483647 h 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2"/>
              <a:gd name="T172" fmla="*/ 0 h 3"/>
              <a:gd name="T173" fmla="*/ 292 w 292"/>
              <a:gd name="T174" fmla="*/ 3 h 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2" h="3">
                <a:moveTo>
                  <a:pt x="290" y="3"/>
                </a:moveTo>
                <a:lnTo>
                  <a:pt x="282" y="3"/>
                </a:lnTo>
                <a:lnTo>
                  <a:pt x="281" y="2"/>
                </a:lnTo>
                <a:lnTo>
                  <a:pt x="281" y="1"/>
                </a:lnTo>
                <a:lnTo>
                  <a:pt x="282" y="0"/>
                </a:lnTo>
                <a:lnTo>
                  <a:pt x="290" y="0"/>
                </a:lnTo>
                <a:lnTo>
                  <a:pt x="291" y="1"/>
                </a:lnTo>
                <a:lnTo>
                  <a:pt x="292" y="1"/>
                </a:lnTo>
                <a:lnTo>
                  <a:pt x="291" y="2"/>
                </a:lnTo>
                <a:lnTo>
                  <a:pt x="290" y="3"/>
                </a:lnTo>
                <a:close/>
                <a:moveTo>
                  <a:pt x="275" y="3"/>
                </a:moveTo>
                <a:lnTo>
                  <a:pt x="266" y="3"/>
                </a:lnTo>
                <a:lnTo>
                  <a:pt x="266" y="2"/>
                </a:lnTo>
                <a:lnTo>
                  <a:pt x="266" y="1"/>
                </a:lnTo>
                <a:lnTo>
                  <a:pt x="266" y="0"/>
                </a:lnTo>
                <a:lnTo>
                  <a:pt x="275" y="0"/>
                </a:lnTo>
                <a:lnTo>
                  <a:pt x="275" y="1"/>
                </a:lnTo>
                <a:lnTo>
                  <a:pt x="275" y="2"/>
                </a:lnTo>
                <a:lnTo>
                  <a:pt x="275" y="3"/>
                </a:lnTo>
                <a:close/>
                <a:moveTo>
                  <a:pt x="259" y="3"/>
                </a:moveTo>
                <a:lnTo>
                  <a:pt x="251" y="3"/>
                </a:lnTo>
                <a:lnTo>
                  <a:pt x="250" y="2"/>
                </a:lnTo>
                <a:lnTo>
                  <a:pt x="249" y="1"/>
                </a:lnTo>
                <a:lnTo>
                  <a:pt x="250" y="1"/>
                </a:lnTo>
                <a:lnTo>
                  <a:pt x="251" y="0"/>
                </a:lnTo>
                <a:lnTo>
                  <a:pt x="259" y="0"/>
                </a:lnTo>
                <a:lnTo>
                  <a:pt x="260" y="1"/>
                </a:lnTo>
                <a:lnTo>
                  <a:pt x="260" y="2"/>
                </a:lnTo>
                <a:lnTo>
                  <a:pt x="259" y="3"/>
                </a:lnTo>
                <a:close/>
                <a:moveTo>
                  <a:pt x="243" y="3"/>
                </a:moveTo>
                <a:lnTo>
                  <a:pt x="236" y="3"/>
                </a:lnTo>
                <a:lnTo>
                  <a:pt x="235" y="2"/>
                </a:lnTo>
                <a:lnTo>
                  <a:pt x="234" y="1"/>
                </a:lnTo>
                <a:lnTo>
                  <a:pt x="235" y="1"/>
                </a:lnTo>
                <a:lnTo>
                  <a:pt x="236" y="0"/>
                </a:lnTo>
                <a:lnTo>
                  <a:pt x="243" y="0"/>
                </a:lnTo>
                <a:lnTo>
                  <a:pt x="245" y="1"/>
                </a:lnTo>
                <a:lnTo>
                  <a:pt x="245" y="2"/>
                </a:lnTo>
                <a:lnTo>
                  <a:pt x="243" y="3"/>
                </a:lnTo>
                <a:close/>
                <a:moveTo>
                  <a:pt x="228" y="3"/>
                </a:moveTo>
                <a:lnTo>
                  <a:pt x="220" y="3"/>
                </a:lnTo>
                <a:lnTo>
                  <a:pt x="219" y="2"/>
                </a:lnTo>
                <a:lnTo>
                  <a:pt x="219" y="1"/>
                </a:lnTo>
                <a:lnTo>
                  <a:pt x="220" y="0"/>
                </a:lnTo>
                <a:lnTo>
                  <a:pt x="228" y="0"/>
                </a:lnTo>
                <a:lnTo>
                  <a:pt x="228" y="1"/>
                </a:lnTo>
                <a:lnTo>
                  <a:pt x="229" y="1"/>
                </a:lnTo>
                <a:lnTo>
                  <a:pt x="228" y="2"/>
                </a:lnTo>
                <a:lnTo>
                  <a:pt x="228" y="3"/>
                </a:lnTo>
                <a:close/>
                <a:moveTo>
                  <a:pt x="212" y="3"/>
                </a:moveTo>
                <a:lnTo>
                  <a:pt x="204" y="3"/>
                </a:lnTo>
                <a:lnTo>
                  <a:pt x="203" y="2"/>
                </a:lnTo>
                <a:lnTo>
                  <a:pt x="203" y="1"/>
                </a:lnTo>
                <a:lnTo>
                  <a:pt x="204" y="0"/>
                </a:lnTo>
                <a:lnTo>
                  <a:pt x="212" y="0"/>
                </a:lnTo>
                <a:lnTo>
                  <a:pt x="213" y="1"/>
                </a:lnTo>
                <a:lnTo>
                  <a:pt x="214" y="1"/>
                </a:lnTo>
                <a:lnTo>
                  <a:pt x="213" y="2"/>
                </a:lnTo>
                <a:lnTo>
                  <a:pt x="212" y="3"/>
                </a:lnTo>
                <a:close/>
                <a:moveTo>
                  <a:pt x="197" y="3"/>
                </a:moveTo>
                <a:lnTo>
                  <a:pt x="189" y="3"/>
                </a:lnTo>
                <a:lnTo>
                  <a:pt x="188" y="2"/>
                </a:lnTo>
                <a:lnTo>
                  <a:pt x="188" y="1"/>
                </a:lnTo>
                <a:lnTo>
                  <a:pt x="189" y="0"/>
                </a:lnTo>
                <a:lnTo>
                  <a:pt x="197" y="0"/>
                </a:lnTo>
                <a:lnTo>
                  <a:pt x="197" y="1"/>
                </a:lnTo>
                <a:lnTo>
                  <a:pt x="197" y="2"/>
                </a:lnTo>
                <a:lnTo>
                  <a:pt x="197" y="3"/>
                </a:lnTo>
                <a:close/>
                <a:moveTo>
                  <a:pt x="181" y="3"/>
                </a:moveTo>
                <a:lnTo>
                  <a:pt x="173" y="3"/>
                </a:lnTo>
                <a:lnTo>
                  <a:pt x="172" y="2"/>
                </a:lnTo>
                <a:lnTo>
                  <a:pt x="171" y="1"/>
                </a:lnTo>
                <a:lnTo>
                  <a:pt x="172" y="1"/>
                </a:lnTo>
                <a:lnTo>
                  <a:pt x="173" y="0"/>
                </a:lnTo>
                <a:lnTo>
                  <a:pt x="181" y="0"/>
                </a:lnTo>
                <a:lnTo>
                  <a:pt x="182" y="1"/>
                </a:lnTo>
                <a:lnTo>
                  <a:pt x="182" y="2"/>
                </a:lnTo>
                <a:lnTo>
                  <a:pt x="181" y="3"/>
                </a:lnTo>
                <a:close/>
                <a:moveTo>
                  <a:pt x="165" y="3"/>
                </a:moveTo>
                <a:lnTo>
                  <a:pt x="158" y="3"/>
                </a:lnTo>
                <a:lnTo>
                  <a:pt x="157" y="2"/>
                </a:lnTo>
                <a:lnTo>
                  <a:pt x="156" y="1"/>
                </a:lnTo>
                <a:lnTo>
                  <a:pt x="157" y="1"/>
                </a:lnTo>
                <a:lnTo>
                  <a:pt x="158" y="0"/>
                </a:lnTo>
                <a:lnTo>
                  <a:pt x="165" y="0"/>
                </a:lnTo>
                <a:lnTo>
                  <a:pt x="167" y="1"/>
                </a:lnTo>
                <a:lnTo>
                  <a:pt x="167" y="2"/>
                </a:lnTo>
                <a:lnTo>
                  <a:pt x="165" y="3"/>
                </a:lnTo>
                <a:close/>
                <a:moveTo>
                  <a:pt x="150" y="3"/>
                </a:moveTo>
                <a:lnTo>
                  <a:pt x="142" y="3"/>
                </a:lnTo>
                <a:lnTo>
                  <a:pt x="141" y="2"/>
                </a:lnTo>
                <a:lnTo>
                  <a:pt x="141" y="1"/>
                </a:lnTo>
                <a:lnTo>
                  <a:pt x="142" y="0"/>
                </a:lnTo>
                <a:lnTo>
                  <a:pt x="150" y="0"/>
                </a:lnTo>
                <a:lnTo>
                  <a:pt x="150" y="1"/>
                </a:lnTo>
                <a:lnTo>
                  <a:pt x="151" y="1"/>
                </a:lnTo>
                <a:lnTo>
                  <a:pt x="150" y="2"/>
                </a:lnTo>
                <a:lnTo>
                  <a:pt x="150" y="3"/>
                </a:lnTo>
                <a:close/>
                <a:moveTo>
                  <a:pt x="134" y="3"/>
                </a:moveTo>
                <a:lnTo>
                  <a:pt x="126" y="3"/>
                </a:lnTo>
                <a:lnTo>
                  <a:pt x="125" y="2"/>
                </a:lnTo>
                <a:lnTo>
                  <a:pt x="125" y="1"/>
                </a:lnTo>
                <a:lnTo>
                  <a:pt x="126" y="0"/>
                </a:lnTo>
                <a:lnTo>
                  <a:pt x="134" y="0"/>
                </a:lnTo>
                <a:lnTo>
                  <a:pt x="135" y="1"/>
                </a:lnTo>
                <a:lnTo>
                  <a:pt x="136" y="1"/>
                </a:lnTo>
                <a:lnTo>
                  <a:pt x="135" y="2"/>
                </a:lnTo>
                <a:lnTo>
                  <a:pt x="134" y="3"/>
                </a:lnTo>
                <a:close/>
                <a:moveTo>
                  <a:pt x="119" y="3"/>
                </a:moveTo>
                <a:lnTo>
                  <a:pt x="111" y="3"/>
                </a:lnTo>
                <a:lnTo>
                  <a:pt x="110" y="2"/>
                </a:lnTo>
                <a:lnTo>
                  <a:pt x="110" y="1"/>
                </a:lnTo>
                <a:lnTo>
                  <a:pt x="111" y="0"/>
                </a:lnTo>
                <a:lnTo>
                  <a:pt x="119" y="0"/>
                </a:lnTo>
                <a:lnTo>
                  <a:pt x="120" y="1"/>
                </a:lnTo>
                <a:lnTo>
                  <a:pt x="120" y="2"/>
                </a:lnTo>
                <a:lnTo>
                  <a:pt x="119" y="3"/>
                </a:lnTo>
                <a:close/>
                <a:moveTo>
                  <a:pt x="103" y="3"/>
                </a:moveTo>
                <a:lnTo>
                  <a:pt x="95" y="3"/>
                </a:lnTo>
                <a:lnTo>
                  <a:pt x="94" y="2"/>
                </a:lnTo>
                <a:lnTo>
                  <a:pt x="94" y="1"/>
                </a:lnTo>
                <a:lnTo>
                  <a:pt x="95" y="0"/>
                </a:lnTo>
                <a:lnTo>
                  <a:pt x="103" y="0"/>
                </a:lnTo>
                <a:lnTo>
                  <a:pt x="104" y="1"/>
                </a:lnTo>
                <a:lnTo>
                  <a:pt x="104" y="2"/>
                </a:lnTo>
                <a:lnTo>
                  <a:pt x="103" y="3"/>
                </a:lnTo>
                <a:close/>
                <a:moveTo>
                  <a:pt x="87" y="3"/>
                </a:moveTo>
                <a:lnTo>
                  <a:pt x="80" y="3"/>
                </a:lnTo>
                <a:lnTo>
                  <a:pt x="79" y="2"/>
                </a:lnTo>
                <a:lnTo>
                  <a:pt x="78" y="1"/>
                </a:lnTo>
                <a:lnTo>
                  <a:pt x="79" y="1"/>
                </a:lnTo>
                <a:lnTo>
                  <a:pt x="80" y="0"/>
                </a:lnTo>
                <a:lnTo>
                  <a:pt x="87" y="0"/>
                </a:lnTo>
                <a:lnTo>
                  <a:pt x="89" y="1"/>
                </a:lnTo>
                <a:lnTo>
                  <a:pt x="89" y="2"/>
                </a:lnTo>
                <a:lnTo>
                  <a:pt x="87" y="3"/>
                </a:lnTo>
                <a:close/>
                <a:moveTo>
                  <a:pt x="72" y="3"/>
                </a:moveTo>
                <a:lnTo>
                  <a:pt x="64" y="3"/>
                </a:lnTo>
                <a:lnTo>
                  <a:pt x="63" y="2"/>
                </a:lnTo>
                <a:lnTo>
                  <a:pt x="63" y="1"/>
                </a:lnTo>
                <a:lnTo>
                  <a:pt x="64" y="0"/>
                </a:lnTo>
                <a:lnTo>
                  <a:pt x="72" y="0"/>
                </a:lnTo>
                <a:lnTo>
                  <a:pt x="72" y="1"/>
                </a:lnTo>
                <a:lnTo>
                  <a:pt x="73" y="1"/>
                </a:lnTo>
                <a:lnTo>
                  <a:pt x="72" y="2"/>
                </a:lnTo>
                <a:lnTo>
                  <a:pt x="72" y="3"/>
                </a:lnTo>
                <a:close/>
                <a:moveTo>
                  <a:pt x="56" y="3"/>
                </a:moveTo>
                <a:lnTo>
                  <a:pt x="48" y="3"/>
                </a:lnTo>
                <a:lnTo>
                  <a:pt x="47" y="2"/>
                </a:lnTo>
                <a:lnTo>
                  <a:pt x="47" y="1"/>
                </a:lnTo>
                <a:lnTo>
                  <a:pt x="48" y="0"/>
                </a:lnTo>
                <a:lnTo>
                  <a:pt x="56" y="0"/>
                </a:lnTo>
                <a:lnTo>
                  <a:pt x="57" y="1"/>
                </a:lnTo>
                <a:lnTo>
                  <a:pt x="58" y="1"/>
                </a:lnTo>
                <a:lnTo>
                  <a:pt x="57" y="2"/>
                </a:lnTo>
                <a:lnTo>
                  <a:pt x="56" y="3"/>
                </a:lnTo>
                <a:close/>
                <a:moveTo>
                  <a:pt x="41" y="3"/>
                </a:moveTo>
                <a:lnTo>
                  <a:pt x="33" y="3"/>
                </a:lnTo>
                <a:lnTo>
                  <a:pt x="32" y="2"/>
                </a:lnTo>
                <a:lnTo>
                  <a:pt x="32" y="1"/>
                </a:lnTo>
                <a:lnTo>
                  <a:pt x="33" y="0"/>
                </a:lnTo>
                <a:lnTo>
                  <a:pt x="41" y="0"/>
                </a:lnTo>
                <a:lnTo>
                  <a:pt x="42" y="1"/>
                </a:lnTo>
                <a:lnTo>
                  <a:pt x="42" y="2"/>
                </a:lnTo>
                <a:lnTo>
                  <a:pt x="41" y="3"/>
                </a:lnTo>
                <a:close/>
                <a:moveTo>
                  <a:pt x="25" y="3"/>
                </a:moveTo>
                <a:lnTo>
                  <a:pt x="17" y="3"/>
                </a:lnTo>
                <a:lnTo>
                  <a:pt x="16" y="2"/>
                </a:lnTo>
                <a:lnTo>
                  <a:pt x="16" y="1"/>
                </a:lnTo>
                <a:lnTo>
                  <a:pt x="17" y="0"/>
                </a:lnTo>
                <a:lnTo>
                  <a:pt x="25" y="0"/>
                </a:lnTo>
                <a:lnTo>
                  <a:pt x="26" y="1"/>
                </a:lnTo>
                <a:lnTo>
                  <a:pt x="26" y="2"/>
                </a:lnTo>
                <a:lnTo>
                  <a:pt x="25" y="3"/>
                </a:lnTo>
                <a:close/>
                <a:moveTo>
                  <a:pt x="9" y="3"/>
                </a:moveTo>
                <a:lnTo>
                  <a:pt x="2" y="3"/>
                </a:lnTo>
                <a:lnTo>
                  <a:pt x="1" y="2"/>
                </a:lnTo>
                <a:lnTo>
                  <a:pt x="0" y="1"/>
                </a:lnTo>
                <a:lnTo>
                  <a:pt x="1" y="1"/>
                </a:lnTo>
                <a:lnTo>
                  <a:pt x="2" y="0"/>
                </a:lnTo>
                <a:lnTo>
                  <a:pt x="9" y="0"/>
                </a:lnTo>
                <a:lnTo>
                  <a:pt x="11" y="1"/>
                </a:lnTo>
                <a:lnTo>
                  <a:pt x="11" y="2"/>
                </a:lnTo>
                <a:lnTo>
                  <a:pt x="9" y="3"/>
                </a:lnTo>
                <a:close/>
              </a:path>
            </a:pathLst>
          </a:custGeom>
          <a:solidFill>
            <a:srgbClr val="000000"/>
          </a:solidFill>
          <a:ln w="1588">
            <a:solidFill>
              <a:srgbClr val="000000"/>
            </a:solidFill>
            <a:round/>
            <a:headEnd/>
            <a:tailEnd/>
          </a:ln>
        </p:spPr>
        <p:txBody>
          <a:bodyPr/>
          <a:lstStyle/>
          <a:p>
            <a:endParaRPr lang="en-US"/>
          </a:p>
        </p:txBody>
      </p:sp>
      <p:sp>
        <p:nvSpPr>
          <p:cNvPr id="127" name="Freeform 6907"/>
          <p:cNvSpPr>
            <a:spLocks/>
          </p:cNvSpPr>
          <p:nvPr/>
        </p:nvSpPr>
        <p:spPr bwMode="auto">
          <a:xfrm>
            <a:off x="7721600" y="2800489"/>
            <a:ext cx="133350" cy="90488"/>
          </a:xfrm>
          <a:custGeom>
            <a:avLst/>
            <a:gdLst>
              <a:gd name="T0" fmla="*/ 2147483647 w 89"/>
              <a:gd name="T1" fmla="*/ 0 h 60"/>
              <a:gd name="T2" fmla="*/ 0 w 89"/>
              <a:gd name="T3" fmla="*/ 2147483647 h 60"/>
              <a:gd name="T4" fmla="*/ 2147483647 w 89"/>
              <a:gd name="T5" fmla="*/ 2147483647 h 60"/>
              <a:gd name="T6" fmla="*/ 0 60000 65536"/>
              <a:gd name="T7" fmla="*/ 0 60000 65536"/>
              <a:gd name="T8" fmla="*/ 0 60000 65536"/>
              <a:gd name="T9" fmla="*/ 0 w 89"/>
              <a:gd name="T10" fmla="*/ 0 h 60"/>
              <a:gd name="T11" fmla="*/ 89 w 89"/>
              <a:gd name="T12" fmla="*/ 60 h 60"/>
            </a:gdLst>
            <a:ahLst/>
            <a:cxnLst>
              <a:cxn ang="T6">
                <a:pos x="T0" y="T1"/>
              </a:cxn>
              <a:cxn ang="T7">
                <a:pos x="T2" y="T3"/>
              </a:cxn>
              <a:cxn ang="T8">
                <a:pos x="T4" y="T5"/>
              </a:cxn>
            </a:cxnLst>
            <a:rect l="T9" t="T10" r="T11" b="T12"/>
            <a:pathLst>
              <a:path w="89" h="60">
                <a:moveTo>
                  <a:pt x="89" y="0"/>
                </a:moveTo>
                <a:lnTo>
                  <a:pt x="0" y="30"/>
                </a:lnTo>
                <a:lnTo>
                  <a:pt x="89" y="60"/>
                </a:lnTo>
              </a:path>
            </a:pathLst>
          </a:custGeom>
          <a:noFill/>
          <a:ln w="3175">
            <a:solidFill>
              <a:srgbClr val="000000"/>
            </a:solidFill>
            <a:round/>
            <a:headEnd/>
            <a:tailEnd/>
          </a:ln>
        </p:spPr>
        <p:txBody>
          <a:bodyPr/>
          <a:lstStyle/>
          <a:p>
            <a:endParaRPr lang="en-US"/>
          </a:p>
        </p:txBody>
      </p:sp>
      <p:sp>
        <p:nvSpPr>
          <p:cNvPr id="128" name="Rectangle 6908"/>
          <p:cNvSpPr>
            <a:spLocks noChangeArrowheads="1"/>
          </p:cNvSpPr>
          <p:nvPr/>
        </p:nvSpPr>
        <p:spPr bwMode="auto">
          <a:xfrm>
            <a:off x="7277100" y="1716227"/>
            <a:ext cx="995363" cy="460375"/>
          </a:xfrm>
          <a:prstGeom prst="rect">
            <a:avLst/>
          </a:prstGeom>
          <a:noFill/>
          <a:ln w="9525">
            <a:noFill/>
            <a:miter lim="800000"/>
            <a:headEnd/>
            <a:tailEnd/>
          </a:ln>
        </p:spPr>
        <p:txBody>
          <a:bodyPr wrap="none" lIns="0" tIns="0" rIns="0" bIns="0">
            <a:spAutoFit/>
          </a:bodyPr>
          <a:lstStyle/>
          <a:p>
            <a:pPr eaLnBrk="0" hangingPunct="0"/>
            <a:r>
              <a:rPr lang="en-US" sz="1000" b="1">
                <a:solidFill>
                  <a:srgbClr val="FFFFFF"/>
                </a:solidFill>
                <a:ea typeface="ＭＳ Ｐゴシック"/>
                <a:cs typeface="ＭＳ Ｐゴシック"/>
              </a:rPr>
              <a:t>System</a:t>
            </a:r>
          </a:p>
          <a:p>
            <a:pPr eaLnBrk="0" hangingPunct="0"/>
            <a:r>
              <a:rPr lang="en-US" sz="1000" b="1">
                <a:solidFill>
                  <a:srgbClr val="FFFFFF"/>
                </a:solidFill>
                <a:ea typeface="ＭＳ Ｐゴシック"/>
                <a:cs typeface="ＭＳ Ｐゴシック"/>
              </a:rPr>
              <a:t>Verif. Models </a:t>
            </a:r>
          </a:p>
          <a:p>
            <a:pPr eaLnBrk="0" hangingPunct="0"/>
            <a:r>
              <a:rPr lang="en-US" sz="1000" b="1">
                <a:solidFill>
                  <a:srgbClr val="FFFFFF"/>
                </a:solidFill>
                <a:ea typeface="ＭＳ Ｐゴシック"/>
                <a:cs typeface="ＭＳ Ｐゴシック"/>
              </a:rPr>
              <a:t>(Quality Center) </a:t>
            </a:r>
            <a:endParaRPr lang="en-US" sz="2000" b="1">
              <a:solidFill>
                <a:srgbClr val="FFFFFF"/>
              </a:solidFill>
              <a:ea typeface="ＭＳ Ｐゴシック"/>
              <a:cs typeface="ＭＳ Ｐゴシック"/>
            </a:endParaRPr>
          </a:p>
        </p:txBody>
      </p:sp>
      <p:sp>
        <p:nvSpPr>
          <p:cNvPr id="129" name="Freeform 6909"/>
          <p:cNvSpPr>
            <a:spLocks/>
          </p:cNvSpPr>
          <p:nvPr/>
        </p:nvSpPr>
        <p:spPr bwMode="auto">
          <a:xfrm>
            <a:off x="7864475" y="2273439"/>
            <a:ext cx="0" cy="133350"/>
          </a:xfrm>
          <a:custGeom>
            <a:avLst/>
            <a:gdLst>
              <a:gd name="T0" fmla="*/ 2147483647 h 88"/>
              <a:gd name="T1" fmla="*/ 0 h 88"/>
              <a:gd name="T2" fmla="*/ 2147483647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close/>
              </a:path>
            </a:pathLst>
          </a:custGeom>
          <a:noFill/>
          <a:ln w="3175">
            <a:solidFill>
              <a:srgbClr val="000000"/>
            </a:solidFill>
            <a:round/>
            <a:headEnd/>
            <a:tailEnd/>
          </a:ln>
        </p:spPr>
        <p:txBody>
          <a:bodyPr/>
          <a:lstStyle/>
          <a:p>
            <a:endParaRPr lang="en-US"/>
          </a:p>
        </p:txBody>
      </p:sp>
      <p:sp>
        <p:nvSpPr>
          <p:cNvPr id="130" name="Freeform 6910"/>
          <p:cNvSpPr>
            <a:spLocks/>
          </p:cNvSpPr>
          <p:nvPr/>
        </p:nvSpPr>
        <p:spPr bwMode="auto">
          <a:xfrm>
            <a:off x="7577138" y="2406789"/>
            <a:ext cx="287337" cy="0"/>
          </a:xfrm>
          <a:custGeom>
            <a:avLst/>
            <a:gdLst>
              <a:gd name="T0" fmla="*/ 2147483647 w 190"/>
              <a:gd name="T1" fmla="*/ 0 w 190"/>
              <a:gd name="T2" fmla="*/ 2147483647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rgbClr val="000000"/>
            </a:solidFill>
            <a:round/>
            <a:headEnd/>
            <a:tailEnd/>
          </a:ln>
        </p:spPr>
        <p:txBody>
          <a:bodyPr/>
          <a:lstStyle/>
          <a:p>
            <a:endParaRPr lang="en-US"/>
          </a:p>
        </p:txBody>
      </p:sp>
      <p:sp>
        <p:nvSpPr>
          <p:cNvPr id="131" name="Freeform 6911"/>
          <p:cNvSpPr>
            <a:spLocks/>
          </p:cNvSpPr>
          <p:nvPr/>
        </p:nvSpPr>
        <p:spPr bwMode="auto">
          <a:xfrm>
            <a:off x="7577138" y="2406789"/>
            <a:ext cx="287337" cy="0"/>
          </a:xfrm>
          <a:custGeom>
            <a:avLst/>
            <a:gdLst>
              <a:gd name="T0" fmla="*/ 2147483647 w 190"/>
              <a:gd name="T1" fmla="*/ 0 w 190"/>
              <a:gd name="T2" fmla="*/ 2147483647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rgbClr val="000000"/>
            </a:solidFill>
            <a:round/>
            <a:headEnd/>
            <a:tailEnd/>
          </a:ln>
        </p:spPr>
        <p:txBody>
          <a:bodyPr/>
          <a:lstStyle/>
          <a:p>
            <a:endParaRPr lang="en-US"/>
          </a:p>
        </p:txBody>
      </p:sp>
      <p:sp>
        <p:nvSpPr>
          <p:cNvPr id="132" name="Freeform 6912"/>
          <p:cNvSpPr>
            <a:spLocks/>
          </p:cNvSpPr>
          <p:nvPr/>
        </p:nvSpPr>
        <p:spPr bwMode="auto">
          <a:xfrm>
            <a:off x="7577138" y="2406789"/>
            <a:ext cx="287337" cy="0"/>
          </a:xfrm>
          <a:custGeom>
            <a:avLst/>
            <a:gdLst>
              <a:gd name="T0" fmla="*/ 2147483647 w 190"/>
              <a:gd name="T1" fmla="*/ 0 w 190"/>
              <a:gd name="T2" fmla="*/ 2147483647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rgbClr val="000000"/>
            </a:solidFill>
            <a:round/>
            <a:headEnd/>
            <a:tailEnd/>
          </a:ln>
        </p:spPr>
        <p:txBody>
          <a:bodyPr/>
          <a:lstStyle/>
          <a:p>
            <a:endParaRPr lang="en-US"/>
          </a:p>
        </p:txBody>
      </p:sp>
      <p:sp>
        <p:nvSpPr>
          <p:cNvPr id="133" name="Freeform 6913"/>
          <p:cNvSpPr>
            <a:spLocks noEditPoints="1"/>
          </p:cNvSpPr>
          <p:nvPr/>
        </p:nvSpPr>
        <p:spPr bwMode="auto">
          <a:xfrm>
            <a:off x="7577138" y="2273439"/>
            <a:ext cx="287337" cy="133350"/>
          </a:xfrm>
          <a:custGeom>
            <a:avLst/>
            <a:gdLst>
              <a:gd name="T0" fmla="*/ 2147483647 w 190"/>
              <a:gd name="T1" fmla="*/ 2147483647 h 88"/>
              <a:gd name="T2" fmla="*/ 2147483647 w 190"/>
              <a:gd name="T3" fmla="*/ 0 h 88"/>
              <a:gd name="T4" fmla="*/ 0 w 190"/>
              <a:gd name="T5" fmla="*/ 0 h 88"/>
              <a:gd name="T6" fmla="*/ 0 w 190"/>
              <a:gd name="T7" fmla="*/ 2147483647 h 88"/>
              <a:gd name="T8" fmla="*/ 2147483647 w 190"/>
              <a:gd name="T9" fmla="*/ 2147483647 h 88"/>
              <a:gd name="T10" fmla="*/ 0 w 190"/>
              <a:gd name="T11" fmla="*/ 2147483647 h 88"/>
              <a:gd name="T12" fmla="*/ 0 w 190"/>
              <a:gd name="T13" fmla="*/ 0 h 88"/>
              <a:gd name="T14" fmla="*/ 0 w 190"/>
              <a:gd name="T15" fmla="*/ 2147483647 h 88"/>
              <a:gd name="T16" fmla="*/ 2147483647 w 190"/>
              <a:gd name="T17" fmla="*/ 2147483647 h 88"/>
              <a:gd name="T18" fmla="*/ 2147483647 w 190"/>
              <a:gd name="T19" fmla="*/ 0 h 88"/>
              <a:gd name="T20" fmla="*/ 2147483647 w 190"/>
              <a:gd name="T21" fmla="*/ 2147483647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88"/>
              <a:gd name="T35" fmla="*/ 190 w 190"/>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88">
                <a:moveTo>
                  <a:pt x="190" y="88"/>
                </a:moveTo>
                <a:lnTo>
                  <a:pt x="190" y="0"/>
                </a:lnTo>
                <a:lnTo>
                  <a:pt x="0" y="0"/>
                </a:lnTo>
                <a:lnTo>
                  <a:pt x="0" y="88"/>
                </a:lnTo>
                <a:lnTo>
                  <a:pt x="190" y="88"/>
                </a:lnTo>
                <a:close/>
                <a:moveTo>
                  <a:pt x="0" y="88"/>
                </a:moveTo>
                <a:lnTo>
                  <a:pt x="0" y="0"/>
                </a:lnTo>
                <a:lnTo>
                  <a:pt x="0" y="88"/>
                </a:lnTo>
                <a:close/>
                <a:moveTo>
                  <a:pt x="190" y="88"/>
                </a:moveTo>
                <a:lnTo>
                  <a:pt x="190" y="0"/>
                </a:lnTo>
                <a:lnTo>
                  <a:pt x="190" y="88"/>
                </a:lnTo>
                <a:close/>
              </a:path>
            </a:pathLst>
          </a:custGeom>
          <a:solidFill>
            <a:srgbClr val="FFFFFF"/>
          </a:solidFill>
          <a:ln w="9525">
            <a:noFill/>
            <a:round/>
            <a:headEnd/>
            <a:tailEnd/>
          </a:ln>
        </p:spPr>
        <p:txBody>
          <a:bodyPr/>
          <a:lstStyle/>
          <a:p>
            <a:endParaRPr lang="en-US"/>
          </a:p>
        </p:txBody>
      </p:sp>
      <p:sp>
        <p:nvSpPr>
          <p:cNvPr id="134" name="Rectangle 6914"/>
          <p:cNvSpPr>
            <a:spLocks noChangeArrowheads="1"/>
          </p:cNvSpPr>
          <p:nvPr/>
        </p:nvSpPr>
        <p:spPr bwMode="auto">
          <a:xfrm>
            <a:off x="7577138" y="2273439"/>
            <a:ext cx="287337" cy="133350"/>
          </a:xfrm>
          <a:prstGeom prst="rect">
            <a:avLst/>
          </a:prstGeom>
          <a:noFill/>
          <a:ln w="3175">
            <a:solidFill>
              <a:srgbClr val="000000"/>
            </a:solidFill>
            <a:miter lim="800000"/>
            <a:headEnd/>
            <a:tailEnd/>
          </a:ln>
        </p:spPr>
        <p:txBody>
          <a:bodyPr/>
          <a:lstStyle/>
          <a:p>
            <a:pPr eaLnBrk="0" hangingPunct="0"/>
            <a:endParaRPr lang="en-US" sz="2000" b="1">
              <a:solidFill>
                <a:srgbClr val="000000"/>
              </a:solidFill>
              <a:ea typeface="ＭＳ Ｐゴシック"/>
              <a:cs typeface="ＭＳ Ｐゴシック"/>
            </a:endParaRPr>
          </a:p>
        </p:txBody>
      </p:sp>
      <p:sp>
        <p:nvSpPr>
          <p:cNvPr id="135" name="Freeform 6915"/>
          <p:cNvSpPr>
            <a:spLocks/>
          </p:cNvSpPr>
          <p:nvPr/>
        </p:nvSpPr>
        <p:spPr bwMode="auto">
          <a:xfrm>
            <a:off x="7577138" y="2273439"/>
            <a:ext cx="0" cy="133350"/>
          </a:xfrm>
          <a:custGeom>
            <a:avLst/>
            <a:gdLst>
              <a:gd name="T0" fmla="*/ 2147483647 h 88"/>
              <a:gd name="T1" fmla="*/ 0 h 88"/>
              <a:gd name="T2" fmla="*/ 2147483647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rgbClr val="000000"/>
            </a:solidFill>
            <a:round/>
            <a:headEnd/>
            <a:tailEnd/>
          </a:ln>
        </p:spPr>
        <p:txBody>
          <a:bodyPr/>
          <a:lstStyle/>
          <a:p>
            <a:endParaRPr lang="en-US"/>
          </a:p>
        </p:txBody>
      </p:sp>
      <p:sp>
        <p:nvSpPr>
          <p:cNvPr id="136" name="Freeform 6916"/>
          <p:cNvSpPr>
            <a:spLocks/>
          </p:cNvSpPr>
          <p:nvPr/>
        </p:nvSpPr>
        <p:spPr bwMode="auto">
          <a:xfrm>
            <a:off x="7864475" y="2273439"/>
            <a:ext cx="0" cy="133350"/>
          </a:xfrm>
          <a:custGeom>
            <a:avLst/>
            <a:gdLst>
              <a:gd name="T0" fmla="*/ 2147483647 h 88"/>
              <a:gd name="T1" fmla="*/ 0 h 88"/>
              <a:gd name="T2" fmla="*/ 2147483647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rgbClr val="000000"/>
            </a:solidFill>
            <a:round/>
            <a:headEnd/>
            <a:tailEnd/>
          </a:ln>
        </p:spPr>
        <p:txBody>
          <a:bodyPr/>
          <a:lstStyle/>
          <a:p>
            <a:endParaRPr lang="en-US"/>
          </a:p>
        </p:txBody>
      </p:sp>
      <p:sp>
        <p:nvSpPr>
          <p:cNvPr id="137" name="Freeform 6917"/>
          <p:cNvSpPr>
            <a:spLocks/>
          </p:cNvSpPr>
          <p:nvPr/>
        </p:nvSpPr>
        <p:spPr bwMode="auto">
          <a:xfrm>
            <a:off x="8304213" y="2273439"/>
            <a:ext cx="0" cy="133350"/>
          </a:xfrm>
          <a:custGeom>
            <a:avLst/>
            <a:gdLst>
              <a:gd name="T0" fmla="*/ 2147483647 h 88"/>
              <a:gd name="T1" fmla="*/ 0 h 88"/>
              <a:gd name="T2" fmla="*/ 2147483647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close/>
              </a:path>
            </a:pathLst>
          </a:custGeom>
          <a:noFill/>
          <a:ln w="3175">
            <a:solidFill>
              <a:srgbClr val="000000"/>
            </a:solidFill>
            <a:round/>
            <a:headEnd/>
            <a:tailEnd/>
          </a:ln>
        </p:spPr>
        <p:txBody>
          <a:bodyPr/>
          <a:lstStyle/>
          <a:p>
            <a:endParaRPr lang="en-US"/>
          </a:p>
        </p:txBody>
      </p:sp>
      <p:sp>
        <p:nvSpPr>
          <p:cNvPr id="138" name="Freeform 6918"/>
          <p:cNvSpPr>
            <a:spLocks/>
          </p:cNvSpPr>
          <p:nvPr/>
        </p:nvSpPr>
        <p:spPr bwMode="auto">
          <a:xfrm>
            <a:off x="8018463" y="2406789"/>
            <a:ext cx="285750" cy="0"/>
          </a:xfrm>
          <a:custGeom>
            <a:avLst/>
            <a:gdLst>
              <a:gd name="T0" fmla="*/ 2147483647 w 190"/>
              <a:gd name="T1" fmla="*/ 0 w 190"/>
              <a:gd name="T2" fmla="*/ 2147483647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rgbClr val="000000"/>
            </a:solidFill>
            <a:round/>
            <a:headEnd/>
            <a:tailEnd/>
          </a:ln>
        </p:spPr>
        <p:txBody>
          <a:bodyPr/>
          <a:lstStyle/>
          <a:p>
            <a:endParaRPr lang="en-US"/>
          </a:p>
        </p:txBody>
      </p:sp>
      <p:sp>
        <p:nvSpPr>
          <p:cNvPr id="139" name="Freeform 6919"/>
          <p:cNvSpPr>
            <a:spLocks/>
          </p:cNvSpPr>
          <p:nvPr/>
        </p:nvSpPr>
        <p:spPr bwMode="auto">
          <a:xfrm>
            <a:off x="8018463" y="2406789"/>
            <a:ext cx="285750" cy="0"/>
          </a:xfrm>
          <a:custGeom>
            <a:avLst/>
            <a:gdLst>
              <a:gd name="T0" fmla="*/ 2147483647 w 190"/>
              <a:gd name="T1" fmla="*/ 0 w 190"/>
              <a:gd name="T2" fmla="*/ 2147483647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rgbClr val="000000"/>
            </a:solidFill>
            <a:round/>
            <a:headEnd/>
            <a:tailEnd/>
          </a:ln>
        </p:spPr>
        <p:txBody>
          <a:bodyPr/>
          <a:lstStyle/>
          <a:p>
            <a:endParaRPr lang="en-US"/>
          </a:p>
        </p:txBody>
      </p:sp>
      <p:sp>
        <p:nvSpPr>
          <p:cNvPr id="140" name="Freeform 6920"/>
          <p:cNvSpPr>
            <a:spLocks/>
          </p:cNvSpPr>
          <p:nvPr/>
        </p:nvSpPr>
        <p:spPr bwMode="auto">
          <a:xfrm>
            <a:off x="8018463" y="2406789"/>
            <a:ext cx="285750" cy="0"/>
          </a:xfrm>
          <a:custGeom>
            <a:avLst/>
            <a:gdLst>
              <a:gd name="T0" fmla="*/ 2147483647 w 190"/>
              <a:gd name="T1" fmla="*/ 0 w 190"/>
              <a:gd name="T2" fmla="*/ 2147483647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rgbClr val="000000"/>
            </a:solidFill>
            <a:round/>
            <a:headEnd/>
            <a:tailEnd/>
          </a:ln>
        </p:spPr>
        <p:txBody>
          <a:bodyPr/>
          <a:lstStyle/>
          <a:p>
            <a:endParaRPr lang="en-US"/>
          </a:p>
        </p:txBody>
      </p:sp>
      <p:sp>
        <p:nvSpPr>
          <p:cNvPr id="141" name="Freeform 6921"/>
          <p:cNvSpPr>
            <a:spLocks noEditPoints="1"/>
          </p:cNvSpPr>
          <p:nvPr/>
        </p:nvSpPr>
        <p:spPr bwMode="auto">
          <a:xfrm>
            <a:off x="8018463" y="2273439"/>
            <a:ext cx="285750" cy="133350"/>
          </a:xfrm>
          <a:custGeom>
            <a:avLst/>
            <a:gdLst>
              <a:gd name="T0" fmla="*/ 2147483647 w 190"/>
              <a:gd name="T1" fmla="*/ 2147483647 h 88"/>
              <a:gd name="T2" fmla="*/ 2147483647 w 190"/>
              <a:gd name="T3" fmla="*/ 0 h 88"/>
              <a:gd name="T4" fmla="*/ 0 w 190"/>
              <a:gd name="T5" fmla="*/ 0 h 88"/>
              <a:gd name="T6" fmla="*/ 0 w 190"/>
              <a:gd name="T7" fmla="*/ 2147483647 h 88"/>
              <a:gd name="T8" fmla="*/ 2147483647 w 190"/>
              <a:gd name="T9" fmla="*/ 2147483647 h 88"/>
              <a:gd name="T10" fmla="*/ 0 w 190"/>
              <a:gd name="T11" fmla="*/ 2147483647 h 88"/>
              <a:gd name="T12" fmla="*/ 0 w 190"/>
              <a:gd name="T13" fmla="*/ 0 h 88"/>
              <a:gd name="T14" fmla="*/ 0 w 190"/>
              <a:gd name="T15" fmla="*/ 2147483647 h 88"/>
              <a:gd name="T16" fmla="*/ 2147483647 w 190"/>
              <a:gd name="T17" fmla="*/ 2147483647 h 88"/>
              <a:gd name="T18" fmla="*/ 2147483647 w 190"/>
              <a:gd name="T19" fmla="*/ 0 h 88"/>
              <a:gd name="T20" fmla="*/ 2147483647 w 190"/>
              <a:gd name="T21" fmla="*/ 2147483647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88"/>
              <a:gd name="T35" fmla="*/ 190 w 190"/>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88">
                <a:moveTo>
                  <a:pt x="190" y="88"/>
                </a:moveTo>
                <a:lnTo>
                  <a:pt x="190" y="0"/>
                </a:lnTo>
                <a:lnTo>
                  <a:pt x="0" y="0"/>
                </a:lnTo>
                <a:lnTo>
                  <a:pt x="0" y="88"/>
                </a:lnTo>
                <a:lnTo>
                  <a:pt x="190" y="88"/>
                </a:lnTo>
                <a:close/>
                <a:moveTo>
                  <a:pt x="0" y="88"/>
                </a:moveTo>
                <a:lnTo>
                  <a:pt x="0" y="0"/>
                </a:lnTo>
                <a:lnTo>
                  <a:pt x="0" y="88"/>
                </a:lnTo>
                <a:close/>
                <a:moveTo>
                  <a:pt x="190" y="88"/>
                </a:moveTo>
                <a:lnTo>
                  <a:pt x="190" y="0"/>
                </a:lnTo>
                <a:lnTo>
                  <a:pt x="190" y="88"/>
                </a:lnTo>
                <a:close/>
              </a:path>
            </a:pathLst>
          </a:custGeom>
          <a:solidFill>
            <a:srgbClr val="FFFFFF"/>
          </a:solidFill>
          <a:ln w="9525">
            <a:noFill/>
            <a:round/>
            <a:headEnd/>
            <a:tailEnd/>
          </a:ln>
        </p:spPr>
        <p:txBody>
          <a:bodyPr/>
          <a:lstStyle/>
          <a:p>
            <a:endParaRPr lang="en-US"/>
          </a:p>
        </p:txBody>
      </p:sp>
      <p:sp>
        <p:nvSpPr>
          <p:cNvPr id="142" name="Rectangle 6922"/>
          <p:cNvSpPr>
            <a:spLocks noChangeArrowheads="1"/>
          </p:cNvSpPr>
          <p:nvPr/>
        </p:nvSpPr>
        <p:spPr bwMode="auto">
          <a:xfrm>
            <a:off x="8018463" y="2273439"/>
            <a:ext cx="285750" cy="133350"/>
          </a:xfrm>
          <a:prstGeom prst="rect">
            <a:avLst/>
          </a:prstGeom>
          <a:noFill/>
          <a:ln w="3175">
            <a:solidFill>
              <a:srgbClr val="000000"/>
            </a:solidFill>
            <a:miter lim="800000"/>
            <a:headEnd/>
            <a:tailEnd/>
          </a:ln>
        </p:spPr>
        <p:txBody>
          <a:bodyPr/>
          <a:lstStyle/>
          <a:p>
            <a:pPr eaLnBrk="0" hangingPunct="0"/>
            <a:endParaRPr lang="en-US" sz="2000" b="1">
              <a:solidFill>
                <a:srgbClr val="000000"/>
              </a:solidFill>
              <a:ea typeface="ＭＳ Ｐゴシック"/>
              <a:cs typeface="ＭＳ Ｐゴシック"/>
            </a:endParaRPr>
          </a:p>
        </p:txBody>
      </p:sp>
      <p:sp>
        <p:nvSpPr>
          <p:cNvPr id="143" name="Freeform 6923"/>
          <p:cNvSpPr>
            <a:spLocks/>
          </p:cNvSpPr>
          <p:nvPr/>
        </p:nvSpPr>
        <p:spPr bwMode="auto">
          <a:xfrm>
            <a:off x="8018463" y="2273439"/>
            <a:ext cx="0" cy="133350"/>
          </a:xfrm>
          <a:custGeom>
            <a:avLst/>
            <a:gdLst>
              <a:gd name="T0" fmla="*/ 2147483647 h 88"/>
              <a:gd name="T1" fmla="*/ 0 h 88"/>
              <a:gd name="T2" fmla="*/ 2147483647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rgbClr val="000000"/>
            </a:solidFill>
            <a:round/>
            <a:headEnd/>
            <a:tailEnd/>
          </a:ln>
        </p:spPr>
        <p:txBody>
          <a:bodyPr/>
          <a:lstStyle/>
          <a:p>
            <a:endParaRPr lang="en-US"/>
          </a:p>
        </p:txBody>
      </p:sp>
      <p:sp>
        <p:nvSpPr>
          <p:cNvPr id="144" name="Freeform 6924"/>
          <p:cNvSpPr>
            <a:spLocks/>
          </p:cNvSpPr>
          <p:nvPr/>
        </p:nvSpPr>
        <p:spPr bwMode="auto">
          <a:xfrm>
            <a:off x="8304213" y="2273439"/>
            <a:ext cx="0" cy="133350"/>
          </a:xfrm>
          <a:custGeom>
            <a:avLst/>
            <a:gdLst>
              <a:gd name="T0" fmla="*/ 2147483647 h 88"/>
              <a:gd name="T1" fmla="*/ 0 h 88"/>
              <a:gd name="T2" fmla="*/ 2147483647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rgbClr val="000000"/>
            </a:solidFill>
            <a:round/>
            <a:headEnd/>
            <a:tailEnd/>
          </a:ln>
        </p:spPr>
        <p:txBody>
          <a:bodyPr/>
          <a:lstStyle/>
          <a:p>
            <a:endParaRPr lang="en-US"/>
          </a:p>
        </p:txBody>
      </p:sp>
      <p:sp>
        <p:nvSpPr>
          <p:cNvPr id="145" name="Freeform 6925"/>
          <p:cNvSpPr>
            <a:spLocks noEditPoints="1"/>
          </p:cNvSpPr>
          <p:nvPr/>
        </p:nvSpPr>
        <p:spPr bwMode="auto">
          <a:xfrm>
            <a:off x="7286625" y="2987814"/>
            <a:ext cx="436563" cy="7938"/>
          </a:xfrm>
          <a:custGeom>
            <a:avLst/>
            <a:gdLst>
              <a:gd name="T0" fmla="*/ 2147483647 w 289"/>
              <a:gd name="T1" fmla="*/ 2147483647 h 5"/>
              <a:gd name="T2" fmla="*/ 2147483647 w 289"/>
              <a:gd name="T3" fmla="*/ 2147483647 h 5"/>
              <a:gd name="T4" fmla="*/ 2147483647 w 289"/>
              <a:gd name="T5" fmla="*/ 2147483647 h 5"/>
              <a:gd name="T6" fmla="*/ 2147483647 w 289"/>
              <a:gd name="T7" fmla="*/ 2147483647 h 5"/>
              <a:gd name="T8" fmla="*/ 2147483647 w 289"/>
              <a:gd name="T9" fmla="*/ 2147483647 h 5"/>
              <a:gd name="T10" fmla="*/ 2147483647 w 289"/>
              <a:gd name="T11" fmla="*/ 2147483647 h 5"/>
              <a:gd name="T12" fmla="*/ 2147483647 w 289"/>
              <a:gd name="T13" fmla="*/ 2147483647 h 5"/>
              <a:gd name="T14" fmla="*/ 2147483647 w 289"/>
              <a:gd name="T15" fmla="*/ 2147483647 h 5"/>
              <a:gd name="T16" fmla="*/ 2147483647 w 289"/>
              <a:gd name="T17" fmla="*/ 2147483647 h 5"/>
              <a:gd name="T18" fmla="*/ 2147483647 w 289"/>
              <a:gd name="T19" fmla="*/ 2147483647 h 5"/>
              <a:gd name="T20" fmla="*/ 2147483647 w 289"/>
              <a:gd name="T21" fmla="*/ 2147483647 h 5"/>
              <a:gd name="T22" fmla="*/ 2147483647 w 289"/>
              <a:gd name="T23" fmla="*/ 2147483647 h 5"/>
              <a:gd name="T24" fmla="*/ 2147483647 w 289"/>
              <a:gd name="T25" fmla="*/ 2147483647 h 5"/>
              <a:gd name="T26" fmla="*/ 2147483647 w 289"/>
              <a:gd name="T27" fmla="*/ 2147483647 h 5"/>
              <a:gd name="T28" fmla="*/ 2147483647 w 289"/>
              <a:gd name="T29" fmla="*/ 2147483647 h 5"/>
              <a:gd name="T30" fmla="*/ 2147483647 w 289"/>
              <a:gd name="T31" fmla="*/ 2147483647 h 5"/>
              <a:gd name="T32" fmla="*/ 2147483647 w 289"/>
              <a:gd name="T33" fmla="*/ 2147483647 h 5"/>
              <a:gd name="T34" fmla="*/ 2147483647 w 289"/>
              <a:gd name="T35" fmla="*/ 2147483647 h 5"/>
              <a:gd name="T36" fmla="*/ 2147483647 w 289"/>
              <a:gd name="T37" fmla="*/ 2147483647 h 5"/>
              <a:gd name="T38" fmla="*/ 2147483647 w 289"/>
              <a:gd name="T39" fmla="*/ 2147483647 h 5"/>
              <a:gd name="T40" fmla="*/ 2147483647 w 289"/>
              <a:gd name="T41" fmla="*/ 2147483647 h 5"/>
              <a:gd name="T42" fmla="*/ 2147483647 w 289"/>
              <a:gd name="T43" fmla="*/ 2147483647 h 5"/>
              <a:gd name="T44" fmla="*/ 2147483647 w 289"/>
              <a:gd name="T45" fmla="*/ 2147483647 h 5"/>
              <a:gd name="T46" fmla="*/ 2147483647 w 289"/>
              <a:gd name="T47" fmla="*/ 2147483647 h 5"/>
              <a:gd name="T48" fmla="*/ 2147483647 w 289"/>
              <a:gd name="T49" fmla="*/ 2147483647 h 5"/>
              <a:gd name="T50" fmla="*/ 2147483647 w 289"/>
              <a:gd name="T51" fmla="*/ 2147483647 h 5"/>
              <a:gd name="T52" fmla="*/ 2147483647 w 289"/>
              <a:gd name="T53" fmla="*/ 2147483647 h 5"/>
              <a:gd name="T54" fmla="*/ 2147483647 w 289"/>
              <a:gd name="T55" fmla="*/ 2147483647 h 5"/>
              <a:gd name="T56" fmla="*/ 2147483647 w 289"/>
              <a:gd name="T57" fmla="*/ 2147483647 h 5"/>
              <a:gd name="T58" fmla="*/ 2147483647 w 289"/>
              <a:gd name="T59" fmla="*/ 2147483647 h 5"/>
              <a:gd name="T60" fmla="*/ 2147483647 w 289"/>
              <a:gd name="T61" fmla="*/ 2147483647 h 5"/>
              <a:gd name="T62" fmla="*/ 2147483647 w 289"/>
              <a:gd name="T63" fmla="*/ 2147483647 h 5"/>
              <a:gd name="T64" fmla="*/ 2147483647 w 289"/>
              <a:gd name="T65" fmla="*/ 2147483647 h 5"/>
              <a:gd name="T66" fmla="*/ 2147483647 w 289"/>
              <a:gd name="T67" fmla="*/ 2147483647 h 5"/>
              <a:gd name="T68" fmla="*/ 2147483647 w 289"/>
              <a:gd name="T69" fmla="*/ 2147483647 h 5"/>
              <a:gd name="T70" fmla="*/ 2147483647 w 289"/>
              <a:gd name="T71" fmla="*/ 2147483647 h 5"/>
              <a:gd name="T72" fmla="*/ 2147483647 w 289"/>
              <a:gd name="T73" fmla="*/ 2147483647 h 5"/>
              <a:gd name="T74" fmla="*/ 2147483647 w 289"/>
              <a:gd name="T75" fmla="*/ 2147483647 h 5"/>
              <a:gd name="T76" fmla="*/ 2147483647 w 289"/>
              <a:gd name="T77" fmla="*/ 2147483647 h 5"/>
              <a:gd name="T78" fmla="*/ 2147483647 w 289"/>
              <a:gd name="T79" fmla="*/ 2147483647 h 5"/>
              <a:gd name="T80" fmla="*/ 2147483647 w 289"/>
              <a:gd name="T81" fmla="*/ 2147483647 h 5"/>
              <a:gd name="T82" fmla="*/ 2147483647 w 289"/>
              <a:gd name="T83" fmla="*/ 2147483647 h 5"/>
              <a:gd name="T84" fmla="*/ 2147483647 w 289"/>
              <a:gd name="T85" fmla="*/ 2147483647 h 5"/>
              <a:gd name="T86" fmla="*/ 2147483647 w 289"/>
              <a:gd name="T87" fmla="*/ 2147483647 h 5"/>
              <a:gd name="T88" fmla="*/ 2147483647 w 289"/>
              <a:gd name="T89" fmla="*/ 2147483647 h 5"/>
              <a:gd name="T90" fmla="*/ 2147483647 w 289"/>
              <a:gd name="T91" fmla="*/ 2147483647 h 5"/>
              <a:gd name="T92" fmla="*/ 2147483647 w 289"/>
              <a:gd name="T93" fmla="*/ 2147483647 h 5"/>
              <a:gd name="T94" fmla="*/ 2147483647 w 289"/>
              <a:gd name="T95" fmla="*/ 2147483647 h 5"/>
              <a:gd name="T96" fmla="*/ 2147483647 w 289"/>
              <a:gd name="T97" fmla="*/ 2147483647 h 5"/>
              <a:gd name="T98" fmla="*/ 2147483647 w 289"/>
              <a:gd name="T99" fmla="*/ 2147483647 h 5"/>
              <a:gd name="T100" fmla="*/ 2147483647 w 289"/>
              <a:gd name="T101" fmla="*/ 2147483647 h 5"/>
              <a:gd name="T102" fmla="*/ 2147483647 w 289"/>
              <a:gd name="T103" fmla="*/ 2147483647 h 5"/>
              <a:gd name="T104" fmla="*/ 2147483647 w 289"/>
              <a:gd name="T105" fmla="*/ 2147483647 h 5"/>
              <a:gd name="T106" fmla="*/ 2147483647 w 289"/>
              <a:gd name="T107" fmla="*/ 2147483647 h 5"/>
              <a:gd name="T108" fmla="*/ 0 w 289"/>
              <a:gd name="T109" fmla="*/ 2147483647 h 5"/>
              <a:gd name="T110" fmla="*/ 2147483647 w 289"/>
              <a:gd name="T111" fmla="*/ 2147483647 h 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9"/>
              <a:gd name="T169" fmla="*/ 0 h 5"/>
              <a:gd name="T170" fmla="*/ 289 w 289"/>
              <a:gd name="T171" fmla="*/ 5 h 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9" h="5">
                <a:moveTo>
                  <a:pt x="288" y="5"/>
                </a:moveTo>
                <a:lnTo>
                  <a:pt x="280" y="5"/>
                </a:lnTo>
                <a:lnTo>
                  <a:pt x="279" y="5"/>
                </a:lnTo>
                <a:lnTo>
                  <a:pt x="279" y="4"/>
                </a:lnTo>
                <a:lnTo>
                  <a:pt x="279" y="3"/>
                </a:lnTo>
                <a:lnTo>
                  <a:pt x="280" y="2"/>
                </a:lnTo>
                <a:lnTo>
                  <a:pt x="288" y="2"/>
                </a:lnTo>
                <a:lnTo>
                  <a:pt x="289" y="3"/>
                </a:lnTo>
                <a:lnTo>
                  <a:pt x="289" y="4"/>
                </a:lnTo>
                <a:lnTo>
                  <a:pt x="289" y="5"/>
                </a:lnTo>
                <a:lnTo>
                  <a:pt x="288" y="5"/>
                </a:lnTo>
                <a:close/>
                <a:moveTo>
                  <a:pt x="272" y="5"/>
                </a:moveTo>
                <a:lnTo>
                  <a:pt x="264" y="5"/>
                </a:lnTo>
                <a:lnTo>
                  <a:pt x="263" y="5"/>
                </a:lnTo>
                <a:lnTo>
                  <a:pt x="263" y="4"/>
                </a:lnTo>
                <a:lnTo>
                  <a:pt x="263" y="3"/>
                </a:lnTo>
                <a:lnTo>
                  <a:pt x="264" y="2"/>
                </a:lnTo>
                <a:lnTo>
                  <a:pt x="272" y="2"/>
                </a:lnTo>
                <a:lnTo>
                  <a:pt x="273" y="3"/>
                </a:lnTo>
                <a:lnTo>
                  <a:pt x="273" y="4"/>
                </a:lnTo>
                <a:lnTo>
                  <a:pt x="273" y="5"/>
                </a:lnTo>
                <a:lnTo>
                  <a:pt x="272" y="5"/>
                </a:lnTo>
                <a:close/>
                <a:moveTo>
                  <a:pt x="257" y="5"/>
                </a:moveTo>
                <a:lnTo>
                  <a:pt x="249" y="5"/>
                </a:lnTo>
                <a:lnTo>
                  <a:pt x="248" y="5"/>
                </a:lnTo>
                <a:lnTo>
                  <a:pt x="247" y="4"/>
                </a:lnTo>
                <a:lnTo>
                  <a:pt x="248" y="2"/>
                </a:lnTo>
                <a:lnTo>
                  <a:pt x="249" y="2"/>
                </a:lnTo>
                <a:lnTo>
                  <a:pt x="257" y="2"/>
                </a:lnTo>
                <a:lnTo>
                  <a:pt x="258" y="3"/>
                </a:lnTo>
                <a:lnTo>
                  <a:pt x="258" y="4"/>
                </a:lnTo>
                <a:lnTo>
                  <a:pt x="258" y="5"/>
                </a:lnTo>
                <a:lnTo>
                  <a:pt x="257" y="5"/>
                </a:lnTo>
                <a:close/>
                <a:moveTo>
                  <a:pt x="241" y="5"/>
                </a:moveTo>
                <a:lnTo>
                  <a:pt x="233" y="5"/>
                </a:lnTo>
                <a:lnTo>
                  <a:pt x="232" y="3"/>
                </a:lnTo>
                <a:lnTo>
                  <a:pt x="233" y="2"/>
                </a:lnTo>
                <a:lnTo>
                  <a:pt x="241" y="2"/>
                </a:lnTo>
                <a:lnTo>
                  <a:pt x="242" y="2"/>
                </a:lnTo>
                <a:lnTo>
                  <a:pt x="242" y="3"/>
                </a:lnTo>
                <a:lnTo>
                  <a:pt x="242" y="5"/>
                </a:lnTo>
                <a:lnTo>
                  <a:pt x="241" y="5"/>
                </a:lnTo>
                <a:close/>
                <a:moveTo>
                  <a:pt x="225" y="5"/>
                </a:moveTo>
                <a:lnTo>
                  <a:pt x="218" y="5"/>
                </a:lnTo>
                <a:lnTo>
                  <a:pt x="216" y="4"/>
                </a:lnTo>
                <a:lnTo>
                  <a:pt x="216" y="3"/>
                </a:lnTo>
                <a:lnTo>
                  <a:pt x="216" y="2"/>
                </a:lnTo>
                <a:lnTo>
                  <a:pt x="218" y="2"/>
                </a:lnTo>
                <a:lnTo>
                  <a:pt x="225" y="2"/>
                </a:lnTo>
                <a:lnTo>
                  <a:pt x="226" y="2"/>
                </a:lnTo>
                <a:lnTo>
                  <a:pt x="227" y="3"/>
                </a:lnTo>
                <a:lnTo>
                  <a:pt x="226" y="4"/>
                </a:lnTo>
                <a:lnTo>
                  <a:pt x="225" y="5"/>
                </a:lnTo>
                <a:close/>
                <a:moveTo>
                  <a:pt x="210" y="5"/>
                </a:moveTo>
                <a:lnTo>
                  <a:pt x="202" y="5"/>
                </a:lnTo>
                <a:lnTo>
                  <a:pt x="201" y="4"/>
                </a:lnTo>
                <a:lnTo>
                  <a:pt x="201" y="3"/>
                </a:lnTo>
                <a:lnTo>
                  <a:pt x="201" y="2"/>
                </a:lnTo>
                <a:lnTo>
                  <a:pt x="202" y="1"/>
                </a:lnTo>
                <a:lnTo>
                  <a:pt x="210" y="2"/>
                </a:lnTo>
                <a:lnTo>
                  <a:pt x="211" y="2"/>
                </a:lnTo>
                <a:lnTo>
                  <a:pt x="211" y="3"/>
                </a:lnTo>
                <a:lnTo>
                  <a:pt x="211" y="4"/>
                </a:lnTo>
                <a:lnTo>
                  <a:pt x="210" y="5"/>
                </a:lnTo>
                <a:close/>
                <a:moveTo>
                  <a:pt x="194" y="5"/>
                </a:moveTo>
                <a:lnTo>
                  <a:pt x="186" y="5"/>
                </a:lnTo>
                <a:lnTo>
                  <a:pt x="185" y="4"/>
                </a:lnTo>
                <a:lnTo>
                  <a:pt x="185" y="3"/>
                </a:lnTo>
                <a:lnTo>
                  <a:pt x="185" y="2"/>
                </a:lnTo>
                <a:lnTo>
                  <a:pt x="186" y="1"/>
                </a:lnTo>
                <a:lnTo>
                  <a:pt x="194" y="1"/>
                </a:lnTo>
                <a:lnTo>
                  <a:pt x="195" y="2"/>
                </a:lnTo>
                <a:lnTo>
                  <a:pt x="195" y="3"/>
                </a:lnTo>
                <a:lnTo>
                  <a:pt x="195" y="4"/>
                </a:lnTo>
                <a:lnTo>
                  <a:pt x="194" y="5"/>
                </a:lnTo>
                <a:close/>
                <a:moveTo>
                  <a:pt x="179" y="4"/>
                </a:moveTo>
                <a:lnTo>
                  <a:pt x="171" y="4"/>
                </a:lnTo>
                <a:lnTo>
                  <a:pt x="170" y="4"/>
                </a:lnTo>
                <a:lnTo>
                  <a:pt x="169" y="3"/>
                </a:lnTo>
                <a:lnTo>
                  <a:pt x="170" y="2"/>
                </a:lnTo>
                <a:lnTo>
                  <a:pt x="171" y="1"/>
                </a:lnTo>
                <a:lnTo>
                  <a:pt x="179" y="1"/>
                </a:lnTo>
                <a:lnTo>
                  <a:pt x="180" y="2"/>
                </a:lnTo>
                <a:lnTo>
                  <a:pt x="180" y="3"/>
                </a:lnTo>
                <a:lnTo>
                  <a:pt x="180" y="4"/>
                </a:lnTo>
                <a:lnTo>
                  <a:pt x="179" y="4"/>
                </a:lnTo>
                <a:close/>
                <a:moveTo>
                  <a:pt x="163" y="4"/>
                </a:moveTo>
                <a:lnTo>
                  <a:pt x="155" y="4"/>
                </a:lnTo>
                <a:lnTo>
                  <a:pt x="154" y="3"/>
                </a:lnTo>
                <a:lnTo>
                  <a:pt x="155" y="2"/>
                </a:lnTo>
                <a:lnTo>
                  <a:pt x="155" y="1"/>
                </a:lnTo>
                <a:lnTo>
                  <a:pt x="163" y="1"/>
                </a:lnTo>
                <a:lnTo>
                  <a:pt x="164" y="2"/>
                </a:lnTo>
                <a:lnTo>
                  <a:pt x="164" y="3"/>
                </a:lnTo>
                <a:lnTo>
                  <a:pt x="164" y="4"/>
                </a:lnTo>
                <a:lnTo>
                  <a:pt x="163" y="4"/>
                </a:lnTo>
                <a:close/>
                <a:moveTo>
                  <a:pt x="147" y="4"/>
                </a:moveTo>
                <a:lnTo>
                  <a:pt x="140" y="4"/>
                </a:lnTo>
                <a:lnTo>
                  <a:pt x="138" y="4"/>
                </a:lnTo>
                <a:lnTo>
                  <a:pt x="138" y="2"/>
                </a:lnTo>
                <a:lnTo>
                  <a:pt x="138" y="1"/>
                </a:lnTo>
                <a:lnTo>
                  <a:pt x="140" y="1"/>
                </a:lnTo>
                <a:lnTo>
                  <a:pt x="147" y="1"/>
                </a:lnTo>
                <a:lnTo>
                  <a:pt x="148" y="1"/>
                </a:lnTo>
                <a:lnTo>
                  <a:pt x="149" y="3"/>
                </a:lnTo>
                <a:lnTo>
                  <a:pt x="148" y="4"/>
                </a:lnTo>
                <a:lnTo>
                  <a:pt x="147" y="4"/>
                </a:lnTo>
                <a:close/>
                <a:moveTo>
                  <a:pt x="132" y="4"/>
                </a:moveTo>
                <a:lnTo>
                  <a:pt x="124" y="4"/>
                </a:lnTo>
                <a:lnTo>
                  <a:pt x="123" y="3"/>
                </a:lnTo>
                <a:lnTo>
                  <a:pt x="123" y="2"/>
                </a:lnTo>
                <a:lnTo>
                  <a:pt x="123" y="1"/>
                </a:lnTo>
                <a:lnTo>
                  <a:pt x="124" y="1"/>
                </a:lnTo>
                <a:lnTo>
                  <a:pt x="132" y="1"/>
                </a:lnTo>
                <a:lnTo>
                  <a:pt x="133" y="1"/>
                </a:lnTo>
                <a:lnTo>
                  <a:pt x="134" y="2"/>
                </a:lnTo>
                <a:lnTo>
                  <a:pt x="133" y="4"/>
                </a:lnTo>
                <a:lnTo>
                  <a:pt x="132" y="4"/>
                </a:lnTo>
                <a:close/>
                <a:moveTo>
                  <a:pt x="116" y="4"/>
                </a:moveTo>
                <a:lnTo>
                  <a:pt x="108" y="4"/>
                </a:lnTo>
                <a:lnTo>
                  <a:pt x="108" y="3"/>
                </a:lnTo>
                <a:lnTo>
                  <a:pt x="108" y="2"/>
                </a:lnTo>
                <a:lnTo>
                  <a:pt x="108" y="1"/>
                </a:lnTo>
                <a:lnTo>
                  <a:pt x="116" y="1"/>
                </a:lnTo>
                <a:lnTo>
                  <a:pt x="117" y="1"/>
                </a:lnTo>
                <a:lnTo>
                  <a:pt x="117" y="2"/>
                </a:lnTo>
                <a:lnTo>
                  <a:pt x="117" y="3"/>
                </a:lnTo>
                <a:lnTo>
                  <a:pt x="116" y="4"/>
                </a:lnTo>
                <a:close/>
                <a:moveTo>
                  <a:pt x="101" y="4"/>
                </a:moveTo>
                <a:lnTo>
                  <a:pt x="93" y="4"/>
                </a:lnTo>
                <a:lnTo>
                  <a:pt x="92" y="3"/>
                </a:lnTo>
                <a:lnTo>
                  <a:pt x="91" y="2"/>
                </a:lnTo>
                <a:lnTo>
                  <a:pt x="92" y="1"/>
                </a:lnTo>
                <a:lnTo>
                  <a:pt x="93" y="1"/>
                </a:lnTo>
                <a:lnTo>
                  <a:pt x="101" y="1"/>
                </a:lnTo>
                <a:lnTo>
                  <a:pt x="102" y="1"/>
                </a:lnTo>
                <a:lnTo>
                  <a:pt x="102" y="2"/>
                </a:lnTo>
                <a:lnTo>
                  <a:pt x="102" y="3"/>
                </a:lnTo>
                <a:lnTo>
                  <a:pt x="101" y="4"/>
                </a:lnTo>
                <a:close/>
                <a:moveTo>
                  <a:pt x="85" y="4"/>
                </a:moveTo>
                <a:lnTo>
                  <a:pt x="78" y="3"/>
                </a:lnTo>
                <a:lnTo>
                  <a:pt x="77" y="3"/>
                </a:lnTo>
                <a:lnTo>
                  <a:pt x="76" y="2"/>
                </a:lnTo>
                <a:lnTo>
                  <a:pt x="77" y="1"/>
                </a:lnTo>
                <a:lnTo>
                  <a:pt x="78" y="1"/>
                </a:lnTo>
                <a:lnTo>
                  <a:pt x="85" y="1"/>
                </a:lnTo>
                <a:lnTo>
                  <a:pt x="86" y="1"/>
                </a:lnTo>
                <a:lnTo>
                  <a:pt x="86" y="2"/>
                </a:lnTo>
                <a:lnTo>
                  <a:pt x="86" y="3"/>
                </a:lnTo>
                <a:lnTo>
                  <a:pt x="85" y="4"/>
                </a:lnTo>
                <a:close/>
                <a:moveTo>
                  <a:pt x="69" y="3"/>
                </a:moveTo>
                <a:lnTo>
                  <a:pt x="62" y="3"/>
                </a:lnTo>
                <a:lnTo>
                  <a:pt x="60" y="3"/>
                </a:lnTo>
                <a:lnTo>
                  <a:pt x="60" y="2"/>
                </a:lnTo>
                <a:lnTo>
                  <a:pt x="60" y="1"/>
                </a:lnTo>
                <a:lnTo>
                  <a:pt x="62" y="1"/>
                </a:lnTo>
                <a:lnTo>
                  <a:pt x="69" y="1"/>
                </a:lnTo>
                <a:lnTo>
                  <a:pt x="70" y="1"/>
                </a:lnTo>
                <a:lnTo>
                  <a:pt x="71" y="2"/>
                </a:lnTo>
                <a:lnTo>
                  <a:pt x="70" y="3"/>
                </a:lnTo>
                <a:lnTo>
                  <a:pt x="69" y="3"/>
                </a:lnTo>
                <a:close/>
                <a:moveTo>
                  <a:pt x="54" y="3"/>
                </a:moveTo>
                <a:lnTo>
                  <a:pt x="46" y="3"/>
                </a:lnTo>
                <a:lnTo>
                  <a:pt x="45" y="3"/>
                </a:lnTo>
                <a:lnTo>
                  <a:pt x="45" y="1"/>
                </a:lnTo>
                <a:lnTo>
                  <a:pt x="46" y="1"/>
                </a:lnTo>
                <a:lnTo>
                  <a:pt x="54" y="1"/>
                </a:lnTo>
                <a:lnTo>
                  <a:pt x="55" y="1"/>
                </a:lnTo>
                <a:lnTo>
                  <a:pt x="56" y="2"/>
                </a:lnTo>
                <a:lnTo>
                  <a:pt x="55" y="3"/>
                </a:lnTo>
                <a:lnTo>
                  <a:pt x="54" y="3"/>
                </a:lnTo>
                <a:close/>
                <a:moveTo>
                  <a:pt x="39" y="3"/>
                </a:moveTo>
                <a:lnTo>
                  <a:pt x="30" y="3"/>
                </a:lnTo>
                <a:lnTo>
                  <a:pt x="30" y="2"/>
                </a:lnTo>
                <a:lnTo>
                  <a:pt x="30" y="1"/>
                </a:lnTo>
                <a:lnTo>
                  <a:pt x="39" y="1"/>
                </a:lnTo>
                <a:lnTo>
                  <a:pt x="39" y="3"/>
                </a:lnTo>
                <a:close/>
                <a:moveTo>
                  <a:pt x="23" y="3"/>
                </a:moveTo>
                <a:lnTo>
                  <a:pt x="15" y="3"/>
                </a:lnTo>
                <a:lnTo>
                  <a:pt x="14" y="2"/>
                </a:lnTo>
                <a:lnTo>
                  <a:pt x="13" y="1"/>
                </a:lnTo>
                <a:lnTo>
                  <a:pt x="14" y="1"/>
                </a:lnTo>
                <a:lnTo>
                  <a:pt x="15" y="1"/>
                </a:lnTo>
                <a:lnTo>
                  <a:pt x="23" y="1"/>
                </a:lnTo>
                <a:lnTo>
                  <a:pt x="24" y="1"/>
                </a:lnTo>
                <a:lnTo>
                  <a:pt x="24" y="2"/>
                </a:lnTo>
                <a:lnTo>
                  <a:pt x="23" y="3"/>
                </a:lnTo>
                <a:close/>
                <a:moveTo>
                  <a:pt x="7" y="3"/>
                </a:moveTo>
                <a:lnTo>
                  <a:pt x="1" y="3"/>
                </a:lnTo>
                <a:lnTo>
                  <a:pt x="0" y="2"/>
                </a:lnTo>
                <a:lnTo>
                  <a:pt x="0" y="1"/>
                </a:lnTo>
                <a:lnTo>
                  <a:pt x="1" y="0"/>
                </a:lnTo>
                <a:lnTo>
                  <a:pt x="7" y="1"/>
                </a:lnTo>
                <a:lnTo>
                  <a:pt x="9" y="1"/>
                </a:lnTo>
                <a:lnTo>
                  <a:pt x="7" y="3"/>
                </a:lnTo>
                <a:close/>
              </a:path>
            </a:pathLst>
          </a:custGeom>
          <a:solidFill>
            <a:srgbClr val="000000"/>
          </a:solidFill>
          <a:ln w="1588">
            <a:solidFill>
              <a:srgbClr val="000000"/>
            </a:solidFill>
            <a:round/>
            <a:headEnd/>
            <a:tailEnd/>
          </a:ln>
        </p:spPr>
        <p:txBody>
          <a:bodyPr/>
          <a:lstStyle/>
          <a:p>
            <a:endParaRPr lang="en-US"/>
          </a:p>
        </p:txBody>
      </p:sp>
      <p:sp>
        <p:nvSpPr>
          <p:cNvPr id="146" name="Freeform 6926"/>
          <p:cNvSpPr>
            <a:spLocks/>
          </p:cNvSpPr>
          <p:nvPr/>
        </p:nvSpPr>
        <p:spPr bwMode="auto">
          <a:xfrm>
            <a:off x="7288213" y="2944952"/>
            <a:ext cx="136525" cy="90487"/>
          </a:xfrm>
          <a:custGeom>
            <a:avLst/>
            <a:gdLst>
              <a:gd name="T0" fmla="*/ 2147483647 w 90"/>
              <a:gd name="T1" fmla="*/ 0 h 60"/>
              <a:gd name="T2" fmla="*/ 0 w 90"/>
              <a:gd name="T3" fmla="*/ 2147483647 h 60"/>
              <a:gd name="T4" fmla="*/ 2147483647 w 90"/>
              <a:gd name="T5" fmla="*/ 2147483647 h 60"/>
              <a:gd name="T6" fmla="*/ 0 60000 65536"/>
              <a:gd name="T7" fmla="*/ 0 60000 65536"/>
              <a:gd name="T8" fmla="*/ 0 60000 65536"/>
              <a:gd name="T9" fmla="*/ 0 w 90"/>
              <a:gd name="T10" fmla="*/ 0 h 60"/>
              <a:gd name="T11" fmla="*/ 90 w 90"/>
              <a:gd name="T12" fmla="*/ 60 h 60"/>
            </a:gdLst>
            <a:ahLst/>
            <a:cxnLst>
              <a:cxn ang="T6">
                <a:pos x="T0" y="T1"/>
              </a:cxn>
              <a:cxn ang="T7">
                <a:pos x="T2" y="T3"/>
              </a:cxn>
              <a:cxn ang="T8">
                <a:pos x="T4" y="T5"/>
              </a:cxn>
            </a:cxnLst>
            <a:rect l="T9" t="T10" r="T11" b="T12"/>
            <a:pathLst>
              <a:path w="90" h="60">
                <a:moveTo>
                  <a:pt x="90" y="0"/>
                </a:moveTo>
                <a:lnTo>
                  <a:pt x="0" y="29"/>
                </a:lnTo>
                <a:lnTo>
                  <a:pt x="90" y="60"/>
                </a:lnTo>
              </a:path>
            </a:pathLst>
          </a:custGeom>
          <a:noFill/>
          <a:ln w="3175">
            <a:solidFill>
              <a:srgbClr val="000000"/>
            </a:solidFill>
            <a:round/>
            <a:headEnd/>
            <a:tailEnd/>
          </a:ln>
        </p:spPr>
        <p:txBody>
          <a:bodyPr/>
          <a:lstStyle/>
          <a:p>
            <a:endParaRPr lang="en-US"/>
          </a:p>
        </p:txBody>
      </p:sp>
      <p:cxnSp>
        <p:nvCxnSpPr>
          <p:cNvPr id="147" name="Straight Arrow Connector 6927"/>
          <p:cNvCxnSpPr>
            <a:cxnSpLocks noChangeShapeType="1"/>
          </p:cNvCxnSpPr>
          <p:nvPr/>
        </p:nvCxnSpPr>
        <p:spPr bwMode="auto">
          <a:xfrm rot="5400000">
            <a:off x="4546601" y="2032139"/>
            <a:ext cx="298450" cy="3175"/>
          </a:xfrm>
          <a:prstGeom prst="straightConnector1">
            <a:avLst/>
          </a:prstGeom>
          <a:noFill/>
          <a:ln w="38100">
            <a:solidFill>
              <a:schemeClr val="tx1"/>
            </a:solidFill>
            <a:round/>
            <a:headEnd type="triangle" w="med" len="med"/>
            <a:tailEnd type="triangle" w="med" len="med"/>
          </a:ln>
        </p:spPr>
      </p:cxnSp>
      <p:sp>
        <p:nvSpPr>
          <p:cNvPr id="148" name="Line 1789"/>
          <p:cNvSpPr>
            <a:spLocks noChangeShapeType="1"/>
          </p:cNvSpPr>
          <p:nvPr/>
        </p:nvSpPr>
        <p:spPr bwMode="auto">
          <a:xfrm flipV="1">
            <a:off x="3217863" y="3400564"/>
            <a:ext cx="542925" cy="304800"/>
          </a:xfrm>
          <a:prstGeom prst="line">
            <a:avLst/>
          </a:prstGeom>
          <a:noFill/>
          <a:ln w="38100">
            <a:solidFill>
              <a:schemeClr val="tx1"/>
            </a:solidFill>
            <a:round/>
            <a:headEnd type="triangle" w="med" len="med"/>
            <a:tailEnd type="triangle" w="med" len="med"/>
          </a:ln>
        </p:spPr>
        <p:txBody>
          <a:bodyPr/>
          <a:lstStyle/>
          <a:p>
            <a:endParaRPr lang="en-US"/>
          </a:p>
        </p:txBody>
      </p:sp>
      <p:sp>
        <p:nvSpPr>
          <p:cNvPr id="149" name="Line 1790"/>
          <p:cNvSpPr>
            <a:spLocks noChangeShapeType="1"/>
          </p:cNvSpPr>
          <p:nvPr/>
        </p:nvSpPr>
        <p:spPr bwMode="auto">
          <a:xfrm>
            <a:off x="4760913" y="3714889"/>
            <a:ext cx="9525" cy="488950"/>
          </a:xfrm>
          <a:prstGeom prst="line">
            <a:avLst/>
          </a:prstGeom>
          <a:noFill/>
          <a:ln w="38100">
            <a:solidFill>
              <a:schemeClr val="tx1"/>
            </a:solidFill>
            <a:round/>
            <a:headEnd type="triangle" w="med" len="med"/>
            <a:tailEnd type="triangle" w="med" len="med"/>
          </a:ln>
        </p:spPr>
        <p:txBody>
          <a:bodyPr/>
          <a:lstStyle/>
          <a:p>
            <a:endParaRPr lang="en-US"/>
          </a:p>
        </p:txBody>
      </p:sp>
      <p:sp>
        <p:nvSpPr>
          <p:cNvPr id="150" name="Freeform 6931"/>
          <p:cNvSpPr>
            <a:spLocks/>
          </p:cNvSpPr>
          <p:nvPr/>
        </p:nvSpPr>
        <p:spPr bwMode="auto">
          <a:xfrm>
            <a:off x="5853113" y="3352939"/>
            <a:ext cx="1760537" cy="1246188"/>
          </a:xfrm>
          <a:custGeom>
            <a:avLst/>
            <a:gdLst>
              <a:gd name="T0" fmla="*/ 2147483647 w 1169"/>
              <a:gd name="T1" fmla="*/ 2147483647 h 827"/>
              <a:gd name="T2" fmla="*/ 2147483647 w 1169"/>
              <a:gd name="T3" fmla="*/ 2147483647 h 827"/>
              <a:gd name="T4" fmla="*/ 2147483647 w 1169"/>
              <a:gd name="T5" fmla="*/ 2147483647 h 827"/>
              <a:gd name="T6" fmla="*/ 2147483647 w 1169"/>
              <a:gd name="T7" fmla="*/ 2147483647 h 827"/>
              <a:gd name="T8" fmla="*/ 2147483647 w 1169"/>
              <a:gd name="T9" fmla="*/ 2147483647 h 827"/>
              <a:gd name="T10" fmla="*/ 2147483647 w 1169"/>
              <a:gd name="T11" fmla="*/ 2147483647 h 827"/>
              <a:gd name="T12" fmla="*/ 2147483647 w 1169"/>
              <a:gd name="T13" fmla="*/ 2147483647 h 827"/>
              <a:gd name="T14" fmla="*/ 2147483647 w 1169"/>
              <a:gd name="T15" fmla="*/ 2147483647 h 827"/>
              <a:gd name="T16" fmla="*/ 2147483647 w 1169"/>
              <a:gd name="T17" fmla="*/ 2147483647 h 827"/>
              <a:gd name="T18" fmla="*/ 2147483647 w 1169"/>
              <a:gd name="T19" fmla="*/ 2147483647 h 827"/>
              <a:gd name="T20" fmla="*/ 0 w 1169"/>
              <a:gd name="T21" fmla="*/ 2147483647 h 827"/>
              <a:gd name="T22" fmla="*/ 2147483647 w 1169"/>
              <a:gd name="T23" fmla="*/ 2147483647 h 827"/>
              <a:gd name="T24" fmla="*/ 2147483647 w 1169"/>
              <a:gd name="T25" fmla="*/ 2147483647 h 827"/>
              <a:gd name="T26" fmla="*/ 2147483647 w 1169"/>
              <a:gd name="T27" fmla="*/ 2147483647 h 827"/>
              <a:gd name="T28" fmla="*/ 2147483647 w 1169"/>
              <a:gd name="T29" fmla="*/ 2147483647 h 827"/>
              <a:gd name="T30" fmla="*/ 2147483647 w 1169"/>
              <a:gd name="T31" fmla="*/ 2147483647 h 827"/>
              <a:gd name="T32" fmla="*/ 2147483647 w 1169"/>
              <a:gd name="T33" fmla="*/ 2147483647 h 827"/>
              <a:gd name="T34" fmla="*/ 2147483647 w 1169"/>
              <a:gd name="T35" fmla="*/ 2147483647 h 827"/>
              <a:gd name="T36" fmla="*/ 2147483647 w 1169"/>
              <a:gd name="T37" fmla="*/ 2147483647 h 827"/>
              <a:gd name="T38" fmla="*/ 2147483647 w 1169"/>
              <a:gd name="T39" fmla="*/ 2147483647 h 827"/>
              <a:gd name="T40" fmla="*/ 2147483647 w 1169"/>
              <a:gd name="T41" fmla="*/ 2147483647 h 827"/>
              <a:gd name="T42" fmla="*/ 2147483647 w 1169"/>
              <a:gd name="T43" fmla="*/ 2147483647 h 827"/>
              <a:gd name="T44" fmla="*/ 2147483647 w 1169"/>
              <a:gd name="T45" fmla="*/ 2147483647 h 827"/>
              <a:gd name="T46" fmla="*/ 2147483647 w 1169"/>
              <a:gd name="T47" fmla="*/ 2147483647 h 827"/>
              <a:gd name="T48" fmla="*/ 2147483647 w 1169"/>
              <a:gd name="T49" fmla="*/ 2147483647 h 827"/>
              <a:gd name="T50" fmla="*/ 2147483647 w 1169"/>
              <a:gd name="T51" fmla="*/ 2147483647 h 827"/>
              <a:gd name="T52" fmla="*/ 2147483647 w 1169"/>
              <a:gd name="T53" fmla="*/ 2147483647 h 827"/>
              <a:gd name="T54" fmla="*/ 2147483647 w 1169"/>
              <a:gd name="T55" fmla="*/ 2147483647 h 827"/>
              <a:gd name="T56" fmla="*/ 2147483647 w 1169"/>
              <a:gd name="T57" fmla="*/ 2147483647 h 827"/>
              <a:gd name="T58" fmla="*/ 2147483647 w 1169"/>
              <a:gd name="T59" fmla="*/ 2147483647 h 827"/>
              <a:gd name="T60" fmla="*/ 2147483647 w 1169"/>
              <a:gd name="T61" fmla="*/ 2147483647 h 827"/>
              <a:gd name="T62" fmla="*/ 2147483647 w 1169"/>
              <a:gd name="T63" fmla="*/ 2147483647 h 827"/>
              <a:gd name="T64" fmla="*/ 2147483647 w 1169"/>
              <a:gd name="T65" fmla="*/ 2147483647 h 827"/>
              <a:gd name="T66" fmla="*/ 2147483647 w 1169"/>
              <a:gd name="T67" fmla="*/ 2147483647 h 827"/>
              <a:gd name="T68" fmla="*/ 2147483647 w 1169"/>
              <a:gd name="T69" fmla="*/ 2147483647 h 827"/>
              <a:gd name="T70" fmla="*/ 2147483647 w 1169"/>
              <a:gd name="T71" fmla="*/ 2147483647 h 827"/>
              <a:gd name="T72" fmla="*/ 2147483647 w 1169"/>
              <a:gd name="T73" fmla="*/ 2147483647 h 827"/>
              <a:gd name="T74" fmla="*/ 2147483647 w 1169"/>
              <a:gd name="T75" fmla="*/ 2147483647 h 827"/>
              <a:gd name="T76" fmla="*/ 2147483647 w 1169"/>
              <a:gd name="T77" fmla="*/ 2147483647 h 827"/>
              <a:gd name="T78" fmla="*/ 2147483647 w 1169"/>
              <a:gd name="T79" fmla="*/ 2147483647 h 827"/>
              <a:gd name="T80" fmla="*/ 2147483647 w 1169"/>
              <a:gd name="T81" fmla="*/ 2147483647 h 827"/>
              <a:gd name="T82" fmla="*/ 2147483647 w 1169"/>
              <a:gd name="T83" fmla="*/ 2147483647 h 827"/>
              <a:gd name="T84" fmla="*/ 2147483647 w 1169"/>
              <a:gd name="T85" fmla="*/ 0 h 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9"/>
              <a:gd name="T130" fmla="*/ 0 h 827"/>
              <a:gd name="T131" fmla="*/ 1169 w 1169"/>
              <a:gd name="T132" fmla="*/ 827 h 82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9" h="827">
                <a:moveTo>
                  <a:pt x="584" y="0"/>
                </a:moveTo>
                <a:lnTo>
                  <a:pt x="554" y="1"/>
                </a:lnTo>
                <a:lnTo>
                  <a:pt x="525" y="2"/>
                </a:lnTo>
                <a:lnTo>
                  <a:pt x="496" y="5"/>
                </a:lnTo>
                <a:lnTo>
                  <a:pt x="467" y="9"/>
                </a:lnTo>
                <a:lnTo>
                  <a:pt x="438" y="13"/>
                </a:lnTo>
                <a:lnTo>
                  <a:pt x="410" y="19"/>
                </a:lnTo>
                <a:lnTo>
                  <a:pt x="384" y="25"/>
                </a:lnTo>
                <a:lnTo>
                  <a:pt x="357" y="32"/>
                </a:lnTo>
                <a:lnTo>
                  <a:pt x="331" y="41"/>
                </a:lnTo>
                <a:lnTo>
                  <a:pt x="306" y="50"/>
                </a:lnTo>
                <a:lnTo>
                  <a:pt x="281" y="60"/>
                </a:lnTo>
                <a:lnTo>
                  <a:pt x="258" y="70"/>
                </a:lnTo>
                <a:lnTo>
                  <a:pt x="235" y="83"/>
                </a:lnTo>
                <a:lnTo>
                  <a:pt x="212" y="95"/>
                </a:lnTo>
                <a:lnTo>
                  <a:pt x="191" y="108"/>
                </a:lnTo>
                <a:lnTo>
                  <a:pt x="171" y="122"/>
                </a:lnTo>
                <a:lnTo>
                  <a:pt x="152" y="135"/>
                </a:lnTo>
                <a:lnTo>
                  <a:pt x="134" y="151"/>
                </a:lnTo>
                <a:lnTo>
                  <a:pt x="116" y="166"/>
                </a:lnTo>
                <a:lnTo>
                  <a:pt x="100" y="182"/>
                </a:lnTo>
                <a:lnTo>
                  <a:pt x="85" y="200"/>
                </a:lnTo>
                <a:lnTo>
                  <a:pt x="70" y="217"/>
                </a:lnTo>
                <a:lnTo>
                  <a:pt x="57" y="234"/>
                </a:lnTo>
                <a:lnTo>
                  <a:pt x="46" y="253"/>
                </a:lnTo>
                <a:lnTo>
                  <a:pt x="35" y="272"/>
                </a:lnTo>
                <a:lnTo>
                  <a:pt x="27" y="290"/>
                </a:lnTo>
                <a:lnTo>
                  <a:pt x="18" y="311"/>
                </a:lnTo>
                <a:lnTo>
                  <a:pt x="12" y="330"/>
                </a:lnTo>
                <a:lnTo>
                  <a:pt x="7" y="350"/>
                </a:lnTo>
                <a:lnTo>
                  <a:pt x="3" y="372"/>
                </a:lnTo>
                <a:lnTo>
                  <a:pt x="1" y="393"/>
                </a:lnTo>
                <a:lnTo>
                  <a:pt x="0" y="414"/>
                </a:lnTo>
                <a:lnTo>
                  <a:pt x="1" y="435"/>
                </a:lnTo>
                <a:lnTo>
                  <a:pt x="3" y="456"/>
                </a:lnTo>
                <a:lnTo>
                  <a:pt x="7" y="477"/>
                </a:lnTo>
                <a:lnTo>
                  <a:pt x="12" y="497"/>
                </a:lnTo>
                <a:lnTo>
                  <a:pt x="18" y="517"/>
                </a:lnTo>
                <a:lnTo>
                  <a:pt x="27" y="536"/>
                </a:lnTo>
                <a:lnTo>
                  <a:pt x="35" y="556"/>
                </a:lnTo>
                <a:lnTo>
                  <a:pt x="46" y="574"/>
                </a:lnTo>
                <a:lnTo>
                  <a:pt x="57" y="593"/>
                </a:lnTo>
                <a:lnTo>
                  <a:pt x="70" y="611"/>
                </a:lnTo>
                <a:lnTo>
                  <a:pt x="85" y="628"/>
                </a:lnTo>
                <a:lnTo>
                  <a:pt x="100" y="645"/>
                </a:lnTo>
                <a:lnTo>
                  <a:pt x="116" y="661"/>
                </a:lnTo>
                <a:lnTo>
                  <a:pt x="134" y="677"/>
                </a:lnTo>
                <a:lnTo>
                  <a:pt x="152" y="692"/>
                </a:lnTo>
                <a:lnTo>
                  <a:pt x="171" y="706"/>
                </a:lnTo>
                <a:lnTo>
                  <a:pt x="191" y="720"/>
                </a:lnTo>
                <a:lnTo>
                  <a:pt x="212" y="733"/>
                </a:lnTo>
                <a:lnTo>
                  <a:pt x="235" y="745"/>
                </a:lnTo>
                <a:lnTo>
                  <a:pt x="258" y="756"/>
                </a:lnTo>
                <a:lnTo>
                  <a:pt x="281" y="768"/>
                </a:lnTo>
                <a:lnTo>
                  <a:pt x="306" y="777"/>
                </a:lnTo>
                <a:lnTo>
                  <a:pt x="331" y="786"/>
                </a:lnTo>
                <a:lnTo>
                  <a:pt x="357" y="794"/>
                </a:lnTo>
                <a:lnTo>
                  <a:pt x="384" y="803"/>
                </a:lnTo>
                <a:lnTo>
                  <a:pt x="410" y="809"/>
                </a:lnTo>
                <a:lnTo>
                  <a:pt x="438" y="814"/>
                </a:lnTo>
                <a:lnTo>
                  <a:pt x="467" y="819"/>
                </a:lnTo>
                <a:lnTo>
                  <a:pt x="496" y="823"/>
                </a:lnTo>
                <a:lnTo>
                  <a:pt x="525" y="825"/>
                </a:lnTo>
                <a:lnTo>
                  <a:pt x="554" y="827"/>
                </a:lnTo>
                <a:lnTo>
                  <a:pt x="584" y="827"/>
                </a:lnTo>
                <a:lnTo>
                  <a:pt x="614" y="827"/>
                </a:lnTo>
                <a:lnTo>
                  <a:pt x="644" y="825"/>
                </a:lnTo>
                <a:lnTo>
                  <a:pt x="674" y="823"/>
                </a:lnTo>
                <a:lnTo>
                  <a:pt x="702" y="819"/>
                </a:lnTo>
                <a:lnTo>
                  <a:pt x="730" y="814"/>
                </a:lnTo>
                <a:lnTo>
                  <a:pt x="758" y="809"/>
                </a:lnTo>
                <a:lnTo>
                  <a:pt x="786" y="803"/>
                </a:lnTo>
                <a:lnTo>
                  <a:pt x="812" y="794"/>
                </a:lnTo>
                <a:lnTo>
                  <a:pt x="837" y="786"/>
                </a:lnTo>
                <a:lnTo>
                  <a:pt x="863" y="777"/>
                </a:lnTo>
                <a:lnTo>
                  <a:pt x="888" y="768"/>
                </a:lnTo>
                <a:lnTo>
                  <a:pt x="911" y="756"/>
                </a:lnTo>
                <a:lnTo>
                  <a:pt x="934" y="745"/>
                </a:lnTo>
                <a:lnTo>
                  <a:pt x="956" y="733"/>
                </a:lnTo>
                <a:lnTo>
                  <a:pt x="977" y="720"/>
                </a:lnTo>
                <a:lnTo>
                  <a:pt x="997" y="706"/>
                </a:lnTo>
                <a:lnTo>
                  <a:pt x="1017" y="692"/>
                </a:lnTo>
                <a:lnTo>
                  <a:pt x="1036" y="677"/>
                </a:lnTo>
                <a:lnTo>
                  <a:pt x="1053" y="661"/>
                </a:lnTo>
                <a:lnTo>
                  <a:pt x="1069" y="645"/>
                </a:lnTo>
                <a:lnTo>
                  <a:pt x="1084" y="628"/>
                </a:lnTo>
                <a:lnTo>
                  <a:pt x="1098" y="611"/>
                </a:lnTo>
                <a:lnTo>
                  <a:pt x="1111" y="593"/>
                </a:lnTo>
                <a:lnTo>
                  <a:pt x="1123" y="574"/>
                </a:lnTo>
                <a:lnTo>
                  <a:pt x="1134" y="556"/>
                </a:lnTo>
                <a:lnTo>
                  <a:pt x="1143" y="536"/>
                </a:lnTo>
                <a:lnTo>
                  <a:pt x="1151" y="517"/>
                </a:lnTo>
                <a:lnTo>
                  <a:pt x="1157" y="497"/>
                </a:lnTo>
                <a:lnTo>
                  <a:pt x="1162" y="477"/>
                </a:lnTo>
                <a:lnTo>
                  <a:pt x="1166" y="456"/>
                </a:lnTo>
                <a:lnTo>
                  <a:pt x="1168" y="435"/>
                </a:lnTo>
                <a:lnTo>
                  <a:pt x="1169" y="414"/>
                </a:lnTo>
                <a:lnTo>
                  <a:pt x="1168" y="393"/>
                </a:lnTo>
                <a:lnTo>
                  <a:pt x="1166" y="372"/>
                </a:lnTo>
                <a:lnTo>
                  <a:pt x="1162" y="350"/>
                </a:lnTo>
                <a:lnTo>
                  <a:pt x="1157" y="330"/>
                </a:lnTo>
                <a:lnTo>
                  <a:pt x="1151" y="311"/>
                </a:lnTo>
                <a:lnTo>
                  <a:pt x="1143" y="290"/>
                </a:lnTo>
                <a:lnTo>
                  <a:pt x="1134" y="272"/>
                </a:lnTo>
                <a:lnTo>
                  <a:pt x="1123" y="253"/>
                </a:lnTo>
                <a:lnTo>
                  <a:pt x="1111" y="234"/>
                </a:lnTo>
                <a:lnTo>
                  <a:pt x="1098" y="217"/>
                </a:lnTo>
                <a:lnTo>
                  <a:pt x="1084" y="200"/>
                </a:lnTo>
                <a:lnTo>
                  <a:pt x="1069" y="182"/>
                </a:lnTo>
                <a:lnTo>
                  <a:pt x="1053" y="166"/>
                </a:lnTo>
                <a:lnTo>
                  <a:pt x="1036" y="151"/>
                </a:lnTo>
                <a:lnTo>
                  <a:pt x="1017" y="135"/>
                </a:lnTo>
                <a:lnTo>
                  <a:pt x="997" y="122"/>
                </a:lnTo>
                <a:lnTo>
                  <a:pt x="977" y="108"/>
                </a:lnTo>
                <a:lnTo>
                  <a:pt x="956" y="95"/>
                </a:lnTo>
                <a:lnTo>
                  <a:pt x="934" y="83"/>
                </a:lnTo>
                <a:lnTo>
                  <a:pt x="911" y="70"/>
                </a:lnTo>
                <a:lnTo>
                  <a:pt x="888" y="60"/>
                </a:lnTo>
                <a:lnTo>
                  <a:pt x="863" y="50"/>
                </a:lnTo>
                <a:lnTo>
                  <a:pt x="837" y="41"/>
                </a:lnTo>
                <a:lnTo>
                  <a:pt x="812" y="32"/>
                </a:lnTo>
                <a:lnTo>
                  <a:pt x="786" y="25"/>
                </a:lnTo>
                <a:lnTo>
                  <a:pt x="758" y="19"/>
                </a:lnTo>
                <a:lnTo>
                  <a:pt x="730" y="13"/>
                </a:lnTo>
                <a:lnTo>
                  <a:pt x="702" y="9"/>
                </a:lnTo>
                <a:lnTo>
                  <a:pt x="674" y="5"/>
                </a:lnTo>
                <a:lnTo>
                  <a:pt x="644" y="2"/>
                </a:lnTo>
                <a:lnTo>
                  <a:pt x="614" y="1"/>
                </a:lnTo>
                <a:lnTo>
                  <a:pt x="584" y="0"/>
                </a:lnTo>
                <a:close/>
              </a:path>
            </a:pathLst>
          </a:custGeom>
          <a:solidFill>
            <a:srgbClr val="FFFFFF">
              <a:alpha val="0"/>
            </a:srgbClr>
          </a:solidFill>
          <a:ln w="9525">
            <a:noFill/>
            <a:round/>
            <a:headEnd/>
            <a:tailEnd/>
          </a:ln>
        </p:spPr>
        <p:txBody>
          <a:bodyPr/>
          <a:lstStyle/>
          <a:p>
            <a:endParaRPr lang="en-US"/>
          </a:p>
        </p:txBody>
      </p:sp>
      <p:sp>
        <p:nvSpPr>
          <p:cNvPr id="151" name="Freeform 150"/>
          <p:cNvSpPr>
            <a:spLocks/>
          </p:cNvSpPr>
          <p:nvPr/>
        </p:nvSpPr>
        <p:spPr bwMode="auto">
          <a:xfrm>
            <a:off x="5800725" y="3281502"/>
            <a:ext cx="1762125" cy="1320800"/>
          </a:xfrm>
          <a:custGeom>
            <a:avLst/>
            <a:gdLst>
              <a:gd name="T0" fmla="*/ 2147483647 w 1169"/>
              <a:gd name="T1" fmla="*/ 2147483647 h 831"/>
              <a:gd name="T2" fmla="*/ 2147483647 w 1169"/>
              <a:gd name="T3" fmla="*/ 2147483647 h 831"/>
              <a:gd name="T4" fmla="*/ 2147483647 w 1169"/>
              <a:gd name="T5" fmla="*/ 2147483647 h 831"/>
              <a:gd name="T6" fmla="*/ 2147483647 w 1169"/>
              <a:gd name="T7" fmla="*/ 2147483647 h 831"/>
              <a:gd name="T8" fmla="*/ 2147483647 w 1169"/>
              <a:gd name="T9" fmla="*/ 2147483647 h 831"/>
              <a:gd name="T10" fmla="*/ 2147483647 w 1169"/>
              <a:gd name="T11" fmla="*/ 2147483647 h 831"/>
              <a:gd name="T12" fmla="*/ 2147483647 w 1169"/>
              <a:gd name="T13" fmla="*/ 2147483647 h 831"/>
              <a:gd name="T14" fmla="*/ 2147483647 w 1169"/>
              <a:gd name="T15" fmla="*/ 2147483647 h 831"/>
              <a:gd name="T16" fmla="*/ 2147483647 w 1169"/>
              <a:gd name="T17" fmla="*/ 2147483647 h 831"/>
              <a:gd name="T18" fmla="*/ 2147483647 w 1169"/>
              <a:gd name="T19" fmla="*/ 2147483647 h 831"/>
              <a:gd name="T20" fmla="*/ 0 w 1169"/>
              <a:gd name="T21" fmla="*/ 2147483647 h 831"/>
              <a:gd name="T22" fmla="*/ 2147483647 w 1169"/>
              <a:gd name="T23" fmla="*/ 2147483647 h 831"/>
              <a:gd name="T24" fmla="*/ 2147483647 w 1169"/>
              <a:gd name="T25" fmla="*/ 2147483647 h 831"/>
              <a:gd name="T26" fmla="*/ 2147483647 w 1169"/>
              <a:gd name="T27" fmla="*/ 2147483647 h 831"/>
              <a:gd name="T28" fmla="*/ 2147483647 w 1169"/>
              <a:gd name="T29" fmla="*/ 2147483647 h 831"/>
              <a:gd name="T30" fmla="*/ 2147483647 w 1169"/>
              <a:gd name="T31" fmla="*/ 2147483647 h 831"/>
              <a:gd name="T32" fmla="*/ 2147483647 w 1169"/>
              <a:gd name="T33" fmla="*/ 2147483647 h 831"/>
              <a:gd name="T34" fmla="*/ 2147483647 w 1169"/>
              <a:gd name="T35" fmla="*/ 2147483647 h 831"/>
              <a:gd name="T36" fmla="*/ 2147483647 w 1169"/>
              <a:gd name="T37" fmla="*/ 2147483647 h 831"/>
              <a:gd name="T38" fmla="*/ 2147483647 w 1169"/>
              <a:gd name="T39" fmla="*/ 2147483647 h 831"/>
              <a:gd name="T40" fmla="*/ 2147483647 w 1169"/>
              <a:gd name="T41" fmla="*/ 2147483647 h 831"/>
              <a:gd name="T42" fmla="*/ 2147483647 w 1169"/>
              <a:gd name="T43" fmla="*/ 2147483647 h 831"/>
              <a:gd name="T44" fmla="*/ 2147483647 w 1169"/>
              <a:gd name="T45" fmla="*/ 2147483647 h 831"/>
              <a:gd name="T46" fmla="*/ 2147483647 w 1169"/>
              <a:gd name="T47" fmla="*/ 2147483647 h 831"/>
              <a:gd name="T48" fmla="*/ 2147483647 w 1169"/>
              <a:gd name="T49" fmla="*/ 2147483647 h 831"/>
              <a:gd name="T50" fmla="*/ 2147483647 w 1169"/>
              <a:gd name="T51" fmla="*/ 2147483647 h 831"/>
              <a:gd name="T52" fmla="*/ 2147483647 w 1169"/>
              <a:gd name="T53" fmla="*/ 2147483647 h 831"/>
              <a:gd name="T54" fmla="*/ 2147483647 w 1169"/>
              <a:gd name="T55" fmla="*/ 2147483647 h 831"/>
              <a:gd name="T56" fmla="*/ 2147483647 w 1169"/>
              <a:gd name="T57" fmla="*/ 2147483647 h 831"/>
              <a:gd name="T58" fmla="*/ 2147483647 w 1169"/>
              <a:gd name="T59" fmla="*/ 2147483647 h 831"/>
              <a:gd name="T60" fmla="*/ 2147483647 w 1169"/>
              <a:gd name="T61" fmla="*/ 2147483647 h 831"/>
              <a:gd name="T62" fmla="*/ 2147483647 w 1169"/>
              <a:gd name="T63" fmla="*/ 2147483647 h 831"/>
              <a:gd name="T64" fmla="*/ 2147483647 w 1169"/>
              <a:gd name="T65" fmla="*/ 2147483647 h 831"/>
              <a:gd name="T66" fmla="*/ 2147483647 w 1169"/>
              <a:gd name="T67" fmla="*/ 2147483647 h 831"/>
              <a:gd name="T68" fmla="*/ 2147483647 w 1169"/>
              <a:gd name="T69" fmla="*/ 2147483647 h 831"/>
              <a:gd name="T70" fmla="*/ 2147483647 w 1169"/>
              <a:gd name="T71" fmla="*/ 2147483647 h 831"/>
              <a:gd name="T72" fmla="*/ 2147483647 w 1169"/>
              <a:gd name="T73" fmla="*/ 2147483647 h 831"/>
              <a:gd name="T74" fmla="*/ 2147483647 w 1169"/>
              <a:gd name="T75" fmla="*/ 2147483647 h 831"/>
              <a:gd name="T76" fmla="*/ 2147483647 w 1169"/>
              <a:gd name="T77" fmla="*/ 2147483647 h 831"/>
              <a:gd name="T78" fmla="*/ 2147483647 w 1169"/>
              <a:gd name="T79" fmla="*/ 2147483647 h 831"/>
              <a:gd name="T80" fmla="*/ 2147483647 w 1169"/>
              <a:gd name="T81" fmla="*/ 2147483647 h 831"/>
              <a:gd name="T82" fmla="*/ 2147483647 w 1169"/>
              <a:gd name="T83" fmla="*/ 2147483647 h 831"/>
              <a:gd name="T84" fmla="*/ 2147483647 w 1169"/>
              <a:gd name="T85" fmla="*/ 0 h 8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9"/>
              <a:gd name="T130" fmla="*/ 0 h 831"/>
              <a:gd name="T131" fmla="*/ 1169 w 1169"/>
              <a:gd name="T132" fmla="*/ 831 h 8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9" h="831">
                <a:moveTo>
                  <a:pt x="584" y="0"/>
                </a:moveTo>
                <a:lnTo>
                  <a:pt x="554" y="1"/>
                </a:lnTo>
                <a:lnTo>
                  <a:pt x="525" y="3"/>
                </a:lnTo>
                <a:lnTo>
                  <a:pt x="496" y="5"/>
                </a:lnTo>
                <a:lnTo>
                  <a:pt x="467" y="8"/>
                </a:lnTo>
                <a:lnTo>
                  <a:pt x="438" y="13"/>
                </a:lnTo>
                <a:lnTo>
                  <a:pt x="410" y="19"/>
                </a:lnTo>
                <a:lnTo>
                  <a:pt x="384" y="25"/>
                </a:lnTo>
                <a:lnTo>
                  <a:pt x="357" y="33"/>
                </a:lnTo>
                <a:lnTo>
                  <a:pt x="331" y="41"/>
                </a:lnTo>
                <a:lnTo>
                  <a:pt x="306" y="51"/>
                </a:lnTo>
                <a:lnTo>
                  <a:pt x="281" y="60"/>
                </a:lnTo>
                <a:lnTo>
                  <a:pt x="258" y="71"/>
                </a:lnTo>
                <a:lnTo>
                  <a:pt x="235" y="83"/>
                </a:lnTo>
                <a:lnTo>
                  <a:pt x="212" y="95"/>
                </a:lnTo>
                <a:lnTo>
                  <a:pt x="191" y="108"/>
                </a:lnTo>
                <a:lnTo>
                  <a:pt x="171" y="122"/>
                </a:lnTo>
                <a:lnTo>
                  <a:pt x="152" y="136"/>
                </a:lnTo>
                <a:lnTo>
                  <a:pt x="134" y="151"/>
                </a:lnTo>
                <a:lnTo>
                  <a:pt x="116" y="167"/>
                </a:lnTo>
                <a:lnTo>
                  <a:pt x="100" y="183"/>
                </a:lnTo>
                <a:lnTo>
                  <a:pt x="85" y="200"/>
                </a:lnTo>
                <a:lnTo>
                  <a:pt x="70" y="218"/>
                </a:lnTo>
                <a:lnTo>
                  <a:pt x="57" y="236"/>
                </a:lnTo>
                <a:lnTo>
                  <a:pt x="46" y="253"/>
                </a:lnTo>
                <a:lnTo>
                  <a:pt x="35" y="273"/>
                </a:lnTo>
                <a:lnTo>
                  <a:pt x="27" y="292"/>
                </a:lnTo>
                <a:lnTo>
                  <a:pt x="18" y="312"/>
                </a:lnTo>
                <a:lnTo>
                  <a:pt x="12" y="331"/>
                </a:lnTo>
                <a:lnTo>
                  <a:pt x="7" y="352"/>
                </a:lnTo>
                <a:lnTo>
                  <a:pt x="3" y="373"/>
                </a:lnTo>
                <a:lnTo>
                  <a:pt x="1" y="394"/>
                </a:lnTo>
                <a:lnTo>
                  <a:pt x="0" y="415"/>
                </a:lnTo>
                <a:lnTo>
                  <a:pt x="1" y="437"/>
                </a:lnTo>
                <a:lnTo>
                  <a:pt x="3" y="458"/>
                </a:lnTo>
                <a:lnTo>
                  <a:pt x="7" y="478"/>
                </a:lnTo>
                <a:lnTo>
                  <a:pt x="12" y="499"/>
                </a:lnTo>
                <a:lnTo>
                  <a:pt x="18" y="519"/>
                </a:lnTo>
                <a:lnTo>
                  <a:pt x="27" y="539"/>
                </a:lnTo>
                <a:lnTo>
                  <a:pt x="35" y="558"/>
                </a:lnTo>
                <a:lnTo>
                  <a:pt x="46" y="577"/>
                </a:lnTo>
                <a:lnTo>
                  <a:pt x="57" y="595"/>
                </a:lnTo>
                <a:lnTo>
                  <a:pt x="70" y="613"/>
                </a:lnTo>
                <a:lnTo>
                  <a:pt x="85" y="631"/>
                </a:lnTo>
                <a:lnTo>
                  <a:pt x="100" y="647"/>
                </a:lnTo>
                <a:lnTo>
                  <a:pt x="116" y="663"/>
                </a:lnTo>
                <a:lnTo>
                  <a:pt x="134" y="680"/>
                </a:lnTo>
                <a:lnTo>
                  <a:pt x="152" y="694"/>
                </a:lnTo>
                <a:lnTo>
                  <a:pt x="171" y="709"/>
                </a:lnTo>
                <a:lnTo>
                  <a:pt x="191" y="723"/>
                </a:lnTo>
                <a:lnTo>
                  <a:pt x="212" y="736"/>
                </a:lnTo>
                <a:lnTo>
                  <a:pt x="235" y="748"/>
                </a:lnTo>
                <a:lnTo>
                  <a:pt x="258" y="760"/>
                </a:lnTo>
                <a:lnTo>
                  <a:pt x="281" y="770"/>
                </a:lnTo>
                <a:lnTo>
                  <a:pt x="306" y="780"/>
                </a:lnTo>
                <a:lnTo>
                  <a:pt x="331" y="789"/>
                </a:lnTo>
                <a:lnTo>
                  <a:pt x="357" y="798"/>
                </a:lnTo>
                <a:lnTo>
                  <a:pt x="384" y="805"/>
                </a:lnTo>
                <a:lnTo>
                  <a:pt x="410" y="812"/>
                </a:lnTo>
                <a:lnTo>
                  <a:pt x="438" y="818"/>
                </a:lnTo>
                <a:lnTo>
                  <a:pt x="467" y="822"/>
                </a:lnTo>
                <a:lnTo>
                  <a:pt x="496" y="826"/>
                </a:lnTo>
                <a:lnTo>
                  <a:pt x="525" y="828"/>
                </a:lnTo>
                <a:lnTo>
                  <a:pt x="554" y="830"/>
                </a:lnTo>
                <a:lnTo>
                  <a:pt x="584" y="831"/>
                </a:lnTo>
                <a:lnTo>
                  <a:pt x="614" y="830"/>
                </a:lnTo>
                <a:lnTo>
                  <a:pt x="644" y="828"/>
                </a:lnTo>
                <a:lnTo>
                  <a:pt x="674" y="826"/>
                </a:lnTo>
                <a:lnTo>
                  <a:pt x="702" y="822"/>
                </a:lnTo>
                <a:lnTo>
                  <a:pt x="730" y="818"/>
                </a:lnTo>
                <a:lnTo>
                  <a:pt x="758" y="812"/>
                </a:lnTo>
                <a:lnTo>
                  <a:pt x="786" y="805"/>
                </a:lnTo>
                <a:lnTo>
                  <a:pt x="812" y="798"/>
                </a:lnTo>
                <a:lnTo>
                  <a:pt x="837" y="789"/>
                </a:lnTo>
                <a:lnTo>
                  <a:pt x="863" y="780"/>
                </a:lnTo>
                <a:lnTo>
                  <a:pt x="888" y="770"/>
                </a:lnTo>
                <a:lnTo>
                  <a:pt x="911" y="760"/>
                </a:lnTo>
                <a:lnTo>
                  <a:pt x="934" y="748"/>
                </a:lnTo>
                <a:lnTo>
                  <a:pt x="956" y="736"/>
                </a:lnTo>
                <a:lnTo>
                  <a:pt x="977" y="723"/>
                </a:lnTo>
                <a:lnTo>
                  <a:pt x="997" y="709"/>
                </a:lnTo>
                <a:lnTo>
                  <a:pt x="1017" y="694"/>
                </a:lnTo>
                <a:lnTo>
                  <a:pt x="1036" y="680"/>
                </a:lnTo>
                <a:lnTo>
                  <a:pt x="1053" y="663"/>
                </a:lnTo>
                <a:lnTo>
                  <a:pt x="1069" y="647"/>
                </a:lnTo>
                <a:lnTo>
                  <a:pt x="1084" y="631"/>
                </a:lnTo>
                <a:lnTo>
                  <a:pt x="1098" y="613"/>
                </a:lnTo>
                <a:lnTo>
                  <a:pt x="1111" y="595"/>
                </a:lnTo>
                <a:lnTo>
                  <a:pt x="1123" y="577"/>
                </a:lnTo>
                <a:lnTo>
                  <a:pt x="1134" y="558"/>
                </a:lnTo>
                <a:lnTo>
                  <a:pt x="1143" y="539"/>
                </a:lnTo>
                <a:lnTo>
                  <a:pt x="1151" y="519"/>
                </a:lnTo>
                <a:lnTo>
                  <a:pt x="1157" y="499"/>
                </a:lnTo>
                <a:lnTo>
                  <a:pt x="1162" y="478"/>
                </a:lnTo>
                <a:lnTo>
                  <a:pt x="1166" y="458"/>
                </a:lnTo>
                <a:lnTo>
                  <a:pt x="1168" y="437"/>
                </a:lnTo>
                <a:lnTo>
                  <a:pt x="1169" y="415"/>
                </a:lnTo>
                <a:lnTo>
                  <a:pt x="1168" y="394"/>
                </a:lnTo>
                <a:lnTo>
                  <a:pt x="1166" y="373"/>
                </a:lnTo>
                <a:lnTo>
                  <a:pt x="1162" y="352"/>
                </a:lnTo>
                <a:lnTo>
                  <a:pt x="1157" y="331"/>
                </a:lnTo>
                <a:lnTo>
                  <a:pt x="1151" y="312"/>
                </a:lnTo>
                <a:lnTo>
                  <a:pt x="1143" y="292"/>
                </a:lnTo>
                <a:lnTo>
                  <a:pt x="1134" y="273"/>
                </a:lnTo>
                <a:lnTo>
                  <a:pt x="1123" y="253"/>
                </a:lnTo>
                <a:lnTo>
                  <a:pt x="1111" y="236"/>
                </a:lnTo>
                <a:lnTo>
                  <a:pt x="1098" y="218"/>
                </a:lnTo>
                <a:lnTo>
                  <a:pt x="1084" y="200"/>
                </a:lnTo>
                <a:lnTo>
                  <a:pt x="1069" y="183"/>
                </a:lnTo>
                <a:lnTo>
                  <a:pt x="1053" y="167"/>
                </a:lnTo>
                <a:lnTo>
                  <a:pt x="1036" y="151"/>
                </a:lnTo>
                <a:lnTo>
                  <a:pt x="1017" y="136"/>
                </a:lnTo>
                <a:lnTo>
                  <a:pt x="997" y="122"/>
                </a:lnTo>
                <a:lnTo>
                  <a:pt x="977" y="108"/>
                </a:lnTo>
                <a:lnTo>
                  <a:pt x="956" y="95"/>
                </a:lnTo>
                <a:lnTo>
                  <a:pt x="934" y="83"/>
                </a:lnTo>
                <a:lnTo>
                  <a:pt x="911" y="71"/>
                </a:lnTo>
                <a:lnTo>
                  <a:pt x="888" y="60"/>
                </a:lnTo>
                <a:lnTo>
                  <a:pt x="863" y="51"/>
                </a:lnTo>
                <a:lnTo>
                  <a:pt x="837" y="41"/>
                </a:lnTo>
                <a:lnTo>
                  <a:pt x="812" y="33"/>
                </a:lnTo>
                <a:lnTo>
                  <a:pt x="786" y="25"/>
                </a:lnTo>
                <a:lnTo>
                  <a:pt x="758" y="19"/>
                </a:lnTo>
                <a:lnTo>
                  <a:pt x="730" y="13"/>
                </a:lnTo>
                <a:lnTo>
                  <a:pt x="702" y="8"/>
                </a:lnTo>
                <a:lnTo>
                  <a:pt x="674" y="5"/>
                </a:lnTo>
                <a:lnTo>
                  <a:pt x="644" y="3"/>
                </a:lnTo>
                <a:lnTo>
                  <a:pt x="614" y="1"/>
                </a:lnTo>
                <a:lnTo>
                  <a:pt x="584" y="0"/>
                </a:lnTo>
              </a:path>
            </a:pathLst>
          </a:custGeom>
          <a:solidFill>
            <a:srgbClr val="58778D"/>
          </a:solidFill>
          <a:ln w="9525" algn="ctr">
            <a:noFill/>
            <a:miter lim="800000"/>
            <a:headEnd/>
            <a:tailEnd/>
          </a:ln>
          <a:effectLst>
            <a:outerShdw dist="38100" dir="2700000" rotWithShape="0">
              <a:srgbClr val="808080">
                <a:alpha val="42999"/>
              </a:srgbClr>
            </a:outerShdw>
          </a:effectLst>
        </p:spPr>
        <p:txBody>
          <a:bodyPr/>
          <a:lstStyle>
            <a:defPPr>
              <a:defRPr lang="en-US"/>
            </a:defPPr>
            <a:lvl1pPr algn="ctr" rtl="0" eaLnBrk="0" fontAlgn="base" hangingPunct="0">
              <a:spcBef>
                <a:spcPct val="0"/>
              </a:spcBef>
              <a:spcAft>
                <a:spcPct val="0"/>
              </a:spcAft>
              <a:defRPr sz="1200" b="1"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1200" b="1"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1200" b="1"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1200" b="1"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1200" b="1" kern="1200">
                <a:solidFill>
                  <a:schemeClr val="tx1"/>
                </a:solidFill>
                <a:latin typeface="Times New Roman" pitchFamily="18" charset="0"/>
                <a:ea typeface="+mn-ea"/>
                <a:cs typeface="+mn-cs"/>
              </a:defRPr>
            </a:lvl5pPr>
            <a:lvl6pPr marL="2286000" algn="l" defTabSz="914400" rtl="0" eaLnBrk="1" latinLnBrk="0" hangingPunct="1">
              <a:defRPr sz="1200" b="1" kern="1200">
                <a:solidFill>
                  <a:schemeClr val="tx1"/>
                </a:solidFill>
                <a:latin typeface="Times New Roman" pitchFamily="18" charset="0"/>
                <a:ea typeface="+mn-ea"/>
                <a:cs typeface="+mn-cs"/>
              </a:defRPr>
            </a:lvl6pPr>
            <a:lvl7pPr marL="2743200" algn="l" defTabSz="914400" rtl="0" eaLnBrk="1" latinLnBrk="0" hangingPunct="1">
              <a:defRPr sz="1200" b="1" kern="1200">
                <a:solidFill>
                  <a:schemeClr val="tx1"/>
                </a:solidFill>
                <a:latin typeface="Times New Roman" pitchFamily="18" charset="0"/>
                <a:ea typeface="+mn-ea"/>
                <a:cs typeface="+mn-cs"/>
              </a:defRPr>
            </a:lvl7pPr>
            <a:lvl8pPr marL="3200400" algn="l" defTabSz="914400" rtl="0" eaLnBrk="1" latinLnBrk="0" hangingPunct="1">
              <a:defRPr sz="1200" b="1" kern="1200">
                <a:solidFill>
                  <a:schemeClr val="tx1"/>
                </a:solidFill>
                <a:latin typeface="Times New Roman" pitchFamily="18" charset="0"/>
                <a:ea typeface="+mn-ea"/>
                <a:cs typeface="+mn-cs"/>
              </a:defRPr>
            </a:lvl8pPr>
            <a:lvl9pPr marL="3657600" algn="l" defTabSz="914400" rtl="0" eaLnBrk="1" latinLnBrk="0" hangingPunct="1">
              <a:defRPr sz="1200" b="1" kern="1200">
                <a:solidFill>
                  <a:schemeClr val="tx1"/>
                </a:solidFill>
                <a:latin typeface="Times New Roman" pitchFamily="18" charset="0"/>
                <a:ea typeface="+mn-ea"/>
                <a:cs typeface="+mn-cs"/>
              </a:defRPr>
            </a:lvl9pPr>
          </a:lstStyle>
          <a:p>
            <a:pPr>
              <a:defRPr/>
            </a:pPr>
            <a:endParaRPr lang="en-US" dirty="0">
              <a:solidFill>
                <a:srgbClr val="000000"/>
              </a:solidFill>
              <a:latin typeface="Arial" charset="0"/>
              <a:ea typeface="ＭＳ Ｐゴシック" pitchFamily="-110" charset="-128"/>
            </a:endParaRPr>
          </a:p>
        </p:txBody>
      </p:sp>
      <p:sp>
        <p:nvSpPr>
          <p:cNvPr id="152" name="Rectangle 6933"/>
          <p:cNvSpPr>
            <a:spLocks noChangeArrowheads="1"/>
          </p:cNvSpPr>
          <p:nvPr/>
        </p:nvSpPr>
        <p:spPr bwMode="auto">
          <a:xfrm>
            <a:off x="6348413" y="3379927"/>
            <a:ext cx="661987" cy="152400"/>
          </a:xfrm>
          <a:prstGeom prst="rect">
            <a:avLst/>
          </a:prstGeom>
          <a:noFill/>
          <a:ln w="9525">
            <a:noFill/>
            <a:miter lim="800000"/>
            <a:headEnd/>
            <a:tailEnd/>
          </a:ln>
        </p:spPr>
        <p:txBody>
          <a:bodyPr wrap="none" lIns="0" tIns="0" rIns="0" bIns="0">
            <a:spAutoFit/>
          </a:bodyPr>
          <a:lstStyle/>
          <a:p>
            <a:pPr eaLnBrk="0" hangingPunct="0"/>
            <a:r>
              <a:rPr lang="en-US" sz="1000" b="1">
                <a:solidFill>
                  <a:schemeClr val="bg1"/>
                </a:solidFill>
                <a:ea typeface="ＭＳ Ｐゴシック"/>
                <a:cs typeface="ＭＳ Ｐゴシック"/>
              </a:rPr>
              <a:t>SEER-SEM</a:t>
            </a:r>
            <a:endParaRPr lang="en-US" sz="2000" b="1">
              <a:solidFill>
                <a:schemeClr val="bg1"/>
              </a:solidFill>
              <a:ea typeface="ＭＳ Ｐゴシック"/>
              <a:cs typeface="ＭＳ Ｐゴシック"/>
            </a:endParaRPr>
          </a:p>
        </p:txBody>
      </p:sp>
      <p:sp>
        <p:nvSpPr>
          <p:cNvPr id="153" name="Line 1832"/>
          <p:cNvSpPr>
            <a:spLocks noChangeShapeType="1"/>
          </p:cNvSpPr>
          <p:nvPr/>
        </p:nvSpPr>
        <p:spPr bwMode="auto">
          <a:xfrm>
            <a:off x="5656263" y="3391039"/>
            <a:ext cx="228600" cy="257175"/>
          </a:xfrm>
          <a:prstGeom prst="line">
            <a:avLst/>
          </a:prstGeom>
          <a:noFill/>
          <a:ln w="38100">
            <a:solidFill>
              <a:schemeClr val="tx1"/>
            </a:solidFill>
            <a:round/>
            <a:headEnd type="triangle" w="med" len="med"/>
            <a:tailEnd type="triangle" w="med" len="med"/>
          </a:ln>
        </p:spPr>
        <p:txBody>
          <a:bodyPr/>
          <a:lstStyle/>
          <a:p>
            <a:endParaRPr lang="en-US"/>
          </a:p>
        </p:txBody>
      </p:sp>
      <p:sp>
        <p:nvSpPr>
          <p:cNvPr id="154" name="Freeform 6957"/>
          <p:cNvSpPr>
            <a:spLocks/>
          </p:cNvSpPr>
          <p:nvPr/>
        </p:nvSpPr>
        <p:spPr bwMode="auto">
          <a:xfrm>
            <a:off x="811213" y="1239977"/>
            <a:ext cx="2225675" cy="1265237"/>
          </a:xfrm>
          <a:custGeom>
            <a:avLst/>
            <a:gdLst>
              <a:gd name="T0" fmla="*/ 2147483647 w 1593"/>
              <a:gd name="T1" fmla="*/ 2147483647 h 839"/>
              <a:gd name="T2" fmla="*/ 2147483647 w 1593"/>
              <a:gd name="T3" fmla="*/ 2147483647 h 839"/>
              <a:gd name="T4" fmla="*/ 2147483647 w 1593"/>
              <a:gd name="T5" fmla="*/ 2147483647 h 839"/>
              <a:gd name="T6" fmla="*/ 2147483647 w 1593"/>
              <a:gd name="T7" fmla="*/ 2147483647 h 839"/>
              <a:gd name="T8" fmla="*/ 2147483647 w 1593"/>
              <a:gd name="T9" fmla="*/ 2147483647 h 839"/>
              <a:gd name="T10" fmla="*/ 2147483647 w 1593"/>
              <a:gd name="T11" fmla="*/ 2147483647 h 839"/>
              <a:gd name="T12" fmla="*/ 2147483647 w 1593"/>
              <a:gd name="T13" fmla="*/ 2147483647 h 839"/>
              <a:gd name="T14" fmla="*/ 2147483647 w 1593"/>
              <a:gd name="T15" fmla="*/ 2147483647 h 839"/>
              <a:gd name="T16" fmla="*/ 2147483647 w 1593"/>
              <a:gd name="T17" fmla="*/ 2147483647 h 839"/>
              <a:gd name="T18" fmla="*/ 2147483647 w 1593"/>
              <a:gd name="T19" fmla="*/ 2147483647 h 839"/>
              <a:gd name="T20" fmla="*/ 0 w 1593"/>
              <a:gd name="T21" fmla="*/ 2147483647 h 839"/>
              <a:gd name="T22" fmla="*/ 2147483647 w 1593"/>
              <a:gd name="T23" fmla="*/ 2147483647 h 839"/>
              <a:gd name="T24" fmla="*/ 2147483647 w 1593"/>
              <a:gd name="T25" fmla="*/ 2147483647 h 839"/>
              <a:gd name="T26" fmla="*/ 2147483647 w 1593"/>
              <a:gd name="T27" fmla="*/ 2147483647 h 839"/>
              <a:gd name="T28" fmla="*/ 2147483647 w 1593"/>
              <a:gd name="T29" fmla="*/ 2147483647 h 839"/>
              <a:gd name="T30" fmla="*/ 2147483647 w 1593"/>
              <a:gd name="T31" fmla="*/ 2147483647 h 839"/>
              <a:gd name="T32" fmla="*/ 2147483647 w 1593"/>
              <a:gd name="T33" fmla="*/ 2147483647 h 839"/>
              <a:gd name="T34" fmla="*/ 2147483647 w 1593"/>
              <a:gd name="T35" fmla="*/ 2147483647 h 839"/>
              <a:gd name="T36" fmla="*/ 2147483647 w 1593"/>
              <a:gd name="T37" fmla="*/ 2147483647 h 839"/>
              <a:gd name="T38" fmla="*/ 2147483647 w 1593"/>
              <a:gd name="T39" fmla="*/ 2147483647 h 839"/>
              <a:gd name="T40" fmla="*/ 2147483647 w 1593"/>
              <a:gd name="T41" fmla="*/ 2147483647 h 839"/>
              <a:gd name="T42" fmla="*/ 2147483647 w 1593"/>
              <a:gd name="T43" fmla="*/ 2147483647 h 839"/>
              <a:gd name="T44" fmla="*/ 2147483647 w 1593"/>
              <a:gd name="T45" fmla="*/ 2147483647 h 839"/>
              <a:gd name="T46" fmla="*/ 2147483647 w 1593"/>
              <a:gd name="T47" fmla="*/ 2147483647 h 839"/>
              <a:gd name="T48" fmla="*/ 2147483647 w 1593"/>
              <a:gd name="T49" fmla="*/ 2147483647 h 839"/>
              <a:gd name="T50" fmla="*/ 2147483647 w 1593"/>
              <a:gd name="T51" fmla="*/ 2147483647 h 839"/>
              <a:gd name="T52" fmla="*/ 2147483647 w 1593"/>
              <a:gd name="T53" fmla="*/ 2147483647 h 839"/>
              <a:gd name="T54" fmla="*/ 2147483647 w 1593"/>
              <a:gd name="T55" fmla="*/ 2147483647 h 839"/>
              <a:gd name="T56" fmla="*/ 2147483647 w 1593"/>
              <a:gd name="T57" fmla="*/ 2147483647 h 839"/>
              <a:gd name="T58" fmla="*/ 2147483647 w 1593"/>
              <a:gd name="T59" fmla="*/ 2147483647 h 839"/>
              <a:gd name="T60" fmla="*/ 2147483647 w 1593"/>
              <a:gd name="T61" fmla="*/ 2147483647 h 839"/>
              <a:gd name="T62" fmla="*/ 2147483647 w 1593"/>
              <a:gd name="T63" fmla="*/ 2147483647 h 839"/>
              <a:gd name="T64" fmla="*/ 2147483647 w 1593"/>
              <a:gd name="T65" fmla="*/ 2147483647 h 839"/>
              <a:gd name="T66" fmla="*/ 2147483647 w 1593"/>
              <a:gd name="T67" fmla="*/ 2147483647 h 839"/>
              <a:gd name="T68" fmla="*/ 2147483647 w 1593"/>
              <a:gd name="T69" fmla="*/ 2147483647 h 839"/>
              <a:gd name="T70" fmla="*/ 2147483647 w 1593"/>
              <a:gd name="T71" fmla="*/ 2147483647 h 839"/>
              <a:gd name="T72" fmla="*/ 2147483647 w 1593"/>
              <a:gd name="T73" fmla="*/ 2147483647 h 839"/>
              <a:gd name="T74" fmla="*/ 2147483647 w 1593"/>
              <a:gd name="T75" fmla="*/ 2147483647 h 839"/>
              <a:gd name="T76" fmla="*/ 2147483647 w 1593"/>
              <a:gd name="T77" fmla="*/ 2147483647 h 839"/>
              <a:gd name="T78" fmla="*/ 2147483647 w 1593"/>
              <a:gd name="T79" fmla="*/ 2147483647 h 839"/>
              <a:gd name="T80" fmla="*/ 2147483647 w 1593"/>
              <a:gd name="T81" fmla="*/ 2147483647 h 839"/>
              <a:gd name="T82" fmla="*/ 2147483647 w 1593"/>
              <a:gd name="T83" fmla="*/ 2147483647 h 839"/>
              <a:gd name="T84" fmla="*/ 2147483647 w 1593"/>
              <a:gd name="T85" fmla="*/ 0 h 8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3"/>
              <a:gd name="T130" fmla="*/ 0 h 839"/>
              <a:gd name="T131" fmla="*/ 1593 w 1593"/>
              <a:gd name="T132" fmla="*/ 839 h 8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3" h="839">
                <a:moveTo>
                  <a:pt x="797" y="0"/>
                </a:moveTo>
                <a:lnTo>
                  <a:pt x="755" y="0"/>
                </a:lnTo>
                <a:lnTo>
                  <a:pt x="715" y="2"/>
                </a:lnTo>
                <a:lnTo>
                  <a:pt x="675" y="5"/>
                </a:lnTo>
                <a:lnTo>
                  <a:pt x="636" y="8"/>
                </a:lnTo>
                <a:lnTo>
                  <a:pt x="597" y="13"/>
                </a:lnTo>
                <a:lnTo>
                  <a:pt x="560" y="19"/>
                </a:lnTo>
                <a:lnTo>
                  <a:pt x="522" y="25"/>
                </a:lnTo>
                <a:lnTo>
                  <a:pt x="486" y="33"/>
                </a:lnTo>
                <a:lnTo>
                  <a:pt x="451" y="42"/>
                </a:lnTo>
                <a:lnTo>
                  <a:pt x="417" y="51"/>
                </a:lnTo>
                <a:lnTo>
                  <a:pt x="384" y="60"/>
                </a:lnTo>
                <a:lnTo>
                  <a:pt x="351" y="72"/>
                </a:lnTo>
                <a:lnTo>
                  <a:pt x="319" y="83"/>
                </a:lnTo>
                <a:lnTo>
                  <a:pt x="289" y="96"/>
                </a:lnTo>
                <a:lnTo>
                  <a:pt x="261" y="109"/>
                </a:lnTo>
                <a:lnTo>
                  <a:pt x="233" y="123"/>
                </a:lnTo>
                <a:lnTo>
                  <a:pt x="207" y="137"/>
                </a:lnTo>
                <a:lnTo>
                  <a:pt x="181" y="153"/>
                </a:lnTo>
                <a:lnTo>
                  <a:pt x="158" y="168"/>
                </a:lnTo>
                <a:lnTo>
                  <a:pt x="136" y="185"/>
                </a:lnTo>
                <a:lnTo>
                  <a:pt x="115" y="202"/>
                </a:lnTo>
                <a:lnTo>
                  <a:pt x="96" y="219"/>
                </a:lnTo>
                <a:lnTo>
                  <a:pt x="78" y="237"/>
                </a:lnTo>
                <a:lnTo>
                  <a:pt x="62" y="256"/>
                </a:lnTo>
                <a:lnTo>
                  <a:pt x="48" y="275"/>
                </a:lnTo>
                <a:lnTo>
                  <a:pt x="35" y="295"/>
                </a:lnTo>
                <a:lnTo>
                  <a:pt x="25" y="314"/>
                </a:lnTo>
                <a:lnTo>
                  <a:pt x="16" y="335"/>
                </a:lnTo>
                <a:lnTo>
                  <a:pt x="9" y="356"/>
                </a:lnTo>
                <a:lnTo>
                  <a:pt x="4" y="376"/>
                </a:lnTo>
                <a:lnTo>
                  <a:pt x="0" y="398"/>
                </a:lnTo>
                <a:lnTo>
                  <a:pt x="0" y="419"/>
                </a:lnTo>
                <a:lnTo>
                  <a:pt x="0" y="441"/>
                </a:lnTo>
                <a:lnTo>
                  <a:pt x="4" y="462"/>
                </a:lnTo>
                <a:lnTo>
                  <a:pt x="9" y="483"/>
                </a:lnTo>
                <a:lnTo>
                  <a:pt x="16" y="504"/>
                </a:lnTo>
                <a:lnTo>
                  <a:pt x="25" y="524"/>
                </a:lnTo>
                <a:lnTo>
                  <a:pt x="35" y="544"/>
                </a:lnTo>
                <a:lnTo>
                  <a:pt x="48" y="564"/>
                </a:lnTo>
                <a:lnTo>
                  <a:pt x="62" y="582"/>
                </a:lnTo>
                <a:lnTo>
                  <a:pt x="78" y="601"/>
                </a:lnTo>
                <a:lnTo>
                  <a:pt x="96" y="620"/>
                </a:lnTo>
                <a:lnTo>
                  <a:pt x="115" y="637"/>
                </a:lnTo>
                <a:lnTo>
                  <a:pt x="136" y="654"/>
                </a:lnTo>
                <a:lnTo>
                  <a:pt x="158" y="670"/>
                </a:lnTo>
                <a:lnTo>
                  <a:pt x="181" y="686"/>
                </a:lnTo>
                <a:lnTo>
                  <a:pt x="207" y="702"/>
                </a:lnTo>
                <a:lnTo>
                  <a:pt x="233" y="716"/>
                </a:lnTo>
                <a:lnTo>
                  <a:pt x="261" y="730"/>
                </a:lnTo>
                <a:lnTo>
                  <a:pt x="289" y="743"/>
                </a:lnTo>
                <a:lnTo>
                  <a:pt x="319" y="755"/>
                </a:lnTo>
                <a:lnTo>
                  <a:pt x="351" y="767"/>
                </a:lnTo>
                <a:lnTo>
                  <a:pt x="384" y="778"/>
                </a:lnTo>
                <a:lnTo>
                  <a:pt x="417" y="788"/>
                </a:lnTo>
                <a:lnTo>
                  <a:pt x="451" y="797"/>
                </a:lnTo>
                <a:lnTo>
                  <a:pt x="486" y="805"/>
                </a:lnTo>
                <a:lnTo>
                  <a:pt x="522" y="814"/>
                </a:lnTo>
                <a:lnTo>
                  <a:pt x="560" y="820"/>
                </a:lnTo>
                <a:lnTo>
                  <a:pt x="597" y="826"/>
                </a:lnTo>
                <a:lnTo>
                  <a:pt x="636" y="830"/>
                </a:lnTo>
                <a:lnTo>
                  <a:pt x="675" y="834"/>
                </a:lnTo>
                <a:lnTo>
                  <a:pt x="715" y="836"/>
                </a:lnTo>
                <a:lnTo>
                  <a:pt x="755" y="838"/>
                </a:lnTo>
                <a:lnTo>
                  <a:pt x="797" y="839"/>
                </a:lnTo>
                <a:lnTo>
                  <a:pt x="837" y="838"/>
                </a:lnTo>
                <a:lnTo>
                  <a:pt x="878" y="836"/>
                </a:lnTo>
                <a:lnTo>
                  <a:pt x="918" y="834"/>
                </a:lnTo>
                <a:lnTo>
                  <a:pt x="957" y="830"/>
                </a:lnTo>
                <a:lnTo>
                  <a:pt x="996" y="826"/>
                </a:lnTo>
                <a:lnTo>
                  <a:pt x="1033" y="820"/>
                </a:lnTo>
                <a:lnTo>
                  <a:pt x="1070" y="814"/>
                </a:lnTo>
                <a:lnTo>
                  <a:pt x="1106" y="805"/>
                </a:lnTo>
                <a:lnTo>
                  <a:pt x="1142" y="797"/>
                </a:lnTo>
                <a:lnTo>
                  <a:pt x="1176" y="788"/>
                </a:lnTo>
                <a:lnTo>
                  <a:pt x="1209" y="778"/>
                </a:lnTo>
                <a:lnTo>
                  <a:pt x="1242" y="767"/>
                </a:lnTo>
                <a:lnTo>
                  <a:pt x="1273" y="755"/>
                </a:lnTo>
                <a:lnTo>
                  <a:pt x="1303" y="743"/>
                </a:lnTo>
                <a:lnTo>
                  <a:pt x="1332" y="730"/>
                </a:lnTo>
                <a:lnTo>
                  <a:pt x="1359" y="716"/>
                </a:lnTo>
                <a:lnTo>
                  <a:pt x="1386" y="702"/>
                </a:lnTo>
                <a:lnTo>
                  <a:pt x="1411" y="686"/>
                </a:lnTo>
                <a:lnTo>
                  <a:pt x="1435" y="670"/>
                </a:lnTo>
                <a:lnTo>
                  <a:pt x="1457" y="654"/>
                </a:lnTo>
                <a:lnTo>
                  <a:pt x="1478" y="637"/>
                </a:lnTo>
                <a:lnTo>
                  <a:pt x="1497" y="620"/>
                </a:lnTo>
                <a:lnTo>
                  <a:pt x="1514" y="601"/>
                </a:lnTo>
                <a:lnTo>
                  <a:pt x="1531" y="582"/>
                </a:lnTo>
                <a:lnTo>
                  <a:pt x="1544" y="564"/>
                </a:lnTo>
                <a:lnTo>
                  <a:pt x="1557" y="544"/>
                </a:lnTo>
                <a:lnTo>
                  <a:pt x="1568" y="524"/>
                </a:lnTo>
                <a:lnTo>
                  <a:pt x="1577" y="504"/>
                </a:lnTo>
                <a:lnTo>
                  <a:pt x="1583" y="483"/>
                </a:lnTo>
                <a:lnTo>
                  <a:pt x="1589" y="462"/>
                </a:lnTo>
                <a:lnTo>
                  <a:pt x="1592" y="441"/>
                </a:lnTo>
                <a:lnTo>
                  <a:pt x="1593" y="419"/>
                </a:lnTo>
                <a:lnTo>
                  <a:pt x="1592" y="398"/>
                </a:lnTo>
                <a:lnTo>
                  <a:pt x="1589" y="376"/>
                </a:lnTo>
                <a:lnTo>
                  <a:pt x="1583" y="356"/>
                </a:lnTo>
                <a:lnTo>
                  <a:pt x="1577" y="335"/>
                </a:lnTo>
                <a:lnTo>
                  <a:pt x="1568" y="314"/>
                </a:lnTo>
                <a:lnTo>
                  <a:pt x="1557" y="295"/>
                </a:lnTo>
                <a:lnTo>
                  <a:pt x="1544" y="275"/>
                </a:lnTo>
                <a:lnTo>
                  <a:pt x="1531" y="256"/>
                </a:lnTo>
                <a:lnTo>
                  <a:pt x="1514" y="237"/>
                </a:lnTo>
                <a:lnTo>
                  <a:pt x="1497" y="219"/>
                </a:lnTo>
                <a:lnTo>
                  <a:pt x="1478" y="202"/>
                </a:lnTo>
                <a:lnTo>
                  <a:pt x="1457" y="185"/>
                </a:lnTo>
                <a:lnTo>
                  <a:pt x="1435" y="168"/>
                </a:lnTo>
                <a:lnTo>
                  <a:pt x="1411" y="153"/>
                </a:lnTo>
                <a:lnTo>
                  <a:pt x="1386" y="137"/>
                </a:lnTo>
                <a:lnTo>
                  <a:pt x="1359" y="123"/>
                </a:lnTo>
                <a:lnTo>
                  <a:pt x="1332" y="109"/>
                </a:lnTo>
                <a:lnTo>
                  <a:pt x="1303" y="96"/>
                </a:lnTo>
                <a:lnTo>
                  <a:pt x="1273" y="83"/>
                </a:lnTo>
                <a:lnTo>
                  <a:pt x="1242" y="72"/>
                </a:lnTo>
                <a:lnTo>
                  <a:pt x="1209" y="60"/>
                </a:lnTo>
                <a:lnTo>
                  <a:pt x="1176" y="51"/>
                </a:lnTo>
                <a:lnTo>
                  <a:pt x="1142" y="42"/>
                </a:lnTo>
                <a:lnTo>
                  <a:pt x="1106" y="33"/>
                </a:lnTo>
                <a:lnTo>
                  <a:pt x="1070" y="25"/>
                </a:lnTo>
                <a:lnTo>
                  <a:pt x="1033" y="19"/>
                </a:lnTo>
                <a:lnTo>
                  <a:pt x="996" y="13"/>
                </a:lnTo>
                <a:lnTo>
                  <a:pt x="957" y="8"/>
                </a:lnTo>
                <a:lnTo>
                  <a:pt x="918" y="5"/>
                </a:lnTo>
                <a:lnTo>
                  <a:pt x="878" y="2"/>
                </a:lnTo>
                <a:lnTo>
                  <a:pt x="837" y="0"/>
                </a:lnTo>
                <a:lnTo>
                  <a:pt x="797" y="0"/>
                </a:lnTo>
              </a:path>
            </a:pathLst>
          </a:custGeom>
          <a:solidFill>
            <a:srgbClr val="58778D"/>
          </a:solidFill>
          <a:ln w="9525">
            <a:noFill/>
            <a:miter lim="800000"/>
            <a:headEnd/>
            <a:tailEnd/>
          </a:ln>
          <a:effectLst>
            <a:outerShdw dist="38100" dir="2700000" rotWithShape="0">
              <a:srgbClr val="808080">
                <a:alpha val="42999"/>
              </a:srgbClr>
            </a:outerShdw>
          </a:effectLst>
        </p:spPr>
        <p:txBody>
          <a:bodyPr/>
          <a:lstStyle>
            <a:defPPr>
              <a:defRPr lang="en-US"/>
            </a:defPPr>
            <a:lvl1pPr algn="ctr" rtl="0" eaLnBrk="0" fontAlgn="base" hangingPunct="0">
              <a:spcBef>
                <a:spcPct val="0"/>
              </a:spcBef>
              <a:spcAft>
                <a:spcPct val="0"/>
              </a:spcAft>
              <a:defRPr sz="1200" b="1"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1200" b="1"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1200" b="1"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1200" b="1"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1200" b="1" kern="1200">
                <a:solidFill>
                  <a:schemeClr val="tx1"/>
                </a:solidFill>
                <a:latin typeface="Times New Roman" pitchFamily="18" charset="0"/>
                <a:ea typeface="+mn-ea"/>
                <a:cs typeface="+mn-cs"/>
              </a:defRPr>
            </a:lvl5pPr>
            <a:lvl6pPr marL="2286000" algn="l" defTabSz="914400" rtl="0" eaLnBrk="1" latinLnBrk="0" hangingPunct="1">
              <a:defRPr sz="1200" b="1" kern="1200">
                <a:solidFill>
                  <a:schemeClr val="tx1"/>
                </a:solidFill>
                <a:latin typeface="Times New Roman" pitchFamily="18" charset="0"/>
                <a:ea typeface="+mn-ea"/>
                <a:cs typeface="+mn-cs"/>
              </a:defRPr>
            </a:lvl6pPr>
            <a:lvl7pPr marL="2743200" algn="l" defTabSz="914400" rtl="0" eaLnBrk="1" latinLnBrk="0" hangingPunct="1">
              <a:defRPr sz="1200" b="1" kern="1200">
                <a:solidFill>
                  <a:schemeClr val="tx1"/>
                </a:solidFill>
                <a:latin typeface="Times New Roman" pitchFamily="18" charset="0"/>
                <a:ea typeface="+mn-ea"/>
                <a:cs typeface="+mn-cs"/>
              </a:defRPr>
            </a:lvl7pPr>
            <a:lvl8pPr marL="3200400" algn="l" defTabSz="914400" rtl="0" eaLnBrk="1" latinLnBrk="0" hangingPunct="1">
              <a:defRPr sz="1200" b="1" kern="1200">
                <a:solidFill>
                  <a:schemeClr val="tx1"/>
                </a:solidFill>
                <a:latin typeface="Times New Roman" pitchFamily="18" charset="0"/>
                <a:ea typeface="+mn-ea"/>
                <a:cs typeface="+mn-cs"/>
              </a:defRPr>
            </a:lvl8pPr>
            <a:lvl9pPr marL="3657600" algn="l" defTabSz="914400" rtl="0" eaLnBrk="1" latinLnBrk="0" hangingPunct="1">
              <a:defRPr sz="1200" b="1" kern="1200">
                <a:solidFill>
                  <a:schemeClr val="tx1"/>
                </a:solidFill>
                <a:latin typeface="Times New Roman" pitchFamily="18" charset="0"/>
                <a:ea typeface="+mn-ea"/>
                <a:cs typeface="+mn-cs"/>
              </a:defRPr>
            </a:lvl9pPr>
          </a:lstStyle>
          <a:p>
            <a:pPr>
              <a:defRPr/>
            </a:pPr>
            <a:endParaRPr lang="en-US" dirty="0">
              <a:solidFill>
                <a:srgbClr val="FFFFFF"/>
              </a:solidFill>
              <a:latin typeface="Arial" charset="0"/>
              <a:ea typeface="ＭＳ Ｐゴシック" pitchFamily="-110" charset="-128"/>
            </a:endParaRPr>
          </a:p>
        </p:txBody>
      </p:sp>
      <p:sp>
        <p:nvSpPr>
          <p:cNvPr id="155" name="Freeform 6958"/>
          <p:cNvSpPr>
            <a:spLocks/>
          </p:cNvSpPr>
          <p:nvPr/>
        </p:nvSpPr>
        <p:spPr bwMode="auto">
          <a:xfrm>
            <a:off x="1495425" y="1830527"/>
            <a:ext cx="147638" cy="146050"/>
          </a:xfrm>
          <a:custGeom>
            <a:avLst/>
            <a:gdLst>
              <a:gd name="T0" fmla="*/ 0 w 98"/>
              <a:gd name="T1" fmla="*/ 2147483647 h 97"/>
              <a:gd name="T2" fmla="*/ 2147483647 w 98"/>
              <a:gd name="T3" fmla="*/ 2147483647 h 97"/>
              <a:gd name="T4" fmla="*/ 2147483647 w 98"/>
              <a:gd name="T5" fmla="*/ 2147483647 h 97"/>
              <a:gd name="T6" fmla="*/ 2147483647 w 98"/>
              <a:gd name="T7" fmla="*/ 2147483647 h 97"/>
              <a:gd name="T8" fmla="*/ 2147483647 w 98"/>
              <a:gd name="T9" fmla="*/ 2147483647 h 97"/>
              <a:gd name="T10" fmla="*/ 2147483647 w 98"/>
              <a:gd name="T11" fmla="*/ 2147483647 h 97"/>
              <a:gd name="T12" fmla="*/ 2147483647 w 98"/>
              <a:gd name="T13" fmla="*/ 2147483647 h 97"/>
              <a:gd name="T14" fmla="*/ 2147483647 w 98"/>
              <a:gd name="T15" fmla="*/ 2147483647 h 97"/>
              <a:gd name="T16" fmla="*/ 2147483647 w 98"/>
              <a:gd name="T17" fmla="*/ 0 h 97"/>
              <a:gd name="T18" fmla="*/ 2147483647 w 98"/>
              <a:gd name="T19" fmla="*/ 2147483647 h 97"/>
              <a:gd name="T20" fmla="*/ 2147483647 w 98"/>
              <a:gd name="T21" fmla="*/ 2147483647 h 97"/>
              <a:gd name="T22" fmla="*/ 2147483647 w 98"/>
              <a:gd name="T23" fmla="*/ 2147483647 h 97"/>
              <a:gd name="T24" fmla="*/ 2147483647 w 98"/>
              <a:gd name="T25" fmla="*/ 2147483647 h 97"/>
              <a:gd name="T26" fmla="*/ 2147483647 w 98"/>
              <a:gd name="T27" fmla="*/ 2147483647 h 97"/>
              <a:gd name="T28" fmla="*/ 2147483647 w 98"/>
              <a:gd name="T29" fmla="*/ 2147483647 h 97"/>
              <a:gd name="T30" fmla="*/ 2147483647 w 98"/>
              <a:gd name="T31" fmla="*/ 2147483647 h 97"/>
              <a:gd name="T32" fmla="*/ 2147483647 w 98"/>
              <a:gd name="T33" fmla="*/ 2147483647 h 97"/>
              <a:gd name="T34" fmla="*/ 2147483647 w 98"/>
              <a:gd name="T35" fmla="*/ 2147483647 h 97"/>
              <a:gd name="T36" fmla="*/ 2147483647 w 98"/>
              <a:gd name="T37" fmla="*/ 2147483647 h 97"/>
              <a:gd name="T38" fmla="*/ 2147483647 w 98"/>
              <a:gd name="T39" fmla="*/ 2147483647 h 97"/>
              <a:gd name="T40" fmla="*/ 2147483647 w 98"/>
              <a:gd name="T41" fmla="*/ 2147483647 h 97"/>
              <a:gd name="T42" fmla="*/ 2147483647 w 98"/>
              <a:gd name="T43" fmla="*/ 2147483647 h 97"/>
              <a:gd name="T44" fmla="*/ 2147483647 w 98"/>
              <a:gd name="T45" fmla="*/ 2147483647 h 97"/>
              <a:gd name="T46" fmla="*/ 2147483647 w 98"/>
              <a:gd name="T47" fmla="*/ 2147483647 h 97"/>
              <a:gd name="T48" fmla="*/ 2147483647 w 98"/>
              <a:gd name="T49" fmla="*/ 2147483647 h 97"/>
              <a:gd name="T50" fmla="*/ 2147483647 w 98"/>
              <a:gd name="T51" fmla="*/ 2147483647 h 97"/>
              <a:gd name="T52" fmla="*/ 2147483647 w 98"/>
              <a:gd name="T53" fmla="*/ 2147483647 h 97"/>
              <a:gd name="T54" fmla="*/ 2147483647 w 98"/>
              <a:gd name="T55" fmla="*/ 2147483647 h 97"/>
              <a:gd name="T56" fmla="*/ 2147483647 w 98"/>
              <a:gd name="T57" fmla="*/ 2147483647 h 97"/>
              <a:gd name="T58" fmla="*/ 2147483647 w 98"/>
              <a:gd name="T59" fmla="*/ 2147483647 h 97"/>
              <a:gd name="T60" fmla="*/ 2147483647 w 98"/>
              <a:gd name="T61" fmla="*/ 2147483647 h 97"/>
              <a:gd name="T62" fmla="*/ 2147483647 w 98"/>
              <a:gd name="T63" fmla="*/ 2147483647 h 97"/>
              <a:gd name="T64" fmla="*/ 2147483647 w 98"/>
              <a:gd name="T65" fmla="*/ 2147483647 h 97"/>
              <a:gd name="T66" fmla="*/ 0 w 98"/>
              <a:gd name="T67" fmla="*/ 2147483647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8"/>
                </a:moveTo>
                <a:lnTo>
                  <a:pt x="1" y="39"/>
                </a:lnTo>
                <a:lnTo>
                  <a:pt x="4" y="30"/>
                </a:lnTo>
                <a:lnTo>
                  <a:pt x="8" y="22"/>
                </a:lnTo>
                <a:lnTo>
                  <a:pt x="14" y="14"/>
                </a:lnTo>
                <a:lnTo>
                  <a:pt x="21" y="9"/>
                </a:lnTo>
                <a:lnTo>
                  <a:pt x="30" y="4"/>
                </a:lnTo>
                <a:lnTo>
                  <a:pt x="39" y="1"/>
                </a:lnTo>
                <a:lnTo>
                  <a:pt x="49" y="0"/>
                </a:lnTo>
                <a:lnTo>
                  <a:pt x="59" y="1"/>
                </a:lnTo>
                <a:lnTo>
                  <a:pt x="68" y="4"/>
                </a:lnTo>
                <a:lnTo>
                  <a:pt x="76" y="9"/>
                </a:lnTo>
                <a:lnTo>
                  <a:pt x="83" y="14"/>
                </a:lnTo>
                <a:lnTo>
                  <a:pt x="89" y="22"/>
                </a:lnTo>
                <a:lnTo>
                  <a:pt x="94" y="30"/>
                </a:lnTo>
                <a:lnTo>
                  <a:pt x="96" y="39"/>
                </a:lnTo>
                <a:lnTo>
                  <a:pt x="98" y="48"/>
                </a:lnTo>
                <a:lnTo>
                  <a:pt x="96" y="58"/>
                </a:lnTo>
                <a:lnTo>
                  <a:pt x="94" y="68"/>
                </a:lnTo>
                <a:lnTo>
                  <a:pt x="89" y="76"/>
                </a:lnTo>
                <a:lnTo>
                  <a:pt x="83" y="83"/>
                </a:lnTo>
                <a:lnTo>
                  <a:pt x="76" y="89"/>
                </a:lnTo>
                <a:lnTo>
                  <a:pt x="68" y="94"/>
                </a:lnTo>
                <a:lnTo>
                  <a:pt x="59" y="96"/>
                </a:lnTo>
                <a:lnTo>
                  <a:pt x="49" y="97"/>
                </a:lnTo>
                <a:lnTo>
                  <a:pt x="39" y="96"/>
                </a:lnTo>
                <a:lnTo>
                  <a:pt x="30" y="94"/>
                </a:lnTo>
                <a:lnTo>
                  <a:pt x="21" y="89"/>
                </a:lnTo>
                <a:lnTo>
                  <a:pt x="14" y="83"/>
                </a:lnTo>
                <a:lnTo>
                  <a:pt x="8" y="76"/>
                </a:lnTo>
                <a:lnTo>
                  <a:pt x="4" y="68"/>
                </a:lnTo>
                <a:lnTo>
                  <a:pt x="1" y="58"/>
                </a:lnTo>
                <a:lnTo>
                  <a:pt x="0" y="48"/>
                </a:lnTo>
                <a:close/>
              </a:path>
            </a:pathLst>
          </a:custGeom>
          <a:solidFill>
            <a:srgbClr val="FFFFFF"/>
          </a:solidFill>
          <a:ln w="9525">
            <a:noFill/>
            <a:round/>
            <a:headEnd/>
            <a:tailEnd/>
          </a:ln>
        </p:spPr>
        <p:txBody>
          <a:bodyPr/>
          <a:lstStyle/>
          <a:p>
            <a:endParaRPr lang="en-US"/>
          </a:p>
        </p:txBody>
      </p:sp>
      <p:sp>
        <p:nvSpPr>
          <p:cNvPr id="156" name="Freeform 6959"/>
          <p:cNvSpPr>
            <a:spLocks/>
          </p:cNvSpPr>
          <p:nvPr/>
        </p:nvSpPr>
        <p:spPr bwMode="auto">
          <a:xfrm>
            <a:off x="1495425" y="1830527"/>
            <a:ext cx="147638" cy="146050"/>
          </a:xfrm>
          <a:custGeom>
            <a:avLst/>
            <a:gdLst>
              <a:gd name="T0" fmla="*/ 0 w 98"/>
              <a:gd name="T1" fmla="*/ 2147483647 h 97"/>
              <a:gd name="T2" fmla="*/ 2147483647 w 98"/>
              <a:gd name="T3" fmla="*/ 2147483647 h 97"/>
              <a:gd name="T4" fmla="*/ 2147483647 w 98"/>
              <a:gd name="T5" fmla="*/ 2147483647 h 97"/>
              <a:gd name="T6" fmla="*/ 2147483647 w 98"/>
              <a:gd name="T7" fmla="*/ 2147483647 h 97"/>
              <a:gd name="T8" fmla="*/ 2147483647 w 98"/>
              <a:gd name="T9" fmla="*/ 2147483647 h 97"/>
              <a:gd name="T10" fmla="*/ 2147483647 w 98"/>
              <a:gd name="T11" fmla="*/ 2147483647 h 97"/>
              <a:gd name="T12" fmla="*/ 2147483647 w 98"/>
              <a:gd name="T13" fmla="*/ 2147483647 h 97"/>
              <a:gd name="T14" fmla="*/ 2147483647 w 98"/>
              <a:gd name="T15" fmla="*/ 2147483647 h 97"/>
              <a:gd name="T16" fmla="*/ 2147483647 w 98"/>
              <a:gd name="T17" fmla="*/ 0 h 97"/>
              <a:gd name="T18" fmla="*/ 2147483647 w 98"/>
              <a:gd name="T19" fmla="*/ 2147483647 h 97"/>
              <a:gd name="T20" fmla="*/ 2147483647 w 98"/>
              <a:gd name="T21" fmla="*/ 2147483647 h 97"/>
              <a:gd name="T22" fmla="*/ 2147483647 w 98"/>
              <a:gd name="T23" fmla="*/ 2147483647 h 97"/>
              <a:gd name="T24" fmla="*/ 2147483647 w 98"/>
              <a:gd name="T25" fmla="*/ 2147483647 h 97"/>
              <a:gd name="T26" fmla="*/ 2147483647 w 98"/>
              <a:gd name="T27" fmla="*/ 2147483647 h 97"/>
              <a:gd name="T28" fmla="*/ 2147483647 w 98"/>
              <a:gd name="T29" fmla="*/ 2147483647 h 97"/>
              <a:gd name="T30" fmla="*/ 2147483647 w 98"/>
              <a:gd name="T31" fmla="*/ 2147483647 h 97"/>
              <a:gd name="T32" fmla="*/ 2147483647 w 98"/>
              <a:gd name="T33" fmla="*/ 2147483647 h 97"/>
              <a:gd name="T34" fmla="*/ 2147483647 w 98"/>
              <a:gd name="T35" fmla="*/ 2147483647 h 97"/>
              <a:gd name="T36" fmla="*/ 2147483647 w 98"/>
              <a:gd name="T37" fmla="*/ 2147483647 h 97"/>
              <a:gd name="T38" fmla="*/ 2147483647 w 98"/>
              <a:gd name="T39" fmla="*/ 2147483647 h 97"/>
              <a:gd name="T40" fmla="*/ 2147483647 w 98"/>
              <a:gd name="T41" fmla="*/ 2147483647 h 97"/>
              <a:gd name="T42" fmla="*/ 2147483647 w 98"/>
              <a:gd name="T43" fmla="*/ 2147483647 h 97"/>
              <a:gd name="T44" fmla="*/ 2147483647 w 98"/>
              <a:gd name="T45" fmla="*/ 2147483647 h 97"/>
              <a:gd name="T46" fmla="*/ 2147483647 w 98"/>
              <a:gd name="T47" fmla="*/ 2147483647 h 97"/>
              <a:gd name="T48" fmla="*/ 2147483647 w 98"/>
              <a:gd name="T49" fmla="*/ 2147483647 h 97"/>
              <a:gd name="T50" fmla="*/ 2147483647 w 98"/>
              <a:gd name="T51" fmla="*/ 2147483647 h 97"/>
              <a:gd name="T52" fmla="*/ 2147483647 w 98"/>
              <a:gd name="T53" fmla="*/ 2147483647 h 97"/>
              <a:gd name="T54" fmla="*/ 2147483647 w 98"/>
              <a:gd name="T55" fmla="*/ 2147483647 h 97"/>
              <a:gd name="T56" fmla="*/ 2147483647 w 98"/>
              <a:gd name="T57" fmla="*/ 2147483647 h 97"/>
              <a:gd name="T58" fmla="*/ 2147483647 w 98"/>
              <a:gd name="T59" fmla="*/ 2147483647 h 97"/>
              <a:gd name="T60" fmla="*/ 2147483647 w 98"/>
              <a:gd name="T61" fmla="*/ 2147483647 h 97"/>
              <a:gd name="T62" fmla="*/ 2147483647 w 98"/>
              <a:gd name="T63" fmla="*/ 2147483647 h 97"/>
              <a:gd name="T64" fmla="*/ 2147483647 w 98"/>
              <a:gd name="T65" fmla="*/ 2147483647 h 97"/>
              <a:gd name="T66" fmla="*/ 0 w 98"/>
              <a:gd name="T67" fmla="*/ 2147483647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8"/>
                </a:moveTo>
                <a:lnTo>
                  <a:pt x="1" y="39"/>
                </a:lnTo>
                <a:lnTo>
                  <a:pt x="4" y="30"/>
                </a:lnTo>
                <a:lnTo>
                  <a:pt x="8" y="22"/>
                </a:lnTo>
                <a:lnTo>
                  <a:pt x="14" y="14"/>
                </a:lnTo>
                <a:lnTo>
                  <a:pt x="21" y="9"/>
                </a:lnTo>
                <a:lnTo>
                  <a:pt x="30" y="4"/>
                </a:lnTo>
                <a:lnTo>
                  <a:pt x="39" y="1"/>
                </a:lnTo>
                <a:lnTo>
                  <a:pt x="49" y="0"/>
                </a:lnTo>
                <a:lnTo>
                  <a:pt x="59" y="1"/>
                </a:lnTo>
                <a:lnTo>
                  <a:pt x="68" y="4"/>
                </a:lnTo>
                <a:lnTo>
                  <a:pt x="76" y="9"/>
                </a:lnTo>
                <a:lnTo>
                  <a:pt x="83" y="14"/>
                </a:lnTo>
                <a:lnTo>
                  <a:pt x="89" y="22"/>
                </a:lnTo>
                <a:lnTo>
                  <a:pt x="94" y="30"/>
                </a:lnTo>
                <a:lnTo>
                  <a:pt x="96" y="39"/>
                </a:lnTo>
                <a:lnTo>
                  <a:pt x="98" y="48"/>
                </a:lnTo>
                <a:lnTo>
                  <a:pt x="96" y="58"/>
                </a:lnTo>
                <a:lnTo>
                  <a:pt x="94" y="68"/>
                </a:lnTo>
                <a:lnTo>
                  <a:pt x="89" y="76"/>
                </a:lnTo>
                <a:lnTo>
                  <a:pt x="83" y="83"/>
                </a:lnTo>
                <a:lnTo>
                  <a:pt x="76" y="89"/>
                </a:lnTo>
                <a:lnTo>
                  <a:pt x="68" y="94"/>
                </a:lnTo>
                <a:lnTo>
                  <a:pt x="59" y="96"/>
                </a:lnTo>
                <a:lnTo>
                  <a:pt x="49" y="97"/>
                </a:lnTo>
                <a:lnTo>
                  <a:pt x="39" y="96"/>
                </a:lnTo>
                <a:lnTo>
                  <a:pt x="30" y="94"/>
                </a:lnTo>
                <a:lnTo>
                  <a:pt x="21" y="89"/>
                </a:lnTo>
                <a:lnTo>
                  <a:pt x="14" y="83"/>
                </a:lnTo>
                <a:lnTo>
                  <a:pt x="8" y="76"/>
                </a:lnTo>
                <a:lnTo>
                  <a:pt x="4" y="68"/>
                </a:lnTo>
                <a:lnTo>
                  <a:pt x="1" y="58"/>
                </a:lnTo>
                <a:lnTo>
                  <a:pt x="0" y="48"/>
                </a:lnTo>
              </a:path>
            </a:pathLst>
          </a:custGeom>
          <a:noFill/>
          <a:ln w="3175">
            <a:solidFill>
              <a:srgbClr val="000000"/>
            </a:solidFill>
            <a:round/>
            <a:headEnd/>
            <a:tailEnd/>
          </a:ln>
        </p:spPr>
        <p:txBody>
          <a:bodyPr/>
          <a:lstStyle/>
          <a:p>
            <a:endParaRPr lang="en-US"/>
          </a:p>
        </p:txBody>
      </p:sp>
      <p:sp>
        <p:nvSpPr>
          <p:cNvPr id="157" name="Rectangle 6960"/>
          <p:cNvSpPr>
            <a:spLocks noChangeArrowheads="1"/>
          </p:cNvSpPr>
          <p:nvPr/>
        </p:nvSpPr>
        <p:spPr bwMode="auto">
          <a:xfrm>
            <a:off x="2239963" y="1727339"/>
            <a:ext cx="347662" cy="346075"/>
          </a:xfrm>
          <a:prstGeom prst="rect">
            <a:avLst/>
          </a:prstGeom>
          <a:solidFill>
            <a:srgbClr val="FFFFFF"/>
          </a:solidFill>
          <a:ln w="9525">
            <a:noFill/>
            <a:miter lim="800000"/>
            <a:headEnd/>
            <a:tailEnd/>
          </a:ln>
        </p:spPr>
        <p:txBody>
          <a:bodyPr/>
          <a:lstStyle/>
          <a:p>
            <a:pPr eaLnBrk="0" hangingPunct="0"/>
            <a:endParaRPr lang="en-US" sz="2000" b="1">
              <a:solidFill>
                <a:srgbClr val="000000"/>
              </a:solidFill>
              <a:ea typeface="ＭＳ Ｐゴシック"/>
              <a:cs typeface="ＭＳ Ｐゴシック"/>
            </a:endParaRPr>
          </a:p>
        </p:txBody>
      </p:sp>
      <p:sp>
        <p:nvSpPr>
          <p:cNvPr id="158" name="Rectangle 6961"/>
          <p:cNvSpPr>
            <a:spLocks noChangeArrowheads="1"/>
          </p:cNvSpPr>
          <p:nvPr/>
        </p:nvSpPr>
        <p:spPr bwMode="auto">
          <a:xfrm>
            <a:off x="2239963" y="1727339"/>
            <a:ext cx="347662" cy="346075"/>
          </a:xfrm>
          <a:prstGeom prst="rect">
            <a:avLst/>
          </a:prstGeom>
          <a:noFill/>
          <a:ln w="3175">
            <a:solidFill>
              <a:srgbClr val="000000"/>
            </a:solidFill>
            <a:miter lim="800000"/>
            <a:headEnd/>
            <a:tailEnd/>
          </a:ln>
        </p:spPr>
        <p:txBody>
          <a:bodyPr/>
          <a:lstStyle/>
          <a:p>
            <a:pPr eaLnBrk="0" hangingPunct="0"/>
            <a:endParaRPr lang="en-US" sz="2000" b="1">
              <a:solidFill>
                <a:srgbClr val="000000"/>
              </a:solidFill>
              <a:ea typeface="ＭＳ Ｐゴシック"/>
              <a:cs typeface="ＭＳ Ｐゴシック"/>
            </a:endParaRPr>
          </a:p>
        </p:txBody>
      </p:sp>
      <p:sp>
        <p:nvSpPr>
          <p:cNvPr id="159" name="Rectangle 6962"/>
          <p:cNvSpPr>
            <a:spLocks noChangeArrowheads="1"/>
          </p:cNvSpPr>
          <p:nvPr/>
        </p:nvSpPr>
        <p:spPr bwMode="auto">
          <a:xfrm>
            <a:off x="2393950" y="1733689"/>
            <a:ext cx="84138" cy="365125"/>
          </a:xfrm>
          <a:prstGeom prst="rect">
            <a:avLst/>
          </a:prstGeom>
          <a:noFill/>
          <a:ln w="9525">
            <a:noFill/>
            <a:miter lim="800000"/>
            <a:headEnd/>
            <a:tailEnd/>
          </a:ln>
        </p:spPr>
        <p:txBody>
          <a:bodyPr wrap="none" lIns="0" tIns="0" rIns="0" bIns="0">
            <a:spAutoFit/>
          </a:bodyPr>
          <a:lstStyle/>
          <a:p>
            <a:pPr eaLnBrk="0" hangingPunct="0"/>
            <a:r>
              <a:rPr lang="en-US" sz="2400">
                <a:solidFill>
                  <a:srgbClr val="000000"/>
                </a:solidFill>
                <a:latin typeface="Symbol" pitchFamily="18" charset="2"/>
                <a:ea typeface="ＭＳ Ｐゴシック"/>
                <a:cs typeface="ＭＳ Ｐゴシック"/>
              </a:rPr>
              <a:t>ò</a:t>
            </a:r>
            <a:endParaRPr lang="en-US" sz="2000" b="1">
              <a:solidFill>
                <a:srgbClr val="000000"/>
              </a:solidFill>
              <a:ea typeface="ＭＳ Ｐゴシック"/>
              <a:cs typeface="ＭＳ Ｐゴシック"/>
            </a:endParaRPr>
          </a:p>
        </p:txBody>
      </p:sp>
      <p:sp>
        <p:nvSpPr>
          <p:cNvPr id="160" name="Freeform 6963"/>
          <p:cNvSpPr>
            <a:spLocks/>
          </p:cNvSpPr>
          <p:nvPr/>
        </p:nvSpPr>
        <p:spPr bwMode="auto">
          <a:xfrm>
            <a:off x="2763838" y="1828939"/>
            <a:ext cx="149225" cy="146050"/>
          </a:xfrm>
          <a:custGeom>
            <a:avLst/>
            <a:gdLst>
              <a:gd name="T0" fmla="*/ 0 w 98"/>
              <a:gd name="T1" fmla="*/ 2147483647 h 97"/>
              <a:gd name="T2" fmla="*/ 2147483647 w 98"/>
              <a:gd name="T3" fmla="*/ 2147483647 h 97"/>
              <a:gd name="T4" fmla="*/ 2147483647 w 98"/>
              <a:gd name="T5" fmla="*/ 2147483647 h 97"/>
              <a:gd name="T6" fmla="*/ 2147483647 w 98"/>
              <a:gd name="T7" fmla="*/ 2147483647 h 97"/>
              <a:gd name="T8" fmla="*/ 2147483647 w 98"/>
              <a:gd name="T9" fmla="*/ 2147483647 h 97"/>
              <a:gd name="T10" fmla="*/ 2147483647 w 98"/>
              <a:gd name="T11" fmla="*/ 2147483647 h 97"/>
              <a:gd name="T12" fmla="*/ 2147483647 w 98"/>
              <a:gd name="T13" fmla="*/ 2147483647 h 97"/>
              <a:gd name="T14" fmla="*/ 2147483647 w 98"/>
              <a:gd name="T15" fmla="*/ 2147483647 h 97"/>
              <a:gd name="T16" fmla="*/ 2147483647 w 98"/>
              <a:gd name="T17" fmla="*/ 0 h 97"/>
              <a:gd name="T18" fmla="*/ 2147483647 w 98"/>
              <a:gd name="T19" fmla="*/ 2147483647 h 97"/>
              <a:gd name="T20" fmla="*/ 2147483647 w 98"/>
              <a:gd name="T21" fmla="*/ 2147483647 h 97"/>
              <a:gd name="T22" fmla="*/ 2147483647 w 98"/>
              <a:gd name="T23" fmla="*/ 2147483647 h 97"/>
              <a:gd name="T24" fmla="*/ 2147483647 w 98"/>
              <a:gd name="T25" fmla="*/ 2147483647 h 97"/>
              <a:gd name="T26" fmla="*/ 2147483647 w 98"/>
              <a:gd name="T27" fmla="*/ 2147483647 h 97"/>
              <a:gd name="T28" fmla="*/ 2147483647 w 98"/>
              <a:gd name="T29" fmla="*/ 2147483647 h 97"/>
              <a:gd name="T30" fmla="*/ 2147483647 w 98"/>
              <a:gd name="T31" fmla="*/ 2147483647 h 97"/>
              <a:gd name="T32" fmla="*/ 2147483647 w 98"/>
              <a:gd name="T33" fmla="*/ 2147483647 h 97"/>
              <a:gd name="T34" fmla="*/ 2147483647 w 98"/>
              <a:gd name="T35" fmla="*/ 2147483647 h 97"/>
              <a:gd name="T36" fmla="*/ 2147483647 w 98"/>
              <a:gd name="T37" fmla="*/ 2147483647 h 97"/>
              <a:gd name="T38" fmla="*/ 2147483647 w 98"/>
              <a:gd name="T39" fmla="*/ 2147483647 h 97"/>
              <a:gd name="T40" fmla="*/ 2147483647 w 98"/>
              <a:gd name="T41" fmla="*/ 2147483647 h 97"/>
              <a:gd name="T42" fmla="*/ 2147483647 w 98"/>
              <a:gd name="T43" fmla="*/ 2147483647 h 97"/>
              <a:gd name="T44" fmla="*/ 2147483647 w 98"/>
              <a:gd name="T45" fmla="*/ 2147483647 h 97"/>
              <a:gd name="T46" fmla="*/ 2147483647 w 98"/>
              <a:gd name="T47" fmla="*/ 2147483647 h 97"/>
              <a:gd name="T48" fmla="*/ 2147483647 w 98"/>
              <a:gd name="T49" fmla="*/ 2147483647 h 97"/>
              <a:gd name="T50" fmla="*/ 2147483647 w 98"/>
              <a:gd name="T51" fmla="*/ 2147483647 h 97"/>
              <a:gd name="T52" fmla="*/ 2147483647 w 98"/>
              <a:gd name="T53" fmla="*/ 2147483647 h 97"/>
              <a:gd name="T54" fmla="*/ 2147483647 w 98"/>
              <a:gd name="T55" fmla="*/ 2147483647 h 97"/>
              <a:gd name="T56" fmla="*/ 2147483647 w 98"/>
              <a:gd name="T57" fmla="*/ 2147483647 h 97"/>
              <a:gd name="T58" fmla="*/ 2147483647 w 98"/>
              <a:gd name="T59" fmla="*/ 2147483647 h 97"/>
              <a:gd name="T60" fmla="*/ 2147483647 w 98"/>
              <a:gd name="T61" fmla="*/ 2147483647 h 97"/>
              <a:gd name="T62" fmla="*/ 2147483647 w 98"/>
              <a:gd name="T63" fmla="*/ 2147483647 h 97"/>
              <a:gd name="T64" fmla="*/ 2147483647 w 98"/>
              <a:gd name="T65" fmla="*/ 2147483647 h 97"/>
              <a:gd name="T66" fmla="*/ 0 w 98"/>
              <a:gd name="T67" fmla="*/ 2147483647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9"/>
                </a:moveTo>
                <a:lnTo>
                  <a:pt x="1" y="39"/>
                </a:lnTo>
                <a:lnTo>
                  <a:pt x="4" y="29"/>
                </a:lnTo>
                <a:lnTo>
                  <a:pt x="8" y="21"/>
                </a:lnTo>
                <a:lnTo>
                  <a:pt x="15" y="14"/>
                </a:lnTo>
                <a:lnTo>
                  <a:pt x="22" y="8"/>
                </a:lnTo>
                <a:lnTo>
                  <a:pt x="30" y="3"/>
                </a:lnTo>
                <a:lnTo>
                  <a:pt x="39" y="1"/>
                </a:lnTo>
                <a:lnTo>
                  <a:pt x="49" y="0"/>
                </a:lnTo>
                <a:lnTo>
                  <a:pt x="59" y="1"/>
                </a:lnTo>
                <a:lnTo>
                  <a:pt x="68" y="3"/>
                </a:lnTo>
                <a:lnTo>
                  <a:pt x="76" y="8"/>
                </a:lnTo>
                <a:lnTo>
                  <a:pt x="84" y="14"/>
                </a:lnTo>
                <a:lnTo>
                  <a:pt x="89" y="21"/>
                </a:lnTo>
                <a:lnTo>
                  <a:pt x="93" y="29"/>
                </a:lnTo>
                <a:lnTo>
                  <a:pt x="97" y="39"/>
                </a:lnTo>
                <a:lnTo>
                  <a:pt x="98" y="49"/>
                </a:lnTo>
                <a:lnTo>
                  <a:pt x="97" y="58"/>
                </a:lnTo>
                <a:lnTo>
                  <a:pt x="93" y="67"/>
                </a:lnTo>
                <a:lnTo>
                  <a:pt x="89" y="75"/>
                </a:lnTo>
                <a:lnTo>
                  <a:pt x="84" y="83"/>
                </a:lnTo>
                <a:lnTo>
                  <a:pt x="76" y="88"/>
                </a:lnTo>
                <a:lnTo>
                  <a:pt x="68" y="93"/>
                </a:lnTo>
                <a:lnTo>
                  <a:pt x="59" y="96"/>
                </a:lnTo>
                <a:lnTo>
                  <a:pt x="49" y="97"/>
                </a:lnTo>
                <a:lnTo>
                  <a:pt x="39" y="96"/>
                </a:lnTo>
                <a:lnTo>
                  <a:pt x="30" y="93"/>
                </a:lnTo>
                <a:lnTo>
                  <a:pt x="22" y="88"/>
                </a:lnTo>
                <a:lnTo>
                  <a:pt x="15" y="83"/>
                </a:lnTo>
                <a:lnTo>
                  <a:pt x="8" y="75"/>
                </a:lnTo>
                <a:lnTo>
                  <a:pt x="4" y="67"/>
                </a:lnTo>
                <a:lnTo>
                  <a:pt x="1" y="58"/>
                </a:lnTo>
                <a:lnTo>
                  <a:pt x="0" y="49"/>
                </a:lnTo>
                <a:close/>
              </a:path>
            </a:pathLst>
          </a:custGeom>
          <a:solidFill>
            <a:srgbClr val="FFFFFF"/>
          </a:solidFill>
          <a:ln w="9525">
            <a:solidFill>
              <a:schemeClr val="tx1"/>
            </a:solidFill>
            <a:round/>
            <a:headEnd/>
            <a:tailEnd/>
          </a:ln>
        </p:spPr>
        <p:txBody>
          <a:bodyPr/>
          <a:lstStyle/>
          <a:p>
            <a:endParaRPr lang="en-US"/>
          </a:p>
        </p:txBody>
      </p:sp>
      <p:sp>
        <p:nvSpPr>
          <p:cNvPr id="161" name="Freeform 6964"/>
          <p:cNvSpPr>
            <a:spLocks/>
          </p:cNvSpPr>
          <p:nvPr/>
        </p:nvSpPr>
        <p:spPr bwMode="auto">
          <a:xfrm>
            <a:off x="2763838" y="1828939"/>
            <a:ext cx="149225" cy="146050"/>
          </a:xfrm>
          <a:custGeom>
            <a:avLst/>
            <a:gdLst>
              <a:gd name="T0" fmla="*/ 0 w 98"/>
              <a:gd name="T1" fmla="*/ 2147483647 h 97"/>
              <a:gd name="T2" fmla="*/ 2147483647 w 98"/>
              <a:gd name="T3" fmla="*/ 2147483647 h 97"/>
              <a:gd name="T4" fmla="*/ 2147483647 w 98"/>
              <a:gd name="T5" fmla="*/ 2147483647 h 97"/>
              <a:gd name="T6" fmla="*/ 2147483647 w 98"/>
              <a:gd name="T7" fmla="*/ 2147483647 h 97"/>
              <a:gd name="T8" fmla="*/ 2147483647 w 98"/>
              <a:gd name="T9" fmla="*/ 2147483647 h 97"/>
              <a:gd name="T10" fmla="*/ 2147483647 w 98"/>
              <a:gd name="T11" fmla="*/ 2147483647 h 97"/>
              <a:gd name="T12" fmla="*/ 2147483647 w 98"/>
              <a:gd name="T13" fmla="*/ 2147483647 h 97"/>
              <a:gd name="T14" fmla="*/ 2147483647 w 98"/>
              <a:gd name="T15" fmla="*/ 2147483647 h 97"/>
              <a:gd name="T16" fmla="*/ 2147483647 w 98"/>
              <a:gd name="T17" fmla="*/ 0 h 97"/>
              <a:gd name="T18" fmla="*/ 2147483647 w 98"/>
              <a:gd name="T19" fmla="*/ 2147483647 h 97"/>
              <a:gd name="T20" fmla="*/ 2147483647 w 98"/>
              <a:gd name="T21" fmla="*/ 2147483647 h 97"/>
              <a:gd name="T22" fmla="*/ 2147483647 w 98"/>
              <a:gd name="T23" fmla="*/ 2147483647 h 97"/>
              <a:gd name="T24" fmla="*/ 2147483647 w 98"/>
              <a:gd name="T25" fmla="*/ 2147483647 h 97"/>
              <a:gd name="T26" fmla="*/ 2147483647 w 98"/>
              <a:gd name="T27" fmla="*/ 2147483647 h 97"/>
              <a:gd name="T28" fmla="*/ 2147483647 w 98"/>
              <a:gd name="T29" fmla="*/ 2147483647 h 97"/>
              <a:gd name="T30" fmla="*/ 2147483647 w 98"/>
              <a:gd name="T31" fmla="*/ 2147483647 h 97"/>
              <a:gd name="T32" fmla="*/ 2147483647 w 98"/>
              <a:gd name="T33" fmla="*/ 2147483647 h 97"/>
              <a:gd name="T34" fmla="*/ 2147483647 w 98"/>
              <a:gd name="T35" fmla="*/ 2147483647 h 97"/>
              <a:gd name="T36" fmla="*/ 2147483647 w 98"/>
              <a:gd name="T37" fmla="*/ 2147483647 h 97"/>
              <a:gd name="T38" fmla="*/ 2147483647 w 98"/>
              <a:gd name="T39" fmla="*/ 2147483647 h 97"/>
              <a:gd name="T40" fmla="*/ 2147483647 w 98"/>
              <a:gd name="T41" fmla="*/ 2147483647 h 97"/>
              <a:gd name="T42" fmla="*/ 2147483647 w 98"/>
              <a:gd name="T43" fmla="*/ 2147483647 h 97"/>
              <a:gd name="T44" fmla="*/ 2147483647 w 98"/>
              <a:gd name="T45" fmla="*/ 2147483647 h 97"/>
              <a:gd name="T46" fmla="*/ 2147483647 w 98"/>
              <a:gd name="T47" fmla="*/ 2147483647 h 97"/>
              <a:gd name="T48" fmla="*/ 2147483647 w 98"/>
              <a:gd name="T49" fmla="*/ 2147483647 h 97"/>
              <a:gd name="T50" fmla="*/ 2147483647 w 98"/>
              <a:gd name="T51" fmla="*/ 2147483647 h 97"/>
              <a:gd name="T52" fmla="*/ 2147483647 w 98"/>
              <a:gd name="T53" fmla="*/ 2147483647 h 97"/>
              <a:gd name="T54" fmla="*/ 2147483647 w 98"/>
              <a:gd name="T55" fmla="*/ 2147483647 h 97"/>
              <a:gd name="T56" fmla="*/ 2147483647 w 98"/>
              <a:gd name="T57" fmla="*/ 2147483647 h 97"/>
              <a:gd name="T58" fmla="*/ 2147483647 w 98"/>
              <a:gd name="T59" fmla="*/ 2147483647 h 97"/>
              <a:gd name="T60" fmla="*/ 2147483647 w 98"/>
              <a:gd name="T61" fmla="*/ 2147483647 h 97"/>
              <a:gd name="T62" fmla="*/ 2147483647 w 98"/>
              <a:gd name="T63" fmla="*/ 2147483647 h 97"/>
              <a:gd name="T64" fmla="*/ 2147483647 w 98"/>
              <a:gd name="T65" fmla="*/ 2147483647 h 97"/>
              <a:gd name="T66" fmla="*/ 0 w 98"/>
              <a:gd name="T67" fmla="*/ 2147483647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9"/>
                </a:moveTo>
                <a:lnTo>
                  <a:pt x="1" y="39"/>
                </a:lnTo>
                <a:lnTo>
                  <a:pt x="4" y="29"/>
                </a:lnTo>
                <a:lnTo>
                  <a:pt x="8" y="21"/>
                </a:lnTo>
                <a:lnTo>
                  <a:pt x="15" y="14"/>
                </a:lnTo>
                <a:lnTo>
                  <a:pt x="22" y="8"/>
                </a:lnTo>
                <a:lnTo>
                  <a:pt x="30" y="3"/>
                </a:lnTo>
                <a:lnTo>
                  <a:pt x="39" y="1"/>
                </a:lnTo>
                <a:lnTo>
                  <a:pt x="49" y="0"/>
                </a:lnTo>
                <a:lnTo>
                  <a:pt x="59" y="1"/>
                </a:lnTo>
                <a:lnTo>
                  <a:pt x="68" y="3"/>
                </a:lnTo>
                <a:lnTo>
                  <a:pt x="76" y="8"/>
                </a:lnTo>
                <a:lnTo>
                  <a:pt x="84" y="14"/>
                </a:lnTo>
                <a:lnTo>
                  <a:pt x="89" y="21"/>
                </a:lnTo>
                <a:lnTo>
                  <a:pt x="93" y="29"/>
                </a:lnTo>
                <a:lnTo>
                  <a:pt x="97" y="39"/>
                </a:lnTo>
                <a:lnTo>
                  <a:pt x="98" y="49"/>
                </a:lnTo>
                <a:lnTo>
                  <a:pt x="97" y="58"/>
                </a:lnTo>
                <a:lnTo>
                  <a:pt x="93" y="67"/>
                </a:lnTo>
                <a:lnTo>
                  <a:pt x="89" y="75"/>
                </a:lnTo>
                <a:lnTo>
                  <a:pt x="84" y="83"/>
                </a:lnTo>
                <a:lnTo>
                  <a:pt x="76" y="88"/>
                </a:lnTo>
                <a:lnTo>
                  <a:pt x="68" y="93"/>
                </a:lnTo>
                <a:lnTo>
                  <a:pt x="59" y="96"/>
                </a:lnTo>
                <a:lnTo>
                  <a:pt x="49" y="97"/>
                </a:lnTo>
                <a:lnTo>
                  <a:pt x="39" y="96"/>
                </a:lnTo>
                <a:lnTo>
                  <a:pt x="30" y="93"/>
                </a:lnTo>
                <a:lnTo>
                  <a:pt x="22" y="88"/>
                </a:lnTo>
                <a:lnTo>
                  <a:pt x="15" y="83"/>
                </a:lnTo>
                <a:lnTo>
                  <a:pt x="8" y="75"/>
                </a:lnTo>
                <a:lnTo>
                  <a:pt x="4" y="67"/>
                </a:lnTo>
                <a:lnTo>
                  <a:pt x="1" y="58"/>
                </a:lnTo>
                <a:lnTo>
                  <a:pt x="0" y="49"/>
                </a:lnTo>
              </a:path>
            </a:pathLst>
          </a:custGeom>
          <a:noFill/>
          <a:ln w="3175">
            <a:solidFill>
              <a:schemeClr val="tx1"/>
            </a:solidFill>
            <a:round/>
            <a:headEnd/>
            <a:tailEnd/>
          </a:ln>
        </p:spPr>
        <p:txBody>
          <a:bodyPr/>
          <a:lstStyle/>
          <a:p>
            <a:endParaRPr lang="en-US"/>
          </a:p>
        </p:txBody>
      </p:sp>
      <p:sp>
        <p:nvSpPr>
          <p:cNvPr id="162" name="Rectangle 6965"/>
          <p:cNvSpPr>
            <a:spLocks noChangeArrowheads="1"/>
          </p:cNvSpPr>
          <p:nvPr/>
        </p:nvSpPr>
        <p:spPr bwMode="auto">
          <a:xfrm>
            <a:off x="1817688" y="1752739"/>
            <a:ext cx="301625" cy="301625"/>
          </a:xfrm>
          <a:prstGeom prst="rect">
            <a:avLst/>
          </a:prstGeom>
          <a:solidFill>
            <a:srgbClr val="FFFFFF"/>
          </a:solidFill>
          <a:ln w="9525">
            <a:noFill/>
            <a:miter lim="800000"/>
            <a:headEnd/>
            <a:tailEnd/>
          </a:ln>
        </p:spPr>
        <p:txBody>
          <a:bodyPr/>
          <a:lstStyle/>
          <a:p>
            <a:pPr eaLnBrk="0" hangingPunct="0"/>
            <a:endParaRPr lang="en-US" sz="2000" b="1">
              <a:solidFill>
                <a:srgbClr val="000000"/>
              </a:solidFill>
              <a:ea typeface="ＭＳ Ｐゴシック"/>
              <a:cs typeface="ＭＳ Ｐゴシック"/>
            </a:endParaRPr>
          </a:p>
        </p:txBody>
      </p:sp>
      <p:sp>
        <p:nvSpPr>
          <p:cNvPr id="163" name="Rectangle 6966"/>
          <p:cNvSpPr>
            <a:spLocks noChangeArrowheads="1"/>
          </p:cNvSpPr>
          <p:nvPr/>
        </p:nvSpPr>
        <p:spPr bwMode="auto">
          <a:xfrm>
            <a:off x="1817688" y="1752739"/>
            <a:ext cx="301625" cy="301625"/>
          </a:xfrm>
          <a:prstGeom prst="rect">
            <a:avLst/>
          </a:prstGeom>
          <a:noFill/>
          <a:ln w="3175">
            <a:solidFill>
              <a:srgbClr val="000000"/>
            </a:solidFill>
            <a:miter lim="800000"/>
            <a:headEnd/>
            <a:tailEnd/>
          </a:ln>
        </p:spPr>
        <p:txBody>
          <a:bodyPr/>
          <a:lstStyle/>
          <a:p>
            <a:pPr eaLnBrk="0" hangingPunct="0"/>
            <a:endParaRPr lang="en-US" sz="2000" b="1">
              <a:solidFill>
                <a:srgbClr val="000000"/>
              </a:solidFill>
              <a:ea typeface="ＭＳ Ｐゴシック"/>
              <a:cs typeface="ＭＳ Ｐゴシック"/>
            </a:endParaRPr>
          </a:p>
        </p:txBody>
      </p:sp>
      <p:sp>
        <p:nvSpPr>
          <p:cNvPr id="164" name="Rectangle 6967"/>
          <p:cNvSpPr>
            <a:spLocks noChangeArrowheads="1"/>
          </p:cNvSpPr>
          <p:nvPr/>
        </p:nvSpPr>
        <p:spPr bwMode="auto">
          <a:xfrm>
            <a:off x="1873250" y="1843227"/>
            <a:ext cx="79375" cy="122237"/>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ea typeface="ＭＳ Ｐゴシック"/>
                <a:cs typeface="ＭＳ Ｐゴシック"/>
              </a:rPr>
              <a:t>G</a:t>
            </a:r>
            <a:endParaRPr lang="en-US" sz="2000" b="1">
              <a:solidFill>
                <a:srgbClr val="000000"/>
              </a:solidFill>
              <a:ea typeface="ＭＳ Ｐゴシック"/>
              <a:cs typeface="ＭＳ Ｐゴシック"/>
            </a:endParaRPr>
          </a:p>
        </p:txBody>
      </p:sp>
      <p:sp>
        <p:nvSpPr>
          <p:cNvPr id="165" name="Rectangle 6968"/>
          <p:cNvSpPr>
            <a:spLocks noChangeArrowheads="1"/>
          </p:cNvSpPr>
          <p:nvPr/>
        </p:nvSpPr>
        <p:spPr bwMode="auto">
          <a:xfrm>
            <a:off x="1949450" y="1843227"/>
            <a:ext cx="33338" cy="122237"/>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ea typeface="ＭＳ Ｐゴシック"/>
                <a:cs typeface="ＭＳ Ｐゴシック"/>
              </a:rPr>
              <a:t>(</a:t>
            </a:r>
            <a:endParaRPr lang="en-US" sz="2000" b="1">
              <a:solidFill>
                <a:srgbClr val="000000"/>
              </a:solidFill>
              <a:ea typeface="ＭＳ Ｐゴシック"/>
              <a:cs typeface="ＭＳ Ｐゴシック"/>
            </a:endParaRPr>
          </a:p>
        </p:txBody>
      </p:sp>
      <p:sp>
        <p:nvSpPr>
          <p:cNvPr id="166" name="Rectangle 6969"/>
          <p:cNvSpPr>
            <a:spLocks noChangeArrowheads="1"/>
          </p:cNvSpPr>
          <p:nvPr/>
        </p:nvSpPr>
        <p:spPr bwMode="auto">
          <a:xfrm>
            <a:off x="1982788" y="1843227"/>
            <a:ext cx="50800" cy="122237"/>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ea typeface="ＭＳ Ｐゴシック"/>
                <a:cs typeface="ＭＳ Ｐゴシック"/>
              </a:rPr>
              <a:t>s</a:t>
            </a:r>
            <a:endParaRPr lang="en-US" sz="2000" b="1">
              <a:solidFill>
                <a:srgbClr val="000000"/>
              </a:solidFill>
              <a:ea typeface="ＭＳ Ｐゴシック"/>
              <a:cs typeface="ＭＳ Ｐゴシック"/>
            </a:endParaRPr>
          </a:p>
        </p:txBody>
      </p:sp>
      <p:sp>
        <p:nvSpPr>
          <p:cNvPr id="167" name="Rectangle 6970"/>
          <p:cNvSpPr>
            <a:spLocks noChangeArrowheads="1"/>
          </p:cNvSpPr>
          <p:nvPr/>
        </p:nvSpPr>
        <p:spPr bwMode="auto">
          <a:xfrm>
            <a:off x="2030413" y="1843227"/>
            <a:ext cx="33337" cy="122237"/>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ea typeface="ＭＳ Ｐゴシック"/>
                <a:cs typeface="ＭＳ Ｐゴシック"/>
              </a:rPr>
              <a:t>)</a:t>
            </a:r>
            <a:endParaRPr lang="en-US" sz="2000" b="1">
              <a:solidFill>
                <a:srgbClr val="000000"/>
              </a:solidFill>
              <a:ea typeface="ＭＳ Ｐゴシック"/>
              <a:cs typeface="ＭＳ Ｐゴシック"/>
            </a:endParaRPr>
          </a:p>
        </p:txBody>
      </p:sp>
      <p:sp>
        <p:nvSpPr>
          <p:cNvPr id="168" name="Rectangle 6971"/>
          <p:cNvSpPr>
            <a:spLocks noChangeArrowheads="1"/>
          </p:cNvSpPr>
          <p:nvPr/>
        </p:nvSpPr>
        <p:spPr bwMode="auto">
          <a:xfrm>
            <a:off x="1047750" y="1746389"/>
            <a:ext cx="311150" cy="312738"/>
          </a:xfrm>
          <a:prstGeom prst="rect">
            <a:avLst/>
          </a:prstGeom>
          <a:solidFill>
            <a:srgbClr val="FFFFFF"/>
          </a:solidFill>
          <a:ln w="9525">
            <a:noFill/>
            <a:miter lim="800000"/>
            <a:headEnd/>
            <a:tailEnd/>
          </a:ln>
        </p:spPr>
        <p:txBody>
          <a:bodyPr/>
          <a:lstStyle/>
          <a:p>
            <a:pPr eaLnBrk="0" hangingPunct="0"/>
            <a:endParaRPr lang="en-US" sz="2000" b="1">
              <a:solidFill>
                <a:srgbClr val="000000"/>
              </a:solidFill>
              <a:ea typeface="ＭＳ Ｐゴシック"/>
              <a:cs typeface="ＭＳ Ｐゴシック"/>
            </a:endParaRPr>
          </a:p>
        </p:txBody>
      </p:sp>
      <p:sp>
        <p:nvSpPr>
          <p:cNvPr id="169" name="Rectangle 6972"/>
          <p:cNvSpPr>
            <a:spLocks noChangeArrowheads="1"/>
          </p:cNvSpPr>
          <p:nvPr/>
        </p:nvSpPr>
        <p:spPr bwMode="auto">
          <a:xfrm>
            <a:off x="1047750" y="1746389"/>
            <a:ext cx="311150" cy="312738"/>
          </a:xfrm>
          <a:prstGeom prst="rect">
            <a:avLst/>
          </a:prstGeom>
          <a:noFill/>
          <a:ln w="3175">
            <a:solidFill>
              <a:srgbClr val="000000"/>
            </a:solidFill>
            <a:miter lim="800000"/>
            <a:headEnd/>
            <a:tailEnd/>
          </a:ln>
        </p:spPr>
        <p:txBody>
          <a:bodyPr/>
          <a:lstStyle/>
          <a:p>
            <a:pPr eaLnBrk="0" hangingPunct="0"/>
            <a:endParaRPr lang="en-US" sz="2000" b="1">
              <a:solidFill>
                <a:srgbClr val="000000"/>
              </a:solidFill>
              <a:ea typeface="ＭＳ Ｐゴシック"/>
              <a:cs typeface="ＭＳ Ｐゴシック"/>
            </a:endParaRPr>
          </a:p>
        </p:txBody>
      </p:sp>
      <p:sp>
        <p:nvSpPr>
          <p:cNvPr id="170" name="Rectangle 6973"/>
          <p:cNvSpPr>
            <a:spLocks noChangeArrowheads="1"/>
          </p:cNvSpPr>
          <p:nvPr/>
        </p:nvSpPr>
        <p:spPr bwMode="auto">
          <a:xfrm>
            <a:off x="1109663" y="1843227"/>
            <a:ext cx="73025" cy="122237"/>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ea typeface="ＭＳ Ｐゴシック"/>
                <a:cs typeface="ＭＳ Ｐゴシック"/>
              </a:rPr>
              <a:t>U</a:t>
            </a:r>
            <a:endParaRPr lang="en-US" sz="2000" b="1">
              <a:solidFill>
                <a:srgbClr val="000000"/>
              </a:solidFill>
              <a:ea typeface="ＭＳ Ｐゴシック"/>
              <a:cs typeface="ＭＳ Ｐゴシック"/>
            </a:endParaRPr>
          </a:p>
        </p:txBody>
      </p:sp>
      <p:sp>
        <p:nvSpPr>
          <p:cNvPr id="171" name="Rectangle 6974"/>
          <p:cNvSpPr>
            <a:spLocks noChangeArrowheads="1"/>
          </p:cNvSpPr>
          <p:nvPr/>
        </p:nvSpPr>
        <p:spPr bwMode="auto">
          <a:xfrm>
            <a:off x="1181100" y="1843227"/>
            <a:ext cx="33338" cy="122237"/>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ea typeface="ＭＳ Ｐゴシック"/>
                <a:cs typeface="ＭＳ Ｐゴシック"/>
              </a:rPr>
              <a:t>(</a:t>
            </a:r>
            <a:endParaRPr lang="en-US" sz="2000" b="1">
              <a:solidFill>
                <a:srgbClr val="000000"/>
              </a:solidFill>
              <a:ea typeface="ＭＳ Ｐゴシック"/>
              <a:cs typeface="ＭＳ Ｐゴシック"/>
            </a:endParaRPr>
          </a:p>
        </p:txBody>
      </p:sp>
      <p:sp>
        <p:nvSpPr>
          <p:cNvPr id="172" name="Rectangle 6975"/>
          <p:cNvSpPr>
            <a:spLocks noChangeArrowheads="1"/>
          </p:cNvSpPr>
          <p:nvPr/>
        </p:nvSpPr>
        <p:spPr bwMode="auto">
          <a:xfrm>
            <a:off x="1214438" y="1843227"/>
            <a:ext cx="50800" cy="122237"/>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ea typeface="ＭＳ Ｐゴシック"/>
                <a:cs typeface="ＭＳ Ｐゴシック"/>
              </a:rPr>
              <a:t>s</a:t>
            </a:r>
            <a:endParaRPr lang="en-US" sz="2000" b="1">
              <a:solidFill>
                <a:srgbClr val="000000"/>
              </a:solidFill>
              <a:ea typeface="ＭＳ Ｐゴシック"/>
              <a:cs typeface="ＭＳ Ｐゴシック"/>
            </a:endParaRPr>
          </a:p>
        </p:txBody>
      </p:sp>
      <p:sp>
        <p:nvSpPr>
          <p:cNvPr id="173" name="Rectangle 6976"/>
          <p:cNvSpPr>
            <a:spLocks noChangeArrowheads="1"/>
          </p:cNvSpPr>
          <p:nvPr/>
        </p:nvSpPr>
        <p:spPr bwMode="auto">
          <a:xfrm>
            <a:off x="1262063" y="1843227"/>
            <a:ext cx="33337" cy="122237"/>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ea typeface="ＭＳ Ｐゴシック"/>
                <a:cs typeface="ＭＳ Ｐゴシック"/>
              </a:rPr>
              <a:t>)</a:t>
            </a:r>
            <a:endParaRPr lang="en-US" sz="2000" b="1">
              <a:solidFill>
                <a:srgbClr val="000000"/>
              </a:solidFill>
              <a:ea typeface="ＭＳ Ｐゴシック"/>
              <a:cs typeface="ＭＳ Ｐゴシック"/>
            </a:endParaRPr>
          </a:p>
        </p:txBody>
      </p:sp>
      <p:sp>
        <p:nvSpPr>
          <p:cNvPr id="174" name="Line 1750"/>
          <p:cNvSpPr>
            <a:spLocks noChangeShapeType="1"/>
          </p:cNvSpPr>
          <p:nvPr/>
        </p:nvSpPr>
        <p:spPr bwMode="auto">
          <a:xfrm>
            <a:off x="1643063" y="1901964"/>
            <a:ext cx="174625" cy="0"/>
          </a:xfrm>
          <a:prstGeom prst="line">
            <a:avLst/>
          </a:prstGeom>
          <a:noFill/>
          <a:ln w="3175">
            <a:solidFill>
              <a:srgbClr val="000000"/>
            </a:solidFill>
            <a:round/>
            <a:headEnd/>
            <a:tailEnd/>
          </a:ln>
        </p:spPr>
        <p:txBody>
          <a:bodyPr/>
          <a:lstStyle/>
          <a:p>
            <a:endParaRPr lang="en-US"/>
          </a:p>
        </p:txBody>
      </p:sp>
      <p:sp>
        <p:nvSpPr>
          <p:cNvPr id="175" name="Freeform 6978"/>
          <p:cNvSpPr>
            <a:spLocks/>
          </p:cNvSpPr>
          <p:nvPr/>
        </p:nvSpPr>
        <p:spPr bwMode="auto">
          <a:xfrm>
            <a:off x="1771650" y="1857514"/>
            <a:ext cx="46038" cy="90488"/>
          </a:xfrm>
          <a:custGeom>
            <a:avLst/>
            <a:gdLst>
              <a:gd name="T0" fmla="*/ 0 w 30"/>
              <a:gd name="T1" fmla="*/ 2147483647 h 60"/>
              <a:gd name="T2" fmla="*/ 2147483647 w 30"/>
              <a:gd name="T3" fmla="*/ 2147483647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176" name="Line 1752"/>
          <p:cNvSpPr>
            <a:spLocks noChangeShapeType="1"/>
          </p:cNvSpPr>
          <p:nvPr/>
        </p:nvSpPr>
        <p:spPr bwMode="auto">
          <a:xfrm>
            <a:off x="1358900" y="1901964"/>
            <a:ext cx="136525" cy="0"/>
          </a:xfrm>
          <a:prstGeom prst="line">
            <a:avLst/>
          </a:prstGeom>
          <a:noFill/>
          <a:ln w="3175">
            <a:solidFill>
              <a:srgbClr val="000000"/>
            </a:solidFill>
            <a:round/>
            <a:headEnd/>
            <a:tailEnd/>
          </a:ln>
        </p:spPr>
        <p:txBody>
          <a:bodyPr/>
          <a:lstStyle/>
          <a:p>
            <a:endParaRPr lang="en-US"/>
          </a:p>
        </p:txBody>
      </p:sp>
      <p:sp>
        <p:nvSpPr>
          <p:cNvPr id="177" name="Freeform 6980"/>
          <p:cNvSpPr>
            <a:spLocks/>
          </p:cNvSpPr>
          <p:nvPr/>
        </p:nvSpPr>
        <p:spPr bwMode="auto">
          <a:xfrm>
            <a:off x="1450975" y="1857514"/>
            <a:ext cx="44450" cy="90488"/>
          </a:xfrm>
          <a:custGeom>
            <a:avLst/>
            <a:gdLst>
              <a:gd name="T0" fmla="*/ 0 w 30"/>
              <a:gd name="T1" fmla="*/ 2147483647 h 60"/>
              <a:gd name="T2" fmla="*/ 2147483647 w 30"/>
              <a:gd name="T3" fmla="*/ 2147483647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178" name="Freeform 6981"/>
          <p:cNvSpPr>
            <a:spLocks/>
          </p:cNvSpPr>
          <p:nvPr/>
        </p:nvSpPr>
        <p:spPr bwMode="auto">
          <a:xfrm>
            <a:off x="2119313" y="1901964"/>
            <a:ext cx="120650" cy="0"/>
          </a:xfrm>
          <a:custGeom>
            <a:avLst/>
            <a:gdLst>
              <a:gd name="T0" fmla="*/ 0 w 80"/>
              <a:gd name="T1" fmla="*/ 2147483647 w 80"/>
              <a:gd name="T2" fmla="*/ 2147483647 w 80"/>
              <a:gd name="T3" fmla="*/ 2147483647 w 80"/>
              <a:gd name="T4" fmla="*/ 0 60000 65536"/>
              <a:gd name="T5" fmla="*/ 0 60000 65536"/>
              <a:gd name="T6" fmla="*/ 0 60000 65536"/>
              <a:gd name="T7" fmla="*/ 0 60000 65536"/>
              <a:gd name="T8" fmla="*/ 0 w 80"/>
              <a:gd name="T9" fmla="*/ 80 w 80"/>
            </a:gdLst>
            <a:ahLst/>
            <a:cxnLst>
              <a:cxn ang="T4">
                <a:pos x="T0" y="0"/>
              </a:cxn>
              <a:cxn ang="T5">
                <a:pos x="T1" y="0"/>
              </a:cxn>
              <a:cxn ang="T6">
                <a:pos x="T2" y="0"/>
              </a:cxn>
              <a:cxn ang="T7">
                <a:pos x="T3" y="0"/>
              </a:cxn>
            </a:cxnLst>
            <a:rect l="T8" t="0" r="T9" b="0"/>
            <a:pathLst>
              <a:path w="80">
                <a:moveTo>
                  <a:pt x="0" y="0"/>
                </a:moveTo>
                <a:lnTo>
                  <a:pt x="48" y="0"/>
                </a:lnTo>
                <a:lnTo>
                  <a:pt x="80" y="0"/>
                </a:lnTo>
              </a:path>
            </a:pathLst>
          </a:custGeom>
          <a:noFill/>
          <a:ln w="3175">
            <a:solidFill>
              <a:srgbClr val="000000"/>
            </a:solidFill>
            <a:round/>
            <a:headEnd/>
            <a:tailEnd/>
          </a:ln>
        </p:spPr>
        <p:txBody>
          <a:bodyPr/>
          <a:lstStyle/>
          <a:p>
            <a:endParaRPr lang="en-US"/>
          </a:p>
        </p:txBody>
      </p:sp>
      <p:sp>
        <p:nvSpPr>
          <p:cNvPr id="179" name="Freeform 6982"/>
          <p:cNvSpPr>
            <a:spLocks/>
          </p:cNvSpPr>
          <p:nvPr/>
        </p:nvSpPr>
        <p:spPr bwMode="auto">
          <a:xfrm>
            <a:off x="2195513" y="1857514"/>
            <a:ext cx="44450" cy="88900"/>
          </a:xfrm>
          <a:custGeom>
            <a:avLst/>
            <a:gdLst>
              <a:gd name="T0" fmla="*/ 0 w 30"/>
              <a:gd name="T1" fmla="*/ 2147483647 h 59"/>
              <a:gd name="T2" fmla="*/ 2147483647 w 30"/>
              <a:gd name="T3" fmla="*/ 2147483647 h 59"/>
              <a:gd name="T4" fmla="*/ 0 w 30"/>
              <a:gd name="T5" fmla="*/ 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30" y="30"/>
                </a:lnTo>
                <a:lnTo>
                  <a:pt x="0" y="0"/>
                </a:lnTo>
              </a:path>
            </a:pathLst>
          </a:custGeom>
          <a:noFill/>
          <a:ln w="3175">
            <a:solidFill>
              <a:srgbClr val="000000"/>
            </a:solidFill>
            <a:round/>
            <a:headEnd/>
            <a:tailEnd/>
          </a:ln>
        </p:spPr>
        <p:txBody>
          <a:bodyPr/>
          <a:lstStyle/>
          <a:p>
            <a:endParaRPr lang="en-US"/>
          </a:p>
        </p:txBody>
      </p:sp>
      <p:sp>
        <p:nvSpPr>
          <p:cNvPr id="180" name="Line 1756"/>
          <p:cNvSpPr>
            <a:spLocks noChangeShapeType="1"/>
          </p:cNvSpPr>
          <p:nvPr/>
        </p:nvSpPr>
        <p:spPr bwMode="auto">
          <a:xfrm>
            <a:off x="2587625" y="1901964"/>
            <a:ext cx="176213" cy="0"/>
          </a:xfrm>
          <a:prstGeom prst="line">
            <a:avLst/>
          </a:prstGeom>
          <a:noFill/>
          <a:ln w="3175">
            <a:solidFill>
              <a:schemeClr val="tx1"/>
            </a:solidFill>
            <a:round/>
            <a:headEnd/>
            <a:tailEnd/>
          </a:ln>
        </p:spPr>
        <p:txBody>
          <a:bodyPr/>
          <a:lstStyle/>
          <a:p>
            <a:endParaRPr lang="en-US"/>
          </a:p>
        </p:txBody>
      </p:sp>
      <p:sp>
        <p:nvSpPr>
          <p:cNvPr id="181" name="Freeform 6984"/>
          <p:cNvSpPr>
            <a:spLocks/>
          </p:cNvSpPr>
          <p:nvPr/>
        </p:nvSpPr>
        <p:spPr bwMode="auto">
          <a:xfrm>
            <a:off x="2719388" y="1857514"/>
            <a:ext cx="44450" cy="88900"/>
          </a:xfrm>
          <a:custGeom>
            <a:avLst/>
            <a:gdLst>
              <a:gd name="T0" fmla="*/ 0 w 30"/>
              <a:gd name="T1" fmla="*/ 2147483647 h 59"/>
              <a:gd name="T2" fmla="*/ 2147483647 w 30"/>
              <a:gd name="T3" fmla="*/ 2147483647 h 59"/>
              <a:gd name="T4" fmla="*/ 0 w 30"/>
              <a:gd name="T5" fmla="*/ 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30" y="30"/>
                </a:lnTo>
                <a:lnTo>
                  <a:pt x="0" y="0"/>
                </a:lnTo>
              </a:path>
            </a:pathLst>
          </a:custGeom>
          <a:noFill/>
          <a:ln w="3175">
            <a:solidFill>
              <a:schemeClr val="tx1"/>
            </a:solidFill>
            <a:round/>
            <a:headEnd/>
            <a:tailEnd/>
          </a:ln>
        </p:spPr>
        <p:txBody>
          <a:bodyPr/>
          <a:lstStyle/>
          <a:p>
            <a:endParaRPr lang="en-US"/>
          </a:p>
        </p:txBody>
      </p:sp>
      <p:sp>
        <p:nvSpPr>
          <p:cNvPr id="182" name="Freeform 6985"/>
          <p:cNvSpPr>
            <a:spLocks/>
          </p:cNvSpPr>
          <p:nvPr/>
        </p:nvSpPr>
        <p:spPr bwMode="auto">
          <a:xfrm>
            <a:off x="1570038" y="1974989"/>
            <a:ext cx="1268412" cy="225425"/>
          </a:xfrm>
          <a:custGeom>
            <a:avLst/>
            <a:gdLst>
              <a:gd name="T0" fmla="*/ 2147483647 w 842"/>
              <a:gd name="T1" fmla="*/ 0 h 150"/>
              <a:gd name="T2" fmla="*/ 2147483647 w 842"/>
              <a:gd name="T3" fmla="*/ 2147483647 h 150"/>
              <a:gd name="T4" fmla="*/ 0 w 842"/>
              <a:gd name="T5" fmla="*/ 2147483647 h 150"/>
              <a:gd name="T6" fmla="*/ 0 w 842"/>
              <a:gd name="T7" fmla="*/ 2147483647 h 150"/>
              <a:gd name="T8" fmla="*/ 0 60000 65536"/>
              <a:gd name="T9" fmla="*/ 0 60000 65536"/>
              <a:gd name="T10" fmla="*/ 0 60000 65536"/>
              <a:gd name="T11" fmla="*/ 0 60000 65536"/>
              <a:gd name="T12" fmla="*/ 0 w 842"/>
              <a:gd name="T13" fmla="*/ 0 h 150"/>
              <a:gd name="T14" fmla="*/ 842 w 842"/>
              <a:gd name="T15" fmla="*/ 150 h 150"/>
            </a:gdLst>
            <a:ahLst/>
            <a:cxnLst>
              <a:cxn ang="T8">
                <a:pos x="T0" y="T1"/>
              </a:cxn>
              <a:cxn ang="T9">
                <a:pos x="T2" y="T3"/>
              </a:cxn>
              <a:cxn ang="T10">
                <a:pos x="T4" y="T5"/>
              </a:cxn>
              <a:cxn ang="T11">
                <a:pos x="T6" y="T7"/>
              </a:cxn>
            </a:cxnLst>
            <a:rect l="T12" t="T13" r="T14" b="T15"/>
            <a:pathLst>
              <a:path w="842" h="150">
                <a:moveTo>
                  <a:pt x="842" y="0"/>
                </a:moveTo>
                <a:lnTo>
                  <a:pt x="842" y="150"/>
                </a:lnTo>
                <a:lnTo>
                  <a:pt x="0" y="150"/>
                </a:lnTo>
                <a:lnTo>
                  <a:pt x="0" y="1"/>
                </a:lnTo>
              </a:path>
            </a:pathLst>
          </a:custGeom>
          <a:noFill/>
          <a:ln w="3175">
            <a:solidFill>
              <a:srgbClr val="000000"/>
            </a:solidFill>
            <a:round/>
            <a:headEnd/>
            <a:tailEnd/>
          </a:ln>
        </p:spPr>
        <p:txBody>
          <a:bodyPr/>
          <a:lstStyle/>
          <a:p>
            <a:endParaRPr lang="en-US"/>
          </a:p>
        </p:txBody>
      </p:sp>
      <p:sp>
        <p:nvSpPr>
          <p:cNvPr id="183" name="Freeform 6986"/>
          <p:cNvSpPr>
            <a:spLocks/>
          </p:cNvSpPr>
          <p:nvPr/>
        </p:nvSpPr>
        <p:spPr bwMode="auto">
          <a:xfrm>
            <a:off x="1524000" y="1976577"/>
            <a:ext cx="88900" cy="44450"/>
          </a:xfrm>
          <a:custGeom>
            <a:avLst/>
            <a:gdLst>
              <a:gd name="T0" fmla="*/ 2147483647 w 59"/>
              <a:gd name="T1" fmla="*/ 2147483647 h 30"/>
              <a:gd name="T2" fmla="*/ 2147483647 w 59"/>
              <a:gd name="T3" fmla="*/ 0 h 30"/>
              <a:gd name="T4" fmla="*/ 0 w 59"/>
              <a:gd name="T5" fmla="*/ 2147483647 h 30"/>
              <a:gd name="T6" fmla="*/ 0 60000 65536"/>
              <a:gd name="T7" fmla="*/ 0 60000 65536"/>
              <a:gd name="T8" fmla="*/ 0 60000 65536"/>
              <a:gd name="T9" fmla="*/ 0 w 59"/>
              <a:gd name="T10" fmla="*/ 0 h 30"/>
              <a:gd name="T11" fmla="*/ 59 w 59"/>
              <a:gd name="T12" fmla="*/ 30 h 30"/>
            </a:gdLst>
            <a:ahLst/>
            <a:cxnLst>
              <a:cxn ang="T6">
                <a:pos x="T0" y="T1"/>
              </a:cxn>
              <a:cxn ang="T7">
                <a:pos x="T2" y="T3"/>
              </a:cxn>
              <a:cxn ang="T8">
                <a:pos x="T4" y="T5"/>
              </a:cxn>
            </a:cxnLst>
            <a:rect l="T9" t="T10" r="T11" b="T12"/>
            <a:pathLst>
              <a:path w="59" h="30">
                <a:moveTo>
                  <a:pt x="59" y="30"/>
                </a:moveTo>
                <a:lnTo>
                  <a:pt x="30" y="0"/>
                </a:lnTo>
                <a:lnTo>
                  <a:pt x="0" y="30"/>
                </a:lnTo>
              </a:path>
            </a:pathLst>
          </a:custGeom>
          <a:noFill/>
          <a:ln w="3175">
            <a:solidFill>
              <a:srgbClr val="000000"/>
            </a:solidFill>
            <a:round/>
            <a:headEnd/>
            <a:tailEnd/>
          </a:ln>
        </p:spPr>
        <p:txBody>
          <a:bodyPr/>
          <a:lstStyle/>
          <a:p>
            <a:endParaRPr lang="en-US"/>
          </a:p>
        </p:txBody>
      </p:sp>
      <p:sp>
        <p:nvSpPr>
          <p:cNvPr id="184" name="Freeform 6987"/>
          <p:cNvSpPr>
            <a:spLocks/>
          </p:cNvSpPr>
          <p:nvPr/>
        </p:nvSpPr>
        <p:spPr bwMode="auto">
          <a:xfrm>
            <a:off x="909638" y="1901964"/>
            <a:ext cx="138112" cy="15875"/>
          </a:xfrm>
          <a:custGeom>
            <a:avLst/>
            <a:gdLst>
              <a:gd name="T0" fmla="*/ 0 w 91"/>
              <a:gd name="T1" fmla="*/ 2147483647 h 10"/>
              <a:gd name="T2" fmla="*/ 0 w 91"/>
              <a:gd name="T3" fmla="*/ 0 h 10"/>
              <a:gd name="T4" fmla="*/ 2147483647 w 91"/>
              <a:gd name="T5" fmla="*/ 0 h 10"/>
              <a:gd name="T6" fmla="*/ 0 60000 65536"/>
              <a:gd name="T7" fmla="*/ 0 60000 65536"/>
              <a:gd name="T8" fmla="*/ 0 60000 65536"/>
              <a:gd name="T9" fmla="*/ 0 w 91"/>
              <a:gd name="T10" fmla="*/ 0 h 10"/>
              <a:gd name="T11" fmla="*/ 91 w 91"/>
              <a:gd name="T12" fmla="*/ 10 h 10"/>
            </a:gdLst>
            <a:ahLst/>
            <a:cxnLst>
              <a:cxn ang="T6">
                <a:pos x="T0" y="T1"/>
              </a:cxn>
              <a:cxn ang="T7">
                <a:pos x="T2" y="T3"/>
              </a:cxn>
              <a:cxn ang="T8">
                <a:pos x="T4" y="T5"/>
              </a:cxn>
            </a:cxnLst>
            <a:rect l="T9" t="T10" r="T11" b="T12"/>
            <a:pathLst>
              <a:path w="91" h="10">
                <a:moveTo>
                  <a:pt x="0" y="10"/>
                </a:moveTo>
                <a:lnTo>
                  <a:pt x="0" y="0"/>
                </a:lnTo>
                <a:lnTo>
                  <a:pt x="91" y="0"/>
                </a:lnTo>
              </a:path>
            </a:pathLst>
          </a:custGeom>
          <a:noFill/>
          <a:ln w="3175">
            <a:solidFill>
              <a:srgbClr val="000000"/>
            </a:solidFill>
            <a:round/>
            <a:headEnd/>
            <a:tailEnd/>
          </a:ln>
        </p:spPr>
        <p:txBody>
          <a:bodyPr/>
          <a:lstStyle/>
          <a:p>
            <a:endParaRPr lang="en-US"/>
          </a:p>
        </p:txBody>
      </p:sp>
      <p:sp>
        <p:nvSpPr>
          <p:cNvPr id="185" name="Freeform 6988"/>
          <p:cNvSpPr>
            <a:spLocks/>
          </p:cNvSpPr>
          <p:nvPr/>
        </p:nvSpPr>
        <p:spPr bwMode="auto">
          <a:xfrm>
            <a:off x="1001713" y="1857514"/>
            <a:ext cx="46037" cy="90488"/>
          </a:xfrm>
          <a:custGeom>
            <a:avLst/>
            <a:gdLst>
              <a:gd name="T0" fmla="*/ 0 w 30"/>
              <a:gd name="T1" fmla="*/ 2147483647 h 60"/>
              <a:gd name="T2" fmla="*/ 2147483647 w 30"/>
              <a:gd name="T3" fmla="*/ 2147483647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186" name="Rectangle 6989"/>
          <p:cNvSpPr>
            <a:spLocks noChangeArrowheads="1"/>
          </p:cNvSpPr>
          <p:nvPr/>
        </p:nvSpPr>
        <p:spPr bwMode="auto">
          <a:xfrm>
            <a:off x="1109663" y="1311414"/>
            <a:ext cx="1663700" cy="450850"/>
          </a:xfrm>
          <a:prstGeom prst="rect">
            <a:avLst/>
          </a:prstGeom>
          <a:noFill/>
          <a:ln w="9525">
            <a:noFill/>
            <a:miter lim="800000"/>
            <a:headEnd/>
            <a:tailEnd/>
          </a:ln>
        </p:spPr>
        <p:txBody>
          <a:bodyPr/>
          <a:lstStyle/>
          <a:p>
            <a:r>
              <a:rPr lang="en-US" sz="1200" b="1">
                <a:solidFill>
                  <a:srgbClr val="FFFFFF"/>
                </a:solidFill>
                <a:ea typeface="ＭＳ Ｐゴシック"/>
                <a:cs typeface="ＭＳ Ｐゴシック"/>
              </a:rPr>
              <a:t>Matlab, C++ </a:t>
            </a:r>
          </a:p>
          <a:p>
            <a:pPr eaLnBrk="0" hangingPunct="0"/>
            <a:endParaRPr lang="en-US" sz="1200" b="1">
              <a:solidFill>
                <a:srgbClr val="000000"/>
              </a:solidFill>
              <a:ea typeface="ＭＳ Ｐゴシック"/>
              <a:cs typeface="ＭＳ Ｐゴシック"/>
            </a:endParaRPr>
          </a:p>
        </p:txBody>
      </p:sp>
      <p:sp>
        <p:nvSpPr>
          <p:cNvPr id="187" name="Text Box 122"/>
          <p:cNvSpPr txBox="1">
            <a:spLocks noChangeArrowheads="1"/>
          </p:cNvSpPr>
          <p:nvPr/>
        </p:nvSpPr>
        <p:spPr bwMode="auto">
          <a:xfrm>
            <a:off x="185738" y="3484702"/>
            <a:ext cx="1276350" cy="785812"/>
          </a:xfrm>
          <a:prstGeom prst="rect">
            <a:avLst/>
          </a:prstGeom>
          <a:noFill/>
          <a:ln w="9525">
            <a:solidFill>
              <a:schemeClr val="tx1"/>
            </a:solidFill>
            <a:miter lim="800000"/>
            <a:headEnd/>
            <a:tailEnd/>
          </a:ln>
        </p:spPr>
        <p:txBody>
          <a:bodyPr>
            <a:spAutoFit/>
          </a:bodyPr>
          <a:lstStyle/>
          <a:p>
            <a:pPr>
              <a:tabLst>
                <a:tab pos="800100" algn="r"/>
              </a:tabLst>
            </a:pPr>
            <a:r>
              <a:rPr lang="en-US" sz="900" b="1">
                <a:solidFill>
                  <a:srgbClr val="000000"/>
                </a:solidFill>
                <a:ea typeface="ＭＳ Ｐゴシック"/>
                <a:cs typeface="ＭＳ Ｐゴシック"/>
              </a:rPr>
              <a:t>Legend</a:t>
            </a:r>
          </a:p>
          <a:p>
            <a:pPr>
              <a:tabLst>
                <a:tab pos="800100" algn="r"/>
              </a:tabLst>
            </a:pPr>
            <a:endParaRPr lang="en-US" sz="900">
              <a:solidFill>
                <a:srgbClr val="000000"/>
              </a:solidFill>
              <a:ea typeface="ＭＳ Ｐゴシック"/>
              <a:cs typeface="ＭＳ Ｐゴシック"/>
            </a:endParaRPr>
          </a:p>
          <a:p>
            <a:pPr>
              <a:tabLst>
                <a:tab pos="800100" algn="r"/>
              </a:tabLst>
            </a:pPr>
            <a:endParaRPr lang="en-US" sz="900">
              <a:solidFill>
                <a:srgbClr val="000000"/>
              </a:solidFill>
              <a:ea typeface="ＭＳ Ｐゴシック"/>
              <a:cs typeface="ＭＳ Ｐゴシック"/>
            </a:endParaRPr>
          </a:p>
          <a:p>
            <a:pPr>
              <a:tabLst>
                <a:tab pos="800100" algn="r"/>
              </a:tabLst>
            </a:pPr>
            <a:endParaRPr lang="en-US" sz="900">
              <a:solidFill>
                <a:srgbClr val="000000"/>
              </a:solidFill>
              <a:ea typeface="ＭＳ Ｐゴシック"/>
              <a:cs typeface="ＭＳ Ｐゴシック"/>
            </a:endParaRPr>
          </a:p>
          <a:p>
            <a:pPr>
              <a:tabLst>
                <a:tab pos="800100" algn="r"/>
              </a:tabLst>
            </a:pPr>
            <a:r>
              <a:rPr lang="en-US" sz="900">
                <a:solidFill>
                  <a:srgbClr val="000000"/>
                </a:solidFill>
                <a:ea typeface="ＭＳ Ｐゴシック"/>
                <a:cs typeface="ＭＳ Ｐゴシック"/>
              </a:rPr>
              <a:t>	</a:t>
            </a:r>
          </a:p>
        </p:txBody>
      </p:sp>
      <p:sp>
        <p:nvSpPr>
          <p:cNvPr id="188" name="Rectangle 6937"/>
          <p:cNvSpPr>
            <a:spLocks noChangeArrowheads="1"/>
          </p:cNvSpPr>
          <p:nvPr/>
        </p:nvSpPr>
        <p:spPr bwMode="auto">
          <a:xfrm>
            <a:off x="776288" y="3711714"/>
            <a:ext cx="636587" cy="95250"/>
          </a:xfrm>
          <a:prstGeom prst="rect">
            <a:avLst/>
          </a:prstGeom>
          <a:solidFill>
            <a:srgbClr val="58778D"/>
          </a:solidFill>
          <a:ln w="9525">
            <a:noFill/>
            <a:miter lim="800000"/>
            <a:headEnd/>
            <a:tailEnd/>
          </a:ln>
        </p:spPr>
        <p:txBody>
          <a:bodyPr/>
          <a:lstStyle/>
          <a:p>
            <a:pPr eaLnBrk="0" hangingPunct="0"/>
            <a:endParaRPr lang="en-US" sz="1200" b="1">
              <a:solidFill>
                <a:srgbClr val="000000"/>
              </a:solidFill>
              <a:latin typeface="Times New Roman" pitchFamily="18" charset="0"/>
              <a:ea typeface="ＭＳ Ｐゴシック"/>
              <a:cs typeface="ＭＳ Ｐゴシック"/>
            </a:endParaRPr>
          </a:p>
        </p:txBody>
      </p:sp>
      <p:sp>
        <p:nvSpPr>
          <p:cNvPr id="189" name="Rectangle 6938"/>
          <p:cNvSpPr>
            <a:spLocks noChangeArrowheads="1"/>
          </p:cNvSpPr>
          <p:nvPr/>
        </p:nvSpPr>
        <p:spPr bwMode="auto">
          <a:xfrm>
            <a:off x="777875" y="3840302"/>
            <a:ext cx="635000" cy="95250"/>
          </a:xfrm>
          <a:prstGeom prst="rect">
            <a:avLst/>
          </a:prstGeom>
          <a:solidFill>
            <a:srgbClr val="8FA75F"/>
          </a:solidFill>
          <a:ln w="9525">
            <a:noFill/>
            <a:miter lim="800000"/>
            <a:headEnd/>
            <a:tailEnd/>
          </a:ln>
        </p:spPr>
        <p:txBody>
          <a:bodyPr/>
          <a:lstStyle/>
          <a:p>
            <a:pPr eaLnBrk="0" hangingPunct="0"/>
            <a:endParaRPr lang="en-US" sz="1200" b="1">
              <a:solidFill>
                <a:srgbClr val="000000"/>
              </a:solidFill>
              <a:latin typeface="Times New Roman" pitchFamily="18" charset="0"/>
              <a:ea typeface="ＭＳ Ｐゴシック"/>
              <a:cs typeface="ＭＳ Ｐゴシック"/>
            </a:endParaRPr>
          </a:p>
        </p:txBody>
      </p:sp>
      <p:sp>
        <p:nvSpPr>
          <p:cNvPr id="190" name="Rectangle 6939"/>
          <p:cNvSpPr>
            <a:spLocks noChangeArrowheads="1"/>
          </p:cNvSpPr>
          <p:nvPr/>
        </p:nvSpPr>
        <p:spPr bwMode="auto">
          <a:xfrm>
            <a:off x="779463" y="4107002"/>
            <a:ext cx="635000" cy="96837"/>
          </a:xfrm>
          <a:prstGeom prst="rect">
            <a:avLst/>
          </a:prstGeom>
          <a:solidFill>
            <a:srgbClr val="F8F465"/>
          </a:solidFill>
          <a:ln w="9525">
            <a:noFill/>
            <a:miter lim="800000"/>
            <a:headEnd/>
            <a:tailEnd/>
          </a:ln>
        </p:spPr>
        <p:txBody>
          <a:bodyPr/>
          <a:lstStyle/>
          <a:p>
            <a:pPr eaLnBrk="0" hangingPunct="0"/>
            <a:endParaRPr lang="en-US" sz="1200" b="1">
              <a:solidFill>
                <a:srgbClr val="000000"/>
              </a:solidFill>
              <a:latin typeface="Times New Roman" pitchFamily="18" charset="0"/>
              <a:ea typeface="ＭＳ Ｐゴシック"/>
              <a:cs typeface="ＭＳ Ｐゴシック"/>
            </a:endParaRPr>
          </a:p>
        </p:txBody>
      </p:sp>
      <p:sp>
        <p:nvSpPr>
          <p:cNvPr id="191" name="Rectangle 6940"/>
          <p:cNvSpPr>
            <a:spLocks noChangeArrowheads="1"/>
          </p:cNvSpPr>
          <p:nvPr/>
        </p:nvSpPr>
        <p:spPr bwMode="auto">
          <a:xfrm>
            <a:off x="779463" y="3978414"/>
            <a:ext cx="636587" cy="96838"/>
          </a:xfrm>
          <a:prstGeom prst="rect">
            <a:avLst/>
          </a:prstGeom>
          <a:solidFill>
            <a:srgbClr val="FFB857"/>
          </a:solidFill>
          <a:ln w="9525">
            <a:noFill/>
            <a:miter lim="800000"/>
            <a:headEnd/>
            <a:tailEnd/>
          </a:ln>
        </p:spPr>
        <p:txBody>
          <a:bodyPr/>
          <a:lstStyle/>
          <a:p>
            <a:pPr eaLnBrk="0" hangingPunct="0"/>
            <a:endParaRPr lang="en-US" sz="1200" b="1">
              <a:solidFill>
                <a:srgbClr val="000000"/>
              </a:solidFill>
              <a:latin typeface="Times New Roman" pitchFamily="18" charset="0"/>
              <a:ea typeface="ＭＳ Ｐゴシック"/>
              <a:cs typeface="ＭＳ Ｐゴシック"/>
            </a:endParaRPr>
          </a:p>
        </p:txBody>
      </p:sp>
      <p:sp>
        <p:nvSpPr>
          <p:cNvPr id="192" name="Rectangle 6941"/>
          <p:cNvSpPr>
            <a:spLocks noChangeArrowheads="1"/>
          </p:cNvSpPr>
          <p:nvPr/>
        </p:nvSpPr>
        <p:spPr bwMode="auto">
          <a:xfrm>
            <a:off x="104775" y="3630752"/>
            <a:ext cx="695325" cy="638175"/>
          </a:xfrm>
          <a:prstGeom prst="rect">
            <a:avLst/>
          </a:prstGeom>
          <a:noFill/>
          <a:ln w="9525">
            <a:noFill/>
            <a:miter lim="800000"/>
            <a:headEnd/>
            <a:tailEnd/>
          </a:ln>
        </p:spPr>
        <p:txBody>
          <a:bodyPr>
            <a:spAutoFit/>
          </a:bodyPr>
          <a:lstStyle/>
          <a:p>
            <a:pPr algn="r">
              <a:tabLst>
                <a:tab pos="800100" algn="r"/>
              </a:tabLst>
            </a:pPr>
            <a:r>
              <a:rPr lang="en-US" sz="900">
                <a:solidFill>
                  <a:srgbClr val="000000"/>
                </a:solidFill>
                <a:ea typeface="ＭＳ Ｐゴシック"/>
                <a:cs typeface="ＭＳ Ｐゴシック"/>
              </a:rPr>
              <a:t>Systems</a:t>
            </a:r>
          </a:p>
          <a:p>
            <a:pPr algn="r">
              <a:tabLst>
                <a:tab pos="800100" algn="r"/>
              </a:tabLst>
            </a:pPr>
            <a:r>
              <a:rPr lang="en-US" sz="900">
                <a:solidFill>
                  <a:srgbClr val="000000"/>
                </a:solidFill>
                <a:ea typeface="ＭＳ Ｐゴシック"/>
                <a:cs typeface="ＭＳ Ｐゴシック"/>
              </a:rPr>
              <a:t>Software</a:t>
            </a:r>
          </a:p>
          <a:p>
            <a:pPr algn="r">
              <a:tabLst>
                <a:tab pos="800100" algn="r"/>
              </a:tabLst>
            </a:pPr>
            <a:r>
              <a:rPr lang="en-US" sz="900">
                <a:solidFill>
                  <a:srgbClr val="000000"/>
                </a:solidFill>
                <a:ea typeface="ＭＳ Ｐゴシック"/>
                <a:cs typeface="ＭＳ Ｐゴシック"/>
              </a:rPr>
              <a:t>Hardware</a:t>
            </a:r>
          </a:p>
          <a:p>
            <a:pPr algn="r">
              <a:tabLst>
                <a:tab pos="800100" algn="r"/>
              </a:tabLst>
            </a:pPr>
            <a:r>
              <a:rPr lang="en-US" sz="900">
                <a:solidFill>
                  <a:srgbClr val="000000"/>
                </a:solidFill>
                <a:ea typeface="ＭＳ Ｐゴシック"/>
                <a:cs typeface="ＭＳ Ｐゴシック"/>
              </a:rPr>
              <a:t>Shared</a:t>
            </a:r>
            <a:endParaRPr lang="en-US">
              <a:ea typeface="ＭＳ Ｐゴシック"/>
              <a:cs typeface="ＭＳ Ｐゴシック"/>
            </a:endParaRPr>
          </a:p>
        </p:txBody>
      </p:sp>
      <p:sp>
        <p:nvSpPr>
          <p:cNvPr id="193" name="Rectangle 6942"/>
          <p:cNvSpPr>
            <a:spLocks noChangeArrowheads="1"/>
          </p:cNvSpPr>
          <p:nvPr/>
        </p:nvSpPr>
        <p:spPr bwMode="auto">
          <a:xfrm>
            <a:off x="1462088" y="3603764"/>
            <a:ext cx="2339975" cy="461963"/>
          </a:xfrm>
          <a:prstGeom prst="rect">
            <a:avLst/>
          </a:prstGeom>
          <a:noFill/>
          <a:ln w="9525">
            <a:noFill/>
            <a:miter lim="800000"/>
            <a:headEnd/>
            <a:tailEnd/>
          </a:ln>
        </p:spPr>
        <p:txBody>
          <a:bodyPr>
            <a:spAutoFit/>
          </a:bodyPr>
          <a:lstStyle/>
          <a:p>
            <a:r>
              <a:rPr lang="en-US" sz="1200" b="1">
                <a:solidFill>
                  <a:srgbClr val="000000"/>
                </a:solidFill>
                <a:ea typeface="ＭＳ Ｐゴシック"/>
                <a:cs typeface="ＭＳ Ｐゴシック"/>
              </a:rPr>
              <a:t>SystemC, Verilog,  ProEngineer, ANSYS</a:t>
            </a:r>
          </a:p>
        </p:txBody>
      </p:sp>
      <p:sp>
        <p:nvSpPr>
          <p:cNvPr id="194" name="Magnetic Disk 1854"/>
          <p:cNvSpPr>
            <a:spLocks noChangeArrowheads="1"/>
          </p:cNvSpPr>
          <p:nvPr/>
        </p:nvSpPr>
        <p:spPr bwMode="auto">
          <a:xfrm>
            <a:off x="4200525" y="1260614"/>
            <a:ext cx="977900" cy="617538"/>
          </a:xfrm>
          <a:prstGeom prst="flowChartMagneticDisk">
            <a:avLst/>
          </a:prstGeom>
          <a:solidFill>
            <a:srgbClr val="F8F465"/>
          </a:solidFill>
          <a:ln w="9525">
            <a:solidFill>
              <a:srgbClr val="000000"/>
            </a:solidFill>
            <a:miter lim="800000"/>
            <a:headEnd/>
            <a:tailEnd/>
          </a:ln>
          <a:effectLst>
            <a:outerShdw dist="38100" dir="2700000" rotWithShape="0">
              <a:srgbClr val="808080">
                <a:alpha val="42999"/>
              </a:srgbClr>
            </a:outerShdw>
          </a:effectLst>
        </p:spPr>
        <p:txBody>
          <a:bodyPr/>
          <a:lstStyle>
            <a:defPPr>
              <a:defRPr lang="en-US"/>
            </a:defPPr>
            <a:lvl1pPr algn="ctr" rtl="0" eaLnBrk="0" fontAlgn="base" hangingPunct="0">
              <a:spcBef>
                <a:spcPct val="0"/>
              </a:spcBef>
              <a:spcAft>
                <a:spcPct val="0"/>
              </a:spcAft>
              <a:defRPr sz="1200" b="1"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1200" b="1"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1200" b="1"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1200" b="1"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1200" b="1" kern="1200">
                <a:solidFill>
                  <a:schemeClr val="tx1"/>
                </a:solidFill>
                <a:latin typeface="Times New Roman" pitchFamily="18" charset="0"/>
                <a:ea typeface="+mn-ea"/>
                <a:cs typeface="+mn-cs"/>
              </a:defRPr>
            </a:lvl5pPr>
            <a:lvl6pPr marL="2286000" algn="l" defTabSz="914400" rtl="0" eaLnBrk="1" latinLnBrk="0" hangingPunct="1">
              <a:defRPr sz="1200" b="1" kern="1200">
                <a:solidFill>
                  <a:schemeClr val="tx1"/>
                </a:solidFill>
                <a:latin typeface="Times New Roman" pitchFamily="18" charset="0"/>
                <a:ea typeface="+mn-ea"/>
                <a:cs typeface="+mn-cs"/>
              </a:defRPr>
            </a:lvl6pPr>
            <a:lvl7pPr marL="2743200" algn="l" defTabSz="914400" rtl="0" eaLnBrk="1" latinLnBrk="0" hangingPunct="1">
              <a:defRPr sz="1200" b="1" kern="1200">
                <a:solidFill>
                  <a:schemeClr val="tx1"/>
                </a:solidFill>
                <a:latin typeface="Times New Roman" pitchFamily="18" charset="0"/>
                <a:ea typeface="+mn-ea"/>
                <a:cs typeface="+mn-cs"/>
              </a:defRPr>
            </a:lvl7pPr>
            <a:lvl8pPr marL="3200400" algn="l" defTabSz="914400" rtl="0" eaLnBrk="1" latinLnBrk="0" hangingPunct="1">
              <a:defRPr sz="1200" b="1" kern="1200">
                <a:solidFill>
                  <a:schemeClr val="tx1"/>
                </a:solidFill>
                <a:latin typeface="Times New Roman" pitchFamily="18" charset="0"/>
                <a:ea typeface="+mn-ea"/>
                <a:cs typeface="+mn-cs"/>
              </a:defRPr>
            </a:lvl8pPr>
            <a:lvl9pPr marL="3657600" algn="l" defTabSz="914400" rtl="0" eaLnBrk="1" latinLnBrk="0" hangingPunct="1">
              <a:defRPr sz="1200" b="1" kern="1200">
                <a:solidFill>
                  <a:schemeClr val="tx1"/>
                </a:solidFill>
                <a:latin typeface="Times New Roman" pitchFamily="18" charset="0"/>
                <a:ea typeface="+mn-ea"/>
                <a:cs typeface="+mn-cs"/>
              </a:defRPr>
            </a:lvl9pPr>
          </a:lstStyle>
          <a:p>
            <a:pPr>
              <a:defRPr/>
            </a:pPr>
            <a:endParaRPr lang="en-US" dirty="0">
              <a:solidFill>
                <a:srgbClr val="000000"/>
              </a:solidFill>
              <a:latin typeface="Arial" charset="0"/>
              <a:ea typeface="ＭＳ Ｐゴシック" pitchFamily="-110" charset="-128"/>
            </a:endParaRPr>
          </a:p>
        </p:txBody>
      </p:sp>
      <p:sp>
        <p:nvSpPr>
          <p:cNvPr id="195" name="Rectangle 6947"/>
          <p:cNvSpPr>
            <a:spLocks noChangeArrowheads="1"/>
          </p:cNvSpPr>
          <p:nvPr/>
        </p:nvSpPr>
        <p:spPr bwMode="auto">
          <a:xfrm>
            <a:off x="4205288" y="1481277"/>
            <a:ext cx="963612" cy="365125"/>
          </a:xfrm>
          <a:prstGeom prst="rect">
            <a:avLst/>
          </a:prstGeom>
          <a:noFill/>
          <a:ln w="12700">
            <a:noFill/>
            <a:miter lim="800000"/>
            <a:headEnd/>
            <a:tailEnd/>
          </a:ln>
          <a:effectLst>
            <a:prstShdw prst="shdw17" dist="17961" dir="13500000">
              <a:srgbClr val="007A5C"/>
            </a:prstShdw>
          </a:effectLst>
        </p:spPr>
        <p:txBody>
          <a:bodyPr wrap="none" tIns="0" bIns="0">
            <a:spAutoFit/>
          </a:bodyPr>
          <a:lstStyle/>
          <a:p>
            <a:pPr eaLnBrk="0" hangingPunct="0"/>
            <a:r>
              <a:rPr lang="en-US" sz="1200" b="1">
                <a:solidFill>
                  <a:srgbClr val="000000"/>
                </a:solidFill>
                <a:ea typeface="ＭＳ Ｐゴシック"/>
                <a:cs typeface="ＭＳ Ｐゴシック"/>
              </a:rPr>
              <a:t>Rhapsody </a:t>
            </a:r>
            <a:br>
              <a:rPr lang="en-US" sz="1200" b="1">
                <a:solidFill>
                  <a:srgbClr val="000000"/>
                </a:solidFill>
                <a:ea typeface="ＭＳ Ｐゴシック"/>
                <a:cs typeface="ＭＳ Ｐゴシック"/>
              </a:rPr>
            </a:br>
            <a:r>
              <a:rPr lang="en-US" sz="1200" b="1">
                <a:solidFill>
                  <a:srgbClr val="000000"/>
                </a:solidFill>
                <a:ea typeface="ＭＳ Ｐゴシック"/>
                <a:cs typeface="ＭＳ Ｐゴシック"/>
              </a:rPr>
              <a:t>SysML</a:t>
            </a:r>
          </a:p>
        </p:txBody>
      </p:sp>
      <p:sp>
        <p:nvSpPr>
          <p:cNvPr id="196" name="Magnetic Disk 1847"/>
          <p:cNvSpPr>
            <a:spLocks noChangeArrowheads="1"/>
          </p:cNvSpPr>
          <p:nvPr/>
        </p:nvSpPr>
        <p:spPr bwMode="auto">
          <a:xfrm>
            <a:off x="4200525" y="1120914"/>
            <a:ext cx="977900" cy="363538"/>
          </a:xfrm>
          <a:prstGeom prst="flowChartMagneticDisk">
            <a:avLst/>
          </a:prstGeom>
          <a:solidFill>
            <a:srgbClr val="58778D"/>
          </a:solidFill>
          <a:ln w="9525">
            <a:solidFill>
              <a:schemeClr val="tx1"/>
            </a:solidFill>
            <a:miter lim="800000"/>
            <a:headEnd/>
            <a:tailEnd/>
          </a:ln>
          <a:effectLst>
            <a:outerShdw dist="38100" dir="2700000" rotWithShape="0">
              <a:srgbClr val="808080">
                <a:alpha val="42999"/>
              </a:srgbClr>
            </a:outerShdw>
          </a:effectLst>
        </p:spPr>
        <p:txBody>
          <a:bodyPr/>
          <a:lstStyle>
            <a:defPPr>
              <a:defRPr lang="en-US"/>
            </a:defPPr>
            <a:lvl1pPr algn="ctr" rtl="0" eaLnBrk="0" fontAlgn="base" hangingPunct="0">
              <a:spcBef>
                <a:spcPct val="0"/>
              </a:spcBef>
              <a:spcAft>
                <a:spcPct val="0"/>
              </a:spcAft>
              <a:defRPr sz="1200" b="1"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1200" b="1"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1200" b="1"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1200" b="1"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1200" b="1" kern="1200">
                <a:solidFill>
                  <a:schemeClr val="tx1"/>
                </a:solidFill>
                <a:latin typeface="Times New Roman" pitchFamily="18" charset="0"/>
                <a:ea typeface="+mn-ea"/>
                <a:cs typeface="+mn-cs"/>
              </a:defRPr>
            </a:lvl5pPr>
            <a:lvl6pPr marL="2286000" algn="l" defTabSz="914400" rtl="0" eaLnBrk="1" latinLnBrk="0" hangingPunct="1">
              <a:defRPr sz="1200" b="1" kern="1200">
                <a:solidFill>
                  <a:schemeClr val="tx1"/>
                </a:solidFill>
                <a:latin typeface="Times New Roman" pitchFamily="18" charset="0"/>
                <a:ea typeface="+mn-ea"/>
                <a:cs typeface="+mn-cs"/>
              </a:defRPr>
            </a:lvl6pPr>
            <a:lvl7pPr marL="2743200" algn="l" defTabSz="914400" rtl="0" eaLnBrk="1" latinLnBrk="0" hangingPunct="1">
              <a:defRPr sz="1200" b="1" kern="1200">
                <a:solidFill>
                  <a:schemeClr val="tx1"/>
                </a:solidFill>
                <a:latin typeface="Times New Roman" pitchFamily="18" charset="0"/>
                <a:ea typeface="+mn-ea"/>
                <a:cs typeface="+mn-cs"/>
              </a:defRPr>
            </a:lvl7pPr>
            <a:lvl8pPr marL="3200400" algn="l" defTabSz="914400" rtl="0" eaLnBrk="1" latinLnBrk="0" hangingPunct="1">
              <a:defRPr sz="1200" b="1" kern="1200">
                <a:solidFill>
                  <a:schemeClr val="tx1"/>
                </a:solidFill>
                <a:latin typeface="Times New Roman" pitchFamily="18" charset="0"/>
                <a:ea typeface="+mn-ea"/>
                <a:cs typeface="+mn-cs"/>
              </a:defRPr>
            </a:lvl8pPr>
            <a:lvl9pPr marL="3657600" algn="l" defTabSz="914400" rtl="0" eaLnBrk="1" latinLnBrk="0" hangingPunct="1">
              <a:defRPr sz="1200" b="1" kern="1200">
                <a:solidFill>
                  <a:schemeClr val="tx1"/>
                </a:solidFill>
                <a:latin typeface="Times New Roman" pitchFamily="18" charset="0"/>
                <a:ea typeface="+mn-ea"/>
                <a:cs typeface="+mn-cs"/>
              </a:defRPr>
            </a:lvl9pPr>
          </a:lstStyle>
          <a:p>
            <a:pPr>
              <a:defRPr/>
            </a:pPr>
            <a:endParaRPr lang="en-US" dirty="0">
              <a:solidFill>
                <a:srgbClr val="000000"/>
              </a:solidFill>
              <a:latin typeface="Arial" charset="0"/>
              <a:ea typeface="ＭＳ Ｐゴシック" pitchFamily="-110" charset="-128"/>
            </a:endParaRPr>
          </a:p>
        </p:txBody>
      </p:sp>
      <p:sp>
        <p:nvSpPr>
          <p:cNvPr id="197" name="Rectangle 6949"/>
          <p:cNvSpPr>
            <a:spLocks noChangeArrowheads="1"/>
          </p:cNvSpPr>
          <p:nvPr/>
        </p:nvSpPr>
        <p:spPr bwMode="auto">
          <a:xfrm>
            <a:off x="4316413" y="1284427"/>
            <a:ext cx="742950" cy="182562"/>
          </a:xfrm>
          <a:prstGeom prst="rect">
            <a:avLst/>
          </a:prstGeom>
          <a:noFill/>
          <a:ln w="12700">
            <a:noFill/>
            <a:miter lim="800000"/>
            <a:headEnd/>
            <a:tailEnd/>
          </a:ln>
          <a:effectLst>
            <a:prstShdw prst="shdw17" dist="17961" dir="13500000">
              <a:srgbClr val="007A5C"/>
            </a:prstShdw>
          </a:effectLst>
        </p:spPr>
        <p:txBody>
          <a:bodyPr wrap="none" tIns="0" bIns="0">
            <a:spAutoFit/>
          </a:bodyPr>
          <a:lstStyle/>
          <a:p>
            <a:pPr eaLnBrk="0" hangingPunct="0"/>
            <a:r>
              <a:rPr lang="en-US" sz="1200" b="1">
                <a:solidFill>
                  <a:srgbClr val="FFFFFF"/>
                </a:solidFill>
                <a:ea typeface="ＭＳ Ｐゴシック"/>
                <a:cs typeface="ＭＳ Ｐゴシック"/>
              </a:rPr>
              <a:t>DOORS</a:t>
            </a:r>
          </a:p>
        </p:txBody>
      </p:sp>
      <p:sp>
        <p:nvSpPr>
          <p:cNvPr id="198" name="Line 1789"/>
          <p:cNvSpPr>
            <a:spLocks noChangeShapeType="1"/>
          </p:cNvSpPr>
          <p:nvPr/>
        </p:nvSpPr>
        <p:spPr bwMode="auto">
          <a:xfrm>
            <a:off x="2909888" y="2192477"/>
            <a:ext cx="687387" cy="474662"/>
          </a:xfrm>
          <a:prstGeom prst="line">
            <a:avLst/>
          </a:prstGeom>
          <a:noFill/>
          <a:ln w="38100">
            <a:solidFill>
              <a:schemeClr val="tx1"/>
            </a:solidFill>
            <a:round/>
            <a:headEnd type="triangle" w="med" len="med"/>
            <a:tailEnd type="triangle" w="med" len="med"/>
          </a:ln>
        </p:spPr>
        <p:txBody>
          <a:bodyPr/>
          <a:lstStyle/>
          <a:p>
            <a:endParaRPr lang="en-US"/>
          </a:p>
        </p:txBody>
      </p:sp>
      <p:sp>
        <p:nvSpPr>
          <p:cNvPr id="199" name="Line 1832"/>
          <p:cNvSpPr>
            <a:spLocks noChangeShapeType="1"/>
          </p:cNvSpPr>
          <p:nvPr/>
        </p:nvSpPr>
        <p:spPr bwMode="auto">
          <a:xfrm flipV="1">
            <a:off x="5857875" y="2579827"/>
            <a:ext cx="1025525" cy="206375"/>
          </a:xfrm>
          <a:prstGeom prst="line">
            <a:avLst/>
          </a:prstGeom>
          <a:noFill/>
          <a:ln w="38100">
            <a:solidFill>
              <a:schemeClr val="tx1"/>
            </a:solidFill>
            <a:round/>
            <a:headEnd type="triangle" w="med" len="med"/>
            <a:tailEnd type="triangle" w="med" len="med"/>
          </a:ln>
        </p:spPr>
        <p:txBody>
          <a:bodyPr/>
          <a:lstStyle/>
          <a:p>
            <a:endParaRPr lang="en-US"/>
          </a:p>
        </p:txBody>
      </p:sp>
      <p:sp>
        <p:nvSpPr>
          <p:cNvPr id="207" name="Freeform 31"/>
          <p:cNvSpPr>
            <a:spLocks/>
          </p:cNvSpPr>
          <p:nvPr/>
        </p:nvSpPr>
        <p:spPr bwMode="auto">
          <a:xfrm>
            <a:off x="4051300" y="2933839"/>
            <a:ext cx="631825" cy="539750"/>
          </a:xfrm>
          <a:custGeom>
            <a:avLst/>
            <a:gdLst>
              <a:gd name="T0" fmla="*/ 0 w 398"/>
              <a:gd name="T1" fmla="*/ 0 h 340"/>
              <a:gd name="T2" fmla="*/ 0 w 398"/>
              <a:gd name="T3" fmla="*/ 2147483647 h 340"/>
              <a:gd name="T4" fmla="*/ 2147483647 w 398"/>
              <a:gd name="T5" fmla="*/ 2147483647 h 340"/>
              <a:gd name="T6" fmla="*/ 2147483647 w 398"/>
              <a:gd name="T7" fmla="*/ 0 h 340"/>
              <a:gd name="T8" fmla="*/ 0 w 398"/>
              <a:gd name="T9" fmla="*/ 0 h 340"/>
              <a:gd name="T10" fmla="*/ 0 w 398"/>
              <a:gd name="T11" fmla="*/ 0 h 340"/>
              <a:gd name="T12" fmla="*/ 0 60000 65536"/>
              <a:gd name="T13" fmla="*/ 0 60000 65536"/>
              <a:gd name="T14" fmla="*/ 0 60000 65536"/>
              <a:gd name="T15" fmla="*/ 0 60000 65536"/>
              <a:gd name="T16" fmla="*/ 0 60000 65536"/>
              <a:gd name="T17" fmla="*/ 0 60000 65536"/>
              <a:gd name="T18" fmla="*/ 0 w 398"/>
              <a:gd name="T19" fmla="*/ 0 h 340"/>
              <a:gd name="T20" fmla="*/ 398 w 398"/>
              <a:gd name="T21" fmla="*/ 340 h 340"/>
            </a:gdLst>
            <a:ahLst/>
            <a:cxnLst>
              <a:cxn ang="T12">
                <a:pos x="T0" y="T1"/>
              </a:cxn>
              <a:cxn ang="T13">
                <a:pos x="T2" y="T3"/>
              </a:cxn>
              <a:cxn ang="T14">
                <a:pos x="T4" y="T5"/>
              </a:cxn>
              <a:cxn ang="T15">
                <a:pos x="T6" y="T7"/>
              </a:cxn>
              <a:cxn ang="T16">
                <a:pos x="T8" y="T9"/>
              </a:cxn>
              <a:cxn ang="T17">
                <a:pos x="T10" y="T11"/>
              </a:cxn>
            </a:cxnLst>
            <a:rect l="T18" t="T19" r="T20" b="T21"/>
            <a:pathLst>
              <a:path w="398" h="340">
                <a:moveTo>
                  <a:pt x="0" y="0"/>
                </a:moveTo>
                <a:lnTo>
                  <a:pt x="0" y="340"/>
                </a:lnTo>
                <a:lnTo>
                  <a:pt x="398" y="340"/>
                </a:lnTo>
                <a:lnTo>
                  <a:pt x="398" y="0"/>
                </a:lnTo>
                <a:lnTo>
                  <a:pt x="0" y="0"/>
                </a:lnTo>
                <a:close/>
              </a:path>
            </a:pathLst>
          </a:custGeom>
          <a:solidFill>
            <a:srgbClr val="FFFFFF"/>
          </a:solidFill>
          <a:ln w="9525">
            <a:noFill/>
            <a:round/>
            <a:headEnd/>
            <a:tailEnd/>
          </a:ln>
        </p:spPr>
        <p:txBody>
          <a:bodyPr/>
          <a:lstStyle/>
          <a:p>
            <a:endParaRPr lang="en-US"/>
          </a:p>
        </p:txBody>
      </p:sp>
      <p:sp>
        <p:nvSpPr>
          <p:cNvPr id="208" name="Freeform 32"/>
          <p:cNvSpPr>
            <a:spLocks/>
          </p:cNvSpPr>
          <p:nvPr/>
        </p:nvSpPr>
        <p:spPr bwMode="auto">
          <a:xfrm>
            <a:off x="4051300" y="2933839"/>
            <a:ext cx="631825" cy="539750"/>
          </a:xfrm>
          <a:custGeom>
            <a:avLst/>
            <a:gdLst>
              <a:gd name="T0" fmla="*/ 0 w 398"/>
              <a:gd name="T1" fmla="*/ 2147483647 h 340"/>
              <a:gd name="T2" fmla="*/ 2147483647 w 398"/>
              <a:gd name="T3" fmla="*/ 2147483647 h 340"/>
              <a:gd name="T4" fmla="*/ 2147483647 w 398"/>
              <a:gd name="T5" fmla="*/ 0 h 340"/>
              <a:gd name="T6" fmla="*/ 0 w 398"/>
              <a:gd name="T7" fmla="*/ 0 h 340"/>
              <a:gd name="T8" fmla="*/ 0 w 398"/>
              <a:gd name="T9" fmla="*/ 2147483647 h 340"/>
              <a:gd name="T10" fmla="*/ 0 w 398"/>
              <a:gd name="T11" fmla="*/ 2147483647 h 340"/>
              <a:gd name="T12" fmla="*/ 0 60000 65536"/>
              <a:gd name="T13" fmla="*/ 0 60000 65536"/>
              <a:gd name="T14" fmla="*/ 0 60000 65536"/>
              <a:gd name="T15" fmla="*/ 0 60000 65536"/>
              <a:gd name="T16" fmla="*/ 0 60000 65536"/>
              <a:gd name="T17" fmla="*/ 0 60000 65536"/>
              <a:gd name="T18" fmla="*/ 0 w 398"/>
              <a:gd name="T19" fmla="*/ 0 h 340"/>
              <a:gd name="T20" fmla="*/ 398 w 398"/>
              <a:gd name="T21" fmla="*/ 340 h 340"/>
            </a:gdLst>
            <a:ahLst/>
            <a:cxnLst>
              <a:cxn ang="T12">
                <a:pos x="T0" y="T1"/>
              </a:cxn>
              <a:cxn ang="T13">
                <a:pos x="T2" y="T3"/>
              </a:cxn>
              <a:cxn ang="T14">
                <a:pos x="T4" y="T5"/>
              </a:cxn>
              <a:cxn ang="T15">
                <a:pos x="T6" y="T7"/>
              </a:cxn>
              <a:cxn ang="T16">
                <a:pos x="T8" y="T9"/>
              </a:cxn>
              <a:cxn ang="T17">
                <a:pos x="T10" y="T11"/>
              </a:cxn>
            </a:cxnLst>
            <a:rect l="T18" t="T19" r="T20" b="T21"/>
            <a:pathLst>
              <a:path w="398" h="340">
                <a:moveTo>
                  <a:pt x="0" y="340"/>
                </a:moveTo>
                <a:lnTo>
                  <a:pt x="398" y="340"/>
                </a:lnTo>
                <a:lnTo>
                  <a:pt x="398" y="0"/>
                </a:lnTo>
                <a:lnTo>
                  <a:pt x="0" y="0"/>
                </a:lnTo>
                <a:lnTo>
                  <a:pt x="0" y="340"/>
                </a:lnTo>
                <a:close/>
              </a:path>
            </a:pathLst>
          </a:custGeom>
          <a:noFill/>
          <a:ln w="3175">
            <a:solidFill>
              <a:srgbClr val="000000"/>
            </a:solidFill>
            <a:round/>
            <a:headEnd/>
            <a:tailEnd/>
          </a:ln>
        </p:spPr>
        <p:txBody>
          <a:bodyPr/>
          <a:lstStyle/>
          <a:p>
            <a:endParaRPr lang="en-US"/>
          </a:p>
        </p:txBody>
      </p:sp>
      <p:grpSp>
        <p:nvGrpSpPr>
          <p:cNvPr id="3" name="Group 407"/>
          <p:cNvGrpSpPr>
            <a:grpSpLocks/>
          </p:cNvGrpSpPr>
          <p:nvPr/>
        </p:nvGrpSpPr>
        <p:grpSpPr bwMode="auto">
          <a:xfrm>
            <a:off x="4049713" y="2933839"/>
            <a:ext cx="635000" cy="541338"/>
            <a:chOff x="2570" y="1953"/>
            <a:chExt cx="400" cy="341"/>
          </a:xfrm>
        </p:grpSpPr>
        <p:sp>
          <p:nvSpPr>
            <p:cNvPr id="210" name="Freeform 207"/>
            <p:cNvSpPr>
              <a:spLocks/>
            </p:cNvSpPr>
            <p:nvPr/>
          </p:nvSpPr>
          <p:spPr bwMode="auto">
            <a:xfrm>
              <a:off x="265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11" name="Freeform 208"/>
            <p:cNvSpPr>
              <a:spLocks/>
            </p:cNvSpPr>
            <p:nvPr/>
          </p:nvSpPr>
          <p:spPr bwMode="auto">
            <a:xfrm>
              <a:off x="2661"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12" name="Freeform 209"/>
            <p:cNvSpPr>
              <a:spLocks/>
            </p:cNvSpPr>
            <p:nvPr/>
          </p:nvSpPr>
          <p:spPr bwMode="auto">
            <a:xfrm>
              <a:off x="2671" y="229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13" name="Freeform 210"/>
            <p:cNvSpPr>
              <a:spLocks/>
            </p:cNvSpPr>
            <p:nvPr/>
          </p:nvSpPr>
          <p:spPr bwMode="auto">
            <a:xfrm>
              <a:off x="268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14" name="Freeform 211"/>
            <p:cNvSpPr>
              <a:spLocks/>
            </p:cNvSpPr>
            <p:nvPr/>
          </p:nvSpPr>
          <p:spPr bwMode="auto">
            <a:xfrm>
              <a:off x="269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15" name="Freeform 212"/>
            <p:cNvSpPr>
              <a:spLocks/>
            </p:cNvSpPr>
            <p:nvPr/>
          </p:nvSpPr>
          <p:spPr bwMode="auto">
            <a:xfrm>
              <a:off x="270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16" name="Freeform 213"/>
            <p:cNvSpPr>
              <a:spLocks/>
            </p:cNvSpPr>
            <p:nvPr/>
          </p:nvSpPr>
          <p:spPr bwMode="auto">
            <a:xfrm>
              <a:off x="271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17" name="Freeform 214"/>
            <p:cNvSpPr>
              <a:spLocks/>
            </p:cNvSpPr>
            <p:nvPr/>
          </p:nvSpPr>
          <p:spPr bwMode="auto">
            <a:xfrm>
              <a:off x="2722"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18" name="Freeform 215"/>
            <p:cNvSpPr>
              <a:spLocks/>
            </p:cNvSpPr>
            <p:nvPr/>
          </p:nvSpPr>
          <p:spPr bwMode="auto">
            <a:xfrm>
              <a:off x="273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19" name="Freeform 216"/>
            <p:cNvSpPr>
              <a:spLocks/>
            </p:cNvSpPr>
            <p:nvPr/>
          </p:nvSpPr>
          <p:spPr bwMode="auto">
            <a:xfrm>
              <a:off x="2741"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20" name="Freeform 217"/>
            <p:cNvSpPr>
              <a:spLocks/>
            </p:cNvSpPr>
            <p:nvPr/>
          </p:nvSpPr>
          <p:spPr bwMode="auto">
            <a:xfrm>
              <a:off x="2752"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21" name="Freeform 218"/>
            <p:cNvSpPr>
              <a:spLocks/>
            </p:cNvSpPr>
            <p:nvPr/>
          </p:nvSpPr>
          <p:spPr bwMode="auto">
            <a:xfrm>
              <a:off x="2762" y="229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22" name="Freeform 219"/>
            <p:cNvSpPr>
              <a:spLocks/>
            </p:cNvSpPr>
            <p:nvPr/>
          </p:nvSpPr>
          <p:spPr bwMode="auto">
            <a:xfrm>
              <a:off x="277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23" name="Freeform 220"/>
            <p:cNvSpPr>
              <a:spLocks/>
            </p:cNvSpPr>
            <p:nvPr/>
          </p:nvSpPr>
          <p:spPr bwMode="auto">
            <a:xfrm>
              <a:off x="2782"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24" name="Freeform 221"/>
            <p:cNvSpPr>
              <a:spLocks/>
            </p:cNvSpPr>
            <p:nvPr/>
          </p:nvSpPr>
          <p:spPr bwMode="auto">
            <a:xfrm>
              <a:off x="279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25" name="Freeform 222"/>
            <p:cNvSpPr>
              <a:spLocks/>
            </p:cNvSpPr>
            <p:nvPr/>
          </p:nvSpPr>
          <p:spPr bwMode="auto">
            <a:xfrm>
              <a:off x="280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26" name="Freeform 223"/>
            <p:cNvSpPr>
              <a:spLocks/>
            </p:cNvSpPr>
            <p:nvPr/>
          </p:nvSpPr>
          <p:spPr bwMode="auto">
            <a:xfrm>
              <a:off x="281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27" name="Freeform 224"/>
            <p:cNvSpPr>
              <a:spLocks/>
            </p:cNvSpPr>
            <p:nvPr/>
          </p:nvSpPr>
          <p:spPr bwMode="auto">
            <a:xfrm>
              <a:off x="282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28" name="Freeform 225"/>
            <p:cNvSpPr>
              <a:spLocks/>
            </p:cNvSpPr>
            <p:nvPr/>
          </p:nvSpPr>
          <p:spPr bwMode="auto">
            <a:xfrm>
              <a:off x="2832" y="229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29" name="Freeform 226"/>
            <p:cNvSpPr>
              <a:spLocks/>
            </p:cNvSpPr>
            <p:nvPr/>
          </p:nvSpPr>
          <p:spPr bwMode="auto">
            <a:xfrm>
              <a:off x="2843"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30" name="Freeform 227"/>
            <p:cNvSpPr>
              <a:spLocks/>
            </p:cNvSpPr>
            <p:nvPr/>
          </p:nvSpPr>
          <p:spPr bwMode="auto">
            <a:xfrm>
              <a:off x="285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31" name="Freeform 228"/>
            <p:cNvSpPr>
              <a:spLocks/>
            </p:cNvSpPr>
            <p:nvPr/>
          </p:nvSpPr>
          <p:spPr bwMode="auto">
            <a:xfrm>
              <a:off x="2863"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32" name="Freeform 229"/>
            <p:cNvSpPr>
              <a:spLocks/>
            </p:cNvSpPr>
            <p:nvPr/>
          </p:nvSpPr>
          <p:spPr bwMode="auto">
            <a:xfrm>
              <a:off x="2873"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33" name="Freeform 230"/>
            <p:cNvSpPr>
              <a:spLocks/>
            </p:cNvSpPr>
            <p:nvPr/>
          </p:nvSpPr>
          <p:spPr bwMode="auto">
            <a:xfrm>
              <a:off x="2882"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34" name="Freeform 231"/>
            <p:cNvSpPr>
              <a:spLocks/>
            </p:cNvSpPr>
            <p:nvPr/>
          </p:nvSpPr>
          <p:spPr bwMode="auto">
            <a:xfrm>
              <a:off x="289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35" name="Freeform 232"/>
            <p:cNvSpPr>
              <a:spLocks/>
            </p:cNvSpPr>
            <p:nvPr/>
          </p:nvSpPr>
          <p:spPr bwMode="auto">
            <a:xfrm>
              <a:off x="290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36" name="Freeform 233"/>
            <p:cNvSpPr>
              <a:spLocks/>
            </p:cNvSpPr>
            <p:nvPr/>
          </p:nvSpPr>
          <p:spPr bwMode="auto">
            <a:xfrm>
              <a:off x="291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37" name="Freeform 234"/>
            <p:cNvSpPr>
              <a:spLocks/>
            </p:cNvSpPr>
            <p:nvPr/>
          </p:nvSpPr>
          <p:spPr bwMode="auto">
            <a:xfrm>
              <a:off x="292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38" name="Freeform 235"/>
            <p:cNvSpPr>
              <a:spLocks/>
            </p:cNvSpPr>
            <p:nvPr/>
          </p:nvSpPr>
          <p:spPr bwMode="auto">
            <a:xfrm>
              <a:off x="2934"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39" name="Freeform 236"/>
            <p:cNvSpPr>
              <a:spLocks/>
            </p:cNvSpPr>
            <p:nvPr/>
          </p:nvSpPr>
          <p:spPr bwMode="auto">
            <a:xfrm>
              <a:off x="294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0" name="Freeform 237"/>
            <p:cNvSpPr>
              <a:spLocks/>
            </p:cNvSpPr>
            <p:nvPr/>
          </p:nvSpPr>
          <p:spPr bwMode="auto">
            <a:xfrm>
              <a:off x="2953" y="229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1" name="Freeform 238"/>
            <p:cNvSpPr>
              <a:spLocks/>
            </p:cNvSpPr>
            <p:nvPr/>
          </p:nvSpPr>
          <p:spPr bwMode="auto">
            <a:xfrm>
              <a:off x="2964"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42" name="Freeform 239"/>
            <p:cNvSpPr>
              <a:spLocks noEditPoints="1"/>
            </p:cNvSpPr>
            <p:nvPr/>
          </p:nvSpPr>
          <p:spPr bwMode="auto">
            <a:xfrm>
              <a:off x="2570" y="2292"/>
              <a:ext cx="400" cy="2"/>
            </a:xfrm>
            <a:custGeom>
              <a:avLst/>
              <a:gdLst>
                <a:gd name="T0" fmla="*/ 0 w 400"/>
                <a:gd name="T1" fmla="*/ 1 h 2"/>
                <a:gd name="T2" fmla="*/ 16 w 400"/>
                <a:gd name="T3" fmla="*/ 2 h 2"/>
                <a:gd name="T4" fmla="*/ 26 w 400"/>
                <a:gd name="T5" fmla="*/ 0 h 2"/>
                <a:gd name="T6" fmla="*/ 21 w 400"/>
                <a:gd name="T7" fmla="*/ 0 h 2"/>
                <a:gd name="T8" fmla="*/ 30 w 400"/>
                <a:gd name="T9" fmla="*/ 1 h 2"/>
                <a:gd name="T10" fmla="*/ 46 w 400"/>
                <a:gd name="T11" fmla="*/ 2 h 2"/>
                <a:gd name="T12" fmla="*/ 57 w 400"/>
                <a:gd name="T13" fmla="*/ 0 h 2"/>
                <a:gd name="T14" fmla="*/ 51 w 400"/>
                <a:gd name="T15" fmla="*/ 0 h 2"/>
                <a:gd name="T16" fmla="*/ 61 w 400"/>
                <a:gd name="T17" fmla="*/ 1 h 2"/>
                <a:gd name="T18" fmla="*/ 76 w 400"/>
                <a:gd name="T19" fmla="*/ 2 h 2"/>
                <a:gd name="T20" fmla="*/ 87 w 400"/>
                <a:gd name="T21" fmla="*/ 0 h 2"/>
                <a:gd name="T22" fmla="*/ 82 w 400"/>
                <a:gd name="T23" fmla="*/ 0 h 2"/>
                <a:gd name="T24" fmla="*/ 91 w 400"/>
                <a:gd name="T25" fmla="*/ 1 h 2"/>
                <a:gd name="T26" fmla="*/ 107 w 400"/>
                <a:gd name="T27" fmla="*/ 2 h 2"/>
                <a:gd name="T28" fmla="*/ 117 w 400"/>
                <a:gd name="T29" fmla="*/ 0 h 2"/>
                <a:gd name="T30" fmla="*/ 112 w 400"/>
                <a:gd name="T31" fmla="*/ 0 h 2"/>
                <a:gd name="T32" fmla="*/ 121 w 400"/>
                <a:gd name="T33" fmla="*/ 1 h 2"/>
                <a:gd name="T34" fmla="*/ 137 w 400"/>
                <a:gd name="T35" fmla="*/ 2 h 2"/>
                <a:gd name="T36" fmla="*/ 147 w 400"/>
                <a:gd name="T37" fmla="*/ 0 h 2"/>
                <a:gd name="T38" fmla="*/ 142 w 400"/>
                <a:gd name="T39" fmla="*/ 0 h 2"/>
                <a:gd name="T40" fmla="*/ 152 w 400"/>
                <a:gd name="T41" fmla="*/ 1 h 2"/>
                <a:gd name="T42" fmla="*/ 167 w 400"/>
                <a:gd name="T43" fmla="*/ 2 h 2"/>
                <a:gd name="T44" fmla="*/ 178 w 400"/>
                <a:gd name="T45" fmla="*/ 0 h 2"/>
                <a:gd name="T46" fmla="*/ 172 w 400"/>
                <a:gd name="T47" fmla="*/ 0 h 2"/>
                <a:gd name="T48" fmla="*/ 182 w 400"/>
                <a:gd name="T49" fmla="*/ 1 h 2"/>
                <a:gd name="T50" fmla="*/ 198 w 400"/>
                <a:gd name="T51" fmla="*/ 2 h 2"/>
                <a:gd name="T52" fmla="*/ 208 w 400"/>
                <a:gd name="T53" fmla="*/ 0 h 2"/>
                <a:gd name="T54" fmla="*/ 203 w 400"/>
                <a:gd name="T55" fmla="*/ 0 h 2"/>
                <a:gd name="T56" fmla="*/ 212 w 400"/>
                <a:gd name="T57" fmla="*/ 1 h 2"/>
                <a:gd name="T58" fmla="*/ 228 w 400"/>
                <a:gd name="T59" fmla="*/ 2 h 2"/>
                <a:gd name="T60" fmla="*/ 238 w 400"/>
                <a:gd name="T61" fmla="*/ 0 h 2"/>
                <a:gd name="T62" fmla="*/ 233 w 400"/>
                <a:gd name="T63" fmla="*/ 0 h 2"/>
                <a:gd name="T64" fmla="*/ 242 w 400"/>
                <a:gd name="T65" fmla="*/ 1 h 2"/>
                <a:gd name="T66" fmla="*/ 258 w 400"/>
                <a:gd name="T67" fmla="*/ 2 h 2"/>
                <a:gd name="T68" fmla="*/ 269 w 400"/>
                <a:gd name="T69" fmla="*/ 0 h 2"/>
                <a:gd name="T70" fmla="*/ 263 w 400"/>
                <a:gd name="T71" fmla="*/ 0 h 2"/>
                <a:gd name="T72" fmla="*/ 273 w 400"/>
                <a:gd name="T73" fmla="*/ 1 h 2"/>
                <a:gd name="T74" fmla="*/ 288 w 400"/>
                <a:gd name="T75" fmla="*/ 2 h 2"/>
                <a:gd name="T76" fmla="*/ 299 w 400"/>
                <a:gd name="T77" fmla="*/ 0 h 2"/>
                <a:gd name="T78" fmla="*/ 294 w 400"/>
                <a:gd name="T79" fmla="*/ 0 h 2"/>
                <a:gd name="T80" fmla="*/ 303 w 400"/>
                <a:gd name="T81" fmla="*/ 1 h 2"/>
                <a:gd name="T82" fmla="*/ 319 w 400"/>
                <a:gd name="T83" fmla="*/ 2 h 2"/>
                <a:gd name="T84" fmla="*/ 329 w 400"/>
                <a:gd name="T85" fmla="*/ 0 h 2"/>
                <a:gd name="T86" fmla="*/ 324 w 400"/>
                <a:gd name="T87" fmla="*/ 0 h 2"/>
                <a:gd name="T88" fmla="*/ 333 w 400"/>
                <a:gd name="T89" fmla="*/ 1 h 2"/>
                <a:gd name="T90" fmla="*/ 349 w 400"/>
                <a:gd name="T91" fmla="*/ 2 h 2"/>
                <a:gd name="T92" fmla="*/ 359 w 400"/>
                <a:gd name="T93" fmla="*/ 0 h 2"/>
                <a:gd name="T94" fmla="*/ 354 w 400"/>
                <a:gd name="T95" fmla="*/ 0 h 2"/>
                <a:gd name="T96" fmla="*/ 364 w 400"/>
                <a:gd name="T97" fmla="*/ 1 h 2"/>
                <a:gd name="T98" fmla="*/ 379 w 400"/>
                <a:gd name="T99" fmla="*/ 2 h 2"/>
                <a:gd name="T100" fmla="*/ 390 w 400"/>
                <a:gd name="T101" fmla="*/ 0 h 2"/>
                <a:gd name="T102" fmla="*/ 384 w 400"/>
                <a:gd name="T103" fmla="*/ 0 h 2"/>
                <a:gd name="T104" fmla="*/ 394 w 400"/>
                <a:gd name="T105" fmla="*/ 1 h 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0"/>
                <a:gd name="T160" fmla="*/ 0 h 2"/>
                <a:gd name="T161" fmla="*/ 400 w 400"/>
                <a:gd name="T162" fmla="*/ 2 h 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0" h="2">
                  <a:moveTo>
                    <a:pt x="1" y="0"/>
                  </a:moveTo>
                  <a:lnTo>
                    <a:pt x="6" y="0"/>
                  </a:lnTo>
                  <a:lnTo>
                    <a:pt x="6" y="1"/>
                  </a:lnTo>
                  <a:lnTo>
                    <a:pt x="6" y="2"/>
                  </a:lnTo>
                  <a:lnTo>
                    <a:pt x="1" y="2"/>
                  </a:lnTo>
                  <a:lnTo>
                    <a:pt x="0" y="1"/>
                  </a:lnTo>
                  <a:lnTo>
                    <a:pt x="1" y="0"/>
                  </a:lnTo>
                  <a:close/>
                  <a:moveTo>
                    <a:pt x="11" y="0"/>
                  </a:moveTo>
                  <a:lnTo>
                    <a:pt x="16" y="0"/>
                  </a:lnTo>
                  <a:lnTo>
                    <a:pt x="17" y="1"/>
                  </a:lnTo>
                  <a:lnTo>
                    <a:pt x="16" y="2"/>
                  </a:lnTo>
                  <a:lnTo>
                    <a:pt x="11" y="2"/>
                  </a:lnTo>
                  <a:lnTo>
                    <a:pt x="10" y="1"/>
                  </a:lnTo>
                  <a:lnTo>
                    <a:pt x="11" y="0"/>
                  </a:lnTo>
                  <a:close/>
                  <a:moveTo>
                    <a:pt x="21" y="0"/>
                  </a:moveTo>
                  <a:lnTo>
                    <a:pt x="26" y="0"/>
                  </a:lnTo>
                  <a:lnTo>
                    <a:pt x="27" y="1"/>
                  </a:lnTo>
                  <a:lnTo>
                    <a:pt x="26" y="2"/>
                  </a:lnTo>
                  <a:lnTo>
                    <a:pt x="21" y="2"/>
                  </a:lnTo>
                  <a:lnTo>
                    <a:pt x="20" y="1"/>
                  </a:lnTo>
                  <a:lnTo>
                    <a:pt x="21" y="0"/>
                  </a:lnTo>
                  <a:close/>
                  <a:moveTo>
                    <a:pt x="32" y="0"/>
                  </a:moveTo>
                  <a:lnTo>
                    <a:pt x="36" y="0"/>
                  </a:lnTo>
                  <a:lnTo>
                    <a:pt x="37" y="1"/>
                  </a:lnTo>
                  <a:lnTo>
                    <a:pt x="36" y="2"/>
                  </a:lnTo>
                  <a:lnTo>
                    <a:pt x="32" y="2"/>
                  </a:lnTo>
                  <a:lnTo>
                    <a:pt x="30" y="1"/>
                  </a:lnTo>
                  <a:lnTo>
                    <a:pt x="32" y="0"/>
                  </a:lnTo>
                  <a:close/>
                  <a:moveTo>
                    <a:pt x="41" y="0"/>
                  </a:moveTo>
                  <a:lnTo>
                    <a:pt x="46" y="0"/>
                  </a:lnTo>
                  <a:lnTo>
                    <a:pt x="47" y="1"/>
                  </a:lnTo>
                  <a:lnTo>
                    <a:pt x="46" y="2"/>
                  </a:lnTo>
                  <a:lnTo>
                    <a:pt x="41" y="2"/>
                  </a:lnTo>
                  <a:lnTo>
                    <a:pt x="41" y="1"/>
                  </a:lnTo>
                  <a:lnTo>
                    <a:pt x="41" y="0"/>
                  </a:lnTo>
                  <a:close/>
                  <a:moveTo>
                    <a:pt x="51" y="0"/>
                  </a:moveTo>
                  <a:lnTo>
                    <a:pt x="57" y="0"/>
                  </a:lnTo>
                  <a:lnTo>
                    <a:pt x="58" y="1"/>
                  </a:lnTo>
                  <a:lnTo>
                    <a:pt x="57" y="2"/>
                  </a:lnTo>
                  <a:lnTo>
                    <a:pt x="51" y="2"/>
                  </a:lnTo>
                  <a:lnTo>
                    <a:pt x="50" y="1"/>
                  </a:lnTo>
                  <a:lnTo>
                    <a:pt x="51" y="0"/>
                  </a:lnTo>
                  <a:close/>
                  <a:moveTo>
                    <a:pt x="62" y="0"/>
                  </a:moveTo>
                  <a:lnTo>
                    <a:pt x="66" y="0"/>
                  </a:lnTo>
                  <a:lnTo>
                    <a:pt x="67" y="1"/>
                  </a:lnTo>
                  <a:lnTo>
                    <a:pt x="66" y="2"/>
                  </a:lnTo>
                  <a:lnTo>
                    <a:pt x="62" y="2"/>
                  </a:lnTo>
                  <a:lnTo>
                    <a:pt x="61" y="1"/>
                  </a:lnTo>
                  <a:lnTo>
                    <a:pt x="62" y="0"/>
                  </a:lnTo>
                  <a:close/>
                  <a:moveTo>
                    <a:pt x="71" y="0"/>
                  </a:moveTo>
                  <a:lnTo>
                    <a:pt x="76" y="0"/>
                  </a:lnTo>
                  <a:lnTo>
                    <a:pt x="77" y="1"/>
                  </a:lnTo>
                  <a:lnTo>
                    <a:pt x="76" y="2"/>
                  </a:lnTo>
                  <a:lnTo>
                    <a:pt x="71" y="2"/>
                  </a:lnTo>
                  <a:lnTo>
                    <a:pt x="71" y="1"/>
                  </a:lnTo>
                  <a:lnTo>
                    <a:pt x="71" y="0"/>
                  </a:lnTo>
                  <a:close/>
                  <a:moveTo>
                    <a:pt x="82" y="0"/>
                  </a:moveTo>
                  <a:lnTo>
                    <a:pt x="87" y="0"/>
                  </a:lnTo>
                  <a:lnTo>
                    <a:pt x="88" y="1"/>
                  </a:lnTo>
                  <a:lnTo>
                    <a:pt x="87" y="2"/>
                  </a:lnTo>
                  <a:lnTo>
                    <a:pt x="82" y="2"/>
                  </a:lnTo>
                  <a:lnTo>
                    <a:pt x="81" y="1"/>
                  </a:lnTo>
                  <a:lnTo>
                    <a:pt x="82" y="0"/>
                  </a:lnTo>
                  <a:close/>
                  <a:moveTo>
                    <a:pt x="92" y="0"/>
                  </a:moveTo>
                  <a:lnTo>
                    <a:pt x="97" y="0"/>
                  </a:lnTo>
                  <a:lnTo>
                    <a:pt x="97" y="1"/>
                  </a:lnTo>
                  <a:lnTo>
                    <a:pt x="97" y="2"/>
                  </a:lnTo>
                  <a:lnTo>
                    <a:pt x="92" y="2"/>
                  </a:lnTo>
                  <a:lnTo>
                    <a:pt x="91" y="1"/>
                  </a:lnTo>
                  <a:lnTo>
                    <a:pt x="92" y="0"/>
                  </a:lnTo>
                  <a:close/>
                  <a:moveTo>
                    <a:pt x="101" y="0"/>
                  </a:moveTo>
                  <a:lnTo>
                    <a:pt x="107" y="0"/>
                  </a:lnTo>
                  <a:lnTo>
                    <a:pt x="108" y="1"/>
                  </a:lnTo>
                  <a:lnTo>
                    <a:pt x="107" y="2"/>
                  </a:lnTo>
                  <a:lnTo>
                    <a:pt x="101" y="2"/>
                  </a:lnTo>
                  <a:lnTo>
                    <a:pt x="101" y="1"/>
                  </a:lnTo>
                  <a:lnTo>
                    <a:pt x="101" y="0"/>
                  </a:lnTo>
                  <a:close/>
                  <a:moveTo>
                    <a:pt x="112" y="0"/>
                  </a:moveTo>
                  <a:lnTo>
                    <a:pt x="117" y="0"/>
                  </a:lnTo>
                  <a:lnTo>
                    <a:pt x="118" y="1"/>
                  </a:lnTo>
                  <a:lnTo>
                    <a:pt x="117" y="2"/>
                  </a:lnTo>
                  <a:lnTo>
                    <a:pt x="112" y="2"/>
                  </a:lnTo>
                  <a:lnTo>
                    <a:pt x="111" y="1"/>
                  </a:lnTo>
                  <a:lnTo>
                    <a:pt x="112" y="0"/>
                  </a:lnTo>
                  <a:close/>
                  <a:moveTo>
                    <a:pt x="122" y="0"/>
                  </a:moveTo>
                  <a:lnTo>
                    <a:pt x="127" y="0"/>
                  </a:lnTo>
                  <a:lnTo>
                    <a:pt x="128" y="1"/>
                  </a:lnTo>
                  <a:lnTo>
                    <a:pt x="127" y="2"/>
                  </a:lnTo>
                  <a:lnTo>
                    <a:pt x="122" y="2"/>
                  </a:lnTo>
                  <a:lnTo>
                    <a:pt x="121" y="1"/>
                  </a:lnTo>
                  <a:lnTo>
                    <a:pt x="122" y="0"/>
                  </a:lnTo>
                  <a:close/>
                  <a:moveTo>
                    <a:pt x="132" y="0"/>
                  </a:moveTo>
                  <a:lnTo>
                    <a:pt x="137" y="0"/>
                  </a:lnTo>
                  <a:lnTo>
                    <a:pt x="138" y="1"/>
                  </a:lnTo>
                  <a:lnTo>
                    <a:pt x="137" y="2"/>
                  </a:lnTo>
                  <a:lnTo>
                    <a:pt x="132" y="2"/>
                  </a:lnTo>
                  <a:lnTo>
                    <a:pt x="131" y="1"/>
                  </a:lnTo>
                  <a:lnTo>
                    <a:pt x="132" y="0"/>
                  </a:lnTo>
                  <a:close/>
                  <a:moveTo>
                    <a:pt x="142" y="0"/>
                  </a:moveTo>
                  <a:lnTo>
                    <a:pt x="147" y="0"/>
                  </a:lnTo>
                  <a:lnTo>
                    <a:pt x="148" y="1"/>
                  </a:lnTo>
                  <a:lnTo>
                    <a:pt x="147" y="2"/>
                  </a:lnTo>
                  <a:lnTo>
                    <a:pt x="142" y="2"/>
                  </a:lnTo>
                  <a:lnTo>
                    <a:pt x="141" y="1"/>
                  </a:lnTo>
                  <a:lnTo>
                    <a:pt x="142" y="0"/>
                  </a:lnTo>
                  <a:close/>
                  <a:moveTo>
                    <a:pt x="153" y="0"/>
                  </a:moveTo>
                  <a:lnTo>
                    <a:pt x="157" y="0"/>
                  </a:lnTo>
                  <a:lnTo>
                    <a:pt x="158" y="1"/>
                  </a:lnTo>
                  <a:lnTo>
                    <a:pt x="157" y="2"/>
                  </a:lnTo>
                  <a:lnTo>
                    <a:pt x="153" y="2"/>
                  </a:lnTo>
                  <a:lnTo>
                    <a:pt x="152" y="1"/>
                  </a:lnTo>
                  <a:lnTo>
                    <a:pt x="153" y="0"/>
                  </a:lnTo>
                  <a:close/>
                  <a:moveTo>
                    <a:pt x="162" y="0"/>
                  </a:moveTo>
                  <a:lnTo>
                    <a:pt x="167" y="0"/>
                  </a:lnTo>
                  <a:lnTo>
                    <a:pt x="168" y="1"/>
                  </a:lnTo>
                  <a:lnTo>
                    <a:pt x="167" y="2"/>
                  </a:lnTo>
                  <a:lnTo>
                    <a:pt x="162" y="2"/>
                  </a:lnTo>
                  <a:lnTo>
                    <a:pt x="161" y="1"/>
                  </a:lnTo>
                  <a:lnTo>
                    <a:pt x="162" y="0"/>
                  </a:lnTo>
                  <a:close/>
                  <a:moveTo>
                    <a:pt x="172" y="0"/>
                  </a:moveTo>
                  <a:lnTo>
                    <a:pt x="178" y="0"/>
                  </a:lnTo>
                  <a:lnTo>
                    <a:pt x="179" y="1"/>
                  </a:lnTo>
                  <a:lnTo>
                    <a:pt x="178" y="2"/>
                  </a:lnTo>
                  <a:lnTo>
                    <a:pt x="172" y="2"/>
                  </a:lnTo>
                  <a:lnTo>
                    <a:pt x="171" y="1"/>
                  </a:lnTo>
                  <a:lnTo>
                    <a:pt x="172" y="0"/>
                  </a:lnTo>
                  <a:close/>
                  <a:moveTo>
                    <a:pt x="183" y="0"/>
                  </a:moveTo>
                  <a:lnTo>
                    <a:pt x="187" y="0"/>
                  </a:lnTo>
                  <a:lnTo>
                    <a:pt x="188" y="1"/>
                  </a:lnTo>
                  <a:lnTo>
                    <a:pt x="187" y="2"/>
                  </a:lnTo>
                  <a:lnTo>
                    <a:pt x="183" y="2"/>
                  </a:lnTo>
                  <a:lnTo>
                    <a:pt x="182" y="1"/>
                  </a:lnTo>
                  <a:lnTo>
                    <a:pt x="183" y="0"/>
                  </a:lnTo>
                  <a:close/>
                  <a:moveTo>
                    <a:pt x="192" y="0"/>
                  </a:moveTo>
                  <a:lnTo>
                    <a:pt x="198" y="0"/>
                  </a:lnTo>
                  <a:lnTo>
                    <a:pt x="199" y="1"/>
                  </a:lnTo>
                  <a:lnTo>
                    <a:pt x="198" y="2"/>
                  </a:lnTo>
                  <a:lnTo>
                    <a:pt x="192" y="2"/>
                  </a:lnTo>
                  <a:lnTo>
                    <a:pt x="192" y="1"/>
                  </a:lnTo>
                  <a:lnTo>
                    <a:pt x="192" y="0"/>
                  </a:lnTo>
                  <a:close/>
                  <a:moveTo>
                    <a:pt x="203" y="0"/>
                  </a:moveTo>
                  <a:lnTo>
                    <a:pt x="208" y="0"/>
                  </a:lnTo>
                  <a:lnTo>
                    <a:pt x="209" y="1"/>
                  </a:lnTo>
                  <a:lnTo>
                    <a:pt x="208" y="2"/>
                  </a:lnTo>
                  <a:lnTo>
                    <a:pt x="203" y="2"/>
                  </a:lnTo>
                  <a:lnTo>
                    <a:pt x="202" y="1"/>
                  </a:lnTo>
                  <a:lnTo>
                    <a:pt x="203" y="0"/>
                  </a:lnTo>
                  <a:close/>
                  <a:moveTo>
                    <a:pt x="213" y="0"/>
                  </a:moveTo>
                  <a:lnTo>
                    <a:pt x="217" y="0"/>
                  </a:lnTo>
                  <a:lnTo>
                    <a:pt x="218" y="1"/>
                  </a:lnTo>
                  <a:lnTo>
                    <a:pt x="217" y="2"/>
                  </a:lnTo>
                  <a:lnTo>
                    <a:pt x="213" y="2"/>
                  </a:lnTo>
                  <a:lnTo>
                    <a:pt x="212" y="1"/>
                  </a:lnTo>
                  <a:lnTo>
                    <a:pt x="213" y="0"/>
                  </a:lnTo>
                  <a:close/>
                  <a:moveTo>
                    <a:pt x="223" y="0"/>
                  </a:moveTo>
                  <a:lnTo>
                    <a:pt x="228" y="0"/>
                  </a:lnTo>
                  <a:lnTo>
                    <a:pt x="229" y="1"/>
                  </a:lnTo>
                  <a:lnTo>
                    <a:pt x="228" y="2"/>
                  </a:lnTo>
                  <a:lnTo>
                    <a:pt x="223" y="2"/>
                  </a:lnTo>
                  <a:lnTo>
                    <a:pt x="222" y="1"/>
                  </a:lnTo>
                  <a:lnTo>
                    <a:pt x="223" y="0"/>
                  </a:lnTo>
                  <a:close/>
                  <a:moveTo>
                    <a:pt x="233" y="0"/>
                  </a:moveTo>
                  <a:lnTo>
                    <a:pt x="238" y="0"/>
                  </a:lnTo>
                  <a:lnTo>
                    <a:pt x="239" y="1"/>
                  </a:lnTo>
                  <a:lnTo>
                    <a:pt x="238" y="2"/>
                  </a:lnTo>
                  <a:lnTo>
                    <a:pt x="233" y="2"/>
                  </a:lnTo>
                  <a:lnTo>
                    <a:pt x="232" y="1"/>
                  </a:lnTo>
                  <a:lnTo>
                    <a:pt x="233" y="0"/>
                  </a:lnTo>
                  <a:close/>
                  <a:moveTo>
                    <a:pt x="243" y="0"/>
                  </a:moveTo>
                  <a:lnTo>
                    <a:pt x="248" y="0"/>
                  </a:lnTo>
                  <a:lnTo>
                    <a:pt x="249" y="1"/>
                  </a:lnTo>
                  <a:lnTo>
                    <a:pt x="248" y="2"/>
                  </a:lnTo>
                  <a:lnTo>
                    <a:pt x="243" y="2"/>
                  </a:lnTo>
                  <a:lnTo>
                    <a:pt x="242" y="1"/>
                  </a:lnTo>
                  <a:lnTo>
                    <a:pt x="243" y="0"/>
                  </a:lnTo>
                  <a:close/>
                  <a:moveTo>
                    <a:pt x="253" y="0"/>
                  </a:moveTo>
                  <a:lnTo>
                    <a:pt x="258" y="0"/>
                  </a:lnTo>
                  <a:lnTo>
                    <a:pt x="259" y="1"/>
                  </a:lnTo>
                  <a:lnTo>
                    <a:pt x="258" y="2"/>
                  </a:lnTo>
                  <a:lnTo>
                    <a:pt x="253" y="2"/>
                  </a:lnTo>
                  <a:lnTo>
                    <a:pt x="252" y="1"/>
                  </a:lnTo>
                  <a:lnTo>
                    <a:pt x="253" y="0"/>
                  </a:lnTo>
                  <a:close/>
                  <a:moveTo>
                    <a:pt x="263" y="0"/>
                  </a:moveTo>
                  <a:lnTo>
                    <a:pt x="269" y="0"/>
                  </a:lnTo>
                  <a:lnTo>
                    <a:pt x="269" y="1"/>
                  </a:lnTo>
                  <a:lnTo>
                    <a:pt x="269" y="2"/>
                  </a:lnTo>
                  <a:lnTo>
                    <a:pt x="263" y="2"/>
                  </a:lnTo>
                  <a:lnTo>
                    <a:pt x="262" y="1"/>
                  </a:lnTo>
                  <a:lnTo>
                    <a:pt x="263" y="0"/>
                  </a:lnTo>
                  <a:close/>
                  <a:moveTo>
                    <a:pt x="273" y="0"/>
                  </a:moveTo>
                  <a:lnTo>
                    <a:pt x="278" y="0"/>
                  </a:lnTo>
                  <a:lnTo>
                    <a:pt x="279" y="1"/>
                  </a:lnTo>
                  <a:lnTo>
                    <a:pt x="278" y="2"/>
                  </a:lnTo>
                  <a:lnTo>
                    <a:pt x="273" y="2"/>
                  </a:lnTo>
                  <a:lnTo>
                    <a:pt x="273" y="1"/>
                  </a:lnTo>
                  <a:lnTo>
                    <a:pt x="273" y="0"/>
                  </a:lnTo>
                  <a:close/>
                  <a:moveTo>
                    <a:pt x="283" y="0"/>
                  </a:moveTo>
                  <a:lnTo>
                    <a:pt x="288" y="0"/>
                  </a:lnTo>
                  <a:lnTo>
                    <a:pt x="289" y="1"/>
                  </a:lnTo>
                  <a:lnTo>
                    <a:pt x="288" y="2"/>
                  </a:lnTo>
                  <a:lnTo>
                    <a:pt x="283" y="2"/>
                  </a:lnTo>
                  <a:lnTo>
                    <a:pt x="282" y="1"/>
                  </a:lnTo>
                  <a:lnTo>
                    <a:pt x="283" y="0"/>
                  </a:lnTo>
                  <a:close/>
                  <a:moveTo>
                    <a:pt x="294" y="0"/>
                  </a:moveTo>
                  <a:lnTo>
                    <a:pt x="299" y="0"/>
                  </a:lnTo>
                  <a:lnTo>
                    <a:pt x="299" y="1"/>
                  </a:lnTo>
                  <a:lnTo>
                    <a:pt x="299" y="2"/>
                  </a:lnTo>
                  <a:lnTo>
                    <a:pt x="294" y="2"/>
                  </a:lnTo>
                  <a:lnTo>
                    <a:pt x="293" y="1"/>
                  </a:lnTo>
                  <a:lnTo>
                    <a:pt x="294" y="0"/>
                  </a:lnTo>
                  <a:close/>
                  <a:moveTo>
                    <a:pt x="304" y="0"/>
                  </a:moveTo>
                  <a:lnTo>
                    <a:pt x="308" y="0"/>
                  </a:lnTo>
                  <a:lnTo>
                    <a:pt x="309" y="1"/>
                  </a:lnTo>
                  <a:lnTo>
                    <a:pt x="308" y="2"/>
                  </a:lnTo>
                  <a:lnTo>
                    <a:pt x="304" y="2"/>
                  </a:lnTo>
                  <a:lnTo>
                    <a:pt x="303" y="1"/>
                  </a:lnTo>
                  <a:lnTo>
                    <a:pt x="304" y="0"/>
                  </a:lnTo>
                  <a:close/>
                  <a:moveTo>
                    <a:pt x="313" y="0"/>
                  </a:moveTo>
                  <a:lnTo>
                    <a:pt x="319" y="0"/>
                  </a:lnTo>
                  <a:lnTo>
                    <a:pt x="320" y="1"/>
                  </a:lnTo>
                  <a:lnTo>
                    <a:pt x="319" y="2"/>
                  </a:lnTo>
                  <a:lnTo>
                    <a:pt x="313" y="2"/>
                  </a:lnTo>
                  <a:lnTo>
                    <a:pt x="312" y="1"/>
                  </a:lnTo>
                  <a:lnTo>
                    <a:pt x="313" y="0"/>
                  </a:lnTo>
                  <a:close/>
                  <a:moveTo>
                    <a:pt x="324" y="0"/>
                  </a:moveTo>
                  <a:lnTo>
                    <a:pt x="329" y="0"/>
                  </a:lnTo>
                  <a:lnTo>
                    <a:pt x="330" y="1"/>
                  </a:lnTo>
                  <a:lnTo>
                    <a:pt x="329" y="2"/>
                  </a:lnTo>
                  <a:lnTo>
                    <a:pt x="324" y="2"/>
                  </a:lnTo>
                  <a:lnTo>
                    <a:pt x="323" y="1"/>
                  </a:lnTo>
                  <a:lnTo>
                    <a:pt x="324" y="0"/>
                  </a:lnTo>
                  <a:close/>
                  <a:moveTo>
                    <a:pt x="334" y="0"/>
                  </a:moveTo>
                  <a:lnTo>
                    <a:pt x="339" y="0"/>
                  </a:lnTo>
                  <a:lnTo>
                    <a:pt x="340" y="1"/>
                  </a:lnTo>
                  <a:lnTo>
                    <a:pt x="339" y="2"/>
                  </a:lnTo>
                  <a:lnTo>
                    <a:pt x="334" y="2"/>
                  </a:lnTo>
                  <a:lnTo>
                    <a:pt x="333" y="1"/>
                  </a:lnTo>
                  <a:lnTo>
                    <a:pt x="334" y="0"/>
                  </a:lnTo>
                  <a:close/>
                  <a:moveTo>
                    <a:pt x="344" y="0"/>
                  </a:moveTo>
                  <a:lnTo>
                    <a:pt x="349" y="0"/>
                  </a:lnTo>
                  <a:lnTo>
                    <a:pt x="350" y="1"/>
                  </a:lnTo>
                  <a:lnTo>
                    <a:pt x="349" y="2"/>
                  </a:lnTo>
                  <a:lnTo>
                    <a:pt x="344" y="2"/>
                  </a:lnTo>
                  <a:lnTo>
                    <a:pt x="343" y="1"/>
                  </a:lnTo>
                  <a:lnTo>
                    <a:pt x="344" y="0"/>
                  </a:lnTo>
                  <a:close/>
                  <a:moveTo>
                    <a:pt x="354" y="0"/>
                  </a:moveTo>
                  <a:lnTo>
                    <a:pt x="359" y="0"/>
                  </a:lnTo>
                  <a:lnTo>
                    <a:pt x="360" y="1"/>
                  </a:lnTo>
                  <a:lnTo>
                    <a:pt x="359" y="2"/>
                  </a:lnTo>
                  <a:lnTo>
                    <a:pt x="354" y="2"/>
                  </a:lnTo>
                  <a:lnTo>
                    <a:pt x="353" y="1"/>
                  </a:lnTo>
                  <a:lnTo>
                    <a:pt x="354" y="0"/>
                  </a:lnTo>
                  <a:close/>
                  <a:moveTo>
                    <a:pt x="364" y="0"/>
                  </a:moveTo>
                  <a:lnTo>
                    <a:pt x="369" y="0"/>
                  </a:lnTo>
                  <a:lnTo>
                    <a:pt x="370" y="1"/>
                  </a:lnTo>
                  <a:lnTo>
                    <a:pt x="369" y="2"/>
                  </a:lnTo>
                  <a:lnTo>
                    <a:pt x="364" y="2"/>
                  </a:lnTo>
                  <a:lnTo>
                    <a:pt x="364" y="1"/>
                  </a:lnTo>
                  <a:lnTo>
                    <a:pt x="364" y="0"/>
                  </a:lnTo>
                  <a:close/>
                  <a:moveTo>
                    <a:pt x="374" y="0"/>
                  </a:moveTo>
                  <a:lnTo>
                    <a:pt x="379" y="0"/>
                  </a:lnTo>
                  <a:lnTo>
                    <a:pt x="380" y="1"/>
                  </a:lnTo>
                  <a:lnTo>
                    <a:pt x="379" y="2"/>
                  </a:lnTo>
                  <a:lnTo>
                    <a:pt x="374" y="2"/>
                  </a:lnTo>
                  <a:lnTo>
                    <a:pt x="373" y="1"/>
                  </a:lnTo>
                  <a:lnTo>
                    <a:pt x="374" y="0"/>
                  </a:lnTo>
                  <a:close/>
                  <a:moveTo>
                    <a:pt x="384" y="0"/>
                  </a:moveTo>
                  <a:lnTo>
                    <a:pt x="390" y="0"/>
                  </a:lnTo>
                  <a:lnTo>
                    <a:pt x="390" y="1"/>
                  </a:lnTo>
                  <a:lnTo>
                    <a:pt x="390" y="2"/>
                  </a:lnTo>
                  <a:lnTo>
                    <a:pt x="384" y="2"/>
                  </a:lnTo>
                  <a:lnTo>
                    <a:pt x="383" y="1"/>
                  </a:lnTo>
                  <a:lnTo>
                    <a:pt x="384" y="0"/>
                  </a:lnTo>
                  <a:close/>
                  <a:moveTo>
                    <a:pt x="394" y="0"/>
                  </a:moveTo>
                  <a:lnTo>
                    <a:pt x="399" y="0"/>
                  </a:lnTo>
                  <a:lnTo>
                    <a:pt x="400" y="1"/>
                  </a:lnTo>
                  <a:lnTo>
                    <a:pt x="399" y="2"/>
                  </a:lnTo>
                  <a:lnTo>
                    <a:pt x="394" y="2"/>
                  </a:lnTo>
                  <a:lnTo>
                    <a:pt x="394" y="1"/>
                  </a:lnTo>
                  <a:lnTo>
                    <a:pt x="394" y="0"/>
                  </a:lnTo>
                  <a:close/>
                </a:path>
              </a:pathLst>
            </a:custGeom>
            <a:solidFill>
              <a:srgbClr val="000000"/>
            </a:solidFill>
            <a:ln w="9525">
              <a:noFill/>
              <a:round/>
              <a:headEnd/>
              <a:tailEnd/>
            </a:ln>
          </p:spPr>
          <p:txBody>
            <a:bodyPr/>
            <a:lstStyle/>
            <a:p>
              <a:endParaRPr lang="en-US"/>
            </a:p>
          </p:txBody>
        </p:sp>
        <p:sp>
          <p:nvSpPr>
            <p:cNvPr id="243" name="Freeform 240"/>
            <p:cNvSpPr>
              <a:spLocks/>
            </p:cNvSpPr>
            <p:nvPr/>
          </p:nvSpPr>
          <p:spPr bwMode="auto">
            <a:xfrm>
              <a:off x="2570"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4" name="Freeform 241"/>
            <p:cNvSpPr>
              <a:spLocks/>
            </p:cNvSpPr>
            <p:nvPr/>
          </p:nvSpPr>
          <p:spPr bwMode="auto">
            <a:xfrm>
              <a:off x="2580"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5" name="Freeform 242"/>
            <p:cNvSpPr>
              <a:spLocks/>
            </p:cNvSpPr>
            <p:nvPr/>
          </p:nvSpPr>
          <p:spPr bwMode="auto">
            <a:xfrm>
              <a:off x="2590"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6" name="Freeform 243"/>
            <p:cNvSpPr>
              <a:spLocks/>
            </p:cNvSpPr>
            <p:nvPr/>
          </p:nvSpPr>
          <p:spPr bwMode="auto">
            <a:xfrm>
              <a:off x="2600" y="2292"/>
              <a:ext cx="7" cy="2"/>
            </a:xfrm>
            <a:custGeom>
              <a:avLst/>
              <a:gdLst>
                <a:gd name="T0" fmla="*/ 2 w 7"/>
                <a:gd name="T1" fmla="*/ 0 h 2"/>
                <a:gd name="T2" fmla="*/ 6 w 7"/>
                <a:gd name="T3" fmla="*/ 0 h 2"/>
                <a:gd name="T4" fmla="*/ 7 w 7"/>
                <a:gd name="T5" fmla="*/ 1 h 2"/>
                <a:gd name="T6" fmla="*/ 6 w 7"/>
                <a:gd name="T7" fmla="*/ 2 h 2"/>
                <a:gd name="T8" fmla="*/ 2 w 7"/>
                <a:gd name="T9" fmla="*/ 2 h 2"/>
                <a:gd name="T10" fmla="*/ 0 w 7"/>
                <a:gd name="T11" fmla="*/ 1 h 2"/>
                <a:gd name="T12" fmla="*/ 2 w 7"/>
                <a:gd name="T13" fmla="*/ 0 h 2"/>
                <a:gd name="T14" fmla="*/ 2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2" y="0"/>
                  </a:moveTo>
                  <a:lnTo>
                    <a:pt x="6" y="0"/>
                  </a:lnTo>
                  <a:lnTo>
                    <a:pt x="7" y="1"/>
                  </a:lnTo>
                  <a:lnTo>
                    <a:pt x="6"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247" name="Freeform 244"/>
            <p:cNvSpPr>
              <a:spLocks/>
            </p:cNvSpPr>
            <p:nvPr/>
          </p:nvSpPr>
          <p:spPr bwMode="auto">
            <a:xfrm>
              <a:off x="2611"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48" name="Freeform 245"/>
            <p:cNvSpPr>
              <a:spLocks/>
            </p:cNvSpPr>
            <p:nvPr/>
          </p:nvSpPr>
          <p:spPr bwMode="auto">
            <a:xfrm>
              <a:off x="2620"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9" name="Freeform 246"/>
            <p:cNvSpPr>
              <a:spLocks/>
            </p:cNvSpPr>
            <p:nvPr/>
          </p:nvSpPr>
          <p:spPr bwMode="auto">
            <a:xfrm>
              <a:off x="2631"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0" name="Freeform 247"/>
            <p:cNvSpPr>
              <a:spLocks/>
            </p:cNvSpPr>
            <p:nvPr/>
          </p:nvSpPr>
          <p:spPr bwMode="auto">
            <a:xfrm>
              <a:off x="2641"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51" name="Freeform 248"/>
            <p:cNvSpPr>
              <a:spLocks/>
            </p:cNvSpPr>
            <p:nvPr/>
          </p:nvSpPr>
          <p:spPr bwMode="auto">
            <a:xfrm>
              <a:off x="265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2" name="Freeform 249"/>
            <p:cNvSpPr>
              <a:spLocks/>
            </p:cNvSpPr>
            <p:nvPr/>
          </p:nvSpPr>
          <p:spPr bwMode="auto">
            <a:xfrm>
              <a:off x="2661"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3" name="Freeform 250"/>
            <p:cNvSpPr>
              <a:spLocks/>
            </p:cNvSpPr>
            <p:nvPr/>
          </p:nvSpPr>
          <p:spPr bwMode="auto">
            <a:xfrm>
              <a:off x="2671" y="229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54" name="Freeform 251"/>
            <p:cNvSpPr>
              <a:spLocks/>
            </p:cNvSpPr>
            <p:nvPr/>
          </p:nvSpPr>
          <p:spPr bwMode="auto">
            <a:xfrm>
              <a:off x="268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5" name="Freeform 252"/>
            <p:cNvSpPr>
              <a:spLocks/>
            </p:cNvSpPr>
            <p:nvPr/>
          </p:nvSpPr>
          <p:spPr bwMode="auto">
            <a:xfrm>
              <a:off x="269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6" name="Freeform 253"/>
            <p:cNvSpPr>
              <a:spLocks/>
            </p:cNvSpPr>
            <p:nvPr/>
          </p:nvSpPr>
          <p:spPr bwMode="auto">
            <a:xfrm>
              <a:off x="270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7" name="Freeform 254"/>
            <p:cNvSpPr>
              <a:spLocks/>
            </p:cNvSpPr>
            <p:nvPr/>
          </p:nvSpPr>
          <p:spPr bwMode="auto">
            <a:xfrm>
              <a:off x="271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8" name="Freeform 255"/>
            <p:cNvSpPr>
              <a:spLocks/>
            </p:cNvSpPr>
            <p:nvPr/>
          </p:nvSpPr>
          <p:spPr bwMode="auto">
            <a:xfrm>
              <a:off x="2722"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9" name="Freeform 256"/>
            <p:cNvSpPr>
              <a:spLocks/>
            </p:cNvSpPr>
            <p:nvPr/>
          </p:nvSpPr>
          <p:spPr bwMode="auto">
            <a:xfrm>
              <a:off x="273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0" name="Freeform 257"/>
            <p:cNvSpPr>
              <a:spLocks/>
            </p:cNvSpPr>
            <p:nvPr/>
          </p:nvSpPr>
          <p:spPr bwMode="auto">
            <a:xfrm>
              <a:off x="2741"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1" name="Freeform 258"/>
            <p:cNvSpPr>
              <a:spLocks/>
            </p:cNvSpPr>
            <p:nvPr/>
          </p:nvSpPr>
          <p:spPr bwMode="auto">
            <a:xfrm>
              <a:off x="2752"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2" name="Freeform 259"/>
            <p:cNvSpPr>
              <a:spLocks/>
            </p:cNvSpPr>
            <p:nvPr/>
          </p:nvSpPr>
          <p:spPr bwMode="auto">
            <a:xfrm>
              <a:off x="2762" y="229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63" name="Freeform 260"/>
            <p:cNvSpPr>
              <a:spLocks/>
            </p:cNvSpPr>
            <p:nvPr/>
          </p:nvSpPr>
          <p:spPr bwMode="auto">
            <a:xfrm>
              <a:off x="277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4" name="Freeform 261"/>
            <p:cNvSpPr>
              <a:spLocks/>
            </p:cNvSpPr>
            <p:nvPr/>
          </p:nvSpPr>
          <p:spPr bwMode="auto">
            <a:xfrm>
              <a:off x="2782"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5" name="Freeform 262"/>
            <p:cNvSpPr>
              <a:spLocks/>
            </p:cNvSpPr>
            <p:nvPr/>
          </p:nvSpPr>
          <p:spPr bwMode="auto">
            <a:xfrm>
              <a:off x="279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6" name="Freeform 263"/>
            <p:cNvSpPr>
              <a:spLocks/>
            </p:cNvSpPr>
            <p:nvPr/>
          </p:nvSpPr>
          <p:spPr bwMode="auto">
            <a:xfrm>
              <a:off x="280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7" name="Freeform 264"/>
            <p:cNvSpPr>
              <a:spLocks/>
            </p:cNvSpPr>
            <p:nvPr/>
          </p:nvSpPr>
          <p:spPr bwMode="auto">
            <a:xfrm>
              <a:off x="281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8" name="Freeform 265"/>
            <p:cNvSpPr>
              <a:spLocks/>
            </p:cNvSpPr>
            <p:nvPr/>
          </p:nvSpPr>
          <p:spPr bwMode="auto">
            <a:xfrm>
              <a:off x="282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9" name="Freeform 266"/>
            <p:cNvSpPr>
              <a:spLocks/>
            </p:cNvSpPr>
            <p:nvPr/>
          </p:nvSpPr>
          <p:spPr bwMode="auto">
            <a:xfrm>
              <a:off x="2832" y="229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0" name="Freeform 267"/>
            <p:cNvSpPr>
              <a:spLocks/>
            </p:cNvSpPr>
            <p:nvPr/>
          </p:nvSpPr>
          <p:spPr bwMode="auto">
            <a:xfrm>
              <a:off x="2843"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71" name="Freeform 268"/>
            <p:cNvSpPr>
              <a:spLocks/>
            </p:cNvSpPr>
            <p:nvPr/>
          </p:nvSpPr>
          <p:spPr bwMode="auto">
            <a:xfrm>
              <a:off x="285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2" name="Freeform 269"/>
            <p:cNvSpPr>
              <a:spLocks/>
            </p:cNvSpPr>
            <p:nvPr/>
          </p:nvSpPr>
          <p:spPr bwMode="auto">
            <a:xfrm>
              <a:off x="2863"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3" name="Freeform 270"/>
            <p:cNvSpPr>
              <a:spLocks/>
            </p:cNvSpPr>
            <p:nvPr/>
          </p:nvSpPr>
          <p:spPr bwMode="auto">
            <a:xfrm>
              <a:off x="2873"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4" name="Freeform 271"/>
            <p:cNvSpPr>
              <a:spLocks/>
            </p:cNvSpPr>
            <p:nvPr/>
          </p:nvSpPr>
          <p:spPr bwMode="auto">
            <a:xfrm>
              <a:off x="2882"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5" name="Freeform 272"/>
            <p:cNvSpPr>
              <a:spLocks/>
            </p:cNvSpPr>
            <p:nvPr/>
          </p:nvSpPr>
          <p:spPr bwMode="auto">
            <a:xfrm>
              <a:off x="289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6" name="Freeform 273"/>
            <p:cNvSpPr>
              <a:spLocks/>
            </p:cNvSpPr>
            <p:nvPr/>
          </p:nvSpPr>
          <p:spPr bwMode="auto">
            <a:xfrm>
              <a:off x="290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7" name="Freeform 274"/>
            <p:cNvSpPr>
              <a:spLocks/>
            </p:cNvSpPr>
            <p:nvPr/>
          </p:nvSpPr>
          <p:spPr bwMode="auto">
            <a:xfrm>
              <a:off x="291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8" name="Freeform 275"/>
            <p:cNvSpPr>
              <a:spLocks/>
            </p:cNvSpPr>
            <p:nvPr/>
          </p:nvSpPr>
          <p:spPr bwMode="auto">
            <a:xfrm>
              <a:off x="292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9" name="Freeform 276"/>
            <p:cNvSpPr>
              <a:spLocks/>
            </p:cNvSpPr>
            <p:nvPr/>
          </p:nvSpPr>
          <p:spPr bwMode="auto">
            <a:xfrm>
              <a:off x="2934"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80" name="Freeform 277"/>
            <p:cNvSpPr>
              <a:spLocks/>
            </p:cNvSpPr>
            <p:nvPr/>
          </p:nvSpPr>
          <p:spPr bwMode="auto">
            <a:xfrm>
              <a:off x="294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1" name="Freeform 278"/>
            <p:cNvSpPr>
              <a:spLocks/>
            </p:cNvSpPr>
            <p:nvPr/>
          </p:nvSpPr>
          <p:spPr bwMode="auto">
            <a:xfrm>
              <a:off x="2953" y="229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2" name="Freeform 279"/>
            <p:cNvSpPr>
              <a:spLocks/>
            </p:cNvSpPr>
            <p:nvPr/>
          </p:nvSpPr>
          <p:spPr bwMode="auto">
            <a:xfrm>
              <a:off x="2964"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83" name="Freeform 280"/>
            <p:cNvSpPr>
              <a:spLocks noEditPoints="1"/>
            </p:cNvSpPr>
            <p:nvPr/>
          </p:nvSpPr>
          <p:spPr bwMode="auto">
            <a:xfrm>
              <a:off x="2570" y="2292"/>
              <a:ext cx="400" cy="2"/>
            </a:xfrm>
            <a:custGeom>
              <a:avLst/>
              <a:gdLst>
                <a:gd name="T0" fmla="*/ 0 w 400"/>
                <a:gd name="T1" fmla="*/ 1 h 2"/>
                <a:gd name="T2" fmla="*/ 16 w 400"/>
                <a:gd name="T3" fmla="*/ 2 h 2"/>
                <a:gd name="T4" fmla="*/ 26 w 400"/>
                <a:gd name="T5" fmla="*/ 0 h 2"/>
                <a:gd name="T6" fmla="*/ 21 w 400"/>
                <a:gd name="T7" fmla="*/ 0 h 2"/>
                <a:gd name="T8" fmla="*/ 30 w 400"/>
                <a:gd name="T9" fmla="*/ 1 h 2"/>
                <a:gd name="T10" fmla="*/ 46 w 400"/>
                <a:gd name="T11" fmla="*/ 2 h 2"/>
                <a:gd name="T12" fmla="*/ 57 w 400"/>
                <a:gd name="T13" fmla="*/ 0 h 2"/>
                <a:gd name="T14" fmla="*/ 51 w 400"/>
                <a:gd name="T15" fmla="*/ 0 h 2"/>
                <a:gd name="T16" fmla="*/ 61 w 400"/>
                <a:gd name="T17" fmla="*/ 1 h 2"/>
                <a:gd name="T18" fmla="*/ 76 w 400"/>
                <a:gd name="T19" fmla="*/ 2 h 2"/>
                <a:gd name="T20" fmla="*/ 87 w 400"/>
                <a:gd name="T21" fmla="*/ 0 h 2"/>
                <a:gd name="T22" fmla="*/ 82 w 400"/>
                <a:gd name="T23" fmla="*/ 0 h 2"/>
                <a:gd name="T24" fmla="*/ 91 w 400"/>
                <a:gd name="T25" fmla="*/ 1 h 2"/>
                <a:gd name="T26" fmla="*/ 107 w 400"/>
                <a:gd name="T27" fmla="*/ 2 h 2"/>
                <a:gd name="T28" fmla="*/ 117 w 400"/>
                <a:gd name="T29" fmla="*/ 0 h 2"/>
                <a:gd name="T30" fmla="*/ 112 w 400"/>
                <a:gd name="T31" fmla="*/ 0 h 2"/>
                <a:gd name="T32" fmla="*/ 121 w 400"/>
                <a:gd name="T33" fmla="*/ 1 h 2"/>
                <a:gd name="T34" fmla="*/ 137 w 400"/>
                <a:gd name="T35" fmla="*/ 2 h 2"/>
                <a:gd name="T36" fmla="*/ 147 w 400"/>
                <a:gd name="T37" fmla="*/ 0 h 2"/>
                <a:gd name="T38" fmla="*/ 142 w 400"/>
                <a:gd name="T39" fmla="*/ 0 h 2"/>
                <a:gd name="T40" fmla="*/ 152 w 400"/>
                <a:gd name="T41" fmla="*/ 1 h 2"/>
                <a:gd name="T42" fmla="*/ 167 w 400"/>
                <a:gd name="T43" fmla="*/ 2 h 2"/>
                <a:gd name="T44" fmla="*/ 178 w 400"/>
                <a:gd name="T45" fmla="*/ 0 h 2"/>
                <a:gd name="T46" fmla="*/ 172 w 400"/>
                <a:gd name="T47" fmla="*/ 0 h 2"/>
                <a:gd name="T48" fmla="*/ 182 w 400"/>
                <a:gd name="T49" fmla="*/ 1 h 2"/>
                <a:gd name="T50" fmla="*/ 198 w 400"/>
                <a:gd name="T51" fmla="*/ 2 h 2"/>
                <a:gd name="T52" fmla="*/ 208 w 400"/>
                <a:gd name="T53" fmla="*/ 0 h 2"/>
                <a:gd name="T54" fmla="*/ 203 w 400"/>
                <a:gd name="T55" fmla="*/ 0 h 2"/>
                <a:gd name="T56" fmla="*/ 212 w 400"/>
                <a:gd name="T57" fmla="*/ 1 h 2"/>
                <a:gd name="T58" fmla="*/ 228 w 400"/>
                <a:gd name="T59" fmla="*/ 2 h 2"/>
                <a:gd name="T60" fmla="*/ 238 w 400"/>
                <a:gd name="T61" fmla="*/ 0 h 2"/>
                <a:gd name="T62" fmla="*/ 233 w 400"/>
                <a:gd name="T63" fmla="*/ 0 h 2"/>
                <a:gd name="T64" fmla="*/ 242 w 400"/>
                <a:gd name="T65" fmla="*/ 1 h 2"/>
                <a:gd name="T66" fmla="*/ 258 w 400"/>
                <a:gd name="T67" fmla="*/ 2 h 2"/>
                <a:gd name="T68" fmla="*/ 269 w 400"/>
                <a:gd name="T69" fmla="*/ 0 h 2"/>
                <a:gd name="T70" fmla="*/ 263 w 400"/>
                <a:gd name="T71" fmla="*/ 0 h 2"/>
                <a:gd name="T72" fmla="*/ 273 w 400"/>
                <a:gd name="T73" fmla="*/ 1 h 2"/>
                <a:gd name="T74" fmla="*/ 288 w 400"/>
                <a:gd name="T75" fmla="*/ 2 h 2"/>
                <a:gd name="T76" fmla="*/ 299 w 400"/>
                <a:gd name="T77" fmla="*/ 0 h 2"/>
                <a:gd name="T78" fmla="*/ 294 w 400"/>
                <a:gd name="T79" fmla="*/ 0 h 2"/>
                <a:gd name="T80" fmla="*/ 303 w 400"/>
                <a:gd name="T81" fmla="*/ 1 h 2"/>
                <a:gd name="T82" fmla="*/ 319 w 400"/>
                <a:gd name="T83" fmla="*/ 2 h 2"/>
                <a:gd name="T84" fmla="*/ 329 w 400"/>
                <a:gd name="T85" fmla="*/ 0 h 2"/>
                <a:gd name="T86" fmla="*/ 324 w 400"/>
                <a:gd name="T87" fmla="*/ 0 h 2"/>
                <a:gd name="T88" fmla="*/ 333 w 400"/>
                <a:gd name="T89" fmla="*/ 1 h 2"/>
                <a:gd name="T90" fmla="*/ 349 w 400"/>
                <a:gd name="T91" fmla="*/ 2 h 2"/>
                <a:gd name="T92" fmla="*/ 359 w 400"/>
                <a:gd name="T93" fmla="*/ 0 h 2"/>
                <a:gd name="T94" fmla="*/ 354 w 400"/>
                <a:gd name="T95" fmla="*/ 0 h 2"/>
                <a:gd name="T96" fmla="*/ 364 w 400"/>
                <a:gd name="T97" fmla="*/ 1 h 2"/>
                <a:gd name="T98" fmla="*/ 379 w 400"/>
                <a:gd name="T99" fmla="*/ 2 h 2"/>
                <a:gd name="T100" fmla="*/ 390 w 400"/>
                <a:gd name="T101" fmla="*/ 0 h 2"/>
                <a:gd name="T102" fmla="*/ 384 w 400"/>
                <a:gd name="T103" fmla="*/ 0 h 2"/>
                <a:gd name="T104" fmla="*/ 394 w 400"/>
                <a:gd name="T105" fmla="*/ 1 h 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0"/>
                <a:gd name="T160" fmla="*/ 0 h 2"/>
                <a:gd name="T161" fmla="*/ 400 w 400"/>
                <a:gd name="T162" fmla="*/ 2 h 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0" h="2">
                  <a:moveTo>
                    <a:pt x="1" y="0"/>
                  </a:moveTo>
                  <a:lnTo>
                    <a:pt x="6" y="0"/>
                  </a:lnTo>
                  <a:lnTo>
                    <a:pt x="6" y="1"/>
                  </a:lnTo>
                  <a:lnTo>
                    <a:pt x="6" y="2"/>
                  </a:lnTo>
                  <a:lnTo>
                    <a:pt x="1" y="2"/>
                  </a:lnTo>
                  <a:lnTo>
                    <a:pt x="0" y="1"/>
                  </a:lnTo>
                  <a:lnTo>
                    <a:pt x="1" y="0"/>
                  </a:lnTo>
                  <a:close/>
                  <a:moveTo>
                    <a:pt x="11" y="0"/>
                  </a:moveTo>
                  <a:lnTo>
                    <a:pt x="16" y="0"/>
                  </a:lnTo>
                  <a:lnTo>
                    <a:pt x="17" y="1"/>
                  </a:lnTo>
                  <a:lnTo>
                    <a:pt x="16" y="2"/>
                  </a:lnTo>
                  <a:lnTo>
                    <a:pt x="11" y="2"/>
                  </a:lnTo>
                  <a:lnTo>
                    <a:pt x="10" y="1"/>
                  </a:lnTo>
                  <a:lnTo>
                    <a:pt x="11" y="0"/>
                  </a:lnTo>
                  <a:close/>
                  <a:moveTo>
                    <a:pt x="21" y="0"/>
                  </a:moveTo>
                  <a:lnTo>
                    <a:pt x="26" y="0"/>
                  </a:lnTo>
                  <a:lnTo>
                    <a:pt x="27" y="1"/>
                  </a:lnTo>
                  <a:lnTo>
                    <a:pt x="26" y="2"/>
                  </a:lnTo>
                  <a:lnTo>
                    <a:pt x="21" y="2"/>
                  </a:lnTo>
                  <a:lnTo>
                    <a:pt x="20" y="1"/>
                  </a:lnTo>
                  <a:lnTo>
                    <a:pt x="21" y="0"/>
                  </a:lnTo>
                  <a:close/>
                  <a:moveTo>
                    <a:pt x="32" y="0"/>
                  </a:moveTo>
                  <a:lnTo>
                    <a:pt x="36" y="0"/>
                  </a:lnTo>
                  <a:lnTo>
                    <a:pt x="37" y="1"/>
                  </a:lnTo>
                  <a:lnTo>
                    <a:pt x="36" y="2"/>
                  </a:lnTo>
                  <a:lnTo>
                    <a:pt x="32" y="2"/>
                  </a:lnTo>
                  <a:lnTo>
                    <a:pt x="30" y="1"/>
                  </a:lnTo>
                  <a:lnTo>
                    <a:pt x="32" y="0"/>
                  </a:lnTo>
                  <a:close/>
                  <a:moveTo>
                    <a:pt x="41" y="0"/>
                  </a:moveTo>
                  <a:lnTo>
                    <a:pt x="46" y="0"/>
                  </a:lnTo>
                  <a:lnTo>
                    <a:pt x="47" y="1"/>
                  </a:lnTo>
                  <a:lnTo>
                    <a:pt x="46" y="2"/>
                  </a:lnTo>
                  <a:lnTo>
                    <a:pt x="41" y="2"/>
                  </a:lnTo>
                  <a:lnTo>
                    <a:pt x="41" y="1"/>
                  </a:lnTo>
                  <a:lnTo>
                    <a:pt x="41" y="0"/>
                  </a:lnTo>
                  <a:close/>
                  <a:moveTo>
                    <a:pt x="51" y="0"/>
                  </a:moveTo>
                  <a:lnTo>
                    <a:pt x="57" y="0"/>
                  </a:lnTo>
                  <a:lnTo>
                    <a:pt x="58" y="1"/>
                  </a:lnTo>
                  <a:lnTo>
                    <a:pt x="57" y="2"/>
                  </a:lnTo>
                  <a:lnTo>
                    <a:pt x="51" y="2"/>
                  </a:lnTo>
                  <a:lnTo>
                    <a:pt x="50" y="1"/>
                  </a:lnTo>
                  <a:lnTo>
                    <a:pt x="51" y="0"/>
                  </a:lnTo>
                  <a:close/>
                  <a:moveTo>
                    <a:pt x="62" y="0"/>
                  </a:moveTo>
                  <a:lnTo>
                    <a:pt x="66" y="0"/>
                  </a:lnTo>
                  <a:lnTo>
                    <a:pt x="67" y="1"/>
                  </a:lnTo>
                  <a:lnTo>
                    <a:pt x="66" y="2"/>
                  </a:lnTo>
                  <a:lnTo>
                    <a:pt x="62" y="2"/>
                  </a:lnTo>
                  <a:lnTo>
                    <a:pt x="61" y="1"/>
                  </a:lnTo>
                  <a:lnTo>
                    <a:pt x="62" y="0"/>
                  </a:lnTo>
                  <a:close/>
                  <a:moveTo>
                    <a:pt x="71" y="0"/>
                  </a:moveTo>
                  <a:lnTo>
                    <a:pt x="76" y="0"/>
                  </a:lnTo>
                  <a:lnTo>
                    <a:pt x="77" y="1"/>
                  </a:lnTo>
                  <a:lnTo>
                    <a:pt x="76" y="2"/>
                  </a:lnTo>
                  <a:lnTo>
                    <a:pt x="71" y="2"/>
                  </a:lnTo>
                  <a:lnTo>
                    <a:pt x="71" y="1"/>
                  </a:lnTo>
                  <a:lnTo>
                    <a:pt x="71" y="0"/>
                  </a:lnTo>
                  <a:close/>
                  <a:moveTo>
                    <a:pt x="82" y="0"/>
                  </a:moveTo>
                  <a:lnTo>
                    <a:pt x="87" y="0"/>
                  </a:lnTo>
                  <a:lnTo>
                    <a:pt x="88" y="1"/>
                  </a:lnTo>
                  <a:lnTo>
                    <a:pt x="87" y="2"/>
                  </a:lnTo>
                  <a:lnTo>
                    <a:pt x="82" y="2"/>
                  </a:lnTo>
                  <a:lnTo>
                    <a:pt x="81" y="1"/>
                  </a:lnTo>
                  <a:lnTo>
                    <a:pt x="82" y="0"/>
                  </a:lnTo>
                  <a:close/>
                  <a:moveTo>
                    <a:pt x="92" y="0"/>
                  </a:moveTo>
                  <a:lnTo>
                    <a:pt x="97" y="0"/>
                  </a:lnTo>
                  <a:lnTo>
                    <a:pt x="97" y="1"/>
                  </a:lnTo>
                  <a:lnTo>
                    <a:pt x="97" y="2"/>
                  </a:lnTo>
                  <a:lnTo>
                    <a:pt x="92" y="2"/>
                  </a:lnTo>
                  <a:lnTo>
                    <a:pt x="91" y="1"/>
                  </a:lnTo>
                  <a:lnTo>
                    <a:pt x="92" y="0"/>
                  </a:lnTo>
                  <a:close/>
                  <a:moveTo>
                    <a:pt x="101" y="0"/>
                  </a:moveTo>
                  <a:lnTo>
                    <a:pt x="107" y="0"/>
                  </a:lnTo>
                  <a:lnTo>
                    <a:pt x="108" y="1"/>
                  </a:lnTo>
                  <a:lnTo>
                    <a:pt x="107" y="2"/>
                  </a:lnTo>
                  <a:lnTo>
                    <a:pt x="101" y="2"/>
                  </a:lnTo>
                  <a:lnTo>
                    <a:pt x="101" y="1"/>
                  </a:lnTo>
                  <a:lnTo>
                    <a:pt x="101" y="0"/>
                  </a:lnTo>
                  <a:close/>
                  <a:moveTo>
                    <a:pt x="112" y="0"/>
                  </a:moveTo>
                  <a:lnTo>
                    <a:pt x="117" y="0"/>
                  </a:lnTo>
                  <a:lnTo>
                    <a:pt x="118" y="1"/>
                  </a:lnTo>
                  <a:lnTo>
                    <a:pt x="117" y="2"/>
                  </a:lnTo>
                  <a:lnTo>
                    <a:pt x="112" y="2"/>
                  </a:lnTo>
                  <a:lnTo>
                    <a:pt x="111" y="1"/>
                  </a:lnTo>
                  <a:lnTo>
                    <a:pt x="112" y="0"/>
                  </a:lnTo>
                  <a:close/>
                  <a:moveTo>
                    <a:pt x="122" y="0"/>
                  </a:moveTo>
                  <a:lnTo>
                    <a:pt x="127" y="0"/>
                  </a:lnTo>
                  <a:lnTo>
                    <a:pt x="128" y="1"/>
                  </a:lnTo>
                  <a:lnTo>
                    <a:pt x="127" y="2"/>
                  </a:lnTo>
                  <a:lnTo>
                    <a:pt x="122" y="2"/>
                  </a:lnTo>
                  <a:lnTo>
                    <a:pt x="121" y="1"/>
                  </a:lnTo>
                  <a:lnTo>
                    <a:pt x="122" y="0"/>
                  </a:lnTo>
                  <a:close/>
                  <a:moveTo>
                    <a:pt x="132" y="0"/>
                  </a:moveTo>
                  <a:lnTo>
                    <a:pt x="137" y="0"/>
                  </a:lnTo>
                  <a:lnTo>
                    <a:pt x="138" y="1"/>
                  </a:lnTo>
                  <a:lnTo>
                    <a:pt x="137" y="2"/>
                  </a:lnTo>
                  <a:lnTo>
                    <a:pt x="132" y="2"/>
                  </a:lnTo>
                  <a:lnTo>
                    <a:pt x="131" y="1"/>
                  </a:lnTo>
                  <a:lnTo>
                    <a:pt x="132" y="0"/>
                  </a:lnTo>
                  <a:close/>
                  <a:moveTo>
                    <a:pt x="142" y="0"/>
                  </a:moveTo>
                  <a:lnTo>
                    <a:pt x="147" y="0"/>
                  </a:lnTo>
                  <a:lnTo>
                    <a:pt x="148" y="1"/>
                  </a:lnTo>
                  <a:lnTo>
                    <a:pt x="147" y="2"/>
                  </a:lnTo>
                  <a:lnTo>
                    <a:pt x="142" y="2"/>
                  </a:lnTo>
                  <a:lnTo>
                    <a:pt x="141" y="1"/>
                  </a:lnTo>
                  <a:lnTo>
                    <a:pt x="142" y="0"/>
                  </a:lnTo>
                  <a:close/>
                  <a:moveTo>
                    <a:pt x="153" y="0"/>
                  </a:moveTo>
                  <a:lnTo>
                    <a:pt x="157" y="0"/>
                  </a:lnTo>
                  <a:lnTo>
                    <a:pt x="158" y="1"/>
                  </a:lnTo>
                  <a:lnTo>
                    <a:pt x="157" y="2"/>
                  </a:lnTo>
                  <a:lnTo>
                    <a:pt x="153" y="2"/>
                  </a:lnTo>
                  <a:lnTo>
                    <a:pt x="152" y="1"/>
                  </a:lnTo>
                  <a:lnTo>
                    <a:pt x="153" y="0"/>
                  </a:lnTo>
                  <a:close/>
                  <a:moveTo>
                    <a:pt x="162" y="0"/>
                  </a:moveTo>
                  <a:lnTo>
                    <a:pt x="167" y="0"/>
                  </a:lnTo>
                  <a:lnTo>
                    <a:pt x="168" y="1"/>
                  </a:lnTo>
                  <a:lnTo>
                    <a:pt x="167" y="2"/>
                  </a:lnTo>
                  <a:lnTo>
                    <a:pt x="162" y="2"/>
                  </a:lnTo>
                  <a:lnTo>
                    <a:pt x="161" y="1"/>
                  </a:lnTo>
                  <a:lnTo>
                    <a:pt x="162" y="0"/>
                  </a:lnTo>
                  <a:close/>
                  <a:moveTo>
                    <a:pt x="172" y="0"/>
                  </a:moveTo>
                  <a:lnTo>
                    <a:pt x="178" y="0"/>
                  </a:lnTo>
                  <a:lnTo>
                    <a:pt x="179" y="1"/>
                  </a:lnTo>
                  <a:lnTo>
                    <a:pt x="178" y="2"/>
                  </a:lnTo>
                  <a:lnTo>
                    <a:pt x="172" y="2"/>
                  </a:lnTo>
                  <a:lnTo>
                    <a:pt x="171" y="1"/>
                  </a:lnTo>
                  <a:lnTo>
                    <a:pt x="172" y="0"/>
                  </a:lnTo>
                  <a:close/>
                  <a:moveTo>
                    <a:pt x="183" y="0"/>
                  </a:moveTo>
                  <a:lnTo>
                    <a:pt x="187" y="0"/>
                  </a:lnTo>
                  <a:lnTo>
                    <a:pt x="188" y="1"/>
                  </a:lnTo>
                  <a:lnTo>
                    <a:pt x="187" y="2"/>
                  </a:lnTo>
                  <a:lnTo>
                    <a:pt x="183" y="2"/>
                  </a:lnTo>
                  <a:lnTo>
                    <a:pt x="182" y="1"/>
                  </a:lnTo>
                  <a:lnTo>
                    <a:pt x="183" y="0"/>
                  </a:lnTo>
                  <a:close/>
                  <a:moveTo>
                    <a:pt x="192" y="0"/>
                  </a:moveTo>
                  <a:lnTo>
                    <a:pt x="198" y="0"/>
                  </a:lnTo>
                  <a:lnTo>
                    <a:pt x="199" y="1"/>
                  </a:lnTo>
                  <a:lnTo>
                    <a:pt x="198" y="2"/>
                  </a:lnTo>
                  <a:lnTo>
                    <a:pt x="192" y="2"/>
                  </a:lnTo>
                  <a:lnTo>
                    <a:pt x="192" y="1"/>
                  </a:lnTo>
                  <a:lnTo>
                    <a:pt x="192" y="0"/>
                  </a:lnTo>
                  <a:close/>
                  <a:moveTo>
                    <a:pt x="203" y="0"/>
                  </a:moveTo>
                  <a:lnTo>
                    <a:pt x="208" y="0"/>
                  </a:lnTo>
                  <a:lnTo>
                    <a:pt x="209" y="1"/>
                  </a:lnTo>
                  <a:lnTo>
                    <a:pt x="208" y="2"/>
                  </a:lnTo>
                  <a:lnTo>
                    <a:pt x="203" y="2"/>
                  </a:lnTo>
                  <a:lnTo>
                    <a:pt x="202" y="1"/>
                  </a:lnTo>
                  <a:lnTo>
                    <a:pt x="203" y="0"/>
                  </a:lnTo>
                  <a:close/>
                  <a:moveTo>
                    <a:pt x="213" y="0"/>
                  </a:moveTo>
                  <a:lnTo>
                    <a:pt x="217" y="0"/>
                  </a:lnTo>
                  <a:lnTo>
                    <a:pt x="218" y="1"/>
                  </a:lnTo>
                  <a:lnTo>
                    <a:pt x="217" y="2"/>
                  </a:lnTo>
                  <a:lnTo>
                    <a:pt x="213" y="2"/>
                  </a:lnTo>
                  <a:lnTo>
                    <a:pt x="212" y="1"/>
                  </a:lnTo>
                  <a:lnTo>
                    <a:pt x="213" y="0"/>
                  </a:lnTo>
                  <a:close/>
                  <a:moveTo>
                    <a:pt x="223" y="0"/>
                  </a:moveTo>
                  <a:lnTo>
                    <a:pt x="228" y="0"/>
                  </a:lnTo>
                  <a:lnTo>
                    <a:pt x="229" y="1"/>
                  </a:lnTo>
                  <a:lnTo>
                    <a:pt x="228" y="2"/>
                  </a:lnTo>
                  <a:lnTo>
                    <a:pt x="223" y="2"/>
                  </a:lnTo>
                  <a:lnTo>
                    <a:pt x="222" y="1"/>
                  </a:lnTo>
                  <a:lnTo>
                    <a:pt x="223" y="0"/>
                  </a:lnTo>
                  <a:close/>
                  <a:moveTo>
                    <a:pt x="233" y="0"/>
                  </a:moveTo>
                  <a:lnTo>
                    <a:pt x="238" y="0"/>
                  </a:lnTo>
                  <a:lnTo>
                    <a:pt x="239" y="1"/>
                  </a:lnTo>
                  <a:lnTo>
                    <a:pt x="238" y="2"/>
                  </a:lnTo>
                  <a:lnTo>
                    <a:pt x="233" y="2"/>
                  </a:lnTo>
                  <a:lnTo>
                    <a:pt x="232" y="1"/>
                  </a:lnTo>
                  <a:lnTo>
                    <a:pt x="233" y="0"/>
                  </a:lnTo>
                  <a:close/>
                  <a:moveTo>
                    <a:pt x="243" y="0"/>
                  </a:moveTo>
                  <a:lnTo>
                    <a:pt x="248" y="0"/>
                  </a:lnTo>
                  <a:lnTo>
                    <a:pt x="249" y="1"/>
                  </a:lnTo>
                  <a:lnTo>
                    <a:pt x="248" y="2"/>
                  </a:lnTo>
                  <a:lnTo>
                    <a:pt x="243" y="2"/>
                  </a:lnTo>
                  <a:lnTo>
                    <a:pt x="242" y="1"/>
                  </a:lnTo>
                  <a:lnTo>
                    <a:pt x="243" y="0"/>
                  </a:lnTo>
                  <a:close/>
                  <a:moveTo>
                    <a:pt x="253" y="0"/>
                  </a:moveTo>
                  <a:lnTo>
                    <a:pt x="258" y="0"/>
                  </a:lnTo>
                  <a:lnTo>
                    <a:pt x="259" y="1"/>
                  </a:lnTo>
                  <a:lnTo>
                    <a:pt x="258" y="2"/>
                  </a:lnTo>
                  <a:lnTo>
                    <a:pt x="253" y="2"/>
                  </a:lnTo>
                  <a:lnTo>
                    <a:pt x="252" y="1"/>
                  </a:lnTo>
                  <a:lnTo>
                    <a:pt x="253" y="0"/>
                  </a:lnTo>
                  <a:close/>
                  <a:moveTo>
                    <a:pt x="263" y="0"/>
                  </a:moveTo>
                  <a:lnTo>
                    <a:pt x="269" y="0"/>
                  </a:lnTo>
                  <a:lnTo>
                    <a:pt x="269" y="1"/>
                  </a:lnTo>
                  <a:lnTo>
                    <a:pt x="269" y="2"/>
                  </a:lnTo>
                  <a:lnTo>
                    <a:pt x="263" y="2"/>
                  </a:lnTo>
                  <a:lnTo>
                    <a:pt x="262" y="1"/>
                  </a:lnTo>
                  <a:lnTo>
                    <a:pt x="263" y="0"/>
                  </a:lnTo>
                  <a:close/>
                  <a:moveTo>
                    <a:pt x="273" y="0"/>
                  </a:moveTo>
                  <a:lnTo>
                    <a:pt x="278" y="0"/>
                  </a:lnTo>
                  <a:lnTo>
                    <a:pt x="279" y="1"/>
                  </a:lnTo>
                  <a:lnTo>
                    <a:pt x="278" y="2"/>
                  </a:lnTo>
                  <a:lnTo>
                    <a:pt x="273" y="2"/>
                  </a:lnTo>
                  <a:lnTo>
                    <a:pt x="273" y="1"/>
                  </a:lnTo>
                  <a:lnTo>
                    <a:pt x="273" y="0"/>
                  </a:lnTo>
                  <a:close/>
                  <a:moveTo>
                    <a:pt x="283" y="0"/>
                  </a:moveTo>
                  <a:lnTo>
                    <a:pt x="288" y="0"/>
                  </a:lnTo>
                  <a:lnTo>
                    <a:pt x="289" y="1"/>
                  </a:lnTo>
                  <a:lnTo>
                    <a:pt x="288" y="2"/>
                  </a:lnTo>
                  <a:lnTo>
                    <a:pt x="283" y="2"/>
                  </a:lnTo>
                  <a:lnTo>
                    <a:pt x="282" y="1"/>
                  </a:lnTo>
                  <a:lnTo>
                    <a:pt x="283" y="0"/>
                  </a:lnTo>
                  <a:close/>
                  <a:moveTo>
                    <a:pt x="294" y="0"/>
                  </a:moveTo>
                  <a:lnTo>
                    <a:pt x="299" y="0"/>
                  </a:lnTo>
                  <a:lnTo>
                    <a:pt x="299" y="1"/>
                  </a:lnTo>
                  <a:lnTo>
                    <a:pt x="299" y="2"/>
                  </a:lnTo>
                  <a:lnTo>
                    <a:pt x="294" y="2"/>
                  </a:lnTo>
                  <a:lnTo>
                    <a:pt x="293" y="1"/>
                  </a:lnTo>
                  <a:lnTo>
                    <a:pt x="294" y="0"/>
                  </a:lnTo>
                  <a:close/>
                  <a:moveTo>
                    <a:pt x="304" y="0"/>
                  </a:moveTo>
                  <a:lnTo>
                    <a:pt x="308" y="0"/>
                  </a:lnTo>
                  <a:lnTo>
                    <a:pt x="309" y="1"/>
                  </a:lnTo>
                  <a:lnTo>
                    <a:pt x="308" y="2"/>
                  </a:lnTo>
                  <a:lnTo>
                    <a:pt x="304" y="2"/>
                  </a:lnTo>
                  <a:lnTo>
                    <a:pt x="303" y="1"/>
                  </a:lnTo>
                  <a:lnTo>
                    <a:pt x="304" y="0"/>
                  </a:lnTo>
                  <a:close/>
                  <a:moveTo>
                    <a:pt x="313" y="0"/>
                  </a:moveTo>
                  <a:lnTo>
                    <a:pt x="319" y="0"/>
                  </a:lnTo>
                  <a:lnTo>
                    <a:pt x="320" y="1"/>
                  </a:lnTo>
                  <a:lnTo>
                    <a:pt x="319" y="2"/>
                  </a:lnTo>
                  <a:lnTo>
                    <a:pt x="313" y="2"/>
                  </a:lnTo>
                  <a:lnTo>
                    <a:pt x="312" y="1"/>
                  </a:lnTo>
                  <a:lnTo>
                    <a:pt x="313" y="0"/>
                  </a:lnTo>
                  <a:close/>
                  <a:moveTo>
                    <a:pt x="324" y="0"/>
                  </a:moveTo>
                  <a:lnTo>
                    <a:pt x="329" y="0"/>
                  </a:lnTo>
                  <a:lnTo>
                    <a:pt x="330" y="1"/>
                  </a:lnTo>
                  <a:lnTo>
                    <a:pt x="329" y="2"/>
                  </a:lnTo>
                  <a:lnTo>
                    <a:pt x="324" y="2"/>
                  </a:lnTo>
                  <a:lnTo>
                    <a:pt x="323" y="1"/>
                  </a:lnTo>
                  <a:lnTo>
                    <a:pt x="324" y="0"/>
                  </a:lnTo>
                  <a:close/>
                  <a:moveTo>
                    <a:pt x="334" y="0"/>
                  </a:moveTo>
                  <a:lnTo>
                    <a:pt x="339" y="0"/>
                  </a:lnTo>
                  <a:lnTo>
                    <a:pt x="340" y="1"/>
                  </a:lnTo>
                  <a:lnTo>
                    <a:pt x="339" y="2"/>
                  </a:lnTo>
                  <a:lnTo>
                    <a:pt x="334" y="2"/>
                  </a:lnTo>
                  <a:lnTo>
                    <a:pt x="333" y="1"/>
                  </a:lnTo>
                  <a:lnTo>
                    <a:pt x="334" y="0"/>
                  </a:lnTo>
                  <a:close/>
                  <a:moveTo>
                    <a:pt x="344" y="0"/>
                  </a:moveTo>
                  <a:lnTo>
                    <a:pt x="349" y="0"/>
                  </a:lnTo>
                  <a:lnTo>
                    <a:pt x="350" y="1"/>
                  </a:lnTo>
                  <a:lnTo>
                    <a:pt x="349" y="2"/>
                  </a:lnTo>
                  <a:lnTo>
                    <a:pt x="344" y="2"/>
                  </a:lnTo>
                  <a:lnTo>
                    <a:pt x="343" y="1"/>
                  </a:lnTo>
                  <a:lnTo>
                    <a:pt x="344" y="0"/>
                  </a:lnTo>
                  <a:close/>
                  <a:moveTo>
                    <a:pt x="354" y="0"/>
                  </a:moveTo>
                  <a:lnTo>
                    <a:pt x="359" y="0"/>
                  </a:lnTo>
                  <a:lnTo>
                    <a:pt x="360" y="1"/>
                  </a:lnTo>
                  <a:lnTo>
                    <a:pt x="359" y="2"/>
                  </a:lnTo>
                  <a:lnTo>
                    <a:pt x="354" y="2"/>
                  </a:lnTo>
                  <a:lnTo>
                    <a:pt x="353" y="1"/>
                  </a:lnTo>
                  <a:lnTo>
                    <a:pt x="354" y="0"/>
                  </a:lnTo>
                  <a:close/>
                  <a:moveTo>
                    <a:pt x="364" y="0"/>
                  </a:moveTo>
                  <a:lnTo>
                    <a:pt x="369" y="0"/>
                  </a:lnTo>
                  <a:lnTo>
                    <a:pt x="370" y="1"/>
                  </a:lnTo>
                  <a:lnTo>
                    <a:pt x="369" y="2"/>
                  </a:lnTo>
                  <a:lnTo>
                    <a:pt x="364" y="2"/>
                  </a:lnTo>
                  <a:lnTo>
                    <a:pt x="364" y="1"/>
                  </a:lnTo>
                  <a:lnTo>
                    <a:pt x="364" y="0"/>
                  </a:lnTo>
                  <a:close/>
                  <a:moveTo>
                    <a:pt x="374" y="0"/>
                  </a:moveTo>
                  <a:lnTo>
                    <a:pt x="379" y="0"/>
                  </a:lnTo>
                  <a:lnTo>
                    <a:pt x="380" y="1"/>
                  </a:lnTo>
                  <a:lnTo>
                    <a:pt x="379" y="2"/>
                  </a:lnTo>
                  <a:lnTo>
                    <a:pt x="374" y="2"/>
                  </a:lnTo>
                  <a:lnTo>
                    <a:pt x="373" y="1"/>
                  </a:lnTo>
                  <a:lnTo>
                    <a:pt x="374" y="0"/>
                  </a:lnTo>
                  <a:close/>
                  <a:moveTo>
                    <a:pt x="384" y="0"/>
                  </a:moveTo>
                  <a:lnTo>
                    <a:pt x="390" y="0"/>
                  </a:lnTo>
                  <a:lnTo>
                    <a:pt x="390" y="1"/>
                  </a:lnTo>
                  <a:lnTo>
                    <a:pt x="390" y="2"/>
                  </a:lnTo>
                  <a:lnTo>
                    <a:pt x="384" y="2"/>
                  </a:lnTo>
                  <a:lnTo>
                    <a:pt x="383" y="1"/>
                  </a:lnTo>
                  <a:lnTo>
                    <a:pt x="384" y="0"/>
                  </a:lnTo>
                  <a:close/>
                  <a:moveTo>
                    <a:pt x="394" y="0"/>
                  </a:moveTo>
                  <a:lnTo>
                    <a:pt x="399" y="0"/>
                  </a:lnTo>
                  <a:lnTo>
                    <a:pt x="400" y="1"/>
                  </a:lnTo>
                  <a:lnTo>
                    <a:pt x="399" y="2"/>
                  </a:lnTo>
                  <a:lnTo>
                    <a:pt x="394" y="2"/>
                  </a:lnTo>
                  <a:lnTo>
                    <a:pt x="394" y="1"/>
                  </a:lnTo>
                  <a:lnTo>
                    <a:pt x="394" y="0"/>
                  </a:lnTo>
                  <a:close/>
                </a:path>
              </a:pathLst>
            </a:custGeom>
            <a:solidFill>
              <a:srgbClr val="000000"/>
            </a:solidFill>
            <a:ln w="9525">
              <a:noFill/>
              <a:round/>
              <a:headEnd/>
              <a:tailEnd/>
            </a:ln>
          </p:spPr>
          <p:txBody>
            <a:bodyPr/>
            <a:lstStyle/>
            <a:p>
              <a:endParaRPr lang="en-US"/>
            </a:p>
          </p:txBody>
        </p:sp>
        <p:sp>
          <p:nvSpPr>
            <p:cNvPr id="284" name="Freeform 281"/>
            <p:cNvSpPr>
              <a:spLocks/>
            </p:cNvSpPr>
            <p:nvPr/>
          </p:nvSpPr>
          <p:spPr bwMode="auto">
            <a:xfrm>
              <a:off x="2570"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5" name="Freeform 282"/>
            <p:cNvSpPr>
              <a:spLocks/>
            </p:cNvSpPr>
            <p:nvPr/>
          </p:nvSpPr>
          <p:spPr bwMode="auto">
            <a:xfrm>
              <a:off x="2580"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6" name="Freeform 283"/>
            <p:cNvSpPr>
              <a:spLocks/>
            </p:cNvSpPr>
            <p:nvPr/>
          </p:nvSpPr>
          <p:spPr bwMode="auto">
            <a:xfrm>
              <a:off x="2590"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7" name="Freeform 284"/>
            <p:cNvSpPr>
              <a:spLocks/>
            </p:cNvSpPr>
            <p:nvPr/>
          </p:nvSpPr>
          <p:spPr bwMode="auto">
            <a:xfrm>
              <a:off x="2600" y="2292"/>
              <a:ext cx="7" cy="2"/>
            </a:xfrm>
            <a:custGeom>
              <a:avLst/>
              <a:gdLst>
                <a:gd name="T0" fmla="*/ 2 w 7"/>
                <a:gd name="T1" fmla="*/ 0 h 2"/>
                <a:gd name="T2" fmla="*/ 6 w 7"/>
                <a:gd name="T3" fmla="*/ 0 h 2"/>
                <a:gd name="T4" fmla="*/ 7 w 7"/>
                <a:gd name="T5" fmla="*/ 1 h 2"/>
                <a:gd name="T6" fmla="*/ 6 w 7"/>
                <a:gd name="T7" fmla="*/ 2 h 2"/>
                <a:gd name="T8" fmla="*/ 2 w 7"/>
                <a:gd name="T9" fmla="*/ 2 h 2"/>
                <a:gd name="T10" fmla="*/ 0 w 7"/>
                <a:gd name="T11" fmla="*/ 1 h 2"/>
                <a:gd name="T12" fmla="*/ 2 w 7"/>
                <a:gd name="T13" fmla="*/ 0 h 2"/>
                <a:gd name="T14" fmla="*/ 2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2" y="0"/>
                  </a:moveTo>
                  <a:lnTo>
                    <a:pt x="6" y="0"/>
                  </a:lnTo>
                  <a:lnTo>
                    <a:pt x="7" y="1"/>
                  </a:lnTo>
                  <a:lnTo>
                    <a:pt x="6"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288" name="Freeform 285"/>
            <p:cNvSpPr>
              <a:spLocks/>
            </p:cNvSpPr>
            <p:nvPr/>
          </p:nvSpPr>
          <p:spPr bwMode="auto">
            <a:xfrm>
              <a:off x="2611"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89" name="Freeform 286"/>
            <p:cNvSpPr>
              <a:spLocks/>
            </p:cNvSpPr>
            <p:nvPr/>
          </p:nvSpPr>
          <p:spPr bwMode="auto">
            <a:xfrm>
              <a:off x="2620"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0" name="Freeform 287"/>
            <p:cNvSpPr>
              <a:spLocks/>
            </p:cNvSpPr>
            <p:nvPr/>
          </p:nvSpPr>
          <p:spPr bwMode="auto">
            <a:xfrm>
              <a:off x="2631"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1" name="Freeform 288"/>
            <p:cNvSpPr>
              <a:spLocks/>
            </p:cNvSpPr>
            <p:nvPr/>
          </p:nvSpPr>
          <p:spPr bwMode="auto">
            <a:xfrm>
              <a:off x="2641"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92" name="Freeform 289"/>
            <p:cNvSpPr>
              <a:spLocks/>
            </p:cNvSpPr>
            <p:nvPr/>
          </p:nvSpPr>
          <p:spPr bwMode="auto">
            <a:xfrm>
              <a:off x="265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3" name="Freeform 290"/>
            <p:cNvSpPr>
              <a:spLocks/>
            </p:cNvSpPr>
            <p:nvPr/>
          </p:nvSpPr>
          <p:spPr bwMode="auto">
            <a:xfrm>
              <a:off x="2661"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4" name="Freeform 291"/>
            <p:cNvSpPr>
              <a:spLocks/>
            </p:cNvSpPr>
            <p:nvPr/>
          </p:nvSpPr>
          <p:spPr bwMode="auto">
            <a:xfrm>
              <a:off x="2671" y="229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95" name="Freeform 292"/>
            <p:cNvSpPr>
              <a:spLocks/>
            </p:cNvSpPr>
            <p:nvPr/>
          </p:nvSpPr>
          <p:spPr bwMode="auto">
            <a:xfrm>
              <a:off x="268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6" name="Freeform 293"/>
            <p:cNvSpPr>
              <a:spLocks/>
            </p:cNvSpPr>
            <p:nvPr/>
          </p:nvSpPr>
          <p:spPr bwMode="auto">
            <a:xfrm>
              <a:off x="269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7" name="Freeform 294"/>
            <p:cNvSpPr>
              <a:spLocks/>
            </p:cNvSpPr>
            <p:nvPr/>
          </p:nvSpPr>
          <p:spPr bwMode="auto">
            <a:xfrm>
              <a:off x="270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8" name="Freeform 295"/>
            <p:cNvSpPr>
              <a:spLocks/>
            </p:cNvSpPr>
            <p:nvPr/>
          </p:nvSpPr>
          <p:spPr bwMode="auto">
            <a:xfrm>
              <a:off x="271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9" name="Freeform 296"/>
            <p:cNvSpPr>
              <a:spLocks/>
            </p:cNvSpPr>
            <p:nvPr/>
          </p:nvSpPr>
          <p:spPr bwMode="auto">
            <a:xfrm>
              <a:off x="2722"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0" name="Freeform 297"/>
            <p:cNvSpPr>
              <a:spLocks/>
            </p:cNvSpPr>
            <p:nvPr/>
          </p:nvSpPr>
          <p:spPr bwMode="auto">
            <a:xfrm>
              <a:off x="273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1" name="Freeform 298"/>
            <p:cNvSpPr>
              <a:spLocks/>
            </p:cNvSpPr>
            <p:nvPr/>
          </p:nvSpPr>
          <p:spPr bwMode="auto">
            <a:xfrm>
              <a:off x="2741"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2" name="Freeform 299"/>
            <p:cNvSpPr>
              <a:spLocks/>
            </p:cNvSpPr>
            <p:nvPr/>
          </p:nvSpPr>
          <p:spPr bwMode="auto">
            <a:xfrm>
              <a:off x="2752"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3" name="Freeform 300"/>
            <p:cNvSpPr>
              <a:spLocks/>
            </p:cNvSpPr>
            <p:nvPr/>
          </p:nvSpPr>
          <p:spPr bwMode="auto">
            <a:xfrm>
              <a:off x="2762" y="229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04" name="Freeform 301"/>
            <p:cNvSpPr>
              <a:spLocks/>
            </p:cNvSpPr>
            <p:nvPr/>
          </p:nvSpPr>
          <p:spPr bwMode="auto">
            <a:xfrm>
              <a:off x="277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5" name="Freeform 302"/>
            <p:cNvSpPr>
              <a:spLocks/>
            </p:cNvSpPr>
            <p:nvPr/>
          </p:nvSpPr>
          <p:spPr bwMode="auto">
            <a:xfrm>
              <a:off x="2782"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6" name="Freeform 303"/>
            <p:cNvSpPr>
              <a:spLocks/>
            </p:cNvSpPr>
            <p:nvPr/>
          </p:nvSpPr>
          <p:spPr bwMode="auto">
            <a:xfrm>
              <a:off x="279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7" name="Freeform 304"/>
            <p:cNvSpPr>
              <a:spLocks/>
            </p:cNvSpPr>
            <p:nvPr/>
          </p:nvSpPr>
          <p:spPr bwMode="auto">
            <a:xfrm>
              <a:off x="280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8" name="Freeform 305"/>
            <p:cNvSpPr>
              <a:spLocks/>
            </p:cNvSpPr>
            <p:nvPr/>
          </p:nvSpPr>
          <p:spPr bwMode="auto">
            <a:xfrm>
              <a:off x="281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9" name="Freeform 306"/>
            <p:cNvSpPr>
              <a:spLocks/>
            </p:cNvSpPr>
            <p:nvPr/>
          </p:nvSpPr>
          <p:spPr bwMode="auto">
            <a:xfrm>
              <a:off x="282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10" name="Freeform 307"/>
            <p:cNvSpPr>
              <a:spLocks/>
            </p:cNvSpPr>
            <p:nvPr/>
          </p:nvSpPr>
          <p:spPr bwMode="auto">
            <a:xfrm>
              <a:off x="2832" y="229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11" name="Freeform 308"/>
            <p:cNvSpPr>
              <a:spLocks/>
            </p:cNvSpPr>
            <p:nvPr/>
          </p:nvSpPr>
          <p:spPr bwMode="auto">
            <a:xfrm>
              <a:off x="2843"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12" name="Freeform 309"/>
            <p:cNvSpPr>
              <a:spLocks/>
            </p:cNvSpPr>
            <p:nvPr/>
          </p:nvSpPr>
          <p:spPr bwMode="auto">
            <a:xfrm>
              <a:off x="285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13" name="Freeform 310"/>
            <p:cNvSpPr>
              <a:spLocks/>
            </p:cNvSpPr>
            <p:nvPr/>
          </p:nvSpPr>
          <p:spPr bwMode="auto">
            <a:xfrm>
              <a:off x="2863"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14" name="Freeform 311"/>
            <p:cNvSpPr>
              <a:spLocks/>
            </p:cNvSpPr>
            <p:nvPr/>
          </p:nvSpPr>
          <p:spPr bwMode="auto">
            <a:xfrm>
              <a:off x="2873"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15" name="Freeform 312"/>
            <p:cNvSpPr>
              <a:spLocks/>
            </p:cNvSpPr>
            <p:nvPr/>
          </p:nvSpPr>
          <p:spPr bwMode="auto">
            <a:xfrm>
              <a:off x="2882"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16" name="Freeform 313"/>
            <p:cNvSpPr>
              <a:spLocks/>
            </p:cNvSpPr>
            <p:nvPr/>
          </p:nvSpPr>
          <p:spPr bwMode="auto">
            <a:xfrm>
              <a:off x="289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17" name="Freeform 314"/>
            <p:cNvSpPr>
              <a:spLocks/>
            </p:cNvSpPr>
            <p:nvPr/>
          </p:nvSpPr>
          <p:spPr bwMode="auto">
            <a:xfrm>
              <a:off x="290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18" name="Freeform 315"/>
            <p:cNvSpPr>
              <a:spLocks/>
            </p:cNvSpPr>
            <p:nvPr/>
          </p:nvSpPr>
          <p:spPr bwMode="auto">
            <a:xfrm>
              <a:off x="291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19" name="Freeform 316"/>
            <p:cNvSpPr>
              <a:spLocks/>
            </p:cNvSpPr>
            <p:nvPr/>
          </p:nvSpPr>
          <p:spPr bwMode="auto">
            <a:xfrm>
              <a:off x="292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0" name="Freeform 317"/>
            <p:cNvSpPr>
              <a:spLocks/>
            </p:cNvSpPr>
            <p:nvPr/>
          </p:nvSpPr>
          <p:spPr bwMode="auto">
            <a:xfrm>
              <a:off x="2934"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21" name="Freeform 318"/>
            <p:cNvSpPr>
              <a:spLocks/>
            </p:cNvSpPr>
            <p:nvPr/>
          </p:nvSpPr>
          <p:spPr bwMode="auto">
            <a:xfrm>
              <a:off x="294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2" name="Freeform 319"/>
            <p:cNvSpPr>
              <a:spLocks/>
            </p:cNvSpPr>
            <p:nvPr/>
          </p:nvSpPr>
          <p:spPr bwMode="auto">
            <a:xfrm>
              <a:off x="2953" y="229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3" name="Freeform 320"/>
            <p:cNvSpPr>
              <a:spLocks/>
            </p:cNvSpPr>
            <p:nvPr/>
          </p:nvSpPr>
          <p:spPr bwMode="auto">
            <a:xfrm>
              <a:off x="2964"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24" name="Freeform 321"/>
            <p:cNvSpPr>
              <a:spLocks noEditPoints="1"/>
            </p:cNvSpPr>
            <p:nvPr/>
          </p:nvSpPr>
          <p:spPr bwMode="auto">
            <a:xfrm>
              <a:off x="2570" y="2292"/>
              <a:ext cx="400" cy="2"/>
            </a:xfrm>
            <a:custGeom>
              <a:avLst/>
              <a:gdLst>
                <a:gd name="T0" fmla="*/ 0 w 400"/>
                <a:gd name="T1" fmla="*/ 1 h 2"/>
                <a:gd name="T2" fmla="*/ 16 w 400"/>
                <a:gd name="T3" fmla="*/ 2 h 2"/>
                <a:gd name="T4" fmla="*/ 26 w 400"/>
                <a:gd name="T5" fmla="*/ 0 h 2"/>
                <a:gd name="T6" fmla="*/ 21 w 400"/>
                <a:gd name="T7" fmla="*/ 0 h 2"/>
                <a:gd name="T8" fmla="*/ 30 w 400"/>
                <a:gd name="T9" fmla="*/ 1 h 2"/>
                <a:gd name="T10" fmla="*/ 46 w 400"/>
                <a:gd name="T11" fmla="*/ 2 h 2"/>
                <a:gd name="T12" fmla="*/ 57 w 400"/>
                <a:gd name="T13" fmla="*/ 0 h 2"/>
                <a:gd name="T14" fmla="*/ 51 w 400"/>
                <a:gd name="T15" fmla="*/ 0 h 2"/>
                <a:gd name="T16" fmla="*/ 61 w 400"/>
                <a:gd name="T17" fmla="*/ 1 h 2"/>
                <a:gd name="T18" fmla="*/ 76 w 400"/>
                <a:gd name="T19" fmla="*/ 2 h 2"/>
                <a:gd name="T20" fmla="*/ 87 w 400"/>
                <a:gd name="T21" fmla="*/ 0 h 2"/>
                <a:gd name="T22" fmla="*/ 82 w 400"/>
                <a:gd name="T23" fmla="*/ 0 h 2"/>
                <a:gd name="T24" fmla="*/ 91 w 400"/>
                <a:gd name="T25" fmla="*/ 1 h 2"/>
                <a:gd name="T26" fmla="*/ 107 w 400"/>
                <a:gd name="T27" fmla="*/ 2 h 2"/>
                <a:gd name="T28" fmla="*/ 117 w 400"/>
                <a:gd name="T29" fmla="*/ 0 h 2"/>
                <a:gd name="T30" fmla="*/ 112 w 400"/>
                <a:gd name="T31" fmla="*/ 0 h 2"/>
                <a:gd name="T32" fmla="*/ 121 w 400"/>
                <a:gd name="T33" fmla="*/ 1 h 2"/>
                <a:gd name="T34" fmla="*/ 137 w 400"/>
                <a:gd name="T35" fmla="*/ 2 h 2"/>
                <a:gd name="T36" fmla="*/ 147 w 400"/>
                <a:gd name="T37" fmla="*/ 0 h 2"/>
                <a:gd name="T38" fmla="*/ 142 w 400"/>
                <a:gd name="T39" fmla="*/ 0 h 2"/>
                <a:gd name="T40" fmla="*/ 152 w 400"/>
                <a:gd name="T41" fmla="*/ 1 h 2"/>
                <a:gd name="T42" fmla="*/ 167 w 400"/>
                <a:gd name="T43" fmla="*/ 2 h 2"/>
                <a:gd name="T44" fmla="*/ 178 w 400"/>
                <a:gd name="T45" fmla="*/ 0 h 2"/>
                <a:gd name="T46" fmla="*/ 172 w 400"/>
                <a:gd name="T47" fmla="*/ 0 h 2"/>
                <a:gd name="T48" fmla="*/ 182 w 400"/>
                <a:gd name="T49" fmla="*/ 1 h 2"/>
                <a:gd name="T50" fmla="*/ 198 w 400"/>
                <a:gd name="T51" fmla="*/ 2 h 2"/>
                <a:gd name="T52" fmla="*/ 208 w 400"/>
                <a:gd name="T53" fmla="*/ 0 h 2"/>
                <a:gd name="T54" fmla="*/ 203 w 400"/>
                <a:gd name="T55" fmla="*/ 0 h 2"/>
                <a:gd name="T56" fmla="*/ 212 w 400"/>
                <a:gd name="T57" fmla="*/ 1 h 2"/>
                <a:gd name="T58" fmla="*/ 228 w 400"/>
                <a:gd name="T59" fmla="*/ 2 h 2"/>
                <a:gd name="T60" fmla="*/ 238 w 400"/>
                <a:gd name="T61" fmla="*/ 0 h 2"/>
                <a:gd name="T62" fmla="*/ 233 w 400"/>
                <a:gd name="T63" fmla="*/ 0 h 2"/>
                <a:gd name="T64" fmla="*/ 242 w 400"/>
                <a:gd name="T65" fmla="*/ 1 h 2"/>
                <a:gd name="T66" fmla="*/ 258 w 400"/>
                <a:gd name="T67" fmla="*/ 2 h 2"/>
                <a:gd name="T68" fmla="*/ 269 w 400"/>
                <a:gd name="T69" fmla="*/ 0 h 2"/>
                <a:gd name="T70" fmla="*/ 263 w 400"/>
                <a:gd name="T71" fmla="*/ 0 h 2"/>
                <a:gd name="T72" fmla="*/ 273 w 400"/>
                <a:gd name="T73" fmla="*/ 1 h 2"/>
                <a:gd name="T74" fmla="*/ 288 w 400"/>
                <a:gd name="T75" fmla="*/ 2 h 2"/>
                <a:gd name="T76" fmla="*/ 299 w 400"/>
                <a:gd name="T77" fmla="*/ 0 h 2"/>
                <a:gd name="T78" fmla="*/ 294 w 400"/>
                <a:gd name="T79" fmla="*/ 0 h 2"/>
                <a:gd name="T80" fmla="*/ 303 w 400"/>
                <a:gd name="T81" fmla="*/ 1 h 2"/>
                <a:gd name="T82" fmla="*/ 319 w 400"/>
                <a:gd name="T83" fmla="*/ 2 h 2"/>
                <a:gd name="T84" fmla="*/ 329 w 400"/>
                <a:gd name="T85" fmla="*/ 0 h 2"/>
                <a:gd name="T86" fmla="*/ 324 w 400"/>
                <a:gd name="T87" fmla="*/ 0 h 2"/>
                <a:gd name="T88" fmla="*/ 333 w 400"/>
                <a:gd name="T89" fmla="*/ 1 h 2"/>
                <a:gd name="T90" fmla="*/ 349 w 400"/>
                <a:gd name="T91" fmla="*/ 2 h 2"/>
                <a:gd name="T92" fmla="*/ 359 w 400"/>
                <a:gd name="T93" fmla="*/ 0 h 2"/>
                <a:gd name="T94" fmla="*/ 354 w 400"/>
                <a:gd name="T95" fmla="*/ 0 h 2"/>
                <a:gd name="T96" fmla="*/ 364 w 400"/>
                <a:gd name="T97" fmla="*/ 1 h 2"/>
                <a:gd name="T98" fmla="*/ 379 w 400"/>
                <a:gd name="T99" fmla="*/ 2 h 2"/>
                <a:gd name="T100" fmla="*/ 390 w 400"/>
                <a:gd name="T101" fmla="*/ 0 h 2"/>
                <a:gd name="T102" fmla="*/ 384 w 400"/>
                <a:gd name="T103" fmla="*/ 0 h 2"/>
                <a:gd name="T104" fmla="*/ 394 w 400"/>
                <a:gd name="T105" fmla="*/ 1 h 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0"/>
                <a:gd name="T160" fmla="*/ 0 h 2"/>
                <a:gd name="T161" fmla="*/ 400 w 400"/>
                <a:gd name="T162" fmla="*/ 2 h 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0" h="2">
                  <a:moveTo>
                    <a:pt x="1" y="0"/>
                  </a:moveTo>
                  <a:lnTo>
                    <a:pt x="6" y="0"/>
                  </a:lnTo>
                  <a:lnTo>
                    <a:pt x="6" y="1"/>
                  </a:lnTo>
                  <a:lnTo>
                    <a:pt x="6" y="2"/>
                  </a:lnTo>
                  <a:lnTo>
                    <a:pt x="1" y="2"/>
                  </a:lnTo>
                  <a:lnTo>
                    <a:pt x="0" y="1"/>
                  </a:lnTo>
                  <a:lnTo>
                    <a:pt x="1" y="0"/>
                  </a:lnTo>
                  <a:close/>
                  <a:moveTo>
                    <a:pt x="11" y="0"/>
                  </a:moveTo>
                  <a:lnTo>
                    <a:pt x="16" y="0"/>
                  </a:lnTo>
                  <a:lnTo>
                    <a:pt x="17" y="1"/>
                  </a:lnTo>
                  <a:lnTo>
                    <a:pt x="16" y="2"/>
                  </a:lnTo>
                  <a:lnTo>
                    <a:pt x="11" y="2"/>
                  </a:lnTo>
                  <a:lnTo>
                    <a:pt x="10" y="1"/>
                  </a:lnTo>
                  <a:lnTo>
                    <a:pt x="11" y="0"/>
                  </a:lnTo>
                  <a:close/>
                  <a:moveTo>
                    <a:pt x="21" y="0"/>
                  </a:moveTo>
                  <a:lnTo>
                    <a:pt x="26" y="0"/>
                  </a:lnTo>
                  <a:lnTo>
                    <a:pt x="27" y="1"/>
                  </a:lnTo>
                  <a:lnTo>
                    <a:pt x="26" y="2"/>
                  </a:lnTo>
                  <a:lnTo>
                    <a:pt x="21" y="2"/>
                  </a:lnTo>
                  <a:lnTo>
                    <a:pt x="20" y="1"/>
                  </a:lnTo>
                  <a:lnTo>
                    <a:pt x="21" y="0"/>
                  </a:lnTo>
                  <a:close/>
                  <a:moveTo>
                    <a:pt x="32" y="0"/>
                  </a:moveTo>
                  <a:lnTo>
                    <a:pt x="36" y="0"/>
                  </a:lnTo>
                  <a:lnTo>
                    <a:pt x="37" y="1"/>
                  </a:lnTo>
                  <a:lnTo>
                    <a:pt x="36" y="2"/>
                  </a:lnTo>
                  <a:lnTo>
                    <a:pt x="32" y="2"/>
                  </a:lnTo>
                  <a:lnTo>
                    <a:pt x="30" y="1"/>
                  </a:lnTo>
                  <a:lnTo>
                    <a:pt x="32" y="0"/>
                  </a:lnTo>
                  <a:close/>
                  <a:moveTo>
                    <a:pt x="41" y="0"/>
                  </a:moveTo>
                  <a:lnTo>
                    <a:pt x="46" y="0"/>
                  </a:lnTo>
                  <a:lnTo>
                    <a:pt x="47" y="1"/>
                  </a:lnTo>
                  <a:lnTo>
                    <a:pt x="46" y="2"/>
                  </a:lnTo>
                  <a:lnTo>
                    <a:pt x="41" y="2"/>
                  </a:lnTo>
                  <a:lnTo>
                    <a:pt x="41" y="1"/>
                  </a:lnTo>
                  <a:lnTo>
                    <a:pt x="41" y="0"/>
                  </a:lnTo>
                  <a:close/>
                  <a:moveTo>
                    <a:pt x="51" y="0"/>
                  </a:moveTo>
                  <a:lnTo>
                    <a:pt x="57" y="0"/>
                  </a:lnTo>
                  <a:lnTo>
                    <a:pt x="58" y="1"/>
                  </a:lnTo>
                  <a:lnTo>
                    <a:pt x="57" y="2"/>
                  </a:lnTo>
                  <a:lnTo>
                    <a:pt x="51" y="2"/>
                  </a:lnTo>
                  <a:lnTo>
                    <a:pt x="50" y="1"/>
                  </a:lnTo>
                  <a:lnTo>
                    <a:pt x="51" y="0"/>
                  </a:lnTo>
                  <a:close/>
                  <a:moveTo>
                    <a:pt x="62" y="0"/>
                  </a:moveTo>
                  <a:lnTo>
                    <a:pt x="66" y="0"/>
                  </a:lnTo>
                  <a:lnTo>
                    <a:pt x="67" y="1"/>
                  </a:lnTo>
                  <a:lnTo>
                    <a:pt x="66" y="2"/>
                  </a:lnTo>
                  <a:lnTo>
                    <a:pt x="62" y="2"/>
                  </a:lnTo>
                  <a:lnTo>
                    <a:pt x="61" y="1"/>
                  </a:lnTo>
                  <a:lnTo>
                    <a:pt x="62" y="0"/>
                  </a:lnTo>
                  <a:close/>
                  <a:moveTo>
                    <a:pt x="71" y="0"/>
                  </a:moveTo>
                  <a:lnTo>
                    <a:pt x="76" y="0"/>
                  </a:lnTo>
                  <a:lnTo>
                    <a:pt x="77" y="1"/>
                  </a:lnTo>
                  <a:lnTo>
                    <a:pt x="76" y="2"/>
                  </a:lnTo>
                  <a:lnTo>
                    <a:pt x="71" y="2"/>
                  </a:lnTo>
                  <a:lnTo>
                    <a:pt x="71" y="1"/>
                  </a:lnTo>
                  <a:lnTo>
                    <a:pt x="71" y="0"/>
                  </a:lnTo>
                  <a:close/>
                  <a:moveTo>
                    <a:pt x="82" y="0"/>
                  </a:moveTo>
                  <a:lnTo>
                    <a:pt x="87" y="0"/>
                  </a:lnTo>
                  <a:lnTo>
                    <a:pt x="88" y="1"/>
                  </a:lnTo>
                  <a:lnTo>
                    <a:pt x="87" y="2"/>
                  </a:lnTo>
                  <a:lnTo>
                    <a:pt x="82" y="2"/>
                  </a:lnTo>
                  <a:lnTo>
                    <a:pt x="81" y="1"/>
                  </a:lnTo>
                  <a:lnTo>
                    <a:pt x="82" y="0"/>
                  </a:lnTo>
                  <a:close/>
                  <a:moveTo>
                    <a:pt x="92" y="0"/>
                  </a:moveTo>
                  <a:lnTo>
                    <a:pt x="97" y="0"/>
                  </a:lnTo>
                  <a:lnTo>
                    <a:pt x="97" y="1"/>
                  </a:lnTo>
                  <a:lnTo>
                    <a:pt x="97" y="2"/>
                  </a:lnTo>
                  <a:lnTo>
                    <a:pt x="92" y="2"/>
                  </a:lnTo>
                  <a:lnTo>
                    <a:pt x="91" y="1"/>
                  </a:lnTo>
                  <a:lnTo>
                    <a:pt x="92" y="0"/>
                  </a:lnTo>
                  <a:close/>
                  <a:moveTo>
                    <a:pt x="101" y="0"/>
                  </a:moveTo>
                  <a:lnTo>
                    <a:pt x="107" y="0"/>
                  </a:lnTo>
                  <a:lnTo>
                    <a:pt x="108" y="1"/>
                  </a:lnTo>
                  <a:lnTo>
                    <a:pt x="107" y="2"/>
                  </a:lnTo>
                  <a:lnTo>
                    <a:pt x="101" y="2"/>
                  </a:lnTo>
                  <a:lnTo>
                    <a:pt x="101" y="1"/>
                  </a:lnTo>
                  <a:lnTo>
                    <a:pt x="101" y="0"/>
                  </a:lnTo>
                  <a:close/>
                  <a:moveTo>
                    <a:pt x="112" y="0"/>
                  </a:moveTo>
                  <a:lnTo>
                    <a:pt x="117" y="0"/>
                  </a:lnTo>
                  <a:lnTo>
                    <a:pt x="118" y="1"/>
                  </a:lnTo>
                  <a:lnTo>
                    <a:pt x="117" y="2"/>
                  </a:lnTo>
                  <a:lnTo>
                    <a:pt x="112" y="2"/>
                  </a:lnTo>
                  <a:lnTo>
                    <a:pt x="111" y="1"/>
                  </a:lnTo>
                  <a:lnTo>
                    <a:pt x="112" y="0"/>
                  </a:lnTo>
                  <a:close/>
                  <a:moveTo>
                    <a:pt x="122" y="0"/>
                  </a:moveTo>
                  <a:lnTo>
                    <a:pt x="127" y="0"/>
                  </a:lnTo>
                  <a:lnTo>
                    <a:pt x="128" y="1"/>
                  </a:lnTo>
                  <a:lnTo>
                    <a:pt x="127" y="2"/>
                  </a:lnTo>
                  <a:lnTo>
                    <a:pt x="122" y="2"/>
                  </a:lnTo>
                  <a:lnTo>
                    <a:pt x="121" y="1"/>
                  </a:lnTo>
                  <a:lnTo>
                    <a:pt x="122" y="0"/>
                  </a:lnTo>
                  <a:close/>
                  <a:moveTo>
                    <a:pt x="132" y="0"/>
                  </a:moveTo>
                  <a:lnTo>
                    <a:pt x="137" y="0"/>
                  </a:lnTo>
                  <a:lnTo>
                    <a:pt x="138" y="1"/>
                  </a:lnTo>
                  <a:lnTo>
                    <a:pt x="137" y="2"/>
                  </a:lnTo>
                  <a:lnTo>
                    <a:pt x="132" y="2"/>
                  </a:lnTo>
                  <a:lnTo>
                    <a:pt x="131" y="1"/>
                  </a:lnTo>
                  <a:lnTo>
                    <a:pt x="132" y="0"/>
                  </a:lnTo>
                  <a:close/>
                  <a:moveTo>
                    <a:pt x="142" y="0"/>
                  </a:moveTo>
                  <a:lnTo>
                    <a:pt x="147" y="0"/>
                  </a:lnTo>
                  <a:lnTo>
                    <a:pt x="148" y="1"/>
                  </a:lnTo>
                  <a:lnTo>
                    <a:pt x="147" y="2"/>
                  </a:lnTo>
                  <a:lnTo>
                    <a:pt x="142" y="2"/>
                  </a:lnTo>
                  <a:lnTo>
                    <a:pt x="141" y="1"/>
                  </a:lnTo>
                  <a:lnTo>
                    <a:pt x="142" y="0"/>
                  </a:lnTo>
                  <a:close/>
                  <a:moveTo>
                    <a:pt x="153" y="0"/>
                  </a:moveTo>
                  <a:lnTo>
                    <a:pt x="157" y="0"/>
                  </a:lnTo>
                  <a:lnTo>
                    <a:pt x="158" y="1"/>
                  </a:lnTo>
                  <a:lnTo>
                    <a:pt x="157" y="2"/>
                  </a:lnTo>
                  <a:lnTo>
                    <a:pt x="153" y="2"/>
                  </a:lnTo>
                  <a:lnTo>
                    <a:pt x="152" y="1"/>
                  </a:lnTo>
                  <a:lnTo>
                    <a:pt x="153" y="0"/>
                  </a:lnTo>
                  <a:close/>
                  <a:moveTo>
                    <a:pt x="162" y="0"/>
                  </a:moveTo>
                  <a:lnTo>
                    <a:pt x="167" y="0"/>
                  </a:lnTo>
                  <a:lnTo>
                    <a:pt x="168" y="1"/>
                  </a:lnTo>
                  <a:lnTo>
                    <a:pt x="167" y="2"/>
                  </a:lnTo>
                  <a:lnTo>
                    <a:pt x="162" y="2"/>
                  </a:lnTo>
                  <a:lnTo>
                    <a:pt x="161" y="1"/>
                  </a:lnTo>
                  <a:lnTo>
                    <a:pt x="162" y="0"/>
                  </a:lnTo>
                  <a:close/>
                  <a:moveTo>
                    <a:pt x="172" y="0"/>
                  </a:moveTo>
                  <a:lnTo>
                    <a:pt x="178" y="0"/>
                  </a:lnTo>
                  <a:lnTo>
                    <a:pt x="179" y="1"/>
                  </a:lnTo>
                  <a:lnTo>
                    <a:pt x="178" y="2"/>
                  </a:lnTo>
                  <a:lnTo>
                    <a:pt x="172" y="2"/>
                  </a:lnTo>
                  <a:lnTo>
                    <a:pt x="171" y="1"/>
                  </a:lnTo>
                  <a:lnTo>
                    <a:pt x="172" y="0"/>
                  </a:lnTo>
                  <a:close/>
                  <a:moveTo>
                    <a:pt x="183" y="0"/>
                  </a:moveTo>
                  <a:lnTo>
                    <a:pt x="187" y="0"/>
                  </a:lnTo>
                  <a:lnTo>
                    <a:pt x="188" y="1"/>
                  </a:lnTo>
                  <a:lnTo>
                    <a:pt x="187" y="2"/>
                  </a:lnTo>
                  <a:lnTo>
                    <a:pt x="183" y="2"/>
                  </a:lnTo>
                  <a:lnTo>
                    <a:pt x="182" y="1"/>
                  </a:lnTo>
                  <a:lnTo>
                    <a:pt x="183" y="0"/>
                  </a:lnTo>
                  <a:close/>
                  <a:moveTo>
                    <a:pt x="192" y="0"/>
                  </a:moveTo>
                  <a:lnTo>
                    <a:pt x="198" y="0"/>
                  </a:lnTo>
                  <a:lnTo>
                    <a:pt x="199" y="1"/>
                  </a:lnTo>
                  <a:lnTo>
                    <a:pt x="198" y="2"/>
                  </a:lnTo>
                  <a:lnTo>
                    <a:pt x="192" y="2"/>
                  </a:lnTo>
                  <a:lnTo>
                    <a:pt x="192" y="1"/>
                  </a:lnTo>
                  <a:lnTo>
                    <a:pt x="192" y="0"/>
                  </a:lnTo>
                  <a:close/>
                  <a:moveTo>
                    <a:pt x="203" y="0"/>
                  </a:moveTo>
                  <a:lnTo>
                    <a:pt x="208" y="0"/>
                  </a:lnTo>
                  <a:lnTo>
                    <a:pt x="209" y="1"/>
                  </a:lnTo>
                  <a:lnTo>
                    <a:pt x="208" y="2"/>
                  </a:lnTo>
                  <a:lnTo>
                    <a:pt x="203" y="2"/>
                  </a:lnTo>
                  <a:lnTo>
                    <a:pt x="202" y="1"/>
                  </a:lnTo>
                  <a:lnTo>
                    <a:pt x="203" y="0"/>
                  </a:lnTo>
                  <a:close/>
                  <a:moveTo>
                    <a:pt x="213" y="0"/>
                  </a:moveTo>
                  <a:lnTo>
                    <a:pt x="217" y="0"/>
                  </a:lnTo>
                  <a:lnTo>
                    <a:pt x="218" y="1"/>
                  </a:lnTo>
                  <a:lnTo>
                    <a:pt x="217" y="2"/>
                  </a:lnTo>
                  <a:lnTo>
                    <a:pt x="213" y="2"/>
                  </a:lnTo>
                  <a:lnTo>
                    <a:pt x="212" y="1"/>
                  </a:lnTo>
                  <a:lnTo>
                    <a:pt x="213" y="0"/>
                  </a:lnTo>
                  <a:close/>
                  <a:moveTo>
                    <a:pt x="223" y="0"/>
                  </a:moveTo>
                  <a:lnTo>
                    <a:pt x="228" y="0"/>
                  </a:lnTo>
                  <a:lnTo>
                    <a:pt x="229" y="1"/>
                  </a:lnTo>
                  <a:lnTo>
                    <a:pt x="228" y="2"/>
                  </a:lnTo>
                  <a:lnTo>
                    <a:pt x="223" y="2"/>
                  </a:lnTo>
                  <a:lnTo>
                    <a:pt x="222" y="1"/>
                  </a:lnTo>
                  <a:lnTo>
                    <a:pt x="223" y="0"/>
                  </a:lnTo>
                  <a:close/>
                  <a:moveTo>
                    <a:pt x="233" y="0"/>
                  </a:moveTo>
                  <a:lnTo>
                    <a:pt x="238" y="0"/>
                  </a:lnTo>
                  <a:lnTo>
                    <a:pt x="239" y="1"/>
                  </a:lnTo>
                  <a:lnTo>
                    <a:pt x="238" y="2"/>
                  </a:lnTo>
                  <a:lnTo>
                    <a:pt x="233" y="2"/>
                  </a:lnTo>
                  <a:lnTo>
                    <a:pt x="232" y="1"/>
                  </a:lnTo>
                  <a:lnTo>
                    <a:pt x="233" y="0"/>
                  </a:lnTo>
                  <a:close/>
                  <a:moveTo>
                    <a:pt x="243" y="0"/>
                  </a:moveTo>
                  <a:lnTo>
                    <a:pt x="248" y="0"/>
                  </a:lnTo>
                  <a:lnTo>
                    <a:pt x="249" y="1"/>
                  </a:lnTo>
                  <a:lnTo>
                    <a:pt x="248" y="2"/>
                  </a:lnTo>
                  <a:lnTo>
                    <a:pt x="243" y="2"/>
                  </a:lnTo>
                  <a:lnTo>
                    <a:pt x="242" y="1"/>
                  </a:lnTo>
                  <a:lnTo>
                    <a:pt x="243" y="0"/>
                  </a:lnTo>
                  <a:close/>
                  <a:moveTo>
                    <a:pt x="253" y="0"/>
                  </a:moveTo>
                  <a:lnTo>
                    <a:pt x="258" y="0"/>
                  </a:lnTo>
                  <a:lnTo>
                    <a:pt x="259" y="1"/>
                  </a:lnTo>
                  <a:lnTo>
                    <a:pt x="258" y="2"/>
                  </a:lnTo>
                  <a:lnTo>
                    <a:pt x="253" y="2"/>
                  </a:lnTo>
                  <a:lnTo>
                    <a:pt x="252" y="1"/>
                  </a:lnTo>
                  <a:lnTo>
                    <a:pt x="253" y="0"/>
                  </a:lnTo>
                  <a:close/>
                  <a:moveTo>
                    <a:pt x="263" y="0"/>
                  </a:moveTo>
                  <a:lnTo>
                    <a:pt x="269" y="0"/>
                  </a:lnTo>
                  <a:lnTo>
                    <a:pt x="269" y="1"/>
                  </a:lnTo>
                  <a:lnTo>
                    <a:pt x="269" y="2"/>
                  </a:lnTo>
                  <a:lnTo>
                    <a:pt x="263" y="2"/>
                  </a:lnTo>
                  <a:lnTo>
                    <a:pt x="262" y="1"/>
                  </a:lnTo>
                  <a:lnTo>
                    <a:pt x="263" y="0"/>
                  </a:lnTo>
                  <a:close/>
                  <a:moveTo>
                    <a:pt x="273" y="0"/>
                  </a:moveTo>
                  <a:lnTo>
                    <a:pt x="278" y="0"/>
                  </a:lnTo>
                  <a:lnTo>
                    <a:pt x="279" y="1"/>
                  </a:lnTo>
                  <a:lnTo>
                    <a:pt x="278" y="2"/>
                  </a:lnTo>
                  <a:lnTo>
                    <a:pt x="273" y="2"/>
                  </a:lnTo>
                  <a:lnTo>
                    <a:pt x="273" y="1"/>
                  </a:lnTo>
                  <a:lnTo>
                    <a:pt x="273" y="0"/>
                  </a:lnTo>
                  <a:close/>
                  <a:moveTo>
                    <a:pt x="283" y="0"/>
                  </a:moveTo>
                  <a:lnTo>
                    <a:pt x="288" y="0"/>
                  </a:lnTo>
                  <a:lnTo>
                    <a:pt x="289" y="1"/>
                  </a:lnTo>
                  <a:lnTo>
                    <a:pt x="288" y="2"/>
                  </a:lnTo>
                  <a:lnTo>
                    <a:pt x="283" y="2"/>
                  </a:lnTo>
                  <a:lnTo>
                    <a:pt x="282" y="1"/>
                  </a:lnTo>
                  <a:lnTo>
                    <a:pt x="283" y="0"/>
                  </a:lnTo>
                  <a:close/>
                  <a:moveTo>
                    <a:pt x="294" y="0"/>
                  </a:moveTo>
                  <a:lnTo>
                    <a:pt x="299" y="0"/>
                  </a:lnTo>
                  <a:lnTo>
                    <a:pt x="299" y="1"/>
                  </a:lnTo>
                  <a:lnTo>
                    <a:pt x="299" y="2"/>
                  </a:lnTo>
                  <a:lnTo>
                    <a:pt x="294" y="2"/>
                  </a:lnTo>
                  <a:lnTo>
                    <a:pt x="293" y="1"/>
                  </a:lnTo>
                  <a:lnTo>
                    <a:pt x="294" y="0"/>
                  </a:lnTo>
                  <a:close/>
                  <a:moveTo>
                    <a:pt x="304" y="0"/>
                  </a:moveTo>
                  <a:lnTo>
                    <a:pt x="308" y="0"/>
                  </a:lnTo>
                  <a:lnTo>
                    <a:pt x="309" y="1"/>
                  </a:lnTo>
                  <a:lnTo>
                    <a:pt x="308" y="2"/>
                  </a:lnTo>
                  <a:lnTo>
                    <a:pt x="304" y="2"/>
                  </a:lnTo>
                  <a:lnTo>
                    <a:pt x="303" y="1"/>
                  </a:lnTo>
                  <a:lnTo>
                    <a:pt x="304" y="0"/>
                  </a:lnTo>
                  <a:close/>
                  <a:moveTo>
                    <a:pt x="313" y="0"/>
                  </a:moveTo>
                  <a:lnTo>
                    <a:pt x="319" y="0"/>
                  </a:lnTo>
                  <a:lnTo>
                    <a:pt x="320" y="1"/>
                  </a:lnTo>
                  <a:lnTo>
                    <a:pt x="319" y="2"/>
                  </a:lnTo>
                  <a:lnTo>
                    <a:pt x="313" y="2"/>
                  </a:lnTo>
                  <a:lnTo>
                    <a:pt x="312" y="1"/>
                  </a:lnTo>
                  <a:lnTo>
                    <a:pt x="313" y="0"/>
                  </a:lnTo>
                  <a:close/>
                  <a:moveTo>
                    <a:pt x="324" y="0"/>
                  </a:moveTo>
                  <a:lnTo>
                    <a:pt x="329" y="0"/>
                  </a:lnTo>
                  <a:lnTo>
                    <a:pt x="330" y="1"/>
                  </a:lnTo>
                  <a:lnTo>
                    <a:pt x="329" y="2"/>
                  </a:lnTo>
                  <a:lnTo>
                    <a:pt x="324" y="2"/>
                  </a:lnTo>
                  <a:lnTo>
                    <a:pt x="323" y="1"/>
                  </a:lnTo>
                  <a:lnTo>
                    <a:pt x="324" y="0"/>
                  </a:lnTo>
                  <a:close/>
                  <a:moveTo>
                    <a:pt x="334" y="0"/>
                  </a:moveTo>
                  <a:lnTo>
                    <a:pt x="339" y="0"/>
                  </a:lnTo>
                  <a:lnTo>
                    <a:pt x="340" y="1"/>
                  </a:lnTo>
                  <a:lnTo>
                    <a:pt x="339" y="2"/>
                  </a:lnTo>
                  <a:lnTo>
                    <a:pt x="334" y="2"/>
                  </a:lnTo>
                  <a:lnTo>
                    <a:pt x="333" y="1"/>
                  </a:lnTo>
                  <a:lnTo>
                    <a:pt x="334" y="0"/>
                  </a:lnTo>
                  <a:close/>
                  <a:moveTo>
                    <a:pt x="344" y="0"/>
                  </a:moveTo>
                  <a:lnTo>
                    <a:pt x="349" y="0"/>
                  </a:lnTo>
                  <a:lnTo>
                    <a:pt x="350" y="1"/>
                  </a:lnTo>
                  <a:lnTo>
                    <a:pt x="349" y="2"/>
                  </a:lnTo>
                  <a:lnTo>
                    <a:pt x="344" y="2"/>
                  </a:lnTo>
                  <a:lnTo>
                    <a:pt x="343" y="1"/>
                  </a:lnTo>
                  <a:lnTo>
                    <a:pt x="344" y="0"/>
                  </a:lnTo>
                  <a:close/>
                  <a:moveTo>
                    <a:pt x="354" y="0"/>
                  </a:moveTo>
                  <a:lnTo>
                    <a:pt x="359" y="0"/>
                  </a:lnTo>
                  <a:lnTo>
                    <a:pt x="360" y="1"/>
                  </a:lnTo>
                  <a:lnTo>
                    <a:pt x="359" y="2"/>
                  </a:lnTo>
                  <a:lnTo>
                    <a:pt x="354" y="2"/>
                  </a:lnTo>
                  <a:lnTo>
                    <a:pt x="353" y="1"/>
                  </a:lnTo>
                  <a:lnTo>
                    <a:pt x="354" y="0"/>
                  </a:lnTo>
                  <a:close/>
                  <a:moveTo>
                    <a:pt x="364" y="0"/>
                  </a:moveTo>
                  <a:lnTo>
                    <a:pt x="369" y="0"/>
                  </a:lnTo>
                  <a:lnTo>
                    <a:pt x="370" y="1"/>
                  </a:lnTo>
                  <a:lnTo>
                    <a:pt x="369" y="2"/>
                  </a:lnTo>
                  <a:lnTo>
                    <a:pt x="364" y="2"/>
                  </a:lnTo>
                  <a:lnTo>
                    <a:pt x="364" y="1"/>
                  </a:lnTo>
                  <a:lnTo>
                    <a:pt x="364" y="0"/>
                  </a:lnTo>
                  <a:close/>
                  <a:moveTo>
                    <a:pt x="374" y="0"/>
                  </a:moveTo>
                  <a:lnTo>
                    <a:pt x="379" y="0"/>
                  </a:lnTo>
                  <a:lnTo>
                    <a:pt x="380" y="1"/>
                  </a:lnTo>
                  <a:lnTo>
                    <a:pt x="379" y="2"/>
                  </a:lnTo>
                  <a:lnTo>
                    <a:pt x="374" y="2"/>
                  </a:lnTo>
                  <a:lnTo>
                    <a:pt x="373" y="1"/>
                  </a:lnTo>
                  <a:lnTo>
                    <a:pt x="374" y="0"/>
                  </a:lnTo>
                  <a:close/>
                  <a:moveTo>
                    <a:pt x="384" y="0"/>
                  </a:moveTo>
                  <a:lnTo>
                    <a:pt x="390" y="0"/>
                  </a:lnTo>
                  <a:lnTo>
                    <a:pt x="390" y="1"/>
                  </a:lnTo>
                  <a:lnTo>
                    <a:pt x="390" y="2"/>
                  </a:lnTo>
                  <a:lnTo>
                    <a:pt x="384" y="2"/>
                  </a:lnTo>
                  <a:lnTo>
                    <a:pt x="383" y="1"/>
                  </a:lnTo>
                  <a:lnTo>
                    <a:pt x="384" y="0"/>
                  </a:lnTo>
                  <a:close/>
                  <a:moveTo>
                    <a:pt x="394" y="0"/>
                  </a:moveTo>
                  <a:lnTo>
                    <a:pt x="399" y="0"/>
                  </a:lnTo>
                  <a:lnTo>
                    <a:pt x="400" y="1"/>
                  </a:lnTo>
                  <a:lnTo>
                    <a:pt x="399" y="2"/>
                  </a:lnTo>
                  <a:lnTo>
                    <a:pt x="394" y="2"/>
                  </a:lnTo>
                  <a:lnTo>
                    <a:pt x="394" y="1"/>
                  </a:lnTo>
                  <a:lnTo>
                    <a:pt x="394" y="0"/>
                  </a:lnTo>
                  <a:close/>
                </a:path>
              </a:pathLst>
            </a:custGeom>
            <a:solidFill>
              <a:srgbClr val="000000"/>
            </a:solidFill>
            <a:ln w="9525">
              <a:noFill/>
              <a:round/>
              <a:headEnd/>
              <a:tailEnd/>
            </a:ln>
          </p:spPr>
          <p:txBody>
            <a:bodyPr/>
            <a:lstStyle/>
            <a:p>
              <a:endParaRPr lang="en-US"/>
            </a:p>
          </p:txBody>
        </p:sp>
        <p:sp>
          <p:nvSpPr>
            <p:cNvPr id="325" name="Freeform 322"/>
            <p:cNvSpPr>
              <a:spLocks/>
            </p:cNvSpPr>
            <p:nvPr/>
          </p:nvSpPr>
          <p:spPr bwMode="auto">
            <a:xfrm>
              <a:off x="2570"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6" name="Freeform 323"/>
            <p:cNvSpPr>
              <a:spLocks/>
            </p:cNvSpPr>
            <p:nvPr/>
          </p:nvSpPr>
          <p:spPr bwMode="auto">
            <a:xfrm>
              <a:off x="2580"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7" name="Freeform 324"/>
            <p:cNvSpPr>
              <a:spLocks/>
            </p:cNvSpPr>
            <p:nvPr/>
          </p:nvSpPr>
          <p:spPr bwMode="auto">
            <a:xfrm>
              <a:off x="2590"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8" name="Freeform 325"/>
            <p:cNvSpPr>
              <a:spLocks/>
            </p:cNvSpPr>
            <p:nvPr/>
          </p:nvSpPr>
          <p:spPr bwMode="auto">
            <a:xfrm>
              <a:off x="2600" y="2292"/>
              <a:ext cx="7" cy="2"/>
            </a:xfrm>
            <a:custGeom>
              <a:avLst/>
              <a:gdLst>
                <a:gd name="T0" fmla="*/ 2 w 7"/>
                <a:gd name="T1" fmla="*/ 0 h 2"/>
                <a:gd name="T2" fmla="*/ 6 w 7"/>
                <a:gd name="T3" fmla="*/ 0 h 2"/>
                <a:gd name="T4" fmla="*/ 7 w 7"/>
                <a:gd name="T5" fmla="*/ 1 h 2"/>
                <a:gd name="T6" fmla="*/ 6 w 7"/>
                <a:gd name="T7" fmla="*/ 2 h 2"/>
                <a:gd name="T8" fmla="*/ 2 w 7"/>
                <a:gd name="T9" fmla="*/ 2 h 2"/>
                <a:gd name="T10" fmla="*/ 0 w 7"/>
                <a:gd name="T11" fmla="*/ 1 h 2"/>
                <a:gd name="T12" fmla="*/ 2 w 7"/>
                <a:gd name="T13" fmla="*/ 0 h 2"/>
                <a:gd name="T14" fmla="*/ 2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2" y="0"/>
                  </a:moveTo>
                  <a:lnTo>
                    <a:pt x="6" y="0"/>
                  </a:lnTo>
                  <a:lnTo>
                    <a:pt x="7" y="1"/>
                  </a:lnTo>
                  <a:lnTo>
                    <a:pt x="6"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329" name="Freeform 326"/>
            <p:cNvSpPr>
              <a:spLocks/>
            </p:cNvSpPr>
            <p:nvPr/>
          </p:nvSpPr>
          <p:spPr bwMode="auto">
            <a:xfrm>
              <a:off x="2611"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30" name="Freeform 327"/>
            <p:cNvSpPr>
              <a:spLocks/>
            </p:cNvSpPr>
            <p:nvPr/>
          </p:nvSpPr>
          <p:spPr bwMode="auto">
            <a:xfrm>
              <a:off x="2620"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1" name="Freeform 328"/>
            <p:cNvSpPr>
              <a:spLocks/>
            </p:cNvSpPr>
            <p:nvPr/>
          </p:nvSpPr>
          <p:spPr bwMode="auto">
            <a:xfrm>
              <a:off x="2631"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2" name="Freeform 329"/>
            <p:cNvSpPr>
              <a:spLocks/>
            </p:cNvSpPr>
            <p:nvPr/>
          </p:nvSpPr>
          <p:spPr bwMode="auto">
            <a:xfrm>
              <a:off x="2641"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33" name="Freeform 330"/>
            <p:cNvSpPr>
              <a:spLocks/>
            </p:cNvSpPr>
            <p:nvPr/>
          </p:nvSpPr>
          <p:spPr bwMode="auto">
            <a:xfrm>
              <a:off x="265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4" name="Freeform 331"/>
            <p:cNvSpPr>
              <a:spLocks/>
            </p:cNvSpPr>
            <p:nvPr/>
          </p:nvSpPr>
          <p:spPr bwMode="auto">
            <a:xfrm>
              <a:off x="2661"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5" name="Freeform 332"/>
            <p:cNvSpPr>
              <a:spLocks/>
            </p:cNvSpPr>
            <p:nvPr/>
          </p:nvSpPr>
          <p:spPr bwMode="auto">
            <a:xfrm>
              <a:off x="2671" y="229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36" name="Freeform 333"/>
            <p:cNvSpPr>
              <a:spLocks/>
            </p:cNvSpPr>
            <p:nvPr/>
          </p:nvSpPr>
          <p:spPr bwMode="auto">
            <a:xfrm>
              <a:off x="268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7" name="Freeform 334"/>
            <p:cNvSpPr>
              <a:spLocks/>
            </p:cNvSpPr>
            <p:nvPr/>
          </p:nvSpPr>
          <p:spPr bwMode="auto">
            <a:xfrm>
              <a:off x="269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8" name="Freeform 335"/>
            <p:cNvSpPr>
              <a:spLocks/>
            </p:cNvSpPr>
            <p:nvPr/>
          </p:nvSpPr>
          <p:spPr bwMode="auto">
            <a:xfrm>
              <a:off x="270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9" name="Freeform 336"/>
            <p:cNvSpPr>
              <a:spLocks/>
            </p:cNvSpPr>
            <p:nvPr/>
          </p:nvSpPr>
          <p:spPr bwMode="auto">
            <a:xfrm>
              <a:off x="271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0" name="Freeform 337"/>
            <p:cNvSpPr>
              <a:spLocks/>
            </p:cNvSpPr>
            <p:nvPr/>
          </p:nvSpPr>
          <p:spPr bwMode="auto">
            <a:xfrm>
              <a:off x="2722"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1" name="Freeform 338"/>
            <p:cNvSpPr>
              <a:spLocks/>
            </p:cNvSpPr>
            <p:nvPr/>
          </p:nvSpPr>
          <p:spPr bwMode="auto">
            <a:xfrm>
              <a:off x="273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2" name="Freeform 339"/>
            <p:cNvSpPr>
              <a:spLocks/>
            </p:cNvSpPr>
            <p:nvPr/>
          </p:nvSpPr>
          <p:spPr bwMode="auto">
            <a:xfrm>
              <a:off x="2741"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3" name="Freeform 340"/>
            <p:cNvSpPr>
              <a:spLocks/>
            </p:cNvSpPr>
            <p:nvPr/>
          </p:nvSpPr>
          <p:spPr bwMode="auto">
            <a:xfrm>
              <a:off x="2752"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4" name="Freeform 341"/>
            <p:cNvSpPr>
              <a:spLocks/>
            </p:cNvSpPr>
            <p:nvPr/>
          </p:nvSpPr>
          <p:spPr bwMode="auto">
            <a:xfrm>
              <a:off x="2762" y="229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45" name="Freeform 342"/>
            <p:cNvSpPr>
              <a:spLocks/>
            </p:cNvSpPr>
            <p:nvPr/>
          </p:nvSpPr>
          <p:spPr bwMode="auto">
            <a:xfrm>
              <a:off x="277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6" name="Freeform 343"/>
            <p:cNvSpPr>
              <a:spLocks/>
            </p:cNvSpPr>
            <p:nvPr/>
          </p:nvSpPr>
          <p:spPr bwMode="auto">
            <a:xfrm>
              <a:off x="2782"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7" name="Freeform 344"/>
            <p:cNvSpPr>
              <a:spLocks/>
            </p:cNvSpPr>
            <p:nvPr/>
          </p:nvSpPr>
          <p:spPr bwMode="auto">
            <a:xfrm>
              <a:off x="279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8" name="Freeform 345"/>
            <p:cNvSpPr>
              <a:spLocks/>
            </p:cNvSpPr>
            <p:nvPr/>
          </p:nvSpPr>
          <p:spPr bwMode="auto">
            <a:xfrm>
              <a:off x="280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9" name="Freeform 346"/>
            <p:cNvSpPr>
              <a:spLocks/>
            </p:cNvSpPr>
            <p:nvPr/>
          </p:nvSpPr>
          <p:spPr bwMode="auto">
            <a:xfrm>
              <a:off x="281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50" name="Freeform 347"/>
            <p:cNvSpPr>
              <a:spLocks/>
            </p:cNvSpPr>
            <p:nvPr/>
          </p:nvSpPr>
          <p:spPr bwMode="auto">
            <a:xfrm>
              <a:off x="282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51" name="Freeform 348"/>
            <p:cNvSpPr>
              <a:spLocks/>
            </p:cNvSpPr>
            <p:nvPr/>
          </p:nvSpPr>
          <p:spPr bwMode="auto">
            <a:xfrm>
              <a:off x="2832" y="229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52" name="Freeform 349"/>
            <p:cNvSpPr>
              <a:spLocks/>
            </p:cNvSpPr>
            <p:nvPr/>
          </p:nvSpPr>
          <p:spPr bwMode="auto">
            <a:xfrm>
              <a:off x="2843"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53" name="Freeform 350"/>
            <p:cNvSpPr>
              <a:spLocks/>
            </p:cNvSpPr>
            <p:nvPr/>
          </p:nvSpPr>
          <p:spPr bwMode="auto">
            <a:xfrm>
              <a:off x="285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54" name="Freeform 351"/>
            <p:cNvSpPr>
              <a:spLocks/>
            </p:cNvSpPr>
            <p:nvPr/>
          </p:nvSpPr>
          <p:spPr bwMode="auto">
            <a:xfrm>
              <a:off x="2863"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55" name="Freeform 352"/>
            <p:cNvSpPr>
              <a:spLocks/>
            </p:cNvSpPr>
            <p:nvPr/>
          </p:nvSpPr>
          <p:spPr bwMode="auto">
            <a:xfrm>
              <a:off x="2873"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56" name="Freeform 353"/>
            <p:cNvSpPr>
              <a:spLocks/>
            </p:cNvSpPr>
            <p:nvPr/>
          </p:nvSpPr>
          <p:spPr bwMode="auto">
            <a:xfrm>
              <a:off x="2882"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57" name="Freeform 354"/>
            <p:cNvSpPr>
              <a:spLocks/>
            </p:cNvSpPr>
            <p:nvPr/>
          </p:nvSpPr>
          <p:spPr bwMode="auto">
            <a:xfrm>
              <a:off x="289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58" name="Freeform 355"/>
            <p:cNvSpPr>
              <a:spLocks/>
            </p:cNvSpPr>
            <p:nvPr/>
          </p:nvSpPr>
          <p:spPr bwMode="auto">
            <a:xfrm>
              <a:off x="290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59" name="Freeform 356"/>
            <p:cNvSpPr>
              <a:spLocks/>
            </p:cNvSpPr>
            <p:nvPr/>
          </p:nvSpPr>
          <p:spPr bwMode="auto">
            <a:xfrm>
              <a:off x="291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0" name="Freeform 357"/>
            <p:cNvSpPr>
              <a:spLocks/>
            </p:cNvSpPr>
            <p:nvPr/>
          </p:nvSpPr>
          <p:spPr bwMode="auto">
            <a:xfrm>
              <a:off x="292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1" name="Freeform 358"/>
            <p:cNvSpPr>
              <a:spLocks/>
            </p:cNvSpPr>
            <p:nvPr/>
          </p:nvSpPr>
          <p:spPr bwMode="auto">
            <a:xfrm>
              <a:off x="2934"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62" name="Freeform 359"/>
            <p:cNvSpPr>
              <a:spLocks/>
            </p:cNvSpPr>
            <p:nvPr/>
          </p:nvSpPr>
          <p:spPr bwMode="auto">
            <a:xfrm>
              <a:off x="294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3" name="Freeform 360"/>
            <p:cNvSpPr>
              <a:spLocks/>
            </p:cNvSpPr>
            <p:nvPr/>
          </p:nvSpPr>
          <p:spPr bwMode="auto">
            <a:xfrm>
              <a:off x="2953" y="229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4" name="Freeform 361"/>
            <p:cNvSpPr>
              <a:spLocks/>
            </p:cNvSpPr>
            <p:nvPr/>
          </p:nvSpPr>
          <p:spPr bwMode="auto">
            <a:xfrm>
              <a:off x="2964"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65" name="Freeform 362"/>
            <p:cNvSpPr>
              <a:spLocks/>
            </p:cNvSpPr>
            <p:nvPr/>
          </p:nvSpPr>
          <p:spPr bwMode="auto">
            <a:xfrm>
              <a:off x="2571" y="1953"/>
              <a:ext cx="88" cy="41"/>
            </a:xfrm>
            <a:custGeom>
              <a:avLst/>
              <a:gdLst>
                <a:gd name="T0" fmla="*/ 0 w 88"/>
                <a:gd name="T1" fmla="*/ 41 h 41"/>
                <a:gd name="T2" fmla="*/ 75 w 88"/>
                <a:gd name="T3" fmla="*/ 41 h 41"/>
                <a:gd name="T4" fmla="*/ 88 w 88"/>
                <a:gd name="T5" fmla="*/ 29 h 41"/>
                <a:gd name="T6" fmla="*/ 88 w 88"/>
                <a:gd name="T7" fmla="*/ 0 h 41"/>
                <a:gd name="T8" fmla="*/ 0 w 88"/>
                <a:gd name="T9" fmla="*/ 0 h 41"/>
                <a:gd name="T10" fmla="*/ 0 w 88"/>
                <a:gd name="T11" fmla="*/ 41 h 41"/>
                <a:gd name="T12" fmla="*/ 0 w 88"/>
                <a:gd name="T13" fmla="*/ 41 h 41"/>
                <a:gd name="T14" fmla="*/ 0 60000 65536"/>
                <a:gd name="T15" fmla="*/ 0 60000 65536"/>
                <a:gd name="T16" fmla="*/ 0 60000 65536"/>
                <a:gd name="T17" fmla="*/ 0 60000 65536"/>
                <a:gd name="T18" fmla="*/ 0 60000 65536"/>
                <a:gd name="T19" fmla="*/ 0 60000 65536"/>
                <a:gd name="T20" fmla="*/ 0 60000 65536"/>
                <a:gd name="T21" fmla="*/ 0 w 88"/>
                <a:gd name="T22" fmla="*/ 0 h 41"/>
                <a:gd name="T23" fmla="*/ 88 w 88"/>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41">
                  <a:moveTo>
                    <a:pt x="0" y="41"/>
                  </a:moveTo>
                  <a:lnTo>
                    <a:pt x="75" y="41"/>
                  </a:lnTo>
                  <a:lnTo>
                    <a:pt x="88" y="29"/>
                  </a:lnTo>
                  <a:lnTo>
                    <a:pt x="88" y="0"/>
                  </a:lnTo>
                  <a:lnTo>
                    <a:pt x="0" y="0"/>
                  </a:lnTo>
                  <a:lnTo>
                    <a:pt x="0" y="41"/>
                  </a:lnTo>
                  <a:close/>
                </a:path>
              </a:pathLst>
            </a:custGeom>
            <a:solidFill>
              <a:srgbClr val="FFFFFF"/>
            </a:solidFill>
            <a:ln w="9525">
              <a:noFill/>
              <a:round/>
              <a:headEnd/>
              <a:tailEnd/>
            </a:ln>
          </p:spPr>
          <p:txBody>
            <a:bodyPr/>
            <a:lstStyle/>
            <a:p>
              <a:endParaRPr lang="en-US"/>
            </a:p>
          </p:txBody>
        </p:sp>
        <p:sp>
          <p:nvSpPr>
            <p:cNvPr id="366" name="Freeform 363"/>
            <p:cNvSpPr>
              <a:spLocks/>
            </p:cNvSpPr>
            <p:nvPr/>
          </p:nvSpPr>
          <p:spPr bwMode="auto">
            <a:xfrm>
              <a:off x="2571" y="1953"/>
              <a:ext cx="88" cy="41"/>
            </a:xfrm>
            <a:custGeom>
              <a:avLst/>
              <a:gdLst>
                <a:gd name="T0" fmla="*/ 0 w 88"/>
                <a:gd name="T1" fmla="*/ 41 h 41"/>
                <a:gd name="T2" fmla="*/ 75 w 88"/>
                <a:gd name="T3" fmla="*/ 41 h 41"/>
                <a:gd name="T4" fmla="*/ 88 w 88"/>
                <a:gd name="T5" fmla="*/ 29 h 41"/>
                <a:gd name="T6" fmla="*/ 88 w 88"/>
                <a:gd name="T7" fmla="*/ 0 h 41"/>
                <a:gd name="T8" fmla="*/ 0 w 88"/>
                <a:gd name="T9" fmla="*/ 0 h 41"/>
                <a:gd name="T10" fmla="*/ 0 w 88"/>
                <a:gd name="T11" fmla="*/ 41 h 41"/>
                <a:gd name="T12" fmla="*/ 0 w 88"/>
                <a:gd name="T13" fmla="*/ 41 h 41"/>
                <a:gd name="T14" fmla="*/ 0 60000 65536"/>
                <a:gd name="T15" fmla="*/ 0 60000 65536"/>
                <a:gd name="T16" fmla="*/ 0 60000 65536"/>
                <a:gd name="T17" fmla="*/ 0 60000 65536"/>
                <a:gd name="T18" fmla="*/ 0 60000 65536"/>
                <a:gd name="T19" fmla="*/ 0 60000 65536"/>
                <a:gd name="T20" fmla="*/ 0 60000 65536"/>
                <a:gd name="T21" fmla="*/ 0 w 88"/>
                <a:gd name="T22" fmla="*/ 0 h 41"/>
                <a:gd name="T23" fmla="*/ 88 w 88"/>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41">
                  <a:moveTo>
                    <a:pt x="0" y="41"/>
                  </a:moveTo>
                  <a:lnTo>
                    <a:pt x="75" y="41"/>
                  </a:lnTo>
                  <a:lnTo>
                    <a:pt x="88" y="29"/>
                  </a:lnTo>
                  <a:lnTo>
                    <a:pt x="88" y="0"/>
                  </a:lnTo>
                  <a:lnTo>
                    <a:pt x="0" y="0"/>
                  </a:lnTo>
                  <a:lnTo>
                    <a:pt x="0" y="41"/>
                  </a:lnTo>
                  <a:close/>
                </a:path>
              </a:pathLst>
            </a:custGeom>
            <a:noFill/>
            <a:ln w="3175">
              <a:solidFill>
                <a:srgbClr val="000000"/>
              </a:solidFill>
              <a:round/>
              <a:headEnd/>
              <a:tailEnd/>
            </a:ln>
          </p:spPr>
          <p:txBody>
            <a:bodyPr/>
            <a:lstStyle/>
            <a:p>
              <a:endParaRPr lang="en-US"/>
            </a:p>
          </p:txBody>
        </p:sp>
        <p:sp>
          <p:nvSpPr>
            <p:cNvPr id="367" name="Freeform 364"/>
            <p:cNvSpPr>
              <a:spLocks/>
            </p:cNvSpPr>
            <p:nvPr/>
          </p:nvSpPr>
          <p:spPr bwMode="auto">
            <a:xfrm>
              <a:off x="2773" y="2050"/>
              <a:ext cx="183" cy="183"/>
            </a:xfrm>
            <a:custGeom>
              <a:avLst/>
              <a:gdLst>
                <a:gd name="T0" fmla="*/ 0 w 183"/>
                <a:gd name="T1" fmla="*/ 0 h 183"/>
                <a:gd name="T2" fmla="*/ 0 w 183"/>
                <a:gd name="T3" fmla="*/ 183 h 183"/>
                <a:gd name="T4" fmla="*/ 183 w 183"/>
                <a:gd name="T5" fmla="*/ 183 h 183"/>
                <a:gd name="T6" fmla="*/ 183 w 183"/>
                <a:gd name="T7" fmla="*/ 0 h 183"/>
                <a:gd name="T8" fmla="*/ 0 w 183"/>
                <a:gd name="T9" fmla="*/ 0 h 183"/>
                <a:gd name="T10" fmla="*/ 0 w 183"/>
                <a:gd name="T11" fmla="*/ 0 h 183"/>
                <a:gd name="T12" fmla="*/ 0 60000 65536"/>
                <a:gd name="T13" fmla="*/ 0 60000 65536"/>
                <a:gd name="T14" fmla="*/ 0 60000 65536"/>
                <a:gd name="T15" fmla="*/ 0 60000 65536"/>
                <a:gd name="T16" fmla="*/ 0 60000 65536"/>
                <a:gd name="T17" fmla="*/ 0 60000 65536"/>
                <a:gd name="T18" fmla="*/ 0 w 183"/>
                <a:gd name="T19" fmla="*/ 0 h 183"/>
                <a:gd name="T20" fmla="*/ 183 w 183"/>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183" h="183">
                  <a:moveTo>
                    <a:pt x="0" y="0"/>
                  </a:moveTo>
                  <a:lnTo>
                    <a:pt x="0" y="183"/>
                  </a:lnTo>
                  <a:lnTo>
                    <a:pt x="183" y="183"/>
                  </a:lnTo>
                  <a:lnTo>
                    <a:pt x="183" y="0"/>
                  </a:lnTo>
                  <a:lnTo>
                    <a:pt x="0" y="0"/>
                  </a:lnTo>
                  <a:close/>
                </a:path>
              </a:pathLst>
            </a:custGeom>
            <a:solidFill>
              <a:srgbClr val="FFFFFF"/>
            </a:solidFill>
            <a:ln w="9525">
              <a:noFill/>
              <a:round/>
              <a:headEnd/>
              <a:tailEnd/>
            </a:ln>
          </p:spPr>
          <p:txBody>
            <a:bodyPr/>
            <a:lstStyle/>
            <a:p>
              <a:endParaRPr lang="en-US"/>
            </a:p>
          </p:txBody>
        </p:sp>
        <p:sp>
          <p:nvSpPr>
            <p:cNvPr id="368" name="Freeform 365"/>
            <p:cNvSpPr>
              <a:spLocks/>
            </p:cNvSpPr>
            <p:nvPr/>
          </p:nvSpPr>
          <p:spPr bwMode="auto">
            <a:xfrm>
              <a:off x="2773" y="2050"/>
              <a:ext cx="183" cy="183"/>
            </a:xfrm>
            <a:custGeom>
              <a:avLst/>
              <a:gdLst>
                <a:gd name="T0" fmla="*/ 183 w 183"/>
                <a:gd name="T1" fmla="*/ 183 h 183"/>
                <a:gd name="T2" fmla="*/ 183 w 183"/>
                <a:gd name="T3" fmla="*/ 0 h 183"/>
                <a:gd name="T4" fmla="*/ 0 w 183"/>
                <a:gd name="T5" fmla="*/ 0 h 183"/>
                <a:gd name="T6" fmla="*/ 0 w 183"/>
                <a:gd name="T7" fmla="*/ 183 h 183"/>
                <a:gd name="T8" fmla="*/ 183 w 183"/>
                <a:gd name="T9" fmla="*/ 183 h 183"/>
                <a:gd name="T10" fmla="*/ 183 w 183"/>
                <a:gd name="T11" fmla="*/ 183 h 183"/>
                <a:gd name="T12" fmla="*/ 0 60000 65536"/>
                <a:gd name="T13" fmla="*/ 0 60000 65536"/>
                <a:gd name="T14" fmla="*/ 0 60000 65536"/>
                <a:gd name="T15" fmla="*/ 0 60000 65536"/>
                <a:gd name="T16" fmla="*/ 0 60000 65536"/>
                <a:gd name="T17" fmla="*/ 0 60000 65536"/>
                <a:gd name="T18" fmla="*/ 0 w 183"/>
                <a:gd name="T19" fmla="*/ 0 h 183"/>
                <a:gd name="T20" fmla="*/ 183 w 183"/>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183" h="183">
                  <a:moveTo>
                    <a:pt x="183" y="183"/>
                  </a:moveTo>
                  <a:lnTo>
                    <a:pt x="183" y="0"/>
                  </a:lnTo>
                  <a:lnTo>
                    <a:pt x="0" y="0"/>
                  </a:lnTo>
                  <a:lnTo>
                    <a:pt x="0" y="183"/>
                  </a:lnTo>
                  <a:lnTo>
                    <a:pt x="183" y="183"/>
                  </a:lnTo>
                  <a:close/>
                </a:path>
              </a:pathLst>
            </a:custGeom>
            <a:noFill/>
            <a:ln w="0">
              <a:solidFill>
                <a:srgbClr val="000000"/>
              </a:solidFill>
              <a:round/>
              <a:headEnd/>
              <a:tailEnd/>
            </a:ln>
          </p:spPr>
          <p:txBody>
            <a:bodyPr/>
            <a:lstStyle/>
            <a:p>
              <a:endParaRPr lang="en-US"/>
            </a:p>
          </p:txBody>
        </p:sp>
        <p:sp>
          <p:nvSpPr>
            <p:cNvPr id="369" name="Freeform 366"/>
            <p:cNvSpPr>
              <a:spLocks/>
            </p:cNvSpPr>
            <p:nvPr/>
          </p:nvSpPr>
          <p:spPr bwMode="auto">
            <a:xfrm>
              <a:off x="2956" y="2050"/>
              <a:ext cx="0" cy="183"/>
            </a:xfrm>
            <a:custGeom>
              <a:avLst/>
              <a:gdLst>
                <a:gd name="T0" fmla="*/ 183 h 183"/>
                <a:gd name="T1" fmla="*/ 0 h 183"/>
                <a:gd name="T2" fmla="*/ 183 h 183"/>
                <a:gd name="T3" fmla="*/ 183 h 183"/>
                <a:gd name="T4" fmla="*/ 0 60000 65536"/>
                <a:gd name="T5" fmla="*/ 0 60000 65536"/>
                <a:gd name="T6" fmla="*/ 0 60000 65536"/>
                <a:gd name="T7" fmla="*/ 0 60000 65536"/>
                <a:gd name="T8" fmla="*/ 0 h 183"/>
                <a:gd name="T9" fmla="*/ 183 h 183"/>
              </a:gdLst>
              <a:ahLst/>
              <a:cxnLst>
                <a:cxn ang="T4">
                  <a:pos x="0" y="T0"/>
                </a:cxn>
                <a:cxn ang="T5">
                  <a:pos x="0" y="T1"/>
                </a:cxn>
                <a:cxn ang="T6">
                  <a:pos x="0" y="T2"/>
                </a:cxn>
                <a:cxn ang="T7">
                  <a:pos x="0" y="T3"/>
                </a:cxn>
              </a:cxnLst>
              <a:rect l="0" t="T8" r="0" b="T9"/>
              <a:pathLst>
                <a:path h="183">
                  <a:moveTo>
                    <a:pt x="0" y="183"/>
                  </a:moveTo>
                  <a:lnTo>
                    <a:pt x="0" y="0"/>
                  </a:lnTo>
                  <a:lnTo>
                    <a:pt x="0" y="183"/>
                  </a:lnTo>
                  <a:close/>
                </a:path>
              </a:pathLst>
            </a:custGeom>
            <a:noFill/>
            <a:ln w="0">
              <a:solidFill>
                <a:srgbClr val="000000"/>
              </a:solidFill>
              <a:round/>
              <a:headEnd/>
              <a:tailEnd/>
            </a:ln>
          </p:spPr>
          <p:txBody>
            <a:bodyPr/>
            <a:lstStyle/>
            <a:p>
              <a:endParaRPr lang="en-US"/>
            </a:p>
          </p:txBody>
        </p:sp>
        <p:sp>
          <p:nvSpPr>
            <p:cNvPr id="370" name="Freeform 367"/>
            <p:cNvSpPr>
              <a:spLocks/>
            </p:cNvSpPr>
            <p:nvPr/>
          </p:nvSpPr>
          <p:spPr bwMode="auto">
            <a:xfrm>
              <a:off x="2773" y="2233"/>
              <a:ext cx="183" cy="0"/>
            </a:xfrm>
            <a:custGeom>
              <a:avLst/>
              <a:gdLst>
                <a:gd name="T0" fmla="*/ 183 w 183"/>
                <a:gd name="T1" fmla="*/ 0 w 183"/>
                <a:gd name="T2" fmla="*/ 183 w 183"/>
                <a:gd name="T3" fmla="*/ 183 w 183"/>
                <a:gd name="T4" fmla="*/ 0 60000 65536"/>
                <a:gd name="T5" fmla="*/ 0 60000 65536"/>
                <a:gd name="T6" fmla="*/ 0 60000 65536"/>
                <a:gd name="T7" fmla="*/ 0 60000 65536"/>
                <a:gd name="T8" fmla="*/ 0 w 183"/>
                <a:gd name="T9" fmla="*/ 183 w 183"/>
              </a:gdLst>
              <a:ahLst/>
              <a:cxnLst>
                <a:cxn ang="T4">
                  <a:pos x="T0" y="0"/>
                </a:cxn>
                <a:cxn ang="T5">
                  <a:pos x="T1" y="0"/>
                </a:cxn>
                <a:cxn ang="T6">
                  <a:pos x="T2" y="0"/>
                </a:cxn>
                <a:cxn ang="T7">
                  <a:pos x="T3" y="0"/>
                </a:cxn>
              </a:cxnLst>
              <a:rect l="T8" t="0" r="T9" b="0"/>
              <a:pathLst>
                <a:path w="183">
                  <a:moveTo>
                    <a:pt x="183" y="0"/>
                  </a:moveTo>
                  <a:lnTo>
                    <a:pt x="0" y="0"/>
                  </a:lnTo>
                  <a:lnTo>
                    <a:pt x="183" y="0"/>
                  </a:lnTo>
                  <a:close/>
                </a:path>
              </a:pathLst>
            </a:custGeom>
            <a:noFill/>
            <a:ln w="0">
              <a:solidFill>
                <a:srgbClr val="000000"/>
              </a:solidFill>
              <a:round/>
              <a:headEnd/>
              <a:tailEnd/>
            </a:ln>
          </p:spPr>
          <p:txBody>
            <a:bodyPr/>
            <a:lstStyle/>
            <a:p>
              <a:endParaRPr lang="en-US"/>
            </a:p>
          </p:txBody>
        </p:sp>
        <p:sp>
          <p:nvSpPr>
            <p:cNvPr id="371" name="Freeform 368"/>
            <p:cNvSpPr>
              <a:spLocks/>
            </p:cNvSpPr>
            <p:nvPr/>
          </p:nvSpPr>
          <p:spPr bwMode="auto">
            <a:xfrm>
              <a:off x="2773" y="2233"/>
              <a:ext cx="183" cy="0"/>
            </a:xfrm>
            <a:custGeom>
              <a:avLst/>
              <a:gdLst>
                <a:gd name="T0" fmla="*/ 183 w 183"/>
                <a:gd name="T1" fmla="*/ 0 w 183"/>
                <a:gd name="T2" fmla="*/ 183 w 183"/>
                <a:gd name="T3" fmla="*/ 183 w 183"/>
                <a:gd name="T4" fmla="*/ 0 60000 65536"/>
                <a:gd name="T5" fmla="*/ 0 60000 65536"/>
                <a:gd name="T6" fmla="*/ 0 60000 65536"/>
                <a:gd name="T7" fmla="*/ 0 60000 65536"/>
                <a:gd name="T8" fmla="*/ 0 w 183"/>
                <a:gd name="T9" fmla="*/ 183 w 183"/>
              </a:gdLst>
              <a:ahLst/>
              <a:cxnLst>
                <a:cxn ang="T4">
                  <a:pos x="T0" y="0"/>
                </a:cxn>
                <a:cxn ang="T5">
                  <a:pos x="T1" y="0"/>
                </a:cxn>
                <a:cxn ang="T6">
                  <a:pos x="T2" y="0"/>
                </a:cxn>
                <a:cxn ang="T7">
                  <a:pos x="T3" y="0"/>
                </a:cxn>
              </a:cxnLst>
              <a:rect l="T8" t="0" r="T9" b="0"/>
              <a:pathLst>
                <a:path w="183">
                  <a:moveTo>
                    <a:pt x="183" y="0"/>
                  </a:moveTo>
                  <a:lnTo>
                    <a:pt x="0" y="0"/>
                  </a:lnTo>
                  <a:lnTo>
                    <a:pt x="183" y="0"/>
                  </a:lnTo>
                  <a:close/>
                </a:path>
              </a:pathLst>
            </a:custGeom>
            <a:noFill/>
            <a:ln w="0">
              <a:solidFill>
                <a:srgbClr val="000000"/>
              </a:solidFill>
              <a:round/>
              <a:headEnd/>
              <a:tailEnd/>
            </a:ln>
          </p:spPr>
          <p:txBody>
            <a:bodyPr/>
            <a:lstStyle/>
            <a:p>
              <a:endParaRPr lang="en-US"/>
            </a:p>
          </p:txBody>
        </p:sp>
        <p:sp>
          <p:nvSpPr>
            <p:cNvPr id="372" name="Freeform 369"/>
            <p:cNvSpPr>
              <a:spLocks noEditPoints="1"/>
            </p:cNvSpPr>
            <p:nvPr/>
          </p:nvSpPr>
          <p:spPr bwMode="auto">
            <a:xfrm>
              <a:off x="2773" y="2009"/>
              <a:ext cx="183" cy="224"/>
            </a:xfrm>
            <a:custGeom>
              <a:avLst/>
              <a:gdLst>
                <a:gd name="T0" fmla="*/ 183 w 183"/>
                <a:gd name="T1" fmla="*/ 41 h 224"/>
                <a:gd name="T2" fmla="*/ 0 w 183"/>
                <a:gd name="T3" fmla="*/ 41 h 224"/>
                <a:gd name="T4" fmla="*/ 183 w 183"/>
                <a:gd name="T5" fmla="*/ 41 h 224"/>
                <a:gd name="T6" fmla="*/ 183 w 183"/>
                <a:gd name="T7" fmla="*/ 41 h 224"/>
                <a:gd name="T8" fmla="*/ 0 w 183"/>
                <a:gd name="T9" fmla="*/ 41 h 224"/>
                <a:gd name="T10" fmla="*/ 144 w 183"/>
                <a:gd name="T11" fmla="*/ 41 h 224"/>
                <a:gd name="T12" fmla="*/ 144 w 183"/>
                <a:gd name="T13" fmla="*/ 0 h 224"/>
                <a:gd name="T14" fmla="*/ 0 w 183"/>
                <a:gd name="T15" fmla="*/ 0 h 224"/>
                <a:gd name="T16" fmla="*/ 0 w 183"/>
                <a:gd name="T17" fmla="*/ 41 h 224"/>
                <a:gd name="T18" fmla="*/ 0 w 183"/>
                <a:gd name="T19" fmla="*/ 41 h 224"/>
                <a:gd name="T20" fmla="*/ 0 w 183"/>
                <a:gd name="T21" fmla="*/ 224 h 224"/>
                <a:gd name="T22" fmla="*/ 0 w 183"/>
                <a:gd name="T23" fmla="*/ 0 h 224"/>
                <a:gd name="T24" fmla="*/ 0 w 183"/>
                <a:gd name="T25" fmla="*/ 224 h 224"/>
                <a:gd name="T26" fmla="*/ 0 w 183"/>
                <a:gd name="T27" fmla="*/ 224 h 224"/>
                <a:gd name="T28" fmla="*/ 183 w 183"/>
                <a:gd name="T29" fmla="*/ 224 h 224"/>
                <a:gd name="T30" fmla="*/ 183 w 183"/>
                <a:gd name="T31" fmla="*/ 41 h 224"/>
                <a:gd name="T32" fmla="*/ 183 w 183"/>
                <a:gd name="T33" fmla="*/ 224 h 224"/>
                <a:gd name="T34" fmla="*/ 183 w 183"/>
                <a:gd name="T35" fmla="*/ 224 h 2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3"/>
                <a:gd name="T55" fmla="*/ 0 h 224"/>
                <a:gd name="T56" fmla="*/ 183 w 183"/>
                <a:gd name="T57" fmla="*/ 224 h 2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3" h="224">
                  <a:moveTo>
                    <a:pt x="183" y="41"/>
                  </a:moveTo>
                  <a:lnTo>
                    <a:pt x="0" y="41"/>
                  </a:lnTo>
                  <a:lnTo>
                    <a:pt x="183" y="41"/>
                  </a:lnTo>
                  <a:close/>
                  <a:moveTo>
                    <a:pt x="0" y="41"/>
                  </a:moveTo>
                  <a:lnTo>
                    <a:pt x="144" y="41"/>
                  </a:lnTo>
                  <a:lnTo>
                    <a:pt x="144" y="0"/>
                  </a:lnTo>
                  <a:lnTo>
                    <a:pt x="0" y="0"/>
                  </a:lnTo>
                  <a:lnTo>
                    <a:pt x="0" y="41"/>
                  </a:lnTo>
                  <a:close/>
                  <a:moveTo>
                    <a:pt x="0" y="224"/>
                  </a:moveTo>
                  <a:lnTo>
                    <a:pt x="0" y="0"/>
                  </a:lnTo>
                  <a:lnTo>
                    <a:pt x="0" y="224"/>
                  </a:lnTo>
                  <a:close/>
                  <a:moveTo>
                    <a:pt x="183" y="224"/>
                  </a:moveTo>
                  <a:lnTo>
                    <a:pt x="183" y="41"/>
                  </a:lnTo>
                  <a:lnTo>
                    <a:pt x="183" y="224"/>
                  </a:lnTo>
                  <a:close/>
                </a:path>
              </a:pathLst>
            </a:custGeom>
            <a:solidFill>
              <a:srgbClr val="FFFFFF"/>
            </a:solidFill>
            <a:ln w="9525">
              <a:noFill/>
              <a:round/>
              <a:headEnd/>
              <a:tailEnd/>
            </a:ln>
          </p:spPr>
          <p:txBody>
            <a:bodyPr/>
            <a:lstStyle/>
            <a:p>
              <a:endParaRPr lang="en-US"/>
            </a:p>
          </p:txBody>
        </p:sp>
        <p:sp>
          <p:nvSpPr>
            <p:cNvPr id="373" name="Freeform 370"/>
            <p:cNvSpPr>
              <a:spLocks/>
            </p:cNvSpPr>
            <p:nvPr/>
          </p:nvSpPr>
          <p:spPr bwMode="auto">
            <a:xfrm>
              <a:off x="2773" y="2050"/>
              <a:ext cx="183" cy="0"/>
            </a:xfrm>
            <a:custGeom>
              <a:avLst/>
              <a:gdLst>
                <a:gd name="T0" fmla="*/ 183 w 183"/>
                <a:gd name="T1" fmla="*/ 0 w 183"/>
                <a:gd name="T2" fmla="*/ 183 w 183"/>
                <a:gd name="T3" fmla="*/ 183 w 183"/>
                <a:gd name="T4" fmla="*/ 0 60000 65536"/>
                <a:gd name="T5" fmla="*/ 0 60000 65536"/>
                <a:gd name="T6" fmla="*/ 0 60000 65536"/>
                <a:gd name="T7" fmla="*/ 0 60000 65536"/>
                <a:gd name="T8" fmla="*/ 0 w 183"/>
                <a:gd name="T9" fmla="*/ 183 w 183"/>
              </a:gdLst>
              <a:ahLst/>
              <a:cxnLst>
                <a:cxn ang="T4">
                  <a:pos x="T0" y="0"/>
                </a:cxn>
                <a:cxn ang="T5">
                  <a:pos x="T1" y="0"/>
                </a:cxn>
                <a:cxn ang="T6">
                  <a:pos x="T2" y="0"/>
                </a:cxn>
                <a:cxn ang="T7">
                  <a:pos x="T3" y="0"/>
                </a:cxn>
              </a:cxnLst>
              <a:rect l="T8" t="0" r="T9" b="0"/>
              <a:pathLst>
                <a:path w="183">
                  <a:moveTo>
                    <a:pt x="183" y="0"/>
                  </a:moveTo>
                  <a:lnTo>
                    <a:pt x="0" y="0"/>
                  </a:lnTo>
                  <a:lnTo>
                    <a:pt x="183" y="0"/>
                  </a:lnTo>
                  <a:close/>
                </a:path>
              </a:pathLst>
            </a:custGeom>
            <a:noFill/>
            <a:ln w="0">
              <a:solidFill>
                <a:srgbClr val="000000"/>
              </a:solidFill>
              <a:round/>
              <a:headEnd/>
              <a:tailEnd/>
            </a:ln>
          </p:spPr>
          <p:txBody>
            <a:bodyPr/>
            <a:lstStyle/>
            <a:p>
              <a:endParaRPr lang="en-US"/>
            </a:p>
          </p:txBody>
        </p:sp>
        <p:sp>
          <p:nvSpPr>
            <p:cNvPr id="374" name="Rectangle 371"/>
            <p:cNvSpPr>
              <a:spLocks noChangeArrowheads="1"/>
            </p:cNvSpPr>
            <p:nvPr/>
          </p:nvSpPr>
          <p:spPr bwMode="auto">
            <a:xfrm>
              <a:off x="2773" y="2009"/>
              <a:ext cx="144" cy="41"/>
            </a:xfrm>
            <a:prstGeom prst="rect">
              <a:avLst/>
            </a:prstGeom>
            <a:noFill/>
            <a:ln w="0">
              <a:solidFill>
                <a:srgbClr val="000000"/>
              </a:solidFill>
              <a:miter lim="800000"/>
              <a:headEnd/>
              <a:tailEnd/>
            </a:ln>
          </p:spPr>
          <p:txBody>
            <a:bodyPr/>
            <a:lstStyle/>
            <a:p>
              <a:endParaRPr lang="en-US"/>
            </a:p>
          </p:txBody>
        </p:sp>
        <p:sp>
          <p:nvSpPr>
            <p:cNvPr id="375" name="Freeform 372"/>
            <p:cNvSpPr>
              <a:spLocks/>
            </p:cNvSpPr>
            <p:nvPr/>
          </p:nvSpPr>
          <p:spPr bwMode="auto">
            <a:xfrm>
              <a:off x="2773" y="2009"/>
              <a:ext cx="0" cy="224"/>
            </a:xfrm>
            <a:custGeom>
              <a:avLst/>
              <a:gdLst>
                <a:gd name="T0" fmla="*/ 224 h 224"/>
                <a:gd name="T1" fmla="*/ 0 h 224"/>
                <a:gd name="T2" fmla="*/ 224 h 224"/>
                <a:gd name="T3" fmla="*/ 224 h 224"/>
                <a:gd name="T4" fmla="*/ 0 60000 65536"/>
                <a:gd name="T5" fmla="*/ 0 60000 65536"/>
                <a:gd name="T6" fmla="*/ 0 60000 65536"/>
                <a:gd name="T7" fmla="*/ 0 60000 65536"/>
                <a:gd name="T8" fmla="*/ 0 h 224"/>
                <a:gd name="T9" fmla="*/ 224 h 224"/>
              </a:gdLst>
              <a:ahLst/>
              <a:cxnLst>
                <a:cxn ang="T4">
                  <a:pos x="0" y="T0"/>
                </a:cxn>
                <a:cxn ang="T5">
                  <a:pos x="0" y="T1"/>
                </a:cxn>
                <a:cxn ang="T6">
                  <a:pos x="0" y="T2"/>
                </a:cxn>
                <a:cxn ang="T7">
                  <a:pos x="0" y="T3"/>
                </a:cxn>
              </a:cxnLst>
              <a:rect l="0" t="T8" r="0" b="T9"/>
              <a:pathLst>
                <a:path h="224">
                  <a:moveTo>
                    <a:pt x="0" y="224"/>
                  </a:moveTo>
                  <a:lnTo>
                    <a:pt x="0" y="0"/>
                  </a:lnTo>
                  <a:lnTo>
                    <a:pt x="0" y="224"/>
                  </a:lnTo>
                  <a:close/>
                </a:path>
              </a:pathLst>
            </a:custGeom>
            <a:noFill/>
            <a:ln w="0">
              <a:solidFill>
                <a:srgbClr val="000000"/>
              </a:solidFill>
              <a:round/>
              <a:headEnd/>
              <a:tailEnd/>
            </a:ln>
          </p:spPr>
          <p:txBody>
            <a:bodyPr/>
            <a:lstStyle/>
            <a:p>
              <a:endParaRPr lang="en-US"/>
            </a:p>
          </p:txBody>
        </p:sp>
        <p:sp>
          <p:nvSpPr>
            <p:cNvPr id="376" name="Freeform 373"/>
            <p:cNvSpPr>
              <a:spLocks/>
            </p:cNvSpPr>
            <p:nvPr/>
          </p:nvSpPr>
          <p:spPr bwMode="auto">
            <a:xfrm>
              <a:off x="2956" y="2050"/>
              <a:ext cx="0" cy="183"/>
            </a:xfrm>
            <a:custGeom>
              <a:avLst/>
              <a:gdLst>
                <a:gd name="T0" fmla="*/ 183 h 183"/>
                <a:gd name="T1" fmla="*/ 0 h 183"/>
                <a:gd name="T2" fmla="*/ 183 h 183"/>
                <a:gd name="T3" fmla="*/ 183 h 183"/>
                <a:gd name="T4" fmla="*/ 0 60000 65536"/>
                <a:gd name="T5" fmla="*/ 0 60000 65536"/>
                <a:gd name="T6" fmla="*/ 0 60000 65536"/>
                <a:gd name="T7" fmla="*/ 0 60000 65536"/>
                <a:gd name="T8" fmla="*/ 0 h 183"/>
                <a:gd name="T9" fmla="*/ 183 h 183"/>
              </a:gdLst>
              <a:ahLst/>
              <a:cxnLst>
                <a:cxn ang="T4">
                  <a:pos x="0" y="T0"/>
                </a:cxn>
                <a:cxn ang="T5">
                  <a:pos x="0" y="T1"/>
                </a:cxn>
                <a:cxn ang="T6">
                  <a:pos x="0" y="T2"/>
                </a:cxn>
                <a:cxn ang="T7">
                  <a:pos x="0" y="T3"/>
                </a:cxn>
              </a:cxnLst>
              <a:rect l="0" t="T8" r="0" b="T9"/>
              <a:pathLst>
                <a:path h="183">
                  <a:moveTo>
                    <a:pt x="0" y="183"/>
                  </a:moveTo>
                  <a:lnTo>
                    <a:pt x="0" y="0"/>
                  </a:lnTo>
                  <a:lnTo>
                    <a:pt x="0" y="183"/>
                  </a:lnTo>
                  <a:close/>
                </a:path>
              </a:pathLst>
            </a:custGeom>
            <a:noFill/>
            <a:ln w="0">
              <a:solidFill>
                <a:srgbClr val="000000"/>
              </a:solidFill>
              <a:round/>
              <a:headEnd/>
              <a:tailEnd/>
            </a:ln>
          </p:spPr>
          <p:txBody>
            <a:bodyPr/>
            <a:lstStyle/>
            <a:p>
              <a:endParaRPr lang="en-US"/>
            </a:p>
          </p:txBody>
        </p:sp>
        <p:sp>
          <p:nvSpPr>
            <p:cNvPr id="377" name="Freeform 374"/>
            <p:cNvSpPr>
              <a:spLocks/>
            </p:cNvSpPr>
            <p:nvPr/>
          </p:nvSpPr>
          <p:spPr bwMode="auto">
            <a:xfrm>
              <a:off x="2760" y="2050"/>
              <a:ext cx="0" cy="183"/>
            </a:xfrm>
            <a:custGeom>
              <a:avLst/>
              <a:gdLst>
                <a:gd name="T0" fmla="*/ 183 h 183"/>
                <a:gd name="T1" fmla="*/ 0 h 183"/>
                <a:gd name="T2" fmla="*/ 183 h 183"/>
                <a:gd name="T3" fmla="*/ 183 h 183"/>
                <a:gd name="T4" fmla="*/ 0 60000 65536"/>
                <a:gd name="T5" fmla="*/ 0 60000 65536"/>
                <a:gd name="T6" fmla="*/ 0 60000 65536"/>
                <a:gd name="T7" fmla="*/ 0 60000 65536"/>
                <a:gd name="T8" fmla="*/ 0 h 183"/>
                <a:gd name="T9" fmla="*/ 183 h 183"/>
              </a:gdLst>
              <a:ahLst/>
              <a:cxnLst>
                <a:cxn ang="T4">
                  <a:pos x="0" y="T0"/>
                </a:cxn>
                <a:cxn ang="T5">
                  <a:pos x="0" y="T1"/>
                </a:cxn>
                <a:cxn ang="T6">
                  <a:pos x="0" y="T2"/>
                </a:cxn>
                <a:cxn ang="T7">
                  <a:pos x="0" y="T3"/>
                </a:cxn>
              </a:cxnLst>
              <a:rect l="0" t="T8" r="0" b="T9"/>
              <a:pathLst>
                <a:path h="183">
                  <a:moveTo>
                    <a:pt x="0" y="183"/>
                  </a:moveTo>
                  <a:lnTo>
                    <a:pt x="0" y="0"/>
                  </a:lnTo>
                  <a:lnTo>
                    <a:pt x="0" y="183"/>
                  </a:lnTo>
                  <a:close/>
                </a:path>
              </a:pathLst>
            </a:custGeom>
            <a:noFill/>
            <a:ln w="0">
              <a:solidFill>
                <a:srgbClr val="000000"/>
              </a:solidFill>
              <a:round/>
              <a:headEnd/>
              <a:tailEnd/>
            </a:ln>
          </p:spPr>
          <p:txBody>
            <a:bodyPr/>
            <a:lstStyle/>
            <a:p>
              <a:endParaRPr lang="en-US"/>
            </a:p>
          </p:txBody>
        </p:sp>
        <p:sp>
          <p:nvSpPr>
            <p:cNvPr id="378" name="Freeform 375"/>
            <p:cNvSpPr>
              <a:spLocks/>
            </p:cNvSpPr>
            <p:nvPr/>
          </p:nvSpPr>
          <p:spPr bwMode="auto">
            <a:xfrm>
              <a:off x="2584" y="2233"/>
              <a:ext cx="176" cy="0"/>
            </a:xfrm>
            <a:custGeom>
              <a:avLst/>
              <a:gdLst>
                <a:gd name="T0" fmla="*/ 176 w 176"/>
                <a:gd name="T1" fmla="*/ 0 w 176"/>
                <a:gd name="T2" fmla="*/ 176 w 176"/>
                <a:gd name="T3" fmla="*/ 176 w 176"/>
                <a:gd name="T4" fmla="*/ 0 60000 65536"/>
                <a:gd name="T5" fmla="*/ 0 60000 65536"/>
                <a:gd name="T6" fmla="*/ 0 60000 65536"/>
                <a:gd name="T7" fmla="*/ 0 60000 65536"/>
                <a:gd name="T8" fmla="*/ 0 w 176"/>
                <a:gd name="T9" fmla="*/ 176 w 176"/>
              </a:gdLst>
              <a:ahLst/>
              <a:cxnLst>
                <a:cxn ang="T4">
                  <a:pos x="T0" y="0"/>
                </a:cxn>
                <a:cxn ang="T5">
                  <a:pos x="T1" y="0"/>
                </a:cxn>
                <a:cxn ang="T6">
                  <a:pos x="T2" y="0"/>
                </a:cxn>
                <a:cxn ang="T7">
                  <a:pos x="T3" y="0"/>
                </a:cxn>
              </a:cxnLst>
              <a:rect l="T8" t="0" r="T9" b="0"/>
              <a:pathLst>
                <a:path w="176">
                  <a:moveTo>
                    <a:pt x="176" y="0"/>
                  </a:moveTo>
                  <a:lnTo>
                    <a:pt x="0" y="0"/>
                  </a:lnTo>
                  <a:lnTo>
                    <a:pt x="176" y="0"/>
                  </a:lnTo>
                  <a:close/>
                </a:path>
              </a:pathLst>
            </a:custGeom>
            <a:noFill/>
            <a:ln w="0">
              <a:solidFill>
                <a:srgbClr val="000000"/>
              </a:solidFill>
              <a:round/>
              <a:headEnd/>
              <a:tailEnd/>
            </a:ln>
          </p:spPr>
          <p:txBody>
            <a:bodyPr/>
            <a:lstStyle/>
            <a:p>
              <a:endParaRPr lang="en-US"/>
            </a:p>
          </p:txBody>
        </p:sp>
        <p:sp>
          <p:nvSpPr>
            <p:cNvPr id="379" name="Freeform 376"/>
            <p:cNvSpPr>
              <a:spLocks/>
            </p:cNvSpPr>
            <p:nvPr/>
          </p:nvSpPr>
          <p:spPr bwMode="auto">
            <a:xfrm>
              <a:off x="2584" y="2233"/>
              <a:ext cx="176" cy="0"/>
            </a:xfrm>
            <a:custGeom>
              <a:avLst/>
              <a:gdLst>
                <a:gd name="T0" fmla="*/ 176 w 176"/>
                <a:gd name="T1" fmla="*/ 0 w 176"/>
                <a:gd name="T2" fmla="*/ 176 w 176"/>
                <a:gd name="T3" fmla="*/ 176 w 176"/>
                <a:gd name="T4" fmla="*/ 0 60000 65536"/>
                <a:gd name="T5" fmla="*/ 0 60000 65536"/>
                <a:gd name="T6" fmla="*/ 0 60000 65536"/>
                <a:gd name="T7" fmla="*/ 0 60000 65536"/>
                <a:gd name="T8" fmla="*/ 0 w 176"/>
                <a:gd name="T9" fmla="*/ 176 w 176"/>
              </a:gdLst>
              <a:ahLst/>
              <a:cxnLst>
                <a:cxn ang="T4">
                  <a:pos x="T0" y="0"/>
                </a:cxn>
                <a:cxn ang="T5">
                  <a:pos x="T1" y="0"/>
                </a:cxn>
                <a:cxn ang="T6">
                  <a:pos x="T2" y="0"/>
                </a:cxn>
                <a:cxn ang="T7">
                  <a:pos x="T3" y="0"/>
                </a:cxn>
              </a:cxnLst>
              <a:rect l="T8" t="0" r="T9" b="0"/>
              <a:pathLst>
                <a:path w="176">
                  <a:moveTo>
                    <a:pt x="176" y="0"/>
                  </a:moveTo>
                  <a:lnTo>
                    <a:pt x="0" y="0"/>
                  </a:lnTo>
                  <a:lnTo>
                    <a:pt x="176" y="0"/>
                  </a:lnTo>
                  <a:close/>
                </a:path>
              </a:pathLst>
            </a:custGeom>
            <a:noFill/>
            <a:ln w="0">
              <a:solidFill>
                <a:srgbClr val="000000"/>
              </a:solidFill>
              <a:round/>
              <a:headEnd/>
              <a:tailEnd/>
            </a:ln>
          </p:spPr>
          <p:txBody>
            <a:bodyPr/>
            <a:lstStyle/>
            <a:p>
              <a:endParaRPr lang="en-US"/>
            </a:p>
          </p:txBody>
        </p:sp>
        <p:sp>
          <p:nvSpPr>
            <p:cNvPr id="380" name="Freeform 377"/>
            <p:cNvSpPr>
              <a:spLocks/>
            </p:cNvSpPr>
            <p:nvPr/>
          </p:nvSpPr>
          <p:spPr bwMode="auto">
            <a:xfrm>
              <a:off x="2584" y="2050"/>
              <a:ext cx="176" cy="183"/>
            </a:xfrm>
            <a:custGeom>
              <a:avLst/>
              <a:gdLst>
                <a:gd name="T0" fmla="*/ 0 w 176"/>
                <a:gd name="T1" fmla="*/ 0 h 183"/>
                <a:gd name="T2" fmla="*/ 0 w 176"/>
                <a:gd name="T3" fmla="*/ 183 h 183"/>
                <a:gd name="T4" fmla="*/ 176 w 176"/>
                <a:gd name="T5" fmla="*/ 183 h 183"/>
                <a:gd name="T6" fmla="*/ 176 w 176"/>
                <a:gd name="T7" fmla="*/ 0 h 183"/>
                <a:gd name="T8" fmla="*/ 0 w 176"/>
                <a:gd name="T9" fmla="*/ 0 h 183"/>
                <a:gd name="T10" fmla="*/ 0 w 176"/>
                <a:gd name="T11" fmla="*/ 0 h 183"/>
                <a:gd name="T12" fmla="*/ 0 60000 65536"/>
                <a:gd name="T13" fmla="*/ 0 60000 65536"/>
                <a:gd name="T14" fmla="*/ 0 60000 65536"/>
                <a:gd name="T15" fmla="*/ 0 60000 65536"/>
                <a:gd name="T16" fmla="*/ 0 60000 65536"/>
                <a:gd name="T17" fmla="*/ 0 60000 65536"/>
                <a:gd name="T18" fmla="*/ 0 w 176"/>
                <a:gd name="T19" fmla="*/ 0 h 183"/>
                <a:gd name="T20" fmla="*/ 176 w 176"/>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176" h="183">
                  <a:moveTo>
                    <a:pt x="0" y="0"/>
                  </a:moveTo>
                  <a:lnTo>
                    <a:pt x="0" y="183"/>
                  </a:lnTo>
                  <a:lnTo>
                    <a:pt x="176" y="183"/>
                  </a:lnTo>
                  <a:lnTo>
                    <a:pt x="176" y="0"/>
                  </a:lnTo>
                  <a:lnTo>
                    <a:pt x="0" y="0"/>
                  </a:lnTo>
                  <a:close/>
                </a:path>
              </a:pathLst>
            </a:custGeom>
            <a:solidFill>
              <a:srgbClr val="FFFFFF"/>
            </a:solidFill>
            <a:ln w="9525">
              <a:noFill/>
              <a:round/>
              <a:headEnd/>
              <a:tailEnd/>
            </a:ln>
          </p:spPr>
          <p:txBody>
            <a:bodyPr/>
            <a:lstStyle/>
            <a:p>
              <a:endParaRPr lang="en-US"/>
            </a:p>
          </p:txBody>
        </p:sp>
        <p:sp>
          <p:nvSpPr>
            <p:cNvPr id="381" name="Freeform 378"/>
            <p:cNvSpPr>
              <a:spLocks/>
            </p:cNvSpPr>
            <p:nvPr/>
          </p:nvSpPr>
          <p:spPr bwMode="auto">
            <a:xfrm>
              <a:off x="2584" y="2050"/>
              <a:ext cx="176" cy="183"/>
            </a:xfrm>
            <a:custGeom>
              <a:avLst/>
              <a:gdLst>
                <a:gd name="T0" fmla="*/ 176 w 176"/>
                <a:gd name="T1" fmla="*/ 183 h 183"/>
                <a:gd name="T2" fmla="*/ 176 w 176"/>
                <a:gd name="T3" fmla="*/ 0 h 183"/>
                <a:gd name="T4" fmla="*/ 0 w 176"/>
                <a:gd name="T5" fmla="*/ 0 h 183"/>
                <a:gd name="T6" fmla="*/ 0 w 176"/>
                <a:gd name="T7" fmla="*/ 183 h 183"/>
                <a:gd name="T8" fmla="*/ 176 w 176"/>
                <a:gd name="T9" fmla="*/ 183 h 183"/>
                <a:gd name="T10" fmla="*/ 176 w 176"/>
                <a:gd name="T11" fmla="*/ 183 h 183"/>
                <a:gd name="T12" fmla="*/ 0 60000 65536"/>
                <a:gd name="T13" fmla="*/ 0 60000 65536"/>
                <a:gd name="T14" fmla="*/ 0 60000 65536"/>
                <a:gd name="T15" fmla="*/ 0 60000 65536"/>
                <a:gd name="T16" fmla="*/ 0 60000 65536"/>
                <a:gd name="T17" fmla="*/ 0 60000 65536"/>
                <a:gd name="T18" fmla="*/ 0 w 176"/>
                <a:gd name="T19" fmla="*/ 0 h 183"/>
                <a:gd name="T20" fmla="*/ 176 w 176"/>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176" h="183">
                  <a:moveTo>
                    <a:pt x="176" y="183"/>
                  </a:moveTo>
                  <a:lnTo>
                    <a:pt x="176" y="0"/>
                  </a:lnTo>
                  <a:lnTo>
                    <a:pt x="0" y="0"/>
                  </a:lnTo>
                  <a:lnTo>
                    <a:pt x="0" y="183"/>
                  </a:lnTo>
                  <a:lnTo>
                    <a:pt x="176" y="183"/>
                  </a:lnTo>
                  <a:close/>
                </a:path>
              </a:pathLst>
            </a:custGeom>
            <a:noFill/>
            <a:ln w="0">
              <a:solidFill>
                <a:srgbClr val="000000"/>
              </a:solidFill>
              <a:round/>
              <a:headEnd/>
              <a:tailEnd/>
            </a:ln>
          </p:spPr>
          <p:txBody>
            <a:bodyPr/>
            <a:lstStyle/>
            <a:p>
              <a:endParaRPr lang="en-US"/>
            </a:p>
          </p:txBody>
        </p:sp>
        <p:sp>
          <p:nvSpPr>
            <p:cNvPr id="382" name="Freeform 379"/>
            <p:cNvSpPr>
              <a:spLocks noEditPoints="1"/>
            </p:cNvSpPr>
            <p:nvPr/>
          </p:nvSpPr>
          <p:spPr bwMode="auto">
            <a:xfrm>
              <a:off x="2584" y="2009"/>
              <a:ext cx="176" cy="224"/>
            </a:xfrm>
            <a:custGeom>
              <a:avLst/>
              <a:gdLst>
                <a:gd name="T0" fmla="*/ 176 w 176"/>
                <a:gd name="T1" fmla="*/ 41 h 224"/>
                <a:gd name="T2" fmla="*/ 0 w 176"/>
                <a:gd name="T3" fmla="*/ 41 h 224"/>
                <a:gd name="T4" fmla="*/ 176 w 176"/>
                <a:gd name="T5" fmla="*/ 41 h 224"/>
                <a:gd name="T6" fmla="*/ 176 w 176"/>
                <a:gd name="T7" fmla="*/ 41 h 224"/>
                <a:gd name="T8" fmla="*/ 0 w 176"/>
                <a:gd name="T9" fmla="*/ 41 h 224"/>
                <a:gd name="T10" fmla="*/ 110 w 176"/>
                <a:gd name="T11" fmla="*/ 41 h 224"/>
                <a:gd name="T12" fmla="*/ 110 w 176"/>
                <a:gd name="T13" fmla="*/ 0 h 224"/>
                <a:gd name="T14" fmla="*/ 0 w 176"/>
                <a:gd name="T15" fmla="*/ 0 h 224"/>
                <a:gd name="T16" fmla="*/ 0 w 176"/>
                <a:gd name="T17" fmla="*/ 41 h 224"/>
                <a:gd name="T18" fmla="*/ 0 w 176"/>
                <a:gd name="T19" fmla="*/ 41 h 224"/>
                <a:gd name="T20" fmla="*/ 0 w 176"/>
                <a:gd name="T21" fmla="*/ 224 h 224"/>
                <a:gd name="T22" fmla="*/ 0 w 176"/>
                <a:gd name="T23" fmla="*/ 0 h 224"/>
                <a:gd name="T24" fmla="*/ 0 w 176"/>
                <a:gd name="T25" fmla="*/ 224 h 224"/>
                <a:gd name="T26" fmla="*/ 0 w 176"/>
                <a:gd name="T27" fmla="*/ 224 h 224"/>
                <a:gd name="T28" fmla="*/ 176 w 176"/>
                <a:gd name="T29" fmla="*/ 224 h 224"/>
                <a:gd name="T30" fmla="*/ 176 w 176"/>
                <a:gd name="T31" fmla="*/ 41 h 224"/>
                <a:gd name="T32" fmla="*/ 176 w 176"/>
                <a:gd name="T33" fmla="*/ 224 h 224"/>
                <a:gd name="T34" fmla="*/ 176 w 176"/>
                <a:gd name="T35" fmla="*/ 224 h 2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6"/>
                <a:gd name="T55" fmla="*/ 0 h 224"/>
                <a:gd name="T56" fmla="*/ 176 w 176"/>
                <a:gd name="T57" fmla="*/ 224 h 2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6" h="224">
                  <a:moveTo>
                    <a:pt x="176" y="41"/>
                  </a:moveTo>
                  <a:lnTo>
                    <a:pt x="0" y="41"/>
                  </a:lnTo>
                  <a:lnTo>
                    <a:pt x="176" y="41"/>
                  </a:lnTo>
                  <a:close/>
                  <a:moveTo>
                    <a:pt x="0" y="41"/>
                  </a:moveTo>
                  <a:lnTo>
                    <a:pt x="110" y="41"/>
                  </a:lnTo>
                  <a:lnTo>
                    <a:pt x="110" y="0"/>
                  </a:lnTo>
                  <a:lnTo>
                    <a:pt x="0" y="0"/>
                  </a:lnTo>
                  <a:lnTo>
                    <a:pt x="0" y="41"/>
                  </a:lnTo>
                  <a:close/>
                  <a:moveTo>
                    <a:pt x="0" y="224"/>
                  </a:moveTo>
                  <a:lnTo>
                    <a:pt x="0" y="0"/>
                  </a:lnTo>
                  <a:lnTo>
                    <a:pt x="0" y="224"/>
                  </a:lnTo>
                  <a:close/>
                  <a:moveTo>
                    <a:pt x="176" y="224"/>
                  </a:moveTo>
                  <a:lnTo>
                    <a:pt x="176" y="41"/>
                  </a:lnTo>
                  <a:lnTo>
                    <a:pt x="176" y="224"/>
                  </a:lnTo>
                  <a:close/>
                </a:path>
              </a:pathLst>
            </a:custGeom>
            <a:solidFill>
              <a:srgbClr val="FFFFFF"/>
            </a:solidFill>
            <a:ln w="9525">
              <a:noFill/>
              <a:round/>
              <a:headEnd/>
              <a:tailEnd/>
            </a:ln>
          </p:spPr>
          <p:txBody>
            <a:bodyPr/>
            <a:lstStyle/>
            <a:p>
              <a:endParaRPr lang="en-US"/>
            </a:p>
          </p:txBody>
        </p:sp>
        <p:sp>
          <p:nvSpPr>
            <p:cNvPr id="383" name="Freeform 380"/>
            <p:cNvSpPr>
              <a:spLocks/>
            </p:cNvSpPr>
            <p:nvPr/>
          </p:nvSpPr>
          <p:spPr bwMode="auto">
            <a:xfrm>
              <a:off x="2584" y="2050"/>
              <a:ext cx="176" cy="0"/>
            </a:xfrm>
            <a:custGeom>
              <a:avLst/>
              <a:gdLst>
                <a:gd name="T0" fmla="*/ 176 w 176"/>
                <a:gd name="T1" fmla="*/ 0 w 176"/>
                <a:gd name="T2" fmla="*/ 176 w 176"/>
                <a:gd name="T3" fmla="*/ 176 w 176"/>
                <a:gd name="T4" fmla="*/ 0 60000 65536"/>
                <a:gd name="T5" fmla="*/ 0 60000 65536"/>
                <a:gd name="T6" fmla="*/ 0 60000 65536"/>
                <a:gd name="T7" fmla="*/ 0 60000 65536"/>
                <a:gd name="T8" fmla="*/ 0 w 176"/>
                <a:gd name="T9" fmla="*/ 176 w 176"/>
              </a:gdLst>
              <a:ahLst/>
              <a:cxnLst>
                <a:cxn ang="T4">
                  <a:pos x="T0" y="0"/>
                </a:cxn>
                <a:cxn ang="T5">
                  <a:pos x="T1" y="0"/>
                </a:cxn>
                <a:cxn ang="T6">
                  <a:pos x="T2" y="0"/>
                </a:cxn>
                <a:cxn ang="T7">
                  <a:pos x="T3" y="0"/>
                </a:cxn>
              </a:cxnLst>
              <a:rect l="T8" t="0" r="T9" b="0"/>
              <a:pathLst>
                <a:path w="176">
                  <a:moveTo>
                    <a:pt x="176" y="0"/>
                  </a:moveTo>
                  <a:lnTo>
                    <a:pt x="0" y="0"/>
                  </a:lnTo>
                  <a:lnTo>
                    <a:pt x="176" y="0"/>
                  </a:lnTo>
                  <a:close/>
                </a:path>
              </a:pathLst>
            </a:custGeom>
            <a:noFill/>
            <a:ln w="0">
              <a:solidFill>
                <a:srgbClr val="000000"/>
              </a:solidFill>
              <a:round/>
              <a:headEnd/>
              <a:tailEnd/>
            </a:ln>
          </p:spPr>
          <p:txBody>
            <a:bodyPr/>
            <a:lstStyle/>
            <a:p>
              <a:endParaRPr lang="en-US"/>
            </a:p>
          </p:txBody>
        </p:sp>
        <p:sp>
          <p:nvSpPr>
            <p:cNvPr id="384" name="Rectangle 381"/>
            <p:cNvSpPr>
              <a:spLocks noChangeArrowheads="1"/>
            </p:cNvSpPr>
            <p:nvPr/>
          </p:nvSpPr>
          <p:spPr bwMode="auto">
            <a:xfrm>
              <a:off x="2584" y="2009"/>
              <a:ext cx="110" cy="41"/>
            </a:xfrm>
            <a:prstGeom prst="rect">
              <a:avLst/>
            </a:prstGeom>
            <a:noFill/>
            <a:ln w="0">
              <a:solidFill>
                <a:srgbClr val="000000"/>
              </a:solidFill>
              <a:miter lim="800000"/>
              <a:headEnd/>
              <a:tailEnd/>
            </a:ln>
          </p:spPr>
          <p:txBody>
            <a:bodyPr/>
            <a:lstStyle/>
            <a:p>
              <a:endParaRPr lang="en-US"/>
            </a:p>
          </p:txBody>
        </p:sp>
        <p:sp>
          <p:nvSpPr>
            <p:cNvPr id="385" name="Freeform 382"/>
            <p:cNvSpPr>
              <a:spLocks/>
            </p:cNvSpPr>
            <p:nvPr/>
          </p:nvSpPr>
          <p:spPr bwMode="auto">
            <a:xfrm>
              <a:off x="2584" y="2009"/>
              <a:ext cx="0" cy="224"/>
            </a:xfrm>
            <a:custGeom>
              <a:avLst/>
              <a:gdLst>
                <a:gd name="T0" fmla="*/ 224 h 224"/>
                <a:gd name="T1" fmla="*/ 0 h 224"/>
                <a:gd name="T2" fmla="*/ 224 h 224"/>
                <a:gd name="T3" fmla="*/ 224 h 224"/>
                <a:gd name="T4" fmla="*/ 0 60000 65536"/>
                <a:gd name="T5" fmla="*/ 0 60000 65536"/>
                <a:gd name="T6" fmla="*/ 0 60000 65536"/>
                <a:gd name="T7" fmla="*/ 0 60000 65536"/>
                <a:gd name="T8" fmla="*/ 0 h 224"/>
                <a:gd name="T9" fmla="*/ 224 h 224"/>
              </a:gdLst>
              <a:ahLst/>
              <a:cxnLst>
                <a:cxn ang="T4">
                  <a:pos x="0" y="T0"/>
                </a:cxn>
                <a:cxn ang="T5">
                  <a:pos x="0" y="T1"/>
                </a:cxn>
                <a:cxn ang="T6">
                  <a:pos x="0" y="T2"/>
                </a:cxn>
                <a:cxn ang="T7">
                  <a:pos x="0" y="T3"/>
                </a:cxn>
              </a:cxnLst>
              <a:rect l="0" t="T8" r="0" b="T9"/>
              <a:pathLst>
                <a:path h="224">
                  <a:moveTo>
                    <a:pt x="0" y="224"/>
                  </a:moveTo>
                  <a:lnTo>
                    <a:pt x="0" y="0"/>
                  </a:lnTo>
                  <a:lnTo>
                    <a:pt x="0" y="224"/>
                  </a:lnTo>
                  <a:close/>
                </a:path>
              </a:pathLst>
            </a:custGeom>
            <a:noFill/>
            <a:ln w="0">
              <a:solidFill>
                <a:srgbClr val="000000"/>
              </a:solidFill>
              <a:round/>
              <a:headEnd/>
              <a:tailEnd/>
            </a:ln>
          </p:spPr>
          <p:txBody>
            <a:bodyPr/>
            <a:lstStyle/>
            <a:p>
              <a:endParaRPr lang="en-US"/>
            </a:p>
          </p:txBody>
        </p:sp>
        <p:sp>
          <p:nvSpPr>
            <p:cNvPr id="386" name="Freeform 383"/>
            <p:cNvSpPr>
              <a:spLocks/>
            </p:cNvSpPr>
            <p:nvPr/>
          </p:nvSpPr>
          <p:spPr bwMode="auto">
            <a:xfrm>
              <a:off x="2760" y="2050"/>
              <a:ext cx="0" cy="183"/>
            </a:xfrm>
            <a:custGeom>
              <a:avLst/>
              <a:gdLst>
                <a:gd name="T0" fmla="*/ 183 h 183"/>
                <a:gd name="T1" fmla="*/ 0 h 183"/>
                <a:gd name="T2" fmla="*/ 183 h 183"/>
                <a:gd name="T3" fmla="*/ 183 h 183"/>
                <a:gd name="T4" fmla="*/ 0 60000 65536"/>
                <a:gd name="T5" fmla="*/ 0 60000 65536"/>
                <a:gd name="T6" fmla="*/ 0 60000 65536"/>
                <a:gd name="T7" fmla="*/ 0 60000 65536"/>
                <a:gd name="T8" fmla="*/ 0 h 183"/>
                <a:gd name="T9" fmla="*/ 183 h 183"/>
              </a:gdLst>
              <a:ahLst/>
              <a:cxnLst>
                <a:cxn ang="T4">
                  <a:pos x="0" y="T0"/>
                </a:cxn>
                <a:cxn ang="T5">
                  <a:pos x="0" y="T1"/>
                </a:cxn>
                <a:cxn ang="T6">
                  <a:pos x="0" y="T2"/>
                </a:cxn>
                <a:cxn ang="T7">
                  <a:pos x="0" y="T3"/>
                </a:cxn>
              </a:cxnLst>
              <a:rect l="0" t="T8" r="0" b="T9"/>
              <a:pathLst>
                <a:path h="183">
                  <a:moveTo>
                    <a:pt x="0" y="183"/>
                  </a:moveTo>
                  <a:lnTo>
                    <a:pt x="0" y="0"/>
                  </a:lnTo>
                  <a:lnTo>
                    <a:pt x="0" y="183"/>
                  </a:lnTo>
                  <a:close/>
                </a:path>
              </a:pathLst>
            </a:custGeom>
            <a:noFill/>
            <a:ln w="0">
              <a:solidFill>
                <a:srgbClr val="000000"/>
              </a:solidFill>
              <a:round/>
              <a:headEnd/>
              <a:tailEnd/>
            </a:ln>
          </p:spPr>
          <p:txBody>
            <a:bodyPr/>
            <a:lstStyle/>
            <a:p>
              <a:endParaRPr lang="en-US"/>
            </a:p>
          </p:txBody>
        </p:sp>
        <p:sp>
          <p:nvSpPr>
            <p:cNvPr id="387" name="Freeform 384"/>
            <p:cNvSpPr>
              <a:spLocks/>
            </p:cNvSpPr>
            <p:nvPr/>
          </p:nvSpPr>
          <p:spPr bwMode="auto">
            <a:xfrm>
              <a:off x="2748" y="2063"/>
              <a:ext cx="0" cy="154"/>
            </a:xfrm>
            <a:custGeom>
              <a:avLst/>
              <a:gdLst>
                <a:gd name="T0" fmla="*/ 154 h 154"/>
                <a:gd name="T1" fmla="*/ 0 h 154"/>
                <a:gd name="T2" fmla="*/ 154 h 154"/>
                <a:gd name="T3" fmla="*/ 154 h 154"/>
                <a:gd name="T4" fmla="*/ 0 60000 65536"/>
                <a:gd name="T5" fmla="*/ 0 60000 65536"/>
                <a:gd name="T6" fmla="*/ 0 60000 65536"/>
                <a:gd name="T7" fmla="*/ 0 60000 65536"/>
                <a:gd name="T8" fmla="*/ 0 h 154"/>
                <a:gd name="T9" fmla="*/ 154 h 154"/>
              </a:gdLst>
              <a:ahLst/>
              <a:cxnLst>
                <a:cxn ang="T4">
                  <a:pos x="0" y="T0"/>
                </a:cxn>
                <a:cxn ang="T5">
                  <a:pos x="0" y="T1"/>
                </a:cxn>
                <a:cxn ang="T6">
                  <a:pos x="0" y="T2"/>
                </a:cxn>
                <a:cxn ang="T7">
                  <a:pos x="0" y="T3"/>
                </a:cxn>
              </a:cxnLst>
              <a:rect l="0" t="T8" r="0" b="T9"/>
              <a:pathLst>
                <a:path h="154">
                  <a:moveTo>
                    <a:pt x="0" y="154"/>
                  </a:moveTo>
                  <a:lnTo>
                    <a:pt x="0" y="0"/>
                  </a:lnTo>
                  <a:lnTo>
                    <a:pt x="0" y="154"/>
                  </a:lnTo>
                  <a:close/>
                </a:path>
              </a:pathLst>
            </a:custGeom>
            <a:noFill/>
            <a:ln w="0">
              <a:solidFill>
                <a:srgbClr val="000000"/>
              </a:solidFill>
              <a:round/>
              <a:headEnd/>
              <a:tailEnd/>
            </a:ln>
          </p:spPr>
          <p:txBody>
            <a:bodyPr/>
            <a:lstStyle/>
            <a:p>
              <a:endParaRPr lang="en-US"/>
            </a:p>
          </p:txBody>
        </p:sp>
        <p:sp>
          <p:nvSpPr>
            <p:cNvPr id="388" name="Freeform 385"/>
            <p:cNvSpPr>
              <a:spLocks/>
            </p:cNvSpPr>
            <p:nvPr/>
          </p:nvSpPr>
          <p:spPr bwMode="auto">
            <a:xfrm>
              <a:off x="2596" y="2167"/>
              <a:ext cx="152" cy="50"/>
            </a:xfrm>
            <a:custGeom>
              <a:avLst/>
              <a:gdLst>
                <a:gd name="T0" fmla="*/ 0 w 152"/>
                <a:gd name="T1" fmla="*/ 0 h 50"/>
                <a:gd name="T2" fmla="*/ 0 w 152"/>
                <a:gd name="T3" fmla="*/ 50 h 50"/>
                <a:gd name="T4" fmla="*/ 152 w 152"/>
                <a:gd name="T5" fmla="*/ 50 h 50"/>
                <a:gd name="T6" fmla="*/ 152 w 152"/>
                <a:gd name="T7" fmla="*/ 0 h 50"/>
                <a:gd name="T8" fmla="*/ 0 w 152"/>
                <a:gd name="T9" fmla="*/ 0 h 50"/>
                <a:gd name="T10" fmla="*/ 0 w 152"/>
                <a:gd name="T11" fmla="*/ 0 h 50"/>
                <a:gd name="T12" fmla="*/ 0 60000 65536"/>
                <a:gd name="T13" fmla="*/ 0 60000 65536"/>
                <a:gd name="T14" fmla="*/ 0 60000 65536"/>
                <a:gd name="T15" fmla="*/ 0 60000 65536"/>
                <a:gd name="T16" fmla="*/ 0 60000 65536"/>
                <a:gd name="T17" fmla="*/ 0 60000 65536"/>
                <a:gd name="T18" fmla="*/ 0 w 152"/>
                <a:gd name="T19" fmla="*/ 0 h 50"/>
                <a:gd name="T20" fmla="*/ 152 w 152"/>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152" h="50">
                  <a:moveTo>
                    <a:pt x="0" y="0"/>
                  </a:moveTo>
                  <a:lnTo>
                    <a:pt x="0" y="50"/>
                  </a:lnTo>
                  <a:lnTo>
                    <a:pt x="152" y="50"/>
                  </a:lnTo>
                  <a:lnTo>
                    <a:pt x="152" y="0"/>
                  </a:lnTo>
                  <a:lnTo>
                    <a:pt x="0" y="0"/>
                  </a:lnTo>
                  <a:close/>
                </a:path>
              </a:pathLst>
            </a:custGeom>
            <a:solidFill>
              <a:srgbClr val="EAEAEA"/>
            </a:solidFill>
            <a:ln w="9525">
              <a:noFill/>
              <a:round/>
              <a:headEnd/>
              <a:tailEnd/>
            </a:ln>
          </p:spPr>
          <p:txBody>
            <a:bodyPr/>
            <a:lstStyle/>
            <a:p>
              <a:endParaRPr lang="en-US"/>
            </a:p>
          </p:txBody>
        </p:sp>
        <p:sp>
          <p:nvSpPr>
            <p:cNvPr id="389" name="Freeform 386"/>
            <p:cNvSpPr>
              <a:spLocks/>
            </p:cNvSpPr>
            <p:nvPr/>
          </p:nvSpPr>
          <p:spPr bwMode="auto">
            <a:xfrm>
              <a:off x="2596" y="2167"/>
              <a:ext cx="152" cy="50"/>
            </a:xfrm>
            <a:custGeom>
              <a:avLst/>
              <a:gdLst>
                <a:gd name="T0" fmla="*/ 152 w 152"/>
                <a:gd name="T1" fmla="*/ 50 h 50"/>
                <a:gd name="T2" fmla="*/ 152 w 152"/>
                <a:gd name="T3" fmla="*/ 0 h 50"/>
                <a:gd name="T4" fmla="*/ 0 w 152"/>
                <a:gd name="T5" fmla="*/ 0 h 50"/>
                <a:gd name="T6" fmla="*/ 0 w 152"/>
                <a:gd name="T7" fmla="*/ 50 h 50"/>
                <a:gd name="T8" fmla="*/ 152 w 152"/>
                <a:gd name="T9" fmla="*/ 50 h 50"/>
                <a:gd name="T10" fmla="*/ 152 w 152"/>
                <a:gd name="T11" fmla="*/ 50 h 50"/>
                <a:gd name="T12" fmla="*/ 0 60000 65536"/>
                <a:gd name="T13" fmla="*/ 0 60000 65536"/>
                <a:gd name="T14" fmla="*/ 0 60000 65536"/>
                <a:gd name="T15" fmla="*/ 0 60000 65536"/>
                <a:gd name="T16" fmla="*/ 0 60000 65536"/>
                <a:gd name="T17" fmla="*/ 0 60000 65536"/>
                <a:gd name="T18" fmla="*/ 0 w 152"/>
                <a:gd name="T19" fmla="*/ 0 h 50"/>
                <a:gd name="T20" fmla="*/ 152 w 152"/>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152" h="50">
                  <a:moveTo>
                    <a:pt x="152" y="50"/>
                  </a:moveTo>
                  <a:lnTo>
                    <a:pt x="152" y="0"/>
                  </a:lnTo>
                  <a:lnTo>
                    <a:pt x="0" y="0"/>
                  </a:lnTo>
                  <a:lnTo>
                    <a:pt x="0" y="50"/>
                  </a:lnTo>
                  <a:lnTo>
                    <a:pt x="152" y="50"/>
                  </a:lnTo>
                  <a:close/>
                </a:path>
              </a:pathLst>
            </a:custGeom>
            <a:noFill/>
            <a:ln w="0">
              <a:solidFill>
                <a:srgbClr val="000000"/>
              </a:solidFill>
              <a:round/>
              <a:headEnd/>
              <a:tailEnd/>
            </a:ln>
          </p:spPr>
          <p:txBody>
            <a:bodyPr/>
            <a:lstStyle/>
            <a:p>
              <a:endParaRPr lang="en-US"/>
            </a:p>
          </p:txBody>
        </p:sp>
        <p:sp>
          <p:nvSpPr>
            <p:cNvPr id="390" name="Freeform 387"/>
            <p:cNvSpPr>
              <a:spLocks/>
            </p:cNvSpPr>
            <p:nvPr/>
          </p:nvSpPr>
          <p:spPr bwMode="auto">
            <a:xfrm>
              <a:off x="2596" y="2101"/>
              <a:ext cx="152" cy="66"/>
            </a:xfrm>
            <a:custGeom>
              <a:avLst/>
              <a:gdLst>
                <a:gd name="T0" fmla="*/ 0 w 152"/>
                <a:gd name="T1" fmla="*/ 0 h 66"/>
                <a:gd name="T2" fmla="*/ 0 w 152"/>
                <a:gd name="T3" fmla="*/ 66 h 66"/>
                <a:gd name="T4" fmla="*/ 152 w 152"/>
                <a:gd name="T5" fmla="*/ 66 h 66"/>
                <a:gd name="T6" fmla="*/ 152 w 152"/>
                <a:gd name="T7" fmla="*/ 0 h 66"/>
                <a:gd name="T8" fmla="*/ 0 w 152"/>
                <a:gd name="T9" fmla="*/ 0 h 66"/>
                <a:gd name="T10" fmla="*/ 0 w 152"/>
                <a:gd name="T11" fmla="*/ 0 h 66"/>
                <a:gd name="T12" fmla="*/ 0 60000 65536"/>
                <a:gd name="T13" fmla="*/ 0 60000 65536"/>
                <a:gd name="T14" fmla="*/ 0 60000 65536"/>
                <a:gd name="T15" fmla="*/ 0 60000 65536"/>
                <a:gd name="T16" fmla="*/ 0 60000 65536"/>
                <a:gd name="T17" fmla="*/ 0 60000 65536"/>
                <a:gd name="T18" fmla="*/ 0 w 152"/>
                <a:gd name="T19" fmla="*/ 0 h 66"/>
                <a:gd name="T20" fmla="*/ 152 w 152"/>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52" h="66">
                  <a:moveTo>
                    <a:pt x="0" y="0"/>
                  </a:moveTo>
                  <a:lnTo>
                    <a:pt x="0" y="66"/>
                  </a:lnTo>
                  <a:lnTo>
                    <a:pt x="152" y="66"/>
                  </a:lnTo>
                  <a:lnTo>
                    <a:pt x="152" y="0"/>
                  </a:lnTo>
                  <a:lnTo>
                    <a:pt x="0" y="0"/>
                  </a:lnTo>
                  <a:close/>
                </a:path>
              </a:pathLst>
            </a:custGeom>
            <a:solidFill>
              <a:srgbClr val="FFFFFF"/>
            </a:solidFill>
            <a:ln w="9525">
              <a:noFill/>
              <a:round/>
              <a:headEnd/>
              <a:tailEnd/>
            </a:ln>
          </p:spPr>
          <p:txBody>
            <a:bodyPr/>
            <a:lstStyle/>
            <a:p>
              <a:endParaRPr lang="en-US"/>
            </a:p>
          </p:txBody>
        </p:sp>
        <p:sp>
          <p:nvSpPr>
            <p:cNvPr id="391" name="Freeform 388"/>
            <p:cNvSpPr>
              <a:spLocks/>
            </p:cNvSpPr>
            <p:nvPr/>
          </p:nvSpPr>
          <p:spPr bwMode="auto">
            <a:xfrm>
              <a:off x="2596" y="2101"/>
              <a:ext cx="152" cy="66"/>
            </a:xfrm>
            <a:custGeom>
              <a:avLst/>
              <a:gdLst>
                <a:gd name="T0" fmla="*/ 152 w 152"/>
                <a:gd name="T1" fmla="*/ 66 h 66"/>
                <a:gd name="T2" fmla="*/ 152 w 152"/>
                <a:gd name="T3" fmla="*/ 0 h 66"/>
                <a:gd name="T4" fmla="*/ 0 w 152"/>
                <a:gd name="T5" fmla="*/ 0 h 66"/>
                <a:gd name="T6" fmla="*/ 0 w 152"/>
                <a:gd name="T7" fmla="*/ 66 h 66"/>
                <a:gd name="T8" fmla="*/ 152 w 152"/>
                <a:gd name="T9" fmla="*/ 66 h 66"/>
                <a:gd name="T10" fmla="*/ 152 w 152"/>
                <a:gd name="T11" fmla="*/ 66 h 66"/>
                <a:gd name="T12" fmla="*/ 0 60000 65536"/>
                <a:gd name="T13" fmla="*/ 0 60000 65536"/>
                <a:gd name="T14" fmla="*/ 0 60000 65536"/>
                <a:gd name="T15" fmla="*/ 0 60000 65536"/>
                <a:gd name="T16" fmla="*/ 0 60000 65536"/>
                <a:gd name="T17" fmla="*/ 0 60000 65536"/>
                <a:gd name="T18" fmla="*/ 0 w 152"/>
                <a:gd name="T19" fmla="*/ 0 h 66"/>
                <a:gd name="T20" fmla="*/ 152 w 152"/>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52" h="66">
                  <a:moveTo>
                    <a:pt x="152" y="66"/>
                  </a:moveTo>
                  <a:lnTo>
                    <a:pt x="152" y="0"/>
                  </a:lnTo>
                  <a:lnTo>
                    <a:pt x="0" y="0"/>
                  </a:lnTo>
                  <a:lnTo>
                    <a:pt x="0" y="66"/>
                  </a:lnTo>
                  <a:lnTo>
                    <a:pt x="152" y="66"/>
                  </a:lnTo>
                  <a:close/>
                </a:path>
              </a:pathLst>
            </a:custGeom>
            <a:noFill/>
            <a:ln w="0">
              <a:solidFill>
                <a:srgbClr val="000000"/>
              </a:solidFill>
              <a:round/>
              <a:headEnd/>
              <a:tailEnd/>
            </a:ln>
          </p:spPr>
          <p:txBody>
            <a:bodyPr/>
            <a:lstStyle/>
            <a:p>
              <a:endParaRPr lang="en-US"/>
            </a:p>
          </p:txBody>
        </p:sp>
        <p:sp>
          <p:nvSpPr>
            <p:cNvPr id="392" name="Freeform 389"/>
            <p:cNvSpPr>
              <a:spLocks noEditPoints="1"/>
            </p:cNvSpPr>
            <p:nvPr/>
          </p:nvSpPr>
          <p:spPr bwMode="auto">
            <a:xfrm>
              <a:off x="2596" y="2063"/>
              <a:ext cx="152" cy="154"/>
            </a:xfrm>
            <a:custGeom>
              <a:avLst/>
              <a:gdLst>
                <a:gd name="T0" fmla="*/ 152 w 152"/>
                <a:gd name="T1" fmla="*/ 38 h 154"/>
                <a:gd name="T2" fmla="*/ 152 w 152"/>
                <a:gd name="T3" fmla="*/ 0 h 154"/>
                <a:gd name="T4" fmla="*/ 0 w 152"/>
                <a:gd name="T5" fmla="*/ 0 h 154"/>
                <a:gd name="T6" fmla="*/ 0 w 152"/>
                <a:gd name="T7" fmla="*/ 38 h 154"/>
                <a:gd name="T8" fmla="*/ 152 w 152"/>
                <a:gd name="T9" fmla="*/ 38 h 154"/>
                <a:gd name="T10" fmla="*/ 152 w 152"/>
                <a:gd name="T11" fmla="*/ 38 h 154"/>
                <a:gd name="T12" fmla="*/ 0 w 152"/>
                <a:gd name="T13" fmla="*/ 154 h 154"/>
                <a:gd name="T14" fmla="*/ 0 w 152"/>
                <a:gd name="T15" fmla="*/ 0 h 154"/>
                <a:gd name="T16" fmla="*/ 0 w 152"/>
                <a:gd name="T17" fmla="*/ 154 h 154"/>
                <a:gd name="T18" fmla="*/ 0 w 152"/>
                <a:gd name="T19" fmla="*/ 154 h 154"/>
                <a:gd name="T20" fmla="*/ 152 w 152"/>
                <a:gd name="T21" fmla="*/ 154 h 154"/>
                <a:gd name="T22" fmla="*/ 152 w 152"/>
                <a:gd name="T23" fmla="*/ 0 h 154"/>
                <a:gd name="T24" fmla="*/ 152 w 152"/>
                <a:gd name="T25" fmla="*/ 154 h 154"/>
                <a:gd name="T26" fmla="*/ 152 w 152"/>
                <a:gd name="T27" fmla="*/ 154 h 1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2"/>
                <a:gd name="T43" fmla="*/ 0 h 154"/>
                <a:gd name="T44" fmla="*/ 152 w 152"/>
                <a:gd name="T45" fmla="*/ 154 h 1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2" h="154">
                  <a:moveTo>
                    <a:pt x="152" y="38"/>
                  </a:moveTo>
                  <a:lnTo>
                    <a:pt x="152" y="0"/>
                  </a:lnTo>
                  <a:lnTo>
                    <a:pt x="0" y="0"/>
                  </a:lnTo>
                  <a:lnTo>
                    <a:pt x="0" y="38"/>
                  </a:lnTo>
                  <a:lnTo>
                    <a:pt x="152" y="38"/>
                  </a:lnTo>
                  <a:close/>
                  <a:moveTo>
                    <a:pt x="0" y="154"/>
                  </a:moveTo>
                  <a:lnTo>
                    <a:pt x="0" y="0"/>
                  </a:lnTo>
                  <a:lnTo>
                    <a:pt x="0" y="154"/>
                  </a:lnTo>
                  <a:close/>
                  <a:moveTo>
                    <a:pt x="152" y="154"/>
                  </a:moveTo>
                  <a:lnTo>
                    <a:pt x="152" y="0"/>
                  </a:lnTo>
                  <a:lnTo>
                    <a:pt x="152" y="154"/>
                  </a:lnTo>
                  <a:close/>
                </a:path>
              </a:pathLst>
            </a:custGeom>
            <a:solidFill>
              <a:srgbClr val="FFFFFF"/>
            </a:solidFill>
            <a:ln w="9525">
              <a:noFill/>
              <a:round/>
              <a:headEnd/>
              <a:tailEnd/>
            </a:ln>
          </p:spPr>
          <p:txBody>
            <a:bodyPr/>
            <a:lstStyle/>
            <a:p>
              <a:endParaRPr lang="en-US"/>
            </a:p>
          </p:txBody>
        </p:sp>
        <p:sp>
          <p:nvSpPr>
            <p:cNvPr id="393" name="Freeform 390"/>
            <p:cNvSpPr>
              <a:spLocks/>
            </p:cNvSpPr>
            <p:nvPr/>
          </p:nvSpPr>
          <p:spPr bwMode="auto">
            <a:xfrm>
              <a:off x="2596" y="2063"/>
              <a:ext cx="152" cy="38"/>
            </a:xfrm>
            <a:custGeom>
              <a:avLst/>
              <a:gdLst>
                <a:gd name="T0" fmla="*/ 152 w 152"/>
                <a:gd name="T1" fmla="*/ 38 h 38"/>
                <a:gd name="T2" fmla="*/ 152 w 152"/>
                <a:gd name="T3" fmla="*/ 0 h 38"/>
                <a:gd name="T4" fmla="*/ 0 w 152"/>
                <a:gd name="T5" fmla="*/ 0 h 38"/>
                <a:gd name="T6" fmla="*/ 0 w 152"/>
                <a:gd name="T7" fmla="*/ 38 h 38"/>
                <a:gd name="T8" fmla="*/ 152 w 152"/>
                <a:gd name="T9" fmla="*/ 38 h 38"/>
                <a:gd name="T10" fmla="*/ 152 w 152"/>
                <a:gd name="T11" fmla="*/ 38 h 38"/>
                <a:gd name="T12" fmla="*/ 0 60000 65536"/>
                <a:gd name="T13" fmla="*/ 0 60000 65536"/>
                <a:gd name="T14" fmla="*/ 0 60000 65536"/>
                <a:gd name="T15" fmla="*/ 0 60000 65536"/>
                <a:gd name="T16" fmla="*/ 0 60000 65536"/>
                <a:gd name="T17" fmla="*/ 0 60000 65536"/>
                <a:gd name="T18" fmla="*/ 0 w 152"/>
                <a:gd name="T19" fmla="*/ 0 h 38"/>
                <a:gd name="T20" fmla="*/ 152 w 152"/>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152" h="38">
                  <a:moveTo>
                    <a:pt x="152" y="38"/>
                  </a:moveTo>
                  <a:lnTo>
                    <a:pt x="152" y="0"/>
                  </a:lnTo>
                  <a:lnTo>
                    <a:pt x="0" y="0"/>
                  </a:lnTo>
                  <a:lnTo>
                    <a:pt x="0" y="38"/>
                  </a:lnTo>
                  <a:lnTo>
                    <a:pt x="152" y="38"/>
                  </a:lnTo>
                  <a:close/>
                </a:path>
              </a:pathLst>
            </a:custGeom>
            <a:noFill/>
            <a:ln w="0">
              <a:solidFill>
                <a:srgbClr val="000000"/>
              </a:solidFill>
              <a:round/>
              <a:headEnd/>
              <a:tailEnd/>
            </a:ln>
          </p:spPr>
          <p:txBody>
            <a:bodyPr/>
            <a:lstStyle/>
            <a:p>
              <a:endParaRPr lang="en-US"/>
            </a:p>
          </p:txBody>
        </p:sp>
        <p:sp>
          <p:nvSpPr>
            <p:cNvPr id="394" name="Freeform 391"/>
            <p:cNvSpPr>
              <a:spLocks/>
            </p:cNvSpPr>
            <p:nvPr/>
          </p:nvSpPr>
          <p:spPr bwMode="auto">
            <a:xfrm>
              <a:off x="2596" y="2063"/>
              <a:ext cx="0" cy="154"/>
            </a:xfrm>
            <a:custGeom>
              <a:avLst/>
              <a:gdLst>
                <a:gd name="T0" fmla="*/ 154 h 154"/>
                <a:gd name="T1" fmla="*/ 0 h 154"/>
                <a:gd name="T2" fmla="*/ 154 h 154"/>
                <a:gd name="T3" fmla="*/ 0 60000 65536"/>
                <a:gd name="T4" fmla="*/ 0 60000 65536"/>
                <a:gd name="T5" fmla="*/ 0 60000 65536"/>
                <a:gd name="T6" fmla="*/ 0 h 154"/>
                <a:gd name="T7" fmla="*/ 154 h 154"/>
              </a:gdLst>
              <a:ahLst/>
              <a:cxnLst>
                <a:cxn ang="T3">
                  <a:pos x="0" y="T0"/>
                </a:cxn>
                <a:cxn ang="T4">
                  <a:pos x="0" y="T1"/>
                </a:cxn>
                <a:cxn ang="T5">
                  <a:pos x="0" y="T2"/>
                </a:cxn>
              </a:cxnLst>
              <a:rect l="0" t="T6" r="0" b="T7"/>
              <a:pathLst>
                <a:path h="154">
                  <a:moveTo>
                    <a:pt x="0" y="154"/>
                  </a:moveTo>
                  <a:lnTo>
                    <a:pt x="0" y="0"/>
                  </a:lnTo>
                  <a:lnTo>
                    <a:pt x="0" y="154"/>
                  </a:lnTo>
                  <a:close/>
                </a:path>
              </a:pathLst>
            </a:custGeom>
            <a:noFill/>
            <a:ln w="0">
              <a:solidFill>
                <a:srgbClr val="000000"/>
              </a:solidFill>
              <a:round/>
              <a:headEnd/>
              <a:tailEnd/>
            </a:ln>
          </p:spPr>
          <p:txBody>
            <a:bodyPr/>
            <a:lstStyle/>
            <a:p>
              <a:endParaRPr lang="en-US"/>
            </a:p>
          </p:txBody>
        </p:sp>
        <p:sp>
          <p:nvSpPr>
            <p:cNvPr id="395" name="Freeform 392"/>
            <p:cNvSpPr>
              <a:spLocks/>
            </p:cNvSpPr>
            <p:nvPr/>
          </p:nvSpPr>
          <p:spPr bwMode="auto">
            <a:xfrm>
              <a:off x="2748" y="2063"/>
              <a:ext cx="0" cy="154"/>
            </a:xfrm>
            <a:custGeom>
              <a:avLst/>
              <a:gdLst>
                <a:gd name="T0" fmla="*/ 154 h 154"/>
                <a:gd name="T1" fmla="*/ 0 h 154"/>
                <a:gd name="T2" fmla="*/ 154 h 154"/>
                <a:gd name="T3" fmla="*/ 0 60000 65536"/>
                <a:gd name="T4" fmla="*/ 0 60000 65536"/>
                <a:gd name="T5" fmla="*/ 0 60000 65536"/>
                <a:gd name="T6" fmla="*/ 0 h 154"/>
                <a:gd name="T7" fmla="*/ 154 h 154"/>
              </a:gdLst>
              <a:ahLst/>
              <a:cxnLst>
                <a:cxn ang="T3">
                  <a:pos x="0" y="T0"/>
                </a:cxn>
                <a:cxn ang="T4">
                  <a:pos x="0" y="T1"/>
                </a:cxn>
                <a:cxn ang="T5">
                  <a:pos x="0" y="T2"/>
                </a:cxn>
              </a:cxnLst>
              <a:rect l="0" t="T6" r="0" b="T7"/>
              <a:pathLst>
                <a:path h="154">
                  <a:moveTo>
                    <a:pt x="0" y="154"/>
                  </a:moveTo>
                  <a:lnTo>
                    <a:pt x="0" y="0"/>
                  </a:lnTo>
                  <a:lnTo>
                    <a:pt x="0" y="154"/>
                  </a:lnTo>
                  <a:close/>
                </a:path>
              </a:pathLst>
            </a:custGeom>
            <a:noFill/>
            <a:ln w="0">
              <a:solidFill>
                <a:srgbClr val="000000"/>
              </a:solidFill>
              <a:round/>
              <a:headEnd/>
              <a:tailEnd/>
            </a:ln>
          </p:spPr>
          <p:txBody>
            <a:bodyPr/>
            <a:lstStyle/>
            <a:p>
              <a:endParaRPr lang="en-US"/>
            </a:p>
          </p:txBody>
        </p:sp>
        <p:sp>
          <p:nvSpPr>
            <p:cNvPr id="396" name="Freeform 393"/>
            <p:cNvSpPr>
              <a:spLocks/>
            </p:cNvSpPr>
            <p:nvPr/>
          </p:nvSpPr>
          <p:spPr bwMode="auto">
            <a:xfrm>
              <a:off x="2943" y="2063"/>
              <a:ext cx="0" cy="141"/>
            </a:xfrm>
            <a:custGeom>
              <a:avLst/>
              <a:gdLst>
                <a:gd name="T0" fmla="*/ 141 h 141"/>
                <a:gd name="T1" fmla="*/ 0 h 141"/>
                <a:gd name="T2" fmla="*/ 141 h 141"/>
                <a:gd name="T3" fmla="*/ 141 h 141"/>
                <a:gd name="T4" fmla="*/ 0 60000 65536"/>
                <a:gd name="T5" fmla="*/ 0 60000 65536"/>
                <a:gd name="T6" fmla="*/ 0 60000 65536"/>
                <a:gd name="T7" fmla="*/ 0 60000 65536"/>
                <a:gd name="T8" fmla="*/ 0 h 141"/>
                <a:gd name="T9" fmla="*/ 141 h 141"/>
              </a:gdLst>
              <a:ahLst/>
              <a:cxnLst>
                <a:cxn ang="T4">
                  <a:pos x="0" y="T0"/>
                </a:cxn>
                <a:cxn ang="T5">
                  <a:pos x="0" y="T1"/>
                </a:cxn>
                <a:cxn ang="T6">
                  <a:pos x="0" y="T2"/>
                </a:cxn>
                <a:cxn ang="T7">
                  <a:pos x="0" y="T3"/>
                </a:cxn>
              </a:cxnLst>
              <a:rect l="0" t="T8" r="0" b="T9"/>
              <a:pathLst>
                <a:path h="141">
                  <a:moveTo>
                    <a:pt x="0" y="141"/>
                  </a:moveTo>
                  <a:lnTo>
                    <a:pt x="0" y="0"/>
                  </a:lnTo>
                  <a:lnTo>
                    <a:pt x="0" y="141"/>
                  </a:lnTo>
                  <a:close/>
                </a:path>
              </a:pathLst>
            </a:custGeom>
            <a:noFill/>
            <a:ln w="0">
              <a:solidFill>
                <a:srgbClr val="000000"/>
              </a:solidFill>
              <a:round/>
              <a:headEnd/>
              <a:tailEnd/>
            </a:ln>
          </p:spPr>
          <p:txBody>
            <a:bodyPr/>
            <a:lstStyle/>
            <a:p>
              <a:endParaRPr lang="en-US"/>
            </a:p>
          </p:txBody>
        </p:sp>
        <p:sp>
          <p:nvSpPr>
            <p:cNvPr id="397" name="Freeform 394"/>
            <p:cNvSpPr>
              <a:spLocks/>
            </p:cNvSpPr>
            <p:nvPr/>
          </p:nvSpPr>
          <p:spPr bwMode="auto">
            <a:xfrm>
              <a:off x="2785" y="2204"/>
              <a:ext cx="158" cy="0"/>
            </a:xfrm>
            <a:custGeom>
              <a:avLst/>
              <a:gdLst>
                <a:gd name="T0" fmla="*/ 158 w 158"/>
                <a:gd name="T1" fmla="*/ 0 w 158"/>
                <a:gd name="T2" fmla="*/ 158 w 158"/>
                <a:gd name="T3" fmla="*/ 158 w 158"/>
                <a:gd name="T4" fmla="*/ 0 60000 65536"/>
                <a:gd name="T5" fmla="*/ 0 60000 65536"/>
                <a:gd name="T6" fmla="*/ 0 60000 65536"/>
                <a:gd name="T7" fmla="*/ 0 60000 65536"/>
                <a:gd name="T8" fmla="*/ 0 w 158"/>
                <a:gd name="T9" fmla="*/ 158 w 158"/>
              </a:gdLst>
              <a:ahLst/>
              <a:cxnLst>
                <a:cxn ang="T4">
                  <a:pos x="T0" y="0"/>
                </a:cxn>
                <a:cxn ang="T5">
                  <a:pos x="T1" y="0"/>
                </a:cxn>
                <a:cxn ang="T6">
                  <a:pos x="T2" y="0"/>
                </a:cxn>
                <a:cxn ang="T7">
                  <a:pos x="T3" y="0"/>
                </a:cxn>
              </a:cxnLst>
              <a:rect l="T8" t="0" r="T9" b="0"/>
              <a:pathLst>
                <a:path w="158">
                  <a:moveTo>
                    <a:pt x="158" y="0"/>
                  </a:moveTo>
                  <a:lnTo>
                    <a:pt x="0" y="0"/>
                  </a:lnTo>
                  <a:lnTo>
                    <a:pt x="158" y="0"/>
                  </a:lnTo>
                  <a:close/>
                </a:path>
              </a:pathLst>
            </a:custGeom>
            <a:noFill/>
            <a:ln w="0">
              <a:solidFill>
                <a:srgbClr val="000000"/>
              </a:solidFill>
              <a:round/>
              <a:headEnd/>
              <a:tailEnd/>
            </a:ln>
          </p:spPr>
          <p:txBody>
            <a:bodyPr/>
            <a:lstStyle/>
            <a:p>
              <a:endParaRPr lang="en-US"/>
            </a:p>
          </p:txBody>
        </p:sp>
        <p:sp>
          <p:nvSpPr>
            <p:cNvPr id="398" name="Freeform 395"/>
            <p:cNvSpPr>
              <a:spLocks/>
            </p:cNvSpPr>
            <p:nvPr/>
          </p:nvSpPr>
          <p:spPr bwMode="auto">
            <a:xfrm>
              <a:off x="2785" y="2167"/>
              <a:ext cx="158" cy="37"/>
            </a:xfrm>
            <a:custGeom>
              <a:avLst/>
              <a:gdLst>
                <a:gd name="T0" fmla="*/ 0 w 158"/>
                <a:gd name="T1" fmla="*/ 0 h 37"/>
                <a:gd name="T2" fmla="*/ 0 w 158"/>
                <a:gd name="T3" fmla="*/ 37 h 37"/>
                <a:gd name="T4" fmla="*/ 158 w 158"/>
                <a:gd name="T5" fmla="*/ 37 h 37"/>
                <a:gd name="T6" fmla="*/ 158 w 158"/>
                <a:gd name="T7" fmla="*/ 0 h 37"/>
                <a:gd name="T8" fmla="*/ 0 w 158"/>
                <a:gd name="T9" fmla="*/ 0 h 37"/>
                <a:gd name="T10" fmla="*/ 0 w 158"/>
                <a:gd name="T11" fmla="*/ 0 h 37"/>
                <a:gd name="T12" fmla="*/ 0 60000 65536"/>
                <a:gd name="T13" fmla="*/ 0 60000 65536"/>
                <a:gd name="T14" fmla="*/ 0 60000 65536"/>
                <a:gd name="T15" fmla="*/ 0 60000 65536"/>
                <a:gd name="T16" fmla="*/ 0 60000 65536"/>
                <a:gd name="T17" fmla="*/ 0 60000 65536"/>
                <a:gd name="T18" fmla="*/ 0 w 158"/>
                <a:gd name="T19" fmla="*/ 0 h 37"/>
                <a:gd name="T20" fmla="*/ 158 w 158"/>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158" h="37">
                  <a:moveTo>
                    <a:pt x="0" y="0"/>
                  </a:moveTo>
                  <a:lnTo>
                    <a:pt x="0" y="37"/>
                  </a:lnTo>
                  <a:lnTo>
                    <a:pt x="158" y="37"/>
                  </a:lnTo>
                  <a:lnTo>
                    <a:pt x="158" y="0"/>
                  </a:lnTo>
                  <a:lnTo>
                    <a:pt x="0" y="0"/>
                  </a:lnTo>
                  <a:close/>
                </a:path>
              </a:pathLst>
            </a:custGeom>
            <a:solidFill>
              <a:srgbClr val="EAEAEA"/>
            </a:solidFill>
            <a:ln w="9525">
              <a:noFill/>
              <a:round/>
              <a:headEnd/>
              <a:tailEnd/>
            </a:ln>
          </p:spPr>
          <p:txBody>
            <a:bodyPr/>
            <a:lstStyle/>
            <a:p>
              <a:endParaRPr lang="en-US"/>
            </a:p>
          </p:txBody>
        </p:sp>
        <p:sp>
          <p:nvSpPr>
            <p:cNvPr id="399" name="Freeform 396"/>
            <p:cNvSpPr>
              <a:spLocks/>
            </p:cNvSpPr>
            <p:nvPr/>
          </p:nvSpPr>
          <p:spPr bwMode="auto">
            <a:xfrm>
              <a:off x="2785" y="2167"/>
              <a:ext cx="158" cy="37"/>
            </a:xfrm>
            <a:custGeom>
              <a:avLst/>
              <a:gdLst>
                <a:gd name="T0" fmla="*/ 158 w 158"/>
                <a:gd name="T1" fmla="*/ 37 h 37"/>
                <a:gd name="T2" fmla="*/ 158 w 158"/>
                <a:gd name="T3" fmla="*/ 0 h 37"/>
                <a:gd name="T4" fmla="*/ 0 w 158"/>
                <a:gd name="T5" fmla="*/ 0 h 37"/>
                <a:gd name="T6" fmla="*/ 0 w 158"/>
                <a:gd name="T7" fmla="*/ 37 h 37"/>
                <a:gd name="T8" fmla="*/ 158 w 158"/>
                <a:gd name="T9" fmla="*/ 37 h 37"/>
                <a:gd name="T10" fmla="*/ 158 w 158"/>
                <a:gd name="T11" fmla="*/ 37 h 37"/>
                <a:gd name="T12" fmla="*/ 0 60000 65536"/>
                <a:gd name="T13" fmla="*/ 0 60000 65536"/>
                <a:gd name="T14" fmla="*/ 0 60000 65536"/>
                <a:gd name="T15" fmla="*/ 0 60000 65536"/>
                <a:gd name="T16" fmla="*/ 0 60000 65536"/>
                <a:gd name="T17" fmla="*/ 0 60000 65536"/>
                <a:gd name="T18" fmla="*/ 0 w 158"/>
                <a:gd name="T19" fmla="*/ 0 h 37"/>
                <a:gd name="T20" fmla="*/ 158 w 158"/>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158" h="37">
                  <a:moveTo>
                    <a:pt x="158" y="37"/>
                  </a:moveTo>
                  <a:lnTo>
                    <a:pt x="158" y="0"/>
                  </a:lnTo>
                  <a:lnTo>
                    <a:pt x="0" y="0"/>
                  </a:lnTo>
                  <a:lnTo>
                    <a:pt x="0" y="37"/>
                  </a:lnTo>
                  <a:lnTo>
                    <a:pt x="158" y="37"/>
                  </a:lnTo>
                  <a:close/>
                </a:path>
              </a:pathLst>
            </a:custGeom>
            <a:noFill/>
            <a:ln w="0">
              <a:solidFill>
                <a:srgbClr val="000000"/>
              </a:solidFill>
              <a:round/>
              <a:headEnd/>
              <a:tailEnd/>
            </a:ln>
          </p:spPr>
          <p:txBody>
            <a:bodyPr/>
            <a:lstStyle/>
            <a:p>
              <a:endParaRPr lang="en-US"/>
            </a:p>
          </p:txBody>
        </p:sp>
        <p:sp>
          <p:nvSpPr>
            <p:cNvPr id="400" name="Freeform 397"/>
            <p:cNvSpPr>
              <a:spLocks/>
            </p:cNvSpPr>
            <p:nvPr/>
          </p:nvSpPr>
          <p:spPr bwMode="auto">
            <a:xfrm>
              <a:off x="2785" y="2101"/>
              <a:ext cx="158" cy="66"/>
            </a:xfrm>
            <a:custGeom>
              <a:avLst/>
              <a:gdLst>
                <a:gd name="T0" fmla="*/ 0 w 158"/>
                <a:gd name="T1" fmla="*/ 0 h 66"/>
                <a:gd name="T2" fmla="*/ 0 w 158"/>
                <a:gd name="T3" fmla="*/ 66 h 66"/>
                <a:gd name="T4" fmla="*/ 158 w 158"/>
                <a:gd name="T5" fmla="*/ 66 h 66"/>
                <a:gd name="T6" fmla="*/ 158 w 158"/>
                <a:gd name="T7" fmla="*/ 0 h 66"/>
                <a:gd name="T8" fmla="*/ 0 w 158"/>
                <a:gd name="T9" fmla="*/ 0 h 66"/>
                <a:gd name="T10" fmla="*/ 0 w 158"/>
                <a:gd name="T11" fmla="*/ 0 h 66"/>
                <a:gd name="T12" fmla="*/ 0 60000 65536"/>
                <a:gd name="T13" fmla="*/ 0 60000 65536"/>
                <a:gd name="T14" fmla="*/ 0 60000 65536"/>
                <a:gd name="T15" fmla="*/ 0 60000 65536"/>
                <a:gd name="T16" fmla="*/ 0 60000 65536"/>
                <a:gd name="T17" fmla="*/ 0 60000 65536"/>
                <a:gd name="T18" fmla="*/ 0 w 158"/>
                <a:gd name="T19" fmla="*/ 0 h 66"/>
                <a:gd name="T20" fmla="*/ 158 w 158"/>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58" h="66">
                  <a:moveTo>
                    <a:pt x="0" y="0"/>
                  </a:moveTo>
                  <a:lnTo>
                    <a:pt x="0" y="66"/>
                  </a:lnTo>
                  <a:lnTo>
                    <a:pt x="158" y="66"/>
                  </a:lnTo>
                  <a:lnTo>
                    <a:pt x="158" y="0"/>
                  </a:lnTo>
                  <a:lnTo>
                    <a:pt x="0" y="0"/>
                  </a:lnTo>
                  <a:close/>
                </a:path>
              </a:pathLst>
            </a:custGeom>
            <a:solidFill>
              <a:srgbClr val="FFFFFF"/>
            </a:solidFill>
            <a:ln w="9525">
              <a:noFill/>
              <a:round/>
              <a:headEnd/>
              <a:tailEnd/>
            </a:ln>
          </p:spPr>
          <p:txBody>
            <a:bodyPr/>
            <a:lstStyle/>
            <a:p>
              <a:endParaRPr lang="en-US"/>
            </a:p>
          </p:txBody>
        </p:sp>
        <p:sp>
          <p:nvSpPr>
            <p:cNvPr id="401" name="Freeform 398"/>
            <p:cNvSpPr>
              <a:spLocks/>
            </p:cNvSpPr>
            <p:nvPr/>
          </p:nvSpPr>
          <p:spPr bwMode="auto">
            <a:xfrm>
              <a:off x="2785" y="2101"/>
              <a:ext cx="158" cy="66"/>
            </a:xfrm>
            <a:custGeom>
              <a:avLst/>
              <a:gdLst>
                <a:gd name="T0" fmla="*/ 158 w 158"/>
                <a:gd name="T1" fmla="*/ 66 h 66"/>
                <a:gd name="T2" fmla="*/ 158 w 158"/>
                <a:gd name="T3" fmla="*/ 0 h 66"/>
                <a:gd name="T4" fmla="*/ 0 w 158"/>
                <a:gd name="T5" fmla="*/ 0 h 66"/>
                <a:gd name="T6" fmla="*/ 0 w 158"/>
                <a:gd name="T7" fmla="*/ 66 h 66"/>
                <a:gd name="T8" fmla="*/ 158 w 158"/>
                <a:gd name="T9" fmla="*/ 66 h 66"/>
                <a:gd name="T10" fmla="*/ 158 w 158"/>
                <a:gd name="T11" fmla="*/ 66 h 66"/>
                <a:gd name="T12" fmla="*/ 0 60000 65536"/>
                <a:gd name="T13" fmla="*/ 0 60000 65536"/>
                <a:gd name="T14" fmla="*/ 0 60000 65536"/>
                <a:gd name="T15" fmla="*/ 0 60000 65536"/>
                <a:gd name="T16" fmla="*/ 0 60000 65536"/>
                <a:gd name="T17" fmla="*/ 0 60000 65536"/>
                <a:gd name="T18" fmla="*/ 0 w 158"/>
                <a:gd name="T19" fmla="*/ 0 h 66"/>
                <a:gd name="T20" fmla="*/ 158 w 158"/>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58" h="66">
                  <a:moveTo>
                    <a:pt x="158" y="66"/>
                  </a:moveTo>
                  <a:lnTo>
                    <a:pt x="158" y="0"/>
                  </a:lnTo>
                  <a:lnTo>
                    <a:pt x="0" y="0"/>
                  </a:lnTo>
                  <a:lnTo>
                    <a:pt x="0" y="66"/>
                  </a:lnTo>
                  <a:lnTo>
                    <a:pt x="158" y="66"/>
                  </a:lnTo>
                  <a:close/>
                </a:path>
              </a:pathLst>
            </a:custGeom>
            <a:noFill/>
            <a:ln w="0">
              <a:solidFill>
                <a:srgbClr val="000000"/>
              </a:solidFill>
              <a:round/>
              <a:headEnd/>
              <a:tailEnd/>
            </a:ln>
          </p:spPr>
          <p:txBody>
            <a:bodyPr/>
            <a:lstStyle/>
            <a:p>
              <a:endParaRPr lang="en-US"/>
            </a:p>
          </p:txBody>
        </p:sp>
        <p:sp>
          <p:nvSpPr>
            <p:cNvPr id="402" name="Freeform 399"/>
            <p:cNvSpPr>
              <a:spLocks noEditPoints="1"/>
            </p:cNvSpPr>
            <p:nvPr/>
          </p:nvSpPr>
          <p:spPr bwMode="auto">
            <a:xfrm>
              <a:off x="2785" y="2063"/>
              <a:ext cx="158" cy="141"/>
            </a:xfrm>
            <a:custGeom>
              <a:avLst/>
              <a:gdLst>
                <a:gd name="T0" fmla="*/ 158 w 158"/>
                <a:gd name="T1" fmla="*/ 38 h 141"/>
                <a:gd name="T2" fmla="*/ 158 w 158"/>
                <a:gd name="T3" fmla="*/ 0 h 141"/>
                <a:gd name="T4" fmla="*/ 0 w 158"/>
                <a:gd name="T5" fmla="*/ 0 h 141"/>
                <a:gd name="T6" fmla="*/ 0 w 158"/>
                <a:gd name="T7" fmla="*/ 38 h 141"/>
                <a:gd name="T8" fmla="*/ 158 w 158"/>
                <a:gd name="T9" fmla="*/ 38 h 141"/>
                <a:gd name="T10" fmla="*/ 158 w 158"/>
                <a:gd name="T11" fmla="*/ 38 h 141"/>
                <a:gd name="T12" fmla="*/ 0 w 158"/>
                <a:gd name="T13" fmla="*/ 141 h 141"/>
                <a:gd name="T14" fmla="*/ 0 w 158"/>
                <a:gd name="T15" fmla="*/ 0 h 141"/>
                <a:gd name="T16" fmla="*/ 0 w 158"/>
                <a:gd name="T17" fmla="*/ 141 h 141"/>
                <a:gd name="T18" fmla="*/ 0 w 158"/>
                <a:gd name="T19" fmla="*/ 141 h 141"/>
                <a:gd name="T20" fmla="*/ 158 w 158"/>
                <a:gd name="T21" fmla="*/ 141 h 141"/>
                <a:gd name="T22" fmla="*/ 158 w 158"/>
                <a:gd name="T23" fmla="*/ 0 h 141"/>
                <a:gd name="T24" fmla="*/ 158 w 158"/>
                <a:gd name="T25" fmla="*/ 141 h 141"/>
                <a:gd name="T26" fmla="*/ 158 w 158"/>
                <a:gd name="T27" fmla="*/ 141 h 1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8"/>
                <a:gd name="T43" fmla="*/ 0 h 141"/>
                <a:gd name="T44" fmla="*/ 158 w 158"/>
                <a:gd name="T45" fmla="*/ 141 h 1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8" h="141">
                  <a:moveTo>
                    <a:pt x="158" y="38"/>
                  </a:moveTo>
                  <a:lnTo>
                    <a:pt x="158" y="0"/>
                  </a:lnTo>
                  <a:lnTo>
                    <a:pt x="0" y="0"/>
                  </a:lnTo>
                  <a:lnTo>
                    <a:pt x="0" y="38"/>
                  </a:lnTo>
                  <a:lnTo>
                    <a:pt x="158" y="38"/>
                  </a:lnTo>
                  <a:close/>
                  <a:moveTo>
                    <a:pt x="0" y="141"/>
                  </a:moveTo>
                  <a:lnTo>
                    <a:pt x="0" y="0"/>
                  </a:lnTo>
                  <a:lnTo>
                    <a:pt x="0" y="141"/>
                  </a:lnTo>
                  <a:close/>
                  <a:moveTo>
                    <a:pt x="158" y="141"/>
                  </a:moveTo>
                  <a:lnTo>
                    <a:pt x="158" y="0"/>
                  </a:lnTo>
                  <a:lnTo>
                    <a:pt x="158" y="141"/>
                  </a:lnTo>
                  <a:close/>
                </a:path>
              </a:pathLst>
            </a:custGeom>
            <a:solidFill>
              <a:srgbClr val="FFFFFF"/>
            </a:solidFill>
            <a:ln w="9525">
              <a:noFill/>
              <a:round/>
              <a:headEnd/>
              <a:tailEnd/>
            </a:ln>
          </p:spPr>
          <p:txBody>
            <a:bodyPr/>
            <a:lstStyle/>
            <a:p>
              <a:endParaRPr lang="en-US"/>
            </a:p>
          </p:txBody>
        </p:sp>
        <p:sp>
          <p:nvSpPr>
            <p:cNvPr id="403" name="Freeform 400"/>
            <p:cNvSpPr>
              <a:spLocks/>
            </p:cNvSpPr>
            <p:nvPr/>
          </p:nvSpPr>
          <p:spPr bwMode="auto">
            <a:xfrm>
              <a:off x="2785" y="2063"/>
              <a:ext cx="158" cy="38"/>
            </a:xfrm>
            <a:custGeom>
              <a:avLst/>
              <a:gdLst>
                <a:gd name="T0" fmla="*/ 158 w 158"/>
                <a:gd name="T1" fmla="*/ 38 h 38"/>
                <a:gd name="T2" fmla="*/ 158 w 158"/>
                <a:gd name="T3" fmla="*/ 0 h 38"/>
                <a:gd name="T4" fmla="*/ 0 w 158"/>
                <a:gd name="T5" fmla="*/ 0 h 38"/>
                <a:gd name="T6" fmla="*/ 0 w 158"/>
                <a:gd name="T7" fmla="*/ 38 h 38"/>
                <a:gd name="T8" fmla="*/ 158 w 158"/>
                <a:gd name="T9" fmla="*/ 38 h 38"/>
                <a:gd name="T10" fmla="*/ 158 w 158"/>
                <a:gd name="T11" fmla="*/ 38 h 38"/>
                <a:gd name="T12" fmla="*/ 0 60000 65536"/>
                <a:gd name="T13" fmla="*/ 0 60000 65536"/>
                <a:gd name="T14" fmla="*/ 0 60000 65536"/>
                <a:gd name="T15" fmla="*/ 0 60000 65536"/>
                <a:gd name="T16" fmla="*/ 0 60000 65536"/>
                <a:gd name="T17" fmla="*/ 0 60000 65536"/>
                <a:gd name="T18" fmla="*/ 0 w 158"/>
                <a:gd name="T19" fmla="*/ 0 h 38"/>
                <a:gd name="T20" fmla="*/ 158 w 158"/>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158" h="38">
                  <a:moveTo>
                    <a:pt x="158" y="38"/>
                  </a:moveTo>
                  <a:lnTo>
                    <a:pt x="158" y="0"/>
                  </a:lnTo>
                  <a:lnTo>
                    <a:pt x="0" y="0"/>
                  </a:lnTo>
                  <a:lnTo>
                    <a:pt x="0" y="38"/>
                  </a:lnTo>
                  <a:lnTo>
                    <a:pt x="158" y="38"/>
                  </a:lnTo>
                  <a:close/>
                </a:path>
              </a:pathLst>
            </a:custGeom>
            <a:noFill/>
            <a:ln w="0">
              <a:solidFill>
                <a:srgbClr val="000000"/>
              </a:solidFill>
              <a:round/>
              <a:headEnd/>
              <a:tailEnd/>
            </a:ln>
          </p:spPr>
          <p:txBody>
            <a:bodyPr/>
            <a:lstStyle/>
            <a:p>
              <a:endParaRPr lang="en-US"/>
            </a:p>
          </p:txBody>
        </p:sp>
        <p:sp>
          <p:nvSpPr>
            <p:cNvPr id="404" name="Freeform 401"/>
            <p:cNvSpPr>
              <a:spLocks/>
            </p:cNvSpPr>
            <p:nvPr/>
          </p:nvSpPr>
          <p:spPr bwMode="auto">
            <a:xfrm>
              <a:off x="2785" y="2063"/>
              <a:ext cx="0" cy="141"/>
            </a:xfrm>
            <a:custGeom>
              <a:avLst/>
              <a:gdLst>
                <a:gd name="T0" fmla="*/ 141 h 141"/>
                <a:gd name="T1" fmla="*/ 0 h 141"/>
                <a:gd name="T2" fmla="*/ 141 h 141"/>
                <a:gd name="T3" fmla="*/ 0 60000 65536"/>
                <a:gd name="T4" fmla="*/ 0 60000 65536"/>
                <a:gd name="T5" fmla="*/ 0 60000 65536"/>
                <a:gd name="T6" fmla="*/ 0 h 141"/>
                <a:gd name="T7" fmla="*/ 141 h 141"/>
              </a:gdLst>
              <a:ahLst/>
              <a:cxnLst>
                <a:cxn ang="T3">
                  <a:pos x="0" y="T0"/>
                </a:cxn>
                <a:cxn ang="T4">
                  <a:pos x="0" y="T1"/>
                </a:cxn>
                <a:cxn ang="T5">
                  <a:pos x="0" y="T2"/>
                </a:cxn>
              </a:cxnLst>
              <a:rect l="0" t="T6" r="0" b="T7"/>
              <a:pathLst>
                <a:path h="141">
                  <a:moveTo>
                    <a:pt x="0" y="141"/>
                  </a:moveTo>
                  <a:lnTo>
                    <a:pt x="0" y="0"/>
                  </a:lnTo>
                  <a:lnTo>
                    <a:pt x="0" y="141"/>
                  </a:lnTo>
                  <a:close/>
                </a:path>
              </a:pathLst>
            </a:custGeom>
            <a:noFill/>
            <a:ln w="0">
              <a:solidFill>
                <a:srgbClr val="000000"/>
              </a:solidFill>
              <a:round/>
              <a:headEnd/>
              <a:tailEnd/>
            </a:ln>
          </p:spPr>
          <p:txBody>
            <a:bodyPr/>
            <a:lstStyle/>
            <a:p>
              <a:endParaRPr lang="en-US"/>
            </a:p>
          </p:txBody>
        </p:sp>
        <p:sp>
          <p:nvSpPr>
            <p:cNvPr id="405" name="Freeform 402"/>
            <p:cNvSpPr>
              <a:spLocks/>
            </p:cNvSpPr>
            <p:nvPr/>
          </p:nvSpPr>
          <p:spPr bwMode="auto">
            <a:xfrm>
              <a:off x="2943" y="2063"/>
              <a:ext cx="0" cy="141"/>
            </a:xfrm>
            <a:custGeom>
              <a:avLst/>
              <a:gdLst>
                <a:gd name="T0" fmla="*/ 141 h 141"/>
                <a:gd name="T1" fmla="*/ 0 h 141"/>
                <a:gd name="T2" fmla="*/ 141 h 141"/>
                <a:gd name="T3" fmla="*/ 0 60000 65536"/>
                <a:gd name="T4" fmla="*/ 0 60000 65536"/>
                <a:gd name="T5" fmla="*/ 0 60000 65536"/>
                <a:gd name="T6" fmla="*/ 0 h 141"/>
                <a:gd name="T7" fmla="*/ 141 h 141"/>
              </a:gdLst>
              <a:ahLst/>
              <a:cxnLst>
                <a:cxn ang="T3">
                  <a:pos x="0" y="T0"/>
                </a:cxn>
                <a:cxn ang="T4">
                  <a:pos x="0" y="T1"/>
                </a:cxn>
                <a:cxn ang="T5">
                  <a:pos x="0" y="T2"/>
                </a:cxn>
              </a:cxnLst>
              <a:rect l="0" t="T6" r="0" b="T7"/>
              <a:pathLst>
                <a:path h="141">
                  <a:moveTo>
                    <a:pt x="0" y="141"/>
                  </a:moveTo>
                  <a:lnTo>
                    <a:pt x="0" y="0"/>
                  </a:lnTo>
                  <a:lnTo>
                    <a:pt x="0" y="141"/>
                  </a:lnTo>
                  <a:close/>
                </a:path>
              </a:pathLst>
            </a:custGeom>
            <a:noFill/>
            <a:ln w="0">
              <a:solidFill>
                <a:srgbClr val="000000"/>
              </a:solidFill>
              <a:round/>
              <a:headEnd/>
              <a:tailEnd/>
            </a:ln>
          </p:spPr>
          <p:txBody>
            <a:bodyPr/>
            <a:lstStyle/>
            <a:p>
              <a:endParaRPr lang="en-US"/>
            </a:p>
          </p:txBody>
        </p:sp>
        <p:sp>
          <p:nvSpPr>
            <p:cNvPr id="406" name="Freeform 403"/>
            <p:cNvSpPr>
              <a:spLocks/>
            </p:cNvSpPr>
            <p:nvPr/>
          </p:nvSpPr>
          <p:spPr bwMode="auto">
            <a:xfrm>
              <a:off x="2651" y="2239"/>
              <a:ext cx="6" cy="6"/>
            </a:xfrm>
            <a:custGeom>
              <a:avLst/>
              <a:gdLst>
                <a:gd name="T0" fmla="*/ 0 w 6"/>
                <a:gd name="T1" fmla="*/ 0 h 6"/>
                <a:gd name="T2" fmla="*/ 0 w 6"/>
                <a:gd name="T3" fmla="*/ 6 h 6"/>
                <a:gd name="T4" fmla="*/ 6 w 6"/>
                <a:gd name="T5" fmla="*/ 6 h 6"/>
                <a:gd name="T6" fmla="*/ 6 w 6"/>
                <a:gd name="T7" fmla="*/ 0 h 6"/>
                <a:gd name="T8" fmla="*/ 0 w 6"/>
                <a:gd name="T9" fmla="*/ 0 h 6"/>
                <a:gd name="T10" fmla="*/ 0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0" y="0"/>
                  </a:moveTo>
                  <a:lnTo>
                    <a:pt x="0" y="6"/>
                  </a:lnTo>
                  <a:lnTo>
                    <a:pt x="6" y="6"/>
                  </a:lnTo>
                  <a:lnTo>
                    <a:pt x="6" y="0"/>
                  </a:lnTo>
                  <a:lnTo>
                    <a:pt x="0" y="0"/>
                  </a:lnTo>
                  <a:close/>
                </a:path>
              </a:pathLst>
            </a:custGeom>
            <a:solidFill>
              <a:srgbClr val="FFFFFF"/>
            </a:solidFill>
            <a:ln w="9525">
              <a:noFill/>
              <a:round/>
              <a:headEnd/>
              <a:tailEnd/>
            </a:ln>
          </p:spPr>
          <p:txBody>
            <a:bodyPr/>
            <a:lstStyle/>
            <a:p>
              <a:endParaRPr lang="en-US"/>
            </a:p>
          </p:txBody>
        </p:sp>
        <p:sp>
          <p:nvSpPr>
            <p:cNvPr id="407" name="Freeform 404"/>
            <p:cNvSpPr>
              <a:spLocks/>
            </p:cNvSpPr>
            <p:nvPr/>
          </p:nvSpPr>
          <p:spPr bwMode="auto">
            <a:xfrm>
              <a:off x="2878" y="2226"/>
              <a:ext cx="7" cy="7"/>
            </a:xfrm>
            <a:custGeom>
              <a:avLst/>
              <a:gdLst>
                <a:gd name="T0" fmla="*/ 0 w 7"/>
                <a:gd name="T1" fmla="*/ 0 h 7"/>
                <a:gd name="T2" fmla="*/ 0 w 7"/>
                <a:gd name="T3" fmla="*/ 7 h 7"/>
                <a:gd name="T4" fmla="*/ 7 w 7"/>
                <a:gd name="T5" fmla="*/ 7 h 7"/>
                <a:gd name="T6" fmla="*/ 7 w 7"/>
                <a:gd name="T7" fmla="*/ 0 h 7"/>
                <a:gd name="T8" fmla="*/ 0 w 7"/>
                <a:gd name="T9" fmla="*/ 0 h 7"/>
                <a:gd name="T10" fmla="*/ 0 w 7"/>
                <a:gd name="T11" fmla="*/ 0 h 7"/>
                <a:gd name="T12" fmla="*/ 0 60000 65536"/>
                <a:gd name="T13" fmla="*/ 0 60000 65536"/>
                <a:gd name="T14" fmla="*/ 0 60000 65536"/>
                <a:gd name="T15" fmla="*/ 0 60000 65536"/>
                <a:gd name="T16" fmla="*/ 0 60000 65536"/>
                <a:gd name="T17" fmla="*/ 0 60000 65536"/>
                <a:gd name="T18" fmla="*/ 0 w 7"/>
                <a:gd name="T19" fmla="*/ 0 h 7"/>
                <a:gd name="T20" fmla="*/ 7 w 7"/>
                <a:gd name="T21" fmla="*/ 7 h 7"/>
              </a:gdLst>
              <a:ahLst/>
              <a:cxnLst>
                <a:cxn ang="T12">
                  <a:pos x="T0" y="T1"/>
                </a:cxn>
                <a:cxn ang="T13">
                  <a:pos x="T2" y="T3"/>
                </a:cxn>
                <a:cxn ang="T14">
                  <a:pos x="T4" y="T5"/>
                </a:cxn>
                <a:cxn ang="T15">
                  <a:pos x="T6" y="T7"/>
                </a:cxn>
                <a:cxn ang="T16">
                  <a:pos x="T8" y="T9"/>
                </a:cxn>
                <a:cxn ang="T17">
                  <a:pos x="T10" y="T11"/>
                </a:cxn>
              </a:cxnLst>
              <a:rect l="T18" t="T19" r="T20" b="T21"/>
              <a:pathLst>
                <a:path w="7" h="7">
                  <a:moveTo>
                    <a:pt x="0" y="0"/>
                  </a:moveTo>
                  <a:lnTo>
                    <a:pt x="0" y="7"/>
                  </a:lnTo>
                  <a:lnTo>
                    <a:pt x="7" y="7"/>
                  </a:lnTo>
                  <a:lnTo>
                    <a:pt x="7" y="0"/>
                  </a:lnTo>
                  <a:lnTo>
                    <a:pt x="0" y="0"/>
                  </a:lnTo>
                  <a:close/>
                </a:path>
              </a:pathLst>
            </a:custGeom>
            <a:solidFill>
              <a:srgbClr val="FFFFFF"/>
            </a:solidFill>
            <a:ln w="9525">
              <a:noFill/>
              <a:round/>
              <a:headEnd/>
              <a:tailEnd/>
            </a:ln>
          </p:spPr>
          <p:txBody>
            <a:bodyPr/>
            <a:lstStyle/>
            <a:p>
              <a:endParaRPr lang="en-US"/>
            </a:p>
          </p:txBody>
        </p:sp>
        <p:sp>
          <p:nvSpPr>
            <p:cNvPr id="408" name="Freeform 405"/>
            <p:cNvSpPr>
              <a:spLocks/>
            </p:cNvSpPr>
            <p:nvPr/>
          </p:nvSpPr>
          <p:spPr bwMode="auto">
            <a:xfrm>
              <a:off x="2843" y="2226"/>
              <a:ext cx="6" cy="7"/>
            </a:xfrm>
            <a:custGeom>
              <a:avLst/>
              <a:gdLst>
                <a:gd name="T0" fmla="*/ 0 w 6"/>
                <a:gd name="T1" fmla="*/ 0 h 7"/>
                <a:gd name="T2" fmla="*/ 0 w 6"/>
                <a:gd name="T3" fmla="*/ 7 h 7"/>
                <a:gd name="T4" fmla="*/ 6 w 6"/>
                <a:gd name="T5" fmla="*/ 7 h 7"/>
                <a:gd name="T6" fmla="*/ 6 w 6"/>
                <a:gd name="T7" fmla="*/ 0 h 7"/>
                <a:gd name="T8" fmla="*/ 0 w 6"/>
                <a:gd name="T9" fmla="*/ 0 h 7"/>
                <a:gd name="T10" fmla="*/ 0 w 6"/>
                <a:gd name="T11" fmla="*/ 0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0" y="0"/>
                  </a:moveTo>
                  <a:lnTo>
                    <a:pt x="0" y="7"/>
                  </a:lnTo>
                  <a:lnTo>
                    <a:pt x="6" y="7"/>
                  </a:lnTo>
                  <a:lnTo>
                    <a:pt x="6" y="0"/>
                  </a:lnTo>
                  <a:lnTo>
                    <a:pt x="0" y="0"/>
                  </a:lnTo>
                  <a:close/>
                </a:path>
              </a:pathLst>
            </a:custGeom>
            <a:solidFill>
              <a:srgbClr val="FFFFFF"/>
            </a:solidFill>
            <a:ln w="9525">
              <a:noFill/>
              <a:round/>
              <a:headEnd/>
              <a:tailEnd/>
            </a:ln>
          </p:spPr>
          <p:txBody>
            <a:bodyPr/>
            <a:lstStyle/>
            <a:p>
              <a:endParaRPr lang="en-US"/>
            </a:p>
          </p:txBody>
        </p:sp>
        <p:sp>
          <p:nvSpPr>
            <p:cNvPr id="409" name="Freeform 406"/>
            <p:cNvSpPr>
              <a:spLocks/>
            </p:cNvSpPr>
            <p:nvPr/>
          </p:nvSpPr>
          <p:spPr bwMode="auto">
            <a:xfrm>
              <a:off x="2687" y="2239"/>
              <a:ext cx="6" cy="6"/>
            </a:xfrm>
            <a:custGeom>
              <a:avLst/>
              <a:gdLst>
                <a:gd name="T0" fmla="*/ 0 w 6"/>
                <a:gd name="T1" fmla="*/ 0 h 6"/>
                <a:gd name="T2" fmla="*/ 0 w 6"/>
                <a:gd name="T3" fmla="*/ 6 h 6"/>
                <a:gd name="T4" fmla="*/ 6 w 6"/>
                <a:gd name="T5" fmla="*/ 6 h 6"/>
                <a:gd name="T6" fmla="*/ 6 w 6"/>
                <a:gd name="T7" fmla="*/ 0 h 6"/>
                <a:gd name="T8" fmla="*/ 0 w 6"/>
                <a:gd name="T9" fmla="*/ 0 h 6"/>
                <a:gd name="T10" fmla="*/ 0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0" y="0"/>
                  </a:moveTo>
                  <a:lnTo>
                    <a:pt x="0" y="6"/>
                  </a:lnTo>
                  <a:lnTo>
                    <a:pt x="6" y="6"/>
                  </a:lnTo>
                  <a:lnTo>
                    <a:pt x="6" y="0"/>
                  </a:lnTo>
                  <a:lnTo>
                    <a:pt x="0" y="0"/>
                  </a:lnTo>
                  <a:close/>
                </a:path>
              </a:pathLst>
            </a:custGeom>
            <a:solidFill>
              <a:srgbClr val="FFFFFF"/>
            </a:solidFill>
            <a:ln w="9525">
              <a:noFill/>
              <a:round/>
              <a:headEnd/>
              <a:tailEnd/>
            </a:ln>
          </p:spPr>
          <p:txBody>
            <a:bodyPr/>
            <a:lstStyle/>
            <a:p>
              <a:endParaRPr lang="en-US"/>
            </a:p>
          </p:txBody>
        </p:sp>
      </p:grpSp>
      <p:grpSp>
        <p:nvGrpSpPr>
          <p:cNvPr id="209" name="Group 608"/>
          <p:cNvGrpSpPr>
            <a:grpSpLocks/>
          </p:cNvGrpSpPr>
          <p:nvPr/>
        </p:nvGrpSpPr>
        <p:grpSpPr bwMode="auto">
          <a:xfrm>
            <a:off x="4205288" y="2449652"/>
            <a:ext cx="1239837" cy="993775"/>
            <a:chOff x="2668" y="1648"/>
            <a:chExt cx="781" cy="626"/>
          </a:xfrm>
        </p:grpSpPr>
        <p:sp>
          <p:nvSpPr>
            <p:cNvPr id="411" name="Freeform 408"/>
            <p:cNvSpPr>
              <a:spLocks noEditPoints="1"/>
            </p:cNvSpPr>
            <p:nvPr/>
          </p:nvSpPr>
          <p:spPr bwMode="auto">
            <a:xfrm>
              <a:off x="2671" y="2204"/>
              <a:ext cx="194" cy="70"/>
            </a:xfrm>
            <a:custGeom>
              <a:avLst/>
              <a:gdLst>
                <a:gd name="T0" fmla="*/ 194 w 194"/>
                <a:gd name="T1" fmla="*/ 17 h 70"/>
                <a:gd name="T2" fmla="*/ 193 w 194"/>
                <a:gd name="T3" fmla="*/ 17 h 70"/>
                <a:gd name="T4" fmla="*/ 193 w 194"/>
                <a:gd name="T5" fmla="*/ 0 h 70"/>
                <a:gd name="T6" fmla="*/ 194 w 194"/>
                <a:gd name="T7" fmla="*/ 0 h 70"/>
                <a:gd name="T8" fmla="*/ 194 w 194"/>
                <a:gd name="T9" fmla="*/ 42 h 70"/>
                <a:gd name="T10" fmla="*/ 193 w 194"/>
                <a:gd name="T11" fmla="*/ 42 h 70"/>
                <a:gd name="T12" fmla="*/ 193 w 194"/>
                <a:gd name="T13" fmla="*/ 26 h 70"/>
                <a:gd name="T14" fmla="*/ 194 w 194"/>
                <a:gd name="T15" fmla="*/ 26 h 70"/>
                <a:gd name="T16" fmla="*/ 194 w 194"/>
                <a:gd name="T17" fmla="*/ 67 h 70"/>
                <a:gd name="T18" fmla="*/ 193 w 194"/>
                <a:gd name="T19" fmla="*/ 67 h 70"/>
                <a:gd name="T20" fmla="*/ 193 w 194"/>
                <a:gd name="T21" fmla="*/ 51 h 70"/>
                <a:gd name="T22" fmla="*/ 194 w 194"/>
                <a:gd name="T23" fmla="*/ 51 h 70"/>
                <a:gd name="T24" fmla="*/ 171 w 194"/>
                <a:gd name="T25" fmla="*/ 70 h 70"/>
                <a:gd name="T26" fmla="*/ 171 w 194"/>
                <a:gd name="T27" fmla="*/ 69 h 70"/>
                <a:gd name="T28" fmla="*/ 187 w 194"/>
                <a:gd name="T29" fmla="*/ 70 h 70"/>
                <a:gd name="T30" fmla="*/ 187 w 194"/>
                <a:gd name="T31" fmla="*/ 70 h 70"/>
                <a:gd name="T32" fmla="*/ 146 w 194"/>
                <a:gd name="T33" fmla="*/ 70 h 70"/>
                <a:gd name="T34" fmla="*/ 146 w 194"/>
                <a:gd name="T35" fmla="*/ 69 h 70"/>
                <a:gd name="T36" fmla="*/ 162 w 194"/>
                <a:gd name="T37" fmla="*/ 70 h 70"/>
                <a:gd name="T38" fmla="*/ 162 w 194"/>
                <a:gd name="T39" fmla="*/ 70 h 70"/>
                <a:gd name="T40" fmla="*/ 121 w 194"/>
                <a:gd name="T41" fmla="*/ 70 h 70"/>
                <a:gd name="T42" fmla="*/ 121 w 194"/>
                <a:gd name="T43" fmla="*/ 69 h 70"/>
                <a:gd name="T44" fmla="*/ 137 w 194"/>
                <a:gd name="T45" fmla="*/ 70 h 70"/>
                <a:gd name="T46" fmla="*/ 136 w 194"/>
                <a:gd name="T47" fmla="*/ 70 h 70"/>
                <a:gd name="T48" fmla="*/ 95 w 194"/>
                <a:gd name="T49" fmla="*/ 70 h 70"/>
                <a:gd name="T50" fmla="*/ 95 w 194"/>
                <a:gd name="T51" fmla="*/ 69 h 70"/>
                <a:gd name="T52" fmla="*/ 112 w 194"/>
                <a:gd name="T53" fmla="*/ 70 h 70"/>
                <a:gd name="T54" fmla="*/ 111 w 194"/>
                <a:gd name="T55" fmla="*/ 70 h 70"/>
                <a:gd name="T56" fmla="*/ 70 w 194"/>
                <a:gd name="T57" fmla="*/ 70 h 70"/>
                <a:gd name="T58" fmla="*/ 70 w 194"/>
                <a:gd name="T59" fmla="*/ 69 h 70"/>
                <a:gd name="T60" fmla="*/ 86 w 194"/>
                <a:gd name="T61" fmla="*/ 70 h 70"/>
                <a:gd name="T62" fmla="*/ 86 w 194"/>
                <a:gd name="T63" fmla="*/ 70 h 70"/>
                <a:gd name="T64" fmla="*/ 45 w 194"/>
                <a:gd name="T65" fmla="*/ 70 h 70"/>
                <a:gd name="T66" fmla="*/ 45 w 194"/>
                <a:gd name="T67" fmla="*/ 69 h 70"/>
                <a:gd name="T68" fmla="*/ 61 w 194"/>
                <a:gd name="T69" fmla="*/ 70 h 70"/>
                <a:gd name="T70" fmla="*/ 60 w 194"/>
                <a:gd name="T71" fmla="*/ 70 h 70"/>
                <a:gd name="T72" fmla="*/ 20 w 194"/>
                <a:gd name="T73" fmla="*/ 70 h 70"/>
                <a:gd name="T74" fmla="*/ 20 w 194"/>
                <a:gd name="T75" fmla="*/ 69 h 70"/>
                <a:gd name="T76" fmla="*/ 36 w 194"/>
                <a:gd name="T77" fmla="*/ 70 h 70"/>
                <a:gd name="T78" fmla="*/ 35 w 194"/>
                <a:gd name="T79" fmla="*/ 70 h 70"/>
                <a:gd name="T80" fmla="*/ 0 w 194"/>
                <a:gd name="T81" fmla="*/ 70 h 70"/>
                <a:gd name="T82" fmla="*/ 0 w 194"/>
                <a:gd name="T83" fmla="*/ 64 h 70"/>
                <a:gd name="T84" fmla="*/ 1 w 194"/>
                <a:gd name="T85" fmla="*/ 64 h 70"/>
                <a:gd name="T86" fmla="*/ 0 w 194"/>
                <a:gd name="T87" fmla="*/ 69 h 70"/>
                <a:gd name="T88" fmla="*/ 11 w 194"/>
                <a:gd name="T89" fmla="*/ 70 h 70"/>
                <a:gd name="T90" fmla="*/ 10 w 194"/>
                <a:gd name="T91" fmla="*/ 70 h 70"/>
                <a:gd name="T92" fmla="*/ 0 w 194"/>
                <a:gd name="T93" fmla="*/ 39 h 70"/>
                <a:gd name="T94" fmla="*/ 1 w 194"/>
                <a:gd name="T95" fmla="*/ 39 h 70"/>
                <a:gd name="T96" fmla="*/ 0 w 194"/>
                <a:gd name="T97" fmla="*/ 55 h 70"/>
                <a:gd name="T98" fmla="*/ 0 w 194"/>
                <a:gd name="T99" fmla="*/ 54 h 70"/>
                <a:gd name="T100" fmla="*/ 0 w 194"/>
                <a:gd name="T101" fmla="*/ 13 h 70"/>
                <a:gd name="T102" fmla="*/ 1 w 194"/>
                <a:gd name="T103" fmla="*/ 13 h 70"/>
                <a:gd name="T104" fmla="*/ 0 w 194"/>
                <a:gd name="T105" fmla="*/ 30 h 70"/>
                <a:gd name="T106" fmla="*/ 0 w 194"/>
                <a:gd name="T107" fmla="*/ 29 h 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4"/>
                <a:gd name="T163" fmla="*/ 0 h 70"/>
                <a:gd name="T164" fmla="*/ 194 w 194"/>
                <a:gd name="T165" fmla="*/ 70 h 7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4" h="70">
                  <a:moveTo>
                    <a:pt x="194" y="0"/>
                  </a:moveTo>
                  <a:lnTo>
                    <a:pt x="194" y="17"/>
                  </a:lnTo>
                  <a:lnTo>
                    <a:pt x="193" y="17"/>
                  </a:lnTo>
                  <a:lnTo>
                    <a:pt x="193" y="0"/>
                  </a:lnTo>
                  <a:lnTo>
                    <a:pt x="194" y="0"/>
                  </a:lnTo>
                  <a:close/>
                  <a:moveTo>
                    <a:pt x="194" y="26"/>
                  </a:moveTo>
                  <a:lnTo>
                    <a:pt x="194" y="42"/>
                  </a:lnTo>
                  <a:lnTo>
                    <a:pt x="193" y="42"/>
                  </a:lnTo>
                  <a:lnTo>
                    <a:pt x="193" y="26"/>
                  </a:lnTo>
                  <a:lnTo>
                    <a:pt x="194" y="26"/>
                  </a:lnTo>
                  <a:close/>
                  <a:moveTo>
                    <a:pt x="194" y="51"/>
                  </a:moveTo>
                  <a:lnTo>
                    <a:pt x="194" y="67"/>
                  </a:lnTo>
                  <a:lnTo>
                    <a:pt x="193" y="67"/>
                  </a:lnTo>
                  <a:lnTo>
                    <a:pt x="193" y="51"/>
                  </a:lnTo>
                  <a:lnTo>
                    <a:pt x="194" y="51"/>
                  </a:lnTo>
                  <a:close/>
                  <a:moveTo>
                    <a:pt x="187" y="70"/>
                  </a:moveTo>
                  <a:lnTo>
                    <a:pt x="171" y="70"/>
                  </a:lnTo>
                  <a:lnTo>
                    <a:pt x="171" y="69"/>
                  </a:lnTo>
                  <a:lnTo>
                    <a:pt x="187" y="69"/>
                  </a:lnTo>
                  <a:lnTo>
                    <a:pt x="187" y="70"/>
                  </a:lnTo>
                  <a:close/>
                  <a:moveTo>
                    <a:pt x="162" y="70"/>
                  </a:moveTo>
                  <a:lnTo>
                    <a:pt x="146" y="70"/>
                  </a:lnTo>
                  <a:lnTo>
                    <a:pt x="145" y="70"/>
                  </a:lnTo>
                  <a:lnTo>
                    <a:pt x="146" y="69"/>
                  </a:lnTo>
                  <a:lnTo>
                    <a:pt x="162" y="69"/>
                  </a:lnTo>
                  <a:lnTo>
                    <a:pt x="162" y="70"/>
                  </a:lnTo>
                  <a:close/>
                  <a:moveTo>
                    <a:pt x="136" y="70"/>
                  </a:moveTo>
                  <a:lnTo>
                    <a:pt x="121" y="70"/>
                  </a:lnTo>
                  <a:lnTo>
                    <a:pt x="120" y="70"/>
                  </a:lnTo>
                  <a:lnTo>
                    <a:pt x="121" y="69"/>
                  </a:lnTo>
                  <a:lnTo>
                    <a:pt x="136" y="69"/>
                  </a:lnTo>
                  <a:lnTo>
                    <a:pt x="137" y="70"/>
                  </a:lnTo>
                  <a:lnTo>
                    <a:pt x="136" y="70"/>
                  </a:lnTo>
                  <a:close/>
                  <a:moveTo>
                    <a:pt x="111" y="70"/>
                  </a:moveTo>
                  <a:lnTo>
                    <a:pt x="95" y="70"/>
                  </a:lnTo>
                  <a:lnTo>
                    <a:pt x="95" y="69"/>
                  </a:lnTo>
                  <a:lnTo>
                    <a:pt x="111" y="69"/>
                  </a:lnTo>
                  <a:lnTo>
                    <a:pt x="112" y="70"/>
                  </a:lnTo>
                  <a:lnTo>
                    <a:pt x="111" y="70"/>
                  </a:lnTo>
                  <a:close/>
                  <a:moveTo>
                    <a:pt x="86" y="70"/>
                  </a:moveTo>
                  <a:lnTo>
                    <a:pt x="70" y="70"/>
                  </a:lnTo>
                  <a:lnTo>
                    <a:pt x="69" y="70"/>
                  </a:lnTo>
                  <a:lnTo>
                    <a:pt x="70" y="69"/>
                  </a:lnTo>
                  <a:lnTo>
                    <a:pt x="86" y="69"/>
                  </a:lnTo>
                  <a:lnTo>
                    <a:pt x="86" y="70"/>
                  </a:lnTo>
                  <a:close/>
                  <a:moveTo>
                    <a:pt x="60" y="70"/>
                  </a:moveTo>
                  <a:lnTo>
                    <a:pt x="45" y="70"/>
                  </a:lnTo>
                  <a:lnTo>
                    <a:pt x="44" y="70"/>
                  </a:lnTo>
                  <a:lnTo>
                    <a:pt x="45" y="69"/>
                  </a:lnTo>
                  <a:lnTo>
                    <a:pt x="60" y="69"/>
                  </a:lnTo>
                  <a:lnTo>
                    <a:pt x="61" y="70"/>
                  </a:lnTo>
                  <a:lnTo>
                    <a:pt x="60" y="70"/>
                  </a:lnTo>
                  <a:close/>
                  <a:moveTo>
                    <a:pt x="35" y="70"/>
                  </a:moveTo>
                  <a:lnTo>
                    <a:pt x="20" y="70"/>
                  </a:lnTo>
                  <a:lnTo>
                    <a:pt x="19" y="70"/>
                  </a:lnTo>
                  <a:lnTo>
                    <a:pt x="20" y="69"/>
                  </a:lnTo>
                  <a:lnTo>
                    <a:pt x="35" y="69"/>
                  </a:lnTo>
                  <a:lnTo>
                    <a:pt x="36" y="70"/>
                  </a:lnTo>
                  <a:lnTo>
                    <a:pt x="35" y="70"/>
                  </a:lnTo>
                  <a:close/>
                  <a:moveTo>
                    <a:pt x="10" y="70"/>
                  </a:moveTo>
                  <a:lnTo>
                    <a:pt x="0" y="70"/>
                  </a:lnTo>
                  <a:lnTo>
                    <a:pt x="0" y="64"/>
                  </a:lnTo>
                  <a:lnTo>
                    <a:pt x="0" y="63"/>
                  </a:lnTo>
                  <a:lnTo>
                    <a:pt x="1" y="64"/>
                  </a:lnTo>
                  <a:lnTo>
                    <a:pt x="1" y="70"/>
                  </a:lnTo>
                  <a:lnTo>
                    <a:pt x="0" y="69"/>
                  </a:lnTo>
                  <a:lnTo>
                    <a:pt x="10" y="69"/>
                  </a:lnTo>
                  <a:lnTo>
                    <a:pt x="11" y="70"/>
                  </a:lnTo>
                  <a:lnTo>
                    <a:pt x="10" y="70"/>
                  </a:lnTo>
                  <a:close/>
                  <a:moveTo>
                    <a:pt x="0" y="54"/>
                  </a:moveTo>
                  <a:lnTo>
                    <a:pt x="0" y="39"/>
                  </a:lnTo>
                  <a:lnTo>
                    <a:pt x="0" y="38"/>
                  </a:lnTo>
                  <a:lnTo>
                    <a:pt x="1" y="39"/>
                  </a:lnTo>
                  <a:lnTo>
                    <a:pt x="1" y="54"/>
                  </a:lnTo>
                  <a:lnTo>
                    <a:pt x="0" y="55"/>
                  </a:lnTo>
                  <a:lnTo>
                    <a:pt x="0" y="54"/>
                  </a:lnTo>
                  <a:close/>
                  <a:moveTo>
                    <a:pt x="0" y="29"/>
                  </a:moveTo>
                  <a:lnTo>
                    <a:pt x="0" y="13"/>
                  </a:lnTo>
                  <a:lnTo>
                    <a:pt x="1" y="13"/>
                  </a:lnTo>
                  <a:lnTo>
                    <a:pt x="1" y="29"/>
                  </a:lnTo>
                  <a:lnTo>
                    <a:pt x="0" y="30"/>
                  </a:lnTo>
                  <a:lnTo>
                    <a:pt x="0" y="29"/>
                  </a:lnTo>
                  <a:close/>
                </a:path>
              </a:pathLst>
            </a:custGeom>
            <a:solidFill>
              <a:srgbClr val="000000"/>
            </a:solidFill>
            <a:ln w="9525">
              <a:noFill/>
              <a:round/>
              <a:headEnd/>
              <a:tailEnd/>
            </a:ln>
          </p:spPr>
          <p:txBody>
            <a:bodyPr/>
            <a:lstStyle/>
            <a:p>
              <a:endParaRPr lang="en-US"/>
            </a:p>
          </p:txBody>
        </p:sp>
        <p:sp>
          <p:nvSpPr>
            <p:cNvPr id="412" name="Freeform 409"/>
            <p:cNvSpPr>
              <a:spLocks/>
            </p:cNvSpPr>
            <p:nvPr/>
          </p:nvSpPr>
          <p:spPr bwMode="auto">
            <a:xfrm>
              <a:off x="2864" y="2204"/>
              <a:ext cx="1" cy="17"/>
            </a:xfrm>
            <a:custGeom>
              <a:avLst/>
              <a:gdLst>
                <a:gd name="T0" fmla="*/ 1 w 1"/>
                <a:gd name="T1" fmla="*/ 0 h 17"/>
                <a:gd name="T2" fmla="*/ 1 w 1"/>
                <a:gd name="T3" fmla="*/ 17 h 17"/>
                <a:gd name="T4" fmla="*/ 0 w 1"/>
                <a:gd name="T5" fmla="*/ 17 h 17"/>
                <a:gd name="T6" fmla="*/ 0 w 1"/>
                <a:gd name="T7" fmla="*/ 17 h 17"/>
                <a:gd name="T8" fmla="*/ 0 w 1"/>
                <a:gd name="T9" fmla="*/ 0 h 17"/>
                <a:gd name="T10" fmla="*/ 0 w 1"/>
                <a:gd name="T11" fmla="*/ 0 h 17"/>
                <a:gd name="T12" fmla="*/ 1 w 1"/>
                <a:gd name="T13" fmla="*/ 0 h 17"/>
                <a:gd name="T14" fmla="*/ 1 w 1"/>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7"/>
                <a:gd name="T26" fmla="*/ 1 w 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7">
                  <a:moveTo>
                    <a:pt x="1" y="0"/>
                  </a:moveTo>
                  <a:lnTo>
                    <a:pt x="1" y="17"/>
                  </a:lnTo>
                  <a:lnTo>
                    <a:pt x="0" y="17"/>
                  </a:lnTo>
                  <a:lnTo>
                    <a:pt x="0" y="0"/>
                  </a:lnTo>
                  <a:lnTo>
                    <a:pt x="1" y="0"/>
                  </a:lnTo>
                </a:path>
              </a:pathLst>
            </a:custGeom>
            <a:noFill/>
            <a:ln w="1588">
              <a:solidFill>
                <a:srgbClr val="000000"/>
              </a:solidFill>
              <a:round/>
              <a:headEnd/>
              <a:tailEnd/>
            </a:ln>
          </p:spPr>
          <p:txBody>
            <a:bodyPr/>
            <a:lstStyle/>
            <a:p>
              <a:endParaRPr lang="en-US"/>
            </a:p>
          </p:txBody>
        </p:sp>
        <p:sp>
          <p:nvSpPr>
            <p:cNvPr id="413" name="Freeform 410"/>
            <p:cNvSpPr>
              <a:spLocks/>
            </p:cNvSpPr>
            <p:nvPr/>
          </p:nvSpPr>
          <p:spPr bwMode="auto">
            <a:xfrm>
              <a:off x="2864" y="2230"/>
              <a:ext cx="1" cy="16"/>
            </a:xfrm>
            <a:custGeom>
              <a:avLst/>
              <a:gdLst>
                <a:gd name="T0" fmla="*/ 1 w 1"/>
                <a:gd name="T1" fmla="*/ 0 h 16"/>
                <a:gd name="T2" fmla="*/ 1 w 1"/>
                <a:gd name="T3" fmla="*/ 16 h 16"/>
                <a:gd name="T4" fmla="*/ 0 w 1"/>
                <a:gd name="T5" fmla="*/ 16 h 16"/>
                <a:gd name="T6" fmla="*/ 0 w 1"/>
                <a:gd name="T7" fmla="*/ 16 h 16"/>
                <a:gd name="T8" fmla="*/ 0 w 1"/>
                <a:gd name="T9" fmla="*/ 0 h 16"/>
                <a:gd name="T10" fmla="*/ 0 w 1"/>
                <a:gd name="T11" fmla="*/ 0 h 16"/>
                <a:gd name="T12" fmla="*/ 1 w 1"/>
                <a:gd name="T13" fmla="*/ 0 h 16"/>
                <a:gd name="T14" fmla="*/ 1 w 1"/>
                <a:gd name="T15" fmla="*/ 0 h 16"/>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6"/>
                <a:gd name="T26" fmla="*/ 1 w 1"/>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6">
                  <a:moveTo>
                    <a:pt x="1" y="0"/>
                  </a:moveTo>
                  <a:lnTo>
                    <a:pt x="1" y="16"/>
                  </a:lnTo>
                  <a:lnTo>
                    <a:pt x="0" y="16"/>
                  </a:lnTo>
                  <a:lnTo>
                    <a:pt x="0" y="0"/>
                  </a:lnTo>
                  <a:lnTo>
                    <a:pt x="1" y="0"/>
                  </a:lnTo>
                </a:path>
              </a:pathLst>
            </a:custGeom>
            <a:noFill/>
            <a:ln w="1588">
              <a:solidFill>
                <a:srgbClr val="000000"/>
              </a:solidFill>
              <a:round/>
              <a:headEnd/>
              <a:tailEnd/>
            </a:ln>
          </p:spPr>
          <p:txBody>
            <a:bodyPr/>
            <a:lstStyle/>
            <a:p>
              <a:endParaRPr lang="en-US"/>
            </a:p>
          </p:txBody>
        </p:sp>
        <p:sp>
          <p:nvSpPr>
            <p:cNvPr id="414" name="Freeform 411"/>
            <p:cNvSpPr>
              <a:spLocks/>
            </p:cNvSpPr>
            <p:nvPr/>
          </p:nvSpPr>
          <p:spPr bwMode="auto">
            <a:xfrm>
              <a:off x="2864" y="2255"/>
              <a:ext cx="1" cy="16"/>
            </a:xfrm>
            <a:custGeom>
              <a:avLst/>
              <a:gdLst>
                <a:gd name="T0" fmla="*/ 1 w 1"/>
                <a:gd name="T1" fmla="*/ 0 h 16"/>
                <a:gd name="T2" fmla="*/ 1 w 1"/>
                <a:gd name="T3" fmla="*/ 16 h 16"/>
                <a:gd name="T4" fmla="*/ 0 w 1"/>
                <a:gd name="T5" fmla="*/ 16 h 16"/>
                <a:gd name="T6" fmla="*/ 0 w 1"/>
                <a:gd name="T7" fmla="*/ 16 h 16"/>
                <a:gd name="T8" fmla="*/ 0 w 1"/>
                <a:gd name="T9" fmla="*/ 0 h 16"/>
                <a:gd name="T10" fmla="*/ 0 w 1"/>
                <a:gd name="T11" fmla="*/ 0 h 16"/>
                <a:gd name="T12" fmla="*/ 1 w 1"/>
                <a:gd name="T13" fmla="*/ 0 h 16"/>
                <a:gd name="T14" fmla="*/ 1 w 1"/>
                <a:gd name="T15" fmla="*/ 0 h 16"/>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6"/>
                <a:gd name="T26" fmla="*/ 1 w 1"/>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6">
                  <a:moveTo>
                    <a:pt x="1" y="0"/>
                  </a:moveTo>
                  <a:lnTo>
                    <a:pt x="1" y="16"/>
                  </a:lnTo>
                  <a:lnTo>
                    <a:pt x="0" y="16"/>
                  </a:lnTo>
                  <a:lnTo>
                    <a:pt x="0" y="0"/>
                  </a:lnTo>
                  <a:lnTo>
                    <a:pt x="1" y="0"/>
                  </a:lnTo>
                </a:path>
              </a:pathLst>
            </a:custGeom>
            <a:noFill/>
            <a:ln w="1588">
              <a:solidFill>
                <a:srgbClr val="000000"/>
              </a:solidFill>
              <a:round/>
              <a:headEnd/>
              <a:tailEnd/>
            </a:ln>
          </p:spPr>
          <p:txBody>
            <a:bodyPr/>
            <a:lstStyle/>
            <a:p>
              <a:endParaRPr lang="en-US"/>
            </a:p>
          </p:txBody>
        </p:sp>
        <p:sp>
          <p:nvSpPr>
            <p:cNvPr id="415" name="Freeform 412"/>
            <p:cNvSpPr>
              <a:spLocks/>
            </p:cNvSpPr>
            <p:nvPr/>
          </p:nvSpPr>
          <p:spPr bwMode="auto">
            <a:xfrm>
              <a:off x="2842" y="2273"/>
              <a:ext cx="16" cy="1"/>
            </a:xfrm>
            <a:custGeom>
              <a:avLst/>
              <a:gdLst>
                <a:gd name="T0" fmla="*/ 16 w 16"/>
                <a:gd name="T1" fmla="*/ 1 h 1"/>
                <a:gd name="T2" fmla="*/ 0 w 16"/>
                <a:gd name="T3" fmla="*/ 1 h 1"/>
                <a:gd name="T4" fmla="*/ 0 w 16"/>
                <a:gd name="T5" fmla="*/ 1 h 1"/>
                <a:gd name="T6" fmla="*/ 0 w 16"/>
                <a:gd name="T7" fmla="*/ 0 h 1"/>
                <a:gd name="T8" fmla="*/ 16 w 16"/>
                <a:gd name="T9" fmla="*/ 0 h 1"/>
                <a:gd name="T10" fmla="*/ 16 w 16"/>
                <a:gd name="T11" fmla="*/ 1 h 1"/>
                <a:gd name="T12" fmla="*/ 16 w 16"/>
                <a:gd name="T13" fmla="*/ 1 h 1"/>
                <a:gd name="T14" fmla="*/ 16 w 16"/>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
                <a:gd name="T26" fmla="*/ 16 w 16"/>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
                  <a:moveTo>
                    <a:pt x="16" y="1"/>
                  </a:moveTo>
                  <a:lnTo>
                    <a:pt x="0" y="1"/>
                  </a:lnTo>
                  <a:lnTo>
                    <a:pt x="0" y="0"/>
                  </a:lnTo>
                  <a:lnTo>
                    <a:pt x="16" y="0"/>
                  </a:lnTo>
                  <a:lnTo>
                    <a:pt x="16" y="1"/>
                  </a:lnTo>
                </a:path>
              </a:pathLst>
            </a:custGeom>
            <a:noFill/>
            <a:ln w="1588">
              <a:solidFill>
                <a:srgbClr val="000000"/>
              </a:solidFill>
              <a:round/>
              <a:headEnd/>
              <a:tailEnd/>
            </a:ln>
          </p:spPr>
          <p:txBody>
            <a:bodyPr/>
            <a:lstStyle/>
            <a:p>
              <a:endParaRPr lang="en-US"/>
            </a:p>
          </p:txBody>
        </p:sp>
        <p:sp>
          <p:nvSpPr>
            <p:cNvPr id="416" name="Freeform 413"/>
            <p:cNvSpPr>
              <a:spLocks/>
            </p:cNvSpPr>
            <p:nvPr/>
          </p:nvSpPr>
          <p:spPr bwMode="auto">
            <a:xfrm>
              <a:off x="2816" y="2273"/>
              <a:ext cx="17" cy="1"/>
            </a:xfrm>
            <a:custGeom>
              <a:avLst/>
              <a:gdLst>
                <a:gd name="T0" fmla="*/ 17 w 17"/>
                <a:gd name="T1" fmla="*/ 1 h 1"/>
                <a:gd name="T2" fmla="*/ 1 w 17"/>
                <a:gd name="T3" fmla="*/ 1 h 1"/>
                <a:gd name="T4" fmla="*/ 0 w 17"/>
                <a:gd name="T5" fmla="*/ 1 h 1"/>
                <a:gd name="T6" fmla="*/ 1 w 17"/>
                <a:gd name="T7" fmla="*/ 0 h 1"/>
                <a:gd name="T8" fmla="*/ 17 w 17"/>
                <a:gd name="T9" fmla="*/ 0 h 1"/>
                <a:gd name="T10" fmla="*/ 17 w 17"/>
                <a:gd name="T11" fmla="*/ 1 h 1"/>
                <a:gd name="T12" fmla="*/ 17 w 17"/>
                <a:gd name="T13" fmla="*/ 1 h 1"/>
                <a:gd name="T14" fmla="*/ 17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7" y="1"/>
                  </a:moveTo>
                  <a:lnTo>
                    <a:pt x="1" y="1"/>
                  </a:lnTo>
                  <a:lnTo>
                    <a:pt x="0" y="1"/>
                  </a:lnTo>
                  <a:lnTo>
                    <a:pt x="1" y="0"/>
                  </a:lnTo>
                  <a:lnTo>
                    <a:pt x="17" y="0"/>
                  </a:lnTo>
                  <a:lnTo>
                    <a:pt x="17" y="1"/>
                  </a:lnTo>
                </a:path>
              </a:pathLst>
            </a:custGeom>
            <a:noFill/>
            <a:ln w="1588">
              <a:solidFill>
                <a:srgbClr val="000000"/>
              </a:solidFill>
              <a:round/>
              <a:headEnd/>
              <a:tailEnd/>
            </a:ln>
          </p:spPr>
          <p:txBody>
            <a:bodyPr/>
            <a:lstStyle/>
            <a:p>
              <a:endParaRPr lang="en-US"/>
            </a:p>
          </p:txBody>
        </p:sp>
        <p:sp>
          <p:nvSpPr>
            <p:cNvPr id="417" name="Freeform 414"/>
            <p:cNvSpPr>
              <a:spLocks/>
            </p:cNvSpPr>
            <p:nvPr/>
          </p:nvSpPr>
          <p:spPr bwMode="auto">
            <a:xfrm>
              <a:off x="2791" y="2273"/>
              <a:ext cx="17" cy="1"/>
            </a:xfrm>
            <a:custGeom>
              <a:avLst/>
              <a:gdLst>
                <a:gd name="T0" fmla="*/ 16 w 17"/>
                <a:gd name="T1" fmla="*/ 1 h 1"/>
                <a:gd name="T2" fmla="*/ 1 w 17"/>
                <a:gd name="T3" fmla="*/ 1 h 1"/>
                <a:gd name="T4" fmla="*/ 0 w 17"/>
                <a:gd name="T5" fmla="*/ 1 h 1"/>
                <a:gd name="T6" fmla="*/ 1 w 17"/>
                <a:gd name="T7" fmla="*/ 0 h 1"/>
                <a:gd name="T8" fmla="*/ 16 w 17"/>
                <a:gd name="T9" fmla="*/ 0 h 1"/>
                <a:gd name="T10" fmla="*/ 17 w 17"/>
                <a:gd name="T11" fmla="*/ 1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1"/>
                  </a:lnTo>
                  <a:lnTo>
                    <a:pt x="1" y="0"/>
                  </a:lnTo>
                  <a:lnTo>
                    <a:pt x="16" y="0"/>
                  </a:lnTo>
                  <a:lnTo>
                    <a:pt x="17" y="1"/>
                  </a:lnTo>
                  <a:lnTo>
                    <a:pt x="16" y="1"/>
                  </a:lnTo>
                </a:path>
              </a:pathLst>
            </a:custGeom>
            <a:noFill/>
            <a:ln w="1588">
              <a:solidFill>
                <a:srgbClr val="000000"/>
              </a:solidFill>
              <a:round/>
              <a:headEnd/>
              <a:tailEnd/>
            </a:ln>
          </p:spPr>
          <p:txBody>
            <a:bodyPr/>
            <a:lstStyle/>
            <a:p>
              <a:endParaRPr lang="en-US"/>
            </a:p>
          </p:txBody>
        </p:sp>
        <p:sp>
          <p:nvSpPr>
            <p:cNvPr id="418" name="Freeform 415"/>
            <p:cNvSpPr>
              <a:spLocks/>
            </p:cNvSpPr>
            <p:nvPr/>
          </p:nvSpPr>
          <p:spPr bwMode="auto">
            <a:xfrm>
              <a:off x="2766" y="2273"/>
              <a:ext cx="17" cy="1"/>
            </a:xfrm>
            <a:custGeom>
              <a:avLst/>
              <a:gdLst>
                <a:gd name="T0" fmla="*/ 16 w 17"/>
                <a:gd name="T1" fmla="*/ 1 h 1"/>
                <a:gd name="T2" fmla="*/ 0 w 17"/>
                <a:gd name="T3" fmla="*/ 1 h 1"/>
                <a:gd name="T4" fmla="*/ 0 w 17"/>
                <a:gd name="T5" fmla="*/ 1 h 1"/>
                <a:gd name="T6" fmla="*/ 0 w 17"/>
                <a:gd name="T7" fmla="*/ 0 h 1"/>
                <a:gd name="T8" fmla="*/ 16 w 17"/>
                <a:gd name="T9" fmla="*/ 0 h 1"/>
                <a:gd name="T10" fmla="*/ 17 w 17"/>
                <a:gd name="T11" fmla="*/ 1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0" y="1"/>
                  </a:lnTo>
                  <a:lnTo>
                    <a:pt x="0" y="0"/>
                  </a:lnTo>
                  <a:lnTo>
                    <a:pt x="16" y="0"/>
                  </a:lnTo>
                  <a:lnTo>
                    <a:pt x="17" y="1"/>
                  </a:lnTo>
                  <a:lnTo>
                    <a:pt x="16" y="1"/>
                  </a:lnTo>
                </a:path>
              </a:pathLst>
            </a:custGeom>
            <a:noFill/>
            <a:ln w="1588">
              <a:solidFill>
                <a:srgbClr val="000000"/>
              </a:solidFill>
              <a:round/>
              <a:headEnd/>
              <a:tailEnd/>
            </a:ln>
          </p:spPr>
          <p:txBody>
            <a:bodyPr/>
            <a:lstStyle/>
            <a:p>
              <a:endParaRPr lang="en-US"/>
            </a:p>
          </p:txBody>
        </p:sp>
        <p:sp>
          <p:nvSpPr>
            <p:cNvPr id="419" name="Freeform 416"/>
            <p:cNvSpPr>
              <a:spLocks/>
            </p:cNvSpPr>
            <p:nvPr/>
          </p:nvSpPr>
          <p:spPr bwMode="auto">
            <a:xfrm>
              <a:off x="2740" y="2273"/>
              <a:ext cx="17" cy="1"/>
            </a:xfrm>
            <a:custGeom>
              <a:avLst/>
              <a:gdLst>
                <a:gd name="T0" fmla="*/ 17 w 17"/>
                <a:gd name="T1" fmla="*/ 1 h 1"/>
                <a:gd name="T2" fmla="*/ 1 w 17"/>
                <a:gd name="T3" fmla="*/ 1 h 1"/>
                <a:gd name="T4" fmla="*/ 0 w 17"/>
                <a:gd name="T5" fmla="*/ 1 h 1"/>
                <a:gd name="T6" fmla="*/ 1 w 17"/>
                <a:gd name="T7" fmla="*/ 0 h 1"/>
                <a:gd name="T8" fmla="*/ 17 w 17"/>
                <a:gd name="T9" fmla="*/ 0 h 1"/>
                <a:gd name="T10" fmla="*/ 17 w 17"/>
                <a:gd name="T11" fmla="*/ 1 h 1"/>
                <a:gd name="T12" fmla="*/ 17 w 17"/>
                <a:gd name="T13" fmla="*/ 1 h 1"/>
                <a:gd name="T14" fmla="*/ 17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7" y="1"/>
                  </a:moveTo>
                  <a:lnTo>
                    <a:pt x="1" y="1"/>
                  </a:lnTo>
                  <a:lnTo>
                    <a:pt x="0" y="1"/>
                  </a:lnTo>
                  <a:lnTo>
                    <a:pt x="1" y="0"/>
                  </a:lnTo>
                  <a:lnTo>
                    <a:pt x="17" y="0"/>
                  </a:lnTo>
                  <a:lnTo>
                    <a:pt x="17" y="1"/>
                  </a:lnTo>
                </a:path>
              </a:pathLst>
            </a:custGeom>
            <a:noFill/>
            <a:ln w="1588">
              <a:solidFill>
                <a:srgbClr val="000000"/>
              </a:solidFill>
              <a:round/>
              <a:headEnd/>
              <a:tailEnd/>
            </a:ln>
          </p:spPr>
          <p:txBody>
            <a:bodyPr/>
            <a:lstStyle/>
            <a:p>
              <a:endParaRPr lang="en-US"/>
            </a:p>
          </p:txBody>
        </p:sp>
        <p:sp>
          <p:nvSpPr>
            <p:cNvPr id="420" name="Freeform 417"/>
            <p:cNvSpPr>
              <a:spLocks/>
            </p:cNvSpPr>
            <p:nvPr/>
          </p:nvSpPr>
          <p:spPr bwMode="auto">
            <a:xfrm>
              <a:off x="2715" y="2273"/>
              <a:ext cx="17" cy="1"/>
            </a:xfrm>
            <a:custGeom>
              <a:avLst/>
              <a:gdLst>
                <a:gd name="T0" fmla="*/ 16 w 17"/>
                <a:gd name="T1" fmla="*/ 1 h 1"/>
                <a:gd name="T2" fmla="*/ 1 w 17"/>
                <a:gd name="T3" fmla="*/ 1 h 1"/>
                <a:gd name="T4" fmla="*/ 0 w 17"/>
                <a:gd name="T5" fmla="*/ 1 h 1"/>
                <a:gd name="T6" fmla="*/ 1 w 17"/>
                <a:gd name="T7" fmla="*/ 0 h 1"/>
                <a:gd name="T8" fmla="*/ 16 w 17"/>
                <a:gd name="T9" fmla="*/ 0 h 1"/>
                <a:gd name="T10" fmla="*/ 17 w 17"/>
                <a:gd name="T11" fmla="*/ 1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1"/>
                  </a:lnTo>
                  <a:lnTo>
                    <a:pt x="1" y="0"/>
                  </a:lnTo>
                  <a:lnTo>
                    <a:pt x="16" y="0"/>
                  </a:lnTo>
                  <a:lnTo>
                    <a:pt x="17" y="1"/>
                  </a:lnTo>
                  <a:lnTo>
                    <a:pt x="16" y="1"/>
                  </a:lnTo>
                </a:path>
              </a:pathLst>
            </a:custGeom>
            <a:noFill/>
            <a:ln w="1588">
              <a:solidFill>
                <a:srgbClr val="000000"/>
              </a:solidFill>
              <a:round/>
              <a:headEnd/>
              <a:tailEnd/>
            </a:ln>
          </p:spPr>
          <p:txBody>
            <a:bodyPr/>
            <a:lstStyle/>
            <a:p>
              <a:endParaRPr lang="en-US"/>
            </a:p>
          </p:txBody>
        </p:sp>
        <p:sp>
          <p:nvSpPr>
            <p:cNvPr id="421" name="Freeform 418"/>
            <p:cNvSpPr>
              <a:spLocks/>
            </p:cNvSpPr>
            <p:nvPr/>
          </p:nvSpPr>
          <p:spPr bwMode="auto">
            <a:xfrm>
              <a:off x="2690" y="2273"/>
              <a:ext cx="17" cy="1"/>
            </a:xfrm>
            <a:custGeom>
              <a:avLst/>
              <a:gdLst>
                <a:gd name="T0" fmla="*/ 16 w 17"/>
                <a:gd name="T1" fmla="*/ 1 h 1"/>
                <a:gd name="T2" fmla="*/ 1 w 17"/>
                <a:gd name="T3" fmla="*/ 1 h 1"/>
                <a:gd name="T4" fmla="*/ 0 w 17"/>
                <a:gd name="T5" fmla="*/ 1 h 1"/>
                <a:gd name="T6" fmla="*/ 1 w 17"/>
                <a:gd name="T7" fmla="*/ 0 h 1"/>
                <a:gd name="T8" fmla="*/ 16 w 17"/>
                <a:gd name="T9" fmla="*/ 0 h 1"/>
                <a:gd name="T10" fmla="*/ 17 w 17"/>
                <a:gd name="T11" fmla="*/ 1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1"/>
                  </a:lnTo>
                  <a:lnTo>
                    <a:pt x="1" y="0"/>
                  </a:lnTo>
                  <a:lnTo>
                    <a:pt x="16" y="0"/>
                  </a:lnTo>
                  <a:lnTo>
                    <a:pt x="17" y="1"/>
                  </a:lnTo>
                  <a:lnTo>
                    <a:pt x="16" y="1"/>
                  </a:lnTo>
                </a:path>
              </a:pathLst>
            </a:custGeom>
            <a:noFill/>
            <a:ln w="1588">
              <a:solidFill>
                <a:srgbClr val="000000"/>
              </a:solidFill>
              <a:round/>
              <a:headEnd/>
              <a:tailEnd/>
            </a:ln>
          </p:spPr>
          <p:txBody>
            <a:bodyPr/>
            <a:lstStyle/>
            <a:p>
              <a:endParaRPr lang="en-US"/>
            </a:p>
          </p:txBody>
        </p:sp>
        <p:sp>
          <p:nvSpPr>
            <p:cNvPr id="422" name="Freeform 419"/>
            <p:cNvSpPr>
              <a:spLocks/>
            </p:cNvSpPr>
            <p:nvPr/>
          </p:nvSpPr>
          <p:spPr bwMode="auto">
            <a:xfrm>
              <a:off x="2671" y="2267"/>
              <a:ext cx="11" cy="7"/>
            </a:xfrm>
            <a:custGeom>
              <a:avLst/>
              <a:gdLst>
                <a:gd name="T0" fmla="*/ 10 w 11"/>
                <a:gd name="T1" fmla="*/ 7 h 7"/>
                <a:gd name="T2" fmla="*/ 0 w 11"/>
                <a:gd name="T3" fmla="*/ 7 h 7"/>
                <a:gd name="T4" fmla="*/ 0 w 11"/>
                <a:gd name="T5" fmla="*/ 7 h 7"/>
                <a:gd name="T6" fmla="*/ 0 w 11"/>
                <a:gd name="T7" fmla="*/ 1 h 7"/>
                <a:gd name="T8" fmla="*/ 0 w 11"/>
                <a:gd name="T9" fmla="*/ 0 h 7"/>
                <a:gd name="T10" fmla="*/ 1 w 11"/>
                <a:gd name="T11" fmla="*/ 1 h 7"/>
                <a:gd name="T12" fmla="*/ 1 w 11"/>
                <a:gd name="T13" fmla="*/ 7 h 7"/>
                <a:gd name="T14" fmla="*/ 0 w 11"/>
                <a:gd name="T15" fmla="*/ 6 h 7"/>
                <a:gd name="T16" fmla="*/ 10 w 11"/>
                <a:gd name="T17" fmla="*/ 6 h 7"/>
                <a:gd name="T18" fmla="*/ 11 w 11"/>
                <a:gd name="T19" fmla="*/ 7 h 7"/>
                <a:gd name="T20" fmla="*/ 10 w 11"/>
                <a:gd name="T21" fmla="*/ 7 h 7"/>
                <a:gd name="T22" fmla="*/ 10 w 11"/>
                <a:gd name="T23" fmla="*/ 7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7"/>
                <a:gd name="T38" fmla="*/ 11 w 11"/>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7">
                  <a:moveTo>
                    <a:pt x="10" y="7"/>
                  </a:moveTo>
                  <a:lnTo>
                    <a:pt x="0" y="7"/>
                  </a:lnTo>
                  <a:lnTo>
                    <a:pt x="0" y="1"/>
                  </a:lnTo>
                  <a:lnTo>
                    <a:pt x="0" y="0"/>
                  </a:lnTo>
                  <a:lnTo>
                    <a:pt x="1" y="1"/>
                  </a:lnTo>
                  <a:lnTo>
                    <a:pt x="1" y="7"/>
                  </a:lnTo>
                  <a:lnTo>
                    <a:pt x="0" y="6"/>
                  </a:lnTo>
                  <a:lnTo>
                    <a:pt x="10" y="6"/>
                  </a:lnTo>
                  <a:lnTo>
                    <a:pt x="11" y="7"/>
                  </a:lnTo>
                  <a:lnTo>
                    <a:pt x="10" y="7"/>
                  </a:lnTo>
                </a:path>
              </a:pathLst>
            </a:custGeom>
            <a:noFill/>
            <a:ln w="1588">
              <a:solidFill>
                <a:srgbClr val="000000"/>
              </a:solidFill>
              <a:round/>
              <a:headEnd/>
              <a:tailEnd/>
            </a:ln>
          </p:spPr>
          <p:txBody>
            <a:bodyPr/>
            <a:lstStyle/>
            <a:p>
              <a:endParaRPr lang="en-US"/>
            </a:p>
          </p:txBody>
        </p:sp>
        <p:sp>
          <p:nvSpPr>
            <p:cNvPr id="423" name="Freeform 420"/>
            <p:cNvSpPr>
              <a:spLocks/>
            </p:cNvSpPr>
            <p:nvPr/>
          </p:nvSpPr>
          <p:spPr bwMode="auto">
            <a:xfrm>
              <a:off x="2671" y="2242"/>
              <a:ext cx="1" cy="17"/>
            </a:xfrm>
            <a:custGeom>
              <a:avLst/>
              <a:gdLst>
                <a:gd name="T0" fmla="*/ 0 w 1"/>
                <a:gd name="T1" fmla="*/ 16 h 17"/>
                <a:gd name="T2" fmla="*/ 0 w 1"/>
                <a:gd name="T3" fmla="*/ 1 h 17"/>
                <a:gd name="T4" fmla="*/ 0 w 1"/>
                <a:gd name="T5" fmla="*/ 0 h 17"/>
                <a:gd name="T6" fmla="*/ 1 w 1"/>
                <a:gd name="T7" fmla="*/ 1 h 17"/>
                <a:gd name="T8" fmla="*/ 1 w 1"/>
                <a:gd name="T9" fmla="*/ 16 h 17"/>
                <a:gd name="T10" fmla="*/ 0 w 1"/>
                <a:gd name="T11" fmla="*/ 17 h 17"/>
                <a:gd name="T12" fmla="*/ 0 w 1"/>
                <a:gd name="T13" fmla="*/ 16 h 17"/>
                <a:gd name="T14" fmla="*/ 0 w 1"/>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7"/>
                <a:gd name="T26" fmla="*/ 1 w 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7">
                  <a:moveTo>
                    <a:pt x="0" y="16"/>
                  </a:moveTo>
                  <a:lnTo>
                    <a:pt x="0" y="1"/>
                  </a:lnTo>
                  <a:lnTo>
                    <a:pt x="0" y="0"/>
                  </a:lnTo>
                  <a:lnTo>
                    <a:pt x="1" y="1"/>
                  </a:lnTo>
                  <a:lnTo>
                    <a:pt x="1" y="16"/>
                  </a:lnTo>
                  <a:lnTo>
                    <a:pt x="0" y="17"/>
                  </a:lnTo>
                  <a:lnTo>
                    <a:pt x="0" y="16"/>
                  </a:lnTo>
                </a:path>
              </a:pathLst>
            </a:custGeom>
            <a:noFill/>
            <a:ln w="1588">
              <a:solidFill>
                <a:srgbClr val="000000"/>
              </a:solidFill>
              <a:round/>
              <a:headEnd/>
              <a:tailEnd/>
            </a:ln>
          </p:spPr>
          <p:txBody>
            <a:bodyPr/>
            <a:lstStyle/>
            <a:p>
              <a:endParaRPr lang="en-US"/>
            </a:p>
          </p:txBody>
        </p:sp>
        <p:sp>
          <p:nvSpPr>
            <p:cNvPr id="424" name="Freeform 421"/>
            <p:cNvSpPr>
              <a:spLocks/>
            </p:cNvSpPr>
            <p:nvPr/>
          </p:nvSpPr>
          <p:spPr bwMode="auto">
            <a:xfrm>
              <a:off x="2671" y="2217"/>
              <a:ext cx="1" cy="17"/>
            </a:xfrm>
            <a:custGeom>
              <a:avLst/>
              <a:gdLst>
                <a:gd name="T0" fmla="*/ 0 w 1"/>
                <a:gd name="T1" fmla="*/ 16 h 17"/>
                <a:gd name="T2" fmla="*/ 0 w 1"/>
                <a:gd name="T3" fmla="*/ 0 h 17"/>
                <a:gd name="T4" fmla="*/ 0 w 1"/>
                <a:gd name="T5" fmla="*/ 0 h 17"/>
                <a:gd name="T6" fmla="*/ 1 w 1"/>
                <a:gd name="T7" fmla="*/ 0 h 17"/>
                <a:gd name="T8" fmla="*/ 1 w 1"/>
                <a:gd name="T9" fmla="*/ 16 h 17"/>
                <a:gd name="T10" fmla="*/ 0 w 1"/>
                <a:gd name="T11" fmla="*/ 17 h 17"/>
                <a:gd name="T12" fmla="*/ 0 w 1"/>
                <a:gd name="T13" fmla="*/ 16 h 17"/>
                <a:gd name="T14" fmla="*/ 0 w 1"/>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7"/>
                <a:gd name="T26" fmla="*/ 1 w 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7">
                  <a:moveTo>
                    <a:pt x="0" y="16"/>
                  </a:moveTo>
                  <a:lnTo>
                    <a:pt x="0" y="0"/>
                  </a:lnTo>
                  <a:lnTo>
                    <a:pt x="1" y="0"/>
                  </a:lnTo>
                  <a:lnTo>
                    <a:pt x="1" y="16"/>
                  </a:lnTo>
                  <a:lnTo>
                    <a:pt x="0" y="17"/>
                  </a:lnTo>
                  <a:lnTo>
                    <a:pt x="0" y="16"/>
                  </a:lnTo>
                </a:path>
              </a:pathLst>
            </a:custGeom>
            <a:noFill/>
            <a:ln w="1588">
              <a:solidFill>
                <a:srgbClr val="000000"/>
              </a:solidFill>
              <a:round/>
              <a:headEnd/>
              <a:tailEnd/>
            </a:ln>
          </p:spPr>
          <p:txBody>
            <a:bodyPr/>
            <a:lstStyle/>
            <a:p>
              <a:endParaRPr lang="en-US"/>
            </a:p>
          </p:txBody>
        </p:sp>
        <p:sp>
          <p:nvSpPr>
            <p:cNvPr id="425" name="Freeform 422"/>
            <p:cNvSpPr>
              <a:spLocks/>
            </p:cNvSpPr>
            <p:nvPr/>
          </p:nvSpPr>
          <p:spPr bwMode="auto">
            <a:xfrm>
              <a:off x="2668" y="2217"/>
              <a:ext cx="7" cy="12"/>
            </a:xfrm>
            <a:custGeom>
              <a:avLst/>
              <a:gdLst>
                <a:gd name="T0" fmla="*/ 7 w 7"/>
                <a:gd name="T1" fmla="*/ 12 h 12"/>
                <a:gd name="T2" fmla="*/ 3 w 7"/>
                <a:gd name="T3" fmla="*/ 0 h 12"/>
                <a:gd name="T4" fmla="*/ 0 w 7"/>
                <a:gd name="T5" fmla="*/ 12 h 12"/>
                <a:gd name="T6" fmla="*/ 0 60000 65536"/>
                <a:gd name="T7" fmla="*/ 0 60000 65536"/>
                <a:gd name="T8" fmla="*/ 0 60000 65536"/>
                <a:gd name="T9" fmla="*/ 0 w 7"/>
                <a:gd name="T10" fmla="*/ 0 h 12"/>
                <a:gd name="T11" fmla="*/ 7 w 7"/>
                <a:gd name="T12" fmla="*/ 12 h 12"/>
              </a:gdLst>
              <a:ahLst/>
              <a:cxnLst>
                <a:cxn ang="T6">
                  <a:pos x="T0" y="T1"/>
                </a:cxn>
                <a:cxn ang="T7">
                  <a:pos x="T2" y="T3"/>
                </a:cxn>
                <a:cxn ang="T8">
                  <a:pos x="T4" y="T5"/>
                </a:cxn>
              </a:cxnLst>
              <a:rect l="T9" t="T10" r="T11" b="T12"/>
              <a:pathLst>
                <a:path w="7" h="12">
                  <a:moveTo>
                    <a:pt x="7" y="12"/>
                  </a:moveTo>
                  <a:lnTo>
                    <a:pt x="3" y="0"/>
                  </a:lnTo>
                  <a:lnTo>
                    <a:pt x="0" y="12"/>
                  </a:lnTo>
                </a:path>
              </a:pathLst>
            </a:custGeom>
            <a:noFill/>
            <a:ln w="0">
              <a:solidFill>
                <a:srgbClr val="000000"/>
              </a:solidFill>
              <a:round/>
              <a:headEnd/>
              <a:tailEnd/>
            </a:ln>
          </p:spPr>
          <p:txBody>
            <a:bodyPr/>
            <a:lstStyle/>
            <a:p>
              <a:endParaRPr lang="en-US"/>
            </a:p>
          </p:txBody>
        </p:sp>
        <p:sp>
          <p:nvSpPr>
            <p:cNvPr id="426" name="Freeform 423"/>
            <p:cNvSpPr>
              <a:spLocks/>
            </p:cNvSpPr>
            <p:nvPr/>
          </p:nvSpPr>
          <p:spPr bwMode="auto">
            <a:xfrm>
              <a:off x="3068" y="1648"/>
              <a:ext cx="381" cy="264"/>
            </a:xfrm>
            <a:custGeom>
              <a:avLst/>
              <a:gdLst>
                <a:gd name="T0" fmla="*/ 0 w 381"/>
                <a:gd name="T1" fmla="*/ 0 h 264"/>
                <a:gd name="T2" fmla="*/ 0 w 381"/>
                <a:gd name="T3" fmla="*/ 264 h 264"/>
                <a:gd name="T4" fmla="*/ 381 w 381"/>
                <a:gd name="T5" fmla="*/ 264 h 264"/>
                <a:gd name="T6" fmla="*/ 381 w 381"/>
                <a:gd name="T7" fmla="*/ 0 h 264"/>
                <a:gd name="T8" fmla="*/ 0 w 381"/>
                <a:gd name="T9" fmla="*/ 0 h 264"/>
                <a:gd name="T10" fmla="*/ 0 w 381"/>
                <a:gd name="T11" fmla="*/ 0 h 264"/>
                <a:gd name="T12" fmla="*/ 0 60000 65536"/>
                <a:gd name="T13" fmla="*/ 0 60000 65536"/>
                <a:gd name="T14" fmla="*/ 0 60000 65536"/>
                <a:gd name="T15" fmla="*/ 0 60000 65536"/>
                <a:gd name="T16" fmla="*/ 0 60000 65536"/>
                <a:gd name="T17" fmla="*/ 0 60000 65536"/>
                <a:gd name="T18" fmla="*/ 0 w 381"/>
                <a:gd name="T19" fmla="*/ 0 h 264"/>
                <a:gd name="T20" fmla="*/ 381 w 381"/>
                <a:gd name="T21" fmla="*/ 264 h 264"/>
              </a:gdLst>
              <a:ahLst/>
              <a:cxnLst>
                <a:cxn ang="T12">
                  <a:pos x="T0" y="T1"/>
                </a:cxn>
                <a:cxn ang="T13">
                  <a:pos x="T2" y="T3"/>
                </a:cxn>
                <a:cxn ang="T14">
                  <a:pos x="T4" y="T5"/>
                </a:cxn>
                <a:cxn ang="T15">
                  <a:pos x="T6" y="T7"/>
                </a:cxn>
                <a:cxn ang="T16">
                  <a:pos x="T8" y="T9"/>
                </a:cxn>
                <a:cxn ang="T17">
                  <a:pos x="T10" y="T11"/>
                </a:cxn>
              </a:cxnLst>
              <a:rect l="T18" t="T19" r="T20" b="T21"/>
              <a:pathLst>
                <a:path w="381" h="264">
                  <a:moveTo>
                    <a:pt x="0" y="0"/>
                  </a:moveTo>
                  <a:lnTo>
                    <a:pt x="0" y="264"/>
                  </a:lnTo>
                  <a:lnTo>
                    <a:pt x="381" y="264"/>
                  </a:lnTo>
                  <a:lnTo>
                    <a:pt x="381" y="0"/>
                  </a:lnTo>
                  <a:lnTo>
                    <a:pt x="0" y="0"/>
                  </a:lnTo>
                  <a:close/>
                </a:path>
              </a:pathLst>
            </a:custGeom>
            <a:solidFill>
              <a:srgbClr val="FFFFFF"/>
            </a:solidFill>
            <a:ln w="9525">
              <a:noFill/>
              <a:round/>
              <a:headEnd/>
              <a:tailEnd/>
            </a:ln>
          </p:spPr>
          <p:txBody>
            <a:bodyPr/>
            <a:lstStyle/>
            <a:p>
              <a:endParaRPr lang="en-US"/>
            </a:p>
          </p:txBody>
        </p:sp>
        <p:sp>
          <p:nvSpPr>
            <p:cNvPr id="427" name="Freeform 424"/>
            <p:cNvSpPr>
              <a:spLocks/>
            </p:cNvSpPr>
            <p:nvPr/>
          </p:nvSpPr>
          <p:spPr bwMode="auto">
            <a:xfrm>
              <a:off x="3068" y="1648"/>
              <a:ext cx="381" cy="264"/>
            </a:xfrm>
            <a:custGeom>
              <a:avLst/>
              <a:gdLst>
                <a:gd name="T0" fmla="*/ 0 w 381"/>
                <a:gd name="T1" fmla="*/ 264 h 264"/>
                <a:gd name="T2" fmla="*/ 381 w 381"/>
                <a:gd name="T3" fmla="*/ 264 h 264"/>
                <a:gd name="T4" fmla="*/ 381 w 381"/>
                <a:gd name="T5" fmla="*/ 0 h 264"/>
                <a:gd name="T6" fmla="*/ 0 w 381"/>
                <a:gd name="T7" fmla="*/ 0 h 264"/>
                <a:gd name="T8" fmla="*/ 0 w 381"/>
                <a:gd name="T9" fmla="*/ 264 h 264"/>
                <a:gd name="T10" fmla="*/ 0 w 381"/>
                <a:gd name="T11" fmla="*/ 264 h 264"/>
                <a:gd name="T12" fmla="*/ 0 60000 65536"/>
                <a:gd name="T13" fmla="*/ 0 60000 65536"/>
                <a:gd name="T14" fmla="*/ 0 60000 65536"/>
                <a:gd name="T15" fmla="*/ 0 60000 65536"/>
                <a:gd name="T16" fmla="*/ 0 60000 65536"/>
                <a:gd name="T17" fmla="*/ 0 60000 65536"/>
                <a:gd name="T18" fmla="*/ 0 w 381"/>
                <a:gd name="T19" fmla="*/ 0 h 264"/>
                <a:gd name="T20" fmla="*/ 381 w 381"/>
                <a:gd name="T21" fmla="*/ 264 h 264"/>
              </a:gdLst>
              <a:ahLst/>
              <a:cxnLst>
                <a:cxn ang="T12">
                  <a:pos x="T0" y="T1"/>
                </a:cxn>
                <a:cxn ang="T13">
                  <a:pos x="T2" y="T3"/>
                </a:cxn>
                <a:cxn ang="T14">
                  <a:pos x="T4" y="T5"/>
                </a:cxn>
                <a:cxn ang="T15">
                  <a:pos x="T6" y="T7"/>
                </a:cxn>
                <a:cxn ang="T16">
                  <a:pos x="T8" y="T9"/>
                </a:cxn>
                <a:cxn ang="T17">
                  <a:pos x="T10" y="T11"/>
                </a:cxn>
              </a:cxnLst>
              <a:rect l="T18" t="T19" r="T20" b="T21"/>
              <a:pathLst>
                <a:path w="381" h="264">
                  <a:moveTo>
                    <a:pt x="0" y="264"/>
                  </a:moveTo>
                  <a:lnTo>
                    <a:pt x="381" y="264"/>
                  </a:lnTo>
                  <a:lnTo>
                    <a:pt x="381" y="0"/>
                  </a:lnTo>
                  <a:lnTo>
                    <a:pt x="0" y="0"/>
                  </a:lnTo>
                  <a:lnTo>
                    <a:pt x="0" y="264"/>
                  </a:lnTo>
                  <a:close/>
                </a:path>
              </a:pathLst>
            </a:custGeom>
            <a:noFill/>
            <a:ln w="3175">
              <a:solidFill>
                <a:srgbClr val="000000"/>
              </a:solidFill>
              <a:round/>
              <a:headEnd/>
              <a:tailEnd/>
            </a:ln>
          </p:spPr>
          <p:txBody>
            <a:bodyPr/>
            <a:lstStyle/>
            <a:p>
              <a:endParaRPr lang="en-US"/>
            </a:p>
          </p:txBody>
        </p:sp>
        <p:sp>
          <p:nvSpPr>
            <p:cNvPr id="428" name="Freeform 425"/>
            <p:cNvSpPr>
              <a:spLocks noEditPoints="1"/>
            </p:cNvSpPr>
            <p:nvPr/>
          </p:nvSpPr>
          <p:spPr bwMode="auto">
            <a:xfrm>
              <a:off x="3067" y="1911"/>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429" name="Freeform 426"/>
            <p:cNvSpPr>
              <a:spLocks/>
            </p:cNvSpPr>
            <p:nvPr/>
          </p:nvSpPr>
          <p:spPr bwMode="auto">
            <a:xfrm>
              <a:off x="3067" y="1911"/>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0" name="Freeform 427"/>
            <p:cNvSpPr>
              <a:spLocks/>
            </p:cNvSpPr>
            <p:nvPr/>
          </p:nvSpPr>
          <p:spPr bwMode="auto">
            <a:xfrm>
              <a:off x="3076" y="1911"/>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1" name="Freeform 428"/>
            <p:cNvSpPr>
              <a:spLocks/>
            </p:cNvSpPr>
            <p:nvPr/>
          </p:nvSpPr>
          <p:spPr bwMode="auto">
            <a:xfrm>
              <a:off x="308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2" name="Freeform 429"/>
            <p:cNvSpPr>
              <a:spLocks/>
            </p:cNvSpPr>
            <p:nvPr/>
          </p:nvSpPr>
          <p:spPr bwMode="auto">
            <a:xfrm>
              <a:off x="3097" y="1911"/>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3" name="Freeform 430"/>
            <p:cNvSpPr>
              <a:spLocks/>
            </p:cNvSpPr>
            <p:nvPr/>
          </p:nvSpPr>
          <p:spPr bwMode="auto">
            <a:xfrm>
              <a:off x="310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4" name="Freeform 431"/>
            <p:cNvSpPr>
              <a:spLocks/>
            </p:cNvSpPr>
            <p:nvPr/>
          </p:nvSpPr>
          <p:spPr bwMode="auto">
            <a:xfrm>
              <a:off x="311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5" name="Freeform 432"/>
            <p:cNvSpPr>
              <a:spLocks/>
            </p:cNvSpPr>
            <p:nvPr/>
          </p:nvSpPr>
          <p:spPr bwMode="auto">
            <a:xfrm>
              <a:off x="312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6" name="Freeform 433"/>
            <p:cNvSpPr>
              <a:spLocks/>
            </p:cNvSpPr>
            <p:nvPr/>
          </p:nvSpPr>
          <p:spPr bwMode="auto">
            <a:xfrm>
              <a:off x="313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7" name="Freeform 434"/>
            <p:cNvSpPr>
              <a:spLocks/>
            </p:cNvSpPr>
            <p:nvPr/>
          </p:nvSpPr>
          <p:spPr bwMode="auto">
            <a:xfrm>
              <a:off x="3147" y="1911"/>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8" name="Freeform 435"/>
            <p:cNvSpPr>
              <a:spLocks/>
            </p:cNvSpPr>
            <p:nvPr/>
          </p:nvSpPr>
          <p:spPr bwMode="auto">
            <a:xfrm>
              <a:off x="3158"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39" name="Freeform 436"/>
            <p:cNvSpPr>
              <a:spLocks/>
            </p:cNvSpPr>
            <p:nvPr/>
          </p:nvSpPr>
          <p:spPr bwMode="auto">
            <a:xfrm>
              <a:off x="316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0" name="Freeform 437"/>
            <p:cNvSpPr>
              <a:spLocks/>
            </p:cNvSpPr>
            <p:nvPr/>
          </p:nvSpPr>
          <p:spPr bwMode="auto">
            <a:xfrm>
              <a:off x="3178"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1" name="Freeform 438"/>
            <p:cNvSpPr>
              <a:spLocks/>
            </p:cNvSpPr>
            <p:nvPr/>
          </p:nvSpPr>
          <p:spPr bwMode="auto">
            <a:xfrm>
              <a:off x="3188" y="1911"/>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2" name="Freeform 439"/>
            <p:cNvSpPr>
              <a:spLocks/>
            </p:cNvSpPr>
            <p:nvPr/>
          </p:nvSpPr>
          <p:spPr bwMode="auto">
            <a:xfrm>
              <a:off x="3197" y="1911"/>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3" name="Freeform 440"/>
            <p:cNvSpPr>
              <a:spLocks/>
            </p:cNvSpPr>
            <p:nvPr/>
          </p:nvSpPr>
          <p:spPr bwMode="auto">
            <a:xfrm>
              <a:off x="3208"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4" name="Freeform 441"/>
            <p:cNvSpPr>
              <a:spLocks/>
            </p:cNvSpPr>
            <p:nvPr/>
          </p:nvSpPr>
          <p:spPr bwMode="auto">
            <a:xfrm>
              <a:off x="3218" y="1911"/>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5" name="Freeform 442"/>
            <p:cNvSpPr>
              <a:spLocks/>
            </p:cNvSpPr>
            <p:nvPr/>
          </p:nvSpPr>
          <p:spPr bwMode="auto">
            <a:xfrm>
              <a:off x="3228"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6" name="Freeform 443"/>
            <p:cNvSpPr>
              <a:spLocks/>
            </p:cNvSpPr>
            <p:nvPr/>
          </p:nvSpPr>
          <p:spPr bwMode="auto">
            <a:xfrm>
              <a:off x="3238"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7" name="Freeform 444"/>
            <p:cNvSpPr>
              <a:spLocks/>
            </p:cNvSpPr>
            <p:nvPr/>
          </p:nvSpPr>
          <p:spPr bwMode="auto">
            <a:xfrm>
              <a:off x="3249"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48" name="Freeform 445"/>
            <p:cNvSpPr>
              <a:spLocks/>
            </p:cNvSpPr>
            <p:nvPr/>
          </p:nvSpPr>
          <p:spPr bwMode="auto">
            <a:xfrm>
              <a:off x="3258"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9" name="Freeform 446"/>
            <p:cNvSpPr>
              <a:spLocks/>
            </p:cNvSpPr>
            <p:nvPr/>
          </p:nvSpPr>
          <p:spPr bwMode="auto">
            <a:xfrm>
              <a:off x="3268" y="1911"/>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0" name="Freeform 447"/>
            <p:cNvSpPr>
              <a:spLocks/>
            </p:cNvSpPr>
            <p:nvPr/>
          </p:nvSpPr>
          <p:spPr bwMode="auto">
            <a:xfrm>
              <a:off x="3279"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51" name="Freeform 448"/>
            <p:cNvSpPr>
              <a:spLocks/>
            </p:cNvSpPr>
            <p:nvPr/>
          </p:nvSpPr>
          <p:spPr bwMode="auto">
            <a:xfrm>
              <a:off x="3288" y="1911"/>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2" name="Freeform 449"/>
            <p:cNvSpPr>
              <a:spLocks/>
            </p:cNvSpPr>
            <p:nvPr/>
          </p:nvSpPr>
          <p:spPr bwMode="auto">
            <a:xfrm>
              <a:off x="3299"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3" name="Freeform 450"/>
            <p:cNvSpPr>
              <a:spLocks/>
            </p:cNvSpPr>
            <p:nvPr/>
          </p:nvSpPr>
          <p:spPr bwMode="auto">
            <a:xfrm>
              <a:off x="3309"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54" name="Freeform 451"/>
            <p:cNvSpPr>
              <a:spLocks/>
            </p:cNvSpPr>
            <p:nvPr/>
          </p:nvSpPr>
          <p:spPr bwMode="auto">
            <a:xfrm>
              <a:off x="3318" y="1911"/>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455" name="Freeform 452"/>
            <p:cNvSpPr>
              <a:spLocks/>
            </p:cNvSpPr>
            <p:nvPr/>
          </p:nvSpPr>
          <p:spPr bwMode="auto">
            <a:xfrm>
              <a:off x="3329"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6" name="Freeform 453"/>
            <p:cNvSpPr>
              <a:spLocks/>
            </p:cNvSpPr>
            <p:nvPr/>
          </p:nvSpPr>
          <p:spPr bwMode="auto">
            <a:xfrm>
              <a:off x="3339"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7" name="Freeform 454"/>
            <p:cNvSpPr>
              <a:spLocks/>
            </p:cNvSpPr>
            <p:nvPr/>
          </p:nvSpPr>
          <p:spPr bwMode="auto">
            <a:xfrm>
              <a:off x="3349"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8" name="Freeform 455"/>
            <p:cNvSpPr>
              <a:spLocks/>
            </p:cNvSpPr>
            <p:nvPr/>
          </p:nvSpPr>
          <p:spPr bwMode="auto">
            <a:xfrm>
              <a:off x="3359"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9" name="Freeform 456"/>
            <p:cNvSpPr>
              <a:spLocks/>
            </p:cNvSpPr>
            <p:nvPr/>
          </p:nvSpPr>
          <p:spPr bwMode="auto">
            <a:xfrm>
              <a:off x="3370"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60" name="Freeform 457"/>
            <p:cNvSpPr>
              <a:spLocks/>
            </p:cNvSpPr>
            <p:nvPr/>
          </p:nvSpPr>
          <p:spPr bwMode="auto">
            <a:xfrm>
              <a:off x="3379"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1" name="Freeform 458"/>
            <p:cNvSpPr>
              <a:spLocks/>
            </p:cNvSpPr>
            <p:nvPr/>
          </p:nvSpPr>
          <p:spPr bwMode="auto">
            <a:xfrm>
              <a:off x="3390"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2" name="Freeform 459"/>
            <p:cNvSpPr>
              <a:spLocks/>
            </p:cNvSpPr>
            <p:nvPr/>
          </p:nvSpPr>
          <p:spPr bwMode="auto">
            <a:xfrm>
              <a:off x="3400"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63" name="Freeform 460"/>
            <p:cNvSpPr>
              <a:spLocks/>
            </p:cNvSpPr>
            <p:nvPr/>
          </p:nvSpPr>
          <p:spPr bwMode="auto">
            <a:xfrm>
              <a:off x="3409" y="1911"/>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4" name="Freeform 461"/>
            <p:cNvSpPr>
              <a:spLocks/>
            </p:cNvSpPr>
            <p:nvPr/>
          </p:nvSpPr>
          <p:spPr bwMode="auto">
            <a:xfrm>
              <a:off x="3420"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5" name="Freeform 462"/>
            <p:cNvSpPr>
              <a:spLocks/>
            </p:cNvSpPr>
            <p:nvPr/>
          </p:nvSpPr>
          <p:spPr bwMode="auto">
            <a:xfrm>
              <a:off x="3430"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66" name="Freeform 463"/>
            <p:cNvSpPr>
              <a:spLocks/>
            </p:cNvSpPr>
            <p:nvPr/>
          </p:nvSpPr>
          <p:spPr bwMode="auto">
            <a:xfrm>
              <a:off x="3440"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7" name="Freeform 464"/>
            <p:cNvSpPr>
              <a:spLocks noEditPoints="1"/>
            </p:cNvSpPr>
            <p:nvPr/>
          </p:nvSpPr>
          <p:spPr bwMode="auto">
            <a:xfrm>
              <a:off x="3067" y="1911"/>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468" name="Freeform 465"/>
            <p:cNvSpPr>
              <a:spLocks/>
            </p:cNvSpPr>
            <p:nvPr/>
          </p:nvSpPr>
          <p:spPr bwMode="auto">
            <a:xfrm>
              <a:off x="3067" y="1911"/>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9" name="Freeform 466"/>
            <p:cNvSpPr>
              <a:spLocks/>
            </p:cNvSpPr>
            <p:nvPr/>
          </p:nvSpPr>
          <p:spPr bwMode="auto">
            <a:xfrm>
              <a:off x="3076" y="1911"/>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0" name="Freeform 467"/>
            <p:cNvSpPr>
              <a:spLocks/>
            </p:cNvSpPr>
            <p:nvPr/>
          </p:nvSpPr>
          <p:spPr bwMode="auto">
            <a:xfrm>
              <a:off x="308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1" name="Freeform 468"/>
            <p:cNvSpPr>
              <a:spLocks/>
            </p:cNvSpPr>
            <p:nvPr/>
          </p:nvSpPr>
          <p:spPr bwMode="auto">
            <a:xfrm>
              <a:off x="3097" y="1911"/>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2" name="Freeform 469"/>
            <p:cNvSpPr>
              <a:spLocks/>
            </p:cNvSpPr>
            <p:nvPr/>
          </p:nvSpPr>
          <p:spPr bwMode="auto">
            <a:xfrm>
              <a:off x="310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3" name="Freeform 470"/>
            <p:cNvSpPr>
              <a:spLocks/>
            </p:cNvSpPr>
            <p:nvPr/>
          </p:nvSpPr>
          <p:spPr bwMode="auto">
            <a:xfrm>
              <a:off x="311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4" name="Freeform 471"/>
            <p:cNvSpPr>
              <a:spLocks/>
            </p:cNvSpPr>
            <p:nvPr/>
          </p:nvSpPr>
          <p:spPr bwMode="auto">
            <a:xfrm>
              <a:off x="312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5" name="Freeform 472"/>
            <p:cNvSpPr>
              <a:spLocks/>
            </p:cNvSpPr>
            <p:nvPr/>
          </p:nvSpPr>
          <p:spPr bwMode="auto">
            <a:xfrm>
              <a:off x="313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6" name="Freeform 473"/>
            <p:cNvSpPr>
              <a:spLocks/>
            </p:cNvSpPr>
            <p:nvPr/>
          </p:nvSpPr>
          <p:spPr bwMode="auto">
            <a:xfrm>
              <a:off x="3147" y="1911"/>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7" name="Freeform 474"/>
            <p:cNvSpPr>
              <a:spLocks/>
            </p:cNvSpPr>
            <p:nvPr/>
          </p:nvSpPr>
          <p:spPr bwMode="auto">
            <a:xfrm>
              <a:off x="3158"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78" name="Freeform 475"/>
            <p:cNvSpPr>
              <a:spLocks/>
            </p:cNvSpPr>
            <p:nvPr/>
          </p:nvSpPr>
          <p:spPr bwMode="auto">
            <a:xfrm>
              <a:off x="316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9" name="Freeform 476"/>
            <p:cNvSpPr>
              <a:spLocks/>
            </p:cNvSpPr>
            <p:nvPr/>
          </p:nvSpPr>
          <p:spPr bwMode="auto">
            <a:xfrm>
              <a:off x="3178"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0" name="Freeform 477"/>
            <p:cNvSpPr>
              <a:spLocks/>
            </p:cNvSpPr>
            <p:nvPr/>
          </p:nvSpPr>
          <p:spPr bwMode="auto">
            <a:xfrm>
              <a:off x="3188" y="1911"/>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1" name="Freeform 478"/>
            <p:cNvSpPr>
              <a:spLocks/>
            </p:cNvSpPr>
            <p:nvPr/>
          </p:nvSpPr>
          <p:spPr bwMode="auto">
            <a:xfrm>
              <a:off x="3197" y="1911"/>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2" name="Freeform 479"/>
            <p:cNvSpPr>
              <a:spLocks/>
            </p:cNvSpPr>
            <p:nvPr/>
          </p:nvSpPr>
          <p:spPr bwMode="auto">
            <a:xfrm>
              <a:off x="3208"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3" name="Freeform 480"/>
            <p:cNvSpPr>
              <a:spLocks/>
            </p:cNvSpPr>
            <p:nvPr/>
          </p:nvSpPr>
          <p:spPr bwMode="auto">
            <a:xfrm>
              <a:off x="3218" y="1911"/>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4" name="Freeform 481"/>
            <p:cNvSpPr>
              <a:spLocks/>
            </p:cNvSpPr>
            <p:nvPr/>
          </p:nvSpPr>
          <p:spPr bwMode="auto">
            <a:xfrm>
              <a:off x="3228"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5" name="Freeform 482"/>
            <p:cNvSpPr>
              <a:spLocks/>
            </p:cNvSpPr>
            <p:nvPr/>
          </p:nvSpPr>
          <p:spPr bwMode="auto">
            <a:xfrm>
              <a:off x="3238"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6" name="Freeform 483"/>
            <p:cNvSpPr>
              <a:spLocks/>
            </p:cNvSpPr>
            <p:nvPr/>
          </p:nvSpPr>
          <p:spPr bwMode="auto">
            <a:xfrm>
              <a:off x="3249"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87" name="Freeform 484"/>
            <p:cNvSpPr>
              <a:spLocks/>
            </p:cNvSpPr>
            <p:nvPr/>
          </p:nvSpPr>
          <p:spPr bwMode="auto">
            <a:xfrm>
              <a:off x="3258"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8" name="Freeform 485"/>
            <p:cNvSpPr>
              <a:spLocks/>
            </p:cNvSpPr>
            <p:nvPr/>
          </p:nvSpPr>
          <p:spPr bwMode="auto">
            <a:xfrm>
              <a:off x="3268" y="1911"/>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9" name="Freeform 486"/>
            <p:cNvSpPr>
              <a:spLocks/>
            </p:cNvSpPr>
            <p:nvPr/>
          </p:nvSpPr>
          <p:spPr bwMode="auto">
            <a:xfrm>
              <a:off x="3279"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90" name="Freeform 487"/>
            <p:cNvSpPr>
              <a:spLocks/>
            </p:cNvSpPr>
            <p:nvPr/>
          </p:nvSpPr>
          <p:spPr bwMode="auto">
            <a:xfrm>
              <a:off x="3288" y="1911"/>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91" name="Freeform 488"/>
            <p:cNvSpPr>
              <a:spLocks/>
            </p:cNvSpPr>
            <p:nvPr/>
          </p:nvSpPr>
          <p:spPr bwMode="auto">
            <a:xfrm>
              <a:off x="3299"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92" name="Freeform 489"/>
            <p:cNvSpPr>
              <a:spLocks/>
            </p:cNvSpPr>
            <p:nvPr/>
          </p:nvSpPr>
          <p:spPr bwMode="auto">
            <a:xfrm>
              <a:off x="3309"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93" name="Freeform 490"/>
            <p:cNvSpPr>
              <a:spLocks/>
            </p:cNvSpPr>
            <p:nvPr/>
          </p:nvSpPr>
          <p:spPr bwMode="auto">
            <a:xfrm>
              <a:off x="3318" y="1911"/>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494" name="Freeform 491"/>
            <p:cNvSpPr>
              <a:spLocks/>
            </p:cNvSpPr>
            <p:nvPr/>
          </p:nvSpPr>
          <p:spPr bwMode="auto">
            <a:xfrm>
              <a:off x="3329"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95" name="Freeform 492"/>
            <p:cNvSpPr>
              <a:spLocks/>
            </p:cNvSpPr>
            <p:nvPr/>
          </p:nvSpPr>
          <p:spPr bwMode="auto">
            <a:xfrm>
              <a:off x="3339"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96" name="Freeform 493"/>
            <p:cNvSpPr>
              <a:spLocks/>
            </p:cNvSpPr>
            <p:nvPr/>
          </p:nvSpPr>
          <p:spPr bwMode="auto">
            <a:xfrm>
              <a:off x="3349"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97" name="Freeform 494"/>
            <p:cNvSpPr>
              <a:spLocks/>
            </p:cNvSpPr>
            <p:nvPr/>
          </p:nvSpPr>
          <p:spPr bwMode="auto">
            <a:xfrm>
              <a:off x="3359"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98" name="Freeform 495"/>
            <p:cNvSpPr>
              <a:spLocks/>
            </p:cNvSpPr>
            <p:nvPr/>
          </p:nvSpPr>
          <p:spPr bwMode="auto">
            <a:xfrm>
              <a:off x="3370"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99" name="Freeform 496"/>
            <p:cNvSpPr>
              <a:spLocks/>
            </p:cNvSpPr>
            <p:nvPr/>
          </p:nvSpPr>
          <p:spPr bwMode="auto">
            <a:xfrm>
              <a:off x="3379"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00" name="Freeform 497"/>
            <p:cNvSpPr>
              <a:spLocks/>
            </p:cNvSpPr>
            <p:nvPr/>
          </p:nvSpPr>
          <p:spPr bwMode="auto">
            <a:xfrm>
              <a:off x="3390"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01" name="Freeform 498"/>
            <p:cNvSpPr>
              <a:spLocks/>
            </p:cNvSpPr>
            <p:nvPr/>
          </p:nvSpPr>
          <p:spPr bwMode="auto">
            <a:xfrm>
              <a:off x="3400"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02" name="Freeform 499"/>
            <p:cNvSpPr>
              <a:spLocks/>
            </p:cNvSpPr>
            <p:nvPr/>
          </p:nvSpPr>
          <p:spPr bwMode="auto">
            <a:xfrm>
              <a:off x="3409" y="1911"/>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03" name="Freeform 500"/>
            <p:cNvSpPr>
              <a:spLocks/>
            </p:cNvSpPr>
            <p:nvPr/>
          </p:nvSpPr>
          <p:spPr bwMode="auto">
            <a:xfrm>
              <a:off x="3420"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04" name="Freeform 501"/>
            <p:cNvSpPr>
              <a:spLocks/>
            </p:cNvSpPr>
            <p:nvPr/>
          </p:nvSpPr>
          <p:spPr bwMode="auto">
            <a:xfrm>
              <a:off x="3430"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05" name="Freeform 502"/>
            <p:cNvSpPr>
              <a:spLocks/>
            </p:cNvSpPr>
            <p:nvPr/>
          </p:nvSpPr>
          <p:spPr bwMode="auto">
            <a:xfrm>
              <a:off x="3440"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06" name="Freeform 503"/>
            <p:cNvSpPr>
              <a:spLocks noEditPoints="1"/>
            </p:cNvSpPr>
            <p:nvPr/>
          </p:nvSpPr>
          <p:spPr bwMode="auto">
            <a:xfrm>
              <a:off x="3067" y="1911"/>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507" name="Freeform 504"/>
            <p:cNvSpPr>
              <a:spLocks/>
            </p:cNvSpPr>
            <p:nvPr/>
          </p:nvSpPr>
          <p:spPr bwMode="auto">
            <a:xfrm>
              <a:off x="3067" y="1911"/>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08" name="Freeform 505"/>
            <p:cNvSpPr>
              <a:spLocks/>
            </p:cNvSpPr>
            <p:nvPr/>
          </p:nvSpPr>
          <p:spPr bwMode="auto">
            <a:xfrm>
              <a:off x="3076" y="1911"/>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09" name="Freeform 506"/>
            <p:cNvSpPr>
              <a:spLocks/>
            </p:cNvSpPr>
            <p:nvPr/>
          </p:nvSpPr>
          <p:spPr bwMode="auto">
            <a:xfrm>
              <a:off x="308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10" name="Freeform 507"/>
            <p:cNvSpPr>
              <a:spLocks/>
            </p:cNvSpPr>
            <p:nvPr/>
          </p:nvSpPr>
          <p:spPr bwMode="auto">
            <a:xfrm>
              <a:off x="3097" y="1911"/>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11" name="Freeform 508"/>
            <p:cNvSpPr>
              <a:spLocks/>
            </p:cNvSpPr>
            <p:nvPr/>
          </p:nvSpPr>
          <p:spPr bwMode="auto">
            <a:xfrm>
              <a:off x="310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12" name="Freeform 509"/>
            <p:cNvSpPr>
              <a:spLocks/>
            </p:cNvSpPr>
            <p:nvPr/>
          </p:nvSpPr>
          <p:spPr bwMode="auto">
            <a:xfrm>
              <a:off x="311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13" name="Freeform 510"/>
            <p:cNvSpPr>
              <a:spLocks/>
            </p:cNvSpPr>
            <p:nvPr/>
          </p:nvSpPr>
          <p:spPr bwMode="auto">
            <a:xfrm>
              <a:off x="312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14" name="Freeform 511"/>
            <p:cNvSpPr>
              <a:spLocks/>
            </p:cNvSpPr>
            <p:nvPr/>
          </p:nvSpPr>
          <p:spPr bwMode="auto">
            <a:xfrm>
              <a:off x="313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15" name="Freeform 512"/>
            <p:cNvSpPr>
              <a:spLocks/>
            </p:cNvSpPr>
            <p:nvPr/>
          </p:nvSpPr>
          <p:spPr bwMode="auto">
            <a:xfrm>
              <a:off x="3147" y="1911"/>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16" name="Freeform 513"/>
            <p:cNvSpPr>
              <a:spLocks/>
            </p:cNvSpPr>
            <p:nvPr/>
          </p:nvSpPr>
          <p:spPr bwMode="auto">
            <a:xfrm>
              <a:off x="3158"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17" name="Freeform 514"/>
            <p:cNvSpPr>
              <a:spLocks/>
            </p:cNvSpPr>
            <p:nvPr/>
          </p:nvSpPr>
          <p:spPr bwMode="auto">
            <a:xfrm>
              <a:off x="316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18" name="Freeform 515"/>
            <p:cNvSpPr>
              <a:spLocks/>
            </p:cNvSpPr>
            <p:nvPr/>
          </p:nvSpPr>
          <p:spPr bwMode="auto">
            <a:xfrm>
              <a:off x="3178"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19" name="Freeform 516"/>
            <p:cNvSpPr>
              <a:spLocks/>
            </p:cNvSpPr>
            <p:nvPr/>
          </p:nvSpPr>
          <p:spPr bwMode="auto">
            <a:xfrm>
              <a:off x="3188" y="1911"/>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20" name="Freeform 517"/>
            <p:cNvSpPr>
              <a:spLocks/>
            </p:cNvSpPr>
            <p:nvPr/>
          </p:nvSpPr>
          <p:spPr bwMode="auto">
            <a:xfrm>
              <a:off x="3197" y="1911"/>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21" name="Freeform 518"/>
            <p:cNvSpPr>
              <a:spLocks/>
            </p:cNvSpPr>
            <p:nvPr/>
          </p:nvSpPr>
          <p:spPr bwMode="auto">
            <a:xfrm>
              <a:off x="3208"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22" name="Freeform 519"/>
            <p:cNvSpPr>
              <a:spLocks/>
            </p:cNvSpPr>
            <p:nvPr/>
          </p:nvSpPr>
          <p:spPr bwMode="auto">
            <a:xfrm>
              <a:off x="3218" y="1911"/>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23" name="Freeform 520"/>
            <p:cNvSpPr>
              <a:spLocks/>
            </p:cNvSpPr>
            <p:nvPr/>
          </p:nvSpPr>
          <p:spPr bwMode="auto">
            <a:xfrm>
              <a:off x="3228"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24" name="Freeform 521"/>
            <p:cNvSpPr>
              <a:spLocks/>
            </p:cNvSpPr>
            <p:nvPr/>
          </p:nvSpPr>
          <p:spPr bwMode="auto">
            <a:xfrm>
              <a:off x="3238"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25" name="Freeform 522"/>
            <p:cNvSpPr>
              <a:spLocks/>
            </p:cNvSpPr>
            <p:nvPr/>
          </p:nvSpPr>
          <p:spPr bwMode="auto">
            <a:xfrm>
              <a:off x="3249"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26" name="Freeform 523"/>
            <p:cNvSpPr>
              <a:spLocks/>
            </p:cNvSpPr>
            <p:nvPr/>
          </p:nvSpPr>
          <p:spPr bwMode="auto">
            <a:xfrm>
              <a:off x="3258"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27" name="Freeform 524"/>
            <p:cNvSpPr>
              <a:spLocks/>
            </p:cNvSpPr>
            <p:nvPr/>
          </p:nvSpPr>
          <p:spPr bwMode="auto">
            <a:xfrm>
              <a:off x="3268" y="1911"/>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28" name="Freeform 525"/>
            <p:cNvSpPr>
              <a:spLocks/>
            </p:cNvSpPr>
            <p:nvPr/>
          </p:nvSpPr>
          <p:spPr bwMode="auto">
            <a:xfrm>
              <a:off x="3279"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29" name="Freeform 526"/>
            <p:cNvSpPr>
              <a:spLocks/>
            </p:cNvSpPr>
            <p:nvPr/>
          </p:nvSpPr>
          <p:spPr bwMode="auto">
            <a:xfrm>
              <a:off x="3288" y="1911"/>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30" name="Freeform 527"/>
            <p:cNvSpPr>
              <a:spLocks/>
            </p:cNvSpPr>
            <p:nvPr/>
          </p:nvSpPr>
          <p:spPr bwMode="auto">
            <a:xfrm>
              <a:off x="3299"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31" name="Freeform 528"/>
            <p:cNvSpPr>
              <a:spLocks/>
            </p:cNvSpPr>
            <p:nvPr/>
          </p:nvSpPr>
          <p:spPr bwMode="auto">
            <a:xfrm>
              <a:off x="3309"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32" name="Freeform 529"/>
            <p:cNvSpPr>
              <a:spLocks/>
            </p:cNvSpPr>
            <p:nvPr/>
          </p:nvSpPr>
          <p:spPr bwMode="auto">
            <a:xfrm>
              <a:off x="3318" y="1911"/>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533" name="Freeform 530"/>
            <p:cNvSpPr>
              <a:spLocks/>
            </p:cNvSpPr>
            <p:nvPr/>
          </p:nvSpPr>
          <p:spPr bwMode="auto">
            <a:xfrm>
              <a:off x="3329"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34" name="Freeform 531"/>
            <p:cNvSpPr>
              <a:spLocks/>
            </p:cNvSpPr>
            <p:nvPr/>
          </p:nvSpPr>
          <p:spPr bwMode="auto">
            <a:xfrm>
              <a:off x="3339"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35" name="Freeform 532"/>
            <p:cNvSpPr>
              <a:spLocks/>
            </p:cNvSpPr>
            <p:nvPr/>
          </p:nvSpPr>
          <p:spPr bwMode="auto">
            <a:xfrm>
              <a:off x="3349"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36" name="Freeform 533"/>
            <p:cNvSpPr>
              <a:spLocks/>
            </p:cNvSpPr>
            <p:nvPr/>
          </p:nvSpPr>
          <p:spPr bwMode="auto">
            <a:xfrm>
              <a:off x="3359"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37" name="Freeform 534"/>
            <p:cNvSpPr>
              <a:spLocks/>
            </p:cNvSpPr>
            <p:nvPr/>
          </p:nvSpPr>
          <p:spPr bwMode="auto">
            <a:xfrm>
              <a:off x="3370"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38" name="Freeform 535"/>
            <p:cNvSpPr>
              <a:spLocks/>
            </p:cNvSpPr>
            <p:nvPr/>
          </p:nvSpPr>
          <p:spPr bwMode="auto">
            <a:xfrm>
              <a:off x="3379"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39" name="Freeform 536"/>
            <p:cNvSpPr>
              <a:spLocks/>
            </p:cNvSpPr>
            <p:nvPr/>
          </p:nvSpPr>
          <p:spPr bwMode="auto">
            <a:xfrm>
              <a:off x="3390"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40" name="Freeform 537"/>
            <p:cNvSpPr>
              <a:spLocks/>
            </p:cNvSpPr>
            <p:nvPr/>
          </p:nvSpPr>
          <p:spPr bwMode="auto">
            <a:xfrm>
              <a:off x="3400"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41" name="Freeform 538"/>
            <p:cNvSpPr>
              <a:spLocks/>
            </p:cNvSpPr>
            <p:nvPr/>
          </p:nvSpPr>
          <p:spPr bwMode="auto">
            <a:xfrm>
              <a:off x="3409" y="1911"/>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42" name="Freeform 539"/>
            <p:cNvSpPr>
              <a:spLocks/>
            </p:cNvSpPr>
            <p:nvPr/>
          </p:nvSpPr>
          <p:spPr bwMode="auto">
            <a:xfrm>
              <a:off x="3420"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43" name="Freeform 540"/>
            <p:cNvSpPr>
              <a:spLocks/>
            </p:cNvSpPr>
            <p:nvPr/>
          </p:nvSpPr>
          <p:spPr bwMode="auto">
            <a:xfrm>
              <a:off x="3430"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44" name="Freeform 541"/>
            <p:cNvSpPr>
              <a:spLocks/>
            </p:cNvSpPr>
            <p:nvPr/>
          </p:nvSpPr>
          <p:spPr bwMode="auto">
            <a:xfrm>
              <a:off x="3440"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45" name="Freeform 542"/>
            <p:cNvSpPr>
              <a:spLocks noEditPoints="1"/>
            </p:cNvSpPr>
            <p:nvPr/>
          </p:nvSpPr>
          <p:spPr bwMode="auto">
            <a:xfrm>
              <a:off x="3067" y="1911"/>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546" name="Freeform 543"/>
            <p:cNvSpPr>
              <a:spLocks/>
            </p:cNvSpPr>
            <p:nvPr/>
          </p:nvSpPr>
          <p:spPr bwMode="auto">
            <a:xfrm>
              <a:off x="3067" y="1911"/>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47" name="Freeform 544"/>
            <p:cNvSpPr>
              <a:spLocks/>
            </p:cNvSpPr>
            <p:nvPr/>
          </p:nvSpPr>
          <p:spPr bwMode="auto">
            <a:xfrm>
              <a:off x="3076" y="1911"/>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48" name="Freeform 545"/>
            <p:cNvSpPr>
              <a:spLocks/>
            </p:cNvSpPr>
            <p:nvPr/>
          </p:nvSpPr>
          <p:spPr bwMode="auto">
            <a:xfrm>
              <a:off x="308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49" name="Freeform 546"/>
            <p:cNvSpPr>
              <a:spLocks/>
            </p:cNvSpPr>
            <p:nvPr/>
          </p:nvSpPr>
          <p:spPr bwMode="auto">
            <a:xfrm>
              <a:off x="3097" y="1911"/>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50" name="Freeform 547"/>
            <p:cNvSpPr>
              <a:spLocks/>
            </p:cNvSpPr>
            <p:nvPr/>
          </p:nvSpPr>
          <p:spPr bwMode="auto">
            <a:xfrm>
              <a:off x="310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51" name="Freeform 548"/>
            <p:cNvSpPr>
              <a:spLocks/>
            </p:cNvSpPr>
            <p:nvPr/>
          </p:nvSpPr>
          <p:spPr bwMode="auto">
            <a:xfrm>
              <a:off x="311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52" name="Freeform 549"/>
            <p:cNvSpPr>
              <a:spLocks/>
            </p:cNvSpPr>
            <p:nvPr/>
          </p:nvSpPr>
          <p:spPr bwMode="auto">
            <a:xfrm>
              <a:off x="312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53" name="Freeform 550"/>
            <p:cNvSpPr>
              <a:spLocks/>
            </p:cNvSpPr>
            <p:nvPr/>
          </p:nvSpPr>
          <p:spPr bwMode="auto">
            <a:xfrm>
              <a:off x="313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54" name="Freeform 551"/>
            <p:cNvSpPr>
              <a:spLocks/>
            </p:cNvSpPr>
            <p:nvPr/>
          </p:nvSpPr>
          <p:spPr bwMode="auto">
            <a:xfrm>
              <a:off x="3147" y="1911"/>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55" name="Freeform 552"/>
            <p:cNvSpPr>
              <a:spLocks/>
            </p:cNvSpPr>
            <p:nvPr/>
          </p:nvSpPr>
          <p:spPr bwMode="auto">
            <a:xfrm>
              <a:off x="3158"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56" name="Freeform 553"/>
            <p:cNvSpPr>
              <a:spLocks/>
            </p:cNvSpPr>
            <p:nvPr/>
          </p:nvSpPr>
          <p:spPr bwMode="auto">
            <a:xfrm>
              <a:off x="316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57" name="Freeform 554"/>
            <p:cNvSpPr>
              <a:spLocks/>
            </p:cNvSpPr>
            <p:nvPr/>
          </p:nvSpPr>
          <p:spPr bwMode="auto">
            <a:xfrm>
              <a:off x="3178"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58" name="Freeform 555"/>
            <p:cNvSpPr>
              <a:spLocks/>
            </p:cNvSpPr>
            <p:nvPr/>
          </p:nvSpPr>
          <p:spPr bwMode="auto">
            <a:xfrm>
              <a:off x="3188" y="1911"/>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59" name="Freeform 556"/>
            <p:cNvSpPr>
              <a:spLocks/>
            </p:cNvSpPr>
            <p:nvPr/>
          </p:nvSpPr>
          <p:spPr bwMode="auto">
            <a:xfrm>
              <a:off x="3197" y="1911"/>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60" name="Freeform 557"/>
            <p:cNvSpPr>
              <a:spLocks/>
            </p:cNvSpPr>
            <p:nvPr/>
          </p:nvSpPr>
          <p:spPr bwMode="auto">
            <a:xfrm>
              <a:off x="3208"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61" name="Freeform 558"/>
            <p:cNvSpPr>
              <a:spLocks/>
            </p:cNvSpPr>
            <p:nvPr/>
          </p:nvSpPr>
          <p:spPr bwMode="auto">
            <a:xfrm>
              <a:off x="3218" y="1911"/>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62" name="Freeform 559"/>
            <p:cNvSpPr>
              <a:spLocks/>
            </p:cNvSpPr>
            <p:nvPr/>
          </p:nvSpPr>
          <p:spPr bwMode="auto">
            <a:xfrm>
              <a:off x="3228"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63" name="Freeform 560"/>
            <p:cNvSpPr>
              <a:spLocks/>
            </p:cNvSpPr>
            <p:nvPr/>
          </p:nvSpPr>
          <p:spPr bwMode="auto">
            <a:xfrm>
              <a:off x="3238"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64" name="Freeform 561"/>
            <p:cNvSpPr>
              <a:spLocks/>
            </p:cNvSpPr>
            <p:nvPr/>
          </p:nvSpPr>
          <p:spPr bwMode="auto">
            <a:xfrm>
              <a:off x="3249"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65" name="Freeform 562"/>
            <p:cNvSpPr>
              <a:spLocks/>
            </p:cNvSpPr>
            <p:nvPr/>
          </p:nvSpPr>
          <p:spPr bwMode="auto">
            <a:xfrm>
              <a:off x="3258"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66" name="Freeform 563"/>
            <p:cNvSpPr>
              <a:spLocks/>
            </p:cNvSpPr>
            <p:nvPr/>
          </p:nvSpPr>
          <p:spPr bwMode="auto">
            <a:xfrm>
              <a:off x="3268" y="1911"/>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67" name="Freeform 564"/>
            <p:cNvSpPr>
              <a:spLocks/>
            </p:cNvSpPr>
            <p:nvPr/>
          </p:nvSpPr>
          <p:spPr bwMode="auto">
            <a:xfrm>
              <a:off x="3279"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68" name="Freeform 565"/>
            <p:cNvSpPr>
              <a:spLocks/>
            </p:cNvSpPr>
            <p:nvPr/>
          </p:nvSpPr>
          <p:spPr bwMode="auto">
            <a:xfrm>
              <a:off x="3288" y="1911"/>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69" name="Freeform 566"/>
            <p:cNvSpPr>
              <a:spLocks/>
            </p:cNvSpPr>
            <p:nvPr/>
          </p:nvSpPr>
          <p:spPr bwMode="auto">
            <a:xfrm>
              <a:off x="3299"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70" name="Freeform 567"/>
            <p:cNvSpPr>
              <a:spLocks/>
            </p:cNvSpPr>
            <p:nvPr/>
          </p:nvSpPr>
          <p:spPr bwMode="auto">
            <a:xfrm>
              <a:off x="3309"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71" name="Freeform 568"/>
            <p:cNvSpPr>
              <a:spLocks/>
            </p:cNvSpPr>
            <p:nvPr/>
          </p:nvSpPr>
          <p:spPr bwMode="auto">
            <a:xfrm>
              <a:off x="3318" y="1911"/>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572" name="Freeform 569"/>
            <p:cNvSpPr>
              <a:spLocks/>
            </p:cNvSpPr>
            <p:nvPr/>
          </p:nvSpPr>
          <p:spPr bwMode="auto">
            <a:xfrm>
              <a:off x="3329"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73" name="Freeform 570"/>
            <p:cNvSpPr>
              <a:spLocks/>
            </p:cNvSpPr>
            <p:nvPr/>
          </p:nvSpPr>
          <p:spPr bwMode="auto">
            <a:xfrm>
              <a:off x="3339"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74" name="Freeform 571"/>
            <p:cNvSpPr>
              <a:spLocks/>
            </p:cNvSpPr>
            <p:nvPr/>
          </p:nvSpPr>
          <p:spPr bwMode="auto">
            <a:xfrm>
              <a:off x="3349"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75" name="Freeform 572"/>
            <p:cNvSpPr>
              <a:spLocks/>
            </p:cNvSpPr>
            <p:nvPr/>
          </p:nvSpPr>
          <p:spPr bwMode="auto">
            <a:xfrm>
              <a:off x="3359"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76" name="Freeform 573"/>
            <p:cNvSpPr>
              <a:spLocks/>
            </p:cNvSpPr>
            <p:nvPr/>
          </p:nvSpPr>
          <p:spPr bwMode="auto">
            <a:xfrm>
              <a:off x="3370"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77" name="Freeform 574"/>
            <p:cNvSpPr>
              <a:spLocks/>
            </p:cNvSpPr>
            <p:nvPr/>
          </p:nvSpPr>
          <p:spPr bwMode="auto">
            <a:xfrm>
              <a:off x="3379"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78" name="Freeform 575"/>
            <p:cNvSpPr>
              <a:spLocks/>
            </p:cNvSpPr>
            <p:nvPr/>
          </p:nvSpPr>
          <p:spPr bwMode="auto">
            <a:xfrm>
              <a:off x="3390"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79" name="Freeform 576"/>
            <p:cNvSpPr>
              <a:spLocks/>
            </p:cNvSpPr>
            <p:nvPr/>
          </p:nvSpPr>
          <p:spPr bwMode="auto">
            <a:xfrm>
              <a:off x="3400"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80" name="Freeform 577"/>
            <p:cNvSpPr>
              <a:spLocks/>
            </p:cNvSpPr>
            <p:nvPr/>
          </p:nvSpPr>
          <p:spPr bwMode="auto">
            <a:xfrm>
              <a:off x="3409" y="1911"/>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1" name="Freeform 578"/>
            <p:cNvSpPr>
              <a:spLocks/>
            </p:cNvSpPr>
            <p:nvPr/>
          </p:nvSpPr>
          <p:spPr bwMode="auto">
            <a:xfrm>
              <a:off x="3420"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2" name="Freeform 579"/>
            <p:cNvSpPr>
              <a:spLocks/>
            </p:cNvSpPr>
            <p:nvPr/>
          </p:nvSpPr>
          <p:spPr bwMode="auto">
            <a:xfrm>
              <a:off x="3430"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83" name="Freeform 580"/>
            <p:cNvSpPr>
              <a:spLocks/>
            </p:cNvSpPr>
            <p:nvPr/>
          </p:nvSpPr>
          <p:spPr bwMode="auto">
            <a:xfrm>
              <a:off x="3440"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4" name="Freeform 581"/>
            <p:cNvSpPr>
              <a:spLocks noEditPoints="1"/>
            </p:cNvSpPr>
            <p:nvPr/>
          </p:nvSpPr>
          <p:spPr bwMode="auto">
            <a:xfrm>
              <a:off x="3067" y="1911"/>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585" name="Freeform 582"/>
            <p:cNvSpPr>
              <a:spLocks/>
            </p:cNvSpPr>
            <p:nvPr/>
          </p:nvSpPr>
          <p:spPr bwMode="auto">
            <a:xfrm>
              <a:off x="3067" y="1911"/>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6" name="Freeform 583"/>
            <p:cNvSpPr>
              <a:spLocks/>
            </p:cNvSpPr>
            <p:nvPr/>
          </p:nvSpPr>
          <p:spPr bwMode="auto">
            <a:xfrm>
              <a:off x="3076" y="1911"/>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7" name="Freeform 584"/>
            <p:cNvSpPr>
              <a:spLocks/>
            </p:cNvSpPr>
            <p:nvPr/>
          </p:nvSpPr>
          <p:spPr bwMode="auto">
            <a:xfrm>
              <a:off x="308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8" name="Freeform 585"/>
            <p:cNvSpPr>
              <a:spLocks/>
            </p:cNvSpPr>
            <p:nvPr/>
          </p:nvSpPr>
          <p:spPr bwMode="auto">
            <a:xfrm>
              <a:off x="3097" y="1911"/>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9" name="Freeform 586"/>
            <p:cNvSpPr>
              <a:spLocks/>
            </p:cNvSpPr>
            <p:nvPr/>
          </p:nvSpPr>
          <p:spPr bwMode="auto">
            <a:xfrm>
              <a:off x="310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0" name="Freeform 587"/>
            <p:cNvSpPr>
              <a:spLocks/>
            </p:cNvSpPr>
            <p:nvPr/>
          </p:nvSpPr>
          <p:spPr bwMode="auto">
            <a:xfrm>
              <a:off x="311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1" name="Freeform 588"/>
            <p:cNvSpPr>
              <a:spLocks/>
            </p:cNvSpPr>
            <p:nvPr/>
          </p:nvSpPr>
          <p:spPr bwMode="auto">
            <a:xfrm>
              <a:off x="312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2" name="Freeform 589"/>
            <p:cNvSpPr>
              <a:spLocks/>
            </p:cNvSpPr>
            <p:nvPr/>
          </p:nvSpPr>
          <p:spPr bwMode="auto">
            <a:xfrm>
              <a:off x="313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3" name="Freeform 590"/>
            <p:cNvSpPr>
              <a:spLocks/>
            </p:cNvSpPr>
            <p:nvPr/>
          </p:nvSpPr>
          <p:spPr bwMode="auto">
            <a:xfrm>
              <a:off x="3147" y="1911"/>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4" name="Freeform 591"/>
            <p:cNvSpPr>
              <a:spLocks/>
            </p:cNvSpPr>
            <p:nvPr/>
          </p:nvSpPr>
          <p:spPr bwMode="auto">
            <a:xfrm>
              <a:off x="3158"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95" name="Freeform 592"/>
            <p:cNvSpPr>
              <a:spLocks/>
            </p:cNvSpPr>
            <p:nvPr/>
          </p:nvSpPr>
          <p:spPr bwMode="auto">
            <a:xfrm>
              <a:off x="316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6" name="Freeform 593"/>
            <p:cNvSpPr>
              <a:spLocks/>
            </p:cNvSpPr>
            <p:nvPr/>
          </p:nvSpPr>
          <p:spPr bwMode="auto">
            <a:xfrm>
              <a:off x="3178"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7" name="Freeform 594"/>
            <p:cNvSpPr>
              <a:spLocks/>
            </p:cNvSpPr>
            <p:nvPr/>
          </p:nvSpPr>
          <p:spPr bwMode="auto">
            <a:xfrm>
              <a:off x="3188" y="1911"/>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8" name="Freeform 595"/>
            <p:cNvSpPr>
              <a:spLocks/>
            </p:cNvSpPr>
            <p:nvPr/>
          </p:nvSpPr>
          <p:spPr bwMode="auto">
            <a:xfrm>
              <a:off x="3197" y="1911"/>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9" name="Freeform 596"/>
            <p:cNvSpPr>
              <a:spLocks/>
            </p:cNvSpPr>
            <p:nvPr/>
          </p:nvSpPr>
          <p:spPr bwMode="auto">
            <a:xfrm>
              <a:off x="3208"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0" name="Freeform 597"/>
            <p:cNvSpPr>
              <a:spLocks/>
            </p:cNvSpPr>
            <p:nvPr/>
          </p:nvSpPr>
          <p:spPr bwMode="auto">
            <a:xfrm>
              <a:off x="3218" y="1911"/>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1" name="Freeform 598"/>
            <p:cNvSpPr>
              <a:spLocks/>
            </p:cNvSpPr>
            <p:nvPr/>
          </p:nvSpPr>
          <p:spPr bwMode="auto">
            <a:xfrm>
              <a:off x="3228"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2" name="Freeform 599"/>
            <p:cNvSpPr>
              <a:spLocks/>
            </p:cNvSpPr>
            <p:nvPr/>
          </p:nvSpPr>
          <p:spPr bwMode="auto">
            <a:xfrm>
              <a:off x="3238"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3" name="Freeform 600"/>
            <p:cNvSpPr>
              <a:spLocks/>
            </p:cNvSpPr>
            <p:nvPr/>
          </p:nvSpPr>
          <p:spPr bwMode="auto">
            <a:xfrm>
              <a:off x="3249"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04" name="Freeform 601"/>
            <p:cNvSpPr>
              <a:spLocks/>
            </p:cNvSpPr>
            <p:nvPr/>
          </p:nvSpPr>
          <p:spPr bwMode="auto">
            <a:xfrm>
              <a:off x="3258"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5" name="Freeform 602"/>
            <p:cNvSpPr>
              <a:spLocks/>
            </p:cNvSpPr>
            <p:nvPr/>
          </p:nvSpPr>
          <p:spPr bwMode="auto">
            <a:xfrm>
              <a:off x="3268" y="1911"/>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6" name="Freeform 603"/>
            <p:cNvSpPr>
              <a:spLocks/>
            </p:cNvSpPr>
            <p:nvPr/>
          </p:nvSpPr>
          <p:spPr bwMode="auto">
            <a:xfrm>
              <a:off x="3279"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07" name="Freeform 604"/>
            <p:cNvSpPr>
              <a:spLocks/>
            </p:cNvSpPr>
            <p:nvPr/>
          </p:nvSpPr>
          <p:spPr bwMode="auto">
            <a:xfrm>
              <a:off x="3288" y="1911"/>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8" name="Freeform 605"/>
            <p:cNvSpPr>
              <a:spLocks/>
            </p:cNvSpPr>
            <p:nvPr/>
          </p:nvSpPr>
          <p:spPr bwMode="auto">
            <a:xfrm>
              <a:off x="3299"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9" name="Freeform 606"/>
            <p:cNvSpPr>
              <a:spLocks/>
            </p:cNvSpPr>
            <p:nvPr/>
          </p:nvSpPr>
          <p:spPr bwMode="auto">
            <a:xfrm>
              <a:off x="3309"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10" name="Freeform 607"/>
            <p:cNvSpPr>
              <a:spLocks/>
            </p:cNvSpPr>
            <p:nvPr/>
          </p:nvSpPr>
          <p:spPr bwMode="auto">
            <a:xfrm>
              <a:off x="3318" y="1911"/>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grpSp>
      <p:grpSp>
        <p:nvGrpSpPr>
          <p:cNvPr id="410" name="Group 809"/>
          <p:cNvGrpSpPr>
            <a:grpSpLocks/>
          </p:cNvGrpSpPr>
          <p:nvPr/>
        </p:nvGrpSpPr>
        <p:grpSpPr bwMode="auto">
          <a:xfrm>
            <a:off x="4838700" y="2449652"/>
            <a:ext cx="603250" cy="420687"/>
            <a:chOff x="3067" y="1648"/>
            <a:chExt cx="380" cy="265"/>
          </a:xfrm>
        </p:grpSpPr>
        <p:sp>
          <p:nvSpPr>
            <p:cNvPr id="612" name="Freeform 609"/>
            <p:cNvSpPr>
              <a:spLocks/>
            </p:cNvSpPr>
            <p:nvPr/>
          </p:nvSpPr>
          <p:spPr bwMode="auto">
            <a:xfrm>
              <a:off x="3329"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3" name="Freeform 610"/>
            <p:cNvSpPr>
              <a:spLocks/>
            </p:cNvSpPr>
            <p:nvPr/>
          </p:nvSpPr>
          <p:spPr bwMode="auto">
            <a:xfrm>
              <a:off x="3339"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4" name="Freeform 611"/>
            <p:cNvSpPr>
              <a:spLocks/>
            </p:cNvSpPr>
            <p:nvPr/>
          </p:nvSpPr>
          <p:spPr bwMode="auto">
            <a:xfrm>
              <a:off x="3349"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5" name="Freeform 612"/>
            <p:cNvSpPr>
              <a:spLocks/>
            </p:cNvSpPr>
            <p:nvPr/>
          </p:nvSpPr>
          <p:spPr bwMode="auto">
            <a:xfrm>
              <a:off x="3359"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6" name="Freeform 613"/>
            <p:cNvSpPr>
              <a:spLocks/>
            </p:cNvSpPr>
            <p:nvPr/>
          </p:nvSpPr>
          <p:spPr bwMode="auto">
            <a:xfrm>
              <a:off x="3370"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17" name="Freeform 614"/>
            <p:cNvSpPr>
              <a:spLocks/>
            </p:cNvSpPr>
            <p:nvPr/>
          </p:nvSpPr>
          <p:spPr bwMode="auto">
            <a:xfrm>
              <a:off x="3379"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8" name="Freeform 615"/>
            <p:cNvSpPr>
              <a:spLocks/>
            </p:cNvSpPr>
            <p:nvPr/>
          </p:nvSpPr>
          <p:spPr bwMode="auto">
            <a:xfrm>
              <a:off x="3390"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9" name="Freeform 616"/>
            <p:cNvSpPr>
              <a:spLocks/>
            </p:cNvSpPr>
            <p:nvPr/>
          </p:nvSpPr>
          <p:spPr bwMode="auto">
            <a:xfrm>
              <a:off x="3400"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20" name="Freeform 617"/>
            <p:cNvSpPr>
              <a:spLocks/>
            </p:cNvSpPr>
            <p:nvPr/>
          </p:nvSpPr>
          <p:spPr bwMode="auto">
            <a:xfrm>
              <a:off x="3409" y="1911"/>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1" name="Freeform 618"/>
            <p:cNvSpPr>
              <a:spLocks/>
            </p:cNvSpPr>
            <p:nvPr/>
          </p:nvSpPr>
          <p:spPr bwMode="auto">
            <a:xfrm>
              <a:off x="3420"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2" name="Freeform 619"/>
            <p:cNvSpPr>
              <a:spLocks/>
            </p:cNvSpPr>
            <p:nvPr/>
          </p:nvSpPr>
          <p:spPr bwMode="auto">
            <a:xfrm>
              <a:off x="3430"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23" name="Freeform 620"/>
            <p:cNvSpPr>
              <a:spLocks/>
            </p:cNvSpPr>
            <p:nvPr/>
          </p:nvSpPr>
          <p:spPr bwMode="auto">
            <a:xfrm>
              <a:off x="3440"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4" name="Freeform 621"/>
            <p:cNvSpPr>
              <a:spLocks noEditPoints="1"/>
            </p:cNvSpPr>
            <p:nvPr/>
          </p:nvSpPr>
          <p:spPr bwMode="auto">
            <a:xfrm>
              <a:off x="3067" y="1911"/>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625" name="Freeform 622"/>
            <p:cNvSpPr>
              <a:spLocks/>
            </p:cNvSpPr>
            <p:nvPr/>
          </p:nvSpPr>
          <p:spPr bwMode="auto">
            <a:xfrm>
              <a:off x="3067" y="1911"/>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6" name="Freeform 623"/>
            <p:cNvSpPr>
              <a:spLocks/>
            </p:cNvSpPr>
            <p:nvPr/>
          </p:nvSpPr>
          <p:spPr bwMode="auto">
            <a:xfrm>
              <a:off x="3076" y="1911"/>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7" name="Freeform 624"/>
            <p:cNvSpPr>
              <a:spLocks/>
            </p:cNvSpPr>
            <p:nvPr/>
          </p:nvSpPr>
          <p:spPr bwMode="auto">
            <a:xfrm>
              <a:off x="308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8" name="Freeform 625"/>
            <p:cNvSpPr>
              <a:spLocks/>
            </p:cNvSpPr>
            <p:nvPr/>
          </p:nvSpPr>
          <p:spPr bwMode="auto">
            <a:xfrm>
              <a:off x="3097" y="1911"/>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9" name="Freeform 626"/>
            <p:cNvSpPr>
              <a:spLocks/>
            </p:cNvSpPr>
            <p:nvPr/>
          </p:nvSpPr>
          <p:spPr bwMode="auto">
            <a:xfrm>
              <a:off x="310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0" name="Freeform 627"/>
            <p:cNvSpPr>
              <a:spLocks/>
            </p:cNvSpPr>
            <p:nvPr/>
          </p:nvSpPr>
          <p:spPr bwMode="auto">
            <a:xfrm>
              <a:off x="311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1" name="Freeform 628"/>
            <p:cNvSpPr>
              <a:spLocks/>
            </p:cNvSpPr>
            <p:nvPr/>
          </p:nvSpPr>
          <p:spPr bwMode="auto">
            <a:xfrm>
              <a:off x="312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2" name="Freeform 629"/>
            <p:cNvSpPr>
              <a:spLocks/>
            </p:cNvSpPr>
            <p:nvPr/>
          </p:nvSpPr>
          <p:spPr bwMode="auto">
            <a:xfrm>
              <a:off x="313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3" name="Freeform 630"/>
            <p:cNvSpPr>
              <a:spLocks/>
            </p:cNvSpPr>
            <p:nvPr/>
          </p:nvSpPr>
          <p:spPr bwMode="auto">
            <a:xfrm>
              <a:off x="3147" y="1911"/>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4" name="Freeform 631"/>
            <p:cNvSpPr>
              <a:spLocks/>
            </p:cNvSpPr>
            <p:nvPr/>
          </p:nvSpPr>
          <p:spPr bwMode="auto">
            <a:xfrm>
              <a:off x="3158"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35" name="Freeform 632"/>
            <p:cNvSpPr>
              <a:spLocks/>
            </p:cNvSpPr>
            <p:nvPr/>
          </p:nvSpPr>
          <p:spPr bwMode="auto">
            <a:xfrm>
              <a:off x="316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6" name="Freeform 633"/>
            <p:cNvSpPr>
              <a:spLocks/>
            </p:cNvSpPr>
            <p:nvPr/>
          </p:nvSpPr>
          <p:spPr bwMode="auto">
            <a:xfrm>
              <a:off x="3178"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7" name="Freeform 634"/>
            <p:cNvSpPr>
              <a:spLocks/>
            </p:cNvSpPr>
            <p:nvPr/>
          </p:nvSpPr>
          <p:spPr bwMode="auto">
            <a:xfrm>
              <a:off x="3188" y="1911"/>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8" name="Freeform 635"/>
            <p:cNvSpPr>
              <a:spLocks/>
            </p:cNvSpPr>
            <p:nvPr/>
          </p:nvSpPr>
          <p:spPr bwMode="auto">
            <a:xfrm>
              <a:off x="3197" y="1911"/>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9" name="Freeform 636"/>
            <p:cNvSpPr>
              <a:spLocks/>
            </p:cNvSpPr>
            <p:nvPr/>
          </p:nvSpPr>
          <p:spPr bwMode="auto">
            <a:xfrm>
              <a:off x="3208"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0" name="Freeform 637"/>
            <p:cNvSpPr>
              <a:spLocks/>
            </p:cNvSpPr>
            <p:nvPr/>
          </p:nvSpPr>
          <p:spPr bwMode="auto">
            <a:xfrm>
              <a:off x="3218" y="1911"/>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1" name="Freeform 638"/>
            <p:cNvSpPr>
              <a:spLocks/>
            </p:cNvSpPr>
            <p:nvPr/>
          </p:nvSpPr>
          <p:spPr bwMode="auto">
            <a:xfrm>
              <a:off x="3228"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2" name="Freeform 639"/>
            <p:cNvSpPr>
              <a:spLocks/>
            </p:cNvSpPr>
            <p:nvPr/>
          </p:nvSpPr>
          <p:spPr bwMode="auto">
            <a:xfrm>
              <a:off x="3238"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3" name="Freeform 640"/>
            <p:cNvSpPr>
              <a:spLocks/>
            </p:cNvSpPr>
            <p:nvPr/>
          </p:nvSpPr>
          <p:spPr bwMode="auto">
            <a:xfrm>
              <a:off x="3249"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44" name="Freeform 641"/>
            <p:cNvSpPr>
              <a:spLocks/>
            </p:cNvSpPr>
            <p:nvPr/>
          </p:nvSpPr>
          <p:spPr bwMode="auto">
            <a:xfrm>
              <a:off x="3258"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5" name="Freeform 642"/>
            <p:cNvSpPr>
              <a:spLocks/>
            </p:cNvSpPr>
            <p:nvPr/>
          </p:nvSpPr>
          <p:spPr bwMode="auto">
            <a:xfrm>
              <a:off x="3268" y="1911"/>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6" name="Freeform 643"/>
            <p:cNvSpPr>
              <a:spLocks/>
            </p:cNvSpPr>
            <p:nvPr/>
          </p:nvSpPr>
          <p:spPr bwMode="auto">
            <a:xfrm>
              <a:off x="3279"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47" name="Freeform 644"/>
            <p:cNvSpPr>
              <a:spLocks/>
            </p:cNvSpPr>
            <p:nvPr/>
          </p:nvSpPr>
          <p:spPr bwMode="auto">
            <a:xfrm>
              <a:off x="3288" y="1911"/>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8" name="Freeform 645"/>
            <p:cNvSpPr>
              <a:spLocks/>
            </p:cNvSpPr>
            <p:nvPr/>
          </p:nvSpPr>
          <p:spPr bwMode="auto">
            <a:xfrm>
              <a:off x="3299"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9" name="Freeform 646"/>
            <p:cNvSpPr>
              <a:spLocks/>
            </p:cNvSpPr>
            <p:nvPr/>
          </p:nvSpPr>
          <p:spPr bwMode="auto">
            <a:xfrm>
              <a:off x="3309"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50" name="Freeform 647"/>
            <p:cNvSpPr>
              <a:spLocks/>
            </p:cNvSpPr>
            <p:nvPr/>
          </p:nvSpPr>
          <p:spPr bwMode="auto">
            <a:xfrm>
              <a:off x="3318" y="1911"/>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651" name="Freeform 648"/>
            <p:cNvSpPr>
              <a:spLocks/>
            </p:cNvSpPr>
            <p:nvPr/>
          </p:nvSpPr>
          <p:spPr bwMode="auto">
            <a:xfrm>
              <a:off x="3329"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2" name="Freeform 649"/>
            <p:cNvSpPr>
              <a:spLocks/>
            </p:cNvSpPr>
            <p:nvPr/>
          </p:nvSpPr>
          <p:spPr bwMode="auto">
            <a:xfrm>
              <a:off x="3339"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3" name="Freeform 650"/>
            <p:cNvSpPr>
              <a:spLocks/>
            </p:cNvSpPr>
            <p:nvPr/>
          </p:nvSpPr>
          <p:spPr bwMode="auto">
            <a:xfrm>
              <a:off x="3349"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4" name="Freeform 651"/>
            <p:cNvSpPr>
              <a:spLocks/>
            </p:cNvSpPr>
            <p:nvPr/>
          </p:nvSpPr>
          <p:spPr bwMode="auto">
            <a:xfrm>
              <a:off x="3359"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5" name="Freeform 652"/>
            <p:cNvSpPr>
              <a:spLocks/>
            </p:cNvSpPr>
            <p:nvPr/>
          </p:nvSpPr>
          <p:spPr bwMode="auto">
            <a:xfrm>
              <a:off x="3370"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56" name="Freeform 653"/>
            <p:cNvSpPr>
              <a:spLocks/>
            </p:cNvSpPr>
            <p:nvPr/>
          </p:nvSpPr>
          <p:spPr bwMode="auto">
            <a:xfrm>
              <a:off x="3379"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7" name="Freeform 654"/>
            <p:cNvSpPr>
              <a:spLocks/>
            </p:cNvSpPr>
            <p:nvPr/>
          </p:nvSpPr>
          <p:spPr bwMode="auto">
            <a:xfrm>
              <a:off x="3390"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8" name="Freeform 655"/>
            <p:cNvSpPr>
              <a:spLocks/>
            </p:cNvSpPr>
            <p:nvPr/>
          </p:nvSpPr>
          <p:spPr bwMode="auto">
            <a:xfrm>
              <a:off x="3400"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59" name="Freeform 656"/>
            <p:cNvSpPr>
              <a:spLocks/>
            </p:cNvSpPr>
            <p:nvPr/>
          </p:nvSpPr>
          <p:spPr bwMode="auto">
            <a:xfrm>
              <a:off x="3409" y="1911"/>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0" name="Freeform 657"/>
            <p:cNvSpPr>
              <a:spLocks/>
            </p:cNvSpPr>
            <p:nvPr/>
          </p:nvSpPr>
          <p:spPr bwMode="auto">
            <a:xfrm>
              <a:off x="3420"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1" name="Freeform 658"/>
            <p:cNvSpPr>
              <a:spLocks/>
            </p:cNvSpPr>
            <p:nvPr/>
          </p:nvSpPr>
          <p:spPr bwMode="auto">
            <a:xfrm>
              <a:off x="3430"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62" name="Freeform 659"/>
            <p:cNvSpPr>
              <a:spLocks/>
            </p:cNvSpPr>
            <p:nvPr/>
          </p:nvSpPr>
          <p:spPr bwMode="auto">
            <a:xfrm>
              <a:off x="3440"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3" name="Freeform 660"/>
            <p:cNvSpPr>
              <a:spLocks noEditPoints="1"/>
            </p:cNvSpPr>
            <p:nvPr/>
          </p:nvSpPr>
          <p:spPr bwMode="auto">
            <a:xfrm>
              <a:off x="3067" y="1911"/>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664" name="Freeform 661"/>
            <p:cNvSpPr>
              <a:spLocks/>
            </p:cNvSpPr>
            <p:nvPr/>
          </p:nvSpPr>
          <p:spPr bwMode="auto">
            <a:xfrm>
              <a:off x="3067" y="1911"/>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5" name="Freeform 662"/>
            <p:cNvSpPr>
              <a:spLocks/>
            </p:cNvSpPr>
            <p:nvPr/>
          </p:nvSpPr>
          <p:spPr bwMode="auto">
            <a:xfrm>
              <a:off x="3076" y="1911"/>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6" name="Freeform 663"/>
            <p:cNvSpPr>
              <a:spLocks/>
            </p:cNvSpPr>
            <p:nvPr/>
          </p:nvSpPr>
          <p:spPr bwMode="auto">
            <a:xfrm>
              <a:off x="308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7" name="Freeform 664"/>
            <p:cNvSpPr>
              <a:spLocks/>
            </p:cNvSpPr>
            <p:nvPr/>
          </p:nvSpPr>
          <p:spPr bwMode="auto">
            <a:xfrm>
              <a:off x="3097" y="1911"/>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8" name="Freeform 665"/>
            <p:cNvSpPr>
              <a:spLocks/>
            </p:cNvSpPr>
            <p:nvPr/>
          </p:nvSpPr>
          <p:spPr bwMode="auto">
            <a:xfrm>
              <a:off x="310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9" name="Freeform 666"/>
            <p:cNvSpPr>
              <a:spLocks/>
            </p:cNvSpPr>
            <p:nvPr/>
          </p:nvSpPr>
          <p:spPr bwMode="auto">
            <a:xfrm>
              <a:off x="311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0" name="Freeform 667"/>
            <p:cNvSpPr>
              <a:spLocks/>
            </p:cNvSpPr>
            <p:nvPr/>
          </p:nvSpPr>
          <p:spPr bwMode="auto">
            <a:xfrm>
              <a:off x="312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1" name="Freeform 668"/>
            <p:cNvSpPr>
              <a:spLocks/>
            </p:cNvSpPr>
            <p:nvPr/>
          </p:nvSpPr>
          <p:spPr bwMode="auto">
            <a:xfrm>
              <a:off x="313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2" name="Freeform 669"/>
            <p:cNvSpPr>
              <a:spLocks/>
            </p:cNvSpPr>
            <p:nvPr/>
          </p:nvSpPr>
          <p:spPr bwMode="auto">
            <a:xfrm>
              <a:off x="3147" y="1911"/>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3" name="Freeform 670"/>
            <p:cNvSpPr>
              <a:spLocks/>
            </p:cNvSpPr>
            <p:nvPr/>
          </p:nvSpPr>
          <p:spPr bwMode="auto">
            <a:xfrm>
              <a:off x="3158"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74" name="Freeform 671"/>
            <p:cNvSpPr>
              <a:spLocks/>
            </p:cNvSpPr>
            <p:nvPr/>
          </p:nvSpPr>
          <p:spPr bwMode="auto">
            <a:xfrm>
              <a:off x="316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5" name="Freeform 672"/>
            <p:cNvSpPr>
              <a:spLocks/>
            </p:cNvSpPr>
            <p:nvPr/>
          </p:nvSpPr>
          <p:spPr bwMode="auto">
            <a:xfrm>
              <a:off x="3178"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6" name="Freeform 673"/>
            <p:cNvSpPr>
              <a:spLocks/>
            </p:cNvSpPr>
            <p:nvPr/>
          </p:nvSpPr>
          <p:spPr bwMode="auto">
            <a:xfrm>
              <a:off x="3188" y="1911"/>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7" name="Freeform 674"/>
            <p:cNvSpPr>
              <a:spLocks/>
            </p:cNvSpPr>
            <p:nvPr/>
          </p:nvSpPr>
          <p:spPr bwMode="auto">
            <a:xfrm>
              <a:off x="3197" y="1911"/>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8" name="Freeform 675"/>
            <p:cNvSpPr>
              <a:spLocks/>
            </p:cNvSpPr>
            <p:nvPr/>
          </p:nvSpPr>
          <p:spPr bwMode="auto">
            <a:xfrm>
              <a:off x="3208"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9" name="Freeform 676"/>
            <p:cNvSpPr>
              <a:spLocks/>
            </p:cNvSpPr>
            <p:nvPr/>
          </p:nvSpPr>
          <p:spPr bwMode="auto">
            <a:xfrm>
              <a:off x="3218" y="1911"/>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0" name="Freeform 677"/>
            <p:cNvSpPr>
              <a:spLocks/>
            </p:cNvSpPr>
            <p:nvPr/>
          </p:nvSpPr>
          <p:spPr bwMode="auto">
            <a:xfrm>
              <a:off x="3228"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1" name="Freeform 678"/>
            <p:cNvSpPr>
              <a:spLocks/>
            </p:cNvSpPr>
            <p:nvPr/>
          </p:nvSpPr>
          <p:spPr bwMode="auto">
            <a:xfrm>
              <a:off x="3238"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2" name="Freeform 679"/>
            <p:cNvSpPr>
              <a:spLocks/>
            </p:cNvSpPr>
            <p:nvPr/>
          </p:nvSpPr>
          <p:spPr bwMode="auto">
            <a:xfrm>
              <a:off x="3249"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83" name="Freeform 680"/>
            <p:cNvSpPr>
              <a:spLocks/>
            </p:cNvSpPr>
            <p:nvPr/>
          </p:nvSpPr>
          <p:spPr bwMode="auto">
            <a:xfrm>
              <a:off x="3258"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4" name="Freeform 681"/>
            <p:cNvSpPr>
              <a:spLocks/>
            </p:cNvSpPr>
            <p:nvPr/>
          </p:nvSpPr>
          <p:spPr bwMode="auto">
            <a:xfrm>
              <a:off x="3268" y="1911"/>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5" name="Freeform 682"/>
            <p:cNvSpPr>
              <a:spLocks/>
            </p:cNvSpPr>
            <p:nvPr/>
          </p:nvSpPr>
          <p:spPr bwMode="auto">
            <a:xfrm>
              <a:off x="3279"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86" name="Freeform 683"/>
            <p:cNvSpPr>
              <a:spLocks/>
            </p:cNvSpPr>
            <p:nvPr/>
          </p:nvSpPr>
          <p:spPr bwMode="auto">
            <a:xfrm>
              <a:off x="3288" y="1911"/>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7" name="Freeform 684"/>
            <p:cNvSpPr>
              <a:spLocks/>
            </p:cNvSpPr>
            <p:nvPr/>
          </p:nvSpPr>
          <p:spPr bwMode="auto">
            <a:xfrm>
              <a:off x="3299"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8" name="Freeform 685"/>
            <p:cNvSpPr>
              <a:spLocks/>
            </p:cNvSpPr>
            <p:nvPr/>
          </p:nvSpPr>
          <p:spPr bwMode="auto">
            <a:xfrm>
              <a:off x="3309"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89" name="Freeform 686"/>
            <p:cNvSpPr>
              <a:spLocks/>
            </p:cNvSpPr>
            <p:nvPr/>
          </p:nvSpPr>
          <p:spPr bwMode="auto">
            <a:xfrm>
              <a:off x="3318" y="1911"/>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690" name="Freeform 687"/>
            <p:cNvSpPr>
              <a:spLocks/>
            </p:cNvSpPr>
            <p:nvPr/>
          </p:nvSpPr>
          <p:spPr bwMode="auto">
            <a:xfrm>
              <a:off x="3329"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1" name="Freeform 688"/>
            <p:cNvSpPr>
              <a:spLocks/>
            </p:cNvSpPr>
            <p:nvPr/>
          </p:nvSpPr>
          <p:spPr bwMode="auto">
            <a:xfrm>
              <a:off x="3339"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2" name="Freeform 689"/>
            <p:cNvSpPr>
              <a:spLocks/>
            </p:cNvSpPr>
            <p:nvPr/>
          </p:nvSpPr>
          <p:spPr bwMode="auto">
            <a:xfrm>
              <a:off x="3349"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3" name="Freeform 690"/>
            <p:cNvSpPr>
              <a:spLocks/>
            </p:cNvSpPr>
            <p:nvPr/>
          </p:nvSpPr>
          <p:spPr bwMode="auto">
            <a:xfrm>
              <a:off x="3359"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4" name="Freeform 691"/>
            <p:cNvSpPr>
              <a:spLocks/>
            </p:cNvSpPr>
            <p:nvPr/>
          </p:nvSpPr>
          <p:spPr bwMode="auto">
            <a:xfrm>
              <a:off x="3370"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95" name="Freeform 692"/>
            <p:cNvSpPr>
              <a:spLocks/>
            </p:cNvSpPr>
            <p:nvPr/>
          </p:nvSpPr>
          <p:spPr bwMode="auto">
            <a:xfrm>
              <a:off x="3379"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6" name="Freeform 693"/>
            <p:cNvSpPr>
              <a:spLocks/>
            </p:cNvSpPr>
            <p:nvPr/>
          </p:nvSpPr>
          <p:spPr bwMode="auto">
            <a:xfrm>
              <a:off x="3390"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7" name="Freeform 694"/>
            <p:cNvSpPr>
              <a:spLocks/>
            </p:cNvSpPr>
            <p:nvPr/>
          </p:nvSpPr>
          <p:spPr bwMode="auto">
            <a:xfrm>
              <a:off x="3400"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98" name="Freeform 695"/>
            <p:cNvSpPr>
              <a:spLocks/>
            </p:cNvSpPr>
            <p:nvPr/>
          </p:nvSpPr>
          <p:spPr bwMode="auto">
            <a:xfrm>
              <a:off x="3409" y="1911"/>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9" name="Freeform 696"/>
            <p:cNvSpPr>
              <a:spLocks/>
            </p:cNvSpPr>
            <p:nvPr/>
          </p:nvSpPr>
          <p:spPr bwMode="auto">
            <a:xfrm>
              <a:off x="3420"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0" name="Freeform 697"/>
            <p:cNvSpPr>
              <a:spLocks/>
            </p:cNvSpPr>
            <p:nvPr/>
          </p:nvSpPr>
          <p:spPr bwMode="auto">
            <a:xfrm>
              <a:off x="3430"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01" name="Freeform 698"/>
            <p:cNvSpPr>
              <a:spLocks/>
            </p:cNvSpPr>
            <p:nvPr/>
          </p:nvSpPr>
          <p:spPr bwMode="auto">
            <a:xfrm>
              <a:off x="3440"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2" name="Freeform 699"/>
            <p:cNvSpPr>
              <a:spLocks noEditPoints="1"/>
            </p:cNvSpPr>
            <p:nvPr/>
          </p:nvSpPr>
          <p:spPr bwMode="auto">
            <a:xfrm>
              <a:off x="3067" y="1911"/>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703" name="Freeform 700"/>
            <p:cNvSpPr>
              <a:spLocks/>
            </p:cNvSpPr>
            <p:nvPr/>
          </p:nvSpPr>
          <p:spPr bwMode="auto">
            <a:xfrm>
              <a:off x="3067" y="1911"/>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4" name="Freeform 701"/>
            <p:cNvSpPr>
              <a:spLocks/>
            </p:cNvSpPr>
            <p:nvPr/>
          </p:nvSpPr>
          <p:spPr bwMode="auto">
            <a:xfrm>
              <a:off x="3076" y="1911"/>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5" name="Freeform 702"/>
            <p:cNvSpPr>
              <a:spLocks/>
            </p:cNvSpPr>
            <p:nvPr/>
          </p:nvSpPr>
          <p:spPr bwMode="auto">
            <a:xfrm>
              <a:off x="308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6" name="Freeform 703"/>
            <p:cNvSpPr>
              <a:spLocks/>
            </p:cNvSpPr>
            <p:nvPr/>
          </p:nvSpPr>
          <p:spPr bwMode="auto">
            <a:xfrm>
              <a:off x="3097" y="1911"/>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7" name="Freeform 704"/>
            <p:cNvSpPr>
              <a:spLocks/>
            </p:cNvSpPr>
            <p:nvPr/>
          </p:nvSpPr>
          <p:spPr bwMode="auto">
            <a:xfrm>
              <a:off x="310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8" name="Freeform 705"/>
            <p:cNvSpPr>
              <a:spLocks/>
            </p:cNvSpPr>
            <p:nvPr/>
          </p:nvSpPr>
          <p:spPr bwMode="auto">
            <a:xfrm>
              <a:off x="311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9" name="Freeform 706"/>
            <p:cNvSpPr>
              <a:spLocks/>
            </p:cNvSpPr>
            <p:nvPr/>
          </p:nvSpPr>
          <p:spPr bwMode="auto">
            <a:xfrm>
              <a:off x="312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0" name="Freeform 707"/>
            <p:cNvSpPr>
              <a:spLocks/>
            </p:cNvSpPr>
            <p:nvPr/>
          </p:nvSpPr>
          <p:spPr bwMode="auto">
            <a:xfrm>
              <a:off x="313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1" name="Freeform 708"/>
            <p:cNvSpPr>
              <a:spLocks/>
            </p:cNvSpPr>
            <p:nvPr/>
          </p:nvSpPr>
          <p:spPr bwMode="auto">
            <a:xfrm>
              <a:off x="3147" y="1911"/>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2" name="Freeform 709"/>
            <p:cNvSpPr>
              <a:spLocks/>
            </p:cNvSpPr>
            <p:nvPr/>
          </p:nvSpPr>
          <p:spPr bwMode="auto">
            <a:xfrm>
              <a:off x="3158"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13" name="Freeform 710"/>
            <p:cNvSpPr>
              <a:spLocks/>
            </p:cNvSpPr>
            <p:nvPr/>
          </p:nvSpPr>
          <p:spPr bwMode="auto">
            <a:xfrm>
              <a:off x="316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4" name="Freeform 711"/>
            <p:cNvSpPr>
              <a:spLocks/>
            </p:cNvSpPr>
            <p:nvPr/>
          </p:nvSpPr>
          <p:spPr bwMode="auto">
            <a:xfrm>
              <a:off x="3178"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5" name="Freeform 712"/>
            <p:cNvSpPr>
              <a:spLocks/>
            </p:cNvSpPr>
            <p:nvPr/>
          </p:nvSpPr>
          <p:spPr bwMode="auto">
            <a:xfrm>
              <a:off x="3188" y="1911"/>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6" name="Freeform 713"/>
            <p:cNvSpPr>
              <a:spLocks/>
            </p:cNvSpPr>
            <p:nvPr/>
          </p:nvSpPr>
          <p:spPr bwMode="auto">
            <a:xfrm>
              <a:off x="3197" y="1911"/>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7" name="Freeform 714"/>
            <p:cNvSpPr>
              <a:spLocks/>
            </p:cNvSpPr>
            <p:nvPr/>
          </p:nvSpPr>
          <p:spPr bwMode="auto">
            <a:xfrm>
              <a:off x="3208"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8" name="Freeform 715"/>
            <p:cNvSpPr>
              <a:spLocks/>
            </p:cNvSpPr>
            <p:nvPr/>
          </p:nvSpPr>
          <p:spPr bwMode="auto">
            <a:xfrm>
              <a:off x="3218" y="1911"/>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9" name="Freeform 716"/>
            <p:cNvSpPr>
              <a:spLocks/>
            </p:cNvSpPr>
            <p:nvPr/>
          </p:nvSpPr>
          <p:spPr bwMode="auto">
            <a:xfrm>
              <a:off x="3228"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0" name="Freeform 717"/>
            <p:cNvSpPr>
              <a:spLocks/>
            </p:cNvSpPr>
            <p:nvPr/>
          </p:nvSpPr>
          <p:spPr bwMode="auto">
            <a:xfrm>
              <a:off x="3238"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1" name="Freeform 718"/>
            <p:cNvSpPr>
              <a:spLocks/>
            </p:cNvSpPr>
            <p:nvPr/>
          </p:nvSpPr>
          <p:spPr bwMode="auto">
            <a:xfrm>
              <a:off x="3249"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22" name="Freeform 719"/>
            <p:cNvSpPr>
              <a:spLocks/>
            </p:cNvSpPr>
            <p:nvPr/>
          </p:nvSpPr>
          <p:spPr bwMode="auto">
            <a:xfrm>
              <a:off x="3258"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3" name="Freeform 720"/>
            <p:cNvSpPr>
              <a:spLocks/>
            </p:cNvSpPr>
            <p:nvPr/>
          </p:nvSpPr>
          <p:spPr bwMode="auto">
            <a:xfrm>
              <a:off x="3268" y="1911"/>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4" name="Freeform 721"/>
            <p:cNvSpPr>
              <a:spLocks/>
            </p:cNvSpPr>
            <p:nvPr/>
          </p:nvSpPr>
          <p:spPr bwMode="auto">
            <a:xfrm>
              <a:off x="3279"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25" name="Freeform 722"/>
            <p:cNvSpPr>
              <a:spLocks/>
            </p:cNvSpPr>
            <p:nvPr/>
          </p:nvSpPr>
          <p:spPr bwMode="auto">
            <a:xfrm>
              <a:off x="3288" y="1911"/>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6" name="Freeform 723"/>
            <p:cNvSpPr>
              <a:spLocks/>
            </p:cNvSpPr>
            <p:nvPr/>
          </p:nvSpPr>
          <p:spPr bwMode="auto">
            <a:xfrm>
              <a:off x="3299"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7" name="Freeform 724"/>
            <p:cNvSpPr>
              <a:spLocks/>
            </p:cNvSpPr>
            <p:nvPr/>
          </p:nvSpPr>
          <p:spPr bwMode="auto">
            <a:xfrm>
              <a:off x="3309"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28" name="Freeform 725"/>
            <p:cNvSpPr>
              <a:spLocks/>
            </p:cNvSpPr>
            <p:nvPr/>
          </p:nvSpPr>
          <p:spPr bwMode="auto">
            <a:xfrm>
              <a:off x="3318" y="1911"/>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729" name="Freeform 726"/>
            <p:cNvSpPr>
              <a:spLocks/>
            </p:cNvSpPr>
            <p:nvPr/>
          </p:nvSpPr>
          <p:spPr bwMode="auto">
            <a:xfrm>
              <a:off x="3329"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0" name="Freeform 727"/>
            <p:cNvSpPr>
              <a:spLocks/>
            </p:cNvSpPr>
            <p:nvPr/>
          </p:nvSpPr>
          <p:spPr bwMode="auto">
            <a:xfrm>
              <a:off x="3339"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1" name="Freeform 728"/>
            <p:cNvSpPr>
              <a:spLocks/>
            </p:cNvSpPr>
            <p:nvPr/>
          </p:nvSpPr>
          <p:spPr bwMode="auto">
            <a:xfrm>
              <a:off x="3349"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2" name="Freeform 729"/>
            <p:cNvSpPr>
              <a:spLocks/>
            </p:cNvSpPr>
            <p:nvPr/>
          </p:nvSpPr>
          <p:spPr bwMode="auto">
            <a:xfrm>
              <a:off x="3359"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3" name="Freeform 730"/>
            <p:cNvSpPr>
              <a:spLocks/>
            </p:cNvSpPr>
            <p:nvPr/>
          </p:nvSpPr>
          <p:spPr bwMode="auto">
            <a:xfrm>
              <a:off x="3370"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34" name="Freeform 731"/>
            <p:cNvSpPr>
              <a:spLocks/>
            </p:cNvSpPr>
            <p:nvPr/>
          </p:nvSpPr>
          <p:spPr bwMode="auto">
            <a:xfrm>
              <a:off x="3379"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5" name="Freeform 732"/>
            <p:cNvSpPr>
              <a:spLocks/>
            </p:cNvSpPr>
            <p:nvPr/>
          </p:nvSpPr>
          <p:spPr bwMode="auto">
            <a:xfrm>
              <a:off x="3390"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6" name="Freeform 733"/>
            <p:cNvSpPr>
              <a:spLocks/>
            </p:cNvSpPr>
            <p:nvPr/>
          </p:nvSpPr>
          <p:spPr bwMode="auto">
            <a:xfrm>
              <a:off x="3400"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37" name="Freeform 734"/>
            <p:cNvSpPr>
              <a:spLocks/>
            </p:cNvSpPr>
            <p:nvPr/>
          </p:nvSpPr>
          <p:spPr bwMode="auto">
            <a:xfrm>
              <a:off x="3409" y="1911"/>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8" name="Freeform 735"/>
            <p:cNvSpPr>
              <a:spLocks/>
            </p:cNvSpPr>
            <p:nvPr/>
          </p:nvSpPr>
          <p:spPr bwMode="auto">
            <a:xfrm>
              <a:off x="3420"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9" name="Freeform 736"/>
            <p:cNvSpPr>
              <a:spLocks/>
            </p:cNvSpPr>
            <p:nvPr/>
          </p:nvSpPr>
          <p:spPr bwMode="auto">
            <a:xfrm>
              <a:off x="3430"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40" name="Freeform 737"/>
            <p:cNvSpPr>
              <a:spLocks/>
            </p:cNvSpPr>
            <p:nvPr/>
          </p:nvSpPr>
          <p:spPr bwMode="auto">
            <a:xfrm>
              <a:off x="3440"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41" name="Freeform 738"/>
            <p:cNvSpPr>
              <a:spLocks/>
            </p:cNvSpPr>
            <p:nvPr/>
          </p:nvSpPr>
          <p:spPr bwMode="auto">
            <a:xfrm>
              <a:off x="3068" y="1648"/>
              <a:ext cx="79" cy="41"/>
            </a:xfrm>
            <a:custGeom>
              <a:avLst/>
              <a:gdLst>
                <a:gd name="T0" fmla="*/ 0 w 79"/>
                <a:gd name="T1" fmla="*/ 41 h 41"/>
                <a:gd name="T2" fmla="*/ 66 w 79"/>
                <a:gd name="T3" fmla="*/ 41 h 41"/>
                <a:gd name="T4" fmla="*/ 79 w 79"/>
                <a:gd name="T5" fmla="*/ 29 h 41"/>
                <a:gd name="T6" fmla="*/ 79 w 79"/>
                <a:gd name="T7" fmla="*/ 0 h 41"/>
                <a:gd name="T8" fmla="*/ 0 w 79"/>
                <a:gd name="T9" fmla="*/ 0 h 41"/>
                <a:gd name="T10" fmla="*/ 0 w 79"/>
                <a:gd name="T11" fmla="*/ 41 h 41"/>
                <a:gd name="T12" fmla="*/ 0 w 79"/>
                <a:gd name="T13" fmla="*/ 41 h 41"/>
                <a:gd name="T14" fmla="*/ 0 60000 65536"/>
                <a:gd name="T15" fmla="*/ 0 60000 65536"/>
                <a:gd name="T16" fmla="*/ 0 60000 65536"/>
                <a:gd name="T17" fmla="*/ 0 60000 65536"/>
                <a:gd name="T18" fmla="*/ 0 60000 65536"/>
                <a:gd name="T19" fmla="*/ 0 60000 65536"/>
                <a:gd name="T20" fmla="*/ 0 60000 65536"/>
                <a:gd name="T21" fmla="*/ 0 w 79"/>
                <a:gd name="T22" fmla="*/ 0 h 41"/>
                <a:gd name="T23" fmla="*/ 79 w 79"/>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41">
                  <a:moveTo>
                    <a:pt x="0" y="41"/>
                  </a:moveTo>
                  <a:lnTo>
                    <a:pt x="66" y="41"/>
                  </a:lnTo>
                  <a:lnTo>
                    <a:pt x="79" y="29"/>
                  </a:lnTo>
                  <a:lnTo>
                    <a:pt x="79" y="0"/>
                  </a:lnTo>
                  <a:lnTo>
                    <a:pt x="0" y="0"/>
                  </a:lnTo>
                  <a:lnTo>
                    <a:pt x="0" y="41"/>
                  </a:lnTo>
                  <a:close/>
                </a:path>
              </a:pathLst>
            </a:custGeom>
            <a:solidFill>
              <a:srgbClr val="FFFFFF"/>
            </a:solidFill>
            <a:ln w="9525">
              <a:noFill/>
              <a:round/>
              <a:headEnd/>
              <a:tailEnd/>
            </a:ln>
          </p:spPr>
          <p:txBody>
            <a:bodyPr/>
            <a:lstStyle/>
            <a:p>
              <a:endParaRPr lang="en-US"/>
            </a:p>
          </p:txBody>
        </p:sp>
        <p:sp>
          <p:nvSpPr>
            <p:cNvPr id="742" name="Freeform 739"/>
            <p:cNvSpPr>
              <a:spLocks/>
            </p:cNvSpPr>
            <p:nvPr/>
          </p:nvSpPr>
          <p:spPr bwMode="auto">
            <a:xfrm>
              <a:off x="3068" y="1648"/>
              <a:ext cx="79" cy="41"/>
            </a:xfrm>
            <a:custGeom>
              <a:avLst/>
              <a:gdLst>
                <a:gd name="T0" fmla="*/ 0 w 79"/>
                <a:gd name="T1" fmla="*/ 41 h 41"/>
                <a:gd name="T2" fmla="*/ 66 w 79"/>
                <a:gd name="T3" fmla="*/ 41 h 41"/>
                <a:gd name="T4" fmla="*/ 79 w 79"/>
                <a:gd name="T5" fmla="*/ 29 h 41"/>
                <a:gd name="T6" fmla="*/ 79 w 79"/>
                <a:gd name="T7" fmla="*/ 0 h 41"/>
                <a:gd name="T8" fmla="*/ 0 w 79"/>
                <a:gd name="T9" fmla="*/ 0 h 41"/>
                <a:gd name="T10" fmla="*/ 0 w 79"/>
                <a:gd name="T11" fmla="*/ 41 h 41"/>
                <a:gd name="T12" fmla="*/ 0 w 79"/>
                <a:gd name="T13" fmla="*/ 41 h 41"/>
                <a:gd name="T14" fmla="*/ 0 60000 65536"/>
                <a:gd name="T15" fmla="*/ 0 60000 65536"/>
                <a:gd name="T16" fmla="*/ 0 60000 65536"/>
                <a:gd name="T17" fmla="*/ 0 60000 65536"/>
                <a:gd name="T18" fmla="*/ 0 60000 65536"/>
                <a:gd name="T19" fmla="*/ 0 60000 65536"/>
                <a:gd name="T20" fmla="*/ 0 60000 65536"/>
                <a:gd name="T21" fmla="*/ 0 w 79"/>
                <a:gd name="T22" fmla="*/ 0 h 41"/>
                <a:gd name="T23" fmla="*/ 79 w 79"/>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41">
                  <a:moveTo>
                    <a:pt x="0" y="41"/>
                  </a:moveTo>
                  <a:lnTo>
                    <a:pt x="66" y="41"/>
                  </a:lnTo>
                  <a:lnTo>
                    <a:pt x="79" y="29"/>
                  </a:lnTo>
                  <a:lnTo>
                    <a:pt x="79" y="0"/>
                  </a:lnTo>
                  <a:lnTo>
                    <a:pt x="0" y="0"/>
                  </a:lnTo>
                  <a:lnTo>
                    <a:pt x="0" y="41"/>
                  </a:lnTo>
                  <a:close/>
                </a:path>
              </a:pathLst>
            </a:custGeom>
            <a:noFill/>
            <a:ln w="3175">
              <a:solidFill>
                <a:srgbClr val="000000"/>
              </a:solidFill>
              <a:round/>
              <a:headEnd/>
              <a:tailEnd/>
            </a:ln>
          </p:spPr>
          <p:txBody>
            <a:bodyPr/>
            <a:lstStyle/>
            <a:p>
              <a:endParaRPr lang="en-US"/>
            </a:p>
          </p:txBody>
        </p:sp>
        <p:sp>
          <p:nvSpPr>
            <p:cNvPr id="743" name="Freeform 740"/>
            <p:cNvSpPr>
              <a:spLocks/>
            </p:cNvSpPr>
            <p:nvPr/>
          </p:nvSpPr>
          <p:spPr bwMode="auto">
            <a:xfrm>
              <a:off x="3080" y="1683"/>
              <a:ext cx="180" cy="30"/>
            </a:xfrm>
            <a:custGeom>
              <a:avLst/>
              <a:gdLst>
                <a:gd name="T0" fmla="*/ 0 w 180"/>
                <a:gd name="T1" fmla="*/ 0 h 30"/>
                <a:gd name="T2" fmla="*/ 0 w 180"/>
                <a:gd name="T3" fmla="*/ 30 h 30"/>
                <a:gd name="T4" fmla="*/ 180 w 180"/>
                <a:gd name="T5" fmla="*/ 30 h 30"/>
                <a:gd name="T6" fmla="*/ 180 w 180"/>
                <a:gd name="T7" fmla="*/ 0 h 30"/>
                <a:gd name="T8" fmla="*/ 0 w 180"/>
                <a:gd name="T9" fmla="*/ 0 h 30"/>
                <a:gd name="T10" fmla="*/ 0 w 180"/>
                <a:gd name="T11" fmla="*/ 0 h 30"/>
                <a:gd name="T12" fmla="*/ 0 60000 65536"/>
                <a:gd name="T13" fmla="*/ 0 60000 65536"/>
                <a:gd name="T14" fmla="*/ 0 60000 65536"/>
                <a:gd name="T15" fmla="*/ 0 60000 65536"/>
                <a:gd name="T16" fmla="*/ 0 60000 65536"/>
                <a:gd name="T17" fmla="*/ 0 60000 65536"/>
                <a:gd name="T18" fmla="*/ 0 w 180"/>
                <a:gd name="T19" fmla="*/ 0 h 30"/>
                <a:gd name="T20" fmla="*/ 180 w 18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80" h="30">
                  <a:moveTo>
                    <a:pt x="0" y="0"/>
                  </a:moveTo>
                  <a:lnTo>
                    <a:pt x="0" y="30"/>
                  </a:lnTo>
                  <a:lnTo>
                    <a:pt x="180" y="30"/>
                  </a:lnTo>
                  <a:lnTo>
                    <a:pt x="180" y="0"/>
                  </a:lnTo>
                  <a:lnTo>
                    <a:pt x="0" y="0"/>
                  </a:lnTo>
                  <a:close/>
                </a:path>
              </a:pathLst>
            </a:custGeom>
            <a:solidFill>
              <a:srgbClr val="EAEAEA"/>
            </a:solidFill>
            <a:ln w="9525">
              <a:noFill/>
              <a:round/>
              <a:headEnd/>
              <a:tailEnd/>
            </a:ln>
          </p:spPr>
          <p:txBody>
            <a:bodyPr/>
            <a:lstStyle/>
            <a:p>
              <a:endParaRPr lang="en-US"/>
            </a:p>
          </p:txBody>
        </p:sp>
        <p:sp>
          <p:nvSpPr>
            <p:cNvPr id="744" name="Freeform 741"/>
            <p:cNvSpPr>
              <a:spLocks/>
            </p:cNvSpPr>
            <p:nvPr/>
          </p:nvSpPr>
          <p:spPr bwMode="auto">
            <a:xfrm>
              <a:off x="3080" y="1683"/>
              <a:ext cx="180" cy="214"/>
            </a:xfrm>
            <a:custGeom>
              <a:avLst/>
              <a:gdLst>
                <a:gd name="T0" fmla="*/ 0 w 180"/>
                <a:gd name="T1" fmla="*/ 0 h 214"/>
                <a:gd name="T2" fmla="*/ 0 w 180"/>
                <a:gd name="T3" fmla="*/ 214 h 214"/>
                <a:gd name="T4" fmla="*/ 180 w 180"/>
                <a:gd name="T5" fmla="*/ 214 h 214"/>
                <a:gd name="T6" fmla="*/ 180 w 180"/>
                <a:gd name="T7" fmla="*/ 0 h 214"/>
                <a:gd name="T8" fmla="*/ 0 w 180"/>
                <a:gd name="T9" fmla="*/ 0 h 214"/>
                <a:gd name="T10" fmla="*/ 0 w 180"/>
                <a:gd name="T11" fmla="*/ 0 h 214"/>
                <a:gd name="T12" fmla="*/ 0 60000 65536"/>
                <a:gd name="T13" fmla="*/ 0 60000 65536"/>
                <a:gd name="T14" fmla="*/ 0 60000 65536"/>
                <a:gd name="T15" fmla="*/ 0 60000 65536"/>
                <a:gd name="T16" fmla="*/ 0 60000 65536"/>
                <a:gd name="T17" fmla="*/ 0 60000 65536"/>
                <a:gd name="T18" fmla="*/ 0 w 180"/>
                <a:gd name="T19" fmla="*/ 0 h 214"/>
                <a:gd name="T20" fmla="*/ 180 w 180"/>
                <a:gd name="T21" fmla="*/ 214 h 214"/>
              </a:gdLst>
              <a:ahLst/>
              <a:cxnLst>
                <a:cxn ang="T12">
                  <a:pos x="T0" y="T1"/>
                </a:cxn>
                <a:cxn ang="T13">
                  <a:pos x="T2" y="T3"/>
                </a:cxn>
                <a:cxn ang="T14">
                  <a:pos x="T4" y="T5"/>
                </a:cxn>
                <a:cxn ang="T15">
                  <a:pos x="T6" y="T7"/>
                </a:cxn>
                <a:cxn ang="T16">
                  <a:pos x="T8" y="T9"/>
                </a:cxn>
                <a:cxn ang="T17">
                  <a:pos x="T10" y="T11"/>
                </a:cxn>
              </a:cxnLst>
              <a:rect l="T18" t="T19" r="T20" b="T21"/>
              <a:pathLst>
                <a:path w="180" h="214">
                  <a:moveTo>
                    <a:pt x="0" y="0"/>
                  </a:moveTo>
                  <a:lnTo>
                    <a:pt x="0" y="214"/>
                  </a:lnTo>
                  <a:lnTo>
                    <a:pt x="180" y="214"/>
                  </a:lnTo>
                  <a:lnTo>
                    <a:pt x="180" y="0"/>
                  </a:lnTo>
                  <a:lnTo>
                    <a:pt x="0" y="0"/>
                  </a:lnTo>
                  <a:close/>
                </a:path>
              </a:pathLst>
            </a:custGeom>
            <a:noFill/>
            <a:ln w="0">
              <a:solidFill>
                <a:srgbClr val="000000"/>
              </a:solidFill>
              <a:round/>
              <a:headEnd/>
              <a:tailEnd/>
            </a:ln>
          </p:spPr>
          <p:txBody>
            <a:bodyPr/>
            <a:lstStyle/>
            <a:p>
              <a:endParaRPr lang="en-US"/>
            </a:p>
          </p:txBody>
        </p:sp>
        <p:sp>
          <p:nvSpPr>
            <p:cNvPr id="745" name="Freeform 742"/>
            <p:cNvSpPr>
              <a:spLocks/>
            </p:cNvSpPr>
            <p:nvPr/>
          </p:nvSpPr>
          <p:spPr bwMode="auto">
            <a:xfrm>
              <a:off x="3080" y="1683"/>
              <a:ext cx="180" cy="30"/>
            </a:xfrm>
            <a:custGeom>
              <a:avLst/>
              <a:gdLst>
                <a:gd name="T0" fmla="*/ 0 w 180"/>
                <a:gd name="T1" fmla="*/ 0 h 30"/>
                <a:gd name="T2" fmla="*/ 180 w 180"/>
                <a:gd name="T3" fmla="*/ 0 h 30"/>
                <a:gd name="T4" fmla="*/ 180 w 180"/>
                <a:gd name="T5" fmla="*/ 30 h 30"/>
                <a:gd name="T6" fmla="*/ 0 w 180"/>
                <a:gd name="T7" fmla="*/ 30 h 30"/>
                <a:gd name="T8" fmla="*/ 0 w 180"/>
                <a:gd name="T9" fmla="*/ 0 h 30"/>
                <a:gd name="T10" fmla="*/ 0 w 180"/>
                <a:gd name="T11" fmla="*/ 0 h 30"/>
                <a:gd name="T12" fmla="*/ 0 60000 65536"/>
                <a:gd name="T13" fmla="*/ 0 60000 65536"/>
                <a:gd name="T14" fmla="*/ 0 60000 65536"/>
                <a:gd name="T15" fmla="*/ 0 60000 65536"/>
                <a:gd name="T16" fmla="*/ 0 60000 65536"/>
                <a:gd name="T17" fmla="*/ 0 60000 65536"/>
                <a:gd name="T18" fmla="*/ 0 w 180"/>
                <a:gd name="T19" fmla="*/ 0 h 30"/>
                <a:gd name="T20" fmla="*/ 180 w 18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80" h="30">
                  <a:moveTo>
                    <a:pt x="0" y="0"/>
                  </a:moveTo>
                  <a:lnTo>
                    <a:pt x="180" y="0"/>
                  </a:lnTo>
                  <a:lnTo>
                    <a:pt x="180" y="30"/>
                  </a:lnTo>
                  <a:lnTo>
                    <a:pt x="0" y="30"/>
                  </a:lnTo>
                  <a:lnTo>
                    <a:pt x="0" y="0"/>
                  </a:lnTo>
                  <a:close/>
                </a:path>
              </a:pathLst>
            </a:custGeom>
            <a:noFill/>
            <a:ln w="0">
              <a:solidFill>
                <a:srgbClr val="000000"/>
              </a:solidFill>
              <a:round/>
              <a:headEnd/>
              <a:tailEnd/>
            </a:ln>
          </p:spPr>
          <p:txBody>
            <a:bodyPr/>
            <a:lstStyle/>
            <a:p>
              <a:endParaRPr lang="en-US"/>
            </a:p>
          </p:txBody>
        </p:sp>
        <p:sp>
          <p:nvSpPr>
            <p:cNvPr id="746" name="Freeform 743"/>
            <p:cNvSpPr>
              <a:spLocks/>
            </p:cNvSpPr>
            <p:nvPr/>
          </p:nvSpPr>
          <p:spPr bwMode="auto">
            <a:xfrm>
              <a:off x="3260" y="1683"/>
              <a:ext cx="176" cy="30"/>
            </a:xfrm>
            <a:custGeom>
              <a:avLst/>
              <a:gdLst>
                <a:gd name="T0" fmla="*/ 0 w 176"/>
                <a:gd name="T1" fmla="*/ 0 h 30"/>
                <a:gd name="T2" fmla="*/ 0 w 176"/>
                <a:gd name="T3" fmla="*/ 30 h 30"/>
                <a:gd name="T4" fmla="*/ 176 w 176"/>
                <a:gd name="T5" fmla="*/ 30 h 30"/>
                <a:gd name="T6" fmla="*/ 176 w 176"/>
                <a:gd name="T7" fmla="*/ 0 h 30"/>
                <a:gd name="T8" fmla="*/ 0 w 176"/>
                <a:gd name="T9" fmla="*/ 0 h 30"/>
                <a:gd name="T10" fmla="*/ 0 w 176"/>
                <a:gd name="T11" fmla="*/ 0 h 30"/>
                <a:gd name="T12" fmla="*/ 0 60000 65536"/>
                <a:gd name="T13" fmla="*/ 0 60000 65536"/>
                <a:gd name="T14" fmla="*/ 0 60000 65536"/>
                <a:gd name="T15" fmla="*/ 0 60000 65536"/>
                <a:gd name="T16" fmla="*/ 0 60000 65536"/>
                <a:gd name="T17" fmla="*/ 0 60000 65536"/>
                <a:gd name="T18" fmla="*/ 0 w 176"/>
                <a:gd name="T19" fmla="*/ 0 h 30"/>
                <a:gd name="T20" fmla="*/ 176 w 176"/>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76" h="30">
                  <a:moveTo>
                    <a:pt x="0" y="0"/>
                  </a:moveTo>
                  <a:lnTo>
                    <a:pt x="0" y="30"/>
                  </a:lnTo>
                  <a:lnTo>
                    <a:pt x="176" y="30"/>
                  </a:lnTo>
                  <a:lnTo>
                    <a:pt x="176" y="0"/>
                  </a:lnTo>
                  <a:lnTo>
                    <a:pt x="0" y="0"/>
                  </a:lnTo>
                  <a:close/>
                </a:path>
              </a:pathLst>
            </a:custGeom>
            <a:solidFill>
              <a:srgbClr val="EAEAEA"/>
            </a:solidFill>
            <a:ln w="9525">
              <a:noFill/>
              <a:round/>
              <a:headEnd/>
              <a:tailEnd/>
            </a:ln>
          </p:spPr>
          <p:txBody>
            <a:bodyPr/>
            <a:lstStyle/>
            <a:p>
              <a:endParaRPr lang="en-US"/>
            </a:p>
          </p:txBody>
        </p:sp>
        <p:sp>
          <p:nvSpPr>
            <p:cNvPr id="747" name="Freeform 744"/>
            <p:cNvSpPr>
              <a:spLocks/>
            </p:cNvSpPr>
            <p:nvPr/>
          </p:nvSpPr>
          <p:spPr bwMode="auto">
            <a:xfrm>
              <a:off x="3260" y="1683"/>
              <a:ext cx="176" cy="214"/>
            </a:xfrm>
            <a:custGeom>
              <a:avLst/>
              <a:gdLst>
                <a:gd name="T0" fmla="*/ 0 w 176"/>
                <a:gd name="T1" fmla="*/ 0 h 214"/>
                <a:gd name="T2" fmla="*/ 0 w 176"/>
                <a:gd name="T3" fmla="*/ 214 h 214"/>
                <a:gd name="T4" fmla="*/ 176 w 176"/>
                <a:gd name="T5" fmla="*/ 214 h 214"/>
                <a:gd name="T6" fmla="*/ 176 w 176"/>
                <a:gd name="T7" fmla="*/ 0 h 214"/>
                <a:gd name="T8" fmla="*/ 0 w 176"/>
                <a:gd name="T9" fmla="*/ 0 h 214"/>
                <a:gd name="T10" fmla="*/ 0 w 176"/>
                <a:gd name="T11" fmla="*/ 0 h 214"/>
                <a:gd name="T12" fmla="*/ 0 60000 65536"/>
                <a:gd name="T13" fmla="*/ 0 60000 65536"/>
                <a:gd name="T14" fmla="*/ 0 60000 65536"/>
                <a:gd name="T15" fmla="*/ 0 60000 65536"/>
                <a:gd name="T16" fmla="*/ 0 60000 65536"/>
                <a:gd name="T17" fmla="*/ 0 60000 65536"/>
                <a:gd name="T18" fmla="*/ 0 w 176"/>
                <a:gd name="T19" fmla="*/ 0 h 214"/>
                <a:gd name="T20" fmla="*/ 176 w 176"/>
                <a:gd name="T21" fmla="*/ 214 h 214"/>
              </a:gdLst>
              <a:ahLst/>
              <a:cxnLst>
                <a:cxn ang="T12">
                  <a:pos x="T0" y="T1"/>
                </a:cxn>
                <a:cxn ang="T13">
                  <a:pos x="T2" y="T3"/>
                </a:cxn>
                <a:cxn ang="T14">
                  <a:pos x="T4" y="T5"/>
                </a:cxn>
                <a:cxn ang="T15">
                  <a:pos x="T6" y="T7"/>
                </a:cxn>
                <a:cxn ang="T16">
                  <a:pos x="T8" y="T9"/>
                </a:cxn>
                <a:cxn ang="T17">
                  <a:pos x="T10" y="T11"/>
                </a:cxn>
              </a:cxnLst>
              <a:rect l="T18" t="T19" r="T20" b="T21"/>
              <a:pathLst>
                <a:path w="176" h="214">
                  <a:moveTo>
                    <a:pt x="0" y="0"/>
                  </a:moveTo>
                  <a:lnTo>
                    <a:pt x="0" y="214"/>
                  </a:lnTo>
                  <a:lnTo>
                    <a:pt x="176" y="214"/>
                  </a:lnTo>
                  <a:lnTo>
                    <a:pt x="176" y="0"/>
                  </a:lnTo>
                  <a:lnTo>
                    <a:pt x="0" y="0"/>
                  </a:lnTo>
                  <a:close/>
                </a:path>
              </a:pathLst>
            </a:custGeom>
            <a:noFill/>
            <a:ln w="0">
              <a:solidFill>
                <a:srgbClr val="000000"/>
              </a:solidFill>
              <a:round/>
              <a:headEnd/>
              <a:tailEnd/>
            </a:ln>
          </p:spPr>
          <p:txBody>
            <a:bodyPr/>
            <a:lstStyle/>
            <a:p>
              <a:endParaRPr lang="en-US"/>
            </a:p>
          </p:txBody>
        </p:sp>
        <p:sp>
          <p:nvSpPr>
            <p:cNvPr id="748" name="Freeform 745"/>
            <p:cNvSpPr>
              <a:spLocks/>
            </p:cNvSpPr>
            <p:nvPr/>
          </p:nvSpPr>
          <p:spPr bwMode="auto">
            <a:xfrm>
              <a:off x="3260" y="1683"/>
              <a:ext cx="176" cy="30"/>
            </a:xfrm>
            <a:custGeom>
              <a:avLst/>
              <a:gdLst>
                <a:gd name="T0" fmla="*/ 0 w 176"/>
                <a:gd name="T1" fmla="*/ 0 h 30"/>
                <a:gd name="T2" fmla="*/ 176 w 176"/>
                <a:gd name="T3" fmla="*/ 0 h 30"/>
                <a:gd name="T4" fmla="*/ 176 w 176"/>
                <a:gd name="T5" fmla="*/ 30 h 30"/>
                <a:gd name="T6" fmla="*/ 0 w 176"/>
                <a:gd name="T7" fmla="*/ 30 h 30"/>
                <a:gd name="T8" fmla="*/ 0 w 176"/>
                <a:gd name="T9" fmla="*/ 0 h 30"/>
                <a:gd name="T10" fmla="*/ 0 w 176"/>
                <a:gd name="T11" fmla="*/ 0 h 30"/>
                <a:gd name="T12" fmla="*/ 0 60000 65536"/>
                <a:gd name="T13" fmla="*/ 0 60000 65536"/>
                <a:gd name="T14" fmla="*/ 0 60000 65536"/>
                <a:gd name="T15" fmla="*/ 0 60000 65536"/>
                <a:gd name="T16" fmla="*/ 0 60000 65536"/>
                <a:gd name="T17" fmla="*/ 0 60000 65536"/>
                <a:gd name="T18" fmla="*/ 0 w 176"/>
                <a:gd name="T19" fmla="*/ 0 h 30"/>
                <a:gd name="T20" fmla="*/ 176 w 176"/>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76" h="30">
                  <a:moveTo>
                    <a:pt x="0" y="0"/>
                  </a:moveTo>
                  <a:lnTo>
                    <a:pt x="176" y="0"/>
                  </a:lnTo>
                  <a:lnTo>
                    <a:pt x="176" y="30"/>
                  </a:lnTo>
                  <a:lnTo>
                    <a:pt x="0" y="30"/>
                  </a:lnTo>
                  <a:lnTo>
                    <a:pt x="0" y="0"/>
                  </a:lnTo>
                  <a:close/>
                </a:path>
              </a:pathLst>
            </a:custGeom>
            <a:noFill/>
            <a:ln w="0">
              <a:solidFill>
                <a:srgbClr val="000000"/>
              </a:solidFill>
              <a:round/>
              <a:headEnd/>
              <a:tailEnd/>
            </a:ln>
          </p:spPr>
          <p:txBody>
            <a:bodyPr/>
            <a:lstStyle/>
            <a:p>
              <a:endParaRPr lang="en-US"/>
            </a:p>
          </p:txBody>
        </p:sp>
        <p:sp>
          <p:nvSpPr>
            <p:cNvPr id="749" name="Freeform 746"/>
            <p:cNvSpPr>
              <a:spLocks noEditPoints="1"/>
            </p:cNvSpPr>
            <p:nvPr/>
          </p:nvSpPr>
          <p:spPr bwMode="auto">
            <a:xfrm>
              <a:off x="3247" y="1800"/>
              <a:ext cx="133" cy="75"/>
            </a:xfrm>
            <a:custGeom>
              <a:avLst/>
              <a:gdLst>
                <a:gd name="T0" fmla="*/ 132 w 133"/>
                <a:gd name="T1" fmla="*/ 75 h 75"/>
                <a:gd name="T2" fmla="*/ 118 w 133"/>
                <a:gd name="T3" fmla="*/ 67 h 75"/>
                <a:gd name="T4" fmla="*/ 118 w 133"/>
                <a:gd name="T5" fmla="*/ 67 h 75"/>
                <a:gd name="T6" fmla="*/ 119 w 133"/>
                <a:gd name="T7" fmla="*/ 66 h 75"/>
                <a:gd name="T8" fmla="*/ 133 w 133"/>
                <a:gd name="T9" fmla="*/ 74 h 75"/>
                <a:gd name="T10" fmla="*/ 133 w 133"/>
                <a:gd name="T11" fmla="*/ 75 h 75"/>
                <a:gd name="T12" fmla="*/ 132 w 133"/>
                <a:gd name="T13" fmla="*/ 75 h 75"/>
                <a:gd name="T14" fmla="*/ 132 w 133"/>
                <a:gd name="T15" fmla="*/ 75 h 75"/>
                <a:gd name="T16" fmla="*/ 110 w 133"/>
                <a:gd name="T17" fmla="*/ 63 h 75"/>
                <a:gd name="T18" fmla="*/ 97 w 133"/>
                <a:gd name="T19" fmla="*/ 55 h 75"/>
                <a:gd name="T20" fmla="*/ 97 w 133"/>
                <a:gd name="T21" fmla="*/ 54 h 75"/>
                <a:gd name="T22" fmla="*/ 97 w 133"/>
                <a:gd name="T23" fmla="*/ 54 h 75"/>
                <a:gd name="T24" fmla="*/ 111 w 133"/>
                <a:gd name="T25" fmla="*/ 62 h 75"/>
                <a:gd name="T26" fmla="*/ 111 w 133"/>
                <a:gd name="T27" fmla="*/ 63 h 75"/>
                <a:gd name="T28" fmla="*/ 110 w 133"/>
                <a:gd name="T29" fmla="*/ 63 h 75"/>
                <a:gd name="T30" fmla="*/ 110 w 133"/>
                <a:gd name="T31" fmla="*/ 63 h 75"/>
                <a:gd name="T32" fmla="*/ 88 w 133"/>
                <a:gd name="T33" fmla="*/ 51 h 75"/>
                <a:gd name="T34" fmla="*/ 75 w 133"/>
                <a:gd name="T35" fmla="*/ 42 h 75"/>
                <a:gd name="T36" fmla="*/ 75 w 133"/>
                <a:gd name="T37" fmla="*/ 42 h 75"/>
                <a:gd name="T38" fmla="*/ 75 w 133"/>
                <a:gd name="T39" fmla="*/ 42 h 75"/>
                <a:gd name="T40" fmla="*/ 88 w 133"/>
                <a:gd name="T41" fmla="*/ 50 h 75"/>
                <a:gd name="T42" fmla="*/ 89 w 133"/>
                <a:gd name="T43" fmla="*/ 50 h 75"/>
                <a:gd name="T44" fmla="*/ 88 w 133"/>
                <a:gd name="T45" fmla="*/ 51 h 75"/>
                <a:gd name="T46" fmla="*/ 88 w 133"/>
                <a:gd name="T47" fmla="*/ 51 h 75"/>
                <a:gd name="T48" fmla="*/ 67 w 133"/>
                <a:gd name="T49" fmla="*/ 38 h 75"/>
                <a:gd name="T50" fmla="*/ 53 w 133"/>
                <a:gd name="T51" fmla="*/ 30 h 75"/>
                <a:gd name="T52" fmla="*/ 52 w 133"/>
                <a:gd name="T53" fmla="*/ 29 h 75"/>
                <a:gd name="T54" fmla="*/ 53 w 133"/>
                <a:gd name="T55" fmla="*/ 29 h 75"/>
                <a:gd name="T56" fmla="*/ 67 w 133"/>
                <a:gd name="T57" fmla="*/ 37 h 75"/>
                <a:gd name="T58" fmla="*/ 67 w 133"/>
                <a:gd name="T59" fmla="*/ 38 h 75"/>
                <a:gd name="T60" fmla="*/ 67 w 133"/>
                <a:gd name="T61" fmla="*/ 38 h 75"/>
                <a:gd name="T62" fmla="*/ 67 w 133"/>
                <a:gd name="T63" fmla="*/ 38 h 75"/>
                <a:gd name="T64" fmla="*/ 45 w 133"/>
                <a:gd name="T65" fmla="*/ 25 h 75"/>
                <a:gd name="T66" fmla="*/ 31 w 133"/>
                <a:gd name="T67" fmla="*/ 18 h 75"/>
                <a:gd name="T68" fmla="*/ 30 w 133"/>
                <a:gd name="T69" fmla="*/ 17 h 75"/>
                <a:gd name="T70" fmla="*/ 31 w 133"/>
                <a:gd name="T71" fmla="*/ 17 h 75"/>
                <a:gd name="T72" fmla="*/ 45 w 133"/>
                <a:gd name="T73" fmla="*/ 25 h 75"/>
                <a:gd name="T74" fmla="*/ 45 w 133"/>
                <a:gd name="T75" fmla="*/ 25 h 75"/>
                <a:gd name="T76" fmla="*/ 45 w 133"/>
                <a:gd name="T77" fmla="*/ 25 h 75"/>
                <a:gd name="T78" fmla="*/ 45 w 133"/>
                <a:gd name="T79" fmla="*/ 25 h 75"/>
                <a:gd name="T80" fmla="*/ 22 w 133"/>
                <a:gd name="T81" fmla="*/ 13 h 75"/>
                <a:gd name="T82" fmla="*/ 8 w 133"/>
                <a:gd name="T83" fmla="*/ 6 h 75"/>
                <a:gd name="T84" fmla="*/ 8 w 133"/>
                <a:gd name="T85" fmla="*/ 5 h 75"/>
                <a:gd name="T86" fmla="*/ 9 w 133"/>
                <a:gd name="T87" fmla="*/ 5 h 75"/>
                <a:gd name="T88" fmla="*/ 23 w 133"/>
                <a:gd name="T89" fmla="*/ 12 h 75"/>
                <a:gd name="T90" fmla="*/ 23 w 133"/>
                <a:gd name="T91" fmla="*/ 13 h 75"/>
                <a:gd name="T92" fmla="*/ 22 w 133"/>
                <a:gd name="T93" fmla="*/ 13 h 75"/>
                <a:gd name="T94" fmla="*/ 22 w 133"/>
                <a:gd name="T95" fmla="*/ 13 h 75"/>
                <a:gd name="T96" fmla="*/ 0 w 133"/>
                <a:gd name="T97" fmla="*/ 1 h 75"/>
                <a:gd name="T98" fmla="*/ 0 w 133"/>
                <a:gd name="T99" fmla="*/ 1 h 75"/>
                <a:gd name="T100" fmla="*/ 0 w 133"/>
                <a:gd name="T101" fmla="*/ 0 h 75"/>
                <a:gd name="T102" fmla="*/ 1 w 133"/>
                <a:gd name="T103" fmla="*/ 0 h 75"/>
                <a:gd name="T104" fmla="*/ 1 w 133"/>
                <a:gd name="T105" fmla="*/ 0 h 75"/>
                <a:gd name="T106" fmla="*/ 1 w 133"/>
                <a:gd name="T107" fmla="*/ 1 h 75"/>
                <a:gd name="T108" fmla="*/ 0 w 133"/>
                <a:gd name="T109" fmla="*/ 1 h 75"/>
                <a:gd name="T110" fmla="*/ 0 w 133"/>
                <a:gd name="T111" fmla="*/ 1 h 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3"/>
                <a:gd name="T169" fmla="*/ 0 h 75"/>
                <a:gd name="T170" fmla="*/ 133 w 133"/>
                <a:gd name="T171" fmla="*/ 75 h 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3" h="75">
                  <a:moveTo>
                    <a:pt x="132" y="75"/>
                  </a:moveTo>
                  <a:lnTo>
                    <a:pt x="118" y="67"/>
                  </a:lnTo>
                  <a:lnTo>
                    <a:pt x="119" y="66"/>
                  </a:lnTo>
                  <a:lnTo>
                    <a:pt x="133" y="74"/>
                  </a:lnTo>
                  <a:lnTo>
                    <a:pt x="133" y="75"/>
                  </a:lnTo>
                  <a:lnTo>
                    <a:pt x="132" y="75"/>
                  </a:lnTo>
                  <a:close/>
                  <a:moveTo>
                    <a:pt x="110" y="63"/>
                  </a:moveTo>
                  <a:lnTo>
                    <a:pt x="97" y="55"/>
                  </a:lnTo>
                  <a:lnTo>
                    <a:pt x="97" y="54"/>
                  </a:lnTo>
                  <a:lnTo>
                    <a:pt x="111" y="62"/>
                  </a:lnTo>
                  <a:lnTo>
                    <a:pt x="111" y="63"/>
                  </a:lnTo>
                  <a:lnTo>
                    <a:pt x="110" y="63"/>
                  </a:lnTo>
                  <a:close/>
                  <a:moveTo>
                    <a:pt x="88" y="51"/>
                  </a:moveTo>
                  <a:lnTo>
                    <a:pt x="75" y="42"/>
                  </a:lnTo>
                  <a:lnTo>
                    <a:pt x="88" y="50"/>
                  </a:lnTo>
                  <a:lnTo>
                    <a:pt x="89" y="50"/>
                  </a:lnTo>
                  <a:lnTo>
                    <a:pt x="88" y="51"/>
                  </a:lnTo>
                  <a:close/>
                  <a:moveTo>
                    <a:pt x="67" y="38"/>
                  </a:moveTo>
                  <a:lnTo>
                    <a:pt x="53" y="30"/>
                  </a:lnTo>
                  <a:lnTo>
                    <a:pt x="52" y="29"/>
                  </a:lnTo>
                  <a:lnTo>
                    <a:pt x="53" y="29"/>
                  </a:lnTo>
                  <a:lnTo>
                    <a:pt x="67" y="37"/>
                  </a:lnTo>
                  <a:lnTo>
                    <a:pt x="67" y="38"/>
                  </a:lnTo>
                  <a:close/>
                  <a:moveTo>
                    <a:pt x="45" y="25"/>
                  </a:moveTo>
                  <a:lnTo>
                    <a:pt x="31" y="18"/>
                  </a:lnTo>
                  <a:lnTo>
                    <a:pt x="30" y="17"/>
                  </a:lnTo>
                  <a:lnTo>
                    <a:pt x="31" y="17"/>
                  </a:lnTo>
                  <a:lnTo>
                    <a:pt x="45" y="25"/>
                  </a:lnTo>
                  <a:close/>
                  <a:moveTo>
                    <a:pt x="22" y="13"/>
                  </a:moveTo>
                  <a:lnTo>
                    <a:pt x="8" y="6"/>
                  </a:lnTo>
                  <a:lnTo>
                    <a:pt x="8" y="5"/>
                  </a:lnTo>
                  <a:lnTo>
                    <a:pt x="9" y="5"/>
                  </a:lnTo>
                  <a:lnTo>
                    <a:pt x="23" y="12"/>
                  </a:lnTo>
                  <a:lnTo>
                    <a:pt x="23" y="13"/>
                  </a:lnTo>
                  <a:lnTo>
                    <a:pt x="22" y="13"/>
                  </a:lnTo>
                  <a:close/>
                  <a:moveTo>
                    <a:pt x="0" y="1"/>
                  </a:moveTo>
                  <a:lnTo>
                    <a:pt x="0" y="1"/>
                  </a:lnTo>
                  <a:lnTo>
                    <a:pt x="0" y="0"/>
                  </a:lnTo>
                  <a:lnTo>
                    <a:pt x="1" y="0"/>
                  </a:lnTo>
                  <a:lnTo>
                    <a:pt x="1" y="1"/>
                  </a:lnTo>
                  <a:lnTo>
                    <a:pt x="0" y="1"/>
                  </a:lnTo>
                  <a:close/>
                </a:path>
              </a:pathLst>
            </a:custGeom>
            <a:solidFill>
              <a:srgbClr val="000000"/>
            </a:solidFill>
            <a:ln w="9525">
              <a:noFill/>
              <a:round/>
              <a:headEnd/>
              <a:tailEnd/>
            </a:ln>
          </p:spPr>
          <p:txBody>
            <a:bodyPr/>
            <a:lstStyle/>
            <a:p>
              <a:endParaRPr lang="en-US"/>
            </a:p>
          </p:txBody>
        </p:sp>
        <p:sp>
          <p:nvSpPr>
            <p:cNvPr id="750" name="Freeform 747"/>
            <p:cNvSpPr>
              <a:spLocks/>
            </p:cNvSpPr>
            <p:nvPr/>
          </p:nvSpPr>
          <p:spPr bwMode="auto">
            <a:xfrm>
              <a:off x="3365" y="1866"/>
              <a:ext cx="15" cy="9"/>
            </a:xfrm>
            <a:custGeom>
              <a:avLst/>
              <a:gdLst>
                <a:gd name="T0" fmla="*/ 14 w 15"/>
                <a:gd name="T1" fmla="*/ 9 h 9"/>
                <a:gd name="T2" fmla="*/ 0 w 15"/>
                <a:gd name="T3" fmla="*/ 1 h 9"/>
                <a:gd name="T4" fmla="*/ 0 w 15"/>
                <a:gd name="T5" fmla="*/ 1 h 9"/>
                <a:gd name="T6" fmla="*/ 1 w 15"/>
                <a:gd name="T7" fmla="*/ 0 h 9"/>
                <a:gd name="T8" fmla="*/ 15 w 15"/>
                <a:gd name="T9" fmla="*/ 8 h 9"/>
                <a:gd name="T10" fmla="*/ 15 w 15"/>
                <a:gd name="T11" fmla="*/ 9 h 9"/>
                <a:gd name="T12" fmla="*/ 14 w 15"/>
                <a:gd name="T13" fmla="*/ 9 h 9"/>
                <a:gd name="T14" fmla="*/ 14 w 15"/>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9"/>
                <a:gd name="T26" fmla="*/ 15 w 15"/>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9">
                  <a:moveTo>
                    <a:pt x="14" y="9"/>
                  </a:moveTo>
                  <a:lnTo>
                    <a:pt x="0" y="1"/>
                  </a:lnTo>
                  <a:lnTo>
                    <a:pt x="1" y="0"/>
                  </a:lnTo>
                  <a:lnTo>
                    <a:pt x="15" y="8"/>
                  </a:lnTo>
                  <a:lnTo>
                    <a:pt x="15" y="9"/>
                  </a:lnTo>
                  <a:lnTo>
                    <a:pt x="14" y="9"/>
                  </a:lnTo>
                </a:path>
              </a:pathLst>
            </a:custGeom>
            <a:noFill/>
            <a:ln w="1588">
              <a:solidFill>
                <a:srgbClr val="000000"/>
              </a:solidFill>
              <a:round/>
              <a:headEnd/>
              <a:tailEnd/>
            </a:ln>
          </p:spPr>
          <p:txBody>
            <a:bodyPr/>
            <a:lstStyle/>
            <a:p>
              <a:endParaRPr lang="en-US"/>
            </a:p>
          </p:txBody>
        </p:sp>
        <p:sp>
          <p:nvSpPr>
            <p:cNvPr id="751" name="Freeform 748"/>
            <p:cNvSpPr>
              <a:spLocks/>
            </p:cNvSpPr>
            <p:nvPr/>
          </p:nvSpPr>
          <p:spPr bwMode="auto">
            <a:xfrm>
              <a:off x="3344" y="1854"/>
              <a:ext cx="14" cy="9"/>
            </a:xfrm>
            <a:custGeom>
              <a:avLst/>
              <a:gdLst>
                <a:gd name="T0" fmla="*/ 13 w 14"/>
                <a:gd name="T1" fmla="*/ 9 h 9"/>
                <a:gd name="T2" fmla="*/ 0 w 14"/>
                <a:gd name="T3" fmla="*/ 1 h 9"/>
                <a:gd name="T4" fmla="*/ 0 w 14"/>
                <a:gd name="T5" fmla="*/ 0 h 9"/>
                <a:gd name="T6" fmla="*/ 0 w 14"/>
                <a:gd name="T7" fmla="*/ 0 h 9"/>
                <a:gd name="T8" fmla="*/ 14 w 14"/>
                <a:gd name="T9" fmla="*/ 8 h 9"/>
                <a:gd name="T10" fmla="*/ 14 w 14"/>
                <a:gd name="T11" fmla="*/ 9 h 9"/>
                <a:gd name="T12" fmla="*/ 13 w 14"/>
                <a:gd name="T13" fmla="*/ 9 h 9"/>
                <a:gd name="T14" fmla="*/ 13 w 14"/>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9"/>
                <a:gd name="T26" fmla="*/ 14 w 14"/>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9">
                  <a:moveTo>
                    <a:pt x="13" y="9"/>
                  </a:moveTo>
                  <a:lnTo>
                    <a:pt x="0" y="1"/>
                  </a:lnTo>
                  <a:lnTo>
                    <a:pt x="0" y="0"/>
                  </a:lnTo>
                  <a:lnTo>
                    <a:pt x="14" y="8"/>
                  </a:lnTo>
                  <a:lnTo>
                    <a:pt x="14" y="9"/>
                  </a:lnTo>
                  <a:lnTo>
                    <a:pt x="13" y="9"/>
                  </a:lnTo>
                </a:path>
              </a:pathLst>
            </a:custGeom>
            <a:noFill/>
            <a:ln w="1588">
              <a:solidFill>
                <a:srgbClr val="000000"/>
              </a:solidFill>
              <a:round/>
              <a:headEnd/>
              <a:tailEnd/>
            </a:ln>
          </p:spPr>
          <p:txBody>
            <a:bodyPr/>
            <a:lstStyle/>
            <a:p>
              <a:endParaRPr lang="en-US"/>
            </a:p>
          </p:txBody>
        </p:sp>
        <p:sp>
          <p:nvSpPr>
            <p:cNvPr id="752" name="Freeform 749"/>
            <p:cNvSpPr>
              <a:spLocks/>
            </p:cNvSpPr>
            <p:nvPr/>
          </p:nvSpPr>
          <p:spPr bwMode="auto">
            <a:xfrm>
              <a:off x="3322" y="1842"/>
              <a:ext cx="14" cy="9"/>
            </a:xfrm>
            <a:custGeom>
              <a:avLst/>
              <a:gdLst>
                <a:gd name="T0" fmla="*/ 13 w 14"/>
                <a:gd name="T1" fmla="*/ 9 h 9"/>
                <a:gd name="T2" fmla="*/ 0 w 14"/>
                <a:gd name="T3" fmla="*/ 0 h 9"/>
                <a:gd name="T4" fmla="*/ 0 w 14"/>
                <a:gd name="T5" fmla="*/ 0 h 9"/>
                <a:gd name="T6" fmla="*/ 0 w 14"/>
                <a:gd name="T7" fmla="*/ 0 h 9"/>
                <a:gd name="T8" fmla="*/ 13 w 14"/>
                <a:gd name="T9" fmla="*/ 8 h 9"/>
                <a:gd name="T10" fmla="*/ 14 w 14"/>
                <a:gd name="T11" fmla="*/ 8 h 9"/>
                <a:gd name="T12" fmla="*/ 13 w 14"/>
                <a:gd name="T13" fmla="*/ 9 h 9"/>
                <a:gd name="T14" fmla="*/ 13 w 14"/>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9"/>
                <a:gd name="T26" fmla="*/ 14 w 14"/>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9">
                  <a:moveTo>
                    <a:pt x="13" y="9"/>
                  </a:moveTo>
                  <a:lnTo>
                    <a:pt x="0" y="0"/>
                  </a:lnTo>
                  <a:lnTo>
                    <a:pt x="13" y="8"/>
                  </a:lnTo>
                  <a:lnTo>
                    <a:pt x="14" y="8"/>
                  </a:lnTo>
                  <a:lnTo>
                    <a:pt x="13" y="9"/>
                  </a:lnTo>
                </a:path>
              </a:pathLst>
            </a:custGeom>
            <a:noFill/>
            <a:ln w="1588">
              <a:solidFill>
                <a:srgbClr val="000000"/>
              </a:solidFill>
              <a:round/>
              <a:headEnd/>
              <a:tailEnd/>
            </a:ln>
          </p:spPr>
          <p:txBody>
            <a:bodyPr/>
            <a:lstStyle/>
            <a:p>
              <a:endParaRPr lang="en-US"/>
            </a:p>
          </p:txBody>
        </p:sp>
        <p:sp>
          <p:nvSpPr>
            <p:cNvPr id="753" name="Freeform 750"/>
            <p:cNvSpPr>
              <a:spLocks/>
            </p:cNvSpPr>
            <p:nvPr/>
          </p:nvSpPr>
          <p:spPr bwMode="auto">
            <a:xfrm>
              <a:off x="3299" y="1829"/>
              <a:ext cx="15" cy="9"/>
            </a:xfrm>
            <a:custGeom>
              <a:avLst/>
              <a:gdLst>
                <a:gd name="T0" fmla="*/ 15 w 15"/>
                <a:gd name="T1" fmla="*/ 9 h 9"/>
                <a:gd name="T2" fmla="*/ 1 w 15"/>
                <a:gd name="T3" fmla="*/ 1 h 9"/>
                <a:gd name="T4" fmla="*/ 0 w 15"/>
                <a:gd name="T5" fmla="*/ 0 h 9"/>
                <a:gd name="T6" fmla="*/ 1 w 15"/>
                <a:gd name="T7" fmla="*/ 0 h 9"/>
                <a:gd name="T8" fmla="*/ 15 w 15"/>
                <a:gd name="T9" fmla="*/ 8 h 9"/>
                <a:gd name="T10" fmla="*/ 15 w 15"/>
                <a:gd name="T11" fmla="*/ 9 h 9"/>
                <a:gd name="T12" fmla="*/ 15 w 15"/>
                <a:gd name="T13" fmla="*/ 9 h 9"/>
                <a:gd name="T14" fmla="*/ 15 w 15"/>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9"/>
                <a:gd name="T26" fmla="*/ 15 w 15"/>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9">
                  <a:moveTo>
                    <a:pt x="15" y="9"/>
                  </a:moveTo>
                  <a:lnTo>
                    <a:pt x="1" y="1"/>
                  </a:lnTo>
                  <a:lnTo>
                    <a:pt x="0" y="0"/>
                  </a:lnTo>
                  <a:lnTo>
                    <a:pt x="1" y="0"/>
                  </a:lnTo>
                  <a:lnTo>
                    <a:pt x="15" y="8"/>
                  </a:lnTo>
                  <a:lnTo>
                    <a:pt x="15" y="9"/>
                  </a:lnTo>
                </a:path>
              </a:pathLst>
            </a:custGeom>
            <a:noFill/>
            <a:ln w="1588">
              <a:solidFill>
                <a:srgbClr val="000000"/>
              </a:solidFill>
              <a:round/>
              <a:headEnd/>
              <a:tailEnd/>
            </a:ln>
          </p:spPr>
          <p:txBody>
            <a:bodyPr/>
            <a:lstStyle/>
            <a:p>
              <a:endParaRPr lang="en-US"/>
            </a:p>
          </p:txBody>
        </p:sp>
        <p:sp>
          <p:nvSpPr>
            <p:cNvPr id="754" name="Freeform 751"/>
            <p:cNvSpPr>
              <a:spLocks/>
            </p:cNvSpPr>
            <p:nvPr/>
          </p:nvSpPr>
          <p:spPr bwMode="auto">
            <a:xfrm>
              <a:off x="3277" y="1817"/>
              <a:ext cx="15" cy="8"/>
            </a:xfrm>
            <a:custGeom>
              <a:avLst/>
              <a:gdLst>
                <a:gd name="T0" fmla="*/ 15 w 15"/>
                <a:gd name="T1" fmla="*/ 8 h 8"/>
                <a:gd name="T2" fmla="*/ 1 w 15"/>
                <a:gd name="T3" fmla="*/ 1 h 8"/>
                <a:gd name="T4" fmla="*/ 0 w 15"/>
                <a:gd name="T5" fmla="*/ 0 h 8"/>
                <a:gd name="T6" fmla="*/ 1 w 15"/>
                <a:gd name="T7" fmla="*/ 0 h 8"/>
                <a:gd name="T8" fmla="*/ 15 w 15"/>
                <a:gd name="T9" fmla="*/ 8 h 8"/>
                <a:gd name="T10" fmla="*/ 15 w 15"/>
                <a:gd name="T11" fmla="*/ 8 h 8"/>
                <a:gd name="T12" fmla="*/ 15 w 15"/>
                <a:gd name="T13" fmla="*/ 8 h 8"/>
                <a:gd name="T14" fmla="*/ 15 w 15"/>
                <a:gd name="T15" fmla="*/ 8 h 8"/>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8"/>
                <a:gd name="T26" fmla="*/ 15 w 1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8">
                  <a:moveTo>
                    <a:pt x="15" y="8"/>
                  </a:moveTo>
                  <a:lnTo>
                    <a:pt x="1" y="1"/>
                  </a:lnTo>
                  <a:lnTo>
                    <a:pt x="0" y="0"/>
                  </a:lnTo>
                  <a:lnTo>
                    <a:pt x="1" y="0"/>
                  </a:lnTo>
                  <a:lnTo>
                    <a:pt x="15" y="8"/>
                  </a:lnTo>
                </a:path>
              </a:pathLst>
            </a:custGeom>
            <a:noFill/>
            <a:ln w="1588">
              <a:solidFill>
                <a:srgbClr val="000000"/>
              </a:solidFill>
              <a:round/>
              <a:headEnd/>
              <a:tailEnd/>
            </a:ln>
          </p:spPr>
          <p:txBody>
            <a:bodyPr/>
            <a:lstStyle/>
            <a:p>
              <a:endParaRPr lang="en-US"/>
            </a:p>
          </p:txBody>
        </p:sp>
        <p:sp>
          <p:nvSpPr>
            <p:cNvPr id="755" name="Freeform 752"/>
            <p:cNvSpPr>
              <a:spLocks/>
            </p:cNvSpPr>
            <p:nvPr/>
          </p:nvSpPr>
          <p:spPr bwMode="auto">
            <a:xfrm>
              <a:off x="3255" y="1805"/>
              <a:ext cx="15" cy="8"/>
            </a:xfrm>
            <a:custGeom>
              <a:avLst/>
              <a:gdLst>
                <a:gd name="T0" fmla="*/ 14 w 15"/>
                <a:gd name="T1" fmla="*/ 8 h 8"/>
                <a:gd name="T2" fmla="*/ 0 w 15"/>
                <a:gd name="T3" fmla="*/ 1 h 8"/>
                <a:gd name="T4" fmla="*/ 0 w 15"/>
                <a:gd name="T5" fmla="*/ 0 h 8"/>
                <a:gd name="T6" fmla="*/ 1 w 15"/>
                <a:gd name="T7" fmla="*/ 0 h 8"/>
                <a:gd name="T8" fmla="*/ 15 w 15"/>
                <a:gd name="T9" fmla="*/ 7 h 8"/>
                <a:gd name="T10" fmla="*/ 15 w 15"/>
                <a:gd name="T11" fmla="*/ 8 h 8"/>
                <a:gd name="T12" fmla="*/ 14 w 15"/>
                <a:gd name="T13" fmla="*/ 8 h 8"/>
                <a:gd name="T14" fmla="*/ 14 w 15"/>
                <a:gd name="T15" fmla="*/ 8 h 8"/>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8"/>
                <a:gd name="T26" fmla="*/ 15 w 1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8">
                  <a:moveTo>
                    <a:pt x="14" y="8"/>
                  </a:moveTo>
                  <a:lnTo>
                    <a:pt x="0" y="1"/>
                  </a:lnTo>
                  <a:lnTo>
                    <a:pt x="0" y="0"/>
                  </a:lnTo>
                  <a:lnTo>
                    <a:pt x="1" y="0"/>
                  </a:lnTo>
                  <a:lnTo>
                    <a:pt x="15" y="7"/>
                  </a:lnTo>
                  <a:lnTo>
                    <a:pt x="15" y="8"/>
                  </a:lnTo>
                  <a:lnTo>
                    <a:pt x="14" y="8"/>
                  </a:lnTo>
                </a:path>
              </a:pathLst>
            </a:custGeom>
            <a:noFill/>
            <a:ln w="1588">
              <a:solidFill>
                <a:srgbClr val="000000"/>
              </a:solidFill>
              <a:round/>
              <a:headEnd/>
              <a:tailEnd/>
            </a:ln>
          </p:spPr>
          <p:txBody>
            <a:bodyPr/>
            <a:lstStyle/>
            <a:p>
              <a:endParaRPr lang="en-US"/>
            </a:p>
          </p:txBody>
        </p:sp>
        <p:sp>
          <p:nvSpPr>
            <p:cNvPr id="756" name="Freeform 753"/>
            <p:cNvSpPr>
              <a:spLocks/>
            </p:cNvSpPr>
            <p:nvPr/>
          </p:nvSpPr>
          <p:spPr bwMode="auto">
            <a:xfrm>
              <a:off x="3247" y="1800"/>
              <a:ext cx="1" cy="1"/>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1 h 1"/>
                <a:gd name="T12" fmla="*/ 0 w 1"/>
                <a:gd name="T13" fmla="*/ 1 h 1"/>
                <a:gd name="T14" fmla="*/ 0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1"/>
                  </a:moveTo>
                  <a:lnTo>
                    <a:pt x="0" y="1"/>
                  </a:lnTo>
                  <a:lnTo>
                    <a:pt x="0" y="0"/>
                  </a:lnTo>
                  <a:lnTo>
                    <a:pt x="1" y="0"/>
                  </a:lnTo>
                  <a:lnTo>
                    <a:pt x="1" y="1"/>
                  </a:lnTo>
                  <a:lnTo>
                    <a:pt x="0" y="1"/>
                  </a:lnTo>
                </a:path>
              </a:pathLst>
            </a:custGeom>
            <a:noFill/>
            <a:ln w="1588">
              <a:solidFill>
                <a:srgbClr val="000000"/>
              </a:solidFill>
              <a:round/>
              <a:headEnd/>
              <a:tailEnd/>
            </a:ln>
          </p:spPr>
          <p:txBody>
            <a:bodyPr/>
            <a:lstStyle/>
            <a:p>
              <a:endParaRPr lang="en-US"/>
            </a:p>
          </p:txBody>
        </p:sp>
        <p:sp>
          <p:nvSpPr>
            <p:cNvPr id="757" name="Freeform 754"/>
            <p:cNvSpPr>
              <a:spLocks noEditPoints="1"/>
            </p:cNvSpPr>
            <p:nvPr/>
          </p:nvSpPr>
          <p:spPr bwMode="auto">
            <a:xfrm>
              <a:off x="3335" y="1855"/>
              <a:ext cx="95" cy="39"/>
            </a:xfrm>
            <a:custGeom>
              <a:avLst/>
              <a:gdLst>
                <a:gd name="T0" fmla="*/ 95 w 95"/>
                <a:gd name="T1" fmla="*/ 13 h 39"/>
                <a:gd name="T2" fmla="*/ 83 w 95"/>
                <a:gd name="T3" fmla="*/ 0 h 39"/>
                <a:gd name="T4" fmla="*/ 83 w 95"/>
                <a:gd name="T5" fmla="*/ 13 h 39"/>
                <a:gd name="T6" fmla="*/ 95 w 95"/>
                <a:gd name="T7" fmla="*/ 13 h 39"/>
                <a:gd name="T8" fmla="*/ 95 w 95"/>
                <a:gd name="T9" fmla="*/ 13 h 39"/>
                <a:gd name="T10" fmla="*/ 95 w 95"/>
                <a:gd name="T11" fmla="*/ 13 h 39"/>
                <a:gd name="T12" fmla="*/ 83 w 95"/>
                <a:gd name="T13" fmla="*/ 13 h 39"/>
                <a:gd name="T14" fmla="*/ 83 w 95"/>
                <a:gd name="T15" fmla="*/ 0 h 39"/>
                <a:gd name="T16" fmla="*/ 0 w 95"/>
                <a:gd name="T17" fmla="*/ 0 h 39"/>
                <a:gd name="T18" fmla="*/ 0 w 95"/>
                <a:gd name="T19" fmla="*/ 39 h 39"/>
                <a:gd name="T20" fmla="*/ 95 w 95"/>
                <a:gd name="T21" fmla="*/ 39 h 39"/>
                <a:gd name="T22" fmla="*/ 95 w 95"/>
                <a:gd name="T23" fmla="*/ 13 h 39"/>
                <a:gd name="T24" fmla="*/ 95 w 95"/>
                <a:gd name="T25" fmla="*/ 13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5"/>
                <a:gd name="T40" fmla="*/ 0 h 39"/>
                <a:gd name="T41" fmla="*/ 95 w 95"/>
                <a:gd name="T42" fmla="*/ 39 h 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5" h="39">
                  <a:moveTo>
                    <a:pt x="95" y="13"/>
                  </a:moveTo>
                  <a:lnTo>
                    <a:pt x="83" y="0"/>
                  </a:lnTo>
                  <a:lnTo>
                    <a:pt x="83" y="13"/>
                  </a:lnTo>
                  <a:lnTo>
                    <a:pt x="95" y="13"/>
                  </a:lnTo>
                  <a:close/>
                  <a:moveTo>
                    <a:pt x="95" y="13"/>
                  </a:moveTo>
                  <a:lnTo>
                    <a:pt x="83" y="13"/>
                  </a:lnTo>
                  <a:lnTo>
                    <a:pt x="83" y="0"/>
                  </a:lnTo>
                  <a:lnTo>
                    <a:pt x="0" y="0"/>
                  </a:lnTo>
                  <a:lnTo>
                    <a:pt x="0" y="39"/>
                  </a:lnTo>
                  <a:lnTo>
                    <a:pt x="95" y="39"/>
                  </a:lnTo>
                  <a:lnTo>
                    <a:pt x="95" y="13"/>
                  </a:lnTo>
                  <a:close/>
                </a:path>
              </a:pathLst>
            </a:custGeom>
            <a:solidFill>
              <a:srgbClr val="EAEAEA"/>
            </a:solidFill>
            <a:ln w="9525">
              <a:noFill/>
              <a:round/>
              <a:headEnd/>
              <a:tailEnd/>
            </a:ln>
          </p:spPr>
          <p:txBody>
            <a:bodyPr/>
            <a:lstStyle/>
            <a:p>
              <a:endParaRPr lang="en-US"/>
            </a:p>
          </p:txBody>
        </p:sp>
        <p:sp>
          <p:nvSpPr>
            <p:cNvPr id="758" name="Freeform 755"/>
            <p:cNvSpPr>
              <a:spLocks/>
            </p:cNvSpPr>
            <p:nvPr/>
          </p:nvSpPr>
          <p:spPr bwMode="auto">
            <a:xfrm>
              <a:off x="3418" y="1855"/>
              <a:ext cx="12" cy="13"/>
            </a:xfrm>
            <a:custGeom>
              <a:avLst/>
              <a:gdLst>
                <a:gd name="T0" fmla="*/ 12 w 12"/>
                <a:gd name="T1" fmla="*/ 13 h 13"/>
                <a:gd name="T2" fmla="*/ 0 w 12"/>
                <a:gd name="T3" fmla="*/ 0 h 13"/>
                <a:gd name="T4" fmla="*/ 0 w 12"/>
                <a:gd name="T5" fmla="*/ 13 h 13"/>
                <a:gd name="T6" fmla="*/ 12 w 12"/>
                <a:gd name="T7" fmla="*/ 13 h 13"/>
                <a:gd name="T8" fmla="*/ 12 w 12"/>
                <a:gd name="T9" fmla="*/ 13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12" y="13"/>
                  </a:moveTo>
                  <a:lnTo>
                    <a:pt x="0" y="0"/>
                  </a:lnTo>
                  <a:lnTo>
                    <a:pt x="0" y="13"/>
                  </a:lnTo>
                  <a:lnTo>
                    <a:pt x="12" y="13"/>
                  </a:lnTo>
                  <a:close/>
                </a:path>
              </a:pathLst>
            </a:custGeom>
            <a:noFill/>
            <a:ln w="0">
              <a:solidFill>
                <a:srgbClr val="000000"/>
              </a:solidFill>
              <a:round/>
              <a:headEnd/>
              <a:tailEnd/>
            </a:ln>
          </p:spPr>
          <p:txBody>
            <a:bodyPr/>
            <a:lstStyle/>
            <a:p>
              <a:endParaRPr lang="en-US"/>
            </a:p>
          </p:txBody>
        </p:sp>
        <p:sp>
          <p:nvSpPr>
            <p:cNvPr id="759" name="Freeform 756"/>
            <p:cNvSpPr>
              <a:spLocks/>
            </p:cNvSpPr>
            <p:nvPr/>
          </p:nvSpPr>
          <p:spPr bwMode="auto">
            <a:xfrm>
              <a:off x="3335" y="1855"/>
              <a:ext cx="95" cy="39"/>
            </a:xfrm>
            <a:custGeom>
              <a:avLst/>
              <a:gdLst>
                <a:gd name="T0" fmla="*/ 95 w 95"/>
                <a:gd name="T1" fmla="*/ 13 h 39"/>
                <a:gd name="T2" fmla="*/ 83 w 95"/>
                <a:gd name="T3" fmla="*/ 13 h 39"/>
                <a:gd name="T4" fmla="*/ 83 w 95"/>
                <a:gd name="T5" fmla="*/ 0 h 39"/>
                <a:gd name="T6" fmla="*/ 0 w 95"/>
                <a:gd name="T7" fmla="*/ 0 h 39"/>
                <a:gd name="T8" fmla="*/ 0 w 95"/>
                <a:gd name="T9" fmla="*/ 39 h 39"/>
                <a:gd name="T10" fmla="*/ 95 w 95"/>
                <a:gd name="T11" fmla="*/ 39 h 39"/>
                <a:gd name="T12" fmla="*/ 95 w 95"/>
                <a:gd name="T13" fmla="*/ 13 h 39"/>
                <a:gd name="T14" fmla="*/ 0 60000 65536"/>
                <a:gd name="T15" fmla="*/ 0 60000 65536"/>
                <a:gd name="T16" fmla="*/ 0 60000 65536"/>
                <a:gd name="T17" fmla="*/ 0 60000 65536"/>
                <a:gd name="T18" fmla="*/ 0 60000 65536"/>
                <a:gd name="T19" fmla="*/ 0 60000 65536"/>
                <a:gd name="T20" fmla="*/ 0 60000 65536"/>
                <a:gd name="T21" fmla="*/ 0 w 95"/>
                <a:gd name="T22" fmla="*/ 0 h 39"/>
                <a:gd name="T23" fmla="*/ 95 w 95"/>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 h="39">
                  <a:moveTo>
                    <a:pt x="95" y="13"/>
                  </a:moveTo>
                  <a:lnTo>
                    <a:pt x="83" y="13"/>
                  </a:lnTo>
                  <a:lnTo>
                    <a:pt x="83" y="0"/>
                  </a:lnTo>
                  <a:lnTo>
                    <a:pt x="0" y="0"/>
                  </a:lnTo>
                  <a:lnTo>
                    <a:pt x="0" y="39"/>
                  </a:lnTo>
                  <a:lnTo>
                    <a:pt x="95" y="39"/>
                  </a:lnTo>
                  <a:lnTo>
                    <a:pt x="95" y="13"/>
                  </a:lnTo>
                  <a:close/>
                </a:path>
              </a:pathLst>
            </a:custGeom>
            <a:noFill/>
            <a:ln w="0">
              <a:solidFill>
                <a:srgbClr val="000000"/>
              </a:solidFill>
              <a:round/>
              <a:headEnd/>
              <a:tailEnd/>
            </a:ln>
          </p:spPr>
          <p:txBody>
            <a:bodyPr/>
            <a:lstStyle/>
            <a:p>
              <a:endParaRPr lang="en-US"/>
            </a:p>
          </p:txBody>
        </p:sp>
        <p:sp>
          <p:nvSpPr>
            <p:cNvPr id="760" name="Freeform 757"/>
            <p:cNvSpPr>
              <a:spLocks/>
            </p:cNvSpPr>
            <p:nvPr/>
          </p:nvSpPr>
          <p:spPr bwMode="auto">
            <a:xfrm>
              <a:off x="3201" y="1709"/>
              <a:ext cx="27" cy="28"/>
            </a:xfrm>
            <a:custGeom>
              <a:avLst/>
              <a:gdLst>
                <a:gd name="T0" fmla="*/ 0 w 27"/>
                <a:gd name="T1" fmla="*/ 14 h 28"/>
                <a:gd name="T2" fmla="*/ 0 w 27"/>
                <a:gd name="T3" fmla="*/ 9 h 28"/>
                <a:gd name="T4" fmla="*/ 4 w 27"/>
                <a:gd name="T5" fmla="*/ 4 h 28"/>
                <a:gd name="T6" fmla="*/ 8 w 27"/>
                <a:gd name="T7" fmla="*/ 1 h 28"/>
                <a:gd name="T8" fmla="*/ 13 w 27"/>
                <a:gd name="T9" fmla="*/ 0 h 28"/>
                <a:gd name="T10" fmla="*/ 18 w 27"/>
                <a:gd name="T11" fmla="*/ 1 h 28"/>
                <a:gd name="T12" fmla="*/ 23 w 27"/>
                <a:gd name="T13" fmla="*/ 4 h 28"/>
                <a:gd name="T14" fmla="*/ 26 w 27"/>
                <a:gd name="T15" fmla="*/ 9 h 28"/>
                <a:gd name="T16" fmla="*/ 27 w 27"/>
                <a:gd name="T17" fmla="*/ 14 h 28"/>
                <a:gd name="T18" fmla="*/ 27 w 27"/>
                <a:gd name="T19" fmla="*/ 14 h 28"/>
                <a:gd name="T20" fmla="*/ 26 w 27"/>
                <a:gd name="T21" fmla="*/ 20 h 28"/>
                <a:gd name="T22" fmla="*/ 23 w 27"/>
                <a:gd name="T23" fmla="*/ 24 h 28"/>
                <a:gd name="T24" fmla="*/ 18 w 27"/>
                <a:gd name="T25" fmla="*/ 27 h 28"/>
                <a:gd name="T26" fmla="*/ 13 w 27"/>
                <a:gd name="T27" fmla="*/ 28 h 28"/>
                <a:gd name="T28" fmla="*/ 8 w 27"/>
                <a:gd name="T29" fmla="*/ 27 h 28"/>
                <a:gd name="T30" fmla="*/ 4 w 27"/>
                <a:gd name="T31" fmla="*/ 24 h 28"/>
                <a:gd name="T32" fmla="*/ 0 w 27"/>
                <a:gd name="T33" fmla="*/ 20 h 28"/>
                <a:gd name="T34" fmla="*/ 0 w 27"/>
                <a:gd name="T35" fmla="*/ 14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8"/>
                <a:gd name="T56" fmla="*/ 27 w 27"/>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8">
                  <a:moveTo>
                    <a:pt x="0" y="14"/>
                  </a:moveTo>
                  <a:lnTo>
                    <a:pt x="0" y="9"/>
                  </a:lnTo>
                  <a:lnTo>
                    <a:pt x="4" y="4"/>
                  </a:lnTo>
                  <a:lnTo>
                    <a:pt x="8" y="1"/>
                  </a:lnTo>
                  <a:lnTo>
                    <a:pt x="13" y="0"/>
                  </a:lnTo>
                  <a:lnTo>
                    <a:pt x="18" y="1"/>
                  </a:lnTo>
                  <a:lnTo>
                    <a:pt x="23" y="4"/>
                  </a:lnTo>
                  <a:lnTo>
                    <a:pt x="26" y="9"/>
                  </a:lnTo>
                  <a:lnTo>
                    <a:pt x="27" y="14"/>
                  </a:lnTo>
                  <a:lnTo>
                    <a:pt x="26" y="20"/>
                  </a:lnTo>
                  <a:lnTo>
                    <a:pt x="23" y="24"/>
                  </a:lnTo>
                  <a:lnTo>
                    <a:pt x="18" y="27"/>
                  </a:lnTo>
                  <a:lnTo>
                    <a:pt x="13" y="28"/>
                  </a:lnTo>
                  <a:lnTo>
                    <a:pt x="8" y="27"/>
                  </a:lnTo>
                  <a:lnTo>
                    <a:pt x="4" y="24"/>
                  </a:lnTo>
                  <a:lnTo>
                    <a:pt x="0" y="20"/>
                  </a:lnTo>
                  <a:lnTo>
                    <a:pt x="0" y="14"/>
                  </a:lnTo>
                  <a:close/>
                </a:path>
              </a:pathLst>
            </a:custGeom>
            <a:solidFill>
              <a:srgbClr val="000000"/>
            </a:solidFill>
            <a:ln w="9525">
              <a:noFill/>
              <a:round/>
              <a:headEnd/>
              <a:tailEnd/>
            </a:ln>
          </p:spPr>
          <p:txBody>
            <a:bodyPr/>
            <a:lstStyle/>
            <a:p>
              <a:endParaRPr lang="en-US"/>
            </a:p>
          </p:txBody>
        </p:sp>
        <p:sp>
          <p:nvSpPr>
            <p:cNvPr id="761" name="Freeform 758"/>
            <p:cNvSpPr>
              <a:spLocks/>
            </p:cNvSpPr>
            <p:nvPr/>
          </p:nvSpPr>
          <p:spPr bwMode="auto">
            <a:xfrm>
              <a:off x="3201" y="1709"/>
              <a:ext cx="27" cy="28"/>
            </a:xfrm>
            <a:custGeom>
              <a:avLst/>
              <a:gdLst>
                <a:gd name="T0" fmla="*/ 0 w 27"/>
                <a:gd name="T1" fmla="*/ 14 h 28"/>
                <a:gd name="T2" fmla="*/ 0 w 27"/>
                <a:gd name="T3" fmla="*/ 9 h 28"/>
                <a:gd name="T4" fmla="*/ 4 w 27"/>
                <a:gd name="T5" fmla="*/ 4 h 28"/>
                <a:gd name="T6" fmla="*/ 8 w 27"/>
                <a:gd name="T7" fmla="*/ 1 h 28"/>
                <a:gd name="T8" fmla="*/ 13 w 27"/>
                <a:gd name="T9" fmla="*/ 0 h 28"/>
                <a:gd name="T10" fmla="*/ 18 w 27"/>
                <a:gd name="T11" fmla="*/ 1 h 28"/>
                <a:gd name="T12" fmla="*/ 23 w 27"/>
                <a:gd name="T13" fmla="*/ 4 h 28"/>
                <a:gd name="T14" fmla="*/ 26 w 27"/>
                <a:gd name="T15" fmla="*/ 9 h 28"/>
                <a:gd name="T16" fmla="*/ 27 w 27"/>
                <a:gd name="T17" fmla="*/ 14 h 28"/>
                <a:gd name="T18" fmla="*/ 27 w 27"/>
                <a:gd name="T19" fmla="*/ 14 h 28"/>
                <a:gd name="T20" fmla="*/ 26 w 27"/>
                <a:gd name="T21" fmla="*/ 20 h 28"/>
                <a:gd name="T22" fmla="*/ 23 w 27"/>
                <a:gd name="T23" fmla="*/ 24 h 28"/>
                <a:gd name="T24" fmla="*/ 18 w 27"/>
                <a:gd name="T25" fmla="*/ 27 h 28"/>
                <a:gd name="T26" fmla="*/ 13 w 27"/>
                <a:gd name="T27" fmla="*/ 28 h 28"/>
                <a:gd name="T28" fmla="*/ 8 w 27"/>
                <a:gd name="T29" fmla="*/ 27 h 28"/>
                <a:gd name="T30" fmla="*/ 4 w 27"/>
                <a:gd name="T31" fmla="*/ 24 h 28"/>
                <a:gd name="T32" fmla="*/ 0 w 27"/>
                <a:gd name="T33" fmla="*/ 20 h 28"/>
                <a:gd name="T34" fmla="*/ 0 w 27"/>
                <a:gd name="T35" fmla="*/ 14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8"/>
                <a:gd name="T56" fmla="*/ 27 w 27"/>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8">
                  <a:moveTo>
                    <a:pt x="0" y="14"/>
                  </a:moveTo>
                  <a:lnTo>
                    <a:pt x="0" y="9"/>
                  </a:lnTo>
                  <a:lnTo>
                    <a:pt x="4" y="4"/>
                  </a:lnTo>
                  <a:lnTo>
                    <a:pt x="8" y="1"/>
                  </a:lnTo>
                  <a:lnTo>
                    <a:pt x="13" y="0"/>
                  </a:lnTo>
                  <a:lnTo>
                    <a:pt x="18" y="1"/>
                  </a:lnTo>
                  <a:lnTo>
                    <a:pt x="23" y="4"/>
                  </a:lnTo>
                  <a:lnTo>
                    <a:pt x="26" y="9"/>
                  </a:lnTo>
                  <a:lnTo>
                    <a:pt x="27" y="14"/>
                  </a:lnTo>
                  <a:lnTo>
                    <a:pt x="26" y="20"/>
                  </a:lnTo>
                  <a:lnTo>
                    <a:pt x="23" y="24"/>
                  </a:lnTo>
                  <a:lnTo>
                    <a:pt x="18" y="27"/>
                  </a:lnTo>
                  <a:lnTo>
                    <a:pt x="13" y="28"/>
                  </a:lnTo>
                  <a:lnTo>
                    <a:pt x="8" y="27"/>
                  </a:lnTo>
                  <a:lnTo>
                    <a:pt x="4" y="24"/>
                  </a:lnTo>
                  <a:lnTo>
                    <a:pt x="0" y="20"/>
                  </a:lnTo>
                  <a:lnTo>
                    <a:pt x="0" y="14"/>
                  </a:lnTo>
                </a:path>
              </a:pathLst>
            </a:custGeom>
            <a:noFill/>
            <a:ln w="0">
              <a:solidFill>
                <a:srgbClr val="000000"/>
              </a:solidFill>
              <a:round/>
              <a:headEnd/>
              <a:tailEnd/>
            </a:ln>
          </p:spPr>
          <p:txBody>
            <a:bodyPr/>
            <a:lstStyle/>
            <a:p>
              <a:endParaRPr lang="en-US"/>
            </a:p>
          </p:txBody>
        </p:sp>
        <p:sp>
          <p:nvSpPr>
            <p:cNvPr id="762" name="Line 759"/>
            <p:cNvSpPr>
              <a:spLocks noChangeShapeType="1"/>
            </p:cNvSpPr>
            <p:nvPr/>
          </p:nvSpPr>
          <p:spPr bwMode="auto">
            <a:xfrm flipH="1">
              <a:off x="3204" y="1723"/>
              <a:ext cx="10" cy="38"/>
            </a:xfrm>
            <a:prstGeom prst="line">
              <a:avLst/>
            </a:prstGeom>
            <a:noFill/>
            <a:ln w="0">
              <a:solidFill>
                <a:srgbClr val="000000"/>
              </a:solidFill>
              <a:round/>
              <a:headEnd/>
              <a:tailEnd/>
            </a:ln>
          </p:spPr>
          <p:txBody>
            <a:bodyPr/>
            <a:lstStyle/>
            <a:p>
              <a:endParaRPr lang="en-US"/>
            </a:p>
          </p:txBody>
        </p:sp>
        <p:sp>
          <p:nvSpPr>
            <p:cNvPr id="763" name="Freeform 760"/>
            <p:cNvSpPr>
              <a:spLocks/>
            </p:cNvSpPr>
            <p:nvPr/>
          </p:nvSpPr>
          <p:spPr bwMode="auto">
            <a:xfrm>
              <a:off x="3203" y="1748"/>
              <a:ext cx="8" cy="13"/>
            </a:xfrm>
            <a:custGeom>
              <a:avLst/>
              <a:gdLst>
                <a:gd name="T0" fmla="*/ 0 w 8"/>
                <a:gd name="T1" fmla="*/ 0 h 13"/>
                <a:gd name="T2" fmla="*/ 1 w 8"/>
                <a:gd name="T3" fmla="*/ 13 h 13"/>
                <a:gd name="T4" fmla="*/ 8 w 8"/>
                <a:gd name="T5" fmla="*/ 2 h 13"/>
                <a:gd name="T6" fmla="*/ 0 60000 65536"/>
                <a:gd name="T7" fmla="*/ 0 60000 65536"/>
                <a:gd name="T8" fmla="*/ 0 60000 65536"/>
                <a:gd name="T9" fmla="*/ 0 w 8"/>
                <a:gd name="T10" fmla="*/ 0 h 13"/>
                <a:gd name="T11" fmla="*/ 8 w 8"/>
                <a:gd name="T12" fmla="*/ 13 h 13"/>
              </a:gdLst>
              <a:ahLst/>
              <a:cxnLst>
                <a:cxn ang="T6">
                  <a:pos x="T0" y="T1"/>
                </a:cxn>
                <a:cxn ang="T7">
                  <a:pos x="T2" y="T3"/>
                </a:cxn>
                <a:cxn ang="T8">
                  <a:pos x="T4" y="T5"/>
                </a:cxn>
              </a:cxnLst>
              <a:rect l="T9" t="T10" r="T11" b="T12"/>
              <a:pathLst>
                <a:path w="8" h="13">
                  <a:moveTo>
                    <a:pt x="0" y="0"/>
                  </a:moveTo>
                  <a:lnTo>
                    <a:pt x="1" y="13"/>
                  </a:lnTo>
                  <a:lnTo>
                    <a:pt x="8" y="2"/>
                  </a:lnTo>
                </a:path>
              </a:pathLst>
            </a:custGeom>
            <a:noFill/>
            <a:ln w="0">
              <a:solidFill>
                <a:srgbClr val="000000"/>
              </a:solidFill>
              <a:round/>
              <a:headEnd/>
              <a:tailEnd/>
            </a:ln>
          </p:spPr>
          <p:txBody>
            <a:bodyPr/>
            <a:lstStyle/>
            <a:p>
              <a:endParaRPr lang="en-US"/>
            </a:p>
          </p:txBody>
        </p:sp>
        <p:sp>
          <p:nvSpPr>
            <p:cNvPr id="764" name="Line 761"/>
            <p:cNvSpPr>
              <a:spLocks noChangeShapeType="1"/>
            </p:cNvSpPr>
            <p:nvPr/>
          </p:nvSpPr>
          <p:spPr bwMode="auto">
            <a:xfrm>
              <a:off x="3206" y="1800"/>
              <a:ext cx="108" cy="0"/>
            </a:xfrm>
            <a:prstGeom prst="line">
              <a:avLst/>
            </a:prstGeom>
            <a:noFill/>
            <a:ln w="0">
              <a:solidFill>
                <a:srgbClr val="000000"/>
              </a:solidFill>
              <a:round/>
              <a:headEnd/>
              <a:tailEnd/>
            </a:ln>
          </p:spPr>
          <p:txBody>
            <a:bodyPr/>
            <a:lstStyle/>
            <a:p>
              <a:endParaRPr lang="en-US"/>
            </a:p>
          </p:txBody>
        </p:sp>
        <p:sp>
          <p:nvSpPr>
            <p:cNvPr id="765" name="Freeform 762"/>
            <p:cNvSpPr>
              <a:spLocks/>
            </p:cNvSpPr>
            <p:nvPr/>
          </p:nvSpPr>
          <p:spPr bwMode="auto">
            <a:xfrm>
              <a:off x="3302" y="1797"/>
              <a:ext cx="12" cy="7"/>
            </a:xfrm>
            <a:custGeom>
              <a:avLst/>
              <a:gdLst>
                <a:gd name="T0" fmla="*/ 0 w 12"/>
                <a:gd name="T1" fmla="*/ 7 h 7"/>
                <a:gd name="T2" fmla="*/ 12 w 12"/>
                <a:gd name="T3" fmla="*/ 3 h 7"/>
                <a:gd name="T4" fmla="*/ 0 w 12"/>
                <a:gd name="T5" fmla="*/ 0 h 7"/>
                <a:gd name="T6" fmla="*/ 0 60000 65536"/>
                <a:gd name="T7" fmla="*/ 0 60000 65536"/>
                <a:gd name="T8" fmla="*/ 0 60000 65536"/>
                <a:gd name="T9" fmla="*/ 0 w 12"/>
                <a:gd name="T10" fmla="*/ 0 h 7"/>
                <a:gd name="T11" fmla="*/ 12 w 12"/>
                <a:gd name="T12" fmla="*/ 7 h 7"/>
              </a:gdLst>
              <a:ahLst/>
              <a:cxnLst>
                <a:cxn ang="T6">
                  <a:pos x="T0" y="T1"/>
                </a:cxn>
                <a:cxn ang="T7">
                  <a:pos x="T2" y="T3"/>
                </a:cxn>
                <a:cxn ang="T8">
                  <a:pos x="T4" y="T5"/>
                </a:cxn>
              </a:cxnLst>
              <a:rect l="T9" t="T10" r="T11" b="T12"/>
              <a:pathLst>
                <a:path w="12" h="7">
                  <a:moveTo>
                    <a:pt x="0" y="7"/>
                  </a:moveTo>
                  <a:lnTo>
                    <a:pt x="12" y="3"/>
                  </a:lnTo>
                  <a:lnTo>
                    <a:pt x="0" y="0"/>
                  </a:lnTo>
                </a:path>
              </a:pathLst>
            </a:custGeom>
            <a:noFill/>
            <a:ln w="0">
              <a:solidFill>
                <a:srgbClr val="000000"/>
              </a:solidFill>
              <a:round/>
              <a:headEnd/>
              <a:tailEnd/>
            </a:ln>
          </p:spPr>
          <p:txBody>
            <a:bodyPr/>
            <a:lstStyle/>
            <a:p>
              <a:endParaRPr lang="en-US"/>
            </a:p>
          </p:txBody>
        </p:sp>
        <p:sp>
          <p:nvSpPr>
            <p:cNvPr id="766" name="Freeform 763"/>
            <p:cNvSpPr>
              <a:spLocks/>
            </p:cNvSpPr>
            <p:nvPr/>
          </p:nvSpPr>
          <p:spPr bwMode="auto">
            <a:xfrm>
              <a:off x="3201" y="1709"/>
              <a:ext cx="27" cy="28"/>
            </a:xfrm>
            <a:custGeom>
              <a:avLst/>
              <a:gdLst>
                <a:gd name="T0" fmla="*/ 0 w 27"/>
                <a:gd name="T1" fmla="*/ 14 h 28"/>
                <a:gd name="T2" fmla="*/ 0 w 27"/>
                <a:gd name="T3" fmla="*/ 9 h 28"/>
                <a:gd name="T4" fmla="*/ 4 w 27"/>
                <a:gd name="T5" fmla="*/ 4 h 28"/>
                <a:gd name="T6" fmla="*/ 8 w 27"/>
                <a:gd name="T7" fmla="*/ 1 h 28"/>
                <a:gd name="T8" fmla="*/ 13 w 27"/>
                <a:gd name="T9" fmla="*/ 0 h 28"/>
                <a:gd name="T10" fmla="*/ 19 w 27"/>
                <a:gd name="T11" fmla="*/ 1 h 28"/>
                <a:gd name="T12" fmla="*/ 23 w 27"/>
                <a:gd name="T13" fmla="*/ 4 h 28"/>
                <a:gd name="T14" fmla="*/ 26 w 27"/>
                <a:gd name="T15" fmla="*/ 9 h 28"/>
                <a:gd name="T16" fmla="*/ 27 w 27"/>
                <a:gd name="T17" fmla="*/ 14 h 28"/>
                <a:gd name="T18" fmla="*/ 27 w 27"/>
                <a:gd name="T19" fmla="*/ 14 h 28"/>
                <a:gd name="T20" fmla="*/ 26 w 27"/>
                <a:gd name="T21" fmla="*/ 20 h 28"/>
                <a:gd name="T22" fmla="*/ 23 w 27"/>
                <a:gd name="T23" fmla="*/ 24 h 28"/>
                <a:gd name="T24" fmla="*/ 19 w 27"/>
                <a:gd name="T25" fmla="*/ 27 h 28"/>
                <a:gd name="T26" fmla="*/ 13 w 27"/>
                <a:gd name="T27" fmla="*/ 28 h 28"/>
                <a:gd name="T28" fmla="*/ 8 w 27"/>
                <a:gd name="T29" fmla="*/ 27 h 28"/>
                <a:gd name="T30" fmla="*/ 4 w 27"/>
                <a:gd name="T31" fmla="*/ 24 h 28"/>
                <a:gd name="T32" fmla="*/ 0 w 27"/>
                <a:gd name="T33" fmla="*/ 20 h 28"/>
                <a:gd name="T34" fmla="*/ 0 w 27"/>
                <a:gd name="T35" fmla="*/ 14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8"/>
                <a:gd name="T56" fmla="*/ 27 w 27"/>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8">
                  <a:moveTo>
                    <a:pt x="0" y="14"/>
                  </a:moveTo>
                  <a:lnTo>
                    <a:pt x="0" y="9"/>
                  </a:lnTo>
                  <a:lnTo>
                    <a:pt x="4" y="4"/>
                  </a:lnTo>
                  <a:lnTo>
                    <a:pt x="8" y="1"/>
                  </a:lnTo>
                  <a:lnTo>
                    <a:pt x="13" y="0"/>
                  </a:lnTo>
                  <a:lnTo>
                    <a:pt x="19" y="1"/>
                  </a:lnTo>
                  <a:lnTo>
                    <a:pt x="23" y="4"/>
                  </a:lnTo>
                  <a:lnTo>
                    <a:pt x="26" y="9"/>
                  </a:lnTo>
                  <a:lnTo>
                    <a:pt x="27" y="14"/>
                  </a:lnTo>
                  <a:lnTo>
                    <a:pt x="26" y="20"/>
                  </a:lnTo>
                  <a:lnTo>
                    <a:pt x="23" y="24"/>
                  </a:lnTo>
                  <a:lnTo>
                    <a:pt x="19" y="27"/>
                  </a:lnTo>
                  <a:lnTo>
                    <a:pt x="13" y="28"/>
                  </a:lnTo>
                  <a:lnTo>
                    <a:pt x="8" y="27"/>
                  </a:lnTo>
                  <a:lnTo>
                    <a:pt x="4" y="24"/>
                  </a:lnTo>
                  <a:lnTo>
                    <a:pt x="0" y="20"/>
                  </a:lnTo>
                  <a:lnTo>
                    <a:pt x="0" y="14"/>
                  </a:lnTo>
                  <a:close/>
                </a:path>
              </a:pathLst>
            </a:custGeom>
            <a:solidFill>
              <a:srgbClr val="000000"/>
            </a:solidFill>
            <a:ln w="9525">
              <a:noFill/>
              <a:round/>
              <a:headEnd/>
              <a:tailEnd/>
            </a:ln>
          </p:spPr>
          <p:txBody>
            <a:bodyPr/>
            <a:lstStyle/>
            <a:p>
              <a:endParaRPr lang="en-US"/>
            </a:p>
          </p:txBody>
        </p:sp>
        <p:sp>
          <p:nvSpPr>
            <p:cNvPr id="767" name="Freeform 764"/>
            <p:cNvSpPr>
              <a:spLocks/>
            </p:cNvSpPr>
            <p:nvPr/>
          </p:nvSpPr>
          <p:spPr bwMode="auto">
            <a:xfrm>
              <a:off x="3201" y="1709"/>
              <a:ext cx="27" cy="28"/>
            </a:xfrm>
            <a:custGeom>
              <a:avLst/>
              <a:gdLst>
                <a:gd name="T0" fmla="*/ 0 w 27"/>
                <a:gd name="T1" fmla="*/ 14 h 28"/>
                <a:gd name="T2" fmla="*/ 0 w 27"/>
                <a:gd name="T3" fmla="*/ 9 h 28"/>
                <a:gd name="T4" fmla="*/ 4 w 27"/>
                <a:gd name="T5" fmla="*/ 4 h 28"/>
                <a:gd name="T6" fmla="*/ 8 w 27"/>
                <a:gd name="T7" fmla="*/ 1 h 28"/>
                <a:gd name="T8" fmla="*/ 13 w 27"/>
                <a:gd name="T9" fmla="*/ 0 h 28"/>
                <a:gd name="T10" fmla="*/ 19 w 27"/>
                <a:gd name="T11" fmla="*/ 1 h 28"/>
                <a:gd name="T12" fmla="*/ 23 w 27"/>
                <a:gd name="T13" fmla="*/ 4 h 28"/>
                <a:gd name="T14" fmla="*/ 26 w 27"/>
                <a:gd name="T15" fmla="*/ 9 h 28"/>
                <a:gd name="T16" fmla="*/ 27 w 27"/>
                <a:gd name="T17" fmla="*/ 14 h 28"/>
                <a:gd name="T18" fmla="*/ 27 w 27"/>
                <a:gd name="T19" fmla="*/ 14 h 28"/>
                <a:gd name="T20" fmla="*/ 26 w 27"/>
                <a:gd name="T21" fmla="*/ 20 h 28"/>
                <a:gd name="T22" fmla="*/ 23 w 27"/>
                <a:gd name="T23" fmla="*/ 24 h 28"/>
                <a:gd name="T24" fmla="*/ 19 w 27"/>
                <a:gd name="T25" fmla="*/ 27 h 28"/>
                <a:gd name="T26" fmla="*/ 13 w 27"/>
                <a:gd name="T27" fmla="*/ 28 h 28"/>
                <a:gd name="T28" fmla="*/ 8 w 27"/>
                <a:gd name="T29" fmla="*/ 27 h 28"/>
                <a:gd name="T30" fmla="*/ 4 w 27"/>
                <a:gd name="T31" fmla="*/ 24 h 28"/>
                <a:gd name="T32" fmla="*/ 0 w 27"/>
                <a:gd name="T33" fmla="*/ 20 h 28"/>
                <a:gd name="T34" fmla="*/ 0 w 27"/>
                <a:gd name="T35" fmla="*/ 14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8"/>
                <a:gd name="T56" fmla="*/ 27 w 27"/>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8">
                  <a:moveTo>
                    <a:pt x="0" y="14"/>
                  </a:moveTo>
                  <a:lnTo>
                    <a:pt x="0" y="9"/>
                  </a:lnTo>
                  <a:lnTo>
                    <a:pt x="4" y="4"/>
                  </a:lnTo>
                  <a:lnTo>
                    <a:pt x="8" y="1"/>
                  </a:lnTo>
                  <a:lnTo>
                    <a:pt x="13" y="0"/>
                  </a:lnTo>
                  <a:lnTo>
                    <a:pt x="19" y="1"/>
                  </a:lnTo>
                  <a:lnTo>
                    <a:pt x="23" y="4"/>
                  </a:lnTo>
                  <a:lnTo>
                    <a:pt x="26" y="9"/>
                  </a:lnTo>
                  <a:lnTo>
                    <a:pt x="27" y="14"/>
                  </a:lnTo>
                  <a:lnTo>
                    <a:pt x="26" y="20"/>
                  </a:lnTo>
                  <a:lnTo>
                    <a:pt x="23" y="24"/>
                  </a:lnTo>
                  <a:lnTo>
                    <a:pt x="19" y="27"/>
                  </a:lnTo>
                  <a:lnTo>
                    <a:pt x="13" y="28"/>
                  </a:lnTo>
                  <a:lnTo>
                    <a:pt x="8" y="27"/>
                  </a:lnTo>
                  <a:lnTo>
                    <a:pt x="4" y="24"/>
                  </a:lnTo>
                  <a:lnTo>
                    <a:pt x="0" y="20"/>
                  </a:lnTo>
                  <a:lnTo>
                    <a:pt x="0" y="14"/>
                  </a:lnTo>
                </a:path>
              </a:pathLst>
            </a:custGeom>
            <a:noFill/>
            <a:ln w="0">
              <a:solidFill>
                <a:srgbClr val="000000"/>
              </a:solidFill>
              <a:round/>
              <a:headEnd/>
              <a:tailEnd/>
            </a:ln>
          </p:spPr>
          <p:txBody>
            <a:bodyPr/>
            <a:lstStyle/>
            <a:p>
              <a:endParaRPr lang="en-US"/>
            </a:p>
          </p:txBody>
        </p:sp>
        <p:sp>
          <p:nvSpPr>
            <p:cNvPr id="768" name="Line 765"/>
            <p:cNvSpPr>
              <a:spLocks noChangeShapeType="1"/>
            </p:cNvSpPr>
            <p:nvPr/>
          </p:nvSpPr>
          <p:spPr bwMode="auto">
            <a:xfrm>
              <a:off x="3214" y="1723"/>
              <a:ext cx="0" cy="28"/>
            </a:xfrm>
            <a:prstGeom prst="line">
              <a:avLst/>
            </a:prstGeom>
            <a:noFill/>
            <a:ln w="0">
              <a:solidFill>
                <a:srgbClr val="000000"/>
              </a:solidFill>
              <a:round/>
              <a:headEnd/>
              <a:tailEnd/>
            </a:ln>
          </p:spPr>
          <p:txBody>
            <a:bodyPr/>
            <a:lstStyle/>
            <a:p>
              <a:endParaRPr lang="en-US"/>
            </a:p>
          </p:txBody>
        </p:sp>
        <p:sp>
          <p:nvSpPr>
            <p:cNvPr id="769" name="Freeform 766"/>
            <p:cNvSpPr>
              <a:spLocks/>
            </p:cNvSpPr>
            <p:nvPr/>
          </p:nvSpPr>
          <p:spPr bwMode="auto">
            <a:xfrm>
              <a:off x="3210" y="1739"/>
              <a:ext cx="9" cy="12"/>
            </a:xfrm>
            <a:custGeom>
              <a:avLst/>
              <a:gdLst>
                <a:gd name="T0" fmla="*/ 0 w 9"/>
                <a:gd name="T1" fmla="*/ 0 h 12"/>
                <a:gd name="T2" fmla="*/ 4 w 9"/>
                <a:gd name="T3" fmla="*/ 12 h 12"/>
                <a:gd name="T4" fmla="*/ 9 w 9"/>
                <a:gd name="T5" fmla="*/ 0 h 12"/>
                <a:gd name="T6" fmla="*/ 0 60000 65536"/>
                <a:gd name="T7" fmla="*/ 0 60000 65536"/>
                <a:gd name="T8" fmla="*/ 0 60000 65536"/>
                <a:gd name="T9" fmla="*/ 0 w 9"/>
                <a:gd name="T10" fmla="*/ 0 h 12"/>
                <a:gd name="T11" fmla="*/ 9 w 9"/>
                <a:gd name="T12" fmla="*/ 12 h 12"/>
              </a:gdLst>
              <a:ahLst/>
              <a:cxnLst>
                <a:cxn ang="T6">
                  <a:pos x="T0" y="T1"/>
                </a:cxn>
                <a:cxn ang="T7">
                  <a:pos x="T2" y="T3"/>
                </a:cxn>
                <a:cxn ang="T8">
                  <a:pos x="T4" y="T5"/>
                </a:cxn>
              </a:cxnLst>
              <a:rect l="T9" t="T10" r="T11" b="T12"/>
              <a:pathLst>
                <a:path w="9" h="12">
                  <a:moveTo>
                    <a:pt x="0" y="0"/>
                  </a:moveTo>
                  <a:lnTo>
                    <a:pt x="4" y="12"/>
                  </a:lnTo>
                  <a:lnTo>
                    <a:pt x="9" y="0"/>
                  </a:lnTo>
                </a:path>
              </a:pathLst>
            </a:custGeom>
            <a:noFill/>
            <a:ln w="0">
              <a:solidFill>
                <a:srgbClr val="000000"/>
              </a:solidFill>
              <a:round/>
              <a:headEnd/>
              <a:tailEnd/>
            </a:ln>
          </p:spPr>
          <p:txBody>
            <a:bodyPr/>
            <a:lstStyle/>
            <a:p>
              <a:endParaRPr lang="en-US"/>
            </a:p>
          </p:txBody>
        </p:sp>
        <p:sp>
          <p:nvSpPr>
            <p:cNvPr id="770" name="Line 767"/>
            <p:cNvSpPr>
              <a:spLocks noChangeShapeType="1"/>
            </p:cNvSpPr>
            <p:nvPr/>
          </p:nvSpPr>
          <p:spPr bwMode="auto">
            <a:xfrm>
              <a:off x="3202" y="1751"/>
              <a:ext cx="25" cy="0"/>
            </a:xfrm>
            <a:prstGeom prst="line">
              <a:avLst/>
            </a:prstGeom>
            <a:noFill/>
            <a:ln w="6350">
              <a:solidFill>
                <a:srgbClr val="000000"/>
              </a:solidFill>
              <a:round/>
              <a:headEnd/>
              <a:tailEnd/>
            </a:ln>
          </p:spPr>
          <p:txBody>
            <a:bodyPr/>
            <a:lstStyle/>
            <a:p>
              <a:endParaRPr lang="en-US"/>
            </a:p>
          </p:txBody>
        </p:sp>
        <p:sp>
          <p:nvSpPr>
            <p:cNvPr id="771" name="Freeform 768"/>
            <p:cNvSpPr>
              <a:spLocks/>
            </p:cNvSpPr>
            <p:nvPr/>
          </p:nvSpPr>
          <p:spPr bwMode="auto">
            <a:xfrm>
              <a:off x="3193" y="1864"/>
              <a:ext cx="44" cy="44"/>
            </a:xfrm>
            <a:custGeom>
              <a:avLst/>
              <a:gdLst>
                <a:gd name="T0" fmla="*/ 0 w 44"/>
                <a:gd name="T1" fmla="*/ 22 h 44"/>
                <a:gd name="T2" fmla="*/ 0 w 44"/>
                <a:gd name="T3" fmla="*/ 17 h 44"/>
                <a:gd name="T4" fmla="*/ 1 w 44"/>
                <a:gd name="T5" fmla="*/ 13 h 44"/>
                <a:gd name="T6" fmla="*/ 6 w 44"/>
                <a:gd name="T7" fmla="*/ 6 h 44"/>
                <a:gd name="T8" fmla="*/ 13 w 44"/>
                <a:gd name="T9" fmla="*/ 1 h 44"/>
                <a:gd name="T10" fmla="*/ 17 w 44"/>
                <a:gd name="T11" fmla="*/ 0 h 44"/>
                <a:gd name="T12" fmla="*/ 21 w 44"/>
                <a:gd name="T13" fmla="*/ 0 h 44"/>
                <a:gd name="T14" fmla="*/ 26 w 44"/>
                <a:gd name="T15" fmla="*/ 0 h 44"/>
                <a:gd name="T16" fmla="*/ 30 w 44"/>
                <a:gd name="T17" fmla="*/ 1 h 44"/>
                <a:gd name="T18" fmla="*/ 38 w 44"/>
                <a:gd name="T19" fmla="*/ 6 h 44"/>
                <a:gd name="T20" fmla="*/ 42 w 44"/>
                <a:gd name="T21" fmla="*/ 13 h 44"/>
                <a:gd name="T22" fmla="*/ 43 w 44"/>
                <a:gd name="T23" fmla="*/ 17 h 44"/>
                <a:gd name="T24" fmla="*/ 44 w 44"/>
                <a:gd name="T25" fmla="*/ 22 h 44"/>
                <a:gd name="T26" fmla="*/ 44 w 44"/>
                <a:gd name="T27" fmla="*/ 22 h 44"/>
                <a:gd name="T28" fmla="*/ 43 w 44"/>
                <a:gd name="T29" fmla="*/ 26 h 44"/>
                <a:gd name="T30" fmla="*/ 42 w 44"/>
                <a:gd name="T31" fmla="*/ 30 h 44"/>
                <a:gd name="T32" fmla="*/ 38 w 44"/>
                <a:gd name="T33" fmla="*/ 38 h 44"/>
                <a:gd name="T34" fmla="*/ 30 w 44"/>
                <a:gd name="T35" fmla="*/ 42 h 44"/>
                <a:gd name="T36" fmla="*/ 26 w 44"/>
                <a:gd name="T37" fmla="*/ 43 h 44"/>
                <a:gd name="T38" fmla="*/ 21 w 44"/>
                <a:gd name="T39" fmla="*/ 44 h 44"/>
                <a:gd name="T40" fmla="*/ 17 w 44"/>
                <a:gd name="T41" fmla="*/ 43 h 44"/>
                <a:gd name="T42" fmla="*/ 13 w 44"/>
                <a:gd name="T43" fmla="*/ 42 h 44"/>
                <a:gd name="T44" fmla="*/ 6 w 44"/>
                <a:gd name="T45" fmla="*/ 38 h 44"/>
                <a:gd name="T46" fmla="*/ 1 w 44"/>
                <a:gd name="T47" fmla="*/ 30 h 44"/>
                <a:gd name="T48" fmla="*/ 0 w 44"/>
                <a:gd name="T49" fmla="*/ 26 h 44"/>
                <a:gd name="T50" fmla="*/ 0 w 44"/>
                <a:gd name="T51" fmla="*/ 22 h 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
                <a:gd name="T79" fmla="*/ 0 h 44"/>
                <a:gd name="T80" fmla="*/ 44 w 44"/>
                <a:gd name="T81" fmla="*/ 44 h 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 h="44">
                  <a:moveTo>
                    <a:pt x="0" y="22"/>
                  </a:moveTo>
                  <a:lnTo>
                    <a:pt x="0" y="17"/>
                  </a:lnTo>
                  <a:lnTo>
                    <a:pt x="1" y="13"/>
                  </a:lnTo>
                  <a:lnTo>
                    <a:pt x="6" y="6"/>
                  </a:lnTo>
                  <a:lnTo>
                    <a:pt x="13" y="1"/>
                  </a:lnTo>
                  <a:lnTo>
                    <a:pt x="17" y="0"/>
                  </a:lnTo>
                  <a:lnTo>
                    <a:pt x="21" y="0"/>
                  </a:lnTo>
                  <a:lnTo>
                    <a:pt x="26" y="0"/>
                  </a:lnTo>
                  <a:lnTo>
                    <a:pt x="30" y="1"/>
                  </a:lnTo>
                  <a:lnTo>
                    <a:pt x="38" y="6"/>
                  </a:lnTo>
                  <a:lnTo>
                    <a:pt x="42" y="13"/>
                  </a:lnTo>
                  <a:lnTo>
                    <a:pt x="43" y="17"/>
                  </a:lnTo>
                  <a:lnTo>
                    <a:pt x="44" y="22"/>
                  </a:lnTo>
                  <a:lnTo>
                    <a:pt x="43" y="26"/>
                  </a:lnTo>
                  <a:lnTo>
                    <a:pt x="42" y="30"/>
                  </a:lnTo>
                  <a:lnTo>
                    <a:pt x="38" y="38"/>
                  </a:lnTo>
                  <a:lnTo>
                    <a:pt x="30" y="42"/>
                  </a:lnTo>
                  <a:lnTo>
                    <a:pt x="26" y="43"/>
                  </a:lnTo>
                  <a:lnTo>
                    <a:pt x="21" y="44"/>
                  </a:lnTo>
                  <a:lnTo>
                    <a:pt x="17" y="43"/>
                  </a:lnTo>
                  <a:lnTo>
                    <a:pt x="13" y="42"/>
                  </a:lnTo>
                  <a:lnTo>
                    <a:pt x="6" y="38"/>
                  </a:lnTo>
                  <a:lnTo>
                    <a:pt x="1" y="30"/>
                  </a:lnTo>
                  <a:lnTo>
                    <a:pt x="0" y="26"/>
                  </a:lnTo>
                  <a:lnTo>
                    <a:pt x="0" y="22"/>
                  </a:lnTo>
                  <a:close/>
                </a:path>
              </a:pathLst>
            </a:custGeom>
            <a:solidFill>
              <a:srgbClr val="FFFFFF"/>
            </a:solidFill>
            <a:ln w="9525">
              <a:noFill/>
              <a:round/>
              <a:headEnd/>
              <a:tailEnd/>
            </a:ln>
          </p:spPr>
          <p:txBody>
            <a:bodyPr/>
            <a:lstStyle/>
            <a:p>
              <a:endParaRPr lang="en-US"/>
            </a:p>
          </p:txBody>
        </p:sp>
        <p:sp>
          <p:nvSpPr>
            <p:cNvPr id="772" name="Freeform 769"/>
            <p:cNvSpPr>
              <a:spLocks/>
            </p:cNvSpPr>
            <p:nvPr/>
          </p:nvSpPr>
          <p:spPr bwMode="auto">
            <a:xfrm>
              <a:off x="3193" y="1864"/>
              <a:ext cx="44" cy="44"/>
            </a:xfrm>
            <a:custGeom>
              <a:avLst/>
              <a:gdLst>
                <a:gd name="T0" fmla="*/ 0 w 44"/>
                <a:gd name="T1" fmla="*/ 22 h 44"/>
                <a:gd name="T2" fmla="*/ 0 w 44"/>
                <a:gd name="T3" fmla="*/ 17 h 44"/>
                <a:gd name="T4" fmla="*/ 1 w 44"/>
                <a:gd name="T5" fmla="*/ 13 h 44"/>
                <a:gd name="T6" fmla="*/ 6 w 44"/>
                <a:gd name="T7" fmla="*/ 6 h 44"/>
                <a:gd name="T8" fmla="*/ 13 w 44"/>
                <a:gd name="T9" fmla="*/ 1 h 44"/>
                <a:gd name="T10" fmla="*/ 17 w 44"/>
                <a:gd name="T11" fmla="*/ 0 h 44"/>
                <a:gd name="T12" fmla="*/ 21 w 44"/>
                <a:gd name="T13" fmla="*/ 0 h 44"/>
                <a:gd name="T14" fmla="*/ 26 w 44"/>
                <a:gd name="T15" fmla="*/ 0 h 44"/>
                <a:gd name="T16" fmla="*/ 30 w 44"/>
                <a:gd name="T17" fmla="*/ 1 h 44"/>
                <a:gd name="T18" fmla="*/ 38 w 44"/>
                <a:gd name="T19" fmla="*/ 6 h 44"/>
                <a:gd name="T20" fmla="*/ 42 w 44"/>
                <a:gd name="T21" fmla="*/ 13 h 44"/>
                <a:gd name="T22" fmla="*/ 43 w 44"/>
                <a:gd name="T23" fmla="*/ 17 h 44"/>
                <a:gd name="T24" fmla="*/ 44 w 44"/>
                <a:gd name="T25" fmla="*/ 22 h 44"/>
                <a:gd name="T26" fmla="*/ 44 w 44"/>
                <a:gd name="T27" fmla="*/ 22 h 44"/>
                <a:gd name="T28" fmla="*/ 43 w 44"/>
                <a:gd name="T29" fmla="*/ 26 h 44"/>
                <a:gd name="T30" fmla="*/ 42 w 44"/>
                <a:gd name="T31" fmla="*/ 30 h 44"/>
                <a:gd name="T32" fmla="*/ 38 w 44"/>
                <a:gd name="T33" fmla="*/ 38 h 44"/>
                <a:gd name="T34" fmla="*/ 30 w 44"/>
                <a:gd name="T35" fmla="*/ 42 h 44"/>
                <a:gd name="T36" fmla="*/ 26 w 44"/>
                <a:gd name="T37" fmla="*/ 43 h 44"/>
                <a:gd name="T38" fmla="*/ 21 w 44"/>
                <a:gd name="T39" fmla="*/ 44 h 44"/>
                <a:gd name="T40" fmla="*/ 17 w 44"/>
                <a:gd name="T41" fmla="*/ 43 h 44"/>
                <a:gd name="T42" fmla="*/ 13 w 44"/>
                <a:gd name="T43" fmla="*/ 42 h 44"/>
                <a:gd name="T44" fmla="*/ 6 w 44"/>
                <a:gd name="T45" fmla="*/ 38 h 44"/>
                <a:gd name="T46" fmla="*/ 1 w 44"/>
                <a:gd name="T47" fmla="*/ 30 h 44"/>
                <a:gd name="T48" fmla="*/ 0 w 44"/>
                <a:gd name="T49" fmla="*/ 26 h 44"/>
                <a:gd name="T50" fmla="*/ 0 w 44"/>
                <a:gd name="T51" fmla="*/ 22 h 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
                <a:gd name="T79" fmla="*/ 0 h 44"/>
                <a:gd name="T80" fmla="*/ 44 w 44"/>
                <a:gd name="T81" fmla="*/ 44 h 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 h="44">
                  <a:moveTo>
                    <a:pt x="0" y="22"/>
                  </a:moveTo>
                  <a:lnTo>
                    <a:pt x="0" y="17"/>
                  </a:lnTo>
                  <a:lnTo>
                    <a:pt x="1" y="13"/>
                  </a:lnTo>
                  <a:lnTo>
                    <a:pt x="6" y="6"/>
                  </a:lnTo>
                  <a:lnTo>
                    <a:pt x="13" y="1"/>
                  </a:lnTo>
                  <a:lnTo>
                    <a:pt x="17" y="0"/>
                  </a:lnTo>
                  <a:lnTo>
                    <a:pt x="21" y="0"/>
                  </a:lnTo>
                  <a:lnTo>
                    <a:pt x="26" y="0"/>
                  </a:lnTo>
                  <a:lnTo>
                    <a:pt x="30" y="1"/>
                  </a:lnTo>
                  <a:lnTo>
                    <a:pt x="38" y="6"/>
                  </a:lnTo>
                  <a:lnTo>
                    <a:pt x="42" y="13"/>
                  </a:lnTo>
                  <a:lnTo>
                    <a:pt x="43" y="17"/>
                  </a:lnTo>
                  <a:lnTo>
                    <a:pt x="44" y="22"/>
                  </a:lnTo>
                  <a:lnTo>
                    <a:pt x="43" y="26"/>
                  </a:lnTo>
                  <a:lnTo>
                    <a:pt x="42" y="30"/>
                  </a:lnTo>
                  <a:lnTo>
                    <a:pt x="38" y="38"/>
                  </a:lnTo>
                  <a:lnTo>
                    <a:pt x="30" y="42"/>
                  </a:lnTo>
                  <a:lnTo>
                    <a:pt x="26" y="43"/>
                  </a:lnTo>
                  <a:lnTo>
                    <a:pt x="21" y="44"/>
                  </a:lnTo>
                  <a:lnTo>
                    <a:pt x="17" y="43"/>
                  </a:lnTo>
                  <a:lnTo>
                    <a:pt x="13" y="42"/>
                  </a:lnTo>
                  <a:lnTo>
                    <a:pt x="6" y="38"/>
                  </a:lnTo>
                  <a:lnTo>
                    <a:pt x="1" y="30"/>
                  </a:lnTo>
                  <a:lnTo>
                    <a:pt x="0" y="26"/>
                  </a:lnTo>
                  <a:lnTo>
                    <a:pt x="0" y="22"/>
                  </a:lnTo>
                </a:path>
              </a:pathLst>
            </a:custGeom>
            <a:noFill/>
            <a:ln w="0">
              <a:solidFill>
                <a:srgbClr val="000000"/>
              </a:solidFill>
              <a:round/>
              <a:headEnd/>
              <a:tailEnd/>
            </a:ln>
          </p:spPr>
          <p:txBody>
            <a:bodyPr/>
            <a:lstStyle/>
            <a:p>
              <a:endParaRPr lang="en-US"/>
            </a:p>
          </p:txBody>
        </p:sp>
        <p:sp>
          <p:nvSpPr>
            <p:cNvPr id="773" name="Freeform 770"/>
            <p:cNvSpPr>
              <a:spLocks/>
            </p:cNvSpPr>
            <p:nvPr/>
          </p:nvSpPr>
          <p:spPr bwMode="auto">
            <a:xfrm>
              <a:off x="3201" y="1872"/>
              <a:ext cx="27" cy="27"/>
            </a:xfrm>
            <a:custGeom>
              <a:avLst/>
              <a:gdLst>
                <a:gd name="T0" fmla="*/ 0 w 27"/>
                <a:gd name="T1" fmla="*/ 14 h 27"/>
                <a:gd name="T2" fmla="*/ 0 w 27"/>
                <a:gd name="T3" fmla="*/ 8 h 27"/>
                <a:gd name="T4" fmla="*/ 4 w 27"/>
                <a:gd name="T5" fmla="*/ 4 h 27"/>
                <a:gd name="T6" fmla="*/ 8 w 27"/>
                <a:gd name="T7" fmla="*/ 1 h 27"/>
                <a:gd name="T8" fmla="*/ 13 w 27"/>
                <a:gd name="T9" fmla="*/ 0 h 27"/>
                <a:gd name="T10" fmla="*/ 19 w 27"/>
                <a:gd name="T11" fmla="*/ 1 h 27"/>
                <a:gd name="T12" fmla="*/ 23 w 27"/>
                <a:gd name="T13" fmla="*/ 4 h 27"/>
                <a:gd name="T14" fmla="*/ 26 w 27"/>
                <a:gd name="T15" fmla="*/ 8 h 27"/>
                <a:gd name="T16" fmla="*/ 27 w 27"/>
                <a:gd name="T17" fmla="*/ 14 h 27"/>
                <a:gd name="T18" fmla="*/ 27 w 27"/>
                <a:gd name="T19" fmla="*/ 14 h 27"/>
                <a:gd name="T20" fmla="*/ 26 w 27"/>
                <a:gd name="T21" fmla="*/ 19 h 27"/>
                <a:gd name="T22" fmla="*/ 23 w 27"/>
                <a:gd name="T23" fmla="*/ 23 h 27"/>
                <a:gd name="T24" fmla="*/ 19 w 27"/>
                <a:gd name="T25" fmla="*/ 26 h 27"/>
                <a:gd name="T26" fmla="*/ 13 w 27"/>
                <a:gd name="T27" fmla="*/ 27 h 27"/>
                <a:gd name="T28" fmla="*/ 8 w 27"/>
                <a:gd name="T29" fmla="*/ 26 h 27"/>
                <a:gd name="T30" fmla="*/ 4 w 27"/>
                <a:gd name="T31" fmla="*/ 23 h 27"/>
                <a:gd name="T32" fmla="*/ 0 w 27"/>
                <a:gd name="T33" fmla="*/ 19 h 27"/>
                <a:gd name="T34" fmla="*/ 0 w 27"/>
                <a:gd name="T35" fmla="*/ 14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7"/>
                <a:gd name="T56" fmla="*/ 27 w 27"/>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7">
                  <a:moveTo>
                    <a:pt x="0" y="14"/>
                  </a:moveTo>
                  <a:lnTo>
                    <a:pt x="0" y="8"/>
                  </a:lnTo>
                  <a:lnTo>
                    <a:pt x="4" y="4"/>
                  </a:lnTo>
                  <a:lnTo>
                    <a:pt x="8" y="1"/>
                  </a:lnTo>
                  <a:lnTo>
                    <a:pt x="13" y="0"/>
                  </a:lnTo>
                  <a:lnTo>
                    <a:pt x="19" y="1"/>
                  </a:lnTo>
                  <a:lnTo>
                    <a:pt x="23" y="4"/>
                  </a:lnTo>
                  <a:lnTo>
                    <a:pt x="26" y="8"/>
                  </a:lnTo>
                  <a:lnTo>
                    <a:pt x="27" y="14"/>
                  </a:lnTo>
                  <a:lnTo>
                    <a:pt x="26" y="19"/>
                  </a:lnTo>
                  <a:lnTo>
                    <a:pt x="23" y="23"/>
                  </a:lnTo>
                  <a:lnTo>
                    <a:pt x="19" y="26"/>
                  </a:lnTo>
                  <a:lnTo>
                    <a:pt x="13" y="27"/>
                  </a:lnTo>
                  <a:lnTo>
                    <a:pt x="8" y="26"/>
                  </a:lnTo>
                  <a:lnTo>
                    <a:pt x="4" y="23"/>
                  </a:lnTo>
                  <a:lnTo>
                    <a:pt x="0" y="19"/>
                  </a:lnTo>
                  <a:lnTo>
                    <a:pt x="0" y="14"/>
                  </a:lnTo>
                  <a:close/>
                </a:path>
              </a:pathLst>
            </a:custGeom>
            <a:solidFill>
              <a:srgbClr val="000000"/>
            </a:solidFill>
            <a:ln w="9525">
              <a:noFill/>
              <a:round/>
              <a:headEnd/>
              <a:tailEnd/>
            </a:ln>
          </p:spPr>
          <p:txBody>
            <a:bodyPr/>
            <a:lstStyle/>
            <a:p>
              <a:endParaRPr lang="en-US"/>
            </a:p>
          </p:txBody>
        </p:sp>
        <p:sp>
          <p:nvSpPr>
            <p:cNvPr id="774" name="Freeform 771"/>
            <p:cNvSpPr>
              <a:spLocks/>
            </p:cNvSpPr>
            <p:nvPr/>
          </p:nvSpPr>
          <p:spPr bwMode="auto">
            <a:xfrm>
              <a:off x="3201" y="1872"/>
              <a:ext cx="27" cy="27"/>
            </a:xfrm>
            <a:custGeom>
              <a:avLst/>
              <a:gdLst>
                <a:gd name="T0" fmla="*/ 0 w 27"/>
                <a:gd name="T1" fmla="*/ 14 h 27"/>
                <a:gd name="T2" fmla="*/ 0 w 27"/>
                <a:gd name="T3" fmla="*/ 8 h 27"/>
                <a:gd name="T4" fmla="*/ 4 w 27"/>
                <a:gd name="T5" fmla="*/ 4 h 27"/>
                <a:gd name="T6" fmla="*/ 8 w 27"/>
                <a:gd name="T7" fmla="*/ 1 h 27"/>
                <a:gd name="T8" fmla="*/ 13 w 27"/>
                <a:gd name="T9" fmla="*/ 0 h 27"/>
                <a:gd name="T10" fmla="*/ 19 w 27"/>
                <a:gd name="T11" fmla="*/ 1 h 27"/>
                <a:gd name="T12" fmla="*/ 23 w 27"/>
                <a:gd name="T13" fmla="*/ 4 h 27"/>
                <a:gd name="T14" fmla="*/ 26 w 27"/>
                <a:gd name="T15" fmla="*/ 8 h 27"/>
                <a:gd name="T16" fmla="*/ 27 w 27"/>
                <a:gd name="T17" fmla="*/ 14 h 27"/>
                <a:gd name="T18" fmla="*/ 27 w 27"/>
                <a:gd name="T19" fmla="*/ 14 h 27"/>
                <a:gd name="T20" fmla="*/ 26 w 27"/>
                <a:gd name="T21" fmla="*/ 19 h 27"/>
                <a:gd name="T22" fmla="*/ 23 w 27"/>
                <a:gd name="T23" fmla="*/ 23 h 27"/>
                <a:gd name="T24" fmla="*/ 19 w 27"/>
                <a:gd name="T25" fmla="*/ 26 h 27"/>
                <a:gd name="T26" fmla="*/ 13 w 27"/>
                <a:gd name="T27" fmla="*/ 27 h 27"/>
                <a:gd name="T28" fmla="*/ 8 w 27"/>
                <a:gd name="T29" fmla="*/ 26 h 27"/>
                <a:gd name="T30" fmla="*/ 4 w 27"/>
                <a:gd name="T31" fmla="*/ 23 h 27"/>
                <a:gd name="T32" fmla="*/ 0 w 27"/>
                <a:gd name="T33" fmla="*/ 19 h 27"/>
                <a:gd name="T34" fmla="*/ 0 w 27"/>
                <a:gd name="T35" fmla="*/ 14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7"/>
                <a:gd name="T56" fmla="*/ 27 w 27"/>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7">
                  <a:moveTo>
                    <a:pt x="0" y="14"/>
                  </a:moveTo>
                  <a:lnTo>
                    <a:pt x="0" y="8"/>
                  </a:lnTo>
                  <a:lnTo>
                    <a:pt x="4" y="4"/>
                  </a:lnTo>
                  <a:lnTo>
                    <a:pt x="8" y="1"/>
                  </a:lnTo>
                  <a:lnTo>
                    <a:pt x="13" y="0"/>
                  </a:lnTo>
                  <a:lnTo>
                    <a:pt x="19" y="1"/>
                  </a:lnTo>
                  <a:lnTo>
                    <a:pt x="23" y="4"/>
                  </a:lnTo>
                  <a:lnTo>
                    <a:pt x="26" y="8"/>
                  </a:lnTo>
                  <a:lnTo>
                    <a:pt x="27" y="14"/>
                  </a:lnTo>
                  <a:lnTo>
                    <a:pt x="26" y="19"/>
                  </a:lnTo>
                  <a:lnTo>
                    <a:pt x="23" y="23"/>
                  </a:lnTo>
                  <a:lnTo>
                    <a:pt x="19" y="26"/>
                  </a:lnTo>
                  <a:lnTo>
                    <a:pt x="13" y="27"/>
                  </a:lnTo>
                  <a:lnTo>
                    <a:pt x="8" y="26"/>
                  </a:lnTo>
                  <a:lnTo>
                    <a:pt x="4" y="23"/>
                  </a:lnTo>
                  <a:lnTo>
                    <a:pt x="0" y="19"/>
                  </a:lnTo>
                  <a:lnTo>
                    <a:pt x="0" y="14"/>
                  </a:lnTo>
                </a:path>
              </a:pathLst>
            </a:custGeom>
            <a:noFill/>
            <a:ln w="0">
              <a:solidFill>
                <a:srgbClr val="000000"/>
              </a:solidFill>
              <a:round/>
              <a:headEnd/>
              <a:tailEnd/>
            </a:ln>
          </p:spPr>
          <p:txBody>
            <a:bodyPr/>
            <a:lstStyle/>
            <a:p>
              <a:endParaRPr lang="en-US"/>
            </a:p>
          </p:txBody>
        </p:sp>
        <p:sp>
          <p:nvSpPr>
            <p:cNvPr id="775" name="Freeform 772"/>
            <p:cNvSpPr>
              <a:spLocks/>
            </p:cNvSpPr>
            <p:nvPr/>
          </p:nvSpPr>
          <p:spPr bwMode="auto">
            <a:xfrm>
              <a:off x="3214" y="1855"/>
              <a:ext cx="1" cy="9"/>
            </a:xfrm>
            <a:custGeom>
              <a:avLst/>
              <a:gdLst>
                <a:gd name="T0" fmla="*/ 1 w 1"/>
                <a:gd name="T1" fmla="*/ 0 h 9"/>
                <a:gd name="T2" fmla="*/ 1 w 1"/>
                <a:gd name="T3" fmla="*/ 9 h 9"/>
                <a:gd name="T4" fmla="*/ 0 w 1"/>
                <a:gd name="T5" fmla="*/ 9 h 9"/>
                <a:gd name="T6" fmla="*/ 0 w 1"/>
                <a:gd name="T7" fmla="*/ 9 h 9"/>
                <a:gd name="T8" fmla="*/ 0 w 1"/>
                <a:gd name="T9" fmla="*/ 0 h 9"/>
                <a:gd name="T10" fmla="*/ 0 w 1"/>
                <a:gd name="T11" fmla="*/ 0 h 9"/>
                <a:gd name="T12" fmla="*/ 1 w 1"/>
                <a:gd name="T13" fmla="*/ 0 h 9"/>
                <a:gd name="T14" fmla="*/ 1 w 1"/>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9"/>
                <a:gd name="T26" fmla="*/ 1 w 1"/>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9">
                  <a:moveTo>
                    <a:pt x="1" y="0"/>
                  </a:moveTo>
                  <a:lnTo>
                    <a:pt x="1" y="9"/>
                  </a:lnTo>
                  <a:lnTo>
                    <a:pt x="0" y="9"/>
                  </a:lnTo>
                  <a:lnTo>
                    <a:pt x="0" y="0"/>
                  </a:lnTo>
                  <a:lnTo>
                    <a:pt x="1" y="0"/>
                  </a:lnTo>
                  <a:close/>
                </a:path>
              </a:pathLst>
            </a:custGeom>
            <a:solidFill>
              <a:srgbClr val="000000"/>
            </a:solidFill>
            <a:ln w="9525">
              <a:noFill/>
              <a:round/>
              <a:headEnd/>
              <a:tailEnd/>
            </a:ln>
          </p:spPr>
          <p:txBody>
            <a:bodyPr/>
            <a:lstStyle/>
            <a:p>
              <a:endParaRPr lang="en-US"/>
            </a:p>
          </p:txBody>
        </p:sp>
        <p:sp>
          <p:nvSpPr>
            <p:cNvPr id="776" name="Freeform 773"/>
            <p:cNvSpPr>
              <a:spLocks/>
            </p:cNvSpPr>
            <p:nvPr/>
          </p:nvSpPr>
          <p:spPr bwMode="auto">
            <a:xfrm>
              <a:off x="3214" y="1855"/>
              <a:ext cx="1" cy="9"/>
            </a:xfrm>
            <a:custGeom>
              <a:avLst/>
              <a:gdLst>
                <a:gd name="T0" fmla="*/ 1 w 1"/>
                <a:gd name="T1" fmla="*/ 0 h 9"/>
                <a:gd name="T2" fmla="*/ 1 w 1"/>
                <a:gd name="T3" fmla="*/ 9 h 9"/>
                <a:gd name="T4" fmla="*/ 0 w 1"/>
                <a:gd name="T5" fmla="*/ 9 h 9"/>
                <a:gd name="T6" fmla="*/ 0 w 1"/>
                <a:gd name="T7" fmla="*/ 9 h 9"/>
                <a:gd name="T8" fmla="*/ 0 w 1"/>
                <a:gd name="T9" fmla="*/ 0 h 9"/>
                <a:gd name="T10" fmla="*/ 0 w 1"/>
                <a:gd name="T11" fmla="*/ 0 h 9"/>
                <a:gd name="T12" fmla="*/ 1 w 1"/>
                <a:gd name="T13" fmla="*/ 0 h 9"/>
                <a:gd name="T14" fmla="*/ 1 w 1"/>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9"/>
                <a:gd name="T26" fmla="*/ 1 w 1"/>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9">
                  <a:moveTo>
                    <a:pt x="1" y="0"/>
                  </a:moveTo>
                  <a:lnTo>
                    <a:pt x="1" y="9"/>
                  </a:lnTo>
                  <a:lnTo>
                    <a:pt x="0" y="9"/>
                  </a:lnTo>
                  <a:lnTo>
                    <a:pt x="0" y="0"/>
                  </a:lnTo>
                  <a:lnTo>
                    <a:pt x="1" y="0"/>
                  </a:lnTo>
                </a:path>
              </a:pathLst>
            </a:custGeom>
            <a:noFill/>
            <a:ln w="1588">
              <a:solidFill>
                <a:srgbClr val="000000"/>
              </a:solidFill>
              <a:round/>
              <a:headEnd/>
              <a:tailEnd/>
            </a:ln>
          </p:spPr>
          <p:txBody>
            <a:bodyPr/>
            <a:lstStyle/>
            <a:p>
              <a:endParaRPr lang="en-US"/>
            </a:p>
          </p:txBody>
        </p:sp>
        <p:sp>
          <p:nvSpPr>
            <p:cNvPr id="777" name="Freeform 774"/>
            <p:cNvSpPr>
              <a:spLocks/>
            </p:cNvSpPr>
            <p:nvPr/>
          </p:nvSpPr>
          <p:spPr bwMode="auto">
            <a:xfrm>
              <a:off x="3210" y="1852"/>
              <a:ext cx="9" cy="12"/>
            </a:xfrm>
            <a:custGeom>
              <a:avLst/>
              <a:gdLst>
                <a:gd name="T0" fmla="*/ 0 w 9"/>
                <a:gd name="T1" fmla="*/ 0 h 12"/>
                <a:gd name="T2" fmla="*/ 4 w 9"/>
                <a:gd name="T3" fmla="*/ 12 h 12"/>
                <a:gd name="T4" fmla="*/ 9 w 9"/>
                <a:gd name="T5" fmla="*/ 0 h 12"/>
                <a:gd name="T6" fmla="*/ 0 60000 65536"/>
                <a:gd name="T7" fmla="*/ 0 60000 65536"/>
                <a:gd name="T8" fmla="*/ 0 60000 65536"/>
                <a:gd name="T9" fmla="*/ 0 w 9"/>
                <a:gd name="T10" fmla="*/ 0 h 12"/>
                <a:gd name="T11" fmla="*/ 9 w 9"/>
                <a:gd name="T12" fmla="*/ 12 h 12"/>
              </a:gdLst>
              <a:ahLst/>
              <a:cxnLst>
                <a:cxn ang="T6">
                  <a:pos x="T0" y="T1"/>
                </a:cxn>
                <a:cxn ang="T7">
                  <a:pos x="T2" y="T3"/>
                </a:cxn>
                <a:cxn ang="T8">
                  <a:pos x="T4" y="T5"/>
                </a:cxn>
              </a:cxnLst>
              <a:rect l="T9" t="T10" r="T11" b="T12"/>
              <a:pathLst>
                <a:path w="9" h="12">
                  <a:moveTo>
                    <a:pt x="0" y="0"/>
                  </a:moveTo>
                  <a:lnTo>
                    <a:pt x="4" y="12"/>
                  </a:lnTo>
                  <a:lnTo>
                    <a:pt x="9" y="0"/>
                  </a:lnTo>
                </a:path>
              </a:pathLst>
            </a:custGeom>
            <a:noFill/>
            <a:ln w="0">
              <a:solidFill>
                <a:srgbClr val="000000"/>
              </a:solidFill>
              <a:round/>
              <a:headEnd/>
              <a:tailEnd/>
            </a:ln>
          </p:spPr>
          <p:txBody>
            <a:bodyPr/>
            <a:lstStyle/>
            <a:p>
              <a:endParaRPr lang="en-US"/>
            </a:p>
          </p:txBody>
        </p:sp>
        <p:sp>
          <p:nvSpPr>
            <p:cNvPr id="778" name="Line 775"/>
            <p:cNvSpPr>
              <a:spLocks noChangeShapeType="1"/>
            </p:cNvSpPr>
            <p:nvPr/>
          </p:nvSpPr>
          <p:spPr bwMode="auto">
            <a:xfrm>
              <a:off x="3202" y="1855"/>
              <a:ext cx="25" cy="0"/>
            </a:xfrm>
            <a:prstGeom prst="line">
              <a:avLst/>
            </a:prstGeom>
            <a:noFill/>
            <a:ln w="6350">
              <a:solidFill>
                <a:srgbClr val="000000"/>
              </a:solidFill>
              <a:round/>
              <a:headEnd/>
              <a:tailEnd/>
            </a:ln>
          </p:spPr>
          <p:txBody>
            <a:bodyPr/>
            <a:lstStyle/>
            <a:p>
              <a:endParaRPr lang="en-US"/>
            </a:p>
          </p:txBody>
        </p:sp>
        <p:sp>
          <p:nvSpPr>
            <p:cNvPr id="779" name="Freeform 776"/>
            <p:cNvSpPr>
              <a:spLocks noEditPoints="1"/>
            </p:cNvSpPr>
            <p:nvPr/>
          </p:nvSpPr>
          <p:spPr bwMode="auto">
            <a:xfrm>
              <a:off x="3227" y="1750"/>
              <a:ext cx="143" cy="25"/>
            </a:xfrm>
            <a:custGeom>
              <a:avLst/>
              <a:gdLst>
                <a:gd name="T0" fmla="*/ 0 w 143"/>
                <a:gd name="T1" fmla="*/ 11 h 25"/>
                <a:gd name="T2" fmla="*/ 5 w 143"/>
                <a:gd name="T3" fmla="*/ 11 h 25"/>
                <a:gd name="T4" fmla="*/ 5 w 143"/>
                <a:gd name="T5" fmla="*/ 11 h 25"/>
                <a:gd name="T6" fmla="*/ 0 w 143"/>
                <a:gd name="T7" fmla="*/ 11 h 25"/>
                <a:gd name="T8" fmla="*/ 0 w 143"/>
                <a:gd name="T9" fmla="*/ 0 h 25"/>
                <a:gd name="T10" fmla="*/ 0 w 143"/>
                <a:gd name="T11" fmla="*/ 1 h 25"/>
                <a:gd name="T12" fmla="*/ 31 w 143"/>
                <a:gd name="T13" fmla="*/ 11 h 25"/>
                <a:gd name="T14" fmla="*/ 31 w 143"/>
                <a:gd name="T15" fmla="*/ 11 h 25"/>
                <a:gd name="T16" fmla="*/ 14 w 143"/>
                <a:gd name="T17" fmla="*/ 11 h 25"/>
                <a:gd name="T18" fmla="*/ 15 w 143"/>
                <a:gd name="T19" fmla="*/ 11 h 25"/>
                <a:gd name="T20" fmla="*/ 56 w 143"/>
                <a:gd name="T21" fmla="*/ 11 h 25"/>
                <a:gd name="T22" fmla="*/ 56 w 143"/>
                <a:gd name="T23" fmla="*/ 11 h 25"/>
                <a:gd name="T24" fmla="*/ 39 w 143"/>
                <a:gd name="T25" fmla="*/ 11 h 25"/>
                <a:gd name="T26" fmla="*/ 40 w 143"/>
                <a:gd name="T27" fmla="*/ 11 h 25"/>
                <a:gd name="T28" fmla="*/ 81 w 143"/>
                <a:gd name="T29" fmla="*/ 11 h 25"/>
                <a:gd name="T30" fmla="*/ 81 w 143"/>
                <a:gd name="T31" fmla="*/ 11 h 25"/>
                <a:gd name="T32" fmla="*/ 65 w 143"/>
                <a:gd name="T33" fmla="*/ 11 h 25"/>
                <a:gd name="T34" fmla="*/ 65 w 143"/>
                <a:gd name="T35" fmla="*/ 11 h 25"/>
                <a:gd name="T36" fmla="*/ 107 w 143"/>
                <a:gd name="T37" fmla="*/ 11 h 25"/>
                <a:gd name="T38" fmla="*/ 107 w 143"/>
                <a:gd name="T39" fmla="*/ 11 h 25"/>
                <a:gd name="T40" fmla="*/ 90 w 143"/>
                <a:gd name="T41" fmla="*/ 11 h 25"/>
                <a:gd name="T42" fmla="*/ 91 w 143"/>
                <a:gd name="T43" fmla="*/ 11 h 25"/>
                <a:gd name="T44" fmla="*/ 132 w 143"/>
                <a:gd name="T45" fmla="*/ 11 h 25"/>
                <a:gd name="T46" fmla="*/ 132 w 143"/>
                <a:gd name="T47" fmla="*/ 11 h 25"/>
                <a:gd name="T48" fmla="*/ 116 w 143"/>
                <a:gd name="T49" fmla="*/ 11 h 25"/>
                <a:gd name="T50" fmla="*/ 116 w 143"/>
                <a:gd name="T51" fmla="*/ 11 h 25"/>
                <a:gd name="T52" fmla="*/ 142 w 143"/>
                <a:gd name="T53" fmla="*/ 11 h 25"/>
                <a:gd name="T54" fmla="*/ 143 w 143"/>
                <a:gd name="T55" fmla="*/ 25 h 25"/>
                <a:gd name="T56" fmla="*/ 142 w 143"/>
                <a:gd name="T57" fmla="*/ 25 h 25"/>
                <a:gd name="T58" fmla="*/ 142 w 143"/>
                <a:gd name="T59" fmla="*/ 11 h 25"/>
                <a:gd name="T60" fmla="*/ 141 w 143"/>
                <a:gd name="T61" fmla="*/ 11 h 25"/>
                <a:gd name="T62" fmla="*/ 141 w 143"/>
                <a:gd name="T63" fmla="*/ 11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3"/>
                <a:gd name="T97" fmla="*/ 0 h 25"/>
                <a:gd name="T98" fmla="*/ 143 w 143"/>
                <a:gd name="T99" fmla="*/ 25 h 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3" h="25">
                  <a:moveTo>
                    <a:pt x="0" y="1"/>
                  </a:moveTo>
                  <a:lnTo>
                    <a:pt x="0" y="11"/>
                  </a:lnTo>
                  <a:lnTo>
                    <a:pt x="5" y="11"/>
                  </a:lnTo>
                  <a:lnTo>
                    <a:pt x="6" y="11"/>
                  </a:lnTo>
                  <a:lnTo>
                    <a:pt x="5" y="11"/>
                  </a:lnTo>
                  <a:lnTo>
                    <a:pt x="0" y="11"/>
                  </a:lnTo>
                  <a:lnTo>
                    <a:pt x="0" y="1"/>
                  </a:lnTo>
                  <a:lnTo>
                    <a:pt x="0" y="0"/>
                  </a:lnTo>
                  <a:lnTo>
                    <a:pt x="0" y="1"/>
                  </a:lnTo>
                  <a:close/>
                  <a:moveTo>
                    <a:pt x="15" y="11"/>
                  </a:moveTo>
                  <a:lnTo>
                    <a:pt x="31" y="11"/>
                  </a:lnTo>
                  <a:lnTo>
                    <a:pt x="15" y="11"/>
                  </a:lnTo>
                  <a:lnTo>
                    <a:pt x="14" y="11"/>
                  </a:lnTo>
                  <a:lnTo>
                    <a:pt x="15" y="11"/>
                  </a:lnTo>
                  <a:close/>
                  <a:moveTo>
                    <a:pt x="40" y="11"/>
                  </a:moveTo>
                  <a:lnTo>
                    <a:pt x="56" y="11"/>
                  </a:lnTo>
                  <a:lnTo>
                    <a:pt x="40" y="11"/>
                  </a:lnTo>
                  <a:lnTo>
                    <a:pt x="39" y="11"/>
                  </a:lnTo>
                  <a:lnTo>
                    <a:pt x="40" y="11"/>
                  </a:lnTo>
                  <a:close/>
                  <a:moveTo>
                    <a:pt x="65" y="11"/>
                  </a:moveTo>
                  <a:lnTo>
                    <a:pt x="81" y="11"/>
                  </a:lnTo>
                  <a:lnTo>
                    <a:pt x="82" y="11"/>
                  </a:lnTo>
                  <a:lnTo>
                    <a:pt x="81" y="11"/>
                  </a:lnTo>
                  <a:lnTo>
                    <a:pt x="65" y="11"/>
                  </a:lnTo>
                  <a:close/>
                  <a:moveTo>
                    <a:pt x="91" y="11"/>
                  </a:moveTo>
                  <a:lnTo>
                    <a:pt x="107" y="11"/>
                  </a:lnTo>
                  <a:lnTo>
                    <a:pt x="91" y="11"/>
                  </a:lnTo>
                  <a:lnTo>
                    <a:pt x="90" y="11"/>
                  </a:lnTo>
                  <a:lnTo>
                    <a:pt x="91" y="11"/>
                  </a:lnTo>
                  <a:close/>
                  <a:moveTo>
                    <a:pt x="116" y="11"/>
                  </a:moveTo>
                  <a:lnTo>
                    <a:pt x="132" y="11"/>
                  </a:lnTo>
                  <a:lnTo>
                    <a:pt x="116" y="11"/>
                  </a:lnTo>
                  <a:close/>
                  <a:moveTo>
                    <a:pt x="141" y="11"/>
                  </a:moveTo>
                  <a:lnTo>
                    <a:pt x="142" y="11"/>
                  </a:lnTo>
                  <a:lnTo>
                    <a:pt x="143" y="11"/>
                  </a:lnTo>
                  <a:lnTo>
                    <a:pt x="143" y="25"/>
                  </a:lnTo>
                  <a:lnTo>
                    <a:pt x="142" y="25"/>
                  </a:lnTo>
                  <a:lnTo>
                    <a:pt x="142" y="11"/>
                  </a:lnTo>
                  <a:lnTo>
                    <a:pt x="141" y="11"/>
                  </a:lnTo>
                  <a:close/>
                </a:path>
              </a:pathLst>
            </a:custGeom>
            <a:solidFill>
              <a:srgbClr val="000000"/>
            </a:solidFill>
            <a:ln w="9525">
              <a:noFill/>
              <a:round/>
              <a:headEnd/>
              <a:tailEnd/>
            </a:ln>
          </p:spPr>
          <p:txBody>
            <a:bodyPr/>
            <a:lstStyle/>
            <a:p>
              <a:endParaRPr lang="en-US"/>
            </a:p>
          </p:txBody>
        </p:sp>
        <p:sp>
          <p:nvSpPr>
            <p:cNvPr id="780" name="Freeform 777"/>
            <p:cNvSpPr>
              <a:spLocks/>
            </p:cNvSpPr>
            <p:nvPr/>
          </p:nvSpPr>
          <p:spPr bwMode="auto">
            <a:xfrm>
              <a:off x="3227" y="1750"/>
              <a:ext cx="6" cy="11"/>
            </a:xfrm>
            <a:custGeom>
              <a:avLst/>
              <a:gdLst>
                <a:gd name="T0" fmla="*/ 0 w 6"/>
                <a:gd name="T1" fmla="*/ 1 h 11"/>
                <a:gd name="T2" fmla="*/ 0 w 6"/>
                <a:gd name="T3" fmla="*/ 11 h 11"/>
                <a:gd name="T4" fmla="*/ 0 w 6"/>
                <a:gd name="T5" fmla="*/ 11 h 11"/>
                <a:gd name="T6" fmla="*/ 5 w 6"/>
                <a:gd name="T7" fmla="*/ 11 h 11"/>
                <a:gd name="T8" fmla="*/ 6 w 6"/>
                <a:gd name="T9" fmla="*/ 11 h 11"/>
                <a:gd name="T10" fmla="*/ 5 w 6"/>
                <a:gd name="T11" fmla="*/ 11 h 11"/>
                <a:gd name="T12" fmla="*/ 0 w 6"/>
                <a:gd name="T13" fmla="*/ 11 h 11"/>
                <a:gd name="T14" fmla="*/ 0 w 6"/>
                <a:gd name="T15" fmla="*/ 11 h 11"/>
                <a:gd name="T16" fmla="*/ 0 w 6"/>
                <a:gd name="T17" fmla="*/ 1 h 11"/>
                <a:gd name="T18" fmla="*/ 0 w 6"/>
                <a:gd name="T19" fmla="*/ 0 h 11"/>
                <a:gd name="T20" fmla="*/ 0 w 6"/>
                <a:gd name="T21" fmla="*/ 1 h 11"/>
                <a:gd name="T22" fmla="*/ 0 w 6"/>
                <a:gd name="T23" fmla="*/ 1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1"/>
                <a:gd name="T38" fmla="*/ 6 w 6"/>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1">
                  <a:moveTo>
                    <a:pt x="0" y="1"/>
                  </a:moveTo>
                  <a:lnTo>
                    <a:pt x="0" y="11"/>
                  </a:lnTo>
                  <a:lnTo>
                    <a:pt x="5" y="11"/>
                  </a:lnTo>
                  <a:lnTo>
                    <a:pt x="6" y="11"/>
                  </a:lnTo>
                  <a:lnTo>
                    <a:pt x="5" y="11"/>
                  </a:lnTo>
                  <a:lnTo>
                    <a:pt x="0" y="11"/>
                  </a:lnTo>
                  <a:lnTo>
                    <a:pt x="0" y="1"/>
                  </a:lnTo>
                  <a:lnTo>
                    <a:pt x="0" y="0"/>
                  </a:lnTo>
                  <a:lnTo>
                    <a:pt x="0" y="1"/>
                  </a:lnTo>
                </a:path>
              </a:pathLst>
            </a:custGeom>
            <a:noFill/>
            <a:ln w="1588">
              <a:solidFill>
                <a:srgbClr val="000000"/>
              </a:solidFill>
              <a:round/>
              <a:headEnd/>
              <a:tailEnd/>
            </a:ln>
          </p:spPr>
          <p:txBody>
            <a:bodyPr/>
            <a:lstStyle/>
            <a:p>
              <a:endParaRPr lang="en-US"/>
            </a:p>
          </p:txBody>
        </p:sp>
        <p:sp>
          <p:nvSpPr>
            <p:cNvPr id="781" name="Freeform 778"/>
            <p:cNvSpPr>
              <a:spLocks/>
            </p:cNvSpPr>
            <p:nvPr/>
          </p:nvSpPr>
          <p:spPr bwMode="auto">
            <a:xfrm>
              <a:off x="3241" y="1761"/>
              <a:ext cx="17" cy="0"/>
            </a:xfrm>
            <a:custGeom>
              <a:avLst/>
              <a:gdLst>
                <a:gd name="T0" fmla="*/ 1 w 17"/>
                <a:gd name="T1" fmla="*/ 17 w 17"/>
                <a:gd name="T2" fmla="*/ 17 w 17"/>
                <a:gd name="T3" fmla="*/ 17 w 17"/>
                <a:gd name="T4" fmla="*/ 1 w 17"/>
                <a:gd name="T5" fmla="*/ 0 w 17"/>
                <a:gd name="T6" fmla="*/ 1 w 17"/>
                <a:gd name="T7" fmla="*/ 1 w 17"/>
                <a:gd name="T8" fmla="*/ 0 60000 65536"/>
                <a:gd name="T9" fmla="*/ 0 60000 65536"/>
                <a:gd name="T10" fmla="*/ 0 60000 65536"/>
                <a:gd name="T11" fmla="*/ 0 60000 65536"/>
                <a:gd name="T12" fmla="*/ 0 60000 65536"/>
                <a:gd name="T13" fmla="*/ 0 60000 65536"/>
                <a:gd name="T14" fmla="*/ 0 60000 65536"/>
                <a:gd name="T15" fmla="*/ 0 60000 65536"/>
                <a:gd name="T16" fmla="*/ 0 w 17"/>
                <a:gd name="T17" fmla="*/ 17 w 17"/>
              </a:gdLst>
              <a:ahLst/>
              <a:cxnLst>
                <a:cxn ang="T8">
                  <a:pos x="T0" y="0"/>
                </a:cxn>
                <a:cxn ang="T9">
                  <a:pos x="T1" y="0"/>
                </a:cxn>
                <a:cxn ang="T10">
                  <a:pos x="T2" y="0"/>
                </a:cxn>
                <a:cxn ang="T11">
                  <a:pos x="T3" y="0"/>
                </a:cxn>
                <a:cxn ang="T12">
                  <a:pos x="T4" y="0"/>
                </a:cxn>
                <a:cxn ang="T13">
                  <a:pos x="T5" y="0"/>
                </a:cxn>
                <a:cxn ang="T14">
                  <a:pos x="T6" y="0"/>
                </a:cxn>
                <a:cxn ang="T15">
                  <a:pos x="T7" y="0"/>
                </a:cxn>
              </a:cxnLst>
              <a:rect l="T16" t="0" r="T17" b="0"/>
              <a:pathLst>
                <a:path w="17">
                  <a:moveTo>
                    <a:pt x="1" y="0"/>
                  </a:moveTo>
                  <a:lnTo>
                    <a:pt x="17" y="0"/>
                  </a:lnTo>
                  <a:lnTo>
                    <a:pt x="1" y="0"/>
                  </a:lnTo>
                  <a:lnTo>
                    <a:pt x="0" y="0"/>
                  </a:lnTo>
                  <a:lnTo>
                    <a:pt x="1" y="0"/>
                  </a:lnTo>
                </a:path>
              </a:pathLst>
            </a:custGeom>
            <a:noFill/>
            <a:ln w="1588">
              <a:solidFill>
                <a:srgbClr val="000000"/>
              </a:solidFill>
              <a:round/>
              <a:headEnd/>
              <a:tailEnd/>
            </a:ln>
          </p:spPr>
          <p:txBody>
            <a:bodyPr/>
            <a:lstStyle/>
            <a:p>
              <a:endParaRPr lang="en-US"/>
            </a:p>
          </p:txBody>
        </p:sp>
        <p:sp>
          <p:nvSpPr>
            <p:cNvPr id="782" name="Freeform 779"/>
            <p:cNvSpPr>
              <a:spLocks/>
            </p:cNvSpPr>
            <p:nvPr/>
          </p:nvSpPr>
          <p:spPr bwMode="auto">
            <a:xfrm>
              <a:off x="3266" y="1761"/>
              <a:ext cx="17" cy="0"/>
            </a:xfrm>
            <a:custGeom>
              <a:avLst/>
              <a:gdLst>
                <a:gd name="T0" fmla="*/ 1 w 17"/>
                <a:gd name="T1" fmla="*/ 17 w 17"/>
                <a:gd name="T2" fmla="*/ 17 w 17"/>
                <a:gd name="T3" fmla="*/ 17 w 17"/>
                <a:gd name="T4" fmla="*/ 1 w 17"/>
                <a:gd name="T5" fmla="*/ 0 w 17"/>
                <a:gd name="T6" fmla="*/ 1 w 17"/>
                <a:gd name="T7" fmla="*/ 1 w 17"/>
                <a:gd name="T8" fmla="*/ 0 60000 65536"/>
                <a:gd name="T9" fmla="*/ 0 60000 65536"/>
                <a:gd name="T10" fmla="*/ 0 60000 65536"/>
                <a:gd name="T11" fmla="*/ 0 60000 65536"/>
                <a:gd name="T12" fmla="*/ 0 60000 65536"/>
                <a:gd name="T13" fmla="*/ 0 60000 65536"/>
                <a:gd name="T14" fmla="*/ 0 60000 65536"/>
                <a:gd name="T15" fmla="*/ 0 60000 65536"/>
                <a:gd name="T16" fmla="*/ 0 w 17"/>
                <a:gd name="T17" fmla="*/ 17 w 17"/>
              </a:gdLst>
              <a:ahLst/>
              <a:cxnLst>
                <a:cxn ang="T8">
                  <a:pos x="T0" y="0"/>
                </a:cxn>
                <a:cxn ang="T9">
                  <a:pos x="T1" y="0"/>
                </a:cxn>
                <a:cxn ang="T10">
                  <a:pos x="T2" y="0"/>
                </a:cxn>
                <a:cxn ang="T11">
                  <a:pos x="T3" y="0"/>
                </a:cxn>
                <a:cxn ang="T12">
                  <a:pos x="T4" y="0"/>
                </a:cxn>
                <a:cxn ang="T13">
                  <a:pos x="T5" y="0"/>
                </a:cxn>
                <a:cxn ang="T14">
                  <a:pos x="T6" y="0"/>
                </a:cxn>
                <a:cxn ang="T15">
                  <a:pos x="T7" y="0"/>
                </a:cxn>
              </a:cxnLst>
              <a:rect l="T16" t="0" r="T17" b="0"/>
              <a:pathLst>
                <a:path w="17">
                  <a:moveTo>
                    <a:pt x="1" y="0"/>
                  </a:moveTo>
                  <a:lnTo>
                    <a:pt x="17" y="0"/>
                  </a:lnTo>
                  <a:lnTo>
                    <a:pt x="1" y="0"/>
                  </a:lnTo>
                  <a:lnTo>
                    <a:pt x="0" y="0"/>
                  </a:lnTo>
                  <a:lnTo>
                    <a:pt x="1" y="0"/>
                  </a:lnTo>
                </a:path>
              </a:pathLst>
            </a:custGeom>
            <a:noFill/>
            <a:ln w="1588">
              <a:solidFill>
                <a:srgbClr val="000000"/>
              </a:solidFill>
              <a:round/>
              <a:headEnd/>
              <a:tailEnd/>
            </a:ln>
          </p:spPr>
          <p:txBody>
            <a:bodyPr/>
            <a:lstStyle/>
            <a:p>
              <a:endParaRPr lang="en-US"/>
            </a:p>
          </p:txBody>
        </p:sp>
        <p:sp>
          <p:nvSpPr>
            <p:cNvPr id="783" name="Freeform 780"/>
            <p:cNvSpPr>
              <a:spLocks/>
            </p:cNvSpPr>
            <p:nvPr/>
          </p:nvSpPr>
          <p:spPr bwMode="auto">
            <a:xfrm>
              <a:off x="3292" y="1761"/>
              <a:ext cx="17" cy="0"/>
            </a:xfrm>
            <a:custGeom>
              <a:avLst/>
              <a:gdLst>
                <a:gd name="T0" fmla="*/ 0 w 17"/>
                <a:gd name="T1" fmla="*/ 16 w 17"/>
                <a:gd name="T2" fmla="*/ 17 w 17"/>
                <a:gd name="T3" fmla="*/ 16 w 17"/>
                <a:gd name="T4" fmla="*/ 0 w 17"/>
                <a:gd name="T5" fmla="*/ 0 w 17"/>
                <a:gd name="T6" fmla="*/ 0 w 17"/>
                <a:gd name="T7" fmla="*/ 0 w 17"/>
                <a:gd name="T8" fmla="*/ 0 60000 65536"/>
                <a:gd name="T9" fmla="*/ 0 60000 65536"/>
                <a:gd name="T10" fmla="*/ 0 60000 65536"/>
                <a:gd name="T11" fmla="*/ 0 60000 65536"/>
                <a:gd name="T12" fmla="*/ 0 60000 65536"/>
                <a:gd name="T13" fmla="*/ 0 60000 65536"/>
                <a:gd name="T14" fmla="*/ 0 60000 65536"/>
                <a:gd name="T15" fmla="*/ 0 60000 65536"/>
                <a:gd name="T16" fmla="*/ 0 w 17"/>
                <a:gd name="T17" fmla="*/ 17 w 17"/>
              </a:gdLst>
              <a:ahLst/>
              <a:cxnLst>
                <a:cxn ang="T8">
                  <a:pos x="T0" y="0"/>
                </a:cxn>
                <a:cxn ang="T9">
                  <a:pos x="T1" y="0"/>
                </a:cxn>
                <a:cxn ang="T10">
                  <a:pos x="T2" y="0"/>
                </a:cxn>
                <a:cxn ang="T11">
                  <a:pos x="T3" y="0"/>
                </a:cxn>
                <a:cxn ang="T12">
                  <a:pos x="T4" y="0"/>
                </a:cxn>
                <a:cxn ang="T13">
                  <a:pos x="T5" y="0"/>
                </a:cxn>
                <a:cxn ang="T14">
                  <a:pos x="T6" y="0"/>
                </a:cxn>
                <a:cxn ang="T15">
                  <a:pos x="T7" y="0"/>
                </a:cxn>
              </a:cxnLst>
              <a:rect l="T16" t="0" r="T17" b="0"/>
              <a:pathLst>
                <a:path w="17">
                  <a:moveTo>
                    <a:pt x="0" y="0"/>
                  </a:moveTo>
                  <a:lnTo>
                    <a:pt x="16" y="0"/>
                  </a:lnTo>
                  <a:lnTo>
                    <a:pt x="17" y="0"/>
                  </a:lnTo>
                  <a:lnTo>
                    <a:pt x="16" y="0"/>
                  </a:lnTo>
                  <a:lnTo>
                    <a:pt x="0" y="0"/>
                  </a:lnTo>
                </a:path>
              </a:pathLst>
            </a:custGeom>
            <a:noFill/>
            <a:ln w="1588">
              <a:solidFill>
                <a:srgbClr val="000000"/>
              </a:solidFill>
              <a:round/>
              <a:headEnd/>
              <a:tailEnd/>
            </a:ln>
          </p:spPr>
          <p:txBody>
            <a:bodyPr/>
            <a:lstStyle/>
            <a:p>
              <a:endParaRPr lang="en-US"/>
            </a:p>
          </p:txBody>
        </p:sp>
        <p:sp>
          <p:nvSpPr>
            <p:cNvPr id="784" name="Freeform 781"/>
            <p:cNvSpPr>
              <a:spLocks/>
            </p:cNvSpPr>
            <p:nvPr/>
          </p:nvSpPr>
          <p:spPr bwMode="auto">
            <a:xfrm>
              <a:off x="3317" y="1761"/>
              <a:ext cx="17" cy="0"/>
            </a:xfrm>
            <a:custGeom>
              <a:avLst/>
              <a:gdLst>
                <a:gd name="T0" fmla="*/ 1 w 17"/>
                <a:gd name="T1" fmla="*/ 17 w 17"/>
                <a:gd name="T2" fmla="*/ 17 w 17"/>
                <a:gd name="T3" fmla="*/ 17 w 17"/>
                <a:gd name="T4" fmla="*/ 1 w 17"/>
                <a:gd name="T5" fmla="*/ 0 w 17"/>
                <a:gd name="T6" fmla="*/ 1 w 17"/>
                <a:gd name="T7" fmla="*/ 1 w 17"/>
                <a:gd name="T8" fmla="*/ 0 60000 65536"/>
                <a:gd name="T9" fmla="*/ 0 60000 65536"/>
                <a:gd name="T10" fmla="*/ 0 60000 65536"/>
                <a:gd name="T11" fmla="*/ 0 60000 65536"/>
                <a:gd name="T12" fmla="*/ 0 60000 65536"/>
                <a:gd name="T13" fmla="*/ 0 60000 65536"/>
                <a:gd name="T14" fmla="*/ 0 60000 65536"/>
                <a:gd name="T15" fmla="*/ 0 60000 65536"/>
                <a:gd name="T16" fmla="*/ 0 w 17"/>
                <a:gd name="T17" fmla="*/ 17 w 17"/>
              </a:gdLst>
              <a:ahLst/>
              <a:cxnLst>
                <a:cxn ang="T8">
                  <a:pos x="T0" y="0"/>
                </a:cxn>
                <a:cxn ang="T9">
                  <a:pos x="T1" y="0"/>
                </a:cxn>
                <a:cxn ang="T10">
                  <a:pos x="T2" y="0"/>
                </a:cxn>
                <a:cxn ang="T11">
                  <a:pos x="T3" y="0"/>
                </a:cxn>
                <a:cxn ang="T12">
                  <a:pos x="T4" y="0"/>
                </a:cxn>
                <a:cxn ang="T13">
                  <a:pos x="T5" y="0"/>
                </a:cxn>
                <a:cxn ang="T14">
                  <a:pos x="T6" y="0"/>
                </a:cxn>
                <a:cxn ang="T15">
                  <a:pos x="T7" y="0"/>
                </a:cxn>
              </a:cxnLst>
              <a:rect l="T16" t="0" r="T17" b="0"/>
              <a:pathLst>
                <a:path w="17">
                  <a:moveTo>
                    <a:pt x="1" y="0"/>
                  </a:moveTo>
                  <a:lnTo>
                    <a:pt x="17" y="0"/>
                  </a:lnTo>
                  <a:lnTo>
                    <a:pt x="1" y="0"/>
                  </a:lnTo>
                  <a:lnTo>
                    <a:pt x="0" y="0"/>
                  </a:lnTo>
                  <a:lnTo>
                    <a:pt x="1" y="0"/>
                  </a:lnTo>
                </a:path>
              </a:pathLst>
            </a:custGeom>
            <a:noFill/>
            <a:ln w="1588">
              <a:solidFill>
                <a:srgbClr val="000000"/>
              </a:solidFill>
              <a:round/>
              <a:headEnd/>
              <a:tailEnd/>
            </a:ln>
          </p:spPr>
          <p:txBody>
            <a:bodyPr/>
            <a:lstStyle/>
            <a:p>
              <a:endParaRPr lang="en-US"/>
            </a:p>
          </p:txBody>
        </p:sp>
        <p:sp>
          <p:nvSpPr>
            <p:cNvPr id="785" name="Freeform 782"/>
            <p:cNvSpPr>
              <a:spLocks/>
            </p:cNvSpPr>
            <p:nvPr/>
          </p:nvSpPr>
          <p:spPr bwMode="auto">
            <a:xfrm>
              <a:off x="3343" y="1761"/>
              <a:ext cx="16" cy="0"/>
            </a:xfrm>
            <a:custGeom>
              <a:avLst/>
              <a:gdLst>
                <a:gd name="T0" fmla="*/ 0 w 16"/>
                <a:gd name="T1" fmla="*/ 16 w 16"/>
                <a:gd name="T2" fmla="*/ 16 w 16"/>
                <a:gd name="T3" fmla="*/ 16 w 16"/>
                <a:gd name="T4" fmla="*/ 0 w 16"/>
                <a:gd name="T5" fmla="*/ 0 w 16"/>
                <a:gd name="T6" fmla="*/ 0 w 16"/>
                <a:gd name="T7" fmla="*/ 0 w 16"/>
                <a:gd name="T8" fmla="*/ 0 60000 65536"/>
                <a:gd name="T9" fmla="*/ 0 60000 65536"/>
                <a:gd name="T10" fmla="*/ 0 60000 65536"/>
                <a:gd name="T11" fmla="*/ 0 60000 65536"/>
                <a:gd name="T12" fmla="*/ 0 60000 65536"/>
                <a:gd name="T13" fmla="*/ 0 60000 65536"/>
                <a:gd name="T14" fmla="*/ 0 60000 65536"/>
                <a:gd name="T15" fmla="*/ 0 60000 65536"/>
                <a:gd name="T16" fmla="*/ 0 w 16"/>
                <a:gd name="T17" fmla="*/ 16 w 16"/>
              </a:gdLst>
              <a:ahLst/>
              <a:cxnLst>
                <a:cxn ang="T8">
                  <a:pos x="T0" y="0"/>
                </a:cxn>
                <a:cxn ang="T9">
                  <a:pos x="T1" y="0"/>
                </a:cxn>
                <a:cxn ang="T10">
                  <a:pos x="T2" y="0"/>
                </a:cxn>
                <a:cxn ang="T11">
                  <a:pos x="T3" y="0"/>
                </a:cxn>
                <a:cxn ang="T12">
                  <a:pos x="T4" y="0"/>
                </a:cxn>
                <a:cxn ang="T13">
                  <a:pos x="T5" y="0"/>
                </a:cxn>
                <a:cxn ang="T14">
                  <a:pos x="T6" y="0"/>
                </a:cxn>
                <a:cxn ang="T15">
                  <a:pos x="T7" y="0"/>
                </a:cxn>
              </a:cxnLst>
              <a:rect l="T16" t="0" r="T17" b="0"/>
              <a:pathLst>
                <a:path w="16">
                  <a:moveTo>
                    <a:pt x="0" y="0"/>
                  </a:moveTo>
                  <a:lnTo>
                    <a:pt x="16" y="0"/>
                  </a:lnTo>
                  <a:lnTo>
                    <a:pt x="0" y="0"/>
                  </a:lnTo>
                </a:path>
              </a:pathLst>
            </a:custGeom>
            <a:noFill/>
            <a:ln w="1588">
              <a:solidFill>
                <a:srgbClr val="000000"/>
              </a:solidFill>
              <a:round/>
              <a:headEnd/>
              <a:tailEnd/>
            </a:ln>
          </p:spPr>
          <p:txBody>
            <a:bodyPr/>
            <a:lstStyle/>
            <a:p>
              <a:endParaRPr lang="en-US"/>
            </a:p>
          </p:txBody>
        </p:sp>
        <p:sp>
          <p:nvSpPr>
            <p:cNvPr id="786" name="Freeform 783"/>
            <p:cNvSpPr>
              <a:spLocks/>
            </p:cNvSpPr>
            <p:nvPr/>
          </p:nvSpPr>
          <p:spPr bwMode="auto">
            <a:xfrm>
              <a:off x="3368" y="1761"/>
              <a:ext cx="2" cy="14"/>
            </a:xfrm>
            <a:custGeom>
              <a:avLst/>
              <a:gdLst>
                <a:gd name="T0" fmla="*/ 0 w 2"/>
                <a:gd name="T1" fmla="*/ 0 h 14"/>
                <a:gd name="T2" fmla="*/ 1 w 2"/>
                <a:gd name="T3" fmla="*/ 0 h 14"/>
                <a:gd name="T4" fmla="*/ 2 w 2"/>
                <a:gd name="T5" fmla="*/ 0 h 14"/>
                <a:gd name="T6" fmla="*/ 2 w 2"/>
                <a:gd name="T7" fmla="*/ 14 h 14"/>
                <a:gd name="T8" fmla="*/ 1 w 2"/>
                <a:gd name="T9" fmla="*/ 14 h 14"/>
                <a:gd name="T10" fmla="*/ 1 w 2"/>
                <a:gd name="T11" fmla="*/ 14 h 14"/>
                <a:gd name="T12" fmla="*/ 1 w 2"/>
                <a:gd name="T13" fmla="*/ 0 h 14"/>
                <a:gd name="T14" fmla="*/ 1 w 2"/>
                <a:gd name="T15" fmla="*/ 0 h 14"/>
                <a:gd name="T16" fmla="*/ 0 w 2"/>
                <a:gd name="T17" fmla="*/ 0 h 14"/>
                <a:gd name="T18" fmla="*/ 0 w 2"/>
                <a:gd name="T19" fmla="*/ 0 h 14"/>
                <a:gd name="T20" fmla="*/ 0 w 2"/>
                <a:gd name="T21" fmla="*/ 0 h 14"/>
                <a:gd name="T22" fmla="*/ 0 w 2"/>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14"/>
                <a:gd name="T38" fmla="*/ 2 w 2"/>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14">
                  <a:moveTo>
                    <a:pt x="0" y="0"/>
                  </a:moveTo>
                  <a:lnTo>
                    <a:pt x="1" y="0"/>
                  </a:lnTo>
                  <a:lnTo>
                    <a:pt x="2" y="0"/>
                  </a:lnTo>
                  <a:lnTo>
                    <a:pt x="2" y="14"/>
                  </a:lnTo>
                  <a:lnTo>
                    <a:pt x="1" y="14"/>
                  </a:lnTo>
                  <a:lnTo>
                    <a:pt x="1" y="0"/>
                  </a:lnTo>
                  <a:lnTo>
                    <a:pt x="0" y="0"/>
                  </a:lnTo>
                </a:path>
              </a:pathLst>
            </a:custGeom>
            <a:noFill/>
            <a:ln w="1588">
              <a:solidFill>
                <a:srgbClr val="000000"/>
              </a:solidFill>
              <a:round/>
              <a:headEnd/>
              <a:tailEnd/>
            </a:ln>
          </p:spPr>
          <p:txBody>
            <a:bodyPr/>
            <a:lstStyle/>
            <a:p>
              <a:endParaRPr lang="en-US"/>
            </a:p>
          </p:txBody>
        </p:sp>
        <p:sp>
          <p:nvSpPr>
            <p:cNvPr id="787" name="Freeform 784"/>
            <p:cNvSpPr>
              <a:spLocks/>
            </p:cNvSpPr>
            <p:nvPr/>
          </p:nvSpPr>
          <p:spPr bwMode="auto">
            <a:xfrm>
              <a:off x="3365" y="1763"/>
              <a:ext cx="8" cy="12"/>
            </a:xfrm>
            <a:custGeom>
              <a:avLst/>
              <a:gdLst>
                <a:gd name="T0" fmla="*/ 0 w 8"/>
                <a:gd name="T1" fmla="*/ 0 h 12"/>
                <a:gd name="T2" fmla="*/ 4 w 8"/>
                <a:gd name="T3" fmla="*/ 12 h 12"/>
                <a:gd name="T4" fmla="*/ 8 w 8"/>
                <a:gd name="T5" fmla="*/ 0 h 12"/>
                <a:gd name="T6" fmla="*/ 0 60000 65536"/>
                <a:gd name="T7" fmla="*/ 0 60000 65536"/>
                <a:gd name="T8" fmla="*/ 0 60000 65536"/>
                <a:gd name="T9" fmla="*/ 0 w 8"/>
                <a:gd name="T10" fmla="*/ 0 h 12"/>
                <a:gd name="T11" fmla="*/ 8 w 8"/>
                <a:gd name="T12" fmla="*/ 12 h 12"/>
              </a:gdLst>
              <a:ahLst/>
              <a:cxnLst>
                <a:cxn ang="T6">
                  <a:pos x="T0" y="T1"/>
                </a:cxn>
                <a:cxn ang="T7">
                  <a:pos x="T2" y="T3"/>
                </a:cxn>
                <a:cxn ang="T8">
                  <a:pos x="T4" y="T5"/>
                </a:cxn>
              </a:cxnLst>
              <a:rect l="T9" t="T10" r="T11" b="T12"/>
              <a:pathLst>
                <a:path w="8" h="12">
                  <a:moveTo>
                    <a:pt x="0" y="0"/>
                  </a:moveTo>
                  <a:lnTo>
                    <a:pt x="4" y="12"/>
                  </a:lnTo>
                  <a:lnTo>
                    <a:pt x="8" y="0"/>
                  </a:lnTo>
                </a:path>
              </a:pathLst>
            </a:custGeom>
            <a:noFill/>
            <a:ln w="0">
              <a:solidFill>
                <a:srgbClr val="000000"/>
              </a:solidFill>
              <a:round/>
              <a:headEnd/>
              <a:tailEnd/>
            </a:ln>
          </p:spPr>
          <p:txBody>
            <a:bodyPr/>
            <a:lstStyle/>
            <a:p>
              <a:endParaRPr lang="en-US"/>
            </a:p>
          </p:txBody>
        </p:sp>
        <p:sp>
          <p:nvSpPr>
            <p:cNvPr id="788" name="Freeform 785"/>
            <p:cNvSpPr>
              <a:spLocks noEditPoints="1"/>
            </p:cNvSpPr>
            <p:nvPr/>
          </p:nvSpPr>
          <p:spPr bwMode="auto">
            <a:xfrm>
              <a:off x="3141" y="1750"/>
              <a:ext cx="61" cy="25"/>
            </a:xfrm>
            <a:custGeom>
              <a:avLst/>
              <a:gdLst>
                <a:gd name="T0" fmla="*/ 61 w 61"/>
                <a:gd name="T1" fmla="*/ 9 h 25"/>
                <a:gd name="T2" fmla="*/ 54 w 61"/>
                <a:gd name="T3" fmla="*/ 10 h 25"/>
                <a:gd name="T4" fmla="*/ 54 w 61"/>
                <a:gd name="T5" fmla="*/ 9 h 25"/>
                <a:gd name="T6" fmla="*/ 60 w 61"/>
                <a:gd name="T7" fmla="*/ 9 h 25"/>
                <a:gd name="T8" fmla="*/ 61 w 61"/>
                <a:gd name="T9" fmla="*/ 0 h 25"/>
                <a:gd name="T10" fmla="*/ 61 w 61"/>
                <a:gd name="T11" fmla="*/ 1 h 25"/>
                <a:gd name="T12" fmla="*/ 39 w 61"/>
                <a:gd name="T13" fmla="*/ 10 h 25"/>
                <a:gd name="T14" fmla="*/ 39 w 61"/>
                <a:gd name="T15" fmla="*/ 8 h 25"/>
                <a:gd name="T16" fmla="*/ 38 w 61"/>
                <a:gd name="T17" fmla="*/ 6 h 25"/>
                <a:gd name="T18" fmla="*/ 37 w 61"/>
                <a:gd name="T19" fmla="*/ 6 h 25"/>
                <a:gd name="T20" fmla="*/ 35 w 61"/>
                <a:gd name="T21" fmla="*/ 6 h 25"/>
                <a:gd name="T22" fmla="*/ 34 w 61"/>
                <a:gd name="T23" fmla="*/ 6 h 25"/>
                <a:gd name="T24" fmla="*/ 33 w 61"/>
                <a:gd name="T25" fmla="*/ 6 h 25"/>
                <a:gd name="T26" fmla="*/ 32 w 61"/>
                <a:gd name="T27" fmla="*/ 7 h 25"/>
                <a:gd name="T28" fmla="*/ 31 w 61"/>
                <a:gd name="T29" fmla="*/ 6 h 25"/>
                <a:gd name="T30" fmla="*/ 32 w 61"/>
                <a:gd name="T31" fmla="*/ 6 h 25"/>
                <a:gd name="T32" fmla="*/ 34 w 61"/>
                <a:gd name="T33" fmla="*/ 5 h 25"/>
                <a:gd name="T34" fmla="*/ 35 w 61"/>
                <a:gd name="T35" fmla="*/ 5 h 25"/>
                <a:gd name="T36" fmla="*/ 38 w 61"/>
                <a:gd name="T37" fmla="*/ 5 h 25"/>
                <a:gd name="T38" fmla="*/ 39 w 61"/>
                <a:gd name="T39" fmla="*/ 6 h 25"/>
                <a:gd name="T40" fmla="*/ 40 w 61"/>
                <a:gd name="T41" fmla="*/ 7 h 25"/>
                <a:gd name="T42" fmla="*/ 39 w 61"/>
                <a:gd name="T43" fmla="*/ 9 h 25"/>
                <a:gd name="T44" fmla="*/ 45 w 61"/>
                <a:gd name="T45" fmla="*/ 9 h 25"/>
                <a:gd name="T46" fmla="*/ 44 w 61"/>
                <a:gd name="T47" fmla="*/ 10 h 25"/>
                <a:gd name="T48" fmla="*/ 9 w 61"/>
                <a:gd name="T49" fmla="*/ 10 h 25"/>
                <a:gd name="T50" fmla="*/ 9 w 61"/>
                <a:gd name="T51" fmla="*/ 9 h 25"/>
                <a:gd name="T52" fmla="*/ 25 w 61"/>
                <a:gd name="T53" fmla="*/ 9 h 25"/>
                <a:gd name="T54" fmla="*/ 24 w 61"/>
                <a:gd name="T55" fmla="*/ 10 h 25"/>
                <a:gd name="T56" fmla="*/ 1 w 61"/>
                <a:gd name="T57" fmla="*/ 25 h 25"/>
                <a:gd name="T58" fmla="*/ 0 w 61"/>
                <a:gd name="T59" fmla="*/ 25 h 25"/>
                <a:gd name="T60" fmla="*/ 1 w 61"/>
                <a:gd name="T61" fmla="*/ 11 h 25"/>
                <a:gd name="T62" fmla="*/ 1 w 61"/>
                <a:gd name="T63" fmla="*/ 11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25"/>
                <a:gd name="T98" fmla="*/ 61 w 61"/>
                <a:gd name="T99" fmla="*/ 25 h 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25">
                  <a:moveTo>
                    <a:pt x="61" y="1"/>
                  </a:moveTo>
                  <a:lnTo>
                    <a:pt x="61" y="9"/>
                  </a:lnTo>
                  <a:lnTo>
                    <a:pt x="61" y="10"/>
                  </a:lnTo>
                  <a:lnTo>
                    <a:pt x="54" y="10"/>
                  </a:lnTo>
                  <a:lnTo>
                    <a:pt x="53" y="9"/>
                  </a:lnTo>
                  <a:lnTo>
                    <a:pt x="54" y="9"/>
                  </a:lnTo>
                  <a:lnTo>
                    <a:pt x="61" y="9"/>
                  </a:lnTo>
                  <a:lnTo>
                    <a:pt x="60" y="9"/>
                  </a:lnTo>
                  <a:lnTo>
                    <a:pt x="60" y="1"/>
                  </a:lnTo>
                  <a:lnTo>
                    <a:pt x="61" y="0"/>
                  </a:lnTo>
                  <a:lnTo>
                    <a:pt x="61" y="1"/>
                  </a:lnTo>
                  <a:close/>
                  <a:moveTo>
                    <a:pt x="44" y="10"/>
                  </a:moveTo>
                  <a:lnTo>
                    <a:pt x="39" y="10"/>
                  </a:lnTo>
                  <a:lnTo>
                    <a:pt x="39" y="8"/>
                  </a:lnTo>
                  <a:lnTo>
                    <a:pt x="38" y="6"/>
                  </a:lnTo>
                  <a:lnTo>
                    <a:pt x="37" y="6"/>
                  </a:lnTo>
                  <a:lnTo>
                    <a:pt x="35" y="6"/>
                  </a:lnTo>
                  <a:lnTo>
                    <a:pt x="34" y="6"/>
                  </a:lnTo>
                  <a:lnTo>
                    <a:pt x="33" y="6"/>
                  </a:lnTo>
                  <a:lnTo>
                    <a:pt x="32" y="7"/>
                  </a:lnTo>
                  <a:lnTo>
                    <a:pt x="31" y="7"/>
                  </a:lnTo>
                  <a:lnTo>
                    <a:pt x="31" y="6"/>
                  </a:lnTo>
                  <a:lnTo>
                    <a:pt x="32" y="6"/>
                  </a:lnTo>
                  <a:lnTo>
                    <a:pt x="34" y="5"/>
                  </a:lnTo>
                  <a:lnTo>
                    <a:pt x="35" y="5"/>
                  </a:lnTo>
                  <a:lnTo>
                    <a:pt x="37" y="5"/>
                  </a:lnTo>
                  <a:lnTo>
                    <a:pt x="38" y="5"/>
                  </a:lnTo>
                  <a:lnTo>
                    <a:pt x="39" y="6"/>
                  </a:lnTo>
                  <a:lnTo>
                    <a:pt x="39" y="7"/>
                  </a:lnTo>
                  <a:lnTo>
                    <a:pt x="40" y="7"/>
                  </a:lnTo>
                  <a:lnTo>
                    <a:pt x="40" y="9"/>
                  </a:lnTo>
                  <a:lnTo>
                    <a:pt x="39" y="9"/>
                  </a:lnTo>
                  <a:lnTo>
                    <a:pt x="44" y="9"/>
                  </a:lnTo>
                  <a:lnTo>
                    <a:pt x="45" y="9"/>
                  </a:lnTo>
                  <a:lnTo>
                    <a:pt x="44" y="10"/>
                  </a:lnTo>
                  <a:close/>
                  <a:moveTo>
                    <a:pt x="24" y="10"/>
                  </a:moveTo>
                  <a:lnTo>
                    <a:pt x="9" y="10"/>
                  </a:lnTo>
                  <a:lnTo>
                    <a:pt x="8" y="9"/>
                  </a:lnTo>
                  <a:lnTo>
                    <a:pt x="9" y="9"/>
                  </a:lnTo>
                  <a:lnTo>
                    <a:pt x="24" y="9"/>
                  </a:lnTo>
                  <a:lnTo>
                    <a:pt x="25" y="9"/>
                  </a:lnTo>
                  <a:lnTo>
                    <a:pt x="24" y="10"/>
                  </a:lnTo>
                  <a:close/>
                  <a:moveTo>
                    <a:pt x="1" y="11"/>
                  </a:moveTo>
                  <a:lnTo>
                    <a:pt x="1" y="25"/>
                  </a:lnTo>
                  <a:lnTo>
                    <a:pt x="0" y="25"/>
                  </a:lnTo>
                  <a:lnTo>
                    <a:pt x="0" y="11"/>
                  </a:lnTo>
                  <a:lnTo>
                    <a:pt x="1" y="11"/>
                  </a:lnTo>
                  <a:close/>
                </a:path>
              </a:pathLst>
            </a:custGeom>
            <a:solidFill>
              <a:srgbClr val="000000"/>
            </a:solidFill>
            <a:ln w="9525">
              <a:noFill/>
              <a:round/>
              <a:headEnd/>
              <a:tailEnd/>
            </a:ln>
          </p:spPr>
          <p:txBody>
            <a:bodyPr/>
            <a:lstStyle/>
            <a:p>
              <a:endParaRPr lang="en-US"/>
            </a:p>
          </p:txBody>
        </p:sp>
        <p:sp>
          <p:nvSpPr>
            <p:cNvPr id="789" name="Freeform 786"/>
            <p:cNvSpPr>
              <a:spLocks/>
            </p:cNvSpPr>
            <p:nvPr/>
          </p:nvSpPr>
          <p:spPr bwMode="auto">
            <a:xfrm>
              <a:off x="3194" y="1750"/>
              <a:ext cx="8" cy="10"/>
            </a:xfrm>
            <a:custGeom>
              <a:avLst/>
              <a:gdLst>
                <a:gd name="T0" fmla="*/ 8 w 8"/>
                <a:gd name="T1" fmla="*/ 1 h 10"/>
                <a:gd name="T2" fmla="*/ 8 w 8"/>
                <a:gd name="T3" fmla="*/ 9 h 10"/>
                <a:gd name="T4" fmla="*/ 8 w 8"/>
                <a:gd name="T5" fmla="*/ 10 h 10"/>
                <a:gd name="T6" fmla="*/ 1 w 8"/>
                <a:gd name="T7" fmla="*/ 10 h 10"/>
                <a:gd name="T8" fmla="*/ 0 w 8"/>
                <a:gd name="T9" fmla="*/ 9 h 10"/>
                <a:gd name="T10" fmla="*/ 1 w 8"/>
                <a:gd name="T11" fmla="*/ 9 h 10"/>
                <a:gd name="T12" fmla="*/ 8 w 8"/>
                <a:gd name="T13" fmla="*/ 9 h 10"/>
                <a:gd name="T14" fmla="*/ 7 w 8"/>
                <a:gd name="T15" fmla="*/ 9 h 10"/>
                <a:gd name="T16" fmla="*/ 7 w 8"/>
                <a:gd name="T17" fmla="*/ 1 h 10"/>
                <a:gd name="T18" fmla="*/ 8 w 8"/>
                <a:gd name="T19" fmla="*/ 0 h 10"/>
                <a:gd name="T20" fmla="*/ 8 w 8"/>
                <a:gd name="T21" fmla="*/ 1 h 10"/>
                <a:gd name="T22" fmla="*/ 8 w 8"/>
                <a:gd name="T23" fmla="*/ 1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0"/>
                <a:gd name="T38" fmla="*/ 8 w 8"/>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0">
                  <a:moveTo>
                    <a:pt x="8" y="1"/>
                  </a:moveTo>
                  <a:lnTo>
                    <a:pt x="8" y="9"/>
                  </a:lnTo>
                  <a:lnTo>
                    <a:pt x="8" y="10"/>
                  </a:lnTo>
                  <a:lnTo>
                    <a:pt x="1" y="10"/>
                  </a:lnTo>
                  <a:lnTo>
                    <a:pt x="0" y="9"/>
                  </a:lnTo>
                  <a:lnTo>
                    <a:pt x="1" y="9"/>
                  </a:lnTo>
                  <a:lnTo>
                    <a:pt x="8" y="9"/>
                  </a:lnTo>
                  <a:lnTo>
                    <a:pt x="7" y="9"/>
                  </a:lnTo>
                  <a:lnTo>
                    <a:pt x="7" y="1"/>
                  </a:lnTo>
                  <a:lnTo>
                    <a:pt x="8" y="0"/>
                  </a:lnTo>
                  <a:lnTo>
                    <a:pt x="8" y="1"/>
                  </a:lnTo>
                </a:path>
              </a:pathLst>
            </a:custGeom>
            <a:noFill/>
            <a:ln w="1588">
              <a:solidFill>
                <a:srgbClr val="000000"/>
              </a:solidFill>
              <a:round/>
              <a:headEnd/>
              <a:tailEnd/>
            </a:ln>
          </p:spPr>
          <p:txBody>
            <a:bodyPr/>
            <a:lstStyle/>
            <a:p>
              <a:endParaRPr lang="en-US"/>
            </a:p>
          </p:txBody>
        </p:sp>
        <p:sp>
          <p:nvSpPr>
            <p:cNvPr id="790" name="Freeform 787"/>
            <p:cNvSpPr>
              <a:spLocks/>
            </p:cNvSpPr>
            <p:nvPr/>
          </p:nvSpPr>
          <p:spPr bwMode="auto">
            <a:xfrm>
              <a:off x="3172" y="1755"/>
              <a:ext cx="14" cy="5"/>
            </a:xfrm>
            <a:custGeom>
              <a:avLst/>
              <a:gdLst>
                <a:gd name="T0" fmla="*/ 13 w 14"/>
                <a:gd name="T1" fmla="*/ 5 h 5"/>
                <a:gd name="T2" fmla="*/ 8 w 14"/>
                <a:gd name="T3" fmla="*/ 5 h 5"/>
                <a:gd name="T4" fmla="*/ 8 w 14"/>
                <a:gd name="T5" fmla="*/ 5 h 5"/>
                <a:gd name="T6" fmla="*/ 8 w 14"/>
                <a:gd name="T7" fmla="*/ 3 h 5"/>
                <a:gd name="T8" fmla="*/ 8 w 14"/>
                <a:gd name="T9" fmla="*/ 3 h 5"/>
                <a:gd name="T10" fmla="*/ 7 w 14"/>
                <a:gd name="T11" fmla="*/ 1 h 5"/>
                <a:gd name="T12" fmla="*/ 7 w 14"/>
                <a:gd name="T13" fmla="*/ 1 h 5"/>
                <a:gd name="T14" fmla="*/ 6 w 14"/>
                <a:gd name="T15" fmla="*/ 1 h 5"/>
                <a:gd name="T16" fmla="*/ 6 w 14"/>
                <a:gd name="T17" fmla="*/ 1 h 5"/>
                <a:gd name="T18" fmla="*/ 4 w 14"/>
                <a:gd name="T19" fmla="*/ 1 h 5"/>
                <a:gd name="T20" fmla="*/ 4 w 14"/>
                <a:gd name="T21" fmla="*/ 1 h 5"/>
                <a:gd name="T22" fmla="*/ 3 w 14"/>
                <a:gd name="T23" fmla="*/ 1 h 5"/>
                <a:gd name="T24" fmla="*/ 3 w 14"/>
                <a:gd name="T25" fmla="*/ 1 h 5"/>
                <a:gd name="T26" fmla="*/ 2 w 14"/>
                <a:gd name="T27" fmla="*/ 1 h 5"/>
                <a:gd name="T28" fmla="*/ 2 w 14"/>
                <a:gd name="T29" fmla="*/ 1 h 5"/>
                <a:gd name="T30" fmla="*/ 1 w 14"/>
                <a:gd name="T31" fmla="*/ 2 h 5"/>
                <a:gd name="T32" fmla="*/ 0 w 14"/>
                <a:gd name="T33" fmla="*/ 2 h 5"/>
                <a:gd name="T34" fmla="*/ 0 w 14"/>
                <a:gd name="T35" fmla="*/ 1 h 5"/>
                <a:gd name="T36" fmla="*/ 1 w 14"/>
                <a:gd name="T37" fmla="*/ 1 h 5"/>
                <a:gd name="T38" fmla="*/ 1 w 14"/>
                <a:gd name="T39" fmla="*/ 1 h 5"/>
                <a:gd name="T40" fmla="*/ 3 w 14"/>
                <a:gd name="T41" fmla="*/ 0 h 5"/>
                <a:gd name="T42" fmla="*/ 3 w 14"/>
                <a:gd name="T43" fmla="*/ 0 h 5"/>
                <a:gd name="T44" fmla="*/ 4 w 14"/>
                <a:gd name="T45" fmla="*/ 0 h 5"/>
                <a:gd name="T46" fmla="*/ 4 w 14"/>
                <a:gd name="T47" fmla="*/ 0 h 5"/>
                <a:gd name="T48" fmla="*/ 6 w 14"/>
                <a:gd name="T49" fmla="*/ 0 h 5"/>
                <a:gd name="T50" fmla="*/ 7 w 14"/>
                <a:gd name="T51" fmla="*/ 0 h 5"/>
                <a:gd name="T52" fmla="*/ 8 w 14"/>
                <a:gd name="T53" fmla="*/ 1 h 5"/>
                <a:gd name="T54" fmla="*/ 8 w 14"/>
                <a:gd name="T55" fmla="*/ 1 h 5"/>
                <a:gd name="T56" fmla="*/ 8 w 14"/>
                <a:gd name="T57" fmla="*/ 2 h 5"/>
                <a:gd name="T58" fmla="*/ 9 w 14"/>
                <a:gd name="T59" fmla="*/ 2 h 5"/>
                <a:gd name="T60" fmla="*/ 9 w 14"/>
                <a:gd name="T61" fmla="*/ 4 h 5"/>
                <a:gd name="T62" fmla="*/ 8 w 14"/>
                <a:gd name="T63" fmla="*/ 4 h 5"/>
                <a:gd name="T64" fmla="*/ 13 w 14"/>
                <a:gd name="T65" fmla="*/ 4 h 5"/>
                <a:gd name="T66" fmla="*/ 14 w 14"/>
                <a:gd name="T67" fmla="*/ 4 h 5"/>
                <a:gd name="T68" fmla="*/ 13 w 14"/>
                <a:gd name="T69" fmla="*/ 5 h 5"/>
                <a:gd name="T70" fmla="*/ 13 w 14"/>
                <a:gd name="T71" fmla="*/ 5 h 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
                <a:gd name="T109" fmla="*/ 0 h 5"/>
                <a:gd name="T110" fmla="*/ 14 w 14"/>
                <a:gd name="T111" fmla="*/ 5 h 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 h="5">
                  <a:moveTo>
                    <a:pt x="13" y="5"/>
                  </a:moveTo>
                  <a:lnTo>
                    <a:pt x="8" y="5"/>
                  </a:lnTo>
                  <a:lnTo>
                    <a:pt x="8" y="3"/>
                  </a:lnTo>
                  <a:lnTo>
                    <a:pt x="7" y="1"/>
                  </a:lnTo>
                  <a:lnTo>
                    <a:pt x="6" y="1"/>
                  </a:lnTo>
                  <a:lnTo>
                    <a:pt x="4" y="1"/>
                  </a:lnTo>
                  <a:lnTo>
                    <a:pt x="3" y="1"/>
                  </a:lnTo>
                  <a:lnTo>
                    <a:pt x="2" y="1"/>
                  </a:lnTo>
                  <a:lnTo>
                    <a:pt x="1" y="2"/>
                  </a:lnTo>
                  <a:lnTo>
                    <a:pt x="0" y="2"/>
                  </a:lnTo>
                  <a:lnTo>
                    <a:pt x="0" y="1"/>
                  </a:lnTo>
                  <a:lnTo>
                    <a:pt x="1" y="1"/>
                  </a:lnTo>
                  <a:lnTo>
                    <a:pt x="3" y="0"/>
                  </a:lnTo>
                  <a:lnTo>
                    <a:pt x="4" y="0"/>
                  </a:lnTo>
                  <a:lnTo>
                    <a:pt x="6" y="0"/>
                  </a:lnTo>
                  <a:lnTo>
                    <a:pt x="7" y="0"/>
                  </a:lnTo>
                  <a:lnTo>
                    <a:pt x="8" y="1"/>
                  </a:lnTo>
                  <a:lnTo>
                    <a:pt x="8" y="2"/>
                  </a:lnTo>
                  <a:lnTo>
                    <a:pt x="9" y="2"/>
                  </a:lnTo>
                  <a:lnTo>
                    <a:pt x="9" y="4"/>
                  </a:lnTo>
                  <a:lnTo>
                    <a:pt x="8" y="4"/>
                  </a:lnTo>
                  <a:lnTo>
                    <a:pt x="13" y="4"/>
                  </a:lnTo>
                  <a:lnTo>
                    <a:pt x="14" y="4"/>
                  </a:lnTo>
                  <a:lnTo>
                    <a:pt x="13" y="5"/>
                  </a:lnTo>
                </a:path>
              </a:pathLst>
            </a:custGeom>
            <a:noFill/>
            <a:ln w="1588">
              <a:solidFill>
                <a:srgbClr val="000000"/>
              </a:solidFill>
              <a:round/>
              <a:headEnd/>
              <a:tailEnd/>
            </a:ln>
          </p:spPr>
          <p:txBody>
            <a:bodyPr/>
            <a:lstStyle/>
            <a:p>
              <a:endParaRPr lang="en-US"/>
            </a:p>
          </p:txBody>
        </p:sp>
        <p:sp>
          <p:nvSpPr>
            <p:cNvPr id="791" name="Freeform 788"/>
            <p:cNvSpPr>
              <a:spLocks/>
            </p:cNvSpPr>
            <p:nvPr/>
          </p:nvSpPr>
          <p:spPr bwMode="auto">
            <a:xfrm>
              <a:off x="3149" y="1759"/>
              <a:ext cx="17" cy="1"/>
            </a:xfrm>
            <a:custGeom>
              <a:avLst/>
              <a:gdLst>
                <a:gd name="T0" fmla="*/ 16 w 17"/>
                <a:gd name="T1" fmla="*/ 1 h 1"/>
                <a:gd name="T2" fmla="*/ 1 w 17"/>
                <a:gd name="T3" fmla="*/ 1 h 1"/>
                <a:gd name="T4" fmla="*/ 0 w 17"/>
                <a:gd name="T5" fmla="*/ 0 h 1"/>
                <a:gd name="T6" fmla="*/ 1 w 17"/>
                <a:gd name="T7" fmla="*/ 0 h 1"/>
                <a:gd name="T8" fmla="*/ 16 w 17"/>
                <a:gd name="T9" fmla="*/ 0 h 1"/>
                <a:gd name="T10" fmla="*/ 17 w 17"/>
                <a:gd name="T11" fmla="*/ 0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0"/>
                  </a:lnTo>
                  <a:lnTo>
                    <a:pt x="1" y="0"/>
                  </a:lnTo>
                  <a:lnTo>
                    <a:pt x="16" y="0"/>
                  </a:lnTo>
                  <a:lnTo>
                    <a:pt x="17" y="0"/>
                  </a:lnTo>
                  <a:lnTo>
                    <a:pt x="16" y="1"/>
                  </a:lnTo>
                </a:path>
              </a:pathLst>
            </a:custGeom>
            <a:noFill/>
            <a:ln w="1588">
              <a:solidFill>
                <a:srgbClr val="000000"/>
              </a:solidFill>
              <a:round/>
              <a:headEnd/>
              <a:tailEnd/>
            </a:ln>
          </p:spPr>
          <p:txBody>
            <a:bodyPr/>
            <a:lstStyle/>
            <a:p>
              <a:endParaRPr lang="en-US"/>
            </a:p>
          </p:txBody>
        </p:sp>
        <p:sp>
          <p:nvSpPr>
            <p:cNvPr id="792" name="Freeform 789"/>
            <p:cNvSpPr>
              <a:spLocks/>
            </p:cNvSpPr>
            <p:nvPr/>
          </p:nvSpPr>
          <p:spPr bwMode="auto">
            <a:xfrm>
              <a:off x="3141" y="1761"/>
              <a:ext cx="1" cy="14"/>
            </a:xfrm>
            <a:custGeom>
              <a:avLst/>
              <a:gdLst>
                <a:gd name="T0" fmla="*/ 1 w 1"/>
                <a:gd name="T1" fmla="*/ 0 h 14"/>
                <a:gd name="T2" fmla="*/ 1 w 1"/>
                <a:gd name="T3" fmla="*/ 14 h 14"/>
                <a:gd name="T4" fmla="*/ 1 w 1"/>
                <a:gd name="T5" fmla="*/ 14 h 14"/>
                <a:gd name="T6" fmla="*/ 0 w 1"/>
                <a:gd name="T7" fmla="*/ 14 h 14"/>
                <a:gd name="T8" fmla="*/ 0 w 1"/>
                <a:gd name="T9" fmla="*/ 0 h 14"/>
                <a:gd name="T10" fmla="*/ 1 w 1"/>
                <a:gd name="T11" fmla="*/ 0 h 14"/>
                <a:gd name="T12" fmla="*/ 1 w 1"/>
                <a:gd name="T13" fmla="*/ 0 h 14"/>
                <a:gd name="T14" fmla="*/ 1 w 1"/>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4"/>
                <a:gd name="T26" fmla="*/ 1 w 1"/>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4">
                  <a:moveTo>
                    <a:pt x="1" y="0"/>
                  </a:moveTo>
                  <a:lnTo>
                    <a:pt x="1" y="14"/>
                  </a:lnTo>
                  <a:lnTo>
                    <a:pt x="0" y="14"/>
                  </a:lnTo>
                  <a:lnTo>
                    <a:pt x="0" y="0"/>
                  </a:lnTo>
                  <a:lnTo>
                    <a:pt x="1" y="0"/>
                  </a:lnTo>
                </a:path>
              </a:pathLst>
            </a:custGeom>
            <a:noFill/>
            <a:ln w="1588">
              <a:solidFill>
                <a:srgbClr val="000000"/>
              </a:solidFill>
              <a:round/>
              <a:headEnd/>
              <a:tailEnd/>
            </a:ln>
          </p:spPr>
          <p:txBody>
            <a:bodyPr/>
            <a:lstStyle/>
            <a:p>
              <a:endParaRPr lang="en-US"/>
            </a:p>
          </p:txBody>
        </p:sp>
        <p:sp>
          <p:nvSpPr>
            <p:cNvPr id="793" name="Freeform 790"/>
            <p:cNvSpPr>
              <a:spLocks/>
            </p:cNvSpPr>
            <p:nvPr/>
          </p:nvSpPr>
          <p:spPr bwMode="auto">
            <a:xfrm>
              <a:off x="3138" y="1763"/>
              <a:ext cx="8" cy="12"/>
            </a:xfrm>
            <a:custGeom>
              <a:avLst/>
              <a:gdLst>
                <a:gd name="T0" fmla="*/ 0 w 8"/>
                <a:gd name="T1" fmla="*/ 0 h 12"/>
                <a:gd name="T2" fmla="*/ 4 w 8"/>
                <a:gd name="T3" fmla="*/ 12 h 12"/>
                <a:gd name="T4" fmla="*/ 8 w 8"/>
                <a:gd name="T5" fmla="*/ 0 h 12"/>
                <a:gd name="T6" fmla="*/ 0 60000 65536"/>
                <a:gd name="T7" fmla="*/ 0 60000 65536"/>
                <a:gd name="T8" fmla="*/ 0 60000 65536"/>
                <a:gd name="T9" fmla="*/ 0 w 8"/>
                <a:gd name="T10" fmla="*/ 0 h 12"/>
                <a:gd name="T11" fmla="*/ 8 w 8"/>
                <a:gd name="T12" fmla="*/ 12 h 12"/>
              </a:gdLst>
              <a:ahLst/>
              <a:cxnLst>
                <a:cxn ang="T6">
                  <a:pos x="T0" y="T1"/>
                </a:cxn>
                <a:cxn ang="T7">
                  <a:pos x="T2" y="T3"/>
                </a:cxn>
                <a:cxn ang="T8">
                  <a:pos x="T4" y="T5"/>
                </a:cxn>
              </a:cxnLst>
              <a:rect l="T9" t="T10" r="T11" b="T12"/>
              <a:pathLst>
                <a:path w="8" h="12">
                  <a:moveTo>
                    <a:pt x="0" y="0"/>
                  </a:moveTo>
                  <a:lnTo>
                    <a:pt x="4" y="12"/>
                  </a:lnTo>
                  <a:lnTo>
                    <a:pt x="8" y="0"/>
                  </a:lnTo>
                </a:path>
              </a:pathLst>
            </a:custGeom>
            <a:noFill/>
            <a:ln w="0">
              <a:solidFill>
                <a:srgbClr val="000000"/>
              </a:solidFill>
              <a:round/>
              <a:headEnd/>
              <a:tailEnd/>
            </a:ln>
          </p:spPr>
          <p:txBody>
            <a:bodyPr/>
            <a:lstStyle/>
            <a:p>
              <a:endParaRPr lang="en-US"/>
            </a:p>
          </p:txBody>
        </p:sp>
        <p:sp>
          <p:nvSpPr>
            <p:cNvPr id="794" name="Freeform 791"/>
            <p:cNvSpPr>
              <a:spLocks noEditPoints="1"/>
            </p:cNvSpPr>
            <p:nvPr/>
          </p:nvSpPr>
          <p:spPr bwMode="auto">
            <a:xfrm>
              <a:off x="3141" y="1826"/>
              <a:ext cx="61" cy="29"/>
            </a:xfrm>
            <a:custGeom>
              <a:avLst/>
              <a:gdLst>
                <a:gd name="T0" fmla="*/ 1 w 61"/>
                <a:gd name="T1" fmla="*/ 0 h 29"/>
                <a:gd name="T2" fmla="*/ 1 w 61"/>
                <a:gd name="T3" fmla="*/ 11 h 29"/>
                <a:gd name="T4" fmla="*/ 1 w 61"/>
                <a:gd name="T5" fmla="*/ 10 h 29"/>
                <a:gd name="T6" fmla="*/ 7 w 61"/>
                <a:gd name="T7" fmla="*/ 10 h 29"/>
                <a:gd name="T8" fmla="*/ 8 w 61"/>
                <a:gd name="T9" fmla="*/ 11 h 29"/>
                <a:gd name="T10" fmla="*/ 7 w 61"/>
                <a:gd name="T11" fmla="*/ 11 h 29"/>
                <a:gd name="T12" fmla="*/ 1 w 61"/>
                <a:gd name="T13" fmla="*/ 11 h 29"/>
                <a:gd name="T14" fmla="*/ 0 w 61"/>
                <a:gd name="T15" fmla="*/ 11 h 29"/>
                <a:gd name="T16" fmla="*/ 0 w 61"/>
                <a:gd name="T17" fmla="*/ 0 h 29"/>
                <a:gd name="T18" fmla="*/ 1 w 61"/>
                <a:gd name="T19" fmla="*/ 0 h 29"/>
                <a:gd name="T20" fmla="*/ 1 w 61"/>
                <a:gd name="T21" fmla="*/ 0 h 29"/>
                <a:gd name="T22" fmla="*/ 1 w 61"/>
                <a:gd name="T23" fmla="*/ 0 h 29"/>
                <a:gd name="T24" fmla="*/ 17 w 61"/>
                <a:gd name="T25" fmla="*/ 10 h 29"/>
                <a:gd name="T26" fmla="*/ 32 w 61"/>
                <a:gd name="T27" fmla="*/ 10 h 29"/>
                <a:gd name="T28" fmla="*/ 33 w 61"/>
                <a:gd name="T29" fmla="*/ 11 h 29"/>
                <a:gd name="T30" fmla="*/ 32 w 61"/>
                <a:gd name="T31" fmla="*/ 11 h 29"/>
                <a:gd name="T32" fmla="*/ 17 w 61"/>
                <a:gd name="T33" fmla="*/ 11 h 29"/>
                <a:gd name="T34" fmla="*/ 16 w 61"/>
                <a:gd name="T35" fmla="*/ 11 h 29"/>
                <a:gd name="T36" fmla="*/ 17 w 61"/>
                <a:gd name="T37" fmla="*/ 10 h 29"/>
                <a:gd name="T38" fmla="*/ 17 w 61"/>
                <a:gd name="T39" fmla="*/ 10 h 29"/>
                <a:gd name="T40" fmla="*/ 42 w 61"/>
                <a:gd name="T41" fmla="*/ 10 h 29"/>
                <a:gd name="T42" fmla="*/ 57 w 61"/>
                <a:gd name="T43" fmla="*/ 10 h 29"/>
                <a:gd name="T44" fmla="*/ 58 w 61"/>
                <a:gd name="T45" fmla="*/ 11 h 29"/>
                <a:gd name="T46" fmla="*/ 57 w 61"/>
                <a:gd name="T47" fmla="*/ 11 h 29"/>
                <a:gd name="T48" fmla="*/ 42 w 61"/>
                <a:gd name="T49" fmla="*/ 11 h 29"/>
                <a:gd name="T50" fmla="*/ 41 w 61"/>
                <a:gd name="T51" fmla="*/ 11 h 29"/>
                <a:gd name="T52" fmla="*/ 42 w 61"/>
                <a:gd name="T53" fmla="*/ 10 h 29"/>
                <a:gd name="T54" fmla="*/ 42 w 61"/>
                <a:gd name="T55" fmla="*/ 10 h 29"/>
                <a:gd name="T56" fmla="*/ 61 w 61"/>
                <a:gd name="T57" fmla="*/ 16 h 29"/>
                <a:gd name="T58" fmla="*/ 61 w 61"/>
                <a:gd name="T59" fmla="*/ 29 h 29"/>
                <a:gd name="T60" fmla="*/ 61 w 61"/>
                <a:gd name="T61" fmla="*/ 29 h 29"/>
                <a:gd name="T62" fmla="*/ 60 w 61"/>
                <a:gd name="T63" fmla="*/ 29 h 29"/>
                <a:gd name="T64" fmla="*/ 60 w 61"/>
                <a:gd name="T65" fmla="*/ 16 h 29"/>
                <a:gd name="T66" fmla="*/ 61 w 61"/>
                <a:gd name="T67" fmla="*/ 16 h 29"/>
                <a:gd name="T68" fmla="*/ 61 w 61"/>
                <a:gd name="T69" fmla="*/ 16 h 29"/>
                <a:gd name="T70" fmla="*/ 61 w 61"/>
                <a:gd name="T71" fmla="*/ 16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
                <a:gd name="T109" fmla="*/ 0 h 29"/>
                <a:gd name="T110" fmla="*/ 61 w 61"/>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 h="29">
                  <a:moveTo>
                    <a:pt x="1" y="0"/>
                  </a:moveTo>
                  <a:lnTo>
                    <a:pt x="1" y="11"/>
                  </a:lnTo>
                  <a:lnTo>
                    <a:pt x="1" y="10"/>
                  </a:lnTo>
                  <a:lnTo>
                    <a:pt x="7" y="10"/>
                  </a:lnTo>
                  <a:lnTo>
                    <a:pt x="8" y="11"/>
                  </a:lnTo>
                  <a:lnTo>
                    <a:pt x="7" y="11"/>
                  </a:lnTo>
                  <a:lnTo>
                    <a:pt x="1" y="11"/>
                  </a:lnTo>
                  <a:lnTo>
                    <a:pt x="0" y="11"/>
                  </a:lnTo>
                  <a:lnTo>
                    <a:pt x="0" y="0"/>
                  </a:lnTo>
                  <a:lnTo>
                    <a:pt x="1" y="0"/>
                  </a:lnTo>
                  <a:close/>
                  <a:moveTo>
                    <a:pt x="17" y="10"/>
                  </a:moveTo>
                  <a:lnTo>
                    <a:pt x="32" y="10"/>
                  </a:lnTo>
                  <a:lnTo>
                    <a:pt x="33" y="11"/>
                  </a:lnTo>
                  <a:lnTo>
                    <a:pt x="32" y="11"/>
                  </a:lnTo>
                  <a:lnTo>
                    <a:pt x="17" y="11"/>
                  </a:lnTo>
                  <a:lnTo>
                    <a:pt x="16" y="11"/>
                  </a:lnTo>
                  <a:lnTo>
                    <a:pt x="17" y="10"/>
                  </a:lnTo>
                  <a:close/>
                  <a:moveTo>
                    <a:pt x="42" y="10"/>
                  </a:moveTo>
                  <a:lnTo>
                    <a:pt x="57" y="10"/>
                  </a:lnTo>
                  <a:lnTo>
                    <a:pt x="58" y="11"/>
                  </a:lnTo>
                  <a:lnTo>
                    <a:pt x="57" y="11"/>
                  </a:lnTo>
                  <a:lnTo>
                    <a:pt x="42" y="11"/>
                  </a:lnTo>
                  <a:lnTo>
                    <a:pt x="41" y="11"/>
                  </a:lnTo>
                  <a:lnTo>
                    <a:pt x="42" y="10"/>
                  </a:lnTo>
                  <a:close/>
                  <a:moveTo>
                    <a:pt x="61" y="16"/>
                  </a:moveTo>
                  <a:lnTo>
                    <a:pt x="61" y="29"/>
                  </a:lnTo>
                  <a:lnTo>
                    <a:pt x="60" y="29"/>
                  </a:lnTo>
                  <a:lnTo>
                    <a:pt x="60" y="16"/>
                  </a:lnTo>
                  <a:lnTo>
                    <a:pt x="61" y="16"/>
                  </a:lnTo>
                  <a:close/>
                </a:path>
              </a:pathLst>
            </a:custGeom>
            <a:solidFill>
              <a:srgbClr val="000000"/>
            </a:solidFill>
            <a:ln w="9525">
              <a:noFill/>
              <a:round/>
              <a:headEnd/>
              <a:tailEnd/>
            </a:ln>
          </p:spPr>
          <p:txBody>
            <a:bodyPr/>
            <a:lstStyle/>
            <a:p>
              <a:endParaRPr lang="en-US"/>
            </a:p>
          </p:txBody>
        </p:sp>
        <p:sp>
          <p:nvSpPr>
            <p:cNvPr id="795" name="Freeform 792"/>
            <p:cNvSpPr>
              <a:spLocks/>
            </p:cNvSpPr>
            <p:nvPr/>
          </p:nvSpPr>
          <p:spPr bwMode="auto">
            <a:xfrm>
              <a:off x="3141" y="1826"/>
              <a:ext cx="8" cy="11"/>
            </a:xfrm>
            <a:custGeom>
              <a:avLst/>
              <a:gdLst>
                <a:gd name="T0" fmla="*/ 1 w 8"/>
                <a:gd name="T1" fmla="*/ 0 h 11"/>
                <a:gd name="T2" fmla="*/ 1 w 8"/>
                <a:gd name="T3" fmla="*/ 11 h 11"/>
                <a:gd name="T4" fmla="*/ 1 w 8"/>
                <a:gd name="T5" fmla="*/ 10 h 11"/>
                <a:gd name="T6" fmla="*/ 7 w 8"/>
                <a:gd name="T7" fmla="*/ 10 h 11"/>
                <a:gd name="T8" fmla="*/ 8 w 8"/>
                <a:gd name="T9" fmla="*/ 11 h 11"/>
                <a:gd name="T10" fmla="*/ 7 w 8"/>
                <a:gd name="T11" fmla="*/ 11 h 11"/>
                <a:gd name="T12" fmla="*/ 1 w 8"/>
                <a:gd name="T13" fmla="*/ 11 h 11"/>
                <a:gd name="T14" fmla="*/ 0 w 8"/>
                <a:gd name="T15" fmla="*/ 11 h 11"/>
                <a:gd name="T16" fmla="*/ 0 w 8"/>
                <a:gd name="T17" fmla="*/ 0 h 11"/>
                <a:gd name="T18" fmla="*/ 1 w 8"/>
                <a:gd name="T19" fmla="*/ 0 h 11"/>
                <a:gd name="T20" fmla="*/ 1 w 8"/>
                <a:gd name="T21" fmla="*/ 0 h 11"/>
                <a:gd name="T22" fmla="*/ 1 w 8"/>
                <a:gd name="T23" fmla="*/ 0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1"/>
                <a:gd name="T38" fmla="*/ 8 w 8"/>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1">
                  <a:moveTo>
                    <a:pt x="1" y="0"/>
                  </a:moveTo>
                  <a:lnTo>
                    <a:pt x="1" y="11"/>
                  </a:lnTo>
                  <a:lnTo>
                    <a:pt x="1" y="10"/>
                  </a:lnTo>
                  <a:lnTo>
                    <a:pt x="7" y="10"/>
                  </a:lnTo>
                  <a:lnTo>
                    <a:pt x="8" y="11"/>
                  </a:lnTo>
                  <a:lnTo>
                    <a:pt x="7" y="11"/>
                  </a:lnTo>
                  <a:lnTo>
                    <a:pt x="1" y="11"/>
                  </a:lnTo>
                  <a:lnTo>
                    <a:pt x="0" y="11"/>
                  </a:lnTo>
                  <a:lnTo>
                    <a:pt x="0" y="0"/>
                  </a:lnTo>
                  <a:lnTo>
                    <a:pt x="1" y="0"/>
                  </a:lnTo>
                </a:path>
              </a:pathLst>
            </a:custGeom>
            <a:noFill/>
            <a:ln w="1588">
              <a:solidFill>
                <a:srgbClr val="000000"/>
              </a:solidFill>
              <a:round/>
              <a:headEnd/>
              <a:tailEnd/>
            </a:ln>
          </p:spPr>
          <p:txBody>
            <a:bodyPr/>
            <a:lstStyle/>
            <a:p>
              <a:endParaRPr lang="en-US"/>
            </a:p>
          </p:txBody>
        </p:sp>
        <p:sp>
          <p:nvSpPr>
            <p:cNvPr id="796" name="Freeform 793"/>
            <p:cNvSpPr>
              <a:spLocks/>
            </p:cNvSpPr>
            <p:nvPr/>
          </p:nvSpPr>
          <p:spPr bwMode="auto">
            <a:xfrm>
              <a:off x="3157" y="1836"/>
              <a:ext cx="17" cy="1"/>
            </a:xfrm>
            <a:custGeom>
              <a:avLst/>
              <a:gdLst>
                <a:gd name="T0" fmla="*/ 1 w 17"/>
                <a:gd name="T1" fmla="*/ 0 h 1"/>
                <a:gd name="T2" fmla="*/ 16 w 17"/>
                <a:gd name="T3" fmla="*/ 0 h 1"/>
                <a:gd name="T4" fmla="*/ 17 w 17"/>
                <a:gd name="T5" fmla="*/ 1 h 1"/>
                <a:gd name="T6" fmla="*/ 16 w 17"/>
                <a:gd name="T7" fmla="*/ 1 h 1"/>
                <a:gd name="T8" fmla="*/ 1 w 17"/>
                <a:gd name="T9" fmla="*/ 1 h 1"/>
                <a:gd name="T10" fmla="*/ 0 w 17"/>
                <a:gd name="T11" fmla="*/ 1 h 1"/>
                <a:gd name="T12" fmla="*/ 1 w 17"/>
                <a:gd name="T13" fmla="*/ 0 h 1"/>
                <a:gd name="T14" fmla="*/ 1 w 17"/>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 y="0"/>
                  </a:moveTo>
                  <a:lnTo>
                    <a:pt x="16" y="0"/>
                  </a:lnTo>
                  <a:lnTo>
                    <a:pt x="17" y="1"/>
                  </a:lnTo>
                  <a:lnTo>
                    <a:pt x="16" y="1"/>
                  </a:lnTo>
                  <a:lnTo>
                    <a:pt x="1" y="1"/>
                  </a:lnTo>
                  <a:lnTo>
                    <a:pt x="0" y="1"/>
                  </a:lnTo>
                  <a:lnTo>
                    <a:pt x="1" y="0"/>
                  </a:lnTo>
                </a:path>
              </a:pathLst>
            </a:custGeom>
            <a:noFill/>
            <a:ln w="1588">
              <a:solidFill>
                <a:srgbClr val="000000"/>
              </a:solidFill>
              <a:round/>
              <a:headEnd/>
              <a:tailEnd/>
            </a:ln>
          </p:spPr>
          <p:txBody>
            <a:bodyPr/>
            <a:lstStyle/>
            <a:p>
              <a:endParaRPr lang="en-US"/>
            </a:p>
          </p:txBody>
        </p:sp>
        <p:sp>
          <p:nvSpPr>
            <p:cNvPr id="797" name="Freeform 794"/>
            <p:cNvSpPr>
              <a:spLocks/>
            </p:cNvSpPr>
            <p:nvPr/>
          </p:nvSpPr>
          <p:spPr bwMode="auto">
            <a:xfrm>
              <a:off x="3182" y="1836"/>
              <a:ext cx="17" cy="1"/>
            </a:xfrm>
            <a:custGeom>
              <a:avLst/>
              <a:gdLst>
                <a:gd name="T0" fmla="*/ 1 w 17"/>
                <a:gd name="T1" fmla="*/ 0 h 1"/>
                <a:gd name="T2" fmla="*/ 16 w 17"/>
                <a:gd name="T3" fmla="*/ 0 h 1"/>
                <a:gd name="T4" fmla="*/ 17 w 17"/>
                <a:gd name="T5" fmla="*/ 1 h 1"/>
                <a:gd name="T6" fmla="*/ 16 w 17"/>
                <a:gd name="T7" fmla="*/ 1 h 1"/>
                <a:gd name="T8" fmla="*/ 1 w 17"/>
                <a:gd name="T9" fmla="*/ 1 h 1"/>
                <a:gd name="T10" fmla="*/ 0 w 17"/>
                <a:gd name="T11" fmla="*/ 1 h 1"/>
                <a:gd name="T12" fmla="*/ 1 w 17"/>
                <a:gd name="T13" fmla="*/ 0 h 1"/>
                <a:gd name="T14" fmla="*/ 1 w 17"/>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 y="0"/>
                  </a:moveTo>
                  <a:lnTo>
                    <a:pt x="16" y="0"/>
                  </a:lnTo>
                  <a:lnTo>
                    <a:pt x="17" y="1"/>
                  </a:lnTo>
                  <a:lnTo>
                    <a:pt x="16" y="1"/>
                  </a:lnTo>
                  <a:lnTo>
                    <a:pt x="1" y="1"/>
                  </a:lnTo>
                  <a:lnTo>
                    <a:pt x="0" y="1"/>
                  </a:lnTo>
                  <a:lnTo>
                    <a:pt x="1" y="0"/>
                  </a:lnTo>
                </a:path>
              </a:pathLst>
            </a:custGeom>
            <a:noFill/>
            <a:ln w="1588">
              <a:solidFill>
                <a:srgbClr val="000000"/>
              </a:solidFill>
              <a:round/>
              <a:headEnd/>
              <a:tailEnd/>
            </a:ln>
          </p:spPr>
          <p:txBody>
            <a:bodyPr/>
            <a:lstStyle/>
            <a:p>
              <a:endParaRPr lang="en-US"/>
            </a:p>
          </p:txBody>
        </p:sp>
        <p:sp>
          <p:nvSpPr>
            <p:cNvPr id="798" name="Freeform 795"/>
            <p:cNvSpPr>
              <a:spLocks/>
            </p:cNvSpPr>
            <p:nvPr/>
          </p:nvSpPr>
          <p:spPr bwMode="auto">
            <a:xfrm>
              <a:off x="3201" y="1842"/>
              <a:ext cx="1" cy="13"/>
            </a:xfrm>
            <a:custGeom>
              <a:avLst/>
              <a:gdLst>
                <a:gd name="T0" fmla="*/ 1 w 1"/>
                <a:gd name="T1" fmla="*/ 0 h 13"/>
                <a:gd name="T2" fmla="*/ 1 w 1"/>
                <a:gd name="T3" fmla="*/ 13 h 13"/>
                <a:gd name="T4" fmla="*/ 1 w 1"/>
                <a:gd name="T5" fmla="*/ 13 h 13"/>
                <a:gd name="T6" fmla="*/ 0 w 1"/>
                <a:gd name="T7" fmla="*/ 13 h 13"/>
                <a:gd name="T8" fmla="*/ 0 w 1"/>
                <a:gd name="T9" fmla="*/ 0 h 13"/>
                <a:gd name="T10" fmla="*/ 1 w 1"/>
                <a:gd name="T11" fmla="*/ 0 h 13"/>
                <a:gd name="T12" fmla="*/ 1 w 1"/>
                <a:gd name="T13" fmla="*/ 0 h 13"/>
                <a:gd name="T14" fmla="*/ 1 w 1"/>
                <a:gd name="T15" fmla="*/ 0 h 1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3"/>
                <a:gd name="T26" fmla="*/ 1 w 1"/>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3">
                  <a:moveTo>
                    <a:pt x="1" y="0"/>
                  </a:moveTo>
                  <a:lnTo>
                    <a:pt x="1" y="13"/>
                  </a:lnTo>
                  <a:lnTo>
                    <a:pt x="0" y="13"/>
                  </a:lnTo>
                  <a:lnTo>
                    <a:pt x="0" y="0"/>
                  </a:lnTo>
                  <a:lnTo>
                    <a:pt x="1" y="0"/>
                  </a:lnTo>
                </a:path>
              </a:pathLst>
            </a:custGeom>
            <a:noFill/>
            <a:ln w="1588">
              <a:solidFill>
                <a:srgbClr val="000000"/>
              </a:solidFill>
              <a:round/>
              <a:headEnd/>
              <a:tailEnd/>
            </a:ln>
          </p:spPr>
          <p:txBody>
            <a:bodyPr/>
            <a:lstStyle/>
            <a:p>
              <a:endParaRPr lang="en-US"/>
            </a:p>
          </p:txBody>
        </p:sp>
        <p:sp>
          <p:nvSpPr>
            <p:cNvPr id="799" name="Freeform 796"/>
            <p:cNvSpPr>
              <a:spLocks/>
            </p:cNvSpPr>
            <p:nvPr/>
          </p:nvSpPr>
          <p:spPr bwMode="auto">
            <a:xfrm>
              <a:off x="3198" y="1843"/>
              <a:ext cx="8" cy="12"/>
            </a:xfrm>
            <a:custGeom>
              <a:avLst/>
              <a:gdLst>
                <a:gd name="T0" fmla="*/ 0 w 8"/>
                <a:gd name="T1" fmla="*/ 0 h 12"/>
                <a:gd name="T2" fmla="*/ 4 w 8"/>
                <a:gd name="T3" fmla="*/ 12 h 12"/>
                <a:gd name="T4" fmla="*/ 8 w 8"/>
                <a:gd name="T5" fmla="*/ 0 h 12"/>
                <a:gd name="T6" fmla="*/ 0 60000 65536"/>
                <a:gd name="T7" fmla="*/ 0 60000 65536"/>
                <a:gd name="T8" fmla="*/ 0 60000 65536"/>
                <a:gd name="T9" fmla="*/ 0 w 8"/>
                <a:gd name="T10" fmla="*/ 0 h 12"/>
                <a:gd name="T11" fmla="*/ 8 w 8"/>
                <a:gd name="T12" fmla="*/ 12 h 12"/>
              </a:gdLst>
              <a:ahLst/>
              <a:cxnLst>
                <a:cxn ang="T6">
                  <a:pos x="T0" y="T1"/>
                </a:cxn>
                <a:cxn ang="T7">
                  <a:pos x="T2" y="T3"/>
                </a:cxn>
                <a:cxn ang="T8">
                  <a:pos x="T4" y="T5"/>
                </a:cxn>
              </a:cxnLst>
              <a:rect l="T9" t="T10" r="T11" b="T12"/>
              <a:pathLst>
                <a:path w="8" h="12">
                  <a:moveTo>
                    <a:pt x="0" y="0"/>
                  </a:moveTo>
                  <a:lnTo>
                    <a:pt x="4" y="12"/>
                  </a:lnTo>
                  <a:lnTo>
                    <a:pt x="8" y="0"/>
                  </a:lnTo>
                </a:path>
              </a:pathLst>
            </a:custGeom>
            <a:noFill/>
            <a:ln w="0">
              <a:solidFill>
                <a:srgbClr val="000000"/>
              </a:solidFill>
              <a:round/>
              <a:headEnd/>
              <a:tailEnd/>
            </a:ln>
          </p:spPr>
          <p:txBody>
            <a:bodyPr/>
            <a:lstStyle/>
            <a:p>
              <a:endParaRPr lang="en-US"/>
            </a:p>
          </p:txBody>
        </p:sp>
        <p:sp>
          <p:nvSpPr>
            <p:cNvPr id="800" name="Freeform 797"/>
            <p:cNvSpPr>
              <a:spLocks noEditPoints="1"/>
            </p:cNvSpPr>
            <p:nvPr/>
          </p:nvSpPr>
          <p:spPr bwMode="auto">
            <a:xfrm>
              <a:off x="3227" y="1826"/>
              <a:ext cx="143" cy="26"/>
            </a:xfrm>
            <a:custGeom>
              <a:avLst/>
              <a:gdLst>
                <a:gd name="T0" fmla="*/ 143 w 143"/>
                <a:gd name="T1" fmla="*/ 0 h 26"/>
                <a:gd name="T2" fmla="*/ 143 w 143"/>
                <a:gd name="T3" fmla="*/ 9 h 26"/>
                <a:gd name="T4" fmla="*/ 142 w 143"/>
                <a:gd name="T5" fmla="*/ 10 h 26"/>
                <a:gd name="T6" fmla="*/ 135 w 143"/>
                <a:gd name="T7" fmla="*/ 10 h 26"/>
                <a:gd name="T8" fmla="*/ 134 w 143"/>
                <a:gd name="T9" fmla="*/ 9 h 26"/>
                <a:gd name="T10" fmla="*/ 135 w 143"/>
                <a:gd name="T11" fmla="*/ 9 h 26"/>
                <a:gd name="T12" fmla="*/ 142 w 143"/>
                <a:gd name="T13" fmla="*/ 9 h 26"/>
                <a:gd name="T14" fmla="*/ 142 w 143"/>
                <a:gd name="T15" fmla="*/ 9 h 26"/>
                <a:gd name="T16" fmla="*/ 142 w 143"/>
                <a:gd name="T17" fmla="*/ 0 h 26"/>
                <a:gd name="T18" fmla="*/ 142 w 143"/>
                <a:gd name="T19" fmla="*/ 0 h 26"/>
                <a:gd name="T20" fmla="*/ 143 w 143"/>
                <a:gd name="T21" fmla="*/ 0 h 26"/>
                <a:gd name="T22" fmla="*/ 143 w 143"/>
                <a:gd name="T23" fmla="*/ 0 h 26"/>
                <a:gd name="T24" fmla="*/ 125 w 143"/>
                <a:gd name="T25" fmla="*/ 10 h 26"/>
                <a:gd name="T26" fmla="*/ 110 w 143"/>
                <a:gd name="T27" fmla="*/ 10 h 26"/>
                <a:gd name="T28" fmla="*/ 109 w 143"/>
                <a:gd name="T29" fmla="*/ 9 h 26"/>
                <a:gd name="T30" fmla="*/ 110 w 143"/>
                <a:gd name="T31" fmla="*/ 9 h 26"/>
                <a:gd name="T32" fmla="*/ 125 w 143"/>
                <a:gd name="T33" fmla="*/ 9 h 26"/>
                <a:gd name="T34" fmla="*/ 126 w 143"/>
                <a:gd name="T35" fmla="*/ 9 h 26"/>
                <a:gd name="T36" fmla="*/ 125 w 143"/>
                <a:gd name="T37" fmla="*/ 10 h 26"/>
                <a:gd name="T38" fmla="*/ 125 w 143"/>
                <a:gd name="T39" fmla="*/ 10 h 26"/>
                <a:gd name="T40" fmla="*/ 100 w 143"/>
                <a:gd name="T41" fmla="*/ 10 h 26"/>
                <a:gd name="T42" fmla="*/ 85 w 143"/>
                <a:gd name="T43" fmla="*/ 10 h 26"/>
                <a:gd name="T44" fmla="*/ 84 w 143"/>
                <a:gd name="T45" fmla="*/ 9 h 26"/>
                <a:gd name="T46" fmla="*/ 85 w 143"/>
                <a:gd name="T47" fmla="*/ 9 h 26"/>
                <a:gd name="T48" fmla="*/ 100 w 143"/>
                <a:gd name="T49" fmla="*/ 9 h 26"/>
                <a:gd name="T50" fmla="*/ 101 w 143"/>
                <a:gd name="T51" fmla="*/ 9 h 26"/>
                <a:gd name="T52" fmla="*/ 100 w 143"/>
                <a:gd name="T53" fmla="*/ 10 h 26"/>
                <a:gd name="T54" fmla="*/ 100 w 143"/>
                <a:gd name="T55" fmla="*/ 10 h 26"/>
                <a:gd name="T56" fmla="*/ 75 w 143"/>
                <a:gd name="T57" fmla="*/ 10 h 26"/>
                <a:gd name="T58" fmla="*/ 60 w 143"/>
                <a:gd name="T59" fmla="*/ 10 h 26"/>
                <a:gd name="T60" fmla="*/ 59 w 143"/>
                <a:gd name="T61" fmla="*/ 9 h 26"/>
                <a:gd name="T62" fmla="*/ 60 w 143"/>
                <a:gd name="T63" fmla="*/ 9 h 26"/>
                <a:gd name="T64" fmla="*/ 75 w 143"/>
                <a:gd name="T65" fmla="*/ 9 h 26"/>
                <a:gd name="T66" fmla="*/ 76 w 143"/>
                <a:gd name="T67" fmla="*/ 9 h 26"/>
                <a:gd name="T68" fmla="*/ 75 w 143"/>
                <a:gd name="T69" fmla="*/ 10 h 26"/>
                <a:gd name="T70" fmla="*/ 75 w 143"/>
                <a:gd name="T71" fmla="*/ 10 h 26"/>
                <a:gd name="T72" fmla="*/ 50 w 143"/>
                <a:gd name="T73" fmla="*/ 10 h 26"/>
                <a:gd name="T74" fmla="*/ 35 w 143"/>
                <a:gd name="T75" fmla="*/ 10 h 26"/>
                <a:gd name="T76" fmla="*/ 34 w 143"/>
                <a:gd name="T77" fmla="*/ 9 h 26"/>
                <a:gd name="T78" fmla="*/ 35 w 143"/>
                <a:gd name="T79" fmla="*/ 9 h 26"/>
                <a:gd name="T80" fmla="*/ 50 w 143"/>
                <a:gd name="T81" fmla="*/ 9 h 26"/>
                <a:gd name="T82" fmla="*/ 51 w 143"/>
                <a:gd name="T83" fmla="*/ 9 h 26"/>
                <a:gd name="T84" fmla="*/ 50 w 143"/>
                <a:gd name="T85" fmla="*/ 10 h 26"/>
                <a:gd name="T86" fmla="*/ 50 w 143"/>
                <a:gd name="T87" fmla="*/ 10 h 26"/>
                <a:gd name="T88" fmla="*/ 25 w 143"/>
                <a:gd name="T89" fmla="*/ 10 h 26"/>
                <a:gd name="T90" fmla="*/ 9 w 143"/>
                <a:gd name="T91" fmla="*/ 10 h 26"/>
                <a:gd name="T92" fmla="*/ 9 w 143"/>
                <a:gd name="T93" fmla="*/ 9 h 26"/>
                <a:gd name="T94" fmla="*/ 9 w 143"/>
                <a:gd name="T95" fmla="*/ 9 h 26"/>
                <a:gd name="T96" fmla="*/ 25 w 143"/>
                <a:gd name="T97" fmla="*/ 9 h 26"/>
                <a:gd name="T98" fmla="*/ 26 w 143"/>
                <a:gd name="T99" fmla="*/ 9 h 26"/>
                <a:gd name="T100" fmla="*/ 25 w 143"/>
                <a:gd name="T101" fmla="*/ 10 h 26"/>
                <a:gd name="T102" fmla="*/ 25 w 143"/>
                <a:gd name="T103" fmla="*/ 10 h 26"/>
                <a:gd name="T104" fmla="*/ 0 w 143"/>
                <a:gd name="T105" fmla="*/ 10 h 26"/>
                <a:gd name="T106" fmla="*/ 0 w 143"/>
                <a:gd name="T107" fmla="*/ 25 h 26"/>
                <a:gd name="T108" fmla="*/ 0 w 143"/>
                <a:gd name="T109" fmla="*/ 26 h 26"/>
                <a:gd name="T110" fmla="*/ 0 w 143"/>
                <a:gd name="T111" fmla="*/ 25 h 26"/>
                <a:gd name="T112" fmla="*/ 0 w 143"/>
                <a:gd name="T113" fmla="*/ 10 h 26"/>
                <a:gd name="T114" fmla="*/ 0 w 143"/>
                <a:gd name="T115" fmla="*/ 9 h 26"/>
                <a:gd name="T116" fmla="*/ 0 w 143"/>
                <a:gd name="T117" fmla="*/ 10 h 26"/>
                <a:gd name="T118" fmla="*/ 0 w 143"/>
                <a:gd name="T119" fmla="*/ 10 h 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3"/>
                <a:gd name="T181" fmla="*/ 0 h 26"/>
                <a:gd name="T182" fmla="*/ 143 w 143"/>
                <a:gd name="T183" fmla="*/ 26 h 2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3" h="26">
                  <a:moveTo>
                    <a:pt x="143" y="0"/>
                  </a:moveTo>
                  <a:lnTo>
                    <a:pt x="143" y="9"/>
                  </a:lnTo>
                  <a:lnTo>
                    <a:pt x="142" y="10"/>
                  </a:lnTo>
                  <a:lnTo>
                    <a:pt x="135" y="10"/>
                  </a:lnTo>
                  <a:lnTo>
                    <a:pt x="134" y="9"/>
                  </a:lnTo>
                  <a:lnTo>
                    <a:pt x="135" y="9"/>
                  </a:lnTo>
                  <a:lnTo>
                    <a:pt x="142" y="9"/>
                  </a:lnTo>
                  <a:lnTo>
                    <a:pt x="142" y="0"/>
                  </a:lnTo>
                  <a:lnTo>
                    <a:pt x="143" y="0"/>
                  </a:lnTo>
                  <a:close/>
                  <a:moveTo>
                    <a:pt x="125" y="10"/>
                  </a:moveTo>
                  <a:lnTo>
                    <a:pt x="110" y="10"/>
                  </a:lnTo>
                  <a:lnTo>
                    <a:pt x="109" y="9"/>
                  </a:lnTo>
                  <a:lnTo>
                    <a:pt x="110" y="9"/>
                  </a:lnTo>
                  <a:lnTo>
                    <a:pt x="125" y="9"/>
                  </a:lnTo>
                  <a:lnTo>
                    <a:pt x="126" y="9"/>
                  </a:lnTo>
                  <a:lnTo>
                    <a:pt x="125" y="10"/>
                  </a:lnTo>
                  <a:close/>
                  <a:moveTo>
                    <a:pt x="100" y="10"/>
                  </a:moveTo>
                  <a:lnTo>
                    <a:pt x="85" y="10"/>
                  </a:lnTo>
                  <a:lnTo>
                    <a:pt x="84" y="9"/>
                  </a:lnTo>
                  <a:lnTo>
                    <a:pt x="85" y="9"/>
                  </a:lnTo>
                  <a:lnTo>
                    <a:pt x="100" y="9"/>
                  </a:lnTo>
                  <a:lnTo>
                    <a:pt x="101" y="9"/>
                  </a:lnTo>
                  <a:lnTo>
                    <a:pt x="100" y="10"/>
                  </a:lnTo>
                  <a:close/>
                  <a:moveTo>
                    <a:pt x="75" y="10"/>
                  </a:moveTo>
                  <a:lnTo>
                    <a:pt x="60" y="10"/>
                  </a:lnTo>
                  <a:lnTo>
                    <a:pt x="59" y="9"/>
                  </a:lnTo>
                  <a:lnTo>
                    <a:pt x="60" y="9"/>
                  </a:lnTo>
                  <a:lnTo>
                    <a:pt x="75" y="9"/>
                  </a:lnTo>
                  <a:lnTo>
                    <a:pt x="76" y="9"/>
                  </a:lnTo>
                  <a:lnTo>
                    <a:pt x="75" y="10"/>
                  </a:lnTo>
                  <a:close/>
                  <a:moveTo>
                    <a:pt x="50" y="10"/>
                  </a:moveTo>
                  <a:lnTo>
                    <a:pt x="35" y="10"/>
                  </a:lnTo>
                  <a:lnTo>
                    <a:pt x="34" y="9"/>
                  </a:lnTo>
                  <a:lnTo>
                    <a:pt x="35" y="9"/>
                  </a:lnTo>
                  <a:lnTo>
                    <a:pt x="50" y="9"/>
                  </a:lnTo>
                  <a:lnTo>
                    <a:pt x="51" y="9"/>
                  </a:lnTo>
                  <a:lnTo>
                    <a:pt x="50" y="10"/>
                  </a:lnTo>
                  <a:close/>
                  <a:moveTo>
                    <a:pt x="25" y="10"/>
                  </a:moveTo>
                  <a:lnTo>
                    <a:pt x="9" y="10"/>
                  </a:lnTo>
                  <a:lnTo>
                    <a:pt x="9" y="9"/>
                  </a:lnTo>
                  <a:lnTo>
                    <a:pt x="25" y="9"/>
                  </a:lnTo>
                  <a:lnTo>
                    <a:pt x="26" y="9"/>
                  </a:lnTo>
                  <a:lnTo>
                    <a:pt x="25" y="10"/>
                  </a:lnTo>
                  <a:close/>
                  <a:moveTo>
                    <a:pt x="0" y="10"/>
                  </a:moveTo>
                  <a:lnTo>
                    <a:pt x="0" y="25"/>
                  </a:lnTo>
                  <a:lnTo>
                    <a:pt x="0" y="26"/>
                  </a:lnTo>
                  <a:lnTo>
                    <a:pt x="0" y="25"/>
                  </a:lnTo>
                  <a:lnTo>
                    <a:pt x="0" y="10"/>
                  </a:lnTo>
                  <a:lnTo>
                    <a:pt x="0" y="9"/>
                  </a:lnTo>
                  <a:lnTo>
                    <a:pt x="0" y="10"/>
                  </a:lnTo>
                  <a:close/>
                </a:path>
              </a:pathLst>
            </a:custGeom>
            <a:solidFill>
              <a:srgbClr val="000000"/>
            </a:solidFill>
            <a:ln w="9525">
              <a:noFill/>
              <a:round/>
              <a:headEnd/>
              <a:tailEnd/>
            </a:ln>
          </p:spPr>
          <p:txBody>
            <a:bodyPr/>
            <a:lstStyle/>
            <a:p>
              <a:endParaRPr lang="en-US"/>
            </a:p>
          </p:txBody>
        </p:sp>
        <p:sp>
          <p:nvSpPr>
            <p:cNvPr id="801" name="Freeform 798"/>
            <p:cNvSpPr>
              <a:spLocks/>
            </p:cNvSpPr>
            <p:nvPr/>
          </p:nvSpPr>
          <p:spPr bwMode="auto">
            <a:xfrm>
              <a:off x="3361" y="1826"/>
              <a:ext cx="9" cy="10"/>
            </a:xfrm>
            <a:custGeom>
              <a:avLst/>
              <a:gdLst>
                <a:gd name="T0" fmla="*/ 9 w 9"/>
                <a:gd name="T1" fmla="*/ 0 h 10"/>
                <a:gd name="T2" fmla="*/ 9 w 9"/>
                <a:gd name="T3" fmla="*/ 9 h 10"/>
                <a:gd name="T4" fmla="*/ 8 w 9"/>
                <a:gd name="T5" fmla="*/ 10 h 10"/>
                <a:gd name="T6" fmla="*/ 1 w 9"/>
                <a:gd name="T7" fmla="*/ 10 h 10"/>
                <a:gd name="T8" fmla="*/ 0 w 9"/>
                <a:gd name="T9" fmla="*/ 9 h 10"/>
                <a:gd name="T10" fmla="*/ 1 w 9"/>
                <a:gd name="T11" fmla="*/ 9 h 10"/>
                <a:gd name="T12" fmla="*/ 8 w 9"/>
                <a:gd name="T13" fmla="*/ 9 h 10"/>
                <a:gd name="T14" fmla="*/ 8 w 9"/>
                <a:gd name="T15" fmla="*/ 9 h 10"/>
                <a:gd name="T16" fmla="*/ 8 w 9"/>
                <a:gd name="T17" fmla="*/ 0 h 10"/>
                <a:gd name="T18" fmla="*/ 8 w 9"/>
                <a:gd name="T19" fmla="*/ 0 h 10"/>
                <a:gd name="T20" fmla="*/ 9 w 9"/>
                <a:gd name="T21" fmla="*/ 0 h 10"/>
                <a:gd name="T22" fmla="*/ 9 w 9"/>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0"/>
                <a:gd name="T38" fmla="*/ 9 w 9"/>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0">
                  <a:moveTo>
                    <a:pt x="9" y="0"/>
                  </a:moveTo>
                  <a:lnTo>
                    <a:pt x="9" y="9"/>
                  </a:lnTo>
                  <a:lnTo>
                    <a:pt x="8" y="10"/>
                  </a:lnTo>
                  <a:lnTo>
                    <a:pt x="1" y="10"/>
                  </a:lnTo>
                  <a:lnTo>
                    <a:pt x="0" y="9"/>
                  </a:lnTo>
                  <a:lnTo>
                    <a:pt x="1" y="9"/>
                  </a:lnTo>
                  <a:lnTo>
                    <a:pt x="8" y="9"/>
                  </a:lnTo>
                  <a:lnTo>
                    <a:pt x="8" y="0"/>
                  </a:lnTo>
                  <a:lnTo>
                    <a:pt x="9" y="0"/>
                  </a:lnTo>
                </a:path>
              </a:pathLst>
            </a:custGeom>
            <a:noFill/>
            <a:ln w="1588">
              <a:solidFill>
                <a:srgbClr val="000000"/>
              </a:solidFill>
              <a:round/>
              <a:headEnd/>
              <a:tailEnd/>
            </a:ln>
          </p:spPr>
          <p:txBody>
            <a:bodyPr/>
            <a:lstStyle/>
            <a:p>
              <a:endParaRPr lang="en-US"/>
            </a:p>
          </p:txBody>
        </p:sp>
        <p:sp>
          <p:nvSpPr>
            <p:cNvPr id="802" name="Freeform 799"/>
            <p:cNvSpPr>
              <a:spLocks/>
            </p:cNvSpPr>
            <p:nvPr/>
          </p:nvSpPr>
          <p:spPr bwMode="auto">
            <a:xfrm>
              <a:off x="3336" y="1835"/>
              <a:ext cx="17" cy="1"/>
            </a:xfrm>
            <a:custGeom>
              <a:avLst/>
              <a:gdLst>
                <a:gd name="T0" fmla="*/ 16 w 17"/>
                <a:gd name="T1" fmla="*/ 1 h 1"/>
                <a:gd name="T2" fmla="*/ 1 w 17"/>
                <a:gd name="T3" fmla="*/ 1 h 1"/>
                <a:gd name="T4" fmla="*/ 0 w 17"/>
                <a:gd name="T5" fmla="*/ 0 h 1"/>
                <a:gd name="T6" fmla="*/ 1 w 17"/>
                <a:gd name="T7" fmla="*/ 0 h 1"/>
                <a:gd name="T8" fmla="*/ 16 w 17"/>
                <a:gd name="T9" fmla="*/ 0 h 1"/>
                <a:gd name="T10" fmla="*/ 17 w 17"/>
                <a:gd name="T11" fmla="*/ 0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0"/>
                  </a:lnTo>
                  <a:lnTo>
                    <a:pt x="1" y="0"/>
                  </a:lnTo>
                  <a:lnTo>
                    <a:pt x="16" y="0"/>
                  </a:lnTo>
                  <a:lnTo>
                    <a:pt x="17" y="0"/>
                  </a:lnTo>
                  <a:lnTo>
                    <a:pt x="16" y="1"/>
                  </a:lnTo>
                </a:path>
              </a:pathLst>
            </a:custGeom>
            <a:noFill/>
            <a:ln w="1588">
              <a:solidFill>
                <a:srgbClr val="000000"/>
              </a:solidFill>
              <a:round/>
              <a:headEnd/>
              <a:tailEnd/>
            </a:ln>
          </p:spPr>
          <p:txBody>
            <a:bodyPr/>
            <a:lstStyle/>
            <a:p>
              <a:endParaRPr lang="en-US"/>
            </a:p>
          </p:txBody>
        </p:sp>
        <p:sp>
          <p:nvSpPr>
            <p:cNvPr id="803" name="Freeform 800"/>
            <p:cNvSpPr>
              <a:spLocks/>
            </p:cNvSpPr>
            <p:nvPr/>
          </p:nvSpPr>
          <p:spPr bwMode="auto">
            <a:xfrm>
              <a:off x="3311" y="1835"/>
              <a:ext cx="17" cy="1"/>
            </a:xfrm>
            <a:custGeom>
              <a:avLst/>
              <a:gdLst>
                <a:gd name="T0" fmla="*/ 16 w 17"/>
                <a:gd name="T1" fmla="*/ 1 h 1"/>
                <a:gd name="T2" fmla="*/ 1 w 17"/>
                <a:gd name="T3" fmla="*/ 1 h 1"/>
                <a:gd name="T4" fmla="*/ 0 w 17"/>
                <a:gd name="T5" fmla="*/ 0 h 1"/>
                <a:gd name="T6" fmla="*/ 1 w 17"/>
                <a:gd name="T7" fmla="*/ 0 h 1"/>
                <a:gd name="T8" fmla="*/ 16 w 17"/>
                <a:gd name="T9" fmla="*/ 0 h 1"/>
                <a:gd name="T10" fmla="*/ 17 w 17"/>
                <a:gd name="T11" fmla="*/ 0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0"/>
                  </a:lnTo>
                  <a:lnTo>
                    <a:pt x="1" y="0"/>
                  </a:lnTo>
                  <a:lnTo>
                    <a:pt x="16" y="0"/>
                  </a:lnTo>
                  <a:lnTo>
                    <a:pt x="17" y="0"/>
                  </a:lnTo>
                  <a:lnTo>
                    <a:pt x="16" y="1"/>
                  </a:lnTo>
                </a:path>
              </a:pathLst>
            </a:custGeom>
            <a:noFill/>
            <a:ln w="1588">
              <a:solidFill>
                <a:srgbClr val="000000"/>
              </a:solidFill>
              <a:round/>
              <a:headEnd/>
              <a:tailEnd/>
            </a:ln>
          </p:spPr>
          <p:txBody>
            <a:bodyPr/>
            <a:lstStyle/>
            <a:p>
              <a:endParaRPr lang="en-US"/>
            </a:p>
          </p:txBody>
        </p:sp>
        <p:sp>
          <p:nvSpPr>
            <p:cNvPr id="804" name="Freeform 801"/>
            <p:cNvSpPr>
              <a:spLocks/>
            </p:cNvSpPr>
            <p:nvPr/>
          </p:nvSpPr>
          <p:spPr bwMode="auto">
            <a:xfrm>
              <a:off x="3286" y="1835"/>
              <a:ext cx="17" cy="1"/>
            </a:xfrm>
            <a:custGeom>
              <a:avLst/>
              <a:gdLst>
                <a:gd name="T0" fmla="*/ 16 w 17"/>
                <a:gd name="T1" fmla="*/ 1 h 1"/>
                <a:gd name="T2" fmla="*/ 1 w 17"/>
                <a:gd name="T3" fmla="*/ 1 h 1"/>
                <a:gd name="T4" fmla="*/ 0 w 17"/>
                <a:gd name="T5" fmla="*/ 0 h 1"/>
                <a:gd name="T6" fmla="*/ 1 w 17"/>
                <a:gd name="T7" fmla="*/ 0 h 1"/>
                <a:gd name="T8" fmla="*/ 16 w 17"/>
                <a:gd name="T9" fmla="*/ 0 h 1"/>
                <a:gd name="T10" fmla="*/ 17 w 17"/>
                <a:gd name="T11" fmla="*/ 0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0"/>
                  </a:lnTo>
                  <a:lnTo>
                    <a:pt x="1" y="0"/>
                  </a:lnTo>
                  <a:lnTo>
                    <a:pt x="16" y="0"/>
                  </a:lnTo>
                  <a:lnTo>
                    <a:pt x="17" y="0"/>
                  </a:lnTo>
                  <a:lnTo>
                    <a:pt x="16" y="1"/>
                  </a:lnTo>
                </a:path>
              </a:pathLst>
            </a:custGeom>
            <a:noFill/>
            <a:ln w="1588">
              <a:solidFill>
                <a:srgbClr val="000000"/>
              </a:solidFill>
              <a:round/>
              <a:headEnd/>
              <a:tailEnd/>
            </a:ln>
          </p:spPr>
          <p:txBody>
            <a:bodyPr/>
            <a:lstStyle/>
            <a:p>
              <a:endParaRPr lang="en-US"/>
            </a:p>
          </p:txBody>
        </p:sp>
        <p:sp>
          <p:nvSpPr>
            <p:cNvPr id="805" name="Freeform 802"/>
            <p:cNvSpPr>
              <a:spLocks/>
            </p:cNvSpPr>
            <p:nvPr/>
          </p:nvSpPr>
          <p:spPr bwMode="auto">
            <a:xfrm>
              <a:off x="3261" y="1835"/>
              <a:ext cx="17" cy="1"/>
            </a:xfrm>
            <a:custGeom>
              <a:avLst/>
              <a:gdLst>
                <a:gd name="T0" fmla="*/ 16 w 17"/>
                <a:gd name="T1" fmla="*/ 1 h 1"/>
                <a:gd name="T2" fmla="*/ 1 w 17"/>
                <a:gd name="T3" fmla="*/ 1 h 1"/>
                <a:gd name="T4" fmla="*/ 0 w 17"/>
                <a:gd name="T5" fmla="*/ 0 h 1"/>
                <a:gd name="T6" fmla="*/ 1 w 17"/>
                <a:gd name="T7" fmla="*/ 0 h 1"/>
                <a:gd name="T8" fmla="*/ 16 w 17"/>
                <a:gd name="T9" fmla="*/ 0 h 1"/>
                <a:gd name="T10" fmla="*/ 17 w 17"/>
                <a:gd name="T11" fmla="*/ 0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0"/>
                  </a:lnTo>
                  <a:lnTo>
                    <a:pt x="1" y="0"/>
                  </a:lnTo>
                  <a:lnTo>
                    <a:pt x="16" y="0"/>
                  </a:lnTo>
                  <a:lnTo>
                    <a:pt x="17" y="0"/>
                  </a:lnTo>
                  <a:lnTo>
                    <a:pt x="16" y="1"/>
                  </a:lnTo>
                </a:path>
              </a:pathLst>
            </a:custGeom>
            <a:noFill/>
            <a:ln w="1588">
              <a:solidFill>
                <a:srgbClr val="000000"/>
              </a:solidFill>
              <a:round/>
              <a:headEnd/>
              <a:tailEnd/>
            </a:ln>
          </p:spPr>
          <p:txBody>
            <a:bodyPr/>
            <a:lstStyle/>
            <a:p>
              <a:endParaRPr lang="en-US"/>
            </a:p>
          </p:txBody>
        </p:sp>
        <p:sp>
          <p:nvSpPr>
            <p:cNvPr id="806" name="Freeform 803"/>
            <p:cNvSpPr>
              <a:spLocks/>
            </p:cNvSpPr>
            <p:nvPr/>
          </p:nvSpPr>
          <p:spPr bwMode="auto">
            <a:xfrm>
              <a:off x="3236" y="1835"/>
              <a:ext cx="17" cy="1"/>
            </a:xfrm>
            <a:custGeom>
              <a:avLst/>
              <a:gdLst>
                <a:gd name="T0" fmla="*/ 16 w 17"/>
                <a:gd name="T1" fmla="*/ 1 h 1"/>
                <a:gd name="T2" fmla="*/ 0 w 17"/>
                <a:gd name="T3" fmla="*/ 1 h 1"/>
                <a:gd name="T4" fmla="*/ 0 w 17"/>
                <a:gd name="T5" fmla="*/ 0 h 1"/>
                <a:gd name="T6" fmla="*/ 0 w 17"/>
                <a:gd name="T7" fmla="*/ 0 h 1"/>
                <a:gd name="T8" fmla="*/ 16 w 17"/>
                <a:gd name="T9" fmla="*/ 0 h 1"/>
                <a:gd name="T10" fmla="*/ 17 w 17"/>
                <a:gd name="T11" fmla="*/ 0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0" y="1"/>
                  </a:lnTo>
                  <a:lnTo>
                    <a:pt x="0" y="0"/>
                  </a:lnTo>
                  <a:lnTo>
                    <a:pt x="16" y="0"/>
                  </a:lnTo>
                  <a:lnTo>
                    <a:pt x="17" y="0"/>
                  </a:lnTo>
                  <a:lnTo>
                    <a:pt x="16" y="1"/>
                  </a:lnTo>
                </a:path>
              </a:pathLst>
            </a:custGeom>
            <a:noFill/>
            <a:ln w="1588">
              <a:solidFill>
                <a:srgbClr val="000000"/>
              </a:solidFill>
              <a:round/>
              <a:headEnd/>
              <a:tailEnd/>
            </a:ln>
          </p:spPr>
          <p:txBody>
            <a:bodyPr/>
            <a:lstStyle/>
            <a:p>
              <a:endParaRPr lang="en-US"/>
            </a:p>
          </p:txBody>
        </p:sp>
        <p:sp>
          <p:nvSpPr>
            <p:cNvPr id="807" name="Freeform 804"/>
            <p:cNvSpPr>
              <a:spLocks/>
            </p:cNvSpPr>
            <p:nvPr/>
          </p:nvSpPr>
          <p:spPr bwMode="auto">
            <a:xfrm>
              <a:off x="3227" y="1835"/>
              <a:ext cx="0" cy="17"/>
            </a:xfrm>
            <a:custGeom>
              <a:avLst/>
              <a:gdLst>
                <a:gd name="T0" fmla="*/ 1 h 17"/>
                <a:gd name="T1" fmla="*/ 16 h 17"/>
                <a:gd name="T2" fmla="*/ 17 h 17"/>
                <a:gd name="T3" fmla="*/ 16 h 17"/>
                <a:gd name="T4" fmla="*/ 1 h 17"/>
                <a:gd name="T5" fmla="*/ 0 h 17"/>
                <a:gd name="T6" fmla="*/ 1 h 17"/>
                <a:gd name="T7" fmla="*/ 1 h 17"/>
                <a:gd name="T8" fmla="*/ 0 60000 65536"/>
                <a:gd name="T9" fmla="*/ 0 60000 65536"/>
                <a:gd name="T10" fmla="*/ 0 60000 65536"/>
                <a:gd name="T11" fmla="*/ 0 60000 65536"/>
                <a:gd name="T12" fmla="*/ 0 60000 65536"/>
                <a:gd name="T13" fmla="*/ 0 60000 65536"/>
                <a:gd name="T14" fmla="*/ 0 60000 65536"/>
                <a:gd name="T15" fmla="*/ 0 60000 65536"/>
                <a:gd name="T16" fmla="*/ 0 h 17"/>
                <a:gd name="T17" fmla="*/ 17 h 17"/>
              </a:gdLst>
              <a:ahLst/>
              <a:cxnLst>
                <a:cxn ang="T8">
                  <a:pos x="0" y="T0"/>
                </a:cxn>
                <a:cxn ang="T9">
                  <a:pos x="0" y="T1"/>
                </a:cxn>
                <a:cxn ang="T10">
                  <a:pos x="0" y="T2"/>
                </a:cxn>
                <a:cxn ang="T11">
                  <a:pos x="0" y="T3"/>
                </a:cxn>
                <a:cxn ang="T12">
                  <a:pos x="0" y="T4"/>
                </a:cxn>
                <a:cxn ang="T13">
                  <a:pos x="0" y="T5"/>
                </a:cxn>
                <a:cxn ang="T14">
                  <a:pos x="0" y="T6"/>
                </a:cxn>
                <a:cxn ang="T15">
                  <a:pos x="0" y="T7"/>
                </a:cxn>
              </a:cxnLst>
              <a:rect l="0" t="T16" r="0" b="T17"/>
              <a:pathLst>
                <a:path h="17">
                  <a:moveTo>
                    <a:pt x="0" y="1"/>
                  </a:moveTo>
                  <a:lnTo>
                    <a:pt x="0" y="16"/>
                  </a:lnTo>
                  <a:lnTo>
                    <a:pt x="0" y="17"/>
                  </a:lnTo>
                  <a:lnTo>
                    <a:pt x="0" y="16"/>
                  </a:lnTo>
                  <a:lnTo>
                    <a:pt x="0" y="1"/>
                  </a:lnTo>
                  <a:lnTo>
                    <a:pt x="0" y="0"/>
                  </a:lnTo>
                  <a:lnTo>
                    <a:pt x="0" y="1"/>
                  </a:lnTo>
                </a:path>
              </a:pathLst>
            </a:custGeom>
            <a:noFill/>
            <a:ln w="1588">
              <a:solidFill>
                <a:srgbClr val="000000"/>
              </a:solidFill>
              <a:round/>
              <a:headEnd/>
              <a:tailEnd/>
            </a:ln>
          </p:spPr>
          <p:txBody>
            <a:bodyPr/>
            <a:lstStyle/>
            <a:p>
              <a:endParaRPr lang="en-US"/>
            </a:p>
          </p:txBody>
        </p:sp>
        <p:sp>
          <p:nvSpPr>
            <p:cNvPr id="808" name="Freeform 805"/>
            <p:cNvSpPr>
              <a:spLocks/>
            </p:cNvSpPr>
            <p:nvPr/>
          </p:nvSpPr>
          <p:spPr bwMode="auto">
            <a:xfrm>
              <a:off x="3223" y="1843"/>
              <a:ext cx="8" cy="12"/>
            </a:xfrm>
            <a:custGeom>
              <a:avLst/>
              <a:gdLst>
                <a:gd name="T0" fmla="*/ 0 w 8"/>
                <a:gd name="T1" fmla="*/ 0 h 12"/>
                <a:gd name="T2" fmla="*/ 4 w 8"/>
                <a:gd name="T3" fmla="*/ 12 h 12"/>
                <a:gd name="T4" fmla="*/ 8 w 8"/>
                <a:gd name="T5" fmla="*/ 0 h 12"/>
                <a:gd name="T6" fmla="*/ 0 60000 65536"/>
                <a:gd name="T7" fmla="*/ 0 60000 65536"/>
                <a:gd name="T8" fmla="*/ 0 60000 65536"/>
                <a:gd name="T9" fmla="*/ 0 w 8"/>
                <a:gd name="T10" fmla="*/ 0 h 12"/>
                <a:gd name="T11" fmla="*/ 8 w 8"/>
                <a:gd name="T12" fmla="*/ 12 h 12"/>
              </a:gdLst>
              <a:ahLst/>
              <a:cxnLst>
                <a:cxn ang="T6">
                  <a:pos x="T0" y="T1"/>
                </a:cxn>
                <a:cxn ang="T7">
                  <a:pos x="T2" y="T3"/>
                </a:cxn>
                <a:cxn ang="T8">
                  <a:pos x="T4" y="T5"/>
                </a:cxn>
              </a:cxnLst>
              <a:rect l="T9" t="T10" r="T11" b="T12"/>
              <a:pathLst>
                <a:path w="8" h="12">
                  <a:moveTo>
                    <a:pt x="0" y="0"/>
                  </a:moveTo>
                  <a:lnTo>
                    <a:pt x="4" y="12"/>
                  </a:lnTo>
                  <a:lnTo>
                    <a:pt x="8" y="0"/>
                  </a:lnTo>
                </a:path>
              </a:pathLst>
            </a:custGeom>
            <a:noFill/>
            <a:ln w="0">
              <a:solidFill>
                <a:srgbClr val="000000"/>
              </a:solidFill>
              <a:round/>
              <a:headEnd/>
              <a:tailEnd/>
            </a:ln>
          </p:spPr>
          <p:txBody>
            <a:bodyPr/>
            <a:lstStyle/>
            <a:p>
              <a:endParaRPr lang="en-US"/>
            </a:p>
          </p:txBody>
        </p:sp>
        <p:sp>
          <p:nvSpPr>
            <p:cNvPr id="809" name="Freeform 806"/>
            <p:cNvSpPr>
              <a:spLocks/>
            </p:cNvSpPr>
            <p:nvPr/>
          </p:nvSpPr>
          <p:spPr bwMode="auto">
            <a:xfrm>
              <a:off x="3323" y="1775"/>
              <a:ext cx="92" cy="51"/>
            </a:xfrm>
            <a:custGeom>
              <a:avLst/>
              <a:gdLst>
                <a:gd name="T0" fmla="*/ 0 w 92"/>
                <a:gd name="T1" fmla="*/ 38 h 51"/>
                <a:gd name="T2" fmla="*/ 1 w 92"/>
                <a:gd name="T3" fmla="*/ 44 h 51"/>
                <a:gd name="T4" fmla="*/ 4 w 92"/>
                <a:gd name="T5" fmla="*/ 48 h 51"/>
                <a:gd name="T6" fmla="*/ 8 w 92"/>
                <a:gd name="T7" fmla="*/ 50 h 51"/>
                <a:gd name="T8" fmla="*/ 13 w 92"/>
                <a:gd name="T9" fmla="*/ 51 h 51"/>
                <a:gd name="T10" fmla="*/ 79 w 92"/>
                <a:gd name="T11" fmla="*/ 51 h 51"/>
                <a:gd name="T12" fmla="*/ 84 w 92"/>
                <a:gd name="T13" fmla="*/ 50 h 51"/>
                <a:gd name="T14" fmla="*/ 88 w 92"/>
                <a:gd name="T15" fmla="*/ 48 h 51"/>
                <a:gd name="T16" fmla="*/ 91 w 92"/>
                <a:gd name="T17" fmla="*/ 44 h 51"/>
                <a:gd name="T18" fmla="*/ 92 w 92"/>
                <a:gd name="T19" fmla="*/ 38 h 51"/>
                <a:gd name="T20" fmla="*/ 92 w 92"/>
                <a:gd name="T21" fmla="*/ 38 h 51"/>
                <a:gd name="T22" fmla="*/ 92 w 92"/>
                <a:gd name="T23" fmla="*/ 13 h 51"/>
                <a:gd name="T24" fmla="*/ 91 w 92"/>
                <a:gd name="T25" fmla="*/ 7 h 51"/>
                <a:gd name="T26" fmla="*/ 88 w 92"/>
                <a:gd name="T27" fmla="*/ 3 h 51"/>
                <a:gd name="T28" fmla="*/ 84 w 92"/>
                <a:gd name="T29" fmla="*/ 1 h 51"/>
                <a:gd name="T30" fmla="*/ 79 w 92"/>
                <a:gd name="T31" fmla="*/ 0 h 51"/>
                <a:gd name="T32" fmla="*/ 13 w 92"/>
                <a:gd name="T33" fmla="*/ 0 h 51"/>
                <a:gd name="T34" fmla="*/ 8 w 92"/>
                <a:gd name="T35" fmla="*/ 1 h 51"/>
                <a:gd name="T36" fmla="*/ 4 w 92"/>
                <a:gd name="T37" fmla="*/ 3 h 51"/>
                <a:gd name="T38" fmla="*/ 1 w 92"/>
                <a:gd name="T39" fmla="*/ 7 h 51"/>
                <a:gd name="T40" fmla="*/ 0 w 92"/>
                <a:gd name="T41" fmla="*/ 13 h 51"/>
                <a:gd name="T42" fmla="*/ 0 w 92"/>
                <a:gd name="T43" fmla="*/ 38 h 51"/>
                <a:gd name="T44" fmla="*/ 0 w 92"/>
                <a:gd name="T45" fmla="*/ 38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2"/>
                <a:gd name="T70" fmla="*/ 0 h 51"/>
                <a:gd name="T71" fmla="*/ 92 w 92"/>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2" h="51">
                  <a:moveTo>
                    <a:pt x="0" y="38"/>
                  </a:moveTo>
                  <a:lnTo>
                    <a:pt x="1" y="44"/>
                  </a:lnTo>
                  <a:lnTo>
                    <a:pt x="4" y="48"/>
                  </a:lnTo>
                  <a:lnTo>
                    <a:pt x="8" y="50"/>
                  </a:lnTo>
                  <a:lnTo>
                    <a:pt x="13" y="51"/>
                  </a:lnTo>
                  <a:lnTo>
                    <a:pt x="79" y="51"/>
                  </a:lnTo>
                  <a:lnTo>
                    <a:pt x="84" y="50"/>
                  </a:lnTo>
                  <a:lnTo>
                    <a:pt x="88" y="48"/>
                  </a:lnTo>
                  <a:lnTo>
                    <a:pt x="91" y="44"/>
                  </a:lnTo>
                  <a:lnTo>
                    <a:pt x="92" y="38"/>
                  </a:lnTo>
                  <a:lnTo>
                    <a:pt x="92" y="13"/>
                  </a:lnTo>
                  <a:lnTo>
                    <a:pt x="91" y="7"/>
                  </a:lnTo>
                  <a:lnTo>
                    <a:pt x="88" y="3"/>
                  </a:lnTo>
                  <a:lnTo>
                    <a:pt x="84" y="1"/>
                  </a:lnTo>
                  <a:lnTo>
                    <a:pt x="79" y="0"/>
                  </a:lnTo>
                  <a:lnTo>
                    <a:pt x="13" y="0"/>
                  </a:lnTo>
                  <a:lnTo>
                    <a:pt x="8" y="1"/>
                  </a:lnTo>
                  <a:lnTo>
                    <a:pt x="4" y="3"/>
                  </a:lnTo>
                  <a:lnTo>
                    <a:pt x="1" y="7"/>
                  </a:lnTo>
                  <a:lnTo>
                    <a:pt x="0" y="13"/>
                  </a:lnTo>
                  <a:lnTo>
                    <a:pt x="0" y="38"/>
                  </a:lnTo>
                  <a:close/>
                </a:path>
              </a:pathLst>
            </a:custGeom>
            <a:solidFill>
              <a:srgbClr val="FFFFFF"/>
            </a:solidFill>
            <a:ln w="9525">
              <a:noFill/>
              <a:round/>
              <a:headEnd/>
              <a:tailEnd/>
            </a:ln>
          </p:spPr>
          <p:txBody>
            <a:bodyPr/>
            <a:lstStyle/>
            <a:p>
              <a:endParaRPr lang="en-US"/>
            </a:p>
          </p:txBody>
        </p:sp>
        <p:sp>
          <p:nvSpPr>
            <p:cNvPr id="810" name="Freeform 807"/>
            <p:cNvSpPr>
              <a:spLocks/>
            </p:cNvSpPr>
            <p:nvPr/>
          </p:nvSpPr>
          <p:spPr bwMode="auto">
            <a:xfrm>
              <a:off x="3323" y="1775"/>
              <a:ext cx="92" cy="51"/>
            </a:xfrm>
            <a:custGeom>
              <a:avLst/>
              <a:gdLst>
                <a:gd name="T0" fmla="*/ 0 w 92"/>
                <a:gd name="T1" fmla="*/ 38 h 51"/>
                <a:gd name="T2" fmla="*/ 1 w 92"/>
                <a:gd name="T3" fmla="*/ 44 h 51"/>
                <a:gd name="T4" fmla="*/ 4 w 92"/>
                <a:gd name="T5" fmla="*/ 48 h 51"/>
                <a:gd name="T6" fmla="*/ 8 w 92"/>
                <a:gd name="T7" fmla="*/ 50 h 51"/>
                <a:gd name="T8" fmla="*/ 13 w 92"/>
                <a:gd name="T9" fmla="*/ 51 h 51"/>
                <a:gd name="T10" fmla="*/ 79 w 92"/>
                <a:gd name="T11" fmla="*/ 51 h 51"/>
                <a:gd name="T12" fmla="*/ 84 w 92"/>
                <a:gd name="T13" fmla="*/ 50 h 51"/>
                <a:gd name="T14" fmla="*/ 88 w 92"/>
                <a:gd name="T15" fmla="*/ 48 h 51"/>
                <a:gd name="T16" fmla="*/ 91 w 92"/>
                <a:gd name="T17" fmla="*/ 44 h 51"/>
                <a:gd name="T18" fmla="*/ 92 w 92"/>
                <a:gd name="T19" fmla="*/ 38 h 51"/>
                <a:gd name="T20" fmla="*/ 92 w 92"/>
                <a:gd name="T21" fmla="*/ 38 h 51"/>
                <a:gd name="T22" fmla="*/ 92 w 92"/>
                <a:gd name="T23" fmla="*/ 13 h 51"/>
                <a:gd name="T24" fmla="*/ 91 w 92"/>
                <a:gd name="T25" fmla="*/ 7 h 51"/>
                <a:gd name="T26" fmla="*/ 88 w 92"/>
                <a:gd name="T27" fmla="*/ 3 h 51"/>
                <a:gd name="T28" fmla="*/ 84 w 92"/>
                <a:gd name="T29" fmla="*/ 1 h 51"/>
                <a:gd name="T30" fmla="*/ 79 w 92"/>
                <a:gd name="T31" fmla="*/ 0 h 51"/>
                <a:gd name="T32" fmla="*/ 13 w 92"/>
                <a:gd name="T33" fmla="*/ 0 h 51"/>
                <a:gd name="T34" fmla="*/ 8 w 92"/>
                <a:gd name="T35" fmla="*/ 1 h 51"/>
                <a:gd name="T36" fmla="*/ 4 w 92"/>
                <a:gd name="T37" fmla="*/ 3 h 51"/>
                <a:gd name="T38" fmla="*/ 1 w 92"/>
                <a:gd name="T39" fmla="*/ 7 h 51"/>
                <a:gd name="T40" fmla="*/ 0 w 92"/>
                <a:gd name="T41" fmla="*/ 13 h 51"/>
                <a:gd name="T42" fmla="*/ 0 w 92"/>
                <a:gd name="T43" fmla="*/ 38 h 51"/>
                <a:gd name="T44" fmla="*/ 0 w 92"/>
                <a:gd name="T45" fmla="*/ 38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2"/>
                <a:gd name="T70" fmla="*/ 0 h 51"/>
                <a:gd name="T71" fmla="*/ 92 w 92"/>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2" h="51">
                  <a:moveTo>
                    <a:pt x="0" y="38"/>
                  </a:moveTo>
                  <a:lnTo>
                    <a:pt x="1" y="44"/>
                  </a:lnTo>
                  <a:lnTo>
                    <a:pt x="4" y="48"/>
                  </a:lnTo>
                  <a:lnTo>
                    <a:pt x="8" y="50"/>
                  </a:lnTo>
                  <a:lnTo>
                    <a:pt x="13" y="51"/>
                  </a:lnTo>
                  <a:lnTo>
                    <a:pt x="79" y="51"/>
                  </a:lnTo>
                  <a:lnTo>
                    <a:pt x="84" y="50"/>
                  </a:lnTo>
                  <a:lnTo>
                    <a:pt x="88" y="48"/>
                  </a:lnTo>
                  <a:lnTo>
                    <a:pt x="91" y="44"/>
                  </a:lnTo>
                  <a:lnTo>
                    <a:pt x="92" y="38"/>
                  </a:lnTo>
                  <a:lnTo>
                    <a:pt x="92" y="13"/>
                  </a:lnTo>
                  <a:lnTo>
                    <a:pt x="91" y="7"/>
                  </a:lnTo>
                  <a:lnTo>
                    <a:pt x="88" y="3"/>
                  </a:lnTo>
                  <a:lnTo>
                    <a:pt x="84" y="1"/>
                  </a:lnTo>
                  <a:lnTo>
                    <a:pt x="79" y="0"/>
                  </a:lnTo>
                  <a:lnTo>
                    <a:pt x="13" y="0"/>
                  </a:lnTo>
                  <a:lnTo>
                    <a:pt x="8" y="1"/>
                  </a:lnTo>
                  <a:lnTo>
                    <a:pt x="4" y="3"/>
                  </a:lnTo>
                  <a:lnTo>
                    <a:pt x="1" y="7"/>
                  </a:lnTo>
                  <a:lnTo>
                    <a:pt x="0" y="13"/>
                  </a:lnTo>
                  <a:lnTo>
                    <a:pt x="0" y="38"/>
                  </a:lnTo>
                </a:path>
              </a:pathLst>
            </a:custGeom>
            <a:noFill/>
            <a:ln w="0">
              <a:solidFill>
                <a:srgbClr val="000000"/>
              </a:solidFill>
              <a:round/>
              <a:headEnd/>
              <a:tailEnd/>
            </a:ln>
          </p:spPr>
          <p:txBody>
            <a:bodyPr/>
            <a:lstStyle/>
            <a:p>
              <a:endParaRPr lang="en-US"/>
            </a:p>
          </p:txBody>
        </p:sp>
        <p:sp>
          <p:nvSpPr>
            <p:cNvPr id="811" name="Freeform 808"/>
            <p:cNvSpPr>
              <a:spLocks/>
            </p:cNvSpPr>
            <p:nvPr/>
          </p:nvSpPr>
          <p:spPr bwMode="auto">
            <a:xfrm>
              <a:off x="3088" y="1775"/>
              <a:ext cx="108" cy="51"/>
            </a:xfrm>
            <a:custGeom>
              <a:avLst/>
              <a:gdLst>
                <a:gd name="T0" fmla="*/ 0 w 108"/>
                <a:gd name="T1" fmla="*/ 38 h 51"/>
                <a:gd name="T2" fmla="*/ 1 w 108"/>
                <a:gd name="T3" fmla="*/ 44 h 51"/>
                <a:gd name="T4" fmla="*/ 4 w 108"/>
                <a:gd name="T5" fmla="*/ 48 h 51"/>
                <a:gd name="T6" fmla="*/ 8 w 108"/>
                <a:gd name="T7" fmla="*/ 50 h 51"/>
                <a:gd name="T8" fmla="*/ 13 w 108"/>
                <a:gd name="T9" fmla="*/ 51 h 51"/>
                <a:gd name="T10" fmla="*/ 95 w 108"/>
                <a:gd name="T11" fmla="*/ 51 h 51"/>
                <a:gd name="T12" fmla="*/ 101 w 108"/>
                <a:gd name="T13" fmla="*/ 50 h 51"/>
                <a:gd name="T14" fmla="*/ 105 w 108"/>
                <a:gd name="T15" fmla="*/ 48 h 51"/>
                <a:gd name="T16" fmla="*/ 107 w 108"/>
                <a:gd name="T17" fmla="*/ 44 h 51"/>
                <a:gd name="T18" fmla="*/ 108 w 108"/>
                <a:gd name="T19" fmla="*/ 38 h 51"/>
                <a:gd name="T20" fmla="*/ 108 w 108"/>
                <a:gd name="T21" fmla="*/ 38 h 51"/>
                <a:gd name="T22" fmla="*/ 108 w 108"/>
                <a:gd name="T23" fmla="*/ 13 h 51"/>
                <a:gd name="T24" fmla="*/ 107 w 108"/>
                <a:gd name="T25" fmla="*/ 7 h 51"/>
                <a:gd name="T26" fmla="*/ 105 w 108"/>
                <a:gd name="T27" fmla="*/ 3 h 51"/>
                <a:gd name="T28" fmla="*/ 101 w 108"/>
                <a:gd name="T29" fmla="*/ 1 h 51"/>
                <a:gd name="T30" fmla="*/ 95 w 108"/>
                <a:gd name="T31" fmla="*/ 0 h 51"/>
                <a:gd name="T32" fmla="*/ 13 w 108"/>
                <a:gd name="T33" fmla="*/ 0 h 51"/>
                <a:gd name="T34" fmla="*/ 8 w 108"/>
                <a:gd name="T35" fmla="*/ 1 h 51"/>
                <a:gd name="T36" fmla="*/ 4 w 108"/>
                <a:gd name="T37" fmla="*/ 3 h 51"/>
                <a:gd name="T38" fmla="*/ 1 w 108"/>
                <a:gd name="T39" fmla="*/ 7 h 51"/>
                <a:gd name="T40" fmla="*/ 0 w 108"/>
                <a:gd name="T41" fmla="*/ 13 h 51"/>
                <a:gd name="T42" fmla="*/ 0 w 108"/>
                <a:gd name="T43" fmla="*/ 38 h 51"/>
                <a:gd name="T44" fmla="*/ 0 w 108"/>
                <a:gd name="T45" fmla="*/ 38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8"/>
                <a:gd name="T70" fmla="*/ 0 h 51"/>
                <a:gd name="T71" fmla="*/ 108 w 108"/>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8" h="51">
                  <a:moveTo>
                    <a:pt x="0" y="38"/>
                  </a:moveTo>
                  <a:lnTo>
                    <a:pt x="1" y="44"/>
                  </a:lnTo>
                  <a:lnTo>
                    <a:pt x="4" y="48"/>
                  </a:lnTo>
                  <a:lnTo>
                    <a:pt x="8" y="50"/>
                  </a:lnTo>
                  <a:lnTo>
                    <a:pt x="13" y="51"/>
                  </a:lnTo>
                  <a:lnTo>
                    <a:pt x="95" y="51"/>
                  </a:lnTo>
                  <a:lnTo>
                    <a:pt x="101" y="50"/>
                  </a:lnTo>
                  <a:lnTo>
                    <a:pt x="105" y="48"/>
                  </a:lnTo>
                  <a:lnTo>
                    <a:pt x="107" y="44"/>
                  </a:lnTo>
                  <a:lnTo>
                    <a:pt x="108" y="38"/>
                  </a:lnTo>
                  <a:lnTo>
                    <a:pt x="108" y="13"/>
                  </a:lnTo>
                  <a:lnTo>
                    <a:pt x="107" y="7"/>
                  </a:lnTo>
                  <a:lnTo>
                    <a:pt x="105" y="3"/>
                  </a:lnTo>
                  <a:lnTo>
                    <a:pt x="101" y="1"/>
                  </a:lnTo>
                  <a:lnTo>
                    <a:pt x="95" y="0"/>
                  </a:lnTo>
                  <a:lnTo>
                    <a:pt x="13" y="0"/>
                  </a:lnTo>
                  <a:lnTo>
                    <a:pt x="8" y="1"/>
                  </a:lnTo>
                  <a:lnTo>
                    <a:pt x="4" y="3"/>
                  </a:lnTo>
                  <a:lnTo>
                    <a:pt x="1" y="7"/>
                  </a:lnTo>
                  <a:lnTo>
                    <a:pt x="0" y="13"/>
                  </a:lnTo>
                  <a:lnTo>
                    <a:pt x="0" y="38"/>
                  </a:lnTo>
                  <a:close/>
                </a:path>
              </a:pathLst>
            </a:custGeom>
            <a:solidFill>
              <a:srgbClr val="FFFFFF"/>
            </a:solidFill>
            <a:ln w="9525">
              <a:noFill/>
              <a:round/>
              <a:headEnd/>
              <a:tailEnd/>
            </a:ln>
          </p:spPr>
          <p:txBody>
            <a:bodyPr/>
            <a:lstStyle/>
            <a:p>
              <a:endParaRPr lang="en-US"/>
            </a:p>
          </p:txBody>
        </p:sp>
      </p:grpSp>
      <p:grpSp>
        <p:nvGrpSpPr>
          <p:cNvPr id="611" name="Group 1010"/>
          <p:cNvGrpSpPr>
            <a:grpSpLocks/>
          </p:cNvGrpSpPr>
          <p:nvPr/>
        </p:nvGrpSpPr>
        <p:grpSpPr bwMode="auto">
          <a:xfrm>
            <a:off x="4081463" y="2443302"/>
            <a:ext cx="1163637" cy="422275"/>
            <a:chOff x="2590" y="1644"/>
            <a:chExt cx="733" cy="266"/>
          </a:xfrm>
        </p:grpSpPr>
        <p:sp>
          <p:nvSpPr>
            <p:cNvPr id="813" name="Freeform 810"/>
            <p:cNvSpPr>
              <a:spLocks/>
            </p:cNvSpPr>
            <p:nvPr/>
          </p:nvSpPr>
          <p:spPr bwMode="auto">
            <a:xfrm>
              <a:off x="3088" y="1775"/>
              <a:ext cx="108" cy="51"/>
            </a:xfrm>
            <a:custGeom>
              <a:avLst/>
              <a:gdLst>
                <a:gd name="T0" fmla="*/ 0 w 108"/>
                <a:gd name="T1" fmla="*/ 38 h 51"/>
                <a:gd name="T2" fmla="*/ 1 w 108"/>
                <a:gd name="T3" fmla="*/ 44 h 51"/>
                <a:gd name="T4" fmla="*/ 4 w 108"/>
                <a:gd name="T5" fmla="*/ 48 h 51"/>
                <a:gd name="T6" fmla="*/ 8 w 108"/>
                <a:gd name="T7" fmla="*/ 50 h 51"/>
                <a:gd name="T8" fmla="*/ 13 w 108"/>
                <a:gd name="T9" fmla="*/ 51 h 51"/>
                <a:gd name="T10" fmla="*/ 95 w 108"/>
                <a:gd name="T11" fmla="*/ 51 h 51"/>
                <a:gd name="T12" fmla="*/ 101 w 108"/>
                <a:gd name="T13" fmla="*/ 50 h 51"/>
                <a:gd name="T14" fmla="*/ 105 w 108"/>
                <a:gd name="T15" fmla="*/ 48 h 51"/>
                <a:gd name="T16" fmla="*/ 107 w 108"/>
                <a:gd name="T17" fmla="*/ 44 h 51"/>
                <a:gd name="T18" fmla="*/ 108 w 108"/>
                <a:gd name="T19" fmla="*/ 38 h 51"/>
                <a:gd name="T20" fmla="*/ 108 w 108"/>
                <a:gd name="T21" fmla="*/ 38 h 51"/>
                <a:gd name="T22" fmla="*/ 108 w 108"/>
                <a:gd name="T23" fmla="*/ 13 h 51"/>
                <a:gd name="T24" fmla="*/ 107 w 108"/>
                <a:gd name="T25" fmla="*/ 7 h 51"/>
                <a:gd name="T26" fmla="*/ 105 w 108"/>
                <a:gd name="T27" fmla="*/ 3 h 51"/>
                <a:gd name="T28" fmla="*/ 101 w 108"/>
                <a:gd name="T29" fmla="*/ 1 h 51"/>
                <a:gd name="T30" fmla="*/ 95 w 108"/>
                <a:gd name="T31" fmla="*/ 0 h 51"/>
                <a:gd name="T32" fmla="*/ 13 w 108"/>
                <a:gd name="T33" fmla="*/ 0 h 51"/>
                <a:gd name="T34" fmla="*/ 8 w 108"/>
                <a:gd name="T35" fmla="*/ 1 h 51"/>
                <a:gd name="T36" fmla="*/ 4 w 108"/>
                <a:gd name="T37" fmla="*/ 3 h 51"/>
                <a:gd name="T38" fmla="*/ 1 w 108"/>
                <a:gd name="T39" fmla="*/ 7 h 51"/>
                <a:gd name="T40" fmla="*/ 0 w 108"/>
                <a:gd name="T41" fmla="*/ 13 h 51"/>
                <a:gd name="T42" fmla="*/ 0 w 108"/>
                <a:gd name="T43" fmla="*/ 38 h 51"/>
                <a:gd name="T44" fmla="*/ 0 w 108"/>
                <a:gd name="T45" fmla="*/ 38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8"/>
                <a:gd name="T70" fmla="*/ 0 h 51"/>
                <a:gd name="T71" fmla="*/ 108 w 108"/>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8" h="51">
                  <a:moveTo>
                    <a:pt x="0" y="38"/>
                  </a:moveTo>
                  <a:lnTo>
                    <a:pt x="1" y="44"/>
                  </a:lnTo>
                  <a:lnTo>
                    <a:pt x="4" y="48"/>
                  </a:lnTo>
                  <a:lnTo>
                    <a:pt x="8" y="50"/>
                  </a:lnTo>
                  <a:lnTo>
                    <a:pt x="13" y="51"/>
                  </a:lnTo>
                  <a:lnTo>
                    <a:pt x="95" y="51"/>
                  </a:lnTo>
                  <a:lnTo>
                    <a:pt x="101" y="50"/>
                  </a:lnTo>
                  <a:lnTo>
                    <a:pt x="105" y="48"/>
                  </a:lnTo>
                  <a:lnTo>
                    <a:pt x="107" y="44"/>
                  </a:lnTo>
                  <a:lnTo>
                    <a:pt x="108" y="38"/>
                  </a:lnTo>
                  <a:lnTo>
                    <a:pt x="108" y="13"/>
                  </a:lnTo>
                  <a:lnTo>
                    <a:pt x="107" y="7"/>
                  </a:lnTo>
                  <a:lnTo>
                    <a:pt x="105" y="3"/>
                  </a:lnTo>
                  <a:lnTo>
                    <a:pt x="101" y="1"/>
                  </a:lnTo>
                  <a:lnTo>
                    <a:pt x="95" y="0"/>
                  </a:lnTo>
                  <a:lnTo>
                    <a:pt x="13" y="0"/>
                  </a:lnTo>
                  <a:lnTo>
                    <a:pt x="8" y="1"/>
                  </a:lnTo>
                  <a:lnTo>
                    <a:pt x="4" y="3"/>
                  </a:lnTo>
                  <a:lnTo>
                    <a:pt x="1" y="7"/>
                  </a:lnTo>
                  <a:lnTo>
                    <a:pt x="0" y="13"/>
                  </a:lnTo>
                  <a:lnTo>
                    <a:pt x="0" y="38"/>
                  </a:lnTo>
                </a:path>
              </a:pathLst>
            </a:custGeom>
            <a:noFill/>
            <a:ln w="0">
              <a:solidFill>
                <a:srgbClr val="000000"/>
              </a:solidFill>
              <a:round/>
              <a:headEnd/>
              <a:tailEnd/>
            </a:ln>
          </p:spPr>
          <p:txBody>
            <a:bodyPr/>
            <a:lstStyle/>
            <a:p>
              <a:endParaRPr lang="en-US"/>
            </a:p>
          </p:txBody>
        </p:sp>
        <p:sp>
          <p:nvSpPr>
            <p:cNvPr id="814" name="Freeform 811"/>
            <p:cNvSpPr>
              <a:spLocks/>
            </p:cNvSpPr>
            <p:nvPr/>
          </p:nvSpPr>
          <p:spPr bwMode="auto">
            <a:xfrm>
              <a:off x="3196" y="1795"/>
              <a:ext cx="10" cy="11"/>
            </a:xfrm>
            <a:custGeom>
              <a:avLst/>
              <a:gdLst>
                <a:gd name="T0" fmla="*/ 0 w 10"/>
                <a:gd name="T1" fmla="*/ 0 h 11"/>
                <a:gd name="T2" fmla="*/ 0 w 10"/>
                <a:gd name="T3" fmla="*/ 11 h 11"/>
                <a:gd name="T4" fmla="*/ 10 w 10"/>
                <a:gd name="T5" fmla="*/ 11 h 11"/>
                <a:gd name="T6" fmla="*/ 10 w 10"/>
                <a:gd name="T7" fmla="*/ 0 h 11"/>
                <a:gd name="T8" fmla="*/ 0 w 10"/>
                <a:gd name="T9" fmla="*/ 0 h 11"/>
                <a:gd name="T10" fmla="*/ 0 w 10"/>
                <a:gd name="T11" fmla="*/ 0 h 11"/>
                <a:gd name="T12" fmla="*/ 0 60000 65536"/>
                <a:gd name="T13" fmla="*/ 0 60000 65536"/>
                <a:gd name="T14" fmla="*/ 0 60000 65536"/>
                <a:gd name="T15" fmla="*/ 0 60000 65536"/>
                <a:gd name="T16" fmla="*/ 0 60000 65536"/>
                <a:gd name="T17" fmla="*/ 0 60000 65536"/>
                <a:gd name="T18" fmla="*/ 0 w 10"/>
                <a:gd name="T19" fmla="*/ 0 h 11"/>
                <a:gd name="T20" fmla="*/ 10 w 10"/>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0" h="11">
                  <a:moveTo>
                    <a:pt x="0" y="0"/>
                  </a:moveTo>
                  <a:lnTo>
                    <a:pt x="0" y="11"/>
                  </a:lnTo>
                  <a:lnTo>
                    <a:pt x="10" y="11"/>
                  </a:lnTo>
                  <a:lnTo>
                    <a:pt x="10" y="0"/>
                  </a:lnTo>
                  <a:lnTo>
                    <a:pt x="0" y="0"/>
                  </a:lnTo>
                  <a:close/>
                </a:path>
              </a:pathLst>
            </a:custGeom>
            <a:solidFill>
              <a:srgbClr val="FFFFFF"/>
            </a:solidFill>
            <a:ln w="9525">
              <a:noFill/>
              <a:round/>
              <a:headEnd/>
              <a:tailEnd/>
            </a:ln>
          </p:spPr>
          <p:txBody>
            <a:bodyPr/>
            <a:lstStyle/>
            <a:p>
              <a:endParaRPr lang="en-US"/>
            </a:p>
          </p:txBody>
        </p:sp>
        <p:sp>
          <p:nvSpPr>
            <p:cNvPr id="815" name="Freeform 812"/>
            <p:cNvSpPr>
              <a:spLocks/>
            </p:cNvSpPr>
            <p:nvPr/>
          </p:nvSpPr>
          <p:spPr bwMode="auto">
            <a:xfrm>
              <a:off x="3196" y="1795"/>
              <a:ext cx="10" cy="11"/>
            </a:xfrm>
            <a:custGeom>
              <a:avLst/>
              <a:gdLst>
                <a:gd name="T0" fmla="*/ 0 w 10"/>
                <a:gd name="T1" fmla="*/ 0 h 11"/>
                <a:gd name="T2" fmla="*/ 0 w 10"/>
                <a:gd name="T3" fmla="*/ 11 h 11"/>
                <a:gd name="T4" fmla="*/ 10 w 10"/>
                <a:gd name="T5" fmla="*/ 11 h 11"/>
                <a:gd name="T6" fmla="*/ 10 w 10"/>
                <a:gd name="T7" fmla="*/ 0 h 11"/>
                <a:gd name="T8" fmla="*/ 0 w 10"/>
                <a:gd name="T9" fmla="*/ 0 h 11"/>
                <a:gd name="T10" fmla="*/ 0 w 10"/>
                <a:gd name="T11" fmla="*/ 0 h 11"/>
                <a:gd name="T12" fmla="*/ 0 60000 65536"/>
                <a:gd name="T13" fmla="*/ 0 60000 65536"/>
                <a:gd name="T14" fmla="*/ 0 60000 65536"/>
                <a:gd name="T15" fmla="*/ 0 60000 65536"/>
                <a:gd name="T16" fmla="*/ 0 60000 65536"/>
                <a:gd name="T17" fmla="*/ 0 60000 65536"/>
                <a:gd name="T18" fmla="*/ 0 w 10"/>
                <a:gd name="T19" fmla="*/ 0 h 11"/>
                <a:gd name="T20" fmla="*/ 10 w 10"/>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0" h="11">
                  <a:moveTo>
                    <a:pt x="0" y="0"/>
                  </a:moveTo>
                  <a:lnTo>
                    <a:pt x="0" y="11"/>
                  </a:lnTo>
                  <a:lnTo>
                    <a:pt x="10" y="11"/>
                  </a:lnTo>
                  <a:lnTo>
                    <a:pt x="10" y="0"/>
                  </a:lnTo>
                  <a:lnTo>
                    <a:pt x="0" y="0"/>
                  </a:lnTo>
                  <a:close/>
                </a:path>
              </a:pathLst>
            </a:custGeom>
            <a:noFill/>
            <a:ln w="0">
              <a:solidFill>
                <a:srgbClr val="000000"/>
              </a:solidFill>
              <a:round/>
              <a:headEnd/>
              <a:tailEnd/>
            </a:ln>
          </p:spPr>
          <p:txBody>
            <a:bodyPr/>
            <a:lstStyle/>
            <a:p>
              <a:endParaRPr lang="en-US"/>
            </a:p>
          </p:txBody>
        </p:sp>
        <p:sp>
          <p:nvSpPr>
            <p:cNvPr id="816" name="Freeform 813"/>
            <p:cNvSpPr>
              <a:spLocks/>
            </p:cNvSpPr>
            <p:nvPr/>
          </p:nvSpPr>
          <p:spPr bwMode="auto">
            <a:xfrm>
              <a:off x="3314" y="1795"/>
              <a:ext cx="9" cy="11"/>
            </a:xfrm>
            <a:custGeom>
              <a:avLst/>
              <a:gdLst>
                <a:gd name="T0" fmla="*/ 0 w 9"/>
                <a:gd name="T1" fmla="*/ 0 h 11"/>
                <a:gd name="T2" fmla="*/ 0 w 9"/>
                <a:gd name="T3" fmla="*/ 11 h 11"/>
                <a:gd name="T4" fmla="*/ 9 w 9"/>
                <a:gd name="T5" fmla="*/ 11 h 11"/>
                <a:gd name="T6" fmla="*/ 9 w 9"/>
                <a:gd name="T7" fmla="*/ 0 h 11"/>
                <a:gd name="T8" fmla="*/ 0 w 9"/>
                <a:gd name="T9" fmla="*/ 0 h 11"/>
                <a:gd name="T10" fmla="*/ 0 w 9"/>
                <a:gd name="T11" fmla="*/ 0 h 11"/>
                <a:gd name="T12" fmla="*/ 0 60000 65536"/>
                <a:gd name="T13" fmla="*/ 0 60000 65536"/>
                <a:gd name="T14" fmla="*/ 0 60000 65536"/>
                <a:gd name="T15" fmla="*/ 0 60000 65536"/>
                <a:gd name="T16" fmla="*/ 0 60000 65536"/>
                <a:gd name="T17" fmla="*/ 0 60000 65536"/>
                <a:gd name="T18" fmla="*/ 0 w 9"/>
                <a:gd name="T19" fmla="*/ 0 h 11"/>
                <a:gd name="T20" fmla="*/ 9 w 9"/>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9" h="11">
                  <a:moveTo>
                    <a:pt x="0" y="0"/>
                  </a:moveTo>
                  <a:lnTo>
                    <a:pt x="0" y="11"/>
                  </a:lnTo>
                  <a:lnTo>
                    <a:pt x="9" y="11"/>
                  </a:lnTo>
                  <a:lnTo>
                    <a:pt x="9" y="0"/>
                  </a:lnTo>
                  <a:lnTo>
                    <a:pt x="0" y="0"/>
                  </a:lnTo>
                  <a:close/>
                </a:path>
              </a:pathLst>
            </a:custGeom>
            <a:solidFill>
              <a:srgbClr val="FFFFFF"/>
            </a:solidFill>
            <a:ln w="9525">
              <a:noFill/>
              <a:round/>
              <a:headEnd/>
              <a:tailEnd/>
            </a:ln>
          </p:spPr>
          <p:txBody>
            <a:bodyPr/>
            <a:lstStyle/>
            <a:p>
              <a:endParaRPr lang="en-US"/>
            </a:p>
          </p:txBody>
        </p:sp>
        <p:sp>
          <p:nvSpPr>
            <p:cNvPr id="817" name="Freeform 814"/>
            <p:cNvSpPr>
              <a:spLocks/>
            </p:cNvSpPr>
            <p:nvPr/>
          </p:nvSpPr>
          <p:spPr bwMode="auto">
            <a:xfrm>
              <a:off x="3314" y="1795"/>
              <a:ext cx="9" cy="11"/>
            </a:xfrm>
            <a:custGeom>
              <a:avLst/>
              <a:gdLst>
                <a:gd name="T0" fmla="*/ 9 w 9"/>
                <a:gd name="T1" fmla="*/ 11 h 11"/>
                <a:gd name="T2" fmla="*/ 9 w 9"/>
                <a:gd name="T3" fmla="*/ 0 h 11"/>
                <a:gd name="T4" fmla="*/ 0 w 9"/>
                <a:gd name="T5" fmla="*/ 0 h 11"/>
                <a:gd name="T6" fmla="*/ 0 w 9"/>
                <a:gd name="T7" fmla="*/ 11 h 11"/>
                <a:gd name="T8" fmla="*/ 9 w 9"/>
                <a:gd name="T9" fmla="*/ 11 h 11"/>
                <a:gd name="T10" fmla="*/ 9 w 9"/>
                <a:gd name="T11" fmla="*/ 11 h 11"/>
                <a:gd name="T12" fmla="*/ 0 60000 65536"/>
                <a:gd name="T13" fmla="*/ 0 60000 65536"/>
                <a:gd name="T14" fmla="*/ 0 60000 65536"/>
                <a:gd name="T15" fmla="*/ 0 60000 65536"/>
                <a:gd name="T16" fmla="*/ 0 60000 65536"/>
                <a:gd name="T17" fmla="*/ 0 60000 65536"/>
                <a:gd name="T18" fmla="*/ 0 w 9"/>
                <a:gd name="T19" fmla="*/ 0 h 11"/>
                <a:gd name="T20" fmla="*/ 9 w 9"/>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9" h="11">
                  <a:moveTo>
                    <a:pt x="9" y="11"/>
                  </a:moveTo>
                  <a:lnTo>
                    <a:pt x="9" y="0"/>
                  </a:lnTo>
                  <a:lnTo>
                    <a:pt x="0" y="0"/>
                  </a:lnTo>
                  <a:lnTo>
                    <a:pt x="0" y="11"/>
                  </a:lnTo>
                  <a:lnTo>
                    <a:pt x="9" y="11"/>
                  </a:lnTo>
                  <a:close/>
                </a:path>
              </a:pathLst>
            </a:custGeom>
            <a:noFill/>
            <a:ln w="0">
              <a:solidFill>
                <a:srgbClr val="000000"/>
              </a:solidFill>
              <a:round/>
              <a:headEnd/>
              <a:tailEnd/>
            </a:ln>
          </p:spPr>
          <p:txBody>
            <a:bodyPr/>
            <a:lstStyle/>
            <a:p>
              <a:endParaRPr lang="en-US"/>
            </a:p>
          </p:txBody>
        </p:sp>
        <p:sp>
          <p:nvSpPr>
            <p:cNvPr id="818" name="Freeform 815"/>
            <p:cNvSpPr>
              <a:spLocks/>
            </p:cNvSpPr>
            <p:nvPr/>
          </p:nvSpPr>
          <p:spPr bwMode="auto">
            <a:xfrm>
              <a:off x="2591" y="1644"/>
              <a:ext cx="288" cy="265"/>
            </a:xfrm>
            <a:custGeom>
              <a:avLst/>
              <a:gdLst>
                <a:gd name="T0" fmla="*/ 0 w 288"/>
                <a:gd name="T1" fmla="*/ 0 h 265"/>
                <a:gd name="T2" fmla="*/ 0 w 288"/>
                <a:gd name="T3" fmla="*/ 265 h 265"/>
                <a:gd name="T4" fmla="*/ 288 w 288"/>
                <a:gd name="T5" fmla="*/ 265 h 265"/>
                <a:gd name="T6" fmla="*/ 288 w 288"/>
                <a:gd name="T7" fmla="*/ 0 h 265"/>
                <a:gd name="T8" fmla="*/ 0 w 288"/>
                <a:gd name="T9" fmla="*/ 0 h 265"/>
                <a:gd name="T10" fmla="*/ 0 w 288"/>
                <a:gd name="T11" fmla="*/ 0 h 265"/>
                <a:gd name="T12" fmla="*/ 0 60000 65536"/>
                <a:gd name="T13" fmla="*/ 0 60000 65536"/>
                <a:gd name="T14" fmla="*/ 0 60000 65536"/>
                <a:gd name="T15" fmla="*/ 0 60000 65536"/>
                <a:gd name="T16" fmla="*/ 0 60000 65536"/>
                <a:gd name="T17" fmla="*/ 0 60000 65536"/>
                <a:gd name="T18" fmla="*/ 0 w 288"/>
                <a:gd name="T19" fmla="*/ 0 h 265"/>
                <a:gd name="T20" fmla="*/ 288 w 288"/>
                <a:gd name="T21" fmla="*/ 265 h 265"/>
              </a:gdLst>
              <a:ahLst/>
              <a:cxnLst>
                <a:cxn ang="T12">
                  <a:pos x="T0" y="T1"/>
                </a:cxn>
                <a:cxn ang="T13">
                  <a:pos x="T2" y="T3"/>
                </a:cxn>
                <a:cxn ang="T14">
                  <a:pos x="T4" y="T5"/>
                </a:cxn>
                <a:cxn ang="T15">
                  <a:pos x="T6" y="T7"/>
                </a:cxn>
                <a:cxn ang="T16">
                  <a:pos x="T8" y="T9"/>
                </a:cxn>
                <a:cxn ang="T17">
                  <a:pos x="T10" y="T11"/>
                </a:cxn>
              </a:cxnLst>
              <a:rect l="T18" t="T19" r="T20" b="T21"/>
              <a:pathLst>
                <a:path w="288" h="265">
                  <a:moveTo>
                    <a:pt x="0" y="0"/>
                  </a:moveTo>
                  <a:lnTo>
                    <a:pt x="0" y="265"/>
                  </a:lnTo>
                  <a:lnTo>
                    <a:pt x="288" y="265"/>
                  </a:lnTo>
                  <a:lnTo>
                    <a:pt x="288" y="0"/>
                  </a:lnTo>
                  <a:lnTo>
                    <a:pt x="0" y="0"/>
                  </a:lnTo>
                  <a:close/>
                </a:path>
              </a:pathLst>
            </a:custGeom>
            <a:solidFill>
              <a:srgbClr val="FFFFFF"/>
            </a:solidFill>
            <a:ln w="9525">
              <a:noFill/>
              <a:round/>
              <a:headEnd/>
              <a:tailEnd/>
            </a:ln>
          </p:spPr>
          <p:txBody>
            <a:bodyPr/>
            <a:lstStyle/>
            <a:p>
              <a:endParaRPr lang="en-US"/>
            </a:p>
          </p:txBody>
        </p:sp>
        <p:sp>
          <p:nvSpPr>
            <p:cNvPr id="819" name="Freeform 816"/>
            <p:cNvSpPr>
              <a:spLocks/>
            </p:cNvSpPr>
            <p:nvPr/>
          </p:nvSpPr>
          <p:spPr bwMode="auto">
            <a:xfrm>
              <a:off x="2591" y="1644"/>
              <a:ext cx="288" cy="265"/>
            </a:xfrm>
            <a:custGeom>
              <a:avLst/>
              <a:gdLst>
                <a:gd name="T0" fmla="*/ 0 w 288"/>
                <a:gd name="T1" fmla="*/ 265 h 265"/>
                <a:gd name="T2" fmla="*/ 288 w 288"/>
                <a:gd name="T3" fmla="*/ 265 h 265"/>
                <a:gd name="T4" fmla="*/ 288 w 288"/>
                <a:gd name="T5" fmla="*/ 0 h 265"/>
                <a:gd name="T6" fmla="*/ 0 w 288"/>
                <a:gd name="T7" fmla="*/ 0 h 265"/>
                <a:gd name="T8" fmla="*/ 0 w 288"/>
                <a:gd name="T9" fmla="*/ 265 h 265"/>
                <a:gd name="T10" fmla="*/ 0 w 288"/>
                <a:gd name="T11" fmla="*/ 265 h 265"/>
                <a:gd name="T12" fmla="*/ 0 60000 65536"/>
                <a:gd name="T13" fmla="*/ 0 60000 65536"/>
                <a:gd name="T14" fmla="*/ 0 60000 65536"/>
                <a:gd name="T15" fmla="*/ 0 60000 65536"/>
                <a:gd name="T16" fmla="*/ 0 60000 65536"/>
                <a:gd name="T17" fmla="*/ 0 60000 65536"/>
                <a:gd name="T18" fmla="*/ 0 w 288"/>
                <a:gd name="T19" fmla="*/ 0 h 265"/>
                <a:gd name="T20" fmla="*/ 288 w 288"/>
                <a:gd name="T21" fmla="*/ 265 h 265"/>
              </a:gdLst>
              <a:ahLst/>
              <a:cxnLst>
                <a:cxn ang="T12">
                  <a:pos x="T0" y="T1"/>
                </a:cxn>
                <a:cxn ang="T13">
                  <a:pos x="T2" y="T3"/>
                </a:cxn>
                <a:cxn ang="T14">
                  <a:pos x="T4" y="T5"/>
                </a:cxn>
                <a:cxn ang="T15">
                  <a:pos x="T6" y="T7"/>
                </a:cxn>
                <a:cxn ang="T16">
                  <a:pos x="T8" y="T9"/>
                </a:cxn>
                <a:cxn ang="T17">
                  <a:pos x="T10" y="T11"/>
                </a:cxn>
              </a:cxnLst>
              <a:rect l="T18" t="T19" r="T20" b="T21"/>
              <a:pathLst>
                <a:path w="288" h="265">
                  <a:moveTo>
                    <a:pt x="0" y="265"/>
                  </a:moveTo>
                  <a:lnTo>
                    <a:pt x="288" y="265"/>
                  </a:lnTo>
                  <a:lnTo>
                    <a:pt x="288" y="0"/>
                  </a:lnTo>
                  <a:lnTo>
                    <a:pt x="0" y="0"/>
                  </a:lnTo>
                  <a:lnTo>
                    <a:pt x="0" y="265"/>
                  </a:lnTo>
                  <a:close/>
                </a:path>
              </a:pathLst>
            </a:custGeom>
            <a:noFill/>
            <a:ln w="3175">
              <a:solidFill>
                <a:srgbClr val="000000"/>
              </a:solidFill>
              <a:round/>
              <a:headEnd/>
              <a:tailEnd/>
            </a:ln>
          </p:spPr>
          <p:txBody>
            <a:bodyPr/>
            <a:lstStyle/>
            <a:p>
              <a:endParaRPr lang="en-US"/>
            </a:p>
          </p:txBody>
        </p:sp>
        <p:sp>
          <p:nvSpPr>
            <p:cNvPr id="820" name="Freeform 817"/>
            <p:cNvSpPr>
              <a:spLocks noEditPoints="1"/>
            </p:cNvSpPr>
            <p:nvPr/>
          </p:nvSpPr>
          <p:spPr bwMode="auto">
            <a:xfrm>
              <a:off x="2590" y="1908"/>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821" name="Freeform 818"/>
            <p:cNvSpPr>
              <a:spLocks/>
            </p:cNvSpPr>
            <p:nvPr/>
          </p:nvSpPr>
          <p:spPr bwMode="auto">
            <a:xfrm>
              <a:off x="2590" y="1908"/>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22" name="Freeform 819"/>
            <p:cNvSpPr>
              <a:spLocks/>
            </p:cNvSpPr>
            <p:nvPr/>
          </p:nvSpPr>
          <p:spPr bwMode="auto">
            <a:xfrm>
              <a:off x="2601"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23" name="Freeform 820"/>
            <p:cNvSpPr>
              <a:spLocks/>
            </p:cNvSpPr>
            <p:nvPr/>
          </p:nvSpPr>
          <p:spPr bwMode="auto">
            <a:xfrm>
              <a:off x="2611" y="1908"/>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24" name="Freeform 821"/>
            <p:cNvSpPr>
              <a:spLocks/>
            </p:cNvSpPr>
            <p:nvPr/>
          </p:nvSpPr>
          <p:spPr bwMode="auto">
            <a:xfrm>
              <a:off x="262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25" name="Freeform 822"/>
            <p:cNvSpPr>
              <a:spLocks/>
            </p:cNvSpPr>
            <p:nvPr/>
          </p:nvSpPr>
          <p:spPr bwMode="auto">
            <a:xfrm>
              <a:off x="2631"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26" name="Freeform 823"/>
            <p:cNvSpPr>
              <a:spLocks/>
            </p:cNvSpPr>
            <p:nvPr/>
          </p:nvSpPr>
          <p:spPr bwMode="auto">
            <a:xfrm>
              <a:off x="264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27" name="Freeform 824"/>
            <p:cNvSpPr>
              <a:spLocks/>
            </p:cNvSpPr>
            <p:nvPr/>
          </p:nvSpPr>
          <p:spPr bwMode="auto">
            <a:xfrm>
              <a:off x="265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28" name="Freeform 825"/>
            <p:cNvSpPr>
              <a:spLocks/>
            </p:cNvSpPr>
            <p:nvPr/>
          </p:nvSpPr>
          <p:spPr bwMode="auto">
            <a:xfrm>
              <a:off x="266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29" name="Freeform 826"/>
            <p:cNvSpPr>
              <a:spLocks/>
            </p:cNvSpPr>
            <p:nvPr/>
          </p:nvSpPr>
          <p:spPr bwMode="auto">
            <a:xfrm>
              <a:off x="267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30" name="Freeform 827"/>
            <p:cNvSpPr>
              <a:spLocks/>
            </p:cNvSpPr>
            <p:nvPr/>
          </p:nvSpPr>
          <p:spPr bwMode="auto">
            <a:xfrm>
              <a:off x="268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31" name="Freeform 828"/>
            <p:cNvSpPr>
              <a:spLocks/>
            </p:cNvSpPr>
            <p:nvPr/>
          </p:nvSpPr>
          <p:spPr bwMode="auto">
            <a:xfrm>
              <a:off x="2692"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32" name="Freeform 829"/>
            <p:cNvSpPr>
              <a:spLocks/>
            </p:cNvSpPr>
            <p:nvPr/>
          </p:nvSpPr>
          <p:spPr bwMode="auto">
            <a:xfrm>
              <a:off x="270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33" name="Freeform 830"/>
            <p:cNvSpPr>
              <a:spLocks/>
            </p:cNvSpPr>
            <p:nvPr/>
          </p:nvSpPr>
          <p:spPr bwMode="auto">
            <a:xfrm>
              <a:off x="2712" y="1908"/>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34" name="Freeform 831"/>
            <p:cNvSpPr>
              <a:spLocks/>
            </p:cNvSpPr>
            <p:nvPr/>
          </p:nvSpPr>
          <p:spPr bwMode="auto">
            <a:xfrm>
              <a:off x="2722"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35" name="Freeform 832"/>
            <p:cNvSpPr>
              <a:spLocks/>
            </p:cNvSpPr>
            <p:nvPr/>
          </p:nvSpPr>
          <p:spPr bwMode="auto">
            <a:xfrm>
              <a:off x="2731" y="1908"/>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36" name="Freeform 833"/>
            <p:cNvSpPr>
              <a:spLocks/>
            </p:cNvSpPr>
            <p:nvPr/>
          </p:nvSpPr>
          <p:spPr bwMode="auto">
            <a:xfrm>
              <a:off x="274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37" name="Freeform 834"/>
            <p:cNvSpPr>
              <a:spLocks/>
            </p:cNvSpPr>
            <p:nvPr/>
          </p:nvSpPr>
          <p:spPr bwMode="auto">
            <a:xfrm>
              <a:off x="275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38" name="Freeform 835"/>
            <p:cNvSpPr>
              <a:spLocks/>
            </p:cNvSpPr>
            <p:nvPr/>
          </p:nvSpPr>
          <p:spPr bwMode="auto">
            <a:xfrm>
              <a:off x="276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39" name="Freeform 836"/>
            <p:cNvSpPr>
              <a:spLocks/>
            </p:cNvSpPr>
            <p:nvPr/>
          </p:nvSpPr>
          <p:spPr bwMode="auto">
            <a:xfrm>
              <a:off x="277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40" name="Freeform 837"/>
            <p:cNvSpPr>
              <a:spLocks/>
            </p:cNvSpPr>
            <p:nvPr/>
          </p:nvSpPr>
          <p:spPr bwMode="auto">
            <a:xfrm>
              <a:off x="2783" y="1908"/>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41" name="Freeform 838"/>
            <p:cNvSpPr>
              <a:spLocks/>
            </p:cNvSpPr>
            <p:nvPr/>
          </p:nvSpPr>
          <p:spPr bwMode="auto">
            <a:xfrm>
              <a:off x="279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42" name="Freeform 839"/>
            <p:cNvSpPr>
              <a:spLocks/>
            </p:cNvSpPr>
            <p:nvPr/>
          </p:nvSpPr>
          <p:spPr bwMode="auto">
            <a:xfrm>
              <a:off x="2802" y="1908"/>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43" name="Freeform 840"/>
            <p:cNvSpPr>
              <a:spLocks/>
            </p:cNvSpPr>
            <p:nvPr/>
          </p:nvSpPr>
          <p:spPr bwMode="auto">
            <a:xfrm>
              <a:off x="2813" y="1908"/>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44" name="Freeform 841"/>
            <p:cNvSpPr>
              <a:spLocks/>
            </p:cNvSpPr>
            <p:nvPr/>
          </p:nvSpPr>
          <p:spPr bwMode="auto">
            <a:xfrm>
              <a:off x="2822" y="1908"/>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45" name="Freeform 842"/>
            <p:cNvSpPr>
              <a:spLocks/>
            </p:cNvSpPr>
            <p:nvPr/>
          </p:nvSpPr>
          <p:spPr bwMode="auto">
            <a:xfrm>
              <a:off x="2833" y="1908"/>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46" name="Freeform 843"/>
            <p:cNvSpPr>
              <a:spLocks/>
            </p:cNvSpPr>
            <p:nvPr/>
          </p:nvSpPr>
          <p:spPr bwMode="auto">
            <a:xfrm>
              <a:off x="2843" y="1908"/>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47" name="Freeform 844"/>
            <p:cNvSpPr>
              <a:spLocks/>
            </p:cNvSpPr>
            <p:nvPr/>
          </p:nvSpPr>
          <p:spPr bwMode="auto">
            <a:xfrm>
              <a:off x="2853"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48" name="Freeform 845"/>
            <p:cNvSpPr>
              <a:spLocks/>
            </p:cNvSpPr>
            <p:nvPr/>
          </p:nvSpPr>
          <p:spPr bwMode="auto">
            <a:xfrm>
              <a:off x="2863" y="1908"/>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49" name="Freeform 846"/>
            <p:cNvSpPr>
              <a:spLocks/>
            </p:cNvSpPr>
            <p:nvPr/>
          </p:nvSpPr>
          <p:spPr bwMode="auto">
            <a:xfrm>
              <a:off x="2873"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50" name="Freeform 847"/>
            <p:cNvSpPr>
              <a:spLocks noEditPoints="1"/>
            </p:cNvSpPr>
            <p:nvPr/>
          </p:nvSpPr>
          <p:spPr bwMode="auto">
            <a:xfrm>
              <a:off x="2590" y="1908"/>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851" name="Freeform 848"/>
            <p:cNvSpPr>
              <a:spLocks/>
            </p:cNvSpPr>
            <p:nvPr/>
          </p:nvSpPr>
          <p:spPr bwMode="auto">
            <a:xfrm>
              <a:off x="2590" y="1908"/>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52" name="Freeform 849"/>
            <p:cNvSpPr>
              <a:spLocks/>
            </p:cNvSpPr>
            <p:nvPr/>
          </p:nvSpPr>
          <p:spPr bwMode="auto">
            <a:xfrm>
              <a:off x="2601"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53" name="Freeform 850"/>
            <p:cNvSpPr>
              <a:spLocks/>
            </p:cNvSpPr>
            <p:nvPr/>
          </p:nvSpPr>
          <p:spPr bwMode="auto">
            <a:xfrm>
              <a:off x="2611" y="1908"/>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54" name="Freeform 851"/>
            <p:cNvSpPr>
              <a:spLocks/>
            </p:cNvSpPr>
            <p:nvPr/>
          </p:nvSpPr>
          <p:spPr bwMode="auto">
            <a:xfrm>
              <a:off x="262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55" name="Freeform 852"/>
            <p:cNvSpPr>
              <a:spLocks/>
            </p:cNvSpPr>
            <p:nvPr/>
          </p:nvSpPr>
          <p:spPr bwMode="auto">
            <a:xfrm>
              <a:off x="2631"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56" name="Freeform 853"/>
            <p:cNvSpPr>
              <a:spLocks/>
            </p:cNvSpPr>
            <p:nvPr/>
          </p:nvSpPr>
          <p:spPr bwMode="auto">
            <a:xfrm>
              <a:off x="264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57" name="Freeform 854"/>
            <p:cNvSpPr>
              <a:spLocks/>
            </p:cNvSpPr>
            <p:nvPr/>
          </p:nvSpPr>
          <p:spPr bwMode="auto">
            <a:xfrm>
              <a:off x="265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58" name="Freeform 855"/>
            <p:cNvSpPr>
              <a:spLocks/>
            </p:cNvSpPr>
            <p:nvPr/>
          </p:nvSpPr>
          <p:spPr bwMode="auto">
            <a:xfrm>
              <a:off x="266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59" name="Freeform 856"/>
            <p:cNvSpPr>
              <a:spLocks/>
            </p:cNvSpPr>
            <p:nvPr/>
          </p:nvSpPr>
          <p:spPr bwMode="auto">
            <a:xfrm>
              <a:off x="267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60" name="Freeform 857"/>
            <p:cNvSpPr>
              <a:spLocks/>
            </p:cNvSpPr>
            <p:nvPr/>
          </p:nvSpPr>
          <p:spPr bwMode="auto">
            <a:xfrm>
              <a:off x="268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61" name="Freeform 858"/>
            <p:cNvSpPr>
              <a:spLocks/>
            </p:cNvSpPr>
            <p:nvPr/>
          </p:nvSpPr>
          <p:spPr bwMode="auto">
            <a:xfrm>
              <a:off x="2692"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62" name="Freeform 859"/>
            <p:cNvSpPr>
              <a:spLocks/>
            </p:cNvSpPr>
            <p:nvPr/>
          </p:nvSpPr>
          <p:spPr bwMode="auto">
            <a:xfrm>
              <a:off x="270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63" name="Freeform 860"/>
            <p:cNvSpPr>
              <a:spLocks/>
            </p:cNvSpPr>
            <p:nvPr/>
          </p:nvSpPr>
          <p:spPr bwMode="auto">
            <a:xfrm>
              <a:off x="2712" y="1908"/>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64" name="Freeform 861"/>
            <p:cNvSpPr>
              <a:spLocks/>
            </p:cNvSpPr>
            <p:nvPr/>
          </p:nvSpPr>
          <p:spPr bwMode="auto">
            <a:xfrm>
              <a:off x="2722"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65" name="Freeform 862"/>
            <p:cNvSpPr>
              <a:spLocks/>
            </p:cNvSpPr>
            <p:nvPr/>
          </p:nvSpPr>
          <p:spPr bwMode="auto">
            <a:xfrm>
              <a:off x="2731" y="1908"/>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66" name="Freeform 863"/>
            <p:cNvSpPr>
              <a:spLocks/>
            </p:cNvSpPr>
            <p:nvPr/>
          </p:nvSpPr>
          <p:spPr bwMode="auto">
            <a:xfrm>
              <a:off x="274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67" name="Freeform 864"/>
            <p:cNvSpPr>
              <a:spLocks/>
            </p:cNvSpPr>
            <p:nvPr/>
          </p:nvSpPr>
          <p:spPr bwMode="auto">
            <a:xfrm>
              <a:off x="275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68" name="Freeform 865"/>
            <p:cNvSpPr>
              <a:spLocks/>
            </p:cNvSpPr>
            <p:nvPr/>
          </p:nvSpPr>
          <p:spPr bwMode="auto">
            <a:xfrm>
              <a:off x="276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69" name="Freeform 866"/>
            <p:cNvSpPr>
              <a:spLocks/>
            </p:cNvSpPr>
            <p:nvPr/>
          </p:nvSpPr>
          <p:spPr bwMode="auto">
            <a:xfrm>
              <a:off x="277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70" name="Freeform 867"/>
            <p:cNvSpPr>
              <a:spLocks/>
            </p:cNvSpPr>
            <p:nvPr/>
          </p:nvSpPr>
          <p:spPr bwMode="auto">
            <a:xfrm>
              <a:off x="2783" y="1908"/>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71" name="Freeform 868"/>
            <p:cNvSpPr>
              <a:spLocks/>
            </p:cNvSpPr>
            <p:nvPr/>
          </p:nvSpPr>
          <p:spPr bwMode="auto">
            <a:xfrm>
              <a:off x="279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72" name="Freeform 869"/>
            <p:cNvSpPr>
              <a:spLocks/>
            </p:cNvSpPr>
            <p:nvPr/>
          </p:nvSpPr>
          <p:spPr bwMode="auto">
            <a:xfrm>
              <a:off x="2802" y="1908"/>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73" name="Freeform 870"/>
            <p:cNvSpPr>
              <a:spLocks/>
            </p:cNvSpPr>
            <p:nvPr/>
          </p:nvSpPr>
          <p:spPr bwMode="auto">
            <a:xfrm>
              <a:off x="2813" y="1908"/>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74" name="Freeform 871"/>
            <p:cNvSpPr>
              <a:spLocks/>
            </p:cNvSpPr>
            <p:nvPr/>
          </p:nvSpPr>
          <p:spPr bwMode="auto">
            <a:xfrm>
              <a:off x="2822" y="1908"/>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75" name="Freeform 872"/>
            <p:cNvSpPr>
              <a:spLocks/>
            </p:cNvSpPr>
            <p:nvPr/>
          </p:nvSpPr>
          <p:spPr bwMode="auto">
            <a:xfrm>
              <a:off x="2833" y="1908"/>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76" name="Freeform 873"/>
            <p:cNvSpPr>
              <a:spLocks/>
            </p:cNvSpPr>
            <p:nvPr/>
          </p:nvSpPr>
          <p:spPr bwMode="auto">
            <a:xfrm>
              <a:off x="2843" y="1908"/>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77" name="Freeform 874"/>
            <p:cNvSpPr>
              <a:spLocks/>
            </p:cNvSpPr>
            <p:nvPr/>
          </p:nvSpPr>
          <p:spPr bwMode="auto">
            <a:xfrm>
              <a:off x="2853"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78" name="Freeform 875"/>
            <p:cNvSpPr>
              <a:spLocks/>
            </p:cNvSpPr>
            <p:nvPr/>
          </p:nvSpPr>
          <p:spPr bwMode="auto">
            <a:xfrm>
              <a:off x="2863" y="1908"/>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79" name="Freeform 876"/>
            <p:cNvSpPr>
              <a:spLocks/>
            </p:cNvSpPr>
            <p:nvPr/>
          </p:nvSpPr>
          <p:spPr bwMode="auto">
            <a:xfrm>
              <a:off x="2873"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0" name="Freeform 877"/>
            <p:cNvSpPr>
              <a:spLocks noEditPoints="1"/>
            </p:cNvSpPr>
            <p:nvPr/>
          </p:nvSpPr>
          <p:spPr bwMode="auto">
            <a:xfrm>
              <a:off x="2590" y="1908"/>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881" name="Freeform 878"/>
            <p:cNvSpPr>
              <a:spLocks/>
            </p:cNvSpPr>
            <p:nvPr/>
          </p:nvSpPr>
          <p:spPr bwMode="auto">
            <a:xfrm>
              <a:off x="2590" y="1908"/>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2" name="Freeform 879"/>
            <p:cNvSpPr>
              <a:spLocks/>
            </p:cNvSpPr>
            <p:nvPr/>
          </p:nvSpPr>
          <p:spPr bwMode="auto">
            <a:xfrm>
              <a:off x="2601"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3" name="Freeform 880"/>
            <p:cNvSpPr>
              <a:spLocks/>
            </p:cNvSpPr>
            <p:nvPr/>
          </p:nvSpPr>
          <p:spPr bwMode="auto">
            <a:xfrm>
              <a:off x="2611" y="1908"/>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84" name="Freeform 881"/>
            <p:cNvSpPr>
              <a:spLocks/>
            </p:cNvSpPr>
            <p:nvPr/>
          </p:nvSpPr>
          <p:spPr bwMode="auto">
            <a:xfrm>
              <a:off x="262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5" name="Freeform 882"/>
            <p:cNvSpPr>
              <a:spLocks/>
            </p:cNvSpPr>
            <p:nvPr/>
          </p:nvSpPr>
          <p:spPr bwMode="auto">
            <a:xfrm>
              <a:off x="2631"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6" name="Freeform 883"/>
            <p:cNvSpPr>
              <a:spLocks/>
            </p:cNvSpPr>
            <p:nvPr/>
          </p:nvSpPr>
          <p:spPr bwMode="auto">
            <a:xfrm>
              <a:off x="264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7" name="Freeform 884"/>
            <p:cNvSpPr>
              <a:spLocks/>
            </p:cNvSpPr>
            <p:nvPr/>
          </p:nvSpPr>
          <p:spPr bwMode="auto">
            <a:xfrm>
              <a:off x="265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8" name="Freeform 885"/>
            <p:cNvSpPr>
              <a:spLocks/>
            </p:cNvSpPr>
            <p:nvPr/>
          </p:nvSpPr>
          <p:spPr bwMode="auto">
            <a:xfrm>
              <a:off x="266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9" name="Freeform 886"/>
            <p:cNvSpPr>
              <a:spLocks/>
            </p:cNvSpPr>
            <p:nvPr/>
          </p:nvSpPr>
          <p:spPr bwMode="auto">
            <a:xfrm>
              <a:off x="267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0" name="Freeform 887"/>
            <p:cNvSpPr>
              <a:spLocks/>
            </p:cNvSpPr>
            <p:nvPr/>
          </p:nvSpPr>
          <p:spPr bwMode="auto">
            <a:xfrm>
              <a:off x="268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1" name="Freeform 888"/>
            <p:cNvSpPr>
              <a:spLocks/>
            </p:cNvSpPr>
            <p:nvPr/>
          </p:nvSpPr>
          <p:spPr bwMode="auto">
            <a:xfrm>
              <a:off x="2692"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2" name="Freeform 889"/>
            <p:cNvSpPr>
              <a:spLocks/>
            </p:cNvSpPr>
            <p:nvPr/>
          </p:nvSpPr>
          <p:spPr bwMode="auto">
            <a:xfrm>
              <a:off x="270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3" name="Freeform 890"/>
            <p:cNvSpPr>
              <a:spLocks/>
            </p:cNvSpPr>
            <p:nvPr/>
          </p:nvSpPr>
          <p:spPr bwMode="auto">
            <a:xfrm>
              <a:off x="2712" y="1908"/>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4" name="Freeform 891"/>
            <p:cNvSpPr>
              <a:spLocks/>
            </p:cNvSpPr>
            <p:nvPr/>
          </p:nvSpPr>
          <p:spPr bwMode="auto">
            <a:xfrm>
              <a:off x="2722"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5" name="Freeform 892"/>
            <p:cNvSpPr>
              <a:spLocks/>
            </p:cNvSpPr>
            <p:nvPr/>
          </p:nvSpPr>
          <p:spPr bwMode="auto">
            <a:xfrm>
              <a:off x="2731" y="1908"/>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6" name="Freeform 893"/>
            <p:cNvSpPr>
              <a:spLocks/>
            </p:cNvSpPr>
            <p:nvPr/>
          </p:nvSpPr>
          <p:spPr bwMode="auto">
            <a:xfrm>
              <a:off x="274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7" name="Freeform 894"/>
            <p:cNvSpPr>
              <a:spLocks/>
            </p:cNvSpPr>
            <p:nvPr/>
          </p:nvSpPr>
          <p:spPr bwMode="auto">
            <a:xfrm>
              <a:off x="275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8" name="Freeform 895"/>
            <p:cNvSpPr>
              <a:spLocks/>
            </p:cNvSpPr>
            <p:nvPr/>
          </p:nvSpPr>
          <p:spPr bwMode="auto">
            <a:xfrm>
              <a:off x="276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9" name="Freeform 896"/>
            <p:cNvSpPr>
              <a:spLocks/>
            </p:cNvSpPr>
            <p:nvPr/>
          </p:nvSpPr>
          <p:spPr bwMode="auto">
            <a:xfrm>
              <a:off x="277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0" name="Freeform 897"/>
            <p:cNvSpPr>
              <a:spLocks/>
            </p:cNvSpPr>
            <p:nvPr/>
          </p:nvSpPr>
          <p:spPr bwMode="auto">
            <a:xfrm>
              <a:off x="2783" y="1908"/>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01" name="Freeform 898"/>
            <p:cNvSpPr>
              <a:spLocks/>
            </p:cNvSpPr>
            <p:nvPr/>
          </p:nvSpPr>
          <p:spPr bwMode="auto">
            <a:xfrm>
              <a:off x="279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2" name="Freeform 899"/>
            <p:cNvSpPr>
              <a:spLocks/>
            </p:cNvSpPr>
            <p:nvPr/>
          </p:nvSpPr>
          <p:spPr bwMode="auto">
            <a:xfrm>
              <a:off x="2802" y="1908"/>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3" name="Freeform 900"/>
            <p:cNvSpPr>
              <a:spLocks/>
            </p:cNvSpPr>
            <p:nvPr/>
          </p:nvSpPr>
          <p:spPr bwMode="auto">
            <a:xfrm>
              <a:off x="2813" y="1908"/>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04" name="Freeform 901"/>
            <p:cNvSpPr>
              <a:spLocks/>
            </p:cNvSpPr>
            <p:nvPr/>
          </p:nvSpPr>
          <p:spPr bwMode="auto">
            <a:xfrm>
              <a:off x="2822" y="1908"/>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5" name="Freeform 902"/>
            <p:cNvSpPr>
              <a:spLocks/>
            </p:cNvSpPr>
            <p:nvPr/>
          </p:nvSpPr>
          <p:spPr bwMode="auto">
            <a:xfrm>
              <a:off x="2833" y="1908"/>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6" name="Freeform 903"/>
            <p:cNvSpPr>
              <a:spLocks/>
            </p:cNvSpPr>
            <p:nvPr/>
          </p:nvSpPr>
          <p:spPr bwMode="auto">
            <a:xfrm>
              <a:off x="2843" y="1908"/>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07" name="Freeform 904"/>
            <p:cNvSpPr>
              <a:spLocks/>
            </p:cNvSpPr>
            <p:nvPr/>
          </p:nvSpPr>
          <p:spPr bwMode="auto">
            <a:xfrm>
              <a:off x="2853"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8" name="Freeform 905"/>
            <p:cNvSpPr>
              <a:spLocks/>
            </p:cNvSpPr>
            <p:nvPr/>
          </p:nvSpPr>
          <p:spPr bwMode="auto">
            <a:xfrm>
              <a:off x="2863" y="1908"/>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9" name="Freeform 906"/>
            <p:cNvSpPr>
              <a:spLocks/>
            </p:cNvSpPr>
            <p:nvPr/>
          </p:nvSpPr>
          <p:spPr bwMode="auto">
            <a:xfrm>
              <a:off x="2873"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0" name="Freeform 907"/>
            <p:cNvSpPr>
              <a:spLocks noEditPoints="1"/>
            </p:cNvSpPr>
            <p:nvPr/>
          </p:nvSpPr>
          <p:spPr bwMode="auto">
            <a:xfrm>
              <a:off x="2590" y="1908"/>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911" name="Freeform 908"/>
            <p:cNvSpPr>
              <a:spLocks/>
            </p:cNvSpPr>
            <p:nvPr/>
          </p:nvSpPr>
          <p:spPr bwMode="auto">
            <a:xfrm>
              <a:off x="2590" y="1908"/>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2" name="Freeform 909"/>
            <p:cNvSpPr>
              <a:spLocks/>
            </p:cNvSpPr>
            <p:nvPr/>
          </p:nvSpPr>
          <p:spPr bwMode="auto">
            <a:xfrm>
              <a:off x="2601"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3" name="Freeform 910"/>
            <p:cNvSpPr>
              <a:spLocks/>
            </p:cNvSpPr>
            <p:nvPr/>
          </p:nvSpPr>
          <p:spPr bwMode="auto">
            <a:xfrm>
              <a:off x="2611" y="1908"/>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14" name="Freeform 911"/>
            <p:cNvSpPr>
              <a:spLocks/>
            </p:cNvSpPr>
            <p:nvPr/>
          </p:nvSpPr>
          <p:spPr bwMode="auto">
            <a:xfrm>
              <a:off x="262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5" name="Freeform 912"/>
            <p:cNvSpPr>
              <a:spLocks/>
            </p:cNvSpPr>
            <p:nvPr/>
          </p:nvSpPr>
          <p:spPr bwMode="auto">
            <a:xfrm>
              <a:off x="2631"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6" name="Freeform 913"/>
            <p:cNvSpPr>
              <a:spLocks/>
            </p:cNvSpPr>
            <p:nvPr/>
          </p:nvSpPr>
          <p:spPr bwMode="auto">
            <a:xfrm>
              <a:off x="264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7" name="Freeform 914"/>
            <p:cNvSpPr>
              <a:spLocks/>
            </p:cNvSpPr>
            <p:nvPr/>
          </p:nvSpPr>
          <p:spPr bwMode="auto">
            <a:xfrm>
              <a:off x="265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8" name="Freeform 915"/>
            <p:cNvSpPr>
              <a:spLocks/>
            </p:cNvSpPr>
            <p:nvPr/>
          </p:nvSpPr>
          <p:spPr bwMode="auto">
            <a:xfrm>
              <a:off x="266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9" name="Freeform 916"/>
            <p:cNvSpPr>
              <a:spLocks/>
            </p:cNvSpPr>
            <p:nvPr/>
          </p:nvSpPr>
          <p:spPr bwMode="auto">
            <a:xfrm>
              <a:off x="267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0" name="Freeform 917"/>
            <p:cNvSpPr>
              <a:spLocks/>
            </p:cNvSpPr>
            <p:nvPr/>
          </p:nvSpPr>
          <p:spPr bwMode="auto">
            <a:xfrm>
              <a:off x="268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1" name="Freeform 918"/>
            <p:cNvSpPr>
              <a:spLocks/>
            </p:cNvSpPr>
            <p:nvPr/>
          </p:nvSpPr>
          <p:spPr bwMode="auto">
            <a:xfrm>
              <a:off x="2692"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2" name="Freeform 919"/>
            <p:cNvSpPr>
              <a:spLocks/>
            </p:cNvSpPr>
            <p:nvPr/>
          </p:nvSpPr>
          <p:spPr bwMode="auto">
            <a:xfrm>
              <a:off x="270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3" name="Freeform 920"/>
            <p:cNvSpPr>
              <a:spLocks/>
            </p:cNvSpPr>
            <p:nvPr/>
          </p:nvSpPr>
          <p:spPr bwMode="auto">
            <a:xfrm>
              <a:off x="2712" y="1908"/>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4" name="Freeform 921"/>
            <p:cNvSpPr>
              <a:spLocks/>
            </p:cNvSpPr>
            <p:nvPr/>
          </p:nvSpPr>
          <p:spPr bwMode="auto">
            <a:xfrm>
              <a:off x="2722"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5" name="Freeform 922"/>
            <p:cNvSpPr>
              <a:spLocks/>
            </p:cNvSpPr>
            <p:nvPr/>
          </p:nvSpPr>
          <p:spPr bwMode="auto">
            <a:xfrm>
              <a:off x="2731" y="1908"/>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6" name="Freeform 923"/>
            <p:cNvSpPr>
              <a:spLocks/>
            </p:cNvSpPr>
            <p:nvPr/>
          </p:nvSpPr>
          <p:spPr bwMode="auto">
            <a:xfrm>
              <a:off x="274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7" name="Freeform 924"/>
            <p:cNvSpPr>
              <a:spLocks/>
            </p:cNvSpPr>
            <p:nvPr/>
          </p:nvSpPr>
          <p:spPr bwMode="auto">
            <a:xfrm>
              <a:off x="275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8" name="Freeform 925"/>
            <p:cNvSpPr>
              <a:spLocks/>
            </p:cNvSpPr>
            <p:nvPr/>
          </p:nvSpPr>
          <p:spPr bwMode="auto">
            <a:xfrm>
              <a:off x="276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9" name="Freeform 926"/>
            <p:cNvSpPr>
              <a:spLocks/>
            </p:cNvSpPr>
            <p:nvPr/>
          </p:nvSpPr>
          <p:spPr bwMode="auto">
            <a:xfrm>
              <a:off x="277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0" name="Freeform 927"/>
            <p:cNvSpPr>
              <a:spLocks/>
            </p:cNvSpPr>
            <p:nvPr/>
          </p:nvSpPr>
          <p:spPr bwMode="auto">
            <a:xfrm>
              <a:off x="2783" y="1908"/>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31" name="Freeform 928"/>
            <p:cNvSpPr>
              <a:spLocks/>
            </p:cNvSpPr>
            <p:nvPr/>
          </p:nvSpPr>
          <p:spPr bwMode="auto">
            <a:xfrm>
              <a:off x="279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2" name="Freeform 929"/>
            <p:cNvSpPr>
              <a:spLocks/>
            </p:cNvSpPr>
            <p:nvPr/>
          </p:nvSpPr>
          <p:spPr bwMode="auto">
            <a:xfrm>
              <a:off x="2802" y="1908"/>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3" name="Freeform 930"/>
            <p:cNvSpPr>
              <a:spLocks/>
            </p:cNvSpPr>
            <p:nvPr/>
          </p:nvSpPr>
          <p:spPr bwMode="auto">
            <a:xfrm>
              <a:off x="2813" y="1908"/>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34" name="Freeform 931"/>
            <p:cNvSpPr>
              <a:spLocks/>
            </p:cNvSpPr>
            <p:nvPr/>
          </p:nvSpPr>
          <p:spPr bwMode="auto">
            <a:xfrm>
              <a:off x="2822" y="1908"/>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5" name="Freeform 932"/>
            <p:cNvSpPr>
              <a:spLocks/>
            </p:cNvSpPr>
            <p:nvPr/>
          </p:nvSpPr>
          <p:spPr bwMode="auto">
            <a:xfrm>
              <a:off x="2833" y="1908"/>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6" name="Freeform 933"/>
            <p:cNvSpPr>
              <a:spLocks/>
            </p:cNvSpPr>
            <p:nvPr/>
          </p:nvSpPr>
          <p:spPr bwMode="auto">
            <a:xfrm>
              <a:off x="2843" y="1908"/>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37" name="Freeform 934"/>
            <p:cNvSpPr>
              <a:spLocks/>
            </p:cNvSpPr>
            <p:nvPr/>
          </p:nvSpPr>
          <p:spPr bwMode="auto">
            <a:xfrm>
              <a:off x="2853"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8" name="Freeform 935"/>
            <p:cNvSpPr>
              <a:spLocks/>
            </p:cNvSpPr>
            <p:nvPr/>
          </p:nvSpPr>
          <p:spPr bwMode="auto">
            <a:xfrm>
              <a:off x="2863" y="1908"/>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9" name="Freeform 936"/>
            <p:cNvSpPr>
              <a:spLocks/>
            </p:cNvSpPr>
            <p:nvPr/>
          </p:nvSpPr>
          <p:spPr bwMode="auto">
            <a:xfrm>
              <a:off x="2873"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0" name="Freeform 937"/>
            <p:cNvSpPr>
              <a:spLocks noEditPoints="1"/>
            </p:cNvSpPr>
            <p:nvPr/>
          </p:nvSpPr>
          <p:spPr bwMode="auto">
            <a:xfrm>
              <a:off x="2590" y="1908"/>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941" name="Freeform 938"/>
            <p:cNvSpPr>
              <a:spLocks/>
            </p:cNvSpPr>
            <p:nvPr/>
          </p:nvSpPr>
          <p:spPr bwMode="auto">
            <a:xfrm>
              <a:off x="2590" y="1908"/>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2" name="Freeform 939"/>
            <p:cNvSpPr>
              <a:spLocks/>
            </p:cNvSpPr>
            <p:nvPr/>
          </p:nvSpPr>
          <p:spPr bwMode="auto">
            <a:xfrm>
              <a:off x="2601"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3" name="Freeform 940"/>
            <p:cNvSpPr>
              <a:spLocks/>
            </p:cNvSpPr>
            <p:nvPr/>
          </p:nvSpPr>
          <p:spPr bwMode="auto">
            <a:xfrm>
              <a:off x="2611" y="1908"/>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44" name="Freeform 941"/>
            <p:cNvSpPr>
              <a:spLocks/>
            </p:cNvSpPr>
            <p:nvPr/>
          </p:nvSpPr>
          <p:spPr bwMode="auto">
            <a:xfrm>
              <a:off x="262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5" name="Freeform 942"/>
            <p:cNvSpPr>
              <a:spLocks/>
            </p:cNvSpPr>
            <p:nvPr/>
          </p:nvSpPr>
          <p:spPr bwMode="auto">
            <a:xfrm>
              <a:off x="2631"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6" name="Freeform 943"/>
            <p:cNvSpPr>
              <a:spLocks/>
            </p:cNvSpPr>
            <p:nvPr/>
          </p:nvSpPr>
          <p:spPr bwMode="auto">
            <a:xfrm>
              <a:off x="264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7" name="Freeform 944"/>
            <p:cNvSpPr>
              <a:spLocks/>
            </p:cNvSpPr>
            <p:nvPr/>
          </p:nvSpPr>
          <p:spPr bwMode="auto">
            <a:xfrm>
              <a:off x="265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8" name="Freeform 945"/>
            <p:cNvSpPr>
              <a:spLocks/>
            </p:cNvSpPr>
            <p:nvPr/>
          </p:nvSpPr>
          <p:spPr bwMode="auto">
            <a:xfrm>
              <a:off x="266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9" name="Freeform 946"/>
            <p:cNvSpPr>
              <a:spLocks/>
            </p:cNvSpPr>
            <p:nvPr/>
          </p:nvSpPr>
          <p:spPr bwMode="auto">
            <a:xfrm>
              <a:off x="267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0" name="Freeform 947"/>
            <p:cNvSpPr>
              <a:spLocks/>
            </p:cNvSpPr>
            <p:nvPr/>
          </p:nvSpPr>
          <p:spPr bwMode="auto">
            <a:xfrm>
              <a:off x="268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1" name="Freeform 948"/>
            <p:cNvSpPr>
              <a:spLocks/>
            </p:cNvSpPr>
            <p:nvPr/>
          </p:nvSpPr>
          <p:spPr bwMode="auto">
            <a:xfrm>
              <a:off x="2692"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2" name="Freeform 949"/>
            <p:cNvSpPr>
              <a:spLocks/>
            </p:cNvSpPr>
            <p:nvPr/>
          </p:nvSpPr>
          <p:spPr bwMode="auto">
            <a:xfrm>
              <a:off x="270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3" name="Freeform 950"/>
            <p:cNvSpPr>
              <a:spLocks/>
            </p:cNvSpPr>
            <p:nvPr/>
          </p:nvSpPr>
          <p:spPr bwMode="auto">
            <a:xfrm>
              <a:off x="2712" y="1908"/>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4" name="Freeform 951"/>
            <p:cNvSpPr>
              <a:spLocks/>
            </p:cNvSpPr>
            <p:nvPr/>
          </p:nvSpPr>
          <p:spPr bwMode="auto">
            <a:xfrm>
              <a:off x="2722"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5" name="Freeform 952"/>
            <p:cNvSpPr>
              <a:spLocks/>
            </p:cNvSpPr>
            <p:nvPr/>
          </p:nvSpPr>
          <p:spPr bwMode="auto">
            <a:xfrm>
              <a:off x="2731" y="1908"/>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6" name="Freeform 953"/>
            <p:cNvSpPr>
              <a:spLocks/>
            </p:cNvSpPr>
            <p:nvPr/>
          </p:nvSpPr>
          <p:spPr bwMode="auto">
            <a:xfrm>
              <a:off x="274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7" name="Freeform 954"/>
            <p:cNvSpPr>
              <a:spLocks/>
            </p:cNvSpPr>
            <p:nvPr/>
          </p:nvSpPr>
          <p:spPr bwMode="auto">
            <a:xfrm>
              <a:off x="275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8" name="Freeform 955"/>
            <p:cNvSpPr>
              <a:spLocks/>
            </p:cNvSpPr>
            <p:nvPr/>
          </p:nvSpPr>
          <p:spPr bwMode="auto">
            <a:xfrm>
              <a:off x="276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9" name="Freeform 956"/>
            <p:cNvSpPr>
              <a:spLocks/>
            </p:cNvSpPr>
            <p:nvPr/>
          </p:nvSpPr>
          <p:spPr bwMode="auto">
            <a:xfrm>
              <a:off x="277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0" name="Freeform 957"/>
            <p:cNvSpPr>
              <a:spLocks/>
            </p:cNvSpPr>
            <p:nvPr/>
          </p:nvSpPr>
          <p:spPr bwMode="auto">
            <a:xfrm>
              <a:off x="2783" y="1908"/>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61" name="Freeform 958"/>
            <p:cNvSpPr>
              <a:spLocks/>
            </p:cNvSpPr>
            <p:nvPr/>
          </p:nvSpPr>
          <p:spPr bwMode="auto">
            <a:xfrm>
              <a:off x="279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2" name="Freeform 959"/>
            <p:cNvSpPr>
              <a:spLocks/>
            </p:cNvSpPr>
            <p:nvPr/>
          </p:nvSpPr>
          <p:spPr bwMode="auto">
            <a:xfrm>
              <a:off x="2802" y="1908"/>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3" name="Freeform 960"/>
            <p:cNvSpPr>
              <a:spLocks/>
            </p:cNvSpPr>
            <p:nvPr/>
          </p:nvSpPr>
          <p:spPr bwMode="auto">
            <a:xfrm>
              <a:off x="2813" y="1908"/>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64" name="Freeform 961"/>
            <p:cNvSpPr>
              <a:spLocks/>
            </p:cNvSpPr>
            <p:nvPr/>
          </p:nvSpPr>
          <p:spPr bwMode="auto">
            <a:xfrm>
              <a:off x="2822" y="1908"/>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5" name="Freeform 962"/>
            <p:cNvSpPr>
              <a:spLocks/>
            </p:cNvSpPr>
            <p:nvPr/>
          </p:nvSpPr>
          <p:spPr bwMode="auto">
            <a:xfrm>
              <a:off x="2833" y="1908"/>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6" name="Freeform 963"/>
            <p:cNvSpPr>
              <a:spLocks/>
            </p:cNvSpPr>
            <p:nvPr/>
          </p:nvSpPr>
          <p:spPr bwMode="auto">
            <a:xfrm>
              <a:off x="2843" y="1908"/>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67" name="Freeform 964"/>
            <p:cNvSpPr>
              <a:spLocks/>
            </p:cNvSpPr>
            <p:nvPr/>
          </p:nvSpPr>
          <p:spPr bwMode="auto">
            <a:xfrm>
              <a:off x="2853"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8" name="Freeform 965"/>
            <p:cNvSpPr>
              <a:spLocks/>
            </p:cNvSpPr>
            <p:nvPr/>
          </p:nvSpPr>
          <p:spPr bwMode="auto">
            <a:xfrm>
              <a:off x="2863" y="1908"/>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9" name="Freeform 966"/>
            <p:cNvSpPr>
              <a:spLocks/>
            </p:cNvSpPr>
            <p:nvPr/>
          </p:nvSpPr>
          <p:spPr bwMode="auto">
            <a:xfrm>
              <a:off x="2873"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70" name="Freeform 967"/>
            <p:cNvSpPr>
              <a:spLocks noEditPoints="1"/>
            </p:cNvSpPr>
            <p:nvPr/>
          </p:nvSpPr>
          <p:spPr bwMode="auto">
            <a:xfrm>
              <a:off x="2590" y="1908"/>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971" name="Freeform 968"/>
            <p:cNvSpPr>
              <a:spLocks/>
            </p:cNvSpPr>
            <p:nvPr/>
          </p:nvSpPr>
          <p:spPr bwMode="auto">
            <a:xfrm>
              <a:off x="2590" y="1908"/>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72" name="Freeform 969"/>
            <p:cNvSpPr>
              <a:spLocks/>
            </p:cNvSpPr>
            <p:nvPr/>
          </p:nvSpPr>
          <p:spPr bwMode="auto">
            <a:xfrm>
              <a:off x="2601"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73" name="Freeform 970"/>
            <p:cNvSpPr>
              <a:spLocks/>
            </p:cNvSpPr>
            <p:nvPr/>
          </p:nvSpPr>
          <p:spPr bwMode="auto">
            <a:xfrm>
              <a:off x="2611" y="1908"/>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74" name="Freeform 971"/>
            <p:cNvSpPr>
              <a:spLocks/>
            </p:cNvSpPr>
            <p:nvPr/>
          </p:nvSpPr>
          <p:spPr bwMode="auto">
            <a:xfrm>
              <a:off x="262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75" name="Freeform 972"/>
            <p:cNvSpPr>
              <a:spLocks/>
            </p:cNvSpPr>
            <p:nvPr/>
          </p:nvSpPr>
          <p:spPr bwMode="auto">
            <a:xfrm>
              <a:off x="2631"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76" name="Freeform 973"/>
            <p:cNvSpPr>
              <a:spLocks/>
            </p:cNvSpPr>
            <p:nvPr/>
          </p:nvSpPr>
          <p:spPr bwMode="auto">
            <a:xfrm>
              <a:off x="264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77" name="Freeform 974"/>
            <p:cNvSpPr>
              <a:spLocks/>
            </p:cNvSpPr>
            <p:nvPr/>
          </p:nvSpPr>
          <p:spPr bwMode="auto">
            <a:xfrm>
              <a:off x="265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78" name="Freeform 975"/>
            <p:cNvSpPr>
              <a:spLocks/>
            </p:cNvSpPr>
            <p:nvPr/>
          </p:nvSpPr>
          <p:spPr bwMode="auto">
            <a:xfrm>
              <a:off x="266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79" name="Freeform 976"/>
            <p:cNvSpPr>
              <a:spLocks/>
            </p:cNvSpPr>
            <p:nvPr/>
          </p:nvSpPr>
          <p:spPr bwMode="auto">
            <a:xfrm>
              <a:off x="267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80" name="Freeform 977"/>
            <p:cNvSpPr>
              <a:spLocks/>
            </p:cNvSpPr>
            <p:nvPr/>
          </p:nvSpPr>
          <p:spPr bwMode="auto">
            <a:xfrm>
              <a:off x="268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81" name="Freeform 978"/>
            <p:cNvSpPr>
              <a:spLocks/>
            </p:cNvSpPr>
            <p:nvPr/>
          </p:nvSpPr>
          <p:spPr bwMode="auto">
            <a:xfrm>
              <a:off x="2692"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82" name="Freeform 979"/>
            <p:cNvSpPr>
              <a:spLocks/>
            </p:cNvSpPr>
            <p:nvPr/>
          </p:nvSpPr>
          <p:spPr bwMode="auto">
            <a:xfrm>
              <a:off x="270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83" name="Freeform 980"/>
            <p:cNvSpPr>
              <a:spLocks/>
            </p:cNvSpPr>
            <p:nvPr/>
          </p:nvSpPr>
          <p:spPr bwMode="auto">
            <a:xfrm>
              <a:off x="2712" y="1908"/>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84" name="Freeform 981"/>
            <p:cNvSpPr>
              <a:spLocks/>
            </p:cNvSpPr>
            <p:nvPr/>
          </p:nvSpPr>
          <p:spPr bwMode="auto">
            <a:xfrm>
              <a:off x="2722"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85" name="Freeform 982"/>
            <p:cNvSpPr>
              <a:spLocks/>
            </p:cNvSpPr>
            <p:nvPr/>
          </p:nvSpPr>
          <p:spPr bwMode="auto">
            <a:xfrm>
              <a:off x="2731" y="1908"/>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86" name="Freeform 983"/>
            <p:cNvSpPr>
              <a:spLocks/>
            </p:cNvSpPr>
            <p:nvPr/>
          </p:nvSpPr>
          <p:spPr bwMode="auto">
            <a:xfrm>
              <a:off x="274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87" name="Freeform 984"/>
            <p:cNvSpPr>
              <a:spLocks/>
            </p:cNvSpPr>
            <p:nvPr/>
          </p:nvSpPr>
          <p:spPr bwMode="auto">
            <a:xfrm>
              <a:off x="275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88" name="Freeform 985"/>
            <p:cNvSpPr>
              <a:spLocks/>
            </p:cNvSpPr>
            <p:nvPr/>
          </p:nvSpPr>
          <p:spPr bwMode="auto">
            <a:xfrm>
              <a:off x="276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89" name="Freeform 986"/>
            <p:cNvSpPr>
              <a:spLocks/>
            </p:cNvSpPr>
            <p:nvPr/>
          </p:nvSpPr>
          <p:spPr bwMode="auto">
            <a:xfrm>
              <a:off x="277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0" name="Freeform 987"/>
            <p:cNvSpPr>
              <a:spLocks/>
            </p:cNvSpPr>
            <p:nvPr/>
          </p:nvSpPr>
          <p:spPr bwMode="auto">
            <a:xfrm>
              <a:off x="2783" y="1908"/>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91" name="Freeform 988"/>
            <p:cNvSpPr>
              <a:spLocks/>
            </p:cNvSpPr>
            <p:nvPr/>
          </p:nvSpPr>
          <p:spPr bwMode="auto">
            <a:xfrm>
              <a:off x="279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2" name="Freeform 989"/>
            <p:cNvSpPr>
              <a:spLocks/>
            </p:cNvSpPr>
            <p:nvPr/>
          </p:nvSpPr>
          <p:spPr bwMode="auto">
            <a:xfrm>
              <a:off x="2802" y="1908"/>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3" name="Freeform 990"/>
            <p:cNvSpPr>
              <a:spLocks/>
            </p:cNvSpPr>
            <p:nvPr/>
          </p:nvSpPr>
          <p:spPr bwMode="auto">
            <a:xfrm>
              <a:off x="2813" y="1908"/>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94" name="Freeform 991"/>
            <p:cNvSpPr>
              <a:spLocks/>
            </p:cNvSpPr>
            <p:nvPr/>
          </p:nvSpPr>
          <p:spPr bwMode="auto">
            <a:xfrm>
              <a:off x="2822" y="1908"/>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5" name="Freeform 992"/>
            <p:cNvSpPr>
              <a:spLocks/>
            </p:cNvSpPr>
            <p:nvPr/>
          </p:nvSpPr>
          <p:spPr bwMode="auto">
            <a:xfrm>
              <a:off x="2833" y="1908"/>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6" name="Freeform 993"/>
            <p:cNvSpPr>
              <a:spLocks/>
            </p:cNvSpPr>
            <p:nvPr/>
          </p:nvSpPr>
          <p:spPr bwMode="auto">
            <a:xfrm>
              <a:off x="2843" y="1908"/>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97" name="Freeform 994"/>
            <p:cNvSpPr>
              <a:spLocks/>
            </p:cNvSpPr>
            <p:nvPr/>
          </p:nvSpPr>
          <p:spPr bwMode="auto">
            <a:xfrm>
              <a:off x="2853"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8" name="Freeform 995"/>
            <p:cNvSpPr>
              <a:spLocks/>
            </p:cNvSpPr>
            <p:nvPr/>
          </p:nvSpPr>
          <p:spPr bwMode="auto">
            <a:xfrm>
              <a:off x="2863" y="1908"/>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9" name="Freeform 996"/>
            <p:cNvSpPr>
              <a:spLocks/>
            </p:cNvSpPr>
            <p:nvPr/>
          </p:nvSpPr>
          <p:spPr bwMode="auto">
            <a:xfrm>
              <a:off x="2873"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0" name="Freeform 997"/>
            <p:cNvSpPr>
              <a:spLocks noEditPoints="1"/>
            </p:cNvSpPr>
            <p:nvPr/>
          </p:nvSpPr>
          <p:spPr bwMode="auto">
            <a:xfrm>
              <a:off x="2590" y="1908"/>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1001" name="Freeform 998"/>
            <p:cNvSpPr>
              <a:spLocks/>
            </p:cNvSpPr>
            <p:nvPr/>
          </p:nvSpPr>
          <p:spPr bwMode="auto">
            <a:xfrm>
              <a:off x="2590" y="1908"/>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2" name="Freeform 999"/>
            <p:cNvSpPr>
              <a:spLocks/>
            </p:cNvSpPr>
            <p:nvPr/>
          </p:nvSpPr>
          <p:spPr bwMode="auto">
            <a:xfrm>
              <a:off x="2601"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3" name="Freeform 1000"/>
            <p:cNvSpPr>
              <a:spLocks/>
            </p:cNvSpPr>
            <p:nvPr/>
          </p:nvSpPr>
          <p:spPr bwMode="auto">
            <a:xfrm>
              <a:off x="2611" y="1908"/>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04" name="Freeform 1001"/>
            <p:cNvSpPr>
              <a:spLocks/>
            </p:cNvSpPr>
            <p:nvPr/>
          </p:nvSpPr>
          <p:spPr bwMode="auto">
            <a:xfrm>
              <a:off x="262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5" name="Freeform 1002"/>
            <p:cNvSpPr>
              <a:spLocks/>
            </p:cNvSpPr>
            <p:nvPr/>
          </p:nvSpPr>
          <p:spPr bwMode="auto">
            <a:xfrm>
              <a:off x="2631"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6" name="Freeform 1003"/>
            <p:cNvSpPr>
              <a:spLocks/>
            </p:cNvSpPr>
            <p:nvPr/>
          </p:nvSpPr>
          <p:spPr bwMode="auto">
            <a:xfrm>
              <a:off x="264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7" name="Freeform 1004"/>
            <p:cNvSpPr>
              <a:spLocks/>
            </p:cNvSpPr>
            <p:nvPr/>
          </p:nvSpPr>
          <p:spPr bwMode="auto">
            <a:xfrm>
              <a:off x="265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8" name="Freeform 1005"/>
            <p:cNvSpPr>
              <a:spLocks/>
            </p:cNvSpPr>
            <p:nvPr/>
          </p:nvSpPr>
          <p:spPr bwMode="auto">
            <a:xfrm>
              <a:off x="266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9" name="Freeform 1006"/>
            <p:cNvSpPr>
              <a:spLocks/>
            </p:cNvSpPr>
            <p:nvPr/>
          </p:nvSpPr>
          <p:spPr bwMode="auto">
            <a:xfrm>
              <a:off x="267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0" name="Freeform 1007"/>
            <p:cNvSpPr>
              <a:spLocks/>
            </p:cNvSpPr>
            <p:nvPr/>
          </p:nvSpPr>
          <p:spPr bwMode="auto">
            <a:xfrm>
              <a:off x="268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1" name="Freeform 1008"/>
            <p:cNvSpPr>
              <a:spLocks/>
            </p:cNvSpPr>
            <p:nvPr/>
          </p:nvSpPr>
          <p:spPr bwMode="auto">
            <a:xfrm>
              <a:off x="2692"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2" name="Freeform 1009"/>
            <p:cNvSpPr>
              <a:spLocks/>
            </p:cNvSpPr>
            <p:nvPr/>
          </p:nvSpPr>
          <p:spPr bwMode="auto">
            <a:xfrm>
              <a:off x="270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grpSp>
      <p:grpSp>
        <p:nvGrpSpPr>
          <p:cNvPr id="812" name="Group 1211"/>
          <p:cNvGrpSpPr>
            <a:grpSpLocks/>
          </p:cNvGrpSpPr>
          <p:nvPr/>
        </p:nvGrpSpPr>
        <p:grpSpPr bwMode="auto">
          <a:xfrm>
            <a:off x="4081463" y="2443302"/>
            <a:ext cx="1363662" cy="1031875"/>
            <a:chOff x="2590" y="1644"/>
            <a:chExt cx="859" cy="650"/>
          </a:xfrm>
        </p:grpSpPr>
        <p:sp>
          <p:nvSpPr>
            <p:cNvPr id="1014" name="Freeform 1011"/>
            <p:cNvSpPr>
              <a:spLocks/>
            </p:cNvSpPr>
            <p:nvPr/>
          </p:nvSpPr>
          <p:spPr bwMode="auto">
            <a:xfrm>
              <a:off x="2712" y="1908"/>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5" name="Freeform 1012"/>
            <p:cNvSpPr>
              <a:spLocks/>
            </p:cNvSpPr>
            <p:nvPr/>
          </p:nvSpPr>
          <p:spPr bwMode="auto">
            <a:xfrm>
              <a:off x="2722"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6" name="Freeform 1013"/>
            <p:cNvSpPr>
              <a:spLocks/>
            </p:cNvSpPr>
            <p:nvPr/>
          </p:nvSpPr>
          <p:spPr bwMode="auto">
            <a:xfrm>
              <a:off x="2731" y="1908"/>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7" name="Freeform 1014"/>
            <p:cNvSpPr>
              <a:spLocks/>
            </p:cNvSpPr>
            <p:nvPr/>
          </p:nvSpPr>
          <p:spPr bwMode="auto">
            <a:xfrm>
              <a:off x="274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8" name="Freeform 1015"/>
            <p:cNvSpPr>
              <a:spLocks/>
            </p:cNvSpPr>
            <p:nvPr/>
          </p:nvSpPr>
          <p:spPr bwMode="auto">
            <a:xfrm>
              <a:off x="275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9" name="Freeform 1016"/>
            <p:cNvSpPr>
              <a:spLocks/>
            </p:cNvSpPr>
            <p:nvPr/>
          </p:nvSpPr>
          <p:spPr bwMode="auto">
            <a:xfrm>
              <a:off x="276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0" name="Freeform 1017"/>
            <p:cNvSpPr>
              <a:spLocks/>
            </p:cNvSpPr>
            <p:nvPr/>
          </p:nvSpPr>
          <p:spPr bwMode="auto">
            <a:xfrm>
              <a:off x="277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1" name="Freeform 1018"/>
            <p:cNvSpPr>
              <a:spLocks/>
            </p:cNvSpPr>
            <p:nvPr/>
          </p:nvSpPr>
          <p:spPr bwMode="auto">
            <a:xfrm>
              <a:off x="2783" y="1908"/>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22" name="Freeform 1019"/>
            <p:cNvSpPr>
              <a:spLocks/>
            </p:cNvSpPr>
            <p:nvPr/>
          </p:nvSpPr>
          <p:spPr bwMode="auto">
            <a:xfrm>
              <a:off x="279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3" name="Freeform 1020"/>
            <p:cNvSpPr>
              <a:spLocks/>
            </p:cNvSpPr>
            <p:nvPr/>
          </p:nvSpPr>
          <p:spPr bwMode="auto">
            <a:xfrm>
              <a:off x="2802" y="1908"/>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4" name="Freeform 1021"/>
            <p:cNvSpPr>
              <a:spLocks/>
            </p:cNvSpPr>
            <p:nvPr/>
          </p:nvSpPr>
          <p:spPr bwMode="auto">
            <a:xfrm>
              <a:off x="2813" y="1908"/>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25" name="Freeform 1022"/>
            <p:cNvSpPr>
              <a:spLocks/>
            </p:cNvSpPr>
            <p:nvPr/>
          </p:nvSpPr>
          <p:spPr bwMode="auto">
            <a:xfrm>
              <a:off x="2822" y="1908"/>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6" name="Freeform 1023"/>
            <p:cNvSpPr>
              <a:spLocks/>
            </p:cNvSpPr>
            <p:nvPr/>
          </p:nvSpPr>
          <p:spPr bwMode="auto">
            <a:xfrm>
              <a:off x="2833" y="1908"/>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7" name="Freeform 1024"/>
            <p:cNvSpPr>
              <a:spLocks/>
            </p:cNvSpPr>
            <p:nvPr/>
          </p:nvSpPr>
          <p:spPr bwMode="auto">
            <a:xfrm>
              <a:off x="2843" y="1908"/>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28" name="Freeform 1025"/>
            <p:cNvSpPr>
              <a:spLocks/>
            </p:cNvSpPr>
            <p:nvPr/>
          </p:nvSpPr>
          <p:spPr bwMode="auto">
            <a:xfrm>
              <a:off x="2853"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9" name="Freeform 1026"/>
            <p:cNvSpPr>
              <a:spLocks/>
            </p:cNvSpPr>
            <p:nvPr/>
          </p:nvSpPr>
          <p:spPr bwMode="auto">
            <a:xfrm>
              <a:off x="2863" y="1908"/>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0" name="Freeform 1027"/>
            <p:cNvSpPr>
              <a:spLocks/>
            </p:cNvSpPr>
            <p:nvPr/>
          </p:nvSpPr>
          <p:spPr bwMode="auto">
            <a:xfrm>
              <a:off x="2873"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1" name="Freeform 1028"/>
            <p:cNvSpPr>
              <a:spLocks noEditPoints="1"/>
            </p:cNvSpPr>
            <p:nvPr/>
          </p:nvSpPr>
          <p:spPr bwMode="auto">
            <a:xfrm>
              <a:off x="2590" y="1908"/>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1032" name="Freeform 1029"/>
            <p:cNvSpPr>
              <a:spLocks/>
            </p:cNvSpPr>
            <p:nvPr/>
          </p:nvSpPr>
          <p:spPr bwMode="auto">
            <a:xfrm>
              <a:off x="2590" y="1908"/>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3" name="Freeform 1030"/>
            <p:cNvSpPr>
              <a:spLocks/>
            </p:cNvSpPr>
            <p:nvPr/>
          </p:nvSpPr>
          <p:spPr bwMode="auto">
            <a:xfrm>
              <a:off x="2601"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4" name="Freeform 1031"/>
            <p:cNvSpPr>
              <a:spLocks/>
            </p:cNvSpPr>
            <p:nvPr/>
          </p:nvSpPr>
          <p:spPr bwMode="auto">
            <a:xfrm>
              <a:off x="2611" y="1908"/>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35" name="Freeform 1032"/>
            <p:cNvSpPr>
              <a:spLocks/>
            </p:cNvSpPr>
            <p:nvPr/>
          </p:nvSpPr>
          <p:spPr bwMode="auto">
            <a:xfrm>
              <a:off x="262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6" name="Freeform 1033"/>
            <p:cNvSpPr>
              <a:spLocks/>
            </p:cNvSpPr>
            <p:nvPr/>
          </p:nvSpPr>
          <p:spPr bwMode="auto">
            <a:xfrm>
              <a:off x="2631"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7" name="Freeform 1034"/>
            <p:cNvSpPr>
              <a:spLocks/>
            </p:cNvSpPr>
            <p:nvPr/>
          </p:nvSpPr>
          <p:spPr bwMode="auto">
            <a:xfrm>
              <a:off x="264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8" name="Freeform 1035"/>
            <p:cNvSpPr>
              <a:spLocks/>
            </p:cNvSpPr>
            <p:nvPr/>
          </p:nvSpPr>
          <p:spPr bwMode="auto">
            <a:xfrm>
              <a:off x="265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9" name="Freeform 1036"/>
            <p:cNvSpPr>
              <a:spLocks/>
            </p:cNvSpPr>
            <p:nvPr/>
          </p:nvSpPr>
          <p:spPr bwMode="auto">
            <a:xfrm>
              <a:off x="266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0" name="Freeform 1037"/>
            <p:cNvSpPr>
              <a:spLocks/>
            </p:cNvSpPr>
            <p:nvPr/>
          </p:nvSpPr>
          <p:spPr bwMode="auto">
            <a:xfrm>
              <a:off x="267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1" name="Freeform 1038"/>
            <p:cNvSpPr>
              <a:spLocks/>
            </p:cNvSpPr>
            <p:nvPr/>
          </p:nvSpPr>
          <p:spPr bwMode="auto">
            <a:xfrm>
              <a:off x="268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2" name="Freeform 1039"/>
            <p:cNvSpPr>
              <a:spLocks/>
            </p:cNvSpPr>
            <p:nvPr/>
          </p:nvSpPr>
          <p:spPr bwMode="auto">
            <a:xfrm>
              <a:off x="2692"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3" name="Freeform 1040"/>
            <p:cNvSpPr>
              <a:spLocks/>
            </p:cNvSpPr>
            <p:nvPr/>
          </p:nvSpPr>
          <p:spPr bwMode="auto">
            <a:xfrm>
              <a:off x="270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4" name="Freeform 1041"/>
            <p:cNvSpPr>
              <a:spLocks/>
            </p:cNvSpPr>
            <p:nvPr/>
          </p:nvSpPr>
          <p:spPr bwMode="auto">
            <a:xfrm>
              <a:off x="2712" y="1908"/>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5" name="Freeform 1042"/>
            <p:cNvSpPr>
              <a:spLocks/>
            </p:cNvSpPr>
            <p:nvPr/>
          </p:nvSpPr>
          <p:spPr bwMode="auto">
            <a:xfrm>
              <a:off x="2722"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6" name="Freeform 1043"/>
            <p:cNvSpPr>
              <a:spLocks/>
            </p:cNvSpPr>
            <p:nvPr/>
          </p:nvSpPr>
          <p:spPr bwMode="auto">
            <a:xfrm>
              <a:off x="2731" y="1908"/>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7" name="Freeform 1044"/>
            <p:cNvSpPr>
              <a:spLocks/>
            </p:cNvSpPr>
            <p:nvPr/>
          </p:nvSpPr>
          <p:spPr bwMode="auto">
            <a:xfrm>
              <a:off x="274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8" name="Freeform 1045"/>
            <p:cNvSpPr>
              <a:spLocks/>
            </p:cNvSpPr>
            <p:nvPr/>
          </p:nvSpPr>
          <p:spPr bwMode="auto">
            <a:xfrm>
              <a:off x="275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9" name="Freeform 1046"/>
            <p:cNvSpPr>
              <a:spLocks/>
            </p:cNvSpPr>
            <p:nvPr/>
          </p:nvSpPr>
          <p:spPr bwMode="auto">
            <a:xfrm>
              <a:off x="276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0" name="Freeform 1047"/>
            <p:cNvSpPr>
              <a:spLocks/>
            </p:cNvSpPr>
            <p:nvPr/>
          </p:nvSpPr>
          <p:spPr bwMode="auto">
            <a:xfrm>
              <a:off x="277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1" name="Freeform 1048"/>
            <p:cNvSpPr>
              <a:spLocks/>
            </p:cNvSpPr>
            <p:nvPr/>
          </p:nvSpPr>
          <p:spPr bwMode="auto">
            <a:xfrm>
              <a:off x="2783" y="1908"/>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52" name="Freeform 1049"/>
            <p:cNvSpPr>
              <a:spLocks/>
            </p:cNvSpPr>
            <p:nvPr/>
          </p:nvSpPr>
          <p:spPr bwMode="auto">
            <a:xfrm>
              <a:off x="279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3" name="Freeform 1050"/>
            <p:cNvSpPr>
              <a:spLocks/>
            </p:cNvSpPr>
            <p:nvPr/>
          </p:nvSpPr>
          <p:spPr bwMode="auto">
            <a:xfrm>
              <a:off x="2802" y="1908"/>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4" name="Freeform 1051"/>
            <p:cNvSpPr>
              <a:spLocks/>
            </p:cNvSpPr>
            <p:nvPr/>
          </p:nvSpPr>
          <p:spPr bwMode="auto">
            <a:xfrm>
              <a:off x="2813" y="1908"/>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55" name="Freeform 1052"/>
            <p:cNvSpPr>
              <a:spLocks/>
            </p:cNvSpPr>
            <p:nvPr/>
          </p:nvSpPr>
          <p:spPr bwMode="auto">
            <a:xfrm>
              <a:off x="2822" y="1908"/>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6" name="Freeform 1053"/>
            <p:cNvSpPr>
              <a:spLocks/>
            </p:cNvSpPr>
            <p:nvPr/>
          </p:nvSpPr>
          <p:spPr bwMode="auto">
            <a:xfrm>
              <a:off x="2833" y="1908"/>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7" name="Freeform 1054"/>
            <p:cNvSpPr>
              <a:spLocks/>
            </p:cNvSpPr>
            <p:nvPr/>
          </p:nvSpPr>
          <p:spPr bwMode="auto">
            <a:xfrm>
              <a:off x="2843" y="1908"/>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58" name="Freeform 1055"/>
            <p:cNvSpPr>
              <a:spLocks/>
            </p:cNvSpPr>
            <p:nvPr/>
          </p:nvSpPr>
          <p:spPr bwMode="auto">
            <a:xfrm>
              <a:off x="2853"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9" name="Freeform 1056"/>
            <p:cNvSpPr>
              <a:spLocks/>
            </p:cNvSpPr>
            <p:nvPr/>
          </p:nvSpPr>
          <p:spPr bwMode="auto">
            <a:xfrm>
              <a:off x="2863" y="1908"/>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0" name="Freeform 1057"/>
            <p:cNvSpPr>
              <a:spLocks/>
            </p:cNvSpPr>
            <p:nvPr/>
          </p:nvSpPr>
          <p:spPr bwMode="auto">
            <a:xfrm>
              <a:off x="2873"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1" name="Freeform 1058"/>
            <p:cNvSpPr>
              <a:spLocks/>
            </p:cNvSpPr>
            <p:nvPr/>
          </p:nvSpPr>
          <p:spPr bwMode="auto">
            <a:xfrm>
              <a:off x="2591" y="1644"/>
              <a:ext cx="80" cy="42"/>
            </a:xfrm>
            <a:custGeom>
              <a:avLst/>
              <a:gdLst>
                <a:gd name="T0" fmla="*/ 0 w 80"/>
                <a:gd name="T1" fmla="*/ 42 h 42"/>
                <a:gd name="T2" fmla="*/ 67 w 80"/>
                <a:gd name="T3" fmla="*/ 42 h 42"/>
                <a:gd name="T4" fmla="*/ 80 w 80"/>
                <a:gd name="T5" fmla="*/ 30 h 42"/>
                <a:gd name="T6" fmla="*/ 80 w 80"/>
                <a:gd name="T7" fmla="*/ 0 h 42"/>
                <a:gd name="T8" fmla="*/ 0 w 80"/>
                <a:gd name="T9" fmla="*/ 0 h 42"/>
                <a:gd name="T10" fmla="*/ 0 w 80"/>
                <a:gd name="T11" fmla="*/ 42 h 42"/>
                <a:gd name="T12" fmla="*/ 0 w 80"/>
                <a:gd name="T13" fmla="*/ 42 h 42"/>
                <a:gd name="T14" fmla="*/ 0 60000 65536"/>
                <a:gd name="T15" fmla="*/ 0 60000 65536"/>
                <a:gd name="T16" fmla="*/ 0 60000 65536"/>
                <a:gd name="T17" fmla="*/ 0 60000 65536"/>
                <a:gd name="T18" fmla="*/ 0 60000 65536"/>
                <a:gd name="T19" fmla="*/ 0 60000 65536"/>
                <a:gd name="T20" fmla="*/ 0 60000 65536"/>
                <a:gd name="T21" fmla="*/ 0 w 80"/>
                <a:gd name="T22" fmla="*/ 0 h 42"/>
                <a:gd name="T23" fmla="*/ 80 w 8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42">
                  <a:moveTo>
                    <a:pt x="0" y="42"/>
                  </a:moveTo>
                  <a:lnTo>
                    <a:pt x="67" y="42"/>
                  </a:lnTo>
                  <a:lnTo>
                    <a:pt x="80" y="30"/>
                  </a:lnTo>
                  <a:lnTo>
                    <a:pt x="80" y="0"/>
                  </a:lnTo>
                  <a:lnTo>
                    <a:pt x="0" y="0"/>
                  </a:lnTo>
                  <a:lnTo>
                    <a:pt x="0" y="42"/>
                  </a:lnTo>
                  <a:close/>
                </a:path>
              </a:pathLst>
            </a:custGeom>
            <a:solidFill>
              <a:srgbClr val="FFFFFF"/>
            </a:solidFill>
            <a:ln w="9525">
              <a:noFill/>
              <a:round/>
              <a:headEnd/>
              <a:tailEnd/>
            </a:ln>
          </p:spPr>
          <p:txBody>
            <a:bodyPr/>
            <a:lstStyle/>
            <a:p>
              <a:endParaRPr lang="en-US"/>
            </a:p>
          </p:txBody>
        </p:sp>
        <p:sp>
          <p:nvSpPr>
            <p:cNvPr id="1062" name="Freeform 1059"/>
            <p:cNvSpPr>
              <a:spLocks/>
            </p:cNvSpPr>
            <p:nvPr/>
          </p:nvSpPr>
          <p:spPr bwMode="auto">
            <a:xfrm>
              <a:off x="2591" y="1644"/>
              <a:ext cx="80" cy="42"/>
            </a:xfrm>
            <a:custGeom>
              <a:avLst/>
              <a:gdLst>
                <a:gd name="T0" fmla="*/ 0 w 80"/>
                <a:gd name="T1" fmla="*/ 42 h 42"/>
                <a:gd name="T2" fmla="*/ 67 w 80"/>
                <a:gd name="T3" fmla="*/ 42 h 42"/>
                <a:gd name="T4" fmla="*/ 80 w 80"/>
                <a:gd name="T5" fmla="*/ 30 h 42"/>
                <a:gd name="T6" fmla="*/ 80 w 80"/>
                <a:gd name="T7" fmla="*/ 0 h 42"/>
                <a:gd name="T8" fmla="*/ 0 w 80"/>
                <a:gd name="T9" fmla="*/ 0 h 42"/>
                <a:gd name="T10" fmla="*/ 0 w 80"/>
                <a:gd name="T11" fmla="*/ 42 h 42"/>
                <a:gd name="T12" fmla="*/ 0 w 80"/>
                <a:gd name="T13" fmla="*/ 42 h 42"/>
                <a:gd name="T14" fmla="*/ 0 60000 65536"/>
                <a:gd name="T15" fmla="*/ 0 60000 65536"/>
                <a:gd name="T16" fmla="*/ 0 60000 65536"/>
                <a:gd name="T17" fmla="*/ 0 60000 65536"/>
                <a:gd name="T18" fmla="*/ 0 60000 65536"/>
                <a:gd name="T19" fmla="*/ 0 60000 65536"/>
                <a:gd name="T20" fmla="*/ 0 60000 65536"/>
                <a:gd name="T21" fmla="*/ 0 w 80"/>
                <a:gd name="T22" fmla="*/ 0 h 42"/>
                <a:gd name="T23" fmla="*/ 80 w 8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42">
                  <a:moveTo>
                    <a:pt x="0" y="42"/>
                  </a:moveTo>
                  <a:lnTo>
                    <a:pt x="67" y="42"/>
                  </a:lnTo>
                  <a:lnTo>
                    <a:pt x="80" y="30"/>
                  </a:lnTo>
                  <a:lnTo>
                    <a:pt x="80" y="0"/>
                  </a:lnTo>
                  <a:lnTo>
                    <a:pt x="0" y="0"/>
                  </a:lnTo>
                  <a:lnTo>
                    <a:pt x="0" y="42"/>
                  </a:lnTo>
                  <a:close/>
                </a:path>
              </a:pathLst>
            </a:custGeom>
            <a:noFill/>
            <a:ln w="3175">
              <a:solidFill>
                <a:srgbClr val="000000"/>
              </a:solidFill>
              <a:round/>
              <a:headEnd/>
              <a:tailEnd/>
            </a:ln>
          </p:spPr>
          <p:txBody>
            <a:bodyPr/>
            <a:lstStyle/>
            <a:p>
              <a:endParaRPr lang="en-US"/>
            </a:p>
          </p:txBody>
        </p:sp>
        <p:sp>
          <p:nvSpPr>
            <p:cNvPr id="1063" name="Freeform 1060"/>
            <p:cNvSpPr>
              <a:spLocks/>
            </p:cNvSpPr>
            <p:nvPr/>
          </p:nvSpPr>
          <p:spPr bwMode="auto">
            <a:xfrm>
              <a:off x="2866" y="1708"/>
              <a:ext cx="0" cy="69"/>
            </a:xfrm>
            <a:custGeom>
              <a:avLst/>
              <a:gdLst>
                <a:gd name="T0" fmla="*/ 69 h 69"/>
                <a:gd name="T1" fmla="*/ 0 h 69"/>
                <a:gd name="T2" fmla="*/ 69 h 69"/>
                <a:gd name="T3" fmla="*/ 69 h 69"/>
                <a:gd name="T4" fmla="*/ 0 60000 65536"/>
                <a:gd name="T5" fmla="*/ 0 60000 65536"/>
                <a:gd name="T6" fmla="*/ 0 60000 65536"/>
                <a:gd name="T7" fmla="*/ 0 60000 65536"/>
                <a:gd name="T8" fmla="*/ 0 h 69"/>
                <a:gd name="T9" fmla="*/ 69 h 69"/>
              </a:gdLst>
              <a:ahLst/>
              <a:cxnLst>
                <a:cxn ang="T4">
                  <a:pos x="0" y="T0"/>
                </a:cxn>
                <a:cxn ang="T5">
                  <a:pos x="0" y="T1"/>
                </a:cxn>
                <a:cxn ang="T6">
                  <a:pos x="0" y="T2"/>
                </a:cxn>
                <a:cxn ang="T7">
                  <a:pos x="0" y="T3"/>
                </a:cxn>
              </a:cxnLst>
              <a:rect l="0" t="T8" r="0" b="T9"/>
              <a:pathLst>
                <a:path h="69">
                  <a:moveTo>
                    <a:pt x="0" y="69"/>
                  </a:moveTo>
                  <a:lnTo>
                    <a:pt x="0" y="0"/>
                  </a:lnTo>
                  <a:lnTo>
                    <a:pt x="0" y="69"/>
                  </a:lnTo>
                  <a:close/>
                </a:path>
              </a:pathLst>
            </a:custGeom>
            <a:noFill/>
            <a:ln w="0">
              <a:solidFill>
                <a:srgbClr val="000000"/>
              </a:solidFill>
              <a:round/>
              <a:headEnd/>
              <a:tailEnd/>
            </a:ln>
          </p:spPr>
          <p:txBody>
            <a:bodyPr/>
            <a:lstStyle/>
            <a:p>
              <a:endParaRPr lang="en-US"/>
            </a:p>
          </p:txBody>
        </p:sp>
        <p:sp>
          <p:nvSpPr>
            <p:cNvPr id="1064" name="Freeform 1061"/>
            <p:cNvSpPr>
              <a:spLocks/>
            </p:cNvSpPr>
            <p:nvPr/>
          </p:nvSpPr>
          <p:spPr bwMode="auto">
            <a:xfrm>
              <a:off x="2736" y="1777"/>
              <a:ext cx="130" cy="0"/>
            </a:xfrm>
            <a:custGeom>
              <a:avLst/>
              <a:gdLst>
                <a:gd name="T0" fmla="*/ 130 w 130"/>
                <a:gd name="T1" fmla="*/ 0 w 130"/>
                <a:gd name="T2" fmla="*/ 130 w 130"/>
                <a:gd name="T3" fmla="*/ 130 w 130"/>
                <a:gd name="T4" fmla="*/ 0 60000 65536"/>
                <a:gd name="T5" fmla="*/ 0 60000 65536"/>
                <a:gd name="T6" fmla="*/ 0 60000 65536"/>
                <a:gd name="T7" fmla="*/ 0 60000 65536"/>
                <a:gd name="T8" fmla="*/ 0 w 130"/>
                <a:gd name="T9" fmla="*/ 130 w 130"/>
              </a:gdLst>
              <a:ahLst/>
              <a:cxnLst>
                <a:cxn ang="T4">
                  <a:pos x="T0" y="0"/>
                </a:cxn>
                <a:cxn ang="T5">
                  <a:pos x="T1" y="0"/>
                </a:cxn>
                <a:cxn ang="T6">
                  <a:pos x="T2" y="0"/>
                </a:cxn>
                <a:cxn ang="T7">
                  <a:pos x="T3" y="0"/>
                </a:cxn>
              </a:cxnLst>
              <a:rect l="T8" t="0" r="T9" b="0"/>
              <a:pathLst>
                <a:path w="130">
                  <a:moveTo>
                    <a:pt x="130" y="0"/>
                  </a:moveTo>
                  <a:lnTo>
                    <a:pt x="0" y="0"/>
                  </a:lnTo>
                  <a:lnTo>
                    <a:pt x="130" y="0"/>
                  </a:lnTo>
                  <a:close/>
                </a:path>
              </a:pathLst>
            </a:custGeom>
            <a:noFill/>
            <a:ln w="0">
              <a:solidFill>
                <a:srgbClr val="000000"/>
              </a:solidFill>
              <a:round/>
              <a:headEnd/>
              <a:tailEnd/>
            </a:ln>
          </p:spPr>
          <p:txBody>
            <a:bodyPr/>
            <a:lstStyle/>
            <a:p>
              <a:endParaRPr lang="en-US"/>
            </a:p>
          </p:txBody>
        </p:sp>
        <p:sp>
          <p:nvSpPr>
            <p:cNvPr id="1065" name="Freeform 1062"/>
            <p:cNvSpPr>
              <a:spLocks/>
            </p:cNvSpPr>
            <p:nvPr/>
          </p:nvSpPr>
          <p:spPr bwMode="auto">
            <a:xfrm>
              <a:off x="2736" y="1777"/>
              <a:ext cx="130" cy="0"/>
            </a:xfrm>
            <a:custGeom>
              <a:avLst/>
              <a:gdLst>
                <a:gd name="T0" fmla="*/ 130 w 130"/>
                <a:gd name="T1" fmla="*/ 0 w 130"/>
                <a:gd name="T2" fmla="*/ 130 w 130"/>
                <a:gd name="T3" fmla="*/ 130 w 130"/>
                <a:gd name="T4" fmla="*/ 0 60000 65536"/>
                <a:gd name="T5" fmla="*/ 0 60000 65536"/>
                <a:gd name="T6" fmla="*/ 0 60000 65536"/>
                <a:gd name="T7" fmla="*/ 0 60000 65536"/>
                <a:gd name="T8" fmla="*/ 0 w 130"/>
                <a:gd name="T9" fmla="*/ 130 w 130"/>
              </a:gdLst>
              <a:ahLst/>
              <a:cxnLst>
                <a:cxn ang="T4">
                  <a:pos x="T0" y="0"/>
                </a:cxn>
                <a:cxn ang="T5">
                  <a:pos x="T1" y="0"/>
                </a:cxn>
                <a:cxn ang="T6">
                  <a:pos x="T2" y="0"/>
                </a:cxn>
                <a:cxn ang="T7">
                  <a:pos x="T3" y="0"/>
                </a:cxn>
              </a:cxnLst>
              <a:rect l="T8" t="0" r="T9" b="0"/>
              <a:pathLst>
                <a:path w="130">
                  <a:moveTo>
                    <a:pt x="130" y="0"/>
                  </a:moveTo>
                  <a:lnTo>
                    <a:pt x="0" y="0"/>
                  </a:lnTo>
                  <a:lnTo>
                    <a:pt x="130" y="0"/>
                  </a:lnTo>
                  <a:close/>
                </a:path>
              </a:pathLst>
            </a:custGeom>
            <a:noFill/>
            <a:ln w="0">
              <a:solidFill>
                <a:srgbClr val="000000"/>
              </a:solidFill>
              <a:round/>
              <a:headEnd/>
              <a:tailEnd/>
            </a:ln>
          </p:spPr>
          <p:txBody>
            <a:bodyPr/>
            <a:lstStyle/>
            <a:p>
              <a:endParaRPr lang="en-US"/>
            </a:p>
          </p:txBody>
        </p:sp>
        <p:sp>
          <p:nvSpPr>
            <p:cNvPr id="1066" name="Freeform 1063"/>
            <p:cNvSpPr>
              <a:spLocks/>
            </p:cNvSpPr>
            <p:nvPr/>
          </p:nvSpPr>
          <p:spPr bwMode="auto">
            <a:xfrm>
              <a:off x="2736" y="1733"/>
              <a:ext cx="130" cy="44"/>
            </a:xfrm>
            <a:custGeom>
              <a:avLst/>
              <a:gdLst>
                <a:gd name="T0" fmla="*/ 0 w 130"/>
                <a:gd name="T1" fmla="*/ 0 h 44"/>
                <a:gd name="T2" fmla="*/ 0 w 130"/>
                <a:gd name="T3" fmla="*/ 44 h 44"/>
                <a:gd name="T4" fmla="*/ 130 w 130"/>
                <a:gd name="T5" fmla="*/ 44 h 44"/>
                <a:gd name="T6" fmla="*/ 130 w 130"/>
                <a:gd name="T7" fmla="*/ 0 h 44"/>
                <a:gd name="T8" fmla="*/ 0 w 130"/>
                <a:gd name="T9" fmla="*/ 0 h 44"/>
                <a:gd name="T10" fmla="*/ 0 w 130"/>
                <a:gd name="T11" fmla="*/ 0 h 44"/>
                <a:gd name="T12" fmla="*/ 0 60000 65536"/>
                <a:gd name="T13" fmla="*/ 0 60000 65536"/>
                <a:gd name="T14" fmla="*/ 0 60000 65536"/>
                <a:gd name="T15" fmla="*/ 0 60000 65536"/>
                <a:gd name="T16" fmla="*/ 0 60000 65536"/>
                <a:gd name="T17" fmla="*/ 0 60000 65536"/>
                <a:gd name="T18" fmla="*/ 0 w 130"/>
                <a:gd name="T19" fmla="*/ 0 h 44"/>
                <a:gd name="T20" fmla="*/ 130 w 130"/>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30" h="44">
                  <a:moveTo>
                    <a:pt x="0" y="0"/>
                  </a:moveTo>
                  <a:lnTo>
                    <a:pt x="0" y="44"/>
                  </a:lnTo>
                  <a:lnTo>
                    <a:pt x="130" y="44"/>
                  </a:lnTo>
                  <a:lnTo>
                    <a:pt x="130" y="0"/>
                  </a:lnTo>
                  <a:lnTo>
                    <a:pt x="0" y="0"/>
                  </a:lnTo>
                  <a:close/>
                </a:path>
              </a:pathLst>
            </a:custGeom>
            <a:solidFill>
              <a:srgbClr val="EAEAEA"/>
            </a:solidFill>
            <a:ln w="9525">
              <a:noFill/>
              <a:round/>
              <a:headEnd/>
              <a:tailEnd/>
            </a:ln>
          </p:spPr>
          <p:txBody>
            <a:bodyPr/>
            <a:lstStyle/>
            <a:p>
              <a:endParaRPr lang="en-US"/>
            </a:p>
          </p:txBody>
        </p:sp>
        <p:sp>
          <p:nvSpPr>
            <p:cNvPr id="1067" name="Freeform 1064"/>
            <p:cNvSpPr>
              <a:spLocks/>
            </p:cNvSpPr>
            <p:nvPr/>
          </p:nvSpPr>
          <p:spPr bwMode="auto">
            <a:xfrm>
              <a:off x="2736" y="1733"/>
              <a:ext cx="130" cy="44"/>
            </a:xfrm>
            <a:custGeom>
              <a:avLst/>
              <a:gdLst>
                <a:gd name="T0" fmla="*/ 130 w 130"/>
                <a:gd name="T1" fmla="*/ 44 h 44"/>
                <a:gd name="T2" fmla="*/ 130 w 130"/>
                <a:gd name="T3" fmla="*/ 0 h 44"/>
                <a:gd name="T4" fmla="*/ 0 w 130"/>
                <a:gd name="T5" fmla="*/ 0 h 44"/>
                <a:gd name="T6" fmla="*/ 0 w 130"/>
                <a:gd name="T7" fmla="*/ 44 h 44"/>
                <a:gd name="T8" fmla="*/ 130 w 130"/>
                <a:gd name="T9" fmla="*/ 44 h 44"/>
                <a:gd name="T10" fmla="*/ 130 w 130"/>
                <a:gd name="T11" fmla="*/ 44 h 44"/>
                <a:gd name="T12" fmla="*/ 0 60000 65536"/>
                <a:gd name="T13" fmla="*/ 0 60000 65536"/>
                <a:gd name="T14" fmla="*/ 0 60000 65536"/>
                <a:gd name="T15" fmla="*/ 0 60000 65536"/>
                <a:gd name="T16" fmla="*/ 0 60000 65536"/>
                <a:gd name="T17" fmla="*/ 0 60000 65536"/>
                <a:gd name="T18" fmla="*/ 0 w 130"/>
                <a:gd name="T19" fmla="*/ 0 h 44"/>
                <a:gd name="T20" fmla="*/ 130 w 130"/>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30" h="44">
                  <a:moveTo>
                    <a:pt x="130" y="44"/>
                  </a:moveTo>
                  <a:lnTo>
                    <a:pt x="130" y="0"/>
                  </a:lnTo>
                  <a:lnTo>
                    <a:pt x="0" y="0"/>
                  </a:lnTo>
                  <a:lnTo>
                    <a:pt x="0" y="44"/>
                  </a:lnTo>
                  <a:lnTo>
                    <a:pt x="130" y="44"/>
                  </a:lnTo>
                  <a:close/>
                </a:path>
              </a:pathLst>
            </a:custGeom>
            <a:noFill/>
            <a:ln w="0">
              <a:solidFill>
                <a:srgbClr val="000000"/>
              </a:solidFill>
              <a:round/>
              <a:headEnd/>
              <a:tailEnd/>
            </a:ln>
          </p:spPr>
          <p:txBody>
            <a:bodyPr/>
            <a:lstStyle/>
            <a:p>
              <a:endParaRPr lang="en-US"/>
            </a:p>
          </p:txBody>
        </p:sp>
        <p:sp>
          <p:nvSpPr>
            <p:cNvPr id="1068" name="Freeform 1065"/>
            <p:cNvSpPr>
              <a:spLocks/>
            </p:cNvSpPr>
            <p:nvPr/>
          </p:nvSpPr>
          <p:spPr bwMode="auto">
            <a:xfrm>
              <a:off x="2736" y="1708"/>
              <a:ext cx="130" cy="25"/>
            </a:xfrm>
            <a:custGeom>
              <a:avLst/>
              <a:gdLst>
                <a:gd name="T0" fmla="*/ 0 w 130"/>
                <a:gd name="T1" fmla="*/ 0 h 25"/>
                <a:gd name="T2" fmla="*/ 0 w 130"/>
                <a:gd name="T3" fmla="*/ 25 h 25"/>
                <a:gd name="T4" fmla="*/ 130 w 130"/>
                <a:gd name="T5" fmla="*/ 25 h 25"/>
                <a:gd name="T6" fmla="*/ 130 w 130"/>
                <a:gd name="T7" fmla="*/ 0 h 25"/>
                <a:gd name="T8" fmla="*/ 0 w 130"/>
                <a:gd name="T9" fmla="*/ 0 h 25"/>
                <a:gd name="T10" fmla="*/ 0 w 130"/>
                <a:gd name="T11" fmla="*/ 0 h 25"/>
                <a:gd name="T12" fmla="*/ 0 60000 65536"/>
                <a:gd name="T13" fmla="*/ 0 60000 65536"/>
                <a:gd name="T14" fmla="*/ 0 60000 65536"/>
                <a:gd name="T15" fmla="*/ 0 60000 65536"/>
                <a:gd name="T16" fmla="*/ 0 60000 65536"/>
                <a:gd name="T17" fmla="*/ 0 60000 65536"/>
                <a:gd name="T18" fmla="*/ 0 w 130"/>
                <a:gd name="T19" fmla="*/ 0 h 25"/>
                <a:gd name="T20" fmla="*/ 130 w 13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30" h="25">
                  <a:moveTo>
                    <a:pt x="0" y="0"/>
                  </a:moveTo>
                  <a:lnTo>
                    <a:pt x="0" y="25"/>
                  </a:lnTo>
                  <a:lnTo>
                    <a:pt x="130" y="25"/>
                  </a:lnTo>
                  <a:lnTo>
                    <a:pt x="130" y="0"/>
                  </a:lnTo>
                  <a:lnTo>
                    <a:pt x="0" y="0"/>
                  </a:lnTo>
                  <a:close/>
                </a:path>
              </a:pathLst>
            </a:custGeom>
            <a:solidFill>
              <a:srgbClr val="FFFFFF"/>
            </a:solidFill>
            <a:ln w="9525">
              <a:noFill/>
              <a:round/>
              <a:headEnd/>
              <a:tailEnd/>
            </a:ln>
          </p:spPr>
          <p:txBody>
            <a:bodyPr/>
            <a:lstStyle/>
            <a:p>
              <a:endParaRPr lang="en-US"/>
            </a:p>
          </p:txBody>
        </p:sp>
        <p:sp>
          <p:nvSpPr>
            <p:cNvPr id="1069" name="Freeform 1066"/>
            <p:cNvSpPr>
              <a:spLocks/>
            </p:cNvSpPr>
            <p:nvPr/>
          </p:nvSpPr>
          <p:spPr bwMode="auto">
            <a:xfrm>
              <a:off x="2736" y="1708"/>
              <a:ext cx="130" cy="25"/>
            </a:xfrm>
            <a:custGeom>
              <a:avLst/>
              <a:gdLst>
                <a:gd name="T0" fmla="*/ 130 w 130"/>
                <a:gd name="T1" fmla="*/ 25 h 25"/>
                <a:gd name="T2" fmla="*/ 130 w 130"/>
                <a:gd name="T3" fmla="*/ 0 h 25"/>
                <a:gd name="T4" fmla="*/ 0 w 130"/>
                <a:gd name="T5" fmla="*/ 0 h 25"/>
                <a:gd name="T6" fmla="*/ 0 w 130"/>
                <a:gd name="T7" fmla="*/ 25 h 25"/>
                <a:gd name="T8" fmla="*/ 130 w 130"/>
                <a:gd name="T9" fmla="*/ 25 h 25"/>
                <a:gd name="T10" fmla="*/ 130 w 130"/>
                <a:gd name="T11" fmla="*/ 25 h 25"/>
                <a:gd name="T12" fmla="*/ 0 60000 65536"/>
                <a:gd name="T13" fmla="*/ 0 60000 65536"/>
                <a:gd name="T14" fmla="*/ 0 60000 65536"/>
                <a:gd name="T15" fmla="*/ 0 60000 65536"/>
                <a:gd name="T16" fmla="*/ 0 60000 65536"/>
                <a:gd name="T17" fmla="*/ 0 60000 65536"/>
                <a:gd name="T18" fmla="*/ 0 w 130"/>
                <a:gd name="T19" fmla="*/ 0 h 25"/>
                <a:gd name="T20" fmla="*/ 130 w 13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30" h="25">
                  <a:moveTo>
                    <a:pt x="130" y="25"/>
                  </a:moveTo>
                  <a:lnTo>
                    <a:pt x="130" y="0"/>
                  </a:lnTo>
                  <a:lnTo>
                    <a:pt x="0" y="0"/>
                  </a:lnTo>
                  <a:lnTo>
                    <a:pt x="0" y="25"/>
                  </a:lnTo>
                  <a:lnTo>
                    <a:pt x="130" y="25"/>
                  </a:lnTo>
                  <a:close/>
                </a:path>
              </a:pathLst>
            </a:custGeom>
            <a:noFill/>
            <a:ln w="0">
              <a:solidFill>
                <a:srgbClr val="000000"/>
              </a:solidFill>
              <a:round/>
              <a:headEnd/>
              <a:tailEnd/>
            </a:ln>
          </p:spPr>
          <p:txBody>
            <a:bodyPr/>
            <a:lstStyle/>
            <a:p>
              <a:endParaRPr lang="en-US"/>
            </a:p>
          </p:txBody>
        </p:sp>
        <p:sp>
          <p:nvSpPr>
            <p:cNvPr id="1070" name="Freeform 1067"/>
            <p:cNvSpPr>
              <a:spLocks/>
            </p:cNvSpPr>
            <p:nvPr/>
          </p:nvSpPr>
          <p:spPr bwMode="auto">
            <a:xfrm>
              <a:off x="2736" y="1708"/>
              <a:ext cx="130" cy="69"/>
            </a:xfrm>
            <a:custGeom>
              <a:avLst/>
              <a:gdLst>
                <a:gd name="T0" fmla="*/ 130 w 130"/>
                <a:gd name="T1" fmla="*/ 69 h 69"/>
                <a:gd name="T2" fmla="*/ 130 w 130"/>
                <a:gd name="T3" fmla="*/ 0 h 69"/>
                <a:gd name="T4" fmla="*/ 0 w 130"/>
                <a:gd name="T5" fmla="*/ 0 h 69"/>
                <a:gd name="T6" fmla="*/ 0 w 130"/>
                <a:gd name="T7" fmla="*/ 69 h 69"/>
                <a:gd name="T8" fmla="*/ 130 w 130"/>
                <a:gd name="T9" fmla="*/ 69 h 69"/>
                <a:gd name="T10" fmla="*/ 130 w 130"/>
                <a:gd name="T11" fmla="*/ 69 h 69"/>
                <a:gd name="T12" fmla="*/ 0 60000 65536"/>
                <a:gd name="T13" fmla="*/ 0 60000 65536"/>
                <a:gd name="T14" fmla="*/ 0 60000 65536"/>
                <a:gd name="T15" fmla="*/ 0 60000 65536"/>
                <a:gd name="T16" fmla="*/ 0 60000 65536"/>
                <a:gd name="T17" fmla="*/ 0 60000 65536"/>
                <a:gd name="T18" fmla="*/ 0 w 130"/>
                <a:gd name="T19" fmla="*/ 0 h 69"/>
                <a:gd name="T20" fmla="*/ 130 w 130"/>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130" h="69">
                  <a:moveTo>
                    <a:pt x="130" y="69"/>
                  </a:moveTo>
                  <a:lnTo>
                    <a:pt x="130" y="0"/>
                  </a:lnTo>
                  <a:lnTo>
                    <a:pt x="0" y="0"/>
                  </a:lnTo>
                  <a:lnTo>
                    <a:pt x="0" y="69"/>
                  </a:lnTo>
                  <a:lnTo>
                    <a:pt x="130" y="69"/>
                  </a:lnTo>
                  <a:close/>
                </a:path>
              </a:pathLst>
            </a:custGeom>
            <a:noFill/>
            <a:ln w="0">
              <a:solidFill>
                <a:srgbClr val="000000"/>
              </a:solidFill>
              <a:round/>
              <a:headEnd/>
              <a:tailEnd/>
            </a:ln>
          </p:spPr>
          <p:txBody>
            <a:bodyPr/>
            <a:lstStyle/>
            <a:p>
              <a:endParaRPr lang="en-US"/>
            </a:p>
          </p:txBody>
        </p:sp>
        <p:sp>
          <p:nvSpPr>
            <p:cNvPr id="1071" name="Freeform 1068"/>
            <p:cNvSpPr>
              <a:spLocks/>
            </p:cNvSpPr>
            <p:nvPr/>
          </p:nvSpPr>
          <p:spPr bwMode="auto">
            <a:xfrm>
              <a:off x="2867" y="1791"/>
              <a:ext cx="0" cy="105"/>
            </a:xfrm>
            <a:custGeom>
              <a:avLst/>
              <a:gdLst>
                <a:gd name="T0" fmla="*/ 105 h 105"/>
                <a:gd name="T1" fmla="*/ 0 h 105"/>
                <a:gd name="T2" fmla="*/ 105 h 105"/>
                <a:gd name="T3" fmla="*/ 105 h 105"/>
                <a:gd name="T4" fmla="*/ 0 60000 65536"/>
                <a:gd name="T5" fmla="*/ 0 60000 65536"/>
                <a:gd name="T6" fmla="*/ 0 60000 65536"/>
                <a:gd name="T7" fmla="*/ 0 60000 65536"/>
                <a:gd name="T8" fmla="*/ 0 h 105"/>
                <a:gd name="T9" fmla="*/ 105 h 105"/>
              </a:gdLst>
              <a:ahLst/>
              <a:cxnLst>
                <a:cxn ang="T4">
                  <a:pos x="0" y="T0"/>
                </a:cxn>
                <a:cxn ang="T5">
                  <a:pos x="0" y="T1"/>
                </a:cxn>
                <a:cxn ang="T6">
                  <a:pos x="0" y="T2"/>
                </a:cxn>
                <a:cxn ang="T7">
                  <a:pos x="0" y="T3"/>
                </a:cxn>
              </a:cxnLst>
              <a:rect l="0" t="T8" r="0" b="T9"/>
              <a:pathLst>
                <a:path h="105">
                  <a:moveTo>
                    <a:pt x="0" y="105"/>
                  </a:moveTo>
                  <a:lnTo>
                    <a:pt x="0" y="0"/>
                  </a:lnTo>
                  <a:lnTo>
                    <a:pt x="0" y="105"/>
                  </a:lnTo>
                  <a:close/>
                </a:path>
              </a:pathLst>
            </a:custGeom>
            <a:noFill/>
            <a:ln w="0">
              <a:solidFill>
                <a:srgbClr val="000000"/>
              </a:solidFill>
              <a:round/>
              <a:headEnd/>
              <a:tailEnd/>
            </a:ln>
          </p:spPr>
          <p:txBody>
            <a:bodyPr/>
            <a:lstStyle/>
            <a:p>
              <a:endParaRPr lang="en-US"/>
            </a:p>
          </p:txBody>
        </p:sp>
        <p:sp>
          <p:nvSpPr>
            <p:cNvPr id="1072" name="Freeform 1069"/>
            <p:cNvSpPr>
              <a:spLocks/>
            </p:cNvSpPr>
            <p:nvPr/>
          </p:nvSpPr>
          <p:spPr bwMode="auto">
            <a:xfrm>
              <a:off x="2736" y="1896"/>
              <a:ext cx="131" cy="0"/>
            </a:xfrm>
            <a:custGeom>
              <a:avLst/>
              <a:gdLst>
                <a:gd name="T0" fmla="*/ 131 w 131"/>
                <a:gd name="T1" fmla="*/ 0 w 131"/>
                <a:gd name="T2" fmla="*/ 131 w 131"/>
                <a:gd name="T3" fmla="*/ 131 w 131"/>
                <a:gd name="T4" fmla="*/ 0 60000 65536"/>
                <a:gd name="T5" fmla="*/ 0 60000 65536"/>
                <a:gd name="T6" fmla="*/ 0 60000 65536"/>
                <a:gd name="T7" fmla="*/ 0 60000 65536"/>
                <a:gd name="T8" fmla="*/ 0 w 131"/>
                <a:gd name="T9" fmla="*/ 131 w 131"/>
              </a:gdLst>
              <a:ahLst/>
              <a:cxnLst>
                <a:cxn ang="T4">
                  <a:pos x="T0" y="0"/>
                </a:cxn>
                <a:cxn ang="T5">
                  <a:pos x="T1" y="0"/>
                </a:cxn>
                <a:cxn ang="T6">
                  <a:pos x="T2" y="0"/>
                </a:cxn>
                <a:cxn ang="T7">
                  <a:pos x="T3" y="0"/>
                </a:cxn>
              </a:cxnLst>
              <a:rect l="T8" t="0" r="T9" b="0"/>
              <a:pathLst>
                <a:path w="131">
                  <a:moveTo>
                    <a:pt x="131" y="0"/>
                  </a:moveTo>
                  <a:lnTo>
                    <a:pt x="0" y="0"/>
                  </a:lnTo>
                  <a:lnTo>
                    <a:pt x="131" y="0"/>
                  </a:lnTo>
                  <a:close/>
                </a:path>
              </a:pathLst>
            </a:custGeom>
            <a:noFill/>
            <a:ln w="0">
              <a:solidFill>
                <a:srgbClr val="000000"/>
              </a:solidFill>
              <a:round/>
              <a:headEnd/>
              <a:tailEnd/>
            </a:ln>
          </p:spPr>
          <p:txBody>
            <a:bodyPr/>
            <a:lstStyle/>
            <a:p>
              <a:endParaRPr lang="en-US"/>
            </a:p>
          </p:txBody>
        </p:sp>
        <p:sp>
          <p:nvSpPr>
            <p:cNvPr id="1073" name="Freeform 1070"/>
            <p:cNvSpPr>
              <a:spLocks/>
            </p:cNvSpPr>
            <p:nvPr/>
          </p:nvSpPr>
          <p:spPr bwMode="auto">
            <a:xfrm>
              <a:off x="2736" y="1859"/>
              <a:ext cx="131" cy="37"/>
            </a:xfrm>
            <a:custGeom>
              <a:avLst/>
              <a:gdLst>
                <a:gd name="T0" fmla="*/ 0 w 131"/>
                <a:gd name="T1" fmla="*/ 0 h 37"/>
                <a:gd name="T2" fmla="*/ 0 w 131"/>
                <a:gd name="T3" fmla="*/ 37 h 37"/>
                <a:gd name="T4" fmla="*/ 131 w 131"/>
                <a:gd name="T5" fmla="*/ 37 h 37"/>
                <a:gd name="T6" fmla="*/ 131 w 131"/>
                <a:gd name="T7" fmla="*/ 0 h 37"/>
                <a:gd name="T8" fmla="*/ 0 w 131"/>
                <a:gd name="T9" fmla="*/ 0 h 37"/>
                <a:gd name="T10" fmla="*/ 0 w 131"/>
                <a:gd name="T11" fmla="*/ 0 h 37"/>
                <a:gd name="T12" fmla="*/ 0 60000 65536"/>
                <a:gd name="T13" fmla="*/ 0 60000 65536"/>
                <a:gd name="T14" fmla="*/ 0 60000 65536"/>
                <a:gd name="T15" fmla="*/ 0 60000 65536"/>
                <a:gd name="T16" fmla="*/ 0 60000 65536"/>
                <a:gd name="T17" fmla="*/ 0 60000 65536"/>
                <a:gd name="T18" fmla="*/ 0 w 131"/>
                <a:gd name="T19" fmla="*/ 0 h 37"/>
                <a:gd name="T20" fmla="*/ 131 w 131"/>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131" h="37">
                  <a:moveTo>
                    <a:pt x="0" y="0"/>
                  </a:moveTo>
                  <a:lnTo>
                    <a:pt x="0" y="37"/>
                  </a:lnTo>
                  <a:lnTo>
                    <a:pt x="131" y="37"/>
                  </a:lnTo>
                  <a:lnTo>
                    <a:pt x="131" y="0"/>
                  </a:lnTo>
                  <a:lnTo>
                    <a:pt x="0" y="0"/>
                  </a:lnTo>
                  <a:close/>
                </a:path>
              </a:pathLst>
            </a:custGeom>
            <a:solidFill>
              <a:srgbClr val="C0C0C0"/>
            </a:solidFill>
            <a:ln w="9525">
              <a:noFill/>
              <a:round/>
              <a:headEnd/>
              <a:tailEnd/>
            </a:ln>
          </p:spPr>
          <p:txBody>
            <a:bodyPr/>
            <a:lstStyle/>
            <a:p>
              <a:endParaRPr lang="en-US"/>
            </a:p>
          </p:txBody>
        </p:sp>
        <p:sp>
          <p:nvSpPr>
            <p:cNvPr id="1074" name="Freeform 1071"/>
            <p:cNvSpPr>
              <a:spLocks/>
            </p:cNvSpPr>
            <p:nvPr/>
          </p:nvSpPr>
          <p:spPr bwMode="auto">
            <a:xfrm>
              <a:off x="2736" y="1859"/>
              <a:ext cx="131" cy="37"/>
            </a:xfrm>
            <a:custGeom>
              <a:avLst/>
              <a:gdLst>
                <a:gd name="T0" fmla="*/ 131 w 131"/>
                <a:gd name="T1" fmla="*/ 37 h 37"/>
                <a:gd name="T2" fmla="*/ 131 w 131"/>
                <a:gd name="T3" fmla="*/ 0 h 37"/>
                <a:gd name="T4" fmla="*/ 0 w 131"/>
                <a:gd name="T5" fmla="*/ 0 h 37"/>
                <a:gd name="T6" fmla="*/ 0 w 131"/>
                <a:gd name="T7" fmla="*/ 37 h 37"/>
                <a:gd name="T8" fmla="*/ 131 w 131"/>
                <a:gd name="T9" fmla="*/ 37 h 37"/>
                <a:gd name="T10" fmla="*/ 131 w 131"/>
                <a:gd name="T11" fmla="*/ 37 h 37"/>
                <a:gd name="T12" fmla="*/ 0 60000 65536"/>
                <a:gd name="T13" fmla="*/ 0 60000 65536"/>
                <a:gd name="T14" fmla="*/ 0 60000 65536"/>
                <a:gd name="T15" fmla="*/ 0 60000 65536"/>
                <a:gd name="T16" fmla="*/ 0 60000 65536"/>
                <a:gd name="T17" fmla="*/ 0 60000 65536"/>
                <a:gd name="T18" fmla="*/ 0 w 131"/>
                <a:gd name="T19" fmla="*/ 0 h 37"/>
                <a:gd name="T20" fmla="*/ 131 w 131"/>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131" h="37">
                  <a:moveTo>
                    <a:pt x="131" y="37"/>
                  </a:moveTo>
                  <a:lnTo>
                    <a:pt x="131" y="0"/>
                  </a:lnTo>
                  <a:lnTo>
                    <a:pt x="0" y="0"/>
                  </a:lnTo>
                  <a:lnTo>
                    <a:pt x="0" y="37"/>
                  </a:lnTo>
                  <a:lnTo>
                    <a:pt x="131" y="37"/>
                  </a:lnTo>
                  <a:close/>
                </a:path>
              </a:pathLst>
            </a:custGeom>
            <a:noFill/>
            <a:ln w="0">
              <a:solidFill>
                <a:srgbClr val="FF6600"/>
              </a:solidFill>
              <a:round/>
              <a:headEnd/>
              <a:tailEnd/>
            </a:ln>
          </p:spPr>
          <p:txBody>
            <a:bodyPr/>
            <a:lstStyle/>
            <a:p>
              <a:endParaRPr lang="en-US"/>
            </a:p>
          </p:txBody>
        </p:sp>
        <p:sp>
          <p:nvSpPr>
            <p:cNvPr id="1075" name="Freeform 1072"/>
            <p:cNvSpPr>
              <a:spLocks/>
            </p:cNvSpPr>
            <p:nvPr/>
          </p:nvSpPr>
          <p:spPr bwMode="auto">
            <a:xfrm>
              <a:off x="2736" y="1815"/>
              <a:ext cx="131" cy="44"/>
            </a:xfrm>
            <a:custGeom>
              <a:avLst/>
              <a:gdLst>
                <a:gd name="T0" fmla="*/ 0 w 131"/>
                <a:gd name="T1" fmla="*/ 0 h 44"/>
                <a:gd name="T2" fmla="*/ 0 w 131"/>
                <a:gd name="T3" fmla="*/ 44 h 44"/>
                <a:gd name="T4" fmla="*/ 131 w 131"/>
                <a:gd name="T5" fmla="*/ 44 h 44"/>
                <a:gd name="T6" fmla="*/ 131 w 131"/>
                <a:gd name="T7" fmla="*/ 0 h 44"/>
                <a:gd name="T8" fmla="*/ 0 w 131"/>
                <a:gd name="T9" fmla="*/ 0 h 44"/>
                <a:gd name="T10" fmla="*/ 0 w 131"/>
                <a:gd name="T11" fmla="*/ 0 h 44"/>
                <a:gd name="T12" fmla="*/ 0 60000 65536"/>
                <a:gd name="T13" fmla="*/ 0 60000 65536"/>
                <a:gd name="T14" fmla="*/ 0 60000 65536"/>
                <a:gd name="T15" fmla="*/ 0 60000 65536"/>
                <a:gd name="T16" fmla="*/ 0 60000 65536"/>
                <a:gd name="T17" fmla="*/ 0 60000 65536"/>
                <a:gd name="T18" fmla="*/ 0 w 131"/>
                <a:gd name="T19" fmla="*/ 0 h 44"/>
                <a:gd name="T20" fmla="*/ 131 w 131"/>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31" h="44">
                  <a:moveTo>
                    <a:pt x="0" y="0"/>
                  </a:moveTo>
                  <a:lnTo>
                    <a:pt x="0" y="44"/>
                  </a:lnTo>
                  <a:lnTo>
                    <a:pt x="131" y="44"/>
                  </a:lnTo>
                  <a:lnTo>
                    <a:pt x="131" y="0"/>
                  </a:lnTo>
                  <a:lnTo>
                    <a:pt x="0" y="0"/>
                  </a:lnTo>
                  <a:close/>
                </a:path>
              </a:pathLst>
            </a:custGeom>
            <a:solidFill>
              <a:srgbClr val="EAEAEA"/>
            </a:solidFill>
            <a:ln w="9525">
              <a:noFill/>
              <a:round/>
              <a:headEnd/>
              <a:tailEnd/>
            </a:ln>
          </p:spPr>
          <p:txBody>
            <a:bodyPr/>
            <a:lstStyle/>
            <a:p>
              <a:endParaRPr lang="en-US"/>
            </a:p>
          </p:txBody>
        </p:sp>
        <p:sp>
          <p:nvSpPr>
            <p:cNvPr id="1076" name="Freeform 1073"/>
            <p:cNvSpPr>
              <a:spLocks/>
            </p:cNvSpPr>
            <p:nvPr/>
          </p:nvSpPr>
          <p:spPr bwMode="auto">
            <a:xfrm>
              <a:off x="2736" y="1815"/>
              <a:ext cx="131" cy="44"/>
            </a:xfrm>
            <a:custGeom>
              <a:avLst/>
              <a:gdLst>
                <a:gd name="T0" fmla="*/ 131 w 131"/>
                <a:gd name="T1" fmla="*/ 44 h 44"/>
                <a:gd name="T2" fmla="*/ 131 w 131"/>
                <a:gd name="T3" fmla="*/ 0 h 44"/>
                <a:gd name="T4" fmla="*/ 0 w 131"/>
                <a:gd name="T5" fmla="*/ 0 h 44"/>
                <a:gd name="T6" fmla="*/ 0 w 131"/>
                <a:gd name="T7" fmla="*/ 44 h 44"/>
                <a:gd name="T8" fmla="*/ 131 w 131"/>
                <a:gd name="T9" fmla="*/ 44 h 44"/>
                <a:gd name="T10" fmla="*/ 131 w 131"/>
                <a:gd name="T11" fmla="*/ 44 h 44"/>
                <a:gd name="T12" fmla="*/ 0 60000 65536"/>
                <a:gd name="T13" fmla="*/ 0 60000 65536"/>
                <a:gd name="T14" fmla="*/ 0 60000 65536"/>
                <a:gd name="T15" fmla="*/ 0 60000 65536"/>
                <a:gd name="T16" fmla="*/ 0 60000 65536"/>
                <a:gd name="T17" fmla="*/ 0 60000 65536"/>
                <a:gd name="T18" fmla="*/ 0 w 131"/>
                <a:gd name="T19" fmla="*/ 0 h 44"/>
                <a:gd name="T20" fmla="*/ 131 w 131"/>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31" h="44">
                  <a:moveTo>
                    <a:pt x="131" y="44"/>
                  </a:moveTo>
                  <a:lnTo>
                    <a:pt x="131" y="0"/>
                  </a:lnTo>
                  <a:lnTo>
                    <a:pt x="0" y="0"/>
                  </a:lnTo>
                  <a:lnTo>
                    <a:pt x="0" y="44"/>
                  </a:lnTo>
                  <a:lnTo>
                    <a:pt x="131" y="44"/>
                  </a:lnTo>
                  <a:close/>
                </a:path>
              </a:pathLst>
            </a:custGeom>
            <a:noFill/>
            <a:ln w="0">
              <a:solidFill>
                <a:srgbClr val="000000"/>
              </a:solidFill>
              <a:round/>
              <a:headEnd/>
              <a:tailEnd/>
            </a:ln>
          </p:spPr>
          <p:txBody>
            <a:bodyPr/>
            <a:lstStyle/>
            <a:p>
              <a:endParaRPr lang="en-US"/>
            </a:p>
          </p:txBody>
        </p:sp>
        <p:sp>
          <p:nvSpPr>
            <p:cNvPr id="1077" name="Freeform 1074"/>
            <p:cNvSpPr>
              <a:spLocks/>
            </p:cNvSpPr>
            <p:nvPr/>
          </p:nvSpPr>
          <p:spPr bwMode="auto">
            <a:xfrm>
              <a:off x="2736" y="1791"/>
              <a:ext cx="131" cy="24"/>
            </a:xfrm>
            <a:custGeom>
              <a:avLst/>
              <a:gdLst>
                <a:gd name="T0" fmla="*/ 0 w 131"/>
                <a:gd name="T1" fmla="*/ 0 h 24"/>
                <a:gd name="T2" fmla="*/ 0 w 131"/>
                <a:gd name="T3" fmla="*/ 24 h 24"/>
                <a:gd name="T4" fmla="*/ 131 w 131"/>
                <a:gd name="T5" fmla="*/ 24 h 24"/>
                <a:gd name="T6" fmla="*/ 131 w 131"/>
                <a:gd name="T7" fmla="*/ 0 h 24"/>
                <a:gd name="T8" fmla="*/ 0 w 131"/>
                <a:gd name="T9" fmla="*/ 0 h 24"/>
                <a:gd name="T10" fmla="*/ 0 w 131"/>
                <a:gd name="T11" fmla="*/ 0 h 24"/>
                <a:gd name="T12" fmla="*/ 0 60000 65536"/>
                <a:gd name="T13" fmla="*/ 0 60000 65536"/>
                <a:gd name="T14" fmla="*/ 0 60000 65536"/>
                <a:gd name="T15" fmla="*/ 0 60000 65536"/>
                <a:gd name="T16" fmla="*/ 0 60000 65536"/>
                <a:gd name="T17" fmla="*/ 0 60000 65536"/>
                <a:gd name="T18" fmla="*/ 0 w 131"/>
                <a:gd name="T19" fmla="*/ 0 h 24"/>
                <a:gd name="T20" fmla="*/ 131 w 131"/>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31" h="24">
                  <a:moveTo>
                    <a:pt x="0" y="0"/>
                  </a:moveTo>
                  <a:lnTo>
                    <a:pt x="0" y="24"/>
                  </a:lnTo>
                  <a:lnTo>
                    <a:pt x="131" y="24"/>
                  </a:lnTo>
                  <a:lnTo>
                    <a:pt x="131" y="0"/>
                  </a:lnTo>
                  <a:lnTo>
                    <a:pt x="0" y="0"/>
                  </a:lnTo>
                  <a:close/>
                </a:path>
              </a:pathLst>
            </a:custGeom>
            <a:solidFill>
              <a:srgbClr val="FFFFFF"/>
            </a:solidFill>
            <a:ln w="9525">
              <a:noFill/>
              <a:round/>
              <a:headEnd/>
              <a:tailEnd/>
            </a:ln>
          </p:spPr>
          <p:txBody>
            <a:bodyPr/>
            <a:lstStyle/>
            <a:p>
              <a:endParaRPr lang="en-US"/>
            </a:p>
          </p:txBody>
        </p:sp>
        <p:sp>
          <p:nvSpPr>
            <p:cNvPr id="1078" name="Freeform 1075"/>
            <p:cNvSpPr>
              <a:spLocks/>
            </p:cNvSpPr>
            <p:nvPr/>
          </p:nvSpPr>
          <p:spPr bwMode="auto">
            <a:xfrm>
              <a:off x="2736" y="1791"/>
              <a:ext cx="131" cy="24"/>
            </a:xfrm>
            <a:custGeom>
              <a:avLst/>
              <a:gdLst>
                <a:gd name="T0" fmla="*/ 131 w 131"/>
                <a:gd name="T1" fmla="*/ 24 h 24"/>
                <a:gd name="T2" fmla="*/ 131 w 131"/>
                <a:gd name="T3" fmla="*/ 0 h 24"/>
                <a:gd name="T4" fmla="*/ 0 w 131"/>
                <a:gd name="T5" fmla="*/ 0 h 24"/>
                <a:gd name="T6" fmla="*/ 0 w 131"/>
                <a:gd name="T7" fmla="*/ 24 h 24"/>
                <a:gd name="T8" fmla="*/ 131 w 131"/>
                <a:gd name="T9" fmla="*/ 24 h 24"/>
                <a:gd name="T10" fmla="*/ 131 w 131"/>
                <a:gd name="T11" fmla="*/ 24 h 24"/>
                <a:gd name="T12" fmla="*/ 0 60000 65536"/>
                <a:gd name="T13" fmla="*/ 0 60000 65536"/>
                <a:gd name="T14" fmla="*/ 0 60000 65536"/>
                <a:gd name="T15" fmla="*/ 0 60000 65536"/>
                <a:gd name="T16" fmla="*/ 0 60000 65536"/>
                <a:gd name="T17" fmla="*/ 0 60000 65536"/>
                <a:gd name="T18" fmla="*/ 0 w 131"/>
                <a:gd name="T19" fmla="*/ 0 h 24"/>
                <a:gd name="T20" fmla="*/ 131 w 131"/>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31" h="24">
                  <a:moveTo>
                    <a:pt x="131" y="24"/>
                  </a:moveTo>
                  <a:lnTo>
                    <a:pt x="131" y="0"/>
                  </a:lnTo>
                  <a:lnTo>
                    <a:pt x="0" y="0"/>
                  </a:lnTo>
                  <a:lnTo>
                    <a:pt x="0" y="24"/>
                  </a:lnTo>
                  <a:lnTo>
                    <a:pt x="131" y="24"/>
                  </a:lnTo>
                  <a:close/>
                </a:path>
              </a:pathLst>
            </a:custGeom>
            <a:noFill/>
            <a:ln w="0">
              <a:solidFill>
                <a:srgbClr val="000000"/>
              </a:solidFill>
              <a:round/>
              <a:headEnd/>
              <a:tailEnd/>
            </a:ln>
          </p:spPr>
          <p:txBody>
            <a:bodyPr/>
            <a:lstStyle/>
            <a:p>
              <a:endParaRPr lang="en-US"/>
            </a:p>
          </p:txBody>
        </p:sp>
        <p:sp>
          <p:nvSpPr>
            <p:cNvPr id="1079" name="Freeform 1076"/>
            <p:cNvSpPr>
              <a:spLocks/>
            </p:cNvSpPr>
            <p:nvPr/>
          </p:nvSpPr>
          <p:spPr bwMode="auto">
            <a:xfrm>
              <a:off x="2736" y="1791"/>
              <a:ext cx="131" cy="105"/>
            </a:xfrm>
            <a:custGeom>
              <a:avLst/>
              <a:gdLst>
                <a:gd name="T0" fmla="*/ 131 w 131"/>
                <a:gd name="T1" fmla="*/ 105 h 105"/>
                <a:gd name="T2" fmla="*/ 131 w 131"/>
                <a:gd name="T3" fmla="*/ 0 h 105"/>
                <a:gd name="T4" fmla="*/ 0 w 131"/>
                <a:gd name="T5" fmla="*/ 0 h 105"/>
                <a:gd name="T6" fmla="*/ 0 w 131"/>
                <a:gd name="T7" fmla="*/ 105 h 105"/>
                <a:gd name="T8" fmla="*/ 131 w 131"/>
                <a:gd name="T9" fmla="*/ 105 h 105"/>
                <a:gd name="T10" fmla="*/ 131 w 131"/>
                <a:gd name="T11" fmla="*/ 105 h 105"/>
                <a:gd name="T12" fmla="*/ 0 60000 65536"/>
                <a:gd name="T13" fmla="*/ 0 60000 65536"/>
                <a:gd name="T14" fmla="*/ 0 60000 65536"/>
                <a:gd name="T15" fmla="*/ 0 60000 65536"/>
                <a:gd name="T16" fmla="*/ 0 60000 65536"/>
                <a:gd name="T17" fmla="*/ 0 60000 65536"/>
                <a:gd name="T18" fmla="*/ 0 w 131"/>
                <a:gd name="T19" fmla="*/ 0 h 105"/>
                <a:gd name="T20" fmla="*/ 131 w 131"/>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131" h="105">
                  <a:moveTo>
                    <a:pt x="131" y="105"/>
                  </a:moveTo>
                  <a:lnTo>
                    <a:pt x="131" y="0"/>
                  </a:lnTo>
                  <a:lnTo>
                    <a:pt x="0" y="0"/>
                  </a:lnTo>
                  <a:lnTo>
                    <a:pt x="0" y="105"/>
                  </a:lnTo>
                  <a:lnTo>
                    <a:pt x="131" y="105"/>
                  </a:lnTo>
                  <a:close/>
                </a:path>
              </a:pathLst>
            </a:custGeom>
            <a:noFill/>
            <a:ln w="0">
              <a:solidFill>
                <a:srgbClr val="000000"/>
              </a:solidFill>
              <a:round/>
              <a:headEnd/>
              <a:tailEnd/>
            </a:ln>
          </p:spPr>
          <p:txBody>
            <a:bodyPr/>
            <a:lstStyle/>
            <a:p>
              <a:endParaRPr lang="en-US"/>
            </a:p>
          </p:txBody>
        </p:sp>
        <p:sp>
          <p:nvSpPr>
            <p:cNvPr id="1080" name="Freeform 1077"/>
            <p:cNvSpPr>
              <a:spLocks/>
            </p:cNvSpPr>
            <p:nvPr/>
          </p:nvSpPr>
          <p:spPr bwMode="auto">
            <a:xfrm>
              <a:off x="2730" y="1719"/>
              <a:ext cx="13" cy="12"/>
            </a:xfrm>
            <a:custGeom>
              <a:avLst/>
              <a:gdLst>
                <a:gd name="T0" fmla="*/ 0 w 13"/>
                <a:gd name="T1" fmla="*/ 0 h 12"/>
                <a:gd name="T2" fmla="*/ 0 w 13"/>
                <a:gd name="T3" fmla="*/ 12 h 12"/>
                <a:gd name="T4" fmla="*/ 13 w 13"/>
                <a:gd name="T5" fmla="*/ 12 h 12"/>
                <a:gd name="T6" fmla="*/ 13 w 13"/>
                <a:gd name="T7" fmla="*/ 0 h 12"/>
                <a:gd name="T8" fmla="*/ 0 w 13"/>
                <a:gd name="T9" fmla="*/ 0 h 12"/>
                <a:gd name="T10" fmla="*/ 0 w 13"/>
                <a:gd name="T11" fmla="*/ 0 h 12"/>
                <a:gd name="T12" fmla="*/ 0 60000 65536"/>
                <a:gd name="T13" fmla="*/ 0 60000 65536"/>
                <a:gd name="T14" fmla="*/ 0 60000 65536"/>
                <a:gd name="T15" fmla="*/ 0 60000 65536"/>
                <a:gd name="T16" fmla="*/ 0 60000 65536"/>
                <a:gd name="T17" fmla="*/ 0 60000 65536"/>
                <a:gd name="T18" fmla="*/ 0 w 13"/>
                <a:gd name="T19" fmla="*/ 0 h 12"/>
                <a:gd name="T20" fmla="*/ 13 w 13"/>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3" h="12">
                  <a:moveTo>
                    <a:pt x="0" y="0"/>
                  </a:moveTo>
                  <a:lnTo>
                    <a:pt x="0" y="12"/>
                  </a:lnTo>
                  <a:lnTo>
                    <a:pt x="13" y="12"/>
                  </a:lnTo>
                  <a:lnTo>
                    <a:pt x="13" y="0"/>
                  </a:lnTo>
                  <a:lnTo>
                    <a:pt x="0" y="0"/>
                  </a:lnTo>
                  <a:close/>
                </a:path>
              </a:pathLst>
            </a:custGeom>
            <a:solidFill>
              <a:srgbClr val="FFFFFF"/>
            </a:solidFill>
            <a:ln w="9525">
              <a:noFill/>
              <a:round/>
              <a:headEnd/>
              <a:tailEnd/>
            </a:ln>
          </p:spPr>
          <p:txBody>
            <a:bodyPr/>
            <a:lstStyle/>
            <a:p>
              <a:endParaRPr lang="en-US"/>
            </a:p>
          </p:txBody>
        </p:sp>
        <p:sp>
          <p:nvSpPr>
            <p:cNvPr id="1081" name="Freeform 1078"/>
            <p:cNvSpPr>
              <a:spLocks/>
            </p:cNvSpPr>
            <p:nvPr/>
          </p:nvSpPr>
          <p:spPr bwMode="auto">
            <a:xfrm>
              <a:off x="2730" y="1719"/>
              <a:ext cx="13" cy="12"/>
            </a:xfrm>
            <a:custGeom>
              <a:avLst/>
              <a:gdLst>
                <a:gd name="T0" fmla="*/ 0 w 13"/>
                <a:gd name="T1" fmla="*/ 12 h 12"/>
                <a:gd name="T2" fmla="*/ 13 w 13"/>
                <a:gd name="T3" fmla="*/ 12 h 12"/>
                <a:gd name="T4" fmla="*/ 13 w 13"/>
                <a:gd name="T5" fmla="*/ 0 h 12"/>
                <a:gd name="T6" fmla="*/ 0 w 13"/>
                <a:gd name="T7" fmla="*/ 0 h 12"/>
                <a:gd name="T8" fmla="*/ 0 w 13"/>
                <a:gd name="T9" fmla="*/ 12 h 12"/>
                <a:gd name="T10" fmla="*/ 0 w 13"/>
                <a:gd name="T11" fmla="*/ 12 h 12"/>
                <a:gd name="T12" fmla="*/ 0 60000 65536"/>
                <a:gd name="T13" fmla="*/ 0 60000 65536"/>
                <a:gd name="T14" fmla="*/ 0 60000 65536"/>
                <a:gd name="T15" fmla="*/ 0 60000 65536"/>
                <a:gd name="T16" fmla="*/ 0 60000 65536"/>
                <a:gd name="T17" fmla="*/ 0 60000 65536"/>
                <a:gd name="T18" fmla="*/ 0 w 13"/>
                <a:gd name="T19" fmla="*/ 0 h 12"/>
                <a:gd name="T20" fmla="*/ 13 w 13"/>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3" h="12">
                  <a:moveTo>
                    <a:pt x="0" y="12"/>
                  </a:moveTo>
                  <a:lnTo>
                    <a:pt x="13" y="12"/>
                  </a:lnTo>
                  <a:lnTo>
                    <a:pt x="13" y="0"/>
                  </a:lnTo>
                  <a:lnTo>
                    <a:pt x="0" y="0"/>
                  </a:lnTo>
                  <a:lnTo>
                    <a:pt x="0" y="12"/>
                  </a:lnTo>
                  <a:close/>
                </a:path>
              </a:pathLst>
            </a:custGeom>
            <a:noFill/>
            <a:ln w="0">
              <a:solidFill>
                <a:srgbClr val="000000"/>
              </a:solidFill>
              <a:round/>
              <a:headEnd/>
              <a:tailEnd/>
            </a:ln>
          </p:spPr>
          <p:txBody>
            <a:bodyPr/>
            <a:lstStyle/>
            <a:p>
              <a:endParaRPr lang="en-US"/>
            </a:p>
          </p:txBody>
        </p:sp>
        <p:sp>
          <p:nvSpPr>
            <p:cNvPr id="1082" name="Freeform 1079"/>
            <p:cNvSpPr>
              <a:spLocks/>
            </p:cNvSpPr>
            <p:nvPr/>
          </p:nvSpPr>
          <p:spPr bwMode="auto">
            <a:xfrm>
              <a:off x="2730" y="1811"/>
              <a:ext cx="13" cy="12"/>
            </a:xfrm>
            <a:custGeom>
              <a:avLst/>
              <a:gdLst>
                <a:gd name="T0" fmla="*/ 0 w 13"/>
                <a:gd name="T1" fmla="*/ 0 h 12"/>
                <a:gd name="T2" fmla="*/ 0 w 13"/>
                <a:gd name="T3" fmla="*/ 12 h 12"/>
                <a:gd name="T4" fmla="*/ 13 w 13"/>
                <a:gd name="T5" fmla="*/ 12 h 12"/>
                <a:gd name="T6" fmla="*/ 13 w 13"/>
                <a:gd name="T7" fmla="*/ 0 h 12"/>
                <a:gd name="T8" fmla="*/ 0 w 13"/>
                <a:gd name="T9" fmla="*/ 0 h 12"/>
                <a:gd name="T10" fmla="*/ 0 w 13"/>
                <a:gd name="T11" fmla="*/ 0 h 12"/>
                <a:gd name="T12" fmla="*/ 0 60000 65536"/>
                <a:gd name="T13" fmla="*/ 0 60000 65536"/>
                <a:gd name="T14" fmla="*/ 0 60000 65536"/>
                <a:gd name="T15" fmla="*/ 0 60000 65536"/>
                <a:gd name="T16" fmla="*/ 0 60000 65536"/>
                <a:gd name="T17" fmla="*/ 0 60000 65536"/>
                <a:gd name="T18" fmla="*/ 0 w 13"/>
                <a:gd name="T19" fmla="*/ 0 h 12"/>
                <a:gd name="T20" fmla="*/ 13 w 13"/>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3" h="12">
                  <a:moveTo>
                    <a:pt x="0" y="0"/>
                  </a:moveTo>
                  <a:lnTo>
                    <a:pt x="0" y="12"/>
                  </a:lnTo>
                  <a:lnTo>
                    <a:pt x="13" y="12"/>
                  </a:lnTo>
                  <a:lnTo>
                    <a:pt x="13" y="0"/>
                  </a:lnTo>
                  <a:lnTo>
                    <a:pt x="0" y="0"/>
                  </a:lnTo>
                  <a:close/>
                </a:path>
              </a:pathLst>
            </a:custGeom>
            <a:solidFill>
              <a:srgbClr val="FFFFFF"/>
            </a:solidFill>
            <a:ln w="9525">
              <a:noFill/>
              <a:round/>
              <a:headEnd/>
              <a:tailEnd/>
            </a:ln>
          </p:spPr>
          <p:txBody>
            <a:bodyPr/>
            <a:lstStyle/>
            <a:p>
              <a:endParaRPr lang="en-US"/>
            </a:p>
          </p:txBody>
        </p:sp>
        <p:sp>
          <p:nvSpPr>
            <p:cNvPr id="1083" name="Freeform 1080"/>
            <p:cNvSpPr>
              <a:spLocks/>
            </p:cNvSpPr>
            <p:nvPr/>
          </p:nvSpPr>
          <p:spPr bwMode="auto">
            <a:xfrm>
              <a:off x="2730" y="1811"/>
              <a:ext cx="13" cy="12"/>
            </a:xfrm>
            <a:custGeom>
              <a:avLst/>
              <a:gdLst>
                <a:gd name="T0" fmla="*/ 0 w 13"/>
                <a:gd name="T1" fmla="*/ 12 h 12"/>
                <a:gd name="T2" fmla="*/ 13 w 13"/>
                <a:gd name="T3" fmla="*/ 12 h 12"/>
                <a:gd name="T4" fmla="*/ 13 w 13"/>
                <a:gd name="T5" fmla="*/ 0 h 12"/>
                <a:gd name="T6" fmla="*/ 0 w 13"/>
                <a:gd name="T7" fmla="*/ 0 h 12"/>
                <a:gd name="T8" fmla="*/ 0 w 13"/>
                <a:gd name="T9" fmla="*/ 12 h 12"/>
                <a:gd name="T10" fmla="*/ 0 w 13"/>
                <a:gd name="T11" fmla="*/ 12 h 12"/>
                <a:gd name="T12" fmla="*/ 0 60000 65536"/>
                <a:gd name="T13" fmla="*/ 0 60000 65536"/>
                <a:gd name="T14" fmla="*/ 0 60000 65536"/>
                <a:gd name="T15" fmla="*/ 0 60000 65536"/>
                <a:gd name="T16" fmla="*/ 0 60000 65536"/>
                <a:gd name="T17" fmla="*/ 0 60000 65536"/>
                <a:gd name="T18" fmla="*/ 0 w 13"/>
                <a:gd name="T19" fmla="*/ 0 h 12"/>
                <a:gd name="T20" fmla="*/ 13 w 13"/>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3" h="12">
                  <a:moveTo>
                    <a:pt x="0" y="12"/>
                  </a:moveTo>
                  <a:lnTo>
                    <a:pt x="13" y="12"/>
                  </a:lnTo>
                  <a:lnTo>
                    <a:pt x="13" y="0"/>
                  </a:lnTo>
                  <a:lnTo>
                    <a:pt x="0" y="0"/>
                  </a:lnTo>
                  <a:lnTo>
                    <a:pt x="0" y="12"/>
                  </a:lnTo>
                  <a:close/>
                </a:path>
              </a:pathLst>
            </a:custGeom>
            <a:noFill/>
            <a:ln w="0">
              <a:solidFill>
                <a:srgbClr val="000000"/>
              </a:solidFill>
              <a:round/>
              <a:headEnd/>
              <a:tailEnd/>
            </a:ln>
          </p:spPr>
          <p:txBody>
            <a:bodyPr/>
            <a:lstStyle/>
            <a:p>
              <a:endParaRPr lang="en-US"/>
            </a:p>
          </p:txBody>
        </p:sp>
        <p:sp>
          <p:nvSpPr>
            <p:cNvPr id="1084" name="Freeform 1081"/>
            <p:cNvSpPr>
              <a:spLocks noEditPoints="1"/>
            </p:cNvSpPr>
            <p:nvPr/>
          </p:nvSpPr>
          <p:spPr bwMode="auto">
            <a:xfrm>
              <a:off x="2656" y="1771"/>
              <a:ext cx="53" cy="63"/>
            </a:xfrm>
            <a:custGeom>
              <a:avLst/>
              <a:gdLst>
                <a:gd name="T0" fmla="*/ 0 w 53"/>
                <a:gd name="T1" fmla="*/ 63 h 63"/>
                <a:gd name="T2" fmla="*/ 10 w 53"/>
                <a:gd name="T3" fmla="*/ 50 h 63"/>
                <a:gd name="T4" fmla="*/ 11 w 53"/>
                <a:gd name="T5" fmla="*/ 50 h 63"/>
                <a:gd name="T6" fmla="*/ 11 w 53"/>
                <a:gd name="T7" fmla="*/ 50 h 63"/>
                <a:gd name="T8" fmla="*/ 1 w 53"/>
                <a:gd name="T9" fmla="*/ 63 h 63"/>
                <a:gd name="T10" fmla="*/ 0 w 53"/>
                <a:gd name="T11" fmla="*/ 63 h 63"/>
                <a:gd name="T12" fmla="*/ 0 w 53"/>
                <a:gd name="T13" fmla="*/ 63 h 63"/>
                <a:gd name="T14" fmla="*/ 0 w 53"/>
                <a:gd name="T15" fmla="*/ 63 h 63"/>
                <a:gd name="T16" fmla="*/ 15 w 53"/>
                <a:gd name="T17" fmla="*/ 43 h 63"/>
                <a:gd name="T18" fmla="*/ 26 w 53"/>
                <a:gd name="T19" fmla="*/ 31 h 63"/>
                <a:gd name="T20" fmla="*/ 27 w 53"/>
                <a:gd name="T21" fmla="*/ 31 h 63"/>
                <a:gd name="T22" fmla="*/ 27 w 53"/>
                <a:gd name="T23" fmla="*/ 32 h 63"/>
                <a:gd name="T24" fmla="*/ 16 w 53"/>
                <a:gd name="T25" fmla="*/ 43 h 63"/>
                <a:gd name="T26" fmla="*/ 16 w 53"/>
                <a:gd name="T27" fmla="*/ 44 h 63"/>
                <a:gd name="T28" fmla="*/ 15 w 53"/>
                <a:gd name="T29" fmla="*/ 43 h 63"/>
                <a:gd name="T30" fmla="*/ 15 w 53"/>
                <a:gd name="T31" fmla="*/ 43 h 63"/>
                <a:gd name="T32" fmla="*/ 32 w 53"/>
                <a:gd name="T33" fmla="*/ 24 h 63"/>
                <a:gd name="T34" fmla="*/ 42 w 53"/>
                <a:gd name="T35" fmla="*/ 11 h 63"/>
                <a:gd name="T36" fmla="*/ 43 w 53"/>
                <a:gd name="T37" fmla="*/ 11 h 63"/>
                <a:gd name="T38" fmla="*/ 43 w 53"/>
                <a:gd name="T39" fmla="*/ 12 h 63"/>
                <a:gd name="T40" fmla="*/ 32 w 53"/>
                <a:gd name="T41" fmla="*/ 24 h 63"/>
                <a:gd name="T42" fmla="*/ 32 w 53"/>
                <a:gd name="T43" fmla="*/ 24 h 63"/>
                <a:gd name="T44" fmla="*/ 32 w 53"/>
                <a:gd name="T45" fmla="*/ 24 h 63"/>
                <a:gd name="T46" fmla="*/ 32 w 53"/>
                <a:gd name="T47" fmla="*/ 24 h 63"/>
                <a:gd name="T48" fmla="*/ 48 w 53"/>
                <a:gd name="T49" fmla="*/ 4 h 63"/>
                <a:gd name="T50" fmla="*/ 52 w 53"/>
                <a:gd name="T51" fmla="*/ 0 h 63"/>
                <a:gd name="T52" fmla="*/ 53 w 53"/>
                <a:gd name="T53" fmla="*/ 0 h 63"/>
                <a:gd name="T54" fmla="*/ 53 w 53"/>
                <a:gd name="T55" fmla="*/ 0 h 63"/>
                <a:gd name="T56" fmla="*/ 49 w 53"/>
                <a:gd name="T57" fmla="*/ 5 h 63"/>
                <a:gd name="T58" fmla="*/ 48 w 53"/>
                <a:gd name="T59" fmla="*/ 5 h 63"/>
                <a:gd name="T60" fmla="*/ 48 w 53"/>
                <a:gd name="T61" fmla="*/ 4 h 63"/>
                <a:gd name="T62" fmla="*/ 48 w 53"/>
                <a:gd name="T63" fmla="*/ 4 h 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63"/>
                <a:gd name="T98" fmla="*/ 53 w 53"/>
                <a:gd name="T99" fmla="*/ 63 h 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63">
                  <a:moveTo>
                    <a:pt x="0" y="63"/>
                  </a:moveTo>
                  <a:lnTo>
                    <a:pt x="10" y="50"/>
                  </a:lnTo>
                  <a:lnTo>
                    <a:pt x="11" y="50"/>
                  </a:lnTo>
                  <a:lnTo>
                    <a:pt x="1" y="63"/>
                  </a:lnTo>
                  <a:lnTo>
                    <a:pt x="0" y="63"/>
                  </a:lnTo>
                  <a:close/>
                  <a:moveTo>
                    <a:pt x="15" y="43"/>
                  </a:moveTo>
                  <a:lnTo>
                    <a:pt x="26" y="31"/>
                  </a:lnTo>
                  <a:lnTo>
                    <a:pt x="27" y="31"/>
                  </a:lnTo>
                  <a:lnTo>
                    <a:pt x="27" y="32"/>
                  </a:lnTo>
                  <a:lnTo>
                    <a:pt x="16" y="43"/>
                  </a:lnTo>
                  <a:lnTo>
                    <a:pt x="16" y="44"/>
                  </a:lnTo>
                  <a:lnTo>
                    <a:pt x="15" y="43"/>
                  </a:lnTo>
                  <a:close/>
                  <a:moveTo>
                    <a:pt x="32" y="24"/>
                  </a:moveTo>
                  <a:lnTo>
                    <a:pt x="42" y="11"/>
                  </a:lnTo>
                  <a:lnTo>
                    <a:pt x="43" y="11"/>
                  </a:lnTo>
                  <a:lnTo>
                    <a:pt x="43" y="12"/>
                  </a:lnTo>
                  <a:lnTo>
                    <a:pt x="32" y="24"/>
                  </a:lnTo>
                  <a:close/>
                  <a:moveTo>
                    <a:pt x="48" y="4"/>
                  </a:moveTo>
                  <a:lnTo>
                    <a:pt x="52" y="0"/>
                  </a:lnTo>
                  <a:lnTo>
                    <a:pt x="53" y="0"/>
                  </a:lnTo>
                  <a:lnTo>
                    <a:pt x="49" y="5"/>
                  </a:lnTo>
                  <a:lnTo>
                    <a:pt x="48" y="5"/>
                  </a:lnTo>
                  <a:lnTo>
                    <a:pt x="48" y="4"/>
                  </a:lnTo>
                  <a:close/>
                </a:path>
              </a:pathLst>
            </a:custGeom>
            <a:solidFill>
              <a:srgbClr val="000000"/>
            </a:solidFill>
            <a:ln w="9525">
              <a:noFill/>
              <a:round/>
              <a:headEnd/>
              <a:tailEnd/>
            </a:ln>
          </p:spPr>
          <p:txBody>
            <a:bodyPr/>
            <a:lstStyle/>
            <a:p>
              <a:endParaRPr lang="en-US"/>
            </a:p>
          </p:txBody>
        </p:sp>
        <p:sp>
          <p:nvSpPr>
            <p:cNvPr id="1085" name="Freeform 1082"/>
            <p:cNvSpPr>
              <a:spLocks/>
            </p:cNvSpPr>
            <p:nvPr/>
          </p:nvSpPr>
          <p:spPr bwMode="auto">
            <a:xfrm>
              <a:off x="2656" y="1821"/>
              <a:ext cx="11" cy="13"/>
            </a:xfrm>
            <a:custGeom>
              <a:avLst/>
              <a:gdLst>
                <a:gd name="T0" fmla="*/ 0 w 11"/>
                <a:gd name="T1" fmla="*/ 13 h 13"/>
                <a:gd name="T2" fmla="*/ 10 w 11"/>
                <a:gd name="T3" fmla="*/ 0 h 13"/>
                <a:gd name="T4" fmla="*/ 11 w 11"/>
                <a:gd name="T5" fmla="*/ 0 h 13"/>
                <a:gd name="T6" fmla="*/ 11 w 11"/>
                <a:gd name="T7" fmla="*/ 0 h 13"/>
                <a:gd name="T8" fmla="*/ 1 w 11"/>
                <a:gd name="T9" fmla="*/ 13 h 13"/>
                <a:gd name="T10" fmla="*/ 0 w 11"/>
                <a:gd name="T11" fmla="*/ 13 h 13"/>
                <a:gd name="T12" fmla="*/ 0 w 11"/>
                <a:gd name="T13" fmla="*/ 13 h 13"/>
                <a:gd name="T14" fmla="*/ 0 w 11"/>
                <a:gd name="T15" fmla="*/ 13 h 13"/>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3"/>
                <a:gd name="T26" fmla="*/ 11 w 11"/>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3">
                  <a:moveTo>
                    <a:pt x="0" y="13"/>
                  </a:moveTo>
                  <a:lnTo>
                    <a:pt x="10" y="0"/>
                  </a:lnTo>
                  <a:lnTo>
                    <a:pt x="11" y="0"/>
                  </a:lnTo>
                  <a:lnTo>
                    <a:pt x="1" y="13"/>
                  </a:lnTo>
                  <a:lnTo>
                    <a:pt x="0" y="13"/>
                  </a:lnTo>
                </a:path>
              </a:pathLst>
            </a:custGeom>
            <a:noFill/>
            <a:ln w="1588">
              <a:solidFill>
                <a:srgbClr val="000000"/>
              </a:solidFill>
              <a:round/>
              <a:headEnd/>
              <a:tailEnd/>
            </a:ln>
          </p:spPr>
          <p:txBody>
            <a:bodyPr/>
            <a:lstStyle/>
            <a:p>
              <a:endParaRPr lang="en-US"/>
            </a:p>
          </p:txBody>
        </p:sp>
        <p:sp>
          <p:nvSpPr>
            <p:cNvPr id="1086" name="Freeform 1083"/>
            <p:cNvSpPr>
              <a:spLocks/>
            </p:cNvSpPr>
            <p:nvPr/>
          </p:nvSpPr>
          <p:spPr bwMode="auto">
            <a:xfrm>
              <a:off x="2671" y="1802"/>
              <a:ext cx="12" cy="13"/>
            </a:xfrm>
            <a:custGeom>
              <a:avLst/>
              <a:gdLst>
                <a:gd name="T0" fmla="*/ 0 w 12"/>
                <a:gd name="T1" fmla="*/ 12 h 13"/>
                <a:gd name="T2" fmla="*/ 11 w 12"/>
                <a:gd name="T3" fmla="*/ 0 h 13"/>
                <a:gd name="T4" fmla="*/ 12 w 12"/>
                <a:gd name="T5" fmla="*/ 0 h 13"/>
                <a:gd name="T6" fmla="*/ 12 w 12"/>
                <a:gd name="T7" fmla="*/ 1 h 13"/>
                <a:gd name="T8" fmla="*/ 1 w 12"/>
                <a:gd name="T9" fmla="*/ 12 h 13"/>
                <a:gd name="T10" fmla="*/ 1 w 12"/>
                <a:gd name="T11" fmla="*/ 13 h 13"/>
                <a:gd name="T12" fmla="*/ 0 w 12"/>
                <a:gd name="T13" fmla="*/ 12 h 13"/>
                <a:gd name="T14" fmla="*/ 0 w 12"/>
                <a:gd name="T15" fmla="*/ 12 h 13"/>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3"/>
                <a:gd name="T26" fmla="*/ 12 w 12"/>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3">
                  <a:moveTo>
                    <a:pt x="0" y="12"/>
                  </a:moveTo>
                  <a:lnTo>
                    <a:pt x="11" y="0"/>
                  </a:lnTo>
                  <a:lnTo>
                    <a:pt x="12" y="0"/>
                  </a:lnTo>
                  <a:lnTo>
                    <a:pt x="12" y="1"/>
                  </a:lnTo>
                  <a:lnTo>
                    <a:pt x="1" y="12"/>
                  </a:lnTo>
                  <a:lnTo>
                    <a:pt x="1" y="13"/>
                  </a:lnTo>
                  <a:lnTo>
                    <a:pt x="0" y="12"/>
                  </a:lnTo>
                </a:path>
              </a:pathLst>
            </a:custGeom>
            <a:noFill/>
            <a:ln w="1588">
              <a:solidFill>
                <a:srgbClr val="000000"/>
              </a:solidFill>
              <a:round/>
              <a:headEnd/>
              <a:tailEnd/>
            </a:ln>
          </p:spPr>
          <p:txBody>
            <a:bodyPr/>
            <a:lstStyle/>
            <a:p>
              <a:endParaRPr lang="en-US"/>
            </a:p>
          </p:txBody>
        </p:sp>
        <p:sp>
          <p:nvSpPr>
            <p:cNvPr id="1087" name="Freeform 1084"/>
            <p:cNvSpPr>
              <a:spLocks/>
            </p:cNvSpPr>
            <p:nvPr/>
          </p:nvSpPr>
          <p:spPr bwMode="auto">
            <a:xfrm>
              <a:off x="2688" y="1782"/>
              <a:ext cx="11" cy="13"/>
            </a:xfrm>
            <a:custGeom>
              <a:avLst/>
              <a:gdLst>
                <a:gd name="T0" fmla="*/ 0 w 11"/>
                <a:gd name="T1" fmla="*/ 13 h 13"/>
                <a:gd name="T2" fmla="*/ 10 w 11"/>
                <a:gd name="T3" fmla="*/ 0 h 13"/>
                <a:gd name="T4" fmla="*/ 11 w 11"/>
                <a:gd name="T5" fmla="*/ 0 h 13"/>
                <a:gd name="T6" fmla="*/ 11 w 11"/>
                <a:gd name="T7" fmla="*/ 1 h 13"/>
                <a:gd name="T8" fmla="*/ 0 w 11"/>
                <a:gd name="T9" fmla="*/ 13 h 13"/>
                <a:gd name="T10" fmla="*/ 0 w 11"/>
                <a:gd name="T11" fmla="*/ 13 h 13"/>
                <a:gd name="T12" fmla="*/ 0 w 11"/>
                <a:gd name="T13" fmla="*/ 13 h 13"/>
                <a:gd name="T14" fmla="*/ 0 w 11"/>
                <a:gd name="T15" fmla="*/ 13 h 13"/>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3"/>
                <a:gd name="T26" fmla="*/ 11 w 11"/>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3">
                  <a:moveTo>
                    <a:pt x="0" y="13"/>
                  </a:moveTo>
                  <a:lnTo>
                    <a:pt x="10" y="0"/>
                  </a:lnTo>
                  <a:lnTo>
                    <a:pt x="11" y="0"/>
                  </a:lnTo>
                  <a:lnTo>
                    <a:pt x="11" y="1"/>
                  </a:lnTo>
                  <a:lnTo>
                    <a:pt x="0" y="13"/>
                  </a:lnTo>
                </a:path>
              </a:pathLst>
            </a:custGeom>
            <a:noFill/>
            <a:ln w="1588">
              <a:solidFill>
                <a:srgbClr val="000000"/>
              </a:solidFill>
              <a:round/>
              <a:headEnd/>
              <a:tailEnd/>
            </a:ln>
          </p:spPr>
          <p:txBody>
            <a:bodyPr/>
            <a:lstStyle/>
            <a:p>
              <a:endParaRPr lang="en-US"/>
            </a:p>
          </p:txBody>
        </p:sp>
        <p:sp>
          <p:nvSpPr>
            <p:cNvPr id="1088" name="Freeform 1085"/>
            <p:cNvSpPr>
              <a:spLocks/>
            </p:cNvSpPr>
            <p:nvPr/>
          </p:nvSpPr>
          <p:spPr bwMode="auto">
            <a:xfrm>
              <a:off x="2704" y="1771"/>
              <a:ext cx="5" cy="5"/>
            </a:xfrm>
            <a:custGeom>
              <a:avLst/>
              <a:gdLst>
                <a:gd name="T0" fmla="*/ 0 w 5"/>
                <a:gd name="T1" fmla="*/ 4 h 5"/>
                <a:gd name="T2" fmla="*/ 4 w 5"/>
                <a:gd name="T3" fmla="*/ 0 h 5"/>
                <a:gd name="T4" fmla="*/ 5 w 5"/>
                <a:gd name="T5" fmla="*/ 0 h 5"/>
                <a:gd name="T6" fmla="*/ 5 w 5"/>
                <a:gd name="T7" fmla="*/ 0 h 5"/>
                <a:gd name="T8" fmla="*/ 1 w 5"/>
                <a:gd name="T9" fmla="*/ 5 h 5"/>
                <a:gd name="T10" fmla="*/ 0 w 5"/>
                <a:gd name="T11" fmla="*/ 5 h 5"/>
                <a:gd name="T12" fmla="*/ 0 w 5"/>
                <a:gd name="T13" fmla="*/ 4 h 5"/>
                <a:gd name="T14" fmla="*/ 0 w 5"/>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0" y="4"/>
                  </a:moveTo>
                  <a:lnTo>
                    <a:pt x="4" y="0"/>
                  </a:lnTo>
                  <a:lnTo>
                    <a:pt x="5" y="0"/>
                  </a:lnTo>
                  <a:lnTo>
                    <a:pt x="1" y="5"/>
                  </a:lnTo>
                  <a:lnTo>
                    <a:pt x="0" y="5"/>
                  </a:lnTo>
                  <a:lnTo>
                    <a:pt x="0" y="4"/>
                  </a:lnTo>
                </a:path>
              </a:pathLst>
            </a:custGeom>
            <a:noFill/>
            <a:ln w="1588">
              <a:solidFill>
                <a:srgbClr val="000000"/>
              </a:solidFill>
              <a:round/>
              <a:headEnd/>
              <a:tailEnd/>
            </a:ln>
          </p:spPr>
          <p:txBody>
            <a:bodyPr/>
            <a:lstStyle/>
            <a:p>
              <a:endParaRPr lang="en-US"/>
            </a:p>
          </p:txBody>
        </p:sp>
        <p:sp>
          <p:nvSpPr>
            <p:cNvPr id="1089" name="Freeform 1086"/>
            <p:cNvSpPr>
              <a:spLocks noEditPoints="1"/>
            </p:cNvSpPr>
            <p:nvPr/>
          </p:nvSpPr>
          <p:spPr bwMode="auto">
            <a:xfrm>
              <a:off x="2604" y="1815"/>
              <a:ext cx="104" cy="37"/>
            </a:xfrm>
            <a:custGeom>
              <a:avLst/>
              <a:gdLst>
                <a:gd name="T0" fmla="*/ 104 w 104"/>
                <a:gd name="T1" fmla="*/ 12 h 37"/>
                <a:gd name="T2" fmla="*/ 92 w 104"/>
                <a:gd name="T3" fmla="*/ 0 h 37"/>
                <a:gd name="T4" fmla="*/ 92 w 104"/>
                <a:gd name="T5" fmla="*/ 12 h 37"/>
                <a:gd name="T6" fmla="*/ 104 w 104"/>
                <a:gd name="T7" fmla="*/ 12 h 37"/>
                <a:gd name="T8" fmla="*/ 104 w 104"/>
                <a:gd name="T9" fmla="*/ 12 h 37"/>
                <a:gd name="T10" fmla="*/ 104 w 104"/>
                <a:gd name="T11" fmla="*/ 12 h 37"/>
                <a:gd name="T12" fmla="*/ 92 w 104"/>
                <a:gd name="T13" fmla="*/ 12 h 37"/>
                <a:gd name="T14" fmla="*/ 92 w 104"/>
                <a:gd name="T15" fmla="*/ 0 h 37"/>
                <a:gd name="T16" fmla="*/ 0 w 104"/>
                <a:gd name="T17" fmla="*/ 0 h 37"/>
                <a:gd name="T18" fmla="*/ 0 w 104"/>
                <a:gd name="T19" fmla="*/ 37 h 37"/>
                <a:gd name="T20" fmla="*/ 104 w 104"/>
                <a:gd name="T21" fmla="*/ 37 h 37"/>
                <a:gd name="T22" fmla="*/ 104 w 104"/>
                <a:gd name="T23" fmla="*/ 12 h 37"/>
                <a:gd name="T24" fmla="*/ 104 w 104"/>
                <a:gd name="T25" fmla="*/ 12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37"/>
                <a:gd name="T41" fmla="*/ 104 w 104"/>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37">
                  <a:moveTo>
                    <a:pt x="104" y="12"/>
                  </a:moveTo>
                  <a:lnTo>
                    <a:pt x="92" y="0"/>
                  </a:lnTo>
                  <a:lnTo>
                    <a:pt x="92" y="12"/>
                  </a:lnTo>
                  <a:lnTo>
                    <a:pt x="104" y="12"/>
                  </a:lnTo>
                  <a:close/>
                  <a:moveTo>
                    <a:pt x="104" y="12"/>
                  </a:moveTo>
                  <a:lnTo>
                    <a:pt x="92" y="12"/>
                  </a:lnTo>
                  <a:lnTo>
                    <a:pt x="92" y="0"/>
                  </a:lnTo>
                  <a:lnTo>
                    <a:pt x="0" y="0"/>
                  </a:lnTo>
                  <a:lnTo>
                    <a:pt x="0" y="37"/>
                  </a:lnTo>
                  <a:lnTo>
                    <a:pt x="104" y="37"/>
                  </a:lnTo>
                  <a:lnTo>
                    <a:pt x="104" y="12"/>
                  </a:lnTo>
                  <a:close/>
                </a:path>
              </a:pathLst>
            </a:custGeom>
            <a:solidFill>
              <a:srgbClr val="EAEAEA"/>
            </a:solidFill>
            <a:ln w="9525">
              <a:noFill/>
              <a:round/>
              <a:headEnd/>
              <a:tailEnd/>
            </a:ln>
          </p:spPr>
          <p:txBody>
            <a:bodyPr/>
            <a:lstStyle/>
            <a:p>
              <a:endParaRPr lang="en-US"/>
            </a:p>
          </p:txBody>
        </p:sp>
        <p:sp>
          <p:nvSpPr>
            <p:cNvPr id="1090" name="Freeform 1087"/>
            <p:cNvSpPr>
              <a:spLocks/>
            </p:cNvSpPr>
            <p:nvPr/>
          </p:nvSpPr>
          <p:spPr bwMode="auto">
            <a:xfrm>
              <a:off x="2696" y="1815"/>
              <a:ext cx="12" cy="12"/>
            </a:xfrm>
            <a:custGeom>
              <a:avLst/>
              <a:gdLst>
                <a:gd name="T0" fmla="*/ 12 w 12"/>
                <a:gd name="T1" fmla="*/ 12 h 12"/>
                <a:gd name="T2" fmla="*/ 0 w 12"/>
                <a:gd name="T3" fmla="*/ 0 h 12"/>
                <a:gd name="T4" fmla="*/ 0 w 12"/>
                <a:gd name="T5" fmla="*/ 12 h 12"/>
                <a:gd name="T6" fmla="*/ 12 w 12"/>
                <a:gd name="T7" fmla="*/ 12 h 12"/>
                <a:gd name="T8" fmla="*/ 12 w 12"/>
                <a:gd name="T9" fmla="*/ 12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12" y="12"/>
                  </a:moveTo>
                  <a:lnTo>
                    <a:pt x="0" y="0"/>
                  </a:lnTo>
                  <a:lnTo>
                    <a:pt x="0" y="12"/>
                  </a:lnTo>
                  <a:lnTo>
                    <a:pt x="12" y="12"/>
                  </a:lnTo>
                  <a:close/>
                </a:path>
              </a:pathLst>
            </a:custGeom>
            <a:noFill/>
            <a:ln w="0">
              <a:solidFill>
                <a:srgbClr val="000000"/>
              </a:solidFill>
              <a:round/>
              <a:headEnd/>
              <a:tailEnd/>
            </a:ln>
          </p:spPr>
          <p:txBody>
            <a:bodyPr/>
            <a:lstStyle/>
            <a:p>
              <a:endParaRPr lang="en-US"/>
            </a:p>
          </p:txBody>
        </p:sp>
        <p:sp>
          <p:nvSpPr>
            <p:cNvPr id="1091" name="Freeform 1088"/>
            <p:cNvSpPr>
              <a:spLocks/>
            </p:cNvSpPr>
            <p:nvPr/>
          </p:nvSpPr>
          <p:spPr bwMode="auto">
            <a:xfrm>
              <a:off x="2604" y="1815"/>
              <a:ext cx="104" cy="37"/>
            </a:xfrm>
            <a:custGeom>
              <a:avLst/>
              <a:gdLst>
                <a:gd name="T0" fmla="*/ 104 w 104"/>
                <a:gd name="T1" fmla="*/ 12 h 37"/>
                <a:gd name="T2" fmla="*/ 92 w 104"/>
                <a:gd name="T3" fmla="*/ 12 h 37"/>
                <a:gd name="T4" fmla="*/ 92 w 104"/>
                <a:gd name="T5" fmla="*/ 0 h 37"/>
                <a:gd name="T6" fmla="*/ 0 w 104"/>
                <a:gd name="T7" fmla="*/ 0 h 37"/>
                <a:gd name="T8" fmla="*/ 0 w 104"/>
                <a:gd name="T9" fmla="*/ 37 h 37"/>
                <a:gd name="T10" fmla="*/ 104 w 104"/>
                <a:gd name="T11" fmla="*/ 37 h 37"/>
                <a:gd name="T12" fmla="*/ 104 w 104"/>
                <a:gd name="T13" fmla="*/ 12 h 37"/>
                <a:gd name="T14" fmla="*/ 0 60000 65536"/>
                <a:gd name="T15" fmla="*/ 0 60000 65536"/>
                <a:gd name="T16" fmla="*/ 0 60000 65536"/>
                <a:gd name="T17" fmla="*/ 0 60000 65536"/>
                <a:gd name="T18" fmla="*/ 0 60000 65536"/>
                <a:gd name="T19" fmla="*/ 0 60000 65536"/>
                <a:gd name="T20" fmla="*/ 0 60000 65536"/>
                <a:gd name="T21" fmla="*/ 0 w 104"/>
                <a:gd name="T22" fmla="*/ 0 h 37"/>
                <a:gd name="T23" fmla="*/ 104 w 104"/>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37">
                  <a:moveTo>
                    <a:pt x="104" y="12"/>
                  </a:moveTo>
                  <a:lnTo>
                    <a:pt x="92" y="12"/>
                  </a:lnTo>
                  <a:lnTo>
                    <a:pt x="92" y="0"/>
                  </a:lnTo>
                  <a:lnTo>
                    <a:pt x="0" y="0"/>
                  </a:lnTo>
                  <a:lnTo>
                    <a:pt x="0" y="37"/>
                  </a:lnTo>
                  <a:lnTo>
                    <a:pt x="104" y="37"/>
                  </a:lnTo>
                  <a:lnTo>
                    <a:pt x="104" y="12"/>
                  </a:lnTo>
                  <a:close/>
                </a:path>
              </a:pathLst>
            </a:custGeom>
            <a:noFill/>
            <a:ln w="0">
              <a:solidFill>
                <a:srgbClr val="000000"/>
              </a:solidFill>
              <a:round/>
              <a:headEnd/>
              <a:tailEnd/>
            </a:ln>
          </p:spPr>
          <p:txBody>
            <a:bodyPr/>
            <a:lstStyle/>
            <a:p>
              <a:endParaRPr lang="en-US"/>
            </a:p>
          </p:txBody>
        </p:sp>
        <p:sp>
          <p:nvSpPr>
            <p:cNvPr id="1092" name="Freeform 1089"/>
            <p:cNvSpPr>
              <a:spLocks/>
            </p:cNvSpPr>
            <p:nvPr/>
          </p:nvSpPr>
          <p:spPr bwMode="auto">
            <a:xfrm>
              <a:off x="2705" y="1713"/>
              <a:ext cx="6" cy="7"/>
            </a:xfrm>
            <a:custGeom>
              <a:avLst/>
              <a:gdLst>
                <a:gd name="T0" fmla="*/ 0 w 6"/>
                <a:gd name="T1" fmla="*/ 0 h 7"/>
                <a:gd name="T2" fmla="*/ 0 w 6"/>
                <a:gd name="T3" fmla="*/ 7 h 7"/>
                <a:gd name="T4" fmla="*/ 6 w 6"/>
                <a:gd name="T5" fmla="*/ 7 h 7"/>
                <a:gd name="T6" fmla="*/ 6 w 6"/>
                <a:gd name="T7" fmla="*/ 0 h 7"/>
                <a:gd name="T8" fmla="*/ 0 w 6"/>
                <a:gd name="T9" fmla="*/ 0 h 7"/>
                <a:gd name="T10" fmla="*/ 0 w 6"/>
                <a:gd name="T11" fmla="*/ 0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0" y="0"/>
                  </a:moveTo>
                  <a:lnTo>
                    <a:pt x="0" y="7"/>
                  </a:lnTo>
                  <a:lnTo>
                    <a:pt x="6" y="7"/>
                  </a:lnTo>
                  <a:lnTo>
                    <a:pt x="6" y="0"/>
                  </a:lnTo>
                  <a:lnTo>
                    <a:pt x="0" y="0"/>
                  </a:lnTo>
                  <a:close/>
                </a:path>
              </a:pathLst>
            </a:custGeom>
            <a:solidFill>
              <a:srgbClr val="FFFFFF"/>
            </a:solidFill>
            <a:ln w="9525">
              <a:noFill/>
              <a:round/>
              <a:headEnd/>
              <a:tailEnd/>
            </a:ln>
          </p:spPr>
          <p:txBody>
            <a:bodyPr/>
            <a:lstStyle/>
            <a:p>
              <a:endParaRPr lang="en-US"/>
            </a:p>
          </p:txBody>
        </p:sp>
        <p:sp>
          <p:nvSpPr>
            <p:cNvPr id="1093" name="Freeform 1090"/>
            <p:cNvSpPr>
              <a:spLocks/>
            </p:cNvSpPr>
            <p:nvPr/>
          </p:nvSpPr>
          <p:spPr bwMode="auto">
            <a:xfrm>
              <a:off x="2718" y="1830"/>
              <a:ext cx="6" cy="7"/>
            </a:xfrm>
            <a:custGeom>
              <a:avLst/>
              <a:gdLst>
                <a:gd name="T0" fmla="*/ 0 w 6"/>
                <a:gd name="T1" fmla="*/ 0 h 7"/>
                <a:gd name="T2" fmla="*/ 0 w 6"/>
                <a:gd name="T3" fmla="*/ 7 h 7"/>
                <a:gd name="T4" fmla="*/ 6 w 6"/>
                <a:gd name="T5" fmla="*/ 7 h 7"/>
                <a:gd name="T6" fmla="*/ 6 w 6"/>
                <a:gd name="T7" fmla="*/ 0 h 7"/>
                <a:gd name="T8" fmla="*/ 0 w 6"/>
                <a:gd name="T9" fmla="*/ 0 h 7"/>
                <a:gd name="T10" fmla="*/ 0 w 6"/>
                <a:gd name="T11" fmla="*/ 0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0" y="0"/>
                  </a:moveTo>
                  <a:lnTo>
                    <a:pt x="0" y="7"/>
                  </a:lnTo>
                  <a:lnTo>
                    <a:pt x="6" y="7"/>
                  </a:lnTo>
                  <a:lnTo>
                    <a:pt x="6" y="0"/>
                  </a:lnTo>
                  <a:lnTo>
                    <a:pt x="0" y="0"/>
                  </a:lnTo>
                  <a:close/>
                </a:path>
              </a:pathLst>
            </a:custGeom>
            <a:solidFill>
              <a:srgbClr val="FFFFFF"/>
            </a:solidFill>
            <a:ln w="9525">
              <a:noFill/>
              <a:round/>
              <a:headEnd/>
              <a:tailEnd/>
            </a:ln>
          </p:spPr>
          <p:txBody>
            <a:bodyPr/>
            <a:lstStyle/>
            <a:p>
              <a:endParaRPr lang="en-US"/>
            </a:p>
          </p:txBody>
        </p:sp>
        <p:sp>
          <p:nvSpPr>
            <p:cNvPr id="1094" name="Freeform 1091"/>
            <p:cNvSpPr>
              <a:spLocks/>
            </p:cNvSpPr>
            <p:nvPr/>
          </p:nvSpPr>
          <p:spPr bwMode="auto">
            <a:xfrm>
              <a:off x="2705" y="1805"/>
              <a:ext cx="6" cy="6"/>
            </a:xfrm>
            <a:custGeom>
              <a:avLst/>
              <a:gdLst>
                <a:gd name="T0" fmla="*/ 0 w 6"/>
                <a:gd name="T1" fmla="*/ 0 h 6"/>
                <a:gd name="T2" fmla="*/ 0 w 6"/>
                <a:gd name="T3" fmla="*/ 6 h 6"/>
                <a:gd name="T4" fmla="*/ 6 w 6"/>
                <a:gd name="T5" fmla="*/ 6 h 6"/>
                <a:gd name="T6" fmla="*/ 6 w 6"/>
                <a:gd name="T7" fmla="*/ 0 h 6"/>
                <a:gd name="T8" fmla="*/ 0 w 6"/>
                <a:gd name="T9" fmla="*/ 0 h 6"/>
                <a:gd name="T10" fmla="*/ 0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0" y="0"/>
                  </a:moveTo>
                  <a:lnTo>
                    <a:pt x="0" y="6"/>
                  </a:lnTo>
                  <a:lnTo>
                    <a:pt x="6" y="6"/>
                  </a:lnTo>
                  <a:lnTo>
                    <a:pt x="6" y="0"/>
                  </a:lnTo>
                  <a:lnTo>
                    <a:pt x="0" y="0"/>
                  </a:lnTo>
                  <a:close/>
                </a:path>
              </a:pathLst>
            </a:custGeom>
            <a:solidFill>
              <a:srgbClr val="FFFFFF"/>
            </a:solidFill>
            <a:ln w="9525">
              <a:noFill/>
              <a:round/>
              <a:headEnd/>
              <a:tailEnd/>
            </a:ln>
          </p:spPr>
          <p:txBody>
            <a:bodyPr/>
            <a:lstStyle/>
            <a:p>
              <a:endParaRPr lang="en-US"/>
            </a:p>
          </p:txBody>
        </p:sp>
        <p:sp>
          <p:nvSpPr>
            <p:cNvPr id="1095" name="Freeform 1092"/>
            <p:cNvSpPr>
              <a:spLocks/>
            </p:cNvSpPr>
            <p:nvPr/>
          </p:nvSpPr>
          <p:spPr bwMode="auto">
            <a:xfrm>
              <a:off x="2705" y="1731"/>
              <a:ext cx="6" cy="6"/>
            </a:xfrm>
            <a:custGeom>
              <a:avLst/>
              <a:gdLst>
                <a:gd name="T0" fmla="*/ 0 w 6"/>
                <a:gd name="T1" fmla="*/ 0 h 6"/>
                <a:gd name="T2" fmla="*/ 0 w 6"/>
                <a:gd name="T3" fmla="*/ 6 h 6"/>
                <a:gd name="T4" fmla="*/ 6 w 6"/>
                <a:gd name="T5" fmla="*/ 6 h 6"/>
                <a:gd name="T6" fmla="*/ 6 w 6"/>
                <a:gd name="T7" fmla="*/ 0 h 6"/>
                <a:gd name="T8" fmla="*/ 0 w 6"/>
                <a:gd name="T9" fmla="*/ 0 h 6"/>
                <a:gd name="T10" fmla="*/ 0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0" y="0"/>
                  </a:moveTo>
                  <a:lnTo>
                    <a:pt x="0" y="6"/>
                  </a:lnTo>
                  <a:lnTo>
                    <a:pt x="6" y="6"/>
                  </a:lnTo>
                  <a:lnTo>
                    <a:pt x="6" y="0"/>
                  </a:lnTo>
                  <a:lnTo>
                    <a:pt x="0" y="0"/>
                  </a:lnTo>
                  <a:close/>
                </a:path>
              </a:pathLst>
            </a:custGeom>
            <a:solidFill>
              <a:srgbClr val="FFFFFF"/>
            </a:solidFill>
            <a:ln w="9525">
              <a:noFill/>
              <a:round/>
              <a:headEnd/>
              <a:tailEnd/>
            </a:ln>
          </p:spPr>
          <p:txBody>
            <a:bodyPr/>
            <a:lstStyle/>
            <a:p>
              <a:endParaRPr lang="en-US"/>
            </a:p>
          </p:txBody>
        </p:sp>
        <p:sp>
          <p:nvSpPr>
            <p:cNvPr id="1096" name="Freeform 1093"/>
            <p:cNvSpPr>
              <a:spLocks/>
            </p:cNvSpPr>
            <p:nvPr/>
          </p:nvSpPr>
          <p:spPr bwMode="auto">
            <a:xfrm>
              <a:off x="2708" y="1726"/>
              <a:ext cx="22" cy="91"/>
            </a:xfrm>
            <a:custGeom>
              <a:avLst/>
              <a:gdLst>
                <a:gd name="T0" fmla="*/ 22 w 22"/>
                <a:gd name="T1" fmla="*/ 91 h 91"/>
                <a:gd name="T2" fmla="*/ 0 w 22"/>
                <a:gd name="T3" fmla="*/ 91 h 91"/>
                <a:gd name="T4" fmla="*/ 0 w 22"/>
                <a:gd name="T5" fmla="*/ 0 h 91"/>
                <a:gd name="T6" fmla="*/ 22 w 22"/>
                <a:gd name="T7" fmla="*/ 0 h 91"/>
                <a:gd name="T8" fmla="*/ 0 60000 65536"/>
                <a:gd name="T9" fmla="*/ 0 60000 65536"/>
                <a:gd name="T10" fmla="*/ 0 60000 65536"/>
                <a:gd name="T11" fmla="*/ 0 60000 65536"/>
                <a:gd name="T12" fmla="*/ 0 w 22"/>
                <a:gd name="T13" fmla="*/ 0 h 91"/>
                <a:gd name="T14" fmla="*/ 22 w 22"/>
                <a:gd name="T15" fmla="*/ 91 h 91"/>
              </a:gdLst>
              <a:ahLst/>
              <a:cxnLst>
                <a:cxn ang="T8">
                  <a:pos x="T0" y="T1"/>
                </a:cxn>
                <a:cxn ang="T9">
                  <a:pos x="T2" y="T3"/>
                </a:cxn>
                <a:cxn ang="T10">
                  <a:pos x="T4" y="T5"/>
                </a:cxn>
                <a:cxn ang="T11">
                  <a:pos x="T6" y="T7"/>
                </a:cxn>
              </a:cxnLst>
              <a:rect l="T12" t="T13" r="T14" b="T15"/>
              <a:pathLst>
                <a:path w="22" h="91">
                  <a:moveTo>
                    <a:pt x="22" y="91"/>
                  </a:moveTo>
                  <a:lnTo>
                    <a:pt x="0" y="91"/>
                  </a:lnTo>
                  <a:lnTo>
                    <a:pt x="0" y="0"/>
                  </a:lnTo>
                  <a:lnTo>
                    <a:pt x="22" y="0"/>
                  </a:lnTo>
                </a:path>
              </a:pathLst>
            </a:custGeom>
            <a:noFill/>
            <a:ln w="0">
              <a:solidFill>
                <a:srgbClr val="000000"/>
              </a:solidFill>
              <a:round/>
              <a:headEnd/>
              <a:tailEnd/>
            </a:ln>
          </p:spPr>
          <p:txBody>
            <a:bodyPr/>
            <a:lstStyle/>
            <a:p>
              <a:endParaRPr lang="en-US"/>
            </a:p>
          </p:txBody>
        </p:sp>
        <p:sp>
          <p:nvSpPr>
            <p:cNvPr id="1097" name="Freeform 1094"/>
            <p:cNvSpPr>
              <a:spLocks/>
            </p:cNvSpPr>
            <p:nvPr/>
          </p:nvSpPr>
          <p:spPr bwMode="auto">
            <a:xfrm>
              <a:off x="2824" y="1675"/>
              <a:ext cx="1" cy="2"/>
            </a:xfrm>
            <a:custGeom>
              <a:avLst/>
              <a:gdLst>
                <a:gd name="T0" fmla="*/ 1 w 1"/>
                <a:gd name="T1" fmla="*/ 2 h 2"/>
                <a:gd name="T2" fmla="*/ 1 w 1"/>
                <a:gd name="T3" fmla="*/ 2 h 2"/>
                <a:gd name="T4" fmla="*/ 0 w 1"/>
                <a:gd name="T5" fmla="*/ 1 h 2"/>
                <a:gd name="T6" fmla="*/ 1 w 1"/>
                <a:gd name="T7" fmla="*/ 0 h 2"/>
                <a:gd name="T8" fmla="*/ 1 w 1"/>
                <a:gd name="T9" fmla="*/ 0 h 2"/>
                <a:gd name="T10" fmla="*/ 1 w 1"/>
                <a:gd name="T11" fmla="*/ 1 h 2"/>
                <a:gd name="T12" fmla="*/ 1 w 1"/>
                <a:gd name="T13" fmla="*/ 2 h 2"/>
                <a:gd name="T14" fmla="*/ 1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1" y="2"/>
                  </a:moveTo>
                  <a:lnTo>
                    <a:pt x="1" y="2"/>
                  </a:lnTo>
                  <a:lnTo>
                    <a:pt x="0" y="1"/>
                  </a:lnTo>
                  <a:lnTo>
                    <a:pt x="1" y="0"/>
                  </a:lnTo>
                  <a:lnTo>
                    <a:pt x="1" y="1"/>
                  </a:lnTo>
                  <a:lnTo>
                    <a:pt x="1" y="2"/>
                  </a:lnTo>
                  <a:close/>
                </a:path>
              </a:pathLst>
            </a:custGeom>
            <a:solidFill>
              <a:srgbClr val="000000"/>
            </a:solidFill>
            <a:ln w="9525">
              <a:noFill/>
              <a:round/>
              <a:headEnd/>
              <a:tailEnd/>
            </a:ln>
          </p:spPr>
          <p:txBody>
            <a:bodyPr/>
            <a:lstStyle/>
            <a:p>
              <a:endParaRPr lang="en-US"/>
            </a:p>
          </p:txBody>
        </p:sp>
        <p:sp>
          <p:nvSpPr>
            <p:cNvPr id="1098" name="Freeform 1095"/>
            <p:cNvSpPr>
              <a:spLocks/>
            </p:cNvSpPr>
            <p:nvPr/>
          </p:nvSpPr>
          <p:spPr bwMode="auto">
            <a:xfrm>
              <a:off x="2824" y="1675"/>
              <a:ext cx="1" cy="2"/>
            </a:xfrm>
            <a:custGeom>
              <a:avLst/>
              <a:gdLst>
                <a:gd name="T0" fmla="*/ 1 w 1"/>
                <a:gd name="T1" fmla="*/ 2 h 2"/>
                <a:gd name="T2" fmla="*/ 1 w 1"/>
                <a:gd name="T3" fmla="*/ 2 h 2"/>
                <a:gd name="T4" fmla="*/ 0 w 1"/>
                <a:gd name="T5" fmla="*/ 1 h 2"/>
                <a:gd name="T6" fmla="*/ 1 w 1"/>
                <a:gd name="T7" fmla="*/ 0 h 2"/>
                <a:gd name="T8" fmla="*/ 1 w 1"/>
                <a:gd name="T9" fmla="*/ 0 h 2"/>
                <a:gd name="T10" fmla="*/ 1 w 1"/>
                <a:gd name="T11" fmla="*/ 1 h 2"/>
                <a:gd name="T12" fmla="*/ 1 w 1"/>
                <a:gd name="T13" fmla="*/ 2 h 2"/>
                <a:gd name="T14" fmla="*/ 1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1" y="2"/>
                  </a:moveTo>
                  <a:lnTo>
                    <a:pt x="1" y="2"/>
                  </a:lnTo>
                  <a:lnTo>
                    <a:pt x="0" y="1"/>
                  </a:lnTo>
                  <a:lnTo>
                    <a:pt x="1" y="0"/>
                  </a:lnTo>
                  <a:lnTo>
                    <a:pt x="1" y="1"/>
                  </a:lnTo>
                  <a:lnTo>
                    <a:pt x="1" y="2"/>
                  </a:lnTo>
                </a:path>
              </a:pathLst>
            </a:custGeom>
            <a:noFill/>
            <a:ln w="1588">
              <a:solidFill>
                <a:srgbClr val="000000"/>
              </a:solidFill>
              <a:round/>
              <a:headEnd/>
              <a:tailEnd/>
            </a:ln>
          </p:spPr>
          <p:txBody>
            <a:bodyPr/>
            <a:lstStyle/>
            <a:p>
              <a:endParaRPr lang="en-US"/>
            </a:p>
          </p:txBody>
        </p:sp>
        <p:sp>
          <p:nvSpPr>
            <p:cNvPr id="1099" name="Freeform 1096"/>
            <p:cNvSpPr>
              <a:spLocks/>
            </p:cNvSpPr>
            <p:nvPr/>
          </p:nvSpPr>
          <p:spPr bwMode="auto">
            <a:xfrm>
              <a:off x="2818" y="1674"/>
              <a:ext cx="7" cy="5"/>
            </a:xfrm>
            <a:custGeom>
              <a:avLst/>
              <a:gdLst>
                <a:gd name="T0" fmla="*/ 7 w 7"/>
                <a:gd name="T1" fmla="*/ 2 h 5"/>
                <a:gd name="T2" fmla="*/ 6 w 7"/>
                <a:gd name="T3" fmla="*/ 0 h 5"/>
                <a:gd name="T4" fmla="*/ 4 w 7"/>
                <a:gd name="T5" fmla="*/ 0 h 5"/>
                <a:gd name="T6" fmla="*/ 2 w 7"/>
                <a:gd name="T7" fmla="*/ 0 h 5"/>
                <a:gd name="T8" fmla="*/ 0 w 7"/>
                <a:gd name="T9" fmla="*/ 2 h 5"/>
                <a:gd name="T10" fmla="*/ 0 w 7"/>
                <a:gd name="T11" fmla="*/ 2 h 5"/>
                <a:gd name="T12" fmla="*/ 2 w 7"/>
                <a:gd name="T13" fmla="*/ 5 h 5"/>
                <a:gd name="T14" fmla="*/ 4 w 7"/>
                <a:gd name="T15" fmla="*/ 5 h 5"/>
                <a:gd name="T16" fmla="*/ 6 w 7"/>
                <a:gd name="T17" fmla="*/ 5 h 5"/>
                <a:gd name="T18" fmla="*/ 7 w 7"/>
                <a:gd name="T19" fmla="*/ 2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5"/>
                <a:gd name="T32" fmla="*/ 7 w 7"/>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5">
                  <a:moveTo>
                    <a:pt x="7" y="2"/>
                  </a:moveTo>
                  <a:lnTo>
                    <a:pt x="6" y="0"/>
                  </a:lnTo>
                  <a:lnTo>
                    <a:pt x="4" y="0"/>
                  </a:lnTo>
                  <a:lnTo>
                    <a:pt x="2" y="0"/>
                  </a:lnTo>
                  <a:lnTo>
                    <a:pt x="0" y="2"/>
                  </a:lnTo>
                  <a:lnTo>
                    <a:pt x="2" y="5"/>
                  </a:lnTo>
                  <a:lnTo>
                    <a:pt x="4" y="5"/>
                  </a:lnTo>
                  <a:lnTo>
                    <a:pt x="6" y="5"/>
                  </a:lnTo>
                  <a:lnTo>
                    <a:pt x="7" y="2"/>
                  </a:lnTo>
                </a:path>
              </a:pathLst>
            </a:custGeom>
            <a:noFill/>
            <a:ln w="0">
              <a:solidFill>
                <a:srgbClr val="000000"/>
              </a:solidFill>
              <a:round/>
              <a:headEnd/>
              <a:tailEnd/>
            </a:ln>
          </p:spPr>
          <p:txBody>
            <a:bodyPr/>
            <a:lstStyle/>
            <a:p>
              <a:endParaRPr lang="en-US"/>
            </a:p>
          </p:txBody>
        </p:sp>
        <p:sp>
          <p:nvSpPr>
            <p:cNvPr id="1100" name="Freeform 1097"/>
            <p:cNvSpPr>
              <a:spLocks noEditPoints="1"/>
            </p:cNvSpPr>
            <p:nvPr/>
          </p:nvSpPr>
          <p:spPr bwMode="auto">
            <a:xfrm>
              <a:off x="2670" y="1644"/>
              <a:ext cx="155" cy="33"/>
            </a:xfrm>
            <a:custGeom>
              <a:avLst/>
              <a:gdLst>
                <a:gd name="T0" fmla="*/ 155 w 155"/>
                <a:gd name="T1" fmla="*/ 33 h 33"/>
                <a:gd name="T2" fmla="*/ 139 w 155"/>
                <a:gd name="T3" fmla="*/ 30 h 33"/>
                <a:gd name="T4" fmla="*/ 139 w 155"/>
                <a:gd name="T5" fmla="*/ 29 h 33"/>
                <a:gd name="T6" fmla="*/ 139 w 155"/>
                <a:gd name="T7" fmla="*/ 29 h 33"/>
                <a:gd name="T8" fmla="*/ 155 w 155"/>
                <a:gd name="T9" fmla="*/ 32 h 33"/>
                <a:gd name="T10" fmla="*/ 155 w 155"/>
                <a:gd name="T11" fmla="*/ 32 h 33"/>
                <a:gd name="T12" fmla="*/ 155 w 155"/>
                <a:gd name="T13" fmla="*/ 33 h 33"/>
                <a:gd name="T14" fmla="*/ 155 w 155"/>
                <a:gd name="T15" fmla="*/ 33 h 33"/>
                <a:gd name="T16" fmla="*/ 130 w 155"/>
                <a:gd name="T17" fmla="*/ 28 h 33"/>
                <a:gd name="T18" fmla="*/ 114 w 155"/>
                <a:gd name="T19" fmla="*/ 25 h 33"/>
                <a:gd name="T20" fmla="*/ 114 w 155"/>
                <a:gd name="T21" fmla="*/ 24 h 33"/>
                <a:gd name="T22" fmla="*/ 114 w 155"/>
                <a:gd name="T23" fmla="*/ 23 h 33"/>
                <a:gd name="T24" fmla="*/ 130 w 155"/>
                <a:gd name="T25" fmla="*/ 26 h 33"/>
                <a:gd name="T26" fmla="*/ 130 w 155"/>
                <a:gd name="T27" fmla="*/ 27 h 33"/>
                <a:gd name="T28" fmla="*/ 130 w 155"/>
                <a:gd name="T29" fmla="*/ 28 h 33"/>
                <a:gd name="T30" fmla="*/ 130 w 155"/>
                <a:gd name="T31" fmla="*/ 28 h 33"/>
                <a:gd name="T32" fmla="*/ 105 w 155"/>
                <a:gd name="T33" fmla="*/ 22 h 33"/>
                <a:gd name="T34" fmla="*/ 90 w 155"/>
                <a:gd name="T35" fmla="*/ 19 h 33"/>
                <a:gd name="T36" fmla="*/ 89 w 155"/>
                <a:gd name="T37" fmla="*/ 19 h 33"/>
                <a:gd name="T38" fmla="*/ 90 w 155"/>
                <a:gd name="T39" fmla="*/ 18 h 33"/>
                <a:gd name="T40" fmla="*/ 105 w 155"/>
                <a:gd name="T41" fmla="*/ 22 h 33"/>
                <a:gd name="T42" fmla="*/ 106 w 155"/>
                <a:gd name="T43" fmla="*/ 22 h 33"/>
                <a:gd name="T44" fmla="*/ 105 w 155"/>
                <a:gd name="T45" fmla="*/ 22 h 33"/>
                <a:gd name="T46" fmla="*/ 105 w 155"/>
                <a:gd name="T47" fmla="*/ 22 h 33"/>
                <a:gd name="T48" fmla="*/ 80 w 155"/>
                <a:gd name="T49" fmla="*/ 17 h 33"/>
                <a:gd name="T50" fmla="*/ 65 w 155"/>
                <a:gd name="T51" fmla="*/ 14 h 33"/>
                <a:gd name="T52" fmla="*/ 65 w 155"/>
                <a:gd name="T53" fmla="*/ 14 h 33"/>
                <a:gd name="T54" fmla="*/ 66 w 155"/>
                <a:gd name="T55" fmla="*/ 13 h 33"/>
                <a:gd name="T56" fmla="*/ 81 w 155"/>
                <a:gd name="T57" fmla="*/ 17 h 33"/>
                <a:gd name="T58" fmla="*/ 81 w 155"/>
                <a:gd name="T59" fmla="*/ 17 h 33"/>
                <a:gd name="T60" fmla="*/ 80 w 155"/>
                <a:gd name="T61" fmla="*/ 17 h 33"/>
                <a:gd name="T62" fmla="*/ 80 w 155"/>
                <a:gd name="T63" fmla="*/ 17 h 33"/>
                <a:gd name="T64" fmla="*/ 56 w 155"/>
                <a:gd name="T65" fmla="*/ 13 h 33"/>
                <a:gd name="T66" fmla="*/ 40 w 155"/>
                <a:gd name="T67" fmla="*/ 9 h 33"/>
                <a:gd name="T68" fmla="*/ 40 w 155"/>
                <a:gd name="T69" fmla="*/ 9 h 33"/>
                <a:gd name="T70" fmla="*/ 40 w 155"/>
                <a:gd name="T71" fmla="*/ 9 h 33"/>
                <a:gd name="T72" fmla="*/ 56 w 155"/>
                <a:gd name="T73" fmla="*/ 12 h 33"/>
                <a:gd name="T74" fmla="*/ 57 w 155"/>
                <a:gd name="T75" fmla="*/ 12 h 33"/>
                <a:gd name="T76" fmla="*/ 56 w 155"/>
                <a:gd name="T77" fmla="*/ 13 h 33"/>
                <a:gd name="T78" fmla="*/ 56 w 155"/>
                <a:gd name="T79" fmla="*/ 13 h 33"/>
                <a:gd name="T80" fmla="*/ 31 w 155"/>
                <a:gd name="T81" fmla="*/ 8 h 33"/>
                <a:gd name="T82" fmla="*/ 15 w 155"/>
                <a:gd name="T83" fmla="*/ 5 h 33"/>
                <a:gd name="T84" fmla="*/ 15 w 155"/>
                <a:gd name="T85" fmla="*/ 4 h 33"/>
                <a:gd name="T86" fmla="*/ 16 w 155"/>
                <a:gd name="T87" fmla="*/ 4 h 33"/>
                <a:gd name="T88" fmla="*/ 31 w 155"/>
                <a:gd name="T89" fmla="*/ 6 h 33"/>
                <a:gd name="T90" fmla="*/ 31 w 155"/>
                <a:gd name="T91" fmla="*/ 7 h 33"/>
                <a:gd name="T92" fmla="*/ 31 w 155"/>
                <a:gd name="T93" fmla="*/ 8 h 33"/>
                <a:gd name="T94" fmla="*/ 31 w 155"/>
                <a:gd name="T95" fmla="*/ 8 h 33"/>
                <a:gd name="T96" fmla="*/ 6 w 155"/>
                <a:gd name="T97" fmla="*/ 3 h 33"/>
                <a:gd name="T98" fmla="*/ 0 w 155"/>
                <a:gd name="T99" fmla="*/ 1 h 33"/>
                <a:gd name="T100" fmla="*/ 0 w 155"/>
                <a:gd name="T101" fmla="*/ 0 h 33"/>
                <a:gd name="T102" fmla="*/ 1 w 155"/>
                <a:gd name="T103" fmla="*/ 0 h 33"/>
                <a:gd name="T104" fmla="*/ 6 w 155"/>
                <a:gd name="T105" fmla="*/ 1 h 33"/>
                <a:gd name="T106" fmla="*/ 7 w 155"/>
                <a:gd name="T107" fmla="*/ 2 h 33"/>
                <a:gd name="T108" fmla="*/ 6 w 155"/>
                <a:gd name="T109" fmla="*/ 3 h 33"/>
                <a:gd name="T110" fmla="*/ 6 w 155"/>
                <a:gd name="T111" fmla="*/ 3 h 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5"/>
                <a:gd name="T169" fmla="*/ 0 h 33"/>
                <a:gd name="T170" fmla="*/ 155 w 155"/>
                <a:gd name="T171" fmla="*/ 33 h 3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5" h="33">
                  <a:moveTo>
                    <a:pt x="155" y="33"/>
                  </a:moveTo>
                  <a:lnTo>
                    <a:pt x="139" y="30"/>
                  </a:lnTo>
                  <a:lnTo>
                    <a:pt x="139" y="29"/>
                  </a:lnTo>
                  <a:lnTo>
                    <a:pt x="155" y="32"/>
                  </a:lnTo>
                  <a:lnTo>
                    <a:pt x="155" y="33"/>
                  </a:lnTo>
                  <a:close/>
                  <a:moveTo>
                    <a:pt x="130" y="28"/>
                  </a:moveTo>
                  <a:lnTo>
                    <a:pt x="114" y="25"/>
                  </a:lnTo>
                  <a:lnTo>
                    <a:pt x="114" y="24"/>
                  </a:lnTo>
                  <a:lnTo>
                    <a:pt x="114" y="23"/>
                  </a:lnTo>
                  <a:lnTo>
                    <a:pt x="130" y="26"/>
                  </a:lnTo>
                  <a:lnTo>
                    <a:pt x="130" y="27"/>
                  </a:lnTo>
                  <a:lnTo>
                    <a:pt x="130" y="28"/>
                  </a:lnTo>
                  <a:close/>
                  <a:moveTo>
                    <a:pt x="105" y="22"/>
                  </a:moveTo>
                  <a:lnTo>
                    <a:pt x="90" y="19"/>
                  </a:lnTo>
                  <a:lnTo>
                    <a:pt x="89" y="19"/>
                  </a:lnTo>
                  <a:lnTo>
                    <a:pt x="90" y="18"/>
                  </a:lnTo>
                  <a:lnTo>
                    <a:pt x="105" y="22"/>
                  </a:lnTo>
                  <a:lnTo>
                    <a:pt x="106" y="22"/>
                  </a:lnTo>
                  <a:lnTo>
                    <a:pt x="105" y="22"/>
                  </a:lnTo>
                  <a:close/>
                  <a:moveTo>
                    <a:pt x="80" y="17"/>
                  </a:moveTo>
                  <a:lnTo>
                    <a:pt x="65" y="14"/>
                  </a:lnTo>
                  <a:lnTo>
                    <a:pt x="66" y="13"/>
                  </a:lnTo>
                  <a:lnTo>
                    <a:pt x="81" y="17"/>
                  </a:lnTo>
                  <a:lnTo>
                    <a:pt x="80" y="17"/>
                  </a:lnTo>
                  <a:close/>
                  <a:moveTo>
                    <a:pt x="56" y="13"/>
                  </a:moveTo>
                  <a:lnTo>
                    <a:pt x="40" y="9"/>
                  </a:lnTo>
                  <a:lnTo>
                    <a:pt x="56" y="12"/>
                  </a:lnTo>
                  <a:lnTo>
                    <a:pt x="57" y="12"/>
                  </a:lnTo>
                  <a:lnTo>
                    <a:pt x="56" y="13"/>
                  </a:lnTo>
                  <a:close/>
                  <a:moveTo>
                    <a:pt x="31" y="8"/>
                  </a:moveTo>
                  <a:lnTo>
                    <a:pt x="15" y="5"/>
                  </a:lnTo>
                  <a:lnTo>
                    <a:pt x="15" y="4"/>
                  </a:lnTo>
                  <a:lnTo>
                    <a:pt x="16" y="4"/>
                  </a:lnTo>
                  <a:lnTo>
                    <a:pt x="31" y="6"/>
                  </a:lnTo>
                  <a:lnTo>
                    <a:pt x="31" y="7"/>
                  </a:lnTo>
                  <a:lnTo>
                    <a:pt x="31" y="8"/>
                  </a:lnTo>
                  <a:close/>
                  <a:moveTo>
                    <a:pt x="6" y="3"/>
                  </a:moveTo>
                  <a:lnTo>
                    <a:pt x="0" y="1"/>
                  </a:lnTo>
                  <a:lnTo>
                    <a:pt x="0" y="0"/>
                  </a:lnTo>
                  <a:lnTo>
                    <a:pt x="1" y="0"/>
                  </a:lnTo>
                  <a:lnTo>
                    <a:pt x="6" y="1"/>
                  </a:lnTo>
                  <a:lnTo>
                    <a:pt x="7" y="2"/>
                  </a:lnTo>
                  <a:lnTo>
                    <a:pt x="6" y="3"/>
                  </a:lnTo>
                  <a:close/>
                </a:path>
              </a:pathLst>
            </a:custGeom>
            <a:solidFill>
              <a:srgbClr val="000000"/>
            </a:solidFill>
            <a:ln w="9525">
              <a:noFill/>
              <a:round/>
              <a:headEnd/>
              <a:tailEnd/>
            </a:ln>
          </p:spPr>
          <p:txBody>
            <a:bodyPr/>
            <a:lstStyle/>
            <a:p>
              <a:endParaRPr lang="en-US"/>
            </a:p>
          </p:txBody>
        </p:sp>
        <p:sp>
          <p:nvSpPr>
            <p:cNvPr id="1101" name="Freeform 1098"/>
            <p:cNvSpPr>
              <a:spLocks/>
            </p:cNvSpPr>
            <p:nvPr/>
          </p:nvSpPr>
          <p:spPr bwMode="auto">
            <a:xfrm>
              <a:off x="2809" y="1673"/>
              <a:ext cx="16" cy="4"/>
            </a:xfrm>
            <a:custGeom>
              <a:avLst/>
              <a:gdLst>
                <a:gd name="T0" fmla="*/ 16 w 16"/>
                <a:gd name="T1" fmla="*/ 4 h 4"/>
                <a:gd name="T2" fmla="*/ 0 w 16"/>
                <a:gd name="T3" fmla="*/ 1 h 4"/>
                <a:gd name="T4" fmla="*/ 0 w 16"/>
                <a:gd name="T5" fmla="*/ 0 h 4"/>
                <a:gd name="T6" fmla="*/ 0 w 16"/>
                <a:gd name="T7" fmla="*/ 0 h 4"/>
                <a:gd name="T8" fmla="*/ 16 w 16"/>
                <a:gd name="T9" fmla="*/ 3 h 4"/>
                <a:gd name="T10" fmla="*/ 16 w 16"/>
                <a:gd name="T11" fmla="*/ 3 h 4"/>
                <a:gd name="T12" fmla="*/ 16 w 16"/>
                <a:gd name="T13" fmla="*/ 4 h 4"/>
                <a:gd name="T14" fmla="*/ 16 w 16"/>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4"/>
                <a:gd name="T26" fmla="*/ 16 w 1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4">
                  <a:moveTo>
                    <a:pt x="16" y="4"/>
                  </a:moveTo>
                  <a:lnTo>
                    <a:pt x="0" y="1"/>
                  </a:lnTo>
                  <a:lnTo>
                    <a:pt x="0" y="0"/>
                  </a:lnTo>
                  <a:lnTo>
                    <a:pt x="16" y="3"/>
                  </a:lnTo>
                  <a:lnTo>
                    <a:pt x="16" y="4"/>
                  </a:lnTo>
                </a:path>
              </a:pathLst>
            </a:custGeom>
            <a:noFill/>
            <a:ln w="1588">
              <a:solidFill>
                <a:srgbClr val="000000"/>
              </a:solidFill>
              <a:round/>
              <a:headEnd/>
              <a:tailEnd/>
            </a:ln>
          </p:spPr>
          <p:txBody>
            <a:bodyPr/>
            <a:lstStyle/>
            <a:p>
              <a:endParaRPr lang="en-US"/>
            </a:p>
          </p:txBody>
        </p:sp>
        <p:sp>
          <p:nvSpPr>
            <p:cNvPr id="1102" name="Freeform 1099"/>
            <p:cNvSpPr>
              <a:spLocks/>
            </p:cNvSpPr>
            <p:nvPr/>
          </p:nvSpPr>
          <p:spPr bwMode="auto">
            <a:xfrm>
              <a:off x="2784" y="1667"/>
              <a:ext cx="16" cy="5"/>
            </a:xfrm>
            <a:custGeom>
              <a:avLst/>
              <a:gdLst>
                <a:gd name="T0" fmla="*/ 16 w 16"/>
                <a:gd name="T1" fmla="*/ 5 h 5"/>
                <a:gd name="T2" fmla="*/ 0 w 16"/>
                <a:gd name="T3" fmla="*/ 2 h 5"/>
                <a:gd name="T4" fmla="*/ 0 w 16"/>
                <a:gd name="T5" fmla="*/ 1 h 5"/>
                <a:gd name="T6" fmla="*/ 0 w 16"/>
                <a:gd name="T7" fmla="*/ 0 h 5"/>
                <a:gd name="T8" fmla="*/ 16 w 16"/>
                <a:gd name="T9" fmla="*/ 3 h 5"/>
                <a:gd name="T10" fmla="*/ 16 w 16"/>
                <a:gd name="T11" fmla="*/ 4 h 5"/>
                <a:gd name="T12" fmla="*/ 16 w 16"/>
                <a:gd name="T13" fmla="*/ 5 h 5"/>
                <a:gd name="T14" fmla="*/ 16 w 16"/>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5"/>
                <a:gd name="T26" fmla="*/ 16 w 1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5">
                  <a:moveTo>
                    <a:pt x="16" y="5"/>
                  </a:moveTo>
                  <a:lnTo>
                    <a:pt x="0" y="2"/>
                  </a:lnTo>
                  <a:lnTo>
                    <a:pt x="0" y="1"/>
                  </a:lnTo>
                  <a:lnTo>
                    <a:pt x="0" y="0"/>
                  </a:lnTo>
                  <a:lnTo>
                    <a:pt x="16" y="3"/>
                  </a:lnTo>
                  <a:lnTo>
                    <a:pt x="16" y="4"/>
                  </a:lnTo>
                  <a:lnTo>
                    <a:pt x="16" y="5"/>
                  </a:lnTo>
                </a:path>
              </a:pathLst>
            </a:custGeom>
            <a:noFill/>
            <a:ln w="1588">
              <a:solidFill>
                <a:srgbClr val="000000"/>
              </a:solidFill>
              <a:round/>
              <a:headEnd/>
              <a:tailEnd/>
            </a:ln>
          </p:spPr>
          <p:txBody>
            <a:bodyPr/>
            <a:lstStyle/>
            <a:p>
              <a:endParaRPr lang="en-US"/>
            </a:p>
          </p:txBody>
        </p:sp>
        <p:sp>
          <p:nvSpPr>
            <p:cNvPr id="1103" name="Freeform 1100"/>
            <p:cNvSpPr>
              <a:spLocks/>
            </p:cNvSpPr>
            <p:nvPr/>
          </p:nvSpPr>
          <p:spPr bwMode="auto">
            <a:xfrm>
              <a:off x="2759" y="1662"/>
              <a:ext cx="17" cy="4"/>
            </a:xfrm>
            <a:custGeom>
              <a:avLst/>
              <a:gdLst>
                <a:gd name="T0" fmla="*/ 16 w 17"/>
                <a:gd name="T1" fmla="*/ 4 h 4"/>
                <a:gd name="T2" fmla="*/ 1 w 17"/>
                <a:gd name="T3" fmla="*/ 1 h 4"/>
                <a:gd name="T4" fmla="*/ 0 w 17"/>
                <a:gd name="T5" fmla="*/ 1 h 4"/>
                <a:gd name="T6" fmla="*/ 1 w 17"/>
                <a:gd name="T7" fmla="*/ 0 h 4"/>
                <a:gd name="T8" fmla="*/ 16 w 17"/>
                <a:gd name="T9" fmla="*/ 4 h 4"/>
                <a:gd name="T10" fmla="*/ 17 w 17"/>
                <a:gd name="T11" fmla="*/ 4 h 4"/>
                <a:gd name="T12" fmla="*/ 16 w 17"/>
                <a:gd name="T13" fmla="*/ 4 h 4"/>
                <a:gd name="T14" fmla="*/ 16 w 17"/>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4"/>
                <a:gd name="T26" fmla="*/ 17 w 1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4">
                  <a:moveTo>
                    <a:pt x="16" y="4"/>
                  </a:moveTo>
                  <a:lnTo>
                    <a:pt x="1" y="1"/>
                  </a:lnTo>
                  <a:lnTo>
                    <a:pt x="0" y="1"/>
                  </a:lnTo>
                  <a:lnTo>
                    <a:pt x="1" y="0"/>
                  </a:lnTo>
                  <a:lnTo>
                    <a:pt x="16" y="4"/>
                  </a:lnTo>
                  <a:lnTo>
                    <a:pt x="17" y="4"/>
                  </a:lnTo>
                  <a:lnTo>
                    <a:pt x="16" y="4"/>
                  </a:lnTo>
                </a:path>
              </a:pathLst>
            </a:custGeom>
            <a:noFill/>
            <a:ln w="1588">
              <a:solidFill>
                <a:srgbClr val="000000"/>
              </a:solidFill>
              <a:round/>
              <a:headEnd/>
              <a:tailEnd/>
            </a:ln>
          </p:spPr>
          <p:txBody>
            <a:bodyPr/>
            <a:lstStyle/>
            <a:p>
              <a:endParaRPr lang="en-US"/>
            </a:p>
          </p:txBody>
        </p:sp>
        <p:sp>
          <p:nvSpPr>
            <p:cNvPr id="1104" name="Freeform 1101"/>
            <p:cNvSpPr>
              <a:spLocks/>
            </p:cNvSpPr>
            <p:nvPr/>
          </p:nvSpPr>
          <p:spPr bwMode="auto">
            <a:xfrm>
              <a:off x="2735" y="1657"/>
              <a:ext cx="16" cy="4"/>
            </a:xfrm>
            <a:custGeom>
              <a:avLst/>
              <a:gdLst>
                <a:gd name="T0" fmla="*/ 15 w 16"/>
                <a:gd name="T1" fmla="*/ 4 h 4"/>
                <a:gd name="T2" fmla="*/ 0 w 16"/>
                <a:gd name="T3" fmla="*/ 1 h 4"/>
                <a:gd name="T4" fmla="*/ 0 w 16"/>
                <a:gd name="T5" fmla="*/ 1 h 4"/>
                <a:gd name="T6" fmla="*/ 1 w 16"/>
                <a:gd name="T7" fmla="*/ 0 h 4"/>
                <a:gd name="T8" fmla="*/ 16 w 16"/>
                <a:gd name="T9" fmla="*/ 4 h 4"/>
                <a:gd name="T10" fmla="*/ 16 w 16"/>
                <a:gd name="T11" fmla="*/ 4 h 4"/>
                <a:gd name="T12" fmla="*/ 15 w 16"/>
                <a:gd name="T13" fmla="*/ 4 h 4"/>
                <a:gd name="T14" fmla="*/ 15 w 16"/>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4"/>
                <a:gd name="T26" fmla="*/ 16 w 1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4">
                  <a:moveTo>
                    <a:pt x="15" y="4"/>
                  </a:moveTo>
                  <a:lnTo>
                    <a:pt x="0" y="1"/>
                  </a:lnTo>
                  <a:lnTo>
                    <a:pt x="1" y="0"/>
                  </a:lnTo>
                  <a:lnTo>
                    <a:pt x="16" y="4"/>
                  </a:lnTo>
                  <a:lnTo>
                    <a:pt x="15" y="4"/>
                  </a:lnTo>
                </a:path>
              </a:pathLst>
            </a:custGeom>
            <a:noFill/>
            <a:ln w="1588">
              <a:solidFill>
                <a:srgbClr val="000000"/>
              </a:solidFill>
              <a:round/>
              <a:headEnd/>
              <a:tailEnd/>
            </a:ln>
          </p:spPr>
          <p:txBody>
            <a:bodyPr/>
            <a:lstStyle/>
            <a:p>
              <a:endParaRPr lang="en-US"/>
            </a:p>
          </p:txBody>
        </p:sp>
        <p:sp>
          <p:nvSpPr>
            <p:cNvPr id="1105" name="Freeform 1102"/>
            <p:cNvSpPr>
              <a:spLocks/>
            </p:cNvSpPr>
            <p:nvPr/>
          </p:nvSpPr>
          <p:spPr bwMode="auto">
            <a:xfrm>
              <a:off x="2710" y="1653"/>
              <a:ext cx="17" cy="4"/>
            </a:xfrm>
            <a:custGeom>
              <a:avLst/>
              <a:gdLst>
                <a:gd name="T0" fmla="*/ 16 w 17"/>
                <a:gd name="T1" fmla="*/ 4 h 4"/>
                <a:gd name="T2" fmla="*/ 0 w 17"/>
                <a:gd name="T3" fmla="*/ 0 h 4"/>
                <a:gd name="T4" fmla="*/ 0 w 17"/>
                <a:gd name="T5" fmla="*/ 0 h 4"/>
                <a:gd name="T6" fmla="*/ 0 w 17"/>
                <a:gd name="T7" fmla="*/ 0 h 4"/>
                <a:gd name="T8" fmla="*/ 16 w 17"/>
                <a:gd name="T9" fmla="*/ 3 h 4"/>
                <a:gd name="T10" fmla="*/ 17 w 17"/>
                <a:gd name="T11" fmla="*/ 3 h 4"/>
                <a:gd name="T12" fmla="*/ 16 w 17"/>
                <a:gd name="T13" fmla="*/ 4 h 4"/>
                <a:gd name="T14" fmla="*/ 16 w 17"/>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4"/>
                <a:gd name="T26" fmla="*/ 17 w 1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4">
                  <a:moveTo>
                    <a:pt x="16" y="4"/>
                  </a:moveTo>
                  <a:lnTo>
                    <a:pt x="0" y="0"/>
                  </a:lnTo>
                  <a:lnTo>
                    <a:pt x="16" y="3"/>
                  </a:lnTo>
                  <a:lnTo>
                    <a:pt x="17" y="3"/>
                  </a:lnTo>
                  <a:lnTo>
                    <a:pt x="16" y="4"/>
                  </a:lnTo>
                </a:path>
              </a:pathLst>
            </a:custGeom>
            <a:noFill/>
            <a:ln w="1588">
              <a:solidFill>
                <a:srgbClr val="000000"/>
              </a:solidFill>
              <a:round/>
              <a:headEnd/>
              <a:tailEnd/>
            </a:ln>
          </p:spPr>
          <p:txBody>
            <a:bodyPr/>
            <a:lstStyle/>
            <a:p>
              <a:endParaRPr lang="en-US"/>
            </a:p>
          </p:txBody>
        </p:sp>
        <p:sp>
          <p:nvSpPr>
            <p:cNvPr id="1106" name="Freeform 1103"/>
            <p:cNvSpPr>
              <a:spLocks/>
            </p:cNvSpPr>
            <p:nvPr/>
          </p:nvSpPr>
          <p:spPr bwMode="auto">
            <a:xfrm>
              <a:off x="2685" y="1648"/>
              <a:ext cx="16" cy="4"/>
            </a:xfrm>
            <a:custGeom>
              <a:avLst/>
              <a:gdLst>
                <a:gd name="T0" fmla="*/ 16 w 16"/>
                <a:gd name="T1" fmla="*/ 4 h 4"/>
                <a:gd name="T2" fmla="*/ 0 w 16"/>
                <a:gd name="T3" fmla="*/ 1 h 4"/>
                <a:gd name="T4" fmla="*/ 0 w 16"/>
                <a:gd name="T5" fmla="*/ 0 h 4"/>
                <a:gd name="T6" fmla="*/ 1 w 16"/>
                <a:gd name="T7" fmla="*/ 0 h 4"/>
                <a:gd name="T8" fmla="*/ 16 w 16"/>
                <a:gd name="T9" fmla="*/ 2 h 4"/>
                <a:gd name="T10" fmla="*/ 16 w 16"/>
                <a:gd name="T11" fmla="*/ 3 h 4"/>
                <a:gd name="T12" fmla="*/ 16 w 16"/>
                <a:gd name="T13" fmla="*/ 4 h 4"/>
                <a:gd name="T14" fmla="*/ 16 w 16"/>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4"/>
                <a:gd name="T26" fmla="*/ 16 w 1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4">
                  <a:moveTo>
                    <a:pt x="16" y="4"/>
                  </a:moveTo>
                  <a:lnTo>
                    <a:pt x="0" y="1"/>
                  </a:lnTo>
                  <a:lnTo>
                    <a:pt x="0" y="0"/>
                  </a:lnTo>
                  <a:lnTo>
                    <a:pt x="1" y="0"/>
                  </a:lnTo>
                  <a:lnTo>
                    <a:pt x="16" y="2"/>
                  </a:lnTo>
                  <a:lnTo>
                    <a:pt x="16" y="3"/>
                  </a:lnTo>
                  <a:lnTo>
                    <a:pt x="16" y="4"/>
                  </a:lnTo>
                </a:path>
              </a:pathLst>
            </a:custGeom>
            <a:noFill/>
            <a:ln w="1588">
              <a:solidFill>
                <a:srgbClr val="000000"/>
              </a:solidFill>
              <a:round/>
              <a:headEnd/>
              <a:tailEnd/>
            </a:ln>
          </p:spPr>
          <p:txBody>
            <a:bodyPr/>
            <a:lstStyle/>
            <a:p>
              <a:endParaRPr lang="en-US"/>
            </a:p>
          </p:txBody>
        </p:sp>
        <p:sp>
          <p:nvSpPr>
            <p:cNvPr id="1107" name="Freeform 1104"/>
            <p:cNvSpPr>
              <a:spLocks/>
            </p:cNvSpPr>
            <p:nvPr/>
          </p:nvSpPr>
          <p:spPr bwMode="auto">
            <a:xfrm>
              <a:off x="2670" y="1644"/>
              <a:ext cx="7" cy="3"/>
            </a:xfrm>
            <a:custGeom>
              <a:avLst/>
              <a:gdLst>
                <a:gd name="T0" fmla="*/ 6 w 7"/>
                <a:gd name="T1" fmla="*/ 3 h 3"/>
                <a:gd name="T2" fmla="*/ 0 w 7"/>
                <a:gd name="T3" fmla="*/ 1 h 3"/>
                <a:gd name="T4" fmla="*/ 0 w 7"/>
                <a:gd name="T5" fmla="*/ 0 h 3"/>
                <a:gd name="T6" fmla="*/ 1 w 7"/>
                <a:gd name="T7" fmla="*/ 0 h 3"/>
                <a:gd name="T8" fmla="*/ 6 w 7"/>
                <a:gd name="T9" fmla="*/ 1 h 3"/>
                <a:gd name="T10" fmla="*/ 7 w 7"/>
                <a:gd name="T11" fmla="*/ 2 h 3"/>
                <a:gd name="T12" fmla="*/ 6 w 7"/>
                <a:gd name="T13" fmla="*/ 3 h 3"/>
                <a:gd name="T14" fmla="*/ 6 w 7"/>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3"/>
                <a:gd name="T26" fmla="*/ 7 w 7"/>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3">
                  <a:moveTo>
                    <a:pt x="6" y="3"/>
                  </a:moveTo>
                  <a:lnTo>
                    <a:pt x="0" y="1"/>
                  </a:lnTo>
                  <a:lnTo>
                    <a:pt x="0" y="0"/>
                  </a:lnTo>
                  <a:lnTo>
                    <a:pt x="1" y="0"/>
                  </a:lnTo>
                  <a:lnTo>
                    <a:pt x="6" y="1"/>
                  </a:lnTo>
                  <a:lnTo>
                    <a:pt x="7" y="2"/>
                  </a:lnTo>
                  <a:lnTo>
                    <a:pt x="6" y="3"/>
                  </a:lnTo>
                </a:path>
              </a:pathLst>
            </a:custGeom>
            <a:noFill/>
            <a:ln w="1588">
              <a:solidFill>
                <a:srgbClr val="000000"/>
              </a:solidFill>
              <a:round/>
              <a:headEnd/>
              <a:tailEnd/>
            </a:ln>
          </p:spPr>
          <p:txBody>
            <a:bodyPr/>
            <a:lstStyle/>
            <a:p>
              <a:endParaRPr lang="en-US"/>
            </a:p>
          </p:txBody>
        </p:sp>
        <p:sp>
          <p:nvSpPr>
            <p:cNvPr id="1108" name="Freeform 1105"/>
            <p:cNvSpPr>
              <a:spLocks noEditPoints="1"/>
            </p:cNvSpPr>
            <p:nvPr/>
          </p:nvSpPr>
          <p:spPr bwMode="auto">
            <a:xfrm>
              <a:off x="2778" y="1657"/>
              <a:ext cx="94" cy="38"/>
            </a:xfrm>
            <a:custGeom>
              <a:avLst/>
              <a:gdLst>
                <a:gd name="T0" fmla="*/ 94 w 94"/>
                <a:gd name="T1" fmla="*/ 13 h 38"/>
                <a:gd name="T2" fmla="*/ 82 w 94"/>
                <a:gd name="T3" fmla="*/ 0 h 38"/>
                <a:gd name="T4" fmla="*/ 82 w 94"/>
                <a:gd name="T5" fmla="*/ 13 h 38"/>
                <a:gd name="T6" fmla="*/ 94 w 94"/>
                <a:gd name="T7" fmla="*/ 13 h 38"/>
                <a:gd name="T8" fmla="*/ 94 w 94"/>
                <a:gd name="T9" fmla="*/ 13 h 38"/>
                <a:gd name="T10" fmla="*/ 94 w 94"/>
                <a:gd name="T11" fmla="*/ 13 h 38"/>
                <a:gd name="T12" fmla="*/ 82 w 94"/>
                <a:gd name="T13" fmla="*/ 13 h 38"/>
                <a:gd name="T14" fmla="*/ 82 w 94"/>
                <a:gd name="T15" fmla="*/ 0 h 38"/>
                <a:gd name="T16" fmla="*/ 0 w 94"/>
                <a:gd name="T17" fmla="*/ 0 h 38"/>
                <a:gd name="T18" fmla="*/ 0 w 94"/>
                <a:gd name="T19" fmla="*/ 38 h 38"/>
                <a:gd name="T20" fmla="*/ 94 w 94"/>
                <a:gd name="T21" fmla="*/ 38 h 38"/>
                <a:gd name="T22" fmla="*/ 94 w 94"/>
                <a:gd name="T23" fmla="*/ 13 h 38"/>
                <a:gd name="T24" fmla="*/ 94 w 94"/>
                <a:gd name="T25" fmla="*/ 13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38"/>
                <a:gd name="T41" fmla="*/ 94 w 94"/>
                <a:gd name="T42" fmla="*/ 38 h 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38">
                  <a:moveTo>
                    <a:pt x="94" y="13"/>
                  </a:moveTo>
                  <a:lnTo>
                    <a:pt x="82" y="0"/>
                  </a:lnTo>
                  <a:lnTo>
                    <a:pt x="82" y="13"/>
                  </a:lnTo>
                  <a:lnTo>
                    <a:pt x="94" y="13"/>
                  </a:lnTo>
                  <a:close/>
                  <a:moveTo>
                    <a:pt x="94" y="13"/>
                  </a:moveTo>
                  <a:lnTo>
                    <a:pt x="82" y="13"/>
                  </a:lnTo>
                  <a:lnTo>
                    <a:pt x="82" y="0"/>
                  </a:lnTo>
                  <a:lnTo>
                    <a:pt x="0" y="0"/>
                  </a:lnTo>
                  <a:lnTo>
                    <a:pt x="0" y="38"/>
                  </a:lnTo>
                  <a:lnTo>
                    <a:pt x="94" y="38"/>
                  </a:lnTo>
                  <a:lnTo>
                    <a:pt x="94" y="13"/>
                  </a:lnTo>
                  <a:close/>
                </a:path>
              </a:pathLst>
            </a:custGeom>
            <a:solidFill>
              <a:srgbClr val="EAEAEA"/>
            </a:solidFill>
            <a:ln w="9525">
              <a:noFill/>
              <a:round/>
              <a:headEnd/>
              <a:tailEnd/>
            </a:ln>
          </p:spPr>
          <p:txBody>
            <a:bodyPr/>
            <a:lstStyle/>
            <a:p>
              <a:endParaRPr lang="en-US"/>
            </a:p>
          </p:txBody>
        </p:sp>
        <p:sp>
          <p:nvSpPr>
            <p:cNvPr id="1109" name="Freeform 1106"/>
            <p:cNvSpPr>
              <a:spLocks/>
            </p:cNvSpPr>
            <p:nvPr/>
          </p:nvSpPr>
          <p:spPr bwMode="auto">
            <a:xfrm>
              <a:off x="2860" y="1657"/>
              <a:ext cx="12" cy="13"/>
            </a:xfrm>
            <a:custGeom>
              <a:avLst/>
              <a:gdLst>
                <a:gd name="T0" fmla="*/ 12 w 12"/>
                <a:gd name="T1" fmla="*/ 13 h 13"/>
                <a:gd name="T2" fmla="*/ 0 w 12"/>
                <a:gd name="T3" fmla="*/ 0 h 13"/>
                <a:gd name="T4" fmla="*/ 0 w 12"/>
                <a:gd name="T5" fmla="*/ 13 h 13"/>
                <a:gd name="T6" fmla="*/ 12 w 12"/>
                <a:gd name="T7" fmla="*/ 13 h 13"/>
                <a:gd name="T8" fmla="*/ 12 w 12"/>
                <a:gd name="T9" fmla="*/ 13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12" y="13"/>
                  </a:moveTo>
                  <a:lnTo>
                    <a:pt x="0" y="0"/>
                  </a:lnTo>
                  <a:lnTo>
                    <a:pt x="0" y="13"/>
                  </a:lnTo>
                  <a:lnTo>
                    <a:pt x="12" y="13"/>
                  </a:lnTo>
                  <a:close/>
                </a:path>
              </a:pathLst>
            </a:custGeom>
            <a:noFill/>
            <a:ln w="0">
              <a:solidFill>
                <a:srgbClr val="000000"/>
              </a:solidFill>
              <a:round/>
              <a:headEnd/>
              <a:tailEnd/>
            </a:ln>
          </p:spPr>
          <p:txBody>
            <a:bodyPr/>
            <a:lstStyle/>
            <a:p>
              <a:endParaRPr lang="en-US"/>
            </a:p>
          </p:txBody>
        </p:sp>
        <p:sp>
          <p:nvSpPr>
            <p:cNvPr id="1110" name="Freeform 1107"/>
            <p:cNvSpPr>
              <a:spLocks/>
            </p:cNvSpPr>
            <p:nvPr/>
          </p:nvSpPr>
          <p:spPr bwMode="auto">
            <a:xfrm>
              <a:off x="2778" y="1657"/>
              <a:ext cx="94" cy="38"/>
            </a:xfrm>
            <a:custGeom>
              <a:avLst/>
              <a:gdLst>
                <a:gd name="T0" fmla="*/ 94 w 94"/>
                <a:gd name="T1" fmla="*/ 13 h 38"/>
                <a:gd name="T2" fmla="*/ 82 w 94"/>
                <a:gd name="T3" fmla="*/ 13 h 38"/>
                <a:gd name="T4" fmla="*/ 82 w 94"/>
                <a:gd name="T5" fmla="*/ 0 h 38"/>
                <a:gd name="T6" fmla="*/ 0 w 94"/>
                <a:gd name="T7" fmla="*/ 0 h 38"/>
                <a:gd name="T8" fmla="*/ 0 w 94"/>
                <a:gd name="T9" fmla="*/ 38 h 38"/>
                <a:gd name="T10" fmla="*/ 94 w 94"/>
                <a:gd name="T11" fmla="*/ 38 h 38"/>
                <a:gd name="T12" fmla="*/ 94 w 94"/>
                <a:gd name="T13" fmla="*/ 13 h 38"/>
                <a:gd name="T14" fmla="*/ 0 60000 65536"/>
                <a:gd name="T15" fmla="*/ 0 60000 65536"/>
                <a:gd name="T16" fmla="*/ 0 60000 65536"/>
                <a:gd name="T17" fmla="*/ 0 60000 65536"/>
                <a:gd name="T18" fmla="*/ 0 60000 65536"/>
                <a:gd name="T19" fmla="*/ 0 60000 65536"/>
                <a:gd name="T20" fmla="*/ 0 60000 65536"/>
                <a:gd name="T21" fmla="*/ 0 w 94"/>
                <a:gd name="T22" fmla="*/ 0 h 38"/>
                <a:gd name="T23" fmla="*/ 94 w 94"/>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38">
                  <a:moveTo>
                    <a:pt x="94" y="13"/>
                  </a:moveTo>
                  <a:lnTo>
                    <a:pt x="82" y="13"/>
                  </a:lnTo>
                  <a:lnTo>
                    <a:pt x="82" y="0"/>
                  </a:lnTo>
                  <a:lnTo>
                    <a:pt x="0" y="0"/>
                  </a:lnTo>
                  <a:lnTo>
                    <a:pt x="0" y="38"/>
                  </a:lnTo>
                  <a:lnTo>
                    <a:pt x="94" y="38"/>
                  </a:lnTo>
                  <a:lnTo>
                    <a:pt x="94" y="13"/>
                  </a:lnTo>
                  <a:close/>
                </a:path>
              </a:pathLst>
            </a:custGeom>
            <a:noFill/>
            <a:ln w="0">
              <a:solidFill>
                <a:srgbClr val="000000"/>
              </a:solidFill>
              <a:round/>
              <a:headEnd/>
              <a:tailEnd/>
            </a:ln>
          </p:spPr>
          <p:txBody>
            <a:bodyPr/>
            <a:lstStyle/>
            <a:p>
              <a:endParaRPr lang="en-US"/>
            </a:p>
          </p:txBody>
        </p:sp>
        <p:sp>
          <p:nvSpPr>
            <p:cNvPr id="1111" name="Freeform 1108"/>
            <p:cNvSpPr>
              <a:spLocks/>
            </p:cNvSpPr>
            <p:nvPr/>
          </p:nvSpPr>
          <p:spPr bwMode="auto">
            <a:xfrm>
              <a:off x="2982" y="1928"/>
              <a:ext cx="466" cy="365"/>
            </a:xfrm>
            <a:custGeom>
              <a:avLst/>
              <a:gdLst>
                <a:gd name="T0" fmla="*/ 0 w 466"/>
                <a:gd name="T1" fmla="*/ 0 h 365"/>
                <a:gd name="T2" fmla="*/ 0 w 466"/>
                <a:gd name="T3" fmla="*/ 365 h 365"/>
                <a:gd name="T4" fmla="*/ 466 w 466"/>
                <a:gd name="T5" fmla="*/ 365 h 365"/>
                <a:gd name="T6" fmla="*/ 466 w 466"/>
                <a:gd name="T7" fmla="*/ 0 h 365"/>
                <a:gd name="T8" fmla="*/ 0 w 466"/>
                <a:gd name="T9" fmla="*/ 0 h 365"/>
                <a:gd name="T10" fmla="*/ 0 w 466"/>
                <a:gd name="T11" fmla="*/ 0 h 365"/>
                <a:gd name="T12" fmla="*/ 0 60000 65536"/>
                <a:gd name="T13" fmla="*/ 0 60000 65536"/>
                <a:gd name="T14" fmla="*/ 0 60000 65536"/>
                <a:gd name="T15" fmla="*/ 0 60000 65536"/>
                <a:gd name="T16" fmla="*/ 0 60000 65536"/>
                <a:gd name="T17" fmla="*/ 0 60000 65536"/>
                <a:gd name="T18" fmla="*/ 0 w 466"/>
                <a:gd name="T19" fmla="*/ 0 h 365"/>
                <a:gd name="T20" fmla="*/ 466 w 466"/>
                <a:gd name="T21" fmla="*/ 365 h 365"/>
              </a:gdLst>
              <a:ahLst/>
              <a:cxnLst>
                <a:cxn ang="T12">
                  <a:pos x="T0" y="T1"/>
                </a:cxn>
                <a:cxn ang="T13">
                  <a:pos x="T2" y="T3"/>
                </a:cxn>
                <a:cxn ang="T14">
                  <a:pos x="T4" y="T5"/>
                </a:cxn>
                <a:cxn ang="T15">
                  <a:pos x="T6" y="T7"/>
                </a:cxn>
                <a:cxn ang="T16">
                  <a:pos x="T8" y="T9"/>
                </a:cxn>
                <a:cxn ang="T17">
                  <a:pos x="T10" y="T11"/>
                </a:cxn>
              </a:cxnLst>
              <a:rect l="T18" t="T19" r="T20" b="T21"/>
              <a:pathLst>
                <a:path w="466" h="365">
                  <a:moveTo>
                    <a:pt x="0" y="0"/>
                  </a:moveTo>
                  <a:lnTo>
                    <a:pt x="0" y="365"/>
                  </a:lnTo>
                  <a:lnTo>
                    <a:pt x="466" y="365"/>
                  </a:lnTo>
                  <a:lnTo>
                    <a:pt x="466" y="0"/>
                  </a:lnTo>
                  <a:lnTo>
                    <a:pt x="0" y="0"/>
                  </a:lnTo>
                  <a:close/>
                </a:path>
              </a:pathLst>
            </a:custGeom>
            <a:solidFill>
              <a:srgbClr val="FFFFFF"/>
            </a:solidFill>
            <a:ln w="9525">
              <a:noFill/>
              <a:round/>
              <a:headEnd/>
              <a:tailEnd/>
            </a:ln>
          </p:spPr>
          <p:txBody>
            <a:bodyPr/>
            <a:lstStyle/>
            <a:p>
              <a:endParaRPr lang="en-US"/>
            </a:p>
          </p:txBody>
        </p:sp>
        <p:sp>
          <p:nvSpPr>
            <p:cNvPr id="1112" name="Freeform 1109"/>
            <p:cNvSpPr>
              <a:spLocks/>
            </p:cNvSpPr>
            <p:nvPr/>
          </p:nvSpPr>
          <p:spPr bwMode="auto">
            <a:xfrm>
              <a:off x="2982" y="1928"/>
              <a:ext cx="466" cy="365"/>
            </a:xfrm>
            <a:custGeom>
              <a:avLst/>
              <a:gdLst>
                <a:gd name="T0" fmla="*/ 0 w 466"/>
                <a:gd name="T1" fmla="*/ 365 h 365"/>
                <a:gd name="T2" fmla="*/ 466 w 466"/>
                <a:gd name="T3" fmla="*/ 365 h 365"/>
                <a:gd name="T4" fmla="*/ 466 w 466"/>
                <a:gd name="T5" fmla="*/ 0 h 365"/>
                <a:gd name="T6" fmla="*/ 0 w 466"/>
                <a:gd name="T7" fmla="*/ 0 h 365"/>
                <a:gd name="T8" fmla="*/ 0 w 466"/>
                <a:gd name="T9" fmla="*/ 365 h 365"/>
                <a:gd name="T10" fmla="*/ 0 w 466"/>
                <a:gd name="T11" fmla="*/ 365 h 365"/>
                <a:gd name="T12" fmla="*/ 0 60000 65536"/>
                <a:gd name="T13" fmla="*/ 0 60000 65536"/>
                <a:gd name="T14" fmla="*/ 0 60000 65536"/>
                <a:gd name="T15" fmla="*/ 0 60000 65536"/>
                <a:gd name="T16" fmla="*/ 0 60000 65536"/>
                <a:gd name="T17" fmla="*/ 0 60000 65536"/>
                <a:gd name="T18" fmla="*/ 0 w 466"/>
                <a:gd name="T19" fmla="*/ 0 h 365"/>
                <a:gd name="T20" fmla="*/ 466 w 466"/>
                <a:gd name="T21" fmla="*/ 365 h 365"/>
              </a:gdLst>
              <a:ahLst/>
              <a:cxnLst>
                <a:cxn ang="T12">
                  <a:pos x="T0" y="T1"/>
                </a:cxn>
                <a:cxn ang="T13">
                  <a:pos x="T2" y="T3"/>
                </a:cxn>
                <a:cxn ang="T14">
                  <a:pos x="T4" y="T5"/>
                </a:cxn>
                <a:cxn ang="T15">
                  <a:pos x="T6" y="T7"/>
                </a:cxn>
                <a:cxn ang="T16">
                  <a:pos x="T8" y="T9"/>
                </a:cxn>
                <a:cxn ang="T17">
                  <a:pos x="T10" y="T11"/>
                </a:cxn>
              </a:cxnLst>
              <a:rect l="T18" t="T19" r="T20" b="T21"/>
              <a:pathLst>
                <a:path w="466" h="365">
                  <a:moveTo>
                    <a:pt x="0" y="365"/>
                  </a:moveTo>
                  <a:lnTo>
                    <a:pt x="466" y="365"/>
                  </a:lnTo>
                  <a:lnTo>
                    <a:pt x="466" y="0"/>
                  </a:lnTo>
                  <a:lnTo>
                    <a:pt x="0" y="0"/>
                  </a:lnTo>
                  <a:lnTo>
                    <a:pt x="0" y="365"/>
                  </a:lnTo>
                  <a:close/>
                </a:path>
              </a:pathLst>
            </a:custGeom>
            <a:noFill/>
            <a:ln w="3175">
              <a:solidFill>
                <a:srgbClr val="000000"/>
              </a:solidFill>
              <a:round/>
              <a:headEnd/>
              <a:tailEnd/>
            </a:ln>
          </p:spPr>
          <p:txBody>
            <a:bodyPr/>
            <a:lstStyle/>
            <a:p>
              <a:endParaRPr lang="en-US"/>
            </a:p>
          </p:txBody>
        </p:sp>
        <p:sp>
          <p:nvSpPr>
            <p:cNvPr id="1113" name="Freeform 1110"/>
            <p:cNvSpPr>
              <a:spLocks noEditPoints="1"/>
            </p:cNvSpPr>
            <p:nvPr/>
          </p:nvSpPr>
          <p:spPr bwMode="auto">
            <a:xfrm>
              <a:off x="2981" y="2292"/>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1114" name="Freeform 1111"/>
            <p:cNvSpPr>
              <a:spLocks/>
            </p:cNvSpPr>
            <p:nvPr/>
          </p:nvSpPr>
          <p:spPr bwMode="auto">
            <a:xfrm>
              <a:off x="2981"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5" name="Freeform 1112"/>
            <p:cNvSpPr>
              <a:spLocks/>
            </p:cNvSpPr>
            <p:nvPr/>
          </p:nvSpPr>
          <p:spPr bwMode="auto">
            <a:xfrm>
              <a:off x="2990"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6" name="Freeform 1113"/>
            <p:cNvSpPr>
              <a:spLocks/>
            </p:cNvSpPr>
            <p:nvPr/>
          </p:nvSpPr>
          <p:spPr bwMode="auto">
            <a:xfrm>
              <a:off x="3001"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7" name="Freeform 1114"/>
            <p:cNvSpPr>
              <a:spLocks/>
            </p:cNvSpPr>
            <p:nvPr/>
          </p:nvSpPr>
          <p:spPr bwMode="auto">
            <a:xfrm>
              <a:off x="3011"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8" name="Freeform 1115"/>
            <p:cNvSpPr>
              <a:spLocks/>
            </p:cNvSpPr>
            <p:nvPr/>
          </p:nvSpPr>
          <p:spPr bwMode="auto">
            <a:xfrm>
              <a:off x="3020"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9" name="Freeform 1116"/>
            <p:cNvSpPr>
              <a:spLocks/>
            </p:cNvSpPr>
            <p:nvPr/>
          </p:nvSpPr>
          <p:spPr bwMode="auto">
            <a:xfrm>
              <a:off x="303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0" name="Freeform 1117"/>
            <p:cNvSpPr>
              <a:spLocks/>
            </p:cNvSpPr>
            <p:nvPr/>
          </p:nvSpPr>
          <p:spPr bwMode="auto">
            <a:xfrm>
              <a:off x="304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1" name="Freeform 1118"/>
            <p:cNvSpPr>
              <a:spLocks/>
            </p:cNvSpPr>
            <p:nvPr/>
          </p:nvSpPr>
          <p:spPr bwMode="auto">
            <a:xfrm>
              <a:off x="305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2" name="Freeform 1119"/>
            <p:cNvSpPr>
              <a:spLocks/>
            </p:cNvSpPr>
            <p:nvPr/>
          </p:nvSpPr>
          <p:spPr bwMode="auto">
            <a:xfrm>
              <a:off x="306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3" name="Freeform 1120"/>
            <p:cNvSpPr>
              <a:spLocks/>
            </p:cNvSpPr>
            <p:nvPr/>
          </p:nvSpPr>
          <p:spPr bwMode="auto">
            <a:xfrm>
              <a:off x="3072"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24" name="Freeform 1121"/>
            <p:cNvSpPr>
              <a:spLocks/>
            </p:cNvSpPr>
            <p:nvPr/>
          </p:nvSpPr>
          <p:spPr bwMode="auto">
            <a:xfrm>
              <a:off x="308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5" name="Freeform 1122"/>
            <p:cNvSpPr>
              <a:spLocks/>
            </p:cNvSpPr>
            <p:nvPr/>
          </p:nvSpPr>
          <p:spPr bwMode="auto">
            <a:xfrm>
              <a:off x="3091" y="229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6" name="Freeform 1123"/>
            <p:cNvSpPr>
              <a:spLocks/>
            </p:cNvSpPr>
            <p:nvPr/>
          </p:nvSpPr>
          <p:spPr bwMode="auto">
            <a:xfrm>
              <a:off x="3102"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27" name="Freeform 1124"/>
            <p:cNvSpPr>
              <a:spLocks/>
            </p:cNvSpPr>
            <p:nvPr/>
          </p:nvSpPr>
          <p:spPr bwMode="auto">
            <a:xfrm>
              <a:off x="3111"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8" name="Freeform 1125"/>
            <p:cNvSpPr>
              <a:spLocks/>
            </p:cNvSpPr>
            <p:nvPr/>
          </p:nvSpPr>
          <p:spPr bwMode="auto">
            <a:xfrm>
              <a:off x="3122"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9" name="Freeform 1126"/>
            <p:cNvSpPr>
              <a:spLocks/>
            </p:cNvSpPr>
            <p:nvPr/>
          </p:nvSpPr>
          <p:spPr bwMode="auto">
            <a:xfrm>
              <a:off x="3132"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30" name="Freeform 1127"/>
            <p:cNvSpPr>
              <a:spLocks/>
            </p:cNvSpPr>
            <p:nvPr/>
          </p:nvSpPr>
          <p:spPr bwMode="auto">
            <a:xfrm>
              <a:off x="314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1" name="Freeform 1128"/>
            <p:cNvSpPr>
              <a:spLocks/>
            </p:cNvSpPr>
            <p:nvPr/>
          </p:nvSpPr>
          <p:spPr bwMode="auto">
            <a:xfrm>
              <a:off x="3152"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2" name="Freeform 1129"/>
            <p:cNvSpPr>
              <a:spLocks/>
            </p:cNvSpPr>
            <p:nvPr/>
          </p:nvSpPr>
          <p:spPr bwMode="auto">
            <a:xfrm>
              <a:off x="316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3" name="Freeform 1130"/>
            <p:cNvSpPr>
              <a:spLocks/>
            </p:cNvSpPr>
            <p:nvPr/>
          </p:nvSpPr>
          <p:spPr bwMode="auto">
            <a:xfrm>
              <a:off x="317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4" name="Freeform 1131"/>
            <p:cNvSpPr>
              <a:spLocks/>
            </p:cNvSpPr>
            <p:nvPr/>
          </p:nvSpPr>
          <p:spPr bwMode="auto">
            <a:xfrm>
              <a:off x="318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5" name="Freeform 1132"/>
            <p:cNvSpPr>
              <a:spLocks/>
            </p:cNvSpPr>
            <p:nvPr/>
          </p:nvSpPr>
          <p:spPr bwMode="auto">
            <a:xfrm>
              <a:off x="3193"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36" name="Freeform 1133"/>
            <p:cNvSpPr>
              <a:spLocks/>
            </p:cNvSpPr>
            <p:nvPr/>
          </p:nvSpPr>
          <p:spPr bwMode="auto">
            <a:xfrm>
              <a:off x="320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7" name="Freeform 1134"/>
            <p:cNvSpPr>
              <a:spLocks/>
            </p:cNvSpPr>
            <p:nvPr/>
          </p:nvSpPr>
          <p:spPr bwMode="auto">
            <a:xfrm>
              <a:off x="3213"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8" name="Freeform 1135"/>
            <p:cNvSpPr>
              <a:spLocks/>
            </p:cNvSpPr>
            <p:nvPr/>
          </p:nvSpPr>
          <p:spPr bwMode="auto">
            <a:xfrm>
              <a:off x="3223"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39" name="Freeform 1136"/>
            <p:cNvSpPr>
              <a:spLocks/>
            </p:cNvSpPr>
            <p:nvPr/>
          </p:nvSpPr>
          <p:spPr bwMode="auto">
            <a:xfrm>
              <a:off x="3232"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0" name="Freeform 1137"/>
            <p:cNvSpPr>
              <a:spLocks/>
            </p:cNvSpPr>
            <p:nvPr/>
          </p:nvSpPr>
          <p:spPr bwMode="auto">
            <a:xfrm>
              <a:off x="3243"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1" name="Freeform 1138"/>
            <p:cNvSpPr>
              <a:spLocks/>
            </p:cNvSpPr>
            <p:nvPr/>
          </p:nvSpPr>
          <p:spPr bwMode="auto">
            <a:xfrm>
              <a:off x="3253" y="2292"/>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42" name="Freeform 1139"/>
            <p:cNvSpPr>
              <a:spLocks/>
            </p:cNvSpPr>
            <p:nvPr/>
          </p:nvSpPr>
          <p:spPr bwMode="auto">
            <a:xfrm>
              <a:off x="326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3" name="Freeform 1140"/>
            <p:cNvSpPr>
              <a:spLocks/>
            </p:cNvSpPr>
            <p:nvPr/>
          </p:nvSpPr>
          <p:spPr bwMode="auto">
            <a:xfrm>
              <a:off x="3273"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4" name="Freeform 1141"/>
            <p:cNvSpPr>
              <a:spLocks/>
            </p:cNvSpPr>
            <p:nvPr/>
          </p:nvSpPr>
          <p:spPr bwMode="auto">
            <a:xfrm>
              <a:off x="328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5" name="Freeform 1142"/>
            <p:cNvSpPr>
              <a:spLocks/>
            </p:cNvSpPr>
            <p:nvPr/>
          </p:nvSpPr>
          <p:spPr bwMode="auto">
            <a:xfrm>
              <a:off x="329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6" name="Freeform 1143"/>
            <p:cNvSpPr>
              <a:spLocks/>
            </p:cNvSpPr>
            <p:nvPr/>
          </p:nvSpPr>
          <p:spPr bwMode="auto">
            <a:xfrm>
              <a:off x="330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7" name="Freeform 1144"/>
            <p:cNvSpPr>
              <a:spLocks/>
            </p:cNvSpPr>
            <p:nvPr/>
          </p:nvSpPr>
          <p:spPr bwMode="auto">
            <a:xfrm>
              <a:off x="3314"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48" name="Freeform 1145"/>
            <p:cNvSpPr>
              <a:spLocks/>
            </p:cNvSpPr>
            <p:nvPr/>
          </p:nvSpPr>
          <p:spPr bwMode="auto">
            <a:xfrm>
              <a:off x="3323" y="229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9" name="Freeform 1146"/>
            <p:cNvSpPr>
              <a:spLocks/>
            </p:cNvSpPr>
            <p:nvPr/>
          </p:nvSpPr>
          <p:spPr bwMode="auto">
            <a:xfrm>
              <a:off x="3334"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0" name="Freeform 1147"/>
            <p:cNvSpPr>
              <a:spLocks/>
            </p:cNvSpPr>
            <p:nvPr/>
          </p:nvSpPr>
          <p:spPr bwMode="auto">
            <a:xfrm>
              <a:off x="3344"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51" name="Freeform 1148"/>
            <p:cNvSpPr>
              <a:spLocks/>
            </p:cNvSpPr>
            <p:nvPr/>
          </p:nvSpPr>
          <p:spPr bwMode="auto">
            <a:xfrm>
              <a:off x="335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2" name="Freeform 1149"/>
            <p:cNvSpPr>
              <a:spLocks/>
            </p:cNvSpPr>
            <p:nvPr/>
          </p:nvSpPr>
          <p:spPr bwMode="auto">
            <a:xfrm>
              <a:off x="3364"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3" name="Freeform 1150"/>
            <p:cNvSpPr>
              <a:spLocks/>
            </p:cNvSpPr>
            <p:nvPr/>
          </p:nvSpPr>
          <p:spPr bwMode="auto">
            <a:xfrm>
              <a:off x="3374" y="229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54" name="Freeform 1151"/>
            <p:cNvSpPr>
              <a:spLocks/>
            </p:cNvSpPr>
            <p:nvPr/>
          </p:nvSpPr>
          <p:spPr bwMode="auto">
            <a:xfrm>
              <a:off x="338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5" name="Freeform 1152"/>
            <p:cNvSpPr>
              <a:spLocks/>
            </p:cNvSpPr>
            <p:nvPr/>
          </p:nvSpPr>
          <p:spPr bwMode="auto">
            <a:xfrm>
              <a:off x="339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6" name="Freeform 1153"/>
            <p:cNvSpPr>
              <a:spLocks/>
            </p:cNvSpPr>
            <p:nvPr/>
          </p:nvSpPr>
          <p:spPr bwMode="auto">
            <a:xfrm>
              <a:off x="340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7" name="Freeform 1154"/>
            <p:cNvSpPr>
              <a:spLocks/>
            </p:cNvSpPr>
            <p:nvPr/>
          </p:nvSpPr>
          <p:spPr bwMode="auto">
            <a:xfrm>
              <a:off x="341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8" name="Freeform 1155"/>
            <p:cNvSpPr>
              <a:spLocks/>
            </p:cNvSpPr>
            <p:nvPr/>
          </p:nvSpPr>
          <p:spPr bwMode="auto">
            <a:xfrm>
              <a:off x="3425"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9" name="Freeform 1156"/>
            <p:cNvSpPr>
              <a:spLocks/>
            </p:cNvSpPr>
            <p:nvPr/>
          </p:nvSpPr>
          <p:spPr bwMode="auto">
            <a:xfrm>
              <a:off x="343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0" name="Freeform 1157"/>
            <p:cNvSpPr>
              <a:spLocks/>
            </p:cNvSpPr>
            <p:nvPr/>
          </p:nvSpPr>
          <p:spPr bwMode="auto">
            <a:xfrm>
              <a:off x="3444" y="2292"/>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1" name="Freeform 1158"/>
            <p:cNvSpPr>
              <a:spLocks noEditPoints="1"/>
            </p:cNvSpPr>
            <p:nvPr/>
          </p:nvSpPr>
          <p:spPr bwMode="auto">
            <a:xfrm>
              <a:off x="2981" y="2292"/>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1162" name="Freeform 1159"/>
            <p:cNvSpPr>
              <a:spLocks/>
            </p:cNvSpPr>
            <p:nvPr/>
          </p:nvSpPr>
          <p:spPr bwMode="auto">
            <a:xfrm>
              <a:off x="2981"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3" name="Freeform 1160"/>
            <p:cNvSpPr>
              <a:spLocks/>
            </p:cNvSpPr>
            <p:nvPr/>
          </p:nvSpPr>
          <p:spPr bwMode="auto">
            <a:xfrm>
              <a:off x="2990"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4" name="Freeform 1161"/>
            <p:cNvSpPr>
              <a:spLocks/>
            </p:cNvSpPr>
            <p:nvPr/>
          </p:nvSpPr>
          <p:spPr bwMode="auto">
            <a:xfrm>
              <a:off x="3001"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5" name="Freeform 1162"/>
            <p:cNvSpPr>
              <a:spLocks/>
            </p:cNvSpPr>
            <p:nvPr/>
          </p:nvSpPr>
          <p:spPr bwMode="auto">
            <a:xfrm>
              <a:off x="3011"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6" name="Freeform 1163"/>
            <p:cNvSpPr>
              <a:spLocks/>
            </p:cNvSpPr>
            <p:nvPr/>
          </p:nvSpPr>
          <p:spPr bwMode="auto">
            <a:xfrm>
              <a:off x="3020"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7" name="Freeform 1164"/>
            <p:cNvSpPr>
              <a:spLocks/>
            </p:cNvSpPr>
            <p:nvPr/>
          </p:nvSpPr>
          <p:spPr bwMode="auto">
            <a:xfrm>
              <a:off x="303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8" name="Freeform 1165"/>
            <p:cNvSpPr>
              <a:spLocks/>
            </p:cNvSpPr>
            <p:nvPr/>
          </p:nvSpPr>
          <p:spPr bwMode="auto">
            <a:xfrm>
              <a:off x="304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9" name="Freeform 1166"/>
            <p:cNvSpPr>
              <a:spLocks/>
            </p:cNvSpPr>
            <p:nvPr/>
          </p:nvSpPr>
          <p:spPr bwMode="auto">
            <a:xfrm>
              <a:off x="305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0" name="Freeform 1167"/>
            <p:cNvSpPr>
              <a:spLocks/>
            </p:cNvSpPr>
            <p:nvPr/>
          </p:nvSpPr>
          <p:spPr bwMode="auto">
            <a:xfrm>
              <a:off x="306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1" name="Freeform 1168"/>
            <p:cNvSpPr>
              <a:spLocks/>
            </p:cNvSpPr>
            <p:nvPr/>
          </p:nvSpPr>
          <p:spPr bwMode="auto">
            <a:xfrm>
              <a:off x="3072"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72" name="Freeform 1169"/>
            <p:cNvSpPr>
              <a:spLocks/>
            </p:cNvSpPr>
            <p:nvPr/>
          </p:nvSpPr>
          <p:spPr bwMode="auto">
            <a:xfrm>
              <a:off x="308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3" name="Freeform 1170"/>
            <p:cNvSpPr>
              <a:spLocks/>
            </p:cNvSpPr>
            <p:nvPr/>
          </p:nvSpPr>
          <p:spPr bwMode="auto">
            <a:xfrm>
              <a:off x="3091" y="229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4" name="Freeform 1171"/>
            <p:cNvSpPr>
              <a:spLocks/>
            </p:cNvSpPr>
            <p:nvPr/>
          </p:nvSpPr>
          <p:spPr bwMode="auto">
            <a:xfrm>
              <a:off x="3102"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75" name="Freeform 1172"/>
            <p:cNvSpPr>
              <a:spLocks/>
            </p:cNvSpPr>
            <p:nvPr/>
          </p:nvSpPr>
          <p:spPr bwMode="auto">
            <a:xfrm>
              <a:off x="3111"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6" name="Freeform 1173"/>
            <p:cNvSpPr>
              <a:spLocks/>
            </p:cNvSpPr>
            <p:nvPr/>
          </p:nvSpPr>
          <p:spPr bwMode="auto">
            <a:xfrm>
              <a:off x="3122"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7" name="Freeform 1174"/>
            <p:cNvSpPr>
              <a:spLocks/>
            </p:cNvSpPr>
            <p:nvPr/>
          </p:nvSpPr>
          <p:spPr bwMode="auto">
            <a:xfrm>
              <a:off x="3132"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78" name="Freeform 1175"/>
            <p:cNvSpPr>
              <a:spLocks/>
            </p:cNvSpPr>
            <p:nvPr/>
          </p:nvSpPr>
          <p:spPr bwMode="auto">
            <a:xfrm>
              <a:off x="314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9" name="Freeform 1176"/>
            <p:cNvSpPr>
              <a:spLocks/>
            </p:cNvSpPr>
            <p:nvPr/>
          </p:nvSpPr>
          <p:spPr bwMode="auto">
            <a:xfrm>
              <a:off x="3152"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0" name="Freeform 1177"/>
            <p:cNvSpPr>
              <a:spLocks/>
            </p:cNvSpPr>
            <p:nvPr/>
          </p:nvSpPr>
          <p:spPr bwMode="auto">
            <a:xfrm>
              <a:off x="316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1" name="Freeform 1178"/>
            <p:cNvSpPr>
              <a:spLocks/>
            </p:cNvSpPr>
            <p:nvPr/>
          </p:nvSpPr>
          <p:spPr bwMode="auto">
            <a:xfrm>
              <a:off x="317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2" name="Freeform 1179"/>
            <p:cNvSpPr>
              <a:spLocks/>
            </p:cNvSpPr>
            <p:nvPr/>
          </p:nvSpPr>
          <p:spPr bwMode="auto">
            <a:xfrm>
              <a:off x="318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3" name="Freeform 1180"/>
            <p:cNvSpPr>
              <a:spLocks/>
            </p:cNvSpPr>
            <p:nvPr/>
          </p:nvSpPr>
          <p:spPr bwMode="auto">
            <a:xfrm>
              <a:off x="3193"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84" name="Freeform 1181"/>
            <p:cNvSpPr>
              <a:spLocks/>
            </p:cNvSpPr>
            <p:nvPr/>
          </p:nvSpPr>
          <p:spPr bwMode="auto">
            <a:xfrm>
              <a:off x="320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5" name="Freeform 1182"/>
            <p:cNvSpPr>
              <a:spLocks/>
            </p:cNvSpPr>
            <p:nvPr/>
          </p:nvSpPr>
          <p:spPr bwMode="auto">
            <a:xfrm>
              <a:off x="3213"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6" name="Freeform 1183"/>
            <p:cNvSpPr>
              <a:spLocks/>
            </p:cNvSpPr>
            <p:nvPr/>
          </p:nvSpPr>
          <p:spPr bwMode="auto">
            <a:xfrm>
              <a:off x="3223"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87" name="Freeform 1184"/>
            <p:cNvSpPr>
              <a:spLocks/>
            </p:cNvSpPr>
            <p:nvPr/>
          </p:nvSpPr>
          <p:spPr bwMode="auto">
            <a:xfrm>
              <a:off x="3232"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8" name="Freeform 1185"/>
            <p:cNvSpPr>
              <a:spLocks/>
            </p:cNvSpPr>
            <p:nvPr/>
          </p:nvSpPr>
          <p:spPr bwMode="auto">
            <a:xfrm>
              <a:off x="3243"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9" name="Freeform 1186"/>
            <p:cNvSpPr>
              <a:spLocks/>
            </p:cNvSpPr>
            <p:nvPr/>
          </p:nvSpPr>
          <p:spPr bwMode="auto">
            <a:xfrm>
              <a:off x="3253" y="2292"/>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90" name="Freeform 1187"/>
            <p:cNvSpPr>
              <a:spLocks/>
            </p:cNvSpPr>
            <p:nvPr/>
          </p:nvSpPr>
          <p:spPr bwMode="auto">
            <a:xfrm>
              <a:off x="326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1" name="Freeform 1188"/>
            <p:cNvSpPr>
              <a:spLocks/>
            </p:cNvSpPr>
            <p:nvPr/>
          </p:nvSpPr>
          <p:spPr bwMode="auto">
            <a:xfrm>
              <a:off x="3273"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2" name="Freeform 1189"/>
            <p:cNvSpPr>
              <a:spLocks/>
            </p:cNvSpPr>
            <p:nvPr/>
          </p:nvSpPr>
          <p:spPr bwMode="auto">
            <a:xfrm>
              <a:off x="328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3" name="Freeform 1190"/>
            <p:cNvSpPr>
              <a:spLocks/>
            </p:cNvSpPr>
            <p:nvPr/>
          </p:nvSpPr>
          <p:spPr bwMode="auto">
            <a:xfrm>
              <a:off x="329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4" name="Freeform 1191"/>
            <p:cNvSpPr>
              <a:spLocks/>
            </p:cNvSpPr>
            <p:nvPr/>
          </p:nvSpPr>
          <p:spPr bwMode="auto">
            <a:xfrm>
              <a:off x="330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5" name="Freeform 1192"/>
            <p:cNvSpPr>
              <a:spLocks/>
            </p:cNvSpPr>
            <p:nvPr/>
          </p:nvSpPr>
          <p:spPr bwMode="auto">
            <a:xfrm>
              <a:off x="3314"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96" name="Freeform 1193"/>
            <p:cNvSpPr>
              <a:spLocks/>
            </p:cNvSpPr>
            <p:nvPr/>
          </p:nvSpPr>
          <p:spPr bwMode="auto">
            <a:xfrm>
              <a:off x="3323" y="229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7" name="Freeform 1194"/>
            <p:cNvSpPr>
              <a:spLocks/>
            </p:cNvSpPr>
            <p:nvPr/>
          </p:nvSpPr>
          <p:spPr bwMode="auto">
            <a:xfrm>
              <a:off x="3334"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8" name="Freeform 1195"/>
            <p:cNvSpPr>
              <a:spLocks/>
            </p:cNvSpPr>
            <p:nvPr/>
          </p:nvSpPr>
          <p:spPr bwMode="auto">
            <a:xfrm>
              <a:off x="3344"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99" name="Freeform 1196"/>
            <p:cNvSpPr>
              <a:spLocks/>
            </p:cNvSpPr>
            <p:nvPr/>
          </p:nvSpPr>
          <p:spPr bwMode="auto">
            <a:xfrm>
              <a:off x="335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0" name="Freeform 1197"/>
            <p:cNvSpPr>
              <a:spLocks/>
            </p:cNvSpPr>
            <p:nvPr/>
          </p:nvSpPr>
          <p:spPr bwMode="auto">
            <a:xfrm>
              <a:off x="3364"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1" name="Freeform 1198"/>
            <p:cNvSpPr>
              <a:spLocks/>
            </p:cNvSpPr>
            <p:nvPr/>
          </p:nvSpPr>
          <p:spPr bwMode="auto">
            <a:xfrm>
              <a:off x="3374" y="229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02" name="Freeform 1199"/>
            <p:cNvSpPr>
              <a:spLocks/>
            </p:cNvSpPr>
            <p:nvPr/>
          </p:nvSpPr>
          <p:spPr bwMode="auto">
            <a:xfrm>
              <a:off x="338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3" name="Freeform 1200"/>
            <p:cNvSpPr>
              <a:spLocks/>
            </p:cNvSpPr>
            <p:nvPr/>
          </p:nvSpPr>
          <p:spPr bwMode="auto">
            <a:xfrm>
              <a:off x="339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4" name="Freeform 1201"/>
            <p:cNvSpPr>
              <a:spLocks/>
            </p:cNvSpPr>
            <p:nvPr/>
          </p:nvSpPr>
          <p:spPr bwMode="auto">
            <a:xfrm>
              <a:off x="340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5" name="Freeform 1202"/>
            <p:cNvSpPr>
              <a:spLocks/>
            </p:cNvSpPr>
            <p:nvPr/>
          </p:nvSpPr>
          <p:spPr bwMode="auto">
            <a:xfrm>
              <a:off x="341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6" name="Freeform 1203"/>
            <p:cNvSpPr>
              <a:spLocks/>
            </p:cNvSpPr>
            <p:nvPr/>
          </p:nvSpPr>
          <p:spPr bwMode="auto">
            <a:xfrm>
              <a:off x="3425"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7" name="Freeform 1204"/>
            <p:cNvSpPr>
              <a:spLocks/>
            </p:cNvSpPr>
            <p:nvPr/>
          </p:nvSpPr>
          <p:spPr bwMode="auto">
            <a:xfrm>
              <a:off x="343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8" name="Freeform 1205"/>
            <p:cNvSpPr>
              <a:spLocks/>
            </p:cNvSpPr>
            <p:nvPr/>
          </p:nvSpPr>
          <p:spPr bwMode="auto">
            <a:xfrm>
              <a:off x="3444" y="2292"/>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9" name="Freeform 1206"/>
            <p:cNvSpPr>
              <a:spLocks noEditPoints="1"/>
            </p:cNvSpPr>
            <p:nvPr/>
          </p:nvSpPr>
          <p:spPr bwMode="auto">
            <a:xfrm>
              <a:off x="2981" y="2292"/>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1210" name="Freeform 1207"/>
            <p:cNvSpPr>
              <a:spLocks/>
            </p:cNvSpPr>
            <p:nvPr/>
          </p:nvSpPr>
          <p:spPr bwMode="auto">
            <a:xfrm>
              <a:off x="2981"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11" name="Freeform 1208"/>
            <p:cNvSpPr>
              <a:spLocks/>
            </p:cNvSpPr>
            <p:nvPr/>
          </p:nvSpPr>
          <p:spPr bwMode="auto">
            <a:xfrm>
              <a:off x="2990"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12" name="Freeform 1209"/>
            <p:cNvSpPr>
              <a:spLocks/>
            </p:cNvSpPr>
            <p:nvPr/>
          </p:nvSpPr>
          <p:spPr bwMode="auto">
            <a:xfrm>
              <a:off x="3001"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13" name="Freeform 1210"/>
            <p:cNvSpPr>
              <a:spLocks/>
            </p:cNvSpPr>
            <p:nvPr/>
          </p:nvSpPr>
          <p:spPr bwMode="auto">
            <a:xfrm>
              <a:off x="3011"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grpSp>
      <p:grpSp>
        <p:nvGrpSpPr>
          <p:cNvPr id="1013" name="Group 1412"/>
          <p:cNvGrpSpPr>
            <a:grpSpLocks/>
          </p:cNvGrpSpPr>
          <p:nvPr/>
        </p:nvGrpSpPr>
        <p:grpSpPr bwMode="auto">
          <a:xfrm>
            <a:off x="4702175" y="3472002"/>
            <a:ext cx="742950" cy="3175"/>
            <a:chOff x="2981" y="2292"/>
            <a:chExt cx="468" cy="2"/>
          </a:xfrm>
        </p:grpSpPr>
        <p:sp>
          <p:nvSpPr>
            <p:cNvPr id="1215" name="Freeform 1212"/>
            <p:cNvSpPr>
              <a:spLocks/>
            </p:cNvSpPr>
            <p:nvPr/>
          </p:nvSpPr>
          <p:spPr bwMode="auto">
            <a:xfrm>
              <a:off x="3020"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16" name="Freeform 1213"/>
            <p:cNvSpPr>
              <a:spLocks/>
            </p:cNvSpPr>
            <p:nvPr/>
          </p:nvSpPr>
          <p:spPr bwMode="auto">
            <a:xfrm>
              <a:off x="303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17" name="Freeform 1214"/>
            <p:cNvSpPr>
              <a:spLocks/>
            </p:cNvSpPr>
            <p:nvPr/>
          </p:nvSpPr>
          <p:spPr bwMode="auto">
            <a:xfrm>
              <a:off x="304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18" name="Freeform 1215"/>
            <p:cNvSpPr>
              <a:spLocks/>
            </p:cNvSpPr>
            <p:nvPr/>
          </p:nvSpPr>
          <p:spPr bwMode="auto">
            <a:xfrm>
              <a:off x="305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19" name="Freeform 1216"/>
            <p:cNvSpPr>
              <a:spLocks/>
            </p:cNvSpPr>
            <p:nvPr/>
          </p:nvSpPr>
          <p:spPr bwMode="auto">
            <a:xfrm>
              <a:off x="306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0" name="Freeform 1217"/>
            <p:cNvSpPr>
              <a:spLocks/>
            </p:cNvSpPr>
            <p:nvPr/>
          </p:nvSpPr>
          <p:spPr bwMode="auto">
            <a:xfrm>
              <a:off x="3072"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21" name="Freeform 1218"/>
            <p:cNvSpPr>
              <a:spLocks/>
            </p:cNvSpPr>
            <p:nvPr/>
          </p:nvSpPr>
          <p:spPr bwMode="auto">
            <a:xfrm>
              <a:off x="308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2" name="Freeform 1219"/>
            <p:cNvSpPr>
              <a:spLocks/>
            </p:cNvSpPr>
            <p:nvPr/>
          </p:nvSpPr>
          <p:spPr bwMode="auto">
            <a:xfrm>
              <a:off x="3091" y="229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3" name="Freeform 1220"/>
            <p:cNvSpPr>
              <a:spLocks/>
            </p:cNvSpPr>
            <p:nvPr/>
          </p:nvSpPr>
          <p:spPr bwMode="auto">
            <a:xfrm>
              <a:off x="3102"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24" name="Freeform 1221"/>
            <p:cNvSpPr>
              <a:spLocks/>
            </p:cNvSpPr>
            <p:nvPr/>
          </p:nvSpPr>
          <p:spPr bwMode="auto">
            <a:xfrm>
              <a:off x="3111"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5" name="Freeform 1222"/>
            <p:cNvSpPr>
              <a:spLocks/>
            </p:cNvSpPr>
            <p:nvPr/>
          </p:nvSpPr>
          <p:spPr bwMode="auto">
            <a:xfrm>
              <a:off x="3122"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6" name="Freeform 1223"/>
            <p:cNvSpPr>
              <a:spLocks/>
            </p:cNvSpPr>
            <p:nvPr/>
          </p:nvSpPr>
          <p:spPr bwMode="auto">
            <a:xfrm>
              <a:off x="3132"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27" name="Freeform 1224"/>
            <p:cNvSpPr>
              <a:spLocks/>
            </p:cNvSpPr>
            <p:nvPr/>
          </p:nvSpPr>
          <p:spPr bwMode="auto">
            <a:xfrm>
              <a:off x="314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8" name="Freeform 1225"/>
            <p:cNvSpPr>
              <a:spLocks/>
            </p:cNvSpPr>
            <p:nvPr/>
          </p:nvSpPr>
          <p:spPr bwMode="auto">
            <a:xfrm>
              <a:off x="3152"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9" name="Freeform 1226"/>
            <p:cNvSpPr>
              <a:spLocks/>
            </p:cNvSpPr>
            <p:nvPr/>
          </p:nvSpPr>
          <p:spPr bwMode="auto">
            <a:xfrm>
              <a:off x="316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0" name="Freeform 1227"/>
            <p:cNvSpPr>
              <a:spLocks/>
            </p:cNvSpPr>
            <p:nvPr/>
          </p:nvSpPr>
          <p:spPr bwMode="auto">
            <a:xfrm>
              <a:off x="317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1" name="Freeform 1228"/>
            <p:cNvSpPr>
              <a:spLocks/>
            </p:cNvSpPr>
            <p:nvPr/>
          </p:nvSpPr>
          <p:spPr bwMode="auto">
            <a:xfrm>
              <a:off x="318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2" name="Freeform 1229"/>
            <p:cNvSpPr>
              <a:spLocks/>
            </p:cNvSpPr>
            <p:nvPr/>
          </p:nvSpPr>
          <p:spPr bwMode="auto">
            <a:xfrm>
              <a:off x="3193"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33" name="Freeform 1230"/>
            <p:cNvSpPr>
              <a:spLocks/>
            </p:cNvSpPr>
            <p:nvPr/>
          </p:nvSpPr>
          <p:spPr bwMode="auto">
            <a:xfrm>
              <a:off x="320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4" name="Freeform 1231"/>
            <p:cNvSpPr>
              <a:spLocks/>
            </p:cNvSpPr>
            <p:nvPr/>
          </p:nvSpPr>
          <p:spPr bwMode="auto">
            <a:xfrm>
              <a:off x="3213"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5" name="Freeform 1232"/>
            <p:cNvSpPr>
              <a:spLocks/>
            </p:cNvSpPr>
            <p:nvPr/>
          </p:nvSpPr>
          <p:spPr bwMode="auto">
            <a:xfrm>
              <a:off x="3223"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36" name="Freeform 1233"/>
            <p:cNvSpPr>
              <a:spLocks/>
            </p:cNvSpPr>
            <p:nvPr/>
          </p:nvSpPr>
          <p:spPr bwMode="auto">
            <a:xfrm>
              <a:off x="3232"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7" name="Freeform 1234"/>
            <p:cNvSpPr>
              <a:spLocks/>
            </p:cNvSpPr>
            <p:nvPr/>
          </p:nvSpPr>
          <p:spPr bwMode="auto">
            <a:xfrm>
              <a:off x="3243"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8" name="Freeform 1235"/>
            <p:cNvSpPr>
              <a:spLocks/>
            </p:cNvSpPr>
            <p:nvPr/>
          </p:nvSpPr>
          <p:spPr bwMode="auto">
            <a:xfrm>
              <a:off x="3253" y="2292"/>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39" name="Freeform 1236"/>
            <p:cNvSpPr>
              <a:spLocks/>
            </p:cNvSpPr>
            <p:nvPr/>
          </p:nvSpPr>
          <p:spPr bwMode="auto">
            <a:xfrm>
              <a:off x="326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0" name="Freeform 1237"/>
            <p:cNvSpPr>
              <a:spLocks/>
            </p:cNvSpPr>
            <p:nvPr/>
          </p:nvSpPr>
          <p:spPr bwMode="auto">
            <a:xfrm>
              <a:off x="3273"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1" name="Freeform 1238"/>
            <p:cNvSpPr>
              <a:spLocks/>
            </p:cNvSpPr>
            <p:nvPr/>
          </p:nvSpPr>
          <p:spPr bwMode="auto">
            <a:xfrm>
              <a:off x="328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2" name="Freeform 1239"/>
            <p:cNvSpPr>
              <a:spLocks/>
            </p:cNvSpPr>
            <p:nvPr/>
          </p:nvSpPr>
          <p:spPr bwMode="auto">
            <a:xfrm>
              <a:off x="329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3" name="Freeform 1240"/>
            <p:cNvSpPr>
              <a:spLocks/>
            </p:cNvSpPr>
            <p:nvPr/>
          </p:nvSpPr>
          <p:spPr bwMode="auto">
            <a:xfrm>
              <a:off x="330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4" name="Freeform 1241"/>
            <p:cNvSpPr>
              <a:spLocks/>
            </p:cNvSpPr>
            <p:nvPr/>
          </p:nvSpPr>
          <p:spPr bwMode="auto">
            <a:xfrm>
              <a:off x="3314"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45" name="Freeform 1242"/>
            <p:cNvSpPr>
              <a:spLocks/>
            </p:cNvSpPr>
            <p:nvPr/>
          </p:nvSpPr>
          <p:spPr bwMode="auto">
            <a:xfrm>
              <a:off x="3323" y="229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6" name="Freeform 1243"/>
            <p:cNvSpPr>
              <a:spLocks/>
            </p:cNvSpPr>
            <p:nvPr/>
          </p:nvSpPr>
          <p:spPr bwMode="auto">
            <a:xfrm>
              <a:off x="3334"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7" name="Freeform 1244"/>
            <p:cNvSpPr>
              <a:spLocks/>
            </p:cNvSpPr>
            <p:nvPr/>
          </p:nvSpPr>
          <p:spPr bwMode="auto">
            <a:xfrm>
              <a:off x="3344"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48" name="Freeform 1245"/>
            <p:cNvSpPr>
              <a:spLocks/>
            </p:cNvSpPr>
            <p:nvPr/>
          </p:nvSpPr>
          <p:spPr bwMode="auto">
            <a:xfrm>
              <a:off x="335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9" name="Freeform 1246"/>
            <p:cNvSpPr>
              <a:spLocks/>
            </p:cNvSpPr>
            <p:nvPr/>
          </p:nvSpPr>
          <p:spPr bwMode="auto">
            <a:xfrm>
              <a:off x="3364"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50" name="Freeform 1247"/>
            <p:cNvSpPr>
              <a:spLocks/>
            </p:cNvSpPr>
            <p:nvPr/>
          </p:nvSpPr>
          <p:spPr bwMode="auto">
            <a:xfrm>
              <a:off x="3374" y="229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51" name="Freeform 1248"/>
            <p:cNvSpPr>
              <a:spLocks/>
            </p:cNvSpPr>
            <p:nvPr/>
          </p:nvSpPr>
          <p:spPr bwMode="auto">
            <a:xfrm>
              <a:off x="338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52" name="Freeform 1249"/>
            <p:cNvSpPr>
              <a:spLocks/>
            </p:cNvSpPr>
            <p:nvPr/>
          </p:nvSpPr>
          <p:spPr bwMode="auto">
            <a:xfrm>
              <a:off x="339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53" name="Freeform 1250"/>
            <p:cNvSpPr>
              <a:spLocks/>
            </p:cNvSpPr>
            <p:nvPr/>
          </p:nvSpPr>
          <p:spPr bwMode="auto">
            <a:xfrm>
              <a:off x="340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54" name="Freeform 1251"/>
            <p:cNvSpPr>
              <a:spLocks/>
            </p:cNvSpPr>
            <p:nvPr/>
          </p:nvSpPr>
          <p:spPr bwMode="auto">
            <a:xfrm>
              <a:off x="341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55" name="Freeform 1252"/>
            <p:cNvSpPr>
              <a:spLocks/>
            </p:cNvSpPr>
            <p:nvPr/>
          </p:nvSpPr>
          <p:spPr bwMode="auto">
            <a:xfrm>
              <a:off x="3425"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56" name="Freeform 1253"/>
            <p:cNvSpPr>
              <a:spLocks/>
            </p:cNvSpPr>
            <p:nvPr/>
          </p:nvSpPr>
          <p:spPr bwMode="auto">
            <a:xfrm>
              <a:off x="343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57" name="Freeform 1254"/>
            <p:cNvSpPr>
              <a:spLocks/>
            </p:cNvSpPr>
            <p:nvPr/>
          </p:nvSpPr>
          <p:spPr bwMode="auto">
            <a:xfrm>
              <a:off x="3444" y="2292"/>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58" name="Freeform 1255"/>
            <p:cNvSpPr>
              <a:spLocks noEditPoints="1"/>
            </p:cNvSpPr>
            <p:nvPr/>
          </p:nvSpPr>
          <p:spPr bwMode="auto">
            <a:xfrm>
              <a:off x="2981" y="2292"/>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1259" name="Freeform 1256"/>
            <p:cNvSpPr>
              <a:spLocks/>
            </p:cNvSpPr>
            <p:nvPr/>
          </p:nvSpPr>
          <p:spPr bwMode="auto">
            <a:xfrm>
              <a:off x="2981"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0" name="Freeform 1257"/>
            <p:cNvSpPr>
              <a:spLocks/>
            </p:cNvSpPr>
            <p:nvPr/>
          </p:nvSpPr>
          <p:spPr bwMode="auto">
            <a:xfrm>
              <a:off x="2990"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1" name="Freeform 1258"/>
            <p:cNvSpPr>
              <a:spLocks/>
            </p:cNvSpPr>
            <p:nvPr/>
          </p:nvSpPr>
          <p:spPr bwMode="auto">
            <a:xfrm>
              <a:off x="3001"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2" name="Freeform 1259"/>
            <p:cNvSpPr>
              <a:spLocks/>
            </p:cNvSpPr>
            <p:nvPr/>
          </p:nvSpPr>
          <p:spPr bwMode="auto">
            <a:xfrm>
              <a:off x="3011"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3" name="Freeform 1260"/>
            <p:cNvSpPr>
              <a:spLocks/>
            </p:cNvSpPr>
            <p:nvPr/>
          </p:nvSpPr>
          <p:spPr bwMode="auto">
            <a:xfrm>
              <a:off x="3020"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4" name="Freeform 1261"/>
            <p:cNvSpPr>
              <a:spLocks/>
            </p:cNvSpPr>
            <p:nvPr/>
          </p:nvSpPr>
          <p:spPr bwMode="auto">
            <a:xfrm>
              <a:off x="303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5" name="Freeform 1262"/>
            <p:cNvSpPr>
              <a:spLocks/>
            </p:cNvSpPr>
            <p:nvPr/>
          </p:nvSpPr>
          <p:spPr bwMode="auto">
            <a:xfrm>
              <a:off x="304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6" name="Freeform 1263"/>
            <p:cNvSpPr>
              <a:spLocks/>
            </p:cNvSpPr>
            <p:nvPr/>
          </p:nvSpPr>
          <p:spPr bwMode="auto">
            <a:xfrm>
              <a:off x="305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7" name="Freeform 1264"/>
            <p:cNvSpPr>
              <a:spLocks/>
            </p:cNvSpPr>
            <p:nvPr/>
          </p:nvSpPr>
          <p:spPr bwMode="auto">
            <a:xfrm>
              <a:off x="306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8" name="Freeform 1265"/>
            <p:cNvSpPr>
              <a:spLocks/>
            </p:cNvSpPr>
            <p:nvPr/>
          </p:nvSpPr>
          <p:spPr bwMode="auto">
            <a:xfrm>
              <a:off x="3072"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69" name="Freeform 1266"/>
            <p:cNvSpPr>
              <a:spLocks/>
            </p:cNvSpPr>
            <p:nvPr/>
          </p:nvSpPr>
          <p:spPr bwMode="auto">
            <a:xfrm>
              <a:off x="308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0" name="Freeform 1267"/>
            <p:cNvSpPr>
              <a:spLocks/>
            </p:cNvSpPr>
            <p:nvPr/>
          </p:nvSpPr>
          <p:spPr bwMode="auto">
            <a:xfrm>
              <a:off x="3091" y="229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1" name="Freeform 1268"/>
            <p:cNvSpPr>
              <a:spLocks/>
            </p:cNvSpPr>
            <p:nvPr/>
          </p:nvSpPr>
          <p:spPr bwMode="auto">
            <a:xfrm>
              <a:off x="3102"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72" name="Freeform 1269"/>
            <p:cNvSpPr>
              <a:spLocks/>
            </p:cNvSpPr>
            <p:nvPr/>
          </p:nvSpPr>
          <p:spPr bwMode="auto">
            <a:xfrm>
              <a:off x="3111"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3" name="Freeform 1270"/>
            <p:cNvSpPr>
              <a:spLocks/>
            </p:cNvSpPr>
            <p:nvPr/>
          </p:nvSpPr>
          <p:spPr bwMode="auto">
            <a:xfrm>
              <a:off x="3122"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4" name="Freeform 1271"/>
            <p:cNvSpPr>
              <a:spLocks/>
            </p:cNvSpPr>
            <p:nvPr/>
          </p:nvSpPr>
          <p:spPr bwMode="auto">
            <a:xfrm>
              <a:off x="3132"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75" name="Freeform 1272"/>
            <p:cNvSpPr>
              <a:spLocks/>
            </p:cNvSpPr>
            <p:nvPr/>
          </p:nvSpPr>
          <p:spPr bwMode="auto">
            <a:xfrm>
              <a:off x="314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6" name="Freeform 1273"/>
            <p:cNvSpPr>
              <a:spLocks/>
            </p:cNvSpPr>
            <p:nvPr/>
          </p:nvSpPr>
          <p:spPr bwMode="auto">
            <a:xfrm>
              <a:off x="3152"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7" name="Freeform 1274"/>
            <p:cNvSpPr>
              <a:spLocks/>
            </p:cNvSpPr>
            <p:nvPr/>
          </p:nvSpPr>
          <p:spPr bwMode="auto">
            <a:xfrm>
              <a:off x="316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8" name="Freeform 1275"/>
            <p:cNvSpPr>
              <a:spLocks/>
            </p:cNvSpPr>
            <p:nvPr/>
          </p:nvSpPr>
          <p:spPr bwMode="auto">
            <a:xfrm>
              <a:off x="317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9" name="Freeform 1276"/>
            <p:cNvSpPr>
              <a:spLocks/>
            </p:cNvSpPr>
            <p:nvPr/>
          </p:nvSpPr>
          <p:spPr bwMode="auto">
            <a:xfrm>
              <a:off x="318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0" name="Freeform 1277"/>
            <p:cNvSpPr>
              <a:spLocks/>
            </p:cNvSpPr>
            <p:nvPr/>
          </p:nvSpPr>
          <p:spPr bwMode="auto">
            <a:xfrm>
              <a:off x="3193"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81" name="Freeform 1278"/>
            <p:cNvSpPr>
              <a:spLocks/>
            </p:cNvSpPr>
            <p:nvPr/>
          </p:nvSpPr>
          <p:spPr bwMode="auto">
            <a:xfrm>
              <a:off x="320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2" name="Freeform 1279"/>
            <p:cNvSpPr>
              <a:spLocks/>
            </p:cNvSpPr>
            <p:nvPr/>
          </p:nvSpPr>
          <p:spPr bwMode="auto">
            <a:xfrm>
              <a:off x="3213"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3" name="Freeform 1280"/>
            <p:cNvSpPr>
              <a:spLocks/>
            </p:cNvSpPr>
            <p:nvPr/>
          </p:nvSpPr>
          <p:spPr bwMode="auto">
            <a:xfrm>
              <a:off x="3223"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84" name="Freeform 1281"/>
            <p:cNvSpPr>
              <a:spLocks/>
            </p:cNvSpPr>
            <p:nvPr/>
          </p:nvSpPr>
          <p:spPr bwMode="auto">
            <a:xfrm>
              <a:off x="3232"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5" name="Freeform 1282"/>
            <p:cNvSpPr>
              <a:spLocks/>
            </p:cNvSpPr>
            <p:nvPr/>
          </p:nvSpPr>
          <p:spPr bwMode="auto">
            <a:xfrm>
              <a:off x="3243"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6" name="Freeform 1283"/>
            <p:cNvSpPr>
              <a:spLocks/>
            </p:cNvSpPr>
            <p:nvPr/>
          </p:nvSpPr>
          <p:spPr bwMode="auto">
            <a:xfrm>
              <a:off x="3253" y="2292"/>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87" name="Freeform 1284"/>
            <p:cNvSpPr>
              <a:spLocks/>
            </p:cNvSpPr>
            <p:nvPr/>
          </p:nvSpPr>
          <p:spPr bwMode="auto">
            <a:xfrm>
              <a:off x="326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8" name="Freeform 1285"/>
            <p:cNvSpPr>
              <a:spLocks/>
            </p:cNvSpPr>
            <p:nvPr/>
          </p:nvSpPr>
          <p:spPr bwMode="auto">
            <a:xfrm>
              <a:off x="3273"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9" name="Freeform 1286"/>
            <p:cNvSpPr>
              <a:spLocks/>
            </p:cNvSpPr>
            <p:nvPr/>
          </p:nvSpPr>
          <p:spPr bwMode="auto">
            <a:xfrm>
              <a:off x="328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90" name="Freeform 1287"/>
            <p:cNvSpPr>
              <a:spLocks/>
            </p:cNvSpPr>
            <p:nvPr/>
          </p:nvSpPr>
          <p:spPr bwMode="auto">
            <a:xfrm>
              <a:off x="329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91" name="Freeform 1288"/>
            <p:cNvSpPr>
              <a:spLocks/>
            </p:cNvSpPr>
            <p:nvPr/>
          </p:nvSpPr>
          <p:spPr bwMode="auto">
            <a:xfrm>
              <a:off x="330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92" name="Freeform 1289"/>
            <p:cNvSpPr>
              <a:spLocks/>
            </p:cNvSpPr>
            <p:nvPr/>
          </p:nvSpPr>
          <p:spPr bwMode="auto">
            <a:xfrm>
              <a:off x="3314"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93" name="Freeform 1290"/>
            <p:cNvSpPr>
              <a:spLocks/>
            </p:cNvSpPr>
            <p:nvPr/>
          </p:nvSpPr>
          <p:spPr bwMode="auto">
            <a:xfrm>
              <a:off x="3323" y="229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94" name="Freeform 1291"/>
            <p:cNvSpPr>
              <a:spLocks/>
            </p:cNvSpPr>
            <p:nvPr/>
          </p:nvSpPr>
          <p:spPr bwMode="auto">
            <a:xfrm>
              <a:off x="3334"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95" name="Freeform 1292"/>
            <p:cNvSpPr>
              <a:spLocks/>
            </p:cNvSpPr>
            <p:nvPr/>
          </p:nvSpPr>
          <p:spPr bwMode="auto">
            <a:xfrm>
              <a:off x="3344"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96" name="Freeform 1293"/>
            <p:cNvSpPr>
              <a:spLocks/>
            </p:cNvSpPr>
            <p:nvPr/>
          </p:nvSpPr>
          <p:spPr bwMode="auto">
            <a:xfrm>
              <a:off x="335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97" name="Freeform 1294"/>
            <p:cNvSpPr>
              <a:spLocks/>
            </p:cNvSpPr>
            <p:nvPr/>
          </p:nvSpPr>
          <p:spPr bwMode="auto">
            <a:xfrm>
              <a:off x="3364"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98" name="Freeform 1295"/>
            <p:cNvSpPr>
              <a:spLocks/>
            </p:cNvSpPr>
            <p:nvPr/>
          </p:nvSpPr>
          <p:spPr bwMode="auto">
            <a:xfrm>
              <a:off x="3374" y="229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99" name="Freeform 1296"/>
            <p:cNvSpPr>
              <a:spLocks/>
            </p:cNvSpPr>
            <p:nvPr/>
          </p:nvSpPr>
          <p:spPr bwMode="auto">
            <a:xfrm>
              <a:off x="338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0" name="Freeform 1297"/>
            <p:cNvSpPr>
              <a:spLocks/>
            </p:cNvSpPr>
            <p:nvPr/>
          </p:nvSpPr>
          <p:spPr bwMode="auto">
            <a:xfrm>
              <a:off x="339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1" name="Freeform 1298"/>
            <p:cNvSpPr>
              <a:spLocks/>
            </p:cNvSpPr>
            <p:nvPr/>
          </p:nvSpPr>
          <p:spPr bwMode="auto">
            <a:xfrm>
              <a:off x="340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2" name="Freeform 1299"/>
            <p:cNvSpPr>
              <a:spLocks/>
            </p:cNvSpPr>
            <p:nvPr/>
          </p:nvSpPr>
          <p:spPr bwMode="auto">
            <a:xfrm>
              <a:off x="341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3" name="Freeform 1300"/>
            <p:cNvSpPr>
              <a:spLocks/>
            </p:cNvSpPr>
            <p:nvPr/>
          </p:nvSpPr>
          <p:spPr bwMode="auto">
            <a:xfrm>
              <a:off x="3425"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4" name="Freeform 1301"/>
            <p:cNvSpPr>
              <a:spLocks/>
            </p:cNvSpPr>
            <p:nvPr/>
          </p:nvSpPr>
          <p:spPr bwMode="auto">
            <a:xfrm>
              <a:off x="343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5" name="Freeform 1302"/>
            <p:cNvSpPr>
              <a:spLocks/>
            </p:cNvSpPr>
            <p:nvPr/>
          </p:nvSpPr>
          <p:spPr bwMode="auto">
            <a:xfrm>
              <a:off x="3444" y="2292"/>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6" name="Freeform 1303"/>
            <p:cNvSpPr>
              <a:spLocks noEditPoints="1"/>
            </p:cNvSpPr>
            <p:nvPr/>
          </p:nvSpPr>
          <p:spPr bwMode="auto">
            <a:xfrm>
              <a:off x="2981" y="2292"/>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1307" name="Freeform 1304"/>
            <p:cNvSpPr>
              <a:spLocks/>
            </p:cNvSpPr>
            <p:nvPr/>
          </p:nvSpPr>
          <p:spPr bwMode="auto">
            <a:xfrm>
              <a:off x="2981"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8" name="Freeform 1305"/>
            <p:cNvSpPr>
              <a:spLocks/>
            </p:cNvSpPr>
            <p:nvPr/>
          </p:nvSpPr>
          <p:spPr bwMode="auto">
            <a:xfrm>
              <a:off x="2990"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9" name="Freeform 1306"/>
            <p:cNvSpPr>
              <a:spLocks/>
            </p:cNvSpPr>
            <p:nvPr/>
          </p:nvSpPr>
          <p:spPr bwMode="auto">
            <a:xfrm>
              <a:off x="3001"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10" name="Freeform 1307"/>
            <p:cNvSpPr>
              <a:spLocks/>
            </p:cNvSpPr>
            <p:nvPr/>
          </p:nvSpPr>
          <p:spPr bwMode="auto">
            <a:xfrm>
              <a:off x="3011"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11" name="Freeform 1308"/>
            <p:cNvSpPr>
              <a:spLocks/>
            </p:cNvSpPr>
            <p:nvPr/>
          </p:nvSpPr>
          <p:spPr bwMode="auto">
            <a:xfrm>
              <a:off x="3020"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12" name="Freeform 1309"/>
            <p:cNvSpPr>
              <a:spLocks/>
            </p:cNvSpPr>
            <p:nvPr/>
          </p:nvSpPr>
          <p:spPr bwMode="auto">
            <a:xfrm>
              <a:off x="303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13" name="Freeform 1310"/>
            <p:cNvSpPr>
              <a:spLocks/>
            </p:cNvSpPr>
            <p:nvPr/>
          </p:nvSpPr>
          <p:spPr bwMode="auto">
            <a:xfrm>
              <a:off x="304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14" name="Freeform 1311"/>
            <p:cNvSpPr>
              <a:spLocks/>
            </p:cNvSpPr>
            <p:nvPr/>
          </p:nvSpPr>
          <p:spPr bwMode="auto">
            <a:xfrm>
              <a:off x="305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15" name="Freeform 1312"/>
            <p:cNvSpPr>
              <a:spLocks/>
            </p:cNvSpPr>
            <p:nvPr/>
          </p:nvSpPr>
          <p:spPr bwMode="auto">
            <a:xfrm>
              <a:off x="306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16" name="Freeform 1313"/>
            <p:cNvSpPr>
              <a:spLocks/>
            </p:cNvSpPr>
            <p:nvPr/>
          </p:nvSpPr>
          <p:spPr bwMode="auto">
            <a:xfrm>
              <a:off x="3072"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17" name="Freeform 1314"/>
            <p:cNvSpPr>
              <a:spLocks/>
            </p:cNvSpPr>
            <p:nvPr/>
          </p:nvSpPr>
          <p:spPr bwMode="auto">
            <a:xfrm>
              <a:off x="308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18" name="Freeform 1315"/>
            <p:cNvSpPr>
              <a:spLocks/>
            </p:cNvSpPr>
            <p:nvPr/>
          </p:nvSpPr>
          <p:spPr bwMode="auto">
            <a:xfrm>
              <a:off x="3091" y="229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19" name="Freeform 1316"/>
            <p:cNvSpPr>
              <a:spLocks/>
            </p:cNvSpPr>
            <p:nvPr/>
          </p:nvSpPr>
          <p:spPr bwMode="auto">
            <a:xfrm>
              <a:off x="3102"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20" name="Freeform 1317"/>
            <p:cNvSpPr>
              <a:spLocks/>
            </p:cNvSpPr>
            <p:nvPr/>
          </p:nvSpPr>
          <p:spPr bwMode="auto">
            <a:xfrm>
              <a:off x="3111"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21" name="Freeform 1318"/>
            <p:cNvSpPr>
              <a:spLocks/>
            </p:cNvSpPr>
            <p:nvPr/>
          </p:nvSpPr>
          <p:spPr bwMode="auto">
            <a:xfrm>
              <a:off x="3122"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22" name="Freeform 1319"/>
            <p:cNvSpPr>
              <a:spLocks/>
            </p:cNvSpPr>
            <p:nvPr/>
          </p:nvSpPr>
          <p:spPr bwMode="auto">
            <a:xfrm>
              <a:off x="3132"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23" name="Freeform 1320"/>
            <p:cNvSpPr>
              <a:spLocks/>
            </p:cNvSpPr>
            <p:nvPr/>
          </p:nvSpPr>
          <p:spPr bwMode="auto">
            <a:xfrm>
              <a:off x="314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24" name="Freeform 1321"/>
            <p:cNvSpPr>
              <a:spLocks/>
            </p:cNvSpPr>
            <p:nvPr/>
          </p:nvSpPr>
          <p:spPr bwMode="auto">
            <a:xfrm>
              <a:off x="3152"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25" name="Freeform 1322"/>
            <p:cNvSpPr>
              <a:spLocks/>
            </p:cNvSpPr>
            <p:nvPr/>
          </p:nvSpPr>
          <p:spPr bwMode="auto">
            <a:xfrm>
              <a:off x="316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26" name="Freeform 1323"/>
            <p:cNvSpPr>
              <a:spLocks/>
            </p:cNvSpPr>
            <p:nvPr/>
          </p:nvSpPr>
          <p:spPr bwMode="auto">
            <a:xfrm>
              <a:off x="317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27" name="Freeform 1324"/>
            <p:cNvSpPr>
              <a:spLocks/>
            </p:cNvSpPr>
            <p:nvPr/>
          </p:nvSpPr>
          <p:spPr bwMode="auto">
            <a:xfrm>
              <a:off x="318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28" name="Freeform 1325"/>
            <p:cNvSpPr>
              <a:spLocks/>
            </p:cNvSpPr>
            <p:nvPr/>
          </p:nvSpPr>
          <p:spPr bwMode="auto">
            <a:xfrm>
              <a:off x="3193"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29" name="Freeform 1326"/>
            <p:cNvSpPr>
              <a:spLocks/>
            </p:cNvSpPr>
            <p:nvPr/>
          </p:nvSpPr>
          <p:spPr bwMode="auto">
            <a:xfrm>
              <a:off x="320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30" name="Freeform 1327"/>
            <p:cNvSpPr>
              <a:spLocks/>
            </p:cNvSpPr>
            <p:nvPr/>
          </p:nvSpPr>
          <p:spPr bwMode="auto">
            <a:xfrm>
              <a:off x="3213"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31" name="Freeform 1328"/>
            <p:cNvSpPr>
              <a:spLocks/>
            </p:cNvSpPr>
            <p:nvPr/>
          </p:nvSpPr>
          <p:spPr bwMode="auto">
            <a:xfrm>
              <a:off x="3223"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32" name="Freeform 1329"/>
            <p:cNvSpPr>
              <a:spLocks/>
            </p:cNvSpPr>
            <p:nvPr/>
          </p:nvSpPr>
          <p:spPr bwMode="auto">
            <a:xfrm>
              <a:off x="3232"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33" name="Freeform 1330"/>
            <p:cNvSpPr>
              <a:spLocks/>
            </p:cNvSpPr>
            <p:nvPr/>
          </p:nvSpPr>
          <p:spPr bwMode="auto">
            <a:xfrm>
              <a:off x="3243"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34" name="Freeform 1331"/>
            <p:cNvSpPr>
              <a:spLocks/>
            </p:cNvSpPr>
            <p:nvPr/>
          </p:nvSpPr>
          <p:spPr bwMode="auto">
            <a:xfrm>
              <a:off x="3253" y="2292"/>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35" name="Freeform 1332"/>
            <p:cNvSpPr>
              <a:spLocks/>
            </p:cNvSpPr>
            <p:nvPr/>
          </p:nvSpPr>
          <p:spPr bwMode="auto">
            <a:xfrm>
              <a:off x="326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36" name="Freeform 1333"/>
            <p:cNvSpPr>
              <a:spLocks/>
            </p:cNvSpPr>
            <p:nvPr/>
          </p:nvSpPr>
          <p:spPr bwMode="auto">
            <a:xfrm>
              <a:off x="3273"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37" name="Freeform 1334"/>
            <p:cNvSpPr>
              <a:spLocks/>
            </p:cNvSpPr>
            <p:nvPr/>
          </p:nvSpPr>
          <p:spPr bwMode="auto">
            <a:xfrm>
              <a:off x="328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38" name="Freeform 1335"/>
            <p:cNvSpPr>
              <a:spLocks/>
            </p:cNvSpPr>
            <p:nvPr/>
          </p:nvSpPr>
          <p:spPr bwMode="auto">
            <a:xfrm>
              <a:off x="329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39" name="Freeform 1336"/>
            <p:cNvSpPr>
              <a:spLocks/>
            </p:cNvSpPr>
            <p:nvPr/>
          </p:nvSpPr>
          <p:spPr bwMode="auto">
            <a:xfrm>
              <a:off x="330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40" name="Freeform 1337"/>
            <p:cNvSpPr>
              <a:spLocks/>
            </p:cNvSpPr>
            <p:nvPr/>
          </p:nvSpPr>
          <p:spPr bwMode="auto">
            <a:xfrm>
              <a:off x="3314"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41" name="Freeform 1338"/>
            <p:cNvSpPr>
              <a:spLocks/>
            </p:cNvSpPr>
            <p:nvPr/>
          </p:nvSpPr>
          <p:spPr bwMode="auto">
            <a:xfrm>
              <a:off x="3323" y="229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42" name="Freeform 1339"/>
            <p:cNvSpPr>
              <a:spLocks/>
            </p:cNvSpPr>
            <p:nvPr/>
          </p:nvSpPr>
          <p:spPr bwMode="auto">
            <a:xfrm>
              <a:off x="3334"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43" name="Freeform 1340"/>
            <p:cNvSpPr>
              <a:spLocks/>
            </p:cNvSpPr>
            <p:nvPr/>
          </p:nvSpPr>
          <p:spPr bwMode="auto">
            <a:xfrm>
              <a:off x="3344"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44" name="Freeform 1341"/>
            <p:cNvSpPr>
              <a:spLocks/>
            </p:cNvSpPr>
            <p:nvPr/>
          </p:nvSpPr>
          <p:spPr bwMode="auto">
            <a:xfrm>
              <a:off x="335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45" name="Freeform 1342"/>
            <p:cNvSpPr>
              <a:spLocks/>
            </p:cNvSpPr>
            <p:nvPr/>
          </p:nvSpPr>
          <p:spPr bwMode="auto">
            <a:xfrm>
              <a:off x="3364"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46" name="Freeform 1343"/>
            <p:cNvSpPr>
              <a:spLocks/>
            </p:cNvSpPr>
            <p:nvPr/>
          </p:nvSpPr>
          <p:spPr bwMode="auto">
            <a:xfrm>
              <a:off x="3374" y="229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47" name="Freeform 1344"/>
            <p:cNvSpPr>
              <a:spLocks/>
            </p:cNvSpPr>
            <p:nvPr/>
          </p:nvSpPr>
          <p:spPr bwMode="auto">
            <a:xfrm>
              <a:off x="338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48" name="Freeform 1345"/>
            <p:cNvSpPr>
              <a:spLocks/>
            </p:cNvSpPr>
            <p:nvPr/>
          </p:nvSpPr>
          <p:spPr bwMode="auto">
            <a:xfrm>
              <a:off x="339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49" name="Freeform 1346"/>
            <p:cNvSpPr>
              <a:spLocks/>
            </p:cNvSpPr>
            <p:nvPr/>
          </p:nvSpPr>
          <p:spPr bwMode="auto">
            <a:xfrm>
              <a:off x="340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50" name="Freeform 1347"/>
            <p:cNvSpPr>
              <a:spLocks/>
            </p:cNvSpPr>
            <p:nvPr/>
          </p:nvSpPr>
          <p:spPr bwMode="auto">
            <a:xfrm>
              <a:off x="341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51" name="Freeform 1348"/>
            <p:cNvSpPr>
              <a:spLocks/>
            </p:cNvSpPr>
            <p:nvPr/>
          </p:nvSpPr>
          <p:spPr bwMode="auto">
            <a:xfrm>
              <a:off x="3425"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52" name="Freeform 1349"/>
            <p:cNvSpPr>
              <a:spLocks/>
            </p:cNvSpPr>
            <p:nvPr/>
          </p:nvSpPr>
          <p:spPr bwMode="auto">
            <a:xfrm>
              <a:off x="343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53" name="Freeform 1350"/>
            <p:cNvSpPr>
              <a:spLocks/>
            </p:cNvSpPr>
            <p:nvPr/>
          </p:nvSpPr>
          <p:spPr bwMode="auto">
            <a:xfrm>
              <a:off x="3444" y="2292"/>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54" name="Freeform 1351"/>
            <p:cNvSpPr>
              <a:spLocks noEditPoints="1"/>
            </p:cNvSpPr>
            <p:nvPr/>
          </p:nvSpPr>
          <p:spPr bwMode="auto">
            <a:xfrm>
              <a:off x="2981" y="2292"/>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1355" name="Freeform 1352"/>
            <p:cNvSpPr>
              <a:spLocks/>
            </p:cNvSpPr>
            <p:nvPr/>
          </p:nvSpPr>
          <p:spPr bwMode="auto">
            <a:xfrm>
              <a:off x="2981"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56" name="Freeform 1353"/>
            <p:cNvSpPr>
              <a:spLocks/>
            </p:cNvSpPr>
            <p:nvPr/>
          </p:nvSpPr>
          <p:spPr bwMode="auto">
            <a:xfrm>
              <a:off x="2990"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57" name="Freeform 1354"/>
            <p:cNvSpPr>
              <a:spLocks/>
            </p:cNvSpPr>
            <p:nvPr/>
          </p:nvSpPr>
          <p:spPr bwMode="auto">
            <a:xfrm>
              <a:off x="3001"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58" name="Freeform 1355"/>
            <p:cNvSpPr>
              <a:spLocks/>
            </p:cNvSpPr>
            <p:nvPr/>
          </p:nvSpPr>
          <p:spPr bwMode="auto">
            <a:xfrm>
              <a:off x="3011"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59" name="Freeform 1356"/>
            <p:cNvSpPr>
              <a:spLocks/>
            </p:cNvSpPr>
            <p:nvPr/>
          </p:nvSpPr>
          <p:spPr bwMode="auto">
            <a:xfrm>
              <a:off x="3020"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60" name="Freeform 1357"/>
            <p:cNvSpPr>
              <a:spLocks/>
            </p:cNvSpPr>
            <p:nvPr/>
          </p:nvSpPr>
          <p:spPr bwMode="auto">
            <a:xfrm>
              <a:off x="303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61" name="Freeform 1358"/>
            <p:cNvSpPr>
              <a:spLocks/>
            </p:cNvSpPr>
            <p:nvPr/>
          </p:nvSpPr>
          <p:spPr bwMode="auto">
            <a:xfrm>
              <a:off x="304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62" name="Freeform 1359"/>
            <p:cNvSpPr>
              <a:spLocks/>
            </p:cNvSpPr>
            <p:nvPr/>
          </p:nvSpPr>
          <p:spPr bwMode="auto">
            <a:xfrm>
              <a:off x="305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63" name="Freeform 1360"/>
            <p:cNvSpPr>
              <a:spLocks/>
            </p:cNvSpPr>
            <p:nvPr/>
          </p:nvSpPr>
          <p:spPr bwMode="auto">
            <a:xfrm>
              <a:off x="306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64" name="Freeform 1361"/>
            <p:cNvSpPr>
              <a:spLocks/>
            </p:cNvSpPr>
            <p:nvPr/>
          </p:nvSpPr>
          <p:spPr bwMode="auto">
            <a:xfrm>
              <a:off x="3072"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65" name="Freeform 1362"/>
            <p:cNvSpPr>
              <a:spLocks/>
            </p:cNvSpPr>
            <p:nvPr/>
          </p:nvSpPr>
          <p:spPr bwMode="auto">
            <a:xfrm>
              <a:off x="308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66" name="Freeform 1363"/>
            <p:cNvSpPr>
              <a:spLocks/>
            </p:cNvSpPr>
            <p:nvPr/>
          </p:nvSpPr>
          <p:spPr bwMode="auto">
            <a:xfrm>
              <a:off x="3091" y="229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67" name="Freeform 1364"/>
            <p:cNvSpPr>
              <a:spLocks/>
            </p:cNvSpPr>
            <p:nvPr/>
          </p:nvSpPr>
          <p:spPr bwMode="auto">
            <a:xfrm>
              <a:off x="3102"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68" name="Freeform 1365"/>
            <p:cNvSpPr>
              <a:spLocks/>
            </p:cNvSpPr>
            <p:nvPr/>
          </p:nvSpPr>
          <p:spPr bwMode="auto">
            <a:xfrm>
              <a:off x="3111"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69" name="Freeform 1366"/>
            <p:cNvSpPr>
              <a:spLocks/>
            </p:cNvSpPr>
            <p:nvPr/>
          </p:nvSpPr>
          <p:spPr bwMode="auto">
            <a:xfrm>
              <a:off x="3122"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70" name="Freeform 1367"/>
            <p:cNvSpPr>
              <a:spLocks/>
            </p:cNvSpPr>
            <p:nvPr/>
          </p:nvSpPr>
          <p:spPr bwMode="auto">
            <a:xfrm>
              <a:off x="3132"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71" name="Freeform 1368"/>
            <p:cNvSpPr>
              <a:spLocks/>
            </p:cNvSpPr>
            <p:nvPr/>
          </p:nvSpPr>
          <p:spPr bwMode="auto">
            <a:xfrm>
              <a:off x="314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72" name="Freeform 1369"/>
            <p:cNvSpPr>
              <a:spLocks/>
            </p:cNvSpPr>
            <p:nvPr/>
          </p:nvSpPr>
          <p:spPr bwMode="auto">
            <a:xfrm>
              <a:off x="3152"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73" name="Freeform 1370"/>
            <p:cNvSpPr>
              <a:spLocks/>
            </p:cNvSpPr>
            <p:nvPr/>
          </p:nvSpPr>
          <p:spPr bwMode="auto">
            <a:xfrm>
              <a:off x="316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74" name="Freeform 1371"/>
            <p:cNvSpPr>
              <a:spLocks/>
            </p:cNvSpPr>
            <p:nvPr/>
          </p:nvSpPr>
          <p:spPr bwMode="auto">
            <a:xfrm>
              <a:off x="317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75" name="Freeform 1372"/>
            <p:cNvSpPr>
              <a:spLocks/>
            </p:cNvSpPr>
            <p:nvPr/>
          </p:nvSpPr>
          <p:spPr bwMode="auto">
            <a:xfrm>
              <a:off x="318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76" name="Freeform 1373"/>
            <p:cNvSpPr>
              <a:spLocks/>
            </p:cNvSpPr>
            <p:nvPr/>
          </p:nvSpPr>
          <p:spPr bwMode="auto">
            <a:xfrm>
              <a:off x="3193"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77" name="Freeform 1374"/>
            <p:cNvSpPr>
              <a:spLocks/>
            </p:cNvSpPr>
            <p:nvPr/>
          </p:nvSpPr>
          <p:spPr bwMode="auto">
            <a:xfrm>
              <a:off x="320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78" name="Freeform 1375"/>
            <p:cNvSpPr>
              <a:spLocks/>
            </p:cNvSpPr>
            <p:nvPr/>
          </p:nvSpPr>
          <p:spPr bwMode="auto">
            <a:xfrm>
              <a:off x="3213"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79" name="Freeform 1376"/>
            <p:cNvSpPr>
              <a:spLocks/>
            </p:cNvSpPr>
            <p:nvPr/>
          </p:nvSpPr>
          <p:spPr bwMode="auto">
            <a:xfrm>
              <a:off x="3223"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80" name="Freeform 1377"/>
            <p:cNvSpPr>
              <a:spLocks/>
            </p:cNvSpPr>
            <p:nvPr/>
          </p:nvSpPr>
          <p:spPr bwMode="auto">
            <a:xfrm>
              <a:off x="3232"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81" name="Freeform 1378"/>
            <p:cNvSpPr>
              <a:spLocks/>
            </p:cNvSpPr>
            <p:nvPr/>
          </p:nvSpPr>
          <p:spPr bwMode="auto">
            <a:xfrm>
              <a:off x="3243"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82" name="Freeform 1379"/>
            <p:cNvSpPr>
              <a:spLocks/>
            </p:cNvSpPr>
            <p:nvPr/>
          </p:nvSpPr>
          <p:spPr bwMode="auto">
            <a:xfrm>
              <a:off x="3253" y="2292"/>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83" name="Freeform 1380"/>
            <p:cNvSpPr>
              <a:spLocks/>
            </p:cNvSpPr>
            <p:nvPr/>
          </p:nvSpPr>
          <p:spPr bwMode="auto">
            <a:xfrm>
              <a:off x="326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84" name="Freeform 1381"/>
            <p:cNvSpPr>
              <a:spLocks/>
            </p:cNvSpPr>
            <p:nvPr/>
          </p:nvSpPr>
          <p:spPr bwMode="auto">
            <a:xfrm>
              <a:off x="3273"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85" name="Freeform 1382"/>
            <p:cNvSpPr>
              <a:spLocks/>
            </p:cNvSpPr>
            <p:nvPr/>
          </p:nvSpPr>
          <p:spPr bwMode="auto">
            <a:xfrm>
              <a:off x="328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86" name="Freeform 1383"/>
            <p:cNvSpPr>
              <a:spLocks/>
            </p:cNvSpPr>
            <p:nvPr/>
          </p:nvSpPr>
          <p:spPr bwMode="auto">
            <a:xfrm>
              <a:off x="329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87" name="Freeform 1384"/>
            <p:cNvSpPr>
              <a:spLocks/>
            </p:cNvSpPr>
            <p:nvPr/>
          </p:nvSpPr>
          <p:spPr bwMode="auto">
            <a:xfrm>
              <a:off x="330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88" name="Freeform 1385"/>
            <p:cNvSpPr>
              <a:spLocks/>
            </p:cNvSpPr>
            <p:nvPr/>
          </p:nvSpPr>
          <p:spPr bwMode="auto">
            <a:xfrm>
              <a:off x="3314"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89" name="Freeform 1386"/>
            <p:cNvSpPr>
              <a:spLocks/>
            </p:cNvSpPr>
            <p:nvPr/>
          </p:nvSpPr>
          <p:spPr bwMode="auto">
            <a:xfrm>
              <a:off x="3323" y="229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90" name="Freeform 1387"/>
            <p:cNvSpPr>
              <a:spLocks/>
            </p:cNvSpPr>
            <p:nvPr/>
          </p:nvSpPr>
          <p:spPr bwMode="auto">
            <a:xfrm>
              <a:off x="3334"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91" name="Freeform 1388"/>
            <p:cNvSpPr>
              <a:spLocks/>
            </p:cNvSpPr>
            <p:nvPr/>
          </p:nvSpPr>
          <p:spPr bwMode="auto">
            <a:xfrm>
              <a:off x="3344"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92" name="Freeform 1389"/>
            <p:cNvSpPr>
              <a:spLocks/>
            </p:cNvSpPr>
            <p:nvPr/>
          </p:nvSpPr>
          <p:spPr bwMode="auto">
            <a:xfrm>
              <a:off x="335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93" name="Freeform 1390"/>
            <p:cNvSpPr>
              <a:spLocks/>
            </p:cNvSpPr>
            <p:nvPr/>
          </p:nvSpPr>
          <p:spPr bwMode="auto">
            <a:xfrm>
              <a:off x="3364"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94" name="Freeform 1391"/>
            <p:cNvSpPr>
              <a:spLocks/>
            </p:cNvSpPr>
            <p:nvPr/>
          </p:nvSpPr>
          <p:spPr bwMode="auto">
            <a:xfrm>
              <a:off x="3374" y="229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95" name="Freeform 1392"/>
            <p:cNvSpPr>
              <a:spLocks/>
            </p:cNvSpPr>
            <p:nvPr/>
          </p:nvSpPr>
          <p:spPr bwMode="auto">
            <a:xfrm>
              <a:off x="338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96" name="Freeform 1393"/>
            <p:cNvSpPr>
              <a:spLocks/>
            </p:cNvSpPr>
            <p:nvPr/>
          </p:nvSpPr>
          <p:spPr bwMode="auto">
            <a:xfrm>
              <a:off x="339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97" name="Freeform 1394"/>
            <p:cNvSpPr>
              <a:spLocks/>
            </p:cNvSpPr>
            <p:nvPr/>
          </p:nvSpPr>
          <p:spPr bwMode="auto">
            <a:xfrm>
              <a:off x="340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98" name="Freeform 1395"/>
            <p:cNvSpPr>
              <a:spLocks/>
            </p:cNvSpPr>
            <p:nvPr/>
          </p:nvSpPr>
          <p:spPr bwMode="auto">
            <a:xfrm>
              <a:off x="341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99" name="Freeform 1396"/>
            <p:cNvSpPr>
              <a:spLocks/>
            </p:cNvSpPr>
            <p:nvPr/>
          </p:nvSpPr>
          <p:spPr bwMode="auto">
            <a:xfrm>
              <a:off x="3425"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0" name="Freeform 1397"/>
            <p:cNvSpPr>
              <a:spLocks/>
            </p:cNvSpPr>
            <p:nvPr/>
          </p:nvSpPr>
          <p:spPr bwMode="auto">
            <a:xfrm>
              <a:off x="343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1" name="Freeform 1398"/>
            <p:cNvSpPr>
              <a:spLocks/>
            </p:cNvSpPr>
            <p:nvPr/>
          </p:nvSpPr>
          <p:spPr bwMode="auto">
            <a:xfrm>
              <a:off x="3444" y="2292"/>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2" name="Freeform 1399"/>
            <p:cNvSpPr>
              <a:spLocks noEditPoints="1"/>
            </p:cNvSpPr>
            <p:nvPr/>
          </p:nvSpPr>
          <p:spPr bwMode="auto">
            <a:xfrm>
              <a:off x="2981" y="2292"/>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1403" name="Freeform 1400"/>
            <p:cNvSpPr>
              <a:spLocks/>
            </p:cNvSpPr>
            <p:nvPr/>
          </p:nvSpPr>
          <p:spPr bwMode="auto">
            <a:xfrm>
              <a:off x="2981"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4" name="Freeform 1401"/>
            <p:cNvSpPr>
              <a:spLocks/>
            </p:cNvSpPr>
            <p:nvPr/>
          </p:nvSpPr>
          <p:spPr bwMode="auto">
            <a:xfrm>
              <a:off x="2990"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5" name="Freeform 1402"/>
            <p:cNvSpPr>
              <a:spLocks/>
            </p:cNvSpPr>
            <p:nvPr/>
          </p:nvSpPr>
          <p:spPr bwMode="auto">
            <a:xfrm>
              <a:off x="3001"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6" name="Freeform 1403"/>
            <p:cNvSpPr>
              <a:spLocks/>
            </p:cNvSpPr>
            <p:nvPr/>
          </p:nvSpPr>
          <p:spPr bwMode="auto">
            <a:xfrm>
              <a:off x="3011"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7" name="Freeform 1404"/>
            <p:cNvSpPr>
              <a:spLocks/>
            </p:cNvSpPr>
            <p:nvPr/>
          </p:nvSpPr>
          <p:spPr bwMode="auto">
            <a:xfrm>
              <a:off x="3020"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8" name="Freeform 1405"/>
            <p:cNvSpPr>
              <a:spLocks/>
            </p:cNvSpPr>
            <p:nvPr/>
          </p:nvSpPr>
          <p:spPr bwMode="auto">
            <a:xfrm>
              <a:off x="303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9" name="Freeform 1406"/>
            <p:cNvSpPr>
              <a:spLocks/>
            </p:cNvSpPr>
            <p:nvPr/>
          </p:nvSpPr>
          <p:spPr bwMode="auto">
            <a:xfrm>
              <a:off x="304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0" name="Freeform 1407"/>
            <p:cNvSpPr>
              <a:spLocks/>
            </p:cNvSpPr>
            <p:nvPr/>
          </p:nvSpPr>
          <p:spPr bwMode="auto">
            <a:xfrm>
              <a:off x="305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1" name="Freeform 1408"/>
            <p:cNvSpPr>
              <a:spLocks/>
            </p:cNvSpPr>
            <p:nvPr/>
          </p:nvSpPr>
          <p:spPr bwMode="auto">
            <a:xfrm>
              <a:off x="306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2" name="Freeform 1409"/>
            <p:cNvSpPr>
              <a:spLocks/>
            </p:cNvSpPr>
            <p:nvPr/>
          </p:nvSpPr>
          <p:spPr bwMode="auto">
            <a:xfrm>
              <a:off x="3072"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13" name="Freeform 1410"/>
            <p:cNvSpPr>
              <a:spLocks/>
            </p:cNvSpPr>
            <p:nvPr/>
          </p:nvSpPr>
          <p:spPr bwMode="auto">
            <a:xfrm>
              <a:off x="308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4" name="Freeform 1411"/>
            <p:cNvSpPr>
              <a:spLocks/>
            </p:cNvSpPr>
            <p:nvPr/>
          </p:nvSpPr>
          <p:spPr bwMode="auto">
            <a:xfrm>
              <a:off x="3091" y="229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grpSp>
      <p:sp>
        <p:nvSpPr>
          <p:cNvPr id="1415" name="Freeform 1447"/>
          <p:cNvSpPr>
            <a:spLocks/>
          </p:cNvSpPr>
          <p:nvPr/>
        </p:nvSpPr>
        <p:spPr bwMode="auto">
          <a:xfrm>
            <a:off x="5437188" y="3472002"/>
            <a:ext cx="7937" cy="3175"/>
          </a:xfrm>
          <a:custGeom>
            <a:avLst/>
            <a:gdLst>
              <a:gd name="T0" fmla="*/ 2147483647 w 5"/>
              <a:gd name="T1" fmla="*/ 0 h 2"/>
              <a:gd name="T2" fmla="*/ 2147483647 w 5"/>
              <a:gd name="T3" fmla="*/ 0 h 2"/>
              <a:gd name="T4" fmla="*/ 2147483647 w 5"/>
              <a:gd name="T5" fmla="*/ 2147483647 h 2"/>
              <a:gd name="T6" fmla="*/ 2147483647 w 5"/>
              <a:gd name="T7" fmla="*/ 2147483647 h 2"/>
              <a:gd name="T8" fmla="*/ 2147483647 w 5"/>
              <a:gd name="T9" fmla="*/ 2147483647 h 2"/>
              <a:gd name="T10" fmla="*/ 0 w 5"/>
              <a:gd name="T11" fmla="*/ 2147483647 h 2"/>
              <a:gd name="T12" fmla="*/ 2147483647 w 5"/>
              <a:gd name="T13" fmla="*/ 0 h 2"/>
              <a:gd name="T14" fmla="*/ 2147483647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6" name="Freeform 1495"/>
          <p:cNvSpPr>
            <a:spLocks/>
          </p:cNvSpPr>
          <p:nvPr/>
        </p:nvSpPr>
        <p:spPr bwMode="auto">
          <a:xfrm>
            <a:off x="5437188" y="3472002"/>
            <a:ext cx="7937" cy="3175"/>
          </a:xfrm>
          <a:custGeom>
            <a:avLst/>
            <a:gdLst>
              <a:gd name="T0" fmla="*/ 2147483647 w 5"/>
              <a:gd name="T1" fmla="*/ 0 h 2"/>
              <a:gd name="T2" fmla="*/ 2147483647 w 5"/>
              <a:gd name="T3" fmla="*/ 0 h 2"/>
              <a:gd name="T4" fmla="*/ 2147483647 w 5"/>
              <a:gd name="T5" fmla="*/ 2147483647 h 2"/>
              <a:gd name="T6" fmla="*/ 2147483647 w 5"/>
              <a:gd name="T7" fmla="*/ 2147483647 h 2"/>
              <a:gd name="T8" fmla="*/ 2147483647 w 5"/>
              <a:gd name="T9" fmla="*/ 2147483647 h 2"/>
              <a:gd name="T10" fmla="*/ 0 w 5"/>
              <a:gd name="T11" fmla="*/ 2147483647 h 2"/>
              <a:gd name="T12" fmla="*/ 2147483647 w 5"/>
              <a:gd name="T13" fmla="*/ 0 h 2"/>
              <a:gd name="T14" fmla="*/ 2147483647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7" name="Freeform 1496"/>
          <p:cNvSpPr>
            <a:spLocks/>
          </p:cNvSpPr>
          <p:nvPr/>
        </p:nvSpPr>
        <p:spPr bwMode="auto">
          <a:xfrm>
            <a:off x="4703763" y="2894152"/>
            <a:ext cx="122237" cy="65087"/>
          </a:xfrm>
          <a:custGeom>
            <a:avLst/>
            <a:gdLst>
              <a:gd name="T0" fmla="*/ 0 w 77"/>
              <a:gd name="T1" fmla="*/ 2147483647 h 41"/>
              <a:gd name="T2" fmla="*/ 2147483647 w 77"/>
              <a:gd name="T3" fmla="*/ 2147483647 h 41"/>
              <a:gd name="T4" fmla="*/ 2147483647 w 77"/>
              <a:gd name="T5" fmla="*/ 2147483647 h 41"/>
              <a:gd name="T6" fmla="*/ 2147483647 w 77"/>
              <a:gd name="T7" fmla="*/ 0 h 41"/>
              <a:gd name="T8" fmla="*/ 0 w 77"/>
              <a:gd name="T9" fmla="*/ 0 h 41"/>
              <a:gd name="T10" fmla="*/ 0 w 77"/>
              <a:gd name="T11" fmla="*/ 2147483647 h 41"/>
              <a:gd name="T12" fmla="*/ 0 w 77"/>
              <a:gd name="T13" fmla="*/ 2147483647 h 41"/>
              <a:gd name="T14" fmla="*/ 0 60000 65536"/>
              <a:gd name="T15" fmla="*/ 0 60000 65536"/>
              <a:gd name="T16" fmla="*/ 0 60000 65536"/>
              <a:gd name="T17" fmla="*/ 0 60000 65536"/>
              <a:gd name="T18" fmla="*/ 0 60000 65536"/>
              <a:gd name="T19" fmla="*/ 0 60000 65536"/>
              <a:gd name="T20" fmla="*/ 0 60000 65536"/>
              <a:gd name="T21" fmla="*/ 0 w 77"/>
              <a:gd name="T22" fmla="*/ 0 h 41"/>
              <a:gd name="T23" fmla="*/ 77 w 7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41">
                <a:moveTo>
                  <a:pt x="0" y="41"/>
                </a:moveTo>
                <a:lnTo>
                  <a:pt x="65" y="41"/>
                </a:lnTo>
                <a:lnTo>
                  <a:pt x="77" y="29"/>
                </a:lnTo>
                <a:lnTo>
                  <a:pt x="77" y="0"/>
                </a:lnTo>
                <a:lnTo>
                  <a:pt x="0" y="0"/>
                </a:lnTo>
                <a:lnTo>
                  <a:pt x="0" y="41"/>
                </a:lnTo>
                <a:close/>
              </a:path>
            </a:pathLst>
          </a:custGeom>
          <a:solidFill>
            <a:srgbClr val="FFFFFF"/>
          </a:solidFill>
          <a:ln w="9525">
            <a:noFill/>
            <a:round/>
            <a:headEnd/>
            <a:tailEnd/>
          </a:ln>
        </p:spPr>
        <p:txBody>
          <a:bodyPr/>
          <a:lstStyle/>
          <a:p>
            <a:endParaRPr lang="en-US"/>
          </a:p>
        </p:txBody>
      </p:sp>
      <p:sp>
        <p:nvSpPr>
          <p:cNvPr id="1418" name="Freeform 1497"/>
          <p:cNvSpPr>
            <a:spLocks/>
          </p:cNvSpPr>
          <p:nvPr/>
        </p:nvSpPr>
        <p:spPr bwMode="auto">
          <a:xfrm>
            <a:off x="4703763" y="2894152"/>
            <a:ext cx="122237" cy="65087"/>
          </a:xfrm>
          <a:custGeom>
            <a:avLst/>
            <a:gdLst>
              <a:gd name="T0" fmla="*/ 0 w 77"/>
              <a:gd name="T1" fmla="*/ 2147483647 h 41"/>
              <a:gd name="T2" fmla="*/ 2147483647 w 77"/>
              <a:gd name="T3" fmla="*/ 2147483647 h 41"/>
              <a:gd name="T4" fmla="*/ 2147483647 w 77"/>
              <a:gd name="T5" fmla="*/ 2147483647 h 41"/>
              <a:gd name="T6" fmla="*/ 2147483647 w 77"/>
              <a:gd name="T7" fmla="*/ 0 h 41"/>
              <a:gd name="T8" fmla="*/ 0 w 77"/>
              <a:gd name="T9" fmla="*/ 0 h 41"/>
              <a:gd name="T10" fmla="*/ 0 w 77"/>
              <a:gd name="T11" fmla="*/ 2147483647 h 41"/>
              <a:gd name="T12" fmla="*/ 0 w 77"/>
              <a:gd name="T13" fmla="*/ 2147483647 h 41"/>
              <a:gd name="T14" fmla="*/ 0 60000 65536"/>
              <a:gd name="T15" fmla="*/ 0 60000 65536"/>
              <a:gd name="T16" fmla="*/ 0 60000 65536"/>
              <a:gd name="T17" fmla="*/ 0 60000 65536"/>
              <a:gd name="T18" fmla="*/ 0 60000 65536"/>
              <a:gd name="T19" fmla="*/ 0 60000 65536"/>
              <a:gd name="T20" fmla="*/ 0 60000 65536"/>
              <a:gd name="T21" fmla="*/ 0 w 77"/>
              <a:gd name="T22" fmla="*/ 0 h 41"/>
              <a:gd name="T23" fmla="*/ 77 w 7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41">
                <a:moveTo>
                  <a:pt x="0" y="41"/>
                </a:moveTo>
                <a:lnTo>
                  <a:pt x="65" y="41"/>
                </a:lnTo>
                <a:lnTo>
                  <a:pt x="77" y="29"/>
                </a:lnTo>
                <a:lnTo>
                  <a:pt x="77" y="0"/>
                </a:lnTo>
                <a:lnTo>
                  <a:pt x="0" y="0"/>
                </a:lnTo>
                <a:lnTo>
                  <a:pt x="0" y="41"/>
                </a:lnTo>
                <a:close/>
              </a:path>
            </a:pathLst>
          </a:custGeom>
          <a:noFill/>
          <a:ln w="3175">
            <a:solidFill>
              <a:srgbClr val="000000"/>
            </a:solidFill>
            <a:round/>
            <a:headEnd/>
            <a:tailEnd/>
          </a:ln>
        </p:spPr>
        <p:txBody>
          <a:bodyPr/>
          <a:lstStyle/>
          <a:p>
            <a:endParaRPr lang="en-US"/>
          </a:p>
        </p:txBody>
      </p:sp>
      <p:sp>
        <p:nvSpPr>
          <p:cNvPr id="1419" name="Freeform 1498"/>
          <p:cNvSpPr>
            <a:spLocks/>
          </p:cNvSpPr>
          <p:nvPr/>
        </p:nvSpPr>
        <p:spPr bwMode="auto">
          <a:xfrm>
            <a:off x="5202238" y="3084652"/>
            <a:ext cx="219075" cy="109537"/>
          </a:xfrm>
          <a:custGeom>
            <a:avLst/>
            <a:gdLst>
              <a:gd name="T0" fmla="*/ 0 w 138"/>
              <a:gd name="T1" fmla="*/ 2147483647 h 69"/>
              <a:gd name="T2" fmla="*/ 2147483647 w 138"/>
              <a:gd name="T3" fmla="*/ 2147483647 h 69"/>
              <a:gd name="T4" fmla="*/ 2147483647 w 138"/>
              <a:gd name="T5" fmla="*/ 2147483647 h 69"/>
              <a:gd name="T6" fmla="*/ 2147483647 w 138"/>
              <a:gd name="T7" fmla="*/ 2147483647 h 69"/>
              <a:gd name="T8" fmla="*/ 2147483647 w 138"/>
              <a:gd name="T9" fmla="*/ 0 h 69"/>
              <a:gd name="T10" fmla="*/ 2147483647 w 138"/>
              <a:gd name="T11" fmla="*/ 0 h 69"/>
              <a:gd name="T12" fmla="*/ 2147483647 w 138"/>
              <a:gd name="T13" fmla="*/ 2147483647 h 69"/>
              <a:gd name="T14" fmla="*/ 2147483647 w 138"/>
              <a:gd name="T15" fmla="*/ 2147483647 h 69"/>
              <a:gd name="T16" fmla="*/ 2147483647 w 138"/>
              <a:gd name="T17" fmla="*/ 2147483647 h 69"/>
              <a:gd name="T18" fmla="*/ 2147483647 w 138"/>
              <a:gd name="T19" fmla="*/ 2147483647 h 69"/>
              <a:gd name="T20" fmla="*/ 2147483647 w 138"/>
              <a:gd name="T21" fmla="*/ 2147483647 h 69"/>
              <a:gd name="T22" fmla="*/ 2147483647 w 138"/>
              <a:gd name="T23" fmla="*/ 2147483647 h 69"/>
              <a:gd name="T24" fmla="*/ 2147483647 w 138"/>
              <a:gd name="T25" fmla="*/ 2147483647 h 69"/>
              <a:gd name="T26" fmla="*/ 2147483647 w 138"/>
              <a:gd name="T27" fmla="*/ 2147483647 h 69"/>
              <a:gd name="T28" fmla="*/ 2147483647 w 138"/>
              <a:gd name="T29" fmla="*/ 2147483647 h 69"/>
              <a:gd name="T30" fmla="*/ 2147483647 w 138"/>
              <a:gd name="T31" fmla="*/ 2147483647 h 69"/>
              <a:gd name="T32" fmla="*/ 2147483647 w 138"/>
              <a:gd name="T33" fmla="*/ 2147483647 h 69"/>
              <a:gd name="T34" fmla="*/ 2147483647 w 138"/>
              <a:gd name="T35" fmla="*/ 2147483647 h 69"/>
              <a:gd name="T36" fmla="*/ 2147483647 w 138"/>
              <a:gd name="T37" fmla="*/ 2147483647 h 69"/>
              <a:gd name="T38" fmla="*/ 2147483647 w 138"/>
              <a:gd name="T39" fmla="*/ 2147483647 h 69"/>
              <a:gd name="T40" fmla="*/ 0 w 138"/>
              <a:gd name="T41" fmla="*/ 2147483647 h 69"/>
              <a:gd name="T42" fmla="*/ 0 w 138"/>
              <a:gd name="T43" fmla="*/ 2147483647 h 69"/>
              <a:gd name="T44" fmla="*/ 0 w 138"/>
              <a:gd name="T45" fmla="*/ 2147483647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8"/>
              <a:gd name="T70" fmla="*/ 0 h 69"/>
              <a:gd name="T71" fmla="*/ 138 w 138"/>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8" h="69">
                <a:moveTo>
                  <a:pt x="0" y="17"/>
                </a:moveTo>
                <a:lnTo>
                  <a:pt x="1" y="10"/>
                </a:lnTo>
                <a:lnTo>
                  <a:pt x="5" y="5"/>
                </a:lnTo>
                <a:lnTo>
                  <a:pt x="10" y="1"/>
                </a:lnTo>
                <a:lnTo>
                  <a:pt x="18" y="0"/>
                </a:lnTo>
                <a:lnTo>
                  <a:pt x="121" y="0"/>
                </a:lnTo>
                <a:lnTo>
                  <a:pt x="128" y="1"/>
                </a:lnTo>
                <a:lnTo>
                  <a:pt x="134" y="5"/>
                </a:lnTo>
                <a:lnTo>
                  <a:pt x="137" y="10"/>
                </a:lnTo>
                <a:lnTo>
                  <a:pt x="138" y="17"/>
                </a:lnTo>
                <a:lnTo>
                  <a:pt x="138" y="51"/>
                </a:lnTo>
                <a:lnTo>
                  <a:pt x="137" y="58"/>
                </a:lnTo>
                <a:lnTo>
                  <a:pt x="134" y="64"/>
                </a:lnTo>
                <a:lnTo>
                  <a:pt x="128" y="67"/>
                </a:lnTo>
                <a:lnTo>
                  <a:pt x="121" y="69"/>
                </a:lnTo>
                <a:lnTo>
                  <a:pt x="18" y="69"/>
                </a:lnTo>
                <a:lnTo>
                  <a:pt x="10" y="67"/>
                </a:lnTo>
                <a:lnTo>
                  <a:pt x="5" y="64"/>
                </a:lnTo>
                <a:lnTo>
                  <a:pt x="1" y="58"/>
                </a:lnTo>
                <a:lnTo>
                  <a:pt x="0" y="51"/>
                </a:lnTo>
                <a:lnTo>
                  <a:pt x="0" y="17"/>
                </a:lnTo>
                <a:close/>
              </a:path>
            </a:pathLst>
          </a:custGeom>
          <a:solidFill>
            <a:srgbClr val="FFFFFF"/>
          </a:solidFill>
          <a:ln w="9525">
            <a:noFill/>
            <a:round/>
            <a:headEnd/>
            <a:tailEnd/>
          </a:ln>
        </p:spPr>
        <p:txBody>
          <a:bodyPr/>
          <a:lstStyle/>
          <a:p>
            <a:endParaRPr lang="en-US"/>
          </a:p>
        </p:txBody>
      </p:sp>
      <p:sp>
        <p:nvSpPr>
          <p:cNvPr id="1420" name="Freeform 1499"/>
          <p:cNvSpPr>
            <a:spLocks/>
          </p:cNvSpPr>
          <p:nvPr/>
        </p:nvSpPr>
        <p:spPr bwMode="auto">
          <a:xfrm>
            <a:off x="5202238" y="3084652"/>
            <a:ext cx="219075" cy="109537"/>
          </a:xfrm>
          <a:custGeom>
            <a:avLst/>
            <a:gdLst>
              <a:gd name="T0" fmla="*/ 0 w 138"/>
              <a:gd name="T1" fmla="*/ 2147483647 h 69"/>
              <a:gd name="T2" fmla="*/ 2147483647 w 138"/>
              <a:gd name="T3" fmla="*/ 2147483647 h 69"/>
              <a:gd name="T4" fmla="*/ 2147483647 w 138"/>
              <a:gd name="T5" fmla="*/ 2147483647 h 69"/>
              <a:gd name="T6" fmla="*/ 2147483647 w 138"/>
              <a:gd name="T7" fmla="*/ 2147483647 h 69"/>
              <a:gd name="T8" fmla="*/ 2147483647 w 138"/>
              <a:gd name="T9" fmla="*/ 0 h 69"/>
              <a:gd name="T10" fmla="*/ 2147483647 w 138"/>
              <a:gd name="T11" fmla="*/ 0 h 69"/>
              <a:gd name="T12" fmla="*/ 2147483647 w 138"/>
              <a:gd name="T13" fmla="*/ 2147483647 h 69"/>
              <a:gd name="T14" fmla="*/ 2147483647 w 138"/>
              <a:gd name="T15" fmla="*/ 2147483647 h 69"/>
              <a:gd name="T16" fmla="*/ 2147483647 w 138"/>
              <a:gd name="T17" fmla="*/ 2147483647 h 69"/>
              <a:gd name="T18" fmla="*/ 2147483647 w 138"/>
              <a:gd name="T19" fmla="*/ 2147483647 h 69"/>
              <a:gd name="T20" fmla="*/ 2147483647 w 138"/>
              <a:gd name="T21" fmla="*/ 2147483647 h 69"/>
              <a:gd name="T22" fmla="*/ 2147483647 w 138"/>
              <a:gd name="T23" fmla="*/ 2147483647 h 69"/>
              <a:gd name="T24" fmla="*/ 2147483647 w 138"/>
              <a:gd name="T25" fmla="*/ 2147483647 h 69"/>
              <a:gd name="T26" fmla="*/ 2147483647 w 138"/>
              <a:gd name="T27" fmla="*/ 2147483647 h 69"/>
              <a:gd name="T28" fmla="*/ 2147483647 w 138"/>
              <a:gd name="T29" fmla="*/ 2147483647 h 69"/>
              <a:gd name="T30" fmla="*/ 2147483647 w 138"/>
              <a:gd name="T31" fmla="*/ 2147483647 h 69"/>
              <a:gd name="T32" fmla="*/ 2147483647 w 138"/>
              <a:gd name="T33" fmla="*/ 2147483647 h 69"/>
              <a:gd name="T34" fmla="*/ 2147483647 w 138"/>
              <a:gd name="T35" fmla="*/ 2147483647 h 69"/>
              <a:gd name="T36" fmla="*/ 2147483647 w 138"/>
              <a:gd name="T37" fmla="*/ 2147483647 h 69"/>
              <a:gd name="T38" fmla="*/ 2147483647 w 138"/>
              <a:gd name="T39" fmla="*/ 2147483647 h 69"/>
              <a:gd name="T40" fmla="*/ 0 w 138"/>
              <a:gd name="T41" fmla="*/ 2147483647 h 69"/>
              <a:gd name="T42" fmla="*/ 0 w 138"/>
              <a:gd name="T43" fmla="*/ 2147483647 h 69"/>
              <a:gd name="T44" fmla="*/ 0 w 138"/>
              <a:gd name="T45" fmla="*/ 2147483647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8"/>
              <a:gd name="T70" fmla="*/ 0 h 69"/>
              <a:gd name="T71" fmla="*/ 138 w 138"/>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8" h="69">
                <a:moveTo>
                  <a:pt x="0" y="17"/>
                </a:moveTo>
                <a:lnTo>
                  <a:pt x="1" y="10"/>
                </a:lnTo>
                <a:lnTo>
                  <a:pt x="5" y="5"/>
                </a:lnTo>
                <a:lnTo>
                  <a:pt x="10" y="1"/>
                </a:lnTo>
                <a:lnTo>
                  <a:pt x="18" y="0"/>
                </a:lnTo>
                <a:lnTo>
                  <a:pt x="121" y="0"/>
                </a:lnTo>
                <a:lnTo>
                  <a:pt x="128" y="1"/>
                </a:lnTo>
                <a:lnTo>
                  <a:pt x="134" y="5"/>
                </a:lnTo>
                <a:lnTo>
                  <a:pt x="137" y="10"/>
                </a:lnTo>
                <a:lnTo>
                  <a:pt x="138" y="17"/>
                </a:lnTo>
                <a:lnTo>
                  <a:pt x="138" y="51"/>
                </a:lnTo>
                <a:lnTo>
                  <a:pt x="137" y="58"/>
                </a:lnTo>
                <a:lnTo>
                  <a:pt x="134" y="64"/>
                </a:lnTo>
                <a:lnTo>
                  <a:pt x="128" y="67"/>
                </a:lnTo>
                <a:lnTo>
                  <a:pt x="121" y="69"/>
                </a:lnTo>
                <a:lnTo>
                  <a:pt x="18" y="69"/>
                </a:lnTo>
                <a:lnTo>
                  <a:pt x="10" y="67"/>
                </a:lnTo>
                <a:lnTo>
                  <a:pt x="5" y="64"/>
                </a:lnTo>
                <a:lnTo>
                  <a:pt x="1" y="58"/>
                </a:lnTo>
                <a:lnTo>
                  <a:pt x="0" y="51"/>
                </a:lnTo>
                <a:lnTo>
                  <a:pt x="0" y="17"/>
                </a:lnTo>
              </a:path>
            </a:pathLst>
          </a:custGeom>
          <a:noFill/>
          <a:ln w="0">
            <a:solidFill>
              <a:srgbClr val="000000"/>
            </a:solidFill>
            <a:round/>
            <a:headEnd/>
            <a:tailEnd/>
          </a:ln>
        </p:spPr>
        <p:txBody>
          <a:bodyPr/>
          <a:lstStyle/>
          <a:p>
            <a:endParaRPr lang="en-US"/>
          </a:p>
        </p:txBody>
      </p:sp>
      <p:sp>
        <p:nvSpPr>
          <p:cNvPr id="1421" name="Freeform 1500"/>
          <p:cNvSpPr>
            <a:spLocks/>
          </p:cNvSpPr>
          <p:nvPr/>
        </p:nvSpPr>
        <p:spPr bwMode="auto">
          <a:xfrm>
            <a:off x="5200650" y="3243402"/>
            <a:ext cx="222250" cy="109537"/>
          </a:xfrm>
          <a:custGeom>
            <a:avLst/>
            <a:gdLst>
              <a:gd name="T0" fmla="*/ 0 w 140"/>
              <a:gd name="T1" fmla="*/ 2147483647 h 69"/>
              <a:gd name="T2" fmla="*/ 2147483647 w 140"/>
              <a:gd name="T3" fmla="*/ 2147483647 h 69"/>
              <a:gd name="T4" fmla="*/ 2147483647 w 140"/>
              <a:gd name="T5" fmla="*/ 2147483647 h 69"/>
              <a:gd name="T6" fmla="*/ 2147483647 w 140"/>
              <a:gd name="T7" fmla="*/ 2147483647 h 69"/>
              <a:gd name="T8" fmla="*/ 2147483647 w 140"/>
              <a:gd name="T9" fmla="*/ 0 h 69"/>
              <a:gd name="T10" fmla="*/ 2147483647 w 140"/>
              <a:gd name="T11" fmla="*/ 0 h 69"/>
              <a:gd name="T12" fmla="*/ 2147483647 w 140"/>
              <a:gd name="T13" fmla="*/ 2147483647 h 69"/>
              <a:gd name="T14" fmla="*/ 2147483647 w 140"/>
              <a:gd name="T15" fmla="*/ 2147483647 h 69"/>
              <a:gd name="T16" fmla="*/ 2147483647 w 140"/>
              <a:gd name="T17" fmla="*/ 2147483647 h 69"/>
              <a:gd name="T18" fmla="*/ 2147483647 w 140"/>
              <a:gd name="T19" fmla="*/ 2147483647 h 69"/>
              <a:gd name="T20" fmla="*/ 2147483647 w 140"/>
              <a:gd name="T21" fmla="*/ 2147483647 h 69"/>
              <a:gd name="T22" fmla="*/ 2147483647 w 140"/>
              <a:gd name="T23" fmla="*/ 2147483647 h 69"/>
              <a:gd name="T24" fmla="*/ 2147483647 w 140"/>
              <a:gd name="T25" fmla="*/ 2147483647 h 69"/>
              <a:gd name="T26" fmla="*/ 2147483647 w 140"/>
              <a:gd name="T27" fmla="*/ 2147483647 h 69"/>
              <a:gd name="T28" fmla="*/ 2147483647 w 140"/>
              <a:gd name="T29" fmla="*/ 2147483647 h 69"/>
              <a:gd name="T30" fmla="*/ 2147483647 w 140"/>
              <a:gd name="T31" fmla="*/ 2147483647 h 69"/>
              <a:gd name="T32" fmla="*/ 2147483647 w 140"/>
              <a:gd name="T33" fmla="*/ 2147483647 h 69"/>
              <a:gd name="T34" fmla="*/ 2147483647 w 140"/>
              <a:gd name="T35" fmla="*/ 2147483647 h 69"/>
              <a:gd name="T36" fmla="*/ 2147483647 w 140"/>
              <a:gd name="T37" fmla="*/ 2147483647 h 69"/>
              <a:gd name="T38" fmla="*/ 2147483647 w 140"/>
              <a:gd name="T39" fmla="*/ 2147483647 h 69"/>
              <a:gd name="T40" fmla="*/ 0 w 140"/>
              <a:gd name="T41" fmla="*/ 2147483647 h 69"/>
              <a:gd name="T42" fmla="*/ 0 w 140"/>
              <a:gd name="T43" fmla="*/ 2147483647 h 69"/>
              <a:gd name="T44" fmla="*/ 0 w 140"/>
              <a:gd name="T45" fmla="*/ 2147483647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0"/>
              <a:gd name="T70" fmla="*/ 0 h 69"/>
              <a:gd name="T71" fmla="*/ 140 w 140"/>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0" h="69">
                <a:moveTo>
                  <a:pt x="0" y="18"/>
                </a:moveTo>
                <a:lnTo>
                  <a:pt x="1" y="11"/>
                </a:lnTo>
                <a:lnTo>
                  <a:pt x="6" y="5"/>
                </a:lnTo>
                <a:lnTo>
                  <a:pt x="10" y="2"/>
                </a:lnTo>
                <a:lnTo>
                  <a:pt x="18" y="0"/>
                </a:lnTo>
                <a:lnTo>
                  <a:pt x="123" y="0"/>
                </a:lnTo>
                <a:lnTo>
                  <a:pt x="130" y="2"/>
                </a:lnTo>
                <a:lnTo>
                  <a:pt x="135" y="5"/>
                </a:lnTo>
                <a:lnTo>
                  <a:pt x="139" y="11"/>
                </a:lnTo>
                <a:lnTo>
                  <a:pt x="140" y="18"/>
                </a:lnTo>
                <a:lnTo>
                  <a:pt x="140" y="52"/>
                </a:lnTo>
                <a:lnTo>
                  <a:pt x="139" y="59"/>
                </a:lnTo>
                <a:lnTo>
                  <a:pt x="135" y="65"/>
                </a:lnTo>
                <a:lnTo>
                  <a:pt x="130" y="69"/>
                </a:lnTo>
                <a:lnTo>
                  <a:pt x="123" y="69"/>
                </a:lnTo>
                <a:lnTo>
                  <a:pt x="18" y="69"/>
                </a:lnTo>
                <a:lnTo>
                  <a:pt x="10" y="69"/>
                </a:lnTo>
                <a:lnTo>
                  <a:pt x="6" y="65"/>
                </a:lnTo>
                <a:lnTo>
                  <a:pt x="1" y="59"/>
                </a:lnTo>
                <a:lnTo>
                  <a:pt x="0" y="52"/>
                </a:lnTo>
                <a:lnTo>
                  <a:pt x="0" y="18"/>
                </a:lnTo>
                <a:close/>
              </a:path>
            </a:pathLst>
          </a:custGeom>
          <a:solidFill>
            <a:srgbClr val="FFFFFF"/>
          </a:solidFill>
          <a:ln w="9525">
            <a:noFill/>
            <a:round/>
            <a:headEnd/>
            <a:tailEnd/>
          </a:ln>
        </p:spPr>
        <p:txBody>
          <a:bodyPr/>
          <a:lstStyle/>
          <a:p>
            <a:endParaRPr lang="en-US"/>
          </a:p>
        </p:txBody>
      </p:sp>
      <p:sp>
        <p:nvSpPr>
          <p:cNvPr id="1422" name="Freeform 1501"/>
          <p:cNvSpPr>
            <a:spLocks/>
          </p:cNvSpPr>
          <p:nvPr/>
        </p:nvSpPr>
        <p:spPr bwMode="auto">
          <a:xfrm>
            <a:off x="5200650" y="3243402"/>
            <a:ext cx="222250" cy="109537"/>
          </a:xfrm>
          <a:custGeom>
            <a:avLst/>
            <a:gdLst>
              <a:gd name="T0" fmla="*/ 0 w 140"/>
              <a:gd name="T1" fmla="*/ 2147483647 h 69"/>
              <a:gd name="T2" fmla="*/ 2147483647 w 140"/>
              <a:gd name="T3" fmla="*/ 2147483647 h 69"/>
              <a:gd name="T4" fmla="*/ 2147483647 w 140"/>
              <a:gd name="T5" fmla="*/ 2147483647 h 69"/>
              <a:gd name="T6" fmla="*/ 2147483647 w 140"/>
              <a:gd name="T7" fmla="*/ 2147483647 h 69"/>
              <a:gd name="T8" fmla="*/ 2147483647 w 140"/>
              <a:gd name="T9" fmla="*/ 0 h 69"/>
              <a:gd name="T10" fmla="*/ 2147483647 w 140"/>
              <a:gd name="T11" fmla="*/ 0 h 69"/>
              <a:gd name="T12" fmla="*/ 2147483647 w 140"/>
              <a:gd name="T13" fmla="*/ 2147483647 h 69"/>
              <a:gd name="T14" fmla="*/ 2147483647 w 140"/>
              <a:gd name="T15" fmla="*/ 2147483647 h 69"/>
              <a:gd name="T16" fmla="*/ 2147483647 w 140"/>
              <a:gd name="T17" fmla="*/ 2147483647 h 69"/>
              <a:gd name="T18" fmla="*/ 2147483647 w 140"/>
              <a:gd name="T19" fmla="*/ 2147483647 h 69"/>
              <a:gd name="T20" fmla="*/ 2147483647 w 140"/>
              <a:gd name="T21" fmla="*/ 2147483647 h 69"/>
              <a:gd name="T22" fmla="*/ 2147483647 w 140"/>
              <a:gd name="T23" fmla="*/ 2147483647 h 69"/>
              <a:gd name="T24" fmla="*/ 2147483647 w 140"/>
              <a:gd name="T25" fmla="*/ 2147483647 h 69"/>
              <a:gd name="T26" fmla="*/ 2147483647 w 140"/>
              <a:gd name="T27" fmla="*/ 2147483647 h 69"/>
              <a:gd name="T28" fmla="*/ 2147483647 w 140"/>
              <a:gd name="T29" fmla="*/ 2147483647 h 69"/>
              <a:gd name="T30" fmla="*/ 2147483647 w 140"/>
              <a:gd name="T31" fmla="*/ 2147483647 h 69"/>
              <a:gd name="T32" fmla="*/ 2147483647 w 140"/>
              <a:gd name="T33" fmla="*/ 2147483647 h 69"/>
              <a:gd name="T34" fmla="*/ 2147483647 w 140"/>
              <a:gd name="T35" fmla="*/ 2147483647 h 69"/>
              <a:gd name="T36" fmla="*/ 2147483647 w 140"/>
              <a:gd name="T37" fmla="*/ 2147483647 h 69"/>
              <a:gd name="T38" fmla="*/ 2147483647 w 140"/>
              <a:gd name="T39" fmla="*/ 2147483647 h 69"/>
              <a:gd name="T40" fmla="*/ 0 w 140"/>
              <a:gd name="T41" fmla="*/ 2147483647 h 69"/>
              <a:gd name="T42" fmla="*/ 0 w 140"/>
              <a:gd name="T43" fmla="*/ 2147483647 h 69"/>
              <a:gd name="T44" fmla="*/ 0 w 140"/>
              <a:gd name="T45" fmla="*/ 2147483647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0"/>
              <a:gd name="T70" fmla="*/ 0 h 69"/>
              <a:gd name="T71" fmla="*/ 140 w 140"/>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0" h="69">
                <a:moveTo>
                  <a:pt x="0" y="18"/>
                </a:moveTo>
                <a:lnTo>
                  <a:pt x="1" y="11"/>
                </a:lnTo>
                <a:lnTo>
                  <a:pt x="6" y="5"/>
                </a:lnTo>
                <a:lnTo>
                  <a:pt x="10" y="2"/>
                </a:lnTo>
                <a:lnTo>
                  <a:pt x="18" y="0"/>
                </a:lnTo>
                <a:lnTo>
                  <a:pt x="123" y="0"/>
                </a:lnTo>
                <a:lnTo>
                  <a:pt x="130" y="2"/>
                </a:lnTo>
                <a:lnTo>
                  <a:pt x="135" y="5"/>
                </a:lnTo>
                <a:lnTo>
                  <a:pt x="139" y="11"/>
                </a:lnTo>
                <a:lnTo>
                  <a:pt x="140" y="18"/>
                </a:lnTo>
                <a:lnTo>
                  <a:pt x="140" y="52"/>
                </a:lnTo>
                <a:lnTo>
                  <a:pt x="139" y="59"/>
                </a:lnTo>
                <a:lnTo>
                  <a:pt x="135" y="65"/>
                </a:lnTo>
                <a:lnTo>
                  <a:pt x="130" y="69"/>
                </a:lnTo>
                <a:lnTo>
                  <a:pt x="123" y="69"/>
                </a:lnTo>
                <a:lnTo>
                  <a:pt x="18" y="69"/>
                </a:lnTo>
                <a:lnTo>
                  <a:pt x="10" y="69"/>
                </a:lnTo>
                <a:lnTo>
                  <a:pt x="6" y="65"/>
                </a:lnTo>
                <a:lnTo>
                  <a:pt x="1" y="59"/>
                </a:lnTo>
                <a:lnTo>
                  <a:pt x="0" y="52"/>
                </a:lnTo>
                <a:lnTo>
                  <a:pt x="0" y="18"/>
                </a:lnTo>
              </a:path>
            </a:pathLst>
          </a:custGeom>
          <a:noFill/>
          <a:ln w="0">
            <a:solidFill>
              <a:srgbClr val="000000"/>
            </a:solidFill>
            <a:round/>
            <a:headEnd/>
            <a:tailEnd/>
          </a:ln>
        </p:spPr>
        <p:txBody>
          <a:bodyPr/>
          <a:lstStyle/>
          <a:p>
            <a:endParaRPr lang="en-US"/>
          </a:p>
        </p:txBody>
      </p:sp>
      <p:sp>
        <p:nvSpPr>
          <p:cNvPr id="1423" name="Freeform 1502"/>
          <p:cNvSpPr>
            <a:spLocks/>
          </p:cNvSpPr>
          <p:nvPr/>
        </p:nvSpPr>
        <p:spPr bwMode="auto">
          <a:xfrm>
            <a:off x="4821238" y="3243402"/>
            <a:ext cx="223837" cy="109537"/>
          </a:xfrm>
          <a:custGeom>
            <a:avLst/>
            <a:gdLst>
              <a:gd name="T0" fmla="*/ 0 w 141"/>
              <a:gd name="T1" fmla="*/ 2147483647 h 69"/>
              <a:gd name="T2" fmla="*/ 2147483647 w 141"/>
              <a:gd name="T3" fmla="*/ 2147483647 h 69"/>
              <a:gd name="T4" fmla="*/ 2147483647 w 141"/>
              <a:gd name="T5" fmla="*/ 2147483647 h 69"/>
              <a:gd name="T6" fmla="*/ 2147483647 w 141"/>
              <a:gd name="T7" fmla="*/ 2147483647 h 69"/>
              <a:gd name="T8" fmla="*/ 2147483647 w 141"/>
              <a:gd name="T9" fmla="*/ 0 h 69"/>
              <a:gd name="T10" fmla="*/ 2147483647 w 141"/>
              <a:gd name="T11" fmla="*/ 0 h 69"/>
              <a:gd name="T12" fmla="*/ 2147483647 w 141"/>
              <a:gd name="T13" fmla="*/ 2147483647 h 69"/>
              <a:gd name="T14" fmla="*/ 2147483647 w 141"/>
              <a:gd name="T15" fmla="*/ 2147483647 h 69"/>
              <a:gd name="T16" fmla="*/ 2147483647 w 141"/>
              <a:gd name="T17" fmla="*/ 2147483647 h 69"/>
              <a:gd name="T18" fmla="*/ 2147483647 w 141"/>
              <a:gd name="T19" fmla="*/ 2147483647 h 69"/>
              <a:gd name="T20" fmla="*/ 2147483647 w 141"/>
              <a:gd name="T21" fmla="*/ 2147483647 h 69"/>
              <a:gd name="T22" fmla="*/ 2147483647 w 141"/>
              <a:gd name="T23" fmla="*/ 2147483647 h 69"/>
              <a:gd name="T24" fmla="*/ 2147483647 w 141"/>
              <a:gd name="T25" fmla="*/ 2147483647 h 69"/>
              <a:gd name="T26" fmla="*/ 2147483647 w 141"/>
              <a:gd name="T27" fmla="*/ 2147483647 h 69"/>
              <a:gd name="T28" fmla="*/ 2147483647 w 141"/>
              <a:gd name="T29" fmla="*/ 2147483647 h 69"/>
              <a:gd name="T30" fmla="*/ 2147483647 w 141"/>
              <a:gd name="T31" fmla="*/ 2147483647 h 69"/>
              <a:gd name="T32" fmla="*/ 2147483647 w 141"/>
              <a:gd name="T33" fmla="*/ 2147483647 h 69"/>
              <a:gd name="T34" fmla="*/ 2147483647 w 141"/>
              <a:gd name="T35" fmla="*/ 2147483647 h 69"/>
              <a:gd name="T36" fmla="*/ 2147483647 w 141"/>
              <a:gd name="T37" fmla="*/ 2147483647 h 69"/>
              <a:gd name="T38" fmla="*/ 2147483647 w 141"/>
              <a:gd name="T39" fmla="*/ 2147483647 h 69"/>
              <a:gd name="T40" fmla="*/ 2147483647 w 141"/>
              <a:gd name="T41" fmla="*/ 2147483647 h 69"/>
              <a:gd name="T42" fmla="*/ 0 w 141"/>
              <a:gd name="T43" fmla="*/ 2147483647 h 69"/>
              <a:gd name="T44" fmla="*/ 0 w 141"/>
              <a:gd name="T45" fmla="*/ 2147483647 h 69"/>
              <a:gd name="T46" fmla="*/ 0 w 141"/>
              <a:gd name="T47" fmla="*/ 2147483647 h 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1"/>
              <a:gd name="T73" fmla="*/ 0 h 69"/>
              <a:gd name="T74" fmla="*/ 141 w 141"/>
              <a:gd name="T75" fmla="*/ 69 h 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1" h="69">
                <a:moveTo>
                  <a:pt x="0" y="18"/>
                </a:moveTo>
                <a:lnTo>
                  <a:pt x="2" y="11"/>
                </a:lnTo>
                <a:lnTo>
                  <a:pt x="6" y="5"/>
                </a:lnTo>
                <a:lnTo>
                  <a:pt x="11" y="2"/>
                </a:lnTo>
                <a:lnTo>
                  <a:pt x="18" y="0"/>
                </a:lnTo>
                <a:lnTo>
                  <a:pt x="124" y="0"/>
                </a:lnTo>
                <a:lnTo>
                  <a:pt x="130" y="2"/>
                </a:lnTo>
                <a:lnTo>
                  <a:pt x="136" y="5"/>
                </a:lnTo>
                <a:lnTo>
                  <a:pt x="139" y="11"/>
                </a:lnTo>
                <a:lnTo>
                  <a:pt x="141" y="18"/>
                </a:lnTo>
                <a:lnTo>
                  <a:pt x="141" y="52"/>
                </a:lnTo>
                <a:lnTo>
                  <a:pt x="139" y="59"/>
                </a:lnTo>
                <a:lnTo>
                  <a:pt x="136" y="65"/>
                </a:lnTo>
                <a:lnTo>
                  <a:pt x="130" y="69"/>
                </a:lnTo>
                <a:lnTo>
                  <a:pt x="124" y="69"/>
                </a:lnTo>
                <a:lnTo>
                  <a:pt x="18" y="69"/>
                </a:lnTo>
                <a:lnTo>
                  <a:pt x="11" y="69"/>
                </a:lnTo>
                <a:lnTo>
                  <a:pt x="6" y="65"/>
                </a:lnTo>
                <a:lnTo>
                  <a:pt x="2" y="59"/>
                </a:lnTo>
                <a:lnTo>
                  <a:pt x="0" y="52"/>
                </a:lnTo>
                <a:lnTo>
                  <a:pt x="0" y="18"/>
                </a:lnTo>
                <a:close/>
              </a:path>
            </a:pathLst>
          </a:custGeom>
          <a:solidFill>
            <a:srgbClr val="FFFFFF"/>
          </a:solidFill>
          <a:ln w="9525">
            <a:noFill/>
            <a:round/>
            <a:headEnd/>
            <a:tailEnd/>
          </a:ln>
        </p:spPr>
        <p:txBody>
          <a:bodyPr/>
          <a:lstStyle/>
          <a:p>
            <a:endParaRPr lang="en-US"/>
          </a:p>
        </p:txBody>
      </p:sp>
      <p:sp>
        <p:nvSpPr>
          <p:cNvPr id="1424" name="Freeform 1503"/>
          <p:cNvSpPr>
            <a:spLocks/>
          </p:cNvSpPr>
          <p:nvPr/>
        </p:nvSpPr>
        <p:spPr bwMode="auto">
          <a:xfrm>
            <a:off x="4821238" y="3243402"/>
            <a:ext cx="223837" cy="109537"/>
          </a:xfrm>
          <a:custGeom>
            <a:avLst/>
            <a:gdLst>
              <a:gd name="T0" fmla="*/ 0 w 141"/>
              <a:gd name="T1" fmla="*/ 2147483647 h 69"/>
              <a:gd name="T2" fmla="*/ 2147483647 w 141"/>
              <a:gd name="T3" fmla="*/ 2147483647 h 69"/>
              <a:gd name="T4" fmla="*/ 2147483647 w 141"/>
              <a:gd name="T5" fmla="*/ 2147483647 h 69"/>
              <a:gd name="T6" fmla="*/ 2147483647 w 141"/>
              <a:gd name="T7" fmla="*/ 2147483647 h 69"/>
              <a:gd name="T8" fmla="*/ 2147483647 w 141"/>
              <a:gd name="T9" fmla="*/ 0 h 69"/>
              <a:gd name="T10" fmla="*/ 2147483647 w 141"/>
              <a:gd name="T11" fmla="*/ 0 h 69"/>
              <a:gd name="T12" fmla="*/ 2147483647 w 141"/>
              <a:gd name="T13" fmla="*/ 2147483647 h 69"/>
              <a:gd name="T14" fmla="*/ 2147483647 w 141"/>
              <a:gd name="T15" fmla="*/ 2147483647 h 69"/>
              <a:gd name="T16" fmla="*/ 2147483647 w 141"/>
              <a:gd name="T17" fmla="*/ 2147483647 h 69"/>
              <a:gd name="T18" fmla="*/ 2147483647 w 141"/>
              <a:gd name="T19" fmla="*/ 2147483647 h 69"/>
              <a:gd name="T20" fmla="*/ 2147483647 w 141"/>
              <a:gd name="T21" fmla="*/ 2147483647 h 69"/>
              <a:gd name="T22" fmla="*/ 2147483647 w 141"/>
              <a:gd name="T23" fmla="*/ 2147483647 h 69"/>
              <a:gd name="T24" fmla="*/ 2147483647 w 141"/>
              <a:gd name="T25" fmla="*/ 2147483647 h 69"/>
              <a:gd name="T26" fmla="*/ 2147483647 w 141"/>
              <a:gd name="T27" fmla="*/ 2147483647 h 69"/>
              <a:gd name="T28" fmla="*/ 2147483647 w 141"/>
              <a:gd name="T29" fmla="*/ 2147483647 h 69"/>
              <a:gd name="T30" fmla="*/ 2147483647 w 141"/>
              <a:gd name="T31" fmla="*/ 2147483647 h 69"/>
              <a:gd name="T32" fmla="*/ 2147483647 w 141"/>
              <a:gd name="T33" fmla="*/ 2147483647 h 69"/>
              <a:gd name="T34" fmla="*/ 2147483647 w 141"/>
              <a:gd name="T35" fmla="*/ 2147483647 h 69"/>
              <a:gd name="T36" fmla="*/ 2147483647 w 141"/>
              <a:gd name="T37" fmla="*/ 2147483647 h 69"/>
              <a:gd name="T38" fmla="*/ 2147483647 w 141"/>
              <a:gd name="T39" fmla="*/ 2147483647 h 69"/>
              <a:gd name="T40" fmla="*/ 2147483647 w 141"/>
              <a:gd name="T41" fmla="*/ 2147483647 h 69"/>
              <a:gd name="T42" fmla="*/ 0 w 141"/>
              <a:gd name="T43" fmla="*/ 2147483647 h 69"/>
              <a:gd name="T44" fmla="*/ 0 w 141"/>
              <a:gd name="T45" fmla="*/ 2147483647 h 69"/>
              <a:gd name="T46" fmla="*/ 0 w 141"/>
              <a:gd name="T47" fmla="*/ 2147483647 h 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1"/>
              <a:gd name="T73" fmla="*/ 0 h 69"/>
              <a:gd name="T74" fmla="*/ 141 w 141"/>
              <a:gd name="T75" fmla="*/ 69 h 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1" h="69">
                <a:moveTo>
                  <a:pt x="0" y="18"/>
                </a:moveTo>
                <a:lnTo>
                  <a:pt x="2" y="11"/>
                </a:lnTo>
                <a:lnTo>
                  <a:pt x="6" y="5"/>
                </a:lnTo>
                <a:lnTo>
                  <a:pt x="11" y="2"/>
                </a:lnTo>
                <a:lnTo>
                  <a:pt x="18" y="0"/>
                </a:lnTo>
                <a:lnTo>
                  <a:pt x="124" y="0"/>
                </a:lnTo>
                <a:lnTo>
                  <a:pt x="130" y="2"/>
                </a:lnTo>
                <a:lnTo>
                  <a:pt x="136" y="5"/>
                </a:lnTo>
                <a:lnTo>
                  <a:pt x="139" y="11"/>
                </a:lnTo>
                <a:lnTo>
                  <a:pt x="141" y="18"/>
                </a:lnTo>
                <a:lnTo>
                  <a:pt x="141" y="52"/>
                </a:lnTo>
                <a:lnTo>
                  <a:pt x="139" y="59"/>
                </a:lnTo>
                <a:lnTo>
                  <a:pt x="136" y="65"/>
                </a:lnTo>
                <a:lnTo>
                  <a:pt x="130" y="69"/>
                </a:lnTo>
                <a:lnTo>
                  <a:pt x="124" y="69"/>
                </a:lnTo>
                <a:lnTo>
                  <a:pt x="18" y="69"/>
                </a:lnTo>
                <a:lnTo>
                  <a:pt x="11" y="69"/>
                </a:lnTo>
                <a:lnTo>
                  <a:pt x="6" y="65"/>
                </a:lnTo>
                <a:lnTo>
                  <a:pt x="2" y="59"/>
                </a:lnTo>
                <a:lnTo>
                  <a:pt x="0" y="52"/>
                </a:lnTo>
                <a:lnTo>
                  <a:pt x="0" y="18"/>
                </a:lnTo>
              </a:path>
            </a:pathLst>
          </a:custGeom>
          <a:noFill/>
          <a:ln w="0">
            <a:solidFill>
              <a:srgbClr val="000000"/>
            </a:solidFill>
            <a:round/>
            <a:headEnd/>
            <a:tailEnd/>
          </a:ln>
        </p:spPr>
        <p:txBody>
          <a:bodyPr/>
          <a:lstStyle/>
          <a:p>
            <a:endParaRPr lang="en-US"/>
          </a:p>
        </p:txBody>
      </p:sp>
      <p:sp>
        <p:nvSpPr>
          <p:cNvPr id="1425" name="Freeform 1504"/>
          <p:cNvSpPr>
            <a:spLocks/>
          </p:cNvSpPr>
          <p:nvPr/>
        </p:nvSpPr>
        <p:spPr bwMode="auto">
          <a:xfrm>
            <a:off x="4821238" y="3084652"/>
            <a:ext cx="220662" cy="109537"/>
          </a:xfrm>
          <a:custGeom>
            <a:avLst/>
            <a:gdLst>
              <a:gd name="T0" fmla="*/ 0 w 139"/>
              <a:gd name="T1" fmla="*/ 2147483647 h 69"/>
              <a:gd name="T2" fmla="*/ 2147483647 w 139"/>
              <a:gd name="T3" fmla="*/ 2147483647 h 69"/>
              <a:gd name="T4" fmla="*/ 2147483647 w 139"/>
              <a:gd name="T5" fmla="*/ 2147483647 h 69"/>
              <a:gd name="T6" fmla="*/ 2147483647 w 139"/>
              <a:gd name="T7" fmla="*/ 2147483647 h 69"/>
              <a:gd name="T8" fmla="*/ 2147483647 w 139"/>
              <a:gd name="T9" fmla="*/ 0 h 69"/>
              <a:gd name="T10" fmla="*/ 2147483647 w 139"/>
              <a:gd name="T11" fmla="*/ 0 h 69"/>
              <a:gd name="T12" fmla="*/ 2147483647 w 139"/>
              <a:gd name="T13" fmla="*/ 2147483647 h 69"/>
              <a:gd name="T14" fmla="*/ 2147483647 w 139"/>
              <a:gd name="T15" fmla="*/ 2147483647 h 69"/>
              <a:gd name="T16" fmla="*/ 2147483647 w 139"/>
              <a:gd name="T17" fmla="*/ 2147483647 h 69"/>
              <a:gd name="T18" fmla="*/ 2147483647 w 139"/>
              <a:gd name="T19" fmla="*/ 2147483647 h 69"/>
              <a:gd name="T20" fmla="*/ 2147483647 w 139"/>
              <a:gd name="T21" fmla="*/ 2147483647 h 69"/>
              <a:gd name="T22" fmla="*/ 2147483647 w 139"/>
              <a:gd name="T23" fmla="*/ 2147483647 h 69"/>
              <a:gd name="T24" fmla="*/ 2147483647 w 139"/>
              <a:gd name="T25" fmla="*/ 2147483647 h 69"/>
              <a:gd name="T26" fmla="*/ 2147483647 w 139"/>
              <a:gd name="T27" fmla="*/ 2147483647 h 69"/>
              <a:gd name="T28" fmla="*/ 2147483647 w 139"/>
              <a:gd name="T29" fmla="*/ 2147483647 h 69"/>
              <a:gd name="T30" fmla="*/ 2147483647 w 139"/>
              <a:gd name="T31" fmla="*/ 2147483647 h 69"/>
              <a:gd name="T32" fmla="*/ 2147483647 w 139"/>
              <a:gd name="T33" fmla="*/ 2147483647 h 69"/>
              <a:gd name="T34" fmla="*/ 2147483647 w 139"/>
              <a:gd name="T35" fmla="*/ 2147483647 h 69"/>
              <a:gd name="T36" fmla="*/ 2147483647 w 139"/>
              <a:gd name="T37" fmla="*/ 2147483647 h 69"/>
              <a:gd name="T38" fmla="*/ 2147483647 w 139"/>
              <a:gd name="T39" fmla="*/ 2147483647 h 69"/>
              <a:gd name="T40" fmla="*/ 0 w 139"/>
              <a:gd name="T41" fmla="*/ 2147483647 h 69"/>
              <a:gd name="T42" fmla="*/ 0 w 139"/>
              <a:gd name="T43" fmla="*/ 2147483647 h 69"/>
              <a:gd name="T44" fmla="*/ 0 w 139"/>
              <a:gd name="T45" fmla="*/ 2147483647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9"/>
              <a:gd name="T70" fmla="*/ 0 h 69"/>
              <a:gd name="T71" fmla="*/ 139 w 139"/>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9" h="69">
                <a:moveTo>
                  <a:pt x="0" y="17"/>
                </a:moveTo>
                <a:lnTo>
                  <a:pt x="2" y="10"/>
                </a:lnTo>
                <a:lnTo>
                  <a:pt x="5" y="5"/>
                </a:lnTo>
                <a:lnTo>
                  <a:pt x="11" y="1"/>
                </a:lnTo>
                <a:lnTo>
                  <a:pt x="17" y="0"/>
                </a:lnTo>
                <a:lnTo>
                  <a:pt x="122" y="0"/>
                </a:lnTo>
                <a:lnTo>
                  <a:pt x="128" y="1"/>
                </a:lnTo>
                <a:lnTo>
                  <a:pt x="134" y="5"/>
                </a:lnTo>
                <a:lnTo>
                  <a:pt x="137" y="10"/>
                </a:lnTo>
                <a:lnTo>
                  <a:pt x="139" y="17"/>
                </a:lnTo>
                <a:lnTo>
                  <a:pt x="139" y="51"/>
                </a:lnTo>
                <a:lnTo>
                  <a:pt x="137" y="58"/>
                </a:lnTo>
                <a:lnTo>
                  <a:pt x="134" y="64"/>
                </a:lnTo>
                <a:lnTo>
                  <a:pt x="128" y="67"/>
                </a:lnTo>
                <a:lnTo>
                  <a:pt x="122" y="69"/>
                </a:lnTo>
                <a:lnTo>
                  <a:pt x="17" y="69"/>
                </a:lnTo>
                <a:lnTo>
                  <a:pt x="11" y="67"/>
                </a:lnTo>
                <a:lnTo>
                  <a:pt x="5" y="64"/>
                </a:lnTo>
                <a:lnTo>
                  <a:pt x="2" y="58"/>
                </a:lnTo>
                <a:lnTo>
                  <a:pt x="0" y="51"/>
                </a:lnTo>
                <a:lnTo>
                  <a:pt x="0" y="17"/>
                </a:lnTo>
                <a:close/>
              </a:path>
            </a:pathLst>
          </a:custGeom>
          <a:solidFill>
            <a:srgbClr val="FFFFFF"/>
          </a:solidFill>
          <a:ln w="9525">
            <a:noFill/>
            <a:round/>
            <a:headEnd/>
            <a:tailEnd/>
          </a:ln>
        </p:spPr>
        <p:txBody>
          <a:bodyPr/>
          <a:lstStyle/>
          <a:p>
            <a:endParaRPr lang="en-US"/>
          </a:p>
        </p:txBody>
      </p:sp>
      <p:sp>
        <p:nvSpPr>
          <p:cNvPr id="1426" name="Freeform 1505"/>
          <p:cNvSpPr>
            <a:spLocks/>
          </p:cNvSpPr>
          <p:nvPr/>
        </p:nvSpPr>
        <p:spPr bwMode="auto">
          <a:xfrm>
            <a:off x="4821238" y="3084652"/>
            <a:ext cx="220662" cy="109537"/>
          </a:xfrm>
          <a:custGeom>
            <a:avLst/>
            <a:gdLst>
              <a:gd name="T0" fmla="*/ 0 w 139"/>
              <a:gd name="T1" fmla="*/ 2147483647 h 69"/>
              <a:gd name="T2" fmla="*/ 2147483647 w 139"/>
              <a:gd name="T3" fmla="*/ 2147483647 h 69"/>
              <a:gd name="T4" fmla="*/ 2147483647 w 139"/>
              <a:gd name="T5" fmla="*/ 2147483647 h 69"/>
              <a:gd name="T6" fmla="*/ 2147483647 w 139"/>
              <a:gd name="T7" fmla="*/ 2147483647 h 69"/>
              <a:gd name="T8" fmla="*/ 2147483647 w 139"/>
              <a:gd name="T9" fmla="*/ 0 h 69"/>
              <a:gd name="T10" fmla="*/ 2147483647 w 139"/>
              <a:gd name="T11" fmla="*/ 0 h 69"/>
              <a:gd name="T12" fmla="*/ 2147483647 w 139"/>
              <a:gd name="T13" fmla="*/ 2147483647 h 69"/>
              <a:gd name="T14" fmla="*/ 2147483647 w 139"/>
              <a:gd name="T15" fmla="*/ 2147483647 h 69"/>
              <a:gd name="T16" fmla="*/ 2147483647 w 139"/>
              <a:gd name="T17" fmla="*/ 2147483647 h 69"/>
              <a:gd name="T18" fmla="*/ 2147483647 w 139"/>
              <a:gd name="T19" fmla="*/ 2147483647 h 69"/>
              <a:gd name="T20" fmla="*/ 2147483647 w 139"/>
              <a:gd name="T21" fmla="*/ 2147483647 h 69"/>
              <a:gd name="T22" fmla="*/ 2147483647 w 139"/>
              <a:gd name="T23" fmla="*/ 2147483647 h 69"/>
              <a:gd name="T24" fmla="*/ 2147483647 w 139"/>
              <a:gd name="T25" fmla="*/ 2147483647 h 69"/>
              <a:gd name="T26" fmla="*/ 2147483647 w 139"/>
              <a:gd name="T27" fmla="*/ 2147483647 h 69"/>
              <a:gd name="T28" fmla="*/ 2147483647 w 139"/>
              <a:gd name="T29" fmla="*/ 2147483647 h 69"/>
              <a:gd name="T30" fmla="*/ 2147483647 w 139"/>
              <a:gd name="T31" fmla="*/ 2147483647 h 69"/>
              <a:gd name="T32" fmla="*/ 2147483647 w 139"/>
              <a:gd name="T33" fmla="*/ 2147483647 h 69"/>
              <a:gd name="T34" fmla="*/ 2147483647 w 139"/>
              <a:gd name="T35" fmla="*/ 2147483647 h 69"/>
              <a:gd name="T36" fmla="*/ 2147483647 w 139"/>
              <a:gd name="T37" fmla="*/ 2147483647 h 69"/>
              <a:gd name="T38" fmla="*/ 2147483647 w 139"/>
              <a:gd name="T39" fmla="*/ 2147483647 h 69"/>
              <a:gd name="T40" fmla="*/ 0 w 139"/>
              <a:gd name="T41" fmla="*/ 2147483647 h 69"/>
              <a:gd name="T42" fmla="*/ 0 w 139"/>
              <a:gd name="T43" fmla="*/ 2147483647 h 69"/>
              <a:gd name="T44" fmla="*/ 0 w 139"/>
              <a:gd name="T45" fmla="*/ 2147483647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9"/>
              <a:gd name="T70" fmla="*/ 0 h 69"/>
              <a:gd name="T71" fmla="*/ 139 w 139"/>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9" h="69">
                <a:moveTo>
                  <a:pt x="0" y="17"/>
                </a:moveTo>
                <a:lnTo>
                  <a:pt x="2" y="10"/>
                </a:lnTo>
                <a:lnTo>
                  <a:pt x="5" y="5"/>
                </a:lnTo>
                <a:lnTo>
                  <a:pt x="11" y="1"/>
                </a:lnTo>
                <a:lnTo>
                  <a:pt x="17" y="0"/>
                </a:lnTo>
                <a:lnTo>
                  <a:pt x="122" y="0"/>
                </a:lnTo>
                <a:lnTo>
                  <a:pt x="128" y="1"/>
                </a:lnTo>
                <a:lnTo>
                  <a:pt x="134" y="5"/>
                </a:lnTo>
                <a:lnTo>
                  <a:pt x="137" y="10"/>
                </a:lnTo>
                <a:lnTo>
                  <a:pt x="139" y="17"/>
                </a:lnTo>
                <a:lnTo>
                  <a:pt x="139" y="51"/>
                </a:lnTo>
                <a:lnTo>
                  <a:pt x="137" y="58"/>
                </a:lnTo>
                <a:lnTo>
                  <a:pt x="134" y="64"/>
                </a:lnTo>
                <a:lnTo>
                  <a:pt x="128" y="67"/>
                </a:lnTo>
                <a:lnTo>
                  <a:pt x="122" y="69"/>
                </a:lnTo>
                <a:lnTo>
                  <a:pt x="17" y="69"/>
                </a:lnTo>
                <a:lnTo>
                  <a:pt x="11" y="67"/>
                </a:lnTo>
                <a:lnTo>
                  <a:pt x="5" y="64"/>
                </a:lnTo>
                <a:lnTo>
                  <a:pt x="2" y="58"/>
                </a:lnTo>
                <a:lnTo>
                  <a:pt x="0" y="51"/>
                </a:lnTo>
                <a:lnTo>
                  <a:pt x="0" y="17"/>
                </a:lnTo>
              </a:path>
            </a:pathLst>
          </a:custGeom>
          <a:noFill/>
          <a:ln w="0">
            <a:solidFill>
              <a:srgbClr val="000000"/>
            </a:solidFill>
            <a:round/>
            <a:headEnd/>
            <a:tailEnd/>
          </a:ln>
        </p:spPr>
        <p:txBody>
          <a:bodyPr/>
          <a:lstStyle/>
          <a:p>
            <a:endParaRPr lang="en-US"/>
          </a:p>
        </p:txBody>
      </p:sp>
      <p:sp>
        <p:nvSpPr>
          <p:cNvPr id="1427" name="Freeform 1506"/>
          <p:cNvSpPr>
            <a:spLocks/>
          </p:cNvSpPr>
          <p:nvPr/>
        </p:nvSpPr>
        <p:spPr bwMode="auto">
          <a:xfrm>
            <a:off x="4884738" y="3084652"/>
            <a:ext cx="14287" cy="14287"/>
          </a:xfrm>
          <a:custGeom>
            <a:avLst/>
            <a:gdLst>
              <a:gd name="T0" fmla="*/ 0 w 9"/>
              <a:gd name="T1" fmla="*/ 0 h 9"/>
              <a:gd name="T2" fmla="*/ 0 w 9"/>
              <a:gd name="T3" fmla="*/ 2147483647 h 9"/>
              <a:gd name="T4" fmla="*/ 2147483647 w 9"/>
              <a:gd name="T5" fmla="*/ 2147483647 h 9"/>
              <a:gd name="T6" fmla="*/ 2147483647 w 9"/>
              <a:gd name="T7" fmla="*/ 0 h 9"/>
              <a:gd name="T8" fmla="*/ 0 w 9"/>
              <a:gd name="T9" fmla="*/ 0 h 9"/>
              <a:gd name="T10" fmla="*/ 0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0" y="0"/>
                </a:moveTo>
                <a:lnTo>
                  <a:pt x="0" y="9"/>
                </a:lnTo>
                <a:lnTo>
                  <a:pt x="9" y="9"/>
                </a:lnTo>
                <a:lnTo>
                  <a:pt x="9" y="0"/>
                </a:lnTo>
                <a:lnTo>
                  <a:pt x="0" y="0"/>
                </a:lnTo>
                <a:close/>
              </a:path>
            </a:pathLst>
          </a:custGeom>
          <a:solidFill>
            <a:srgbClr val="FFFFFF"/>
          </a:solidFill>
          <a:ln w="9525">
            <a:noFill/>
            <a:round/>
            <a:headEnd/>
            <a:tailEnd/>
          </a:ln>
        </p:spPr>
        <p:txBody>
          <a:bodyPr/>
          <a:lstStyle/>
          <a:p>
            <a:endParaRPr lang="en-US"/>
          </a:p>
        </p:txBody>
      </p:sp>
      <p:sp>
        <p:nvSpPr>
          <p:cNvPr id="1428" name="Freeform 1507"/>
          <p:cNvSpPr>
            <a:spLocks/>
          </p:cNvSpPr>
          <p:nvPr/>
        </p:nvSpPr>
        <p:spPr bwMode="auto">
          <a:xfrm>
            <a:off x="4884738" y="3084652"/>
            <a:ext cx="14287" cy="14287"/>
          </a:xfrm>
          <a:custGeom>
            <a:avLst/>
            <a:gdLst>
              <a:gd name="T0" fmla="*/ 2147483647 w 9"/>
              <a:gd name="T1" fmla="*/ 0 h 9"/>
              <a:gd name="T2" fmla="*/ 0 w 9"/>
              <a:gd name="T3" fmla="*/ 0 h 9"/>
              <a:gd name="T4" fmla="*/ 0 w 9"/>
              <a:gd name="T5" fmla="*/ 2147483647 h 9"/>
              <a:gd name="T6" fmla="*/ 2147483647 w 9"/>
              <a:gd name="T7" fmla="*/ 2147483647 h 9"/>
              <a:gd name="T8" fmla="*/ 2147483647 w 9"/>
              <a:gd name="T9" fmla="*/ 0 h 9"/>
              <a:gd name="T10" fmla="*/ 2147483647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9" y="0"/>
                </a:moveTo>
                <a:lnTo>
                  <a:pt x="0" y="0"/>
                </a:lnTo>
                <a:lnTo>
                  <a:pt x="0" y="9"/>
                </a:lnTo>
                <a:lnTo>
                  <a:pt x="9" y="9"/>
                </a:lnTo>
                <a:lnTo>
                  <a:pt x="9" y="0"/>
                </a:lnTo>
                <a:close/>
              </a:path>
            </a:pathLst>
          </a:custGeom>
          <a:noFill/>
          <a:ln w="0">
            <a:solidFill>
              <a:srgbClr val="000000"/>
            </a:solidFill>
            <a:round/>
            <a:headEnd/>
            <a:tailEnd/>
          </a:ln>
        </p:spPr>
        <p:txBody>
          <a:bodyPr/>
          <a:lstStyle/>
          <a:p>
            <a:endParaRPr lang="en-US"/>
          </a:p>
        </p:txBody>
      </p:sp>
      <p:sp>
        <p:nvSpPr>
          <p:cNvPr id="1429" name="Freeform 1508"/>
          <p:cNvSpPr>
            <a:spLocks/>
          </p:cNvSpPr>
          <p:nvPr/>
        </p:nvSpPr>
        <p:spPr bwMode="auto">
          <a:xfrm>
            <a:off x="5003800" y="3084652"/>
            <a:ext cx="15875" cy="14287"/>
          </a:xfrm>
          <a:custGeom>
            <a:avLst/>
            <a:gdLst>
              <a:gd name="T0" fmla="*/ 0 w 10"/>
              <a:gd name="T1" fmla="*/ 0 h 9"/>
              <a:gd name="T2" fmla="*/ 0 w 10"/>
              <a:gd name="T3" fmla="*/ 2147483647 h 9"/>
              <a:gd name="T4" fmla="*/ 2147483647 w 10"/>
              <a:gd name="T5" fmla="*/ 2147483647 h 9"/>
              <a:gd name="T6" fmla="*/ 2147483647 w 10"/>
              <a:gd name="T7" fmla="*/ 0 h 9"/>
              <a:gd name="T8" fmla="*/ 0 w 10"/>
              <a:gd name="T9" fmla="*/ 0 h 9"/>
              <a:gd name="T10" fmla="*/ 0 w 10"/>
              <a:gd name="T11" fmla="*/ 0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0" y="0"/>
                </a:moveTo>
                <a:lnTo>
                  <a:pt x="0" y="9"/>
                </a:lnTo>
                <a:lnTo>
                  <a:pt x="10" y="9"/>
                </a:lnTo>
                <a:lnTo>
                  <a:pt x="10" y="0"/>
                </a:lnTo>
                <a:lnTo>
                  <a:pt x="0" y="0"/>
                </a:lnTo>
                <a:close/>
              </a:path>
            </a:pathLst>
          </a:custGeom>
          <a:solidFill>
            <a:srgbClr val="FFFFFF"/>
          </a:solidFill>
          <a:ln w="9525">
            <a:noFill/>
            <a:round/>
            <a:headEnd/>
            <a:tailEnd/>
          </a:ln>
        </p:spPr>
        <p:txBody>
          <a:bodyPr/>
          <a:lstStyle/>
          <a:p>
            <a:endParaRPr lang="en-US"/>
          </a:p>
        </p:txBody>
      </p:sp>
      <p:sp>
        <p:nvSpPr>
          <p:cNvPr id="1430" name="Freeform 1509"/>
          <p:cNvSpPr>
            <a:spLocks/>
          </p:cNvSpPr>
          <p:nvPr/>
        </p:nvSpPr>
        <p:spPr bwMode="auto">
          <a:xfrm>
            <a:off x="5003800" y="3084652"/>
            <a:ext cx="15875" cy="14287"/>
          </a:xfrm>
          <a:custGeom>
            <a:avLst/>
            <a:gdLst>
              <a:gd name="T0" fmla="*/ 2147483647 w 10"/>
              <a:gd name="T1" fmla="*/ 0 h 9"/>
              <a:gd name="T2" fmla="*/ 0 w 10"/>
              <a:gd name="T3" fmla="*/ 0 h 9"/>
              <a:gd name="T4" fmla="*/ 0 w 10"/>
              <a:gd name="T5" fmla="*/ 2147483647 h 9"/>
              <a:gd name="T6" fmla="*/ 2147483647 w 10"/>
              <a:gd name="T7" fmla="*/ 2147483647 h 9"/>
              <a:gd name="T8" fmla="*/ 2147483647 w 10"/>
              <a:gd name="T9" fmla="*/ 0 h 9"/>
              <a:gd name="T10" fmla="*/ 2147483647 w 10"/>
              <a:gd name="T11" fmla="*/ 0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10" y="0"/>
                </a:moveTo>
                <a:lnTo>
                  <a:pt x="0" y="0"/>
                </a:lnTo>
                <a:lnTo>
                  <a:pt x="0" y="9"/>
                </a:lnTo>
                <a:lnTo>
                  <a:pt x="10" y="9"/>
                </a:lnTo>
                <a:lnTo>
                  <a:pt x="10" y="0"/>
                </a:lnTo>
                <a:close/>
              </a:path>
            </a:pathLst>
          </a:custGeom>
          <a:noFill/>
          <a:ln w="0">
            <a:solidFill>
              <a:srgbClr val="000000"/>
            </a:solidFill>
            <a:round/>
            <a:headEnd/>
            <a:tailEnd/>
          </a:ln>
        </p:spPr>
        <p:txBody>
          <a:bodyPr/>
          <a:lstStyle/>
          <a:p>
            <a:endParaRPr lang="en-US"/>
          </a:p>
        </p:txBody>
      </p:sp>
      <p:sp>
        <p:nvSpPr>
          <p:cNvPr id="1431" name="Freeform 1510"/>
          <p:cNvSpPr>
            <a:spLocks/>
          </p:cNvSpPr>
          <p:nvPr/>
        </p:nvSpPr>
        <p:spPr bwMode="auto">
          <a:xfrm>
            <a:off x="4924425" y="3084652"/>
            <a:ext cx="14288" cy="14287"/>
          </a:xfrm>
          <a:custGeom>
            <a:avLst/>
            <a:gdLst>
              <a:gd name="T0" fmla="*/ 0 w 9"/>
              <a:gd name="T1" fmla="*/ 0 h 9"/>
              <a:gd name="T2" fmla="*/ 0 w 9"/>
              <a:gd name="T3" fmla="*/ 2147483647 h 9"/>
              <a:gd name="T4" fmla="*/ 2147483647 w 9"/>
              <a:gd name="T5" fmla="*/ 2147483647 h 9"/>
              <a:gd name="T6" fmla="*/ 2147483647 w 9"/>
              <a:gd name="T7" fmla="*/ 0 h 9"/>
              <a:gd name="T8" fmla="*/ 0 w 9"/>
              <a:gd name="T9" fmla="*/ 0 h 9"/>
              <a:gd name="T10" fmla="*/ 0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0" y="0"/>
                </a:moveTo>
                <a:lnTo>
                  <a:pt x="0" y="9"/>
                </a:lnTo>
                <a:lnTo>
                  <a:pt x="9" y="9"/>
                </a:lnTo>
                <a:lnTo>
                  <a:pt x="9" y="0"/>
                </a:lnTo>
                <a:lnTo>
                  <a:pt x="0" y="0"/>
                </a:lnTo>
                <a:close/>
              </a:path>
            </a:pathLst>
          </a:custGeom>
          <a:solidFill>
            <a:srgbClr val="FFFFFF"/>
          </a:solidFill>
          <a:ln w="9525">
            <a:noFill/>
            <a:round/>
            <a:headEnd/>
            <a:tailEnd/>
          </a:ln>
        </p:spPr>
        <p:txBody>
          <a:bodyPr/>
          <a:lstStyle/>
          <a:p>
            <a:endParaRPr lang="en-US"/>
          </a:p>
        </p:txBody>
      </p:sp>
      <p:sp>
        <p:nvSpPr>
          <p:cNvPr id="1432" name="Freeform 1511"/>
          <p:cNvSpPr>
            <a:spLocks/>
          </p:cNvSpPr>
          <p:nvPr/>
        </p:nvSpPr>
        <p:spPr bwMode="auto">
          <a:xfrm>
            <a:off x="4924425" y="3084652"/>
            <a:ext cx="14288" cy="14287"/>
          </a:xfrm>
          <a:custGeom>
            <a:avLst/>
            <a:gdLst>
              <a:gd name="T0" fmla="*/ 2147483647 w 9"/>
              <a:gd name="T1" fmla="*/ 0 h 9"/>
              <a:gd name="T2" fmla="*/ 0 w 9"/>
              <a:gd name="T3" fmla="*/ 0 h 9"/>
              <a:gd name="T4" fmla="*/ 0 w 9"/>
              <a:gd name="T5" fmla="*/ 2147483647 h 9"/>
              <a:gd name="T6" fmla="*/ 2147483647 w 9"/>
              <a:gd name="T7" fmla="*/ 2147483647 h 9"/>
              <a:gd name="T8" fmla="*/ 2147483647 w 9"/>
              <a:gd name="T9" fmla="*/ 0 h 9"/>
              <a:gd name="T10" fmla="*/ 2147483647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9" y="0"/>
                </a:moveTo>
                <a:lnTo>
                  <a:pt x="0" y="0"/>
                </a:lnTo>
                <a:lnTo>
                  <a:pt x="0" y="9"/>
                </a:lnTo>
                <a:lnTo>
                  <a:pt x="9" y="9"/>
                </a:lnTo>
                <a:lnTo>
                  <a:pt x="9" y="0"/>
                </a:lnTo>
                <a:close/>
              </a:path>
            </a:pathLst>
          </a:custGeom>
          <a:noFill/>
          <a:ln w="0">
            <a:solidFill>
              <a:srgbClr val="000000"/>
            </a:solidFill>
            <a:round/>
            <a:headEnd/>
            <a:tailEnd/>
          </a:ln>
        </p:spPr>
        <p:txBody>
          <a:bodyPr/>
          <a:lstStyle/>
          <a:p>
            <a:endParaRPr lang="en-US"/>
          </a:p>
        </p:txBody>
      </p:sp>
      <p:sp>
        <p:nvSpPr>
          <p:cNvPr id="1433" name="Freeform 1512"/>
          <p:cNvSpPr>
            <a:spLocks/>
          </p:cNvSpPr>
          <p:nvPr/>
        </p:nvSpPr>
        <p:spPr bwMode="auto">
          <a:xfrm>
            <a:off x="5026025" y="3132277"/>
            <a:ext cx="15875" cy="14287"/>
          </a:xfrm>
          <a:custGeom>
            <a:avLst/>
            <a:gdLst>
              <a:gd name="T0" fmla="*/ 0 w 10"/>
              <a:gd name="T1" fmla="*/ 0 h 9"/>
              <a:gd name="T2" fmla="*/ 0 w 10"/>
              <a:gd name="T3" fmla="*/ 2147483647 h 9"/>
              <a:gd name="T4" fmla="*/ 2147483647 w 10"/>
              <a:gd name="T5" fmla="*/ 2147483647 h 9"/>
              <a:gd name="T6" fmla="*/ 2147483647 w 10"/>
              <a:gd name="T7" fmla="*/ 0 h 9"/>
              <a:gd name="T8" fmla="*/ 0 w 10"/>
              <a:gd name="T9" fmla="*/ 0 h 9"/>
              <a:gd name="T10" fmla="*/ 0 w 10"/>
              <a:gd name="T11" fmla="*/ 0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0" y="0"/>
                </a:moveTo>
                <a:lnTo>
                  <a:pt x="0" y="9"/>
                </a:lnTo>
                <a:lnTo>
                  <a:pt x="10" y="9"/>
                </a:lnTo>
                <a:lnTo>
                  <a:pt x="10" y="0"/>
                </a:lnTo>
                <a:lnTo>
                  <a:pt x="0" y="0"/>
                </a:lnTo>
                <a:close/>
              </a:path>
            </a:pathLst>
          </a:custGeom>
          <a:solidFill>
            <a:srgbClr val="FFFFFF"/>
          </a:solidFill>
          <a:ln w="9525">
            <a:noFill/>
            <a:round/>
            <a:headEnd/>
            <a:tailEnd/>
          </a:ln>
        </p:spPr>
        <p:txBody>
          <a:bodyPr/>
          <a:lstStyle/>
          <a:p>
            <a:endParaRPr lang="en-US"/>
          </a:p>
        </p:txBody>
      </p:sp>
      <p:sp>
        <p:nvSpPr>
          <p:cNvPr id="1434" name="Freeform 1513"/>
          <p:cNvSpPr>
            <a:spLocks/>
          </p:cNvSpPr>
          <p:nvPr/>
        </p:nvSpPr>
        <p:spPr bwMode="auto">
          <a:xfrm>
            <a:off x="5026025" y="3132277"/>
            <a:ext cx="15875" cy="14287"/>
          </a:xfrm>
          <a:custGeom>
            <a:avLst/>
            <a:gdLst>
              <a:gd name="T0" fmla="*/ 2147483647 w 10"/>
              <a:gd name="T1" fmla="*/ 2147483647 h 9"/>
              <a:gd name="T2" fmla="*/ 2147483647 w 10"/>
              <a:gd name="T3" fmla="*/ 0 h 9"/>
              <a:gd name="T4" fmla="*/ 0 w 10"/>
              <a:gd name="T5" fmla="*/ 0 h 9"/>
              <a:gd name="T6" fmla="*/ 0 w 10"/>
              <a:gd name="T7" fmla="*/ 2147483647 h 9"/>
              <a:gd name="T8" fmla="*/ 2147483647 w 10"/>
              <a:gd name="T9" fmla="*/ 2147483647 h 9"/>
              <a:gd name="T10" fmla="*/ 2147483647 w 10"/>
              <a:gd name="T11" fmla="*/ 2147483647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10" y="9"/>
                </a:moveTo>
                <a:lnTo>
                  <a:pt x="10" y="0"/>
                </a:lnTo>
                <a:lnTo>
                  <a:pt x="0" y="0"/>
                </a:lnTo>
                <a:lnTo>
                  <a:pt x="0" y="9"/>
                </a:lnTo>
                <a:lnTo>
                  <a:pt x="10" y="9"/>
                </a:lnTo>
                <a:close/>
              </a:path>
            </a:pathLst>
          </a:custGeom>
          <a:noFill/>
          <a:ln w="0">
            <a:solidFill>
              <a:srgbClr val="000000"/>
            </a:solidFill>
            <a:round/>
            <a:headEnd/>
            <a:tailEnd/>
          </a:ln>
        </p:spPr>
        <p:txBody>
          <a:bodyPr/>
          <a:lstStyle/>
          <a:p>
            <a:endParaRPr lang="en-US"/>
          </a:p>
        </p:txBody>
      </p:sp>
      <p:sp>
        <p:nvSpPr>
          <p:cNvPr id="1435" name="Freeform 1514"/>
          <p:cNvSpPr>
            <a:spLocks/>
          </p:cNvSpPr>
          <p:nvPr/>
        </p:nvSpPr>
        <p:spPr bwMode="auto">
          <a:xfrm>
            <a:off x="5202238" y="3130689"/>
            <a:ext cx="14287" cy="15875"/>
          </a:xfrm>
          <a:custGeom>
            <a:avLst/>
            <a:gdLst>
              <a:gd name="T0" fmla="*/ 0 w 9"/>
              <a:gd name="T1" fmla="*/ 0 h 10"/>
              <a:gd name="T2" fmla="*/ 0 w 9"/>
              <a:gd name="T3" fmla="*/ 2147483647 h 10"/>
              <a:gd name="T4" fmla="*/ 2147483647 w 9"/>
              <a:gd name="T5" fmla="*/ 2147483647 h 10"/>
              <a:gd name="T6" fmla="*/ 2147483647 w 9"/>
              <a:gd name="T7" fmla="*/ 0 h 10"/>
              <a:gd name="T8" fmla="*/ 0 w 9"/>
              <a:gd name="T9" fmla="*/ 0 h 10"/>
              <a:gd name="T10" fmla="*/ 0 w 9"/>
              <a:gd name="T11" fmla="*/ 0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0" y="0"/>
                </a:moveTo>
                <a:lnTo>
                  <a:pt x="0" y="10"/>
                </a:lnTo>
                <a:lnTo>
                  <a:pt x="9" y="10"/>
                </a:lnTo>
                <a:lnTo>
                  <a:pt x="9" y="0"/>
                </a:lnTo>
                <a:lnTo>
                  <a:pt x="0" y="0"/>
                </a:lnTo>
                <a:close/>
              </a:path>
            </a:pathLst>
          </a:custGeom>
          <a:solidFill>
            <a:srgbClr val="FFFFFF"/>
          </a:solidFill>
          <a:ln w="9525">
            <a:noFill/>
            <a:round/>
            <a:headEnd/>
            <a:tailEnd/>
          </a:ln>
        </p:spPr>
        <p:txBody>
          <a:bodyPr/>
          <a:lstStyle/>
          <a:p>
            <a:endParaRPr lang="en-US"/>
          </a:p>
        </p:txBody>
      </p:sp>
      <p:sp>
        <p:nvSpPr>
          <p:cNvPr id="1436" name="Freeform 1515"/>
          <p:cNvSpPr>
            <a:spLocks/>
          </p:cNvSpPr>
          <p:nvPr/>
        </p:nvSpPr>
        <p:spPr bwMode="auto">
          <a:xfrm>
            <a:off x="5202238" y="3130689"/>
            <a:ext cx="14287" cy="15875"/>
          </a:xfrm>
          <a:custGeom>
            <a:avLst/>
            <a:gdLst>
              <a:gd name="T0" fmla="*/ 0 w 9"/>
              <a:gd name="T1" fmla="*/ 0 h 10"/>
              <a:gd name="T2" fmla="*/ 0 w 9"/>
              <a:gd name="T3" fmla="*/ 2147483647 h 10"/>
              <a:gd name="T4" fmla="*/ 2147483647 w 9"/>
              <a:gd name="T5" fmla="*/ 2147483647 h 10"/>
              <a:gd name="T6" fmla="*/ 2147483647 w 9"/>
              <a:gd name="T7" fmla="*/ 0 h 10"/>
              <a:gd name="T8" fmla="*/ 0 w 9"/>
              <a:gd name="T9" fmla="*/ 0 h 10"/>
              <a:gd name="T10" fmla="*/ 0 w 9"/>
              <a:gd name="T11" fmla="*/ 0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0" y="0"/>
                </a:moveTo>
                <a:lnTo>
                  <a:pt x="0" y="10"/>
                </a:lnTo>
                <a:lnTo>
                  <a:pt x="9" y="10"/>
                </a:lnTo>
                <a:lnTo>
                  <a:pt x="9" y="0"/>
                </a:lnTo>
                <a:lnTo>
                  <a:pt x="0" y="0"/>
                </a:lnTo>
                <a:close/>
              </a:path>
            </a:pathLst>
          </a:custGeom>
          <a:noFill/>
          <a:ln w="0">
            <a:solidFill>
              <a:srgbClr val="000000"/>
            </a:solidFill>
            <a:round/>
            <a:headEnd/>
            <a:tailEnd/>
          </a:ln>
        </p:spPr>
        <p:txBody>
          <a:bodyPr/>
          <a:lstStyle/>
          <a:p>
            <a:endParaRPr lang="en-US"/>
          </a:p>
        </p:txBody>
      </p:sp>
      <p:sp>
        <p:nvSpPr>
          <p:cNvPr id="1437" name="Line 1516"/>
          <p:cNvSpPr>
            <a:spLocks noChangeShapeType="1"/>
          </p:cNvSpPr>
          <p:nvPr/>
        </p:nvSpPr>
        <p:spPr bwMode="auto">
          <a:xfrm>
            <a:off x="5041900" y="3138627"/>
            <a:ext cx="160338" cy="0"/>
          </a:xfrm>
          <a:prstGeom prst="line">
            <a:avLst/>
          </a:prstGeom>
          <a:noFill/>
          <a:ln w="0">
            <a:solidFill>
              <a:srgbClr val="000000"/>
            </a:solidFill>
            <a:round/>
            <a:headEnd/>
            <a:tailEnd/>
          </a:ln>
        </p:spPr>
        <p:txBody>
          <a:bodyPr/>
          <a:lstStyle/>
          <a:p>
            <a:endParaRPr lang="en-US"/>
          </a:p>
        </p:txBody>
      </p:sp>
      <p:sp>
        <p:nvSpPr>
          <p:cNvPr id="1438" name="Freeform 1517"/>
          <p:cNvSpPr>
            <a:spLocks/>
          </p:cNvSpPr>
          <p:nvPr/>
        </p:nvSpPr>
        <p:spPr bwMode="auto">
          <a:xfrm>
            <a:off x="5305425" y="3084652"/>
            <a:ext cx="14288" cy="14287"/>
          </a:xfrm>
          <a:custGeom>
            <a:avLst/>
            <a:gdLst>
              <a:gd name="T0" fmla="*/ 0 w 9"/>
              <a:gd name="T1" fmla="*/ 0 h 9"/>
              <a:gd name="T2" fmla="*/ 0 w 9"/>
              <a:gd name="T3" fmla="*/ 2147483647 h 9"/>
              <a:gd name="T4" fmla="*/ 2147483647 w 9"/>
              <a:gd name="T5" fmla="*/ 2147483647 h 9"/>
              <a:gd name="T6" fmla="*/ 2147483647 w 9"/>
              <a:gd name="T7" fmla="*/ 0 h 9"/>
              <a:gd name="T8" fmla="*/ 0 w 9"/>
              <a:gd name="T9" fmla="*/ 0 h 9"/>
              <a:gd name="T10" fmla="*/ 0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0" y="0"/>
                </a:moveTo>
                <a:lnTo>
                  <a:pt x="0" y="9"/>
                </a:lnTo>
                <a:lnTo>
                  <a:pt x="9" y="9"/>
                </a:lnTo>
                <a:lnTo>
                  <a:pt x="9" y="0"/>
                </a:lnTo>
                <a:lnTo>
                  <a:pt x="0" y="0"/>
                </a:lnTo>
                <a:close/>
              </a:path>
            </a:pathLst>
          </a:custGeom>
          <a:solidFill>
            <a:srgbClr val="FFFFFF"/>
          </a:solidFill>
          <a:ln w="9525">
            <a:noFill/>
            <a:round/>
            <a:headEnd/>
            <a:tailEnd/>
          </a:ln>
        </p:spPr>
        <p:txBody>
          <a:bodyPr/>
          <a:lstStyle/>
          <a:p>
            <a:endParaRPr lang="en-US"/>
          </a:p>
        </p:txBody>
      </p:sp>
      <p:sp>
        <p:nvSpPr>
          <p:cNvPr id="1439" name="Freeform 1518"/>
          <p:cNvSpPr>
            <a:spLocks/>
          </p:cNvSpPr>
          <p:nvPr/>
        </p:nvSpPr>
        <p:spPr bwMode="auto">
          <a:xfrm>
            <a:off x="5305425" y="3084652"/>
            <a:ext cx="14288" cy="14287"/>
          </a:xfrm>
          <a:custGeom>
            <a:avLst/>
            <a:gdLst>
              <a:gd name="T0" fmla="*/ 2147483647 w 9"/>
              <a:gd name="T1" fmla="*/ 0 h 9"/>
              <a:gd name="T2" fmla="*/ 0 w 9"/>
              <a:gd name="T3" fmla="*/ 0 h 9"/>
              <a:gd name="T4" fmla="*/ 0 w 9"/>
              <a:gd name="T5" fmla="*/ 2147483647 h 9"/>
              <a:gd name="T6" fmla="*/ 2147483647 w 9"/>
              <a:gd name="T7" fmla="*/ 2147483647 h 9"/>
              <a:gd name="T8" fmla="*/ 2147483647 w 9"/>
              <a:gd name="T9" fmla="*/ 0 h 9"/>
              <a:gd name="T10" fmla="*/ 2147483647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9" y="0"/>
                </a:moveTo>
                <a:lnTo>
                  <a:pt x="0" y="0"/>
                </a:lnTo>
                <a:lnTo>
                  <a:pt x="0" y="9"/>
                </a:lnTo>
                <a:lnTo>
                  <a:pt x="9" y="9"/>
                </a:lnTo>
                <a:lnTo>
                  <a:pt x="9" y="0"/>
                </a:lnTo>
                <a:close/>
              </a:path>
            </a:pathLst>
          </a:custGeom>
          <a:noFill/>
          <a:ln w="0">
            <a:solidFill>
              <a:srgbClr val="000000"/>
            </a:solidFill>
            <a:round/>
            <a:headEnd/>
            <a:tailEnd/>
          </a:ln>
        </p:spPr>
        <p:txBody>
          <a:bodyPr/>
          <a:lstStyle/>
          <a:p>
            <a:endParaRPr lang="en-US"/>
          </a:p>
        </p:txBody>
      </p:sp>
      <p:sp>
        <p:nvSpPr>
          <p:cNvPr id="1440" name="Line 1519"/>
          <p:cNvSpPr>
            <a:spLocks noChangeShapeType="1"/>
          </p:cNvSpPr>
          <p:nvPr/>
        </p:nvSpPr>
        <p:spPr bwMode="auto">
          <a:xfrm>
            <a:off x="5311775" y="3013214"/>
            <a:ext cx="0" cy="71438"/>
          </a:xfrm>
          <a:prstGeom prst="line">
            <a:avLst/>
          </a:prstGeom>
          <a:noFill/>
          <a:ln w="0">
            <a:solidFill>
              <a:srgbClr val="000000"/>
            </a:solidFill>
            <a:round/>
            <a:headEnd/>
            <a:tailEnd/>
          </a:ln>
        </p:spPr>
        <p:txBody>
          <a:bodyPr/>
          <a:lstStyle/>
          <a:p>
            <a:endParaRPr lang="en-US"/>
          </a:p>
        </p:txBody>
      </p:sp>
      <p:sp>
        <p:nvSpPr>
          <p:cNvPr id="1441" name="Freeform 1520"/>
          <p:cNvSpPr>
            <a:spLocks/>
          </p:cNvSpPr>
          <p:nvPr/>
        </p:nvSpPr>
        <p:spPr bwMode="auto">
          <a:xfrm>
            <a:off x="5305425" y="3178314"/>
            <a:ext cx="14288" cy="15875"/>
          </a:xfrm>
          <a:custGeom>
            <a:avLst/>
            <a:gdLst>
              <a:gd name="T0" fmla="*/ 0 w 9"/>
              <a:gd name="T1" fmla="*/ 0 h 10"/>
              <a:gd name="T2" fmla="*/ 0 w 9"/>
              <a:gd name="T3" fmla="*/ 2147483647 h 10"/>
              <a:gd name="T4" fmla="*/ 2147483647 w 9"/>
              <a:gd name="T5" fmla="*/ 2147483647 h 10"/>
              <a:gd name="T6" fmla="*/ 2147483647 w 9"/>
              <a:gd name="T7" fmla="*/ 0 h 10"/>
              <a:gd name="T8" fmla="*/ 0 w 9"/>
              <a:gd name="T9" fmla="*/ 0 h 10"/>
              <a:gd name="T10" fmla="*/ 0 w 9"/>
              <a:gd name="T11" fmla="*/ 0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0" y="0"/>
                </a:moveTo>
                <a:lnTo>
                  <a:pt x="0" y="10"/>
                </a:lnTo>
                <a:lnTo>
                  <a:pt x="9" y="10"/>
                </a:lnTo>
                <a:lnTo>
                  <a:pt x="9" y="0"/>
                </a:lnTo>
                <a:lnTo>
                  <a:pt x="0" y="0"/>
                </a:lnTo>
                <a:close/>
              </a:path>
            </a:pathLst>
          </a:custGeom>
          <a:solidFill>
            <a:srgbClr val="FFFFFF"/>
          </a:solidFill>
          <a:ln w="9525">
            <a:noFill/>
            <a:round/>
            <a:headEnd/>
            <a:tailEnd/>
          </a:ln>
        </p:spPr>
        <p:txBody>
          <a:bodyPr/>
          <a:lstStyle/>
          <a:p>
            <a:endParaRPr lang="en-US"/>
          </a:p>
        </p:txBody>
      </p:sp>
      <p:sp>
        <p:nvSpPr>
          <p:cNvPr id="1442" name="Freeform 1521"/>
          <p:cNvSpPr>
            <a:spLocks/>
          </p:cNvSpPr>
          <p:nvPr/>
        </p:nvSpPr>
        <p:spPr bwMode="auto">
          <a:xfrm>
            <a:off x="5305425" y="3178314"/>
            <a:ext cx="14288" cy="15875"/>
          </a:xfrm>
          <a:custGeom>
            <a:avLst/>
            <a:gdLst>
              <a:gd name="T0" fmla="*/ 0 w 9"/>
              <a:gd name="T1" fmla="*/ 2147483647 h 10"/>
              <a:gd name="T2" fmla="*/ 2147483647 w 9"/>
              <a:gd name="T3" fmla="*/ 2147483647 h 10"/>
              <a:gd name="T4" fmla="*/ 2147483647 w 9"/>
              <a:gd name="T5" fmla="*/ 0 h 10"/>
              <a:gd name="T6" fmla="*/ 0 w 9"/>
              <a:gd name="T7" fmla="*/ 0 h 10"/>
              <a:gd name="T8" fmla="*/ 0 w 9"/>
              <a:gd name="T9" fmla="*/ 2147483647 h 10"/>
              <a:gd name="T10" fmla="*/ 0 w 9"/>
              <a:gd name="T11" fmla="*/ 2147483647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0" y="10"/>
                </a:moveTo>
                <a:lnTo>
                  <a:pt x="9" y="10"/>
                </a:lnTo>
                <a:lnTo>
                  <a:pt x="9" y="0"/>
                </a:lnTo>
                <a:lnTo>
                  <a:pt x="0" y="0"/>
                </a:lnTo>
                <a:lnTo>
                  <a:pt x="0" y="10"/>
                </a:lnTo>
                <a:close/>
              </a:path>
            </a:pathLst>
          </a:custGeom>
          <a:noFill/>
          <a:ln w="0">
            <a:solidFill>
              <a:srgbClr val="000000"/>
            </a:solidFill>
            <a:round/>
            <a:headEnd/>
            <a:tailEnd/>
          </a:ln>
        </p:spPr>
        <p:txBody>
          <a:bodyPr/>
          <a:lstStyle/>
          <a:p>
            <a:endParaRPr lang="en-US"/>
          </a:p>
        </p:txBody>
      </p:sp>
      <p:sp>
        <p:nvSpPr>
          <p:cNvPr id="1443" name="Freeform 1522"/>
          <p:cNvSpPr>
            <a:spLocks/>
          </p:cNvSpPr>
          <p:nvPr/>
        </p:nvSpPr>
        <p:spPr bwMode="auto">
          <a:xfrm>
            <a:off x="5305425" y="3243402"/>
            <a:ext cx="14288" cy="15875"/>
          </a:xfrm>
          <a:custGeom>
            <a:avLst/>
            <a:gdLst>
              <a:gd name="T0" fmla="*/ 0 w 9"/>
              <a:gd name="T1" fmla="*/ 0 h 10"/>
              <a:gd name="T2" fmla="*/ 0 w 9"/>
              <a:gd name="T3" fmla="*/ 2147483647 h 10"/>
              <a:gd name="T4" fmla="*/ 2147483647 w 9"/>
              <a:gd name="T5" fmla="*/ 2147483647 h 10"/>
              <a:gd name="T6" fmla="*/ 2147483647 w 9"/>
              <a:gd name="T7" fmla="*/ 0 h 10"/>
              <a:gd name="T8" fmla="*/ 0 w 9"/>
              <a:gd name="T9" fmla="*/ 0 h 10"/>
              <a:gd name="T10" fmla="*/ 0 w 9"/>
              <a:gd name="T11" fmla="*/ 0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0" y="0"/>
                </a:moveTo>
                <a:lnTo>
                  <a:pt x="0" y="10"/>
                </a:lnTo>
                <a:lnTo>
                  <a:pt x="9" y="10"/>
                </a:lnTo>
                <a:lnTo>
                  <a:pt x="9" y="0"/>
                </a:lnTo>
                <a:lnTo>
                  <a:pt x="0" y="0"/>
                </a:lnTo>
                <a:close/>
              </a:path>
            </a:pathLst>
          </a:custGeom>
          <a:solidFill>
            <a:srgbClr val="FFFFFF"/>
          </a:solidFill>
          <a:ln w="9525">
            <a:noFill/>
            <a:round/>
            <a:headEnd/>
            <a:tailEnd/>
          </a:ln>
        </p:spPr>
        <p:txBody>
          <a:bodyPr/>
          <a:lstStyle/>
          <a:p>
            <a:endParaRPr lang="en-US"/>
          </a:p>
        </p:txBody>
      </p:sp>
      <p:sp>
        <p:nvSpPr>
          <p:cNvPr id="1444" name="Freeform 1523"/>
          <p:cNvSpPr>
            <a:spLocks/>
          </p:cNvSpPr>
          <p:nvPr/>
        </p:nvSpPr>
        <p:spPr bwMode="auto">
          <a:xfrm>
            <a:off x="5305425" y="3243402"/>
            <a:ext cx="14288" cy="15875"/>
          </a:xfrm>
          <a:custGeom>
            <a:avLst/>
            <a:gdLst>
              <a:gd name="T0" fmla="*/ 2147483647 w 9"/>
              <a:gd name="T1" fmla="*/ 0 h 10"/>
              <a:gd name="T2" fmla="*/ 0 w 9"/>
              <a:gd name="T3" fmla="*/ 0 h 10"/>
              <a:gd name="T4" fmla="*/ 0 w 9"/>
              <a:gd name="T5" fmla="*/ 2147483647 h 10"/>
              <a:gd name="T6" fmla="*/ 2147483647 w 9"/>
              <a:gd name="T7" fmla="*/ 2147483647 h 10"/>
              <a:gd name="T8" fmla="*/ 2147483647 w 9"/>
              <a:gd name="T9" fmla="*/ 0 h 10"/>
              <a:gd name="T10" fmla="*/ 2147483647 w 9"/>
              <a:gd name="T11" fmla="*/ 0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9" y="0"/>
                </a:moveTo>
                <a:lnTo>
                  <a:pt x="0" y="0"/>
                </a:lnTo>
                <a:lnTo>
                  <a:pt x="0" y="10"/>
                </a:lnTo>
                <a:lnTo>
                  <a:pt x="9" y="10"/>
                </a:lnTo>
                <a:lnTo>
                  <a:pt x="9" y="0"/>
                </a:lnTo>
                <a:close/>
              </a:path>
            </a:pathLst>
          </a:custGeom>
          <a:noFill/>
          <a:ln w="0">
            <a:solidFill>
              <a:srgbClr val="000000"/>
            </a:solidFill>
            <a:round/>
            <a:headEnd/>
            <a:tailEnd/>
          </a:ln>
        </p:spPr>
        <p:txBody>
          <a:bodyPr/>
          <a:lstStyle/>
          <a:p>
            <a:endParaRPr lang="en-US"/>
          </a:p>
        </p:txBody>
      </p:sp>
      <p:sp>
        <p:nvSpPr>
          <p:cNvPr id="1445" name="Line 1524"/>
          <p:cNvSpPr>
            <a:spLocks noChangeShapeType="1"/>
          </p:cNvSpPr>
          <p:nvPr/>
        </p:nvSpPr>
        <p:spPr bwMode="auto">
          <a:xfrm>
            <a:off x="5311775" y="3194189"/>
            <a:ext cx="0" cy="49213"/>
          </a:xfrm>
          <a:prstGeom prst="line">
            <a:avLst/>
          </a:prstGeom>
          <a:noFill/>
          <a:ln w="0">
            <a:solidFill>
              <a:srgbClr val="000000"/>
            </a:solidFill>
            <a:round/>
            <a:headEnd/>
            <a:tailEnd/>
          </a:ln>
        </p:spPr>
        <p:txBody>
          <a:bodyPr/>
          <a:lstStyle/>
          <a:p>
            <a:endParaRPr lang="en-US"/>
          </a:p>
        </p:txBody>
      </p:sp>
      <p:sp>
        <p:nvSpPr>
          <p:cNvPr id="1446" name="Freeform 1525"/>
          <p:cNvSpPr>
            <a:spLocks/>
          </p:cNvSpPr>
          <p:nvPr/>
        </p:nvSpPr>
        <p:spPr bwMode="auto">
          <a:xfrm>
            <a:off x="5200650" y="3291027"/>
            <a:ext cx="15875" cy="15875"/>
          </a:xfrm>
          <a:custGeom>
            <a:avLst/>
            <a:gdLst>
              <a:gd name="T0" fmla="*/ 0 w 10"/>
              <a:gd name="T1" fmla="*/ 0 h 10"/>
              <a:gd name="T2" fmla="*/ 0 w 10"/>
              <a:gd name="T3" fmla="*/ 2147483647 h 10"/>
              <a:gd name="T4" fmla="*/ 2147483647 w 10"/>
              <a:gd name="T5" fmla="*/ 2147483647 h 10"/>
              <a:gd name="T6" fmla="*/ 2147483647 w 10"/>
              <a:gd name="T7" fmla="*/ 0 h 10"/>
              <a:gd name="T8" fmla="*/ 0 w 10"/>
              <a:gd name="T9" fmla="*/ 0 h 10"/>
              <a:gd name="T10" fmla="*/ 0 w 10"/>
              <a:gd name="T11" fmla="*/ 0 h 10"/>
              <a:gd name="T12" fmla="*/ 0 60000 65536"/>
              <a:gd name="T13" fmla="*/ 0 60000 65536"/>
              <a:gd name="T14" fmla="*/ 0 60000 65536"/>
              <a:gd name="T15" fmla="*/ 0 60000 65536"/>
              <a:gd name="T16" fmla="*/ 0 60000 65536"/>
              <a:gd name="T17" fmla="*/ 0 60000 65536"/>
              <a:gd name="T18" fmla="*/ 0 w 10"/>
              <a:gd name="T19" fmla="*/ 0 h 10"/>
              <a:gd name="T20" fmla="*/ 10 w 10"/>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0" h="10">
                <a:moveTo>
                  <a:pt x="0" y="0"/>
                </a:moveTo>
                <a:lnTo>
                  <a:pt x="0" y="10"/>
                </a:lnTo>
                <a:lnTo>
                  <a:pt x="10" y="10"/>
                </a:lnTo>
                <a:lnTo>
                  <a:pt x="10" y="0"/>
                </a:lnTo>
                <a:lnTo>
                  <a:pt x="0" y="0"/>
                </a:lnTo>
                <a:close/>
              </a:path>
            </a:pathLst>
          </a:custGeom>
          <a:solidFill>
            <a:srgbClr val="FFFFFF"/>
          </a:solidFill>
          <a:ln w="9525">
            <a:noFill/>
            <a:round/>
            <a:headEnd/>
            <a:tailEnd/>
          </a:ln>
        </p:spPr>
        <p:txBody>
          <a:bodyPr/>
          <a:lstStyle/>
          <a:p>
            <a:endParaRPr lang="en-US"/>
          </a:p>
        </p:txBody>
      </p:sp>
      <p:sp>
        <p:nvSpPr>
          <p:cNvPr id="1447" name="Freeform 1526"/>
          <p:cNvSpPr>
            <a:spLocks/>
          </p:cNvSpPr>
          <p:nvPr/>
        </p:nvSpPr>
        <p:spPr bwMode="auto">
          <a:xfrm>
            <a:off x="5200650" y="3291027"/>
            <a:ext cx="15875" cy="15875"/>
          </a:xfrm>
          <a:custGeom>
            <a:avLst/>
            <a:gdLst>
              <a:gd name="T0" fmla="*/ 0 w 10"/>
              <a:gd name="T1" fmla="*/ 0 h 10"/>
              <a:gd name="T2" fmla="*/ 0 w 10"/>
              <a:gd name="T3" fmla="*/ 2147483647 h 10"/>
              <a:gd name="T4" fmla="*/ 2147483647 w 10"/>
              <a:gd name="T5" fmla="*/ 2147483647 h 10"/>
              <a:gd name="T6" fmla="*/ 2147483647 w 10"/>
              <a:gd name="T7" fmla="*/ 0 h 10"/>
              <a:gd name="T8" fmla="*/ 0 w 10"/>
              <a:gd name="T9" fmla="*/ 0 h 10"/>
              <a:gd name="T10" fmla="*/ 0 w 10"/>
              <a:gd name="T11" fmla="*/ 0 h 10"/>
              <a:gd name="T12" fmla="*/ 0 60000 65536"/>
              <a:gd name="T13" fmla="*/ 0 60000 65536"/>
              <a:gd name="T14" fmla="*/ 0 60000 65536"/>
              <a:gd name="T15" fmla="*/ 0 60000 65536"/>
              <a:gd name="T16" fmla="*/ 0 60000 65536"/>
              <a:gd name="T17" fmla="*/ 0 60000 65536"/>
              <a:gd name="T18" fmla="*/ 0 w 10"/>
              <a:gd name="T19" fmla="*/ 0 h 10"/>
              <a:gd name="T20" fmla="*/ 10 w 10"/>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0" h="10">
                <a:moveTo>
                  <a:pt x="0" y="0"/>
                </a:moveTo>
                <a:lnTo>
                  <a:pt x="0" y="10"/>
                </a:lnTo>
                <a:lnTo>
                  <a:pt x="10" y="10"/>
                </a:lnTo>
                <a:lnTo>
                  <a:pt x="10" y="0"/>
                </a:lnTo>
                <a:lnTo>
                  <a:pt x="0" y="0"/>
                </a:lnTo>
                <a:close/>
              </a:path>
            </a:pathLst>
          </a:custGeom>
          <a:noFill/>
          <a:ln w="0">
            <a:solidFill>
              <a:srgbClr val="000000"/>
            </a:solidFill>
            <a:round/>
            <a:headEnd/>
            <a:tailEnd/>
          </a:ln>
        </p:spPr>
        <p:txBody>
          <a:bodyPr/>
          <a:lstStyle/>
          <a:p>
            <a:endParaRPr lang="en-US"/>
          </a:p>
        </p:txBody>
      </p:sp>
      <p:sp>
        <p:nvSpPr>
          <p:cNvPr id="1448" name="Freeform 1527"/>
          <p:cNvSpPr>
            <a:spLocks/>
          </p:cNvSpPr>
          <p:nvPr/>
        </p:nvSpPr>
        <p:spPr bwMode="auto">
          <a:xfrm>
            <a:off x="5029200" y="3292614"/>
            <a:ext cx="15875" cy="14288"/>
          </a:xfrm>
          <a:custGeom>
            <a:avLst/>
            <a:gdLst>
              <a:gd name="T0" fmla="*/ 0 w 10"/>
              <a:gd name="T1" fmla="*/ 0 h 9"/>
              <a:gd name="T2" fmla="*/ 0 w 10"/>
              <a:gd name="T3" fmla="*/ 2147483647 h 9"/>
              <a:gd name="T4" fmla="*/ 2147483647 w 10"/>
              <a:gd name="T5" fmla="*/ 2147483647 h 9"/>
              <a:gd name="T6" fmla="*/ 2147483647 w 10"/>
              <a:gd name="T7" fmla="*/ 0 h 9"/>
              <a:gd name="T8" fmla="*/ 0 w 10"/>
              <a:gd name="T9" fmla="*/ 0 h 9"/>
              <a:gd name="T10" fmla="*/ 0 w 10"/>
              <a:gd name="T11" fmla="*/ 0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0" y="0"/>
                </a:moveTo>
                <a:lnTo>
                  <a:pt x="0" y="9"/>
                </a:lnTo>
                <a:lnTo>
                  <a:pt x="10" y="9"/>
                </a:lnTo>
                <a:lnTo>
                  <a:pt x="10" y="0"/>
                </a:lnTo>
                <a:lnTo>
                  <a:pt x="0" y="0"/>
                </a:lnTo>
                <a:close/>
              </a:path>
            </a:pathLst>
          </a:custGeom>
          <a:solidFill>
            <a:srgbClr val="FFFFFF"/>
          </a:solidFill>
          <a:ln w="9525">
            <a:noFill/>
            <a:round/>
            <a:headEnd/>
            <a:tailEnd/>
          </a:ln>
        </p:spPr>
        <p:txBody>
          <a:bodyPr/>
          <a:lstStyle/>
          <a:p>
            <a:endParaRPr lang="en-US"/>
          </a:p>
        </p:txBody>
      </p:sp>
      <p:sp>
        <p:nvSpPr>
          <p:cNvPr id="1449" name="Freeform 1528"/>
          <p:cNvSpPr>
            <a:spLocks/>
          </p:cNvSpPr>
          <p:nvPr/>
        </p:nvSpPr>
        <p:spPr bwMode="auto">
          <a:xfrm>
            <a:off x="5029200" y="3292614"/>
            <a:ext cx="15875" cy="14288"/>
          </a:xfrm>
          <a:custGeom>
            <a:avLst/>
            <a:gdLst>
              <a:gd name="T0" fmla="*/ 2147483647 w 10"/>
              <a:gd name="T1" fmla="*/ 2147483647 h 9"/>
              <a:gd name="T2" fmla="*/ 2147483647 w 10"/>
              <a:gd name="T3" fmla="*/ 0 h 9"/>
              <a:gd name="T4" fmla="*/ 0 w 10"/>
              <a:gd name="T5" fmla="*/ 0 h 9"/>
              <a:gd name="T6" fmla="*/ 0 w 10"/>
              <a:gd name="T7" fmla="*/ 2147483647 h 9"/>
              <a:gd name="T8" fmla="*/ 2147483647 w 10"/>
              <a:gd name="T9" fmla="*/ 2147483647 h 9"/>
              <a:gd name="T10" fmla="*/ 2147483647 w 10"/>
              <a:gd name="T11" fmla="*/ 2147483647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10" y="9"/>
                </a:moveTo>
                <a:lnTo>
                  <a:pt x="10" y="0"/>
                </a:lnTo>
                <a:lnTo>
                  <a:pt x="0" y="0"/>
                </a:lnTo>
                <a:lnTo>
                  <a:pt x="0" y="9"/>
                </a:lnTo>
                <a:lnTo>
                  <a:pt x="10" y="9"/>
                </a:lnTo>
                <a:close/>
              </a:path>
            </a:pathLst>
          </a:custGeom>
          <a:noFill/>
          <a:ln w="0">
            <a:solidFill>
              <a:srgbClr val="000000"/>
            </a:solidFill>
            <a:round/>
            <a:headEnd/>
            <a:tailEnd/>
          </a:ln>
        </p:spPr>
        <p:txBody>
          <a:bodyPr/>
          <a:lstStyle/>
          <a:p>
            <a:endParaRPr lang="en-US"/>
          </a:p>
        </p:txBody>
      </p:sp>
      <p:sp>
        <p:nvSpPr>
          <p:cNvPr id="1450" name="Line 1529"/>
          <p:cNvSpPr>
            <a:spLocks noChangeShapeType="1"/>
          </p:cNvSpPr>
          <p:nvPr/>
        </p:nvSpPr>
        <p:spPr bwMode="auto">
          <a:xfrm flipH="1">
            <a:off x="5045075" y="3298964"/>
            <a:ext cx="155575" cy="0"/>
          </a:xfrm>
          <a:prstGeom prst="line">
            <a:avLst/>
          </a:prstGeom>
          <a:noFill/>
          <a:ln w="0">
            <a:solidFill>
              <a:srgbClr val="000000"/>
            </a:solidFill>
            <a:round/>
            <a:headEnd/>
            <a:tailEnd/>
          </a:ln>
        </p:spPr>
        <p:txBody>
          <a:bodyPr/>
          <a:lstStyle/>
          <a:p>
            <a:endParaRPr lang="en-US"/>
          </a:p>
        </p:txBody>
      </p:sp>
      <p:sp>
        <p:nvSpPr>
          <p:cNvPr id="1451" name="Line 1530"/>
          <p:cNvSpPr>
            <a:spLocks noChangeShapeType="1"/>
          </p:cNvSpPr>
          <p:nvPr/>
        </p:nvSpPr>
        <p:spPr bwMode="auto">
          <a:xfrm>
            <a:off x="4933950" y="3352939"/>
            <a:ext cx="0" cy="50800"/>
          </a:xfrm>
          <a:prstGeom prst="line">
            <a:avLst/>
          </a:prstGeom>
          <a:noFill/>
          <a:ln w="0">
            <a:solidFill>
              <a:srgbClr val="008000"/>
            </a:solidFill>
            <a:round/>
            <a:headEnd/>
            <a:tailEnd/>
          </a:ln>
        </p:spPr>
        <p:txBody>
          <a:bodyPr/>
          <a:lstStyle/>
          <a:p>
            <a:endParaRPr lang="en-US"/>
          </a:p>
        </p:txBody>
      </p:sp>
      <p:sp>
        <p:nvSpPr>
          <p:cNvPr id="1452" name="Freeform 1531"/>
          <p:cNvSpPr>
            <a:spLocks/>
          </p:cNvSpPr>
          <p:nvPr/>
        </p:nvSpPr>
        <p:spPr bwMode="auto">
          <a:xfrm>
            <a:off x="4926013" y="3340239"/>
            <a:ext cx="15875" cy="12700"/>
          </a:xfrm>
          <a:custGeom>
            <a:avLst/>
            <a:gdLst>
              <a:gd name="T0" fmla="*/ 0 w 10"/>
              <a:gd name="T1" fmla="*/ 0 h 8"/>
              <a:gd name="T2" fmla="*/ 0 w 10"/>
              <a:gd name="T3" fmla="*/ 2147483647 h 8"/>
              <a:gd name="T4" fmla="*/ 2147483647 w 10"/>
              <a:gd name="T5" fmla="*/ 2147483647 h 8"/>
              <a:gd name="T6" fmla="*/ 2147483647 w 10"/>
              <a:gd name="T7" fmla="*/ 0 h 8"/>
              <a:gd name="T8" fmla="*/ 0 w 10"/>
              <a:gd name="T9" fmla="*/ 0 h 8"/>
              <a:gd name="T10" fmla="*/ 0 w 10"/>
              <a:gd name="T11" fmla="*/ 0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0" y="0"/>
                </a:moveTo>
                <a:lnTo>
                  <a:pt x="0" y="8"/>
                </a:lnTo>
                <a:lnTo>
                  <a:pt x="10" y="8"/>
                </a:lnTo>
                <a:lnTo>
                  <a:pt x="10" y="0"/>
                </a:lnTo>
                <a:lnTo>
                  <a:pt x="0" y="0"/>
                </a:lnTo>
                <a:close/>
              </a:path>
            </a:pathLst>
          </a:custGeom>
          <a:solidFill>
            <a:srgbClr val="FFFFFF"/>
          </a:solidFill>
          <a:ln w="9525">
            <a:noFill/>
            <a:round/>
            <a:headEnd/>
            <a:tailEnd/>
          </a:ln>
        </p:spPr>
        <p:txBody>
          <a:bodyPr/>
          <a:lstStyle/>
          <a:p>
            <a:endParaRPr lang="en-US"/>
          </a:p>
        </p:txBody>
      </p:sp>
      <p:sp>
        <p:nvSpPr>
          <p:cNvPr id="1453" name="Freeform 1532"/>
          <p:cNvSpPr>
            <a:spLocks/>
          </p:cNvSpPr>
          <p:nvPr/>
        </p:nvSpPr>
        <p:spPr bwMode="auto">
          <a:xfrm>
            <a:off x="4926013" y="3340239"/>
            <a:ext cx="15875" cy="12700"/>
          </a:xfrm>
          <a:custGeom>
            <a:avLst/>
            <a:gdLst>
              <a:gd name="T0" fmla="*/ 0 w 10"/>
              <a:gd name="T1" fmla="*/ 2147483647 h 8"/>
              <a:gd name="T2" fmla="*/ 2147483647 w 10"/>
              <a:gd name="T3" fmla="*/ 2147483647 h 8"/>
              <a:gd name="T4" fmla="*/ 2147483647 w 10"/>
              <a:gd name="T5" fmla="*/ 0 h 8"/>
              <a:gd name="T6" fmla="*/ 0 w 10"/>
              <a:gd name="T7" fmla="*/ 0 h 8"/>
              <a:gd name="T8" fmla="*/ 0 w 10"/>
              <a:gd name="T9" fmla="*/ 2147483647 h 8"/>
              <a:gd name="T10" fmla="*/ 0 w 10"/>
              <a:gd name="T11" fmla="*/ 2147483647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0" y="8"/>
                </a:moveTo>
                <a:lnTo>
                  <a:pt x="10" y="8"/>
                </a:lnTo>
                <a:lnTo>
                  <a:pt x="10" y="0"/>
                </a:lnTo>
                <a:lnTo>
                  <a:pt x="0" y="0"/>
                </a:lnTo>
                <a:lnTo>
                  <a:pt x="0" y="8"/>
                </a:lnTo>
                <a:close/>
              </a:path>
            </a:pathLst>
          </a:custGeom>
          <a:noFill/>
          <a:ln w="0">
            <a:solidFill>
              <a:srgbClr val="000000"/>
            </a:solidFill>
            <a:round/>
            <a:headEnd/>
            <a:tailEnd/>
          </a:ln>
        </p:spPr>
        <p:txBody>
          <a:bodyPr/>
          <a:lstStyle/>
          <a:p>
            <a:endParaRPr lang="en-US"/>
          </a:p>
        </p:txBody>
      </p:sp>
      <p:sp>
        <p:nvSpPr>
          <p:cNvPr id="1454" name="Freeform 1533"/>
          <p:cNvSpPr>
            <a:spLocks/>
          </p:cNvSpPr>
          <p:nvPr/>
        </p:nvSpPr>
        <p:spPr bwMode="auto">
          <a:xfrm>
            <a:off x="5011738" y="3011627"/>
            <a:ext cx="125412" cy="73025"/>
          </a:xfrm>
          <a:custGeom>
            <a:avLst/>
            <a:gdLst>
              <a:gd name="T0" fmla="*/ 2147483647 w 79"/>
              <a:gd name="T1" fmla="*/ 0 h 46"/>
              <a:gd name="T2" fmla="*/ 2147483647 w 79"/>
              <a:gd name="T3" fmla="*/ 2147483647 h 46"/>
              <a:gd name="T4" fmla="*/ 0 w 79"/>
              <a:gd name="T5" fmla="*/ 2147483647 h 46"/>
              <a:gd name="T6" fmla="*/ 0 w 79"/>
              <a:gd name="T7" fmla="*/ 2147483647 h 46"/>
              <a:gd name="T8" fmla="*/ 0 60000 65536"/>
              <a:gd name="T9" fmla="*/ 0 60000 65536"/>
              <a:gd name="T10" fmla="*/ 0 60000 65536"/>
              <a:gd name="T11" fmla="*/ 0 60000 65536"/>
              <a:gd name="T12" fmla="*/ 0 w 79"/>
              <a:gd name="T13" fmla="*/ 0 h 46"/>
              <a:gd name="T14" fmla="*/ 79 w 79"/>
              <a:gd name="T15" fmla="*/ 46 h 46"/>
            </a:gdLst>
            <a:ahLst/>
            <a:cxnLst>
              <a:cxn ang="T8">
                <a:pos x="T0" y="T1"/>
              </a:cxn>
              <a:cxn ang="T9">
                <a:pos x="T2" y="T3"/>
              </a:cxn>
              <a:cxn ang="T10">
                <a:pos x="T4" y="T5"/>
              </a:cxn>
              <a:cxn ang="T11">
                <a:pos x="T6" y="T7"/>
              </a:cxn>
            </a:cxnLst>
            <a:rect l="T12" t="T13" r="T14" b="T15"/>
            <a:pathLst>
              <a:path w="79" h="46">
                <a:moveTo>
                  <a:pt x="79" y="0"/>
                </a:moveTo>
                <a:lnTo>
                  <a:pt x="79" y="17"/>
                </a:lnTo>
                <a:lnTo>
                  <a:pt x="0" y="17"/>
                </a:lnTo>
                <a:lnTo>
                  <a:pt x="0" y="46"/>
                </a:lnTo>
              </a:path>
            </a:pathLst>
          </a:custGeom>
          <a:noFill/>
          <a:ln w="0">
            <a:solidFill>
              <a:srgbClr val="000000"/>
            </a:solidFill>
            <a:round/>
            <a:headEnd/>
            <a:tailEnd/>
          </a:ln>
        </p:spPr>
        <p:txBody>
          <a:bodyPr/>
          <a:lstStyle/>
          <a:p>
            <a:endParaRPr lang="en-US"/>
          </a:p>
        </p:txBody>
      </p:sp>
      <p:sp>
        <p:nvSpPr>
          <p:cNvPr id="1455" name="Freeform 1534"/>
          <p:cNvSpPr>
            <a:spLocks/>
          </p:cNvSpPr>
          <p:nvPr/>
        </p:nvSpPr>
        <p:spPr bwMode="auto">
          <a:xfrm>
            <a:off x="4932363" y="3011627"/>
            <a:ext cx="28575" cy="73025"/>
          </a:xfrm>
          <a:custGeom>
            <a:avLst/>
            <a:gdLst>
              <a:gd name="T0" fmla="*/ 2147483647 w 18"/>
              <a:gd name="T1" fmla="*/ 0 h 46"/>
              <a:gd name="T2" fmla="*/ 2147483647 w 18"/>
              <a:gd name="T3" fmla="*/ 2147483647 h 46"/>
              <a:gd name="T4" fmla="*/ 0 w 18"/>
              <a:gd name="T5" fmla="*/ 2147483647 h 46"/>
              <a:gd name="T6" fmla="*/ 0 w 18"/>
              <a:gd name="T7" fmla="*/ 2147483647 h 46"/>
              <a:gd name="T8" fmla="*/ 0 60000 65536"/>
              <a:gd name="T9" fmla="*/ 0 60000 65536"/>
              <a:gd name="T10" fmla="*/ 0 60000 65536"/>
              <a:gd name="T11" fmla="*/ 0 60000 65536"/>
              <a:gd name="T12" fmla="*/ 0 w 18"/>
              <a:gd name="T13" fmla="*/ 0 h 46"/>
              <a:gd name="T14" fmla="*/ 18 w 18"/>
              <a:gd name="T15" fmla="*/ 46 h 46"/>
            </a:gdLst>
            <a:ahLst/>
            <a:cxnLst>
              <a:cxn ang="T8">
                <a:pos x="T0" y="T1"/>
              </a:cxn>
              <a:cxn ang="T9">
                <a:pos x="T2" y="T3"/>
              </a:cxn>
              <a:cxn ang="T10">
                <a:pos x="T4" y="T5"/>
              </a:cxn>
              <a:cxn ang="T11">
                <a:pos x="T6" y="T7"/>
              </a:cxn>
            </a:cxnLst>
            <a:rect l="T12" t="T13" r="T14" b="T15"/>
            <a:pathLst>
              <a:path w="18" h="46">
                <a:moveTo>
                  <a:pt x="18" y="0"/>
                </a:moveTo>
                <a:lnTo>
                  <a:pt x="18" y="17"/>
                </a:lnTo>
                <a:lnTo>
                  <a:pt x="0" y="17"/>
                </a:lnTo>
                <a:lnTo>
                  <a:pt x="0" y="46"/>
                </a:lnTo>
              </a:path>
            </a:pathLst>
          </a:custGeom>
          <a:noFill/>
          <a:ln w="0">
            <a:solidFill>
              <a:srgbClr val="000000"/>
            </a:solidFill>
            <a:round/>
            <a:headEnd/>
            <a:tailEnd/>
          </a:ln>
        </p:spPr>
        <p:txBody>
          <a:bodyPr/>
          <a:lstStyle/>
          <a:p>
            <a:endParaRPr lang="en-US"/>
          </a:p>
        </p:txBody>
      </p:sp>
      <p:sp>
        <p:nvSpPr>
          <p:cNvPr id="1456" name="Freeform 1535"/>
          <p:cNvSpPr>
            <a:spLocks/>
          </p:cNvSpPr>
          <p:nvPr/>
        </p:nvSpPr>
        <p:spPr bwMode="auto">
          <a:xfrm>
            <a:off x="4791075" y="3011627"/>
            <a:ext cx="100013" cy="73025"/>
          </a:xfrm>
          <a:custGeom>
            <a:avLst/>
            <a:gdLst>
              <a:gd name="T0" fmla="*/ 0 w 63"/>
              <a:gd name="T1" fmla="*/ 0 h 46"/>
              <a:gd name="T2" fmla="*/ 0 w 63"/>
              <a:gd name="T3" fmla="*/ 2147483647 h 46"/>
              <a:gd name="T4" fmla="*/ 2147483647 w 63"/>
              <a:gd name="T5" fmla="*/ 2147483647 h 46"/>
              <a:gd name="T6" fmla="*/ 2147483647 w 63"/>
              <a:gd name="T7" fmla="*/ 2147483647 h 46"/>
              <a:gd name="T8" fmla="*/ 0 60000 65536"/>
              <a:gd name="T9" fmla="*/ 0 60000 65536"/>
              <a:gd name="T10" fmla="*/ 0 60000 65536"/>
              <a:gd name="T11" fmla="*/ 0 60000 65536"/>
              <a:gd name="T12" fmla="*/ 0 w 63"/>
              <a:gd name="T13" fmla="*/ 0 h 46"/>
              <a:gd name="T14" fmla="*/ 63 w 63"/>
              <a:gd name="T15" fmla="*/ 46 h 46"/>
            </a:gdLst>
            <a:ahLst/>
            <a:cxnLst>
              <a:cxn ang="T8">
                <a:pos x="T0" y="T1"/>
              </a:cxn>
              <a:cxn ang="T9">
                <a:pos x="T2" y="T3"/>
              </a:cxn>
              <a:cxn ang="T10">
                <a:pos x="T4" y="T5"/>
              </a:cxn>
              <a:cxn ang="T11">
                <a:pos x="T6" y="T7"/>
              </a:cxn>
            </a:cxnLst>
            <a:rect l="T12" t="T13" r="T14" b="T15"/>
            <a:pathLst>
              <a:path w="63" h="46">
                <a:moveTo>
                  <a:pt x="0" y="0"/>
                </a:moveTo>
                <a:lnTo>
                  <a:pt x="0" y="17"/>
                </a:lnTo>
                <a:lnTo>
                  <a:pt x="63" y="17"/>
                </a:lnTo>
                <a:lnTo>
                  <a:pt x="63" y="46"/>
                </a:lnTo>
              </a:path>
            </a:pathLst>
          </a:custGeom>
          <a:noFill/>
          <a:ln w="0">
            <a:solidFill>
              <a:srgbClr val="000000"/>
            </a:solidFill>
            <a:round/>
            <a:headEnd/>
            <a:tailEnd/>
          </a:ln>
        </p:spPr>
        <p:txBody>
          <a:bodyPr/>
          <a:lstStyle/>
          <a:p>
            <a:endParaRPr lang="en-US"/>
          </a:p>
        </p:txBody>
      </p:sp>
      <p:sp>
        <p:nvSpPr>
          <p:cNvPr id="1457" name="Freeform 1536"/>
          <p:cNvSpPr>
            <a:spLocks/>
          </p:cNvSpPr>
          <p:nvPr/>
        </p:nvSpPr>
        <p:spPr bwMode="auto">
          <a:xfrm>
            <a:off x="5014913" y="3403739"/>
            <a:ext cx="0" cy="53975"/>
          </a:xfrm>
          <a:custGeom>
            <a:avLst/>
            <a:gdLst>
              <a:gd name="T0" fmla="*/ 2147483647 h 34"/>
              <a:gd name="T1" fmla="*/ 0 h 34"/>
              <a:gd name="T2" fmla="*/ 2147483647 h 34"/>
              <a:gd name="T3" fmla="*/ 2147483647 h 34"/>
              <a:gd name="T4" fmla="*/ 0 60000 65536"/>
              <a:gd name="T5" fmla="*/ 0 60000 65536"/>
              <a:gd name="T6" fmla="*/ 0 60000 65536"/>
              <a:gd name="T7" fmla="*/ 0 60000 65536"/>
              <a:gd name="T8" fmla="*/ 0 h 34"/>
              <a:gd name="T9" fmla="*/ 34 h 34"/>
            </a:gdLst>
            <a:ahLst/>
            <a:cxnLst>
              <a:cxn ang="T4">
                <a:pos x="0" y="T0"/>
              </a:cxn>
              <a:cxn ang="T5">
                <a:pos x="0" y="T1"/>
              </a:cxn>
              <a:cxn ang="T6">
                <a:pos x="0" y="T2"/>
              </a:cxn>
              <a:cxn ang="T7">
                <a:pos x="0" y="T3"/>
              </a:cxn>
            </a:cxnLst>
            <a:rect l="0" t="T8" r="0" b="T9"/>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1458" name="Freeform 1540"/>
          <p:cNvSpPr>
            <a:spLocks noEditPoints="1"/>
          </p:cNvSpPr>
          <p:nvPr/>
        </p:nvSpPr>
        <p:spPr bwMode="auto">
          <a:xfrm>
            <a:off x="4852988" y="3403739"/>
            <a:ext cx="161925" cy="53975"/>
          </a:xfrm>
          <a:custGeom>
            <a:avLst/>
            <a:gdLst>
              <a:gd name="T0" fmla="*/ 2147483647 w 102"/>
              <a:gd name="T1" fmla="*/ 2147483647 h 34"/>
              <a:gd name="T2" fmla="*/ 2147483647 w 102"/>
              <a:gd name="T3" fmla="*/ 0 h 34"/>
              <a:gd name="T4" fmla="*/ 0 w 102"/>
              <a:gd name="T5" fmla="*/ 0 h 34"/>
              <a:gd name="T6" fmla="*/ 0 w 102"/>
              <a:gd name="T7" fmla="*/ 2147483647 h 34"/>
              <a:gd name="T8" fmla="*/ 2147483647 w 102"/>
              <a:gd name="T9" fmla="*/ 2147483647 h 34"/>
              <a:gd name="T10" fmla="*/ 2147483647 w 102"/>
              <a:gd name="T11" fmla="*/ 2147483647 h 34"/>
              <a:gd name="T12" fmla="*/ 0 w 102"/>
              <a:gd name="T13" fmla="*/ 2147483647 h 34"/>
              <a:gd name="T14" fmla="*/ 0 w 102"/>
              <a:gd name="T15" fmla="*/ 0 h 34"/>
              <a:gd name="T16" fmla="*/ 0 w 102"/>
              <a:gd name="T17" fmla="*/ 2147483647 h 34"/>
              <a:gd name="T18" fmla="*/ 0 w 102"/>
              <a:gd name="T19" fmla="*/ 2147483647 h 34"/>
              <a:gd name="T20" fmla="*/ 2147483647 w 102"/>
              <a:gd name="T21" fmla="*/ 2147483647 h 34"/>
              <a:gd name="T22" fmla="*/ 2147483647 w 102"/>
              <a:gd name="T23" fmla="*/ 0 h 34"/>
              <a:gd name="T24" fmla="*/ 2147483647 w 102"/>
              <a:gd name="T25" fmla="*/ 2147483647 h 34"/>
              <a:gd name="T26" fmla="*/ 2147483647 w 102"/>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34"/>
              <a:gd name="T44" fmla="*/ 102 w 102"/>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34">
                <a:moveTo>
                  <a:pt x="102" y="34"/>
                </a:moveTo>
                <a:lnTo>
                  <a:pt x="102" y="0"/>
                </a:lnTo>
                <a:lnTo>
                  <a:pt x="0" y="0"/>
                </a:lnTo>
                <a:lnTo>
                  <a:pt x="0" y="34"/>
                </a:lnTo>
                <a:lnTo>
                  <a:pt x="102" y="34"/>
                </a:lnTo>
                <a:close/>
                <a:moveTo>
                  <a:pt x="0" y="34"/>
                </a:moveTo>
                <a:lnTo>
                  <a:pt x="0" y="0"/>
                </a:lnTo>
                <a:lnTo>
                  <a:pt x="0" y="34"/>
                </a:lnTo>
                <a:close/>
                <a:moveTo>
                  <a:pt x="102" y="34"/>
                </a:moveTo>
                <a:lnTo>
                  <a:pt x="102" y="0"/>
                </a:lnTo>
                <a:lnTo>
                  <a:pt x="102" y="34"/>
                </a:lnTo>
                <a:close/>
              </a:path>
            </a:pathLst>
          </a:custGeom>
          <a:solidFill>
            <a:srgbClr val="EAEAEA"/>
          </a:solidFill>
          <a:ln w="9525">
            <a:noFill/>
            <a:round/>
            <a:headEnd/>
            <a:tailEnd/>
          </a:ln>
        </p:spPr>
        <p:txBody>
          <a:bodyPr/>
          <a:lstStyle/>
          <a:p>
            <a:endParaRPr lang="en-US"/>
          </a:p>
        </p:txBody>
      </p:sp>
      <p:sp>
        <p:nvSpPr>
          <p:cNvPr id="1459" name="Freeform 1541"/>
          <p:cNvSpPr>
            <a:spLocks/>
          </p:cNvSpPr>
          <p:nvPr/>
        </p:nvSpPr>
        <p:spPr bwMode="auto">
          <a:xfrm>
            <a:off x="4852988" y="3403739"/>
            <a:ext cx="161925" cy="53975"/>
          </a:xfrm>
          <a:custGeom>
            <a:avLst/>
            <a:gdLst>
              <a:gd name="T0" fmla="*/ 2147483647 w 102"/>
              <a:gd name="T1" fmla="*/ 2147483647 h 34"/>
              <a:gd name="T2" fmla="*/ 2147483647 w 102"/>
              <a:gd name="T3" fmla="*/ 0 h 34"/>
              <a:gd name="T4" fmla="*/ 0 w 102"/>
              <a:gd name="T5" fmla="*/ 0 h 34"/>
              <a:gd name="T6" fmla="*/ 0 w 102"/>
              <a:gd name="T7" fmla="*/ 2147483647 h 34"/>
              <a:gd name="T8" fmla="*/ 2147483647 w 102"/>
              <a:gd name="T9" fmla="*/ 2147483647 h 34"/>
              <a:gd name="T10" fmla="*/ 2147483647 w 102"/>
              <a:gd name="T11" fmla="*/ 2147483647 h 34"/>
              <a:gd name="T12" fmla="*/ 0 60000 65536"/>
              <a:gd name="T13" fmla="*/ 0 60000 65536"/>
              <a:gd name="T14" fmla="*/ 0 60000 65536"/>
              <a:gd name="T15" fmla="*/ 0 60000 65536"/>
              <a:gd name="T16" fmla="*/ 0 60000 65536"/>
              <a:gd name="T17" fmla="*/ 0 60000 65536"/>
              <a:gd name="T18" fmla="*/ 0 w 102"/>
              <a:gd name="T19" fmla="*/ 0 h 34"/>
              <a:gd name="T20" fmla="*/ 102 w 102"/>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02" h="34">
                <a:moveTo>
                  <a:pt x="102" y="34"/>
                </a:moveTo>
                <a:lnTo>
                  <a:pt x="102" y="0"/>
                </a:lnTo>
                <a:lnTo>
                  <a:pt x="0" y="0"/>
                </a:lnTo>
                <a:lnTo>
                  <a:pt x="0" y="34"/>
                </a:lnTo>
                <a:lnTo>
                  <a:pt x="102" y="34"/>
                </a:lnTo>
                <a:close/>
              </a:path>
            </a:pathLst>
          </a:custGeom>
          <a:noFill/>
          <a:ln w="0">
            <a:solidFill>
              <a:srgbClr val="000000"/>
            </a:solidFill>
            <a:round/>
            <a:headEnd/>
            <a:tailEnd/>
          </a:ln>
        </p:spPr>
        <p:txBody>
          <a:bodyPr/>
          <a:lstStyle/>
          <a:p>
            <a:endParaRPr lang="en-US"/>
          </a:p>
        </p:txBody>
      </p:sp>
      <p:sp>
        <p:nvSpPr>
          <p:cNvPr id="1460" name="Freeform 1542"/>
          <p:cNvSpPr>
            <a:spLocks/>
          </p:cNvSpPr>
          <p:nvPr/>
        </p:nvSpPr>
        <p:spPr bwMode="auto">
          <a:xfrm>
            <a:off x="4852988" y="3403739"/>
            <a:ext cx="0" cy="53975"/>
          </a:xfrm>
          <a:custGeom>
            <a:avLst/>
            <a:gdLst>
              <a:gd name="T0" fmla="*/ 2147483647 h 34"/>
              <a:gd name="T1" fmla="*/ 0 h 34"/>
              <a:gd name="T2" fmla="*/ 2147483647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1461" name="Freeform 1543"/>
          <p:cNvSpPr>
            <a:spLocks/>
          </p:cNvSpPr>
          <p:nvPr/>
        </p:nvSpPr>
        <p:spPr bwMode="auto">
          <a:xfrm>
            <a:off x="5014913" y="3403739"/>
            <a:ext cx="0" cy="53975"/>
          </a:xfrm>
          <a:custGeom>
            <a:avLst/>
            <a:gdLst>
              <a:gd name="T0" fmla="*/ 2147483647 h 34"/>
              <a:gd name="T1" fmla="*/ 0 h 34"/>
              <a:gd name="T2" fmla="*/ 2147483647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1462" name="Freeform 1544"/>
          <p:cNvSpPr>
            <a:spLocks/>
          </p:cNvSpPr>
          <p:nvPr/>
        </p:nvSpPr>
        <p:spPr bwMode="auto">
          <a:xfrm>
            <a:off x="5394325" y="2959239"/>
            <a:ext cx="0" cy="53975"/>
          </a:xfrm>
          <a:custGeom>
            <a:avLst/>
            <a:gdLst>
              <a:gd name="T0" fmla="*/ 2147483647 h 34"/>
              <a:gd name="T1" fmla="*/ 0 h 34"/>
              <a:gd name="T2" fmla="*/ 2147483647 h 34"/>
              <a:gd name="T3" fmla="*/ 2147483647 h 34"/>
              <a:gd name="T4" fmla="*/ 0 60000 65536"/>
              <a:gd name="T5" fmla="*/ 0 60000 65536"/>
              <a:gd name="T6" fmla="*/ 0 60000 65536"/>
              <a:gd name="T7" fmla="*/ 0 60000 65536"/>
              <a:gd name="T8" fmla="*/ 0 h 34"/>
              <a:gd name="T9" fmla="*/ 34 h 34"/>
            </a:gdLst>
            <a:ahLst/>
            <a:cxnLst>
              <a:cxn ang="T4">
                <a:pos x="0" y="T0"/>
              </a:cxn>
              <a:cxn ang="T5">
                <a:pos x="0" y="T1"/>
              </a:cxn>
              <a:cxn ang="T6">
                <a:pos x="0" y="T2"/>
              </a:cxn>
              <a:cxn ang="T7">
                <a:pos x="0" y="T3"/>
              </a:cxn>
            </a:cxnLst>
            <a:rect l="0" t="T8" r="0" b="T9"/>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1463" name="Freeform 1545"/>
          <p:cNvSpPr>
            <a:spLocks/>
          </p:cNvSpPr>
          <p:nvPr/>
        </p:nvSpPr>
        <p:spPr bwMode="auto">
          <a:xfrm>
            <a:off x="5230813" y="3013214"/>
            <a:ext cx="163512" cy="0"/>
          </a:xfrm>
          <a:custGeom>
            <a:avLst/>
            <a:gdLst>
              <a:gd name="T0" fmla="*/ 2147483647 w 103"/>
              <a:gd name="T1" fmla="*/ 0 w 103"/>
              <a:gd name="T2" fmla="*/ 2147483647 w 103"/>
              <a:gd name="T3" fmla="*/ 2147483647 w 103"/>
              <a:gd name="T4" fmla="*/ 0 60000 65536"/>
              <a:gd name="T5" fmla="*/ 0 60000 65536"/>
              <a:gd name="T6" fmla="*/ 0 60000 65536"/>
              <a:gd name="T7" fmla="*/ 0 60000 65536"/>
              <a:gd name="T8" fmla="*/ 0 w 103"/>
              <a:gd name="T9" fmla="*/ 103 w 103"/>
            </a:gdLst>
            <a:ahLst/>
            <a:cxnLst>
              <a:cxn ang="T4">
                <a:pos x="T0" y="0"/>
              </a:cxn>
              <a:cxn ang="T5">
                <a:pos x="T1" y="0"/>
              </a:cxn>
              <a:cxn ang="T6">
                <a:pos x="T2" y="0"/>
              </a:cxn>
              <a:cxn ang="T7">
                <a:pos x="T3" y="0"/>
              </a:cxn>
            </a:cxnLst>
            <a:rect l="T8" t="0" r="T9" b="0"/>
            <a:pathLst>
              <a:path w="103">
                <a:moveTo>
                  <a:pt x="103" y="0"/>
                </a:moveTo>
                <a:lnTo>
                  <a:pt x="0" y="0"/>
                </a:lnTo>
                <a:lnTo>
                  <a:pt x="103" y="0"/>
                </a:lnTo>
                <a:close/>
              </a:path>
            </a:pathLst>
          </a:custGeom>
          <a:noFill/>
          <a:ln w="0">
            <a:solidFill>
              <a:srgbClr val="000000"/>
            </a:solidFill>
            <a:round/>
            <a:headEnd/>
            <a:tailEnd/>
          </a:ln>
        </p:spPr>
        <p:txBody>
          <a:bodyPr/>
          <a:lstStyle/>
          <a:p>
            <a:endParaRPr lang="en-US"/>
          </a:p>
        </p:txBody>
      </p:sp>
      <p:sp>
        <p:nvSpPr>
          <p:cNvPr id="1464" name="Freeform 1546"/>
          <p:cNvSpPr>
            <a:spLocks/>
          </p:cNvSpPr>
          <p:nvPr/>
        </p:nvSpPr>
        <p:spPr bwMode="auto">
          <a:xfrm>
            <a:off x="5230813" y="3013214"/>
            <a:ext cx="163512" cy="0"/>
          </a:xfrm>
          <a:custGeom>
            <a:avLst/>
            <a:gdLst>
              <a:gd name="T0" fmla="*/ 2147483647 w 103"/>
              <a:gd name="T1" fmla="*/ 0 w 103"/>
              <a:gd name="T2" fmla="*/ 2147483647 w 103"/>
              <a:gd name="T3" fmla="*/ 2147483647 w 103"/>
              <a:gd name="T4" fmla="*/ 0 60000 65536"/>
              <a:gd name="T5" fmla="*/ 0 60000 65536"/>
              <a:gd name="T6" fmla="*/ 0 60000 65536"/>
              <a:gd name="T7" fmla="*/ 0 60000 65536"/>
              <a:gd name="T8" fmla="*/ 0 w 103"/>
              <a:gd name="T9" fmla="*/ 103 w 103"/>
            </a:gdLst>
            <a:ahLst/>
            <a:cxnLst>
              <a:cxn ang="T4">
                <a:pos x="T0" y="0"/>
              </a:cxn>
              <a:cxn ang="T5">
                <a:pos x="T1" y="0"/>
              </a:cxn>
              <a:cxn ang="T6">
                <a:pos x="T2" y="0"/>
              </a:cxn>
              <a:cxn ang="T7">
                <a:pos x="T3" y="0"/>
              </a:cxn>
            </a:cxnLst>
            <a:rect l="T8" t="0" r="T9" b="0"/>
            <a:pathLst>
              <a:path w="103">
                <a:moveTo>
                  <a:pt x="103" y="0"/>
                </a:moveTo>
                <a:lnTo>
                  <a:pt x="0" y="0"/>
                </a:lnTo>
                <a:lnTo>
                  <a:pt x="103" y="0"/>
                </a:lnTo>
                <a:close/>
              </a:path>
            </a:pathLst>
          </a:custGeom>
          <a:noFill/>
          <a:ln w="0">
            <a:solidFill>
              <a:srgbClr val="000000"/>
            </a:solidFill>
            <a:round/>
            <a:headEnd/>
            <a:tailEnd/>
          </a:ln>
        </p:spPr>
        <p:txBody>
          <a:bodyPr/>
          <a:lstStyle/>
          <a:p>
            <a:endParaRPr lang="en-US"/>
          </a:p>
        </p:txBody>
      </p:sp>
      <p:sp>
        <p:nvSpPr>
          <p:cNvPr id="1465" name="Freeform 1547"/>
          <p:cNvSpPr>
            <a:spLocks/>
          </p:cNvSpPr>
          <p:nvPr/>
        </p:nvSpPr>
        <p:spPr bwMode="auto">
          <a:xfrm>
            <a:off x="5230813" y="3013214"/>
            <a:ext cx="163512" cy="0"/>
          </a:xfrm>
          <a:custGeom>
            <a:avLst/>
            <a:gdLst>
              <a:gd name="T0" fmla="*/ 2147483647 w 103"/>
              <a:gd name="T1" fmla="*/ 0 w 103"/>
              <a:gd name="T2" fmla="*/ 2147483647 w 103"/>
              <a:gd name="T3" fmla="*/ 2147483647 w 103"/>
              <a:gd name="T4" fmla="*/ 0 60000 65536"/>
              <a:gd name="T5" fmla="*/ 0 60000 65536"/>
              <a:gd name="T6" fmla="*/ 0 60000 65536"/>
              <a:gd name="T7" fmla="*/ 0 60000 65536"/>
              <a:gd name="T8" fmla="*/ 0 w 103"/>
              <a:gd name="T9" fmla="*/ 103 w 103"/>
            </a:gdLst>
            <a:ahLst/>
            <a:cxnLst>
              <a:cxn ang="T4">
                <a:pos x="T0" y="0"/>
              </a:cxn>
              <a:cxn ang="T5">
                <a:pos x="T1" y="0"/>
              </a:cxn>
              <a:cxn ang="T6">
                <a:pos x="T2" y="0"/>
              </a:cxn>
              <a:cxn ang="T7">
                <a:pos x="T3" y="0"/>
              </a:cxn>
            </a:cxnLst>
            <a:rect l="T8" t="0" r="T9" b="0"/>
            <a:pathLst>
              <a:path w="103">
                <a:moveTo>
                  <a:pt x="103" y="0"/>
                </a:moveTo>
                <a:lnTo>
                  <a:pt x="0" y="0"/>
                </a:lnTo>
                <a:lnTo>
                  <a:pt x="103" y="0"/>
                </a:lnTo>
                <a:close/>
              </a:path>
            </a:pathLst>
          </a:custGeom>
          <a:noFill/>
          <a:ln w="0">
            <a:solidFill>
              <a:srgbClr val="000000"/>
            </a:solidFill>
            <a:round/>
            <a:headEnd/>
            <a:tailEnd/>
          </a:ln>
        </p:spPr>
        <p:txBody>
          <a:bodyPr/>
          <a:lstStyle/>
          <a:p>
            <a:endParaRPr lang="en-US"/>
          </a:p>
        </p:txBody>
      </p:sp>
      <p:sp>
        <p:nvSpPr>
          <p:cNvPr id="1466" name="Freeform 1548"/>
          <p:cNvSpPr>
            <a:spLocks noEditPoints="1"/>
          </p:cNvSpPr>
          <p:nvPr/>
        </p:nvSpPr>
        <p:spPr bwMode="auto">
          <a:xfrm>
            <a:off x="5230813" y="2959239"/>
            <a:ext cx="163512" cy="53975"/>
          </a:xfrm>
          <a:custGeom>
            <a:avLst/>
            <a:gdLst>
              <a:gd name="T0" fmla="*/ 2147483647 w 103"/>
              <a:gd name="T1" fmla="*/ 2147483647 h 34"/>
              <a:gd name="T2" fmla="*/ 2147483647 w 103"/>
              <a:gd name="T3" fmla="*/ 0 h 34"/>
              <a:gd name="T4" fmla="*/ 0 w 103"/>
              <a:gd name="T5" fmla="*/ 0 h 34"/>
              <a:gd name="T6" fmla="*/ 0 w 103"/>
              <a:gd name="T7" fmla="*/ 2147483647 h 34"/>
              <a:gd name="T8" fmla="*/ 2147483647 w 103"/>
              <a:gd name="T9" fmla="*/ 2147483647 h 34"/>
              <a:gd name="T10" fmla="*/ 2147483647 w 103"/>
              <a:gd name="T11" fmla="*/ 2147483647 h 34"/>
              <a:gd name="T12" fmla="*/ 0 w 103"/>
              <a:gd name="T13" fmla="*/ 2147483647 h 34"/>
              <a:gd name="T14" fmla="*/ 0 w 103"/>
              <a:gd name="T15" fmla="*/ 0 h 34"/>
              <a:gd name="T16" fmla="*/ 0 w 103"/>
              <a:gd name="T17" fmla="*/ 2147483647 h 34"/>
              <a:gd name="T18" fmla="*/ 0 w 103"/>
              <a:gd name="T19" fmla="*/ 2147483647 h 34"/>
              <a:gd name="T20" fmla="*/ 2147483647 w 103"/>
              <a:gd name="T21" fmla="*/ 2147483647 h 34"/>
              <a:gd name="T22" fmla="*/ 2147483647 w 103"/>
              <a:gd name="T23" fmla="*/ 0 h 34"/>
              <a:gd name="T24" fmla="*/ 2147483647 w 103"/>
              <a:gd name="T25" fmla="*/ 2147483647 h 34"/>
              <a:gd name="T26" fmla="*/ 2147483647 w 103"/>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3"/>
              <a:gd name="T43" fmla="*/ 0 h 34"/>
              <a:gd name="T44" fmla="*/ 103 w 103"/>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3" h="34">
                <a:moveTo>
                  <a:pt x="103" y="34"/>
                </a:moveTo>
                <a:lnTo>
                  <a:pt x="103" y="0"/>
                </a:lnTo>
                <a:lnTo>
                  <a:pt x="0" y="0"/>
                </a:lnTo>
                <a:lnTo>
                  <a:pt x="0" y="34"/>
                </a:lnTo>
                <a:lnTo>
                  <a:pt x="103" y="34"/>
                </a:lnTo>
                <a:close/>
                <a:moveTo>
                  <a:pt x="0" y="34"/>
                </a:moveTo>
                <a:lnTo>
                  <a:pt x="0" y="0"/>
                </a:lnTo>
                <a:lnTo>
                  <a:pt x="0" y="34"/>
                </a:lnTo>
                <a:close/>
                <a:moveTo>
                  <a:pt x="103" y="34"/>
                </a:moveTo>
                <a:lnTo>
                  <a:pt x="103" y="0"/>
                </a:lnTo>
                <a:lnTo>
                  <a:pt x="103" y="34"/>
                </a:lnTo>
                <a:close/>
              </a:path>
            </a:pathLst>
          </a:custGeom>
          <a:solidFill>
            <a:srgbClr val="FFFFFF"/>
          </a:solidFill>
          <a:ln w="9525">
            <a:noFill/>
            <a:round/>
            <a:headEnd/>
            <a:tailEnd/>
          </a:ln>
        </p:spPr>
        <p:txBody>
          <a:bodyPr/>
          <a:lstStyle/>
          <a:p>
            <a:endParaRPr lang="en-US"/>
          </a:p>
        </p:txBody>
      </p:sp>
      <p:sp>
        <p:nvSpPr>
          <p:cNvPr id="1467" name="Freeform 1549"/>
          <p:cNvSpPr>
            <a:spLocks/>
          </p:cNvSpPr>
          <p:nvPr/>
        </p:nvSpPr>
        <p:spPr bwMode="auto">
          <a:xfrm>
            <a:off x="5230813" y="2959239"/>
            <a:ext cx="163512" cy="53975"/>
          </a:xfrm>
          <a:custGeom>
            <a:avLst/>
            <a:gdLst>
              <a:gd name="T0" fmla="*/ 2147483647 w 103"/>
              <a:gd name="T1" fmla="*/ 2147483647 h 34"/>
              <a:gd name="T2" fmla="*/ 2147483647 w 103"/>
              <a:gd name="T3" fmla="*/ 0 h 34"/>
              <a:gd name="T4" fmla="*/ 0 w 103"/>
              <a:gd name="T5" fmla="*/ 0 h 34"/>
              <a:gd name="T6" fmla="*/ 0 w 103"/>
              <a:gd name="T7" fmla="*/ 2147483647 h 34"/>
              <a:gd name="T8" fmla="*/ 2147483647 w 103"/>
              <a:gd name="T9" fmla="*/ 2147483647 h 34"/>
              <a:gd name="T10" fmla="*/ 2147483647 w 103"/>
              <a:gd name="T11" fmla="*/ 2147483647 h 34"/>
              <a:gd name="T12" fmla="*/ 0 60000 65536"/>
              <a:gd name="T13" fmla="*/ 0 60000 65536"/>
              <a:gd name="T14" fmla="*/ 0 60000 65536"/>
              <a:gd name="T15" fmla="*/ 0 60000 65536"/>
              <a:gd name="T16" fmla="*/ 0 60000 65536"/>
              <a:gd name="T17" fmla="*/ 0 60000 65536"/>
              <a:gd name="T18" fmla="*/ 0 w 103"/>
              <a:gd name="T19" fmla="*/ 0 h 34"/>
              <a:gd name="T20" fmla="*/ 103 w 10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03" h="34">
                <a:moveTo>
                  <a:pt x="103" y="34"/>
                </a:moveTo>
                <a:lnTo>
                  <a:pt x="103" y="0"/>
                </a:lnTo>
                <a:lnTo>
                  <a:pt x="0" y="0"/>
                </a:lnTo>
                <a:lnTo>
                  <a:pt x="0" y="34"/>
                </a:lnTo>
                <a:lnTo>
                  <a:pt x="103" y="34"/>
                </a:lnTo>
                <a:close/>
              </a:path>
            </a:pathLst>
          </a:custGeom>
          <a:noFill/>
          <a:ln w="0">
            <a:solidFill>
              <a:srgbClr val="000000"/>
            </a:solidFill>
            <a:round/>
            <a:headEnd/>
            <a:tailEnd/>
          </a:ln>
        </p:spPr>
        <p:txBody>
          <a:bodyPr/>
          <a:lstStyle/>
          <a:p>
            <a:endParaRPr lang="en-US"/>
          </a:p>
        </p:txBody>
      </p:sp>
      <p:sp>
        <p:nvSpPr>
          <p:cNvPr id="1468" name="Freeform 1550"/>
          <p:cNvSpPr>
            <a:spLocks/>
          </p:cNvSpPr>
          <p:nvPr/>
        </p:nvSpPr>
        <p:spPr bwMode="auto">
          <a:xfrm>
            <a:off x="5230813" y="2959239"/>
            <a:ext cx="0" cy="53975"/>
          </a:xfrm>
          <a:custGeom>
            <a:avLst/>
            <a:gdLst>
              <a:gd name="T0" fmla="*/ 2147483647 h 34"/>
              <a:gd name="T1" fmla="*/ 0 h 34"/>
              <a:gd name="T2" fmla="*/ 2147483647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1469" name="Freeform 1551"/>
          <p:cNvSpPr>
            <a:spLocks/>
          </p:cNvSpPr>
          <p:nvPr/>
        </p:nvSpPr>
        <p:spPr bwMode="auto">
          <a:xfrm>
            <a:off x="5394325" y="2959239"/>
            <a:ext cx="0" cy="53975"/>
          </a:xfrm>
          <a:custGeom>
            <a:avLst/>
            <a:gdLst>
              <a:gd name="T0" fmla="*/ 2147483647 h 34"/>
              <a:gd name="T1" fmla="*/ 0 h 34"/>
              <a:gd name="T2" fmla="*/ 2147483647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1470" name="Freeform 1552"/>
          <p:cNvSpPr>
            <a:spLocks/>
          </p:cNvSpPr>
          <p:nvPr/>
        </p:nvSpPr>
        <p:spPr bwMode="auto">
          <a:xfrm>
            <a:off x="4860925" y="2957652"/>
            <a:ext cx="0" cy="53975"/>
          </a:xfrm>
          <a:custGeom>
            <a:avLst/>
            <a:gdLst>
              <a:gd name="T0" fmla="*/ 2147483647 h 34"/>
              <a:gd name="T1" fmla="*/ 0 h 34"/>
              <a:gd name="T2" fmla="*/ 2147483647 h 34"/>
              <a:gd name="T3" fmla="*/ 2147483647 h 34"/>
              <a:gd name="T4" fmla="*/ 0 60000 65536"/>
              <a:gd name="T5" fmla="*/ 0 60000 65536"/>
              <a:gd name="T6" fmla="*/ 0 60000 65536"/>
              <a:gd name="T7" fmla="*/ 0 60000 65536"/>
              <a:gd name="T8" fmla="*/ 0 h 34"/>
              <a:gd name="T9" fmla="*/ 34 h 34"/>
            </a:gdLst>
            <a:ahLst/>
            <a:cxnLst>
              <a:cxn ang="T4">
                <a:pos x="0" y="T0"/>
              </a:cxn>
              <a:cxn ang="T5">
                <a:pos x="0" y="T1"/>
              </a:cxn>
              <a:cxn ang="T6">
                <a:pos x="0" y="T2"/>
              </a:cxn>
              <a:cxn ang="T7">
                <a:pos x="0" y="T3"/>
              </a:cxn>
            </a:cxnLst>
            <a:rect l="0" t="T8" r="0" b="T9"/>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1471" name="Freeform 1553"/>
          <p:cNvSpPr>
            <a:spLocks/>
          </p:cNvSpPr>
          <p:nvPr/>
        </p:nvSpPr>
        <p:spPr bwMode="auto">
          <a:xfrm>
            <a:off x="4719638" y="3011627"/>
            <a:ext cx="141287" cy="0"/>
          </a:xfrm>
          <a:custGeom>
            <a:avLst/>
            <a:gdLst>
              <a:gd name="T0" fmla="*/ 2147483647 w 89"/>
              <a:gd name="T1" fmla="*/ 0 w 89"/>
              <a:gd name="T2" fmla="*/ 2147483647 w 89"/>
              <a:gd name="T3" fmla="*/ 2147483647 w 89"/>
              <a:gd name="T4" fmla="*/ 0 60000 65536"/>
              <a:gd name="T5" fmla="*/ 0 60000 65536"/>
              <a:gd name="T6" fmla="*/ 0 60000 65536"/>
              <a:gd name="T7" fmla="*/ 0 60000 65536"/>
              <a:gd name="T8" fmla="*/ 0 w 89"/>
              <a:gd name="T9" fmla="*/ 89 w 89"/>
            </a:gdLst>
            <a:ahLst/>
            <a:cxnLst>
              <a:cxn ang="T4">
                <a:pos x="T0" y="0"/>
              </a:cxn>
              <a:cxn ang="T5">
                <a:pos x="T1" y="0"/>
              </a:cxn>
              <a:cxn ang="T6">
                <a:pos x="T2" y="0"/>
              </a:cxn>
              <a:cxn ang="T7">
                <a:pos x="T3" y="0"/>
              </a:cxn>
            </a:cxnLst>
            <a:rect l="T8" t="0" r="T9" b="0"/>
            <a:pathLst>
              <a:path w="89">
                <a:moveTo>
                  <a:pt x="89" y="0"/>
                </a:moveTo>
                <a:lnTo>
                  <a:pt x="0" y="0"/>
                </a:lnTo>
                <a:lnTo>
                  <a:pt x="89" y="0"/>
                </a:lnTo>
                <a:close/>
              </a:path>
            </a:pathLst>
          </a:custGeom>
          <a:noFill/>
          <a:ln w="0">
            <a:solidFill>
              <a:srgbClr val="000000"/>
            </a:solidFill>
            <a:round/>
            <a:headEnd/>
            <a:tailEnd/>
          </a:ln>
        </p:spPr>
        <p:txBody>
          <a:bodyPr/>
          <a:lstStyle/>
          <a:p>
            <a:endParaRPr lang="en-US"/>
          </a:p>
        </p:txBody>
      </p:sp>
      <p:sp>
        <p:nvSpPr>
          <p:cNvPr id="1472" name="Freeform 1554"/>
          <p:cNvSpPr>
            <a:spLocks/>
          </p:cNvSpPr>
          <p:nvPr/>
        </p:nvSpPr>
        <p:spPr bwMode="auto">
          <a:xfrm>
            <a:off x="4719638" y="3011627"/>
            <a:ext cx="141287" cy="0"/>
          </a:xfrm>
          <a:custGeom>
            <a:avLst/>
            <a:gdLst>
              <a:gd name="T0" fmla="*/ 2147483647 w 89"/>
              <a:gd name="T1" fmla="*/ 0 w 89"/>
              <a:gd name="T2" fmla="*/ 2147483647 w 89"/>
              <a:gd name="T3" fmla="*/ 2147483647 w 89"/>
              <a:gd name="T4" fmla="*/ 0 60000 65536"/>
              <a:gd name="T5" fmla="*/ 0 60000 65536"/>
              <a:gd name="T6" fmla="*/ 0 60000 65536"/>
              <a:gd name="T7" fmla="*/ 0 60000 65536"/>
              <a:gd name="T8" fmla="*/ 0 w 89"/>
              <a:gd name="T9" fmla="*/ 89 w 89"/>
            </a:gdLst>
            <a:ahLst/>
            <a:cxnLst>
              <a:cxn ang="T4">
                <a:pos x="T0" y="0"/>
              </a:cxn>
              <a:cxn ang="T5">
                <a:pos x="T1" y="0"/>
              </a:cxn>
              <a:cxn ang="T6">
                <a:pos x="T2" y="0"/>
              </a:cxn>
              <a:cxn ang="T7">
                <a:pos x="T3" y="0"/>
              </a:cxn>
            </a:cxnLst>
            <a:rect l="T8" t="0" r="T9" b="0"/>
            <a:pathLst>
              <a:path w="89">
                <a:moveTo>
                  <a:pt x="89" y="0"/>
                </a:moveTo>
                <a:lnTo>
                  <a:pt x="0" y="0"/>
                </a:lnTo>
                <a:lnTo>
                  <a:pt x="89" y="0"/>
                </a:lnTo>
                <a:close/>
              </a:path>
            </a:pathLst>
          </a:custGeom>
          <a:noFill/>
          <a:ln w="0">
            <a:solidFill>
              <a:srgbClr val="000000"/>
            </a:solidFill>
            <a:round/>
            <a:headEnd/>
            <a:tailEnd/>
          </a:ln>
        </p:spPr>
        <p:txBody>
          <a:bodyPr/>
          <a:lstStyle/>
          <a:p>
            <a:endParaRPr lang="en-US"/>
          </a:p>
        </p:txBody>
      </p:sp>
      <p:sp>
        <p:nvSpPr>
          <p:cNvPr id="1473" name="Freeform 1555"/>
          <p:cNvSpPr>
            <a:spLocks/>
          </p:cNvSpPr>
          <p:nvPr/>
        </p:nvSpPr>
        <p:spPr bwMode="auto">
          <a:xfrm>
            <a:off x="4719638" y="3011627"/>
            <a:ext cx="141287" cy="0"/>
          </a:xfrm>
          <a:custGeom>
            <a:avLst/>
            <a:gdLst>
              <a:gd name="T0" fmla="*/ 2147483647 w 89"/>
              <a:gd name="T1" fmla="*/ 0 w 89"/>
              <a:gd name="T2" fmla="*/ 2147483647 w 89"/>
              <a:gd name="T3" fmla="*/ 2147483647 w 89"/>
              <a:gd name="T4" fmla="*/ 0 60000 65536"/>
              <a:gd name="T5" fmla="*/ 0 60000 65536"/>
              <a:gd name="T6" fmla="*/ 0 60000 65536"/>
              <a:gd name="T7" fmla="*/ 0 60000 65536"/>
              <a:gd name="T8" fmla="*/ 0 w 89"/>
              <a:gd name="T9" fmla="*/ 89 w 89"/>
            </a:gdLst>
            <a:ahLst/>
            <a:cxnLst>
              <a:cxn ang="T4">
                <a:pos x="T0" y="0"/>
              </a:cxn>
              <a:cxn ang="T5">
                <a:pos x="T1" y="0"/>
              </a:cxn>
              <a:cxn ang="T6">
                <a:pos x="T2" y="0"/>
              </a:cxn>
              <a:cxn ang="T7">
                <a:pos x="T3" y="0"/>
              </a:cxn>
            </a:cxnLst>
            <a:rect l="T8" t="0" r="T9" b="0"/>
            <a:pathLst>
              <a:path w="89">
                <a:moveTo>
                  <a:pt x="89" y="0"/>
                </a:moveTo>
                <a:lnTo>
                  <a:pt x="0" y="0"/>
                </a:lnTo>
                <a:lnTo>
                  <a:pt x="89" y="0"/>
                </a:lnTo>
                <a:close/>
              </a:path>
            </a:pathLst>
          </a:custGeom>
          <a:noFill/>
          <a:ln w="0">
            <a:solidFill>
              <a:srgbClr val="000000"/>
            </a:solidFill>
            <a:round/>
            <a:headEnd/>
            <a:tailEnd/>
          </a:ln>
        </p:spPr>
        <p:txBody>
          <a:bodyPr/>
          <a:lstStyle/>
          <a:p>
            <a:endParaRPr lang="en-US"/>
          </a:p>
        </p:txBody>
      </p:sp>
      <p:sp>
        <p:nvSpPr>
          <p:cNvPr id="1474" name="Freeform 1556"/>
          <p:cNvSpPr>
            <a:spLocks noEditPoints="1"/>
          </p:cNvSpPr>
          <p:nvPr/>
        </p:nvSpPr>
        <p:spPr bwMode="auto">
          <a:xfrm>
            <a:off x="4719638" y="2957652"/>
            <a:ext cx="141287" cy="53975"/>
          </a:xfrm>
          <a:custGeom>
            <a:avLst/>
            <a:gdLst>
              <a:gd name="T0" fmla="*/ 2147483647 w 89"/>
              <a:gd name="T1" fmla="*/ 2147483647 h 34"/>
              <a:gd name="T2" fmla="*/ 2147483647 w 89"/>
              <a:gd name="T3" fmla="*/ 0 h 34"/>
              <a:gd name="T4" fmla="*/ 0 w 89"/>
              <a:gd name="T5" fmla="*/ 0 h 34"/>
              <a:gd name="T6" fmla="*/ 0 w 89"/>
              <a:gd name="T7" fmla="*/ 2147483647 h 34"/>
              <a:gd name="T8" fmla="*/ 2147483647 w 89"/>
              <a:gd name="T9" fmla="*/ 2147483647 h 34"/>
              <a:gd name="T10" fmla="*/ 2147483647 w 89"/>
              <a:gd name="T11" fmla="*/ 2147483647 h 34"/>
              <a:gd name="T12" fmla="*/ 0 w 89"/>
              <a:gd name="T13" fmla="*/ 2147483647 h 34"/>
              <a:gd name="T14" fmla="*/ 0 w 89"/>
              <a:gd name="T15" fmla="*/ 0 h 34"/>
              <a:gd name="T16" fmla="*/ 0 w 89"/>
              <a:gd name="T17" fmla="*/ 2147483647 h 34"/>
              <a:gd name="T18" fmla="*/ 0 w 89"/>
              <a:gd name="T19" fmla="*/ 2147483647 h 34"/>
              <a:gd name="T20" fmla="*/ 2147483647 w 89"/>
              <a:gd name="T21" fmla="*/ 2147483647 h 34"/>
              <a:gd name="T22" fmla="*/ 2147483647 w 89"/>
              <a:gd name="T23" fmla="*/ 0 h 34"/>
              <a:gd name="T24" fmla="*/ 2147483647 w 89"/>
              <a:gd name="T25" fmla="*/ 2147483647 h 34"/>
              <a:gd name="T26" fmla="*/ 2147483647 w 89"/>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9"/>
              <a:gd name="T43" fmla="*/ 0 h 34"/>
              <a:gd name="T44" fmla="*/ 89 w 89"/>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9" h="34">
                <a:moveTo>
                  <a:pt x="89" y="34"/>
                </a:moveTo>
                <a:lnTo>
                  <a:pt x="89" y="0"/>
                </a:lnTo>
                <a:lnTo>
                  <a:pt x="0" y="0"/>
                </a:lnTo>
                <a:lnTo>
                  <a:pt x="0" y="34"/>
                </a:lnTo>
                <a:lnTo>
                  <a:pt x="89" y="34"/>
                </a:lnTo>
                <a:close/>
                <a:moveTo>
                  <a:pt x="0" y="34"/>
                </a:moveTo>
                <a:lnTo>
                  <a:pt x="0" y="0"/>
                </a:lnTo>
                <a:lnTo>
                  <a:pt x="0" y="34"/>
                </a:lnTo>
                <a:close/>
                <a:moveTo>
                  <a:pt x="89" y="34"/>
                </a:moveTo>
                <a:lnTo>
                  <a:pt x="89" y="0"/>
                </a:lnTo>
                <a:lnTo>
                  <a:pt x="89" y="34"/>
                </a:lnTo>
                <a:close/>
              </a:path>
            </a:pathLst>
          </a:custGeom>
          <a:solidFill>
            <a:srgbClr val="FFFFFF"/>
          </a:solidFill>
          <a:ln w="9525">
            <a:noFill/>
            <a:round/>
            <a:headEnd/>
            <a:tailEnd/>
          </a:ln>
        </p:spPr>
        <p:txBody>
          <a:bodyPr/>
          <a:lstStyle/>
          <a:p>
            <a:endParaRPr lang="en-US"/>
          </a:p>
        </p:txBody>
      </p:sp>
      <p:sp>
        <p:nvSpPr>
          <p:cNvPr id="1475" name="Freeform 1557"/>
          <p:cNvSpPr>
            <a:spLocks/>
          </p:cNvSpPr>
          <p:nvPr/>
        </p:nvSpPr>
        <p:spPr bwMode="auto">
          <a:xfrm>
            <a:off x="4719638" y="2957652"/>
            <a:ext cx="141287" cy="53975"/>
          </a:xfrm>
          <a:custGeom>
            <a:avLst/>
            <a:gdLst>
              <a:gd name="T0" fmla="*/ 2147483647 w 89"/>
              <a:gd name="T1" fmla="*/ 2147483647 h 34"/>
              <a:gd name="T2" fmla="*/ 2147483647 w 89"/>
              <a:gd name="T3" fmla="*/ 0 h 34"/>
              <a:gd name="T4" fmla="*/ 0 w 89"/>
              <a:gd name="T5" fmla="*/ 0 h 34"/>
              <a:gd name="T6" fmla="*/ 0 w 89"/>
              <a:gd name="T7" fmla="*/ 2147483647 h 34"/>
              <a:gd name="T8" fmla="*/ 2147483647 w 89"/>
              <a:gd name="T9" fmla="*/ 2147483647 h 34"/>
              <a:gd name="T10" fmla="*/ 2147483647 w 89"/>
              <a:gd name="T11" fmla="*/ 2147483647 h 34"/>
              <a:gd name="T12" fmla="*/ 0 60000 65536"/>
              <a:gd name="T13" fmla="*/ 0 60000 65536"/>
              <a:gd name="T14" fmla="*/ 0 60000 65536"/>
              <a:gd name="T15" fmla="*/ 0 60000 65536"/>
              <a:gd name="T16" fmla="*/ 0 60000 65536"/>
              <a:gd name="T17" fmla="*/ 0 60000 65536"/>
              <a:gd name="T18" fmla="*/ 0 w 89"/>
              <a:gd name="T19" fmla="*/ 0 h 34"/>
              <a:gd name="T20" fmla="*/ 89 w 89"/>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89" h="34">
                <a:moveTo>
                  <a:pt x="89" y="34"/>
                </a:moveTo>
                <a:lnTo>
                  <a:pt x="89" y="0"/>
                </a:lnTo>
                <a:lnTo>
                  <a:pt x="0" y="0"/>
                </a:lnTo>
                <a:lnTo>
                  <a:pt x="0" y="34"/>
                </a:lnTo>
                <a:lnTo>
                  <a:pt x="89" y="34"/>
                </a:lnTo>
                <a:close/>
              </a:path>
            </a:pathLst>
          </a:custGeom>
          <a:noFill/>
          <a:ln w="0">
            <a:solidFill>
              <a:srgbClr val="000000"/>
            </a:solidFill>
            <a:round/>
            <a:headEnd/>
            <a:tailEnd/>
          </a:ln>
        </p:spPr>
        <p:txBody>
          <a:bodyPr/>
          <a:lstStyle/>
          <a:p>
            <a:endParaRPr lang="en-US"/>
          </a:p>
        </p:txBody>
      </p:sp>
      <p:sp>
        <p:nvSpPr>
          <p:cNvPr id="1476" name="Freeform 1558"/>
          <p:cNvSpPr>
            <a:spLocks/>
          </p:cNvSpPr>
          <p:nvPr/>
        </p:nvSpPr>
        <p:spPr bwMode="auto">
          <a:xfrm>
            <a:off x="4719638" y="2957652"/>
            <a:ext cx="0" cy="53975"/>
          </a:xfrm>
          <a:custGeom>
            <a:avLst/>
            <a:gdLst>
              <a:gd name="T0" fmla="*/ 2147483647 h 34"/>
              <a:gd name="T1" fmla="*/ 0 h 34"/>
              <a:gd name="T2" fmla="*/ 2147483647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1477" name="Freeform 1559"/>
          <p:cNvSpPr>
            <a:spLocks/>
          </p:cNvSpPr>
          <p:nvPr/>
        </p:nvSpPr>
        <p:spPr bwMode="auto">
          <a:xfrm>
            <a:off x="4860925" y="2957652"/>
            <a:ext cx="0" cy="53975"/>
          </a:xfrm>
          <a:custGeom>
            <a:avLst/>
            <a:gdLst>
              <a:gd name="T0" fmla="*/ 2147483647 h 34"/>
              <a:gd name="T1" fmla="*/ 0 h 34"/>
              <a:gd name="T2" fmla="*/ 2147483647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1478" name="Freeform 1560"/>
          <p:cNvSpPr>
            <a:spLocks/>
          </p:cNvSpPr>
          <p:nvPr/>
        </p:nvSpPr>
        <p:spPr bwMode="auto">
          <a:xfrm>
            <a:off x="5040313" y="2957652"/>
            <a:ext cx="0" cy="53975"/>
          </a:xfrm>
          <a:custGeom>
            <a:avLst/>
            <a:gdLst>
              <a:gd name="T0" fmla="*/ 2147483647 h 34"/>
              <a:gd name="T1" fmla="*/ 0 h 34"/>
              <a:gd name="T2" fmla="*/ 2147483647 h 34"/>
              <a:gd name="T3" fmla="*/ 2147483647 h 34"/>
              <a:gd name="T4" fmla="*/ 0 60000 65536"/>
              <a:gd name="T5" fmla="*/ 0 60000 65536"/>
              <a:gd name="T6" fmla="*/ 0 60000 65536"/>
              <a:gd name="T7" fmla="*/ 0 60000 65536"/>
              <a:gd name="T8" fmla="*/ 0 h 34"/>
              <a:gd name="T9" fmla="*/ 34 h 34"/>
            </a:gdLst>
            <a:ahLst/>
            <a:cxnLst>
              <a:cxn ang="T4">
                <a:pos x="0" y="T0"/>
              </a:cxn>
              <a:cxn ang="T5">
                <a:pos x="0" y="T1"/>
              </a:cxn>
              <a:cxn ang="T6">
                <a:pos x="0" y="T2"/>
              </a:cxn>
              <a:cxn ang="T7">
                <a:pos x="0" y="T3"/>
              </a:cxn>
            </a:cxnLst>
            <a:rect l="0" t="T8" r="0" b="T9"/>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1479" name="Freeform 1561"/>
          <p:cNvSpPr>
            <a:spLocks/>
          </p:cNvSpPr>
          <p:nvPr/>
        </p:nvSpPr>
        <p:spPr bwMode="auto">
          <a:xfrm>
            <a:off x="4881563" y="3011627"/>
            <a:ext cx="158750" cy="0"/>
          </a:xfrm>
          <a:custGeom>
            <a:avLst/>
            <a:gdLst>
              <a:gd name="T0" fmla="*/ 2147483647 w 100"/>
              <a:gd name="T1" fmla="*/ 0 w 100"/>
              <a:gd name="T2" fmla="*/ 2147483647 w 100"/>
              <a:gd name="T3" fmla="*/ 2147483647 w 100"/>
              <a:gd name="T4" fmla="*/ 0 60000 65536"/>
              <a:gd name="T5" fmla="*/ 0 60000 65536"/>
              <a:gd name="T6" fmla="*/ 0 60000 65536"/>
              <a:gd name="T7" fmla="*/ 0 60000 65536"/>
              <a:gd name="T8" fmla="*/ 0 w 100"/>
              <a:gd name="T9" fmla="*/ 100 w 100"/>
            </a:gdLst>
            <a:ahLst/>
            <a:cxnLst>
              <a:cxn ang="T4">
                <a:pos x="T0" y="0"/>
              </a:cxn>
              <a:cxn ang="T5">
                <a:pos x="T1" y="0"/>
              </a:cxn>
              <a:cxn ang="T6">
                <a:pos x="T2" y="0"/>
              </a:cxn>
              <a:cxn ang="T7">
                <a:pos x="T3" y="0"/>
              </a:cxn>
            </a:cxnLst>
            <a:rect l="T8" t="0" r="T9" b="0"/>
            <a:pathLst>
              <a:path w="100">
                <a:moveTo>
                  <a:pt x="100" y="0"/>
                </a:moveTo>
                <a:lnTo>
                  <a:pt x="0" y="0"/>
                </a:lnTo>
                <a:lnTo>
                  <a:pt x="100" y="0"/>
                </a:lnTo>
                <a:close/>
              </a:path>
            </a:pathLst>
          </a:custGeom>
          <a:noFill/>
          <a:ln w="0">
            <a:solidFill>
              <a:srgbClr val="000000"/>
            </a:solidFill>
            <a:round/>
            <a:headEnd/>
            <a:tailEnd/>
          </a:ln>
        </p:spPr>
        <p:txBody>
          <a:bodyPr/>
          <a:lstStyle/>
          <a:p>
            <a:endParaRPr lang="en-US"/>
          </a:p>
        </p:txBody>
      </p:sp>
      <p:sp>
        <p:nvSpPr>
          <p:cNvPr id="1480" name="Freeform 1562"/>
          <p:cNvSpPr>
            <a:spLocks/>
          </p:cNvSpPr>
          <p:nvPr/>
        </p:nvSpPr>
        <p:spPr bwMode="auto">
          <a:xfrm>
            <a:off x="4881563" y="3011627"/>
            <a:ext cx="158750" cy="0"/>
          </a:xfrm>
          <a:custGeom>
            <a:avLst/>
            <a:gdLst>
              <a:gd name="T0" fmla="*/ 2147483647 w 100"/>
              <a:gd name="T1" fmla="*/ 0 w 100"/>
              <a:gd name="T2" fmla="*/ 2147483647 w 100"/>
              <a:gd name="T3" fmla="*/ 2147483647 w 100"/>
              <a:gd name="T4" fmla="*/ 0 60000 65536"/>
              <a:gd name="T5" fmla="*/ 0 60000 65536"/>
              <a:gd name="T6" fmla="*/ 0 60000 65536"/>
              <a:gd name="T7" fmla="*/ 0 60000 65536"/>
              <a:gd name="T8" fmla="*/ 0 w 100"/>
              <a:gd name="T9" fmla="*/ 100 w 100"/>
            </a:gdLst>
            <a:ahLst/>
            <a:cxnLst>
              <a:cxn ang="T4">
                <a:pos x="T0" y="0"/>
              </a:cxn>
              <a:cxn ang="T5">
                <a:pos x="T1" y="0"/>
              </a:cxn>
              <a:cxn ang="T6">
                <a:pos x="T2" y="0"/>
              </a:cxn>
              <a:cxn ang="T7">
                <a:pos x="T3" y="0"/>
              </a:cxn>
            </a:cxnLst>
            <a:rect l="T8" t="0" r="T9" b="0"/>
            <a:pathLst>
              <a:path w="100">
                <a:moveTo>
                  <a:pt x="100" y="0"/>
                </a:moveTo>
                <a:lnTo>
                  <a:pt x="0" y="0"/>
                </a:lnTo>
                <a:lnTo>
                  <a:pt x="100" y="0"/>
                </a:lnTo>
                <a:close/>
              </a:path>
            </a:pathLst>
          </a:custGeom>
          <a:noFill/>
          <a:ln w="0">
            <a:solidFill>
              <a:srgbClr val="000000"/>
            </a:solidFill>
            <a:round/>
            <a:headEnd/>
            <a:tailEnd/>
          </a:ln>
        </p:spPr>
        <p:txBody>
          <a:bodyPr/>
          <a:lstStyle/>
          <a:p>
            <a:endParaRPr lang="en-US"/>
          </a:p>
        </p:txBody>
      </p:sp>
      <p:sp>
        <p:nvSpPr>
          <p:cNvPr id="1481" name="Freeform 1563"/>
          <p:cNvSpPr>
            <a:spLocks/>
          </p:cNvSpPr>
          <p:nvPr/>
        </p:nvSpPr>
        <p:spPr bwMode="auto">
          <a:xfrm>
            <a:off x="4881563" y="3011627"/>
            <a:ext cx="158750" cy="0"/>
          </a:xfrm>
          <a:custGeom>
            <a:avLst/>
            <a:gdLst>
              <a:gd name="T0" fmla="*/ 2147483647 w 100"/>
              <a:gd name="T1" fmla="*/ 0 w 100"/>
              <a:gd name="T2" fmla="*/ 2147483647 w 100"/>
              <a:gd name="T3" fmla="*/ 2147483647 w 100"/>
              <a:gd name="T4" fmla="*/ 0 60000 65536"/>
              <a:gd name="T5" fmla="*/ 0 60000 65536"/>
              <a:gd name="T6" fmla="*/ 0 60000 65536"/>
              <a:gd name="T7" fmla="*/ 0 60000 65536"/>
              <a:gd name="T8" fmla="*/ 0 w 100"/>
              <a:gd name="T9" fmla="*/ 100 w 100"/>
            </a:gdLst>
            <a:ahLst/>
            <a:cxnLst>
              <a:cxn ang="T4">
                <a:pos x="T0" y="0"/>
              </a:cxn>
              <a:cxn ang="T5">
                <a:pos x="T1" y="0"/>
              </a:cxn>
              <a:cxn ang="T6">
                <a:pos x="T2" y="0"/>
              </a:cxn>
              <a:cxn ang="T7">
                <a:pos x="T3" y="0"/>
              </a:cxn>
            </a:cxnLst>
            <a:rect l="T8" t="0" r="T9" b="0"/>
            <a:pathLst>
              <a:path w="100">
                <a:moveTo>
                  <a:pt x="100" y="0"/>
                </a:moveTo>
                <a:lnTo>
                  <a:pt x="0" y="0"/>
                </a:lnTo>
                <a:lnTo>
                  <a:pt x="100" y="0"/>
                </a:lnTo>
                <a:close/>
              </a:path>
            </a:pathLst>
          </a:custGeom>
          <a:noFill/>
          <a:ln w="0">
            <a:solidFill>
              <a:srgbClr val="000000"/>
            </a:solidFill>
            <a:round/>
            <a:headEnd/>
            <a:tailEnd/>
          </a:ln>
        </p:spPr>
        <p:txBody>
          <a:bodyPr/>
          <a:lstStyle/>
          <a:p>
            <a:endParaRPr lang="en-US"/>
          </a:p>
        </p:txBody>
      </p:sp>
      <p:sp>
        <p:nvSpPr>
          <p:cNvPr id="1482" name="Freeform 1564"/>
          <p:cNvSpPr>
            <a:spLocks noEditPoints="1"/>
          </p:cNvSpPr>
          <p:nvPr/>
        </p:nvSpPr>
        <p:spPr bwMode="auto">
          <a:xfrm>
            <a:off x="4881563" y="2957652"/>
            <a:ext cx="158750" cy="53975"/>
          </a:xfrm>
          <a:custGeom>
            <a:avLst/>
            <a:gdLst>
              <a:gd name="T0" fmla="*/ 2147483647 w 100"/>
              <a:gd name="T1" fmla="*/ 2147483647 h 34"/>
              <a:gd name="T2" fmla="*/ 2147483647 w 100"/>
              <a:gd name="T3" fmla="*/ 0 h 34"/>
              <a:gd name="T4" fmla="*/ 0 w 100"/>
              <a:gd name="T5" fmla="*/ 0 h 34"/>
              <a:gd name="T6" fmla="*/ 0 w 100"/>
              <a:gd name="T7" fmla="*/ 2147483647 h 34"/>
              <a:gd name="T8" fmla="*/ 2147483647 w 100"/>
              <a:gd name="T9" fmla="*/ 2147483647 h 34"/>
              <a:gd name="T10" fmla="*/ 2147483647 w 100"/>
              <a:gd name="T11" fmla="*/ 2147483647 h 34"/>
              <a:gd name="T12" fmla="*/ 0 w 100"/>
              <a:gd name="T13" fmla="*/ 2147483647 h 34"/>
              <a:gd name="T14" fmla="*/ 0 w 100"/>
              <a:gd name="T15" fmla="*/ 0 h 34"/>
              <a:gd name="T16" fmla="*/ 0 w 100"/>
              <a:gd name="T17" fmla="*/ 2147483647 h 34"/>
              <a:gd name="T18" fmla="*/ 0 w 100"/>
              <a:gd name="T19" fmla="*/ 2147483647 h 34"/>
              <a:gd name="T20" fmla="*/ 2147483647 w 100"/>
              <a:gd name="T21" fmla="*/ 2147483647 h 34"/>
              <a:gd name="T22" fmla="*/ 2147483647 w 100"/>
              <a:gd name="T23" fmla="*/ 0 h 34"/>
              <a:gd name="T24" fmla="*/ 2147483647 w 100"/>
              <a:gd name="T25" fmla="*/ 2147483647 h 34"/>
              <a:gd name="T26" fmla="*/ 2147483647 w 100"/>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34"/>
              <a:gd name="T44" fmla="*/ 100 w 100"/>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34">
                <a:moveTo>
                  <a:pt x="100" y="34"/>
                </a:moveTo>
                <a:lnTo>
                  <a:pt x="100" y="0"/>
                </a:lnTo>
                <a:lnTo>
                  <a:pt x="0" y="0"/>
                </a:lnTo>
                <a:lnTo>
                  <a:pt x="0" y="34"/>
                </a:lnTo>
                <a:lnTo>
                  <a:pt x="100" y="34"/>
                </a:lnTo>
                <a:close/>
                <a:moveTo>
                  <a:pt x="0" y="34"/>
                </a:moveTo>
                <a:lnTo>
                  <a:pt x="0" y="0"/>
                </a:lnTo>
                <a:lnTo>
                  <a:pt x="0" y="34"/>
                </a:lnTo>
                <a:close/>
                <a:moveTo>
                  <a:pt x="100" y="34"/>
                </a:moveTo>
                <a:lnTo>
                  <a:pt x="100" y="0"/>
                </a:lnTo>
                <a:lnTo>
                  <a:pt x="100" y="34"/>
                </a:lnTo>
                <a:close/>
              </a:path>
            </a:pathLst>
          </a:custGeom>
          <a:solidFill>
            <a:srgbClr val="EAEAEA"/>
          </a:solidFill>
          <a:ln w="9525">
            <a:noFill/>
            <a:round/>
            <a:headEnd/>
            <a:tailEnd/>
          </a:ln>
        </p:spPr>
        <p:txBody>
          <a:bodyPr/>
          <a:lstStyle/>
          <a:p>
            <a:endParaRPr lang="en-US"/>
          </a:p>
        </p:txBody>
      </p:sp>
      <p:sp>
        <p:nvSpPr>
          <p:cNvPr id="1483" name="Freeform 1565"/>
          <p:cNvSpPr>
            <a:spLocks/>
          </p:cNvSpPr>
          <p:nvPr/>
        </p:nvSpPr>
        <p:spPr bwMode="auto">
          <a:xfrm>
            <a:off x="4881563" y="2957652"/>
            <a:ext cx="158750" cy="53975"/>
          </a:xfrm>
          <a:custGeom>
            <a:avLst/>
            <a:gdLst>
              <a:gd name="T0" fmla="*/ 2147483647 w 100"/>
              <a:gd name="T1" fmla="*/ 2147483647 h 34"/>
              <a:gd name="T2" fmla="*/ 2147483647 w 100"/>
              <a:gd name="T3" fmla="*/ 0 h 34"/>
              <a:gd name="T4" fmla="*/ 0 w 100"/>
              <a:gd name="T5" fmla="*/ 0 h 34"/>
              <a:gd name="T6" fmla="*/ 0 w 100"/>
              <a:gd name="T7" fmla="*/ 2147483647 h 34"/>
              <a:gd name="T8" fmla="*/ 2147483647 w 100"/>
              <a:gd name="T9" fmla="*/ 2147483647 h 34"/>
              <a:gd name="T10" fmla="*/ 2147483647 w 100"/>
              <a:gd name="T11" fmla="*/ 2147483647 h 34"/>
              <a:gd name="T12" fmla="*/ 0 60000 65536"/>
              <a:gd name="T13" fmla="*/ 0 60000 65536"/>
              <a:gd name="T14" fmla="*/ 0 60000 65536"/>
              <a:gd name="T15" fmla="*/ 0 60000 65536"/>
              <a:gd name="T16" fmla="*/ 0 60000 65536"/>
              <a:gd name="T17" fmla="*/ 0 60000 65536"/>
              <a:gd name="T18" fmla="*/ 0 w 100"/>
              <a:gd name="T19" fmla="*/ 0 h 34"/>
              <a:gd name="T20" fmla="*/ 100 w 10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00" h="34">
                <a:moveTo>
                  <a:pt x="100" y="34"/>
                </a:moveTo>
                <a:lnTo>
                  <a:pt x="100" y="0"/>
                </a:lnTo>
                <a:lnTo>
                  <a:pt x="0" y="0"/>
                </a:lnTo>
                <a:lnTo>
                  <a:pt x="0" y="34"/>
                </a:lnTo>
                <a:lnTo>
                  <a:pt x="100" y="34"/>
                </a:lnTo>
                <a:close/>
              </a:path>
            </a:pathLst>
          </a:custGeom>
          <a:noFill/>
          <a:ln w="0">
            <a:solidFill>
              <a:srgbClr val="000000"/>
            </a:solidFill>
            <a:round/>
            <a:headEnd/>
            <a:tailEnd/>
          </a:ln>
        </p:spPr>
        <p:txBody>
          <a:bodyPr/>
          <a:lstStyle/>
          <a:p>
            <a:endParaRPr lang="en-US"/>
          </a:p>
        </p:txBody>
      </p:sp>
      <p:sp>
        <p:nvSpPr>
          <p:cNvPr id="1484" name="Freeform 1566"/>
          <p:cNvSpPr>
            <a:spLocks/>
          </p:cNvSpPr>
          <p:nvPr/>
        </p:nvSpPr>
        <p:spPr bwMode="auto">
          <a:xfrm>
            <a:off x="4881563" y="2957652"/>
            <a:ext cx="0" cy="53975"/>
          </a:xfrm>
          <a:custGeom>
            <a:avLst/>
            <a:gdLst>
              <a:gd name="T0" fmla="*/ 2147483647 h 34"/>
              <a:gd name="T1" fmla="*/ 0 h 34"/>
              <a:gd name="T2" fmla="*/ 2147483647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1485" name="Freeform 1567"/>
          <p:cNvSpPr>
            <a:spLocks/>
          </p:cNvSpPr>
          <p:nvPr/>
        </p:nvSpPr>
        <p:spPr bwMode="auto">
          <a:xfrm>
            <a:off x="5040313" y="2957652"/>
            <a:ext cx="0" cy="53975"/>
          </a:xfrm>
          <a:custGeom>
            <a:avLst/>
            <a:gdLst>
              <a:gd name="T0" fmla="*/ 2147483647 h 34"/>
              <a:gd name="T1" fmla="*/ 0 h 34"/>
              <a:gd name="T2" fmla="*/ 2147483647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1486" name="Freeform 1568"/>
          <p:cNvSpPr>
            <a:spLocks/>
          </p:cNvSpPr>
          <p:nvPr/>
        </p:nvSpPr>
        <p:spPr bwMode="auto">
          <a:xfrm>
            <a:off x="5213350" y="2957652"/>
            <a:ext cx="0" cy="53975"/>
          </a:xfrm>
          <a:custGeom>
            <a:avLst/>
            <a:gdLst>
              <a:gd name="T0" fmla="*/ 2147483647 h 34"/>
              <a:gd name="T1" fmla="*/ 0 h 34"/>
              <a:gd name="T2" fmla="*/ 2147483647 h 34"/>
              <a:gd name="T3" fmla="*/ 2147483647 h 34"/>
              <a:gd name="T4" fmla="*/ 0 60000 65536"/>
              <a:gd name="T5" fmla="*/ 0 60000 65536"/>
              <a:gd name="T6" fmla="*/ 0 60000 65536"/>
              <a:gd name="T7" fmla="*/ 0 60000 65536"/>
              <a:gd name="T8" fmla="*/ 0 h 34"/>
              <a:gd name="T9" fmla="*/ 34 h 34"/>
            </a:gdLst>
            <a:ahLst/>
            <a:cxnLst>
              <a:cxn ang="T4">
                <a:pos x="0" y="T0"/>
              </a:cxn>
              <a:cxn ang="T5">
                <a:pos x="0" y="T1"/>
              </a:cxn>
              <a:cxn ang="T6">
                <a:pos x="0" y="T2"/>
              </a:cxn>
              <a:cxn ang="T7">
                <a:pos x="0" y="T3"/>
              </a:cxn>
            </a:cxnLst>
            <a:rect l="0" t="T8" r="0" b="T9"/>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1487" name="Freeform 1569"/>
          <p:cNvSpPr>
            <a:spLocks/>
          </p:cNvSpPr>
          <p:nvPr/>
        </p:nvSpPr>
        <p:spPr bwMode="auto">
          <a:xfrm>
            <a:off x="5060950" y="3011627"/>
            <a:ext cx="152400" cy="0"/>
          </a:xfrm>
          <a:custGeom>
            <a:avLst/>
            <a:gdLst>
              <a:gd name="T0" fmla="*/ 2147483647 w 96"/>
              <a:gd name="T1" fmla="*/ 0 w 96"/>
              <a:gd name="T2" fmla="*/ 2147483647 w 96"/>
              <a:gd name="T3" fmla="*/ 2147483647 w 96"/>
              <a:gd name="T4" fmla="*/ 0 60000 65536"/>
              <a:gd name="T5" fmla="*/ 0 60000 65536"/>
              <a:gd name="T6" fmla="*/ 0 60000 65536"/>
              <a:gd name="T7" fmla="*/ 0 60000 65536"/>
              <a:gd name="T8" fmla="*/ 0 w 96"/>
              <a:gd name="T9" fmla="*/ 96 w 96"/>
            </a:gdLst>
            <a:ahLst/>
            <a:cxnLst>
              <a:cxn ang="T4">
                <a:pos x="T0" y="0"/>
              </a:cxn>
              <a:cxn ang="T5">
                <a:pos x="T1" y="0"/>
              </a:cxn>
              <a:cxn ang="T6">
                <a:pos x="T2" y="0"/>
              </a:cxn>
              <a:cxn ang="T7">
                <a:pos x="T3" y="0"/>
              </a:cxn>
            </a:cxnLst>
            <a:rect l="T8" t="0" r="T9" b="0"/>
            <a:pathLst>
              <a:path w="96">
                <a:moveTo>
                  <a:pt x="96" y="0"/>
                </a:moveTo>
                <a:lnTo>
                  <a:pt x="0" y="0"/>
                </a:lnTo>
                <a:lnTo>
                  <a:pt x="96" y="0"/>
                </a:lnTo>
                <a:close/>
              </a:path>
            </a:pathLst>
          </a:custGeom>
          <a:noFill/>
          <a:ln w="0">
            <a:solidFill>
              <a:srgbClr val="000000"/>
            </a:solidFill>
            <a:round/>
            <a:headEnd/>
            <a:tailEnd/>
          </a:ln>
        </p:spPr>
        <p:txBody>
          <a:bodyPr/>
          <a:lstStyle/>
          <a:p>
            <a:endParaRPr lang="en-US"/>
          </a:p>
        </p:txBody>
      </p:sp>
      <p:sp>
        <p:nvSpPr>
          <p:cNvPr id="1488" name="Freeform 1570"/>
          <p:cNvSpPr>
            <a:spLocks/>
          </p:cNvSpPr>
          <p:nvPr/>
        </p:nvSpPr>
        <p:spPr bwMode="auto">
          <a:xfrm>
            <a:off x="5060950" y="3011627"/>
            <a:ext cx="152400" cy="0"/>
          </a:xfrm>
          <a:custGeom>
            <a:avLst/>
            <a:gdLst>
              <a:gd name="T0" fmla="*/ 2147483647 w 96"/>
              <a:gd name="T1" fmla="*/ 0 w 96"/>
              <a:gd name="T2" fmla="*/ 2147483647 w 96"/>
              <a:gd name="T3" fmla="*/ 2147483647 w 96"/>
              <a:gd name="T4" fmla="*/ 0 60000 65536"/>
              <a:gd name="T5" fmla="*/ 0 60000 65536"/>
              <a:gd name="T6" fmla="*/ 0 60000 65536"/>
              <a:gd name="T7" fmla="*/ 0 60000 65536"/>
              <a:gd name="T8" fmla="*/ 0 w 96"/>
              <a:gd name="T9" fmla="*/ 96 w 96"/>
            </a:gdLst>
            <a:ahLst/>
            <a:cxnLst>
              <a:cxn ang="T4">
                <a:pos x="T0" y="0"/>
              </a:cxn>
              <a:cxn ang="T5">
                <a:pos x="T1" y="0"/>
              </a:cxn>
              <a:cxn ang="T6">
                <a:pos x="T2" y="0"/>
              </a:cxn>
              <a:cxn ang="T7">
                <a:pos x="T3" y="0"/>
              </a:cxn>
            </a:cxnLst>
            <a:rect l="T8" t="0" r="T9" b="0"/>
            <a:pathLst>
              <a:path w="96">
                <a:moveTo>
                  <a:pt x="96" y="0"/>
                </a:moveTo>
                <a:lnTo>
                  <a:pt x="0" y="0"/>
                </a:lnTo>
                <a:lnTo>
                  <a:pt x="96" y="0"/>
                </a:lnTo>
                <a:close/>
              </a:path>
            </a:pathLst>
          </a:custGeom>
          <a:noFill/>
          <a:ln w="0">
            <a:solidFill>
              <a:srgbClr val="000000"/>
            </a:solidFill>
            <a:round/>
            <a:headEnd/>
            <a:tailEnd/>
          </a:ln>
        </p:spPr>
        <p:txBody>
          <a:bodyPr/>
          <a:lstStyle/>
          <a:p>
            <a:endParaRPr lang="en-US"/>
          </a:p>
        </p:txBody>
      </p:sp>
      <p:sp>
        <p:nvSpPr>
          <p:cNvPr id="1489" name="Freeform 1571"/>
          <p:cNvSpPr>
            <a:spLocks/>
          </p:cNvSpPr>
          <p:nvPr/>
        </p:nvSpPr>
        <p:spPr bwMode="auto">
          <a:xfrm>
            <a:off x="5060950" y="3011627"/>
            <a:ext cx="152400" cy="0"/>
          </a:xfrm>
          <a:custGeom>
            <a:avLst/>
            <a:gdLst>
              <a:gd name="T0" fmla="*/ 2147483647 w 96"/>
              <a:gd name="T1" fmla="*/ 0 w 96"/>
              <a:gd name="T2" fmla="*/ 2147483647 w 96"/>
              <a:gd name="T3" fmla="*/ 2147483647 w 96"/>
              <a:gd name="T4" fmla="*/ 0 60000 65536"/>
              <a:gd name="T5" fmla="*/ 0 60000 65536"/>
              <a:gd name="T6" fmla="*/ 0 60000 65536"/>
              <a:gd name="T7" fmla="*/ 0 60000 65536"/>
              <a:gd name="T8" fmla="*/ 0 w 96"/>
              <a:gd name="T9" fmla="*/ 96 w 96"/>
            </a:gdLst>
            <a:ahLst/>
            <a:cxnLst>
              <a:cxn ang="T4">
                <a:pos x="T0" y="0"/>
              </a:cxn>
              <a:cxn ang="T5">
                <a:pos x="T1" y="0"/>
              </a:cxn>
              <a:cxn ang="T6">
                <a:pos x="T2" y="0"/>
              </a:cxn>
              <a:cxn ang="T7">
                <a:pos x="T3" y="0"/>
              </a:cxn>
            </a:cxnLst>
            <a:rect l="T8" t="0" r="T9" b="0"/>
            <a:pathLst>
              <a:path w="96">
                <a:moveTo>
                  <a:pt x="96" y="0"/>
                </a:moveTo>
                <a:lnTo>
                  <a:pt x="0" y="0"/>
                </a:lnTo>
                <a:lnTo>
                  <a:pt x="96" y="0"/>
                </a:lnTo>
                <a:close/>
              </a:path>
            </a:pathLst>
          </a:custGeom>
          <a:noFill/>
          <a:ln w="0">
            <a:solidFill>
              <a:srgbClr val="000000"/>
            </a:solidFill>
            <a:round/>
            <a:headEnd/>
            <a:tailEnd/>
          </a:ln>
        </p:spPr>
        <p:txBody>
          <a:bodyPr/>
          <a:lstStyle/>
          <a:p>
            <a:endParaRPr lang="en-US"/>
          </a:p>
        </p:txBody>
      </p:sp>
      <p:sp>
        <p:nvSpPr>
          <p:cNvPr id="1490" name="Freeform 1572"/>
          <p:cNvSpPr>
            <a:spLocks noEditPoints="1"/>
          </p:cNvSpPr>
          <p:nvPr/>
        </p:nvSpPr>
        <p:spPr bwMode="auto">
          <a:xfrm>
            <a:off x="5060950" y="2957652"/>
            <a:ext cx="152400" cy="53975"/>
          </a:xfrm>
          <a:custGeom>
            <a:avLst/>
            <a:gdLst>
              <a:gd name="T0" fmla="*/ 2147483647 w 96"/>
              <a:gd name="T1" fmla="*/ 2147483647 h 34"/>
              <a:gd name="T2" fmla="*/ 2147483647 w 96"/>
              <a:gd name="T3" fmla="*/ 0 h 34"/>
              <a:gd name="T4" fmla="*/ 0 w 96"/>
              <a:gd name="T5" fmla="*/ 0 h 34"/>
              <a:gd name="T6" fmla="*/ 0 w 96"/>
              <a:gd name="T7" fmla="*/ 2147483647 h 34"/>
              <a:gd name="T8" fmla="*/ 2147483647 w 96"/>
              <a:gd name="T9" fmla="*/ 2147483647 h 34"/>
              <a:gd name="T10" fmla="*/ 2147483647 w 96"/>
              <a:gd name="T11" fmla="*/ 2147483647 h 34"/>
              <a:gd name="T12" fmla="*/ 0 w 96"/>
              <a:gd name="T13" fmla="*/ 2147483647 h 34"/>
              <a:gd name="T14" fmla="*/ 0 w 96"/>
              <a:gd name="T15" fmla="*/ 0 h 34"/>
              <a:gd name="T16" fmla="*/ 0 w 96"/>
              <a:gd name="T17" fmla="*/ 2147483647 h 34"/>
              <a:gd name="T18" fmla="*/ 0 w 96"/>
              <a:gd name="T19" fmla="*/ 2147483647 h 34"/>
              <a:gd name="T20" fmla="*/ 2147483647 w 96"/>
              <a:gd name="T21" fmla="*/ 2147483647 h 34"/>
              <a:gd name="T22" fmla="*/ 2147483647 w 96"/>
              <a:gd name="T23" fmla="*/ 0 h 34"/>
              <a:gd name="T24" fmla="*/ 2147483647 w 96"/>
              <a:gd name="T25" fmla="*/ 2147483647 h 34"/>
              <a:gd name="T26" fmla="*/ 2147483647 w 96"/>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34"/>
              <a:gd name="T44" fmla="*/ 96 w 96"/>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34">
                <a:moveTo>
                  <a:pt x="96" y="34"/>
                </a:moveTo>
                <a:lnTo>
                  <a:pt x="96" y="0"/>
                </a:lnTo>
                <a:lnTo>
                  <a:pt x="0" y="0"/>
                </a:lnTo>
                <a:lnTo>
                  <a:pt x="0" y="34"/>
                </a:lnTo>
                <a:lnTo>
                  <a:pt x="96" y="34"/>
                </a:lnTo>
                <a:close/>
                <a:moveTo>
                  <a:pt x="0" y="34"/>
                </a:moveTo>
                <a:lnTo>
                  <a:pt x="0" y="0"/>
                </a:lnTo>
                <a:lnTo>
                  <a:pt x="0" y="34"/>
                </a:lnTo>
                <a:close/>
                <a:moveTo>
                  <a:pt x="96" y="34"/>
                </a:moveTo>
                <a:lnTo>
                  <a:pt x="96" y="0"/>
                </a:lnTo>
                <a:lnTo>
                  <a:pt x="96" y="34"/>
                </a:lnTo>
                <a:close/>
              </a:path>
            </a:pathLst>
          </a:custGeom>
          <a:solidFill>
            <a:srgbClr val="FFFFFF"/>
          </a:solidFill>
          <a:ln w="9525">
            <a:noFill/>
            <a:round/>
            <a:headEnd/>
            <a:tailEnd/>
          </a:ln>
        </p:spPr>
        <p:txBody>
          <a:bodyPr/>
          <a:lstStyle/>
          <a:p>
            <a:endParaRPr lang="en-US"/>
          </a:p>
        </p:txBody>
      </p:sp>
      <p:sp>
        <p:nvSpPr>
          <p:cNvPr id="1491" name="Freeform 1573"/>
          <p:cNvSpPr>
            <a:spLocks/>
          </p:cNvSpPr>
          <p:nvPr/>
        </p:nvSpPr>
        <p:spPr bwMode="auto">
          <a:xfrm>
            <a:off x="5060950" y="2957652"/>
            <a:ext cx="152400" cy="53975"/>
          </a:xfrm>
          <a:custGeom>
            <a:avLst/>
            <a:gdLst>
              <a:gd name="T0" fmla="*/ 2147483647 w 96"/>
              <a:gd name="T1" fmla="*/ 2147483647 h 34"/>
              <a:gd name="T2" fmla="*/ 2147483647 w 96"/>
              <a:gd name="T3" fmla="*/ 0 h 34"/>
              <a:gd name="T4" fmla="*/ 0 w 96"/>
              <a:gd name="T5" fmla="*/ 0 h 34"/>
              <a:gd name="T6" fmla="*/ 0 w 96"/>
              <a:gd name="T7" fmla="*/ 2147483647 h 34"/>
              <a:gd name="T8" fmla="*/ 2147483647 w 96"/>
              <a:gd name="T9" fmla="*/ 2147483647 h 34"/>
              <a:gd name="T10" fmla="*/ 2147483647 w 96"/>
              <a:gd name="T11" fmla="*/ 2147483647 h 34"/>
              <a:gd name="T12" fmla="*/ 0 60000 65536"/>
              <a:gd name="T13" fmla="*/ 0 60000 65536"/>
              <a:gd name="T14" fmla="*/ 0 60000 65536"/>
              <a:gd name="T15" fmla="*/ 0 60000 65536"/>
              <a:gd name="T16" fmla="*/ 0 60000 65536"/>
              <a:gd name="T17" fmla="*/ 0 60000 65536"/>
              <a:gd name="T18" fmla="*/ 0 w 96"/>
              <a:gd name="T19" fmla="*/ 0 h 34"/>
              <a:gd name="T20" fmla="*/ 96 w 9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96" h="34">
                <a:moveTo>
                  <a:pt x="96" y="34"/>
                </a:moveTo>
                <a:lnTo>
                  <a:pt x="96" y="0"/>
                </a:lnTo>
                <a:lnTo>
                  <a:pt x="0" y="0"/>
                </a:lnTo>
                <a:lnTo>
                  <a:pt x="0" y="34"/>
                </a:lnTo>
                <a:lnTo>
                  <a:pt x="96" y="34"/>
                </a:lnTo>
                <a:close/>
              </a:path>
            </a:pathLst>
          </a:custGeom>
          <a:noFill/>
          <a:ln w="0">
            <a:solidFill>
              <a:srgbClr val="000000"/>
            </a:solidFill>
            <a:round/>
            <a:headEnd/>
            <a:tailEnd/>
          </a:ln>
        </p:spPr>
        <p:txBody>
          <a:bodyPr/>
          <a:lstStyle/>
          <a:p>
            <a:endParaRPr lang="en-US"/>
          </a:p>
        </p:txBody>
      </p:sp>
      <p:sp>
        <p:nvSpPr>
          <p:cNvPr id="1492" name="Freeform 1574"/>
          <p:cNvSpPr>
            <a:spLocks/>
          </p:cNvSpPr>
          <p:nvPr/>
        </p:nvSpPr>
        <p:spPr bwMode="auto">
          <a:xfrm>
            <a:off x="5060950" y="2957652"/>
            <a:ext cx="0" cy="53975"/>
          </a:xfrm>
          <a:custGeom>
            <a:avLst/>
            <a:gdLst>
              <a:gd name="T0" fmla="*/ 2147483647 h 34"/>
              <a:gd name="T1" fmla="*/ 0 h 34"/>
              <a:gd name="T2" fmla="*/ 2147483647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1493" name="Freeform 1575"/>
          <p:cNvSpPr>
            <a:spLocks/>
          </p:cNvSpPr>
          <p:nvPr/>
        </p:nvSpPr>
        <p:spPr bwMode="auto">
          <a:xfrm>
            <a:off x="5213350" y="2957652"/>
            <a:ext cx="0" cy="53975"/>
          </a:xfrm>
          <a:custGeom>
            <a:avLst/>
            <a:gdLst>
              <a:gd name="T0" fmla="*/ 2147483647 h 34"/>
              <a:gd name="T1" fmla="*/ 0 h 34"/>
              <a:gd name="T2" fmla="*/ 2147483647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1494" name="Line 1580"/>
          <p:cNvSpPr>
            <a:spLocks noChangeShapeType="1"/>
          </p:cNvSpPr>
          <p:nvPr/>
        </p:nvSpPr>
        <p:spPr bwMode="auto">
          <a:xfrm flipV="1">
            <a:off x="4519613" y="2552839"/>
            <a:ext cx="463550" cy="47625"/>
          </a:xfrm>
          <a:prstGeom prst="line">
            <a:avLst/>
          </a:prstGeom>
          <a:noFill/>
          <a:ln w="9525">
            <a:solidFill>
              <a:srgbClr val="B2B2B2"/>
            </a:solidFill>
            <a:round/>
            <a:headEnd/>
            <a:tailEnd/>
          </a:ln>
        </p:spPr>
        <p:txBody>
          <a:bodyPr/>
          <a:lstStyle/>
          <a:p>
            <a:endParaRPr lang="en-US"/>
          </a:p>
        </p:txBody>
      </p:sp>
      <p:sp>
        <p:nvSpPr>
          <p:cNvPr id="1495" name="Freeform 1581"/>
          <p:cNvSpPr>
            <a:spLocks/>
          </p:cNvSpPr>
          <p:nvPr/>
        </p:nvSpPr>
        <p:spPr bwMode="auto">
          <a:xfrm>
            <a:off x="4519613" y="2583002"/>
            <a:ext cx="15875" cy="30162"/>
          </a:xfrm>
          <a:custGeom>
            <a:avLst/>
            <a:gdLst>
              <a:gd name="T0" fmla="*/ 2147483647 w 10"/>
              <a:gd name="T1" fmla="*/ 0 h 19"/>
              <a:gd name="T2" fmla="*/ 0 w 10"/>
              <a:gd name="T3" fmla="*/ 2147483647 h 19"/>
              <a:gd name="T4" fmla="*/ 2147483647 w 10"/>
              <a:gd name="T5" fmla="*/ 2147483647 h 19"/>
              <a:gd name="T6" fmla="*/ 0 60000 65536"/>
              <a:gd name="T7" fmla="*/ 0 60000 65536"/>
              <a:gd name="T8" fmla="*/ 0 60000 65536"/>
              <a:gd name="T9" fmla="*/ 0 w 10"/>
              <a:gd name="T10" fmla="*/ 0 h 19"/>
              <a:gd name="T11" fmla="*/ 10 w 10"/>
              <a:gd name="T12" fmla="*/ 19 h 19"/>
            </a:gdLst>
            <a:ahLst/>
            <a:cxnLst>
              <a:cxn ang="T6">
                <a:pos x="T0" y="T1"/>
              </a:cxn>
              <a:cxn ang="T7">
                <a:pos x="T2" y="T3"/>
              </a:cxn>
              <a:cxn ang="T8">
                <a:pos x="T4" y="T5"/>
              </a:cxn>
            </a:cxnLst>
            <a:rect l="T9" t="T10" r="T11" b="T12"/>
            <a:pathLst>
              <a:path w="10" h="19">
                <a:moveTo>
                  <a:pt x="8" y="0"/>
                </a:moveTo>
                <a:lnTo>
                  <a:pt x="0" y="11"/>
                </a:lnTo>
                <a:lnTo>
                  <a:pt x="10" y="19"/>
                </a:lnTo>
              </a:path>
            </a:pathLst>
          </a:custGeom>
          <a:noFill/>
          <a:ln w="9525">
            <a:solidFill>
              <a:srgbClr val="B2B2B2"/>
            </a:solidFill>
            <a:round/>
            <a:headEnd/>
            <a:tailEnd/>
          </a:ln>
        </p:spPr>
        <p:txBody>
          <a:bodyPr/>
          <a:lstStyle/>
          <a:p>
            <a:endParaRPr lang="en-US"/>
          </a:p>
        </p:txBody>
      </p:sp>
      <p:sp>
        <p:nvSpPr>
          <p:cNvPr id="1496" name="Freeform 1582"/>
          <p:cNvSpPr>
            <a:spLocks/>
          </p:cNvSpPr>
          <p:nvPr/>
        </p:nvSpPr>
        <p:spPr bwMode="auto">
          <a:xfrm>
            <a:off x="4521200" y="2552839"/>
            <a:ext cx="763588" cy="206375"/>
          </a:xfrm>
          <a:custGeom>
            <a:avLst/>
            <a:gdLst>
              <a:gd name="T0" fmla="*/ 0 w 481"/>
              <a:gd name="T1" fmla="*/ 2147483647 h 130"/>
              <a:gd name="T2" fmla="*/ 2147483647 w 481"/>
              <a:gd name="T3" fmla="*/ 2147483647 h 130"/>
              <a:gd name="T4" fmla="*/ 2147483647 w 481"/>
              <a:gd name="T5" fmla="*/ 2147483647 h 130"/>
              <a:gd name="T6" fmla="*/ 2147483647 w 481"/>
              <a:gd name="T7" fmla="*/ 2147483647 h 130"/>
              <a:gd name="T8" fmla="*/ 2147483647 w 481"/>
              <a:gd name="T9" fmla="*/ 2147483647 h 130"/>
              <a:gd name="T10" fmla="*/ 2147483647 w 481"/>
              <a:gd name="T11" fmla="*/ 2147483647 h 130"/>
              <a:gd name="T12" fmla="*/ 2147483647 w 481"/>
              <a:gd name="T13" fmla="*/ 0 h 130"/>
              <a:gd name="T14" fmla="*/ 0 60000 65536"/>
              <a:gd name="T15" fmla="*/ 0 60000 65536"/>
              <a:gd name="T16" fmla="*/ 0 60000 65536"/>
              <a:gd name="T17" fmla="*/ 0 60000 65536"/>
              <a:gd name="T18" fmla="*/ 0 60000 65536"/>
              <a:gd name="T19" fmla="*/ 0 60000 65536"/>
              <a:gd name="T20" fmla="*/ 0 60000 65536"/>
              <a:gd name="T21" fmla="*/ 0 w 481"/>
              <a:gd name="T22" fmla="*/ 0 h 130"/>
              <a:gd name="T23" fmla="*/ 481 w 481"/>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1" h="130">
                <a:moveTo>
                  <a:pt x="0" y="130"/>
                </a:moveTo>
                <a:lnTo>
                  <a:pt x="271" y="56"/>
                </a:lnTo>
                <a:lnTo>
                  <a:pt x="271" y="53"/>
                </a:lnTo>
                <a:lnTo>
                  <a:pt x="274" y="52"/>
                </a:lnTo>
                <a:lnTo>
                  <a:pt x="277" y="52"/>
                </a:lnTo>
                <a:lnTo>
                  <a:pt x="279" y="55"/>
                </a:lnTo>
                <a:lnTo>
                  <a:pt x="481" y="0"/>
                </a:lnTo>
              </a:path>
            </a:pathLst>
          </a:custGeom>
          <a:noFill/>
          <a:ln w="9525">
            <a:solidFill>
              <a:srgbClr val="B2B2B2"/>
            </a:solidFill>
            <a:round/>
            <a:headEnd/>
            <a:tailEnd/>
          </a:ln>
        </p:spPr>
        <p:txBody>
          <a:bodyPr/>
          <a:lstStyle/>
          <a:p>
            <a:endParaRPr lang="en-US"/>
          </a:p>
        </p:txBody>
      </p:sp>
      <p:sp>
        <p:nvSpPr>
          <p:cNvPr id="1497" name="Freeform 1583"/>
          <p:cNvSpPr>
            <a:spLocks/>
          </p:cNvSpPr>
          <p:nvPr/>
        </p:nvSpPr>
        <p:spPr bwMode="auto">
          <a:xfrm>
            <a:off x="4521200" y="2741752"/>
            <a:ext cx="17463" cy="28575"/>
          </a:xfrm>
          <a:custGeom>
            <a:avLst/>
            <a:gdLst>
              <a:gd name="T0" fmla="*/ 2147483647 w 11"/>
              <a:gd name="T1" fmla="*/ 0 h 18"/>
              <a:gd name="T2" fmla="*/ 0 w 11"/>
              <a:gd name="T3" fmla="*/ 2147483647 h 18"/>
              <a:gd name="T4" fmla="*/ 2147483647 w 11"/>
              <a:gd name="T5" fmla="*/ 2147483647 h 18"/>
              <a:gd name="T6" fmla="*/ 0 60000 65536"/>
              <a:gd name="T7" fmla="*/ 0 60000 65536"/>
              <a:gd name="T8" fmla="*/ 0 60000 65536"/>
              <a:gd name="T9" fmla="*/ 0 w 11"/>
              <a:gd name="T10" fmla="*/ 0 h 18"/>
              <a:gd name="T11" fmla="*/ 11 w 11"/>
              <a:gd name="T12" fmla="*/ 18 h 18"/>
            </a:gdLst>
            <a:ahLst/>
            <a:cxnLst>
              <a:cxn ang="T6">
                <a:pos x="T0" y="T1"/>
              </a:cxn>
              <a:cxn ang="T7">
                <a:pos x="T2" y="T3"/>
              </a:cxn>
              <a:cxn ang="T8">
                <a:pos x="T4" y="T5"/>
              </a:cxn>
            </a:cxnLst>
            <a:rect l="T9" t="T10" r="T11" b="T12"/>
            <a:pathLst>
              <a:path w="11" h="18">
                <a:moveTo>
                  <a:pt x="7" y="0"/>
                </a:moveTo>
                <a:lnTo>
                  <a:pt x="0" y="11"/>
                </a:lnTo>
                <a:lnTo>
                  <a:pt x="11" y="18"/>
                </a:lnTo>
              </a:path>
            </a:pathLst>
          </a:custGeom>
          <a:noFill/>
          <a:ln w="9525">
            <a:solidFill>
              <a:srgbClr val="B2B2B2"/>
            </a:solidFill>
            <a:round/>
            <a:headEnd/>
            <a:tailEnd/>
          </a:ln>
        </p:spPr>
        <p:txBody>
          <a:bodyPr/>
          <a:lstStyle/>
          <a:p>
            <a:endParaRPr lang="en-US"/>
          </a:p>
        </p:txBody>
      </p:sp>
      <p:sp>
        <p:nvSpPr>
          <p:cNvPr id="1498" name="Freeform 1584"/>
          <p:cNvSpPr>
            <a:spLocks/>
          </p:cNvSpPr>
          <p:nvPr/>
        </p:nvSpPr>
        <p:spPr bwMode="auto">
          <a:xfrm>
            <a:off x="4470400" y="2843352"/>
            <a:ext cx="468313" cy="195262"/>
          </a:xfrm>
          <a:custGeom>
            <a:avLst/>
            <a:gdLst>
              <a:gd name="T0" fmla="*/ 0 w 295"/>
              <a:gd name="T1" fmla="*/ 0 h 123"/>
              <a:gd name="T2" fmla="*/ 2147483647 w 295"/>
              <a:gd name="T3" fmla="*/ 2147483647 h 123"/>
              <a:gd name="T4" fmla="*/ 2147483647 w 295"/>
              <a:gd name="T5" fmla="*/ 2147483647 h 123"/>
              <a:gd name="T6" fmla="*/ 2147483647 w 295"/>
              <a:gd name="T7" fmla="*/ 2147483647 h 123"/>
              <a:gd name="T8" fmla="*/ 2147483647 w 295"/>
              <a:gd name="T9" fmla="*/ 2147483647 h 123"/>
              <a:gd name="T10" fmla="*/ 2147483647 w 295"/>
              <a:gd name="T11" fmla="*/ 2147483647 h 123"/>
              <a:gd name="T12" fmla="*/ 2147483647 w 295"/>
              <a:gd name="T13" fmla="*/ 2147483647 h 123"/>
              <a:gd name="T14" fmla="*/ 2147483647 w 295"/>
              <a:gd name="T15" fmla="*/ 2147483647 h 123"/>
              <a:gd name="T16" fmla="*/ 2147483647 w 295"/>
              <a:gd name="T17" fmla="*/ 2147483647 h 123"/>
              <a:gd name="T18" fmla="*/ 2147483647 w 295"/>
              <a:gd name="T19" fmla="*/ 2147483647 h 123"/>
              <a:gd name="T20" fmla="*/ 2147483647 w 295"/>
              <a:gd name="T21" fmla="*/ 2147483647 h 123"/>
              <a:gd name="T22" fmla="*/ 2147483647 w 295"/>
              <a:gd name="T23" fmla="*/ 2147483647 h 123"/>
              <a:gd name="T24" fmla="*/ 2147483647 w 295"/>
              <a:gd name="T25" fmla="*/ 2147483647 h 123"/>
              <a:gd name="T26" fmla="*/ 2147483647 w 295"/>
              <a:gd name="T27" fmla="*/ 2147483647 h 123"/>
              <a:gd name="T28" fmla="*/ 2147483647 w 295"/>
              <a:gd name="T29" fmla="*/ 2147483647 h 123"/>
              <a:gd name="T30" fmla="*/ 2147483647 w 295"/>
              <a:gd name="T31" fmla="*/ 2147483647 h 123"/>
              <a:gd name="T32" fmla="*/ 2147483647 w 295"/>
              <a:gd name="T33" fmla="*/ 2147483647 h 123"/>
              <a:gd name="T34" fmla="*/ 2147483647 w 295"/>
              <a:gd name="T35" fmla="*/ 2147483647 h 123"/>
              <a:gd name="T36" fmla="*/ 2147483647 w 295"/>
              <a:gd name="T37" fmla="*/ 2147483647 h 123"/>
              <a:gd name="T38" fmla="*/ 2147483647 w 295"/>
              <a:gd name="T39" fmla="*/ 2147483647 h 123"/>
              <a:gd name="T40" fmla="*/ 2147483647 w 295"/>
              <a:gd name="T41" fmla="*/ 2147483647 h 123"/>
              <a:gd name="T42" fmla="*/ 2147483647 w 295"/>
              <a:gd name="T43" fmla="*/ 2147483647 h 123"/>
              <a:gd name="T44" fmla="*/ 2147483647 w 295"/>
              <a:gd name="T45" fmla="*/ 2147483647 h 123"/>
              <a:gd name="T46" fmla="*/ 2147483647 w 295"/>
              <a:gd name="T47" fmla="*/ 2147483647 h 123"/>
              <a:gd name="T48" fmla="*/ 2147483647 w 295"/>
              <a:gd name="T49" fmla="*/ 2147483647 h 123"/>
              <a:gd name="T50" fmla="*/ 2147483647 w 295"/>
              <a:gd name="T51" fmla="*/ 2147483647 h 123"/>
              <a:gd name="T52" fmla="*/ 2147483647 w 295"/>
              <a:gd name="T53" fmla="*/ 2147483647 h 123"/>
              <a:gd name="T54" fmla="*/ 2147483647 w 295"/>
              <a:gd name="T55" fmla="*/ 2147483647 h 123"/>
              <a:gd name="T56" fmla="*/ 2147483647 w 295"/>
              <a:gd name="T57" fmla="*/ 2147483647 h 1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5"/>
              <a:gd name="T88" fmla="*/ 0 h 123"/>
              <a:gd name="T89" fmla="*/ 295 w 295"/>
              <a:gd name="T90" fmla="*/ 123 h 1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5" h="123">
                <a:moveTo>
                  <a:pt x="0" y="0"/>
                </a:moveTo>
                <a:lnTo>
                  <a:pt x="12" y="10"/>
                </a:lnTo>
                <a:lnTo>
                  <a:pt x="24" y="17"/>
                </a:lnTo>
                <a:lnTo>
                  <a:pt x="36" y="22"/>
                </a:lnTo>
                <a:lnTo>
                  <a:pt x="47" y="25"/>
                </a:lnTo>
                <a:lnTo>
                  <a:pt x="58" y="28"/>
                </a:lnTo>
                <a:lnTo>
                  <a:pt x="69" y="28"/>
                </a:lnTo>
                <a:lnTo>
                  <a:pt x="79" y="27"/>
                </a:lnTo>
                <a:lnTo>
                  <a:pt x="90" y="26"/>
                </a:lnTo>
                <a:lnTo>
                  <a:pt x="110" y="21"/>
                </a:lnTo>
                <a:lnTo>
                  <a:pt x="131" y="15"/>
                </a:lnTo>
                <a:lnTo>
                  <a:pt x="152" y="11"/>
                </a:lnTo>
                <a:lnTo>
                  <a:pt x="164" y="11"/>
                </a:lnTo>
                <a:lnTo>
                  <a:pt x="176" y="11"/>
                </a:lnTo>
                <a:lnTo>
                  <a:pt x="195" y="13"/>
                </a:lnTo>
                <a:lnTo>
                  <a:pt x="205" y="15"/>
                </a:lnTo>
                <a:lnTo>
                  <a:pt x="215" y="18"/>
                </a:lnTo>
                <a:lnTo>
                  <a:pt x="224" y="22"/>
                </a:lnTo>
                <a:lnTo>
                  <a:pt x="234" y="27"/>
                </a:lnTo>
                <a:lnTo>
                  <a:pt x="243" y="33"/>
                </a:lnTo>
                <a:lnTo>
                  <a:pt x="252" y="39"/>
                </a:lnTo>
                <a:lnTo>
                  <a:pt x="260" y="47"/>
                </a:lnTo>
                <a:lnTo>
                  <a:pt x="268" y="55"/>
                </a:lnTo>
                <a:lnTo>
                  <a:pt x="275" y="64"/>
                </a:lnTo>
                <a:lnTo>
                  <a:pt x="281" y="74"/>
                </a:lnTo>
                <a:lnTo>
                  <a:pt x="286" y="85"/>
                </a:lnTo>
                <a:lnTo>
                  <a:pt x="290" y="97"/>
                </a:lnTo>
                <a:lnTo>
                  <a:pt x="293" y="110"/>
                </a:lnTo>
                <a:lnTo>
                  <a:pt x="295" y="123"/>
                </a:lnTo>
              </a:path>
            </a:pathLst>
          </a:custGeom>
          <a:noFill/>
          <a:ln w="9525">
            <a:solidFill>
              <a:srgbClr val="B2B2B2"/>
            </a:solidFill>
            <a:round/>
            <a:headEnd/>
            <a:tailEnd/>
          </a:ln>
        </p:spPr>
        <p:txBody>
          <a:bodyPr/>
          <a:lstStyle/>
          <a:p>
            <a:endParaRPr lang="en-US"/>
          </a:p>
        </p:txBody>
      </p:sp>
      <p:sp>
        <p:nvSpPr>
          <p:cNvPr id="1499" name="Freeform 1585"/>
          <p:cNvSpPr>
            <a:spLocks/>
          </p:cNvSpPr>
          <p:nvPr/>
        </p:nvSpPr>
        <p:spPr bwMode="auto">
          <a:xfrm>
            <a:off x="4922838" y="3022739"/>
            <a:ext cx="30162" cy="15875"/>
          </a:xfrm>
          <a:custGeom>
            <a:avLst/>
            <a:gdLst>
              <a:gd name="T0" fmla="*/ 0 w 19"/>
              <a:gd name="T1" fmla="*/ 2147483647 h 10"/>
              <a:gd name="T2" fmla="*/ 2147483647 w 19"/>
              <a:gd name="T3" fmla="*/ 2147483647 h 10"/>
              <a:gd name="T4" fmla="*/ 2147483647 w 19"/>
              <a:gd name="T5" fmla="*/ 0 h 10"/>
              <a:gd name="T6" fmla="*/ 0 60000 65536"/>
              <a:gd name="T7" fmla="*/ 0 60000 65536"/>
              <a:gd name="T8" fmla="*/ 0 60000 65536"/>
              <a:gd name="T9" fmla="*/ 0 w 19"/>
              <a:gd name="T10" fmla="*/ 0 h 10"/>
              <a:gd name="T11" fmla="*/ 19 w 19"/>
              <a:gd name="T12" fmla="*/ 10 h 10"/>
            </a:gdLst>
            <a:ahLst/>
            <a:cxnLst>
              <a:cxn ang="T6">
                <a:pos x="T0" y="T1"/>
              </a:cxn>
              <a:cxn ang="T7">
                <a:pos x="T2" y="T3"/>
              </a:cxn>
              <a:cxn ang="T8">
                <a:pos x="T4" y="T5"/>
              </a:cxn>
            </a:cxnLst>
            <a:rect l="T9" t="T10" r="T11" b="T12"/>
            <a:pathLst>
              <a:path w="19" h="10">
                <a:moveTo>
                  <a:pt x="0" y="1"/>
                </a:moveTo>
                <a:lnTo>
                  <a:pt x="10" y="10"/>
                </a:lnTo>
                <a:lnTo>
                  <a:pt x="19" y="0"/>
                </a:lnTo>
              </a:path>
            </a:pathLst>
          </a:custGeom>
          <a:noFill/>
          <a:ln w="9525">
            <a:solidFill>
              <a:srgbClr val="B2B2B2"/>
            </a:solidFill>
            <a:round/>
            <a:headEnd/>
            <a:tailEnd/>
          </a:ln>
        </p:spPr>
        <p:txBody>
          <a:bodyPr/>
          <a:lstStyle/>
          <a:p>
            <a:endParaRPr lang="en-US"/>
          </a:p>
        </p:txBody>
      </p:sp>
      <p:sp>
        <p:nvSpPr>
          <p:cNvPr id="1500" name="Freeform 1586"/>
          <p:cNvSpPr>
            <a:spLocks/>
          </p:cNvSpPr>
          <p:nvPr/>
        </p:nvSpPr>
        <p:spPr bwMode="auto">
          <a:xfrm>
            <a:off x="4149725" y="3352939"/>
            <a:ext cx="703263" cy="130175"/>
          </a:xfrm>
          <a:custGeom>
            <a:avLst/>
            <a:gdLst>
              <a:gd name="T0" fmla="*/ 2147483647 w 443"/>
              <a:gd name="T1" fmla="*/ 2147483647 h 82"/>
              <a:gd name="T2" fmla="*/ 2147483647 w 443"/>
              <a:gd name="T3" fmla="*/ 2147483647 h 82"/>
              <a:gd name="T4" fmla="*/ 2147483647 w 443"/>
              <a:gd name="T5" fmla="*/ 2147483647 h 82"/>
              <a:gd name="T6" fmla="*/ 2147483647 w 443"/>
              <a:gd name="T7" fmla="*/ 2147483647 h 82"/>
              <a:gd name="T8" fmla="*/ 2147483647 w 443"/>
              <a:gd name="T9" fmla="*/ 2147483647 h 82"/>
              <a:gd name="T10" fmla="*/ 2147483647 w 443"/>
              <a:gd name="T11" fmla="*/ 2147483647 h 82"/>
              <a:gd name="T12" fmla="*/ 2147483647 w 443"/>
              <a:gd name="T13" fmla="*/ 2147483647 h 82"/>
              <a:gd name="T14" fmla="*/ 2147483647 w 443"/>
              <a:gd name="T15" fmla="*/ 2147483647 h 82"/>
              <a:gd name="T16" fmla="*/ 2147483647 w 443"/>
              <a:gd name="T17" fmla="*/ 2147483647 h 82"/>
              <a:gd name="T18" fmla="*/ 2147483647 w 443"/>
              <a:gd name="T19" fmla="*/ 2147483647 h 82"/>
              <a:gd name="T20" fmla="*/ 2147483647 w 443"/>
              <a:gd name="T21" fmla="*/ 2147483647 h 82"/>
              <a:gd name="T22" fmla="*/ 2147483647 w 443"/>
              <a:gd name="T23" fmla="*/ 2147483647 h 82"/>
              <a:gd name="T24" fmla="*/ 2147483647 w 443"/>
              <a:gd name="T25" fmla="*/ 2147483647 h 82"/>
              <a:gd name="T26" fmla="*/ 2147483647 w 443"/>
              <a:gd name="T27" fmla="*/ 2147483647 h 82"/>
              <a:gd name="T28" fmla="*/ 2147483647 w 443"/>
              <a:gd name="T29" fmla="*/ 2147483647 h 82"/>
              <a:gd name="T30" fmla="*/ 2147483647 w 443"/>
              <a:gd name="T31" fmla="*/ 2147483647 h 82"/>
              <a:gd name="T32" fmla="*/ 2147483647 w 443"/>
              <a:gd name="T33" fmla="*/ 2147483647 h 82"/>
              <a:gd name="T34" fmla="*/ 2147483647 w 443"/>
              <a:gd name="T35" fmla="*/ 2147483647 h 82"/>
              <a:gd name="T36" fmla="*/ 2147483647 w 443"/>
              <a:gd name="T37" fmla="*/ 2147483647 h 82"/>
              <a:gd name="T38" fmla="*/ 2147483647 w 443"/>
              <a:gd name="T39" fmla="*/ 2147483647 h 82"/>
              <a:gd name="T40" fmla="*/ 2147483647 w 443"/>
              <a:gd name="T41" fmla="*/ 2147483647 h 82"/>
              <a:gd name="T42" fmla="*/ 2147483647 w 443"/>
              <a:gd name="T43" fmla="*/ 2147483647 h 82"/>
              <a:gd name="T44" fmla="*/ 2147483647 w 443"/>
              <a:gd name="T45" fmla="*/ 2147483647 h 82"/>
              <a:gd name="T46" fmla="*/ 2147483647 w 443"/>
              <a:gd name="T47" fmla="*/ 2147483647 h 82"/>
              <a:gd name="T48" fmla="*/ 2147483647 w 443"/>
              <a:gd name="T49" fmla="*/ 2147483647 h 82"/>
              <a:gd name="T50" fmla="*/ 0 w 443"/>
              <a:gd name="T51" fmla="*/ 2147483647 h 82"/>
              <a:gd name="T52" fmla="*/ 2147483647 w 443"/>
              <a:gd name="T53" fmla="*/ 2147483647 h 82"/>
              <a:gd name="T54" fmla="*/ 2147483647 w 443"/>
              <a:gd name="T55" fmla="*/ 0 h 8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43"/>
              <a:gd name="T85" fmla="*/ 0 h 82"/>
              <a:gd name="T86" fmla="*/ 443 w 443"/>
              <a:gd name="T87" fmla="*/ 82 h 8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43" h="82">
                <a:moveTo>
                  <a:pt x="443" y="49"/>
                </a:moveTo>
                <a:lnTo>
                  <a:pt x="422" y="54"/>
                </a:lnTo>
                <a:lnTo>
                  <a:pt x="398" y="59"/>
                </a:lnTo>
                <a:lnTo>
                  <a:pt x="374" y="63"/>
                </a:lnTo>
                <a:lnTo>
                  <a:pt x="348" y="67"/>
                </a:lnTo>
                <a:lnTo>
                  <a:pt x="321" y="71"/>
                </a:lnTo>
                <a:lnTo>
                  <a:pt x="293" y="74"/>
                </a:lnTo>
                <a:lnTo>
                  <a:pt x="237" y="79"/>
                </a:lnTo>
                <a:lnTo>
                  <a:pt x="210" y="80"/>
                </a:lnTo>
                <a:lnTo>
                  <a:pt x="183" y="82"/>
                </a:lnTo>
                <a:lnTo>
                  <a:pt x="157" y="82"/>
                </a:lnTo>
                <a:lnTo>
                  <a:pt x="132" y="82"/>
                </a:lnTo>
                <a:lnTo>
                  <a:pt x="109" y="80"/>
                </a:lnTo>
                <a:lnTo>
                  <a:pt x="87" y="78"/>
                </a:lnTo>
                <a:lnTo>
                  <a:pt x="68" y="75"/>
                </a:lnTo>
                <a:lnTo>
                  <a:pt x="52" y="72"/>
                </a:lnTo>
                <a:lnTo>
                  <a:pt x="41" y="68"/>
                </a:lnTo>
                <a:lnTo>
                  <a:pt x="32" y="64"/>
                </a:lnTo>
                <a:lnTo>
                  <a:pt x="24" y="60"/>
                </a:lnTo>
                <a:lnTo>
                  <a:pt x="17" y="55"/>
                </a:lnTo>
                <a:lnTo>
                  <a:pt x="12" y="50"/>
                </a:lnTo>
                <a:lnTo>
                  <a:pt x="8" y="44"/>
                </a:lnTo>
                <a:lnTo>
                  <a:pt x="5" y="39"/>
                </a:lnTo>
                <a:lnTo>
                  <a:pt x="3" y="34"/>
                </a:lnTo>
                <a:lnTo>
                  <a:pt x="1" y="24"/>
                </a:lnTo>
                <a:lnTo>
                  <a:pt x="0" y="14"/>
                </a:lnTo>
                <a:lnTo>
                  <a:pt x="1" y="6"/>
                </a:lnTo>
                <a:lnTo>
                  <a:pt x="1" y="0"/>
                </a:lnTo>
              </a:path>
            </a:pathLst>
          </a:custGeom>
          <a:noFill/>
          <a:ln w="9525">
            <a:solidFill>
              <a:srgbClr val="B2B2B2"/>
            </a:solidFill>
            <a:round/>
            <a:headEnd/>
            <a:tailEnd/>
          </a:ln>
        </p:spPr>
        <p:txBody>
          <a:bodyPr/>
          <a:lstStyle/>
          <a:p>
            <a:endParaRPr lang="en-US"/>
          </a:p>
        </p:txBody>
      </p:sp>
      <p:sp>
        <p:nvSpPr>
          <p:cNvPr id="1501" name="Freeform 1587"/>
          <p:cNvSpPr>
            <a:spLocks/>
          </p:cNvSpPr>
          <p:nvPr/>
        </p:nvSpPr>
        <p:spPr bwMode="auto">
          <a:xfrm>
            <a:off x="4135438" y="3352939"/>
            <a:ext cx="30162" cy="44450"/>
          </a:xfrm>
          <a:custGeom>
            <a:avLst/>
            <a:gdLst>
              <a:gd name="T0" fmla="*/ 2147483647 w 19"/>
              <a:gd name="T1" fmla="*/ 2147483647 h 28"/>
              <a:gd name="T2" fmla="*/ 2147483647 w 19"/>
              <a:gd name="T3" fmla="*/ 0 h 28"/>
              <a:gd name="T4" fmla="*/ 0 w 19"/>
              <a:gd name="T5" fmla="*/ 2147483647 h 28"/>
              <a:gd name="T6" fmla="*/ 0 60000 65536"/>
              <a:gd name="T7" fmla="*/ 0 60000 65536"/>
              <a:gd name="T8" fmla="*/ 0 60000 65536"/>
              <a:gd name="T9" fmla="*/ 0 w 19"/>
              <a:gd name="T10" fmla="*/ 0 h 28"/>
              <a:gd name="T11" fmla="*/ 19 w 19"/>
              <a:gd name="T12" fmla="*/ 28 h 28"/>
            </a:gdLst>
            <a:ahLst/>
            <a:cxnLst>
              <a:cxn ang="T6">
                <a:pos x="T0" y="T1"/>
              </a:cxn>
              <a:cxn ang="T7">
                <a:pos x="T2" y="T3"/>
              </a:cxn>
              <a:cxn ang="T8">
                <a:pos x="T4" y="T5"/>
              </a:cxn>
            </a:cxnLst>
            <a:rect l="T9" t="T10" r="T11" b="T12"/>
            <a:pathLst>
              <a:path w="19" h="28">
                <a:moveTo>
                  <a:pt x="19" y="28"/>
                </a:moveTo>
                <a:lnTo>
                  <a:pt x="10" y="0"/>
                </a:lnTo>
                <a:lnTo>
                  <a:pt x="0" y="28"/>
                </a:lnTo>
              </a:path>
            </a:pathLst>
          </a:custGeom>
          <a:noFill/>
          <a:ln w="9525">
            <a:solidFill>
              <a:srgbClr val="B2B2B2"/>
            </a:solidFill>
            <a:round/>
            <a:headEnd/>
            <a:tailEnd/>
          </a:ln>
        </p:spPr>
        <p:txBody>
          <a:bodyPr/>
          <a:lstStyle/>
          <a:p>
            <a:endParaRPr lang="en-US"/>
          </a:p>
        </p:txBody>
      </p:sp>
      <p:sp>
        <p:nvSpPr>
          <p:cNvPr id="1502" name="Freeform 1588"/>
          <p:cNvSpPr>
            <a:spLocks/>
          </p:cNvSpPr>
          <p:nvPr/>
        </p:nvSpPr>
        <p:spPr bwMode="auto">
          <a:xfrm>
            <a:off x="4203700" y="2492514"/>
            <a:ext cx="196850" cy="847725"/>
          </a:xfrm>
          <a:custGeom>
            <a:avLst/>
            <a:gdLst>
              <a:gd name="T0" fmla="*/ 2147483647 w 124"/>
              <a:gd name="T1" fmla="*/ 2147483647 h 534"/>
              <a:gd name="T2" fmla="*/ 2147483647 w 124"/>
              <a:gd name="T3" fmla="*/ 2147483647 h 534"/>
              <a:gd name="T4" fmla="*/ 2147483647 w 124"/>
              <a:gd name="T5" fmla="*/ 2147483647 h 534"/>
              <a:gd name="T6" fmla="*/ 2147483647 w 124"/>
              <a:gd name="T7" fmla="*/ 2147483647 h 534"/>
              <a:gd name="T8" fmla="*/ 2147483647 w 124"/>
              <a:gd name="T9" fmla="*/ 2147483647 h 534"/>
              <a:gd name="T10" fmla="*/ 2147483647 w 124"/>
              <a:gd name="T11" fmla="*/ 2147483647 h 534"/>
              <a:gd name="T12" fmla="*/ 2147483647 w 124"/>
              <a:gd name="T13" fmla="*/ 2147483647 h 534"/>
              <a:gd name="T14" fmla="*/ 2147483647 w 124"/>
              <a:gd name="T15" fmla="*/ 2147483647 h 534"/>
              <a:gd name="T16" fmla="*/ 2147483647 w 124"/>
              <a:gd name="T17" fmla="*/ 2147483647 h 534"/>
              <a:gd name="T18" fmla="*/ 2147483647 w 124"/>
              <a:gd name="T19" fmla="*/ 2147483647 h 534"/>
              <a:gd name="T20" fmla="*/ 2147483647 w 124"/>
              <a:gd name="T21" fmla="*/ 2147483647 h 534"/>
              <a:gd name="T22" fmla="*/ 2147483647 w 124"/>
              <a:gd name="T23" fmla="*/ 2147483647 h 534"/>
              <a:gd name="T24" fmla="*/ 2147483647 w 124"/>
              <a:gd name="T25" fmla="*/ 2147483647 h 534"/>
              <a:gd name="T26" fmla="*/ 2147483647 w 124"/>
              <a:gd name="T27" fmla="*/ 2147483647 h 534"/>
              <a:gd name="T28" fmla="*/ 2147483647 w 124"/>
              <a:gd name="T29" fmla="*/ 2147483647 h 534"/>
              <a:gd name="T30" fmla="*/ 2147483647 w 124"/>
              <a:gd name="T31" fmla="*/ 2147483647 h 534"/>
              <a:gd name="T32" fmla="*/ 0 w 124"/>
              <a:gd name="T33" fmla="*/ 2147483647 h 534"/>
              <a:gd name="T34" fmla="*/ 2147483647 w 124"/>
              <a:gd name="T35" fmla="*/ 2147483647 h 534"/>
              <a:gd name="T36" fmla="*/ 2147483647 w 124"/>
              <a:gd name="T37" fmla="*/ 2147483647 h 534"/>
              <a:gd name="T38" fmla="*/ 2147483647 w 124"/>
              <a:gd name="T39" fmla="*/ 2147483647 h 534"/>
              <a:gd name="T40" fmla="*/ 2147483647 w 124"/>
              <a:gd name="T41" fmla="*/ 2147483647 h 534"/>
              <a:gd name="T42" fmla="*/ 2147483647 w 124"/>
              <a:gd name="T43" fmla="*/ 2147483647 h 534"/>
              <a:gd name="T44" fmla="*/ 2147483647 w 124"/>
              <a:gd name="T45" fmla="*/ 2147483647 h 534"/>
              <a:gd name="T46" fmla="*/ 2147483647 w 124"/>
              <a:gd name="T47" fmla="*/ 2147483647 h 534"/>
              <a:gd name="T48" fmla="*/ 2147483647 w 124"/>
              <a:gd name="T49" fmla="*/ 0 h 534"/>
              <a:gd name="T50" fmla="*/ 2147483647 w 124"/>
              <a:gd name="T51" fmla="*/ 2147483647 h 534"/>
              <a:gd name="T52" fmla="*/ 2147483647 w 124"/>
              <a:gd name="T53" fmla="*/ 2147483647 h 534"/>
              <a:gd name="T54" fmla="*/ 2147483647 w 124"/>
              <a:gd name="T55" fmla="*/ 2147483647 h 534"/>
              <a:gd name="T56" fmla="*/ 2147483647 w 124"/>
              <a:gd name="T57" fmla="*/ 2147483647 h 534"/>
              <a:gd name="T58" fmla="*/ 2147483647 w 124"/>
              <a:gd name="T59" fmla="*/ 2147483647 h 534"/>
              <a:gd name="T60" fmla="*/ 2147483647 w 124"/>
              <a:gd name="T61" fmla="*/ 0 h 534"/>
              <a:gd name="T62" fmla="*/ 2147483647 w 124"/>
              <a:gd name="T63" fmla="*/ 2147483647 h 534"/>
              <a:gd name="T64" fmla="*/ 2147483647 w 124"/>
              <a:gd name="T65" fmla="*/ 2147483647 h 5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4"/>
              <a:gd name="T100" fmla="*/ 0 h 534"/>
              <a:gd name="T101" fmla="*/ 124 w 124"/>
              <a:gd name="T102" fmla="*/ 534 h 5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4" h="534">
                <a:moveTo>
                  <a:pt x="118" y="529"/>
                </a:moveTo>
                <a:lnTo>
                  <a:pt x="119" y="530"/>
                </a:lnTo>
                <a:lnTo>
                  <a:pt x="119" y="531"/>
                </a:lnTo>
                <a:lnTo>
                  <a:pt x="119" y="533"/>
                </a:lnTo>
                <a:lnTo>
                  <a:pt x="119" y="534"/>
                </a:lnTo>
                <a:lnTo>
                  <a:pt x="117" y="533"/>
                </a:lnTo>
                <a:lnTo>
                  <a:pt x="117" y="532"/>
                </a:lnTo>
                <a:lnTo>
                  <a:pt x="119" y="530"/>
                </a:lnTo>
                <a:lnTo>
                  <a:pt x="121" y="530"/>
                </a:lnTo>
                <a:lnTo>
                  <a:pt x="123" y="529"/>
                </a:lnTo>
                <a:lnTo>
                  <a:pt x="124" y="529"/>
                </a:lnTo>
                <a:lnTo>
                  <a:pt x="123" y="529"/>
                </a:lnTo>
                <a:lnTo>
                  <a:pt x="122" y="528"/>
                </a:lnTo>
                <a:lnTo>
                  <a:pt x="120" y="527"/>
                </a:lnTo>
                <a:lnTo>
                  <a:pt x="114" y="525"/>
                </a:lnTo>
                <a:lnTo>
                  <a:pt x="106" y="524"/>
                </a:lnTo>
                <a:lnTo>
                  <a:pt x="96" y="521"/>
                </a:lnTo>
                <a:lnTo>
                  <a:pt x="86" y="516"/>
                </a:lnTo>
                <a:lnTo>
                  <a:pt x="75" y="512"/>
                </a:lnTo>
                <a:lnTo>
                  <a:pt x="65" y="504"/>
                </a:lnTo>
                <a:lnTo>
                  <a:pt x="56" y="497"/>
                </a:lnTo>
                <a:lnTo>
                  <a:pt x="47" y="487"/>
                </a:lnTo>
                <a:lnTo>
                  <a:pt x="40" y="477"/>
                </a:lnTo>
                <a:lnTo>
                  <a:pt x="33" y="465"/>
                </a:lnTo>
                <a:lnTo>
                  <a:pt x="27" y="452"/>
                </a:lnTo>
                <a:lnTo>
                  <a:pt x="21" y="437"/>
                </a:lnTo>
                <a:lnTo>
                  <a:pt x="17" y="422"/>
                </a:lnTo>
                <a:lnTo>
                  <a:pt x="13" y="405"/>
                </a:lnTo>
                <a:lnTo>
                  <a:pt x="10" y="388"/>
                </a:lnTo>
                <a:lnTo>
                  <a:pt x="7" y="370"/>
                </a:lnTo>
                <a:lnTo>
                  <a:pt x="3" y="332"/>
                </a:lnTo>
                <a:lnTo>
                  <a:pt x="1" y="292"/>
                </a:lnTo>
                <a:lnTo>
                  <a:pt x="0" y="250"/>
                </a:lnTo>
                <a:lnTo>
                  <a:pt x="1" y="211"/>
                </a:lnTo>
                <a:lnTo>
                  <a:pt x="3" y="173"/>
                </a:lnTo>
                <a:lnTo>
                  <a:pt x="7" y="136"/>
                </a:lnTo>
                <a:lnTo>
                  <a:pt x="9" y="118"/>
                </a:lnTo>
                <a:lnTo>
                  <a:pt x="12" y="101"/>
                </a:lnTo>
                <a:lnTo>
                  <a:pt x="15" y="85"/>
                </a:lnTo>
                <a:lnTo>
                  <a:pt x="19" y="70"/>
                </a:lnTo>
                <a:lnTo>
                  <a:pt x="24" y="56"/>
                </a:lnTo>
                <a:lnTo>
                  <a:pt x="29" y="43"/>
                </a:lnTo>
                <a:lnTo>
                  <a:pt x="34" y="32"/>
                </a:lnTo>
                <a:lnTo>
                  <a:pt x="41" y="22"/>
                </a:lnTo>
                <a:lnTo>
                  <a:pt x="48" y="15"/>
                </a:lnTo>
                <a:lnTo>
                  <a:pt x="56" y="8"/>
                </a:lnTo>
                <a:lnTo>
                  <a:pt x="65" y="4"/>
                </a:lnTo>
                <a:lnTo>
                  <a:pt x="74" y="1"/>
                </a:lnTo>
                <a:lnTo>
                  <a:pt x="84" y="0"/>
                </a:lnTo>
                <a:lnTo>
                  <a:pt x="93" y="0"/>
                </a:lnTo>
                <a:lnTo>
                  <a:pt x="100" y="1"/>
                </a:lnTo>
                <a:lnTo>
                  <a:pt x="105" y="2"/>
                </a:lnTo>
                <a:lnTo>
                  <a:pt x="107" y="3"/>
                </a:lnTo>
                <a:lnTo>
                  <a:pt x="108" y="3"/>
                </a:lnTo>
                <a:lnTo>
                  <a:pt x="107" y="3"/>
                </a:lnTo>
                <a:lnTo>
                  <a:pt x="106" y="2"/>
                </a:lnTo>
                <a:lnTo>
                  <a:pt x="104" y="1"/>
                </a:lnTo>
                <a:lnTo>
                  <a:pt x="105" y="1"/>
                </a:lnTo>
                <a:lnTo>
                  <a:pt x="107" y="0"/>
                </a:lnTo>
                <a:lnTo>
                  <a:pt x="110" y="0"/>
                </a:lnTo>
                <a:lnTo>
                  <a:pt x="112" y="1"/>
                </a:lnTo>
                <a:lnTo>
                  <a:pt x="113" y="1"/>
                </a:lnTo>
                <a:lnTo>
                  <a:pt x="112" y="1"/>
                </a:lnTo>
                <a:lnTo>
                  <a:pt x="111" y="1"/>
                </a:lnTo>
              </a:path>
            </a:pathLst>
          </a:custGeom>
          <a:noFill/>
          <a:ln w="9525">
            <a:solidFill>
              <a:srgbClr val="B2B2B2"/>
            </a:solidFill>
            <a:round/>
            <a:headEnd/>
            <a:tailEnd/>
          </a:ln>
        </p:spPr>
        <p:txBody>
          <a:bodyPr/>
          <a:lstStyle/>
          <a:p>
            <a:endParaRPr lang="en-US"/>
          </a:p>
        </p:txBody>
      </p:sp>
      <p:pic>
        <p:nvPicPr>
          <p:cNvPr id="1503" name="Picture 1576" descr="MC900241187[1]"/>
          <p:cNvPicPr>
            <a:picLocks noChangeAspect="1" noChangeArrowheads="1"/>
          </p:cNvPicPr>
          <p:nvPr/>
        </p:nvPicPr>
        <p:blipFill>
          <a:blip r:embed="rId3" cstate="screen"/>
          <a:srcRect/>
          <a:stretch>
            <a:fillRect/>
          </a:stretch>
        </p:blipFill>
        <p:spPr bwMode="auto">
          <a:xfrm>
            <a:off x="6332538" y="3635514"/>
            <a:ext cx="754062" cy="754063"/>
          </a:xfrm>
          <a:prstGeom prst="rect">
            <a:avLst/>
          </a:prstGeom>
          <a:noFill/>
          <a:ln w="9525">
            <a:noFill/>
            <a:miter lim="800000"/>
            <a:headEnd/>
            <a:tailEnd/>
          </a:ln>
        </p:spPr>
      </p:pic>
      <p:sp>
        <p:nvSpPr>
          <p:cNvPr id="1504" name="TextBox 1503"/>
          <p:cNvSpPr txBox="1"/>
          <p:nvPr/>
        </p:nvSpPr>
        <p:spPr>
          <a:xfrm>
            <a:off x="381000" y="5692914"/>
            <a:ext cx="822960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b="1" dirty="0" smtClean="0">
                <a:solidFill>
                  <a:schemeClr val="tx1"/>
                </a:solidFill>
              </a:rPr>
              <a:t>MBSD Toolset Spans the Engineering Disciplines to Integrate </a:t>
            </a:r>
            <a:br>
              <a:rPr lang="en-US" sz="2000" b="1" dirty="0" smtClean="0">
                <a:solidFill>
                  <a:schemeClr val="tx1"/>
                </a:solidFill>
              </a:rPr>
            </a:br>
            <a:r>
              <a:rPr lang="en-US" sz="2000" b="1" dirty="0" smtClean="0">
                <a:solidFill>
                  <a:schemeClr val="tx1"/>
                </a:solidFill>
              </a:rPr>
              <a:t>Requirements Decomposition, Design , Development, and Implementation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20"/>
          <p:cNvSpPr>
            <a:spLocks noGrp="1"/>
          </p:cNvSpPr>
          <p:nvPr>
            <p:ph type="ftr" sz="quarter" idx="3"/>
          </p:nvPr>
        </p:nvSpPr>
        <p:spPr/>
        <p:txBody>
          <a:bodyPr/>
          <a:lstStyle/>
          <a:p>
            <a:pPr algn="ctr"/>
            <a:r>
              <a:rPr lang="en-US" dirty="0" smtClean="0"/>
              <a:t>© Copyright 2011 Lockheed Martin Corporation</a:t>
            </a:r>
          </a:p>
        </p:txBody>
      </p:sp>
      <p:grpSp>
        <p:nvGrpSpPr>
          <p:cNvPr id="53" name="Group 52"/>
          <p:cNvGrpSpPr/>
          <p:nvPr/>
        </p:nvGrpSpPr>
        <p:grpSpPr>
          <a:xfrm>
            <a:off x="3921031" y="5257800"/>
            <a:ext cx="1362169" cy="977900"/>
            <a:chOff x="3461342" y="5486400"/>
            <a:chExt cx="1362169" cy="977900"/>
          </a:xfrm>
        </p:grpSpPr>
        <p:sp>
          <p:nvSpPr>
            <p:cNvPr id="52" name="Oval 51"/>
            <p:cNvSpPr/>
            <p:nvPr/>
          </p:nvSpPr>
          <p:spPr>
            <a:xfrm>
              <a:off x="3695700" y="5549900"/>
              <a:ext cx="914400" cy="9144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0" name="5-Point Star 49"/>
            <p:cNvSpPr/>
            <p:nvPr/>
          </p:nvSpPr>
          <p:spPr>
            <a:xfrm>
              <a:off x="3505200" y="5486400"/>
              <a:ext cx="1280160" cy="914400"/>
            </a:xfrm>
            <a:prstGeom prst="star5">
              <a:avLst/>
            </a:prstGeom>
            <a:solidFill>
              <a:srgbClr val="FFFF66"/>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endParaRPr>
            </a:p>
          </p:txBody>
        </p:sp>
        <p:sp>
          <p:nvSpPr>
            <p:cNvPr id="51" name="TextBox 50"/>
            <p:cNvSpPr txBox="1"/>
            <p:nvPr/>
          </p:nvSpPr>
          <p:spPr>
            <a:xfrm>
              <a:off x="3461342" y="5588000"/>
              <a:ext cx="1362169" cy="707886"/>
            </a:xfrm>
            <a:prstGeom prst="rect">
              <a:avLst/>
            </a:prstGeom>
            <a:noFill/>
          </p:spPr>
          <p:txBody>
            <a:bodyPr wrap="none" rtlCol="0">
              <a:spAutoFit/>
            </a:bodyPr>
            <a:lstStyle/>
            <a:p>
              <a:pPr algn="ctr"/>
              <a:r>
                <a:rPr lang="en-US" sz="2000" b="1" dirty="0" smtClean="0"/>
                <a:t>Product </a:t>
              </a:r>
              <a:br>
                <a:rPr lang="en-US" sz="2000" b="1" dirty="0" smtClean="0"/>
              </a:br>
              <a:r>
                <a:rPr lang="en-US" sz="2000" b="1" dirty="0" smtClean="0"/>
                <a:t>Integration</a:t>
              </a:r>
            </a:p>
          </p:txBody>
        </p:sp>
      </p:grpSp>
      <p:sp>
        <p:nvSpPr>
          <p:cNvPr id="2" name="Title 1"/>
          <p:cNvSpPr>
            <a:spLocks noGrp="1"/>
          </p:cNvSpPr>
          <p:nvPr>
            <p:ph type="title"/>
          </p:nvPr>
        </p:nvSpPr>
        <p:spPr/>
        <p:txBody>
          <a:bodyPr/>
          <a:lstStyle/>
          <a:p>
            <a:r>
              <a:rPr lang="en-US" dirty="0" smtClean="0"/>
              <a:t>Enabling our Engineers</a:t>
            </a:r>
            <a:endParaRPr lang="en-US" dirty="0"/>
          </a:p>
        </p:txBody>
      </p:sp>
      <p:sp>
        <p:nvSpPr>
          <p:cNvPr id="3" name="Content Placeholder 2"/>
          <p:cNvSpPr>
            <a:spLocks noGrp="1"/>
          </p:cNvSpPr>
          <p:nvPr>
            <p:ph idx="1"/>
          </p:nvPr>
        </p:nvSpPr>
        <p:spPr>
          <a:xfrm>
            <a:off x="457200" y="1189037"/>
            <a:ext cx="4191000" cy="4754563"/>
          </a:xfrm>
        </p:spPr>
        <p:txBody>
          <a:bodyPr>
            <a:normAutofit/>
          </a:bodyPr>
          <a:lstStyle/>
          <a:p>
            <a:r>
              <a:rPr lang="en-US" sz="2000" dirty="0" smtClean="0"/>
              <a:t>Expertise Utilizing Model Based Practices And Integrated Tool Suites Allows More Variables And Trade Permutations To Optimize A Design And Find The Best Value Solution Faster</a:t>
            </a:r>
          </a:p>
        </p:txBody>
      </p:sp>
      <p:sp>
        <p:nvSpPr>
          <p:cNvPr id="22" name="AutoShape 2"/>
          <p:cNvSpPr>
            <a:spLocks noChangeArrowheads="1"/>
          </p:cNvSpPr>
          <p:nvPr/>
        </p:nvSpPr>
        <p:spPr bwMode="auto">
          <a:xfrm>
            <a:off x="6034088" y="1427163"/>
            <a:ext cx="2670175" cy="4862512"/>
          </a:xfrm>
          <a:prstGeom prst="curvedLeftArrow">
            <a:avLst>
              <a:gd name="adj1" fmla="val 36421"/>
              <a:gd name="adj2" fmla="val 72842"/>
              <a:gd name="adj3" fmla="val 33333"/>
            </a:avLst>
          </a:prstGeom>
          <a:ln>
            <a:headEnd/>
            <a:tailEnd/>
          </a:ln>
        </p:spPr>
        <p:style>
          <a:lnRef idx="1">
            <a:schemeClr val="dk1"/>
          </a:lnRef>
          <a:fillRef idx="2">
            <a:schemeClr val="dk1"/>
          </a:fillRef>
          <a:effectRef idx="1">
            <a:schemeClr val="dk1"/>
          </a:effectRef>
          <a:fontRef idx="minor">
            <a:schemeClr val="dk1"/>
          </a:fontRef>
        </p:style>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23" name="Oval 8"/>
          <p:cNvSpPr>
            <a:spLocks noChangeArrowheads="1"/>
          </p:cNvSpPr>
          <p:nvPr/>
        </p:nvSpPr>
        <p:spPr bwMode="auto">
          <a:xfrm>
            <a:off x="6429375" y="4486275"/>
            <a:ext cx="2008188" cy="1263650"/>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pic>
        <p:nvPicPr>
          <p:cNvPr id="24" name="Picture 9"/>
          <p:cNvPicPr>
            <a:picLocks noChangeAspect="1" noChangeArrowheads="1"/>
          </p:cNvPicPr>
          <p:nvPr/>
        </p:nvPicPr>
        <p:blipFill>
          <a:blip r:embed="rId3" cstate="print"/>
          <a:srcRect/>
          <a:stretch>
            <a:fillRect/>
          </a:stretch>
        </p:blipFill>
        <p:spPr bwMode="auto">
          <a:xfrm>
            <a:off x="6699250" y="5016500"/>
            <a:ext cx="327025" cy="306388"/>
          </a:xfrm>
          <a:prstGeom prst="rect">
            <a:avLst/>
          </a:prstGeom>
          <a:noFill/>
          <a:ln w="9525">
            <a:noFill/>
            <a:miter lim="800000"/>
            <a:headEnd/>
            <a:tailEnd type="none" w="sm" len="sm"/>
          </a:ln>
        </p:spPr>
      </p:pic>
      <p:pic>
        <p:nvPicPr>
          <p:cNvPr id="25" name="Picture 10"/>
          <p:cNvPicPr>
            <a:picLocks noChangeAspect="1" noChangeArrowheads="1"/>
          </p:cNvPicPr>
          <p:nvPr/>
        </p:nvPicPr>
        <p:blipFill>
          <a:blip r:embed="rId4" cstate="print"/>
          <a:srcRect/>
          <a:stretch>
            <a:fillRect/>
          </a:stretch>
        </p:blipFill>
        <p:spPr bwMode="auto">
          <a:xfrm>
            <a:off x="7058025" y="5130800"/>
            <a:ext cx="525463" cy="519113"/>
          </a:xfrm>
          <a:prstGeom prst="rect">
            <a:avLst/>
          </a:prstGeom>
          <a:noFill/>
          <a:ln w="28575">
            <a:noFill/>
            <a:miter lim="800000"/>
            <a:headEnd/>
            <a:tailEnd/>
          </a:ln>
        </p:spPr>
      </p:pic>
      <p:pic>
        <p:nvPicPr>
          <p:cNvPr id="26" name="Picture 11"/>
          <p:cNvPicPr>
            <a:picLocks noChangeAspect="1" noChangeArrowheads="1"/>
          </p:cNvPicPr>
          <p:nvPr/>
        </p:nvPicPr>
        <p:blipFill>
          <a:blip r:embed="rId5" cstate="print"/>
          <a:srcRect/>
          <a:stretch>
            <a:fillRect/>
          </a:stretch>
        </p:blipFill>
        <p:spPr bwMode="auto">
          <a:xfrm>
            <a:off x="7632700" y="5024438"/>
            <a:ext cx="565150" cy="349250"/>
          </a:xfrm>
          <a:prstGeom prst="rect">
            <a:avLst/>
          </a:prstGeom>
          <a:noFill/>
          <a:ln w="28575">
            <a:noFill/>
            <a:miter lim="800000"/>
            <a:headEnd/>
            <a:tailEnd/>
          </a:ln>
        </p:spPr>
      </p:pic>
      <p:pic>
        <p:nvPicPr>
          <p:cNvPr id="27" name="Picture 12"/>
          <p:cNvPicPr>
            <a:picLocks noChangeAspect="1" noChangeArrowheads="1"/>
          </p:cNvPicPr>
          <p:nvPr/>
        </p:nvPicPr>
        <p:blipFill>
          <a:blip r:embed="rId6" cstate="print"/>
          <a:srcRect/>
          <a:stretch>
            <a:fillRect/>
          </a:stretch>
        </p:blipFill>
        <p:spPr bwMode="auto">
          <a:xfrm>
            <a:off x="7416800" y="5278438"/>
            <a:ext cx="576263" cy="295275"/>
          </a:xfrm>
          <a:prstGeom prst="rect">
            <a:avLst/>
          </a:prstGeom>
          <a:noFill/>
          <a:ln w="12700">
            <a:noFill/>
            <a:miter lim="800000"/>
            <a:headEnd type="none" w="sm" len="sm"/>
            <a:tailEnd type="none" w="sm" len="sm"/>
          </a:ln>
        </p:spPr>
      </p:pic>
      <p:sp>
        <p:nvSpPr>
          <p:cNvPr id="28" name="Rectangle 13"/>
          <p:cNvSpPr>
            <a:spLocks noChangeArrowheads="1"/>
          </p:cNvSpPr>
          <p:nvPr/>
        </p:nvSpPr>
        <p:spPr bwMode="auto">
          <a:xfrm>
            <a:off x="6096001" y="4539342"/>
            <a:ext cx="2590800" cy="452688"/>
          </a:xfrm>
          <a:prstGeom prst="rect">
            <a:avLst/>
          </a:prstGeom>
          <a:noFill/>
          <a:ln w="12700" algn="ctr">
            <a:noFill/>
            <a:miter lim="800000"/>
            <a:headEnd/>
            <a:tailEnd/>
          </a:ln>
          <a:effectLst/>
        </p:spPr>
        <p:txBody>
          <a:bodyPr wrap="square" lIns="84138" tIns="41275" rIns="84138" bIns="41275">
            <a:spAutoFit/>
          </a:bodyPr>
          <a:lstStyle/>
          <a:p>
            <a:pPr algn="ctr" defTabSz="719138">
              <a:defRPr/>
            </a:pPr>
            <a:r>
              <a:rPr lang="en-US" sz="1200" b="1" dirty="0" smtClean="0">
                <a:latin typeface="Arial" charset="0"/>
              </a:rPr>
              <a:t>Support for </a:t>
            </a:r>
            <a:br>
              <a:rPr lang="en-US" sz="1200" b="1" dirty="0" smtClean="0">
                <a:latin typeface="Arial" charset="0"/>
              </a:rPr>
            </a:br>
            <a:r>
              <a:rPr lang="en-US" sz="1200" b="1" dirty="0" smtClean="0">
                <a:latin typeface="Arial" charset="0"/>
              </a:rPr>
              <a:t>Customer Decisions</a:t>
            </a:r>
            <a:endParaRPr lang="en-US" sz="1200" b="1" dirty="0">
              <a:latin typeface="Arial" charset="0"/>
            </a:endParaRPr>
          </a:p>
        </p:txBody>
      </p:sp>
      <p:sp>
        <p:nvSpPr>
          <p:cNvPr id="29" name="Oval 14"/>
          <p:cNvSpPr>
            <a:spLocks noChangeArrowheads="1"/>
          </p:cNvSpPr>
          <p:nvPr/>
        </p:nvSpPr>
        <p:spPr bwMode="auto">
          <a:xfrm>
            <a:off x="6781800" y="1708150"/>
            <a:ext cx="2006600" cy="1263650"/>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pic>
        <p:nvPicPr>
          <p:cNvPr id="30" name="Picture 15"/>
          <p:cNvPicPr>
            <a:picLocks noChangeAspect="1" noChangeArrowheads="1"/>
          </p:cNvPicPr>
          <p:nvPr/>
        </p:nvPicPr>
        <p:blipFill>
          <a:blip r:embed="rId7" cstate="print"/>
          <a:srcRect/>
          <a:stretch>
            <a:fillRect/>
          </a:stretch>
        </p:blipFill>
        <p:spPr bwMode="auto">
          <a:xfrm>
            <a:off x="7026275" y="2169886"/>
            <a:ext cx="1382713" cy="703262"/>
          </a:xfrm>
          <a:prstGeom prst="rect">
            <a:avLst/>
          </a:prstGeom>
          <a:noFill/>
          <a:ln w="28575">
            <a:noFill/>
            <a:miter lim="800000"/>
            <a:headEnd/>
            <a:tailEnd/>
          </a:ln>
        </p:spPr>
      </p:pic>
      <p:sp>
        <p:nvSpPr>
          <p:cNvPr id="31" name="Rectangle 16"/>
          <p:cNvSpPr>
            <a:spLocks noChangeArrowheads="1"/>
          </p:cNvSpPr>
          <p:nvPr/>
        </p:nvSpPr>
        <p:spPr bwMode="auto">
          <a:xfrm>
            <a:off x="6853011" y="1768475"/>
            <a:ext cx="1935389" cy="452688"/>
          </a:xfrm>
          <a:prstGeom prst="rect">
            <a:avLst/>
          </a:prstGeom>
          <a:noFill/>
          <a:ln w="12700" algn="ctr">
            <a:noFill/>
            <a:miter lim="800000"/>
            <a:headEnd/>
            <a:tailEnd/>
          </a:ln>
          <a:effectLst/>
        </p:spPr>
        <p:txBody>
          <a:bodyPr wrap="square" lIns="84138" tIns="41275" rIns="84138" bIns="41275">
            <a:spAutoFit/>
          </a:bodyPr>
          <a:lstStyle/>
          <a:p>
            <a:pPr algn="ctr" defTabSz="719138">
              <a:defRPr/>
            </a:pPr>
            <a:r>
              <a:rPr lang="en-US" sz="1200" b="1" dirty="0" smtClean="0">
                <a:latin typeface="Arial" charset="0"/>
              </a:rPr>
              <a:t>Enhanced Trade </a:t>
            </a:r>
            <a:br>
              <a:rPr lang="en-US" sz="1200" b="1" dirty="0" smtClean="0">
                <a:latin typeface="Arial" charset="0"/>
              </a:rPr>
            </a:br>
            <a:r>
              <a:rPr lang="en-US" sz="1200" b="1" dirty="0" smtClean="0">
                <a:latin typeface="Arial" charset="0"/>
              </a:rPr>
              <a:t>Space Exploration</a:t>
            </a:r>
            <a:endParaRPr lang="en-US" sz="1200" b="1" dirty="0">
              <a:latin typeface="Arial" charset="0"/>
            </a:endParaRPr>
          </a:p>
        </p:txBody>
      </p:sp>
      <p:sp>
        <p:nvSpPr>
          <p:cNvPr id="32" name="Oval 17"/>
          <p:cNvSpPr>
            <a:spLocks noChangeArrowheads="1"/>
          </p:cNvSpPr>
          <p:nvPr/>
        </p:nvSpPr>
        <p:spPr bwMode="auto">
          <a:xfrm>
            <a:off x="7010400" y="3155950"/>
            <a:ext cx="2005012" cy="1263650"/>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pic>
        <p:nvPicPr>
          <p:cNvPr id="33" name="Picture 18"/>
          <p:cNvPicPr>
            <a:picLocks noChangeAspect="1" noChangeArrowheads="1"/>
          </p:cNvPicPr>
          <p:nvPr/>
        </p:nvPicPr>
        <p:blipFill>
          <a:blip r:embed="rId8" cstate="print"/>
          <a:srcRect/>
          <a:stretch>
            <a:fillRect/>
          </a:stretch>
        </p:blipFill>
        <p:spPr bwMode="auto">
          <a:xfrm>
            <a:off x="7499350" y="3578225"/>
            <a:ext cx="1144587" cy="752475"/>
          </a:xfrm>
          <a:prstGeom prst="rect">
            <a:avLst/>
          </a:prstGeom>
          <a:noFill/>
          <a:ln w="3175">
            <a:noFill/>
            <a:miter lim="800000"/>
            <a:headEnd/>
            <a:tailEnd/>
          </a:ln>
        </p:spPr>
      </p:pic>
      <p:sp>
        <p:nvSpPr>
          <p:cNvPr id="34" name="Rectangle 19"/>
          <p:cNvSpPr>
            <a:spLocks noChangeArrowheads="1"/>
          </p:cNvSpPr>
          <p:nvPr/>
        </p:nvSpPr>
        <p:spPr bwMode="auto">
          <a:xfrm>
            <a:off x="7011987" y="3163888"/>
            <a:ext cx="2058988" cy="452688"/>
          </a:xfrm>
          <a:prstGeom prst="rect">
            <a:avLst/>
          </a:prstGeom>
          <a:noFill/>
          <a:ln w="12700" algn="ctr">
            <a:noFill/>
            <a:miter lim="800000"/>
            <a:headEnd/>
            <a:tailEnd/>
          </a:ln>
          <a:effectLst/>
        </p:spPr>
        <p:txBody>
          <a:bodyPr lIns="84138" tIns="41275" rIns="84138" bIns="41275">
            <a:spAutoFit/>
          </a:bodyPr>
          <a:lstStyle/>
          <a:p>
            <a:pPr algn="ctr" defTabSz="719138">
              <a:defRPr/>
            </a:pPr>
            <a:r>
              <a:rPr lang="en-US" sz="1200" b="1" dirty="0" smtClean="0">
                <a:latin typeface="Arial" charset="0"/>
              </a:rPr>
              <a:t>Technical </a:t>
            </a:r>
          </a:p>
          <a:p>
            <a:pPr algn="ctr" defTabSz="719138">
              <a:defRPr/>
            </a:pPr>
            <a:r>
              <a:rPr lang="en-US" sz="1200" b="1" dirty="0" smtClean="0">
                <a:latin typeface="Arial" charset="0"/>
              </a:rPr>
              <a:t>Approach Validation</a:t>
            </a:r>
            <a:endParaRPr lang="en-US" sz="1200" b="1" dirty="0">
              <a:latin typeface="Arial" charset="0"/>
            </a:endParaRPr>
          </a:p>
        </p:txBody>
      </p:sp>
      <p:sp>
        <p:nvSpPr>
          <p:cNvPr id="35" name="Oval 20"/>
          <p:cNvSpPr>
            <a:spLocks noChangeArrowheads="1"/>
          </p:cNvSpPr>
          <p:nvPr/>
        </p:nvSpPr>
        <p:spPr bwMode="auto">
          <a:xfrm>
            <a:off x="4660900" y="1387475"/>
            <a:ext cx="2006600" cy="1263650"/>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6" name="Rectangle 21"/>
          <p:cNvSpPr>
            <a:spLocks noChangeArrowheads="1"/>
          </p:cNvSpPr>
          <p:nvPr/>
        </p:nvSpPr>
        <p:spPr bwMode="auto">
          <a:xfrm>
            <a:off x="4841875" y="1405532"/>
            <a:ext cx="1635125" cy="637354"/>
          </a:xfrm>
          <a:prstGeom prst="rect">
            <a:avLst/>
          </a:prstGeom>
          <a:noFill/>
          <a:ln w="12700" algn="ctr">
            <a:noFill/>
            <a:miter lim="800000"/>
            <a:headEnd/>
            <a:tailEnd/>
          </a:ln>
          <a:effectLst/>
        </p:spPr>
        <p:txBody>
          <a:bodyPr lIns="84138" tIns="41275" rIns="84138" bIns="41275">
            <a:spAutoFit/>
          </a:bodyPr>
          <a:lstStyle/>
          <a:p>
            <a:pPr algn="ctr" defTabSz="719138">
              <a:defRPr/>
            </a:pPr>
            <a:r>
              <a:rPr lang="en-US" sz="1200" b="1" dirty="0" smtClean="0">
                <a:latin typeface="Arial" charset="0"/>
              </a:rPr>
              <a:t>Domain Specific</a:t>
            </a:r>
            <a:endParaRPr lang="en-US" sz="1200" b="1" dirty="0">
              <a:latin typeface="Arial" charset="0"/>
            </a:endParaRPr>
          </a:p>
          <a:p>
            <a:pPr algn="ctr" defTabSz="719138">
              <a:defRPr/>
            </a:pPr>
            <a:r>
              <a:rPr lang="en-US" sz="1200" b="1" dirty="0">
                <a:latin typeface="Arial" charset="0"/>
              </a:rPr>
              <a:t>Model Development &amp; Integration</a:t>
            </a:r>
          </a:p>
        </p:txBody>
      </p:sp>
      <p:pic>
        <p:nvPicPr>
          <p:cNvPr id="37" name="Picture 22"/>
          <p:cNvPicPr>
            <a:picLocks noChangeAspect="1" noChangeArrowheads="1"/>
          </p:cNvPicPr>
          <p:nvPr/>
        </p:nvPicPr>
        <p:blipFill>
          <a:blip r:embed="rId9" cstate="print"/>
          <a:srcRect l="49152"/>
          <a:stretch>
            <a:fillRect/>
          </a:stretch>
        </p:blipFill>
        <p:spPr bwMode="auto">
          <a:xfrm>
            <a:off x="5613400" y="1963738"/>
            <a:ext cx="804863" cy="549275"/>
          </a:xfrm>
          <a:prstGeom prst="rect">
            <a:avLst/>
          </a:prstGeom>
          <a:noFill/>
          <a:ln w="3175">
            <a:noFill/>
            <a:miter lim="800000"/>
            <a:headEnd/>
            <a:tailEnd/>
          </a:ln>
        </p:spPr>
      </p:pic>
      <p:pic>
        <p:nvPicPr>
          <p:cNvPr id="38" name="Picture 23"/>
          <p:cNvPicPr>
            <a:picLocks noChangeAspect="1" noChangeArrowheads="1"/>
          </p:cNvPicPr>
          <p:nvPr/>
        </p:nvPicPr>
        <p:blipFill>
          <a:blip r:embed="rId10" cstate="print"/>
          <a:srcRect/>
          <a:stretch>
            <a:fillRect/>
          </a:stretch>
        </p:blipFill>
        <p:spPr bwMode="auto">
          <a:xfrm>
            <a:off x="5027613" y="1981200"/>
            <a:ext cx="803275" cy="561975"/>
          </a:xfrm>
          <a:prstGeom prst="rect">
            <a:avLst/>
          </a:prstGeom>
          <a:noFill/>
          <a:ln w="3175">
            <a:noFill/>
            <a:miter lim="800000"/>
            <a:headEnd/>
            <a:tailEnd/>
          </a:ln>
        </p:spPr>
      </p:pic>
      <p:sp>
        <p:nvSpPr>
          <p:cNvPr id="39" name="Rectangle 38"/>
          <p:cNvSpPr/>
          <p:nvPr/>
        </p:nvSpPr>
        <p:spPr>
          <a:xfrm>
            <a:off x="2463800" y="3352800"/>
            <a:ext cx="1905000" cy="304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t>Enterprise Modeling</a:t>
            </a:r>
            <a:endParaRPr lang="en-US" sz="1400" b="1" dirty="0"/>
          </a:p>
        </p:txBody>
      </p:sp>
      <p:sp>
        <p:nvSpPr>
          <p:cNvPr id="40" name="Rectangle 39"/>
          <p:cNvSpPr/>
          <p:nvPr/>
        </p:nvSpPr>
        <p:spPr>
          <a:xfrm>
            <a:off x="2463800" y="3810000"/>
            <a:ext cx="1905000" cy="304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t>System Modeling</a:t>
            </a:r>
            <a:endParaRPr lang="en-US" sz="1400" b="1" dirty="0"/>
          </a:p>
        </p:txBody>
      </p:sp>
      <p:sp>
        <p:nvSpPr>
          <p:cNvPr id="41" name="Rectangle 40"/>
          <p:cNvSpPr/>
          <p:nvPr/>
        </p:nvSpPr>
        <p:spPr>
          <a:xfrm>
            <a:off x="2463800" y="4267200"/>
            <a:ext cx="1905000" cy="3048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t>Component Modeling</a:t>
            </a:r>
            <a:endParaRPr lang="en-US" sz="1400" b="1" dirty="0"/>
          </a:p>
        </p:txBody>
      </p:sp>
      <p:sp>
        <p:nvSpPr>
          <p:cNvPr id="44" name="Down Arrow 43"/>
          <p:cNvSpPr/>
          <p:nvPr/>
        </p:nvSpPr>
        <p:spPr>
          <a:xfrm>
            <a:off x="533400" y="3352800"/>
            <a:ext cx="1295400" cy="281940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5" name="Rectangle 44"/>
          <p:cNvSpPr/>
          <p:nvPr/>
        </p:nvSpPr>
        <p:spPr>
          <a:xfrm>
            <a:off x="1625600" y="4686300"/>
            <a:ext cx="1143000" cy="3048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b="1" dirty="0" smtClean="0"/>
              <a:t>HW Modeling</a:t>
            </a:r>
          </a:p>
        </p:txBody>
      </p:sp>
      <p:sp>
        <p:nvSpPr>
          <p:cNvPr id="46" name="Rectangle 45"/>
          <p:cNvSpPr/>
          <p:nvPr/>
        </p:nvSpPr>
        <p:spPr>
          <a:xfrm>
            <a:off x="4033837" y="4686300"/>
            <a:ext cx="1143000" cy="3048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b="1" dirty="0" smtClean="0"/>
              <a:t>V&amp;V Modeling</a:t>
            </a:r>
            <a:endParaRPr lang="en-US" sz="1200" b="1" dirty="0"/>
          </a:p>
        </p:txBody>
      </p:sp>
      <p:sp>
        <p:nvSpPr>
          <p:cNvPr id="47" name="Rectangle 46"/>
          <p:cNvSpPr/>
          <p:nvPr/>
        </p:nvSpPr>
        <p:spPr>
          <a:xfrm>
            <a:off x="2832100" y="4686300"/>
            <a:ext cx="1143000" cy="3048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b="1" dirty="0" smtClean="0"/>
              <a:t>SW Modeling</a:t>
            </a:r>
          </a:p>
        </p:txBody>
      </p:sp>
      <p:sp>
        <p:nvSpPr>
          <p:cNvPr id="48" name="Rectangle 47"/>
          <p:cNvSpPr/>
          <p:nvPr/>
        </p:nvSpPr>
        <p:spPr>
          <a:xfrm>
            <a:off x="1625600" y="5067300"/>
            <a:ext cx="1143000" cy="3048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b="1" dirty="0" smtClean="0"/>
              <a:t>HW </a:t>
            </a:r>
            <a:r>
              <a:rPr lang="en-US" sz="1200" b="1" dirty="0" err="1" smtClean="0"/>
              <a:t>Impl</a:t>
            </a:r>
            <a:r>
              <a:rPr lang="en-US" sz="1200" b="1" dirty="0" smtClean="0"/>
              <a:t>.</a:t>
            </a:r>
          </a:p>
        </p:txBody>
      </p:sp>
      <p:sp>
        <p:nvSpPr>
          <p:cNvPr id="49" name="Rectangle 48"/>
          <p:cNvSpPr/>
          <p:nvPr/>
        </p:nvSpPr>
        <p:spPr>
          <a:xfrm>
            <a:off x="2832100" y="5067300"/>
            <a:ext cx="1143000" cy="3048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b="1" dirty="0" smtClean="0"/>
              <a:t>SW </a:t>
            </a:r>
            <a:r>
              <a:rPr lang="en-US" sz="1200" b="1" dirty="0" err="1" smtClean="0"/>
              <a:t>Impl</a:t>
            </a:r>
            <a:r>
              <a:rPr lang="en-US" sz="1200" b="1" dirty="0" smtClean="0"/>
              <a:t>.</a:t>
            </a:r>
          </a:p>
        </p:txBody>
      </p:sp>
      <p:cxnSp>
        <p:nvCxnSpPr>
          <p:cNvPr id="56" name="Shape 55"/>
          <p:cNvCxnSpPr>
            <a:stCxn id="48" idx="2"/>
            <a:endCxn id="51" idx="1"/>
          </p:cNvCxnSpPr>
          <p:nvPr/>
        </p:nvCxnSpPr>
        <p:spPr>
          <a:xfrm rot="16200000" flipH="1">
            <a:off x="2888444" y="4680755"/>
            <a:ext cx="341243" cy="1723931"/>
          </a:xfrm>
          <a:prstGeom prst="bentConnector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hape 56"/>
          <p:cNvCxnSpPr>
            <a:stCxn id="49" idx="2"/>
            <a:endCxn id="51" idx="1"/>
          </p:cNvCxnSpPr>
          <p:nvPr/>
        </p:nvCxnSpPr>
        <p:spPr>
          <a:xfrm rot="16200000" flipH="1">
            <a:off x="3491694" y="5284005"/>
            <a:ext cx="341243" cy="517431"/>
          </a:xfrm>
          <a:prstGeom prst="bentConnector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hape 59"/>
          <p:cNvCxnSpPr>
            <a:stCxn id="46" idx="2"/>
            <a:endCxn id="50" idx="0"/>
          </p:cNvCxnSpPr>
          <p:nvPr/>
        </p:nvCxnSpPr>
        <p:spPr>
          <a:xfrm rot="5400000">
            <a:off x="4471803" y="5124266"/>
            <a:ext cx="266700" cy="368"/>
          </a:xfrm>
          <a:prstGeom prst="bentConnector3">
            <a:avLst>
              <a:gd name="adj1" fmla="val 50000"/>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Adding Value through MBSD</a:t>
            </a:r>
            <a:endParaRPr lang="en-US" b="1" dirty="0"/>
          </a:p>
        </p:txBody>
      </p:sp>
      <p:graphicFrame>
        <p:nvGraphicFramePr>
          <p:cNvPr id="5" name="Content Placeholder 4"/>
          <p:cNvGraphicFramePr>
            <a:graphicFrameLocks noGrp="1"/>
          </p:cNvGraphicFramePr>
          <p:nvPr>
            <p:ph idx="1"/>
          </p:nvPr>
        </p:nvGraphicFramePr>
        <p:xfrm>
          <a:off x="457200" y="1265237"/>
          <a:ext cx="8305800" cy="4754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3"/>
          </p:nvPr>
        </p:nvSpPr>
        <p:spPr/>
        <p:txBody>
          <a:bodyPr/>
          <a:lstStyle/>
          <a:p>
            <a:pPr algn="ctr"/>
            <a:r>
              <a:rPr lang="en-US" dirty="0" smtClean="0">
                <a:solidFill>
                  <a:srgbClr val="0B5394"/>
                </a:solidFill>
              </a:rPr>
              <a:t>© Copyright 2011 Lockheed Martin Corporation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b="1" dirty="0" smtClean="0"/>
              <a:t>Revisiting Additional Disciplines </a:t>
            </a:r>
            <a:br>
              <a:rPr lang="en-US" sz="3200" b="1" dirty="0" smtClean="0"/>
            </a:br>
            <a:r>
              <a:rPr lang="en-US" sz="3200" b="1" dirty="0" smtClean="0"/>
              <a:t>for Integration</a:t>
            </a:r>
          </a:p>
        </p:txBody>
      </p:sp>
      <p:sp>
        <p:nvSpPr>
          <p:cNvPr id="4" name="Footer Placeholder 3"/>
          <p:cNvSpPr>
            <a:spLocks noGrp="1"/>
          </p:cNvSpPr>
          <p:nvPr>
            <p:ph type="ftr" sz="quarter" idx="3"/>
          </p:nvPr>
        </p:nvSpPr>
        <p:spPr/>
        <p:txBody>
          <a:bodyPr/>
          <a:lstStyle/>
          <a:p>
            <a:pPr algn="ctr"/>
            <a:r>
              <a:rPr lang="en-US" dirty="0" smtClean="0"/>
              <a:t>© Copyright 2011 Lockheed Martin Corporation</a:t>
            </a:r>
          </a:p>
        </p:txBody>
      </p:sp>
      <p:sp>
        <p:nvSpPr>
          <p:cNvPr id="6" name="Freeform 5"/>
          <p:cNvSpPr>
            <a:spLocks/>
          </p:cNvSpPr>
          <p:nvPr/>
        </p:nvSpPr>
        <p:spPr bwMode="auto">
          <a:xfrm>
            <a:off x="3544888" y="2179777"/>
            <a:ext cx="2341562" cy="1541462"/>
          </a:xfrm>
          <a:custGeom>
            <a:avLst/>
            <a:gdLst>
              <a:gd name="T0" fmla="*/ 2147483647 w 1554"/>
              <a:gd name="T1" fmla="*/ 2147483647 h 1023"/>
              <a:gd name="T2" fmla="*/ 2147483647 w 1554"/>
              <a:gd name="T3" fmla="*/ 2147483647 h 1023"/>
              <a:gd name="T4" fmla="*/ 2147483647 w 1554"/>
              <a:gd name="T5" fmla="*/ 2147483647 h 1023"/>
              <a:gd name="T6" fmla="*/ 2147483647 w 1554"/>
              <a:gd name="T7" fmla="*/ 2147483647 h 1023"/>
              <a:gd name="T8" fmla="*/ 2147483647 w 1554"/>
              <a:gd name="T9" fmla="*/ 2147483647 h 1023"/>
              <a:gd name="T10" fmla="*/ 2147483647 w 1554"/>
              <a:gd name="T11" fmla="*/ 2147483647 h 1023"/>
              <a:gd name="T12" fmla="*/ 2147483647 w 1554"/>
              <a:gd name="T13" fmla="*/ 2147483647 h 1023"/>
              <a:gd name="T14" fmla="*/ 2147483647 w 1554"/>
              <a:gd name="T15" fmla="*/ 2147483647 h 1023"/>
              <a:gd name="T16" fmla="*/ 2147483647 w 1554"/>
              <a:gd name="T17" fmla="*/ 2147483647 h 1023"/>
              <a:gd name="T18" fmla="*/ 2147483647 w 1554"/>
              <a:gd name="T19" fmla="*/ 2147483647 h 1023"/>
              <a:gd name="T20" fmla="*/ 0 w 1554"/>
              <a:gd name="T21" fmla="*/ 2147483647 h 1023"/>
              <a:gd name="T22" fmla="*/ 2147483647 w 1554"/>
              <a:gd name="T23" fmla="*/ 2147483647 h 1023"/>
              <a:gd name="T24" fmla="*/ 2147483647 w 1554"/>
              <a:gd name="T25" fmla="*/ 2147483647 h 1023"/>
              <a:gd name="T26" fmla="*/ 2147483647 w 1554"/>
              <a:gd name="T27" fmla="*/ 2147483647 h 1023"/>
              <a:gd name="T28" fmla="*/ 2147483647 w 1554"/>
              <a:gd name="T29" fmla="*/ 2147483647 h 1023"/>
              <a:gd name="T30" fmla="*/ 2147483647 w 1554"/>
              <a:gd name="T31" fmla="*/ 2147483647 h 1023"/>
              <a:gd name="T32" fmla="*/ 2147483647 w 1554"/>
              <a:gd name="T33" fmla="*/ 2147483647 h 1023"/>
              <a:gd name="T34" fmla="*/ 2147483647 w 1554"/>
              <a:gd name="T35" fmla="*/ 2147483647 h 1023"/>
              <a:gd name="T36" fmla="*/ 2147483647 w 1554"/>
              <a:gd name="T37" fmla="*/ 2147483647 h 1023"/>
              <a:gd name="T38" fmla="*/ 2147483647 w 1554"/>
              <a:gd name="T39" fmla="*/ 2147483647 h 1023"/>
              <a:gd name="T40" fmla="*/ 2147483647 w 1554"/>
              <a:gd name="T41" fmla="*/ 2147483647 h 1023"/>
              <a:gd name="T42" fmla="*/ 2147483647 w 1554"/>
              <a:gd name="T43" fmla="*/ 2147483647 h 1023"/>
              <a:gd name="T44" fmla="*/ 2147483647 w 1554"/>
              <a:gd name="T45" fmla="*/ 2147483647 h 1023"/>
              <a:gd name="T46" fmla="*/ 2147483647 w 1554"/>
              <a:gd name="T47" fmla="*/ 2147483647 h 1023"/>
              <a:gd name="T48" fmla="*/ 2147483647 w 1554"/>
              <a:gd name="T49" fmla="*/ 2147483647 h 1023"/>
              <a:gd name="T50" fmla="*/ 2147483647 w 1554"/>
              <a:gd name="T51" fmla="*/ 2147483647 h 1023"/>
              <a:gd name="T52" fmla="*/ 2147483647 w 1554"/>
              <a:gd name="T53" fmla="*/ 2147483647 h 1023"/>
              <a:gd name="T54" fmla="*/ 2147483647 w 1554"/>
              <a:gd name="T55" fmla="*/ 2147483647 h 1023"/>
              <a:gd name="T56" fmla="*/ 2147483647 w 1554"/>
              <a:gd name="T57" fmla="*/ 2147483647 h 1023"/>
              <a:gd name="T58" fmla="*/ 2147483647 w 1554"/>
              <a:gd name="T59" fmla="*/ 2147483647 h 1023"/>
              <a:gd name="T60" fmla="*/ 2147483647 w 1554"/>
              <a:gd name="T61" fmla="*/ 2147483647 h 1023"/>
              <a:gd name="T62" fmla="*/ 2147483647 w 1554"/>
              <a:gd name="T63" fmla="*/ 2147483647 h 1023"/>
              <a:gd name="T64" fmla="*/ 2147483647 w 1554"/>
              <a:gd name="T65" fmla="*/ 2147483647 h 1023"/>
              <a:gd name="T66" fmla="*/ 2147483647 w 1554"/>
              <a:gd name="T67" fmla="*/ 2147483647 h 1023"/>
              <a:gd name="T68" fmla="*/ 2147483647 w 1554"/>
              <a:gd name="T69" fmla="*/ 2147483647 h 1023"/>
              <a:gd name="T70" fmla="*/ 2147483647 w 1554"/>
              <a:gd name="T71" fmla="*/ 2147483647 h 1023"/>
              <a:gd name="T72" fmla="*/ 2147483647 w 1554"/>
              <a:gd name="T73" fmla="*/ 2147483647 h 1023"/>
              <a:gd name="T74" fmla="*/ 2147483647 w 1554"/>
              <a:gd name="T75" fmla="*/ 2147483647 h 1023"/>
              <a:gd name="T76" fmla="*/ 2147483647 w 1554"/>
              <a:gd name="T77" fmla="*/ 2147483647 h 1023"/>
              <a:gd name="T78" fmla="*/ 2147483647 w 1554"/>
              <a:gd name="T79" fmla="*/ 2147483647 h 1023"/>
              <a:gd name="T80" fmla="*/ 2147483647 w 1554"/>
              <a:gd name="T81" fmla="*/ 2147483647 h 1023"/>
              <a:gd name="T82" fmla="*/ 2147483647 w 1554"/>
              <a:gd name="T83" fmla="*/ 2147483647 h 1023"/>
              <a:gd name="T84" fmla="*/ 2147483647 w 1554"/>
              <a:gd name="T85" fmla="*/ 0 h 10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54"/>
              <a:gd name="T130" fmla="*/ 0 h 1023"/>
              <a:gd name="T131" fmla="*/ 1554 w 1554"/>
              <a:gd name="T132" fmla="*/ 1023 h 10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54" h="1023">
                <a:moveTo>
                  <a:pt x="777" y="0"/>
                </a:moveTo>
                <a:lnTo>
                  <a:pt x="737" y="1"/>
                </a:lnTo>
                <a:lnTo>
                  <a:pt x="698" y="2"/>
                </a:lnTo>
                <a:lnTo>
                  <a:pt x="659" y="6"/>
                </a:lnTo>
                <a:lnTo>
                  <a:pt x="621" y="10"/>
                </a:lnTo>
                <a:lnTo>
                  <a:pt x="583" y="16"/>
                </a:lnTo>
                <a:lnTo>
                  <a:pt x="546" y="23"/>
                </a:lnTo>
                <a:lnTo>
                  <a:pt x="510" y="31"/>
                </a:lnTo>
                <a:lnTo>
                  <a:pt x="475" y="40"/>
                </a:lnTo>
                <a:lnTo>
                  <a:pt x="441" y="50"/>
                </a:lnTo>
                <a:lnTo>
                  <a:pt x="407" y="62"/>
                </a:lnTo>
                <a:lnTo>
                  <a:pt x="374" y="74"/>
                </a:lnTo>
                <a:lnTo>
                  <a:pt x="343" y="87"/>
                </a:lnTo>
                <a:lnTo>
                  <a:pt x="313" y="101"/>
                </a:lnTo>
                <a:lnTo>
                  <a:pt x="283" y="117"/>
                </a:lnTo>
                <a:lnTo>
                  <a:pt x="255" y="133"/>
                </a:lnTo>
                <a:lnTo>
                  <a:pt x="228" y="149"/>
                </a:lnTo>
                <a:lnTo>
                  <a:pt x="202" y="167"/>
                </a:lnTo>
                <a:lnTo>
                  <a:pt x="178" y="186"/>
                </a:lnTo>
                <a:lnTo>
                  <a:pt x="155" y="205"/>
                </a:lnTo>
                <a:lnTo>
                  <a:pt x="133" y="226"/>
                </a:lnTo>
                <a:lnTo>
                  <a:pt x="113" y="246"/>
                </a:lnTo>
                <a:lnTo>
                  <a:pt x="94" y="268"/>
                </a:lnTo>
                <a:lnTo>
                  <a:pt x="77" y="290"/>
                </a:lnTo>
                <a:lnTo>
                  <a:pt x="62" y="312"/>
                </a:lnTo>
                <a:lnTo>
                  <a:pt x="47" y="335"/>
                </a:lnTo>
                <a:lnTo>
                  <a:pt x="35" y="359"/>
                </a:lnTo>
                <a:lnTo>
                  <a:pt x="25" y="383"/>
                </a:lnTo>
                <a:lnTo>
                  <a:pt x="16" y="408"/>
                </a:lnTo>
                <a:lnTo>
                  <a:pt x="9" y="433"/>
                </a:lnTo>
                <a:lnTo>
                  <a:pt x="4" y="458"/>
                </a:lnTo>
                <a:lnTo>
                  <a:pt x="2" y="484"/>
                </a:lnTo>
                <a:lnTo>
                  <a:pt x="0" y="511"/>
                </a:lnTo>
                <a:lnTo>
                  <a:pt x="2" y="537"/>
                </a:lnTo>
                <a:lnTo>
                  <a:pt x="4" y="563"/>
                </a:lnTo>
                <a:lnTo>
                  <a:pt x="9" y="589"/>
                </a:lnTo>
                <a:lnTo>
                  <a:pt x="16" y="614"/>
                </a:lnTo>
                <a:lnTo>
                  <a:pt x="25" y="639"/>
                </a:lnTo>
                <a:lnTo>
                  <a:pt x="35" y="663"/>
                </a:lnTo>
                <a:lnTo>
                  <a:pt x="47" y="687"/>
                </a:lnTo>
                <a:lnTo>
                  <a:pt x="62" y="710"/>
                </a:lnTo>
                <a:lnTo>
                  <a:pt x="77" y="733"/>
                </a:lnTo>
                <a:lnTo>
                  <a:pt x="94" y="755"/>
                </a:lnTo>
                <a:lnTo>
                  <a:pt x="113" y="777"/>
                </a:lnTo>
                <a:lnTo>
                  <a:pt x="133" y="797"/>
                </a:lnTo>
                <a:lnTo>
                  <a:pt x="155" y="817"/>
                </a:lnTo>
                <a:lnTo>
                  <a:pt x="178" y="837"/>
                </a:lnTo>
                <a:lnTo>
                  <a:pt x="202" y="855"/>
                </a:lnTo>
                <a:lnTo>
                  <a:pt x="228" y="872"/>
                </a:lnTo>
                <a:lnTo>
                  <a:pt x="255" y="889"/>
                </a:lnTo>
                <a:lnTo>
                  <a:pt x="283" y="906"/>
                </a:lnTo>
                <a:lnTo>
                  <a:pt x="313" y="921"/>
                </a:lnTo>
                <a:lnTo>
                  <a:pt x="343" y="935"/>
                </a:lnTo>
                <a:lnTo>
                  <a:pt x="374" y="949"/>
                </a:lnTo>
                <a:lnTo>
                  <a:pt x="407" y="961"/>
                </a:lnTo>
                <a:lnTo>
                  <a:pt x="441" y="972"/>
                </a:lnTo>
                <a:lnTo>
                  <a:pt x="475" y="982"/>
                </a:lnTo>
                <a:lnTo>
                  <a:pt x="510" y="992"/>
                </a:lnTo>
                <a:lnTo>
                  <a:pt x="546" y="1000"/>
                </a:lnTo>
                <a:lnTo>
                  <a:pt x="583" y="1006"/>
                </a:lnTo>
                <a:lnTo>
                  <a:pt x="621" y="1012"/>
                </a:lnTo>
                <a:lnTo>
                  <a:pt x="659" y="1017"/>
                </a:lnTo>
                <a:lnTo>
                  <a:pt x="698" y="1020"/>
                </a:lnTo>
                <a:lnTo>
                  <a:pt x="737" y="1022"/>
                </a:lnTo>
                <a:lnTo>
                  <a:pt x="777" y="1023"/>
                </a:lnTo>
                <a:lnTo>
                  <a:pt x="818" y="1022"/>
                </a:lnTo>
                <a:lnTo>
                  <a:pt x="857" y="1020"/>
                </a:lnTo>
                <a:lnTo>
                  <a:pt x="895" y="1017"/>
                </a:lnTo>
                <a:lnTo>
                  <a:pt x="934" y="1012"/>
                </a:lnTo>
                <a:lnTo>
                  <a:pt x="972" y="1006"/>
                </a:lnTo>
                <a:lnTo>
                  <a:pt x="1008" y="1000"/>
                </a:lnTo>
                <a:lnTo>
                  <a:pt x="1044" y="992"/>
                </a:lnTo>
                <a:lnTo>
                  <a:pt x="1080" y="982"/>
                </a:lnTo>
                <a:lnTo>
                  <a:pt x="1114" y="972"/>
                </a:lnTo>
                <a:lnTo>
                  <a:pt x="1148" y="961"/>
                </a:lnTo>
                <a:lnTo>
                  <a:pt x="1180" y="949"/>
                </a:lnTo>
                <a:lnTo>
                  <a:pt x="1211" y="935"/>
                </a:lnTo>
                <a:lnTo>
                  <a:pt x="1242" y="921"/>
                </a:lnTo>
                <a:lnTo>
                  <a:pt x="1271" y="906"/>
                </a:lnTo>
                <a:lnTo>
                  <a:pt x="1300" y="889"/>
                </a:lnTo>
                <a:lnTo>
                  <a:pt x="1327" y="872"/>
                </a:lnTo>
                <a:lnTo>
                  <a:pt x="1353" y="855"/>
                </a:lnTo>
                <a:lnTo>
                  <a:pt x="1377" y="837"/>
                </a:lnTo>
                <a:lnTo>
                  <a:pt x="1400" y="817"/>
                </a:lnTo>
                <a:lnTo>
                  <a:pt x="1422" y="797"/>
                </a:lnTo>
                <a:lnTo>
                  <a:pt x="1442" y="777"/>
                </a:lnTo>
                <a:lnTo>
                  <a:pt x="1460" y="755"/>
                </a:lnTo>
                <a:lnTo>
                  <a:pt x="1478" y="733"/>
                </a:lnTo>
                <a:lnTo>
                  <a:pt x="1493" y="710"/>
                </a:lnTo>
                <a:lnTo>
                  <a:pt x="1507" y="687"/>
                </a:lnTo>
                <a:lnTo>
                  <a:pt x="1519" y="663"/>
                </a:lnTo>
                <a:lnTo>
                  <a:pt x="1529" y="639"/>
                </a:lnTo>
                <a:lnTo>
                  <a:pt x="1538" y="614"/>
                </a:lnTo>
                <a:lnTo>
                  <a:pt x="1545" y="589"/>
                </a:lnTo>
                <a:lnTo>
                  <a:pt x="1550" y="563"/>
                </a:lnTo>
                <a:lnTo>
                  <a:pt x="1553" y="537"/>
                </a:lnTo>
                <a:lnTo>
                  <a:pt x="1554" y="511"/>
                </a:lnTo>
                <a:lnTo>
                  <a:pt x="1553" y="484"/>
                </a:lnTo>
                <a:lnTo>
                  <a:pt x="1550" y="458"/>
                </a:lnTo>
                <a:lnTo>
                  <a:pt x="1545" y="433"/>
                </a:lnTo>
                <a:lnTo>
                  <a:pt x="1538" y="408"/>
                </a:lnTo>
                <a:lnTo>
                  <a:pt x="1529" y="383"/>
                </a:lnTo>
                <a:lnTo>
                  <a:pt x="1519" y="359"/>
                </a:lnTo>
                <a:lnTo>
                  <a:pt x="1507" y="335"/>
                </a:lnTo>
                <a:lnTo>
                  <a:pt x="1493" y="312"/>
                </a:lnTo>
                <a:lnTo>
                  <a:pt x="1478" y="290"/>
                </a:lnTo>
                <a:lnTo>
                  <a:pt x="1460" y="268"/>
                </a:lnTo>
                <a:lnTo>
                  <a:pt x="1442" y="246"/>
                </a:lnTo>
                <a:lnTo>
                  <a:pt x="1422" y="226"/>
                </a:lnTo>
                <a:lnTo>
                  <a:pt x="1400" y="205"/>
                </a:lnTo>
                <a:lnTo>
                  <a:pt x="1377" y="186"/>
                </a:lnTo>
                <a:lnTo>
                  <a:pt x="1353" y="167"/>
                </a:lnTo>
                <a:lnTo>
                  <a:pt x="1327" y="149"/>
                </a:lnTo>
                <a:lnTo>
                  <a:pt x="1300" y="133"/>
                </a:lnTo>
                <a:lnTo>
                  <a:pt x="1271" y="117"/>
                </a:lnTo>
                <a:lnTo>
                  <a:pt x="1242" y="101"/>
                </a:lnTo>
                <a:lnTo>
                  <a:pt x="1211" y="87"/>
                </a:lnTo>
                <a:lnTo>
                  <a:pt x="1180" y="74"/>
                </a:lnTo>
                <a:lnTo>
                  <a:pt x="1148" y="62"/>
                </a:lnTo>
                <a:lnTo>
                  <a:pt x="1114" y="50"/>
                </a:lnTo>
                <a:lnTo>
                  <a:pt x="1080" y="40"/>
                </a:lnTo>
                <a:lnTo>
                  <a:pt x="1044" y="31"/>
                </a:lnTo>
                <a:lnTo>
                  <a:pt x="1008" y="23"/>
                </a:lnTo>
                <a:lnTo>
                  <a:pt x="972" y="16"/>
                </a:lnTo>
                <a:lnTo>
                  <a:pt x="934" y="10"/>
                </a:lnTo>
                <a:lnTo>
                  <a:pt x="895" y="6"/>
                </a:lnTo>
                <a:lnTo>
                  <a:pt x="857" y="2"/>
                </a:lnTo>
                <a:lnTo>
                  <a:pt x="818" y="1"/>
                </a:lnTo>
                <a:lnTo>
                  <a:pt x="777" y="0"/>
                </a:lnTo>
                <a:close/>
              </a:path>
            </a:pathLst>
          </a:custGeom>
          <a:solidFill>
            <a:srgbClr val="F8F465"/>
          </a:solidFill>
          <a:ln w="9525">
            <a:noFill/>
            <a:miter lim="800000"/>
            <a:headEnd/>
            <a:tailEnd/>
          </a:ln>
          <a:effectLst>
            <a:outerShdw dist="38100" dir="2700000" rotWithShape="0">
              <a:srgbClr val="808080">
                <a:alpha val="42999"/>
              </a:srgbClr>
            </a:outerShdw>
          </a:effectLst>
        </p:spPr>
        <p:txBody>
          <a:bodyPr/>
          <a:lstStyle>
            <a:defPPr>
              <a:defRPr lang="en-US"/>
            </a:defPPr>
            <a:lvl1pPr algn="ctr" rtl="0" eaLnBrk="0" fontAlgn="base" hangingPunct="0">
              <a:spcBef>
                <a:spcPct val="0"/>
              </a:spcBef>
              <a:spcAft>
                <a:spcPct val="0"/>
              </a:spcAft>
              <a:defRPr sz="1200" b="1"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1200" b="1"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1200" b="1"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1200" b="1"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1200" b="1" kern="1200">
                <a:solidFill>
                  <a:schemeClr val="tx1"/>
                </a:solidFill>
                <a:latin typeface="Times New Roman" pitchFamily="18" charset="0"/>
                <a:ea typeface="+mn-ea"/>
                <a:cs typeface="+mn-cs"/>
              </a:defRPr>
            </a:lvl5pPr>
            <a:lvl6pPr marL="2286000" algn="l" defTabSz="914400" rtl="0" eaLnBrk="1" latinLnBrk="0" hangingPunct="1">
              <a:defRPr sz="1200" b="1" kern="1200">
                <a:solidFill>
                  <a:schemeClr val="tx1"/>
                </a:solidFill>
                <a:latin typeface="Times New Roman" pitchFamily="18" charset="0"/>
                <a:ea typeface="+mn-ea"/>
                <a:cs typeface="+mn-cs"/>
              </a:defRPr>
            </a:lvl6pPr>
            <a:lvl7pPr marL="2743200" algn="l" defTabSz="914400" rtl="0" eaLnBrk="1" latinLnBrk="0" hangingPunct="1">
              <a:defRPr sz="1200" b="1" kern="1200">
                <a:solidFill>
                  <a:schemeClr val="tx1"/>
                </a:solidFill>
                <a:latin typeface="Times New Roman" pitchFamily="18" charset="0"/>
                <a:ea typeface="+mn-ea"/>
                <a:cs typeface="+mn-cs"/>
              </a:defRPr>
            </a:lvl7pPr>
            <a:lvl8pPr marL="3200400" algn="l" defTabSz="914400" rtl="0" eaLnBrk="1" latinLnBrk="0" hangingPunct="1">
              <a:defRPr sz="1200" b="1" kern="1200">
                <a:solidFill>
                  <a:schemeClr val="tx1"/>
                </a:solidFill>
                <a:latin typeface="Times New Roman" pitchFamily="18" charset="0"/>
                <a:ea typeface="+mn-ea"/>
                <a:cs typeface="+mn-cs"/>
              </a:defRPr>
            </a:lvl8pPr>
            <a:lvl9pPr marL="3657600" algn="l" defTabSz="914400" rtl="0" eaLnBrk="1" latinLnBrk="0" hangingPunct="1">
              <a:defRPr sz="1200" b="1" kern="1200">
                <a:solidFill>
                  <a:schemeClr val="tx1"/>
                </a:solidFill>
                <a:latin typeface="Times New Roman" pitchFamily="18" charset="0"/>
                <a:ea typeface="+mn-ea"/>
                <a:cs typeface="+mn-cs"/>
              </a:defRPr>
            </a:lvl9pPr>
          </a:lstStyle>
          <a:p>
            <a:pPr>
              <a:defRPr/>
            </a:pPr>
            <a:endParaRPr lang="en-US" dirty="0">
              <a:solidFill>
                <a:srgbClr val="000000"/>
              </a:solidFill>
              <a:latin typeface="Arial" charset="0"/>
              <a:ea typeface="ＭＳ Ｐゴシック" pitchFamily="-110" charset="-128"/>
            </a:endParaRPr>
          </a:p>
        </p:txBody>
      </p:sp>
      <p:sp>
        <p:nvSpPr>
          <p:cNvPr id="7" name="Freeform 6"/>
          <p:cNvSpPr>
            <a:spLocks/>
          </p:cNvSpPr>
          <p:nvPr/>
        </p:nvSpPr>
        <p:spPr bwMode="auto">
          <a:xfrm>
            <a:off x="6843713" y="1638439"/>
            <a:ext cx="1762125" cy="1546225"/>
          </a:xfrm>
          <a:custGeom>
            <a:avLst/>
            <a:gdLst>
              <a:gd name="T0" fmla="*/ 2147483647 w 1169"/>
              <a:gd name="T1" fmla="*/ 2147483647 h 831"/>
              <a:gd name="T2" fmla="*/ 2147483647 w 1169"/>
              <a:gd name="T3" fmla="*/ 2147483647 h 831"/>
              <a:gd name="T4" fmla="*/ 2147483647 w 1169"/>
              <a:gd name="T5" fmla="*/ 2147483647 h 831"/>
              <a:gd name="T6" fmla="*/ 2147483647 w 1169"/>
              <a:gd name="T7" fmla="*/ 2147483647 h 831"/>
              <a:gd name="T8" fmla="*/ 2147483647 w 1169"/>
              <a:gd name="T9" fmla="*/ 2147483647 h 831"/>
              <a:gd name="T10" fmla="*/ 2147483647 w 1169"/>
              <a:gd name="T11" fmla="*/ 2147483647 h 831"/>
              <a:gd name="T12" fmla="*/ 2147483647 w 1169"/>
              <a:gd name="T13" fmla="*/ 2147483647 h 831"/>
              <a:gd name="T14" fmla="*/ 2147483647 w 1169"/>
              <a:gd name="T15" fmla="*/ 2147483647 h 831"/>
              <a:gd name="T16" fmla="*/ 2147483647 w 1169"/>
              <a:gd name="T17" fmla="*/ 2147483647 h 831"/>
              <a:gd name="T18" fmla="*/ 2147483647 w 1169"/>
              <a:gd name="T19" fmla="*/ 2147483647 h 831"/>
              <a:gd name="T20" fmla="*/ 0 w 1169"/>
              <a:gd name="T21" fmla="*/ 2147483647 h 831"/>
              <a:gd name="T22" fmla="*/ 2147483647 w 1169"/>
              <a:gd name="T23" fmla="*/ 2147483647 h 831"/>
              <a:gd name="T24" fmla="*/ 2147483647 w 1169"/>
              <a:gd name="T25" fmla="*/ 2147483647 h 831"/>
              <a:gd name="T26" fmla="*/ 2147483647 w 1169"/>
              <a:gd name="T27" fmla="*/ 2147483647 h 831"/>
              <a:gd name="T28" fmla="*/ 2147483647 w 1169"/>
              <a:gd name="T29" fmla="*/ 2147483647 h 831"/>
              <a:gd name="T30" fmla="*/ 2147483647 w 1169"/>
              <a:gd name="T31" fmla="*/ 2147483647 h 831"/>
              <a:gd name="T32" fmla="*/ 2147483647 w 1169"/>
              <a:gd name="T33" fmla="*/ 2147483647 h 831"/>
              <a:gd name="T34" fmla="*/ 2147483647 w 1169"/>
              <a:gd name="T35" fmla="*/ 2147483647 h 831"/>
              <a:gd name="T36" fmla="*/ 2147483647 w 1169"/>
              <a:gd name="T37" fmla="*/ 2147483647 h 831"/>
              <a:gd name="T38" fmla="*/ 2147483647 w 1169"/>
              <a:gd name="T39" fmla="*/ 2147483647 h 831"/>
              <a:gd name="T40" fmla="*/ 2147483647 w 1169"/>
              <a:gd name="T41" fmla="*/ 2147483647 h 831"/>
              <a:gd name="T42" fmla="*/ 2147483647 w 1169"/>
              <a:gd name="T43" fmla="*/ 2147483647 h 831"/>
              <a:gd name="T44" fmla="*/ 2147483647 w 1169"/>
              <a:gd name="T45" fmla="*/ 2147483647 h 831"/>
              <a:gd name="T46" fmla="*/ 2147483647 w 1169"/>
              <a:gd name="T47" fmla="*/ 2147483647 h 831"/>
              <a:gd name="T48" fmla="*/ 2147483647 w 1169"/>
              <a:gd name="T49" fmla="*/ 2147483647 h 831"/>
              <a:gd name="T50" fmla="*/ 2147483647 w 1169"/>
              <a:gd name="T51" fmla="*/ 2147483647 h 831"/>
              <a:gd name="T52" fmla="*/ 2147483647 w 1169"/>
              <a:gd name="T53" fmla="*/ 2147483647 h 831"/>
              <a:gd name="T54" fmla="*/ 2147483647 w 1169"/>
              <a:gd name="T55" fmla="*/ 2147483647 h 831"/>
              <a:gd name="T56" fmla="*/ 2147483647 w 1169"/>
              <a:gd name="T57" fmla="*/ 2147483647 h 831"/>
              <a:gd name="T58" fmla="*/ 2147483647 w 1169"/>
              <a:gd name="T59" fmla="*/ 2147483647 h 831"/>
              <a:gd name="T60" fmla="*/ 2147483647 w 1169"/>
              <a:gd name="T61" fmla="*/ 2147483647 h 831"/>
              <a:gd name="T62" fmla="*/ 2147483647 w 1169"/>
              <a:gd name="T63" fmla="*/ 2147483647 h 831"/>
              <a:gd name="T64" fmla="*/ 2147483647 w 1169"/>
              <a:gd name="T65" fmla="*/ 2147483647 h 831"/>
              <a:gd name="T66" fmla="*/ 2147483647 w 1169"/>
              <a:gd name="T67" fmla="*/ 2147483647 h 831"/>
              <a:gd name="T68" fmla="*/ 2147483647 w 1169"/>
              <a:gd name="T69" fmla="*/ 2147483647 h 831"/>
              <a:gd name="T70" fmla="*/ 2147483647 w 1169"/>
              <a:gd name="T71" fmla="*/ 2147483647 h 831"/>
              <a:gd name="T72" fmla="*/ 2147483647 w 1169"/>
              <a:gd name="T73" fmla="*/ 2147483647 h 831"/>
              <a:gd name="T74" fmla="*/ 2147483647 w 1169"/>
              <a:gd name="T75" fmla="*/ 2147483647 h 831"/>
              <a:gd name="T76" fmla="*/ 2147483647 w 1169"/>
              <a:gd name="T77" fmla="*/ 2147483647 h 831"/>
              <a:gd name="T78" fmla="*/ 2147483647 w 1169"/>
              <a:gd name="T79" fmla="*/ 2147483647 h 831"/>
              <a:gd name="T80" fmla="*/ 2147483647 w 1169"/>
              <a:gd name="T81" fmla="*/ 2147483647 h 831"/>
              <a:gd name="T82" fmla="*/ 2147483647 w 1169"/>
              <a:gd name="T83" fmla="*/ 2147483647 h 831"/>
              <a:gd name="T84" fmla="*/ 2147483647 w 1169"/>
              <a:gd name="T85" fmla="*/ 0 h 8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9"/>
              <a:gd name="T130" fmla="*/ 0 h 831"/>
              <a:gd name="T131" fmla="*/ 1169 w 1169"/>
              <a:gd name="T132" fmla="*/ 831 h 8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9" h="831">
                <a:moveTo>
                  <a:pt x="584" y="0"/>
                </a:moveTo>
                <a:lnTo>
                  <a:pt x="554" y="1"/>
                </a:lnTo>
                <a:lnTo>
                  <a:pt x="525" y="3"/>
                </a:lnTo>
                <a:lnTo>
                  <a:pt x="496" y="5"/>
                </a:lnTo>
                <a:lnTo>
                  <a:pt x="467" y="8"/>
                </a:lnTo>
                <a:lnTo>
                  <a:pt x="438" y="13"/>
                </a:lnTo>
                <a:lnTo>
                  <a:pt x="410" y="19"/>
                </a:lnTo>
                <a:lnTo>
                  <a:pt x="384" y="25"/>
                </a:lnTo>
                <a:lnTo>
                  <a:pt x="357" y="33"/>
                </a:lnTo>
                <a:lnTo>
                  <a:pt x="331" y="41"/>
                </a:lnTo>
                <a:lnTo>
                  <a:pt x="306" y="51"/>
                </a:lnTo>
                <a:lnTo>
                  <a:pt x="281" y="60"/>
                </a:lnTo>
                <a:lnTo>
                  <a:pt x="258" y="71"/>
                </a:lnTo>
                <a:lnTo>
                  <a:pt x="235" y="83"/>
                </a:lnTo>
                <a:lnTo>
                  <a:pt x="212" y="95"/>
                </a:lnTo>
                <a:lnTo>
                  <a:pt x="191" y="108"/>
                </a:lnTo>
                <a:lnTo>
                  <a:pt x="171" y="122"/>
                </a:lnTo>
                <a:lnTo>
                  <a:pt x="152" y="136"/>
                </a:lnTo>
                <a:lnTo>
                  <a:pt x="134" y="151"/>
                </a:lnTo>
                <a:lnTo>
                  <a:pt x="116" y="167"/>
                </a:lnTo>
                <a:lnTo>
                  <a:pt x="100" y="183"/>
                </a:lnTo>
                <a:lnTo>
                  <a:pt x="85" y="200"/>
                </a:lnTo>
                <a:lnTo>
                  <a:pt x="70" y="218"/>
                </a:lnTo>
                <a:lnTo>
                  <a:pt x="57" y="236"/>
                </a:lnTo>
                <a:lnTo>
                  <a:pt x="46" y="253"/>
                </a:lnTo>
                <a:lnTo>
                  <a:pt x="35" y="273"/>
                </a:lnTo>
                <a:lnTo>
                  <a:pt x="27" y="292"/>
                </a:lnTo>
                <a:lnTo>
                  <a:pt x="18" y="312"/>
                </a:lnTo>
                <a:lnTo>
                  <a:pt x="12" y="331"/>
                </a:lnTo>
                <a:lnTo>
                  <a:pt x="7" y="352"/>
                </a:lnTo>
                <a:lnTo>
                  <a:pt x="3" y="373"/>
                </a:lnTo>
                <a:lnTo>
                  <a:pt x="1" y="394"/>
                </a:lnTo>
                <a:lnTo>
                  <a:pt x="0" y="415"/>
                </a:lnTo>
                <a:lnTo>
                  <a:pt x="1" y="437"/>
                </a:lnTo>
                <a:lnTo>
                  <a:pt x="3" y="458"/>
                </a:lnTo>
                <a:lnTo>
                  <a:pt x="7" y="478"/>
                </a:lnTo>
                <a:lnTo>
                  <a:pt x="12" y="499"/>
                </a:lnTo>
                <a:lnTo>
                  <a:pt x="18" y="519"/>
                </a:lnTo>
                <a:lnTo>
                  <a:pt x="27" y="539"/>
                </a:lnTo>
                <a:lnTo>
                  <a:pt x="35" y="558"/>
                </a:lnTo>
                <a:lnTo>
                  <a:pt x="46" y="577"/>
                </a:lnTo>
                <a:lnTo>
                  <a:pt x="57" y="595"/>
                </a:lnTo>
                <a:lnTo>
                  <a:pt x="70" y="613"/>
                </a:lnTo>
                <a:lnTo>
                  <a:pt x="85" y="631"/>
                </a:lnTo>
                <a:lnTo>
                  <a:pt x="100" y="647"/>
                </a:lnTo>
                <a:lnTo>
                  <a:pt x="116" y="663"/>
                </a:lnTo>
                <a:lnTo>
                  <a:pt x="134" y="680"/>
                </a:lnTo>
                <a:lnTo>
                  <a:pt x="152" y="694"/>
                </a:lnTo>
                <a:lnTo>
                  <a:pt x="171" y="709"/>
                </a:lnTo>
                <a:lnTo>
                  <a:pt x="191" y="723"/>
                </a:lnTo>
                <a:lnTo>
                  <a:pt x="212" y="736"/>
                </a:lnTo>
                <a:lnTo>
                  <a:pt x="235" y="748"/>
                </a:lnTo>
                <a:lnTo>
                  <a:pt x="258" y="760"/>
                </a:lnTo>
                <a:lnTo>
                  <a:pt x="281" y="770"/>
                </a:lnTo>
                <a:lnTo>
                  <a:pt x="306" y="780"/>
                </a:lnTo>
                <a:lnTo>
                  <a:pt x="331" y="789"/>
                </a:lnTo>
                <a:lnTo>
                  <a:pt x="357" y="798"/>
                </a:lnTo>
                <a:lnTo>
                  <a:pt x="384" y="805"/>
                </a:lnTo>
                <a:lnTo>
                  <a:pt x="410" y="812"/>
                </a:lnTo>
                <a:lnTo>
                  <a:pt x="438" y="818"/>
                </a:lnTo>
                <a:lnTo>
                  <a:pt x="467" y="822"/>
                </a:lnTo>
                <a:lnTo>
                  <a:pt x="496" y="826"/>
                </a:lnTo>
                <a:lnTo>
                  <a:pt x="525" y="828"/>
                </a:lnTo>
                <a:lnTo>
                  <a:pt x="554" y="830"/>
                </a:lnTo>
                <a:lnTo>
                  <a:pt x="584" y="831"/>
                </a:lnTo>
                <a:lnTo>
                  <a:pt x="614" y="830"/>
                </a:lnTo>
                <a:lnTo>
                  <a:pt x="644" y="828"/>
                </a:lnTo>
                <a:lnTo>
                  <a:pt x="674" y="826"/>
                </a:lnTo>
                <a:lnTo>
                  <a:pt x="702" y="822"/>
                </a:lnTo>
                <a:lnTo>
                  <a:pt x="730" y="818"/>
                </a:lnTo>
                <a:lnTo>
                  <a:pt x="758" y="812"/>
                </a:lnTo>
                <a:lnTo>
                  <a:pt x="786" y="805"/>
                </a:lnTo>
                <a:lnTo>
                  <a:pt x="812" y="798"/>
                </a:lnTo>
                <a:lnTo>
                  <a:pt x="837" y="789"/>
                </a:lnTo>
                <a:lnTo>
                  <a:pt x="863" y="780"/>
                </a:lnTo>
                <a:lnTo>
                  <a:pt x="888" y="770"/>
                </a:lnTo>
                <a:lnTo>
                  <a:pt x="911" y="760"/>
                </a:lnTo>
                <a:lnTo>
                  <a:pt x="934" y="748"/>
                </a:lnTo>
                <a:lnTo>
                  <a:pt x="956" y="736"/>
                </a:lnTo>
                <a:lnTo>
                  <a:pt x="977" y="723"/>
                </a:lnTo>
                <a:lnTo>
                  <a:pt x="997" y="709"/>
                </a:lnTo>
                <a:lnTo>
                  <a:pt x="1017" y="694"/>
                </a:lnTo>
                <a:lnTo>
                  <a:pt x="1036" y="680"/>
                </a:lnTo>
                <a:lnTo>
                  <a:pt x="1053" y="663"/>
                </a:lnTo>
                <a:lnTo>
                  <a:pt x="1069" y="647"/>
                </a:lnTo>
                <a:lnTo>
                  <a:pt x="1084" y="631"/>
                </a:lnTo>
                <a:lnTo>
                  <a:pt x="1098" y="613"/>
                </a:lnTo>
                <a:lnTo>
                  <a:pt x="1111" y="595"/>
                </a:lnTo>
                <a:lnTo>
                  <a:pt x="1123" y="577"/>
                </a:lnTo>
                <a:lnTo>
                  <a:pt x="1134" y="558"/>
                </a:lnTo>
                <a:lnTo>
                  <a:pt x="1143" y="539"/>
                </a:lnTo>
                <a:lnTo>
                  <a:pt x="1151" y="519"/>
                </a:lnTo>
                <a:lnTo>
                  <a:pt x="1157" y="499"/>
                </a:lnTo>
                <a:lnTo>
                  <a:pt x="1162" y="478"/>
                </a:lnTo>
                <a:lnTo>
                  <a:pt x="1166" y="458"/>
                </a:lnTo>
                <a:lnTo>
                  <a:pt x="1168" y="437"/>
                </a:lnTo>
                <a:lnTo>
                  <a:pt x="1169" y="415"/>
                </a:lnTo>
                <a:lnTo>
                  <a:pt x="1168" y="394"/>
                </a:lnTo>
                <a:lnTo>
                  <a:pt x="1166" y="373"/>
                </a:lnTo>
                <a:lnTo>
                  <a:pt x="1162" y="352"/>
                </a:lnTo>
                <a:lnTo>
                  <a:pt x="1157" y="331"/>
                </a:lnTo>
                <a:lnTo>
                  <a:pt x="1151" y="312"/>
                </a:lnTo>
                <a:lnTo>
                  <a:pt x="1143" y="292"/>
                </a:lnTo>
                <a:lnTo>
                  <a:pt x="1134" y="273"/>
                </a:lnTo>
                <a:lnTo>
                  <a:pt x="1123" y="253"/>
                </a:lnTo>
                <a:lnTo>
                  <a:pt x="1111" y="236"/>
                </a:lnTo>
                <a:lnTo>
                  <a:pt x="1098" y="218"/>
                </a:lnTo>
                <a:lnTo>
                  <a:pt x="1084" y="200"/>
                </a:lnTo>
                <a:lnTo>
                  <a:pt x="1069" y="183"/>
                </a:lnTo>
                <a:lnTo>
                  <a:pt x="1053" y="167"/>
                </a:lnTo>
                <a:lnTo>
                  <a:pt x="1036" y="151"/>
                </a:lnTo>
                <a:lnTo>
                  <a:pt x="1017" y="136"/>
                </a:lnTo>
                <a:lnTo>
                  <a:pt x="997" y="122"/>
                </a:lnTo>
                <a:lnTo>
                  <a:pt x="977" y="108"/>
                </a:lnTo>
                <a:lnTo>
                  <a:pt x="956" y="95"/>
                </a:lnTo>
                <a:lnTo>
                  <a:pt x="934" y="83"/>
                </a:lnTo>
                <a:lnTo>
                  <a:pt x="911" y="71"/>
                </a:lnTo>
                <a:lnTo>
                  <a:pt x="888" y="60"/>
                </a:lnTo>
                <a:lnTo>
                  <a:pt x="863" y="51"/>
                </a:lnTo>
                <a:lnTo>
                  <a:pt x="837" y="41"/>
                </a:lnTo>
                <a:lnTo>
                  <a:pt x="812" y="33"/>
                </a:lnTo>
                <a:lnTo>
                  <a:pt x="786" y="25"/>
                </a:lnTo>
                <a:lnTo>
                  <a:pt x="758" y="19"/>
                </a:lnTo>
                <a:lnTo>
                  <a:pt x="730" y="13"/>
                </a:lnTo>
                <a:lnTo>
                  <a:pt x="702" y="8"/>
                </a:lnTo>
                <a:lnTo>
                  <a:pt x="674" y="5"/>
                </a:lnTo>
                <a:lnTo>
                  <a:pt x="644" y="3"/>
                </a:lnTo>
                <a:lnTo>
                  <a:pt x="614" y="1"/>
                </a:lnTo>
                <a:lnTo>
                  <a:pt x="584" y="0"/>
                </a:lnTo>
              </a:path>
            </a:pathLst>
          </a:custGeom>
          <a:solidFill>
            <a:srgbClr val="58778D"/>
          </a:solidFill>
          <a:ln w="9525">
            <a:noFill/>
            <a:miter lim="800000"/>
            <a:headEnd/>
            <a:tailEnd/>
          </a:ln>
          <a:effectLst>
            <a:outerShdw dist="38100" dir="2700000" rotWithShape="0">
              <a:srgbClr val="808080">
                <a:alpha val="42999"/>
              </a:srgbClr>
            </a:outerShdw>
          </a:effectLst>
        </p:spPr>
        <p:txBody>
          <a:bodyPr/>
          <a:lstStyle>
            <a:defPPr>
              <a:defRPr lang="en-US"/>
            </a:defPPr>
            <a:lvl1pPr algn="ctr" rtl="0" eaLnBrk="0" fontAlgn="base" hangingPunct="0">
              <a:spcBef>
                <a:spcPct val="0"/>
              </a:spcBef>
              <a:spcAft>
                <a:spcPct val="0"/>
              </a:spcAft>
              <a:defRPr sz="1200" b="1"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1200" b="1"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1200" b="1"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1200" b="1"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1200" b="1" kern="1200">
                <a:solidFill>
                  <a:schemeClr val="tx1"/>
                </a:solidFill>
                <a:latin typeface="Times New Roman" pitchFamily="18" charset="0"/>
                <a:ea typeface="+mn-ea"/>
                <a:cs typeface="+mn-cs"/>
              </a:defRPr>
            </a:lvl5pPr>
            <a:lvl6pPr marL="2286000" algn="l" defTabSz="914400" rtl="0" eaLnBrk="1" latinLnBrk="0" hangingPunct="1">
              <a:defRPr sz="1200" b="1" kern="1200">
                <a:solidFill>
                  <a:schemeClr val="tx1"/>
                </a:solidFill>
                <a:latin typeface="Times New Roman" pitchFamily="18" charset="0"/>
                <a:ea typeface="+mn-ea"/>
                <a:cs typeface="+mn-cs"/>
              </a:defRPr>
            </a:lvl6pPr>
            <a:lvl7pPr marL="2743200" algn="l" defTabSz="914400" rtl="0" eaLnBrk="1" latinLnBrk="0" hangingPunct="1">
              <a:defRPr sz="1200" b="1" kern="1200">
                <a:solidFill>
                  <a:schemeClr val="tx1"/>
                </a:solidFill>
                <a:latin typeface="Times New Roman" pitchFamily="18" charset="0"/>
                <a:ea typeface="+mn-ea"/>
                <a:cs typeface="+mn-cs"/>
              </a:defRPr>
            </a:lvl7pPr>
            <a:lvl8pPr marL="3200400" algn="l" defTabSz="914400" rtl="0" eaLnBrk="1" latinLnBrk="0" hangingPunct="1">
              <a:defRPr sz="1200" b="1" kern="1200">
                <a:solidFill>
                  <a:schemeClr val="tx1"/>
                </a:solidFill>
                <a:latin typeface="Times New Roman" pitchFamily="18" charset="0"/>
                <a:ea typeface="+mn-ea"/>
                <a:cs typeface="+mn-cs"/>
              </a:defRPr>
            </a:lvl8pPr>
            <a:lvl9pPr marL="3657600" algn="l" defTabSz="914400" rtl="0" eaLnBrk="1" latinLnBrk="0" hangingPunct="1">
              <a:defRPr sz="1200" b="1" kern="1200">
                <a:solidFill>
                  <a:schemeClr val="tx1"/>
                </a:solidFill>
                <a:latin typeface="Times New Roman" pitchFamily="18" charset="0"/>
                <a:ea typeface="+mn-ea"/>
                <a:cs typeface="+mn-cs"/>
              </a:defRPr>
            </a:lvl9pPr>
          </a:lstStyle>
          <a:p>
            <a:pPr>
              <a:defRPr/>
            </a:pPr>
            <a:endParaRPr lang="en-US" dirty="0">
              <a:solidFill>
                <a:srgbClr val="000000"/>
              </a:solidFill>
              <a:latin typeface="Arial" charset="0"/>
              <a:ea typeface="ＭＳ Ｐゴシック" pitchFamily="-110" charset="-128"/>
            </a:endParaRPr>
          </a:p>
        </p:txBody>
      </p:sp>
      <p:sp>
        <p:nvSpPr>
          <p:cNvPr id="8" name="Freeform 6786"/>
          <p:cNvSpPr>
            <a:spLocks/>
          </p:cNvSpPr>
          <p:nvPr/>
        </p:nvSpPr>
        <p:spPr bwMode="auto">
          <a:xfrm>
            <a:off x="6896100" y="1935302"/>
            <a:ext cx="1760538" cy="1246187"/>
          </a:xfrm>
          <a:custGeom>
            <a:avLst/>
            <a:gdLst>
              <a:gd name="T0" fmla="*/ 2147483647 w 1169"/>
              <a:gd name="T1" fmla="*/ 2147483647 h 827"/>
              <a:gd name="T2" fmla="*/ 2147483647 w 1169"/>
              <a:gd name="T3" fmla="*/ 2147483647 h 827"/>
              <a:gd name="T4" fmla="*/ 2147483647 w 1169"/>
              <a:gd name="T5" fmla="*/ 2147483647 h 827"/>
              <a:gd name="T6" fmla="*/ 2147483647 w 1169"/>
              <a:gd name="T7" fmla="*/ 2147483647 h 827"/>
              <a:gd name="T8" fmla="*/ 2147483647 w 1169"/>
              <a:gd name="T9" fmla="*/ 2147483647 h 827"/>
              <a:gd name="T10" fmla="*/ 2147483647 w 1169"/>
              <a:gd name="T11" fmla="*/ 2147483647 h 827"/>
              <a:gd name="T12" fmla="*/ 2147483647 w 1169"/>
              <a:gd name="T13" fmla="*/ 2147483647 h 827"/>
              <a:gd name="T14" fmla="*/ 2147483647 w 1169"/>
              <a:gd name="T15" fmla="*/ 2147483647 h 827"/>
              <a:gd name="T16" fmla="*/ 2147483647 w 1169"/>
              <a:gd name="T17" fmla="*/ 2147483647 h 827"/>
              <a:gd name="T18" fmla="*/ 2147483647 w 1169"/>
              <a:gd name="T19" fmla="*/ 2147483647 h 827"/>
              <a:gd name="T20" fmla="*/ 0 w 1169"/>
              <a:gd name="T21" fmla="*/ 2147483647 h 827"/>
              <a:gd name="T22" fmla="*/ 2147483647 w 1169"/>
              <a:gd name="T23" fmla="*/ 2147483647 h 827"/>
              <a:gd name="T24" fmla="*/ 2147483647 w 1169"/>
              <a:gd name="T25" fmla="*/ 2147483647 h 827"/>
              <a:gd name="T26" fmla="*/ 2147483647 w 1169"/>
              <a:gd name="T27" fmla="*/ 2147483647 h 827"/>
              <a:gd name="T28" fmla="*/ 2147483647 w 1169"/>
              <a:gd name="T29" fmla="*/ 2147483647 h 827"/>
              <a:gd name="T30" fmla="*/ 2147483647 w 1169"/>
              <a:gd name="T31" fmla="*/ 2147483647 h 827"/>
              <a:gd name="T32" fmla="*/ 2147483647 w 1169"/>
              <a:gd name="T33" fmla="*/ 2147483647 h 827"/>
              <a:gd name="T34" fmla="*/ 2147483647 w 1169"/>
              <a:gd name="T35" fmla="*/ 2147483647 h 827"/>
              <a:gd name="T36" fmla="*/ 2147483647 w 1169"/>
              <a:gd name="T37" fmla="*/ 2147483647 h 827"/>
              <a:gd name="T38" fmla="*/ 2147483647 w 1169"/>
              <a:gd name="T39" fmla="*/ 2147483647 h 827"/>
              <a:gd name="T40" fmla="*/ 2147483647 w 1169"/>
              <a:gd name="T41" fmla="*/ 2147483647 h 827"/>
              <a:gd name="T42" fmla="*/ 2147483647 w 1169"/>
              <a:gd name="T43" fmla="*/ 2147483647 h 827"/>
              <a:gd name="T44" fmla="*/ 2147483647 w 1169"/>
              <a:gd name="T45" fmla="*/ 2147483647 h 827"/>
              <a:gd name="T46" fmla="*/ 2147483647 w 1169"/>
              <a:gd name="T47" fmla="*/ 2147483647 h 827"/>
              <a:gd name="T48" fmla="*/ 2147483647 w 1169"/>
              <a:gd name="T49" fmla="*/ 2147483647 h 827"/>
              <a:gd name="T50" fmla="*/ 2147483647 w 1169"/>
              <a:gd name="T51" fmla="*/ 2147483647 h 827"/>
              <a:gd name="T52" fmla="*/ 2147483647 w 1169"/>
              <a:gd name="T53" fmla="*/ 2147483647 h 827"/>
              <a:gd name="T54" fmla="*/ 2147483647 w 1169"/>
              <a:gd name="T55" fmla="*/ 2147483647 h 827"/>
              <a:gd name="T56" fmla="*/ 2147483647 w 1169"/>
              <a:gd name="T57" fmla="*/ 2147483647 h 827"/>
              <a:gd name="T58" fmla="*/ 2147483647 w 1169"/>
              <a:gd name="T59" fmla="*/ 2147483647 h 827"/>
              <a:gd name="T60" fmla="*/ 2147483647 w 1169"/>
              <a:gd name="T61" fmla="*/ 2147483647 h 827"/>
              <a:gd name="T62" fmla="*/ 2147483647 w 1169"/>
              <a:gd name="T63" fmla="*/ 2147483647 h 827"/>
              <a:gd name="T64" fmla="*/ 2147483647 w 1169"/>
              <a:gd name="T65" fmla="*/ 2147483647 h 827"/>
              <a:gd name="T66" fmla="*/ 2147483647 w 1169"/>
              <a:gd name="T67" fmla="*/ 2147483647 h 827"/>
              <a:gd name="T68" fmla="*/ 2147483647 w 1169"/>
              <a:gd name="T69" fmla="*/ 2147483647 h 827"/>
              <a:gd name="T70" fmla="*/ 2147483647 w 1169"/>
              <a:gd name="T71" fmla="*/ 2147483647 h 827"/>
              <a:gd name="T72" fmla="*/ 2147483647 w 1169"/>
              <a:gd name="T73" fmla="*/ 2147483647 h 827"/>
              <a:gd name="T74" fmla="*/ 2147483647 w 1169"/>
              <a:gd name="T75" fmla="*/ 2147483647 h 827"/>
              <a:gd name="T76" fmla="*/ 2147483647 w 1169"/>
              <a:gd name="T77" fmla="*/ 2147483647 h 827"/>
              <a:gd name="T78" fmla="*/ 2147483647 w 1169"/>
              <a:gd name="T79" fmla="*/ 2147483647 h 827"/>
              <a:gd name="T80" fmla="*/ 2147483647 w 1169"/>
              <a:gd name="T81" fmla="*/ 2147483647 h 827"/>
              <a:gd name="T82" fmla="*/ 2147483647 w 1169"/>
              <a:gd name="T83" fmla="*/ 2147483647 h 827"/>
              <a:gd name="T84" fmla="*/ 2147483647 w 1169"/>
              <a:gd name="T85" fmla="*/ 0 h 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9"/>
              <a:gd name="T130" fmla="*/ 0 h 827"/>
              <a:gd name="T131" fmla="*/ 1169 w 1169"/>
              <a:gd name="T132" fmla="*/ 827 h 82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9" h="827">
                <a:moveTo>
                  <a:pt x="584" y="0"/>
                </a:moveTo>
                <a:lnTo>
                  <a:pt x="554" y="1"/>
                </a:lnTo>
                <a:lnTo>
                  <a:pt x="525" y="2"/>
                </a:lnTo>
                <a:lnTo>
                  <a:pt x="496" y="5"/>
                </a:lnTo>
                <a:lnTo>
                  <a:pt x="467" y="9"/>
                </a:lnTo>
                <a:lnTo>
                  <a:pt x="438" y="13"/>
                </a:lnTo>
                <a:lnTo>
                  <a:pt x="410" y="19"/>
                </a:lnTo>
                <a:lnTo>
                  <a:pt x="384" y="25"/>
                </a:lnTo>
                <a:lnTo>
                  <a:pt x="357" y="32"/>
                </a:lnTo>
                <a:lnTo>
                  <a:pt x="331" y="41"/>
                </a:lnTo>
                <a:lnTo>
                  <a:pt x="306" y="50"/>
                </a:lnTo>
                <a:lnTo>
                  <a:pt x="281" y="60"/>
                </a:lnTo>
                <a:lnTo>
                  <a:pt x="258" y="70"/>
                </a:lnTo>
                <a:lnTo>
                  <a:pt x="235" y="83"/>
                </a:lnTo>
                <a:lnTo>
                  <a:pt x="212" y="95"/>
                </a:lnTo>
                <a:lnTo>
                  <a:pt x="191" y="108"/>
                </a:lnTo>
                <a:lnTo>
                  <a:pt x="171" y="122"/>
                </a:lnTo>
                <a:lnTo>
                  <a:pt x="152" y="135"/>
                </a:lnTo>
                <a:lnTo>
                  <a:pt x="134" y="151"/>
                </a:lnTo>
                <a:lnTo>
                  <a:pt x="116" y="166"/>
                </a:lnTo>
                <a:lnTo>
                  <a:pt x="100" y="182"/>
                </a:lnTo>
                <a:lnTo>
                  <a:pt x="85" y="200"/>
                </a:lnTo>
                <a:lnTo>
                  <a:pt x="70" y="217"/>
                </a:lnTo>
                <a:lnTo>
                  <a:pt x="57" y="234"/>
                </a:lnTo>
                <a:lnTo>
                  <a:pt x="46" y="253"/>
                </a:lnTo>
                <a:lnTo>
                  <a:pt x="35" y="272"/>
                </a:lnTo>
                <a:lnTo>
                  <a:pt x="27" y="290"/>
                </a:lnTo>
                <a:lnTo>
                  <a:pt x="18" y="311"/>
                </a:lnTo>
                <a:lnTo>
                  <a:pt x="12" y="330"/>
                </a:lnTo>
                <a:lnTo>
                  <a:pt x="7" y="350"/>
                </a:lnTo>
                <a:lnTo>
                  <a:pt x="3" y="372"/>
                </a:lnTo>
                <a:lnTo>
                  <a:pt x="1" y="393"/>
                </a:lnTo>
                <a:lnTo>
                  <a:pt x="0" y="414"/>
                </a:lnTo>
                <a:lnTo>
                  <a:pt x="1" y="435"/>
                </a:lnTo>
                <a:lnTo>
                  <a:pt x="3" y="456"/>
                </a:lnTo>
                <a:lnTo>
                  <a:pt x="7" y="477"/>
                </a:lnTo>
                <a:lnTo>
                  <a:pt x="12" y="497"/>
                </a:lnTo>
                <a:lnTo>
                  <a:pt x="18" y="517"/>
                </a:lnTo>
                <a:lnTo>
                  <a:pt x="27" y="536"/>
                </a:lnTo>
                <a:lnTo>
                  <a:pt x="35" y="556"/>
                </a:lnTo>
                <a:lnTo>
                  <a:pt x="46" y="574"/>
                </a:lnTo>
                <a:lnTo>
                  <a:pt x="57" y="593"/>
                </a:lnTo>
                <a:lnTo>
                  <a:pt x="70" y="611"/>
                </a:lnTo>
                <a:lnTo>
                  <a:pt x="85" y="628"/>
                </a:lnTo>
                <a:lnTo>
                  <a:pt x="100" y="645"/>
                </a:lnTo>
                <a:lnTo>
                  <a:pt x="116" y="661"/>
                </a:lnTo>
                <a:lnTo>
                  <a:pt x="134" y="677"/>
                </a:lnTo>
                <a:lnTo>
                  <a:pt x="152" y="692"/>
                </a:lnTo>
                <a:lnTo>
                  <a:pt x="171" y="706"/>
                </a:lnTo>
                <a:lnTo>
                  <a:pt x="191" y="720"/>
                </a:lnTo>
                <a:lnTo>
                  <a:pt x="212" y="733"/>
                </a:lnTo>
                <a:lnTo>
                  <a:pt x="235" y="745"/>
                </a:lnTo>
                <a:lnTo>
                  <a:pt x="258" y="756"/>
                </a:lnTo>
                <a:lnTo>
                  <a:pt x="281" y="768"/>
                </a:lnTo>
                <a:lnTo>
                  <a:pt x="306" y="777"/>
                </a:lnTo>
                <a:lnTo>
                  <a:pt x="331" y="786"/>
                </a:lnTo>
                <a:lnTo>
                  <a:pt x="357" y="794"/>
                </a:lnTo>
                <a:lnTo>
                  <a:pt x="384" y="803"/>
                </a:lnTo>
                <a:lnTo>
                  <a:pt x="410" y="809"/>
                </a:lnTo>
                <a:lnTo>
                  <a:pt x="438" y="814"/>
                </a:lnTo>
                <a:lnTo>
                  <a:pt x="467" y="819"/>
                </a:lnTo>
                <a:lnTo>
                  <a:pt x="496" y="823"/>
                </a:lnTo>
                <a:lnTo>
                  <a:pt x="525" y="825"/>
                </a:lnTo>
                <a:lnTo>
                  <a:pt x="554" y="827"/>
                </a:lnTo>
                <a:lnTo>
                  <a:pt x="584" y="827"/>
                </a:lnTo>
                <a:lnTo>
                  <a:pt x="614" y="827"/>
                </a:lnTo>
                <a:lnTo>
                  <a:pt x="644" y="825"/>
                </a:lnTo>
                <a:lnTo>
                  <a:pt x="674" y="823"/>
                </a:lnTo>
                <a:lnTo>
                  <a:pt x="702" y="819"/>
                </a:lnTo>
                <a:lnTo>
                  <a:pt x="730" y="814"/>
                </a:lnTo>
                <a:lnTo>
                  <a:pt x="758" y="809"/>
                </a:lnTo>
                <a:lnTo>
                  <a:pt x="786" y="803"/>
                </a:lnTo>
                <a:lnTo>
                  <a:pt x="812" y="794"/>
                </a:lnTo>
                <a:lnTo>
                  <a:pt x="837" y="786"/>
                </a:lnTo>
                <a:lnTo>
                  <a:pt x="863" y="777"/>
                </a:lnTo>
                <a:lnTo>
                  <a:pt x="888" y="768"/>
                </a:lnTo>
                <a:lnTo>
                  <a:pt x="911" y="756"/>
                </a:lnTo>
                <a:lnTo>
                  <a:pt x="934" y="745"/>
                </a:lnTo>
                <a:lnTo>
                  <a:pt x="956" y="733"/>
                </a:lnTo>
                <a:lnTo>
                  <a:pt x="977" y="720"/>
                </a:lnTo>
                <a:lnTo>
                  <a:pt x="997" y="706"/>
                </a:lnTo>
                <a:lnTo>
                  <a:pt x="1017" y="692"/>
                </a:lnTo>
                <a:lnTo>
                  <a:pt x="1036" y="677"/>
                </a:lnTo>
                <a:lnTo>
                  <a:pt x="1053" y="661"/>
                </a:lnTo>
                <a:lnTo>
                  <a:pt x="1069" y="645"/>
                </a:lnTo>
                <a:lnTo>
                  <a:pt x="1084" y="628"/>
                </a:lnTo>
                <a:lnTo>
                  <a:pt x="1098" y="611"/>
                </a:lnTo>
                <a:lnTo>
                  <a:pt x="1111" y="593"/>
                </a:lnTo>
                <a:lnTo>
                  <a:pt x="1123" y="574"/>
                </a:lnTo>
                <a:lnTo>
                  <a:pt x="1134" y="556"/>
                </a:lnTo>
                <a:lnTo>
                  <a:pt x="1143" y="536"/>
                </a:lnTo>
                <a:lnTo>
                  <a:pt x="1151" y="517"/>
                </a:lnTo>
                <a:lnTo>
                  <a:pt x="1157" y="497"/>
                </a:lnTo>
                <a:lnTo>
                  <a:pt x="1162" y="477"/>
                </a:lnTo>
                <a:lnTo>
                  <a:pt x="1166" y="456"/>
                </a:lnTo>
                <a:lnTo>
                  <a:pt x="1168" y="435"/>
                </a:lnTo>
                <a:lnTo>
                  <a:pt x="1169" y="414"/>
                </a:lnTo>
                <a:lnTo>
                  <a:pt x="1168" y="393"/>
                </a:lnTo>
                <a:lnTo>
                  <a:pt x="1166" y="372"/>
                </a:lnTo>
                <a:lnTo>
                  <a:pt x="1162" y="350"/>
                </a:lnTo>
                <a:lnTo>
                  <a:pt x="1157" y="330"/>
                </a:lnTo>
                <a:lnTo>
                  <a:pt x="1151" y="311"/>
                </a:lnTo>
                <a:lnTo>
                  <a:pt x="1143" y="290"/>
                </a:lnTo>
                <a:lnTo>
                  <a:pt x="1134" y="272"/>
                </a:lnTo>
                <a:lnTo>
                  <a:pt x="1123" y="253"/>
                </a:lnTo>
                <a:lnTo>
                  <a:pt x="1111" y="234"/>
                </a:lnTo>
                <a:lnTo>
                  <a:pt x="1098" y="217"/>
                </a:lnTo>
                <a:lnTo>
                  <a:pt x="1084" y="200"/>
                </a:lnTo>
                <a:lnTo>
                  <a:pt x="1069" y="182"/>
                </a:lnTo>
                <a:lnTo>
                  <a:pt x="1053" y="166"/>
                </a:lnTo>
                <a:lnTo>
                  <a:pt x="1036" y="151"/>
                </a:lnTo>
                <a:lnTo>
                  <a:pt x="1017" y="135"/>
                </a:lnTo>
                <a:lnTo>
                  <a:pt x="997" y="122"/>
                </a:lnTo>
                <a:lnTo>
                  <a:pt x="977" y="108"/>
                </a:lnTo>
                <a:lnTo>
                  <a:pt x="956" y="95"/>
                </a:lnTo>
                <a:lnTo>
                  <a:pt x="934" y="83"/>
                </a:lnTo>
                <a:lnTo>
                  <a:pt x="911" y="70"/>
                </a:lnTo>
                <a:lnTo>
                  <a:pt x="888" y="60"/>
                </a:lnTo>
                <a:lnTo>
                  <a:pt x="863" y="50"/>
                </a:lnTo>
                <a:lnTo>
                  <a:pt x="837" y="41"/>
                </a:lnTo>
                <a:lnTo>
                  <a:pt x="812" y="32"/>
                </a:lnTo>
                <a:lnTo>
                  <a:pt x="786" y="25"/>
                </a:lnTo>
                <a:lnTo>
                  <a:pt x="758" y="19"/>
                </a:lnTo>
                <a:lnTo>
                  <a:pt x="730" y="13"/>
                </a:lnTo>
                <a:lnTo>
                  <a:pt x="702" y="9"/>
                </a:lnTo>
                <a:lnTo>
                  <a:pt x="674" y="5"/>
                </a:lnTo>
                <a:lnTo>
                  <a:pt x="644" y="2"/>
                </a:lnTo>
                <a:lnTo>
                  <a:pt x="614" y="1"/>
                </a:lnTo>
                <a:lnTo>
                  <a:pt x="584" y="0"/>
                </a:lnTo>
                <a:close/>
              </a:path>
            </a:pathLst>
          </a:custGeom>
          <a:solidFill>
            <a:srgbClr val="FFFFFF">
              <a:alpha val="0"/>
            </a:srgbClr>
          </a:solidFill>
          <a:ln w="9525">
            <a:noFill/>
            <a:round/>
            <a:headEnd/>
            <a:tailEnd/>
          </a:ln>
        </p:spPr>
        <p:txBody>
          <a:bodyPr/>
          <a:lstStyle/>
          <a:p>
            <a:endParaRPr lang="en-US"/>
          </a:p>
        </p:txBody>
      </p:sp>
      <p:sp>
        <p:nvSpPr>
          <p:cNvPr id="9" name="Freeform 6788"/>
          <p:cNvSpPr>
            <a:spLocks/>
          </p:cNvSpPr>
          <p:nvPr/>
        </p:nvSpPr>
        <p:spPr bwMode="auto">
          <a:xfrm>
            <a:off x="3559175" y="2254389"/>
            <a:ext cx="2341563" cy="1466850"/>
          </a:xfrm>
          <a:custGeom>
            <a:avLst/>
            <a:gdLst>
              <a:gd name="T0" fmla="*/ 2147483647 w 1554"/>
              <a:gd name="T1" fmla="*/ 2147483647 h 974"/>
              <a:gd name="T2" fmla="*/ 2147483647 w 1554"/>
              <a:gd name="T3" fmla="*/ 2147483647 h 974"/>
              <a:gd name="T4" fmla="*/ 2147483647 w 1554"/>
              <a:gd name="T5" fmla="*/ 2147483647 h 974"/>
              <a:gd name="T6" fmla="*/ 2147483647 w 1554"/>
              <a:gd name="T7" fmla="*/ 2147483647 h 974"/>
              <a:gd name="T8" fmla="*/ 2147483647 w 1554"/>
              <a:gd name="T9" fmla="*/ 2147483647 h 974"/>
              <a:gd name="T10" fmla="*/ 2147483647 w 1554"/>
              <a:gd name="T11" fmla="*/ 2147483647 h 974"/>
              <a:gd name="T12" fmla="*/ 2147483647 w 1554"/>
              <a:gd name="T13" fmla="*/ 2147483647 h 974"/>
              <a:gd name="T14" fmla="*/ 2147483647 w 1554"/>
              <a:gd name="T15" fmla="*/ 2147483647 h 974"/>
              <a:gd name="T16" fmla="*/ 2147483647 w 1554"/>
              <a:gd name="T17" fmla="*/ 2147483647 h 974"/>
              <a:gd name="T18" fmla="*/ 2147483647 w 1554"/>
              <a:gd name="T19" fmla="*/ 2147483647 h 974"/>
              <a:gd name="T20" fmla="*/ 0 w 1554"/>
              <a:gd name="T21" fmla="*/ 2147483647 h 974"/>
              <a:gd name="T22" fmla="*/ 2147483647 w 1554"/>
              <a:gd name="T23" fmla="*/ 2147483647 h 974"/>
              <a:gd name="T24" fmla="*/ 2147483647 w 1554"/>
              <a:gd name="T25" fmla="*/ 2147483647 h 974"/>
              <a:gd name="T26" fmla="*/ 2147483647 w 1554"/>
              <a:gd name="T27" fmla="*/ 2147483647 h 974"/>
              <a:gd name="T28" fmla="*/ 2147483647 w 1554"/>
              <a:gd name="T29" fmla="*/ 2147483647 h 974"/>
              <a:gd name="T30" fmla="*/ 2147483647 w 1554"/>
              <a:gd name="T31" fmla="*/ 2147483647 h 974"/>
              <a:gd name="T32" fmla="*/ 2147483647 w 1554"/>
              <a:gd name="T33" fmla="*/ 2147483647 h 974"/>
              <a:gd name="T34" fmla="*/ 2147483647 w 1554"/>
              <a:gd name="T35" fmla="*/ 2147483647 h 974"/>
              <a:gd name="T36" fmla="*/ 2147483647 w 1554"/>
              <a:gd name="T37" fmla="*/ 2147483647 h 974"/>
              <a:gd name="T38" fmla="*/ 2147483647 w 1554"/>
              <a:gd name="T39" fmla="*/ 2147483647 h 974"/>
              <a:gd name="T40" fmla="*/ 2147483647 w 1554"/>
              <a:gd name="T41" fmla="*/ 2147483647 h 974"/>
              <a:gd name="T42" fmla="*/ 2147483647 w 1554"/>
              <a:gd name="T43" fmla="*/ 2147483647 h 974"/>
              <a:gd name="T44" fmla="*/ 2147483647 w 1554"/>
              <a:gd name="T45" fmla="*/ 2147483647 h 974"/>
              <a:gd name="T46" fmla="*/ 2147483647 w 1554"/>
              <a:gd name="T47" fmla="*/ 2147483647 h 974"/>
              <a:gd name="T48" fmla="*/ 2147483647 w 1554"/>
              <a:gd name="T49" fmla="*/ 2147483647 h 974"/>
              <a:gd name="T50" fmla="*/ 2147483647 w 1554"/>
              <a:gd name="T51" fmla="*/ 2147483647 h 974"/>
              <a:gd name="T52" fmla="*/ 2147483647 w 1554"/>
              <a:gd name="T53" fmla="*/ 2147483647 h 974"/>
              <a:gd name="T54" fmla="*/ 2147483647 w 1554"/>
              <a:gd name="T55" fmla="*/ 2147483647 h 974"/>
              <a:gd name="T56" fmla="*/ 2147483647 w 1554"/>
              <a:gd name="T57" fmla="*/ 2147483647 h 974"/>
              <a:gd name="T58" fmla="*/ 2147483647 w 1554"/>
              <a:gd name="T59" fmla="*/ 2147483647 h 974"/>
              <a:gd name="T60" fmla="*/ 2147483647 w 1554"/>
              <a:gd name="T61" fmla="*/ 2147483647 h 974"/>
              <a:gd name="T62" fmla="*/ 2147483647 w 1554"/>
              <a:gd name="T63" fmla="*/ 2147483647 h 974"/>
              <a:gd name="T64" fmla="*/ 2147483647 w 1554"/>
              <a:gd name="T65" fmla="*/ 2147483647 h 974"/>
              <a:gd name="T66" fmla="*/ 2147483647 w 1554"/>
              <a:gd name="T67" fmla="*/ 2147483647 h 974"/>
              <a:gd name="T68" fmla="*/ 2147483647 w 1554"/>
              <a:gd name="T69" fmla="*/ 2147483647 h 974"/>
              <a:gd name="T70" fmla="*/ 2147483647 w 1554"/>
              <a:gd name="T71" fmla="*/ 2147483647 h 974"/>
              <a:gd name="T72" fmla="*/ 2147483647 w 1554"/>
              <a:gd name="T73" fmla="*/ 2147483647 h 974"/>
              <a:gd name="T74" fmla="*/ 2147483647 w 1554"/>
              <a:gd name="T75" fmla="*/ 2147483647 h 974"/>
              <a:gd name="T76" fmla="*/ 2147483647 w 1554"/>
              <a:gd name="T77" fmla="*/ 2147483647 h 974"/>
              <a:gd name="T78" fmla="*/ 2147483647 w 1554"/>
              <a:gd name="T79" fmla="*/ 2147483647 h 974"/>
              <a:gd name="T80" fmla="*/ 2147483647 w 1554"/>
              <a:gd name="T81" fmla="*/ 2147483647 h 974"/>
              <a:gd name="T82" fmla="*/ 2147483647 w 1554"/>
              <a:gd name="T83" fmla="*/ 2147483647 h 974"/>
              <a:gd name="T84" fmla="*/ 2147483647 w 1554"/>
              <a:gd name="T85" fmla="*/ 0 h 9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54"/>
              <a:gd name="T130" fmla="*/ 0 h 974"/>
              <a:gd name="T131" fmla="*/ 1554 w 1554"/>
              <a:gd name="T132" fmla="*/ 974 h 9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54" h="974">
                <a:moveTo>
                  <a:pt x="777" y="0"/>
                </a:moveTo>
                <a:lnTo>
                  <a:pt x="737" y="0"/>
                </a:lnTo>
                <a:lnTo>
                  <a:pt x="697" y="2"/>
                </a:lnTo>
                <a:lnTo>
                  <a:pt x="658" y="5"/>
                </a:lnTo>
                <a:lnTo>
                  <a:pt x="620" y="9"/>
                </a:lnTo>
                <a:lnTo>
                  <a:pt x="583" y="15"/>
                </a:lnTo>
                <a:lnTo>
                  <a:pt x="546" y="22"/>
                </a:lnTo>
                <a:lnTo>
                  <a:pt x="510" y="29"/>
                </a:lnTo>
                <a:lnTo>
                  <a:pt x="474" y="38"/>
                </a:lnTo>
                <a:lnTo>
                  <a:pt x="440" y="48"/>
                </a:lnTo>
                <a:lnTo>
                  <a:pt x="407" y="58"/>
                </a:lnTo>
                <a:lnTo>
                  <a:pt x="374" y="70"/>
                </a:lnTo>
                <a:lnTo>
                  <a:pt x="343" y="82"/>
                </a:lnTo>
                <a:lnTo>
                  <a:pt x="312" y="96"/>
                </a:lnTo>
                <a:lnTo>
                  <a:pt x="283" y="111"/>
                </a:lnTo>
                <a:lnTo>
                  <a:pt x="254" y="126"/>
                </a:lnTo>
                <a:lnTo>
                  <a:pt x="227" y="142"/>
                </a:lnTo>
                <a:lnTo>
                  <a:pt x="202" y="160"/>
                </a:lnTo>
                <a:lnTo>
                  <a:pt x="177" y="177"/>
                </a:lnTo>
                <a:lnTo>
                  <a:pt x="154" y="195"/>
                </a:lnTo>
                <a:lnTo>
                  <a:pt x="132" y="214"/>
                </a:lnTo>
                <a:lnTo>
                  <a:pt x="112" y="234"/>
                </a:lnTo>
                <a:lnTo>
                  <a:pt x="93" y="254"/>
                </a:lnTo>
                <a:lnTo>
                  <a:pt x="76" y="276"/>
                </a:lnTo>
                <a:lnTo>
                  <a:pt x="61" y="297"/>
                </a:lnTo>
                <a:lnTo>
                  <a:pt x="47" y="319"/>
                </a:lnTo>
                <a:lnTo>
                  <a:pt x="35" y="342"/>
                </a:lnTo>
                <a:lnTo>
                  <a:pt x="24" y="365"/>
                </a:lnTo>
                <a:lnTo>
                  <a:pt x="15" y="388"/>
                </a:lnTo>
                <a:lnTo>
                  <a:pt x="9" y="413"/>
                </a:lnTo>
                <a:lnTo>
                  <a:pt x="4" y="437"/>
                </a:lnTo>
                <a:lnTo>
                  <a:pt x="1" y="461"/>
                </a:lnTo>
                <a:lnTo>
                  <a:pt x="0" y="487"/>
                </a:lnTo>
                <a:lnTo>
                  <a:pt x="1" y="512"/>
                </a:lnTo>
                <a:lnTo>
                  <a:pt x="4" y="536"/>
                </a:lnTo>
                <a:lnTo>
                  <a:pt x="9" y="560"/>
                </a:lnTo>
                <a:lnTo>
                  <a:pt x="15" y="585"/>
                </a:lnTo>
                <a:lnTo>
                  <a:pt x="24" y="608"/>
                </a:lnTo>
                <a:lnTo>
                  <a:pt x="35" y="631"/>
                </a:lnTo>
                <a:lnTo>
                  <a:pt x="47" y="654"/>
                </a:lnTo>
                <a:lnTo>
                  <a:pt x="61" y="677"/>
                </a:lnTo>
                <a:lnTo>
                  <a:pt x="76" y="698"/>
                </a:lnTo>
                <a:lnTo>
                  <a:pt x="93" y="719"/>
                </a:lnTo>
                <a:lnTo>
                  <a:pt x="112" y="739"/>
                </a:lnTo>
                <a:lnTo>
                  <a:pt x="132" y="759"/>
                </a:lnTo>
                <a:lnTo>
                  <a:pt x="154" y="778"/>
                </a:lnTo>
                <a:lnTo>
                  <a:pt x="177" y="797"/>
                </a:lnTo>
                <a:lnTo>
                  <a:pt x="202" y="814"/>
                </a:lnTo>
                <a:lnTo>
                  <a:pt x="227" y="831"/>
                </a:lnTo>
                <a:lnTo>
                  <a:pt x="254" y="847"/>
                </a:lnTo>
                <a:lnTo>
                  <a:pt x="283" y="862"/>
                </a:lnTo>
                <a:lnTo>
                  <a:pt x="312" y="877"/>
                </a:lnTo>
                <a:lnTo>
                  <a:pt x="343" y="890"/>
                </a:lnTo>
                <a:lnTo>
                  <a:pt x="374" y="903"/>
                </a:lnTo>
                <a:lnTo>
                  <a:pt x="407" y="915"/>
                </a:lnTo>
                <a:lnTo>
                  <a:pt x="440" y="926"/>
                </a:lnTo>
                <a:lnTo>
                  <a:pt x="474" y="935"/>
                </a:lnTo>
                <a:lnTo>
                  <a:pt x="510" y="944"/>
                </a:lnTo>
                <a:lnTo>
                  <a:pt x="546" y="952"/>
                </a:lnTo>
                <a:lnTo>
                  <a:pt x="583" y="958"/>
                </a:lnTo>
                <a:lnTo>
                  <a:pt x="620" y="964"/>
                </a:lnTo>
                <a:lnTo>
                  <a:pt x="658" y="968"/>
                </a:lnTo>
                <a:lnTo>
                  <a:pt x="697" y="971"/>
                </a:lnTo>
                <a:lnTo>
                  <a:pt x="737" y="973"/>
                </a:lnTo>
                <a:lnTo>
                  <a:pt x="777" y="974"/>
                </a:lnTo>
                <a:lnTo>
                  <a:pt x="817" y="973"/>
                </a:lnTo>
                <a:lnTo>
                  <a:pt x="856" y="971"/>
                </a:lnTo>
                <a:lnTo>
                  <a:pt x="895" y="968"/>
                </a:lnTo>
                <a:lnTo>
                  <a:pt x="934" y="964"/>
                </a:lnTo>
                <a:lnTo>
                  <a:pt x="971" y="958"/>
                </a:lnTo>
                <a:lnTo>
                  <a:pt x="1008" y="952"/>
                </a:lnTo>
                <a:lnTo>
                  <a:pt x="1044" y="944"/>
                </a:lnTo>
                <a:lnTo>
                  <a:pt x="1080" y="935"/>
                </a:lnTo>
                <a:lnTo>
                  <a:pt x="1114" y="926"/>
                </a:lnTo>
                <a:lnTo>
                  <a:pt x="1147" y="915"/>
                </a:lnTo>
                <a:lnTo>
                  <a:pt x="1180" y="903"/>
                </a:lnTo>
                <a:lnTo>
                  <a:pt x="1211" y="890"/>
                </a:lnTo>
                <a:lnTo>
                  <a:pt x="1242" y="877"/>
                </a:lnTo>
                <a:lnTo>
                  <a:pt x="1271" y="862"/>
                </a:lnTo>
                <a:lnTo>
                  <a:pt x="1299" y="847"/>
                </a:lnTo>
                <a:lnTo>
                  <a:pt x="1326" y="831"/>
                </a:lnTo>
                <a:lnTo>
                  <a:pt x="1352" y="814"/>
                </a:lnTo>
                <a:lnTo>
                  <a:pt x="1376" y="797"/>
                </a:lnTo>
                <a:lnTo>
                  <a:pt x="1400" y="778"/>
                </a:lnTo>
                <a:lnTo>
                  <a:pt x="1421" y="759"/>
                </a:lnTo>
                <a:lnTo>
                  <a:pt x="1441" y="739"/>
                </a:lnTo>
                <a:lnTo>
                  <a:pt x="1460" y="719"/>
                </a:lnTo>
                <a:lnTo>
                  <a:pt x="1477" y="698"/>
                </a:lnTo>
                <a:lnTo>
                  <a:pt x="1493" y="677"/>
                </a:lnTo>
                <a:lnTo>
                  <a:pt x="1507" y="654"/>
                </a:lnTo>
                <a:lnTo>
                  <a:pt x="1519" y="631"/>
                </a:lnTo>
                <a:lnTo>
                  <a:pt x="1529" y="608"/>
                </a:lnTo>
                <a:lnTo>
                  <a:pt x="1538" y="585"/>
                </a:lnTo>
                <a:lnTo>
                  <a:pt x="1545" y="560"/>
                </a:lnTo>
                <a:lnTo>
                  <a:pt x="1550" y="536"/>
                </a:lnTo>
                <a:lnTo>
                  <a:pt x="1553" y="512"/>
                </a:lnTo>
                <a:lnTo>
                  <a:pt x="1554" y="487"/>
                </a:lnTo>
                <a:lnTo>
                  <a:pt x="1553" y="461"/>
                </a:lnTo>
                <a:lnTo>
                  <a:pt x="1550" y="437"/>
                </a:lnTo>
                <a:lnTo>
                  <a:pt x="1545" y="413"/>
                </a:lnTo>
                <a:lnTo>
                  <a:pt x="1538" y="388"/>
                </a:lnTo>
                <a:lnTo>
                  <a:pt x="1529" y="365"/>
                </a:lnTo>
                <a:lnTo>
                  <a:pt x="1519" y="342"/>
                </a:lnTo>
                <a:lnTo>
                  <a:pt x="1507" y="319"/>
                </a:lnTo>
                <a:lnTo>
                  <a:pt x="1493" y="297"/>
                </a:lnTo>
                <a:lnTo>
                  <a:pt x="1477" y="276"/>
                </a:lnTo>
                <a:lnTo>
                  <a:pt x="1460" y="254"/>
                </a:lnTo>
                <a:lnTo>
                  <a:pt x="1441" y="234"/>
                </a:lnTo>
                <a:lnTo>
                  <a:pt x="1421" y="214"/>
                </a:lnTo>
                <a:lnTo>
                  <a:pt x="1400" y="195"/>
                </a:lnTo>
                <a:lnTo>
                  <a:pt x="1376" y="177"/>
                </a:lnTo>
                <a:lnTo>
                  <a:pt x="1352" y="160"/>
                </a:lnTo>
                <a:lnTo>
                  <a:pt x="1326" y="142"/>
                </a:lnTo>
                <a:lnTo>
                  <a:pt x="1299" y="126"/>
                </a:lnTo>
                <a:lnTo>
                  <a:pt x="1271" y="111"/>
                </a:lnTo>
                <a:lnTo>
                  <a:pt x="1242" y="96"/>
                </a:lnTo>
                <a:lnTo>
                  <a:pt x="1211" y="82"/>
                </a:lnTo>
                <a:lnTo>
                  <a:pt x="1180" y="70"/>
                </a:lnTo>
                <a:lnTo>
                  <a:pt x="1147" y="58"/>
                </a:lnTo>
                <a:lnTo>
                  <a:pt x="1114" y="48"/>
                </a:lnTo>
                <a:lnTo>
                  <a:pt x="1080" y="38"/>
                </a:lnTo>
                <a:lnTo>
                  <a:pt x="1044" y="29"/>
                </a:lnTo>
                <a:lnTo>
                  <a:pt x="1008" y="22"/>
                </a:lnTo>
                <a:lnTo>
                  <a:pt x="971" y="15"/>
                </a:lnTo>
                <a:lnTo>
                  <a:pt x="934" y="9"/>
                </a:lnTo>
                <a:lnTo>
                  <a:pt x="895" y="5"/>
                </a:lnTo>
                <a:lnTo>
                  <a:pt x="856" y="2"/>
                </a:lnTo>
                <a:lnTo>
                  <a:pt x="817" y="0"/>
                </a:lnTo>
                <a:lnTo>
                  <a:pt x="777" y="0"/>
                </a:lnTo>
              </a:path>
            </a:pathLst>
          </a:custGeom>
          <a:noFill/>
          <a:ln w="7938">
            <a:noFill/>
            <a:round/>
            <a:headEnd/>
            <a:tailEnd/>
          </a:ln>
        </p:spPr>
        <p:txBody>
          <a:bodyPr/>
          <a:lstStyle/>
          <a:p>
            <a:endParaRPr lang="en-US"/>
          </a:p>
        </p:txBody>
      </p:sp>
      <p:sp>
        <p:nvSpPr>
          <p:cNvPr id="10" name="Rectangle 6789"/>
          <p:cNvSpPr>
            <a:spLocks noChangeArrowheads="1"/>
          </p:cNvSpPr>
          <p:nvPr/>
        </p:nvSpPr>
        <p:spPr bwMode="auto">
          <a:xfrm>
            <a:off x="3992563" y="2279789"/>
            <a:ext cx="1365250" cy="153988"/>
          </a:xfrm>
          <a:prstGeom prst="rect">
            <a:avLst/>
          </a:prstGeom>
          <a:noFill/>
          <a:ln w="9525">
            <a:noFill/>
            <a:miter lim="800000"/>
            <a:headEnd/>
            <a:tailEnd/>
          </a:ln>
        </p:spPr>
        <p:txBody>
          <a:bodyPr lIns="0" tIns="0" rIns="0" bIns="0">
            <a:spAutoFit/>
          </a:bodyPr>
          <a:lstStyle/>
          <a:p>
            <a:pPr eaLnBrk="0" hangingPunct="0"/>
            <a:r>
              <a:rPr lang="en-US" sz="1000" b="1">
                <a:solidFill>
                  <a:srgbClr val="000000"/>
                </a:solidFill>
                <a:ea typeface="ＭＳ Ｐゴシック"/>
                <a:cs typeface="ＭＳ Ｐゴシック"/>
              </a:rPr>
              <a:t>Rhapsody SysML</a:t>
            </a:r>
            <a:endParaRPr lang="en-US" sz="2000" b="1">
              <a:solidFill>
                <a:srgbClr val="000000"/>
              </a:solidFill>
              <a:ea typeface="ＭＳ Ｐゴシック"/>
              <a:cs typeface="ＭＳ Ｐゴシック"/>
            </a:endParaRPr>
          </a:p>
        </p:txBody>
      </p:sp>
      <p:sp>
        <p:nvSpPr>
          <p:cNvPr id="11" name="Freeform 10"/>
          <p:cNvSpPr>
            <a:spLocks/>
          </p:cNvSpPr>
          <p:nvPr/>
        </p:nvSpPr>
        <p:spPr bwMode="auto">
          <a:xfrm>
            <a:off x="3722688" y="4138752"/>
            <a:ext cx="1960562" cy="1408112"/>
          </a:xfrm>
          <a:custGeom>
            <a:avLst/>
            <a:gdLst>
              <a:gd name="T0" fmla="*/ 2147483647 w 1627"/>
              <a:gd name="T1" fmla="*/ 2147483647 h 1022"/>
              <a:gd name="T2" fmla="*/ 2147483647 w 1627"/>
              <a:gd name="T3" fmla="*/ 2147483647 h 1022"/>
              <a:gd name="T4" fmla="*/ 2147483647 w 1627"/>
              <a:gd name="T5" fmla="*/ 2147483647 h 1022"/>
              <a:gd name="T6" fmla="*/ 2147483647 w 1627"/>
              <a:gd name="T7" fmla="*/ 2147483647 h 1022"/>
              <a:gd name="T8" fmla="*/ 2147483647 w 1627"/>
              <a:gd name="T9" fmla="*/ 2147483647 h 1022"/>
              <a:gd name="T10" fmla="*/ 2147483647 w 1627"/>
              <a:gd name="T11" fmla="*/ 2147483647 h 1022"/>
              <a:gd name="T12" fmla="*/ 2147483647 w 1627"/>
              <a:gd name="T13" fmla="*/ 2147483647 h 1022"/>
              <a:gd name="T14" fmla="*/ 2147483647 w 1627"/>
              <a:gd name="T15" fmla="*/ 2147483647 h 1022"/>
              <a:gd name="T16" fmla="*/ 2147483647 w 1627"/>
              <a:gd name="T17" fmla="*/ 2147483647 h 1022"/>
              <a:gd name="T18" fmla="*/ 2147483647 w 1627"/>
              <a:gd name="T19" fmla="*/ 2147483647 h 1022"/>
              <a:gd name="T20" fmla="*/ 0 w 1627"/>
              <a:gd name="T21" fmla="*/ 2147483647 h 1022"/>
              <a:gd name="T22" fmla="*/ 2147483647 w 1627"/>
              <a:gd name="T23" fmla="*/ 2147483647 h 1022"/>
              <a:gd name="T24" fmla="*/ 2147483647 w 1627"/>
              <a:gd name="T25" fmla="*/ 2147483647 h 1022"/>
              <a:gd name="T26" fmla="*/ 2147483647 w 1627"/>
              <a:gd name="T27" fmla="*/ 2147483647 h 1022"/>
              <a:gd name="T28" fmla="*/ 2147483647 w 1627"/>
              <a:gd name="T29" fmla="*/ 2147483647 h 1022"/>
              <a:gd name="T30" fmla="*/ 2147483647 w 1627"/>
              <a:gd name="T31" fmla="*/ 2147483647 h 1022"/>
              <a:gd name="T32" fmla="*/ 2147483647 w 1627"/>
              <a:gd name="T33" fmla="*/ 2147483647 h 1022"/>
              <a:gd name="T34" fmla="*/ 2147483647 w 1627"/>
              <a:gd name="T35" fmla="*/ 2147483647 h 1022"/>
              <a:gd name="T36" fmla="*/ 2147483647 w 1627"/>
              <a:gd name="T37" fmla="*/ 2147483647 h 1022"/>
              <a:gd name="T38" fmla="*/ 2147483647 w 1627"/>
              <a:gd name="T39" fmla="*/ 2147483647 h 1022"/>
              <a:gd name="T40" fmla="*/ 2147483647 w 1627"/>
              <a:gd name="T41" fmla="*/ 2147483647 h 1022"/>
              <a:gd name="T42" fmla="*/ 2147483647 w 1627"/>
              <a:gd name="T43" fmla="*/ 2147483647 h 1022"/>
              <a:gd name="T44" fmla="*/ 2147483647 w 1627"/>
              <a:gd name="T45" fmla="*/ 2147483647 h 1022"/>
              <a:gd name="T46" fmla="*/ 2147483647 w 1627"/>
              <a:gd name="T47" fmla="*/ 2147483647 h 1022"/>
              <a:gd name="T48" fmla="*/ 2147483647 w 1627"/>
              <a:gd name="T49" fmla="*/ 2147483647 h 1022"/>
              <a:gd name="T50" fmla="*/ 2147483647 w 1627"/>
              <a:gd name="T51" fmla="*/ 2147483647 h 1022"/>
              <a:gd name="T52" fmla="*/ 2147483647 w 1627"/>
              <a:gd name="T53" fmla="*/ 2147483647 h 1022"/>
              <a:gd name="T54" fmla="*/ 2147483647 w 1627"/>
              <a:gd name="T55" fmla="*/ 2147483647 h 1022"/>
              <a:gd name="T56" fmla="*/ 2147483647 w 1627"/>
              <a:gd name="T57" fmla="*/ 2147483647 h 1022"/>
              <a:gd name="T58" fmla="*/ 2147483647 w 1627"/>
              <a:gd name="T59" fmla="*/ 2147483647 h 1022"/>
              <a:gd name="T60" fmla="*/ 2147483647 w 1627"/>
              <a:gd name="T61" fmla="*/ 2147483647 h 1022"/>
              <a:gd name="T62" fmla="*/ 2147483647 w 1627"/>
              <a:gd name="T63" fmla="*/ 2147483647 h 1022"/>
              <a:gd name="T64" fmla="*/ 2147483647 w 1627"/>
              <a:gd name="T65" fmla="*/ 2147483647 h 1022"/>
              <a:gd name="T66" fmla="*/ 2147483647 w 1627"/>
              <a:gd name="T67" fmla="*/ 2147483647 h 1022"/>
              <a:gd name="T68" fmla="*/ 2147483647 w 1627"/>
              <a:gd name="T69" fmla="*/ 2147483647 h 1022"/>
              <a:gd name="T70" fmla="*/ 2147483647 w 1627"/>
              <a:gd name="T71" fmla="*/ 2147483647 h 1022"/>
              <a:gd name="T72" fmla="*/ 2147483647 w 1627"/>
              <a:gd name="T73" fmla="*/ 2147483647 h 1022"/>
              <a:gd name="T74" fmla="*/ 2147483647 w 1627"/>
              <a:gd name="T75" fmla="*/ 2147483647 h 1022"/>
              <a:gd name="T76" fmla="*/ 2147483647 w 1627"/>
              <a:gd name="T77" fmla="*/ 2147483647 h 1022"/>
              <a:gd name="T78" fmla="*/ 2147483647 w 1627"/>
              <a:gd name="T79" fmla="*/ 2147483647 h 1022"/>
              <a:gd name="T80" fmla="*/ 2147483647 w 1627"/>
              <a:gd name="T81" fmla="*/ 2147483647 h 1022"/>
              <a:gd name="T82" fmla="*/ 2147483647 w 1627"/>
              <a:gd name="T83" fmla="*/ 2147483647 h 1022"/>
              <a:gd name="T84" fmla="*/ 2147483647 w 1627"/>
              <a:gd name="T85" fmla="*/ 0 h 10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27"/>
              <a:gd name="T130" fmla="*/ 0 h 1022"/>
              <a:gd name="T131" fmla="*/ 1627 w 1627"/>
              <a:gd name="T132" fmla="*/ 1022 h 10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27" h="1022">
                <a:moveTo>
                  <a:pt x="814" y="0"/>
                </a:moveTo>
                <a:lnTo>
                  <a:pt x="772" y="1"/>
                </a:lnTo>
                <a:lnTo>
                  <a:pt x="730" y="3"/>
                </a:lnTo>
                <a:lnTo>
                  <a:pt x="690" y="6"/>
                </a:lnTo>
                <a:lnTo>
                  <a:pt x="650" y="11"/>
                </a:lnTo>
                <a:lnTo>
                  <a:pt x="611" y="16"/>
                </a:lnTo>
                <a:lnTo>
                  <a:pt x="572" y="23"/>
                </a:lnTo>
                <a:lnTo>
                  <a:pt x="535" y="31"/>
                </a:lnTo>
                <a:lnTo>
                  <a:pt x="497" y="40"/>
                </a:lnTo>
                <a:lnTo>
                  <a:pt x="462" y="51"/>
                </a:lnTo>
                <a:lnTo>
                  <a:pt x="426" y="62"/>
                </a:lnTo>
                <a:lnTo>
                  <a:pt x="393" y="74"/>
                </a:lnTo>
                <a:lnTo>
                  <a:pt x="359" y="87"/>
                </a:lnTo>
                <a:lnTo>
                  <a:pt x="328" y="102"/>
                </a:lnTo>
                <a:lnTo>
                  <a:pt x="297" y="117"/>
                </a:lnTo>
                <a:lnTo>
                  <a:pt x="267" y="133"/>
                </a:lnTo>
                <a:lnTo>
                  <a:pt x="239" y="150"/>
                </a:lnTo>
                <a:lnTo>
                  <a:pt x="212" y="167"/>
                </a:lnTo>
                <a:lnTo>
                  <a:pt x="186" y="186"/>
                </a:lnTo>
                <a:lnTo>
                  <a:pt x="162" y="206"/>
                </a:lnTo>
                <a:lnTo>
                  <a:pt x="139" y="226"/>
                </a:lnTo>
                <a:lnTo>
                  <a:pt x="118" y="246"/>
                </a:lnTo>
                <a:lnTo>
                  <a:pt x="99" y="267"/>
                </a:lnTo>
                <a:lnTo>
                  <a:pt x="81" y="290"/>
                </a:lnTo>
                <a:lnTo>
                  <a:pt x="65" y="312"/>
                </a:lnTo>
                <a:lnTo>
                  <a:pt x="50" y="335"/>
                </a:lnTo>
                <a:lnTo>
                  <a:pt x="37" y="359"/>
                </a:lnTo>
                <a:lnTo>
                  <a:pt x="26" y="383"/>
                </a:lnTo>
                <a:lnTo>
                  <a:pt x="18" y="408"/>
                </a:lnTo>
                <a:lnTo>
                  <a:pt x="10" y="434"/>
                </a:lnTo>
                <a:lnTo>
                  <a:pt x="5" y="459"/>
                </a:lnTo>
                <a:lnTo>
                  <a:pt x="2" y="485"/>
                </a:lnTo>
                <a:lnTo>
                  <a:pt x="0" y="511"/>
                </a:lnTo>
                <a:lnTo>
                  <a:pt x="2" y="538"/>
                </a:lnTo>
                <a:lnTo>
                  <a:pt x="5" y="564"/>
                </a:lnTo>
                <a:lnTo>
                  <a:pt x="10" y="589"/>
                </a:lnTo>
                <a:lnTo>
                  <a:pt x="18" y="614"/>
                </a:lnTo>
                <a:lnTo>
                  <a:pt x="26" y="639"/>
                </a:lnTo>
                <a:lnTo>
                  <a:pt x="37" y="663"/>
                </a:lnTo>
                <a:lnTo>
                  <a:pt x="50" y="687"/>
                </a:lnTo>
                <a:lnTo>
                  <a:pt x="65" y="710"/>
                </a:lnTo>
                <a:lnTo>
                  <a:pt x="81" y="732"/>
                </a:lnTo>
                <a:lnTo>
                  <a:pt x="99" y="755"/>
                </a:lnTo>
                <a:lnTo>
                  <a:pt x="118" y="776"/>
                </a:lnTo>
                <a:lnTo>
                  <a:pt x="139" y="796"/>
                </a:lnTo>
                <a:lnTo>
                  <a:pt x="162" y="817"/>
                </a:lnTo>
                <a:lnTo>
                  <a:pt x="186" y="836"/>
                </a:lnTo>
                <a:lnTo>
                  <a:pt x="212" y="855"/>
                </a:lnTo>
                <a:lnTo>
                  <a:pt x="239" y="873"/>
                </a:lnTo>
                <a:lnTo>
                  <a:pt x="267" y="889"/>
                </a:lnTo>
                <a:lnTo>
                  <a:pt x="297" y="905"/>
                </a:lnTo>
                <a:lnTo>
                  <a:pt x="328" y="921"/>
                </a:lnTo>
                <a:lnTo>
                  <a:pt x="359" y="934"/>
                </a:lnTo>
                <a:lnTo>
                  <a:pt x="393" y="948"/>
                </a:lnTo>
                <a:lnTo>
                  <a:pt x="426" y="960"/>
                </a:lnTo>
                <a:lnTo>
                  <a:pt x="462" y="972"/>
                </a:lnTo>
                <a:lnTo>
                  <a:pt x="497" y="982"/>
                </a:lnTo>
                <a:lnTo>
                  <a:pt x="535" y="991"/>
                </a:lnTo>
                <a:lnTo>
                  <a:pt x="572" y="999"/>
                </a:lnTo>
                <a:lnTo>
                  <a:pt x="611" y="1006"/>
                </a:lnTo>
                <a:lnTo>
                  <a:pt x="650" y="1012"/>
                </a:lnTo>
                <a:lnTo>
                  <a:pt x="690" y="1016"/>
                </a:lnTo>
                <a:lnTo>
                  <a:pt x="730" y="1020"/>
                </a:lnTo>
                <a:lnTo>
                  <a:pt x="772" y="1021"/>
                </a:lnTo>
                <a:lnTo>
                  <a:pt x="814" y="1022"/>
                </a:lnTo>
                <a:lnTo>
                  <a:pt x="855" y="1021"/>
                </a:lnTo>
                <a:lnTo>
                  <a:pt x="897" y="1020"/>
                </a:lnTo>
                <a:lnTo>
                  <a:pt x="937" y="1016"/>
                </a:lnTo>
                <a:lnTo>
                  <a:pt x="978" y="1012"/>
                </a:lnTo>
                <a:lnTo>
                  <a:pt x="1017" y="1006"/>
                </a:lnTo>
                <a:lnTo>
                  <a:pt x="1056" y="999"/>
                </a:lnTo>
                <a:lnTo>
                  <a:pt x="1093" y="991"/>
                </a:lnTo>
                <a:lnTo>
                  <a:pt x="1130" y="982"/>
                </a:lnTo>
                <a:lnTo>
                  <a:pt x="1166" y="972"/>
                </a:lnTo>
                <a:lnTo>
                  <a:pt x="1201" y="960"/>
                </a:lnTo>
                <a:lnTo>
                  <a:pt x="1235" y="948"/>
                </a:lnTo>
                <a:lnTo>
                  <a:pt x="1268" y="934"/>
                </a:lnTo>
                <a:lnTo>
                  <a:pt x="1300" y="921"/>
                </a:lnTo>
                <a:lnTo>
                  <a:pt x="1331" y="905"/>
                </a:lnTo>
                <a:lnTo>
                  <a:pt x="1360" y="889"/>
                </a:lnTo>
                <a:lnTo>
                  <a:pt x="1389" y="873"/>
                </a:lnTo>
                <a:lnTo>
                  <a:pt x="1415" y="855"/>
                </a:lnTo>
                <a:lnTo>
                  <a:pt x="1441" y="836"/>
                </a:lnTo>
                <a:lnTo>
                  <a:pt x="1466" y="817"/>
                </a:lnTo>
                <a:lnTo>
                  <a:pt x="1488" y="796"/>
                </a:lnTo>
                <a:lnTo>
                  <a:pt x="1510" y="776"/>
                </a:lnTo>
                <a:lnTo>
                  <a:pt x="1529" y="755"/>
                </a:lnTo>
                <a:lnTo>
                  <a:pt x="1547" y="732"/>
                </a:lnTo>
                <a:lnTo>
                  <a:pt x="1563" y="710"/>
                </a:lnTo>
                <a:lnTo>
                  <a:pt x="1578" y="687"/>
                </a:lnTo>
                <a:lnTo>
                  <a:pt x="1591" y="663"/>
                </a:lnTo>
                <a:lnTo>
                  <a:pt x="1601" y="639"/>
                </a:lnTo>
                <a:lnTo>
                  <a:pt x="1610" y="614"/>
                </a:lnTo>
                <a:lnTo>
                  <a:pt x="1618" y="589"/>
                </a:lnTo>
                <a:lnTo>
                  <a:pt x="1622" y="564"/>
                </a:lnTo>
                <a:lnTo>
                  <a:pt x="1626" y="538"/>
                </a:lnTo>
                <a:lnTo>
                  <a:pt x="1627" y="511"/>
                </a:lnTo>
                <a:lnTo>
                  <a:pt x="1626" y="485"/>
                </a:lnTo>
                <a:lnTo>
                  <a:pt x="1622" y="459"/>
                </a:lnTo>
                <a:lnTo>
                  <a:pt x="1618" y="434"/>
                </a:lnTo>
                <a:lnTo>
                  <a:pt x="1610" y="408"/>
                </a:lnTo>
                <a:lnTo>
                  <a:pt x="1601" y="383"/>
                </a:lnTo>
                <a:lnTo>
                  <a:pt x="1591" y="359"/>
                </a:lnTo>
                <a:lnTo>
                  <a:pt x="1578" y="335"/>
                </a:lnTo>
                <a:lnTo>
                  <a:pt x="1563" y="312"/>
                </a:lnTo>
                <a:lnTo>
                  <a:pt x="1547" y="290"/>
                </a:lnTo>
                <a:lnTo>
                  <a:pt x="1529" y="267"/>
                </a:lnTo>
                <a:lnTo>
                  <a:pt x="1510" y="246"/>
                </a:lnTo>
                <a:lnTo>
                  <a:pt x="1488" y="226"/>
                </a:lnTo>
                <a:lnTo>
                  <a:pt x="1466" y="206"/>
                </a:lnTo>
                <a:lnTo>
                  <a:pt x="1441" y="186"/>
                </a:lnTo>
                <a:lnTo>
                  <a:pt x="1415" y="167"/>
                </a:lnTo>
                <a:lnTo>
                  <a:pt x="1389" y="150"/>
                </a:lnTo>
                <a:lnTo>
                  <a:pt x="1360" y="133"/>
                </a:lnTo>
                <a:lnTo>
                  <a:pt x="1331" y="117"/>
                </a:lnTo>
                <a:lnTo>
                  <a:pt x="1300" y="102"/>
                </a:lnTo>
                <a:lnTo>
                  <a:pt x="1268" y="87"/>
                </a:lnTo>
                <a:lnTo>
                  <a:pt x="1235" y="74"/>
                </a:lnTo>
                <a:lnTo>
                  <a:pt x="1201" y="62"/>
                </a:lnTo>
                <a:lnTo>
                  <a:pt x="1166" y="51"/>
                </a:lnTo>
                <a:lnTo>
                  <a:pt x="1130" y="40"/>
                </a:lnTo>
                <a:lnTo>
                  <a:pt x="1093" y="31"/>
                </a:lnTo>
                <a:lnTo>
                  <a:pt x="1056" y="23"/>
                </a:lnTo>
                <a:lnTo>
                  <a:pt x="1017" y="16"/>
                </a:lnTo>
                <a:lnTo>
                  <a:pt x="978" y="11"/>
                </a:lnTo>
                <a:lnTo>
                  <a:pt x="937" y="6"/>
                </a:lnTo>
                <a:lnTo>
                  <a:pt x="897" y="3"/>
                </a:lnTo>
                <a:lnTo>
                  <a:pt x="855" y="1"/>
                </a:lnTo>
                <a:lnTo>
                  <a:pt x="814" y="0"/>
                </a:lnTo>
                <a:close/>
              </a:path>
            </a:pathLst>
          </a:custGeom>
          <a:solidFill>
            <a:srgbClr val="8FA75F"/>
          </a:solidFill>
          <a:ln w="9525">
            <a:noFill/>
            <a:miter lim="800000"/>
            <a:headEnd/>
            <a:tailEnd/>
          </a:ln>
          <a:effectLst>
            <a:outerShdw dist="38100" dir="2700000" rotWithShape="0">
              <a:srgbClr val="808080">
                <a:alpha val="42999"/>
              </a:srgbClr>
            </a:outerShdw>
          </a:effectLst>
        </p:spPr>
        <p:txBody>
          <a:bodyPr/>
          <a:lstStyle>
            <a:defPPr>
              <a:defRPr lang="en-US"/>
            </a:defPPr>
            <a:lvl1pPr algn="ctr" rtl="0" eaLnBrk="0" fontAlgn="base" hangingPunct="0">
              <a:spcBef>
                <a:spcPct val="0"/>
              </a:spcBef>
              <a:spcAft>
                <a:spcPct val="0"/>
              </a:spcAft>
              <a:defRPr sz="1200" b="1"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1200" b="1"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1200" b="1"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1200" b="1"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1200" b="1" kern="1200">
                <a:solidFill>
                  <a:schemeClr val="tx1"/>
                </a:solidFill>
                <a:latin typeface="Times New Roman" pitchFamily="18" charset="0"/>
                <a:ea typeface="+mn-ea"/>
                <a:cs typeface="+mn-cs"/>
              </a:defRPr>
            </a:lvl5pPr>
            <a:lvl6pPr marL="2286000" algn="l" defTabSz="914400" rtl="0" eaLnBrk="1" latinLnBrk="0" hangingPunct="1">
              <a:defRPr sz="1200" b="1" kern="1200">
                <a:solidFill>
                  <a:schemeClr val="tx1"/>
                </a:solidFill>
                <a:latin typeface="Times New Roman" pitchFamily="18" charset="0"/>
                <a:ea typeface="+mn-ea"/>
                <a:cs typeface="+mn-cs"/>
              </a:defRPr>
            </a:lvl6pPr>
            <a:lvl7pPr marL="2743200" algn="l" defTabSz="914400" rtl="0" eaLnBrk="1" latinLnBrk="0" hangingPunct="1">
              <a:defRPr sz="1200" b="1" kern="1200">
                <a:solidFill>
                  <a:schemeClr val="tx1"/>
                </a:solidFill>
                <a:latin typeface="Times New Roman" pitchFamily="18" charset="0"/>
                <a:ea typeface="+mn-ea"/>
                <a:cs typeface="+mn-cs"/>
              </a:defRPr>
            </a:lvl7pPr>
            <a:lvl8pPr marL="3200400" algn="l" defTabSz="914400" rtl="0" eaLnBrk="1" latinLnBrk="0" hangingPunct="1">
              <a:defRPr sz="1200" b="1" kern="1200">
                <a:solidFill>
                  <a:schemeClr val="tx1"/>
                </a:solidFill>
                <a:latin typeface="Times New Roman" pitchFamily="18" charset="0"/>
                <a:ea typeface="+mn-ea"/>
                <a:cs typeface="+mn-cs"/>
              </a:defRPr>
            </a:lvl8pPr>
            <a:lvl9pPr marL="3657600" algn="l" defTabSz="914400" rtl="0" eaLnBrk="1" latinLnBrk="0" hangingPunct="1">
              <a:defRPr sz="1200" b="1" kern="1200">
                <a:solidFill>
                  <a:schemeClr val="tx1"/>
                </a:solidFill>
                <a:latin typeface="Times New Roman" pitchFamily="18" charset="0"/>
                <a:ea typeface="+mn-ea"/>
                <a:cs typeface="+mn-cs"/>
              </a:defRPr>
            </a:lvl9pPr>
          </a:lstStyle>
          <a:p>
            <a:pPr>
              <a:defRPr/>
            </a:pPr>
            <a:endParaRPr lang="en-US" sz="2400" b="0" dirty="0">
              <a:latin typeface="Arial" charset="0"/>
              <a:ea typeface="ＭＳ Ｐゴシック" pitchFamily="-110" charset="-128"/>
            </a:endParaRPr>
          </a:p>
        </p:txBody>
      </p:sp>
      <p:sp>
        <p:nvSpPr>
          <p:cNvPr id="12" name="Rectangle 6792"/>
          <p:cNvSpPr>
            <a:spLocks noChangeArrowheads="1"/>
          </p:cNvSpPr>
          <p:nvPr/>
        </p:nvSpPr>
        <p:spPr bwMode="auto">
          <a:xfrm>
            <a:off x="4241800" y="4257814"/>
            <a:ext cx="923925"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FFFFFF"/>
                </a:solidFill>
                <a:ea typeface="ＭＳ Ｐゴシック"/>
                <a:cs typeface="ＭＳ Ｐゴシック"/>
              </a:rPr>
              <a:t>Rhapsody UML</a:t>
            </a:r>
            <a:endParaRPr lang="en-US" sz="2000" b="1">
              <a:solidFill>
                <a:srgbClr val="FFFFFF"/>
              </a:solidFill>
              <a:ea typeface="ＭＳ Ｐゴシック"/>
              <a:cs typeface="ＭＳ Ｐゴシック"/>
            </a:endParaRPr>
          </a:p>
        </p:txBody>
      </p:sp>
      <p:sp>
        <p:nvSpPr>
          <p:cNvPr id="13" name="Rectangle 6793"/>
          <p:cNvSpPr>
            <a:spLocks noChangeArrowheads="1"/>
          </p:cNvSpPr>
          <p:nvPr/>
        </p:nvSpPr>
        <p:spPr bwMode="auto">
          <a:xfrm>
            <a:off x="4125913" y="5130939"/>
            <a:ext cx="203200" cy="258763"/>
          </a:xfrm>
          <a:prstGeom prst="rect">
            <a:avLst/>
          </a:prstGeom>
          <a:solidFill>
            <a:srgbClr val="DDDDDD"/>
          </a:solidFill>
          <a:ln w="9525">
            <a:noFill/>
            <a:miter lim="800000"/>
            <a:headEnd/>
            <a:tailEnd/>
          </a:ln>
        </p:spPr>
        <p:txBody>
          <a:bodyPr/>
          <a:lstStyle/>
          <a:p>
            <a:pPr eaLnBrk="0" hangingPunct="0"/>
            <a:endParaRPr lang="en-US" sz="2000" b="1">
              <a:solidFill>
                <a:srgbClr val="000000"/>
              </a:solidFill>
              <a:ea typeface="ＭＳ Ｐゴシック"/>
              <a:cs typeface="ＭＳ Ｐゴシック"/>
            </a:endParaRPr>
          </a:p>
        </p:txBody>
      </p:sp>
      <p:sp>
        <p:nvSpPr>
          <p:cNvPr id="14" name="Rectangle 6794"/>
          <p:cNvSpPr>
            <a:spLocks noChangeArrowheads="1"/>
          </p:cNvSpPr>
          <p:nvPr/>
        </p:nvSpPr>
        <p:spPr bwMode="auto">
          <a:xfrm>
            <a:off x="4125913" y="5130939"/>
            <a:ext cx="203200" cy="258763"/>
          </a:xfrm>
          <a:prstGeom prst="rect">
            <a:avLst/>
          </a:prstGeom>
          <a:noFill/>
          <a:ln w="1588">
            <a:solidFill>
              <a:srgbClr val="000000"/>
            </a:solidFill>
            <a:miter lim="800000"/>
            <a:headEnd/>
            <a:tailEnd/>
          </a:ln>
        </p:spPr>
        <p:txBody>
          <a:bodyPr/>
          <a:lstStyle/>
          <a:p>
            <a:pPr eaLnBrk="0" hangingPunct="0"/>
            <a:endParaRPr lang="en-US" sz="2000" b="1">
              <a:solidFill>
                <a:srgbClr val="000000"/>
              </a:solidFill>
              <a:ea typeface="ＭＳ Ｐゴシック"/>
              <a:cs typeface="ＭＳ Ｐゴシック"/>
            </a:endParaRPr>
          </a:p>
        </p:txBody>
      </p:sp>
      <p:sp>
        <p:nvSpPr>
          <p:cNvPr id="15" name="Line 1591"/>
          <p:cNvSpPr>
            <a:spLocks noChangeShapeType="1"/>
          </p:cNvSpPr>
          <p:nvPr/>
        </p:nvSpPr>
        <p:spPr bwMode="auto">
          <a:xfrm>
            <a:off x="4125913" y="5184914"/>
            <a:ext cx="203200" cy="0"/>
          </a:xfrm>
          <a:prstGeom prst="line">
            <a:avLst/>
          </a:prstGeom>
          <a:noFill/>
          <a:ln w="1588">
            <a:solidFill>
              <a:srgbClr val="000000"/>
            </a:solidFill>
            <a:round/>
            <a:headEnd/>
            <a:tailEnd/>
          </a:ln>
        </p:spPr>
        <p:txBody>
          <a:bodyPr/>
          <a:lstStyle/>
          <a:p>
            <a:endParaRPr lang="en-US"/>
          </a:p>
        </p:txBody>
      </p:sp>
      <p:sp>
        <p:nvSpPr>
          <p:cNvPr id="16" name="Line 1592"/>
          <p:cNvSpPr>
            <a:spLocks noChangeShapeType="1"/>
          </p:cNvSpPr>
          <p:nvPr/>
        </p:nvSpPr>
        <p:spPr bwMode="auto">
          <a:xfrm>
            <a:off x="4125913" y="5269052"/>
            <a:ext cx="203200" cy="0"/>
          </a:xfrm>
          <a:prstGeom prst="line">
            <a:avLst/>
          </a:prstGeom>
          <a:noFill/>
          <a:ln w="1588">
            <a:solidFill>
              <a:srgbClr val="000000"/>
            </a:solidFill>
            <a:round/>
            <a:headEnd/>
            <a:tailEnd/>
          </a:ln>
        </p:spPr>
        <p:txBody>
          <a:bodyPr/>
          <a:lstStyle/>
          <a:p>
            <a:endParaRPr lang="en-US"/>
          </a:p>
        </p:txBody>
      </p:sp>
      <p:sp>
        <p:nvSpPr>
          <p:cNvPr id="17" name="Rectangle 6797"/>
          <p:cNvSpPr>
            <a:spLocks noChangeArrowheads="1"/>
          </p:cNvSpPr>
          <p:nvPr/>
        </p:nvSpPr>
        <p:spPr bwMode="auto">
          <a:xfrm>
            <a:off x="4737100" y="4821377"/>
            <a:ext cx="209550" cy="244475"/>
          </a:xfrm>
          <a:prstGeom prst="rect">
            <a:avLst/>
          </a:prstGeom>
          <a:solidFill>
            <a:srgbClr val="DDDDDD"/>
          </a:solidFill>
          <a:ln w="9525">
            <a:noFill/>
            <a:miter lim="800000"/>
            <a:headEnd/>
            <a:tailEnd/>
          </a:ln>
        </p:spPr>
        <p:txBody>
          <a:bodyPr/>
          <a:lstStyle/>
          <a:p>
            <a:pPr eaLnBrk="0" hangingPunct="0"/>
            <a:endParaRPr lang="en-US" sz="2000" b="1">
              <a:solidFill>
                <a:srgbClr val="000000"/>
              </a:solidFill>
              <a:ea typeface="ＭＳ Ｐゴシック"/>
              <a:cs typeface="ＭＳ Ｐゴシック"/>
            </a:endParaRPr>
          </a:p>
        </p:txBody>
      </p:sp>
      <p:sp>
        <p:nvSpPr>
          <p:cNvPr id="18" name="Rectangle 6798"/>
          <p:cNvSpPr>
            <a:spLocks noChangeArrowheads="1"/>
          </p:cNvSpPr>
          <p:nvPr/>
        </p:nvSpPr>
        <p:spPr bwMode="auto">
          <a:xfrm>
            <a:off x="4737100" y="4821377"/>
            <a:ext cx="209550" cy="244475"/>
          </a:xfrm>
          <a:prstGeom prst="rect">
            <a:avLst/>
          </a:prstGeom>
          <a:noFill/>
          <a:ln w="1588">
            <a:solidFill>
              <a:srgbClr val="000000"/>
            </a:solidFill>
            <a:miter lim="800000"/>
            <a:headEnd/>
            <a:tailEnd/>
          </a:ln>
        </p:spPr>
        <p:txBody>
          <a:bodyPr/>
          <a:lstStyle/>
          <a:p>
            <a:pPr eaLnBrk="0" hangingPunct="0"/>
            <a:endParaRPr lang="en-US" sz="2000" b="1">
              <a:solidFill>
                <a:srgbClr val="000000"/>
              </a:solidFill>
              <a:ea typeface="ＭＳ Ｐゴシック"/>
              <a:cs typeface="ＭＳ Ｐゴシック"/>
            </a:endParaRPr>
          </a:p>
        </p:txBody>
      </p:sp>
      <p:sp>
        <p:nvSpPr>
          <p:cNvPr id="19" name="Line 1595"/>
          <p:cNvSpPr>
            <a:spLocks noChangeShapeType="1"/>
          </p:cNvSpPr>
          <p:nvPr/>
        </p:nvSpPr>
        <p:spPr bwMode="auto">
          <a:xfrm>
            <a:off x="4740275" y="4878527"/>
            <a:ext cx="207963" cy="0"/>
          </a:xfrm>
          <a:prstGeom prst="line">
            <a:avLst/>
          </a:prstGeom>
          <a:noFill/>
          <a:ln w="1588">
            <a:solidFill>
              <a:srgbClr val="000000"/>
            </a:solidFill>
            <a:round/>
            <a:headEnd/>
            <a:tailEnd/>
          </a:ln>
        </p:spPr>
        <p:txBody>
          <a:bodyPr/>
          <a:lstStyle/>
          <a:p>
            <a:endParaRPr lang="en-US"/>
          </a:p>
        </p:txBody>
      </p:sp>
      <p:sp>
        <p:nvSpPr>
          <p:cNvPr id="20" name="Line 1596"/>
          <p:cNvSpPr>
            <a:spLocks noChangeShapeType="1"/>
          </p:cNvSpPr>
          <p:nvPr/>
        </p:nvSpPr>
        <p:spPr bwMode="auto">
          <a:xfrm>
            <a:off x="4740275" y="4942027"/>
            <a:ext cx="207963" cy="0"/>
          </a:xfrm>
          <a:prstGeom prst="line">
            <a:avLst/>
          </a:prstGeom>
          <a:noFill/>
          <a:ln w="1588">
            <a:solidFill>
              <a:srgbClr val="000000"/>
            </a:solidFill>
            <a:round/>
            <a:headEnd/>
            <a:tailEnd/>
          </a:ln>
        </p:spPr>
        <p:txBody>
          <a:bodyPr/>
          <a:lstStyle/>
          <a:p>
            <a:endParaRPr lang="en-US"/>
          </a:p>
        </p:txBody>
      </p:sp>
      <p:sp>
        <p:nvSpPr>
          <p:cNvPr id="21" name="Rectangle 6801"/>
          <p:cNvSpPr>
            <a:spLocks noChangeArrowheads="1"/>
          </p:cNvSpPr>
          <p:nvPr/>
        </p:nvSpPr>
        <p:spPr bwMode="auto">
          <a:xfrm>
            <a:off x="5064125" y="4819789"/>
            <a:ext cx="201613" cy="249238"/>
          </a:xfrm>
          <a:prstGeom prst="rect">
            <a:avLst/>
          </a:prstGeom>
          <a:solidFill>
            <a:srgbClr val="DDDDDD"/>
          </a:solidFill>
          <a:ln w="9525">
            <a:noFill/>
            <a:miter lim="800000"/>
            <a:headEnd/>
            <a:tailEnd/>
          </a:ln>
        </p:spPr>
        <p:txBody>
          <a:bodyPr/>
          <a:lstStyle/>
          <a:p>
            <a:pPr eaLnBrk="0" hangingPunct="0"/>
            <a:endParaRPr lang="en-US" sz="2000" b="1">
              <a:solidFill>
                <a:srgbClr val="000000"/>
              </a:solidFill>
              <a:ea typeface="ＭＳ Ｐゴシック"/>
              <a:cs typeface="ＭＳ Ｐゴシック"/>
            </a:endParaRPr>
          </a:p>
        </p:txBody>
      </p:sp>
      <p:sp>
        <p:nvSpPr>
          <p:cNvPr id="22" name="Rectangle 6802"/>
          <p:cNvSpPr>
            <a:spLocks noChangeArrowheads="1"/>
          </p:cNvSpPr>
          <p:nvPr/>
        </p:nvSpPr>
        <p:spPr bwMode="auto">
          <a:xfrm>
            <a:off x="5064125" y="4819789"/>
            <a:ext cx="201613" cy="249238"/>
          </a:xfrm>
          <a:prstGeom prst="rect">
            <a:avLst/>
          </a:prstGeom>
          <a:noFill/>
          <a:ln w="1588">
            <a:solidFill>
              <a:srgbClr val="000000"/>
            </a:solidFill>
            <a:miter lim="800000"/>
            <a:headEnd/>
            <a:tailEnd/>
          </a:ln>
        </p:spPr>
        <p:txBody>
          <a:bodyPr/>
          <a:lstStyle/>
          <a:p>
            <a:pPr eaLnBrk="0" hangingPunct="0"/>
            <a:endParaRPr lang="en-US" sz="2000" b="1">
              <a:solidFill>
                <a:srgbClr val="000000"/>
              </a:solidFill>
              <a:ea typeface="ＭＳ Ｐゴシック"/>
              <a:cs typeface="ＭＳ Ｐゴシック"/>
            </a:endParaRPr>
          </a:p>
        </p:txBody>
      </p:sp>
      <p:sp>
        <p:nvSpPr>
          <p:cNvPr id="23" name="Line 1599"/>
          <p:cNvSpPr>
            <a:spLocks noChangeShapeType="1"/>
          </p:cNvSpPr>
          <p:nvPr/>
        </p:nvSpPr>
        <p:spPr bwMode="auto">
          <a:xfrm>
            <a:off x="5067300" y="4853127"/>
            <a:ext cx="200025" cy="0"/>
          </a:xfrm>
          <a:prstGeom prst="line">
            <a:avLst/>
          </a:prstGeom>
          <a:noFill/>
          <a:ln w="1588">
            <a:solidFill>
              <a:srgbClr val="000000"/>
            </a:solidFill>
            <a:round/>
            <a:headEnd/>
            <a:tailEnd/>
          </a:ln>
        </p:spPr>
        <p:txBody>
          <a:bodyPr/>
          <a:lstStyle/>
          <a:p>
            <a:endParaRPr lang="en-US"/>
          </a:p>
        </p:txBody>
      </p:sp>
      <p:sp>
        <p:nvSpPr>
          <p:cNvPr id="24" name="Line 1600"/>
          <p:cNvSpPr>
            <a:spLocks noChangeShapeType="1"/>
          </p:cNvSpPr>
          <p:nvPr/>
        </p:nvSpPr>
        <p:spPr bwMode="auto">
          <a:xfrm>
            <a:off x="5067300" y="4957902"/>
            <a:ext cx="200025" cy="0"/>
          </a:xfrm>
          <a:prstGeom prst="line">
            <a:avLst/>
          </a:prstGeom>
          <a:noFill/>
          <a:ln w="1588">
            <a:solidFill>
              <a:srgbClr val="000000"/>
            </a:solidFill>
            <a:round/>
            <a:headEnd/>
            <a:tailEnd/>
          </a:ln>
        </p:spPr>
        <p:txBody>
          <a:bodyPr/>
          <a:lstStyle/>
          <a:p>
            <a:endParaRPr lang="en-US"/>
          </a:p>
        </p:txBody>
      </p:sp>
      <p:sp>
        <p:nvSpPr>
          <p:cNvPr id="25" name="Rectangle 6805"/>
          <p:cNvSpPr>
            <a:spLocks noChangeArrowheads="1"/>
          </p:cNvSpPr>
          <p:nvPr/>
        </p:nvSpPr>
        <p:spPr bwMode="auto">
          <a:xfrm>
            <a:off x="4919663" y="4470539"/>
            <a:ext cx="192087" cy="255588"/>
          </a:xfrm>
          <a:prstGeom prst="rect">
            <a:avLst/>
          </a:prstGeom>
          <a:solidFill>
            <a:srgbClr val="DDDDDD"/>
          </a:solidFill>
          <a:ln w="9525">
            <a:noFill/>
            <a:miter lim="800000"/>
            <a:headEnd/>
            <a:tailEnd/>
          </a:ln>
        </p:spPr>
        <p:txBody>
          <a:bodyPr/>
          <a:lstStyle/>
          <a:p>
            <a:pPr eaLnBrk="0" hangingPunct="0"/>
            <a:endParaRPr lang="en-US" sz="2000" b="1">
              <a:solidFill>
                <a:srgbClr val="000000"/>
              </a:solidFill>
              <a:ea typeface="ＭＳ Ｐゴシック"/>
              <a:cs typeface="ＭＳ Ｐゴシック"/>
            </a:endParaRPr>
          </a:p>
        </p:txBody>
      </p:sp>
      <p:sp>
        <p:nvSpPr>
          <p:cNvPr id="26" name="Rectangle 6806"/>
          <p:cNvSpPr>
            <a:spLocks noChangeArrowheads="1"/>
          </p:cNvSpPr>
          <p:nvPr/>
        </p:nvSpPr>
        <p:spPr bwMode="auto">
          <a:xfrm>
            <a:off x="4919663" y="4470539"/>
            <a:ext cx="192087" cy="255588"/>
          </a:xfrm>
          <a:prstGeom prst="rect">
            <a:avLst/>
          </a:prstGeom>
          <a:noFill/>
          <a:ln w="1588">
            <a:solidFill>
              <a:srgbClr val="000000"/>
            </a:solidFill>
            <a:miter lim="800000"/>
            <a:headEnd/>
            <a:tailEnd/>
          </a:ln>
        </p:spPr>
        <p:txBody>
          <a:bodyPr/>
          <a:lstStyle/>
          <a:p>
            <a:pPr eaLnBrk="0" hangingPunct="0"/>
            <a:endParaRPr lang="en-US" sz="2000" b="1">
              <a:solidFill>
                <a:srgbClr val="000000"/>
              </a:solidFill>
              <a:ea typeface="ＭＳ Ｐゴシック"/>
              <a:cs typeface="ＭＳ Ｐゴシック"/>
            </a:endParaRPr>
          </a:p>
        </p:txBody>
      </p:sp>
      <p:sp>
        <p:nvSpPr>
          <p:cNvPr id="27" name="Line 1603"/>
          <p:cNvSpPr>
            <a:spLocks noChangeShapeType="1"/>
          </p:cNvSpPr>
          <p:nvPr/>
        </p:nvSpPr>
        <p:spPr bwMode="auto">
          <a:xfrm>
            <a:off x="4921250" y="4505464"/>
            <a:ext cx="192088" cy="0"/>
          </a:xfrm>
          <a:prstGeom prst="line">
            <a:avLst/>
          </a:prstGeom>
          <a:noFill/>
          <a:ln w="1588">
            <a:solidFill>
              <a:srgbClr val="000000"/>
            </a:solidFill>
            <a:round/>
            <a:headEnd/>
            <a:tailEnd/>
          </a:ln>
        </p:spPr>
        <p:txBody>
          <a:bodyPr/>
          <a:lstStyle/>
          <a:p>
            <a:endParaRPr lang="en-US"/>
          </a:p>
        </p:txBody>
      </p:sp>
      <p:sp>
        <p:nvSpPr>
          <p:cNvPr id="28" name="Line 1604"/>
          <p:cNvSpPr>
            <a:spLocks noChangeShapeType="1"/>
          </p:cNvSpPr>
          <p:nvPr/>
        </p:nvSpPr>
        <p:spPr bwMode="auto">
          <a:xfrm>
            <a:off x="4921250" y="4589602"/>
            <a:ext cx="192088" cy="0"/>
          </a:xfrm>
          <a:prstGeom prst="line">
            <a:avLst/>
          </a:prstGeom>
          <a:noFill/>
          <a:ln w="1588">
            <a:solidFill>
              <a:srgbClr val="000000"/>
            </a:solidFill>
            <a:round/>
            <a:headEnd/>
            <a:tailEnd/>
          </a:ln>
        </p:spPr>
        <p:txBody>
          <a:bodyPr/>
          <a:lstStyle/>
          <a:p>
            <a:endParaRPr lang="en-US"/>
          </a:p>
        </p:txBody>
      </p:sp>
      <p:sp>
        <p:nvSpPr>
          <p:cNvPr id="29" name="Rectangle 6809"/>
          <p:cNvSpPr>
            <a:spLocks noChangeArrowheads="1"/>
          </p:cNvSpPr>
          <p:nvPr/>
        </p:nvSpPr>
        <p:spPr bwMode="auto">
          <a:xfrm>
            <a:off x="4300538" y="4775339"/>
            <a:ext cx="195262" cy="227013"/>
          </a:xfrm>
          <a:prstGeom prst="rect">
            <a:avLst/>
          </a:prstGeom>
          <a:solidFill>
            <a:srgbClr val="DDDDDD"/>
          </a:solidFill>
          <a:ln w="9525">
            <a:noFill/>
            <a:miter lim="800000"/>
            <a:headEnd/>
            <a:tailEnd/>
          </a:ln>
        </p:spPr>
        <p:txBody>
          <a:bodyPr/>
          <a:lstStyle/>
          <a:p>
            <a:pPr eaLnBrk="0" hangingPunct="0"/>
            <a:endParaRPr lang="en-US" sz="2000" b="1">
              <a:solidFill>
                <a:srgbClr val="000000"/>
              </a:solidFill>
              <a:ea typeface="ＭＳ Ｐゴシック"/>
              <a:cs typeface="ＭＳ Ｐゴシック"/>
            </a:endParaRPr>
          </a:p>
        </p:txBody>
      </p:sp>
      <p:sp>
        <p:nvSpPr>
          <p:cNvPr id="30" name="Rectangle 6810"/>
          <p:cNvSpPr>
            <a:spLocks noChangeArrowheads="1"/>
          </p:cNvSpPr>
          <p:nvPr/>
        </p:nvSpPr>
        <p:spPr bwMode="auto">
          <a:xfrm>
            <a:off x="4300538" y="4775339"/>
            <a:ext cx="195262" cy="227013"/>
          </a:xfrm>
          <a:prstGeom prst="rect">
            <a:avLst/>
          </a:prstGeom>
          <a:noFill/>
          <a:ln w="1588">
            <a:solidFill>
              <a:srgbClr val="000000"/>
            </a:solidFill>
            <a:miter lim="800000"/>
            <a:headEnd/>
            <a:tailEnd/>
          </a:ln>
        </p:spPr>
        <p:txBody>
          <a:bodyPr/>
          <a:lstStyle/>
          <a:p>
            <a:pPr eaLnBrk="0" hangingPunct="0"/>
            <a:endParaRPr lang="en-US" sz="2000" b="1">
              <a:solidFill>
                <a:srgbClr val="000000"/>
              </a:solidFill>
              <a:ea typeface="ＭＳ Ｐゴシック"/>
              <a:cs typeface="ＭＳ Ｐゴシック"/>
            </a:endParaRPr>
          </a:p>
        </p:txBody>
      </p:sp>
      <p:sp>
        <p:nvSpPr>
          <p:cNvPr id="31" name="Line 1607"/>
          <p:cNvSpPr>
            <a:spLocks noChangeShapeType="1"/>
          </p:cNvSpPr>
          <p:nvPr/>
        </p:nvSpPr>
        <p:spPr bwMode="auto">
          <a:xfrm>
            <a:off x="4302125" y="4830902"/>
            <a:ext cx="195263" cy="0"/>
          </a:xfrm>
          <a:prstGeom prst="line">
            <a:avLst/>
          </a:prstGeom>
          <a:noFill/>
          <a:ln w="1588">
            <a:solidFill>
              <a:srgbClr val="000000"/>
            </a:solidFill>
            <a:round/>
            <a:headEnd/>
            <a:tailEnd/>
          </a:ln>
        </p:spPr>
        <p:txBody>
          <a:bodyPr/>
          <a:lstStyle/>
          <a:p>
            <a:endParaRPr lang="en-US"/>
          </a:p>
        </p:txBody>
      </p:sp>
      <p:sp>
        <p:nvSpPr>
          <p:cNvPr id="32" name="Line 1608"/>
          <p:cNvSpPr>
            <a:spLocks noChangeShapeType="1"/>
          </p:cNvSpPr>
          <p:nvPr/>
        </p:nvSpPr>
        <p:spPr bwMode="auto">
          <a:xfrm>
            <a:off x="4302125" y="4935677"/>
            <a:ext cx="195263" cy="0"/>
          </a:xfrm>
          <a:prstGeom prst="line">
            <a:avLst/>
          </a:prstGeom>
          <a:noFill/>
          <a:ln w="1588">
            <a:solidFill>
              <a:srgbClr val="000000"/>
            </a:solidFill>
            <a:round/>
            <a:headEnd/>
            <a:tailEnd/>
          </a:ln>
        </p:spPr>
        <p:txBody>
          <a:bodyPr/>
          <a:lstStyle/>
          <a:p>
            <a:endParaRPr lang="en-US"/>
          </a:p>
        </p:txBody>
      </p:sp>
      <p:sp>
        <p:nvSpPr>
          <p:cNvPr id="33" name="Rectangle 6813"/>
          <p:cNvSpPr>
            <a:spLocks noChangeArrowheads="1"/>
          </p:cNvSpPr>
          <p:nvPr/>
        </p:nvSpPr>
        <p:spPr bwMode="auto">
          <a:xfrm>
            <a:off x="4489450" y="5142052"/>
            <a:ext cx="152400" cy="227012"/>
          </a:xfrm>
          <a:prstGeom prst="rect">
            <a:avLst/>
          </a:prstGeom>
          <a:solidFill>
            <a:srgbClr val="DDDDDD"/>
          </a:solidFill>
          <a:ln w="9525">
            <a:noFill/>
            <a:miter lim="800000"/>
            <a:headEnd/>
            <a:tailEnd/>
          </a:ln>
        </p:spPr>
        <p:txBody>
          <a:bodyPr/>
          <a:lstStyle/>
          <a:p>
            <a:pPr eaLnBrk="0" hangingPunct="0"/>
            <a:endParaRPr lang="en-US" sz="2000" b="1">
              <a:solidFill>
                <a:srgbClr val="000000"/>
              </a:solidFill>
              <a:ea typeface="ＭＳ Ｐゴシック"/>
              <a:cs typeface="ＭＳ Ｐゴシック"/>
            </a:endParaRPr>
          </a:p>
        </p:txBody>
      </p:sp>
      <p:sp>
        <p:nvSpPr>
          <p:cNvPr id="34" name="Rectangle 6814"/>
          <p:cNvSpPr>
            <a:spLocks noChangeArrowheads="1"/>
          </p:cNvSpPr>
          <p:nvPr/>
        </p:nvSpPr>
        <p:spPr bwMode="auto">
          <a:xfrm>
            <a:off x="4489450" y="5142052"/>
            <a:ext cx="152400" cy="227012"/>
          </a:xfrm>
          <a:prstGeom prst="rect">
            <a:avLst/>
          </a:prstGeom>
          <a:noFill/>
          <a:ln w="1588">
            <a:solidFill>
              <a:srgbClr val="000000"/>
            </a:solidFill>
            <a:miter lim="800000"/>
            <a:headEnd/>
            <a:tailEnd/>
          </a:ln>
        </p:spPr>
        <p:txBody>
          <a:bodyPr/>
          <a:lstStyle/>
          <a:p>
            <a:pPr eaLnBrk="0" hangingPunct="0"/>
            <a:endParaRPr lang="en-US" sz="2000" b="1">
              <a:solidFill>
                <a:srgbClr val="000000"/>
              </a:solidFill>
              <a:ea typeface="ＭＳ Ｐゴシック"/>
              <a:cs typeface="ＭＳ Ｐゴシック"/>
            </a:endParaRPr>
          </a:p>
        </p:txBody>
      </p:sp>
      <p:sp>
        <p:nvSpPr>
          <p:cNvPr id="35" name="Line 1611"/>
          <p:cNvSpPr>
            <a:spLocks noChangeShapeType="1"/>
          </p:cNvSpPr>
          <p:nvPr/>
        </p:nvSpPr>
        <p:spPr bwMode="auto">
          <a:xfrm>
            <a:off x="4491038" y="5196027"/>
            <a:ext cx="152400" cy="0"/>
          </a:xfrm>
          <a:prstGeom prst="line">
            <a:avLst/>
          </a:prstGeom>
          <a:noFill/>
          <a:ln w="1588">
            <a:solidFill>
              <a:srgbClr val="000000"/>
            </a:solidFill>
            <a:round/>
            <a:headEnd/>
            <a:tailEnd/>
          </a:ln>
        </p:spPr>
        <p:txBody>
          <a:bodyPr/>
          <a:lstStyle/>
          <a:p>
            <a:endParaRPr lang="en-US"/>
          </a:p>
        </p:txBody>
      </p:sp>
      <p:sp>
        <p:nvSpPr>
          <p:cNvPr id="36" name="Line 1612"/>
          <p:cNvSpPr>
            <a:spLocks noChangeShapeType="1"/>
          </p:cNvSpPr>
          <p:nvPr/>
        </p:nvSpPr>
        <p:spPr bwMode="auto">
          <a:xfrm>
            <a:off x="4491038" y="5261114"/>
            <a:ext cx="152400" cy="0"/>
          </a:xfrm>
          <a:prstGeom prst="line">
            <a:avLst/>
          </a:prstGeom>
          <a:noFill/>
          <a:ln w="1588">
            <a:solidFill>
              <a:srgbClr val="000000"/>
            </a:solidFill>
            <a:round/>
            <a:headEnd/>
            <a:tailEnd/>
          </a:ln>
        </p:spPr>
        <p:txBody>
          <a:bodyPr/>
          <a:lstStyle/>
          <a:p>
            <a:endParaRPr lang="en-US"/>
          </a:p>
        </p:txBody>
      </p:sp>
      <p:sp>
        <p:nvSpPr>
          <p:cNvPr id="37" name="Freeform 6817"/>
          <p:cNvSpPr>
            <a:spLocks/>
          </p:cNvSpPr>
          <p:nvPr/>
        </p:nvSpPr>
        <p:spPr bwMode="auto">
          <a:xfrm>
            <a:off x="5410200" y="4541977"/>
            <a:ext cx="22225" cy="25400"/>
          </a:xfrm>
          <a:custGeom>
            <a:avLst/>
            <a:gdLst>
              <a:gd name="T0" fmla="*/ 2147483647 w 15"/>
              <a:gd name="T1" fmla="*/ 2147483647 h 17"/>
              <a:gd name="T2" fmla="*/ 2147483647 w 15"/>
              <a:gd name="T3" fmla="*/ 2147483647 h 17"/>
              <a:gd name="T4" fmla="*/ 2147483647 w 15"/>
              <a:gd name="T5" fmla="*/ 2147483647 h 17"/>
              <a:gd name="T6" fmla="*/ 2147483647 w 15"/>
              <a:gd name="T7" fmla="*/ 2147483647 h 17"/>
              <a:gd name="T8" fmla="*/ 2147483647 w 15"/>
              <a:gd name="T9" fmla="*/ 0 h 17"/>
              <a:gd name="T10" fmla="*/ 2147483647 w 15"/>
              <a:gd name="T11" fmla="*/ 2147483647 h 17"/>
              <a:gd name="T12" fmla="*/ 2147483647 w 15"/>
              <a:gd name="T13" fmla="*/ 2147483647 h 17"/>
              <a:gd name="T14" fmla="*/ 2147483647 w 15"/>
              <a:gd name="T15" fmla="*/ 2147483647 h 17"/>
              <a:gd name="T16" fmla="*/ 0 w 15"/>
              <a:gd name="T17" fmla="*/ 2147483647 h 17"/>
              <a:gd name="T18" fmla="*/ 2147483647 w 15"/>
              <a:gd name="T19" fmla="*/ 2147483647 h 17"/>
              <a:gd name="T20" fmla="*/ 2147483647 w 15"/>
              <a:gd name="T21" fmla="*/ 2147483647 h 17"/>
              <a:gd name="T22" fmla="*/ 2147483647 w 15"/>
              <a:gd name="T23" fmla="*/ 2147483647 h 17"/>
              <a:gd name="T24" fmla="*/ 2147483647 w 15"/>
              <a:gd name="T25" fmla="*/ 2147483647 h 17"/>
              <a:gd name="T26" fmla="*/ 2147483647 w 15"/>
              <a:gd name="T27" fmla="*/ 2147483647 h 17"/>
              <a:gd name="T28" fmla="*/ 2147483647 w 15"/>
              <a:gd name="T29" fmla="*/ 2147483647 h 17"/>
              <a:gd name="T30" fmla="*/ 2147483647 w 15"/>
              <a:gd name="T31" fmla="*/ 2147483647 h 17"/>
              <a:gd name="T32" fmla="*/ 2147483647 w 15"/>
              <a:gd name="T33" fmla="*/ 2147483647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7"/>
              <a:gd name="T53" fmla="*/ 15 w 15"/>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7">
                <a:moveTo>
                  <a:pt x="15" y="8"/>
                </a:moveTo>
                <a:lnTo>
                  <a:pt x="15" y="5"/>
                </a:lnTo>
                <a:lnTo>
                  <a:pt x="14" y="3"/>
                </a:lnTo>
                <a:lnTo>
                  <a:pt x="11" y="1"/>
                </a:lnTo>
                <a:lnTo>
                  <a:pt x="8" y="0"/>
                </a:lnTo>
                <a:lnTo>
                  <a:pt x="5" y="1"/>
                </a:lnTo>
                <a:lnTo>
                  <a:pt x="2" y="3"/>
                </a:lnTo>
                <a:lnTo>
                  <a:pt x="1" y="5"/>
                </a:lnTo>
                <a:lnTo>
                  <a:pt x="0" y="8"/>
                </a:lnTo>
                <a:lnTo>
                  <a:pt x="1" y="12"/>
                </a:lnTo>
                <a:lnTo>
                  <a:pt x="2" y="15"/>
                </a:lnTo>
                <a:lnTo>
                  <a:pt x="5" y="16"/>
                </a:lnTo>
                <a:lnTo>
                  <a:pt x="8" y="17"/>
                </a:lnTo>
                <a:lnTo>
                  <a:pt x="11" y="16"/>
                </a:lnTo>
                <a:lnTo>
                  <a:pt x="14" y="15"/>
                </a:lnTo>
                <a:lnTo>
                  <a:pt x="15" y="12"/>
                </a:lnTo>
                <a:lnTo>
                  <a:pt x="15" y="8"/>
                </a:lnTo>
              </a:path>
            </a:pathLst>
          </a:custGeom>
          <a:noFill/>
          <a:ln w="0">
            <a:solidFill>
              <a:srgbClr val="000000"/>
            </a:solidFill>
            <a:round/>
            <a:headEnd/>
            <a:tailEnd/>
          </a:ln>
        </p:spPr>
        <p:txBody>
          <a:bodyPr/>
          <a:lstStyle/>
          <a:p>
            <a:endParaRPr lang="en-US"/>
          </a:p>
        </p:txBody>
      </p:sp>
      <p:sp>
        <p:nvSpPr>
          <p:cNvPr id="38" name="Line 1615"/>
          <p:cNvSpPr>
            <a:spLocks noChangeShapeType="1"/>
          </p:cNvSpPr>
          <p:nvPr/>
        </p:nvSpPr>
        <p:spPr bwMode="auto">
          <a:xfrm>
            <a:off x="5424488" y="4570552"/>
            <a:ext cx="1587" cy="39687"/>
          </a:xfrm>
          <a:prstGeom prst="line">
            <a:avLst/>
          </a:prstGeom>
          <a:noFill/>
          <a:ln w="0">
            <a:solidFill>
              <a:srgbClr val="000000"/>
            </a:solidFill>
            <a:round/>
            <a:headEnd/>
            <a:tailEnd/>
          </a:ln>
        </p:spPr>
        <p:txBody>
          <a:bodyPr/>
          <a:lstStyle/>
          <a:p>
            <a:endParaRPr lang="en-US"/>
          </a:p>
        </p:txBody>
      </p:sp>
      <p:sp>
        <p:nvSpPr>
          <p:cNvPr id="39" name="Line 1616"/>
          <p:cNvSpPr>
            <a:spLocks noChangeShapeType="1"/>
          </p:cNvSpPr>
          <p:nvPr/>
        </p:nvSpPr>
        <p:spPr bwMode="auto">
          <a:xfrm>
            <a:off x="5389563" y="4586427"/>
            <a:ext cx="68262" cy="0"/>
          </a:xfrm>
          <a:prstGeom prst="line">
            <a:avLst/>
          </a:prstGeom>
          <a:noFill/>
          <a:ln w="0">
            <a:solidFill>
              <a:srgbClr val="000000"/>
            </a:solidFill>
            <a:round/>
            <a:headEnd/>
            <a:tailEnd/>
          </a:ln>
        </p:spPr>
        <p:txBody>
          <a:bodyPr/>
          <a:lstStyle/>
          <a:p>
            <a:endParaRPr lang="en-US"/>
          </a:p>
        </p:txBody>
      </p:sp>
      <p:sp>
        <p:nvSpPr>
          <p:cNvPr id="40" name="Line 1617"/>
          <p:cNvSpPr>
            <a:spLocks noChangeShapeType="1"/>
          </p:cNvSpPr>
          <p:nvPr/>
        </p:nvSpPr>
        <p:spPr bwMode="auto">
          <a:xfrm flipH="1">
            <a:off x="5391150" y="4610239"/>
            <a:ext cx="33338" cy="46038"/>
          </a:xfrm>
          <a:prstGeom prst="line">
            <a:avLst/>
          </a:prstGeom>
          <a:noFill/>
          <a:ln w="0">
            <a:solidFill>
              <a:srgbClr val="000000"/>
            </a:solidFill>
            <a:round/>
            <a:headEnd/>
            <a:tailEnd/>
          </a:ln>
        </p:spPr>
        <p:txBody>
          <a:bodyPr/>
          <a:lstStyle/>
          <a:p>
            <a:endParaRPr lang="en-US"/>
          </a:p>
        </p:txBody>
      </p:sp>
      <p:sp>
        <p:nvSpPr>
          <p:cNvPr id="41" name="Line 1618"/>
          <p:cNvSpPr>
            <a:spLocks noChangeShapeType="1"/>
          </p:cNvSpPr>
          <p:nvPr/>
        </p:nvSpPr>
        <p:spPr bwMode="auto">
          <a:xfrm>
            <a:off x="5424488" y="4610239"/>
            <a:ext cx="31750" cy="46038"/>
          </a:xfrm>
          <a:prstGeom prst="line">
            <a:avLst/>
          </a:prstGeom>
          <a:noFill/>
          <a:ln w="0">
            <a:solidFill>
              <a:srgbClr val="000000"/>
            </a:solidFill>
            <a:round/>
            <a:headEnd/>
            <a:tailEnd/>
          </a:ln>
        </p:spPr>
        <p:txBody>
          <a:bodyPr/>
          <a:lstStyle/>
          <a:p>
            <a:endParaRPr lang="en-US"/>
          </a:p>
        </p:txBody>
      </p:sp>
      <p:sp>
        <p:nvSpPr>
          <p:cNvPr id="42" name="Freeform 6822"/>
          <p:cNvSpPr>
            <a:spLocks/>
          </p:cNvSpPr>
          <p:nvPr/>
        </p:nvSpPr>
        <p:spPr bwMode="auto">
          <a:xfrm>
            <a:off x="4159250" y="4653102"/>
            <a:ext cx="25400" cy="23812"/>
          </a:xfrm>
          <a:custGeom>
            <a:avLst/>
            <a:gdLst>
              <a:gd name="T0" fmla="*/ 2147483647 w 16"/>
              <a:gd name="T1" fmla="*/ 2147483647 h 16"/>
              <a:gd name="T2" fmla="*/ 2147483647 w 16"/>
              <a:gd name="T3" fmla="*/ 2147483647 h 16"/>
              <a:gd name="T4" fmla="*/ 2147483647 w 16"/>
              <a:gd name="T5" fmla="*/ 2147483647 h 16"/>
              <a:gd name="T6" fmla="*/ 2147483647 w 16"/>
              <a:gd name="T7" fmla="*/ 2147483647 h 16"/>
              <a:gd name="T8" fmla="*/ 2147483647 w 16"/>
              <a:gd name="T9" fmla="*/ 0 h 16"/>
              <a:gd name="T10" fmla="*/ 2147483647 w 16"/>
              <a:gd name="T11" fmla="*/ 2147483647 h 16"/>
              <a:gd name="T12" fmla="*/ 2147483647 w 16"/>
              <a:gd name="T13" fmla="*/ 2147483647 h 16"/>
              <a:gd name="T14" fmla="*/ 0 w 16"/>
              <a:gd name="T15" fmla="*/ 2147483647 h 16"/>
              <a:gd name="T16" fmla="*/ 0 w 16"/>
              <a:gd name="T17" fmla="*/ 2147483647 h 16"/>
              <a:gd name="T18" fmla="*/ 0 w 16"/>
              <a:gd name="T19" fmla="*/ 2147483647 h 16"/>
              <a:gd name="T20" fmla="*/ 2147483647 w 16"/>
              <a:gd name="T21" fmla="*/ 2147483647 h 16"/>
              <a:gd name="T22" fmla="*/ 2147483647 w 16"/>
              <a:gd name="T23" fmla="*/ 2147483647 h 16"/>
              <a:gd name="T24" fmla="*/ 2147483647 w 16"/>
              <a:gd name="T25" fmla="*/ 2147483647 h 16"/>
              <a:gd name="T26" fmla="*/ 2147483647 w 16"/>
              <a:gd name="T27" fmla="*/ 2147483647 h 16"/>
              <a:gd name="T28" fmla="*/ 2147483647 w 16"/>
              <a:gd name="T29" fmla="*/ 2147483647 h 16"/>
              <a:gd name="T30" fmla="*/ 2147483647 w 16"/>
              <a:gd name="T31" fmla="*/ 2147483647 h 16"/>
              <a:gd name="T32" fmla="*/ 2147483647 w 16"/>
              <a:gd name="T33" fmla="*/ 2147483647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6"/>
              <a:gd name="T53" fmla="*/ 16 w 16"/>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6">
                <a:moveTo>
                  <a:pt x="16" y="8"/>
                </a:moveTo>
                <a:lnTo>
                  <a:pt x="15" y="6"/>
                </a:lnTo>
                <a:lnTo>
                  <a:pt x="13" y="2"/>
                </a:lnTo>
                <a:lnTo>
                  <a:pt x="11" y="1"/>
                </a:lnTo>
                <a:lnTo>
                  <a:pt x="8" y="0"/>
                </a:lnTo>
                <a:lnTo>
                  <a:pt x="4" y="1"/>
                </a:lnTo>
                <a:lnTo>
                  <a:pt x="2" y="2"/>
                </a:lnTo>
                <a:lnTo>
                  <a:pt x="0" y="6"/>
                </a:lnTo>
                <a:lnTo>
                  <a:pt x="0" y="8"/>
                </a:lnTo>
                <a:lnTo>
                  <a:pt x="0" y="11"/>
                </a:lnTo>
                <a:lnTo>
                  <a:pt x="2" y="14"/>
                </a:lnTo>
                <a:lnTo>
                  <a:pt x="4" y="16"/>
                </a:lnTo>
                <a:lnTo>
                  <a:pt x="8" y="16"/>
                </a:lnTo>
                <a:lnTo>
                  <a:pt x="11" y="16"/>
                </a:lnTo>
                <a:lnTo>
                  <a:pt x="13" y="14"/>
                </a:lnTo>
                <a:lnTo>
                  <a:pt x="15" y="11"/>
                </a:lnTo>
                <a:lnTo>
                  <a:pt x="16" y="8"/>
                </a:lnTo>
              </a:path>
            </a:pathLst>
          </a:custGeom>
          <a:noFill/>
          <a:ln w="0">
            <a:solidFill>
              <a:srgbClr val="000000"/>
            </a:solidFill>
            <a:round/>
            <a:headEnd/>
            <a:tailEnd/>
          </a:ln>
        </p:spPr>
        <p:txBody>
          <a:bodyPr/>
          <a:lstStyle/>
          <a:p>
            <a:endParaRPr lang="en-US"/>
          </a:p>
        </p:txBody>
      </p:sp>
      <p:sp>
        <p:nvSpPr>
          <p:cNvPr id="43" name="Line 1620"/>
          <p:cNvSpPr>
            <a:spLocks noChangeShapeType="1"/>
          </p:cNvSpPr>
          <p:nvPr/>
        </p:nvSpPr>
        <p:spPr bwMode="auto">
          <a:xfrm>
            <a:off x="4171950" y="4681677"/>
            <a:ext cx="1588" cy="38100"/>
          </a:xfrm>
          <a:prstGeom prst="line">
            <a:avLst/>
          </a:prstGeom>
          <a:noFill/>
          <a:ln w="0">
            <a:solidFill>
              <a:srgbClr val="000000"/>
            </a:solidFill>
            <a:round/>
            <a:headEnd/>
            <a:tailEnd/>
          </a:ln>
        </p:spPr>
        <p:txBody>
          <a:bodyPr/>
          <a:lstStyle/>
          <a:p>
            <a:endParaRPr lang="en-US"/>
          </a:p>
        </p:txBody>
      </p:sp>
      <p:sp>
        <p:nvSpPr>
          <p:cNvPr id="44" name="Line 1621"/>
          <p:cNvSpPr>
            <a:spLocks noChangeShapeType="1"/>
          </p:cNvSpPr>
          <p:nvPr/>
        </p:nvSpPr>
        <p:spPr bwMode="auto">
          <a:xfrm>
            <a:off x="4140200" y="4695964"/>
            <a:ext cx="68263" cy="0"/>
          </a:xfrm>
          <a:prstGeom prst="line">
            <a:avLst/>
          </a:prstGeom>
          <a:noFill/>
          <a:ln w="0">
            <a:solidFill>
              <a:srgbClr val="000000"/>
            </a:solidFill>
            <a:round/>
            <a:headEnd/>
            <a:tailEnd/>
          </a:ln>
        </p:spPr>
        <p:txBody>
          <a:bodyPr/>
          <a:lstStyle/>
          <a:p>
            <a:endParaRPr lang="en-US"/>
          </a:p>
        </p:txBody>
      </p:sp>
      <p:sp>
        <p:nvSpPr>
          <p:cNvPr id="45" name="Line 1622"/>
          <p:cNvSpPr>
            <a:spLocks noChangeShapeType="1"/>
          </p:cNvSpPr>
          <p:nvPr/>
        </p:nvSpPr>
        <p:spPr bwMode="auto">
          <a:xfrm flipH="1">
            <a:off x="4140200" y="4719777"/>
            <a:ext cx="31750" cy="46037"/>
          </a:xfrm>
          <a:prstGeom prst="line">
            <a:avLst/>
          </a:prstGeom>
          <a:noFill/>
          <a:ln w="0">
            <a:solidFill>
              <a:srgbClr val="000000"/>
            </a:solidFill>
            <a:round/>
            <a:headEnd/>
            <a:tailEnd/>
          </a:ln>
        </p:spPr>
        <p:txBody>
          <a:bodyPr/>
          <a:lstStyle/>
          <a:p>
            <a:endParaRPr lang="en-US"/>
          </a:p>
        </p:txBody>
      </p:sp>
      <p:sp>
        <p:nvSpPr>
          <p:cNvPr id="46" name="Line 1623"/>
          <p:cNvSpPr>
            <a:spLocks noChangeShapeType="1"/>
          </p:cNvSpPr>
          <p:nvPr/>
        </p:nvSpPr>
        <p:spPr bwMode="auto">
          <a:xfrm>
            <a:off x="4171950" y="4719777"/>
            <a:ext cx="34925" cy="46037"/>
          </a:xfrm>
          <a:prstGeom prst="line">
            <a:avLst/>
          </a:prstGeom>
          <a:noFill/>
          <a:ln w="0">
            <a:solidFill>
              <a:srgbClr val="000000"/>
            </a:solidFill>
            <a:round/>
            <a:headEnd/>
            <a:tailEnd/>
          </a:ln>
        </p:spPr>
        <p:txBody>
          <a:bodyPr/>
          <a:lstStyle/>
          <a:p>
            <a:endParaRPr lang="en-US"/>
          </a:p>
        </p:txBody>
      </p:sp>
      <p:sp>
        <p:nvSpPr>
          <p:cNvPr id="47" name="Line 1624"/>
          <p:cNvSpPr>
            <a:spLocks noChangeShapeType="1"/>
          </p:cNvSpPr>
          <p:nvPr/>
        </p:nvSpPr>
        <p:spPr bwMode="auto">
          <a:xfrm flipV="1">
            <a:off x="4421188" y="4567377"/>
            <a:ext cx="1587" cy="207962"/>
          </a:xfrm>
          <a:prstGeom prst="line">
            <a:avLst/>
          </a:prstGeom>
          <a:noFill/>
          <a:ln w="1588">
            <a:solidFill>
              <a:srgbClr val="000000"/>
            </a:solidFill>
            <a:round/>
            <a:headEnd/>
            <a:tailEnd/>
          </a:ln>
        </p:spPr>
        <p:txBody>
          <a:bodyPr/>
          <a:lstStyle/>
          <a:p>
            <a:endParaRPr lang="en-US"/>
          </a:p>
        </p:txBody>
      </p:sp>
      <p:sp>
        <p:nvSpPr>
          <p:cNvPr id="48" name="Line 1625"/>
          <p:cNvSpPr>
            <a:spLocks noChangeShapeType="1"/>
          </p:cNvSpPr>
          <p:nvPr/>
        </p:nvSpPr>
        <p:spPr bwMode="auto">
          <a:xfrm>
            <a:off x="4421188" y="4567377"/>
            <a:ext cx="498475" cy="0"/>
          </a:xfrm>
          <a:prstGeom prst="line">
            <a:avLst/>
          </a:prstGeom>
          <a:noFill/>
          <a:ln w="1588">
            <a:solidFill>
              <a:srgbClr val="000000"/>
            </a:solidFill>
            <a:round/>
            <a:headEnd/>
            <a:tailEnd/>
          </a:ln>
        </p:spPr>
        <p:txBody>
          <a:bodyPr/>
          <a:lstStyle/>
          <a:p>
            <a:endParaRPr lang="en-US"/>
          </a:p>
        </p:txBody>
      </p:sp>
      <p:sp>
        <p:nvSpPr>
          <p:cNvPr id="49" name="Line 1626"/>
          <p:cNvSpPr>
            <a:spLocks noChangeShapeType="1"/>
          </p:cNvSpPr>
          <p:nvPr/>
        </p:nvSpPr>
        <p:spPr bwMode="auto">
          <a:xfrm flipV="1">
            <a:off x="4864100" y="4670564"/>
            <a:ext cx="1588" cy="150813"/>
          </a:xfrm>
          <a:prstGeom prst="line">
            <a:avLst/>
          </a:prstGeom>
          <a:noFill/>
          <a:ln w="1588">
            <a:solidFill>
              <a:srgbClr val="000000"/>
            </a:solidFill>
            <a:round/>
            <a:headEnd/>
            <a:tailEnd/>
          </a:ln>
        </p:spPr>
        <p:txBody>
          <a:bodyPr/>
          <a:lstStyle/>
          <a:p>
            <a:endParaRPr lang="en-US"/>
          </a:p>
        </p:txBody>
      </p:sp>
      <p:sp>
        <p:nvSpPr>
          <p:cNvPr id="50" name="Line 1627"/>
          <p:cNvSpPr>
            <a:spLocks noChangeShapeType="1"/>
          </p:cNvSpPr>
          <p:nvPr/>
        </p:nvSpPr>
        <p:spPr bwMode="auto">
          <a:xfrm>
            <a:off x="4864100" y="4670564"/>
            <a:ext cx="55563" cy="0"/>
          </a:xfrm>
          <a:prstGeom prst="line">
            <a:avLst/>
          </a:prstGeom>
          <a:noFill/>
          <a:ln w="1588">
            <a:solidFill>
              <a:srgbClr val="000000"/>
            </a:solidFill>
            <a:round/>
            <a:headEnd/>
            <a:tailEnd/>
          </a:ln>
        </p:spPr>
        <p:txBody>
          <a:bodyPr/>
          <a:lstStyle/>
          <a:p>
            <a:endParaRPr lang="en-US"/>
          </a:p>
        </p:txBody>
      </p:sp>
      <p:sp>
        <p:nvSpPr>
          <p:cNvPr id="51" name="Line 1628"/>
          <p:cNvSpPr>
            <a:spLocks noChangeShapeType="1"/>
          </p:cNvSpPr>
          <p:nvPr/>
        </p:nvSpPr>
        <p:spPr bwMode="auto">
          <a:xfrm>
            <a:off x="4498975" y="4889639"/>
            <a:ext cx="171450" cy="0"/>
          </a:xfrm>
          <a:prstGeom prst="line">
            <a:avLst/>
          </a:prstGeom>
          <a:noFill/>
          <a:ln w="1588">
            <a:solidFill>
              <a:srgbClr val="000000"/>
            </a:solidFill>
            <a:round/>
            <a:headEnd/>
            <a:tailEnd/>
          </a:ln>
        </p:spPr>
        <p:txBody>
          <a:bodyPr/>
          <a:lstStyle/>
          <a:p>
            <a:endParaRPr lang="en-US"/>
          </a:p>
        </p:txBody>
      </p:sp>
      <p:sp>
        <p:nvSpPr>
          <p:cNvPr id="52" name="Line 1629"/>
          <p:cNvSpPr>
            <a:spLocks noChangeShapeType="1"/>
          </p:cNvSpPr>
          <p:nvPr/>
        </p:nvSpPr>
        <p:spPr bwMode="auto">
          <a:xfrm>
            <a:off x="4670425" y="4889639"/>
            <a:ext cx="1588" cy="249238"/>
          </a:xfrm>
          <a:prstGeom prst="line">
            <a:avLst/>
          </a:prstGeom>
          <a:noFill/>
          <a:ln w="1588">
            <a:solidFill>
              <a:srgbClr val="000000"/>
            </a:solidFill>
            <a:round/>
            <a:headEnd/>
            <a:tailEnd/>
          </a:ln>
        </p:spPr>
        <p:txBody>
          <a:bodyPr/>
          <a:lstStyle/>
          <a:p>
            <a:endParaRPr lang="en-US"/>
          </a:p>
        </p:txBody>
      </p:sp>
      <p:sp>
        <p:nvSpPr>
          <p:cNvPr id="53" name="Line 1630"/>
          <p:cNvSpPr>
            <a:spLocks noChangeShapeType="1"/>
          </p:cNvSpPr>
          <p:nvPr/>
        </p:nvSpPr>
        <p:spPr bwMode="auto">
          <a:xfrm>
            <a:off x="4670425" y="5138877"/>
            <a:ext cx="495300" cy="0"/>
          </a:xfrm>
          <a:prstGeom prst="line">
            <a:avLst/>
          </a:prstGeom>
          <a:noFill/>
          <a:ln w="1588">
            <a:solidFill>
              <a:srgbClr val="000000"/>
            </a:solidFill>
            <a:round/>
            <a:headEnd/>
            <a:tailEnd/>
          </a:ln>
        </p:spPr>
        <p:txBody>
          <a:bodyPr/>
          <a:lstStyle/>
          <a:p>
            <a:endParaRPr lang="en-US"/>
          </a:p>
        </p:txBody>
      </p:sp>
      <p:sp>
        <p:nvSpPr>
          <p:cNvPr id="54" name="Line 1631"/>
          <p:cNvSpPr>
            <a:spLocks noChangeShapeType="1"/>
          </p:cNvSpPr>
          <p:nvPr/>
        </p:nvSpPr>
        <p:spPr bwMode="auto">
          <a:xfrm flipV="1">
            <a:off x="5165725" y="5072202"/>
            <a:ext cx="1588" cy="66675"/>
          </a:xfrm>
          <a:prstGeom prst="line">
            <a:avLst/>
          </a:prstGeom>
          <a:noFill/>
          <a:ln w="1588">
            <a:solidFill>
              <a:srgbClr val="000000"/>
            </a:solidFill>
            <a:round/>
            <a:headEnd/>
            <a:tailEnd/>
          </a:ln>
        </p:spPr>
        <p:txBody>
          <a:bodyPr/>
          <a:lstStyle/>
          <a:p>
            <a:endParaRPr lang="en-US"/>
          </a:p>
        </p:txBody>
      </p:sp>
      <p:sp>
        <p:nvSpPr>
          <p:cNvPr id="55" name="Line 1632"/>
          <p:cNvSpPr>
            <a:spLocks noChangeShapeType="1"/>
          </p:cNvSpPr>
          <p:nvPr/>
        </p:nvSpPr>
        <p:spPr bwMode="auto">
          <a:xfrm>
            <a:off x="4208463" y="4708664"/>
            <a:ext cx="587375" cy="0"/>
          </a:xfrm>
          <a:prstGeom prst="line">
            <a:avLst/>
          </a:prstGeom>
          <a:noFill/>
          <a:ln w="1588">
            <a:solidFill>
              <a:srgbClr val="000000"/>
            </a:solidFill>
            <a:round/>
            <a:headEnd/>
            <a:tailEnd/>
          </a:ln>
        </p:spPr>
        <p:txBody>
          <a:bodyPr/>
          <a:lstStyle/>
          <a:p>
            <a:endParaRPr lang="en-US"/>
          </a:p>
        </p:txBody>
      </p:sp>
      <p:sp>
        <p:nvSpPr>
          <p:cNvPr id="56" name="Line 1633"/>
          <p:cNvSpPr>
            <a:spLocks noChangeShapeType="1"/>
          </p:cNvSpPr>
          <p:nvPr/>
        </p:nvSpPr>
        <p:spPr bwMode="auto">
          <a:xfrm>
            <a:off x="4795838" y="4708664"/>
            <a:ext cx="1587" cy="112713"/>
          </a:xfrm>
          <a:prstGeom prst="line">
            <a:avLst/>
          </a:prstGeom>
          <a:noFill/>
          <a:ln w="1588">
            <a:solidFill>
              <a:srgbClr val="000000"/>
            </a:solidFill>
            <a:round/>
            <a:headEnd/>
            <a:tailEnd/>
          </a:ln>
        </p:spPr>
        <p:txBody>
          <a:bodyPr/>
          <a:lstStyle/>
          <a:p>
            <a:endParaRPr lang="en-US"/>
          </a:p>
        </p:txBody>
      </p:sp>
      <p:sp>
        <p:nvSpPr>
          <p:cNvPr id="57" name="Line 1634"/>
          <p:cNvSpPr>
            <a:spLocks noChangeShapeType="1"/>
          </p:cNvSpPr>
          <p:nvPr/>
        </p:nvSpPr>
        <p:spPr bwMode="auto">
          <a:xfrm flipH="1">
            <a:off x="5114925" y="4597539"/>
            <a:ext cx="258763" cy="0"/>
          </a:xfrm>
          <a:prstGeom prst="line">
            <a:avLst/>
          </a:prstGeom>
          <a:noFill/>
          <a:ln w="1588">
            <a:solidFill>
              <a:srgbClr val="000000"/>
            </a:solidFill>
            <a:round/>
            <a:headEnd/>
            <a:tailEnd/>
          </a:ln>
        </p:spPr>
        <p:txBody>
          <a:bodyPr/>
          <a:lstStyle/>
          <a:p>
            <a:endParaRPr lang="en-US"/>
          </a:p>
        </p:txBody>
      </p:sp>
      <p:sp>
        <p:nvSpPr>
          <p:cNvPr id="58" name="Line 1635"/>
          <p:cNvSpPr>
            <a:spLocks noChangeShapeType="1"/>
          </p:cNvSpPr>
          <p:nvPr/>
        </p:nvSpPr>
        <p:spPr bwMode="auto">
          <a:xfrm>
            <a:off x="4171950" y="4765814"/>
            <a:ext cx="1588" cy="365125"/>
          </a:xfrm>
          <a:prstGeom prst="line">
            <a:avLst/>
          </a:prstGeom>
          <a:noFill/>
          <a:ln w="1588">
            <a:solidFill>
              <a:srgbClr val="000000"/>
            </a:solidFill>
            <a:round/>
            <a:headEnd/>
            <a:tailEnd/>
          </a:ln>
        </p:spPr>
        <p:txBody>
          <a:bodyPr/>
          <a:lstStyle/>
          <a:p>
            <a:endParaRPr lang="en-US"/>
          </a:p>
        </p:txBody>
      </p:sp>
      <p:sp>
        <p:nvSpPr>
          <p:cNvPr id="59" name="Line 1636"/>
          <p:cNvSpPr>
            <a:spLocks noChangeShapeType="1"/>
          </p:cNvSpPr>
          <p:nvPr/>
        </p:nvSpPr>
        <p:spPr bwMode="auto">
          <a:xfrm flipH="1" flipV="1">
            <a:off x="4473575" y="5002352"/>
            <a:ext cx="50800" cy="139700"/>
          </a:xfrm>
          <a:prstGeom prst="line">
            <a:avLst/>
          </a:prstGeom>
          <a:noFill/>
          <a:ln w="1588">
            <a:solidFill>
              <a:srgbClr val="000000"/>
            </a:solidFill>
            <a:round/>
            <a:headEnd/>
            <a:tailEnd/>
          </a:ln>
        </p:spPr>
        <p:txBody>
          <a:bodyPr/>
          <a:lstStyle/>
          <a:p>
            <a:endParaRPr lang="en-US"/>
          </a:p>
        </p:txBody>
      </p:sp>
      <p:sp>
        <p:nvSpPr>
          <p:cNvPr id="60" name="Freeform 6840"/>
          <p:cNvSpPr>
            <a:spLocks/>
          </p:cNvSpPr>
          <p:nvPr/>
        </p:nvSpPr>
        <p:spPr bwMode="auto">
          <a:xfrm>
            <a:off x="4468813" y="5002352"/>
            <a:ext cx="25400" cy="28575"/>
          </a:xfrm>
          <a:custGeom>
            <a:avLst/>
            <a:gdLst>
              <a:gd name="T0" fmla="*/ 2147483647 w 17"/>
              <a:gd name="T1" fmla="*/ 0 h 18"/>
              <a:gd name="T2" fmla="*/ 0 w 17"/>
              <a:gd name="T3" fmla="*/ 2147483647 h 18"/>
              <a:gd name="T4" fmla="*/ 2147483647 w 17"/>
              <a:gd name="T5" fmla="*/ 2147483647 h 18"/>
              <a:gd name="T6" fmla="*/ 2147483647 w 17"/>
              <a:gd name="T7" fmla="*/ 0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3" y="0"/>
                </a:moveTo>
                <a:lnTo>
                  <a:pt x="0" y="18"/>
                </a:lnTo>
                <a:lnTo>
                  <a:pt x="17" y="12"/>
                </a:lnTo>
                <a:lnTo>
                  <a:pt x="3" y="0"/>
                </a:lnTo>
                <a:close/>
              </a:path>
            </a:pathLst>
          </a:custGeom>
          <a:solidFill>
            <a:srgbClr val="FFFFFF"/>
          </a:solidFill>
          <a:ln w="9525">
            <a:noFill/>
            <a:round/>
            <a:headEnd/>
            <a:tailEnd/>
          </a:ln>
        </p:spPr>
        <p:txBody>
          <a:bodyPr/>
          <a:lstStyle/>
          <a:p>
            <a:endParaRPr lang="en-US"/>
          </a:p>
        </p:txBody>
      </p:sp>
      <p:sp>
        <p:nvSpPr>
          <p:cNvPr id="61" name="Freeform 6841"/>
          <p:cNvSpPr>
            <a:spLocks/>
          </p:cNvSpPr>
          <p:nvPr/>
        </p:nvSpPr>
        <p:spPr bwMode="auto">
          <a:xfrm>
            <a:off x="4468813" y="5002352"/>
            <a:ext cx="25400" cy="28575"/>
          </a:xfrm>
          <a:custGeom>
            <a:avLst/>
            <a:gdLst>
              <a:gd name="T0" fmla="*/ 2147483647 w 17"/>
              <a:gd name="T1" fmla="*/ 0 h 18"/>
              <a:gd name="T2" fmla="*/ 0 w 17"/>
              <a:gd name="T3" fmla="*/ 2147483647 h 18"/>
              <a:gd name="T4" fmla="*/ 2147483647 w 17"/>
              <a:gd name="T5" fmla="*/ 2147483647 h 18"/>
              <a:gd name="T6" fmla="*/ 2147483647 w 17"/>
              <a:gd name="T7" fmla="*/ 0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3" y="0"/>
                </a:moveTo>
                <a:lnTo>
                  <a:pt x="0" y="18"/>
                </a:lnTo>
                <a:lnTo>
                  <a:pt x="17" y="12"/>
                </a:lnTo>
                <a:lnTo>
                  <a:pt x="3" y="0"/>
                </a:lnTo>
                <a:close/>
              </a:path>
            </a:pathLst>
          </a:custGeom>
          <a:noFill/>
          <a:ln w="1588">
            <a:solidFill>
              <a:srgbClr val="000000"/>
            </a:solidFill>
            <a:round/>
            <a:headEnd/>
            <a:tailEnd/>
          </a:ln>
        </p:spPr>
        <p:txBody>
          <a:bodyPr/>
          <a:lstStyle/>
          <a:p>
            <a:endParaRPr lang="en-US"/>
          </a:p>
        </p:txBody>
      </p:sp>
      <p:sp>
        <p:nvSpPr>
          <p:cNvPr id="62" name="Line 1639"/>
          <p:cNvSpPr>
            <a:spLocks noChangeShapeType="1"/>
          </p:cNvSpPr>
          <p:nvPr/>
        </p:nvSpPr>
        <p:spPr bwMode="auto">
          <a:xfrm flipV="1">
            <a:off x="4270375" y="5002352"/>
            <a:ext cx="39688" cy="128587"/>
          </a:xfrm>
          <a:prstGeom prst="line">
            <a:avLst/>
          </a:prstGeom>
          <a:noFill/>
          <a:ln w="1588">
            <a:solidFill>
              <a:srgbClr val="000000"/>
            </a:solidFill>
            <a:round/>
            <a:headEnd/>
            <a:tailEnd/>
          </a:ln>
        </p:spPr>
        <p:txBody>
          <a:bodyPr/>
          <a:lstStyle/>
          <a:p>
            <a:endParaRPr lang="en-US"/>
          </a:p>
        </p:txBody>
      </p:sp>
      <p:sp>
        <p:nvSpPr>
          <p:cNvPr id="63" name="Freeform 6843"/>
          <p:cNvSpPr>
            <a:spLocks/>
          </p:cNvSpPr>
          <p:nvPr/>
        </p:nvSpPr>
        <p:spPr bwMode="auto">
          <a:xfrm>
            <a:off x="4289425" y="5002352"/>
            <a:ext cx="26988" cy="28575"/>
          </a:xfrm>
          <a:custGeom>
            <a:avLst/>
            <a:gdLst>
              <a:gd name="T0" fmla="*/ 2147483647 w 18"/>
              <a:gd name="T1" fmla="*/ 0 h 18"/>
              <a:gd name="T2" fmla="*/ 0 w 18"/>
              <a:gd name="T3" fmla="*/ 2147483647 h 18"/>
              <a:gd name="T4" fmla="*/ 2147483647 w 18"/>
              <a:gd name="T5" fmla="*/ 2147483647 h 18"/>
              <a:gd name="T6" fmla="*/ 2147483647 w 18"/>
              <a:gd name="T7" fmla="*/ 0 h 18"/>
              <a:gd name="T8" fmla="*/ 0 60000 65536"/>
              <a:gd name="T9" fmla="*/ 0 60000 65536"/>
              <a:gd name="T10" fmla="*/ 0 60000 65536"/>
              <a:gd name="T11" fmla="*/ 0 60000 65536"/>
              <a:gd name="T12" fmla="*/ 0 w 18"/>
              <a:gd name="T13" fmla="*/ 0 h 18"/>
              <a:gd name="T14" fmla="*/ 18 w 18"/>
              <a:gd name="T15" fmla="*/ 18 h 18"/>
            </a:gdLst>
            <a:ahLst/>
            <a:cxnLst>
              <a:cxn ang="T8">
                <a:pos x="T0" y="T1"/>
              </a:cxn>
              <a:cxn ang="T9">
                <a:pos x="T2" y="T3"/>
              </a:cxn>
              <a:cxn ang="T10">
                <a:pos x="T4" y="T5"/>
              </a:cxn>
              <a:cxn ang="T11">
                <a:pos x="T6" y="T7"/>
              </a:cxn>
            </a:cxnLst>
            <a:rect l="T12" t="T13" r="T14" b="T15"/>
            <a:pathLst>
              <a:path w="18" h="18">
                <a:moveTo>
                  <a:pt x="14" y="0"/>
                </a:moveTo>
                <a:lnTo>
                  <a:pt x="0" y="12"/>
                </a:lnTo>
                <a:lnTo>
                  <a:pt x="18" y="18"/>
                </a:lnTo>
                <a:lnTo>
                  <a:pt x="14" y="0"/>
                </a:lnTo>
                <a:close/>
              </a:path>
            </a:pathLst>
          </a:custGeom>
          <a:solidFill>
            <a:srgbClr val="FFFFFF"/>
          </a:solidFill>
          <a:ln w="9525">
            <a:noFill/>
            <a:round/>
            <a:headEnd/>
            <a:tailEnd/>
          </a:ln>
        </p:spPr>
        <p:txBody>
          <a:bodyPr/>
          <a:lstStyle/>
          <a:p>
            <a:endParaRPr lang="en-US"/>
          </a:p>
        </p:txBody>
      </p:sp>
      <p:sp>
        <p:nvSpPr>
          <p:cNvPr id="64" name="Freeform 6844"/>
          <p:cNvSpPr>
            <a:spLocks/>
          </p:cNvSpPr>
          <p:nvPr/>
        </p:nvSpPr>
        <p:spPr bwMode="auto">
          <a:xfrm>
            <a:off x="4289425" y="5002352"/>
            <a:ext cx="26988" cy="28575"/>
          </a:xfrm>
          <a:custGeom>
            <a:avLst/>
            <a:gdLst>
              <a:gd name="T0" fmla="*/ 2147483647 w 18"/>
              <a:gd name="T1" fmla="*/ 0 h 18"/>
              <a:gd name="T2" fmla="*/ 0 w 18"/>
              <a:gd name="T3" fmla="*/ 2147483647 h 18"/>
              <a:gd name="T4" fmla="*/ 2147483647 w 18"/>
              <a:gd name="T5" fmla="*/ 2147483647 h 18"/>
              <a:gd name="T6" fmla="*/ 2147483647 w 18"/>
              <a:gd name="T7" fmla="*/ 0 h 18"/>
              <a:gd name="T8" fmla="*/ 0 60000 65536"/>
              <a:gd name="T9" fmla="*/ 0 60000 65536"/>
              <a:gd name="T10" fmla="*/ 0 60000 65536"/>
              <a:gd name="T11" fmla="*/ 0 60000 65536"/>
              <a:gd name="T12" fmla="*/ 0 w 18"/>
              <a:gd name="T13" fmla="*/ 0 h 18"/>
              <a:gd name="T14" fmla="*/ 18 w 18"/>
              <a:gd name="T15" fmla="*/ 18 h 18"/>
            </a:gdLst>
            <a:ahLst/>
            <a:cxnLst>
              <a:cxn ang="T8">
                <a:pos x="T0" y="T1"/>
              </a:cxn>
              <a:cxn ang="T9">
                <a:pos x="T2" y="T3"/>
              </a:cxn>
              <a:cxn ang="T10">
                <a:pos x="T4" y="T5"/>
              </a:cxn>
              <a:cxn ang="T11">
                <a:pos x="T6" y="T7"/>
              </a:cxn>
            </a:cxnLst>
            <a:rect l="T12" t="T13" r="T14" b="T15"/>
            <a:pathLst>
              <a:path w="18" h="18">
                <a:moveTo>
                  <a:pt x="14" y="0"/>
                </a:moveTo>
                <a:lnTo>
                  <a:pt x="0" y="12"/>
                </a:lnTo>
                <a:lnTo>
                  <a:pt x="18" y="18"/>
                </a:lnTo>
                <a:lnTo>
                  <a:pt x="14" y="0"/>
                </a:lnTo>
                <a:close/>
              </a:path>
            </a:pathLst>
          </a:custGeom>
          <a:noFill/>
          <a:ln w="1588">
            <a:solidFill>
              <a:srgbClr val="000000"/>
            </a:solidFill>
            <a:round/>
            <a:headEnd/>
            <a:tailEnd/>
          </a:ln>
        </p:spPr>
        <p:txBody>
          <a:bodyPr/>
          <a:lstStyle/>
          <a:p>
            <a:endParaRPr lang="en-US"/>
          </a:p>
        </p:txBody>
      </p:sp>
      <p:sp>
        <p:nvSpPr>
          <p:cNvPr id="65" name="Freeform 6845"/>
          <p:cNvSpPr>
            <a:spLocks noEditPoints="1"/>
          </p:cNvSpPr>
          <p:nvPr/>
        </p:nvSpPr>
        <p:spPr bwMode="auto">
          <a:xfrm>
            <a:off x="4333875" y="5256352"/>
            <a:ext cx="155575" cy="4762"/>
          </a:xfrm>
          <a:custGeom>
            <a:avLst/>
            <a:gdLst>
              <a:gd name="T0" fmla="*/ 2147483647 w 103"/>
              <a:gd name="T1" fmla="*/ 2147483647 h 3"/>
              <a:gd name="T2" fmla="*/ 2147483647 w 103"/>
              <a:gd name="T3" fmla="*/ 0 h 3"/>
              <a:gd name="T4" fmla="*/ 2147483647 w 103"/>
              <a:gd name="T5" fmla="*/ 0 h 3"/>
              <a:gd name="T6" fmla="*/ 2147483647 w 103"/>
              <a:gd name="T7" fmla="*/ 2147483647 h 3"/>
              <a:gd name="T8" fmla="*/ 2147483647 w 103"/>
              <a:gd name="T9" fmla="*/ 2147483647 h 3"/>
              <a:gd name="T10" fmla="*/ 2147483647 w 103"/>
              <a:gd name="T11" fmla="*/ 0 h 3"/>
              <a:gd name="T12" fmla="*/ 2147483647 w 103"/>
              <a:gd name="T13" fmla="*/ 0 h 3"/>
              <a:gd name="T14" fmla="*/ 2147483647 w 103"/>
              <a:gd name="T15" fmla="*/ 2147483647 h 3"/>
              <a:gd name="T16" fmla="*/ 2147483647 w 103"/>
              <a:gd name="T17" fmla="*/ 2147483647 h 3"/>
              <a:gd name="T18" fmla="*/ 2147483647 w 103"/>
              <a:gd name="T19" fmla="*/ 2147483647 h 3"/>
              <a:gd name="T20" fmla="*/ 2147483647 w 103"/>
              <a:gd name="T21" fmla="*/ 2147483647 h 3"/>
              <a:gd name="T22" fmla="*/ 2147483647 w 103"/>
              <a:gd name="T23" fmla="*/ 2147483647 h 3"/>
              <a:gd name="T24" fmla="*/ 2147483647 w 103"/>
              <a:gd name="T25" fmla="*/ 2147483647 h 3"/>
              <a:gd name="T26" fmla="*/ 2147483647 w 103"/>
              <a:gd name="T27" fmla="*/ 2147483647 h 3"/>
              <a:gd name="T28" fmla="*/ 2147483647 w 103"/>
              <a:gd name="T29" fmla="*/ 2147483647 h 3"/>
              <a:gd name="T30" fmla="*/ 2147483647 w 103"/>
              <a:gd name="T31" fmla="*/ 2147483647 h 3"/>
              <a:gd name="T32" fmla="*/ 2147483647 w 103"/>
              <a:gd name="T33" fmla="*/ 2147483647 h 3"/>
              <a:gd name="T34" fmla="*/ 2147483647 w 103"/>
              <a:gd name="T35" fmla="*/ 2147483647 h 3"/>
              <a:gd name="T36" fmla="*/ 2147483647 w 103"/>
              <a:gd name="T37" fmla="*/ 2147483647 h 3"/>
              <a:gd name="T38" fmla="*/ 2147483647 w 103"/>
              <a:gd name="T39" fmla="*/ 2147483647 h 3"/>
              <a:gd name="T40" fmla="*/ 2147483647 w 103"/>
              <a:gd name="T41" fmla="*/ 2147483647 h 3"/>
              <a:gd name="T42" fmla="*/ 2147483647 w 103"/>
              <a:gd name="T43" fmla="*/ 2147483647 h 3"/>
              <a:gd name="T44" fmla="*/ 2147483647 w 103"/>
              <a:gd name="T45" fmla="*/ 2147483647 h 3"/>
              <a:gd name="T46" fmla="*/ 2147483647 w 103"/>
              <a:gd name="T47" fmla="*/ 2147483647 h 3"/>
              <a:gd name="T48" fmla="*/ 2147483647 w 103"/>
              <a:gd name="T49" fmla="*/ 2147483647 h 3"/>
              <a:gd name="T50" fmla="*/ 2147483647 w 103"/>
              <a:gd name="T51" fmla="*/ 2147483647 h 3"/>
              <a:gd name="T52" fmla="*/ 2147483647 w 103"/>
              <a:gd name="T53" fmla="*/ 2147483647 h 3"/>
              <a:gd name="T54" fmla="*/ 2147483647 w 103"/>
              <a:gd name="T55" fmla="*/ 2147483647 h 3"/>
              <a:gd name="T56" fmla="*/ 2147483647 w 103"/>
              <a:gd name="T57" fmla="*/ 2147483647 h 3"/>
              <a:gd name="T58" fmla="*/ 2147483647 w 103"/>
              <a:gd name="T59" fmla="*/ 2147483647 h 3"/>
              <a:gd name="T60" fmla="*/ 2147483647 w 103"/>
              <a:gd name="T61" fmla="*/ 2147483647 h 3"/>
              <a:gd name="T62" fmla="*/ 2147483647 w 103"/>
              <a:gd name="T63" fmla="*/ 2147483647 h 3"/>
              <a:gd name="T64" fmla="*/ 2147483647 w 103"/>
              <a:gd name="T65" fmla="*/ 2147483647 h 3"/>
              <a:gd name="T66" fmla="*/ 2147483647 w 103"/>
              <a:gd name="T67" fmla="*/ 2147483647 h 3"/>
              <a:gd name="T68" fmla="*/ 2147483647 w 103"/>
              <a:gd name="T69" fmla="*/ 2147483647 h 3"/>
              <a:gd name="T70" fmla="*/ 2147483647 w 103"/>
              <a:gd name="T71" fmla="*/ 2147483647 h 3"/>
              <a:gd name="T72" fmla="*/ 2147483647 w 103"/>
              <a:gd name="T73" fmla="*/ 2147483647 h 3"/>
              <a:gd name="T74" fmla="*/ 2147483647 w 103"/>
              <a:gd name="T75" fmla="*/ 2147483647 h 3"/>
              <a:gd name="T76" fmla="*/ 2147483647 w 103"/>
              <a:gd name="T77" fmla="*/ 2147483647 h 3"/>
              <a:gd name="T78" fmla="*/ 2147483647 w 103"/>
              <a:gd name="T79" fmla="*/ 2147483647 h 3"/>
              <a:gd name="T80" fmla="*/ 0 w 103"/>
              <a:gd name="T81" fmla="*/ 2147483647 h 3"/>
              <a:gd name="T82" fmla="*/ 0 w 103"/>
              <a:gd name="T83" fmla="*/ 2147483647 h 3"/>
              <a:gd name="T84" fmla="*/ 2147483647 w 103"/>
              <a:gd name="T85" fmla="*/ 2147483647 h 3"/>
              <a:gd name="T86" fmla="*/ 2147483647 w 103"/>
              <a:gd name="T87" fmla="*/ 2147483647 h 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
              <a:gd name="T133" fmla="*/ 0 h 3"/>
              <a:gd name="T134" fmla="*/ 103 w 103"/>
              <a:gd name="T135" fmla="*/ 3 h 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 h="3">
                <a:moveTo>
                  <a:pt x="103" y="1"/>
                </a:moveTo>
                <a:lnTo>
                  <a:pt x="97" y="1"/>
                </a:lnTo>
                <a:lnTo>
                  <a:pt x="97" y="0"/>
                </a:lnTo>
                <a:lnTo>
                  <a:pt x="103" y="0"/>
                </a:lnTo>
                <a:lnTo>
                  <a:pt x="103" y="1"/>
                </a:lnTo>
                <a:close/>
                <a:moveTo>
                  <a:pt x="93" y="1"/>
                </a:moveTo>
                <a:lnTo>
                  <a:pt x="87" y="1"/>
                </a:lnTo>
                <a:lnTo>
                  <a:pt x="87" y="0"/>
                </a:lnTo>
                <a:lnTo>
                  <a:pt x="93" y="0"/>
                </a:lnTo>
                <a:lnTo>
                  <a:pt x="94" y="0"/>
                </a:lnTo>
                <a:lnTo>
                  <a:pt x="93" y="1"/>
                </a:lnTo>
                <a:close/>
                <a:moveTo>
                  <a:pt x="83" y="1"/>
                </a:moveTo>
                <a:lnTo>
                  <a:pt x="78" y="2"/>
                </a:lnTo>
                <a:lnTo>
                  <a:pt x="78" y="1"/>
                </a:lnTo>
                <a:lnTo>
                  <a:pt x="83" y="0"/>
                </a:lnTo>
                <a:lnTo>
                  <a:pt x="84" y="1"/>
                </a:lnTo>
                <a:lnTo>
                  <a:pt x="83" y="1"/>
                </a:lnTo>
                <a:close/>
                <a:moveTo>
                  <a:pt x="73" y="2"/>
                </a:moveTo>
                <a:lnTo>
                  <a:pt x="68" y="2"/>
                </a:lnTo>
                <a:lnTo>
                  <a:pt x="68" y="1"/>
                </a:lnTo>
                <a:lnTo>
                  <a:pt x="73" y="1"/>
                </a:lnTo>
                <a:lnTo>
                  <a:pt x="74" y="1"/>
                </a:lnTo>
                <a:lnTo>
                  <a:pt x="73" y="2"/>
                </a:lnTo>
                <a:close/>
                <a:moveTo>
                  <a:pt x="64" y="2"/>
                </a:moveTo>
                <a:lnTo>
                  <a:pt x="58" y="2"/>
                </a:lnTo>
                <a:lnTo>
                  <a:pt x="58" y="1"/>
                </a:lnTo>
                <a:lnTo>
                  <a:pt x="64" y="1"/>
                </a:lnTo>
                <a:lnTo>
                  <a:pt x="65" y="2"/>
                </a:lnTo>
                <a:lnTo>
                  <a:pt x="64" y="2"/>
                </a:lnTo>
                <a:close/>
                <a:moveTo>
                  <a:pt x="54" y="2"/>
                </a:moveTo>
                <a:lnTo>
                  <a:pt x="48" y="3"/>
                </a:lnTo>
                <a:lnTo>
                  <a:pt x="48" y="2"/>
                </a:lnTo>
                <a:lnTo>
                  <a:pt x="54" y="1"/>
                </a:lnTo>
                <a:lnTo>
                  <a:pt x="55" y="2"/>
                </a:lnTo>
                <a:lnTo>
                  <a:pt x="54" y="2"/>
                </a:lnTo>
                <a:close/>
                <a:moveTo>
                  <a:pt x="44" y="3"/>
                </a:moveTo>
                <a:lnTo>
                  <a:pt x="39" y="3"/>
                </a:lnTo>
                <a:lnTo>
                  <a:pt x="39" y="2"/>
                </a:lnTo>
                <a:lnTo>
                  <a:pt x="44" y="2"/>
                </a:lnTo>
                <a:lnTo>
                  <a:pt x="45" y="2"/>
                </a:lnTo>
                <a:lnTo>
                  <a:pt x="44" y="3"/>
                </a:lnTo>
                <a:close/>
                <a:moveTo>
                  <a:pt x="34" y="3"/>
                </a:moveTo>
                <a:lnTo>
                  <a:pt x="29" y="3"/>
                </a:lnTo>
                <a:lnTo>
                  <a:pt x="29" y="2"/>
                </a:lnTo>
                <a:lnTo>
                  <a:pt x="34" y="2"/>
                </a:lnTo>
                <a:lnTo>
                  <a:pt x="35" y="3"/>
                </a:lnTo>
                <a:lnTo>
                  <a:pt x="34" y="3"/>
                </a:lnTo>
                <a:close/>
                <a:moveTo>
                  <a:pt x="25" y="3"/>
                </a:moveTo>
                <a:lnTo>
                  <a:pt x="19" y="3"/>
                </a:lnTo>
                <a:lnTo>
                  <a:pt x="25" y="2"/>
                </a:lnTo>
                <a:lnTo>
                  <a:pt x="26" y="3"/>
                </a:lnTo>
                <a:lnTo>
                  <a:pt x="25" y="3"/>
                </a:lnTo>
                <a:close/>
                <a:moveTo>
                  <a:pt x="15" y="3"/>
                </a:moveTo>
                <a:lnTo>
                  <a:pt x="9" y="3"/>
                </a:lnTo>
                <a:lnTo>
                  <a:pt x="15" y="3"/>
                </a:lnTo>
                <a:lnTo>
                  <a:pt x="16" y="3"/>
                </a:lnTo>
                <a:lnTo>
                  <a:pt x="15" y="3"/>
                </a:lnTo>
                <a:close/>
                <a:moveTo>
                  <a:pt x="5" y="3"/>
                </a:moveTo>
                <a:lnTo>
                  <a:pt x="0" y="3"/>
                </a:lnTo>
                <a:lnTo>
                  <a:pt x="5" y="3"/>
                </a:lnTo>
                <a:lnTo>
                  <a:pt x="6" y="3"/>
                </a:lnTo>
                <a:lnTo>
                  <a:pt x="5" y="3"/>
                </a:lnTo>
                <a:close/>
              </a:path>
            </a:pathLst>
          </a:custGeom>
          <a:solidFill>
            <a:srgbClr val="000000"/>
          </a:solidFill>
          <a:ln w="1588">
            <a:solidFill>
              <a:srgbClr val="000000"/>
            </a:solidFill>
            <a:round/>
            <a:headEnd/>
            <a:tailEnd/>
          </a:ln>
        </p:spPr>
        <p:txBody>
          <a:bodyPr/>
          <a:lstStyle/>
          <a:p>
            <a:endParaRPr lang="en-US"/>
          </a:p>
        </p:txBody>
      </p:sp>
      <p:sp>
        <p:nvSpPr>
          <p:cNvPr id="66" name="Line 1643"/>
          <p:cNvSpPr>
            <a:spLocks noChangeShapeType="1"/>
          </p:cNvSpPr>
          <p:nvPr/>
        </p:nvSpPr>
        <p:spPr bwMode="auto">
          <a:xfrm flipV="1">
            <a:off x="4330700" y="5246827"/>
            <a:ext cx="23813" cy="14287"/>
          </a:xfrm>
          <a:prstGeom prst="line">
            <a:avLst/>
          </a:prstGeom>
          <a:noFill/>
          <a:ln w="1588">
            <a:solidFill>
              <a:srgbClr val="000000"/>
            </a:solidFill>
            <a:round/>
            <a:headEnd/>
            <a:tailEnd/>
          </a:ln>
        </p:spPr>
        <p:txBody>
          <a:bodyPr/>
          <a:lstStyle/>
          <a:p>
            <a:endParaRPr lang="en-US"/>
          </a:p>
        </p:txBody>
      </p:sp>
      <p:sp>
        <p:nvSpPr>
          <p:cNvPr id="67" name="Line 1644"/>
          <p:cNvSpPr>
            <a:spLocks noChangeShapeType="1"/>
          </p:cNvSpPr>
          <p:nvPr/>
        </p:nvSpPr>
        <p:spPr bwMode="auto">
          <a:xfrm>
            <a:off x="4330700" y="5261114"/>
            <a:ext cx="23813" cy="11113"/>
          </a:xfrm>
          <a:prstGeom prst="line">
            <a:avLst/>
          </a:prstGeom>
          <a:noFill/>
          <a:ln w="1588">
            <a:solidFill>
              <a:srgbClr val="000000"/>
            </a:solidFill>
            <a:round/>
            <a:headEnd/>
            <a:tailEnd/>
          </a:ln>
        </p:spPr>
        <p:txBody>
          <a:bodyPr/>
          <a:lstStyle/>
          <a:p>
            <a:endParaRPr lang="en-US"/>
          </a:p>
        </p:txBody>
      </p:sp>
      <p:sp>
        <p:nvSpPr>
          <p:cNvPr id="68" name="Line 1645"/>
          <p:cNvSpPr>
            <a:spLocks noChangeShapeType="1"/>
          </p:cNvSpPr>
          <p:nvPr/>
        </p:nvSpPr>
        <p:spPr bwMode="auto">
          <a:xfrm flipV="1">
            <a:off x="5165725" y="4780102"/>
            <a:ext cx="1588" cy="39687"/>
          </a:xfrm>
          <a:prstGeom prst="line">
            <a:avLst/>
          </a:prstGeom>
          <a:noFill/>
          <a:ln w="1588">
            <a:solidFill>
              <a:srgbClr val="000000"/>
            </a:solidFill>
            <a:round/>
            <a:headEnd/>
            <a:tailEnd/>
          </a:ln>
        </p:spPr>
        <p:txBody>
          <a:bodyPr/>
          <a:lstStyle/>
          <a:p>
            <a:endParaRPr lang="en-US"/>
          </a:p>
        </p:txBody>
      </p:sp>
      <p:sp>
        <p:nvSpPr>
          <p:cNvPr id="69" name="Line 1646"/>
          <p:cNvSpPr>
            <a:spLocks noChangeShapeType="1"/>
          </p:cNvSpPr>
          <p:nvPr/>
        </p:nvSpPr>
        <p:spPr bwMode="auto">
          <a:xfrm flipH="1">
            <a:off x="5041900" y="4780102"/>
            <a:ext cx="123825" cy="0"/>
          </a:xfrm>
          <a:prstGeom prst="line">
            <a:avLst/>
          </a:prstGeom>
          <a:noFill/>
          <a:ln w="1588">
            <a:solidFill>
              <a:srgbClr val="000000"/>
            </a:solidFill>
            <a:round/>
            <a:headEnd/>
            <a:tailEnd/>
          </a:ln>
        </p:spPr>
        <p:txBody>
          <a:bodyPr/>
          <a:lstStyle/>
          <a:p>
            <a:endParaRPr lang="en-US"/>
          </a:p>
        </p:txBody>
      </p:sp>
      <p:sp>
        <p:nvSpPr>
          <p:cNvPr id="70" name="Line 1647"/>
          <p:cNvSpPr>
            <a:spLocks noChangeShapeType="1"/>
          </p:cNvSpPr>
          <p:nvPr/>
        </p:nvSpPr>
        <p:spPr bwMode="auto">
          <a:xfrm flipV="1">
            <a:off x="5041900" y="4729302"/>
            <a:ext cx="1588" cy="50800"/>
          </a:xfrm>
          <a:prstGeom prst="line">
            <a:avLst/>
          </a:prstGeom>
          <a:noFill/>
          <a:ln w="1588">
            <a:solidFill>
              <a:srgbClr val="000000"/>
            </a:solidFill>
            <a:round/>
            <a:headEnd/>
            <a:tailEnd/>
          </a:ln>
        </p:spPr>
        <p:txBody>
          <a:bodyPr/>
          <a:lstStyle/>
          <a:p>
            <a:endParaRPr lang="en-US"/>
          </a:p>
        </p:txBody>
      </p:sp>
      <p:sp>
        <p:nvSpPr>
          <p:cNvPr id="71" name="Freeform 6851"/>
          <p:cNvSpPr>
            <a:spLocks/>
          </p:cNvSpPr>
          <p:nvPr/>
        </p:nvSpPr>
        <p:spPr bwMode="auto">
          <a:xfrm>
            <a:off x="5029200" y="4729302"/>
            <a:ext cx="26988" cy="22225"/>
          </a:xfrm>
          <a:custGeom>
            <a:avLst/>
            <a:gdLst>
              <a:gd name="T0" fmla="*/ 2147483647 w 18"/>
              <a:gd name="T1" fmla="*/ 0 h 15"/>
              <a:gd name="T2" fmla="*/ 0 w 18"/>
              <a:gd name="T3" fmla="*/ 2147483647 h 15"/>
              <a:gd name="T4" fmla="*/ 2147483647 w 18"/>
              <a:gd name="T5" fmla="*/ 2147483647 h 15"/>
              <a:gd name="T6" fmla="*/ 2147483647 w 18"/>
              <a:gd name="T7" fmla="*/ 0 h 15"/>
              <a:gd name="T8" fmla="*/ 0 60000 65536"/>
              <a:gd name="T9" fmla="*/ 0 60000 65536"/>
              <a:gd name="T10" fmla="*/ 0 60000 65536"/>
              <a:gd name="T11" fmla="*/ 0 60000 65536"/>
              <a:gd name="T12" fmla="*/ 0 w 18"/>
              <a:gd name="T13" fmla="*/ 0 h 15"/>
              <a:gd name="T14" fmla="*/ 18 w 18"/>
              <a:gd name="T15" fmla="*/ 15 h 15"/>
            </a:gdLst>
            <a:ahLst/>
            <a:cxnLst>
              <a:cxn ang="T8">
                <a:pos x="T0" y="T1"/>
              </a:cxn>
              <a:cxn ang="T9">
                <a:pos x="T2" y="T3"/>
              </a:cxn>
              <a:cxn ang="T10">
                <a:pos x="T4" y="T5"/>
              </a:cxn>
              <a:cxn ang="T11">
                <a:pos x="T6" y="T7"/>
              </a:cxn>
            </a:cxnLst>
            <a:rect l="T12" t="T13" r="T14" b="T15"/>
            <a:pathLst>
              <a:path w="18" h="15">
                <a:moveTo>
                  <a:pt x="9" y="0"/>
                </a:moveTo>
                <a:lnTo>
                  <a:pt x="0" y="15"/>
                </a:lnTo>
                <a:lnTo>
                  <a:pt x="18" y="15"/>
                </a:lnTo>
                <a:lnTo>
                  <a:pt x="9" y="0"/>
                </a:lnTo>
                <a:close/>
              </a:path>
            </a:pathLst>
          </a:custGeom>
          <a:solidFill>
            <a:srgbClr val="FFFFFF"/>
          </a:solidFill>
          <a:ln w="9525">
            <a:noFill/>
            <a:round/>
            <a:headEnd/>
            <a:tailEnd/>
          </a:ln>
        </p:spPr>
        <p:txBody>
          <a:bodyPr/>
          <a:lstStyle/>
          <a:p>
            <a:endParaRPr lang="en-US"/>
          </a:p>
        </p:txBody>
      </p:sp>
      <p:sp>
        <p:nvSpPr>
          <p:cNvPr id="72" name="Freeform 6852"/>
          <p:cNvSpPr>
            <a:spLocks/>
          </p:cNvSpPr>
          <p:nvPr/>
        </p:nvSpPr>
        <p:spPr bwMode="auto">
          <a:xfrm>
            <a:off x="5029200" y="4729302"/>
            <a:ext cx="26988" cy="22225"/>
          </a:xfrm>
          <a:custGeom>
            <a:avLst/>
            <a:gdLst>
              <a:gd name="T0" fmla="*/ 2147483647 w 18"/>
              <a:gd name="T1" fmla="*/ 0 h 15"/>
              <a:gd name="T2" fmla="*/ 0 w 18"/>
              <a:gd name="T3" fmla="*/ 2147483647 h 15"/>
              <a:gd name="T4" fmla="*/ 2147483647 w 18"/>
              <a:gd name="T5" fmla="*/ 2147483647 h 15"/>
              <a:gd name="T6" fmla="*/ 2147483647 w 18"/>
              <a:gd name="T7" fmla="*/ 0 h 15"/>
              <a:gd name="T8" fmla="*/ 0 60000 65536"/>
              <a:gd name="T9" fmla="*/ 0 60000 65536"/>
              <a:gd name="T10" fmla="*/ 0 60000 65536"/>
              <a:gd name="T11" fmla="*/ 0 60000 65536"/>
              <a:gd name="T12" fmla="*/ 0 w 18"/>
              <a:gd name="T13" fmla="*/ 0 h 15"/>
              <a:gd name="T14" fmla="*/ 18 w 18"/>
              <a:gd name="T15" fmla="*/ 15 h 15"/>
            </a:gdLst>
            <a:ahLst/>
            <a:cxnLst>
              <a:cxn ang="T8">
                <a:pos x="T0" y="T1"/>
              </a:cxn>
              <a:cxn ang="T9">
                <a:pos x="T2" y="T3"/>
              </a:cxn>
              <a:cxn ang="T10">
                <a:pos x="T4" y="T5"/>
              </a:cxn>
              <a:cxn ang="T11">
                <a:pos x="T6" y="T7"/>
              </a:cxn>
            </a:cxnLst>
            <a:rect l="T12" t="T13" r="T14" b="T15"/>
            <a:pathLst>
              <a:path w="18" h="15">
                <a:moveTo>
                  <a:pt x="9" y="0"/>
                </a:moveTo>
                <a:lnTo>
                  <a:pt x="0" y="15"/>
                </a:lnTo>
                <a:lnTo>
                  <a:pt x="18" y="15"/>
                </a:lnTo>
                <a:lnTo>
                  <a:pt x="9" y="0"/>
                </a:lnTo>
                <a:close/>
              </a:path>
            </a:pathLst>
          </a:custGeom>
          <a:noFill/>
          <a:ln w="1588">
            <a:solidFill>
              <a:srgbClr val="000000"/>
            </a:solidFill>
            <a:round/>
            <a:headEnd/>
            <a:tailEnd/>
          </a:ln>
        </p:spPr>
        <p:txBody>
          <a:bodyPr/>
          <a:lstStyle/>
          <a:p>
            <a:endParaRPr lang="en-US"/>
          </a:p>
        </p:txBody>
      </p:sp>
      <p:sp>
        <p:nvSpPr>
          <p:cNvPr id="73" name="Freeform 72"/>
          <p:cNvSpPr>
            <a:spLocks/>
          </p:cNvSpPr>
          <p:nvPr/>
        </p:nvSpPr>
        <p:spPr bwMode="auto">
          <a:xfrm flipV="1">
            <a:off x="1547813" y="3581539"/>
            <a:ext cx="2084387" cy="1333500"/>
          </a:xfrm>
          <a:custGeom>
            <a:avLst/>
            <a:gdLst>
              <a:gd name="T0" fmla="*/ 2147483647 w 1594"/>
              <a:gd name="T1" fmla="*/ 2147483647 h 1043"/>
              <a:gd name="T2" fmla="*/ 2147483647 w 1594"/>
              <a:gd name="T3" fmla="*/ 2147483647 h 1043"/>
              <a:gd name="T4" fmla="*/ 2147483647 w 1594"/>
              <a:gd name="T5" fmla="*/ 2147483647 h 1043"/>
              <a:gd name="T6" fmla="*/ 2147483647 w 1594"/>
              <a:gd name="T7" fmla="*/ 2147483647 h 1043"/>
              <a:gd name="T8" fmla="*/ 2147483647 w 1594"/>
              <a:gd name="T9" fmla="*/ 2147483647 h 1043"/>
              <a:gd name="T10" fmla="*/ 2147483647 w 1594"/>
              <a:gd name="T11" fmla="*/ 2147483647 h 1043"/>
              <a:gd name="T12" fmla="*/ 2147483647 w 1594"/>
              <a:gd name="T13" fmla="*/ 2147483647 h 1043"/>
              <a:gd name="T14" fmla="*/ 2147483647 w 1594"/>
              <a:gd name="T15" fmla="*/ 2147483647 h 1043"/>
              <a:gd name="T16" fmla="*/ 2147483647 w 1594"/>
              <a:gd name="T17" fmla="*/ 2147483647 h 1043"/>
              <a:gd name="T18" fmla="*/ 2147483647 w 1594"/>
              <a:gd name="T19" fmla="*/ 2147483647 h 1043"/>
              <a:gd name="T20" fmla="*/ 0 w 1594"/>
              <a:gd name="T21" fmla="*/ 2147483647 h 1043"/>
              <a:gd name="T22" fmla="*/ 2147483647 w 1594"/>
              <a:gd name="T23" fmla="*/ 2147483647 h 1043"/>
              <a:gd name="T24" fmla="*/ 2147483647 w 1594"/>
              <a:gd name="T25" fmla="*/ 2147483647 h 1043"/>
              <a:gd name="T26" fmla="*/ 2147483647 w 1594"/>
              <a:gd name="T27" fmla="*/ 2147483647 h 1043"/>
              <a:gd name="T28" fmla="*/ 2147483647 w 1594"/>
              <a:gd name="T29" fmla="*/ 2147483647 h 1043"/>
              <a:gd name="T30" fmla="*/ 2147483647 w 1594"/>
              <a:gd name="T31" fmla="*/ 2147483647 h 1043"/>
              <a:gd name="T32" fmla="*/ 2147483647 w 1594"/>
              <a:gd name="T33" fmla="*/ 2147483647 h 1043"/>
              <a:gd name="T34" fmla="*/ 2147483647 w 1594"/>
              <a:gd name="T35" fmla="*/ 2147483647 h 1043"/>
              <a:gd name="T36" fmla="*/ 2147483647 w 1594"/>
              <a:gd name="T37" fmla="*/ 2147483647 h 1043"/>
              <a:gd name="T38" fmla="*/ 2147483647 w 1594"/>
              <a:gd name="T39" fmla="*/ 2147483647 h 1043"/>
              <a:gd name="T40" fmla="*/ 2147483647 w 1594"/>
              <a:gd name="T41" fmla="*/ 2147483647 h 1043"/>
              <a:gd name="T42" fmla="*/ 2147483647 w 1594"/>
              <a:gd name="T43" fmla="*/ 2147483647 h 1043"/>
              <a:gd name="T44" fmla="*/ 2147483647 w 1594"/>
              <a:gd name="T45" fmla="*/ 2147483647 h 1043"/>
              <a:gd name="T46" fmla="*/ 2147483647 w 1594"/>
              <a:gd name="T47" fmla="*/ 2147483647 h 1043"/>
              <a:gd name="T48" fmla="*/ 2147483647 w 1594"/>
              <a:gd name="T49" fmla="*/ 2147483647 h 1043"/>
              <a:gd name="T50" fmla="*/ 2147483647 w 1594"/>
              <a:gd name="T51" fmla="*/ 2147483647 h 1043"/>
              <a:gd name="T52" fmla="*/ 2147483647 w 1594"/>
              <a:gd name="T53" fmla="*/ 2147483647 h 1043"/>
              <a:gd name="T54" fmla="*/ 2147483647 w 1594"/>
              <a:gd name="T55" fmla="*/ 2147483647 h 1043"/>
              <a:gd name="T56" fmla="*/ 2147483647 w 1594"/>
              <a:gd name="T57" fmla="*/ 2147483647 h 1043"/>
              <a:gd name="T58" fmla="*/ 2147483647 w 1594"/>
              <a:gd name="T59" fmla="*/ 2147483647 h 1043"/>
              <a:gd name="T60" fmla="*/ 2147483647 w 1594"/>
              <a:gd name="T61" fmla="*/ 2147483647 h 1043"/>
              <a:gd name="T62" fmla="*/ 2147483647 w 1594"/>
              <a:gd name="T63" fmla="*/ 2147483647 h 1043"/>
              <a:gd name="T64" fmla="*/ 2147483647 w 1594"/>
              <a:gd name="T65" fmla="*/ 2147483647 h 1043"/>
              <a:gd name="T66" fmla="*/ 2147483647 w 1594"/>
              <a:gd name="T67" fmla="*/ 2147483647 h 1043"/>
              <a:gd name="T68" fmla="*/ 2147483647 w 1594"/>
              <a:gd name="T69" fmla="*/ 2147483647 h 1043"/>
              <a:gd name="T70" fmla="*/ 2147483647 w 1594"/>
              <a:gd name="T71" fmla="*/ 2147483647 h 1043"/>
              <a:gd name="T72" fmla="*/ 2147483647 w 1594"/>
              <a:gd name="T73" fmla="*/ 2147483647 h 1043"/>
              <a:gd name="T74" fmla="*/ 2147483647 w 1594"/>
              <a:gd name="T75" fmla="*/ 2147483647 h 1043"/>
              <a:gd name="T76" fmla="*/ 2147483647 w 1594"/>
              <a:gd name="T77" fmla="*/ 2147483647 h 1043"/>
              <a:gd name="T78" fmla="*/ 2147483647 w 1594"/>
              <a:gd name="T79" fmla="*/ 2147483647 h 1043"/>
              <a:gd name="T80" fmla="*/ 2147483647 w 1594"/>
              <a:gd name="T81" fmla="*/ 2147483647 h 1043"/>
              <a:gd name="T82" fmla="*/ 2147483647 w 1594"/>
              <a:gd name="T83" fmla="*/ 2147483647 h 1043"/>
              <a:gd name="T84" fmla="*/ 2147483647 w 1594"/>
              <a:gd name="T85" fmla="*/ 0 h 10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4"/>
              <a:gd name="T130" fmla="*/ 0 h 1043"/>
              <a:gd name="T131" fmla="*/ 1594 w 1594"/>
              <a:gd name="T132" fmla="*/ 1043 h 104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4" h="1043">
                <a:moveTo>
                  <a:pt x="798" y="0"/>
                </a:moveTo>
                <a:lnTo>
                  <a:pt x="756" y="0"/>
                </a:lnTo>
                <a:lnTo>
                  <a:pt x="716" y="2"/>
                </a:lnTo>
                <a:lnTo>
                  <a:pt x="676" y="5"/>
                </a:lnTo>
                <a:lnTo>
                  <a:pt x="637" y="10"/>
                </a:lnTo>
                <a:lnTo>
                  <a:pt x="598" y="16"/>
                </a:lnTo>
                <a:lnTo>
                  <a:pt x="560" y="22"/>
                </a:lnTo>
                <a:lnTo>
                  <a:pt x="523" y="31"/>
                </a:lnTo>
                <a:lnTo>
                  <a:pt x="487" y="40"/>
                </a:lnTo>
                <a:lnTo>
                  <a:pt x="452" y="51"/>
                </a:lnTo>
                <a:lnTo>
                  <a:pt x="418" y="62"/>
                </a:lnTo>
                <a:lnTo>
                  <a:pt x="384" y="75"/>
                </a:lnTo>
                <a:lnTo>
                  <a:pt x="352" y="88"/>
                </a:lnTo>
                <a:lnTo>
                  <a:pt x="320" y="103"/>
                </a:lnTo>
                <a:lnTo>
                  <a:pt x="290" y="118"/>
                </a:lnTo>
                <a:lnTo>
                  <a:pt x="262" y="135"/>
                </a:lnTo>
                <a:lnTo>
                  <a:pt x="234" y="152"/>
                </a:lnTo>
                <a:lnTo>
                  <a:pt x="207" y="170"/>
                </a:lnTo>
                <a:lnTo>
                  <a:pt x="182" y="189"/>
                </a:lnTo>
                <a:lnTo>
                  <a:pt x="159" y="209"/>
                </a:lnTo>
                <a:lnTo>
                  <a:pt x="137" y="229"/>
                </a:lnTo>
                <a:lnTo>
                  <a:pt x="116" y="250"/>
                </a:lnTo>
                <a:lnTo>
                  <a:pt x="97" y="272"/>
                </a:lnTo>
                <a:lnTo>
                  <a:pt x="79" y="295"/>
                </a:lnTo>
                <a:lnTo>
                  <a:pt x="63" y="318"/>
                </a:lnTo>
                <a:lnTo>
                  <a:pt x="49" y="342"/>
                </a:lnTo>
                <a:lnTo>
                  <a:pt x="36" y="366"/>
                </a:lnTo>
                <a:lnTo>
                  <a:pt x="26" y="391"/>
                </a:lnTo>
                <a:lnTo>
                  <a:pt x="17" y="416"/>
                </a:lnTo>
                <a:lnTo>
                  <a:pt x="10" y="442"/>
                </a:lnTo>
                <a:lnTo>
                  <a:pt x="4" y="468"/>
                </a:lnTo>
                <a:lnTo>
                  <a:pt x="1" y="495"/>
                </a:lnTo>
                <a:lnTo>
                  <a:pt x="0" y="521"/>
                </a:lnTo>
                <a:lnTo>
                  <a:pt x="1" y="548"/>
                </a:lnTo>
                <a:lnTo>
                  <a:pt x="4" y="575"/>
                </a:lnTo>
                <a:lnTo>
                  <a:pt x="10" y="601"/>
                </a:lnTo>
                <a:lnTo>
                  <a:pt x="17" y="626"/>
                </a:lnTo>
                <a:lnTo>
                  <a:pt x="26" y="652"/>
                </a:lnTo>
                <a:lnTo>
                  <a:pt x="36" y="676"/>
                </a:lnTo>
                <a:lnTo>
                  <a:pt x="49" y="701"/>
                </a:lnTo>
                <a:lnTo>
                  <a:pt x="63" y="724"/>
                </a:lnTo>
                <a:lnTo>
                  <a:pt x="79" y="748"/>
                </a:lnTo>
                <a:lnTo>
                  <a:pt x="97" y="770"/>
                </a:lnTo>
                <a:lnTo>
                  <a:pt x="116" y="792"/>
                </a:lnTo>
                <a:lnTo>
                  <a:pt x="137" y="813"/>
                </a:lnTo>
                <a:lnTo>
                  <a:pt x="159" y="834"/>
                </a:lnTo>
                <a:lnTo>
                  <a:pt x="182" y="853"/>
                </a:lnTo>
                <a:lnTo>
                  <a:pt x="207" y="872"/>
                </a:lnTo>
                <a:lnTo>
                  <a:pt x="234" y="891"/>
                </a:lnTo>
                <a:lnTo>
                  <a:pt x="262" y="908"/>
                </a:lnTo>
                <a:lnTo>
                  <a:pt x="290" y="924"/>
                </a:lnTo>
                <a:lnTo>
                  <a:pt x="320" y="939"/>
                </a:lnTo>
                <a:lnTo>
                  <a:pt x="352" y="954"/>
                </a:lnTo>
                <a:lnTo>
                  <a:pt x="384" y="968"/>
                </a:lnTo>
                <a:lnTo>
                  <a:pt x="418" y="980"/>
                </a:lnTo>
                <a:lnTo>
                  <a:pt x="452" y="992"/>
                </a:lnTo>
                <a:lnTo>
                  <a:pt x="487" y="1002"/>
                </a:lnTo>
                <a:lnTo>
                  <a:pt x="523" y="1012"/>
                </a:lnTo>
                <a:lnTo>
                  <a:pt x="560" y="1020"/>
                </a:lnTo>
                <a:lnTo>
                  <a:pt x="598" y="1027"/>
                </a:lnTo>
                <a:lnTo>
                  <a:pt x="637" y="1033"/>
                </a:lnTo>
                <a:lnTo>
                  <a:pt x="676" y="1038"/>
                </a:lnTo>
                <a:lnTo>
                  <a:pt x="716" y="1041"/>
                </a:lnTo>
                <a:lnTo>
                  <a:pt x="756" y="1043"/>
                </a:lnTo>
                <a:lnTo>
                  <a:pt x="798" y="1043"/>
                </a:lnTo>
                <a:lnTo>
                  <a:pt x="838" y="1043"/>
                </a:lnTo>
                <a:lnTo>
                  <a:pt x="879" y="1041"/>
                </a:lnTo>
                <a:lnTo>
                  <a:pt x="918" y="1038"/>
                </a:lnTo>
                <a:lnTo>
                  <a:pt x="957" y="1033"/>
                </a:lnTo>
                <a:lnTo>
                  <a:pt x="996" y="1027"/>
                </a:lnTo>
                <a:lnTo>
                  <a:pt x="1034" y="1020"/>
                </a:lnTo>
                <a:lnTo>
                  <a:pt x="1071" y="1012"/>
                </a:lnTo>
                <a:lnTo>
                  <a:pt x="1108" y="1002"/>
                </a:lnTo>
                <a:lnTo>
                  <a:pt x="1143" y="992"/>
                </a:lnTo>
                <a:lnTo>
                  <a:pt x="1177" y="980"/>
                </a:lnTo>
                <a:lnTo>
                  <a:pt x="1210" y="968"/>
                </a:lnTo>
                <a:lnTo>
                  <a:pt x="1242" y="954"/>
                </a:lnTo>
                <a:lnTo>
                  <a:pt x="1274" y="939"/>
                </a:lnTo>
                <a:lnTo>
                  <a:pt x="1304" y="924"/>
                </a:lnTo>
                <a:lnTo>
                  <a:pt x="1333" y="908"/>
                </a:lnTo>
                <a:lnTo>
                  <a:pt x="1360" y="891"/>
                </a:lnTo>
                <a:lnTo>
                  <a:pt x="1387" y="872"/>
                </a:lnTo>
                <a:lnTo>
                  <a:pt x="1412" y="853"/>
                </a:lnTo>
                <a:lnTo>
                  <a:pt x="1436" y="834"/>
                </a:lnTo>
                <a:lnTo>
                  <a:pt x="1458" y="813"/>
                </a:lnTo>
                <a:lnTo>
                  <a:pt x="1479" y="792"/>
                </a:lnTo>
                <a:lnTo>
                  <a:pt x="1497" y="770"/>
                </a:lnTo>
                <a:lnTo>
                  <a:pt x="1515" y="748"/>
                </a:lnTo>
                <a:lnTo>
                  <a:pt x="1531" y="724"/>
                </a:lnTo>
                <a:lnTo>
                  <a:pt x="1545" y="701"/>
                </a:lnTo>
                <a:lnTo>
                  <a:pt x="1558" y="676"/>
                </a:lnTo>
                <a:lnTo>
                  <a:pt x="1569" y="652"/>
                </a:lnTo>
                <a:lnTo>
                  <a:pt x="1578" y="626"/>
                </a:lnTo>
                <a:lnTo>
                  <a:pt x="1585" y="601"/>
                </a:lnTo>
                <a:lnTo>
                  <a:pt x="1590" y="575"/>
                </a:lnTo>
                <a:lnTo>
                  <a:pt x="1593" y="548"/>
                </a:lnTo>
                <a:lnTo>
                  <a:pt x="1594" y="521"/>
                </a:lnTo>
                <a:lnTo>
                  <a:pt x="1593" y="495"/>
                </a:lnTo>
                <a:lnTo>
                  <a:pt x="1590" y="468"/>
                </a:lnTo>
                <a:lnTo>
                  <a:pt x="1585" y="442"/>
                </a:lnTo>
                <a:lnTo>
                  <a:pt x="1578" y="416"/>
                </a:lnTo>
                <a:lnTo>
                  <a:pt x="1569" y="391"/>
                </a:lnTo>
                <a:lnTo>
                  <a:pt x="1558" y="366"/>
                </a:lnTo>
                <a:lnTo>
                  <a:pt x="1545" y="342"/>
                </a:lnTo>
                <a:lnTo>
                  <a:pt x="1531" y="318"/>
                </a:lnTo>
                <a:lnTo>
                  <a:pt x="1515" y="295"/>
                </a:lnTo>
                <a:lnTo>
                  <a:pt x="1497" y="272"/>
                </a:lnTo>
                <a:lnTo>
                  <a:pt x="1479" y="250"/>
                </a:lnTo>
                <a:lnTo>
                  <a:pt x="1458" y="229"/>
                </a:lnTo>
                <a:lnTo>
                  <a:pt x="1436" y="209"/>
                </a:lnTo>
                <a:lnTo>
                  <a:pt x="1412" y="189"/>
                </a:lnTo>
                <a:lnTo>
                  <a:pt x="1387" y="170"/>
                </a:lnTo>
                <a:lnTo>
                  <a:pt x="1360" y="152"/>
                </a:lnTo>
                <a:lnTo>
                  <a:pt x="1333" y="135"/>
                </a:lnTo>
                <a:lnTo>
                  <a:pt x="1304" y="118"/>
                </a:lnTo>
                <a:lnTo>
                  <a:pt x="1274" y="103"/>
                </a:lnTo>
                <a:lnTo>
                  <a:pt x="1242" y="88"/>
                </a:lnTo>
                <a:lnTo>
                  <a:pt x="1210" y="75"/>
                </a:lnTo>
                <a:lnTo>
                  <a:pt x="1177" y="62"/>
                </a:lnTo>
                <a:lnTo>
                  <a:pt x="1143" y="51"/>
                </a:lnTo>
                <a:lnTo>
                  <a:pt x="1108" y="40"/>
                </a:lnTo>
                <a:lnTo>
                  <a:pt x="1071" y="31"/>
                </a:lnTo>
                <a:lnTo>
                  <a:pt x="1034" y="22"/>
                </a:lnTo>
                <a:lnTo>
                  <a:pt x="996" y="16"/>
                </a:lnTo>
                <a:lnTo>
                  <a:pt x="957" y="10"/>
                </a:lnTo>
                <a:lnTo>
                  <a:pt x="918" y="5"/>
                </a:lnTo>
                <a:lnTo>
                  <a:pt x="879" y="2"/>
                </a:lnTo>
                <a:lnTo>
                  <a:pt x="838" y="0"/>
                </a:lnTo>
                <a:lnTo>
                  <a:pt x="798" y="0"/>
                </a:lnTo>
              </a:path>
            </a:pathLst>
          </a:custGeom>
          <a:solidFill>
            <a:srgbClr val="FFB857"/>
          </a:solidFill>
          <a:ln w="9525">
            <a:noFill/>
            <a:miter lim="800000"/>
            <a:headEnd/>
            <a:tailEnd/>
          </a:ln>
          <a:effectLst>
            <a:outerShdw dist="38100" dir="2700000" rotWithShape="0">
              <a:srgbClr val="808080">
                <a:alpha val="42999"/>
              </a:srgbClr>
            </a:outerShdw>
          </a:effectLst>
        </p:spPr>
        <p:txBody>
          <a:bodyPr/>
          <a:lstStyle>
            <a:defPPr>
              <a:defRPr lang="en-US"/>
            </a:defPPr>
            <a:lvl1pPr algn="ctr" rtl="0" eaLnBrk="0" fontAlgn="base" hangingPunct="0">
              <a:spcBef>
                <a:spcPct val="0"/>
              </a:spcBef>
              <a:spcAft>
                <a:spcPct val="0"/>
              </a:spcAft>
              <a:defRPr sz="1200" b="1"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1200" b="1"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1200" b="1"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1200" b="1"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1200" b="1" kern="1200">
                <a:solidFill>
                  <a:schemeClr val="tx1"/>
                </a:solidFill>
                <a:latin typeface="Times New Roman" pitchFamily="18" charset="0"/>
                <a:ea typeface="+mn-ea"/>
                <a:cs typeface="+mn-cs"/>
              </a:defRPr>
            </a:lvl5pPr>
            <a:lvl6pPr marL="2286000" algn="l" defTabSz="914400" rtl="0" eaLnBrk="1" latinLnBrk="0" hangingPunct="1">
              <a:defRPr sz="1200" b="1" kern="1200">
                <a:solidFill>
                  <a:schemeClr val="tx1"/>
                </a:solidFill>
                <a:latin typeface="Times New Roman" pitchFamily="18" charset="0"/>
                <a:ea typeface="+mn-ea"/>
                <a:cs typeface="+mn-cs"/>
              </a:defRPr>
            </a:lvl6pPr>
            <a:lvl7pPr marL="2743200" algn="l" defTabSz="914400" rtl="0" eaLnBrk="1" latinLnBrk="0" hangingPunct="1">
              <a:defRPr sz="1200" b="1" kern="1200">
                <a:solidFill>
                  <a:schemeClr val="tx1"/>
                </a:solidFill>
                <a:latin typeface="Times New Roman" pitchFamily="18" charset="0"/>
                <a:ea typeface="+mn-ea"/>
                <a:cs typeface="+mn-cs"/>
              </a:defRPr>
            </a:lvl7pPr>
            <a:lvl8pPr marL="3200400" algn="l" defTabSz="914400" rtl="0" eaLnBrk="1" latinLnBrk="0" hangingPunct="1">
              <a:defRPr sz="1200" b="1" kern="1200">
                <a:solidFill>
                  <a:schemeClr val="tx1"/>
                </a:solidFill>
                <a:latin typeface="Times New Roman" pitchFamily="18" charset="0"/>
                <a:ea typeface="+mn-ea"/>
                <a:cs typeface="+mn-cs"/>
              </a:defRPr>
            </a:lvl8pPr>
            <a:lvl9pPr marL="3657600" algn="l" defTabSz="914400" rtl="0" eaLnBrk="1" latinLnBrk="0" hangingPunct="1">
              <a:defRPr sz="1200" b="1" kern="1200">
                <a:solidFill>
                  <a:schemeClr val="tx1"/>
                </a:solidFill>
                <a:latin typeface="Times New Roman" pitchFamily="18" charset="0"/>
                <a:ea typeface="+mn-ea"/>
                <a:cs typeface="+mn-cs"/>
              </a:defRPr>
            </a:lvl9pPr>
          </a:lstStyle>
          <a:p>
            <a:pPr>
              <a:defRPr/>
            </a:pPr>
            <a:endParaRPr lang="en-US" dirty="0">
              <a:solidFill>
                <a:srgbClr val="000000"/>
              </a:solidFill>
              <a:ea typeface="ＭＳ Ｐゴシック" pitchFamily="-110" charset="-128"/>
            </a:endParaRPr>
          </a:p>
        </p:txBody>
      </p:sp>
      <p:sp>
        <p:nvSpPr>
          <p:cNvPr id="74" name="Line 1650"/>
          <p:cNvSpPr>
            <a:spLocks noChangeShapeType="1"/>
          </p:cNvSpPr>
          <p:nvPr/>
        </p:nvSpPr>
        <p:spPr bwMode="auto">
          <a:xfrm>
            <a:off x="2709863" y="4186377"/>
            <a:ext cx="165100" cy="0"/>
          </a:xfrm>
          <a:prstGeom prst="line">
            <a:avLst/>
          </a:prstGeom>
          <a:noFill/>
          <a:ln w="3175">
            <a:solidFill>
              <a:srgbClr val="000000"/>
            </a:solidFill>
            <a:round/>
            <a:headEnd/>
            <a:tailEnd/>
          </a:ln>
        </p:spPr>
        <p:txBody>
          <a:bodyPr/>
          <a:lstStyle/>
          <a:p>
            <a:endParaRPr lang="en-US"/>
          </a:p>
        </p:txBody>
      </p:sp>
      <p:sp>
        <p:nvSpPr>
          <p:cNvPr id="75" name="Line 1651"/>
          <p:cNvSpPr>
            <a:spLocks noChangeShapeType="1"/>
          </p:cNvSpPr>
          <p:nvPr/>
        </p:nvSpPr>
        <p:spPr bwMode="auto">
          <a:xfrm>
            <a:off x="2709863" y="4265752"/>
            <a:ext cx="165100" cy="0"/>
          </a:xfrm>
          <a:prstGeom prst="line">
            <a:avLst/>
          </a:prstGeom>
          <a:noFill/>
          <a:ln w="3175">
            <a:solidFill>
              <a:srgbClr val="000000"/>
            </a:solidFill>
            <a:round/>
            <a:headEnd/>
            <a:tailEnd/>
          </a:ln>
        </p:spPr>
        <p:txBody>
          <a:bodyPr/>
          <a:lstStyle/>
          <a:p>
            <a:endParaRPr lang="en-US"/>
          </a:p>
        </p:txBody>
      </p:sp>
      <p:sp>
        <p:nvSpPr>
          <p:cNvPr id="76" name="Line 1652"/>
          <p:cNvSpPr>
            <a:spLocks noChangeShapeType="1"/>
          </p:cNvSpPr>
          <p:nvPr/>
        </p:nvSpPr>
        <p:spPr bwMode="auto">
          <a:xfrm flipH="1">
            <a:off x="2874963" y="4226064"/>
            <a:ext cx="165100" cy="0"/>
          </a:xfrm>
          <a:prstGeom prst="line">
            <a:avLst/>
          </a:prstGeom>
          <a:noFill/>
          <a:ln w="3175">
            <a:solidFill>
              <a:srgbClr val="000000"/>
            </a:solidFill>
            <a:round/>
            <a:headEnd/>
            <a:tailEnd/>
          </a:ln>
        </p:spPr>
        <p:txBody>
          <a:bodyPr/>
          <a:lstStyle/>
          <a:p>
            <a:endParaRPr lang="en-US"/>
          </a:p>
        </p:txBody>
      </p:sp>
      <p:sp>
        <p:nvSpPr>
          <p:cNvPr id="77" name="Freeform 6857"/>
          <p:cNvSpPr>
            <a:spLocks/>
          </p:cNvSpPr>
          <p:nvPr/>
        </p:nvSpPr>
        <p:spPr bwMode="auto">
          <a:xfrm>
            <a:off x="2767013" y="4145102"/>
            <a:ext cx="215900" cy="160337"/>
          </a:xfrm>
          <a:custGeom>
            <a:avLst/>
            <a:gdLst>
              <a:gd name="T0" fmla="*/ 2147483647 w 143"/>
              <a:gd name="T1" fmla="*/ 2147483647 h 109"/>
              <a:gd name="T2" fmla="*/ 2147483647 w 143"/>
              <a:gd name="T3" fmla="*/ 2147483647 h 109"/>
              <a:gd name="T4" fmla="*/ 2147483647 w 143"/>
              <a:gd name="T5" fmla="*/ 2147483647 h 109"/>
              <a:gd name="T6" fmla="*/ 2147483647 w 143"/>
              <a:gd name="T7" fmla="*/ 2147483647 h 109"/>
              <a:gd name="T8" fmla="*/ 2147483647 w 143"/>
              <a:gd name="T9" fmla="*/ 2147483647 h 109"/>
              <a:gd name="T10" fmla="*/ 2147483647 w 143"/>
              <a:gd name="T11" fmla="*/ 2147483647 h 109"/>
              <a:gd name="T12" fmla="*/ 2147483647 w 143"/>
              <a:gd name="T13" fmla="*/ 2147483647 h 109"/>
              <a:gd name="T14" fmla="*/ 2147483647 w 143"/>
              <a:gd name="T15" fmla="*/ 2147483647 h 109"/>
              <a:gd name="T16" fmla="*/ 2147483647 w 143"/>
              <a:gd name="T17" fmla="*/ 2147483647 h 109"/>
              <a:gd name="T18" fmla="*/ 2147483647 w 143"/>
              <a:gd name="T19" fmla="*/ 2147483647 h 109"/>
              <a:gd name="T20" fmla="*/ 0 w 143"/>
              <a:gd name="T21" fmla="*/ 2147483647 h 109"/>
              <a:gd name="T22" fmla="*/ 2147483647 w 143"/>
              <a:gd name="T23" fmla="*/ 2147483647 h 109"/>
              <a:gd name="T24" fmla="*/ 2147483647 w 143"/>
              <a:gd name="T25" fmla="*/ 2147483647 h 109"/>
              <a:gd name="T26" fmla="*/ 2147483647 w 143"/>
              <a:gd name="T27" fmla="*/ 2147483647 h 109"/>
              <a:gd name="T28" fmla="*/ 2147483647 w 143"/>
              <a:gd name="T29" fmla="*/ 2147483647 h 109"/>
              <a:gd name="T30" fmla="*/ 2147483647 w 143"/>
              <a:gd name="T31" fmla="*/ 2147483647 h 109"/>
              <a:gd name="T32" fmla="*/ 2147483647 w 143"/>
              <a:gd name="T33" fmla="*/ 2147483647 h 109"/>
              <a:gd name="T34" fmla="*/ 2147483647 w 143"/>
              <a:gd name="T35" fmla="*/ 2147483647 h 109"/>
              <a:gd name="T36" fmla="*/ 0 w 143"/>
              <a:gd name="T37" fmla="*/ 0 h 109"/>
              <a:gd name="T38" fmla="*/ 2147483647 w 143"/>
              <a:gd name="T39" fmla="*/ 0 h 109"/>
              <a:gd name="T40" fmla="*/ 2147483647 w 143"/>
              <a:gd name="T41" fmla="*/ 2147483647 h 109"/>
              <a:gd name="T42" fmla="*/ 2147483647 w 143"/>
              <a:gd name="T43" fmla="*/ 2147483647 h 109"/>
              <a:gd name="T44" fmla="*/ 2147483647 w 143"/>
              <a:gd name="T45" fmla="*/ 2147483647 h 109"/>
              <a:gd name="T46" fmla="*/ 2147483647 w 143"/>
              <a:gd name="T47" fmla="*/ 2147483647 h 109"/>
              <a:gd name="T48" fmla="*/ 2147483647 w 143"/>
              <a:gd name="T49" fmla="*/ 2147483647 h 109"/>
              <a:gd name="T50" fmla="*/ 2147483647 w 143"/>
              <a:gd name="T51" fmla="*/ 2147483647 h 109"/>
              <a:gd name="T52" fmla="*/ 2147483647 w 143"/>
              <a:gd name="T53" fmla="*/ 2147483647 h 109"/>
              <a:gd name="T54" fmla="*/ 2147483647 w 143"/>
              <a:gd name="T55" fmla="*/ 2147483647 h 109"/>
              <a:gd name="T56" fmla="*/ 2147483647 w 143"/>
              <a:gd name="T57" fmla="*/ 2147483647 h 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3"/>
              <a:gd name="T88" fmla="*/ 0 h 109"/>
              <a:gd name="T89" fmla="*/ 143 w 143"/>
              <a:gd name="T90" fmla="*/ 109 h 1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3" h="109">
                <a:moveTo>
                  <a:pt x="143" y="54"/>
                </a:moveTo>
                <a:lnTo>
                  <a:pt x="135" y="64"/>
                </a:lnTo>
                <a:lnTo>
                  <a:pt x="127" y="73"/>
                </a:lnTo>
                <a:lnTo>
                  <a:pt x="116" y="82"/>
                </a:lnTo>
                <a:lnTo>
                  <a:pt x="104" y="89"/>
                </a:lnTo>
                <a:lnTo>
                  <a:pt x="90" y="95"/>
                </a:lnTo>
                <a:lnTo>
                  <a:pt x="75" y="101"/>
                </a:lnTo>
                <a:lnTo>
                  <a:pt x="60" y="106"/>
                </a:lnTo>
                <a:lnTo>
                  <a:pt x="43" y="109"/>
                </a:lnTo>
                <a:lnTo>
                  <a:pt x="0" y="109"/>
                </a:lnTo>
                <a:lnTo>
                  <a:pt x="9" y="96"/>
                </a:lnTo>
                <a:lnTo>
                  <a:pt x="15" y="82"/>
                </a:lnTo>
                <a:lnTo>
                  <a:pt x="19" y="69"/>
                </a:lnTo>
                <a:lnTo>
                  <a:pt x="20" y="54"/>
                </a:lnTo>
                <a:lnTo>
                  <a:pt x="19" y="40"/>
                </a:lnTo>
                <a:lnTo>
                  <a:pt x="15" y="26"/>
                </a:lnTo>
                <a:lnTo>
                  <a:pt x="9" y="13"/>
                </a:lnTo>
                <a:lnTo>
                  <a:pt x="0" y="0"/>
                </a:lnTo>
                <a:lnTo>
                  <a:pt x="43" y="0"/>
                </a:lnTo>
                <a:lnTo>
                  <a:pt x="60" y="3"/>
                </a:lnTo>
                <a:lnTo>
                  <a:pt x="75" y="8"/>
                </a:lnTo>
                <a:lnTo>
                  <a:pt x="90" y="13"/>
                </a:lnTo>
                <a:lnTo>
                  <a:pt x="104" y="20"/>
                </a:lnTo>
                <a:lnTo>
                  <a:pt x="116" y="27"/>
                </a:lnTo>
                <a:lnTo>
                  <a:pt x="127" y="35"/>
                </a:lnTo>
                <a:lnTo>
                  <a:pt x="135" y="44"/>
                </a:lnTo>
                <a:lnTo>
                  <a:pt x="143" y="54"/>
                </a:lnTo>
                <a:close/>
              </a:path>
            </a:pathLst>
          </a:custGeom>
          <a:solidFill>
            <a:srgbClr val="FFFFFF"/>
          </a:solidFill>
          <a:ln w="9525">
            <a:noFill/>
            <a:round/>
            <a:headEnd/>
            <a:tailEnd/>
          </a:ln>
        </p:spPr>
        <p:txBody>
          <a:bodyPr/>
          <a:lstStyle/>
          <a:p>
            <a:endParaRPr lang="en-US"/>
          </a:p>
        </p:txBody>
      </p:sp>
      <p:sp>
        <p:nvSpPr>
          <p:cNvPr id="78" name="Freeform 6858"/>
          <p:cNvSpPr>
            <a:spLocks/>
          </p:cNvSpPr>
          <p:nvPr/>
        </p:nvSpPr>
        <p:spPr bwMode="auto">
          <a:xfrm>
            <a:off x="2767013" y="4145102"/>
            <a:ext cx="215900" cy="160337"/>
          </a:xfrm>
          <a:custGeom>
            <a:avLst/>
            <a:gdLst>
              <a:gd name="T0" fmla="*/ 2147483647 w 143"/>
              <a:gd name="T1" fmla="*/ 2147483647 h 109"/>
              <a:gd name="T2" fmla="*/ 2147483647 w 143"/>
              <a:gd name="T3" fmla="*/ 2147483647 h 109"/>
              <a:gd name="T4" fmla="*/ 2147483647 w 143"/>
              <a:gd name="T5" fmla="*/ 2147483647 h 109"/>
              <a:gd name="T6" fmla="*/ 2147483647 w 143"/>
              <a:gd name="T7" fmla="*/ 2147483647 h 109"/>
              <a:gd name="T8" fmla="*/ 2147483647 w 143"/>
              <a:gd name="T9" fmla="*/ 2147483647 h 109"/>
              <a:gd name="T10" fmla="*/ 2147483647 w 143"/>
              <a:gd name="T11" fmla="*/ 2147483647 h 109"/>
              <a:gd name="T12" fmla="*/ 2147483647 w 143"/>
              <a:gd name="T13" fmla="*/ 2147483647 h 109"/>
              <a:gd name="T14" fmla="*/ 2147483647 w 143"/>
              <a:gd name="T15" fmla="*/ 2147483647 h 109"/>
              <a:gd name="T16" fmla="*/ 2147483647 w 143"/>
              <a:gd name="T17" fmla="*/ 2147483647 h 109"/>
              <a:gd name="T18" fmla="*/ 2147483647 w 143"/>
              <a:gd name="T19" fmla="*/ 2147483647 h 109"/>
              <a:gd name="T20" fmla="*/ 0 w 143"/>
              <a:gd name="T21" fmla="*/ 2147483647 h 109"/>
              <a:gd name="T22" fmla="*/ 2147483647 w 143"/>
              <a:gd name="T23" fmla="*/ 2147483647 h 109"/>
              <a:gd name="T24" fmla="*/ 2147483647 w 143"/>
              <a:gd name="T25" fmla="*/ 2147483647 h 109"/>
              <a:gd name="T26" fmla="*/ 2147483647 w 143"/>
              <a:gd name="T27" fmla="*/ 2147483647 h 109"/>
              <a:gd name="T28" fmla="*/ 2147483647 w 143"/>
              <a:gd name="T29" fmla="*/ 2147483647 h 109"/>
              <a:gd name="T30" fmla="*/ 2147483647 w 143"/>
              <a:gd name="T31" fmla="*/ 2147483647 h 109"/>
              <a:gd name="T32" fmla="*/ 2147483647 w 143"/>
              <a:gd name="T33" fmla="*/ 2147483647 h 109"/>
              <a:gd name="T34" fmla="*/ 2147483647 w 143"/>
              <a:gd name="T35" fmla="*/ 2147483647 h 109"/>
              <a:gd name="T36" fmla="*/ 0 w 143"/>
              <a:gd name="T37" fmla="*/ 0 h 109"/>
              <a:gd name="T38" fmla="*/ 2147483647 w 143"/>
              <a:gd name="T39" fmla="*/ 0 h 109"/>
              <a:gd name="T40" fmla="*/ 2147483647 w 143"/>
              <a:gd name="T41" fmla="*/ 2147483647 h 109"/>
              <a:gd name="T42" fmla="*/ 2147483647 w 143"/>
              <a:gd name="T43" fmla="*/ 2147483647 h 109"/>
              <a:gd name="T44" fmla="*/ 2147483647 w 143"/>
              <a:gd name="T45" fmla="*/ 2147483647 h 109"/>
              <a:gd name="T46" fmla="*/ 2147483647 w 143"/>
              <a:gd name="T47" fmla="*/ 2147483647 h 109"/>
              <a:gd name="T48" fmla="*/ 2147483647 w 143"/>
              <a:gd name="T49" fmla="*/ 2147483647 h 109"/>
              <a:gd name="T50" fmla="*/ 2147483647 w 143"/>
              <a:gd name="T51" fmla="*/ 2147483647 h 109"/>
              <a:gd name="T52" fmla="*/ 2147483647 w 143"/>
              <a:gd name="T53" fmla="*/ 2147483647 h 109"/>
              <a:gd name="T54" fmla="*/ 2147483647 w 143"/>
              <a:gd name="T55" fmla="*/ 2147483647 h 109"/>
              <a:gd name="T56" fmla="*/ 2147483647 w 143"/>
              <a:gd name="T57" fmla="*/ 2147483647 h 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3"/>
              <a:gd name="T88" fmla="*/ 0 h 109"/>
              <a:gd name="T89" fmla="*/ 143 w 143"/>
              <a:gd name="T90" fmla="*/ 109 h 1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3" h="109">
                <a:moveTo>
                  <a:pt x="143" y="54"/>
                </a:moveTo>
                <a:lnTo>
                  <a:pt x="135" y="64"/>
                </a:lnTo>
                <a:lnTo>
                  <a:pt x="127" y="73"/>
                </a:lnTo>
                <a:lnTo>
                  <a:pt x="116" y="82"/>
                </a:lnTo>
                <a:lnTo>
                  <a:pt x="104" y="89"/>
                </a:lnTo>
                <a:lnTo>
                  <a:pt x="90" y="95"/>
                </a:lnTo>
                <a:lnTo>
                  <a:pt x="75" y="101"/>
                </a:lnTo>
                <a:lnTo>
                  <a:pt x="60" y="106"/>
                </a:lnTo>
                <a:lnTo>
                  <a:pt x="43" y="109"/>
                </a:lnTo>
                <a:lnTo>
                  <a:pt x="0" y="109"/>
                </a:lnTo>
                <a:lnTo>
                  <a:pt x="9" y="96"/>
                </a:lnTo>
                <a:lnTo>
                  <a:pt x="15" y="82"/>
                </a:lnTo>
                <a:lnTo>
                  <a:pt x="19" y="69"/>
                </a:lnTo>
                <a:lnTo>
                  <a:pt x="20" y="54"/>
                </a:lnTo>
                <a:lnTo>
                  <a:pt x="19" y="40"/>
                </a:lnTo>
                <a:lnTo>
                  <a:pt x="15" y="26"/>
                </a:lnTo>
                <a:lnTo>
                  <a:pt x="9" y="13"/>
                </a:lnTo>
                <a:lnTo>
                  <a:pt x="0" y="0"/>
                </a:lnTo>
                <a:lnTo>
                  <a:pt x="43" y="0"/>
                </a:lnTo>
                <a:lnTo>
                  <a:pt x="60" y="3"/>
                </a:lnTo>
                <a:lnTo>
                  <a:pt x="75" y="8"/>
                </a:lnTo>
                <a:lnTo>
                  <a:pt x="90" y="13"/>
                </a:lnTo>
                <a:lnTo>
                  <a:pt x="104" y="20"/>
                </a:lnTo>
                <a:lnTo>
                  <a:pt x="116" y="27"/>
                </a:lnTo>
                <a:lnTo>
                  <a:pt x="127" y="35"/>
                </a:lnTo>
                <a:lnTo>
                  <a:pt x="135" y="44"/>
                </a:lnTo>
                <a:lnTo>
                  <a:pt x="143" y="54"/>
                </a:lnTo>
              </a:path>
            </a:pathLst>
          </a:custGeom>
          <a:noFill/>
          <a:ln w="3175">
            <a:solidFill>
              <a:srgbClr val="000000"/>
            </a:solidFill>
            <a:round/>
            <a:headEnd/>
            <a:tailEnd/>
          </a:ln>
        </p:spPr>
        <p:txBody>
          <a:bodyPr/>
          <a:lstStyle/>
          <a:p>
            <a:endParaRPr lang="en-US"/>
          </a:p>
        </p:txBody>
      </p:sp>
      <p:sp>
        <p:nvSpPr>
          <p:cNvPr id="79" name="Freeform 6859"/>
          <p:cNvSpPr>
            <a:spLocks/>
          </p:cNvSpPr>
          <p:nvPr/>
        </p:nvSpPr>
        <p:spPr bwMode="auto">
          <a:xfrm>
            <a:off x="2767013" y="4145102"/>
            <a:ext cx="215900" cy="160337"/>
          </a:xfrm>
          <a:custGeom>
            <a:avLst/>
            <a:gdLst>
              <a:gd name="T0" fmla="*/ 2147483647 w 143"/>
              <a:gd name="T1" fmla="*/ 2147483647 h 109"/>
              <a:gd name="T2" fmla="*/ 0 w 143"/>
              <a:gd name="T3" fmla="*/ 2147483647 h 109"/>
              <a:gd name="T4" fmla="*/ 0 w 143"/>
              <a:gd name="T5" fmla="*/ 0 h 109"/>
              <a:gd name="T6" fmla="*/ 2147483647 w 143"/>
              <a:gd name="T7" fmla="*/ 0 h 109"/>
              <a:gd name="T8" fmla="*/ 2147483647 w 143"/>
              <a:gd name="T9" fmla="*/ 0 h 109"/>
              <a:gd name="T10" fmla="*/ 2147483647 w 143"/>
              <a:gd name="T11" fmla="*/ 2147483647 h 109"/>
              <a:gd name="T12" fmla="*/ 2147483647 w 143"/>
              <a:gd name="T13" fmla="*/ 2147483647 h 109"/>
              <a:gd name="T14" fmla="*/ 2147483647 w 143"/>
              <a:gd name="T15" fmla="*/ 2147483647 h 109"/>
              <a:gd name="T16" fmla="*/ 2147483647 w 143"/>
              <a:gd name="T17" fmla="*/ 2147483647 h 109"/>
              <a:gd name="T18" fmla="*/ 2147483647 w 143"/>
              <a:gd name="T19" fmla="*/ 2147483647 h 109"/>
              <a:gd name="T20" fmla="*/ 2147483647 w 143"/>
              <a:gd name="T21" fmla="*/ 2147483647 h 109"/>
              <a:gd name="T22" fmla="*/ 2147483647 w 143"/>
              <a:gd name="T23" fmla="*/ 2147483647 h 109"/>
              <a:gd name="T24" fmla="*/ 2147483647 w 143"/>
              <a:gd name="T25" fmla="*/ 2147483647 h 109"/>
              <a:gd name="T26" fmla="*/ 2147483647 w 143"/>
              <a:gd name="T27" fmla="*/ 2147483647 h 109"/>
              <a:gd name="T28" fmla="*/ 2147483647 w 143"/>
              <a:gd name="T29" fmla="*/ 2147483647 h 109"/>
              <a:gd name="T30" fmla="*/ 2147483647 w 143"/>
              <a:gd name="T31" fmla="*/ 2147483647 h 109"/>
              <a:gd name="T32" fmla="*/ 2147483647 w 143"/>
              <a:gd name="T33" fmla="*/ 2147483647 h 109"/>
              <a:gd name="T34" fmla="*/ 2147483647 w 143"/>
              <a:gd name="T35" fmla="*/ 2147483647 h 109"/>
              <a:gd name="T36" fmla="*/ 2147483647 w 143"/>
              <a:gd name="T37" fmla="*/ 2147483647 h 109"/>
              <a:gd name="T38" fmla="*/ 2147483647 w 143"/>
              <a:gd name="T39" fmla="*/ 2147483647 h 109"/>
              <a:gd name="T40" fmla="*/ 2147483647 w 143"/>
              <a:gd name="T41" fmla="*/ 2147483647 h 109"/>
              <a:gd name="T42" fmla="*/ 2147483647 w 143"/>
              <a:gd name="T43" fmla="*/ 2147483647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3"/>
              <a:gd name="T67" fmla="*/ 0 h 109"/>
              <a:gd name="T68" fmla="*/ 143 w 143"/>
              <a:gd name="T69" fmla="*/ 109 h 1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3" h="109">
                <a:moveTo>
                  <a:pt x="88" y="109"/>
                </a:moveTo>
                <a:lnTo>
                  <a:pt x="0" y="109"/>
                </a:lnTo>
                <a:lnTo>
                  <a:pt x="0" y="0"/>
                </a:lnTo>
                <a:lnTo>
                  <a:pt x="88" y="0"/>
                </a:lnTo>
                <a:lnTo>
                  <a:pt x="99" y="0"/>
                </a:lnTo>
                <a:lnTo>
                  <a:pt x="109" y="4"/>
                </a:lnTo>
                <a:lnTo>
                  <a:pt x="118" y="9"/>
                </a:lnTo>
                <a:lnTo>
                  <a:pt x="127" y="16"/>
                </a:lnTo>
                <a:lnTo>
                  <a:pt x="133" y="24"/>
                </a:lnTo>
                <a:lnTo>
                  <a:pt x="139" y="33"/>
                </a:lnTo>
                <a:lnTo>
                  <a:pt x="142" y="43"/>
                </a:lnTo>
                <a:lnTo>
                  <a:pt x="143" y="54"/>
                </a:lnTo>
                <a:lnTo>
                  <a:pt x="142" y="65"/>
                </a:lnTo>
                <a:lnTo>
                  <a:pt x="139" y="76"/>
                </a:lnTo>
                <a:lnTo>
                  <a:pt x="133" y="85"/>
                </a:lnTo>
                <a:lnTo>
                  <a:pt x="127" y="93"/>
                </a:lnTo>
                <a:lnTo>
                  <a:pt x="118" y="99"/>
                </a:lnTo>
                <a:lnTo>
                  <a:pt x="109" y="105"/>
                </a:lnTo>
                <a:lnTo>
                  <a:pt x="99" y="108"/>
                </a:lnTo>
                <a:lnTo>
                  <a:pt x="88" y="109"/>
                </a:lnTo>
                <a:close/>
              </a:path>
            </a:pathLst>
          </a:custGeom>
          <a:solidFill>
            <a:srgbClr val="FFFFFF"/>
          </a:solidFill>
          <a:ln w="9525">
            <a:noFill/>
            <a:round/>
            <a:headEnd/>
            <a:tailEnd/>
          </a:ln>
        </p:spPr>
        <p:txBody>
          <a:bodyPr/>
          <a:lstStyle/>
          <a:p>
            <a:endParaRPr lang="en-US"/>
          </a:p>
        </p:txBody>
      </p:sp>
      <p:sp>
        <p:nvSpPr>
          <p:cNvPr id="80" name="Freeform 6860"/>
          <p:cNvSpPr>
            <a:spLocks/>
          </p:cNvSpPr>
          <p:nvPr/>
        </p:nvSpPr>
        <p:spPr bwMode="auto">
          <a:xfrm>
            <a:off x="2767013" y="4145102"/>
            <a:ext cx="215900" cy="160337"/>
          </a:xfrm>
          <a:custGeom>
            <a:avLst/>
            <a:gdLst>
              <a:gd name="T0" fmla="*/ 2147483647 w 143"/>
              <a:gd name="T1" fmla="*/ 2147483647 h 109"/>
              <a:gd name="T2" fmla="*/ 0 w 143"/>
              <a:gd name="T3" fmla="*/ 2147483647 h 109"/>
              <a:gd name="T4" fmla="*/ 0 w 143"/>
              <a:gd name="T5" fmla="*/ 0 h 109"/>
              <a:gd name="T6" fmla="*/ 2147483647 w 143"/>
              <a:gd name="T7" fmla="*/ 0 h 109"/>
              <a:gd name="T8" fmla="*/ 2147483647 w 143"/>
              <a:gd name="T9" fmla="*/ 0 h 109"/>
              <a:gd name="T10" fmla="*/ 2147483647 w 143"/>
              <a:gd name="T11" fmla="*/ 2147483647 h 109"/>
              <a:gd name="T12" fmla="*/ 2147483647 w 143"/>
              <a:gd name="T13" fmla="*/ 2147483647 h 109"/>
              <a:gd name="T14" fmla="*/ 2147483647 w 143"/>
              <a:gd name="T15" fmla="*/ 2147483647 h 109"/>
              <a:gd name="T16" fmla="*/ 2147483647 w 143"/>
              <a:gd name="T17" fmla="*/ 2147483647 h 109"/>
              <a:gd name="T18" fmla="*/ 2147483647 w 143"/>
              <a:gd name="T19" fmla="*/ 2147483647 h 109"/>
              <a:gd name="T20" fmla="*/ 2147483647 w 143"/>
              <a:gd name="T21" fmla="*/ 2147483647 h 109"/>
              <a:gd name="T22" fmla="*/ 2147483647 w 143"/>
              <a:gd name="T23" fmla="*/ 2147483647 h 109"/>
              <a:gd name="T24" fmla="*/ 2147483647 w 143"/>
              <a:gd name="T25" fmla="*/ 2147483647 h 109"/>
              <a:gd name="T26" fmla="*/ 2147483647 w 143"/>
              <a:gd name="T27" fmla="*/ 2147483647 h 109"/>
              <a:gd name="T28" fmla="*/ 2147483647 w 143"/>
              <a:gd name="T29" fmla="*/ 2147483647 h 109"/>
              <a:gd name="T30" fmla="*/ 2147483647 w 143"/>
              <a:gd name="T31" fmla="*/ 2147483647 h 109"/>
              <a:gd name="T32" fmla="*/ 2147483647 w 143"/>
              <a:gd name="T33" fmla="*/ 2147483647 h 109"/>
              <a:gd name="T34" fmla="*/ 2147483647 w 143"/>
              <a:gd name="T35" fmla="*/ 2147483647 h 109"/>
              <a:gd name="T36" fmla="*/ 2147483647 w 143"/>
              <a:gd name="T37" fmla="*/ 2147483647 h 109"/>
              <a:gd name="T38" fmla="*/ 2147483647 w 143"/>
              <a:gd name="T39" fmla="*/ 2147483647 h 109"/>
              <a:gd name="T40" fmla="*/ 2147483647 w 143"/>
              <a:gd name="T41" fmla="*/ 2147483647 h 109"/>
              <a:gd name="T42" fmla="*/ 2147483647 w 143"/>
              <a:gd name="T43" fmla="*/ 2147483647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3"/>
              <a:gd name="T67" fmla="*/ 0 h 109"/>
              <a:gd name="T68" fmla="*/ 143 w 143"/>
              <a:gd name="T69" fmla="*/ 109 h 1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3" h="109">
                <a:moveTo>
                  <a:pt x="88" y="109"/>
                </a:moveTo>
                <a:lnTo>
                  <a:pt x="0" y="109"/>
                </a:lnTo>
                <a:lnTo>
                  <a:pt x="0" y="0"/>
                </a:lnTo>
                <a:lnTo>
                  <a:pt x="88" y="0"/>
                </a:lnTo>
                <a:lnTo>
                  <a:pt x="99" y="0"/>
                </a:lnTo>
                <a:lnTo>
                  <a:pt x="109" y="4"/>
                </a:lnTo>
                <a:lnTo>
                  <a:pt x="118" y="9"/>
                </a:lnTo>
                <a:lnTo>
                  <a:pt x="127" y="16"/>
                </a:lnTo>
                <a:lnTo>
                  <a:pt x="133" y="24"/>
                </a:lnTo>
                <a:lnTo>
                  <a:pt x="139" y="33"/>
                </a:lnTo>
                <a:lnTo>
                  <a:pt x="142" y="43"/>
                </a:lnTo>
                <a:lnTo>
                  <a:pt x="143" y="54"/>
                </a:lnTo>
                <a:lnTo>
                  <a:pt x="142" y="65"/>
                </a:lnTo>
                <a:lnTo>
                  <a:pt x="139" y="76"/>
                </a:lnTo>
                <a:lnTo>
                  <a:pt x="133" y="85"/>
                </a:lnTo>
                <a:lnTo>
                  <a:pt x="127" y="93"/>
                </a:lnTo>
                <a:lnTo>
                  <a:pt x="118" y="99"/>
                </a:lnTo>
                <a:lnTo>
                  <a:pt x="109" y="105"/>
                </a:lnTo>
                <a:lnTo>
                  <a:pt x="99" y="108"/>
                </a:lnTo>
                <a:lnTo>
                  <a:pt x="88" y="109"/>
                </a:lnTo>
              </a:path>
            </a:pathLst>
          </a:custGeom>
          <a:noFill/>
          <a:ln w="3175">
            <a:solidFill>
              <a:srgbClr val="000000"/>
            </a:solidFill>
            <a:round/>
            <a:headEnd/>
            <a:tailEnd/>
          </a:ln>
        </p:spPr>
        <p:txBody>
          <a:bodyPr/>
          <a:lstStyle/>
          <a:p>
            <a:endParaRPr lang="en-US"/>
          </a:p>
        </p:txBody>
      </p:sp>
      <p:sp>
        <p:nvSpPr>
          <p:cNvPr id="81" name="Rectangle 6861"/>
          <p:cNvSpPr>
            <a:spLocks noChangeArrowheads="1"/>
          </p:cNvSpPr>
          <p:nvPr/>
        </p:nvSpPr>
        <p:spPr bwMode="auto">
          <a:xfrm>
            <a:off x="2197100" y="4197489"/>
            <a:ext cx="304800" cy="357188"/>
          </a:xfrm>
          <a:prstGeom prst="rect">
            <a:avLst/>
          </a:prstGeom>
          <a:solidFill>
            <a:srgbClr val="FFFFFF"/>
          </a:solidFill>
          <a:ln w="9525">
            <a:noFill/>
            <a:miter lim="800000"/>
            <a:headEnd/>
            <a:tailEnd/>
          </a:ln>
        </p:spPr>
        <p:txBody>
          <a:bodyPr/>
          <a:lstStyle/>
          <a:p>
            <a:pPr eaLnBrk="0" hangingPunct="0"/>
            <a:endParaRPr lang="en-US" sz="2000" b="1">
              <a:solidFill>
                <a:srgbClr val="000000"/>
              </a:solidFill>
              <a:ea typeface="ＭＳ Ｐゴシック"/>
              <a:cs typeface="ＭＳ Ｐゴシック"/>
            </a:endParaRPr>
          </a:p>
        </p:txBody>
      </p:sp>
      <p:sp>
        <p:nvSpPr>
          <p:cNvPr id="82" name="Rectangle 6862"/>
          <p:cNvSpPr>
            <a:spLocks noChangeArrowheads="1"/>
          </p:cNvSpPr>
          <p:nvPr/>
        </p:nvSpPr>
        <p:spPr bwMode="auto">
          <a:xfrm>
            <a:off x="2197100" y="4197489"/>
            <a:ext cx="304800" cy="357188"/>
          </a:xfrm>
          <a:prstGeom prst="rect">
            <a:avLst/>
          </a:prstGeom>
          <a:noFill/>
          <a:ln w="3175">
            <a:solidFill>
              <a:srgbClr val="000000"/>
            </a:solidFill>
            <a:miter lim="800000"/>
            <a:headEnd/>
            <a:tailEnd/>
          </a:ln>
        </p:spPr>
        <p:txBody>
          <a:bodyPr/>
          <a:lstStyle/>
          <a:p>
            <a:pPr eaLnBrk="0" hangingPunct="0"/>
            <a:endParaRPr lang="en-US" sz="2000" b="1">
              <a:solidFill>
                <a:srgbClr val="000000"/>
              </a:solidFill>
              <a:ea typeface="ＭＳ Ｐゴシック"/>
              <a:cs typeface="ＭＳ Ｐゴシック"/>
            </a:endParaRPr>
          </a:p>
        </p:txBody>
      </p:sp>
      <p:sp>
        <p:nvSpPr>
          <p:cNvPr id="83" name="Line 1659"/>
          <p:cNvSpPr>
            <a:spLocks noChangeShapeType="1"/>
          </p:cNvSpPr>
          <p:nvPr/>
        </p:nvSpPr>
        <p:spPr bwMode="auto">
          <a:xfrm>
            <a:off x="2416175" y="4457839"/>
            <a:ext cx="57150" cy="0"/>
          </a:xfrm>
          <a:prstGeom prst="line">
            <a:avLst/>
          </a:prstGeom>
          <a:noFill/>
          <a:ln w="3175">
            <a:solidFill>
              <a:srgbClr val="000000"/>
            </a:solidFill>
            <a:round/>
            <a:headEnd/>
            <a:tailEnd/>
          </a:ln>
        </p:spPr>
        <p:txBody>
          <a:bodyPr/>
          <a:lstStyle/>
          <a:p>
            <a:endParaRPr lang="en-US"/>
          </a:p>
        </p:txBody>
      </p:sp>
      <p:sp>
        <p:nvSpPr>
          <p:cNvPr id="84" name="Freeform 6864"/>
          <p:cNvSpPr>
            <a:spLocks/>
          </p:cNvSpPr>
          <p:nvPr/>
        </p:nvSpPr>
        <p:spPr bwMode="auto">
          <a:xfrm>
            <a:off x="2197100" y="4345127"/>
            <a:ext cx="57150" cy="61912"/>
          </a:xfrm>
          <a:custGeom>
            <a:avLst/>
            <a:gdLst>
              <a:gd name="T0" fmla="*/ 0 w 38"/>
              <a:gd name="T1" fmla="*/ 0 h 42"/>
              <a:gd name="T2" fmla="*/ 2147483647 w 38"/>
              <a:gd name="T3" fmla="*/ 2147483647 h 42"/>
              <a:gd name="T4" fmla="*/ 0 w 38"/>
              <a:gd name="T5" fmla="*/ 2147483647 h 42"/>
              <a:gd name="T6" fmla="*/ 0 60000 65536"/>
              <a:gd name="T7" fmla="*/ 0 60000 65536"/>
              <a:gd name="T8" fmla="*/ 0 60000 65536"/>
              <a:gd name="T9" fmla="*/ 0 w 38"/>
              <a:gd name="T10" fmla="*/ 0 h 42"/>
              <a:gd name="T11" fmla="*/ 38 w 38"/>
              <a:gd name="T12" fmla="*/ 42 h 42"/>
            </a:gdLst>
            <a:ahLst/>
            <a:cxnLst>
              <a:cxn ang="T6">
                <a:pos x="T0" y="T1"/>
              </a:cxn>
              <a:cxn ang="T7">
                <a:pos x="T2" y="T3"/>
              </a:cxn>
              <a:cxn ang="T8">
                <a:pos x="T4" y="T5"/>
              </a:cxn>
            </a:cxnLst>
            <a:rect l="T9" t="T10" r="T11" b="T12"/>
            <a:pathLst>
              <a:path w="38" h="42">
                <a:moveTo>
                  <a:pt x="0" y="0"/>
                </a:moveTo>
                <a:lnTo>
                  <a:pt x="38" y="20"/>
                </a:lnTo>
                <a:lnTo>
                  <a:pt x="0" y="42"/>
                </a:lnTo>
              </a:path>
            </a:pathLst>
          </a:custGeom>
          <a:noFill/>
          <a:ln w="3175">
            <a:solidFill>
              <a:srgbClr val="000000"/>
            </a:solidFill>
            <a:round/>
            <a:headEnd/>
            <a:tailEnd/>
          </a:ln>
        </p:spPr>
        <p:txBody>
          <a:bodyPr/>
          <a:lstStyle/>
          <a:p>
            <a:endParaRPr lang="en-US"/>
          </a:p>
        </p:txBody>
      </p:sp>
      <p:sp>
        <p:nvSpPr>
          <p:cNvPr id="85" name="Rectangle 6865"/>
          <p:cNvSpPr>
            <a:spLocks noChangeArrowheads="1"/>
          </p:cNvSpPr>
          <p:nvPr/>
        </p:nvSpPr>
        <p:spPr bwMode="auto">
          <a:xfrm>
            <a:off x="2422525" y="4453077"/>
            <a:ext cx="58738" cy="107950"/>
          </a:xfrm>
          <a:prstGeom prst="rect">
            <a:avLst/>
          </a:prstGeom>
          <a:noFill/>
          <a:ln w="9525">
            <a:noFill/>
            <a:miter lim="800000"/>
            <a:headEnd/>
            <a:tailEnd/>
          </a:ln>
        </p:spPr>
        <p:txBody>
          <a:bodyPr wrap="none" lIns="0" tIns="0" rIns="0" bIns="0">
            <a:spAutoFit/>
          </a:bodyPr>
          <a:lstStyle/>
          <a:p>
            <a:pPr eaLnBrk="0" hangingPunct="0"/>
            <a:r>
              <a:rPr lang="en-US" sz="600" i="1">
                <a:solidFill>
                  <a:srgbClr val="000000"/>
                </a:solidFill>
                <a:ea typeface="ＭＳ Ｐゴシック"/>
                <a:cs typeface="ＭＳ Ｐゴシック"/>
              </a:rPr>
              <a:t>Q</a:t>
            </a:r>
            <a:endParaRPr lang="en-US" sz="2000" b="1">
              <a:solidFill>
                <a:srgbClr val="000000"/>
              </a:solidFill>
              <a:ea typeface="ＭＳ Ｐゴシック"/>
              <a:cs typeface="ＭＳ Ｐゴシック"/>
            </a:endParaRPr>
          </a:p>
        </p:txBody>
      </p:sp>
      <p:sp>
        <p:nvSpPr>
          <p:cNvPr id="86" name="Rectangle 6866"/>
          <p:cNvSpPr>
            <a:spLocks noChangeArrowheads="1"/>
          </p:cNvSpPr>
          <p:nvPr/>
        </p:nvSpPr>
        <p:spPr bwMode="auto">
          <a:xfrm>
            <a:off x="2422525" y="4216539"/>
            <a:ext cx="58738" cy="109538"/>
          </a:xfrm>
          <a:prstGeom prst="rect">
            <a:avLst/>
          </a:prstGeom>
          <a:noFill/>
          <a:ln w="9525">
            <a:noFill/>
            <a:miter lim="800000"/>
            <a:headEnd/>
            <a:tailEnd/>
          </a:ln>
        </p:spPr>
        <p:txBody>
          <a:bodyPr wrap="none" lIns="0" tIns="0" rIns="0" bIns="0">
            <a:spAutoFit/>
          </a:bodyPr>
          <a:lstStyle/>
          <a:p>
            <a:pPr eaLnBrk="0" hangingPunct="0"/>
            <a:r>
              <a:rPr lang="en-US" sz="600" i="1">
                <a:solidFill>
                  <a:srgbClr val="000000"/>
                </a:solidFill>
                <a:ea typeface="ＭＳ Ｐゴシック"/>
                <a:cs typeface="ＭＳ Ｐゴシック"/>
              </a:rPr>
              <a:t>Q</a:t>
            </a:r>
            <a:endParaRPr lang="en-US" sz="2000" b="1">
              <a:solidFill>
                <a:srgbClr val="000000"/>
              </a:solidFill>
              <a:ea typeface="ＭＳ Ｐゴシック"/>
              <a:cs typeface="ＭＳ Ｐゴシック"/>
            </a:endParaRPr>
          </a:p>
        </p:txBody>
      </p:sp>
      <p:sp>
        <p:nvSpPr>
          <p:cNvPr id="87" name="Rectangle 6867"/>
          <p:cNvSpPr>
            <a:spLocks noChangeArrowheads="1"/>
          </p:cNvSpPr>
          <p:nvPr/>
        </p:nvSpPr>
        <p:spPr bwMode="auto">
          <a:xfrm>
            <a:off x="2316163" y="4207014"/>
            <a:ext cx="74612" cy="53975"/>
          </a:xfrm>
          <a:prstGeom prst="rect">
            <a:avLst/>
          </a:prstGeom>
          <a:noFill/>
          <a:ln w="9525">
            <a:noFill/>
            <a:miter lim="800000"/>
            <a:headEnd/>
            <a:tailEnd/>
          </a:ln>
        </p:spPr>
        <p:txBody>
          <a:bodyPr wrap="none" lIns="0" tIns="0" rIns="0" bIns="0">
            <a:spAutoFit/>
          </a:bodyPr>
          <a:lstStyle/>
          <a:p>
            <a:pPr eaLnBrk="0" hangingPunct="0"/>
            <a:r>
              <a:rPr lang="en-US" sz="300">
                <a:solidFill>
                  <a:srgbClr val="000000"/>
                </a:solidFill>
                <a:ea typeface="ＭＳ Ｐゴシック"/>
                <a:cs typeface="ＭＳ Ｐゴシック"/>
              </a:rPr>
              <a:t>SET</a:t>
            </a:r>
            <a:endParaRPr lang="en-US" sz="2000" b="1">
              <a:solidFill>
                <a:srgbClr val="000000"/>
              </a:solidFill>
              <a:ea typeface="ＭＳ Ｐゴシック"/>
              <a:cs typeface="ＭＳ Ｐゴシック"/>
            </a:endParaRPr>
          </a:p>
        </p:txBody>
      </p:sp>
      <p:sp>
        <p:nvSpPr>
          <p:cNvPr id="88" name="Rectangle 6868"/>
          <p:cNvSpPr>
            <a:spLocks noChangeArrowheads="1"/>
          </p:cNvSpPr>
          <p:nvPr/>
        </p:nvSpPr>
        <p:spPr bwMode="auto">
          <a:xfrm>
            <a:off x="2316163" y="4481652"/>
            <a:ext cx="74612" cy="53975"/>
          </a:xfrm>
          <a:prstGeom prst="rect">
            <a:avLst/>
          </a:prstGeom>
          <a:noFill/>
          <a:ln w="9525">
            <a:noFill/>
            <a:miter lim="800000"/>
            <a:headEnd/>
            <a:tailEnd/>
          </a:ln>
        </p:spPr>
        <p:txBody>
          <a:bodyPr wrap="none" lIns="0" tIns="0" rIns="0" bIns="0">
            <a:spAutoFit/>
          </a:bodyPr>
          <a:lstStyle/>
          <a:p>
            <a:pPr eaLnBrk="0" hangingPunct="0"/>
            <a:r>
              <a:rPr lang="en-US" sz="300">
                <a:solidFill>
                  <a:srgbClr val="000000"/>
                </a:solidFill>
                <a:ea typeface="ＭＳ Ｐゴシック"/>
                <a:cs typeface="ＭＳ Ｐゴシック"/>
              </a:rPr>
              <a:t>CLR</a:t>
            </a:r>
            <a:endParaRPr lang="en-US" sz="2000" b="1">
              <a:solidFill>
                <a:srgbClr val="000000"/>
              </a:solidFill>
              <a:ea typeface="ＭＳ Ｐゴシック"/>
              <a:cs typeface="ＭＳ Ｐゴシック"/>
            </a:endParaRPr>
          </a:p>
        </p:txBody>
      </p:sp>
      <p:sp>
        <p:nvSpPr>
          <p:cNvPr id="89" name="Rectangle 6869"/>
          <p:cNvSpPr>
            <a:spLocks noChangeArrowheads="1"/>
          </p:cNvSpPr>
          <p:nvPr/>
        </p:nvSpPr>
        <p:spPr bwMode="auto">
          <a:xfrm>
            <a:off x="2230438" y="4219714"/>
            <a:ext cx="50800" cy="107950"/>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ea typeface="ＭＳ Ｐゴシック"/>
                <a:cs typeface="ＭＳ Ｐゴシック"/>
              </a:rPr>
              <a:t>S</a:t>
            </a:r>
            <a:endParaRPr lang="en-US" sz="2000" b="1">
              <a:solidFill>
                <a:srgbClr val="000000"/>
              </a:solidFill>
              <a:ea typeface="ＭＳ Ｐゴシック"/>
              <a:cs typeface="ＭＳ Ｐゴシック"/>
            </a:endParaRPr>
          </a:p>
        </p:txBody>
      </p:sp>
      <p:sp>
        <p:nvSpPr>
          <p:cNvPr id="90" name="Rectangle 6870"/>
          <p:cNvSpPr>
            <a:spLocks noChangeArrowheads="1"/>
          </p:cNvSpPr>
          <p:nvPr/>
        </p:nvSpPr>
        <p:spPr bwMode="auto">
          <a:xfrm>
            <a:off x="2236788" y="4453077"/>
            <a:ext cx="55562" cy="107950"/>
          </a:xfrm>
          <a:prstGeom prst="rect">
            <a:avLst/>
          </a:prstGeom>
          <a:noFill/>
          <a:ln w="9525">
            <a:noFill/>
            <a:miter lim="800000"/>
            <a:headEnd/>
            <a:tailEnd/>
          </a:ln>
        </p:spPr>
        <p:txBody>
          <a:bodyPr wrap="none" lIns="0" tIns="0" rIns="0" bIns="0">
            <a:spAutoFit/>
          </a:bodyPr>
          <a:lstStyle/>
          <a:p>
            <a:pPr eaLnBrk="0" hangingPunct="0"/>
            <a:r>
              <a:rPr lang="en-US" sz="600">
                <a:solidFill>
                  <a:srgbClr val="000000"/>
                </a:solidFill>
                <a:ea typeface="ＭＳ Ｐゴシック"/>
                <a:cs typeface="ＭＳ Ｐゴシック"/>
              </a:rPr>
              <a:t>R</a:t>
            </a:r>
            <a:endParaRPr lang="en-US" sz="2000" b="1">
              <a:solidFill>
                <a:srgbClr val="000000"/>
              </a:solidFill>
              <a:ea typeface="ＭＳ Ｐゴシック"/>
              <a:cs typeface="ＭＳ Ｐゴシック"/>
            </a:endParaRPr>
          </a:p>
        </p:txBody>
      </p:sp>
      <p:sp>
        <p:nvSpPr>
          <p:cNvPr id="91" name="Freeform 6871"/>
          <p:cNvSpPr>
            <a:spLocks/>
          </p:cNvSpPr>
          <p:nvPr/>
        </p:nvSpPr>
        <p:spPr bwMode="auto">
          <a:xfrm>
            <a:off x="3224213" y="4414977"/>
            <a:ext cx="219075" cy="212725"/>
          </a:xfrm>
          <a:custGeom>
            <a:avLst/>
            <a:gdLst>
              <a:gd name="T0" fmla="*/ 0 w 146"/>
              <a:gd name="T1" fmla="*/ 0 h 146"/>
              <a:gd name="T2" fmla="*/ 2147483647 w 146"/>
              <a:gd name="T3" fmla="*/ 2147483647 h 146"/>
              <a:gd name="T4" fmla="*/ 0 w 146"/>
              <a:gd name="T5" fmla="*/ 2147483647 h 146"/>
              <a:gd name="T6" fmla="*/ 0 w 146"/>
              <a:gd name="T7" fmla="*/ 0 h 146"/>
              <a:gd name="T8" fmla="*/ 0 60000 65536"/>
              <a:gd name="T9" fmla="*/ 0 60000 65536"/>
              <a:gd name="T10" fmla="*/ 0 60000 65536"/>
              <a:gd name="T11" fmla="*/ 0 60000 65536"/>
              <a:gd name="T12" fmla="*/ 0 w 146"/>
              <a:gd name="T13" fmla="*/ 0 h 146"/>
              <a:gd name="T14" fmla="*/ 146 w 146"/>
              <a:gd name="T15" fmla="*/ 146 h 146"/>
            </a:gdLst>
            <a:ahLst/>
            <a:cxnLst>
              <a:cxn ang="T8">
                <a:pos x="T0" y="T1"/>
              </a:cxn>
              <a:cxn ang="T9">
                <a:pos x="T2" y="T3"/>
              </a:cxn>
              <a:cxn ang="T10">
                <a:pos x="T4" y="T5"/>
              </a:cxn>
              <a:cxn ang="T11">
                <a:pos x="T6" y="T7"/>
              </a:cxn>
            </a:cxnLst>
            <a:rect l="T12" t="T13" r="T14" b="T15"/>
            <a:pathLst>
              <a:path w="146" h="146">
                <a:moveTo>
                  <a:pt x="0" y="0"/>
                </a:moveTo>
                <a:lnTo>
                  <a:pt x="146" y="73"/>
                </a:lnTo>
                <a:lnTo>
                  <a:pt x="0" y="146"/>
                </a:lnTo>
                <a:lnTo>
                  <a:pt x="0" y="0"/>
                </a:lnTo>
                <a:close/>
              </a:path>
            </a:pathLst>
          </a:custGeom>
          <a:solidFill>
            <a:srgbClr val="FFFFFF"/>
          </a:solidFill>
          <a:ln w="9525">
            <a:noFill/>
            <a:round/>
            <a:headEnd/>
            <a:tailEnd/>
          </a:ln>
        </p:spPr>
        <p:txBody>
          <a:bodyPr/>
          <a:lstStyle/>
          <a:p>
            <a:endParaRPr lang="en-US"/>
          </a:p>
        </p:txBody>
      </p:sp>
      <p:sp>
        <p:nvSpPr>
          <p:cNvPr id="92" name="Freeform 6872"/>
          <p:cNvSpPr>
            <a:spLocks/>
          </p:cNvSpPr>
          <p:nvPr/>
        </p:nvSpPr>
        <p:spPr bwMode="auto">
          <a:xfrm>
            <a:off x="3224213" y="4414977"/>
            <a:ext cx="219075" cy="212725"/>
          </a:xfrm>
          <a:custGeom>
            <a:avLst/>
            <a:gdLst>
              <a:gd name="T0" fmla="*/ 0 w 146"/>
              <a:gd name="T1" fmla="*/ 0 h 146"/>
              <a:gd name="T2" fmla="*/ 2147483647 w 146"/>
              <a:gd name="T3" fmla="*/ 2147483647 h 146"/>
              <a:gd name="T4" fmla="*/ 0 w 146"/>
              <a:gd name="T5" fmla="*/ 2147483647 h 146"/>
              <a:gd name="T6" fmla="*/ 0 w 146"/>
              <a:gd name="T7" fmla="*/ 0 h 146"/>
              <a:gd name="T8" fmla="*/ 0 60000 65536"/>
              <a:gd name="T9" fmla="*/ 0 60000 65536"/>
              <a:gd name="T10" fmla="*/ 0 60000 65536"/>
              <a:gd name="T11" fmla="*/ 0 60000 65536"/>
              <a:gd name="T12" fmla="*/ 0 w 146"/>
              <a:gd name="T13" fmla="*/ 0 h 146"/>
              <a:gd name="T14" fmla="*/ 146 w 146"/>
              <a:gd name="T15" fmla="*/ 146 h 146"/>
            </a:gdLst>
            <a:ahLst/>
            <a:cxnLst>
              <a:cxn ang="T8">
                <a:pos x="T0" y="T1"/>
              </a:cxn>
              <a:cxn ang="T9">
                <a:pos x="T2" y="T3"/>
              </a:cxn>
              <a:cxn ang="T10">
                <a:pos x="T4" y="T5"/>
              </a:cxn>
              <a:cxn ang="T11">
                <a:pos x="T6" y="T7"/>
              </a:cxn>
            </a:cxnLst>
            <a:rect l="T12" t="T13" r="T14" b="T15"/>
            <a:pathLst>
              <a:path w="146" h="146">
                <a:moveTo>
                  <a:pt x="0" y="0"/>
                </a:moveTo>
                <a:lnTo>
                  <a:pt x="146" y="73"/>
                </a:lnTo>
                <a:lnTo>
                  <a:pt x="0" y="146"/>
                </a:lnTo>
                <a:lnTo>
                  <a:pt x="0" y="0"/>
                </a:lnTo>
                <a:close/>
              </a:path>
            </a:pathLst>
          </a:custGeom>
          <a:noFill/>
          <a:ln w="3175">
            <a:solidFill>
              <a:srgbClr val="000000"/>
            </a:solidFill>
            <a:round/>
            <a:headEnd/>
            <a:tailEnd/>
          </a:ln>
        </p:spPr>
        <p:txBody>
          <a:bodyPr/>
          <a:lstStyle/>
          <a:p>
            <a:endParaRPr lang="en-US"/>
          </a:p>
        </p:txBody>
      </p:sp>
      <p:sp>
        <p:nvSpPr>
          <p:cNvPr id="93" name="Freeform 6873"/>
          <p:cNvSpPr>
            <a:spLocks/>
          </p:cNvSpPr>
          <p:nvPr/>
        </p:nvSpPr>
        <p:spPr bwMode="auto">
          <a:xfrm>
            <a:off x="2501900" y="4257814"/>
            <a:ext cx="207963" cy="7938"/>
          </a:xfrm>
          <a:custGeom>
            <a:avLst/>
            <a:gdLst>
              <a:gd name="T0" fmla="*/ 0 w 138"/>
              <a:gd name="T1" fmla="*/ 0 h 5"/>
              <a:gd name="T2" fmla="*/ 2147483647 w 138"/>
              <a:gd name="T3" fmla="*/ 0 h 5"/>
              <a:gd name="T4" fmla="*/ 2147483647 w 138"/>
              <a:gd name="T5" fmla="*/ 2147483647 h 5"/>
              <a:gd name="T6" fmla="*/ 2147483647 w 138"/>
              <a:gd name="T7" fmla="*/ 2147483647 h 5"/>
              <a:gd name="T8" fmla="*/ 0 60000 65536"/>
              <a:gd name="T9" fmla="*/ 0 60000 65536"/>
              <a:gd name="T10" fmla="*/ 0 60000 65536"/>
              <a:gd name="T11" fmla="*/ 0 60000 65536"/>
              <a:gd name="T12" fmla="*/ 0 w 138"/>
              <a:gd name="T13" fmla="*/ 0 h 5"/>
              <a:gd name="T14" fmla="*/ 138 w 138"/>
              <a:gd name="T15" fmla="*/ 5 h 5"/>
            </a:gdLst>
            <a:ahLst/>
            <a:cxnLst>
              <a:cxn ang="T8">
                <a:pos x="T0" y="T1"/>
              </a:cxn>
              <a:cxn ang="T9">
                <a:pos x="T2" y="T3"/>
              </a:cxn>
              <a:cxn ang="T10">
                <a:pos x="T4" y="T5"/>
              </a:cxn>
              <a:cxn ang="T11">
                <a:pos x="T6" y="T7"/>
              </a:cxn>
            </a:cxnLst>
            <a:rect l="T12" t="T13" r="T14" b="T15"/>
            <a:pathLst>
              <a:path w="138" h="5">
                <a:moveTo>
                  <a:pt x="0" y="0"/>
                </a:moveTo>
                <a:lnTo>
                  <a:pt x="74" y="0"/>
                </a:lnTo>
                <a:lnTo>
                  <a:pt x="74" y="5"/>
                </a:lnTo>
                <a:lnTo>
                  <a:pt x="138" y="5"/>
                </a:lnTo>
              </a:path>
            </a:pathLst>
          </a:custGeom>
          <a:noFill/>
          <a:ln w="3175">
            <a:solidFill>
              <a:srgbClr val="000000"/>
            </a:solidFill>
            <a:round/>
            <a:headEnd/>
            <a:tailEnd/>
          </a:ln>
        </p:spPr>
        <p:txBody>
          <a:bodyPr/>
          <a:lstStyle/>
          <a:p>
            <a:endParaRPr lang="en-US"/>
          </a:p>
        </p:txBody>
      </p:sp>
      <p:sp>
        <p:nvSpPr>
          <p:cNvPr id="94" name="Freeform 6874"/>
          <p:cNvSpPr>
            <a:spLocks/>
          </p:cNvSpPr>
          <p:nvPr/>
        </p:nvSpPr>
        <p:spPr bwMode="auto">
          <a:xfrm>
            <a:off x="1755775" y="4272102"/>
            <a:ext cx="220663" cy="214312"/>
          </a:xfrm>
          <a:custGeom>
            <a:avLst/>
            <a:gdLst>
              <a:gd name="T0" fmla="*/ 0 w 146"/>
              <a:gd name="T1" fmla="*/ 2147483647 h 147"/>
              <a:gd name="T2" fmla="*/ 2147483647 w 146"/>
              <a:gd name="T3" fmla="*/ 2147483647 h 147"/>
              <a:gd name="T4" fmla="*/ 2147483647 w 146"/>
              <a:gd name="T5" fmla="*/ 2147483647 h 147"/>
              <a:gd name="T6" fmla="*/ 2147483647 w 146"/>
              <a:gd name="T7" fmla="*/ 2147483647 h 147"/>
              <a:gd name="T8" fmla="*/ 2147483647 w 146"/>
              <a:gd name="T9" fmla="*/ 2147483647 h 147"/>
              <a:gd name="T10" fmla="*/ 2147483647 w 146"/>
              <a:gd name="T11" fmla="*/ 2147483647 h 147"/>
              <a:gd name="T12" fmla="*/ 2147483647 w 146"/>
              <a:gd name="T13" fmla="*/ 2147483647 h 147"/>
              <a:gd name="T14" fmla="*/ 2147483647 w 146"/>
              <a:gd name="T15" fmla="*/ 2147483647 h 147"/>
              <a:gd name="T16" fmla="*/ 2147483647 w 146"/>
              <a:gd name="T17" fmla="*/ 2147483647 h 147"/>
              <a:gd name="T18" fmla="*/ 2147483647 w 146"/>
              <a:gd name="T19" fmla="*/ 2147483647 h 147"/>
              <a:gd name="T20" fmla="*/ 2147483647 w 146"/>
              <a:gd name="T21" fmla="*/ 2147483647 h 147"/>
              <a:gd name="T22" fmla="*/ 2147483647 w 146"/>
              <a:gd name="T23" fmla="*/ 2147483647 h 147"/>
              <a:gd name="T24" fmla="*/ 2147483647 w 146"/>
              <a:gd name="T25" fmla="*/ 2147483647 h 147"/>
              <a:gd name="T26" fmla="*/ 2147483647 w 146"/>
              <a:gd name="T27" fmla="*/ 2147483647 h 147"/>
              <a:gd name="T28" fmla="*/ 2147483647 w 146"/>
              <a:gd name="T29" fmla="*/ 2147483647 h 147"/>
              <a:gd name="T30" fmla="*/ 2147483647 w 146"/>
              <a:gd name="T31" fmla="*/ 2147483647 h 147"/>
              <a:gd name="T32" fmla="*/ 2147483647 w 146"/>
              <a:gd name="T33" fmla="*/ 2147483647 h 147"/>
              <a:gd name="T34" fmla="*/ 2147483647 w 146"/>
              <a:gd name="T35" fmla="*/ 2147483647 h 147"/>
              <a:gd name="T36" fmla="*/ 2147483647 w 146"/>
              <a:gd name="T37" fmla="*/ 2147483647 h 147"/>
              <a:gd name="T38" fmla="*/ 2147483647 w 146"/>
              <a:gd name="T39" fmla="*/ 2147483647 h 147"/>
              <a:gd name="T40" fmla="*/ 2147483647 w 146"/>
              <a:gd name="T41" fmla="*/ 2147483647 h 147"/>
              <a:gd name="T42" fmla="*/ 2147483647 w 146"/>
              <a:gd name="T43" fmla="*/ 2147483647 h 147"/>
              <a:gd name="T44" fmla="*/ 2147483647 w 146"/>
              <a:gd name="T45" fmla="*/ 2147483647 h 147"/>
              <a:gd name="T46" fmla="*/ 2147483647 w 146"/>
              <a:gd name="T47" fmla="*/ 2147483647 h 147"/>
              <a:gd name="T48" fmla="*/ 2147483647 w 146"/>
              <a:gd name="T49" fmla="*/ 2147483647 h 147"/>
              <a:gd name="T50" fmla="*/ 2147483647 w 146"/>
              <a:gd name="T51" fmla="*/ 0 h 147"/>
              <a:gd name="T52" fmla="*/ 2147483647 w 146"/>
              <a:gd name="T53" fmla="*/ 2147483647 h 147"/>
              <a:gd name="T54" fmla="*/ 2147483647 w 146"/>
              <a:gd name="T55" fmla="*/ 2147483647 h 147"/>
              <a:gd name="T56" fmla="*/ 2147483647 w 146"/>
              <a:gd name="T57" fmla="*/ 2147483647 h 147"/>
              <a:gd name="T58" fmla="*/ 2147483647 w 146"/>
              <a:gd name="T59" fmla="*/ 2147483647 h 147"/>
              <a:gd name="T60" fmla="*/ 2147483647 w 146"/>
              <a:gd name="T61" fmla="*/ 2147483647 h 147"/>
              <a:gd name="T62" fmla="*/ 2147483647 w 146"/>
              <a:gd name="T63" fmla="*/ 2147483647 h 147"/>
              <a:gd name="T64" fmla="*/ 2147483647 w 146"/>
              <a:gd name="T65" fmla="*/ 2147483647 h 147"/>
              <a:gd name="T66" fmla="*/ 0 w 146"/>
              <a:gd name="T67" fmla="*/ 2147483647 h 1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6"/>
              <a:gd name="T103" fmla="*/ 0 h 147"/>
              <a:gd name="T104" fmla="*/ 146 w 146"/>
              <a:gd name="T105" fmla="*/ 147 h 1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6" h="147">
                <a:moveTo>
                  <a:pt x="0" y="73"/>
                </a:moveTo>
                <a:lnTo>
                  <a:pt x="1" y="89"/>
                </a:lnTo>
                <a:lnTo>
                  <a:pt x="5" y="103"/>
                </a:lnTo>
                <a:lnTo>
                  <a:pt x="13" y="115"/>
                </a:lnTo>
                <a:lnTo>
                  <a:pt x="21" y="125"/>
                </a:lnTo>
                <a:lnTo>
                  <a:pt x="32" y="134"/>
                </a:lnTo>
                <a:lnTo>
                  <a:pt x="44" y="141"/>
                </a:lnTo>
                <a:lnTo>
                  <a:pt x="58" y="146"/>
                </a:lnTo>
                <a:lnTo>
                  <a:pt x="73" y="147"/>
                </a:lnTo>
                <a:lnTo>
                  <a:pt x="87" y="146"/>
                </a:lnTo>
                <a:lnTo>
                  <a:pt x="101" y="141"/>
                </a:lnTo>
                <a:lnTo>
                  <a:pt x="114" y="134"/>
                </a:lnTo>
                <a:lnTo>
                  <a:pt x="125" y="125"/>
                </a:lnTo>
                <a:lnTo>
                  <a:pt x="133" y="115"/>
                </a:lnTo>
                <a:lnTo>
                  <a:pt x="140" y="103"/>
                </a:lnTo>
                <a:lnTo>
                  <a:pt x="144" y="89"/>
                </a:lnTo>
                <a:lnTo>
                  <a:pt x="146" y="73"/>
                </a:lnTo>
                <a:lnTo>
                  <a:pt x="144" y="59"/>
                </a:lnTo>
                <a:lnTo>
                  <a:pt x="140" y="45"/>
                </a:lnTo>
                <a:lnTo>
                  <a:pt x="133" y="33"/>
                </a:lnTo>
                <a:lnTo>
                  <a:pt x="125" y="22"/>
                </a:lnTo>
                <a:lnTo>
                  <a:pt x="114" y="13"/>
                </a:lnTo>
                <a:lnTo>
                  <a:pt x="101" y="7"/>
                </a:lnTo>
                <a:lnTo>
                  <a:pt x="87" y="2"/>
                </a:lnTo>
                <a:lnTo>
                  <a:pt x="73" y="0"/>
                </a:lnTo>
                <a:lnTo>
                  <a:pt x="58" y="2"/>
                </a:lnTo>
                <a:lnTo>
                  <a:pt x="44" y="7"/>
                </a:lnTo>
                <a:lnTo>
                  <a:pt x="32" y="13"/>
                </a:lnTo>
                <a:lnTo>
                  <a:pt x="21" y="22"/>
                </a:lnTo>
                <a:lnTo>
                  <a:pt x="13" y="33"/>
                </a:lnTo>
                <a:lnTo>
                  <a:pt x="5" y="45"/>
                </a:lnTo>
                <a:lnTo>
                  <a:pt x="1" y="59"/>
                </a:lnTo>
                <a:lnTo>
                  <a:pt x="0" y="73"/>
                </a:lnTo>
                <a:close/>
              </a:path>
            </a:pathLst>
          </a:custGeom>
          <a:solidFill>
            <a:srgbClr val="FFFFFF"/>
          </a:solidFill>
          <a:ln w="9525">
            <a:noFill/>
            <a:round/>
            <a:headEnd/>
            <a:tailEnd/>
          </a:ln>
        </p:spPr>
        <p:txBody>
          <a:bodyPr/>
          <a:lstStyle/>
          <a:p>
            <a:endParaRPr lang="en-US"/>
          </a:p>
        </p:txBody>
      </p:sp>
      <p:sp>
        <p:nvSpPr>
          <p:cNvPr id="95" name="Freeform 6875"/>
          <p:cNvSpPr>
            <a:spLocks/>
          </p:cNvSpPr>
          <p:nvPr/>
        </p:nvSpPr>
        <p:spPr bwMode="auto">
          <a:xfrm>
            <a:off x="1755775" y="4272102"/>
            <a:ext cx="220663" cy="214312"/>
          </a:xfrm>
          <a:custGeom>
            <a:avLst/>
            <a:gdLst>
              <a:gd name="T0" fmla="*/ 0 w 146"/>
              <a:gd name="T1" fmla="*/ 2147483647 h 147"/>
              <a:gd name="T2" fmla="*/ 2147483647 w 146"/>
              <a:gd name="T3" fmla="*/ 2147483647 h 147"/>
              <a:gd name="T4" fmla="*/ 2147483647 w 146"/>
              <a:gd name="T5" fmla="*/ 2147483647 h 147"/>
              <a:gd name="T6" fmla="*/ 2147483647 w 146"/>
              <a:gd name="T7" fmla="*/ 2147483647 h 147"/>
              <a:gd name="T8" fmla="*/ 2147483647 w 146"/>
              <a:gd name="T9" fmla="*/ 2147483647 h 147"/>
              <a:gd name="T10" fmla="*/ 2147483647 w 146"/>
              <a:gd name="T11" fmla="*/ 2147483647 h 147"/>
              <a:gd name="T12" fmla="*/ 2147483647 w 146"/>
              <a:gd name="T13" fmla="*/ 2147483647 h 147"/>
              <a:gd name="T14" fmla="*/ 2147483647 w 146"/>
              <a:gd name="T15" fmla="*/ 2147483647 h 147"/>
              <a:gd name="T16" fmla="*/ 2147483647 w 146"/>
              <a:gd name="T17" fmla="*/ 2147483647 h 147"/>
              <a:gd name="T18" fmla="*/ 2147483647 w 146"/>
              <a:gd name="T19" fmla="*/ 2147483647 h 147"/>
              <a:gd name="T20" fmla="*/ 2147483647 w 146"/>
              <a:gd name="T21" fmla="*/ 2147483647 h 147"/>
              <a:gd name="T22" fmla="*/ 2147483647 w 146"/>
              <a:gd name="T23" fmla="*/ 2147483647 h 147"/>
              <a:gd name="T24" fmla="*/ 2147483647 w 146"/>
              <a:gd name="T25" fmla="*/ 2147483647 h 147"/>
              <a:gd name="T26" fmla="*/ 2147483647 w 146"/>
              <a:gd name="T27" fmla="*/ 2147483647 h 147"/>
              <a:gd name="T28" fmla="*/ 2147483647 w 146"/>
              <a:gd name="T29" fmla="*/ 2147483647 h 147"/>
              <a:gd name="T30" fmla="*/ 2147483647 w 146"/>
              <a:gd name="T31" fmla="*/ 2147483647 h 147"/>
              <a:gd name="T32" fmla="*/ 2147483647 w 146"/>
              <a:gd name="T33" fmla="*/ 2147483647 h 147"/>
              <a:gd name="T34" fmla="*/ 2147483647 w 146"/>
              <a:gd name="T35" fmla="*/ 2147483647 h 147"/>
              <a:gd name="T36" fmla="*/ 2147483647 w 146"/>
              <a:gd name="T37" fmla="*/ 2147483647 h 147"/>
              <a:gd name="T38" fmla="*/ 2147483647 w 146"/>
              <a:gd name="T39" fmla="*/ 2147483647 h 147"/>
              <a:gd name="T40" fmla="*/ 2147483647 w 146"/>
              <a:gd name="T41" fmla="*/ 2147483647 h 147"/>
              <a:gd name="T42" fmla="*/ 2147483647 w 146"/>
              <a:gd name="T43" fmla="*/ 2147483647 h 147"/>
              <a:gd name="T44" fmla="*/ 2147483647 w 146"/>
              <a:gd name="T45" fmla="*/ 2147483647 h 147"/>
              <a:gd name="T46" fmla="*/ 2147483647 w 146"/>
              <a:gd name="T47" fmla="*/ 2147483647 h 147"/>
              <a:gd name="T48" fmla="*/ 2147483647 w 146"/>
              <a:gd name="T49" fmla="*/ 2147483647 h 147"/>
              <a:gd name="T50" fmla="*/ 2147483647 w 146"/>
              <a:gd name="T51" fmla="*/ 0 h 147"/>
              <a:gd name="T52" fmla="*/ 2147483647 w 146"/>
              <a:gd name="T53" fmla="*/ 2147483647 h 147"/>
              <a:gd name="T54" fmla="*/ 2147483647 w 146"/>
              <a:gd name="T55" fmla="*/ 2147483647 h 147"/>
              <a:gd name="T56" fmla="*/ 2147483647 w 146"/>
              <a:gd name="T57" fmla="*/ 2147483647 h 147"/>
              <a:gd name="T58" fmla="*/ 2147483647 w 146"/>
              <a:gd name="T59" fmla="*/ 2147483647 h 147"/>
              <a:gd name="T60" fmla="*/ 2147483647 w 146"/>
              <a:gd name="T61" fmla="*/ 2147483647 h 147"/>
              <a:gd name="T62" fmla="*/ 2147483647 w 146"/>
              <a:gd name="T63" fmla="*/ 2147483647 h 147"/>
              <a:gd name="T64" fmla="*/ 2147483647 w 146"/>
              <a:gd name="T65" fmla="*/ 2147483647 h 147"/>
              <a:gd name="T66" fmla="*/ 0 w 146"/>
              <a:gd name="T67" fmla="*/ 2147483647 h 1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6"/>
              <a:gd name="T103" fmla="*/ 0 h 147"/>
              <a:gd name="T104" fmla="*/ 146 w 146"/>
              <a:gd name="T105" fmla="*/ 147 h 1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6" h="147">
                <a:moveTo>
                  <a:pt x="0" y="73"/>
                </a:moveTo>
                <a:lnTo>
                  <a:pt x="1" y="89"/>
                </a:lnTo>
                <a:lnTo>
                  <a:pt x="5" y="103"/>
                </a:lnTo>
                <a:lnTo>
                  <a:pt x="13" y="115"/>
                </a:lnTo>
                <a:lnTo>
                  <a:pt x="21" y="125"/>
                </a:lnTo>
                <a:lnTo>
                  <a:pt x="32" y="134"/>
                </a:lnTo>
                <a:lnTo>
                  <a:pt x="44" y="141"/>
                </a:lnTo>
                <a:lnTo>
                  <a:pt x="58" y="146"/>
                </a:lnTo>
                <a:lnTo>
                  <a:pt x="73" y="147"/>
                </a:lnTo>
                <a:lnTo>
                  <a:pt x="87" y="146"/>
                </a:lnTo>
                <a:lnTo>
                  <a:pt x="101" y="141"/>
                </a:lnTo>
                <a:lnTo>
                  <a:pt x="114" y="134"/>
                </a:lnTo>
                <a:lnTo>
                  <a:pt x="125" y="125"/>
                </a:lnTo>
                <a:lnTo>
                  <a:pt x="133" y="115"/>
                </a:lnTo>
                <a:lnTo>
                  <a:pt x="140" y="103"/>
                </a:lnTo>
                <a:lnTo>
                  <a:pt x="144" y="89"/>
                </a:lnTo>
                <a:lnTo>
                  <a:pt x="146" y="73"/>
                </a:lnTo>
                <a:lnTo>
                  <a:pt x="144" y="59"/>
                </a:lnTo>
                <a:lnTo>
                  <a:pt x="140" y="45"/>
                </a:lnTo>
                <a:lnTo>
                  <a:pt x="133" y="33"/>
                </a:lnTo>
                <a:lnTo>
                  <a:pt x="125" y="22"/>
                </a:lnTo>
                <a:lnTo>
                  <a:pt x="114" y="13"/>
                </a:lnTo>
                <a:lnTo>
                  <a:pt x="101" y="7"/>
                </a:lnTo>
                <a:lnTo>
                  <a:pt x="87" y="2"/>
                </a:lnTo>
                <a:lnTo>
                  <a:pt x="73" y="0"/>
                </a:lnTo>
                <a:lnTo>
                  <a:pt x="58" y="2"/>
                </a:lnTo>
                <a:lnTo>
                  <a:pt x="44" y="7"/>
                </a:lnTo>
                <a:lnTo>
                  <a:pt x="32" y="13"/>
                </a:lnTo>
                <a:lnTo>
                  <a:pt x="21" y="22"/>
                </a:lnTo>
                <a:lnTo>
                  <a:pt x="13" y="33"/>
                </a:lnTo>
                <a:lnTo>
                  <a:pt x="5" y="45"/>
                </a:lnTo>
                <a:lnTo>
                  <a:pt x="1" y="59"/>
                </a:lnTo>
                <a:lnTo>
                  <a:pt x="0" y="73"/>
                </a:lnTo>
              </a:path>
            </a:pathLst>
          </a:custGeom>
          <a:noFill/>
          <a:ln w="3175">
            <a:solidFill>
              <a:srgbClr val="000000"/>
            </a:solidFill>
            <a:round/>
            <a:headEnd/>
            <a:tailEnd/>
          </a:ln>
        </p:spPr>
        <p:txBody>
          <a:bodyPr/>
          <a:lstStyle/>
          <a:p>
            <a:endParaRPr lang="en-US"/>
          </a:p>
        </p:txBody>
      </p:sp>
      <p:sp>
        <p:nvSpPr>
          <p:cNvPr id="96" name="Freeform 6876"/>
          <p:cNvSpPr>
            <a:spLocks/>
          </p:cNvSpPr>
          <p:nvPr/>
        </p:nvSpPr>
        <p:spPr bwMode="auto">
          <a:xfrm>
            <a:off x="1800225" y="4337189"/>
            <a:ext cx="131763" cy="85725"/>
          </a:xfrm>
          <a:custGeom>
            <a:avLst/>
            <a:gdLst>
              <a:gd name="T0" fmla="*/ 0 w 87"/>
              <a:gd name="T1" fmla="*/ 2147483647 h 59"/>
              <a:gd name="T2" fmla="*/ 0 w 87"/>
              <a:gd name="T3" fmla="*/ 0 h 59"/>
              <a:gd name="T4" fmla="*/ 2147483647 w 87"/>
              <a:gd name="T5" fmla="*/ 0 h 59"/>
              <a:gd name="T6" fmla="*/ 2147483647 w 87"/>
              <a:gd name="T7" fmla="*/ 2147483647 h 59"/>
              <a:gd name="T8" fmla="*/ 2147483647 w 87"/>
              <a:gd name="T9" fmla="*/ 2147483647 h 59"/>
              <a:gd name="T10" fmla="*/ 2147483647 w 87"/>
              <a:gd name="T11" fmla="*/ 0 h 59"/>
              <a:gd name="T12" fmla="*/ 2147483647 w 87"/>
              <a:gd name="T13" fmla="*/ 0 h 59"/>
              <a:gd name="T14" fmla="*/ 2147483647 w 87"/>
              <a:gd name="T15" fmla="*/ 2147483647 h 59"/>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59"/>
              <a:gd name="T26" fmla="*/ 87 w 87"/>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59">
                <a:moveTo>
                  <a:pt x="0" y="59"/>
                </a:moveTo>
                <a:lnTo>
                  <a:pt x="0" y="0"/>
                </a:lnTo>
                <a:lnTo>
                  <a:pt x="29" y="0"/>
                </a:lnTo>
                <a:lnTo>
                  <a:pt x="29" y="59"/>
                </a:lnTo>
                <a:lnTo>
                  <a:pt x="58" y="59"/>
                </a:lnTo>
                <a:lnTo>
                  <a:pt x="58" y="0"/>
                </a:lnTo>
                <a:lnTo>
                  <a:pt x="87" y="0"/>
                </a:lnTo>
                <a:lnTo>
                  <a:pt x="87" y="59"/>
                </a:lnTo>
              </a:path>
            </a:pathLst>
          </a:custGeom>
          <a:noFill/>
          <a:ln w="3175">
            <a:solidFill>
              <a:srgbClr val="000000"/>
            </a:solidFill>
            <a:round/>
            <a:headEnd/>
            <a:tailEnd/>
          </a:ln>
        </p:spPr>
        <p:txBody>
          <a:bodyPr/>
          <a:lstStyle/>
          <a:p>
            <a:endParaRPr lang="en-US"/>
          </a:p>
        </p:txBody>
      </p:sp>
      <p:sp>
        <p:nvSpPr>
          <p:cNvPr id="97" name="Freeform 6877"/>
          <p:cNvSpPr>
            <a:spLocks/>
          </p:cNvSpPr>
          <p:nvPr/>
        </p:nvSpPr>
        <p:spPr bwMode="auto">
          <a:xfrm>
            <a:off x="2501900" y="4492764"/>
            <a:ext cx="207963" cy="1588"/>
          </a:xfrm>
          <a:custGeom>
            <a:avLst/>
            <a:gdLst>
              <a:gd name="T0" fmla="*/ 0 w 138"/>
              <a:gd name="T1" fmla="*/ 2147483647 h 2"/>
              <a:gd name="T2" fmla="*/ 2147483647 w 138"/>
              <a:gd name="T3" fmla="*/ 2147483647 h 2"/>
              <a:gd name="T4" fmla="*/ 2147483647 w 138"/>
              <a:gd name="T5" fmla="*/ 0 h 2"/>
              <a:gd name="T6" fmla="*/ 2147483647 w 138"/>
              <a:gd name="T7" fmla="*/ 0 h 2"/>
              <a:gd name="T8" fmla="*/ 0 60000 65536"/>
              <a:gd name="T9" fmla="*/ 0 60000 65536"/>
              <a:gd name="T10" fmla="*/ 0 60000 65536"/>
              <a:gd name="T11" fmla="*/ 0 60000 65536"/>
              <a:gd name="T12" fmla="*/ 0 w 138"/>
              <a:gd name="T13" fmla="*/ 0 h 2"/>
              <a:gd name="T14" fmla="*/ 138 w 138"/>
              <a:gd name="T15" fmla="*/ 2 h 2"/>
            </a:gdLst>
            <a:ahLst/>
            <a:cxnLst>
              <a:cxn ang="T8">
                <a:pos x="T0" y="T1"/>
              </a:cxn>
              <a:cxn ang="T9">
                <a:pos x="T2" y="T3"/>
              </a:cxn>
              <a:cxn ang="T10">
                <a:pos x="T4" y="T5"/>
              </a:cxn>
              <a:cxn ang="T11">
                <a:pos x="T6" y="T7"/>
              </a:cxn>
            </a:cxnLst>
            <a:rect l="T12" t="T13" r="T14" b="T15"/>
            <a:pathLst>
              <a:path w="138" h="2">
                <a:moveTo>
                  <a:pt x="0" y="2"/>
                </a:moveTo>
                <a:lnTo>
                  <a:pt x="74" y="2"/>
                </a:lnTo>
                <a:lnTo>
                  <a:pt x="74" y="0"/>
                </a:lnTo>
                <a:lnTo>
                  <a:pt x="138" y="0"/>
                </a:lnTo>
              </a:path>
            </a:pathLst>
          </a:custGeom>
          <a:noFill/>
          <a:ln w="3175">
            <a:solidFill>
              <a:srgbClr val="000000"/>
            </a:solidFill>
            <a:round/>
            <a:headEnd/>
            <a:tailEnd/>
          </a:ln>
        </p:spPr>
        <p:txBody>
          <a:bodyPr/>
          <a:lstStyle/>
          <a:p>
            <a:endParaRPr lang="en-US"/>
          </a:p>
        </p:txBody>
      </p:sp>
      <p:sp>
        <p:nvSpPr>
          <p:cNvPr id="98" name="Freeform 6878"/>
          <p:cNvSpPr>
            <a:spLocks/>
          </p:cNvSpPr>
          <p:nvPr/>
        </p:nvSpPr>
        <p:spPr bwMode="auto">
          <a:xfrm>
            <a:off x="1976438" y="4376877"/>
            <a:ext cx="220662" cy="1587"/>
          </a:xfrm>
          <a:custGeom>
            <a:avLst/>
            <a:gdLst>
              <a:gd name="T0" fmla="*/ 0 w 146"/>
              <a:gd name="T1" fmla="*/ 2147483647 h 1"/>
              <a:gd name="T2" fmla="*/ 2147483647 w 146"/>
              <a:gd name="T3" fmla="*/ 2147483647 h 1"/>
              <a:gd name="T4" fmla="*/ 2147483647 w 146"/>
              <a:gd name="T5" fmla="*/ 0 h 1"/>
              <a:gd name="T6" fmla="*/ 2147483647 w 146"/>
              <a:gd name="T7" fmla="*/ 0 h 1"/>
              <a:gd name="T8" fmla="*/ 0 60000 65536"/>
              <a:gd name="T9" fmla="*/ 0 60000 65536"/>
              <a:gd name="T10" fmla="*/ 0 60000 65536"/>
              <a:gd name="T11" fmla="*/ 0 60000 65536"/>
              <a:gd name="T12" fmla="*/ 0 w 146"/>
              <a:gd name="T13" fmla="*/ 0 h 1"/>
              <a:gd name="T14" fmla="*/ 146 w 146"/>
              <a:gd name="T15" fmla="*/ 1 h 1"/>
            </a:gdLst>
            <a:ahLst/>
            <a:cxnLst>
              <a:cxn ang="T8">
                <a:pos x="T0" y="T1"/>
              </a:cxn>
              <a:cxn ang="T9">
                <a:pos x="T2" y="T3"/>
              </a:cxn>
              <a:cxn ang="T10">
                <a:pos x="T4" y="T5"/>
              </a:cxn>
              <a:cxn ang="T11">
                <a:pos x="T6" y="T7"/>
              </a:cxn>
            </a:cxnLst>
            <a:rect l="T12" t="T13" r="T14" b="T15"/>
            <a:pathLst>
              <a:path w="146" h="1">
                <a:moveTo>
                  <a:pt x="0" y="1"/>
                </a:moveTo>
                <a:lnTo>
                  <a:pt x="74" y="1"/>
                </a:lnTo>
                <a:lnTo>
                  <a:pt x="74" y="0"/>
                </a:lnTo>
                <a:lnTo>
                  <a:pt x="146" y="0"/>
                </a:lnTo>
              </a:path>
            </a:pathLst>
          </a:custGeom>
          <a:noFill/>
          <a:ln w="3175">
            <a:solidFill>
              <a:srgbClr val="000000"/>
            </a:solidFill>
            <a:round/>
            <a:headEnd/>
            <a:tailEnd/>
          </a:ln>
        </p:spPr>
        <p:txBody>
          <a:bodyPr/>
          <a:lstStyle/>
          <a:p>
            <a:endParaRPr lang="en-US"/>
          </a:p>
        </p:txBody>
      </p:sp>
      <p:sp>
        <p:nvSpPr>
          <p:cNvPr id="99" name="Line 1675"/>
          <p:cNvSpPr>
            <a:spLocks noChangeShapeType="1"/>
          </p:cNvSpPr>
          <p:nvPr/>
        </p:nvSpPr>
        <p:spPr bwMode="auto">
          <a:xfrm>
            <a:off x="2709863" y="4492764"/>
            <a:ext cx="184150" cy="0"/>
          </a:xfrm>
          <a:prstGeom prst="line">
            <a:avLst/>
          </a:prstGeom>
          <a:noFill/>
          <a:ln w="3175">
            <a:solidFill>
              <a:srgbClr val="000000"/>
            </a:solidFill>
            <a:round/>
            <a:headEnd/>
            <a:tailEnd/>
          </a:ln>
        </p:spPr>
        <p:txBody>
          <a:bodyPr/>
          <a:lstStyle/>
          <a:p>
            <a:endParaRPr lang="en-US"/>
          </a:p>
        </p:txBody>
      </p:sp>
      <p:sp>
        <p:nvSpPr>
          <p:cNvPr id="100" name="Line 1676"/>
          <p:cNvSpPr>
            <a:spLocks noChangeShapeType="1"/>
          </p:cNvSpPr>
          <p:nvPr/>
        </p:nvSpPr>
        <p:spPr bwMode="auto">
          <a:xfrm>
            <a:off x="2709863" y="4580077"/>
            <a:ext cx="184150" cy="0"/>
          </a:xfrm>
          <a:prstGeom prst="line">
            <a:avLst/>
          </a:prstGeom>
          <a:noFill/>
          <a:ln w="3175">
            <a:solidFill>
              <a:srgbClr val="000000"/>
            </a:solidFill>
            <a:round/>
            <a:headEnd/>
            <a:tailEnd/>
          </a:ln>
        </p:spPr>
        <p:txBody>
          <a:bodyPr/>
          <a:lstStyle/>
          <a:p>
            <a:endParaRPr lang="en-US"/>
          </a:p>
        </p:txBody>
      </p:sp>
      <p:sp>
        <p:nvSpPr>
          <p:cNvPr id="101" name="Line 1677"/>
          <p:cNvSpPr>
            <a:spLocks noChangeShapeType="1"/>
          </p:cNvSpPr>
          <p:nvPr/>
        </p:nvSpPr>
        <p:spPr bwMode="auto">
          <a:xfrm flipH="1">
            <a:off x="2894013" y="4537214"/>
            <a:ext cx="182562" cy="0"/>
          </a:xfrm>
          <a:prstGeom prst="line">
            <a:avLst/>
          </a:prstGeom>
          <a:noFill/>
          <a:ln w="3175">
            <a:solidFill>
              <a:srgbClr val="000000"/>
            </a:solidFill>
            <a:round/>
            <a:headEnd/>
            <a:tailEnd/>
          </a:ln>
        </p:spPr>
        <p:txBody>
          <a:bodyPr/>
          <a:lstStyle/>
          <a:p>
            <a:endParaRPr lang="en-US"/>
          </a:p>
        </p:txBody>
      </p:sp>
      <p:sp>
        <p:nvSpPr>
          <p:cNvPr id="102" name="Freeform 6882"/>
          <p:cNvSpPr>
            <a:spLocks/>
          </p:cNvSpPr>
          <p:nvPr/>
        </p:nvSpPr>
        <p:spPr bwMode="auto">
          <a:xfrm>
            <a:off x="2774950" y="4448314"/>
            <a:ext cx="238125" cy="177800"/>
          </a:xfrm>
          <a:custGeom>
            <a:avLst/>
            <a:gdLst>
              <a:gd name="T0" fmla="*/ 2147483647 w 158"/>
              <a:gd name="T1" fmla="*/ 2147483647 h 121"/>
              <a:gd name="T2" fmla="*/ 2147483647 w 158"/>
              <a:gd name="T3" fmla="*/ 2147483647 h 121"/>
              <a:gd name="T4" fmla="*/ 2147483647 w 158"/>
              <a:gd name="T5" fmla="*/ 2147483647 h 121"/>
              <a:gd name="T6" fmla="*/ 2147483647 w 158"/>
              <a:gd name="T7" fmla="*/ 2147483647 h 121"/>
              <a:gd name="T8" fmla="*/ 2147483647 w 158"/>
              <a:gd name="T9" fmla="*/ 2147483647 h 121"/>
              <a:gd name="T10" fmla="*/ 2147483647 w 158"/>
              <a:gd name="T11" fmla="*/ 2147483647 h 121"/>
              <a:gd name="T12" fmla="*/ 2147483647 w 158"/>
              <a:gd name="T13" fmla="*/ 2147483647 h 121"/>
              <a:gd name="T14" fmla="*/ 2147483647 w 158"/>
              <a:gd name="T15" fmla="*/ 2147483647 h 121"/>
              <a:gd name="T16" fmla="*/ 2147483647 w 158"/>
              <a:gd name="T17" fmla="*/ 2147483647 h 121"/>
              <a:gd name="T18" fmla="*/ 0 w 158"/>
              <a:gd name="T19" fmla="*/ 2147483647 h 121"/>
              <a:gd name="T20" fmla="*/ 2147483647 w 158"/>
              <a:gd name="T21" fmla="*/ 2147483647 h 121"/>
              <a:gd name="T22" fmla="*/ 2147483647 w 158"/>
              <a:gd name="T23" fmla="*/ 2147483647 h 121"/>
              <a:gd name="T24" fmla="*/ 2147483647 w 158"/>
              <a:gd name="T25" fmla="*/ 2147483647 h 121"/>
              <a:gd name="T26" fmla="*/ 2147483647 w 158"/>
              <a:gd name="T27" fmla="*/ 2147483647 h 121"/>
              <a:gd name="T28" fmla="*/ 2147483647 w 158"/>
              <a:gd name="T29" fmla="*/ 2147483647 h 121"/>
              <a:gd name="T30" fmla="*/ 2147483647 w 158"/>
              <a:gd name="T31" fmla="*/ 2147483647 h 121"/>
              <a:gd name="T32" fmla="*/ 2147483647 w 158"/>
              <a:gd name="T33" fmla="*/ 2147483647 h 121"/>
              <a:gd name="T34" fmla="*/ 0 w 158"/>
              <a:gd name="T35" fmla="*/ 0 h 121"/>
              <a:gd name="T36" fmla="*/ 2147483647 w 158"/>
              <a:gd name="T37" fmla="*/ 0 h 121"/>
              <a:gd name="T38" fmla="*/ 2147483647 w 158"/>
              <a:gd name="T39" fmla="*/ 2147483647 h 121"/>
              <a:gd name="T40" fmla="*/ 2147483647 w 158"/>
              <a:gd name="T41" fmla="*/ 2147483647 h 121"/>
              <a:gd name="T42" fmla="*/ 2147483647 w 158"/>
              <a:gd name="T43" fmla="*/ 2147483647 h 121"/>
              <a:gd name="T44" fmla="*/ 2147483647 w 158"/>
              <a:gd name="T45" fmla="*/ 2147483647 h 121"/>
              <a:gd name="T46" fmla="*/ 2147483647 w 158"/>
              <a:gd name="T47" fmla="*/ 2147483647 h 121"/>
              <a:gd name="T48" fmla="*/ 2147483647 w 158"/>
              <a:gd name="T49" fmla="*/ 2147483647 h 121"/>
              <a:gd name="T50" fmla="*/ 2147483647 w 158"/>
              <a:gd name="T51" fmla="*/ 2147483647 h 121"/>
              <a:gd name="T52" fmla="*/ 2147483647 w 158"/>
              <a:gd name="T53" fmla="*/ 2147483647 h 121"/>
              <a:gd name="T54" fmla="*/ 2147483647 w 158"/>
              <a:gd name="T55" fmla="*/ 2147483647 h 1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
              <a:gd name="T85" fmla="*/ 0 h 121"/>
              <a:gd name="T86" fmla="*/ 158 w 158"/>
              <a:gd name="T87" fmla="*/ 121 h 1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 h="121">
                <a:moveTo>
                  <a:pt x="158" y="60"/>
                </a:moveTo>
                <a:lnTo>
                  <a:pt x="150" y="71"/>
                </a:lnTo>
                <a:lnTo>
                  <a:pt x="139" y="82"/>
                </a:lnTo>
                <a:lnTo>
                  <a:pt x="128" y="90"/>
                </a:lnTo>
                <a:lnTo>
                  <a:pt x="114" y="99"/>
                </a:lnTo>
                <a:lnTo>
                  <a:pt x="100" y="106"/>
                </a:lnTo>
                <a:lnTo>
                  <a:pt x="83" y="112"/>
                </a:lnTo>
                <a:lnTo>
                  <a:pt x="66" y="117"/>
                </a:lnTo>
                <a:lnTo>
                  <a:pt x="47" y="121"/>
                </a:lnTo>
                <a:lnTo>
                  <a:pt x="0" y="121"/>
                </a:lnTo>
                <a:lnTo>
                  <a:pt x="10" y="107"/>
                </a:lnTo>
                <a:lnTo>
                  <a:pt x="16" y="91"/>
                </a:lnTo>
                <a:lnTo>
                  <a:pt x="20" y="76"/>
                </a:lnTo>
                <a:lnTo>
                  <a:pt x="22" y="60"/>
                </a:lnTo>
                <a:lnTo>
                  <a:pt x="20" y="45"/>
                </a:lnTo>
                <a:lnTo>
                  <a:pt x="16" y="30"/>
                </a:lnTo>
                <a:lnTo>
                  <a:pt x="10" y="14"/>
                </a:lnTo>
                <a:lnTo>
                  <a:pt x="0" y="0"/>
                </a:lnTo>
                <a:lnTo>
                  <a:pt x="47" y="0"/>
                </a:lnTo>
                <a:lnTo>
                  <a:pt x="66" y="4"/>
                </a:lnTo>
                <a:lnTo>
                  <a:pt x="83" y="8"/>
                </a:lnTo>
                <a:lnTo>
                  <a:pt x="100" y="14"/>
                </a:lnTo>
                <a:lnTo>
                  <a:pt x="114" y="21"/>
                </a:lnTo>
                <a:lnTo>
                  <a:pt x="128" y="30"/>
                </a:lnTo>
                <a:lnTo>
                  <a:pt x="140" y="39"/>
                </a:lnTo>
                <a:lnTo>
                  <a:pt x="150" y="49"/>
                </a:lnTo>
                <a:lnTo>
                  <a:pt x="158" y="60"/>
                </a:lnTo>
                <a:close/>
              </a:path>
            </a:pathLst>
          </a:custGeom>
          <a:solidFill>
            <a:srgbClr val="FFFFFF"/>
          </a:solidFill>
          <a:ln w="9525">
            <a:noFill/>
            <a:round/>
            <a:headEnd/>
            <a:tailEnd/>
          </a:ln>
        </p:spPr>
        <p:txBody>
          <a:bodyPr/>
          <a:lstStyle/>
          <a:p>
            <a:endParaRPr lang="en-US"/>
          </a:p>
        </p:txBody>
      </p:sp>
      <p:sp>
        <p:nvSpPr>
          <p:cNvPr id="103" name="Freeform 6883"/>
          <p:cNvSpPr>
            <a:spLocks/>
          </p:cNvSpPr>
          <p:nvPr/>
        </p:nvSpPr>
        <p:spPr bwMode="auto">
          <a:xfrm>
            <a:off x="2774950" y="4448314"/>
            <a:ext cx="238125" cy="177800"/>
          </a:xfrm>
          <a:custGeom>
            <a:avLst/>
            <a:gdLst>
              <a:gd name="T0" fmla="*/ 2147483647 w 158"/>
              <a:gd name="T1" fmla="*/ 2147483647 h 121"/>
              <a:gd name="T2" fmla="*/ 2147483647 w 158"/>
              <a:gd name="T3" fmla="*/ 2147483647 h 121"/>
              <a:gd name="T4" fmla="*/ 2147483647 w 158"/>
              <a:gd name="T5" fmla="*/ 2147483647 h 121"/>
              <a:gd name="T6" fmla="*/ 2147483647 w 158"/>
              <a:gd name="T7" fmla="*/ 2147483647 h 121"/>
              <a:gd name="T8" fmla="*/ 2147483647 w 158"/>
              <a:gd name="T9" fmla="*/ 2147483647 h 121"/>
              <a:gd name="T10" fmla="*/ 2147483647 w 158"/>
              <a:gd name="T11" fmla="*/ 2147483647 h 121"/>
              <a:gd name="T12" fmla="*/ 2147483647 w 158"/>
              <a:gd name="T13" fmla="*/ 2147483647 h 121"/>
              <a:gd name="T14" fmla="*/ 2147483647 w 158"/>
              <a:gd name="T15" fmla="*/ 2147483647 h 121"/>
              <a:gd name="T16" fmla="*/ 2147483647 w 158"/>
              <a:gd name="T17" fmla="*/ 2147483647 h 121"/>
              <a:gd name="T18" fmla="*/ 0 w 158"/>
              <a:gd name="T19" fmla="*/ 2147483647 h 121"/>
              <a:gd name="T20" fmla="*/ 2147483647 w 158"/>
              <a:gd name="T21" fmla="*/ 2147483647 h 121"/>
              <a:gd name="T22" fmla="*/ 2147483647 w 158"/>
              <a:gd name="T23" fmla="*/ 2147483647 h 121"/>
              <a:gd name="T24" fmla="*/ 2147483647 w 158"/>
              <a:gd name="T25" fmla="*/ 2147483647 h 121"/>
              <a:gd name="T26" fmla="*/ 2147483647 w 158"/>
              <a:gd name="T27" fmla="*/ 2147483647 h 121"/>
              <a:gd name="T28" fmla="*/ 2147483647 w 158"/>
              <a:gd name="T29" fmla="*/ 2147483647 h 121"/>
              <a:gd name="T30" fmla="*/ 2147483647 w 158"/>
              <a:gd name="T31" fmla="*/ 2147483647 h 121"/>
              <a:gd name="T32" fmla="*/ 2147483647 w 158"/>
              <a:gd name="T33" fmla="*/ 2147483647 h 121"/>
              <a:gd name="T34" fmla="*/ 0 w 158"/>
              <a:gd name="T35" fmla="*/ 0 h 121"/>
              <a:gd name="T36" fmla="*/ 2147483647 w 158"/>
              <a:gd name="T37" fmla="*/ 0 h 121"/>
              <a:gd name="T38" fmla="*/ 2147483647 w 158"/>
              <a:gd name="T39" fmla="*/ 2147483647 h 121"/>
              <a:gd name="T40" fmla="*/ 2147483647 w 158"/>
              <a:gd name="T41" fmla="*/ 2147483647 h 121"/>
              <a:gd name="T42" fmla="*/ 2147483647 w 158"/>
              <a:gd name="T43" fmla="*/ 2147483647 h 121"/>
              <a:gd name="T44" fmla="*/ 2147483647 w 158"/>
              <a:gd name="T45" fmla="*/ 2147483647 h 121"/>
              <a:gd name="T46" fmla="*/ 2147483647 w 158"/>
              <a:gd name="T47" fmla="*/ 2147483647 h 121"/>
              <a:gd name="T48" fmla="*/ 2147483647 w 158"/>
              <a:gd name="T49" fmla="*/ 2147483647 h 121"/>
              <a:gd name="T50" fmla="*/ 2147483647 w 158"/>
              <a:gd name="T51" fmla="*/ 2147483647 h 121"/>
              <a:gd name="T52" fmla="*/ 2147483647 w 158"/>
              <a:gd name="T53" fmla="*/ 2147483647 h 121"/>
              <a:gd name="T54" fmla="*/ 2147483647 w 158"/>
              <a:gd name="T55" fmla="*/ 2147483647 h 1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
              <a:gd name="T85" fmla="*/ 0 h 121"/>
              <a:gd name="T86" fmla="*/ 158 w 158"/>
              <a:gd name="T87" fmla="*/ 121 h 1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 h="121">
                <a:moveTo>
                  <a:pt x="158" y="60"/>
                </a:moveTo>
                <a:lnTo>
                  <a:pt x="150" y="71"/>
                </a:lnTo>
                <a:lnTo>
                  <a:pt x="139" y="82"/>
                </a:lnTo>
                <a:lnTo>
                  <a:pt x="128" y="90"/>
                </a:lnTo>
                <a:lnTo>
                  <a:pt x="114" y="99"/>
                </a:lnTo>
                <a:lnTo>
                  <a:pt x="100" y="106"/>
                </a:lnTo>
                <a:lnTo>
                  <a:pt x="83" y="112"/>
                </a:lnTo>
                <a:lnTo>
                  <a:pt x="66" y="117"/>
                </a:lnTo>
                <a:lnTo>
                  <a:pt x="47" y="121"/>
                </a:lnTo>
                <a:lnTo>
                  <a:pt x="0" y="121"/>
                </a:lnTo>
                <a:lnTo>
                  <a:pt x="10" y="107"/>
                </a:lnTo>
                <a:lnTo>
                  <a:pt x="16" y="91"/>
                </a:lnTo>
                <a:lnTo>
                  <a:pt x="20" y="76"/>
                </a:lnTo>
                <a:lnTo>
                  <a:pt x="22" y="60"/>
                </a:lnTo>
                <a:lnTo>
                  <a:pt x="20" y="45"/>
                </a:lnTo>
                <a:lnTo>
                  <a:pt x="16" y="30"/>
                </a:lnTo>
                <a:lnTo>
                  <a:pt x="10" y="14"/>
                </a:lnTo>
                <a:lnTo>
                  <a:pt x="0" y="0"/>
                </a:lnTo>
                <a:lnTo>
                  <a:pt x="47" y="0"/>
                </a:lnTo>
                <a:lnTo>
                  <a:pt x="66" y="4"/>
                </a:lnTo>
                <a:lnTo>
                  <a:pt x="83" y="8"/>
                </a:lnTo>
                <a:lnTo>
                  <a:pt x="100" y="14"/>
                </a:lnTo>
                <a:lnTo>
                  <a:pt x="114" y="21"/>
                </a:lnTo>
                <a:lnTo>
                  <a:pt x="128" y="30"/>
                </a:lnTo>
                <a:lnTo>
                  <a:pt x="140" y="39"/>
                </a:lnTo>
                <a:lnTo>
                  <a:pt x="150" y="49"/>
                </a:lnTo>
                <a:lnTo>
                  <a:pt x="158" y="60"/>
                </a:lnTo>
              </a:path>
            </a:pathLst>
          </a:custGeom>
          <a:noFill/>
          <a:ln w="3175">
            <a:solidFill>
              <a:srgbClr val="000000"/>
            </a:solidFill>
            <a:round/>
            <a:headEnd/>
            <a:tailEnd/>
          </a:ln>
        </p:spPr>
        <p:txBody>
          <a:bodyPr/>
          <a:lstStyle/>
          <a:p>
            <a:endParaRPr lang="en-US"/>
          </a:p>
        </p:txBody>
      </p:sp>
      <p:sp>
        <p:nvSpPr>
          <p:cNvPr id="104" name="Freeform 6884"/>
          <p:cNvSpPr>
            <a:spLocks/>
          </p:cNvSpPr>
          <p:nvPr/>
        </p:nvSpPr>
        <p:spPr bwMode="auto">
          <a:xfrm>
            <a:off x="2774950" y="4448314"/>
            <a:ext cx="238125" cy="177800"/>
          </a:xfrm>
          <a:custGeom>
            <a:avLst/>
            <a:gdLst>
              <a:gd name="T0" fmla="*/ 2147483647 w 158"/>
              <a:gd name="T1" fmla="*/ 2147483647 h 121"/>
              <a:gd name="T2" fmla="*/ 0 w 158"/>
              <a:gd name="T3" fmla="*/ 2147483647 h 121"/>
              <a:gd name="T4" fmla="*/ 0 w 158"/>
              <a:gd name="T5" fmla="*/ 0 h 121"/>
              <a:gd name="T6" fmla="*/ 2147483647 w 158"/>
              <a:gd name="T7" fmla="*/ 0 h 121"/>
              <a:gd name="T8" fmla="*/ 2147483647 w 158"/>
              <a:gd name="T9" fmla="*/ 0 h 121"/>
              <a:gd name="T10" fmla="*/ 2147483647 w 158"/>
              <a:gd name="T11" fmla="*/ 2147483647 h 121"/>
              <a:gd name="T12" fmla="*/ 2147483647 w 158"/>
              <a:gd name="T13" fmla="*/ 2147483647 h 121"/>
              <a:gd name="T14" fmla="*/ 2147483647 w 158"/>
              <a:gd name="T15" fmla="*/ 2147483647 h 121"/>
              <a:gd name="T16" fmla="*/ 2147483647 w 158"/>
              <a:gd name="T17" fmla="*/ 2147483647 h 121"/>
              <a:gd name="T18" fmla="*/ 2147483647 w 158"/>
              <a:gd name="T19" fmla="*/ 2147483647 h 121"/>
              <a:gd name="T20" fmla="*/ 2147483647 w 158"/>
              <a:gd name="T21" fmla="*/ 2147483647 h 121"/>
              <a:gd name="T22" fmla="*/ 2147483647 w 158"/>
              <a:gd name="T23" fmla="*/ 2147483647 h 121"/>
              <a:gd name="T24" fmla="*/ 2147483647 w 158"/>
              <a:gd name="T25" fmla="*/ 2147483647 h 121"/>
              <a:gd name="T26" fmla="*/ 2147483647 w 158"/>
              <a:gd name="T27" fmla="*/ 2147483647 h 121"/>
              <a:gd name="T28" fmla="*/ 2147483647 w 158"/>
              <a:gd name="T29" fmla="*/ 2147483647 h 121"/>
              <a:gd name="T30" fmla="*/ 2147483647 w 158"/>
              <a:gd name="T31" fmla="*/ 2147483647 h 121"/>
              <a:gd name="T32" fmla="*/ 2147483647 w 158"/>
              <a:gd name="T33" fmla="*/ 2147483647 h 121"/>
              <a:gd name="T34" fmla="*/ 2147483647 w 158"/>
              <a:gd name="T35" fmla="*/ 2147483647 h 121"/>
              <a:gd name="T36" fmla="*/ 2147483647 w 158"/>
              <a:gd name="T37" fmla="*/ 2147483647 h 121"/>
              <a:gd name="T38" fmla="*/ 2147483647 w 158"/>
              <a:gd name="T39" fmla="*/ 2147483647 h 121"/>
              <a:gd name="T40" fmla="*/ 2147483647 w 158"/>
              <a:gd name="T41" fmla="*/ 2147483647 h 121"/>
              <a:gd name="T42" fmla="*/ 2147483647 w 158"/>
              <a:gd name="T43" fmla="*/ 2147483647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8"/>
              <a:gd name="T67" fmla="*/ 0 h 121"/>
              <a:gd name="T68" fmla="*/ 158 w 158"/>
              <a:gd name="T69" fmla="*/ 121 h 1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8" h="121">
                <a:moveTo>
                  <a:pt x="97" y="121"/>
                </a:moveTo>
                <a:lnTo>
                  <a:pt x="0" y="121"/>
                </a:lnTo>
                <a:lnTo>
                  <a:pt x="0" y="0"/>
                </a:lnTo>
                <a:lnTo>
                  <a:pt x="97" y="0"/>
                </a:lnTo>
                <a:lnTo>
                  <a:pt x="109" y="0"/>
                </a:lnTo>
                <a:lnTo>
                  <a:pt x="121" y="4"/>
                </a:lnTo>
                <a:lnTo>
                  <a:pt x="131" y="10"/>
                </a:lnTo>
                <a:lnTo>
                  <a:pt x="140" y="17"/>
                </a:lnTo>
                <a:lnTo>
                  <a:pt x="148" y="26"/>
                </a:lnTo>
                <a:lnTo>
                  <a:pt x="153" y="37"/>
                </a:lnTo>
                <a:lnTo>
                  <a:pt x="156" y="48"/>
                </a:lnTo>
                <a:lnTo>
                  <a:pt x="158" y="60"/>
                </a:lnTo>
                <a:lnTo>
                  <a:pt x="156" y="73"/>
                </a:lnTo>
                <a:lnTo>
                  <a:pt x="153" y="84"/>
                </a:lnTo>
                <a:lnTo>
                  <a:pt x="148" y="94"/>
                </a:lnTo>
                <a:lnTo>
                  <a:pt x="140" y="103"/>
                </a:lnTo>
                <a:lnTo>
                  <a:pt x="131" y="111"/>
                </a:lnTo>
                <a:lnTo>
                  <a:pt x="121" y="116"/>
                </a:lnTo>
                <a:lnTo>
                  <a:pt x="109" y="120"/>
                </a:lnTo>
                <a:lnTo>
                  <a:pt x="97" y="121"/>
                </a:lnTo>
                <a:close/>
              </a:path>
            </a:pathLst>
          </a:custGeom>
          <a:solidFill>
            <a:srgbClr val="FFFFFF"/>
          </a:solidFill>
          <a:ln w="9525">
            <a:noFill/>
            <a:round/>
            <a:headEnd/>
            <a:tailEnd/>
          </a:ln>
        </p:spPr>
        <p:txBody>
          <a:bodyPr/>
          <a:lstStyle/>
          <a:p>
            <a:endParaRPr lang="en-US"/>
          </a:p>
        </p:txBody>
      </p:sp>
      <p:sp>
        <p:nvSpPr>
          <p:cNvPr id="105" name="Freeform 6885"/>
          <p:cNvSpPr>
            <a:spLocks/>
          </p:cNvSpPr>
          <p:nvPr/>
        </p:nvSpPr>
        <p:spPr bwMode="auto">
          <a:xfrm>
            <a:off x="2774950" y="4448314"/>
            <a:ext cx="238125" cy="177800"/>
          </a:xfrm>
          <a:custGeom>
            <a:avLst/>
            <a:gdLst>
              <a:gd name="T0" fmla="*/ 2147483647 w 158"/>
              <a:gd name="T1" fmla="*/ 2147483647 h 121"/>
              <a:gd name="T2" fmla="*/ 0 w 158"/>
              <a:gd name="T3" fmla="*/ 2147483647 h 121"/>
              <a:gd name="T4" fmla="*/ 0 w 158"/>
              <a:gd name="T5" fmla="*/ 0 h 121"/>
              <a:gd name="T6" fmla="*/ 2147483647 w 158"/>
              <a:gd name="T7" fmla="*/ 0 h 121"/>
              <a:gd name="T8" fmla="*/ 2147483647 w 158"/>
              <a:gd name="T9" fmla="*/ 0 h 121"/>
              <a:gd name="T10" fmla="*/ 2147483647 w 158"/>
              <a:gd name="T11" fmla="*/ 2147483647 h 121"/>
              <a:gd name="T12" fmla="*/ 2147483647 w 158"/>
              <a:gd name="T13" fmla="*/ 2147483647 h 121"/>
              <a:gd name="T14" fmla="*/ 2147483647 w 158"/>
              <a:gd name="T15" fmla="*/ 2147483647 h 121"/>
              <a:gd name="T16" fmla="*/ 2147483647 w 158"/>
              <a:gd name="T17" fmla="*/ 2147483647 h 121"/>
              <a:gd name="T18" fmla="*/ 2147483647 w 158"/>
              <a:gd name="T19" fmla="*/ 2147483647 h 121"/>
              <a:gd name="T20" fmla="*/ 2147483647 w 158"/>
              <a:gd name="T21" fmla="*/ 2147483647 h 121"/>
              <a:gd name="T22" fmla="*/ 2147483647 w 158"/>
              <a:gd name="T23" fmla="*/ 2147483647 h 121"/>
              <a:gd name="T24" fmla="*/ 2147483647 w 158"/>
              <a:gd name="T25" fmla="*/ 2147483647 h 121"/>
              <a:gd name="T26" fmla="*/ 2147483647 w 158"/>
              <a:gd name="T27" fmla="*/ 2147483647 h 121"/>
              <a:gd name="T28" fmla="*/ 2147483647 w 158"/>
              <a:gd name="T29" fmla="*/ 2147483647 h 121"/>
              <a:gd name="T30" fmla="*/ 2147483647 w 158"/>
              <a:gd name="T31" fmla="*/ 2147483647 h 121"/>
              <a:gd name="T32" fmla="*/ 2147483647 w 158"/>
              <a:gd name="T33" fmla="*/ 2147483647 h 121"/>
              <a:gd name="T34" fmla="*/ 2147483647 w 158"/>
              <a:gd name="T35" fmla="*/ 2147483647 h 121"/>
              <a:gd name="T36" fmla="*/ 2147483647 w 158"/>
              <a:gd name="T37" fmla="*/ 2147483647 h 121"/>
              <a:gd name="T38" fmla="*/ 2147483647 w 158"/>
              <a:gd name="T39" fmla="*/ 2147483647 h 121"/>
              <a:gd name="T40" fmla="*/ 2147483647 w 158"/>
              <a:gd name="T41" fmla="*/ 2147483647 h 121"/>
              <a:gd name="T42" fmla="*/ 2147483647 w 158"/>
              <a:gd name="T43" fmla="*/ 2147483647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8"/>
              <a:gd name="T67" fmla="*/ 0 h 121"/>
              <a:gd name="T68" fmla="*/ 158 w 158"/>
              <a:gd name="T69" fmla="*/ 121 h 1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8" h="121">
                <a:moveTo>
                  <a:pt x="97" y="121"/>
                </a:moveTo>
                <a:lnTo>
                  <a:pt x="0" y="121"/>
                </a:lnTo>
                <a:lnTo>
                  <a:pt x="0" y="0"/>
                </a:lnTo>
                <a:lnTo>
                  <a:pt x="97" y="0"/>
                </a:lnTo>
                <a:lnTo>
                  <a:pt x="109" y="0"/>
                </a:lnTo>
                <a:lnTo>
                  <a:pt x="121" y="4"/>
                </a:lnTo>
                <a:lnTo>
                  <a:pt x="131" y="10"/>
                </a:lnTo>
                <a:lnTo>
                  <a:pt x="140" y="17"/>
                </a:lnTo>
                <a:lnTo>
                  <a:pt x="148" y="26"/>
                </a:lnTo>
                <a:lnTo>
                  <a:pt x="153" y="37"/>
                </a:lnTo>
                <a:lnTo>
                  <a:pt x="156" y="48"/>
                </a:lnTo>
                <a:lnTo>
                  <a:pt x="158" y="60"/>
                </a:lnTo>
                <a:lnTo>
                  <a:pt x="156" y="73"/>
                </a:lnTo>
                <a:lnTo>
                  <a:pt x="153" y="84"/>
                </a:lnTo>
                <a:lnTo>
                  <a:pt x="148" y="94"/>
                </a:lnTo>
                <a:lnTo>
                  <a:pt x="140" y="103"/>
                </a:lnTo>
                <a:lnTo>
                  <a:pt x="131" y="111"/>
                </a:lnTo>
                <a:lnTo>
                  <a:pt x="121" y="116"/>
                </a:lnTo>
                <a:lnTo>
                  <a:pt x="109" y="120"/>
                </a:lnTo>
                <a:lnTo>
                  <a:pt x="97" y="121"/>
                </a:lnTo>
              </a:path>
            </a:pathLst>
          </a:custGeom>
          <a:noFill/>
          <a:ln w="3175">
            <a:solidFill>
              <a:srgbClr val="000000"/>
            </a:solidFill>
            <a:round/>
            <a:headEnd/>
            <a:tailEnd/>
          </a:ln>
        </p:spPr>
        <p:txBody>
          <a:bodyPr/>
          <a:lstStyle/>
          <a:p>
            <a:endParaRPr lang="en-US"/>
          </a:p>
        </p:txBody>
      </p:sp>
      <p:sp>
        <p:nvSpPr>
          <p:cNvPr id="106" name="Freeform 6886"/>
          <p:cNvSpPr>
            <a:spLocks/>
          </p:cNvSpPr>
          <p:nvPr/>
        </p:nvSpPr>
        <p:spPr bwMode="auto">
          <a:xfrm>
            <a:off x="2082800" y="4037152"/>
            <a:ext cx="1069975" cy="220662"/>
          </a:xfrm>
          <a:custGeom>
            <a:avLst/>
            <a:gdLst>
              <a:gd name="T0" fmla="*/ 2147483647 w 710"/>
              <a:gd name="T1" fmla="*/ 2147483647 h 152"/>
              <a:gd name="T2" fmla="*/ 2147483647 w 710"/>
              <a:gd name="T3" fmla="*/ 2147483647 h 152"/>
              <a:gd name="T4" fmla="*/ 2147483647 w 710"/>
              <a:gd name="T5" fmla="*/ 0 h 152"/>
              <a:gd name="T6" fmla="*/ 0 w 710"/>
              <a:gd name="T7" fmla="*/ 0 h 152"/>
              <a:gd name="T8" fmla="*/ 0 w 710"/>
              <a:gd name="T9" fmla="*/ 2147483647 h 152"/>
              <a:gd name="T10" fmla="*/ 2147483647 w 710"/>
              <a:gd name="T11" fmla="*/ 2147483647 h 152"/>
              <a:gd name="T12" fmla="*/ 0 60000 65536"/>
              <a:gd name="T13" fmla="*/ 0 60000 65536"/>
              <a:gd name="T14" fmla="*/ 0 60000 65536"/>
              <a:gd name="T15" fmla="*/ 0 60000 65536"/>
              <a:gd name="T16" fmla="*/ 0 60000 65536"/>
              <a:gd name="T17" fmla="*/ 0 60000 65536"/>
              <a:gd name="T18" fmla="*/ 0 w 710"/>
              <a:gd name="T19" fmla="*/ 0 h 152"/>
              <a:gd name="T20" fmla="*/ 710 w 710"/>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710" h="152">
                <a:moveTo>
                  <a:pt x="635" y="129"/>
                </a:moveTo>
                <a:lnTo>
                  <a:pt x="710" y="129"/>
                </a:lnTo>
                <a:lnTo>
                  <a:pt x="710" y="0"/>
                </a:lnTo>
                <a:lnTo>
                  <a:pt x="0" y="0"/>
                </a:lnTo>
                <a:lnTo>
                  <a:pt x="0" y="152"/>
                </a:lnTo>
                <a:lnTo>
                  <a:pt x="75" y="152"/>
                </a:lnTo>
              </a:path>
            </a:pathLst>
          </a:custGeom>
          <a:noFill/>
          <a:ln w="3175">
            <a:solidFill>
              <a:srgbClr val="000000"/>
            </a:solidFill>
            <a:round/>
            <a:headEnd/>
            <a:tailEnd/>
          </a:ln>
        </p:spPr>
        <p:txBody>
          <a:bodyPr/>
          <a:lstStyle/>
          <a:p>
            <a:endParaRPr lang="en-US"/>
          </a:p>
        </p:txBody>
      </p:sp>
      <p:sp>
        <p:nvSpPr>
          <p:cNvPr id="107" name="Freeform 6887"/>
          <p:cNvSpPr>
            <a:spLocks/>
          </p:cNvSpPr>
          <p:nvPr/>
        </p:nvSpPr>
        <p:spPr bwMode="auto">
          <a:xfrm>
            <a:off x="2122488" y="4711839"/>
            <a:ext cx="368300" cy="117475"/>
          </a:xfrm>
          <a:custGeom>
            <a:avLst/>
            <a:gdLst>
              <a:gd name="T0" fmla="*/ 0 w 244"/>
              <a:gd name="T1" fmla="*/ 2147483647 h 81"/>
              <a:gd name="T2" fmla="*/ 0 w 244"/>
              <a:gd name="T3" fmla="*/ 0 h 81"/>
              <a:gd name="T4" fmla="*/ 2147483647 w 244"/>
              <a:gd name="T5" fmla="*/ 0 h 81"/>
              <a:gd name="T6" fmla="*/ 2147483647 w 244"/>
              <a:gd name="T7" fmla="*/ 2147483647 h 81"/>
              <a:gd name="T8" fmla="*/ 2147483647 w 244"/>
              <a:gd name="T9" fmla="*/ 2147483647 h 81"/>
              <a:gd name="T10" fmla="*/ 0 w 244"/>
              <a:gd name="T11" fmla="*/ 2147483647 h 81"/>
              <a:gd name="T12" fmla="*/ 0 w 244"/>
              <a:gd name="T13" fmla="*/ 2147483647 h 81"/>
              <a:gd name="T14" fmla="*/ 0 60000 65536"/>
              <a:gd name="T15" fmla="*/ 0 60000 65536"/>
              <a:gd name="T16" fmla="*/ 0 60000 65536"/>
              <a:gd name="T17" fmla="*/ 0 60000 65536"/>
              <a:gd name="T18" fmla="*/ 0 60000 65536"/>
              <a:gd name="T19" fmla="*/ 0 60000 65536"/>
              <a:gd name="T20" fmla="*/ 0 60000 65536"/>
              <a:gd name="T21" fmla="*/ 0 w 244"/>
              <a:gd name="T22" fmla="*/ 0 h 81"/>
              <a:gd name="T23" fmla="*/ 244 w 244"/>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4" h="81">
                <a:moveTo>
                  <a:pt x="0" y="40"/>
                </a:moveTo>
                <a:lnTo>
                  <a:pt x="0" y="0"/>
                </a:lnTo>
                <a:lnTo>
                  <a:pt x="162" y="0"/>
                </a:lnTo>
                <a:lnTo>
                  <a:pt x="244" y="40"/>
                </a:lnTo>
                <a:lnTo>
                  <a:pt x="162" y="81"/>
                </a:lnTo>
                <a:lnTo>
                  <a:pt x="0" y="81"/>
                </a:lnTo>
                <a:lnTo>
                  <a:pt x="0" y="40"/>
                </a:lnTo>
                <a:close/>
              </a:path>
            </a:pathLst>
          </a:custGeom>
          <a:solidFill>
            <a:srgbClr val="FFFFFF"/>
          </a:solidFill>
          <a:ln w="9525">
            <a:noFill/>
            <a:round/>
            <a:headEnd/>
            <a:tailEnd/>
          </a:ln>
        </p:spPr>
        <p:txBody>
          <a:bodyPr/>
          <a:lstStyle/>
          <a:p>
            <a:endParaRPr lang="en-US"/>
          </a:p>
        </p:txBody>
      </p:sp>
      <p:sp>
        <p:nvSpPr>
          <p:cNvPr id="108" name="Freeform 6888"/>
          <p:cNvSpPr>
            <a:spLocks/>
          </p:cNvSpPr>
          <p:nvPr/>
        </p:nvSpPr>
        <p:spPr bwMode="auto">
          <a:xfrm>
            <a:off x="2122488" y="4711839"/>
            <a:ext cx="368300" cy="117475"/>
          </a:xfrm>
          <a:custGeom>
            <a:avLst/>
            <a:gdLst>
              <a:gd name="T0" fmla="*/ 0 w 244"/>
              <a:gd name="T1" fmla="*/ 2147483647 h 81"/>
              <a:gd name="T2" fmla="*/ 0 w 244"/>
              <a:gd name="T3" fmla="*/ 0 h 81"/>
              <a:gd name="T4" fmla="*/ 2147483647 w 244"/>
              <a:gd name="T5" fmla="*/ 0 h 81"/>
              <a:gd name="T6" fmla="*/ 2147483647 w 244"/>
              <a:gd name="T7" fmla="*/ 2147483647 h 81"/>
              <a:gd name="T8" fmla="*/ 2147483647 w 244"/>
              <a:gd name="T9" fmla="*/ 2147483647 h 81"/>
              <a:gd name="T10" fmla="*/ 0 w 244"/>
              <a:gd name="T11" fmla="*/ 2147483647 h 81"/>
              <a:gd name="T12" fmla="*/ 0 w 244"/>
              <a:gd name="T13" fmla="*/ 2147483647 h 81"/>
              <a:gd name="T14" fmla="*/ 0 60000 65536"/>
              <a:gd name="T15" fmla="*/ 0 60000 65536"/>
              <a:gd name="T16" fmla="*/ 0 60000 65536"/>
              <a:gd name="T17" fmla="*/ 0 60000 65536"/>
              <a:gd name="T18" fmla="*/ 0 60000 65536"/>
              <a:gd name="T19" fmla="*/ 0 60000 65536"/>
              <a:gd name="T20" fmla="*/ 0 60000 65536"/>
              <a:gd name="T21" fmla="*/ 0 w 244"/>
              <a:gd name="T22" fmla="*/ 0 h 81"/>
              <a:gd name="T23" fmla="*/ 244 w 244"/>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4" h="81">
                <a:moveTo>
                  <a:pt x="0" y="40"/>
                </a:moveTo>
                <a:lnTo>
                  <a:pt x="0" y="0"/>
                </a:lnTo>
                <a:lnTo>
                  <a:pt x="162" y="0"/>
                </a:lnTo>
                <a:lnTo>
                  <a:pt x="244" y="40"/>
                </a:lnTo>
                <a:lnTo>
                  <a:pt x="162" y="81"/>
                </a:lnTo>
                <a:lnTo>
                  <a:pt x="0" y="81"/>
                </a:lnTo>
                <a:lnTo>
                  <a:pt x="0" y="40"/>
                </a:lnTo>
                <a:close/>
              </a:path>
            </a:pathLst>
          </a:custGeom>
          <a:noFill/>
          <a:ln w="3175">
            <a:solidFill>
              <a:srgbClr val="000000"/>
            </a:solidFill>
            <a:round/>
            <a:headEnd/>
            <a:tailEnd/>
          </a:ln>
        </p:spPr>
        <p:txBody>
          <a:bodyPr/>
          <a:lstStyle/>
          <a:p>
            <a:endParaRPr lang="en-US"/>
          </a:p>
        </p:txBody>
      </p:sp>
      <p:sp>
        <p:nvSpPr>
          <p:cNvPr id="109" name="Freeform 6889"/>
          <p:cNvSpPr>
            <a:spLocks/>
          </p:cNvSpPr>
          <p:nvPr/>
        </p:nvSpPr>
        <p:spPr bwMode="auto">
          <a:xfrm>
            <a:off x="2490788" y="4580077"/>
            <a:ext cx="219075" cy="190500"/>
          </a:xfrm>
          <a:custGeom>
            <a:avLst/>
            <a:gdLst>
              <a:gd name="T0" fmla="*/ 0 w 146"/>
              <a:gd name="T1" fmla="*/ 2147483647 h 130"/>
              <a:gd name="T2" fmla="*/ 2147483647 w 146"/>
              <a:gd name="T3" fmla="*/ 2147483647 h 130"/>
              <a:gd name="T4" fmla="*/ 2147483647 w 146"/>
              <a:gd name="T5" fmla="*/ 0 h 130"/>
              <a:gd name="T6" fmla="*/ 2147483647 w 146"/>
              <a:gd name="T7" fmla="*/ 0 h 130"/>
              <a:gd name="T8" fmla="*/ 0 60000 65536"/>
              <a:gd name="T9" fmla="*/ 0 60000 65536"/>
              <a:gd name="T10" fmla="*/ 0 60000 65536"/>
              <a:gd name="T11" fmla="*/ 0 60000 65536"/>
              <a:gd name="T12" fmla="*/ 0 w 146"/>
              <a:gd name="T13" fmla="*/ 0 h 130"/>
              <a:gd name="T14" fmla="*/ 146 w 146"/>
              <a:gd name="T15" fmla="*/ 130 h 130"/>
            </a:gdLst>
            <a:ahLst/>
            <a:cxnLst>
              <a:cxn ang="T8">
                <a:pos x="T0" y="T1"/>
              </a:cxn>
              <a:cxn ang="T9">
                <a:pos x="T2" y="T3"/>
              </a:cxn>
              <a:cxn ang="T10">
                <a:pos x="T4" y="T5"/>
              </a:cxn>
              <a:cxn ang="T11">
                <a:pos x="T6" y="T7"/>
              </a:cxn>
            </a:cxnLst>
            <a:rect l="T12" t="T13" r="T14" b="T15"/>
            <a:pathLst>
              <a:path w="146" h="130">
                <a:moveTo>
                  <a:pt x="0" y="130"/>
                </a:moveTo>
                <a:lnTo>
                  <a:pt x="105" y="130"/>
                </a:lnTo>
                <a:lnTo>
                  <a:pt x="105" y="0"/>
                </a:lnTo>
                <a:lnTo>
                  <a:pt x="146" y="0"/>
                </a:lnTo>
              </a:path>
            </a:pathLst>
          </a:custGeom>
          <a:noFill/>
          <a:ln w="3175">
            <a:solidFill>
              <a:srgbClr val="000000"/>
            </a:solidFill>
            <a:round/>
            <a:headEnd/>
            <a:tailEnd/>
          </a:ln>
        </p:spPr>
        <p:txBody>
          <a:bodyPr/>
          <a:lstStyle/>
          <a:p>
            <a:endParaRPr lang="en-US"/>
          </a:p>
        </p:txBody>
      </p:sp>
      <p:sp>
        <p:nvSpPr>
          <p:cNvPr id="110" name="Freeform 6890"/>
          <p:cNvSpPr>
            <a:spLocks/>
          </p:cNvSpPr>
          <p:nvPr/>
        </p:nvSpPr>
        <p:spPr bwMode="auto">
          <a:xfrm>
            <a:off x="3076575" y="4521339"/>
            <a:ext cx="147638" cy="15875"/>
          </a:xfrm>
          <a:custGeom>
            <a:avLst/>
            <a:gdLst>
              <a:gd name="T0" fmla="*/ 0 w 98"/>
              <a:gd name="T1" fmla="*/ 2147483647 h 10"/>
              <a:gd name="T2" fmla="*/ 2147483647 w 98"/>
              <a:gd name="T3" fmla="*/ 2147483647 h 10"/>
              <a:gd name="T4" fmla="*/ 2147483647 w 98"/>
              <a:gd name="T5" fmla="*/ 0 h 10"/>
              <a:gd name="T6" fmla="*/ 2147483647 w 98"/>
              <a:gd name="T7" fmla="*/ 0 h 10"/>
              <a:gd name="T8" fmla="*/ 0 60000 65536"/>
              <a:gd name="T9" fmla="*/ 0 60000 65536"/>
              <a:gd name="T10" fmla="*/ 0 60000 65536"/>
              <a:gd name="T11" fmla="*/ 0 60000 65536"/>
              <a:gd name="T12" fmla="*/ 0 w 98"/>
              <a:gd name="T13" fmla="*/ 0 h 10"/>
              <a:gd name="T14" fmla="*/ 98 w 98"/>
              <a:gd name="T15" fmla="*/ 10 h 10"/>
            </a:gdLst>
            <a:ahLst/>
            <a:cxnLst>
              <a:cxn ang="T8">
                <a:pos x="T0" y="T1"/>
              </a:cxn>
              <a:cxn ang="T9">
                <a:pos x="T2" y="T3"/>
              </a:cxn>
              <a:cxn ang="T10">
                <a:pos x="T4" y="T5"/>
              </a:cxn>
              <a:cxn ang="T11">
                <a:pos x="T6" y="T7"/>
              </a:cxn>
            </a:cxnLst>
            <a:rect l="T12" t="T13" r="T14" b="T15"/>
            <a:pathLst>
              <a:path w="98" h="10">
                <a:moveTo>
                  <a:pt x="0" y="10"/>
                </a:moveTo>
                <a:lnTo>
                  <a:pt x="48" y="10"/>
                </a:lnTo>
                <a:lnTo>
                  <a:pt x="48" y="0"/>
                </a:lnTo>
                <a:lnTo>
                  <a:pt x="98" y="0"/>
                </a:lnTo>
              </a:path>
            </a:pathLst>
          </a:custGeom>
          <a:noFill/>
          <a:ln w="3175">
            <a:solidFill>
              <a:srgbClr val="000000"/>
            </a:solidFill>
            <a:round/>
            <a:headEnd/>
            <a:tailEnd/>
          </a:ln>
        </p:spPr>
        <p:txBody>
          <a:bodyPr/>
          <a:lstStyle/>
          <a:p>
            <a:endParaRPr lang="en-US"/>
          </a:p>
        </p:txBody>
      </p:sp>
      <p:sp>
        <p:nvSpPr>
          <p:cNvPr id="111" name="Freeform 6891"/>
          <p:cNvSpPr>
            <a:spLocks/>
          </p:cNvSpPr>
          <p:nvPr/>
        </p:nvSpPr>
        <p:spPr bwMode="auto">
          <a:xfrm>
            <a:off x="7429500" y="2279789"/>
            <a:ext cx="0" cy="131763"/>
          </a:xfrm>
          <a:custGeom>
            <a:avLst/>
            <a:gdLst>
              <a:gd name="T0" fmla="*/ 2147483647 h 88"/>
              <a:gd name="T1" fmla="*/ 0 h 88"/>
              <a:gd name="T2" fmla="*/ 2147483647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close/>
              </a:path>
            </a:pathLst>
          </a:custGeom>
          <a:noFill/>
          <a:ln w="3175">
            <a:solidFill>
              <a:srgbClr val="000000"/>
            </a:solidFill>
            <a:round/>
            <a:headEnd/>
            <a:tailEnd/>
          </a:ln>
        </p:spPr>
        <p:txBody>
          <a:bodyPr/>
          <a:lstStyle/>
          <a:p>
            <a:endParaRPr lang="en-US"/>
          </a:p>
        </p:txBody>
      </p:sp>
      <p:sp>
        <p:nvSpPr>
          <p:cNvPr id="112" name="Freeform 6892"/>
          <p:cNvSpPr>
            <a:spLocks/>
          </p:cNvSpPr>
          <p:nvPr/>
        </p:nvSpPr>
        <p:spPr bwMode="auto">
          <a:xfrm>
            <a:off x="7145338" y="2411552"/>
            <a:ext cx="284162" cy="0"/>
          </a:xfrm>
          <a:custGeom>
            <a:avLst/>
            <a:gdLst>
              <a:gd name="T0" fmla="*/ 2147483647 w 189"/>
              <a:gd name="T1" fmla="*/ 0 w 189"/>
              <a:gd name="T2" fmla="*/ 2147483647 w 189"/>
              <a:gd name="T3" fmla="*/ 0 60000 65536"/>
              <a:gd name="T4" fmla="*/ 0 60000 65536"/>
              <a:gd name="T5" fmla="*/ 0 60000 65536"/>
              <a:gd name="T6" fmla="*/ 0 w 189"/>
              <a:gd name="T7" fmla="*/ 189 w 189"/>
            </a:gdLst>
            <a:ahLst/>
            <a:cxnLst>
              <a:cxn ang="T3">
                <a:pos x="T0" y="0"/>
              </a:cxn>
              <a:cxn ang="T4">
                <a:pos x="T1" y="0"/>
              </a:cxn>
              <a:cxn ang="T5">
                <a:pos x="T2" y="0"/>
              </a:cxn>
            </a:cxnLst>
            <a:rect l="T6" t="0" r="T7" b="0"/>
            <a:pathLst>
              <a:path w="189">
                <a:moveTo>
                  <a:pt x="189" y="0"/>
                </a:moveTo>
                <a:lnTo>
                  <a:pt x="0" y="0"/>
                </a:lnTo>
                <a:lnTo>
                  <a:pt x="189" y="0"/>
                </a:lnTo>
                <a:close/>
              </a:path>
            </a:pathLst>
          </a:custGeom>
          <a:noFill/>
          <a:ln w="3175">
            <a:solidFill>
              <a:srgbClr val="000000"/>
            </a:solidFill>
            <a:round/>
            <a:headEnd/>
            <a:tailEnd/>
          </a:ln>
        </p:spPr>
        <p:txBody>
          <a:bodyPr/>
          <a:lstStyle/>
          <a:p>
            <a:endParaRPr lang="en-US"/>
          </a:p>
        </p:txBody>
      </p:sp>
      <p:sp>
        <p:nvSpPr>
          <p:cNvPr id="113" name="Freeform 6893"/>
          <p:cNvSpPr>
            <a:spLocks/>
          </p:cNvSpPr>
          <p:nvPr/>
        </p:nvSpPr>
        <p:spPr bwMode="auto">
          <a:xfrm>
            <a:off x="7145338" y="2411552"/>
            <a:ext cx="284162" cy="0"/>
          </a:xfrm>
          <a:custGeom>
            <a:avLst/>
            <a:gdLst>
              <a:gd name="T0" fmla="*/ 2147483647 w 189"/>
              <a:gd name="T1" fmla="*/ 0 w 189"/>
              <a:gd name="T2" fmla="*/ 2147483647 w 189"/>
              <a:gd name="T3" fmla="*/ 0 60000 65536"/>
              <a:gd name="T4" fmla="*/ 0 60000 65536"/>
              <a:gd name="T5" fmla="*/ 0 60000 65536"/>
              <a:gd name="T6" fmla="*/ 0 w 189"/>
              <a:gd name="T7" fmla="*/ 189 w 189"/>
            </a:gdLst>
            <a:ahLst/>
            <a:cxnLst>
              <a:cxn ang="T3">
                <a:pos x="T0" y="0"/>
              </a:cxn>
              <a:cxn ang="T4">
                <a:pos x="T1" y="0"/>
              </a:cxn>
              <a:cxn ang="T5">
                <a:pos x="T2" y="0"/>
              </a:cxn>
            </a:cxnLst>
            <a:rect l="T6" t="0" r="T7" b="0"/>
            <a:pathLst>
              <a:path w="189">
                <a:moveTo>
                  <a:pt x="189" y="0"/>
                </a:moveTo>
                <a:lnTo>
                  <a:pt x="0" y="0"/>
                </a:lnTo>
                <a:lnTo>
                  <a:pt x="189" y="0"/>
                </a:lnTo>
                <a:close/>
              </a:path>
            </a:pathLst>
          </a:custGeom>
          <a:noFill/>
          <a:ln w="3175">
            <a:solidFill>
              <a:srgbClr val="000000"/>
            </a:solidFill>
            <a:round/>
            <a:headEnd/>
            <a:tailEnd/>
          </a:ln>
        </p:spPr>
        <p:txBody>
          <a:bodyPr/>
          <a:lstStyle/>
          <a:p>
            <a:endParaRPr lang="en-US"/>
          </a:p>
        </p:txBody>
      </p:sp>
      <p:sp>
        <p:nvSpPr>
          <p:cNvPr id="114" name="Freeform 6894"/>
          <p:cNvSpPr>
            <a:spLocks/>
          </p:cNvSpPr>
          <p:nvPr/>
        </p:nvSpPr>
        <p:spPr bwMode="auto">
          <a:xfrm>
            <a:off x="7145338" y="2411552"/>
            <a:ext cx="284162" cy="0"/>
          </a:xfrm>
          <a:custGeom>
            <a:avLst/>
            <a:gdLst>
              <a:gd name="T0" fmla="*/ 2147483647 w 189"/>
              <a:gd name="T1" fmla="*/ 0 w 189"/>
              <a:gd name="T2" fmla="*/ 2147483647 w 189"/>
              <a:gd name="T3" fmla="*/ 0 60000 65536"/>
              <a:gd name="T4" fmla="*/ 0 60000 65536"/>
              <a:gd name="T5" fmla="*/ 0 60000 65536"/>
              <a:gd name="T6" fmla="*/ 0 w 189"/>
              <a:gd name="T7" fmla="*/ 189 w 189"/>
            </a:gdLst>
            <a:ahLst/>
            <a:cxnLst>
              <a:cxn ang="T3">
                <a:pos x="T0" y="0"/>
              </a:cxn>
              <a:cxn ang="T4">
                <a:pos x="T1" y="0"/>
              </a:cxn>
              <a:cxn ang="T5">
                <a:pos x="T2" y="0"/>
              </a:cxn>
            </a:cxnLst>
            <a:rect l="T6" t="0" r="T7" b="0"/>
            <a:pathLst>
              <a:path w="189">
                <a:moveTo>
                  <a:pt x="189" y="0"/>
                </a:moveTo>
                <a:lnTo>
                  <a:pt x="0" y="0"/>
                </a:lnTo>
                <a:lnTo>
                  <a:pt x="189" y="0"/>
                </a:lnTo>
                <a:close/>
              </a:path>
            </a:pathLst>
          </a:custGeom>
          <a:noFill/>
          <a:ln w="3175">
            <a:solidFill>
              <a:srgbClr val="000000"/>
            </a:solidFill>
            <a:round/>
            <a:headEnd/>
            <a:tailEnd/>
          </a:ln>
        </p:spPr>
        <p:txBody>
          <a:bodyPr/>
          <a:lstStyle/>
          <a:p>
            <a:endParaRPr lang="en-US"/>
          </a:p>
        </p:txBody>
      </p:sp>
      <p:sp>
        <p:nvSpPr>
          <p:cNvPr id="115" name="Freeform 6895"/>
          <p:cNvSpPr>
            <a:spLocks noEditPoints="1"/>
          </p:cNvSpPr>
          <p:nvPr/>
        </p:nvSpPr>
        <p:spPr bwMode="auto">
          <a:xfrm>
            <a:off x="7145338" y="2279789"/>
            <a:ext cx="284162" cy="131763"/>
          </a:xfrm>
          <a:custGeom>
            <a:avLst/>
            <a:gdLst>
              <a:gd name="T0" fmla="*/ 2147483647 w 189"/>
              <a:gd name="T1" fmla="*/ 2147483647 h 88"/>
              <a:gd name="T2" fmla="*/ 2147483647 w 189"/>
              <a:gd name="T3" fmla="*/ 0 h 88"/>
              <a:gd name="T4" fmla="*/ 0 w 189"/>
              <a:gd name="T5" fmla="*/ 0 h 88"/>
              <a:gd name="T6" fmla="*/ 0 w 189"/>
              <a:gd name="T7" fmla="*/ 2147483647 h 88"/>
              <a:gd name="T8" fmla="*/ 2147483647 w 189"/>
              <a:gd name="T9" fmla="*/ 2147483647 h 88"/>
              <a:gd name="T10" fmla="*/ 0 w 189"/>
              <a:gd name="T11" fmla="*/ 2147483647 h 88"/>
              <a:gd name="T12" fmla="*/ 0 w 189"/>
              <a:gd name="T13" fmla="*/ 0 h 88"/>
              <a:gd name="T14" fmla="*/ 0 w 189"/>
              <a:gd name="T15" fmla="*/ 2147483647 h 88"/>
              <a:gd name="T16" fmla="*/ 2147483647 w 189"/>
              <a:gd name="T17" fmla="*/ 2147483647 h 88"/>
              <a:gd name="T18" fmla="*/ 2147483647 w 189"/>
              <a:gd name="T19" fmla="*/ 0 h 88"/>
              <a:gd name="T20" fmla="*/ 2147483647 w 189"/>
              <a:gd name="T21" fmla="*/ 2147483647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88"/>
              <a:gd name="T35" fmla="*/ 189 w 189"/>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88">
                <a:moveTo>
                  <a:pt x="189" y="88"/>
                </a:moveTo>
                <a:lnTo>
                  <a:pt x="189" y="0"/>
                </a:lnTo>
                <a:lnTo>
                  <a:pt x="0" y="0"/>
                </a:lnTo>
                <a:lnTo>
                  <a:pt x="0" y="88"/>
                </a:lnTo>
                <a:lnTo>
                  <a:pt x="189" y="88"/>
                </a:lnTo>
                <a:close/>
                <a:moveTo>
                  <a:pt x="0" y="88"/>
                </a:moveTo>
                <a:lnTo>
                  <a:pt x="0" y="0"/>
                </a:lnTo>
                <a:lnTo>
                  <a:pt x="0" y="88"/>
                </a:lnTo>
                <a:close/>
                <a:moveTo>
                  <a:pt x="189" y="88"/>
                </a:moveTo>
                <a:lnTo>
                  <a:pt x="189" y="0"/>
                </a:lnTo>
                <a:lnTo>
                  <a:pt x="189" y="88"/>
                </a:lnTo>
                <a:close/>
              </a:path>
            </a:pathLst>
          </a:custGeom>
          <a:solidFill>
            <a:srgbClr val="FFFFFF"/>
          </a:solidFill>
          <a:ln w="9525">
            <a:noFill/>
            <a:round/>
            <a:headEnd/>
            <a:tailEnd/>
          </a:ln>
        </p:spPr>
        <p:txBody>
          <a:bodyPr/>
          <a:lstStyle/>
          <a:p>
            <a:endParaRPr lang="en-US"/>
          </a:p>
        </p:txBody>
      </p:sp>
      <p:sp>
        <p:nvSpPr>
          <p:cNvPr id="116" name="Rectangle 6896"/>
          <p:cNvSpPr>
            <a:spLocks noChangeArrowheads="1"/>
          </p:cNvSpPr>
          <p:nvPr/>
        </p:nvSpPr>
        <p:spPr bwMode="auto">
          <a:xfrm>
            <a:off x="7145338" y="2279789"/>
            <a:ext cx="284162" cy="131763"/>
          </a:xfrm>
          <a:prstGeom prst="rect">
            <a:avLst/>
          </a:prstGeom>
          <a:noFill/>
          <a:ln w="3175">
            <a:solidFill>
              <a:srgbClr val="000000"/>
            </a:solidFill>
            <a:miter lim="800000"/>
            <a:headEnd/>
            <a:tailEnd/>
          </a:ln>
        </p:spPr>
        <p:txBody>
          <a:bodyPr/>
          <a:lstStyle/>
          <a:p>
            <a:pPr eaLnBrk="0" hangingPunct="0"/>
            <a:endParaRPr lang="en-US" sz="2000" b="1">
              <a:solidFill>
                <a:srgbClr val="000000"/>
              </a:solidFill>
              <a:ea typeface="ＭＳ Ｐゴシック"/>
              <a:cs typeface="ＭＳ Ｐゴシック"/>
            </a:endParaRPr>
          </a:p>
        </p:txBody>
      </p:sp>
      <p:sp>
        <p:nvSpPr>
          <p:cNvPr id="117" name="Freeform 6897"/>
          <p:cNvSpPr>
            <a:spLocks/>
          </p:cNvSpPr>
          <p:nvPr/>
        </p:nvSpPr>
        <p:spPr bwMode="auto">
          <a:xfrm>
            <a:off x="7145338" y="2279789"/>
            <a:ext cx="0" cy="131763"/>
          </a:xfrm>
          <a:custGeom>
            <a:avLst/>
            <a:gdLst>
              <a:gd name="T0" fmla="*/ 2147483647 h 88"/>
              <a:gd name="T1" fmla="*/ 0 h 88"/>
              <a:gd name="T2" fmla="*/ 2147483647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118" name="Freeform 6898"/>
          <p:cNvSpPr>
            <a:spLocks/>
          </p:cNvSpPr>
          <p:nvPr/>
        </p:nvSpPr>
        <p:spPr bwMode="auto">
          <a:xfrm>
            <a:off x="7429500" y="2279789"/>
            <a:ext cx="0" cy="131763"/>
          </a:xfrm>
          <a:custGeom>
            <a:avLst/>
            <a:gdLst>
              <a:gd name="T0" fmla="*/ 2147483647 h 88"/>
              <a:gd name="T1" fmla="*/ 0 h 88"/>
              <a:gd name="T2" fmla="*/ 2147483647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rgbClr val="000000"/>
            </a:solidFill>
            <a:round/>
            <a:headEnd/>
            <a:tailEnd/>
          </a:ln>
        </p:spPr>
        <p:txBody>
          <a:bodyPr/>
          <a:lstStyle/>
          <a:p>
            <a:endParaRPr lang="en-US"/>
          </a:p>
        </p:txBody>
      </p:sp>
      <p:sp>
        <p:nvSpPr>
          <p:cNvPr id="119" name="Freeform 6899"/>
          <p:cNvSpPr>
            <a:spLocks noEditPoints="1"/>
          </p:cNvSpPr>
          <p:nvPr/>
        </p:nvSpPr>
        <p:spPr bwMode="auto">
          <a:xfrm>
            <a:off x="7286625" y="2409964"/>
            <a:ext cx="3175" cy="582613"/>
          </a:xfrm>
          <a:custGeom>
            <a:avLst/>
            <a:gdLst>
              <a:gd name="T0" fmla="*/ 2147483647 w 2"/>
              <a:gd name="T1" fmla="*/ 2147483647 h 386"/>
              <a:gd name="T2" fmla="*/ 2147483647 w 2"/>
              <a:gd name="T3" fmla="*/ 2147483647 h 386"/>
              <a:gd name="T4" fmla="*/ 0 w 2"/>
              <a:gd name="T5" fmla="*/ 2147483647 h 386"/>
              <a:gd name="T6" fmla="*/ 0 w 2"/>
              <a:gd name="T7" fmla="*/ 0 h 386"/>
              <a:gd name="T8" fmla="*/ 2147483647 w 2"/>
              <a:gd name="T9" fmla="*/ 0 h 386"/>
              <a:gd name="T10" fmla="*/ 2147483647 w 2"/>
              <a:gd name="T11" fmla="*/ 2147483647 h 386"/>
              <a:gd name="T12" fmla="*/ 2147483647 w 2"/>
              <a:gd name="T13" fmla="*/ 2147483647 h 386"/>
              <a:gd name="T14" fmla="*/ 2147483647 w 2"/>
              <a:gd name="T15" fmla="*/ 2147483647 h 386"/>
              <a:gd name="T16" fmla="*/ 0 w 2"/>
              <a:gd name="T17" fmla="*/ 2147483647 h 386"/>
              <a:gd name="T18" fmla="*/ 0 w 2"/>
              <a:gd name="T19" fmla="*/ 2147483647 h 386"/>
              <a:gd name="T20" fmla="*/ 2147483647 w 2"/>
              <a:gd name="T21" fmla="*/ 2147483647 h 386"/>
              <a:gd name="T22" fmla="*/ 2147483647 w 2"/>
              <a:gd name="T23" fmla="*/ 2147483647 h 386"/>
              <a:gd name="T24" fmla="*/ 2147483647 w 2"/>
              <a:gd name="T25" fmla="*/ 2147483647 h 386"/>
              <a:gd name="T26" fmla="*/ 2147483647 w 2"/>
              <a:gd name="T27" fmla="*/ 2147483647 h 386"/>
              <a:gd name="T28" fmla="*/ 0 w 2"/>
              <a:gd name="T29" fmla="*/ 2147483647 h 386"/>
              <a:gd name="T30" fmla="*/ 0 w 2"/>
              <a:gd name="T31" fmla="*/ 2147483647 h 386"/>
              <a:gd name="T32" fmla="*/ 2147483647 w 2"/>
              <a:gd name="T33" fmla="*/ 2147483647 h 386"/>
              <a:gd name="T34" fmla="*/ 2147483647 w 2"/>
              <a:gd name="T35" fmla="*/ 2147483647 h 386"/>
              <a:gd name="T36" fmla="*/ 2147483647 w 2"/>
              <a:gd name="T37" fmla="*/ 2147483647 h 386"/>
              <a:gd name="T38" fmla="*/ 2147483647 w 2"/>
              <a:gd name="T39" fmla="*/ 2147483647 h 386"/>
              <a:gd name="T40" fmla="*/ 0 w 2"/>
              <a:gd name="T41" fmla="*/ 2147483647 h 386"/>
              <a:gd name="T42" fmla="*/ 0 w 2"/>
              <a:gd name="T43" fmla="*/ 2147483647 h 386"/>
              <a:gd name="T44" fmla="*/ 2147483647 w 2"/>
              <a:gd name="T45" fmla="*/ 2147483647 h 386"/>
              <a:gd name="T46" fmla="*/ 2147483647 w 2"/>
              <a:gd name="T47" fmla="*/ 2147483647 h 386"/>
              <a:gd name="T48" fmla="*/ 2147483647 w 2"/>
              <a:gd name="T49" fmla="*/ 2147483647 h 386"/>
              <a:gd name="T50" fmla="*/ 2147483647 w 2"/>
              <a:gd name="T51" fmla="*/ 2147483647 h 386"/>
              <a:gd name="T52" fmla="*/ 0 w 2"/>
              <a:gd name="T53" fmla="*/ 2147483647 h 386"/>
              <a:gd name="T54" fmla="*/ 0 w 2"/>
              <a:gd name="T55" fmla="*/ 2147483647 h 386"/>
              <a:gd name="T56" fmla="*/ 2147483647 w 2"/>
              <a:gd name="T57" fmla="*/ 2147483647 h 386"/>
              <a:gd name="T58" fmla="*/ 2147483647 w 2"/>
              <a:gd name="T59" fmla="*/ 2147483647 h 386"/>
              <a:gd name="T60" fmla="*/ 2147483647 w 2"/>
              <a:gd name="T61" fmla="*/ 2147483647 h 386"/>
              <a:gd name="T62" fmla="*/ 2147483647 w 2"/>
              <a:gd name="T63" fmla="*/ 2147483647 h 386"/>
              <a:gd name="T64" fmla="*/ 0 w 2"/>
              <a:gd name="T65" fmla="*/ 2147483647 h 386"/>
              <a:gd name="T66" fmla="*/ 0 w 2"/>
              <a:gd name="T67" fmla="*/ 2147483647 h 386"/>
              <a:gd name="T68" fmla="*/ 2147483647 w 2"/>
              <a:gd name="T69" fmla="*/ 2147483647 h 386"/>
              <a:gd name="T70" fmla="*/ 2147483647 w 2"/>
              <a:gd name="T71" fmla="*/ 2147483647 h 386"/>
              <a:gd name="T72" fmla="*/ 2147483647 w 2"/>
              <a:gd name="T73" fmla="*/ 2147483647 h 386"/>
              <a:gd name="T74" fmla="*/ 2147483647 w 2"/>
              <a:gd name="T75" fmla="*/ 2147483647 h 386"/>
              <a:gd name="T76" fmla="*/ 0 w 2"/>
              <a:gd name="T77" fmla="*/ 2147483647 h 386"/>
              <a:gd name="T78" fmla="*/ 0 w 2"/>
              <a:gd name="T79" fmla="*/ 2147483647 h 386"/>
              <a:gd name="T80" fmla="*/ 2147483647 w 2"/>
              <a:gd name="T81" fmla="*/ 2147483647 h 386"/>
              <a:gd name="T82" fmla="*/ 2147483647 w 2"/>
              <a:gd name="T83" fmla="*/ 2147483647 h 3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
              <a:gd name="T127" fmla="*/ 0 h 386"/>
              <a:gd name="T128" fmla="*/ 2 w 2"/>
              <a:gd name="T129" fmla="*/ 386 h 3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 h="386">
                <a:moveTo>
                  <a:pt x="2" y="1"/>
                </a:moveTo>
                <a:lnTo>
                  <a:pt x="2" y="40"/>
                </a:lnTo>
                <a:lnTo>
                  <a:pt x="2" y="42"/>
                </a:lnTo>
                <a:lnTo>
                  <a:pt x="1" y="42"/>
                </a:lnTo>
                <a:lnTo>
                  <a:pt x="0" y="42"/>
                </a:lnTo>
                <a:lnTo>
                  <a:pt x="0" y="40"/>
                </a:lnTo>
                <a:lnTo>
                  <a:pt x="0" y="1"/>
                </a:lnTo>
                <a:lnTo>
                  <a:pt x="0" y="0"/>
                </a:lnTo>
                <a:lnTo>
                  <a:pt x="1" y="0"/>
                </a:lnTo>
                <a:lnTo>
                  <a:pt x="2" y="0"/>
                </a:lnTo>
                <a:lnTo>
                  <a:pt x="2" y="1"/>
                </a:lnTo>
                <a:close/>
                <a:moveTo>
                  <a:pt x="2" y="64"/>
                </a:moveTo>
                <a:lnTo>
                  <a:pt x="2" y="103"/>
                </a:lnTo>
                <a:lnTo>
                  <a:pt x="2" y="104"/>
                </a:lnTo>
                <a:lnTo>
                  <a:pt x="1" y="104"/>
                </a:lnTo>
                <a:lnTo>
                  <a:pt x="0" y="104"/>
                </a:lnTo>
                <a:lnTo>
                  <a:pt x="0" y="103"/>
                </a:lnTo>
                <a:lnTo>
                  <a:pt x="0" y="64"/>
                </a:lnTo>
                <a:lnTo>
                  <a:pt x="0" y="63"/>
                </a:lnTo>
                <a:lnTo>
                  <a:pt x="1" y="63"/>
                </a:lnTo>
                <a:lnTo>
                  <a:pt x="2" y="63"/>
                </a:lnTo>
                <a:lnTo>
                  <a:pt x="2" y="64"/>
                </a:lnTo>
                <a:close/>
                <a:moveTo>
                  <a:pt x="2" y="126"/>
                </a:moveTo>
                <a:lnTo>
                  <a:pt x="2" y="165"/>
                </a:lnTo>
                <a:lnTo>
                  <a:pt x="2" y="166"/>
                </a:lnTo>
                <a:lnTo>
                  <a:pt x="1" y="167"/>
                </a:lnTo>
                <a:lnTo>
                  <a:pt x="0" y="166"/>
                </a:lnTo>
                <a:lnTo>
                  <a:pt x="0" y="165"/>
                </a:lnTo>
                <a:lnTo>
                  <a:pt x="0" y="126"/>
                </a:lnTo>
                <a:lnTo>
                  <a:pt x="0" y="125"/>
                </a:lnTo>
                <a:lnTo>
                  <a:pt x="1" y="125"/>
                </a:lnTo>
                <a:lnTo>
                  <a:pt x="2" y="125"/>
                </a:lnTo>
                <a:lnTo>
                  <a:pt x="2" y="126"/>
                </a:lnTo>
                <a:close/>
                <a:moveTo>
                  <a:pt x="2" y="189"/>
                </a:moveTo>
                <a:lnTo>
                  <a:pt x="2" y="228"/>
                </a:lnTo>
                <a:lnTo>
                  <a:pt x="1" y="228"/>
                </a:lnTo>
                <a:lnTo>
                  <a:pt x="0" y="228"/>
                </a:lnTo>
                <a:lnTo>
                  <a:pt x="0" y="189"/>
                </a:lnTo>
                <a:lnTo>
                  <a:pt x="0" y="188"/>
                </a:lnTo>
                <a:lnTo>
                  <a:pt x="1" y="187"/>
                </a:lnTo>
                <a:lnTo>
                  <a:pt x="2" y="188"/>
                </a:lnTo>
                <a:lnTo>
                  <a:pt x="2" y="189"/>
                </a:lnTo>
                <a:close/>
                <a:moveTo>
                  <a:pt x="2" y="251"/>
                </a:moveTo>
                <a:lnTo>
                  <a:pt x="2" y="290"/>
                </a:lnTo>
                <a:lnTo>
                  <a:pt x="2" y="291"/>
                </a:lnTo>
                <a:lnTo>
                  <a:pt x="1" y="291"/>
                </a:lnTo>
                <a:lnTo>
                  <a:pt x="0" y="291"/>
                </a:lnTo>
                <a:lnTo>
                  <a:pt x="0" y="290"/>
                </a:lnTo>
                <a:lnTo>
                  <a:pt x="0" y="251"/>
                </a:lnTo>
                <a:lnTo>
                  <a:pt x="0" y="250"/>
                </a:lnTo>
                <a:lnTo>
                  <a:pt x="1" y="250"/>
                </a:lnTo>
                <a:lnTo>
                  <a:pt x="2" y="250"/>
                </a:lnTo>
                <a:lnTo>
                  <a:pt x="2" y="251"/>
                </a:lnTo>
                <a:close/>
                <a:moveTo>
                  <a:pt x="2" y="313"/>
                </a:moveTo>
                <a:lnTo>
                  <a:pt x="2" y="352"/>
                </a:lnTo>
                <a:lnTo>
                  <a:pt x="2" y="353"/>
                </a:lnTo>
                <a:lnTo>
                  <a:pt x="1" y="353"/>
                </a:lnTo>
                <a:lnTo>
                  <a:pt x="0" y="353"/>
                </a:lnTo>
                <a:lnTo>
                  <a:pt x="0" y="352"/>
                </a:lnTo>
                <a:lnTo>
                  <a:pt x="0" y="313"/>
                </a:lnTo>
                <a:lnTo>
                  <a:pt x="0" y="312"/>
                </a:lnTo>
                <a:lnTo>
                  <a:pt x="1" y="312"/>
                </a:lnTo>
                <a:lnTo>
                  <a:pt x="2" y="312"/>
                </a:lnTo>
                <a:lnTo>
                  <a:pt x="2" y="313"/>
                </a:lnTo>
                <a:close/>
                <a:moveTo>
                  <a:pt x="2" y="375"/>
                </a:moveTo>
                <a:lnTo>
                  <a:pt x="2" y="384"/>
                </a:lnTo>
                <a:lnTo>
                  <a:pt x="2" y="385"/>
                </a:lnTo>
                <a:lnTo>
                  <a:pt x="1" y="386"/>
                </a:lnTo>
                <a:lnTo>
                  <a:pt x="0" y="385"/>
                </a:lnTo>
                <a:lnTo>
                  <a:pt x="0" y="384"/>
                </a:lnTo>
                <a:lnTo>
                  <a:pt x="0" y="375"/>
                </a:lnTo>
                <a:lnTo>
                  <a:pt x="1" y="375"/>
                </a:lnTo>
                <a:lnTo>
                  <a:pt x="2" y="375"/>
                </a:lnTo>
                <a:close/>
              </a:path>
            </a:pathLst>
          </a:custGeom>
          <a:solidFill>
            <a:srgbClr val="000000"/>
          </a:solidFill>
          <a:ln w="1588">
            <a:solidFill>
              <a:srgbClr val="000000"/>
            </a:solidFill>
            <a:round/>
            <a:headEnd/>
            <a:tailEnd/>
          </a:ln>
        </p:spPr>
        <p:txBody>
          <a:bodyPr/>
          <a:lstStyle/>
          <a:p>
            <a:endParaRPr lang="en-US"/>
          </a:p>
        </p:txBody>
      </p:sp>
      <p:sp>
        <p:nvSpPr>
          <p:cNvPr id="120" name="Freeform 6900"/>
          <p:cNvSpPr>
            <a:spLocks noEditPoints="1"/>
          </p:cNvSpPr>
          <p:nvPr/>
        </p:nvSpPr>
        <p:spPr bwMode="auto">
          <a:xfrm>
            <a:off x="7718425" y="2405202"/>
            <a:ext cx="4763" cy="669925"/>
          </a:xfrm>
          <a:custGeom>
            <a:avLst/>
            <a:gdLst>
              <a:gd name="T0" fmla="*/ 2147483647 w 3"/>
              <a:gd name="T1" fmla="*/ 2147483647 h 445"/>
              <a:gd name="T2" fmla="*/ 2147483647 w 3"/>
              <a:gd name="T3" fmla="*/ 2147483647 h 445"/>
              <a:gd name="T4" fmla="*/ 0 w 3"/>
              <a:gd name="T5" fmla="*/ 2147483647 h 445"/>
              <a:gd name="T6" fmla="*/ 2147483647 w 3"/>
              <a:gd name="T7" fmla="*/ 0 h 445"/>
              <a:gd name="T8" fmla="*/ 2147483647 w 3"/>
              <a:gd name="T9" fmla="*/ 0 h 445"/>
              <a:gd name="T10" fmla="*/ 2147483647 w 3"/>
              <a:gd name="T11" fmla="*/ 2147483647 h 445"/>
              <a:gd name="T12" fmla="*/ 2147483647 w 3"/>
              <a:gd name="T13" fmla="*/ 2147483647 h 445"/>
              <a:gd name="T14" fmla="*/ 2147483647 w 3"/>
              <a:gd name="T15" fmla="*/ 2147483647 h 445"/>
              <a:gd name="T16" fmla="*/ 0 w 3"/>
              <a:gd name="T17" fmla="*/ 2147483647 h 445"/>
              <a:gd name="T18" fmla="*/ 2147483647 w 3"/>
              <a:gd name="T19" fmla="*/ 2147483647 h 445"/>
              <a:gd name="T20" fmla="*/ 2147483647 w 3"/>
              <a:gd name="T21" fmla="*/ 2147483647 h 445"/>
              <a:gd name="T22" fmla="*/ 2147483647 w 3"/>
              <a:gd name="T23" fmla="*/ 2147483647 h 445"/>
              <a:gd name="T24" fmla="*/ 2147483647 w 3"/>
              <a:gd name="T25" fmla="*/ 2147483647 h 445"/>
              <a:gd name="T26" fmla="*/ 2147483647 w 3"/>
              <a:gd name="T27" fmla="*/ 2147483647 h 445"/>
              <a:gd name="T28" fmla="*/ 0 w 3"/>
              <a:gd name="T29" fmla="*/ 2147483647 h 445"/>
              <a:gd name="T30" fmla="*/ 2147483647 w 3"/>
              <a:gd name="T31" fmla="*/ 2147483647 h 445"/>
              <a:gd name="T32" fmla="*/ 2147483647 w 3"/>
              <a:gd name="T33" fmla="*/ 2147483647 h 445"/>
              <a:gd name="T34" fmla="*/ 2147483647 w 3"/>
              <a:gd name="T35" fmla="*/ 2147483647 h 445"/>
              <a:gd name="T36" fmla="*/ 2147483647 w 3"/>
              <a:gd name="T37" fmla="*/ 2147483647 h 445"/>
              <a:gd name="T38" fmla="*/ 2147483647 w 3"/>
              <a:gd name="T39" fmla="*/ 2147483647 h 445"/>
              <a:gd name="T40" fmla="*/ 0 w 3"/>
              <a:gd name="T41" fmla="*/ 2147483647 h 445"/>
              <a:gd name="T42" fmla="*/ 2147483647 w 3"/>
              <a:gd name="T43" fmla="*/ 2147483647 h 445"/>
              <a:gd name="T44" fmla="*/ 2147483647 w 3"/>
              <a:gd name="T45" fmla="*/ 2147483647 h 445"/>
              <a:gd name="T46" fmla="*/ 2147483647 w 3"/>
              <a:gd name="T47" fmla="*/ 2147483647 h 445"/>
              <a:gd name="T48" fmla="*/ 2147483647 w 3"/>
              <a:gd name="T49" fmla="*/ 2147483647 h 445"/>
              <a:gd name="T50" fmla="*/ 2147483647 w 3"/>
              <a:gd name="T51" fmla="*/ 2147483647 h 445"/>
              <a:gd name="T52" fmla="*/ 0 w 3"/>
              <a:gd name="T53" fmla="*/ 2147483647 h 445"/>
              <a:gd name="T54" fmla="*/ 2147483647 w 3"/>
              <a:gd name="T55" fmla="*/ 2147483647 h 445"/>
              <a:gd name="T56" fmla="*/ 2147483647 w 3"/>
              <a:gd name="T57" fmla="*/ 2147483647 h 445"/>
              <a:gd name="T58" fmla="*/ 2147483647 w 3"/>
              <a:gd name="T59" fmla="*/ 2147483647 h 445"/>
              <a:gd name="T60" fmla="*/ 2147483647 w 3"/>
              <a:gd name="T61" fmla="*/ 2147483647 h 445"/>
              <a:gd name="T62" fmla="*/ 2147483647 w 3"/>
              <a:gd name="T63" fmla="*/ 2147483647 h 445"/>
              <a:gd name="T64" fmla="*/ 0 w 3"/>
              <a:gd name="T65" fmla="*/ 2147483647 h 445"/>
              <a:gd name="T66" fmla="*/ 2147483647 w 3"/>
              <a:gd name="T67" fmla="*/ 2147483647 h 445"/>
              <a:gd name="T68" fmla="*/ 2147483647 w 3"/>
              <a:gd name="T69" fmla="*/ 2147483647 h 445"/>
              <a:gd name="T70" fmla="*/ 2147483647 w 3"/>
              <a:gd name="T71" fmla="*/ 2147483647 h 445"/>
              <a:gd name="T72" fmla="*/ 2147483647 w 3"/>
              <a:gd name="T73" fmla="*/ 2147483647 h 445"/>
              <a:gd name="T74" fmla="*/ 2147483647 w 3"/>
              <a:gd name="T75" fmla="*/ 2147483647 h 445"/>
              <a:gd name="T76" fmla="*/ 0 w 3"/>
              <a:gd name="T77" fmla="*/ 2147483647 h 445"/>
              <a:gd name="T78" fmla="*/ 2147483647 w 3"/>
              <a:gd name="T79" fmla="*/ 2147483647 h 445"/>
              <a:gd name="T80" fmla="*/ 2147483647 w 3"/>
              <a:gd name="T81" fmla="*/ 2147483647 h 445"/>
              <a:gd name="T82" fmla="*/ 2147483647 w 3"/>
              <a:gd name="T83" fmla="*/ 2147483647 h 445"/>
              <a:gd name="T84" fmla="*/ 2147483647 w 3"/>
              <a:gd name="T85" fmla="*/ 2147483647 h 445"/>
              <a:gd name="T86" fmla="*/ 2147483647 w 3"/>
              <a:gd name="T87" fmla="*/ 2147483647 h 445"/>
              <a:gd name="T88" fmla="*/ 0 w 3"/>
              <a:gd name="T89" fmla="*/ 2147483647 h 445"/>
              <a:gd name="T90" fmla="*/ 2147483647 w 3"/>
              <a:gd name="T91" fmla="*/ 2147483647 h 445"/>
              <a:gd name="T92" fmla="*/ 2147483647 w 3"/>
              <a:gd name="T93" fmla="*/ 2147483647 h 445"/>
              <a:gd name="T94" fmla="*/ 2147483647 w 3"/>
              <a:gd name="T95" fmla="*/ 2147483647 h 4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
              <a:gd name="T145" fmla="*/ 0 h 445"/>
              <a:gd name="T146" fmla="*/ 3 w 3"/>
              <a:gd name="T147" fmla="*/ 445 h 4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 h="445">
                <a:moveTo>
                  <a:pt x="3" y="1"/>
                </a:moveTo>
                <a:lnTo>
                  <a:pt x="3" y="40"/>
                </a:lnTo>
                <a:lnTo>
                  <a:pt x="3" y="41"/>
                </a:lnTo>
                <a:lnTo>
                  <a:pt x="2" y="42"/>
                </a:lnTo>
                <a:lnTo>
                  <a:pt x="1" y="41"/>
                </a:lnTo>
                <a:lnTo>
                  <a:pt x="0" y="40"/>
                </a:lnTo>
                <a:lnTo>
                  <a:pt x="0" y="1"/>
                </a:lnTo>
                <a:lnTo>
                  <a:pt x="1" y="0"/>
                </a:lnTo>
                <a:lnTo>
                  <a:pt x="2" y="0"/>
                </a:lnTo>
                <a:lnTo>
                  <a:pt x="3" y="0"/>
                </a:lnTo>
                <a:lnTo>
                  <a:pt x="3" y="1"/>
                </a:lnTo>
                <a:close/>
                <a:moveTo>
                  <a:pt x="3" y="64"/>
                </a:moveTo>
                <a:lnTo>
                  <a:pt x="3" y="103"/>
                </a:lnTo>
                <a:lnTo>
                  <a:pt x="2" y="103"/>
                </a:lnTo>
                <a:lnTo>
                  <a:pt x="1" y="103"/>
                </a:lnTo>
                <a:lnTo>
                  <a:pt x="0" y="103"/>
                </a:lnTo>
                <a:lnTo>
                  <a:pt x="0" y="64"/>
                </a:lnTo>
                <a:lnTo>
                  <a:pt x="1" y="63"/>
                </a:lnTo>
                <a:lnTo>
                  <a:pt x="2" y="62"/>
                </a:lnTo>
                <a:lnTo>
                  <a:pt x="3" y="63"/>
                </a:lnTo>
                <a:lnTo>
                  <a:pt x="3" y="64"/>
                </a:lnTo>
                <a:close/>
                <a:moveTo>
                  <a:pt x="3" y="126"/>
                </a:moveTo>
                <a:lnTo>
                  <a:pt x="3" y="165"/>
                </a:lnTo>
                <a:lnTo>
                  <a:pt x="3" y="166"/>
                </a:lnTo>
                <a:lnTo>
                  <a:pt x="2" y="166"/>
                </a:lnTo>
                <a:lnTo>
                  <a:pt x="1" y="166"/>
                </a:lnTo>
                <a:lnTo>
                  <a:pt x="0" y="165"/>
                </a:lnTo>
                <a:lnTo>
                  <a:pt x="0" y="126"/>
                </a:lnTo>
                <a:lnTo>
                  <a:pt x="1" y="125"/>
                </a:lnTo>
                <a:lnTo>
                  <a:pt x="2" y="125"/>
                </a:lnTo>
                <a:lnTo>
                  <a:pt x="3" y="125"/>
                </a:lnTo>
                <a:lnTo>
                  <a:pt x="3" y="126"/>
                </a:lnTo>
                <a:close/>
                <a:moveTo>
                  <a:pt x="3" y="188"/>
                </a:moveTo>
                <a:lnTo>
                  <a:pt x="3" y="227"/>
                </a:lnTo>
                <a:lnTo>
                  <a:pt x="3" y="228"/>
                </a:lnTo>
                <a:lnTo>
                  <a:pt x="2" y="228"/>
                </a:lnTo>
                <a:lnTo>
                  <a:pt x="1" y="228"/>
                </a:lnTo>
                <a:lnTo>
                  <a:pt x="0" y="227"/>
                </a:lnTo>
                <a:lnTo>
                  <a:pt x="0" y="188"/>
                </a:lnTo>
                <a:lnTo>
                  <a:pt x="1" y="187"/>
                </a:lnTo>
                <a:lnTo>
                  <a:pt x="2" y="187"/>
                </a:lnTo>
                <a:lnTo>
                  <a:pt x="3" y="187"/>
                </a:lnTo>
                <a:lnTo>
                  <a:pt x="3" y="188"/>
                </a:lnTo>
                <a:close/>
                <a:moveTo>
                  <a:pt x="3" y="250"/>
                </a:moveTo>
                <a:lnTo>
                  <a:pt x="3" y="289"/>
                </a:lnTo>
                <a:lnTo>
                  <a:pt x="3" y="290"/>
                </a:lnTo>
                <a:lnTo>
                  <a:pt x="2" y="291"/>
                </a:lnTo>
                <a:lnTo>
                  <a:pt x="1" y="290"/>
                </a:lnTo>
                <a:lnTo>
                  <a:pt x="0" y="289"/>
                </a:lnTo>
                <a:lnTo>
                  <a:pt x="0" y="250"/>
                </a:lnTo>
                <a:lnTo>
                  <a:pt x="1" y="250"/>
                </a:lnTo>
                <a:lnTo>
                  <a:pt x="2" y="250"/>
                </a:lnTo>
                <a:lnTo>
                  <a:pt x="3" y="250"/>
                </a:lnTo>
                <a:close/>
                <a:moveTo>
                  <a:pt x="3" y="313"/>
                </a:moveTo>
                <a:lnTo>
                  <a:pt x="3" y="352"/>
                </a:lnTo>
                <a:lnTo>
                  <a:pt x="3" y="353"/>
                </a:lnTo>
                <a:lnTo>
                  <a:pt x="2" y="353"/>
                </a:lnTo>
                <a:lnTo>
                  <a:pt x="1" y="353"/>
                </a:lnTo>
                <a:lnTo>
                  <a:pt x="0" y="352"/>
                </a:lnTo>
                <a:lnTo>
                  <a:pt x="0" y="313"/>
                </a:lnTo>
                <a:lnTo>
                  <a:pt x="1" y="312"/>
                </a:lnTo>
                <a:lnTo>
                  <a:pt x="2" y="311"/>
                </a:lnTo>
                <a:lnTo>
                  <a:pt x="3" y="312"/>
                </a:lnTo>
                <a:lnTo>
                  <a:pt x="3" y="313"/>
                </a:lnTo>
                <a:close/>
                <a:moveTo>
                  <a:pt x="3" y="375"/>
                </a:moveTo>
                <a:lnTo>
                  <a:pt x="3" y="414"/>
                </a:lnTo>
                <a:lnTo>
                  <a:pt x="3" y="415"/>
                </a:lnTo>
                <a:lnTo>
                  <a:pt x="2" y="415"/>
                </a:lnTo>
                <a:lnTo>
                  <a:pt x="1" y="415"/>
                </a:lnTo>
                <a:lnTo>
                  <a:pt x="0" y="414"/>
                </a:lnTo>
                <a:lnTo>
                  <a:pt x="0" y="375"/>
                </a:lnTo>
                <a:lnTo>
                  <a:pt x="1" y="375"/>
                </a:lnTo>
                <a:lnTo>
                  <a:pt x="2" y="374"/>
                </a:lnTo>
                <a:lnTo>
                  <a:pt x="3" y="375"/>
                </a:lnTo>
                <a:close/>
                <a:moveTo>
                  <a:pt x="3" y="438"/>
                </a:moveTo>
                <a:lnTo>
                  <a:pt x="3" y="444"/>
                </a:lnTo>
                <a:lnTo>
                  <a:pt x="3" y="445"/>
                </a:lnTo>
                <a:lnTo>
                  <a:pt x="2" y="445"/>
                </a:lnTo>
                <a:lnTo>
                  <a:pt x="1" y="445"/>
                </a:lnTo>
                <a:lnTo>
                  <a:pt x="0" y="444"/>
                </a:lnTo>
                <a:lnTo>
                  <a:pt x="0" y="438"/>
                </a:lnTo>
                <a:lnTo>
                  <a:pt x="1" y="436"/>
                </a:lnTo>
                <a:lnTo>
                  <a:pt x="2" y="436"/>
                </a:lnTo>
                <a:lnTo>
                  <a:pt x="3" y="436"/>
                </a:lnTo>
                <a:lnTo>
                  <a:pt x="3" y="438"/>
                </a:lnTo>
                <a:close/>
              </a:path>
            </a:pathLst>
          </a:custGeom>
          <a:solidFill>
            <a:srgbClr val="000000"/>
          </a:solidFill>
          <a:ln w="1588">
            <a:solidFill>
              <a:srgbClr val="000000"/>
            </a:solidFill>
            <a:round/>
            <a:headEnd/>
            <a:tailEnd/>
          </a:ln>
        </p:spPr>
        <p:txBody>
          <a:bodyPr/>
          <a:lstStyle/>
          <a:p>
            <a:endParaRPr lang="en-US"/>
          </a:p>
        </p:txBody>
      </p:sp>
      <p:sp>
        <p:nvSpPr>
          <p:cNvPr id="121" name="Freeform 6901"/>
          <p:cNvSpPr>
            <a:spLocks noEditPoints="1"/>
          </p:cNvSpPr>
          <p:nvPr/>
        </p:nvSpPr>
        <p:spPr bwMode="auto">
          <a:xfrm>
            <a:off x="8158163" y="2405202"/>
            <a:ext cx="6350" cy="595312"/>
          </a:xfrm>
          <a:custGeom>
            <a:avLst/>
            <a:gdLst>
              <a:gd name="T0" fmla="*/ 2147483647 w 4"/>
              <a:gd name="T1" fmla="*/ 2147483647 h 396"/>
              <a:gd name="T2" fmla="*/ 2147483647 w 4"/>
              <a:gd name="T3" fmla="*/ 2147483647 h 396"/>
              <a:gd name="T4" fmla="*/ 0 w 4"/>
              <a:gd name="T5" fmla="*/ 2147483647 h 396"/>
              <a:gd name="T6" fmla="*/ 2147483647 w 4"/>
              <a:gd name="T7" fmla="*/ 0 h 396"/>
              <a:gd name="T8" fmla="*/ 2147483647 w 4"/>
              <a:gd name="T9" fmla="*/ 0 h 396"/>
              <a:gd name="T10" fmla="*/ 2147483647 w 4"/>
              <a:gd name="T11" fmla="*/ 2147483647 h 396"/>
              <a:gd name="T12" fmla="*/ 2147483647 w 4"/>
              <a:gd name="T13" fmla="*/ 2147483647 h 396"/>
              <a:gd name="T14" fmla="*/ 2147483647 w 4"/>
              <a:gd name="T15" fmla="*/ 2147483647 h 396"/>
              <a:gd name="T16" fmla="*/ 0 w 4"/>
              <a:gd name="T17" fmla="*/ 2147483647 h 396"/>
              <a:gd name="T18" fmla="*/ 2147483647 w 4"/>
              <a:gd name="T19" fmla="*/ 2147483647 h 396"/>
              <a:gd name="T20" fmla="*/ 2147483647 w 4"/>
              <a:gd name="T21" fmla="*/ 2147483647 h 396"/>
              <a:gd name="T22" fmla="*/ 2147483647 w 4"/>
              <a:gd name="T23" fmla="*/ 2147483647 h 396"/>
              <a:gd name="T24" fmla="*/ 2147483647 w 4"/>
              <a:gd name="T25" fmla="*/ 2147483647 h 396"/>
              <a:gd name="T26" fmla="*/ 2147483647 w 4"/>
              <a:gd name="T27" fmla="*/ 2147483647 h 396"/>
              <a:gd name="T28" fmla="*/ 0 w 4"/>
              <a:gd name="T29" fmla="*/ 2147483647 h 396"/>
              <a:gd name="T30" fmla="*/ 2147483647 w 4"/>
              <a:gd name="T31" fmla="*/ 2147483647 h 396"/>
              <a:gd name="T32" fmla="*/ 2147483647 w 4"/>
              <a:gd name="T33" fmla="*/ 2147483647 h 396"/>
              <a:gd name="T34" fmla="*/ 2147483647 w 4"/>
              <a:gd name="T35" fmla="*/ 2147483647 h 396"/>
              <a:gd name="T36" fmla="*/ 2147483647 w 4"/>
              <a:gd name="T37" fmla="*/ 2147483647 h 396"/>
              <a:gd name="T38" fmla="*/ 2147483647 w 4"/>
              <a:gd name="T39" fmla="*/ 2147483647 h 396"/>
              <a:gd name="T40" fmla="*/ 0 w 4"/>
              <a:gd name="T41" fmla="*/ 2147483647 h 396"/>
              <a:gd name="T42" fmla="*/ 2147483647 w 4"/>
              <a:gd name="T43" fmla="*/ 2147483647 h 396"/>
              <a:gd name="T44" fmla="*/ 2147483647 w 4"/>
              <a:gd name="T45" fmla="*/ 2147483647 h 396"/>
              <a:gd name="T46" fmla="*/ 2147483647 w 4"/>
              <a:gd name="T47" fmla="*/ 2147483647 h 396"/>
              <a:gd name="T48" fmla="*/ 2147483647 w 4"/>
              <a:gd name="T49" fmla="*/ 2147483647 h 396"/>
              <a:gd name="T50" fmla="*/ 2147483647 w 4"/>
              <a:gd name="T51" fmla="*/ 2147483647 h 396"/>
              <a:gd name="T52" fmla="*/ 0 w 4"/>
              <a:gd name="T53" fmla="*/ 2147483647 h 396"/>
              <a:gd name="T54" fmla="*/ 2147483647 w 4"/>
              <a:gd name="T55" fmla="*/ 2147483647 h 396"/>
              <a:gd name="T56" fmla="*/ 2147483647 w 4"/>
              <a:gd name="T57" fmla="*/ 2147483647 h 396"/>
              <a:gd name="T58" fmla="*/ 2147483647 w 4"/>
              <a:gd name="T59" fmla="*/ 2147483647 h 396"/>
              <a:gd name="T60" fmla="*/ 2147483647 w 4"/>
              <a:gd name="T61" fmla="*/ 2147483647 h 396"/>
              <a:gd name="T62" fmla="*/ 2147483647 w 4"/>
              <a:gd name="T63" fmla="*/ 2147483647 h 396"/>
              <a:gd name="T64" fmla="*/ 0 w 4"/>
              <a:gd name="T65" fmla="*/ 2147483647 h 396"/>
              <a:gd name="T66" fmla="*/ 2147483647 w 4"/>
              <a:gd name="T67" fmla="*/ 2147483647 h 396"/>
              <a:gd name="T68" fmla="*/ 2147483647 w 4"/>
              <a:gd name="T69" fmla="*/ 2147483647 h 396"/>
              <a:gd name="T70" fmla="*/ 2147483647 w 4"/>
              <a:gd name="T71" fmla="*/ 2147483647 h 396"/>
              <a:gd name="T72" fmla="*/ 2147483647 w 4"/>
              <a:gd name="T73" fmla="*/ 2147483647 h 396"/>
              <a:gd name="T74" fmla="*/ 2147483647 w 4"/>
              <a:gd name="T75" fmla="*/ 2147483647 h 396"/>
              <a:gd name="T76" fmla="*/ 0 w 4"/>
              <a:gd name="T77" fmla="*/ 2147483647 h 396"/>
              <a:gd name="T78" fmla="*/ 2147483647 w 4"/>
              <a:gd name="T79" fmla="*/ 2147483647 h 396"/>
              <a:gd name="T80" fmla="*/ 2147483647 w 4"/>
              <a:gd name="T81" fmla="*/ 2147483647 h 396"/>
              <a:gd name="T82" fmla="*/ 2147483647 w 4"/>
              <a:gd name="T83" fmla="*/ 2147483647 h 3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
              <a:gd name="T127" fmla="*/ 0 h 396"/>
              <a:gd name="T128" fmla="*/ 4 w 4"/>
              <a:gd name="T129" fmla="*/ 396 h 3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 h="396">
                <a:moveTo>
                  <a:pt x="4" y="1"/>
                </a:moveTo>
                <a:lnTo>
                  <a:pt x="4" y="40"/>
                </a:lnTo>
                <a:lnTo>
                  <a:pt x="3" y="41"/>
                </a:lnTo>
                <a:lnTo>
                  <a:pt x="2" y="42"/>
                </a:lnTo>
                <a:lnTo>
                  <a:pt x="1" y="41"/>
                </a:lnTo>
                <a:lnTo>
                  <a:pt x="0" y="40"/>
                </a:lnTo>
                <a:lnTo>
                  <a:pt x="0" y="1"/>
                </a:lnTo>
                <a:lnTo>
                  <a:pt x="1" y="0"/>
                </a:lnTo>
                <a:lnTo>
                  <a:pt x="2" y="0"/>
                </a:lnTo>
                <a:lnTo>
                  <a:pt x="3" y="0"/>
                </a:lnTo>
                <a:lnTo>
                  <a:pt x="4" y="1"/>
                </a:lnTo>
                <a:close/>
                <a:moveTo>
                  <a:pt x="4" y="64"/>
                </a:moveTo>
                <a:lnTo>
                  <a:pt x="4" y="103"/>
                </a:lnTo>
                <a:lnTo>
                  <a:pt x="3" y="103"/>
                </a:lnTo>
                <a:lnTo>
                  <a:pt x="2" y="103"/>
                </a:lnTo>
                <a:lnTo>
                  <a:pt x="1" y="103"/>
                </a:lnTo>
                <a:lnTo>
                  <a:pt x="0" y="103"/>
                </a:lnTo>
                <a:lnTo>
                  <a:pt x="0" y="64"/>
                </a:lnTo>
                <a:lnTo>
                  <a:pt x="1" y="63"/>
                </a:lnTo>
                <a:lnTo>
                  <a:pt x="2" y="62"/>
                </a:lnTo>
                <a:lnTo>
                  <a:pt x="3" y="63"/>
                </a:lnTo>
                <a:lnTo>
                  <a:pt x="4" y="64"/>
                </a:lnTo>
                <a:close/>
                <a:moveTo>
                  <a:pt x="4" y="126"/>
                </a:moveTo>
                <a:lnTo>
                  <a:pt x="4" y="165"/>
                </a:lnTo>
                <a:lnTo>
                  <a:pt x="3" y="166"/>
                </a:lnTo>
                <a:lnTo>
                  <a:pt x="2" y="166"/>
                </a:lnTo>
                <a:lnTo>
                  <a:pt x="1" y="166"/>
                </a:lnTo>
                <a:lnTo>
                  <a:pt x="0" y="165"/>
                </a:lnTo>
                <a:lnTo>
                  <a:pt x="0" y="126"/>
                </a:lnTo>
                <a:lnTo>
                  <a:pt x="1" y="125"/>
                </a:lnTo>
                <a:lnTo>
                  <a:pt x="2" y="125"/>
                </a:lnTo>
                <a:lnTo>
                  <a:pt x="3" y="125"/>
                </a:lnTo>
                <a:lnTo>
                  <a:pt x="4" y="126"/>
                </a:lnTo>
                <a:close/>
                <a:moveTo>
                  <a:pt x="4" y="188"/>
                </a:moveTo>
                <a:lnTo>
                  <a:pt x="4" y="227"/>
                </a:lnTo>
                <a:lnTo>
                  <a:pt x="3" y="228"/>
                </a:lnTo>
                <a:lnTo>
                  <a:pt x="2" y="228"/>
                </a:lnTo>
                <a:lnTo>
                  <a:pt x="1" y="228"/>
                </a:lnTo>
                <a:lnTo>
                  <a:pt x="0" y="227"/>
                </a:lnTo>
                <a:lnTo>
                  <a:pt x="0" y="188"/>
                </a:lnTo>
                <a:lnTo>
                  <a:pt x="1" y="187"/>
                </a:lnTo>
                <a:lnTo>
                  <a:pt x="2" y="187"/>
                </a:lnTo>
                <a:lnTo>
                  <a:pt x="3" y="187"/>
                </a:lnTo>
                <a:lnTo>
                  <a:pt x="4" y="188"/>
                </a:lnTo>
                <a:close/>
                <a:moveTo>
                  <a:pt x="4" y="250"/>
                </a:moveTo>
                <a:lnTo>
                  <a:pt x="4" y="289"/>
                </a:lnTo>
                <a:lnTo>
                  <a:pt x="3" y="290"/>
                </a:lnTo>
                <a:lnTo>
                  <a:pt x="2" y="291"/>
                </a:lnTo>
                <a:lnTo>
                  <a:pt x="1" y="290"/>
                </a:lnTo>
                <a:lnTo>
                  <a:pt x="0" y="289"/>
                </a:lnTo>
                <a:lnTo>
                  <a:pt x="0" y="250"/>
                </a:lnTo>
                <a:lnTo>
                  <a:pt x="1" y="250"/>
                </a:lnTo>
                <a:lnTo>
                  <a:pt x="2" y="250"/>
                </a:lnTo>
                <a:lnTo>
                  <a:pt x="3" y="250"/>
                </a:lnTo>
                <a:lnTo>
                  <a:pt x="4" y="250"/>
                </a:lnTo>
                <a:close/>
                <a:moveTo>
                  <a:pt x="4" y="313"/>
                </a:moveTo>
                <a:lnTo>
                  <a:pt x="4" y="352"/>
                </a:lnTo>
                <a:lnTo>
                  <a:pt x="3" y="353"/>
                </a:lnTo>
                <a:lnTo>
                  <a:pt x="2" y="353"/>
                </a:lnTo>
                <a:lnTo>
                  <a:pt x="1" y="353"/>
                </a:lnTo>
                <a:lnTo>
                  <a:pt x="0" y="352"/>
                </a:lnTo>
                <a:lnTo>
                  <a:pt x="0" y="313"/>
                </a:lnTo>
                <a:lnTo>
                  <a:pt x="1" y="312"/>
                </a:lnTo>
                <a:lnTo>
                  <a:pt x="2" y="311"/>
                </a:lnTo>
                <a:lnTo>
                  <a:pt x="3" y="312"/>
                </a:lnTo>
                <a:lnTo>
                  <a:pt x="4" y="313"/>
                </a:lnTo>
                <a:close/>
                <a:moveTo>
                  <a:pt x="4" y="375"/>
                </a:moveTo>
                <a:lnTo>
                  <a:pt x="4" y="395"/>
                </a:lnTo>
                <a:lnTo>
                  <a:pt x="3" y="396"/>
                </a:lnTo>
                <a:lnTo>
                  <a:pt x="2" y="396"/>
                </a:lnTo>
                <a:lnTo>
                  <a:pt x="1" y="396"/>
                </a:lnTo>
                <a:lnTo>
                  <a:pt x="0" y="395"/>
                </a:lnTo>
                <a:lnTo>
                  <a:pt x="0" y="375"/>
                </a:lnTo>
                <a:lnTo>
                  <a:pt x="1" y="375"/>
                </a:lnTo>
                <a:lnTo>
                  <a:pt x="2" y="374"/>
                </a:lnTo>
                <a:lnTo>
                  <a:pt x="3" y="375"/>
                </a:lnTo>
                <a:lnTo>
                  <a:pt x="4" y="375"/>
                </a:lnTo>
                <a:close/>
              </a:path>
            </a:pathLst>
          </a:custGeom>
          <a:solidFill>
            <a:srgbClr val="000000"/>
          </a:solidFill>
          <a:ln w="1588">
            <a:solidFill>
              <a:srgbClr val="000000"/>
            </a:solidFill>
            <a:round/>
            <a:headEnd/>
            <a:tailEnd/>
          </a:ln>
        </p:spPr>
        <p:txBody>
          <a:bodyPr/>
          <a:lstStyle/>
          <a:p>
            <a:endParaRPr lang="en-US"/>
          </a:p>
        </p:txBody>
      </p:sp>
      <p:sp>
        <p:nvSpPr>
          <p:cNvPr id="122" name="Line 1698"/>
          <p:cNvSpPr>
            <a:spLocks noChangeShapeType="1"/>
          </p:cNvSpPr>
          <p:nvPr/>
        </p:nvSpPr>
        <p:spPr bwMode="auto">
          <a:xfrm flipV="1">
            <a:off x="7288213" y="2554427"/>
            <a:ext cx="309562" cy="4762"/>
          </a:xfrm>
          <a:prstGeom prst="line">
            <a:avLst/>
          </a:prstGeom>
          <a:noFill/>
          <a:ln w="3175">
            <a:solidFill>
              <a:srgbClr val="000000"/>
            </a:solidFill>
            <a:round/>
            <a:headEnd/>
            <a:tailEnd/>
          </a:ln>
        </p:spPr>
        <p:txBody>
          <a:bodyPr/>
          <a:lstStyle/>
          <a:p>
            <a:endParaRPr lang="en-US"/>
          </a:p>
        </p:txBody>
      </p:sp>
      <p:sp>
        <p:nvSpPr>
          <p:cNvPr id="123" name="Freeform 6903"/>
          <p:cNvSpPr>
            <a:spLocks/>
          </p:cNvSpPr>
          <p:nvPr/>
        </p:nvSpPr>
        <p:spPr bwMode="auto">
          <a:xfrm>
            <a:off x="7585075" y="2509977"/>
            <a:ext cx="136525" cy="88900"/>
          </a:xfrm>
          <a:custGeom>
            <a:avLst/>
            <a:gdLst>
              <a:gd name="T0" fmla="*/ 0 w 90"/>
              <a:gd name="T1" fmla="*/ 0 h 59"/>
              <a:gd name="T2" fmla="*/ 2147483647 w 90"/>
              <a:gd name="T3" fmla="*/ 2147483647 h 59"/>
              <a:gd name="T4" fmla="*/ 0 w 90"/>
              <a:gd name="T5" fmla="*/ 2147483647 h 59"/>
              <a:gd name="T6" fmla="*/ 0 w 90"/>
              <a:gd name="T7" fmla="*/ 0 h 59"/>
              <a:gd name="T8" fmla="*/ 0 60000 65536"/>
              <a:gd name="T9" fmla="*/ 0 60000 65536"/>
              <a:gd name="T10" fmla="*/ 0 60000 65536"/>
              <a:gd name="T11" fmla="*/ 0 60000 65536"/>
              <a:gd name="T12" fmla="*/ 0 w 90"/>
              <a:gd name="T13" fmla="*/ 0 h 59"/>
              <a:gd name="T14" fmla="*/ 90 w 90"/>
              <a:gd name="T15" fmla="*/ 59 h 59"/>
            </a:gdLst>
            <a:ahLst/>
            <a:cxnLst>
              <a:cxn ang="T8">
                <a:pos x="T0" y="T1"/>
              </a:cxn>
              <a:cxn ang="T9">
                <a:pos x="T2" y="T3"/>
              </a:cxn>
              <a:cxn ang="T10">
                <a:pos x="T4" y="T5"/>
              </a:cxn>
              <a:cxn ang="T11">
                <a:pos x="T6" y="T7"/>
              </a:cxn>
            </a:cxnLst>
            <a:rect l="T12" t="T13" r="T14" b="T15"/>
            <a:pathLst>
              <a:path w="90" h="59">
                <a:moveTo>
                  <a:pt x="0" y="0"/>
                </a:moveTo>
                <a:lnTo>
                  <a:pt x="90" y="29"/>
                </a:lnTo>
                <a:lnTo>
                  <a:pt x="0" y="59"/>
                </a:lnTo>
                <a:lnTo>
                  <a:pt x="0" y="0"/>
                </a:lnTo>
                <a:close/>
              </a:path>
            </a:pathLst>
          </a:custGeom>
          <a:solidFill>
            <a:srgbClr val="000000"/>
          </a:solidFill>
          <a:ln w="9525">
            <a:noFill/>
            <a:round/>
            <a:headEnd/>
            <a:tailEnd/>
          </a:ln>
        </p:spPr>
        <p:txBody>
          <a:bodyPr/>
          <a:lstStyle/>
          <a:p>
            <a:endParaRPr lang="en-US"/>
          </a:p>
        </p:txBody>
      </p:sp>
      <p:sp>
        <p:nvSpPr>
          <p:cNvPr id="124" name="Line 1700"/>
          <p:cNvSpPr>
            <a:spLocks noChangeShapeType="1"/>
          </p:cNvSpPr>
          <p:nvPr/>
        </p:nvSpPr>
        <p:spPr bwMode="auto">
          <a:xfrm>
            <a:off x="7721600" y="2700477"/>
            <a:ext cx="315913" cy="0"/>
          </a:xfrm>
          <a:prstGeom prst="line">
            <a:avLst/>
          </a:prstGeom>
          <a:noFill/>
          <a:ln w="3175">
            <a:solidFill>
              <a:srgbClr val="000000"/>
            </a:solidFill>
            <a:round/>
            <a:headEnd/>
            <a:tailEnd/>
          </a:ln>
        </p:spPr>
        <p:txBody>
          <a:bodyPr/>
          <a:lstStyle/>
          <a:p>
            <a:endParaRPr lang="en-US"/>
          </a:p>
        </p:txBody>
      </p:sp>
      <p:sp>
        <p:nvSpPr>
          <p:cNvPr id="125" name="Freeform 6905"/>
          <p:cNvSpPr>
            <a:spLocks/>
          </p:cNvSpPr>
          <p:nvPr/>
        </p:nvSpPr>
        <p:spPr bwMode="auto">
          <a:xfrm>
            <a:off x="8026400" y="2654439"/>
            <a:ext cx="134938" cy="90488"/>
          </a:xfrm>
          <a:custGeom>
            <a:avLst/>
            <a:gdLst>
              <a:gd name="T0" fmla="*/ 0 w 89"/>
              <a:gd name="T1" fmla="*/ 0 h 60"/>
              <a:gd name="T2" fmla="*/ 2147483647 w 89"/>
              <a:gd name="T3" fmla="*/ 2147483647 h 60"/>
              <a:gd name="T4" fmla="*/ 0 w 89"/>
              <a:gd name="T5" fmla="*/ 2147483647 h 60"/>
              <a:gd name="T6" fmla="*/ 0 w 89"/>
              <a:gd name="T7" fmla="*/ 0 h 60"/>
              <a:gd name="T8" fmla="*/ 0 60000 65536"/>
              <a:gd name="T9" fmla="*/ 0 60000 65536"/>
              <a:gd name="T10" fmla="*/ 0 60000 65536"/>
              <a:gd name="T11" fmla="*/ 0 60000 65536"/>
              <a:gd name="T12" fmla="*/ 0 w 89"/>
              <a:gd name="T13" fmla="*/ 0 h 60"/>
              <a:gd name="T14" fmla="*/ 89 w 89"/>
              <a:gd name="T15" fmla="*/ 60 h 60"/>
            </a:gdLst>
            <a:ahLst/>
            <a:cxnLst>
              <a:cxn ang="T8">
                <a:pos x="T0" y="T1"/>
              </a:cxn>
              <a:cxn ang="T9">
                <a:pos x="T2" y="T3"/>
              </a:cxn>
              <a:cxn ang="T10">
                <a:pos x="T4" y="T5"/>
              </a:cxn>
              <a:cxn ang="T11">
                <a:pos x="T6" y="T7"/>
              </a:cxn>
            </a:cxnLst>
            <a:rect l="T12" t="T13" r="T14" b="T15"/>
            <a:pathLst>
              <a:path w="89" h="60">
                <a:moveTo>
                  <a:pt x="0" y="0"/>
                </a:moveTo>
                <a:lnTo>
                  <a:pt x="89" y="30"/>
                </a:lnTo>
                <a:lnTo>
                  <a:pt x="0" y="60"/>
                </a:lnTo>
                <a:lnTo>
                  <a:pt x="0" y="0"/>
                </a:lnTo>
                <a:close/>
              </a:path>
            </a:pathLst>
          </a:custGeom>
          <a:solidFill>
            <a:srgbClr val="000000"/>
          </a:solidFill>
          <a:ln w="9525">
            <a:noFill/>
            <a:round/>
            <a:headEnd/>
            <a:tailEnd/>
          </a:ln>
        </p:spPr>
        <p:txBody>
          <a:bodyPr/>
          <a:lstStyle/>
          <a:p>
            <a:endParaRPr lang="en-US"/>
          </a:p>
        </p:txBody>
      </p:sp>
      <p:sp>
        <p:nvSpPr>
          <p:cNvPr id="126" name="Freeform 6906"/>
          <p:cNvSpPr>
            <a:spLocks noEditPoints="1"/>
          </p:cNvSpPr>
          <p:nvPr/>
        </p:nvSpPr>
        <p:spPr bwMode="auto">
          <a:xfrm>
            <a:off x="7723188" y="2844939"/>
            <a:ext cx="441325" cy="4763"/>
          </a:xfrm>
          <a:custGeom>
            <a:avLst/>
            <a:gdLst>
              <a:gd name="T0" fmla="*/ 2147483647 w 292"/>
              <a:gd name="T1" fmla="*/ 2147483647 h 3"/>
              <a:gd name="T2" fmla="*/ 2147483647 w 292"/>
              <a:gd name="T3" fmla="*/ 2147483647 h 3"/>
              <a:gd name="T4" fmla="*/ 2147483647 w 292"/>
              <a:gd name="T5" fmla="*/ 2147483647 h 3"/>
              <a:gd name="T6" fmla="*/ 2147483647 w 292"/>
              <a:gd name="T7" fmla="*/ 2147483647 h 3"/>
              <a:gd name="T8" fmla="*/ 2147483647 w 292"/>
              <a:gd name="T9" fmla="*/ 2147483647 h 3"/>
              <a:gd name="T10" fmla="*/ 2147483647 w 292"/>
              <a:gd name="T11" fmla="*/ 2147483647 h 3"/>
              <a:gd name="T12" fmla="*/ 2147483647 w 292"/>
              <a:gd name="T13" fmla="*/ 2147483647 h 3"/>
              <a:gd name="T14" fmla="*/ 2147483647 w 292"/>
              <a:gd name="T15" fmla="*/ 2147483647 h 3"/>
              <a:gd name="T16" fmla="*/ 2147483647 w 292"/>
              <a:gd name="T17" fmla="*/ 2147483647 h 3"/>
              <a:gd name="T18" fmla="*/ 2147483647 w 292"/>
              <a:gd name="T19" fmla="*/ 2147483647 h 3"/>
              <a:gd name="T20" fmla="*/ 2147483647 w 292"/>
              <a:gd name="T21" fmla="*/ 2147483647 h 3"/>
              <a:gd name="T22" fmla="*/ 2147483647 w 292"/>
              <a:gd name="T23" fmla="*/ 2147483647 h 3"/>
              <a:gd name="T24" fmla="*/ 2147483647 w 292"/>
              <a:gd name="T25" fmla="*/ 2147483647 h 3"/>
              <a:gd name="T26" fmla="*/ 2147483647 w 292"/>
              <a:gd name="T27" fmla="*/ 2147483647 h 3"/>
              <a:gd name="T28" fmla="*/ 2147483647 w 292"/>
              <a:gd name="T29" fmla="*/ 2147483647 h 3"/>
              <a:gd name="T30" fmla="*/ 2147483647 w 292"/>
              <a:gd name="T31" fmla="*/ 2147483647 h 3"/>
              <a:gd name="T32" fmla="*/ 2147483647 w 292"/>
              <a:gd name="T33" fmla="*/ 2147483647 h 3"/>
              <a:gd name="T34" fmla="*/ 2147483647 w 292"/>
              <a:gd name="T35" fmla="*/ 2147483647 h 3"/>
              <a:gd name="T36" fmla="*/ 2147483647 w 292"/>
              <a:gd name="T37" fmla="*/ 2147483647 h 3"/>
              <a:gd name="T38" fmla="*/ 2147483647 w 292"/>
              <a:gd name="T39" fmla="*/ 2147483647 h 3"/>
              <a:gd name="T40" fmla="*/ 2147483647 w 292"/>
              <a:gd name="T41" fmla="*/ 2147483647 h 3"/>
              <a:gd name="T42" fmla="*/ 2147483647 w 292"/>
              <a:gd name="T43" fmla="*/ 2147483647 h 3"/>
              <a:gd name="T44" fmla="*/ 2147483647 w 292"/>
              <a:gd name="T45" fmla="*/ 2147483647 h 3"/>
              <a:gd name="T46" fmla="*/ 2147483647 w 292"/>
              <a:gd name="T47" fmla="*/ 2147483647 h 3"/>
              <a:gd name="T48" fmla="*/ 2147483647 w 292"/>
              <a:gd name="T49" fmla="*/ 2147483647 h 3"/>
              <a:gd name="T50" fmla="*/ 2147483647 w 292"/>
              <a:gd name="T51" fmla="*/ 2147483647 h 3"/>
              <a:gd name="T52" fmla="*/ 2147483647 w 292"/>
              <a:gd name="T53" fmla="*/ 2147483647 h 3"/>
              <a:gd name="T54" fmla="*/ 2147483647 w 292"/>
              <a:gd name="T55" fmla="*/ 2147483647 h 3"/>
              <a:gd name="T56" fmla="*/ 2147483647 w 292"/>
              <a:gd name="T57" fmla="*/ 2147483647 h 3"/>
              <a:gd name="T58" fmla="*/ 2147483647 w 292"/>
              <a:gd name="T59" fmla="*/ 2147483647 h 3"/>
              <a:gd name="T60" fmla="*/ 2147483647 w 292"/>
              <a:gd name="T61" fmla="*/ 2147483647 h 3"/>
              <a:gd name="T62" fmla="*/ 2147483647 w 292"/>
              <a:gd name="T63" fmla="*/ 2147483647 h 3"/>
              <a:gd name="T64" fmla="*/ 2147483647 w 292"/>
              <a:gd name="T65" fmla="*/ 2147483647 h 3"/>
              <a:gd name="T66" fmla="*/ 2147483647 w 292"/>
              <a:gd name="T67" fmla="*/ 2147483647 h 3"/>
              <a:gd name="T68" fmla="*/ 2147483647 w 292"/>
              <a:gd name="T69" fmla="*/ 2147483647 h 3"/>
              <a:gd name="T70" fmla="*/ 2147483647 w 292"/>
              <a:gd name="T71" fmla="*/ 2147483647 h 3"/>
              <a:gd name="T72" fmla="*/ 2147483647 w 292"/>
              <a:gd name="T73" fmla="*/ 2147483647 h 3"/>
              <a:gd name="T74" fmla="*/ 2147483647 w 292"/>
              <a:gd name="T75" fmla="*/ 2147483647 h 3"/>
              <a:gd name="T76" fmla="*/ 2147483647 w 292"/>
              <a:gd name="T77" fmla="*/ 2147483647 h 3"/>
              <a:gd name="T78" fmla="*/ 2147483647 w 292"/>
              <a:gd name="T79" fmla="*/ 2147483647 h 3"/>
              <a:gd name="T80" fmla="*/ 2147483647 w 292"/>
              <a:gd name="T81" fmla="*/ 2147483647 h 3"/>
              <a:gd name="T82" fmla="*/ 2147483647 w 292"/>
              <a:gd name="T83" fmla="*/ 2147483647 h 3"/>
              <a:gd name="T84" fmla="*/ 2147483647 w 292"/>
              <a:gd name="T85" fmla="*/ 2147483647 h 3"/>
              <a:gd name="T86" fmla="*/ 2147483647 w 292"/>
              <a:gd name="T87" fmla="*/ 2147483647 h 3"/>
              <a:gd name="T88" fmla="*/ 2147483647 w 292"/>
              <a:gd name="T89" fmla="*/ 2147483647 h 3"/>
              <a:gd name="T90" fmla="*/ 2147483647 w 292"/>
              <a:gd name="T91" fmla="*/ 2147483647 h 3"/>
              <a:gd name="T92" fmla="*/ 2147483647 w 292"/>
              <a:gd name="T93" fmla="*/ 2147483647 h 3"/>
              <a:gd name="T94" fmla="*/ 2147483647 w 292"/>
              <a:gd name="T95" fmla="*/ 2147483647 h 3"/>
              <a:gd name="T96" fmla="*/ 2147483647 w 292"/>
              <a:gd name="T97" fmla="*/ 2147483647 h 3"/>
              <a:gd name="T98" fmla="*/ 2147483647 w 292"/>
              <a:gd name="T99" fmla="*/ 2147483647 h 3"/>
              <a:gd name="T100" fmla="*/ 2147483647 w 292"/>
              <a:gd name="T101" fmla="*/ 2147483647 h 3"/>
              <a:gd name="T102" fmla="*/ 2147483647 w 292"/>
              <a:gd name="T103" fmla="*/ 2147483647 h 3"/>
              <a:gd name="T104" fmla="*/ 2147483647 w 292"/>
              <a:gd name="T105" fmla="*/ 2147483647 h 3"/>
              <a:gd name="T106" fmla="*/ 2147483647 w 292"/>
              <a:gd name="T107" fmla="*/ 2147483647 h 3"/>
              <a:gd name="T108" fmla="*/ 0 w 292"/>
              <a:gd name="T109" fmla="*/ 2147483647 h 3"/>
              <a:gd name="T110" fmla="*/ 2147483647 w 292"/>
              <a:gd name="T111" fmla="*/ 2147483647 h 3"/>
              <a:gd name="T112" fmla="*/ 2147483647 w 292"/>
              <a:gd name="T113" fmla="*/ 2147483647 h 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2"/>
              <a:gd name="T172" fmla="*/ 0 h 3"/>
              <a:gd name="T173" fmla="*/ 292 w 292"/>
              <a:gd name="T174" fmla="*/ 3 h 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2" h="3">
                <a:moveTo>
                  <a:pt x="290" y="3"/>
                </a:moveTo>
                <a:lnTo>
                  <a:pt x="282" y="3"/>
                </a:lnTo>
                <a:lnTo>
                  <a:pt x="281" y="2"/>
                </a:lnTo>
                <a:lnTo>
                  <a:pt x="281" y="1"/>
                </a:lnTo>
                <a:lnTo>
                  <a:pt x="282" y="0"/>
                </a:lnTo>
                <a:lnTo>
                  <a:pt x="290" y="0"/>
                </a:lnTo>
                <a:lnTo>
                  <a:pt x="291" y="1"/>
                </a:lnTo>
                <a:lnTo>
                  <a:pt x="292" y="1"/>
                </a:lnTo>
                <a:lnTo>
                  <a:pt x="291" y="2"/>
                </a:lnTo>
                <a:lnTo>
                  <a:pt x="290" y="3"/>
                </a:lnTo>
                <a:close/>
                <a:moveTo>
                  <a:pt x="275" y="3"/>
                </a:moveTo>
                <a:lnTo>
                  <a:pt x="266" y="3"/>
                </a:lnTo>
                <a:lnTo>
                  <a:pt x="266" y="2"/>
                </a:lnTo>
                <a:lnTo>
                  <a:pt x="266" y="1"/>
                </a:lnTo>
                <a:lnTo>
                  <a:pt x="266" y="0"/>
                </a:lnTo>
                <a:lnTo>
                  <a:pt x="275" y="0"/>
                </a:lnTo>
                <a:lnTo>
                  <a:pt x="275" y="1"/>
                </a:lnTo>
                <a:lnTo>
                  <a:pt x="275" y="2"/>
                </a:lnTo>
                <a:lnTo>
                  <a:pt x="275" y="3"/>
                </a:lnTo>
                <a:close/>
                <a:moveTo>
                  <a:pt x="259" y="3"/>
                </a:moveTo>
                <a:lnTo>
                  <a:pt x="251" y="3"/>
                </a:lnTo>
                <a:lnTo>
                  <a:pt x="250" y="2"/>
                </a:lnTo>
                <a:lnTo>
                  <a:pt x="249" y="1"/>
                </a:lnTo>
                <a:lnTo>
                  <a:pt x="250" y="1"/>
                </a:lnTo>
                <a:lnTo>
                  <a:pt x="251" y="0"/>
                </a:lnTo>
                <a:lnTo>
                  <a:pt x="259" y="0"/>
                </a:lnTo>
                <a:lnTo>
                  <a:pt x="260" y="1"/>
                </a:lnTo>
                <a:lnTo>
                  <a:pt x="260" y="2"/>
                </a:lnTo>
                <a:lnTo>
                  <a:pt x="259" y="3"/>
                </a:lnTo>
                <a:close/>
                <a:moveTo>
                  <a:pt x="243" y="3"/>
                </a:moveTo>
                <a:lnTo>
                  <a:pt x="236" y="3"/>
                </a:lnTo>
                <a:lnTo>
                  <a:pt x="235" y="2"/>
                </a:lnTo>
                <a:lnTo>
                  <a:pt x="234" y="1"/>
                </a:lnTo>
                <a:lnTo>
                  <a:pt x="235" y="1"/>
                </a:lnTo>
                <a:lnTo>
                  <a:pt x="236" y="0"/>
                </a:lnTo>
                <a:lnTo>
                  <a:pt x="243" y="0"/>
                </a:lnTo>
                <a:lnTo>
                  <a:pt x="245" y="1"/>
                </a:lnTo>
                <a:lnTo>
                  <a:pt x="245" y="2"/>
                </a:lnTo>
                <a:lnTo>
                  <a:pt x="243" y="3"/>
                </a:lnTo>
                <a:close/>
                <a:moveTo>
                  <a:pt x="228" y="3"/>
                </a:moveTo>
                <a:lnTo>
                  <a:pt x="220" y="3"/>
                </a:lnTo>
                <a:lnTo>
                  <a:pt x="219" y="2"/>
                </a:lnTo>
                <a:lnTo>
                  <a:pt x="219" y="1"/>
                </a:lnTo>
                <a:lnTo>
                  <a:pt x="220" y="0"/>
                </a:lnTo>
                <a:lnTo>
                  <a:pt x="228" y="0"/>
                </a:lnTo>
                <a:lnTo>
                  <a:pt x="228" y="1"/>
                </a:lnTo>
                <a:lnTo>
                  <a:pt x="229" y="1"/>
                </a:lnTo>
                <a:lnTo>
                  <a:pt x="228" y="2"/>
                </a:lnTo>
                <a:lnTo>
                  <a:pt x="228" y="3"/>
                </a:lnTo>
                <a:close/>
                <a:moveTo>
                  <a:pt x="212" y="3"/>
                </a:moveTo>
                <a:lnTo>
                  <a:pt x="204" y="3"/>
                </a:lnTo>
                <a:lnTo>
                  <a:pt x="203" y="2"/>
                </a:lnTo>
                <a:lnTo>
                  <a:pt x="203" y="1"/>
                </a:lnTo>
                <a:lnTo>
                  <a:pt x="204" y="0"/>
                </a:lnTo>
                <a:lnTo>
                  <a:pt x="212" y="0"/>
                </a:lnTo>
                <a:lnTo>
                  <a:pt x="213" y="1"/>
                </a:lnTo>
                <a:lnTo>
                  <a:pt x="214" y="1"/>
                </a:lnTo>
                <a:lnTo>
                  <a:pt x="213" y="2"/>
                </a:lnTo>
                <a:lnTo>
                  <a:pt x="212" y="3"/>
                </a:lnTo>
                <a:close/>
                <a:moveTo>
                  <a:pt x="197" y="3"/>
                </a:moveTo>
                <a:lnTo>
                  <a:pt x="189" y="3"/>
                </a:lnTo>
                <a:lnTo>
                  <a:pt x="188" y="2"/>
                </a:lnTo>
                <a:lnTo>
                  <a:pt x="188" y="1"/>
                </a:lnTo>
                <a:lnTo>
                  <a:pt x="189" y="0"/>
                </a:lnTo>
                <a:lnTo>
                  <a:pt x="197" y="0"/>
                </a:lnTo>
                <a:lnTo>
                  <a:pt x="197" y="1"/>
                </a:lnTo>
                <a:lnTo>
                  <a:pt x="197" y="2"/>
                </a:lnTo>
                <a:lnTo>
                  <a:pt x="197" y="3"/>
                </a:lnTo>
                <a:close/>
                <a:moveTo>
                  <a:pt x="181" y="3"/>
                </a:moveTo>
                <a:lnTo>
                  <a:pt x="173" y="3"/>
                </a:lnTo>
                <a:lnTo>
                  <a:pt x="172" y="2"/>
                </a:lnTo>
                <a:lnTo>
                  <a:pt x="171" y="1"/>
                </a:lnTo>
                <a:lnTo>
                  <a:pt x="172" y="1"/>
                </a:lnTo>
                <a:lnTo>
                  <a:pt x="173" y="0"/>
                </a:lnTo>
                <a:lnTo>
                  <a:pt x="181" y="0"/>
                </a:lnTo>
                <a:lnTo>
                  <a:pt x="182" y="1"/>
                </a:lnTo>
                <a:lnTo>
                  <a:pt x="182" y="2"/>
                </a:lnTo>
                <a:lnTo>
                  <a:pt x="181" y="3"/>
                </a:lnTo>
                <a:close/>
                <a:moveTo>
                  <a:pt x="165" y="3"/>
                </a:moveTo>
                <a:lnTo>
                  <a:pt x="158" y="3"/>
                </a:lnTo>
                <a:lnTo>
                  <a:pt x="157" y="2"/>
                </a:lnTo>
                <a:lnTo>
                  <a:pt x="156" y="1"/>
                </a:lnTo>
                <a:lnTo>
                  <a:pt x="157" y="1"/>
                </a:lnTo>
                <a:lnTo>
                  <a:pt x="158" y="0"/>
                </a:lnTo>
                <a:lnTo>
                  <a:pt x="165" y="0"/>
                </a:lnTo>
                <a:lnTo>
                  <a:pt x="167" y="1"/>
                </a:lnTo>
                <a:lnTo>
                  <a:pt x="167" y="2"/>
                </a:lnTo>
                <a:lnTo>
                  <a:pt x="165" y="3"/>
                </a:lnTo>
                <a:close/>
                <a:moveTo>
                  <a:pt x="150" y="3"/>
                </a:moveTo>
                <a:lnTo>
                  <a:pt x="142" y="3"/>
                </a:lnTo>
                <a:lnTo>
                  <a:pt x="141" y="2"/>
                </a:lnTo>
                <a:lnTo>
                  <a:pt x="141" y="1"/>
                </a:lnTo>
                <a:lnTo>
                  <a:pt x="142" y="0"/>
                </a:lnTo>
                <a:lnTo>
                  <a:pt x="150" y="0"/>
                </a:lnTo>
                <a:lnTo>
                  <a:pt x="150" y="1"/>
                </a:lnTo>
                <a:lnTo>
                  <a:pt x="151" y="1"/>
                </a:lnTo>
                <a:lnTo>
                  <a:pt x="150" y="2"/>
                </a:lnTo>
                <a:lnTo>
                  <a:pt x="150" y="3"/>
                </a:lnTo>
                <a:close/>
                <a:moveTo>
                  <a:pt x="134" y="3"/>
                </a:moveTo>
                <a:lnTo>
                  <a:pt x="126" y="3"/>
                </a:lnTo>
                <a:lnTo>
                  <a:pt x="125" y="2"/>
                </a:lnTo>
                <a:lnTo>
                  <a:pt x="125" y="1"/>
                </a:lnTo>
                <a:lnTo>
                  <a:pt x="126" y="0"/>
                </a:lnTo>
                <a:lnTo>
                  <a:pt x="134" y="0"/>
                </a:lnTo>
                <a:lnTo>
                  <a:pt x="135" y="1"/>
                </a:lnTo>
                <a:lnTo>
                  <a:pt x="136" y="1"/>
                </a:lnTo>
                <a:lnTo>
                  <a:pt x="135" y="2"/>
                </a:lnTo>
                <a:lnTo>
                  <a:pt x="134" y="3"/>
                </a:lnTo>
                <a:close/>
                <a:moveTo>
                  <a:pt x="119" y="3"/>
                </a:moveTo>
                <a:lnTo>
                  <a:pt x="111" y="3"/>
                </a:lnTo>
                <a:lnTo>
                  <a:pt x="110" y="2"/>
                </a:lnTo>
                <a:lnTo>
                  <a:pt x="110" y="1"/>
                </a:lnTo>
                <a:lnTo>
                  <a:pt x="111" y="0"/>
                </a:lnTo>
                <a:lnTo>
                  <a:pt x="119" y="0"/>
                </a:lnTo>
                <a:lnTo>
                  <a:pt x="120" y="1"/>
                </a:lnTo>
                <a:lnTo>
                  <a:pt x="120" y="2"/>
                </a:lnTo>
                <a:lnTo>
                  <a:pt x="119" y="3"/>
                </a:lnTo>
                <a:close/>
                <a:moveTo>
                  <a:pt x="103" y="3"/>
                </a:moveTo>
                <a:lnTo>
                  <a:pt x="95" y="3"/>
                </a:lnTo>
                <a:lnTo>
                  <a:pt x="94" y="2"/>
                </a:lnTo>
                <a:lnTo>
                  <a:pt x="94" y="1"/>
                </a:lnTo>
                <a:lnTo>
                  <a:pt x="95" y="0"/>
                </a:lnTo>
                <a:lnTo>
                  <a:pt x="103" y="0"/>
                </a:lnTo>
                <a:lnTo>
                  <a:pt x="104" y="1"/>
                </a:lnTo>
                <a:lnTo>
                  <a:pt x="104" y="2"/>
                </a:lnTo>
                <a:lnTo>
                  <a:pt x="103" y="3"/>
                </a:lnTo>
                <a:close/>
                <a:moveTo>
                  <a:pt x="87" y="3"/>
                </a:moveTo>
                <a:lnTo>
                  <a:pt x="80" y="3"/>
                </a:lnTo>
                <a:lnTo>
                  <a:pt x="79" y="2"/>
                </a:lnTo>
                <a:lnTo>
                  <a:pt x="78" y="1"/>
                </a:lnTo>
                <a:lnTo>
                  <a:pt x="79" y="1"/>
                </a:lnTo>
                <a:lnTo>
                  <a:pt x="80" y="0"/>
                </a:lnTo>
                <a:lnTo>
                  <a:pt x="87" y="0"/>
                </a:lnTo>
                <a:lnTo>
                  <a:pt x="89" y="1"/>
                </a:lnTo>
                <a:lnTo>
                  <a:pt x="89" y="2"/>
                </a:lnTo>
                <a:lnTo>
                  <a:pt x="87" y="3"/>
                </a:lnTo>
                <a:close/>
                <a:moveTo>
                  <a:pt x="72" y="3"/>
                </a:moveTo>
                <a:lnTo>
                  <a:pt x="64" y="3"/>
                </a:lnTo>
                <a:lnTo>
                  <a:pt x="63" y="2"/>
                </a:lnTo>
                <a:lnTo>
                  <a:pt x="63" y="1"/>
                </a:lnTo>
                <a:lnTo>
                  <a:pt x="64" y="0"/>
                </a:lnTo>
                <a:lnTo>
                  <a:pt x="72" y="0"/>
                </a:lnTo>
                <a:lnTo>
                  <a:pt x="72" y="1"/>
                </a:lnTo>
                <a:lnTo>
                  <a:pt x="73" y="1"/>
                </a:lnTo>
                <a:lnTo>
                  <a:pt x="72" y="2"/>
                </a:lnTo>
                <a:lnTo>
                  <a:pt x="72" y="3"/>
                </a:lnTo>
                <a:close/>
                <a:moveTo>
                  <a:pt x="56" y="3"/>
                </a:moveTo>
                <a:lnTo>
                  <a:pt x="48" y="3"/>
                </a:lnTo>
                <a:lnTo>
                  <a:pt x="47" y="2"/>
                </a:lnTo>
                <a:lnTo>
                  <a:pt x="47" y="1"/>
                </a:lnTo>
                <a:lnTo>
                  <a:pt x="48" y="0"/>
                </a:lnTo>
                <a:lnTo>
                  <a:pt x="56" y="0"/>
                </a:lnTo>
                <a:lnTo>
                  <a:pt x="57" y="1"/>
                </a:lnTo>
                <a:lnTo>
                  <a:pt x="58" y="1"/>
                </a:lnTo>
                <a:lnTo>
                  <a:pt x="57" y="2"/>
                </a:lnTo>
                <a:lnTo>
                  <a:pt x="56" y="3"/>
                </a:lnTo>
                <a:close/>
                <a:moveTo>
                  <a:pt x="41" y="3"/>
                </a:moveTo>
                <a:lnTo>
                  <a:pt x="33" y="3"/>
                </a:lnTo>
                <a:lnTo>
                  <a:pt x="32" y="2"/>
                </a:lnTo>
                <a:lnTo>
                  <a:pt x="32" y="1"/>
                </a:lnTo>
                <a:lnTo>
                  <a:pt x="33" y="0"/>
                </a:lnTo>
                <a:lnTo>
                  <a:pt x="41" y="0"/>
                </a:lnTo>
                <a:lnTo>
                  <a:pt x="42" y="1"/>
                </a:lnTo>
                <a:lnTo>
                  <a:pt x="42" y="2"/>
                </a:lnTo>
                <a:lnTo>
                  <a:pt x="41" y="3"/>
                </a:lnTo>
                <a:close/>
                <a:moveTo>
                  <a:pt x="25" y="3"/>
                </a:moveTo>
                <a:lnTo>
                  <a:pt x="17" y="3"/>
                </a:lnTo>
                <a:lnTo>
                  <a:pt x="16" y="2"/>
                </a:lnTo>
                <a:lnTo>
                  <a:pt x="16" y="1"/>
                </a:lnTo>
                <a:lnTo>
                  <a:pt x="17" y="0"/>
                </a:lnTo>
                <a:lnTo>
                  <a:pt x="25" y="0"/>
                </a:lnTo>
                <a:lnTo>
                  <a:pt x="26" y="1"/>
                </a:lnTo>
                <a:lnTo>
                  <a:pt x="26" y="2"/>
                </a:lnTo>
                <a:lnTo>
                  <a:pt x="25" y="3"/>
                </a:lnTo>
                <a:close/>
                <a:moveTo>
                  <a:pt x="9" y="3"/>
                </a:moveTo>
                <a:lnTo>
                  <a:pt x="2" y="3"/>
                </a:lnTo>
                <a:lnTo>
                  <a:pt x="1" y="2"/>
                </a:lnTo>
                <a:lnTo>
                  <a:pt x="0" y="1"/>
                </a:lnTo>
                <a:lnTo>
                  <a:pt x="1" y="1"/>
                </a:lnTo>
                <a:lnTo>
                  <a:pt x="2" y="0"/>
                </a:lnTo>
                <a:lnTo>
                  <a:pt x="9" y="0"/>
                </a:lnTo>
                <a:lnTo>
                  <a:pt x="11" y="1"/>
                </a:lnTo>
                <a:lnTo>
                  <a:pt x="11" y="2"/>
                </a:lnTo>
                <a:lnTo>
                  <a:pt x="9" y="3"/>
                </a:lnTo>
                <a:close/>
              </a:path>
            </a:pathLst>
          </a:custGeom>
          <a:solidFill>
            <a:srgbClr val="000000"/>
          </a:solidFill>
          <a:ln w="1588">
            <a:solidFill>
              <a:srgbClr val="000000"/>
            </a:solidFill>
            <a:round/>
            <a:headEnd/>
            <a:tailEnd/>
          </a:ln>
        </p:spPr>
        <p:txBody>
          <a:bodyPr/>
          <a:lstStyle/>
          <a:p>
            <a:endParaRPr lang="en-US"/>
          </a:p>
        </p:txBody>
      </p:sp>
      <p:sp>
        <p:nvSpPr>
          <p:cNvPr id="127" name="Freeform 6907"/>
          <p:cNvSpPr>
            <a:spLocks/>
          </p:cNvSpPr>
          <p:nvPr/>
        </p:nvSpPr>
        <p:spPr bwMode="auto">
          <a:xfrm>
            <a:off x="7721600" y="2800489"/>
            <a:ext cx="133350" cy="90488"/>
          </a:xfrm>
          <a:custGeom>
            <a:avLst/>
            <a:gdLst>
              <a:gd name="T0" fmla="*/ 2147483647 w 89"/>
              <a:gd name="T1" fmla="*/ 0 h 60"/>
              <a:gd name="T2" fmla="*/ 0 w 89"/>
              <a:gd name="T3" fmla="*/ 2147483647 h 60"/>
              <a:gd name="T4" fmla="*/ 2147483647 w 89"/>
              <a:gd name="T5" fmla="*/ 2147483647 h 60"/>
              <a:gd name="T6" fmla="*/ 0 60000 65536"/>
              <a:gd name="T7" fmla="*/ 0 60000 65536"/>
              <a:gd name="T8" fmla="*/ 0 60000 65536"/>
              <a:gd name="T9" fmla="*/ 0 w 89"/>
              <a:gd name="T10" fmla="*/ 0 h 60"/>
              <a:gd name="T11" fmla="*/ 89 w 89"/>
              <a:gd name="T12" fmla="*/ 60 h 60"/>
            </a:gdLst>
            <a:ahLst/>
            <a:cxnLst>
              <a:cxn ang="T6">
                <a:pos x="T0" y="T1"/>
              </a:cxn>
              <a:cxn ang="T7">
                <a:pos x="T2" y="T3"/>
              </a:cxn>
              <a:cxn ang="T8">
                <a:pos x="T4" y="T5"/>
              </a:cxn>
            </a:cxnLst>
            <a:rect l="T9" t="T10" r="T11" b="T12"/>
            <a:pathLst>
              <a:path w="89" h="60">
                <a:moveTo>
                  <a:pt x="89" y="0"/>
                </a:moveTo>
                <a:lnTo>
                  <a:pt x="0" y="30"/>
                </a:lnTo>
                <a:lnTo>
                  <a:pt x="89" y="60"/>
                </a:lnTo>
              </a:path>
            </a:pathLst>
          </a:custGeom>
          <a:noFill/>
          <a:ln w="3175">
            <a:solidFill>
              <a:srgbClr val="000000"/>
            </a:solidFill>
            <a:round/>
            <a:headEnd/>
            <a:tailEnd/>
          </a:ln>
        </p:spPr>
        <p:txBody>
          <a:bodyPr/>
          <a:lstStyle/>
          <a:p>
            <a:endParaRPr lang="en-US"/>
          </a:p>
        </p:txBody>
      </p:sp>
      <p:sp>
        <p:nvSpPr>
          <p:cNvPr id="128" name="Rectangle 6908"/>
          <p:cNvSpPr>
            <a:spLocks noChangeArrowheads="1"/>
          </p:cNvSpPr>
          <p:nvPr/>
        </p:nvSpPr>
        <p:spPr bwMode="auto">
          <a:xfrm>
            <a:off x="7277100" y="1716227"/>
            <a:ext cx="995363" cy="460375"/>
          </a:xfrm>
          <a:prstGeom prst="rect">
            <a:avLst/>
          </a:prstGeom>
          <a:noFill/>
          <a:ln w="9525">
            <a:noFill/>
            <a:miter lim="800000"/>
            <a:headEnd/>
            <a:tailEnd/>
          </a:ln>
        </p:spPr>
        <p:txBody>
          <a:bodyPr wrap="none" lIns="0" tIns="0" rIns="0" bIns="0">
            <a:spAutoFit/>
          </a:bodyPr>
          <a:lstStyle/>
          <a:p>
            <a:pPr eaLnBrk="0" hangingPunct="0"/>
            <a:r>
              <a:rPr lang="en-US" sz="1000" b="1">
                <a:solidFill>
                  <a:srgbClr val="FFFFFF"/>
                </a:solidFill>
                <a:ea typeface="ＭＳ Ｐゴシック"/>
                <a:cs typeface="ＭＳ Ｐゴシック"/>
              </a:rPr>
              <a:t>System</a:t>
            </a:r>
          </a:p>
          <a:p>
            <a:pPr eaLnBrk="0" hangingPunct="0"/>
            <a:r>
              <a:rPr lang="en-US" sz="1000" b="1">
                <a:solidFill>
                  <a:srgbClr val="FFFFFF"/>
                </a:solidFill>
                <a:ea typeface="ＭＳ Ｐゴシック"/>
                <a:cs typeface="ＭＳ Ｐゴシック"/>
              </a:rPr>
              <a:t>Verif. Models </a:t>
            </a:r>
          </a:p>
          <a:p>
            <a:pPr eaLnBrk="0" hangingPunct="0"/>
            <a:r>
              <a:rPr lang="en-US" sz="1000" b="1">
                <a:solidFill>
                  <a:srgbClr val="FFFFFF"/>
                </a:solidFill>
                <a:ea typeface="ＭＳ Ｐゴシック"/>
                <a:cs typeface="ＭＳ Ｐゴシック"/>
              </a:rPr>
              <a:t>(Quality Center) </a:t>
            </a:r>
            <a:endParaRPr lang="en-US" sz="2000" b="1">
              <a:solidFill>
                <a:srgbClr val="FFFFFF"/>
              </a:solidFill>
              <a:ea typeface="ＭＳ Ｐゴシック"/>
              <a:cs typeface="ＭＳ Ｐゴシック"/>
            </a:endParaRPr>
          </a:p>
        </p:txBody>
      </p:sp>
      <p:sp>
        <p:nvSpPr>
          <p:cNvPr id="129" name="Freeform 6909"/>
          <p:cNvSpPr>
            <a:spLocks/>
          </p:cNvSpPr>
          <p:nvPr/>
        </p:nvSpPr>
        <p:spPr bwMode="auto">
          <a:xfrm>
            <a:off x="7864475" y="2273439"/>
            <a:ext cx="0" cy="133350"/>
          </a:xfrm>
          <a:custGeom>
            <a:avLst/>
            <a:gdLst>
              <a:gd name="T0" fmla="*/ 2147483647 h 88"/>
              <a:gd name="T1" fmla="*/ 0 h 88"/>
              <a:gd name="T2" fmla="*/ 2147483647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close/>
              </a:path>
            </a:pathLst>
          </a:custGeom>
          <a:noFill/>
          <a:ln w="3175">
            <a:solidFill>
              <a:srgbClr val="000000"/>
            </a:solidFill>
            <a:round/>
            <a:headEnd/>
            <a:tailEnd/>
          </a:ln>
        </p:spPr>
        <p:txBody>
          <a:bodyPr/>
          <a:lstStyle/>
          <a:p>
            <a:endParaRPr lang="en-US"/>
          </a:p>
        </p:txBody>
      </p:sp>
      <p:sp>
        <p:nvSpPr>
          <p:cNvPr id="130" name="Freeform 6910"/>
          <p:cNvSpPr>
            <a:spLocks/>
          </p:cNvSpPr>
          <p:nvPr/>
        </p:nvSpPr>
        <p:spPr bwMode="auto">
          <a:xfrm>
            <a:off x="7577138" y="2406789"/>
            <a:ext cx="287337" cy="0"/>
          </a:xfrm>
          <a:custGeom>
            <a:avLst/>
            <a:gdLst>
              <a:gd name="T0" fmla="*/ 2147483647 w 190"/>
              <a:gd name="T1" fmla="*/ 0 w 190"/>
              <a:gd name="T2" fmla="*/ 2147483647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rgbClr val="000000"/>
            </a:solidFill>
            <a:round/>
            <a:headEnd/>
            <a:tailEnd/>
          </a:ln>
        </p:spPr>
        <p:txBody>
          <a:bodyPr/>
          <a:lstStyle/>
          <a:p>
            <a:endParaRPr lang="en-US"/>
          </a:p>
        </p:txBody>
      </p:sp>
      <p:sp>
        <p:nvSpPr>
          <p:cNvPr id="131" name="Freeform 6911"/>
          <p:cNvSpPr>
            <a:spLocks/>
          </p:cNvSpPr>
          <p:nvPr/>
        </p:nvSpPr>
        <p:spPr bwMode="auto">
          <a:xfrm>
            <a:off x="7577138" y="2406789"/>
            <a:ext cx="287337" cy="0"/>
          </a:xfrm>
          <a:custGeom>
            <a:avLst/>
            <a:gdLst>
              <a:gd name="T0" fmla="*/ 2147483647 w 190"/>
              <a:gd name="T1" fmla="*/ 0 w 190"/>
              <a:gd name="T2" fmla="*/ 2147483647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rgbClr val="000000"/>
            </a:solidFill>
            <a:round/>
            <a:headEnd/>
            <a:tailEnd/>
          </a:ln>
        </p:spPr>
        <p:txBody>
          <a:bodyPr/>
          <a:lstStyle/>
          <a:p>
            <a:endParaRPr lang="en-US"/>
          </a:p>
        </p:txBody>
      </p:sp>
      <p:sp>
        <p:nvSpPr>
          <p:cNvPr id="132" name="Freeform 6912"/>
          <p:cNvSpPr>
            <a:spLocks/>
          </p:cNvSpPr>
          <p:nvPr/>
        </p:nvSpPr>
        <p:spPr bwMode="auto">
          <a:xfrm>
            <a:off x="7577138" y="2406789"/>
            <a:ext cx="287337" cy="0"/>
          </a:xfrm>
          <a:custGeom>
            <a:avLst/>
            <a:gdLst>
              <a:gd name="T0" fmla="*/ 2147483647 w 190"/>
              <a:gd name="T1" fmla="*/ 0 w 190"/>
              <a:gd name="T2" fmla="*/ 2147483647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rgbClr val="000000"/>
            </a:solidFill>
            <a:round/>
            <a:headEnd/>
            <a:tailEnd/>
          </a:ln>
        </p:spPr>
        <p:txBody>
          <a:bodyPr/>
          <a:lstStyle/>
          <a:p>
            <a:endParaRPr lang="en-US"/>
          </a:p>
        </p:txBody>
      </p:sp>
      <p:sp>
        <p:nvSpPr>
          <p:cNvPr id="133" name="Freeform 6913"/>
          <p:cNvSpPr>
            <a:spLocks noEditPoints="1"/>
          </p:cNvSpPr>
          <p:nvPr/>
        </p:nvSpPr>
        <p:spPr bwMode="auto">
          <a:xfrm>
            <a:off x="7577138" y="2273439"/>
            <a:ext cx="287337" cy="133350"/>
          </a:xfrm>
          <a:custGeom>
            <a:avLst/>
            <a:gdLst>
              <a:gd name="T0" fmla="*/ 2147483647 w 190"/>
              <a:gd name="T1" fmla="*/ 2147483647 h 88"/>
              <a:gd name="T2" fmla="*/ 2147483647 w 190"/>
              <a:gd name="T3" fmla="*/ 0 h 88"/>
              <a:gd name="T4" fmla="*/ 0 w 190"/>
              <a:gd name="T5" fmla="*/ 0 h 88"/>
              <a:gd name="T6" fmla="*/ 0 w 190"/>
              <a:gd name="T7" fmla="*/ 2147483647 h 88"/>
              <a:gd name="T8" fmla="*/ 2147483647 w 190"/>
              <a:gd name="T9" fmla="*/ 2147483647 h 88"/>
              <a:gd name="T10" fmla="*/ 0 w 190"/>
              <a:gd name="T11" fmla="*/ 2147483647 h 88"/>
              <a:gd name="T12" fmla="*/ 0 w 190"/>
              <a:gd name="T13" fmla="*/ 0 h 88"/>
              <a:gd name="T14" fmla="*/ 0 w 190"/>
              <a:gd name="T15" fmla="*/ 2147483647 h 88"/>
              <a:gd name="T16" fmla="*/ 2147483647 w 190"/>
              <a:gd name="T17" fmla="*/ 2147483647 h 88"/>
              <a:gd name="T18" fmla="*/ 2147483647 w 190"/>
              <a:gd name="T19" fmla="*/ 0 h 88"/>
              <a:gd name="T20" fmla="*/ 2147483647 w 190"/>
              <a:gd name="T21" fmla="*/ 2147483647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88"/>
              <a:gd name="T35" fmla="*/ 190 w 190"/>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88">
                <a:moveTo>
                  <a:pt x="190" y="88"/>
                </a:moveTo>
                <a:lnTo>
                  <a:pt x="190" y="0"/>
                </a:lnTo>
                <a:lnTo>
                  <a:pt x="0" y="0"/>
                </a:lnTo>
                <a:lnTo>
                  <a:pt x="0" y="88"/>
                </a:lnTo>
                <a:lnTo>
                  <a:pt x="190" y="88"/>
                </a:lnTo>
                <a:close/>
                <a:moveTo>
                  <a:pt x="0" y="88"/>
                </a:moveTo>
                <a:lnTo>
                  <a:pt x="0" y="0"/>
                </a:lnTo>
                <a:lnTo>
                  <a:pt x="0" y="88"/>
                </a:lnTo>
                <a:close/>
                <a:moveTo>
                  <a:pt x="190" y="88"/>
                </a:moveTo>
                <a:lnTo>
                  <a:pt x="190" y="0"/>
                </a:lnTo>
                <a:lnTo>
                  <a:pt x="190" y="88"/>
                </a:lnTo>
                <a:close/>
              </a:path>
            </a:pathLst>
          </a:custGeom>
          <a:solidFill>
            <a:srgbClr val="FFFFFF"/>
          </a:solidFill>
          <a:ln w="9525">
            <a:noFill/>
            <a:round/>
            <a:headEnd/>
            <a:tailEnd/>
          </a:ln>
        </p:spPr>
        <p:txBody>
          <a:bodyPr/>
          <a:lstStyle/>
          <a:p>
            <a:endParaRPr lang="en-US"/>
          </a:p>
        </p:txBody>
      </p:sp>
      <p:sp>
        <p:nvSpPr>
          <p:cNvPr id="134" name="Rectangle 6914"/>
          <p:cNvSpPr>
            <a:spLocks noChangeArrowheads="1"/>
          </p:cNvSpPr>
          <p:nvPr/>
        </p:nvSpPr>
        <p:spPr bwMode="auto">
          <a:xfrm>
            <a:off x="7577138" y="2273439"/>
            <a:ext cx="287337" cy="133350"/>
          </a:xfrm>
          <a:prstGeom prst="rect">
            <a:avLst/>
          </a:prstGeom>
          <a:noFill/>
          <a:ln w="3175">
            <a:solidFill>
              <a:srgbClr val="000000"/>
            </a:solidFill>
            <a:miter lim="800000"/>
            <a:headEnd/>
            <a:tailEnd/>
          </a:ln>
        </p:spPr>
        <p:txBody>
          <a:bodyPr/>
          <a:lstStyle/>
          <a:p>
            <a:pPr eaLnBrk="0" hangingPunct="0"/>
            <a:endParaRPr lang="en-US" sz="2000" b="1">
              <a:solidFill>
                <a:srgbClr val="000000"/>
              </a:solidFill>
              <a:ea typeface="ＭＳ Ｐゴシック"/>
              <a:cs typeface="ＭＳ Ｐゴシック"/>
            </a:endParaRPr>
          </a:p>
        </p:txBody>
      </p:sp>
      <p:sp>
        <p:nvSpPr>
          <p:cNvPr id="135" name="Freeform 6915"/>
          <p:cNvSpPr>
            <a:spLocks/>
          </p:cNvSpPr>
          <p:nvPr/>
        </p:nvSpPr>
        <p:spPr bwMode="auto">
          <a:xfrm>
            <a:off x="7577138" y="2273439"/>
            <a:ext cx="0" cy="133350"/>
          </a:xfrm>
          <a:custGeom>
            <a:avLst/>
            <a:gdLst>
              <a:gd name="T0" fmla="*/ 2147483647 h 88"/>
              <a:gd name="T1" fmla="*/ 0 h 88"/>
              <a:gd name="T2" fmla="*/ 2147483647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rgbClr val="000000"/>
            </a:solidFill>
            <a:round/>
            <a:headEnd/>
            <a:tailEnd/>
          </a:ln>
        </p:spPr>
        <p:txBody>
          <a:bodyPr/>
          <a:lstStyle/>
          <a:p>
            <a:endParaRPr lang="en-US"/>
          </a:p>
        </p:txBody>
      </p:sp>
      <p:sp>
        <p:nvSpPr>
          <p:cNvPr id="136" name="Freeform 6916"/>
          <p:cNvSpPr>
            <a:spLocks/>
          </p:cNvSpPr>
          <p:nvPr/>
        </p:nvSpPr>
        <p:spPr bwMode="auto">
          <a:xfrm>
            <a:off x="7864475" y="2273439"/>
            <a:ext cx="0" cy="133350"/>
          </a:xfrm>
          <a:custGeom>
            <a:avLst/>
            <a:gdLst>
              <a:gd name="T0" fmla="*/ 2147483647 h 88"/>
              <a:gd name="T1" fmla="*/ 0 h 88"/>
              <a:gd name="T2" fmla="*/ 2147483647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rgbClr val="000000"/>
            </a:solidFill>
            <a:round/>
            <a:headEnd/>
            <a:tailEnd/>
          </a:ln>
        </p:spPr>
        <p:txBody>
          <a:bodyPr/>
          <a:lstStyle/>
          <a:p>
            <a:endParaRPr lang="en-US"/>
          </a:p>
        </p:txBody>
      </p:sp>
      <p:sp>
        <p:nvSpPr>
          <p:cNvPr id="137" name="Freeform 6917"/>
          <p:cNvSpPr>
            <a:spLocks/>
          </p:cNvSpPr>
          <p:nvPr/>
        </p:nvSpPr>
        <p:spPr bwMode="auto">
          <a:xfrm>
            <a:off x="8304213" y="2273439"/>
            <a:ext cx="0" cy="133350"/>
          </a:xfrm>
          <a:custGeom>
            <a:avLst/>
            <a:gdLst>
              <a:gd name="T0" fmla="*/ 2147483647 h 88"/>
              <a:gd name="T1" fmla="*/ 0 h 88"/>
              <a:gd name="T2" fmla="*/ 2147483647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close/>
              </a:path>
            </a:pathLst>
          </a:custGeom>
          <a:noFill/>
          <a:ln w="3175">
            <a:solidFill>
              <a:srgbClr val="000000"/>
            </a:solidFill>
            <a:round/>
            <a:headEnd/>
            <a:tailEnd/>
          </a:ln>
        </p:spPr>
        <p:txBody>
          <a:bodyPr/>
          <a:lstStyle/>
          <a:p>
            <a:endParaRPr lang="en-US"/>
          </a:p>
        </p:txBody>
      </p:sp>
      <p:sp>
        <p:nvSpPr>
          <p:cNvPr id="138" name="Freeform 6918"/>
          <p:cNvSpPr>
            <a:spLocks/>
          </p:cNvSpPr>
          <p:nvPr/>
        </p:nvSpPr>
        <p:spPr bwMode="auto">
          <a:xfrm>
            <a:off x="8018463" y="2406789"/>
            <a:ext cx="285750" cy="0"/>
          </a:xfrm>
          <a:custGeom>
            <a:avLst/>
            <a:gdLst>
              <a:gd name="T0" fmla="*/ 2147483647 w 190"/>
              <a:gd name="T1" fmla="*/ 0 w 190"/>
              <a:gd name="T2" fmla="*/ 2147483647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rgbClr val="000000"/>
            </a:solidFill>
            <a:round/>
            <a:headEnd/>
            <a:tailEnd/>
          </a:ln>
        </p:spPr>
        <p:txBody>
          <a:bodyPr/>
          <a:lstStyle/>
          <a:p>
            <a:endParaRPr lang="en-US"/>
          </a:p>
        </p:txBody>
      </p:sp>
      <p:sp>
        <p:nvSpPr>
          <p:cNvPr id="139" name="Freeform 6919"/>
          <p:cNvSpPr>
            <a:spLocks/>
          </p:cNvSpPr>
          <p:nvPr/>
        </p:nvSpPr>
        <p:spPr bwMode="auto">
          <a:xfrm>
            <a:off x="8018463" y="2406789"/>
            <a:ext cx="285750" cy="0"/>
          </a:xfrm>
          <a:custGeom>
            <a:avLst/>
            <a:gdLst>
              <a:gd name="T0" fmla="*/ 2147483647 w 190"/>
              <a:gd name="T1" fmla="*/ 0 w 190"/>
              <a:gd name="T2" fmla="*/ 2147483647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rgbClr val="000000"/>
            </a:solidFill>
            <a:round/>
            <a:headEnd/>
            <a:tailEnd/>
          </a:ln>
        </p:spPr>
        <p:txBody>
          <a:bodyPr/>
          <a:lstStyle/>
          <a:p>
            <a:endParaRPr lang="en-US"/>
          </a:p>
        </p:txBody>
      </p:sp>
      <p:sp>
        <p:nvSpPr>
          <p:cNvPr id="140" name="Freeform 6920"/>
          <p:cNvSpPr>
            <a:spLocks/>
          </p:cNvSpPr>
          <p:nvPr/>
        </p:nvSpPr>
        <p:spPr bwMode="auto">
          <a:xfrm>
            <a:off x="8018463" y="2406789"/>
            <a:ext cx="285750" cy="0"/>
          </a:xfrm>
          <a:custGeom>
            <a:avLst/>
            <a:gdLst>
              <a:gd name="T0" fmla="*/ 2147483647 w 190"/>
              <a:gd name="T1" fmla="*/ 0 w 190"/>
              <a:gd name="T2" fmla="*/ 2147483647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rgbClr val="000000"/>
            </a:solidFill>
            <a:round/>
            <a:headEnd/>
            <a:tailEnd/>
          </a:ln>
        </p:spPr>
        <p:txBody>
          <a:bodyPr/>
          <a:lstStyle/>
          <a:p>
            <a:endParaRPr lang="en-US"/>
          </a:p>
        </p:txBody>
      </p:sp>
      <p:sp>
        <p:nvSpPr>
          <p:cNvPr id="141" name="Freeform 6921"/>
          <p:cNvSpPr>
            <a:spLocks noEditPoints="1"/>
          </p:cNvSpPr>
          <p:nvPr/>
        </p:nvSpPr>
        <p:spPr bwMode="auto">
          <a:xfrm>
            <a:off x="8018463" y="2273439"/>
            <a:ext cx="285750" cy="133350"/>
          </a:xfrm>
          <a:custGeom>
            <a:avLst/>
            <a:gdLst>
              <a:gd name="T0" fmla="*/ 2147483647 w 190"/>
              <a:gd name="T1" fmla="*/ 2147483647 h 88"/>
              <a:gd name="T2" fmla="*/ 2147483647 w 190"/>
              <a:gd name="T3" fmla="*/ 0 h 88"/>
              <a:gd name="T4" fmla="*/ 0 w 190"/>
              <a:gd name="T5" fmla="*/ 0 h 88"/>
              <a:gd name="T6" fmla="*/ 0 w 190"/>
              <a:gd name="T7" fmla="*/ 2147483647 h 88"/>
              <a:gd name="T8" fmla="*/ 2147483647 w 190"/>
              <a:gd name="T9" fmla="*/ 2147483647 h 88"/>
              <a:gd name="T10" fmla="*/ 0 w 190"/>
              <a:gd name="T11" fmla="*/ 2147483647 h 88"/>
              <a:gd name="T12" fmla="*/ 0 w 190"/>
              <a:gd name="T13" fmla="*/ 0 h 88"/>
              <a:gd name="T14" fmla="*/ 0 w 190"/>
              <a:gd name="T15" fmla="*/ 2147483647 h 88"/>
              <a:gd name="T16" fmla="*/ 2147483647 w 190"/>
              <a:gd name="T17" fmla="*/ 2147483647 h 88"/>
              <a:gd name="T18" fmla="*/ 2147483647 w 190"/>
              <a:gd name="T19" fmla="*/ 0 h 88"/>
              <a:gd name="T20" fmla="*/ 2147483647 w 190"/>
              <a:gd name="T21" fmla="*/ 2147483647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88"/>
              <a:gd name="T35" fmla="*/ 190 w 190"/>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88">
                <a:moveTo>
                  <a:pt x="190" y="88"/>
                </a:moveTo>
                <a:lnTo>
                  <a:pt x="190" y="0"/>
                </a:lnTo>
                <a:lnTo>
                  <a:pt x="0" y="0"/>
                </a:lnTo>
                <a:lnTo>
                  <a:pt x="0" y="88"/>
                </a:lnTo>
                <a:lnTo>
                  <a:pt x="190" y="88"/>
                </a:lnTo>
                <a:close/>
                <a:moveTo>
                  <a:pt x="0" y="88"/>
                </a:moveTo>
                <a:lnTo>
                  <a:pt x="0" y="0"/>
                </a:lnTo>
                <a:lnTo>
                  <a:pt x="0" y="88"/>
                </a:lnTo>
                <a:close/>
                <a:moveTo>
                  <a:pt x="190" y="88"/>
                </a:moveTo>
                <a:lnTo>
                  <a:pt x="190" y="0"/>
                </a:lnTo>
                <a:lnTo>
                  <a:pt x="190" y="88"/>
                </a:lnTo>
                <a:close/>
              </a:path>
            </a:pathLst>
          </a:custGeom>
          <a:solidFill>
            <a:srgbClr val="FFFFFF"/>
          </a:solidFill>
          <a:ln w="9525">
            <a:noFill/>
            <a:round/>
            <a:headEnd/>
            <a:tailEnd/>
          </a:ln>
        </p:spPr>
        <p:txBody>
          <a:bodyPr/>
          <a:lstStyle/>
          <a:p>
            <a:endParaRPr lang="en-US"/>
          </a:p>
        </p:txBody>
      </p:sp>
      <p:sp>
        <p:nvSpPr>
          <p:cNvPr id="142" name="Rectangle 6922"/>
          <p:cNvSpPr>
            <a:spLocks noChangeArrowheads="1"/>
          </p:cNvSpPr>
          <p:nvPr/>
        </p:nvSpPr>
        <p:spPr bwMode="auto">
          <a:xfrm>
            <a:off x="8018463" y="2273439"/>
            <a:ext cx="285750" cy="133350"/>
          </a:xfrm>
          <a:prstGeom prst="rect">
            <a:avLst/>
          </a:prstGeom>
          <a:noFill/>
          <a:ln w="3175">
            <a:solidFill>
              <a:srgbClr val="000000"/>
            </a:solidFill>
            <a:miter lim="800000"/>
            <a:headEnd/>
            <a:tailEnd/>
          </a:ln>
        </p:spPr>
        <p:txBody>
          <a:bodyPr/>
          <a:lstStyle/>
          <a:p>
            <a:pPr eaLnBrk="0" hangingPunct="0"/>
            <a:endParaRPr lang="en-US" sz="2000" b="1">
              <a:solidFill>
                <a:srgbClr val="000000"/>
              </a:solidFill>
              <a:ea typeface="ＭＳ Ｐゴシック"/>
              <a:cs typeface="ＭＳ Ｐゴシック"/>
            </a:endParaRPr>
          </a:p>
        </p:txBody>
      </p:sp>
      <p:sp>
        <p:nvSpPr>
          <p:cNvPr id="143" name="Freeform 6923"/>
          <p:cNvSpPr>
            <a:spLocks/>
          </p:cNvSpPr>
          <p:nvPr/>
        </p:nvSpPr>
        <p:spPr bwMode="auto">
          <a:xfrm>
            <a:off x="8018463" y="2273439"/>
            <a:ext cx="0" cy="133350"/>
          </a:xfrm>
          <a:custGeom>
            <a:avLst/>
            <a:gdLst>
              <a:gd name="T0" fmla="*/ 2147483647 h 88"/>
              <a:gd name="T1" fmla="*/ 0 h 88"/>
              <a:gd name="T2" fmla="*/ 2147483647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rgbClr val="000000"/>
            </a:solidFill>
            <a:round/>
            <a:headEnd/>
            <a:tailEnd/>
          </a:ln>
        </p:spPr>
        <p:txBody>
          <a:bodyPr/>
          <a:lstStyle/>
          <a:p>
            <a:endParaRPr lang="en-US"/>
          </a:p>
        </p:txBody>
      </p:sp>
      <p:sp>
        <p:nvSpPr>
          <p:cNvPr id="144" name="Freeform 6924"/>
          <p:cNvSpPr>
            <a:spLocks/>
          </p:cNvSpPr>
          <p:nvPr/>
        </p:nvSpPr>
        <p:spPr bwMode="auto">
          <a:xfrm>
            <a:off x="8304213" y="2273439"/>
            <a:ext cx="0" cy="133350"/>
          </a:xfrm>
          <a:custGeom>
            <a:avLst/>
            <a:gdLst>
              <a:gd name="T0" fmla="*/ 2147483647 h 88"/>
              <a:gd name="T1" fmla="*/ 0 h 88"/>
              <a:gd name="T2" fmla="*/ 2147483647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rgbClr val="000000"/>
            </a:solidFill>
            <a:round/>
            <a:headEnd/>
            <a:tailEnd/>
          </a:ln>
        </p:spPr>
        <p:txBody>
          <a:bodyPr/>
          <a:lstStyle/>
          <a:p>
            <a:endParaRPr lang="en-US"/>
          </a:p>
        </p:txBody>
      </p:sp>
      <p:sp>
        <p:nvSpPr>
          <p:cNvPr id="145" name="Freeform 6925"/>
          <p:cNvSpPr>
            <a:spLocks noEditPoints="1"/>
          </p:cNvSpPr>
          <p:nvPr/>
        </p:nvSpPr>
        <p:spPr bwMode="auto">
          <a:xfrm>
            <a:off x="7286625" y="2987814"/>
            <a:ext cx="436563" cy="7938"/>
          </a:xfrm>
          <a:custGeom>
            <a:avLst/>
            <a:gdLst>
              <a:gd name="T0" fmla="*/ 2147483647 w 289"/>
              <a:gd name="T1" fmla="*/ 2147483647 h 5"/>
              <a:gd name="T2" fmla="*/ 2147483647 w 289"/>
              <a:gd name="T3" fmla="*/ 2147483647 h 5"/>
              <a:gd name="T4" fmla="*/ 2147483647 w 289"/>
              <a:gd name="T5" fmla="*/ 2147483647 h 5"/>
              <a:gd name="T6" fmla="*/ 2147483647 w 289"/>
              <a:gd name="T7" fmla="*/ 2147483647 h 5"/>
              <a:gd name="T8" fmla="*/ 2147483647 w 289"/>
              <a:gd name="T9" fmla="*/ 2147483647 h 5"/>
              <a:gd name="T10" fmla="*/ 2147483647 w 289"/>
              <a:gd name="T11" fmla="*/ 2147483647 h 5"/>
              <a:gd name="T12" fmla="*/ 2147483647 w 289"/>
              <a:gd name="T13" fmla="*/ 2147483647 h 5"/>
              <a:gd name="T14" fmla="*/ 2147483647 w 289"/>
              <a:gd name="T15" fmla="*/ 2147483647 h 5"/>
              <a:gd name="T16" fmla="*/ 2147483647 w 289"/>
              <a:gd name="T17" fmla="*/ 2147483647 h 5"/>
              <a:gd name="T18" fmla="*/ 2147483647 w 289"/>
              <a:gd name="T19" fmla="*/ 2147483647 h 5"/>
              <a:gd name="T20" fmla="*/ 2147483647 w 289"/>
              <a:gd name="T21" fmla="*/ 2147483647 h 5"/>
              <a:gd name="T22" fmla="*/ 2147483647 w 289"/>
              <a:gd name="T23" fmla="*/ 2147483647 h 5"/>
              <a:gd name="T24" fmla="*/ 2147483647 w 289"/>
              <a:gd name="T25" fmla="*/ 2147483647 h 5"/>
              <a:gd name="T26" fmla="*/ 2147483647 w 289"/>
              <a:gd name="T27" fmla="*/ 2147483647 h 5"/>
              <a:gd name="T28" fmla="*/ 2147483647 w 289"/>
              <a:gd name="T29" fmla="*/ 2147483647 h 5"/>
              <a:gd name="T30" fmla="*/ 2147483647 w 289"/>
              <a:gd name="T31" fmla="*/ 2147483647 h 5"/>
              <a:gd name="T32" fmla="*/ 2147483647 w 289"/>
              <a:gd name="T33" fmla="*/ 2147483647 h 5"/>
              <a:gd name="T34" fmla="*/ 2147483647 w 289"/>
              <a:gd name="T35" fmla="*/ 2147483647 h 5"/>
              <a:gd name="T36" fmla="*/ 2147483647 w 289"/>
              <a:gd name="T37" fmla="*/ 2147483647 h 5"/>
              <a:gd name="T38" fmla="*/ 2147483647 w 289"/>
              <a:gd name="T39" fmla="*/ 2147483647 h 5"/>
              <a:gd name="T40" fmla="*/ 2147483647 w 289"/>
              <a:gd name="T41" fmla="*/ 2147483647 h 5"/>
              <a:gd name="T42" fmla="*/ 2147483647 w 289"/>
              <a:gd name="T43" fmla="*/ 2147483647 h 5"/>
              <a:gd name="T44" fmla="*/ 2147483647 w 289"/>
              <a:gd name="T45" fmla="*/ 2147483647 h 5"/>
              <a:gd name="T46" fmla="*/ 2147483647 w 289"/>
              <a:gd name="T47" fmla="*/ 2147483647 h 5"/>
              <a:gd name="T48" fmla="*/ 2147483647 w 289"/>
              <a:gd name="T49" fmla="*/ 2147483647 h 5"/>
              <a:gd name="T50" fmla="*/ 2147483647 w 289"/>
              <a:gd name="T51" fmla="*/ 2147483647 h 5"/>
              <a:gd name="T52" fmla="*/ 2147483647 w 289"/>
              <a:gd name="T53" fmla="*/ 2147483647 h 5"/>
              <a:gd name="T54" fmla="*/ 2147483647 w 289"/>
              <a:gd name="T55" fmla="*/ 2147483647 h 5"/>
              <a:gd name="T56" fmla="*/ 2147483647 w 289"/>
              <a:gd name="T57" fmla="*/ 2147483647 h 5"/>
              <a:gd name="T58" fmla="*/ 2147483647 w 289"/>
              <a:gd name="T59" fmla="*/ 2147483647 h 5"/>
              <a:gd name="T60" fmla="*/ 2147483647 w 289"/>
              <a:gd name="T61" fmla="*/ 2147483647 h 5"/>
              <a:gd name="T62" fmla="*/ 2147483647 w 289"/>
              <a:gd name="T63" fmla="*/ 2147483647 h 5"/>
              <a:gd name="T64" fmla="*/ 2147483647 w 289"/>
              <a:gd name="T65" fmla="*/ 2147483647 h 5"/>
              <a:gd name="T66" fmla="*/ 2147483647 w 289"/>
              <a:gd name="T67" fmla="*/ 2147483647 h 5"/>
              <a:gd name="T68" fmla="*/ 2147483647 w 289"/>
              <a:gd name="T69" fmla="*/ 2147483647 h 5"/>
              <a:gd name="T70" fmla="*/ 2147483647 w 289"/>
              <a:gd name="T71" fmla="*/ 2147483647 h 5"/>
              <a:gd name="T72" fmla="*/ 2147483647 w 289"/>
              <a:gd name="T73" fmla="*/ 2147483647 h 5"/>
              <a:gd name="T74" fmla="*/ 2147483647 w 289"/>
              <a:gd name="T75" fmla="*/ 2147483647 h 5"/>
              <a:gd name="T76" fmla="*/ 2147483647 w 289"/>
              <a:gd name="T77" fmla="*/ 2147483647 h 5"/>
              <a:gd name="T78" fmla="*/ 2147483647 w 289"/>
              <a:gd name="T79" fmla="*/ 2147483647 h 5"/>
              <a:gd name="T80" fmla="*/ 2147483647 w 289"/>
              <a:gd name="T81" fmla="*/ 2147483647 h 5"/>
              <a:gd name="T82" fmla="*/ 2147483647 w 289"/>
              <a:gd name="T83" fmla="*/ 2147483647 h 5"/>
              <a:gd name="T84" fmla="*/ 2147483647 w 289"/>
              <a:gd name="T85" fmla="*/ 2147483647 h 5"/>
              <a:gd name="T86" fmla="*/ 2147483647 w 289"/>
              <a:gd name="T87" fmla="*/ 2147483647 h 5"/>
              <a:gd name="T88" fmla="*/ 2147483647 w 289"/>
              <a:gd name="T89" fmla="*/ 2147483647 h 5"/>
              <a:gd name="T90" fmla="*/ 2147483647 w 289"/>
              <a:gd name="T91" fmla="*/ 2147483647 h 5"/>
              <a:gd name="T92" fmla="*/ 2147483647 w 289"/>
              <a:gd name="T93" fmla="*/ 2147483647 h 5"/>
              <a:gd name="T94" fmla="*/ 2147483647 w 289"/>
              <a:gd name="T95" fmla="*/ 2147483647 h 5"/>
              <a:gd name="T96" fmla="*/ 2147483647 w 289"/>
              <a:gd name="T97" fmla="*/ 2147483647 h 5"/>
              <a:gd name="T98" fmla="*/ 2147483647 w 289"/>
              <a:gd name="T99" fmla="*/ 2147483647 h 5"/>
              <a:gd name="T100" fmla="*/ 2147483647 w 289"/>
              <a:gd name="T101" fmla="*/ 2147483647 h 5"/>
              <a:gd name="T102" fmla="*/ 2147483647 w 289"/>
              <a:gd name="T103" fmla="*/ 2147483647 h 5"/>
              <a:gd name="T104" fmla="*/ 2147483647 w 289"/>
              <a:gd name="T105" fmla="*/ 2147483647 h 5"/>
              <a:gd name="T106" fmla="*/ 2147483647 w 289"/>
              <a:gd name="T107" fmla="*/ 2147483647 h 5"/>
              <a:gd name="T108" fmla="*/ 0 w 289"/>
              <a:gd name="T109" fmla="*/ 2147483647 h 5"/>
              <a:gd name="T110" fmla="*/ 2147483647 w 289"/>
              <a:gd name="T111" fmla="*/ 2147483647 h 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9"/>
              <a:gd name="T169" fmla="*/ 0 h 5"/>
              <a:gd name="T170" fmla="*/ 289 w 289"/>
              <a:gd name="T171" fmla="*/ 5 h 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9" h="5">
                <a:moveTo>
                  <a:pt x="288" y="5"/>
                </a:moveTo>
                <a:lnTo>
                  <a:pt x="280" y="5"/>
                </a:lnTo>
                <a:lnTo>
                  <a:pt x="279" y="5"/>
                </a:lnTo>
                <a:lnTo>
                  <a:pt x="279" y="4"/>
                </a:lnTo>
                <a:lnTo>
                  <a:pt x="279" y="3"/>
                </a:lnTo>
                <a:lnTo>
                  <a:pt x="280" y="2"/>
                </a:lnTo>
                <a:lnTo>
                  <a:pt x="288" y="2"/>
                </a:lnTo>
                <a:lnTo>
                  <a:pt x="289" y="3"/>
                </a:lnTo>
                <a:lnTo>
                  <a:pt x="289" y="4"/>
                </a:lnTo>
                <a:lnTo>
                  <a:pt x="289" y="5"/>
                </a:lnTo>
                <a:lnTo>
                  <a:pt x="288" y="5"/>
                </a:lnTo>
                <a:close/>
                <a:moveTo>
                  <a:pt x="272" y="5"/>
                </a:moveTo>
                <a:lnTo>
                  <a:pt x="264" y="5"/>
                </a:lnTo>
                <a:lnTo>
                  <a:pt x="263" y="5"/>
                </a:lnTo>
                <a:lnTo>
                  <a:pt x="263" y="4"/>
                </a:lnTo>
                <a:lnTo>
                  <a:pt x="263" y="3"/>
                </a:lnTo>
                <a:lnTo>
                  <a:pt x="264" y="2"/>
                </a:lnTo>
                <a:lnTo>
                  <a:pt x="272" y="2"/>
                </a:lnTo>
                <a:lnTo>
                  <a:pt x="273" y="3"/>
                </a:lnTo>
                <a:lnTo>
                  <a:pt x="273" y="4"/>
                </a:lnTo>
                <a:lnTo>
                  <a:pt x="273" y="5"/>
                </a:lnTo>
                <a:lnTo>
                  <a:pt x="272" y="5"/>
                </a:lnTo>
                <a:close/>
                <a:moveTo>
                  <a:pt x="257" y="5"/>
                </a:moveTo>
                <a:lnTo>
                  <a:pt x="249" y="5"/>
                </a:lnTo>
                <a:lnTo>
                  <a:pt x="248" y="5"/>
                </a:lnTo>
                <a:lnTo>
                  <a:pt x="247" y="4"/>
                </a:lnTo>
                <a:lnTo>
                  <a:pt x="248" y="2"/>
                </a:lnTo>
                <a:lnTo>
                  <a:pt x="249" y="2"/>
                </a:lnTo>
                <a:lnTo>
                  <a:pt x="257" y="2"/>
                </a:lnTo>
                <a:lnTo>
                  <a:pt x="258" y="3"/>
                </a:lnTo>
                <a:lnTo>
                  <a:pt x="258" y="4"/>
                </a:lnTo>
                <a:lnTo>
                  <a:pt x="258" y="5"/>
                </a:lnTo>
                <a:lnTo>
                  <a:pt x="257" y="5"/>
                </a:lnTo>
                <a:close/>
                <a:moveTo>
                  <a:pt x="241" y="5"/>
                </a:moveTo>
                <a:lnTo>
                  <a:pt x="233" y="5"/>
                </a:lnTo>
                <a:lnTo>
                  <a:pt x="232" y="3"/>
                </a:lnTo>
                <a:lnTo>
                  <a:pt x="233" y="2"/>
                </a:lnTo>
                <a:lnTo>
                  <a:pt x="241" y="2"/>
                </a:lnTo>
                <a:lnTo>
                  <a:pt x="242" y="2"/>
                </a:lnTo>
                <a:lnTo>
                  <a:pt x="242" y="3"/>
                </a:lnTo>
                <a:lnTo>
                  <a:pt x="242" y="5"/>
                </a:lnTo>
                <a:lnTo>
                  <a:pt x="241" y="5"/>
                </a:lnTo>
                <a:close/>
                <a:moveTo>
                  <a:pt x="225" y="5"/>
                </a:moveTo>
                <a:lnTo>
                  <a:pt x="218" y="5"/>
                </a:lnTo>
                <a:lnTo>
                  <a:pt x="216" y="4"/>
                </a:lnTo>
                <a:lnTo>
                  <a:pt x="216" y="3"/>
                </a:lnTo>
                <a:lnTo>
                  <a:pt x="216" y="2"/>
                </a:lnTo>
                <a:lnTo>
                  <a:pt x="218" y="2"/>
                </a:lnTo>
                <a:lnTo>
                  <a:pt x="225" y="2"/>
                </a:lnTo>
                <a:lnTo>
                  <a:pt x="226" y="2"/>
                </a:lnTo>
                <a:lnTo>
                  <a:pt x="227" y="3"/>
                </a:lnTo>
                <a:lnTo>
                  <a:pt x="226" y="4"/>
                </a:lnTo>
                <a:lnTo>
                  <a:pt x="225" y="5"/>
                </a:lnTo>
                <a:close/>
                <a:moveTo>
                  <a:pt x="210" y="5"/>
                </a:moveTo>
                <a:lnTo>
                  <a:pt x="202" y="5"/>
                </a:lnTo>
                <a:lnTo>
                  <a:pt x="201" y="4"/>
                </a:lnTo>
                <a:lnTo>
                  <a:pt x="201" y="3"/>
                </a:lnTo>
                <a:lnTo>
                  <a:pt x="201" y="2"/>
                </a:lnTo>
                <a:lnTo>
                  <a:pt x="202" y="1"/>
                </a:lnTo>
                <a:lnTo>
                  <a:pt x="210" y="2"/>
                </a:lnTo>
                <a:lnTo>
                  <a:pt x="211" y="2"/>
                </a:lnTo>
                <a:lnTo>
                  <a:pt x="211" y="3"/>
                </a:lnTo>
                <a:lnTo>
                  <a:pt x="211" y="4"/>
                </a:lnTo>
                <a:lnTo>
                  <a:pt x="210" y="5"/>
                </a:lnTo>
                <a:close/>
                <a:moveTo>
                  <a:pt x="194" y="5"/>
                </a:moveTo>
                <a:lnTo>
                  <a:pt x="186" y="5"/>
                </a:lnTo>
                <a:lnTo>
                  <a:pt x="185" y="4"/>
                </a:lnTo>
                <a:lnTo>
                  <a:pt x="185" y="3"/>
                </a:lnTo>
                <a:lnTo>
                  <a:pt x="185" y="2"/>
                </a:lnTo>
                <a:lnTo>
                  <a:pt x="186" y="1"/>
                </a:lnTo>
                <a:lnTo>
                  <a:pt x="194" y="1"/>
                </a:lnTo>
                <a:lnTo>
                  <a:pt x="195" y="2"/>
                </a:lnTo>
                <a:lnTo>
                  <a:pt x="195" y="3"/>
                </a:lnTo>
                <a:lnTo>
                  <a:pt x="195" y="4"/>
                </a:lnTo>
                <a:lnTo>
                  <a:pt x="194" y="5"/>
                </a:lnTo>
                <a:close/>
                <a:moveTo>
                  <a:pt x="179" y="4"/>
                </a:moveTo>
                <a:lnTo>
                  <a:pt x="171" y="4"/>
                </a:lnTo>
                <a:lnTo>
                  <a:pt x="170" y="4"/>
                </a:lnTo>
                <a:lnTo>
                  <a:pt x="169" y="3"/>
                </a:lnTo>
                <a:lnTo>
                  <a:pt x="170" y="2"/>
                </a:lnTo>
                <a:lnTo>
                  <a:pt x="171" y="1"/>
                </a:lnTo>
                <a:lnTo>
                  <a:pt x="179" y="1"/>
                </a:lnTo>
                <a:lnTo>
                  <a:pt x="180" y="2"/>
                </a:lnTo>
                <a:lnTo>
                  <a:pt x="180" y="3"/>
                </a:lnTo>
                <a:lnTo>
                  <a:pt x="180" y="4"/>
                </a:lnTo>
                <a:lnTo>
                  <a:pt x="179" y="4"/>
                </a:lnTo>
                <a:close/>
                <a:moveTo>
                  <a:pt x="163" y="4"/>
                </a:moveTo>
                <a:lnTo>
                  <a:pt x="155" y="4"/>
                </a:lnTo>
                <a:lnTo>
                  <a:pt x="154" y="3"/>
                </a:lnTo>
                <a:lnTo>
                  <a:pt x="155" y="2"/>
                </a:lnTo>
                <a:lnTo>
                  <a:pt x="155" y="1"/>
                </a:lnTo>
                <a:lnTo>
                  <a:pt x="163" y="1"/>
                </a:lnTo>
                <a:lnTo>
                  <a:pt x="164" y="2"/>
                </a:lnTo>
                <a:lnTo>
                  <a:pt x="164" y="3"/>
                </a:lnTo>
                <a:lnTo>
                  <a:pt x="164" y="4"/>
                </a:lnTo>
                <a:lnTo>
                  <a:pt x="163" y="4"/>
                </a:lnTo>
                <a:close/>
                <a:moveTo>
                  <a:pt x="147" y="4"/>
                </a:moveTo>
                <a:lnTo>
                  <a:pt x="140" y="4"/>
                </a:lnTo>
                <a:lnTo>
                  <a:pt x="138" y="4"/>
                </a:lnTo>
                <a:lnTo>
                  <a:pt x="138" y="2"/>
                </a:lnTo>
                <a:lnTo>
                  <a:pt x="138" y="1"/>
                </a:lnTo>
                <a:lnTo>
                  <a:pt x="140" y="1"/>
                </a:lnTo>
                <a:lnTo>
                  <a:pt x="147" y="1"/>
                </a:lnTo>
                <a:lnTo>
                  <a:pt x="148" y="1"/>
                </a:lnTo>
                <a:lnTo>
                  <a:pt x="149" y="3"/>
                </a:lnTo>
                <a:lnTo>
                  <a:pt x="148" y="4"/>
                </a:lnTo>
                <a:lnTo>
                  <a:pt x="147" y="4"/>
                </a:lnTo>
                <a:close/>
                <a:moveTo>
                  <a:pt x="132" y="4"/>
                </a:moveTo>
                <a:lnTo>
                  <a:pt x="124" y="4"/>
                </a:lnTo>
                <a:lnTo>
                  <a:pt x="123" y="3"/>
                </a:lnTo>
                <a:lnTo>
                  <a:pt x="123" y="2"/>
                </a:lnTo>
                <a:lnTo>
                  <a:pt x="123" y="1"/>
                </a:lnTo>
                <a:lnTo>
                  <a:pt x="124" y="1"/>
                </a:lnTo>
                <a:lnTo>
                  <a:pt x="132" y="1"/>
                </a:lnTo>
                <a:lnTo>
                  <a:pt x="133" y="1"/>
                </a:lnTo>
                <a:lnTo>
                  <a:pt x="134" y="2"/>
                </a:lnTo>
                <a:lnTo>
                  <a:pt x="133" y="4"/>
                </a:lnTo>
                <a:lnTo>
                  <a:pt x="132" y="4"/>
                </a:lnTo>
                <a:close/>
                <a:moveTo>
                  <a:pt x="116" y="4"/>
                </a:moveTo>
                <a:lnTo>
                  <a:pt x="108" y="4"/>
                </a:lnTo>
                <a:lnTo>
                  <a:pt x="108" y="3"/>
                </a:lnTo>
                <a:lnTo>
                  <a:pt x="108" y="2"/>
                </a:lnTo>
                <a:lnTo>
                  <a:pt x="108" y="1"/>
                </a:lnTo>
                <a:lnTo>
                  <a:pt x="116" y="1"/>
                </a:lnTo>
                <a:lnTo>
                  <a:pt x="117" y="1"/>
                </a:lnTo>
                <a:lnTo>
                  <a:pt x="117" y="2"/>
                </a:lnTo>
                <a:lnTo>
                  <a:pt x="117" y="3"/>
                </a:lnTo>
                <a:lnTo>
                  <a:pt x="116" y="4"/>
                </a:lnTo>
                <a:close/>
                <a:moveTo>
                  <a:pt x="101" y="4"/>
                </a:moveTo>
                <a:lnTo>
                  <a:pt x="93" y="4"/>
                </a:lnTo>
                <a:lnTo>
                  <a:pt x="92" y="3"/>
                </a:lnTo>
                <a:lnTo>
                  <a:pt x="91" y="2"/>
                </a:lnTo>
                <a:lnTo>
                  <a:pt x="92" y="1"/>
                </a:lnTo>
                <a:lnTo>
                  <a:pt x="93" y="1"/>
                </a:lnTo>
                <a:lnTo>
                  <a:pt x="101" y="1"/>
                </a:lnTo>
                <a:lnTo>
                  <a:pt x="102" y="1"/>
                </a:lnTo>
                <a:lnTo>
                  <a:pt x="102" y="2"/>
                </a:lnTo>
                <a:lnTo>
                  <a:pt x="102" y="3"/>
                </a:lnTo>
                <a:lnTo>
                  <a:pt x="101" y="4"/>
                </a:lnTo>
                <a:close/>
                <a:moveTo>
                  <a:pt x="85" y="4"/>
                </a:moveTo>
                <a:lnTo>
                  <a:pt x="78" y="3"/>
                </a:lnTo>
                <a:lnTo>
                  <a:pt x="77" y="3"/>
                </a:lnTo>
                <a:lnTo>
                  <a:pt x="76" y="2"/>
                </a:lnTo>
                <a:lnTo>
                  <a:pt x="77" y="1"/>
                </a:lnTo>
                <a:lnTo>
                  <a:pt x="78" y="1"/>
                </a:lnTo>
                <a:lnTo>
                  <a:pt x="85" y="1"/>
                </a:lnTo>
                <a:lnTo>
                  <a:pt x="86" y="1"/>
                </a:lnTo>
                <a:lnTo>
                  <a:pt x="86" y="2"/>
                </a:lnTo>
                <a:lnTo>
                  <a:pt x="86" y="3"/>
                </a:lnTo>
                <a:lnTo>
                  <a:pt x="85" y="4"/>
                </a:lnTo>
                <a:close/>
                <a:moveTo>
                  <a:pt x="69" y="3"/>
                </a:moveTo>
                <a:lnTo>
                  <a:pt x="62" y="3"/>
                </a:lnTo>
                <a:lnTo>
                  <a:pt x="60" y="3"/>
                </a:lnTo>
                <a:lnTo>
                  <a:pt x="60" y="2"/>
                </a:lnTo>
                <a:lnTo>
                  <a:pt x="60" y="1"/>
                </a:lnTo>
                <a:lnTo>
                  <a:pt x="62" y="1"/>
                </a:lnTo>
                <a:lnTo>
                  <a:pt x="69" y="1"/>
                </a:lnTo>
                <a:lnTo>
                  <a:pt x="70" y="1"/>
                </a:lnTo>
                <a:lnTo>
                  <a:pt x="71" y="2"/>
                </a:lnTo>
                <a:lnTo>
                  <a:pt x="70" y="3"/>
                </a:lnTo>
                <a:lnTo>
                  <a:pt x="69" y="3"/>
                </a:lnTo>
                <a:close/>
                <a:moveTo>
                  <a:pt x="54" y="3"/>
                </a:moveTo>
                <a:lnTo>
                  <a:pt x="46" y="3"/>
                </a:lnTo>
                <a:lnTo>
                  <a:pt x="45" y="3"/>
                </a:lnTo>
                <a:lnTo>
                  <a:pt x="45" y="1"/>
                </a:lnTo>
                <a:lnTo>
                  <a:pt x="46" y="1"/>
                </a:lnTo>
                <a:lnTo>
                  <a:pt x="54" y="1"/>
                </a:lnTo>
                <a:lnTo>
                  <a:pt x="55" y="1"/>
                </a:lnTo>
                <a:lnTo>
                  <a:pt x="56" y="2"/>
                </a:lnTo>
                <a:lnTo>
                  <a:pt x="55" y="3"/>
                </a:lnTo>
                <a:lnTo>
                  <a:pt x="54" y="3"/>
                </a:lnTo>
                <a:close/>
                <a:moveTo>
                  <a:pt x="39" y="3"/>
                </a:moveTo>
                <a:lnTo>
                  <a:pt x="30" y="3"/>
                </a:lnTo>
                <a:lnTo>
                  <a:pt x="30" y="2"/>
                </a:lnTo>
                <a:lnTo>
                  <a:pt x="30" y="1"/>
                </a:lnTo>
                <a:lnTo>
                  <a:pt x="39" y="1"/>
                </a:lnTo>
                <a:lnTo>
                  <a:pt x="39" y="3"/>
                </a:lnTo>
                <a:close/>
                <a:moveTo>
                  <a:pt x="23" y="3"/>
                </a:moveTo>
                <a:lnTo>
                  <a:pt x="15" y="3"/>
                </a:lnTo>
                <a:lnTo>
                  <a:pt x="14" y="2"/>
                </a:lnTo>
                <a:lnTo>
                  <a:pt x="13" y="1"/>
                </a:lnTo>
                <a:lnTo>
                  <a:pt x="14" y="1"/>
                </a:lnTo>
                <a:lnTo>
                  <a:pt x="15" y="1"/>
                </a:lnTo>
                <a:lnTo>
                  <a:pt x="23" y="1"/>
                </a:lnTo>
                <a:lnTo>
                  <a:pt x="24" y="1"/>
                </a:lnTo>
                <a:lnTo>
                  <a:pt x="24" y="2"/>
                </a:lnTo>
                <a:lnTo>
                  <a:pt x="23" y="3"/>
                </a:lnTo>
                <a:close/>
                <a:moveTo>
                  <a:pt x="7" y="3"/>
                </a:moveTo>
                <a:lnTo>
                  <a:pt x="1" y="3"/>
                </a:lnTo>
                <a:lnTo>
                  <a:pt x="0" y="2"/>
                </a:lnTo>
                <a:lnTo>
                  <a:pt x="0" y="1"/>
                </a:lnTo>
                <a:lnTo>
                  <a:pt x="1" y="0"/>
                </a:lnTo>
                <a:lnTo>
                  <a:pt x="7" y="1"/>
                </a:lnTo>
                <a:lnTo>
                  <a:pt x="9" y="1"/>
                </a:lnTo>
                <a:lnTo>
                  <a:pt x="7" y="3"/>
                </a:lnTo>
                <a:close/>
              </a:path>
            </a:pathLst>
          </a:custGeom>
          <a:solidFill>
            <a:srgbClr val="000000"/>
          </a:solidFill>
          <a:ln w="1588">
            <a:solidFill>
              <a:srgbClr val="000000"/>
            </a:solidFill>
            <a:round/>
            <a:headEnd/>
            <a:tailEnd/>
          </a:ln>
        </p:spPr>
        <p:txBody>
          <a:bodyPr/>
          <a:lstStyle/>
          <a:p>
            <a:endParaRPr lang="en-US"/>
          </a:p>
        </p:txBody>
      </p:sp>
      <p:sp>
        <p:nvSpPr>
          <p:cNvPr id="146" name="Freeform 6926"/>
          <p:cNvSpPr>
            <a:spLocks/>
          </p:cNvSpPr>
          <p:nvPr/>
        </p:nvSpPr>
        <p:spPr bwMode="auto">
          <a:xfrm>
            <a:off x="7288213" y="2944952"/>
            <a:ext cx="136525" cy="90487"/>
          </a:xfrm>
          <a:custGeom>
            <a:avLst/>
            <a:gdLst>
              <a:gd name="T0" fmla="*/ 2147483647 w 90"/>
              <a:gd name="T1" fmla="*/ 0 h 60"/>
              <a:gd name="T2" fmla="*/ 0 w 90"/>
              <a:gd name="T3" fmla="*/ 2147483647 h 60"/>
              <a:gd name="T4" fmla="*/ 2147483647 w 90"/>
              <a:gd name="T5" fmla="*/ 2147483647 h 60"/>
              <a:gd name="T6" fmla="*/ 0 60000 65536"/>
              <a:gd name="T7" fmla="*/ 0 60000 65536"/>
              <a:gd name="T8" fmla="*/ 0 60000 65536"/>
              <a:gd name="T9" fmla="*/ 0 w 90"/>
              <a:gd name="T10" fmla="*/ 0 h 60"/>
              <a:gd name="T11" fmla="*/ 90 w 90"/>
              <a:gd name="T12" fmla="*/ 60 h 60"/>
            </a:gdLst>
            <a:ahLst/>
            <a:cxnLst>
              <a:cxn ang="T6">
                <a:pos x="T0" y="T1"/>
              </a:cxn>
              <a:cxn ang="T7">
                <a:pos x="T2" y="T3"/>
              </a:cxn>
              <a:cxn ang="T8">
                <a:pos x="T4" y="T5"/>
              </a:cxn>
            </a:cxnLst>
            <a:rect l="T9" t="T10" r="T11" b="T12"/>
            <a:pathLst>
              <a:path w="90" h="60">
                <a:moveTo>
                  <a:pt x="90" y="0"/>
                </a:moveTo>
                <a:lnTo>
                  <a:pt x="0" y="29"/>
                </a:lnTo>
                <a:lnTo>
                  <a:pt x="90" y="60"/>
                </a:lnTo>
              </a:path>
            </a:pathLst>
          </a:custGeom>
          <a:noFill/>
          <a:ln w="3175">
            <a:solidFill>
              <a:srgbClr val="000000"/>
            </a:solidFill>
            <a:round/>
            <a:headEnd/>
            <a:tailEnd/>
          </a:ln>
        </p:spPr>
        <p:txBody>
          <a:bodyPr/>
          <a:lstStyle/>
          <a:p>
            <a:endParaRPr lang="en-US"/>
          </a:p>
        </p:txBody>
      </p:sp>
      <p:cxnSp>
        <p:nvCxnSpPr>
          <p:cNvPr id="147" name="Straight Arrow Connector 6927"/>
          <p:cNvCxnSpPr>
            <a:cxnSpLocks noChangeShapeType="1"/>
          </p:cNvCxnSpPr>
          <p:nvPr/>
        </p:nvCxnSpPr>
        <p:spPr bwMode="auto">
          <a:xfrm rot="5400000">
            <a:off x="4546601" y="2032139"/>
            <a:ext cx="298450" cy="3175"/>
          </a:xfrm>
          <a:prstGeom prst="straightConnector1">
            <a:avLst/>
          </a:prstGeom>
          <a:noFill/>
          <a:ln w="38100">
            <a:solidFill>
              <a:schemeClr val="tx1"/>
            </a:solidFill>
            <a:round/>
            <a:headEnd type="triangle" w="med" len="med"/>
            <a:tailEnd type="triangle" w="med" len="med"/>
          </a:ln>
        </p:spPr>
      </p:cxnSp>
      <p:sp>
        <p:nvSpPr>
          <p:cNvPr id="148" name="Line 1789"/>
          <p:cNvSpPr>
            <a:spLocks noChangeShapeType="1"/>
          </p:cNvSpPr>
          <p:nvPr/>
        </p:nvSpPr>
        <p:spPr bwMode="auto">
          <a:xfrm flipV="1">
            <a:off x="3217863" y="3400564"/>
            <a:ext cx="542925" cy="304800"/>
          </a:xfrm>
          <a:prstGeom prst="line">
            <a:avLst/>
          </a:prstGeom>
          <a:noFill/>
          <a:ln w="38100">
            <a:solidFill>
              <a:schemeClr val="tx1"/>
            </a:solidFill>
            <a:round/>
            <a:headEnd type="triangle" w="med" len="med"/>
            <a:tailEnd type="triangle" w="med" len="med"/>
          </a:ln>
        </p:spPr>
        <p:txBody>
          <a:bodyPr/>
          <a:lstStyle/>
          <a:p>
            <a:endParaRPr lang="en-US"/>
          </a:p>
        </p:txBody>
      </p:sp>
      <p:sp>
        <p:nvSpPr>
          <p:cNvPr id="149" name="Line 1790"/>
          <p:cNvSpPr>
            <a:spLocks noChangeShapeType="1"/>
          </p:cNvSpPr>
          <p:nvPr/>
        </p:nvSpPr>
        <p:spPr bwMode="auto">
          <a:xfrm>
            <a:off x="4760913" y="3714889"/>
            <a:ext cx="9525" cy="488950"/>
          </a:xfrm>
          <a:prstGeom prst="line">
            <a:avLst/>
          </a:prstGeom>
          <a:noFill/>
          <a:ln w="38100">
            <a:solidFill>
              <a:schemeClr val="tx1"/>
            </a:solidFill>
            <a:round/>
            <a:headEnd type="triangle" w="med" len="med"/>
            <a:tailEnd type="triangle" w="med" len="med"/>
          </a:ln>
        </p:spPr>
        <p:txBody>
          <a:bodyPr/>
          <a:lstStyle/>
          <a:p>
            <a:endParaRPr lang="en-US"/>
          </a:p>
        </p:txBody>
      </p:sp>
      <p:sp>
        <p:nvSpPr>
          <p:cNvPr id="150" name="Freeform 6931"/>
          <p:cNvSpPr>
            <a:spLocks/>
          </p:cNvSpPr>
          <p:nvPr/>
        </p:nvSpPr>
        <p:spPr bwMode="auto">
          <a:xfrm>
            <a:off x="5853113" y="3352939"/>
            <a:ext cx="1760537" cy="1246188"/>
          </a:xfrm>
          <a:custGeom>
            <a:avLst/>
            <a:gdLst>
              <a:gd name="T0" fmla="*/ 2147483647 w 1169"/>
              <a:gd name="T1" fmla="*/ 2147483647 h 827"/>
              <a:gd name="T2" fmla="*/ 2147483647 w 1169"/>
              <a:gd name="T3" fmla="*/ 2147483647 h 827"/>
              <a:gd name="T4" fmla="*/ 2147483647 w 1169"/>
              <a:gd name="T5" fmla="*/ 2147483647 h 827"/>
              <a:gd name="T6" fmla="*/ 2147483647 w 1169"/>
              <a:gd name="T7" fmla="*/ 2147483647 h 827"/>
              <a:gd name="T8" fmla="*/ 2147483647 w 1169"/>
              <a:gd name="T9" fmla="*/ 2147483647 h 827"/>
              <a:gd name="T10" fmla="*/ 2147483647 w 1169"/>
              <a:gd name="T11" fmla="*/ 2147483647 h 827"/>
              <a:gd name="T12" fmla="*/ 2147483647 w 1169"/>
              <a:gd name="T13" fmla="*/ 2147483647 h 827"/>
              <a:gd name="T14" fmla="*/ 2147483647 w 1169"/>
              <a:gd name="T15" fmla="*/ 2147483647 h 827"/>
              <a:gd name="T16" fmla="*/ 2147483647 w 1169"/>
              <a:gd name="T17" fmla="*/ 2147483647 h 827"/>
              <a:gd name="T18" fmla="*/ 2147483647 w 1169"/>
              <a:gd name="T19" fmla="*/ 2147483647 h 827"/>
              <a:gd name="T20" fmla="*/ 0 w 1169"/>
              <a:gd name="T21" fmla="*/ 2147483647 h 827"/>
              <a:gd name="T22" fmla="*/ 2147483647 w 1169"/>
              <a:gd name="T23" fmla="*/ 2147483647 h 827"/>
              <a:gd name="T24" fmla="*/ 2147483647 w 1169"/>
              <a:gd name="T25" fmla="*/ 2147483647 h 827"/>
              <a:gd name="T26" fmla="*/ 2147483647 w 1169"/>
              <a:gd name="T27" fmla="*/ 2147483647 h 827"/>
              <a:gd name="T28" fmla="*/ 2147483647 w 1169"/>
              <a:gd name="T29" fmla="*/ 2147483647 h 827"/>
              <a:gd name="T30" fmla="*/ 2147483647 w 1169"/>
              <a:gd name="T31" fmla="*/ 2147483647 h 827"/>
              <a:gd name="T32" fmla="*/ 2147483647 w 1169"/>
              <a:gd name="T33" fmla="*/ 2147483647 h 827"/>
              <a:gd name="T34" fmla="*/ 2147483647 w 1169"/>
              <a:gd name="T35" fmla="*/ 2147483647 h 827"/>
              <a:gd name="T36" fmla="*/ 2147483647 w 1169"/>
              <a:gd name="T37" fmla="*/ 2147483647 h 827"/>
              <a:gd name="T38" fmla="*/ 2147483647 w 1169"/>
              <a:gd name="T39" fmla="*/ 2147483647 h 827"/>
              <a:gd name="T40" fmla="*/ 2147483647 w 1169"/>
              <a:gd name="T41" fmla="*/ 2147483647 h 827"/>
              <a:gd name="T42" fmla="*/ 2147483647 w 1169"/>
              <a:gd name="T43" fmla="*/ 2147483647 h 827"/>
              <a:gd name="T44" fmla="*/ 2147483647 w 1169"/>
              <a:gd name="T45" fmla="*/ 2147483647 h 827"/>
              <a:gd name="T46" fmla="*/ 2147483647 w 1169"/>
              <a:gd name="T47" fmla="*/ 2147483647 h 827"/>
              <a:gd name="T48" fmla="*/ 2147483647 w 1169"/>
              <a:gd name="T49" fmla="*/ 2147483647 h 827"/>
              <a:gd name="T50" fmla="*/ 2147483647 w 1169"/>
              <a:gd name="T51" fmla="*/ 2147483647 h 827"/>
              <a:gd name="T52" fmla="*/ 2147483647 w 1169"/>
              <a:gd name="T53" fmla="*/ 2147483647 h 827"/>
              <a:gd name="T54" fmla="*/ 2147483647 w 1169"/>
              <a:gd name="T55" fmla="*/ 2147483647 h 827"/>
              <a:gd name="T56" fmla="*/ 2147483647 w 1169"/>
              <a:gd name="T57" fmla="*/ 2147483647 h 827"/>
              <a:gd name="T58" fmla="*/ 2147483647 w 1169"/>
              <a:gd name="T59" fmla="*/ 2147483647 h 827"/>
              <a:gd name="T60" fmla="*/ 2147483647 w 1169"/>
              <a:gd name="T61" fmla="*/ 2147483647 h 827"/>
              <a:gd name="T62" fmla="*/ 2147483647 w 1169"/>
              <a:gd name="T63" fmla="*/ 2147483647 h 827"/>
              <a:gd name="T64" fmla="*/ 2147483647 w 1169"/>
              <a:gd name="T65" fmla="*/ 2147483647 h 827"/>
              <a:gd name="T66" fmla="*/ 2147483647 w 1169"/>
              <a:gd name="T67" fmla="*/ 2147483647 h 827"/>
              <a:gd name="T68" fmla="*/ 2147483647 w 1169"/>
              <a:gd name="T69" fmla="*/ 2147483647 h 827"/>
              <a:gd name="T70" fmla="*/ 2147483647 w 1169"/>
              <a:gd name="T71" fmla="*/ 2147483647 h 827"/>
              <a:gd name="T72" fmla="*/ 2147483647 w 1169"/>
              <a:gd name="T73" fmla="*/ 2147483647 h 827"/>
              <a:gd name="T74" fmla="*/ 2147483647 w 1169"/>
              <a:gd name="T75" fmla="*/ 2147483647 h 827"/>
              <a:gd name="T76" fmla="*/ 2147483647 w 1169"/>
              <a:gd name="T77" fmla="*/ 2147483647 h 827"/>
              <a:gd name="T78" fmla="*/ 2147483647 w 1169"/>
              <a:gd name="T79" fmla="*/ 2147483647 h 827"/>
              <a:gd name="T80" fmla="*/ 2147483647 w 1169"/>
              <a:gd name="T81" fmla="*/ 2147483647 h 827"/>
              <a:gd name="T82" fmla="*/ 2147483647 w 1169"/>
              <a:gd name="T83" fmla="*/ 2147483647 h 827"/>
              <a:gd name="T84" fmla="*/ 2147483647 w 1169"/>
              <a:gd name="T85" fmla="*/ 0 h 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9"/>
              <a:gd name="T130" fmla="*/ 0 h 827"/>
              <a:gd name="T131" fmla="*/ 1169 w 1169"/>
              <a:gd name="T132" fmla="*/ 827 h 82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9" h="827">
                <a:moveTo>
                  <a:pt x="584" y="0"/>
                </a:moveTo>
                <a:lnTo>
                  <a:pt x="554" y="1"/>
                </a:lnTo>
                <a:lnTo>
                  <a:pt x="525" y="2"/>
                </a:lnTo>
                <a:lnTo>
                  <a:pt x="496" y="5"/>
                </a:lnTo>
                <a:lnTo>
                  <a:pt x="467" y="9"/>
                </a:lnTo>
                <a:lnTo>
                  <a:pt x="438" y="13"/>
                </a:lnTo>
                <a:lnTo>
                  <a:pt x="410" y="19"/>
                </a:lnTo>
                <a:lnTo>
                  <a:pt x="384" y="25"/>
                </a:lnTo>
                <a:lnTo>
                  <a:pt x="357" y="32"/>
                </a:lnTo>
                <a:lnTo>
                  <a:pt x="331" y="41"/>
                </a:lnTo>
                <a:lnTo>
                  <a:pt x="306" y="50"/>
                </a:lnTo>
                <a:lnTo>
                  <a:pt x="281" y="60"/>
                </a:lnTo>
                <a:lnTo>
                  <a:pt x="258" y="70"/>
                </a:lnTo>
                <a:lnTo>
                  <a:pt x="235" y="83"/>
                </a:lnTo>
                <a:lnTo>
                  <a:pt x="212" y="95"/>
                </a:lnTo>
                <a:lnTo>
                  <a:pt x="191" y="108"/>
                </a:lnTo>
                <a:lnTo>
                  <a:pt x="171" y="122"/>
                </a:lnTo>
                <a:lnTo>
                  <a:pt x="152" y="135"/>
                </a:lnTo>
                <a:lnTo>
                  <a:pt x="134" y="151"/>
                </a:lnTo>
                <a:lnTo>
                  <a:pt x="116" y="166"/>
                </a:lnTo>
                <a:lnTo>
                  <a:pt x="100" y="182"/>
                </a:lnTo>
                <a:lnTo>
                  <a:pt x="85" y="200"/>
                </a:lnTo>
                <a:lnTo>
                  <a:pt x="70" y="217"/>
                </a:lnTo>
                <a:lnTo>
                  <a:pt x="57" y="234"/>
                </a:lnTo>
                <a:lnTo>
                  <a:pt x="46" y="253"/>
                </a:lnTo>
                <a:lnTo>
                  <a:pt x="35" y="272"/>
                </a:lnTo>
                <a:lnTo>
                  <a:pt x="27" y="290"/>
                </a:lnTo>
                <a:lnTo>
                  <a:pt x="18" y="311"/>
                </a:lnTo>
                <a:lnTo>
                  <a:pt x="12" y="330"/>
                </a:lnTo>
                <a:lnTo>
                  <a:pt x="7" y="350"/>
                </a:lnTo>
                <a:lnTo>
                  <a:pt x="3" y="372"/>
                </a:lnTo>
                <a:lnTo>
                  <a:pt x="1" y="393"/>
                </a:lnTo>
                <a:lnTo>
                  <a:pt x="0" y="414"/>
                </a:lnTo>
                <a:lnTo>
                  <a:pt x="1" y="435"/>
                </a:lnTo>
                <a:lnTo>
                  <a:pt x="3" y="456"/>
                </a:lnTo>
                <a:lnTo>
                  <a:pt x="7" y="477"/>
                </a:lnTo>
                <a:lnTo>
                  <a:pt x="12" y="497"/>
                </a:lnTo>
                <a:lnTo>
                  <a:pt x="18" y="517"/>
                </a:lnTo>
                <a:lnTo>
                  <a:pt x="27" y="536"/>
                </a:lnTo>
                <a:lnTo>
                  <a:pt x="35" y="556"/>
                </a:lnTo>
                <a:lnTo>
                  <a:pt x="46" y="574"/>
                </a:lnTo>
                <a:lnTo>
                  <a:pt x="57" y="593"/>
                </a:lnTo>
                <a:lnTo>
                  <a:pt x="70" y="611"/>
                </a:lnTo>
                <a:lnTo>
                  <a:pt x="85" y="628"/>
                </a:lnTo>
                <a:lnTo>
                  <a:pt x="100" y="645"/>
                </a:lnTo>
                <a:lnTo>
                  <a:pt x="116" y="661"/>
                </a:lnTo>
                <a:lnTo>
                  <a:pt x="134" y="677"/>
                </a:lnTo>
                <a:lnTo>
                  <a:pt x="152" y="692"/>
                </a:lnTo>
                <a:lnTo>
                  <a:pt x="171" y="706"/>
                </a:lnTo>
                <a:lnTo>
                  <a:pt x="191" y="720"/>
                </a:lnTo>
                <a:lnTo>
                  <a:pt x="212" y="733"/>
                </a:lnTo>
                <a:lnTo>
                  <a:pt x="235" y="745"/>
                </a:lnTo>
                <a:lnTo>
                  <a:pt x="258" y="756"/>
                </a:lnTo>
                <a:lnTo>
                  <a:pt x="281" y="768"/>
                </a:lnTo>
                <a:lnTo>
                  <a:pt x="306" y="777"/>
                </a:lnTo>
                <a:lnTo>
                  <a:pt x="331" y="786"/>
                </a:lnTo>
                <a:lnTo>
                  <a:pt x="357" y="794"/>
                </a:lnTo>
                <a:lnTo>
                  <a:pt x="384" y="803"/>
                </a:lnTo>
                <a:lnTo>
                  <a:pt x="410" y="809"/>
                </a:lnTo>
                <a:lnTo>
                  <a:pt x="438" y="814"/>
                </a:lnTo>
                <a:lnTo>
                  <a:pt x="467" y="819"/>
                </a:lnTo>
                <a:lnTo>
                  <a:pt x="496" y="823"/>
                </a:lnTo>
                <a:lnTo>
                  <a:pt x="525" y="825"/>
                </a:lnTo>
                <a:lnTo>
                  <a:pt x="554" y="827"/>
                </a:lnTo>
                <a:lnTo>
                  <a:pt x="584" y="827"/>
                </a:lnTo>
                <a:lnTo>
                  <a:pt x="614" y="827"/>
                </a:lnTo>
                <a:lnTo>
                  <a:pt x="644" y="825"/>
                </a:lnTo>
                <a:lnTo>
                  <a:pt x="674" y="823"/>
                </a:lnTo>
                <a:lnTo>
                  <a:pt x="702" y="819"/>
                </a:lnTo>
                <a:lnTo>
                  <a:pt x="730" y="814"/>
                </a:lnTo>
                <a:lnTo>
                  <a:pt x="758" y="809"/>
                </a:lnTo>
                <a:lnTo>
                  <a:pt x="786" y="803"/>
                </a:lnTo>
                <a:lnTo>
                  <a:pt x="812" y="794"/>
                </a:lnTo>
                <a:lnTo>
                  <a:pt x="837" y="786"/>
                </a:lnTo>
                <a:lnTo>
                  <a:pt x="863" y="777"/>
                </a:lnTo>
                <a:lnTo>
                  <a:pt x="888" y="768"/>
                </a:lnTo>
                <a:lnTo>
                  <a:pt x="911" y="756"/>
                </a:lnTo>
                <a:lnTo>
                  <a:pt x="934" y="745"/>
                </a:lnTo>
                <a:lnTo>
                  <a:pt x="956" y="733"/>
                </a:lnTo>
                <a:lnTo>
                  <a:pt x="977" y="720"/>
                </a:lnTo>
                <a:lnTo>
                  <a:pt x="997" y="706"/>
                </a:lnTo>
                <a:lnTo>
                  <a:pt x="1017" y="692"/>
                </a:lnTo>
                <a:lnTo>
                  <a:pt x="1036" y="677"/>
                </a:lnTo>
                <a:lnTo>
                  <a:pt x="1053" y="661"/>
                </a:lnTo>
                <a:lnTo>
                  <a:pt x="1069" y="645"/>
                </a:lnTo>
                <a:lnTo>
                  <a:pt x="1084" y="628"/>
                </a:lnTo>
                <a:lnTo>
                  <a:pt x="1098" y="611"/>
                </a:lnTo>
                <a:lnTo>
                  <a:pt x="1111" y="593"/>
                </a:lnTo>
                <a:lnTo>
                  <a:pt x="1123" y="574"/>
                </a:lnTo>
                <a:lnTo>
                  <a:pt x="1134" y="556"/>
                </a:lnTo>
                <a:lnTo>
                  <a:pt x="1143" y="536"/>
                </a:lnTo>
                <a:lnTo>
                  <a:pt x="1151" y="517"/>
                </a:lnTo>
                <a:lnTo>
                  <a:pt x="1157" y="497"/>
                </a:lnTo>
                <a:lnTo>
                  <a:pt x="1162" y="477"/>
                </a:lnTo>
                <a:lnTo>
                  <a:pt x="1166" y="456"/>
                </a:lnTo>
                <a:lnTo>
                  <a:pt x="1168" y="435"/>
                </a:lnTo>
                <a:lnTo>
                  <a:pt x="1169" y="414"/>
                </a:lnTo>
                <a:lnTo>
                  <a:pt x="1168" y="393"/>
                </a:lnTo>
                <a:lnTo>
                  <a:pt x="1166" y="372"/>
                </a:lnTo>
                <a:lnTo>
                  <a:pt x="1162" y="350"/>
                </a:lnTo>
                <a:lnTo>
                  <a:pt x="1157" y="330"/>
                </a:lnTo>
                <a:lnTo>
                  <a:pt x="1151" y="311"/>
                </a:lnTo>
                <a:lnTo>
                  <a:pt x="1143" y="290"/>
                </a:lnTo>
                <a:lnTo>
                  <a:pt x="1134" y="272"/>
                </a:lnTo>
                <a:lnTo>
                  <a:pt x="1123" y="253"/>
                </a:lnTo>
                <a:lnTo>
                  <a:pt x="1111" y="234"/>
                </a:lnTo>
                <a:lnTo>
                  <a:pt x="1098" y="217"/>
                </a:lnTo>
                <a:lnTo>
                  <a:pt x="1084" y="200"/>
                </a:lnTo>
                <a:lnTo>
                  <a:pt x="1069" y="182"/>
                </a:lnTo>
                <a:lnTo>
                  <a:pt x="1053" y="166"/>
                </a:lnTo>
                <a:lnTo>
                  <a:pt x="1036" y="151"/>
                </a:lnTo>
                <a:lnTo>
                  <a:pt x="1017" y="135"/>
                </a:lnTo>
                <a:lnTo>
                  <a:pt x="997" y="122"/>
                </a:lnTo>
                <a:lnTo>
                  <a:pt x="977" y="108"/>
                </a:lnTo>
                <a:lnTo>
                  <a:pt x="956" y="95"/>
                </a:lnTo>
                <a:lnTo>
                  <a:pt x="934" y="83"/>
                </a:lnTo>
                <a:lnTo>
                  <a:pt x="911" y="70"/>
                </a:lnTo>
                <a:lnTo>
                  <a:pt x="888" y="60"/>
                </a:lnTo>
                <a:lnTo>
                  <a:pt x="863" y="50"/>
                </a:lnTo>
                <a:lnTo>
                  <a:pt x="837" y="41"/>
                </a:lnTo>
                <a:lnTo>
                  <a:pt x="812" y="32"/>
                </a:lnTo>
                <a:lnTo>
                  <a:pt x="786" y="25"/>
                </a:lnTo>
                <a:lnTo>
                  <a:pt x="758" y="19"/>
                </a:lnTo>
                <a:lnTo>
                  <a:pt x="730" y="13"/>
                </a:lnTo>
                <a:lnTo>
                  <a:pt x="702" y="9"/>
                </a:lnTo>
                <a:lnTo>
                  <a:pt x="674" y="5"/>
                </a:lnTo>
                <a:lnTo>
                  <a:pt x="644" y="2"/>
                </a:lnTo>
                <a:lnTo>
                  <a:pt x="614" y="1"/>
                </a:lnTo>
                <a:lnTo>
                  <a:pt x="584" y="0"/>
                </a:lnTo>
                <a:close/>
              </a:path>
            </a:pathLst>
          </a:custGeom>
          <a:solidFill>
            <a:srgbClr val="FFFFFF">
              <a:alpha val="0"/>
            </a:srgbClr>
          </a:solidFill>
          <a:ln w="9525">
            <a:noFill/>
            <a:round/>
            <a:headEnd/>
            <a:tailEnd/>
          </a:ln>
        </p:spPr>
        <p:txBody>
          <a:bodyPr/>
          <a:lstStyle/>
          <a:p>
            <a:endParaRPr lang="en-US"/>
          </a:p>
        </p:txBody>
      </p:sp>
      <p:sp>
        <p:nvSpPr>
          <p:cNvPr id="151" name="Freeform 150"/>
          <p:cNvSpPr>
            <a:spLocks/>
          </p:cNvSpPr>
          <p:nvPr/>
        </p:nvSpPr>
        <p:spPr bwMode="auto">
          <a:xfrm>
            <a:off x="5800725" y="3281502"/>
            <a:ext cx="1762125" cy="1320800"/>
          </a:xfrm>
          <a:custGeom>
            <a:avLst/>
            <a:gdLst>
              <a:gd name="T0" fmla="*/ 2147483647 w 1169"/>
              <a:gd name="T1" fmla="*/ 2147483647 h 831"/>
              <a:gd name="T2" fmla="*/ 2147483647 w 1169"/>
              <a:gd name="T3" fmla="*/ 2147483647 h 831"/>
              <a:gd name="T4" fmla="*/ 2147483647 w 1169"/>
              <a:gd name="T5" fmla="*/ 2147483647 h 831"/>
              <a:gd name="T6" fmla="*/ 2147483647 w 1169"/>
              <a:gd name="T7" fmla="*/ 2147483647 h 831"/>
              <a:gd name="T8" fmla="*/ 2147483647 w 1169"/>
              <a:gd name="T9" fmla="*/ 2147483647 h 831"/>
              <a:gd name="T10" fmla="*/ 2147483647 w 1169"/>
              <a:gd name="T11" fmla="*/ 2147483647 h 831"/>
              <a:gd name="T12" fmla="*/ 2147483647 w 1169"/>
              <a:gd name="T13" fmla="*/ 2147483647 h 831"/>
              <a:gd name="T14" fmla="*/ 2147483647 w 1169"/>
              <a:gd name="T15" fmla="*/ 2147483647 h 831"/>
              <a:gd name="T16" fmla="*/ 2147483647 w 1169"/>
              <a:gd name="T17" fmla="*/ 2147483647 h 831"/>
              <a:gd name="T18" fmla="*/ 2147483647 w 1169"/>
              <a:gd name="T19" fmla="*/ 2147483647 h 831"/>
              <a:gd name="T20" fmla="*/ 0 w 1169"/>
              <a:gd name="T21" fmla="*/ 2147483647 h 831"/>
              <a:gd name="T22" fmla="*/ 2147483647 w 1169"/>
              <a:gd name="T23" fmla="*/ 2147483647 h 831"/>
              <a:gd name="T24" fmla="*/ 2147483647 w 1169"/>
              <a:gd name="T25" fmla="*/ 2147483647 h 831"/>
              <a:gd name="T26" fmla="*/ 2147483647 w 1169"/>
              <a:gd name="T27" fmla="*/ 2147483647 h 831"/>
              <a:gd name="T28" fmla="*/ 2147483647 w 1169"/>
              <a:gd name="T29" fmla="*/ 2147483647 h 831"/>
              <a:gd name="T30" fmla="*/ 2147483647 w 1169"/>
              <a:gd name="T31" fmla="*/ 2147483647 h 831"/>
              <a:gd name="T32" fmla="*/ 2147483647 w 1169"/>
              <a:gd name="T33" fmla="*/ 2147483647 h 831"/>
              <a:gd name="T34" fmla="*/ 2147483647 w 1169"/>
              <a:gd name="T35" fmla="*/ 2147483647 h 831"/>
              <a:gd name="T36" fmla="*/ 2147483647 w 1169"/>
              <a:gd name="T37" fmla="*/ 2147483647 h 831"/>
              <a:gd name="T38" fmla="*/ 2147483647 w 1169"/>
              <a:gd name="T39" fmla="*/ 2147483647 h 831"/>
              <a:gd name="T40" fmla="*/ 2147483647 w 1169"/>
              <a:gd name="T41" fmla="*/ 2147483647 h 831"/>
              <a:gd name="T42" fmla="*/ 2147483647 w 1169"/>
              <a:gd name="T43" fmla="*/ 2147483647 h 831"/>
              <a:gd name="T44" fmla="*/ 2147483647 w 1169"/>
              <a:gd name="T45" fmla="*/ 2147483647 h 831"/>
              <a:gd name="T46" fmla="*/ 2147483647 w 1169"/>
              <a:gd name="T47" fmla="*/ 2147483647 h 831"/>
              <a:gd name="T48" fmla="*/ 2147483647 w 1169"/>
              <a:gd name="T49" fmla="*/ 2147483647 h 831"/>
              <a:gd name="T50" fmla="*/ 2147483647 w 1169"/>
              <a:gd name="T51" fmla="*/ 2147483647 h 831"/>
              <a:gd name="T52" fmla="*/ 2147483647 w 1169"/>
              <a:gd name="T53" fmla="*/ 2147483647 h 831"/>
              <a:gd name="T54" fmla="*/ 2147483647 w 1169"/>
              <a:gd name="T55" fmla="*/ 2147483647 h 831"/>
              <a:gd name="T56" fmla="*/ 2147483647 w 1169"/>
              <a:gd name="T57" fmla="*/ 2147483647 h 831"/>
              <a:gd name="T58" fmla="*/ 2147483647 w 1169"/>
              <a:gd name="T59" fmla="*/ 2147483647 h 831"/>
              <a:gd name="T60" fmla="*/ 2147483647 w 1169"/>
              <a:gd name="T61" fmla="*/ 2147483647 h 831"/>
              <a:gd name="T62" fmla="*/ 2147483647 w 1169"/>
              <a:gd name="T63" fmla="*/ 2147483647 h 831"/>
              <a:gd name="T64" fmla="*/ 2147483647 w 1169"/>
              <a:gd name="T65" fmla="*/ 2147483647 h 831"/>
              <a:gd name="T66" fmla="*/ 2147483647 w 1169"/>
              <a:gd name="T67" fmla="*/ 2147483647 h 831"/>
              <a:gd name="T68" fmla="*/ 2147483647 w 1169"/>
              <a:gd name="T69" fmla="*/ 2147483647 h 831"/>
              <a:gd name="T70" fmla="*/ 2147483647 w 1169"/>
              <a:gd name="T71" fmla="*/ 2147483647 h 831"/>
              <a:gd name="T72" fmla="*/ 2147483647 w 1169"/>
              <a:gd name="T73" fmla="*/ 2147483647 h 831"/>
              <a:gd name="T74" fmla="*/ 2147483647 w 1169"/>
              <a:gd name="T75" fmla="*/ 2147483647 h 831"/>
              <a:gd name="T76" fmla="*/ 2147483647 w 1169"/>
              <a:gd name="T77" fmla="*/ 2147483647 h 831"/>
              <a:gd name="T78" fmla="*/ 2147483647 w 1169"/>
              <a:gd name="T79" fmla="*/ 2147483647 h 831"/>
              <a:gd name="T80" fmla="*/ 2147483647 w 1169"/>
              <a:gd name="T81" fmla="*/ 2147483647 h 831"/>
              <a:gd name="T82" fmla="*/ 2147483647 w 1169"/>
              <a:gd name="T83" fmla="*/ 2147483647 h 831"/>
              <a:gd name="T84" fmla="*/ 2147483647 w 1169"/>
              <a:gd name="T85" fmla="*/ 0 h 8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9"/>
              <a:gd name="T130" fmla="*/ 0 h 831"/>
              <a:gd name="T131" fmla="*/ 1169 w 1169"/>
              <a:gd name="T132" fmla="*/ 831 h 8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9" h="831">
                <a:moveTo>
                  <a:pt x="584" y="0"/>
                </a:moveTo>
                <a:lnTo>
                  <a:pt x="554" y="1"/>
                </a:lnTo>
                <a:lnTo>
                  <a:pt x="525" y="3"/>
                </a:lnTo>
                <a:lnTo>
                  <a:pt x="496" y="5"/>
                </a:lnTo>
                <a:lnTo>
                  <a:pt x="467" y="8"/>
                </a:lnTo>
                <a:lnTo>
                  <a:pt x="438" y="13"/>
                </a:lnTo>
                <a:lnTo>
                  <a:pt x="410" y="19"/>
                </a:lnTo>
                <a:lnTo>
                  <a:pt x="384" y="25"/>
                </a:lnTo>
                <a:lnTo>
                  <a:pt x="357" y="33"/>
                </a:lnTo>
                <a:lnTo>
                  <a:pt x="331" y="41"/>
                </a:lnTo>
                <a:lnTo>
                  <a:pt x="306" y="51"/>
                </a:lnTo>
                <a:lnTo>
                  <a:pt x="281" y="60"/>
                </a:lnTo>
                <a:lnTo>
                  <a:pt x="258" y="71"/>
                </a:lnTo>
                <a:lnTo>
                  <a:pt x="235" y="83"/>
                </a:lnTo>
                <a:lnTo>
                  <a:pt x="212" y="95"/>
                </a:lnTo>
                <a:lnTo>
                  <a:pt x="191" y="108"/>
                </a:lnTo>
                <a:lnTo>
                  <a:pt x="171" y="122"/>
                </a:lnTo>
                <a:lnTo>
                  <a:pt x="152" y="136"/>
                </a:lnTo>
                <a:lnTo>
                  <a:pt x="134" y="151"/>
                </a:lnTo>
                <a:lnTo>
                  <a:pt x="116" y="167"/>
                </a:lnTo>
                <a:lnTo>
                  <a:pt x="100" y="183"/>
                </a:lnTo>
                <a:lnTo>
                  <a:pt x="85" y="200"/>
                </a:lnTo>
                <a:lnTo>
                  <a:pt x="70" y="218"/>
                </a:lnTo>
                <a:lnTo>
                  <a:pt x="57" y="236"/>
                </a:lnTo>
                <a:lnTo>
                  <a:pt x="46" y="253"/>
                </a:lnTo>
                <a:lnTo>
                  <a:pt x="35" y="273"/>
                </a:lnTo>
                <a:lnTo>
                  <a:pt x="27" y="292"/>
                </a:lnTo>
                <a:lnTo>
                  <a:pt x="18" y="312"/>
                </a:lnTo>
                <a:lnTo>
                  <a:pt x="12" y="331"/>
                </a:lnTo>
                <a:lnTo>
                  <a:pt x="7" y="352"/>
                </a:lnTo>
                <a:lnTo>
                  <a:pt x="3" y="373"/>
                </a:lnTo>
                <a:lnTo>
                  <a:pt x="1" y="394"/>
                </a:lnTo>
                <a:lnTo>
                  <a:pt x="0" y="415"/>
                </a:lnTo>
                <a:lnTo>
                  <a:pt x="1" y="437"/>
                </a:lnTo>
                <a:lnTo>
                  <a:pt x="3" y="458"/>
                </a:lnTo>
                <a:lnTo>
                  <a:pt x="7" y="478"/>
                </a:lnTo>
                <a:lnTo>
                  <a:pt x="12" y="499"/>
                </a:lnTo>
                <a:lnTo>
                  <a:pt x="18" y="519"/>
                </a:lnTo>
                <a:lnTo>
                  <a:pt x="27" y="539"/>
                </a:lnTo>
                <a:lnTo>
                  <a:pt x="35" y="558"/>
                </a:lnTo>
                <a:lnTo>
                  <a:pt x="46" y="577"/>
                </a:lnTo>
                <a:lnTo>
                  <a:pt x="57" y="595"/>
                </a:lnTo>
                <a:lnTo>
                  <a:pt x="70" y="613"/>
                </a:lnTo>
                <a:lnTo>
                  <a:pt x="85" y="631"/>
                </a:lnTo>
                <a:lnTo>
                  <a:pt x="100" y="647"/>
                </a:lnTo>
                <a:lnTo>
                  <a:pt x="116" y="663"/>
                </a:lnTo>
                <a:lnTo>
                  <a:pt x="134" y="680"/>
                </a:lnTo>
                <a:lnTo>
                  <a:pt x="152" y="694"/>
                </a:lnTo>
                <a:lnTo>
                  <a:pt x="171" y="709"/>
                </a:lnTo>
                <a:lnTo>
                  <a:pt x="191" y="723"/>
                </a:lnTo>
                <a:lnTo>
                  <a:pt x="212" y="736"/>
                </a:lnTo>
                <a:lnTo>
                  <a:pt x="235" y="748"/>
                </a:lnTo>
                <a:lnTo>
                  <a:pt x="258" y="760"/>
                </a:lnTo>
                <a:lnTo>
                  <a:pt x="281" y="770"/>
                </a:lnTo>
                <a:lnTo>
                  <a:pt x="306" y="780"/>
                </a:lnTo>
                <a:lnTo>
                  <a:pt x="331" y="789"/>
                </a:lnTo>
                <a:lnTo>
                  <a:pt x="357" y="798"/>
                </a:lnTo>
                <a:lnTo>
                  <a:pt x="384" y="805"/>
                </a:lnTo>
                <a:lnTo>
                  <a:pt x="410" y="812"/>
                </a:lnTo>
                <a:lnTo>
                  <a:pt x="438" y="818"/>
                </a:lnTo>
                <a:lnTo>
                  <a:pt x="467" y="822"/>
                </a:lnTo>
                <a:lnTo>
                  <a:pt x="496" y="826"/>
                </a:lnTo>
                <a:lnTo>
                  <a:pt x="525" y="828"/>
                </a:lnTo>
                <a:lnTo>
                  <a:pt x="554" y="830"/>
                </a:lnTo>
                <a:lnTo>
                  <a:pt x="584" y="831"/>
                </a:lnTo>
                <a:lnTo>
                  <a:pt x="614" y="830"/>
                </a:lnTo>
                <a:lnTo>
                  <a:pt x="644" y="828"/>
                </a:lnTo>
                <a:lnTo>
                  <a:pt x="674" y="826"/>
                </a:lnTo>
                <a:lnTo>
                  <a:pt x="702" y="822"/>
                </a:lnTo>
                <a:lnTo>
                  <a:pt x="730" y="818"/>
                </a:lnTo>
                <a:lnTo>
                  <a:pt x="758" y="812"/>
                </a:lnTo>
                <a:lnTo>
                  <a:pt x="786" y="805"/>
                </a:lnTo>
                <a:lnTo>
                  <a:pt x="812" y="798"/>
                </a:lnTo>
                <a:lnTo>
                  <a:pt x="837" y="789"/>
                </a:lnTo>
                <a:lnTo>
                  <a:pt x="863" y="780"/>
                </a:lnTo>
                <a:lnTo>
                  <a:pt x="888" y="770"/>
                </a:lnTo>
                <a:lnTo>
                  <a:pt x="911" y="760"/>
                </a:lnTo>
                <a:lnTo>
                  <a:pt x="934" y="748"/>
                </a:lnTo>
                <a:lnTo>
                  <a:pt x="956" y="736"/>
                </a:lnTo>
                <a:lnTo>
                  <a:pt x="977" y="723"/>
                </a:lnTo>
                <a:lnTo>
                  <a:pt x="997" y="709"/>
                </a:lnTo>
                <a:lnTo>
                  <a:pt x="1017" y="694"/>
                </a:lnTo>
                <a:lnTo>
                  <a:pt x="1036" y="680"/>
                </a:lnTo>
                <a:lnTo>
                  <a:pt x="1053" y="663"/>
                </a:lnTo>
                <a:lnTo>
                  <a:pt x="1069" y="647"/>
                </a:lnTo>
                <a:lnTo>
                  <a:pt x="1084" y="631"/>
                </a:lnTo>
                <a:lnTo>
                  <a:pt x="1098" y="613"/>
                </a:lnTo>
                <a:lnTo>
                  <a:pt x="1111" y="595"/>
                </a:lnTo>
                <a:lnTo>
                  <a:pt x="1123" y="577"/>
                </a:lnTo>
                <a:lnTo>
                  <a:pt x="1134" y="558"/>
                </a:lnTo>
                <a:lnTo>
                  <a:pt x="1143" y="539"/>
                </a:lnTo>
                <a:lnTo>
                  <a:pt x="1151" y="519"/>
                </a:lnTo>
                <a:lnTo>
                  <a:pt x="1157" y="499"/>
                </a:lnTo>
                <a:lnTo>
                  <a:pt x="1162" y="478"/>
                </a:lnTo>
                <a:lnTo>
                  <a:pt x="1166" y="458"/>
                </a:lnTo>
                <a:lnTo>
                  <a:pt x="1168" y="437"/>
                </a:lnTo>
                <a:lnTo>
                  <a:pt x="1169" y="415"/>
                </a:lnTo>
                <a:lnTo>
                  <a:pt x="1168" y="394"/>
                </a:lnTo>
                <a:lnTo>
                  <a:pt x="1166" y="373"/>
                </a:lnTo>
                <a:lnTo>
                  <a:pt x="1162" y="352"/>
                </a:lnTo>
                <a:lnTo>
                  <a:pt x="1157" y="331"/>
                </a:lnTo>
                <a:lnTo>
                  <a:pt x="1151" y="312"/>
                </a:lnTo>
                <a:lnTo>
                  <a:pt x="1143" y="292"/>
                </a:lnTo>
                <a:lnTo>
                  <a:pt x="1134" y="273"/>
                </a:lnTo>
                <a:lnTo>
                  <a:pt x="1123" y="253"/>
                </a:lnTo>
                <a:lnTo>
                  <a:pt x="1111" y="236"/>
                </a:lnTo>
                <a:lnTo>
                  <a:pt x="1098" y="218"/>
                </a:lnTo>
                <a:lnTo>
                  <a:pt x="1084" y="200"/>
                </a:lnTo>
                <a:lnTo>
                  <a:pt x="1069" y="183"/>
                </a:lnTo>
                <a:lnTo>
                  <a:pt x="1053" y="167"/>
                </a:lnTo>
                <a:lnTo>
                  <a:pt x="1036" y="151"/>
                </a:lnTo>
                <a:lnTo>
                  <a:pt x="1017" y="136"/>
                </a:lnTo>
                <a:lnTo>
                  <a:pt x="997" y="122"/>
                </a:lnTo>
                <a:lnTo>
                  <a:pt x="977" y="108"/>
                </a:lnTo>
                <a:lnTo>
                  <a:pt x="956" y="95"/>
                </a:lnTo>
                <a:lnTo>
                  <a:pt x="934" y="83"/>
                </a:lnTo>
                <a:lnTo>
                  <a:pt x="911" y="71"/>
                </a:lnTo>
                <a:lnTo>
                  <a:pt x="888" y="60"/>
                </a:lnTo>
                <a:lnTo>
                  <a:pt x="863" y="51"/>
                </a:lnTo>
                <a:lnTo>
                  <a:pt x="837" y="41"/>
                </a:lnTo>
                <a:lnTo>
                  <a:pt x="812" y="33"/>
                </a:lnTo>
                <a:lnTo>
                  <a:pt x="786" y="25"/>
                </a:lnTo>
                <a:lnTo>
                  <a:pt x="758" y="19"/>
                </a:lnTo>
                <a:lnTo>
                  <a:pt x="730" y="13"/>
                </a:lnTo>
                <a:lnTo>
                  <a:pt x="702" y="8"/>
                </a:lnTo>
                <a:lnTo>
                  <a:pt x="674" y="5"/>
                </a:lnTo>
                <a:lnTo>
                  <a:pt x="644" y="3"/>
                </a:lnTo>
                <a:lnTo>
                  <a:pt x="614" y="1"/>
                </a:lnTo>
                <a:lnTo>
                  <a:pt x="584" y="0"/>
                </a:lnTo>
              </a:path>
            </a:pathLst>
          </a:custGeom>
          <a:solidFill>
            <a:srgbClr val="58778D"/>
          </a:solidFill>
          <a:ln w="9525" algn="ctr">
            <a:noFill/>
            <a:miter lim="800000"/>
            <a:headEnd/>
            <a:tailEnd/>
          </a:ln>
          <a:effectLst>
            <a:outerShdw dist="38100" dir="2700000" rotWithShape="0">
              <a:srgbClr val="808080">
                <a:alpha val="42999"/>
              </a:srgbClr>
            </a:outerShdw>
          </a:effectLst>
        </p:spPr>
        <p:txBody>
          <a:bodyPr/>
          <a:lstStyle>
            <a:defPPr>
              <a:defRPr lang="en-US"/>
            </a:defPPr>
            <a:lvl1pPr algn="ctr" rtl="0" eaLnBrk="0" fontAlgn="base" hangingPunct="0">
              <a:spcBef>
                <a:spcPct val="0"/>
              </a:spcBef>
              <a:spcAft>
                <a:spcPct val="0"/>
              </a:spcAft>
              <a:defRPr sz="1200" b="1"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1200" b="1"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1200" b="1"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1200" b="1"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1200" b="1" kern="1200">
                <a:solidFill>
                  <a:schemeClr val="tx1"/>
                </a:solidFill>
                <a:latin typeface="Times New Roman" pitchFamily="18" charset="0"/>
                <a:ea typeface="+mn-ea"/>
                <a:cs typeface="+mn-cs"/>
              </a:defRPr>
            </a:lvl5pPr>
            <a:lvl6pPr marL="2286000" algn="l" defTabSz="914400" rtl="0" eaLnBrk="1" latinLnBrk="0" hangingPunct="1">
              <a:defRPr sz="1200" b="1" kern="1200">
                <a:solidFill>
                  <a:schemeClr val="tx1"/>
                </a:solidFill>
                <a:latin typeface="Times New Roman" pitchFamily="18" charset="0"/>
                <a:ea typeface="+mn-ea"/>
                <a:cs typeface="+mn-cs"/>
              </a:defRPr>
            </a:lvl6pPr>
            <a:lvl7pPr marL="2743200" algn="l" defTabSz="914400" rtl="0" eaLnBrk="1" latinLnBrk="0" hangingPunct="1">
              <a:defRPr sz="1200" b="1" kern="1200">
                <a:solidFill>
                  <a:schemeClr val="tx1"/>
                </a:solidFill>
                <a:latin typeface="Times New Roman" pitchFamily="18" charset="0"/>
                <a:ea typeface="+mn-ea"/>
                <a:cs typeface="+mn-cs"/>
              </a:defRPr>
            </a:lvl7pPr>
            <a:lvl8pPr marL="3200400" algn="l" defTabSz="914400" rtl="0" eaLnBrk="1" latinLnBrk="0" hangingPunct="1">
              <a:defRPr sz="1200" b="1" kern="1200">
                <a:solidFill>
                  <a:schemeClr val="tx1"/>
                </a:solidFill>
                <a:latin typeface="Times New Roman" pitchFamily="18" charset="0"/>
                <a:ea typeface="+mn-ea"/>
                <a:cs typeface="+mn-cs"/>
              </a:defRPr>
            </a:lvl8pPr>
            <a:lvl9pPr marL="3657600" algn="l" defTabSz="914400" rtl="0" eaLnBrk="1" latinLnBrk="0" hangingPunct="1">
              <a:defRPr sz="1200" b="1" kern="1200">
                <a:solidFill>
                  <a:schemeClr val="tx1"/>
                </a:solidFill>
                <a:latin typeface="Times New Roman" pitchFamily="18" charset="0"/>
                <a:ea typeface="+mn-ea"/>
                <a:cs typeface="+mn-cs"/>
              </a:defRPr>
            </a:lvl9pPr>
          </a:lstStyle>
          <a:p>
            <a:pPr>
              <a:defRPr/>
            </a:pPr>
            <a:endParaRPr lang="en-US" dirty="0">
              <a:solidFill>
                <a:srgbClr val="000000"/>
              </a:solidFill>
              <a:latin typeface="Arial" charset="0"/>
              <a:ea typeface="ＭＳ Ｐゴシック" pitchFamily="-110" charset="-128"/>
            </a:endParaRPr>
          </a:p>
        </p:txBody>
      </p:sp>
      <p:sp>
        <p:nvSpPr>
          <p:cNvPr id="152" name="Rectangle 6933"/>
          <p:cNvSpPr>
            <a:spLocks noChangeArrowheads="1"/>
          </p:cNvSpPr>
          <p:nvPr/>
        </p:nvSpPr>
        <p:spPr bwMode="auto">
          <a:xfrm>
            <a:off x="6348413" y="3379927"/>
            <a:ext cx="661987" cy="152400"/>
          </a:xfrm>
          <a:prstGeom prst="rect">
            <a:avLst/>
          </a:prstGeom>
          <a:noFill/>
          <a:ln w="9525">
            <a:noFill/>
            <a:miter lim="800000"/>
            <a:headEnd/>
            <a:tailEnd/>
          </a:ln>
        </p:spPr>
        <p:txBody>
          <a:bodyPr wrap="none" lIns="0" tIns="0" rIns="0" bIns="0">
            <a:spAutoFit/>
          </a:bodyPr>
          <a:lstStyle/>
          <a:p>
            <a:pPr eaLnBrk="0" hangingPunct="0"/>
            <a:r>
              <a:rPr lang="en-US" sz="1000" b="1">
                <a:solidFill>
                  <a:schemeClr val="bg1"/>
                </a:solidFill>
                <a:ea typeface="ＭＳ Ｐゴシック"/>
                <a:cs typeface="ＭＳ Ｐゴシック"/>
              </a:rPr>
              <a:t>SEER-SEM</a:t>
            </a:r>
            <a:endParaRPr lang="en-US" sz="2000" b="1">
              <a:solidFill>
                <a:schemeClr val="bg1"/>
              </a:solidFill>
              <a:ea typeface="ＭＳ Ｐゴシック"/>
              <a:cs typeface="ＭＳ Ｐゴシック"/>
            </a:endParaRPr>
          </a:p>
        </p:txBody>
      </p:sp>
      <p:sp>
        <p:nvSpPr>
          <p:cNvPr id="153" name="Line 1832"/>
          <p:cNvSpPr>
            <a:spLocks noChangeShapeType="1"/>
          </p:cNvSpPr>
          <p:nvPr/>
        </p:nvSpPr>
        <p:spPr bwMode="auto">
          <a:xfrm>
            <a:off x="5656263" y="3391039"/>
            <a:ext cx="228600" cy="257175"/>
          </a:xfrm>
          <a:prstGeom prst="line">
            <a:avLst/>
          </a:prstGeom>
          <a:noFill/>
          <a:ln w="38100">
            <a:solidFill>
              <a:schemeClr val="tx1"/>
            </a:solidFill>
            <a:round/>
            <a:headEnd type="triangle" w="med" len="med"/>
            <a:tailEnd type="triangle" w="med" len="med"/>
          </a:ln>
        </p:spPr>
        <p:txBody>
          <a:bodyPr/>
          <a:lstStyle/>
          <a:p>
            <a:endParaRPr lang="en-US"/>
          </a:p>
        </p:txBody>
      </p:sp>
      <p:sp>
        <p:nvSpPr>
          <p:cNvPr id="154" name="Freeform 6957"/>
          <p:cNvSpPr>
            <a:spLocks/>
          </p:cNvSpPr>
          <p:nvPr/>
        </p:nvSpPr>
        <p:spPr bwMode="auto">
          <a:xfrm>
            <a:off x="811213" y="1239977"/>
            <a:ext cx="2225675" cy="1265237"/>
          </a:xfrm>
          <a:custGeom>
            <a:avLst/>
            <a:gdLst>
              <a:gd name="T0" fmla="*/ 2147483647 w 1593"/>
              <a:gd name="T1" fmla="*/ 2147483647 h 839"/>
              <a:gd name="T2" fmla="*/ 2147483647 w 1593"/>
              <a:gd name="T3" fmla="*/ 2147483647 h 839"/>
              <a:gd name="T4" fmla="*/ 2147483647 w 1593"/>
              <a:gd name="T5" fmla="*/ 2147483647 h 839"/>
              <a:gd name="T6" fmla="*/ 2147483647 w 1593"/>
              <a:gd name="T7" fmla="*/ 2147483647 h 839"/>
              <a:gd name="T8" fmla="*/ 2147483647 w 1593"/>
              <a:gd name="T9" fmla="*/ 2147483647 h 839"/>
              <a:gd name="T10" fmla="*/ 2147483647 w 1593"/>
              <a:gd name="T11" fmla="*/ 2147483647 h 839"/>
              <a:gd name="T12" fmla="*/ 2147483647 w 1593"/>
              <a:gd name="T13" fmla="*/ 2147483647 h 839"/>
              <a:gd name="T14" fmla="*/ 2147483647 w 1593"/>
              <a:gd name="T15" fmla="*/ 2147483647 h 839"/>
              <a:gd name="T16" fmla="*/ 2147483647 w 1593"/>
              <a:gd name="T17" fmla="*/ 2147483647 h 839"/>
              <a:gd name="T18" fmla="*/ 2147483647 w 1593"/>
              <a:gd name="T19" fmla="*/ 2147483647 h 839"/>
              <a:gd name="T20" fmla="*/ 0 w 1593"/>
              <a:gd name="T21" fmla="*/ 2147483647 h 839"/>
              <a:gd name="T22" fmla="*/ 2147483647 w 1593"/>
              <a:gd name="T23" fmla="*/ 2147483647 h 839"/>
              <a:gd name="T24" fmla="*/ 2147483647 w 1593"/>
              <a:gd name="T25" fmla="*/ 2147483647 h 839"/>
              <a:gd name="T26" fmla="*/ 2147483647 w 1593"/>
              <a:gd name="T27" fmla="*/ 2147483647 h 839"/>
              <a:gd name="T28" fmla="*/ 2147483647 w 1593"/>
              <a:gd name="T29" fmla="*/ 2147483647 h 839"/>
              <a:gd name="T30" fmla="*/ 2147483647 w 1593"/>
              <a:gd name="T31" fmla="*/ 2147483647 h 839"/>
              <a:gd name="T32" fmla="*/ 2147483647 w 1593"/>
              <a:gd name="T33" fmla="*/ 2147483647 h 839"/>
              <a:gd name="T34" fmla="*/ 2147483647 w 1593"/>
              <a:gd name="T35" fmla="*/ 2147483647 h 839"/>
              <a:gd name="T36" fmla="*/ 2147483647 w 1593"/>
              <a:gd name="T37" fmla="*/ 2147483647 h 839"/>
              <a:gd name="T38" fmla="*/ 2147483647 w 1593"/>
              <a:gd name="T39" fmla="*/ 2147483647 h 839"/>
              <a:gd name="T40" fmla="*/ 2147483647 w 1593"/>
              <a:gd name="T41" fmla="*/ 2147483647 h 839"/>
              <a:gd name="T42" fmla="*/ 2147483647 w 1593"/>
              <a:gd name="T43" fmla="*/ 2147483647 h 839"/>
              <a:gd name="T44" fmla="*/ 2147483647 w 1593"/>
              <a:gd name="T45" fmla="*/ 2147483647 h 839"/>
              <a:gd name="T46" fmla="*/ 2147483647 w 1593"/>
              <a:gd name="T47" fmla="*/ 2147483647 h 839"/>
              <a:gd name="T48" fmla="*/ 2147483647 w 1593"/>
              <a:gd name="T49" fmla="*/ 2147483647 h 839"/>
              <a:gd name="T50" fmla="*/ 2147483647 w 1593"/>
              <a:gd name="T51" fmla="*/ 2147483647 h 839"/>
              <a:gd name="T52" fmla="*/ 2147483647 w 1593"/>
              <a:gd name="T53" fmla="*/ 2147483647 h 839"/>
              <a:gd name="T54" fmla="*/ 2147483647 w 1593"/>
              <a:gd name="T55" fmla="*/ 2147483647 h 839"/>
              <a:gd name="T56" fmla="*/ 2147483647 w 1593"/>
              <a:gd name="T57" fmla="*/ 2147483647 h 839"/>
              <a:gd name="T58" fmla="*/ 2147483647 w 1593"/>
              <a:gd name="T59" fmla="*/ 2147483647 h 839"/>
              <a:gd name="T60" fmla="*/ 2147483647 w 1593"/>
              <a:gd name="T61" fmla="*/ 2147483647 h 839"/>
              <a:gd name="T62" fmla="*/ 2147483647 w 1593"/>
              <a:gd name="T63" fmla="*/ 2147483647 h 839"/>
              <a:gd name="T64" fmla="*/ 2147483647 w 1593"/>
              <a:gd name="T65" fmla="*/ 2147483647 h 839"/>
              <a:gd name="T66" fmla="*/ 2147483647 w 1593"/>
              <a:gd name="T67" fmla="*/ 2147483647 h 839"/>
              <a:gd name="T68" fmla="*/ 2147483647 w 1593"/>
              <a:gd name="T69" fmla="*/ 2147483647 h 839"/>
              <a:gd name="T70" fmla="*/ 2147483647 w 1593"/>
              <a:gd name="T71" fmla="*/ 2147483647 h 839"/>
              <a:gd name="T72" fmla="*/ 2147483647 w 1593"/>
              <a:gd name="T73" fmla="*/ 2147483647 h 839"/>
              <a:gd name="T74" fmla="*/ 2147483647 w 1593"/>
              <a:gd name="T75" fmla="*/ 2147483647 h 839"/>
              <a:gd name="T76" fmla="*/ 2147483647 w 1593"/>
              <a:gd name="T77" fmla="*/ 2147483647 h 839"/>
              <a:gd name="T78" fmla="*/ 2147483647 w 1593"/>
              <a:gd name="T79" fmla="*/ 2147483647 h 839"/>
              <a:gd name="T80" fmla="*/ 2147483647 w 1593"/>
              <a:gd name="T81" fmla="*/ 2147483647 h 839"/>
              <a:gd name="T82" fmla="*/ 2147483647 w 1593"/>
              <a:gd name="T83" fmla="*/ 2147483647 h 839"/>
              <a:gd name="T84" fmla="*/ 2147483647 w 1593"/>
              <a:gd name="T85" fmla="*/ 0 h 8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3"/>
              <a:gd name="T130" fmla="*/ 0 h 839"/>
              <a:gd name="T131" fmla="*/ 1593 w 1593"/>
              <a:gd name="T132" fmla="*/ 839 h 8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3" h="839">
                <a:moveTo>
                  <a:pt x="797" y="0"/>
                </a:moveTo>
                <a:lnTo>
                  <a:pt x="755" y="0"/>
                </a:lnTo>
                <a:lnTo>
                  <a:pt x="715" y="2"/>
                </a:lnTo>
                <a:lnTo>
                  <a:pt x="675" y="5"/>
                </a:lnTo>
                <a:lnTo>
                  <a:pt x="636" y="8"/>
                </a:lnTo>
                <a:lnTo>
                  <a:pt x="597" y="13"/>
                </a:lnTo>
                <a:lnTo>
                  <a:pt x="560" y="19"/>
                </a:lnTo>
                <a:lnTo>
                  <a:pt x="522" y="25"/>
                </a:lnTo>
                <a:lnTo>
                  <a:pt x="486" y="33"/>
                </a:lnTo>
                <a:lnTo>
                  <a:pt x="451" y="42"/>
                </a:lnTo>
                <a:lnTo>
                  <a:pt x="417" y="51"/>
                </a:lnTo>
                <a:lnTo>
                  <a:pt x="384" y="60"/>
                </a:lnTo>
                <a:lnTo>
                  <a:pt x="351" y="72"/>
                </a:lnTo>
                <a:lnTo>
                  <a:pt x="319" y="83"/>
                </a:lnTo>
                <a:lnTo>
                  <a:pt x="289" y="96"/>
                </a:lnTo>
                <a:lnTo>
                  <a:pt x="261" y="109"/>
                </a:lnTo>
                <a:lnTo>
                  <a:pt x="233" y="123"/>
                </a:lnTo>
                <a:lnTo>
                  <a:pt x="207" y="137"/>
                </a:lnTo>
                <a:lnTo>
                  <a:pt x="181" y="153"/>
                </a:lnTo>
                <a:lnTo>
                  <a:pt x="158" y="168"/>
                </a:lnTo>
                <a:lnTo>
                  <a:pt x="136" y="185"/>
                </a:lnTo>
                <a:lnTo>
                  <a:pt x="115" y="202"/>
                </a:lnTo>
                <a:lnTo>
                  <a:pt x="96" y="219"/>
                </a:lnTo>
                <a:lnTo>
                  <a:pt x="78" y="237"/>
                </a:lnTo>
                <a:lnTo>
                  <a:pt x="62" y="256"/>
                </a:lnTo>
                <a:lnTo>
                  <a:pt x="48" y="275"/>
                </a:lnTo>
                <a:lnTo>
                  <a:pt x="35" y="295"/>
                </a:lnTo>
                <a:lnTo>
                  <a:pt x="25" y="314"/>
                </a:lnTo>
                <a:lnTo>
                  <a:pt x="16" y="335"/>
                </a:lnTo>
                <a:lnTo>
                  <a:pt x="9" y="356"/>
                </a:lnTo>
                <a:lnTo>
                  <a:pt x="4" y="376"/>
                </a:lnTo>
                <a:lnTo>
                  <a:pt x="0" y="398"/>
                </a:lnTo>
                <a:lnTo>
                  <a:pt x="0" y="419"/>
                </a:lnTo>
                <a:lnTo>
                  <a:pt x="0" y="441"/>
                </a:lnTo>
                <a:lnTo>
                  <a:pt x="4" y="462"/>
                </a:lnTo>
                <a:lnTo>
                  <a:pt x="9" y="483"/>
                </a:lnTo>
                <a:lnTo>
                  <a:pt x="16" y="504"/>
                </a:lnTo>
                <a:lnTo>
                  <a:pt x="25" y="524"/>
                </a:lnTo>
                <a:lnTo>
                  <a:pt x="35" y="544"/>
                </a:lnTo>
                <a:lnTo>
                  <a:pt x="48" y="564"/>
                </a:lnTo>
                <a:lnTo>
                  <a:pt x="62" y="582"/>
                </a:lnTo>
                <a:lnTo>
                  <a:pt x="78" y="601"/>
                </a:lnTo>
                <a:lnTo>
                  <a:pt x="96" y="620"/>
                </a:lnTo>
                <a:lnTo>
                  <a:pt x="115" y="637"/>
                </a:lnTo>
                <a:lnTo>
                  <a:pt x="136" y="654"/>
                </a:lnTo>
                <a:lnTo>
                  <a:pt x="158" y="670"/>
                </a:lnTo>
                <a:lnTo>
                  <a:pt x="181" y="686"/>
                </a:lnTo>
                <a:lnTo>
                  <a:pt x="207" y="702"/>
                </a:lnTo>
                <a:lnTo>
                  <a:pt x="233" y="716"/>
                </a:lnTo>
                <a:lnTo>
                  <a:pt x="261" y="730"/>
                </a:lnTo>
                <a:lnTo>
                  <a:pt x="289" y="743"/>
                </a:lnTo>
                <a:lnTo>
                  <a:pt x="319" y="755"/>
                </a:lnTo>
                <a:lnTo>
                  <a:pt x="351" y="767"/>
                </a:lnTo>
                <a:lnTo>
                  <a:pt x="384" y="778"/>
                </a:lnTo>
                <a:lnTo>
                  <a:pt x="417" y="788"/>
                </a:lnTo>
                <a:lnTo>
                  <a:pt x="451" y="797"/>
                </a:lnTo>
                <a:lnTo>
                  <a:pt x="486" y="805"/>
                </a:lnTo>
                <a:lnTo>
                  <a:pt x="522" y="814"/>
                </a:lnTo>
                <a:lnTo>
                  <a:pt x="560" y="820"/>
                </a:lnTo>
                <a:lnTo>
                  <a:pt x="597" y="826"/>
                </a:lnTo>
                <a:lnTo>
                  <a:pt x="636" y="830"/>
                </a:lnTo>
                <a:lnTo>
                  <a:pt x="675" y="834"/>
                </a:lnTo>
                <a:lnTo>
                  <a:pt x="715" y="836"/>
                </a:lnTo>
                <a:lnTo>
                  <a:pt x="755" y="838"/>
                </a:lnTo>
                <a:lnTo>
                  <a:pt x="797" y="839"/>
                </a:lnTo>
                <a:lnTo>
                  <a:pt x="837" y="838"/>
                </a:lnTo>
                <a:lnTo>
                  <a:pt x="878" y="836"/>
                </a:lnTo>
                <a:lnTo>
                  <a:pt x="918" y="834"/>
                </a:lnTo>
                <a:lnTo>
                  <a:pt x="957" y="830"/>
                </a:lnTo>
                <a:lnTo>
                  <a:pt x="996" y="826"/>
                </a:lnTo>
                <a:lnTo>
                  <a:pt x="1033" y="820"/>
                </a:lnTo>
                <a:lnTo>
                  <a:pt x="1070" y="814"/>
                </a:lnTo>
                <a:lnTo>
                  <a:pt x="1106" y="805"/>
                </a:lnTo>
                <a:lnTo>
                  <a:pt x="1142" y="797"/>
                </a:lnTo>
                <a:lnTo>
                  <a:pt x="1176" y="788"/>
                </a:lnTo>
                <a:lnTo>
                  <a:pt x="1209" y="778"/>
                </a:lnTo>
                <a:lnTo>
                  <a:pt x="1242" y="767"/>
                </a:lnTo>
                <a:lnTo>
                  <a:pt x="1273" y="755"/>
                </a:lnTo>
                <a:lnTo>
                  <a:pt x="1303" y="743"/>
                </a:lnTo>
                <a:lnTo>
                  <a:pt x="1332" y="730"/>
                </a:lnTo>
                <a:lnTo>
                  <a:pt x="1359" y="716"/>
                </a:lnTo>
                <a:lnTo>
                  <a:pt x="1386" y="702"/>
                </a:lnTo>
                <a:lnTo>
                  <a:pt x="1411" y="686"/>
                </a:lnTo>
                <a:lnTo>
                  <a:pt x="1435" y="670"/>
                </a:lnTo>
                <a:lnTo>
                  <a:pt x="1457" y="654"/>
                </a:lnTo>
                <a:lnTo>
                  <a:pt x="1478" y="637"/>
                </a:lnTo>
                <a:lnTo>
                  <a:pt x="1497" y="620"/>
                </a:lnTo>
                <a:lnTo>
                  <a:pt x="1514" y="601"/>
                </a:lnTo>
                <a:lnTo>
                  <a:pt x="1531" y="582"/>
                </a:lnTo>
                <a:lnTo>
                  <a:pt x="1544" y="564"/>
                </a:lnTo>
                <a:lnTo>
                  <a:pt x="1557" y="544"/>
                </a:lnTo>
                <a:lnTo>
                  <a:pt x="1568" y="524"/>
                </a:lnTo>
                <a:lnTo>
                  <a:pt x="1577" y="504"/>
                </a:lnTo>
                <a:lnTo>
                  <a:pt x="1583" y="483"/>
                </a:lnTo>
                <a:lnTo>
                  <a:pt x="1589" y="462"/>
                </a:lnTo>
                <a:lnTo>
                  <a:pt x="1592" y="441"/>
                </a:lnTo>
                <a:lnTo>
                  <a:pt x="1593" y="419"/>
                </a:lnTo>
                <a:lnTo>
                  <a:pt x="1592" y="398"/>
                </a:lnTo>
                <a:lnTo>
                  <a:pt x="1589" y="376"/>
                </a:lnTo>
                <a:lnTo>
                  <a:pt x="1583" y="356"/>
                </a:lnTo>
                <a:lnTo>
                  <a:pt x="1577" y="335"/>
                </a:lnTo>
                <a:lnTo>
                  <a:pt x="1568" y="314"/>
                </a:lnTo>
                <a:lnTo>
                  <a:pt x="1557" y="295"/>
                </a:lnTo>
                <a:lnTo>
                  <a:pt x="1544" y="275"/>
                </a:lnTo>
                <a:lnTo>
                  <a:pt x="1531" y="256"/>
                </a:lnTo>
                <a:lnTo>
                  <a:pt x="1514" y="237"/>
                </a:lnTo>
                <a:lnTo>
                  <a:pt x="1497" y="219"/>
                </a:lnTo>
                <a:lnTo>
                  <a:pt x="1478" y="202"/>
                </a:lnTo>
                <a:lnTo>
                  <a:pt x="1457" y="185"/>
                </a:lnTo>
                <a:lnTo>
                  <a:pt x="1435" y="168"/>
                </a:lnTo>
                <a:lnTo>
                  <a:pt x="1411" y="153"/>
                </a:lnTo>
                <a:lnTo>
                  <a:pt x="1386" y="137"/>
                </a:lnTo>
                <a:lnTo>
                  <a:pt x="1359" y="123"/>
                </a:lnTo>
                <a:lnTo>
                  <a:pt x="1332" y="109"/>
                </a:lnTo>
                <a:lnTo>
                  <a:pt x="1303" y="96"/>
                </a:lnTo>
                <a:lnTo>
                  <a:pt x="1273" y="83"/>
                </a:lnTo>
                <a:lnTo>
                  <a:pt x="1242" y="72"/>
                </a:lnTo>
                <a:lnTo>
                  <a:pt x="1209" y="60"/>
                </a:lnTo>
                <a:lnTo>
                  <a:pt x="1176" y="51"/>
                </a:lnTo>
                <a:lnTo>
                  <a:pt x="1142" y="42"/>
                </a:lnTo>
                <a:lnTo>
                  <a:pt x="1106" y="33"/>
                </a:lnTo>
                <a:lnTo>
                  <a:pt x="1070" y="25"/>
                </a:lnTo>
                <a:lnTo>
                  <a:pt x="1033" y="19"/>
                </a:lnTo>
                <a:lnTo>
                  <a:pt x="996" y="13"/>
                </a:lnTo>
                <a:lnTo>
                  <a:pt x="957" y="8"/>
                </a:lnTo>
                <a:lnTo>
                  <a:pt x="918" y="5"/>
                </a:lnTo>
                <a:lnTo>
                  <a:pt x="878" y="2"/>
                </a:lnTo>
                <a:lnTo>
                  <a:pt x="837" y="0"/>
                </a:lnTo>
                <a:lnTo>
                  <a:pt x="797" y="0"/>
                </a:lnTo>
              </a:path>
            </a:pathLst>
          </a:custGeom>
          <a:solidFill>
            <a:srgbClr val="58778D"/>
          </a:solidFill>
          <a:ln w="9525">
            <a:noFill/>
            <a:miter lim="800000"/>
            <a:headEnd/>
            <a:tailEnd/>
          </a:ln>
          <a:effectLst>
            <a:outerShdw dist="38100" dir="2700000" rotWithShape="0">
              <a:srgbClr val="808080">
                <a:alpha val="42999"/>
              </a:srgbClr>
            </a:outerShdw>
          </a:effectLst>
        </p:spPr>
        <p:txBody>
          <a:bodyPr/>
          <a:lstStyle>
            <a:defPPr>
              <a:defRPr lang="en-US"/>
            </a:defPPr>
            <a:lvl1pPr algn="ctr" rtl="0" eaLnBrk="0" fontAlgn="base" hangingPunct="0">
              <a:spcBef>
                <a:spcPct val="0"/>
              </a:spcBef>
              <a:spcAft>
                <a:spcPct val="0"/>
              </a:spcAft>
              <a:defRPr sz="1200" b="1"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1200" b="1"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1200" b="1"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1200" b="1"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1200" b="1" kern="1200">
                <a:solidFill>
                  <a:schemeClr val="tx1"/>
                </a:solidFill>
                <a:latin typeface="Times New Roman" pitchFamily="18" charset="0"/>
                <a:ea typeface="+mn-ea"/>
                <a:cs typeface="+mn-cs"/>
              </a:defRPr>
            </a:lvl5pPr>
            <a:lvl6pPr marL="2286000" algn="l" defTabSz="914400" rtl="0" eaLnBrk="1" latinLnBrk="0" hangingPunct="1">
              <a:defRPr sz="1200" b="1" kern="1200">
                <a:solidFill>
                  <a:schemeClr val="tx1"/>
                </a:solidFill>
                <a:latin typeface="Times New Roman" pitchFamily="18" charset="0"/>
                <a:ea typeface="+mn-ea"/>
                <a:cs typeface="+mn-cs"/>
              </a:defRPr>
            </a:lvl6pPr>
            <a:lvl7pPr marL="2743200" algn="l" defTabSz="914400" rtl="0" eaLnBrk="1" latinLnBrk="0" hangingPunct="1">
              <a:defRPr sz="1200" b="1" kern="1200">
                <a:solidFill>
                  <a:schemeClr val="tx1"/>
                </a:solidFill>
                <a:latin typeface="Times New Roman" pitchFamily="18" charset="0"/>
                <a:ea typeface="+mn-ea"/>
                <a:cs typeface="+mn-cs"/>
              </a:defRPr>
            </a:lvl7pPr>
            <a:lvl8pPr marL="3200400" algn="l" defTabSz="914400" rtl="0" eaLnBrk="1" latinLnBrk="0" hangingPunct="1">
              <a:defRPr sz="1200" b="1" kern="1200">
                <a:solidFill>
                  <a:schemeClr val="tx1"/>
                </a:solidFill>
                <a:latin typeface="Times New Roman" pitchFamily="18" charset="0"/>
                <a:ea typeface="+mn-ea"/>
                <a:cs typeface="+mn-cs"/>
              </a:defRPr>
            </a:lvl8pPr>
            <a:lvl9pPr marL="3657600" algn="l" defTabSz="914400" rtl="0" eaLnBrk="1" latinLnBrk="0" hangingPunct="1">
              <a:defRPr sz="1200" b="1" kern="1200">
                <a:solidFill>
                  <a:schemeClr val="tx1"/>
                </a:solidFill>
                <a:latin typeface="Times New Roman" pitchFamily="18" charset="0"/>
                <a:ea typeface="+mn-ea"/>
                <a:cs typeface="+mn-cs"/>
              </a:defRPr>
            </a:lvl9pPr>
          </a:lstStyle>
          <a:p>
            <a:pPr>
              <a:defRPr/>
            </a:pPr>
            <a:endParaRPr lang="en-US" dirty="0">
              <a:solidFill>
                <a:srgbClr val="FFFFFF"/>
              </a:solidFill>
              <a:latin typeface="Arial" charset="0"/>
              <a:ea typeface="ＭＳ Ｐゴシック" pitchFamily="-110" charset="-128"/>
            </a:endParaRPr>
          </a:p>
        </p:txBody>
      </p:sp>
      <p:sp>
        <p:nvSpPr>
          <p:cNvPr id="155" name="Freeform 6958"/>
          <p:cNvSpPr>
            <a:spLocks/>
          </p:cNvSpPr>
          <p:nvPr/>
        </p:nvSpPr>
        <p:spPr bwMode="auto">
          <a:xfrm>
            <a:off x="1495425" y="1830527"/>
            <a:ext cx="147638" cy="146050"/>
          </a:xfrm>
          <a:custGeom>
            <a:avLst/>
            <a:gdLst>
              <a:gd name="T0" fmla="*/ 0 w 98"/>
              <a:gd name="T1" fmla="*/ 2147483647 h 97"/>
              <a:gd name="T2" fmla="*/ 2147483647 w 98"/>
              <a:gd name="T3" fmla="*/ 2147483647 h 97"/>
              <a:gd name="T4" fmla="*/ 2147483647 w 98"/>
              <a:gd name="T5" fmla="*/ 2147483647 h 97"/>
              <a:gd name="T6" fmla="*/ 2147483647 w 98"/>
              <a:gd name="T7" fmla="*/ 2147483647 h 97"/>
              <a:gd name="T8" fmla="*/ 2147483647 w 98"/>
              <a:gd name="T9" fmla="*/ 2147483647 h 97"/>
              <a:gd name="T10" fmla="*/ 2147483647 w 98"/>
              <a:gd name="T11" fmla="*/ 2147483647 h 97"/>
              <a:gd name="T12" fmla="*/ 2147483647 w 98"/>
              <a:gd name="T13" fmla="*/ 2147483647 h 97"/>
              <a:gd name="T14" fmla="*/ 2147483647 w 98"/>
              <a:gd name="T15" fmla="*/ 2147483647 h 97"/>
              <a:gd name="T16" fmla="*/ 2147483647 w 98"/>
              <a:gd name="T17" fmla="*/ 0 h 97"/>
              <a:gd name="T18" fmla="*/ 2147483647 w 98"/>
              <a:gd name="T19" fmla="*/ 2147483647 h 97"/>
              <a:gd name="T20" fmla="*/ 2147483647 w 98"/>
              <a:gd name="T21" fmla="*/ 2147483647 h 97"/>
              <a:gd name="T22" fmla="*/ 2147483647 w 98"/>
              <a:gd name="T23" fmla="*/ 2147483647 h 97"/>
              <a:gd name="T24" fmla="*/ 2147483647 w 98"/>
              <a:gd name="T25" fmla="*/ 2147483647 h 97"/>
              <a:gd name="T26" fmla="*/ 2147483647 w 98"/>
              <a:gd name="T27" fmla="*/ 2147483647 h 97"/>
              <a:gd name="T28" fmla="*/ 2147483647 w 98"/>
              <a:gd name="T29" fmla="*/ 2147483647 h 97"/>
              <a:gd name="T30" fmla="*/ 2147483647 w 98"/>
              <a:gd name="T31" fmla="*/ 2147483647 h 97"/>
              <a:gd name="T32" fmla="*/ 2147483647 w 98"/>
              <a:gd name="T33" fmla="*/ 2147483647 h 97"/>
              <a:gd name="T34" fmla="*/ 2147483647 w 98"/>
              <a:gd name="T35" fmla="*/ 2147483647 h 97"/>
              <a:gd name="T36" fmla="*/ 2147483647 w 98"/>
              <a:gd name="T37" fmla="*/ 2147483647 h 97"/>
              <a:gd name="T38" fmla="*/ 2147483647 w 98"/>
              <a:gd name="T39" fmla="*/ 2147483647 h 97"/>
              <a:gd name="T40" fmla="*/ 2147483647 w 98"/>
              <a:gd name="T41" fmla="*/ 2147483647 h 97"/>
              <a:gd name="T42" fmla="*/ 2147483647 w 98"/>
              <a:gd name="T43" fmla="*/ 2147483647 h 97"/>
              <a:gd name="T44" fmla="*/ 2147483647 w 98"/>
              <a:gd name="T45" fmla="*/ 2147483647 h 97"/>
              <a:gd name="T46" fmla="*/ 2147483647 w 98"/>
              <a:gd name="T47" fmla="*/ 2147483647 h 97"/>
              <a:gd name="T48" fmla="*/ 2147483647 w 98"/>
              <a:gd name="T49" fmla="*/ 2147483647 h 97"/>
              <a:gd name="T50" fmla="*/ 2147483647 w 98"/>
              <a:gd name="T51" fmla="*/ 2147483647 h 97"/>
              <a:gd name="T52" fmla="*/ 2147483647 w 98"/>
              <a:gd name="T53" fmla="*/ 2147483647 h 97"/>
              <a:gd name="T54" fmla="*/ 2147483647 w 98"/>
              <a:gd name="T55" fmla="*/ 2147483647 h 97"/>
              <a:gd name="T56" fmla="*/ 2147483647 w 98"/>
              <a:gd name="T57" fmla="*/ 2147483647 h 97"/>
              <a:gd name="T58" fmla="*/ 2147483647 w 98"/>
              <a:gd name="T59" fmla="*/ 2147483647 h 97"/>
              <a:gd name="T60" fmla="*/ 2147483647 w 98"/>
              <a:gd name="T61" fmla="*/ 2147483647 h 97"/>
              <a:gd name="T62" fmla="*/ 2147483647 w 98"/>
              <a:gd name="T63" fmla="*/ 2147483647 h 97"/>
              <a:gd name="T64" fmla="*/ 2147483647 w 98"/>
              <a:gd name="T65" fmla="*/ 2147483647 h 97"/>
              <a:gd name="T66" fmla="*/ 0 w 98"/>
              <a:gd name="T67" fmla="*/ 2147483647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8"/>
                </a:moveTo>
                <a:lnTo>
                  <a:pt x="1" y="39"/>
                </a:lnTo>
                <a:lnTo>
                  <a:pt x="4" y="30"/>
                </a:lnTo>
                <a:lnTo>
                  <a:pt x="8" y="22"/>
                </a:lnTo>
                <a:lnTo>
                  <a:pt x="14" y="14"/>
                </a:lnTo>
                <a:lnTo>
                  <a:pt x="21" y="9"/>
                </a:lnTo>
                <a:lnTo>
                  <a:pt x="30" y="4"/>
                </a:lnTo>
                <a:lnTo>
                  <a:pt x="39" y="1"/>
                </a:lnTo>
                <a:lnTo>
                  <a:pt x="49" y="0"/>
                </a:lnTo>
                <a:lnTo>
                  <a:pt x="59" y="1"/>
                </a:lnTo>
                <a:lnTo>
                  <a:pt x="68" y="4"/>
                </a:lnTo>
                <a:lnTo>
                  <a:pt x="76" y="9"/>
                </a:lnTo>
                <a:lnTo>
                  <a:pt x="83" y="14"/>
                </a:lnTo>
                <a:lnTo>
                  <a:pt x="89" y="22"/>
                </a:lnTo>
                <a:lnTo>
                  <a:pt x="94" y="30"/>
                </a:lnTo>
                <a:lnTo>
                  <a:pt x="96" y="39"/>
                </a:lnTo>
                <a:lnTo>
                  <a:pt x="98" y="48"/>
                </a:lnTo>
                <a:lnTo>
                  <a:pt x="96" y="58"/>
                </a:lnTo>
                <a:lnTo>
                  <a:pt x="94" y="68"/>
                </a:lnTo>
                <a:lnTo>
                  <a:pt x="89" y="76"/>
                </a:lnTo>
                <a:lnTo>
                  <a:pt x="83" y="83"/>
                </a:lnTo>
                <a:lnTo>
                  <a:pt x="76" y="89"/>
                </a:lnTo>
                <a:lnTo>
                  <a:pt x="68" y="94"/>
                </a:lnTo>
                <a:lnTo>
                  <a:pt x="59" y="96"/>
                </a:lnTo>
                <a:lnTo>
                  <a:pt x="49" y="97"/>
                </a:lnTo>
                <a:lnTo>
                  <a:pt x="39" y="96"/>
                </a:lnTo>
                <a:lnTo>
                  <a:pt x="30" y="94"/>
                </a:lnTo>
                <a:lnTo>
                  <a:pt x="21" y="89"/>
                </a:lnTo>
                <a:lnTo>
                  <a:pt x="14" y="83"/>
                </a:lnTo>
                <a:lnTo>
                  <a:pt x="8" y="76"/>
                </a:lnTo>
                <a:lnTo>
                  <a:pt x="4" y="68"/>
                </a:lnTo>
                <a:lnTo>
                  <a:pt x="1" y="58"/>
                </a:lnTo>
                <a:lnTo>
                  <a:pt x="0" y="48"/>
                </a:lnTo>
                <a:close/>
              </a:path>
            </a:pathLst>
          </a:custGeom>
          <a:solidFill>
            <a:srgbClr val="FFFFFF"/>
          </a:solidFill>
          <a:ln w="9525">
            <a:noFill/>
            <a:round/>
            <a:headEnd/>
            <a:tailEnd/>
          </a:ln>
        </p:spPr>
        <p:txBody>
          <a:bodyPr/>
          <a:lstStyle/>
          <a:p>
            <a:endParaRPr lang="en-US"/>
          </a:p>
        </p:txBody>
      </p:sp>
      <p:sp>
        <p:nvSpPr>
          <p:cNvPr id="156" name="Freeform 6959"/>
          <p:cNvSpPr>
            <a:spLocks/>
          </p:cNvSpPr>
          <p:nvPr/>
        </p:nvSpPr>
        <p:spPr bwMode="auto">
          <a:xfrm>
            <a:off x="1495425" y="1830527"/>
            <a:ext cx="147638" cy="146050"/>
          </a:xfrm>
          <a:custGeom>
            <a:avLst/>
            <a:gdLst>
              <a:gd name="T0" fmla="*/ 0 w 98"/>
              <a:gd name="T1" fmla="*/ 2147483647 h 97"/>
              <a:gd name="T2" fmla="*/ 2147483647 w 98"/>
              <a:gd name="T3" fmla="*/ 2147483647 h 97"/>
              <a:gd name="T4" fmla="*/ 2147483647 w 98"/>
              <a:gd name="T5" fmla="*/ 2147483647 h 97"/>
              <a:gd name="T6" fmla="*/ 2147483647 w 98"/>
              <a:gd name="T7" fmla="*/ 2147483647 h 97"/>
              <a:gd name="T8" fmla="*/ 2147483647 w 98"/>
              <a:gd name="T9" fmla="*/ 2147483647 h 97"/>
              <a:gd name="T10" fmla="*/ 2147483647 w 98"/>
              <a:gd name="T11" fmla="*/ 2147483647 h 97"/>
              <a:gd name="T12" fmla="*/ 2147483647 w 98"/>
              <a:gd name="T13" fmla="*/ 2147483647 h 97"/>
              <a:gd name="T14" fmla="*/ 2147483647 w 98"/>
              <a:gd name="T15" fmla="*/ 2147483647 h 97"/>
              <a:gd name="T16" fmla="*/ 2147483647 w 98"/>
              <a:gd name="T17" fmla="*/ 0 h 97"/>
              <a:gd name="T18" fmla="*/ 2147483647 w 98"/>
              <a:gd name="T19" fmla="*/ 2147483647 h 97"/>
              <a:gd name="T20" fmla="*/ 2147483647 w 98"/>
              <a:gd name="T21" fmla="*/ 2147483647 h 97"/>
              <a:gd name="T22" fmla="*/ 2147483647 w 98"/>
              <a:gd name="T23" fmla="*/ 2147483647 h 97"/>
              <a:gd name="T24" fmla="*/ 2147483647 w 98"/>
              <a:gd name="T25" fmla="*/ 2147483647 h 97"/>
              <a:gd name="T26" fmla="*/ 2147483647 w 98"/>
              <a:gd name="T27" fmla="*/ 2147483647 h 97"/>
              <a:gd name="T28" fmla="*/ 2147483647 w 98"/>
              <a:gd name="T29" fmla="*/ 2147483647 h 97"/>
              <a:gd name="T30" fmla="*/ 2147483647 w 98"/>
              <a:gd name="T31" fmla="*/ 2147483647 h 97"/>
              <a:gd name="T32" fmla="*/ 2147483647 w 98"/>
              <a:gd name="T33" fmla="*/ 2147483647 h 97"/>
              <a:gd name="T34" fmla="*/ 2147483647 w 98"/>
              <a:gd name="T35" fmla="*/ 2147483647 h 97"/>
              <a:gd name="T36" fmla="*/ 2147483647 w 98"/>
              <a:gd name="T37" fmla="*/ 2147483647 h 97"/>
              <a:gd name="T38" fmla="*/ 2147483647 w 98"/>
              <a:gd name="T39" fmla="*/ 2147483647 h 97"/>
              <a:gd name="T40" fmla="*/ 2147483647 w 98"/>
              <a:gd name="T41" fmla="*/ 2147483647 h 97"/>
              <a:gd name="T42" fmla="*/ 2147483647 w 98"/>
              <a:gd name="T43" fmla="*/ 2147483647 h 97"/>
              <a:gd name="T44" fmla="*/ 2147483647 w 98"/>
              <a:gd name="T45" fmla="*/ 2147483647 h 97"/>
              <a:gd name="T46" fmla="*/ 2147483647 w 98"/>
              <a:gd name="T47" fmla="*/ 2147483647 h 97"/>
              <a:gd name="T48" fmla="*/ 2147483647 w 98"/>
              <a:gd name="T49" fmla="*/ 2147483647 h 97"/>
              <a:gd name="T50" fmla="*/ 2147483647 w 98"/>
              <a:gd name="T51" fmla="*/ 2147483647 h 97"/>
              <a:gd name="T52" fmla="*/ 2147483647 w 98"/>
              <a:gd name="T53" fmla="*/ 2147483647 h 97"/>
              <a:gd name="T54" fmla="*/ 2147483647 w 98"/>
              <a:gd name="T55" fmla="*/ 2147483647 h 97"/>
              <a:gd name="T56" fmla="*/ 2147483647 w 98"/>
              <a:gd name="T57" fmla="*/ 2147483647 h 97"/>
              <a:gd name="T58" fmla="*/ 2147483647 w 98"/>
              <a:gd name="T59" fmla="*/ 2147483647 h 97"/>
              <a:gd name="T60" fmla="*/ 2147483647 w 98"/>
              <a:gd name="T61" fmla="*/ 2147483647 h 97"/>
              <a:gd name="T62" fmla="*/ 2147483647 w 98"/>
              <a:gd name="T63" fmla="*/ 2147483647 h 97"/>
              <a:gd name="T64" fmla="*/ 2147483647 w 98"/>
              <a:gd name="T65" fmla="*/ 2147483647 h 97"/>
              <a:gd name="T66" fmla="*/ 0 w 98"/>
              <a:gd name="T67" fmla="*/ 2147483647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8"/>
                </a:moveTo>
                <a:lnTo>
                  <a:pt x="1" y="39"/>
                </a:lnTo>
                <a:lnTo>
                  <a:pt x="4" y="30"/>
                </a:lnTo>
                <a:lnTo>
                  <a:pt x="8" y="22"/>
                </a:lnTo>
                <a:lnTo>
                  <a:pt x="14" y="14"/>
                </a:lnTo>
                <a:lnTo>
                  <a:pt x="21" y="9"/>
                </a:lnTo>
                <a:lnTo>
                  <a:pt x="30" y="4"/>
                </a:lnTo>
                <a:lnTo>
                  <a:pt x="39" y="1"/>
                </a:lnTo>
                <a:lnTo>
                  <a:pt x="49" y="0"/>
                </a:lnTo>
                <a:lnTo>
                  <a:pt x="59" y="1"/>
                </a:lnTo>
                <a:lnTo>
                  <a:pt x="68" y="4"/>
                </a:lnTo>
                <a:lnTo>
                  <a:pt x="76" y="9"/>
                </a:lnTo>
                <a:lnTo>
                  <a:pt x="83" y="14"/>
                </a:lnTo>
                <a:lnTo>
                  <a:pt x="89" y="22"/>
                </a:lnTo>
                <a:lnTo>
                  <a:pt x="94" y="30"/>
                </a:lnTo>
                <a:lnTo>
                  <a:pt x="96" y="39"/>
                </a:lnTo>
                <a:lnTo>
                  <a:pt x="98" y="48"/>
                </a:lnTo>
                <a:lnTo>
                  <a:pt x="96" y="58"/>
                </a:lnTo>
                <a:lnTo>
                  <a:pt x="94" y="68"/>
                </a:lnTo>
                <a:lnTo>
                  <a:pt x="89" y="76"/>
                </a:lnTo>
                <a:lnTo>
                  <a:pt x="83" y="83"/>
                </a:lnTo>
                <a:lnTo>
                  <a:pt x="76" y="89"/>
                </a:lnTo>
                <a:lnTo>
                  <a:pt x="68" y="94"/>
                </a:lnTo>
                <a:lnTo>
                  <a:pt x="59" y="96"/>
                </a:lnTo>
                <a:lnTo>
                  <a:pt x="49" y="97"/>
                </a:lnTo>
                <a:lnTo>
                  <a:pt x="39" y="96"/>
                </a:lnTo>
                <a:lnTo>
                  <a:pt x="30" y="94"/>
                </a:lnTo>
                <a:lnTo>
                  <a:pt x="21" y="89"/>
                </a:lnTo>
                <a:lnTo>
                  <a:pt x="14" y="83"/>
                </a:lnTo>
                <a:lnTo>
                  <a:pt x="8" y="76"/>
                </a:lnTo>
                <a:lnTo>
                  <a:pt x="4" y="68"/>
                </a:lnTo>
                <a:lnTo>
                  <a:pt x="1" y="58"/>
                </a:lnTo>
                <a:lnTo>
                  <a:pt x="0" y="48"/>
                </a:lnTo>
              </a:path>
            </a:pathLst>
          </a:custGeom>
          <a:noFill/>
          <a:ln w="3175">
            <a:solidFill>
              <a:srgbClr val="000000"/>
            </a:solidFill>
            <a:round/>
            <a:headEnd/>
            <a:tailEnd/>
          </a:ln>
        </p:spPr>
        <p:txBody>
          <a:bodyPr/>
          <a:lstStyle/>
          <a:p>
            <a:endParaRPr lang="en-US"/>
          </a:p>
        </p:txBody>
      </p:sp>
      <p:sp>
        <p:nvSpPr>
          <p:cNvPr id="157" name="Rectangle 6960"/>
          <p:cNvSpPr>
            <a:spLocks noChangeArrowheads="1"/>
          </p:cNvSpPr>
          <p:nvPr/>
        </p:nvSpPr>
        <p:spPr bwMode="auto">
          <a:xfrm>
            <a:off x="2239963" y="1727339"/>
            <a:ext cx="347662" cy="346075"/>
          </a:xfrm>
          <a:prstGeom prst="rect">
            <a:avLst/>
          </a:prstGeom>
          <a:solidFill>
            <a:srgbClr val="FFFFFF"/>
          </a:solidFill>
          <a:ln w="9525">
            <a:noFill/>
            <a:miter lim="800000"/>
            <a:headEnd/>
            <a:tailEnd/>
          </a:ln>
        </p:spPr>
        <p:txBody>
          <a:bodyPr/>
          <a:lstStyle/>
          <a:p>
            <a:pPr eaLnBrk="0" hangingPunct="0"/>
            <a:endParaRPr lang="en-US" sz="2000" b="1">
              <a:solidFill>
                <a:srgbClr val="000000"/>
              </a:solidFill>
              <a:ea typeface="ＭＳ Ｐゴシック"/>
              <a:cs typeface="ＭＳ Ｐゴシック"/>
            </a:endParaRPr>
          </a:p>
        </p:txBody>
      </p:sp>
      <p:sp>
        <p:nvSpPr>
          <p:cNvPr id="158" name="Rectangle 6961"/>
          <p:cNvSpPr>
            <a:spLocks noChangeArrowheads="1"/>
          </p:cNvSpPr>
          <p:nvPr/>
        </p:nvSpPr>
        <p:spPr bwMode="auto">
          <a:xfrm>
            <a:off x="2239963" y="1727339"/>
            <a:ext cx="347662" cy="346075"/>
          </a:xfrm>
          <a:prstGeom prst="rect">
            <a:avLst/>
          </a:prstGeom>
          <a:noFill/>
          <a:ln w="3175">
            <a:solidFill>
              <a:srgbClr val="000000"/>
            </a:solidFill>
            <a:miter lim="800000"/>
            <a:headEnd/>
            <a:tailEnd/>
          </a:ln>
        </p:spPr>
        <p:txBody>
          <a:bodyPr/>
          <a:lstStyle/>
          <a:p>
            <a:pPr eaLnBrk="0" hangingPunct="0"/>
            <a:endParaRPr lang="en-US" sz="2000" b="1">
              <a:solidFill>
                <a:srgbClr val="000000"/>
              </a:solidFill>
              <a:ea typeface="ＭＳ Ｐゴシック"/>
              <a:cs typeface="ＭＳ Ｐゴシック"/>
            </a:endParaRPr>
          </a:p>
        </p:txBody>
      </p:sp>
      <p:sp>
        <p:nvSpPr>
          <p:cNvPr id="159" name="Rectangle 6962"/>
          <p:cNvSpPr>
            <a:spLocks noChangeArrowheads="1"/>
          </p:cNvSpPr>
          <p:nvPr/>
        </p:nvSpPr>
        <p:spPr bwMode="auto">
          <a:xfrm>
            <a:off x="2393950" y="1733689"/>
            <a:ext cx="84138" cy="365125"/>
          </a:xfrm>
          <a:prstGeom prst="rect">
            <a:avLst/>
          </a:prstGeom>
          <a:noFill/>
          <a:ln w="9525">
            <a:noFill/>
            <a:miter lim="800000"/>
            <a:headEnd/>
            <a:tailEnd/>
          </a:ln>
        </p:spPr>
        <p:txBody>
          <a:bodyPr wrap="none" lIns="0" tIns="0" rIns="0" bIns="0">
            <a:spAutoFit/>
          </a:bodyPr>
          <a:lstStyle/>
          <a:p>
            <a:pPr eaLnBrk="0" hangingPunct="0"/>
            <a:r>
              <a:rPr lang="en-US" sz="2400">
                <a:solidFill>
                  <a:srgbClr val="000000"/>
                </a:solidFill>
                <a:latin typeface="Symbol" pitchFamily="18" charset="2"/>
                <a:ea typeface="ＭＳ Ｐゴシック"/>
                <a:cs typeface="ＭＳ Ｐゴシック"/>
              </a:rPr>
              <a:t>ò</a:t>
            </a:r>
            <a:endParaRPr lang="en-US" sz="2000" b="1">
              <a:solidFill>
                <a:srgbClr val="000000"/>
              </a:solidFill>
              <a:ea typeface="ＭＳ Ｐゴシック"/>
              <a:cs typeface="ＭＳ Ｐゴシック"/>
            </a:endParaRPr>
          </a:p>
        </p:txBody>
      </p:sp>
      <p:sp>
        <p:nvSpPr>
          <p:cNvPr id="160" name="Freeform 6963"/>
          <p:cNvSpPr>
            <a:spLocks/>
          </p:cNvSpPr>
          <p:nvPr/>
        </p:nvSpPr>
        <p:spPr bwMode="auto">
          <a:xfrm>
            <a:off x="2763838" y="1828939"/>
            <a:ext cx="149225" cy="146050"/>
          </a:xfrm>
          <a:custGeom>
            <a:avLst/>
            <a:gdLst>
              <a:gd name="T0" fmla="*/ 0 w 98"/>
              <a:gd name="T1" fmla="*/ 2147483647 h 97"/>
              <a:gd name="T2" fmla="*/ 2147483647 w 98"/>
              <a:gd name="T3" fmla="*/ 2147483647 h 97"/>
              <a:gd name="T4" fmla="*/ 2147483647 w 98"/>
              <a:gd name="T5" fmla="*/ 2147483647 h 97"/>
              <a:gd name="T6" fmla="*/ 2147483647 w 98"/>
              <a:gd name="T7" fmla="*/ 2147483647 h 97"/>
              <a:gd name="T8" fmla="*/ 2147483647 w 98"/>
              <a:gd name="T9" fmla="*/ 2147483647 h 97"/>
              <a:gd name="T10" fmla="*/ 2147483647 w 98"/>
              <a:gd name="T11" fmla="*/ 2147483647 h 97"/>
              <a:gd name="T12" fmla="*/ 2147483647 w 98"/>
              <a:gd name="T13" fmla="*/ 2147483647 h 97"/>
              <a:gd name="T14" fmla="*/ 2147483647 w 98"/>
              <a:gd name="T15" fmla="*/ 2147483647 h 97"/>
              <a:gd name="T16" fmla="*/ 2147483647 w 98"/>
              <a:gd name="T17" fmla="*/ 0 h 97"/>
              <a:gd name="T18" fmla="*/ 2147483647 w 98"/>
              <a:gd name="T19" fmla="*/ 2147483647 h 97"/>
              <a:gd name="T20" fmla="*/ 2147483647 w 98"/>
              <a:gd name="T21" fmla="*/ 2147483647 h 97"/>
              <a:gd name="T22" fmla="*/ 2147483647 w 98"/>
              <a:gd name="T23" fmla="*/ 2147483647 h 97"/>
              <a:gd name="T24" fmla="*/ 2147483647 w 98"/>
              <a:gd name="T25" fmla="*/ 2147483647 h 97"/>
              <a:gd name="T26" fmla="*/ 2147483647 w 98"/>
              <a:gd name="T27" fmla="*/ 2147483647 h 97"/>
              <a:gd name="T28" fmla="*/ 2147483647 w 98"/>
              <a:gd name="T29" fmla="*/ 2147483647 h 97"/>
              <a:gd name="T30" fmla="*/ 2147483647 w 98"/>
              <a:gd name="T31" fmla="*/ 2147483647 h 97"/>
              <a:gd name="T32" fmla="*/ 2147483647 w 98"/>
              <a:gd name="T33" fmla="*/ 2147483647 h 97"/>
              <a:gd name="T34" fmla="*/ 2147483647 w 98"/>
              <a:gd name="T35" fmla="*/ 2147483647 h 97"/>
              <a:gd name="T36" fmla="*/ 2147483647 w 98"/>
              <a:gd name="T37" fmla="*/ 2147483647 h 97"/>
              <a:gd name="T38" fmla="*/ 2147483647 w 98"/>
              <a:gd name="T39" fmla="*/ 2147483647 h 97"/>
              <a:gd name="T40" fmla="*/ 2147483647 w 98"/>
              <a:gd name="T41" fmla="*/ 2147483647 h 97"/>
              <a:gd name="T42" fmla="*/ 2147483647 w 98"/>
              <a:gd name="T43" fmla="*/ 2147483647 h 97"/>
              <a:gd name="T44" fmla="*/ 2147483647 w 98"/>
              <a:gd name="T45" fmla="*/ 2147483647 h 97"/>
              <a:gd name="T46" fmla="*/ 2147483647 w 98"/>
              <a:gd name="T47" fmla="*/ 2147483647 h 97"/>
              <a:gd name="T48" fmla="*/ 2147483647 w 98"/>
              <a:gd name="T49" fmla="*/ 2147483647 h 97"/>
              <a:gd name="T50" fmla="*/ 2147483647 w 98"/>
              <a:gd name="T51" fmla="*/ 2147483647 h 97"/>
              <a:gd name="T52" fmla="*/ 2147483647 w 98"/>
              <a:gd name="T53" fmla="*/ 2147483647 h 97"/>
              <a:gd name="T54" fmla="*/ 2147483647 w 98"/>
              <a:gd name="T55" fmla="*/ 2147483647 h 97"/>
              <a:gd name="T56" fmla="*/ 2147483647 w 98"/>
              <a:gd name="T57" fmla="*/ 2147483647 h 97"/>
              <a:gd name="T58" fmla="*/ 2147483647 w 98"/>
              <a:gd name="T59" fmla="*/ 2147483647 h 97"/>
              <a:gd name="T60" fmla="*/ 2147483647 w 98"/>
              <a:gd name="T61" fmla="*/ 2147483647 h 97"/>
              <a:gd name="T62" fmla="*/ 2147483647 w 98"/>
              <a:gd name="T63" fmla="*/ 2147483647 h 97"/>
              <a:gd name="T64" fmla="*/ 2147483647 w 98"/>
              <a:gd name="T65" fmla="*/ 2147483647 h 97"/>
              <a:gd name="T66" fmla="*/ 0 w 98"/>
              <a:gd name="T67" fmla="*/ 2147483647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9"/>
                </a:moveTo>
                <a:lnTo>
                  <a:pt x="1" y="39"/>
                </a:lnTo>
                <a:lnTo>
                  <a:pt x="4" y="29"/>
                </a:lnTo>
                <a:lnTo>
                  <a:pt x="8" y="21"/>
                </a:lnTo>
                <a:lnTo>
                  <a:pt x="15" y="14"/>
                </a:lnTo>
                <a:lnTo>
                  <a:pt x="22" y="8"/>
                </a:lnTo>
                <a:lnTo>
                  <a:pt x="30" y="3"/>
                </a:lnTo>
                <a:lnTo>
                  <a:pt x="39" y="1"/>
                </a:lnTo>
                <a:lnTo>
                  <a:pt x="49" y="0"/>
                </a:lnTo>
                <a:lnTo>
                  <a:pt x="59" y="1"/>
                </a:lnTo>
                <a:lnTo>
                  <a:pt x="68" y="3"/>
                </a:lnTo>
                <a:lnTo>
                  <a:pt x="76" y="8"/>
                </a:lnTo>
                <a:lnTo>
                  <a:pt x="84" y="14"/>
                </a:lnTo>
                <a:lnTo>
                  <a:pt x="89" y="21"/>
                </a:lnTo>
                <a:lnTo>
                  <a:pt x="93" y="29"/>
                </a:lnTo>
                <a:lnTo>
                  <a:pt x="97" y="39"/>
                </a:lnTo>
                <a:lnTo>
                  <a:pt x="98" y="49"/>
                </a:lnTo>
                <a:lnTo>
                  <a:pt x="97" y="58"/>
                </a:lnTo>
                <a:lnTo>
                  <a:pt x="93" y="67"/>
                </a:lnTo>
                <a:lnTo>
                  <a:pt x="89" y="75"/>
                </a:lnTo>
                <a:lnTo>
                  <a:pt x="84" y="83"/>
                </a:lnTo>
                <a:lnTo>
                  <a:pt x="76" y="88"/>
                </a:lnTo>
                <a:lnTo>
                  <a:pt x="68" y="93"/>
                </a:lnTo>
                <a:lnTo>
                  <a:pt x="59" y="96"/>
                </a:lnTo>
                <a:lnTo>
                  <a:pt x="49" y="97"/>
                </a:lnTo>
                <a:lnTo>
                  <a:pt x="39" y="96"/>
                </a:lnTo>
                <a:lnTo>
                  <a:pt x="30" y="93"/>
                </a:lnTo>
                <a:lnTo>
                  <a:pt x="22" y="88"/>
                </a:lnTo>
                <a:lnTo>
                  <a:pt x="15" y="83"/>
                </a:lnTo>
                <a:lnTo>
                  <a:pt x="8" y="75"/>
                </a:lnTo>
                <a:lnTo>
                  <a:pt x="4" y="67"/>
                </a:lnTo>
                <a:lnTo>
                  <a:pt x="1" y="58"/>
                </a:lnTo>
                <a:lnTo>
                  <a:pt x="0" y="49"/>
                </a:lnTo>
                <a:close/>
              </a:path>
            </a:pathLst>
          </a:custGeom>
          <a:solidFill>
            <a:srgbClr val="FFFFFF"/>
          </a:solidFill>
          <a:ln w="9525">
            <a:solidFill>
              <a:schemeClr val="tx1"/>
            </a:solidFill>
            <a:round/>
            <a:headEnd/>
            <a:tailEnd/>
          </a:ln>
        </p:spPr>
        <p:txBody>
          <a:bodyPr/>
          <a:lstStyle/>
          <a:p>
            <a:endParaRPr lang="en-US"/>
          </a:p>
        </p:txBody>
      </p:sp>
      <p:sp>
        <p:nvSpPr>
          <p:cNvPr id="161" name="Freeform 6964"/>
          <p:cNvSpPr>
            <a:spLocks/>
          </p:cNvSpPr>
          <p:nvPr/>
        </p:nvSpPr>
        <p:spPr bwMode="auto">
          <a:xfrm>
            <a:off x="2763838" y="1828939"/>
            <a:ext cx="149225" cy="146050"/>
          </a:xfrm>
          <a:custGeom>
            <a:avLst/>
            <a:gdLst>
              <a:gd name="T0" fmla="*/ 0 w 98"/>
              <a:gd name="T1" fmla="*/ 2147483647 h 97"/>
              <a:gd name="T2" fmla="*/ 2147483647 w 98"/>
              <a:gd name="T3" fmla="*/ 2147483647 h 97"/>
              <a:gd name="T4" fmla="*/ 2147483647 w 98"/>
              <a:gd name="T5" fmla="*/ 2147483647 h 97"/>
              <a:gd name="T6" fmla="*/ 2147483647 w 98"/>
              <a:gd name="T7" fmla="*/ 2147483647 h 97"/>
              <a:gd name="T8" fmla="*/ 2147483647 w 98"/>
              <a:gd name="T9" fmla="*/ 2147483647 h 97"/>
              <a:gd name="T10" fmla="*/ 2147483647 w 98"/>
              <a:gd name="T11" fmla="*/ 2147483647 h 97"/>
              <a:gd name="T12" fmla="*/ 2147483647 w 98"/>
              <a:gd name="T13" fmla="*/ 2147483647 h 97"/>
              <a:gd name="T14" fmla="*/ 2147483647 w 98"/>
              <a:gd name="T15" fmla="*/ 2147483647 h 97"/>
              <a:gd name="T16" fmla="*/ 2147483647 w 98"/>
              <a:gd name="T17" fmla="*/ 0 h 97"/>
              <a:gd name="T18" fmla="*/ 2147483647 w 98"/>
              <a:gd name="T19" fmla="*/ 2147483647 h 97"/>
              <a:gd name="T20" fmla="*/ 2147483647 w 98"/>
              <a:gd name="T21" fmla="*/ 2147483647 h 97"/>
              <a:gd name="T22" fmla="*/ 2147483647 w 98"/>
              <a:gd name="T23" fmla="*/ 2147483647 h 97"/>
              <a:gd name="T24" fmla="*/ 2147483647 w 98"/>
              <a:gd name="T25" fmla="*/ 2147483647 h 97"/>
              <a:gd name="T26" fmla="*/ 2147483647 w 98"/>
              <a:gd name="T27" fmla="*/ 2147483647 h 97"/>
              <a:gd name="T28" fmla="*/ 2147483647 w 98"/>
              <a:gd name="T29" fmla="*/ 2147483647 h 97"/>
              <a:gd name="T30" fmla="*/ 2147483647 w 98"/>
              <a:gd name="T31" fmla="*/ 2147483647 h 97"/>
              <a:gd name="T32" fmla="*/ 2147483647 w 98"/>
              <a:gd name="T33" fmla="*/ 2147483647 h 97"/>
              <a:gd name="T34" fmla="*/ 2147483647 w 98"/>
              <a:gd name="T35" fmla="*/ 2147483647 h 97"/>
              <a:gd name="T36" fmla="*/ 2147483647 w 98"/>
              <a:gd name="T37" fmla="*/ 2147483647 h 97"/>
              <a:gd name="T38" fmla="*/ 2147483647 w 98"/>
              <a:gd name="T39" fmla="*/ 2147483647 h 97"/>
              <a:gd name="T40" fmla="*/ 2147483647 w 98"/>
              <a:gd name="T41" fmla="*/ 2147483647 h 97"/>
              <a:gd name="T42" fmla="*/ 2147483647 w 98"/>
              <a:gd name="T43" fmla="*/ 2147483647 h 97"/>
              <a:gd name="T44" fmla="*/ 2147483647 w 98"/>
              <a:gd name="T45" fmla="*/ 2147483647 h 97"/>
              <a:gd name="T46" fmla="*/ 2147483647 w 98"/>
              <a:gd name="T47" fmla="*/ 2147483647 h 97"/>
              <a:gd name="T48" fmla="*/ 2147483647 w 98"/>
              <a:gd name="T49" fmla="*/ 2147483647 h 97"/>
              <a:gd name="T50" fmla="*/ 2147483647 w 98"/>
              <a:gd name="T51" fmla="*/ 2147483647 h 97"/>
              <a:gd name="T52" fmla="*/ 2147483647 w 98"/>
              <a:gd name="T53" fmla="*/ 2147483647 h 97"/>
              <a:gd name="T54" fmla="*/ 2147483647 w 98"/>
              <a:gd name="T55" fmla="*/ 2147483647 h 97"/>
              <a:gd name="T56" fmla="*/ 2147483647 w 98"/>
              <a:gd name="T57" fmla="*/ 2147483647 h 97"/>
              <a:gd name="T58" fmla="*/ 2147483647 w 98"/>
              <a:gd name="T59" fmla="*/ 2147483647 h 97"/>
              <a:gd name="T60" fmla="*/ 2147483647 w 98"/>
              <a:gd name="T61" fmla="*/ 2147483647 h 97"/>
              <a:gd name="T62" fmla="*/ 2147483647 w 98"/>
              <a:gd name="T63" fmla="*/ 2147483647 h 97"/>
              <a:gd name="T64" fmla="*/ 2147483647 w 98"/>
              <a:gd name="T65" fmla="*/ 2147483647 h 97"/>
              <a:gd name="T66" fmla="*/ 0 w 98"/>
              <a:gd name="T67" fmla="*/ 2147483647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9"/>
                </a:moveTo>
                <a:lnTo>
                  <a:pt x="1" y="39"/>
                </a:lnTo>
                <a:lnTo>
                  <a:pt x="4" y="29"/>
                </a:lnTo>
                <a:lnTo>
                  <a:pt x="8" y="21"/>
                </a:lnTo>
                <a:lnTo>
                  <a:pt x="15" y="14"/>
                </a:lnTo>
                <a:lnTo>
                  <a:pt x="22" y="8"/>
                </a:lnTo>
                <a:lnTo>
                  <a:pt x="30" y="3"/>
                </a:lnTo>
                <a:lnTo>
                  <a:pt x="39" y="1"/>
                </a:lnTo>
                <a:lnTo>
                  <a:pt x="49" y="0"/>
                </a:lnTo>
                <a:lnTo>
                  <a:pt x="59" y="1"/>
                </a:lnTo>
                <a:lnTo>
                  <a:pt x="68" y="3"/>
                </a:lnTo>
                <a:lnTo>
                  <a:pt x="76" y="8"/>
                </a:lnTo>
                <a:lnTo>
                  <a:pt x="84" y="14"/>
                </a:lnTo>
                <a:lnTo>
                  <a:pt x="89" y="21"/>
                </a:lnTo>
                <a:lnTo>
                  <a:pt x="93" y="29"/>
                </a:lnTo>
                <a:lnTo>
                  <a:pt x="97" y="39"/>
                </a:lnTo>
                <a:lnTo>
                  <a:pt x="98" y="49"/>
                </a:lnTo>
                <a:lnTo>
                  <a:pt x="97" y="58"/>
                </a:lnTo>
                <a:lnTo>
                  <a:pt x="93" y="67"/>
                </a:lnTo>
                <a:lnTo>
                  <a:pt x="89" y="75"/>
                </a:lnTo>
                <a:lnTo>
                  <a:pt x="84" y="83"/>
                </a:lnTo>
                <a:lnTo>
                  <a:pt x="76" y="88"/>
                </a:lnTo>
                <a:lnTo>
                  <a:pt x="68" y="93"/>
                </a:lnTo>
                <a:lnTo>
                  <a:pt x="59" y="96"/>
                </a:lnTo>
                <a:lnTo>
                  <a:pt x="49" y="97"/>
                </a:lnTo>
                <a:lnTo>
                  <a:pt x="39" y="96"/>
                </a:lnTo>
                <a:lnTo>
                  <a:pt x="30" y="93"/>
                </a:lnTo>
                <a:lnTo>
                  <a:pt x="22" y="88"/>
                </a:lnTo>
                <a:lnTo>
                  <a:pt x="15" y="83"/>
                </a:lnTo>
                <a:lnTo>
                  <a:pt x="8" y="75"/>
                </a:lnTo>
                <a:lnTo>
                  <a:pt x="4" y="67"/>
                </a:lnTo>
                <a:lnTo>
                  <a:pt x="1" y="58"/>
                </a:lnTo>
                <a:lnTo>
                  <a:pt x="0" y="49"/>
                </a:lnTo>
              </a:path>
            </a:pathLst>
          </a:custGeom>
          <a:noFill/>
          <a:ln w="3175">
            <a:solidFill>
              <a:schemeClr val="tx1"/>
            </a:solidFill>
            <a:round/>
            <a:headEnd/>
            <a:tailEnd/>
          </a:ln>
        </p:spPr>
        <p:txBody>
          <a:bodyPr/>
          <a:lstStyle/>
          <a:p>
            <a:endParaRPr lang="en-US"/>
          </a:p>
        </p:txBody>
      </p:sp>
      <p:sp>
        <p:nvSpPr>
          <p:cNvPr id="162" name="Rectangle 6965"/>
          <p:cNvSpPr>
            <a:spLocks noChangeArrowheads="1"/>
          </p:cNvSpPr>
          <p:nvPr/>
        </p:nvSpPr>
        <p:spPr bwMode="auto">
          <a:xfrm>
            <a:off x="1817688" y="1752739"/>
            <a:ext cx="301625" cy="301625"/>
          </a:xfrm>
          <a:prstGeom prst="rect">
            <a:avLst/>
          </a:prstGeom>
          <a:solidFill>
            <a:srgbClr val="FFFFFF"/>
          </a:solidFill>
          <a:ln w="9525">
            <a:noFill/>
            <a:miter lim="800000"/>
            <a:headEnd/>
            <a:tailEnd/>
          </a:ln>
        </p:spPr>
        <p:txBody>
          <a:bodyPr/>
          <a:lstStyle/>
          <a:p>
            <a:pPr eaLnBrk="0" hangingPunct="0"/>
            <a:endParaRPr lang="en-US" sz="2000" b="1">
              <a:solidFill>
                <a:srgbClr val="000000"/>
              </a:solidFill>
              <a:ea typeface="ＭＳ Ｐゴシック"/>
              <a:cs typeface="ＭＳ Ｐゴシック"/>
            </a:endParaRPr>
          </a:p>
        </p:txBody>
      </p:sp>
      <p:sp>
        <p:nvSpPr>
          <p:cNvPr id="163" name="Rectangle 6966"/>
          <p:cNvSpPr>
            <a:spLocks noChangeArrowheads="1"/>
          </p:cNvSpPr>
          <p:nvPr/>
        </p:nvSpPr>
        <p:spPr bwMode="auto">
          <a:xfrm>
            <a:off x="1817688" y="1752739"/>
            <a:ext cx="301625" cy="301625"/>
          </a:xfrm>
          <a:prstGeom prst="rect">
            <a:avLst/>
          </a:prstGeom>
          <a:noFill/>
          <a:ln w="3175">
            <a:solidFill>
              <a:srgbClr val="000000"/>
            </a:solidFill>
            <a:miter lim="800000"/>
            <a:headEnd/>
            <a:tailEnd/>
          </a:ln>
        </p:spPr>
        <p:txBody>
          <a:bodyPr/>
          <a:lstStyle/>
          <a:p>
            <a:pPr eaLnBrk="0" hangingPunct="0"/>
            <a:endParaRPr lang="en-US" sz="2000" b="1">
              <a:solidFill>
                <a:srgbClr val="000000"/>
              </a:solidFill>
              <a:ea typeface="ＭＳ Ｐゴシック"/>
              <a:cs typeface="ＭＳ Ｐゴシック"/>
            </a:endParaRPr>
          </a:p>
        </p:txBody>
      </p:sp>
      <p:sp>
        <p:nvSpPr>
          <p:cNvPr id="164" name="Rectangle 6967"/>
          <p:cNvSpPr>
            <a:spLocks noChangeArrowheads="1"/>
          </p:cNvSpPr>
          <p:nvPr/>
        </p:nvSpPr>
        <p:spPr bwMode="auto">
          <a:xfrm>
            <a:off x="1873250" y="1843227"/>
            <a:ext cx="79375" cy="122237"/>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ea typeface="ＭＳ Ｐゴシック"/>
                <a:cs typeface="ＭＳ Ｐゴシック"/>
              </a:rPr>
              <a:t>G</a:t>
            </a:r>
            <a:endParaRPr lang="en-US" sz="2000" b="1">
              <a:solidFill>
                <a:srgbClr val="000000"/>
              </a:solidFill>
              <a:ea typeface="ＭＳ Ｐゴシック"/>
              <a:cs typeface="ＭＳ Ｐゴシック"/>
            </a:endParaRPr>
          </a:p>
        </p:txBody>
      </p:sp>
      <p:sp>
        <p:nvSpPr>
          <p:cNvPr id="165" name="Rectangle 6968"/>
          <p:cNvSpPr>
            <a:spLocks noChangeArrowheads="1"/>
          </p:cNvSpPr>
          <p:nvPr/>
        </p:nvSpPr>
        <p:spPr bwMode="auto">
          <a:xfrm>
            <a:off x="1949450" y="1843227"/>
            <a:ext cx="33338" cy="122237"/>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ea typeface="ＭＳ Ｐゴシック"/>
                <a:cs typeface="ＭＳ Ｐゴシック"/>
              </a:rPr>
              <a:t>(</a:t>
            </a:r>
            <a:endParaRPr lang="en-US" sz="2000" b="1">
              <a:solidFill>
                <a:srgbClr val="000000"/>
              </a:solidFill>
              <a:ea typeface="ＭＳ Ｐゴシック"/>
              <a:cs typeface="ＭＳ Ｐゴシック"/>
            </a:endParaRPr>
          </a:p>
        </p:txBody>
      </p:sp>
      <p:sp>
        <p:nvSpPr>
          <p:cNvPr id="166" name="Rectangle 6969"/>
          <p:cNvSpPr>
            <a:spLocks noChangeArrowheads="1"/>
          </p:cNvSpPr>
          <p:nvPr/>
        </p:nvSpPr>
        <p:spPr bwMode="auto">
          <a:xfrm>
            <a:off x="1982788" y="1843227"/>
            <a:ext cx="50800" cy="122237"/>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ea typeface="ＭＳ Ｐゴシック"/>
                <a:cs typeface="ＭＳ Ｐゴシック"/>
              </a:rPr>
              <a:t>s</a:t>
            </a:r>
            <a:endParaRPr lang="en-US" sz="2000" b="1">
              <a:solidFill>
                <a:srgbClr val="000000"/>
              </a:solidFill>
              <a:ea typeface="ＭＳ Ｐゴシック"/>
              <a:cs typeface="ＭＳ Ｐゴシック"/>
            </a:endParaRPr>
          </a:p>
        </p:txBody>
      </p:sp>
      <p:sp>
        <p:nvSpPr>
          <p:cNvPr id="167" name="Rectangle 6970"/>
          <p:cNvSpPr>
            <a:spLocks noChangeArrowheads="1"/>
          </p:cNvSpPr>
          <p:nvPr/>
        </p:nvSpPr>
        <p:spPr bwMode="auto">
          <a:xfrm>
            <a:off x="2030413" y="1843227"/>
            <a:ext cx="33337" cy="122237"/>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ea typeface="ＭＳ Ｐゴシック"/>
                <a:cs typeface="ＭＳ Ｐゴシック"/>
              </a:rPr>
              <a:t>)</a:t>
            </a:r>
            <a:endParaRPr lang="en-US" sz="2000" b="1">
              <a:solidFill>
                <a:srgbClr val="000000"/>
              </a:solidFill>
              <a:ea typeface="ＭＳ Ｐゴシック"/>
              <a:cs typeface="ＭＳ Ｐゴシック"/>
            </a:endParaRPr>
          </a:p>
        </p:txBody>
      </p:sp>
      <p:sp>
        <p:nvSpPr>
          <p:cNvPr id="168" name="Rectangle 6971"/>
          <p:cNvSpPr>
            <a:spLocks noChangeArrowheads="1"/>
          </p:cNvSpPr>
          <p:nvPr/>
        </p:nvSpPr>
        <p:spPr bwMode="auto">
          <a:xfrm>
            <a:off x="1047750" y="1746389"/>
            <a:ext cx="311150" cy="312738"/>
          </a:xfrm>
          <a:prstGeom prst="rect">
            <a:avLst/>
          </a:prstGeom>
          <a:solidFill>
            <a:srgbClr val="FFFFFF"/>
          </a:solidFill>
          <a:ln w="9525">
            <a:noFill/>
            <a:miter lim="800000"/>
            <a:headEnd/>
            <a:tailEnd/>
          </a:ln>
        </p:spPr>
        <p:txBody>
          <a:bodyPr/>
          <a:lstStyle/>
          <a:p>
            <a:pPr eaLnBrk="0" hangingPunct="0"/>
            <a:endParaRPr lang="en-US" sz="2000" b="1">
              <a:solidFill>
                <a:srgbClr val="000000"/>
              </a:solidFill>
              <a:ea typeface="ＭＳ Ｐゴシック"/>
              <a:cs typeface="ＭＳ Ｐゴシック"/>
            </a:endParaRPr>
          </a:p>
        </p:txBody>
      </p:sp>
      <p:sp>
        <p:nvSpPr>
          <p:cNvPr id="169" name="Rectangle 6972"/>
          <p:cNvSpPr>
            <a:spLocks noChangeArrowheads="1"/>
          </p:cNvSpPr>
          <p:nvPr/>
        </p:nvSpPr>
        <p:spPr bwMode="auto">
          <a:xfrm>
            <a:off x="1047750" y="1746389"/>
            <a:ext cx="311150" cy="312738"/>
          </a:xfrm>
          <a:prstGeom prst="rect">
            <a:avLst/>
          </a:prstGeom>
          <a:noFill/>
          <a:ln w="3175">
            <a:solidFill>
              <a:srgbClr val="000000"/>
            </a:solidFill>
            <a:miter lim="800000"/>
            <a:headEnd/>
            <a:tailEnd/>
          </a:ln>
        </p:spPr>
        <p:txBody>
          <a:bodyPr/>
          <a:lstStyle/>
          <a:p>
            <a:pPr eaLnBrk="0" hangingPunct="0"/>
            <a:endParaRPr lang="en-US" sz="2000" b="1">
              <a:solidFill>
                <a:srgbClr val="000000"/>
              </a:solidFill>
              <a:ea typeface="ＭＳ Ｐゴシック"/>
              <a:cs typeface="ＭＳ Ｐゴシック"/>
            </a:endParaRPr>
          </a:p>
        </p:txBody>
      </p:sp>
      <p:sp>
        <p:nvSpPr>
          <p:cNvPr id="170" name="Rectangle 6973"/>
          <p:cNvSpPr>
            <a:spLocks noChangeArrowheads="1"/>
          </p:cNvSpPr>
          <p:nvPr/>
        </p:nvSpPr>
        <p:spPr bwMode="auto">
          <a:xfrm>
            <a:off x="1109663" y="1843227"/>
            <a:ext cx="73025" cy="122237"/>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ea typeface="ＭＳ Ｐゴシック"/>
                <a:cs typeface="ＭＳ Ｐゴシック"/>
              </a:rPr>
              <a:t>U</a:t>
            </a:r>
            <a:endParaRPr lang="en-US" sz="2000" b="1">
              <a:solidFill>
                <a:srgbClr val="000000"/>
              </a:solidFill>
              <a:ea typeface="ＭＳ Ｐゴシック"/>
              <a:cs typeface="ＭＳ Ｐゴシック"/>
            </a:endParaRPr>
          </a:p>
        </p:txBody>
      </p:sp>
      <p:sp>
        <p:nvSpPr>
          <p:cNvPr id="171" name="Rectangle 6974"/>
          <p:cNvSpPr>
            <a:spLocks noChangeArrowheads="1"/>
          </p:cNvSpPr>
          <p:nvPr/>
        </p:nvSpPr>
        <p:spPr bwMode="auto">
          <a:xfrm>
            <a:off x="1181100" y="1843227"/>
            <a:ext cx="33338" cy="122237"/>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ea typeface="ＭＳ Ｐゴシック"/>
                <a:cs typeface="ＭＳ Ｐゴシック"/>
              </a:rPr>
              <a:t>(</a:t>
            </a:r>
            <a:endParaRPr lang="en-US" sz="2000" b="1">
              <a:solidFill>
                <a:srgbClr val="000000"/>
              </a:solidFill>
              <a:ea typeface="ＭＳ Ｐゴシック"/>
              <a:cs typeface="ＭＳ Ｐゴシック"/>
            </a:endParaRPr>
          </a:p>
        </p:txBody>
      </p:sp>
      <p:sp>
        <p:nvSpPr>
          <p:cNvPr id="172" name="Rectangle 6975"/>
          <p:cNvSpPr>
            <a:spLocks noChangeArrowheads="1"/>
          </p:cNvSpPr>
          <p:nvPr/>
        </p:nvSpPr>
        <p:spPr bwMode="auto">
          <a:xfrm>
            <a:off x="1214438" y="1843227"/>
            <a:ext cx="50800" cy="122237"/>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ea typeface="ＭＳ Ｐゴシック"/>
                <a:cs typeface="ＭＳ Ｐゴシック"/>
              </a:rPr>
              <a:t>s</a:t>
            </a:r>
            <a:endParaRPr lang="en-US" sz="2000" b="1">
              <a:solidFill>
                <a:srgbClr val="000000"/>
              </a:solidFill>
              <a:ea typeface="ＭＳ Ｐゴシック"/>
              <a:cs typeface="ＭＳ Ｐゴシック"/>
            </a:endParaRPr>
          </a:p>
        </p:txBody>
      </p:sp>
      <p:sp>
        <p:nvSpPr>
          <p:cNvPr id="173" name="Rectangle 6976"/>
          <p:cNvSpPr>
            <a:spLocks noChangeArrowheads="1"/>
          </p:cNvSpPr>
          <p:nvPr/>
        </p:nvSpPr>
        <p:spPr bwMode="auto">
          <a:xfrm>
            <a:off x="1262063" y="1843227"/>
            <a:ext cx="33337" cy="122237"/>
          </a:xfrm>
          <a:prstGeom prst="rect">
            <a:avLst/>
          </a:prstGeom>
          <a:noFill/>
          <a:ln w="9525">
            <a:noFill/>
            <a:miter lim="800000"/>
            <a:headEnd/>
            <a:tailEnd/>
          </a:ln>
        </p:spPr>
        <p:txBody>
          <a:bodyPr wrap="none" lIns="0" tIns="0" rIns="0" bIns="0">
            <a:spAutoFit/>
          </a:bodyPr>
          <a:lstStyle/>
          <a:p>
            <a:pPr eaLnBrk="0" hangingPunct="0"/>
            <a:r>
              <a:rPr lang="en-US" sz="800">
                <a:solidFill>
                  <a:srgbClr val="000000"/>
                </a:solidFill>
                <a:ea typeface="ＭＳ Ｐゴシック"/>
                <a:cs typeface="ＭＳ Ｐゴシック"/>
              </a:rPr>
              <a:t>)</a:t>
            </a:r>
            <a:endParaRPr lang="en-US" sz="2000" b="1">
              <a:solidFill>
                <a:srgbClr val="000000"/>
              </a:solidFill>
              <a:ea typeface="ＭＳ Ｐゴシック"/>
              <a:cs typeface="ＭＳ Ｐゴシック"/>
            </a:endParaRPr>
          </a:p>
        </p:txBody>
      </p:sp>
      <p:sp>
        <p:nvSpPr>
          <p:cNvPr id="174" name="Line 1750"/>
          <p:cNvSpPr>
            <a:spLocks noChangeShapeType="1"/>
          </p:cNvSpPr>
          <p:nvPr/>
        </p:nvSpPr>
        <p:spPr bwMode="auto">
          <a:xfrm>
            <a:off x="1643063" y="1901964"/>
            <a:ext cx="174625" cy="0"/>
          </a:xfrm>
          <a:prstGeom prst="line">
            <a:avLst/>
          </a:prstGeom>
          <a:noFill/>
          <a:ln w="3175">
            <a:solidFill>
              <a:srgbClr val="000000"/>
            </a:solidFill>
            <a:round/>
            <a:headEnd/>
            <a:tailEnd/>
          </a:ln>
        </p:spPr>
        <p:txBody>
          <a:bodyPr/>
          <a:lstStyle/>
          <a:p>
            <a:endParaRPr lang="en-US"/>
          </a:p>
        </p:txBody>
      </p:sp>
      <p:sp>
        <p:nvSpPr>
          <p:cNvPr id="175" name="Freeform 6978"/>
          <p:cNvSpPr>
            <a:spLocks/>
          </p:cNvSpPr>
          <p:nvPr/>
        </p:nvSpPr>
        <p:spPr bwMode="auto">
          <a:xfrm>
            <a:off x="1771650" y="1857514"/>
            <a:ext cx="46038" cy="90488"/>
          </a:xfrm>
          <a:custGeom>
            <a:avLst/>
            <a:gdLst>
              <a:gd name="T0" fmla="*/ 0 w 30"/>
              <a:gd name="T1" fmla="*/ 2147483647 h 60"/>
              <a:gd name="T2" fmla="*/ 2147483647 w 30"/>
              <a:gd name="T3" fmla="*/ 2147483647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176" name="Line 1752"/>
          <p:cNvSpPr>
            <a:spLocks noChangeShapeType="1"/>
          </p:cNvSpPr>
          <p:nvPr/>
        </p:nvSpPr>
        <p:spPr bwMode="auto">
          <a:xfrm>
            <a:off x="1358900" y="1901964"/>
            <a:ext cx="136525" cy="0"/>
          </a:xfrm>
          <a:prstGeom prst="line">
            <a:avLst/>
          </a:prstGeom>
          <a:noFill/>
          <a:ln w="3175">
            <a:solidFill>
              <a:srgbClr val="000000"/>
            </a:solidFill>
            <a:round/>
            <a:headEnd/>
            <a:tailEnd/>
          </a:ln>
        </p:spPr>
        <p:txBody>
          <a:bodyPr/>
          <a:lstStyle/>
          <a:p>
            <a:endParaRPr lang="en-US"/>
          </a:p>
        </p:txBody>
      </p:sp>
      <p:sp>
        <p:nvSpPr>
          <p:cNvPr id="177" name="Freeform 6980"/>
          <p:cNvSpPr>
            <a:spLocks/>
          </p:cNvSpPr>
          <p:nvPr/>
        </p:nvSpPr>
        <p:spPr bwMode="auto">
          <a:xfrm>
            <a:off x="1450975" y="1857514"/>
            <a:ext cx="44450" cy="90488"/>
          </a:xfrm>
          <a:custGeom>
            <a:avLst/>
            <a:gdLst>
              <a:gd name="T0" fmla="*/ 0 w 30"/>
              <a:gd name="T1" fmla="*/ 2147483647 h 60"/>
              <a:gd name="T2" fmla="*/ 2147483647 w 30"/>
              <a:gd name="T3" fmla="*/ 2147483647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178" name="Freeform 6981"/>
          <p:cNvSpPr>
            <a:spLocks/>
          </p:cNvSpPr>
          <p:nvPr/>
        </p:nvSpPr>
        <p:spPr bwMode="auto">
          <a:xfrm>
            <a:off x="2119313" y="1901964"/>
            <a:ext cx="120650" cy="0"/>
          </a:xfrm>
          <a:custGeom>
            <a:avLst/>
            <a:gdLst>
              <a:gd name="T0" fmla="*/ 0 w 80"/>
              <a:gd name="T1" fmla="*/ 2147483647 w 80"/>
              <a:gd name="T2" fmla="*/ 2147483647 w 80"/>
              <a:gd name="T3" fmla="*/ 2147483647 w 80"/>
              <a:gd name="T4" fmla="*/ 0 60000 65536"/>
              <a:gd name="T5" fmla="*/ 0 60000 65536"/>
              <a:gd name="T6" fmla="*/ 0 60000 65536"/>
              <a:gd name="T7" fmla="*/ 0 60000 65536"/>
              <a:gd name="T8" fmla="*/ 0 w 80"/>
              <a:gd name="T9" fmla="*/ 80 w 80"/>
            </a:gdLst>
            <a:ahLst/>
            <a:cxnLst>
              <a:cxn ang="T4">
                <a:pos x="T0" y="0"/>
              </a:cxn>
              <a:cxn ang="T5">
                <a:pos x="T1" y="0"/>
              </a:cxn>
              <a:cxn ang="T6">
                <a:pos x="T2" y="0"/>
              </a:cxn>
              <a:cxn ang="T7">
                <a:pos x="T3" y="0"/>
              </a:cxn>
            </a:cxnLst>
            <a:rect l="T8" t="0" r="T9" b="0"/>
            <a:pathLst>
              <a:path w="80">
                <a:moveTo>
                  <a:pt x="0" y="0"/>
                </a:moveTo>
                <a:lnTo>
                  <a:pt x="48" y="0"/>
                </a:lnTo>
                <a:lnTo>
                  <a:pt x="80" y="0"/>
                </a:lnTo>
              </a:path>
            </a:pathLst>
          </a:custGeom>
          <a:noFill/>
          <a:ln w="3175">
            <a:solidFill>
              <a:srgbClr val="000000"/>
            </a:solidFill>
            <a:round/>
            <a:headEnd/>
            <a:tailEnd/>
          </a:ln>
        </p:spPr>
        <p:txBody>
          <a:bodyPr/>
          <a:lstStyle/>
          <a:p>
            <a:endParaRPr lang="en-US"/>
          </a:p>
        </p:txBody>
      </p:sp>
      <p:sp>
        <p:nvSpPr>
          <p:cNvPr id="179" name="Freeform 6982"/>
          <p:cNvSpPr>
            <a:spLocks/>
          </p:cNvSpPr>
          <p:nvPr/>
        </p:nvSpPr>
        <p:spPr bwMode="auto">
          <a:xfrm>
            <a:off x="2195513" y="1857514"/>
            <a:ext cx="44450" cy="88900"/>
          </a:xfrm>
          <a:custGeom>
            <a:avLst/>
            <a:gdLst>
              <a:gd name="T0" fmla="*/ 0 w 30"/>
              <a:gd name="T1" fmla="*/ 2147483647 h 59"/>
              <a:gd name="T2" fmla="*/ 2147483647 w 30"/>
              <a:gd name="T3" fmla="*/ 2147483647 h 59"/>
              <a:gd name="T4" fmla="*/ 0 w 30"/>
              <a:gd name="T5" fmla="*/ 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30" y="30"/>
                </a:lnTo>
                <a:lnTo>
                  <a:pt x="0" y="0"/>
                </a:lnTo>
              </a:path>
            </a:pathLst>
          </a:custGeom>
          <a:noFill/>
          <a:ln w="3175">
            <a:solidFill>
              <a:srgbClr val="000000"/>
            </a:solidFill>
            <a:round/>
            <a:headEnd/>
            <a:tailEnd/>
          </a:ln>
        </p:spPr>
        <p:txBody>
          <a:bodyPr/>
          <a:lstStyle/>
          <a:p>
            <a:endParaRPr lang="en-US"/>
          </a:p>
        </p:txBody>
      </p:sp>
      <p:sp>
        <p:nvSpPr>
          <p:cNvPr id="180" name="Line 1756"/>
          <p:cNvSpPr>
            <a:spLocks noChangeShapeType="1"/>
          </p:cNvSpPr>
          <p:nvPr/>
        </p:nvSpPr>
        <p:spPr bwMode="auto">
          <a:xfrm>
            <a:off x="2587625" y="1901964"/>
            <a:ext cx="176213" cy="0"/>
          </a:xfrm>
          <a:prstGeom prst="line">
            <a:avLst/>
          </a:prstGeom>
          <a:noFill/>
          <a:ln w="3175">
            <a:solidFill>
              <a:schemeClr val="tx1"/>
            </a:solidFill>
            <a:round/>
            <a:headEnd/>
            <a:tailEnd/>
          </a:ln>
        </p:spPr>
        <p:txBody>
          <a:bodyPr/>
          <a:lstStyle/>
          <a:p>
            <a:endParaRPr lang="en-US"/>
          </a:p>
        </p:txBody>
      </p:sp>
      <p:sp>
        <p:nvSpPr>
          <p:cNvPr id="181" name="Freeform 6984"/>
          <p:cNvSpPr>
            <a:spLocks/>
          </p:cNvSpPr>
          <p:nvPr/>
        </p:nvSpPr>
        <p:spPr bwMode="auto">
          <a:xfrm>
            <a:off x="2719388" y="1857514"/>
            <a:ext cx="44450" cy="88900"/>
          </a:xfrm>
          <a:custGeom>
            <a:avLst/>
            <a:gdLst>
              <a:gd name="T0" fmla="*/ 0 w 30"/>
              <a:gd name="T1" fmla="*/ 2147483647 h 59"/>
              <a:gd name="T2" fmla="*/ 2147483647 w 30"/>
              <a:gd name="T3" fmla="*/ 2147483647 h 59"/>
              <a:gd name="T4" fmla="*/ 0 w 30"/>
              <a:gd name="T5" fmla="*/ 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30" y="30"/>
                </a:lnTo>
                <a:lnTo>
                  <a:pt x="0" y="0"/>
                </a:lnTo>
              </a:path>
            </a:pathLst>
          </a:custGeom>
          <a:noFill/>
          <a:ln w="3175">
            <a:solidFill>
              <a:schemeClr val="tx1"/>
            </a:solidFill>
            <a:round/>
            <a:headEnd/>
            <a:tailEnd/>
          </a:ln>
        </p:spPr>
        <p:txBody>
          <a:bodyPr/>
          <a:lstStyle/>
          <a:p>
            <a:endParaRPr lang="en-US"/>
          </a:p>
        </p:txBody>
      </p:sp>
      <p:sp>
        <p:nvSpPr>
          <p:cNvPr id="182" name="Freeform 6985"/>
          <p:cNvSpPr>
            <a:spLocks/>
          </p:cNvSpPr>
          <p:nvPr/>
        </p:nvSpPr>
        <p:spPr bwMode="auto">
          <a:xfrm>
            <a:off x="1570038" y="1974989"/>
            <a:ext cx="1268412" cy="225425"/>
          </a:xfrm>
          <a:custGeom>
            <a:avLst/>
            <a:gdLst>
              <a:gd name="T0" fmla="*/ 2147483647 w 842"/>
              <a:gd name="T1" fmla="*/ 0 h 150"/>
              <a:gd name="T2" fmla="*/ 2147483647 w 842"/>
              <a:gd name="T3" fmla="*/ 2147483647 h 150"/>
              <a:gd name="T4" fmla="*/ 0 w 842"/>
              <a:gd name="T5" fmla="*/ 2147483647 h 150"/>
              <a:gd name="T6" fmla="*/ 0 w 842"/>
              <a:gd name="T7" fmla="*/ 2147483647 h 150"/>
              <a:gd name="T8" fmla="*/ 0 60000 65536"/>
              <a:gd name="T9" fmla="*/ 0 60000 65536"/>
              <a:gd name="T10" fmla="*/ 0 60000 65536"/>
              <a:gd name="T11" fmla="*/ 0 60000 65536"/>
              <a:gd name="T12" fmla="*/ 0 w 842"/>
              <a:gd name="T13" fmla="*/ 0 h 150"/>
              <a:gd name="T14" fmla="*/ 842 w 842"/>
              <a:gd name="T15" fmla="*/ 150 h 150"/>
            </a:gdLst>
            <a:ahLst/>
            <a:cxnLst>
              <a:cxn ang="T8">
                <a:pos x="T0" y="T1"/>
              </a:cxn>
              <a:cxn ang="T9">
                <a:pos x="T2" y="T3"/>
              </a:cxn>
              <a:cxn ang="T10">
                <a:pos x="T4" y="T5"/>
              </a:cxn>
              <a:cxn ang="T11">
                <a:pos x="T6" y="T7"/>
              </a:cxn>
            </a:cxnLst>
            <a:rect l="T12" t="T13" r="T14" b="T15"/>
            <a:pathLst>
              <a:path w="842" h="150">
                <a:moveTo>
                  <a:pt x="842" y="0"/>
                </a:moveTo>
                <a:lnTo>
                  <a:pt x="842" y="150"/>
                </a:lnTo>
                <a:lnTo>
                  <a:pt x="0" y="150"/>
                </a:lnTo>
                <a:lnTo>
                  <a:pt x="0" y="1"/>
                </a:lnTo>
              </a:path>
            </a:pathLst>
          </a:custGeom>
          <a:noFill/>
          <a:ln w="3175">
            <a:solidFill>
              <a:srgbClr val="000000"/>
            </a:solidFill>
            <a:round/>
            <a:headEnd/>
            <a:tailEnd/>
          </a:ln>
        </p:spPr>
        <p:txBody>
          <a:bodyPr/>
          <a:lstStyle/>
          <a:p>
            <a:endParaRPr lang="en-US"/>
          </a:p>
        </p:txBody>
      </p:sp>
      <p:sp>
        <p:nvSpPr>
          <p:cNvPr id="183" name="Freeform 6986"/>
          <p:cNvSpPr>
            <a:spLocks/>
          </p:cNvSpPr>
          <p:nvPr/>
        </p:nvSpPr>
        <p:spPr bwMode="auto">
          <a:xfrm>
            <a:off x="1524000" y="1976577"/>
            <a:ext cx="88900" cy="44450"/>
          </a:xfrm>
          <a:custGeom>
            <a:avLst/>
            <a:gdLst>
              <a:gd name="T0" fmla="*/ 2147483647 w 59"/>
              <a:gd name="T1" fmla="*/ 2147483647 h 30"/>
              <a:gd name="T2" fmla="*/ 2147483647 w 59"/>
              <a:gd name="T3" fmla="*/ 0 h 30"/>
              <a:gd name="T4" fmla="*/ 0 w 59"/>
              <a:gd name="T5" fmla="*/ 2147483647 h 30"/>
              <a:gd name="T6" fmla="*/ 0 60000 65536"/>
              <a:gd name="T7" fmla="*/ 0 60000 65536"/>
              <a:gd name="T8" fmla="*/ 0 60000 65536"/>
              <a:gd name="T9" fmla="*/ 0 w 59"/>
              <a:gd name="T10" fmla="*/ 0 h 30"/>
              <a:gd name="T11" fmla="*/ 59 w 59"/>
              <a:gd name="T12" fmla="*/ 30 h 30"/>
            </a:gdLst>
            <a:ahLst/>
            <a:cxnLst>
              <a:cxn ang="T6">
                <a:pos x="T0" y="T1"/>
              </a:cxn>
              <a:cxn ang="T7">
                <a:pos x="T2" y="T3"/>
              </a:cxn>
              <a:cxn ang="T8">
                <a:pos x="T4" y="T5"/>
              </a:cxn>
            </a:cxnLst>
            <a:rect l="T9" t="T10" r="T11" b="T12"/>
            <a:pathLst>
              <a:path w="59" h="30">
                <a:moveTo>
                  <a:pt x="59" y="30"/>
                </a:moveTo>
                <a:lnTo>
                  <a:pt x="30" y="0"/>
                </a:lnTo>
                <a:lnTo>
                  <a:pt x="0" y="30"/>
                </a:lnTo>
              </a:path>
            </a:pathLst>
          </a:custGeom>
          <a:noFill/>
          <a:ln w="3175">
            <a:solidFill>
              <a:srgbClr val="000000"/>
            </a:solidFill>
            <a:round/>
            <a:headEnd/>
            <a:tailEnd/>
          </a:ln>
        </p:spPr>
        <p:txBody>
          <a:bodyPr/>
          <a:lstStyle/>
          <a:p>
            <a:endParaRPr lang="en-US"/>
          </a:p>
        </p:txBody>
      </p:sp>
      <p:sp>
        <p:nvSpPr>
          <p:cNvPr id="184" name="Freeform 6987"/>
          <p:cNvSpPr>
            <a:spLocks/>
          </p:cNvSpPr>
          <p:nvPr/>
        </p:nvSpPr>
        <p:spPr bwMode="auto">
          <a:xfrm>
            <a:off x="909638" y="1901964"/>
            <a:ext cx="138112" cy="15875"/>
          </a:xfrm>
          <a:custGeom>
            <a:avLst/>
            <a:gdLst>
              <a:gd name="T0" fmla="*/ 0 w 91"/>
              <a:gd name="T1" fmla="*/ 2147483647 h 10"/>
              <a:gd name="T2" fmla="*/ 0 w 91"/>
              <a:gd name="T3" fmla="*/ 0 h 10"/>
              <a:gd name="T4" fmla="*/ 2147483647 w 91"/>
              <a:gd name="T5" fmla="*/ 0 h 10"/>
              <a:gd name="T6" fmla="*/ 0 60000 65536"/>
              <a:gd name="T7" fmla="*/ 0 60000 65536"/>
              <a:gd name="T8" fmla="*/ 0 60000 65536"/>
              <a:gd name="T9" fmla="*/ 0 w 91"/>
              <a:gd name="T10" fmla="*/ 0 h 10"/>
              <a:gd name="T11" fmla="*/ 91 w 91"/>
              <a:gd name="T12" fmla="*/ 10 h 10"/>
            </a:gdLst>
            <a:ahLst/>
            <a:cxnLst>
              <a:cxn ang="T6">
                <a:pos x="T0" y="T1"/>
              </a:cxn>
              <a:cxn ang="T7">
                <a:pos x="T2" y="T3"/>
              </a:cxn>
              <a:cxn ang="T8">
                <a:pos x="T4" y="T5"/>
              </a:cxn>
            </a:cxnLst>
            <a:rect l="T9" t="T10" r="T11" b="T12"/>
            <a:pathLst>
              <a:path w="91" h="10">
                <a:moveTo>
                  <a:pt x="0" y="10"/>
                </a:moveTo>
                <a:lnTo>
                  <a:pt x="0" y="0"/>
                </a:lnTo>
                <a:lnTo>
                  <a:pt x="91" y="0"/>
                </a:lnTo>
              </a:path>
            </a:pathLst>
          </a:custGeom>
          <a:noFill/>
          <a:ln w="3175">
            <a:solidFill>
              <a:srgbClr val="000000"/>
            </a:solidFill>
            <a:round/>
            <a:headEnd/>
            <a:tailEnd/>
          </a:ln>
        </p:spPr>
        <p:txBody>
          <a:bodyPr/>
          <a:lstStyle/>
          <a:p>
            <a:endParaRPr lang="en-US"/>
          </a:p>
        </p:txBody>
      </p:sp>
      <p:sp>
        <p:nvSpPr>
          <p:cNvPr id="185" name="Freeform 6988"/>
          <p:cNvSpPr>
            <a:spLocks/>
          </p:cNvSpPr>
          <p:nvPr/>
        </p:nvSpPr>
        <p:spPr bwMode="auto">
          <a:xfrm>
            <a:off x="1001713" y="1857514"/>
            <a:ext cx="46037" cy="90488"/>
          </a:xfrm>
          <a:custGeom>
            <a:avLst/>
            <a:gdLst>
              <a:gd name="T0" fmla="*/ 0 w 30"/>
              <a:gd name="T1" fmla="*/ 2147483647 h 60"/>
              <a:gd name="T2" fmla="*/ 2147483647 w 30"/>
              <a:gd name="T3" fmla="*/ 2147483647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186" name="Rectangle 6989"/>
          <p:cNvSpPr>
            <a:spLocks noChangeArrowheads="1"/>
          </p:cNvSpPr>
          <p:nvPr/>
        </p:nvSpPr>
        <p:spPr bwMode="auto">
          <a:xfrm>
            <a:off x="1109663" y="1311414"/>
            <a:ext cx="1663700" cy="450850"/>
          </a:xfrm>
          <a:prstGeom prst="rect">
            <a:avLst/>
          </a:prstGeom>
          <a:noFill/>
          <a:ln w="9525">
            <a:noFill/>
            <a:miter lim="800000"/>
            <a:headEnd/>
            <a:tailEnd/>
          </a:ln>
        </p:spPr>
        <p:txBody>
          <a:bodyPr/>
          <a:lstStyle/>
          <a:p>
            <a:r>
              <a:rPr lang="en-US" sz="1200" b="1">
                <a:solidFill>
                  <a:srgbClr val="FFFFFF"/>
                </a:solidFill>
                <a:ea typeface="ＭＳ Ｐゴシック"/>
                <a:cs typeface="ＭＳ Ｐゴシック"/>
              </a:rPr>
              <a:t>Matlab, C++ </a:t>
            </a:r>
          </a:p>
          <a:p>
            <a:pPr eaLnBrk="0" hangingPunct="0"/>
            <a:endParaRPr lang="en-US" sz="1200" b="1">
              <a:solidFill>
                <a:srgbClr val="000000"/>
              </a:solidFill>
              <a:ea typeface="ＭＳ Ｐゴシック"/>
              <a:cs typeface="ＭＳ Ｐゴシック"/>
            </a:endParaRPr>
          </a:p>
        </p:txBody>
      </p:sp>
      <p:sp>
        <p:nvSpPr>
          <p:cNvPr id="187" name="Text Box 122"/>
          <p:cNvSpPr txBox="1">
            <a:spLocks noChangeArrowheads="1"/>
          </p:cNvSpPr>
          <p:nvPr/>
        </p:nvSpPr>
        <p:spPr bwMode="auto">
          <a:xfrm>
            <a:off x="185738" y="3484702"/>
            <a:ext cx="1276350" cy="785812"/>
          </a:xfrm>
          <a:prstGeom prst="rect">
            <a:avLst/>
          </a:prstGeom>
          <a:noFill/>
          <a:ln w="9525">
            <a:solidFill>
              <a:schemeClr val="tx1"/>
            </a:solidFill>
            <a:miter lim="800000"/>
            <a:headEnd/>
            <a:tailEnd/>
          </a:ln>
        </p:spPr>
        <p:txBody>
          <a:bodyPr>
            <a:spAutoFit/>
          </a:bodyPr>
          <a:lstStyle/>
          <a:p>
            <a:pPr>
              <a:tabLst>
                <a:tab pos="800100" algn="r"/>
              </a:tabLst>
            </a:pPr>
            <a:r>
              <a:rPr lang="en-US" sz="900" b="1">
                <a:solidFill>
                  <a:srgbClr val="000000"/>
                </a:solidFill>
                <a:ea typeface="ＭＳ Ｐゴシック"/>
                <a:cs typeface="ＭＳ Ｐゴシック"/>
              </a:rPr>
              <a:t>Legend</a:t>
            </a:r>
          </a:p>
          <a:p>
            <a:pPr>
              <a:tabLst>
                <a:tab pos="800100" algn="r"/>
              </a:tabLst>
            </a:pPr>
            <a:endParaRPr lang="en-US" sz="900">
              <a:solidFill>
                <a:srgbClr val="000000"/>
              </a:solidFill>
              <a:ea typeface="ＭＳ Ｐゴシック"/>
              <a:cs typeface="ＭＳ Ｐゴシック"/>
            </a:endParaRPr>
          </a:p>
          <a:p>
            <a:pPr>
              <a:tabLst>
                <a:tab pos="800100" algn="r"/>
              </a:tabLst>
            </a:pPr>
            <a:endParaRPr lang="en-US" sz="900">
              <a:solidFill>
                <a:srgbClr val="000000"/>
              </a:solidFill>
              <a:ea typeface="ＭＳ Ｐゴシック"/>
              <a:cs typeface="ＭＳ Ｐゴシック"/>
            </a:endParaRPr>
          </a:p>
          <a:p>
            <a:pPr>
              <a:tabLst>
                <a:tab pos="800100" algn="r"/>
              </a:tabLst>
            </a:pPr>
            <a:endParaRPr lang="en-US" sz="900">
              <a:solidFill>
                <a:srgbClr val="000000"/>
              </a:solidFill>
              <a:ea typeface="ＭＳ Ｐゴシック"/>
              <a:cs typeface="ＭＳ Ｐゴシック"/>
            </a:endParaRPr>
          </a:p>
          <a:p>
            <a:pPr>
              <a:tabLst>
                <a:tab pos="800100" algn="r"/>
              </a:tabLst>
            </a:pPr>
            <a:r>
              <a:rPr lang="en-US" sz="900">
                <a:solidFill>
                  <a:srgbClr val="000000"/>
                </a:solidFill>
                <a:ea typeface="ＭＳ Ｐゴシック"/>
                <a:cs typeface="ＭＳ Ｐゴシック"/>
              </a:rPr>
              <a:t>	</a:t>
            </a:r>
          </a:p>
        </p:txBody>
      </p:sp>
      <p:sp>
        <p:nvSpPr>
          <p:cNvPr id="188" name="Rectangle 6937"/>
          <p:cNvSpPr>
            <a:spLocks noChangeArrowheads="1"/>
          </p:cNvSpPr>
          <p:nvPr/>
        </p:nvSpPr>
        <p:spPr bwMode="auto">
          <a:xfrm>
            <a:off x="776288" y="3711714"/>
            <a:ext cx="636587" cy="95250"/>
          </a:xfrm>
          <a:prstGeom prst="rect">
            <a:avLst/>
          </a:prstGeom>
          <a:solidFill>
            <a:srgbClr val="58778D"/>
          </a:solidFill>
          <a:ln w="9525">
            <a:noFill/>
            <a:miter lim="800000"/>
            <a:headEnd/>
            <a:tailEnd/>
          </a:ln>
        </p:spPr>
        <p:txBody>
          <a:bodyPr/>
          <a:lstStyle/>
          <a:p>
            <a:pPr eaLnBrk="0" hangingPunct="0"/>
            <a:endParaRPr lang="en-US" sz="1200" b="1">
              <a:solidFill>
                <a:srgbClr val="000000"/>
              </a:solidFill>
              <a:latin typeface="Times New Roman" pitchFamily="18" charset="0"/>
              <a:ea typeface="ＭＳ Ｐゴシック"/>
              <a:cs typeface="ＭＳ Ｐゴシック"/>
            </a:endParaRPr>
          </a:p>
        </p:txBody>
      </p:sp>
      <p:sp>
        <p:nvSpPr>
          <p:cNvPr id="189" name="Rectangle 6938"/>
          <p:cNvSpPr>
            <a:spLocks noChangeArrowheads="1"/>
          </p:cNvSpPr>
          <p:nvPr/>
        </p:nvSpPr>
        <p:spPr bwMode="auto">
          <a:xfrm>
            <a:off x="777875" y="3840302"/>
            <a:ext cx="635000" cy="95250"/>
          </a:xfrm>
          <a:prstGeom prst="rect">
            <a:avLst/>
          </a:prstGeom>
          <a:solidFill>
            <a:srgbClr val="8FA75F"/>
          </a:solidFill>
          <a:ln w="9525">
            <a:noFill/>
            <a:miter lim="800000"/>
            <a:headEnd/>
            <a:tailEnd/>
          </a:ln>
        </p:spPr>
        <p:txBody>
          <a:bodyPr/>
          <a:lstStyle/>
          <a:p>
            <a:pPr eaLnBrk="0" hangingPunct="0"/>
            <a:endParaRPr lang="en-US" sz="1200" b="1">
              <a:solidFill>
                <a:srgbClr val="000000"/>
              </a:solidFill>
              <a:latin typeface="Times New Roman" pitchFamily="18" charset="0"/>
              <a:ea typeface="ＭＳ Ｐゴシック"/>
              <a:cs typeface="ＭＳ Ｐゴシック"/>
            </a:endParaRPr>
          </a:p>
        </p:txBody>
      </p:sp>
      <p:sp>
        <p:nvSpPr>
          <p:cNvPr id="190" name="Rectangle 6939"/>
          <p:cNvSpPr>
            <a:spLocks noChangeArrowheads="1"/>
          </p:cNvSpPr>
          <p:nvPr/>
        </p:nvSpPr>
        <p:spPr bwMode="auto">
          <a:xfrm>
            <a:off x="779463" y="4107002"/>
            <a:ext cx="635000" cy="96837"/>
          </a:xfrm>
          <a:prstGeom prst="rect">
            <a:avLst/>
          </a:prstGeom>
          <a:solidFill>
            <a:srgbClr val="F8F465"/>
          </a:solidFill>
          <a:ln w="9525">
            <a:noFill/>
            <a:miter lim="800000"/>
            <a:headEnd/>
            <a:tailEnd/>
          </a:ln>
        </p:spPr>
        <p:txBody>
          <a:bodyPr/>
          <a:lstStyle/>
          <a:p>
            <a:pPr eaLnBrk="0" hangingPunct="0"/>
            <a:endParaRPr lang="en-US" sz="1200" b="1">
              <a:solidFill>
                <a:srgbClr val="000000"/>
              </a:solidFill>
              <a:latin typeface="Times New Roman" pitchFamily="18" charset="0"/>
              <a:ea typeface="ＭＳ Ｐゴシック"/>
              <a:cs typeface="ＭＳ Ｐゴシック"/>
            </a:endParaRPr>
          </a:p>
        </p:txBody>
      </p:sp>
      <p:sp>
        <p:nvSpPr>
          <p:cNvPr id="191" name="Rectangle 6940"/>
          <p:cNvSpPr>
            <a:spLocks noChangeArrowheads="1"/>
          </p:cNvSpPr>
          <p:nvPr/>
        </p:nvSpPr>
        <p:spPr bwMode="auto">
          <a:xfrm>
            <a:off x="779463" y="3978414"/>
            <a:ext cx="636587" cy="96838"/>
          </a:xfrm>
          <a:prstGeom prst="rect">
            <a:avLst/>
          </a:prstGeom>
          <a:solidFill>
            <a:srgbClr val="FFB857"/>
          </a:solidFill>
          <a:ln w="9525">
            <a:noFill/>
            <a:miter lim="800000"/>
            <a:headEnd/>
            <a:tailEnd/>
          </a:ln>
        </p:spPr>
        <p:txBody>
          <a:bodyPr/>
          <a:lstStyle/>
          <a:p>
            <a:pPr eaLnBrk="0" hangingPunct="0"/>
            <a:endParaRPr lang="en-US" sz="1200" b="1">
              <a:solidFill>
                <a:srgbClr val="000000"/>
              </a:solidFill>
              <a:latin typeface="Times New Roman" pitchFamily="18" charset="0"/>
              <a:ea typeface="ＭＳ Ｐゴシック"/>
              <a:cs typeface="ＭＳ Ｐゴシック"/>
            </a:endParaRPr>
          </a:p>
        </p:txBody>
      </p:sp>
      <p:sp>
        <p:nvSpPr>
          <p:cNvPr id="192" name="Rectangle 6941"/>
          <p:cNvSpPr>
            <a:spLocks noChangeArrowheads="1"/>
          </p:cNvSpPr>
          <p:nvPr/>
        </p:nvSpPr>
        <p:spPr bwMode="auto">
          <a:xfrm>
            <a:off x="104775" y="3630752"/>
            <a:ext cx="695325" cy="638175"/>
          </a:xfrm>
          <a:prstGeom prst="rect">
            <a:avLst/>
          </a:prstGeom>
          <a:noFill/>
          <a:ln w="9525">
            <a:noFill/>
            <a:miter lim="800000"/>
            <a:headEnd/>
            <a:tailEnd/>
          </a:ln>
        </p:spPr>
        <p:txBody>
          <a:bodyPr>
            <a:spAutoFit/>
          </a:bodyPr>
          <a:lstStyle/>
          <a:p>
            <a:pPr algn="r">
              <a:tabLst>
                <a:tab pos="800100" algn="r"/>
              </a:tabLst>
            </a:pPr>
            <a:r>
              <a:rPr lang="en-US" sz="900">
                <a:solidFill>
                  <a:srgbClr val="000000"/>
                </a:solidFill>
                <a:ea typeface="ＭＳ Ｐゴシック"/>
                <a:cs typeface="ＭＳ Ｐゴシック"/>
              </a:rPr>
              <a:t>Systems</a:t>
            </a:r>
          </a:p>
          <a:p>
            <a:pPr algn="r">
              <a:tabLst>
                <a:tab pos="800100" algn="r"/>
              </a:tabLst>
            </a:pPr>
            <a:r>
              <a:rPr lang="en-US" sz="900">
                <a:solidFill>
                  <a:srgbClr val="000000"/>
                </a:solidFill>
                <a:ea typeface="ＭＳ Ｐゴシック"/>
                <a:cs typeface="ＭＳ Ｐゴシック"/>
              </a:rPr>
              <a:t>Software</a:t>
            </a:r>
          </a:p>
          <a:p>
            <a:pPr algn="r">
              <a:tabLst>
                <a:tab pos="800100" algn="r"/>
              </a:tabLst>
            </a:pPr>
            <a:r>
              <a:rPr lang="en-US" sz="900">
                <a:solidFill>
                  <a:srgbClr val="000000"/>
                </a:solidFill>
                <a:ea typeface="ＭＳ Ｐゴシック"/>
                <a:cs typeface="ＭＳ Ｐゴシック"/>
              </a:rPr>
              <a:t>Hardware</a:t>
            </a:r>
          </a:p>
          <a:p>
            <a:pPr algn="r">
              <a:tabLst>
                <a:tab pos="800100" algn="r"/>
              </a:tabLst>
            </a:pPr>
            <a:r>
              <a:rPr lang="en-US" sz="900">
                <a:solidFill>
                  <a:srgbClr val="000000"/>
                </a:solidFill>
                <a:ea typeface="ＭＳ Ｐゴシック"/>
                <a:cs typeface="ＭＳ Ｐゴシック"/>
              </a:rPr>
              <a:t>Shared</a:t>
            </a:r>
            <a:endParaRPr lang="en-US">
              <a:ea typeface="ＭＳ Ｐゴシック"/>
              <a:cs typeface="ＭＳ Ｐゴシック"/>
            </a:endParaRPr>
          </a:p>
        </p:txBody>
      </p:sp>
      <p:sp>
        <p:nvSpPr>
          <p:cNvPr id="193" name="Rectangle 6942"/>
          <p:cNvSpPr>
            <a:spLocks noChangeArrowheads="1"/>
          </p:cNvSpPr>
          <p:nvPr/>
        </p:nvSpPr>
        <p:spPr bwMode="auto">
          <a:xfrm>
            <a:off x="1462088" y="3603764"/>
            <a:ext cx="2339975" cy="461963"/>
          </a:xfrm>
          <a:prstGeom prst="rect">
            <a:avLst/>
          </a:prstGeom>
          <a:noFill/>
          <a:ln w="9525">
            <a:noFill/>
            <a:miter lim="800000"/>
            <a:headEnd/>
            <a:tailEnd/>
          </a:ln>
        </p:spPr>
        <p:txBody>
          <a:bodyPr>
            <a:spAutoFit/>
          </a:bodyPr>
          <a:lstStyle/>
          <a:p>
            <a:r>
              <a:rPr lang="en-US" sz="1200" b="1">
                <a:solidFill>
                  <a:srgbClr val="000000"/>
                </a:solidFill>
                <a:ea typeface="ＭＳ Ｐゴシック"/>
                <a:cs typeface="ＭＳ Ｐゴシック"/>
              </a:rPr>
              <a:t>SystemC, Verilog,  ProEngineer, ANSYS</a:t>
            </a:r>
          </a:p>
        </p:txBody>
      </p:sp>
      <p:sp>
        <p:nvSpPr>
          <p:cNvPr id="194" name="Magnetic Disk 1854"/>
          <p:cNvSpPr>
            <a:spLocks noChangeArrowheads="1"/>
          </p:cNvSpPr>
          <p:nvPr/>
        </p:nvSpPr>
        <p:spPr bwMode="auto">
          <a:xfrm>
            <a:off x="4200525" y="1260614"/>
            <a:ext cx="977900" cy="617538"/>
          </a:xfrm>
          <a:prstGeom prst="flowChartMagneticDisk">
            <a:avLst/>
          </a:prstGeom>
          <a:solidFill>
            <a:srgbClr val="F8F465"/>
          </a:solidFill>
          <a:ln w="9525">
            <a:solidFill>
              <a:srgbClr val="000000"/>
            </a:solidFill>
            <a:miter lim="800000"/>
            <a:headEnd/>
            <a:tailEnd/>
          </a:ln>
          <a:effectLst>
            <a:outerShdw dist="38100" dir="2700000" rotWithShape="0">
              <a:srgbClr val="808080">
                <a:alpha val="42999"/>
              </a:srgbClr>
            </a:outerShdw>
          </a:effectLst>
        </p:spPr>
        <p:txBody>
          <a:bodyPr/>
          <a:lstStyle>
            <a:defPPr>
              <a:defRPr lang="en-US"/>
            </a:defPPr>
            <a:lvl1pPr algn="ctr" rtl="0" eaLnBrk="0" fontAlgn="base" hangingPunct="0">
              <a:spcBef>
                <a:spcPct val="0"/>
              </a:spcBef>
              <a:spcAft>
                <a:spcPct val="0"/>
              </a:spcAft>
              <a:defRPr sz="1200" b="1"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1200" b="1"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1200" b="1"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1200" b="1"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1200" b="1" kern="1200">
                <a:solidFill>
                  <a:schemeClr val="tx1"/>
                </a:solidFill>
                <a:latin typeface="Times New Roman" pitchFamily="18" charset="0"/>
                <a:ea typeface="+mn-ea"/>
                <a:cs typeface="+mn-cs"/>
              </a:defRPr>
            </a:lvl5pPr>
            <a:lvl6pPr marL="2286000" algn="l" defTabSz="914400" rtl="0" eaLnBrk="1" latinLnBrk="0" hangingPunct="1">
              <a:defRPr sz="1200" b="1" kern="1200">
                <a:solidFill>
                  <a:schemeClr val="tx1"/>
                </a:solidFill>
                <a:latin typeface="Times New Roman" pitchFamily="18" charset="0"/>
                <a:ea typeface="+mn-ea"/>
                <a:cs typeface="+mn-cs"/>
              </a:defRPr>
            </a:lvl6pPr>
            <a:lvl7pPr marL="2743200" algn="l" defTabSz="914400" rtl="0" eaLnBrk="1" latinLnBrk="0" hangingPunct="1">
              <a:defRPr sz="1200" b="1" kern="1200">
                <a:solidFill>
                  <a:schemeClr val="tx1"/>
                </a:solidFill>
                <a:latin typeface="Times New Roman" pitchFamily="18" charset="0"/>
                <a:ea typeface="+mn-ea"/>
                <a:cs typeface="+mn-cs"/>
              </a:defRPr>
            </a:lvl7pPr>
            <a:lvl8pPr marL="3200400" algn="l" defTabSz="914400" rtl="0" eaLnBrk="1" latinLnBrk="0" hangingPunct="1">
              <a:defRPr sz="1200" b="1" kern="1200">
                <a:solidFill>
                  <a:schemeClr val="tx1"/>
                </a:solidFill>
                <a:latin typeface="Times New Roman" pitchFamily="18" charset="0"/>
                <a:ea typeface="+mn-ea"/>
                <a:cs typeface="+mn-cs"/>
              </a:defRPr>
            </a:lvl8pPr>
            <a:lvl9pPr marL="3657600" algn="l" defTabSz="914400" rtl="0" eaLnBrk="1" latinLnBrk="0" hangingPunct="1">
              <a:defRPr sz="1200" b="1" kern="1200">
                <a:solidFill>
                  <a:schemeClr val="tx1"/>
                </a:solidFill>
                <a:latin typeface="Times New Roman" pitchFamily="18" charset="0"/>
                <a:ea typeface="+mn-ea"/>
                <a:cs typeface="+mn-cs"/>
              </a:defRPr>
            </a:lvl9pPr>
          </a:lstStyle>
          <a:p>
            <a:pPr>
              <a:defRPr/>
            </a:pPr>
            <a:endParaRPr lang="en-US" dirty="0">
              <a:solidFill>
                <a:srgbClr val="000000"/>
              </a:solidFill>
              <a:latin typeface="Arial" charset="0"/>
              <a:ea typeface="ＭＳ Ｐゴシック" pitchFamily="-110" charset="-128"/>
            </a:endParaRPr>
          </a:p>
        </p:txBody>
      </p:sp>
      <p:sp>
        <p:nvSpPr>
          <p:cNvPr id="195" name="Rectangle 6947"/>
          <p:cNvSpPr>
            <a:spLocks noChangeArrowheads="1"/>
          </p:cNvSpPr>
          <p:nvPr/>
        </p:nvSpPr>
        <p:spPr bwMode="auto">
          <a:xfrm>
            <a:off x="4205288" y="1481277"/>
            <a:ext cx="963612" cy="365125"/>
          </a:xfrm>
          <a:prstGeom prst="rect">
            <a:avLst/>
          </a:prstGeom>
          <a:noFill/>
          <a:ln w="12700">
            <a:noFill/>
            <a:miter lim="800000"/>
            <a:headEnd/>
            <a:tailEnd/>
          </a:ln>
          <a:effectLst>
            <a:prstShdw prst="shdw17" dist="17961" dir="13500000">
              <a:srgbClr val="007A5C"/>
            </a:prstShdw>
          </a:effectLst>
        </p:spPr>
        <p:txBody>
          <a:bodyPr wrap="none" tIns="0" bIns="0">
            <a:spAutoFit/>
          </a:bodyPr>
          <a:lstStyle/>
          <a:p>
            <a:pPr eaLnBrk="0" hangingPunct="0"/>
            <a:r>
              <a:rPr lang="en-US" sz="1200" b="1">
                <a:solidFill>
                  <a:srgbClr val="000000"/>
                </a:solidFill>
                <a:ea typeface="ＭＳ Ｐゴシック"/>
                <a:cs typeface="ＭＳ Ｐゴシック"/>
              </a:rPr>
              <a:t>Rhapsody </a:t>
            </a:r>
            <a:br>
              <a:rPr lang="en-US" sz="1200" b="1">
                <a:solidFill>
                  <a:srgbClr val="000000"/>
                </a:solidFill>
                <a:ea typeface="ＭＳ Ｐゴシック"/>
                <a:cs typeface="ＭＳ Ｐゴシック"/>
              </a:rPr>
            </a:br>
            <a:r>
              <a:rPr lang="en-US" sz="1200" b="1">
                <a:solidFill>
                  <a:srgbClr val="000000"/>
                </a:solidFill>
                <a:ea typeface="ＭＳ Ｐゴシック"/>
                <a:cs typeface="ＭＳ Ｐゴシック"/>
              </a:rPr>
              <a:t>SysML</a:t>
            </a:r>
          </a:p>
        </p:txBody>
      </p:sp>
      <p:sp>
        <p:nvSpPr>
          <p:cNvPr id="196" name="Magnetic Disk 1847"/>
          <p:cNvSpPr>
            <a:spLocks noChangeArrowheads="1"/>
          </p:cNvSpPr>
          <p:nvPr/>
        </p:nvSpPr>
        <p:spPr bwMode="auto">
          <a:xfrm>
            <a:off x="4200525" y="1120914"/>
            <a:ext cx="977900" cy="363538"/>
          </a:xfrm>
          <a:prstGeom prst="flowChartMagneticDisk">
            <a:avLst/>
          </a:prstGeom>
          <a:solidFill>
            <a:srgbClr val="58778D"/>
          </a:solidFill>
          <a:ln w="9525">
            <a:solidFill>
              <a:schemeClr val="tx1"/>
            </a:solidFill>
            <a:miter lim="800000"/>
            <a:headEnd/>
            <a:tailEnd/>
          </a:ln>
          <a:effectLst>
            <a:outerShdw dist="38100" dir="2700000" rotWithShape="0">
              <a:srgbClr val="808080">
                <a:alpha val="42999"/>
              </a:srgbClr>
            </a:outerShdw>
          </a:effectLst>
        </p:spPr>
        <p:txBody>
          <a:bodyPr/>
          <a:lstStyle>
            <a:defPPr>
              <a:defRPr lang="en-US"/>
            </a:defPPr>
            <a:lvl1pPr algn="ctr" rtl="0" eaLnBrk="0" fontAlgn="base" hangingPunct="0">
              <a:spcBef>
                <a:spcPct val="0"/>
              </a:spcBef>
              <a:spcAft>
                <a:spcPct val="0"/>
              </a:spcAft>
              <a:defRPr sz="1200" b="1"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1200" b="1"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1200" b="1"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1200" b="1"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1200" b="1" kern="1200">
                <a:solidFill>
                  <a:schemeClr val="tx1"/>
                </a:solidFill>
                <a:latin typeface="Times New Roman" pitchFamily="18" charset="0"/>
                <a:ea typeface="+mn-ea"/>
                <a:cs typeface="+mn-cs"/>
              </a:defRPr>
            </a:lvl5pPr>
            <a:lvl6pPr marL="2286000" algn="l" defTabSz="914400" rtl="0" eaLnBrk="1" latinLnBrk="0" hangingPunct="1">
              <a:defRPr sz="1200" b="1" kern="1200">
                <a:solidFill>
                  <a:schemeClr val="tx1"/>
                </a:solidFill>
                <a:latin typeface="Times New Roman" pitchFamily="18" charset="0"/>
                <a:ea typeface="+mn-ea"/>
                <a:cs typeface="+mn-cs"/>
              </a:defRPr>
            </a:lvl6pPr>
            <a:lvl7pPr marL="2743200" algn="l" defTabSz="914400" rtl="0" eaLnBrk="1" latinLnBrk="0" hangingPunct="1">
              <a:defRPr sz="1200" b="1" kern="1200">
                <a:solidFill>
                  <a:schemeClr val="tx1"/>
                </a:solidFill>
                <a:latin typeface="Times New Roman" pitchFamily="18" charset="0"/>
                <a:ea typeface="+mn-ea"/>
                <a:cs typeface="+mn-cs"/>
              </a:defRPr>
            </a:lvl7pPr>
            <a:lvl8pPr marL="3200400" algn="l" defTabSz="914400" rtl="0" eaLnBrk="1" latinLnBrk="0" hangingPunct="1">
              <a:defRPr sz="1200" b="1" kern="1200">
                <a:solidFill>
                  <a:schemeClr val="tx1"/>
                </a:solidFill>
                <a:latin typeface="Times New Roman" pitchFamily="18" charset="0"/>
                <a:ea typeface="+mn-ea"/>
                <a:cs typeface="+mn-cs"/>
              </a:defRPr>
            </a:lvl8pPr>
            <a:lvl9pPr marL="3657600" algn="l" defTabSz="914400" rtl="0" eaLnBrk="1" latinLnBrk="0" hangingPunct="1">
              <a:defRPr sz="1200" b="1" kern="1200">
                <a:solidFill>
                  <a:schemeClr val="tx1"/>
                </a:solidFill>
                <a:latin typeface="Times New Roman" pitchFamily="18" charset="0"/>
                <a:ea typeface="+mn-ea"/>
                <a:cs typeface="+mn-cs"/>
              </a:defRPr>
            </a:lvl9pPr>
          </a:lstStyle>
          <a:p>
            <a:pPr>
              <a:defRPr/>
            </a:pPr>
            <a:endParaRPr lang="en-US" dirty="0">
              <a:solidFill>
                <a:srgbClr val="000000"/>
              </a:solidFill>
              <a:latin typeface="Arial" charset="0"/>
              <a:ea typeface="ＭＳ Ｐゴシック" pitchFamily="-110" charset="-128"/>
            </a:endParaRPr>
          </a:p>
        </p:txBody>
      </p:sp>
      <p:sp>
        <p:nvSpPr>
          <p:cNvPr id="197" name="Rectangle 6949"/>
          <p:cNvSpPr>
            <a:spLocks noChangeArrowheads="1"/>
          </p:cNvSpPr>
          <p:nvPr/>
        </p:nvSpPr>
        <p:spPr bwMode="auto">
          <a:xfrm>
            <a:off x="4316413" y="1284427"/>
            <a:ext cx="742950" cy="182562"/>
          </a:xfrm>
          <a:prstGeom prst="rect">
            <a:avLst/>
          </a:prstGeom>
          <a:noFill/>
          <a:ln w="12700">
            <a:noFill/>
            <a:miter lim="800000"/>
            <a:headEnd/>
            <a:tailEnd/>
          </a:ln>
          <a:effectLst>
            <a:prstShdw prst="shdw17" dist="17961" dir="13500000">
              <a:srgbClr val="007A5C"/>
            </a:prstShdw>
          </a:effectLst>
        </p:spPr>
        <p:txBody>
          <a:bodyPr wrap="none" tIns="0" bIns="0">
            <a:spAutoFit/>
          </a:bodyPr>
          <a:lstStyle/>
          <a:p>
            <a:pPr eaLnBrk="0" hangingPunct="0"/>
            <a:r>
              <a:rPr lang="en-US" sz="1200" b="1">
                <a:solidFill>
                  <a:srgbClr val="FFFFFF"/>
                </a:solidFill>
                <a:ea typeface="ＭＳ Ｐゴシック"/>
                <a:cs typeface="ＭＳ Ｐゴシック"/>
              </a:rPr>
              <a:t>DOORS</a:t>
            </a:r>
          </a:p>
        </p:txBody>
      </p:sp>
      <p:sp>
        <p:nvSpPr>
          <p:cNvPr id="198" name="Line 1789"/>
          <p:cNvSpPr>
            <a:spLocks noChangeShapeType="1"/>
          </p:cNvSpPr>
          <p:nvPr/>
        </p:nvSpPr>
        <p:spPr bwMode="auto">
          <a:xfrm>
            <a:off x="2909888" y="2192477"/>
            <a:ext cx="687387" cy="474662"/>
          </a:xfrm>
          <a:prstGeom prst="line">
            <a:avLst/>
          </a:prstGeom>
          <a:noFill/>
          <a:ln w="38100">
            <a:solidFill>
              <a:schemeClr val="tx1"/>
            </a:solidFill>
            <a:round/>
            <a:headEnd type="triangle" w="med" len="med"/>
            <a:tailEnd type="triangle" w="med" len="med"/>
          </a:ln>
        </p:spPr>
        <p:txBody>
          <a:bodyPr/>
          <a:lstStyle/>
          <a:p>
            <a:endParaRPr lang="en-US"/>
          </a:p>
        </p:txBody>
      </p:sp>
      <p:sp>
        <p:nvSpPr>
          <p:cNvPr id="199" name="Line 1832"/>
          <p:cNvSpPr>
            <a:spLocks noChangeShapeType="1"/>
          </p:cNvSpPr>
          <p:nvPr/>
        </p:nvSpPr>
        <p:spPr bwMode="auto">
          <a:xfrm flipV="1">
            <a:off x="5857875" y="2579827"/>
            <a:ext cx="1025525" cy="206375"/>
          </a:xfrm>
          <a:prstGeom prst="line">
            <a:avLst/>
          </a:prstGeom>
          <a:noFill/>
          <a:ln w="38100">
            <a:solidFill>
              <a:schemeClr val="tx1"/>
            </a:solidFill>
            <a:round/>
            <a:headEnd type="triangle" w="med" len="med"/>
            <a:tailEnd type="triangle" w="med" len="med"/>
          </a:ln>
        </p:spPr>
        <p:txBody>
          <a:bodyPr/>
          <a:lstStyle/>
          <a:p>
            <a:endParaRPr lang="en-US"/>
          </a:p>
        </p:txBody>
      </p:sp>
      <p:graphicFrame>
        <p:nvGraphicFramePr>
          <p:cNvPr id="204" name="Group 1839"/>
          <p:cNvGraphicFramePr>
            <a:graphicFrameLocks noGrp="1"/>
          </p:cNvGraphicFramePr>
          <p:nvPr/>
        </p:nvGraphicFramePr>
        <p:xfrm>
          <a:off x="3829050" y="3513277"/>
          <a:ext cx="1833563" cy="415227"/>
        </p:xfrm>
        <a:graphic>
          <a:graphicData uri="http://schemas.openxmlformats.org/drawingml/2006/table">
            <a:tbl>
              <a:tblPr/>
              <a:tblGrid>
                <a:gridCol w="749300"/>
                <a:gridCol w="1084263"/>
              </a:tblGrid>
              <a:tr h="207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Arial" charset="0"/>
                        </a:rPr>
                        <a:t>Use</a:t>
                      </a:r>
                    </a:p>
                  </a:txBody>
                  <a:tcPr marL="27432" marR="27432"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System Design</a:t>
                      </a:r>
                    </a:p>
                  </a:txBody>
                  <a:tcPr marL="27432" marR="27432"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6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Arial" charset="0"/>
                        </a:rPr>
                        <a:t>Rationale</a:t>
                      </a:r>
                    </a:p>
                  </a:txBody>
                  <a:tcPr marL="27432" marR="27432"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LM Standard</a:t>
                      </a:r>
                    </a:p>
                  </a:txBody>
                  <a:tcPr marL="27432" marR="27432" marT="27432" marB="274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07" name="Freeform 31"/>
          <p:cNvSpPr>
            <a:spLocks/>
          </p:cNvSpPr>
          <p:nvPr/>
        </p:nvSpPr>
        <p:spPr bwMode="auto">
          <a:xfrm>
            <a:off x="4051300" y="2933839"/>
            <a:ext cx="631825" cy="539750"/>
          </a:xfrm>
          <a:custGeom>
            <a:avLst/>
            <a:gdLst>
              <a:gd name="T0" fmla="*/ 0 w 398"/>
              <a:gd name="T1" fmla="*/ 0 h 340"/>
              <a:gd name="T2" fmla="*/ 0 w 398"/>
              <a:gd name="T3" fmla="*/ 2147483647 h 340"/>
              <a:gd name="T4" fmla="*/ 2147483647 w 398"/>
              <a:gd name="T5" fmla="*/ 2147483647 h 340"/>
              <a:gd name="T6" fmla="*/ 2147483647 w 398"/>
              <a:gd name="T7" fmla="*/ 0 h 340"/>
              <a:gd name="T8" fmla="*/ 0 w 398"/>
              <a:gd name="T9" fmla="*/ 0 h 340"/>
              <a:gd name="T10" fmla="*/ 0 w 398"/>
              <a:gd name="T11" fmla="*/ 0 h 340"/>
              <a:gd name="T12" fmla="*/ 0 60000 65536"/>
              <a:gd name="T13" fmla="*/ 0 60000 65536"/>
              <a:gd name="T14" fmla="*/ 0 60000 65536"/>
              <a:gd name="T15" fmla="*/ 0 60000 65536"/>
              <a:gd name="T16" fmla="*/ 0 60000 65536"/>
              <a:gd name="T17" fmla="*/ 0 60000 65536"/>
              <a:gd name="T18" fmla="*/ 0 w 398"/>
              <a:gd name="T19" fmla="*/ 0 h 340"/>
              <a:gd name="T20" fmla="*/ 398 w 398"/>
              <a:gd name="T21" fmla="*/ 340 h 340"/>
            </a:gdLst>
            <a:ahLst/>
            <a:cxnLst>
              <a:cxn ang="T12">
                <a:pos x="T0" y="T1"/>
              </a:cxn>
              <a:cxn ang="T13">
                <a:pos x="T2" y="T3"/>
              </a:cxn>
              <a:cxn ang="T14">
                <a:pos x="T4" y="T5"/>
              </a:cxn>
              <a:cxn ang="T15">
                <a:pos x="T6" y="T7"/>
              </a:cxn>
              <a:cxn ang="T16">
                <a:pos x="T8" y="T9"/>
              </a:cxn>
              <a:cxn ang="T17">
                <a:pos x="T10" y="T11"/>
              </a:cxn>
            </a:cxnLst>
            <a:rect l="T18" t="T19" r="T20" b="T21"/>
            <a:pathLst>
              <a:path w="398" h="340">
                <a:moveTo>
                  <a:pt x="0" y="0"/>
                </a:moveTo>
                <a:lnTo>
                  <a:pt x="0" y="340"/>
                </a:lnTo>
                <a:lnTo>
                  <a:pt x="398" y="340"/>
                </a:lnTo>
                <a:lnTo>
                  <a:pt x="398" y="0"/>
                </a:lnTo>
                <a:lnTo>
                  <a:pt x="0" y="0"/>
                </a:lnTo>
                <a:close/>
              </a:path>
            </a:pathLst>
          </a:custGeom>
          <a:solidFill>
            <a:srgbClr val="FFFFFF"/>
          </a:solidFill>
          <a:ln w="9525">
            <a:noFill/>
            <a:round/>
            <a:headEnd/>
            <a:tailEnd/>
          </a:ln>
        </p:spPr>
        <p:txBody>
          <a:bodyPr/>
          <a:lstStyle/>
          <a:p>
            <a:endParaRPr lang="en-US"/>
          </a:p>
        </p:txBody>
      </p:sp>
      <p:sp>
        <p:nvSpPr>
          <p:cNvPr id="208" name="Freeform 32"/>
          <p:cNvSpPr>
            <a:spLocks/>
          </p:cNvSpPr>
          <p:nvPr/>
        </p:nvSpPr>
        <p:spPr bwMode="auto">
          <a:xfrm>
            <a:off x="4051300" y="2933839"/>
            <a:ext cx="631825" cy="539750"/>
          </a:xfrm>
          <a:custGeom>
            <a:avLst/>
            <a:gdLst>
              <a:gd name="T0" fmla="*/ 0 w 398"/>
              <a:gd name="T1" fmla="*/ 2147483647 h 340"/>
              <a:gd name="T2" fmla="*/ 2147483647 w 398"/>
              <a:gd name="T3" fmla="*/ 2147483647 h 340"/>
              <a:gd name="T4" fmla="*/ 2147483647 w 398"/>
              <a:gd name="T5" fmla="*/ 0 h 340"/>
              <a:gd name="T6" fmla="*/ 0 w 398"/>
              <a:gd name="T7" fmla="*/ 0 h 340"/>
              <a:gd name="T8" fmla="*/ 0 w 398"/>
              <a:gd name="T9" fmla="*/ 2147483647 h 340"/>
              <a:gd name="T10" fmla="*/ 0 w 398"/>
              <a:gd name="T11" fmla="*/ 2147483647 h 340"/>
              <a:gd name="T12" fmla="*/ 0 60000 65536"/>
              <a:gd name="T13" fmla="*/ 0 60000 65536"/>
              <a:gd name="T14" fmla="*/ 0 60000 65536"/>
              <a:gd name="T15" fmla="*/ 0 60000 65536"/>
              <a:gd name="T16" fmla="*/ 0 60000 65536"/>
              <a:gd name="T17" fmla="*/ 0 60000 65536"/>
              <a:gd name="T18" fmla="*/ 0 w 398"/>
              <a:gd name="T19" fmla="*/ 0 h 340"/>
              <a:gd name="T20" fmla="*/ 398 w 398"/>
              <a:gd name="T21" fmla="*/ 340 h 340"/>
            </a:gdLst>
            <a:ahLst/>
            <a:cxnLst>
              <a:cxn ang="T12">
                <a:pos x="T0" y="T1"/>
              </a:cxn>
              <a:cxn ang="T13">
                <a:pos x="T2" y="T3"/>
              </a:cxn>
              <a:cxn ang="T14">
                <a:pos x="T4" y="T5"/>
              </a:cxn>
              <a:cxn ang="T15">
                <a:pos x="T6" y="T7"/>
              </a:cxn>
              <a:cxn ang="T16">
                <a:pos x="T8" y="T9"/>
              </a:cxn>
              <a:cxn ang="T17">
                <a:pos x="T10" y="T11"/>
              </a:cxn>
            </a:cxnLst>
            <a:rect l="T18" t="T19" r="T20" b="T21"/>
            <a:pathLst>
              <a:path w="398" h="340">
                <a:moveTo>
                  <a:pt x="0" y="340"/>
                </a:moveTo>
                <a:lnTo>
                  <a:pt x="398" y="340"/>
                </a:lnTo>
                <a:lnTo>
                  <a:pt x="398" y="0"/>
                </a:lnTo>
                <a:lnTo>
                  <a:pt x="0" y="0"/>
                </a:lnTo>
                <a:lnTo>
                  <a:pt x="0" y="340"/>
                </a:lnTo>
                <a:close/>
              </a:path>
            </a:pathLst>
          </a:custGeom>
          <a:noFill/>
          <a:ln w="3175">
            <a:solidFill>
              <a:srgbClr val="000000"/>
            </a:solidFill>
            <a:round/>
            <a:headEnd/>
            <a:tailEnd/>
          </a:ln>
        </p:spPr>
        <p:txBody>
          <a:bodyPr/>
          <a:lstStyle/>
          <a:p>
            <a:endParaRPr lang="en-US"/>
          </a:p>
        </p:txBody>
      </p:sp>
      <p:grpSp>
        <p:nvGrpSpPr>
          <p:cNvPr id="3" name="Group 407"/>
          <p:cNvGrpSpPr>
            <a:grpSpLocks/>
          </p:cNvGrpSpPr>
          <p:nvPr/>
        </p:nvGrpSpPr>
        <p:grpSpPr bwMode="auto">
          <a:xfrm>
            <a:off x="4049713" y="2933839"/>
            <a:ext cx="635000" cy="541338"/>
            <a:chOff x="2570" y="1953"/>
            <a:chExt cx="400" cy="341"/>
          </a:xfrm>
        </p:grpSpPr>
        <p:sp>
          <p:nvSpPr>
            <p:cNvPr id="210" name="Freeform 207"/>
            <p:cNvSpPr>
              <a:spLocks/>
            </p:cNvSpPr>
            <p:nvPr/>
          </p:nvSpPr>
          <p:spPr bwMode="auto">
            <a:xfrm>
              <a:off x="265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11" name="Freeform 208"/>
            <p:cNvSpPr>
              <a:spLocks/>
            </p:cNvSpPr>
            <p:nvPr/>
          </p:nvSpPr>
          <p:spPr bwMode="auto">
            <a:xfrm>
              <a:off x="2661"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12" name="Freeform 209"/>
            <p:cNvSpPr>
              <a:spLocks/>
            </p:cNvSpPr>
            <p:nvPr/>
          </p:nvSpPr>
          <p:spPr bwMode="auto">
            <a:xfrm>
              <a:off x="2671" y="229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13" name="Freeform 210"/>
            <p:cNvSpPr>
              <a:spLocks/>
            </p:cNvSpPr>
            <p:nvPr/>
          </p:nvSpPr>
          <p:spPr bwMode="auto">
            <a:xfrm>
              <a:off x="268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14" name="Freeform 211"/>
            <p:cNvSpPr>
              <a:spLocks/>
            </p:cNvSpPr>
            <p:nvPr/>
          </p:nvSpPr>
          <p:spPr bwMode="auto">
            <a:xfrm>
              <a:off x="269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15" name="Freeform 212"/>
            <p:cNvSpPr>
              <a:spLocks/>
            </p:cNvSpPr>
            <p:nvPr/>
          </p:nvSpPr>
          <p:spPr bwMode="auto">
            <a:xfrm>
              <a:off x="270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16" name="Freeform 213"/>
            <p:cNvSpPr>
              <a:spLocks/>
            </p:cNvSpPr>
            <p:nvPr/>
          </p:nvSpPr>
          <p:spPr bwMode="auto">
            <a:xfrm>
              <a:off x="271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17" name="Freeform 214"/>
            <p:cNvSpPr>
              <a:spLocks/>
            </p:cNvSpPr>
            <p:nvPr/>
          </p:nvSpPr>
          <p:spPr bwMode="auto">
            <a:xfrm>
              <a:off x="2722"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18" name="Freeform 215"/>
            <p:cNvSpPr>
              <a:spLocks/>
            </p:cNvSpPr>
            <p:nvPr/>
          </p:nvSpPr>
          <p:spPr bwMode="auto">
            <a:xfrm>
              <a:off x="273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19" name="Freeform 216"/>
            <p:cNvSpPr>
              <a:spLocks/>
            </p:cNvSpPr>
            <p:nvPr/>
          </p:nvSpPr>
          <p:spPr bwMode="auto">
            <a:xfrm>
              <a:off x="2741"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20" name="Freeform 217"/>
            <p:cNvSpPr>
              <a:spLocks/>
            </p:cNvSpPr>
            <p:nvPr/>
          </p:nvSpPr>
          <p:spPr bwMode="auto">
            <a:xfrm>
              <a:off x="2752"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21" name="Freeform 218"/>
            <p:cNvSpPr>
              <a:spLocks/>
            </p:cNvSpPr>
            <p:nvPr/>
          </p:nvSpPr>
          <p:spPr bwMode="auto">
            <a:xfrm>
              <a:off x="2762" y="229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22" name="Freeform 219"/>
            <p:cNvSpPr>
              <a:spLocks/>
            </p:cNvSpPr>
            <p:nvPr/>
          </p:nvSpPr>
          <p:spPr bwMode="auto">
            <a:xfrm>
              <a:off x="277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23" name="Freeform 220"/>
            <p:cNvSpPr>
              <a:spLocks/>
            </p:cNvSpPr>
            <p:nvPr/>
          </p:nvSpPr>
          <p:spPr bwMode="auto">
            <a:xfrm>
              <a:off x="2782"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24" name="Freeform 221"/>
            <p:cNvSpPr>
              <a:spLocks/>
            </p:cNvSpPr>
            <p:nvPr/>
          </p:nvSpPr>
          <p:spPr bwMode="auto">
            <a:xfrm>
              <a:off x="279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25" name="Freeform 222"/>
            <p:cNvSpPr>
              <a:spLocks/>
            </p:cNvSpPr>
            <p:nvPr/>
          </p:nvSpPr>
          <p:spPr bwMode="auto">
            <a:xfrm>
              <a:off x="280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26" name="Freeform 223"/>
            <p:cNvSpPr>
              <a:spLocks/>
            </p:cNvSpPr>
            <p:nvPr/>
          </p:nvSpPr>
          <p:spPr bwMode="auto">
            <a:xfrm>
              <a:off x="281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27" name="Freeform 224"/>
            <p:cNvSpPr>
              <a:spLocks/>
            </p:cNvSpPr>
            <p:nvPr/>
          </p:nvSpPr>
          <p:spPr bwMode="auto">
            <a:xfrm>
              <a:off x="282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28" name="Freeform 225"/>
            <p:cNvSpPr>
              <a:spLocks/>
            </p:cNvSpPr>
            <p:nvPr/>
          </p:nvSpPr>
          <p:spPr bwMode="auto">
            <a:xfrm>
              <a:off x="2832" y="229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29" name="Freeform 226"/>
            <p:cNvSpPr>
              <a:spLocks/>
            </p:cNvSpPr>
            <p:nvPr/>
          </p:nvSpPr>
          <p:spPr bwMode="auto">
            <a:xfrm>
              <a:off x="2843"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30" name="Freeform 227"/>
            <p:cNvSpPr>
              <a:spLocks/>
            </p:cNvSpPr>
            <p:nvPr/>
          </p:nvSpPr>
          <p:spPr bwMode="auto">
            <a:xfrm>
              <a:off x="285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31" name="Freeform 228"/>
            <p:cNvSpPr>
              <a:spLocks/>
            </p:cNvSpPr>
            <p:nvPr/>
          </p:nvSpPr>
          <p:spPr bwMode="auto">
            <a:xfrm>
              <a:off x="2863"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32" name="Freeform 229"/>
            <p:cNvSpPr>
              <a:spLocks/>
            </p:cNvSpPr>
            <p:nvPr/>
          </p:nvSpPr>
          <p:spPr bwMode="auto">
            <a:xfrm>
              <a:off x="2873"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33" name="Freeform 230"/>
            <p:cNvSpPr>
              <a:spLocks/>
            </p:cNvSpPr>
            <p:nvPr/>
          </p:nvSpPr>
          <p:spPr bwMode="auto">
            <a:xfrm>
              <a:off x="2882"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34" name="Freeform 231"/>
            <p:cNvSpPr>
              <a:spLocks/>
            </p:cNvSpPr>
            <p:nvPr/>
          </p:nvSpPr>
          <p:spPr bwMode="auto">
            <a:xfrm>
              <a:off x="289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35" name="Freeform 232"/>
            <p:cNvSpPr>
              <a:spLocks/>
            </p:cNvSpPr>
            <p:nvPr/>
          </p:nvSpPr>
          <p:spPr bwMode="auto">
            <a:xfrm>
              <a:off x="290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36" name="Freeform 233"/>
            <p:cNvSpPr>
              <a:spLocks/>
            </p:cNvSpPr>
            <p:nvPr/>
          </p:nvSpPr>
          <p:spPr bwMode="auto">
            <a:xfrm>
              <a:off x="291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37" name="Freeform 234"/>
            <p:cNvSpPr>
              <a:spLocks/>
            </p:cNvSpPr>
            <p:nvPr/>
          </p:nvSpPr>
          <p:spPr bwMode="auto">
            <a:xfrm>
              <a:off x="292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38" name="Freeform 235"/>
            <p:cNvSpPr>
              <a:spLocks/>
            </p:cNvSpPr>
            <p:nvPr/>
          </p:nvSpPr>
          <p:spPr bwMode="auto">
            <a:xfrm>
              <a:off x="2934"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39" name="Freeform 236"/>
            <p:cNvSpPr>
              <a:spLocks/>
            </p:cNvSpPr>
            <p:nvPr/>
          </p:nvSpPr>
          <p:spPr bwMode="auto">
            <a:xfrm>
              <a:off x="294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0" name="Freeform 237"/>
            <p:cNvSpPr>
              <a:spLocks/>
            </p:cNvSpPr>
            <p:nvPr/>
          </p:nvSpPr>
          <p:spPr bwMode="auto">
            <a:xfrm>
              <a:off x="2953" y="229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1" name="Freeform 238"/>
            <p:cNvSpPr>
              <a:spLocks/>
            </p:cNvSpPr>
            <p:nvPr/>
          </p:nvSpPr>
          <p:spPr bwMode="auto">
            <a:xfrm>
              <a:off x="2964"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42" name="Freeform 239"/>
            <p:cNvSpPr>
              <a:spLocks noEditPoints="1"/>
            </p:cNvSpPr>
            <p:nvPr/>
          </p:nvSpPr>
          <p:spPr bwMode="auto">
            <a:xfrm>
              <a:off x="2570" y="2292"/>
              <a:ext cx="400" cy="2"/>
            </a:xfrm>
            <a:custGeom>
              <a:avLst/>
              <a:gdLst>
                <a:gd name="T0" fmla="*/ 0 w 400"/>
                <a:gd name="T1" fmla="*/ 1 h 2"/>
                <a:gd name="T2" fmla="*/ 16 w 400"/>
                <a:gd name="T3" fmla="*/ 2 h 2"/>
                <a:gd name="T4" fmla="*/ 26 w 400"/>
                <a:gd name="T5" fmla="*/ 0 h 2"/>
                <a:gd name="T6" fmla="*/ 21 w 400"/>
                <a:gd name="T7" fmla="*/ 0 h 2"/>
                <a:gd name="T8" fmla="*/ 30 w 400"/>
                <a:gd name="T9" fmla="*/ 1 h 2"/>
                <a:gd name="T10" fmla="*/ 46 w 400"/>
                <a:gd name="T11" fmla="*/ 2 h 2"/>
                <a:gd name="T12" fmla="*/ 57 w 400"/>
                <a:gd name="T13" fmla="*/ 0 h 2"/>
                <a:gd name="T14" fmla="*/ 51 w 400"/>
                <a:gd name="T15" fmla="*/ 0 h 2"/>
                <a:gd name="T16" fmla="*/ 61 w 400"/>
                <a:gd name="T17" fmla="*/ 1 h 2"/>
                <a:gd name="T18" fmla="*/ 76 w 400"/>
                <a:gd name="T19" fmla="*/ 2 h 2"/>
                <a:gd name="T20" fmla="*/ 87 w 400"/>
                <a:gd name="T21" fmla="*/ 0 h 2"/>
                <a:gd name="T22" fmla="*/ 82 w 400"/>
                <a:gd name="T23" fmla="*/ 0 h 2"/>
                <a:gd name="T24" fmla="*/ 91 w 400"/>
                <a:gd name="T25" fmla="*/ 1 h 2"/>
                <a:gd name="T26" fmla="*/ 107 w 400"/>
                <a:gd name="T27" fmla="*/ 2 h 2"/>
                <a:gd name="T28" fmla="*/ 117 w 400"/>
                <a:gd name="T29" fmla="*/ 0 h 2"/>
                <a:gd name="T30" fmla="*/ 112 w 400"/>
                <a:gd name="T31" fmla="*/ 0 h 2"/>
                <a:gd name="T32" fmla="*/ 121 w 400"/>
                <a:gd name="T33" fmla="*/ 1 h 2"/>
                <a:gd name="T34" fmla="*/ 137 w 400"/>
                <a:gd name="T35" fmla="*/ 2 h 2"/>
                <a:gd name="T36" fmla="*/ 147 w 400"/>
                <a:gd name="T37" fmla="*/ 0 h 2"/>
                <a:gd name="T38" fmla="*/ 142 w 400"/>
                <a:gd name="T39" fmla="*/ 0 h 2"/>
                <a:gd name="T40" fmla="*/ 152 w 400"/>
                <a:gd name="T41" fmla="*/ 1 h 2"/>
                <a:gd name="T42" fmla="*/ 167 w 400"/>
                <a:gd name="T43" fmla="*/ 2 h 2"/>
                <a:gd name="T44" fmla="*/ 178 w 400"/>
                <a:gd name="T45" fmla="*/ 0 h 2"/>
                <a:gd name="T46" fmla="*/ 172 w 400"/>
                <a:gd name="T47" fmla="*/ 0 h 2"/>
                <a:gd name="T48" fmla="*/ 182 w 400"/>
                <a:gd name="T49" fmla="*/ 1 h 2"/>
                <a:gd name="T50" fmla="*/ 198 w 400"/>
                <a:gd name="T51" fmla="*/ 2 h 2"/>
                <a:gd name="T52" fmla="*/ 208 w 400"/>
                <a:gd name="T53" fmla="*/ 0 h 2"/>
                <a:gd name="T54" fmla="*/ 203 w 400"/>
                <a:gd name="T55" fmla="*/ 0 h 2"/>
                <a:gd name="T56" fmla="*/ 212 w 400"/>
                <a:gd name="T57" fmla="*/ 1 h 2"/>
                <a:gd name="T58" fmla="*/ 228 w 400"/>
                <a:gd name="T59" fmla="*/ 2 h 2"/>
                <a:gd name="T60" fmla="*/ 238 w 400"/>
                <a:gd name="T61" fmla="*/ 0 h 2"/>
                <a:gd name="T62" fmla="*/ 233 w 400"/>
                <a:gd name="T63" fmla="*/ 0 h 2"/>
                <a:gd name="T64" fmla="*/ 242 w 400"/>
                <a:gd name="T65" fmla="*/ 1 h 2"/>
                <a:gd name="T66" fmla="*/ 258 w 400"/>
                <a:gd name="T67" fmla="*/ 2 h 2"/>
                <a:gd name="T68" fmla="*/ 269 w 400"/>
                <a:gd name="T69" fmla="*/ 0 h 2"/>
                <a:gd name="T70" fmla="*/ 263 w 400"/>
                <a:gd name="T71" fmla="*/ 0 h 2"/>
                <a:gd name="T72" fmla="*/ 273 w 400"/>
                <a:gd name="T73" fmla="*/ 1 h 2"/>
                <a:gd name="T74" fmla="*/ 288 w 400"/>
                <a:gd name="T75" fmla="*/ 2 h 2"/>
                <a:gd name="T76" fmla="*/ 299 w 400"/>
                <a:gd name="T77" fmla="*/ 0 h 2"/>
                <a:gd name="T78" fmla="*/ 294 w 400"/>
                <a:gd name="T79" fmla="*/ 0 h 2"/>
                <a:gd name="T80" fmla="*/ 303 w 400"/>
                <a:gd name="T81" fmla="*/ 1 h 2"/>
                <a:gd name="T82" fmla="*/ 319 w 400"/>
                <a:gd name="T83" fmla="*/ 2 h 2"/>
                <a:gd name="T84" fmla="*/ 329 w 400"/>
                <a:gd name="T85" fmla="*/ 0 h 2"/>
                <a:gd name="T86" fmla="*/ 324 w 400"/>
                <a:gd name="T87" fmla="*/ 0 h 2"/>
                <a:gd name="T88" fmla="*/ 333 w 400"/>
                <a:gd name="T89" fmla="*/ 1 h 2"/>
                <a:gd name="T90" fmla="*/ 349 w 400"/>
                <a:gd name="T91" fmla="*/ 2 h 2"/>
                <a:gd name="T92" fmla="*/ 359 w 400"/>
                <a:gd name="T93" fmla="*/ 0 h 2"/>
                <a:gd name="T94" fmla="*/ 354 w 400"/>
                <a:gd name="T95" fmla="*/ 0 h 2"/>
                <a:gd name="T96" fmla="*/ 364 w 400"/>
                <a:gd name="T97" fmla="*/ 1 h 2"/>
                <a:gd name="T98" fmla="*/ 379 w 400"/>
                <a:gd name="T99" fmla="*/ 2 h 2"/>
                <a:gd name="T100" fmla="*/ 390 w 400"/>
                <a:gd name="T101" fmla="*/ 0 h 2"/>
                <a:gd name="T102" fmla="*/ 384 w 400"/>
                <a:gd name="T103" fmla="*/ 0 h 2"/>
                <a:gd name="T104" fmla="*/ 394 w 400"/>
                <a:gd name="T105" fmla="*/ 1 h 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0"/>
                <a:gd name="T160" fmla="*/ 0 h 2"/>
                <a:gd name="T161" fmla="*/ 400 w 400"/>
                <a:gd name="T162" fmla="*/ 2 h 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0" h="2">
                  <a:moveTo>
                    <a:pt x="1" y="0"/>
                  </a:moveTo>
                  <a:lnTo>
                    <a:pt x="6" y="0"/>
                  </a:lnTo>
                  <a:lnTo>
                    <a:pt x="6" y="1"/>
                  </a:lnTo>
                  <a:lnTo>
                    <a:pt x="6" y="2"/>
                  </a:lnTo>
                  <a:lnTo>
                    <a:pt x="1" y="2"/>
                  </a:lnTo>
                  <a:lnTo>
                    <a:pt x="0" y="1"/>
                  </a:lnTo>
                  <a:lnTo>
                    <a:pt x="1" y="0"/>
                  </a:lnTo>
                  <a:close/>
                  <a:moveTo>
                    <a:pt x="11" y="0"/>
                  </a:moveTo>
                  <a:lnTo>
                    <a:pt x="16" y="0"/>
                  </a:lnTo>
                  <a:lnTo>
                    <a:pt x="17" y="1"/>
                  </a:lnTo>
                  <a:lnTo>
                    <a:pt x="16" y="2"/>
                  </a:lnTo>
                  <a:lnTo>
                    <a:pt x="11" y="2"/>
                  </a:lnTo>
                  <a:lnTo>
                    <a:pt x="10" y="1"/>
                  </a:lnTo>
                  <a:lnTo>
                    <a:pt x="11" y="0"/>
                  </a:lnTo>
                  <a:close/>
                  <a:moveTo>
                    <a:pt x="21" y="0"/>
                  </a:moveTo>
                  <a:lnTo>
                    <a:pt x="26" y="0"/>
                  </a:lnTo>
                  <a:lnTo>
                    <a:pt x="27" y="1"/>
                  </a:lnTo>
                  <a:lnTo>
                    <a:pt x="26" y="2"/>
                  </a:lnTo>
                  <a:lnTo>
                    <a:pt x="21" y="2"/>
                  </a:lnTo>
                  <a:lnTo>
                    <a:pt x="20" y="1"/>
                  </a:lnTo>
                  <a:lnTo>
                    <a:pt x="21" y="0"/>
                  </a:lnTo>
                  <a:close/>
                  <a:moveTo>
                    <a:pt x="32" y="0"/>
                  </a:moveTo>
                  <a:lnTo>
                    <a:pt x="36" y="0"/>
                  </a:lnTo>
                  <a:lnTo>
                    <a:pt x="37" y="1"/>
                  </a:lnTo>
                  <a:lnTo>
                    <a:pt x="36" y="2"/>
                  </a:lnTo>
                  <a:lnTo>
                    <a:pt x="32" y="2"/>
                  </a:lnTo>
                  <a:lnTo>
                    <a:pt x="30" y="1"/>
                  </a:lnTo>
                  <a:lnTo>
                    <a:pt x="32" y="0"/>
                  </a:lnTo>
                  <a:close/>
                  <a:moveTo>
                    <a:pt x="41" y="0"/>
                  </a:moveTo>
                  <a:lnTo>
                    <a:pt x="46" y="0"/>
                  </a:lnTo>
                  <a:lnTo>
                    <a:pt x="47" y="1"/>
                  </a:lnTo>
                  <a:lnTo>
                    <a:pt x="46" y="2"/>
                  </a:lnTo>
                  <a:lnTo>
                    <a:pt x="41" y="2"/>
                  </a:lnTo>
                  <a:lnTo>
                    <a:pt x="41" y="1"/>
                  </a:lnTo>
                  <a:lnTo>
                    <a:pt x="41" y="0"/>
                  </a:lnTo>
                  <a:close/>
                  <a:moveTo>
                    <a:pt x="51" y="0"/>
                  </a:moveTo>
                  <a:lnTo>
                    <a:pt x="57" y="0"/>
                  </a:lnTo>
                  <a:lnTo>
                    <a:pt x="58" y="1"/>
                  </a:lnTo>
                  <a:lnTo>
                    <a:pt x="57" y="2"/>
                  </a:lnTo>
                  <a:lnTo>
                    <a:pt x="51" y="2"/>
                  </a:lnTo>
                  <a:lnTo>
                    <a:pt x="50" y="1"/>
                  </a:lnTo>
                  <a:lnTo>
                    <a:pt x="51" y="0"/>
                  </a:lnTo>
                  <a:close/>
                  <a:moveTo>
                    <a:pt x="62" y="0"/>
                  </a:moveTo>
                  <a:lnTo>
                    <a:pt x="66" y="0"/>
                  </a:lnTo>
                  <a:lnTo>
                    <a:pt x="67" y="1"/>
                  </a:lnTo>
                  <a:lnTo>
                    <a:pt x="66" y="2"/>
                  </a:lnTo>
                  <a:lnTo>
                    <a:pt x="62" y="2"/>
                  </a:lnTo>
                  <a:lnTo>
                    <a:pt x="61" y="1"/>
                  </a:lnTo>
                  <a:lnTo>
                    <a:pt x="62" y="0"/>
                  </a:lnTo>
                  <a:close/>
                  <a:moveTo>
                    <a:pt x="71" y="0"/>
                  </a:moveTo>
                  <a:lnTo>
                    <a:pt x="76" y="0"/>
                  </a:lnTo>
                  <a:lnTo>
                    <a:pt x="77" y="1"/>
                  </a:lnTo>
                  <a:lnTo>
                    <a:pt x="76" y="2"/>
                  </a:lnTo>
                  <a:lnTo>
                    <a:pt x="71" y="2"/>
                  </a:lnTo>
                  <a:lnTo>
                    <a:pt x="71" y="1"/>
                  </a:lnTo>
                  <a:lnTo>
                    <a:pt x="71" y="0"/>
                  </a:lnTo>
                  <a:close/>
                  <a:moveTo>
                    <a:pt x="82" y="0"/>
                  </a:moveTo>
                  <a:lnTo>
                    <a:pt x="87" y="0"/>
                  </a:lnTo>
                  <a:lnTo>
                    <a:pt x="88" y="1"/>
                  </a:lnTo>
                  <a:lnTo>
                    <a:pt x="87" y="2"/>
                  </a:lnTo>
                  <a:lnTo>
                    <a:pt x="82" y="2"/>
                  </a:lnTo>
                  <a:lnTo>
                    <a:pt x="81" y="1"/>
                  </a:lnTo>
                  <a:lnTo>
                    <a:pt x="82" y="0"/>
                  </a:lnTo>
                  <a:close/>
                  <a:moveTo>
                    <a:pt x="92" y="0"/>
                  </a:moveTo>
                  <a:lnTo>
                    <a:pt x="97" y="0"/>
                  </a:lnTo>
                  <a:lnTo>
                    <a:pt x="97" y="1"/>
                  </a:lnTo>
                  <a:lnTo>
                    <a:pt x="97" y="2"/>
                  </a:lnTo>
                  <a:lnTo>
                    <a:pt x="92" y="2"/>
                  </a:lnTo>
                  <a:lnTo>
                    <a:pt x="91" y="1"/>
                  </a:lnTo>
                  <a:lnTo>
                    <a:pt x="92" y="0"/>
                  </a:lnTo>
                  <a:close/>
                  <a:moveTo>
                    <a:pt x="101" y="0"/>
                  </a:moveTo>
                  <a:lnTo>
                    <a:pt x="107" y="0"/>
                  </a:lnTo>
                  <a:lnTo>
                    <a:pt x="108" y="1"/>
                  </a:lnTo>
                  <a:lnTo>
                    <a:pt x="107" y="2"/>
                  </a:lnTo>
                  <a:lnTo>
                    <a:pt x="101" y="2"/>
                  </a:lnTo>
                  <a:lnTo>
                    <a:pt x="101" y="1"/>
                  </a:lnTo>
                  <a:lnTo>
                    <a:pt x="101" y="0"/>
                  </a:lnTo>
                  <a:close/>
                  <a:moveTo>
                    <a:pt x="112" y="0"/>
                  </a:moveTo>
                  <a:lnTo>
                    <a:pt x="117" y="0"/>
                  </a:lnTo>
                  <a:lnTo>
                    <a:pt x="118" y="1"/>
                  </a:lnTo>
                  <a:lnTo>
                    <a:pt x="117" y="2"/>
                  </a:lnTo>
                  <a:lnTo>
                    <a:pt x="112" y="2"/>
                  </a:lnTo>
                  <a:lnTo>
                    <a:pt x="111" y="1"/>
                  </a:lnTo>
                  <a:lnTo>
                    <a:pt x="112" y="0"/>
                  </a:lnTo>
                  <a:close/>
                  <a:moveTo>
                    <a:pt x="122" y="0"/>
                  </a:moveTo>
                  <a:lnTo>
                    <a:pt x="127" y="0"/>
                  </a:lnTo>
                  <a:lnTo>
                    <a:pt x="128" y="1"/>
                  </a:lnTo>
                  <a:lnTo>
                    <a:pt x="127" y="2"/>
                  </a:lnTo>
                  <a:lnTo>
                    <a:pt x="122" y="2"/>
                  </a:lnTo>
                  <a:lnTo>
                    <a:pt x="121" y="1"/>
                  </a:lnTo>
                  <a:lnTo>
                    <a:pt x="122" y="0"/>
                  </a:lnTo>
                  <a:close/>
                  <a:moveTo>
                    <a:pt x="132" y="0"/>
                  </a:moveTo>
                  <a:lnTo>
                    <a:pt x="137" y="0"/>
                  </a:lnTo>
                  <a:lnTo>
                    <a:pt x="138" y="1"/>
                  </a:lnTo>
                  <a:lnTo>
                    <a:pt x="137" y="2"/>
                  </a:lnTo>
                  <a:lnTo>
                    <a:pt x="132" y="2"/>
                  </a:lnTo>
                  <a:lnTo>
                    <a:pt x="131" y="1"/>
                  </a:lnTo>
                  <a:lnTo>
                    <a:pt x="132" y="0"/>
                  </a:lnTo>
                  <a:close/>
                  <a:moveTo>
                    <a:pt x="142" y="0"/>
                  </a:moveTo>
                  <a:lnTo>
                    <a:pt x="147" y="0"/>
                  </a:lnTo>
                  <a:lnTo>
                    <a:pt x="148" y="1"/>
                  </a:lnTo>
                  <a:lnTo>
                    <a:pt x="147" y="2"/>
                  </a:lnTo>
                  <a:lnTo>
                    <a:pt x="142" y="2"/>
                  </a:lnTo>
                  <a:lnTo>
                    <a:pt x="141" y="1"/>
                  </a:lnTo>
                  <a:lnTo>
                    <a:pt x="142" y="0"/>
                  </a:lnTo>
                  <a:close/>
                  <a:moveTo>
                    <a:pt x="153" y="0"/>
                  </a:moveTo>
                  <a:lnTo>
                    <a:pt x="157" y="0"/>
                  </a:lnTo>
                  <a:lnTo>
                    <a:pt x="158" y="1"/>
                  </a:lnTo>
                  <a:lnTo>
                    <a:pt x="157" y="2"/>
                  </a:lnTo>
                  <a:lnTo>
                    <a:pt x="153" y="2"/>
                  </a:lnTo>
                  <a:lnTo>
                    <a:pt x="152" y="1"/>
                  </a:lnTo>
                  <a:lnTo>
                    <a:pt x="153" y="0"/>
                  </a:lnTo>
                  <a:close/>
                  <a:moveTo>
                    <a:pt x="162" y="0"/>
                  </a:moveTo>
                  <a:lnTo>
                    <a:pt x="167" y="0"/>
                  </a:lnTo>
                  <a:lnTo>
                    <a:pt x="168" y="1"/>
                  </a:lnTo>
                  <a:lnTo>
                    <a:pt x="167" y="2"/>
                  </a:lnTo>
                  <a:lnTo>
                    <a:pt x="162" y="2"/>
                  </a:lnTo>
                  <a:lnTo>
                    <a:pt x="161" y="1"/>
                  </a:lnTo>
                  <a:lnTo>
                    <a:pt x="162" y="0"/>
                  </a:lnTo>
                  <a:close/>
                  <a:moveTo>
                    <a:pt x="172" y="0"/>
                  </a:moveTo>
                  <a:lnTo>
                    <a:pt x="178" y="0"/>
                  </a:lnTo>
                  <a:lnTo>
                    <a:pt x="179" y="1"/>
                  </a:lnTo>
                  <a:lnTo>
                    <a:pt x="178" y="2"/>
                  </a:lnTo>
                  <a:lnTo>
                    <a:pt x="172" y="2"/>
                  </a:lnTo>
                  <a:lnTo>
                    <a:pt x="171" y="1"/>
                  </a:lnTo>
                  <a:lnTo>
                    <a:pt x="172" y="0"/>
                  </a:lnTo>
                  <a:close/>
                  <a:moveTo>
                    <a:pt x="183" y="0"/>
                  </a:moveTo>
                  <a:lnTo>
                    <a:pt x="187" y="0"/>
                  </a:lnTo>
                  <a:lnTo>
                    <a:pt x="188" y="1"/>
                  </a:lnTo>
                  <a:lnTo>
                    <a:pt x="187" y="2"/>
                  </a:lnTo>
                  <a:lnTo>
                    <a:pt x="183" y="2"/>
                  </a:lnTo>
                  <a:lnTo>
                    <a:pt x="182" y="1"/>
                  </a:lnTo>
                  <a:lnTo>
                    <a:pt x="183" y="0"/>
                  </a:lnTo>
                  <a:close/>
                  <a:moveTo>
                    <a:pt x="192" y="0"/>
                  </a:moveTo>
                  <a:lnTo>
                    <a:pt x="198" y="0"/>
                  </a:lnTo>
                  <a:lnTo>
                    <a:pt x="199" y="1"/>
                  </a:lnTo>
                  <a:lnTo>
                    <a:pt x="198" y="2"/>
                  </a:lnTo>
                  <a:lnTo>
                    <a:pt x="192" y="2"/>
                  </a:lnTo>
                  <a:lnTo>
                    <a:pt x="192" y="1"/>
                  </a:lnTo>
                  <a:lnTo>
                    <a:pt x="192" y="0"/>
                  </a:lnTo>
                  <a:close/>
                  <a:moveTo>
                    <a:pt x="203" y="0"/>
                  </a:moveTo>
                  <a:lnTo>
                    <a:pt x="208" y="0"/>
                  </a:lnTo>
                  <a:lnTo>
                    <a:pt x="209" y="1"/>
                  </a:lnTo>
                  <a:lnTo>
                    <a:pt x="208" y="2"/>
                  </a:lnTo>
                  <a:lnTo>
                    <a:pt x="203" y="2"/>
                  </a:lnTo>
                  <a:lnTo>
                    <a:pt x="202" y="1"/>
                  </a:lnTo>
                  <a:lnTo>
                    <a:pt x="203" y="0"/>
                  </a:lnTo>
                  <a:close/>
                  <a:moveTo>
                    <a:pt x="213" y="0"/>
                  </a:moveTo>
                  <a:lnTo>
                    <a:pt x="217" y="0"/>
                  </a:lnTo>
                  <a:lnTo>
                    <a:pt x="218" y="1"/>
                  </a:lnTo>
                  <a:lnTo>
                    <a:pt x="217" y="2"/>
                  </a:lnTo>
                  <a:lnTo>
                    <a:pt x="213" y="2"/>
                  </a:lnTo>
                  <a:lnTo>
                    <a:pt x="212" y="1"/>
                  </a:lnTo>
                  <a:lnTo>
                    <a:pt x="213" y="0"/>
                  </a:lnTo>
                  <a:close/>
                  <a:moveTo>
                    <a:pt x="223" y="0"/>
                  </a:moveTo>
                  <a:lnTo>
                    <a:pt x="228" y="0"/>
                  </a:lnTo>
                  <a:lnTo>
                    <a:pt x="229" y="1"/>
                  </a:lnTo>
                  <a:lnTo>
                    <a:pt x="228" y="2"/>
                  </a:lnTo>
                  <a:lnTo>
                    <a:pt x="223" y="2"/>
                  </a:lnTo>
                  <a:lnTo>
                    <a:pt x="222" y="1"/>
                  </a:lnTo>
                  <a:lnTo>
                    <a:pt x="223" y="0"/>
                  </a:lnTo>
                  <a:close/>
                  <a:moveTo>
                    <a:pt x="233" y="0"/>
                  </a:moveTo>
                  <a:lnTo>
                    <a:pt x="238" y="0"/>
                  </a:lnTo>
                  <a:lnTo>
                    <a:pt x="239" y="1"/>
                  </a:lnTo>
                  <a:lnTo>
                    <a:pt x="238" y="2"/>
                  </a:lnTo>
                  <a:lnTo>
                    <a:pt x="233" y="2"/>
                  </a:lnTo>
                  <a:lnTo>
                    <a:pt x="232" y="1"/>
                  </a:lnTo>
                  <a:lnTo>
                    <a:pt x="233" y="0"/>
                  </a:lnTo>
                  <a:close/>
                  <a:moveTo>
                    <a:pt x="243" y="0"/>
                  </a:moveTo>
                  <a:lnTo>
                    <a:pt x="248" y="0"/>
                  </a:lnTo>
                  <a:lnTo>
                    <a:pt x="249" y="1"/>
                  </a:lnTo>
                  <a:lnTo>
                    <a:pt x="248" y="2"/>
                  </a:lnTo>
                  <a:lnTo>
                    <a:pt x="243" y="2"/>
                  </a:lnTo>
                  <a:lnTo>
                    <a:pt x="242" y="1"/>
                  </a:lnTo>
                  <a:lnTo>
                    <a:pt x="243" y="0"/>
                  </a:lnTo>
                  <a:close/>
                  <a:moveTo>
                    <a:pt x="253" y="0"/>
                  </a:moveTo>
                  <a:lnTo>
                    <a:pt x="258" y="0"/>
                  </a:lnTo>
                  <a:lnTo>
                    <a:pt x="259" y="1"/>
                  </a:lnTo>
                  <a:lnTo>
                    <a:pt x="258" y="2"/>
                  </a:lnTo>
                  <a:lnTo>
                    <a:pt x="253" y="2"/>
                  </a:lnTo>
                  <a:lnTo>
                    <a:pt x="252" y="1"/>
                  </a:lnTo>
                  <a:lnTo>
                    <a:pt x="253" y="0"/>
                  </a:lnTo>
                  <a:close/>
                  <a:moveTo>
                    <a:pt x="263" y="0"/>
                  </a:moveTo>
                  <a:lnTo>
                    <a:pt x="269" y="0"/>
                  </a:lnTo>
                  <a:lnTo>
                    <a:pt x="269" y="1"/>
                  </a:lnTo>
                  <a:lnTo>
                    <a:pt x="269" y="2"/>
                  </a:lnTo>
                  <a:lnTo>
                    <a:pt x="263" y="2"/>
                  </a:lnTo>
                  <a:lnTo>
                    <a:pt x="262" y="1"/>
                  </a:lnTo>
                  <a:lnTo>
                    <a:pt x="263" y="0"/>
                  </a:lnTo>
                  <a:close/>
                  <a:moveTo>
                    <a:pt x="273" y="0"/>
                  </a:moveTo>
                  <a:lnTo>
                    <a:pt x="278" y="0"/>
                  </a:lnTo>
                  <a:lnTo>
                    <a:pt x="279" y="1"/>
                  </a:lnTo>
                  <a:lnTo>
                    <a:pt x="278" y="2"/>
                  </a:lnTo>
                  <a:lnTo>
                    <a:pt x="273" y="2"/>
                  </a:lnTo>
                  <a:lnTo>
                    <a:pt x="273" y="1"/>
                  </a:lnTo>
                  <a:lnTo>
                    <a:pt x="273" y="0"/>
                  </a:lnTo>
                  <a:close/>
                  <a:moveTo>
                    <a:pt x="283" y="0"/>
                  </a:moveTo>
                  <a:lnTo>
                    <a:pt x="288" y="0"/>
                  </a:lnTo>
                  <a:lnTo>
                    <a:pt x="289" y="1"/>
                  </a:lnTo>
                  <a:lnTo>
                    <a:pt x="288" y="2"/>
                  </a:lnTo>
                  <a:lnTo>
                    <a:pt x="283" y="2"/>
                  </a:lnTo>
                  <a:lnTo>
                    <a:pt x="282" y="1"/>
                  </a:lnTo>
                  <a:lnTo>
                    <a:pt x="283" y="0"/>
                  </a:lnTo>
                  <a:close/>
                  <a:moveTo>
                    <a:pt x="294" y="0"/>
                  </a:moveTo>
                  <a:lnTo>
                    <a:pt x="299" y="0"/>
                  </a:lnTo>
                  <a:lnTo>
                    <a:pt x="299" y="1"/>
                  </a:lnTo>
                  <a:lnTo>
                    <a:pt x="299" y="2"/>
                  </a:lnTo>
                  <a:lnTo>
                    <a:pt x="294" y="2"/>
                  </a:lnTo>
                  <a:lnTo>
                    <a:pt x="293" y="1"/>
                  </a:lnTo>
                  <a:lnTo>
                    <a:pt x="294" y="0"/>
                  </a:lnTo>
                  <a:close/>
                  <a:moveTo>
                    <a:pt x="304" y="0"/>
                  </a:moveTo>
                  <a:lnTo>
                    <a:pt x="308" y="0"/>
                  </a:lnTo>
                  <a:lnTo>
                    <a:pt x="309" y="1"/>
                  </a:lnTo>
                  <a:lnTo>
                    <a:pt x="308" y="2"/>
                  </a:lnTo>
                  <a:lnTo>
                    <a:pt x="304" y="2"/>
                  </a:lnTo>
                  <a:lnTo>
                    <a:pt x="303" y="1"/>
                  </a:lnTo>
                  <a:lnTo>
                    <a:pt x="304" y="0"/>
                  </a:lnTo>
                  <a:close/>
                  <a:moveTo>
                    <a:pt x="313" y="0"/>
                  </a:moveTo>
                  <a:lnTo>
                    <a:pt x="319" y="0"/>
                  </a:lnTo>
                  <a:lnTo>
                    <a:pt x="320" y="1"/>
                  </a:lnTo>
                  <a:lnTo>
                    <a:pt x="319" y="2"/>
                  </a:lnTo>
                  <a:lnTo>
                    <a:pt x="313" y="2"/>
                  </a:lnTo>
                  <a:lnTo>
                    <a:pt x="312" y="1"/>
                  </a:lnTo>
                  <a:lnTo>
                    <a:pt x="313" y="0"/>
                  </a:lnTo>
                  <a:close/>
                  <a:moveTo>
                    <a:pt x="324" y="0"/>
                  </a:moveTo>
                  <a:lnTo>
                    <a:pt x="329" y="0"/>
                  </a:lnTo>
                  <a:lnTo>
                    <a:pt x="330" y="1"/>
                  </a:lnTo>
                  <a:lnTo>
                    <a:pt x="329" y="2"/>
                  </a:lnTo>
                  <a:lnTo>
                    <a:pt x="324" y="2"/>
                  </a:lnTo>
                  <a:lnTo>
                    <a:pt x="323" y="1"/>
                  </a:lnTo>
                  <a:lnTo>
                    <a:pt x="324" y="0"/>
                  </a:lnTo>
                  <a:close/>
                  <a:moveTo>
                    <a:pt x="334" y="0"/>
                  </a:moveTo>
                  <a:lnTo>
                    <a:pt x="339" y="0"/>
                  </a:lnTo>
                  <a:lnTo>
                    <a:pt x="340" y="1"/>
                  </a:lnTo>
                  <a:lnTo>
                    <a:pt x="339" y="2"/>
                  </a:lnTo>
                  <a:lnTo>
                    <a:pt x="334" y="2"/>
                  </a:lnTo>
                  <a:lnTo>
                    <a:pt x="333" y="1"/>
                  </a:lnTo>
                  <a:lnTo>
                    <a:pt x="334" y="0"/>
                  </a:lnTo>
                  <a:close/>
                  <a:moveTo>
                    <a:pt x="344" y="0"/>
                  </a:moveTo>
                  <a:lnTo>
                    <a:pt x="349" y="0"/>
                  </a:lnTo>
                  <a:lnTo>
                    <a:pt x="350" y="1"/>
                  </a:lnTo>
                  <a:lnTo>
                    <a:pt x="349" y="2"/>
                  </a:lnTo>
                  <a:lnTo>
                    <a:pt x="344" y="2"/>
                  </a:lnTo>
                  <a:lnTo>
                    <a:pt x="343" y="1"/>
                  </a:lnTo>
                  <a:lnTo>
                    <a:pt x="344" y="0"/>
                  </a:lnTo>
                  <a:close/>
                  <a:moveTo>
                    <a:pt x="354" y="0"/>
                  </a:moveTo>
                  <a:lnTo>
                    <a:pt x="359" y="0"/>
                  </a:lnTo>
                  <a:lnTo>
                    <a:pt x="360" y="1"/>
                  </a:lnTo>
                  <a:lnTo>
                    <a:pt x="359" y="2"/>
                  </a:lnTo>
                  <a:lnTo>
                    <a:pt x="354" y="2"/>
                  </a:lnTo>
                  <a:lnTo>
                    <a:pt x="353" y="1"/>
                  </a:lnTo>
                  <a:lnTo>
                    <a:pt x="354" y="0"/>
                  </a:lnTo>
                  <a:close/>
                  <a:moveTo>
                    <a:pt x="364" y="0"/>
                  </a:moveTo>
                  <a:lnTo>
                    <a:pt x="369" y="0"/>
                  </a:lnTo>
                  <a:lnTo>
                    <a:pt x="370" y="1"/>
                  </a:lnTo>
                  <a:lnTo>
                    <a:pt x="369" y="2"/>
                  </a:lnTo>
                  <a:lnTo>
                    <a:pt x="364" y="2"/>
                  </a:lnTo>
                  <a:lnTo>
                    <a:pt x="364" y="1"/>
                  </a:lnTo>
                  <a:lnTo>
                    <a:pt x="364" y="0"/>
                  </a:lnTo>
                  <a:close/>
                  <a:moveTo>
                    <a:pt x="374" y="0"/>
                  </a:moveTo>
                  <a:lnTo>
                    <a:pt x="379" y="0"/>
                  </a:lnTo>
                  <a:lnTo>
                    <a:pt x="380" y="1"/>
                  </a:lnTo>
                  <a:lnTo>
                    <a:pt x="379" y="2"/>
                  </a:lnTo>
                  <a:lnTo>
                    <a:pt x="374" y="2"/>
                  </a:lnTo>
                  <a:lnTo>
                    <a:pt x="373" y="1"/>
                  </a:lnTo>
                  <a:lnTo>
                    <a:pt x="374" y="0"/>
                  </a:lnTo>
                  <a:close/>
                  <a:moveTo>
                    <a:pt x="384" y="0"/>
                  </a:moveTo>
                  <a:lnTo>
                    <a:pt x="390" y="0"/>
                  </a:lnTo>
                  <a:lnTo>
                    <a:pt x="390" y="1"/>
                  </a:lnTo>
                  <a:lnTo>
                    <a:pt x="390" y="2"/>
                  </a:lnTo>
                  <a:lnTo>
                    <a:pt x="384" y="2"/>
                  </a:lnTo>
                  <a:lnTo>
                    <a:pt x="383" y="1"/>
                  </a:lnTo>
                  <a:lnTo>
                    <a:pt x="384" y="0"/>
                  </a:lnTo>
                  <a:close/>
                  <a:moveTo>
                    <a:pt x="394" y="0"/>
                  </a:moveTo>
                  <a:lnTo>
                    <a:pt x="399" y="0"/>
                  </a:lnTo>
                  <a:lnTo>
                    <a:pt x="400" y="1"/>
                  </a:lnTo>
                  <a:lnTo>
                    <a:pt x="399" y="2"/>
                  </a:lnTo>
                  <a:lnTo>
                    <a:pt x="394" y="2"/>
                  </a:lnTo>
                  <a:lnTo>
                    <a:pt x="394" y="1"/>
                  </a:lnTo>
                  <a:lnTo>
                    <a:pt x="394" y="0"/>
                  </a:lnTo>
                  <a:close/>
                </a:path>
              </a:pathLst>
            </a:custGeom>
            <a:solidFill>
              <a:srgbClr val="000000"/>
            </a:solidFill>
            <a:ln w="9525">
              <a:noFill/>
              <a:round/>
              <a:headEnd/>
              <a:tailEnd/>
            </a:ln>
          </p:spPr>
          <p:txBody>
            <a:bodyPr/>
            <a:lstStyle/>
            <a:p>
              <a:endParaRPr lang="en-US"/>
            </a:p>
          </p:txBody>
        </p:sp>
        <p:sp>
          <p:nvSpPr>
            <p:cNvPr id="243" name="Freeform 240"/>
            <p:cNvSpPr>
              <a:spLocks/>
            </p:cNvSpPr>
            <p:nvPr/>
          </p:nvSpPr>
          <p:spPr bwMode="auto">
            <a:xfrm>
              <a:off x="2570"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4" name="Freeform 241"/>
            <p:cNvSpPr>
              <a:spLocks/>
            </p:cNvSpPr>
            <p:nvPr/>
          </p:nvSpPr>
          <p:spPr bwMode="auto">
            <a:xfrm>
              <a:off x="2580"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5" name="Freeform 242"/>
            <p:cNvSpPr>
              <a:spLocks/>
            </p:cNvSpPr>
            <p:nvPr/>
          </p:nvSpPr>
          <p:spPr bwMode="auto">
            <a:xfrm>
              <a:off x="2590"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6" name="Freeform 243"/>
            <p:cNvSpPr>
              <a:spLocks/>
            </p:cNvSpPr>
            <p:nvPr/>
          </p:nvSpPr>
          <p:spPr bwMode="auto">
            <a:xfrm>
              <a:off x="2600" y="2292"/>
              <a:ext cx="7" cy="2"/>
            </a:xfrm>
            <a:custGeom>
              <a:avLst/>
              <a:gdLst>
                <a:gd name="T0" fmla="*/ 2 w 7"/>
                <a:gd name="T1" fmla="*/ 0 h 2"/>
                <a:gd name="T2" fmla="*/ 6 w 7"/>
                <a:gd name="T3" fmla="*/ 0 h 2"/>
                <a:gd name="T4" fmla="*/ 7 w 7"/>
                <a:gd name="T5" fmla="*/ 1 h 2"/>
                <a:gd name="T6" fmla="*/ 6 w 7"/>
                <a:gd name="T7" fmla="*/ 2 h 2"/>
                <a:gd name="T8" fmla="*/ 2 w 7"/>
                <a:gd name="T9" fmla="*/ 2 h 2"/>
                <a:gd name="T10" fmla="*/ 0 w 7"/>
                <a:gd name="T11" fmla="*/ 1 h 2"/>
                <a:gd name="T12" fmla="*/ 2 w 7"/>
                <a:gd name="T13" fmla="*/ 0 h 2"/>
                <a:gd name="T14" fmla="*/ 2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2" y="0"/>
                  </a:moveTo>
                  <a:lnTo>
                    <a:pt x="6" y="0"/>
                  </a:lnTo>
                  <a:lnTo>
                    <a:pt x="7" y="1"/>
                  </a:lnTo>
                  <a:lnTo>
                    <a:pt x="6"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247" name="Freeform 244"/>
            <p:cNvSpPr>
              <a:spLocks/>
            </p:cNvSpPr>
            <p:nvPr/>
          </p:nvSpPr>
          <p:spPr bwMode="auto">
            <a:xfrm>
              <a:off x="2611"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48" name="Freeform 245"/>
            <p:cNvSpPr>
              <a:spLocks/>
            </p:cNvSpPr>
            <p:nvPr/>
          </p:nvSpPr>
          <p:spPr bwMode="auto">
            <a:xfrm>
              <a:off x="2620"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9" name="Freeform 246"/>
            <p:cNvSpPr>
              <a:spLocks/>
            </p:cNvSpPr>
            <p:nvPr/>
          </p:nvSpPr>
          <p:spPr bwMode="auto">
            <a:xfrm>
              <a:off x="2631"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0" name="Freeform 247"/>
            <p:cNvSpPr>
              <a:spLocks/>
            </p:cNvSpPr>
            <p:nvPr/>
          </p:nvSpPr>
          <p:spPr bwMode="auto">
            <a:xfrm>
              <a:off x="2641"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51" name="Freeform 248"/>
            <p:cNvSpPr>
              <a:spLocks/>
            </p:cNvSpPr>
            <p:nvPr/>
          </p:nvSpPr>
          <p:spPr bwMode="auto">
            <a:xfrm>
              <a:off x="265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2" name="Freeform 249"/>
            <p:cNvSpPr>
              <a:spLocks/>
            </p:cNvSpPr>
            <p:nvPr/>
          </p:nvSpPr>
          <p:spPr bwMode="auto">
            <a:xfrm>
              <a:off x="2661"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3" name="Freeform 250"/>
            <p:cNvSpPr>
              <a:spLocks/>
            </p:cNvSpPr>
            <p:nvPr/>
          </p:nvSpPr>
          <p:spPr bwMode="auto">
            <a:xfrm>
              <a:off x="2671" y="229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54" name="Freeform 251"/>
            <p:cNvSpPr>
              <a:spLocks/>
            </p:cNvSpPr>
            <p:nvPr/>
          </p:nvSpPr>
          <p:spPr bwMode="auto">
            <a:xfrm>
              <a:off x="268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5" name="Freeform 252"/>
            <p:cNvSpPr>
              <a:spLocks/>
            </p:cNvSpPr>
            <p:nvPr/>
          </p:nvSpPr>
          <p:spPr bwMode="auto">
            <a:xfrm>
              <a:off x="269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6" name="Freeform 253"/>
            <p:cNvSpPr>
              <a:spLocks/>
            </p:cNvSpPr>
            <p:nvPr/>
          </p:nvSpPr>
          <p:spPr bwMode="auto">
            <a:xfrm>
              <a:off x="270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7" name="Freeform 254"/>
            <p:cNvSpPr>
              <a:spLocks/>
            </p:cNvSpPr>
            <p:nvPr/>
          </p:nvSpPr>
          <p:spPr bwMode="auto">
            <a:xfrm>
              <a:off x="271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8" name="Freeform 255"/>
            <p:cNvSpPr>
              <a:spLocks/>
            </p:cNvSpPr>
            <p:nvPr/>
          </p:nvSpPr>
          <p:spPr bwMode="auto">
            <a:xfrm>
              <a:off x="2722"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9" name="Freeform 256"/>
            <p:cNvSpPr>
              <a:spLocks/>
            </p:cNvSpPr>
            <p:nvPr/>
          </p:nvSpPr>
          <p:spPr bwMode="auto">
            <a:xfrm>
              <a:off x="273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0" name="Freeform 257"/>
            <p:cNvSpPr>
              <a:spLocks/>
            </p:cNvSpPr>
            <p:nvPr/>
          </p:nvSpPr>
          <p:spPr bwMode="auto">
            <a:xfrm>
              <a:off x="2741"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1" name="Freeform 258"/>
            <p:cNvSpPr>
              <a:spLocks/>
            </p:cNvSpPr>
            <p:nvPr/>
          </p:nvSpPr>
          <p:spPr bwMode="auto">
            <a:xfrm>
              <a:off x="2752"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2" name="Freeform 259"/>
            <p:cNvSpPr>
              <a:spLocks/>
            </p:cNvSpPr>
            <p:nvPr/>
          </p:nvSpPr>
          <p:spPr bwMode="auto">
            <a:xfrm>
              <a:off x="2762" y="229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63" name="Freeform 260"/>
            <p:cNvSpPr>
              <a:spLocks/>
            </p:cNvSpPr>
            <p:nvPr/>
          </p:nvSpPr>
          <p:spPr bwMode="auto">
            <a:xfrm>
              <a:off x="277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4" name="Freeform 261"/>
            <p:cNvSpPr>
              <a:spLocks/>
            </p:cNvSpPr>
            <p:nvPr/>
          </p:nvSpPr>
          <p:spPr bwMode="auto">
            <a:xfrm>
              <a:off x="2782"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5" name="Freeform 262"/>
            <p:cNvSpPr>
              <a:spLocks/>
            </p:cNvSpPr>
            <p:nvPr/>
          </p:nvSpPr>
          <p:spPr bwMode="auto">
            <a:xfrm>
              <a:off x="279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6" name="Freeform 263"/>
            <p:cNvSpPr>
              <a:spLocks/>
            </p:cNvSpPr>
            <p:nvPr/>
          </p:nvSpPr>
          <p:spPr bwMode="auto">
            <a:xfrm>
              <a:off x="280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7" name="Freeform 264"/>
            <p:cNvSpPr>
              <a:spLocks/>
            </p:cNvSpPr>
            <p:nvPr/>
          </p:nvSpPr>
          <p:spPr bwMode="auto">
            <a:xfrm>
              <a:off x="281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8" name="Freeform 265"/>
            <p:cNvSpPr>
              <a:spLocks/>
            </p:cNvSpPr>
            <p:nvPr/>
          </p:nvSpPr>
          <p:spPr bwMode="auto">
            <a:xfrm>
              <a:off x="282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9" name="Freeform 266"/>
            <p:cNvSpPr>
              <a:spLocks/>
            </p:cNvSpPr>
            <p:nvPr/>
          </p:nvSpPr>
          <p:spPr bwMode="auto">
            <a:xfrm>
              <a:off x="2832" y="229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0" name="Freeform 267"/>
            <p:cNvSpPr>
              <a:spLocks/>
            </p:cNvSpPr>
            <p:nvPr/>
          </p:nvSpPr>
          <p:spPr bwMode="auto">
            <a:xfrm>
              <a:off x="2843"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71" name="Freeform 268"/>
            <p:cNvSpPr>
              <a:spLocks/>
            </p:cNvSpPr>
            <p:nvPr/>
          </p:nvSpPr>
          <p:spPr bwMode="auto">
            <a:xfrm>
              <a:off x="285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2" name="Freeform 269"/>
            <p:cNvSpPr>
              <a:spLocks/>
            </p:cNvSpPr>
            <p:nvPr/>
          </p:nvSpPr>
          <p:spPr bwMode="auto">
            <a:xfrm>
              <a:off x="2863"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3" name="Freeform 270"/>
            <p:cNvSpPr>
              <a:spLocks/>
            </p:cNvSpPr>
            <p:nvPr/>
          </p:nvSpPr>
          <p:spPr bwMode="auto">
            <a:xfrm>
              <a:off x="2873"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4" name="Freeform 271"/>
            <p:cNvSpPr>
              <a:spLocks/>
            </p:cNvSpPr>
            <p:nvPr/>
          </p:nvSpPr>
          <p:spPr bwMode="auto">
            <a:xfrm>
              <a:off x="2882"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5" name="Freeform 272"/>
            <p:cNvSpPr>
              <a:spLocks/>
            </p:cNvSpPr>
            <p:nvPr/>
          </p:nvSpPr>
          <p:spPr bwMode="auto">
            <a:xfrm>
              <a:off x="289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6" name="Freeform 273"/>
            <p:cNvSpPr>
              <a:spLocks/>
            </p:cNvSpPr>
            <p:nvPr/>
          </p:nvSpPr>
          <p:spPr bwMode="auto">
            <a:xfrm>
              <a:off x="290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7" name="Freeform 274"/>
            <p:cNvSpPr>
              <a:spLocks/>
            </p:cNvSpPr>
            <p:nvPr/>
          </p:nvSpPr>
          <p:spPr bwMode="auto">
            <a:xfrm>
              <a:off x="291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8" name="Freeform 275"/>
            <p:cNvSpPr>
              <a:spLocks/>
            </p:cNvSpPr>
            <p:nvPr/>
          </p:nvSpPr>
          <p:spPr bwMode="auto">
            <a:xfrm>
              <a:off x="292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9" name="Freeform 276"/>
            <p:cNvSpPr>
              <a:spLocks/>
            </p:cNvSpPr>
            <p:nvPr/>
          </p:nvSpPr>
          <p:spPr bwMode="auto">
            <a:xfrm>
              <a:off x="2934"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80" name="Freeform 277"/>
            <p:cNvSpPr>
              <a:spLocks/>
            </p:cNvSpPr>
            <p:nvPr/>
          </p:nvSpPr>
          <p:spPr bwMode="auto">
            <a:xfrm>
              <a:off x="294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1" name="Freeform 278"/>
            <p:cNvSpPr>
              <a:spLocks/>
            </p:cNvSpPr>
            <p:nvPr/>
          </p:nvSpPr>
          <p:spPr bwMode="auto">
            <a:xfrm>
              <a:off x="2953" y="229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2" name="Freeform 279"/>
            <p:cNvSpPr>
              <a:spLocks/>
            </p:cNvSpPr>
            <p:nvPr/>
          </p:nvSpPr>
          <p:spPr bwMode="auto">
            <a:xfrm>
              <a:off x="2964"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83" name="Freeform 280"/>
            <p:cNvSpPr>
              <a:spLocks noEditPoints="1"/>
            </p:cNvSpPr>
            <p:nvPr/>
          </p:nvSpPr>
          <p:spPr bwMode="auto">
            <a:xfrm>
              <a:off x="2570" y="2292"/>
              <a:ext cx="400" cy="2"/>
            </a:xfrm>
            <a:custGeom>
              <a:avLst/>
              <a:gdLst>
                <a:gd name="T0" fmla="*/ 0 w 400"/>
                <a:gd name="T1" fmla="*/ 1 h 2"/>
                <a:gd name="T2" fmla="*/ 16 w 400"/>
                <a:gd name="T3" fmla="*/ 2 h 2"/>
                <a:gd name="T4" fmla="*/ 26 w 400"/>
                <a:gd name="T5" fmla="*/ 0 h 2"/>
                <a:gd name="T6" fmla="*/ 21 w 400"/>
                <a:gd name="T7" fmla="*/ 0 h 2"/>
                <a:gd name="T8" fmla="*/ 30 w 400"/>
                <a:gd name="T9" fmla="*/ 1 h 2"/>
                <a:gd name="T10" fmla="*/ 46 w 400"/>
                <a:gd name="T11" fmla="*/ 2 h 2"/>
                <a:gd name="T12" fmla="*/ 57 w 400"/>
                <a:gd name="T13" fmla="*/ 0 h 2"/>
                <a:gd name="T14" fmla="*/ 51 w 400"/>
                <a:gd name="T15" fmla="*/ 0 h 2"/>
                <a:gd name="T16" fmla="*/ 61 w 400"/>
                <a:gd name="T17" fmla="*/ 1 h 2"/>
                <a:gd name="T18" fmla="*/ 76 w 400"/>
                <a:gd name="T19" fmla="*/ 2 h 2"/>
                <a:gd name="T20" fmla="*/ 87 w 400"/>
                <a:gd name="T21" fmla="*/ 0 h 2"/>
                <a:gd name="T22" fmla="*/ 82 w 400"/>
                <a:gd name="T23" fmla="*/ 0 h 2"/>
                <a:gd name="T24" fmla="*/ 91 w 400"/>
                <a:gd name="T25" fmla="*/ 1 h 2"/>
                <a:gd name="T26" fmla="*/ 107 w 400"/>
                <a:gd name="T27" fmla="*/ 2 h 2"/>
                <a:gd name="T28" fmla="*/ 117 w 400"/>
                <a:gd name="T29" fmla="*/ 0 h 2"/>
                <a:gd name="T30" fmla="*/ 112 w 400"/>
                <a:gd name="T31" fmla="*/ 0 h 2"/>
                <a:gd name="T32" fmla="*/ 121 w 400"/>
                <a:gd name="T33" fmla="*/ 1 h 2"/>
                <a:gd name="T34" fmla="*/ 137 w 400"/>
                <a:gd name="T35" fmla="*/ 2 h 2"/>
                <a:gd name="T36" fmla="*/ 147 w 400"/>
                <a:gd name="T37" fmla="*/ 0 h 2"/>
                <a:gd name="T38" fmla="*/ 142 w 400"/>
                <a:gd name="T39" fmla="*/ 0 h 2"/>
                <a:gd name="T40" fmla="*/ 152 w 400"/>
                <a:gd name="T41" fmla="*/ 1 h 2"/>
                <a:gd name="T42" fmla="*/ 167 w 400"/>
                <a:gd name="T43" fmla="*/ 2 h 2"/>
                <a:gd name="T44" fmla="*/ 178 w 400"/>
                <a:gd name="T45" fmla="*/ 0 h 2"/>
                <a:gd name="T46" fmla="*/ 172 w 400"/>
                <a:gd name="T47" fmla="*/ 0 h 2"/>
                <a:gd name="T48" fmla="*/ 182 w 400"/>
                <a:gd name="T49" fmla="*/ 1 h 2"/>
                <a:gd name="T50" fmla="*/ 198 w 400"/>
                <a:gd name="T51" fmla="*/ 2 h 2"/>
                <a:gd name="T52" fmla="*/ 208 w 400"/>
                <a:gd name="T53" fmla="*/ 0 h 2"/>
                <a:gd name="T54" fmla="*/ 203 w 400"/>
                <a:gd name="T55" fmla="*/ 0 h 2"/>
                <a:gd name="T56" fmla="*/ 212 w 400"/>
                <a:gd name="T57" fmla="*/ 1 h 2"/>
                <a:gd name="T58" fmla="*/ 228 w 400"/>
                <a:gd name="T59" fmla="*/ 2 h 2"/>
                <a:gd name="T60" fmla="*/ 238 w 400"/>
                <a:gd name="T61" fmla="*/ 0 h 2"/>
                <a:gd name="T62" fmla="*/ 233 w 400"/>
                <a:gd name="T63" fmla="*/ 0 h 2"/>
                <a:gd name="T64" fmla="*/ 242 w 400"/>
                <a:gd name="T65" fmla="*/ 1 h 2"/>
                <a:gd name="T66" fmla="*/ 258 w 400"/>
                <a:gd name="T67" fmla="*/ 2 h 2"/>
                <a:gd name="T68" fmla="*/ 269 w 400"/>
                <a:gd name="T69" fmla="*/ 0 h 2"/>
                <a:gd name="T70" fmla="*/ 263 w 400"/>
                <a:gd name="T71" fmla="*/ 0 h 2"/>
                <a:gd name="T72" fmla="*/ 273 w 400"/>
                <a:gd name="T73" fmla="*/ 1 h 2"/>
                <a:gd name="T74" fmla="*/ 288 w 400"/>
                <a:gd name="T75" fmla="*/ 2 h 2"/>
                <a:gd name="T76" fmla="*/ 299 w 400"/>
                <a:gd name="T77" fmla="*/ 0 h 2"/>
                <a:gd name="T78" fmla="*/ 294 w 400"/>
                <a:gd name="T79" fmla="*/ 0 h 2"/>
                <a:gd name="T80" fmla="*/ 303 w 400"/>
                <a:gd name="T81" fmla="*/ 1 h 2"/>
                <a:gd name="T82" fmla="*/ 319 w 400"/>
                <a:gd name="T83" fmla="*/ 2 h 2"/>
                <a:gd name="T84" fmla="*/ 329 w 400"/>
                <a:gd name="T85" fmla="*/ 0 h 2"/>
                <a:gd name="T86" fmla="*/ 324 w 400"/>
                <a:gd name="T87" fmla="*/ 0 h 2"/>
                <a:gd name="T88" fmla="*/ 333 w 400"/>
                <a:gd name="T89" fmla="*/ 1 h 2"/>
                <a:gd name="T90" fmla="*/ 349 w 400"/>
                <a:gd name="T91" fmla="*/ 2 h 2"/>
                <a:gd name="T92" fmla="*/ 359 w 400"/>
                <a:gd name="T93" fmla="*/ 0 h 2"/>
                <a:gd name="T94" fmla="*/ 354 w 400"/>
                <a:gd name="T95" fmla="*/ 0 h 2"/>
                <a:gd name="T96" fmla="*/ 364 w 400"/>
                <a:gd name="T97" fmla="*/ 1 h 2"/>
                <a:gd name="T98" fmla="*/ 379 w 400"/>
                <a:gd name="T99" fmla="*/ 2 h 2"/>
                <a:gd name="T100" fmla="*/ 390 w 400"/>
                <a:gd name="T101" fmla="*/ 0 h 2"/>
                <a:gd name="T102" fmla="*/ 384 w 400"/>
                <a:gd name="T103" fmla="*/ 0 h 2"/>
                <a:gd name="T104" fmla="*/ 394 w 400"/>
                <a:gd name="T105" fmla="*/ 1 h 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0"/>
                <a:gd name="T160" fmla="*/ 0 h 2"/>
                <a:gd name="T161" fmla="*/ 400 w 400"/>
                <a:gd name="T162" fmla="*/ 2 h 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0" h="2">
                  <a:moveTo>
                    <a:pt x="1" y="0"/>
                  </a:moveTo>
                  <a:lnTo>
                    <a:pt x="6" y="0"/>
                  </a:lnTo>
                  <a:lnTo>
                    <a:pt x="6" y="1"/>
                  </a:lnTo>
                  <a:lnTo>
                    <a:pt x="6" y="2"/>
                  </a:lnTo>
                  <a:lnTo>
                    <a:pt x="1" y="2"/>
                  </a:lnTo>
                  <a:lnTo>
                    <a:pt x="0" y="1"/>
                  </a:lnTo>
                  <a:lnTo>
                    <a:pt x="1" y="0"/>
                  </a:lnTo>
                  <a:close/>
                  <a:moveTo>
                    <a:pt x="11" y="0"/>
                  </a:moveTo>
                  <a:lnTo>
                    <a:pt x="16" y="0"/>
                  </a:lnTo>
                  <a:lnTo>
                    <a:pt x="17" y="1"/>
                  </a:lnTo>
                  <a:lnTo>
                    <a:pt x="16" y="2"/>
                  </a:lnTo>
                  <a:lnTo>
                    <a:pt x="11" y="2"/>
                  </a:lnTo>
                  <a:lnTo>
                    <a:pt x="10" y="1"/>
                  </a:lnTo>
                  <a:lnTo>
                    <a:pt x="11" y="0"/>
                  </a:lnTo>
                  <a:close/>
                  <a:moveTo>
                    <a:pt x="21" y="0"/>
                  </a:moveTo>
                  <a:lnTo>
                    <a:pt x="26" y="0"/>
                  </a:lnTo>
                  <a:lnTo>
                    <a:pt x="27" y="1"/>
                  </a:lnTo>
                  <a:lnTo>
                    <a:pt x="26" y="2"/>
                  </a:lnTo>
                  <a:lnTo>
                    <a:pt x="21" y="2"/>
                  </a:lnTo>
                  <a:lnTo>
                    <a:pt x="20" y="1"/>
                  </a:lnTo>
                  <a:lnTo>
                    <a:pt x="21" y="0"/>
                  </a:lnTo>
                  <a:close/>
                  <a:moveTo>
                    <a:pt x="32" y="0"/>
                  </a:moveTo>
                  <a:lnTo>
                    <a:pt x="36" y="0"/>
                  </a:lnTo>
                  <a:lnTo>
                    <a:pt x="37" y="1"/>
                  </a:lnTo>
                  <a:lnTo>
                    <a:pt x="36" y="2"/>
                  </a:lnTo>
                  <a:lnTo>
                    <a:pt x="32" y="2"/>
                  </a:lnTo>
                  <a:lnTo>
                    <a:pt x="30" y="1"/>
                  </a:lnTo>
                  <a:lnTo>
                    <a:pt x="32" y="0"/>
                  </a:lnTo>
                  <a:close/>
                  <a:moveTo>
                    <a:pt x="41" y="0"/>
                  </a:moveTo>
                  <a:lnTo>
                    <a:pt x="46" y="0"/>
                  </a:lnTo>
                  <a:lnTo>
                    <a:pt x="47" y="1"/>
                  </a:lnTo>
                  <a:lnTo>
                    <a:pt x="46" y="2"/>
                  </a:lnTo>
                  <a:lnTo>
                    <a:pt x="41" y="2"/>
                  </a:lnTo>
                  <a:lnTo>
                    <a:pt x="41" y="1"/>
                  </a:lnTo>
                  <a:lnTo>
                    <a:pt x="41" y="0"/>
                  </a:lnTo>
                  <a:close/>
                  <a:moveTo>
                    <a:pt x="51" y="0"/>
                  </a:moveTo>
                  <a:lnTo>
                    <a:pt x="57" y="0"/>
                  </a:lnTo>
                  <a:lnTo>
                    <a:pt x="58" y="1"/>
                  </a:lnTo>
                  <a:lnTo>
                    <a:pt x="57" y="2"/>
                  </a:lnTo>
                  <a:lnTo>
                    <a:pt x="51" y="2"/>
                  </a:lnTo>
                  <a:lnTo>
                    <a:pt x="50" y="1"/>
                  </a:lnTo>
                  <a:lnTo>
                    <a:pt x="51" y="0"/>
                  </a:lnTo>
                  <a:close/>
                  <a:moveTo>
                    <a:pt x="62" y="0"/>
                  </a:moveTo>
                  <a:lnTo>
                    <a:pt x="66" y="0"/>
                  </a:lnTo>
                  <a:lnTo>
                    <a:pt x="67" y="1"/>
                  </a:lnTo>
                  <a:lnTo>
                    <a:pt x="66" y="2"/>
                  </a:lnTo>
                  <a:lnTo>
                    <a:pt x="62" y="2"/>
                  </a:lnTo>
                  <a:lnTo>
                    <a:pt x="61" y="1"/>
                  </a:lnTo>
                  <a:lnTo>
                    <a:pt x="62" y="0"/>
                  </a:lnTo>
                  <a:close/>
                  <a:moveTo>
                    <a:pt x="71" y="0"/>
                  </a:moveTo>
                  <a:lnTo>
                    <a:pt x="76" y="0"/>
                  </a:lnTo>
                  <a:lnTo>
                    <a:pt x="77" y="1"/>
                  </a:lnTo>
                  <a:lnTo>
                    <a:pt x="76" y="2"/>
                  </a:lnTo>
                  <a:lnTo>
                    <a:pt x="71" y="2"/>
                  </a:lnTo>
                  <a:lnTo>
                    <a:pt x="71" y="1"/>
                  </a:lnTo>
                  <a:lnTo>
                    <a:pt x="71" y="0"/>
                  </a:lnTo>
                  <a:close/>
                  <a:moveTo>
                    <a:pt x="82" y="0"/>
                  </a:moveTo>
                  <a:lnTo>
                    <a:pt x="87" y="0"/>
                  </a:lnTo>
                  <a:lnTo>
                    <a:pt x="88" y="1"/>
                  </a:lnTo>
                  <a:lnTo>
                    <a:pt x="87" y="2"/>
                  </a:lnTo>
                  <a:lnTo>
                    <a:pt x="82" y="2"/>
                  </a:lnTo>
                  <a:lnTo>
                    <a:pt x="81" y="1"/>
                  </a:lnTo>
                  <a:lnTo>
                    <a:pt x="82" y="0"/>
                  </a:lnTo>
                  <a:close/>
                  <a:moveTo>
                    <a:pt x="92" y="0"/>
                  </a:moveTo>
                  <a:lnTo>
                    <a:pt x="97" y="0"/>
                  </a:lnTo>
                  <a:lnTo>
                    <a:pt x="97" y="1"/>
                  </a:lnTo>
                  <a:lnTo>
                    <a:pt x="97" y="2"/>
                  </a:lnTo>
                  <a:lnTo>
                    <a:pt x="92" y="2"/>
                  </a:lnTo>
                  <a:lnTo>
                    <a:pt x="91" y="1"/>
                  </a:lnTo>
                  <a:lnTo>
                    <a:pt x="92" y="0"/>
                  </a:lnTo>
                  <a:close/>
                  <a:moveTo>
                    <a:pt x="101" y="0"/>
                  </a:moveTo>
                  <a:lnTo>
                    <a:pt x="107" y="0"/>
                  </a:lnTo>
                  <a:lnTo>
                    <a:pt x="108" y="1"/>
                  </a:lnTo>
                  <a:lnTo>
                    <a:pt x="107" y="2"/>
                  </a:lnTo>
                  <a:lnTo>
                    <a:pt x="101" y="2"/>
                  </a:lnTo>
                  <a:lnTo>
                    <a:pt x="101" y="1"/>
                  </a:lnTo>
                  <a:lnTo>
                    <a:pt x="101" y="0"/>
                  </a:lnTo>
                  <a:close/>
                  <a:moveTo>
                    <a:pt x="112" y="0"/>
                  </a:moveTo>
                  <a:lnTo>
                    <a:pt x="117" y="0"/>
                  </a:lnTo>
                  <a:lnTo>
                    <a:pt x="118" y="1"/>
                  </a:lnTo>
                  <a:lnTo>
                    <a:pt x="117" y="2"/>
                  </a:lnTo>
                  <a:lnTo>
                    <a:pt x="112" y="2"/>
                  </a:lnTo>
                  <a:lnTo>
                    <a:pt x="111" y="1"/>
                  </a:lnTo>
                  <a:lnTo>
                    <a:pt x="112" y="0"/>
                  </a:lnTo>
                  <a:close/>
                  <a:moveTo>
                    <a:pt x="122" y="0"/>
                  </a:moveTo>
                  <a:lnTo>
                    <a:pt x="127" y="0"/>
                  </a:lnTo>
                  <a:lnTo>
                    <a:pt x="128" y="1"/>
                  </a:lnTo>
                  <a:lnTo>
                    <a:pt x="127" y="2"/>
                  </a:lnTo>
                  <a:lnTo>
                    <a:pt x="122" y="2"/>
                  </a:lnTo>
                  <a:lnTo>
                    <a:pt x="121" y="1"/>
                  </a:lnTo>
                  <a:lnTo>
                    <a:pt x="122" y="0"/>
                  </a:lnTo>
                  <a:close/>
                  <a:moveTo>
                    <a:pt x="132" y="0"/>
                  </a:moveTo>
                  <a:lnTo>
                    <a:pt x="137" y="0"/>
                  </a:lnTo>
                  <a:lnTo>
                    <a:pt x="138" y="1"/>
                  </a:lnTo>
                  <a:lnTo>
                    <a:pt x="137" y="2"/>
                  </a:lnTo>
                  <a:lnTo>
                    <a:pt x="132" y="2"/>
                  </a:lnTo>
                  <a:lnTo>
                    <a:pt x="131" y="1"/>
                  </a:lnTo>
                  <a:lnTo>
                    <a:pt x="132" y="0"/>
                  </a:lnTo>
                  <a:close/>
                  <a:moveTo>
                    <a:pt x="142" y="0"/>
                  </a:moveTo>
                  <a:lnTo>
                    <a:pt x="147" y="0"/>
                  </a:lnTo>
                  <a:lnTo>
                    <a:pt x="148" y="1"/>
                  </a:lnTo>
                  <a:lnTo>
                    <a:pt x="147" y="2"/>
                  </a:lnTo>
                  <a:lnTo>
                    <a:pt x="142" y="2"/>
                  </a:lnTo>
                  <a:lnTo>
                    <a:pt x="141" y="1"/>
                  </a:lnTo>
                  <a:lnTo>
                    <a:pt x="142" y="0"/>
                  </a:lnTo>
                  <a:close/>
                  <a:moveTo>
                    <a:pt x="153" y="0"/>
                  </a:moveTo>
                  <a:lnTo>
                    <a:pt x="157" y="0"/>
                  </a:lnTo>
                  <a:lnTo>
                    <a:pt x="158" y="1"/>
                  </a:lnTo>
                  <a:lnTo>
                    <a:pt x="157" y="2"/>
                  </a:lnTo>
                  <a:lnTo>
                    <a:pt x="153" y="2"/>
                  </a:lnTo>
                  <a:lnTo>
                    <a:pt x="152" y="1"/>
                  </a:lnTo>
                  <a:lnTo>
                    <a:pt x="153" y="0"/>
                  </a:lnTo>
                  <a:close/>
                  <a:moveTo>
                    <a:pt x="162" y="0"/>
                  </a:moveTo>
                  <a:lnTo>
                    <a:pt x="167" y="0"/>
                  </a:lnTo>
                  <a:lnTo>
                    <a:pt x="168" y="1"/>
                  </a:lnTo>
                  <a:lnTo>
                    <a:pt x="167" y="2"/>
                  </a:lnTo>
                  <a:lnTo>
                    <a:pt x="162" y="2"/>
                  </a:lnTo>
                  <a:lnTo>
                    <a:pt x="161" y="1"/>
                  </a:lnTo>
                  <a:lnTo>
                    <a:pt x="162" y="0"/>
                  </a:lnTo>
                  <a:close/>
                  <a:moveTo>
                    <a:pt x="172" y="0"/>
                  </a:moveTo>
                  <a:lnTo>
                    <a:pt x="178" y="0"/>
                  </a:lnTo>
                  <a:lnTo>
                    <a:pt x="179" y="1"/>
                  </a:lnTo>
                  <a:lnTo>
                    <a:pt x="178" y="2"/>
                  </a:lnTo>
                  <a:lnTo>
                    <a:pt x="172" y="2"/>
                  </a:lnTo>
                  <a:lnTo>
                    <a:pt x="171" y="1"/>
                  </a:lnTo>
                  <a:lnTo>
                    <a:pt x="172" y="0"/>
                  </a:lnTo>
                  <a:close/>
                  <a:moveTo>
                    <a:pt x="183" y="0"/>
                  </a:moveTo>
                  <a:lnTo>
                    <a:pt x="187" y="0"/>
                  </a:lnTo>
                  <a:lnTo>
                    <a:pt x="188" y="1"/>
                  </a:lnTo>
                  <a:lnTo>
                    <a:pt x="187" y="2"/>
                  </a:lnTo>
                  <a:lnTo>
                    <a:pt x="183" y="2"/>
                  </a:lnTo>
                  <a:lnTo>
                    <a:pt x="182" y="1"/>
                  </a:lnTo>
                  <a:lnTo>
                    <a:pt x="183" y="0"/>
                  </a:lnTo>
                  <a:close/>
                  <a:moveTo>
                    <a:pt x="192" y="0"/>
                  </a:moveTo>
                  <a:lnTo>
                    <a:pt x="198" y="0"/>
                  </a:lnTo>
                  <a:lnTo>
                    <a:pt x="199" y="1"/>
                  </a:lnTo>
                  <a:lnTo>
                    <a:pt x="198" y="2"/>
                  </a:lnTo>
                  <a:lnTo>
                    <a:pt x="192" y="2"/>
                  </a:lnTo>
                  <a:lnTo>
                    <a:pt x="192" y="1"/>
                  </a:lnTo>
                  <a:lnTo>
                    <a:pt x="192" y="0"/>
                  </a:lnTo>
                  <a:close/>
                  <a:moveTo>
                    <a:pt x="203" y="0"/>
                  </a:moveTo>
                  <a:lnTo>
                    <a:pt x="208" y="0"/>
                  </a:lnTo>
                  <a:lnTo>
                    <a:pt x="209" y="1"/>
                  </a:lnTo>
                  <a:lnTo>
                    <a:pt x="208" y="2"/>
                  </a:lnTo>
                  <a:lnTo>
                    <a:pt x="203" y="2"/>
                  </a:lnTo>
                  <a:lnTo>
                    <a:pt x="202" y="1"/>
                  </a:lnTo>
                  <a:lnTo>
                    <a:pt x="203" y="0"/>
                  </a:lnTo>
                  <a:close/>
                  <a:moveTo>
                    <a:pt x="213" y="0"/>
                  </a:moveTo>
                  <a:lnTo>
                    <a:pt x="217" y="0"/>
                  </a:lnTo>
                  <a:lnTo>
                    <a:pt x="218" y="1"/>
                  </a:lnTo>
                  <a:lnTo>
                    <a:pt x="217" y="2"/>
                  </a:lnTo>
                  <a:lnTo>
                    <a:pt x="213" y="2"/>
                  </a:lnTo>
                  <a:lnTo>
                    <a:pt x="212" y="1"/>
                  </a:lnTo>
                  <a:lnTo>
                    <a:pt x="213" y="0"/>
                  </a:lnTo>
                  <a:close/>
                  <a:moveTo>
                    <a:pt x="223" y="0"/>
                  </a:moveTo>
                  <a:lnTo>
                    <a:pt x="228" y="0"/>
                  </a:lnTo>
                  <a:lnTo>
                    <a:pt x="229" y="1"/>
                  </a:lnTo>
                  <a:lnTo>
                    <a:pt x="228" y="2"/>
                  </a:lnTo>
                  <a:lnTo>
                    <a:pt x="223" y="2"/>
                  </a:lnTo>
                  <a:lnTo>
                    <a:pt x="222" y="1"/>
                  </a:lnTo>
                  <a:lnTo>
                    <a:pt x="223" y="0"/>
                  </a:lnTo>
                  <a:close/>
                  <a:moveTo>
                    <a:pt x="233" y="0"/>
                  </a:moveTo>
                  <a:lnTo>
                    <a:pt x="238" y="0"/>
                  </a:lnTo>
                  <a:lnTo>
                    <a:pt x="239" y="1"/>
                  </a:lnTo>
                  <a:lnTo>
                    <a:pt x="238" y="2"/>
                  </a:lnTo>
                  <a:lnTo>
                    <a:pt x="233" y="2"/>
                  </a:lnTo>
                  <a:lnTo>
                    <a:pt x="232" y="1"/>
                  </a:lnTo>
                  <a:lnTo>
                    <a:pt x="233" y="0"/>
                  </a:lnTo>
                  <a:close/>
                  <a:moveTo>
                    <a:pt x="243" y="0"/>
                  </a:moveTo>
                  <a:lnTo>
                    <a:pt x="248" y="0"/>
                  </a:lnTo>
                  <a:lnTo>
                    <a:pt x="249" y="1"/>
                  </a:lnTo>
                  <a:lnTo>
                    <a:pt x="248" y="2"/>
                  </a:lnTo>
                  <a:lnTo>
                    <a:pt x="243" y="2"/>
                  </a:lnTo>
                  <a:lnTo>
                    <a:pt x="242" y="1"/>
                  </a:lnTo>
                  <a:lnTo>
                    <a:pt x="243" y="0"/>
                  </a:lnTo>
                  <a:close/>
                  <a:moveTo>
                    <a:pt x="253" y="0"/>
                  </a:moveTo>
                  <a:lnTo>
                    <a:pt x="258" y="0"/>
                  </a:lnTo>
                  <a:lnTo>
                    <a:pt x="259" y="1"/>
                  </a:lnTo>
                  <a:lnTo>
                    <a:pt x="258" y="2"/>
                  </a:lnTo>
                  <a:lnTo>
                    <a:pt x="253" y="2"/>
                  </a:lnTo>
                  <a:lnTo>
                    <a:pt x="252" y="1"/>
                  </a:lnTo>
                  <a:lnTo>
                    <a:pt x="253" y="0"/>
                  </a:lnTo>
                  <a:close/>
                  <a:moveTo>
                    <a:pt x="263" y="0"/>
                  </a:moveTo>
                  <a:lnTo>
                    <a:pt x="269" y="0"/>
                  </a:lnTo>
                  <a:lnTo>
                    <a:pt x="269" y="1"/>
                  </a:lnTo>
                  <a:lnTo>
                    <a:pt x="269" y="2"/>
                  </a:lnTo>
                  <a:lnTo>
                    <a:pt x="263" y="2"/>
                  </a:lnTo>
                  <a:lnTo>
                    <a:pt x="262" y="1"/>
                  </a:lnTo>
                  <a:lnTo>
                    <a:pt x="263" y="0"/>
                  </a:lnTo>
                  <a:close/>
                  <a:moveTo>
                    <a:pt x="273" y="0"/>
                  </a:moveTo>
                  <a:lnTo>
                    <a:pt x="278" y="0"/>
                  </a:lnTo>
                  <a:lnTo>
                    <a:pt x="279" y="1"/>
                  </a:lnTo>
                  <a:lnTo>
                    <a:pt x="278" y="2"/>
                  </a:lnTo>
                  <a:lnTo>
                    <a:pt x="273" y="2"/>
                  </a:lnTo>
                  <a:lnTo>
                    <a:pt x="273" y="1"/>
                  </a:lnTo>
                  <a:lnTo>
                    <a:pt x="273" y="0"/>
                  </a:lnTo>
                  <a:close/>
                  <a:moveTo>
                    <a:pt x="283" y="0"/>
                  </a:moveTo>
                  <a:lnTo>
                    <a:pt x="288" y="0"/>
                  </a:lnTo>
                  <a:lnTo>
                    <a:pt x="289" y="1"/>
                  </a:lnTo>
                  <a:lnTo>
                    <a:pt x="288" y="2"/>
                  </a:lnTo>
                  <a:lnTo>
                    <a:pt x="283" y="2"/>
                  </a:lnTo>
                  <a:lnTo>
                    <a:pt x="282" y="1"/>
                  </a:lnTo>
                  <a:lnTo>
                    <a:pt x="283" y="0"/>
                  </a:lnTo>
                  <a:close/>
                  <a:moveTo>
                    <a:pt x="294" y="0"/>
                  </a:moveTo>
                  <a:lnTo>
                    <a:pt x="299" y="0"/>
                  </a:lnTo>
                  <a:lnTo>
                    <a:pt x="299" y="1"/>
                  </a:lnTo>
                  <a:lnTo>
                    <a:pt x="299" y="2"/>
                  </a:lnTo>
                  <a:lnTo>
                    <a:pt x="294" y="2"/>
                  </a:lnTo>
                  <a:lnTo>
                    <a:pt x="293" y="1"/>
                  </a:lnTo>
                  <a:lnTo>
                    <a:pt x="294" y="0"/>
                  </a:lnTo>
                  <a:close/>
                  <a:moveTo>
                    <a:pt x="304" y="0"/>
                  </a:moveTo>
                  <a:lnTo>
                    <a:pt x="308" y="0"/>
                  </a:lnTo>
                  <a:lnTo>
                    <a:pt x="309" y="1"/>
                  </a:lnTo>
                  <a:lnTo>
                    <a:pt x="308" y="2"/>
                  </a:lnTo>
                  <a:lnTo>
                    <a:pt x="304" y="2"/>
                  </a:lnTo>
                  <a:lnTo>
                    <a:pt x="303" y="1"/>
                  </a:lnTo>
                  <a:lnTo>
                    <a:pt x="304" y="0"/>
                  </a:lnTo>
                  <a:close/>
                  <a:moveTo>
                    <a:pt x="313" y="0"/>
                  </a:moveTo>
                  <a:lnTo>
                    <a:pt x="319" y="0"/>
                  </a:lnTo>
                  <a:lnTo>
                    <a:pt x="320" y="1"/>
                  </a:lnTo>
                  <a:lnTo>
                    <a:pt x="319" y="2"/>
                  </a:lnTo>
                  <a:lnTo>
                    <a:pt x="313" y="2"/>
                  </a:lnTo>
                  <a:lnTo>
                    <a:pt x="312" y="1"/>
                  </a:lnTo>
                  <a:lnTo>
                    <a:pt x="313" y="0"/>
                  </a:lnTo>
                  <a:close/>
                  <a:moveTo>
                    <a:pt x="324" y="0"/>
                  </a:moveTo>
                  <a:lnTo>
                    <a:pt x="329" y="0"/>
                  </a:lnTo>
                  <a:lnTo>
                    <a:pt x="330" y="1"/>
                  </a:lnTo>
                  <a:lnTo>
                    <a:pt x="329" y="2"/>
                  </a:lnTo>
                  <a:lnTo>
                    <a:pt x="324" y="2"/>
                  </a:lnTo>
                  <a:lnTo>
                    <a:pt x="323" y="1"/>
                  </a:lnTo>
                  <a:lnTo>
                    <a:pt x="324" y="0"/>
                  </a:lnTo>
                  <a:close/>
                  <a:moveTo>
                    <a:pt x="334" y="0"/>
                  </a:moveTo>
                  <a:lnTo>
                    <a:pt x="339" y="0"/>
                  </a:lnTo>
                  <a:lnTo>
                    <a:pt x="340" y="1"/>
                  </a:lnTo>
                  <a:lnTo>
                    <a:pt x="339" y="2"/>
                  </a:lnTo>
                  <a:lnTo>
                    <a:pt x="334" y="2"/>
                  </a:lnTo>
                  <a:lnTo>
                    <a:pt x="333" y="1"/>
                  </a:lnTo>
                  <a:lnTo>
                    <a:pt x="334" y="0"/>
                  </a:lnTo>
                  <a:close/>
                  <a:moveTo>
                    <a:pt x="344" y="0"/>
                  </a:moveTo>
                  <a:lnTo>
                    <a:pt x="349" y="0"/>
                  </a:lnTo>
                  <a:lnTo>
                    <a:pt x="350" y="1"/>
                  </a:lnTo>
                  <a:lnTo>
                    <a:pt x="349" y="2"/>
                  </a:lnTo>
                  <a:lnTo>
                    <a:pt x="344" y="2"/>
                  </a:lnTo>
                  <a:lnTo>
                    <a:pt x="343" y="1"/>
                  </a:lnTo>
                  <a:lnTo>
                    <a:pt x="344" y="0"/>
                  </a:lnTo>
                  <a:close/>
                  <a:moveTo>
                    <a:pt x="354" y="0"/>
                  </a:moveTo>
                  <a:lnTo>
                    <a:pt x="359" y="0"/>
                  </a:lnTo>
                  <a:lnTo>
                    <a:pt x="360" y="1"/>
                  </a:lnTo>
                  <a:lnTo>
                    <a:pt x="359" y="2"/>
                  </a:lnTo>
                  <a:lnTo>
                    <a:pt x="354" y="2"/>
                  </a:lnTo>
                  <a:lnTo>
                    <a:pt x="353" y="1"/>
                  </a:lnTo>
                  <a:lnTo>
                    <a:pt x="354" y="0"/>
                  </a:lnTo>
                  <a:close/>
                  <a:moveTo>
                    <a:pt x="364" y="0"/>
                  </a:moveTo>
                  <a:lnTo>
                    <a:pt x="369" y="0"/>
                  </a:lnTo>
                  <a:lnTo>
                    <a:pt x="370" y="1"/>
                  </a:lnTo>
                  <a:lnTo>
                    <a:pt x="369" y="2"/>
                  </a:lnTo>
                  <a:lnTo>
                    <a:pt x="364" y="2"/>
                  </a:lnTo>
                  <a:lnTo>
                    <a:pt x="364" y="1"/>
                  </a:lnTo>
                  <a:lnTo>
                    <a:pt x="364" y="0"/>
                  </a:lnTo>
                  <a:close/>
                  <a:moveTo>
                    <a:pt x="374" y="0"/>
                  </a:moveTo>
                  <a:lnTo>
                    <a:pt x="379" y="0"/>
                  </a:lnTo>
                  <a:lnTo>
                    <a:pt x="380" y="1"/>
                  </a:lnTo>
                  <a:lnTo>
                    <a:pt x="379" y="2"/>
                  </a:lnTo>
                  <a:lnTo>
                    <a:pt x="374" y="2"/>
                  </a:lnTo>
                  <a:lnTo>
                    <a:pt x="373" y="1"/>
                  </a:lnTo>
                  <a:lnTo>
                    <a:pt x="374" y="0"/>
                  </a:lnTo>
                  <a:close/>
                  <a:moveTo>
                    <a:pt x="384" y="0"/>
                  </a:moveTo>
                  <a:lnTo>
                    <a:pt x="390" y="0"/>
                  </a:lnTo>
                  <a:lnTo>
                    <a:pt x="390" y="1"/>
                  </a:lnTo>
                  <a:lnTo>
                    <a:pt x="390" y="2"/>
                  </a:lnTo>
                  <a:lnTo>
                    <a:pt x="384" y="2"/>
                  </a:lnTo>
                  <a:lnTo>
                    <a:pt x="383" y="1"/>
                  </a:lnTo>
                  <a:lnTo>
                    <a:pt x="384" y="0"/>
                  </a:lnTo>
                  <a:close/>
                  <a:moveTo>
                    <a:pt x="394" y="0"/>
                  </a:moveTo>
                  <a:lnTo>
                    <a:pt x="399" y="0"/>
                  </a:lnTo>
                  <a:lnTo>
                    <a:pt x="400" y="1"/>
                  </a:lnTo>
                  <a:lnTo>
                    <a:pt x="399" y="2"/>
                  </a:lnTo>
                  <a:lnTo>
                    <a:pt x="394" y="2"/>
                  </a:lnTo>
                  <a:lnTo>
                    <a:pt x="394" y="1"/>
                  </a:lnTo>
                  <a:lnTo>
                    <a:pt x="394" y="0"/>
                  </a:lnTo>
                  <a:close/>
                </a:path>
              </a:pathLst>
            </a:custGeom>
            <a:solidFill>
              <a:srgbClr val="000000"/>
            </a:solidFill>
            <a:ln w="9525">
              <a:noFill/>
              <a:round/>
              <a:headEnd/>
              <a:tailEnd/>
            </a:ln>
          </p:spPr>
          <p:txBody>
            <a:bodyPr/>
            <a:lstStyle/>
            <a:p>
              <a:endParaRPr lang="en-US"/>
            </a:p>
          </p:txBody>
        </p:sp>
        <p:sp>
          <p:nvSpPr>
            <p:cNvPr id="284" name="Freeform 281"/>
            <p:cNvSpPr>
              <a:spLocks/>
            </p:cNvSpPr>
            <p:nvPr/>
          </p:nvSpPr>
          <p:spPr bwMode="auto">
            <a:xfrm>
              <a:off x="2570"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5" name="Freeform 282"/>
            <p:cNvSpPr>
              <a:spLocks/>
            </p:cNvSpPr>
            <p:nvPr/>
          </p:nvSpPr>
          <p:spPr bwMode="auto">
            <a:xfrm>
              <a:off x="2580"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6" name="Freeform 283"/>
            <p:cNvSpPr>
              <a:spLocks/>
            </p:cNvSpPr>
            <p:nvPr/>
          </p:nvSpPr>
          <p:spPr bwMode="auto">
            <a:xfrm>
              <a:off x="2590"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7" name="Freeform 284"/>
            <p:cNvSpPr>
              <a:spLocks/>
            </p:cNvSpPr>
            <p:nvPr/>
          </p:nvSpPr>
          <p:spPr bwMode="auto">
            <a:xfrm>
              <a:off x="2600" y="2292"/>
              <a:ext cx="7" cy="2"/>
            </a:xfrm>
            <a:custGeom>
              <a:avLst/>
              <a:gdLst>
                <a:gd name="T0" fmla="*/ 2 w 7"/>
                <a:gd name="T1" fmla="*/ 0 h 2"/>
                <a:gd name="T2" fmla="*/ 6 w 7"/>
                <a:gd name="T3" fmla="*/ 0 h 2"/>
                <a:gd name="T4" fmla="*/ 7 w 7"/>
                <a:gd name="T5" fmla="*/ 1 h 2"/>
                <a:gd name="T6" fmla="*/ 6 w 7"/>
                <a:gd name="T7" fmla="*/ 2 h 2"/>
                <a:gd name="T8" fmla="*/ 2 w 7"/>
                <a:gd name="T9" fmla="*/ 2 h 2"/>
                <a:gd name="T10" fmla="*/ 0 w 7"/>
                <a:gd name="T11" fmla="*/ 1 h 2"/>
                <a:gd name="T12" fmla="*/ 2 w 7"/>
                <a:gd name="T13" fmla="*/ 0 h 2"/>
                <a:gd name="T14" fmla="*/ 2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2" y="0"/>
                  </a:moveTo>
                  <a:lnTo>
                    <a:pt x="6" y="0"/>
                  </a:lnTo>
                  <a:lnTo>
                    <a:pt x="7" y="1"/>
                  </a:lnTo>
                  <a:lnTo>
                    <a:pt x="6"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288" name="Freeform 285"/>
            <p:cNvSpPr>
              <a:spLocks/>
            </p:cNvSpPr>
            <p:nvPr/>
          </p:nvSpPr>
          <p:spPr bwMode="auto">
            <a:xfrm>
              <a:off x="2611"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89" name="Freeform 286"/>
            <p:cNvSpPr>
              <a:spLocks/>
            </p:cNvSpPr>
            <p:nvPr/>
          </p:nvSpPr>
          <p:spPr bwMode="auto">
            <a:xfrm>
              <a:off x="2620"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0" name="Freeform 287"/>
            <p:cNvSpPr>
              <a:spLocks/>
            </p:cNvSpPr>
            <p:nvPr/>
          </p:nvSpPr>
          <p:spPr bwMode="auto">
            <a:xfrm>
              <a:off x="2631"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1" name="Freeform 288"/>
            <p:cNvSpPr>
              <a:spLocks/>
            </p:cNvSpPr>
            <p:nvPr/>
          </p:nvSpPr>
          <p:spPr bwMode="auto">
            <a:xfrm>
              <a:off x="2641"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92" name="Freeform 289"/>
            <p:cNvSpPr>
              <a:spLocks/>
            </p:cNvSpPr>
            <p:nvPr/>
          </p:nvSpPr>
          <p:spPr bwMode="auto">
            <a:xfrm>
              <a:off x="265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3" name="Freeform 290"/>
            <p:cNvSpPr>
              <a:spLocks/>
            </p:cNvSpPr>
            <p:nvPr/>
          </p:nvSpPr>
          <p:spPr bwMode="auto">
            <a:xfrm>
              <a:off x="2661"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4" name="Freeform 291"/>
            <p:cNvSpPr>
              <a:spLocks/>
            </p:cNvSpPr>
            <p:nvPr/>
          </p:nvSpPr>
          <p:spPr bwMode="auto">
            <a:xfrm>
              <a:off x="2671" y="229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95" name="Freeform 292"/>
            <p:cNvSpPr>
              <a:spLocks/>
            </p:cNvSpPr>
            <p:nvPr/>
          </p:nvSpPr>
          <p:spPr bwMode="auto">
            <a:xfrm>
              <a:off x="268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6" name="Freeform 293"/>
            <p:cNvSpPr>
              <a:spLocks/>
            </p:cNvSpPr>
            <p:nvPr/>
          </p:nvSpPr>
          <p:spPr bwMode="auto">
            <a:xfrm>
              <a:off x="269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7" name="Freeform 294"/>
            <p:cNvSpPr>
              <a:spLocks/>
            </p:cNvSpPr>
            <p:nvPr/>
          </p:nvSpPr>
          <p:spPr bwMode="auto">
            <a:xfrm>
              <a:off x="270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8" name="Freeform 295"/>
            <p:cNvSpPr>
              <a:spLocks/>
            </p:cNvSpPr>
            <p:nvPr/>
          </p:nvSpPr>
          <p:spPr bwMode="auto">
            <a:xfrm>
              <a:off x="271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9" name="Freeform 296"/>
            <p:cNvSpPr>
              <a:spLocks/>
            </p:cNvSpPr>
            <p:nvPr/>
          </p:nvSpPr>
          <p:spPr bwMode="auto">
            <a:xfrm>
              <a:off x="2722"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0" name="Freeform 297"/>
            <p:cNvSpPr>
              <a:spLocks/>
            </p:cNvSpPr>
            <p:nvPr/>
          </p:nvSpPr>
          <p:spPr bwMode="auto">
            <a:xfrm>
              <a:off x="273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1" name="Freeform 298"/>
            <p:cNvSpPr>
              <a:spLocks/>
            </p:cNvSpPr>
            <p:nvPr/>
          </p:nvSpPr>
          <p:spPr bwMode="auto">
            <a:xfrm>
              <a:off x="2741"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2" name="Freeform 299"/>
            <p:cNvSpPr>
              <a:spLocks/>
            </p:cNvSpPr>
            <p:nvPr/>
          </p:nvSpPr>
          <p:spPr bwMode="auto">
            <a:xfrm>
              <a:off x="2752"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3" name="Freeform 300"/>
            <p:cNvSpPr>
              <a:spLocks/>
            </p:cNvSpPr>
            <p:nvPr/>
          </p:nvSpPr>
          <p:spPr bwMode="auto">
            <a:xfrm>
              <a:off x="2762" y="229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04" name="Freeform 301"/>
            <p:cNvSpPr>
              <a:spLocks/>
            </p:cNvSpPr>
            <p:nvPr/>
          </p:nvSpPr>
          <p:spPr bwMode="auto">
            <a:xfrm>
              <a:off x="277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5" name="Freeform 302"/>
            <p:cNvSpPr>
              <a:spLocks/>
            </p:cNvSpPr>
            <p:nvPr/>
          </p:nvSpPr>
          <p:spPr bwMode="auto">
            <a:xfrm>
              <a:off x="2782"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6" name="Freeform 303"/>
            <p:cNvSpPr>
              <a:spLocks/>
            </p:cNvSpPr>
            <p:nvPr/>
          </p:nvSpPr>
          <p:spPr bwMode="auto">
            <a:xfrm>
              <a:off x="279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7" name="Freeform 304"/>
            <p:cNvSpPr>
              <a:spLocks/>
            </p:cNvSpPr>
            <p:nvPr/>
          </p:nvSpPr>
          <p:spPr bwMode="auto">
            <a:xfrm>
              <a:off x="280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8" name="Freeform 305"/>
            <p:cNvSpPr>
              <a:spLocks/>
            </p:cNvSpPr>
            <p:nvPr/>
          </p:nvSpPr>
          <p:spPr bwMode="auto">
            <a:xfrm>
              <a:off x="281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9" name="Freeform 306"/>
            <p:cNvSpPr>
              <a:spLocks/>
            </p:cNvSpPr>
            <p:nvPr/>
          </p:nvSpPr>
          <p:spPr bwMode="auto">
            <a:xfrm>
              <a:off x="282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10" name="Freeform 307"/>
            <p:cNvSpPr>
              <a:spLocks/>
            </p:cNvSpPr>
            <p:nvPr/>
          </p:nvSpPr>
          <p:spPr bwMode="auto">
            <a:xfrm>
              <a:off x="2832" y="229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11" name="Freeform 308"/>
            <p:cNvSpPr>
              <a:spLocks/>
            </p:cNvSpPr>
            <p:nvPr/>
          </p:nvSpPr>
          <p:spPr bwMode="auto">
            <a:xfrm>
              <a:off x="2843"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12" name="Freeform 309"/>
            <p:cNvSpPr>
              <a:spLocks/>
            </p:cNvSpPr>
            <p:nvPr/>
          </p:nvSpPr>
          <p:spPr bwMode="auto">
            <a:xfrm>
              <a:off x="285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13" name="Freeform 310"/>
            <p:cNvSpPr>
              <a:spLocks/>
            </p:cNvSpPr>
            <p:nvPr/>
          </p:nvSpPr>
          <p:spPr bwMode="auto">
            <a:xfrm>
              <a:off x="2863"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14" name="Freeform 311"/>
            <p:cNvSpPr>
              <a:spLocks/>
            </p:cNvSpPr>
            <p:nvPr/>
          </p:nvSpPr>
          <p:spPr bwMode="auto">
            <a:xfrm>
              <a:off x="2873"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15" name="Freeform 312"/>
            <p:cNvSpPr>
              <a:spLocks/>
            </p:cNvSpPr>
            <p:nvPr/>
          </p:nvSpPr>
          <p:spPr bwMode="auto">
            <a:xfrm>
              <a:off x="2882"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16" name="Freeform 313"/>
            <p:cNvSpPr>
              <a:spLocks/>
            </p:cNvSpPr>
            <p:nvPr/>
          </p:nvSpPr>
          <p:spPr bwMode="auto">
            <a:xfrm>
              <a:off x="289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17" name="Freeform 314"/>
            <p:cNvSpPr>
              <a:spLocks/>
            </p:cNvSpPr>
            <p:nvPr/>
          </p:nvSpPr>
          <p:spPr bwMode="auto">
            <a:xfrm>
              <a:off x="290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18" name="Freeform 315"/>
            <p:cNvSpPr>
              <a:spLocks/>
            </p:cNvSpPr>
            <p:nvPr/>
          </p:nvSpPr>
          <p:spPr bwMode="auto">
            <a:xfrm>
              <a:off x="291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19" name="Freeform 316"/>
            <p:cNvSpPr>
              <a:spLocks/>
            </p:cNvSpPr>
            <p:nvPr/>
          </p:nvSpPr>
          <p:spPr bwMode="auto">
            <a:xfrm>
              <a:off x="292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0" name="Freeform 317"/>
            <p:cNvSpPr>
              <a:spLocks/>
            </p:cNvSpPr>
            <p:nvPr/>
          </p:nvSpPr>
          <p:spPr bwMode="auto">
            <a:xfrm>
              <a:off x="2934"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21" name="Freeform 318"/>
            <p:cNvSpPr>
              <a:spLocks/>
            </p:cNvSpPr>
            <p:nvPr/>
          </p:nvSpPr>
          <p:spPr bwMode="auto">
            <a:xfrm>
              <a:off x="294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2" name="Freeform 319"/>
            <p:cNvSpPr>
              <a:spLocks/>
            </p:cNvSpPr>
            <p:nvPr/>
          </p:nvSpPr>
          <p:spPr bwMode="auto">
            <a:xfrm>
              <a:off x="2953" y="229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3" name="Freeform 320"/>
            <p:cNvSpPr>
              <a:spLocks/>
            </p:cNvSpPr>
            <p:nvPr/>
          </p:nvSpPr>
          <p:spPr bwMode="auto">
            <a:xfrm>
              <a:off x="2964"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24" name="Freeform 321"/>
            <p:cNvSpPr>
              <a:spLocks noEditPoints="1"/>
            </p:cNvSpPr>
            <p:nvPr/>
          </p:nvSpPr>
          <p:spPr bwMode="auto">
            <a:xfrm>
              <a:off x="2570" y="2292"/>
              <a:ext cx="400" cy="2"/>
            </a:xfrm>
            <a:custGeom>
              <a:avLst/>
              <a:gdLst>
                <a:gd name="T0" fmla="*/ 0 w 400"/>
                <a:gd name="T1" fmla="*/ 1 h 2"/>
                <a:gd name="T2" fmla="*/ 16 w 400"/>
                <a:gd name="T3" fmla="*/ 2 h 2"/>
                <a:gd name="T4" fmla="*/ 26 w 400"/>
                <a:gd name="T5" fmla="*/ 0 h 2"/>
                <a:gd name="T6" fmla="*/ 21 w 400"/>
                <a:gd name="T7" fmla="*/ 0 h 2"/>
                <a:gd name="T8" fmla="*/ 30 w 400"/>
                <a:gd name="T9" fmla="*/ 1 h 2"/>
                <a:gd name="T10" fmla="*/ 46 w 400"/>
                <a:gd name="T11" fmla="*/ 2 h 2"/>
                <a:gd name="T12" fmla="*/ 57 w 400"/>
                <a:gd name="T13" fmla="*/ 0 h 2"/>
                <a:gd name="T14" fmla="*/ 51 w 400"/>
                <a:gd name="T15" fmla="*/ 0 h 2"/>
                <a:gd name="T16" fmla="*/ 61 w 400"/>
                <a:gd name="T17" fmla="*/ 1 h 2"/>
                <a:gd name="T18" fmla="*/ 76 w 400"/>
                <a:gd name="T19" fmla="*/ 2 h 2"/>
                <a:gd name="T20" fmla="*/ 87 w 400"/>
                <a:gd name="T21" fmla="*/ 0 h 2"/>
                <a:gd name="T22" fmla="*/ 82 w 400"/>
                <a:gd name="T23" fmla="*/ 0 h 2"/>
                <a:gd name="T24" fmla="*/ 91 w 400"/>
                <a:gd name="T25" fmla="*/ 1 h 2"/>
                <a:gd name="T26" fmla="*/ 107 w 400"/>
                <a:gd name="T27" fmla="*/ 2 h 2"/>
                <a:gd name="T28" fmla="*/ 117 w 400"/>
                <a:gd name="T29" fmla="*/ 0 h 2"/>
                <a:gd name="T30" fmla="*/ 112 w 400"/>
                <a:gd name="T31" fmla="*/ 0 h 2"/>
                <a:gd name="T32" fmla="*/ 121 w 400"/>
                <a:gd name="T33" fmla="*/ 1 h 2"/>
                <a:gd name="T34" fmla="*/ 137 w 400"/>
                <a:gd name="T35" fmla="*/ 2 h 2"/>
                <a:gd name="T36" fmla="*/ 147 w 400"/>
                <a:gd name="T37" fmla="*/ 0 h 2"/>
                <a:gd name="T38" fmla="*/ 142 w 400"/>
                <a:gd name="T39" fmla="*/ 0 h 2"/>
                <a:gd name="T40" fmla="*/ 152 w 400"/>
                <a:gd name="T41" fmla="*/ 1 h 2"/>
                <a:gd name="T42" fmla="*/ 167 w 400"/>
                <a:gd name="T43" fmla="*/ 2 h 2"/>
                <a:gd name="T44" fmla="*/ 178 w 400"/>
                <a:gd name="T45" fmla="*/ 0 h 2"/>
                <a:gd name="T46" fmla="*/ 172 w 400"/>
                <a:gd name="T47" fmla="*/ 0 h 2"/>
                <a:gd name="T48" fmla="*/ 182 w 400"/>
                <a:gd name="T49" fmla="*/ 1 h 2"/>
                <a:gd name="T50" fmla="*/ 198 w 400"/>
                <a:gd name="T51" fmla="*/ 2 h 2"/>
                <a:gd name="T52" fmla="*/ 208 w 400"/>
                <a:gd name="T53" fmla="*/ 0 h 2"/>
                <a:gd name="T54" fmla="*/ 203 w 400"/>
                <a:gd name="T55" fmla="*/ 0 h 2"/>
                <a:gd name="T56" fmla="*/ 212 w 400"/>
                <a:gd name="T57" fmla="*/ 1 h 2"/>
                <a:gd name="T58" fmla="*/ 228 w 400"/>
                <a:gd name="T59" fmla="*/ 2 h 2"/>
                <a:gd name="T60" fmla="*/ 238 w 400"/>
                <a:gd name="T61" fmla="*/ 0 h 2"/>
                <a:gd name="T62" fmla="*/ 233 w 400"/>
                <a:gd name="T63" fmla="*/ 0 h 2"/>
                <a:gd name="T64" fmla="*/ 242 w 400"/>
                <a:gd name="T65" fmla="*/ 1 h 2"/>
                <a:gd name="T66" fmla="*/ 258 w 400"/>
                <a:gd name="T67" fmla="*/ 2 h 2"/>
                <a:gd name="T68" fmla="*/ 269 w 400"/>
                <a:gd name="T69" fmla="*/ 0 h 2"/>
                <a:gd name="T70" fmla="*/ 263 w 400"/>
                <a:gd name="T71" fmla="*/ 0 h 2"/>
                <a:gd name="T72" fmla="*/ 273 w 400"/>
                <a:gd name="T73" fmla="*/ 1 h 2"/>
                <a:gd name="T74" fmla="*/ 288 w 400"/>
                <a:gd name="T75" fmla="*/ 2 h 2"/>
                <a:gd name="T76" fmla="*/ 299 w 400"/>
                <a:gd name="T77" fmla="*/ 0 h 2"/>
                <a:gd name="T78" fmla="*/ 294 w 400"/>
                <a:gd name="T79" fmla="*/ 0 h 2"/>
                <a:gd name="T80" fmla="*/ 303 w 400"/>
                <a:gd name="T81" fmla="*/ 1 h 2"/>
                <a:gd name="T82" fmla="*/ 319 w 400"/>
                <a:gd name="T83" fmla="*/ 2 h 2"/>
                <a:gd name="T84" fmla="*/ 329 w 400"/>
                <a:gd name="T85" fmla="*/ 0 h 2"/>
                <a:gd name="T86" fmla="*/ 324 w 400"/>
                <a:gd name="T87" fmla="*/ 0 h 2"/>
                <a:gd name="T88" fmla="*/ 333 w 400"/>
                <a:gd name="T89" fmla="*/ 1 h 2"/>
                <a:gd name="T90" fmla="*/ 349 w 400"/>
                <a:gd name="T91" fmla="*/ 2 h 2"/>
                <a:gd name="T92" fmla="*/ 359 w 400"/>
                <a:gd name="T93" fmla="*/ 0 h 2"/>
                <a:gd name="T94" fmla="*/ 354 w 400"/>
                <a:gd name="T95" fmla="*/ 0 h 2"/>
                <a:gd name="T96" fmla="*/ 364 w 400"/>
                <a:gd name="T97" fmla="*/ 1 h 2"/>
                <a:gd name="T98" fmla="*/ 379 w 400"/>
                <a:gd name="T99" fmla="*/ 2 h 2"/>
                <a:gd name="T100" fmla="*/ 390 w 400"/>
                <a:gd name="T101" fmla="*/ 0 h 2"/>
                <a:gd name="T102" fmla="*/ 384 w 400"/>
                <a:gd name="T103" fmla="*/ 0 h 2"/>
                <a:gd name="T104" fmla="*/ 394 w 400"/>
                <a:gd name="T105" fmla="*/ 1 h 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0"/>
                <a:gd name="T160" fmla="*/ 0 h 2"/>
                <a:gd name="T161" fmla="*/ 400 w 400"/>
                <a:gd name="T162" fmla="*/ 2 h 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0" h="2">
                  <a:moveTo>
                    <a:pt x="1" y="0"/>
                  </a:moveTo>
                  <a:lnTo>
                    <a:pt x="6" y="0"/>
                  </a:lnTo>
                  <a:lnTo>
                    <a:pt x="6" y="1"/>
                  </a:lnTo>
                  <a:lnTo>
                    <a:pt x="6" y="2"/>
                  </a:lnTo>
                  <a:lnTo>
                    <a:pt x="1" y="2"/>
                  </a:lnTo>
                  <a:lnTo>
                    <a:pt x="0" y="1"/>
                  </a:lnTo>
                  <a:lnTo>
                    <a:pt x="1" y="0"/>
                  </a:lnTo>
                  <a:close/>
                  <a:moveTo>
                    <a:pt x="11" y="0"/>
                  </a:moveTo>
                  <a:lnTo>
                    <a:pt x="16" y="0"/>
                  </a:lnTo>
                  <a:lnTo>
                    <a:pt x="17" y="1"/>
                  </a:lnTo>
                  <a:lnTo>
                    <a:pt x="16" y="2"/>
                  </a:lnTo>
                  <a:lnTo>
                    <a:pt x="11" y="2"/>
                  </a:lnTo>
                  <a:lnTo>
                    <a:pt x="10" y="1"/>
                  </a:lnTo>
                  <a:lnTo>
                    <a:pt x="11" y="0"/>
                  </a:lnTo>
                  <a:close/>
                  <a:moveTo>
                    <a:pt x="21" y="0"/>
                  </a:moveTo>
                  <a:lnTo>
                    <a:pt x="26" y="0"/>
                  </a:lnTo>
                  <a:lnTo>
                    <a:pt x="27" y="1"/>
                  </a:lnTo>
                  <a:lnTo>
                    <a:pt x="26" y="2"/>
                  </a:lnTo>
                  <a:lnTo>
                    <a:pt x="21" y="2"/>
                  </a:lnTo>
                  <a:lnTo>
                    <a:pt x="20" y="1"/>
                  </a:lnTo>
                  <a:lnTo>
                    <a:pt x="21" y="0"/>
                  </a:lnTo>
                  <a:close/>
                  <a:moveTo>
                    <a:pt x="32" y="0"/>
                  </a:moveTo>
                  <a:lnTo>
                    <a:pt x="36" y="0"/>
                  </a:lnTo>
                  <a:lnTo>
                    <a:pt x="37" y="1"/>
                  </a:lnTo>
                  <a:lnTo>
                    <a:pt x="36" y="2"/>
                  </a:lnTo>
                  <a:lnTo>
                    <a:pt x="32" y="2"/>
                  </a:lnTo>
                  <a:lnTo>
                    <a:pt x="30" y="1"/>
                  </a:lnTo>
                  <a:lnTo>
                    <a:pt x="32" y="0"/>
                  </a:lnTo>
                  <a:close/>
                  <a:moveTo>
                    <a:pt x="41" y="0"/>
                  </a:moveTo>
                  <a:lnTo>
                    <a:pt x="46" y="0"/>
                  </a:lnTo>
                  <a:lnTo>
                    <a:pt x="47" y="1"/>
                  </a:lnTo>
                  <a:lnTo>
                    <a:pt x="46" y="2"/>
                  </a:lnTo>
                  <a:lnTo>
                    <a:pt x="41" y="2"/>
                  </a:lnTo>
                  <a:lnTo>
                    <a:pt x="41" y="1"/>
                  </a:lnTo>
                  <a:lnTo>
                    <a:pt x="41" y="0"/>
                  </a:lnTo>
                  <a:close/>
                  <a:moveTo>
                    <a:pt x="51" y="0"/>
                  </a:moveTo>
                  <a:lnTo>
                    <a:pt x="57" y="0"/>
                  </a:lnTo>
                  <a:lnTo>
                    <a:pt x="58" y="1"/>
                  </a:lnTo>
                  <a:lnTo>
                    <a:pt x="57" y="2"/>
                  </a:lnTo>
                  <a:lnTo>
                    <a:pt x="51" y="2"/>
                  </a:lnTo>
                  <a:lnTo>
                    <a:pt x="50" y="1"/>
                  </a:lnTo>
                  <a:lnTo>
                    <a:pt x="51" y="0"/>
                  </a:lnTo>
                  <a:close/>
                  <a:moveTo>
                    <a:pt x="62" y="0"/>
                  </a:moveTo>
                  <a:lnTo>
                    <a:pt x="66" y="0"/>
                  </a:lnTo>
                  <a:lnTo>
                    <a:pt x="67" y="1"/>
                  </a:lnTo>
                  <a:lnTo>
                    <a:pt x="66" y="2"/>
                  </a:lnTo>
                  <a:lnTo>
                    <a:pt x="62" y="2"/>
                  </a:lnTo>
                  <a:lnTo>
                    <a:pt x="61" y="1"/>
                  </a:lnTo>
                  <a:lnTo>
                    <a:pt x="62" y="0"/>
                  </a:lnTo>
                  <a:close/>
                  <a:moveTo>
                    <a:pt x="71" y="0"/>
                  </a:moveTo>
                  <a:lnTo>
                    <a:pt x="76" y="0"/>
                  </a:lnTo>
                  <a:lnTo>
                    <a:pt x="77" y="1"/>
                  </a:lnTo>
                  <a:lnTo>
                    <a:pt x="76" y="2"/>
                  </a:lnTo>
                  <a:lnTo>
                    <a:pt x="71" y="2"/>
                  </a:lnTo>
                  <a:lnTo>
                    <a:pt x="71" y="1"/>
                  </a:lnTo>
                  <a:lnTo>
                    <a:pt x="71" y="0"/>
                  </a:lnTo>
                  <a:close/>
                  <a:moveTo>
                    <a:pt x="82" y="0"/>
                  </a:moveTo>
                  <a:lnTo>
                    <a:pt x="87" y="0"/>
                  </a:lnTo>
                  <a:lnTo>
                    <a:pt x="88" y="1"/>
                  </a:lnTo>
                  <a:lnTo>
                    <a:pt x="87" y="2"/>
                  </a:lnTo>
                  <a:lnTo>
                    <a:pt x="82" y="2"/>
                  </a:lnTo>
                  <a:lnTo>
                    <a:pt x="81" y="1"/>
                  </a:lnTo>
                  <a:lnTo>
                    <a:pt x="82" y="0"/>
                  </a:lnTo>
                  <a:close/>
                  <a:moveTo>
                    <a:pt x="92" y="0"/>
                  </a:moveTo>
                  <a:lnTo>
                    <a:pt x="97" y="0"/>
                  </a:lnTo>
                  <a:lnTo>
                    <a:pt x="97" y="1"/>
                  </a:lnTo>
                  <a:lnTo>
                    <a:pt x="97" y="2"/>
                  </a:lnTo>
                  <a:lnTo>
                    <a:pt x="92" y="2"/>
                  </a:lnTo>
                  <a:lnTo>
                    <a:pt x="91" y="1"/>
                  </a:lnTo>
                  <a:lnTo>
                    <a:pt x="92" y="0"/>
                  </a:lnTo>
                  <a:close/>
                  <a:moveTo>
                    <a:pt x="101" y="0"/>
                  </a:moveTo>
                  <a:lnTo>
                    <a:pt x="107" y="0"/>
                  </a:lnTo>
                  <a:lnTo>
                    <a:pt x="108" y="1"/>
                  </a:lnTo>
                  <a:lnTo>
                    <a:pt x="107" y="2"/>
                  </a:lnTo>
                  <a:lnTo>
                    <a:pt x="101" y="2"/>
                  </a:lnTo>
                  <a:lnTo>
                    <a:pt x="101" y="1"/>
                  </a:lnTo>
                  <a:lnTo>
                    <a:pt x="101" y="0"/>
                  </a:lnTo>
                  <a:close/>
                  <a:moveTo>
                    <a:pt x="112" y="0"/>
                  </a:moveTo>
                  <a:lnTo>
                    <a:pt x="117" y="0"/>
                  </a:lnTo>
                  <a:lnTo>
                    <a:pt x="118" y="1"/>
                  </a:lnTo>
                  <a:lnTo>
                    <a:pt x="117" y="2"/>
                  </a:lnTo>
                  <a:lnTo>
                    <a:pt x="112" y="2"/>
                  </a:lnTo>
                  <a:lnTo>
                    <a:pt x="111" y="1"/>
                  </a:lnTo>
                  <a:lnTo>
                    <a:pt x="112" y="0"/>
                  </a:lnTo>
                  <a:close/>
                  <a:moveTo>
                    <a:pt x="122" y="0"/>
                  </a:moveTo>
                  <a:lnTo>
                    <a:pt x="127" y="0"/>
                  </a:lnTo>
                  <a:lnTo>
                    <a:pt x="128" y="1"/>
                  </a:lnTo>
                  <a:lnTo>
                    <a:pt x="127" y="2"/>
                  </a:lnTo>
                  <a:lnTo>
                    <a:pt x="122" y="2"/>
                  </a:lnTo>
                  <a:lnTo>
                    <a:pt x="121" y="1"/>
                  </a:lnTo>
                  <a:lnTo>
                    <a:pt x="122" y="0"/>
                  </a:lnTo>
                  <a:close/>
                  <a:moveTo>
                    <a:pt x="132" y="0"/>
                  </a:moveTo>
                  <a:lnTo>
                    <a:pt x="137" y="0"/>
                  </a:lnTo>
                  <a:lnTo>
                    <a:pt x="138" y="1"/>
                  </a:lnTo>
                  <a:lnTo>
                    <a:pt x="137" y="2"/>
                  </a:lnTo>
                  <a:lnTo>
                    <a:pt x="132" y="2"/>
                  </a:lnTo>
                  <a:lnTo>
                    <a:pt x="131" y="1"/>
                  </a:lnTo>
                  <a:lnTo>
                    <a:pt x="132" y="0"/>
                  </a:lnTo>
                  <a:close/>
                  <a:moveTo>
                    <a:pt x="142" y="0"/>
                  </a:moveTo>
                  <a:lnTo>
                    <a:pt x="147" y="0"/>
                  </a:lnTo>
                  <a:lnTo>
                    <a:pt x="148" y="1"/>
                  </a:lnTo>
                  <a:lnTo>
                    <a:pt x="147" y="2"/>
                  </a:lnTo>
                  <a:lnTo>
                    <a:pt x="142" y="2"/>
                  </a:lnTo>
                  <a:lnTo>
                    <a:pt x="141" y="1"/>
                  </a:lnTo>
                  <a:lnTo>
                    <a:pt x="142" y="0"/>
                  </a:lnTo>
                  <a:close/>
                  <a:moveTo>
                    <a:pt x="153" y="0"/>
                  </a:moveTo>
                  <a:lnTo>
                    <a:pt x="157" y="0"/>
                  </a:lnTo>
                  <a:lnTo>
                    <a:pt x="158" y="1"/>
                  </a:lnTo>
                  <a:lnTo>
                    <a:pt x="157" y="2"/>
                  </a:lnTo>
                  <a:lnTo>
                    <a:pt x="153" y="2"/>
                  </a:lnTo>
                  <a:lnTo>
                    <a:pt x="152" y="1"/>
                  </a:lnTo>
                  <a:lnTo>
                    <a:pt x="153" y="0"/>
                  </a:lnTo>
                  <a:close/>
                  <a:moveTo>
                    <a:pt x="162" y="0"/>
                  </a:moveTo>
                  <a:lnTo>
                    <a:pt x="167" y="0"/>
                  </a:lnTo>
                  <a:lnTo>
                    <a:pt x="168" y="1"/>
                  </a:lnTo>
                  <a:lnTo>
                    <a:pt x="167" y="2"/>
                  </a:lnTo>
                  <a:lnTo>
                    <a:pt x="162" y="2"/>
                  </a:lnTo>
                  <a:lnTo>
                    <a:pt x="161" y="1"/>
                  </a:lnTo>
                  <a:lnTo>
                    <a:pt x="162" y="0"/>
                  </a:lnTo>
                  <a:close/>
                  <a:moveTo>
                    <a:pt x="172" y="0"/>
                  </a:moveTo>
                  <a:lnTo>
                    <a:pt x="178" y="0"/>
                  </a:lnTo>
                  <a:lnTo>
                    <a:pt x="179" y="1"/>
                  </a:lnTo>
                  <a:lnTo>
                    <a:pt x="178" y="2"/>
                  </a:lnTo>
                  <a:lnTo>
                    <a:pt x="172" y="2"/>
                  </a:lnTo>
                  <a:lnTo>
                    <a:pt x="171" y="1"/>
                  </a:lnTo>
                  <a:lnTo>
                    <a:pt x="172" y="0"/>
                  </a:lnTo>
                  <a:close/>
                  <a:moveTo>
                    <a:pt x="183" y="0"/>
                  </a:moveTo>
                  <a:lnTo>
                    <a:pt x="187" y="0"/>
                  </a:lnTo>
                  <a:lnTo>
                    <a:pt x="188" y="1"/>
                  </a:lnTo>
                  <a:lnTo>
                    <a:pt x="187" y="2"/>
                  </a:lnTo>
                  <a:lnTo>
                    <a:pt x="183" y="2"/>
                  </a:lnTo>
                  <a:lnTo>
                    <a:pt x="182" y="1"/>
                  </a:lnTo>
                  <a:lnTo>
                    <a:pt x="183" y="0"/>
                  </a:lnTo>
                  <a:close/>
                  <a:moveTo>
                    <a:pt x="192" y="0"/>
                  </a:moveTo>
                  <a:lnTo>
                    <a:pt x="198" y="0"/>
                  </a:lnTo>
                  <a:lnTo>
                    <a:pt x="199" y="1"/>
                  </a:lnTo>
                  <a:lnTo>
                    <a:pt x="198" y="2"/>
                  </a:lnTo>
                  <a:lnTo>
                    <a:pt x="192" y="2"/>
                  </a:lnTo>
                  <a:lnTo>
                    <a:pt x="192" y="1"/>
                  </a:lnTo>
                  <a:lnTo>
                    <a:pt x="192" y="0"/>
                  </a:lnTo>
                  <a:close/>
                  <a:moveTo>
                    <a:pt x="203" y="0"/>
                  </a:moveTo>
                  <a:lnTo>
                    <a:pt x="208" y="0"/>
                  </a:lnTo>
                  <a:lnTo>
                    <a:pt x="209" y="1"/>
                  </a:lnTo>
                  <a:lnTo>
                    <a:pt x="208" y="2"/>
                  </a:lnTo>
                  <a:lnTo>
                    <a:pt x="203" y="2"/>
                  </a:lnTo>
                  <a:lnTo>
                    <a:pt x="202" y="1"/>
                  </a:lnTo>
                  <a:lnTo>
                    <a:pt x="203" y="0"/>
                  </a:lnTo>
                  <a:close/>
                  <a:moveTo>
                    <a:pt x="213" y="0"/>
                  </a:moveTo>
                  <a:lnTo>
                    <a:pt x="217" y="0"/>
                  </a:lnTo>
                  <a:lnTo>
                    <a:pt x="218" y="1"/>
                  </a:lnTo>
                  <a:lnTo>
                    <a:pt x="217" y="2"/>
                  </a:lnTo>
                  <a:lnTo>
                    <a:pt x="213" y="2"/>
                  </a:lnTo>
                  <a:lnTo>
                    <a:pt x="212" y="1"/>
                  </a:lnTo>
                  <a:lnTo>
                    <a:pt x="213" y="0"/>
                  </a:lnTo>
                  <a:close/>
                  <a:moveTo>
                    <a:pt x="223" y="0"/>
                  </a:moveTo>
                  <a:lnTo>
                    <a:pt x="228" y="0"/>
                  </a:lnTo>
                  <a:lnTo>
                    <a:pt x="229" y="1"/>
                  </a:lnTo>
                  <a:lnTo>
                    <a:pt x="228" y="2"/>
                  </a:lnTo>
                  <a:lnTo>
                    <a:pt x="223" y="2"/>
                  </a:lnTo>
                  <a:lnTo>
                    <a:pt x="222" y="1"/>
                  </a:lnTo>
                  <a:lnTo>
                    <a:pt x="223" y="0"/>
                  </a:lnTo>
                  <a:close/>
                  <a:moveTo>
                    <a:pt x="233" y="0"/>
                  </a:moveTo>
                  <a:lnTo>
                    <a:pt x="238" y="0"/>
                  </a:lnTo>
                  <a:lnTo>
                    <a:pt x="239" y="1"/>
                  </a:lnTo>
                  <a:lnTo>
                    <a:pt x="238" y="2"/>
                  </a:lnTo>
                  <a:lnTo>
                    <a:pt x="233" y="2"/>
                  </a:lnTo>
                  <a:lnTo>
                    <a:pt x="232" y="1"/>
                  </a:lnTo>
                  <a:lnTo>
                    <a:pt x="233" y="0"/>
                  </a:lnTo>
                  <a:close/>
                  <a:moveTo>
                    <a:pt x="243" y="0"/>
                  </a:moveTo>
                  <a:lnTo>
                    <a:pt x="248" y="0"/>
                  </a:lnTo>
                  <a:lnTo>
                    <a:pt x="249" y="1"/>
                  </a:lnTo>
                  <a:lnTo>
                    <a:pt x="248" y="2"/>
                  </a:lnTo>
                  <a:lnTo>
                    <a:pt x="243" y="2"/>
                  </a:lnTo>
                  <a:lnTo>
                    <a:pt x="242" y="1"/>
                  </a:lnTo>
                  <a:lnTo>
                    <a:pt x="243" y="0"/>
                  </a:lnTo>
                  <a:close/>
                  <a:moveTo>
                    <a:pt x="253" y="0"/>
                  </a:moveTo>
                  <a:lnTo>
                    <a:pt x="258" y="0"/>
                  </a:lnTo>
                  <a:lnTo>
                    <a:pt x="259" y="1"/>
                  </a:lnTo>
                  <a:lnTo>
                    <a:pt x="258" y="2"/>
                  </a:lnTo>
                  <a:lnTo>
                    <a:pt x="253" y="2"/>
                  </a:lnTo>
                  <a:lnTo>
                    <a:pt x="252" y="1"/>
                  </a:lnTo>
                  <a:lnTo>
                    <a:pt x="253" y="0"/>
                  </a:lnTo>
                  <a:close/>
                  <a:moveTo>
                    <a:pt x="263" y="0"/>
                  </a:moveTo>
                  <a:lnTo>
                    <a:pt x="269" y="0"/>
                  </a:lnTo>
                  <a:lnTo>
                    <a:pt x="269" y="1"/>
                  </a:lnTo>
                  <a:lnTo>
                    <a:pt x="269" y="2"/>
                  </a:lnTo>
                  <a:lnTo>
                    <a:pt x="263" y="2"/>
                  </a:lnTo>
                  <a:lnTo>
                    <a:pt x="262" y="1"/>
                  </a:lnTo>
                  <a:lnTo>
                    <a:pt x="263" y="0"/>
                  </a:lnTo>
                  <a:close/>
                  <a:moveTo>
                    <a:pt x="273" y="0"/>
                  </a:moveTo>
                  <a:lnTo>
                    <a:pt x="278" y="0"/>
                  </a:lnTo>
                  <a:lnTo>
                    <a:pt x="279" y="1"/>
                  </a:lnTo>
                  <a:lnTo>
                    <a:pt x="278" y="2"/>
                  </a:lnTo>
                  <a:lnTo>
                    <a:pt x="273" y="2"/>
                  </a:lnTo>
                  <a:lnTo>
                    <a:pt x="273" y="1"/>
                  </a:lnTo>
                  <a:lnTo>
                    <a:pt x="273" y="0"/>
                  </a:lnTo>
                  <a:close/>
                  <a:moveTo>
                    <a:pt x="283" y="0"/>
                  </a:moveTo>
                  <a:lnTo>
                    <a:pt x="288" y="0"/>
                  </a:lnTo>
                  <a:lnTo>
                    <a:pt x="289" y="1"/>
                  </a:lnTo>
                  <a:lnTo>
                    <a:pt x="288" y="2"/>
                  </a:lnTo>
                  <a:lnTo>
                    <a:pt x="283" y="2"/>
                  </a:lnTo>
                  <a:lnTo>
                    <a:pt x="282" y="1"/>
                  </a:lnTo>
                  <a:lnTo>
                    <a:pt x="283" y="0"/>
                  </a:lnTo>
                  <a:close/>
                  <a:moveTo>
                    <a:pt x="294" y="0"/>
                  </a:moveTo>
                  <a:lnTo>
                    <a:pt x="299" y="0"/>
                  </a:lnTo>
                  <a:lnTo>
                    <a:pt x="299" y="1"/>
                  </a:lnTo>
                  <a:lnTo>
                    <a:pt x="299" y="2"/>
                  </a:lnTo>
                  <a:lnTo>
                    <a:pt x="294" y="2"/>
                  </a:lnTo>
                  <a:lnTo>
                    <a:pt x="293" y="1"/>
                  </a:lnTo>
                  <a:lnTo>
                    <a:pt x="294" y="0"/>
                  </a:lnTo>
                  <a:close/>
                  <a:moveTo>
                    <a:pt x="304" y="0"/>
                  </a:moveTo>
                  <a:lnTo>
                    <a:pt x="308" y="0"/>
                  </a:lnTo>
                  <a:lnTo>
                    <a:pt x="309" y="1"/>
                  </a:lnTo>
                  <a:lnTo>
                    <a:pt x="308" y="2"/>
                  </a:lnTo>
                  <a:lnTo>
                    <a:pt x="304" y="2"/>
                  </a:lnTo>
                  <a:lnTo>
                    <a:pt x="303" y="1"/>
                  </a:lnTo>
                  <a:lnTo>
                    <a:pt x="304" y="0"/>
                  </a:lnTo>
                  <a:close/>
                  <a:moveTo>
                    <a:pt x="313" y="0"/>
                  </a:moveTo>
                  <a:lnTo>
                    <a:pt x="319" y="0"/>
                  </a:lnTo>
                  <a:lnTo>
                    <a:pt x="320" y="1"/>
                  </a:lnTo>
                  <a:lnTo>
                    <a:pt x="319" y="2"/>
                  </a:lnTo>
                  <a:lnTo>
                    <a:pt x="313" y="2"/>
                  </a:lnTo>
                  <a:lnTo>
                    <a:pt x="312" y="1"/>
                  </a:lnTo>
                  <a:lnTo>
                    <a:pt x="313" y="0"/>
                  </a:lnTo>
                  <a:close/>
                  <a:moveTo>
                    <a:pt x="324" y="0"/>
                  </a:moveTo>
                  <a:lnTo>
                    <a:pt x="329" y="0"/>
                  </a:lnTo>
                  <a:lnTo>
                    <a:pt x="330" y="1"/>
                  </a:lnTo>
                  <a:lnTo>
                    <a:pt x="329" y="2"/>
                  </a:lnTo>
                  <a:lnTo>
                    <a:pt x="324" y="2"/>
                  </a:lnTo>
                  <a:lnTo>
                    <a:pt x="323" y="1"/>
                  </a:lnTo>
                  <a:lnTo>
                    <a:pt x="324" y="0"/>
                  </a:lnTo>
                  <a:close/>
                  <a:moveTo>
                    <a:pt x="334" y="0"/>
                  </a:moveTo>
                  <a:lnTo>
                    <a:pt x="339" y="0"/>
                  </a:lnTo>
                  <a:lnTo>
                    <a:pt x="340" y="1"/>
                  </a:lnTo>
                  <a:lnTo>
                    <a:pt x="339" y="2"/>
                  </a:lnTo>
                  <a:lnTo>
                    <a:pt x="334" y="2"/>
                  </a:lnTo>
                  <a:lnTo>
                    <a:pt x="333" y="1"/>
                  </a:lnTo>
                  <a:lnTo>
                    <a:pt x="334" y="0"/>
                  </a:lnTo>
                  <a:close/>
                  <a:moveTo>
                    <a:pt x="344" y="0"/>
                  </a:moveTo>
                  <a:lnTo>
                    <a:pt x="349" y="0"/>
                  </a:lnTo>
                  <a:lnTo>
                    <a:pt x="350" y="1"/>
                  </a:lnTo>
                  <a:lnTo>
                    <a:pt x="349" y="2"/>
                  </a:lnTo>
                  <a:lnTo>
                    <a:pt x="344" y="2"/>
                  </a:lnTo>
                  <a:lnTo>
                    <a:pt x="343" y="1"/>
                  </a:lnTo>
                  <a:lnTo>
                    <a:pt x="344" y="0"/>
                  </a:lnTo>
                  <a:close/>
                  <a:moveTo>
                    <a:pt x="354" y="0"/>
                  </a:moveTo>
                  <a:lnTo>
                    <a:pt x="359" y="0"/>
                  </a:lnTo>
                  <a:lnTo>
                    <a:pt x="360" y="1"/>
                  </a:lnTo>
                  <a:lnTo>
                    <a:pt x="359" y="2"/>
                  </a:lnTo>
                  <a:lnTo>
                    <a:pt x="354" y="2"/>
                  </a:lnTo>
                  <a:lnTo>
                    <a:pt x="353" y="1"/>
                  </a:lnTo>
                  <a:lnTo>
                    <a:pt x="354" y="0"/>
                  </a:lnTo>
                  <a:close/>
                  <a:moveTo>
                    <a:pt x="364" y="0"/>
                  </a:moveTo>
                  <a:lnTo>
                    <a:pt x="369" y="0"/>
                  </a:lnTo>
                  <a:lnTo>
                    <a:pt x="370" y="1"/>
                  </a:lnTo>
                  <a:lnTo>
                    <a:pt x="369" y="2"/>
                  </a:lnTo>
                  <a:lnTo>
                    <a:pt x="364" y="2"/>
                  </a:lnTo>
                  <a:lnTo>
                    <a:pt x="364" y="1"/>
                  </a:lnTo>
                  <a:lnTo>
                    <a:pt x="364" y="0"/>
                  </a:lnTo>
                  <a:close/>
                  <a:moveTo>
                    <a:pt x="374" y="0"/>
                  </a:moveTo>
                  <a:lnTo>
                    <a:pt x="379" y="0"/>
                  </a:lnTo>
                  <a:lnTo>
                    <a:pt x="380" y="1"/>
                  </a:lnTo>
                  <a:lnTo>
                    <a:pt x="379" y="2"/>
                  </a:lnTo>
                  <a:lnTo>
                    <a:pt x="374" y="2"/>
                  </a:lnTo>
                  <a:lnTo>
                    <a:pt x="373" y="1"/>
                  </a:lnTo>
                  <a:lnTo>
                    <a:pt x="374" y="0"/>
                  </a:lnTo>
                  <a:close/>
                  <a:moveTo>
                    <a:pt x="384" y="0"/>
                  </a:moveTo>
                  <a:lnTo>
                    <a:pt x="390" y="0"/>
                  </a:lnTo>
                  <a:lnTo>
                    <a:pt x="390" y="1"/>
                  </a:lnTo>
                  <a:lnTo>
                    <a:pt x="390" y="2"/>
                  </a:lnTo>
                  <a:lnTo>
                    <a:pt x="384" y="2"/>
                  </a:lnTo>
                  <a:lnTo>
                    <a:pt x="383" y="1"/>
                  </a:lnTo>
                  <a:lnTo>
                    <a:pt x="384" y="0"/>
                  </a:lnTo>
                  <a:close/>
                  <a:moveTo>
                    <a:pt x="394" y="0"/>
                  </a:moveTo>
                  <a:lnTo>
                    <a:pt x="399" y="0"/>
                  </a:lnTo>
                  <a:lnTo>
                    <a:pt x="400" y="1"/>
                  </a:lnTo>
                  <a:lnTo>
                    <a:pt x="399" y="2"/>
                  </a:lnTo>
                  <a:lnTo>
                    <a:pt x="394" y="2"/>
                  </a:lnTo>
                  <a:lnTo>
                    <a:pt x="394" y="1"/>
                  </a:lnTo>
                  <a:lnTo>
                    <a:pt x="394" y="0"/>
                  </a:lnTo>
                  <a:close/>
                </a:path>
              </a:pathLst>
            </a:custGeom>
            <a:solidFill>
              <a:srgbClr val="000000"/>
            </a:solidFill>
            <a:ln w="9525">
              <a:noFill/>
              <a:round/>
              <a:headEnd/>
              <a:tailEnd/>
            </a:ln>
          </p:spPr>
          <p:txBody>
            <a:bodyPr/>
            <a:lstStyle/>
            <a:p>
              <a:endParaRPr lang="en-US"/>
            </a:p>
          </p:txBody>
        </p:sp>
        <p:sp>
          <p:nvSpPr>
            <p:cNvPr id="325" name="Freeform 322"/>
            <p:cNvSpPr>
              <a:spLocks/>
            </p:cNvSpPr>
            <p:nvPr/>
          </p:nvSpPr>
          <p:spPr bwMode="auto">
            <a:xfrm>
              <a:off x="2570"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6" name="Freeform 323"/>
            <p:cNvSpPr>
              <a:spLocks/>
            </p:cNvSpPr>
            <p:nvPr/>
          </p:nvSpPr>
          <p:spPr bwMode="auto">
            <a:xfrm>
              <a:off x="2580"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7" name="Freeform 324"/>
            <p:cNvSpPr>
              <a:spLocks/>
            </p:cNvSpPr>
            <p:nvPr/>
          </p:nvSpPr>
          <p:spPr bwMode="auto">
            <a:xfrm>
              <a:off x="2590"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8" name="Freeform 325"/>
            <p:cNvSpPr>
              <a:spLocks/>
            </p:cNvSpPr>
            <p:nvPr/>
          </p:nvSpPr>
          <p:spPr bwMode="auto">
            <a:xfrm>
              <a:off x="2600" y="2292"/>
              <a:ext cx="7" cy="2"/>
            </a:xfrm>
            <a:custGeom>
              <a:avLst/>
              <a:gdLst>
                <a:gd name="T0" fmla="*/ 2 w 7"/>
                <a:gd name="T1" fmla="*/ 0 h 2"/>
                <a:gd name="T2" fmla="*/ 6 w 7"/>
                <a:gd name="T3" fmla="*/ 0 h 2"/>
                <a:gd name="T4" fmla="*/ 7 w 7"/>
                <a:gd name="T5" fmla="*/ 1 h 2"/>
                <a:gd name="T6" fmla="*/ 6 w 7"/>
                <a:gd name="T7" fmla="*/ 2 h 2"/>
                <a:gd name="T8" fmla="*/ 2 w 7"/>
                <a:gd name="T9" fmla="*/ 2 h 2"/>
                <a:gd name="T10" fmla="*/ 0 w 7"/>
                <a:gd name="T11" fmla="*/ 1 h 2"/>
                <a:gd name="T12" fmla="*/ 2 w 7"/>
                <a:gd name="T13" fmla="*/ 0 h 2"/>
                <a:gd name="T14" fmla="*/ 2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2" y="0"/>
                  </a:moveTo>
                  <a:lnTo>
                    <a:pt x="6" y="0"/>
                  </a:lnTo>
                  <a:lnTo>
                    <a:pt x="7" y="1"/>
                  </a:lnTo>
                  <a:lnTo>
                    <a:pt x="6"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329" name="Freeform 326"/>
            <p:cNvSpPr>
              <a:spLocks/>
            </p:cNvSpPr>
            <p:nvPr/>
          </p:nvSpPr>
          <p:spPr bwMode="auto">
            <a:xfrm>
              <a:off x="2611"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30" name="Freeform 327"/>
            <p:cNvSpPr>
              <a:spLocks/>
            </p:cNvSpPr>
            <p:nvPr/>
          </p:nvSpPr>
          <p:spPr bwMode="auto">
            <a:xfrm>
              <a:off x="2620"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1" name="Freeform 328"/>
            <p:cNvSpPr>
              <a:spLocks/>
            </p:cNvSpPr>
            <p:nvPr/>
          </p:nvSpPr>
          <p:spPr bwMode="auto">
            <a:xfrm>
              <a:off x="2631"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2" name="Freeform 329"/>
            <p:cNvSpPr>
              <a:spLocks/>
            </p:cNvSpPr>
            <p:nvPr/>
          </p:nvSpPr>
          <p:spPr bwMode="auto">
            <a:xfrm>
              <a:off x="2641"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33" name="Freeform 330"/>
            <p:cNvSpPr>
              <a:spLocks/>
            </p:cNvSpPr>
            <p:nvPr/>
          </p:nvSpPr>
          <p:spPr bwMode="auto">
            <a:xfrm>
              <a:off x="265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4" name="Freeform 331"/>
            <p:cNvSpPr>
              <a:spLocks/>
            </p:cNvSpPr>
            <p:nvPr/>
          </p:nvSpPr>
          <p:spPr bwMode="auto">
            <a:xfrm>
              <a:off x="2661"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5" name="Freeform 332"/>
            <p:cNvSpPr>
              <a:spLocks/>
            </p:cNvSpPr>
            <p:nvPr/>
          </p:nvSpPr>
          <p:spPr bwMode="auto">
            <a:xfrm>
              <a:off x="2671" y="229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36" name="Freeform 333"/>
            <p:cNvSpPr>
              <a:spLocks/>
            </p:cNvSpPr>
            <p:nvPr/>
          </p:nvSpPr>
          <p:spPr bwMode="auto">
            <a:xfrm>
              <a:off x="268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7" name="Freeform 334"/>
            <p:cNvSpPr>
              <a:spLocks/>
            </p:cNvSpPr>
            <p:nvPr/>
          </p:nvSpPr>
          <p:spPr bwMode="auto">
            <a:xfrm>
              <a:off x="269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8" name="Freeform 335"/>
            <p:cNvSpPr>
              <a:spLocks/>
            </p:cNvSpPr>
            <p:nvPr/>
          </p:nvSpPr>
          <p:spPr bwMode="auto">
            <a:xfrm>
              <a:off x="270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9" name="Freeform 336"/>
            <p:cNvSpPr>
              <a:spLocks/>
            </p:cNvSpPr>
            <p:nvPr/>
          </p:nvSpPr>
          <p:spPr bwMode="auto">
            <a:xfrm>
              <a:off x="271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0" name="Freeform 337"/>
            <p:cNvSpPr>
              <a:spLocks/>
            </p:cNvSpPr>
            <p:nvPr/>
          </p:nvSpPr>
          <p:spPr bwMode="auto">
            <a:xfrm>
              <a:off x="2722"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1" name="Freeform 338"/>
            <p:cNvSpPr>
              <a:spLocks/>
            </p:cNvSpPr>
            <p:nvPr/>
          </p:nvSpPr>
          <p:spPr bwMode="auto">
            <a:xfrm>
              <a:off x="273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2" name="Freeform 339"/>
            <p:cNvSpPr>
              <a:spLocks/>
            </p:cNvSpPr>
            <p:nvPr/>
          </p:nvSpPr>
          <p:spPr bwMode="auto">
            <a:xfrm>
              <a:off x="2741"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3" name="Freeform 340"/>
            <p:cNvSpPr>
              <a:spLocks/>
            </p:cNvSpPr>
            <p:nvPr/>
          </p:nvSpPr>
          <p:spPr bwMode="auto">
            <a:xfrm>
              <a:off x="2752"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4" name="Freeform 341"/>
            <p:cNvSpPr>
              <a:spLocks/>
            </p:cNvSpPr>
            <p:nvPr/>
          </p:nvSpPr>
          <p:spPr bwMode="auto">
            <a:xfrm>
              <a:off x="2762" y="229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45" name="Freeform 342"/>
            <p:cNvSpPr>
              <a:spLocks/>
            </p:cNvSpPr>
            <p:nvPr/>
          </p:nvSpPr>
          <p:spPr bwMode="auto">
            <a:xfrm>
              <a:off x="277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6" name="Freeform 343"/>
            <p:cNvSpPr>
              <a:spLocks/>
            </p:cNvSpPr>
            <p:nvPr/>
          </p:nvSpPr>
          <p:spPr bwMode="auto">
            <a:xfrm>
              <a:off x="2782"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7" name="Freeform 344"/>
            <p:cNvSpPr>
              <a:spLocks/>
            </p:cNvSpPr>
            <p:nvPr/>
          </p:nvSpPr>
          <p:spPr bwMode="auto">
            <a:xfrm>
              <a:off x="279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8" name="Freeform 345"/>
            <p:cNvSpPr>
              <a:spLocks/>
            </p:cNvSpPr>
            <p:nvPr/>
          </p:nvSpPr>
          <p:spPr bwMode="auto">
            <a:xfrm>
              <a:off x="280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9" name="Freeform 346"/>
            <p:cNvSpPr>
              <a:spLocks/>
            </p:cNvSpPr>
            <p:nvPr/>
          </p:nvSpPr>
          <p:spPr bwMode="auto">
            <a:xfrm>
              <a:off x="281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50" name="Freeform 347"/>
            <p:cNvSpPr>
              <a:spLocks/>
            </p:cNvSpPr>
            <p:nvPr/>
          </p:nvSpPr>
          <p:spPr bwMode="auto">
            <a:xfrm>
              <a:off x="282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51" name="Freeform 348"/>
            <p:cNvSpPr>
              <a:spLocks/>
            </p:cNvSpPr>
            <p:nvPr/>
          </p:nvSpPr>
          <p:spPr bwMode="auto">
            <a:xfrm>
              <a:off x="2832" y="229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52" name="Freeform 349"/>
            <p:cNvSpPr>
              <a:spLocks/>
            </p:cNvSpPr>
            <p:nvPr/>
          </p:nvSpPr>
          <p:spPr bwMode="auto">
            <a:xfrm>
              <a:off x="2843"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53" name="Freeform 350"/>
            <p:cNvSpPr>
              <a:spLocks/>
            </p:cNvSpPr>
            <p:nvPr/>
          </p:nvSpPr>
          <p:spPr bwMode="auto">
            <a:xfrm>
              <a:off x="285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54" name="Freeform 351"/>
            <p:cNvSpPr>
              <a:spLocks/>
            </p:cNvSpPr>
            <p:nvPr/>
          </p:nvSpPr>
          <p:spPr bwMode="auto">
            <a:xfrm>
              <a:off x="2863"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55" name="Freeform 352"/>
            <p:cNvSpPr>
              <a:spLocks/>
            </p:cNvSpPr>
            <p:nvPr/>
          </p:nvSpPr>
          <p:spPr bwMode="auto">
            <a:xfrm>
              <a:off x="2873"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56" name="Freeform 353"/>
            <p:cNvSpPr>
              <a:spLocks/>
            </p:cNvSpPr>
            <p:nvPr/>
          </p:nvSpPr>
          <p:spPr bwMode="auto">
            <a:xfrm>
              <a:off x="2882"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57" name="Freeform 354"/>
            <p:cNvSpPr>
              <a:spLocks/>
            </p:cNvSpPr>
            <p:nvPr/>
          </p:nvSpPr>
          <p:spPr bwMode="auto">
            <a:xfrm>
              <a:off x="289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58" name="Freeform 355"/>
            <p:cNvSpPr>
              <a:spLocks/>
            </p:cNvSpPr>
            <p:nvPr/>
          </p:nvSpPr>
          <p:spPr bwMode="auto">
            <a:xfrm>
              <a:off x="290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59" name="Freeform 356"/>
            <p:cNvSpPr>
              <a:spLocks/>
            </p:cNvSpPr>
            <p:nvPr/>
          </p:nvSpPr>
          <p:spPr bwMode="auto">
            <a:xfrm>
              <a:off x="291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0" name="Freeform 357"/>
            <p:cNvSpPr>
              <a:spLocks/>
            </p:cNvSpPr>
            <p:nvPr/>
          </p:nvSpPr>
          <p:spPr bwMode="auto">
            <a:xfrm>
              <a:off x="292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1" name="Freeform 358"/>
            <p:cNvSpPr>
              <a:spLocks/>
            </p:cNvSpPr>
            <p:nvPr/>
          </p:nvSpPr>
          <p:spPr bwMode="auto">
            <a:xfrm>
              <a:off x="2934"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62" name="Freeform 359"/>
            <p:cNvSpPr>
              <a:spLocks/>
            </p:cNvSpPr>
            <p:nvPr/>
          </p:nvSpPr>
          <p:spPr bwMode="auto">
            <a:xfrm>
              <a:off x="294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3" name="Freeform 360"/>
            <p:cNvSpPr>
              <a:spLocks/>
            </p:cNvSpPr>
            <p:nvPr/>
          </p:nvSpPr>
          <p:spPr bwMode="auto">
            <a:xfrm>
              <a:off x="2953" y="229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4" name="Freeform 361"/>
            <p:cNvSpPr>
              <a:spLocks/>
            </p:cNvSpPr>
            <p:nvPr/>
          </p:nvSpPr>
          <p:spPr bwMode="auto">
            <a:xfrm>
              <a:off x="2964"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65" name="Freeform 362"/>
            <p:cNvSpPr>
              <a:spLocks/>
            </p:cNvSpPr>
            <p:nvPr/>
          </p:nvSpPr>
          <p:spPr bwMode="auto">
            <a:xfrm>
              <a:off x="2571" y="1953"/>
              <a:ext cx="88" cy="41"/>
            </a:xfrm>
            <a:custGeom>
              <a:avLst/>
              <a:gdLst>
                <a:gd name="T0" fmla="*/ 0 w 88"/>
                <a:gd name="T1" fmla="*/ 41 h 41"/>
                <a:gd name="T2" fmla="*/ 75 w 88"/>
                <a:gd name="T3" fmla="*/ 41 h 41"/>
                <a:gd name="T4" fmla="*/ 88 w 88"/>
                <a:gd name="T5" fmla="*/ 29 h 41"/>
                <a:gd name="T6" fmla="*/ 88 w 88"/>
                <a:gd name="T7" fmla="*/ 0 h 41"/>
                <a:gd name="T8" fmla="*/ 0 w 88"/>
                <a:gd name="T9" fmla="*/ 0 h 41"/>
                <a:gd name="T10" fmla="*/ 0 w 88"/>
                <a:gd name="T11" fmla="*/ 41 h 41"/>
                <a:gd name="T12" fmla="*/ 0 w 88"/>
                <a:gd name="T13" fmla="*/ 41 h 41"/>
                <a:gd name="T14" fmla="*/ 0 60000 65536"/>
                <a:gd name="T15" fmla="*/ 0 60000 65536"/>
                <a:gd name="T16" fmla="*/ 0 60000 65536"/>
                <a:gd name="T17" fmla="*/ 0 60000 65536"/>
                <a:gd name="T18" fmla="*/ 0 60000 65536"/>
                <a:gd name="T19" fmla="*/ 0 60000 65536"/>
                <a:gd name="T20" fmla="*/ 0 60000 65536"/>
                <a:gd name="T21" fmla="*/ 0 w 88"/>
                <a:gd name="T22" fmla="*/ 0 h 41"/>
                <a:gd name="T23" fmla="*/ 88 w 88"/>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41">
                  <a:moveTo>
                    <a:pt x="0" y="41"/>
                  </a:moveTo>
                  <a:lnTo>
                    <a:pt x="75" y="41"/>
                  </a:lnTo>
                  <a:lnTo>
                    <a:pt x="88" y="29"/>
                  </a:lnTo>
                  <a:lnTo>
                    <a:pt x="88" y="0"/>
                  </a:lnTo>
                  <a:lnTo>
                    <a:pt x="0" y="0"/>
                  </a:lnTo>
                  <a:lnTo>
                    <a:pt x="0" y="41"/>
                  </a:lnTo>
                  <a:close/>
                </a:path>
              </a:pathLst>
            </a:custGeom>
            <a:solidFill>
              <a:srgbClr val="FFFFFF"/>
            </a:solidFill>
            <a:ln w="9525">
              <a:noFill/>
              <a:round/>
              <a:headEnd/>
              <a:tailEnd/>
            </a:ln>
          </p:spPr>
          <p:txBody>
            <a:bodyPr/>
            <a:lstStyle/>
            <a:p>
              <a:endParaRPr lang="en-US"/>
            </a:p>
          </p:txBody>
        </p:sp>
        <p:sp>
          <p:nvSpPr>
            <p:cNvPr id="366" name="Freeform 363"/>
            <p:cNvSpPr>
              <a:spLocks/>
            </p:cNvSpPr>
            <p:nvPr/>
          </p:nvSpPr>
          <p:spPr bwMode="auto">
            <a:xfrm>
              <a:off x="2571" y="1953"/>
              <a:ext cx="88" cy="41"/>
            </a:xfrm>
            <a:custGeom>
              <a:avLst/>
              <a:gdLst>
                <a:gd name="T0" fmla="*/ 0 w 88"/>
                <a:gd name="T1" fmla="*/ 41 h 41"/>
                <a:gd name="T2" fmla="*/ 75 w 88"/>
                <a:gd name="T3" fmla="*/ 41 h 41"/>
                <a:gd name="T4" fmla="*/ 88 w 88"/>
                <a:gd name="T5" fmla="*/ 29 h 41"/>
                <a:gd name="T6" fmla="*/ 88 w 88"/>
                <a:gd name="T7" fmla="*/ 0 h 41"/>
                <a:gd name="T8" fmla="*/ 0 w 88"/>
                <a:gd name="T9" fmla="*/ 0 h 41"/>
                <a:gd name="T10" fmla="*/ 0 w 88"/>
                <a:gd name="T11" fmla="*/ 41 h 41"/>
                <a:gd name="T12" fmla="*/ 0 w 88"/>
                <a:gd name="T13" fmla="*/ 41 h 41"/>
                <a:gd name="T14" fmla="*/ 0 60000 65536"/>
                <a:gd name="T15" fmla="*/ 0 60000 65536"/>
                <a:gd name="T16" fmla="*/ 0 60000 65536"/>
                <a:gd name="T17" fmla="*/ 0 60000 65536"/>
                <a:gd name="T18" fmla="*/ 0 60000 65536"/>
                <a:gd name="T19" fmla="*/ 0 60000 65536"/>
                <a:gd name="T20" fmla="*/ 0 60000 65536"/>
                <a:gd name="T21" fmla="*/ 0 w 88"/>
                <a:gd name="T22" fmla="*/ 0 h 41"/>
                <a:gd name="T23" fmla="*/ 88 w 88"/>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41">
                  <a:moveTo>
                    <a:pt x="0" y="41"/>
                  </a:moveTo>
                  <a:lnTo>
                    <a:pt x="75" y="41"/>
                  </a:lnTo>
                  <a:lnTo>
                    <a:pt x="88" y="29"/>
                  </a:lnTo>
                  <a:lnTo>
                    <a:pt x="88" y="0"/>
                  </a:lnTo>
                  <a:lnTo>
                    <a:pt x="0" y="0"/>
                  </a:lnTo>
                  <a:lnTo>
                    <a:pt x="0" y="41"/>
                  </a:lnTo>
                  <a:close/>
                </a:path>
              </a:pathLst>
            </a:custGeom>
            <a:noFill/>
            <a:ln w="3175">
              <a:solidFill>
                <a:srgbClr val="000000"/>
              </a:solidFill>
              <a:round/>
              <a:headEnd/>
              <a:tailEnd/>
            </a:ln>
          </p:spPr>
          <p:txBody>
            <a:bodyPr/>
            <a:lstStyle/>
            <a:p>
              <a:endParaRPr lang="en-US"/>
            </a:p>
          </p:txBody>
        </p:sp>
        <p:sp>
          <p:nvSpPr>
            <p:cNvPr id="367" name="Freeform 364"/>
            <p:cNvSpPr>
              <a:spLocks/>
            </p:cNvSpPr>
            <p:nvPr/>
          </p:nvSpPr>
          <p:spPr bwMode="auto">
            <a:xfrm>
              <a:off x="2773" y="2050"/>
              <a:ext cx="183" cy="183"/>
            </a:xfrm>
            <a:custGeom>
              <a:avLst/>
              <a:gdLst>
                <a:gd name="T0" fmla="*/ 0 w 183"/>
                <a:gd name="T1" fmla="*/ 0 h 183"/>
                <a:gd name="T2" fmla="*/ 0 w 183"/>
                <a:gd name="T3" fmla="*/ 183 h 183"/>
                <a:gd name="T4" fmla="*/ 183 w 183"/>
                <a:gd name="T5" fmla="*/ 183 h 183"/>
                <a:gd name="T6" fmla="*/ 183 w 183"/>
                <a:gd name="T7" fmla="*/ 0 h 183"/>
                <a:gd name="T8" fmla="*/ 0 w 183"/>
                <a:gd name="T9" fmla="*/ 0 h 183"/>
                <a:gd name="T10" fmla="*/ 0 w 183"/>
                <a:gd name="T11" fmla="*/ 0 h 183"/>
                <a:gd name="T12" fmla="*/ 0 60000 65536"/>
                <a:gd name="T13" fmla="*/ 0 60000 65536"/>
                <a:gd name="T14" fmla="*/ 0 60000 65536"/>
                <a:gd name="T15" fmla="*/ 0 60000 65536"/>
                <a:gd name="T16" fmla="*/ 0 60000 65536"/>
                <a:gd name="T17" fmla="*/ 0 60000 65536"/>
                <a:gd name="T18" fmla="*/ 0 w 183"/>
                <a:gd name="T19" fmla="*/ 0 h 183"/>
                <a:gd name="T20" fmla="*/ 183 w 183"/>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183" h="183">
                  <a:moveTo>
                    <a:pt x="0" y="0"/>
                  </a:moveTo>
                  <a:lnTo>
                    <a:pt x="0" y="183"/>
                  </a:lnTo>
                  <a:lnTo>
                    <a:pt x="183" y="183"/>
                  </a:lnTo>
                  <a:lnTo>
                    <a:pt x="183" y="0"/>
                  </a:lnTo>
                  <a:lnTo>
                    <a:pt x="0" y="0"/>
                  </a:lnTo>
                  <a:close/>
                </a:path>
              </a:pathLst>
            </a:custGeom>
            <a:solidFill>
              <a:srgbClr val="FFFFFF"/>
            </a:solidFill>
            <a:ln w="9525">
              <a:noFill/>
              <a:round/>
              <a:headEnd/>
              <a:tailEnd/>
            </a:ln>
          </p:spPr>
          <p:txBody>
            <a:bodyPr/>
            <a:lstStyle/>
            <a:p>
              <a:endParaRPr lang="en-US"/>
            </a:p>
          </p:txBody>
        </p:sp>
        <p:sp>
          <p:nvSpPr>
            <p:cNvPr id="368" name="Freeform 365"/>
            <p:cNvSpPr>
              <a:spLocks/>
            </p:cNvSpPr>
            <p:nvPr/>
          </p:nvSpPr>
          <p:spPr bwMode="auto">
            <a:xfrm>
              <a:off x="2773" y="2050"/>
              <a:ext cx="183" cy="183"/>
            </a:xfrm>
            <a:custGeom>
              <a:avLst/>
              <a:gdLst>
                <a:gd name="T0" fmla="*/ 183 w 183"/>
                <a:gd name="T1" fmla="*/ 183 h 183"/>
                <a:gd name="T2" fmla="*/ 183 w 183"/>
                <a:gd name="T3" fmla="*/ 0 h 183"/>
                <a:gd name="T4" fmla="*/ 0 w 183"/>
                <a:gd name="T5" fmla="*/ 0 h 183"/>
                <a:gd name="T6" fmla="*/ 0 w 183"/>
                <a:gd name="T7" fmla="*/ 183 h 183"/>
                <a:gd name="T8" fmla="*/ 183 w 183"/>
                <a:gd name="T9" fmla="*/ 183 h 183"/>
                <a:gd name="T10" fmla="*/ 183 w 183"/>
                <a:gd name="T11" fmla="*/ 183 h 183"/>
                <a:gd name="T12" fmla="*/ 0 60000 65536"/>
                <a:gd name="T13" fmla="*/ 0 60000 65536"/>
                <a:gd name="T14" fmla="*/ 0 60000 65536"/>
                <a:gd name="T15" fmla="*/ 0 60000 65536"/>
                <a:gd name="T16" fmla="*/ 0 60000 65536"/>
                <a:gd name="T17" fmla="*/ 0 60000 65536"/>
                <a:gd name="T18" fmla="*/ 0 w 183"/>
                <a:gd name="T19" fmla="*/ 0 h 183"/>
                <a:gd name="T20" fmla="*/ 183 w 183"/>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183" h="183">
                  <a:moveTo>
                    <a:pt x="183" y="183"/>
                  </a:moveTo>
                  <a:lnTo>
                    <a:pt x="183" y="0"/>
                  </a:lnTo>
                  <a:lnTo>
                    <a:pt x="0" y="0"/>
                  </a:lnTo>
                  <a:lnTo>
                    <a:pt x="0" y="183"/>
                  </a:lnTo>
                  <a:lnTo>
                    <a:pt x="183" y="183"/>
                  </a:lnTo>
                  <a:close/>
                </a:path>
              </a:pathLst>
            </a:custGeom>
            <a:noFill/>
            <a:ln w="0">
              <a:solidFill>
                <a:srgbClr val="000000"/>
              </a:solidFill>
              <a:round/>
              <a:headEnd/>
              <a:tailEnd/>
            </a:ln>
          </p:spPr>
          <p:txBody>
            <a:bodyPr/>
            <a:lstStyle/>
            <a:p>
              <a:endParaRPr lang="en-US"/>
            </a:p>
          </p:txBody>
        </p:sp>
        <p:sp>
          <p:nvSpPr>
            <p:cNvPr id="369" name="Freeform 366"/>
            <p:cNvSpPr>
              <a:spLocks/>
            </p:cNvSpPr>
            <p:nvPr/>
          </p:nvSpPr>
          <p:spPr bwMode="auto">
            <a:xfrm>
              <a:off x="2956" y="2050"/>
              <a:ext cx="0" cy="183"/>
            </a:xfrm>
            <a:custGeom>
              <a:avLst/>
              <a:gdLst>
                <a:gd name="T0" fmla="*/ 183 h 183"/>
                <a:gd name="T1" fmla="*/ 0 h 183"/>
                <a:gd name="T2" fmla="*/ 183 h 183"/>
                <a:gd name="T3" fmla="*/ 183 h 183"/>
                <a:gd name="T4" fmla="*/ 0 60000 65536"/>
                <a:gd name="T5" fmla="*/ 0 60000 65536"/>
                <a:gd name="T6" fmla="*/ 0 60000 65536"/>
                <a:gd name="T7" fmla="*/ 0 60000 65536"/>
                <a:gd name="T8" fmla="*/ 0 h 183"/>
                <a:gd name="T9" fmla="*/ 183 h 183"/>
              </a:gdLst>
              <a:ahLst/>
              <a:cxnLst>
                <a:cxn ang="T4">
                  <a:pos x="0" y="T0"/>
                </a:cxn>
                <a:cxn ang="T5">
                  <a:pos x="0" y="T1"/>
                </a:cxn>
                <a:cxn ang="T6">
                  <a:pos x="0" y="T2"/>
                </a:cxn>
                <a:cxn ang="T7">
                  <a:pos x="0" y="T3"/>
                </a:cxn>
              </a:cxnLst>
              <a:rect l="0" t="T8" r="0" b="T9"/>
              <a:pathLst>
                <a:path h="183">
                  <a:moveTo>
                    <a:pt x="0" y="183"/>
                  </a:moveTo>
                  <a:lnTo>
                    <a:pt x="0" y="0"/>
                  </a:lnTo>
                  <a:lnTo>
                    <a:pt x="0" y="183"/>
                  </a:lnTo>
                  <a:close/>
                </a:path>
              </a:pathLst>
            </a:custGeom>
            <a:noFill/>
            <a:ln w="0">
              <a:solidFill>
                <a:srgbClr val="000000"/>
              </a:solidFill>
              <a:round/>
              <a:headEnd/>
              <a:tailEnd/>
            </a:ln>
          </p:spPr>
          <p:txBody>
            <a:bodyPr/>
            <a:lstStyle/>
            <a:p>
              <a:endParaRPr lang="en-US"/>
            </a:p>
          </p:txBody>
        </p:sp>
        <p:sp>
          <p:nvSpPr>
            <p:cNvPr id="370" name="Freeform 367"/>
            <p:cNvSpPr>
              <a:spLocks/>
            </p:cNvSpPr>
            <p:nvPr/>
          </p:nvSpPr>
          <p:spPr bwMode="auto">
            <a:xfrm>
              <a:off x="2773" y="2233"/>
              <a:ext cx="183" cy="0"/>
            </a:xfrm>
            <a:custGeom>
              <a:avLst/>
              <a:gdLst>
                <a:gd name="T0" fmla="*/ 183 w 183"/>
                <a:gd name="T1" fmla="*/ 0 w 183"/>
                <a:gd name="T2" fmla="*/ 183 w 183"/>
                <a:gd name="T3" fmla="*/ 183 w 183"/>
                <a:gd name="T4" fmla="*/ 0 60000 65536"/>
                <a:gd name="T5" fmla="*/ 0 60000 65536"/>
                <a:gd name="T6" fmla="*/ 0 60000 65536"/>
                <a:gd name="T7" fmla="*/ 0 60000 65536"/>
                <a:gd name="T8" fmla="*/ 0 w 183"/>
                <a:gd name="T9" fmla="*/ 183 w 183"/>
              </a:gdLst>
              <a:ahLst/>
              <a:cxnLst>
                <a:cxn ang="T4">
                  <a:pos x="T0" y="0"/>
                </a:cxn>
                <a:cxn ang="T5">
                  <a:pos x="T1" y="0"/>
                </a:cxn>
                <a:cxn ang="T6">
                  <a:pos x="T2" y="0"/>
                </a:cxn>
                <a:cxn ang="T7">
                  <a:pos x="T3" y="0"/>
                </a:cxn>
              </a:cxnLst>
              <a:rect l="T8" t="0" r="T9" b="0"/>
              <a:pathLst>
                <a:path w="183">
                  <a:moveTo>
                    <a:pt x="183" y="0"/>
                  </a:moveTo>
                  <a:lnTo>
                    <a:pt x="0" y="0"/>
                  </a:lnTo>
                  <a:lnTo>
                    <a:pt x="183" y="0"/>
                  </a:lnTo>
                  <a:close/>
                </a:path>
              </a:pathLst>
            </a:custGeom>
            <a:noFill/>
            <a:ln w="0">
              <a:solidFill>
                <a:srgbClr val="000000"/>
              </a:solidFill>
              <a:round/>
              <a:headEnd/>
              <a:tailEnd/>
            </a:ln>
          </p:spPr>
          <p:txBody>
            <a:bodyPr/>
            <a:lstStyle/>
            <a:p>
              <a:endParaRPr lang="en-US"/>
            </a:p>
          </p:txBody>
        </p:sp>
        <p:sp>
          <p:nvSpPr>
            <p:cNvPr id="371" name="Freeform 368"/>
            <p:cNvSpPr>
              <a:spLocks/>
            </p:cNvSpPr>
            <p:nvPr/>
          </p:nvSpPr>
          <p:spPr bwMode="auto">
            <a:xfrm>
              <a:off x="2773" y="2233"/>
              <a:ext cx="183" cy="0"/>
            </a:xfrm>
            <a:custGeom>
              <a:avLst/>
              <a:gdLst>
                <a:gd name="T0" fmla="*/ 183 w 183"/>
                <a:gd name="T1" fmla="*/ 0 w 183"/>
                <a:gd name="T2" fmla="*/ 183 w 183"/>
                <a:gd name="T3" fmla="*/ 183 w 183"/>
                <a:gd name="T4" fmla="*/ 0 60000 65536"/>
                <a:gd name="T5" fmla="*/ 0 60000 65536"/>
                <a:gd name="T6" fmla="*/ 0 60000 65536"/>
                <a:gd name="T7" fmla="*/ 0 60000 65536"/>
                <a:gd name="T8" fmla="*/ 0 w 183"/>
                <a:gd name="T9" fmla="*/ 183 w 183"/>
              </a:gdLst>
              <a:ahLst/>
              <a:cxnLst>
                <a:cxn ang="T4">
                  <a:pos x="T0" y="0"/>
                </a:cxn>
                <a:cxn ang="T5">
                  <a:pos x="T1" y="0"/>
                </a:cxn>
                <a:cxn ang="T6">
                  <a:pos x="T2" y="0"/>
                </a:cxn>
                <a:cxn ang="T7">
                  <a:pos x="T3" y="0"/>
                </a:cxn>
              </a:cxnLst>
              <a:rect l="T8" t="0" r="T9" b="0"/>
              <a:pathLst>
                <a:path w="183">
                  <a:moveTo>
                    <a:pt x="183" y="0"/>
                  </a:moveTo>
                  <a:lnTo>
                    <a:pt x="0" y="0"/>
                  </a:lnTo>
                  <a:lnTo>
                    <a:pt x="183" y="0"/>
                  </a:lnTo>
                  <a:close/>
                </a:path>
              </a:pathLst>
            </a:custGeom>
            <a:noFill/>
            <a:ln w="0">
              <a:solidFill>
                <a:srgbClr val="000000"/>
              </a:solidFill>
              <a:round/>
              <a:headEnd/>
              <a:tailEnd/>
            </a:ln>
          </p:spPr>
          <p:txBody>
            <a:bodyPr/>
            <a:lstStyle/>
            <a:p>
              <a:endParaRPr lang="en-US"/>
            </a:p>
          </p:txBody>
        </p:sp>
        <p:sp>
          <p:nvSpPr>
            <p:cNvPr id="372" name="Freeform 369"/>
            <p:cNvSpPr>
              <a:spLocks noEditPoints="1"/>
            </p:cNvSpPr>
            <p:nvPr/>
          </p:nvSpPr>
          <p:spPr bwMode="auto">
            <a:xfrm>
              <a:off x="2773" y="2009"/>
              <a:ext cx="183" cy="224"/>
            </a:xfrm>
            <a:custGeom>
              <a:avLst/>
              <a:gdLst>
                <a:gd name="T0" fmla="*/ 183 w 183"/>
                <a:gd name="T1" fmla="*/ 41 h 224"/>
                <a:gd name="T2" fmla="*/ 0 w 183"/>
                <a:gd name="T3" fmla="*/ 41 h 224"/>
                <a:gd name="T4" fmla="*/ 183 w 183"/>
                <a:gd name="T5" fmla="*/ 41 h 224"/>
                <a:gd name="T6" fmla="*/ 183 w 183"/>
                <a:gd name="T7" fmla="*/ 41 h 224"/>
                <a:gd name="T8" fmla="*/ 0 w 183"/>
                <a:gd name="T9" fmla="*/ 41 h 224"/>
                <a:gd name="T10" fmla="*/ 144 w 183"/>
                <a:gd name="T11" fmla="*/ 41 h 224"/>
                <a:gd name="T12" fmla="*/ 144 w 183"/>
                <a:gd name="T13" fmla="*/ 0 h 224"/>
                <a:gd name="T14" fmla="*/ 0 w 183"/>
                <a:gd name="T15" fmla="*/ 0 h 224"/>
                <a:gd name="T16" fmla="*/ 0 w 183"/>
                <a:gd name="T17" fmla="*/ 41 h 224"/>
                <a:gd name="T18" fmla="*/ 0 w 183"/>
                <a:gd name="T19" fmla="*/ 41 h 224"/>
                <a:gd name="T20" fmla="*/ 0 w 183"/>
                <a:gd name="T21" fmla="*/ 224 h 224"/>
                <a:gd name="T22" fmla="*/ 0 w 183"/>
                <a:gd name="T23" fmla="*/ 0 h 224"/>
                <a:gd name="T24" fmla="*/ 0 w 183"/>
                <a:gd name="T25" fmla="*/ 224 h 224"/>
                <a:gd name="T26" fmla="*/ 0 w 183"/>
                <a:gd name="T27" fmla="*/ 224 h 224"/>
                <a:gd name="T28" fmla="*/ 183 w 183"/>
                <a:gd name="T29" fmla="*/ 224 h 224"/>
                <a:gd name="T30" fmla="*/ 183 w 183"/>
                <a:gd name="T31" fmla="*/ 41 h 224"/>
                <a:gd name="T32" fmla="*/ 183 w 183"/>
                <a:gd name="T33" fmla="*/ 224 h 224"/>
                <a:gd name="T34" fmla="*/ 183 w 183"/>
                <a:gd name="T35" fmla="*/ 224 h 2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3"/>
                <a:gd name="T55" fmla="*/ 0 h 224"/>
                <a:gd name="T56" fmla="*/ 183 w 183"/>
                <a:gd name="T57" fmla="*/ 224 h 2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3" h="224">
                  <a:moveTo>
                    <a:pt x="183" y="41"/>
                  </a:moveTo>
                  <a:lnTo>
                    <a:pt x="0" y="41"/>
                  </a:lnTo>
                  <a:lnTo>
                    <a:pt x="183" y="41"/>
                  </a:lnTo>
                  <a:close/>
                  <a:moveTo>
                    <a:pt x="0" y="41"/>
                  </a:moveTo>
                  <a:lnTo>
                    <a:pt x="144" y="41"/>
                  </a:lnTo>
                  <a:lnTo>
                    <a:pt x="144" y="0"/>
                  </a:lnTo>
                  <a:lnTo>
                    <a:pt x="0" y="0"/>
                  </a:lnTo>
                  <a:lnTo>
                    <a:pt x="0" y="41"/>
                  </a:lnTo>
                  <a:close/>
                  <a:moveTo>
                    <a:pt x="0" y="224"/>
                  </a:moveTo>
                  <a:lnTo>
                    <a:pt x="0" y="0"/>
                  </a:lnTo>
                  <a:lnTo>
                    <a:pt x="0" y="224"/>
                  </a:lnTo>
                  <a:close/>
                  <a:moveTo>
                    <a:pt x="183" y="224"/>
                  </a:moveTo>
                  <a:lnTo>
                    <a:pt x="183" y="41"/>
                  </a:lnTo>
                  <a:lnTo>
                    <a:pt x="183" y="224"/>
                  </a:lnTo>
                  <a:close/>
                </a:path>
              </a:pathLst>
            </a:custGeom>
            <a:solidFill>
              <a:srgbClr val="FFFFFF"/>
            </a:solidFill>
            <a:ln w="9525">
              <a:noFill/>
              <a:round/>
              <a:headEnd/>
              <a:tailEnd/>
            </a:ln>
          </p:spPr>
          <p:txBody>
            <a:bodyPr/>
            <a:lstStyle/>
            <a:p>
              <a:endParaRPr lang="en-US"/>
            </a:p>
          </p:txBody>
        </p:sp>
        <p:sp>
          <p:nvSpPr>
            <p:cNvPr id="373" name="Freeform 370"/>
            <p:cNvSpPr>
              <a:spLocks/>
            </p:cNvSpPr>
            <p:nvPr/>
          </p:nvSpPr>
          <p:spPr bwMode="auto">
            <a:xfrm>
              <a:off x="2773" y="2050"/>
              <a:ext cx="183" cy="0"/>
            </a:xfrm>
            <a:custGeom>
              <a:avLst/>
              <a:gdLst>
                <a:gd name="T0" fmla="*/ 183 w 183"/>
                <a:gd name="T1" fmla="*/ 0 w 183"/>
                <a:gd name="T2" fmla="*/ 183 w 183"/>
                <a:gd name="T3" fmla="*/ 183 w 183"/>
                <a:gd name="T4" fmla="*/ 0 60000 65536"/>
                <a:gd name="T5" fmla="*/ 0 60000 65536"/>
                <a:gd name="T6" fmla="*/ 0 60000 65536"/>
                <a:gd name="T7" fmla="*/ 0 60000 65536"/>
                <a:gd name="T8" fmla="*/ 0 w 183"/>
                <a:gd name="T9" fmla="*/ 183 w 183"/>
              </a:gdLst>
              <a:ahLst/>
              <a:cxnLst>
                <a:cxn ang="T4">
                  <a:pos x="T0" y="0"/>
                </a:cxn>
                <a:cxn ang="T5">
                  <a:pos x="T1" y="0"/>
                </a:cxn>
                <a:cxn ang="T6">
                  <a:pos x="T2" y="0"/>
                </a:cxn>
                <a:cxn ang="T7">
                  <a:pos x="T3" y="0"/>
                </a:cxn>
              </a:cxnLst>
              <a:rect l="T8" t="0" r="T9" b="0"/>
              <a:pathLst>
                <a:path w="183">
                  <a:moveTo>
                    <a:pt x="183" y="0"/>
                  </a:moveTo>
                  <a:lnTo>
                    <a:pt x="0" y="0"/>
                  </a:lnTo>
                  <a:lnTo>
                    <a:pt x="183" y="0"/>
                  </a:lnTo>
                  <a:close/>
                </a:path>
              </a:pathLst>
            </a:custGeom>
            <a:noFill/>
            <a:ln w="0">
              <a:solidFill>
                <a:srgbClr val="000000"/>
              </a:solidFill>
              <a:round/>
              <a:headEnd/>
              <a:tailEnd/>
            </a:ln>
          </p:spPr>
          <p:txBody>
            <a:bodyPr/>
            <a:lstStyle/>
            <a:p>
              <a:endParaRPr lang="en-US"/>
            </a:p>
          </p:txBody>
        </p:sp>
        <p:sp>
          <p:nvSpPr>
            <p:cNvPr id="374" name="Rectangle 371"/>
            <p:cNvSpPr>
              <a:spLocks noChangeArrowheads="1"/>
            </p:cNvSpPr>
            <p:nvPr/>
          </p:nvSpPr>
          <p:spPr bwMode="auto">
            <a:xfrm>
              <a:off x="2773" y="2009"/>
              <a:ext cx="144" cy="41"/>
            </a:xfrm>
            <a:prstGeom prst="rect">
              <a:avLst/>
            </a:prstGeom>
            <a:noFill/>
            <a:ln w="0">
              <a:solidFill>
                <a:srgbClr val="000000"/>
              </a:solidFill>
              <a:miter lim="800000"/>
              <a:headEnd/>
              <a:tailEnd/>
            </a:ln>
          </p:spPr>
          <p:txBody>
            <a:bodyPr/>
            <a:lstStyle/>
            <a:p>
              <a:endParaRPr lang="en-US"/>
            </a:p>
          </p:txBody>
        </p:sp>
        <p:sp>
          <p:nvSpPr>
            <p:cNvPr id="375" name="Freeform 372"/>
            <p:cNvSpPr>
              <a:spLocks/>
            </p:cNvSpPr>
            <p:nvPr/>
          </p:nvSpPr>
          <p:spPr bwMode="auto">
            <a:xfrm>
              <a:off x="2773" y="2009"/>
              <a:ext cx="0" cy="224"/>
            </a:xfrm>
            <a:custGeom>
              <a:avLst/>
              <a:gdLst>
                <a:gd name="T0" fmla="*/ 224 h 224"/>
                <a:gd name="T1" fmla="*/ 0 h 224"/>
                <a:gd name="T2" fmla="*/ 224 h 224"/>
                <a:gd name="T3" fmla="*/ 224 h 224"/>
                <a:gd name="T4" fmla="*/ 0 60000 65536"/>
                <a:gd name="T5" fmla="*/ 0 60000 65536"/>
                <a:gd name="T6" fmla="*/ 0 60000 65536"/>
                <a:gd name="T7" fmla="*/ 0 60000 65536"/>
                <a:gd name="T8" fmla="*/ 0 h 224"/>
                <a:gd name="T9" fmla="*/ 224 h 224"/>
              </a:gdLst>
              <a:ahLst/>
              <a:cxnLst>
                <a:cxn ang="T4">
                  <a:pos x="0" y="T0"/>
                </a:cxn>
                <a:cxn ang="T5">
                  <a:pos x="0" y="T1"/>
                </a:cxn>
                <a:cxn ang="T6">
                  <a:pos x="0" y="T2"/>
                </a:cxn>
                <a:cxn ang="T7">
                  <a:pos x="0" y="T3"/>
                </a:cxn>
              </a:cxnLst>
              <a:rect l="0" t="T8" r="0" b="T9"/>
              <a:pathLst>
                <a:path h="224">
                  <a:moveTo>
                    <a:pt x="0" y="224"/>
                  </a:moveTo>
                  <a:lnTo>
                    <a:pt x="0" y="0"/>
                  </a:lnTo>
                  <a:lnTo>
                    <a:pt x="0" y="224"/>
                  </a:lnTo>
                  <a:close/>
                </a:path>
              </a:pathLst>
            </a:custGeom>
            <a:noFill/>
            <a:ln w="0">
              <a:solidFill>
                <a:srgbClr val="000000"/>
              </a:solidFill>
              <a:round/>
              <a:headEnd/>
              <a:tailEnd/>
            </a:ln>
          </p:spPr>
          <p:txBody>
            <a:bodyPr/>
            <a:lstStyle/>
            <a:p>
              <a:endParaRPr lang="en-US"/>
            </a:p>
          </p:txBody>
        </p:sp>
        <p:sp>
          <p:nvSpPr>
            <p:cNvPr id="376" name="Freeform 373"/>
            <p:cNvSpPr>
              <a:spLocks/>
            </p:cNvSpPr>
            <p:nvPr/>
          </p:nvSpPr>
          <p:spPr bwMode="auto">
            <a:xfrm>
              <a:off x="2956" y="2050"/>
              <a:ext cx="0" cy="183"/>
            </a:xfrm>
            <a:custGeom>
              <a:avLst/>
              <a:gdLst>
                <a:gd name="T0" fmla="*/ 183 h 183"/>
                <a:gd name="T1" fmla="*/ 0 h 183"/>
                <a:gd name="T2" fmla="*/ 183 h 183"/>
                <a:gd name="T3" fmla="*/ 183 h 183"/>
                <a:gd name="T4" fmla="*/ 0 60000 65536"/>
                <a:gd name="T5" fmla="*/ 0 60000 65536"/>
                <a:gd name="T6" fmla="*/ 0 60000 65536"/>
                <a:gd name="T7" fmla="*/ 0 60000 65536"/>
                <a:gd name="T8" fmla="*/ 0 h 183"/>
                <a:gd name="T9" fmla="*/ 183 h 183"/>
              </a:gdLst>
              <a:ahLst/>
              <a:cxnLst>
                <a:cxn ang="T4">
                  <a:pos x="0" y="T0"/>
                </a:cxn>
                <a:cxn ang="T5">
                  <a:pos x="0" y="T1"/>
                </a:cxn>
                <a:cxn ang="T6">
                  <a:pos x="0" y="T2"/>
                </a:cxn>
                <a:cxn ang="T7">
                  <a:pos x="0" y="T3"/>
                </a:cxn>
              </a:cxnLst>
              <a:rect l="0" t="T8" r="0" b="T9"/>
              <a:pathLst>
                <a:path h="183">
                  <a:moveTo>
                    <a:pt x="0" y="183"/>
                  </a:moveTo>
                  <a:lnTo>
                    <a:pt x="0" y="0"/>
                  </a:lnTo>
                  <a:lnTo>
                    <a:pt x="0" y="183"/>
                  </a:lnTo>
                  <a:close/>
                </a:path>
              </a:pathLst>
            </a:custGeom>
            <a:noFill/>
            <a:ln w="0">
              <a:solidFill>
                <a:srgbClr val="000000"/>
              </a:solidFill>
              <a:round/>
              <a:headEnd/>
              <a:tailEnd/>
            </a:ln>
          </p:spPr>
          <p:txBody>
            <a:bodyPr/>
            <a:lstStyle/>
            <a:p>
              <a:endParaRPr lang="en-US"/>
            </a:p>
          </p:txBody>
        </p:sp>
        <p:sp>
          <p:nvSpPr>
            <p:cNvPr id="377" name="Freeform 374"/>
            <p:cNvSpPr>
              <a:spLocks/>
            </p:cNvSpPr>
            <p:nvPr/>
          </p:nvSpPr>
          <p:spPr bwMode="auto">
            <a:xfrm>
              <a:off x="2760" y="2050"/>
              <a:ext cx="0" cy="183"/>
            </a:xfrm>
            <a:custGeom>
              <a:avLst/>
              <a:gdLst>
                <a:gd name="T0" fmla="*/ 183 h 183"/>
                <a:gd name="T1" fmla="*/ 0 h 183"/>
                <a:gd name="T2" fmla="*/ 183 h 183"/>
                <a:gd name="T3" fmla="*/ 183 h 183"/>
                <a:gd name="T4" fmla="*/ 0 60000 65536"/>
                <a:gd name="T5" fmla="*/ 0 60000 65536"/>
                <a:gd name="T6" fmla="*/ 0 60000 65536"/>
                <a:gd name="T7" fmla="*/ 0 60000 65536"/>
                <a:gd name="T8" fmla="*/ 0 h 183"/>
                <a:gd name="T9" fmla="*/ 183 h 183"/>
              </a:gdLst>
              <a:ahLst/>
              <a:cxnLst>
                <a:cxn ang="T4">
                  <a:pos x="0" y="T0"/>
                </a:cxn>
                <a:cxn ang="T5">
                  <a:pos x="0" y="T1"/>
                </a:cxn>
                <a:cxn ang="T6">
                  <a:pos x="0" y="T2"/>
                </a:cxn>
                <a:cxn ang="T7">
                  <a:pos x="0" y="T3"/>
                </a:cxn>
              </a:cxnLst>
              <a:rect l="0" t="T8" r="0" b="T9"/>
              <a:pathLst>
                <a:path h="183">
                  <a:moveTo>
                    <a:pt x="0" y="183"/>
                  </a:moveTo>
                  <a:lnTo>
                    <a:pt x="0" y="0"/>
                  </a:lnTo>
                  <a:lnTo>
                    <a:pt x="0" y="183"/>
                  </a:lnTo>
                  <a:close/>
                </a:path>
              </a:pathLst>
            </a:custGeom>
            <a:noFill/>
            <a:ln w="0">
              <a:solidFill>
                <a:srgbClr val="000000"/>
              </a:solidFill>
              <a:round/>
              <a:headEnd/>
              <a:tailEnd/>
            </a:ln>
          </p:spPr>
          <p:txBody>
            <a:bodyPr/>
            <a:lstStyle/>
            <a:p>
              <a:endParaRPr lang="en-US"/>
            </a:p>
          </p:txBody>
        </p:sp>
        <p:sp>
          <p:nvSpPr>
            <p:cNvPr id="378" name="Freeform 375"/>
            <p:cNvSpPr>
              <a:spLocks/>
            </p:cNvSpPr>
            <p:nvPr/>
          </p:nvSpPr>
          <p:spPr bwMode="auto">
            <a:xfrm>
              <a:off x="2584" y="2233"/>
              <a:ext cx="176" cy="0"/>
            </a:xfrm>
            <a:custGeom>
              <a:avLst/>
              <a:gdLst>
                <a:gd name="T0" fmla="*/ 176 w 176"/>
                <a:gd name="T1" fmla="*/ 0 w 176"/>
                <a:gd name="T2" fmla="*/ 176 w 176"/>
                <a:gd name="T3" fmla="*/ 176 w 176"/>
                <a:gd name="T4" fmla="*/ 0 60000 65536"/>
                <a:gd name="T5" fmla="*/ 0 60000 65536"/>
                <a:gd name="T6" fmla="*/ 0 60000 65536"/>
                <a:gd name="T7" fmla="*/ 0 60000 65536"/>
                <a:gd name="T8" fmla="*/ 0 w 176"/>
                <a:gd name="T9" fmla="*/ 176 w 176"/>
              </a:gdLst>
              <a:ahLst/>
              <a:cxnLst>
                <a:cxn ang="T4">
                  <a:pos x="T0" y="0"/>
                </a:cxn>
                <a:cxn ang="T5">
                  <a:pos x="T1" y="0"/>
                </a:cxn>
                <a:cxn ang="T6">
                  <a:pos x="T2" y="0"/>
                </a:cxn>
                <a:cxn ang="T7">
                  <a:pos x="T3" y="0"/>
                </a:cxn>
              </a:cxnLst>
              <a:rect l="T8" t="0" r="T9" b="0"/>
              <a:pathLst>
                <a:path w="176">
                  <a:moveTo>
                    <a:pt x="176" y="0"/>
                  </a:moveTo>
                  <a:lnTo>
                    <a:pt x="0" y="0"/>
                  </a:lnTo>
                  <a:lnTo>
                    <a:pt x="176" y="0"/>
                  </a:lnTo>
                  <a:close/>
                </a:path>
              </a:pathLst>
            </a:custGeom>
            <a:noFill/>
            <a:ln w="0">
              <a:solidFill>
                <a:srgbClr val="000000"/>
              </a:solidFill>
              <a:round/>
              <a:headEnd/>
              <a:tailEnd/>
            </a:ln>
          </p:spPr>
          <p:txBody>
            <a:bodyPr/>
            <a:lstStyle/>
            <a:p>
              <a:endParaRPr lang="en-US"/>
            </a:p>
          </p:txBody>
        </p:sp>
        <p:sp>
          <p:nvSpPr>
            <p:cNvPr id="379" name="Freeform 376"/>
            <p:cNvSpPr>
              <a:spLocks/>
            </p:cNvSpPr>
            <p:nvPr/>
          </p:nvSpPr>
          <p:spPr bwMode="auto">
            <a:xfrm>
              <a:off x="2584" y="2233"/>
              <a:ext cx="176" cy="0"/>
            </a:xfrm>
            <a:custGeom>
              <a:avLst/>
              <a:gdLst>
                <a:gd name="T0" fmla="*/ 176 w 176"/>
                <a:gd name="T1" fmla="*/ 0 w 176"/>
                <a:gd name="T2" fmla="*/ 176 w 176"/>
                <a:gd name="T3" fmla="*/ 176 w 176"/>
                <a:gd name="T4" fmla="*/ 0 60000 65536"/>
                <a:gd name="T5" fmla="*/ 0 60000 65536"/>
                <a:gd name="T6" fmla="*/ 0 60000 65536"/>
                <a:gd name="T7" fmla="*/ 0 60000 65536"/>
                <a:gd name="T8" fmla="*/ 0 w 176"/>
                <a:gd name="T9" fmla="*/ 176 w 176"/>
              </a:gdLst>
              <a:ahLst/>
              <a:cxnLst>
                <a:cxn ang="T4">
                  <a:pos x="T0" y="0"/>
                </a:cxn>
                <a:cxn ang="T5">
                  <a:pos x="T1" y="0"/>
                </a:cxn>
                <a:cxn ang="T6">
                  <a:pos x="T2" y="0"/>
                </a:cxn>
                <a:cxn ang="T7">
                  <a:pos x="T3" y="0"/>
                </a:cxn>
              </a:cxnLst>
              <a:rect l="T8" t="0" r="T9" b="0"/>
              <a:pathLst>
                <a:path w="176">
                  <a:moveTo>
                    <a:pt x="176" y="0"/>
                  </a:moveTo>
                  <a:lnTo>
                    <a:pt x="0" y="0"/>
                  </a:lnTo>
                  <a:lnTo>
                    <a:pt x="176" y="0"/>
                  </a:lnTo>
                  <a:close/>
                </a:path>
              </a:pathLst>
            </a:custGeom>
            <a:noFill/>
            <a:ln w="0">
              <a:solidFill>
                <a:srgbClr val="000000"/>
              </a:solidFill>
              <a:round/>
              <a:headEnd/>
              <a:tailEnd/>
            </a:ln>
          </p:spPr>
          <p:txBody>
            <a:bodyPr/>
            <a:lstStyle/>
            <a:p>
              <a:endParaRPr lang="en-US"/>
            </a:p>
          </p:txBody>
        </p:sp>
        <p:sp>
          <p:nvSpPr>
            <p:cNvPr id="380" name="Freeform 377"/>
            <p:cNvSpPr>
              <a:spLocks/>
            </p:cNvSpPr>
            <p:nvPr/>
          </p:nvSpPr>
          <p:spPr bwMode="auto">
            <a:xfrm>
              <a:off x="2584" y="2050"/>
              <a:ext cx="176" cy="183"/>
            </a:xfrm>
            <a:custGeom>
              <a:avLst/>
              <a:gdLst>
                <a:gd name="T0" fmla="*/ 0 w 176"/>
                <a:gd name="T1" fmla="*/ 0 h 183"/>
                <a:gd name="T2" fmla="*/ 0 w 176"/>
                <a:gd name="T3" fmla="*/ 183 h 183"/>
                <a:gd name="T4" fmla="*/ 176 w 176"/>
                <a:gd name="T5" fmla="*/ 183 h 183"/>
                <a:gd name="T6" fmla="*/ 176 w 176"/>
                <a:gd name="T7" fmla="*/ 0 h 183"/>
                <a:gd name="T8" fmla="*/ 0 w 176"/>
                <a:gd name="T9" fmla="*/ 0 h 183"/>
                <a:gd name="T10" fmla="*/ 0 w 176"/>
                <a:gd name="T11" fmla="*/ 0 h 183"/>
                <a:gd name="T12" fmla="*/ 0 60000 65536"/>
                <a:gd name="T13" fmla="*/ 0 60000 65536"/>
                <a:gd name="T14" fmla="*/ 0 60000 65536"/>
                <a:gd name="T15" fmla="*/ 0 60000 65536"/>
                <a:gd name="T16" fmla="*/ 0 60000 65536"/>
                <a:gd name="T17" fmla="*/ 0 60000 65536"/>
                <a:gd name="T18" fmla="*/ 0 w 176"/>
                <a:gd name="T19" fmla="*/ 0 h 183"/>
                <a:gd name="T20" fmla="*/ 176 w 176"/>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176" h="183">
                  <a:moveTo>
                    <a:pt x="0" y="0"/>
                  </a:moveTo>
                  <a:lnTo>
                    <a:pt x="0" y="183"/>
                  </a:lnTo>
                  <a:lnTo>
                    <a:pt x="176" y="183"/>
                  </a:lnTo>
                  <a:lnTo>
                    <a:pt x="176" y="0"/>
                  </a:lnTo>
                  <a:lnTo>
                    <a:pt x="0" y="0"/>
                  </a:lnTo>
                  <a:close/>
                </a:path>
              </a:pathLst>
            </a:custGeom>
            <a:solidFill>
              <a:srgbClr val="FFFFFF"/>
            </a:solidFill>
            <a:ln w="9525">
              <a:noFill/>
              <a:round/>
              <a:headEnd/>
              <a:tailEnd/>
            </a:ln>
          </p:spPr>
          <p:txBody>
            <a:bodyPr/>
            <a:lstStyle/>
            <a:p>
              <a:endParaRPr lang="en-US"/>
            </a:p>
          </p:txBody>
        </p:sp>
        <p:sp>
          <p:nvSpPr>
            <p:cNvPr id="381" name="Freeform 378"/>
            <p:cNvSpPr>
              <a:spLocks/>
            </p:cNvSpPr>
            <p:nvPr/>
          </p:nvSpPr>
          <p:spPr bwMode="auto">
            <a:xfrm>
              <a:off x="2584" y="2050"/>
              <a:ext cx="176" cy="183"/>
            </a:xfrm>
            <a:custGeom>
              <a:avLst/>
              <a:gdLst>
                <a:gd name="T0" fmla="*/ 176 w 176"/>
                <a:gd name="T1" fmla="*/ 183 h 183"/>
                <a:gd name="T2" fmla="*/ 176 w 176"/>
                <a:gd name="T3" fmla="*/ 0 h 183"/>
                <a:gd name="T4" fmla="*/ 0 w 176"/>
                <a:gd name="T5" fmla="*/ 0 h 183"/>
                <a:gd name="T6" fmla="*/ 0 w 176"/>
                <a:gd name="T7" fmla="*/ 183 h 183"/>
                <a:gd name="T8" fmla="*/ 176 w 176"/>
                <a:gd name="T9" fmla="*/ 183 h 183"/>
                <a:gd name="T10" fmla="*/ 176 w 176"/>
                <a:gd name="T11" fmla="*/ 183 h 183"/>
                <a:gd name="T12" fmla="*/ 0 60000 65536"/>
                <a:gd name="T13" fmla="*/ 0 60000 65536"/>
                <a:gd name="T14" fmla="*/ 0 60000 65536"/>
                <a:gd name="T15" fmla="*/ 0 60000 65536"/>
                <a:gd name="T16" fmla="*/ 0 60000 65536"/>
                <a:gd name="T17" fmla="*/ 0 60000 65536"/>
                <a:gd name="T18" fmla="*/ 0 w 176"/>
                <a:gd name="T19" fmla="*/ 0 h 183"/>
                <a:gd name="T20" fmla="*/ 176 w 176"/>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176" h="183">
                  <a:moveTo>
                    <a:pt x="176" y="183"/>
                  </a:moveTo>
                  <a:lnTo>
                    <a:pt x="176" y="0"/>
                  </a:lnTo>
                  <a:lnTo>
                    <a:pt x="0" y="0"/>
                  </a:lnTo>
                  <a:lnTo>
                    <a:pt x="0" y="183"/>
                  </a:lnTo>
                  <a:lnTo>
                    <a:pt x="176" y="183"/>
                  </a:lnTo>
                  <a:close/>
                </a:path>
              </a:pathLst>
            </a:custGeom>
            <a:noFill/>
            <a:ln w="0">
              <a:solidFill>
                <a:srgbClr val="000000"/>
              </a:solidFill>
              <a:round/>
              <a:headEnd/>
              <a:tailEnd/>
            </a:ln>
          </p:spPr>
          <p:txBody>
            <a:bodyPr/>
            <a:lstStyle/>
            <a:p>
              <a:endParaRPr lang="en-US"/>
            </a:p>
          </p:txBody>
        </p:sp>
        <p:sp>
          <p:nvSpPr>
            <p:cNvPr id="382" name="Freeform 379"/>
            <p:cNvSpPr>
              <a:spLocks noEditPoints="1"/>
            </p:cNvSpPr>
            <p:nvPr/>
          </p:nvSpPr>
          <p:spPr bwMode="auto">
            <a:xfrm>
              <a:off x="2584" y="2009"/>
              <a:ext cx="176" cy="224"/>
            </a:xfrm>
            <a:custGeom>
              <a:avLst/>
              <a:gdLst>
                <a:gd name="T0" fmla="*/ 176 w 176"/>
                <a:gd name="T1" fmla="*/ 41 h 224"/>
                <a:gd name="T2" fmla="*/ 0 w 176"/>
                <a:gd name="T3" fmla="*/ 41 h 224"/>
                <a:gd name="T4" fmla="*/ 176 w 176"/>
                <a:gd name="T5" fmla="*/ 41 h 224"/>
                <a:gd name="T6" fmla="*/ 176 w 176"/>
                <a:gd name="T7" fmla="*/ 41 h 224"/>
                <a:gd name="T8" fmla="*/ 0 w 176"/>
                <a:gd name="T9" fmla="*/ 41 h 224"/>
                <a:gd name="T10" fmla="*/ 110 w 176"/>
                <a:gd name="T11" fmla="*/ 41 h 224"/>
                <a:gd name="T12" fmla="*/ 110 w 176"/>
                <a:gd name="T13" fmla="*/ 0 h 224"/>
                <a:gd name="T14" fmla="*/ 0 w 176"/>
                <a:gd name="T15" fmla="*/ 0 h 224"/>
                <a:gd name="T16" fmla="*/ 0 w 176"/>
                <a:gd name="T17" fmla="*/ 41 h 224"/>
                <a:gd name="T18" fmla="*/ 0 w 176"/>
                <a:gd name="T19" fmla="*/ 41 h 224"/>
                <a:gd name="T20" fmla="*/ 0 w 176"/>
                <a:gd name="T21" fmla="*/ 224 h 224"/>
                <a:gd name="T22" fmla="*/ 0 w 176"/>
                <a:gd name="T23" fmla="*/ 0 h 224"/>
                <a:gd name="T24" fmla="*/ 0 w 176"/>
                <a:gd name="T25" fmla="*/ 224 h 224"/>
                <a:gd name="T26" fmla="*/ 0 w 176"/>
                <a:gd name="T27" fmla="*/ 224 h 224"/>
                <a:gd name="T28" fmla="*/ 176 w 176"/>
                <a:gd name="T29" fmla="*/ 224 h 224"/>
                <a:gd name="T30" fmla="*/ 176 w 176"/>
                <a:gd name="T31" fmla="*/ 41 h 224"/>
                <a:gd name="T32" fmla="*/ 176 w 176"/>
                <a:gd name="T33" fmla="*/ 224 h 224"/>
                <a:gd name="T34" fmla="*/ 176 w 176"/>
                <a:gd name="T35" fmla="*/ 224 h 2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6"/>
                <a:gd name="T55" fmla="*/ 0 h 224"/>
                <a:gd name="T56" fmla="*/ 176 w 176"/>
                <a:gd name="T57" fmla="*/ 224 h 2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6" h="224">
                  <a:moveTo>
                    <a:pt x="176" y="41"/>
                  </a:moveTo>
                  <a:lnTo>
                    <a:pt x="0" y="41"/>
                  </a:lnTo>
                  <a:lnTo>
                    <a:pt x="176" y="41"/>
                  </a:lnTo>
                  <a:close/>
                  <a:moveTo>
                    <a:pt x="0" y="41"/>
                  </a:moveTo>
                  <a:lnTo>
                    <a:pt x="110" y="41"/>
                  </a:lnTo>
                  <a:lnTo>
                    <a:pt x="110" y="0"/>
                  </a:lnTo>
                  <a:lnTo>
                    <a:pt x="0" y="0"/>
                  </a:lnTo>
                  <a:lnTo>
                    <a:pt x="0" y="41"/>
                  </a:lnTo>
                  <a:close/>
                  <a:moveTo>
                    <a:pt x="0" y="224"/>
                  </a:moveTo>
                  <a:lnTo>
                    <a:pt x="0" y="0"/>
                  </a:lnTo>
                  <a:lnTo>
                    <a:pt x="0" y="224"/>
                  </a:lnTo>
                  <a:close/>
                  <a:moveTo>
                    <a:pt x="176" y="224"/>
                  </a:moveTo>
                  <a:lnTo>
                    <a:pt x="176" y="41"/>
                  </a:lnTo>
                  <a:lnTo>
                    <a:pt x="176" y="224"/>
                  </a:lnTo>
                  <a:close/>
                </a:path>
              </a:pathLst>
            </a:custGeom>
            <a:solidFill>
              <a:srgbClr val="FFFFFF"/>
            </a:solidFill>
            <a:ln w="9525">
              <a:noFill/>
              <a:round/>
              <a:headEnd/>
              <a:tailEnd/>
            </a:ln>
          </p:spPr>
          <p:txBody>
            <a:bodyPr/>
            <a:lstStyle/>
            <a:p>
              <a:endParaRPr lang="en-US"/>
            </a:p>
          </p:txBody>
        </p:sp>
        <p:sp>
          <p:nvSpPr>
            <p:cNvPr id="383" name="Freeform 380"/>
            <p:cNvSpPr>
              <a:spLocks/>
            </p:cNvSpPr>
            <p:nvPr/>
          </p:nvSpPr>
          <p:spPr bwMode="auto">
            <a:xfrm>
              <a:off x="2584" y="2050"/>
              <a:ext cx="176" cy="0"/>
            </a:xfrm>
            <a:custGeom>
              <a:avLst/>
              <a:gdLst>
                <a:gd name="T0" fmla="*/ 176 w 176"/>
                <a:gd name="T1" fmla="*/ 0 w 176"/>
                <a:gd name="T2" fmla="*/ 176 w 176"/>
                <a:gd name="T3" fmla="*/ 176 w 176"/>
                <a:gd name="T4" fmla="*/ 0 60000 65536"/>
                <a:gd name="T5" fmla="*/ 0 60000 65536"/>
                <a:gd name="T6" fmla="*/ 0 60000 65536"/>
                <a:gd name="T7" fmla="*/ 0 60000 65536"/>
                <a:gd name="T8" fmla="*/ 0 w 176"/>
                <a:gd name="T9" fmla="*/ 176 w 176"/>
              </a:gdLst>
              <a:ahLst/>
              <a:cxnLst>
                <a:cxn ang="T4">
                  <a:pos x="T0" y="0"/>
                </a:cxn>
                <a:cxn ang="T5">
                  <a:pos x="T1" y="0"/>
                </a:cxn>
                <a:cxn ang="T6">
                  <a:pos x="T2" y="0"/>
                </a:cxn>
                <a:cxn ang="T7">
                  <a:pos x="T3" y="0"/>
                </a:cxn>
              </a:cxnLst>
              <a:rect l="T8" t="0" r="T9" b="0"/>
              <a:pathLst>
                <a:path w="176">
                  <a:moveTo>
                    <a:pt x="176" y="0"/>
                  </a:moveTo>
                  <a:lnTo>
                    <a:pt x="0" y="0"/>
                  </a:lnTo>
                  <a:lnTo>
                    <a:pt x="176" y="0"/>
                  </a:lnTo>
                  <a:close/>
                </a:path>
              </a:pathLst>
            </a:custGeom>
            <a:noFill/>
            <a:ln w="0">
              <a:solidFill>
                <a:srgbClr val="000000"/>
              </a:solidFill>
              <a:round/>
              <a:headEnd/>
              <a:tailEnd/>
            </a:ln>
          </p:spPr>
          <p:txBody>
            <a:bodyPr/>
            <a:lstStyle/>
            <a:p>
              <a:endParaRPr lang="en-US"/>
            </a:p>
          </p:txBody>
        </p:sp>
        <p:sp>
          <p:nvSpPr>
            <p:cNvPr id="384" name="Rectangle 381"/>
            <p:cNvSpPr>
              <a:spLocks noChangeArrowheads="1"/>
            </p:cNvSpPr>
            <p:nvPr/>
          </p:nvSpPr>
          <p:spPr bwMode="auto">
            <a:xfrm>
              <a:off x="2584" y="2009"/>
              <a:ext cx="110" cy="41"/>
            </a:xfrm>
            <a:prstGeom prst="rect">
              <a:avLst/>
            </a:prstGeom>
            <a:noFill/>
            <a:ln w="0">
              <a:solidFill>
                <a:srgbClr val="000000"/>
              </a:solidFill>
              <a:miter lim="800000"/>
              <a:headEnd/>
              <a:tailEnd/>
            </a:ln>
          </p:spPr>
          <p:txBody>
            <a:bodyPr/>
            <a:lstStyle/>
            <a:p>
              <a:endParaRPr lang="en-US"/>
            </a:p>
          </p:txBody>
        </p:sp>
        <p:sp>
          <p:nvSpPr>
            <p:cNvPr id="385" name="Freeform 382"/>
            <p:cNvSpPr>
              <a:spLocks/>
            </p:cNvSpPr>
            <p:nvPr/>
          </p:nvSpPr>
          <p:spPr bwMode="auto">
            <a:xfrm>
              <a:off x="2584" y="2009"/>
              <a:ext cx="0" cy="224"/>
            </a:xfrm>
            <a:custGeom>
              <a:avLst/>
              <a:gdLst>
                <a:gd name="T0" fmla="*/ 224 h 224"/>
                <a:gd name="T1" fmla="*/ 0 h 224"/>
                <a:gd name="T2" fmla="*/ 224 h 224"/>
                <a:gd name="T3" fmla="*/ 224 h 224"/>
                <a:gd name="T4" fmla="*/ 0 60000 65536"/>
                <a:gd name="T5" fmla="*/ 0 60000 65536"/>
                <a:gd name="T6" fmla="*/ 0 60000 65536"/>
                <a:gd name="T7" fmla="*/ 0 60000 65536"/>
                <a:gd name="T8" fmla="*/ 0 h 224"/>
                <a:gd name="T9" fmla="*/ 224 h 224"/>
              </a:gdLst>
              <a:ahLst/>
              <a:cxnLst>
                <a:cxn ang="T4">
                  <a:pos x="0" y="T0"/>
                </a:cxn>
                <a:cxn ang="T5">
                  <a:pos x="0" y="T1"/>
                </a:cxn>
                <a:cxn ang="T6">
                  <a:pos x="0" y="T2"/>
                </a:cxn>
                <a:cxn ang="T7">
                  <a:pos x="0" y="T3"/>
                </a:cxn>
              </a:cxnLst>
              <a:rect l="0" t="T8" r="0" b="T9"/>
              <a:pathLst>
                <a:path h="224">
                  <a:moveTo>
                    <a:pt x="0" y="224"/>
                  </a:moveTo>
                  <a:lnTo>
                    <a:pt x="0" y="0"/>
                  </a:lnTo>
                  <a:lnTo>
                    <a:pt x="0" y="224"/>
                  </a:lnTo>
                  <a:close/>
                </a:path>
              </a:pathLst>
            </a:custGeom>
            <a:noFill/>
            <a:ln w="0">
              <a:solidFill>
                <a:srgbClr val="000000"/>
              </a:solidFill>
              <a:round/>
              <a:headEnd/>
              <a:tailEnd/>
            </a:ln>
          </p:spPr>
          <p:txBody>
            <a:bodyPr/>
            <a:lstStyle/>
            <a:p>
              <a:endParaRPr lang="en-US"/>
            </a:p>
          </p:txBody>
        </p:sp>
        <p:sp>
          <p:nvSpPr>
            <p:cNvPr id="386" name="Freeform 383"/>
            <p:cNvSpPr>
              <a:spLocks/>
            </p:cNvSpPr>
            <p:nvPr/>
          </p:nvSpPr>
          <p:spPr bwMode="auto">
            <a:xfrm>
              <a:off x="2760" y="2050"/>
              <a:ext cx="0" cy="183"/>
            </a:xfrm>
            <a:custGeom>
              <a:avLst/>
              <a:gdLst>
                <a:gd name="T0" fmla="*/ 183 h 183"/>
                <a:gd name="T1" fmla="*/ 0 h 183"/>
                <a:gd name="T2" fmla="*/ 183 h 183"/>
                <a:gd name="T3" fmla="*/ 183 h 183"/>
                <a:gd name="T4" fmla="*/ 0 60000 65536"/>
                <a:gd name="T5" fmla="*/ 0 60000 65536"/>
                <a:gd name="T6" fmla="*/ 0 60000 65536"/>
                <a:gd name="T7" fmla="*/ 0 60000 65536"/>
                <a:gd name="T8" fmla="*/ 0 h 183"/>
                <a:gd name="T9" fmla="*/ 183 h 183"/>
              </a:gdLst>
              <a:ahLst/>
              <a:cxnLst>
                <a:cxn ang="T4">
                  <a:pos x="0" y="T0"/>
                </a:cxn>
                <a:cxn ang="T5">
                  <a:pos x="0" y="T1"/>
                </a:cxn>
                <a:cxn ang="T6">
                  <a:pos x="0" y="T2"/>
                </a:cxn>
                <a:cxn ang="T7">
                  <a:pos x="0" y="T3"/>
                </a:cxn>
              </a:cxnLst>
              <a:rect l="0" t="T8" r="0" b="T9"/>
              <a:pathLst>
                <a:path h="183">
                  <a:moveTo>
                    <a:pt x="0" y="183"/>
                  </a:moveTo>
                  <a:lnTo>
                    <a:pt x="0" y="0"/>
                  </a:lnTo>
                  <a:lnTo>
                    <a:pt x="0" y="183"/>
                  </a:lnTo>
                  <a:close/>
                </a:path>
              </a:pathLst>
            </a:custGeom>
            <a:noFill/>
            <a:ln w="0">
              <a:solidFill>
                <a:srgbClr val="000000"/>
              </a:solidFill>
              <a:round/>
              <a:headEnd/>
              <a:tailEnd/>
            </a:ln>
          </p:spPr>
          <p:txBody>
            <a:bodyPr/>
            <a:lstStyle/>
            <a:p>
              <a:endParaRPr lang="en-US"/>
            </a:p>
          </p:txBody>
        </p:sp>
        <p:sp>
          <p:nvSpPr>
            <p:cNvPr id="387" name="Freeform 384"/>
            <p:cNvSpPr>
              <a:spLocks/>
            </p:cNvSpPr>
            <p:nvPr/>
          </p:nvSpPr>
          <p:spPr bwMode="auto">
            <a:xfrm>
              <a:off x="2748" y="2063"/>
              <a:ext cx="0" cy="154"/>
            </a:xfrm>
            <a:custGeom>
              <a:avLst/>
              <a:gdLst>
                <a:gd name="T0" fmla="*/ 154 h 154"/>
                <a:gd name="T1" fmla="*/ 0 h 154"/>
                <a:gd name="T2" fmla="*/ 154 h 154"/>
                <a:gd name="T3" fmla="*/ 154 h 154"/>
                <a:gd name="T4" fmla="*/ 0 60000 65536"/>
                <a:gd name="T5" fmla="*/ 0 60000 65536"/>
                <a:gd name="T6" fmla="*/ 0 60000 65536"/>
                <a:gd name="T7" fmla="*/ 0 60000 65536"/>
                <a:gd name="T8" fmla="*/ 0 h 154"/>
                <a:gd name="T9" fmla="*/ 154 h 154"/>
              </a:gdLst>
              <a:ahLst/>
              <a:cxnLst>
                <a:cxn ang="T4">
                  <a:pos x="0" y="T0"/>
                </a:cxn>
                <a:cxn ang="T5">
                  <a:pos x="0" y="T1"/>
                </a:cxn>
                <a:cxn ang="T6">
                  <a:pos x="0" y="T2"/>
                </a:cxn>
                <a:cxn ang="T7">
                  <a:pos x="0" y="T3"/>
                </a:cxn>
              </a:cxnLst>
              <a:rect l="0" t="T8" r="0" b="T9"/>
              <a:pathLst>
                <a:path h="154">
                  <a:moveTo>
                    <a:pt x="0" y="154"/>
                  </a:moveTo>
                  <a:lnTo>
                    <a:pt x="0" y="0"/>
                  </a:lnTo>
                  <a:lnTo>
                    <a:pt x="0" y="154"/>
                  </a:lnTo>
                  <a:close/>
                </a:path>
              </a:pathLst>
            </a:custGeom>
            <a:noFill/>
            <a:ln w="0">
              <a:solidFill>
                <a:srgbClr val="000000"/>
              </a:solidFill>
              <a:round/>
              <a:headEnd/>
              <a:tailEnd/>
            </a:ln>
          </p:spPr>
          <p:txBody>
            <a:bodyPr/>
            <a:lstStyle/>
            <a:p>
              <a:endParaRPr lang="en-US"/>
            </a:p>
          </p:txBody>
        </p:sp>
        <p:sp>
          <p:nvSpPr>
            <p:cNvPr id="388" name="Freeform 385"/>
            <p:cNvSpPr>
              <a:spLocks/>
            </p:cNvSpPr>
            <p:nvPr/>
          </p:nvSpPr>
          <p:spPr bwMode="auto">
            <a:xfrm>
              <a:off x="2596" y="2167"/>
              <a:ext cx="152" cy="50"/>
            </a:xfrm>
            <a:custGeom>
              <a:avLst/>
              <a:gdLst>
                <a:gd name="T0" fmla="*/ 0 w 152"/>
                <a:gd name="T1" fmla="*/ 0 h 50"/>
                <a:gd name="T2" fmla="*/ 0 w 152"/>
                <a:gd name="T3" fmla="*/ 50 h 50"/>
                <a:gd name="T4" fmla="*/ 152 w 152"/>
                <a:gd name="T5" fmla="*/ 50 h 50"/>
                <a:gd name="T6" fmla="*/ 152 w 152"/>
                <a:gd name="T7" fmla="*/ 0 h 50"/>
                <a:gd name="T8" fmla="*/ 0 w 152"/>
                <a:gd name="T9" fmla="*/ 0 h 50"/>
                <a:gd name="T10" fmla="*/ 0 w 152"/>
                <a:gd name="T11" fmla="*/ 0 h 50"/>
                <a:gd name="T12" fmla="*/ 0 60000 65536"/>
                <a:gd name="T13" fmla="*/ 0 60000 65536"/>
                <a:gd name="T14" fmla="*/ 0 60000 65536"/>
                <a:gd name="T15" fmla="*/ 0 60000 65536"/>
                <a:gd name="T16" fmla="*/ 0 60000 65536"/>
                <a:gd name="T17" fmla="*/ 0 60000 65536"/>
                <a:gd name="T18" fmla="*/ 0 w 152"/>
                <a:gd name="T19" fmla="*/ 0 h 50"/>
                <a:gd name="T20" fmla="*/ 152 w 152"/>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152" h="50">
                  <a:moveTo>
                    <a:pt x="0" y="0"/>
                  </a:moveTo>
                  <a:lnTo>
                    <a:pt x="0" y="50"/>
                  </a:lnTo>
                  <a:lnTo>
                    <a:pt x="152" y="50"/>
                  </a:lnTo>
                  <a:lnTo>
                    <a:pt x="152" y="0"/>
                  </a:lnTo>
                  <a:lnTo>
                    <a:pt x="0" y="0"/>
                  </a:lnTo>
                  <a:close/>
                </a:path>
              </a:pathLst>
            </a:custGeom>
            <a:solidFill>
              <a:srgbClr val="EAEAEA"/>
            </a:solidFill>
            <a:ln w="9525">
              <a:noFill/>
              <a:round/>
              <a:headEnd/>
              <a:tailEnd/>
            </a:ln>
          </p:spPr>
          <p:txBody>
            <a:bodyPr/>
            <a:lstStyle/>
            <a:p>
              <a:endParaRPr lang="en-US"/>
            </a:p>
          </p:txBody>
        </p:sp>
        <p:sp>
          <p:nvSpPr>
            <p:cNvPr id="389" name="Freeform 386"/>
            <p:cNvSpPr>
              <a:spLocks/>
            </p:cNvSpPr>
            <p:nvPr/>
          </p:nvSpPr>
          <p:spPr bwMode="auto">
            <a:xfrm>
              <a:off x="2596" y="2167"/>
              <a:ext cx="152" cy="50"/>
            </a:xfrm>
            <a:custGeom>
              <a:avLst/>
              <a:gdLst>
                <a:gd name="T0" fmla="*/ 152 w 152"/>
                <a:gd name="T1" fmla="*/ 50 h 50"/>
                <a:gd name="T2" fmla="*/ 152 w 152"/>
                <a:gd name="T3" fmla="*/ 0 h 50"/>
                <a:gd name="T4" fmla="*/ 0 w 152"/>
                <a:gd name="T5" fmla="*/ 0 h 50"/>
                <a:gd name="T6" fmla="*/ 0 w 152"/>
                <a:gd name="T7" fmla="*/ 50 h 50"/>
                <a:gd name="T8" fmla="*/ 152 w 152"/>
                <a:gd name="T9" fmla="*/ 50 h 50"/>
                <a:gd name="T10" fmla="*/ 152 w 152"/>
                <a:gd name="T11" fmla="*/ 50 h 50"/>
                <a:gd name="T12" fmla="*/ 0 60000 65536"/>
                <a:gd name="T13" fmla="*/ 0 60000 65536"/>
                <a:gd name="T14" fmla="*/ 0 60000 65536"/>
                <a:gd name="T15" fmla="*/ 0 60000 65536"/>
                <a:gd name="T16" fmla="*/ 0 60000 65536"/>
                <a:gd name="T17" fmla="*/ 0 60000 65536"/>
                <a:gd name="T18" fmla="*/ 0 w 152"/>
                <a:gd name="T19" fmla="*/ 0 h 50"/>
                <a:gd name="T20" fmla="*/ 152 w 152"/>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152" h="50">
                  <a:moveTo>
                    <a:pt x="152" y="50"/>
                  </a:moveTo>
                  <a:lnTo>
                    <a:pt x="152" y="0"/>
                  </a:lnTo>
                  <a:lnTo>
                    <a:pt x="0" y="0"/>
                  </a:lnTo>
                  <a:lnTo>
                    <a:pt x="0" y="50"/>
                  </a:lnTo>
                  <a:lnTo>
                    <a:pt x="152" y="50"/>
                  </a:lnTo>
                  <a:close/>
                </a:path>
              </a:pathLst>
            </a:custGeom>
            <a:noFill/>
            <a:ln w="0">
              <a:solidFill>
                <a:srgbClr val="000000"/>
              </a:solidFill>
              <a:round/>
              <a:headEnd/>
              <a:tailEnd/>
            </a:ln>
          </p:spPr>
          <p:txBody>
            <a:bodyPr/>
            <a:lstStyle/>
            <a:p>
              <a:endParaRPr lang="en-US"/>
            </a:p>
          </p:txBody>
        </p:sp>
        <p:sp>
          <p:nvSpPr>
            <p:cNvPr id="390" name="Freeform 387"/>
            <p:cNvSpPr>
              <a:spLocks/>
            </p:cNvSpPr>
            <p:nvPr/>
          </p:nvSpPr>
          <p:spPr bwMode="auto">
            <a:xfrm>
              <a:off x="2596" y="2101"/>
              <a:ext cx="152" cy="66"/>
            </a:xfrm>
            <a:custGeom>
              <a:avLst/>
              <a:gdLst>
                <a:gd name="T0" fmla="*/ 0 w 152"/>
                <a:gd name="T1" fmla="*/ 0 h 66"/>
                <a:gd name="T2" fmla="*/ 0 w 152"/>
                <a:gd name="T3" fmla="*/ 66 h 66"/>
                <a:gd name="T4" fmla="*/ 152 w 152"/>
                <a:gd name="T5" fmla="*/ 66 h 66"/>
                <a:gd name="T6" fmla="*/ 152 w 152"/>
                <a:gd name="T7" fmla="*/ 0 h 66"/>
                <a:gd name="T8" fmla="*/ 0 w 152"/>
                <a:gd name="T9" fmla="*/ 0 h 66"/>
                <a:gd name="T10" fmla="*/ 0 w 152"/>
                <a:gd name="T11" fmla="*/ 0 h 66"/>
                <a:gd name="T12" fmla="*/ 0 60000 65536"/>
                <a:gd name="T13" fmla="*/ 0 60000 65536"/>
                <a:gd name="T14" fmla="*/ 0 60000 65536"/>
                <a:gd name="T15" fmla="*/ 0 60000 65536"/>
                <a:gd name="T16" fmla="*/ 0 60000 65536"/>
                <a:gd name="T17" fmla="*/ 0 60000 65536"/>
                <a:gd name="T18" fmla="*/ 0 w 152"/>
                <a:gd name="T19" fmla="*/ 0 h 66"/>
                <a:gd name="T20" fmla="*/ 152 w 152"/>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52" h="66">
                  <a:moveTo>
                    <a:pt x="0" y="0"/>
                  </a:moveTo>
                  <a:lnTo>
                    <a:pt x="0" y="66"/>
                  </a:lnTo>
                  <a:lnTo>
                    <a:pt x="152" y="66"/>
                  </a:lnTo>
                  <a:lnTo>
                    <a:pt x="152" y="0"/>
                  </a:lnTo>
                  <a:lnTo>
                    <a:pt x="0" y="0"/>
                  </a:lnTo>
                  <a:close/>
                </a:path>
              </a:pathLst>
            </a:custGeom>
            <a:solidFill>
              <a:srgbClr val="FFFFFF"/>
            </a:solidFill>
            <a:ln w="9525">
              <a:noFill/>
              <a:round/>
              <a:headEnd/>
              <a:tailEnd/>
            </a:ln>
          </p:spPr>
          <p:txBody>
            <a:bodyPr/>
            <a:lstStyle/>
            <a:p>
              <a:endParaRPr lang="en-US"/>
            </a:p>
          </p:txBody>
        </p:sp>
        <p:sp>
          <p:nvSpPr>
            <p:cNvPr id="391" name="Freeform 388"/>
            <p:cNvSpPr>
              <a:spLocks/>
            </p:cNvSpPr>
            <p:nvPr/>
          </p:nvSpPr>
          <p:spPr bwMode="auto">
            <a:xfrm>
              <a:off x="2596" y="2101"/>
              <a:ext cx="152" cy="66"/>
            </a:xfrm>
            <a:custGeom>
              <a:avLst/>
              <a:gdLst>
                <a:gd name="T0" fmla="*/ 152 w 152"/>
                <a:gd name="T1" fmla="*/ 66 h 66"/>
                <a:gd name="T2" fmla="*/ 152 w 152"/>
                <a:gd name="T3" fmla="*/ 0 h 66"/>
                <a:gd name="T4" fmla="*/ 0 w 152"/>
                <a:gd name="T5" fmla="*/ 0 h 66"/>
                <a:gd name="T6" fmla="*/ 0 w 152"/>
                <a:gd name="T7" fmla="*/ 66 h 66"/>
                <a:gd name="T8" fmla="*/ 152 w 152"/>
                <a:gd name="T9" fmla="*/ 66 h 66"/>
                <a:gd name="T10" fmla="*/ 152 w 152"/>
                <a:gd name="T11" fmla="*/ 66 h 66"/>
                <a:gd name="T12" fmla="*/ 0 60000 65536"/>
                <a:gd name="T13" fmla="*/ 0 60000 65536"/>
                <a:gd name="T14" fmla="*/ 0 60000 65536"/>
                <a:gd name="T15" fmla="*/ 0 60000 65536"/>
                <a:gd name="T16" fmla="*/ 0 60000 65536"/>
                <a:gd name="T17" fmla="*/ 0 60000 65536"/>
                <a:gd name="T18" fmla="*/ 0 w 152"/>
                <a:gd name="T19" fmla="*/ 0 h 66"/>
                <a:gd name="T20" fmla="*/ 152 w 152"/>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52" h="66">
                  <a:moveTo>
                    <a:pt x="152" y="66"/>
                  </a:moveTo>
                  <a:lnTo>
                    <a:pt x="152" y="0"/>
                  </a:lnTo>
                  <a:lnTo>
                    <a:pt x="0" y="0"/>
                  </a:lnTo>
                  <a:lnTo>
                    <a:pt x="0" y="66"/>
                  </a:lnTo>
                  <a:lnTo>
                    <a:pt x="152" y="66"/>
                  </a:lnTo>
                  <a:close/>
                </a:path>
              </a:pathLst>
            </a:custGeom>
            <a:noFill/>
            <a:ln w="0">
              <a:solidFill>
                <a:srgbClr val="000000"/>
              </a:solidFill>
              <a:round/>
              <a:headEnd/>
              <a:tailEnd/>
            </a:ln>
          </p:spPr>
          <p:txBody>
            <a:bodyPr/>
            <a:lstStyle/>
            <a:p>
              <a:endParaRPr lang="en-US"/>
            </a:p>
          </p:txBody>
        </p:sp>
        <p:sp>
          <p:nvSpPr>
            <p:cNvPr id="392" name="Freeform 389"/>
            <p:cNvSpPr>
              <a:spLocks noEditPoints="1"/>
            </p:cNvSpPr>
            <p:nvPr/>
          </p:nvSpPr>
          <p:spPr bwMode="auto">
            <a:xfrm>
              <a:off x="2596" y="2063"/>
              <a:ext cx="152" cy="154"/>
            </a:xfrm>
            <a:custGeom>
              <a:avLst/>
              <a:gdLst>
                <a:gd name="T0" fmla="*/ 152 w 152"/>
                <a:gd name="T1" fmla="*/ 38 h 154"/>
                <a:gd name="T2" fmla="*/ 152 w 152"/>
                <a:gd name="T3" fmla="*/ 0 h 154"/>
                <a:gd name="T4" fmla="*/ 0 w 152"/>
                <a:gd name="T5" fmla="*/ 0 h 154"/>
                <a:gd name="T6" fmla="*/ 0 w 152"/>
                <a:gd name="T7" fmla="*/ 38 h 154"/>
                <a:gd name="T8" fmla="*/ 152 w 152"/>
                <a:gd name="T9" fmla="*/ 38 h 154"/>
                <a:gd name="T10" fmla="*/ 152 w 152"/>
                <a:gd name="T11" fmla="*/ 38 h 154"/>
                <a:gd name="T12" fmla="*/ 0 w 152"/>
                <a:gd name="T13" fmla="*/ 154 h 154"/>
                <a:gd name="T14" fmla="*/ 0 w 152"/>
                <a:gd name="T15" fmla="*/ 0 h 154"/>
                <a:gd name="T16" fmla="*/ 0 w 152"/>
                <a:gd name="T17" fmla="*/ 154 h 154"/>
                <a:gd name="T18" fmla="*/ 0 w 152"/>
                <a:gd name="T19" fmla="*/ 154 h 154"/>
                <a:gd name="T20" fmla="*/ 152 w 152"/>
                <a:gd name="T21" fmla="*/ 154 h 154"/>
                <a:gd name="T22" fmla="*/ 152 w 152"/>
                <a:gd name="T23" fmla="*/ 0 h 154"/>
                <a:gd name="T24" fmla="*/ 152 w 152"/>
                <a:gd name="T25" fmla="*/ 154 h 154"/>
                <a:gd name="T26" fmla="*/ 152 w 152"/>
                <a:gd name="T27" fmla="*/ 154 h 1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2"/>
                <a:gd name="T43" fmla="*/ 0 h 154"/>
                <a:gd name="T44" fmla="*/ 152 w 152"/>
                <a:gd name="T45" fmla="*/ 154 h 1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2" h="154">
                  <a:moveTo>
                    <a:pt x="152" y="38"/>
                  </a:moveTo>
                  <a:lnTo>
                    <a:pt x="152" y="0"/>
                  </a:lnTo>
                  <a:lnTo>
                    <a:pt x="0" y="0"/>
                  </a:lnTo>
                  <a:lnTo>
                    <a:pt x="0" y="38"/>
                  </a:lnTo>
                  <a:lnTo>
                    <a:pt x="152" y="38"/>
                  </a:lnTo>
                  <a:close/>
                  <a:moveTo>
                    <a:pt x="0" y="154"/>
                  </a:moveTo>
                  <a:lnTo>
                    <a:pt x="0" y="0"/>
                  </a:lnTo>
                  <a:lnTo>
                    <a:pt x="0" y="154"/>
                  </a:lnTo>
                  <a:close/>
                  <a:moveTo>
                    <a:pt x="152" y="154"/>
                  </a:moveTo>
                  <a:lnTo>
                    <a:pt x="152" y="0"/>
                  </a:lnTo>
                  <a:lnTo>
                    <a:pt x="152" y="154"/>
                  </a:lnTo>
                  <a:close/>
                </a:path>
              </a:pathLst>
            </a:custGeom>
            <a:solidFill>
              <a:srgbClr val="FFFFFF"/>
            </a:solidFill>
            <a:ln w="9525">
              <a:noFill/>
              <a:round/>
              <a:headEnd/>
              <a:tailEnd/>
            </a:ln>
          </p:spPr>
          <p:txBody>
            <a:bodyPr/>
            <a:lstStyle/>
            <a:p>
              <a:endParaRPr lang="en-US"/>
            </a:p>
          </p:txBody>
        </p:sp>
        <p:sp>
          <p:nvSpPr>
            <p:cNvPr id="393" name="Freeform 390"/>
            <p:cNvSpPr>
              <a:spLocks/>
            </p:cNvSpPr>
            <p:nvPr/>
          </p:nvSpPr>
          <p:spPr bwMode="auto">
            <a:xfrm>
              <a:off x="2596" y="2063"/>
              <a:ext cx="152" cy="38"/>
            </a:xfrm>
            <a:custGeom>
              <a:avLst/>
              <a:gdLst>
                <a:gd name="T0" fmla="*/ 152 w 152"/>
                <a:gd name="T1" fmla="*/ 38 h 38"/>
                <a:gd name="T2" fmla="*/ 152 w 152"/>
                <a:gd name="T3" fmla="*/ 0 h 38"/>
                <a:gd name="T4" fmla="*/ 0 w 152"/>
                <a:gd name="T5" fmla="*/ 0 h 38"/>
                <a:gd name="T6" fmla="*/ 0 w 152"/>
                <a:gd name="T7" fmla="*/ 38 h 38"/>
                <a:gd name="T8" fmla="*/ 152 w 152"/>
                <a:gd name="T9" fmla="*/ 38 h 38"/>
                <a:gd name="T10" fmla="*/ 152 w 152"/>
                <a:gd name="T11" fmla="*/ 38 h 38"/>
                <a:gd name="T12" fmla="*/ 0 60000 65536"/>
                <a:gd name="T13" fmla="*/ 0 60000 65536"/>
                <a:gd name="T14" fmla="*/ 0 60000 65536"/>
                <a:gd name="T15" fmla="*/ 0 60000 65536"/>
                <a:gd name="T16" fmla="*/ 0 60000 65536"/>
                <a:gd name="T17" fmla="*/ 0 60000 65536"/>
                <a:gd name="T18" fmla="*/ 0 w 152"/>
                <a:gd name="T19" fmla="*/ 0 h 38"/>
                <a:gd name="T20" fmla="*/ 152 w 152"/>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152" h="38">
                  <a:moveTo>
                    <a:pt x="152" y="38"/>
                  </a:moveTo>
                  <a:lnTo>
                    <a:pt x="152" y="0"/>
                  </a:lnTo>
                  <a:lnTo>
                    <a:pt x="0" y="0"/>
                  </a:lnTo>
                  <a:lnTo>
                    <a:pt x="0" y="38"/>
                  </a:lnTo>
                  <a:lnTo>
                    <a:pt x="152" y="38"/>
                  </a:lnTo>
                  <a:close/>
                </a:path>
              </a:pathLst>
            </a:custGeom>
            <a:noFill/>
            <a:ln w="0">
              <a:solidFill>
                <a:srgbClr val="000000"/>
              </a:solidFill>
              <a:round/>
              <a:headEnd/>
              <a:tailEnd/>
            </a:ln>
          </p:spPr>
          <p:txBody>
            <a:bodyPr/>
            <a:lstStyle/>
            <a:p>
              <a:endParaRPr lang="en-US"/>
            </a:p>
          </p:txBody>
        </p:sp>
        <p:sp>
          <p:nvSpPr>
            <p:cNvPr id="394" name="Freeform 391"/>
            <p:cNvSpPr>
              <a:spLocks/>
            </p:cNvSpPr>
            <p:nvPr/>
          </p:nvSpPr>
          <p:spPr bwMode="auto">
            <a:xfrm>
              <a:off x="2596" y="2063"/>
              <a:ext cx="0" cy="154"/>
            </a:xfrm>
            <a:custGeom>
              <a:avLst/>
              <a:gdLst>
                <a:gd name="T0" fmla="*/ 154 h 154"/>
                <a:gd name="T1" fmla="*/ 0 h 154"/>
                <a:gd name="T2" fmla="*/ 154 h 154"/>
                <a:gd name="T3" fmla="*/ 0 60000 65536"/>
                <a:gd name="T4" fmla="*/ 0 60000 65536"/>
                <a:gd name="T5" fmla="*/ 0 60000 65536"/>
                <a:gd name="T6" fmla="*/ 0 h 154"/>
                <a:gd name="T7" fmla="*/ 154 h 154"/>
              </a:gdLst>
              <a:ahLst/>
              <a:cxnLst>
                <a:cxn ang="T3">
                  <a:pos x="0" y="T0"/>
                </a:cxn>
                <a:cxn ang="T4">
                  <a:pos x="0" y="T1"/>
                </a:cxn>
                <a:cxn ang="T5">
                  <a:pos x="0" y="T2"/>
                </a:cxn>
              </a:cxnLst>
              <a:rect l="0" t="T6" r="0" b="T7"/>
              <a:pathLst>
                <a:path h="154">
                  <a:moveTo>
                    <a:pt x="0" y="154"/>
                  </a:moveTo>
                  <a:lnTo>
                    <a:pt x="0" y="0"/>
                  </a:lnTo>
                  <a:lnTo>
                    <a:pt x="0" y="154"/>
                  </a:lnTo>
                  <a:close/>
                </a:path>
              </a:pathLst>
            </a:custGeom>
            <a:noFill/>
            <a:ln w="0">
              <a:solidFill>
                <a:srgbClr val="000000"/>
              </a:solidFill>
              <a:round/>
              <a:headEnd/>
              <a:tailEnd/>
            </a:ln>
          </p:spPr>
          <p:txBody>
            <a:bodyPr/>
            <a:lstStyle/>
            <a:p>
              <a:endParaRPr lang="en-US"/>
            </a:p>
          </p:txBody>
        </p:sp>
        <p:sp>
          <p:nvSpPr>
            <p:cNvPr id="395" name="Freeform 392"/>
            <p:cNvSpPr>
              <a:spLocks/>
            </p:cNvSpPr>
            <p:nvPr/>
          </p:nvSpPr>
          <p:spPr bwMode="auto">
            <a:xfrm>
              <a:off x="2748" y="2063"/>
              <a:ext cx="0" cy="154"/>
            </a:xfrm>
            <a:custGeom>
              <a:avLst/>
              <a:gdLst>
                <a:gd name="T0" fmla="*/ 154 h 154"/>
                <a:gd name="T1" fmla="*/ 0 h 154"/>
                <a:gd name="T2" fmla="*/ 154 h 154"/>
                <a:gd name="T3" fmla="*/ 0 60000 65536"/>
                <a:gd name="T4" fmla="*/ 0 60000 65536"/>
                <a:gd name="T5" fmla="*/ 0 60000 65536"/>
                <a:gd name="T6" fmla="*/ 0 h 154"/>
                <a:gd name="T7" fmla="*/ 154 h 154"/>
              </a:gdLst>
              <a:ahLst/>
              <a:cxnLst>
                <a:cxn ang="T3">
                  <a:pos x="0" y="T0"/>
                </a:cxn>
                <a:cxn ang="T4">
                  <a:pos x="0" y="T1"/>
                </a:cxn>
                <a:cxn ang="T5">
                  <a:pos x="0" y="T2"/>
                </a:cxn>
              </a:cxnLst>
              <a:rect l="0" t="T6" r="0" b="T7"/>
              <a:pathLst>
                <a:path h="154">
                  <a:moveTo>
                    <a:pt x="0" y="154"/>
                  </a:moveTo>
                  <a:lnTo>
                    <a:pt x="0" y="0"/>
                  </a:lnTo>
                  <a:lnTo>
                    <a:pt x="0" y="154"/>
                  </a:lnTo>
                  <a:close/>
                </a:path>
              </a:pathLst>
            </a:custGeom>
            <a:noFill/>
            <a:ln w="0">
              <a:solidFill>
                <a:srgbClr val="000000"/>
              </a:solidFill>
              <a:round/>
              <a:headEnd/>
              <a:tailEnd/>
            </a:ln>
          </p:spPr>
          <p:txBody>
            <a:bodyPr/>
            <a:lstStyle/>
            <a:p>
              <a:endParaRPr lang="en-US"/>
            </a:p>
          </p:txBody>
        </p:sp>
        <p:sp>
          <p:nvSpPr>
            <p:cNvPr id="396" name="Freeform 393"/>
            <p:cNvSpPr>
              <a:spLocks/>
            </p:cNvSpPr>
            <p:nvPr/>
          </p:nvSpPr>
          <p:spPr bwMode="auto">
            <a:xfrm>
              <a:off x="2943" y="2063"/>
              <a:ext cx="0" cy="141"/>
            </a:xfrm>
            <a:custGeom>
              <a:avLst/>
              <a:gdLst>
                <a:gd name="T0" fmla="*/ 141 h 141"/>
                <a:gd name="T1" fmla="*/ 0 h 141"/>
                <a:gd name="T2" fmla="*/ 141 h 141"/>
                <a:gd name="T3" fmla="*/ 141 h 141"/>
                <a:gd name="T4" fmla="*/ 0 60000 65536"/>
                <a:gd name="T5" fmla="*/ 0 60000 65536"/>
                <a:gd name="T6" fmla="*/ 0 60000 65536"/>
                <a:gd name="T7" fmla="*/ 0 60000 65536"/>
                <a:gd name="T8" fmla="*/ 0 h 141"/>
                <a:gd name="T9" fmla="*/ 141 h 141"/>
              </a:gdLst>
              <a:ahLst/>
              <a:cxnLst>
                <a:cxn ang="T4">
                  <a:pos x="0" y="T0"/>
                </a:cxn>
                <a:cxn ang="T5">
                  <a:pos x="0" y="T1"/>
                </a:cxn>
                <a:cxn ang="T6">
                  <a:pos x="0" y="T2"/>
                </a:cxn>
                <a:cxn ang="T7">
                  <a:pos x="0" y="T3"/>
                </a:cxn>
              </a:cxnLst>
              <a:rect l="0" t="T8" r="0" b="T9"/>
              <a:pathLst>
                <a:path h="141">
                  <a:moveTo>
                    <a:pt x="0" y="141"/>
                  </a:moveTo>
                  <a:lnTo>
                    <a:pt x="0" y="0"/>
                  </a:lnTo>
                  <a:lnTo>
                    <a:pt x="0" y="141"/>
                  </a:lnTo>
                  <a:close/>
                </a:path>
              </a:pathLst>
            </a:custGeom>
            <a:noFill/>
            <a:ln w="0">
              <a:solidFill>
                <a:srgbClr val="000000"/>
              </a:solidFill>
              <a:round/>
              <a:headEnd/>
              <a:tailEnd/>
            </a:ln>
          </p:spPr>
          <p:txBody>
            <a:bodyPr/>
            <a:lstStyle/>
            <a:p>
              <a:endParaRPr lang="en-US"/>
            </a:p>
          </p:txBody>
        </p:sp>
        <p:sp>
          <p:nvSpPr>
            <p:cNvPr id="397" name="Freeform 394"/>
            <p:cNvSpPr>
              <a:spLocks/>
            </p:cNvSpPr>
            <p:nvPr/>
          </p:nvSpPr>
          <p:spPr bwMode="auto">
            <a:xfrm>
              <a:off x="2785" y="2204"/>
              <a:ext cx="158" cy="0"/>
            </a:xfrm>
            <a:custGeom>
              <a:avLst/>
              <a:gdLst>
                <a:gd name="T0" fmla="*/ 158 w 158"/>
                <a:gd name="T1" fmla="*/ 0 w 158"/>
                <a:gd name="T2" fmla="*/ 158 w 158"/>
                <a:gd name="T3" fmla="*/ 158 w 158"/>
                <a:gd name="T4" fmla="*/ 0 60000 65536"/>
                <a:gd name="T5" fmla="*/ 0 60000 65536"/>
                <a:gd name="T6" fmla="*/ 0 60000 65536"/>
                <a:gd name="T7" fmla="*/ 0 60000 65536"/>
                <a:gd name="T8" fmla="*/ 0 w 158"/>
                <a:gd name="T9" fmla="*/ 158 w 158"/>
              </a:gdLst>
              <a:ahLst/>
              <a:cxnLst>
                <a:cxn ang="T4">
                  <a:pos x="T0" y="0"/>
                </a:cxn>
                <a:cxn ang="T5">
                  <a:pos x="T1" y="0"/>
                </a:cxn>
                <a:cxn ang="T6">
                  <a:pos x="T2" y="0"/>
                </a:cxn>
                <a:cxn ang="T7">
                  <a:pos x="T3" y="0"/>
                </a:cxn>
              </a:cxnLst>
              <a:rect l="T8" t="0" r="T9" b="0"/>
              <a:pathLst>
                <a:path w="158">
                  <a:moveTo>
                    <a:pt x="158" y="0"/>
                  </a:moveTo>
                  <a:lnTo>
                    <a:pt x="0" y="0"/>
                  </a:lnTo>
                  <a:lnTo>
                    <a:pt x="158" y="0"/>
                  </a:lnTo>
                  <a:close/>
                </a:path>
              </a:pathLst>
            </a:custGeom>
            <a:noFill/>
            <a:ln w="0">
              <a:solidFill>
                <a:srgbClr val="000000"/>
              </a:solidFill>
              <a:round/>
              <a:headEnd/>
              <a:tailEnd/>
            </a:ln>
          </p:spPr>
          <p:txBody>
            <a:bodyPr/>
            <a:lstStyle/>
            <a:p>
              <a:endParaRPr lang="en-US"/>
            </a:p>
          </p:txBody>
        </p:sp>
        <p:sp>
          <p:nvSpPr>
            <p:cNvPr id="398" name="Freeform 395"/>
            <p:cNvSpPr>
              <a:spLocks/>
            </p:cNvSpPr>
            <p:nvPr/>
          </p:nvSpPr>
          <p:spPr bwMode="auto">
            <a:xfrm>
              <a:off x="2785" y="2167"/>
              <a:ext cx="158" cy="37"/>
            </a:xfrm>
            <a:custGeom>
              <a:avLst/>
              <a:gdLst>
                <a:gd name="T0" fmla="*/ 0 w 158"/>
                <a:gd name="T1" fmla="*/ 0 h 37"/>
                <a:gd name="T2" fmla="*/ 0 w 158"/>
                <a:gd name="T3" fmla="*/ 37 h 37"/>
                <a:gd name="T4" fmla="*/ 158 w 158"/>
                <a:gd name="T5" fmla="*/ 37 h 37"/>
                <a:gd name="T6" fmla="*/ 158 w 158"/>
                <a:gd name="T7" fmla="*/ 0 h 37"/>
                <a:gd name="T8" fmla="*/ 0 w 158"/>
                <a:gd name="T9" fmla="*/ 0 h 37"/>
                <a:gd name="T10" fmla="*/ 0 w 158"/>
                <a:gd name="T11" fmla="*/ 0 h 37"/>
                <a:gd name="T12" fmla="*/ 0 60000 65536"/>
                <a:gd name="T13" fmla="*/ 0 60000 65536"/>
                <a:gd name="T14" fmla="*/ 0 60000 65536"/>
                <a:gd name="T15" fmla="*/ 0 60000 65536"/>
                <a:gd name="T16" fmla="*/ 0 60000 65536"/>
                <a:gd name="T17" fmla="*/ 0 60000 65536"/>
                <a:gd name="T18" fmla="*/ 0 w 158"/>
                <a:gd name="T19" fmla="*/ 0 h 37"/>
                <a:gd name="T20" fmla="*/ 158 w 158"/>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158" h="37">
                  <a:moveTo>
                    <a:pt x="0" y="0"/>
                  </a:moveTo>
                  <a:lnTo>
                    <a:pt x="0" y="37"/>
                  </a:lnTo>
                  <a:lnTo>
                    <a:pt x="158" y="37"/>
                  </a:lnTo>
                  <a:lnTo>
                    <a:pt x="158" y="0"/>
                  </a:lnTo>
                  <a:lnTo>
                    <a:pt x="0" y="0"/>
                  </a:lnTo>
                  <a:close/>
                </a:path>
              </a:pathLst>
            </a:custGeom>
            <a:solidFill>
              <a:srgbClr val="EAEAEA"/>
            </a:solidFill>
            <a:ln w="9525">
              <a:noFill/>
              <a:round/>
              <a:headEnd/>
              <a:tailEnd/>
            </a:ln>
          </p:spPr>
          <p:txBody>
            <a:bodyPr/>
            <a:lstStyle/>
            <a:p>
              <a:endParaRPr lang="en-US"/>
            </a:p>
          </p:txBody>
        </p:sp>
        <p:sp>
          <p:nvSpPr>
            <p:cNvPr id="399" name="Freeform 396"/>
            <p:cNvSpPr>
              <a:spLocks/>
            </p:cNvSpPr>
            <p:nvPr/>
          </p:nvSpPr>
          <p:spPr bwMode="auto">
            <a:xfrm>
              <a:off x="2785" y="2167"/>
              <a:ext cx="158" cy="37"/>
            </a:xfrm>
            <a:custGeom>
              <a:avLst/>
              <a:gdLst>
                <a:gd name="T0" fmla="*/ 158 w 158"/>
                <a:gd name="T1" fmla="*/ 37 h 37"/>
                <a:gd name="T2" fmla="*/ 158 w 158"/>
                <a:gd name="T3" fmla="*/ 0 h 37"/>
                <a:gd name="T4" fmla="*/ 0 w 158"/>
                <a:gd name="T5" fmla="*/ 0 h 37"/>
                <a:gd name="T6" fmla="*/ 0 w 158"/>
                <a:gd name="T7" fmla="*/ 37 h 37"/>
                <a:gd name="T8" fmla="*/ 158 w 158"/>
                <a:gd name="T9" fmla="*/ 37 h 37"/>
                <a:gd name="T10" fmla="*/ 158 w 158"/>
                <a:gd name="T11" fmla="*/ 37 h 37"/>
                <a:gd name="T12" fmla="*/ 0 60000 65536"/>
                <a:gd name="T13" fmla="*/ 0 60000 65536"/>
                <a:gd name="T14" fmla="*/ 0 60000 65536"/>
                <a:gd name="T15" fmla="*/ 0 60000 65536"/>
                <a:gd name="T16" fmla="*/ 0 60000 65536"/>
                <a:gd name="T17" fmla="*/ 0 60000 65536"/>
                <a:gd name="T18" fmla="*/ 0 w 158"/>
                <a:gd name="T19" fmla="*/ 0 h 37"/>
                <a:gd name="T20" fmla="*/ 158 w 158"/>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158" h="37">
                  <a:moveTo>
                    <a:pt x="158" y="37"/>
                  </a:moveTo>
                  <a:lnTo>
                    <a:pt x="158" y="0"/>
                  </a:lnTo>
                  <a:lnTo>
                    <a:pt x="0" y="0"/>
                  </a:lnTo>
                  <a:lnTo>
                    <a:pt x="0" y="37"/>
                  </a:lnTo>
                  <a:lnTo>
                    <a:pt x="158" y="37"/>
                  </a:lnTo>
                  <a:close/>
                </a:path>
              </a:pathLst>
            </a:custGeom>
            <a:noFill/>
            <a:ln w="0">
              <a:solidFill>
                <a:srgbClr val="000000"/>
              </a:solidFill>
              <a:round/>
              <a:headEnd/>
              <a:tailEnd/>
            </a:ln>
          </p:spPr>
          <p:txBody>
            <a:bodyPr/>
            <a:lstStyle/>
            <a:p>
              <a:endParaRPr lang="en-US"/>
            </a:p>
          </p:txBody>
        </p:sp>
        <p:sp>
          <p:nvSpPr>
            <p:cNvPr id="400" name="Freeform 397"/>
            <p:cNvSpPr>
              <a:spLocks/>
            </p:cNvSpPr>
            <p:nvPr/>
          </p:nvSpPr>
          <p:spPr bwMode="auto">
            <a:xfrm>
              <a:off x="2785" y="2101"/>
              <a:ext cx="158" cy="66"/>
            </a:xfrm>
            <a:custGeom>
              <a:avLst/>
              <a:gdLst>
                <a:gd name="T0" fmla="*/ 0 w 158"/>
                <a:gd name="T1" fmla="*/ 0 h 66"/>
                <a:gd name="T2" fmla="*/ 0 w 158"/>
                <a:gd name="T3" fmla="*/ 66 h 66"/>
                <a:gd name="T4" fmla="*/ 158 w 158"/>
                <a:gd name="T5" fmla="*/ 66 h 66"/>
                <a:gd name="T6" fmla="*/ 158 w 158"/>
                <a:gd name="T7" fmla="*/ 0 h 66"/>
                <a:gd name="T8" fmla="*/ 0 w 158"/>
                <a:gd name="T9" fmla="*/ 0 h 66"/>
                <a:gd name="T10" fmla="*/ 0 w 158"/>
                <a:gd name="T11" fmla="*/ 0 h 66"/>
                <a:gd name="T12" fmla="*/ 0 60000 65536"/>
                <a:gd name="T13" fmla="*/ 0 60000 65536"/>
                <a:gd name="T14" fmla="*/ 0 60000 65536"/>
                <a:gd name="T15" fmla="*/ 0 60000 65536"/>
                <a:gd name="T16" fmla="*/ 0 60000 65536"/>
                <a:gd name="T17" fmla="*/ 0 60000 65536"/>
                <a:gd name="T18" fmla="*/ 0 w 158"/>
                <a:gd name="T19" fmla="*/ 0 h 66"/>
                <a:gd name="T20" fmla="*/ 158 w 158"/>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58" h="66">
                  <a:moveTo>
                    <a:pt x="0" y="0"/>
                  </a:moveTo>
                  <a:lnTo>
                    <a:pt x="0" y="66"/>
                  </a:lnTo>
                  <a:lnTo>
                    <a:pt x="158" y="66"/>
                  </a:lnTo>
                  <a:lnTo>
                    <a:pt x="158" y="0"/>
                  </a:lnTo>
                  <a:lnTo>
                    <a:pt x="0" y="0"/>
                  </a:lnTo>
                  <a:close/>
                </a:path>
              </a:pathLst>
            </a:custGeom>
            <a:solidFill>
              <a:srgbClr val="FFFFFF"/>
            </a:solidFill>
            <a:ln w="9525">
              <a:noFill/>
              <a:round/>
              <a:headEnd/>
              <a:tailEnd/>
            </a:ln>
          </p:spPr>
          <p:txBody>
            <a:bodyPr/>
            <a:lstStyle/>
            <a:p>
              <a:endParaRPr lang="en-US"/>
            </a:p>
          </p:txBody>
        </p:sp>
        <p:sp>
          <p:nvSpPr>
            <p:cNvPr id="401" name="Freeform 398"/>
            <p:cNvSpPr>
              <a:spLocks/>
            </p:cNvSpPr>
            <p:nvPr/>
          </p:nvSpPr>
          <p:spPr bwMode="auto">
            <a:xfrm>
              <a:off x="2785" y="2101"/>
              <a:ext cx="158" cy="66"/>
            </a:xfrm>
            <a:custGeom>
              <a:avLst/>
              <a:gdLst>
                <a:gd name="T0" fmla="*/ 158 w 158"/>
                <a:gd name="T1" fmla="*/ 66 h 66"/>
                <a:gd name="T2" fmla="*/ 158 w 158"/>
                <a:gd name="T3" fmla="*/ 0 h 66"/>
                <a:gd name="T4" fmla="*/ 0 w 158"/>
                <a:gd name="T5" fmla="*/ 0 h 66"/>
                <a:gd name="T6" fmla="*/ 0 w 158"/>
                <a:gd name="T7" fmla="*/ 66 h 66"/>
                <a:gd name="T8" fmla="*/ 158 w 158"/>
                <a:gd name="T9" fmla="*/ 66 h 66"/>
                <a:gd name="T10" fmla="*/ 158 w 158"/>
                <a:gd name="T11" fmla="*/ 66 h 66"/>
                <a:gd name="T12" fmla="*/ 0 60000 65536"/>
                <a:gd name="T13" fmla="*/ 0 60000 65536"/>
                <a:gd name="T14" fmla="*/ 0 60000 65536"/>
                <a:gd name="T15" fmla="*/ 0 60000 65536"/>
                <a:gd name="T16" fmla="*/ 0 60000 65536"/>
                <a:gd name="T17" fmla="*/ 0 60000 65536"/>
                <a:gd name="T18" fmla="*/ 0 w 158"/>
                <a:gd name="T19" fmla="*/ 0 h 66"/>
                <a:gd name="T20" fmla="*/ 158 w 158"/>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58" h="66">
                  <a:moveTo>
                    <a:pt x="158" y="66"/>
                  </a:moveTo>
                  <a:lnTo>
                    <a:pt x="158" y="0"/>
                  </a:lnTo>
                  <a:lnTo>
                    <a:pt x="0" y="0"/>
                  </a:lnTo>
                  <a:lnTo>
                    <a:pt x="0" y="66"/>
                  </a:lnTo>
                  <a:lnTo>
                    <a:pt x="158" y="66"/>
                  </a:lnTo>
                  <a:close/>
                </a:path>
              </a:pathLst>
            </a:custGeom>
            <a:noFill/>
            <a:ln w="0">
              <a:solidFill>
                <a:srgbClr val="000000"/>
              </a:solidFill>
              <a:round/>
              <a:headEnd/>
              <a:tailEnd/>
            </a:ln>
          </p:spPr>
          <p:txBody>
            <a:bodyPr/>
            <a:lstStyle/>
            <a:p>
              <a:endParaRPr lang="en-US"/>
            </a:p>
          </p:txBody>
        </p:sp>
        <p:sp>
          <p:nvSpPr>
            <p:cNvPr id="402" name="Freeform 399"/>
            <p:cNvSpPr>
              <a:spLocks noEditPoints="1"/>
            </p:cNvSpPr>
            <p:nvPr/>
          </p:nvSpPr>
          <p:spPr bwMode="auto">
            <a:xfrm>
              <a:off x="2785" y="2063"/>
              <a:ext cx="158" cy="141"/>
            </a:xfrm>
            <a:custGeom>
              <a:avLst/>
              <a:gdLst>
                <a:gd name="T0" fmla="*/ 158 w 158"/>
                <a:gd name="T1" fmla="*/ 38 h 141"/>
                <a:gd name="T2" fmla="*/ 158 w 158"/>
                <a:gd name="T3" fmla="*/ 0 h 141"/>
                <a:gd name="T4" fmla="*/ 0 w 158"/>
                <a:gd name="T5" fmla="*/ 0 h 141"/>
                <a:gd name="T6" fmla="*/ 0 w 158"/>
                <a:gd name="T7" fmla="*/ 38 h 141"/>
                <a:gd name="T8" fmla="*/ 158 w 158"/>
                <a:gd name="T9" fmla="*/ 38 h 141"/>
                <a:gd name="T10" fmla="*/ 158 w 158"/>
                <a:gd name="T11" fmla="*/ 38 h 141"/>
                <a:gd name="T12" fmla="*/ 0 w 158"/>
                <a:gd name="T13" fmla="*/ 141 h 141"/>
                <a:gd name="T14" fmla="*/ 0 w 158"/>
                <a:gd name="T15" fmla="*/ 0 h 141"/>
                <a:gd name="T16" fmla="*/ 0 w 158"/>
                <a:gd name="T17" fmla="*/ 141 h 141"/>
                <a:gd name="T18" fmla="*/ 0 w 158"/>
                <a:gd name="T19" fmla="*/ 141 h 141"/>
                <a:gd name="T20" fmla="*/ 158 w 158"/>
                <a:gd name="T21" fmla="*/ 141 h 141"/>
                <a:gd name="T22" fmla="*/ 158 w 158"/>
                <a:gd name="T23" fmla="*/ 0 h 141"/>
                <a:gd name="T24" fmla="*/ 158 w 158"/>
                <a:gd name="T25" fmla="*/ 141 h 141"/>
                <a:gd name="T26" fmla="*/ 158 w 158"/>
                <a:gd name="T27" fmla="*/ 141 h 1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8"/>
                <a:gd name="T43" fmla="*/ 0 h 141"/>
                <a:gd name="T44" fmla="*/ 158 w 158"/>
                <a:gd name="T45" fmla="*/ 141 h 1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8" h="141">
                  <a:moveTo>
                    <a:pt x="158" y="38"/>
                  </a:moveTo>
                  <a:lnTo>
                    <a:pt x="158" y="0"/>
                  </a:lnTo>
                  <a:lnTo>
                    <a:pt x="0" y="0"/>
                  </a:lnTo>
                  <a:lnTo>
                    <a:pt x="0" y="38"/>
                  </a:lnTo>
                  <a:lnTo>
                    <a:pt x="158" y="38"/>
                  </a:lnTo>
                  <a:close/>
                  <a:moveTo>
                    <a:pt x="0" y="141"/>
                  </a:moveTo>
                  <a:lnTo>
                    <a:pt x="0" y="0"/>
                  </a:lnTo>
                  <a:lnTo>
                    <a:pt x="0" y="141"/>
                  </a:lnTo>
                  <a:close/>
                  <a:moveTo>
                    <a:pt x="158" y="141"/>
                  </a:moveTo>
                  <a:lnTo>
                    <a:pt x="158" y="0"/>
                  </a:lnTo>
                  <a:lnTo>
                    <a:pt x="158" y="141"/>
                  </a:lnTo>
                  <a:close/>
                </a:path>
              </a:pathLst>
            </a:custGeom>
            <a:solidFill>
              <a:srgbClr val="FFFFFF"/>
            </a:solidFill>
            <a:ln w="9525">
              <a:noFill/>
              <a:round/>
              <a:headEnd/>
              <a:tailEnd/>
            </a:ln>
          </p:spPr>
          <p:txBody>
            <a:bodyPr/>
            <a:lstStyle/>
            <a:p>
              <a:endParaRPr lang="en-US"/>
            </a:p>
          </p:txBody>
        </p:sp>
        <p:sp>
          <p:nvSpPr>
            <p:cNvPr id="403" name="Freeform 400"/>
            <p:cNvSpPr>
              <a:spLocks/>
            </p:cNvSpPr>
            <p:nvPr/>
          </p:nvSpPr>
          <p:spPr bwMode="auto">
            <a:xfrm>
              <a:off x="2785" y="2063"/>
              <a:ext cx="158" cy="38"/>
            </a:xfrm>
            <a:custGeom>
              <a:avLst/>
              <a:gdLst>
                <a:gd name="T0" fmla="*/ 158 w 158"/>
                <a:gd name="T1" fmla="*/ 38 h 38"/>
                <a:gd name="T2" fmla="*/ 158 w 158"/>
                <a:gd name="T3" fmla="*/ 0 h 38"/>
                <a:gd name="T4" fmla="*/ 0 w 158"/>
                <a:gd name="T5" fmla="*/ 0 h 38"/>
                <a:gd name="T6" fmla="*/ 0 w 158"/>
                <a:gd name="T7" fmla="*/ 38 h 38"/>
                <a:gd name="T8" fmla="*/ 158 w 158"/>
                <a:gd name="T9" fmla="*/ 38 h 38"/>
                <a:gd name="T10" fmla="*/ 158 w 158"/>
                <a:gd name="T11" fmla="*/ 38 h 38"/>
                <a:gd name="T12" fmla="*/ 0 60000 65536"/>
                <a:gd name="T13" fmla="*/ 0 60000 65536"/>
                <a:gd name="T14" fmla="*/ 0 60000 65536"/>
                <a:gd name="T15" fmla="*/ 0 60000 65536"/>
                <a:gd name="T16" fmla="*/ 0 60000 65536"/>
                <a:gd name="T17" fmla="*/ 0 60000 65536"/>
                <a:gd name="T18" fmla="*/ 0 w 158"/>
                <a:gd name="T19" fmla="*/ 0 h 38"/>
                <a:gd name="T20" fmla="*/ 158 w 158"/>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158" h="38">
                  <a:moveTo>
                    <a:pt x="158" y="38"/>
                  </a:moveTo>
                  <a:lnTo>
                    <a:pt x="158" y="0"/>
                  </a:lnTo>
                  <a:lnTo>
                    <a:pt x="0" y="0"/>
                  </a:lnTo>
                  <a:lnTo>
                    <a:pt x="0" y="38"/>
                  </a:lnTo>
                  <a:lnTo>
                    <a:pt x="158" y="38"/>
                  </a:lnTo>
                  <a:close/>
                </a:path>
              </a:pathLst>
            </a:custGeom>
            <a:noFill/>
            <a:ln w="0">
              <a:solidFill>
                <a:srgbClr val="000000"/>
              </a:solidFill>
              <a:round/>
              <a:headEnd/>
              <a:tailEnd/>
            </a:ln>
          </p:spPr>
          <p:txBody>
            <a:bodyPr/>
            <a:lstStyle/>
            <a:p>
              <a:endParaRPr lang="en-US"/>
            </a:p>
          </p:txBody>
        </p:sp>
        <p:sp>
          <p:nvSpPr>
            <p:cNvPr id="404" name="Freeform 401"/>
            <p:cNvSpPr>
              <a:spLocks/>
            </p:cNvSpPr>
            <p:nvPr/>
          </p:nvSpPr>
          <p:spPr bwMode="auto">
            <a:xfrm>
              <a:off x="2785" y="2063"/>
              <a:ext cx="0" cy="141"/>
            </a:xfrm>
            <a:custGeom>
              <a:avLst/>
              <a:gdLst>
                <a:gd name="T0" fmla="*/ 141 h 141"/>
                <a:gd name="T1" fmla="*/ 0 h 141"/>
                <a:gd name="T2" fmla="*/ 141 h 141"/>
                <a:gd name="T3" fmla="*/ 0 60000 65536"/>
                <a:gd name="T4" fmla="*/ 0 60000 65536"/>
                <a:gd name="T5" fmla="*/ 0 60000 65536"/>
                <a:gd name="T6" fmla="*/ 0 h 141"/>
                <a:gd name="T7" fmla="*/ 141 h 141"/>
              </a:gdLst>
              <a:ahLst/>
              <a:cxnLst>
                <a:cxn ang="T3">
                  <a:pos x="0" y="T0"/>
                </a:cxn>
                <a:cxn ang="T4">
                  <a:pos x="0" y="T1"/>
                </a:cxn>
                <a:cxn ang="T5">
                  <a:pos x="0" y="T2"/>
                </a:cxn>
              </a:cxnLst>
              <a:rect l="0" t="T6" r="0" b="T7"/>
              <a:pathLst>
                <a:path h="141">
                  <a:moveTo>
                    <a:pt x="0" y="141"/>
                  </a:moveTo>
                  <a:lnTo>
                    <a:pt x="0" y="0"/>
                  </a:lnTo>
                  <a:lnTo>
                    <a:pt x="0" y="141"/>
                  </a:lnTo>
                  <a:close/>
                </a:path>
              </a:pathLst>
            </a:custGeom>
            <a:noFill/>
            <a:ln w="0">
              <a:solidFill>
                <a:srgbClr val="000000"/>
              </a:solidFill>
              <a:round/>
              <a:headEnd/>
              <a:tailEnd/>
            </a:ln>
          </p:spPr>
          <p:txBody>
            <a:bodyPr/>
            <a:lstStyle/>
            <a:p>
              <a:endParaRPr lang="en-US"/>
            </a:p>
          </p:txBody>
        </p:sp>
        <p:sp>
          <p:nvSpPr>
            <p:cNvPr id="405" name="Freeform 402"/>
            <p:cNvSpPr>
              <a:spLocks/>
            </p:cNvSpPr>
            <p:nvPr/>
          </p:nvSpPr>
          <p:spPr bwMode="auto">
            <a:xfrm>
              <a:off x="2943" y="2063"/>
              <a:ext cx="0" cy="141"/>
            </a:xfrm>
            <a:custGeom>
              <a:avLst/>
              <a:gdLst>
                <a:gd name="T0" fmla="*/ 141 h 141"/>
                <a:gd name="T1" fmla="*/ 0 h 141"/>
                <a:gd name="T2" fmla="*/ 141 h 141"/>
                <a:gd name="T3" fmla="*/ 0 60000 65536"/>
                <a:gd name="T4" fmla="*/ 0 60000 65536"/>
                <a:gd name="T5" fmla="*/ 0 60000 65536"/>
                <a:gd name="T6" fmla="*/ 0 h 141"/>
                <a:gd name="T7" fmla="*/ 141 h 141"/>
              </a:gdLst>
              <a:ahLst/>
              <a:cxnLst>
                <a:cxn ang="T3">
                  <a:pos x="0" y="T0"/>
                </a:cxn>
                <a:cxn ang="T4">
                  <a:pos x="0" y="T1"/>
                </a:cxn>
                <a:cxn ang="T5">
                  <a:pos x="0" y="T2"/>
                </a:cxn>
              </a:cxnLst>
              <a:rect l="0" t="T6" r="0" b="T7"/>
              <a:pathLst>
                <a:path h="141">
                  <a:moveTo>
                    <a:pt x="0" y="141"/>
                  </a:moveTo>
                  <a:lnTo>
                    <a:pt x="0" y="0"/>
                  </a:lnTo>
                  <a:lnTo>
                    <a:pt x="0" y="141"/>
                  </a:lnTo>
                  <a:close/>
                </a:path>
              </a:pathLst>
            </a:custGeom>
            <a:noFill/>
            <a:ln w="0">
              <a:solidFill>
                <a:srgbClr val="000000"/>
              </a:solidFill>
              <a:round/>
              <a:headEnd/>
              <a:tailEnd/>
            </a:ln>
          </p:spPr>
          <p:txBody>
            <a:bodyPr/>
            <a:lstStyle/>
            <a:p>
              <a:endParaRPr lang="en-US"/>
            </a:p>
          </p:txBody>
        </p:sp>
        <p:sp>
          <p:nvSpPr>
            <p:cNvPr id="406" name="Freeform 403"/>
            <p:cNvSpPr>
              <a:spLocks/>
            </p:cNvSpPr>
            <p:nvPr/>
          </p:nvSpPr>
          <p:spPr bwMode="auto">
            <a:xfrm>
              <a:off x="2651" y="2239"/>
              <a:ext cx="6" cy="6"/>
            </a:xfrm>
            <a:custGeom>
              <a:avLst/>
              <a:gdLst>
                <a:gd name="T0" fmla="*/ 0 w 6"/>
                <a:gd name="T1" fmla="*/ 0 h 6"/>
                <a:gd name="T2" fmla="*/ 0 w 6"/>
                <a:gd name="T3" fmla="*/ 6 h 6"/>
                <a:gd name="T4" fmla="*/ 6 w 6"/>
                <a:gd name="T5" fmla="*/ 6 h 6"/>
                <a:gd name="T6" fmla="*/ 6 w 6"/>
                <a:gd name="T7" fmla="*/ 0 h 6"/>
                <a:gd name="T8" fmla="*/ 0 w 6"/>
                <a:gd name="T9" fmla="*/ 0 h 6"/>
                <a:gd name="T10" fmla="*/ 0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0" y="0"/>
                  </a:moveTo>
                  <a:lnTo>
                    <a:pt x="0" y="6"/>
                  </a:lnTo>
                  <a:lnTo>
                    <a:pt x="6" y="6"/>
                  </a:lnTo>
                  <a:lnTo>
                    <a:pt x="6" y="0"/>
                  </a:lnTo>
                  <a:lnTo>
                    <a:pt x="0" y="0"/>
                  </a:lnTo>
                  <a:close/>
                </a:path>
              </a:pathLst>
            </a:custGeom>
            <a:solidFill>
              <a:srgbClr val="FFFFFF"/>
            </a:solidFill>
            <a:ln w="9525">
              <a:noFill/>
              <a:round/>
              <a:headEnd/>
              <a:tailEnd/>
            </a:ln>
          </p:spPr>
          <p:txBody>
            <a:bodyPr/>
            <a:lstStyle/>
            <a:p>
              <a:endParaRPr lang="en-US"/>
            </a:p>
          </p:txBody>
        </p:sp>
        <p:sp>
          <p:nvSpPr>
            <p:cNvPr id="407" name="Freeform 404"/>
            <p:cNvSpPr>
              <a:spLocks/>
            </p:cNvSpPr>
            <p:nvPr/>
          </p:nvSpPr>
          <p:spPr bwMode="auto">
            <a:xfrm>
              <a:off x="2878" y="2226"/>
              <a:ext cx="7" cy="7"/>
            </a:xfrm>
            <a:custGeom>
              <a:avLst/>
              <a:gdLst>
                <a:gd name="T0" fmla="*/ 0 w 7"/>
                <a:gd name="T1" fmla="*/ 0 h 7"/>
                <a:gd name="T2" fmla="*/ 0 w 7"/>
                <a:gd name="T3" fmla="*/ 7 h 7"/>
                <a:gd name="T4" fmla="*/ 7 w 7"/>
                <a:gd name="T5" fmla="*/ 7 h 7"/>
                <a:gd name="T6" fmla="*/ 7 w 7"/>
                <a:gd name="T7" fmla="*/ 0 h 7"/>
                <a:gd name="T8" fmla="*/ 0 w 7"/>
                <a:gd name="T9" fmla="*/ 0 h 7"/>
                <a:gd name="T10" fmla="*/ 0 w 7"/>
                <a:gd name="T11" fmla="*/ 0 h 7"/>
                <a:gd name="T12" fmla="*/ 0 60000 65536"/>
                <a:gd name="T13" fmla="*/ 0 60000 65536"/>
                <a:gd name="T14" fmla="*/ 0 60000 65536"/>
                <a:gd name="T15" fmla="*/ 0 60000 65536"/>
                <a:gd name="T16" fmla="*/ 0 60000 65536"/>
                <a:gd name="T17" fmla="*/ 0 60000 65536"/>
                <a:gd name="T18" fmla="*/ 0 w 7"/>
                <a:gd name="T19" fmla="*/ 0 h 7"/>
                <a:gd name="T20" fmla="*/ 7 w 7"/>
                <a:gd name="T21" fmla="*/ 7 h 7"/>
              </a:gdLst>
              <a:ahLst/>
              <a:cxnLst>
                <a:cxn ang="T12">
                  <a:pos x="T0" y="T1"/>
                </a:cxn>
                <a:cxn ang="T13">
                  <a:pos x="T2" y="T3"/>
                </a:cxn>
                <a:cxn ang="T14">
                  <a:pos x="T4" y="T5"/>
                </a:cxn>
                <a:cxn ang="T15">
                  <a:pos x="T6" y="T7"/>
                </a:cxn>
                <a:cxn ang="T16">
                  <a:pos x="T8" y="T9"/>
                </a:cxn>
                <a:cxn ang="T17">
                  <a:pos x="T10" y="T11"/>
                </a:cxn>
              </a:cxnLst>
              <a:rect l="T18" t="T19" r="T20" b="T21"/>
              <a:pathLst>
                <a:path w="7" h="7">
                  <a:moveTo>
                    <a:pt x="0" y="0"/>
                  </a:moveTo>
                  <a:lnTo>
                    <a:pt x="0" y="7"/>
                  </a:lnTo>
                  <a:lnTo>
                    <a:pt x="7" y="7"/>
                  </a:lnTo>
                  <a:lnTo>
                    <a:pt x="7" y="0"/>
                  </a:lnTo>
                  <a:lnTo>
                    <a:pt x="0" y="0"/>
                  </a:lnTo>
                  <a:close/>
                </a:path>
              </a:pathLst>
            </a:custGeom>
            <a:solidFill>
              <a:srgbClr val="FFFFFF"/>
            </a:solidFill>
            <a:ln w="9525">
              <a:noFill/>
              <a:round/>
              <a:headEnd/>
              <a:tailEnd/>
            </a:ln>
          </p:spPr>
          <p:txBody>
            <a:bodyPr/>
            <a:lstStyle/>
            <a:p>
              <a:endParaRPr lang="en-US"/>
            </a:p>
          </p:txBody>
        </p:sp>
        <p:sp>
          <p:nvSpPr>
            <p:cNvPr id="408" name="Freeform 405"/>
            <p:cNvSpPr>
              <a:spLocks/>
            </p:cNvSpPr>
            <p:nvPr/>
          </p:nvSpPr>
          <p:spPr bwMode="auto">
            <a:xfrm>
              <a:off x="2843" y="2226"/>
              <a:ext cx="6" cy="7"/>
            </a:xfrm>
            <a:custGeom>
              <a:avLst/>
              <a:gdLst>
                <a:gd name="T0" fmla="*/ 0 w 6"/>
                <a:gd name="T1" fmla="*/ 0 h 7"/>
                <a:gd name="T2" fmla="*/ 0 w 6"/>
                <a:gd name="T3" fmla="*/ 7 h 7"/>
                <a:gd name="T4" fmla="*/ 6 w 6"/>
                <a:gd name="T5" fmla="*/ 7 h 7"/>
                <a:gd name="T6" fmla="*/ 6 w 6"/>
                <a:gd name="T7" fmla="*/ 0 h 7"/>
                <a:gd name="T8" fmla="*/ 0 w 6"/>
                <a:gd name="T9" fmla="*/ 0 h 7"/>
                <a:gd name="T10" fmla="*/ 0 w 6"/>
                <a:gd name="T11" fmla="*/ 0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0" y="0"/>
                  </a:moveTo>
                  <a:lnTo>
                    <a:pt x="0" y="7"/>
                  </a:lnTo>
                  <a:lnTo>
                    <a:pt x="6" y="7"/>
                  </a:lnTo>
                  <a:lnTo>
                    <a:pt x="6" y="0"/>
                  </a:lnTo>
                  <a:lnTo>
                    <a:pt x="0" y="0"/>
                  </a:lnTo>
                  <a:close/>
                </a:path>
              </a:pathLst>
            </a:custGeom>
            <a:solidFill>
              <a:srgbClr val="FFFFFF"/>
            </a:solidFill>
            <a:ln w="9525">
              <a:noFill/>
              <a:round/>
              <a:headEnd/>
              <a:tailEnd/>
            </a:ln>
          </p:spPr>
          <p:txBody>
            <a:bodyPr/>
            <a:lstStyle/>
            <a:p>
              <a:endParaRPr lang="en-US"/>
            </a:p>
          </p:txBody>
        </p:sp>
        <p:sp>
          <p:nvSpPr>
            <p:cNvPr id="409" name="Freeform 406"/>
            <p:cNvSpPr>
              <a:spLocks/>
            </p:cNvSpPr>
            <p:nvPr/>
          </p:nvSpPr>
          <p:spPr bwMode="auto">
            <a:xfrm>
              <a:off x="2687" y="2239"/>
              <a:ext cx="6" cy="6"/>
            </a:xfrm>
            <a:custGeom>
              <a:avLst/>
              <a:gdLst>
                <a:gd name="T0" fmla="*/ 0 w 6"/>
                <a:gd name="T1" fmla="*/ 0 h 6"/>
                <a:gd name="T2" fmla="*/ 0 w 6"/>
                <a:gd name="T3" fmla="*/ 6 h 6"/>
                <a:gd name="T4" fmla="*/ 6 w 6"/>
                <a:gd name="T5" fmla="*/ 6 h 6"/>
                <a:gd name="T6" fmla="*/ 6 w 6"/>
                <a:gd name="T7" fmla="*/ 0 h 6"/>
                <a:gd name="T8" fmla="*/ 0 w 6"/>
                <a:gd name="T9" fmla="*/ 0 h 6"/>
                <a:gd name="T10" fmla="*/ 0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0" y="0"/>
                  </a:moveTo>
                  <a:lnTo>
                    <a:pt x="0" y="6"/>
                  </a:lnTo>
                  <a:lnTo>
                    <a:pt x="6" y="6"/>
                  </a:lnTo>
                  <a:lnTo>
                    <a:pt x="6" y="0"/>
                  </a:lnTo>
                  <a:lnTo>
                    <a:pt x="0" y="0"/>
                  </a:lnTo>
                  <a:close/>
                </a:path>
              </a:pathLst>
            </a:custGeom>
            <a:solidFill>
              <a:srgbClr val="FFFFFF"/>
            </a:solidFill>
            <a:ln w="9525">
              <a:noFill/>
              <a:round/>
              <a:headEnd/>
              <a:tailEnd/>
            </a:ln>
          </p:spPr>
          <p:txBody>
            <a:bodyPr/>
            <a:lstStyle/>
            <a:p>
              <a:endParaRPr lang="en-US"/>
            </a:p>
          </p:txBody>
        </p:sp>
      </p:grpSp>
      <p:grpSp>
        <p:nvGrpSpPr>
          <p:cNvPr id="5" name="Group 608"/>
          <p:cNvGrpSpPr>
            <a:grpSpLocks/>
          </p:cNvGrpSpPr>
          <p:nvPr/>
        </p:nvGrpSpPr>
        <p:grpSpPr bwMode="auto">
          <a:xfrm>
            <a:off x="4205288" y="2449652"/>
            <a:ext cx="1239837" cy="993775"/>
            <a:chOff x="2668" y="1648"/>
            <a:chExt cx="781" cy="626"/>
          </a:xfrm>
        </p:grpSpPr>
        <p:sp>
          <p:nvSpPr>
            <p:cNvPr id="411" name="Freeform 408"/>
            <p:cNvSpPr>
              <a:spLocks noEditPoints="1"/>
            </p:cNvSpPr>
            <p:nvPr/>
          </p:nvSpPr>
          <p:spPr bwMode="auto">
            <a:xfrm>
              <a:off x="2671" y="2204"/>
              <a:ext cx="194" cy="70"/>
            </a:xfrm>
            <a:custGeom>
              <a:avLst/>
              <a:gdLst>
                <a:gd name="T0" fmla="*/ 194 w 194"/>
                <a:gd name="T1" fmla="*/ 17 h 70"/>
                <a:gd name="T2" fmla="*/ 193 w 194"/>
                <a:gd name="T3" fmla="*/ 17 h 70"/>
                <a:gd name="T4" fmla="*/ 193 w 194"/>
                <a:gd name="T5" fmla="*/ 0 h 70"/>
                <a:gd name="T6" fmla="*/ 194 w 194"/>
                <a:gd name="T7" fmla="*/ 0 h 70"/>
                <a:gd name="T8" fmla="*/ 194 w 194"/>
                <a:gd name="T9" fmla="*/ 42 h 70"/>
                <a:gd name="T10" fmla="*/ 193 w 194"/>
                <a:gd name="T11" fmla="*/ 42 h 70"/>
                <a:gd name="T12" fmla="*/ 193 w 194"/>
                <a:gd name="T13" fmla="*/ 26 h 70"/>
                <a:gd name="T14" fmla="*/ 194 w 194"/>
                <a:gd name="T15" fmla="*/ 26 h 70"/>
                <a:gd name="T16" fmla="*/ 194 w 194"/>
                <a:gd name="T17" fmla="*/ 67 h 70"/>
                <a:gd name="T18" fmla="*/ 193 w 194"/>
                <a:gd name="T19" fmla="*/ 67 h 70"/>
                <a:gd name="T20" fmla="*/ 193 w 194"/>
                <a:gd name="T21" fmla="*/ 51 h 70"/>
                <a:gd name="T22" fmla="*/ 194 w 194"/>
                <a:gd name="T23" fmla="*/ 51 h 70"/>
                <a:gd name="T24" fmla="*/ 171 w 194"/>
                <a:gd name="T25" fmla="*/ 70 h 70"/>
                <a:gd name="T26" fmla="*/ 171 w 194"/>
                <a:gd name="T27" fmla="*/ 69 h 70"/>
                <a:gd name="T28" fmla="*/ 187 w 194"/>
                <a:gd name="T29" fmla="*/ 70 h 70"/>
                <a:gd name="T30" fmla="*/ 187 w 194"/>
                <a:gd name="T31" fmla="*/ 70 h 70"/>
                <a:gd name="T32" fmla="*/ 146 w 194"/>
                <a:gd name="T33" fmla="*/ 70 h 70"/>
                <a:gd name="T34" fmla="*/ 146 w 194"/>
                <a:gd name="T35" fmla="*/ 69 h 70"/>
                <a:gd name="T36" fmla="*/ 162 w 194"/>
                <a:gd name="T37" fmla="*/ 70 h 70"/>
                <a:gd name="T38" fmla="*/ 162 w 194"/>
                <a:gd name="T39" fmla="*/ 70 h 70"/>
                <a:gd name="T40" fmla="*/ 121 w 194"/>
                <a:gd name="T41" fmla="*/ 70 h 70"/>
                <a:gd name="T42" fmla="*/ 121 w 194"/>
                <a:gd name="T43" fmla="*/ 69 h 70"/>
                <a:gd name="T44" fmla="*/ 137 w 194"/>
                <a:gd name="T45" fmla="*/ 70 h 70"/>
                <a:gd name="T46" fmla="*/ 136 w 194"/>
                <a:gd name="T47" fmla="*/ 70 h 70"/>
                <a:gd name="T48" fmla="*/ 95 w 194"/>
                <a:gd name="T49" fmla="*/ 70 h 70"/>
                <a:gd name="T50" fmla="*/ 95 w 194"/>
                <a:gd name="T51" fmla="*/ 69 h 70"/>
                <a:gd name="T52" fmla="*/ 112 w 194"/>
                <a:gd name="T53" fmla="*/ 70 h 70"/>
                <a:gd name="T54" fmla="*/ 111 w 194"/>
                <a:gd name="T55" fmla="*/ 70 h 70"/>
                <a:gd name="T56" fmla="*/ 70 w 194"/>
                <a:gd name="T57" fmla="*/ 70 h 70"/>
                <a:gd name="T58" fmla="*/ 70 w 194"/>
                <a:gd name="T59" fmla="*/ 69 h 70"/>
                <a:gd name="T60" fmla="*/ 86 w 194"/>
                <a:gd name="T61" fmla="*/ 70 h 70"/>
                <a:gd name="T62" fmla="*/ 86 w 194"/>
                <a:gd name="T63" fmla="*/ 70 h 70"/>
                <a:gd name="T64" fmla="*/ 45 w 194"/>
                <a:gd name="T65" fmla="*/ 70 h 70"/>
                <a:gd name="T66" fmla="*/ 45 w 194"/>
                <a:gd name="T67" fmla="*/ 69 h 70"/>
                <a:gd name="T68" fmla="*/ 61 w 194"/>
                <a:gd name="T69" fmla="*/ 70 h 70"/>
                <a:gd name="T70" fmla="*/ 60 w 194"/>
                <a:gd name="T71" fmla="*/ 70 h 70"/>
                <a:gd name="T72" fmla="*/ 20 w 194"/>
                <a:gd name="T73" fmla="*/ 70 h 70"/>
                <a:gd name="T74" fmla="*/ 20 w 194"/>
                <a:gd name="T75" fmla="*/ 69 h 70"/>
                <a:gd name="T76" fmla="*/ 36 w 194"/>
                <a:gd name="T77" fmla="*/ 70 h 70"/>
                <a:gd name="T78" fmla="*/ 35 w 194"/>
                <a:gd name="T79" fmla="*/ 70 h 70"/>
                <a:gd name="T80" fmla="*/ 0 w 194"/>
                <a:gd name="T81" fmla="*/ 70 h 70"/>
                <a:gd name="T82" fmla="*/ 0 w 194"/>
                <a:gd name="T83" fmla="*/ 64 h 70"/>
                <a:gd name="T84" fmla="*/ 1 w 194"/>
                <a:gd name="T85" fmla="*/ 64 h 70"/>
                <a:gd name="T86" fmla="*/ 0 w 194"/>
                <a:gd name="T87" fmla="*/ 69 h 70"/>
                <a:gd name="T88" fmla="*/ 11 w 194"/>
                <a:gd name="T89" fmla="*/ 70 h 70"/>
                <a:gd name="T90" fmla="*/ 10 w 194"/>
                <a:gd name="T91" fmla="*/ 70 h 70"/>
                <a:gd name="T92" fmla="*/ 0 w 194"/>
                <a:gd name="T93" fmla="*/ 39 h 70"/>
                <a:gd name="T94" fmla="*/ 1 w 194"/>
                <a:gd name="T95" fmla="*/ 39 h 70"/>
                <a:gd name="T96" fmla="*/ 0 w 194"/>
                <a:gd name="T97" fmla="*/ 55 h 70"/>
                <a:gd name="T98" fmla="*/ 0 w 194"/>
                <a:gd name="T99" fmla="*/ 54 h 70"/>
                <a:gd name="T100" fmla="*/ 0 w 194"/>
                <a:gd name="T101" fmla="*/ 13 h 70"/>
                <a:gd name="T102" fmla="*/ 1 w 194"/>
                <a:gd name="T103" fmla="*/ 13 h 70"/>
                <a:gd name="T104" fmla="*/ 0 w 194"/>
                <a:gd name="T105" fmla="*/ 30 h 70"/>
                <a:gd name="T106" fmla="*/ 0 w 194"/>
                <a:gd name="T107" fmla="*/ 29 h 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4"/>
                <a:gd name="T163" fmla="*/ 0 h 70"/>
                <a:gd name="T164" fmla="*/ 194 w 194"/>
                <a:gd name="T165" fmla="*/ 70 h 7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4" h="70">
                  <a:moveTo>
                    <a:pt x="194" y="0"/>
                  </a:moveTo>
                  <a:lnTo>
                    <a:pt x="194" y="17"/>
                  </a:lnTo>
                  <a:lnTo>
                    <a:pt x="193" y="17"/>
                  </a:lnTo>
                  <a:lnTo>
                    <a:pt x="193" y="0"/>
                  </a:lnTo>
                  <a:lnTo>
                    <a:pt x="194" y="0"/>
                  </a:lnTo>
                  <a:close/>
                  <a:moveTo>
                    <a:pt x="194" y="26"/>
                  </a:moveTo>
                  <a:lnTo>
                    <a:pt x="194" y="42"/>
                  </a:lnTo>
                  <a:lnTo>
                    <a:pt x="193" y="42"/>
                  </a:lnTo>
                  <a:lnTo>
                    <a:pt x="193" y="26"/>
                  </a:lnTo>
                  <a:lnTo>
                    <a:pt x="194" y="26"/>
                  </a:lnTo>
                  <a:close/>
                  <a:moveTo>
                    <a:pt x="194" y="51"/>
                  </a:moveTo>
                  <a:lnTo>
                    <a:pt x="194" y="67"/>
                  </a:lnTo>
                  <a:lnTo>
                    <a:pt x="193" y="67"/>
                  </a:lnTo>
                  <a:lnTo>
                    <a:pt x="193" y="51"/>
                  </a:lnTo>
                  <a:lnTo>
                    <a:pt x="194" y="51"/>
                  </a:lnTo>
                  <a:close/>
                  <a:moveTo>
                    <a:pt x="187" y="70"/>
                  </a:moveTo>
                  <a:lnTo>
                    <a:pt x="171" y="70"/>
                  </a:lnTo>
                  <a:lnTo>
                    <a:pt x="171" y="69"/>
                  </a:lnTo>
                  <a:lnTo>
                    <a:pt x="187" y="69"/>
                  </a:lnTo>
                  <a:lnTo>
                    <a:pt x="187" y="70"/>
                  </a:lnTo>
                  <a:close/>
                  <a:moveTo>
                    <a:pt x="162" y="70"/>
                  </a:moveTo>
                  <a:lnTo>
                    <a:pt x="146" y="70"/>
                  </a:lnTo>
                  <a:lnTo>
                    <a:pt x="145" y="70"/>
                  </a:lnTo>
                  <a:lnTo>
                    <a:pt x="146" y="69"/>
                  </a:lnTo>
                  <a:lnTo>
                    <a:pt x="162" y="69"/>
                  </a:lnTo>
                  <a:lnTo>
                    <a:pt x="162" y="70"/>
                  </a:lnTo>
                  <a:close/>
                  <a:moveTo>
                    <a:pt x="136" y="70"/>
                  </a:moveTo>
                  <a:lnTo>
                    <a:pt x="121" y="70"/>
                  </a:lnTo>
                  <a:lnTo>
                    <a:pt x="120" y="70"/>
                  </a:lnTo>
                  <a:lnTo>
                    <a:pt x="121" y="69"/>
                  </a:lnTo>
                  <a:lnTo>
                    <a:pt x="136" y="69"/>
                  </a:lnTo>
                  <a:lnTo>
                    <a:pt x="137" y="70"/>
                  </a:lnTo>
                  <a:lnTo>
                    <a:pt x="136" y="70"/>
                  </a:lnTo>
                  <a:close/>
                  <a:moveTo>
                    <a:pt x="111" y="70"/>
                  </a:moveTo>
                  <a:lnTo>
                    <a:pt x="95" y="70"/>
                  </a:lnTo>
                  <a:lnTo>
                    <a:pt x="95" y="69"/>
                  </a:lnTo>
                  <a:lnTo>
                    <a:pt x="111" y="69"/>
                  </a:lnTo>
                  <a:lnTo>
                    <a:pt x="112" y="70"/>
                  </a:lnTo>
                  <a:lnTo>
                    <a:pt x="111" y="70"/>
                  </a:lnTo>
                  <a:close/>
                  <a:moveTo>
                    <a:pt x="86" y="70"/>
                  </a:moveTo>
                  <a:lnTo>
                    <a:pt x="70" y="70"/>
                  </a:lnTo>
                  <a:lnTo>
                    <a:pt x="69" y="70"/>
                  </a:lnTo>
                  <a:lnTo>
                    <a:pt x="70" y="69"/>
                  </a:lnTo>
                  <a:lnTo>
                    <a:pt x="86" y="69"/>
                  </a:lnTo>
                  <a:lnTo>
                    <a:pt x="86" y="70"/>
                  </a:lnTo>
                  <a:close/>
                  <a:moveTo>
                    <a:pt x="60" y="70"/>
                  </a:moveTo>
                  <a:lnTo>
                    <a:pt x="45" y="70"/>
                  </a:lnTo>
                  <a:lnTo>
                    <a:pt x="44" y="70"/>
                  </a:lnTo>
                  <a:lnTo>
                    <a:pt x="45" y="69"/>
                  </a:lnTo>
                  <a:lnTo>
                    <a:pt x="60" y="69"/>
                  </a:lnTo>
                  <a:lnTo>
                    <a:pt x="61" y="70"/>
                  </a:lnTo>
                  <a:lnTo>
                    <a:pt x="60" y="70"/>
                  </a:lnTo>
                  <a:close/>
                  <a:moveTo>
                    <a:pt x="35" y="70"/>
                  </a:moveTo>
                  <a:lnTo>
                    <a:pt x="20" y="70"/>
                  </a:lnTo>
                  <a:lnTo>
                    <a:pt x="19" y="70"/>
                  </a:lnTo>
                  <a:lnTo>
                    <a:pt x="20" y="69"/>
                  </a:lnTo>
                  <a:lnTo>
                    <a:pt x="35" y="69"/>
                  </a:lnTo>
                  <a:lnTo>
                    <a:pt x="36" y="70"/>
                  </a:lnTo>
                  <a:lnTo>
                    <a:pt x="35" y="70"/>
                  </a:lnTo>
                  <a:close/>
                  <a:moveTo>
                    <a:pt x="10" y="70"/>
                  </a:moveTo>
                  <a:lnTo>
                    <a:pt x="0" y="70"/>
                  </a:lnTo>
                  <a:lnTo>
                    <a:pt x="0" y="64"/>
                  </a:lnTo>
                  <a:lnTo>
                    <a:pt x="0" y="63"/>
                  </a:lnTo>
                  <a:lnTo>
                    <a:pt x="1" y="64"/>
                  </a:lnTo>
                  <a:lnTo>
                    <a:pt x="1" y="70"/>
                  </a:lnTo>
                  <a:lnTo>
                    <a:pt x="0" y="69"/>
                  </a:lnTo>
                  <a:lnTo>
                    <a:pt x="10" y="69"/>
                  </a:lnTo>
                  <a:lnTo>
                    <a:pt x="11" y="70"/>
                  </a:lnTo>
                  <a:lnTo>
                    <a:pt x="10" y="70"/>
                  </a:lnTo>
                  <a:close/>
                  <a:moveTo>
                    <a:pt x="0" y="54"/>
                  </a:moveTo>
                  <a:lnTo>
                    <a:pt x="0" y="39"/>
                  </a:lnTo>
                  <a:lnTo>
                    <a:pt x="0" y="38"/>
                  </a:lnTo>
                  <a:lnTo>
                    <a:pt x="1" y="39"/>
                  </a:lnTo>
                  <a:lnTo>
                    <a:pt x="1" y="54"/>
                  </a:lnTo>
                  <a:lnTo>
                    <a:pt x="0" y="55"/>
                  </a:lnTo>
                  <a:lnTo>
                    <a:pt x="0" y="54"/>
                  </a:lnTo>
                  <a:close/>
                  <a:moveTo>
                    <a:pt x="0" y="29"/>
                  </a:moveTo>
                  <a:lnTo>
                    <a:pt x="0" y="13"/>
                  </a:lnTo>
                  <a:lnTo>
                    <a:pt x="1" y="13"/>
                  </a:lnTo>
                  <a:lnTo>
                    <a:pt x="1" y="29"/>
                  </a:lnTo>
                  <a:lnTo>
                    <a:pt x="0" y="30"/>
                  </a:lnTo>
                  <a:lnTo>
                    <a:pt x="0" y="29"/>
                  </a:lnTo>
                  <a:close/>
                </a:path>
              </a:pathLst>
            </a:custGeom>
            <a:solidFill>
              <a:srgbClr val="000000"/>
            </a:solidFill>
            <a:ln w="9525">
              <a:noFill/>
              <a:round/>
              <a:headEnd/>
              <a:tailEnd/>
            </a:ln>
          </p:spPr>
          <p:txBody>
            <a:bodyPr/>
            <a:lstStyle/>
            <a:p>
              <a:endParaRPr lang="en-US"/>
            </a:p>
          </p:txBody>
        </p:sp>
        <p:sp>
          <p:nvSpPr>
            <p:cNvPr id="412" name="Freeform 409"/>
            <p:cNvSpPr>
              <a:spLocks/>
            </p:cNvSpPr>
            <p:nvPr/>
          </p:nvSpPr>
          <p:spPr bwMode="auto">
            <a:xfrm>
              <a:off x="2864" y="2204"/>
              <a:ext cx="1" cy="17"/>
            </a:xfrm>
            <a:custGeom>
              <a:avLst/>
              <a:gdLst>
                <a:gd name="T0" fmla="*/ 1 w 1"/>
                <a:gd name="T1" fmla="*/ 0 h 17"/>
                <a:gd name="T2" fmla="*/ 1 w 1"/>
                <a:gd name="T3" fmla="*/ 17 h 17"/>
                <a:gd name="T4" fmla="*/ 0 w 1"/>
                <a:gd name="T5" fmla="*/ 17 h 17"/>
                <a:gd name="T6" fmla="*/ 0 w 1"/>
                <a:gd name="T7" fmla="*/ 17 h 17"/>
                <a:gd name="T8" fmla="*/ 0 w 1"/>
                <a:gd name="T9" fmla="*/ 0 h 17"/>
                <a:gd name="T10" fmla="*/ 0 w 1"/>
                <a:gd name="T11" fmla="*/ 0 h 17"/>
                <a:gd name="T12" fmla="*/ 1 w 1"/>
                <a:gd name="T13" fmla="*/ 0 h 17"/>
                <a:gd name="T14" fmla="*/ 1 w 1"/>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7"/>
                <a:gd name="T26" fmla="*/ 1 w 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7">
                  <a:moveTo>
                    <a:pt x="1" y="0"/>
                  </a:moveTo>
                  <a:lnTo>
                    <a:pt x="1" y="17"/>
                  </a:lnTo>
                  <a:lnTo>
                    <a:pt x="0" y="17"/>
                  </a:lnTo>
                  <a:lnTo>
                    <a:pt x="0" y="0"/>
                  </a:lnTo>
                  <a:lnTo>
                    <a:pt x="1" y="0"/>
                  </a:lnTo>
                </a:path>
              </a:pathLst>
            </a:custGeom>
            <a:noFill/>
            <a:ln w="1588">
              <a:solidFill>
                <a:srgbClr val="000000"/>
              </a:solidFill>
              <a:round/>
              <a:headEnd/>
              <a:tailEnd/>
            </a:ln>
          </p:spPr>
          <p:txBody>
            <a:bodyPr/>
            <a:lstStyle/>
            <a:p>
              <a:endParaRPr lang="en-US"/>
            </a:p>
          </p:txBody>
        </p:sp>
        <p:sp>
          <p:nvSpPr>
            <p:cNvPr id="413" name="Freeform 410"/>
            <p:cNvSpPr>
              <a:spLocks/>
            </p:cNvSpPr>
            <p:nvPr/>
          </p:nvSpPr>
          <p:spPr bwMode="auto">
            <a:xfrm>
              <a:off x="2864" y="2230"/>
              <a:ext cx="1" cy="16"/>
            </a:xfrm>
            <a:custGeom>
              <a:avLst/>
              <a:gdLst>
                <a:gd name="T0" fmla="*/ 1 w 1"/>
                <a:gd name="T1" fmla="*/ 0 h 16"/>
                <a:gd name="T2" fmla="*/ 1 w 1"/>
                <a:gd name="T3" fmla="*/ 16 h 16"/>
                <a:gd name="T4" fmla="*/ 0 w 1"/>
                <a:gd name="T5" fmla="*/ 16 h 16"/>
                <a:gd name="T6" fmla="*/ 0 w 1"/>
                <a:gd name="T7" fmla="*/ 16 h 16"/>
                <a:gd name="T8" fmla="*/ 0 w 1"/>
                <a:gd name="T9" fmla="*/ 0 h 16"/>
                <a:gd name="T10" fmla="*/ 0 w 1"/>
                <a:gd name="T11" fmla="*/ 0 h 16"/>
                <a:gd name="T12" fmla="*/ 1 w 1"/>
                <a:gd name="T13" fmla="*/ 0 h 16"/>
                <a:gd name="T14" fmla="*/ 1 w 1"/>
                <a:gd name="T15" fmla="*/ 0 h 16"/>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6"/>
                <a:gd name="T26" fmla="*/ 1 w 1"/>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6">
                  <a:moveTo>
                    <a:pt x="1" y="0"/>
                  </a:moveTo>
                  <a:lnTo>
                    <a:pt x="1" y="16"/>
                  </a:lnTo>
                  <a:lnTo>
                    <a:pt x="0" y="16"/>
                  </a:lnTo>
                  <a:lnTo>
                    <a:pt x="0" y="0"/>
                  </a:lnTo>
                  <a:lnTo>
                    <a:pt x="1" y="0"/>
                  </a:lnTo>
                </a:path>
              </a:pathLst>
            </a:custGeom>
            <a:noFill/>
            <a:ln w="1588">
              <a:solidFill>
                <a:srgbClr val="000000"/>
              </a:solidFill>
              <a:round/>
              <a:headEnd/>
              <a:tailEnd/>
            </a:ln>
          </p:spPr>
          <p:txBody>
            <a:bodyPr/>
            <a:lstStyle/>
            <a:p>
              <a:endParaRPr lang="en-US"/>
            </a:p>
          </p:txBody>
        </p:sp>
        <p:sp>
          <p:nvSpPr>
            <p:cNvPr id="414" name="Freeform 411"/>
            <p:cNvSpPr>
              <a:spLocks/>
            </p:cNvSpPr>
            <p:nvPr/>
          </p:nvSpPr>
          <p:spPr bwMode="auto">
            <a:xfrm>
              <a:off x="2864" y="2255"/>
              <a:ext cx="1" cy="16"/>
            </a:xfrm>
            <a:custGeom>
              <a:avLst/>
              <a:gdLst>
                <a:gd name="T0" fmla="*/ 1 w 1"/>
                <a:gd name="T1" fmla="*/ 0 h 16"/>
                <a:gd name="T2" fmla="*/ 1 w 1"/>
                <a:gd name="T3" fmla="*/ 16 h 16"/>
                <a:gd name="T4" fmla="*/ 0 w 1"/>
                <a:gd name="T5" fmla="*/ 16 h 16"/>
                <a:gd name="T6" fmla="*/ 0 w 1"/>
                <a:gd name="T7" fmla="*/ 16 h 16"/>
                <a:gd name="T8" fmla="*/ 0 w 1"/>
                <a:gd name="T9" fmla="*/ 0 h 16"/>
                <a:gd name="T10" fmla="*/ 0 w 1"/>
                <a:gd name="T11" fmla="*/ 0 h 16"/>
                <a:gd name="T12" fmla="*/ 1 w 1"/>
                <a:gd name="T13" fmla="*/ 0 h 16"/>
                <a:gd name="T14" fmla="*/ 1 w 1"/>
                <a:gd name="T15" fmla="*/ 0 h 16"/>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6"/>
                <a:gd name="T26" fmla="*/ 1 w 1"/>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6">
                  <a:moveTo>
                    <a:pt x="1" y="0"/>
                  </a:moveTo>
                  <a:lnTo>
                    <a:pt x="1" y="16"/>
                  </a:lnTo>
                  <a:lnTo>
                    <a:pt x="0" y="16"/>
                  </a:lnTo>
                  <a:lnTo>
                    <a:pt x="0" y="0"/>
                  </a:lnTo>
                  <a:lnTo>
                    <a:pt x="1" y="0"/>
                  </a:lnTo>
                </a:path>
              </a:pathLst>
            </a:custGeom>
            <a:noFill/>
            <a:ln w="1588">
              <a:solidFill>
                <a:srgbClr val="000000"/>
              </a:solidFill>
              <a:round/>
              <a:headEnd/>
              <a:tailEnd/>
            </a:ln>
          </p:spPr>
          <p:txBody>
            <a:bodyPr/>
            <a:lstStyle/>
            <a:p>
              <a:endParaRPr lang="en-US"/>
            </a:p>
          </p:txBody>
        </p:sp>
        <p:sp>
          <p:nvSpPr>
            <p:cNvPr id="415" name="Freeform 412"/>
            <p:cNvSpPr>
              <a:spLocks/>
            </p:cNvSpPr>
            <p:nvPr/>
          </p:nvSpPr>
          <p:spPr bwMode="auto">
            <a:xfrm>
              <a:off x="2842" y="2273"/>
              <a:ext cx="16" cy="1"/>
            </a:xfrm>
            <a:custGeom>
              <a:avLst/>
              <a:gdLst>
                <a:gd name="T0" fmla="*/ 16 w 16"/>
                <a:gd name="T1" fmla="*/ 1 h 1"/>
                <a:gd name="T2" fmla="*/ 0 w 16"/>
                <a:gd name="T3" fmla="*/ 1 h 1"/>
                <a:gd name="T4" fmla="*/ 0 w 16"/>
                <a:gd name="T5" fmla="*/ 1 h 1"/>
                <a:gd name="T6" fmla="*/ 0 w 16"/>
                <a:gd name="T7" fmla="*/ 0 h 1"/>
                <a:gd name="T8" fmla="*/ 16 w 16"/>
                <a:gd name="T9" fmla="*/ 0 h 1"/>
                <a:gd name="T10" fmla="*/ 16 w 16"/>
                <a:gd name="T11" fmla="*/ 1 h 1"/>
                <a:gd name="T12" fmla="*/ 16 w 16"/>
                <a:gd name="T13" fmla="*/ 1 h 1"/>
                <a:gd name="T14" fmla="*/ 16 w 16"/>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
                <a:gd name="T26" fmla="*/ 16 w 16"/>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
                  <a:moveTo>
                    <a:pt x="16" y="1"/>
                  </a:moveTo>
                  <a:lnTo>
                    <a:pt x="0" y="1"/>
                  </a:lnTo>
                  <a:lnTo>
                    <a:pt x="0" y="0"/>
                  </a:lnTo>
                  <a:lnTo>
                    <a:pt x="16" y="0"/>
                  </a:lnTo>
                  <a:lnTo>
                    <a:pt x="16" y="1"/>
                  </a:lnTo>
                </a:path>
              </a:pathLst>
            </a:custGeom>
            <a:noFill/>
            <a:ln w="1588">
              <a:solidFill>
                <a:srgbClr val="000000"/>
              </a:solidFill>
              <a:round/>
              <a:headEnd/>
              <a:tailEnd/>
            </a:ln>
          </p:spPr>
          <p:txBody>
            <a:bodyPr/>
            <a:lstStyle/>
            <a:p>
              <a:endParaRPr lang="en-US"/>
            </a:p>
          </p:txBody>
        </p:sp>
        <p:sp>
          <p:nvSpPr>
            <p:cNvPr id="416" name="Freeform 413"/>
            <p:cNvSpPr>
              <a:spLocks/>
            </p:cNvSpPr>
            <p:nvPr/>
          </p:nvSpPr>
          <p:spPr bwMode="auto">
            <a:xfrm>
              <a:off x="2816" y="2273"/>
              <a:ext cx="17" cy="1"/>
            </a:xfrm>
            <a:custGeom>
              <a:avLst/>
              <a:gdLst>
                <a:gd name="T0" fmla="*/ 17 w 17"/>
                <a:gd name="T1" fmla="*/ 1 h 1"/>
                <a:gd name="T2" fmla="*/ 1 w 17"/>
                <a:gd name="T3" fmla="*/ 1 h 1"/>
                <a:gd name="T4" fmla="*/ 0 w 17"/>
                <a:gd name="T5" fmla="*/ 1 h 1"/>
                <a:gd name="T6" fmla="*/ 1 w 17"/>
                <a:gd name="T7" fmla="*/ 0 h 1"/>
                <a:gd name="T8" fmla="*/ 17 w 17"/>
                <a:gd name="T9" fmla="*/ 0 h 1"/>
                <a:gd name="T10" fmla="*/ 17 w 17"/>
                <a:gd name="T11" fmla="*/ 1 h 1"/>
                <a:gd name="T12" fmla="*/ 17 w 17"/>
                <a:gd name="T13" fmla="*/ 1 h 1"/>
                <a:gd name="T14" fmla="*/ 17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7" y="1"/>
                  </a:moveTo>
                  <a:lnTo>
                    <a:pt x="1" y="1"/>
                  </a:lnTo>
                  <a:lnTo>
                    <a:pt x="0" y="1"/>
                  </a:lnTo>
                  <a:lnTo>
                    <a:pt x="1" y="0"/>
                  </a:lnTo>
                  <a:lnTo>
                    <a:pt x="17" y="0"/>
                  </a:lnTo>
                  <a:lnTo>
                    <a:pt x="17" y="1"/>
                  </a:lnTo>
                </a:path>
              </a:pathLst>
            </a:custGeom>
            <a:noFill/>
            <a:ln w="1588">
              <a:solidFill>
                <a:srgbClr val="000000"/>
              </a:solidFill>
              <a:round/>
              <a:headEnd/>
              <a:tailEnd/>
            </a:ln>
          </p:spPr>
          <p:txBody>
            <a:bodyPr/>
            <a:lstStyle/>
            <a:p>
              <a:endParaRPr lang="en-US"/>
            </a:p>
          </p:txBody>
        </p:sp>
        <p:sp>
          <p:nvSpPr>
            <p:cNvPr id="417" name="Freeform 414"/>
            <p:cNvSpPr>
              <a:spLocks/>
            </p:cNvSpPr>
            <p:nvPr/>
          </p:nvSpPr>
          <p:spPr bwMode="auto">
            <a:xfrm>
              <a:off x="2791" y="2273"/>
              <a:ext cx="17" cy="1"/>
            </a:xfrm>
            <a:custGeom>
              <a:avLst/>
              <a:gdLst>
                <a:gd name="T0" fmla="*/ 16 w 17"/>
                <a:gd name="T1" fmla="*/ 1 h 1"/>
                <a:gd name="T2" fmla="*/ 1 w 17"/>
                <a:gd name="T3" fmla="*/ 1 h 1"/>
                <a:gd name="T4" fmla="*/ 0 w 17"/>
                <a:gd name="T5" fmla="*/ 1 h 1"/>
                <a:gd name="T6" fmla="*/ 1 w 17"/>
                <a:gd name="T7" fmla="*/ 0 h 1"/>
                <a:gd name="T8" fmla="*/ 16 w 17"/>
                <a:gd name="T9" fmla="*/ 0 h 1"/>
                <a:gd name="T10" fmla="*/ 17 w 17"/>
                <a:gd name="T11" fmla="*/ 1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1"/>
                  </a:lnTo>
                  <a:lnTo>
                    <a:pt x="1" y="0"/>
                  </a:lnTo>
                  <a:lnTo>
                    <a:pt x="16" y="0"/>
                  </a:lnTo>
                  <a:lnTo>
                    <a:pt x="17" y="1"/>
                  </a:lnTo>
                  <a:lnTo>
                    <a:pt x="16" y="1"/>
                  </a:lnTo>
                </a:path>
              </a:pathLst>
            </a:custGeom>
            <a:noFill/>
            <a:ln w="1588">
              <a:solidFill>
                <a:srgbClr val="000000"/>
              </a:solidFill>
              <a:round/>
              <a:headEnd/>
              <a:tailEnd/>
            </a:ln>
          </p:spPr>
          <p:txBody>
            <a:bodyPr/>
            <a:lstStyle/>
            <a:p>
              <a:endParaRPr lang="en-US"/>
            </a:p>
          </p:txBody>
        </p:sp>
        <p:sp>
          <p:nvSpPr>
            <p:cNvPr id="418" name="Freeform 415"/>
            <p:cNvSpPr>
              <a:spLocks/>
            </p:cNvSpPr>
            <p:nvPr/>
          </p:nvSpPr>
          <p:spPr bwMode="auto">
            <a:xfrm>
              <a:off x="2766" y="2273"/>
              <a:ext cx="17" cy="1"/>
            </a:xfrm>
            <a:custGeom>
              <a:avLst/>
              <a:gdLst>
                <a:gd name="T0" fmla="*/ 16 w 17"/>
                <a:gd name="T1" fmla="*/ 1 h 1"/>
                <a:gd name="T2" fmla="*/ 0 w 17"/>
                <a:gd name="T3" fmla="*/ 1 h 1"/>
                <a:gd name="T4" fmla="*/ 0 w 17"/>
                <a:gd name="T5" fmla="*/ 1 h 1"/>
                <a:gd name="T6" fmla="*/ 0 w 17"/>
                <a:gd name="T7" fmla="*/ 0 h 1"/>
                <a:gd name="T8" fmla="*/ 16 w 17"/>
                <a:gd name="T9" fmla="*/ 0 h 1"/>
                <a:gd name="T10" fmla="*/ 17 w 17"/>
                <a:gd name="T11" fmla="*/ 1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0" y="1"/>
                  </a:lnTo>
                  <a:lnTo>
                    <a:pt x="0" y="0"/>
                  </a:lnTo>
                  <a:lnTo>
                    <a:pt x="16" y="0"/>
                  </a:lnTo>
                  <a:lnTo>
                    <a:pt x="17" y="1"/>
                  </a:lnTo>
                  <a:lnTo>
                    <a:pt x="16" y="1"/>
                  </a:lnTo>
                </a:path>
              </a:pathLst>
            </a:custGeom>
            <a:noFill/>
            <a:ln w="1588">
              <a:solidFill>
                <a:srgbClr val="000000"/>
              </a:solidFill>
              <a:round/>
              <a:headEnd/>
              <a:tailEnd/>
            </a:ln>
          </p:spPr>
          <p:txBody>
            <a:bodyPr/>
            <a:lstStyle/>
            <a:p>
              <a:endParaRPr lang="en-US"/>
            </a:p>
          </p:txBody>
        </p:sp>
        <p:sp>
          <p:nvSpPr>
            <p:cNvPr id="419" name="Freeform 416"/>
            <p:cNvSpPr>
              <a:spLocks/>
            </p:cNvSpPr>
            <p:nvPr/>
          </p:nvSpPr>
          <p:spPr bwMode="auto">
            <a:xfrm>
              <a:off x="2740" y="2273"/>
              <a:ext cx="17" cy="1"/>
            </a:xfrm>
            <a:custGeom>
              <a:avLst/>
              <a:gdLst>
                <a:gd name="T0" fmla="*/ 17 w 17"/>
                <a:gd name="T1" fmla="*/ 1 h 1"/>
                <a:gd name="T2" fmla="*/ 1 w 17"/>
                <a:gd name="T3" fmla="*/ 1 h 1"/>
                <a:gd name="T4" fmla="*/ 0 w 17"/>
                <a:gd name="T5" fmla="*/ 1 h 1"/>
                <a:gd name="T6" fmla="*/ 1 w 17"/>
                <a:gd name="T7" fmla="*/ 0 h 1"/>
                <a:gd name="T8" fmla="*/ 17 w 17"/>
                <a:gd name="T9" fmla="*/ 0 h 1"/>
                <a:gd name="T10" fmla="*/ 17 w 17"/>
                <a:gd name="T11" fmla="*/ 1 h 1"/>
                <a:gd name="T12" fmla="*/ 17 w 17"/>
                <a:gd name="T13" fmla="*/ 1 h 1"/>
                <a:gd name="T14" fmla="*/ 17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7" y="1"/>
                  </a:moveTo>
                  <a:lnTo>
                    <a:pt x="1" y="1"/>
                  </a:lnTo>
                  <a:lnTo>
                    <a:pt x="0" y="1"/>
                  </a:lnTo>
                  <a:lnTo>
                    <a:pt x="1" y="0"/>
                  </a:lnTo>
                  <a:lnTo>
                    <a:pt x="17" y="0"/>
                  </a:lnTo>
                  <a:lnTo>
                    <a:pt x="17" y="1"/>
                  </a:lnTo>
                </a:path>
              </a:pathLst>
            </a:custGeom>
            <a:noFill/>
            <a:ln w="1588">
              <a:solidFill>
                <a:srgbClr val="000000"/>
              </a:solidFill>
              <a:round/>
              <a:headEnd/>
              <a:tailEnd/>
            </a:ln>
          </p:spPr>
          <p:txBody>
            <a:bodyPr/>
            <a:lstStyle/>
            <a:p>
              <a:endParaRPr lang="en-US"/>
            </a:p>
          </p:txBody>
        </p:sp>
        <p:sp>
          <p:nvSpPr>
            <p:cNvPr id="420" name="Freeform 417"/>
            <p:cNvSpPr>
              <a:spLocks/>
            </p:cNvSpPr>
            <p:nvPr/>
          </p:nvSpPr>
          <p:spPr bwMode="auto">
            <a:xfrm>
              <a:off x="2715" y="2273"/>
              <a:ext cx="17" cy="1"/>
            </a:xfrm>
            <a:custGeom>
              <a:avLst/>
              <a:gdLst>
                <a:gd name="T0" fmla="*/ 16 w 17"/>
                <a:gd name="T1" fmla="*/ 1 h 1"/>
                <a:gd name="T2" fmla="*/ 1 w 17"/>
                <a:gd name="T3" fmla="*/ 1 h 1"/>
                <a:gd name="T4" fmla="*/ 0 w 17"/>
                <a:gd name="T5" fmla="*/ 1 h 1"/>
                <a:gd name="T6" fmla="*/ 1 w 17"/>
                <a:gd name="T7" fmla="*/ 0 h 1"/>
                <a:gd name="T8" fmla="*/ 16 w 17"/>
                <a:gd name="T9" fmla="*/ 0 h 1"/>
                <a:gd name="T10" fmla="*/ 17 w 17"/>
                <a:gd name="T11" fmla="*/ 1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1"/>
                  </a:lnTo>
                  <a:lnTo>
                    <a:pt x="1" y="0"/>
                  </a:lnTo>
                  <a:lnTo>
                    <a:pt x="16" y="0"/>
                  </a:lnTo>
                  <a:lnTo>
                    <a:pt x="17" y="1"/>
                  </a:lnTo>
                  <a:lnTo>
                    <a:pt x="16" y="1"/>
                  </a:lnTo>
                </a:path>
              </a:pathLst>
            </a:custGeom>
            <a:noFill/>
            <a:ln w="1588">
              <a:solidFill>
                <a:srgbClr val="000000"/>
              </a:solidFill>
              <a:round/>
              <a:headEnd/>
              <a:tailEnd/>
            </a:ln>
          </p:spPr>
          <p:txBody>
            <a:bodyPr/>
            <a:lstStyle/>
            <a:p>
              <a:endParaRPr lang="en-US"/>
            </a:p>
          </p:txBody>
        </p:sp>
        <p:sp>
          <p:nvSpPr>
            <p:cNvPr id="421" name="Freeform 418"/>
            <p:cNvSpPr>
              <a:spLocks/>
            </p:cNvSpPr>
            <p:nvPr/>
          </p:nvSpPr>
          <p:spPr bwMode="auto">
            <a:xfrm>
              <a:off x="2690" y="2273"/>
              <a:ext cx="17" cy="1"/>
            </a:xfrm>
            <a:custGeom>
              <a:avLst/>
              <a:gdLst>
                <a:gd name="T0" fmla="*/ 16 w 17"/>
                <a:gd name="T1" fmla="*/ 1 h 1"/>
                <a:gd name="T2" fmla="*/ 1 w 17"/>
                <a:gd name="T3" fmla="*/ 1 h 1"/>
                <a:gd name="T4" fmla="*/ 0 w 17"/>
                <a:gd name="T5" fmla="*/ 1 h 1"/>
                <a:gd name="T6" fmla="*/ 1 w 17"/>
                <a:gd name="T7" fmla="*/ 0 h 1"/>
                <a:gd name="T8" fmla="*/ 16 w 17"/>
                <a:gd name="T9" fmla="*/ 0 h 1"/>
                <a:gd name="T10" fmla="*/ 17 w 17"/>
                <a:gd name="T11" fmla="*/ 1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1"/>
                  </a:lnTo>
                  <a:lnTo>
                    <a:pt x="1" y="0"/>
                  </a:lnTo>
                  <a:lnTo>
                    <a:pt x="16" y="0"/>
                  </a:lnTo>
                  <a:lnTo>
                    <a:pt x="17" y="1"/>
                  </a:lnTo>
                  <a:lnTo>
                    <a:pt x="16" y="1"/>
                  </a:lnTo>
                </a:path>
              </a:pathLst>
            </a:custGeom>
            <a:noFill/>
            <a:ln w="1588">
              <a:solidFill>
                <a:srgbClr val="000000"/>
              </a:solidFill>
              <a:round/>
              <a:headEnd/>
              <a:tailEnd/>
            </a:ln>
          </p:spPr>
          <p:txBody>
            <a:bodyPr/>
            <a:lstStyle/>
            <a:p>
              <a:endParaRPr lang="en-US"/>
            </a:p>
          </p:txBody>
        </p:sp>
        <p:sp>
          <p:nvSpPr>
            <p:cNvPr id="422" name="Freeform 419"/>
            <p:cNvSpPr>
              <a:spLocks/>
            </p:cNvSpPr>
            <p:nvPr/>
          </p:nvSpPr>
          <p:spPr bwMode="auto">
            <a:xfrm>
              <a:off x="2671" y="2267"/>
              <a:ext cx="11" cy="7"/>
            </a:xfrm>
            <a:custGeom>
              <a:avLst/>
              <a:gdLst>
                <a:gd name="T0" fmla="*/ 10 w 11"/>
                <a:gd name="T1" fmla="*/ 7 h 7"/>
                <a:gd name="T2" fmla="*/ 0 w 11"/>
                <a:gd name="T3" fmla="*/ 7 h 7"/>
                <a:gd name="T4" fmla="*/ 0 w 11"/>
                <a:gd name="T5" fmla="*/ 7 h 7"/>
                <a:gd name="T6" fmla="*/ 0 w 11"/>
                <a:gd name="T7" fmla="*/ 1 h 7"/>
                <a:gd name="T8" fmla="*/ 0 w 11"/>
                <a:gd name="T9" fmla="*/ 0 h 7"/>
                <a:gd name="T10" fmla="*/ 1 w 11"/>
                <a:gd name="T11" fmla="*/ 1 h 7"/>
                <a:gd name="T12" fmla="*/ 1 w 11"/>
                <a:gd name="T13" fmla="*/ 7 h 7"/>
                <a:gd name="T14" fmla="*/ 0 w 11"/>
                <a:gd name="T15" fmla="*/ 6 h 7"/>
                <a:gd name="T16" fmla="*/ 10 w 11"/>
                <a:gd name="T17" fmla="*/ 6 h 7"/>
                <a:gd name="T18" fmla="*/ 11 w 11"/>
                <a:gd name="T19" fmla="*/ 7 h 7"/>
                <a:gd name="T20" fmla="*/ 10 w 11"/>
                <a:gd name="T21" fmla="*/ 7 h 7"/>
                <a:gd name="T22" fmla="*/ 10 w 11"/>
                <a:gd name="T23" fmla="*/ 7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7"/>
                <a:gd name="T38" fmla="*/ 11 w 11"/>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7">
                  <a:moveTo>
                    <a:pt x="10" y="7"/>
                  </a:moveTo>
                  <a:lnTo>
                    <a:pt x="0" y="7"/>
                  </a:lnTo>
                  <a:lnTo>
                    <a:pt x="0" y="1"/>
                  </a:lnTo>
                  <a:lnTo>
                    <a:pt x="0" y="0"/>
                  </a:lnTo>
                  <a:lnTo>
                    <a:pt x="1" y="1"/>
                  </a:lnTo>
                  <a:lnTo>
                    <a:pt x="1" y="7"/>
                  </a:lnTo>
                  <a:lnTo>
                    <a:pt x="0" y="6"/>
                  </a:lnTo>
                  <a:lnTo>
                    <a:pt x="10" y="6"/>
                  </a:lnTo>
                  <a:lnTo>
                    <a:pt x="11" y="7"/>
                  </a:lnTo>
                  <a:lnTo>
                    <a:pt x="10" y="7"/>
                  </a:lnTo>
                </a:path>
              </a:pathLst>
            </a:custGeom>
            <a:noFill/>
            <a:ln w="1588">
              <a:solidFill>
                <a:srgbClr val="000000"/>
              </a:solidFill>
              <a:round/>
              <a:headEnd/>
              <a:tailEnd/>
            </a:ln>
          </p:spPr>
          <p:txBody>
            <a:bodyPr/>
            <a:lstStyle/>
            <a:p>
              <a:endParaRPr lang="en-US"/>
            </a:p>
          </p:txBody>
        </p:sp>
        <p:sp>
          <p:nvSpPr>
            <p:cNvPr id="423" name="Freeform 420"/>
            <p:cNvSpPr>
              <a:spLocks/>
            </p:cNvSpPr>
            <p:nvPr/>
          </p:nvSpPr>
          <p:spPr bwMode="auto">
            <a:xfrm>
              <a:off x="2671" y="2242"/>
              <a:ext cx="1" cy="17"/>
            </a:xfrm>
            <a:custGeom>
              <a:avLst/>
              <a:gdLst>
                <a:gd name="T0" fmla="*/ 0 w 1"/>
                <a:gd name="T1" fmla="*/ 16 h 17"/>
                <a:gd name="T2" fmla="*/ 0 w 1"/>
                <a:gd name="T3" fmla="*/ 1 h 17"/>
                <a:gd name="T4" fmla="*/ 0 w 1"/>
                <a:gd name="T5" fmla="*/ 0 h 17"/>
                <a:gd name="T6" fmla="*/ 1 w 1"/>
                <a:gd name="T7" fmla="*/ 1 h 17"/>
                <a:gd name="T8" fmla="*/ 1 w 1"/>
                <a:gd name="T9" fmla="*/ 16 h 17"/>
                <a:gd name="T10" fmla="*/ 0 w 1"/>
                <a:gd name="T11" fmla="*/ 17 h 17"/>
                <a:gd name="T12" fmla="*/ 0 w 1"/>
                <a:gd name="T13" fmla="*/ 16 h 17"/>
                <a:gd name="T14" fmla="*/ 0 w 1"/>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7"/>
                <a:gd name="T26" fmla="*/ 1 w 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7">
                  <a:moveTo>
                    <a:pt x="0" y="16"/>
                  </a:moveTo>
                  <a:lnTo>
                    <a:pt x="0" y="1"/>
                  </a:lnTo>
                  <a:lnTo>
                    <a:pt x="0" y="0"/>
                  </a:lnTo>
                  <a:lnTo>
                    <a:pt x="1" y="1"/>
                  </a:lnTo>
                  <a:lnTo>
                    <a:pt x="1" y="16"/>
                  </a:lnTo>
                  <a:lnTo>
                    <a:pt x="0" y="17"/>
                  </a:lnTo>
                  <a:lnTo>
                    <a:pt x="0" y="16"/>
                  </a:lnTo>
                </a:path>
              </a:pathLst>
            </a:custGeom>
            <a:noFill/>
            <a:ln w="1588">
              <a:solidFill>
                <a:srgbClr val="000000"/>
              </a:solidFill>
              <a:round/>
              <a:headEnd/>
              <a:tailEnd/>
            </a:ln>
          </p:spPr>
          <p:txBody>
            <a:bodyPr/>
            <a:lstStyle/>
            <a:p>
              <a:endParaRPr lang="en-US"/>
            </a:p>
          </p:txBody>
        </p:sp>
        <p:sp>
          <p:nvSpPr>
            <p:cNvPr id="424" name="Freeform 421"/>
            <p:cNvSpPr>
              <a:spLocks/>
            </p:cNvSpPr>
            <p:nvPr/>
          </p:nvSpPr>
          <p:spPr bwMode="auto">
            <a:xfrm>
              <a:off x="2671" y="2217"/>
              <a:ext cx="1" cy="17"/>
            </a:xfrm>
            <a:custGeom>
              <a:avLst/>
              <a:gdLst>
                <a:gd name="T0" fmla="*/ 0 w 1"/>
                <a:gd name="T1" fmla="*/ 16 h 17"/>
                <a:gd name="T2" fmla="*/ 0 w 1"/>
                <a:gd name="T3" fmla="*/ 0 h 17"/>
                <a:gd name="T4" fmla="*/ 0 w 1"/>
                <a:gd name="T5" fmla="*/ 0 h 17"/>
                <a:gd name="T6" fmla="*/ 1 w 1"/>
                <a:gd name="T7" fmla="*/ 0 h 17"/>
                <a:gd name="T8" fmla="*/ 1 w 1"/>
                <a:gd name="T9" fmla="*/ 16 h 17"/>
                <a:gd name="T10" fmla="*/ 0 w 1"/>
                <a:gd name="T11" fmla="*/ 17 h 17"/>
                <a:gd name="T12" fmla="*/ 0 w 1"/>
                <a:gd name="T13" fmla="*/ 16 h 17"/>
                <a:gd name="T14" fmla="*/ 0 w 1"/>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7"/>
                <a:gd name="T26" fmla="*/ 1 w 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7">
                  <a:moveTo>
                    <a:pt x="0" y="16"/>
                  </a:moveTo>
                  <a:lnTo>
                    <a:pt x="0" y="0"/>
                  </a:lnTo>
                  <a:lnTo>
                    <a:pt x="1" y="0"/>
                  </a:lnTo>
                  <a:lnTo>
                    <a:pt x="1" y="16"/>
                  </a:lnTo>
                  <a:lnTo>
                    <a:pt x="0" y="17"/>
                  </a:lnTo>
                  <a:lnTo>
                    <a:pt x="0" y="16"/>
                  </a:lnTo>
                </a:path>
              </a:pathLst>
            </a:custGeom>
            <a:noFill/>
            <a:ln w="1588">
              <a:solidFill>
                <a:srgbClr val="000000"/>
              </a:solidFill>
              <a:round/>
              <a:headEnd/>
              <a:tailEnd/>
            </a:ln>
          </p:spPr>
          <p:txBody>
            <a:bodyPr/>
            <a:lstStyle/>
            <a:p>
              <a:endParaRPr lang="en-US"/>
            </a:p>
          </p:txBody>
        </p:sp>
        <p:sp>
          <p:nvSpPr>
            <p:cNvPr id="425" name="Freeform 422"/>
            <p:cNvSpPr>
              <a:spLocks/>
            </p:cNvSpPr>
            <p:nvPr/>
          </p:nvSpPr>
          <p:spPr bwMode="auto">
            <a:xfrm>
              <a:off x="2668" y="2217"/>
              <a:ext cx="7" cy="12"/>
            </a:xfrm>
            <a:custGeom>
              <a:avLst/>
              <a:gdLst>
                <a:gd name="T0" fmla="*/ 7 w 7"/>
                <a:gd name="T1" fmla="*/ 12 h 12"/>
                <a:gd name="T2" fmla="*/ 3 w 7"/>
                <a:gd name="T3" fmla="*/ 0 h 12"/>
                <a:gd name="T4" fmla="*/ 0 w 7"/>
                <a:gd name="T5" fmla="*/ 12 h 12"/>
                <a:gd name="T6" fmla="*/ 0 60000 65536"/>
                <a:gd name="T7" fmla="*/ 0 60000 65536"/>
                <a:gd name="T8" fmla="*/ 0 60000 65536"/>
                <a:gd name="T9" fmla="*/ 0 w 7"/>
                <a:gd name="T10" fmla="*/ 0 h 12"/>
                <a:gd name="T11" fmla="*/ 7 w 7"/>
                <a:gd name="T12" fmla="*/ 12 h 12"/>
              </a:gdLst>
              <a:ahLst/>
              <a:cxnLst>
                <a:cxn ang="T6">
                  <a:pos x="T0" y="T1"/>
                </a:cxn>
                <a:cxn ang="T7">
                  <a:pos x="T2" y="T3"/>
                </a:cxn>
                <a:cxn ang="T8">
                  <a:pos x="T4" y="T5"/>
                </a:cxn>
              </a:cxnLst>
              <a:rect l="T9" t="T10" r="T11" b="T12"/>
              <a:pathLst>
                <a:path w="7" h="12">
                  <a:moveTo>
                    <a:pt x="7" y="12"/>
                  </a:moveTo>
                  <a:lnTo>
                    <a:pt x="3" y="0"/>
                  </a:lnTo>
                  <a:lnTo>
                    <a:pt x="0" y="12"/>
                  </a:lnTo>
                </a:path>
              </a:pathLst>
            </a:custGeom>
            <a:noFill/>
            <a:ln w="0">
              <a:solidFill>
                <a:srgbClr val="000000"/>
              </a:solidFill>
              <a:round/>
              <a:headEnd/>
              <a:tailEnd/>
            </a:ln>
          </p:spPr>
          <p:txBody>
            <a:bodyPr/>
            <a:lstStyle/>
            <a:p>
              <a:endParaRPr lang="en-US"/>
            </a:p>
          </p:txBody>
        </p:sp>
        <p:sp>
          <p:nvSpPr>
            <p:cNvPr id="426" name="Freeform 423"/>
            <p:cNvSpPr>
              <a:spLocks/>
            </p:cNvSpPr>
            <p:nvPr/>
          </p:nvSpPr>
          <p:spPr bwMode="auto">
            <a:xfrm>
              <a:off x="3068" y="1648"/>
              <a:ext cx="381" cy="264"/>
            </a:xfrm>
            <a:custGeom>
              <a:avLst/>
              <a:gdLst>
                <a:gd name="T0" fmla="*/ 0 w 381"/>
                <a:gd name="T1" fmla="*/ 0 h 264"/>
                <a:gd name="T2" fmla="*/ 0 w 381"/>
                <a:gd name="T3" fmla="*/ 264 h 264"/>
                <a:gd name="T4" fmla="*/ 381 w 381"/>
                <a:gd name="T5" fmla="*/ 264 h 264"/>
                <a:gd name="T6" fmla="*/ 381 w 381"/>
                <a:gd name="T7" fmla="*/ 0 h 264"/>
                <a:gd name="T8" fmla="*/ 0 w 381"/>
                <a:gd name="T9" fmla="*/ 0 h 264"/>
                <a:gd name="T10" fmla="*/ 0 w 381"/>
                <a:gd name="T11" fmla="*/ 0 h 264"/>
                <a:gd name="T12" fmla="*/ 0 60000 65536"/>
                <a:gd name="T13" fmla="*/ 0 60000 65536"/>
                <a:gd name="T14" fmla="*/ 0 60000 65536"/>
                <a:gd name="T15" fmla="*/ 0 60000 65536"/>
                <a:gd name="T16" fmla="*/ 0 60000 65536"/>
                <a:gd name="T17" fmla="*/ 0 60000 65536"/>
                <a:gd name="T18" fmla="*/ 0 w 381"/>
                <a:gd name="T19" fmla="*/ 0 h 264"/>
                <a:gd name="T20" fmla="*/ 381 w 381"/>
                <a:gd name="T21" fmla="*/ 264 h 264"/>
              </a:gdLst>
              <a:ahLst/>
              <a:cxnLst>
                <a:cxn ang="T12">
                  <a:pos x="T0" y="T1"/>
                </a:cxn>
                <a:cxn ang="T13">
                  <a:pos x="T2" y="T3"/>
                </a:cxn>
                <a:cxn ang="T14">
                  <a:pos x="T4" y="T5"/>
                </a:cxn>
                <a:cxn ang="T15">
                  <a:pos x="T6" y="T7"/>
                </a:cxn>
                <a:cxn ang="T16">
                  <a:pos x="T8" y="T9"/>
                </a:cxn>
                <a:cxn ang="T17">
                  <a:pos x="T10" y="T11"/>
                </a:cxn>
              </a:cxnLst>
              <a:rect l="T18" t="T19" r="T20" b="T21"/>
              <a:pathLst>
                <a:path w="381" h="264">
                  <a:moveTo>
                    <a:pt x="0" y="0"/>
                  </a:moveTo>
                  <a:lnTo>
                    <a:pt x="0" y="264"/>
                  </a:lnTo>
                  <a:lnTo>
                    <a:pt x="381" y="264"/>
                  </a:lnTo>
                  <a:lnTo>
                    <a:pt x="381" y="0"/>
                  </a:lnTo>
                  <a:lnTo>
                    <a:pt x="0" y="0"/>
                  </a:lnTo>
                  <a:close/>
                </a:path>
              </a:pathLst>
            </a:custGeom>
            <a:solidFill>
              <a:srgbClr val="FFFFFF"/>
            </a:solidFill>
            <a:ln w="9525">
              <a:noFill/>
              <a:round/>
              <a:headEnd/>
              <a:tailEnd/>
            </a:ln>
          </p:spPr>
          <p:txBody>
            <a:bodyPr/>
            <a:lstStyle/>
            <a:p>
              <a:endParaRPr lang="en-US"/>
            </a:p>
          </p:txBody>
        </p:sp>
        <p:sp>
          <p:nvSpPr>
            <p:cNvPr id="427" name="Freeform 424"/>
            <p:cNvSpPr>
              <a:spLocks/>
            </p:cNvSpPr>
            <p:nvPr/>
          </p:nvSpPr>
          <p:spPr bwMode="auto">
            <a:xfrm>
              <a:off x="3068" y="1648"/>
              <a:ext cx="381" cy="264"/>
            </a:xfrm>
            <a:custGeom>
              <a:avLst/>
              <a:gdLst>
                <a:gd name="T0" fmla="*/ 0 w 381"/>
                <a:gd name="T1" fmla="*/ 264 h 264"/>
                <a:gd name="T2" fmla="*/ 381 w 381"/>
                <a:gd name="T3" fmla="*/ 264 h 264"/>
                <a:gd name="T4" fmla="*/ 381 w 381"/>
                <a:gd name="T5" fmla="*/ 0 h 264"/>
                <a:gd name="T6" fmla="*/ 0 w 381"/>
                <a:gd name="T7" fmla="*/ 0 h 264"/>
                <a:gd name="T8" fmla="*/ 0 w 381"/>
                <a:gd name="T9" fmla="*/ 264 h 264"/>
                <a:gd name="T10" fmla="*/ 0 w 381"/>
                <a:gd name="T11" fmla="*/ 264 h 264"/>
                <a:gd name="T12" fmla="*/ 0 60000 65536"/>
                <a:gd name="T13" fmla="*/ 0 60000 65536"/>
                <a:gd name="T14" fmla="*/ 0 60000 65536"/>
                <a:gd name="T15" fmla="*/ 0 60000 65536"/>
                <a:gd name="T16" fmla="*/ 0 60000 65536"/>
                <a:gd name="T17" fmla="*/ 0 60000 65536"/>
                <a:gd name="T18" fmla="*/ 0 w 381"/>
                <a:gd name="T19" fmla="*/ 0 h 264"/>
                <a:gd name="T20" fmla="*/ 381 w 381"/>
                <a:gd name="T21" fmla="*/ 264 h 264"/>
              </a:gdLst>
              <a:ahLst/>
              <a:cxnLst>
                <a:cxn ang="T12">
                  <a:pos x="T0" y="T1"/>
                </a:cxn>
                <a:cxn ang="T13">
                  <a:pos x="T2" y="T3"/>
                </a:cxn>
                <a:cxn ang="T14">
                  <a:pos x="T4" y="T5"/>
                </a:cxn>
                <a:cxn ang="T15">
                  <a:pos x="T6" y="T7"/>
                </a:cxn>
                <a:cxn ang="T16">
                  <a:pos x="T8" y="T9"/>
                </a:cxn>
                <a:cxn ang="T17">
                  <a:pos x="T10" y="T11"/>
                </a:cxn>
              </a:cxnLst>
              <a:rect l="T18" t="T19" r="T20" b="T21"/>
              <a:pathLst>
                <a:path w="381" h="264">
                  <a:moveTo>
                    <a:pt x="0" y="264"/>
                  </a:moveTo>
                  <a:lnTo>
                    <a:pt x="381" y="264"/>
                  </a:lnTo>
                  <a:lnTo>
                    <a:pt x="381" y="0"/>
                  </a:lnTo>
                  <a:lnTo>
                    <a:pt x="0" y="0"/>
                  </a:lnTo>
                  <a:lnTo>
                    <a:pt x="0" y="264"/>
                  </a:lnTo>
                  <a:close/>
                </a:path>
              </a:pathLst>
            </a:custGeom>
            <a:noFill/>
            <a:ln w="3175">
              <a:solidFill>
                <a:srgbClr val="000000"/>
              </a:solidFill>
              <a:round/>
              <a:headEnd/>
              <a:tailEnd/>
            </a:ln>
          </p:spPr>
          <p:txBody>
            <a:bodyPr/>
            <a:lstStyle/>
            <a:p>
              <a:endParaRPr lang="en-US"/>
            </a:p>
          </p:txBody>
        </p:sp>
        <p:sp>
          <p:nvSpPr>
            <p:cNvPr id="428" name="Freeform 425"/>
            <p:cNvSpPr>
              <a:spLocks noEditPoints="1"/>
            </p:cNvSpPr>
            <p:nvPr/>
          </p:nvSpPr>
          <p:spPr bwMode="auto">
            <a:xfrm>
              <a:off x="3067" y="1911"/>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429" name="Freeform 426"/>
            <p:cNvSpPr>
              <a:spLocks/>
            </p:cNvSpPr>
            <p:nvPr/>
          </p:nvSpPr>
          <p:spPr bwMode="auto">
            <a:xfrm>
              <a:off x="3067" y="1911"/>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0" name="Freeform 427"/>
            <p:cNvSpPr>
              <a:spLocks/>
            </p:cNvSpPr>
            <p:nvPr/>
          </p:nvSpPr>
          <p:spPr bwMode="auto">
            <a:xfrm>
              <a:off x="3076" y="1911"/>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1" name="Freeform 428"/>
            <p:cNvSpPr>
              <a:spLocks/>
            </p:cNvSpPr>
            <p:nvPr/>
          </p:nvSpPr>
          <p:spPr bwMode="auto">
            <a:xfrm>
              <a:off x="308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2" name="Freeform 429"/>
            <p:cNvSpPr>
              <a:spLocks/>
            </p:cNvSpPr>
            <p:nvPr/>
          </p:nvSpPr>
          <p:spPr bwMode="auto">
            <a:xfrm>
              <a:off x="3097" y="1911"/>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3" name="Freeform 430"/>
            <p:cNvSpPr>
              <a:spLocks/>
            </p:cNvSpPr>
            <p:nvPr/>
          </p:nvSpPr>
          <p:spPr bwMode="auto">
            <a:xfrm>
              <a:off x="310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4" name="Freeform 431"/>
            <p:cNvSpPr>
              <a:spLocks/>
            </p:cNvSpPr>
            <p:nvPr/>
          </p:nvSpPr>
          <p:spPr bwMode="auto">
            <a:xfrm>
              <a:off x="311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5" name="Freeform 432"/>
            <p:cNvSpPr>
              <a:spLocks/>
            </p:cNvSpPr>
            <p:nvPr/>
          </p:nvSpPr>
          <p:spPr bwMode="auto">
            <a:xfrm>
              <a:off x="312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6" name="Freeform 433"/>
            <p:cNvSpPr>
              <a:spLocks/>
            </p:cNvSpPr>
            <p:nvPr/>
          </p:nvSpPr>
          <p:spPr bwMode="auto">
            <a:xfrm>
              <a:off x="313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7" name="Freeform 434"/>
            <p:cNvSpPr>
              <a:spLocks/>
            </p:cNvSpPr>
            <p:nvPr/>
          </p:nvSpPr>
          <p:spPr bwMode="auto">
            <a:xfrm>
              <a:off x="3147" y="1911"/>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8" name="Freeform 435"/>
            <p:cNvSpPr>
              <a:spLocks/>
            </p:cNvSpPr>
            <p:nvPr/>
          </p:nvSpPr>
          <p:spPr bwMode="auto">
            <a:xfrm>
              <a:off x="3158"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39" name="Freeform 436"/>
            <p:cNvSpPr>
              <a:spLocks/>
            </p:cNvSpPr>
            <p:nvPr/>
          </p:nvSpPr>
          <p:spPr bwMode="auto">
            <a:xfrm>
              <a:off x="316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0" name="Freeform 437"/>
            <p:cNvSpPr>
              <a:spLocks/>
            </p:cNvSpPr>
            <p:nvPr/>
          </p:nvSpPr>
          <p:spPr bwMode="auto">
            <a:xfrm>
              <a:off x="3178"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1" name="Freeform 438"/>
            <p:cNvSpPr>
              <a:spLocks/>
            </p:cNvSpPr>
            <p:nvPr/>
          </p:nvSpPr>
          <p:spPr bwMode="auto">
            <a:xfrm>
              <a:off x="3188" y="1911"/>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2" name="Freeform 439"/>
            <p:cNvSpPr>
              <a:spLocks/>
            </p:cNvSpPr>
            <p:nvPr/>
          </p:nvSpPr>
          <p:spPr bwMode="auto">
            <a:xfrm>
              <a:off x="3197" y="1911"/>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3" name="Freeform 440"/>
            <p:cNvSpPr>
              <a:spLocks/>
            </p:cNvSpPr>
            <p:nvPr/>
          </p:nvSpPr>
          <p:spPr bwMode="auto">
            <a:xfrm>
              <a:off x="3208"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4" name="Freeform 441"/>
            <p:cNvSpPr>
              <a:spLocks/>
            </p:cNvSpPr>
            <p:nvPr/>
          </p:nvSpPr>
          <p:spPr bwMode="auto">
            <a:xfrm>
              <a:off x="3218" y="1911"/>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5" name="Freeform 442"/>
            <p:cNvSpPr>
              <a:spLocks/>
            </p:cNvSpPr>
            <p:nvPr/>
          </p:nvSpPr>
          <p:spPr bwMode="auto">
            <a:xfrm>
              <a:off x="3228"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6" name="Freeform 443"/>
            <p:cNvSpPr>
              <a:spLocks/>
            </p:cNvSpPr>
            <p:nvPr/>
          </p:nvSpPr>
          <p:spPr bwMode="auto">
            <a:xfrm>
              <a:off x="3238"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7" name="Freeform 444"/>
            <p:cNvSpPr>
              <a:spLocks/>
            </p:cNvSpPr>
            <p:nvPr/>
          </p:nvSpPr>
          <p:spPr bwMode="auto">
            <a:xfrm>
              <a:off x="3249"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48" name="Freeform 445"/>
            <p:cNvSpPr>
              <a:spLocks/>
            </p:cNvSpPr>
            <p:nvPr/>
          </p:nvSpPr>
          <p:spPr bwMode="auto">
            <a:xfrm>
              <a:off x="3258"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9" name="Freeform 446"/>
            <p:cNvSpPr>
              <a:spLocks/>
            </p:cNvSpPr>
            <p:nvPr/>
          </p:nvSpPr>
          <p:spPr bwMode="auto">
            <a:xfrm>
              <a:off x="3268" y="1911"/>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0" name="Freeform 447"/>
            <p:cNvSpPr>
              <a:spLocks/>
            </p:cNvSpPr>
            <p:nvPr/>
          </p:nvSpPr>
          <p:spPr bwMode="auto">
            <a:xfrm>
              <a:off x="3279"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51" name="Freeform 448"/>
            <p:cNvSpPr>
              <a:spLocks/>
            </p:cNvSpPr>
            <p:nvPr/>
          </p:nvSpPr>
          <p:spPr bwMode="auto">
            <a:xfrm>
              <a:off x="3288" y="1911"/>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2" name="Freeform 449"/>
            <p:cNvSpPr>
              <a:spLocks/>
            </p:cNvSpPr>
            <p:nvPr/>
          </p:nvSpPr>
          <p:spPr bwMode="auto">
            <a:xfrm>
              <a:off x="3299"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3" name="Freeform 450"/>
            <p:cNvSpPr>
              <a:spLocks/>
            </p:cNvSpPr>
            <p:nvPr/>
          </p:nvSpPr>
          <p:spPr bwMode="auto">
            <a:xfrm>
              <a:off x="3309"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54" name="Freeform 451"/>
            <p:cNvSpPr>
              <a:spLocks/>
            </p:cNvSpPr>
            <p:nvPr/>
          </p:nvSpPr>
          <p:spPr bwMode="auto">
            <a:xfrm>
              <a:off x="3318" y="1911"/>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455" name="Freeform 452"/>
            <p:cNvSpPr>
              <a:spLocks/>
            </p:cNvSpPr>
            <p:nvPr/>
          </p:nvSpPr>
          <p:spPr bwMode="auto">
            <a:xfrm>
              <a:off x="3329"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6" name="Freeform 453"/>
            <p:cNvSpPr>
              <a:spLocks/>
            </p:cNvSpPr>
            <p:nvPr/>
          </p:nvSpPr>
          <p:spPr bwMode="auto">
            <a:xfrm>
              <a:off x="3339"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7" name="Freeform 454"/>
            <p:cNvSpPr>
              <a:spLocks/>
            </p:cNvSpPr>
            <p:nvPr/>
          </p:nvSpPr>
          <p:spPr bwMode="auto">
            <a:xfrm>
              <a:off x="3349"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8" name="Freeform 455"/>
            <p:cNvSpPr>
              <a:spLocks/>
            </p:cNvSpPr>
            <p:nvPr/>
          </p:nvSpPr>
          <p:spPr bwMode="auto">
            <a:xfrm>
              <a:off x="3359"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9" name="Freeform 456"/>
            <p:cNvSpPr>
              <a:spLocks/>
            </p:cNvSpPr>
            <p:nvPr/>
          </p:nvSpPr>
          <p:spPr bwMode="auto">
            <a:xfrm>
              <a:off x="3370"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60" name="Freeform 457"/>
            <p:cNvSpPr>
              <a:spLocks/>
            </p:cNvSpPr>
            <p:nvPr/>
          </p:nvSpPr>
          <p:spPr bwMode="auto">
            <a:xfrm>
              <a:off x="3379"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1" name="Freeform 458"/>
            <p:cNvSpPr>
              <a:spLocks/>
            </p:cNvSpPr>
            <p:nvPr/>
          </p:nvSpPr>
          <p:spPr bwMode="auto">
            <a:xfrm>
              <a:off x="3390"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2" name="Freeform 459"/>
            <p:cNvSpPr>
              <a:spLocks/>
            </p:cNvSpPr>
            <p:nvPr/>
          </p:nvSpPr>
          <p:spPr bwMode="auto">
            <a:xfrm>
              <a:off x="3400"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63" name="Freeform 460"/>
            <p:cNvSpPr>
              <a:spLocks/>
            </p:cNvSpPr>
            <p:nvPr/>
          </p:nvSpPr>
          <p:spPr bwMode="auto">
            <a:xfrm>
              <a:off x="3409" y="1911"/>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4" name="Freeform 461"/>
            <p:cNvSpPr>
              <a:spLocks/>
            </p:cNvSpPr>
            <p:nvPr/>
          </p:nvSpPr>
          <p:spPr bwMode="auto">
            <a:xfrm>
              <a:off x="3420"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5" name="Freeform 462"/>
            <p:cNvSpPr>
              <a:spLocks/>
            </p:cNvSpPr>
            <p:nvPr/>
          </p:nvSpPr>
          <p:spPr bwMode="auto">
            <a:xfrm>
              <a:off x="3430"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66" name="Freeform 463"/>
            <p:cNvSpPr>
              <a:spLocks/>
            </p:cNvSpPr>
            <p:nvPr/>
          </p:nvSpPr>
          <p:spPr bwMode="auto">
            <a:xfrm>
              <a:off x="3440"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7" name="Freeform 464"/>
            <p:cNvSpPr>
              <a:spLocks noEditPoints="1"/>
            </p:cNvSpPr>
            <p:nvPr/>
          </p:nvSpPr>
          <p:spPr bwMode="auto">
            <a:xfrm>
              <a:off x="3067" y="1911"/>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468" name="Freeform 465"/>
            <p:cNvSpPr>
              <a:spLocks/>
            </p:cNvSpPr>
            <p:nvPr/>
          </p:nvSpPr>
          <p:spPr bwMode="auto">
            <a:xfrm>
              <a:off x="3067" y="1911"/>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9" name="Freeform 466"/>
            <p:cNvSpPr>
              <a:spLocks/>
            </p:cNvSpPr>
            <p:nvPr/>
          </p:nvSpPr>
          <p:spPr bwMode="auto">
            <a:xfrm>
              <a:off x="3076" y="1911"/>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0" name="Freeform 467"/>
            <p:cNvSpPr>
              <a:spLocks/>
            </p:cNvSpPr>
            <p:nvPr/>
          </p:nvSpPr>
          <p:spPr bwMode="auto">
            <a:xfrm>
              <a:off x="308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1" name="Freeform 468"/>
            <p:cNvSpPr>
              <a:spLocks/>
            </p:cNvSpPr>
            <p:nvPr/>
          </p:nvSpPr>
          <p:spPr bwMode="auto">
            <a:xfrm>
              <a:off x="3097" y="1911"/>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2" name="Freeform 469"/>
            <p:cNvSpPr>
              <a:spLocks/>
            </p:cNvSpPr>
            <p:nvPr/>
          </p:nvSpPr>
          <p:spPr bwMode="auto">
            <a:xfrm>
              <a:off x="310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3" name="Freeform 470"/>
            <p:cNvSpPr>
              <a:spLocks/>
            </p:cNvSpPr>
            <p:nvPr/>
          </p:nvSpPr>
          <p:spPr bwMode="auto">
            <a:xfrm>
              <a:off x="311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4" name="Freeform 471"/>
            <p:cNvSpPr>
              <a:spLocks/>
            </p:cNvSpPr>
            <p:nvPr/>
          </p:nvSpPr>
          <p:spPr bwMode="auto">
            <a:xfrm>
              <a:off x="312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5" name="Freeform 472"/>
            <p:cNvSpPr>
              <a:spLocks/>
            </p:cNvSpPr>
            <p:nvPr/>
          </p:nvSpPr>
          <p:spPr bwMode="auto">
            <a:xfrm>
              <a:off x="313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6" name="Freeform 473"/>
            <p:cNvSpPr>
              <a:spLocks/>
            </p:cNvSpPr>
            <p:nvPr/>
          </p:nvSpPr>
          <p:spPr bwMode="auto">
            <a:xfrm>
              <a:off x="3147" y="1911"/>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7" name="Freeform 474"/>
            <p:cNvSpPr>
              <a:spLocks/>
            </p:cNvSpPr>
            <p:nvPr/>
          </p:nvSpPr>
          <p:spPr bwMode="auto">
            <a:xfrm>
              <a:off x="3158"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78" name="Freeform 475"/>
            <p:cNvSpPr>
              <a:spLocks/>
            </p:cNvSpPr>
            <p:nvPr/>
          </p:nvSpPr>
          <p:spPr bwMode="auto">
            <a:xfrm>
              <a:off x="316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9" name="Freeform 476"/>
            <p:cNvSpPr>
              <a:spLocks/>
            </p:cNvSpPr>
            <p:nvPr/>
          </p:nvSpPr>
          <p:spPr bwMode="auto">
            <a:xfrm>
              <a:off x="3178"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0" name="Freeform 477"/>
            <p:cNvSpPr>
              <a:spLocks/>
            </p:cNvSpPr>
            <p:nvPr/>
          </p:nvSpPr>
          <p:spPr bwMode="auto">
            <a:xfrm>
              <a:off x="3188" y="1911"/>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1" name="Freeform 478"/>
            <p:cNvSpPr>
              <a:spLocks/>
            </p:cNvSpPr>
            <p:nvPr/>
          </p:nvSpPr>
          <p:spPr bwMode="auto">
            <a:xfrm>
              <a:off x="3197" y="1911"/>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2" name="Freeform 479"/>
            <p:cNvSpPr>
              <a:spLocks/>
            </p:cNvSpPr>
            <p:nvPr/>
          </p:nvSpPr>
          <p:spPr bwMode="auto">
            <a:xfrm>
              <a:off x="3208"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3" name="Freeform 480"/>
            <p:cNvSpPr>
              <a:spLocks/>
            </p:cNvSpPr>
            <p:nvPr/>
          </p:nvSpPr>
          <p:spPr bwMode="auto">
            <a:xfrm>
              <a:off x="3218" y="1911"/>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4" name="Freeform 481"/>
            <p:cNvSpPr>
              <a:spLocks/>
            </p:cNvSpPr>
            <p:nvPr/>
          </p:nvSpPr>
          <p:spPr bwMode="auto">
            <a:xfrm>
              <a:off x="3228"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5" name="Freeform 482"/>
            <p:cNvSpPr>
              <a:spLocks/>
            </p:cNvSpPr>
            <p:nvPr/>
          </p:nvSpPr>
          <p:spPr bwMode="auto">
            <a:xfrm>
              <a:off x="3238"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6" name="Freeform 483"/>
            <p:cNvSpPr>
              <a:spLocks/>
            </p:cNvSpPr>
            <p:nvPr/>
          </p:nvSpPr>
          <p:spPr bwMode="auto">
            <a:xfrm>
              <a:off x="3249"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87" name="Freeform 484"/>
            <p:cNvSpPr>
              <a:spLocks/>
            </p:cNvSpPr>
            <p:nvPr/>
          </p:nvSpPr>
          <p:spPr bwMode="auto">
            <a:xfrm>
              <a:off x="3258"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8" name="Freeform 485"/>
            <p:cNvSpPr>
              <a:spLocks/>
            </p:cNvSpPr>
            <p:nvPr/>
          </p:nvSpPr>
          <p:spPr bwMode="auto">
            <a:xfrm>
              <a:off x="3268" y="1911"/>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9" name="Freeform 486"/>
            <p:cNvSpPr>
              <a:spLocks/>
            </p:cNvSpPr>
            <p:nvPr/>
          </p:nvSpPr>
          <p:spPr bwMode="auto">
            <a:xfrm>
              <a:off x="3279"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90" name="Freeform 487"/>
            <p:cNvSpPr>
              <a:spLocks/>
            </p:cNvSpPr>
            <p:nvPr/>
          </p:nvSpPr>
          <p:spPr bwMode="auto">
            <a:xfrm>
              <a:off x="3288" y="1911"/>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91" name="Freeform 488"/>
            <p:cNvSpPr>
              <a:spLocks/>
            </p:cNvSpPr>
            <p:nvPr/>
          </p:nvSpPr>
          <p:spPr bwMode="auto">
            <a:xfrm>
              <a:off x="3299"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92" name="Freeform 489"/>
            <p:cNvSpPr>
              <a:spLocks/>
            </p:cNvSpPr>
            <p:nvPr/>
          </p:nvSpPr>
          <p:spPr bwMode="auto">
            <a:xfrm>
              <a:off x="3309"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93" name="Freeform 490"/>
            <p:cNvSpPr>
              <a:spLocks/>
            </p:cNvSpPr>
            <p:nvPr/>
          </p:nvSpPr>
          <p:spPr bwMode="auto">
            <a:xfrm>
              <a:off x="3318" y="1911"/>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494" name="Freeform 491"/>
            <p:cNvSpPr>
              <a:spLocks/>
            </p:cNvSpPr>
            <p:nvPr/>
          </p:nvSpPr>
          <p:spPr bwMode="auto">
            <a:xfrm>
              <a:off x="3329"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95" name="Freeform 492"/>
            <p:cNvSpPr>
              <a:spLocks/>
            </p:cNvSpPr>
            <p:nvPr/>
          </p:nvSpPr>
          <p:spPr bwMode="auto">
            <a:xfrm>
              <a:off x="3339"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96" name="Freeform 493"/>
            <p:cNvSpPr>
              <a:spLocks/>
            </p:cNvSpPr>
            <p:nvPr/>
          </p:nvSpPr>
          <p:spPr bwMode="auto">
            <a:xfrm>
              <a:off x="3349"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97" name="Freeform 494"/>
            <p:cNvSpPr>
              <a:spLocks/>
            </p:cNvSpPr>
            <p:nvPr/>
          </p:nvSpPr>
          <p:spPr bwMode="auto">
            <a:xfrm>
              <a:off x="3359"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98" name="Freeform 495"/>
            <p:cNvSpPr>
              <a:spLocks/>
            </p:cNvSpPr>
            <p:nvPr/>
          </p:nvSpPr>
          <p:spPr bwMode="auto">
            <a:xfrm>
              <a:off x="3370"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99" name="Freeform 496"/>
            <p:cNvSpPr>
              <a:spLocks/>
            </p:cNvSpPr>
            <p:nvPr/>
          </p:nvSpPr>
          <p:spPr bwMode="auto">
            <a:xfrm>
              <a:off x="3379"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00" name="Freeform 497"/>
            <p:cNvSpPr>
              <a:spLocks/>
            </p:cNvSpPr>
            <p:nvPr/>
          </p:nvSpPr>
          <p:spPr bwMode="auto">
            <a:xfrm>
              <a:off x="3390"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01" name="Freeform 498"/>
            <p:cNvSpPr>
              <a:spLocks/>
            </p:cNvSpPr>
            <p:nvPr/>
          </p:nvSpPr>
          <p:spPr bwMode="auto">
            <a:xfrm>
              <a:off x="3400"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02" name="Freeform 499"/>
            <p:cNvSpPr>
              <a:spLocks/>
            </p:cNvSpPr>
            <p:nvPr/>
          </p:nvSpPr>
          <p:spPr bwMode="auto">
            <a:xfrm>
              <a:off x="3409" y="1911"/>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03" name="Freeform 500"/>
            <p:cNvSpPr>
              <a:spLocks/>
            </p:cNvSpPr>
            <p:nvPr/>
          </p:nvSpPr>
          <p:spPr bwMode="auto">
            <a:xfrm>
              <a:off x="3420"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04" name="Freeform 501"/>
            <p:cNvSpPr>
              <a:spLocks/>
            </p:cNvSpPr>
            <p:nvPr/>
          </p:nvSpPr>
          <p:spPr bwMode="auto">
            <a:xfrm>
              <a:off x="3430"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05" name="Freeform 502"/>
            <p:cNvSpPr>
              <a:spLocks/>
            </p:cNvSpPr>
            <p:nvPr/>
          </p:nvSpPr>
          <p:spPr bwMode="auto">
            <a:xfrm>
              <a:off x="3440"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06" name="Freeform 503"/>
            <p:cNvSpPr>
              <a:spLocks noEditPoints="1"/>
            </p:cNvSpPr>
            <p:nvPr/>
          </p:nvSpPr>
          <p:spPr bwMode="auto">
            <a:xfrm>
              <a:off x="3067" y="1911"/>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507" name="Freeform 504"/>
            <p:cNvSpPr>
              <a:spLocks/>
            </p:cNvSpPr>
            <p:nvPr/>
          </p:nvSpPr>
          <p:spPr bwMode="auto">
            <a:xfrm>
              <a:off x="3067" y="1911"/>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08" name="Freeform 505"/>
            <p:cNvSpPr>
              <a:spLocks/>
            </p:cNvSpPr>
            <p:nvPr/>
          </p:nvSpPr>
          <p:spPr bwMode="auto">
            <a:xfrm>
              <a:off x="3076" y="1911"/>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09" name="Freeform 506"/>
            <p:cNvSpPr>
              <a:spLocks/>
            </p:cNvSpPr>
            <p:nvPr/>
          </p:nvSpPr>
          <p:spPr bwMode="auto">
            <a:xfrm>
              <a:off x="308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10" name="Freeform 507"/>
            <p:cNvSpPr>
              <a:spLocks/>
            </p:cNvSpPr>
            <p:nvPr/>
          </p:nvSpPr>
          <p:spPr bwMode="auto">
            <a:xfrm>
              <a:off x="3097" y="1911"/>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11" name="Freeform 508"/>
            <p:cNvSpPr>
              <a:spLocks/>
            </p:cNvSpPr>
            <p:nvPr/>
          </p:nvSpPr>
          <p:spPr bwMode="auto">
            <a:xfrm>
              <a:off x="310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12" name="Freeform 509"/>
            <p:cNvSpPr>
              <a:spLocks/>
            </p:cNvSpPr>
            <p:nvPr/>
          </p:nvSpPr>
          <p:spPr bwMode="auto">
            <a:xfrm>
              <a:off x="311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13" name="Freeform 510"/>
            <p:cNvSpPr>
              <a:spLocks/>
            </p:cNvSpPr>
            <p:nvPr/>
          </p:nvSpPr>
          <p:spPr bwMode="auto">
            <a:xfrm>
              <a:off x="312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14" name="Freeform 511"/>
            <p:cNvSpPr>
              <a:spLocks/>
            </p:cNvSpPr>
            <p:nvPr/>
          </p:nvSpPr>
          <p:spPr bwMode="auto">
            <a:xfrm>
              <a:off x="313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15" name="Freeform 512"/>
            <p:cNvSpPr>
              <a:spLocks/>
            </p:cNvSpPr>
            <p:nvPr/>
          </p:nvSpPr>
          <p:spPr bwMode="auto">
            <a:xfrm>
              <a:off x="3147" y="1911"/>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16" name="Freeform 513"/>
            <p:cNvSpPr>
              <a:spLocks/>
            </p:cNvSpPr>
            <p:nvPr/>
          </p:nvSpPr>
          <p:spPr bwMode="auto">
            <a:xfrm>
              <a:off x="3158"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17" name="Freeform 514"/>
            <p:cNvSpPr>
              <a:spLocks/>
            </p:cNvSpPr>
            <p:nvPr/>
          </p:nvSpPr>
          <p:spPr bwMode="auto">
            <a:xfrm>
              <a:off x="316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18" name="Freeform 515"/>
            <p:cNvSpPr>
              <a:spLocks/>
            </p:cNvSpPr>
            <p:nvPr/>
          </p:nvSpPr>
          <p:spPr bwMode="auto">
            <a:xfrm>
              <a:off x="3178"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19" name="Freeform 516"/>
            <p:cNvSpPr>
              <a:spLocks/>
            </p:cNvSpPr>
            <p:nvPr/>
          </p:nvSpPr>
          <p:spPr bwMode="auto">
            <a:xfrm>
              <a:off x="3188" y="1911"/>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20" name="Freeform 517"/>
            <p:cNvSpPr>
              <a:spLocks/>
            </p:cNvSpPr>
            <p:nvPr/>
          </p:nvSpPr>
          <p:spPr bwMode="auto">
            <a:xfrm>
              <a:off x="3197" y="1911"/>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21" name="Freeform 518"/>
            <p:cNvSpPr>
              <a:spLocks/>
            </p:cNvSpPr>
            <p:nvPr/>
          </p:nvSpPr>
          <p:spPr bwMode="auto">
            <a:xfrm>
              <a:off x="3208"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22" name="Freeform 519"/>
            <p:cNvSpPr>
              <a:spLocks/>
            </p:cNvSpPr>
            <p:nvPr/>
          </p:nvSpPr>
          <p:spPr bwMode="auto">
            <a:xfrm>
              <a:off x="3218" y="1911"/>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23" name="Freeform 520"/>
            <p:cNvSpPr>
              <a:spLocks/>
            </p:cNvSpPr>
            <p:nvPr/>
          </p:nvSpPr>
          <p:spPr bwMode="auto">
            <a:xfrm>
              <a:off x="3228"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24" name="Freeform 521"/>
            <p:cNvSpPr>
              <a:spLocks/>
            </p:cNvSpPr>
            <p:nvPr/>
          </p:nvSpPr>
          <p:spPr bwMode="auto">
            <a:xfrm>
              <a:off x="3238"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25" name="Freeform 522"/>
            <p:cNvSpPr>
              <a:spLocks/>
            </p:cNvSpPr>
            <p:nvPr/>
          </p:nvSpPr>
          <p:spPr bwMode="auto">
            <a:xfrm>
              <a:off x="3249"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26" name="Freeform 523"/>
            <p:cNvSpPr>
              <a:spLocks/>
            </p:cNvSpPr>
            <p:nvPr/>
          </p:nvSpPr>
          <p:spPr bwMode="auto">
            <a:xfrm>
              <a:off x="3258"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27" name="Freeform 524"/>
            <p:cNvSpPr>
              <a:spLocks/>
            </p:cNvSpPr>
            <p:nvPr/>
          </p:nvSpPr>
          <p:spPr bwMode="auto">
            <a:xfrm>
              <a:off x="3268" y="1911"/>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28" name="Freeform 525"/>
            <p:cNvSpPr>
              <a:spLocks/>
            </p:cNvSpPr>
            <p:nvPr/>
          </p:nvSpPr>
          <p:spPr bwMode="auto">
            <a:xfrm>
              <a:off x="3279"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29" name="Freeform 526"/>
            <p:cNvSpPr>
              <a:spLocks/>
            </p:cNvSpPr>
            <p:nvPr/>
          </p:nvSpPr>
          <p:spPr bwMode="auto">
            <a:xfrm>
              <a:off x="3288" y="1911"/>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30" name="Freeform 527"/>
            <p:cNvSpPr>
              <a:spLocks/>
            </p:cNvSpPr>
            <p:nvPr/>
          </p:nvSpPr>
          <p:spPr bwMode="auto">
            <a:xfrm>
              <a:off x="3299"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31" name="Freeform 528"/>
            <p:cNvSpPr>
              <a:spLocks/>
            </p:cNvSpPr>
            <p:nvPr/>
          </p:nvSpPr>
          <p:spPr bwMode="auto">
            <a:xfrm>
              <a:off x="3309"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32" name="Freeform 529"/>
            <p:cNvSpPr>
              <a:spLocks/>
            </p:cNvSpPr>
            <p:nvPr/>
          </p:nvSpPr>
          <p:spPr bwMode="auto">
            <a:xfrm>
              <a:off x="3318" y="1911"/>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533" name="Freeform 530"/>
            <p:cNvSpPr>
              <a:spLocks/>
            </p:cNvSpPr>
            <p:nvPr/>
          </p:nvSpPr>
          <p:spPr bwMode="auto">
            <a:xfrm>
              <a:off x="3329"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34" name="Freeform 531"/>
            <p:cNvSpPr>
              <a:spLocks/>
            </p:cNvSpPr>
            <p:nvPr/>
          </p:nvSpPr>
          <p:spPr bwMode="auto">
            <a:xfrm>
              <a:off x="3339"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35" name="Freeform 532"/>
            <p:cNvSpPr>
              <a:spLocks/>
            </p:cNvSpPr>
            <p:nvPr/>
          </p:nvSpPr>
          <p:spPr bwMode="auto">
            <a:xfrm>
              <a:off x="3349"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36" name="Freeform 533"/>
            <p:cNvSpPr>
              <a:spLocks/>
            </p:cNvSpPr>
            <p:nvPr/>
          </p:nvSpPr>
          <p:spPr bwMode="auto">
            <a:xfrm>
              <a:off x="3359"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37" name="Freeform 534"/>
            <p:cNvSpPr>
              <a:spLocks/>
            </p:cNvSpPr>
            <p:nvPr/>
          </p:nvSpPr>
          <p:spPr bwMode="auto">
            <a:xfrm>
              <a:off x="3370"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38" name="Freeform 535"/>
            <p:cNvSpPr>
              <a:spLocks/>
            </p:cNvSpPr>
            <p:nvPr/>
          </p:nvSpPr>
          <p:spPr bwMode="auto">
            <a:xfrm>
              <a:off x="3379"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39" name="Freeform 536"/>
            <p:cNvSpPr>
              <a:spLocks/>
            </p:cNvSpPr>
            <p:nvPr/>
          </p:nvSpPr>
          <p:spPr bwMode="auto">
            <a:xfrm>
              <a:off x="3390"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40" name="Freeform 537"/>
            <p:cNvSpPr>
              <a:spLocks/>
            </p:cNvSpPr>
            <p:nvPr/>
          </p:nvSpPr>
          <p:spPr bwMode="auto">
            <a:xfrm>
              <a:off x="3400"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41" name="Freeform 538"/>
            <p:cNvSpPr>
              <a:spLocks/>
            </p:cNvSpPr>
            <p:nvPr/>
          </p:nvSpPr>
          <p:spPr bwMode="auto">
            <a:xfrm>
              <a:off x="3409" y="1911"/>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42" name="Freeform 539"/>
            <p:cNvSpPr>
              <a:spLocks/>
            </p:cNvSpPr>
            <p:nvPr/>
          </p:nvSpPr>
          <p:spPr bwMode="auto">
            <a:xfrm>
              <a:off x="3420"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43" name="Freeform 540"/>
            <p:cNvSpPr>
              <a:spLocks/>
            </p:cNvSpPr>
            <p:nvPr/>
          </p:nvSpPr>
          <p:spPr bwMode="auto">
            <a:xfrm>
              <a:off x="3430"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44" name="Freeform 541"/>
            <p:cNvSpPr>
              <a:spLocks/>
            </p:cNvSpPr>
            <p:nvPr/>
          </p:nvSpPr>
          <p:spPr bwMode="auto">
            <a:xfrm>
              <a:off x="3440"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45" name="Freeform 542"/>
            <p:cNvSpPr>
              <a:spLocks noEditPoints="1"/>
            </p:cNvSpPr>
            <p:nvPr/>
          </p:nvSpPr>
          <p:spPr bwMode="auto">
            <a:xfrm>
              <a:off x="3067" y="1911"/>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546" name="Freeform 543"/>
            <p:cNvSpPr>
              <a:spLocks/>
            </p:cNvSpPr>
            <p:nvPr/>
          </p:nvSpPr>
          <p:spPr bwMode="auto">
            <a:xfrm>
              <a:off x="3067" y="1911"/>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47" name="Freeform 544"/>
            <p:cNvSpPr>
              <a:spLocks/>
            </p:cNvSpPr>
            <p:nvPr/>
          </p:nvSpPr>
          <p:spPr bwMode="auto">
            <a:xfrm>
              <a:off x="3076" y="1911"/>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48" name="Freeform 545"/>
            <p:cNvSpPr>
              <a:spLocks/>
            </p:cNvSpPr>
            <p:nvPr/>
          </p:nvSpPr>
          <p:spPr bwMode="auto">
            <a:xfrm>
              <a:off x="308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49" name="Freeform 546"/>
            <p:cNvSpPr>
              <a:spLocks/>
            </p:cNvSpPr>
            <p:nvPr/>
          </p:nvSpPr>
          <p:spPr bwMode="auto">
            <a:xfrm>
              <a:off x="3097" y="1911"/>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50" name="Freeform 547"/>
            <p:cNvSpPr>
              <a:spLocks/>
            </p:cNvSpPr>
            <p:nvPr/>
          </p:nvSpPr>
          <p:spPr bwMode="auto">
            <a:xfrm>
              <a:off x="310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51" name="Freeform 548"/>
            <p:cNvSpPr>
              <a:spLocks/>
            </p:cNvSpPr>
            <p:nvPr/>
          </p:nvSpPr>
          <p:spPr bwMode="auto">
            <a:xfrm>
              <a:off x="311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52" name="Freeform 549"/>
            <p:cNvSpPr>
              <a:spLocks/>
            </p:cNvSpPr>
            <p:nvPr/>
          </p:nvSpPr>
          <p:spPr bwMode="auto">
            <a:xfrm>
              <a:off x="312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53" name="Freeform 550"/>
            <p:cNvSpPr>
              <a:spLocks/>
            </p:cNvSpPr>
            <p:nvPr/>
          </p:nvSpPr>
          <p:spPr bwMode="auto">
            <a:xfrm>
              <a:off x="313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54" name="Freeform 551"/>
            <p:cNvSpPr>
              <a:spLocks/>
            </p:cNvSpPr>
            <p:nvPr/>
          </p:nvSpPr>
          <p:spPr bwMode="auto">
            <a:xfrm>
              <a:off x="3147" y="1911"/>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55" name="Freeform 552"/>
            <p:cNvSpPr>
              <a:spLocks/>
            </p:cNvSpPr>
            <p:nvPr/>
          </p:nvSpPr>
          <p:spPr bwMode="auto">
            <a:xfrm>
              <a:off x="3158"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56" name="Freeform 553"/>
            <p:cNvSpPr>
              <a:spLocks/>
            </p:cNvSpPr>
            <p:nvPr/>
          </p:nvSpPr>
          <p:spPr bwMode="auto">
            <a:xfrm>
              <a:off x="316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57" name="Freeform 554"/>
            <p:cNvSpPr>
              <a:spLocks/>
            </p:cNvSpPr>
            <p:nvPr/>
          </p:nvSpPr>
          <p:spPr bwMode="auto">
            <a:xfrm>
              <a:off x="3178"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58" name="Freeform 555"/>
            <p:cNvSpPr>
              <a:spLocks/>
            </p:cNvSpPr>
            <p:nvPr/>
          </p:nvSpPr>
          <p:spPr bwMode="auto">
            <a:xfrm>
              <a:off x="3188" y="1911"/>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59" name="Freeform 556"/>
            <p:cNvSpPr>
              <a:spLocks/>
            </p:cNvSpPr>
            <p:nvPr/>
          </p:nvSpPr>
          <p:spPr bwMode="auto">
            <a:xfrm>
              <a:off x="3197" y="1911"/>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60" name="Freeform 557"/>
            <p:cNvSpPr>
              <a:spLocks/>
            </p:cNvSpPr>
            <p:nvPr/>
          </p:nvSpPr>
          <p:spPr bwMode="auto">
            <a:xfrm>
              <a:off x="3208"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61" name="Freeform 558"/>
            <p:cNvSpPr>
              <a:spLocks/>
            </p:cNvSpPr>
            <p:nvPr/>
          </p:nvSpPr>
          <p:spPr bwMode="auto">
            <a:xfrm>
              <a:off x="3218" y="1911"/>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62" name="Freeform 559"/>
            <p:cNvSpPr>
              <a:spLocks/>
            </p:cNvSpPr>
            <p:nvPr/>
          </p:nvSpPr>
          <p:spPr bwMode="auto">
            <a:xfrm>
              <a:off x="3228"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63" name="Freeform 560"/>
            <p:cNvSpPr>
              <a:spLocks/>
            </p:cNvSpPr>
            <p:nvPr/>
          </p:nvSpPr>
          <p:spPr bwMode="auto">
            <a:xfrm>
              <a:off x="3238"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64" name="Freeform 561"/>
            <p:cNvSpPr>
              <a:spLocks/>
            </p:cNvSpPr>
            <p:nvPr/>
          </p:nvSpPr>
          <p:spPr bwMode="auto">
            <a:xfrm>
              <a:off x="3249"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65" name="Freeform 562"/>
            <p:cNvSpPr>
              <a:spLocks/>
            </p:cNvSpPr>
            <p:nvPr/>
          </p:nvSpPr>
          <p:spPr bwMode="auto">
            <a:xfrm>
              <a:off x="3258"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66" name="Freeform 563"/>
            <p:cNvSpPr>
              <a:spLocks/>
            </p:cNvSpPr>
            <p:nvPr/>
          </p:nvSpPr>
          <p:spPr bwMode="auto">
            <a:xfrm>
              <a:off x="3268" y="1911"/>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67" name="Freeform 564"/>
            <p:cNvSpPr>
              <a:spLocks/>
            </p:cNvSpPr>
            <p:nvPr/>
          </p:nvSpPr>
          <p:spPr bwMode="auto">
            <a:xfrm>
              <a:off x="3279"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68" name="Freeform 565"/>
            <p:cNvSpPr>
              <a:spLocks/>
            </p:cNvSpPr>
            <p:nvPr/>
          </p:nvSpPr>
          <p:spPr bwMode="auto">
            <a:xfrm>
              <a:off x="3288" y="1911"/>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69" name="Freeform 566"/>
            <p:cNvSpPr>
              <a:spLocks/>
            </p:cNvSpPr>
            <p:nvPr/>
          </p:nvSpPr>
          <p:spPr bwMode="auto">
            <a:xfrm>
              <a:off x="3299"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70" name="Freeform 567"/>
            <p:cNvSpPr>
              <a:spLocks/>
            </p:cNvSpPr>
            <p:nvPr/>
          </p:nvSpPr>
          <p:spPr bwMode="auto">
            <a:xfrm>
              <a:off x="3309"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71" name="Freeform 568"/>
            <p:cNvSpPr>
              <a:spLocks/>
            </p:cNvSpPr>
            <p:nvPr/>
          </p:nvSpPr>
          <p:spPr bwMode="auto">
            <a:xfrm>
              <a:off x="3318" y="1911"/>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572" name="Freeform 569"/>
            <p:cNvSpPr>
              <a:spLocks/>
            </p:cNvSpPr>
            <p:nvPr/>
          </p:nvSpPr>
          <p:spPr bwMode="auto">
            <a:xfrm>
              <a:off x="3329"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73" name="Freeform 570"/>
            <p:cNvSpPr>
              <a:spLocks/>
            </p:cNvSpPr>
            <p:nvPr/>
          </p:nvSpPr>
          <p:spPr bwMode="auto">
            <a:xfrm>
              <a:off x="3339"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74" name="Freeform 571"/>
            <p:cNvSpPr>
              <a:spLocks/>
            </p:cNvSpPr>
            <p:nvPr/>
          </p:nvSpPr>
          <p:spPr bwMode="auto">
            <a:xfrm>
              <a:off x="3349"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75" name="Freeform 572"/>
            <p:cNvSpPr>
              <a:spLocks/>
            </p:cNvSpPr>
            <p:nvPr/>
          </p:nvSpPr>
          <p:spPr bwMode="auto">
            <a:xfrm>
              <a:off x="3359"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76" name="Freeform 573"/>
            <p:cNvSpPr>
              <a:spLocks/>
            </p:cNvSpPr>
            <p:nvPr/>
          </p:nvSpPr>
          <p:spPr bwMode="auto">
            <a:xfrm>
              <a:off x="3370"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77" name="Freeform 574"/>
            <p:cNvSpPr>
              <a:spLocks/>
            </p:cNvSpPr>
            <p:nvPr/>
          </p:nvSpPr>
          <p:spPr bwMode="auto">
            <a:xfrm>
              <a:off x="3379"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78" name="Freeform 575"/>
            <p:cNvSpPr>
              <a:spLocks/>
            </p:cNvSpPr>
            <p:nvPr/>
          </p:nvSpPr>
          <p:spPr bwMode="auto">
            <a:xfrm>
              <a:off x="3390"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79" name="Freeform 576"/>
            <p:cNvSpPr>
              <a:spLocks/>
            </p:cNvSpPr>
            <p:nvPr/>
          </p:nvSpPr>
          <p:spPr bwMode="auto">
            <a:xfrm>
              <a:off x="3400"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80" name="Freeform 577"/>
            <p:cNvSpPr>
              <a:spLocks/>
            </p:cNvSpPr>
            <p:nvPr/>
          </p:nvSpPr>
          <p:spPr bwMode="auto">
            <a:xfrm>
              <a:off x="3409" y="1911"/>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1" name="Freeform 578"/>
            <p:cNvSpPr>
              <a:spLocks/>
            </p:cNvSpPr>
            <p:nvPr/>
          </p:nvSpPr>
          <p:spPr bwMode="auto">
            <a:xfrm>
              <a:off x="3420"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2" name="Freeform 579"/>
            <p:cNvSpPr>
              <a:spLocks/>
            </p:cNvSpPr>
            <p:nvPr/>
          </p:nvSpPr>
          <p:spPr bwMode="auto">
            <a:xfrm>
              <a:off x="3430"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83" name="Freeform 580"/>
            <p:cNvSpPr>
              <a:spLocks/>
            </p:cNvSpPr>
            <p:nvPr/>
          </p:nvSpPr>
          <p:spPr bwMode="auto">
            <a:xfrm>
              <a:off x="3440"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4" name="Freeform 581"/>
            <p:cNvSpPr>
              <a:spLocks noEditPoints="1"/>
            </p:cNvSpPr>
            <p:nvPr/>
          </p:nvSpPr>
          <p:spPr bwMode="auto">
            <a:xfrm>
              <a:off x="3067" y="1911"/>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585" name="Freeform 582"/>
            <p:cNvSpPr>
              <a:spLocks/>
            </p:cNvSpPr>
            <p:nvPr/>
          </p:nvSpPr>
          <p:spPr bwMode="auto">
            <a:xfrm>
              <a:off x="3067" y="1911"/>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6" name="Freeform 583"/>
            <p:cNvSpPr>
              <a:spLocks/>
            </p:cNvSpPr>
            <p:nvPr/>
          </p:nvSpPr>
          <p:spPr bwMode="auto">
            <a:xfrm>
              <a:off x="3076" y="1911"/>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7" name="Freeform 584"/>
            <p:cNvSpPr>
              <a:spLocks/>
            </p:cNvSpPr>
            <p:nvPr/>
          </p:nvSpPr>
          <p:spPr bwMode="auto">
            <a:xfrm>
              <a:off x="308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8" name="Freeform 585"/>
            <p:cNvSpPr>
              <a:spLocks/>
            </p:cNvSpPr>
            <p:nvPr/>
          </p:nvSpPr>
          <p:spPr bwMode="auto">
            <a:xfrm>
              <a:off x="3097" y="1911"/>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9" name="Freeform 586"/>
            <p:cNvSpPr>
              <a:spLocks/>
            </p:cNvSpPr>
            <p:nvPr/>
          </p:nvSpPr>
          <p:spPr bwMode="auto">
            <a:xfrm>
              <a:off x="310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0" name="Freeform 587"/>
            <p:cNvSpPr>
              <a:spLocks/>
            </p:cNvSpPr>
            <p:nvPr/>
          </p:nvSpPr>
          <p:spPr bwMode="auto">
            <a:xfrm>
              <a:off x="311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1" name="Freeform 588"/>
            <p:cNvSpPr>
              <a:spLocks/>
            </p:cNvSpPr>
            <p:nvPr/>
          </p:nvSpPr>
          <p:spPr bwMode="auto">
            <a:xfrm>
              <a:off x="312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2" name="Freeform 589"/>
            <p:cNvSpPr>
              <a:spLocks/>
            </p:cNvSpPr>
            <p:nvPr/>
          </p:nvSpPr>
          <p:spPr bwMode="auto">
            <a:xfrm>
              <a:off x="313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3" name="Freeform 590"/>
            <p:cNvSpPr>
              <a:spLocks/>
            </p:cNvSpPr>
            <p:nvPr/>
          </p:nvSpPr>
          <p:spPr bwMode="auto">
            <a:xfrm>
              <a:off x="3147" y="1911"/>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4" name="Freeform 591"/>
            <p:cNvSpPr>
              <a:spLocks/>
            </p:cNvSpPr>
            <p:nvPr/>
          </p:nvSpPr>
          <p:spPr bwMode="auto">
            <a:xfrm>
              <a:off x="3158"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95" name="Freeform 592"/>
            <p:cNvSpPr>
              <a:spLocks/>
            </p:cNvSpPr>
            <p:nvPr/>
          </p:nvSpPr>
          <p:spPr bwMode="auto">
            <a:xfrm>
              <a:off x="316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6" name="Freeform 593"/>
            <p:cNvSpPr>
              <a:spLocks/>
            </p:cNvSpPr>
            <p:nvPr/>
          </p:nvSpPr>
          <p:spPr bwMode="auto">
            <a:xfrm>
              <a:off x="3178"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7" name="Freeform 594"/>
            <p:cNvSpPr>
              <a:spLocks/>
            </p:cNvSpPr>
            <p:nvPr/>
          </p:nvSpPr>
          <p:spPr bwMode="auto">
            <a:xfrm>
              <a:off x="3188" y="1911"/>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8" name="Freeform 595"/>
            <p:cNvSpPr>
              <a:spLocks/>
            </p:cNvSpPr>
            <p:nvPr/>
          </p:nvSpPr>
          <p:spPr bwMode="auto">
            <a:xfrm>
              <a:off x="3197" y="1911"/>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9" name="Freeform 596"/>
            <p:cNvSpPr>
              <a:spLocks/>
            </p:cNvSpPr>
            <p:nvPr/>
          </p:nvSpPr>
          <p:spPr bwMode="auto">
            <a:xfrm>
              <a:off x="3208"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0" name="Freeform 597"/>
            <p:cNvSpPr>
              <a:spLocks/>
            </p:cNvSpPr>
            <p:nvPr/>
          </p:nvSpPr>
          <p:spPr bwMode="auto">
            <a:xfrm>
              <a:off x="3218" y="1911"/>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1" name="Freeform 598"/>
            <p:cNvSpPr>
              <a:spLocks/>
            </p:cNvSpPr>
            <p:nvPr/>
          </p:nvSpPr>
          <p:spPr bwMode="auto">
            <a:xfrm>
              <a:off x="3228"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2" name="Freeform 599"/>
            <p:cNvSpPr>
              <a:spLocks/>
            </p:cNvSpPr>
            <p:nvPr/>
          </p:nvSpPr>
          <p:spPr bwMode="auto">
            <a:xfrm>
              <a:off x="3238"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3" name="Freeform 600"/>
            <p:cNvSpPr>
              <a:spLocks/>
            </p:cNvSpPr>
            <p:nvPr/>
          </p:nvSpPr>
          <p:spPr bwMode="auto">
            <a:xfrm>
              <a:off x="3249"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04" name="Freeform 601"/>
            <p:cNvSpPr>
              <a:spLocks/>
            </p:cNvSpPr>
            <p:nvPr/>
          </p:nvSpPr>
          <p:spPr bwMode="auto">
            <a:xfrm>
              <a:off x="3258"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5" name="Freeform 602"/>
            <p:cNvSpPr>
              <a:spLocks/>
            </p:cNvSpPr>
            <p:nvPr/>
          </p:nvSpPr>
          <p:spPr bwMode="auto">
            <a:xfrm>
              <a:off x="3268" y="1911"/>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6" name="Freeform 603"/>
            <p:cNvSpPr>
              <a:spLocks/>
            </p:cNvSpPr>
            <p:nvPr/>
          </p:nvSpPr>
          <p:spPr bwMode="auto">
            <a:xfrm>
              <a:off x="3279"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07" name="Freeform 604"/>
            <p:cNvSpPr>
              <a:spLocks/>
            </p:cNvSpPr>
            <p:nvPr/>
          </p:nvSpPr>
          <p:spPr bwMode="auto">
            <a:xfrm>
              <a:off x="3288" y="1911"/>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8" name="Freeform 605"/>
            <p:cNvSpPr>
              <a:spLocks/>
            </p:cNvSpPr>
            <p:nvPr/>
          </p:nvSpPr>
          <p:spPr bwMode="auto">
            <a:xfrm>
              <a:off x="3299"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9" name="Freeform 606"/>
            <p:cNvSpPr>
              <a:spLocks/>
            </p:cNvSpPr>
            <p:nvPr/>
          </p:nvSpPr>
          <p:spPr bwMode="auto">
            <a:xfrm>
              <a:off x="3309"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10" name="Freeform 607"/>
            <p:cNvSpPr>
              <a:spLocks/>
            </p:cNvSpPr>
            <p:nvPr/>
          </p:nvSpPr>
          <p:spPr bwMode="auto">
            <a:xfrm>
              <a:off x="3318" y="1911"/>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grpSp>
      <p:grpSp>
        <p:nvGrpSpPr>
          <p:cNvPr id="1505" name="Group 809"/>
          <p:cNvGrpSpPr>
            <a:grpSpLocks/>
          </p:cNvGrpSpPr>
          <p:nvPr/>
        </p:nvGrpSpPr>
        <p:grpSpPr bwMode="auto">
          <a:xfrm>
            <a:off x="4838700" y="2449652"/>
            <a:ext cx="603250" cy="420687"/>
            <a:chOff x="3067" y="1648"/>
            <a:chExt cx="380" cy="265"/>
          </a:xfrm>
        </p:grpSpPr>
        <p:sp>
          <p:nvSpPr>
            <p:cNvPr id="612" name="Freeform 609"/>
            <p:cNvSpPr>
              <a:spLocks/>
            </p:cNvSpPr>
            <p:nvPr/>
          </p:nvSpPr>
          <p:spPr bwMode="auto">
            <a:xfrm>
              <a:off x="3329"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3" name="Freeform 610"/>
            <p:cNvSpPr>
              <a:spLocks/>
            </p:cNvSpPr>
            <p:nvPr/>
          </p:nvSpPr>
          <p:spPr bwMode="auto">
            <a:xfrm>
              <a:off x="3339"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4" name="Freeform 611"/>
            <p:cNvSpPr>
              <a:spLocks/>
            </p:cNvSpPr>
            <p:nvPr/>
          </p:nvSpPr>
          <p:spPr bwMode="auto">
            <a:xfrm>
              <a:off x="3349"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5" name="Freeform 612"/>
            <p:cNvSpPr>
              <a:spLocks/>
            </p:cNvSpPr>
            <p:nvPr/>
          </p:nvSpPr>
          <p:spPr bwMode="auto">
            <a:xfrm>
              <a:off x="3359"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6" name="Freeform 613"/>
            <p:cNvSpPr>
              <a:spLocks/>
            </p:cNvSpPr>
            <p:nvPr/>
          </p:nvSpPr>
          <p:spPr bwMode="auto">
            <a:xfrm>
              <a:off x="3370"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17" name="Freeform 614"/>
            <p:cNvSpPr>
              <a:spLocks/>
            </p:cNvSpPr>
            <p:nvPr/>
          </p:nvSpPr>
          <p:spPr bwMode="auto">
            <a:xfrm>
              <a:off x="3379"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8" name="Freeform 615"/>
            <p:cNvSpPr>
              <a:spLocks/>
            </p:cNvSpPr>
            <p:nvPr/>
          </p:nvSpPr>
          <p:spPr bwMode="auto">
            <a:xfrm>
              <a:off x="3390"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9" name="Freeform 616"/>
            <p:cNvSpPr>
              <a:spLocks/>
            </p:cNvSpPr>
            <p:nvPr/>
          </p:nvSpPr>
          <p:spPr bwMode="auto">
            <a:xfrm>
              <a:off x="3400"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20" name="Freeform 617"/>
            <p:cNvSpPr>
              <a:spLocks/>
            </p:cNvSpPr>
            <p:nvPr/>
          </p:nvSpPr>
          <p:spPr bwMode="auto">
            <a:xfrm>
              <a:off x="3409" y="1911"/>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1" name="Freeform 618"/>
            <p:cNvSpPr>
              <a:spLocks/>
            </p:cNvSpPr>
            <p:nvPr/>
          </p:nvSpPr>
          <p:spPr bwMode="auto">
            <a:xfrm>
              <a:off x="3420"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2" name="Freeform 619"/>
            <p:cNvSpPr>
              <a:spLocks/>
            </p:cNvSpPr>
            <p:nvPr/>
          </p:nvSpPr>
          <p:spPr bwMode="auto">
            <a:xfrm>
              <a:off x="3430"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23" name="Freeform 620"/>
            <p:cNvSpPr>
              <a:spLocks/>
            </p:cNvSpPr>
            <p:nvPr/>
          </p:nvSpPr>
          <p:spPr bwMode="auto">
            <a:xfrm>
              <a:off x="3440"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4" name="Freeform 621"/>
            <p:cNvSpPr>
              <a:spLocks noEditPoints="1"/>
            </p:cNvSpPr>
            <p:nvPr/>
          </p:nvSpPr>
          <p:spPr bwMode="auto">
            <a:xfrm>
              <a:off x="3067" y="1911"/>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625" name="Freeform 622"/>
            <p:cNvSpPr>
              <a:spLocks/>
            </p:cNvSpPr>
            <p:nvPr/>
          </p:nvSpPr>
          <p:spPr bwMode="auto">
            <a:xfrm>
              <a:off x="3067" y="1911"/>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6" name="Freeform 623"/>
            <p:cNvSpPr>
              <a:spLocks/>
            </p:cNvSpPr>
            <p:nvPr/>
          </p:nvSpPr>
          <p:spPr bwMode="auto">
            <a:xfrm>
              <a:off x="3076" y="1911"/>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7" name="Freeform 624"/>
            <p:cNvSpPr>
              <a:spLocks/>
            </p:cNvSpPr>
            <p:nvPr/>
          </p:nvSpPr>
          <p:spPr bwMode="auto">
            <a:xfrm>
              <a:off x="308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8" name="Freeform 625"/>
            <p:cNvSpPr>
              <a:spLocks/>
            </p:cNvSpPr>
            <p:nvPr/>
          </p:nvSpPr>
          <p:spPr bwMode="auto">
            <a:xfrm>
              <a:off x="3097" y="1911"/>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9" name="Freeform 626"/>
            <p:cNvSpPr>
              <a:spLocks/>
            </p:cNvSpPr>
            <p:nvPr/>
          </p:nvSpPr>
          <p:spPr bwMode="auto">
            <a:xfrm>
              <a:off x="310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0" name="Freeform 627"/>
            <p:cNvSpPr>
              <a:spLocks/>
            </p:cNvSpPr>
            <p:nvPr/>
          </p:nvSpPr>
          <p:spPr bwMode="auto">
            <a:xfrm>
              <a:off x="311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1" name="Freeform 628"/>
            <p:cNvSpPr>
              <a:spLocks/>
            </p:cNvSpPr>
            <p:nvPr/>
          </p:nvSpPr>
          <p:spPr bwMode="auto">
            <a:xfrm>
              <a:off x="312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2" name="Freeform 629"/>
            <p:cNvSpPr>
              <a:spLocks/>
            </p:cNvSpPr>
            <p:nvPr/>
          </p:nvSpPr>
          <p:spPr bwMode="auto">
            <a:xfrm>
              <a:off x="313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3" name="Freeform 630"/>
            <p:cNvSpPr>
              <a:spLocks/>
            </p:cNvSpPr>
            <p:nvPr/>
          </p:nvSpPr>
          <p:spPr bwMode="auto">
            <a:xfrm>
              <a:off x="3147" y="1911"/>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4" name="Freeform 631"/>
            <p:cNvSpPr>
              <a:spLocks/>
            </p:cNvSpPr>
            <p:nvPr/>
          </p:nvSpPr>
          <p:spPr bwMode="auto">
            <a:xfrm>
              <a:off x="3158"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35" name="Freeform 632"/>
            <p:cNvSpPr>
              <a:spLocks/>
            </p:cNvSpPr>
            <p:nvPr/>
          </p:nvSpPr>
          <p:spPr bwMode="auto">
            <a:xfrm>
              <a:off x="316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6" name="Freeform 633"/>
            <p:cNvSpPr>
              <a:spLocks/>
            </p:cNvSpPr>
            <p:nvPr/>
          </p:nvSpPr>
          <p:spPr bwMode="auto">
            <a:xfrm>
              <a:off x="3178"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7" name="Freeform 634"/>
            <p:cNvSpPr>
              <a:spLocks/>
            </p:cNvSpPr>
            <p:nvPr/>
          </p:nvSpPr>
          <p:spPr bwMode="auto">
            <a:xfrm>
              <a:off x="3188" y="1911"/>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8" name="Freeform 635"/>
            <p:cNvSpPr>
              <a:spLocks/>
            </p:cNvSpPr>
            <p:nvPr/>
          </p:nvSpPr>
          <p:spPr bwMode="auto">
            <a:xfrm>
              <a:off x="3197" y="1911"/>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9" name="Freeform 636"/>
            <p:cNvSpPr>
              <a:spLocks/>
            </p:cNvSpPr>
            <p:nvPr/>
          </p:nvSpPr>
          <p:spPr bwMode="auto">
            <a:xfrm>
              <a:off x="3208"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0" name="Freeform 637"/>
            <p:cNvSpPr>
              <a:spLocks/>
            </p:cNvSpPr>
            <p:nvPr/>
          </p:nvSpPr>
          <p:spPr bwMode="auto">
            <a:xfrm>
              <a:off x="3218" y="1911"/>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1" name="Freeform 638"/>
            <p:cNvSpPr>
              <a:spLocks/>
            </p:cNvSpPr>
            <p:nvPr/>
          </p:nvSpPr>
          <p:spPr bwMode="auto">
            <a:xfrm>
              <a:off x="3228"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2" name="Freeform 639"/>
            <p:cNvSpPr>
              <a:spLocks/>
            </p:cNvSpPr>
            <p:nvPr/>
          </p:nvSpPr>
          <p:spPr bwMode="auto">
            <a:xfrm>
              <a:off x="3238"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3" name="Freeform 640"/>
            <p:cNvSpPr>
              <a:spLocks/>
            </p:cNvSpPr>
            <p:nvPr/>
          </p:nvSpPr>
          <p:spPr bwMode="auto">
            <a:xfrm>
              <a:off x="3249"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44" name="Freeform 641"/>
            <p:cNvSpPr>
              <a:spLocks/>
            </p:cNvSpPr>
            <p:nvPr/>
          </p:nvSpPr>
          <p:spPr bwMode="auto">
            <a:xfrm>
              <a:off x="3258"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5" name="Freeform 642"/>
            <p:cNvSpPr>
              <a:spLocks/>
            </p:cNvSpPr>
            <p:nvPr/>
          </p:nvSpPr>
          <p:spPr bwMode="auto">
            <a:xfrm>
              <a:off x="3268" y="1911"/>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6" name="Freeform 643"/>
            <p:cNvSpPr>
              <a:spLocks/>
            </p:cNvSpPr>
            <p:nvPr/>
          </p:nvSpPr>
          <p:spPr bwMode="auto">
            <a:xfrm>
              <a:off x="3279"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47" name="Freeform 644"/>
            <p:cNvSpPr>
              <a:spLocks/>
            </p:cNvSpPr>
            <p:nvPr/>
          </p:nvSpPr>
          <p:spPr bwMode="auto">
            <a:xfrm>
              <a:off x="3288" y="1911"/>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8" name="Freeform 645"/>
            <p:cNvSpPr>
              <a:spLocks/>
            </p:cNvSpPr>
            <p:nvPr/>
          </p:nvSpPr>
          <p:spPr bwMode="auto">
            <a:xfrm>
              <a:off x="3299"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9" name="Freeform 646"/>
            <p:cNvSpPr>
              <a:spLocks/>
            </p:cNvSpPr>
            <p:nvPr/>
          </p:nvSpPr>
          <p:spPr bwMode="auto">
            <a:xfrm>
              <a:off x="3309"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50" name="Freeform 647"/>
            <p:cNvSpPr>
              <a:spLocks/>
            </p:cNvSpPr>
            <p:nvPr/>
          </p:nvSpPr>
          <p:spPr bwMode="auto">
            <a:xfrm>
              <a:off x="3318" y="1911"/>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651" name="Freeform 648"/>
            <p:cNvSpPr>
              <a:spLocks/>
            </p:cNvSpPr>
            <p:nvPr/>
          </p:nvSpPr>
          <p:spPr bwMode="auto">
            <a:xfrm>
              <a:off x="3329"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2" name="Freeform 649"/>
            <p:cNvSpPr>
              <a:spLocks/>
            </p:cNvSpPr>
            <p:nvPr/>
          </p:nvSpPr>
          <p:spPr bwMode="auto">
            <a:xfrm>
              <a:off x="3339"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3" name="Freeform 650"/>
            <p:cNvSpPr>
              <a:spLocks/>
            </p:cNvSpPr>
            <p:nvPr/>
          </p:nvSpPr>
          <p:spPr bwMode="auto">
            <a:xfrm>
              <a:off x="3349"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4" name="Freeform 651"/>
            <p:cNvSpPr>
              <a:spLocks/>
            </p:cNvSpPr>
            <p:nvPr/>
          </p:nvSpPr>
          <p:spPr bwMode="auto">
            <a:xfrm>
              <a:off x="3359"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5" name="Freeform 652"/>
            <p:cNvSpPr>
              <a:spLocks/>
            </p:cNvSpPr>
            <p:nvPr/>
          </p:nvSpPr>
          <p:spPr bwMode="auto">
            <a:xfrm>
              <a:off x="3370"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56" name="Freeform 653"/>
            <p:cNvSpPr>
              <a:spLocks/>
            </p:cNvSpPr>
            <p:nvPr/>
          </p:nvSpPr>
          <p:spPr bwMode="auto">
            <a:xfrm>
              <a:off x="3379"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7" name="Freeform 654"/>
            <p:cNvSpPr>
              <a:spLocks/>
            </p:cNvSpPr>
            <p:nvPr/>
          </p:nvSpPr>
          <p:spPr bwMode="auto">
            <a:xfrm>
              <a:off x="3390"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8" name="Freeform 655"/>
            <p:cNvSpPr>
              <a:spLocks/>
            </p:cNvSpPr>
            <p:nvPr/>
          </p:nvSpPr>
          <p:spPr bwMode="auto">
            <a:xfrm>
              <a:off x="3400"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59" name="Freeform 656"/>
            <p:cNvSpPr>
              <a:spLocks/>
            </p:cNvSpPr>
            <p:nvPr/>
          </p:nvSpPr>
          <p:spPr bwMode="auto">
            <a:xfrm>
              <a:off x="3409" y="1911"/>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0" name="Freeform 657"/>
            <p:cNvSpPr>
              <a:spLocks/>
            </p:cNvSpPr>
            <p:nvPr/>
          </p:nvSpPr>
          <p:spPr bwMode="auto">
            <a:xfrm>
              <a:off x="3420"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1" name="Freeform 658"/>
            <p:cNvSpPr>
              <a:spLocks/>
            </p:cNvSpPr>
            <p:nvPr/>
          </p:nvSpPr>
          <p:spPr bwMode="auto">
            <a:xfrm>
              <a:off x="3430"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62" name="Freeform 659"/>
            <p:cNvSpPr>
              <a:spLocks/>
            </p:cNvSpPr>
            <p:nvPr/>
          </p:nvSpPr>
          <p:spPr bwMode="auto">
            <a:xfrm>
              <a:off x="3440"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3" name="Freeform 660"/>
            <p:cNvSpPr>
              <a:spLocks noEditPoints="1"/>
            </p:cNvSpPr>
            <p:nvPr/>
          </p:nvSpPr>
          <p:spPr bwMode="auto">
            <a:xfrm>
              <a:off x="3067" y="1911"/>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664" name="Freeform 661"/>
            <p:cNvSpPr>
              <a:spLocks/>
            </p:cNvSpPr>
            <p:nvPr/>
          </p:nvSpPr>
          <p:spPr bwMode="auto">
            <a:xfrm>
              <a:off x="3067" y="1911"/>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5" name="Freeform 662"/>
            <p:cNvSpPr>
              <a:spLocks/>
            </p:cNvSpPr>
            <p:nvPr/>
          </p:nvSpPr>
          <p:spPr bwMode="auto">
            <a:xfrm>
              <a:off x="3076" y="1911"/>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6" name="Freeform 663"/>
            <p:cNvSpPr>
              <a:spLocks/>
            </p:cNvSpPr>
            <p:nvPr/>
          </p:nvSpPr>
          <p:spPr bwMode="auto">
            <a:xfrm>
              <a:off x="308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7" name="Freeform 664"/>
            <p:cNvSpPr>
              <a:spLocks/>
            </p:cNvSpPr>
            <p:nvPr/>
          </p:nvSpPr>
          <p:spPr bwMode="auto">
            <a:xfrm>
              <a:off x="3097" y="1911"/>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8" name="Freeform 665"/>
            <p:cNvSpPr>
              <a:spLocks/>
            </p:cNvSpPr>
            <p:nvPr/>
          </p:nvSpPr>
          <p:spPr bwMode="auto">
            <a:xfrm>
              <a:off x="310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9" name="Freeform 666"/>
            <p:cNvSpPr>
              <a:spLocks/>
            </p:cNvSpPr>
            <p:nvPr/>
          </p:nvSpPr>
          <p:spPr bwMode="auto">
            <a:xfrm>
              <a:off x="311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0" name="Freeform 667"/>
            <p:cNvSpPr>
              <a:spLocks/>
            </p:cNvSpPr>
            <p:nvPr/>
          </p:nvSpPr>
          <p:spPr bwMode="auto">
            <a:xfrm>
              <a:off x="312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1" name="Freeform 668"/>
            <p:cNvSpPr>
              <a:spLocks/>
            </p:cNvSpPr>
            <p:nvPr/>
          </p:nvSpPr>
          <p:spPr bwMode="auto">
            <a:xfrm>
              <a:off x="313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2" name="Freeform 669"/>
            <p:cNvSpPr>
              <a:spLocks/>
            </p:cNvSpPr>
            <p:nvPr/>
          </p:nvSpPr>
          <p:spPr bwMode="auto">
            <a:xfrm>
              <a:off x="3147" y="1911"/>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3" name="Freeform 670"/>
            <p:cNvSpPr>
              <a:spLocks/>
            </p:cNvSpPr>
            <p:nvPr/>
          </p:nvSpPr>
          <p:spPr bwMode="auto">
            <a:xfrm>
              <a:off x="3158"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74" name="Freeform 671"/>
            <p:cNvSpPr>
              <a:spLocks/>
            </p:cNvSpPr>
            <p:nvPr/>
          </p:nvSpPr>
          <p:spPr bwMode="auto">
            <a:xfrm>
              <a:off x="316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5" name="Freeform 672"/>
            <p:cNvSpPr>
              <a:spLocks/>
            </p:cNvSpPr>
            <p:nvPr/>
          </p:nvSpPr>
          <p:spPr bwMode="auto">
            <a:xfrm>
              <a:off x="3178"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6" name="Freeform 673"/>
            <p:cNvSpPr>
              <a:spLocks/>
            </p:cNvSpPr>
            <p:nvPr/>
          </p:nvSpPr>
          <p:spPr bwMode="auto">
            <a:xfrm>
              <a:off x="3188" y="1911"/>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7" name="Freeform 674"/>
            <p:cNvSpPr>
              <a:spLocks/>
            </p:cNvSpPr>
            <p:nvPr/>
          </p:nvSpPr>
          <p:spPr bwMode="auto">
            <a:xfrm>
              <a:off x="3197" y="1911"/>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8" name="Freeform 675"/>
            <p:cNvSpPr>
              <a:spLocks/>
            </p:cNvSpPr>
            <p:nvPr/>
          </p:nvSpPr>
          <p:spPr bwMode="auto">
            <a:xfrm>
              <a:off x="3208"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9" name="Freeform 676"/>
            <p:cNvSpPr>
              <a:spLocks/>
            </p:cNvSpPr>
            <p:nvPr/>
          </p:nvSpPr>
          <p:spPr bwMode="auto">
            <a:xfrm>
              <a:off x="3218" y="1911"/>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0" name="Freeform 677"/>
            <p:cNvSpPr>
              <a:spLocks/>
            </p:cNvSpPr>
            <p:nvPr/>
          </p:nvSpPr>
          <p:spPr bwMode="auto">
            <a:xfrm>
              <a:off x="3228"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1" name="Freeform 678"/>
            <p:cNvSpPr>
              <a:spLocks/>
            </p:cNvSpPr>
            <p:nvPr/>
          </p:nvSpPr>
          <p:spPr bwMode="auto">
            <a:xfrm>
              <a:off x="3238"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2" name="Freeform 679"/>
            <p:cNvSpPr>
              <a:spLocks/>
            </p:cNvSpPr>
            <p:nvPr/>
          </p:nvSpPr>
          <p:spPr bwMode="auto">
            <a:xfrm>
              <a:off x="3249"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83" name="Freeform 680"/>
            <p:cNvSpPr>
              <a:spLocks/>
            </p:cNvSpPr>
            <p:nvPr/>
          </p:nvSpPr>
          <p:spPr bwMode="auto">
            <a:xfrm>
              <a:off x="3258"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4" name="Freeform 681"/>
            <p:cNvSpPr>
              <a:spLocks/>
            </p:cNvSpPr>
            <p:nvPr/>
          </p:nvSpPr>
          <p:spPr bwMode="auto">
            <a:xfrm>
              <a:off x="3268" y="1911"/>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5" name="Freeform 682"/>
            <p:cNvSpPr>
              <a:spLocks/>
            </p:cNvSpPr>
            <p:nvPr/>
          </p:nvSpPr>
          <p:spPr bwMode="auto">
            <a:xfrm>
              <a:off x="3279"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86" name="Freeform 683"/>
            <p:cNvSpPr>
              <a:spLocks/>
            </p:cNvSpPr>
            <p:nvPr/>
          </p:nvSpPr>
          <p:spPr bwMode="auto">
            <a:xfrm>
              <a:off x="3288" y="1911"/>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7" name="Freeform 684"/>
            <p:cNvSpPr>
              <a:spLocks/>
            </p:cNvSpPr>
            <p:nvPr/>
          </p:nvSpPr>
          <p:spPr bwMode="auto">
            <a:xfrm>
              <a:off x="3299"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8" name="Freeform 685"/>
            <p:cNvSpPr>
              <a:spLocks/>
            </p:cNvSpPr>
            <p:nvPr/>
          </p:nvSpPr>
          <p:spPr bwMode="auto">
            <a:xfrm>
              <a:off x="3309"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89" name="Freeform 686"/>
            <p:cNvSpPr>
              <a:spLocks/>
            </p:cNvSpPr>
            <p:nvPr/>
          </p:nvSpPr>
          <p:spPr bwMode="auto">
            <a:xfrm>
              <a:off x="3318" y="1911"/>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690" name="Freeform 687"/>
            <p:cNvSpPr>
              <a:spLocks/>
            </p:cNvSpPr>
            <p:nvPr/>
          </p:nvSpPr>
          <p:spPr bwMode="auto">
            <a:xfrm>
              <a:off x="3329"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1" name="Freeform 688"/>
            <p:cNvSpPr>
              <a:spLocks/>
            </p:cNvSpPr>
            <p:nvPr/>
          </p:nvSpPr>
          <p:spPr bwMode="auto">
            <a:xfrm>
              <a:off x="3339"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2" name="Freeform 689"/>
            <p:cNvSpPr>
              <a:spLocks/>
            </p:cNvSpPr>
            <p:nvPr/>
          </p:nvSpPr>
          <p:spPr bwMode="auto">
            <a:xfrm>
              <a:off x="3349"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3" name="Freeform 690"/>
            <p:cNvSpPr>
              <a:spLocks/>
            </p:cNvSpPr>
            <p:nvPr/>
          </p:nvSpPr>
          <p:spPr bwMode="auto">
            <a:xfrm>
              <a:off x="3359"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4" name="Freeform 691"/>
            <p:cNvSpPr>
              <a:spLocks/>
            </p:cNvSpPr>
            <p:nvPr/>
          </p:nvSpPr>
          <p:spPr bwMode="auto">
            <a:xfrm>
              <a:off x="3370"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95" name="Freeform 692"/>
            <p:cNvSpPr>
              <a:spLocks/>
            </p:cNvSpPr>
            <p:nvPr/>
          </p:nvSpPr>
          <p:spPr bwMode="auto">
            <a:xfrm>
              <a:off x="3379"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6" name="Freeform 693"/>
            <p:cNvSpPr>
              <a:spLocks/>
            </p:cNvSpPr>
            <p:nvPr/>
          </p:nvSpPr>
          <p:spPr bwMode="auto">
            <a:xfrm>
              <a:off x="3390"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7" name="Freeform 694"/>
            <p:cNvSpPr>
              <a:spLocks/>
            </p:cNvSpPr>
            <p:nvPr/>
          </p:nvSpPr>
          <p:spPr bwMode="auto">
            <a:xfrm>
              <a:off x="3400"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98" name="Freeform 695"/>
            <p:cNvSpPr>
              <a:spLocks/>
            </p:cNvSpPr>
            <p:nvPr/>
          </p:nvSpPr>
          <p:spPr bwMode="auto">
            <a:xfrm>
              <a:off x="3409" y="1911"/>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9" name="Freeform 696"/>
            <p:cNvSpPr>
              <a:spLocks/>
            </p:cNvSpPr>
            <p:nvPr/>
          </p:nvSpPr>
          <p:spPr bwMode="auto">
            <a:xfrm>
              <a:off x="3420"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0" name="Freeform 697"/>
            <p:cNvSpPr>
              <a:spLocks/>
            </p:cNvSpPr>
            <p:nvPr/>
          </p:nvSpPr>
          <p:spPr bwMode="auto">
            <a:xfrm>
              <a:off x="3430"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01" name="Freeform 698"/>
            <p:cNvSpPr>
              <a:spLocks/>
            </p:cNvSpPr>
            <p:nvPr/>
          </p:nvSpPr>
          <p:spPr bwMode="auto">
            <a:xfrm>
              <a:off x="3440"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2" name="Freeform 699"/>
            <p:cNvSpPr>
              <a:spLocks noEditPoints="1"/>
            </p:cNvSpPr>
            <p:nvPr/>
          </p:nvSpPr>
          <p:spPr bwMode="auto">
            <a:xfrm>
              <a:off x="3067" y="1911"/>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703" name="Freeform 700"/>
            <p:cNvSpPr>
              <a:spLocks/>
            </p:cNvSpPr>
            <p:nvPr/>
          </p:nvSpPr>
          <p:spPr bwMode="auto">
            <a:xfrm>
              <a:off x="3067" y="1911"/>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4" name="Freeform 701"/>
            <p:cNvSpPr>
              <a:spLocks/>
            </p:cNvSpPr>
            <p:nvPr/>
          </p:nvSpPr>
          <p:spPr bwMode="auto">
            <a:xfrm>
              <a:off x="3076" y="1911"/>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5" name="Freeform 702"/>
            <p:cNvSpPr>
              <a:spLocks/>
            </p:cNvSpPr>
            <p:nvPr/>
          </p:nvSpPr>
          <p:spPr bwMode="auto">
            <a:xfrm>
              <a:off x="308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6" name="Freeform 703"/>
            <p:cNvSpPr>
              <a:spLocks/>
            </p:cNvSpPr>
            <p:nvPr/>
          </p:nvSpPr>
          <p:spPr bwMode="auto">
            <a:xfrm>
              <a:off x="3097" y="1911"/>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7" name="Freeform 704"/>
            <p:cNvSpPr>
              <a:spLocks/>
            </p:cNvSpPr>
            <p:nvPr/>
          </p:nvSpPr>
          <p:spPr bwMode="auto">
            <a:xfrm>
              <a:off x="310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8" name="Freeform 705"/>
            <p:cNvSpPr>
              <a:spLocks/>
            </p:cNvSpPr>
            <p:nvPr/>
          </p:nvSpPr>
          <p:spPr bwMode="auto">
            <a:xfrm>
              <a:off x="311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9" name="Freeform 706"/>
            <p:cNvSpPr>
              <a:spLocks/>
            </p:cNvSpPr>
            <p:nvPr/>
          </p:nvSpPr>
          <p:spPr bwMode="auto">
            <a:xfrm>
              <a:off x="312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0" name="Freeform 707"/>
            <p:cNvSpPr>
              <a:spLocks/>
            </p:cNvSpPr>
            <p:nvPr/>
          </p:nvSpPr>
          <p:spPr bwMode="auto">
            <a:xfrm>
              <a:off x="313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1" name="Freeform 708"/>
            <p:cNvSpPr>
              <a:spLocks/>
            </p:cNvSpPr>
            <p:nvPr/>
          </p:nvSpPr>
          <p:spPr bwMode="auto">
            <a:xfrm>
              <a:off x="3147" y="1911"/>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2" name="Freeform 709"/>
            <p:cNvSpPr>
              <a:spLocks/>
            </p:cNvSpPr>
            <p:nvPr/>
          </p:nvSpPr>
          <p:spPr bwMode="auto">
            <a:xfrm>
              <a:off x="3158"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13" name="Freeform 710"/>
            <p:cNvSpPr>
              <a:spLocks/>
            </p:cNvSpPr>
            <p:nvPr/>
          </p:nvSpPr>
          <p:spPr bwMode="auto">
            <a:xfrm>
              <a:off x="3167"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4" name="Freeform 711"/>
            <p:cNvSpPr>
              <a:spLocks/>
            </p:cNvSpPr>
            <p:nvPr/>
          </p:nvSpPr>
          <p:spPr bwMode="auto">
            <a:xfrm>
              <a:off x="3178"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5" name="Freeform 712"/>
            <p:cNvSpPr>
              <a:spLocks/>
            </p:cNvSpPr>
            <p:nvPr/>
          </p:nvSpPr>
          <p:spPr bwMode="auto">
            <a:xfrm>
              <a:off x="3188" y="1911"/>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6" name="Freeform 713"/>
            <p:cNvSpPr>
              <a:spLocks/>
            </p:cNvSpPr>
            <p:nvPr/>
          </p:nvSpPr>
          <p:spPr bwMode="auto">
            <a:xfrm>
              <a:off x="3197" y="1911"/>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7" name="Freeform 714"/>
            <p:cNvSpPr>
              <a:spLocks/>
            </p:cNvSpPr>
            <p:nvPr/>
          </p:nvSpPr>
          <p:spPr bwMode="auto">
            <a:xfrm>
              <a:off x="3208"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8" name="Freeform 715"/>
            <p:cNvSpPr>
              <a:spLocks/>
            </p:cNvSpPr>
            <p:nvPr/>
          </p:nvSpPr>
          <p:spPr bwMode="auto">
            <a:xfrm>
              <a:off x="3218" y="1911"/>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9" name="Freeform 716"/>
            <p:cNvSpPr>
              <a:spLocks/>
            </p:cNvSpPr>
            <p:nvPr/>
          </p:nvSpPr>
          <p:spPr bwMode="auto">
            <a:xfrm>
              <a:off x="3228"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0" name="Freeform 717"/>
            <p:cNvSpPr>
              <a:spLocks/>
            </p:cNvSpPr>
            <p:nvPr/>
          </p:nvSpPr>
          <p:spPr bwMode="auto">
            <a:xfrm>
              <a:off x="3238"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1" name="Freeform 718"/>
            <p:cNvSpPr>
              <a:spLocks/>
            </p:cNvSpPr>
            <p:nvPr/>
          </p:nvSpPr>
          <p:spPr bwMode="auto">
            <a:xfrm>
              <a:off x="3249"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22" name="Freeform 719"/>
            <p:cNvSpPr>
              <a:spLocks/>
            </p:cNvSpPr>
            <p:nvPr/>
          </p:nvSpPr>
          <p:spPr bwMode="auto">
            <a:xfrm>
              <a:off x="3258"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3" name="Freeform 720"/>
            <p:cNvSpPr>
              <a:spLocks/>
            </p:cNvSpPr>
            <p:nvPr/>
          </p:nvSpPr>
          <p:spPr bwMode="auto">
            <a:xfrm>
              <a:off x="3268" y="1911"/>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4" name="Freeform 721"/>
            <p:cNvSpPr>
              <a:spLocks/>
            </p:cNvSpPr>
            <p:nvPr/>
          </p:nvSpPr>
          <p:spPr bwMode="auto">
            <a:xfrm>
              <a:off x="3279"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25" name="Freeform 722"/>
            <p:cNvSpPr>
              <a:spLocks/>
            </p:cNvSpPr>
            <p:nvPr/>
          </p:nvSpPr>
          <p:spPr bwMode="auto">
            <a:xfrm>
              <a:off x="3288" y="1911"/>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6" name="Freeform 723"/>
            <p:cNvSpPr>
              <a:spLocks/>
            </p:cNvSpPr>
            <p:nvPr/>
          </p:nvSpPr>
          <p:spPr bwMode="auto">
            <a:xfrm>
              <a:off x="3299"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7" name="Freeform 724"/>
            <p:cNvSpPr>
              <a:spLocks/>
            </p:cNvSpPr>
            <p:nvPr/>
          </p:nvSpPr>
          <p:spPr bwMode="auto">
            <a:xfrm>
              <a:off x="3309"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28" name="Freeform 725"/>
            <p:cNvSpPr>
              <a:spLocks/>
            </p:cNvSpPr>
            <p:nvPr/>
          </p:nvSpPr>
          <p:spPr bwMode="auto">
            <a:xfrm>
              <a:off x="3318" y="1911"/>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729" name="Freeform 726"/>
            <p:cNvSpPr>
              <a:spLocks/>
            </p:cNvSpPr>
            <p:nvPr/>
          </p:nvSpPr>
          <p:spPr bwMode="auto">
            <a:xfrm>
              <a:off x="3329"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0" name="Freeform 727"/>
            <p:cNvSpPr>
              <a:spLocks/>
            </p:cNvSpPr>
            <p:nvPr/>
          </p:nvSpPr>
          <p:spPr bwMode="auto">
            <a:xfrm>
              <a:off x="3339"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1" name="Freeform 728"/>
            <p:cNvSpPr>
              <a:spLocks/>
            </p:cNvSpPr>
            <p:nvPr/>
          </p:nvSpPr>
          <p:spPr bwMode="auto">
            <a:xfrm>
              <a:off x="3349"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2" name="Freeform 729"/>
            <p:cNvSpPr>
              <a:spLocks/>
            </p:cNvSpPr>
            <p:nvPr/>
          </p:nvSpPr>
          <p:spPr bwMode="auto">
            <a:xfrm>
              <a:off x="3359"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3" name="Freeform 730"/>
            <p:cNvSpPr>
              <a:spLocks/>
            </p:cNvSpPr>
            <p:nvPr/>
          </p:nvSpPr>
          <p:spPr bwMode="auto">
            <a:xfrm>
              <a:off x="3370"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34" name="Freeform 731"/>
            <p:cNvSpPr>
              <a:spLocks/>
            </p:cNvSpPr>
            <p:nvPr/>
          </p:nvSpPr>
          <p:spPr bwMode="auto">
            <a:xfrm>
              <a:off x="3379"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5" name="Freeform 732"/>
            <p:cNvSpPr>
              <a:spLocks/>
            </p:cNvSpPr>
            <p:nvPr/>
          </p:nvSpPr>
          <p:spPr bwMode="auto">
            <a:xfrm>
              <a:off x="3390"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6" name="Freeform 733"/>
            <p:cNvSpPr>
              <a:spLocks/>
            </p:cNvSpPr>
            <p:nvPr/>
          </p:nvSpPr>
          <p:spPr bwMode="auto">
            <a:xfrm>
              <a:off x="3400"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37" name="Freeform 734"/>
            <p:cNvSpPr>
              <a:spLocks/>
            </p:cNvSpPr>
            <p:nvPr/>
          </p:nvSpPr>
          <p:spPr bwMode="auto">
            <a:xfrm>
              <a:off x="3409" y="1911"/>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8" name="Freeform 735"/>
            <p:cNvSpPr>
              <a:spLocks/>
            </p:cNvSpPr>
            <p:nvPr/>
          </p:nvSpPr>
          <p:spPr bwMode="auto">
            <a:xfrm>
              <a:off x="3420" y="1911"/>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9" name="Freeform 736"/>
            <p:cNvSpPr>
              <a:spLocks/>
            </p:cNvSpPr>
            <p:nvPr/>
          </p:nvSpPr>
          <p:spPr bwMode="auto">
            <a:xfrm>
              <a:off x="3430" y="1911"/>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40" name="Freeform 737"/>
            <p:cNvSpPr>
              <a:spLocks/>
            </p:cNvSpPr>
            <p:nvPr/>
          </p:nvSpPr>
          <p:spPr bwMode="auto">
            <a:xfrm>
              <a:off x="3440" y="1911"/>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41" name="Freeform 738"/>
            <p:cNvSpPr>
              <a:spLocks/>
            </p:cNvSpPr>
            <p:nvPr/>
          </p:nvSpPr>
          <p:spPr bwMode="auto">
            <a:xfrm>
              <a:off x="3068" y="1648"/>
              <a:ext cx="79" cy="41"/>
            </a:xfrm>
            <a:custGeom>
              <a:avLst/>
              <a:gdLst>
                <a:gd name="T0" fmla="*/ 0 w 79"/>
                <a:gd name="T1" fmla="*/ 41 h 41"/>
                <a:gd name="T2" fmla="*/ 66 w 79"/>
                <a:gd name="T3" fmla="*/ 41 h 41"/>
                <a:gd name="T4" fmla="*/ 79 w 79"/>
                <a:gd name="T5" fmla="*/ 29 h 41"/>
                <a:gd name="T6" fmla="*/ 79 w 79"/>
                <a:gd name="T7" fmla="*/ 0 h 41"/>
                <a:gd name="T8" fmla="*/ 0 w 79"/>
                <a:gd name="T9" fmla="*/ 0 h 41"/>
                <a:gd name="T10" fmla="*/ 0 w 79"/>
                <a:gd name="T11" fmla="*/ 41 h 41"/>
                <a:gd name="T12" fmla="*/ 0 w 79"/>
                <a:gd name="T13" fmla="*/ 41 h 41"/>
                <a:gd name="T14" fmla="*/ 0 60000 65536"/>
                <a:gd name="T15" fmla="*/ 0 60000 65536"/>
                <a:gd name="T16" fmla="*/ 0 60000 65536"/>
                <a:gd name="T17" fmla="*/ 0 60000 65536"/>
                <a:gd name="T18" fmla="*/ 0 60000 65536"/>
                <a:gd name="T19" fmla="*/ 0 60000 65536"/>
                <a:gd name="T20" fmla="*/ 0 60000 65536"/>
                <a:gd name="T21" fmla="*/ 0 w 79"/>
                <a:gd name="T22" fmla="*/ 0 h 41"/>
                <a:gd name="T23" fmla="*/ 79 w 79"/>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41">
                  <a:moveTo>
                    <a:pt x="0" y="41"/>
                  </a:moveTo>
                  <a:lnTo>
                    <a:pt x="66" y="41"/>
                  </a:lnTo>
                  <a:lnTo>
                    <a:pt x="79" y="29"/>
                  </a:lnTo>
                  <a:lnTo>
                    <a:pt x="79" y="0"/>
                  </a:lnTo>
                  <a:lnTo>
                    <a:pt x="0" y="0"/>
                  </a:lnTo>
                  <a:lnTo>
                    <a:pt x="0" y="41"/>
                  </a:lnTo>
                  <a:close/>
                </a:path>
              </a:pathLst>
            </a:custGeom>
            <a:solidFill>
              <a:srgbClr val="FFFFFF"/>
            </a:solidFill>
            <a:ln w="9525">
              <a:noFill/>
              <a:round/>
              <a:headEnd/>
              <a:tailEnd/>
            </a:ln>
          </p:spPr>
          <p:txBody>
            <a:bodyPr/>
            <a:lstStyle/>
            <a:p>
              <a:endParaRPr lang="en-US"/>
            </a:p>
          </p:txBody>
        </p:sp>
        <p:sp>
          <p:nvSpPr>
            <p:cNvPr id="742" name="Freeform 739"/>
            <p:cNvSpPr>
              <a:spLocks/>
            </p:cNvSpPr>
            <p:nvPr/>
          </p:nvSpPr>
          <p:spPr bwMode="auto">
            <a:xfrm>
              <a:off x="3068" y="1648"/>
              <a:ext cx="79" cy="41"/>
            </a:xfrm>
            <a:custGeom>
              <a:avLst/>
              <a:gdLst>
                <a:gd name="T0" fmla="*/ 0 w 79"/>
                <a:gd name="T1" fmla="*/ 41 h 41"/>
                <a:gd name="T2" fmla="*/ 66 w 79"/>
                <a:gd name="T3" fmla="*/ 41 h 41"/>
                <a:gd name="T4" fmla="*/ 79 w 79"/>
                <a:gd name="T5" fmla="*/ 29 h 41"/>
                <a:gd name="T6" fmla="*/ 79 w 79"/>
                <a:gd name="T7" fmla="*/ 0 h 41"/>
                <a:gd name="T8" fmla="*/ 0 w 79"/>
                <a:gd name="T9" fmla="*/ 0 h 41"/>
                <a:gd name="T10" fmla="*/ 0 w 79"/>
                <a:gd name="T11" fmla="*/ 41 h 41"/>
                <a:gd name="T12" fmla="*/ 0 w 79"/>
                <a:gd name="T13" fmla="*/ 41 h 41"/>
                <a:gd name="T14" fmla="*/ 0 60000 65536"/>
                <a:gd name="T15" fmla="*/ 0 60000 65536"/>
                <a:gd name="T16" fmla="*/ 0 60000 65536"/>
                <a:gd name="T17" fmla="*/ 0 60000 65536"/>
                <a:gd name="T18" fmla="*/ 0 60000 65536"/>
                <a:gd name="T19" fmla="*/ 0 60000 65536"/>
                <a:gd name="T20" fmla="*/ 0 60000 65536"/>
                <a:gd name="T21" fmla="*/ 0 w 79"/>
                <a:gd name="T22" fmla="*/ 0 h 41"/>
                <a:gd name="T23" fmla="*/ 79 w 79"/>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41">
                  <a:moveTo>
                    <a:pt x="0" y="41"/>
                  </a:moveTo>
                  <a:lnTo>
                    <a:pt x="66" y="41"/>
                  </a:lnTo>
                  <a:lnTo>
                    <a:pt x="79" y="29"/>
                  </a:lnTo>
                  <a:lnTo>
                    <a:pt x="79" y="0"/>
                  </a:lnTo>
                  <a:lnTo>
                    <a:pt x="0" y="0"/>
                  </a:lnTo>
                  <a:lnTo>
                    <a:pt x="0" y="41"/>
                  </a:lnTo>
                  <a:close/>
                </a:path>
              </a:pathLst>
            </a:custGeom>
            <a:noFill/>
            <a:ln w="3175">
              <a:solidFill>
                <a:srgbClr val="000000"/>
              </a:solidFill>
              <a:round/>
              <a:headEnd/>
              <a:tailEnd/>
            </a:ln>
          </p:spPr>
          <p:txBody>
            <a:bodyPr/>
            <a:lstStyle/>
            <a:p>
              <a:endParaRPr lang="en-US"/>
            </a:p>
          </p:txBody>
        </p:sp>
        <p:sp>
          <p:nvSpPr>
            <p:cNvPr id="743" name="Freeform 740"/>
            <p:cNvSpPr>
              <a:spLocks/>
            </p:cNvSpPr>
            <p:nvPr/>
          </p:nvSpPr>
          <p:spPr bwMode="auto">
            <a:xfrm>
              <a:off x="3080" y="1683"/>
              <a:ext cx="180" cy="30"/>
            </a:xfrm>
            <a:custGeom>
              <a:avLst/>
              <a:gdLst>
                <a:gd name="T0" fmla="*/ 0 w 180"/>
                <a:gd name="T1" fmla="*/ 0 h 30"/>
                <a:gd name="T2" fmla="*/ 0 w 180"/>
                <a:gd name="T3" fmla="*/ 30 h 30"/>
                <a:gd name="T4" fmla="*/ 180 w 180"/>
                <a:gd name="T5" fmla="*/ 30 h 30"/>
                <a:gd name="T6" fmla="*/ 180 w 180"/>
                <a:gd name="T7" fmla="*/ 0 h 30"/>
                <a:gd name="T8" fmla="*/ 0 w 180"/>
                <a:gd name="T9" fmla="*/ 0 h 30"/>
                <a:gd name="T10" fmla="*/ 0 w 180"/>
                <a:gd name="T11" fmla="*/ 0 h 30"/>
                <a:gd name="T12" fmla="*/ 0 60000 65536"/>
                <a:gd name="T13" fmla="*/ 0 60000 65536"/>
                <a:gd name="T14" fmla="*/ 0 60000 65536"/>
                <a:gd name="T15" fmla="*/ 0 60000 65536"/>
                <a:gd name="T16" fmla="*/ 0 60000 65536"/>
                <a:gd name="T17" fmla="*/ 0 60000 65536"/>
                <a:gd name="T18" fmla="*/ 0 w 180"/>
                <a:gd name="T19" fmla="*/ 0 h 30"/>
                <a:gd name="T20" fmla="*/ 180 w 18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80" h="30">
                  <a:moveTo>
                    <a:pt x="0" y="0"/>
                  </a:moveTo>
                  <a:lnTo>
                    <a:pt x="0" y="30"/>
                  </a:lnTo>
                  <a:lnTo>
                    <a:pt x="180" y="30"/>
                  </a:lnTo>
                  <a:lnTo>
                    <a:pt x="180" y="0"/>
                  </a:lnTo>
                  <a:lnTo>
                    <a:pt x="0" y="0"/>
                  </a:lnTo>
                  <a:close/>
                </a:path>
              </a:pathLst>
            </a:custGeom>
            <a:solidFill>
              <a:srgbClr val="EAEAEA"/>
            </a:solidFill>
            <a:ln w="9525">
              <a:noFill/>
              <a:round/>
              <a:headEnd/>
              <a:tailEnd/>
            </a:ln>
          </p:spPr>
          <p:txBody>
            <a:bodyPr/>
            <a:lstStyle/>
            <a:p>
              <a:endParaRPr lang="en-US"/>
            </a:p>
          </p:txBody>
        </p:sp>
        <p:sp>
          <p:nvSpPr>
            <p:cNvPr id="744" name="Freeform 741"/>
            <p:cNvSpPr>
              <a:spLocks/>
            </p:cNvSpPr>
            <p:nvPr/>
          </p:nvSpPr>
          <p:spPr bwMode="auto">
            <a:xfrm>
              <a:off x="3080" y="1683"/>
              <a:ext cx="180" cy="214"/>
            </a:xfrm>
            <a:custGeom>
              <a:avLst/>
              <a:gdLst>
                <a:gd name="T0" fmla="*/ 0 w 180"/>
                <a:gd name="T1" fmla="*/ 0 h 214"/>
                <a:gd name="T2" fmla="*/ 0 w 180"/>
                <a:gd name="T3" fmla="*/ 214 h 214"/>
                <a:gd name="T4" fmla="*/ 180 w 180"/>
                <a:gd name="T5" fmla="*/ 214 h 214"/>
                <a:gd name="T6" fmla="*/ 180 w 180"/>
                <a:gd name="T7" fmla="*/ 0 h 214"/>
                <a:gd name="T8" fmla="*/ 0 w 180"/>
                <a:gd name="T9" fmla="*/ 0 h 214"/>
                <a:gd name="T10" fmla="*/ 0 w 180"/>
                <a:gd name="T11" fmla="*/ 0 h 214"/>
                <a:gd name="T12" fmla="*/ 0 60000 65536"/>
                <a:gd name="T13" fmla="*/ 0 60000 65536"/>
                <a:gd name="T14" fmla="*/ 0 60000 65536"/>
                <a:gd name="T15" fmla="*/ 0 60000 65536"/>
                <a:gd name="T16" fmla="*/ 0 60000 65536"/>
                <a:gd name="T17" fmla="*/ 0 60000 65536"/>
                <a:gd name="T18" fmla="*/ 0 w 180"/>
                <a:gd name="T19" fmla="*/ 0 h 214"/>
                <a:gd name="T20" fmla="*/ 180 w 180"/>
                <a:gd name="T21" fmla="*/ 214 h 214"/>
              </a:gdLst>
              <a:ahLst/>
              <a:cxnLst>
                <a:cxn ang="T12">
                  <a:pos x="T0" y="T1"/>
                </a:cxn>
                <a:cxn ang="T13">
                  <a:pos x="T2" y="T3"/>
                </a:cxn>
                <a:cxn ang="T14">
                  <a:pos x="T4" y="T5"/>
                </a:cxn>
                <a:cxn ang="T15">
                  <a:pos x="T6" y="T7"/>
                </a:cxn>
                <a:cxn ang="T16">
                  <a:pos x="T8" y="T9"/>
                </a:cxn>
                <a:cxn ang="T17">
                  <a:pos x="T10" y="T11"/>
                </a:cxn>
              </a:cxnLst>
              <a:rect l="T18" t="T19" r="T20" b="T21"/>
              <a:pathLst>
                <a:path w="180" h="214">
                  <a:moveTo>
                    <a:pt x="0" y="0"/>
                  </a:moveTo>
                  <a:lnTo>
                    <a:pt x="0" y="214"/>
                  </a:lnTo>
                  <a:lnTo>
                    <a:pt x="180" y="214"/>
                  </a:lnTo>
                  <a:lnTo>
                    <a:pt x="180" y="0"/>
                  </a:lnTo>
                  <a:lnTo>
                    <a:pt x="0" y="0"/>
                  </a:lnTo>
                  <a:close/>
                </a:path>
              </a:pathLst>
            </a:custGeom>
            <a:noFill/>
            <a:ln w="0">
              <a:solidFill>
                <a:srgbClr val="000000"/>
              </a:solidFill>
              <a:round/>
              <a:headEnd/>
              <a:tailEnd/>
            </a:ln>
          </p:spPr>
          <p:txBody>
            <a:bodyPr/>
            <a:lstStyle/>
            <a:p>
              <a:endParaRPr lang="en-US"/>
            </a:p>
          </p:txBody>
        </p:sp>
        <p:sp>
          <p:nvSpPr>
            <p:cNvPr id="745" name="Freeform 742"/>
            <p:cNvSpPr>
              <a:spLocks/>
            </p:cNvSpPr>
            <p:nvPr/>
          </p:nvSpPr>
          <p:spPr bwMode="auto">
            <a:xfrm>
              <a:off x="3080" y="1683"/>
              <a:ext cx="180" cy="30"/>
            </a:xfrm>
            <a:custGeom>
              <a:avLst/>
              <a:gdLst>
                <a:gd name="T0" fmla="*/ 0 w 180"/>
                <a:gd name="T1" fmla="*/ 0 h 30"/>
                <a:gd name="T2" fmla="*/ 180 w 180"/>
                <a:gd name="T3" fmla="*/ 0 h 30"/>
                <a:gd name="T4" fmla="*/ 180 w 180"/>
                <a:gd name="T5" fmla="*/ 30 h 30"/>
                <a:gd name="T6" fmla="*/ 0 w 180"/>
                <a:gd name="T7" fmla="*/ 30 h 30"/>
                <a:gd name="T8" fmla="*/ 0 w 180"/>
                <a:gd name="T9" fmla="*/ 0 h 30"/>
                <a:gd name="T10" fmla="*/ 0 w 180"/>
                <a:gd name="T11" fmla="*/ 0 h 30"/>
                <a:gd name="T12" fmla="*/ 0 60000 65536"/>
                <a:gd name="T13" fmla="*/ 0 60000 65536"/>
                <a:gd name="T14" fmla="*/ 0 60000 65536"/>
                <a:gd name="T15" fmla="*/ 0 60000 65536"/>
                <a:gd name="T16" fmla="*/ 0 60000 65536"/>
                <a:gd name="T17" fmla="*/ 0 60000 65536"/>
                <a:gd name="T18" fmla="*/ 0 w 180"/>
                <a:gd name="T19" fmla="*/ 0 h 30"/>
                <a:gd name="T20" fmla="*/ 180 w 18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80" h="30">
                  <a:moveTo>
                    <a:pt x="0" y="0"/>
                  </a:moveTo>
                  <a:lnTo>
                    <a:pt x="180" y="0"/>
                  </a:lnTo>
                  <a:lnTo>
                    <a:pt x="180" y="30"/>
                  </a:lnTo>
                  <a:lnTo>
                    <a:pt x="0" y="30"/>
                  </a:lnTo>
                  <a:lnTo>
                    <a:pt x="0" y="0"/>
                  </a:lnTo>
                  <a:close/>
                </a:path>
              </a:pathLst>
            </a:custGeom>
            <a:noFill/>
            <a:ln w="0">
              <a:solidFill>
                <a:srgbClr val="000000"/>
              </a:solidFill>
              <a:round/>
              <a:headEnd/>
              <a:tailEnd/>
            </a:ln>
          </p:spPr>
          <p:txBody>
            <a:bodyPr/>
            <a:lstStyle/>
            <a:p>
              <a:endParaRPr lang="en-US"/>
            </a:p>
          </p:txBody>
        </p:sp>
        <p:sp>
          <p:nvSpPr>
            <p:cNvPr id="746" name="Freeform 743"/>
            <p:cNvSpPr>
              <a:spLocks/>
            </p:cNvSpPr>
            <p:nvPr/>
          </p:nvSpPr>
          <p:spPr bwMode="auto">
            <a:xfrm>
              <a:off x="3260" y="1683"/>
              <a:ext cx="176" cy="30"/>
            </a:xfrm>
            <a:custGeom>
              <a:avLst/>
              <a:gdLst>
                <a:gd name="T0" fmla="*/ 0 w 176"/>
                <a:gd name="T1" fmla="*/ 0 h 30"/>
                <a:gd name="T2" fmla="*/ 0 w 176"/>
                <a:gd name="T3" fmla="*/ 30 h 30"/>
                <a:gd name="T4" fmla="*/ 176 w 176"/>
                <a:gd name="T5" fmla="*/ 30 h 30"/>
                <a:gd name="T6" fmla="*/ 176 w 176"/>
                <a:gd name="T7" fmla="*/ 0 h 30"/>
                <a:gd name="T8" fmla="*/ 0 w 176"/>
                <a:gd name="T9" fmla="*/ 0 h 30"/>
                <a:gd name="T10" fmla="*/ 0 w 176"/>
                <a:gd name="T11" fmla="*/ 0 h 30"/>
                <a:gd name="T12" fmla="*/ 0 60000 65536"/>
                <a:gd name="T13" fmla="*/ 0 60000 65536"/>
                <a:gd name="T14" fmla="*/ 0 60000 65536"/>
                <a:gd name="T15" fmla="*/ 0 60000 65536"/>
                <a:gd name="T16" fmla="*/ 0 60000 65536"/>
                <a:gd name="T17" fmla="*/ 0 60000 65536"/>
                <a:gd name="T18" fmla="*/ 0 w 176"/>
                <a:gd name="T19" fmla="*/ 0 h 30"/>
                <a:gd name="T20" fmla="*/ 176 w 176"/>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76" h="30">
                  <a:moveTo>
                    <a:pt x="0" y="0"/>
                  </a:moveTo>
                  <a:lnTo>
                    <a:pt x="0" y="30"/>
                  </a:lnTo>
                  <a:lnTo>
                    <a:pt x="176" y="30"/>
                  </a:lnTo>
                  <a:lnTo>
                    <a:pt x="176" y="0"/>
                  </a:lnTo>
                  <a:lnTo>
                    <a:pt x="0" y="0"/>
                  </a:lnTo>
                  <a:close/>
                </a:path>
              </a:pathLst>
            </a:custGeom>
            <a:solidFill>
              <a:srgbClr val="EAEAEA"/>
            </a:solidFill>
            <a:ln w="9525">
              <a:noFill/>
              <a:round/>
              <a:headEnd/>
              <a:tailEnd/>
            </a:ln>
          </p:spPr>
          <p:txBody>
            <a:bodyPr/>
            <a:lstStyle/>
            <a:p>
              <a:endParaRPr lang="en-US"/>
            </a:p>
          </p:txBody>
        </p:sp>
        <p:sp>
          <p:nvSpPr>
            <p:cNvPr id="747" name="Freeform 744"/>
            <p:cNvSpPr>
              <a:spLocks/>
            </p:cNvSpPr>
            <p:nvPr/>
          </p:nvSpPr>
          <p:spPr bwMode="auto">
            <a:xfrm>
              <a:off x="3260" y="1683"/>
              <a:ext cx="176" cy="214"/>
            </a:xfrm>
            <a:custGeom>
              <a:avLst/>
              <a:gdLst>
                <a:gd name="T0" fmla="*/ 0 w 176"/>
                <a:gd name="T1" fmla="*/ 0 h 214"/>
                <a:gd name="T2" fmla="*/ 0 w 176"/>
                <a:gd name="T3" fmla="*/ 214 h 214"/>
                <a:gd name="T4" fmla="*/ 176 w 176"/>
                <a:gd name="T5" fmla="*/ 214 h 214"/>
                <a:gd name="T6" fmla="*/ 176 w 176"/>
                <a:gd name="T7" fmla="*/ 0 h 214"/>
                <a:gd name="T8" fmla="*/ 0 w 176"/>
                <a:gd name="T9" fmla="*/ 0 h 214"/>
                <a:gd name="T10" fmla="*/ 0 w 176"/>
                <a:gd name="T11" fmla="*/ 0 h 214"/>
                <a:gd name="T12" fmla="*/ 0 60000 65536"/>
                <a:gd name="T13" fmla="*/ 0 60000 65536"/>
                <a:gd name="T14" fmla="*/ 0 60000 65536"/>
                <a:gd name="T15" fmla="*/ 0 60000 65536"/>
                <a:gd name="T16" fmla="*/ 0 60000 65536"/>
                <a:gd name="T17" fmla="*/ 0 60000 65536"/>
                <a:gd name="T18" fmla="*/ 0 w 176"/>
                <a:gd name="T19" fmla="*/ 0 h 214"/>
                <a:gd name="T20" fmla="*/ 176 w 176"/>
                <a:gd name="T21" fmla="*/ 214 h 214"/>
              </a:gdLst>
              <a:ahLst/>
              <a:cxnLst>
                <a:cxn ang="T12">
                  <a:pos x="T0" y="T1"/>
                </a:cxn>
                <a:cxn ang="T13">
                  <a:pos x="T2" y="T3"/>
                </a:cxn>
                <a:cxn ang="T14">
                  <a:pos x="T4" y="T5"/>
                </a:cxn>
                <a:cxn ang="T15">
                  <a:pos x="T6" y="T7"/>
                </a:cxn>
                <a:cxn ang="T16">
                  <a:pos x="T8" y="T9"/>
                </a:cxn>
                <a:cxn ang="T17">
                  <a:pos x="T10" y="T11"/>
                </a:cxn>
              </a:cxnLst>
              <a:rect l="T18" t="T19" r="T20" b="T21"/>
              <a:pathLst>
                <a:path w="176" h="214">
                  <a:moveTo>
                    <a:pt x="0" y="0"/>
                  </a:moveTo>
                  <a:lnTo>
                    <a:pt x="0" y="214"/>
                  </a:lnTo>
                  <a:lnTo>
                    <a:pt x="176" y="214"/>
                  </a:lnTo>
                  <a:lnTo>
                    <a:pt x="176" y="0"/>
                  </a:lnTo>
                  <a:lnTo>
                    <a:pt x="0" y="0"/>
                  </a:lnTo>
                  <a:close/>
                </a:path>
              </a:pathLst>
            </a:custGeom>
            <a:noFill/>
            <a:ln w="0">
              <a:solidFill>
                <a:srgbClr val="000000"/>
              </a:solidFill>
              <a:round/>
              <a:headEnd/>
              <a:tailEnd/>
            </a:ln>
          </p:spPr>
          <p:txBody>
            <a:bodyPr/>
            <a:lstStyle/>
            <a:p>
              <a:endParaRPr lang="en-US"/>
            </a:p>
          </p:txBody>
        </p:sp>
        <p:sp>
          <p:nvSpPr>
            <p:cNvPr id="748" name="Freeform 745"/>
            <p:cNvSpPr>
              <a:spLocks/>
            </p:cNvSpPr>
            <p:nvPr/>
          </p:nvSpPr>
          <p:spPr bwMode="auto">
            <a:xfrm>
              <a:off x="3260" y="1683"/>
              <a:ext cx="176" cy="30"/>
            </a:xfrm>
            <a:custGeom>
              <a:avLst/>
              <a:gdLst>
                <a:gd name="T0" fmla="*/ 0 w 176"/>
                <a:gd name="T1" fmla="*/ 0 h 30"/>
                <a:gd name="T2" fmla="*/ 176 w 176"/>
                <a:gd name="T3" fmla="*/ 0 h 30"/>
                <a:gd name="T4" fmla="*/ 176 w 176"/>
                <a:gd name="T5" fmla="*/ 30 h 30"/>
                <a:gd name="T6" fmla="*/ 0 w 176"/>
                <a:gd name="T7" fmla="*/ 30 h 30"/>
                <a:gd name="T8" fmla="*/ 0 w 176"/>
                <a:gd name="T9" fmla="*/ 0 h 30"/>
                <a:gd name="T10" fmla="*/ 0 w 176"/>
                <a:gd name="T11" fmla="*/ 0 h 30"/>
                <a:gd name="T12" fmla="*/ 0 60000 65536"/>
                <a:gd name="T13" fmla="*/ 0 60000 65536"/>
                <a:gd name="T14" fmla="*/ 0 60000 65536"/>
                <a:gd name="T15" fmla="*/ 0 60000 65536"/>
                <a:gd name="T16" fmla="*/ 0 60000 65536"/>
                <a:gd name="T17" fmla="*/ 0 60000 65536"/>
                <a:gd name="T18" fmla="*/ 0 w 176"/>
                <a:gd name="T19" fmla="*/ 0 h 30"/>
                <a:gd name="T20" fmla="*/ 176 w 176"/>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76" h="30">
                  <a:moveTo>
                    <a:pt x="0" y="0"/>
                  </a:moveTo>
                  <a:lnTo>
                    <a:pt x="176" y="0"/>
                  </a:lnTo>
                  <a:lnTo>
                    <a:pt x="176" y="30"/>
                  </a:lnTo>
                  <a:lnTo>
                    <a:pt x="0" y="30"/>
                  </a:lnTo>
                  <a:lnTo>
                    <a:pt x="0" y="0"/>
                  </a:lnTo>
                  <a:close/>
                </a:path>
              </a:pathLst>
            </a:custGeom>
            <a:noFill/>
            <a:ln w="0">
              <a:solidFill>
                <a:srgbClr val="000000"/>
              </a:solidFill>
              <a:round/>
              <a:headEnd/>
              <a:tailEnd/>
            </a:ln>
          </p:spPr>
          <p:txBody>
            <a:bodyPr/>
            <a:lstStyle/>
            <a:p>
              <a:endParaRPr lang="en-US"/>
            </a:p>
          </p:txBody>
        </p:sp>
        <p:sp>
          <p:nvSpPr>
            <p:cNvPr id="749" name="Freeform 746"/>
            <p:cNvSpPr>
              <a:spLocks noEditPoints="1"/>
            </p:cNvSpPr>
            <p:nvPr/>
          </p:nvSpPr>
          <p:spPr bwMode="auto">
            <a:xfrm>
              <a:off x="3247" y="1800"/>
              <a:ext cx="133" cy="75"/>
            </a:xfrm>
            <a:custGeom>
              <a:avLst/>
              <a:gdLst>
                <a:gd name="T0" fmla="*/ 132 w 133"/>
                <a:gd name="T1" fmla="*/ 75 h 75"/>
                <a:gd name="T2" fmla="*/ 118 w 133"/>
                <a:gd name="T3" fmla="*/ 67 h 75"/>
                <a:gd name="T4" fmla="*/ 118 w 133"/>
                <a:gd name="T5" fmla="*/ 67 h 75"/>
                <a:gd name="T6" fmla="*/ 119 w 133"/>
                <a:gd name="T7" fmla="*/ 66 h 75"/>
                <a:gd name="T8" fmla="*/ 133 w 133"/>
                <a:gd name="T9" fmla="*/ 74 h 75"/>
                <a:gd name="T10" fmla="*/ 133 w 133"/>
                <a:gd name="T11" fmla="*/ 75 h 75"/>
                <a:gd name="T12" fmla="*/ 132 w 133"/>
                <a:gd name="T13" fmla="*/ 75 h 75"/>
                <a:gd name="T14" fmla="*/ 132 w 133"/>
                <a:gd name="T15" fmla="*/ 75 h 75"/>
                <a:gd name="T16" fmla="*/ 110 w 133"/>
                <a:gd name="T17" fmla="*/ 63 h 75"/>
                <a:gd name="T18" fmla="*/ 97 w 133"/>
                <a:gd name="T19" fmla="*/ 55 h 75"/>
                <a:gd name="T20" fmla="*/ 97 w 133"/>
                <a:gd name="T21" fmla="*/ 54 h 75"/>
                <a:gd name="T22" fmla="*/ 97 w 133"/>
                <a:gd name="T23" fmla="*/ 54 h 75"/>
                <a:gd name="T24" fmla="*/ 111 w 133"/>
                <a:gd name="T25" fmla="*/ 62 h 75"/>
                <a:gd name="T26" fmla="*/ 111 w 133"/>
                <a:gd name="T27" fmla="*/ 63 h 75"/>
                <a:gd name="T28" fmla="*/ 110 w 133"/>
                <a:gd name="T29" fmla="*/ 63 h 75"/>
                <a:gd name="T30" fmla="*/ 110 w 133"/>
                <a:gd name="T31" fmla="*/ 63 h 75"/>
                <a:gd name="T32" fmla="*/ 88 w 133"/>
                <a:gd name="T33" fmla="*/ 51 h 75"/>
                <a:gd name="T34" fmla="*/ 75 w 133"/>
                <a:gd name="T35" fmla="*/ 42 h 75"/>
                <a:gd name="T36" fmla="*/ 75 w 133"/>
                <a:gd name="T37" fmla="*/ 42 h 75"/>
                <a:gd name="T38" fmla="*/ 75 w 133"/>
                <a:gd name="T39" fmla="*/ 42 h 75"/>
                <a:gd name="T40" fmla="*/ 88 w 133"/>
                <a:gd name="T41" fmla="*/ 50 h 75"/>
                <a:gd name="T42" fmla="*/ 89 w 133"/>
                <a:gd name="T43" fmla="*/ 50 h 75"/>
                <a:gd name="T44" fmla="*/ 88 w 133"/>
                <a:gd name="T45" fmla="*/ 51 h 75"/>
                <a:gd name="T46" fmla="*/ 88 w 133"/>
                <a:gd name="T47" fmla="*/ 51 h 75"/>
                <a:gd name="T48" fmla="*/ 67 w 133"/>
                <a:gd name="T49" fmla="*/ 38 h 75"/>
                <a:gd name="T50" fmla="*/ 53 w 133"/>
                <a:gd name="T51" fmla="*/ 30 h 75"/>
                <a:gd name="T52" fmla="*/ 52 w 133"/>
                <a:gd name="T53" fmla="*/ 29 h 75"/>
                <a:gd name="T54" fmla="*/ 53 w 133"/>
                <a:gd name="T55" fmla="*/ 29 h 75"/>
                <a:gd name="T56" fmla="*/ 67 w 133"/>
                <a:gd name="T57" fmla="*/ 37 h 75"/>
                <a:gd name="T58" fmla="*/ 67 w 133"/>
                <a:gd name="T59" fmla="*/ 38 h 75"/>
                <a:gd name="T60" fmla="*/ 67 w 133"/>
                <a:gd name="T61" fmla="*/ 38 h 75"/>
                <a:gd name="T62" fmla="*/ 67 w 133"/>
                <a:gd name="T63" fmla="*/ 38 h 75"/>
                <a:gd name="T64" fmla="*/ 45 w 133"/>
                <a:gd name="T65" fmla="*/ 25 h 75"/>
                <a:gd name="T66" fmla="*/ 31 w 133"/>
                <a:gd name="T67" fmla="*/ 18 h 75"/>
                <a:gd name="T68" fmla="*/ 30 w 133"/>
                <a:gd name="T69" fmla="*/ 17 h 75"/>
                <a:gd name="T70" fmla="*/ 31 w 133"/>
                <a:gd name="T71" fmla="*/ 17 h 75"/>
                <a:gd name="T72" fmla="*/ 45 w 133"/>
                <a:gd name="T73" fmla="*/ 25 h 75"/>
                <a:gd name="T74" fmla="*/ 45 w 133"/>
                <a:gd name="T75" fmla="*/ 25 h 75"/>
                <a:gd name="T76" fmla="*/ 45 w 133"/>
                <a:gd name="T77" fmla="*/ 25 h 75"/>
                <a:gd name="T78" fmla="*/ 45 w 133"/>
                <a:gd name="T79" fmla="*/ 25 h 75"/>
                <a:gd name="T80" fmla="*/ 22 w 133"/>
                <a:gd name="T81" fmla="*/ 13 h 75"/>
                <a:gd name="T82" fmla="*/ 8 w 133"/>
                <a:gd name="T83" fmla="*/ 6 h 75"/>
                <a:gd name="T84" fmla="*/ 8 w 133"/>
                <a:gd name="T85" fmla="*/ 5 h 75"/>
                <a:gd name="T86" fmla="*/ 9 w 133"/>
                <a:gd name="T87" fmla="*/ 5 h 75"/>
                <a:gd name="T88" fmla="*/ 23 w 133"/>
                <a:gd name="T89" fmla="*/ 12 h 75"/>
                <a:gd name="T90" fmla="*/ 23 w 133"/>
                <a:gd name="T91" fmla="*/ 13 h 75"/>
                <a:gd name="T92" fmla="*/ 22 w 133"/>
                <a:gd name="T93" fmla="*/ 13 h 75"/>
                <a:gd name="T94" fmla="*/ 22 w 133"/>
                <a:gd name="T95" fmla="*/ 13 h 75"/>
                <a:gd name="T96" fmla="*/ 0 w 133"/>
                <a:gd name="T97" fmla="*/ 1 h 75"/>
                <a:gd name="T98" fmla="*/ 0 w 133"/>
                <a:gd name="T99" fmla="*/ 1 h 75"/>
                <a:gd name="T100" fmla="*/ 0 w 133"/>
                <a:gd name="T101" fmla="*/ 0 h 75"/>
                <a:gd name="T102" fmla="*/ 1 w 133"/>
                <a:gd name="T103" fmla="*/ 0 h 75"/>
                <a:gd name="T104" fmla="*/ 1 w 133"/>
                <a:gd name="T105" fmla="*/ 0 h 75"/>
                <a:gd name="T106" fmla="*/ 1 w 133"/>
                <a:gd name="T107" fmla="*/ 1 h 75"/>
                <a:gd name="T108" fmla="*/ 0 w 133"/>
                <a:gd name="T109" fmla="*/ 1 h 75"/>
                <a:gd name="T110" fmla="*/ 0 w 133"/>
                <a:gd name="T111" fmla="*/ 1 h 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3"/>
                <a:gd name="T169" fmla="*/ 0 h 75"/>
                <a:gd name="T170" fmla="*/ 133 w 133"/>
                <a:gd name="T171" fmla="*/ 75 h 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3" h="75">
                  <a:moveTo>
                    <a:pt x="132" y="75"/>
                  </a:moveTo>
                  <a:lnTo>
                    <a:pt x="118" y="67"/>
                  </a:lnTo>
                  <a:lnTo>
                    <a:pt x="119" y="66"/>
                  </a:lnTo>
                  <a:lnTo>
                    <a:pt x="133" y="74"/>
                  </a:lnTo>
                  <a:lnTo>
                    <a:pt x="133" y="75"/>
                  </a:lnTo>
                  <a:lnTo>
                    <a:pt x="132" y="75"/>
                  </a:lnTo>
                  <a:close/>
                  <a:moveTo>
                    <a:pt x="110" y="63"/>
                  </a:moveTo>
                  <a:lnTo>
                    <a:pt x="97" y="55"/>
                  </a:lnTo>
                  <a:lnTo>
                    <a:pt x="97" y="54"/>
                  </a:lnTo>
                  <a:lnTo>
                    <a:pt x="111" y="62"/>
                  </a:lnTo>
                  <a:lnTo>
                    <a:pt x="111" y="63"/>
                  </a:lnTo>
                  <a:lnTo>
                    <a:pt x="110" y="63"/>
                  </a:lnTo>
                  <a:close/>
                  <a:moveTo>
                    <a:pt x="88" y="51"/>
                  </a:moveTo>
                  <a:lnTo>
                    <a:pt x="75" y="42"/>
                  </a:lnTo>
                  <a:lnTo>
                    <a:pt x="88" y="50"/>
                  </a:lnTo>
                  <a:lnTo>
                    <a:pt x="89" y="50"/>
                  </a:lnTo>
                  <a:lnTo>
                    <a:pt x="88" y="51"/>
                  </a:lnTo>
                  <a:close/>
                  <a:moveTo>
                    <a:pt x="67" y="38"/>
                  </a:moveTo>
                  <a:lnTo>
                    <a:pt x="53" y="30"/>
                  </a:lnTo>
                  <a:lnTo>
                    <a:pt x="52" y="29"/>
                  </a:lnTo>
                  <a:lnTo>
                    <a:pt x="53" y="29"/>
                  </a:lnTo>
                  <a:lnTo>
                    <a:pt x="67" y="37"/>
                  </a:lnTo>
                  <a:lnTo>
                    <a:pt x="67" y="38"/>
                  </a:lnTo>
                  <a:close/>
                  <a:moveTo>
                    <a:pt x="45" y="25"/>
                  </a:moveTo>
                  <a:lnTo>
                    <a:pt x="31" y="18"/>
                  </a:lnTo>
                  <a:lnTo>
                    <a:pt x="30" y="17"/>
                  </a:lnTo>
                  <a:lnTo>
                    <a:pt x="31" y="17"/>
                  </a:lnTo>
                  <a:lnTo>
                    <a:pt x="45" y="25"/>
                  </a:lnTo>
                  <a:close/>
                  <a:moveTo>
                    <a:pt x="22" y="13"/>
                  </a:moveTo>
                  <a:lnTo>
                    <a:pt x="8" y="6"/>
                  </a:lnTo>
                  <a:lnTo>
                    <a:pt x="8" y="5"/>
                  </a:lnTo>
                  <a:lnTo>
                    <a:pt x="9" y="5"/>
                  </a:lnTo>
                  <a:lnTo>
                    <a:pt x="23" y="12"/>
                  </a:lnTo>
                  <a:lnTo>
                    <a:pt x="23" y="13"/>
                  </a:lnTo>
                  <a:lnTo>
                    <a:pt x="22" y="13"/>
                  </a:lnTo>
                  <a:close/>
                  <a:moveTo>
                    <a:pt x="0" y="1"/>
                  </a:moveTo>
                  <a:lnTo>
                    <a:pt x="0" y="1"/>
                  </a:lnTo>
                  <a:lnTo>
                    <a:pt x="0" y="0"/>
                  </a:lnTo>
                  <a:lnTo>
                    <a:pt x="1" y="0"/>
                  </a:lnTo>
                  <a:lnTo>
                    <a:pt x="1" y="1"/>
                  </a:lnTo>
                  <a:lnTo>
                    <a:pt x="0" y="1"/>
                  </a:lnTo>
                  <a:close/>
                </a:path>
              </a:pathLst>
            </a:custGeom>
            <a:solidFill>
              <a:srgbClr val="000000"/>
            </a:solidFill>
            <a:ln w="9525">
              <a:noFill/>
              <a:round/>
              <a:headEnd/>
              <a:tailEnd/>
            </a:ln>
          </p:spPr>
          <p:txBody>
            <a:bodyPr/>
            <a:lstStyle/>
            <a:p>
              <a:endParaRPr lang="en-US"/>
            </a:p>
          </p:txBody>
        </p:sp>
        <p:sp>
          <p:nvSpPr>
            <p:cNvPr id="750" name="Freeform 747"/>
            <p:cNvSpPr>
              <a:spLocks/>
            </p:cNvSpPr>
            <p:nvPr/>
          </p:nvSpPr>
          <p:spPr bwMode="auto">
            <a:xfrm>
              <a:off x="3365" y="1866"/>
              <a:ext cx="15" cy="9"/>
            </a:xfrm>
            <a:custGeom>
              <a:avLst/>
              <a:gdLst>
                <a:gd name="T0" fmla="*/ 14 w 15"/>
                <a:gd name="T1" fmla="*/ 9 h 9"/>
                <a:gd name="T2" fmla="*/ 0 w 15"/>
                <a:gd name="T3" fmla="*/ 1 h 9"/>
                <a:gd name="T4" fmla="*/ 0 w 15"/>
                <a:gd name="T5" fmla="*/ 1 h 9"/>
                <a:gd name="T6" fmla="*/ 1 w 15"/>
                <a:gd name="T7" fmla="*/ 0 h 9"/>
                <a:gd name="T8" fmla="*/ 15 w 15"/>
                <a:gd name="T9" fmla="*/ 8 h 9"/>
                <a:gd name="T10" fmla="*/ 15 w 15"/>
                <a:gd name="T11" fmla="*/ 9 h 9"/>
                <a:gd name="T12" fmla="*/ 14 w 15"/>
                <a:gd name="T13" fmla="*/ 9 h 9"/>
                <a:gd name="T14" fmla="*/ 14 w 15"/>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9"/>
                <a:gd name="T26" fmla="*/ 15 w 15"/>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9">
                  <a:moveTo>
                    <a:pt x="14" y="9"/>
                  </a:moveTo>
                  <a:lnTo>
                    <a:pt x="0" y="1"/>
                  </a:lnTo>
                  <a:lnTo>
                    <a:pt x="1" y="0"/>
                  </a:lnTo>
                  <a:lnTo>
                    <a:pt x="15" y="8"/>
                  </a:lnTo>
                  <a:lnTo>
                    <a:pt x="15" y="9"/>
                  </a:lnTo>
                  <a:lnTo>
                    <a:pt x="14" y="9"/>
                  </a:lnTo>
                </a:path>
              </a:pathLst>
            </a:custGeom>
            <a:noFill/>
            <a:ln w="1588">
              <a:solidFill>
                <a:srgbClr val="000000"/>
              </a:solidFill>
              <a:round/>
              <a:headEnd/>
              <a:tailEnd/>
            </a:ln>
          </p:spPr>
          <p:txBody>
            <a:bodyPr/>
            <a:lstStyle/>
            <a:p>
              <a:endParaRPr lang="en-US"/>
            </a:p>
          </p:txBody>
        </p:sp>
        <p:sp>
          <p:nvSpPr>
            <p:cNvPr id="751" name="Freeform 748"/>
            <p:cNvSpPr>
              <a:spLocks/>
            </p:cNvSpPr>
            <p:nvPr/>
          </p:nvSpPr>
          <p:spPr bwMode="auto">
            <a:xfrm>
              <a:off x="3344" y="1854"/>
              <a:ext cx="14" cy="9"/>
            </a:xfrm>
            <a:custGeom>
              <a:avLst/>
              <a:gdLst>
                <a:gd name="T0" fmla="*/ 13 w 14"/>
                <a:gd name="T1" fmla="*/ 9 h 9"/>
                <a:gd name="T2" fmla="*/ 0 w 14"/>
                <a:gd name="T3" fmla="*/ 1 h 9"/>
                <a:gd name="T4" fmla="*/ 0 w 14"/>
                <a:gd name="T5" fmla="*/ 0 h 9"/>
                <a:gd name="T6" fmla="*/ 0 w 14"/>
                <a:gd name="T7" fmla="*/ 0 h 9"/>
                <a:gd name="T8" fmla="*/ 14 w 14"/>
                <a:gd name="T9" fmla="*/ 8 h 9"/>
                <a:gd name="T10" fmla="*/ 14 w 14"/>
                <a:gd name="T11" fmla="*/ 9 h 9"/>
                <a:gd name="T12" fmla="*/ 13 w 14"/>
                <a:gd name="T13" fmla="*/ 9 h 9"/>
                <a:gd name="T14" fmla="*/ 13 w 14"/>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9"/>
                <a:gd name="T26" fmla="*/ 14 w 14"/>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9">
                  <a:moveTo>
                    <a:pt x="13" y="9"/>
                  </a:moveTo>
                  <a:lnTo>
                    <a:pt x="0" y="1"/>
                  </a:lnTo>
                  <a:lnTo>
                    <a:pt x="0" y="0"/>
                  </a:lnTo>
                  <a:lnTo>
                    <a:pt x="14" y="8"/>
                  </a:lnTo>
                  <a:lnTo>
                    <a:pt x="14" y="9"/>
                  </a:lnTo>
                  <a:lnTo>
                    <a:pt x="13" y="9"/>
                  </a:lnTo>
                </a:path>
              </a:pathLst>
            </a:custGeom>
            <a:noFill/>
            <a:ln w="1588">
              <a:solidFill>
                <a:srgbClr val="000000"/>
              </a:solidFill>
              <a:round/>
              <a:headEnd/>
              <a:tailEnd/>
            </a:ln>
          </p:spPr>
          <p:txBody>
            <a:bodyPr/>
            <a:lstStyle/>
            <a:p>
              <a:endParaRPr lang="en-US"/>
            </a:p>
          </p:txBody>
        </p:sp>
        <p:sp>
          <p:nvSpPr>
            <p:cNvPr id="752" name="Freeform 749"/>
            <p:cNvSpPr>
              <a:spLocks/>
            </p:cNvSpPr>
            <p:nvPr/>
          </p:nvSpPr>
          <p:spPr bwMode="auto">
            <a:xfrm>
              <a:off x="3322" y="1842"/>
              <a:ext cx="14" cy="9"/>
            </a:xfrm>
            <a:custGeom>
              <a:avLst/>
              <a:gdLst>
                <a:gd name="T0" fmla="*/ 13 w 14"/>
                <a:gd name="T1" fmla="*/ 9 h 9"/>
                <a:gd name="T2" fmla="*/ 0 w 14"/>
                <a:gd name="T3" fmla="*/ 0 h 9"/>
                <a:gd name="T4" fmla="*/ 0 w 14"/>
                <a:gd name="T5" fmla="*/ 0 h 9"/>
                <a:gd name="T6" fmla="*/ 0 w 14"/>
                <a:gd name="T7" fmla="*/ 0 h 9"/>
                <a:gd name="T8" fmla="*/ 13 w 14"/>
                <a:gd name="T9" fmla="*/ 8 h 9"/>
                <a:gd name="T10" fmla="*/ 14 w 14"/>
                <a:gd name="T11" fmla="*/ 8 h 9"/>
                <a:gd name="T12" fmla="*/ 13 w 14"/>
                <a:gd name="T13" fmla="*/ 9 h 9"/>
                <a:gd name="T14" fmla="*/ 13 w 14"/>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9"/>
                <a:gd name="T26" fmla="*/ 14 w 14"/>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9">
                  <a:moveTo>
                    <a:pt x="13" y="9"/>
                  </a:moveTo>
                  <a:lnTo>
                    <a:pt x="0" y="0"/>
                  </a:lnTo>
                  <a:lnTo>
                    <a:pt x="13" y="8"/>
                  </a:lnTo>
                  <a:lnTo>
                    <a:pt x="14" y="8"/>
                  </a:lnTo>
                  <a:lnTo>
                    <a:pt x="13" y="9"/>
                  </a:lnTo>
                </a:path>
              </a:pathLst>
            </a:custGeom>
            <a:noFill/>
            <a:ln w="1588">
              <a:solidFill>
                <a:srgbClr val="000000"/>
              </a:solidFill>
              <a:round/>
              <a:headEnd/>
              <a:tailEnd/>
            </a:ln>
          </p:spPr>
          <p:txBody>
            <a:bodyPr/>
            <a:lstStyle/>
            <a:p>
              <a:endParaRPr lang="en-US"/>
            </a:p>
          </p:txBody>
        </p:sp>
        <p:sp>
          <p:nvSpPr>
            <p:cNvPr id="753" name="Freeform 750"/>
            <p:cNvSpPr>
              <a:spLocks/>
            </p:cNvSpPr>
            <p:nvPr/>
          </p:nvSpPr>
          <p:spPr bwMode="auto">
            <a:xfrm>
              <a:off x="3299" y="1829"/>
              <a:ext cx="15" cy="9"/>
            </a:xfrm>
            <a:custGeom>
              <a:avLst/>
              <a:gdLst>
                <a:gd name="T0" fmla="*/ 15 w 15"/>
                <a:gd name="T1" fmla="*/ 9 h 9"/>
                <a:gd name="T2" fmla="*/ 1 w 15"/>
                <a:gd name="T3" fmla="*/ 1 h 9"/>
                <a:gd name="T4" fmla="*/ 0 w 15"/>
                <a:gd name="T5" fmla="*/ 0 h 9"/>
                <a:gd name="T6" fmla="*/ 1 w 15"/>
                <a:gd name="T7" fmla="*/ 0 h 9"/>
                <a:gd name="T8" fmla="*/ 15 w 15"/>
                <a:gd name="T9" fmla="*/ 8 h 9"/>
                <a:gd name="T10" fmla="*/ 15 w 15"/>
                <a:gd name="T11" fmla="*/ 9 h 9"/>
                <a:gd name="T12" fmla="*/ 15 w 15"/>
                <a:gd name="T13" fmla="*/ 9 h 9"/>
                <a:gd name="T14" fmla="*/ 15 w 15"/>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9"/>
                <a:gd name="T26" fmla="*/ 15 w 15"/>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9">
                  <a:moveTo>
                    <a:pt x="15" y="9"/>
                  </a:moveTo>
                  <a:lnTo>
                    <a:pt x="1" y="1"/>
                  </a:lnTo>
                  <a:lnTo>
                    <a:pt x="0" y="0"/>
                  </a:lnTo>
                  <a:lnTo>
                    <a:pt x="1" y="0"/>
                  </a:lnTo>
                  <a:lnTo>
                    <a:pt x="15" y="8"/>
                  </a:lnTo>
                  <a:lnTo>
                    <a:pt x="15" y="9"/>
                  </a:lnTo>
                </a:path>
              </a:pathLst>
            </a:custGeom>
            <a:noFill/>
            <a:ln w="1588">
              <a:solidFill>
                <a:srgbClr val="000000"/>
              </a:solidFill>
              <a:round/>
              <a:headEnd/>
              <a:tailEnd/>
            </a:ln>
          </p:spPr>
          <p:txBody>
            <a:bodyPr/>
            <a:lstStyle/>
            <a:p>
              <a:endParaRPr lang="en-US"/>
            </a:p>
          </p:txBody>
        </p:sp>
        <p:sp>
          <p:nvSpPr>
            <p:cNvPr id="754" name="Freeform 751"/>
            <p:cNvSpPr>
              <a:spLocks/>
            </p:cNvSpPr>
            <p:nvPr/>
          </p:nvSpPr>
          <p:spPr bwMode="auto">
            <a:xfrm>
              <a:off x="3277" y="1817"/>
              <a:ext cx="15" cy="8"/>
            </a:xfrm>
            <a:custGeom>
              <a:avLst/>
              <a:gdLst>
                <a:gd name="T0" fmla="*/ 15 w 15"/>
                <a:gd name="T1" fmla="*/ 8 h 8"/>
                <a:gd name="T2" fmla="*/ 1 w 15"/>
                <a:gd name="T3" fmla="*/ 1 h 8"/>
                <a:gd name="T4" fmla="*/ 0 w 15"/>
                <a:gd name="T5" fmla="*/ 0 h 8"/>
                <a:gd name="T6" fmla="*/ 1 w 15"/>
                <a:gd name="T7" fmla="*/ 0 h 8"/>
                <a:gd name="T8" fmla="*/ 15 w 15"/>
                <a:gd name="T9" fmla="*/ 8 h 8"/>
                <a:gd name="T10" fmla="*/ 15 w 15"/>
                <a:gd name="T11" fmla="*/ 8 h 8"/>
                <a:gd name="T12" fmla="*/ 15 w 15"/>
                <a:gd name="T13" fmla="*/ 8 h 8"/>
                <a:gd name="T14" fmla="*/ 15 w 15"/>
                <a:gd name="T15" fmla="*/ 8 h 8"/>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8"/>
                <a:gd name="T26" fmla="*/ 15 w 1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8">
                  <a:moveTo>
                    <a:pt x="15" y="8"/>
                  </a:moveTo>
                  <a:lnTo>
                    <a:pt x="1" y="1"/>
                  </a:lnTo>
                  <a:lnTo>
                    <a:pt x="0" y="0"/>
                  </a:lnTo>
                  <a:lnTo>
                    <a:pt x="1" y="0"/>
                  </a:lnTo>
                  <a:lnTo>
                    <a:pt x="15" y="8"/>
                  </a:lnTo>
                </a:path>
              </a:pathLst>
            </a:custGeom>
            <a:noFill/>
            <a:ln w="1588">
              <a:solidFill>
                <a:srgbClr val="000000"/>
              </a:solidFill>
              <a:round/>
              <a:headEnd/>
              <a:tailEnd/>
            </a:ln>
          </p:spPr>
          <p:txBody>
            <a:bodyPr/>
            <a:lstStyle/>
            <a:p>
              <a:endParaRPr lang="en-US"/>
            </a:p>
          </p:txBody>
        </p:sp>
        <p:sp>
          <p:nvSpPr>
            <p:cNvPr id="755" name="Freeform 752"/>
            <p:cNvSpPr>
              <a:spLocks/>
            </p:cNvSpPr>
            <p:nvPr/>
          </p:nvSpPr>
          <p:spPr bwMode="auto">
            <a:xfrm>
              <a:off x="3255" y="1805"/>
              <a:ext cx="15" cy="8"/>
            </a:xfrm>
            <a:custGeom>
              <a:avLst/>
              <a:gdLst>
                <a:gd name="T0" fmla="*/ 14 w 15"/>
                <a:gd name="T1" fmla="*/ 8 h 8"/>
                <a:gd name="T2" fmla="*/ 0 w 15"/>
                <a:gd name="T3" fmla="*/ 1 h 8"/>
                <a:gd name="T4" fmla="*/ 0 w 15"/>
                <a:gd name="T5" fmla="*/ 0 h 8"/>
                <a:gd name="T6" fmla="*/ 1 w 15"/>
                <a:gd name="T7" fmla="*/ 0 h 8"/>
                <a:gd name="T8" fmla="*/ 15 w 15"/>
                <a:gd name="T9" fmla="*/ 7 h 8"/>
                <a:gd name="T10" fmla="*/ 15 w 15"/>
                <a:gd name="T11" fmla="*/ 8 h 8"/>
                <a:gd name="T12" fmla="*/ 14 w 15"/>
                <a:gd name="T13" fmla="*/ 8 h 8"/>
                <a:gd name="T14" fmla="*/ 14 w 15"/>
                <a:gd name="T15" fmla="*/ 8 h 8"/>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8"/>
                <a:gd name="T26" fmla="*/ 15 w 1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8">
                  <a:moveTo>
                    <a:pt x="14" y="8"/>
                  </a:moveTo>
                  <a:lnTo>
                    <a:pt x="0" y="1"/>
                  </a:lnTo>
                  <a:lnTo>
                    <a:pt x="0" y="0"/>
                  </a:lnTo>
                  <a:lnTo>
                    <a:pt x="1" y="0"/>
                  </a:lnTo>
                  <a:lnTo>
                    <a:pt x="15" y="7"/>
                  </a:lnTo>
                  <a:lnTo>
                    <a:pt x="15" y="8"/>
                  </a:lnTo>
                  <a:lnTo>
                    <a:pt x="14" y="8"/>
                  </a:lnTo>
                </a:path>
              </a:pathLst>
            </a:custGeom>
            <a:noFill/>
            <a:ln w="1588">
              <a:solidFill>
                <a:srgbClr val="000000"/>
              </a:solidFill>
              <a:round/>
              <a:headEnd/>
              <a:tailEnd/>
            </a:ln>
          </p:spPr>
          <p:txBody>
            <a:bodyPr/>
            <a:lstStyle/>
            <a:p>
              <a:endParaRPr lang="en-US"/>
            </a:p>
          </p:txBody>
        </p:sp>
        <p:sp>
          <p:nvSpPr>
            <p:cNvPr id="756" name="Freeform 753"/>
            <p:cNvSpPr>
              <a:spLocks/>
            </p:cNvSpPr>
            <p:nvPr/>
          </p:nvSpPr>
          <p:spPr bwMode="auto">
            <a:xfrm>
              <a:off x="3247" y="1800"/>
              <a:ext cx="1" cy="1"/>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1 h 1"/>
                <a:gd name="T12" fmla="*/ 0 w 1"/>
                <a:gd name="T13" fmla="*/ 1 h 1"/>
                <a:gd name="T14" fmla="*/ 0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1"/>
                  </a:moveTo>
                  <a:lnTo>
                    <a:pt x="0" y="1"/>
                  </a:lnTo>
                  <a:lnTo>
                    <a:pt x="0" y="0"/>
                  </a:lnTo>
                  <a:lnTo>
                    <a:pt x="1" y="0"/>
                  </a:lnTo>
                  <a:lnTo>
                    <a:pt x="1" y="1"/>
                  </a:lnTo>
                  <a:lnTo>
                    <a:pt x="0" y="1"/>
                  </a:lnTo>
                </a:path>
              </a:pathLst>
            </a:custGeom>
            <a:noFill/>
            <a:ln w="1588">
              <a:solidFill>
                <a:srgbClr val="000000"/>
              </a:solidFill>
              <a:round/>
              <a:headEnd/>
              <a:tailEnd/>
            </a:ln>
          </p:spPr>
          <p:txBody>
            <a:bodyPr/>
            <a:lstStyle/>
            <a:p>
              <a:endParaRPr lang="en-US"/>
            </a:p>
          </p:txBody>
        </p:sp>
        <p:sp>
          <p:nvSpPr>
            <p:cNvPr id="757" name="Freeform 754"/>
            <p:cNvSpPr>
              <a:spLocks noEditPoints="1"/>
            </p:cNvSpPr>
            <p:nvPr/>
          </p:nvSpPr>
          <p:spPr bwMode="auto">
            <a:xfrm>
              <a:off x="3335" y="1855"/>
              <a:ext cx="95" cy="39"/>
            </a:xfrm>
            <a:custGeom>
              <a:avLst/>
              <a:gdLst>
                <a:gd name="T0" fmla="*/ 95 w 95"/>
                <a:gd name="T1" fmla="*/ 13 h 39"/>
                <a:gd name="T2" fmla="*/ 83 w 95"/>
                <a:gd name="T3" fmla="*/ 0 h 39"/>
                <a:gd name="T4" fmla="*/ 83 w 95"/>
                <a:gd name="T5" fmla="*/ 13 h 39"/>
                <a:gd name="T6" fmla="*/ 95 w 95"/>
                <a:gd name="T7" fmla="*/ 13 h 39"/>
                <a:gd name="T8" fmla="*/ 95 w 95"/>
                <a:gd name="T9" fmla="*/ 13 h 39"/>
                <a:gd name="T10" fmla="*/ 95 w 95"/>
                <a:gd name="T11" fmla="*/ 13 h 39"/>
                <a:gd name="T12" fmla="*/ 83 w 95"/>
                <a:gd name="T13" fmla="*/ 13 h 39"/>
                <a:gd name="T14" fmla="*/ 83 w 95"/>
                <a:gd name="T15" fmla="*/ 0 h 39"/>
                <a:gd name="T16" fmla="*/ 0 w 95"/>
                <a:gd name="T17" fmla="*/ 0 h 39"/>
                <a:gd name="T18" fmla="*/ 0 w 95"/>
                <a:gd name="T19" fmla="*/ 39 h 39"/>
                <a:gd name="T20" fmla="*/ 95 w 95"/>
                <a:gd name="T21" fmla="*/ 39 h 39"/>
                <a:gd name="T22" fmla="*/ 95 w 95"/>
                <a:gd name="T23" fmla="*/ 13 h 39"/>
                <a:gd name="T24" fmla="*/ 95 w 95"/>
                <a:gd name="T25" fmla="*/ 13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5"/>
                <a:gd name="T40" fmla="*/ 0 h 39"/>
                <a:gd name="T41" fmla="*/ 95 w 95"/>
                <a:gd name="T42" fmla="*/ 39 h 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5" h="39">
                  <a:moveTo>
                    <a:pt x="95" y="13"/>
                  </a:moveTo>
                  <a:lnTo>
                    <a:pt x="83" y="0"/>
                  </a:lnTo>
                  <a:lnTo>
                    <a:pt x="83" y="13"/>
                  </a:lnTo>
                  <a:lnTo>
                    <a:pt x="95" y="13"/>
                  </a:lnTo>
                  <a:close/>
                  <a:moveTo>
                    <a:pt x="95" y="13"/>
                  </a:moveTo>
                  <a:lnTo>
                    <a:pt x="83" y="13"/>
                  </a:lnTo>
                  <a:lnTo>
                    <a:pt x="83" y="0"/>
                  </a:lnTo>
                  <a:lnTo>
                    <a:pt x="0" y="0"/>
                  </a:lnTo>
                  <a:lnTo>
                    <a:pt x="0" y="39"/>
                  </a:lnTo>
                  <a:lnTo>
                    <a:pt x="95" y="39"/>
                  </a:lnTo>
                  <a:lnTo>
                    <a:pt x="95" y="13"/>
                  </a:lnTo>
                  <a:close/>
                </a:path>
              </a:pathLst>
            </a:custGeom>
            <a:solidFill>
              <a:srgbClr val="EAEAEA"/>
            </a:solidFill>
            <a:ln w="9525">
              <a:noFill/>
              <a:round/>
              <a:headEnd/>
              <a:tailEnd/>
            </a:ln>
          </p:spPr>
          <p:txBody>
            <a:bodyPr/>
            <a:lstStyle/>
            <a:p>
              <a:endParaRPr lang="en-US"/>
            </a:p>
          </p:txBody>
        </p:sp>
        <p:sp>
          <p:nvSpPr>
            <p:cNvPr id="758" name="Freeform 755"/>
            <p:cNvSpPr>
              <a:spLocks/>
            </p:cNvSpPr>
            <p:nvPr/>
          </p:nvSpPr>
          <p:spPr bwMode="auto">
            <a:xfrm>
              <a:off x="3418" y="1855"/>
              <a:ext cx="12" cy="13"/>
            </a:xfrm>
            <a:custGeom>
              <a:avLst/>
              <a:gdLst>
                <a:gd name="T0" fmla="*/ 12 w 12"/>
                <a:gd name="T1" fmla="*/ 13 h 13"/>
                <a:gd name="T2" fmla="*/ 0 w 12"/>
                <a:gd name="T3" fmla="*/ 0 h 13"/>
                <a:gd name="T4" fmla="*/ 0 w 12"/>
                <a:gd name="T5" fmla="*/ 13 h 13"/>
                <a:gd name="T6" fmla="*/ 12 w 12"/>
                <a:gd name="T7" fmla="*/ 13 h 13"/>
                <a:gd name="T8" fmla="*/ 12 w 12"/>
                <a:gd name="T9" fmla="*/ 13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12" y="13"/>
                  </a:moveTo>
                  <a:lnTo>
                    <a:pt x="0" y="0"/>
                  </a:lnTo>
                  <a:lnTo>
                    <a:pt x="0" y="13"/>
                  </a:lnTo>
                  <a:lnTo>
                    <a:pt x="12" y="13"/>
                  </a:lnTo>
                  <a:close/>
                </a:path>
              </a:pathLst>
            </a:custGeom>
            <a:noFill/>
            <a:ln w="0">
              <a:solidFill>
                <a:srgbClr val="000000"/>
              </a:solidFill>
              <a:round/>
              <a:headEnd/>
              <a:tailEnd/>
            </a:ln>
          </p:spPr>
          <p:txBody>
            <a:bodyPr/>
            <a:lstStyle/>
            <a:p>
              <a:endParaRPr lang="en-US"/>
            </a:p>
          </p:txBody>
        </p:sp>
        <p:sp>
          <p:nvSpPr>
            <p:cNvPr id="759" name="Freeform 756"/>
            <p:cNvSpPr>
              <a:spLocks/>
            </p:cNvSpPr>
            <p:nvPr/>
          </p:nvSpPr>
          <p:spPr bwMode="auto">
            <a:xfrm>
              <a:off x="3335" y="1855"/>
              <a:ext cx="95" cy="39"/>
            </a:xfrm>
            <a:custGeom>
              <a:avLst/>
              <a:gdLst>
                <a:gd name="T0" fmla="*/ 95 w 95"/>
                <a:gd name="T1" fmla="*/ 13 h 39"/>
                <a:gd name="T2" fmla="*/ 83 w 95"/>
                <a:gd name="T3" fmla="*/ 13 h 39"/>
                <a:gd name="T4" fmla="*/ 83 w 95"/>
                <a:gd name="T5" fmla="*/ 0 h 39"/>
                <a:gd name="T6" fmla="*/ 0 w 95"/>
                <a:gd name="T7" fmla="*/ 0 h 39"/>
                <a:gd name="T8" fmla="*/ 0 w 95"/>
                <a:gd name="T9" fmla="*/ 39 h 39"/>
                <a:gd name="T10" fmla="*/ 95 w 95"/>
                <a:gd name="T11" fmla="*/ 39 h 39"/>
                <a:gd name="T12" fmla="*/ 95 w 95"/>
                <a:gd name="T13" fmla="*/ 13 h 39"/>
                <a:gd name="T14" fmla="*/ 0 60000 65536"/>
                <a:gd name="T15" fmla="*/ 0 60000 65536"/>
                <a:gd name="T16" fmla="*/ 0 60000 65536"/>
                <a:gd name="T17" fmla="*/ 0 60000 65536"/>
                <a:gd name="T18" fmla="*/ 0 60000 65536"/>
                <a:gd name="T19" fmla="*/ 0 60000 65536"/>
                <a:gd name="T20" fmla="*/ 0 60000 65536"/>
                <a:gd name="T21" fmla="*/ 0 w 95"/>
                <a:gd name="T22" fmla="*/ 0 h 39"/>
                <a:gd name="T23" fmla="*/ 95 w 95"/>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 h="39">
                  <a:moveTo>
                    <a:pt x="95" y="13"/>
                  </a:moveTo>
                  <a:lnTo>
                    <a:pt x="83" y="13"/>
                  </a:lnTo>
                  <a:lnTo>
                    <a:pt x="83" y="0"/>
                  </a:lnTo>
                  <a:lnTo>
                    <a:pt x="0" y="0"/>
                  </a:lnTo>
                  <a:lnTo>
                    <a:pt x="0" y="39"/>
                  </a:lnTo>
                  <a:lnTo>
                    <a:pt x="95" y="39"/>
                  </a:lnTo>
                  <a:lnTo>
                    <a:pt x="95" y="13"/>
                  </a:lnTo>
                  <a:close/>
                </a:path>
              </a:pathLst>
            </a:custGeom>
            <a:noFill/>
            <a:ln w="0">
              <a:solidFill>
                <a:srgbClr val="000000"/>
              </a:solidFill>
              <a:round/>
              <a:headEnd/>
              <a:tailEnd/>
            </a:ln>
          </p:spPr>
          <p:txBody>
            <a:bodyPr/>
            <a:lstStyle/>
            <a:p>
              <a:endParaRPr lang="en-US"/>
            </a:p>
          </p:txBody>
        </p:sp>
        <p:sp>
          <p:nvSpPr>
            <p:cNvPr id="760" name="Freeform 757"/>
            <p:cNvSpPr>
              <a:spLocks/>
            </p:cNvSpPr>
            <p:nvPr/>
          </p:nvSpPr>
          <p:spPr bwMode="auto">
            <a:xfrm>
              <a:off x="3201" y="1709"/>
              <a:ext cx="27" cy="28"/>
            </a:xfrm>
            <a:custGeom>
              <a:avLst/>
              <a:gdLst>
                <a:gd name="T0" fmla="*/ 0 w 27"/>
                <a:gd name="T1" fmla="*/ 14 h 28"/>
                <a:gd name="T2" fmla="*/ 0 w 27"/>
                <a:gd name="T3" fmla="*/ 9 h 28"/>
                <a:gd name="T4" fmla="*/ 4 w 27"/>
                <a:gd name="T5" fmla="*/ 4 h 28"/>
                <a:gd name="T6" fmla="*/ 8 w 27"/>
                <a:gd name="T7" fmla="*/ 1 h 28"/>
                <a:gd name="T8" fmla="*/ 13 w 27"/>
                <a:gd name="T9" fmla="*/ 0 h 28"/>
                <a:gd name="T10" fmla="*/ 18 w 27"/>
                <a:gd name="T11" fmla="*/ 1 h 28"/>
                <a:gd name="T12" fmla="*/ 23 w 27"/>
                <a:gd name="T13" fmla="*/ 4 h 28"/>
                <a:gd name="T14" fmla="*/ 26 w 27"/>
                <a:gd name="T15" fmla="*/ 9 h 28"/>
                <a:gd name="T16" fmla="*/ 27 w 27"/>
                <a:gd name="T17" fmla="*/ 14 h 28"/>
                <a:gd name="T18" fmla="*/ 27 w 27"/>
                <a:gd name="T19" fmla="*/ 14 h 28"/>
                <a:gd name="T20" fmla="*/ 26 w 27"/>
                <a:gd name="T21" fmla="*/ 20 h 28"/>
                <a:gd name="T22" fmla="*/ 23 w 27"/>
                <a:gd name="T23" fmla="*/ 24 h 28"/>
                <a:gd name="T24" fmla="*/ 18 w 27"/>
                <a:gd name="T25" fmla="*/ 27 h 28"/>
                <a:gd name="T26" fmla="*/ 13 w 27"/>
                <a:gd name="T27" fmla="*/ 28 h 28"/>
                <a:gd name="T28" fmla="*/ 8 w 27"/>
                <a:gd name="T29" fmla="*/ 27 h 28"/>
                <a:gd name="T30" fmla="*/ 4 w 27"/>
                <a:gd name="T31" fmla="*/ 24 h 28"/>
                <a:gd name="T32" fmla="*/ 0 w 27"/>
                <a:gd name="T33" fmla="*/ 20 h 28"/>
                <a:gd name="T34" fmla="*/ 0 w 27"/>
                <a:gd name="T35" fmla="*/ 14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8"/>
                <a:gd name="T56" fmla="*/ 27 w 27"/>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8">
                  <a:moveTo>
                    <a:pt x="0" y="14"/>
                  </a:moveTo>
                  <a:lnTo>
                    <a:pt x="0" y="9"/>
                  </a:lnTo>
                  <a:lnTo>
                    <a:pt x="4" y="4"/>
                  </a:lnTo>
                  <a:lnTo>
                    <a:pt x="8" y="1"/>
                  </a:lnTo>
                  <a:lnTo>
                    <a:pt x="13" y="0"/>
                  </a:lnTo>
                  <a:lnTo>
                    <a:pt x="18" y="1"/>
                  </a:lnTo>
                  <a:lnTo>
                    <a:pt x="23" y="4"/>
                  </a:lnTo>
                  <a:lnTo>
                    <a:pt x="26" y="9"/>
                  </a:lnTo>
                  <a:lnTo>
                    <a:pt x="27" y="14"/>
                  </a:lnTo>
                  <a:lnTo>
                    <a:pt x="26" y="20"/>
                  </a:lnTo>
                  <a:lnTo>
                    <a:pt x="23" y="24"/>
                  </a:lnTo>
                  <a:lnTo>
                    <a:pt x="18" y="27"/>
                  </a:lnTo>
                  <a:lnTo>
                    <a:pt x="13" y="28"/>
                  </a:lnTo>
                  <a:lnTo>
                    <a:pt x="8" y="27"/>
                  </a:lnTo>
                  <a:lnTo>
                    <a:pt x="4" y="24"/>
                  </a:lnTo>
                  <a:lnTo>
                    <a:pt x="0" y="20"/>
                  </a:lnTo>
                  <a:lnTo>
                    <a:pt x="0" y="14"/>
                  </a:lnTo>
                  <a:close/>
                </a:path>
              </a:pathLst>
            </a:custGeom>
            <a:solidFill>
              <a:srgbClr val="000000"/>
            </a:solidFill>
            <a:ln w="9525">
              <a:noFill/>
              <a:round/>
              <a:headEnd/>
              <a:tailEnd/>
            </a:ln>
          </p:spPr>
          <p:txBody>
            <a:bodyPr/>
            <a:lstStyle/>
            <a:p>
              <a:endParaRPr lang="en-US"/>
            </a:p>
          </p:txBody>
        </p:sp>
        <p:sp>
          <p:nvSpPr>
            <p:cNvPr id="761" name="Freeform 758"/>
            <p:cNvSpPr>
              <a:spLocks/>
            </p:cNvSpPr>
            <p:nvPr/>
          </p:nvSpPr>
          <p:spPr bwMode="auto">
            <a:xfrm>
              <a:off x="3201" y="1709"/>
              <a:ext cx="27" cy="28"/>
            </a:xfrm>
            <a:custGeom>
              <a:avLst/>
              <a:gdLst>
                <a:gd name="T0" fmla="*/ 0 w 27"/>
                <a:gd name="T1" fmla="*/ 14 h 28"/>
                <a:gd name="T2" fmla="*/ 0 w 27"/>
                <a:gd name="T3" fmla="*/ 9 h 28"/>
                <a:gd name="T4" fmla="*/ 4 w 27"/>
                <a:gd name="T5" fmla="*/ 4 h 28"/>
                <a:gd name="T6" fmla="*/ 8 w 27"/>
                <a:gd name="T7" fmla="*/ 1 h 28"/>
                <a:gd name="T8" fmla="*/ 13 w 27"/>
                <a:gd name="T9" fmla="*/ 0 h 28"/>
                <a:gd name="T10" fmla="*/ 18 w 27"/>
                <a:gd name="T11" fmla="*/ 1 h 28"/>
                <a:gd name="T12" fmla="*/ 23 w 27"/>
                <a:gd name="T13" fmla="*/ 4 h 28"/>
                <a:gd name="T14" fmla="*/ 26 w 27"/>
                <a:gd name="T15" fmla="*/ 9 h 28"/>
                <a:gd name="T16" fmla="*/ 27 w 27"/>
                <a:gd name="T17" fmla="*/ 14 h 28"/>
                <a:gd name="T18" fmla="*/ 27 w 27"/>
                <a:gd name="T19" fmla="*/ 14 h 28"/>
                <a:gd name="T20" fmla="*/ 26 w 27"/>
                <a:gd name="T21" fmla="*/ 20 h 28"/>
                <a:gd name="T22" fmla="*/ 23 w 27"/>
                <a:gd name="T23" fmla="*/ 24 h 28"/>
                <a:gd name="T24" fmla="*/ 18 w 27"/>
                <a:gd name="T25" fmla="*/ 27 h 28"/>
                <a:gd name="T26" fmla="*/ 13 w 27"/>
                <a:gd name="T27" fmla="*/ 28 h 28"/>
                <a:gd name="T28" fmla="*/ 8 w 27"/>
                <a:gd name="T29" fmla="*/ 27 h 28"/>
                <a:gd name="T30" fmla="*/ 4 w 27"/>
                <a:gd name="T31" fmla="*/ 24 h 28"/>
                <a:gd name="T32" fmla="*/ 0 w 27"/>
                <a:gd name="T33" fmla="*/ 20 h 28"/>
                <a:gd name="T34" fmla="*/ 0 w 27"/>
                <a:gd name="T35" fmla="*/ 14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8"/>
                <a:gd name="T56" fmla="*/ 27 w 27"/>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8">
                  <a:moveTo>
                    <a:pt x="0" y="14"/>
                  </a:moveTo>
                  <a:lnTo>
                    <a:pt x="0" y="9"/>
                  </a:lnTo>
                  <a:lnTo>
                    <a:pt x="4" y="4"/>
                  </a:lnTo>
                  <a:lnTo>
                    <a:pt x="8" y="1"/>
                  </a:lnTo>
                  <a:lnTo>
                    <a:pt x="13" y="0"/>
                  </a:lnTo>
                  <a:lnTo>
                    <a:pt x="18" y="1"/>
                  </a:lnTo>
                  <a:lnTo>
                    <a:pt x="23" y="4"/>
                  </a:lnTo>
                  <a:lnTo>
                    <a:pt x="26" y="9"/>
                  </a:lnTo>
                  <a:lnTo>
                    <a:pt x="27" y="14"/>
                  </a:lnTo>
                  <a:lnTo>
                    <a:pt x="26" y="20"/>
                  </a:lnTo>
                  <a:lnTo>
                    <a:pt x="23" y="24"/>
                  </a:lnTo>
                  <a:lnTo>
                    <a:pt x="18" y="27"/>
                  </a:lnTo>
                  <a:lnTo>
                    <a:pt x="13" y="28"/>
                  </a:lnTo>
                  <a:lnTo>
                    <a:pt x="8" y="27"/>
                  </a:lnTo>
                  <a:lnTo>
                    <a:pt x="4" y="24"/>
                  </a:lnTo>
                  <a:lnTo>
                    <a:pt x="0" y="20"/>
                  </a:lnTo>
                  <a:lnTo>
                    <a:pt x="0" y="14"/>
                  </a:lnTo>
                </a:path>
              </a:pathLst>
            </a:custGeom>
            <a:noFill/>
            <a:ln w="0">
              <a:solidFill>
                <a:srgbClr val="000000"/>
              </a:solidFill>
              <a:round/>
              <a:headEnd/>
              <a:tailEnd/>
            </a:ln>
          </p:spPr>
          <p:txBody>
            <a:bodyPr/>
            <a:lstStyle/>
            <a:p>
              <a:endParaRPr lang="en-US"/>
            </a:p>
          </p:txBody>
        </p:sp>
        <p:sp>
          <p:nvSpPr>
            <p:cNvPr id="762" name="Line 759"/>
            <p:cNvSpPr>
              <a:spLocks noChangeShapeType="1"/>
            </p:cNvSpPr>
            <p:nvPr/>
          </p:nvSpPr>
          <p:spPr bwMode="auto">
            <a:xfrm flipH="1">
              <a:off x="3204" y="1723"/>
              <a:ext cx="10" cy="38"/>
            </a:xfrm>
            <a:prstGeom prst="line">
              <a:avLst/>
            </a:prstGeom>
            <a:noFill/>
            <a:ln w="0">
              <a:solidFill>
                <a:srgbClr val="000000"/>
              </a:solidFill>
              <a:round/>
              <a:headEnd/>
              <a:tailEnd/>
            </a:ln>
          </p:spPr>
          <p:txBody>
            <a:bodyPr/>
            <a:lstStyle/>
            <a:p>
              <a:endParaRPr lang="en-US"/>
            </a:p>
          </p:txBody>
        </p:sp>
        <p:sp>
          <p:nvSpPr>
            <p:cNvPr id="763" name="Freeform 760"/>
            <p:cNvSpPr>
              <a:spLocks/>
            </p:cNvSpPr>
            <p:nvPr/>
          </p:nvSpPr>
          <p:spPr bwMode="auto">
            <a:xfrm>
              <a:off x="3203" y="1748"/>
              <a:ext cx="8" cy="13"/>
            </a:xfrm>
            <a:custGeom>
              <a:avLst/>
              <a:gdLst>
                <a:gd name="T0" fmla="*/ 0 w 8"/>
                <a:gd name="T1" fmla="*/ 0 h 13"/>
                <a:gd name="T2" fmla="*/ 1 w 8"/>
                <a:gd name="T3" fmla="*/ 13 h 13"/>
                <a:gd name="T4" fmla="*/ 8 w 8"/>
                <a:gd name="T5" fmla="*/ 2 h 13"/>
                <a:gd name="T6" fmla="*/ 0 60000 65536"/>
                <a:gd name="T7" fmla="*/ 0 60000 65536"/>
                <a:gd name="T8" fmla="*/ 0 60000 65536"/>
                <a:gd name="T9" fmla="*/ 0 w 8"/>
                <a:gd name="T10" fmla="*/ 0 h 13"/>
                <a:gd name="T11" fmla="*/ 8 w 8"/>
                <a:gd name="T12" fmla="*/ 13 h 13"/>
              </a:gdLst>
              <a:ahLst/>
              <a:cxnLst>
                <a:cxn ang="T6">
                  <a:pos x="T0" y="T1"/>
                </a:cxn>
                <a:cxn ang="T7">
                  <a:pos x="T2" y="T3"/>
                </a:cxn>
                <a:cxn ang="T8">
                  <a:pos x="T4" y="T5"/>
                </a:cxn>
              </a:cxnLst>
              <a:rect l="T9" t="T10" r="T11" b="T12"/>
              <a:pathLst>
                <a:path w="8" h="13">
                  <a:moveTo>
                    <a:pt x="0" y="0"/>
                  </a:moveTo>
                  <a:lnTo>
                    <a:pt x="1" y="13"/>
                  </a:lnTo>
                  <a:lnTo>
                    <a:pt x="8" y="2"/>
                  </a:lnTo>
                </a:path>
              </a:pathLst>
            </a:custGeom>
            <a:noFill/>
            <a:ln w="0">
              <a:solidFill>
                <a:srgbClr val="000000"/>
              </a:solidFill>
              <a:round/>
              <a:headEnd/>
              <a:tailEnd/>
            </a:ln>
          </p:spPr>
          <p:txBody>
            <a:bodyPr/>
            <a:lstStyle/>
            <a:p>
              <a:endParaRPr lang="en-US"/>
            </a:p>
          </p:txBody>
        </p:sp>
        <p:sp>
          <p:nvSpPr>
            <p:cNvPr id="764" name="Line 761"/>
            <p:cNvSpPr>
              <a:spLocks noChangeShapeType="1"/>
            </p:cNvSpPr>
            <p:nvPr/>
          </p:nvSpPr>
          <p:spPr bwMode="auto">
            <a:xfrm>
              <a:off x="3206" y="1800"/>
              <a:ext cx="108" cy="0"/>
            </a:xfrm>
            <a:prstGeom prst="line">
              <a:avLst/>
            </a:prstGeom>
            <a:noFill/>
            <a:ln w="0">
              <a:solidFill>
                <a:srgbClr val="000000"/>
              </a:solidFill>
              <a:round/>
              <a:headEnd/>
              <a:tailEnd/>
            </a:ln>
          </p:spPr>
          <p:txBody>
            <a:bodyPr/>
            <a:lstStyle/>
            <a:p>
              <a:endParaRPr lang="en-US"/>
            </a:p>
          </p:txBody>
        </p:sp>
        <p:sp>
          <p:nvSpPr>
            <p:cNvPr id="765" name="Freeform 762"/>
            <p:cNvSpPr>
              <a:spLocks/>
            </p:cNvSpPr>
            <p:nvPr/>
          </p:nvSpPr>
          <p:spPr bwMode="auto">
            <a:xfrm>
              <a:off x="3302" y="1797"/>
              <a:ext cx="12" cy="7"/>
            </a:xfrm>
            <a:custGeom>
              <a:avLst/>
              <a:gdLst>
                <a:gd name="T0" fmla="*/ 0 w 12"/>
                <a:gd name="T1" fmla="*/ 7 h 7"/>
                <a:gd name="T2" fmla="*/ 12 w 12"/>
                <a:gd name="T3" fmla="*/ 3 h 7"/>
                <a:gd name="T4" fmla="*/ 0 w 12"/>
                <a:gd name="T5" fmla="*/ 0 h 7"/>
                <a:gd name="T6" fmla="*/ 0 60000 65536"/>
                <a:gd name="T7" fmla="*/ 0 60000 65536"/>
                <a:gd name="T8" fmla="*/ 0 60000 65536"/>
                <a:gd name="T9" fmla="*/ 0 w 12"/>
                <a:gd name="T10" fmla="*/ 0 h 7"/>
                <a:gd name="T11" fmla="*/ 12 w 12"/>
                <a:gd name="T12" fmla="*/ 7 h 7"/>
              </a:gdLst>
              <a:ahLst/>
              <a:cxnLst>
                <a:cxn ang="T6">
                  <a:pos x="T0" y="T1"/>
                </a:cxn>
                <a:cxn ang="T7">
                  <a:pos x="T2" y="T3"/>
                </a:cxn>
                <a:cxn ang="T8">
                  <a:pos x="T4" y="T5"/>
                </a:cxn>
              </a:cxnLst>
              <a:rect l="T9" t="T10" r="T11" b="T12"/>
              <a:pathLst>
                <a:path w="12" h="7">
                  <a:moveTo>
                    <a:pt x="0" y="7"/>
                  </a:moveTo>
                  <a:lnTo>
                    <a:pt x="12" y="3"/>
                  </a:lnTo>
                  <a:lnTo>
                    <a:pt x="0" y="0"/>
                  </a:lnTo>
                </a:path>
              </a:pathLst>
            </a:custGeom>
            <a:noFill/>
            <a:ln w="0">
              <a:solidFill>
                <a:srgbClr val="000000"/>
              </a:solidFill>
              <a:round/>
              <a:headEnd/>
              <a:tailEnd/>
            </a:ln>
          </p:spPr>
          <p:txBody>
            <a:bodyPr/>
            <a:lstStyle/>
            <a:p>
              <a:endParaRPr lang="en-US"/>
            </a:p>
          </p:txBody>
        </p:sp>
        <p:sp>
          <p:nvSpPr>
            <p:cNvPr id="766" name="Freeform 763"/>
            <p:cNvSpPr>
              <a:spLocks/>
            </p:cNvSpPr>
            <p:nvPr/>
          </p:nvSpPr>
          <p:spPr bwMode="auto">
            <a:xfrm>
              <a:off x="3201" y="1709"/>
              <a:ext cx="27" cy="28"/>
            </a:xfrm>
            <a:custGeom>
              <a:avLst/>
              <a:gdLst>
                <a:gd name="T0" fmla="*/ 0 w 27"/>
                <a:gd name="T1" fmla="*/ 14 h 28"/>
                <a:gd name="T2" fmla="*/ 0 w 27"/>
                <a:gd name="T3" fmla="*/ 9 h 28"/>
                <a:gd name="T4" fmla="*/ 4 w 27"/>
                <a:gd name="T5" fmla="*/ 4 h 28"/>
                <a:gd name="T6" fmla="*/ 8 w 27"/>
                <a:gd name="T7" fmla="*/ 1 h 28"/>
                <a:gd name="T8" fmla="*/ 13 w 27"/>
                <a:gd name="T9" fmla="*/ 0 h 28"/>
                <a:gd name="T10" fmla="*/ 19 w 27"/>
                <a:gd name="T11" fmla="*/ 1 h 28"/>
                <a:gd name="T12" fmla="*/ 23 w 27"/>
                <a:gd name="T13" fmla="*/ 4 h 28"/>
                <a:gd name="T14" fmla="*/ 26 w 27"/>
                <a:gd name="T15" fmla="*/ 9 h 28"/>
                <a:gd name="T16" fmla="*/ 27 w 27"/>
                <a:gd name="T17" fmla="*/ 14 h 28"/>
                <a:gd name="T18" fmla="*/ 27 w 27"/>
                <a:gd name="T19" fmla="*/ 14 h 28"/>
                <a:gd name="T20" fmla="*/ 26 w 27"/>
                <a:gd name="T21" fmla="*/ 20 h 28"/>
                <a:gd name="T22" fmla="*/ 23 w 27"/>
                <a:gd name="T23" fmla="*/ 24 h 28"/>
                <a:gd name="T24" fmla="*/ 19 w 27"/>
                <a:gd name="T25" fmla="*/ 27 h 28"/>
                <a:gd name="T26" fmla="*/ 13 w 27"/>
                <a:gd name="T27" fmla="*/ 28 h 28"/>
                <a:gd name="T28" fmla="*/ 8 w 27"/>
                <a:gd name="T29" fmla="*/ 27 h 28"/>
                <a:gd name="T30" fmla="*/ 4 w 27"/>
                <a:gd name="T31" fmla="*/ 24 h 28"/>
                <a:gd name="T32" fmla="*/ 0 w 27"/>
                <a:gd name="T33" fmla="*/ 20 h 28"/>
                <a:gd name="T34" fmla="*/ 0 w 27"/>
                <a:gd name="T35" fmla="*/ 14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8"/>
                <a:gd name="T56" fmla="*/ 27 w 27"/>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8">
                  <a:moveTo>
                    <a:pt x="0" y="14"/>
                  </a:moveTo>
                  <a:lnTo>
                    <a:pt x="0" y="9"/>
                  </a:lnTo>
                  <a:lnTo>
                    <a:pt x="4" y="4"/>
                  </a:lnTo>
                  <a:lnTo>
                    <a:pt x="8" y="1"/>
                  </a:lnTo>
                  <a:lnTo>
                    <a:pt x="13" y="0"/>
                  </a:lnTo>
                  <a:lnTo>
                    <a:pt x="19" y="1"/>
                  </a:lnTo>
                  <a:lnTo>
                    <a:pt x="23" y="4"/>
                  </a:lnTo>
                  <a:lnTo>
                    <a:pt x="26" y="9"/>
                  </a:lnTo>
                  <a:lnTo>
                    <a:pt x="27" y="14"/>
                  </a:lnTo>
                  <a:lnTo>
                    <a:pt x="26" y="20"/>
                  </a:lnTo>
                  <a:lnTo>
                    <a:pt x="23" y="24"/>
                  </a:lnTo>
                  <a:lnTo>
                    <a:pt x="19" y="27"/>
                  </a:lnTo>
                  <a:lnTo>
                    <a:pt x="13" y="28"/>
                  </a:lnTo>
                  <a:lnTo>
                    <a:pt x="8" y="27"/>
                  </a:lnTo>
                  <a:lnTo>
                    <a:pt x="4" y="24"/>
                  </a:lnTo>
                  <a:lnTo>
                    <a:pt x="0" y="20"/>
                  </a:lnTo>
                  <a:lnTo>
                    <a:pt x="0" y="14"/>
                  </a:lnTo>
                  <a:close/>
                </a:path>
              </a:pathLst>
            </a:custGeom>
            <a:solidFill>
              <a:srgbClr val="000000"/>
            </a:solidFill>
            <a:ln w="9525">
              <a:noFill/>
              <a:round/>
              <a:headEnd/>
              <a:tailEnd/>
            </a:ln>
          </p:spPr>
          <p:txBody>
            <a:bodyPr/>
            <a:lstStyle/>
            <a:p>
              <a:endParaRPr lang="en-US"/>
            </a:p>
          </p:txBody>
        </p:sp>
        <p:sp>
          <p:nvSpPr>
            <p:cNvPr id="767" name="Freeform 764"/>
            <p:cNvSpPr>
              <a:spLocks/>
            </p:cNvSpPr>
            <p:nvPr/>
          </p:nvSpPr>
          <p:spPr bwMode="auto">
            <a:xfrm>
              <a:off x="3201" y="1709"/>
              <a:ext cx="27" cy="28"/>
            </a:xfrm>
            <a:custGeom>
              <a:avLst/>
              <a:gdLst>
                <a:gd name="T0" fmla="*/ 0 w 27"/>
                <a:gd name="T1" fmla="*/ 14 h 28"/>
                <a:gd name="T2" fmla="*/ 0 w 27"/>
                <a:gd name="T3" fmla="*/ 9 h 28"/>
                <a:gd name="T4" fmla="*/ 4 w 27"/>
                <a:gd name="T5" fmla="*/ 4 h 28"/>
                <a:gd name="T6" fmla="*/ 8 w 27"/>
                <a:gd name="T7" fmla="*/ 1 h 28"/>
                <a:gd name="T8" fmla="*/ 13 w 27"/>
                <a:gd name="T9" fmla="*/ 0 h 28"/>
                <a:gd name="T10" fmla="*/ 19 w 27"/>
                <a:gd name="T11" fmla="*/ 1 h 28"/>
                <a:gd name="T12" fmla="*/ 23 w 27"/>
                <a:gd name="T13" fmla="*/ 4 h 28"/>
                <a:gd name="T14" fmla="*/ 26 w 27"/>
                <a:gd name="T15" fmla="*/ 9 h 28"/>
                <a:gd name="T16" fmla="*/ 27 w 27"/>
                <a:gd name="T17" fmla="*/ 14 h 28"/>
                <a:gd name="T18" fmla="*/ 27 w 27"/>
                <a:gd name="T19" fmla="*/ 14 h 28"/>
                <a:gd name="T20" fmla="*/ 26 w 27"/>
                <a:gd name="T21" fmla="*/ 20 h 28"/>
                <a:gd name="T22" fmla="*/ 23 w 27"/>
                <a:gd name="T23" fmla="*/ 24 h 28"/>
                <a:gd name="T24" fmla="*/ 19 w 27"/>
                <a:gd name="T25" fmla="*/ 27 h 28"/>
                <a:gd name="T26" fmla="*/ 13 w 27"/>
                <a:gd name="T27" fmla="*/ 28 h 28"/>
                <a:gd name="T28" fmla="*/ 8 w 27"/>
                <a:gd name="T29" fmla="*/ 27 h 28"/>
                <a:gd name="T30" fmla="*/ 4 w 27"/>
                <a:gd name="T31" fmla="*/ 24 h 28"/>
                <a:gd name="T32" fmla="*/ 0 w 27"/>
                <a:gd name="T33" fmla="*/ 20 h 28"/>
                <a:gd name="T34" fmla="*/ 0 w 27"/>
                <a:gd name="T35" fmla="*/ 14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8"/>
                <a:gd name="T56" fmla="*/ 27 w 27"/>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8">
                  <a:moveTo>
                    <a:pt x="0" y="14"/>
                  </a:moveTo>
                  <a:lnTo>
                    <a:pt x="0" y="9"/>
                  </a:lnTo>
                  <a:lnTo>
                    <a:pt x="4" y="4"/>
                  </a:lnTo>
                  <a:lnTo>
                    <a:pt x="8" y="1"/>
                  </a:lnTo>
                  <a:lnTo>
                    <a:pt x="13" y="0"/>
                  </a:lnTo>
                  <a:lnTo>
                    <a:pt x="19" y="1"/>
                  </a:lnTo>
                  <a:lnTo>
                    <a:pt x="23" y="4"/>
                  </a:lnTo>
                  <a:lnTo>
                    <a:pt x="26" y="9"/>
                  </a:lnTo>
                  <a:lnTo>
                    <a:pt x="27" y="14"/>
                  </a:lnTo>
                  <a:lnTo>
                    <a:pt x="26" y="20"/>
                  </a:lnTo>
                  <a:lnTo>
                    <a:pt x="23" y="24"/>
                  </a:lnTo>
                  <a:lnTo>
                    <a:pt x="19" y="27"/>
                  </a:lnTo>
                  <a:lnTo>
                    <a:pt x="13" y="28"/>
                  </a:lnTo>
                  <a:lnTo>
                    <a:pt x="8" y="27"/>
                  </a:lnTo>
                  <a:lnTo>
                    <a:pt x="4" y="24"/>
                  </a:lnTo>
                  <a:lnTo>
                    <a:pt x="0" y="20"/>
                  </a:lnTo>
                  <a:lnTo>
                    <a:pt x="0" y="14"/>
                  </a:lnTo>
                </a:path>
              </a:pathLst>
            </a:custGeom>
            <a:noFill/>
            <a:ln w="0">
              <a:solidFill>
                <a:srgbClr val="000000"/>
              </a:solidFill>
              <a:round/>
              <a:headEnd/>
              <a:tailEnd/>
            </a:ln>
          </p:spPr>
          <p:txBody>
            <a:bodyPr/>
            <a:lstStyle/>
            <a:p>
              <a:endParaRPr lang="en-US"/>
            </a:p>
          </p:txBody>
        </p:sp>
        <p:sp>
          <p:nvSpPr>
            <p:cNvPr id="768" name="Line 765"/>
            <p:cNvSpPr>
              <a:spLocks noChangeShapeType="1"/>
            </p:cNvSpPr>
            <p:nvPr/>
          </p:nvSpPr>
          <p:spPr bwMode="auto">
            <a:xfrm>
              <a:off x="3214" y="1723"/>
              <a:ext cx="0" cy="28"/>
            </a:xfrm>
            <a:prstGeom prst="line">
              <a:avLst/>
            </a:prstGeom>
            <a:noFill/>
            <a:ln w="0">
              <a:solidFill>
                <a:srgbClr val="000000"/>
              </a:solidFill>
              <a:round/>
              <a:headEnd/>
              <a:tailEnd/>
            </a:ln>
          </p:spPr>
          <p:txBody>
            <a:bodyPr/>
            <a:lstStyle/>
            <a:p>
              <a:endParaRPr lang="en-US"/>
            </a:p>
          </p:txBody>
        </p:sp>
        <p:sp>
          <p:nvSpPr>
            <p:cNvPr id="769" name="Freeform 766"/>
            <p:cNvSpPr>
              <a:spLocks/>
            </p:cNvSpPr>
            <p:nvPr/>
          </p:nvSpPr>
          <p:spPr bwMode="auto">
            <a:xfrm>
              <a:off x="3210" y="1739"/>
              <a:ext cx="9" cy="12"/>
            </a:xfrm>
            <a:custGeom>
              <a:avLst/>
              <a:gdLst>
                <a:gd name="T0" fmla="*/ 0 w 9"/>
                <a:gd name="T1" fmla="*/ 0 h 12"/>
                <a:gd name="T2" fmla="*/ 4 w 9"/>
                <a:gd name="T3" fmla="*/ 12 h 12"/>
                <a:gd name="T4" fmla="*/ 9 w 9"/>
                <a:gd name="T5" fmla="*/ 0 h 12"/>
                <a:gd name="T6" fmla="*/ 0 60000 65536"/>
                <a:gd name="T7" fmla="*/ 0 60000 65536"/>
                <a:gd name="T8" fmla="*/ 0 60000 65536"/>
                <a:gd name="T9" fmla="*/ 0 w 9"/>
                <a:gd name="T10" fmla="*/ 0 h 12"/>
                <a:gd name="T11" fmla="*/ 9 w 9"/>
                <a:gd name="T12" fmla="*/ 12 h 12"/>
              </a:gdLst>
              <a:ahLst/>
              <a:cxnLst>
                <a:cxn ang="T6">
                  <a:pos x="T0" y="T1"/>
                </a:cxn>
                <a:cxn ang="T7">
                  <a:pos x="T2" y="T3"/>
                </a:cxn>
                <a:cxn ang="T8">
                  <a:pos x="T4" y="T5"/>
                </a:cxn>
              </a:cxnLst>
              <a:rect l="T9" t="T10" r="T11" b="T12"/>
              <a:pathLst>
                <a:path w="9" h="12">
                  <a:moveTo>
                    <a:pt x="0" y="0"/>
                  </a:moveTo>
                  <a:lnTo>
                    <a:pt x="4" y="12"/>
                  </a:lnTo>
                  <a:lnTo>
                    <a:pt x="9" y="0"/>
                  </a:lnTo>
                </a:path>
              </a:pathLst>
            </a:custGeom>
            <a:noFill/>
            <a:ln w="0">
              <a:solidFill>
                <a:srgbClr val="000000"/>
              </a:solidFill>
              <a:round/>
              <a:headEnd/>
              <a:tailEnd/>
            </a:ln>
          </p:spPr>
          <p:txBody>
            <a:bodyPr/>
            <a:lstStyle/>
            <a:p>
              <a:endParaRPr lang="en-US"/>
            </a:p>
          </p:txBody>
        </p:sp>
        <p:sp>
          <p:nvSpPr>
            <p:cNvPr id="770" name="Line 767"/>
            <p:cNvSpPr>
              <a:spLocks noChangeShapeType="1"/>
            </p:cNvSpPr>
            <p:nvPr/>
          </p:nvSpPr>
          <p:spPr bwMode="auto">
            <a:xfrm>
              <a:off x="3202" y="1751"/>
              <a:ext cx="25" cy="0"/>
            </a:xfrm>
            <a:prstGeom prst="line">
              <a:avLst/>
            </a:prstGeom>
            <a:noFill/>
            <a:ln w="6350">
              <a:solidFill>
                <a:srgbClr val="000000"/>
              </a:solidFill>
              <a:round/>
              <a:headEnd/>
              <a:tailEnd/>
            </a:ln>
          </p:spPr>
          <p:txBody>
            <a:bodyPr/>
            <a:lstStyle/>
            <a:p>
              <a:endParaRPr lang="en-US"/>
            </a:p>
          </p:txBody>
        </p:sp>
        <p:sp>
          <p:nvSpPr>
            <p:cNvPr id="771" name="Freeform 768"/>
            <p:cNvSpPr>
              <a:spLocks/>
            </p:cNvSpPr>
            <p:nvPr/>
          </p:nvSpPr>
          <p:spPr bwMode="auto">
            <a:xfrm>
              <a:off x="3193" y="1864"/>
              <a:ext cx="44" cy="44"/>
            </a:xfrm>
            <a:custGeom>
              <a:avLst/>
              <a:gdLst>
                <a:gd name="T0" fmla="*/ 0 w 44"/>
                <a:gd name="T1" fmla="*/ 22 h 44"/>
                <a:gd name="T2" fmla="*/ 0 w 44"/>
                <a:gd name="T3" fmla="*/ 17 h 44"/>
                <a:gd name="T4" fmla="*/ 1 w 44"/>
                <a:gd name="T5" fmla="*/ 13 h 44"/>
                <a:gd name="T6" fmla="*/ 6 w 44"/>
                <a:gd name="T7" fmla="*/ 6 h 44"/>
                <a:gd name="T8" fmla="*/ 13 w 44"/>
                <a:gd name="T9" fmla="*/ 1 h 44"/>
                <a:gd name="T10" fmla="*/ 17 w 44"/>
                <a:gd name="T11" fmla="*/ 0 h 44"/>
                <a:gd name="T12" fmla="*/ 21 w 44"/>
                <a:gd name="T13" fmla="*/ 0 h 44"/>
                <a:gd name="T14" fmla="*/ 26 w 44"/>
                <a:gd name="T15" fmla="*/ 0 h 44"/>
                <a:gd name="T16" fmla="*/ 30 w 44"/>
                <a:gd name="T17" fmla="*/ 1 h 44"/>
                <a:gd name="T18" fmla="*/ 38 w 44"/>
                <a:gd name="T19" fmla="*/ 6 h 44"/>
                <a:gd name="T20" fmla="*/ 42 w 44"/>
                <a:gd name="T21" fmla="*/ 13 h 44"/>
                <a:gd name="T22" fmla="*/ 43 w 44"/>
                <a:gd name="T23" fmla="*/ 17 h 44"/>
                <a:gd name="T24" fmla="*/ 44 w 44"/>
                <a:gd name="T25" fmla="*/ 22 h 44"/>
                <a:gd name="T26" fmla="*/ 44 w 44"/>
                <a:gd name="T27" fmla="*/ 22 h 44"/>
                <a:gd name="T28" fmla="*/ 43 w 44"/>
                <a:gd name="T29" fmla="*/ 26 h 44"/>
                <a:gd name="T30" fmla="*/ 42 w 44"/>
                <a:gd name="T31" fmla="*/ 30 h 44"/>
                <a:gd name="T32" fmla="*/ 38 w 44"/>
                <a:gd name="T33" fmla="*/ 38 h 44"/>
                <a:gd name="T34" fmla="*/ 30 w 44"/>
                <a:gd name="T35" fmla="*/ 42 h 44"/>
                <a:gd name="T36" fmla="*/ 26 w 44"/>
                <a:gd name="T37" fmla="*/ 43 h 44"/>
                <a:gd name="T38" fmla="*/ 21 w 44"/>
                <a:gd name="T39" fmla="*/ 44 h 44"/>
                <a:gd name="T40" fmla="*/ 17 w 44"/>
                <a:gd name="T41" fmla="*/ 43 h 44"/>
                <a:gd name="T42" fmla="*/ 13 w 44"/>
                <a:gd name="T43" fmla="*/ 42 h 44"/>
                <a:gd name="T44" fmla="*/ 6 w 44"/>
                <a:gd name="T45" fmla="*/ 38 h 44"/>
                <a:gd name="T46" fmla="*/ 1 w 44"/>
                <a:gd name="T47" fmla="*/ 30 h 44"/>
                <a:gd name="T48" fmla="*/ 0 w 44"/>
                <a:gd name="T49" fmla="*/ 26 h 44"/>
                <a:gd name="T50" fmla="*/ 0 w 44"/>
                <a:gd name="T51" fmla="*/ 22 h 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
                <a:gd name="T79" fmla="*/ 0 h 44"/>
                <a:gd name="T80" fmla="*/ 44 w 44"/>
                <a:gd name="T81" fmla="*/ 44 h 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 h="44">
                  <a:moveTo>
                    <a:pt x="0" y="22"/>
                  </a:moveTo>
                  <a:lnTo>
                    <a:pt x="0" y="17"/>
                  </a:lnTo>
                  <a:lnTo>
                    <a:pt x="1" y="13"/>
                  </a:lnTo>
                  <a:lnTo>
                    <a:pt x="6" y="6"/>
                  </a:lnTo>
                  <a:lnTo>
                    <a:pt x="13" y="1"/>
                  </a:lnTo>
                  <a:lnTo>
                    <a:pt x="17" y="0"/>
                  </a:lnTo>
                  <a:lnTo>
                    <a:pt x="21" y="0"/>
                  </a:lnTo>
                  <a:lnTo>
                    <a:pt x="26" y="0"/>
                  </a:lnTo>
                  <a:lnTo>
                    <a:pt x="30" y="1"/>
                  </a:lnTo>
                  <a:lnTo>
                    <a:pt x="38" y="6"/>
                  </a:lnTo>
                  <a:lnTo>
                    <a:pt x="42" y="13"/>
                  </a:lnTo>
                  <a:lnTo>
                    <a:pt x="43" y="17"/>
                  </a:lnTo>
                  <a:lnTo>
                    <a:pt x="44" y="22"/>
                  </a:lnTo>
                  <a:lnTo>
                    <a:pt x="43" y="26"/>
                  </a:lnTo>
                  <a:lnTo>
                    <a:pt x="42" y="30"/>
                  </a:lnTo>
                  <a:lnTo>
                    <a:pt x="38" y="38"/>
                  </a:lnTo>
                  <a:lnTo>
                    <a:pt x="30" y="42"/>
                  </a:lnTo>
                  <a:lnTo>
                    <a:pt x="26" y="43"/>
                  </a:lnTo>
                  <a:lnTo>
                    <a:pt x="21" y="44"/>
                  </a:lnTo>
                  <a:lnTo>
                    <a:pt x="17" y="43"/>
                  </a:lnTo>
                  <a:lnTo>
                    <a:pt x="13" y="42"/>
                  </a:lnTo>
                  <a:lnTo>
                    <a:pt x="6" y="38"/>
                  </a:lnTo>
                  <a:lnTo>
                    <a:pt x="1" y="30"/>
                  </a:lnTo>
                  <a:lnTo>
                    <a:pt x="0" y="26"/>
                  </a:lnTo>
                  <a:lnTo>
                    <a:pt x="0" y="22"/>
                  </a:lnTo>
                  <a:close/>
                </a:path>
              </a:pathLst>
            </a:custGeom>
            <a:solidFill>
              <a:srgbClr val="FFFFFF"/>
            </a:solidFill>
            <a:ln w="9525">
              <a:noFill/>
              <a:round/>
              <a:headEnd/>
              <a:tailEnd/>
            </a:ln>
          </p:spPr>
          <p:txBody>
            <a:bodyPr/>
            <a:lstStyle/>
            <a:p>
              <a:endParaRPr lang="en-US"/>
            </a:p>
          </p:txBody>
        </p:sp>
        <p:sp>
          <p:nvSpPr>
            <p:cNvPr id="772" name="Freeform 769"/>
            <p:cNvSpPr>
              <a:spLocks/>
            </p:cNvSpPr>
            <p:nvPr/>
          </p:nvSpPr>
          <p:spPr bwMode="auto">
            <a:xfrm>
              <a:off x="3193" y="1864"/>
              <a:ext cx="44" cy="44"/>
            </a:xfrm>
            <a:custGeom>
              <a:avLst/>
              <a:gdLst>
                <a:gd name="T0" fmla="*/ 0 w 44"/>
                <a:gd name="T1" fmla="*/ 22 h 44"/>
                <a:gd name="T2" fmla="*/ 0 w 44"/>
                <a:gd name="T3" fmla="*/ 17 h 44"/>
                <a:gd name="T4" fmla="*/ 1 w 44"/>
                <a:gd name="T5" fmla="*/ 13 h 44"/>
                <a:gd name="T6" fmla="*/ 6 w 44"/>
                <a:gd name="T7" fmla="*/ 6 h 44"/>
                <a:gd name="T8" fmla="*/ 13 w 44"/>
                <a:gd name="T9" fmla="*/ 1 h 44"/>
                <a:gd name="T10" fmla="*/ 17 w 44"/>
                <a:gd name="T11" fmla="*/ 0 h 44"/>
                <a:gd name="T12" fmla="*/ 21 w 44"/>
                <a:gd name="T13" fmla="*/ 0 h 44"/>
                <a:gd name="T14" fmla="*/ 26 w 44"/>
                <a:gd name="T15" fmla="*/ 0 h 44"/>
                <a:gd name="T16" fmla="*/ 30 w 44"/>
                <a:gd name="T17" fmla="*/ 1 h 44"/>
                <a:gd name="T18" fmla="*/ 38 w 44"/>
                <a:gd name="T19" fmla="*/ 6 h 44"/>
                <a:gd name="T20" fmla="*/ 42 w 44"/>
                <a:gd name="T21" fmla="*/ 13 h 44"/>
                <a:gd name="T22" fmla="*/ 43 w 44"/>
                <a:gd name="T23" fmla="*/ 17 h 44"/>
                <a:gd name="T24" fmla="*/ 44 w 44"/>
                <a:gd name="T25" fmla="*/ 22 h 44"/>
                <a:gd name="T26" fmla="*/ 44 w 44"/>
                <a:gd name="T27" fmla="*/ 22 h 44"/>
                <a:gd name="T28" fmla="*/ 43 w 44"/>
                <a:gd name="T29" fmla="*/ 26 h 44"/>
                <a:gd name="T30" fmla="*/ 42 w 44"/>
                <a:gd name="T31" fmla="*/ 30 h 44"/>
                <a:gd name="T32" fmla="*/ 38 w 44"/>
                <a:gd name="T33" fmla="*/ 38 h 44"/>
                <a:gd name="T34" fmla="*/ 30 w 44"/>
                <a:gd name="T35" fmla="*/ 42 h 44"/>
                <a:gd name="T36" fmla="*/ 26 w 44"/>
                <a:gd name="T37" fmla="*/ 43 h 44"/>
                <a:gd name="T38" fmla="*/ 21 w 44"/>
                <a:gd name="T39" fmla="*/ 44 h 44"/>
                <a:gd name="T40" fmla="*/ 17 w 44"/>
                <a:gd name="T41" fmla="*/ 43 h 44"/>
                <a:gd name="T42" fmla="*/ 13 w 44"/>
                <a:gd name="T43" fmla="*/ 42 h 44"/>
                <a:gd name="T44" fmla="*/ 6 w 44"/>
                <a:gd name="T45" fmla="*/ 38 h 44"/>
                <a:gd name="T46" fmla="*/ 1 w 44"/>
                <a:gd name="T47" fmla="*/ 30 h 44"/>
                <a:gd name="T48" fmla="*/ 0 w 44"/>
                <a:gd name="T49" fmla="*/ 26 h 44"/>
                <a:gd name="T50" fmla="*/ 0 w 44"/>
                <a:gd name="T51" fmla="*/ 22 h 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
                <a:gd name="T79" fmla="*/ 0 h 44"/>
                <a:gd name="T80" fmla="*/ 44 w 44"/>
                <a:gd name="T81" fmla="*/ 44 h 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 h="44">
                  <a:moveTo>
                    <a:pt x="0" y="22"/>
                  </a:moveTo>
                  <a:lnTo>
                    <a:pt x="0" y="17"/>
                  </a:lnTo>
                  <a:lnTo>
                    <a:pt x="1" y="13"/>
                  </a:lnTo>
                  <a:lnTo>
                    <a:pt x="6" y="6"/>
                  </a:lnTo>
                  <a:lnTo>
                    <a:pt x="13" y="1"/>
                  </a:lnTo>
                  <a:lnTo>
                    <a:pt x="17" y="0"/>
                  </a:lnTo>
                  <a:lnTo>
                    <a:pt x="21" y="0"/>
                  </a:lnTo>
                  <a:lnTo>
                    <a:pt x="26" y="0"/>
                  </a:lnTo>
                  <a:lnTo>
                    <a:pt x="30" y="1"/>
                  </a:lnTo>
                  <a:lnTo>
                    <a:pt x="38" y="6"/>
                  </a:lnTo>
                  <a:lnTo>
                    <a:pt x="42" y="13"/>
                  </a:lnTo>
                  <a:lnTo>
                    <a:pt x="43" y="17"/>
                  </a:lnTo>
                  <a:lnTo>
                    <a:pt x="44" y="22"/>
                  </a:lnTo>
                  <a:lnTo>
                    <a:pt x="43" y="26"/>
                  </a:lnTo>
                  <a:lnTo>
                    <a:pt x="42" y="30"/>
                  </a:lnTo>
                  <a:lnTo>
                    <a:pt x="38" y="38"/>
                  </a:lnTo>
                  <a:lnTo>
                    <a:pt x="30" y="42"/>
                  </a:lnTo>
                  <a:lnTo>
                    <a:pt x="26" y="43"/>
                  </a:lnTo>
                  <a:lnTo>
                    <a:pt x="21" y="44"/>
                  </a:lnTo>
                  <a:lnTo>
                    <a:pt x="17" y="43"/>
                  </a:lnTo>
                  <a:lnTo>
                    <a:pt x="13" y="42"/>
                  </a:lnTo>
                  <a:lnTo>
                    <a:pt x="6" y="38"/>
                  </a:lnTo>
                  <a:lnTo>
                    <a:pt x="1" y="30"/>
                  </a:lnTo>
                  <a:lnTo>
                    <a:pt x="0" y="26"/>
                  </a:lnTo>
                  <a:lnTo>
                    <a:pt x="0" y="22"/>
                  </a:lnTo>
                </a:path>
              </a:pathLst>
            </a:custGeom>
            <a:noFill/>
            <a:ln w="0">
              <a:solidFill>
                <a:srgbClr val="000000"/>
              </a:solidFill>
              <a:round/>
              <a:headEnd/>
              <a:tailEnd/>
            </a:ln>
          </p:spPr>
          <p:txBody>
            <a:bodyPr/>
            <a:lstStyle/>
            <a:p>
              <a:endParaRPr lang="en-US"/>
            </a:p>
          </p:txBody>
        </p:sp>
        <p:sp>
          <p:nvSpPr>
            <p:cNvPr id="773" name="Freeform 770"/>
            <p:cNvSpPr>
              <a:spLocks/>
            </p:cNvSpPr>
            <p:nvPr/>
          </p:nvSpPr>
          <p:spPr bwMode="auto">
            <a:xfrm>
              <a:off x="3201" y="1872"/>
              <a:ext cx="27" cy="27"/>
            </a:xfrm>
            <a:custGeom>
              <a:avLst/>
              <a:gdLst>
                <a:gd name="T0" fmla="*/ 0 w 27"/>
                <a:gd name="T1" fmla="*/ 14 h 27"/>
                <a:gd name="T2" fmla="*/ 0 w 27"/>
                <a:gd name="T3" fmla="*/ 8 h 27"/>
                <a:gd name="T4" fmla="*/ 4 w 27"/>
                <a:gd name="T5" fmla="*/ 4 h 27"/>
                <a:gd name="T6" fmla="*/ 8 w 27"/>
                <a:gd name="T7" fmla="*/ 1 h 27"/>
                <a:gd name="T8" fmla="*/ 13 w 27"/>
                <a:gd name="T9" fmla="*/ 0 h 27"/>
                <a:gd name="T10" fmla="*/ 19 w 27"/>
                <a:gd name="T11" fmla="*/ 1 h 27"/>
                <a:gd name="T12" fmla="*/ 23 w 27"/>
                <a:gd name="T13" fmla="*/ 4 h 27"/>
                <a:gd name="T14" fmla="*/ 26 w 27"/>
                <a:gd name="T15" fmla="*/ 8 h 27"/>
                <a:gd name="T16" fmla="*/ 27 w 27"/>
                <a:gd name="T17" fmla="*/ 14 h 27"/>
                <a:gd name="T18" fmla="*/ 27 w 27"/>
                <a:gd name="T19" fmla="*/ 14 h 27"/>
                <a:gd name="T20" fmla="*/ 26 w 27"/>
                <a:gd name="T21" fmla="*/ 19 h 27"/>
                <a:gd name="T22" fmla="*/ 23 w 27"/>
                <a:gd name="T23" fmla="*/ 23 h 27"/>
                <a:gd name="T24" fmla="*/ 19 w 27"/>
                <a:gd name="T25" fmla="*/ 26 h 27"/>
                <a:gd name="T26" fmla="*/ 13 w 27"/>
                <a:gd name="T27" fmla="*/ 27 h 27"/>
                <a:gd name="T28" fmla="*/ 8 w 27"/>
                <a:gd name="T29" fmla="*/ 26 h 27"/>
                <a:gd name="T30" fmla="*/ 4 w 27"/>
                <a:gd name="T31" fmla="*/ 23 h 27"/>
                <a:gd name="T32" fmla="*/ 0 w 27"/>
                <a:gd name="T33" fmla="*/ 19 h 27"/>
                <a:gd name="T34" fmla="*/ 0 w 27"/>
                <a:gd name="T35" fmla="*/ 14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7"/>
                <a:gd name="T56" fmla="*/ 27 w 27"/>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7">
                  <a:moveTo>
                    <a:pt x="0" y="14"/>
                  </a:moveTo>
                  <a:lnTo>
                    <a:pt x="0" y="8"/>
                  </a:lnTo>
                  <a:lnTo>
                    <a:pt x="4" y="4"/>
                  </a:lnTo>
                  <a:lnTo>
                    <a:pt x="8" y="1"/>
                  </a:lnTo>
                  <a:lnTo>
                    <a:pt x="13" y="0"/>
                  </a:lnTo>
                  <a:lnTo>
                    <a:pt x="19" y="1"/>
                  </a:lnTo>
                  <a:lnTo>
                    <a:pt x="23" y="4"/>
                  </a:lnTo>
                  <a:lnTo>
                    <a:pt x="26" y="8"/>
                  </a:lnTo>
                  <a:lnTo>
                    <a:pt x="27" y="14"/>
                  </a:lnTo>
                  <a:lnTo>
                    <a:pt x="26" y="19"/>
                  </a:lnTo>
                  <a:lnTo>
                    <a:pt x="23" y="23"/>
                  </a:lnTo>
                  <a:lnTo>
                    <a:pt x="19" y="26"/>
                  </a:lnTo>
                  <a:lnTo>
                    <a:pt x="13" y="27"/>
                  </a:lnTo>
                  <a:lnTo>
                    <a:pt x="8" y="26"/>
                  </a:lnTo>
                  <a:lnTo>
                    <a:pt x="4" y="23"/>
                  </a:lnTo>
                  <a:lnTo>
                    <a:pt x="0" y="19"/>
                  </a:lnTo>
                  <a:lnTo>
                    <a:pt x="0" y="14"/>
                  </a:lnTo>
                  <a:close/>
                </a:path>
              </a:pathLst>
            </a:custGeom>
            <a:solidFill>
              <a:srgbClr val="000000"/>
            </a:solidFill>
            <a:ln w="9525">
              <a:noFill/>
              <a:round/>
              <a:headEnd/>
              <a:tailEnd/>
            </a:ln>
          </p:spPr>
          <p:txBody>
            <a:bodyPr/>
            <a:lstStyle/>
            <a:p>
              <a:endParaRPr lang="en-US"/>
            </a:p>
          </p:txBody>
        </p:sp>
        <p:sp>
          <p:nvSpPr>
            <p:cNvPr id="774" name="Freeform 771"/>
            <p:cNvSpPr>
              <a:spLocks/>
            </p:cNvSpPr>
            <p:nvPr/>
          </p:nvSpPr>
          <p:spPr bwMode="auto">
            <a:xfrm>
              <a:off x="3201" y="1872"/>
              <a:ext cx="27" cy="27"/>
            </a:xfrm>
            <a:custGeom>
              <a:avLst/>
              <a:gdLst>
                <a:gd name="T0" fmla="*/ 0 w 27"/>
                <a:gd name="T1" fmla="*/ 14 h 27"/>
                <a:gd name="T2" fmla="*/ 0 w 27"/>
                <a:gd name="T3" fmla="*/ 8 h 27"/>
                <a:gd name="T4" fmla="*/ 4 w 27"/>
                <a:gd name="T5" fmla="*/ 4 h 27"/>
                <a:gd name="T6" fmla="*/ 8 w 27"/>
                <a:gd name="T7" fmla="*/ 1 h 27"/>
                <a:gd name="T8" fmla="*/ 13 w 27"/>
                <a:gd name="T9" fmla="*/ 0 h 27"/>
                <a:gd name="T10" fmla="*/ 19 w 27"/>
                <a:gd name="T11" fmla="*/ 1 h 27"/>
                <a:gd name="T12" fmla="*/ 23 w 27"/>
                <a:gd name="T13" fmla="*/ 4 h 27"/>
                <a:gd name="T14" fmla="*/ 26 w 27"/>
                <a:gd name="T15" fmla="*/ 8 h 27"/>
                <a:gd name="T16" fmla="*/ 27 w 27"/>
                <a:gd name="T17" fmla="*/ 14 h 27"/>
                <a:gd name="T18" fmla="*/ 27 w 27"/>
                <a:gd name="T19" fmla="*/ 14 h 27"/>
                <a:gd name="T20" fmla="*/ 26 w 27"/>
                <a:gd name="T21" fmla="*/ 19 h 27"/>
                <a:gd name="T22" fmla="*/ 23 w 27"/>
                <a:gd name="T23" fmla="*/ 23 h 27"/>
                <a:gd name="T24" fmla="*/ 19 w 27"/>
                <a:gd name="T25" fmla="*/ 26 h 27"/>
                <a:gd name="T26" fmla="*/ 13 w 27"/>
                <a:gd name="T27" fmla="*/ 27 h 27"/>
                <a:gd name="T28" fmla="*/ 8 w 27"/>
                <a:gd name="T29" fmla="*/ 26 h 27"/>
                <a:gd name="T30" fmla="*/ 4 w 27"/>
                <a:gd name="T31" fmla="*/ 23 h 27"/>
                <a:gd name="T32" fmla="*/ 0 w 27"/>
                <a:gd name="T33" fmla="*/ 19 h 27"/>
                <a:gd name="T34" fmla="*/ 0 w 27"/>
                <a:gd name="T35" fmla="*/ 14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7"/>
                <a:gd name="T56" fmla="*/ 27 w 27"/>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7">
                  <a:moveTo>
                    <a:pt x="0" y="14"/>
                  </a:moveTo>
                  <a:lnTo>
                    <a:pt x="0" y="8"/>
                  </a:lnTo>
                  <a:lnTo>
                    <a:pt x="4" y="4"/>
                  </a:lnTo>
                  <a:lnTo>
                    <a:pt x="8" y="1"/>
                  </a:lnTo>
                  <a:lnTo>
                    <a:pt x="13" y="0"/>
                  </a:lnTo>
                  <a:lnTo>
                    <a:pt x="19" y="1"/>
                  </a:lnTo>
                  <a:lnTo>
                    <a:pt x="23" y="4"/>
                  </a:lnTo>
                  <a:lnTo>
                    <a:pt x="26" y="8"/>
                  </a:lnTo>
                  <a:lnTo>
                    <a:pt x="27" y="14"/>
                  </a:lnTo>
                  <a:lnTo>
                    <a:pt x="26" y="19"/>
                  </a:lnTo>
                  <a:lnTo>
                    <a:pt x="23" y="23"/>
                  </a:lnTo>
                  <a:lnTo>
                    <a:pt x="19" y="26"/>
                  </a:lnTo>
                  <a:lnTo>
                    <a:pt x="13" y="27"/>
                  </a:lnTo>
                  <a:lnTo>
                    <a:pt x="8" y="26"/>
                  </a:lnTo>
                  <a:lnTo>
                    <a:pt x="4" y="23"/>
                  </a:lnTo>
                  <a:lnTo>
                    <a:pt x="0" y="19"/>
                  </a:lnTo>
                  <a:lnTo>
                    <a:pt x="0" y="14"/>
                  </a:lnTo>
                </a:path>
              </a:pathLst>
            </a:custGeom>
            <a:noFill/>
            <a:ln w="0">
              <a:solidFill>
                <a:srgbClr val="000000"/>
              </a:solidFill>
              <a:round/>
              <a:headEnd/>
              <a:tailEnd/>
            </a:ln>
          </p:spPr>
          <p:txBody>
            <a:bodyPr/>
            <a:lstStyle/>
            <a:p>
              <a:endParaRPr lang="en-US"/>
            </a:p>
          </p:txBody>
        </p:sp>
        <p:sp>
          <p:nvSpPr>
            <p:cNvPr id="775" name="Freeform 772"/>
            <p:cNvSpPr>
              <a:spLocks/>
            </p:cNvSpPr>
            <p:nvPr/>
          </p:nvSpPr>
          <p:spPr bwMode="auto">
            <a:xfrm>
              <a:off x="3214" y="1855"/>
              <a:ext cx="1" cy="9"/>
            </a:xfrm>
            <a:custGeom>
              <a:avLst/>
              <a:gdLst>
                <a:gd name="T0" fmla="*/ 1 w 1"/>
                <a:gd name="T1" fmla="*/ 0 h 9"/>
                <a:gd name="T2" fmla="*/ 1 w 1"/>
                <a:gd name="T3" fmla="*/ 9 h 9"/>
                <a:gd name="T4" fmla="*/ 0 w 1"/>
                <a:gd name="T5" fmla="*/ 9 h 9"/>
                <a:gd name="T6" fmla="*/ 0 w 1"/>
                <a:gd name="T7" fmla="*/ 9 h 9"/>
                <a:gd name="T8" fmla="*/ 0 w 1"/>
                <a:gd name="T9" fmla="*/ 0 h 9"/>
                <a:gd name="T10" fmla="*/ 0 w 1"/>
                <a:gd name="T11" fmla="*/ 0 h 9"/>
                <a:gd name="T12" fmla="*/ 1 w 1"/>
                <a:gd name="T13" fmla="*/ 0 h 9"/>
                <a:gd name="T14" fmla="*/ 1 w 1"/>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9"/>
                <a:gd name="T26" fmla="*/ 1 w 1"/>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9">
                  <a:moveTo>
                    <a:pt x="1" y="0"/>
                  </a:moveTo>
                  <a:lnTo>
                    <a:pt x="1" y="9"/>
                  </a:lnTo>
                  <a:lnTo>
                    <a:pt x="0" y="9"/>
                  </a:lnTo>
                  <a:lnTo>
                    <a:pt x="0" y="0"/>
                  </a:lnTo>
                  <a:lnTo>
                    <a:pt x="1" y="0"/>
                  </a:lnTo>
                  <a:close/>
                </a:path>
              </a:pathLst>
            </a:custGeom>
            <a:solidFill>
              <a:srgbClr val="000000"/>
            </a:solidFill>
            <a:ln w="9525">
              <a:noFill/>
              <a:round/>
              <a:headEnd/>
              <a:tailEnd/>
            </a:ln>
          </p:spPr>
          <p:txBody>
            <a:bodyPr/>
            <a:lstStyle/>
            <a:p>
              <a:endParaRPr lang="en-US"/>
            </a:p>
          </p:txBody>
        </p:sp>
        <p:sp>
          <p:nvSpPr>
            <p:cNvPr id="776" name="Freeform 773"/>
            <p:cNvSpPr>
              <a:spLocks/>
            </p:cNvSpPr>
            <p:nvPr/>
          </p:nvSpPr>
          <p:spPr bwMode="auto">
            <a:xfrm>
              <a:off x="3214" y="1855"/>
              <a:ext cx="1" cy="9"/>
            </a:xfrm>
            <a:custGeom>
              <a:avLst/>
              <a:gdLst>
                <a:gd name="T0" fmla="*/ 1 w 1"/>
                <a:gd name="T1" fmla="*/ 0 h 9"/>
                <a:gd name="T2" fmla="*/ 1 w 1"/>
                <a:gd name="T3" fmla="*/ 9 h 9"/>
                <a:gd name="T4" fmla="*/ 0 w 1"/>
                <a:gd name="T5" fmla="*/ 9 h 9"/>
                <a:gd name="T6" fmla="*/ 0 w 1"/>
                <a:gd name="T7" fmla="*/ 9 h 9"/>
                <a:gd name="T8" fmla="*/ 0 w 1"/>
                <a:gd name="T9" fmla="*/ 0 h 9"/>
                <a:gd name="T10" fmla="*/ 0 w 1"/>
                <a:gd name="T11" fmla="*/ 0 h 9"/>
                <a:gd name="T12" fmla="*/ 1 w 1"/>
                <a:gd name="T13" fmla="*/ 0 h 9"/>
                <a:gd name="T14" fmla="*/ 1 w 1"/>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9"/>
                <a:gd name="T26" fmla="*/ 1 w 1"/>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9">
                  <a:moveTo>
                    <a:pt x="1" y="0"/>
                  </a:moveTo>
                  <a:lnTo>
                    <a:pt x="1" y="9"/>
                  </a:lnTo>
                  <a:lnTo>
                    <a:pt x="0" y="9"/>
                  </a:lnTo>
                  <a:lnTo>
                    <a:pt x="0" y="0"/>
                  </a:lnTo>
                  <a:lnTo>
                    <a:pt x="1" y="0"/>
                  </a:lnTo>
                </a:path>
              </a:pathLst>
            </a:custGeom>
            <a:noFill/>
            <a:ln w="1588">
              <a:solidFill>
                <a:srgbClr val="000000"/>
              </a:solidFill>
              <a:round/>
              <a:headEnd/>
              <a:tailEnd/>
            </a:ln>
          </p:spPr>
          <p:txBody>
            <a:bodyPr/>
            <a:lstStyle/>
            <a:p>
              <a:endParaRPr lang="en-US"/>
            </a:p>
          </p:txBody>
        </p:sp>
        <p:sp>
          <p:nvSpPr>
            <p:cNvPr id="777" name="Freeform 774"/>
            <p:cNvSpPr>
              <a:spLocks/>
            </p:cNvSpPr>
            <p:nvPr/>
          </p:nvSpPr>
          <p:spPr bwMode="auto">
            <a:xfrm>
              <a:off x="3210" y="1852"/>
              <a:ext cx="9" cy="12"/>
            </a:xfrm>
            <a:custGeom>
              <a:avLst/>
              <a:gdLst>
                <a:gd name="T0" fmla="*/ 0 w 9"/>
                <a:gd name="T1" fmla="*/ 0 h 12"/>
                <a:gd name="T2" fmla="*/ 4 w 9"/>
                <a:gd name="T3" fmla="*/ 12 h 12"/>
                <a:gd name="T4" fmla="*/ 9 w 9"/>
                <a:gd name="T5" fmla="*/ 0 h 12"/>
                <a:gd name="T6" fmla="*/ 0 60000 65536"/>
                <a:gd name="T7" fmla="*/ 0 60000 65536"/>
                <a:gd name="T8" fmla="*/ 0 60000 65536"/>
                <a:gd name="T9" fmla="*/ 0 w 9"/>
                <a:gd name="T10" fmla="*/ 0 h 12"/>
                <a:gd name="T11" fmla="*/ 9 w 9"/>
                <a:gd name="T12" fmla="*/ 12 h 12"/>
              </a:gdLst>
              <a:ahLst/>
              <a:cxnLst>
                <a:cxn ang="T6">
                  <a:pos x="T0" y="T1"/>
                </a:cxn>
                <a:cxn ang="T7">
                  <a:pos x="T2" y="T3"/>
                </a:cxn>
                <a:cxn ang="T8">
                  <a:pos x="T4" y="T5"/>
                </a:cxn>
              </a:cxnLst>
              <a:rect l="T9" t="T10" r="T11" b="T12"/>
              <a:pathLst>
                <a:path w="9" h="12">
                  <a:moveTo>
                    <a:pt x="0" y="0"/>
                  </a:moveTo>
                  <a:lnTo>
                    <a:pt x="4" y="12"/>
                  </a:lnTo>
                  <a:lnTo>
                    <a:pt x="9" y="0"/>
                  </a:lnTo>
                </a:path>
              </a:pathLst>
            </a:custGeom>
            <a:noFill/>
            <a:ln w="0">
              <a:solidFill>
                <a:srgbClr val="000000"/>
              </a:solidFill>
              <a:round/>
              <a:headEnd/>
              <a:tailEnd/>
            </a:ln>
          </p:spPr>
          <p:txBody>
            <a:bodyPr/>
            <a:lstStyle/>
            <a:p>
              <a:endParaRPr lang="en-US"/>
            </a:p>
          </p:txBody>
        </p:sp>
        <p:sp>
          <p:nvSpPr>
            <p:cNvPr id="778" name="Line 775"/>
            <p:cNvSpPr>
              <a:spLocks noChangeShapeType="1"/>
            </p:cNvSpPr>
            <p:nvPr/>
          </p:nvSpPr>
          <p:spPr bwMode="auto">
            <a:xfrm>
              <a:off x="3202" y="1855"/>
              <a:ext cx="25" cy="0"/>
            </a:xfrm>
            <a:prstGeom prst="line">
              <a:avLst/>
            </a:prstGeom>
            <a:noFill/>
            <a:ln w="6350">
              <a:solidFill>
                <a:srgbClr val="000000"/>
              </a:solidFill>
              <a:round/>
              <a:headEnd/>
              <a:tailEnd/>
            </a:ln>
          </p:spPr>
          <p:txBody>
            <a:bodyPr/>
            <a:lstStyle/>
            <a:p>
              <a:endParaRPr lang="en-US"/>
            </a:p>
          </p:txBody>
        </p:sp>
        <p:sp>
          <p:nvSpPr>
            <p:cNvPr id="779" name="Freeform 776"/>
            <p:cNvSpPr>
              <a:spLocks noEditPoints="1"/>
            </p:cNvSpPr>
            <p:nvPr/>
          </p:nvSpPr>
          <p:spPr bwMode="auto">
            <a:xfrm>
              <a:off x="3227" y="1750"/>
              <a:ext cx="143" cy="25"/>
            </a:xfrm>
            <a:custGeom>
              <a:avLst/>
              <a:gdLst>
                <a:gd name="T0" fmla="*/ 0 w 143"/>
                <a:gd name="T1" fmla="*/ 11 h 25"/>
                <a:gd name="T2" fmla="*/ 5 w 143"/>
                <a:gd name="T3" fmla="*/ 11 h 25"/>
                <a:gd name="T4" fmla="*/ 5 w 143"/>
                <a:gd name="T5" fmla="*/ 11 h 25"/>
                <a:gd name="T6" fmla="*/ 0 w 143"/>
                <a:gd name="T7" fmla="*/ 11 h 25"/>
                <a:gd name="T8" fmla="*/ 0 w 143"/>
                <a:gd name="T9" fmla="*/ 0 h 25"/>
                <a:gd name="T10" fmla="*/ 0 w 143"/>
                <a:gd name="T11" fmla="*/ 1 h 25"/>
                <a:gd name="T12" fmla="*/ 31 w 143"/>
                <a:gd name="T13" fmla="*/ 11 h 25"/>
                <a:gd name="T14" fmla="*/ 31 w 143"/>
                <a:gd name="T15" fmla="*/ 11 h 25"/>
                <a:gd name="T16" fmla="*/ 14 w 143"/>
                <a:gd name="T17" fmla="*/ 11 h 25"/>
                <a:gd name="T18" fmla="*/ 15 w 143"/>
                <a:gd name="T19" fmla="*/ 11 h 25"/>
                <a:gd name="T20" fmla="*/ 56 w 143"/>
                <a:gd name="T21" fmla="*/ 11 h 25"/>
                <a:gd name="T22" fmla="*/ 56 w 143"/>
                <a:gd name="T23" fmla="*/ 11 h 25"/>
                <a:gd name="T24" fmla="*/ 39 w 143"/>
                <a:gd name="T25" fmla="*/ 11 h 25"/>
                <a:gd name="T26" fmla="*/ 40 w 143"/>
                <a:gd name="T27" fmla="*/ 11 h 25"/>
                <a:gd name="T28" fmla="*/ 81 w 143"/>
                <a:gd name="T29" fmla="*/ 11 h 25"/>
                <a:gd name="T30" fmla="*/ 81 w 143"/>
                <a:gd name="T31" fmla="*/ 11 h 25"/>
                <a:gd name="T32" fmla="*/ 65 w 143"/>
                <a:gd name="T33" fmla="*/ 11 h 25"/>
                <a:gd name="T34" fmla="*/ 65 w 143"/>
                <a:gd name="T35" fmla="*/ 11 h 25"/>
                <a:gd name="T36" fmla="*/ 107 w 143"/>
                <a:gd name="T37" fmla="*/ 11 h 25"/>
                <a:gd name="T38" fmla="*/ 107 w 143"/>
                <a:gd name="T39" fmla="*/ 11 h 25"/>
                <a:gd name="T40" fmla="*/ 90 w 143"/>
                <a:gd name="T41" fmla="*/ 11 h 25"/>
                <a:gd name="T42" fmla="*/ 91 w 143"/>
                <a:gd name="T43" fmla="*/ 11 h 25"/>
                <a:gd name="T44" fmla="*/ 132 w 143"/>
                <a:gd name="T45" fmla="*/ 11 h 25"/>
                <a:gd name="T46" fmla="*/ 132 w 143"/>
                <a:gd name="T47" fmla="*/ 11 h 25"/>
                <a:gd name="T48" fmla="*/ 116 w 143"/>
                <a:gd name="T49" fmla="*/ 11 h 25"/>
                <a:gd name="T50" fmla="*/ 116 w 143"/>
                <a:gd name="T51" fmla="*/ 11 h 25"/>
                <a:gd name="T52" fmla="*/ 142 w 143"/>
                <a:gd name="T53" fmla="*/ 11 h 25"/>
                <a:gd name="T54" fmla="*/ 143 w 143"/>
                <a:gd name="T55" fmla="*/ 25 h 25"/>
                <a:gd name="T56" fmla="*/ 142 w 143"/>
                <a:gd name="T57" fmla="*/ 25 h 25"/>
                <a:gd name="T58" fmla="*/ 142 w 143"/>
                <a:gd name="T59" fmla="*/ 11 h 25"/>
                <a:gd name="T60" fmla="*/ 141 w 143"/>
                <a:gd name="T61" fmla="*/ 11 h 25"/>
                <a:gd name="T62" fmla="*/ 141 w 143"/>
                <a:gd name="T63" fmla="*/ 11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3"/>
                <a:gd name="T97" fmla="*/ 0 h 25"/>
                <a:gd name="T98" fmla="*/ 143 w 143"/>
                <a:gd name="T99" fmla="*/ 25 h 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3" h="25">
                  <a:moveTo>
                    <a:pt x="0" y="1"/>
                  </a:moveTo>
                  <a:lnTo>
                    <a:pt x="0" y="11"/>
                  </a:lnTo>
                  <a:lnTo>
                    <a:pt x="5" y="11"/>
                  </a:lnTo>
                  <a:lnTo>
                    <a:pt x="6" y="11"/>
                  </a:lnTo>
                  <a:lnTo>
                    <a:pt x="5" y="11"/>
                  </a:lnTo>
                  <a:lnTo>
                    <a:pt x="0" y="11"/>
                  </a:lnTo>
                  <a:lnTo>
                    <a:pt x="0" y="1"/>
                  </a:lnTo>
                  <a:lnTo>
                    <a:pt x="0" y="0"/>
                  </a:lnTo>
                  <a:lnTo>
                    <a:pt x="0" y="1"/>
                  </a:lnTo>
                  <a:close/>
                  <a:moveTo>
                    <a:pt x="15" y="11"/>
                  </a:moveTo>
                  <a:lnTo>
                    <a:pt x="31" y="11"/>
                  </a:lnTo>
                  <a:lnTo>
                    <a:pt x="15" y="11"/>
                  </a:lnTo>
                  <a:lnTo>
                    <a:pt x="14" y="11"/>
                  </a:lnTo>
                  <a:lnTo>
                    <a:pt x="15" y="11"/>
                  </a:lnTo>
                  <a:close/>
                  <a:moveTo>
                    <a:pt x="40" y="11"/>
                  </a:moveTo>
                  <a:lnTo>
                    <a:pt x="56" y="11"/>
                  </a:lnTo>
                  <a:lnTo>
                    <a:pt x="40" y="11"/>
                  </a:lnTo>
                  <a:lnTo>
                    <a:pt x="39" y="11"/>
                  </a:lnTo>
                  <a:lnTo>
                    <a:pt x="40" y="11"/>
                  </a:lnTo>
                  <a:close/>
                  <a:moveTo>
                    <a:pt x="65" y="11"/>
                  </a:moveTo>
                  <a:lnTo>
                    <a:pt x="81" y="11"/>
                  </a:lnTo>
                  <a:lnTo>
                    <a:pt x="82" y="11"/>
                  </a:lnTo>
                  <a:lnTo>
                    <a:pt x="81" y="11"/>
                  </a:lnTo>
                  <a:lnTo>
                    <a:pt x="65" y="11"/>
                  </a:lnTo>
                  <a:close/>
                  <a:moveTo>
                    <a:pt x="91" y="11"/>
                  </a:moveTo>
                  <a:lnTo>
                    <a:pt x="107" y="11"/>
                  </a:lnTo>
                  <a:lnTo>
                    <a:pt x="91" y="11"/>
                  </a:lnTo>
                  <a:lnTo>
                    <a:pt x="90" y="11"/>
                  </a:lnTo>
                  <a:lnTo>
                    <a:pt x="91" y="11"/>
                  </a:lnTo>
                  <a:close/>
                  <a:moveTo>
                    <a:pt x="116" y="11"/>
                  </a:moveTo>
                  <a:lnTo>
                    <a:pt x="132" y="11"/>
                  </a:lnTo>
                  <a:lnTo>
                    <a:pt x="116" y="11"/>
                  </a:lnTo>
                  <a:close/>
                  <a:moveTo>
                    <a:pt x="141" y="11"/>
                  </a:moveTo>
                  <a:lnTo>
                    <a:pt x="142" y="11"/>
                  </a:lnTo>
                  <a:lnTo>
                    <a:pt x="143" y="11"/>
                  </a:lnTo>
                  <a:lnTo>
                    <a:pt x="143" y="25"/>
                  </a:lnTo>
                  <a:lnTo>
                    <a:pt x="142" y="25"/>
                  </a:lnTo>
                  <a:lnTo>
                    <a:pt x="142" y="11"/>
                  </a:lnTo>
                  <a:lnTo>
                    <a:pt x="141" y="11"/>
                  </a:lnTo>
                  <a:close/>
                </a:path>
              </a:pathLst>
            </a:custGeom>
            <a:solidFill>
              <a:srgbClr val="000000"/>
            </a:solidFill>
            <a:ln w="9525">
              <a:noFill/>
              <a:round/>
              <a:headEnd/>
              <a:tailEnd/>
            </a:ln>
          </p:spPr>
          <p:txBody>
            <a:bodyPr/>
            <a:lstStyle/>
            <a:p>
              <a:endParaRPr lang="en-US"/>
            </a:p>
          </p:txBody>
        </p:sp>
        <p:sp>
          <p:nvSpPr>
            <p:cNvPr id="780" name="Freeform 777"/>
            <p:cNvSpPr>
              <a:spLocks/>
            </p:cNvSpPr>
            <p:nvPr/>
          </p:nvSpPr>
          <p:spPr bwMode="auto">
            <a:xfrm>
              <a:off x="3227" y="1750"/>
              <a:ext cx="6" cy="11"/>
            </a:xfrm>
            <a:custGeom>
              <a:avLst/>
              <a:gdLst>
                <a:gd name="T0" fmla="*/ 0 w 6"/>
                <a:gd name="T1" fmla="*/ 1 h 11"/>
                <a:gd name="T2" fmla="*/ 0 w 6"/>
                <a:gd name="T3" fmla="*/ 11 h 11"/>
                <a:gd name="T4" fmla="*/ 0 w 6"/>
                <a:gd name="T5" fmla="*/ 11 h 11"/>
                <a:gd name="T6" fmla="*/ 5 w 6"/>
                <a:gd name="T7" fmla="*/ 11 h 11"/>
                <a:gd name="T8" fmla="*/ 6 w 6"/>
                <a:gd name="T9" fmla="*/ 11 h 11"/>
                <a:gd name="T10" fmla="*/ 5 w 6"/>
                <a:gd name="T11" fmla="*/ 11 h 11"/>
                <a:gd name="T12" fmla="*/ 0 w 6"/>
                <a:gd name="T13" fmla="*/ 11 h 11"/>
                <a:gd name="T14" fmla="*/ 0 w 6"/>
                <a:gd name="T15" fmla="*/ 11 h 11"/>
                <a:gd name="T16" fmla="*/ 0 w 6"/>
                <a:gd name="T17" fmla="*/ 1 h 11"/>
                <a:gd name="T18" fmla="*/ 0 w 6"/>
                <a:gd name="T19" fmla="*/ 0 h 11"/>
                <a:gd name="T20" fmla="*/ 0 w 6"/>
                <a:gd name="T21" fmla="*/ 1 h 11"/>
                <a:gd name="T22" fmla="*/ 0 w 6"/>
                <a:gd name="T23" fmla="*/ 1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1"/>
                <a:gd name="T38" fmla="*/ 6 w 6"/>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1">
                  <a:moveTo>
                    <a:pt x="0" y="1"/>
                  </a:moveTo>
                  <a:lnTo>
                    <a:pt x="0" y="11"/>
                  </a:lnTo>
                  <a:lnTo>
                    <a:pt x="5" y="11"/>
                  </a:lnTo>
                  <a:lnTo>
                    <a:pt x="6" y="11"/>
                  </a:lnTo>
                  <a:lnTo>
                    <a:pt x="5" y="11"/>
                  </a:lnTo>
                  <a:lnTo>
                    <a:pt x="0" y="11"/>
                  </a:lnTo>
                  <a:lnTo>
                    <a:pt x="0" y="1"/>
                  </a:lnTo>
                  <a:lnTo>
                    <a:pt x="0" y="0"/>
                  </a:lnTo>
                  <a:lnTo>
                    <a:pt x="0" y="1"/>
                  </a:lnTo>
                </a:path>
              </a:pathLst>
            </a:custGeom>
            <a:noFill/>
            <a:ln w="1588">
              <a:solidFill>
                <a:srgbClr val="000000"/>
              </a:solidFill>
              <a:round/>
              <a:headEnd/>
              <a:tailEnd/>
            </a:ln>
          </p:spPr>
          <p:txBody>
            <a:bodyPr/>
            <a:lstStyle/>
            <a:p>
              <a:endParaRPr lang="en-US"/>
            </a:p>
          </p:txBody>
        </p:sp>
        <p:sp>
          <p:nvSpPr>
            <p:cNvPr id="781" name="Freeform 778"/>
            <p:cNvSpPr>
              <a:spLocks/>
            </p:cNvSpPr>
            <p:nvPr/>
          </p:nvSpPr>
          <p:spPr bwMode="auto">
            <a:xfrm>
              <a:off x="3241" y="1761"/>
              <a:ext cx="17" cy="0"/>
            </a:xfrm>
            <a:custGeom>
              <a:avLst/>
              <a:gdLst>
                <a:gd name="T0" fmla="*/ 1 w 17"/>
                <a:gd name="T1" fmla="*/ 17 w 17"/>
                <a:gd name="T2" fmla="*/ 17 w 17"/>
                <a:gd name="T3" fmla="*/ 17 w 17"/>
                <a:gd name="T4" fmla="*/ 1 w 17"/>
                <a:gd name="T5" fmla="*/ 0 w 17"/>
                <a:gd name="T6" fmla="*/ 1 w 17"/>
                <a:gd name="T7" fmla="*/ 1 w 17"/>
                <a:gd name="T8" fmla="*/ 0 60000 65536"/>
                <a:gd name="T9" fmla="*/ 0 60000 65536"/>
                <a:gd name="T10" fmla="*/ 0 60000 65536"/>
                <a:gd name="T11" fmla="*/ 0 60000 65536"/>
                <a:gd name="T12" fmla="*/ 0 60000 65536"/>
                <a:gd name="T13" fmla="*/ 0 60000 65536"/>
                <a:gd name="T14" fmla="*/ 0 60000 65536"/>
                <a:gd name="T15" fmla="*/ 0 60000 65536"/>
                <a:gd name="T16" fmla="*/ 0 w 17"/>
                <a:gd name="T17" fmla="*/ 17 w 17"/>
              </a:gdLst>
              <a:ahLst/>
              <a:cxnLst>
                <a:cxn ang="T8">
                  <a:pos x="T0" y="0"/>
                </a:cxn>
                <a:cxn ang="T9">
                  <a:pos x="T1" y="0"/>
                </a:cxn>
                <a:cxn ang="T10">
                  <a:pos x="T2" y="0"/>
                </a:cxn>
                <a:cxn ang="T11">
                  <a:pos x="T3" y="0"/>
                </a:cxn>
                <a:cxn ang="T12">
                  <a:pos x="T4" y="0"/>
                </a:cxn>
                <a:cxn ang="T13">
                  <a:pos x="T5" y="0"/>
                </a:cxn>
                <a:cxn ang="T14">
                  <a:pos x="T6" y="0"/>
                </a:cxn>
                <a:cxn ang="T15">
                  <a:pos x="T7" y="0"/>
                </a:cxn>
              </a:cxnLst>
              <a:rect l="T16" t="0" r="T17" b="0"/>
              <a:pathLst>
                <a:path w="17">
                  <a:moveTo>
                    <a:pt x="1" y="0"/>
                  </a:moveTo>
                  <a:lnTo>
                    <a:pt x="17" y="0"/>
                  </a:lnTo>
                  <a:lnTo>
                    <a:pt x="1" y="0"/>
                  </a:lnTo>
                  <a:lnTo>
                    <a:pt x="0" y="0"/>
                  </a:lnTo>
                  <a:lnTo>
                    <a:pt x="1" y="0"/>
                  </a:lnTo>
                </a:path>
              </a:pathLst>
            </a:custGeom>
            <a:noFill/>
            <a:ln w="1588">
              <a:solidFill>
                <a:srgbClr val="000000"/>
              </a:solidFill>
              <a:round/>
              <a:headEnd/>
              <a:tailEnd/>
            </a:ln>
          </p:spPr>
          <p:txBody>
            <a:bodyPr/>
            <a:lstStyle/>
            <a:p>
              <a:endParaRPr lang="en-US"/>
            </a:p>
          </p:txBody>
        </p:sp>
        <p:sp>
          <p:nvSpPr>
            <p:cNvPr id="782" name="Freeform 779"/>
            <p:cNvSpPr>
              <a:spLocks/>
            </p:cNvSpPr>
            <p:nvPr/>
          </p:nvSpPr>
          <p:spPr bwMode="auto">
            <a:xfrm>
              <a:off x="3266" y="1761"/>
              <a:ext cx="17" cy="0"/>
            </a:xfrm>
            <a:custGeom>
              <a:avLst/>
              <a:gdLst>
                <a:gd name="T0" fmla="*/ 1 w 17"/>
                <a:gd name="T1" fmla="*/ 17 w 17"/>
                <a:gd name="T2" fmla="*/ 17 w 17"/>
                <a:gd name="T3" fmla="*/ 17 w 17"/>
                <a:gd name="T4" fmla="*/ 1 w 17"/>
                <a:gd name="T5" fmla="*/ 0 w 17"/>
                <a:gd name="T6" fmla="*/ 1 w 17"/>
                <a:gd name="T7" fmla="*/ 1 w 17"/>
                <a:gd name="T8" fmla="*/ 0 60000 65536"/>
                <a:gd name="T9" fmla="*/ 0 60000 65536"/>
                <a:gd name="T10" fmla="*/ 0 60000 65536"/>
                <a:gd name="T11" fmla="*/ 0 60000 65536"/>
                <a:gd name="T12" fmla="*/ 0 60000 65536"/>
                <a:gd name="T13" fmla="*/ 0 60000 65536"/>
                <a:gd name="T14" fmla="*/ 0 60000 65536"/>
                <a:gd name="T15" fmla="*/ 0 60000 65536"/>
                <a:gd name="T16" fmla="*/ 0 w 17"/>
                <a:gd name="T17" fmla="*/ 17 w 17"/>
              </a:gdLst>
              <a:ahLst/>
              <a:cxnLst>
                <a:cxn ang="T8">
                  <a:pos x="T0" y="0"/>
                </a:cxn>
                <a:cxn ang="T9">
                  <a:pos x="T1" y="0"/>
                </a:cxn>
                <a:cxn ang="T10">
                  <a:pos x="T2" y="0"/>
                </a:cxn>
                <a:cxn ang="T11">
                  <a:pos x="T3" y="0"/>
                </a:cxn>
                <a:cxn ang="T12">
                  <a:pos x="T4" y="0"/>
                </a:cxn>
                <a:cxn ang="T13">
                  <a:pos x="T5" y="0"/>
                </a:cxn>
                <a:cxn ang="T14">
                  <a:pos x="T6" y="0"/>
                </a:cxn>
                <a:cxn ang="T15">
                  <a:pos x="T7" y="0"/>
                </a:cxn>
              </a:cxnLst>
              <a:rect l="T16" t="0" r="T17" b="0"/>
              <a:pathLst>
                <a:path w="17">
                  <a:moveTo>
                    <a:pt x="1" y="0"/>
                  </a:moveTo>
                  <a:lnTo>
                    <a:pt x="17" y="0"/>
                  </a:lnTo>
                  <a:lnTo>
                    <a:pt x="1" y="0"/>
                  </a:lnTo>
                  <a:lnTo>
                    <a:pt x="0" y="0"/>
                  </a:lnTo>
                  <a:lnTo>
                    <a:pt x="1" y="0"/>
                  </a:lnTo>
                </a:path>
              </a:pathLst>
            </a:custGeom>
            <a:noFill/>
            <a:ln w="1588">
              <a:solidFill>
                <a:srgbClr val="000000"/>
              </a:solidFill>
              <a:round/>
              <a:headEnd/>
              <a:tailEnd/>
            </a:ln>
          </p:spPr>
          <p:txBody>
            <a:bodyPr/>
            <a:lstStyle/>
            <a:p>
              <a:endParaRPr lang="en-US"/>
            </a:p>
          </p:txBody>
        </p:sp>
        <p:sp>
          <p:nvSpPr>
            <p:cNvPr id="783" name="Freeform 780"/>
            <p:cNvSpPr>
              <a:spLocks/>
            </p:cNvSpPr>
            <p:nvPr/>
          </p:nvSpPr>
          <p:spPr bwMode="auto">
            <a:xfrm>
              <a:off x="3292" y="1761"/>
              <a:ext cx="17" cy="0"/>
            </a:xfrm>
            <a:custGeom>
              <a:avLst/>
              <a:gdLst>
                <a:gd name="T0" fmla="*/ 0 w 17"/>
                <a:gd name="T1" fmla="*/ 16 w 17"/>
                <a:gd name="T2" fmla="*/ 17 w 17"/>
                <a:gd name="T3" fmla="*/ 16 w 17"/>
                <a:gd name="T4" fmla="*/ 0 w 17"/>
                <a:gd name="T5" fmla="*/ 0 w 17"/>
                <a:gd name="T6" fmla="*/ 0 w 17"/>
                <a:gd name="T7" fmla="*/ 0 w 17"/>
                <a:gd name="T8" fmla="*/ 0 60000 65536"/>
                <a:gd name="T9" fmla="*/ 0 60000 65536"/>
                <a:gd name="T10" fmla="*/ 0 60000 65536"/>
                <a:gd name="T11" fmla="*/ 0 60000 65536"/>
                <a:gd name="T12" fmla="*/ 0 60000 65536"/>
                <a:gd name="T13" fmla="*/ 0 60000 65536"/>
                <a:gd name="T14" fmla="*/ 0 60000 65536"/>
                <a:gd name="T15" fmla="*/ 0 60000 65536"/>
                <a:gd name="T16" fmla="*/ 0 w 17"/>
                <a:gd name="T17" fmla="*/ 17 w 17"/>
              </a:gdLst>
              <a:ahLst/>
              <a:cxnLst>
                <a:cxn ang="T8">
                  <a:pos x="T0" y="0"/>
                </a:cxn>
                <a:cxn ang="T9">
                  <a:pos x="T1" y="0"/>
                </a:cxn>
                <a:cxn ang="T10">
                  <a:pos x="T2" y="0"/>
                </a:cxn>
                <a:cxn ang="T11">
                  <a:pos x="T3" y="0"/>
                </a:cxn>
                <a:cxn ang="T12">
                  <a:pos x="T4" y="0"/>
                </a:cxn>
                <a:cxn ang="T13">
                  <a:pos x="T5" y="0"/>
                </a:cxn>
                <a:cxn ang="T14">
                  <a:pos x="T6" y="0"/>
                </a:cxn>
                <a:cxn ang="T15">
                  <a:pos x="T7" y="0"/>
                </a:cxn>
              </a:cxnLst>
              <a:rect l="T16" t="0" r="T17" b="0"/>
              <a:pathLst>
                <a:path w="17">
                  <a:moveTo>
                    <a:pt x="0" y="0"/>
                  </a:moveTo>
                  <a:lnTo>
                    <a:pt x="16" y="0"/>
                  </a:lnTo>
                  <a:lnTo>
                    <a:pt x="17" y="0"/>
                  </a:lnTo>
                  <a:lnTo>
                    <a:pt x="16" y="0"/>
                  </a:lnTo>
                  <a:lnTo>
                    <a:pt x="0" y="0"/>
                  </a:lnTo>
                </a:path>
              </a:pathLst>
            </a:custGeom>
            <a:noFill/>
            <a:ln w="1588">
              <a:solidFill>
                <a:srgbClr val="000000"/>
              </a:solidFill>
              <a:round/>
              <a:headEnd/>
              <a:tailEnd/>
            </a:ln>
          </p:spPr>
          <p:txBody>
            <a:bodyPr/>
            <a:lstStyle/>
            <a:p>
              <a:endParaRPr lang="en-US"/>
            </a:p>
          </p:txBody>
        </p:sp>
        <p:sp>
          <p:nvSpPr>
            <p:cNvPr id="784" name="Freeform 781"/>
            <p:cNvSpPr>
              <a:spLocks/>
            </p:cNvSpPr>
            <p:nvPr/>
          </p:nvSpPr>
          <p:spPr bwMode="auto">
            <a:xfrm>
              <a:off x="3317" y="1761"/>
              <a:ext cx="17" cy="0"/>
            </a:xfrm>
            <a:custGeom>
              <a:avLst/>
              <a:gdLst>
                <a:gd name="T0" fmla="*/ 1 w 17"/>
                <a:gd name="T1" fmla="*/ 17 w 17"/>
                <a:gd name="T2" fmla="*/ 17 w 17"/>
                <a:gd name="T3" fmla="*/ 17 w 17"/>
                <a:gd name="T4" fmla="*/ 1 w 17"/>
                <a:gd name="T5" fmla="*/ 0 w 17"/>
                <a:gd name="T6" fmla="*/ 1 w 17"/>
                <a:gd name="T7" fmla="*/ 1 w 17"/>
                <a:gd name="T8" fmla="*/ 0 60000 65536"/>
                <a:gd name="T9" fmla="*/ 0 60000 65536"/>
                <a:gd name="T10" fmla="*/ 0 60000 65536"/>
                <a:gd name="T11" fmla="*/ 0 60000 65536"/>
                <a:gd name="T12" fmla="*/ 0 60000 65536"/>
                <a:gd name="T13" fmla="*/ 0 60000 65536"/>
                <a:gd name="T14" fmla="*/ 0 60000 65536"/>
                <a:gd name="T15" fmla="*/ 0 60000 65536"/>
                <a:gd name="T16" fmla="*/ 0 w 17"/>
                <a:gd name="T17" fmla="*/ 17 w 17"/>
              </a:gdLst>
              <a:ahLst/>
              <a:cxnLst>
                <a:cxn ang="T8">
                  <a:pos x="T0" y="0"/>
                </a:cxn>
                <a:cxn ang="T9">
                  <a:pos x="T1" y="0"/>
                </a:cxn>
                <a:cxn ang="T10">
                  <a:pos x="T2" y="0"/>
                </a:cxn>
                <a:cxn ang="T11">
                  <a:pos x="T3" y="0"/>
                </a:cxn>
                <a:cxn ang="T12">
                  <a:pos x="T4" y="0"/>
                </a:cxn>
                <a:cxn ang="T13">
                  <a:pos x="T5" y="0"/>
                </a:cxn>
                <a:cxn ang="T14">
                  <a:pos x="T6" y="0"/>
                </a:cxn>
                <a:cxn ang="T15">
                  <a:pos x="T7" y="0"/>
                </a:cxn>
              </a:cxnLst>
              <a:rect l="T16" t="0" r="T17" b="0"/>
              <a:pathLst>
                <a:path w="17">
                  <a:moveTo>
                    <a:pt x="1" y="0"/>
                  </a:moveTo>
                  <a:lnTo>
                    <a:pt x="17" y="0"/>
                  </a:lnTo>
                  <a:lnTo>
                    <a:pt x="1" y="0"/>
                  </a:lnTo>
                  <a:lnTo>
                    <a:pt x="0" y="0"/>
                  </a:lnTo>
                  <a:lnTo>
                    <a:pt x="1" y="0"/>
                  </a:lnTo>
                </a:path>
              </a:pathLst>
            </a:custGeom>
            <a:noFill/>
            <a:ln w="1588">
              <a:solidFill>
                <a:srgbClr val="000000"/>
              </a:solidFill>
              <a:round/>
              <a:headEnd/>
              <a:tailEnd/>
            </a:ln>
          </p:spPr>
          <p:txBody>
            <a:bodyPr/>
            <a:lstStyle/>
            <a:p>
              <a:endParaRPr lang="en-US"/>
            </a:p>
          </p:txBody>
        </p:sp>
        <p:sp>
          <p:nvSpPr>
            <p:cNvPr id="785" name="Freeform 782"/>
            <p:cNvSpPr>
              <a:spLocks/>
            </p:cNvSpPr>
            <p:nvPr/>
          </p:nvSpPr>
          <p:spPr bwMode="auto">
            <a:xfrm>
              <a:off x="3343" y="1761"/>
              <a:ext cx="16" cy="0"/>
            </a:xfrm>
            <a:custGeom>
              <a:avLst/>
              <a:gdLst>
                <a:gd name="T0" fmla="*/ 0 w 16"/>
                <a:gd name="T1" fmla="*/ 16 w 16"/>
                <a:gd name="T2" fmla="*/ 16 w 16"/>
                <a:gd name="T3" fmla="*/ 16 w 16"/>
                <a:gd name="T4" fmla="*/ 0 w 16"/>
                <a:gd name="T5" fmla="*/ 0 w 16"/>
                <a:gd name="T6" fmla="*/ 0 w 16"/>
                <a:gd name="T7" fmla="*/ 0 w 16"/>
                <a:gd name="T8" fmla="*/ 0 60000 65536"/>
                <a:gd name="T9" fmla="*/ 0 60000 65536"/>
                <a:gd name="T10" fmla="*/ 0 60000 65536"/>
                <a:gd name="T11" fmla="*/ 0 60000 65536"/>
                <a:gd name="T12" fmla="*/ 0 60000 65536"/>
                <a:gd name="T13" fmla="*/ 0 60000 65536"/>
                <a:gd name="T14" fmla="*/ 0 60000 65536"/>
                <a:gd name="T15" fmla="*/ 0 60000 65536"/>
                <a:gd name="T16" fmla="*/ 0 w 16"/>
                <a:gd name="T17" fmla="*/ 16 w 16"/>
              </a:gdLst>
              <a:ahLst/>
              <a:cxnLst>
                <a:cxn ang="T8">
                  <a:pos x="T0" y="0"/>
                </a:cxn>
                <a:cxn ang="T9">
                  <a:pos x="T1" y="0"/>
                </a:cxn>
                <a:cxn ang="T10">
                  <a:pos x="T2" y="0"/>
                </a:cxn>
                <a:cxn ang="T11">
                  <a:pos x="T3" y="0"/>
                </a:cxn>
                <a:cxn ang="T12">
                  <a:pos x="T4" y="0"/>
                </a:cxn>
                <a:cxn ang="T13">
                  <a:pos x="T5" y="0"/>
                </a:cxn>
                <a:cxn ang="T14">
                  <a:pos x="T6" y="0"/>
                </a:cxn>
                <a:cxn ang="T15">
                  <a:pos x="T7" y="0"/>
                </a:cxn>
              </a:cxnLst>
              <a:rect l="T16" t="0" r="T17" b="0"/>
              <a:pathLst>
                <a:path w="16">
                  <a:moveTo>
                    <a:pt x="0" y="0"/>
                  </a:moveTo>
                  <a:lnTo>
                    <a:pt x="16" y="0"/>
                  </a:lnTo>
                  <a:lnTo>
                    <a:pt x="0" y="0"/>
                  </a:lnTo>
                </a:path>
              </a:pathLst>
            </a:custGeom>
            <a:noFill/>
            <a:ln w="1588">
              <a:solidFill>
                <a:srgbClr val="000000"/>
              </a:solidFill>
              <a:round/>
              <a:headEnd/>
              <a:tailEnd/>
            </a:ln>
          </p:spPr>
          <p:txBody>
            <a:bodyPr/>
            <a:lstStyle/>
            <a:p>
              <a:endParaRPr lang="en-US"/>
            </a:p>
          </p:txBody>
        </p:sp>
        <p:sp>
          <p:nvSpPr>
            <p:cNvPr id="786" name="Freeform 783"/>
            <p:cNvSpPr>
              <a:spLocks/>
            </p:cNvSpPr>
            <p:nvPr/>
          </p:nvSpPr>
          <p:spPr bwMode="auto">
            <a:xfrm>
              <a:off x="3368" y="1761"/>
              <a:ext cx="2" cy="14"/>
            </a:xfrm>
            <a:custGeom>
              <a:avLst/>
              <a:gdLst>
                <a:gd name="T0" fmla="*/ 0 w 2"/>
                <a:gd name="T1" fmla="*/ 0 h 14"/>
                <a:gd name="T2" fmla="*/ 1 w 2"/>
                <a:gd name="T3" fmla="*/ 0 h 14"/>
                <a:gd name="T4" fmla="*/ 2 w 2"/>
                <a:gd name="T5" fmla="*/ 0 h 14"/>
                <a:gd name="T6" fmla="*/ 2 w 2"/>
                <a:gd name="T7" fmla="*/ 14 h 14"/>
                <a:gd name="T8" fmla="*/ 1 w 2"/>
                <a:gd name="T9" fmla="*/ 14 h 14"/>
                <a:gd name="T10" fmla="*/ 1 w 2"/>
                <a:gd name="T11" fmla="*/ 14 h 14"/>
                <a:gd name="T12" fmla="*/ 1 w 2"/>
                <a:gd name="T13" fmla="*/ 0 h 14"/>
                <a:gd name="T14" fmla="*/ 1 w 2"/>
                <a:gd name="T15" fmla="*/ 0 h 14"/>
                <a:gd name="T16" fmla="*/ 0 w 2"/>
                <a:gd name="T17" fmla="*/ 0 h 14"/>
                <a:gd name="T18" fmla="*/ 0 w 2"/>
                <a:gd name="T19" fmla="*/ 0 h 14"/>
                <a:gd name="T20" fmla="*/ 0 w 2"/>
                <a:gd name="T21" fmla="*/ 0 h 14"/>
                <a:gd name="T22" fmla="*/ 0 w 2"/>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14"/>
                <a:gd name="T38" fmla="*/ 2 w 2"/>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14">
                  <a:moveTo>
                    <a:pt x="0" y="0"/>
                  </a:moveTo>
                  <a:lnTo>
                    <a:pt x="1" y="0"/>
                  </a:lnTo>
                  <a:lnTo>
                    <a:pt x="2" y="0"/>
                  </a:lnTo>
                  <a:lnTo>
                    <a:pt x="2" y="14"/>
                  </a:lnTo>
                  <a:lnTo>
                    <a:pt x="1" y="14"/>
                  </a:lnTo>
                  <a:lnTo>
                    <a:pt x="1" y="0"/>
                  </a:lnTo>
                  <a:lnTo>
                    <a:pt x="0" y="0"/>
                  </a:lnTo>
                </a:path>
              </a:pathLst>
            </a:custGeom>
            <a:noFill/>
            <a:ln w="1588">
              <a:solidFill>
                <a:srgbClr val="000000"/>
              </a:solidFill>
              <a:round/>
              <a:headEnd/>
              <a:tailEnd/>
            </a:ln>
          </p:spPr>
          <p:txBody>
            <a:bodyPr/>
            <a:lstStyle/>
            <a:p>
              <a:endParaRPr lang="en-US"/>
            </a:p>
          </p:txBody>
        </p:sp>
        <p:sp>
          <p:nvSpPr>
            <p:cNvPr id="787" name="Freeform 784"/>
            <p:cNvSpPr>
              <a:spLocks/>
            </p:cNvSpPr>
            <p:nvPr/>
          </p:nvSpPr>
          <p:spPr bwMode="auto">
            <a:xfrm>
              <a:off x="3365" y="1763"/>
              <a:ext cx="8" cy="12"/>
            </a:xfrm>
            <a:custGeom>
              <a:avLst/>
              <a:gdLst>
                <a:gd name="T0" fmla="*/ 0 w 8"/>
                <a:gd name="T1" fmla="*/ 0 h 12"/>
                <a:gd name="T2" fmla="*/ 4 w 8"/>
                <a:gd name="T3" fmla="*/ 12 h 12"/>
                <a:gd name="T4" fmla="*/ 8 w 8"/>
                <a:gd name="T5" fmla="*/ 0 h 12"/>
                <a:gd name="T6" fmla="*/ 0 60000 65536"/>
                <a:gd name="T7" fmla="*/ 0 60000 65536"/>
                <a:gd name="T8" fmla="*/ 0 60000 65536"/>
                <a:gd name="T9" fmla="*/ 0 w 8"/>
                <a:gd name="T10" fmla="*/ 0 h 12"/>
                <a:gd name="T11" fmla="*/ 8 w 8"/>
                <a:gd name="T12" fmla="*/ 12 h 12"/>
              </a:gdLst>
              <a:ahLst/>
              <a:cxnLst>
                <a:cxn ang="T6">
                  <a:pos x="T0" y="T1"/>
                </a:cxn>
                <a:cxn ang="T7">
                  <a:pos x="T2" y="T3"/>
                </a:cxn>
                <a:cxn ang="T8">
                  <a:pos x="T4" y="T5"/>
                </a:cxn>
              </a:cxnLst>
              <a:rect l="T9" t="T10" r="T11" b="T12"/>
              <a:pathLst>
                <a:path w="8" h="12">
                  <a:moveTo>
                    <a:pt x="0" y="0"/>
                  </a:moveTo>
                  <a:lnTo>
                    <a:pt x="4" y="12"/>
                  </a:lnTo>
                  <a:lnTo>
                    <a:pt x="8" y="0"/>
                  </a:lnTo>
                </a:path>
              </a:pathLst>
            </a:custGeom>
            <a:noFill/>
            <a:ln w="0">
              <a:solidFill>
                <a:srgbClr val="000000"/>
              </a:solidFill>
              <a:round/>
              <a:headEnd/>
              <a:tailEnd/>
            </a:ln>
          </p:spPr>
          <p:txBody>
            <a:bodyPr/>
            <a:lstStyle/>
            <a:p>
              <a:endParaRPr lang="en-US"/>
            </a:p>
          </p:txBody>
        </p:sp>
        <p:sp>
          <p:nvSpPr>
            <p:cNvPr id="788" name="Freeform 785"/>
            <p:cNvSpPr>
              <a:spLocks noEditPoints="1"/>
            </p:cNvSpPr>
            <p:nvPr/>
          </p:nvSpPr>
          <p:spPr bwMode="auto">
            <a:xfrm>
              <a:off x="3141" y="1750"/>
              <a:ext cx="61" cy="25"/>
            </a:xfrm>
            <a:custGeom>
              <a:avLst/>
              <a:gdLst>
                <a:gd name="T0" fmla="*/ 61 w 61"/>
                <a:gd name="T1" fmla="*/ 9 h 25"/>
                <a:gd name="T2" fmla="*/ 54 w 61"/>
                <a:gd name="T3" fmla="*/ 10 h 25"/>
                <a:gd name="T4" fmla="*/ 54 w 61"/>
                <a:gd name="T5" fmla="*/ 9 h 25"/>
                <a:gd name="T6" fmla="*/ 60 w 61"/>
                <a:gd name="T7" fmla="*/ 9 h 25"/>
                <a:gd name="T8" fmla="*/ 61 w 61"/>
                <a:gd name="T9" fmla="*/ 0 h 25"/>
                <a:gd name="T10" fmla="*/ 61 w 61"/>
                <a:gd name="T11" fmla="*/ 1 h 25"/>
                <a:gd name="T12" fmla="*/ 39 w 61"/>
                <a:gd name="T13" fmla="*/ 10 h 25"/>
                <a:gd name="T14" fmla="*/ 39 w 61"/>
                <a:gd name="T15" fmla="*/ 8 h 25"/>
                <a:gd name="T16" fmla="*/ 38 w 61"/>
                <a:gd name="T17" fmla="*/ 6 h 25"/>
                <a:gd name="T18" fmla="*/ 37 w 61"/>
                <a:gd name="T19" fmla="*/ 6 h 25"/>
                <a:gd name="T20" fmla="*/ 35 w 61"/>
                <a:gd name="T21" fmla="*/ 6 h 25"/>
                <a:gd name="T22" fmla="*/ 34 w 61"/>
                <a:gd name="T23" fmla="*/ 6 h 25"/>
                <a:gd name="T24" fmla="*/ 33 w 61"/>
                <a:gd name="T25" fmla="*/ 6 h 25"/>
                <a:gd name="T26" fmla="*/ 32 w 61"/>
                <a:gd name="T27" fmla="*/ 7 h 25"/>
                <a:gd name="T28" fmla="*/ 31 w 61"/>
                <a:gd name="T29" fmla="*/ 6 h 25"/>
                <a:gd name="T30" fmla="*/ 32 w 61"/>
                <a:gd name="T31" fmla="*/ 6 h 25"/>
                <a:gd name="T32" fmla="*/ 34 w 61"/>
                <a:gd name="T33" fmla="*/ 5 h 25"/>
                <a:gd name="T34" fmla="*/ 35 w 61"/>
                <a:gd name="T35" fmla="*/ 5 h 25"/>
                <a:gd name="T36" fmla="*/ 38 w 61"/>
                <a:gd name="T37" fmla="*/ 5 h 25"/>
                <a:gd name="T38" fmla="*/ 39 w 61"/>
                <a:gd name="T39" fmla="*/ 6 h 25"/>
                <a:gd name="T40" fmla="*/ 40 w 61"/>
                <a:gd name="T41" fmla="*/ 7 h 25"/>
                <a:gd name="T42" fmla="*/ 39 w 61"/>
                <a:gd name="T43" fmla="*/ 9 h 25"/>
                <a:gd name="T44" fmla="*/ 45 w 61"/>
                <a:gd name="T45" fmla="*/ 9 h 25"/>
                <a:gd name="T46" fmla="*/ 44 w 61"/>
                <a:gd name="T47" fmla="*/ 10 h 25"/>
                <a:gd name="T48" fmla="*/ 9 w 61"/>
                <a:gd name="T49" fmla="*/ 10 h 25"/>
                <a:gd name="T50" fmla="*/ 9 w 61"/>
                <a:gd name="T51" fmla="*/ 9 h 25"/>
                <a:gd name="T52" fmla="*/ 25 w 61"/>
                <a:gd name="T53" fmla="*/ 9 h 25"/>
                <a:gd name="T54" fmla="*/ 24 w 61"/>
                <a:gd name="T55" fmla="*/ 10 h 25"/>
                <a:gd name="T56" fmla="*/ 1 w 61"/>
                <a:gd name="T57" fmla="*/ 25 h 25"/>
                <a:gd name="T58" fmla="*/ 0 w 61"/>
                <a:gd name="T59" fmla="*/ 25 h 25"/>
                <a:gd name="T60" fmla="*/ 1 w 61"/>
                <a:gd name="T61" fmla="*/ 11 h 25"/>
                <a:gd name="T62" fmla="*/ 1 w 61"/>
                <a:gd name="T63" fmla="*/ 11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25"/>
                <a:gd name="T98" fmla="*/ 61 w 61"/>
                <a:gd name="T99" fmla="*/ 25 h 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25">
                  <a:moveTo>
                    <a:pt x="61" y="1"/>
                  </a:moveTo>
                  <a:lnTo>
                    <a:pt x="61" y="9"/>
                  </a:lnTo>
                  <a:lnTo>
                    <a:pt x="61" y="10"/>
                  </a:lnTo>
                  <a:lnTo>
                    <a:pt x="54" y="10"/>
                  </a:lnTo>
                  <a:lnTo>
                    <a:pt x="53" y="9"/>
                  </a:lnTo>
                  <a:lnTo>
                    <a:pt x="54" y="9"/>
                  </a:lnTo>
                  <a:lnTo>
                    <a:pt x="61" y="9"/>
                  </a:lnTo>
                  <a:lnTo>
                    <a:pt x="60" y="9"/>
                  </a:lnTo>
                  <a:lnTo>
                    <a:pt x="60" y="1"/>
                  </a:lnTo>
                  <a:lnTo>
                    <a:pt x="61" y="0"/>
                  </a:lnTo>
                  <a:lnTo>
                    <a:pt x="61" y="1"/>
                  </a:lnTo>
                  <a:close/>
                  <a:moveTo>
                    <a:pt x="44" y="10"/>
                  </a:moveTo>
                  <a:lnTo>
                    <a:pt x="39" y="10"/>
                  </a:lnTo>
                  <a:lnTo>
                    <a:pt x="39" y="8"/>
                  </a:lnTo>
                  <a:lnTo>
                    <a:pt x="38" y="6"/>
                  </a:lnTo>
                  <a:lnTo>
                    <a:pt x="37" y="6"/>
                  </a:lnTo>
                  <a:lnTo>
                    <a:pt x="35" y="6"/>
                  </a:lnTo>
                  <a:lnTo>
                    <a:pt x="34" y="6"/>
                  </a:lnTo>
                  <a:lnTo>
                    <a:pt x="33" y="6"/>
                  </a:lnTo>
                  <a:lnTo>
                    <a:pt x="32" y="7"/>
                  </a:lnTo>
                  <a:lnTo>
                    <a:pt x="31" y="7"/>
                  </a:lnTo>
                  <a:lnTo>
                    <a:pt x="31" y="6"/>
                  </a:lnTo>
                  <a:lnTo>
                    <a:pt x="32" y="6"/>
                  </a:lnTo>
                  <a:lnTo>
                    <a:pt x="34" y="5"/>
                  </a:lnTo>
                  <a:lnTo>
                    <a:pt x="35" y="5"/>
                  </a:lnTo>
                  <a:lnTo>
                    <a:pt x="37" y="5"/>
                  </a:lnTo>
                  <a:lnTo>
                    <a:pt x="38" y="5"/>
                  </a:lnTo>
                  <a:lnTo>
                    <a:pt x="39" y="6"/>
                  </a:lnTo>
                  <a:lnTo>
                    <a:pt x="39" y="7"/>
                  </a:lnTo>
                  <a:lnTo>
                    <a:pt x="40" y="7"/>
                  </a:lnTo>
                  <a:lnTo>
                    <a:pt x="40" y="9"/>
                  </a:lnTo>
                  <a:lnTo>
                    <a:pt x="39" y="9"/>
                  </a:lnTo>
                  <a:lnTo>
                    <a:pt x="44" y="9"/>
                  </a:lnTo>
                  <a:lnTo>
                    <a:pt x="45" y="9"/>
                  </a:lnTo>
                  <a:lnTo>
                    <a:pt x="44" y="10"/>
                  </a:lnTo>
                  <a:close/>
                  <a:moveTo>
                    <a:pt x="24" y="10"/>
                  </a:moveTo>
                  <a:lnTo>
                    <a:pt x="9" y="10"/>
                  </a:lnTo>
                  <a:lnTo>
                    <a:pt x="8" y="9"/>
                  </a:lnTo>
                  <a:lnTo>
                    <a:pt x="9" y="9"/>
                  </a:lnTo>
                  <a:lnTo>
                    <a:pt x="24" y="9"/>
                  </a:lnTo>
                  <a:lnTo>
                    <a:pt x="25" y="9"/>
                  </a:lnTo>
                  <a:lnTo>
                    <a:pt x="24" y="10"/>
                  </a:lnTo>
                  <a:close/>
                  <a:moveTo>
                    <a:pt x="1" y="11"/>
                  </a:moveTo>
                  <a:lnTo>
                    <a:pt x="1" y="25"/>
                  </a:lnTo>
                  <a:lnTo>
                    <a:pt x="0" y="25"/>
                  </a:lnTo>
                  <a:lnTo>
                    <a:pt x="0" y="11"/>
                  </a:lnTo>
                  <a:lnTo>
                    <a:pt x="1" y="11"/>
                  </a:lnTo>
                  <a:close/>
                </a:path>
              </a:pathLst>
            </a:custGeom>
            <a:solidFill>
              <a:srgbClr val="000000"/>
            </a:solidFill>
            <a:ln w="9525">
              <a:noFill/>
              <a:round/>
              <a:headEnd/>
              <a:tailEnd/>
            </a:ln>
          </p:spPr>
          <p:txBody>
            <a:bodyPr/>
            <a:lstStyle/>
            <a:p>
              <a:endParaRPr lang="en-US"/>
            </a:p>
          </p:txBody>
        </p:sp>
        <p:sp>
          <p:nvSpPr>
            <p:cNvPr id="789" name="Freeform 786"/>
            <p:cNvSpPr>
              <a:spLocks/>
            </p:cNvSpPr>
            <p:nvPr/>
          </p:nvSpPr>
          <p:spPr bwMode="auto">
            <a:xfrm>
              <a:off x="3194" y="1750"/>
              <a:ext cx="8" cy="10"/>
            </a:xfrm>
            <a:custGeom>
              <a:avLst/>
              <a:gdLst>
                <a:gd name="T0" fmla="*/ 8 w 8"/>
                <a:gd name="T1" fmla="*/ 1 h 10"/>
                <a:gd name="T2" fmla="*/ 8 w 8"/>
                <a:gd name="T3" fmla="*/ 9 h 10"/>
                <a:gd name="T4" fmla="*/ 8 w 8"/>
                <a:gd name="T5" fmla="*/ 10 h 10"/>
                <a:gd name="T6" fmla="*/ 1 w 8"/>
                <a:gd name="T7" fmla="*/ 10 h 10"/>
                <a:gd name="T8" fmla="*/ 0 w 8"/>
                <a:gd name="T9" fmla="*/ 9 h 10"/>
                <a:gd name="T10" fmla="*/ 1 w 8"/>
                <a:gd name="T11" fmla="*/ 9 h 10"/>
                <a:gd name="T12" fmla="*/ 8 w 8"/>
                <a:gd name="T13" fmla="*/ 9 h 10"/>
                <a:gd name="T14" fmla="*/ 7 w 8"/>
                <a:gd name="T15" fmla="*/ 9 h 10"/>
                <a:gd name="T16" fmla="*/ 7 w 8"/>
                <a:gd name="T17" fmla="*/ 1 h 10"/>
                <a:gd name="T18" fmla="*/ 8 w 8"/>
                <a:gd name="T19" fmla="*/ 0 h 10"/>
                <a:gd name="T20" fmla="*/ 8 w 8"/>
                <a:gd name="T21" fmla="*/ 1 h 10"/>
                <a:gd name="T22" fmla="*/ 8 w 8"/>
                <a:gd name="T23" fmla="*/ 1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0"/>
                <a:gd name="T38" fmla="*/ 8 w 8"/>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0">
                  <a:moveTo>
                    <a:pt x="8" y="1"/>
                  </a:moveTo>
                  <a:lnTo>
                    <a:pt x="8" y="9"/>
                  </a:lnTo>
                  <a:lnTo>
                    <a:pt x="8" y="10"/>
                  </a:lnTo>
                  <a:lnTo>
                    <a:pt x="1" y="10"/>
                  </a:lnTo>
                  <a:lnTo>
                    <a:pt x="0" y="9"/>
                  </a:lnTo>
                  <a:lnTo>
                    <a:pt x="1" y="9"/>
                  </a:lnTo>
                  <a:lnTo>
                    <a:pt x="8" y="9"/>
                  </a:lnTo>
                  <a:lnTo>
                    <a:pt x="7" y="9"/>
                  </a:lnTo>
                  <a:lnTo>
                    <a:pt x="7" y="1"/>
                  </a:lnTo>
                  <a:lnTo>
                    <a:pt x="8" y="0"/>
                  </a:lnTo>
                  <a:lnTo>
                    <a:pt x="8" y="1"/>
                  </a:lnTo>
                </a:path>
              </a:pathLst>
            </a:custGeom>
            <a:noFill/>
            <a:ln w="1588">
              <a:solidFill>
                <a:srgbClr val="000000"/>
              </a:solidFill>
              <a:round/>
              <a:headEnd/>
              <a:tailEnd/>
            </a:ln>
          </p:spPr>
          <p:txBody>
            <a:bodyPr/>
            <a:lstStyle/>
            <a:p>
              <a:endParaRPr lang="en-US"/>
            </a:p>
          </p:txBody>
        </p:sp>
        <p:sp>
          <p:nvSpPr>
            <p:cNvPr id="790" name="Freeform 787"/>
            <p:cNvSpPr>
              <a:spLocks/>
            </p:cNvSpPr>
            <p:nvPr/>
          </p:nvSpPr>
          <p:spPr bwMode="auto">
            <a:xfrm>
              <a:off x="3172" y="1755"/>
              <a:ext cx="14" cy="5"/>
            </a:xfrm>
            <a:custGeom>
              <a:avLst/>
              <a:gdLst>
                <a:gd name="T0" fmla="*/ 13 w 14"/>
                <a:gd name="T1" fmla="*/ 5 h 5"/>
                <a:gd name="T2" fmla="*/ 8 w 14"/>
                <a:gd name="T3" fmla="*/ 5 h 5"/>
                <a:gd name="T4" fmla="*/ 8 w 14"/>
                <a:gd name="T5" fmla="*/ 5 h 5"/>
                <a:gd name="T6" fmla="*/ 8 w 14"/>
                <a:gd name="T7" fmla="*/ 3 h 5"/>
                <a:gd name="T8" fmla="*/ 8 w 14"/>
                <a:gd name="T9" fmla="*/ 3 h 5"/>
                <a:gd name="T10" fmla="*/ 7 w 14"/>
                <a:gd name="T11" fmla="*/ 1 h 5"/>
                <a:gd name="T12" fmla="*/ 7 w 14"/>
                <a:gd name="T13" fmla="*/ 1 h 5"/>
                <a:gd name="T14" fmla="*/ 6 w 14"/>
                <a:gd name="T15" fmla="*/ 1 h 5"/>
                <a:gd name="T16" fmla="*/ 6 w 14"/>
                <a:gd name="T17" fmla="*/ 1 h 5"/>
                <a:gd name="T18" fmla="*/ 4 w 14"/>
                <a:gd name="T19" fmla="*/ 1 h 5"/>
                <a:gd name="T20" fmla="*/ 4 w 14"/>
                <a:gd name="T21" fmla="*/ 1 h 5"/>
                <a:gd name="T22" fmla="*/ 3 w 14"/>
                <a:gd name="T23" fmla="*/ 1 h 5"/>
                <a:gd name="T24" fmla="*/ 3 w 14"/>
                <a:gd name="T25" fmla="*/ 1 h 5"/>
                <a:gd name="T26" fmla="*/ 2 w 14"/>
                <a:gd name="T27" fmla="*/ 1 h 5"/>
                <a:gd name="T28" fmla="*/ 2 w 14"/>
                <a:gd name="T29" fmla="*/ 1 h 5"/>
                <a:gd name="T30" fmla="*/ 1 w 14"/>
                <a:gd name="T31" fmla="*/ 2 h 5"/>
                <a:gd name="T32" fmla="*/ 0 w 14"/>
                <a:gd name="T33" fmla="*/ 2 h 5"/>
                <a:gd name="T34" fmla="*/ 0 w 14"/>
                <a:gd name="T35" fmla="*/ 1 h 5"/>
                <a:gd name="T36" fmla="*/ 1 w 14"/>
                <a:gd name="T37" fmla="*/ 1 h 5"/>
                <a:gd name="T38" fmla="*/ 1 w 14"/>
                <a:gd name="T39" fmla="*/ 1 h 5"/>
                <a:gd name="T40" fmla="*/ 3 w 14"/>
                <a:gd name="T41" fmla="*/ 0 h 5"/>
                <a:gd name="T42" fmla="*/ 3 w 14"/>
                <a:gd name="T43" fmla="*/ 0 h 5"/>
                <a:gd name="T44" fmla="*/ 4 w 14"/>
                <a:gd name="T45" fmla="*/ 0 h 5"/>
                <a:gd name="T46" fmla="*/ 4 w 14"/>
                <a:gd name="T47" fmla="*/ 0 h 5"/>
                <a:gd name="T48" fmla="*/ 6 w 14"/>
                <a:gd name="T49" fmla="*/ 0 h 5"/>
                <a:gd name="T50" fmla="*/ 7 w 14"/>
                <a:gd name="T51" fmla="*/ 0 h 5"/>
                <a:gd name="T52" fmla="*/ 8 w 14"/>
                <a:gd name="T53" fmla="*/ 1 h 5"/>
                <a:gd name="T54" fmla="*/ 8 w 14"/>
                <a:gd name="T55" fmla="*/ 1 h 5"/>
                <a:gd name="T56" fmla="*/ 8 w 14"/>
                <a:gd name="T57" fmla="*/ 2 h 5"/>
                <a:gd name="T58" fmla="*/ 9 w 14"/>
                <a:gd name="T59" fmla="*/ 2 h 5"/>
                <a:gd name="T60" fmla="*/ 9 w 14"/>
                <a:gd name="T61" fmla="*/ 4 h 5"/>
                <a:gd name="T62" fmla="*/ 8 w 14"/>
                <a:gd name="T63" fmla="*/ 4 h 5"/>
                <a:gd name="T64" fmla="*/ 13 w 14"/>
                <a:gd name="T65" fmla="*/ 4 h 5"/>
                <a:gd name="T66" fmla="*/ 14 w 14"/>
                <a:gd name="T67" fmla="*/ 4 h 5"/>
                <a:gd name="T68" fmla="*/ 13 w 14"/>
                <a:gd name="T69" fmla="*/ 5 h 5"/>
                <a:gd name="T70" fmla="*/ 13 w 14"/>
                <a:gd name="T71" fmla="*/ 5 h 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
                <a:gd name="T109" fmla="*/ 0 h 5"/>
                <a:gd name="T110" fmla="*/ 14 w 14"/>
                <a:gd name="T111" fmla="*/ 5 h 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 h="5">
                  <a:moveTo>
                    <a:pt x="13" y="5"/>
                  </a:moveTo>
                  <a:lnTo>
                    <a:pt x="8" y="5"/>
                  </a:lnTo>
                  <a:lnTo>
                    <a:pt x="8" y="3"/>
                  </a:lnTo>
                  <a:lnTo>
                    <a:pt x="7" y="1"/>
                  </a:lnTo>
                  <a:lnTo>
                    <a:pt x="6" y="1"/>
                  </a:lnTo>
                  <a:lnTo>
                    <a:pt x="4" y="1"/>
                  </a:lnTo>
                  <a:lnTo>
                    <a:pt x="3" y="1"/>
                  </a:lnTo>
                  <a:lnTo>
                    <a:pt x="2" y="1"/>
                  </a:lnTo>
                  <a:lnTo>
                    <a:pt x="1" y="2"/>
                  </a:lnTo>
                  <a:lnTo>
                    <a:pt x="0" y="2"/>
                  </a:lnTo>
                  <a:lnTo>
                    <a:pt x="0" y="1"/>
                  </a:lnTo>
                  <a:lnTo>
                    <a:pt x="1" y="1"/>
                  </a:lnTo>
                  <a:lnTo>
                    <a:pt x="3" y="0"/>
                  </a:lnTo>
                  <a:lnTo>
                    <a:pt x="4" y="0"/>
                  </a:lnTo>
                  <a:lnTo>
                    <a:pt x="6" y="0"/>
                  </a:lnTo>
                  <a:lnTo>
                    <a:pt x="7" y="0"/>
                  </a:lnTo>
                  <a:lnTo>
                    <a:pt x="8" y="1"/>
                  </a:lnTo>
                  <a:lnTo>
                    <a:pt x="8" y="2"/>
                  </a:lnTo>
                  <a:lnTo>
                    <a:pt x="9" y="2"/>
                  </a:lnTo>
                  <a:lnTo>
                    <a:pt x="9" y="4"/>
                  </a:lnTo>
                  <a:lnTo>
                    <a:pt x="8" y="4"/>
                  </a:lnTo>
                  <a:lnTo>
                    <a:pt x="13" y="4"/>
                  </a:lnTo>
                  <a:lnTo>
                    <a:pt x="14" y="4"/>
                  </a:lnTo>
                  <a:lnTo>
                    <a:pt x="13" y="5"/>
                  </a:lnTo>
                </a:path>
              </a:pathLst>
            </a:custGeom>
            <a:noFill/>
            <a:ln w="1588">
              <a:solidFill>
                <a:srgbClr val="000000"/>
              </a:solidFill>
              <a:round/>
              <a:headEnd/>
              <a:tailEnd/>
            </a:ln>
          </p:spPr>
          <p:txBody>
            <a:bodyPr/>
            <a:lstStyle/>
            <a:p>
              <a:endParaRPr lang="en-US"/>
            </a:p>
          </p:txBody>
        </p:sp>
        <p:sp>
          <p:nvSpPr>
            <p:cNvPr id="791" name="Freeform 788"/>
            <p:cNvSpPr>
              <a:spLocks/>
            </p:cNvSpPr>
            <p:nvPr/>
          </p:nvSpPr>
          <p:spPr bwMode="auto">
            <a:xfrm>
              <a:off x="3149" y="1759"/>
              <a:ext cx="17" cy="1"/>
            </a:xfrm>
            <a:custGeom>
              <a:avLst/>
              <a:gdLst>
                <a:gd name="T0" fmla="*/ 16 w 17"/>
                <a:gd name="T1" fmla="*/ 1 h 1"/>
                <a:gd name="T2" fmla="*/ 1 w 17"/>
                <a:gd name="T3" fmla="*/ 1 h 1"/>
                <a:gd name="T4" fmla="*/ 0 w 17"/>
                <a:gd name="T5" fmla="*/ 0 h 1"/>
                <a:gd name="T6" fmla="*/ 1 w 17"/>
                <a:gd name="T7" fmla="*/ 0 h 1"/>
                <a:gd name="T8" fmla="*/ 16 w 17"/>
                <a:gd name="T9" fmla="*/ 0 h 1"/>
                <a:gd name="T10" fmla="*/ 17 w 17"/>
                <a:gd name="T11" fmla="*/ 0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0"/>
                  </a:lnTo>
                  <a:lnTo>
                    <a:pt x="1" y="0"/>
                  </a:lnTo>
                  <a:lnTo>
                    <a:pt x="16" y="0"/>
                  </a:lnTo>
                  <a:lnTo>
                    <a:pt x="17" y="0"/>
                  </a:lnTo>
                  <a:lnTo>
                    <a:pt x="16" y="1"/>
                  </a:lnTo>
                </a:path>
              </a:pathLst>
            </a:custGeom>
            <a:noFill/>
            <a:ln w="1588">
              <a:solidFill>
                <a:srgbClr val="000000"/>
              </a:solidFill>
              <a:round/>
              <a:headEnd/>
              <a:tailEnd/>
            </a:ln>
          </p:spPr>
          <p:txBody>
            <a:bodyPr/>
            <a:lstStyle/>
            <a:p>
              <a:endParaRPr lang="en-US"/>
            </a:p>
          </p:txBody>
        </p:sp>
        <p:sp>
          <p:nvSpPr>
            <p:cNvPr id="792" name="Freeform 789"/>
            <p:cNvSpPr>
              <a:spLocks/>
            </p:cNvSpPr>
            <p:nvPr/>
          </p:nvSpPr>
          <p:spPr bwMode="auto">
            <a:xfrm>
              <a:off x="3141" y="1761"/>
              <a:ext cx="1" cy="14"/>
            </a:xfrm>
            <a:custGeom>
              <a:avLst/>
              <a:gdLst>
                <a:gd name="T0" fmla="*/ 1 w 1"/>
                <a:gd name="T1" fmla="*/ 0 h 14"/>
                <a:gd name="T2" fmla="*/ 1 w 1"/>
                <a:gd name="T3" fmla="*/ 14 h 14"/>
                <a:gd name="T4" fmla="*/ 1 w 1"/>
                <a:gd name="T5" fmla="*/ 14 h 14"/>
                <a:gd name="T6" fmla="*/ 0 w 1"/>
                <a:gd name="T7" fmla="*/ 14 h 14"/>
                <a:gd name="T8" fmla="*/ 0 w 1"/>
                <a:gd name="T9" fmla="*/ 0 h 14"/>
                <a:gd name="T10" fmla="*/ 1 w 1"/>
                <a:gd name="T11" fmla="*/ 0 h 14"/>
                <a:gd name="T12" fmla="*/ 1 w 1"/>
                <a:gd name="T13" fmla="*/ 0 h 14"/>
                <a:gd name="T14" fmla="*/ 1 w 1"/>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4"/>
                <a:gd name="T26" fmla="*/ 1 w 1"/>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4">
                  <a:moveTo>
                    <a:pt x="1" y="0"/>
                  </a:moveTo>
                  <a:lnTo>
                    <a:pt x="1" y="14"/>
                  </a:lnTo>
                  <a:lnTo>
                    <a:pt x="0" y="14"/>
                  </a:lnTo>
                  <a:lnTo>
                    <a:pt x="0" y="0"/>
                  </a:lnTo>
                  <a:lnTo>
                    <a:pt x="1" y="0"/>
                  </a:lnTo>
                </a:path>
              </a:pathLst>
            </a:custGeom>
            <a:noFill/>
            <a:ln w="1588">
              <a:solidFill>
                <a:srgbClr val="000000"/>
              </a:solidFill>
              <a:round/>
              <a:headEnd/>
              <a:tailEnd/>
            </a:ln>
          </p:spPr>
          <p:txBody>
            <a:bodyPr/>
            <a:lstStyle/>
            <a:p>
              <a:endParaRPr lang="en-US"/>
            </a:p>
          </p:txBody>
        </p:sp>
        <p:sp>
          <p:nvSpPr>
            <p:cNvPr id="793" name="Freeform 790"/>
            <p:cNvSpPr>
              <a:spLocks/>
            </p:cNvSpPr>
            <p:nvPr/>
          </p:nvSpPr>
          <p:spPr bwMode="auto">
            <a:xfrm>
              <a:off x="3138" y="1763"/>
              <a:ext cx="8" cy="12"/>
            </a:xfrm>
            <a:custGeom>
              <a:avLst/>
              <a:gdLst>
                <a:gd name="T0" fmla="*/ 0 w 8"/>
                <a:gd name="T1" fmla="*/ 0 h 12"/>
                <a:gd name="T2" fmla="*/ 4 w 8"/>
                <a:gd name="T3" fmla="*/ 12 h 12"/>
                <a:gd name="T4" fmla="*/ 8 w 8"/>
                <a:gd name="T5" fmla="*/ 0 h 12"/>
                <a:gd name="T6" fmla="*/ 0 60000 65536"/>
                <a:gd name="T7" fmla="*/ 0 60000 65536"/>
                <a:gd name="T8" fmla="*/ 0 60000 65536"/>
                <a:gd name="T9" fmla="*/ 0 w 8"/>
                <a:gd name="T10" fmla="*/ 0 h 12"/>
                <a:gd name="T11" fmla="*/ 8 w 8"/>
                <a:gd name="T12" fmla="*/ 12 h 12"/>
              </a:gdLst>
              <a:ahLst/>
              <a:cxnLst>
                <a:cxn ang="T6">
                  <a:pos x="T0" y="T1"/>
                </a:cxn>
                <a:cxn ang="T7">
                  <a:pos x="T2" y="T3"/>
                </a:cxn>
                <a:cxn ang="T8">
                  <a:pos x="T4" y="T5"/>
                </a:cxn>
              </a:cxnLst>
              <a:rect l="T9" t="T10" r="T11" b="T12"/>
              <a:pathLst>
                <a:path w="8" h="12">
                  <a:moveTo>
                    <a:pt x="0" y="0"/>
                  </a:moveTo>
                  <a:lnTo>
                    <a:pt x="4" y="12"/>
                  </a:lnTo>
                  <a:lnTo>
                    <a:pt x="8" y="0"/>
                  </a:lnTo>
                </a:path>
              </a:pathLst>
            </a:custGeom>
            <a:noFill/>
            <a:ln w="0">
              <a:solidFill>
                <a:srgbClr val="000000"/>
              </a:solidFill>
              <a:round/>
              <a:headEnd/>
              <a:tailEnd/>
            </a:ln>
          </p:spPr>
          <p:txBody>
            <a:bodyPr/>
            <a:lstStyle/>
            <a:p>
              <a:endParaRPr lang="en-US"/>
            </a:p>
          </p:txBody>
        </p:sp>
        <p:sp>
          <p:nvSpPr>
            <p:cNvPr id="794" name="Freeform 791"/>
            <p:cNvSpPr>
              <a:spLocks noEditPoints="1"/>
            </p:cNvSpPr>
            <p:nvPr/>
          </p:nvSpPr>
          <p:spPr bwMode="auto">
            <a:xfrm>
              <a:off x="3141" y="1826"/>
              <a:ext cx="61" cy="29"/>
            </a:xfrm>
            <a:custGeom>
              <a:avLst/>
              <a:gdLst>
                <a:gd name="T0" fmla="*/ 1 w 61"/>
                <a:gd name="T1" fmla="*/ 0 h 29"/>
                <a:gd name="T2" fmla="*/ 1 w 61"/>
                <a:gd name="T3" fmla="*/ 11 h 29"/>
                <a:gd name="T4" fmla="*/ 1 w 61"/>
                <a:gd name="T5" fmla="*/ 10 h 29"/>
                <a:gd name="T6" fmla="*/ 7 w 61"/>
                <a:gd name="T7" fmla="*/ 10 h 29"/>
                <a:gd name="T8" fmla="*/ 8 w 61"/>
                <a:gd name="T9" fmla="*/ 11 h 29"/>
                <a:gd name="T10" fmla="*/ 7 w 61"/>
                <a:gd name="T11" fmla="*/ 11 h 29"/>
                <a:gd name="T12" fmla="*/ 1 w 61"/>
                <a:gd name="T13" fmla="*/ 11 h 29"/>
                <a:gd name="T14" fmla="*/ 0 w 61"/>
                <a:gd name="T15" fmla="*/ 11 h 29"/>
                <a:gd name="T16" fmla="*/ 0 w 61"/>
                <a:gd name="T17" fmla="*/ 0 h 29"/>
                <a:gd name="T18" fmla="*/ 1 w 61"/>
                <a:gd name="T19" fmla="*/ 0 h 29"/>
                <a:gd name="T20" fmla="*/ 1 w 61"/>
                <a:gd name="T21" fmla="*/ 0 h 29"/>
                <a:gd name="T22" fmla="*/ 1 w 61"/>
                <a:gd name="T23" fmla="*/ 0 h 29"/>
                <a:gd name="T24" fmla="*/ 17 w 61"/>
                <a:gd name="T25" fmla="*/ 10 h 29"/>
                <a:gd name="T26" fmla="*/ 32 w 61"/>
                <a:gd name="T27" fmla="*/ 10 h 29"/>
                <a:gd name="T28" fmla="*/ 33 w 61"/>
                <a:gd name="T29" fmla="*/ 11 h 29"/>
                <a:gd name="T30" fmla="*/ 32 w 61"/>
                <a:gd name="T31" fmla="*/ 11 h 29"/>
                <a:gd name="T32" fmla="*/ 17 w 61"/>
                <a:gd name="T33" fmla="*/ 11 h 29"/>
                <a:gd name="T34" fmla="*/ 16 w 61"/>
                <a:gd name="T35" fmla="*/ 11 h 29"/>
                <a:gd name="T36" fmla="*/ 17 w 61"/>
                <a:gd name="T37" fmla="*/ 10 h 29"/>
                <a:gd name="T38" fmla="*/ 17 w 61"/>
                <a:gd name="T39" fmla="*/ 10 h 29"/>
                <a:gd name="T40" fmla="*/ 42 w 61"/>
                <a:gd name="T41" fmla="*/ 10 h 29"/>
                <a:gd name="T42" fmla="*/ 57 w 61"/>
                <a:gd name="T43" fmla="*/ 10 h 29"/>
                <a:gd name="T44" fmla="*/ 58 w 61"/>
                <a:gd name="T45" fmla="*/ 11 h 29"/>
                <a:gd name="T46" fmla="*/ 57 w 61"/>
                <a:gd name="T47" fmla="*/ 11 h 29"/>
                <a:gd name="T48" fmla="*/ 42 w 61"/>
                <a:gd name="T49" fmla="*/ 11 h 29"/>
                <a:gd name="T50" fmla="*/ 41 w 61"/>
                <a:gd name="T51" fmla="*/ 11 h 29"/>
                <a:gd name="T52" fmla="*/ 42 w 61"/>
                <a:gd name="T53" fmla="*/ 10 h 29"/>
                <a:gd name="T54" fmla="*/ 42 w 61"/>
                <a:gd name="T55" fmla="*/ 10 h 29"/>
                <a:gd name="T56" fmla="*/ 61 w 61"/>
                <a:gd name="T57" fmla="*/ 16 h 29"/>
                <a:gd name="T58" fmla="*/ 61 w 61"/>
                <a:gd name="T59" fmla="*/ 29 h 29"/>
                <a:gd name="T60" fmla="*/ 61 w 61"/>
                <a:gd name="T61" fmla="*/ 29 h 29"/>
                <a:gd name="T62" fmla="*/ 60 w 61"/>
                <a:gd name="T63" fmla="*/ 29 h 29"/>
                <a:gd name="T64" fmla="*/ 60 w 61"/>
                <a:gd name="T65" fmla="*/ 16 h 29"/>
                <a:gd name="T66" fmla="*/ 61 w 61"/>
                <a:gd name="T67" fmla="*/ 16 h 29"/>
                <a:gd name="T68" fmla="*/ 61 w 61"/>
                <a:gd name="T69" fmla="*/ 16 h 29"/>
                <a:gd name="T70" fmla="*/ 61 w 61"/>
                <a:gd name="T71" fmla="*/ 16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
                <a:gd name="T109" fmla="*/ 0 h 29"/>
                <a:gd name="T110" fmla="*/ 61 w 61"/>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 h="29">
                  <a:moveTo>
                    <a:pt x="1" y="0"/>
                  </a:moveTo>
                  <a:lnTo>
                    <a:pt x="1" y="11"/>
                  </a:lnTo>
                  <a:lnTo>
                    <a:pt x="1" y="10"/>
                  </a:lnTo>
                  <a:lnTo>
                    <a:pt x="7" y="10"/>
                  </a:lnTo>
                  <a:lnTo>
                    <a:pt x="8" y="11"/>
                  </a:lnTo>
                  <a:lnTo>
                    <a:pt x="7" y="11"/>
                  </a:lnTo>
                  <a:lnTo>
                    <a:pt x="1" y="11"/>
                  </a:lnTo>
                  <a:lnTo>
                    <a:pt x="0" y="11"/>
                  </a:lnTo>
                  <a:lnTo>
                    <a:pt x="0" y="0"/>
                  </a:lnTo>
                  <a:lnTo>
                    <a:pt x="1" y="0"/>
                  </a:lnTo>
                  <a:close/>
                  <a:moveTo>
                    <a:pt x="17" y="10"/>
                  </a:moveTo>
                  <a:lnTo>
                    <a:pt x="32" y="10"/>
                  </a:lnTo>
                  <a:lnTo>
                    <a:pt x="33" y="11"/>
                  </a:lnTo>
                  <a:lnTo>
                    <a:pt x="32" y="11"/>
                  </a:lnTo>
                  <a:lnTo>
                    <a:pt x="17" y="11"/>
                  </a:lnTo>
                  <a:lnTo>
                    <a:pt x="16" y="11"/>
                  </a:lnTo>
                  <a:lnTo>
                    <a:pt x="17" y="10"/>
                  </a:lnTo>
                  <a:close/>
                  <a:moveTo>
                    <a:pt x="42" y="10"/>
                  </a:moveTo>
                  <a:lnTo>
                    <a:pt x="57" y="10"/>
                  </a:lnTo>
                  <a:lnTo>
                    <a:pt x="58" y="11"/>
                  </a:lnTo>
                  <a:lnTo>
                    <a:pt x="57" y="11"/>
                  </a:lnTo>
                  <a:lnTo>
                    <a:pt x="42" y="11"/>
                  </a:lnTo>
                  <a:lnTo>
                    <a:pt x="41" y="11"/>
                  </a:lnTo>
                  <a:lnTo>
                    <a:pt x="42" y="10"/>
                  </a:lnTo>
                  <a:close/>
                  <a:moveTo>
                    <a:pt x="61" y="16"/>
                  </a:moveTo>
                  <a:lnTo>
                    <a:pt x="61" y="29"/>
                  </a:lnTo>
                  <a:lnTo>
                    <a:pt x="60" y="29"/>
                  </a:lnTo>
                  <a:lnTo>
                    <a:pt x="60" y="16"/>
                  </a:lnTo>
                  <a:lnTo>
                    <a:pt x="61" y="16"/>
                  </a:lnTo>
                  <a:close/>
                </a:path>
              </a:pathLst>
            </a:custGeom>
            <a:solidFill>
              <a:srgbClr val="000000"/>
            </a:solidFill>
            <a:ln w="9525">
              <a:noFill/>
              <a:round/>
              <a:headEnd/>
              <a:tailEnd/>
            </a:ln>
          </p:spPr>
          <p:txBody>
            <a:bodyPr/>
            <a:lstStyle/>
            <a:p>
              <a:endParaRPr lang="en-US"/>
            </a:p>
          </p:txBody>
        </p:sp>
        <p:sp>
          <p:nvSpPr>
            <p:cNvPr id="795" name="Freeform 792"/>
            <p:cNvSpPr>
              <a:spLocks/>
            </p:cNvSpPr>
            <p:nvPr/>
          </p:nvSpPr>
          <p:spPr bwMode="auto">
            <a:xfrm>
              <a:off x="3141" y="1826"/>
              <a:ext cx="8" cy="11"/>
            </a:xfrm>
            <a:custGeom>
              <a:avLst/>
              <a:gdLst>
                <a:gd name="T0" fmla="*/ 1 w 8"/>
                <a:gd name="T1" fmla="*/ 0 h 11"/>
                <a:gd name="T2" fmla="*/ 1 w 8"/>
                <a:gd name="T3" fmla="*/ 11 h 11"/>
                <a:gd name="T4" fmla="*/ 1 w 8"/>
                <a:gd name="T5" fmla="*/ 10 h 11"/>
                <a:gd name="T6" fmla="*/ 7 w 8"/>
                <a:gd name="T7" fmla="*/ 10 h 11"/>
                <a:gd name="T8" fmla="*/ 8 w 8"/>
                <a:gd name="T9" fmla="*/ 11 h 11"/>
                <a:gd name="T10" fmla="*/ 7 w 8"/>
                <a:gd name="T11" fmla="*/ 11 h 11"/>
                <a:gd name="T12" fmla="*/ 1 w 8"/>
                <a:gd name="T13" fmla="*/ 11 h 11"/>
                <a:gd name="T14" fmla="*/ 0 w 8"/>
                <a:gd name="T15" fmla="*/ 11 h 11"/>
                <a:gd name="T16" fmla="*/ 0 w 8"/>
                <a:gd name="T17" fmla="*/ 0 h 11"/>
                <a:gd name="T18" fmla="*/ 1 w 8"/>
                <a:gd name="T19" fmla="*/ 0 h 11"/>
                <a:gd name="T20" fmla="*/ 1 w 8"/>
                <a:gd name="T21" fmla="*/ 0 h 11"/>
                <a:gd name="T22" fmla="*/ 1 w 8"/>
                <a:gd name="T23" fmla="*/ 0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1"/>
                <a:gd name="T38" fmla="*/ 8 w 8"/>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1">
                  <a:moveTo>
                    <a:pt x="1" y="0"/>
                  </a:moveTo>
                  <a:lnTo>
                    <a:pt x="1" y="11"/>
                  </a:lnTo>
                  <a:lnTo>
                    <a:pt x="1" y="10"/>
                  </a:lnTo>
                  <a:lnTo>
                    <a:pt x="7" y="10"/>
                  </a:lnTo>
                  <a:lnTo>
                    <a:pt x="8" y="11"/>
                  </a:lnTo>
                  <a:lnTo>
                    <a:pt x="7" y="11"/>
                  </a:lnTo>
                  <a:lnTo>
                    <a:pt x="1" y="11"/>
                  </a:lnTo>
                  <a:lnTo>
                    <a:pt x="0" y="11"/>
                  </a:lnTo>
                  <a:lnTo>
                    <a:pt x="0" y="0"/>
                  </a:lnTo>
                  <a:lnTo>
                    <a:pt x="1" y="0"/>
                  </a:lnTo>
                </a:path>
              </a:pathLst>
            </a:custGeom>
            <a:noFill/>
            <a:ln w="1588">
              <a:solidFill>
                <a:srgbClr val="000000"/>
              </a:solidFill>
              <a:round/>
              <a:headEnd/>
              <a:tailEnd/>
            </a:ln>
          </p:spPr>
          <p:txBody>
            <a:bodyPr/>
            <a:lstStyle/>
            <a:p>
              <a:endParaRPr lang="en-US"/>
            </a:p>
          </p:txBody>
        </p:sp>
        <p:sp>
          <p:nvSpPr>
            <p:cNvPr id="796" name="Freeform 793"/>
            <p:cNvSpPr>
              <a:spLocks/>
            </p:cNvSpPr>
            <p:nvPr/>
          </p:nvSpPr>
          <p:spPr bwMode="auto">
            <a:xfrm>
              <a:off x="3157" y="1836"/>
              <a:ext cx="17" cy="1"/>
            </a:xfrm>
            <a:custGeom>
              <a:avLst/>
              <a:gdLst>
                <a:gd name="T0" fmla="*/ 1 w 17"/>
                <a:gd name="T1" fmla="*/ 0 h 1"/>
                <a:gd name="T2" fmla="*/ 16 w 17"/>
                <a:gd name="T3" fmla="*/ 0 h 1"/>
                <a:gd name="T4" fmla="*/ 17 w 17"/>
                <a:gd name="T5" fmla="*/ 1 h 1"/>
                <a:gd name="T6" fmla="*/ 16 w 17"/>
                <a:gd name="T7" fmla="*/ 1 h 1"/>
                <a:gd name="T8" fmla="*/ 1 w 17"/>
                <a:gd name="T9" fmla="*/ 1 h 1"/>
                <a:gd name="T10" fmla="*/ 0 w 17"/>
                <a:gd name="T11" fmla="*/ 1 h 1"/>
                <a:gd name="T12" fmla="*/ 1 w 17"/>
                <a:gd name="T13" fmla="*/ 0 h 1"/>
                <a:gd name="T14" fmla="*/ 1 w 17"/>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 y="0"/>
                  </a:moveTo>
                  <a:lnTo>
                    <a:pt x="16" y="0"/>
                  </a:lnTo>
                  <a:lnTo>
                    <a:pt x="17" y="1"/>
                  </a:lnTo>
                  <a:lnTo>
                    <a:pt x="16" y="1"/>
                  </a:lnTo>
                  <a:lnTo>
                    <a:pt x="1" y="1"/>
                  </a:lnTo>
                  <a:lnTo>
                    <a:pt x="0" y="1"/>
                  </a:lnTo>
                  <a:lnTo>
                    <a:pt x="1" y="0"/>
                  </a:lnTo>
                </a:path>
              </a:pathLst>
            </a:custGeom>
            <a:noFill/>
            <a:ln w="1588">
              <a:solidFill>
                <a:srgbClr val="000000"/>
              </a:solidFill>
              <a:round/>
              <a:headEnd/>
              <a:tailEnd/>
            </a:ln>
          </p:spPr>
          <p:txBody>
            <a:bodyPr/>
            <a:lstStyle/>
            <a:p>
              <a:endParaRPr lang="en-US"/>
            </a:p>
          </p:txBody>
        </p:sp>
        <p:sp>
          <p:nvSpPr>
            <p:cNvPr id="797" name="Freeform 794"/>
            <p:cNvSpPr>
              <a:spLocks/>
            </p:cNvSpPr>
            <p:nvPr/>
          </p:nvSpPr>
          <p:spPr bwMode="auto">
            <a:xfrm>
              <a:off x="3182" y="1836"/>
              <a:ext cx="17" cy="1"/>
            </a:xfrm>
            <a:custGeom>
              <a:avLst/>
              <a:gdLst>
                <a:gd name="T0" fmla="*/ 1 w 17"/>
                <a:gd name="T1" fmla="*/ 0 h 1"/>
                <a:gd name="T2" fmla="*/ 16 w 17"/>
                <a:gd name="T3" fmla="*/ 0 h 1"/>
                <a:gd name="T4" fmla="*/ 17 w 17"/>
                <a:gd name="T5" fmla="*/ 1 h 1"/>
                <a:gd name="T6" fmla="*/ 16 w 17"/>
                <a:gd name="T7" fmla="*/ 1 h 1"/>
                <a:gd name="T8" fmla="*/ 1 w 17"/>
                <a:gd name="T9" fmla="*/ 1 h 1"/>
                <a:gd name="T10" fmla="*/ 0 w 17"/>
                <a:gd name="T11" fmla="*/ 1 h 1"/>
                <a:gd name="T12" fmla="*/ 1 w 17"/>
                <a:gd name="T13" fmla="*/ 0 h 1"/>
                <a:gd name="T14" fmla="*/ 1 w 17"/>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 y="0"/>
                  </a:moveTo>
                  <a:lnTo>
                    <a:pt x="16" y="0"/>
                  </a:lnTo>
                  <a:lnTo>
                    <a:pt x="17" y="1"/>
                  </a:lnTo>
                  <a:lnTo>
                    <a:pt x="16" y="1"/>
                  </a:lnTo>
                  <a:lnTo>
                    <a:pt x="1" y="1"/>
                  </a:lnTo>
                  <a:lnTo>
                    <a:pt x="0" y="1"/>
                  </a:lnTo>
                  <a:lnTo>
                    <a:pt x="1" y="0"/>
                  </a:lnTo>
                </a:path>
              </a:pathLst>
            </a:custGeom>
            <a:noFill/>
            <a:ln w="1588">
              <a:solidFill>
                <a:srgbClr val="000000"/>
              </a:solidFill>
              <a:round/>
              <a:headEnd/>
              <a:tailEnd/>
            </a:ln>
          </p:spPr>
          <p:txBody>
            <a:bodyPr/>
            <a:lstStyle/>
            <a:p>
              <a:endParaRPr lang="en-US"/>
            </a:p>
          </p:txBody>
        </p:sp>
        <p:sp>
          <p:nvSpPr>
            <p:cNvPr id="798" name="Freeform 795"/>
            <p:cNvSpPr>
              <a:spLocks/>
            </p:cNvSpPr>
            <p:nvPr/>
          </p:nvSpPr>
          <p:spPr bwMode="auto">
            <a:xfrm>
              <a:off x="3201" y="1842"/>
              <a:ext cx="1" cy="13"/>
            </a:xfrm>
            <a:custGeom>
              <a:avLst/>
              <a:gdLst>
                <a:gd name="T0" fmla="*/ 1 w 1"/>
                <a:gd name="T1" fmla="*/ 0 h 13"/>
                <a:gd name="T2" fmla="*/ 1 w 1"/>
                <a:gd name="T3" fmla="*/ 13 h 13"/>
                <a:gd name="T4" fmla="*/ 1 w 1"/>
                <a:gd name="T5" fmla="*/ 13 h 13"/>
                <a:gd name="T6" fmla="*/ 0 w 1"/>
                <a:gd name="T7" fmla="*/ 13 h 13"/>
                <a:gd name="T8" fmla="*/ 0 w 1"/>
                <a:gd name="T9" fmla="*/ 0 h 13"/>
                <a:gd name="T10" fmla="*/ 1 w 1"/>
                <a:gd name="T11" fmla="*/ 0 h 13"/>
                <a:gd name="T12" fmla="*/ 1 w 1"/>
                <a:gd name="T13" fmla="*/ 0 h 13"/>
                <a:gd name="T14" fmla="*/ 1 w 1"/>
                <a:gd name="T15" fmla="*/ 0 h 1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3"/>
                <a:gd name="T26" fmla="*/ 1 w 1"/>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3">
                  <a:moveTo>
                    <a:pt x="1" y="0"/>
                  </a:moveTo>
                  <a:lnTo>
                    <a:pt x="1" y="13"/>
                  </a:lnTo>
                  <a:lnTo>
                    <a:pt x="0" y="13"/>
                  </a:lnTo>
                  <a:lnTo>
                    <a:pt x="0" y="0"/>
                  </a:lnTo>
                  <a:lnTo>
                    <a:pt x="1" y="0"/>
                  </a:lnTo>
                </a:path>
              </a:pathLst>
            </a:custGeom>
            <a:noFill/>
            <a:ln w="1588">
              <a:solidFill>
                <a:srgbClr val="000000"/>
              </a:solidFill>
              <a:round/>
              <a:headEnd/>
              <a:tailEnd/>
            </a:ln>
          </p:spPr>
          <p:txBody>
            <a:bodyPr/>
            <a:lstStyle/>
            <a:p>
              <a:endParaRPr lang="en-US"/>
            </a:p>
          </p:txBody>
        </p:sp>
        <p:sp>
          <p:nvSpPr>
            <p:cNvPr id="799" name="Freeform 796"/>
            <p:cNvSpPr>
              <a:spLocks/>
            </p:cNvSpPr>
            <p:nvPr/>
          </p:nvSpPr>
          <p:spPr bwMode="auto">
            <a:xfrm>
              <a:off x="3198" y="1843"/>
              <a:ext cx="8" cy="12"/>
            </a:xfrm>
            <a:custGeom>
              <a:avLst/>
              <a:gdLst>
                <a:gd name="T0" fmla="*/ 0 w 8"/>
                <a:gd name="T1" fmla="*/ 0 h 12"/>
                <a:gd name="T2" fmla="*/ 4 w 8"/>
                <a:gd name="T3" fmla="*/ 12 h 12"/>
                <a:gd name="T4" fmla="*/ 8 w 8"/>
                <a:gd name="T5" fmla="*/ 0 h 12"/>
                <a:gd name="T6" fmla="*/ 0 60000 65536"/>
                <a:gd name="T7" fmla="*/ 0 60000 65536"/>
                <a:gd name="T8" fmla="*/ 0 60000 65536"/>
                <a:gd name="T9" fmla="*/ 0 w 8"/>
                <a:gd name="T10" fmla="*/ 0 h 12"/>
                <a:gd name="T11" fmla="*/ 8 w 8"/>
                <a:gd name="T12" fmla="*/ 12 h 12"/>
              </a:gdLst>
              <a:ahLst/>
              <a:cxnLst>
                <a:cxn ang="T6">
                  <a:pos x="T0" y="T1"/>
                </a:cxn>
                <a:cxn ang="T7">
                  <a:pos x="T2" y="T3"/>
                </a:cxn>
                <a:cxn ang="T8">
                  <a:pos x="T4" y="T5"/>
                </a:cxn>
              </a:cxnLst>
              <a:rect l="T9" t="T10" r="T11" b="T12"/>
              <a:pathLst>
                <a:path w="8" h="12">
                  <a:moveTo>
                    <a:pt x="0" y="0"/>
                  </a:moveTo>
                  <a:lnTo>
                    <a:pt x="4" y="12"/>
                  </a:lnTo>
                  <a:lnTo>
                    <a:pt x="8" y="0"/>
                  </a:lnTo>
                </a:path>
              </a:pathLst>
            </a:custGeom>
            <a:noFill/>
            <a:ln w="0">
              <a:solidFill>
                <a:srgbClr val="000000"/>
              </a:solidFill>
              <a:round/>
              <a:headEnd/>
              <a:tailEnd/>
            </a:ln>
          </p:spPr>
          <p:txBody>
            <a:bodyPr/>
            <a:lstStyle/>
            <a:p>
              <a:endParaRPr lang="en-US"/>
            </a:p>
          </p:txBody>
        </p:sp>
        <p:sp>
          <p:nvSpPr>
            <p:cNvPr id="800" name="Freeform 797"/>
            <p:cNvSpPr>
              <a:spLocks noEditPoints="1"/>
            </p:cNvSpPr>
            <p:nvPr/>
          </p:nvSpPr>
          <p:spPr bwMode="auto">
            <a:xfrm>
              <a:off x="3227" y="1826"/>
              <a:ext cx="143" cy="26"/>
            </a:xfrm>
            <a:custGeom>
              <a:avLst/>
              <a:gdLst>
                <a:gd name="T0" fmla="*/ 143 w 143"/>
                <a:gd name="T1" fmla="*/ 0 h 26"/>
                <a:gd name="T2" fmla="*/ 143 w 143"/>
                <a:gd name="T3" fmla="*/ 9 h 26"/>
                <a:gd name="T4" fmla="*/ 142 w 143"/>
                <a:gd name="T5" fmla="*/ 10 h 26"/>
                <a:gd name="T6" fmla="*/ 135 w 143"/>
                <a:gd name="T7" fmla="*/ 10 h 26"/>
                <a:gd name="T8" fmla="*/ 134 w 143"/>
                <a:gd name="T9" fmla="*/ 9 h 26"/>
                <a:gd name="T10" fmla="*/ 135 w 143"/>
                <a:gd name="T11" fmla="*/ 9 h 26"/>
                <a:gd name="T12" fmla="*/ 142 w 143"/>
                <a:gd name="T13" fmla="*/ 9 h 26"/>
                <a:gd name="T14" fmla="*/ 142 w 143"/>
                <a:gd name="T15" fmla="*/ 9 h 26"/>
                <a:gd name="T16" fmla="*/ 142 w 143"/>
                <a:gd name="T17" fmla="*/ 0 h 26"/>
                <a:gd name="T18" fmla="*/ 142 w 143"/>
                <a:gd name="T19" fmla="*/ 0 h 26"/>
                <a:gd name="T20" fmla="*/ 143 w 143"/>
                <a:gd name="T21" fmla="*/ 0 h 26"/>
                <a:gd name="T22" fmla="*/ 143 w 143"/>
                <a:gd name="T23" fmla="*/ 0 h 26"/>
                <a:gd name="T24" fmla="*/ 125 w 143"/>
                <a:gd name="T25" fmla="*/ 10 h 26"/>
                <a:gd name="T26" fmla="*/ 110 w 143"/>
                <a:gd name="T27" fmla="*/ 10 h 26"/>
                <a:gd name="T28" fmla="*/ 109 w 143"/>
                <a:gd name="T29" fmla="*/ 9 h 26"/>
                <a:gd name="T30" fmla="*/ 110 w 143"/>
                <a:gd name="T31" fmla="*/ 9 h 26"/>
                <a:gd name="T32" fmla="*/ 125 w 143"/>
                <a:gd name="T33" fmla="*/ 9 h 26"/>
                <a:gd name="T34" fmla="*/ 126 w 143"/>
                <a:gd name="T35" fmla="*/ 9 h 26"/>
                <a:gd name="T36" fmla="*/ 125 w 143"/>
                <a:gd name="T37" fmla="*/ 10 h 26"/>
                <a:gd name="T38" fmla="*/ 125 w 143"/>
                <a:gd name="T39" fmla="*/ 10 h 26"/>
                <a:gd name="T40" fmla="*/ 100 w 143"/>
                <a:gd name="T41" fmla="*/ 10 h 26"/>
                <a:gd name="T42" fmla="*/ 85 w 143"/>
                <a:gd name="T43" fmla="*/ 10 h 26"/>
                <a:gd name="T44" fmla="*/ 84 w 143"/>
                <a:gd name="T45" fmla="*/ 9 h 26"/>
                <a:gd name="T46" fmla="*/ 85 w 143"/>
                <a:gd name="T47" fmla="*/ 9 h 26"/>
                <a:gd name="T48" fmla="*/ 100 w 143"/>
                <a:gd name="T49" fmla="*/ 9 h 26"/>
                <a:gd name="T50" fmla="*/ 101 w 143"/>
                <a:gd name="T51" fmla="*/ 9 h 26"/>
                <a:gd name="T52" fmla="*/ 100 w 143"/>
                <a:gd name="T53" fmla="*/ 10 h 26"/>
                <a:gd name="T54" fmla="*/ 100 w 143"/>
                <a:gd name="T55" fmla="*/ 10 h 26"/>
                <a:gd name="T56" fmla="*/ 75 w 143"/>
                <a:gd name="T57" fmla="*/ 10 h 26"/>
                <a:gd name="T58" fmla="*/ 60 w 143"/>
                <a:gd name="T59" fmla="*/ 10 h 26"/>
                <a:gd name="T60" fmla="*/ 59 w 143"/>
                <a:gd name="T61" fmla="*/ 9 h 26"/>
                <a:gd name="T62" fmla="*/ 60 w 143"/>
                <a:gd name="T63" fmla="*/ 9 h 26"/>
                <a:gd name="T64" fmla="*/ 75 w 143"/>
                <a:gd name="T65" fmla="*/ 9 h 26"/>
                <a:gd name="T66" fmla="*/ 76 w 143"/>
                <a:gd name="T67" fmla="*/ 9 h 26"/>
                <a:gd name="T68" fmla="*/ 75 w 143"/>
                <a:gd name="T69" fmla="*/ 10 h 26"/>
                <a:gd name="T70" fmla="*/ 75 w 143"/>
                <a:gd name="T71" fmla="*/ 10 h 26"/>
                <a:gd name="T72" fmla="*/ 50 w 143"/>
                <a:gd name="T73" fmla="*/ 10 h 26"/>
                <a:gd name="T74" fmla="*/ 35 w 143"/>
                <a:gd name="T75" fmla="*/ 10 h 26"/>
                <a:gd name="T76" fmla="*/ 34 w 143"/>
                <a:gd name="T77" fmla="*/ 9 h 26"/>
                <a:gd name="T78" fmla="*/ 35 w 143"/>
                <a:gd name="T79" fmla="*/ 9 h 26"/>
                <a:gd name="T80" fmla="*/ 50 w 143"/>
                <a:gd name="T81" fmla="*/ 9 h 26"/>
                <a:gd name="T82" fmla="*/ 51 w 143"/>
                <a:gd name="T83" fmla="*/ 9 h 26"/>
                <a:gd name="T84" fmla="*/ 50 w 143"/>
                <a:gd name="T85" fmla="*/ 10 h 26"/>
                <a:gd name="T86" fmla="*/ 50 w 143"/>
                <a:gd name="T87" fmla="*/ 10 h 26"/>
                <a:gd name="T88" fmla="*/ 25 w 143"/>
                <a:gd name="T89" fmla="*/ 10 h 26"/>
                <a:gd name="T90" fmla="*/ 9 w 143"/>
                <a:gd name="T91" fmla="*/ 10 h 26"/>
                <a:gd name="T92" fmla="*/ 9 w 143"/>
                <a:gd name="T93" fmla="*/ 9 h 26"/>
                <a:gd name="T94" fmla="*/ 9 w 143"/>
                <a:gd name="T95" fmla="*/ 9 h 26"/>
                <a:gd name="T96" fmla="*/ 25 w 143"/>
                <a:gd name="T97" fmla="*/ 9 h 26"/>
                <a:gd name="T98" fmla="*/ 26 w 143"/>
                <a:gd name="T99" fmla="*/ 9 h 26"/>
                <a:gd name="T100" fmla="*/ 25 w 143"/>
                <a:gd name="T101" fmla="*/ 10 h 26"/>
                <a:gd name="T102" fmla="*/ 25 w 143"/>
                <a:gd name="T103" fmla="*/ 10 h 26"/>
                <a:gd name="T104" fmla="*/ 0 w 143"/>
                <a:gd name="T105" fmla="*/ 10 h 26"/>
                <a:gd name="T106" fmla="*/ 0 w 143"/>
                <a:gd name="T107" fmla="*/ 25 h 26"/>
                <a:gd name="T108" fmla="*/ 0 w 143"/>
                <a:gd name="T109" fmla="*/ 26 h 26"/>
                <a:gd name="T110" fmla="*/ 0 w 143"/>
                <a:gd name="T111" fmla="*/ 25 h 26"/>
                <a:gd name="T112" fmla="*/ 0 w 143"/>
                <a:gd name="T113" fmla="*/ 10 h 26"/>
                <a:gd name="T114" fmla="*/ 0 w 143"/>
                <a:gd name="T115" fmla="*/ 9 h 26"/>
                <a:gd name="T116" fmla="*/ 0 w 143"/>
                <a:gd name="T117" fmla="*/ 10 h 26"/>
                <a:gd name="T118" fmla="*/ 0 w 143"/>
                <a:gd name="T119" fmla="*/ 10 h 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3"/>
                <a:gd name="T181" fmla="*/ 0 h 26"/>
                <a:gd name="T182" fmla="*/ 143 w 143"/>
                <a:gd name="T183" fmla="*/ 26 h 2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3" h="26">
                  <a:moveTo>
                    <a:pt x="143" y="0"/>
                  </a:moveTo>
                  <a:lnTo>
                    <a:pt x="143" y="9"/>
                  </a:lnTo>
                  <a:lnTo>
                    <a:pt x="142" y="10"/>
                  </a:lnTo>
                  <a:lnTo>
                    <a:pt x="135" y="10"/>
                  </a:lnTo>
                  <a:lnTo>
                    <a:pt x="134" y="9"/>
                  </a:lnTo>
                  <a:lnTo>
                    <a:pt x="135" y="9"/>
                  </a:lnTo>
                  <a:lnTo>
                    <a:pt x="142" y="9"/>
                  </a:lnTo>
                  <a:lnTo>
                    <a:pt x="142" y="0"/>
                  </a:lnTo>
                  <a:lnTo>
                    <a:pt x="143" y="0"/>
                  </a:lnTo>
                  <a:close/>
                  <a:moveTo>
                    <a:pt x="125" y="10"/>
                  </a:moveTo>
                  <a:lnTo>
                    <a:pt x="110" y="10"/>
                  </a:lnTo>
                  <a:lnTo>
                    <a:pt x="109" y="9"/>
                  </a:lnTo>
                  <a:lnTo>
                    <a:pt x="110" y="9"/>
                  </a:lnTo>
                  <a:lnTo>
                    <a:pt x="125" y="9"/>
                  </a:lnTo>
                  <a:lnTo>
                    <a:pt x="126" y="9"/>
                  </a:lnTo>
                  <a:lnTo>
                    <a:pt x="125" y="10"/>
                  </a:lnTo>
                  <a:close/>
                  <a:moveTo>
                    <a:pt x="100" y="10"/>
                  </a:moveTo>
                  <a:lnTo>
                    <a:pt x="85" y="10"/>
                  </a:lnTo>
                  <a:lnTo>
                    <a:pt x="84" y="9"/>
                  </a:lnTo>
                  <a:lnTo>
                    <a:pt x="85" y="9"/>
                  </a:lnTo>
                  <a:lnTo>
                    <a:pt x="100" y="9"/>
                  </a:lnTo>
                  <a:lnTo>
                    <a:pt x="101" y="9"/>
                  </a:lnTo>
                  <a:lnTo>
                    <a:pt x="100" y="10"/>
                  </a:lnTo>
                  <a:close/>
                  <a:moveTo>
                    <a:pt x="75" y="10"/>
                  </a:moveTo>
                  <a:lnTo>
                    <a:pt x="60" y="10"/>
                  </a:lnTo>
                  <a:lnTo>
                    <a:pt x="59" y="9"/>
                  </a:lnTo>
                  <a:lnTo>
                    <a:pt x="60" y="9"/>
                  </a:lnTo>
                  <a:lnTo>
                    <a:pt x="75" y="9"/>
                  </a:lnTo>
                  <a:lnTo>
                    <a:pt x="76" y="9"/>
                  </a:lnTo>
                  <a:lnTo>
                    <a:pt x="75" y="10"/>
                  </a:lnTo>
                  <a:close/>
                  <a:moveTo>
                    <a:pt x="50" y="10"/>
                  </a:moveTo>
                  <a:lnTo>
                    <a:pt x="35" y="10"/>
                  </a:lnTo>
                  <a:lnTo>
                    <a:pt x="34" y="9"/>
                  </a:lnTo>
                  <a:lnTo>
                    <a:pt x="35" y="9"/>
                  </a:lnTo>
                  <a:lnTo>
                    <a:pt x="50" y="9"/>
                  </a:lnTo>
                  <a:lnTo>
                    <a:pt x="51" y="9"/>
                  </a:lnTo>
                  <a:lnTo>
                    <a:pt x="50" y="10"/>
                  </a:lnTo>
                  <a:close/>
                  <a:moveTo>
                    <a:pt x="25" y="10"/>
                  </a:moveTo>
                  <a:lnTo>
                    <a:pt x="9" y="10"/>
                  </a:lnTo>
                  <a:lnTo>
                    <a:pt x="9" y="9"/>
                  </a:lnTo>
                  <a:lnTo>
                    <a:pt x="25" y="9"/>
                  </a:lnTo>
                  <a:lnTo>
                    <a:pt x="26" y="9"/>
                  </a:lnTo>
                  <a:lnTo>
                    <a:pt x="25" y="10"/>
                  </a:lnTo>
                  <a:close/>
                  <a:moveTo>
                    <a:pt x="0" y="10"/>
                  </a:moveTo>
                  <a:lnTo>
                    <a:pt x="0" y="25"/>
                  </a:lnTo>
                  <a:lnTo>
                    <a:pt x="0" y="26"/>
                  </a:lnTo>
                  <a:lnTo>
                    <a:pt x="0" y="25"/>
                  </a:lnTo>
                  <a:lnTo>
                    <a:pt x="0" y="10"/>
                  </a:lnTo>
                  <a:lnTo>
                    <a:pt x="0" y="9"/>
                  </a:lnTo>
                  <a:lnTo>
                    <a:pt x="0" y="10"/>
                  </a:lnTo>
                  <a:close/>
                </a:path>
              </a:pathLst>
            </a:custGeom>
            <a:solidFill>
              <a:srgbClr val="000000"/>
            </a:solidFill>
            <a:ln w="9525">
              <a:noFill/>
              <a:round/>
              <a:headEnd/>
              <a:tailEnd/>
            </a:ln>
          </p:spPr>
          <p:txBody>
            <a:bodyPr/>
            <a:lstStyle/>
            <a:p>
              <a:endParaRPr lang="en-US"/>
            </a:p>
          </p:txBody>
        </p:sp>
        <p:sp>
          <p:nvSpPr>
            <p:cNvPr id="801" name="Freeform 798"/>
            <p:cNvSpPr>
              <a:spLocks/>
            </p:cNvSpPr>
            <p:nvPr/>
          </p:nvSpPr>
          <p:spPr bwMode="auto">
            <a:xfrm>
              <a:off x="3361" y="1826"/>
              <a:ext cx="9" cy="10"/>
            </a:xfrm>
            <a:custGeom>
              <a:avLst/>
              <a:gdLst>
                <a:gd name="T0" fmla="*/ 9 w 9"/>
                <a:gd name="T1" fmla="*/ 0 h 10"/>
                <a:gd name="T2" fmla="*/ 9 w 9"/>
                <a:gd name="T3" fmla="*/ 9 h 10"/>
                <a:gd name="T4" fmla="*/ 8 w 9"/>
                <a:gd name="T5" fmla="*/ 10 h 10"/>
                <a:gd name="T6" fmla="*/ 1 w 9"/>
                <a:gd name="T7" fmla="*/ 10 h 10"/>
                <a:gd name="T8" fmla="*/ 0 w 9"/>
                <a:gd name="T9" fmla="*/ 9 h 10"/>
                <a:gd name="T10" fmla="*/ 1 w 9"/>
                <a:gd name="T11" fmla="*/ 9 h 10"/>
                <a:gd name="T12" fmla="*/ 8 w 9"/>
                <a:gd name="T13" fmla="*/ 9 h 10"/>
                <a:gd name="T14" fmla="*/ 8 w 9"/>
                <a:gd name="T15" fmla="*/ 9 h 10"/>
                <a:gd name="T16" fmla="*/ 8 w 9"/>
                <a:gd name="T17" fmla="*/ 0 h 10"/>
                <a:gd name="T18" fmla="*/ 8 w 9"/>
                <a:gd name="T19" fmla="*/ 0 h 10"/>
                <a:gd name="T20" fmla="*/ 9 w 9"/>
                <a:gd name="T21" fmla="*/ 0 h 10"/>
                <a:gd name="T22" fmla="*/ 9 w 9"/>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0"/>
                <a:gd name="T38" fmla="*/ 9 w 9"/>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0">
                  <a:moveTo>
                    <a:pt x="9" y="0"/>
                  </a:moveTo>
                  <a:lnTo>
                    <a:pt x="9" y="9"/>
                  </a:lnTo>
                  <a:lnTo>
                    <a:pt x="8" y="10"/>
                  </a:lnTo>
                  <a:lnTo>
                    <a:pt x="1" y="10"/>
                  </a:lnTo>
                  <a:lnTo>
                    <a:pt x="0" y="9"/>
                  </a:lnTo>
                  <a:lnTo>
                    <a:pt x="1" y="9"/>
                  </a:lnTo>
                  <a:lnTo>
                    <a:pt x="8" y="9"/>
                  </a:lnTo>
                  <a:lnTo>
                    <a:pt x="8" y="0"/>
                  </a:lnTo>
                  <a:lnTo>
                    <a:pt x="9" y="0"/>
                  </a:lnTo>
                </a:path>
              </a:pathLst>
            </a:custGeom>
            <a:noFill/>
            <a:ln w="1588">
              <a:solidFill>
                <a:srgbClr val="000000"/>
              </a:solidFill>
              <a:round/>
              <a:headEnd/>
              <a:tailEnd/>
            </a:ln>
          </p:spPr>
          <p:txBody>
            <a:bodyPr/>
            <a:lstStyle/>
            <a:p>
              <a:endParaRPr lang="en-US"/>
            </a:p>
          </p:txBody>
        </p:sp>
        <p:sp>
          <p:nvSpPr>
            <p:cNvPr id="802" name="Freeform 799"/>
            <p:cNvSpPr>
              <a:spLocks/>
            </p:cNvSpPr>
            <p:nvPr/>
          </p:nvSpPr>
          <p:spPr bwMode="auto">
            <a:xfrm>
              <a:off x="3336" y="1835"/>
              <a:ext cx="17" cy="1"/>
            </a:xfrm>
            <a:custGeom>
              <a:avLst/>
              <a:gdLst>
                <a:gd name="T0" fmla="*/ 16 w 17"/>
                <a:gd name="T1" fmla="*/ 1 h 1"/>
                <a:gd name="T2" fmla="*/ 1 w 17"/>
                <a:gd name="T3" fmla="*/ 1 h 1"/>
                <a:gd name="T4" fmla="*/ 0 w 17"/>
                <a:gd name="T5" fmla="*/ 0 h 1"/>
                <a:gd name="T6" fmla="*/ 1 w 17"/>
                <a:gd name="T7" fmla="*/ 0 h 1"/>
                <a:gd name="T8" fmla="*/ 16 w 17"/>
                <a:gd name="T9" fmla="*/ 0 h 1"/>
                <a:gd name="T10" fmla="*/ 17 w 17"/>
                <a:gd name="T11" fmla="*/ 0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0"/>
                  </a:lnTo>
                  <a:lnTo>
                    <a:pt x="1" y="0"/>
                  </a:lnTo>
                  <a:lnTo>
                    <a:pt x="16" y="0"/>
                  </a:lnTo>
                  <a:lnTo>
                    <a:pt x="17" y="0"/>
                  </a:lnTo>
                  <a:lnTo>
                    <a:pt x="16" y="1"/>
                  </a:lnTo>
                </a:path>
              </a:pathLst>
            </a:custGeom>
            <a:noFill/>
            <a:ln w="1588">
              <a:solidFill>
                <a:srgbClr val="000000"/>
              </a:solidFill>
              <a:round/>
              <a:headEnd/>
              <a:tailEnd/>
            </a:ln>
          </p:spPr>
          <p:txBody>
            <a:bodyPr/>
            <a:lstStyle/>
            <a:p>
              <a:endParaRPr lang="en-US"/>
            </a:p>
          </p:txBody>
        </p:sp>
        <p:sp>
          <p:nvSpPr>
            <p:cNvPr id="803" name="Freeform 800"/>
            <p:cNvSpPr>
              <a:spLocks/>
            </p:cNvSpPr>
            <p:nvPr/>
          </p:nvSpPr>
          <p:spPr bwMode="auto">
            <a:xfrm>
              <a:off x="3311" y="1835"/>
              <a:ext cx="17" cy="1"/>
            </a:xfrm>
            <a:custGeom>
              <a:avLst/>
              <a:gdLst>
                <a:gd name="T0" fmla="*/ 16 w 17"/>
                <a:gd name="T1" fmla="*/ 1 h 1"/>
                <a:gd name="T2" fmla="*/ 1 w 17"/>
                <a:gd name="T3" fmla="*/ 1 h 1"/>
                <a:gd name="T4" fmla="*/ 0 w 17"/>
                <a:gd name="T5" fmla="*/ 0 h 1"/>
                <a:gd name="T6" fmla="*/ 1 w 17"/>
                <a:gd name="T7" fmla="*/ 0 h 1"/>
                <a:gd name="T8" fmla="*/ 16 w 17"/>
                <a:gd name="T9" fmla="*/ 0 h 1"/>
                <a:gd name="T10" fmla="*/ 17 w 17"/>
                <a:gd name="T11" fmla="*/ 0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0"/>
                  </a:lnTo>
                  <a:lnTo>
                    <a:pt x="1" y="0"/>
                  </a:lnTo>
                  <a:lnTo>
                    <a:pt x="16" y="0"/>
                  </a:lnTo>
                  <a:lnTo>
                    <a:pt x="17" y="0"/>
                  </a:lnTo>
                  <a:lnTo>
                    <a:pt x="16" y="1"/>
                  </a:lnTo>
                </a:path>
              </a:pathLst>
            </a:custGeom>
            <a:noFill/>
            <a:ln w="1588">
              <a:solidFill>
                <a:srgbClr val="000000"/>
              </a:solidFill>
              <a:round/>
              <a:headEnd/>
              <a:tailEnd/>
            </a:ln>
          </p:spPr>
          <p:txBody>
            <a:bodyPr/>
            <a:lstStyle/>
            <a:p>
              <a:endParaRPr lang="en-US"/>
            </a:p>
          </p:txBody>
        </p:sp>
        <p:sp>
          <p:nvSpPr>
            <p:cNvPr id="804" name="Freeform 801"/>
            <p:cNvSpPr>
              <a:spLocks/>
            </p:cNvSpPr>
            <p:nvPr/>
          </p:nvSpPr>
          <p:spPr bwMode="auto">
            <a:xfrm>
              <a:off x="3286" y="1835"/>
              <a:ext cx="17" cy="1"/>
            </a:xfrm>
            <a:custGeom>
              <a:avLst/>
              <a:gdLst>
                <a:gd name="T0" fmla="*/ 16 w 17"/>
                <a:gd name="T1" fmla="*/ 1 h 1"/>
                <a:gd name="T2" fmla="*/ 1 w 17"/>
                <a:gd name="T3" fmla="*/ 1 h 1"/>
                <a:gd name="T4" fmla="*/ 0 w 17"/>
                <a:gd name="T5" fmla="*/ 0 h 1"/>
                <a:gd name="T6" fmla="*/ 1 w 17"/>
                <a:gd name="T7" fmla="*/ 0 h 1"/>
                <a:gd name="T8" fmla="*/ 16 w 17"/>
                <a:gd name="T9" fmla="*/ 0 h 1"/>
                <a:gd name="T10" fmla="*/ 17 w 17"/>
                <a:gd name="T11" fmla="*/ 0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0"/>
                  </a:lnTo>
                  <a:lnTo>
                    <a:pt x="1" y="0"/>
                  </a:lnTo>
                  <a:lnTo>
                    <a:pt x="16" y="0"/>
                  </a:lnTo>
                  <a:lnTo>
                    <a:pt x="17" y="0"/>
                  </a:lnTo>
                  <a:lnTo>
                    <a:pt x="16" y="1"/>
                  </a:lnTo>
                </a:path>
              </a:pathLst>
            </a:custGeom>
            <a:noFill/>
            <a:ln w="1588">
              <a:solidFill>
                <a:srgbClr val="000000"/>
              </a:solidFill>
              <a:round/>
              <a:headEnd/>
              <a:tailEnd/>
            </a:ln>
          </p:spPr>
          <p:txBody>
            <a:bodyPr/>
            <a:lstStyle/>
            <a:p>
              <a:endParaRPr lang="en-US"/>
            </a:p>
          </p:txBody>
        </p:sp>
        <p:sp>
          <p:nvSpPr>
            <p:cNvPr id="805" name="Freeform 802"/>
            <p:cNvSpPr>
              <a:spLocks/>
            </p:cNvSpPr>
            <p:nvPr/>
          </p:nvSpPr>
          <p:spPr bwMode="auto">
            <a:xfrm>
              <a:off x="3261" y="1835"/>
              <a:ext cx="17" cy="1"/>
            </a:xfrm>
            <a:custGeom>
              <a:avLst/>
              <a:gdLst>
                <a:gd name="T0" fmla="*/ 16 w 17"/>
                <a:gd name="T1" fmla="*/ 1 h 1"/>
                <a:gd name="T2" fmla="*/ 1 w 17"/>
                <a:gd name="T3" fmla="*/ 1 h 1"/>
                <a:gd name="T4" fmla="*/ 0 w 17"/>
                <a:gd name="T5" fmla="*/ 0 h 1"/>
                <a:gd name="T6" fmla="*/ 1 w 17"/>
                <a:gd name="T7" fmla="*/ 0 h 1"/>
                <a:gd name="T8" fmla="*/ 16 w 17"/>
                <a:gd name="T9" fmla="*/ 0 h 1"/>
                <a:gd name="T10" fmla="*/ 17 w 17"/>
                <a:gd name="T11" fmla="*/ 0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0"/>
                  </a:lnTo>
                  <a:lnTo>
                    <a:pt x="1" y="0"/>
                  </a:lnTo>
                  <a:lnTo>
                    <a:pt x="16" y="0"/>
                  </a:lnTo>
                  <a:lnTo>
                    <a:pt x="17" y="0"/>
                  </a:lnTo>
                  <a:lnTo>
                    <a:pt x="16" y="1"/>
                  </a:lnTo>
                </a:path>
              </a:pathLst>
            </a:custGeom>
            <a:noFill/>
            <a:ln w="1588">
              <a:solidFill>
                <a:srgbClr val="000000"/>
              </a:solidFill>
              <a:round/>
              <a:headEnd/>
              <a:tailEnd/>
            </a:ln>
          </p:spPr>
          <p:txBody>
            <a:bodyPr/>
            <a:lstStyle/>
            <a:p>
              <a:endParaRPr lang="en-US"/>
            </a:p>
          </p:txBody>
        </p:sp>
        <p:sp>
          <p:nvSpPr>
            <p:cNvPr id="806" name="Freeform 803"/>
            <p:cNvSpPr>
              <a:spLocks/>
            </p:cNvSpPr>
            <p:nvPr/>
          </p:nvSpPr>
          <p:spPr bwMode="auto">
            <a:xfrm>
              <a:off x="3236" y="1835"/>
              <a:ext cx="17" cy="1"/>
            </a:xfrm>
            <a:custGeom>
              <a:avLst/>
              <a:gdLst>
                <a:gd name="T0" fmla="*/ 16 w 17"/>
                <a:gd name="T1" fmla="*/ 1 h 1"/>
                <a:gd name="T2" fmla="*/ 0 w 17"/>
                <a:gd name="T3" fmla="*/ 1 h 1"/>
                <a:gd name="T4" fmla="*/ 0 w 17"/>
                <a:gd name="T5" fmla="*/ 0 h 1"/>
                <a:gd name="T6" fmla="*/ 0 w 17"/>
                <a:gd name="T7" fmla="*/ 0 h 1"/>
                <a:gd name="T8" fmla="*/ 16 w 17"/>
                <a:gd name="T9" fmla="*/ 0 h 1"/>
                <a:gd name="T10" fmla="*/ 17 w 17"/>
                <a:gd name="T11" fmla="*/ 0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0" y="1"/>
                  </a:lnTo>
                  <a:lnTo>
                    <a:pt x="0" y="0"/>
                  </a:lnTo>
                  <a:lnTo>
                    <a:pt x="16" y="0"/>
                  </a:lnTo>
                  <a:lnTo>
                    <a:pt x="17" y="0"/>
                  </a:lnTo>
                  <a:lnTo>
                    <a:pt x="16" y="1"/>
                  </a:lnTo>
                </a:path>
              </a:pathLst>
            </a:custGeom>
            <a:noFill/>
            <a:ln w="1588">
              <a:solidFill>
                <a:srgbClr val="000000"/>
              </a:solidFill>
              <a:round/>
              <a:headEnd/>
              <a:tailEnd/>
            </a:ln>
          </p:spPr>
          <p:txBody>
            <a:bodyPr/>
            <a:lstStyle/>
            <a:p>
              <a:endParaRPr lang="en-US"/>
            </a:p>
          </p:txBody>
        </p:sp>
        <p:sp>
          <p:nvSpPr>
            <p:cNvPr id="807" name="Freeform 804"/>
            <p:cNvSpPr>
              <a:spLocks/>
            </p:cNvSpPr>
            <p:nvPr/>
          </p:nvSpPr>
          <p:spPr bwMode="auto">
            <a:xfrm>
              <a:off x="3227" y="1835"/>
              <a:ext cx="0" cy="17"/>
            </a:xfrm>
            <a:custGeom>
              <a:avLst/>
              <a:gdLst>
                <a:gd name="T0" fmla="*/ 1 h 17"/>
                <a:gd name="T1" fmla="*/ 16 h 17"/>
                <a:gd name="T2" fmla="*/ 17 h 17"/>
                <a:gd name="T3" fmla="*/ 16 h 17"/>
                <a:gd name="T4" fmla="*/ 1 h 17"/>
                <a:gd name="T5" fmla="*/ 0 h 17"/>
                <a:gd name="T6" fmla="*/ 1 h 17"/>
                <a:gd name="T7" fmla="*/ 1 h 17"/>
                <a:gd name="T8" fmla="*/ 0 60000 65536"/>
                <a:gd name="T9" fmla="*/ 0 60000 65536"/>
                <a:gd name="T10" fmla="*/ 0 60000 65536"/>
                <a:gd name="T11" fmla="*/ 0 60000 65536"/>
                <a:gd name="T12" fmla="*/ 0 60000 65536"/>
                <a:gd name="T13" fmla="*/ 0 60000 65536"/>
                <a:gd name="T14" fmla="*/ 0 60000 65536"/>
                <a:gd name="T15" fmla="*/ 0 60000 65536"/>
                <a:gd name="T16" fmla="*/ 0 h 17"/>
                <a:gd name="T17" fmla="*/ 17 h 17"/>
              </a:gdLst>
              <a:ahLst/>
              <a:cxnLst>
                <a:cxn ang="T8">
                  <a:pos x="0" y="T0"/>
                </a:cxn>
                <a:cxn ang="T9">
                  <a:pos x="0" y="T1"/>
                </a:cxn>
                <a:cxn ang="T10">
                  <a:pos x="0" y="T2"/>
                </a:cxn>
                <a:cxn ang="T11">
                  <a:pos x="0" y="T3"/>
                </a:cxn>
                <a:cxn ang="T12">
                  <a:pos x="0" y="T4"/>
                </a:cxn>
                <a:cxn ang="T13">
                  <a:pos x="0" y="T5"/>
                </a:cxn>
                <a:cxn ang="T14">
                  <a:pos x="0" y="T6"/>
                </a:cxn>
                <a:cxn ang="T15">
                  <a:pos x="0" y="T7"/>
                </a:cxn>
              </a:cxnLst>
              <a:rect l="0" t="T16" r="0" b="T17"/>
              <a:pathLst>
                <a:path h="17">
                  <a:moveTo>
                    <a:pt x="0" y="1"/>
                  </a:moveTo>
                  <a:lnTo>
                    <a:pt x="0" y="16"/>
                  </a:lnTo>
                  <a:lnTo>
                    <a:pt x="0" y="17"/>
                  </a:lnTo>
                  <a:lnTo>
                    <a:pt x="0" y="16"/>
                  </a:lnTo>
                  <a:lnTo>
                    <a:pt x="0" y="1"/>
                  </a:lnTo>
                  <a:lnTo>
                    <a:pt x="0" y="0"/>
                  </a:lnTo>
                  <a:lnTo>
                    <a:pt x="0" y="1"/>
                  </a:lnTo>
                </a:path>
              </a:pathLst>
            </a:custGeom>
            <a:noFill/>
            <a:ln w="1588">
              <a:solidFill>
                <a:srgbClr val="000000"/>
              </a:solidFill>
              <a:round/>
              <a:headEnd/>
              <a:tailEnd/>
            </a:ln>
          </p:spPr>
          <p:txBody>
            <a:bodyPr/>
            <a:lstStyle/>
            <a:p>
              <a:endParaRPr lang="en-US"/>
            </a:p>
          </p:txBody>
        </p:sp>
        <p:sp>
          <p:nvSpPr>
            <p:cNvPr id="808" name="Freeform 805"/>
            <p:cNvSpPr>
              <a:spLocks/>
            </p:cNvSpPr>
            <p:nvPr/>
          </p:nvSpPr>
          <p:spPr bwMode="auto">
            <a:xfrm>
              <a:off x="3223" y="1843"/>
              <a:ext cx="8" cy="12"/>
            </a:xfrm>
            <a:custGeom>
              <a:avLst/>
              <a:gdLst>
                <a:gd name="T0" fmla="*/ 0 w 8"/>
                <a:gd name="T1" fmla="*/ 0 h 12"/>
                <a:gd name="T2" fmla="*/ 4 w 8"/>
                <a:gd name="T3" fmla="*/ 12 h 12"/>
                <a:gd name="T4" fmla="*/ 8 w 8"/>
                <a:gd name="T5" fmla="*/ 0 h 12"/>
                <a:gd name="T6" fmla="*/ 0 60000 65536"/>
                <a:gd name="T7" fmla="*/ 0 60000 65536"/>
                <a:gd name="T8" fmla="*/ 0 60000 65536"/>
                <a:gd name="T9" fmla="*/ 0 w 8"/>
                <a:gd name="T10" fmla="*/ 0 h 12"/>
                <a:gd name="T11" fmla="*/ 8 w 8"/>
                <a:gd name="T12" fmla="*/ 12 h 12"/>
              </a:gdLst>
              <a:ahLst/>
              <a:cxnLst>
                <a:cxn ang="T6">
                  <a:pos x="T0" y="T1"/>
                </a:cxn>
                <a:cxn ang="T7">
                  <a:pos x="T2" y="T3"/>
                </a:cxn>
                <a:cxn ang="T8">
                  <a:pos x="T4" y="T5"/>
                </a:cxn>
              </a:cxnLst>
              <a:rect l="T9" t="T10" r="T11" b="T12"/>
              <a:pathLst>
                <a:path w="8" h="12">
                  <a:moveTo>
                    <a:pt x="0" y="0"/>
                  </a:moveTo>
                  <a:lnTo>
                    <a:pt x="4" y="12"/>
                  </a:lnTo>
                  <a:lnTo>
                    <a:pt x="8" y="0"/>
                  </a:lnTo>
                </a:path>
              </a:pathLst>
            </a:custGeom>
            <a:noFill/>
            <a:ln w="0">
              <a:solidFill>
                <a:srgbClr val="000000"/>
              </a:solidFill>
              <a:round/>
              <a:headEnd/>
              <a:tailEnd/>
            </a:ln>
          </p:spPr>
          <p:txBody>
            <a:bodyPr/>
            <a:lstStyle/>
            <a:p>
              <a:endParaRPr lang="en-US"/>
            </a:p>
          </p:txBody>
        </p:sp>
        <p:sp>
          <p:nvSpPr>
            <p:cNvPr id="809" name="Freeform 806"/>
            <p:cNvSpPr>
              <a:spLocks/>
            </p:cNvSpPr>
            <p:nvPr/>
          </p:nvSpPr>
          <p:spPr bwMode="auto">
            <a:xfrm>
              <a:off x="3323" y="1775"/>
              <a:ext cx="92" cy="51"/>
            </a:xfrm>
            <a:custGeom>
              <a:avLst/>
              <a:gdLst>
                <a:gd name="T0" fmla="*/ 0 w 92"/>
                <a:gd name="T1" fmla="*/ 38 h 51"/>
                <a:gd name="T2" fmla="*/ 1 w 92"/>
                <a:gd name="T3" fmla="*/ 44 h 51"/>
                <a:gd name="T4" fmla="*/ 4 w 92"/>
                <a:gd name="T5" fmla="*/ 48 h 51"/>
                <a:gd name="T6" fmla="*/ 8 w 92"/>
                <a:gd name="T7" fmla="*/ 50 h 51"/>
                <a:gd name="T8" fmla="*/ 13 w 92"/>
                <a:gd name="T9" fmla="*/ 51 h 51"/>
                <a:gd name="T10" fmla="*/ 79 w 92"/>
                <a:gd name="T11" fmla="*/ 51 h 51"/>
                <a:gd name="T12" fmla="*/ 84 w 92"/>
                <a:gd name="T13" fmla="*/ 50 h 51"/>
                <a:gd name="T14" fmla="*/ 88 w 92"/>
                <a:gd name="T15" fmla="*/ 48 h 51"/>
                <a:gd name="T16" fmla="*/ 91 w 92"/>
                <a:gd name="T17" fmla="*/ 44 h 51"/>
                <a:gd name="T18" fmla="*/ 92 w 92"/>
                <a:gd name="T19" fmla="*/ 38 h 51"/>
                <a:gd name="T20" fmla="*/ 92 w 92"/>
                <a:gd name="T21" fmla="*/ 38 h 51"/>
                <a:gd name="T22" fmla="*/ 92 w 92"/>
                <a:gd name="T23" fmla="*/ 13 h 51"/>
                <a:gd name="T24" fmla="*/ 91 w 92"/>
                <a:gd name="T25" fmla="*/ 7 h 51"/>
                <a:gd name="T26" fmla="*/ 88 w 92"/>
                <a:gd name="T27" fmla="*/ 3 h 51"/>
                <a:gd name="T28" fmla="*/ 84 w 92"/>
                <a:gd name="T29" fmla="*/ 1 h 51"/>
                <a:gd name="T30" fmla="*/ 79 w 92"/>
                <a:gd name="T31" fmla="*/ 0 h 51"/>
                <a:gd name="T32" fmla="*/ 13 w 92"/>
                <a:gd name="T33" fmla="*/ 0 h 51"/>
                <a:gd name="T34" fmla="*/ 8 w 92"/>
                <a:gd name="T35" fmla="*/ 1 h 51"/>
                <a:gd name="T36" fmla="*/ 4 w 92"/>
                <a:gd name="T37" fmla="*/ 3 h 51"/>
                <a:gd name="T38" fmla="*/ 1 w 92"/>
                <a:gd name="T39" fmla="*/ 7 h 51"/>
                <a:gd name="T40" fmla="*/ 0 w 92"/>
                <a:gd name="T41" fmla="*/ 13 h 51"/>
                <a:gd name="T42" fmla="*/ 0 w 92"/>
                <a:gd name="T43" fmla="*/ 38 h 51"/>
                <a:gd name="T44" fmla="*/ 0 w 92"/>
                <a:gd name="T45" fmla="*/ 38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2"/>
                <a:gd name="T70" fmla="*/ 0 h 51"/>
                <a:gd name="T71" fmla="*/ 92 w 92"/>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2" h="51">
                  <a:moveTo>
                    <a:pt x="0" y="38"/>
                  </a:moveTo>
                  <a:lnTo>
                    <a:pt x="1" y="44"/>
                  </a:lnTo>
                  <a:lnTo>
                    <a:pt x="4" y="48"/>
                  </a:lnTo>
                  <a:lnTo>
                    <a:pt x="8" y="50"/>
                  </a:lnTo>
                  <a:lnTo>
                    <a:pt x="13" y="51"/>
                  </a:lnTo>
                  <a:lnTo>
                    <a:pt x="79" y="51"/>
                  </a:lnTo>
                  <a:lnTo>
                    <a:pt x="84" y="50"/>
                  </a:lnTo>
                  <a:lnTo>
                    <a:pt x="88" y="48"/>
                  </a:lnTo>
                  <a:lnTo>
                    <a:pt x="91" y="44"/>
                  </a:lnTo>
                  <a:lnTo>
                    <a:pt x="92" y="38"/>
                  </a:lnTo>
                  <a:lnTo>
                    <a:pt x="92" y="13"/>
                  </a:lnTo>
                  <a:lnTo>
                    <a:pt x="91" y="7"/>
                  </a:lnTo>
                  <a:lnTo>
                    <a:pt x="88" y="3"/>
                  </a:lnTo>
                  <a:lnTo>
                    <a:pt x="84" y="1"/>
                  </a:lnTo>
                  <a:lnTo>
                    <a:pt x="79" y="0"/>
                  </a:lnTo>
                  <a:lnTo>
                    <a:pt x="13" y="0"/>
                  </a:lnTo>
                  <a:lnTo>
                    <a:pt x="8" y="1"/>
                  </a:lnTo>
                  <a:lnTo>
                    <a:pt x="4" y="3"/>
                  </a:lnTo>
                  <a:lnTo>
                    <a:pt x="1" y="7"/>
                  </a:lnTo>
                  <a:lnTo>
                    <a:pt x="0" y="13"/>
                  </a:lnTo>
                  <a:lnTo>
                    <a:pt x="0" y="38"/>
                  </a:lnTo>
                  <a:close/>
                </a:path>
              </a:pathLst>
            </a:custGeom>
            <a:solidFill>
              <a:srgbClr val="FFFFFF"/>
            </a:solidFill>
            <a:ln w="9525">
              <a:noFill/>
              <a:round/>
              <a:headEnd/>
              <a:tailEnd/>
            </a:ln>
          </p:spPr>
          <p:txBody>
            <a:bodyPr/>
            <a:lstStyle/>
            <a:p>
              <a:endParaRPr lang="en-US"/>
            </a:p>
          </p:txBody>
        </p:sp>
        <p:sp>
          <p:nvSpPr>
            <p:cNvPr id="810" name="Freeform 807"/>
            <p:cNvSpPr>
              <a:spLocks/>
            </p:cNvSpPr>
            <p:nvPr/>
          </p:nvSpPr>
          <p:spPr bwMode="auto">
            <a:xfrm>
              <a:off x="3323" y="1775"/>
              <a:ext cx="92" cy="51"/>
            </a:xfrm>
            <a:custGeom>
              <a:avLst/>
              <a:gdLst>
                <a:gd name="T0" fmla="*/ 0 w 92"/>
                <a:gd name="T1" fmla="*/ 38 h 51"/>
                <a:gd name="T2" fmla="*/ 1 w 92"/>
                <a:gd name="T3" fmla="*/ 44 h 51"/>
                <a:gd name="T4" fmla="*/ 4 w 92"/>
                <a:gd name="T5" fmla="*/ 48 h 51"/>
                <a:gd name="T6" fmla="*/ 8 w 92"/>
                <a:gd name="T7" fmla="*/ 50 h 51"/>
                <a:gd name="T8" fmla="*/ 13 w 92"/>
                <a:gd name="T9" fmla="*/ 51 h 51"/>
                <a:gd name="T10" fmla="*/ 79 w 92"/>
                <a:gd name="T11" fmla="*/ 51 h 51"/>
                <a:gd name="T12" fmla="*/ 84 w 92"/>
                <a:gd name="T13" fmla="*/ 50 h 51"/>
                <a:gd name="T14" fmla="*/ 88 w 92"/>
                <a:gd name="T15" fmla="*/ 48 h 51"/>
                <a:gd name="T16" fmla="*/ 91 w 92"/>
                <a:gd name="T17" fmla="*/ 44 h 51"/>
                <a:gd name="T18" fmla="*/ 92 w 92"/>
                <a:gd name="T19" fmla="*/ 38 h 51"/>
                <a:gd name="T20" fmla="*/ 92 w 92"/>
                <a:gd name="T21" fmla="*/ 38 h 51"/>
                <a:gd name="T22" fmla="*/ 92 w 92"/>
                <a:gd name="T23" fmla="*/ 13 h 51"/>
                <a:gd name="T24" fmla="*/ 91 w 92"/>
                <a:gd name="T25" fmla="*/ 7 h 51"/>
                <a:gd name="T26" fmla="*/ 88 w 92"/>
                <a:gd name="T27" fmla="*/ 3 h 51"/>
                <a:gd name="T28" fmla="*/ 84 w 92"/>
                <a:gd name="T29" fmla="*/ 1 h 51"/>
                <a:gd name="T30" fmla="*/ 79 w 92"/>
                <a:gd name="T31" fmla="*/ 0 h 51"/>
                <a:gd name="T32" fmla="*/ 13 w 92"/>
                <a:gd name="T33" fmla="*/ 0 h 51"/>
                <a:gd name="T34" fmla="*/ 8 w 92"/>
                <a:gd name="T35" fmla="*/ 1 h 51"/>
                <a:gd name="T36" fmla="*/ 4 w 92"/>
                <a:gd name="T37" fmla="*/ 3 h 51"/>
                <a:gd name="T38" fmla="*/ 1 w 92"/>
                <a:gd name="T39" fmla="*/ 7 h 51"/>
                <a:gd name="T40" fmla="*/ 0 w 92"/>
                <a:gd name="T41" fmla="*/ 13 h 51"/>
                <a:gd name="T42" fmla="*/ 0 w 92"/>
                <a:gd name="T43" fmla="*/ 38 h 51"/>
                <a:gd name="T44" fmla="*/ 0 w 92"/>
                <a:gd name="T45" fmla="*/ 38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2"/>
                <a:gd name="T70" fmla="*/ 0 h 51"/>
                <a:gd name="T71" fmla="*/ 92 w 92"/>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2" h="51">
                  <a:moveTo>
                    <a:pt x="0" y="38"/>
                  </a:moveTo>
                  <a:lnTo>
                    <a:pt x="1" y="44"/>
                  </a:lnTo>
                  <a:lnTo>
                    <a:pt x="4" y="48"/>
                  </a:lnTo>
                  <a:lnTo>
                    <a:pt x="8" y="50"/>
                  </a:lnTo>
                  <a:lnTo>
                    <a:pt x="13" y="51"/>
                  </a:lnTo>
                  <a:lnTo>
                    <a:pt x="79" y="51"/>
                  </a:lnTo>
                  <a:lnTo>
                    <a:pt x="84" y="50"/>
                  </a:lnTo>
                  <a:lnTo>
                    <a:pt x="88" y="48"/>
                  </a:lnTo>
                  <a:lnTo>
                    <a:pt x="91" y="44"/>
                  </a:lnTo>
                  <a:lnTo>
                    <a:pt x="92" y="38"/>
                  </a:lnTo>
                  <a:lnTo>
                    <a:pt x="92" y="13"/>
                  </a:lnTo>
                  <a:lnTo>
                    <a:pt x="91" y="7"/>
                  </a:lnTo>
                  <a:lnTo>
                    <a:pt x="88" y="3"/>
                  </a:lnTo>
                  <a:lnTo>
                    <a:pt x="84" y="1"/>
                  </a:lnTo>
                  <a:lnTo>
                    <a:pt x="79" y="0"/>
                  </a:lnTo>
                  <a:lnTo>
                    <a:pt x="13" y="0"/>
                  </a:lnTo>
                  <a:lnTo>
                    <a:pt x="8" y="1"/>
                  </a:lnTo>
                  <a:lnTo>
                    <a:pt x="4" y="3"/>
                  </a:lnTo>
                  <a:lnTo>
                    <a:pt x="1" y="7"/>
                  </a:lnTo>
                  <a:lnTo>
                    <a:pt x="0" y="13"/>
                  </a:lnTo>
                  <a:lnTo>
                    <a:pt x="0" y="38"/>
                  </a:lnTo>
                </a:path>
              </a:pathLst>
            </a:custGeom>
            <a:noFill/>
            <a:ln w="0">
              <a:solidFill>
                <a:srgbClr val="000000"/>
              </a:solidFill>
              <a:round/>
              <a:headEnd/>
              <a:tailEnd/>
            </a:ln>
          </p:spPr>
          <p:txBody>
            <a:bodyPr/>
            <a:lstStyle/>
            <a:p>
              <a:endParaRPr lang="en-US"/>
            </a:p>
          </p:txBody>
        </p:sp>
        <p:sp>
          <p:nvSpPr>
            <p:cNvPr id="811" name="Freeform 808"/>
            <p:cNvSpPr>
              <a:spLocks/>
            </p:cNvSpPr>
            <p:nvPr/>
          </p:nvSpPr>
          <p:spPr bwMode="auto">
            <a:xfrm>
              <a:off x="3088" y="1775"/>
              <a:ext cx="108" cy="51"/>
            </a:xfrm>
            <a:custGeom>
              <a:avLst/>
              <a:gdLst>
                <a:gd name="T0" fmla="*/ 0 w 108"/>
                <a:gd name="T1" fmla="*/ 38 h 51"/>
                <a:gd name="T2" fmla="*/ 1 w 108"/>
                <a:gd name="T3" fmla="*/ 44 h 51"/>
                <a:gd name="T4" fmla="*/ 4 w 108"/>
                <a:gd name="T5" fmla="*/ 48 h 51"/>
                <a:gd name="T6" fmla="*/ 8 w 108"/>
                <a:gd name="T7" fmla="*/ 50 h 51"/>
                <a:gd name="T8" fmla="*/ 13 w 108"/>
                <a:gd name="T9" fmla="*/ 51 h 51"/>
                <a:gd name="T10" fmla="*/ 95 w 108"/>
                <a:gd name="T11" fmla="*/ 51 h 51"/>
                <a:gd name="T12" fmla="*/ 101 w 108"/>
                <a:gd name="T13" fmla="*/ 50 h 51"/>
                <a:gd name="T14" fmla="*/ 105 w 108"/>
                <a:gd name="T15" fmla="*/ 48 h 51"/>
                <a:gd name="T16" fmla="*/ 107 w 108"/>
                <a:gd name="T17" fmla="*/ 44 h 51"/>
                <a:gd name="T18" fmla="*/ 108 w 108"/>
                <a:gd name="T19" fmla="*/ 38 h 51"/>
                <a:gd name="T20" fmla="*/ 108 w 108"/>
                <a:gd name="T21" fmla="*/ 38 h 51"/>
                <a:gd name="T22" fmla="*/ 108 w 108"/>
                <a:gd name="T23" fmla="*/ 13 h 51"/>
                <a:gd name="T24" fmla="*/ 107 w 108"/>
                <a:gd name="T25" fmla="*/ 7 h 51"/>
                <a:gd name="T26" fmla="*/ 105 w 108"/>
                <a:gd name="T27" fmla="*/ 3 h 51"/>
                <a:gd name="T28" fmla="*/ 101 w 108"/>
                <a:gd name="T29" fmla="*/ 1 h 51"/>
                <a:gd name="T30" fmla="*/ 95 w 108"/>
                <a:gd name="T31" fmla="*/ 0 h 51"/>
                <a:gd name="T32" fmla="*/ 13 w 108"/>
                <a:gd name="T33" fmla="*/ 0 h 51"/>
                <a:gd name="T34" fmla="*/ 8 w 108"/>
                <a:gd name="T35" fmla="*/ 1 h 51"/>
                <a:gd name="T36" fmla="*/ 4 w 108"/>
                <a:gd name="T37" fmla="*/ 3 h 51"/>
                <a:gd name="T38" fmla="*/ 1 w 108"/>
                <a:gd name="T39" fmla="*/ 7 h 51"/>
                <a:gd name="T40" fmla="*/ 0 w 108"/>
                <a:gd name="T41" fmla="*/ 13 h 51"/>
                <a:gd name="T42" fmla="*/ 0 w 108"/>
                <a:gd name="T43" fmla="*/ 38 h 51"/>
                <a:gd name="T44" fmla="*/ 0 w 108"/>
                <a:gd name="T45" fmla="*/ 38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8"/>
                <a:gd name="T70" fmla="*/ 0 h 51"/>
                <a:gd name="T71" fmla="*/ 108 w 108"/>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8" h="51">
                  <a:moveTo>
                    <a:pt x="0" y="38"/>
                  </a:moveTo>
                  <a:lnTo>
                    <a:pt x="1" y="44"/>
                  </a:lnTo>
                  <a:lnTo>
                    <a:pt x="4" y="48"/>
                  </a:lnTo>
                  <a:lnTo>
                    <a:pt x="8" y="50"/>
                  </a:lnTo>
                  <a:lnTo>
                    <a:pt x="13" y="51"/>
                  </a:lnTo>
                  <a:lnTo>
                    <a:pt x="95" y="51"/>
                  </a:lnTo>
                  <a:lnTo>
                    <a:pt x="101" y="50"/>
                  </a:lnTo>
                  <a:lnTo>
                    <a:pt x="105" y="48"/>
                  </a:lnTo>
                  <a:lnTo>
                    <a:pt x="107" y="44"/>
                  </a:lnTo>
                  <a:lnTo>
                    <a:pt x="108" y="38"/>
                  </a:lnTo>
                  <a:lnTo>
                    <a:pt x="108" y="13"/>
                  </a:lnTo>
                  <a:lnTo>
                    <a:pt x="107" y="7"/>
                  </a:lnTo>
                  <a:lnTo>
                    <a:pt x="105" y="3"/>
                  </a:lnTo>
                  <a:lnTo>
                    <a:pt x="101" y="1"/>
                  </a:lnTo>
                  <a:lnTo>
                    <a:pt x="95" y="0"/>
                  </a:lnTo>
                  <a:lnTo>
                    <a:pt x="13" y="0"/>
                  </a:lnTo>
                  <a:lnTo>
                    <a:pt x="8" y="1"/>
                  </a:lnTo>
                  <a:lnTo>
                    <a:pt x="4" y="3"/>
                  </a:lnTo>
                  <a:lnTo>
                    <a:pt x="1" y="7"/>
                  </a:lnTo>
                  <a:lnTo>
                    <a:pt x="0" y="13"/>
                  </a:lnTo>
                  <a:lnTo>
                    <a:pt x="0" y="38"/>
                  </a:lnTo>
                  <a:close/>
                </a:path>
              </a:pathLst>
            </a:custGeom>
            <a:solidFill>
              <a:srgbClr val="FFFFFF"/>
            </a:solidFill>
            <a:ln w="9525">
              <a:noFill/>
              <a:round/>
              <a:headEnd/>
              <a:tailEnd/>
            </a:ln>
          </p:spPr>
          <p:txBody>
            <a:bodyPr/>
            <a:lstStyle/>
            <a:p>
              <a:endParaRPr lang="en-US"/>
            </a:p>
          </p:txBody>
        </p:sp>
      </p:grpSp>
      <p:grpSp>
        <p:nvGrpSpPr>
          <p:cNvPr id="1506" name="Group 1010"/>
          <p:cNvGrpSpPr>
            <a:grpSpLocks/>
          </p:cNvGrpSpPr>
          <p:nvPr/>
        </p:nvGrpSpPr>
        <p:grpSpPr bwMode="auto">
          <a:xfrm>
            <a:off x="4081463" y="2443302"/>
            <a:ext cx="1163637" cy="422275"/>
            <a:chOff x="2590" y="1644"/>
            <a:chExt cx="733" cy="266"/>
          </a:xfrm>
        </p:grpSpPr>
        <p:sp>
          <p:nvSpPr>
            <p:cNvPr id="813" name="Freeform 810"/>
            <p:cNvSpPr>
              <a:spLocks/>
            </p:cNvSpPr>
            <p:nvPr/>
          </p:nvSpPr>
          <p:spPr bwMode="auto">
            <a:xfrm>
              <a:off x="3088" y="1775"/>
              <a:ext cx="108" cy="51"/>
            </a:xfrm>
            <a:custGeom>
              <a:avLst/>
              <a:gdLst>
                <a:gd name="T0" fmla="*/ 0 w 108"/>
                <a:gd name="T1" fmla="*/ 38 h 51"/>
                <a:gd name="T2" fmla="*/ 1 w 108"/>
                <a:gd name="T3" fmla="*/ 44 h 51"/>
                <a:gd name="T4" fmla="*/ 4 w 108"/>
                <a:gd name="T5" fmla="*/ 48 h 51"/>
                <a:gd name="T6" fmla="*/ 8 w 108"/>
                <a:gd name="T7" fmla="*/ 50 h 51"/>
                <a:gd name="T8" fmla="*/ 13 w 108"/>
                <a:gd name="T9" fmla="*/ 51 h 51"/>
                <a:gd name="T10" fmla="*/ 95 w 108"/>
                <a:gd name="T11" fmla="*/ 51 h 51"/>
                <a:gd name="T12" fmla="*/ 101 w 108"/>
                <a:gd name="T13" fmla="*/ 50 h 51"/>
                <a:gd name="T14" fmla="*/ 105 w 108"/>
                <a:gd name="T15" fmla="*/ 48 h 51"/>
                <a:gd name="T16" fmla="*/ 107 w 108"/>
                <a:gd name="T17" fmla="*/ 44 h 51"/>
                <a:gd name="T18" fmla="*/ 108 w 108"/>
                <a:gd name="T19" fmla="*/ 38 h 51"/>
                <a:gd name="T20" fmla="*/ 108 w 108"/>
                <a:gd name="T21" fmla="*/ 38 h 51"/>
                <a:gd name="T22" fmla="*/ 108 w 108"/>
                <a:gd name="T23" fmla="*/ 13 h 51"/>
                <a:gd name="T24" fmla="*/ 107 w 108"/>
                <a:gd name="T25" fmla="*/ 7 h 51"/>
                <a:gd name="T26" fmla="*/ 105 w 108"/>
                <a:gd name="T27" fmla="*/ 3 h 51"/>
                <a:gd name="T28" fmla="*/ 101 w 108"/>
                <a:gd name="T29" fmla="*/ 1 h 51"/>
                <a:gd name="T30" fmla="*/ 95 w 108"/>
                <a:gd name="T31" fmla="*/ 0 h 51"/>
                <a:gd name="T32" fmla="*/ 13 w 108"/>
                <a:gd name="T33" fmla="*/ 0 h 51"/>
                <a:gd name="T34" fmla="*/ 8 w 108"/>
                <a:gd name="T35" fmla="*/ 1 h 51"/>
                <a:gd name="T36" fmla="*/ 4 w 108"/>
                <a:gd name="T37" fmla="*/ 3 h 51"/>
                <a:gd name="T38" fmla="*/ 1 w 108"/>
                <a:gd name="T39" fmla="*/ 7 h 51"/>
                <a:gd name="T40" fmla="*/ 0 w 108"/>
                <a:gd name="T41" fmla="*/ 13 h 51"/>
                <a:gd name="T42" fmla="*/ 0 w 108"/>
                <a:gd name="T43" fmla="*/ 38 h 51"/>
                <a:gd name="T44" fmla="*/ 0 w 108"/>
                <a:gd name="T45" fmla="*/ 38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8"/>
                <a:gd name="T70" fmla="*/ 0 h 51"/>
                <a:gd name="T71" fmla="*/ 108 w 108"/>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8" h="51">
                  <a:moveTo>
                    <a:pt x="0" y="38"/>
                  </a:moveTo>
                  <a:lnTo>
                    <a:pt x="1" y="44"/>
                  </a:lnTo>
                  <a:lnTo>
                    <a:pt x="4" y="48"/>
                  </a:lnTo>
                  <a:lnTo>
                    <a:pt x="8" y="50"/>
                  </a:lnTo>
                  <a:lnTo>
                    <a:pt x="13" y="51"/>
                  </a:lnTo>
                  <a:lnTo>
                    <a:pt x="95" y="51"/>
                  </a:lnTo>
                  <a:lnTo>
                    <a:pt x="101" y="50"/>
                  </a:lnTo>
                  <a:lnTo>
                    <a:pt x="105" y="48"/>
                  </a:lnTo>
                  <a:lnTo>
                    <a:pt x="107" y="44"/>
                  </a:lnTo>
                  <a:lnTo>
                    <a:pt x="108" y="38"/>
                  </a:lnTo>
                  <a:lnTo>
                    <a:pt x="108" y="13"/>
                  </a:lnTo>
                  <a:lnTo>
                    <a:pt x="107" y="7"/>
                  </a:lnTo>
                  <a:lnTo>
                    <a:pt x="105" y="3"/>
                  </a:lnTo>
                  <a:lnTo>
                    <a:pt x="101" y="1"/>
                  </a:lnTo>
                  <a:lnTo>
                    <a:pt x="95" y="0"/>
                  </a:lnTo>
                  <a:lnTo>
                    <a:pt x="13" y="0"/>
                  </a:lnTo>
                  <a:lnTo>
                    <a:pt x="8" y="1"/>
                  </a:lnTo>
                  <a:lnTo>
                    <a:pt x="4" y="3"/>
                  </a:lnTo>
                  <a:lnTo>
                    <a:pt x="1" y="7"/>
                  </a:lnTo>
                  <a:lnTo>
                    <a:pt x="0" y="13"/>
                  </a:lnTo>
                  <a:lnTo>
                    <a:pt x="0" y="38"/>
                  </a:lnTo>
                </a:path>
              </a:pathLst>
            </a:custGeom>
            <a:noFill/>
            <a:ln w="0">
              <a:solidFill>
                <a:srgbClr val="000000"/>
              </a:solidFill>
              <a:round/>
              <a:headEnd/>
              <a:tailEnd/>
            </a:ln>
          </p:spPr>
          <p:txBody>
            <a:bodyPr/>
            <a:lstStyle/>
            <a:p>
              <a:endParaRPr lang="en-US"/>
            </a:p>
          </p:txBody>
        </p:sp>
        <p:sp>
          <p:nvSpPr>
            <p:cNvPr id="814" name="Freeform 811"/>
            <p:cNvSpPr>
              <a:spLocks/>
            </p:cNvSpPr>
            <p:nvPr/>
          </p:nvSpPr>
          <p:spPr bwMode="auto">
            <a:xfrm>
              <a:off x="3196" y="1795"/>
              <a:ext cx="10" cy="11"/>
            </a:xfrm>
            <a:custGeom>
              <a:avLst/>
              <a:gdLst>
                <a:gd name="T0" fmla="*/ 0 w 10"/>
                <a:gd name="T1" fmla="*/ 0 h 11"/>
                <a:gd name="T2" fmla="*/ 0 w 10"/>
                <a:gd name="T3" fmla="*/ 11 h 11"/>
                <a:gd name="T4" fmla="*/ 10 w 10"/>
                <a:gd name="T5" fmla="*/ 11 h 11"/>
                <a:gd name="T6" fmla="*/ 10 w 10"/>
                <a:gd name="T7" fmla="*/ 0 h 11"/>
                <a:gd name="T8" fmla="*/ 0 w 10"/>
                <a:gd name="T9" fmla="*/ 0 h 11"/>
                <a:gd name="T10" fmla="*/ 0 w 10"/>
                <a:gd name="T11" fmla="*/ 0 h 11"/>
                <a:gd name="T12" fmla="*/ 0 60000 65536"/>
                <a:gd name="T13" fmla="*/ 0 60000 65536"/>
                <a:gd name="T14" fmla="*/ 0 60000 65536"/>
                <a:gd name="T15" fmla="*/ 0 60000 65536"/>
                <a:gd name="T16" fmla="*/ 0 60000 65536"/>
                <a:gd name="T17" fmla="*/ 0 60000 65536"/>
                <a:gd name="T18" fmla="*/ 0 w 10"/>
                <a:gd name="T19" fmla="*/ 0 h 11"/>
                <a:gd name="T20" fmla="*/ 10 w 10"/>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0" h="11">
                  <a:moveTo>
                    <a:pt x="0" y="0"/>
                  </a:moveTo>
                  <a:lnTo>
                    <a:pt x="0" y="11"/>
                  </a:lnTo>
                  <a:lnTo>
                    <a:pt x="10" y="11"/>
                  </a:lnTo>
                  <a:lnTo>
                    <a:pt x="10" y="0"/>
                  </a:lnTo>
                  <a:lnTo>
                    <a:pt x="0" y="0"/>
                  </a:lnTo>
                  <a:close/>
                </a:path>
              </a:pathLst>
            </a:custGeom>
            <a:solidFill>
              <a:srgbClr val="FFFFFF"/>
            </a:solidFill>
            <a:ln w="9525">
              <a:noFill/>
              <a:round/>
              <a:headEnd/>
              <a:tailEnd/>
            </a:ln>
          </p:spPr>
          <p:txBody>
            <a:bodyPr/>
            <a:lstStyle/>
            <a:p>
              <a:endParaRPr lang="en-US"/>
            </a:p>
          </p:txBody>
        </p:sp>
        <p:sp>
          <p:nvSpPr>
            <p:cNvPr id="815" name="Freeform 812"/>
            <p:cNvSpPr>
              <a:spLocks/>
            </p:cNvSpPr>
            <p:nvPr/>
          </p:nvSpPr>
          <p:spPr bwMode="auto">
            <a:xfrm>
              <a:off x="3196" y="1795"/>
              <a:ext cx="10" cy="11"/>
            </a:xfrm>
            <a:custGeom>
              <a:avLst/>
              <a:gdLst>
                <a:gd name="T0" fmla="*/ 0 w 10"/>
                <a:gd name="T1" fmla="*/ 0 h 11"/>
                <a:gd name="T2" fmla="*/ 0 w 10"/>
                <a:gd name="T3" fmla="*/ 11 h 11"/>
                <a:gd name="T4" fmla="*/ 10 w 10"/>
                <a:gd name="T5" fmla="*/ 11 h 11"/>
                <a:gd name="T6" fmla="*/ 10 w 10"/>
                <a:gd name="T7" fmla="*/ 0 h 11"/>
                <a:gd name="T8" fmla="*/ 0 w 10"/>
                <a:gd name="T9" fmla="*/ 0 h 11"/>
                <a:gd name="T10" fmla="*/ 0 w 10"/>
                <a:gd name="T11" fmla="*/ 0 h 11"/>
                <a:gd name="T12" fmla="*/ 0 60000 65536"/>
                <a:gd name="T13" fmla="*/ 0 60000 65536"/>
                <a:gd name="T14" fmla="*/ 0 60000 65536"/>
                <a:gd name="T15" fmla="*/ 0 60000 65536"/>
                <a:gd name="T16" fmla="*/ 0 60000 65536"/>
                <a:gd name="T17" fmla="*/ 0 60000 65536"/>
                <a:gd name="T18" fmla="*/ 0 w 10"/>
                <a:gd name="T19" fmla="*/ 0 h 11"/>
                <a:gd name="T20" fmla="*/ 10 w 10"/>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0" h="11">
                  <a:moveTo>
                    <a:pt x="0" y="0"/>
                  </a:moveTo>
                  <a:lnTo>
                    <a:pt x="0" y="11"/>
                  </a:lnTo>
                  <a:lnTo>
                    <a:pt x="10" y="11"/>
                  </a:lnTo>
                  <a:lnTo>
                    <a:pt x="10" y="0"/>
                  </a:lnTo>
                  <a:lnTo>
                    <a:pt x="0" y="0"/>
                  </a:lnTo>
                  <a:close/>
                </a:path>
              </a:pathLst>
            </a:custGeom>
            <a:noFill/>
            <a:ln w="0">
              <a:solidFill>
                <a:srgbClr val="000000"/>
              </a:solidFill>
              <a:round/>
              <a:headEnd/>
              <a:tailEnd/>
            </a:ln>
          </p:spPr>
          <p:txBody>
            <a:bodyPr/>
            <a:lstStyle/>
            <a:p>
              <a:endParaRPr lang="en-US"/>
            </a:p>
          </p:txBody>
        </p:sp>
        <p:sp>
          <p:nvSpPr>
            <p:cNvPr id="816" name="Freeform 813"/>
            <p:cNvSpPr>
              <a:spLocks/>
            </p:cNvSpPr>
            <p:nvPr/>
          </p:nvSpPr>
          <p:spPr bwMode="auto">
            <a:xfrm>
              <a:off x="3314" y="1795"/>
              <a:ext cx="9" cy="11"/>
            </a:xfrm>
            <a:custGeom>
              <a:avLst/>
              <a:gdLst>
                <a:gd name="T0" fmla="*/ 0 w 9"/>
                <a:gd name="T1" fmla="*/ 0 h 11"/>
                <a:gd name="T2" fmla="*/ 0 w 9"/>
                <a:gd name="T3" fmla="*/ 11 h 11"/>
                <a:gd name="T4" fmla="*/ 9 w 9"/>
                <a:gd name="T5" fmla="*/ 11 h 11"/>
                <a:gd name="T6" fmla="*/ 9 w 9"/>
                <a:gd name="T7" fmla="*/ 0 h 11"/>
                <a:gd name="T8" fmla="*/ 0 w 9"/>
                <a:gd name="T9" fmla="*/ 0 h 11"/>
                <a:gd name="T10" fmla="*/ 0 w 9"/>
                <a:gd name="T11" fmla="*/ 0 h 11"/>
                <a:gd name="T12" fmla="*/ 0 60000 65536"/>
                <a:gd name="T13" fmla="*/ 0 60000 65536"/>
                <a:gd name="T14" fmla="*/ 0 60000 65536"/>
                <a:gd name="T15" fmla="*/ 0 60000 65536"/>
                <a:gd name="T16" fmla="*/ 0 60000 65536"/>
                <a:gd name="T17" fmla="*/ 0 60000 65536"/>
                <a:gd name="T18" fmla="*/ 0 w 9"/>
                <a:gd name="T19" fmla="*/ 0 h 11"/>
                <a:gd name="T20" fmla="*/ 9 w 9"/>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9" h="11">
                  <a:moveTo>
                    <a:pt x="0" y="0"/>
                  </a:moveTo>
                  <a:lnTo>
                    <a:pt x="0" y="11"/>
                  </a:lnTo>
                  <a:lnTo>
                    <a:pt x="9" y="11"/>
                  </a:lnTo>
                  <a:lnTo>
                    <a:pt x="9" y="0"/>
                  </a:lnTo>
                  <a:lnTo>
                    <a:pt x="0" y="0"/>
                  </a:lnTo>
                  <a:close/>
                </a:path>
              </a:pathLst>
            </a:custGeom>
            <a:solidFill>
              <a:srgbClr val="FFFFFF"/>
            </a:solidFill>
            <a:ln w="9525">
              <a:noFill/>
              <a:round/>
              <a:headEnd/>
              <a:tailEnd/>
            </a:ln>
          </p:spPr>
          <p:txBody>
            <a:bodyPr/>
            <a:lstStyle/>
            <a:p>
              <a:endParaRPr lang="en-US"/>
            </a:p>
          </p:txBody>
        </p:sp>
        <p:sp>
          <p:nvSpPr>
            <p:cNvPr id="817" name="Freeform 814"/>
            <p:cNvSpPr>
              <a:spLocks/>
            </p:cNvSpPr>
            <p:nvPr/>
          </p:nvSpPr>
          <p:spPr bwMode="auto">
            <a:xfrm>
              <a:off x="3314" y="1795"/>
              <a:ext cx="9" cy="11"/>
            </a:xfrm>
            <a:custGeom>
              <a:avLst/>
              <a:gdLst>
                <a:gd name="T0" fmla="*/ 9 w 9"/>
                <a:gd name="T1" fmla="*/ 11 h 11"/>
                <a:gd name="T2" fmla="*/ 9 w 9"/>
                <a:gd name="T3" fmla="*/ 0 h 11"/>
                <a:gd name="T4" fmla="*/ 0 w 9"/>
                <a:gd name="T5" fmla="*/ 0 h 11"/>
                <a:gd name="T6" fmla="*/ 0 w 9"/>
                <a:gd name="T7" fmla="*/ 11 h 11"/>
                <a:gd name="T8" fmla="*/ 9 w 9"/>
                <a:gd name="T9" fmla="*/ 11 h 11"/>
                <a:gd name="T10" fmla="*/ 9 w 9"/>
                <a:gd name="T11" fmla="*/ 11 h 11"/>
                <a:gd name="T12" fmla="*/ 0 60000 65536"/>
                <a:gd name="T13" fmla="*/ 0 60000 65536"/>
                <a:gd name="T14" fmla="*/ 0 60000 65536"/>
                <a:gd name="T15" fmla="*/ 0 60000 65536"/>
                <a:gd name="T16" fmla="*/ 0 60000 65536"/>
                <a:gd name="T17" fmla="*/ 0 60000 65536"/>
                <a:gd name="T18" fmla="*/ 0 w 9"/>
                <a:gd name="T19" fmla="*/ 0 h 11"/>
                <a:gd name="T20" fmla="*/ 9 w 9"/>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9" h="11">
                  <a:moveTo>
                    <a:pt x="9" y="11"/>
                  </a:moveTo>
                  <a:lnTo>
                    <a:pt x="9" y="0"/>
                  </a:lnTo>
                  <a:lnTo>
                    <a:pt x="0" y="0"/>
                  </a:lnTo>
                  <a:lnTo>
                    <a:pt x="0" y="11"/>
                  </a:lnTo>
                  <a:lnTo>
                    <a:pt x="9" y="11"/>
                  </a:lnTo>
                  <a:close/>
                </a:path>
              </a:pathLst>
            </a:custGeom>
            <a:noFill/>
            <a:ln w="0">
              <a:solidFill>
                <a:srgbClr val="000000"/>
              </a:solidFill>
              <a:round/>
              <a:headEnd/>
              <a:tailEnd/>
            </a:ln>
          </p:spPr>
          <p:txBody>
            <a:bodyPr/>
            <a:lstStyle/>
            <a:p>
              <a:endParaRPr lang="en-US"/>
            </a:p>
          </p:txBody>
        </p:sp>
        <p:sp>
          <p:nvSpPr>
            <p:cNvPr id="818" name="Freeform 815"/>
            <p:cNvSpPr>
              <a:spLocks/>
            </p:cNvSpPr>
            <p:nvPr/>
          </p:nvSpPr>
          <p:spPr bwMode="auto">
            <a:xfrm>
              <a:off x="2591" y="1644"/>
              <a:ext cx="288" cy="265"/>
            </a:xfrm>
            <a:custGeom>
              <a:avLst/>
              <a:gdLst>
                <a:gd name="T0" fmla="*/ 0 w 288"/>
                <a:gd name="T1" fmla="*/ 0 h 265"/>
                <a:gd name="T2" fmla="*/ 0 w 288"/>
                <a:gd name="T3" fmla="*/ 265 h 265"/>
                <a:gd name="T4" fmla="*/ 288 w 288"/>
                <a:gd name="T5" fmla="*/ 265 h 265"/>
                <a:gd name="T6" fmla="*/ 288 w 288"/>
                <a:gd name="T7" fmla="*/ 0 h 265"/>
                <a:gd name="T8" fmla="*/ 0 w 288"/>
                <a:gd name="T9" fmla="*/ 0 h 265"/>
                <a:gd name="T10" fmla="*/ 0 w 288"/>
                <a:gd name="T11" fmla="*/ 0 h 265"/>
                <a:gd name="T12" fmla="*/ 0 60000 65536"/>
                <a:gd name="T13" fmla="*/ 0 60000 65536"/>
                <a:gd name="T14" fmla="*/ 0 60000 65536"/>
                <a:gd name="T15" fmla="*/ 0 60000 65536"/>
                <a:gd name="T16" fmla="*/ 0 60000 65536"/>
                <a:gd name="T17" fmla="*/ 0 60000 65536"/>
                <a:gd name="T18" fmla="*/ 0 w 288"/>
                <a:gd name="T19" fmla="*/ 0 h 265"/>
                <a:gd name="T20" fmla="*/ 288 w 288"/>
                <a:gd name="T21" fmla="*/ 265 h 265"/>
              </a:gdLst>
              <a:ahLst/>
              <a:cxnLst>
                <a:cxn ang="T12">
                  <a:pos x="T0" y="T1"/>
                </a:cxn>
                <a:cxn ang="T13">
                  <a:pos x="T2" y="T3"/>
                </a:cxn>
                <a:cxn ang="T14">
                  <a:pos x="T4" y="T5"/>
                </a:cxn>
                <a:cxn ang="T15">
                  <a:pos x="T6" y="T7"/>
                </a:cxn>
                <a:cxn ang="T16">
                  <a:pos x="T8" y="T9"/>
                </a:cxn>
                <a:cxn ang="T17">
                  <a:pos x="T10" y="T11"/>
                </a:cxn>
              </a:cxnLst>
              <a:rect l="T18" t="T19" r="T20" b="T21"/>
              <a:pathLst>
                <a:path w="288" h="265">
                  <a:moveTo>
                    <a:pt x="0" y="0"/>
                  </a:moveTo>
                  <a:lnTo>
                    <a:pt x="0" y="265"/>
                  </a:lnTo>
                  <a:lnTo>
                    <a:pt x="288" y="265"/>
                  </a:lnTo>
                  <a:lnTo>
                    <a:pt x="288" y="0"/>
                  </a:lnTo>
                  <a:lnTo>
                    <a:pt x="0" y="0"/>
                  </a:lnTo>
                  <a:close/>
                </a:path>
              </a:pathLst>
            </a:custGeom>
            <a:solidFill>
              <a:srgbClr val="FFFFFF"/>
            </a:solidFill>
            <a:ln w="9525">
              <a:noFill/>
              <a:round/>
              <a:headEnd/>
              <a:tailEnd/>
            </a:ln>
          </p:spPr>
          <p:txBody>
            <a:bodyPr/>
            <a:lstStyle/>
            <a:p>
              <a:endParaRPr lang="en-US"/>
            </a:p>
          </p:txBody>
        </p:sp>
        <p:sp>
          <p:nvSpPr>
            <p:cNvPr id="819" name="Freeform 816"/>
            <p:cNvSpPr>
              <a:spLocks/>
            </p:cNvSpPr>
            <p:nvPr/>
          </p:nvSpPr>
          <p:spPr bwMode="auto">
            <a:xfrm>
              <a:off x="2591" y="1644"/>
              <a:ext cx="288" cy="265"/>
            </a:xfrm>
            <a:custGeom>
              <a:avLst/>
              <a:gdLst>
                <a:gd name="T0" fmla="*/ 0 w 288"/>
                <a:gd name="T1" fmla="*/ 265 h 265"/>
                <a:gd name="T2" fmla="*/ 288 w 288"/>
                <a:gd name="T3" fmla="*/ 265 h 265"/>
                <a:gd name="T4" fmla="*/ 288 w 288"/>
                <a:gd name="T5" fmla="*/ 0 h 265"/>
                <a:gd name="T6" fmla="*/ 0 w 288"/>
                <a:gd name="T7" fmla="*/ 0 h 265"/>
                <a:gd name="T8" fmla="*/ 0 w 288"/>
                <a:gd name="T9" fmla="*/ 265 h 265"/>
                <a:gd name="T10" fmla="*/ 0 w 288"/>
                <a:gd name="T11" fmla="*/ 265 h 265"/>
                <a:gd name="T12" fmla="*/ 0 60000 65536"/>
                <a:gd name="T13" fmla="*/ 0 60000 65536"/>
                <a:gd name="T14" fmla="*/ 0 60000 65536"/>
                <a:gd name="T15" fmla="*/ 0 60000 65536"/>
                <a:gd name="T16" fmla="*/ 0 60000 65536"/>
                <a:gd name="T17" fmla="*/ 0 60000 65536"/>
                <a:gd name="T18" fmla="*/ 0 w 288"/>
                <a:gd name="T19" fmla="*/ 0 h 265"/>
                <a:gd name="T20" fmla="*/ 288 w 288"/>
                <a:gd name="T21" fmla="*/ 265 h 265"/>
              </a:gdLst>
              <a:ahLst/>
              <a:cxnLst>
                <a:cxn ang="T12">
                  <a:pos x="T0" y="T1"/>
                </a:cxn>
                <a:cxn ang="T13">
                  <a:pos x="T2" y="T3"/>
                </a:cxn>
                <a:cxn ang="T14">
                  <a:pos x="T4" y="T5"/>
                </a:cxn>
                <a:cxn ang="T15">
                  <a:pos x="T6" y="T7"/>
                </a:cxn>
                <a:cxn ang="T16">
                  <a:pos x="T8" y="T9"/>
                </a:cxn>
                <a:cxn ang="T17">
                  <a:pos x="T10" y="T11"/>
                </a:cxn>
              </a:cxnLst>
              <a:rect l="T18" t="T19" r="T20" b="T21"/>
              <a:pathLst>
                <a:path w="288" h="265">
                  <a:moveTo>
                    <a:pt x="0" y="265"/>
                  </a:moveTo>
                  <a:lnTo>
                    <a:pt x="288" y="265"/>
                  </a:lnTo>
                  <a:lnTo>
                    <a:pt x="288" y="0"/>
                  </a:lnTo>
                  <a:lnTo>
                    <a:pt x="0" y="0"/>
                  </a:lnTo>
                  <a:lnTo>
                    <a:pt x="0" y="265"/>
                  </a:lnTo>
                  <a:close/>
                </a:path>
              </a:pathLst>
            </a:custGeom>
            <a:noFill/>
            <a:ln w="3175">
              <a:solidFill>
                <a:srgbClr val="000000"/>
              </a:solidFill>
              <a:round/>
              <a:headEnd/>
              <a:tailEnd/>
            </a:ln>
          </p:spPr>
          <p:txBody>
            <a:bodyPr/>
            <a:lstStyle/>
            <a:p>
              <a:endParaRPr lang="en-US"/>
            </a:p>
          </p:txBody>
        </p:sp>
        <p:sp>
          <p:nvSpPr>
            <p:cNvPr id="820" name="Freeform 817"/>
            <p:cNvSpPr>
              <a:spLocks noEditPoints="1"/>
            </p:cNvSpPr>
            <p:nvPr/>
          </p:nvSpPr>
          <p:spPr bwMode="auto">
            <a:xfrm>
              <a:off x="2590" y="1908"/>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821" name="Freeform 818"/>
            <p:cNvSpPr>
              <a:spLocks/>
            </p:cNvSpPr>
            <p:nvPr/>
          </p:nvSpPr>
          <p:spPr bwMode="auto">
            <a:xfrm>
              <a:off x="2590" y="1908"/>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22" name="Freeform 819"/>
            <p:cNvSpPr>
              <a:spLocks/>
            </p:cNvSpPr>
            <p:nvPr/>
          </p:nvSpPr>
          <p:spPr bwMode="auto">
            <a:xfrm>
              <a:off x="2601"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23" name="Freeform 820"/>
            <p:cNvSpPr>
              <a:spLocks/>
            </p:cNvSpPr>
            <p:nvPr/>
          </p:nvSpPr>
          <p:spPr bwMode="auto">
            <a:xfrm>
              <a:off x="2611" y="1908"/>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24" name="Freeform 821"/>
            <p:cNvSpPr>
              <a:spLocks/>
            </p:cNvSpPr>
            <p:nvPr/>
          </p:nvSpPr>
          <p:spPr bwMode="auto">
            <a:xfrm>
              <a:off x="262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25" name="Freeform 822"/>
            <p:cNvSpPr>
              <a:spLocks/>
            </p:cNvSpPr>
            <p:nvPr/>
          </p:nvSpPr>
          <p:spPr bwMode="auto">
            <a:xfrm>
              <a:off x="2631"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26" name="Freeform 823"/>
            <p:cNvSpPr>
              <a:spLocks/>
            </p:cNvSpPr>
            <p:nvPr/>
          </p:nvSpPr>
          <p:spPr bwMode="auto">
            <a:xfrm>
              <a:off x="264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27" name="Freeform 824"/>
            <p:cNvSpPr>
              <a:spLocks/>
            </p:cNvSpPr>
            <p:nvPr/>
          </p:nvSpPr>
          <p:spPr bwMode="auto">
            <a:xfrm>
              <a:off x="265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28" name="Freeform 825"/>
            <p:cNvSpPr>
              <a:spLocks/>
            </p:cNvSpPr>
            <p:nvPr/>
          </p:nvSpPr>
          <p:spPr bwMode="auto">
            <a:xfrm>
              <a:off x="266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29" name="Freeform 826"/>
            <p:cNvSpPr>
              <a:spLocks/>
            </p:cNvSpPr>
            <p:nvPr/>
          </p:nvSpPr>
          <p:spPr bwMode="auto">
            <a:xfrm>
              <a:off x="267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30" name="Freeform 827"/>
            <p:cNvSpPr>
              <a:spLocks/>
            </p:cNvSpPr>
            <p:nvPr/>
          </p:nvSpPr>
          <p:spPr bwMode="auto">
            <a:xfrm>
              <a:off x="268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31" name="Freeform 828"/>
            <p:cNvSpPr>
              <a:spLocks/>
            </p:cNvSpPr>
            <p:nvPr/>
          </p:nvSpPr>
          <p:spPr bwMode="auto">
            <a:xfrm>
              <a:off x="2692"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32" name="Freeform 829"/>
            <p:cNvSpPr>
              <a:spLocks/>
            </p:cNvSpPr>
            <p:nvPr/>
          </p:nvSpPr>
          <p:spPr bwMode="auto">
            <a:xfrm>
              <a:off x="270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33" name="Freeform 830"/>
            <p:cNvSpPr>
              <a:spLocks/>
            </p:cNvSpPr>
            <p:nvPr/>
          </p:nvSpPr>
          <p:spPr bwMode="auto">
            <a:xfrm>
              <a:off x="2712" y="1908"/>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34" name="Freeform 831"/>
            <p:cNvSpPr>
              <a:spLocks/>
            </p:cNvSpPr>
            <p:nvPr/>
          </p:nvSpPr>
          <p:spPr bwMode="auto">
            <a:xfrm>
              <a:off x="2722"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35" name="Freeform 832"/>
            <p:cNvSpPr>
              <a:spLocks/>
            </p:cNvSpPr>
            <p:nvPr/>
          </p:nvSpPr>
          <p:spPr bwMode="auto">
            <a:xfrm>
              <a:off x="2731" y="1908"/>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36" name="Freeform 833"/>
            <p:cNvSpPr>
              <a:spLocks/>
            </p:cNvSpPr>
            <p:nvPr/>
          </p:nvSpPr>
          <p:spPr bwMode="auto">
            <a:xfrm>
              <a:off x="274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37" name="Freeform 834"/>
            <p:cNvSpPr>
              <a:spLocks/>
            </p:cNvSpPr>
            <p:nvPr/>
          </p:nvSpPr>
          <p:spPr bwMode="auto">
            <a:xfrm>
              <a:off x="275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38" name="Freeform 835"/>
            <p:cNvSpPr>
              <a:spLocks/>
            </p:cNvSpPr>
            <p:nvPr/>
          </p:nvSpPr>
          <p:spPr bwMode="auto">
            <a:xfrm>
              <a:off x="276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39" name="Freeform 836"/>
            <p:cNvSpPr>
              <a:spLocks/>
            </p:cNvSpPr>
            <p:nvPr/>
          </p:nvSpPr>
          <p:spPr bwMode="auto">
            <a:xfrm>
              <a:off x="277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40" name="Freeform 837"/>
            <p:cNvSpPr>
              <a:spLocks/>
            </p:cNvSpPr>
            <p:nvPr/>
          </p:nvSpPr>
          <p:spPr bwMode="auto">
            <a:xfrm>
              <a:off x="2783" y="1908"/>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41" name="Freeform 838"/>
            <p:cNvSpPr>
              <a:spLocks/>
            </p:cNvSpPr>
            <p:nvPr/>
          </p:nvSpPr>
          <p:spPr bwMode="auto">
            <a:xfrm>
              <a:off x="279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42" name="Freeform 839"/>
            <p:cNvSpPr>
              <a:spLocks/>
            </p:cNvSpPr>
            <p:nvPr/>
          </p:nvSpPr>
          <p:spPr bwMode="auto">
            <a:xfrm>
              <a:off x="2802" y="1908"/>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43" name="Freeform 840"/>
            <p:cNvSpPr>
              <a:spLocks/>
            </p:cNvSpPr>
            <p:nvPr/>
          </p:nvSpPr>
          <p:spPr bwMode="auto">
            <a:xfrm>
              <a:off x="2813" y="1908"/>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44" name="Freeform 841"/>
            <p:cNvSpPr>
              <a:spLocks/>
            </p:cNvSpPr>
            <p:nvPr/>
          </p:nvSpPr>
          <p:spPr bwMode="auto">
            <a:xfrm>
              <a:off x="2822" y="1908"/>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45" name="Freeform 842"/>
            <p:cNvSpPr>
              <a:spLocks/>
            </p:cNvSpPr>
            <p:nvPr/>
          </p:nvSpPr>
          <p:spPr bwMode="auto">
            <a:xfrm>
              <a:off x="2833" y="1908"/>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46" name="Freeform 843"/>
            <p:cNvSpPr>
              <a:spLocks/>
            </p:cNvSpPr>
            <p:nvPr/>
          </p:nvSpPr>
          <p:spPr bwMode="auto">
            <a:xfrm>
              <a:off x="2843" y="1908"/>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47" name="Freeform 844"/>
            <p:cNvSpPr>
              <a:spLocks/>
            </p:cNvSpPr>
            <p:nvPr/>
          </p:nvSpPr>
          <p:spPr bwMode="auto">
            <a:xfrm>
              <a:off x="2853"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48" name="Freeform 845"/>
            <p:cNvSpPr>
              <a:spLocks/>
            </p:cNvSpPr>
            <p:nvPr/>
          </p:nvSpPr>
          <p:spPr bwMode="auto">
            <a:xfrm>
              <a:off x="2863" y="1908"/>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49" name="Freeform 846"/>
            <p:cNvSpPr>
              <a:spLocks/>
            </p:cNvSpPr>
            <p:nvPr/>
          </p:nvSpPr>
          <p:spPr bwMode="auto">
            <a:xfrm>
              <a:off x="2873"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50" name="Freeform 847"/>
            <p:cNvSpPr>
              <a:spLocks noEditPoints="1"/>
            </p:cNvSpPr>
            <p:nvPr/>
          </p:nvSpPr>
          <p:spPr bwMode="auto">
            <a:xfrm>
              <a:off x="2590" y="1908"/>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851" name="Freeform 848"/>
            <p:cNvSpPr>
              <a:spLocks/>
            </p:cNvSpPr>
            <p:nvPr/>
          </p:nvSpPr>
          <p:spPr bwMode="auto">
            <a:xfrm>
              <a:off x="2590" y="1908"/>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52" name="Freeform 849"/>
            <p:cNvSpPr>
              <a:spLocks/>
            </p:cNvSpPr>
            <p:nvPr/>
          </p:nvSpPr>
          <p:spPr bwMode="auto">
            <a:xfrm>
              <a:off x="2601"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53" name="Freeform 850"/>
            <p:cNvSpPr>
              <a:spLocks/>
            </p:cNvSpPr>
            <p:nvPr/>
          </p:nvSpPr>
          <p:spPr bwMode="auto">
            <a:xfrm>
              <a:off x="2611" y="1908"/>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54" name="Freeform 851"/>
            <p:cNvSpPr>
              <a:spLocks/>
            </p:cNvSpPr>
            <p:nvPr/>
          </p:nvSpPr>
          <p:spPr bwMode="auto">
            <a:xfrm>
              <a:off x="262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55" name="Freeform 852"/>
            <p:cNvSpPr>
              <a:spLocks/>
            </p:cNvSpPr>
            <p:nvPr/>
          </p:nvSpPr>
          <p:spPr bwMode="auto">
            <a:xfrm>
              <a:off x="2631"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56" name="Freeform 853"/>
            <p:cNvSpPr>
              <a:spLocks/>
            </p:cNvSpPr>
            <p:nvPr/>
          </p:nvSpPr>
          <p:spPr bwMode="auto">
            <a:xfrm>
              <a:off x="264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57" name="Freeform 854"/>
            <p:cNvSpPr>
              <a:spLocks/>
            </p:cNvSpPr>
            <p:nvPr/>
          </p:nvSpPr>
          <p:spPr bwMode="auto">
            <a:xfrm>
              <a:off x="265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58" name="Freeform 855"/>
            <p:cNvSpPr>
              <a:spLocks/>
            </p:cNvSpPr>
            <p:nvPr/>
          </p:nvSpPr>
          <p:spPr bwMode="auto">
            <a:xfrm>
              <a:off x="266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59" name="Freeform 856"/>
            <p:cNvSpPr>
              <a:spLocks/>
            </p:cNvSpPr>
            <p:nvPr/>
          </p:nvSpPr>
          <p:spPr bwMode="auto">
            <a:xfrm>
              <a:off x="267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60" name="Freeform 857"/>
            <p:cNvSpPr>
              <a:spLocks/>
            </p:cNvSpPr>
            <p:nvPr/>
          </p:nvSpPr>
          <p:spPr bwMode="auto">
            <a:xfrm>
              <a:off x="268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61" name="Freeform 858"/>
            <p:cNvSpPr>
              <a:spLocks/>
            </p:cNvSpPr>
            <p:nvPr/>
          </p:nvSpPr>
          <p:spPr bwMode="auto">
            <a:xfrm>
              <a:off x="2692"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62" name="Freeform 859"/>
            <p:cNvSpPr>
              <a:spLocks/>
            </p:cNvSpPr>
            <p:nvPr/>
          </p:nvSpPr>
          <p:spPr bwMode="auto">
            <a:xfrm>
              <a:off x="270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63" name="Freeform 860"/>
            <p:cNvSpPr>
              <a:spLocks/>
            </p:cNvSpPr>
            <p:nvPr/>
          </p:nvSpPr>
          <p:spPr bwMode="auto">
            <a:xfrm>
              <a:off x="2712" y="1908"/>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64" name="Freeform 861"/>
            <p:cNvSpPr>
              <a:spLocks/>
            </p:cNvSpPr>
            <p:nvPr/>
          </p:nvSpPr>
          <p:spPr bwMode="auto">
            <a:xfrm>
              <a:off x="2722"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65" name="Freeform 862"/>
            <p:cNvSpPr>
              <a:spLocks/>
            </p:cNvSpPr>
            <p:nvPr/>
          </p:nvSpPr>
          <p:spPr bwMode="auto">
            <a:xfrm>
              <a:off x="2731" y="1908"/>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66" name="Freeform 863"/>
            <p:cNvSpPr>
              <a:spLocks/>
            </p:cNvSpPr>
            <p:nvPr/>
          </p:nvSpPr>
          <p:spPr bwMode="auto">
            <a:xfrm>
              <a:off x="274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67" name="Freeform 864"/>
            <p:cNvSpPr>
              <a:spLocks/>
            </p:cNvSpPr>
            <p:nvPr/>
          </p:nvSpPr>
          <p:spPr bwMode="auto">
            <a:xfrm>
              <a:off x="275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68" name="Freeform 865"/>
            <p:cNvSpPr>
              <a:spLocks/>
            </p:cNvSpPr>
            <p:nvPr/>
          </p:nvSpPr>
          <p:spPr bwMode="auto">
            <a:xfrm>
              <a:off x="276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69" name="Freeform 866"/>
            <p:cNvSpPr>
              <a:spLocks/>
            </p:cNvSpPr>
            <p:nvPr/>
          </p:nvSpPr>
          <p:spPr bwMode="auto">
            <a:xfrm>
              <a:off x="277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70" name="Freeform 867"/>
            <p:cNvSpPr>
              <a:spLocks/>
            </p:cNvSpPr>
            <p:nvPr/>
          </p:nvSpPr>
          <p:spPr bwMode="auto">
            <a:xfrm>
              <a:off x="2783" y="1908"/>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71" name="Freeform 868"/>
            <p:cNvSpPr>
              <a:spLocks/>
            </p:cNvSpPr>
            <p:nvPr/>
          </p:nvSpPr>
          <p:spPr bwMode="auto">
            <a:xfrm>
              <a:off x="279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72" name="Freeform 869"/>
            <p:cNvSpPr>
              <a:spLocks/>
            </p:cNvSpPr>
            <p:nvPr/>
          </p:nvSpPr>
          <p:spPr bwMode="auto">
            <a:xfrm>
              <a:off x="2802" y="1908"/>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73" name="Freeform 870"/>
            <p:cNvSpPr>
              <a:spLocks/>
            </p:cNvSpPr>
            <p:nvPr/>
          </p:nvSpPr>
          <p:spPr bwMode="auto">
            <a:xfrm>
              <a:off x="2813" y="1908"/>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74" name="Freeform 871"/>
            <p:cNvSpPr>
              <a:spLocks/>
            </p:cNvSpPr>
            <p:nvPr/>
          </p:nvSpPr>
          <p:spPr bwMode="auto">
            <a:xfrm>
              <a:off x="2822" y="1908"/>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75" name="Freeform 872"/>
            <p:cNvSpPr>
              <a:spLocks/>
            </p:cNvSpPr>
            <p:nvPr/>
          </p:nvSpPr>
          <p:spPr bwMode="auto">
            <a:xfrm>
              <a:off x="2833" y="1908"/>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76" name="Freeform 873"/>
            <p:cNvSpPr>
              <a:spLocks/>
            </p:cNvSpPr>
            <p:nvPr/>
          </p:nvSpPr>
          <p:spPr bwMode="auto">
            <a:xfrm>
              <a:off x="2843" y="1908"/>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77" name="Freeform 874"/>
            <p:cNvSpPr>
              <a:spLocks/>
            </p:cNvSpPr>
            <p:nvPr/>
          </p:nvSpPr>
          <p:spPr bwMode="auto">
            <a:xfrm>
              <a:off x="2853"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78" name="Freeform 875"/>
            <p:cNvSpPr>
              <a:spLocks/>
            </p:cNvSpPr>
            <p:nvPr/>
          </p:nvSpPr>
          <p:spPr bwMode="auto">
            <a:xfrm>
              <a:off x="2863" y="1908"/>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79" name="Freeform 876"/>
            <p:cNvSpPr>
              <a:spLocks/>
            </p:cNvSpPr>
            <p:nvPr/>
          </p:nvSpPr>
          <p:spPr bwMode="auto">
            <a:xfrm>
              <a:off x="2873"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0" name="Freeform 877"/>
            <p:cNvSpPr>
              <a:spLocks noEditPoints="1"/>
            </p:cNvSpPr>
            <p:nvPr/>
          </p:nvSpPr>
          <p:spPr bwMode="auto">
            <a:xfrm>
              <a:off x="2590" y="1908"/>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881" name="Freeform 878"/>
            <p:cNvSpPr>
              <a:spLocks/>
            </p:cNvSpPr>
            <p:nvPr/>
          </p:nvSpPr>
          <p:spPr bwMode="auto">
            <a:xfrm>
              <a:off x="2590" y="1908"/>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2" name="Freeform 879"/>
            <p:cNvSpPr>
              <a:spLocks/>
            </p:cNvSpPr>
            <p:nvPr/>
          </p:nvSpPr>
          <p:spPr bwMode="auto">
            <a:xfrm>
              <a:off x="2601"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3" name="Freeform 880"/>
            <p:cNvSpPr>
              <a:spLocks/>
            </p:cNvSpPr>
            <p:nvPr/>
          </p:nvSpPr>
          <p:spPr bwMode="auto">
            <a:xfrm>
              <a:off x="2611" y="1908"/>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84" name="Freeform 881"/>
            <p:cNvSpPr>
              <a:spLocks/>
            </p:cNvSpPr>
            <p:nvPr/>
          </p:nvSpPr>
          <p:spPr bwMode="auto">
            <a:xfrm>
              <a:off x="262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5" name="Freeform 882"/>
            <p:cNvSpPr>
              <a:spLocks/>
            </p:cNvSpPr>
            <p:nvPr/>
          </p:nvSpPr>
          <p:spPr bwMode="auto">
            <a:xfrm>
              <a:off x="2631"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6" name="Freeform 883"/>
            <p:cNvSpPr>
              <a:spLocks/>
            </p:cNvSpPr>
            <p:nvPr/>
          </p:nvSpPr>
          <p:spPr bwMode="auto">
            <a:xfrm>
              <a:off x="264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7" name="Freeform 884"/>
            <p:cNvSpPr>
              <a:spLocks/>
            </p:cNvSpPr>
            <p:nvPr/>
          </p:nvSpPr>
          <p:spPr bwMode="auto">
            <a:xfrm>
              <a:off x="265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8" name="Freeform 885"/>
            <p:cNvSpPr>
              <a:spLocks/>
            </p:cNvSpPr>
            <p:nvPr/>
          </p:nvSpPr>
          <p:spPr bwMode="auto">
            <a:xfrm>
              <a:off x="266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9" name="Freeform 886"/>
            <p:cNvSpPr>
              <a:spLocks/>
            </p:cNvSpPr>
            <p:nvPr/>
          </p:nvSpPr>
          <p:spPr bwMode="auto">
            <a:xfrm>
              <a:off x="267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0" name="Freeform 887"/>
            <p:cNvSpPr>
              <a:spLocks/>
            </p:cNvSpPr>
            <p:nvPr/>
          </p:nvSpPr>
          <p:spPr bwMode="auto">
            <a:xfrm>
              <a:off x="268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1" name="Freeform 888"/>
            <p:cNvSpPr>
              <a:spLocks/>
            </p:cNvSpPr>
            <p:nvPr/>
          </p:nvSpPr>
          <p:spPr bwMode="auto">
            <a:xfrm>
              <a:off x="2692"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2" name="Freeform 889"/>
            <p:cNvSpPr>
              <a:spLocks/>
            </p:cNvSpPr>
            <p:nvPr/>
          </p:nvSpPr>
          <p:spPr bwMode="auto">
            <a:xfrm>
              <a:off x="270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3" name="Freeform 890"/>
            <p:cNvSpPr>
              <a:spLocks/>
            </p:cNvSpPr>
            <p:nvPr/>
          </p:nvSpPr>
          <p:spPr bwMode="auto">
            <a:xfrm>
              <a:off x="2712" y="1908"/>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4" name="Freeform 891"/>
            <p:cNvSpPr>
              <a:spLocks/>
            </p:cNvSpPr>
            <p:nvPr/>
          </p:nvSpPr>
          <p:spPr bwMode="auto">
            <a:xfrm>
              <a:off x="2722"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5" name="Freeform 892"/>
            <p:cNvSpPr>
              <a:spLocks/>
            </p:cNvSpPr>
            <p:nvPr/>
          </p:nvSpPr>
          <p:spPr bwMode="auto">
            <a:xfrm>
              <a:off x="2731" y="1908"/>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6" name="Freeform 893"/>
            <p:cNvSpPr>
              <a:spLocks/>
            </p:cNvSpPr>
            <p:nvPr/>
          </p:nvSpPr>
          <p:spPr bwMode="auto">
            <a:xfrm>
              <a:off x="274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7" name="Freeform 894"/>
            <p:cNvSpPr>
              <a:spLocks/>
            </p:cNvSpPr>
            <p:nvPr/>
          </p:nvSpPr>
          <p:spPr bwMode="auto">
            <a:xfrm>
              <a:off x="275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8" name="Freeform 895"/>
            <p:cNvSpPr>
              <a:spLocks/>
            </p:cNvSpPr>
            <p:nvPr/>
          </p:nvSpPr>
          <p:spPr bwMode="auto">
            <a:xfrm>
              <a:off x="276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9" name="Freeform 896"/>
            <p:cNvSpPr>
              <a:spLocks/>
            </p:cNvSpPr>
            <p:nvPr/>
          </p:nvSpPr>
          <p:spPr bwMode="auto">
            <a:xfrm>
              <a:off x="277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0" name="Freeform 897"/>
            <p:cNvSpPr>
              <a:spLocks/>
            </p:cNvSpPr>
            <p:nvPr/>
          </p:nvSpPr>
          <p:spPr bwMode="auto">
            <a:xfrm>
              <a:off x="2783" y="1908"/>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01" name="Freeform 898"/>
            <p:cNvSpPr>
              <a:spLocks/>
            </p:cNvSpPr>
            <p:nvPr/>
          </p:nvSpPr>
          <p:spPr bwMode="auto">
            <a:xfrm>
              <a:off x="279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2" name="Freeform 899"/>
            <p:cNvSpPr>
              <a:spLocks/>
            </p:cNvSpPr>
            <p:nvPr/>
          </p:nvSpPr>
          <p:spPr bwMode="auto">
            <a:xfrm>
              <a:off x="2802" y="1908"/>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3" name="Freeform 900"/>
            <p:cNvSpPr>
              <a:spLocks/>
            </p:cNvSpPr>
            <p:nvPr/>
          </p:nvSpPr>
          <p:spPr bwMode="auto">
            <a:xfrm>
              <a:off x="2813" y="1908"/>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04" name="Freeform 901"/>
            <p:cNvSpPr>
              <a:spLocks/>
            </p:cNvSpPr>
            <p:nvPr/>
          </p:nvSpPr>
          <p:spPr bwMode="auto">
            <a:xfrm>
              <a:off x="2822" y="1908"/>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5" name="Freeform 902"/>
            <p:cNvSpPr>
              <a:spLocks/>
            </p:cNvSpPr>
            <p:nvPr/>
          </p:nvSpPr>
          <p:spPr bwMode="auto">
            <a:xfrm>
              <a:off x="2833" y="1908"/>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6" name="Freeform 903"/>
            <p:cNvSpPr>
              <a:spLocks/>
            </p:cNvSpPr>
            <p:nvPr/>
          </p:nvSpPr>
          <p:spPr bwMode="auto">
            <a:xfrm>
              <a:off x="2843" y="1908"/>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07" name="Freeform 904"/>
            <p:cNvSpPr>
              <a:spLocks/>
            </p:cNvSpPr>
            <p:nvPr/>
          </p:nvSpPr>
          <p:spPr bwMode="auto">
            <a:xfrm>
              <a:off x="2853"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8" name="Freeform 905"/>
            <p:cNvSpPr>
              <a:spLocks/>
            </p:cNvSpPr>
            <p:nvPr/>
          </p:nvSpPr>
          <p:spPr bwMode="auto">
            <a:xfrm>
              <a:off x="2863" y="1908"/>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9" name="Freeform 906"/>
            <p:cNvSpPr>
              <a:spLocks/>
            </p:cNvSpPr>
            <p:nvPr/>
          </p:nvSpPr>
          <p:spPr bwMode="auto">
            <a:xfrm>
              <a:off x="2873"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0" name="Freeform 907"/>
            <p:cNvSpPr>
              <a:spLocks noEditPoints="1"/>
            </p:cNvSpPr>
            <p:nvPr/>
          </p:nvSpPr>
          <p:spPr bwMode="auto">
            <a:xfrm>
              <a:off x="2590" y="1908"/>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911" name="Freeform 908"/>
            <p:cNvSpPr>
              <a:spLocks/>
            </p:cNvSpPr>
            <p:nvPr/>
          </p:nvSpPr>
          <p:spPr bwMode="auto">
            <a:xfrm>
              <a:off x="2590" y="1908"/>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2" name="Freeform 909"/>
            <p:cNvSpPr>
              <a:spLocks/>
            </p:cNvSpPr>
            <p:nvPr/>
          </p:nvSpPr>
          <p:spPr bwMode="auto">
            <a:xfrm>
              <a:off x="2601"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3" name="Freeform 910"/>
            <p:cNvSpPr>
              <a:spLocks/>
            </p:cNvSpPr>
            <p:nvPr/>
          </p:nvSpPr>
          <p:spPr bwMode="auto">
            <a:xfrm>
              <a:off x="2611" y="1908"/>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14" name="Freeform 911"/>
            <p:cNvSpPr>
              <a:spLocks/>
            </p:cNvSpPr>
            <p:nvPr/>
          </p:nvSpPr>
          <p:spPr bwMode="auto">
            <a:xfrm>
              <a:off x="262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5" name="Freeform 912"/>
            <p:cNvSpPr>
              <a:spLocks/>
            </p:cNvSpPr>
            <p:nvPr/>
          </p:nvSpPr>
          <p:spPr bwMode="auto">
            <a:xfrm>
              <a:off x="2631"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6" name="Freeform 913"/>
            <p:cNvSpPr>
              <a:spLocks/>
            </p:cNvSpPr>
            <p:nvPr/>
          </p:nvSpPr>
          <p:spPr bwMode="auto">
            <a:xfrm>
              <a:off x="264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7" name="Freeform 914"/>
            <p:cNvSpPr>
              <a:spLocks/>
            </p:cNvSpPr>
            <p:nvPr/>
          </p:nvSpPr>
          <p:spPr bwMode="auto">
            <a:xfrm>
              <a:off x="265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8" name="Freeform 915"/>
            <p:cNvSpPr>
              <a:spLocks/>
            </p:cNvSpPr>
            <p:nvPr/>
          </p:nvSpPr>
          <p:spPr bwMode="auto">
            <a:xfrm>
              <a:off x="266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9" name="Freeform 916"/>
            <p:cNvSpPr>
              <a:spLocks/>
            </p:cNvSpPr>
            <p:nvPr/>
          </p:nvSpPr>
          <p:spPr bwMode="auto">
            <a:xfrm>
              <a:off x="267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0" name="Freeform 917"/>
            <p:cNvSpPr>
              <a:spLocks/>
            </p:cNvSpPr>
            <p:nvPr/>
          </p:nvSpPr>
          <p:spPr bwMode="auto">
            <a:xfrm>
              <a:off x="268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1" name="Freeform 918"/>
            <p:cNvSpPr>
              <a:spLocks/>
            </p:cNvSpPr>
            <p:nvPr/>
          </p:nvSpPr>
          <p:spPr bwMode="auto">
            <a:xfrm>
              <a:off x="2692"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2" name="Freeform 919"/>
            <p:cNvSpPr>
              <a:spLocks/>
            </p:cNvSpPr>
            <p:nvPr/>
          </p:nvSpPr>
          <p:spPr bwMode="auto">
            <a:xfrm>
              <a:off x="270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3" name="Freeform 920"/>
            <p:cNvSpPr>
              <a:spLocks/>
            </p:cNvSpPr>
            <p:nvPr/>
          </p:nvSpPr>
          <p:spPr bwMode="auto">
            <a:xfrm>
              <a:off x="2712" y="1908"/>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4" name="Freeform 921"/>
            <p:cNvSpPr>
              <a:spLocks/>
            </p:cNvSpPr>
            <p:nvPr/>
          </p:nvSpPr>
          <p:spPr bwMode="auto">
            <a:xfrm>
              <a:off x="2722"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5" name="Freeform 922"/>
            <p:cNvSpPr>
              <a:spLocks/>
            </p:cNvSpPr>
            <p:nvPr/>
          </p:nvSpPr>
          <p:spPr bwMode="auto">
            <a:xfrm>
              <a:off x="2731" y="1908"/>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6" name="Freeform 923"/>
            <p:cNvSpPr>
              <a:spLocks/>
            </p:cNvSpPr>
            <p:nvPr/>
          </p:nvSpPr>
          <p:spPr bwMode="auto">
            <a:xfrm>
              <a:off x="274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7" name="Freeform 924"/>
            <p:cNvSpPr>
              <a:spLocks/>
            </p:cNvSpPr>
            <p:nvPr/>
          </p:nvSpPr>
          <p:spPr bwMode="auto">
            <a:xfrm>
              <a:off x="275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8" name="Freeform 925"/>
            <p:cNvSpPr>
              <a:spLocks/>
            </p:cNvSpPr>
            <p:nvPr/>
          </p:nvSpPr>
          <p:spPr bwMode="auto">
            <a:xfrm>
              <a:off x="276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9" name="Freeform 926"/>
            <p:cNvSpPr>
              <a:spLocks/>
            </p:cNvSpPr>
            <p:nvPr/>
          </p:nvSpPr>
          <p:spPr bwMode="auto">
            <a:xfrm>
              <a:off x="277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0" name="Freeform 927"/>
            <p:cNvSpPr>
              <a:spLocks/>
            </p:cNvSpPr>
            <p:nvPr/>
          </p:nvSpPr>
          <p:spPr bwMode="auto">
            <a:xfrm>
              <a:off x="2783" y="1908"/>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31" name="Freeform 928"/>
            <p:cNvSpPr>
              <a:spLocks/>
            </p:cNvSpPr>
            <p:nvPr/>
          </p:nvSpPr>
          <p:spPr bwMode="auto">
            <a:xfrm>
              <a:off x="279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2" name="Freeform 929"/>
            <p:cNvSpPr>
              <a:spLocks/>
            </p:cNvSpPr>
            <p:nvPr/>
          </p:nvSpPr>
          <p:spPr bwMode="auto">
            <a:xfrm>
              <a:off x="2802" y="1908"/>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3" name="Freeform 930"/>
            <p:cNvSpPr>
              <a:spLocks/>
            </p:cNvSpPr>
            <p:nvPr/>
          </p:nvSpPr>
          <p:spPr bwMode="auto">
            <a:xfrm>
              <a:off x="2813" y="1908"/>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34" name="Freeform 931"/>
            <p:cNvSpPr>
              <a:spLocks/>
            </p:cNvSpPr>
            <p:nvPr/>
          </p:nvSpPr>
          <p:spPr bwMode="auto">
            <a:xfrm>
              <a:off x="2822" y="1908"/>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5" name="Freeform 932"/>
            <p:cNvSpPr>
              <a:spLocks/>
            </p:cNvSpPr>
            <p:nvPr/>
          </p:nvSpPr>
          <p:spPr bwMode="auto">
            <a:xfrm>
              <a:off x="2833" y="1908"/>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6" name="Freeform 933"/>
            <p:cNvSpPr>
              <a:spLocks/>
            </p:cNvSpPr>
            <p:nvPr/>
          </p:nvSpPr>
          <p:spPr bwMode="auto">
            <a:xfrm>
              <a:off x="2843" y="1908"/>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37" name="Freeform 934"/>
            <p:cNvSpPr>
              <a:spLocks/>
            </p:cNvSpPr>
            <p:nvPr/>
          </p:nvSpPr>
          <p:spPr bwMode="auto">
            <a:xfrm>
              <a:off x="2853"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8" name="Freeform 935"/>
            <p:cNvSpPr>
              <a:spLocks/>
            </p:cNvSpPr>
            <p:nvPr/>
          </p:nvSpPr>
          <p:spPr bwMode="auto">
            <a:xfrm>
              <a:off x="2863" y="1908"/>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9" name="Freeform 936"/>
            <p:cNvSpPr>
              <a:spLocks/>
            </p:cNvSpPr>
            <p:nvPr/>
          </p:nvSpPr>
          <p:spPr bwMode="auto">
            <a:xfrm>
              <a:off x="2873"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0" name="Freeform 937"/>
            <p:cNvSpPr>
              <a:spLocks noEditPoints="1"/>
            </p:cNvSpPr>
            <p:nvPr/>
          </p:nvSpPr>
          <p:spPr bwMode="auto">
            <a:xfrm>
              <a:off x="2590" y="1908"/>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941" name="Freeform 938"/>
            <p:cNvSpPr>
              <a:spLocks/>
            </p:cNvSpPr>
            <p:nvPr/>
          </p:nvSpPr>
          <p:spPr bwMode="auto">
            <a:xfrm>
              <a:off x="2590" y="1908"/>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2" name="Freeform 939"/>
            <p:cNvSpPr>
              <a:spLocks/>
            </p:cNvSpPr>
            <p:nvPr/>
          </p:nvSpPr>
          <p:spPr bwMode="auto">
            <a:xfrm>
              <a:off x="2601"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3" name="Freeform 940"/>
            <p:cNvSpPr>
              <a:spLocks/>
            </p:cNvSpPr>
            <p:nvPr/>
          </p:nvSpPr>
          <p:spPr bwMode="auto">
            <a:xfrm>
              <a:off x="2611" y="1908"/>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44" name="Freeform 941"/>
            <p:cNvSpPr>
              <a:spLocks/>
            </p:cNvSpPr>
            <p:nvPr/>
          </p:nvSpPr>
          <p:spPr bwMode="auto">
            <a:xfrm>
              <a:off x="262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5" name="Freeform 942"/>
            <p:cNvSpPr>
              <a:spLocks/>
            </p:cNvSpPr>
            <p:nvPr/>
          </p:nvSpPr>
          <p:spPr bwMode="auto">
            <a:xfrm>
              <a:off x="2631"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6" name="Freeform 943"/>
            <p:cNvSpPr>
              <a:spLocks/>
            </p:cNvSpPr>
            <p:nvPr/>
          </p:nvSpPr>
          <p:spPr bwMode="auto">
            <a:xfrm>
              <a:off x="264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7" name="Freeform 944"/>
            <p:cNvSpPr>
              <a:spLocks/>
            </p:cNvSpPr>
            <p:nvPr/>
          </p:nvSpPr>
          <p:spPr bwMode="auto">
            <a:xfrm>
              <a:off x="265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8" name="Freeform 945"/>
            <p:cNvSpPr>
              <a:spLocks/>
            </p:cNvSpPr>
            <p:nvPr/>
          </p:nvSpPr>
          <p:spPr bwMode="auto">
            <a:xfrm>
              <a:off x="266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9" name="Freeform 946"/>
            <p:cNvSpPr>
              <a:spLocks/>
            </p:cNvSpPr>
            <p:nvPr/>
          </p:nvSpPr>
          <p:spPr bwMode="auto">
            <a:xfrm>
              <a:off x="267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0" name="Freeform 947"/>
            <p:cNvSpPr>
              <a:spLocks/>
            </p:cNvSpPr>
            <p:nvPr/>
          </p:nvSpPr>
          <p:spPr bwMode="auto">
            <a:xfrm>
              <a:off x="268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1" name="Freeform 948"/>
            <p:cNvSpPr>
              <a:spLocks/>
            </p:cNvSpPr>
            <p:nvPr/>
          </p:nvSpPr>
          <p:spPr bwMode="auto">
            <a:xfrm>
              <a:off x="2692"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2" name="Freeform 949"/>
            <p:cNvSpPr>
              <a:spLocks/>
            </p:cNvSpPr>
            <p:nvPr/>
          </p:nvSpPr>
          <p:spPr bwMode="auto">
            <a:xfrm>
              <a:off x="270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3" name="Freeform 950"/>
            <p:cNvSpPr>
              <a:spLocks/>
            </p:cNvSpPr>
            <p:nvPr/>
          </p:nvSpPr>
          <p:spPr bwMode="auto">
            <a:xfrm>
              <a:off x="2712" y="1908"/>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4" name="Freeform 951"/>
            <p:cNvSpPr>
              <a:spLocks/>
            </p:cNvSpPr>
            <p:nvPr/>
          </p:nvSpPr>
          <p:spPr bwMode="auto">
            <a:xfrm>
              <a:off x="2722"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5" name="Freeform 952"/>
            <p:cNvSpPr>
              <a:spLocks/>
            </p:cNvSpPr>
            <p:nvPr/>
          </p:nvSpPr>
          <p:spPr bwMode="auto">
            <a:xfrm>
              <a:off x="2731" y="1908"/>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6" name="Freeform 953"/>
            <p:cNvSpPr>
              <a:spLocks/>
            </p:cNvSpPr>
            <p:nvPr/>
          </p:nvSpPr>
          <p:spPr bwMode="auto">
            <a:xfrm>
              <a:off x="274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7" name="Freeform 954"/>
            <p:cNvSpPr>
              <a:spLocks/>
            </p:cNvSpPr>
            <p:nvPr/>
          </p:nvSpPr>
          <p:spPr bwMode="auto">
            <a:xfrm>
              <a:off x="275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8" name="Freeform 955"/>
            <p:cNvSpPr>
              <a:spLocks/>
            </p:cNvSpPr>
            <p:nvPr/>
          </p:nvSpPr>
          <p:spPr bwMode="auto">
            <a:xfrm>
              <a:off x="276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9" name="Freeform 956"/>
            <p:cNvSpPr>
              <a:spLocks/>
            </p:cNvSpPr>
            <p:nvPr/>
          </p:nvSpPr>
          <p:spPr bwMode="auto">
            <a:xfrm>
              <a:off x="277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0" name="Freeform 957"/>
            <p:cNvSpPr>
              <a:spLocks/>
            </p:cNvSpPr>
            <p:nvPr/>
          </p:nvSpPr>
          <p:spPr bwMode="auto">
            <a:xfrm>
              <a:off x="2783" y="1908"/>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61" name="Freeform 958"/>
            <p:cNvSpPr>
              <a:spLocks/>
            </p:cNvSpPr>
            <p:nvPr/>
          </p:nvSpPr>
          <p:spPr bwMode="auto">
            <a:xfrm>
              <a:off x="279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2" name="Freeform 959"/>
            <p:cNvSpPr>
              <a:spLocks/>
            </p:cNvSpPr>
            <p:nvPr/>
          </p:nvSpPr>
          <p:spPr bwMode="auto">
            <a:xfrm>
              <a:off x="2802" y="1908"/>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3" name="Freeform 960"/>
            <p:cNvSpPr>
              <a:spLocks/>
            </p:cNvSpPr>
            <p:nvPr/>
          </p:nvSpPr>
          <p:spPr bwMode="auto">
            <a:xfrm>
              <a:off x="2813" y="1908"/>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64" name="Freeform 961"/>
            <p:cNvSpPr>
              <a:spLocks/>
            </p:cNvSpPr>
            <p:nvPr/>
          </p:nvSpPr>
          <p:spPr bwMode="auto">
            <a:xfrm>
              <a:off x="2822" y="1908"/>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5" name="Freeform 962"/>
            <p:cNvSpPr>
              <a:spLocks/>
            </p:cNvSpPr>
            <p:nvPr/>
          </p:nvSpPr>
          <p:spPr bwMode="auto">
            <a:xfrm>
              <a:off x="2833" y="1908"/>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6" name="Freeform 963"/>
            <p:cNvSpPr>
              <a:spLocks/>
            </p:cNvSpPr>
            <p:nvPr/>
          </p:nvSpPr>
          <p:spPr bwMode="auto">
            <a:xfrm>
              <a:off x="2843" y="1908"/>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67" name="Freeform 964"/>
            <p:cNvSpPr>
              <a:spLocks/>
            </p:cNvSpPr>
            <p:nvPr/>
          </p:nvSpPr>
          <p:spPr bwMode="auto">
            <a:xfrm>
              <a:off x="2853"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8" name="Freeform 965"/>
            <p:cNvSpPr>
              <a:spLocks/>
            </p:cNvSpPr>
            <p:nvPr/>
          </p:nvSpPr>
          <p:spPr bwMode="auto">
            <a:xfrm>
              <a:off x="2863" y="1908"/>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9" name="Freeform 966"/>
            <p:cNvSpPr>
              <a:spLocks/>
            </p:cNvSpPr>
            <p:nvPr/>
          </p:nvSpPr>
          <p:spPr bwMode="auto">
            <a:xfrm>
              <a:off x="2873"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70" name="Freeform 967"/>
            <p:cNvSpPr>
              <a:spLocks noEditPoints="1"/>
            </p:cNvSpPr>
            <p:nvPr/>
          </p:nvSpPr>
          <p:spPr bwMode="auto">
            <a:xfrm>
              <a:off x="2590" y="1908"/>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971" name="Freeform 968"/>
            <p:cNvSpPr>
              <a:spLocks/>
            </p:cNvSpPr>
            <p:nvPr/>
          </p:nvSpPr>
          <p:spPr bwMode="auto">
            <a:xfrm>
              <a:off x="2590" y="1908"/>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72" name="Freeform 969"/>
            <p:cNvSpPr>
              <a:spLocks/>
            </p:cNvSpPr>
            <p:nvPr/>
          </p:nvSpPr>
          <p:spPr bwMode="auto">
            <a:xfrm>
              <a:off x="2601"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73" name="Freeform 970"/>
            <p:cNvSpPr>
              <a:spLocks/>
            </p:cNvSpPr>
            <p:nvPr/>
          </p:nvSpPr>
          <p:spPr bwMode="auto">
            <a:xfrm>
              <a:off x="2611" y="1908"/>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74" name="Freeform 971"/>
            <p:cNvSpPr>
              <a:spLocks/>
            </p:cNvSpPr>
            <p:nvPr/>
          </p:nvSpPr>
          <p:spPr bwMode="auto">
            <a:xfrm>
              <a:off x="262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75" name="Freeform 972"/>
            <p:cNvSpPr>
              <a:spLocks/>
            </p:cNvSpPr>
            <p:nvPr/>
          </p:nvSpPr>
          <p:spPr bwMode="auto">
            <a:xfrm>
              <a:off x="2631"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76" name="Freeform 973"/>
            <p:cNvSpPr>
              <a:spLocks/>
            </p:cNvSpPr>
            <p:nvPr/>
          </p:nvSpPr>
          <p:spPr bwMode="auto">
            <a:xfrm>
              <a:off x="264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77" name="Freeform 974"/>
            <p:cNvSpPr>
              <a:spLocks/>
            </p:cNvSpPr>
            <p:nvPr/>
          </p:nvSpPr>
          <p:spPr bwMode="auto">
            <a:xfrm>
              <a:off x="265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78" name="Freeform 975"/>
            <p:cNvSpPr>
              <a:spLocks/>
            </p:cNvSpPr>
            <p:nvPr/>
          </p:nvSpPr>
          <p:spPr bwMode="auto">
            <a:xfrm>
              <a:off x="266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79" name="Freeform 976"/>
            <p:cNvSpPr>
              <a:spLocks/>
            </p:cNvSpPr>
            <p:nvPr/>
          </p:nvSpPr>
          <p:spPr bwMode="auto">
            <a:xfrm>
              <a:off x="267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80" name="Freeform 977"/>
            <p:cNvSpPr>
              <a:spLocks/>
            </p:cNvSpPr>
            <p:nvPr/>
          </p:nvSpPr>
          <p:spPr bwMode="auto">
            <a:xfrm>
              <a:off x="268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81" name="Freeform 978"/>
            <p:cNvSpPr>
              <a:spLocks/>
            </p:cNvSpPr>
            <p:nvPr/>
          </p:nvSpPr>
          <p:spPr bwMode="auto">
            <a:xfrm>
              <a:off x="2692"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82" name="Freeform 979"/>
            <p:cNvSpPr>
              <a:spLocks/>
            </p:cNvSpPr>
            <p:nvPr/>
          </p:nvSpPr>
          <p:spPr bwMode="auto">
            <a:xfrm>
              <a:off x="270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83" name="Freeform 980"/>
            <p:cNvSpPr>
              <a:spLocks/>
            </p:cNvSpPr>
            <p:nvPr/>
          </p:nvSpPr>
          <p:spPr bwMode="auto">
            <a:xfrm>
              <a:off x="2712" y="1908"/>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84" name="Freeform 981"/>
            <p:cNvSpPr>
              <a:spLocks/>
            </p:cNvSpPr>
            <p:nvPr/>
          </p:nvSpPr>
          <p:spPr bwMode="auto">
            <a:xfrm>
              <a:off x="2722"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85" name="Freeform 982"/>
            <p:cNvSpPr>
              <a:spLocks/>
            </p:cNvSpPr>
            <p:nvPr/>
          </p:nvSpPr>
          <p:spPr bwMode="auto">
            <a:xfrm>
              <a:off x="2731" y="1908"/>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86" name="Freeform 983"/>
            <p:cNvSpPr>
              <a:spLocks/>
            </p:cNvSpPr>
            <p:nvPr/>
          </p:nvSpPr>
          <p:spPr bwMode="auto">
            <a:xfrm>
              <a:off x="274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87" name="Freeform 984"/>
            <p:cNvSpPr>
              <a:spLocks/>
            </p:cNvSpPr>
            <p:nvPr/>
          </p:nvSpPr>
          <p:spPr bwMode="auto">
            <a:xfrm>
              <a:off x="275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88" name="Freeform 985"/>
            <p:cNvSpPr>
              <a:spLocks/>
            </p:cNvSpPr>
            <p:nvPr/>
          </p:nvSpPr>
          <p:spPr bwMode="auto">
            <a:xfrm>
              <a:off x="276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89" name="Freeform 986"/>
            <p:cNvSpPr>
              <a:spLocks/>
            </p:cNvSpPr>
            <p:nvPr/>
          </p:nvSpPr>
          <p:spPr bwMode="auto">
            <a:xfrm>
              <a:off x="277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0" name="Freeform 987"/>
            <p:cNvSpPr>
              <a:spLocks/>
            </p:cNvSpPr>
            <p:nvPr/>
          </p:nvSpPr>
          <p:spPr bwMode="auto">
            <a:xfrm>
              <a:off x="2783" y="1908"/>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91" name="Freeform 988"/>
            <p:cNvSpPr>
              <a:spLocks/>
            </p:cNvSpPr>
            <p:nvPr/>
          </p:nvSpPr>
          <p:spPr bwMode="auto">
            <a:xfrm>
              <a:off x="279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2" name="Freeform 989"/>
            <p:cNvSpPr>
              <a:spLocks/>
            </p:cNvSpPr>
            <p:nvPr/>
          </p:nvSpPr>
          <p:spPr bwMode="auto">
            <a:xfrm>
              <a:off x="2802" y="1908"/>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3" name="Freeform 990"/>
            <p:cNvSpPr>
              <a:spLocks/>
            </p:cNvSpPr>
            <p:nvPr/>
          </p:nvSpPr>
          <p:spPr bwMode="auto">
            <a:xfrm>
              <a:off x="2813" y="1908"/>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94" name="Freeform 991"/>
            <p:cNvSpPr>
              <a:spLocks/>
            </p:cNvSpPr>
            <p:nvPr/>
          </p:nvSpPr>
          <p:spPr bwMode="auto">
            <a:xfrm>
              <a:off x="2822" y="1908"/>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5" name="Freeform 992"/>
            <p:cNvSpPr>
              <a:spLocks/>
            </p:cNvSpPr>
            <p:nvPr/>
          </p:nvSpPr>
          <p:spPr bwMode="auto">
            <a:xfrm>
              <a:off x="2833" y="1908"/>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6" name="Freeform 993"/>
            <p:cNvSpPr>
              <a:spLocks/>
            </p:cNvSpPr>
            <p:nvPr/>
          </p:nvSpPr>
          <p:spPr bwMode="auto">
            <a:xfrm>
              <a:off x="2843" y="1908"/>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97" name="Freeform 994"/>
            <p:cNvSpPr>
              <a:spLocks/>
            </p:cNvSpPr>
            <p:nvPr/>
          </p:nvSpPr>
          <p:spPr bwMode="auto">
            <a:xfrm>
              <a:off x="2853"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8" name="Freeform 995"/>
            <p:cNvSpPr>
              <a:spLocks/>
            </p:cNvSpPr>
            <p:nvPr/>
          </p:nvSpPr>
          <p:spPr bwMode="auto">
            <a:xfrm>
              <a:off x="2863" y="1908"/>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9" name="Freeform 996"/>
            <p:cNvSpPr>
              <a:spLocks/>
            </p:cNvSpPr>
            <p:nvPr/>
          </p:nvSpPr>
          <p:spPr bwMode="auto">
            <a:xfrm>
              <a:off x="2873"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0" name="Freeform 997"/>
            <p:cNvSpPr>
              <a:spLocks noEditPoints="1"/>
            </p:cNvSpPr>
            <p:nvPr/>
          </p:nvSpPr>
          <p:spPr bwMode="auto">
            <a:xfrm>
              <a:off x="2590" y="1908"/>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1001" name="Freeform 998"/>
            <p:cNvSpPr>
              <a:spLocks/>
            </p:cNvSpPr>
            <p:nvPr/>
          </p:nvSpPr>
          <p:spPr bwMode="auto">
            <a:xfrm>
              <a:off x="2590" y="1908"/>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2" name="Freeform 999"/>
            <p:cNvSpPr>
              <a:spLocks/>
            </p:cNvSpPr>
            <p:nvPr/>
          </p:nvSpPr>
          <p:spPr bwMode="auto">
            <a:xfrm>
              <a:off x="2601"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3" name="Freeform 1000"/>
            <p:cNvSpPr>
              <a:spLocks/>
            </p:cNvSpPr>
            <p:nvPr/>
          </p:nvSpPr>
          <p:spPr bwMode="auto">
            <a:xfrm>
              <a:off x="2611" y="1908"/>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04" name="Freeform 1001"/>
            <p:cNvSpPr>
              <a:spLocks/>
            </p:cNvSpPr>
            <p:nvPr/>
          </p:nvSpPr>
          <p:spPr bwMode="auto">
            <a:xfrm>
              <a:off x="262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5" name="Freeform 1002"/>
            <p:cNvSpPr>
              <a:spLocks/>
            </p:cNvSpPr>
            <p:nvPr/>
          </p:nvSpPr>
          <p:spPr bwMode="auto">
            <a:xfrm>
              <a:off x="2631"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6" name="Freeform 1003"/>
            <p:cNvSpPr>
              <a:spLocks/>
            </p:cNvSpPr>
            <p:nvPr/>
          </p:nvSpPr>
          <p:spPr bwMode="auto">
            <a:xfrm>
              <a:off x="264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7" name="Freeform 1004"/>
            <p:cNvSpPr>
              <a:spLocks/>
            </p:cNvSpPr>
            <p:nvPr/>
          </p:nvSpPr>
          <p:spPr bwMode="auto">
            <a:xfrm>
              <a:off x="265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8" name="Freeform 1005"/>
            <p:cNvSpPr>
              <a:spLocks/>
            </p:cNvSpPr>
            <p:nvPr/>
          </p:nvSpPr>
          <p:spPr bwMode="auto">
            <a:xfrm>
              <a:off x="266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9" name="Freeform 1006"/>
            <p:cNvSpPr>
              <a:spLocks/>
            </p:cNvSpPr>
            <p:nvPr/>
          </p:nvSpPr>
          <p:spPr bwMode="auto">
            <a:xfrm>
              <a:off x="267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0" name="Freeform 1007"/>
            <p:cNvSpPr>
              <a:spLocks/>
            </p:cNvSpPr>
            <p:nvPr/>
          </p:nvSpPr>
          <p:spPr bwMode="auto">
            <a:xfrm>
              <a:off x="268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1" name="Freeform 1008"/>
            <p:cNvSpPr>
              <a:spLocks/>
            </p:cNvSpPr>
            <p:nvPr/>
          </p:nvSpPr>
          <p:spPr bwMode="auto">
            <a:xfrm>
              <a:off x="2692"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2" name="Freeform 1009"/>
            <p:cNvSpPr>
              <a:spLocks/>
            </p:cNvSpPr>
            <p:nvPr/>
          </p:nvSpPr>
          <p:spPr bwMode="auto">
            <a:xfrm>
              <a:off x="270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grpSp>
      <p:grpSp>
        <p:nvGrpSpPr>
          <p:cNvPr id="1507" name="Group 1211"/>
          <p:cNvGrpSpPr>
            <a:grpSpLocks/>
          </p:cNvGrpSpPr>
          <p:nvPr/>
        </p:nvGrpSpPr>
        <p:grpSpPr bwMode="auto">
          <a:xfrm>
            <a:off x="4081463" y="2443302"/>
            <a:ext cx="1363662" cy="1031875"/>
            <a:chOff x="2590" y="1644"/>
            <a:chExt cx="859" cy="650"/>
          </a:xfrm>
        </p:grpSpPr>
        <p:sp>
          <p:nvSpPr>
            <p:cNvPr id="1014" name="Freeform 1011"/>
            <p:cNvSpPr>
              <a:spLocks/>
            </p:cNvSpPr>
            <p:nvPr/>
          </p:nvSpPr>
          <p:spPr bwMode="auto">
            <a:xfrm>
              <a:off x="2712" y="1908"/>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5" name="Freeform 1012"/>
            <p:cNvSpPr>
              <a:spLocks/>
            </p:cNvSpPr>
            <p:nvPr/>
          </p:nvSpPr>
          <p:spPr bwMode="auto">
            <a:xfrm>
              <a:off x="2722"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6" name="Freeform 1013"/>
            <p:cNvSpPr>
              <a:spLocks/>
            </p:cNvSpPr>
            <p:nvPr/>
          </p:nvSpPr>
          <p:spPr bwMode="auto">
            <a:xfrm>
              <a:off x="2731" y="1908"/>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7" name="Freeform 1014"/>
            <p:cNvSpPr>
              <a:spLocks/>
            </p:cNvSpPr>
            <p:nvPr/>
          </p:nvSpPr>
          <p:spPr bwMode="auto">
            <a:xfrm>
              <a:off x="274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8" name="Freeform 1015"/>
            <p:cNvSpPr>
              <a:spLocks/>
            </p:cNvSpPr>
            <p:nvPr/>
          </p:nvSpPr>
          <p:spPr bwMode="auto">
            <a:xfrm>
              <a:off x="275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9" name="Freeform 1016"/>
            <p:cNvSpPr>
              <a:spLocks/>
            </p:cNvSpPr>
            <p:nvPr/>
          </p:nvSpPr>
          <p:spPr bwMode="auto">
            <a:xfrm>
              <a:off x="276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0" name="Freeform 1017"/>
            <p:cNvSpPr>
              <a:spLocks/>
            </p:cNvSpPr>
            <p:nvPr/>
          </p:nvSpPr>
          <p:spPr bwMode="auto">
            <a:xfrm>
              <a:off x="277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1" name="Freeform 1018"/>
            <p:cNvSpPr>
              <a:spLocks/>
            </p:cNvSpPr>
            <p:nvPr/>
          </p:nvSpPr>
          <p:spPr bwMode="auto">
            <a:xfrm>
              <a:off x="2783" y="1908"/>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22" name="Freeform 1019"/>
            <p:cNvSpPr>
              <a:spLocks/>
            </p:cNvSpPr>
            <p:nvPr/>
          </p:nvSpPr>
          <p:spPr bwMode="auto">
            <a:xfrm>
              <a:off x="279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3" name="Freeform 1020"/>
            <p:cNvSpPr>
              <a:spLocks/>
            </p:cNvSpPr>
            <p:nvPr/>
          </p:nvSpPr>
          <p:spPr bwMode="auto">
            <a:xfrm>
              <a:off x="2802" y="1908"/>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4" name="Freeform 1021"/>
            <p:cNvSpPr>
              <a:spLocks/>
            </p:cNvSpPr>
            <p:nvPr/>
          </p:nvSpPr>
          <p:spPr bwMode="auto">
            <a:xfrm>
              <a:off x="2813" y="1908"/>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25" name="Freeform 1022"/>
            <p:cNvSpPr>
              <a:spLocks/>
            </p:cNvSpPr>
            <p:nvPr/>
          </p:nvSpPr>
          <p:spPr bwMode="auto">
            <a:xfrm>
              <a:off x="2822" y="1908"/>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6" name="Freeform 1023"/>
            <p:cNvSpPr>
              <a:spLocks/>
            </p:cNvSpPr>
            <p:nvPr/>
          </p:nvSpPr>
          <p:spPr bwMode="auto">
            <a:xfrm>
              <a:off x="2833" y="1908"/>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7" name="Freeform 1024"/>
            <p:cNvSpPr>
              <a:spLocks/>
            </p:cNvSpPr>
            <p:nvPr/>
          </p:nvSpPr>
          <p:spPr bwMode="auto">
            <a:xfrm>
              <a:off x="2843" y="1908"/>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28" name="Freeform 1025"/>
            <p:cNvSpPr>
              <a:spLocks/>
            </p:cNvSpPr>
            <p:nvPr/>
          </p:nvSpPr>
          <p:spPr bwMode="auto">
            <a:xfrm>
              <a:off x="2853"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9" name="Freeform 1026"/>
            <p:cNvSpPr>
              <a:spLocks/>
            </p:cNvSpPr>
            <p:nvPr/>
          </p:nvSpPr>
          <p:spPr bwMode="auto">
            <a:xfrm>
              <a:off x="2863" y="1908"/>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0" name="Freeform 1027"/>
            <p:cNvSpPr>
              <a:spLocks/>
            </p:cNvSpPr>
            <p:nvPr/>
          </p:nvSpPr>
          <p:spPr bwMode="auto">
            <a:xfrm>
              <a:off x="2873"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1" name="Freeform 1028"/>
            <p:cNvSpPr>
              <a:spLocks noEditPoints="1"/>
            </p:cNvSpPr>
            <p:nvPr/>
          </p:nvSpPr>
          <p:spPr bwMode="auto">
            <a:xfrm>
              <a:off x="2590" y="1908"/>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1032" name="Freeform 1029"/>
            <p:cNvSpPr>
              <a:spLocks/>
            </p:cNvSpPr>
            <p:nvPr/>
          </p:nvSpPr>
          <p:spPr bwMode="auto">
            <a:xfrm>
              <a:off x="2590" y="1908"/>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3" name="Freeform 1030"/>
            <p:cNvSpPr>
              <a:spLocks/>
            </p:cNvSpPr>
            <p:nvPr/>
          </p:nvSpPr>
          <p:spPr bwMode="auto">
            <a:xfrm>
              <a:off x="2601"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4" name="Freeform 1031"/>
            <p:cNvSpPr>
              <a:spLocks/>
            </p:cNvSpPr>
            <p:nvPr/>
          </p:nvSpPr>
          <p:spPr bwMode="auto">
            <a:xfrm>
              <a:off x="2611" y="1908"/>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35" name="Freeform 1032"/>
            <p:cNvSpPr>
              <a:spLocks/>
            </p:cNvSpPr>
            <p:nvPr/>
          </p:nvSpPr>
          <p:spPr bwMode="auto">
            <a:xfrm>
              <a:off x="262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6" name="Freeform 1033"/>
            <p:cNvSpPr>
              <a:spLocks/>
            </p:cNvSpPr>
            <p:nvPr/>
          </p:nvSpPr>
          <p:spPr bwMode="auto">
            <a:xfrm>
              <a:off x="2631"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7" name="Freeform 1034"/>
            <p:cNvSpPr>
              <a:spLocks/>
            </p:cNvSpPr>
            <p:nvPr/>
          </p:nvSpPr>
          <p:spPr bwMode="auto">
            <a:xfrm>
              <a:off x="264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8" name="Freeform 1035"/>
            <p:cNvSpPr>
              <a:spLocks/>
            </p:cNvSpPr>
            <p:nvPr/>
          </p:nvSpPr>
          <p:spPr bwMode="auto">
            <a:xfrm>
              <a:off x="265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9" name="Freeform 1036"/>
            <p:cNvSpPr>
              <a:spLocks/>
            </p:cNvSpPr>
            <p:nvPr/>
          </p:nvSpPr>
          <p:spPr bwMode="auto">
            <a:xfrm>
              <a:off x="266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0" name="Freeform 1037"/>
            <p:cNvSpPr>
              <a:spLocks/>
            </p:cNvSpPr>
            <p:nvPr/>
          </p:nvSpPr>
          <p:spPr bwMode="auto">
            <a:xfrm>
              <a:off x="267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1" name="Freeform 1038"/>
            <p:cNvSpPr>
              <a:spLocks/>
            </p:cNvSpPr>
            <p:nvPr/>
          </p:nvSpPr>
          <p:spPr bwMode="auto">
            <a:xfrm>
              <a:off x="268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2" name="Freeform 1039"/>
            <p:cNvSpPr>
              <a:spLocks/>
            </p:cNvSpPr>
            <p:nvPr/>
          </p:nvSpPr>
          <p:spPr bwMode="auto">
            <a:xfrm>
              <a:off x="2692"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3" name="Freeform 1040"/>
            <p:cNvSpPr>
              <a:spLocks/>
            </p:cNvSpPr>
            <p:nvPr/>
          </p:nvSpPr>
          <p:spPr bwMode="auto">
            <a:xfrm>
              <a:off x="2701"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4" name="Freeform 1041"/>
            <p:cNvSpPr>
              <a:spLocks/>
            </p:cNvSpPr>
            <p:nvPr/>
          </p:nvSpPr>
          <p:spPr bwMode="auto">
            <a:xfrm>
              <a:off x="2712" y="1908"/>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5" name="Freeform 1042"/>
            <p:cNvSpPr>
              <a:spLocks/>
            </p:cNvSpPr>
            <p:nvPr/>
          </p:nvSpPr>
          <p:spPr bwMode="auto">
            <a:xfrm>
              <a:off x="2722" y="1908"/>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6" name="Freeform 1043"/>
            <p:cNvSpPr>
              <a:spLocks/>
            </p:cNvSpPr>
            <p:nvPr/>
          </p:nvSpPr>
          <p:spPr bwMode="auto">
            <a:xfrm>
              <a:off x="2731" y="1908"/>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7" name="Freeform 1044"/>
            <p:cNvSpPr>
              <a:spLocks/>
            </p:cNvSpPr>
            <p:nvPr/>
          </p:nvSpPr>
          <p:spPr bwMode="auto">
            <a:xfrm>
              <a:off x="274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8" name="Freeform 1045"/>
            <p:cNvSpPr>
              <a:spLocks/>
            </p:cNvSpPr>
            <p:nvPr/>
          </p:nvSpPr>
          <p:spPr bwMode="auto">
            <a:xfrm>
              <a:off x="275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9" name="Freeform 1046"/>
            <p:cNvSpPr>
              <a:spLocks/>
            </p:cNvSpPr>
            <p:nvPr/>
          </p:nvSpPr>
          <p:spPr bwMode="auto">
            <a:xfrm>
              <a:off x="276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0" name="Freeform 1047"/>
            <p:cNvSpPr>
              <a:spLocks/>
            </p:cNvSpPr>
            <p:nvPr/>
          </p:nvSpPr>
          <p:spPr bwMode="auto">
            <a:xfrm>
              <a:off x="277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1" name="Freeform 1048"/>
            <p:cNvSpPr>
              <a:spLocks/>
            </p:cNvSpPr>
            <p:nvPr/>
          </p:nvSpPr>
          <p:spPr bwMode="auto">
            <a:xfrm>
              <a:off x="2783" y="1908"/>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52" name="Freeform 1049"/>
            <p:cNvSpPr>
              <a:spLocks/>
            </p:cNvSpPr>
            <p:nvPr/>
          </p:nvSpPr>
          <p:spPr bwMode="auto">
            <a:xfrm>
              <a:off x="2792"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3" name="Freeform 1050"/>
            <p:cNvSpPr>
              <a:spLocks/>
            </p:cNvSpPr>
            <p:nvPr/>
          </p:nvSpPr>
          <p:spPr bwMode="auto">
            <a:xfrm>
              <a:off x="2802" y="1908"/>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4" name="Freeform 1051"/>
            <p:cNvSpPr>
              <a:spLocks/>
            </p:cNvSpPr>
            <p:nvPr/>
          </p:nvSpPr>
          <p:spPr bwMode="auto">
            <a:xfrm>
              <a:off x="2813" y="1908"/>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55" name="Freeform 1052"/>
            <p:cNvSpPr>
              <a:spLocks/>
            </p:cNvSpPr>
            <p:nvPr/>
          </p:nvSpPr>
          <p:spPr bwMode="auto">
            <a:xfrm>
              <a:off x="2822" y="1908"/>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6" name="Freeform 1053"/>
            <p:cNvSpPr>
              <a:spLocks/>
            </p:cNvSpPr>
            <p:nvPr/>
          </p:nvSpPr>
          <p:spPr bwMode="auto">
            <a:xfrm>
              <a:off x="2833" y="1908"/>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7" name="Freeform 1054"/>
            <p:cNvSpPr>
              <a:spLocks/>
            </p:cNvSpPr>
            <p:nvPr/>
          </p:nvSpPr>
          <p:spPr bwMode="auto">
            <a:xfrm>
              <a:off x="2843" y="1908"/>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58" name="Freeform 1055"/>
            <p:cNvSpPr>
              <a:spLocks/>
            </p:cNvSpPr>
            <p:nvPr/>
          </p:nvSpPr>
          <p:spPr bwMode="auto">
            <a:xfrm>
              <a:off x="2853"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9" name="Freeform 1056"/>
            <p:cNvSpPr>
              <a:spLocks/>
            </p:cNvSpPr>
            <p:nvPr/>
          </p:nvSpPr>
          <p:spPr bwMode="auto">
            <a:xfrm>
              <a:off x="2863" y="1908"/>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0" name="Freeform 1057"/>
            <p:cNvSpPr>
              <a:spLocks/>
            </p:cNvSpPr>
            <p:nvPr/>
          </p:nvSpPr>
          <p:spPr bwMode="auto">
            <a:xfrm>
              <a:off x="2873" y="1908"/>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1" name="Freeform 1058"/>
            <p:cNvSpPr>
              <a:spLocks/>
            </p:cNvSpPr>
            <p:nvPr/>
          </p:nvSpPr>
          <p:spPr bwMode="auto">
            <a:xfrm>
              <a:off x="2591" y="1644"/>
              <a:ext cx="80" cy="42"/>
            </a:xfrm>
            <a:custGeom>
              <a:avLst/>
              <a:gdLst>
                <a:gd name="T0" fmla="*/ 0 w 80"/>
                <a:gd name="T1" fmla="*/ 42 h 42"/>
                <a:gd name="T2" fmla="*/ 67 w 80"/>
                <a:gd name="T3" fmla="*/ 42 h 42"/>
                <a:gd name="T4" fmla="*/ 80 w 80"/>
                <a:gd name="T5" fmla="*/ 30 h 42"/>
                <a:gd name="T6" fmla="*/ 80 w 80"/>
                <a:gd name="T7" fmla="*/ 0 h 42"/>
                <a:gd name="T8" fmla="*/ 0 w 80"/>
                <a:gd name="T9" fmla="*/ 0 h 42"/>
                <a:gd name="T10" fmla="*/ 0 w 80"/>
                <a:gd name="T11" fmla="*/ 42 h 42"/>
                <a:gd name="T12" fmla="*/ 0 w 80"/>
                <a:gd name="T13" fmla="*/ 42 h 42"/>
                <a:gd name="T14" fmla="*/ 0 60000 65536"/>
                <a:gd name="T15" fmla="*/ 0 60000 65536"/>
                <a:gd name="T16" fmla="*/ 0 60000 65536"/>
                <a:gd name="T17" fmla="*/ 0 60000 65536"/>
                <a:gd name="T18" fmla="*/ 0 60000 65536"/>
                <a:gd name="T19" fmla="*/ 0 60000 65536"/>
                <a:gd name="T20" fmla="*/ 0 60000 65536"/>
                <a:gd name="T21" fmla="*/ 0 w 80"/>
                <a:gd name="T22" fmla="*/ 0 h 42"/>
                <a:gd name="T23" fmla="*/ 80 w 8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42">
                  <a:moveTo>
                    <a:pt x="0" y="42"/>
                  </a:moveTo>
                  <a:lnTo>
                    <a:pt x="67" y="42"/>
                  </a:lnTo>
                  <a:lnTo>
                    <a:pt x="80" y="30"/>
                  </a:lnTo>
                  <a:lnTo>
                    <a:pt x="80" y="0"/>
                  </a:lnTo>
                  <a:lnTo>
                    <a:pt x="0" y="0"/>
                  </a:lnTo>
                  <a:lnTo>
                    <a:pt x="0" y="42"/>
                  </a:lnTo>
                  <a:close/>
                </a:path>
              </a:pathLst>
            </a:custGeom>
            <a:solidFill>
              <a:srgbClr val="FFFFFF"/>
            </a:solidFill>
            <a:ln w="9525">
              <a:noFill/>
              <a:round/>
              <a:headEnd/>
              <a:tailEnd/>
            </a:ln>
          </p:spPr>
          <p:txBody>
            <a:bodyPr/>
            <a:lstStyle/>
            <a:p>
              <a:endParaRPr lang="en-US"/>
            </a:p>
          </p:txBody>
        </p:sp>
        <p:sp>
          <p:nvSpPr>
            <p:cNvPr id="1062" name="Freeform 1059"/>
            <p:cNvSpPr>
              <a:spLocks/>
            </p:cNvSpPr>
            <p:nvPr/>
          </p:nvSpPr>
          <p:spPr bwMode="auto">
            <a:xfrm>
              <a:off x="2591" y="1644"/>
              <a:ext cx="80" cy="42"/>
            </a:xfrm>
            <a:custGeom>
              <a:avLst/>
              <a:gdLst>
                <a:gd name="T0" fmla="*/ 0 w 80"/>
                <a:gd name="T1" fmla="*/ 42 h 42"/>
                <a:gd name="T2" fmla="*/ 67 w 80"/>
                <a:gd name="T3" fmla="*/ 42 h 42"/>
                <a:gd name="T4" fmla="*/ 80 w 80"/>
                <a:gd name="T5" fmla="*/ 30 h 42"/>
                <a:gd name="T6" fmla="*/ 80 w 80"/>
                <a:gd name="T7" fmla="*/ 0 h 42"/>
                <a:gd name="T8" fmla="*/ 0 w 80"/>
                <a:gd name="T9" fmla="*/ 0 h 42"/>
                <a:gd name="T10" fmla="*/ 0 w 80"/>
                <a:gd name="T11" fmla="*/ 42 h 42"/>
                <a:gd name="T12" fmla="*/ 0 w 80"/>
                <a:gd name="T13" fmla="*/ 42 h 42"/>
                <a:gd name="T14" fmla="*/ 0 60000 65536"/>
                <a:gd name="T15" fmla="*/ 0 60000 65536"/>
                <a:gd name="T16" fmla="*/ 0 60000 65536"/>
                <a:gd name="T17" fmla="*/ 0 60000 65536"/>
                <a:gd name="T18" fmla="*/ 0 60000 65536"/>
                <a:gd name="T19" fmla="*/ 0 60000 65536"/>
                <a:gd name="T20" fmla="*/ 0 60000 65536"/>
                <a:gd name="T21" fmla="*/ 0 w 80"/>
                <a:gd name="T22" fmla="*/ 0 h 42"/>
                <a:gd name="T23" fmla="*/ 80 w 8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42">
                  <a:moveTo>
                    <a:pt x="0" y="42"/>
                  </a:moveTo>
                  <a:lnTo>
                    <a:pt x="67" y="42"/>
                  </a:lnTo>
                  <a:lnTo>
                    <a:pt x="80" y="30"/>
                  </a:lnTo>
                  <a:lnTo>
                    <a:pt x="80" y="0"/>
                  </a:lnTo>
                  <a:lnTo>
                    <a:pt x="0" y="0"/>
                  </a:lnTo>
                  <a:lnTo>
                    <a:pt x="0" y="42"/>
                  </a:lnTo>
                  <a:close/>
                </a:path>
              </a:pathLst>
            </a:custGeom>
            <a:noFill/>
            <a:ln w="3175">
              <a:solidFill>
                <a:srgbClr val="000000"/>
              </a:solidFill>
              <a:round/>
              <a:headEnd/>
              <a:tailEnd/>
            </a:ln>
          </p:spPr>
          <p:txBody>
            <a:bodyPr/>
            <a:lstStyle/>
            <a:p>
              <a:endParaRPr lang="en-US"/>
            </a:p>
          </p:txBody>
        </p:sp>
        <p:sp>
          <p:nvSpPr>
            <p:cNvPr id="1063" name="Freeform 1060"/>
            <p:cNvSpPr>
              <a:spLocks/>
            </p:cNvSpPr>
            <p:nvPr/>
          </p:nvSpPr>
          <p:spPr bwMode="auto">
            <a:xfrm>
              <a:off x="2866" y="1708"/>
              <a:ext cx="0" cy="69"/>
            </a:xfrm>
            <a:custGeom>
              <a:avLst/>
              <a:gdLst>
                <a:gd name="T0" fmla="*/ 69 h 69"/>
                <a:gd name="T1" fmla="*/ 0 h 69"/>
                <a:gd name="T2" fmla="*/ 69 h 69"/>
                <a:gd name="T3" fmla="*/ 69 h 69"/>
                <a:gd name="T4" fmla="*/ 0 60000 65536"/>
                <a:gd name="T5" fmla="*/ 0 60000 65536"/>
                <a:gd name="T6" fmla="*/ 0 60000 65536"/>
                <a:gd name="T7" fmla="*/ 0 60000 65536"/>
                <a:gd name="T8" fmla="*/ 0 h 69"/>
                <a:gd name="T9" fmla="*/ 69 h 69"/>
              </a:gdLst>
              <a:ahLst/>
              <a:cxnLst>
                <a:cxn ang="T4">
                  <a:pos x="0" y="T0"/>
                </a:cxn>
                <a:cxn ang="T5">
                  <a:pos x="0" y="T1"/>
                </a:cxn>
                <a:cxn ang="T6">
                  <a:pos x="0" y="T2"/>
                </a:cxn>
                <a:cxn ang="T7">
                  <a:pos x="0" y="T3"/>
                </a:cxn>
              </a:cxnLst>
              <a:rect l="0" t="T8" r="0" b="T9"/>
              <a:pathLst>
                <a:path h="69">
                  <a:moveTo>
                    <a:pt x="0" y="69"/>
                  </a:moveTo>
                  <a:lnTo>
                    <a:pt x="0" y="0"/>
                  </a:lnTo>
                  <a:lnTo>
                    <a:pt x="0" y="69"/>
                  </a:lnTo>
                  <a:close/>
                </a:path>
              </a:pathLst>
            </a:custGeom>
            <a:noFill/>
            <a:ln w="0">
              <a:solidFill>
                <a:srgbClr val="000000"/>
              </a:solidFill>
              <a:round/>
              <a:headEnd/>
              <a:tailEnd/>
            </a:ln>
          </p:spPr>
          <p:txBody>
            <a:bodyPr/>
            <a:lstStyle/>
            <a:p>
              <a:endParaRPr lang="en-US"/>
            </a:p>
          </p:txBody>
        </p:sp>
        <p:sp>
          <p:nvSpPr>
            <p:cNvPr id="1064" name="Freeform 1061"/>
            <p:cNvSpPr>
              <a:spLocks/>
            </p:cNvSpPr>
            <p:nvPr/>
          </p:nvSpPr>
          <p:spPr bwMode="auto">
            <a:xfrm>
              <a:off x="2736" y="1777"/>
              <a:ext cx="130" cy="0"/>
            </a:xfrm>
            <a:custGeom>
              <a:avLst/>
              <a:gdLst>
                <a:gd name="T0" fmla="*/ 130 w 130"/>
                <a:gd name="T1" fmla="*/ 0 w 130"/>
                <a:gd name="T2" fmla="*/ 130 w 130"/>
                <a:gd name="T3" fmla="*/ 130 w 130"/>
                <a:gd name="T4" fmla="*/ 0 60000 65536"/>
                <a:gd name="T5" fmla="*/ 0 60000 65536"/>
                <a:gd name="T6" fmla="*/ 0 60000 65536"/>
                <a:gd name="T7" fmla="*/ 0 60000 65536"/>
                <a:gd name="T8" fmla="*/ 0 w 130"/>
                <a:gd name="T9" fmla="*/ 130 w 130"/>
              </a:gdLst>
              <a:ahLst/>
              <a:cxnLst>
                <a:cxn ang="T4">
                  <a:pos x="T0" y="0"/>
                </a:cxn>
                <a:cxn ang="T5">
                  <a:pos x="T1" y="0"/>
                </a:cxn>
                <a:cxn ang="T6">
                  <a:pos x="T2" y="0"/>
                </a:cxn>
                <a:cxn ang="T7">
                  <a:pos x="T3" y="0"/>
                </a:cxn>
              </a:cxnLst>
              <a:rect l="T8" t="0" r="T9" b="0"/>
              <a:pathLst>
                <a:path w="130">
                  <a:moveTo>
                    <a:pt x="130" y="0"/>
                  </a:moveTo>
                  <a:lnTo>
                    <a:pt x="0" y="0"/>
                  </a:lnTo>
                  <a:lnTo>
                    <a:pt x="130" y="0"/>
                  </a:lnTo>
                  <a:close/>
                </a:path>
              </a:pathLst>
            </a:custGeom>
            <a:noFill/>
            <a:ln w="0">
              <a:solidFill>
                <a:srgbClr val="000000"/>
              </a:solidFill>
              <a:round/>
              <a:headEnd/>
              <a:tailEnd/>
            </a:ln>
          </p:spPr>
          <p:txBody>
            <a:bodyPr/>
            <a:lstStyle/>
            <a:p>
              <a:endParaRPr lang="en-US"/>
            </a:p>
          </p:txBody>
        </p:sp>
        <p:sp>
          <p:nvSpPr>
            <p:cNvPr id="1065" name="Freeform 1062"/>
            <p:cNvSpPr>
              <a:spLocks/>
            </p:cNvSpPr>
            <p:nvPr/>
          </p:nvSpPr>
          <p:spPr bwMode="auto">
            <a:xfrm>
              <a:off x="2736" y="1777"/>
              <a:ext cx="130" cy="0"/>
            </a:xfrm>
            <a:custGeom>
              <a:avLst/>
              <a:gdLst>
                <a:gd name="T0" fmla="*/ 130 w 130"/>
                <a:gd name="T1" fmla="*/ 0 w 130"/>
                <a:gd name="T2" fmla="*/ 130 w 130"/>
                <a:gd name="T3" fmla="*/ 130 w 130"/>
                <a:gd name="T4" fmla="*/ 0 60000 65536"/>
                <a:gd name="T5" fmla="*/ 0 60000 65536"/>
                <a:gd name="T6" fmla="*/ 0 60000 65536"/>
                <a:gd name="T7" fmla="*/ 0 60000 65536"/>
                <a:gd name="T8" fmla="*/ 0 w 130"/>
                <a:gd name="T9" fmla="*/ 130 w 130"/>
              </a:gdLst>
              <a:ahLst/>
              <a:cxnLst>
                <a:cxn ang="T4">
                  <a:pos x="T0" y="0"/>
                </a:cxn>
                <a:cxn ang="T5">
                  <a:pos x="T1" y="0"/>
                </a:cxn>
                <a:cxn ang="T6">
                  <a:pos x="T2" y="0"/>
                </a:cxn>
                <a:cxn ang="T7">
                  <a:pos x="T3" y="0"/>
                </a:cxn>
              </a:cxnLst>
              <a:rect l="T8" t="0" r="T9" b="0"/>
              <a:pathLst>
                <a:path w="130">
                  <a:moveTo>
                    <a:pt x="130" y="0"/>
                  </a:moveTo>
                  <a:lnTo>
                    <a:pt x="0" y="0"/>
                  </a:lnTo>
                  <a:lnTo>
                    <a:pt x="130" y="0"/>
                  </a:lnTo>
                  <a:close/>
                </a:path>
              </a:pathLst>
            </a:custGeom>
            <a:noFill/>
            <a:ln w="0">
              <a:solidFill>
                <a:srgbClr val="000000"/>
              </a:solidFill>
              <a:round/>
              <a:headEnd/>
              <a:tailEnd/>
            </a:ln>
          </p:spPr>
          <p:txBody>
            <a:bodyPr/>
            <a:lstStyle/>
            <a:p>
              <a:endParaRPr lang="en-US"/>
            </a:p>
          </p:txBody>
        </p:sp>
        <p:sp>
          <p:nvSpPr>
            <p:cNvPr id="1066" name="Freeform 1063"/>
            <p:cNvSpPr>
              <a:spLocks/>
            </p:cNvSpPr>
            <p:nvPr/>
          </p:nvSpPr>
          <p:spPr bwMode="auto">
            <a:xfrm>
              <a:off x="2736" y="1733"/>
              <a:ext cx="130" cy="44"/>
            </a:xfrm>
            <a:custGeom>
              <a:avLst/>
              <a:gdLst>
                <a:gd name="T0" fmla="*/ 0 w 130"/>
                <a:gd name="T1" fmla="*/ 0 h 44"/>
                <a:gd name="T2" fmla="*/ 0 w 130"/>
                <a:gd name="T3" fmla="*/ 44 h 44"/>
                <a:gd name="T4" fmla="*/ 130 w 130"/>
                <a:gd name="T5" fmla="*/ 44 h 44"/>
                <a:gd name="T6" fmla="*/ 130 w 130"/>
                <a:gd name="T7" fmla="*/ 0 h 44"/>
                <a:gd name="T8" fmla="*/ 0 w 130"/>
                <a:gd name="T9" fmla="*/ 0 h 44"/>
                <a:gd name="T10" fmla="*/ 0 w 130"/>
                <a:gd name="T11" fmla="*/ 0 h 44"/>
                <a:gd name="T12" fmla="*/ 0 60000 65536"/>
                <a:gd name="T13" fmla="*/ 0 60000 65536"/>
                <a:gd name="T14" fmla="*/ 0 60000 65536"/>
                <a:gd name="T15" fmla="*/ 0 60000 65536"/>
                <a:gd name="T16" fmla="*/ 0 60000 65536"/>
                <a:gd name="T17" fmla="*/ 0 60000 65536"/>
                <a:gd name="T18" fmla="*/ 0 w 130"/>
                <a:gd name="T19" fmla="*/ 0 h 44"/>
                <a:gd name="T20" fmla="*/ 130 w 130"/>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30" h="44">
                  <a:moveTo>
                    <a:pt x="0" y="0"/>
                  </a:moveTo>
                  <a:lnTo>
                    <a:pt x="0" y="44"/>
                  </a:lnTo>
                  <a:lnTo>
                    <a:pt x="130" y="44"/>
                  </a:lnTo>
                  <a:lnTo>
                    <a:pt x="130" y="0"/>
                  </a:lnTo>
                  <a:lnTo>
                    <a:pt x="0" y="0"/>
                  </a:lnTo>
                  <a:close/>
                </a:path>
              </a:pathLst>
            </a:custGeom>
            <a:solidFill>
              <a:srgbClr val="EAEAEA"/>
            </a:solidFill>
            <a:ln w="9525">
              <a:noFill/>
              <a:round/>
              <a:headEnd/>
              <a:tailEnd/>
            </a:ln>
          </p:spPr>
          <p:txBody>
            <a:bodyPr/>
            <a:lstStyle/>
            <a:p>
              <a:endParaRPr lang="en-US"/>
            </a:p>
          </p:txBody>
        </p:sp>
        <p:sp>
          <p:nvSpPr>
            <p:cNvPr id="1067" name="Freeform 1064"/>
            <p:cNvSpPr>
              <a:spLocks/>
            </p:cNvSpPr>
            <p:nvPr/>
          </p:nvSpPr>
          <p:spPr bwMode="auto">
            <a:xfrm>
              <a:off x="2736" y="1733"/>
              <a:ext cx="130" cy="44"/>
            </a:xfrm>
            <a:custGeom>
              <a:avLst/>
              <a:gdLst>
                <a:gd name="T0" fmla="*/ 130 w 130"/>
                <a:gd name="T1" fmla="*/ 44 h 44"/>
                <a:gd name="T2" fmla="*/ 130 w 130"/>
                <a:gd name="T3" fmla="*/ 0 h 44"/>
                <a:gd name="T4" fmla="*/ 0 w 130"/>
                <a:gd name="T5" fmla="*/ 0 h 44"/>
                <a:gd name="T6" fmla="*/ 0 w 130"/>
                <a:gd name="T7" fmla="*/ 44 h 44"/>
                <a:gd name="T8" fmla="*/ 130 w 130"/>
                <a:gd name="T9" fmla="*/ 44 h 44"/>
                <a:gd name="T10" fmla="*/ 130 w 130"/>
                <a:gd name="T11" fmla="*/ 44 h 44"/>
                <a:gd name="T12" fmla="*/ 0 60000 65536"/>
                <a:gd name="T13" fmla="*/ 0 60000 65536"/>
                <a:gd name="T14" fmla="*/ 0 60000 65536"/>
                <a:gd name="T15" fmla="*/ 0 60000 65536"/>
                <a:gd name="T16" fmla="*/ 0 60000 65536"/>
                <a:gd name="T17" fmla="*/ 0 60000 65536"/>
                <a:gd name="T18" fmla="*/ 0 w 130"/>
                <a:gd name="T19" fmla="*/ 0 h 44"/>
                <a:gd name="T20" fmla="*/ 130 w 130"/>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30" h="44">
                  <a:moveTo>
                    <a:pt x="130" y="44"/>
                  </a:moveTo>
                  <a:lnTo>
                    <a:pt x="130" y="0"/>
                  </a:lnTo>
                  <a:lnTo>
                    <a:pt x="0" y="0"/>
                  </a:lnTo>
                  <a:lnTo>
                    <a:pt x="0" y="44"/>
                  </a:lnTo>
                  <a:lnTo>
                    <a:pt x="130" y="44"/>
                  </a:lnTo>
                  <a:close/>
                </a:path>
              </a:pathLst>
            </a:custGeom>
            <a:noFill/>
            <a:ln w="0">
              <a:solidFill>
                <a:srgbClr val="000000"/>
              </a:solidFill>
              <a:round/>
              <a:headEnd/>
              <a:tailEnd/>
            </a:ln>
          </p:spPr>
          <p:txBody>
            <a:bodyPr/>
            <a:lstStyle/>
            <a:p>
              <a:endParaRPr lang="en-US"/>
            </a:p>
          </p:txBody>
        </p:sp>
        <p:sp>
          <p:nvSpPr>
            <p:cNvPr id="1068" name="Freeform 1065"/>
            <p:cNvSpPr>
              <a:spLocks/>
            </p:cNvSpPr>
            <p:nvPr/>
          </p:nvSpPr>
          <p:spPr bwMode="auto">
            <a:xfrm>
              <a:off x="2736" y="1708"/>
              <a:ext cx="130" cy="25"/>
            </a:xfrm>
            <a:custGeom>
              <a:avLst/>
              <a:gdLst>
                <a:gd name="T0" fmla="*/ 0 w 130"/>
                <a:gd name="T1" fmla="*/ 0 h 25"/>
                <a:gd name="T2" fmla="*/ 0 w 130"/>
                <a:gd name="T3" fmla="*/ 25 h 25"/>
                <a:gd name="T4" fmla="*/ 130 w 130"/>
                <a:gd name="T5" fmla="*/ 25 h 25"/>
                <a:gd name="T6" fmla="*/ 130 w 130"/>
                <a:gd name="T7" fmla="*/ 0 h 25"/>
                <a:gd name="T8" fmla="*/ 0 w 130"/>
                <a:gd name="T9" fmla="*/ 0 h 25"/>
                <a:gd name="T10" fmla="*/ 0 w 130"/>
                <a:gd name="T11" fmla="*/ 0 h 25"/>
                <a:gd name="T12" fmla="*/ 0 60000 65536"/>
                <a:gd name="T13" fmla="*/ 0 60000 65536"/>
                <a:gd name="T14" fmla="*/ 0 60000 65536"/>
                <a:gd name="T15" fmla="*/ 0 60000 65536"/>
                <a:gd name="T16" fmla="*/ 0 60000 65536"/>
                <a:gd name="T17" fmla="*/ 0 60000 65536"/>
                <a:gd name="T18" fmla="*/ 0 w 130"/>
                <a:gd name="T19" fmla="*/ 0 h 25"/>
                <a:gd name="T20" fmla="*/ 130 w 13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30" h="25">
                  <a:moveTo>
                    <a:pt x="0" y="0"/>
                  </a:moveTo>
                  <a:lnTo>
                    <a:pt x="0" y="25"/>
                  </a:lnTo>
                  <a:lnTo>
                    <a:pt x="130" y="25"/>
                  </a:lnTo>
                  <a:lnTo>
                    <a:pt x="130" y="0"/>
                  </a:lnTo>
                  <a:lnTo>
                    <a:pt x="0" y="0"/>
                  </a:lnTo>
                  <a:close/>
                </a:path>
              </a:pathLst>
            </a:custGeom>
            <a:solidFill>
              <a:srgbClr val="FFFFFF"/>
            </a:solidFill>
            <a:ln w="9525">
              <a:noFill/>
              <a:round/>
              <a:headEnd/>
              <a:tailEnd/>
            </a:ln>
          </p:spPr>
          <p:txBody>
            <a:bodyPr/>
            <a:lstStyle/>
            <a:p>
              <a:endParaRPr lang="en-US"/>
            </a:p>
          </p:txBody>
        </p:sp>
        <p:sp>
          <p:nvSpPr>
            <p:cNvPr id="1069" name="Freeform 1066"/>
            <p:cNvSpPr>
              <a:spLocks/>
            </p:cNvSpPr>
            <p:nvPr/>
          </p:nvSpPr>
          <p:spPr bwMode="auto">
            <a:xfrm>
              <a:off x="2736" y="1708"/>
              <a:ext cx="130" cy="25"/>
            </a:xfrm>
            <a:custGeom>
              <a:avLst/>
              <a:gdLst>
                <a:gd name="T0" fmla="*/ 130 w 130"/>
                <a:gd name="T1" fmla="*/ 25 h 25"/>
                <a:gd name="T2" fmla="*/ 130 w 130"/>
                <a:gd name="T3" fmla="*/ 0 h 25"/>
                <a:gd name="T4" fmla="*/ 0 w 130"/>
                <a:gd name="T5" fmla="*/ 0 h 25"/>
                <a:gd name="T6" fmla="*/ 0 w 130"/>
                <a:gd name="T7" fmla="*/ 25 h 25"/>
                <a:gd name="T8" fmla="*/ 130 w 130"/>
                <a:gd name="T9" fmla="*/ 25 h 25"/>
                <a:gd name="T10" fmla="*/ 130 w 130"/>
                <a:gd name="T11" fmla="*/ 25 h 25"/>
                <a:gd name="T12" fmla="*/ 0 60000 65536"/>
                <a:gd name="T13" fmla="*/ 0 60000 65536"/>
                <a:gd name="T14" fmla="*/ 0 60000 65536"/>
                <a:gd name="T15" fmla="*/ 0 60000 65536"/>
                <a:gd name="T16" fmla="*/ 0 60000 65536"/>
                <a:gd name="T17" fmla="*/ 0 60000 65536"/>
                <a:gd name="T18" fmla="*/ 0 w 130"/>
                <a:gd name="T19" fmla="*/ 0 h 25"/>
                <a:gd name="T20" fmla="*/ 130 w 13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30" h="25">
                  <a:moveTo>
                    <a:pt x="130" y="25"/>
                  </a:moveTo>
                  <a:lnTo>
                    <a:pt x="130" y="0"/>
                  </a:lnTo>
                  <a:lnTo>
                    <a:pt x="0" y="0"/>
                  </a:lnTo>
                  <a:lnTo>
                    <a:pt x="0" y="25"/>
                  </a:lnTo>
                  <a:lnTo>
                    <a:pt x="130" y="25"/>
                  </a:lnTo>
                  <a:close/>
                </a:path>
              </a:pathLst>
            </a:custGeom>
            <a:noFill/>
            <a:ln w="0">
              <a:solidFill>
                <a:srgbClr val="000000"/>
              </a:solidFill>
              <a:round/>
              <a:headEnd/>
              <a:tailEnd/>
            </a:ln>
          </p:spPr>
          <p:txBody>
            <a:bodyPr/>
            <a:lstStyle/>
            <a:p>
              <a:endParaRPr lang="en-US"/>
            </a:p>
          </p:txBody>
        </p:sp>
        <p:sp>
          <p:nvSpPr>
            <p:cNvPr id="1070" name="Freeform 1067"/>
            <p:cNvSpPr>
              <a:spLocks/>
            </p:cNvSpPr>
            <p:nvPr/>
          </p:nvSpPr>
          <p:spPr bwMode="auto">
            <a:xfrm>
              <a:off x="2736" y="1708"/>
              <a:ext cx="130" cy="69"/>
            </a:xfrm>
            <a:custGeom>
              <a:avLst/>
              <a:gdLst>
                <a:gd name="T0" fmla="*/ 130 w 130"/>
                <a:gd name="T1" fmla="*/ 69 h 69"/>
                <a:gd name="T2" fmla="*/ 130 w 130"/>
                <a:gd name="T3" fmla="*/ 0 h 69"/>
                <a:gd name="T4" fmla="*/ 0 w 130"/>
                <a:gd name="T5" fmla="*/ 0 h 69"/>
                <a:gd name="T6" fmla="*/ 0 w 130"/>
                <a:gd name="T7" fmla="*/ 69 h 69"/>
                <a:gd name="T8" fmla="*/ 130 w 130"/>
                <a:gd name="T9" fmla="*/ 69 h 69"/>
                <a:gd name="T10" fmla="*/ 130 w 130"/>
                <a:gd name="T11" fmla="*/ 69 h 69"/>
                <a:gd name="T12" fmla="*/ 0 60000 65536"/>
                <a:gd name="T13" fmla="*/ 0 60000 65536"/>
                <a:gd name="T14" fmla="*/ 0 60000 65536"/>
                <a:gd name="T15" fmla="*/ 0 60000 65536"/>
                <a:gd name="T16" fmla="*/ 0 60000 65536"/>
                <a:gd name="T17" fmla="*/ 0 60000 65536"/>
                <a:gd name="T18" fmla="*/ 0 w 130"/>
                <a:gd name="T19" fmla="*/ 0 h 69"/>
                <a:gd name="T20" fmla="*/ 130 w 130"/>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130" h="69">
                  <a:moveTo>
                    <a:pt x="130" y="69"/>
                  </a:moveTo>
                  <a:lnTo>
                    <a:pt x="130" y="0"/>
                  </a:lnTo>
                  <a:lnTo>
                    <a:pt x="0" y="0"/>
                  </a:lnTo>
                  <a:lnTo>
                    <a:pt x="0" y="69"/>
                  </a:lnTo>
                  <a:lnTo>
                    <a:pt x="130" y="69"/>
                  </a:lnTo>
                  <a:close/>
                </a:path>
              </a:pathLst>
            </a:custGeom>
            <a:noFill/>
            <a:ln w="0">
              <a:solidFill>
                <a:srgbClr val="000000"/>
              </a:solidFill>
              <a:round/>
              <a:headEnd/>
              <a:tailEnd/>
            </a:ln>
          </p:spPr>
          <p:txBody>
            <a:bodyPr/>
            <a:lstStyle/>
            <a:p>
              <a:endParaRPr lang="en-US"/>
            </a:p>
          </p:txBody>
        </p:sp>
        <p:sp>
          <p:nvSpPr>
            <p:cNvPr id="1071" name="Freeform 1068"/>
            <p:cNvSpPr>
              <a:spLocks/>
            </p:cNvSpPr>
            <p:nvPr/>
          </p:nvSpPr>
          <p:spPr bwMode="auto">
            <a:xfrm>
              <a:off x="2867" y="1791"/>
              <a:ext cx="0" cy="105"/>
            </a:xfrm>
            <a:custGeom>
              <a:avLst/>
              <a:gdLst>
                <a:gd name="T0" fmla="*/ 105 h 105"/>
                <a:gd name="T1" fmla="*/ 0 h 105"/>
                <a:gd name="T2" fmla="*/ 105 h 105"/>
                <a:gd name="T3" fmla="*/ 105 h 105"/>
                <a:gd name="T4" fmla="*/ 0 60000 65536"/>
                <a:gd name="T5" fmla="*/ 0 60000 65536"/>
                <a:gd name="T6" fmla="*/ 0 60000 65536"/>
                <a:gd name="T7" fmla="*/ 0 60000 65536"/>
                <a:gd name="T8" fmla="*/ 0 h 105"/>
                <a:gd name="T9" fmla="*/ 105 h 105"/>
              </a:gdLst>
              <a:ahLst/>
              <a:cxnLst>
                <a:cxn ang="T4">
                  <a:pos x="0" y="T0"/>
                </a:cxn>
                <a:cxn ang="T5">
                  <a:pos x="0" y="T1"/>
                </a:cxn>
                <a:cxn ang="T6">
                  <a:pos x="0" y="T2"/>
                </a:cxn>
                <a:cxn ang="T7">
                  <a:pos x="0" y="T3"/>
                </a:cxn>
              </a:cxnLst>
              <a:rect l="0" t="T8" r="0" b="T9"/>
              <a:pathLst>
                <a:path h="105">
                  <a:moveTo>
                    <a:pt x="0" y="105"/>
                  </a:moveTo>
                  <a:lnTo>
                    <a:pt x="0" y="0"/>
                  </a:lnTo>
                  <a:lnTo>
                    <a:pt x="0" y="105"/>
                  </a:lnTo>
                  <a:close/>
                </a:path>
              </a:pathLst>
            </a:custGeom>
            <a:noFill/>
            <a:ln w="0">
              <a:solidFill>
                <a:srgbClr val="000000"/>
              </a:solidFill>
              <a:round/>
              <a:headEnd/>
              <a:tailEnd/>
            </a:ln>
          </p:spPr>
          <p:txBody>
            <a:bodyPr/>
            <a:lstStyle/>
            <a:p>
              <a:endParaRPr lang="en-US"/>
            </a:p>
          </p:txBody>
        </p:sp>
        <p:sp>
          <p:nvSpPr>
            <p:cNvPr id="1072" name="Freeform 1069"/>
            <p:cNvSpPr>
              <a:spLocks/>
            </p:cNvSpPr>
            <p:nvPr/>
          </p:nvSpPr>
          <p:spPr bwMode="auto">
            <a:xfrm>
              <a:off x="2736" y="1896"/>
              <a:ext cx="131" cy="0"/>
            </a:xfrm>
            <a:custGeom>
              <a:avLst/>
              <a:gdLst>
                <a:gd name="T0" fmla="*/ 131 w 131"/>
                <a:gd name="T1" fmla="*/ 0 w 131"/>
                <a:gd name="T2" fmla="*/ 131 w 131"/>
                <a:gd name="T3" fmla="*/ 131 w 131"/>
                <a:gd name="T4" fmla="*/ 0 60000 65536"/>
                <a:gd name="T5" fmla="*/ 0 60000 65536"/>
                <a:gd name="T6" fmla="*/ 0 60000 65536"/>
                <a:gd name="T7" fmla="*/ 0 60000 65536"/>
                <a:gd name="T8" fmla="*/ 0 w 131"/>
                <a:gd name="T9" fmla="*/ 131 w 131"/>
              </a:gdLst>
              <a:ahLst/>
              <a:cxnLst>
                <a:cxn ang="T4">
                  <a:pos x="T0" y="0"/>
                </a:cxn>
                <a:cxn ang="T5">
                  <a:pos x="T1" y="0"/>
                </a:cxn>
                <a:cxn ang="T6">
                  <a:pos x="T2" y="0"/>
                </a:cxn>
                <a:cxn ang="T7">
                  <a:pos x="T3" y="0"/>
                </a:cxn>
              </a:cxnLst>
              <a:rect l="T8" t="0" r="T9" b="0"/>
              <a:pathLst>
                <a:path w="131">
                  <a:moveTo>
                    <a:pt x="131" y="0"/>
                  </a:moveTo>
                  <a:lnTo>
                    <a:pt x="0" y="0"/>
                  </a:lnTo>
                  <a:lnTo>
                    <a:pt x="131" y="0"/>
                  </a:lnTo>
                  <a:close/>
                </a:path>
              </a:pathLst>
            </a:custGeom>
            <a:noFill/>
            <a:ln w="0">
              <a:solidFill>
                <a:srgbClr val="000000"/>
              </a:solidFill>
              <a:round/>
              <a:headEnd/>
              <a:tailEnd/>
            </a:ln>
          </p:spPr>
          <p:txBody>
            <a:bodyPr/>
            <a:lstStyle/>
            <a:p>
              <a:endParaRPr lang="en-US"/>
            </a:p>
          </p:txBody>
        </p:sp>
        <p:sp>
          <p:nvSpPr>
            <p:cNvPr id="1073" name="Freeform 1070"/>
            <p:cNvSpPr>
              <a:spLocks/>
            </p:cNvSpPr>
            <p:nvPr/>
          </p:nvSpPr>
          <p:spPr bwMode="auto">
            <a:xfrm>
              <a:off x="2736" y="1859"/>
              <a:ext cx="131" cy="37"/>
            </a:xfrm>
            <a:custGeom>
              <a:avLst/>
              <a:gdLst>
                <a:gd name="T0" fmla="*/ 0 w 131"/>
                <a:gd name="T1" fmla="*/ 0 h 37"/>
                <a:gd name="T2" fmla="*/ 0 w 131"/>
                <a:gd name="T3" fmla="*/ 37 h 37"/>
                <a:gd name="T4" fmla="*/ 131 w 131"/>
                <a:gd name="T5" fmla="*/ 37 h 37"/>
                <a:gd name="T6" fmla="*/ 131 w 131"/>
                <a:gd name="T7" fmla="*/ 0 h 37"/>
                <a:gd name="T8" fmla="*/ 0 w 131"/>
                <a:gd name="T9" fmla="*/ 0 h 37"/>
                <a:gd name="T10" fmla="*/ 0 w 131"/>
                <a:gd name="T11" fmla="*/ 0 h 37"/>
                <a:gd name="T12" fmla="*/ 0 60000 65536"/>
                <a:gd name="T13" fmla="*/ 0 60000 65536"/>
                <a:gd name="T14" fmla="*/ 0 60000 65536"/>
                <a:gd name="T15" fmla="*/ 0 60000 65536"/>
                <a:gd name="T16" fmla="*/ 0 60000 65536"/>
                <a:gd name="T17" fmla="*/ 0 60000 65536"/>
                <a:gd name="T18" fmla="*/ 0 w 131"/>
                <a:gd name="T19" fmla="*/ 0 h 37"/>
                <a:gd name="T20" fmla="*/ 131 w 131"/>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131" h="37">
                  <a:moveTo>
                    <a:pt x="0" y="0"/>
                  </a:moveTo>
                  <a:lnTo>
                    <a:pt x="0" y="37"/>
                  </a:lnTo>
                  <a:lnTo>
                    <a:pt x="131" y="37"/>
                  </a:lnTo>
                  <a:lnTo>
                    <a:pt x="131" y="0"/>
                  </a:lnTo>
                  <a:lnTo>
                    <a:pt x="0" y="0"/>
                  </a:lnTo>
                  <a:close/>
                </a:path>
              </a:pathLst>
            </a:custGeom>
            <a:solidFill>
              <a:srgbClr val="C0C0C0"/>
            </a:solidFill>
            <a:ln w="9525">
              <a:noFill/>
              <a:round/>
              <a:headEnd/>
              <a:tailEnd/>
            </a:ln>
          </p:spPr>
          <p:txBody>
            <a:bodyPr/>
            <a:lstStyle/>
            <a:p>
              <a:endParaRPr lang="en-US"/>
            </a:p>
          </p:txBody>
        </p:sp>
        <p:sp>
          <p:nvSpPr>
            <p:cNvPr id="1074" name="Freeform 1071"/>
            <p:cNvSpPr>
              <a:spLocks/>
            </p:cNvSpPr>
            <p:nvPr/>
          </p:nvSpPr>
          <p:spPr bwMode="auto">
            <a:xfrm>
              <a:off x="2736" y="1859"/>
              <a:ext cx="131" cy="37"/>
            </a:xfrm>
            <a:custGeom>
              <a:avLst/>
              <a:gdLst>
                <a:gd name="T0" fmla="*/ 131 w 131"/>
                <a:gd name="T1" fmla="*/ 37 h 37"/>
                <a:gd name="T2" fmla="*/ 131 w 131"/>
                <a:gd name="T3" fmla="*/ 0 h 37"/>
                <a:gd name="T4" fmla="*/ 0 w 131"/>
                <a:gd name="T5" fmla="*/ 0 h 37"/>
                <a:gd name="T6" fmla="*/ 0 w 131"/>
                <a:gd name="T7" fmla="*/ 37 h 37"/>
                <a:gd name="T8" fmla="*/ 131 w 131"/>
                <a:gd name="T9" fmla="*/ 37 h 37"/>
                <a:gd name="T10" fmla="*/ 131 w 131"/>
                <a:gd name="T11" fmla="*/ 37 h 37"/>
                <a:gd name="T12" fmla="*/ 0 60000 65536"/>
                <a:gd name="T13" fmla="*/ 0 60000 65536"/>
                <a:gd name="T14" fmla="*/ 0 60000 65536"/>
                <a:gd name="T15" fmla="*/ 0 60000 65536"/>
                <a:gd name="T16" fmla="*/ 0 60000 65536"/>
                <a:gd name="T17" fmla="*/ 0 60000 65536"/>
                <a:gd name="T18" fmla="*/ 0 w 131"/>
                <a:gd name="T19" fmla="*/ 0 h 37"/>
                <a:gd name="T20" fmla="*/ 131 w 131"/>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131" h="37">
                  <a:moveTo>
                    <a:pt x="131" y="37"/>
                  </a:moveTo>
                  <a:lnTo>
                    <a:pt x="131" y="0"/>
                  </a:lnTo>
                  <a:lnTo>
                    <a:pt x="0" y="0"/>
                  </a:lnTo>
                  <a:lnTo>
                    <a:pt x="0" y="37"/>
                  </a:lnTo>
                  <a:lnTo>
                    <a:pt x="131" y="37"/>
                  </a:lnTo>
                  <a:close/>
                </a:path>
              </a:pathLst>
            </a:custGeom>
            <a:noFill/>
            <a:ln w="0">
              <a:solidFill>
                <a:srgbClr val="FF6600"/>
              </a:solidFill>
              <a:round/>
              <a:headEnd/>
              <a:tailEnd/>
            </a:ln>
          </p:spPr>
          <p:txBody>
            <a:bodyPr/>
            <a:lstStyle/>
            <a:p>
              <a:endParaRPr lang="en-US"/>
            </a:p>
          </p:txBody>
        </p:sp>
        <p:sp>
          <p:nvSpPr>
            <p:cNvPr id="1075" name="Freeform 1072"/>
            <p:cNvSpPr>
              <a:spLocks/>
            </p:cNvSpPr>
            <p:nvPr/>
          </p:nvSpPr>
          <p:spPr bwMode="auto">
            <a:xfrm>
              <a:off x="2736" y="1815"/>
              <a:ext cx="131" cy="44"/>
            </a:xfrm>
            <a:custGeom>
              <a:avLst/>
              <a:gdLst>
                <a:gd name="T0" fmla="*/ 0 w 131"/>
                <a:gd name="T1" fmla="*/ 0 h 44"/>
                <a:gd name="T2" fmla="*/ 0 w 131"/>
                <a:gd name="T3" fmla="*/ 44 h 44"/>
                <a:gd name="T4" fmla="*/ 131 w 131"/>
                <a:gd name="T5" fmla="*/ 44 h 44"/>
                <a:gd name="T6" fmla="*/ 131 w 131"/>
                <a:gd name="T7" fmla="*/ 0 h 44"/>
                <a:gd name="T8" fmla="*/ 0 w 131"/>
                <a:gd name="T9" fmla="*/ 0 h 44"/>
                <a:gd name="T10" fmla="*/ 0 w 131"/>
                <a:gd name="T11" fmla="*/ 0 h 44"/>
                <a:gd name="T12" fmla="*/ 0 60000 65536"/>
                <a:gd name="T13" fmla="*/ 0 60000 65536"/>
                <a:gd name="T14" fmla="*/ 0 60000 65536"/>
                <a:gd name="T15" fmla="*/ 0 60000 65536"/>
                <a:gd name="T16" fmla="*/ 0 60000 65536"/>
                <a:gd name="T17" fmla="*/ 0 60000 65536"/>
                <a:gd name="T18" fmla="*/ 0 w 131"/>
                <a:gd name="T19" fmla="*/ 0 h 44"/>
                <a:gd name="T20" fmla="*/ 131 w 131"/>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31" h="44">
                  <a:moveTo>
                    <a:pt x="0" y="0"/>
                  </a:moveTo>
                  <a:lnTo>
                    <a:pt x="0" y="44"/>
                  </a:lnTo>
                  <a:lnTo>
                    <a:pt x="131" y="44"/>
                  </a:lnTo>
                  <a:lnTo>
                    <a:pt x="131" y="0"/>
                  </a:lnTo>
                  <a:lnTo>
                    <a:pt x="0" y="0"/>
                  </a:lnTo>
                  <a:close/>
                </a:path>
              </a:pathLst>
            </a:custGeom>
            <a:solidFill>
              <a:srgbClr val="EAEAEA"/>
            </a:solidFill>
            <a:ln w="9525">
              <a:noFill/>
              <a:round/>
              <a:headEnd/>
              <a:tailEnd/>
            </a:ln>
          </p:spPr>
          <p:txBody>
            <a:bodyPr/>
            <a:lstStyle/>
            <a:p>
              <a:endParaRPr lang="en-US"/>
            </a:p>
          </p:txBody>
        </p:sp>
        <p:sp>
          <p:nvSpPr>
            <p:cNvPr id="1076" name="Freeform 1073"/>
            <p:cNvSpPr>
              <a:spLocks/>
            </p:cNvSpPr>
            <p:nvPr/>
          </p:nvSpPr>
          <p:spPr bwMode="auto">
            <a:xfrm>
              <a:off x="2736" y="1815"/>
              <a:ext cx="131" cy="44"/>
            </a:xfrm>
            <a:custGeom>
              <a:avLst/>
              <a:gdLst>
                <a:gd name="T0" fmla="*/ 131 w 131"/>
                <a:gd name="T1" fmla="*/ 44 h 44"/>
                <a:gd name="T2" fmla="*/ 131 w 131"/>
                <a:gd name="T3" fmla="*/ 0 h 44"/>
                <a:gd name="T4" fmla="*/ 0 w 131"/>
                <a:gd name="T5" fmla="*/ 0 h 44"/>
                <a:gd name="T6" fmla="*/ 0 w 131"/>
                <a:gd name="T7" fmla="*/ 44 h 44"/>
                <a:gd name="T8" fmla="*/ 131 w 131"/>
                <a:gd name="T9" fmla="*/ 44 h 44"/>
                <a:gd name="T10" fmla="*/ 131 w 131"/>
                <a:gd name="T11" fmla="*/ 44 h 44"/>
                <a:gd name="T12" fmla="*/ 0 60000 65536"/>
                <a:gd name="T13" fmla="*/ 0 60000 65536"/>
                <a:gd name="T14" fmla="*/ 0 60000 65536"/>
                <a:gd name="T15" fmla="*/ 0 60000 65536"/>
                <a:gd name="T16" fmla="*/ 0 60000 65536"/>
                <a:gd name="T17" fmla="*/ 0 60000 65536"/>
                <a:gd name="T18" fmla="*/ 0 w 131"/>
                <a:gd name="T19" fmla="*/ 0 h 44"/>
                <a:gd name="T20" fmla="*/ 131 w 131"/>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31" h="44">
                  <a:moveTo>
                    <a:pt x="131" y="44"/>
                  </a:moveTo>
                  <a:lnTo>
                    <a:pt x="131" y="0"/>
                  </a:lnTo>
                  <a:lnTo>
                    <a:pt x="0" y="0"/>
                  </a:lnTo>
                  <a:lnTo>
                    <a:pt x="0" y="44"/>
                  </a:lnTo>
                  <a:lnTo>
                    <a:pt x="131" y="44"/>
                  </a:lnTo>
                  <a:close/>
                </a:path>
              </a:pathLst>
            </a:custGeom>
            <a:noFill/>
            <a:ln w="0">
              <a:solidFill>
                <a:srgbClr val="000000"/>
              </a:solidFill>
              <a:round/>
              <a:headEnd/>
              <a:tailEnd/>
            </a:ln>
          </p:spPr>
          <p:txBody>
            <a:bodyPr/>
            <a:lstStyle/>
            <a:p>
              <a:endParaRPr lang="en-US"/>
            </a:p>
          </p:txBody>
        </p:sp>
        <p:sp>
          <p:nvSpPr>
            <p:cNvPr id="1077" name="Freeform 1074"/>
            <p:cNvSpPr>
              <a:spLocks/>
            </p:cNvSpPr>
            <p:nvPr/>
          </p:nvSpPr>
          <p:spPr bwMode="auto">
            <a:xfrm>
              <a:off x="2736" y="1791"/>
              <a:ext cx="131" cy="24"/>
            </a:xfrm>
            <a:custGeom>
              <a:avLst/>
              <a:gdLst>
                <a:gd name="T0" fmla="*/ 0 w 131"/>
                <a:gd name="T1" fmla="*/ 0 h 24"/>
                <a:gd name="T2" fmla="*/ 0 w 131"/>
                <a:gd name="T3" fmla="*/ 24 h 24"/>
                <a:gd name="T4" fmla="*/ 131 w 131"/>
                <a:gd name="T5" fmla="*/ 24 h 24"/>
                <a:gd name="T6" fmla="*/ 131 w 131"/>
                <a:gd name="T7" fmla="*/ 0 h 24"/>
                <a:gd name="T8" fmla="*/ 0 w 131"/>
                <a:gd name="T9" fmla="*/ 0 h 24"/>
                <a:gd name="T10" fmla="*/ 0 w 131"/>
                <a:gd name="T11" fmla="*/ 0 h 24"/>
                <a:gd name="T12" fmla="*/ 0 60000 65536"/>
                <a:gd name="T13" fmla="*/ 0 60000 65536"/>
                <a:gd name="T14" fmla="*/ 0 60000 65536"/>
                <a:gd name="T15" fmla="*/ 0 60000 65536"/>
                <a:gd name="T16" fmla="*/ 0 60000 65536"/>
                <a:gd name="T17" fmla="*/ 0 60000 65536"/>
                <a:gd name="T18" fmla="*/ 0 w 131"/>
                <a:gd name="T19" fmla="*/ 0 h 24"/>
                <a:gd name="T20" fmla="*/ 131 w 131"/>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31" h="24">
                  <a:moveTo>
                    <a:pt x="0" y="0"/>
                  </a:moveTo>
                  <a:lnTo>
                    <a:pt x="0" y="24"/>
                  </a:lnTo>
                  <a:lnTo>
                    <a:pt x="131" y="24"/>
                  </a:lnTo>
                  <a:lnTo>
                    <a:pt x="131" y="0"/>
                  </a:lnTo>
                  <a:lnTo>
                    <a:pt x="0" y="0"/>
                  </a:lnTo>
                  <a:close/>
                </a:path>
              </a:pathLst>
            </a:custGeom>
            <a:solidFill>
              <a:srgbClr val="FFFFFF"/>
            </a:solidFill>
            <a:ln w="9525">
              <a:noFill/>
              <a:round/>
              <a:headEnd/>
              <a:tailEnd/>
            </a:ln>
          </p:spPr>
          <p:txBody>
            <a:bodyPr/>
            <a:lstStyle/>
            <a:p>
              <a:endParaRPr lang="en-US"/>
            </a:p>
          </p:txBody>
        </p:sp>
        <p:sp>
          <p:nvSpPr>
            <p:cNvPr id="1078" name="Freeform 1075"/>
            <p:cNvSpPr>
              <a:spLocks/>
            </p:cNvSpPr>
            <p:nvPr/>
          </p:nvSpPr>
          <p:spPr bwMode="auto">
            <a:xfrm>
              <a:off x="2736" y="1791"/>
              <a:ext cx="131" cy="24"/>
            </a:xfrm>
            <a:custGeom>
              <a:avLst/>
              <a:gdLst>
                <a:gd name="T0" fmla="*/ 131 w 131"/>
                <a:gd name="T1" fmla="*/ 24 h 24"/>
                <a:gd name="T2" fmla="*/ 131 w 131"/>
                <a:gd name="T3" fmla="*/ 0 h 24"/>
                <a:gd name="T4" fmla="*/ 0 w 131"/>
                <a:gd name="T5" fmla="*/ 0 h 24"/>
                <a:gd name="T6" fmla="*/ 0 w 131"/>
                <a:gd name="T7" fmla="*/ 24 h 24"/>
                <a:gd name="T8" fmla="*/ 131 w 131"/>
                <a:gd name="T9" fmla="*/ 24 h 24"/>
                <a:gd name="T10" fmla="*/ 131 w 131"/>
                <a:gd name="T11" fmla="*/ 24 h 24"/>
                <a:gd name="T12" fmla="*/ 0 60000 65536"/>
                <a:gd name="T13" fmla="*/ 0 60000 65536"/>
                <a:gd name="T14" fmla="*/ 0 60000 65536"/>
                <a:gd name="T15" fmla="*/ 0 60000 65536"/>
                <a:gd name="T16" fmla="*/ 0 60000 65536"/>
                <a:gd name="T17" fmla="*/ 0 60000 65536"/>
                <a:gd name="T18" fmla="*/ 0 w 131"/>
                <a:gd name="T19" fmla="*/ 0 h 24"/>
                <a:gd name="T20" fmla="*/ 131 w 131"/>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31" h="24">
                  <a:moveTo>
                    <a:pt x="131" y="24"/>
                  </a:moveTo>
                  <a:lnTo>
                    <a:pt x="131" y="0"/>
                  </a:lnTo>
                  <a:lnTo>
                    <a:pt x="0" y="0"/>
                  </a:lnTo>
                  <a:lnTo>
                    <a:pt x="0" y="24"/>
                  </a:lnTo>
                  <a:lnTo>
                    <a:pt x="131" y="24"/>
                  </a:lnTo>
                  <a:close/>
                </a:path>
              </a:pathLst>
            </a:custGeom>
            <a:noFill/>
            <a:ln w="0">
              <a:solidFill>
                <a:srgbClr val="000000"/>
              </a:solidFill>
              <a:round/>
              <a:headEnd/>
              <a:tailEnd/>
            </a:ln>
          </p:spPr>
          <p:txBody>
            <a:bodyPr/>
            <a:lstStyle/>
            <a:p>
              <a:endParaRPr lang="en-US"/>
            </a:p>
          </p:txBody>
        </p:sp>
        <p:sp>
          <p:nvSpPr>
            <p:cNvPr id="1079" name="Freeform 1076"/>
            <p:cNvSpPr>
              <a:spLocks/>
            </p:cNvSpPr>
            <p:nvPr/>
          </p:nvSpPr>
          <p:spPr bwMode="auto">
            <a:xfrm>
              <a:off x="2736" y="1791"/>
              <a:ext cx="131" cy="105"/>
            </a:xfrm>
            <a:custGeom>
              <a:avLst/>
              <a:gdLst>
                <a:gd name="T0" fmla="*/ 131 w 131"/>
                <a:gd name="T1" fmla="*/ 105 h 105"/>
                <a:gd name="T2" fmla="*/ 131 w 131"/>
                <a:gd name="T3" fmla="*/ 0 h 105"/>
                <a:gd name="T4" fmla="*/ 0 w 131"/>
                <a:gd name="T5" fmla="*/ 0 h 105"/>
                <a:gd name="T6" fmla="*/ 0 w 131"/>
                <a:gd name="T7" fmla="*/ 105 h 105"/>
                <a:gd name="T8" fmla="*/ 131 w 131"/>
                <a:gd name="T9" fmla="*/ 105 h 105"/>
                <a:gd name="T10" fmla="*/ 131 w 131"/>
                <a:gd name="T11" fmla="*/ 105 h 105"/>
                <a:gd name="T12" fmla="*/ 0 60000 65536"/>
                <a:gd name="T13" fmla="*/ 0 60000 65536"/>
                <a:gd name="T14" fmla="*/ 0 60000 65536"/>
                <a:gd name="T15" fmla="*/ 0 60000 65536"/>
                <a:gd name="T16" fmla="*/ 0 60000 65536"/>
                <a:gd name="T17" fmla="*/ 0 60000 65536"/>
                <a:gd name="T18" fmla="*/ 0 w 131"/>
                <a:gd name="T19" fmla="*/ 0 h 105"/>
                <a:gd name="T20" fmla="*/ 131 w 131"/>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131" h="105">
                  <a:moveTo>
                    <a:pt x="131" y="105"/>
                  </a:moveTo>
                  <a:lnTo>
                    <a:pt x="131" y="0"/>
                  </a:lnTo>
                  <a:lnTo>
                    <a:pt x="0" y="0"/>
                  </a:lnTo>
                  <a:lnTo>
                    <a:pt x="0" y="105"/>
                  </a:lnTo>
                  <a:lnTo>
                    <a:pt x="131" y="105"/>
                  </a:lnTo>
                  <a:close/>
                </a:path>
              </a:pathLst>
            </a:custGeom>
            <a:noFill/>
            <a:ln w="0">
              <a:solidFill>
                <a:srgbClr val="000000"/>
              </a:solidFill>
              <a:round/>
              <a:headEnd/>
              <a:tailEnd/>
            </a:ln>
          </p:spPr>
          <p:txBody>
            <a:bodyPr/>
            <a:lstStyle/>
            <a:p>
              <a:endParaRPr lang="en-US"/>
            </a:p>
          </p:txBody>
        </p:sp>
        <p:sp>
          <p:nvSpPr>
            <p:cNvPr id="1080" name="Freeform 1077"/>
            <p:cNvSpPr>
              <a:spLocks/>
            </p:cNvSpPr>
            <p:nvPr/>
          </p:nvSpPr>
          <p:spPr bwMode="auto">
            <a:xfrm>
              <a:off x="2730" y="1719"/>
              <a:ext cx="13" cy="12"/>
            </a:xfrm>
            <a:custGeom>
              <a:avLst/>
              <a:gdLst>
                <a:gd name="T0" fmla="*/ 0 w 13"/>
                <a:gd name="T1" fmla="*/ 0 h 12"/>
                <a:gd name="T2" fmla="*/ 0 w 13"/>
                <a:gd name="T3" fmla="*/ 12 h 12"/>
                <a:gd name="T4" fmla="*/ 13 w 13"/>
                <a:gd name="T5" fmla="*/ 12 h 12"/>
                <a:gd name="T6" fmla="*/ 13 w 13"/>
                <a:gd name="T7" fmla="*/ 0 h 12"/>
                <a:gd name="T8" fmla="*/ 0 w 13"/>
                <a:gd name="T9" fmla="*/ 0 h 12"/>
                <a:gd name="T10" fmla="*/ 0 w 13"/>
                <a:gd name="T11" fmla="*/ 0 h 12"/>
                <a:gd name="T12" fmla="*/ 0 60000 65536"/>
                <a:gd name="T13" fmla="*/ 0 60000 65536"/>
                <a:gd name="T14" fmla="*/ 0 60000 65536"/>
                <a:gd name="T15" fmla="*/ 0 60000 65536"/>
                <a:gd name="T16" fmla="*/ 0 60000 65536"/>
                <a:gd name="T17" fmla="*/ 0 60000 65536"/>
                <a:gd name="T18" fmla="*/ 0 w 13"/>
                <a:gd name="T19" fmla="*/ 0 h 12"/>
                <a:gd name="T20" fmla="*/ 13 w 13"/>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3" h="12">
                  <a:moveTo>
                    <a:pt x="0" y="0"/>
                  </a:moveTo>
                  <a:lnTo>
                    <a:pt x="0" y="12"/>
                  </a:lnTo>
                  <a:lnTo>
                    <a:pt x="13" y="12"/>
                  </a:lnTo>
                  <a:lnTo>
                    <a:pt x="13" y="0"/>
                  </a:lnTo>
                  <a:lnTo>
                    <a:pt x="0" y="0"/>
                  </a:lnTo>
                  <a:close/>
                </a:path>
              </a:pathLst>
            </a:custGeom>
            <a:solidFill>
              <a:srgbClr val="FFFFFF"/>
            </a:solidFill>
            <a:ln w="9525">
              <a:noFill/>
              <a:round/>
              <a:headEnd/>
              <a:tailEnd/>
            </a:ln>
          </p:spPr>
          <p:txBody>
            <a:bodyPr/>
            <a:lstStyle/>
            <a:p>
              <a:endParaRPr lang="en-US"/>
            </a:p>
          </p:txBody>
        </p:sp>
        <p:sp>
          <p:nvSpPr>
            <p:cNvPr id="1081" name="Freeform 1078"/>
            <p:cNvSpPr>
              <a:spLocks/>
            </p:cNvSpPr>
            <p:nvPr/>
          </p:nvSpPr>
          <p:spPr bwMode="auto">
            <a:xfrm>
              <a:off x="2730" y="1719"/>
              <a:ext cx="13" cy="12"/>
            </a:xfrm>
            <a:custGeom>
              <a:avLst/>
              <a:gdLst>
                <a:gd name="T0" fmla="*/ 0 w 13"/>
                <a:gd name="T1" fmla="*/ 12 h 12"/>
                <a:gd name="T2" fmla="*/ 13 w 13"/>
                <a:gd name="T3" fmla="*/ 12 h 12"/>
                <a:gd name="T4" fmla="*/ 13 w 13"/>
                <a:gd name="T5" fmla="*/ 0 h 12"/>
                <a:gd name="T6" fmla="*/ 0 w 13"/>
                <a:gd name="T7" fmla="*/ 0 h 12"/>
                <a:gd name="T8" fmla="*/ 0 w 13"/>
                <a:gd name="T9" fmla="*/ 12 h 12"/>
                <a:gd name="T10" fmla="*/ 0 w 13"/>
                <a:gd name="T11" fmla="*/ 12 h 12"/>
                <a:gd name="T12" fmla="*/ 0 60000 65536"/>
                <a:gd name="T13" fmla="*/ 0 60000 65536"/>
                <a:gd name="T14" fmla="*/ 0 60000 65536"/>
                <a:gd name="T15" fmla="*/ 0 60000 65536"/>
                <a:gd name="T16" fmla="*/ 0 60000 65536"/>
                <a:gd name="T17" fmla="*/ 0 60000 65536"/>
                <a:gd name="T18" fmla="*/ 0 w 13"/>
                <a:gd name="T19" fmla="*/ 0 h 12"/>
                <a:gd name="T20" fmla="*/ 13 w 13"/>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3" h="12">
                  <a:moveTo>
                    <a:pt x="0" y="12"/>
                  </a:moveTo>
                  <a:lnTo>
                    <a:pt x="13" y="12"/>
                  </a:lnTo>
                  <a:lnTo>
                    <a:pt x="13" y="0"/>
                  </a:lnTo>
                  <a:lnTo>
                    <a:pt x="0" y="0"/>
                  </a:lnTo>
                  <a:lnTo>
                    <a:pt x="0" y="12"/>
                  </a:lnTo>
                  <a:close/>
                </a:path>
              </a:pathLst>
            </a:custGeom>
            <a:noFill/>
            <a:ln w="0">
              <a:solidFill>
                <a:srgbClr val="000000"/>
              </a:solidFill>
              <a:round/>
              <a:headEnd/>
              <a:tailEnd/>
            </a:ln>
          </p:spPr>
          <p:txBody>
            <a:bodyPr/>
            <a:lstStyle/>
            <a:p>
              <a:endParaRPr lang="en-US"/>
            </a:p>
          </p:txBody>
        </p:sp>
        <p:sp>
          <p:nvSpPr>
            <p:cNvPr id="1082" name="Freeform 1079"/>
            <p:cNvSpPr>
              <a:spLocks/>
            </p:cNvSpPr>
            <p:nvPr/>
          </p:nvSpPr>
          <p:spPr bwMode="auto">
            <a:xfrm>
              <a:off x="2730" y="1811"/>
              <a:ext cx="13" cy="12"/>
            </a:xfrm>
            <a:custGeom>
              <a:avLst/>
              <a:gdLst>
                <a:gd name="T0" fmla="*/ 0 w 13"/>
                <a:gd name="T1" fmla="*/ 0 h 12"/>
                <a:gd name="T2" fmla="*/ 0 w 13"/>
                <a:gd name="T3" fmla="*/ 12 h 12"/>
                <a:gd name="T4" fmla="*/ 13 w 13"/>
                <a:gd name="T5" fmla="*/ 12 h 12"/>
                <a:gd name="T6" fmla="*/ 13 w 13"/>
                <a:gd name="T7" fmla="*/ 0 h 12"/>
                <a:gd name="T8" fmla="*/ 0 w 13"/>
                <a:gd name="T9" fmla="*/ 0 h 12"/>
                <a:gd name="T10" fmla="*/ 0 w 13"/>
                <a:gd name="T11" fmla="*/ 0 h 12"/>
                <a:gd name="T12" fmla="*/ 0 60000 65536"/>
                <a:gd name="T13" fmla="*/ 0 60000 65536"/>
                <a:gd name="T14" fmla="*/ 0 60000 65536"/>
                <a:gd name="T15" fmla="*/ 0 60000 65536"/>
                <a:gd name="T16" fmla="*/ 0 60000 65536"/>
                <a:gd name="T17" fmla="*/ 0 60000 65536"/>
                <a:gd name="T18" fmla="*/ 0 w 13"/>
                <a:gd name="T19" fmla="*/ 0 h 12"/>
                <a:gd name="T20" fmla="*/ 13 w 13"/>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3" h="12">
                  <a:moveTo>
                    <a:pt x="0" y="0"/>
                  </a:moveTo>
                  <a:lnTo>
                    <a:pt x="0" y="12"/>
                  </a:lnTo>
                  <a:lnTo>
                    <a:pt x="13" y="12"/>
                  </a:lnTo>
                  <a:lnTo>
                    <a:pt x="13" y="0"/>
                  </a:lnTo>
                  <a:lnTo>
                    <a:pt x="0" y="0"/>
                  </a:lnTo>
                  <a:close/>
                </a:path>
              </a:pathLst>
            </a:custGeom>
            <a:solidFill>
              <a:srgbClr val="FFFFFF"/>
            </a:solidFill>
            <a:ln w="9525">
              <a:noFill/>
              <a:round/>
              <a:headEnd/>
              <a:tailEnd/>
            </a:ln>
          </p:spPr>
          <p:txBody>
            <a:bodyPr/>
            <a:lstStyle/>
            <a:p>
              <a:endParaRPr lang="en-US"/>
            </a:p>
          </p:txBody>
        </p:sp>
        <p:sp>
          <p:nvSpPr>
            <p:cNvPr id="1083" name="Freeform 1080"/>
            <p:cNvSpPr>
              <a:spLocks/>
            </p:cNvSpPr>
            <p:nvPr/>
          </p:nvSpPr>
          <p:spPr bwMode="auto">
            <a:xfrm>
              <a:off x="2730" y="1811"/>
              <a:ext cx="13" cy="12"/>
            </a:xfrm>
            <a:custGeom>
              <a:avLst/>
              <a:gdLst>
                <a:gd name="T0" fmla="*/ 0 w 13"/>
                <a:gd name="T1" fmla="*/ 12 h 12"/>
                <a:gd name="T2" fmla="*/ 13 w 13"/>
                <a:gd name="T3" fmla="*/ 12 h 12"/>
                <a:gd name="T4" fmla="*/ 13 w 13"/>
                <a:gd name="T5" fmla="*/ 0 h 12"/>
                <a:gd name="T6" fmla="*/ 0 w 13"/>
                <a:gd name="T7" fmla="*/ 0 h 12"/>
                <a:gd name="T8" fmla="*/ 0 w 13"/>
                <a:gd name="T9" fmla="*/ 12 h 12"/>
                <a:gd name="T10" fmla="*/ 0 w 13"/>
                <a:gd name="T11" fmla="*/ 12 h 12"/>
                <a:gd name="T12" fmla="*/ 0 60000 65536"/>
                <a:gd name="T13" fmla="*/ 0 60000 65536"/>
                <a:gd name="T14" fmla="*/ 0 60000 65536"/>
                <a:gd name="T15" fmla="*/ 0 60000 65536"/>
                <a:gd name="T16" fmla="*/ 0 60000 65536"/>
                <a:gd name="T17" fmla="*/ 0 60000 65536"/>
                <a:gd name="T18" fmla="*/ 0 w 13"/>
                <a:gd name="T19" fmla="*/ 0 h 12"/>
                <a:gd name="T20" fmla="*/ 13 w 13"/>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3" h="12">
                  <a:moveTo>
                    <a:pt x="0" y="12"/>
                  </a:moveTo>
                  <a:lnTo>
                    <a:pt x="13" y="12"/>
                  </a:lnTo>
                  <a:lnTo>
                    <a:pt x="13" y="0"/>
                  </a:lnTo>
                  <a:lnTo>
                    <a:pt x="0" y="0"/>
                  </a:lnTo>
                  <a:lnTo>
                    <a:pt x="0" y="12"/>
                  </a:lnTo>
                  <a:close/>
                </a:path>
              </a:pathLst>
            </a:custGeom>
            <a:noFill/>
            <a:ln w="0">
              <a:solidFill>
                <a:srgbClr val="000000"/>
              </a:solidFill>
              <a:round/>
              <a:headEnd/>
              <a:tailEnd/>
            </a:ln>
          </p:spPr>
          <p:txBody>
            <a:bodyPr/>
            <a:lstStyle/>
            <a:p>
              <a:endParaRPr lang="en-US"/>
            </a:p>
          </p:txBody>
        </p:sp>
        <p:sp>
          <p:nvSpPr>
            <p:cNvPr id="1084" name="Freeform 1081"/>
            <p:cNvSpPr>
              <a:spLocks noEditPoints="1"/>
            </p:cNvSpPr>
            <p:nvPr/>
          </p:nvSpPr>
          <p:spPr bwMode="auto">
            <a:xfrm>
              <a:off x="2656" y="1771"/>
              <a:ext cx="53" cy="63"/>
            </a:xfrm>
            <a:custGeom>
              <a:avLst/>
              <a:gdLst>
                <a:gd name="T0" fmla="*/ 0 w 53"/>
                <a:gd name="T1" fmla="*/ 63 h 63"/>
                <a:gd name="T2" fmla="*/ 10 w 53"/>
                <a:gd name="T3" fmla="*/ 50 h 63"/>
                <a:gd name="T4" fmla="*/ 11 w 53"/>
                <a:gd name="T5" fmla="*/ 50 h 63"/>
                <a:gd name="T6" fmla="*/ 11 w 53"/>
                <a:gd name="T7" fmla="*/ 50 h 63"/>
                <a:gd name="T8" fmla="*/ 1 w 53"/>
                <a:gd name="T9" fmla="*/ 63 h 63"/>
                <a:gd name="T10" fmla="*/ 0 w 53"/>
                <a:gd name="T11" fmla="*/ 63 h 63"/>
                <a:gd name="T12" fmla="*/ 0 w 53"/>
                <a:gd name="T13" fmla="*/ 63 h 63"/>
                <a:gd name="T14" fmla="*/ 0 w 53"/>
                <a:gd name="T15" fmla="*/ 63 h 63"/>
                <a:gd name="T16" fmla="*/ 15 w 53"/>
                <a:gd name="T17" fmla="*/ 43 h 63"/>
                <a:gd name="T18" fmla="*/ 26 w 53"/>
                <a:gd name="T19" fmla="*/ 31 h 63"/>
                <a:gd name="T20" fmla="*/ 27 w 53"/>
                <a:gd name="T21" fmla="*/ 31 h 63"/>
                <a:gd name="T22" fmla="*/ 27 w 53"/>
                <a:gd name="T23" fmla="*/ 32 h 63"/>
                <a:gd name="T24" fmla="*/ 16 w 53"/>
                <a:gd name="T25" fmla="*/ 43 h 63"/>
                <a:gd name="T26" fmla="*/ 16 w 53"/>
                <a:gd name="T27" fmla="*/ 44 h 63"/>
                <a:gd name="T28" fmla="*/ 15 w 53"/>
                <a:gd name="T29" fmla="*/ 43 h 63"/>
                <a:gd name="T30" fmla="*/ 15 w 53"/>
                <a:gd name="T31" fmla="*/ 43 h 63"/>
                <a:gd name="T32" fmla="*/ 32 w 53"/>
                <a:gd name="T33" fmla="*/ 24 h 63"/>
                <a:gd name="T34" fmla="*/ 42 w 53"/>
                <a:gd name="T35" fmla="*/ 11 h 63"/>
                <a:gd name="T36" fmla="*/ 43 w 53"/>
                <a:gd name="T37" fmla="*/ 11 h 63"/>
                <a:gd name="T38" fmla="*/ 43 w 53"/>
                <a:gd name="T39" fmla="*/ 12 h 63"/>
                <a:gd name="T40" fmla="*/ 32 w 53"/>
                <a:gd name="T41" fmla="*/ 24 h 63"/>
                <a:gd name="T42" fmla="*/ 32 w 53"/>
                <a:gd name="T43" fmla="*/ 24 h 63"/>
                <a:gd name="T44" fmla="*/ 32 w 53"/>
                <a:gd name="T45" fmla="*/ 24 h 63"/>
                <a:gd name="T46" fmla="*/ 32 w 53"/>
                <a:gd name="T47" fmla="*/ 24 h 63"/>
                <a:gd name="T48" fmla="*/ 48 w 53"/>
                <a:gd name="T49" fmla="*/ 4 h 63"/>
                <a:gd name="T50" fmla="*/ 52 w 53"/>
                <a:gd name="T51" fmla="*/ 0 h 63"/>
                <a:gd name="T52" fmla="*/ 53 w 53"/>
                <a:gd name="T53" fmla="*/ 0 h 63"/>
                <a:gd name="T54" fmla="*/ 53 w 53"/>
                <a:gd name="T55" fmla="*/ 0 h 63"/>
                <a:gd name="T56" fmla="*/ 49 w 53"/>
                <a:gd name="T57" fmla="*/ 5 h 63"/>
                <a:gd name="T58" fmla="*/ 48 w 53"/>
                <a:gd name="T59" fmla="*/ 5 h 63"/>
                <a:gd name="T60" fmla="*/ 48 w 53"/>
                <a:gd name="T61" fmla="*/ 4 h 63"/>
                <a:gd name="T62" fmla="*/ 48 w 53"/>
                <a:gd name="T63" fmla="*/ 4 h 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63"/>
                <a:gd name="T98" fmla="*/ 53 w 53"/>
                <a:gd name="T99" fmla="*/ 63 h 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63">
                  <a:moveTo>
                    <a:pt x="0" y="63"/>
                  </a:moveTo>
                  <a:lnTo>
                    <a:pt x="10" y="50"/>
                  </a:lnTo>
                  <a:lnTo>
                    <a:pt x="11" y="50"/>
                  </a:lnTo>
                  <a:lnTo>
                    <a:pt x="1" y="63"/>
                  </a:lnTo>
                  <a:lnTo>
                    <a:pt x="0" y="63"/>
                  </a:lnTo>
                  <a:close/>
                  <a:moveTo>
                    <a:pt x="15" y="43"/>
                  </a:moveTo>
                  <a:lnTo>
                    <a:pt x="26" y="31"/>
                  </a:lnTo>
                  <a:lnTo>
                    <a:pt x="27" y="31"/>
                  </a:lnTo>
                  <a:lnTo>
                    <a:pt x="27" y="32"/>
                  </a:lnTo>
                  <a:lnTo>
                    <a:pt x="16" y="43"/>
                  </a:lnTo>
                  <a:lnTo>
                    <a:pt x="16" y="44"/>
                  </a:lnTo>
                  <a:lnTo>
                    <a:pt x="15" y="43"/>
                  </a:lnTo>
                  <a:close/>
                  <a:moveTo>
                    <a:pt x="32" y="24"/>
                  </a:moveTo>
                  <a:lnTo>
                    <a:pt x="42" y="11"/>
                  </a:lnTo>
                  <a:lnTo>
                    <a:pt x="43" y="11"/>
                  </a:lnTo>
                  <a:lnTo>
                    <a:pt x="43" y="12"/>
                  </a:lnTo>
                  <a:lnTo>
                    <a:pt x="32" y="24"/>
                  </a:lnTo>
                  <a:close/>
                  <a:moveTo>
                    <a:pt x="48" y="4"/>
                  </a:moveTo>
                  <a:lnTo>
                    <a:pt x="52" y="0"/>
                  </a:lnTo>
                  <a:lnTo>
                    <a:pt x="53" y="0"/>
                  </a:lnTo>
                  <a:lnTo>
                    <a:pt x="49" y="5"/>
                  </a:lnTo>
                  <a:lnTo>
                    <a:pt x="48" y="5"/>
                  </a:lnTo>
                  <a:lnTo>
                    <a:pt x="48" y="4"/>
                  </a:lnTo>
                  <a:close/>
                </a:path>
              </a:pathLst>
            </a:custGeom>
            <a:solidFill>
              <a:srgbClr val="000000"/>
            </a:solidFill>
            <a:ln w="9525">
              <a:noFill/>
              <a:round/>
              <a:headEnd/>
              <a:tailEnd/>
            </a:ln>
          </p:spPr>
          <p:txBody>
            <a:bodyPr/>
            <a:lstStyle/>
            <a:p>
              <a:endParaRPr lang="en-US"/>
            </a:p>
          </p:txBody>
        </p:sp>
        <p:sp>
          <p:nvSpPr>
            <p:cNvPr id="1085" name="Freeform 1082"/>
            <p:cNvSpPr>
              <a:spLocks/>
            </p:cNvSpPr>
            <p:nvPr/>
          </p:nvSpPr>
          <p:spPr bwMode="auto">
            <a:xfrm>
              <a:off x="2656" y="1821"/>
              <a:ext cx="11" cy="13"/>
            </a:xfrm>
            <a:custGeom>
              <a:avLst/>
              <a:gdLst>
                <a:gd name="T0" fmla="*/ 0 w 11"/>
                <a:gd name="T1" fmla="*/ 13 h 13"/>
                <a:gd name="T2" fmla="*/ 10 w 11"/>
                <a:gd name="T3" fmla="*/ 0 h 13"/>
                <a:gd name="T4" fmla="*/ 11 w 11"/>
                <a:gd name="T5" fmla="*/ 0 h 13"/>
                <a:gd name="T6" fmla="*/ 11 w 11"/>
                <a:gd name="T7" fmla="*/ 0 h 13"/>
                <a:gd name="T8" fmla="*/ 1 w 11"/>
                <a:gd name="T9" fmla="*/ 13 h 13"/>
                <a:gd name="T10" fmla="*/ 0 w 11"/>
                <a:gd name="T11" fmla="*/ 13 h 13"/>
                <a:gd name="T12" fmla="*/ 0 w 11"/>
                <a:gd name="T13" fmla="*/ 13 h 13"/>
                <a:gd name="T14" fmla="*/ 0 w 11"/>
                <a:gd name="T15" fmla="*/ 13 h 13"/>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3"/>
                <a:gd name="T26" fmla="*/ 11 w 11"/>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3">
                  <a:moveTo>
                    <a:pt x="0" y="13"/>
                  </a:moveTo>
                  <a:lnTo>
                    <a:pt x="10" y="0"/>
                  </a:lnTo>
                  <a:lnTo>
                    <a:pt x="11" y="0"/>
                  </a:lnTo>
                  <a:lnTo>
                    <a:pt x="1" y="13"/>
                  </a:lnTo>
                  <a:lnTo>
                    <a:pt x="0" y="13"/>
                  </a:lnTo>
                </a:path>
              </a:pathLst>
            </a:custGeom>
            <a:noFill/>
            <a:ln w="1588">
              <a:solidFill>
                <a:srgbClr val="000000"/>
              </a:solidFill>
              <a:round/>
              <a:headEnd/>
              <a:tailEnd/>
            </a:ln>
          </p:spPr>
          <p:txBody>
            <a:bodyPr/>
            <a:lstStyle/>
            <a:p>
              <a:endParaRPr lang="en-US"/>
            </a:p>
          </p:txBody>
        </p:sp>
        <p:sp>
          <p:nvSpPr>
            <p:cNvPr id="1086" name="Freeform 1083"/>
            <p:cNvSpPr>
              <a:spLocks/>
            </p:cNvSpPr>
            <p:nvPr/>
          </p:nvSpPr>
          <p:spPr bwMode="auto">
            <a:xfrm>
              <a:off x="2671" y="1802"/>
              <a:ext cx="12" cy="13"/>
            </a:xfrm>
            <a:custGeom>
              <a:avLst/>
              <a:gdLst>
                <a:gd name="T0" fmla="*/ 0 w 12"/>
                <a:gd name="T1" fmla="*/ 12 h 13"/>
                <a:gd name="T2" fmla="*/ 11 w 12"/>
                <a:gd name="T3" fmla="*/ 0 h 13"/>
                <a:gd name="T4" fmla="*/ 12 w 12"/>
                <a:gd name="T5" fmla="*/ 0 h 13"/>
                <a:gd name="T6" fmla="*/ 12 w 12"/>
                <a:gd name="T7" fmla="*/ 1 h 13"/>
                <a:gd name="T8" fmla="*/ 1 w 12"/>
                <a:gd name="T9" fmla="*/ 12 h 13"/>
                <a:gd name="T10" fmla="*/ 1 w 12"/>
                <a:gd name="T11" fmla="*/ 13 h 13"/>
                <a:gd name="T12" fmla="*/ 0 w 12"/>
                <a:gd name="T13" fmla="*/ 12 h 13"/>
                <a:gd name="T14" fmla="*/ 0 w 12"/>
                <a:gd name="T15" fmla="*/ 12 h 13"/>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3"/>
                <a:gd name="T26" fmla="*/ 12 w 12"/>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3">
                  <a:moveTo>
                    <a:pt x="0" y="12"/>
                  </a:moveTo>
                  <a:lnTo>
                    <a:pt x="11" y="0"/>
                  </a:lnTo>
                  <a:lnTo>
                    <a:pt x="12" y="0"/>
                  </a:lnTo>
                  <a:lnTo>
                    <a:pt x="12" y="1"/>
                  </a:lnTo>
                  <a:lnTo>
                    <a:pt x="1" y="12"/>
                  </a:lnTo>
                  <a:lnTo>
                    <a:pt x="1" y="13"/>
                  </a:lnTo>
                  <a:lnTo>
                    <a:pt x="0" y="12"/>
                  </a:lnTo>
                </a:path>
              </a:pathLst>
            </a:custGeom>
            <a:noFill/>
            <a:ln w="1588">
              <a:solidFill>
                <a:srgbClr val="000000"/>
              </a:solidFill>
              <a:round/>
              <a:headEnd/>
              <a:tailEnd/>
            </a:ln>
          </p:spPr>
          <p:txBody>
            <a:bodyPr/>
            <a:lstStyle/>
            <a:p>
              <a:endParaRPr lang="en-US"/>
            </a:p>
          </p:txBody>
        </p:sp>
        <p:sp>
          <p:nvSpPr>
            <p:cNvPr id="1087" name="Freeform 1084"/>
            <p:cNvSpPr>
              <a:spLocks/>
            </p:cNvSpPr>
            <p:nvPr/>
          </p:nvSpPr>
          <p:spPr bwMode="auto">
            <a:xfrm>
              <a:off x="2688" y="1782"/>
              <a:ext cx="11" cy="13"/>
            </a:xfrm>
            <a:custGeom>
              <a:avLst/>
              <a:gdLst>
                <a:gd name="T0" fmla="*/ 0 w 11"/>
                <a:gd name="T1" fmla="*/ 13 h 13"/>
                <a:gd name="T2" fmla="*/ 10 w 11"/>
                <a:gd name="T3" fmla="*/ 0 h 13"/>
                <a:gd name="T4" fmla="*/ 11 w 11"/>
                <a:gd name="T5" fmla="*/ 0 h 13"/>
                <a:gd name="T6" fmla="*/ 11 w 11"/>
                <a:gd name="T7" fmla="*/ 1 h 13"/>
                <a:gd name="T8" fmla="*/ 0 w 11"/>
                <a:gd name="T9" fmla="*/ 13 h 13"/>
                <a:gd name="T10" fmla="*/ 0 w 11"/>
                <a:gd name="T11" fmla="*/ 13 h 13"/>
                <a:gd name="T12" fmla="*/ 0 w 11"/>
                <a:gd name="T13" fmla="*/ 13 h 13"/>
                <a:gd name="T14" fmla="*/ 0 w 11"/>
                <a:gd name="T15" fmla="*/ 13 h 13"/>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3"/>
                <a:gd name="T26" fmla="*/ 11 w 11"/>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3">
                  <a:moveTo>
                    <a:pt x="0" y="13"/>
                  </a:moveTo>
                  <a:lnTo>
                    <a:pt x="10" y="0"/>
                  </a:lnTo>
                  <a:lnTo>
                    <a:pt x="11" y="0"/>
                  </a:lnTo>
                  <a:lnTo>
                    <a:pt x="11" y="1"/>
                  </a:lnTo>
                  <a:lnTo>
                    <a:pt x="0" y="13"/>
                  </a:lnTo>
                </a:path>
              </a:pathLst>
            </a:custGeom>
            <a:noFill/>
            <a:ln w="1588">
              <a:solidFill>
                <a:srgbClr val="000000"/>
              </a:solidFill>
              <a:round/>
              <a:headEnd/>
              <a:tailEnd/>
            </a:ln>
          </p:spPr>
          <p:txBody>
            <a:bodyPr/>
            <a:lstStyle/>
            <a:p>
              <a:endParaRPr lang="en-US"/>
            </a:p>
          </p:txBody>
        </p:sp>
        <p:sp>
          <p:nvSpPr>
            <p:cNvPr id="1088" name="Freeform 1085"/>
            <p:cNvSpPr>
              <a:spLocks/>
            </p:cNvSpPr>
            <p:nvPr/>
          </p:nvSpPr>
          <p:spPr bwMode="auto">
            <a:xfrm>
              <a:off x="2704" y="1771"/>
              <a:ext cx="5" cy="5"/>
            </a:xfrm>
            <a:custGeom>
              <a:avLst/>
              <a:gdLst>
                <a:gd name="T0" fmla="*/ 0 w 5"/>
                <a:gd name="T1" fmla="*/ 4 h 5"/>
                <a:gd name="T2" fmla="*/ 4 w 5"/>
                <a:gd name="T3" fmla="*/ 0 h 5"/>
                <a:gd name="T4" fmla="*/ 5 w 5"/>
                <a:gd name="T5" fmla="*/ 0 h 5"/>
                <a:gd name="T6" fmla="*/ 5 w 5"/>
                <a:gd name="T7" fmla="*/ 0 h 5"/>
                <a:gd name="T8" fmla="*/ 1 w 5"/>
                <a:gd name="T9" fmla="*/ 5 h 5"/>
                <a:gd name="T10" fmla="*/ 0 w 5"/>
                <a:gd name="T11" fmla="*/ 5 h 5"/>
                <a:gd name="T12" fmla="*/ 0 w 5"/>
                <a:gd name="T13" fmla="*/ 4 h 5"/>
                <a:gd name="T14" fmla="*/ 0 w 5"/>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0" y="4"/>
                  </a:moveTo>
                  <a:lnTo>
                    <a:pt x="4" y="0"/>
                  </a:lnTo>
                  <a:lnTo>
                    <a:pt x="5" y="0"/>
                  </a:lnTo>
                  <a:lnTo>
                    <a:pt x="1" y="5"/>
                  </a:lnTo>
                  <a:lnTo>
                    <a:pt x="0" y="5"/>
                  </a:lnTo>
                  <a:lnTo>
                    <a:pt x="0" y="4"/>
                  </a:lnTo>
                </a:path>
              </a:pathLst>
            </a:custGeom>
            <a:noFill/>
            <a:ln w="1588">
              <a:solidFill>
                <a:srgbClr val="000000"/>
              </a:solidFill>
              <a:round/>
              <a:headEnd/>
              <a:tailEnd/>
            </a:ln>
          </p:spPr>
          <p:txBody>
            <a:bodyPr/>
            <a:lstStyle/>
            <a:p>
              <a:endParaRPr lang="en-US"/>
            </a:p>
          </p:txBody>
        </p:sp>
        <p:sp>
          <p:nvSpPr>
            <p:cNvPr id="1089" name="Freeform 1086"/>
            <p:cNvSpPr>
              <a:spLocks noEditPoints="1"/>
            </p:cNvSpPr>
            <p:nvPr/>
          </p:nvSpPr>
          <p:spPr bwMode="auto">
            <a:xfrm>
              <a:off x="2604" y="1815"/>
              <a:ext cx="104" cy="37"/>
            </a:xfrm>
            <a:custGeom>
              <a:avLst/>
              <a:gdLst>
                <a:gd name="T0" fmla="*/ 104 w 104"/>
                <a:gd name="T1" fmla="*/ 12 h 37"/>
                <a:gd name="T2" fmla="*/ 92 w 104"/>
                <a:gd name="T3" fmla="*/ 0 h 37"/>
                <a:gd name="T4" fmla="*/ 92 w 104"/>
                <a:gd name="T5" fmla="*/ 12 h 37"/>
                <a:gd name="T6" fmla="*/ 104 w 104"/>
                <a:gd name="T7" fmla="*/ 12 h 37"/>
                <a:gd name="T8" fmla="*/ 104 w 104"/>
                <a:gd name="T9" fmla="*/ 12 h 37"/>
                <a:gd name="T10" fmla="*/ 104 w 104"/>
                <a:gd name="T11" fmla="*/ 12 h 37"/>
                <a:gd name="T12" fmla="*/ 92 w 104"/>
                <a:gd name="T13" fmla="*/ 12 h 37"/>
                <a:gd name="T14" fmla="*/ 92 w 104"/>
                <a:gd name="T15" fmla="*/ 0 h 37"/>
                <a:gd name="T16" fmla="*/ 0 w 104"/>
                <a:gd name="T17" fmla="*/ 0 h 37"/>
                <a:gd name="T18" fmla="*/ 0 w 104"/>
                <a:gd name="T19" fmla="*/ 37 h 37"/>
                <a:gd name="T20" fmla="*/ 104 w 104"/>
                <a:gd name="T21" fmla="*/ 37 h 37"/>
                <a:gd name="T22" fmla="*/ 104 w 104"/>
                <a:gd name="T23" fmla="*/ 12 h 37"/>
                <a:gd name="T24" fmla="*/ 104 w 104"/>
                <a:gd name="T25" fmla="*/ 12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37"/>
                <a:gd name="T41" fmla="*/ 104 w 104"/>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37">
                  <a:moveTo>
                    <a:pt x="104" y="12"/>
                  </a:moveTo>
                  <a:lnTo>
                    <a:pt x="92" y="0"/>
                  </a:lnTo>
                  <a:lnTo>
                    <a:pt x="92" y="12"/>
                  </a:lnTo>
                  <a:lnTo>
                    <a:pt x="104" y="12"/>
                  </a:lnTo>
                  <a:close/>
                  <a:moveTo>
                    <a:pt x="104" y="12"/>
                  </a:moveTo>
                  <a:lnTo>
                    <a:pt x="92" y="12"/>
                  </a:lnTo>
                  <a:lnTo>
                    <a:pt x="92" y="0"/>
                  </a:lnTo>
                  <a:lnTo>
                    <a:pt x="0" y="0"/>
                  </a:lnTo>
                  <a:lnTo>
                    <a:pt x="0" y="37"/>
                  </a:lnTo>
                  <a:lnTo>
                    <a:pt x="104" y="37"/>
                  </a:lnTo>
                  <a:lnTo>
                    <a:pt x="104" y="12"/>
                  </a:lnTo>
                  <a:close/>
                </a:path>
              </a:pathLst>
            </a:custGeom>
            <a:solidFill>
              <a:srgbClr val="EAEAEA"/>
            </a:solidFill>
            <a:ln w="9525">
              <a:noFill/>
              <a:round/>
              <a:headEnd/>
              <a:tailEnd/>
            </a:ln>
          </p:spPr>
          <p:txBody>
            <a:bodyPr/>
            <a:lstStyle/>
            <a:p>
              <a:endParaRPr lang="en-US"/>
            </a:p>
          </p:txBody>
        </p:sp>
        <p:sp>
          <p:nvSpPr>
            <p:cNvPr id="1090" name="Freeform 1087"/>
            <p:cNvSpPr>
              <a:spLocks/>
            </p:cNvSpPr>
            <p:nvPr/>
          </p:nvSpPr>
          <p:spPr bwMode="auto">
            <a:xfrm>
              <a:off x="2696" y="1815"/>
              <a:ext cx="12" cy="12"/>
            </a:xfrm>
            <a:custGeom>
              <a:avLst/>
              <a:gdLst>
                <a:gd name="T0" fmla="*/ 12 w 12"/>
                <a:gd name="T1" fmla="*/ 12 h 12"/>
                <a:gd name="T2" fmla="*/ 0 w 12"/>
                <a:gd name="T3" fmla="*/ 0 h 12"/>
                <a:gd name="T4" fmla="*/ 0 w 12"/>
                <a:gd name="T5" fmla="*/ 12 h 12"/>
                <a:gd name="T6" fmla="*/ 12 w 12"/>
                <a:gd name="T7" fmla="*/ 12 h 12"/>
                <a:gd name="T8" fmla="*/ 12 w 12"/>
                <a:gd name="T9" fmla="*/ 12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12" y="12"/>
                  </a:moveTo>
                  <a:lnTo>
                    <a:pt x="0" y="0"/>
                  </a:lnTo>
                  <a:lnTo>
                    <a:pt x="0" y="12"/>
                  </a:lnTo>
                  <a:lnTo>
                    <a:pt x="12" y="12"/>
                  </a:lnTo>
                  <a:close/>
                </a:path>
              </a:pathLst>
            </a:custGeom>
            <a:noFill/>
            <a:ln w="0">
              <a:solidFill>
                <a:srgbClr val="000000"/>
              </a:solidFill>
              <a:round/>
              <a:headEnd/>
              <a:tailEnd/>
            </a:ln>
          </p:spPr>
          <p:txBody>
            <a:bodyPr/>
            <a:lstStyle/>
            <a:p>
              <a:endParaRPr lang="en-US"/>
            </a:p>
          </p:txBody>
        </p:sp>
        <p:sp>
          <p:nvSpPr>
            <p:cNvPr id="1091" name="Freeform 1088"/>
            <p:cNvSpPr>
              <a:spLocks/>
            </p:cNvSpPr>
            <p:nvPr/>
          </p:nvSpPr>
          <p:spPr bwMode="auto">
            <a:xfrm>
              <a:off x="2604" y="1815"/>
              <a:ext cx="104" cy="37"/>
            </a:xfrm>
            <a:custGeom>
              <a:avLst/>
              <a:gdLst>
                <a:gd name="T0" fmla="*/ 104 w 104"/>
                <a:gd name="T1" fmla="*/ 12 h 37"/>
                <a:gd name="T2" fmla="*/ 92 w 104"/>
                <a:gd name="T3" fmla="*/ 12 h 37"/>
                <a:gd name="T4" fmla="*/ 92 w 104"/>
                <a:gd name="T5" fmla="*/ 0 h 37"/>
                <a:gd name="T6" fmla="*/ 0 w 104"/>
                <a:gd name="T7" fmla="*/ 0 h 37"/>
                <a:gd name="T8" fmla="*/ 0 w 104"/>
                <a:gd name="T9" fmla="*/ 37 h 37"/>
                <a:gd name="T10" fmla="*/ 104 w 104"/>
                <a:gd name="T11" fmla="*/ 37 h 37"/>
                <a:gd name="T12" fmla="*/ 104 w 104"/>
                <a:gd name="T13" fmla="*/ 12 h 37"/>
                <a:gd name="T14" fmla="*/ 0 60000 65536"/>
                <a:gd name="T15" fmla="*/ 0 60000 65536"/>
                <a:gd name="T16" fmla="*/ 0 60000 65536"/>
                <a:gd name="T17" fmla="*/ 0 60000 65536"/>
                <a:gd name="T18" fmla="*/ 0 60000 65536"/>
                <a:gd name="T19" fmla="*/ 0 60000 65536"/>
                <a:gd name="T20" fmla="*/ 0 60000 65536"/>
                <a:gd name="T21" fmla="*/ 0 w 104"/>
                <a:gd name="T22" fmla="*/ 0 h 37"/>
                <a:gd name="T23" fmla="*/ 104 w 104"/>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37">
                  <a:moveTo>
                    <a:pt x="104" y="12"/>
                  </a:moveTo>
                  <a:lnTo>
                    <a:pt x="92" y="12"/>
                  </a:lnTo>
                  <a:lnTo>
                    <a:pt x="92" y="0"/>
                  </a:lnTo>
                  <a:lnTo>
                    <a:pt x="0" y="0"/>
                  </a:lnTo>
                  <a:lnTo>
                    <a:pt x="0" y="37"/>
                  </a:lnTo>
                  <a:lnTo>
                    <a:pt x="104" y="37"/>
                  </a:lnTo>
                  <a:lnTo>
                    <a:pt x="104" y="12"/>
                  </a:lnTo>
                  <a:close/>
                </a:path>
              </a:pathLst>
            </a:custGeom>
            <a:noFill/>
            <a:ln w="0">
              <a:solidFill>
                <a:srgbClr val="000000"/>
              </a:solidFill>
              <a:round/>
              <a:headEnd/>
              <a:tailEnd/>
            </a:ln>
          </p:spPr>
          <p:txBody>
            <a:bodyPr/>
            <a:lstStyle/>
            <a:p>
              <a:endParaRPr lang="en-US"/>
            </a:p>
          </p:txBody>
        </p:sp>
        <p:sp>
          <p:nvSpPr>
            <p:cNvPr id="1092" name="Freeform 1089"/>
            <p:cNvSpPr>
              <a:spLocks/>
            </p:cNvSpPr>
            <p:nvPr/>
          </p:nvSpPr>
          <p:spPr bwMode="auto">
            <a:xfrm>
              <a:off x="2705" y="1713"/>
              <a:ext cx="6" cy="7"/>
            </a:xfrm>
            <a:custGeom>
              <a:avLst/>
              <a:gdLst>
                <a:gd name="T0" fmla="*/ 0 w 6"/>
                <a:gd name="T1" fmla="*/ 0 h 7"/>
                <a:gd name="T2" fmla="*/ 0 w 6"/>
                <a:gd name="T3" fmla="*/ 7 h 7"/>
                <a:gd name="T4" fmla="*/ 6 w 6"/>
                <a:gd name="T5" fmla="*/ 7 h 7"/>
                <a:gd name="T6" fmla="*/ 6 w 6"/>
                <a:gd name="T7" fmla="*/ 0 h 7"/>
                <a:gd name="T8" fmla="*/ 0 w 6"/>
                <a:gd name="T9" fmla="*/ 0 h 7"/>
                <a:gd name="T10" fmla="*/ 0 w 6"/>
                <a:gd name="T11" fmla="*/ 0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0" y="0"/>
                  </a:moveTo>
                  <a:lnTo>
                    <a:pt x="0" y="7"/>
                  </a:lnTo>
                  <a:lnTo>
                    <a:pt x="6" y="7"/>
                  </a:lnTo>
                  <a:lnTo>
                    <a:pt x="6" y="0"/>
                  </a:lnTo>
                  <a:lnTo>
                    <a:pt x="0" y="0"/>
                  </a:lnTo>
                  <a:close/>
                </a:path>
              </a:pathLst>
            </a:custGeom>
            <a:solidFill>
              <a:srgbClr val="FFFFFF"/>
            </a:solidFill>
            <a:ln w="9525">
              <a:noFill/>
              <a:round/>
              <a:headEnd/>
              <a:tailEnd/>
            </a:ln>
          </p:spPr>
          <p:txBody>
            <a:bodyPr/>
            <a:lstStyle/>
            <a:p>
              <a:endParaRPr lang="en-US"/>
            </a:p>
          </p:txBody>
        </p:sp>
        <p:sp>
          <p:nvSpPr>
            <p:cNvPr id="1093" name="Freeform 1090"/>
            <p:cNvSpPr>
              <a:spLocks/>
            </p:cNvSpPr>
            <p:nvPr/>
          </p:nvSpPr>
          <p:spPr bwMode="auto">
            <a:xfrm>
              <a:off x="2718" y="1830"/>
              <a:ext cx="6" cy="7"/>
            </a:xfrm>
            <a:custGeom>
              <a:avLst/>
              <a:gdLst>
                <a:gd name="T0" fmla="*/ 0 w 6"/>
                <a:gd name="T1" fmla="*/ 0 h 7"/>
                <a:gd name="T2" fmla="*/ 0 w 6"/>
                <a:gd name="T3" fmla="*/ 7 h 7"/>
                <a:gd name="T4" fmla="*/ 6 w 6"/>
                <a:gd name="T5" fmla="*/ 7 h 7"/>
                <a:gd name="T6" fmla="*/ 6 w 6"/>
                <a:gd name="T7" fmla="*/ 0 h 7"/>
                <a:gd name="T8" fmla="*/ 0 w 6"/>
                <a:gd name="T9" fmla="*/ 0 h 7"/>
                <a:gd name="T10" fmla="*/ 0 w 6"/>
                <a:gd name="T11" fmla="*/ 0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0" y="0"/>
                  </a:moveTo>
                  <a:lnTo>
                    <a:pt x="0" y="7"/>
                  </a:lnTo>
                  <a:lnTo>
                    <a:pt x="6" y="7"/>
                  </a:lnTo>
                  <a:lnTo>
                    <a:pt x="6" y="0"/>
                  </a:lnTo>
                  <a:lnTo>
                    <a:pt x="0" y="0"/>
                  </a:lnTo>
                  <a:close/>
                </a:path>
              </a:pathLst>
            </a:custGeom>
            <a:solidFill>
              <a:srgbClr val="FFFFFF"/>
            </a:solidFill>
            <a:ln w="9525">
              <a:noFill/>
              <a:round/>
              <a:headEnd/>
              <a:tailEnd/>
            </a:ln>
          </p:spPr>
          <p:txBody>
            <a:bodyPr/>
            <a:lstStyle/>
            <a:p>
              <a:endParaRPr lang="en-US"/>
            </a:p>
          </p:txBody>
        </p:sp>
        <p:sp>
          <p:nvSpPr>
            <p:cNvPr id="1094" name="Freeform 1091"/>
            <p:cNvSpPr>
              <a:spLocks/>
            </p:cNvSpPr>
            <p:nvPr/>
          </p:nvSpPr>
          <p:spPr bwMode="auto">
            <a:xfrm>
              <a:off x="2705" y="1805"/>
              <a:ext cx="6" cy="6"/>
            </a:xfrm>
            <a:custGeom>
              <a:avLst/>
              <a:gdLst>
                <a:gd name="T0" fmla="*/ 0 w 6"/>
                <a:gd name="T1" fmla="*/ 0 h 6"/>
                <a:gd name="T2" fmla="*/ 0 w 6"/>
                <a:gd name="T3" fmla="*/ 6 h 6"/>
                <a:gd name="T4" fmla="*/ 6 w 6"/>
                <a:gd name="T5" fmla="*/ 6 h 6"/>
                <a:gd name="T6" fmla="*/ 6 w 6"/>
                <a:gd name="T7" fmla="*/ 0 h 6"/>
                <a:gd name="T8" fmla="*/ 0 w 6"/>
                <a:gd name="T9" fmla="*/ 0 h 6"/>
                <a:gd name="T10" fmla="*/ 0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0" y="0"/>
                  </a:moveTo>
                  <a:lnTo>
                    <a:pt x="0" y="6"/>
                  </a:lnTo>
                  <a:lnTo>
                    <a:pt x="6" y="6"/>
                  </a:lnTo>
                  <a:lnTo>
                    <a:pt x="6" y="0"/>
                  </a:lnTo>
                  <a:lnTo>
                    <a:pt x="0" y="0"/>
                  </a:lnTo>
                  <a:close/>
                </a:path>
              </a:pathLst>
            </a:custGeom>
            <a:solidFill>
              <a:srgbClr val="FFFFFF"/>
            </a:solidFill>
            <a:ln w="9525">
              <a:noFill/>
              <a:round/>
              <a:headEnd/>
              <a:tailEnd/>
            </a:ln>
          </p:spPr>
          <p:txBody>
            <a:bodyPr/>
            <a:lstStyle/>
            <a:p>
              <a:endParaRPr lang="en-US"/>
            </a:p>
          </p:txBody>
        </p:sp>
        <p:sp>
          <p:nvSpPr>
            <p:cNvPr id="1095" name="Freeform 1092"/>
            <p:cNvSpPr>
              <a:spLocks/>
            </p:cNvSpPr>
            <p:nvPr/>
          </p:nvSpPr>
          <p:spPr bwMode="auto">
            <a:xfrm>
              <a:off x="2705" y="1731"/>
              <a:ext cx="6" cy="6"/>
            </a:xfrm>
            <a:custGeom>
              <a:avLst/>
              <a:gdLst>
                <a:gd name="T0" fmla="*/ 0 w 6"/>
                <a:gd name="T1" fmla="*/ 0 h 6"/>
                <a:gd name="T2" fmla="*/ 0 w 6"/>
                <a:gd name="T3" fmla="*/ 6 h 6"/>
                <a:gd name="T4" fmla="*/ 6 w 6"/>
                <a:gd name="T5" fmla="*/ 6 h 6"/>
                <a:gd name="T6" fmla="*/ 6 w 6"/>
                <a:gd name="T7" fmla="*/ 0 h 6"/>
                <a:gd name="T8" fmla="*/ 0 w 6"/>
                <a:gd name="T9" fmla="*/ 0 h 6"/>
                <a:gd name="T10" fmla="*/ 0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0" y="0"/>
                  </a:moveTo>
                  <a:lnTo>
                    <a:pt x="0" y="6"/>
                  </a:lnTo>
                  <a:lnTo>
                    <a:pt x="6" y="6"/>
                  </a:lnTo>
                  <a:lnTo>
                    <a:pt x="6" y="0"/>
                  </a:lnTo>
                  <a:lnTo>
                    <a:pt x="0" y="0"/>
                  </a:lnTo>
                  <a:close/>
                </a:path>
              </a:pathLst>
            </a:custGeom>
            <a:solidFill>
              <a:srgbClr val="FFFFFF"/>
            </a:solidFill>
            <a:ln w="9525">
              <a:noFill/>
              <a:round/>
              <a:headEnd/>
              <a:tailEnd/>
            </a:ln>
          </p:spPr>
          <p:txBody>
            <a:bodyPr/>
            <a:lstStyle/>
            <a:p>
              <a:endParaRPr lang="en-US"/>
            </a:p>
          </p:txBody>
        </p:sp>
        <p:sp>
          <p:nvSpPr>
            <p:cNvPr id="1096" name="Freeform 1093"/>
            <p:cNvSpPr>
              <a:spLocks/>
            </p:cNvSpPr>
            <p:nvPr/>
          </p:nvSpPr>
          <p:spPr bwMode="auto">
            <a:xfrm>
              <a:off x="2708" y="1726"/>
              <a:ext cx="22" cy="91"/>
            </a:xfrm>
            <a:custGeom>
              <a:avLst/>
              <a:gdLst>
                <a:gd name="T0" fmla="*/ 22 w 22"/>
                <a:gd name="T1" fmla="*/ 91 h 91"/>
                <a:gd name="T2" fmla="*/ 0 w 22"/>
                <a:gd name="T3" fmla="*/ 91 h 91"/>
                <a:gd name="T4" fmla="*/ 0 w 22"/>
                <a:gd name="T5" fmla="*/ 0 h 91"/>
                <a:gd name="T6" fmla="*/ 22 w 22"/>
                <a:gd name="T7" fmla="*/ 0 h 91"/>
                <a:gd name="T8" fmla="*/ 0 60000 65536"/>
                <a:gd name="T9" fmla="*/ 0 60000 65536"/>
                <a:gd name="T10" fmla="*/ 0 60000 65536"/>
                <a:gd name="T11" fmla="*/ 0 60000 65536"/>
                <a:gd name="T12" fmla="*/ 0 w 22"/>
                <a:gd name="T13" fmla="*/ 0 h 91"/>
                <a:gd name="T14" fmla="*/ 22 w 22"/>
                <a:gd name="T15" fmla="*/ 91 h 91"/>
              </a:gdLst>
              <a:ahLst/>
              <a:cxnLst>
                <a:cxn ang="T8">
                  <a:pos x="T0" y="T1"/>
                </a:cxn>
                <a:cxn ang="T9">
                  <a:pos x="T2" y="T3"/>
                </a:cxn>
                <a:cxn ang="T10">
                  <a:pos x="T4" y="T5"/>
                </a:cxn>
                <a:cxn ang="T11">
                  <a:pos x="T6" y="T7"/>
                </a:cxn>
              </a:cxnLst>
              <a:rect l="T12" t="T13" r="T14" b="T15"/>
              <a:pathLst>
                <a:path w="22" h="91">
                  <a:moveTo>
                    <a:pt x="22" y="91"/>
                  </a:moveTo>
                  <a:lnTo>
                    <a:pt x="0" y="91"/>
                  </a:lnTo>
                  <a:lnTo>
                    <a:pt x="0" y="0"/>
                  </a:lnTo>
                  <a:lnTo>
                    <a:pt x="22" y="0"/>
                  </a:lnTo>
                </a:path>
              </a:pathLst>
            </a:custGeom>
            <a:noFill/>
            <a:ln w="0">
              <a:solidFill>
                <a:srgbClr val="000000"/>
              </a:solidFill>
              <a:round/>
              <a:headEnd/>
              <a:tailEnd/>
            </a:ln>
          </p:spPr>
          <p:txBody>
            <a:bodyPr/>
            <a:lstStyle/>
            <a:p>
              <a:endParaRPr lang="en-US"/>
            </a:p>
          </p:txBody>
        </p:sp>
        <p:sp>
          <p:nvSpPr>
            <p:cNvPr id="1097" name="Freeform 1094"/>
            <p:cNvSpPr>
              <a:spLocks/>
            </p:cNvSpPr>
            <p:nvPr/>
          </p:nvSpPr>
          <p:spPr bwMode="auto">
            <a:xfrm>
              <a:off x="2824" y="1675"/>
              <a:ext cx="1" cy="2"/>
            </a:xfrm>
            <a:custGeom>
              <a:avLst/>
              <a:gdLst>
                <a:gd name="T0" fmla="*/ 1 w 1"/>
                <a:gd name="T1" fmla="*/ 2 h 2"/>
                <a:gd name="T2" fmla="*/ 1 w 1"/>
                <a:gd name="T3" fmla="*/ 2 h 2"/>
                <a:gd name="T4" fmla="*/ 0 w 1"/>
                <a:gd name="T5" fmla="*/ 1 h 2"/>
                <a:gd name="T6" fmla="*/ 1 w 1"/>
                <a:gd name="T7" fmla="*/ 0 h 2"/>
                <a:gd name="T8" fmla="*/ 1 w 1"/>
                <a:gd name="T9" fmla="*/ 0 h 2"/>
                <a:gd name="T10" fmla="*/ 1 w 1"/>
                <a:gd name="T11" fmla="*/ 1 h 2"/>
                <a:gd name="T12" fmla="*/ 1 w 1"/>
                <a:gd name="T13" fmla="*/ 2 h 2"/>
                <a:gd name="T14" fmla="*/ 1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1" y="2"/>
                  </a:moveTo>
                  <a:lnTo>
                    <a:pt x="1" y="2"/>
                  </a:lnTo>
                  <a:lnTo>
                    <a:pt x="0" y="1"/>
                  </a:lnTo>
                  <a:lnTo>
                    <a:pt x="1" y="0"/>
                  </a:lnTo>
                  <a:lnTo>
                    <a:pt x="1" y="1"/>
                  </a:lnTo>
                  <a:lnTo>
                    <a:pt x="1" y="2"/>
                  </a:lnTo>
                  <a:close/>
                </a:path>
              </a:pathLst>
            </a:custGeom>
            <a:solidFill>
              <a:srgbClr val="000000"/>
            </a:solidFill>
            <a:ln w="9525">
              <a:noFill/>
              <a:round/>
              <a:headEnd/>
              <a:tailEnd/>
            </a:ln>
          </p:spPr>
          <p:txBody>
            <a:bodyPr/>
            <a:lstStyle/>
            <a:p>
              <a:endParaRPr lang="en-US"/>
            </a:p>
          </p:txBody>
        </p:sp>
        <p:sp>
          <p:nvSpPr>
            <p:cNvPr id="1098" name="Freeform 1095"/>
            <p:cNvSpPr>
              <a:spLocks/>
            </p:cNvSpPr>
            <p:nvPr/>
          </p:nvSpPr>
          <p:spPr bwMode="auto">
            <a:xfrm>
              <a:off x="2824" y="1675"/>
              <a:ext cx="1" cy="2"/>
            </a:xfrm>
            <a:custGeom>
              <a:avLst/>
              <a:gdLst>
                <a:gd name="T0" fmla="*/ 1 w 1"/>
                <a:gd name="T1" fmla="*/ 2 h 2"/>
                <a:gd name="T2" fmla="*/ 1 w 1"/>
                <a:gd name="T3" fmla="*/ 2 h 2"/>
                <a:gd name="T4" fmla="*/ 0 w 1"/>
                <a:gd name="T5" fmla="*/ 1 h 2"/>
                <a:gd name="T6" fmla="*/ 1 w 1"/>
                <a:gd name="T7" fmla="*/ 0 h 2"/>
                <a:gd name="T8" fmla="*/ 1 w 1"/>
                <a:gd name="T9" fmla="*/ 0 h 2"/>
                <a:gd name="T10" fmla="*/ 1 w 1"/>
                <a:gd name="T11" fmla="*/ 1 h 2"/>
                <a:gd name="T12" fmla="*/ 1 w 1"/>
                <a:gd name="T13" fmla="*/ 2 h 2"/>
                <a:gd name="T14" fmla="*/ 1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1" y="2"/>
                  </a:moveTo>
                  <a:lnTo>
                    <a:pt x="1" y="2"/>
                  </a:lnTo>
                  <a:lnTo>
                    <a:pt x="0" y="1"/>
                  </a:lnTo>
                  <a:lnTo>
                    <a:pt x="1" y="0"/>
                  </a:lnTo>
                  <a:lnTo>
                    <a:pt x="1" y="1"/>
                  </a:lnTo>
                  <a:lnTo>
                    <a:pt x="1" y="2"/>
                  </a:lnTo>
                </a:path>
              </a:pathLst>
            </a:custGeom>
            <a:noFill/>
            <a:ln w="1588">
              <a:solidFill>
                <a:srgbClr val="000000"/>
              </a:solidFill>
              <a:round/>
              <a:headEnd/>
              <a:tailEnd/>
            </a:ln>
          </p:spPr>
          <p:txBody>
            <a:bodyPr/>
            <a:lstStyle/>
            <a:p>
              <a:endParaRPr lang="en-US"/>
            </a:p>
          </p:txBody>
        </p:sp>
        <p:sp>
          <p:nvSpPr>
            <p:cNvPr id="1099" name="Freeform 1096"/>
            <p:cNvSpPr>
              <a:spLocks/>
            </p:cNvSpPr>
            <p:nvPr/>
          </p:nvSpPr>
          <p:spPr bwMode="auto">
            <a:xfrm>
              <a:off x="2818" y="1674"/>
              <a:ext cx="7" cy="5"/>
            </a:xfrm>
            <a:custGeom>
              <a:avLst/>
              <a:gdLst>
                <a:gd name="T0" fmla="*/ 7 w 7"/>
                <a:gd name="T1" fmla="*/ 2 h 5"/>
                <a:gd name="T2" fmla="*/ 6 w 7"/>
                <a:gd name="T3" fmla="*/ 0 h 5"/>
                <a:gd name="T4" fmla="*/ 4 w 7"/>
                <a:gd name="T5" fmla="*/ 0 h 5"/>
                <a:gd name="T6" fmla="*/ 2 w 7"/>
                <a:gd name="T7" fmla="*/ 0 h 5"/>
                <a:gd name="T8" fmla="*/ 0 w 7"/>
                <a:gd name="T9" fmla="*/ 2 h 5"/>
                <a:gd name="T10" fmla="*/ 0 w 7"/>
                <a:gd name="T11" fmla="*/ 2 h 5"/>
                <a:gd name="T12" fmla="*/ 2 w 7"/>
                <a:gd name="T13" fmla="*/ 5 h 5"/>
                <a:gd name="T14" fmla="*/ 4 w 7"/>
                <a:gd name="T15" fmla="*/ 5 h 5"/>
                <a:gd name="T16" fmla="*/ 6 w 7"/>
                <a:gd name="T17" fmla="*/ 5 h 5"/>
                <a:gd name="T18" fmla="*/ 7 w 7"/>
                <a:gd name="T19" fmla="*/ 2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5"/>
                <a:gd name="T32" fmla="*/ 7 w 7"/>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5">
                  <a:moveTo>
                    <a:pt x="7" y="2"/>
                  </a:moveTo>
                  <a:lnTo>
                    <a:pt x="6" y="0"/>
                  </a:lnTo>
                  <a:lnTo>
                    <a:pt x="4" y="0"/>
                  </a:lnTo>
                  <a:lnTo>
                    <a:pt x="2" y="0"/>
                  </a:lnTo>
                  <a:lnTo>
                    <a:pt x="0" y="2"/>
                  </a:lnTo>
                  <a:lnTo>
                    <a:pt x="2" y="5"/>
                  </a:lnTo>
                  <a:lnTo>
                    <a:pt x="4" y="5"/>
                  </a:lnTo>
                  <a:lnTo>
                    <a:pt x="6" y="5"/>
                  </a:lnTo>
                  <a:lnTo>
                    <a:pt x="7" y="2"/>
                  </a:lnTo>
                </a:path>
              </a:pathLst>
            </a:custGeom>
            <a:noFill/>
            <a:ln w="0">
              <a:solidFill>
                <a:srgbClr val="000000"/>
              </a:solidFill>
              <a:round/>
              <a:headEnd/>
              <a:tailEnd/>
            </a:ln>
          </p:spPr>
          <p:txBody>
            <a:bodyPr/>
            <a:lstStyle/>
            <a:p>
              <a:endParaRPr lang="en-US"/>
            </a:p>
          </p:txBody>
        </p:sp>
        <p:sp>
          <p:nvSpPr>
            <p:cNvPr id="1100" name="Freeform 1097"/>
            <p:cNvSpPr>
              <a:spLocks noEditPoints="1"/>
            </p:cNvSpPr>
            <p:nvPr/>
          </p:nvSpPr>
          <p:spPr bwMode="auto">
            <a:xfrm>
              <a:off x="2670" y="1644"/>
              <a:ext cx="155" cy="33"/>
            </a:xfrm>
            <a:custGeom>
              <a:avLst/>
              <a:gdLst>
                <a:gd name="T0" fmla="*/ 155 w 155"/>
                <a:gd name="T1" fmla="*/ 33 h 33"/>
                <a:gd name="T2" fmla="*/ 139 w 155"/>
                <a:gd name="T3" fmla="*/ 30 h 33"/>
                <a:gd name="T4" fmla="*/ 139 w 155"/>
                <a:gd name="T5" fmla="*/ 29 h 33"/>
                <a:gd name="T6" fmla="*/ 139 w 155"/>
                <a:gd name="T7" fmla="*/ 29 h 33"/>
                <a:gd name="T8" fmla="*/ 155 w 155"/>
                <a:gd name="T9" fmla="*/ 32 h 33"/>
                <a:gd name="T10" fmla="*/ 155 w 155"/>
                <a:gd name="T11" fmla="*/ 32 h 33"/>
                <a:gd name="T12" fmla="*/ 155 w 155"/>
                <a:gd name="T13" fmla="*/ 33 h 33"/>
                <a:gd name="T14" fmla="*/ 155 w 155"/>
                <a:gd name="T15" fmla="*/ 33 h 33"/>
                <a:gd name="T16" fmla="*/ 130 w 155"/>
                <a:gd name="T17" fmla="*/ 28 h 33"/>
                <a:gd name="T18" fmla="*/ 114 w 155"/>
                <a:gd name="T19" fmla="*/ 25 h 33"/>
                <a:gd name="T20" fmla="*/ 114 w 155"/>
                <a:gd name="T21" fmla="*/ 24 h 33"/>
                <a:gd name="T22" fmla="*/ 114 w 155"/>
                <a:gd name="T23" fmla="*/ 23 h 33"/>
                <a:gd name="T24" fmla="*/ 130 w 155"/>
                <a:gd name="T25" fmla="*/ 26 h 33"/>
                <a:gd name="T26" fmla="*/ 130 w 155"/>
                <a:gd name="T27" fmla="*/ 27 h 33"/>
                <a:gd name="T28" fmla="*/ 130 w 155"/>
                <a:gd name="T29" fmla="*/ 28 h 33"/>
                <a:gd name="T30" fmla="*/ 130 w 155"/>
                <a:gd name="T31" fmla="*/ 28 h 33"/>
                <a:gd name="T32" fmla="*/ 105 w 155"/>
                <a:gd name="T33" fmla="*/ 22 h 33"/>
                <a:gd name="T34" fmla="*/ 90 w 155"/>
                <a:gd name="T35" fmla="*/ 19 h 33"/>
                <a:gd name="T36" fmla="*/ 89 w 155"/>
                <a:gd name="T37" fmla="*/ 19 h 33"/>
                <a:gd name="T38" fmla="*/ 90 w 155"/>
                <a:gd name="T39" fmla="*/ 18 h 33"/>
                <a:gd name="T40" fmla="*/ 105 w 155"/>
                <a:gd name="T41" fmla="*/ 22 h 33"/>
                <a:gd name="T42" fmla="*/ 106 w 155"/>
                <a:gd name="T43" fmla="*/ 22 h 33"/>
                <a:gd name="T44" fmla="*/ 105 w 155"/>
                <a:gd name="T45" fmla="*/ 22 h 33"/>
                <a:gd name="T46" fmla="*/ 105 w 155"/>
                <a:gd name="T47" fmla="*/ 22 h 33"/>
                <a:gd name="T48" fmla="*/ 80 w 155"/>
                <a:gd name="T49" fmla="*/ 17 h 33"/>
                <a:gd name="T50" fmla="*/ 65 w 155"/>
                <a:gd name="T51" fmla="*/ 14 h 33"/>
                <a:gd name="T52" fmla="*/ 65 w 155"/>
                <a:gd name="T53" fmla="*/ 14 h 33"/>
                <a:gd name="T54" fmla="*/ 66 w 155"/>
                <a:gd name="T55" fmla="*/ 13 h 33"/>
                <a:gd name="T56" fmla="*/ 81 w 155"/>
                <a:gd name="T57" fmla="*/ 17 h 33"/>
                <a:gd name="T58" fmla="*/ 81 w 155"/>
                <a:gd name="T59" fmla="*/ 17 h 33"/>
                <a:gd name="T60" fmla="*/ 80 w 155"/>
                <a:gd name="T61" fmla="*/ 17 h 33"/>
                <a:gd name="T62" fmla="*/ 80 w 155"/>
                <a:gd name="T63" fmla="*/ 17 h 33"/>
                <a:gd name="T64" fmla="*/ 56 w 155"/>
                <a:gd name="T65" fmla="*/ 13 h 33"/>
                <a:gd name="T66" fmla="*/ 40 w 155"/>
                <a:gd name="T67" fmla="*/ 9 h 33"/>
                <a:gd name="T68" fmla="*/ 40 w 155"/>
                <a:gd name="T69" fmla="*/ 9 h 33"/>
                <a:gd name="T70" fmla="*/ 40 w 155"/>
                <a:gd name="T71" fmla="*/ 9 h 33"/>
                <a:gd name="T72" fmla="*/ 56 w 155"/>
                <a:gd name="T73" fmla="*/ 12 h 33"/>
                <a:gd name="T74" fmla="*/ 57 w 155"/>
                <a:gd name="T75" fmla="*/ 12 h 33"/>
                <a:gd name="T76" fmla="*/ 56 w 155"/>
                <a:gd name="T77" fmla="*/ 13 h 33"/>
                <a:gd name="T78" fmla="*/ 56 w 155"/>
                <a:gd name="T79" fmla="*/ 13 h 33"/>
                <a:gd name="T80" fmla="*/ 31 w 155"/>
                <a:gd name="T81" fmla="*/ 8 h 33"/>
                <a:gd name="T82" fmla="*/ 15 w 155"/>
                <a:gd name="T83" fmla="*/ 5 h 33"/>
                <a:gd name="T84" fmla="*/ 15 w 155"/>
                <a:gd name="T85" fmla="*/ 4 h 33"/>
                <a:gd name="T86" fmla="*/ 16 w 155"/>
                <a:gd name="T87" fmla="*/ 4 h 33"/>
                <a:gd name="T88" fmla="*/ 31 w 155"/>
                <a:gd name="T89" fmla="*/ 6 h 33"/>
                <a:gd name="T90" fmla="*/ 31 w 155"/>
                <a:gd name="T91" fmla="*/ 7 h 33"/>
                <a:gd name="T92" fmla="*/ 31 w 155"/>
                <a:gd name="T93" fmla="*/ 8 h 33"/>
                <a:gd name="T94" fmla="*/ 31 w 155"/>
                <a:gd name="T95" fmla="*/ 8 h 33"/>
                <a:gd name="T96" fmla="*/ 6 w 155"/>
                <a:gd name="T97" fmla="*/ 3 h 33"/>
                <a:gd name="T98" fmla="*/ 0 w 155"/>
                <a:gd name="T99" fmla="*/ 1 h 33"/>
                <a:gd name="T100" fmla="*/ 0 w 155"/>
                <a:gd name="T101" fmla="*/ 0 h 33"/>
                <a:gd name="T102" fmla="*/ 1 w 155"/>
                <a:gd name="T103" fmla="*/ 0 h 33"/>
                <a:gd name="T104" fmla="*/ 6 w 155"/>
                <a:gd name="T105" fmla="*/ 1 h 33"/>
                <a:gd name="T106" fmla="*/ 7 w 155"/>
                <a:gd name="T107" fmla="*/ 2 h 33"/>
                <a:gd name="T108" fmla="*/ 6 w 155"/>
                <a:gd name="T109" fmla="*/ 3 h 33"/>
                <a:gd name="T110" fmla="*/ 6 w 155"/>
                <a:gd name="T111" fmla="*/ 3 h 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5"/>
                <a:gd name="T169" fmla="*/ 0 h 33"/>
                <a:gd name="T170" fmla="*/ 155 w 155"/>
                <a:gd name="T171" fmla="*/ 33 h 3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5" h="33">
                  <a:moveTo>
                    <a:pt x="155" y="33"/>
                  </a:moveTo>
                  <a:lnTo>
                    <a:pt x="139" y="30"/>
                  </a:lnTo>
                  <a:lnTo>
                    <a:pt x="139" y="29"/>
                  </a:lnTo>
                  <a:lnTo>
                    <a:pt x="155" y="32"/>
                  </a:lnTo>
                  <a:lnTo>
                    <a:pt x="155" y="33"/>
                  </a:lnTo>
                  <a:close/>
                  <a:moveTo>
                    <a:pt x="130" y="28"/>
                  </a:moveTo>
                  <a:lnTo>
                    <a:pt x="114" y="25"/>
                  </a:lnTo>
                  <a:lnTo>
                    <a:pt x="114" y="24"/>
                  </a:lnTo>
                  <a:lnTo>
                    <a:pt x="114" y="23"/>
                  </a:lnTo>
                  <a:lnTo>
                    <a:pt x="130" y="26"/>
                  </a:lnTo>
                  <a:lnTo>
                    <a:pt x="130" y="27"/>
                  </a:lnTo>
                  <a:lnTo>
                    <a:pt x="130" y="28"/>
                  </a:lnTo>
                  <a:close/>
                  <a:moveTo>
                    <a:pt x="105" y="22"/>
                  </a:moveTo>
                  <a:lnTo>
                    <a:pt x="90" y="19"/>
                  </a:lnTo>
                  <a:lnTo>
                    <a:pt x="89" y="19"/>
                  </a:lnTo>
                  <a:lnTo>
                    <a:pt x="90" y="18"/>
                  </a:lnTo>
                  <a:lnTo>
                    <a:pt x="105" y="22"/>
                  </a:lnTo>
                  <a:lnTo>
                    <a:pt x="106" y="22"/>
                  </a:lnTo>
                  <a:lnTo>
                    <a:pt x="105" y="22"/>
                  </a:lnTo>
                  <a:close/>
                  <a:moveTo>
                    <a:pt x="80" y="17"/>
                  </a:moveTo>
                  <a:lnTo>
                    <a:pt x="65" y="14"/>
                  </a:lnTo>
                  <a:lnTo>
                    <a:pt x="66" y="13"/>
                  </a:lnTo>
                  <a:lnTo>
                    <a:pt x="81" y="17"/>
                  </a:lnTo>
                  <a:lnTo>
                    <a:pt x="80" y="17"/>
                  </a:lnTo>
                  <a:close/>
                  <a:moveTo>
                    <a:pt x="56" y="13"/>
                  </a:moveTo>
                  <a:lnTo>
                    <a:pt x="40" y="9"/>
                  </a:lnTo>
                  <a:lnTo>
                    <a:pt x="56" y="12"/>
                  </a:lnTo>
                  <a:lnTo>
                    <a:pt x="57" y="12"/>
                  </a:lnTo>
                  <a:lnTo>
                    <a:pt x="56" y="13"/>
                  </a:lnTo>
                  <a:close/>
                  <a:moveTo>
                    <a:pt x="31" y="8"/>
                  </a:moveTo>
                  <a:lnTo>
                    <a:pt x="15" y="5"/>
                  </a:lnTo>
                  <a:lnTo>
                    <a:pt x="15" y="4"/>
                  </a:lnTo>
                  <a:lnTo>
                    <a:pt x="16" y="4"/>
                  </a:lnTo>
                  <a:lnTo>
                    <a:pt x="31" y="6"/>
                  </a:lnTo>
                  <a:lnTo>
                    <a:pt x="31" y="7"/>
                  </a:lnTo>
                  <a:lnTo>
                    <a:pt x="31" y="8"/>
                  </a:lnTo>
                  <a:close/>
                  <a:moveTo>
                    <a:pt x="6" y="3"/>
                  </a:moveTo>
                  <a:lnTo>
                    <a:pt x="0" y="1"/>
                  </a:lnTo>
                  <a:lnTo>
                    <a:pt x="0" y="0"/>
                  </a:lnTo>
                  <a:lnTo>
                    <a:pt x="1" y="0"/>
                  </a:lnTo>
                  <a:lnTo>
                    <a:pt x="6" y="1"/>
                  </a:lnTo>
                  <a:lnTo>
                    <a:pt x="7" y="2"/>
                  </a:lnTo>
                  <a:lnTo>
                    <a:pt x="6" y="3"/>
                  </a:lnTo>
                  <a:close/>
                </a:path>
              </a:pathLst>
            </a:custGeom>
            <a:solidFill>
              <a:srgbClr val="000000"/>
            </a:solidFill>
            <a:ln w="9525">
              <a:noFill/>
              <a:round/>
              <a:headEnd/>
              <a:tailEnd/>
            </a:ln>
          </p:spPr>
          <p:txBody>
            <a:bodyPr/>
            <a:lstStyle/>
            <a:p>
              <a:endParaRPr lang="en-US"/>
            </a:p>
          </p:txBody>
        </p:sp>
        <p:sp>
          <p:nvSpPr>
            <p:cNvPr id="1101" name="Freeform 1098"/>
            <p:cNvSpPr>
              <a:spLocks/>
            </p:cNvSpPr>
            <p:nvPr/>
          </p:nvSpPr>
          <p:spPr bwMode="auto">
            <a:xfrm>
              <a:off x="2809" y="1673"/>
              <a:ext cx="16" cy="4"/>
            </a:xfrm>
            <a:custGeom>
              <a:avLst/>
              <a:gdLst>
                <a:gd name="T0" fmla="*/ 16 w 16"/>
                <a:gd name="T1" fmla="*/ 4 h 4"/>
                <a:gd name="T2" fmla="*/ 0 w 16"/>
                <a:gd name="T3" fmla="*/ 1 h 4"/>
                <a:gd name="T4" fmla="*/ 0 w 16"/>
                <a:gd name="T5" fmla="*/ 0 h 4"/>
                <a:gd name="T6" fmla="*/ 0 w 16"/>
                <a:gd name="T7" fmla="*/ 0 h 4"/>
                <a:gd name="T8" fmla="*/ 16 w 16"/>
                <a:gd name="T9" fmla="*/ 3 h 4"/>
                <a:gd name="T10" fmla="*/ 16 w 16"/>
                <a:gd name="T11" fmla="*/ 3 h 4"/>
                <a:gd name="T12" fmla="*/ 16 w 16"/>
                <a:gd name="T13" fmla="*/ 4 h 4"/>
                <a:gd name="T14" fmla="*/ 16 w 16"/>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4"/>
                <a:gd name="T26" fmla="*/ 16 w 1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4">
                  <a:moveTo>
                    <a:pt x="16" y="4"/>
                  </a:moveTo>
                  <a:lnTo>
                    <a:pt x="0" y="1"/>
                  </a:lnTo>
                  <a:lnTo>
                    <a:pt x="0" y="0"/>
                  </a:lnTo>
                  <a:lnTo>
                    <a:pt x="16" y="3"/>
                  </a:lnTo>
                  <a:lnTo>
                    <a:pt x="16" y="4"/>
                  </a:lnTo>
                </a:path>
              </a:pathLst>
            </a:custGeom>
            <a:noFill/>
            <a:ln w="1588">
              <a:solidFill>
                <a:srgbClr val="000000"/>
              </a:solidFill>
              <a:round/>
              <a:headEnd/>
              <a:tailEnd/>
            </a:ln>
          </p:spPr>
          <p:txBody>
            <a:bodyPr/>
            <a:lstStyle/>
            <a:p>
              <a:endParaRPr lang="en-US"/>
            </a:p>
          </p:txBody>
        </p:sp>
        <p:sp>
          <p:nvSpPr>
            <p:cNvPr id="1102" name="Freeform 1099"/>
            <p:cNvSpPr>
              <a:spLocks/>
            </p:cNvSpPr>
            <p:nvPr/>
          </p:nvSpPr>
          <p:spPr bwMode="auto">
            <a:xfrm>
              <a:off x="2784" y="1667"/>
              <a:ext cx="16" cy="5"/>
            </a:xfrm>
            <a:custGeom>
              <a:avLst/>
              <a:gdLst>
                <a:gd name="T0" fmla="*/ 16 w 16"/>
                <a:gd name="T1" fmla="*/ 5 h 5"/>
                <a:gd name="T2" fmla="*/ 0 w 16"/>
                <a:gd name="T3" fmla="*/ 2 h 5"/>
                <a:gd name="T4" fmla="*/ 0 w 16"/>
                <a:gd name="T5" fmla="*/ 1 h 5"/>
                <a:gd name="T6" fmla="*/ 0 w 16"/>
                <a:gd name="T7" fmla="*/ 0 h 5"/>
                <a:gd name="T8" fmla="*/ 16 w 16"/>
                <a:gd name="T9" fmla="*/ 3 h 5"/>
                <a:gd name="T10" fmla="*/ 16 w 16"/>
                <a:gd name="T11" fmla="*/ 4 h 5"/>
                <a:gd name="T12" fmla="*/ 16 w 16"/>
                <a:gd name="T13" fmla="*/ 5 h 5"/>
                <a:gd name="T14" fmla="*/ 16 w 16"/>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5"/>
                <a:gd name="T26" fmla="*/ 16 w 1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5">
                  <a:moveTo>
                    <a:pt x="16" y="5"/>
                  </a:moveTo>
                  <a:lnTo>
                    <a:pt x="0" y="2"/>
                  </a:lnTo>
                  <a:lnTo>
                    <a:pt x="0" y="1"/>
                  </a:lnTo>
                  <a:lnTo>
                    <a:pt x="0" y="0"/>
                  </a:lnTo>
                  <a:lnTo>
                    <a:pt x="16" y="3"/>
                  </a:lnTo>
                  <a:lnTo>
                    <a:pt x="16" y="4"/>
                  </a:lnTo>
                  <a:lnTo>
                    <a:pt x="16" y="5"/>
                  </a:lnTo>
                </a:path>
              </a:pathLst>
            </a:custGeom>
            <a:noFill/>
            <a:ln w="1588">
              <a:solidFill>
                <a:srgbClr val="000000"/>
              </a:solidFill>
              <a:round/>
              <a:headEnd/>
              <a:tailEnd/>
            </a:ln>
          </p:spPr>
          <p:txBody>
            <a:bodyPr/>
            <a:lstStyle/>
            <a:p>
              <a:endParaRPr lang="en-US"/>
            </a:p>
          </p:txBody>
        </p:sp>
        <p:sp>
          <p:nvSpPr>
            <p:cNvPr id="1103" name="Freeform 1100"/>
            <p:cNvSpPr>
              <a:spLocks/>
            </p:cNvSpPr>
            <p:nvPr/>
          </p:nvSpPr>
          <p:spPr bwMode="auto">
            <a:xfrm>
              <a:off x="2759" y="1662"/>
              <a:ext cx="17" cy="4"/>
            </a:xfrm>
            <a:custGeom>
              <a:avLst/>
              <a:gdLst>
                <a:gd name="T0" fmla="*/ 16 w 17"/>
                <a:gd name="T1" fmla="*/ 4 h 4"/>
                <a:gd name="T2" fmla="*/ 1 w 17"/>
                <a:gd name="T3" fmla="*/ 1 h 4"/>
                <a:gd name="T4" fmla="*/ 0 w 17"/>
                <a:gd name="T5" fmla="*/ 1 h 4"/>
                <a:gd name="T6" fmla="*/ 1 w 17"/>
                <a:gd name="T7" fmla="*/ 0 h 4"/>
                <a:gd name="T8" fmla="*/ 16 w 17"/>
                <a:gd name="T9" fmla="*/ 4 h 4"/>
                <a:gd name="T10" fmla="*/ 17 w 17"/>
                <a:gd name="T11" fmla="*/ 4 h 4"/>
                <a:gd name="T12" fmla="*/ 16 w 17"/>
                <a:gd name="T13" fmla="*/ 4 h 4"/>
                <a:gd name="T14" fmla="*/ 16 w 17"/>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4"/>
                <a:gd name="T26" fmla="*/ 17 w 1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4">
                  <a:moveTo>
                    <a:pt x="16" y="4"/>
                  </a:moveTo>
                  <a:lnTo>
                    <a:pt x="1" y="1"/>
                  </a:lnTo>
                  <a:lnTo>
                    <a:pt x="0" y="1"/>
                  </a:lnTo>
                  <a:lnTo>
                    <a:pt x="1" y="0"/>
                  </a:lnTo>
                  <a:lnTo>
                    <a:pt x="16" y="4"/>
                  </a:lnTo>
                  <a:lnTo>
                    <a:pt x="17" y="4"/>
                  </a:lnTo>
                  <a:lnTo>
                    <a:pt x="16" y="4"/>
                  </a:lnTo>
                </a:path>
              </a:pathLst>
            </a:custGeom>
            <a:noFill/>
            <a:ln w="1588">
              <a:solidFill>
                <a:srgbClr val="000000"/>
              </a:solidFill>
              <a:round/>
              <a:headEnd/>
              <a:tailEnd/>
            </a:ln>
          </p:spPr>
          <p:txBody>
            <a:bodyPr/>
            <a:lstStyle/>
            <a:p>
              <a:endParaRPr lang="en-US"/>
            </a:p>
          </p:txBody>
        </p:sp>
        <p:sp>
          <p:nvSpPr>
            <p:cNvPr id="1104" name="Freeform 1101"/>
            <p:cNvSpPr>
              <a:spLocks/>
            </p:cNvSpPr>
            <p:nvPr/>
          </p:nvSpPr>
          <p:spPr bwMode="auto">
            <a:xfrm>
              <a:off x="2735" y="1657"/>
              <a:ext cx="16" cy="4"/>
            </a:xfrm>
            <a:custGeom>
              <a:avLst/>
              <a:gdLst>
                <a:gd name="T0" fmla="*/ 15 w 16"/>
                <a:gd name="T1" fmla="*/ 4 h 4"/>
                <a:gd name="T2" fmla="*/ 0 w 16"/>
                <a:gd name="T3" fmla="*/ 1 h 4"/>
                <a:gd name="T4" fmla="*/ 0 w 16"/>
                <a:gd name="T5" fmla="*/ 1 h 4"/>
                <a:gd name="T6" fmla="*/ 1 w 16"/>
                <a:gd name="T7" fmla="*/ 0 h 4"/>
                <a:gd name="T8" fmla="*/ 16 w 16"/>
                <a:gd name="T9" fmla="*/ 4 h 4"/>
                <a:gd name="T10" fmla="*/ 16 w 16"/>
                <a:gd name="T11" fmla="*/ 4 h 4"/>
                <a:gd name="T12" fmla="*/ 15 w 16"/>
                <a:gd name="T13" fmla="*/ 4 h 4"/>
                <a:gd name="T14" fmla="*/ 15 w 16"/>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4"/>
                <a:gd name="T26" fmla="*/ 16 w 1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4">
                  <a:moveTo>
                    <a:pt x="15" y="4"/>
                  </a:moveTo>
                  <a:lnTo>
                    <a:pt x="0" y="1"/>
                  </a:lnTo>
                  <a:lnTo>
                    <a:pt x="1" y="0"/>
                  </a:lnTo>
                  <a:lnTo>
                    <a:pt x="16" y="4"/>
                  </a:lnTo>
                  <a:lnTo>
                    <a:pt x="15" y="4"/>
                  </a:lnTo>
                </a:path>
              </a:pathLst>
            </a:custGeom>
            <a:noFill/>
            <a:ln w="1588">
              <a:solidFill>
                <a:srgbClr val="000000"/>
              </a:solidFill>
              <a:round/>
              <a:headEnd/>
              <a:tailEnd/>
            </a:ln>
          </p:spPr>
          <p:txBody>
            <a:bodyPr/>
            <a:lstStyle/>
            <a:p>
              <a:endParaRPr lang="en-US"/>
            </a:p>
          </p:txBody>
        </p:sp>
        <p:sp>
          <p:nvSpPr>
            <p:cNvPr id="1105" name="Freeform 1102"/>
            <p:cNvSpPr>
              <a:spLocks/>
            </p:cNvSpPr>
            <p:nvPr/>
          </p:nvSpPr>
          <p:spPr bwMode="auto">
            <a:xfrm>
              <a:off x="2710" y="1653"/>
              <a:ext cx="17" cy="4"/>
            </a:xfrm>
            <a:custGeom>
              <a:avLst/>
              <a:gdLst>
                <a:gd name="T0" fmla="*/ 16 w 17"/>
                <a:gd name="T1" fmla="*/ 4 h 4"/>
                <a:gd name="T2" fmla="*/ 0 w 17"/>
                <a:gd name="T3" fmla="*/ 0 h 4"/>
                <a:gd name="T4" fmla="*/ 0 w 17"/>
                <a:gd name="T5" fmla="*/ 0 h 4"/>
                <a:gd name="T6" fmla="*/ 0 w 17"/>
                <a:gd name="T7" fmla="*/ 0 h 4"/>
                <a:gd name="T8" fmla="*/ 16 w 17"/>
                <a:gd name="T9" fmla="*/ 3 h 4"/>
                <a:gd name="T10" fmla="*/ 17 w 17"/>
                <a:gd name="T11" fmla="*/ 3 h 4"/>
                <a:gd name="T12" fmla="*/ 16 w 17"/>
                <a:gd name="T13" fmla="*/ 4 h 4"/>
                <a:gd name="T14" fmla="*/ 16 w 17"/>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4"/>
                <a:gd name="T26" fmla="*/ 17 w 1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4">
                  <a:moveTo>
                    <a:pt x="16" y="4"/>
                  </a:moveTo>
                  <a:lnTo>
                    <a:pt x="0" y="0"/>
                  </a:lnTo>
                  <a:lnTo>
                    <a:pt x="16" y="3"/>
                  </a:lnTo>
                  <a:lnTo>
                    <a:pt x="17" y="3"/>
                  </a:lnTo>
                  <a:lnTo>
                    <a:pt x="16" y="4"/>
                  </a:lnTo>
                </a:path>
              </a:pathLst>
            </a:custGeom>
            <a:noFill/>
            <a:ln w="1588">
              <a:solidFill>
                <a:srgbClr val="000000"/>
              </a:solidFill>
              <a:round/>
              <a:headEnd/>
              <a:tailEnd/>
            </a:ln>
          </p:spPr>
          <p:txBody>
            <a:bodyPr/>
            <a:lstStyle/>
            <a:p>
              <a:endParaRPr lang="en-US"/>
            </a:p>
          </p:txBody>
        </p:sp>
        <p:sp>
          <p:nvSpPr>
            <p:cNvPr id="1106" name="Freeform 1103"/>
            <p:cNvSpPr>
              <a:spLocks/>
            </p:cNvSpPr>
            <p:nvPr/>
          </p:nvSpPr>
          <p:spPr bwMode="auto">
            <a:xfrm>
              <a:off x="2685" y="1648"/>
              <a:ext cx="16" cy="4"/>
            </a:xfrm>
            <a:custGeom>
              <a:avLst/>
              <a:gdLst>
                <a:gd name="T0" fmla="*/ 16 w 16"/>
                <a:gd name="T1" fmla="*/ 4 h 4"/>
                <a:gd name="T2" fmla="*/ 0 w 16"/>
                <a:gd name="T3" fmla="*/ 1 h 4"/>
                <a:gd name="T4" fmla="*/ 0 w 16"/>
                <a:gd name="T5" fmla="*/ 0 h 4"/>
                <a:gd name="T6" fmla="*/ 1 w 16"/>
                <a:gd name="T7" fmla="*/ 0 h 4"/>
                <a:gd name="T8" fmla="*/ 16 w 16"/>
                <a:gd name="T9" fmla="*/ 2 h 4"/>
                <a:gd name="T10" fmla="*/ 16 w 16"/>
                <a:gd name="T11" fmla="*/ 3 h 4"/>
                <a:gd name="T12" fmla="*/ 16 w 16"/>
                <a:gd name="T13" fmla="*/ 4 h 4"/>
                <a:gd name="T14" fmla="*/ 16 w 16"/>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4"/>
                <a:gd name="T26" fmla="*/ 16 w 1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4">
                  <a:moveTo>
                    <a:pt x="16" y="4"/>
                  </a:moveTo>
                  <a:lnTo>
                    <a:pt x="0" y="1"/>
                  </a:lnTo>
                  <a:lnTo>
                    <a:pt x="0" y="0"/>
                  </a:lnTo>
                  <a:lnTo>
                    <a:pt x="1" y="0"/>
                  </a:lnTo>
                  <a:lnTo>
                    <a:pt x="16" y="2"/>
                  </a:lnTo>
                  <a:lnTo>
                    <a:pt x="16" y="3"/>
                  </a:lnTo>
                  <a:lnTo>
                    <a:pt x="16" y="4"/>
                  </a:lnTo>
                </a:path>
              </a:pathLst>
            </a:custGeom>
            <a:noFill/>
            <a:ln w="1588">
              <a:solidFill>
                <a:srgbClr val="000000"/>
              </a:solidFill>
              <a:round/>
              <a:headEnd/>
              <a:tailEnd/>
            </a:ln>
          </p:spPr>
          <p:txBody>
            <a:bodyPr/>
            <a:lstStyle/>
            <a:p>
              <a:endParaRPr lang="en-US"/>
            </a:p>
          </p:txBody>
        </p:sp>
        <p:sp>
          <p:nvSpPr>
            <p:cNvPr id="1107" name="Freeform 1104"/>
            <p:cNvSpPr>
              <a:spLocks/>
            </p:cNvSpPr>
            <p:nvPr/>
          </p:nvSpPr>
          <p:spPr bwMode="auto">
            <a:xfrm>
              <a:off x="2670" y="1644"/>
              <a:ext cx="7" cy="3"/>
            </a:xfrm>
            <a:custGeom>
              <a:avLst/>
              <a:gdLst>
                <a:gd name="T0" fmla="*/ 6 w 7"/>
                <a:gd name="T1" fmla="*/ 3 h 3"/>
                <a:gd name="T2" fmla="*/ 0 w 7"/>
                <a:gd name="T3" fmla="*/ 1 h 3"/>
                <a:gd name="T4" fmla="*/ 0 w 7"/>
                <a:gd name="T5" fmla="*/ 0 h 3"/>
                <a:gd name="T6" fmla="*/ 1 w 7"/>
                <a:gd name="T7" fmla="*/ 0 h 3"/>
                <a:gd name="T8" fmla="*/ 6 w 7"/>
                <a:gd name="T9" fmla="*/ 1 h 3"/>
                <a:gd name="T10" fmla="*/ 7 w 7"/>
                <a:gd name="T11" fmla="*/ 2 h 3"/>
                <a:gd name="T12" fmla="*/ 6 w 7"/>
                <a:gd name="T13" fmla="*/ 3 h 3"/>
                <a:gd name="T14" fmla="*/ 6 w 7"/>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3"/>
                <a:gd name="T26" fmla="*/ 7 w 7"/>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3">
                  <a:moveTo>
                    <a:pt x="6" y="3"/>
                  </a:moveTo>
                  <a:lnTo>
                    <a:pt x="0" y="1"/>
                  </a:lnTo>
                  <a:lnTo>
                    <a:pt x="0" y="0"/>
                  </a:lnTo>
                  <a:lnTo>
                    <a:pt x="1" y="0"/>
                  </a:lnTo>
                  <a:lnTo>
                    <a:pt x="6" y="1"/>
                  </a:lnTo>
                  <a:lnTo>
                    <a:pt x="7" y="2"/>
                  </a:lnTo>
                  <a:lnTo>
                    <a:pt x="6" y="3"/>
                  </a:lnTo>
                </a:path>
              </a:pathLst>
            </a:custGeom>
            <a:noFill/>
            <a:ln w="1588">
              <a:solidFill>
                <a:srgbClr val="000000"/>
              </a:solidFill>
              <a:round/>
              <a:headEnd/>
              <a:tailEnd/>
            </a:ln>
          </p:spPr>
          <p:txBody>
            <a:bodyPr/>
            <a:lstStyle/>
            <a:p>
              <a:endParaRPr lang="en-US"/>
            </a:p>
          </p:txBody>
        </p:sp>
        <p:sp>
          <p:nvSpPr>
            <p:cNvPr id="1108" name="Freeform 1105"/>
            <p:cNvSpPr>
              <a:spLocks noEditPoints="1"/>
            </p:cNvSpPr>
            <p:nvPr/>
          </p:nvSpPr>
          <p:spPr bwMode="auto">
            <a:xfrm>
              <a:off x="2778" y="1657"/>
              <a:ext cx="94" cy="38"/>
            </a:xfrm>
            <a:custGeom>
              <a:avLst/>
              <a:gdLst>
                <a:gd name="T0" fmla="*/ 94 w 94"/>
                <a:gd name="T1" fmla="*/ 13 h 38"/>
                <a:gd name="T2" fmla="*/ 82 w 94"/>
                <a:gd name="T3" fmla="*/ 0 h 38"/>
                <a:gd name="T4" fmla="*/ 82 w 94"/>
                <a:gd name="T5" fmla="*/ 13 h 38"/>
                <a:gd name="T6" fmla="*/ 94 w 94"/>
                <a:gd name="T7" fmla="*/ 13 h 38"/>
                <a:gd name="T8" fmla="*/ 94 w 94"/>
                <a:gd name="T9" fmla="*/ 13 h 38"/>
                <a:gd name="T10" fmla="*/ 94 w 94"/>
                <a:gd name="T11" fmla="*/ 13 h 38"/>
                <a:gd name="T12" fmla="*/ 82 w 94"/>
                <a:gd name="T13" fmla="*/ 13 h 38"/>
                <a:gd name="T14" fmla="*/ 82 w 94"/>
                <a:gd name="T15" fmla="*/ 0 h 38"/>
                <a:gd name="T16" fmla="*/ 0 w 94"/>
                <a:gd name="T17" fmla="*/ 0 h 38"/>
                <a:gd name="T18" fmla="*/ 0 w 94"/>
                <a:gd name="T19" fmla="*/ 38 h 38"/>
                <a:gd name="T20" fmla="*/ 94 w 94"/>
                <a:gd name="T21" fmla="*/ 38 h 38"/>
                <a:gd name="T22" fmla="*/ 94 w 94"/>
                <a:gd name="T23" fmla="*/ 13 h 38"/>
                <a:gd name="T24" fmla="*/ 94 w 94"/>
                <a:gd name="T25" fmla="*/ 13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38"/>
                <a:gd name="T41" fmla="*/ 94 w 94"/>
                <a:gd name="T42" fmla="*/ 38 h 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38">
                  <a:moveTo>
                    <a:pt x="94" y="13"/>
                  </a:moveTo>
                  <a:lnTo>
                    <a:pt x="82" y="0"/>
                  </a:lnTo>
                  <a:lnTo>
                    <a:pt x="82" y="13"/>
                  </a:lnTo>
                  <a:lnTo>
                    <a:pt x="94" y="13"/>
                  </a:lnTo>
                  <a:close/>
                  <a:moveTo>
                    <a:pt x="94" y="13"/>
                  </a:moveTo>
                  <a:lnTo>
                    <a:pt x="82" y="13"/>
                  </a:lnTo>
                  <a:lnTo>
                    <a:pt x="82" y="0"/>
                  </a:lnTo>
                  <a:lnTo>
                    <a:pt x="0" y="0"/>
                  </a:lnTo>
                  <a:lnTo>
                    <a:pt x="0" y="38"/>
                  </a:lnTo>
                  <a:lnTo>
                    <a:pt x="94" y="38"/>
                  </a:lnTo>
                  <a:lnTo>
                    <a:pt x="94" y="13"/>
                  </a:lnTo>
                  <a:close/>
                </a:path>
              </a:pathLst>
            </a:custGeom>
            <a:solidFill>
              <a:srgbClr val="EAEAEA"/>
            </a:solidFill>
            <a:ln w="9525">
              <a:noFill/>
              <a:round/>
              <a:headEnd/>
              <a:tailEnd/>
            </a:ln>
          </p:spPr>
          <p:txBody>
            <a:bodyPr/>
            <a:lstStyle/>
            <a:p>
              <a:endParaRPr lang="en-US"/>
            </a:p>
          </p:txBody>
        </p:sp>
        <p:sp>
          <p:nvSpPr>
            <p:cNvPr id="1109" name="Freeform 1106"/>
            <p:cNvSpPr>
              <a:spLocks/>
            </p:cNvSpPr>
            <p:nvPr/>
          </p:nvSpPr>
          <p:spPr bwMode="auto">
            <a:xfrm>
              <a:off x="2860" y="1657"/>
              <a:ext cx="12" cy="13"/>
            </a:xfrm>
            <a:custGeom>
              <a:avLst/>
              <a:gdLst>
                <a:gd name="T0" fmla="*/ 12 w 12"/>
                <a:gd name="T1" fmla="*/ 13 h 13"/>
                <a:gd name="T2" fmla="*/ 0 w 12"/>
                <a:gd name="T3" fmla="*/ 0 h 13"/>
                <a:gd name="T4" fmla="*/ 0 w 12"/>
                <a:gd name="T5" fmla="*/ 13 h 13"/>
                <a:gd name="T6" fmla="*/ 12 w 12"/>
                <a:gd name="T7" fmla="*/ 13 h 13"/>
                <a:gd name="T8" fmla="*/ 12 w 12"/>
                <a:gd name="T9" fmla="*/ 13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12" y="13"/>
                  </a:moveTo>
                  <a:lnTo>
                    <a:pt x="0" y="0"/>
                  </a:lnTo>
                  <a:lnTo>
                    <a:pt x="0" y="13"/>
                  </a:lnTo>
                  <a:lnTo>
                    <a:pt x="12" y="13"/>
                  </a:lnTo>
                  <a:close/>
                </a:path>
              </a:pathLst>
            </a:custGeom>
            <a:noFill/>
            <a:ln w="0">
              <a:solidFill>
                <a:srgbClr val="000000"/>
              </a:solidFill>
              <a:round/>
              <a:headEnd/>
              <a:tailEnd/>
            </a:ln>
          </p:spPr>
          <p:txBody>
            <a:bodyPr/>
            <a:lstStyle/>
            <a:p>
              <a:endParaRPr lang="en-US"/>
            </a:p>
          </p:txBody>
        </p:sp>
        <p:sp>
          <p:nvSpPr>
            <p:cNvPr id="1110" name="Freeform 1107"/>
            <p:cNvSpPr>
              <a:spLocks/>
            </p:cNvSpPr>
            <p:nvPr/>
          </p:nvSpPr>
          <p:spPr bwMode="auto">
            <a:xfrm>
              <a:off x="2778" y="1657"/>
              <a:ext cx="94" cy="38"/>
            </a:xfrm>
            <a:custGeom>
              <a:avLst/>
              <a:gdLst>
                <a:gd name="T0" fmla="*/ 94 w 94"/>
                <a:gd name="T1" fmla="*/ 13 h 38"/>
                <a:gd name="T2" fmla="*/ 82 w 94"/>
                <a:gd name="T3" fmla="*/ 13 h 38"/>
                <a:gd name="T4" fmla="*/ 82 w 94"/>
                <a:gd name="T5" fmla="*/ 0 h 38"/>
                <a:gd name="T6" fmla="*/ 0 w 94"/>
                <a:gd name="T7" fmla="*/ 0 h 38"/>
                <a:gd name="T8" fmla="*/ 0 w 94"/>
                <a:gd name="T9" fmla="*/ 38 h 38"/>
                <a:gd name="T10" fmla="*/ 94 w 94"/>
                <a:gd name="T11" fmla="*/ 38 h 38"/>
                <a:gd name="T12" fmla="*/ 94 w 94"/>
                <a:gd name="T13" fmla="*/ 13 h 38"/>
                <a:gd name="T14" fmla="*/ 0 60000 65536"/>
                <a:gd name="T15" fmla="*/ 0 60000 65536"/>
                <a:gd name="T16" fmla="*/ 0 60000 65536"/>
                <a:gd name="T17" fmla="*/ 0 60000 65536"/>
                <a:gd name="T18" fmla="*/ 0 60000 65536"/>
                <a:gd name="T19" fmla="*/ 0 60000 65536"/>
                <a:gd name="T20" fmla="*/ 0 60000 65536"/>
                <a:gd name="T21" fmla="*/ 0 w 94"/>
                <a:gd name="T22" fmla="*/ 0 h 38"/>
                <a:gd name="T23" fmla="*/ 94 w 94"/>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38">
                  <a:moveTo>
                    <a:pt x="94" y="13"/>
                  </a:moveTo>
                  <a:lnTo>
                    <a:pt x="82" y="13"/>
                  </a:lnTo>
                  <a:lnTo>
                    <a:pt x="82" y="0"/>
                  </a:lnTo>
                  <a:lnTo>
                    <a:pt x="0" y="0"/>
                  </a:lnTo>
                  <a:lnTo>
                    <a:pt x="0" y="38"/>
                  </a:lnTo>
                  <a:lnTo>
                    <a:pt x="94" y="38"/>
                  </a:lnTo>
                  <a:lnTo>
                    <a:pt x="94" y="13"/>
                  </a:lnTo>
                  <a:close/>
                </a:path>
              </a:pathLst>
            </a:custGeom>
            <a:noFill/>
            <a:ln w="0">
              <a:solidFill>
                <a:srgbClr val="000000"/>
              </a:solidFill>
              <a:round/>
              <a:headEnd/>
              <a:tailEnd/>
            </a:ln>
          </p:spPr>
          <p:txBody>
            <a:bodyPr/>
            <a:lstStyle/>
            <a:p>
              <a:endParaRPr lang="en-US"/>
            </a:p>
          </p:txBody>
        </p:sp>
        <p:sp>
          <p:nvSpPr>
            <p:cNvPr id="1111" name="Freeform 1108"/>
            <p:cNvSpPr>
              <a:spLocks/>
            </p:cNvSpPr>
            <p:nvPr/>
          </p:nvSpPr>
          <p:spPr bwMode="auto">
            <a:xfrm>
              <a:off x="2982" y="1928"/>
              <a:ext cx="466" cy="365"/>
            </a:xfrm>
            <a:custGeom>
              <a:avLst/>
              <a:gdLst>
                <a:gd name="T0" fmla="*/ 0 w 466"/>
                <a:gd name="T1" fmla="*/ 0 h 365"/>
                <a:gd name="T2" fmla="*/ 0 w 466"/>
                <a:gd name="T3" fmla="*/ 365 h 365"/>
                <a:gd name="T4" fmla="*/ 466 w 466"/>
                <a:gd name="T5" fmla="*/ 365 h 365"/>
                <a:gd name="T6" fmla="*/ 466 w 466"/>
                <a:gd name="T7" fmla="*/ 0 h 365"/>
                <a:gd name="T8" fmla="*/ 0 w 466"/>
                <a:gd name="T9" fmla="*/ 0 h 365"/>
                <a:gd name="T10" fmla="*/ 0 w 466"/>
                <a:gd name="T11" fmla="*/ 0 h 365"/>
                <a:gd name="T12" fmla="*/ 0 60000 65536"/>
                <a:gd name="T13" fmla="*/ 0 60000 65536"/>
                <a:gd name="T14" fmla="*/ 0 60000 65536"/>
                <a:gd name="T15" fmla="*/ 0 60000 65536"/>
                <a:gd name="T16" fmla="*/ 0 60000 65536"/>
                <a:gd name="T17" fmla="*/ 0 60000 65536"/>
                <a:gd name="T18" fmla="*/ 0 w 466"/>
                <a:gd name="T19" fmla="*/ 0 h 365"/>
                <a:gd name="T20" fmla="*/ 466 w 466"/>
                <a:gd name="T21" fmla="*/ 365 h 365"/>
              </a:gdLst>
              <a:ahLst/>
              <a:cxnLst>
                <a:cxn ang="T12">
                  <a:pos x="T0" y="T1"/>
                </a:cxn>
                <a:cxn ang="T13">
                  <a:pos x="T2" y="T3"/>
                </a:cxn>
                <a:cxn ang="T14">
                  <a:pos x="T4" y="T5"/>
                </a:cxn>
                <a:cxn ang="T15">
                  <a:pos x="T6" y="T7"/>
                </a:cxn>
                <a:cxn ang="T16">
                  <a:pos x="T8" y="T9"/>
                </a:cxn>
                <a:cxn ang="T17">
                  <a:pos x="T10" y="T11"/>
                </a:cxn>
              </a:cxnLst>
              <a:rect l="T18" t="T19" r="T20" b="T21"/>
              <a:pathLst>
                <a:path w="466" h="365">
                  <a:moveTo>
                    <a:pt x="0" y="0"/>
                  </a:moveTo>
                  <a:lnTo>
                    <a:pt x="0" y="365"/>
                  </a:lnTo>
                  <a:lnTo>
                    <a:pt x="466" y="365"/>
                  </a:lnTo>
                  <a:lnTo>
                    <a:pt x="466" y="0"/>
                  </a:lnTo>
                  <a:lnTo>
                    <a:pt x="0" y="0"/>
                  </a:lnTo>
                  <a:close/>
                </a:path>
              </a:pathLst>
            </a:custGeom>
            <a:solidFill>
              <a:srgbClr val="FFFFFF"/>
            </a:solidFill>
            <a:ln w="9525">
              <a:noFill/>
              <a:round/>
              <a:headEnd/>
              <a:tailEnd/>
            </a:ln>
          </p:spPr>
          <p:txBody>
            <a:bodyPr/>
            <a:lstStyle/>
            <a:p>
              <a:endParaRPr lang="en-US"/>
            </a:p>
          </p:txBody>
        </p:sp>
        <p:sp>
          <p:nvSpPr>
            <p:cNvPr id="1112" name="Freeform 1109"/>
            <p:cNvSpPr>
              <a:spLocks/>
            </p:cNvSpPr>
            <p:nvPr/>
          </p:nvSpPr>
          <p:spPr bwMode="auto">
            <a:xfrm>
              <a:off x="2982" y="1928"/>
              <a:ext cx="466" cy="365"/>
            </a:xfrm>
            <a:custGeom>
              <a:avLst/>
              <a:gdLst>
                <a:gd name="T0" fmla="*/ 0 w 466"/>
                <a:gd name="T1" fmla="*/ 365 h 365"/>
                <a:gd name="T2" fmla="*/ 466 w 466"/>
                <a:gd name="T3" fmla="*/ 365 h 365"/>
                <a:gd name="T4" fmla="*/ 466 w 466"/>
                <a:gd name="T5" fmla="*/ 0 h 365"/>
                <a:gd name="T6" fmla="*/ 0 w 466"/>
                <a:gd name="T7" fmla="*/ 0 h 365"/>
                <a:gd name="T8" fmla="*/ 0 w 466"/>
                <a:gd name="T9" fmla="*/ 365 h 365"/>
                <a:gd name="T10" fmla="*/ 0 w 466"/>
                <a:gd name="T11" fmla="*/ 365 h 365"/>
                <a:gd name="T12" fmla="*/ 0 60000 65536"/>
                <a:gd name="T13" fmla="*/ 0 60000 65536"/>
                <a:gd name="T14" fmla="*/ 0 60000 65536"/>
                <a:gd name="T15" fmla="*/ 0 60000 65536"/>
                <a:gd name="T16" fmla="*/ 0 60000 65536"/>
                <a:gd name="T17" fmla="*/ 0 60000 65536"/>
                <a:gd name="T18" fmla="*/ 0 w 466"/>
                <a:gd name="T19" fmla="*/ 0 h 365"/>
                <a:gd name="T20" fmla="*/ 466 w 466"/>
                <a:gd name="T21" fmla="*/ 365 h 365"/>
              </a:gdLst>
              <a:ahLst/>
              <a:cxnLst>
                <a:cxn ang="T12">
                  <a:pos x="T0" y="T1"/>
                </a:cxn>
                <a:cxn ang="T13">
                  <a:pos x="T2" y="T3"/>
                </a:cxn>
                <a:cxn ang="T14">
                  <a:pos x="T4" y="T5"/>
                </a:cxn>
                <a:cxn ang="T15">
                  <a:pos x="T6" y="T7"/>
                </a:cxn>
                <a:cxn ang="T16">
                  <a:pos x="T8" y="T9"/>
                </a:cxn>
                <a:cxn ang="T17">
                  <a:pos x="T10" y="T11"/>
                </a:cxn>
              </a:cxnLst>
              <a:rect l="T18" t="T19" r="T20" b="T21"/>
              <a:pathLst>
                <a:path w="466" h="365">
                  <a:moveTo>
                    <a:pt x="0" y="365"/>
                  </a:moveTo>
                  <a:lnTo>
                    <a:pt x="466" y="365"/>
                  </a:lnTo>
                  <a:lnTo>
                    <a:pt x="466" y="0"/>
                  </a:lnTo>
                  <a:lnTo>
                    <a:pt x="0" y="0"/>
                  </a:lnTo>
                  <a:lnTo>
                    <a:pt x="0" y="365"/>
                  </a:lnTo>
                  <a:close/>
                </a:path>
              </a:pathLst>
            </a:custGeom>
            <a:noFill/>
            <a:ln w="3175">
              <a:solidFill>
                <a:srgbClr val="000000"/>
              </a:solidFill>
              <a:round/>
              <a:headEnd/>
              <a:tailEnd/>
            </a:ln>
          </p:spPr>
          <p:txBody>
            <a:bodyPr/>
            <a:lstStyle/>
            <a:p>
              <a:endParaRPr lang="en-US"/>
            </a:p>
          </p:txBody>
        </p:sp>
        <p:sp>
          <p:nvSpPr>
            <p:cNvPr id="1113" name="Freeform 1110"/>
            <p:cNvSpPr>
              <a:spLocks noEditPoints="1"/>
            </p:cNvSpPr>
            <p:nvPr/>
          </p:nvSpPr>
          <p:spPr bwMode="auto">
            <a:xfrm>
              <a:off x="2981" y="2292"/>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1114" name="Freeform 1111"/>
            <p:cNvSpPr>
              <a:spLocks/>
            </p:cNvSpPr>
            <p:nvPr/>
          </p:nvSpPr>
          <p:spPr bwMode="auto">
            <a:xfrm>
              <a:off x="2981"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5" name="Freeform 1112"/>
            <p:cNvSpPr>
              <a:spLocks/>
            </p:cNvSpPr>
            <p:nvPr/>
          </p:nvSpPr>
          <p:spPr bwMode="auto">
            <a:xfrm>
              <a:off x="2990"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6" name="Freeform 1113"/>
            <p:cNvSpPr>
              <a:spLocks/>
            </p:cNvSpPr>
            <p:nvPr/>
          </p:nvSpPr>
          <p:spPr bwMode="auto">
            <a:xfrm>
              <a:off x="3001"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7" name="Freeform 1114"/>
            <p:cNvSpPr>
              <a:spLocks/>
            </p:cNvSpPr>
            <p:nvPr/>
          </p:nvSpPr>
          <p:spPr bwMode="auto">
            <a:xfrm>
              <a:off x="3011"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8" name="Freeform 1115"/>
            <p:cNvSpPr>
              <a:spLocks/>
            </p:cNvSpPr>
            <p:nvPr/>
          </p:nvSpPr>
          <p:spPr bwMode="auto">
            <a:xfrm>
              <a:off x="3020"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9" name="Freeform 1116"/>
            <p:cNvSpPr>
              <a:spLocks/>
            </p:cNvSpPr>
            <p:nvPr/>
          </p:nvSpPr>
          <p:spPr bwMode="auto">
            <a:xfrm>
              <a:off x="303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0" name="Freeform 1117"/>
            <p:cNvSpPr>
              <a:spLocks/>
            </p:cNvSpPr>
            <p:nvPr/>
          </p:nvSpPr>
          <p:spPr bwMode="auto">
            <a:xfrm>
              <a:off x="304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1" name="Freeform 1118"/>
            <p:cNvSpPr>
              <a:spLocks/>
            </p:cNvSpPr>
            <p:nvPr/>
          </p:nvSpPr>
          <p:spPr bwMode="auto">
            <a:xfrm>
              <a:off x="305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2" name="Freeform 1119"/>
            <p:cNvSpPr>
              <a:spLocks/>
            </p:cNvSpPr>
            <p:nvPr/>
          </p:nvSpPr>
          <p:spPr bwMode="auto">
            <a:xfrm>
              <a:off x="306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3" name="Freeform 1120"/>
            <p:cNvSpPr>
              <a:spLocks/>
            </p:cNvSpPr>
            <p:nvPr/>
          </p:nvSpPr>
          <p:spPr bwMode="auto">
            <a:xfrm>
              <a:off x="3072"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24" name="Freeform 1121"/>
            <p:cNvSpPr>
              <a:spLocks/>
            </p:cNvSpPr>
            <p:nvPr/>
          </p:nvSpPr>
          <p:spPr bwMode="auto">
            <a:xfrm>
              <a:off x="308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5" name="Freeform 1122"/>
            <p:cNvSpPr>
              <a:spLocks/>
            </p:cNvSpPr>
            <p:nvPr/>
          </p:nvSpPr>
          <p:spPr bwMode="auto">
            <a:xfrm>
              <a:off x="3091" y="229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6" name="Freeform 1123"/>
            <p:cNvSpPr>
              <a:spLocks/>
            </p:cNvSpPr>
            <p:nvPr/>
          </p:nvSpPr>
          <p:spPr bwMode="auto">
            <a:xfrm>
              <a:off x="3102"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27" name="Freeform 1124"/>
            <p:cNvSpPr>
              <a:spLocks/>
            </p:cNvSpPr>
            <p:nvPr/>
          </p:nvSpPr>
          <p:spPr bwMode="auto">
            <a:xfrm>
              <a:off x="3111"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8" name="Freeform 1125"/>
            <p:cNvSpPr>
              <a:spLocks/>
            </p:cNvSpPr>
            <p:nvPr/>
          </p:nvSpPr>
          <p:spPr bwMode="auto">
            <a:xfrm>
              <a:off x="3122"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9" name="Freeform 1126"/>
            <p:cNvSpPr>
              <a:spLocks/>
            </p:cNvSpPr>
            <p:nvPr/>
          </p:nvSpPr>
          <p:spPr bwMode="auto">
            <a:xfrm>
              <a:off x="3132"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30" name="Freeform 1127"/>
            <p:cNvSpPr>
              <a:spLocks/>
            </p:cNvSpPr>
            <p:nvPr/>
          </p:nvSpPr>
          <p:spPr bwMode="auto">
            <a:xfrm>
              <a:off x="314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1" name="Freeform 1128"/>
            <p:cNvSpPr>
              <a:spLocks/>
            </p:cNvSpPr>
            <p:nvPr/>
          </p:nvSpPr>
          <p:spPr bwMode="auto">
            <a:xfrm>
              <a:off x="3152"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2" name="Freeform 1129"/>
            <p:cNvSpPr>
              <a:spLocks/>
            </p:cNvSpPr>
            <p:nvPr/>
          </p:nvSpPr>
          <p:spPr bwMode="auto">
            <a:xfrm>
              <a:off x="316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3" name="Freeform 1130"/>
            <p:cNvSpPr>
              <a:spLocks/>
            </p:cNvSpPr>
            <p:nvPr/>
          </p:nvSpPr>
          <p:spPr bwMode="auto">
            <a:xfrm>
              <a:off x="317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4" name="Freeform 1131"/>
            <p:cNvSpPr>
              <a:spLocks/>
            </p:cNvSpPr>
            <p:nvPr/>
          </p:nvSpPr>
          <p:spPr bwMode="auto">
            <a:xfrm>
              <a:off x="318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5" name="Freeform 1132"/>
            <p:cNvSpPr>
              <a:spLocks/>
            </p:cNvSpPr>
            <p:nvPr/>
          </p:nvSpPr>
          <p:spPr bwMode="auto">
            <a:xfrm>
              <a:off x="3193"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36" name="Freeform 1133"/>
            <p:cNvSpPr>
              <a:spLocks/>
            </p:cNvSpPr>
            <p:nvPr/>
          </p:nvSpPr>
          <p:spPr bwMode="auto">
            <a:xfrm>
              <a:off x="320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7" name="Freeform 1134"/>
            <p:cNvSpPr>
              <a:spLocks/>
            </p:cNvSpPr>
            <p:nvPr/>
          </p:nvSpPr>
          <p:spPr bwMode="auto">
            <a:xfrm>
              <a:off x="3213"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8" name="Freeform 1135"/>
            <p:cNvSpPr>
              <a:spLocks/>
            </p:cNvSpPr>
            <p:nvPr/>
          </p:nvSpPr>
          <p:spPr bwMode="auto">
            <a:xfrm>
              <a:off x="3223"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39" name="Freeform 1136"/>
            <p:cNvSpPr>
              <a:spLocks/>
            </p:cNvSpPr>
            <p:nvPr/>
          </p:nvSpPr>
          <p:spPr bwMode="auto">
            <a:xfrm>
              <a:off x="3232"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0" name="Freeform 1137"/>
            <p:cNvSpPr>
              <a:spLocks/>
            </p:cNvSpPr>
            <p:nvPr/>
          </p:nvSpPr>
          <p:spPr bwMode="auto">
            <a:xfrm>
              <a:off x="3243"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1" name="Freeform 1138"/>
            <p:cNvSpPr>
              <a:spLocks/>
            </p:cNvSpPr>
            <p:nvPr/>
          </p:nvSpPr>
          <p:spPr bwMode="auto">
            <a:xfrm>
              <a:off x="3253" y="2292"/>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42" name="Freeform 1139"/>
            <p:cNvSpPr>
              <a:spLocks/>
            </p:cNvSpPr>
            <p:nvPr/>
          </p:nvSpPr>
          <p:spPr bwMode="auto">
            <a:xfrm>
              <a:off x="326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3" name="Freeform 1140"/>
            <p:cNvSpPr>
              <a:spLocks/>
            </p:cNvSpPr>
            <p:nvPr/>
          </p:nvSpPr>
          <p:spPr bwMode="auto">
            <a:xfrm>
              <a:off x="3273"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4" name="Freeform 1141"/>
            <p:cNvSpPr>
              <a:spLocks/>
            </p:cNvSpPr>
            <p:nvPr/>
          </p:nvSpPr>
          <p:spPr bwMode="auto">
            <a:xfrm>
              <a:off x="328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5" name="Freeform 1142"/>
            <p:cNvSpPr>
              <a:spLocks/>
            </p:cNvSpPr>
            <p:nvPr/>
          </p:nvSpPr>
          <p:spPr bwMode="auto">
            <a:xfrm>
              <a:off x="329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6" name="Freeform 1143"/>
            <p:cNvSpPr>
              <a:spLocks/>
            </p:cNvSpPr>
            <p:nvPr/>
          </p:nvSpPr>
          <p:spPr bwMode="auto">
            <a:xfrm>
              <a:off x="330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7" name="Freeform 1144"/>
            <p:cNvSpPr>
              <a:spLocks/>
            </p:cNvSpPr>
            <p:nvPr/>
          </p:nvSpPr>
          <p:spPr bwMode="auto">
            <a:xfrm>
              <a:off x="3314"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48" name="Freeform 1145"/>
            <p:cNvSpPr>
              <a:spLocks/>
            </p:cNvSpPr>
            <p:nvPr/>
          </p:nvSpPr>
          <p:spPr bwMode="auto">
            <a:xfrm>
              <a:off x="3323" y="229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9" name="Freeform 1146"/>
            <p:cNvSpPr>
              <a:spLocks/>
            </p:cNvSpPr>
            <p:nvPr/>
          </p:nvSpPr>
          <p:spPr bwMode="auto">
            <a:xfrm>
              <a:off x="3334"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0" name="Freeform 1147"/>
            <p:cNvSpPr>
              <a:spLocks/>
            </p:cNvSpPr>
            <p:nvPr/>
          </p:nvSpPr>
          <p:spPr bwMode="auto">
            <a:xfrm>
              <a:off x="3344"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51" name="Freeform 1148"/>
            <p:cNvSpPr>
              <a:spLocks/>
            </p:cNvSpPr>
            <p:nvPr/>
          </p:nvSpPr>
          <p:spPr bwMode="auto">
            <a:xfrm>
              <a:off x="335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2" name="Freeform 1149"/>
            <p:cNvSpPr>
              <a:spLocks/>
            </p:cNvSpPr>
            <p:nvPr/>
          </p:nvSpPr>
          <p:spPr bwMode="auto">
            <a:xfrm>
              <a:off x="3364"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3" name="Freeform 1150"/>
            <p:cNvSpPr>
              <a:spLocks/>
            </p:cNvSpPr>
            <p:nvPr/>
          </p:nvSpPr>
          <p:spPr bwMode="auto">
            <a:xfrm>
              <a:off x="3374" y="229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54" name="Freeform 1151"/>
            <p:cNvSpPr>
              <a:spLocks/>
            </p:cNvSpPr>
            <p:nvPr/>
          </p:nvSpPr>
          <p:spPr bwMode="auto">
            <a:xfrm>
              <a:off x="338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5" name="Freeform 1152"/>
            <p:cNvSpPr>
              <a:spLocks/>
            </p:cNvSpPr>
            <p:nvPr/>
          </p:nvSpPr>
          <p:spPr bwMode="auto">
            <a:xfrm>
              <a:off x="339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6" name="Freeform 1153"/>
            <p:cNvSpPr>
              <a:spLocks/>
            </p:cNvSpPr>
            <p:nvPr/>
          </p:nvSpPr>
          <p:spPr bwMode="auto">
            <a:xfrm>
              <a:off x="340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7" name="Freeform 1154"/>
            <p:cNvSpPr>
              <a:spLocks/>
            </p:cNvSpPr>
            <p:nvPr/>
          </p:nvSpPr>
          <p:spPr bwMode="auto">
            <a:xfrm>
              <a:off x="341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8" name="Freeform 1155"/>
            <p:cNvSpPr>
              <a:spLocks/>
            </p:cNvSpPr>
            <p:nvPr/>
          </p:nvSpPr>
          <p:spPr bwMode="auto">
            <a:xfrm>
              <a:off x="3425"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9" name="Freeform 1156"/>
            <p:cNvSpPr>
              <a:spLocks/>
            </p:cNvSpPr>
            <p:nvPr/>
          </p:nvSpPr>
          <p:spPr bwMode="auto">
            <a:xfrm>
              <a:off x="343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0" name="Freeform 1157"/>
            <p:cNvSpPr>
              <a:spLocks/>
            </p:cNvSpPr>
            <p:nvPr/>
          </p:nvSpPr>
          <p:spPr bwMode="auto">
            <a:xfrm>
              <a:off x="3444" y="2292"/>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1" name="Freeform 1158"/>
            <p:cNvSpPr>
              <a:spLocks noEditPoints="1"/>
            </p:cNvSpPr>
            <p:nvPr/>
          </p:nvSpPr>
          <p:spPr bwMode="auto">
            <a:xfrm>
              <a:off x="2981" y="2292"/>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1162" name="Freeform 1159"/>
            <p:cNvSpPr>
              <a:spLocks/>
            </p:cNvSpPr>
            <p:nvPr/>
          </p:nvSpPr>
          <p:spPr bwMode="auto">
            <a:xfrm>
              <a:off x="2981"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3" name="Freeform 1160"/>
            <p:cNvSpPr>
              <a:spLocks/>
            </p:cNvSpPr>
            <p:nvPr/>
          </p:nvSpPr>
          <p:spPr bwMode="auto">
            <a:xfrm>
              <a:off x="2990"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4" name="Freeform 1161"/>
            <p:cNvSpPr>
              <a:spLocks/>
            </p:cNvSpPr>
            <p:nvPr/>
          </p:nvSpPr>
          <p:spPr bwMode="auto">
            <a:xfrm>
              <a:off x="3001"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5" name="Freeform 1162"/>
            <p:cNvSpPr>
              <a:spLocks/>
            </p:cNvSpPr>
            <p:nvPr/>
          </p:nvSpPr>
          <p:spPr bwMode="auto">
            <a:xfrm>
              <a:off x="3011"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6" name="Freeform 1163"/>
            <p:cNvSpPr>
              <a:spLocks/>
            </p:cNvSpPr>
            <p:nvPr/>
          </p:nvSpPr>
          <p:spPr bwMode="auto">
            <a:xfrm>
              <a:off x="3020"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7" name="Freeform 1164"/>
            <p:cNvSpPr>
              <a:spLocks/>
            </p:cNvSpPr>
            <p:nvPr/>
          </p:nvSpPr>
          <p:spPr bwMode="auto">
            <a:xfrm>
              <a:off x="303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8" name="Freeform 1165"/>
            <p:cNvSpPr>
              <a:spLocks/>
            </p:cNvSpPr>
            <p:nvPr/>
          </p:nvSpPr>
          <p:spPr bwMode="auto">
            <a:xfrm>
              <a:off x="304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9" name="Freeform 1166"/>
            <p:cNvSpPr>
              <a:spLocks/>
            </p:cNvSpPr>
            <p:nvPr/>
          </p:nvSpPr>
          <p:spPr bwMode="auto">
            <a:xfrm>
              <a:off x="305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0" name="Freeform 1167"/>
            <p:cNvSpPr>
              <a:spLocks/>
            </p:cNvSpPr>
            <p:nvPr/>
          </p:nvSpPr>
          <p:spPr bwMode="auto">
            <a:xfrm>
              <a:off x="306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1" name="Freeform 1168"/>
            <p:cNvSpPr>
              <a:spLocks/>
            </p:cNvSpPr>
            <p:nvPr/>
          </p:nvSpPr>
          <p:spPr bwMode="auto">
            <a:xfrm>
              <a:off x="3072"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72" name="Freeform 1169"/>
            <p:cNvSpPr>
              <a:spLocks/>
            </p:cNvSpPr>
            <p:nvPr/>
          </p:nvSpPr>
          <p:spPr bwMode="auto">
            <a:xfrm>
              <a:off x="308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3" name="Freeform 1170"/>
            <p:cNvSpPr>
              <a:spLocks/>
            </p:cNvSpPr>
            <p:nvPr/>
          </p:nvSpPr>
          <p:spPr bwMode="auto">
            <a:xfrm>
              <a:off x="3091" y="229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4" name="Freeform 1171"/>
            <p:cNvSpPr>
              <a:spLocks/>
            </p:cNvSpPr>
            <p:nvPr/>
          </p:nvSpPr>
          <p:spPr bwMode="auto">
            <a:xfrm>
              <a:off x="3102"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75" name="Freeform 1172"/>
            <p:cNvSpPr>
              <a:spLocks/>
            </p:cNvSpPr>
            <p:nvPr/>
          </p:nvSpPr>
          <p:spPr bwMode="auto">
            <a:xfrm>
              <a:off x="3111"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6" name="Freeform 1173"/>
            <p:cNvSpPr>
              <a:spLocks/>
            </p:cNvSpPr>
            <p:nvPr/>
          </p:nvSpPr>
          <p:spPr bwMode="auto">
            <a:xfrm>
              <a:off x="3122"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7" name="Freeform 1174"/>
            <p:cNvSpPr>
              <a:spLocks/>
            </p:cNvSpPr>
            <p:nvPr/>
          </p:nvSpPr>
          <p:spPr bwMode="auto">
            <a:xfrm>
              <a:off x="3132"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78" name="Freeform 1175"/>
            <p:cNvSpPr>
              <a:spLocks/>
            </p:cNvSpPr>
            <p:nvPr/>
          </p:nvSpPr>
          <p:spPr bwMode="auto">
            <a:xfrm>
              <a:off x="314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9" name="Freeform 1176"/>
            <p:cNvSpPr>
              <a:spLocks/>
            </p:cNvSpPr>
            <p:nvPr/>
          </p:nvSpPr>
          <p:spPr bwMode="auto">
            <a:xfrm>
              <a:off x="3152"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0" name="Freeform 1177"/>
            <p:cNvSpPr>
              <a:spLocks/>
            </p:cNvSpPr>
            <p:nvPr/>
          </p:nvSpPr>
          <p:spPr bwMode="auto">
            <a:xfrm>
              <a:off x="316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1" name="Freeform 1178"/>
            <p:cNvSpPr>
              <a:spLocks/>
            </p:cNvSpPr>
            <p:nvPr/>
          </p:nvSpPr>
          <p:spPr bwMode="auto">
            <a:xfrm>
              <a:off x="317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2" name="Freeform 1179"/>
            <p:cNvSpPr>
              <a:spLocks/>
            </p:cNvSpPr>
            <p:nvPr/>
          </p:nvSpPr>
          <p:spPr bwMode="auto">
            <a:xfrm>
              <a:off x="318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3" name="Freeform 1180"/>
            <p:cNvSpPr>
              <a:spLocks/>
            </p:cNvSpPr>
            <p:nvPr/>
          </p:nvSpPr>
          <p:spPr bwMode="auto">
            <a:xfrm>
              <a:off x="3193"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84" name="Freeform 1181"/>
            <p:cNvSpPr>
              <a:spLocks/>
            </p:cNvSpPr>
            <p:nvPr/>
          </p:nvSpPr>
          <p:spPr bwMode="auto">
            <a:xfrm>
              <a:off x="320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5" name="Freeform 1182"/>
            <p:cNvSpPr>
              <a:spLocks/>
            </p:cNvSpPr>
            <p:nvPr/>
          </p:nvSpPr>
          <p:spPr bwMode="auto">
            <a:xfrm>
              <a:off x="3213"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6" name="Freeform 1183"/>
            <p:cNvSpPr>
              <a:spLocks/>
            </p:cNvSpPr>
            <p:nvPr/>
          </p:nvSpPr>
          <p:spPr bwMode="auto">
            <a:xfrm>
              <a:off x="3223"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87" name="Freeform 1184"/>
            <p:cNvSpPr>
              <a:spLocks/>
            </p:cNvSpPr>
            <p:nvPr/>
          </p:nvSpPr>
          <p:spPr bwMode="auto">
            <a:xfrm>
              <a:off x="3232"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8" name="Freeform 1185"/>
            <p:cNvSpPr>
              <a:spLocks/>
            </p:cNvSpPr>
            <p:nvPr/>
          </p:nvSpPr>
          <p:spPr bwMode="auto">
            <a:xfrm>
              <a:off x="3243"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9" name="Freeform 1186"/>
            <p:cNvSpPr>
              <a:spLocks/>
            </p:cNvSpPr>
            <p:nvPr/>
          </p:nvSpPr>
          <p:spPr bwMode="auto">
            <a:xfrm>
              <a:off x="3253" y="2292"/>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90" name="Freeform 1187"/>
            <p:cNvSpPr>
              <a:spLocks/>
            </p:cNvSpPr>
            <p:nvPr/>
          </p:nvSpPr>
          <p:spPr bwMode="auto">
            <a:xfrm>
              <a:off x="326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1" name="Freeform 1188"/>
            <p:cNvSpPr>
              <a:spLocks/>
            </p:cNvSpPr>
            <p:nvPr/>
          </p:nvSpPr>
          <p:spPr bwMode="auto">
            <a:xfrm>
              <a:off x="3273"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2" name="Freeform 1189"/>
            <p:cNvSpPr>
              <a:spLocks/>
            </p:cNvSpPr>
            <p:nvPr/>
          </p:nvSpPr>
          <p:spPr bwMode="auto">
            <a:xfrm>
              <a:off x="328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3" name="Freeform 1190"/>
            <p:cNvSpPr>
              <a:spLocks/>
            </p:cNvSpPr>
            <p:nvPr/>
          </p:nvSpPr>
          <p:spPr bwMode="auto">
            <a:xfrm>
              <a:off x="329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4" name="Freeform 1191"/>
            <p:cNvSpPr>
              <a:spLocks/>
            </p:cNvSpPr>
            <p:nvPr/>
          </p:nvSpPr>
          <p:spPr bwMode="auto">
            <a:xfrm>
              <a:off x="330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5" name="Freeform 1192"/>
            <p:cNvSpPr>
              <a:spLocks/>
            </p:cNvSpPr>
            <p:nvPr/>
          </p:nvSpPr>
          <p:spPr bwMode="auto">
            <a:xfrm>
              <a:off x="3314"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96" name="Freeform 1193"/>
            <p:cNvSpPr>
              <a:spLocks/>
            </p:cNvSpPr>
            <p:nvPr/>
          </p:nvSpPr>
          <p:spPr bwMode="auto">
            <a:xfrm>
              <a:off x="3323" y="229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7" name="Freeform 1194"/>
            <p:cNvSpPr>
              <a:spLocks/>
            </p:cNvSpPr>
            <p:nvPr/>
          </p:nvSpPr>
          <p:spPr bwMode="auto">
            <a:xfrm>
              <a:off x="3334"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8" name="Freeform 1195"/>
            <p:cNvSpPr>
              <a:spLocks/>
            </p:cNvSpPr>
            <p:nvPr/>
          </p:nvSpPr>
          <p:spPr bwMode="auto">
            <a:xfrm>
              <a:off x="3344"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99" name="Freeform 1196"/>
            <p:cNvSpPr>
              <a:spLocks/>
            </p:cNvSpPr>
            <p:nvPr/>
          </p:nvSpPr>
          <p:spPr bwMode="auto">
            <a:xfrm>
              <a:off x="335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0" name="Freeform 1197"/>
            <p:cNvSpPr>
              <a:spLocks/>
            </p:cNvSpPr>
            <p:nvPr/>
          </p:nvSpPr>
          <p:spPr bwMode="auto">
            <a:xfrm>
              <a:off x="3364"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1" name="Freeform 1198"/>
            <p:cNvSpPr>
              <a:spLocks/>
            </p:cNvSpPr>
            <p:nvPr/>
          </p:nvSpPr>
          <p:spPr bwMode="auto">
            <a:xfrm>
              <a:off x="3374" y="229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02" name="Freeform 1199"/>
            <p:cNvSpPr>
              <a:spLocks/>
            </p:cNvSpPr>
            <p:nvPr/>
          </p:nvSpPr>
          <p:spPr bwMode="auto">
            <a:xfrm>
              <a:off x="338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3" name="Freeform 1200"/>
            <p:cNvSpPr>
              <a:spLocks/>
            </p:cNvSpPr>
            <p:nvPr/>
          </p:nvSpPr>
          <p:spPr bwMode="auto">
            <a:xfrm>
              <a:off x="339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4" name="Freeform 1201"/>
            <p:cNvSpPr>
              <a:spLocks/>
            </p:cNvSpPr>
            <p:nvPr/>
          </p:nvSpPr>
          <p:spPr bwMode="auto">
            <a:xfrm>
              <a:off x="340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5" name="Freeform 1202"/>
            <p:cNvSpPr>
              <a:spLocks/>
            </p:cNvSpPr>
            <p:nvPr/>
          </p:nvSpPr>
          <p:spPr bwMode="auto">
            <a:xfrm>
              <a:off x="341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6" name="Freeform 1203"/>
            <p:cNvSpPr>
              <a:spLocks/>
            </p:cNvSpPr>
            <p:nvPr/>
          </p:nvSpPr>
          <p:spPr bwMode="auto">
            <a:xfrm>
              <a:off x="3425"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7" name="Freeform 1204"/>
            <p:cNvSpPr>
              <a:spLocks/>
            </p:cNvSpPr>
            <p:nvPr/>
          </p:nvSpPr>
          <p:spPr bwMode="auto">
            <a:xfrm>
              <a:off x="343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8" name="Freeform 1205"/>
            <p:cNvSpPr>
              <a:spLocks/>
            </p:cNvSpPr>
            <p:nvPr/>
          </p:nvSpPr>
          <p:spPr bwMode="auto">
            <a:xfrm>
              <a:off x="3444" y="2292"/>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9" name="Freeform 1206"/>
            <p:cNvSpPr>
              <a:spLocks noEditPoints="1"/>
            </p:cNvSpPr>
            <p:nvPr/>
          </p:nvSpPr>
          <p:spPr bwMode="auto">
            <a:xfrm>
              <a:off x="2981" y="2292"/>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1210" name="Freeform 1207"/>
            <p:cNvSpPr>
              <a:spLocks/>
            </p:cNvSpPr>
            <p:nvPr/>
          </p:nvSpPr>
          <p:spPr bwMode="auto">
            <a:xfrm>
              <a:off x="2981"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11" name="Freeform 1208"/>
            <p:cNvSpPr>
              <a:spLocks/>
            </p:cNvSpPr>
            <p:nvPr/>
          </p:nvSpPr>
          <p:spPr bwMode="auto">
            <a:xfrm>
              <a:off x="2990"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12" name="Freeform 1209"/>
            <p:cNvSpPr>
              <a:spLocks/>
            </p:cNvSpPr>
            <p:nvPr/>
          </p:nvSpPr>
          <p:spPr bwMode="auto">
            <a:xfrm>
              <a:off x="3001"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13" name="Freeform 1210"/>
            <p:cNvSpPr>
              <a:spLocks/>
            </p:cNvSpPr>
            <p:nvPr/>
          </p:nvSpPr>
          <p:spPr bwMode="auto">
            <a:xfrm>
              <a:off x="3011"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grpSp>
      <p:grpSp>
        <p:nvGrpSpPr>
          <p:cNvPr id="1508" name="Group 1412"/>
          <p:cNvGrpSpPr>
            <a:grpSpLocks/>
          </p:cNvGrpSpPr>
          <p:nvPr/>
        </p:nvGrpSpPr>
        <p:grpSpPr bwMode="auto">
          <a:xfrm>
            <a:off x="4702175" y="3472002"/>
            <a:ext cx="742950" cy="3175"/>
            <a:chOff x="2981" y="2292"/>
            <a:chExt cx="468" cy="2"/>
          </a:xfrm>
        </p:grpSpPr>
        <p:sp>
          <p:nvSpPr>
            <p:cNvPr id="1215" name="Freeform 1212"/>
            <p:cNvSpPr>
              <a:spLocks/>
            </p:cNvSpPr>
            <p:nvPr/>
          </p:nvSpPr>
          <p:spPr bwMode="auto">
            <a:xfrm>
              <a:off x="3020"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16" name="Freeform 1213"/>
            <p:cNvSpPr>
              <a:spLocks/>
            </p:cNvSpPr>
            <p:nvPr/>
          </p:nvSpPr>
          <p:spPr bwMode="auto">
            <a:xfrm>
              <a:off x="303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17" name="Freeform 1214"/>
            <p:cNvSpPr>
              <a:spLocks/>
            </p:cNvSpPr>
            <p:nvPr/>
          </p:nvSpPr>
          <p:spPr bwMode="auto">
            <a:xfrm>
              <a:off x="304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18" name="Freeform 1215"/>
            <p:cNvSpPr>
              <a:spLocks/>
            </p:cNvSpPr>
            <p:nvPr/>
          </p:nvSpPr>
          <p:spPr bwMode="auto">
            <a:xfrm>
              <a:off x="305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19" name="Freeform 1216"/>
            <p:cNvSpPr>
              <a:spLocks/>
            </p:cNvSpPr>
            <p:nvPr/>
          </p:nvSpPr>
          <p:spPr bwMode="auto">
            <a:xfrm>
              <a:off x="306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0" name="Freeform 1217"/>
            <p:cNvSpPr>
              <a:spLocks/>
            </p:cNvSpPr>
            <p:nvPr/>
          </p:nvSpPr>
          <p:spPr bwMode="auto">
            <a:xfrm>
              <a:off x="3072"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21" name="Freeform 1218"/>
            <p:cNvSpPr>
              <a:spLocks/>
            </p:cNvSpPr>
            <p:nvPr/>
          </p:nvSpPr>
          <p:spPr bwMode="auto">
            <a:xfrm>
              <a:off x="308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2" name="Freeform 1219"/>
            <p:cNvSpPr>
              <a:spLocks/>
            </p:cNvSpPr>
            <p:nvPr/>
          </p:nvSpPr>
          <p:spPr bwMode="auto">
            <a:xfrm>
              <a:off x="3091" y="229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3" name="Freeform 1220"/>
            <p:cNvSpPr>
              <a:spLocks/>
            </p:cNvSpPr>
            <p:nvPr/>
          </p:nvSpPr>
          <p:spPr bwMode="auto">
            <a:xfrm>
              <a:off x="3102"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24" name="Freeform 1221"/>
            <p:cNvSpPr>
              <a:spLocks/>
            </p:cNvSpPr>
            <p:nvPr/>
          </p:nvSpPr>
          <p:spPr bwMode="auto">
            <a:xfrm>
              <a:off x="3111"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5" name="Freeform 1222"/>
            <p:cNvSpPr>
              <a:spLocks/>
            </p:cNvSpPr>
            <p:nvPr/>
          </p:nvSpPr>
          <p:spPr bwMode="auto">
            <a:xfrm>
              <a:off x="3122"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6" name="Freeform 1223"/>
            <p:cNvSpPr>
              <a:spLocks/>
            </p:cNvSpPr>
            <p:nvPr/>
          </p:nvSpPr>
          <p:spPr bwMode="auto">
            <a:xfrm>
              <a:off x="3132"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27" name="Freeform 1224"/>
            <p:cNvSpPr>
              <a:spLocks/>
            </p:cNvSpPr>
            <p:nvPr/>
          </p:nvSpPr>
          <p:spPr bwMode="auto">
            <a:xfrm>
              <a:off x="314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8" name="Freeform 1225"/>
            <p:cNvSpPr>
              <a:spLocks/>
            </p:cNvSpPr>
            <p:nvPr/>
          </p:nvSpPr>
          <p:spPr bwMode="auto">
            <a:xfrm>
              <a:off x="3152"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9" name="Freeform 1226"/>
            <p:cNvSpPr>
              <a:spLocks/>
            </p:cNvSpPr>
            <p:nvPr/>
          </p:nvSpPr>
          <p:spPr bwMode="auto">
            <a:xfrm>
              <a:off x="316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0" name="Freeform 1227"/>
            <p:cNvSpPr>
              <a:spLocks/>
            </p:cNvSpPr>
            <p:nvPr/>
          </p:nvSpPr>
          <p:spPr bwMode="auto">
            <a:xfrm>
              <a:off x="317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1" name="Freeform 1228"/>
            <p:cNvSpPr>
              <a:spLocks/>
            </p:cNvSpPr>
            <p:nvPr/>
          </p:nvSpPr>
          <p:spPr bwMode="auto">
            <a:xfrm>
              <a:off x="318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2" name="Freeform 1229"/>
            <p:cNvSpPr>
              <a:spLocks/>
            </p:cNvSpPr>
            <p:nvPr/>
          </p:nvSpPr>
          <p:spPr bwMode="auto">
            <a:xfrm>
              <a:off x="3193"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33" name="Freeform 1230"/>
            <p:cNvSpPr>
              <a:spLocks/>
            </p:cNvSpPr>
            <p:nvPr/>
          </p:nvSpPr>
          <p:spPr bwMode="auto">
            <a:xfrm>
              <a:off x="320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4" name="Freeform 1231"/>
            <p:cNvSpPr>
              <a:spLocks/>
            </p:cNvSpPr>
            <p:nvPr/>
          </p:nvSpPr>
          <p:spPr bwMode="auto">
            <a:xfrm>
              <a:off x="3213"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5" name="Freeform 1232"/>
            <p:cNvSpPr>
              <a:spLocks/>
            </p:cNvSpPr>
            <p:nvPr/>
          </p:nvSpPr>
          <p:spPr bwMode="auto">
            <a:xfrm>
              <a:off x="3223"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36" name="Freeform 1233"/>
            <p:cNvSpPr>
              <a:spLocks/>
            </p:cNvSpPr>
            <p:nvPr/>
          </p:nvSpPr>
          <p:spPr bwMode="auto">
            <a:xfrm>
              <a:off x="3232"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7" name="Freeform 1234"/>
            <p:cNvSpPr>
              <a:spLocks/>
            </p:cNvSpPr>
            <p:nvPr/>
          </p:nvSpPr>
          <p:spPr bwMode="auto">
            <a:xfrm>
              <a:off x="3243"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8" name="Freeform 1235"/>
            <p:cNvSpPr>
              <a:spLocks/>
            </p:cNvSpPr>
            <p:nvPr/>
          </p:nvSpPr>
          <p:spPr bwMode="auto">
            <a:xfrm>
              <a:off x="3253" y="2292"/>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39" name="Freeform 1236"/>
            <p:cNvSpPr>
              <a:spLocks/>
            </p:cNvSpPr>
            <p:nvPr/>
          </p:nvSpPr>
          <p:spPr bwMode="auto">
            <a:xfrm>
              <a:off x="326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0" name="Freeform 1237"/>
            <p:cNvSpPr>
              <a:spLocks/>
            </p:cNvSpPr>
            <p:nvPr/>
          </p:nvSpPr>
          <p:spPr bwMode="auto">
            <a:xfrm>
              <a:off x="3273"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1" name="Freeform 1238"/>
            <p:cNvSpPr>
              <a:spLocks/>
            </p:cNvSpPr>
            <p:nvPr/>
          </p:nvSpPr>
          <p:spPr bwMode="auto">
            <a:xfrm>
              <a:off x="328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2" name="Freeform 1239"/>
            <p:cNvSpPr>
              <a:spLocks/>
            </p:cNvSpPr>
            <p:nvPr/>
          </p:nvSpPr>
          <p:spPr bwMode="auto">
            <a:xfrm>
              <a:off x="329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3" name="Freeform 1240"/>
            <p:cNvSpPr>
              <a:spLocks/>
            </p:cNvSpPr>
            <p:nvPr/>
          </p:nvSpPr>
          <p:spPr bwMode="auto">
            <a:xfrm>
              <a:off x="330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4" name="Freeform 1241"/>
            <p:cNvSpPr>
              <a:spLocks/>
            </p:cNvSpPr>
            <p:nvPr/>
          </p:nvSpPr>
          <p:spPr bwMode="auto">
            <a:xfrm>
              <a:off x="3314"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45" name="Freeform 1242"/>
            <p:cNvSpPr>
              <a:spLocks/>
            </p:cNvSpPr>
            <p:nvPr/>
          </p:nvSpPr>
          <p:spPr bwMode="auto">
            <a:xfrm>
              <a:off x="3323" y="229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6" name="Freeform 1243"/>
            <p:cNvSpPr>
              <a:spLocks/>
            </p:cNvSpPr>
            <p:nvPr/>
          </p:nvSpPr>
          <p:spPr bwMode="auto">
            <a:xfrm>
              <a:off x="3334"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7" name="Freeform 1244"/>
            <p:cNvSpPr>
              <a:spLocks/>
            </p:cNvSpPr>
            <p:nvPr/>
          </p:nvSpPr>
          <p:spPr bwMode="auto">
            <a:xfrm>
              <a:off x="3344"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48" name="Freeform 1245"/>
            <p:cNvSpPr>
              <a:spLocks/>
            </p:cNvSpPr>
            <p:nvPr/>
          </p:nvSpPr>
          <p:spPr bwMode="auto">
            <a:xfrm>
              <a:off x="335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9" name="Freeform 1246"/>
            <p:cNvSpPr>
              <a:spLocks/>
            </p:cNvSpPr>
            <p:nvPr/>
          </p:nvSpPr>
          <p:spPr bwMode="auto">
            <a:xfrm>
              <a:off x="3364"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50" name="Freeform 1247"/>
            <p:cNvSpPr>
              <a:spLocks/>
            </p:cNvSpPr>
            <p:nvPr/>
          </p:nvSpPr>
          <p:spPr bwMode="auto">
            <a:xfrm>
              <a:off x="3374" y="229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51" name="Freeform 1248"/>
            <p:cNvSpPr>
              <a:spLocks/>
            </p:cNvSpPr>
            <p:nvPr/>
          </p:nvSpPr>
          <p:spPr bwMode="auto">
            <a:xfrm>
              <a:off x="338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52" name="Freeform 1249"/>
            <p:cNvSpPr>
              <a:spLocks/>
            </p:cNvSpPr>
            <p:nvPr/>
          </p:nvSpPr>
          <p:spPr bwMode="auto">
            <a:xfrm>
              <a:off x="339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53" name="Freeform 1250"/>
            <p:cNvSpPr>
              <a:spLocks/>
            </p:cNvSpPr>
            <p:nvPr/>
          </p:nvSpPr>
          <p:spPr bwMode="auto">
            <a:xfrm>
              <a:off x="340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54" name="Freeform 1251"/>
            <p:cNvSpPr>
              <a:spLocks/>
            </p:cNvSpPr>
            <p:nvPr/>
          </p:nvSpPr>
          <p:spPr bwMode="auto">
            <a:xfrm>
              <a:off x="341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55" name="Freeform 1252"/>
            <p:cNvSpPr>
              <a:spLocks/>
            </p:cNvSpPr>
            <p:nvPr/>
          </p:nvSpPr>
          <p:spPr bwMode="auto">
            <a:xfrm>
              <a:off x="3425"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56" name="Freeform 1253"/>
            <p:cNvSpPr>
              <a:spLocks/>
            </p:cNvSpPr>
            <p:nvPr/>
          </p:nvSpPr>
          <p:spPr bwMode="auto">
            <a:xfrm>
              <a:off x="343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57" name="Freeform 1254"/>
            <p:cNvSpPr>
              <a:spLocks/>
            </p:cNvSpPr>
            <p:nvPr/>
          </p:nvSpPr>
          <p:spPr bwMode="auto">
            <a:xfrm>
              <a:off x="3444" y="2292"/>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58" name="Freeform 1255"/>
            <p:cNvSpPr>
              <a:spLocks noEditPoints="1"/>
            </p:cNvSpPr>
            <p:nvPr/>
          </p:nvSpPr>
          <p:spPr bwMode="auto">
            <a:xfrm>
              <a:off x="2981" y="2292"/>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1259" name="Freeform 1256"/>
            <p:cNvSpPr>
              <a:spLocks/>
            </p:cNvSpPr>
            <p:nvPr/>
          </p:nvSpPr>
          <p:spPr bwMode="auto">
            <a:xfrm>
              <a:off x="2981"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0" name="Freeform 1257"/>
            <p:cNvSpPr>
              <a:spLocks/>
            </p:cNvSpPr>
            <p:nvPr/>
          </p:nvSpPr>
          <p:spPr bwMode="auto">
            <a:xfrm>
              <a:off x="2990"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1" name="Freeform 1258"/>
            <p:cNvSpPr>
              <a:spLocks/>
            </p:cNvSpPr>
            <p:nvPr/>
          </p:nvSpPr>
          <p:spPr bwMode="auto">
            <a:xfrm>
              <a:off x="3001"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2" name="Freeform 1259"/>
            <p:cNvSpPr>
              <a:spLocks/>
            </p:cNvSpPr>
            <p:nvPr/>
          </p:nvSpPr>
          <p:spPr bwMode="auto">
            <a:xfrm>
              <a:off x="3011"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3" name="Freeform 1260"/>
            <p:cNvSpPr>
              <a:spLocks/>
            </p:cNvSpPr>
            <p:nvPr/>
          </p:nvSpPr>
          <p:spPr bwMode="auto">
            <a:xfrm>
              <a:off x="3020"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4" name="Freeform 1261"/>
            <p:cNvSpPr>
              <a:spLocks/>
            </p:cNvSpPr>
            <p:nvPr/>
          </p:nvSpPr>
          <p:spPr bwMode="auto">
            <a:xfrm>
              <a:off x="303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5" name="Freeform 1262"/>
            <p:cNvSpPr>
              <a:spLocks/>
            </p:cNvSpPr>
            <p:nvPr/>
          </p:nvSpPr>
          <p:spPr bwMode="auto">
            <a:xfrm>
              <a:off x="304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6" name="Freeform 1263"/>
            <p:cNvSpPr>
              <a:spLocks/>
            </p:cNvSpPr>
            <p:nvPr/>
          </p:nvSpPr>
          <p:spPr bwMode="auto">
            <a:xfrm>
              <a:off x="305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7" name="Freeform 1264"/>
            <p:cNvSpPr>
              <a:spLocks/>
            </p:cNvSpPr>
            <p:nvPr/>
          </p:nvSpPr>
          <p:spPr bwMode="auto">
            <a:xfrm>
              <a:off x="306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8" name="Freeform 1265"/>
            <p:cNvSpPr>
              <a:spLocks/>
            </p:cNvSpPr>
            <p:nvPr/>
          </p:nvSpPr>
          <p:spPr bwMode="auto">
            <a:xfrm>
              <a:off x="3072"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69" name="Freeform 1266"/>
            <p:cNvSpPr>
              <a:spLocks/>
            </p:cNvSpPr>
            <p:nvPr/>
          </p:nvSpPr>
          <p:spPr bwMode="auto">
            <a:xfrm>
              <a:off x="308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0" name="Freeform 1267"/>
            <p:cNvSpPr>
              <a:spLocks/>
            </p:cNvSpPr>
            <p:nvPr/>
          </p:nvSpPr>
          <p:spPr bwMode="auto">
            <a:xfrm>
              <a:off x="3091" y="229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1" name="Freeform 1268"/>
            <p:cNvSpPr>
              <a:spLocks/>
            </p:cNvSpPr>
            <p:nvPr/>
          </p:nvSpPr>
          <p:spPr bwMode="auto">
            <a:xfrm>
              <a:off x="3102"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72" name="Freeform 1269"/>
            <p:cNvSpPr>
              <a:spLocks/>
            </p:cNvSpPr>
            <p:nvPr/>
          </p:nvSpPr>
          <p:spPr bwMode="auto">
            <a:xfrm>
              <a:off x="3111"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3" name="Freeform 1270"/>
            <p:cNvSpPr>
              <a:spLocks/>
            </p:cNvSpPr>
            <p:nvPr/>
          </p:nvSpPr>
          <p:spPr bwMode="auto">
            <a:xfrm>
              <a:off x="3122"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4" name="Freeform 1271"/>
            <p:cNvSpPr>
              <a:spLocks/>
            </p:cNvSpPr>
            <p:nvPr/>
          </p:nvSpPr>
          <p:spPr bwMode="auto">
            <a:xfrm>
              <a:off x="3132"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75" name="Freeform 1272"/>
            <p:cNvSpPr>
              <a:spLocks/>
            </p:cNvSpPr>
            <p:nvPr/>
          </p:nvSpPr>
          <p:spPr bwMode="auto">
            <a:xfrm>
              <a:off x="314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6" name="Freeform 1273"/>
            <p:cNvSpPr>
              <a:spLocks/>
            </p:cNvSpPr>
            <p:nvPr/>
          </p:nvSpPr>
          <p:spPr bwMode="auto">
            <a:xfrm>
              <a:off x="3152"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7" name="Freeform 1274"/>
            <p:cNvSpPr>
              <a:spLocks/>
            </p:cNvSpPr>
            <p:nvPr/>
          </p:nvSpPr>
          <p:spPr bwMode="auto">
            <a:xfrm>
              <a:off x="316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8" name="Freeform 1275"/>
            <p:cNvSpPr>
              <a:spLocks/>
            </p:cNvSpPr>
            <p:nvPr/>
          </p:nvSpPr>
          <p:spPr bwMode="auto">
            <a:xfrm>
              <a:off x="317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9" name="Freeform 1276"/>
            <p:cNvSpPr>
              <a:spLocks/>
            </p:cNvSpPr>
            <p:nvPr/>
          </p:nvSpPr>
          <p:spPr bwMode="auto">
            <a:xfrm>
              <a:off x="318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0" name="Freeform 1277"/>
            <p:cNvSpPr>
              <a:spLocks/>
            </p:cNvSpPr>
            <p:nvPr/>
          </p:nvSpPr>
          <p:spPr bwMode="auto">
            <a:xfrm>
              <a:off x="3193"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81" name="Freeform 1278"/>
            <p:cNvSpPr>
              <a:spLocks/>
            </p:cNvSpPr>
            <p:nvPr/>
          </p:nvSpPr>
          <p:spPr bwMode="auto">
            <a:xfrm>
              <a:off x="320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2" name="Freeform 1279"/>
            <p:cNvSpPr>
              <a:spLocks/>
            </p:cNvSpPr>
            <p:nvPr/>
          </p:nvSpPr>
          <p:spPr bwMode="auto">
            <a:xfrm>
              <a:off x="3213"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3" name="Freeform 1280"/>
            <p:cNvSpPr>
              <a:spLocks/>
            </p:cNvSpPr>
            <p:nvPr/>
          </p:nvSpPr>
          <p:spPr bwMode="auto">
            <a:xfrm>
              <a:off x="3223"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84" name="Freeform 1281"/>
            <p:cNvSpPr>
              <a:spLocks/>
            </p:cNvSpPr>
            <p:nvPr/>
          </p:nvSpPr>
          <p:spPr bwMode="auto">
            <a:xfrm>
              <a:off x="3232"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5" name="Freeform 1282"/>
            <p:cNvSpPr>
              <a:spLocks/>
            </p:cNvSpPr>
            <p:nvPr/>
          </p:nvSpPr>
          <p:spPr bwMode="auto">
            <a:xfrm>
              <a:off x="3243"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6" name="Freeform 1283"/>
            <p:cNvSpPr>
              <a:spLocks/>
            </p:cNvSpPr>
            <p:nvPr/>
          </p:nvSpPr>
          <p:spPr bwMode="auto">
            <a:xfrm>
              <a:off x="3253" y="2292"/>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87" name="Freeform 1284"/>
            <p:cNvSpPr>
              <a:spLocks/>
            </p:cNvSpPr>
            <p:nvPr/>
          </p:nvSpPr>
          <p:spPr bwMode="auto">
            <a:xfrm>
              <a:off x="326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8" name="Freeform 1285"/>
            <p:cNvSpPr>
              <a:spLocks/>
            </p:cNvSpPr>
            <p:nvPr/>
          </p:nvSpPr>
          <p:spPr bwMode="auto">
            <a:xfrm>
              <a:off x="3273"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9" name="Freeform 1286"/>
            <p:cNvSpPr>
              <a:spLocks/>
            </p:cNvSpPr>
            <p:nvPr/>
          </p:nvSpPr>
          <p:spPr bwMode="auto">
            <a:xfrm>
              <a:off x="328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90" name="Freeform 1287"/>
            <p:cNvSpPr>
              <a:spLocks/>
            </p:cNvSpPr>
            <p:nvPr/>
          </p:nvSpPr>
          <p:spPr bwMode="auto">
            <a:xfrm>
              <a:off x="329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91" name="Freeform 1288"/>
            <p:cNvSpPr>
              <a:spLocks/>
            </p:cNvSpPr>
            <p:nvPr/>
          </p:nvSpPr>
          <p:spPr bwMode="auto">
            <a:xfrm>
              <a:off x="330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92" name="Freeform 1289"/>
            <p:cNvSpPr>
              <a:spLocks/>
            </p:cNvSpPr>
            <p:nvPr/>
          </p:nvSpPr>
          <p:spPr bwMode="auto">
            <a:xfrm>
              <a:off x="3314"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93" name="Freeform 1290"/>
            <p:cNvSpPr>
              <a:spLocks/>
            </p:cNvSpPr>
            <p:nvPr/>
          </p:nvSpPr>
          <p:spPr bwMode="auto">
            <a:xfrm>
              <a:off x="3323" y="229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94" name="Freeform 1291"/>
            <p:cNvSpPr>
              <a:spLocks/>
            </p:cNvSpPr>
            <p:nvPr/>
          </p:nvSpPr>
          <p:spPr bwMode="auto">
            <a:xfrm>
              <a:off x="3334"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95" name="Freeform 1292"/>
            <p:cNvSpPr>
              <a:spLocks/>
            </p:cNvSpPr>
            <p:nvPr/>
          </p:nvSpPr>
          <p:spPr bwMode="auto">
            <a:xfrm>
              <a:off x="3344"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96" name="Freeform 1293"/>
            <p:cNvSpPr>
              <a:spLocks/>
            </p:cNvSpPr>
            <p:nvPr/>
          </p:nvSpPr>
          <p:spPr bwMode="auto">
            <a:xfrm>
              <a:off x="335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97" name="Freeform 1294"/>
            <p:cNvSpPr>
              <a:spLocks/>
            </p:cNvSpPr>
            <p:nvPr/>
          </p:nvSpPr>
          <p:spPr bwMode="auto">
            <a:xfrm>
              <a:off x="3364"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98" name="Freeform 1295"/>
            <p:cNvSpPr>
              <a:spLocks/>
            </p:cNvSpPr>
            <p:nvPr/>
          </p:nvSpPr>
          <p:spPr bwMode="auto">
            <a:xfrm>
              <a:off x="3374" y="229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99" name="Freeform 1296"/>
            <p:cNvSpPr>
              <a:spLocks/>
            </p:cNvSpPr>
            <p:nvPr/>
          </p:nvSpPr>
          <p:spPr bwMode="auto">
            <a:xfrm>
              <a:off x="338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0" name="Freeform 1297"/>
            <p:cNvSpPr>
              <a:spLocks/>
            </p:cNvSpPr>
            <p:nvPr/>
          </p:nvSpPr>
          <p:spPr bwMode="auto">
            <a:xfrm>
              <a:off x="339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1" name="Freeform 1298"/>
            <p:cNvSpPr>
              <a:spLocks/>
            </p:cNvSpPr>
            <p:nvPr/>
          </p:nvSpPr>
          <p:spPr bwMode="auto">
            <a:xfrm>
              <a:off x="340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2" name="Freeform 1299"/>
            <p:cNvSpPr>
              <a:spLocks/>
            </p:cNvSpPr>
            <p:nvPr/>
          </p:nvSpPr>
          <p:spPr bwMode="auto">
            <a:xfrm>
              <a:off x="341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3" name="Freeform 1300"/>
            <p:cNvSpPr>
              <a:spLocks/>
            </p:cNvSpPr>
            <p:nvPr/>
          </p:nvSpPr>
          <p:spPr bwMode="auto">
            <a:xfrm>
              <a:off x="3425"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4" name="Freeform 1301"/>
            <p:cNvSpPr>
              <a:spLocks/>
            </p:cNvSpPr>
            <p:nvPr/>
          </p:nvSpPr>
          <p:spPr bwMode="auto">
            <a:xfrm>
              <a:off x="343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5" name="Freeform 1302"/>
            <p:cNvSpPr>
              <a:spLocks/>
            </p:cNvSpPr>
            <p:nvPr/>
          </p:nvSpPr>
          <p:spPr bwMode="auto">
            <a:xfrm>
              <a:off x="3444" y="2292"/>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6" name="Freeform 1303"/>
            <p:cNvSpPr>
              <a:spLocks noEditPoints="1"/>
            </p:cNvSpPr>
            <p:nvPr/>
          </p:nvSpPr>
          <p:spPr bwMode="auto">
            <a:xfrm>
              <a:off x="2981" y="2292"/>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1307" name="Freeform 1304"/>
            <p:cNvSpPr>
              <a:spLocks/>
            </p:cNvSpPr>
            <p:nvPr/>
          </p:nvSpPr>
          <p:spPr bwMode="auto">
            <a:xfrm>
              <a:off x="2981"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8" name="Freeform 1305"/>
            <p:cNvSpPr>
              <a:spLocks/>
            </p:cNvSpPr>
            <p:nvPr/>
          </p:nvSpPr>
          <p:spPr bwMode="auto">
            <a:xfrm>
              <a:off x="2990"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9" name="Freeform 1306"/>
            <p:cNvSpPr>
              <a:spLocks/>
            </p:cNvSpPr>
            <p:nvPr/>
          </p:nvSpPr>
          <p:spPr bwMode="auto">
            <a:xfrm>
              <a:off x="3001"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10" name="Freeform 1307"/>
            <p:cNvSpPr>
              <a:spLocks/>
            </p:cNvSpPr>
            <p:nvPr/>
          </p:nvSpPr>
          <p:spPr bwMode="auto">
            <a:xfrm>
              <a:off x="3011"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11" name="Freeform 1308"/>
            <p:cNvSpPr>
              <a:spLocks/>
            </p:cNvSpPr>
            <p:nvPr/>
          </p:nvSpPr>
          <p:spPr bwMode="auto">
            <a:xfrm>
              <a:off x="3020"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12" name="Freeform 1309"/>
            <p:cNvSpPr>
              <a:spLocks/>
            </p:cNvSpPr>
            <p:nvPr/>
          </p:nvSpPr>
          <p:spPr bwMode="auto">
            <a:xfrm>
              <a:off x="303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13" name="Freeform 1310"/>
            <p:cNvSpPr>
              <a:spLocks/>
            </p:cNvSpPr>
            <p:nvPr/>
          </p:nvSpPr>
          <p:spPr bwMode="auto">
            <a:xfrm>
              <a:off x="304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14" name="Freeform 1311"/>
            <p:cNvSpPr>
              <a:spLocks/>
            </p:cNvSpPr>
            <p:nvPr/>
          </p:nvSpPr>
          <p:spPr bwMode="auto">
            <a:xfrm>
              <a:off x="305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15" name="Freeform 1312"/>
            <p:cNvSpPr>
              <a:spLocks/>
            </p:cNvSpPr>
            <p:nvPr/>
          </p:nvSpPr>
          <p:spPr bwMode="auto">
            <a:xfrm>
              <a:off x="306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16" name="Freeform 1313"/>
            <p:cNvSpPr>
              <a:spLocks/>
            </p:cNvSpPr>
            <p:nvPr/>
          </p:nvSpPr>
          <p:spPr bwMode="auto">
            <a:xfrm>
              <a:off x="3072"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17" name="Freeform 1314"/>
            <p:cNvSpPr>
              <a:spLocks/>
            </p:cNvSpPr>
            <p:nvPr/>
          </p:nvSpPr>
          <p:spPr bwMode="auto">
            <a:xfrm>
              <a:off x="308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18" name="Freeform 1315"/>
            <p:cNvSpPr>
              <a:spLocks/>
            </p:cNvSpPr>
            <p:nvPr/>
          </p:nvSpPr>
          <p:spPr bwMode="auto">
            <a:xfrm>
              <a:off x="3091" y="229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19" name="Freeform 1316"/>
            <p:cNvSpPr>
              <a:spLocks/>
            </p:cNvSpPr>
            <p:nvPr/>
          </p:nvSpPr>
          <p:spPr bwMode="auto">
            <a:xfrm>
              <a:off x="3102"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20" name="Freeform 1317"/>
            <p:cNvSpPr>
              <a:spLocks/>
            </p:cNvSpPr>
            <p:nvPr/>
          </p:nvSpPr>
          <p:spPr bwMode="auto">
            <a:xfrm>
              <a:off x="3111"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21" name="Freeform 1318"/>
            <p:cNvSpPr>
              <a:spLocks/>
            </p:cNvSpPr>
            <p:nvPr/>
          </p:nvSpPr>
          <p:spPr bwMode="auto">
            <a:xfrm>
              <a:off x="3122"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22" name="Freeform 1319"/>
            <p:cNvSpPr>
              <a:spLocks/>
            </p:cNvSpPr>
            <p:nvPr/>
          </p:nvSpPr>
          <p:spPr bwMode="auto">
            <a:xfrm>
              <a:off x="3132"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23" name="Freeform 1320"/>
            <p:cNvSpPr>
              <a:spLocks/>
            </p:cNvSpPr>
            <p:nvPr/>
          </p:nvSpPr>
          <p:spPr bwMode="auto">
            <a:xfrm>
              <a:off x="314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24" name="Freeform 1321"/>
            <p:cNvSpPr>
              <a:spLocks/>
            </p:cNvSpPr>
            <p:nvPr/>
          </p:nvSpPr>
          <p:spPr bwMode="auto">
            <a:xfrm>
              <a:off x="3152"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25" name="Freeform 1322"/>
            <p:cNvSpPr>
              <a:spLocks/>
            </p:cNvSpPr>
            <p:nvPr/>
          </p:nvSpPr>
          <p:spPr bwMode="auto">
            <a:xfrm>
              <a:off x="316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26" name="Freeform 1323"/>
            <p:cNvSpPr>
              <a:spLocks/>
            </p:cNvSpPr>
            <p:nvPr/>
          </p:nvSpPr>
          <p:spPr bwMode="auto">
            <a:xfrm>
              <a:off x="317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27" name="Freeform 1324"/>
            <p:cNvSpPr>
              <a:spLocks/>
            </p:cNvSpPr>
            <p:nvPr/>
          </p:nvSpPr>
          <p:spPr bwMode="auto">
            <a:xfrm>
              <a:off x="318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28" name="Freeform 1325"/>
            <p:cNvSpPr>
              <a:spLocks/>
            </p:cNvSpPr>
            <p:nvPr/>
          </p:nvSpPr>
          <p:spPr bwMode="auto">
            <a:xfrm>
              <a:off x="3193"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29" name="Freeform 1326"/>
            <p:cNvSpPr>
              <a:spLocks/>
            </p:cNvSpPr>
            <p:nvPr/>
          </p:nvSpPr>
          <p:spPr bwMode="auto">
            <a:xfrm>
              <a:off x="320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30" name="Freeform 1327"/>
            <p:cNvSpPr>
              <a:spLocks/>
            </p:cNvSpPr>
            <p:nvPr/>
          </p:nvSpPr>
          <p:spPr bwMode="auto">
            <a:xfrm>
              <a:off x="3213"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31" name="Freeform 1328"/>
            <p:cNvSpPr>
              <a:spLocks/>
            </p:cNvSpPr>
            <p:nvPr/>
          </p:nvSpPr>
          <p:spPr bwMode="auto">
            <a:xfrm>
              <a:off x="3223"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32" name="Freeform 1329"/>
            <p:cNvSpPr>
              <a:spLocks/>
            </p:cNvSpPr>
            <p:nvPr/>
          </p:nvSpPr>
          <p:spPr bwMode="auto">
            <a:xfrm>
              <a:off x="3232"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33" name="Freeform 1330"/>
            <p:cNvSpPr>
              <a:spLocks/>
            </p:cNvSpPr>
            <p:nvPr/>
          </p:nvSpPr>
          <p:spPr bwMode="auto">
            <a:xfrm>
              <a:off x="3243"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34" name="Freeform 1331"/>
            <p:cNvSpPr>
              <a:spLocks/>
            </p:cNvSpPr>
            <p:nvPr/>
          </p:nvSpPr>
          <p:spPr bwMode="auto">
            <a:xfrm>
              <a:off x="3253" y="2292"/>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35" name="Freeform 1332"/>
            <p:cNvSpPr>
              <a:spLocks/>
            </p:cNvSpPr>
            <p:nvPr/>
          </p:nvSpPr>
          <p:spPr bwMode="auto">
            <a:xfrm>
              <a:off x="326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36" name="Freeform 1333"/>
            <p:cNvSpPr>
              <a:spLocks/>
            </p:cNvSpPr>
            <p:nvPr/>
          </p:nvSpPr>
          <p:spPr bwMode="auto">
            <a:xfrm>
              <a:off x="3273"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37" name="Freeform 1334"/>
            <p:cNvSpPr>
              <a:spLocks/>
            </p:cNvSpPr>
            <p:nvPr/>
          </p:nvSpPr>
          <p:spPr bwMode="auto">
            <a:xfrm>
              <a:off x="328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38" name="Freeform 1335"/>
            <p:cNvSpPr>
              <a:spLocks/>
            </p:cNvSpPr>
            <p:nvPr/>
          </p:nvSpPr>
          <p:spPr bwMode="auto">
            <a:xfrm>
              <a:off x="329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39" name="Freeform 1336"/>
            <p:cNvSpPr>
              <a:spLocks/>
            </p:cNvSpPr>
            <p:nvPr/>
          </p:nvSpPr>
          <p:spPr bwMode="auto">
            <a:xfrm>
              <a:off x="330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40" name="Freeform 1337"/>
            <p:cNvSpPr>
              <a:spLocks/>
            </p:cNvSpPr>
            <p:nvPr/>
          </p:nvSpPr>
          <p:spPr bwMode="auto">
            <a:xfrm>
              <a:off x="3314"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41" name="Freeform 1338"/>
            <p:cNvSpPr>
              <a:spLocks/>
            </p:cNvSpPr>
            <p:nvPr/>
          </p:nvSpPr>
          <p:spPr bwMode="auto">
            <a:xfrm>
              <a:off x="3323" y="229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42" name="Freeform 1339"/>
            <p:cNvSpPr>
              <a:spLocks/>
            </p:cNvSpPr>
            <p:nvPr/>
          </p:nvSpPr>
          <p:spPr bwMode="auto">
            <a:xfrm>
              <a:off x="3334"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43" name="Freeform 1340"/>
            <p:cNvSpPr>
              <a:spLocks/>
            </p:cNvSpPr>
            <p:nvPr/>
          </p:nvSpPr>
          <p:spPr bwMode="auto">
            <a:xfrm>
              <a:off x="3344"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44" name="Freeform 1341"/>
            <p:cNvSpPr>
              <a:spLocks/>
            </p:cNvSpPr>
            <p:nvPr/>
          </p:nvSpPr>
          <p:spPr bwMode="auto">
            <a:xfrm>
              <a:off x="335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45" name="Freeform 1342"/>
            <p:cNvSpPr>
              <a:spLocks/>
            </p:cNvSpPr>
            <p:nvPr/>
          </p:nvSpPr>
          <p:spPr bwMode="auto">
            <a:xfrm>
              <a:off x="3364"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46" name="Freeform 1343"/>
            <p:cNvSpPr>
              <a:spLocks/>
            </p:cNvSpPr>
            <p:nvPr/>
          </p:nvSpPr>
          <p:spPr bwMode="auto">
            <a:xfrm>
              <a:off x="3374" y="229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47" name="Freeform 1344"/>
            <p:cNvSpPr>
              <a:spLocks/>
            </p:cNvSpPr>
            <p:nvPr/>
          </p:nvSpPr>
          <p:spPr bwMode="auto">
            <a:xfrm>
              <a:off x="338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48" name="Freeform 1345"/>
            <p:cNvSpPr>
              <a:spLocks/>
            </p:cNvSpPr>
            <p:nvPr/>
          </p:nvSpPr>
          <p:spPr bwMode="auto">
            <a:xfrm>
              <a:off x="339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49" name="Freeform 1346"/>
            <p:cNvSpPr>
              <a:spLocks/>
            </p:cNvSpPr>
            <p:nvPr/>
          </p:nvSpPr>
          <p:spPr bwMode="auto">
            <a:xfrm>
              <a:off x="340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50" name="Freeform 1347"/>
            <p:cNvSpPr>
              <a:spLocks/>
            </p:cNvSpPr>
            <p:nvPr/>
          </p:nvSpPr>
          <p:spPr bwMode="auto">
            <a:xfrm>
              <a:off x="341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51" name="Freeform 1348"/>
            <p:cNvSpPr>
              <a:spLocks/>
            </p:cNvSpPr>
            <p:nvPr/>
          </p:nvSpPr>
          <p:spPr bwMode="auto">
            <a:xfrm>
              <a:off x="3425"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52" name="Freeform 1349"/>
            <p:cNvSpPr>
              <a:spLocks/>
            </p:cNvSpPr>
            <p:nvPr/>
          </p:nvSpPr>
          <p:spPr bwMode="auto">
            <a:xfrm>
              <a:off x="343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53" name="Freeform 1350"/>
            <p:cNvSpPr>
              <a:spLocks/>
            </p:cNvSpPr>
            <p:nvPr/>
          </p:nvSpPr>
          <p:spPr bwMode="auto">
            <a:xfrm>
              <a:off x="3444" y="2292"/>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54" name="Freeform 1351"/>
            <p:cNvSpPr>
              <a:spLocks noEditPoints="1"/>
            </p:cNvSpPr>
            <p:nvPr/>
          </p:nvSpPr>
          <p:spPr bwMode="auto">
            <a:xfrm>
              <a:off x="2981" y="2292"/>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1355" name="Freeform 1352"/>
            <p:cNvSpPr>
              <a:spLocks/>
            </p:cNvSpPr>
            <p:nvPr/>
          </p:nvSpPr>
          <p:spPr bwMode="auto">
            <a:xfrm>
              <a:off x="2981"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56" name="Freeform 1353"/>
            <p:cNvSpPr>
              <a:spLocks/>
            </p:cNvSpPr>
            <p:nvPr/>
          </p:nvSpPr>
          <p:spPr bwMode="auto">
            <a:xfrm>
              <a:off x="2990"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57" name="Freeform 1354"/>
            <p:cNvSpPr>
              <a:spLocks/>
            </p:cNvSpPr>
            <p:nvPr/>
          </p:nvSpPr>
          <p:spPr bwMode="auto">
            <a:xfrm>
              <a:off x="3001"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58" name="Freeform 1355"/>
            <p:cNvSpPr>
              <a:spLocks/>
            </p:cNvSpPr>
            <p:nvPr/>
          </p:nvSpPr>
          <p:spPr bwMode="auto">
            <a:xfrm>
              <a:off x="3011"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59" name="Freeform 1356"/>
            <p:cNvSpPr>
              <a:spLocks/>
            </p:cNvSpPr>
            <p:nvPr/>
          </p:nvSpPr>
          <p:spPr bwMode="auto">
            <a:xfrm>
              <a:off x="3020"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60" name="Freeform 1357"/>
            <p:cNvSpPr>
              <a:spLocks/>
            </p:cNvSpPr>
            <p:nvPr/>
          </p:nvSpPr>
          <p:spPr bwMode="auto">
            <a:xfrm>
              <a:off x="303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61" name="Freeform 1358"/>
            <p:cNvSpPr>
              <a:spLocks/>
            </p:cNvSpPr>
            <p:nvPr/>
          </p:nvSpPr>
          <p:spPr bwMode="auto">
            <a:xfrm>
              <a:off x="304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62" name="Freeform 1359"/>
            <p:cNvSpPr>
              <a:spLocks/>
            </p:cNvSpPr>
            <p:nvPr/>
          </p:nvSpPr>
          <p:spPr bwMode="auto">
            <a:xfrm>
              <a:off x="305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63" name="Freeform 1360"/>
            <p:cNvSpPr>
              <a:spLocks/>
            </p:cNvSpPr>
            <p:nvPr/>
          </p:nvSpPr>
          <p:spPr bwMode="auto">
            <a:xfrm>
              <a:off x="306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64" name="Freeform 1361"/>
            <p:cNvSpPr>
              <a:spLocks/>
            </p:cNvSpPr>
            <p:nvPr/>
          </p:nvSpPr>
          <p:spPr bwMode="auto">
            <a:xfrm>
              <a:off x="3072"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65" name="Freeform 1362"/>
            <p:cNvSpPr>
              <a:spLocks/>
            </p:cNvSpPr>
            <p:nvPr/>
          </p:nvSpPr>
          <p:spPr bwMode="auto">
            <a:xfrm>
              <a:off x="308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66" name="Freeform 1363"/>
            <p:cNvSpPr>
              <a:spLocks/>
            </p:cNvSpPr>
            <p:nvPr/>
          </p:nvSpPr>
          <p:spPr bwMode="auto">
            <a:xfrm>
              <a:off x="3091" y="229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67" name="Freeform 1364"/>
            <p:cNvSpPr>
              <a:spLocks/>
            </p:cNvSpPr>
            <p:nvPr/>
          </p:nvSpPr>
          <p:spPr bwMode="auto">
            <a:xfrm>
              <a:off x="3102"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68" name="Freeform 1365"/>
            <p:cNvSpPr>
              <a:spLocks/>
            </p:cNvSpPr>
            <p:nvPr/>
          </p:nvSpPr>
          <p:spPr bwMode="auto">
            <a:xfrm>
              <a:off x="3111"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69" name="Freeform 1366"/>
            <p:cNvSpPr>
              <a:spLocks/>
            </p:cNvSpPr>
            <p:nvPr/>
          </p:nvSpPr>
          <p:spPr bwMode="auto">
            <a:xfrm>
              <a:off x="3122"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70" name="Freeform 1367"/>
            <p:cNvSpPr>
              <a:spLocks/>
            </p:cNvSpPr>
            <p:nvPr/>
          </p:nvSpPr>
          <p:spPr bwMode="auto">
            <a:xfrm>
              <a:off x="3132"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71" name="Freeform 1368"/>
            <p:cNvSpPr>
              <a:spLocks/>
            </p:cNvSpPr>
            <p:nvPr/>
          </p:nvSpPr>
          <p:spPr bwMode="auto">
            <a:xfrm>
              <a:off x="314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72" name="Freeform 1369"/>
            <p:cNvSpPr>
              <a:spLocks/>
            </p:cNvSpPr>
            <p:nvPr/>
          </p:nvSpPr>
          <p:spPr bwMode="auto">
            <a:xfrm>
              <a:off x="3152"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73" name="Freeform 1370"/>
            <p:cNvSpPr>
              <a:spLocks/>
            </p:cNvSpPr>
            <p:nvPr/>
          </p:nvSpPr>
          <p:spPr bwMode="auto">
            <a:xfrm>
              <a:off x="316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74" name="Freeform 1371"/>
            <p:cNvSpPr>
              <a:spLocks/>
            </p:cNvSpPr>
            <p:nvPr/>
          </p:nvSpPr>
          <p:spPr bwMode="auto">
            <a:xfrm>
              <a:off x="317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75" name="Freeform 1372"/>
            <p:cNvSpPr>
              <a:spLocks/>
            </p:cNvSpPr>
            <p:nvPr/>
          </p:nvSpPr>
          <p:spPr bwMode="auto">
            <a:xfrm>
              <a:off x="318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76" name="Freeform 1373"/>
            <p:cNvSpPr>
              <a:spLocks/>
            </p:cNvSpPr>
            <p:nvPr/>
          </p:nvSpPr>
          <p:spPr bwMode="auto">
            <a:xfrm>
              <a:off x="3193"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77" name="Freeform 1374"/>
            <p:cNvSpPr>
              <a:spLocks/>
            </p:cNvSpPr>
            <p:nvPr/>
          </p:nvSpPr>
          <p:spPr bwMode="auto">
            <a:xfrm>
              <a:off x="3202"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78" name="Freeform 1375"/>
            <p:cNvSpPr>
              <a:spLocks/>
            </p:cNvSpPr>
            <p:nvPr/>
          </p:nvSpPr>
          <p:spPr bwMode="auto">
            <a:xfrm>
              <a:off x="3213"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79" name="Freeform 1376"/>
            <p:cNvSpPr>
              <a:spLocks/>
            </p:cNvSpPr>
            <p:nvPr/>
          </p:nvSpPr>
          <p:spPr bwMode="auto">
            <a:xfrm>
              <a:off x="3223"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80" name="Freeform 1377"/>
            <p:cNvSpPr>
              <a:spLocks/>
            </p:cNvSpPr>
            <p:nvPr/>
          </p:nvSpPr>
          <p:spPr bwMode="auto">
            <a:xfrm>
              <a:off x="3232"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81" name="Freeform 1378"/>
            <p:cNvSpPr>
              <a:spLocks/>
            </p:cNvSpPr>
            <p:nvPr/>
          </p:nvSpPr>
          <p:spPr bwMode="auto">
            <a:xfrm>
              <a:off x="3243"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82" name="Freeform 1379"/>
            <p:cNvSpPr>
              <a:spLocks/>
            </p:cNvSpPr>
            <p:nvPr/>
          </p:nvSpPr>
          <p:spPr bwMode="auto">
            <a:xfrm>
              <a:off x="3253" y="2292"/>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83" name="Freeform 1380"/>
            <p:cNvSpPr>
              <a:spLocks/>
            </p:cNvSpPr>
            <p:nvPr/>
          </p:nvSpPr>
          <p:spPr bwMode="auto">
            <a:xfrm>
              <a:off x="326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84" name="Freeform 1381"/>
            <p:cNvSpPr>
              <a:spLocks/>
            </p:cNvSpPr>
            <p:nvPr/>
          </p:nvSpPr>
          <p:spPr bwMode="auto">
            <a:xfrm>
              <a:off x="3273"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85" name="Freeform 1382"/>
            <p:cNvSpPr>
              <a:spLocks/>
            </p:cNvSpPr>
            <p:nvPr/>
          </p:nvSpPr>
          <p:spPr bwMode="auto">
            <a:xfrm>
              <a:off x="328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86" name="Freeform 1383"/>
            <p:cNvSpPr>
              <a:spLocks/>
            </p:cNvSpPr>
            <p:nvPr/>
          </p:nvSpPr>
          <p:spPr bwMode="auto">
            <a:xfrm>
              <a:off x="329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87" name="Freeform 1384"/>
            <p:cNvSpPr>
              <a:spLocks/>
            </p:cNvSpPr>
            <p:nvPr/>
          </p:nvSpPr>
          <p:spPr bwMode="auto">
            <a:xfrm>
              <a:off x="3303"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88" name="Freeform 1385"/>
            <p:cNvSpPr>
              <a:spLocks/>
            </p:cNvSpPr>
            <p:nvPr/>
          </p:nvSpPr>
          <p:spPr bwMode="auto">
            <a:xfrm>
              <a:off x="3314"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89" name="Freeform 1386"/>
            <p:cNvSpPr>
              <a:spLocks/>
            </p:cNvSpPr>
            <p:nvPr/>
          </p:nvSpPr>
          <p:spPr bwMode="auto">
            <a:xfrm>
              <a:off x="3323" y="229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90" name="Freeform 1387"/>
            <p:cNvSpPr>
              <a:spLocks/>
            </p:cNvSpPr>
            <p:nvPr/>
          </p:nvSpPr>
          <p:spPr bwMode="auto">
            <a:xfrm>
              <a:off x="3334"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91" name="Freeform 1388"/>
            <p:cNvSpPr>
              <a:spLocks/>
            </p:cNvSpPr>
            <p:nvPr/>
          </p:nvSpPr>
          <p:spPr bwMode="auto">
            <a:xfrm>
              <a:off x="3344"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92" name="Freeform 1389"/>
            <p:cNvSpPr>
              <a:spLocks/>
            </p:cNvSpPr>
            <p:nvPr/>
          </p:nvSpPr>
          <p:spPr bwMode="auto">
            <a:xfrm>
              <a:off x="335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93" name="Freeform 1390"/>
            <p:cNvSpPr>
              <a:spLocks/>
            </p:cNvSpPr>
            <p:nvPr/>
          </p:nvSpPr>
          <p:spPr bwMode="auto">
            <a:xfrm>
              <a:off x="3364"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94" name="Freeform 1391"/>
            <p:cNvSpPr>
              <a:spLocks/>
            </p:cNvSpPr>
            <p:nvPr/>
          </p:nvSpPr>
          <p:spPr bwMode="auto">
            <a:xfrm>
              <a:off x="3374" y="229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95" name="Freeform 1392"/>
            <p:cNvSpPr>
              <a:spLocks/>
            </p:cNvSpPr>
            <p:nvPr/>
          </p:nvSpPr>
          <p:spPr bwMode="auto">
            <a:xfrm>
              <a:off x="338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96" name="Freeform 1393"/>
            <p:cNvSpPr>
              <a:spLocks/>
            </p:cNvSpPr>
            <p:nvPr/>
          </p:nvSpPr>
          <p:spPr bwMode="auto">
            <a:xfrm>
              <a:off x="339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97" name="Freeform 1394"/>
            <p:cNvSpPr>
              <a:spLocks/>
            </p:cNvSpPr>
            <p:nvPr/>
          </p:nvSpPr>
          <p:spPr bwMode="auto">
            <a:xfrm>
              <a:off x="340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98" name="Freeform 1395"/>
            <p:cNvSpPr>
              <a:spLocks/>
            </p:cNvSpPr>
            <p:nvPr/>
          </p:nvSpPr>
          <p:spPr bwMode="auto">
            <a:xfrm>
              <a:off x="341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99" name="Freeform 1396"/>
            <p:cNvSpPr>
              <a:spLocks/>
            </p:cNvSpPr>
            <p:nvPr/>
          </p:nvSpPr>
          <p:spPr bwMode="auto">
            <a:xfrm>
              <a:off x="3425"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0" name="Freeform 1397"/>
            <p:cNvSpPr>
              <a:spLocks/>
            </p:cNvSpPr>
            <p:nvPr/>
          </p:nvSpPr>
          <p:spPr bwMode="auto">
            <a:xfrm>
              <a:off x="3434"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1" name="Freeform 1398"/>
            <p:cNvSpPr>
              <a:spLocks/>
            </p:cNvSpPr>
            <p:nvPr/>
          </p:nvSpPr>
          <p:spPr bwMode="auto">
            <a:xfrm>
              <a:off x="3444" y="2292"/>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2" name="Freeform 1399"/>
            <p:cNvSpPr>
              <a:spLocks noEditPoints="1"/>
            </p:cNvSpPr>
            <p:nvPr/>
          </p:nvSpPr>
          <p:spPr bwMode="auto">
            <a:xfrm>
              <a:off x="2981" y="2292"/>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1403" name="Freeform 1400"/>
            <p:cNvSpPr>
              <a:spLocks/>
            </p:cNvSpPr>
            <p:nvPr/>
          </p:nvSpPr>
          <p:spPr bwMode="auto">
            <a:xfrm>
              <a:off x="2981"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4" name="Freeform 1401"/>
            <p:cNvSpPr>
              <a:spLocks/>
            </p:cNvSpPr>
            <p:nvPr/>
          </p:nvSpPr>
          <p:spPr bwMode="auto">
            <a:xfrm>
              <a:off x="2990"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5" name="Freeform 1402"/>
            <p:cNvSpPr>
              <a:spLocks/>
            </p:cNvSpPr>
            <p:nvPr/>
          </p:nvSpPr>
          <p:spPr bwMode="auto">
            <a:xfrm>
              <a:off x="3001" y="229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6" name="Freeform 1403"/>
            <p:cNvSpPr>
              <a:spLocks/>
            </p:cNvSpPr>
            <p:nvPr/>
          </p:nvSpPr>
          <p:spPr bwMode="auto">
            <a:xfrm>
              <a:off x="3011" y="229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7" name="Freeform 1404"/>
            <p:cNvSpPr>
              <a:spLocks/>
            </p:cNvSpPr>
            <p:nvPr/>
          </p:nvSpPr>
          <p:spPr bwMode="auto">
            <a:xfrm>
              <a:off x="3020" y="229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8" name="Freeform 1405"/>
            <p:cNvSpPr>
              <a:spLocks/>
            </p:cNvSpPr>
            <p:nvPr/>
          </p:nvSpPr>
          <p:spPr bwMode="auto">
            <a:xfrm>
              <a:off x="303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9" name="Freeform 1406"/>
            <p:cNvSpPr>
              <a:spLocks/>
            </p:cNvSpPr>
            <p:nvPr/>
          </p:nvSpPr>
          <p:spPr bwMode="auto">
            <a:xfrm>
              <a:off x="304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0" name="Freeform 1407"/>
            <p:cNvSpPr>
              <a:spLocks/>
            </p:cNvSpPr>
            <p:nvPr/>
          </p:nvSpPr>
          <p:spPr bwMode="auto">
            <a:xfrm>
              <a:off x="305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1" name="Freeform 1408"/>
            <p:cNvSpPr>
              <a:spLocks/>
            </p:cNvSpPr>
            <p:nvPr/>
          </p:nvSpPr>
          <p:spPr bwMode="auto">
            <a:xfrm>
              <a:off x="306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2" name="Freeform 1409"/>
            <p:cNvSpPr>
              <a:spLocks/>
            </p:cNvSpPr>
            <p:nvPr/>
          </p:nvSpPr>
          <p:spPr bwMode="auto">
            <a:xfrm>
              <a:off x="3072" y="229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13" name="Freeform 1410"/>
            <p:cNvSpPr>
              <a:spLocks/>
            </p:cNvSpPr>
            <p:nvPr/>
          </p:nvSpPr>
          <p:spPr bwMode="auto">
            <a:xfrm>
              <a:off x="3081" y="229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4" name="Freeform 1411"/>
            <p:cNvSpPr>
              <a:spLocks/>
            </p:cNvSpPr>
            <p:nvPr/>
          </p:nvSpPr>
          <p:spPr bwMode="auto">
            <a:xfrm>
              <a:off x="3091" y="229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grpSp>
      <p:sp>
        <p:nvSpPr>
          <p:cNvPr id="1415" name="Freeform 1447"/>
          <p:cNvSpPr>
            <a:spLocks/>
          </p:cNvSpPr>
          <p:nvPr/>
        </p:nvSpPr>
        <p:spPr bwMode="auto">
          <a:xfrm>
            <a:off x="5437188" y="3472002"/>
            <a:ext cx="7937" cy="3175"/>
          </a:xfrm>
          <a:custGeom>
            <a:avLst/>
            <a:gdLst>
              <a:gd name="T0" fmla="*/ 2147483647 w 5"/>
              <a:gd name="T1" fmla="*/ 0 h 2"/>
              <a:gd name="T2" fmla="*/ 2147483647 w 5"/>
              <a:gd name="T3" fmla="*/ 0 h 2"/>
              <a:gd name="T4" fmla="*/ 2147483647 w 5"/>
              <a:gd name="T5" fmla="*/ 2147483647 h 2"/>
              <a:gd name="T6" fmla="*/ 2147483647 w 5"/>
              <a:gd name="T7" fmla="*/ 2147483647 h 2"/>
              <a:gd name="T8" fmla="*/ 2147483647 w 5"/>
              <a:gd name="T9" fmla="*/ 2147483647 h 2"/>
              <a:gd name="T10" fmla="*/ 0 w 5"/>
              <a:gd name="T11" fmla="*/ 2147483647 h 2"/>
              <a:gd name="T12" fmla="*/ 2147483647 w 5"/>
              <a:gd name="T13" fmla="*/ 0 h 2"/>
              <a:gd name="T14" fmla="*/ 2147483647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6" name="Freeform 1495"/>
          <p:cNvSpPr>
            <a:spLocks/>
          </p:cNvSpPr>
          <p:nvPr/>
        </p:nvSpPr>
        <p:spPr bwMode="auto">
          <a:xfrm>
            <a:off x="5437188" y="3472002"/>
            <a:ext cx="7937" cy="3175"/>
          </a:xfrm>
          <a:custGeom>
            <a:avLst/>
            <a:gdLst>
              <a:gd name="T0" fmla="*/ 2147483647 w 5"/>
              <a:gd name="T1" fmla="*/ 0 h 2"/>
              <a:gd name="T2" fmla="*/ 2147483647 w 5"/>
              <a:gd name="T3" fmla="*/ 0 h 2"/>
              <a:gd name="T4" fmla="*/ 2147483647 w 5"/>
              <a:gd name="T5" fmla="*/ 2147483647 h 2"/>
              <a:gd name="T6" fmla="*/ 2147483647 w 5"/>
              <a:gd name="T7" fmla="*/ 2147483647 h 2"/>
              <a:gd name="T8" fmla="*/ 2147483647 w 5"/>
              <a:gd name="T9" fmla="*/ 2147483647 h 2"/>
              <a:gd name="T10" fmla="*/ 0 w 5"/>
              <a:gd name="T11" fmla="*/ 2147483647 h 2"/>
              <a:gd name="T12" fmla="*/ 2147483647 w 5"/>
              <a:gd name="T13" fmla="*/ 0 h 2"/>
              <a:gd name="T14" fmla="*/ 2147483647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7" name="Freeform 1496"/>
          <p:cNvSpPr>
            <a:spLocks/>
          </p:cNvSpPr>
          <p:nvPr/>
        </p:nvSpPr>
        <p:spPr bwMode="auto">
          <a:xfrm>
            <a:off x="4703763" y="2894152"/>
            <a:ext cx="122237" cy="65087"/>
          </a:xfrm>
          <a:custGeom>
            <a:avLst/>
            <a:gdLst>
              <a:gd name="T0" fmla="*/ 0 w 77"/>
              <a:gd name="T1" fmla="*/ 2147483647 h 41"/>
              <a:gd name="T2" fmla="*/ 2147483647 w 77"/>
              <a:gd name="T3" fmla="*/ 2147483647 h 41"/>
              <a:gd name="T4" fmla="*/ 2147483647 w 77"/>
              <a:gd name="T5" fmla="*/ 2147483647 h 41"/>
              <a:gd name="T6" fmla="*/ 2147483647 w 77"/>
              <a:gd name="T7" fmla="*/ 0 h 41"/>
              <a:gd name="T8" fmla="*/ 0 w 77"/>
              <a:gd name="T9" fmla="*/ 0 h 41"/>
              <a:gd name="T10" fmla="*/ 0 w 77"/>
              <a:gd name="T11" fmla="*/ 2147483647 h 41"/>
              <a:gd name="T12" fmla="*/ 0 w 77"/>
              <a:gd name="T13" fmla="*/ 2147483647 h 41"/>
              <a:gd name="T14" fmla="*/ 0 60000 65536"/>
              <a:gd name="T15" fmla="*/ 0 60000 65536"/>
              <a:gd name="T16" fmla="*/ 0 60000 65536"/>
              <a:gd name="T17" fmla="*/ 0 60000 65536"/>
              <a:gd name="T18" fmla="*/ 0 60000 65536"/>
              <a:gd name="T19" fmla="*/ 0 60000 65536"/>
              <a:gd name="T20" fmla="*/ 0 60000 65536"/>
              <a:gd name="T21" fmla="*/ 0 w 77"/>
              <a:gd name="T22" fmla="*/ 0 h 41"/>
              <a:gd name="T23" fmla="*/ 77 w 7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41">
                <a:moveTo>
                  <a:pt x="0" y="41"/>
                </a:moveTo>
                <a:lnTo>
                  <a:pt x="65" y="41"/>
                </a:lnTo>
                <a:lnTo>
                  <a:pt x="77" y="29"/>
                </a:lnTo>
                <a:lnTo>
                  <a:pt x="77" y="0"/>
                </a:lnTo>
                <a:lnTo>
                  <a:pt x="0" y="0"/>
                </a:lnTo>
                <a:lnTo>
                  <a:pt x="0" y="41"/>
                </a:lnTo>
                <a:close/>
              </a:path>
            </a:pathLst>
          </a:custGeom>
          <a:solidFill>
            <a:srgbClr val="FFFFFF"/>
          </a:solidFill>
          <a:ln w="9525">
            <a:noFill/>
            <a:round/>
            <a:headEnd/>
            <a:tailEnd/>
          </a:ln>
        </p:spPr>
        <p:txBody>
          <a:bodyPr/>
          <a:lstStyle/>
          <a:p>
            <a:endParaRPr lang="en-US"/>
          </a:p>
        </p:txBody>
      </p:sp>
      <p:sp>
        <p:nvSpPr>
          <p:cNvPr id="1418" name="Freeform 1497"/>
          <p:cNvSpPr>
            <a:spLocks/>
          </p:cNvSpPr>
          <p:nvPr/>
        </p:nvSpPr>
        <p:spPr bwMode="auto">
          <a:xfrm>
            <a:off x="4703763" y="2894152"/>
            <a:ext cx="122237" cy="65087"/>
          </a:xfrm>
          <a:custGeom>
            <a:avLst/>
            <a:gdLst>
              <a:gd name="T0" fmla="*/ 0 w 77"/>
              <a:gd name="T1" fmla="*/ 2147483647 h 41"/>
              <a:gd name="T2" fmla="*/ 2147483647 w 77"/>
              <a:gd name="T3" fmla="*/ 2147483647 h 41"/>
              <a:gd name="T4" fmla="*/ 2147483647 w 77"/>
              <a:gd name="T5" fmla="*/ 2147483647 h 41"/>
              <a:gd name="T6" fmla="*/ 2147483647 w 77"/>
              <a:gd name="T7" fmla="*/ 0 h 41"/>
              <a:gd name="T8" fmla="*/ 0 w 77"/>
              <a:gd name="T9" fmla="*/ 0 h 41"/>
              <a:gd name="T10" fmla="*/ 0 w 77"/>
              <a:gd name="T11" fmla="*/ 2147483647 h 41"/>
              <a:gd name="T12" fmla="*/ 0 w 77"/>
              <a:gd name="T13" fmla="*/ 2147483647 h 41"/>
              <a:gd name="T14" fmla="*/ 0 60000 65536"/>
              <a:gd name="T15" fmla="*/ 0 60000 65536"/>
              <a:gd name="T16" fmla="*/ 0 60000 65536"/>
              <a:gd name="T17" fmla="*/ 0 60000 65536"/>
              <a:gd name="T18" fmla="*/ 0 60000 65536"/>
              <a:gd name="T19" fmla="*/ 0 60000 65536"/>
              <a:gd name="T20" fmla="*/ 0 60000 65536"/>
              <a:gd name="T21" fmla="*/ 0 w 77"/>
              <a:gd name="T22" fmla="*/ 0 h 41"/>
              <a:gd name="T23" fmla="*/ 77 w 7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41">
                <a:moveTo>
                  <a:pt x="0" y="41"/>
                </a:moveTo>
                <a:lnTo>
                  <a:pt x="65" y="41"/>
                </a:lnTo>
                <a:lnTo>
                  <a:pt x="77" y="29"/>
                </a:lnTo>
                <a:lnTo>
                  <a:pt x="77" y="0"/>
                </a:lnTo>
                <a:lnTo>
                  <a:pt x="0" y="0"/>
                </a:lnTo>
                <a:lnTo>
                  <a:pt x="0" y="41"/>
                </a:lnTo>
                <a:close/>
              </a:path>
            </a:pathLst>
          </a:custGeom>
          <a:noFill/>
          <a:ln w="3175">
            <a:solidFill>
              <a:srgbClr val="000000"/>
            </a:solidFill>
            <a:round/>
            <a:headEnd/>
            <a:tailEnd/>
          </a:ln>
        </p:spPr>
        <p:txBody>
          <a:bodyPr/>
          <a:lstStyle/>
          <a:p>
            <a:endParaRPr lang="en-US"/>
          </a:p>
        </p:txBody>
      </p:sp>
      <p:sp>
        <p:nvSpPr>
          <p:cNvPr id="1419" name="Freeform 1498"/>
          <p:cNvSpPr>
            <a:spLocks/>
          </p:cNvSpPr>
          <p:nvPr/>
        </p:nvSpPr>
        <p:spPr bwMode="auto">
          <a:xfrm>
            <a:off x="5202238" y="3084652"/>
            <a:ext cx="219075" cy="109537"/>
          </a:xfrm>
          <a:custGeom>
            <a:avLst/>
            <a:gdLst>
              <a:gd name="T0" fmla="*/ 0 w 138"/>
              <a:gd name="T1" fmla="*/ 2147483647 h 69"/>
              <a:gd name="T2" fmla="*/ 2147483647 w 138"/>
              <a:gd name="T3" fmla="*/ 2147483647 h 69"/>
              <a:gd name="T4" fmla="*/ 2147483647 w 138"/>
              <a:gd name="T5" fmla="*/ 2147483647 h 69"/>
              <a:gd name="T6" fmla="*/ 2147483647 w 138"/>
              <a:gd name="T7" fmla="*/ 2147483647 h 69"/>
              <a:gd name="T8" fmla="*/ 2147483647 w 138"/>
              <a:gd name="T9" fmla="*/ 0 h 69"/>
              <a:gd name="T10" fmla="*/ 2147483647 w 138"/>
              <a:gd name="T11" fmla="*/ 0 h 69"/>
              <a:gd name="T12" fmla="*/ 2147483647 w 138"/>
              <a:gd name="T13" fmla="*/ 2147483647 h 69"/>
              <a:gd name="T14" fmla="*/ 2147483647 w 138"/>
              <a:gd name="T15" fmla="*/ 2147483647 h 69"/>
              <a:gd name="T16" fmla="*/ 2147483647 w 138"/>
              <a:gd name="T17" fmla="*/ 2147483647 h 69"/>
              <a:gd name="T18" fmla="*/ 2147483647 w 138"/>
              <a:gd name="T19" fmla="*/ 2147483647 h 69"/>
              <a:gd name="T20" fmla="*/ 2147483647 w 138"/>
              <a:gd name="T21" fmla="*/ 2147483647 h 69"/>
              <a:gd name="T22" fmla="*/ 2147483647 w 138"/>
              <a:gd name="T23" fmla="*/ 2147483647 h 69"/>
              <a:gd name="T24" fmla="*/ 2147483647 w 138"/>
              <a:gd name="T25" fmla="*/ 2147483647 h 69"/>
              <a:gd name="T26" fmla="*/ 2147483647 w 138"/>
              <a:gd name="T27" fmla="*/ 2147483647 h 69"/>
              <a:gd name="T28" fmla="*/ 2147483647 w 138"/>
              <a:gd name="T29" fmla="*/ 2147483647 h 69"/>
              <a:gd name="T30" fmla="*/ 2147483647 w 138"/>
              <a:gd name="T31" fmla="*/ 2147483647 h 69"/>
              <a:gd name="T32" fmla="*/ 2147483647 w 138"/>
              <a:gd name="T33" fmla="*/ 2147483647 h 69"/>
              <a:gd name="T34" fmla="*/ 2147483647 w 138"/>
              <a:gd name="T35" fmla="*/ 2147483647 h 69"/>
              <a:gd name="T36" fmla="*/ 2147483647 w 138"/>
              <a:gd name="T37" fmla="*/ 2147483647 h 69"/>
              <a:gd name="T38" fmla="*/ 2147483647 w 138"/>
              <a:gd name="T39" fmla="*/ 2147483647 h 69"/>
              <a:gd name="T40" fmla="*/ 0 w 138"/>
              <a:gd name="T41" fmla="*/ 2147483647 h 69"/>
              <a:gd name="T42" fmla="*/ 0 w 138"/>
              <a:gd name="T43" fmla="*/ 2147483647 h 69"/>
              <a:gd name="T44" fmla="*/ 0 w 138"/>
              <a:gd name="T45" fmla="*/ 2147483647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8"/>
              <a:gd name="T70" fmla="*/ 0 h 69"/>
              <a:gd name="T71" fmla="*/ 138 w 138"/>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8" h="69">
                <a:moveTo>
                  <a:pt x="0" y="17"/>
                </a:moveTo>
                <a:lnTo>
                  <a:pt x="1" y="10"/>
                </a:lnTo>
                <a:lnTo>
                  <a:pt x="5" y="5"/>
                </a:lnTo>
                <a:lnTo>
                  <a:pt x="10" y="1"/>
                </a:lnTo>
                <a:lnTo>
                  <a:pt x="18" y="0"/>
                </a:lnTo>
                <a:lnTo>
                  <a:pt x="121" y="0"/>
                </a:lnTo>
                <a:lnTo>
                  <a:pt x="128" y="1"/>
                </a:lnTo>
                <a:lnTo>
                  <a:pt x="134" y="5"/>
                </a:lnTo>
                <a:lnTo>
                  <a:pt x="137" y="10"/>
                </a:lnTo>
                <a:lnTo>
                  <a:pt x="138" y="17"/>
                </a:lnTo>
                <a:lnTo>
                  <a:pt x="138" y="51"/>
                </a:lnTo>
                <a:lnTo>
                  <a:pt x="137" y="58"/>
                </a:lnTo>
                <a:lnTo>
                  <a:pt x="134" y="64"/>
                </a:lnTo>
                <a:lnTo>
                  <a:pt x="128" y="67"/>
                </a:lnTo>
                <a:lnTo>
                  <a:pt x="121" y="69"/>
                </a:lnTo>
                <a:lnTo>
                  <a:pt x="18" y="69"/>
                </a:lnTo>
                <a:lnTo>
                  <a:pt x="10" y="67"/>
                </a:lnTo>
                <a:lnTo>
                  <a:pt x="5" y="64"/>
                </a:lnTo>
                <a:lnTo>
                  <a:pt x="1" y="58"/>
                </a:lnTo>
                <a:lnTo>
                  <a:pt x="0" y="51"/>
                </a:lnTo>
                <a:lnTo>
                  <a:pt x="0" y="17"/>
                </a:lnTo>
                <a:close/>
              </a:path>
            </a:pathLst>
          </a:custGeom>
          <a:solidFill>
            <a:srgbClr val="FFFFFF"/>
          </a:solidFill>
          <a:ln w="9525">
            <a:noFill/>
            <a:round/>
            <a:headEnd/>
            <a:tailEnd/>
          </a:ln>
        </p:spPr>
        <p:txBody>
          <a:bodyPr/>
          <a:lstStyle/>
          <a:p>
            <a:endParaRPr lang="en-US"/>
          </a:p>
        </p:txBody>
      </p:sp>
      <p:sp>
        <p:nvSpPr>
          <p:cNvPr id="1420" name="Freeform 1499"/>
          <p:cNvSpPr>
            <a:spLocks/>
          </p:cNvSpPr>
          <p:nvPr/>
        </p:nvSpPr>
        <p:spPr bwMode="auto">
          <a:xfrm>
            <a:off x="5202238" y="3084652"/>
            <a:ext cx="219075" cy="109537"/>
          </a:xfrm>
          <a:custGeom>
            <a:avLst/>
            <a:gdLst>
              <a:gd name="T0" fmla="*/ 0 w 138"/>
              <a:gd name="T1" fmla="*/ 2147483647 h 69"/>
              <a:gd name="T2" fmla="*/ 2147483647 w 138"/>
              <a:gd name="T3" fmla="*/ 2147483647 h 69"/>
              <a:gd name="T4" fmla="*/ 2147483647 w 138"/>
              <a:gd name="T5" fmla="*/ 2147483647 h 69"/>
              <a:gd name="T6" fmla="*/ 2147483647 w 138"/>
              <a:gd name="T7" fmla="*/ 2147483647 h 69"/>
              <a:gd name="T8" fmla="*/ 2147483647 w 138"/>
              <a:gd name="T9" fmla="*/ 0 h 69"/>
              <a:gd name="T10" fmla="*/ 2147483647 w 138"/>
              <a:gd name="T11" fmla="*/ 0 h 69"/>
              <a:gd name="T12" fmla="*/ 2147483647 w 138"/>
              <a:gd name="T13" fmla="*/ 2147483647 h 69"/>
              <a:gd name="T14" fmla="*/ 2147483647 w 138"/>
              <a:gd name="T15" fmla="*/ 2147483647 h 69"/>
              <a:gd name="T16" fmla="*/ 2147483647 w 138"/>
              <a:gd name="T17" fmla="*/ 2147483647 h 69"/>
              <a:gd name="T18" fmla="*/ 2147483647 w 138"/>
              <a:gd name="T19" fmla="*/ 2147483647 h 69"/>
              <a:gd name="T20" fmla="*/ 2147483647 w 138"/>
              <a:gd name="T21" fmla="*/ 2147483647 h 69"/>
              <a:gd name="T22" fmla="*/ 2147483647 w 138"/>
              <a:gd name="T23" fmla="*/ 2147483647 h 69"/>
              <a:gd name="T24" fmla="*/ 2147483647 w 138"/>
              <a:gd name="T25" fmla="*/ 2147483647 h 69"/>
              <a:gd name="T26" fmla="*/ 2147483647 w 138"/>
              <a:gd name="T27" fmla="*/ 2147483647 h 69"/>
              <a:gd name="T28" fmla="*/ 2147483647 w 138"/>
              <a:gd name="T29" fmla="*/ 2147483647 h 69"/>
              <a:gd name="T30" fmla="*/ 2147483647 w 138"/>
              <a:gd name="T31" fmla="*/ 2147483647 h 69"/>
              <a:gd name="T32" fmla="*/ 2147483647 w 138"/>
              <a:gd name="T33" fmla="*/ 2147483647 h 69"/>
              <a:gd name="T34" fmla="*/ 2147483647 w 138"/>
              <a:gd name="T35" fmla="*/ 2147483647 h 69"/>
              <a:gd name="T36" fmla="*/ 2147483647 w 138"/>
              <a:gd name="T37" fmla="*/ 2147483647 h 69"/>
              <a:gd name="T38" fmla="*/ 2147483647 w 138"/>
              <a:gd name="T39" fmla="*/ 2147483647 h 69"/>
              <a:gd name="T40" fmla="*/ 0 w 138"/>
              <a:gd name="T41" fmla="*/ 2147483647 h 69"/>
              <a:gd name="T42" fmla="*/ 0 w 138"/>
              <a:gd name="T43" fmla="*/ 2147483647 h 69"/>
              <a:gd name="T44" fmla="*/ 0 w 138"/>
              <a:gd name="T45" fmla="*/ 2147483647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8"/>
              <a:gd name="T70" fmla="*/ 0 h 69"/>
              <a:gd name="T71" fmla="*/ 138 w 138"/>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8" h="69">
                <a:moveTo>
                  <a:pt x="0" y="17"/>
                </a:moveTo>
                <a:lnTo>
                  <a:pt x="1" y="10"/>
                </a:lnTo>
                <a:lnTo>
                  <a:pt x="5" y="5"/>
                </a:lnTo>
                <a:lnTo>
                  <a:pt x="10" y="1"/>
                </a:lnTo>
                <a:lnTo>
                  <a:pt x="18" y="0"/>
                </a:lnTo>
                <a:lnTo>
                  <a:pt x="121" y="0"/>
                </a:lnTo>
                <a:lnTo>
                  <a:pt x="128" y="1"/>
                </a:lnTo>
                <a:lnTo>
                  <a:pt x="134" y="5"/>
                </a:lnTo>
                <a:lnTo>
                  <a:pt x="137" y="10"/>
                </a:lnTo>
                <a:lnTo>
                  <a:pt x="138" y="17"/>
                </a:lnTo>
                <a:lnTo>
                  <a:pt x="138" y="51"/>
                </a:lnTo>
                <a:lnTo>
                  <a:pt x="137" y="58"/>
                </a:lnTo>
                <a:lnTo>
                  <a:pt x="134" y="64"/>
                </a:lnTo>
                <a:lnTo>
                  <a:pt x="128" y="67"/>
                </a:lnTo>
                <a:lnTo>
                  <a:pt x="121" y="69"/>
                </a:lnTo>
                <a:lnTo>
                  <a:pt x="18" y="69"/>
                </a:lnTo>
                <a:lnTo>
                  <a:pt x="10" y="67"/>
                </a:lnTo>
                <a:lnTo>
                  <a:pt x="5" y="64"/>
                </a:lnTo>
                <a:lnTo>
                  <a:pt x="1" y="58"/>
                </a:lnTo>
                <a:lnTo>
                  <a:pt x="0" y="51"/>
                </a:lnTo>
                <a:lnTo>
                  <a:pt x="0" y="17"/>
                </a:lnTo>
              </a:path>
            </a:pathLst>
          </a:custGeom>
          <a:noFill/>
          <a:ln w="0">
            <a:solidFill>
              <a:srgbClr val="000000"/>
            </a:solidFill>
            <a:round/>
            <a:headEnd/>
            <a:tailEnd/>
          </a:ln>
        </p:spPr>
        <p:txBody>
          <a:bodyPr/>
          <a:lstStyle/>
          <a:p>
            <a:endParaRPr lang="en-US"/>
          </a:p>
        </p:txBody>
      </p:sp>
      <p:sp>
        <p:nvSpPr>
          <p:cNvPr id="1421" name="Freeform 1500"/>
          <p:cNvSpPr>
            <a:spLocks/>
          </p:cNvSpPr>
          <p:nvPr/>
        </p:nvSpPr>
        <p:spPr bwMode="auto">
          <a:xfrm>
            <a:off x="5200650" y="3243402"/>
            <a:ext cx="222250" cy="109537"/>
          </a:xfrm>
          <a:custGeom>
            <a:avLst/>
            <a:gdLst>
              <a:gd name="T0" fmla="*/ 0 w 140"/>
              <a:gd name="T1" fmla="*/ 2147483647 h 69"/>
              <a:gd name="T2" fmla="*/ 2147483647 w 140"/>
              <a:gd name="T3" fmla="*/ 2147483647 h 69"/>
              <a:gd name="T4" fmla="*/ 2147483647 w 140"/>
              <a:gd name="T5" fmla="*/ 2147483647 h 69"/>
              <a:gd name="T6" fmla="*/ 2147483647 w 140"/>
              <a:gd name="T7" fmla="*/ 2147483647 h 69"/>
              <a:gd name="T8" fmla="*/ 2147483647 w 140"/>
              <a:gd name="T9" fmla="*/ 0 h 69"/>
              <a:gd name="T10" fmla="*/ 2147483647 w 140"/>
              <a:gd name="T11" fmla="*/ 0 h 69"/>
              <a:gd name="T12" fmla="*/ 2147483647 w 140"/>
              <a:gd name="T13" fmla="*/ 2147483647 h 69"/>
              <a:gd name="T14" fmla="*/ 2147483647 w 140"/>
              <a:gd name="T15" fmla="*/ 2147483647 h 69"/>
              <a:gd name="T16" fmla="*/ 2147483647 w 140"/>
              <a:gd name="T17" fmla="*/ 2147483647 h 69"/>
              <a:gd name="T18" fmla="*/ 2147483647 w 140"/>
              <a:gd name="T19" fmla="*/ 2147483647 h 69"/>
              <a:gd name="T20" fmla="*/ 2147483647 w 140"/>
              <a:gd name="T21" fmla="*/ 2147483647 h 69"/>
              <a:gd name="T22" fmla="*/ 2147483647 w 140"/>
              <a:gd name="T23" fmla="*/ 2147483647 h 69"/>
              <a:gd name="T24" fmla="*/ 2147483647 w 140"/>
              <a:gd name="T25" fmla="*/ 2147483647 h 69"/>
              <a:gd name="T26" fmla="*/ 2147483647 w 140"/>
              <a:gd name="T27" fmla="*/ 2147483647 h 69"/>
              <a:gd name="T28" fmla="*/ 2147483647 w 140"/>
              <a:gd name="T29" fmla="*/ 2147483647 h 69"/>
              <a:gd name="T30" fmla="*/ 2147483647 w 140"/>
              <a:gd name="T31" fmla="*/ 2147483647 h 69"/>
              <a:gd name="T32" fmla="*/ 2147483647 w 140"/>
              <a:gd name="T33" fmla="*/ 2147483647 h 69"/>
              <a:gd name="T34" fmla="*/ 2147483647 w 140"/>
              <a:gd name="T35" fmla="*/ 2147483647 h 69"/>
              <a:gd name="T36" fmla="*/ 2147483647 w 140"/>
              <a:gd name="T37" fmla="*/ 2147483647 h 69"/>
              <a:gd name="T38" fmla="*/ 2147483647 w 140"/>
              <a:gd name="T39" fmla="*/ 2147483647 h 69"/>
              <a:gd name="T40" fmla="*/ 0 w 140"/>
              <a:gd name="T41" fmla="*/ 2147483647 h 69"/>
              <a:gd name="T42" fmla="*/ 0 w 140"/>
              <a:gd name="T43" fmla="*/ 2147483647 h 69"/>
              <a:gd name="T44" fmla="*/ 0 w 140"/>
              <a:gd name="T45" fmla="*/ 2147483647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0"/>
              <a:gd name="T70" fmla="*/ 0 h 69"/>
              <a:gd name="T71" fmla="*/ 140 w 140"/>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0" h="69">
                <a:moveTo>
                  <a:pt x="0" y="18"/>
                </a:moveTo>
                <a:lnTo>
                  <a:pt x="1" y="11"/>
                </a:lnTo>
                <a:lnTo>
                  <a:pt x="6" y="5"/>
                </a:lnTo>
                <a:lnTo>
                  <a:pt x="10" y="2"/>
                </a:lnTo>
                <a:lnTo>
                  <a:pt x="18" y="0"/>
                </a:lnTo>
                <a:lnTo>
                  <a:pt x="123" y="0"/>
                </a:lnTo>
                <a:lnTo>
                  <a:pt x="130" y="2"/>
                </a:lnTo>
                <a:lnTo>
                  <a:pt x="135" y="5"/>
                </a:lnTo>
                <a:lnTo>
                  <a:pt x="139" y="11"/>
                </a:lnTo>
                <a:lnTo>
                  <a:pt x="140" y="18"/>
                </a:lnTo>
                <a:lnTo>
                  <a:pt x="140" y="52"/>
                </a:lnTo>
                <a:lnTo>
                  <a:pt x="139" y="59"/>
                </a:lnTo>
                <a:lnTo>
                  <a:pt x="135" y="65"/>
                </a:lnTo>
                <a:lnTo>
                  <a:pt x="130" y="69"/>
                </a:lnTo>
                <a:lnTo>
                  <a:pt x="123" y="69"/>
                </a:lnTo>
                <a:lnTo>
                  <a:pt x="18" y="69"/>
                </a:lnTo>
                <a:lnTo>
                  <a:pt x="10" y="69"/>
                </a:lnTo>
                <a:lnTo>
                  <a:pt x="6" y="65"/>
                </a:lnTo>
                <a:lnTo>
                  <a:pt x="1" y="59"/>
                </a:lnTo>
                <a:lnTo>
                  <a:pt x="0" y="52"/>
                </a:lnTo>
                <a:lnTo>
                  <a:pt x="0" y="18"/>
                </a:lnTo>
                <a:close/>
              </a:path>
            </a:pathLst>
          </a:custGeom>
          <a:solidFill>
            <a:srgbClr val="FFFFFF"/>
          </a:solidFill>
          <a:ln w="9525">
            <a:noFill/>
            <a:round/>
            <a:headEnd/>
            <a:tailEnd/>
          </a:ln>
        </p:spPr>
        <p:txBody>
          <a:bodyPr/>
          <a:lstStyle/>
          <a:p>
            <a:endParaRPr lang="en-US"/>
          </a:p>
        </p:txBody>
      </p:sp>
      <p:sp>
        <p:nvSpPr>
          <p:cNvPr id="1422" name="Freeform 1501"/>
          <p:cNvSpPr>
            <a:spLocks/>
          </p:cNvSpPr>
          <p:nvPr/>
        </p:nvSpPr>
        <p:spPr bwMode="auto">
          <a:xfrm>
            <a:off x="5200650" y="3243402"/>
            <a:ext cx="222250" cy="109537"/>
          </a:xfrm>
          <a:custGeom>
            <a:avLst/>
            <a:gdLst>
              <a:gd name="T0" fmla="*/ 0 w 140"/>
              <a:gd name="T1" fmla="*/ 2147483647 h 69"/>
              <a:gd name="T2" fmla="*/ 2147483647 w 140"/>
              <a:gd name="T3" fmla="*/ 2147483647 h 69"/>
              <a:gd name="T4" fmla="*/ 2147483647 w 140"/>
              <a:gd name="T5" fmla="*/ 2147483647 h 69"/>
              <a:gd name="T6" fmla="*/ 2147483647 w 140"/>
              <a:gd name="T7" fmla="*/ 2147483647 h 69"/>
              <a:gd name="T8" fmla="*/ 2147483647 w 140"/>
              <a:gd name="T9" fmla="*/ 0 h 69"/>
              <a:gd name="T10" fmla="*/ 2147483647 w 140"/>
              <a:gd name="T11" fmla="*/ 0 h 69"/>
              <a:gd name="T12" fmla="*/ 2147483647 w 140"/>
              <a:gd name="T13" fmla="*/ 2147483647 h 69"/>
              <a:gd name="T14" fmla="*/ 2147483647 w 140"/>
              <a:gd name="T15" fmla="*/ 2147483647 h 69"/>
              <a:gd name="T16" fmla="*/ 2147483647 w 140"/>
              <a:gd name="T17" fmla="*/ 2147483647 h 69"/>
              <a:gd name="T18" fmla="*/ 2147483647 w 140"/>
              <a:gd name="T19" fmla="*/ 2147483647 h 69"/>
              <a:gd name="T20" fmla="*/ 2147483647 w 140"/>
              <a:gd name="T21" fmla="*/ 2147483647 h 69"/>
              <a:gd name="T22" fmla="*/ 2147483647 w 140"/>
              <a:gd name="T23" fmla="*/ 2147483647 h 69"/>
              <a:gd name="T24" fmla="*/ 2147483647 w 140"/>
              <a:gd name="T25" fmla="*/ 2147483647 h 69"/>
              <a:gd name="T26" fmla="*/ 2147483647 w 140"/>
              <a:gd name="T27" fmla="*/ 2147483647 h 69"/>
              <a:gd name="T28" fmla="*/ 2147483647 w 140"/>
              <a:gd name="T29" fmla="*/ 2147483647 h 69"/>
              <a:gd name="T30" fmla="*/ 2147483647 w 140"/>
              <a:gd name="T31" fmla="*/ 2147483647 h 69"/>
              <a:gd name="T32" fmla="*/ 2147483647 w 140"/>
              <a:gd name="T33" fmla="*/ 2147483647 h 69"/>
              <a:gd name="T34" fmla="*/ 2147483647 w 140"/>
              <a:gd name="T35" fmla="*/ 2147483647 h 69"/>
              <a:gd name="T36" fmla="*/ 2147483647 w 140"/>
              <a:gd name="T37" fmla="*/ 2147483647 h 69"/>
              <a:gd name="T38" fmla="*/ 2147483647 w 140"/>
              <a:gd name="T39" fmla="*/ 2147483647 h 69"/>
              <a:gd name="T40" fmla="*/ 0 w 140"/>
              <a:gd name="T41" fmla="*/ 2147483647 h 69"/>
              <a:gd name="T42" fmla="*/ 0 w 140"/>
              <a:gd name="T43" fmla="*/ 2147483647 h 69"/>
              <a:gd name="T44" fmla="*/ 0 w 140"/>
              <a:gd name="T45" fmla="*/ 2147483647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0"/>
              <a:gd name="T70" fmla="*/ 0 h 69"/>
              <a:gd name="T71" fmla="*/ 140 w 140"/>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0" h="69">
                <a:moveTo>
                  <a:pt x="0" y="18"/>
                </a:moveTo>
                <a:lnTo>
                  <a:pt x="1" y="11"/>
                </a:lnTo>
                <a:lnTo>
                  <a:pt x="6" y="5"/>
                </a:lnTo>
                <a:lnTo>
                  <a:pt x="10" y="2"/>
                </a:lnTo>
                <a:lnTo>
                  <a:pt x="18" y="0"/>
                </a:lnTo>
                <a:lnTo>
                  <a:pt x="123" y="0"/>
                </a:lnTo>
                <a:lnTo>
                  <a:pt x="130" y="2"/>
                </a:lnTo>
                <a:lnTo>
                  <a:pt x="135" y="5"/>
                </a:lnTo>
                <a:lnTo>
                  <a:pt x="139" y="11"/>
                </a:lnTo>
                <a:lnTo>
                  <a:pt x="140" y="18"/>
                </a:lnTo>
                <a:lnTo>
                  <a:pt x="140" y="52"/>
                </a:lnTo>
                <a:lnTo>
                  <a:pt x="139" y="59"/>
                </a:lnTo>
                <a:lnTo>
                  <a:pt x="135" y="65"/>
                </a:lnTo>
                <a:lnTo>
                  <a:pt x="130" y="69"/>
                </a:lnTo>
                <a:lnTo>
                  <a:pt x="123" y="69"/>
                </a:lnTo>
                <a:lnTo>
                  <a:pt x="18" y="69"/>
                </a:lnTo>
                <a:lnTo>
                  <a:pt x="10" y="69"/>
                </a:lnTo>
                <a:lnTo>
                  <a:pt x="6" y="65"/>
                </a:lnTo>
                <a:lnTo>
                  <a:pt x="1" y="59"/>
                </a:lnTo>
                <a:lnTo>
                  <a:pt x="0" y="52"/>
                </a:lnTo>
                <a:lnTo>
                  <a:pt x="0" y="18"/>
                </a:lnTo>
              </a:path>
            </a:pathLst>
          </a:custGeom>
          <a:noFill/>
          <a:ln w="0">
            <a:solidFill>
              <a:srgbClr val="000000"/>
            </a:solidFill>
            <a:round/>
            <a:headEnd/>
            <a:tailEnd/>
          </a:ln>
        </p:spPr>
        <p:txBody>
          <a:bodyPr/>
          <a:lstStyle/>
          <a:p>
            <a:endParaRPr lang="en-US"/>
          </a:p>
        </p:txBody>
      </p:sp>
      <p:sp>
        <p:nvSpPr>
          <p:cNvPr id="1423" name="Freeform 1502"/>
          <p:cNvSpPr>
            <a:spLocks/>
          </p:cNvSpPr>
          <p:nvPr/>
        </p:nvSpPr>
        <p:spPr bwMode="auto">
          <a:xfrm>
            <a:off x="4821238" y="3243402"/>
            <a:ext cx="223837" cy="109537"/>
          </a:xfrm>
          <a:custGeom>
            <a:avLst/>
            <a:gdLst>
              <a:gd name="T0" fmla="*/ 0 w 141"/>
              <a:gd name="T1" fmla="*/ 2147483647 h 69"/>
              <a:gd name="T2" fmla="*/ 2147483647 w 141"/>
              <a:gd name="T3" fmla="*/ 2147483647 h 69"/>
              <a:gd name="T4" fmla="*/ 2147483647 w 141"/>
              <a:gd name="T5" fmla="*/ 2147483647 h 69"/>
              <a:gd name="T6" fmla="*/ 2147483647 w 141"/>
              <a:gd name="T7" fmla="*/ 2147483647 h 69"/>
              <a:gd name="T8" fmla="*/ 2147483647 w 141"/>
              <a:gd name="T9" fmla="*/ 0 h 69"/>
              <a:gd name="T10" fmla="*/ 2147483647 w 141"/>
              <a:gd name="T11" fmla="*/ 0 h 69"/>
              <a:gd name="T12" fmla="*/ 2147483647 w 141"/>
              <a:gd name="T13" fmla="*/ 2147483647 h 69"/>
              <a:gd name="T14" fmla="*/ 2147483647 w 141"/>
              <a:gd name="T15" fmla="*/ 2147483647 h 69"/>
              <a:gd name="T16" fmla="*/ 2147483647 w 141"/>
              <a:gd name="T17" fmla="*/ 2147483647 h 69"/>
              <a:gd name="T18" fmla="*/ 2147483647 w 141"/>
              <a:gd name="T19" fmla="*/ 2147483647 h 69"/>
              <a:gd name="T20" fmla="*/ 2147483647 w 141"/>
              <a:gd name="T21" fmla="*/ 2147483647 h 69"/>
              <a:gd name="T22" fmla="*/ 2147483647 w 141"/>
              <a:gd name="T23" fmla="*/ 2147483647 h 69"/>
              <a:gd name="T24" fmla="*/ 2147483647 w 141"/>
              <a:gd name="T25" fmla="*/ 2147483647 h 69"/>
              <a:gd name="T26" fmla="*/ 2147483647 w 141"/>
              <a:gd name="T27" fmla="*/ 2147483647 h 69"/>
              <a:gd name="T28" fmla="*/ 2147483647 w 141"/>
              <a:gd name="T29" fmla="*/ 2147483647 h 69"/>
              <a:gd name="T30" fmla="*/ 2147483647 w 141"/>
              <a:gd name="T31" fmla="*/ 2147483647 h 69"/>
              <a:gd name="T32" fmla="*/ 2147483647 w 141"/>
              <a:gd name="T33" fmla="*/ 2147483647 h 69"/>
              <a:gd name="T34" fmla="*/ 2147483647 w 141"/>
              <a:gd name="T35" fmla="*/ 2147483647 h 69"/>
              <a:gd name="T36" fmla="*/ 2147483647 w 141"/>
              <a:gd name="T37" fmla="*/ 2147483647 h 69"/>
              <a:gd name="T38" fmla="*/ 2147483647 w 141"/>
              <a:gd name="T39" fmla="*/ 2147483647 h 69"/>
              <a:gd name="T40" fmla="*/ 2147483647 w 141"/>
              <a:gd name="T41" fmla="*/ 2147483647 h 69"/>
              <a:gd name="T42" fmla="*/ 0 w 141"/>
              <a:gd name="T43" fmla="*/ 2147483647 h 69"/>
              <a:gd name="T44" fmla="*/ 0 w 141"/>
              <a:gd name="T45" fmla="*/ 2147483647 h 69"/>
              <a:gd name="T46" fmla="*/ 0 w 141"/>
              <a:gd name="T47" fmla="*/ 2147483647 h 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1"/>
              <a:gd name="T73" fmla="*/ 0 h 69"/>
              <a:gd name="T74" fmla="*/ 141 w 141"/>
              <a:gd name="T75" fmla="*/ 69 h 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1" h="69">
                <a:moveTo>
                  <a:pt x="0" y="18"/>
                </a:moveTo>
                <a:lnTo>
                  <a:pt x="2" y="11"/>
                </a:lnTo>
                <a:lnTo>
                  <a:pt x="6" y="5"/>
                </a:lnTo>
                <a:lnTo>
                  <a:pt x="11" y="2"/>
                </a:lnTo>
                <a:lnTo>
                  <a:pt x="18" y="0"/>
                </a:lnTo>
                <a:lnTo>
                  <a:pt x="124" y="0"/>
                </a:lnTo>
                <a:lnTo>
                  <a:pt x="130" y="2"/>
                </a:lnTo>
                <a:lnTo>
                  <a:pt x="136" y="5"/>
                </a:lnTo>
                <a:lnTo>
                  <a:pt x="139" y="11"/>
                </a:lnTo>
                <a:lnTo>
                  <a:pt x="141" y="18"/>
                </a:lnTo>
                <a:lnTo>
                  <a:pt x="141" y="52"/>
                </a:lnTo>
                <a:lnTo>
                  <a:pt x="139" y="59"/>
                </a:lnTo>
                <a:lnTo>
                  <a:pt x="136" y="65"/>
                </a:lnTo>
                <a:lnTo>
                  <a:pt x="130" y="69"/>
                </a:lnTo>
                <a:lnTo>
                  <a:pt x="124" y="69"/>
                </a:lnTo>
                <a:lnTo>
                  <a:pt x="18" y="69"/>
                </a:lnTo>
                <a:lnTo>
                  <a:pt x="11" y="69"/>
                </a:lnTo>
                <a:lnTo>
                  <a:pt x="6" y="65"/>
                </a:lnTo>
                <a:lnTo>
                  <a:pt x="2" y="59"/>
                </a:lnTo>
                <a:lnTo>
                  <a:pt x="0" y="52"/>
                </a:lnTo>
                <a:lnTo>
                  <a:pt x="0" y="18"/>
                </a:lnTo>
                <a:close/>
              </a:path>
            </a:pathLst>
          </a:custGeom>
          <a:solidFill>
            <a:srgbClr val="FFFFFF"/>
          </a:solidFill>
          <a:ln w="9525">
            <a:noFill/>
            <a:round/>
            <a:headEnd/>
            <a:tailEnd/>
          </a:ln>
        </p:spPr>
        <p:txBody>
          <a:bodyPr/>
          <a:lstStyle/>
          <a:p>
            <a:endParaRPr lang="en-US"/>
          </a:p>
        </p:txBody>
      </p:sp>
      <p:sp>
        <p:nvSpPr>
          <p:cNvPr id="1424" name="Freeform 1503"/>
          <p:cNvSpPr>
            <a:spLocks/>
          </p:cNvSpPr>
          <p:nvPr/>
        </p:nvSpPr>
        <p:spPr bwMode="auto">
          <a:xfrm>
            <a:off x="4821238" y="3243402"/>
            <a:ext cx="223837" cy="109537"/>
          </a:xfrm>
          <a:custGeom>
            <a:avLst/>
            <a:gdLst>
              <a:gd name="T0" fmla="*/ 0 w 141"/>
              <a:gd name="T1" fmla="*/ 2147483647 h 69"/>
              <a:gd name="T2" fmla="*/ 2147483647 w 141"/>
              <a:gd name="T3" fmla="*/ 2147483647 h 69"/>
              <a:gd name="T4" fmla="*/ 2147483647 w 141"/>
              <a:gd name="T5" fmla="*/ 2147483647 h 69"/>
              <a:gd name="T6" fmla="*/ 2147483647 w 141"/>
              <a:gd name="T7" fmla="*/ 2147483647 h 69"/>
              <a:gd name="T8" fmla="*/ 2147483647 w 141"/>
              <a:gd name="T9" fmla="*/ 0 h 69"/>
              <a:gd name="T10" fmla="*/ 2147483647 w 141"/>
              <a:gd name="T11" fmla="*/ 0 h 69"/>
              <a:gd name="T12" fmla="*/ 2147483647 w 141"/>
              <a:gd name="T13" fmla="*/ 2147483647 h 69"/>
              <a:gd name="T14" fmla="*/ 2147483647 w 141"/>
              <a:gd name="T15" fmla="*/ 2147483647 h 69"/>
              <a:gd name="T16" fmla="*/ 2147483647 w 141"/>
              <a:gd name="T17" fmla="*/ 2147483647 h 69"/>
              <a:gd name="T18" fmla="*/ 2147483647 w 141"/>
              <a:gd name="T19" fmla="*/ 2147483647 h 69"/>
              <a:gd name="T20" fmla="*/ 2147483647 w 141"/>
              <a:gd name="T21" fmla="*/ 2147483647 h 69"/>
              <a:gd name="T22" fmla="*/ 2147483647 w 141"/>
              <a:gd name="T23" fmla="*/ 2147483647 h 69"/>
              <a:gd name="T24" fmla="*/ 2147483647 w 141"/>
              <a:gd name="T25" fmla="*/ 2147483647 h 69"/>
              <a:gd name="T26" fmla="*/ 2147483647 w 141"/>
              <a:gd name="T27" fmla="*/ 2147483647 h 69"/>
              <a:gd name="T28" fmla="*/ 2147483647 w 141"/>
              <a:gd name="T29" fmla="*/ 2147483647 h 69"/>
              <a:gd name="T30" fmla="*/ 2147483647 w 141"/>
              <a:gd name="T31" fmla="*/ 2147483647 h 69"/>
              <a:gd name="T32" fmla="*/ 2147483647 w 141"/>
              <a:gd name="T33" fmla="*/ 2147483647 h 69"/>
              <a:gd name="T34" fmla="*/ 2147483647 w 141"/>
              <a:gd name="T35" fmla="*/ 2147483647 h 69"/>
              <a:gd name="T36" fmla="*/ 2147483647 w 141"/>
              <a:gd name="T37" fmla="*/ 2147483647 h 69"/>
              <a:gd name="T38" fmla="*/ 2147483647 w 141"/>
              <a:gd name="T39" fmla="*/ 2147483647 h 69"/>
              <a:gd name="T40" fmla="*/ 2147483647 w 141"/>
              <a:gd name="T41" fmla="*/ 2147483647 h 69"/>
              <a:gd name="T42" fmla="*/ 0 w 141"/>
              <a:gd name="T43" fmla="*/ 2147483647 h 69"/>
              <a:gd name="T44" fmla="*/ 0 w 141"/>
              <a:gd name="T45" fmla="*/ 2147483647 h 69"/>
              <a:gd name="T46" fmla="*/ 0 w 141"/>
              <a:gd name="T47" fmla="*/ 2147483647 h 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1"/>
              <a:gd name="T73" fmla="*/ 0 h 69"/>
              <a:gd name="T74" fmla="*/ 141 w 141"/>
              <a:gd name="T75" fmla="*/ 69 h 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1" h="69">
                <a:moveTo>
                  <a:pt x="0" y="18"/>
                </a:moveTo>
                <a:lnTo>
                  <a:pt x="2" y="11"/>
                </a:lnTo>
                <a:lnTo>
                  <a:pt x="6" y="5"/>
                </a:lnTo>
                <a:lnTo>
                  <a:pt x="11" y="2"/>
                </a:lnTo>
                <a:lnTo>
                  <a:pt x="18" y="0"/>
                </a:lnTo>
                <a:lnTo>
                  <a:pt x="124" y="0"/>
                </a:lnTo>
                <a:lnTo>
                  <a:pt x="130" y="2"/>
                </a:lnTo>
                <a:lnTo>
                  <a:pt x="136" y="5"/>
                </a:lnTo>
                <a:lnTo>
                  <a:pt x="139" y="11"/>
                </a:lnTo>
                <a:lnTo>
                  <a:pt x="141" y="18"/>
                </a:lnTo>
                <a:lnTo>
                  <a:pt x="141" y="52"/>
                </a:lnTo>
                <a:lnTo>
                  <a:pt x="139" y="59"/>
                </a:lnTo>
                <a:lnTo>
                  <a:pt x="136" y="65"/>
                </a:lnTo>
                <a:lnTo>
                  <a:pt x="130" y="69"/>
                </a:lnTo>
                <a:lnTo>
                  <a:pt x="124" y="69"/>
                </a:lnTo>
                <a:lnTo>
                  <a:pt x="18" y="69"/>
                </a:lnTo>
                <a:lnTo>
                  <a:pt x="11" y="69"/>
                </a:lnTo>
                <a:lnTo>
                  <a:pt x="6" y="65"/>
                </a:lnTo>
                <a:lnTo>
                  <a:pt x="2" y="59"/>
                </a:lnTo>
                <a:lnTo>
                  <a:pt x="0" y="52"/>
                </a:lnTo>
                <a:lnTo>
                  <a:pt x="0" y="18"/>
                </a:lnTo>
              </a:path>
            </a:pathLst>
          </a:custGeom>
          <a:noFill/>
          <a:ln w="0">
            <a:solidFill>
              <a:srgbClr val="000000"/>
            </a:solidFill>
            <a:round/>
            <a:headEnd/>
            <a:tailEnd/>
          </a:ln>
        </p:spPr>
        <p:txBody>
          <a:bodyPr/>
          <a:lstStyle/>
          <a:p>
            <a:endParaRPr lang="en-US"/>
          </a:p>
        </p:txBody>
      </p:sp>
      <p:sp>
        <p:nvSpPr>
          <p:cNvPr id="1425" name="Freeform 1504"/>
          <p:cNvSpPr>
            <a:spLocks/>
          </p:cNvSpPr>
          <p:nvPr/>
        </p:nvSpPr>
        <p:spPr bwMode="auto">
          <a:xfrm>
            <a:off x="4821238" y="3084652"/>
            <a:ext cx="220662" cy="109537"/>
          </a:xfrm>
          <a:custGeom>
            <a:avLst/>
            <a:gdLst>
              <a:gd name="T0" fmla="*/ 0 w 139"/>
              <a:gd name="T1" fmla="*/ 2147483647 h 69"/>
              <a:gd name="T2" fmla="*/ 2147483647 w 139"/>
              <a:gd name="T3" fmla="*/ 2147483647 h 69"/>
              <a:gd name="T4" fmla="*/ 2147483647 w 139"/>
              <a:gd name="T5" fmla="*/ 2147483647 h 69"/>
              <a:gd name="T6" fmla="*/ 2147483647 w 139"/>
              <a:gd name="T7" fmla="*/ 2147483647 h 69"/>
              <a:gd name="T8" fmla="*/ 2147483647 w 139"/>
              <a:gd name="T9" fmla="*/ 0 h 69"/>
              <a:gd name="T10" fmla="*/ 2147483647 w 139"/>
              <a:gd name="T11" fmla="*/ 0 h 69"/>
              <a:gd name="T12" fmla="*/ 2147483647 w 139"/>
              <a:gd name="T13" fmla="*/ 2147483647 h 69"/>
              <a:gd name="T14" fmla="*/ 2147483647 w 139"/>
              <a:gd name="T15" fmla="*/ 2147483647 h 69"/>
              <a:gd name="T16" fmla="*/ 2147483647 w 139"/>
              <a:gd name="T17" fmla="*/ 2147483647 h 69"/>
              <a:gd name="T18" fmla="*/ 2147483647 w 139"/>
              <a:gd name="T19" fmla="*/ 2147483647 h 69"/>
              <a:gd name="T20" fmla="*/ 2147483647 w 139"/>
              <a:gd name="T21" fmla="*/ 2147483647 h 69"/>
              <a:gd name="T22" fmla="*/ 2147483647 w 139"/>
              <a:gd name="T23" fmla="*/ 2147483647 h 69"/>
              <a:gd name="T24" fmla="*/ 2147483647 w 139"/>
              <a:gd name="T25" fmla="*/ 2147483647 h 69"/>
              <a:gd name="T26" fmla="*/ 2147483647 w 139"/>
              <a:gd name="T27" fmla="*/ 2147483647 h 69"/>
              <a:gd name="T28" fmla="*/ 2147483647 w 139"/>
              <a:gd name="T29" fmla="*/ 2147483647 h 69"/>
              <a:gd name="T30" fmla="*/ 2147483647 w 139"/>
              <a:gd name="T31" fmla="*/ 2147483647 h 69"/>
              <a:gd name="T32" fmla="*/ 2147483647 w 139"/>
              <a:gd name="T33" fmla="*/ 2147483647 h 69"/>
              <a:gd name="T34" fmla="*/ 2147483647 w 139"/>
              <a:gd name="T35" fmla="*/ 2147483647 h 69"/>
              <a:gd name="T36" fmla="*/ 2147483647 w 139"/>
              <a:gd name="T37" fmla="*/ 2147483647 h 69"/>
              <a:gd name="T38" fmla="*/ 2147483647 w 139"/>
              <a:gd name="T39" fmla="*/ 2147483647 h 69"/>
              <a:gd name="T40" fmla="*/ 0 w 139"/>
              <a:gd name="T41" fmla="*/ 2147483647 h 69"/>
              <a:gd name="T42" fmla="*/ 0 w 139"/>
              <a:gd name="T43" fmla="*/ 2147483647 h 69"/>
              <a:gd name="T44" fmla="*/ 0 w 139"/>
              <a:gd name="T45" fmla="*/ 2147483647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9"/>
              <a:gd name="T70" fmla="*/ 0 h 69"/>
              <a:gd name="T71" fmla="*/ 139 w 139"/>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9" h="69">
                <a:moveTo>
                  <a:pt x="0" y="17"/>
                </a:moveTo>
                <a:lnTo>
                  <a:pt x="2" y="10"/>
                </a:lnTo>
                <a:lnTo>
                  <a:pt x="5" y="5"/>
                </a:lnTo>
                <a:lnTo>
                  <a:pt x="11" y="1"/>
                </a:lnTo>
                <a:lnTo>
                  <a:pt x="17" y="0"/>
                </a:lnTo>
                <a:lnTo>
                  <a:pt x="122" y="0"/>
                </a:lnTo>
                <a:lnTo>
                  <a:pt x="128" y="1"/>
                </a:lnTo>
                <a:lnTo>
                  <a:pt x="134" y="5"/>
                </a:lnTo>
                <a:lnTo>
                  <a:pt x="137" y="10"/>
                </a:lnTo>
                <a:lnTo>
                  <a:pt x="139" y="17"/>
                </a:lnTo>
                <a:lnTo>
                  <a:pt x="139" y="51"/>
                </a:lnTo>
                <a:lnTo>
                  <a:pt x="137" y="58"/>
                </a:lnTo>
                <a:lnTo>
                  <a:pt x="134" y="64"/>
                </a:lnTo>
                <a:lnTo>
                  <a:pt x="128" y="67"/>
                </a:lnTo>
                <a:lnTo>
                  <a:pt x="122" y="69"/>
                </a:lnTo>
                <a:lnTo>
                  <a:pt x="17" y="69"/>
                </a:lnTo>
                <a:lnTo>
                  <a:pt x="11" y="67"/>
                </a:lnTo>
                <a:lnTo>
                  <a:pt x="5" y="64"/>
                </a:lnTo>
                <a:lnTo>
                  <a:pt x="2" y="58"/>
                </a:lnTo>
                <a:lnTo>
                  <a:pt x="0" y="51"/>
                </a:lnTo>
                <a:lnTo>
                  <a:pt x="0" y="17"/>
                </a:lnTo>
                <a:close/>
              </a:path>
            </a:pathLst>
          </a:custGeom>
          <a:solidFill>
            <a:srgbClr val="FFFFFF"/>
          </a:solidFill>
          <a:ln w="9525">
            <a:noFill/>
            <a:round/>
            <a:headEnd/>
            <a:tailEnd/>
          </a:ln>
        </p:spPr>
        <p:txBody>
          <a:bodyPr/>
          <a:lstStyle/>
          <a:p>
            <a:endParaRPr lang="en-US"/>
          </a:p>
        </p:txBody>
      </p:sp>
      <p:sp>
        <p:nvSpPr>
          <p:cNvPr id="1426" name="Freeform 1505"/>
          <p:cNvSpPr>
            <a:spLocks/>
          </p:cNvSpPr>
          <p:nvPr/>
        </p:nvSpPr>
        <p:spPr bwMode="auto">
          <a:xfrm>
            <a:off x="4821238" y="3084652"/>
            <a:ext cx="220662" cy="109537"/>
          </a:xfrm>
          <a:custGeom>
            <a:avLst/>
            <a:gdLst>
              <a:gd name="T0" fmla="*/ 0 w 139"/>
              <a:gd name="T1" fmla="*/ 2147483647 h 69"/>
              <a:gd name="T2" fmla="*/ 2147483647 w 139"/>
              <a:gd name="T3" fmla="*/ 2147483647 h 69"/>
              <a:gd name="T4" fmla="*/ 2147483647 w 139"/>
              <a:gd name="T5" fmla="*/ 2147483647 h 69"/>
              <a:gd name="T6" fmla="*/ 2147483647 w 139"/>
              <a:gd name="T7" fmla="*/ 2147483647 h 69"/>
              <a:gd name="T8" fmla="*/ 2147483647 w 139"/>
              <a:gd name="T9" fmla="*/ 0 h 69"/>
              <a:gd name="T10" fmla="*/ 2147483647 w 139"/>
              <a:gd name="T11" fmla="*/ 0 h 69"/>
              <a:gd name="T12" fmla="*/ 2147483647 w 139"/>
              <a:gd name="T13" fmla="*/ 2147483647 h 69"/>
              <a:gd name="T14" fmla="*/ 2147483647 w 139"/>
              <a:gd name="T15" fmla="*/ 2147483647 h 69"/>
              <a:gd name="T16" fmla="*/ 2147483647 w 139"/>
              <a:gd name="T17" fmla="*/ 2147483647 h 69"/>
              <a:gd name="T18" fmla="*/ 2147483647 w 139"/>
              <a:gd name="T19" fmla="*/ 2147483647 h 69"/>
              <a:gd name="T20" fmla="*/ 2147483647 w 139"/>
              <a:gd name="T21" fmla="*/ 2147483647 h 69"/>
              <a:gd name="T22" fmla="*/ 2147483647 w 139"/>
              <a:gd name="T23" fmla="*/ 2147483647 h 69"/>
              <a:gd name="T24" fmla="*/ 2147483647 w 139"/>
              <a:gd name="T25" fmla="*/ 2147483647 h 69"/>
              <a:gd name="T26" fmla="*/ 2147483647 w 139"/>
              <a:gd name="T27" fmla="*/ 2147483647 h 69"/>
              <a:gd name="T28" fmla="*/ 2147483647 w 139"/>
              <a:gd name="T29" fmla="*/ 2147483647 h 69"/>
              <a:gd name="T30" fmla="*/ 2147483647 w 139"/>
              <a:gd name="T31" fmla="*/ 2147483647 h 69"/>
              <a:gd name="T32" fmla="*/ 2147483647 w 139"/>
              <a:gd name="T33" fmla="*/ 2147483647 h 69"/>
              <a:gd name="T34" fmla="*/ 2147483647 w 139"/>
              <a:gd name="T35" fmla="*/ 2147483647 h 69"/>
              <a:gd name="T36" fmla="*/ 2147483647 w 139"/>
              <a:gd name="T37" fmla="*/ 2147483647 h 69"/>
              <a:gd name="T38" fmla="*/ 2147483647 w 139"/>
              <a:gd name="T39" fmla="*/ 2147483647 h 69"/>
              <a:gd name="T40" fmla="*/ 0 w 139"/>
              <a:gd name="T41" fmla="*/ 2147483647 h 69"/>
              <a:gd name="T42" fmla="*/ 0 w 139"/>
              <a:gd name="T43" fmla="*/ 2147483647 h 69"/>
              <a:gd name="T44" fmla="*/ 0 w 139"/>
              <a:gd name="T45" fmla="*/ 2147483647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9"/>
              <a:gd name="T70" fmla="*/ 0 h 69"/>
              <a:gd name="T71" fmla="*/ 139 w 139"/>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9" h="69">
                <a:moveTo>
                  <a:pt x="0" y="17"/>
                </a:moveTo>
                <a:lnTo>
                  <a:pt x="2" y="10"/>
                </a:lnTo>
                <a:lnTo>
                  <a:pt x="5" y="5"/>
                </a:lnTo>
                <a:lnTo>
                  <a:pt x="11" y="1"/>
                </a:lnTo>
                <a:lnTo>
                  <a:pt x="17" y="0"/>
                </a:lnTo>
                <a:lnTo>
                  <a:pt x="122" y="0"/>
                </a:lnTo>
                <a:lnTo>
                  <a:pt x="128" y="1"/>
                </a:lnTo>
                <a:lnTo>
                  <a:pt x="134" y="5"/>
                </a:lnTo>
                <a:lnTo>
                  <a:pt x="137" y="10"/>
                </a:lnTo>
                <a:lnTo>
                  <a:pt x="139" y="17"/>
                </a:lnTo>
                <a:lnTo>
                  <a:pt x="139" y="51"/>
                </a:lnTo>
                <a:lnTo>
                  <a:pt x="137" y="58"/>
                </a:lnTo>
                <a:lnTo>
                  <a:pt x="134" y="64"/>
                </a:lnTo>
                <a:lnTo>
                  <a:pt x="128" y="67"/>
                </a:lnTo>
                <a:lnTo>
                  <a:pt x="122" y="69"/>
                </a:lnTo>
                <a:lnTo>
                  <a:pt x="17" y="69"/>
                </a:lnTo>
                <a:lnTo>
                  <a:pt x="11" y="67"/>
                </a:lnTo>
                <a:lnTo>
                  <a:pt x="5" y="64"/>
                </a:lnTo>
                <a:lnTo>
                  <a:pt x="2" y="58"/>
                </a:lnTo>
                <a:lnTo>
                  <a:pt x="0" y="51"/>
                </a:lnTo>
                <a:lnTo>
                  <a:pt x="0" y="17"/>
                </a:lnTo>
              </a:path>
            </a:pathLst>
          </a:custGeom>
          <a:noFill/>
          <a:ln w="0">
            <a:solidFill>
              <a:srgbClr val="000000"/>
            </a:solidFill>
            <a:round/>
            <a:headEnd/>
            <a:tailEnd/>
          </a:ln>
        </p:spPr>
        <p:txBody>
          <a:bodyPr/>
          <a:lstStyle/>
          <a:p>
            <a:endParaRPr lang="en-US"/>
          </a:p>
        </p:txBody>
      </p:sp>
      <p:sp>
        <p:nvSpPr>
          <p:cNvPr id="1427" name="Freeform 1506"/>
          <p:cNvSpPr>
            <a:spLocks/>
          </p:cNvSpPr>
          <p:nvPr/>
        </p:nvSpPr>
        <p:spPr bwMode="auto">
          <a:xfrm>
            <a:off x="4884738" y="3084652"/>
            <a:ext cx="14287" cy="14287"/>
          </a:xfrm>
          <a:custGeom>
            <a:avLst/>
            <a:gdLst>
              <a:gd name="T0" fmla="*/ 0 w 9"/>
              <a:gd name="T1" fmla="*/ 0 h 9"/>
              <a:gd name="T2" fmla="*/ 0 w 9"/>
              <a:gd name="T3" fmla="*/ 2147483647 h 9"/>
              <a:gd name="T4" fmla="*/ 2147483647 w 9"/>
              <a:gd name="T5" fmla="*/ 2147483647 h 9"/>
              <a:gd name="T6" fmla="*/ 2147483647 w 9"/>
              <a:gd name="T7" fmla="*/ 0 h 9"/>
              <a:gd name="T8" fmla="*/ 0 w 9"/>
              <a:gd name="T9" fmla="*/ 0 h 9"/>
              <a:gd name="T10" fmla="*/ 0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0" y="0"/>
                </a:moveTo>
                <a:lnTo>
                  <a:pt x="0" y="9"/>
                </a:lnTo>
                <a:lnTo>
                  <a:pt x="9" y="9"/>
                </a:lnTo>
                <a:lnTo>
                  <a:pt x="9" y="0"/>
                </a:lnTo>
                <a:lnTo>
                  <a:pt x="0" y="0"/>
                </a:lnTo>
                <a:close/>
              </a:path>
            </a:pathLst>
          </a:custGeom>
          <a:solidFill>
            <a:srgbClr val="FFFFFF"/>
          </a:solidFill>
          <a:ln w="9525">
            <a:noFill/>
            <a:round/>
            <a:headEnd/>
            <a:tailEnd/>
          </a:ln>
        </p:spPr>
        <p:txBody>
          <a:bodyPr/>
          <a:lstStyle/>
          <a:p>
            <a:endParaRPr lang="en-US"/>
          </a:p>
        </p:txBody>
      </p:sp>
      <p:sp>
        <p:nvSpPr>
          <p:cNvPr id="1428" name="Freeform 1507"/>
          <p:cNvSpPr>
            <a:spLocks/>
          </p:cNvSpPr>
          <p:nvPr/>
        </p:nvSpPr>
        <p:spPr bwMode="auto">
          <a:xfrm>
            <a:off x="4884738" y="3084652"/>
            <a:ext cx="14287" cy="14287"/>
          </a:xfrm>
          <a:custGeom>
            <a:avLst/>
            <a:gdLst>
              <a:gd name="T0" fmla="*/ 2147483647 w 9"/>
              <a:gd name="T1" fmla="*/ 0 h 9"/>
              <a:gd name="T2" fmla="*/ 0 w 9"/>
              <a:gd name="T3" fmla="*/ 0 h 9"/>
              <a:gd name="T4" fmla="*/ 0 w 9"/>
              <a:gd name="T5" fmla="*/ 2147483647 h 9"/>
              <a:gd name="T6" fmla="*/ 2147483647 w 9"/>
              <a:gd name="T7" fmla="*/ 2147483647 h 9"/>
              <a:gd name="T8" fmla="*/ 2147483647 w 9"/>
              <a:gd name="T9" fmla="*/ 0 h 9"/>
              <a:gd name="T10" fmla="*/ 2147483647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9" y="0"/>
                </a:moveTo>
                <a:lnTo>
                  <a:pt x="0" y="0"/>
                </a:lnTo>
                <a:lnTo>
                  <a:pt x="0" y="9"/>
                </a:lnTo>
                <a:lnTo>
                  <a:pt x="9" y="9"/>
                </a:lnTo>
                <a:lnTo>
                  <a:pt x="9" y="0"/>
                </a:lnTo>
                <a:close/>
              </a:path>
            </a:pathLst>
          </a:custGeom>
          <a:noFill/>
          <a:ln w="0">
            <a:solidFill>
              <a:srgbClr val="000000"/>
            </a:solidFill>
            <a:round/>
            <a:headEnd/>
            <a:tailEnd/>
          </a:ln>
        </p:spPr>
        <p:txBody>
          <a:bodyPr/>
          <a:lstStyle/>
          <a:p>
            <a:endParaRPr lang="en-US"/>
          </a:p>
        </p:txBody>
      </p:sp>
      <p:sp>
        <p:nvSpPr>
          <p:cNvPr id="1429" name="Freeform 1508"/>
          <p:cNvSpPr>
            <a:spLocks/>
          </p:cNvSpPr>
          <p:nvPr/>
        </p:nvSpPr>
        <p:spPr bwMode="auto">
          <a:xfrm>
            <a:off x="5003800" y="3084652"/>
            <a:ext cx="15875" cy="14287"/>
          </a:xfrm>
          <a:custGeom>
            <a:avLst/>
            <a:gdLst>
              <a:gd name="T0" fmla="*/ 0 w 10"/>
              <a:gd name="T1" fmla="*/ 0 h 9"/>
              <a:gd name="T2" fmla="*/ 0 w 10"/>
              <a:gd name="T3" fmla="*/ 2147483647 h 9"/>
              <a:gd name="T4" fmla="*/ 2147483647 w 10"/>
              <a:gd name="T5" fmla="*/ 2147483647 h 9"/>
              <a:gd name="T6" fmla="*/ 2147483647 w 10"/>
              <a:gd name="T7" fmla="*/ 0 h 9"/>
              <a:gd name="T8" fmla="*/ 0 w 10"/>
              <a:gd name="T9" fmla="*/ 0 h 9"/>
              <a:gd name="T10" fmla="*/ 0 w 10"/>
              <a:gd name="T11" fmla="*/ 0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0" y="0"/>
                </a:moveTo>
                <a:lnTo>
                  <a:pt x="0" y="9"/>
                </a:lnTo>
                <a:lnTo>
                  <a:pt x="10" y="9"/>
                </a:lnTo>
                <a:lnTo>
                  <a:pt x="10" y="0"/>
                </a:lnTo>
                <a:lnTo>
                  <a:pt x="0" y="0"/>
                </a:lnTo>
                <a:close/>
              </a:path>
            </a:pathLst>
          </a:custGeom>
          <a:solidFill>
            <a:srgbClr val="FFFFFF"/>
          </a:solidFill>
          <a:ln w="9525">
            <a:noFill/>
            <a:round/>
            <a:headEnd/>
            <a:tailEnd/>
          </a:ln>
        </p:spPr>
        <p:txBody>
          <a:bodyPr/>
          <a:lstStyle/>
          <a:p>
            <a:endParaRPr lang="en-US"/>
          </a:p>
        </p:txBody>
      </p:sp>
      <p:sp>
        <p:nvSpPr>
          <p:cNvPr id="1430" name="Freeform 1509"/>
          <p:cNvSpPr>
            <a:spLocks/>
          </p:cNvSpPr>
          <p:nvPr/>
        </p:nvSpPr>
        <p:spPr bwMode="auto">
          <a:xfrm>
            <a:off x="5003800" y="3084652"/>
            <a:ext cx="15875" cy="14287"/>
          </a:xfrm>
          <a:custGeom>
            <a:avLst/>
            <a:gdLst>
              <a:gd name="T0" fmla="*/ 2147483647 w 10"/>
              <a:gd name="T1" fmla="*/ 0 h 9"/>
              <a:gd name="T2" fmla="*/ 0 w 10"/>
              <a:gd name="T3" fmla="*/ 0 h 9"/>
              <a:gd name="T4" fmla="*/ 0 w 10"/>
              <a:gd name="T5" fmla="*/ 2147483647 h 9"/>
              <a:gd name="T6" fmla="*/ 2147483647 w 10"/>
              <a:gd name="T7" fmla="*/ 2147483647 h 9"/>
              <a:gd name="T8" fmla="*/ 2147483647 w 10"/>
              <a:gd name="T9" fmla="*/ 0 h 9"/>
              <a:gd name="T10" fmla="*/ 2147483647 w 10"/>
              <a:gd name="T11" fmla="*/ 0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10" y="0"/>
                </a:moveTo>
                <a:lnTo>
                  <a:pt x="0" y="0"/>
                </a:lnTo>
                <a:lnTo>
                  <a:pt x="0" y="9"/>
                </a:lnTo>
                <a:lnTo>
                  <a:pt x="10" y="9"/>
                </a:lnTo>
                <a:lnTo>
                  <a:pt x="10" y="0"/>
                </a:lnTo>
                <a:close/>
              </a:path>
            </a:pathLst>
          </a:custGeom>
          <a:noFill/>
          <a:ln w="0">
            <a:solidFill>
              <a:srgbClr val="000000"/>
            </a:solidFill>
            <a:round/>
            <a:headEnd/>
            <a:tailEnd/>
          </a:ln>
        </p:spPr>
        <p:txBody>
          <a:bodyPr/>
          <a:lstStyle/>
          <a:p>
            <a:endParaRPr lang="en-US"/>
          </a:p>
        </p:txBody>
      </p:sp>
      <p:sp>
        <p:nvSpPr>
          <p:cNvPr id="1431" name="Freeform 1510"/>
          <p:cNvSpPr>
            <a:spLocks/>
          </p:cNvSpPr>
          <p:nvPr/>
        </p:nvSpPr>
        <p:spPr bwMode="auto">
          <a:xfrm>
            <a:off x="4924425" y="3084652"/>
            <a:ext cx="14288" cy="14287"/>
          </a:xfrm>
          <a:custGeom>
            <a:avLst/>
            <a:gdLst>
              <a:gd name="T0" fmla="*/ 0 w 9"/>
              <a:gd name="T1" fmla="*/ 0 h 9"/>
              <a:gd name="T2" fmla="*/ 0 w 9"/>
              <a:gd name="T3" fmla="*/ 2147483647 h 9"/>
              <a:gd name="T4" fmla="*/ 2147483647 w 9"/>
              <a:gd name="T5" fmla="*/ 2147483647 h 9"/>
              <a:gd name="T6" fmla="*/ 2147483647 w 9"/>
              <a:gd name="T7" fmla="*/ 0 h 9"/>
              <a:gd name="T8" fmla="*/ 0 w 9"/>
              <a:gd name="T9" fmla="*/ 0 h 9"/>
              <a:gd name="T10" fmla="*/ 0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0" y="0"/>
                </a:moveTo>
                <a:lnTo>
                  <a:pt x="0" y="9"/>
                </a:lnTo>
                <a:lnTo>
                  <a:pt x="9" y="9"/>
                </a:lnTo>
                <a:lnTo>
                  <a:pt x="9" y="0"/>
                </a:lnTo>
                <a:lnTo>
                  <a:pt x="0" y="0"/>
                </a:lnTo>
                <a:close/>
              </a:path>
            </a:pathLst>
          </a:custGeom>
          <a:solidFill>
            <a:srgbClr val="FFFFFF"/>
          </a:solidFill>
          <a:ln w="9525">
            <a:noFill/>
            <a:round/>
            <a:headEnd/>
            <a:tailEnd/>
          </a:ln>
        </p:spPr>
        <p:txBody>
          <a:bodyPr/>
          <a:lstStyle/>
          <a:p>
            <a:endParaRPr lang="en-US"/>
          </a:p>
        </p:txBody>
      </p:sp>
      <p:sp>
        <p:nvSpPr>
          <p:cNvPr id="1432" name="Freeform 1511"/>
          <p:cNvSpPr>
            <a:spLocks/>
          </p:cNvSpPr>
          <p:nvPr/>
        </p:nvSpPr>
        <p:spPr bwMode="auto">
          <a:xfrm>
            <a:off x="4924425" y="3084652"/>
            <a:ext cx="14288" cy="14287"/>
          </a:xfrm>
          <a:custGeom>
            <a:avLst/>
            <a:gdLst>
              <a:gd name="T0" fmla="*/ 2147483647 w 9"/>
              <a:gd name="T1" fmla="*/ 0 h 9"/>
              <a:gd name="T2" fmla="*/ 0 w 9"/>
              <a:gd name="T3" fmla="*/ 0 h 9"/>
              <a:gd name="T4" fmla="*/ 0 w 9"/>
              <a:gd name="T5" fmla="*/ 2147483647 h 9"/>
              <a:gd name="T6" fmla="*/ 2147483647 w 9"/>
              <a:gd name="T7" fmla="*/ 2147483647 h 9"/>
              <a:gd name="T8" fmla="*/ 2147483647 w 9"/>
              <a:gd name="T9" fmla="*/ 0 h 9"/>
              <a:gd name="T10" fmla="*/ 2147483647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9" y="0"/>
                </a:moveTo>
                <a:lnTo>
                  <a:pt x="0" y="0"/>
                </a:lnTo>
                <a:lnTo>
                  <a:pt x="0" y="9"/>
                </a:lnTo>
                <a:lnTo>
                  <a:pt x="9" y="9"/>
                </a:lnTo>
                <a:lnTo>
                  <a:pt x="9" y="0"/>
                </a:lnTo>
                <a:close/>
              </a:path>
            </a:pathLst>
          </a:custGeom>
          <a:noFill/>
          <a:ln w="0">
            <a:solidFill>
              <a:srgbClr val="000000"/>
            </a:solidFill>
            <a:round/>
            <a:headEnd/>
            <a:tailEnd/>
          </a:ln>
        </p:spPr>
        <p:txBody>
          <a:bodyPr/>
          <a:lstStyle/>
          <a:p>
            <a:endParaRPr lang="en-US"/>
          </a:p>
        </p:txBody>
      </p:sp>
      <p:sp>
        <p:nvSpPr>
          <p:cNvPr id="1433" name="Freeform 1512"/>
          <p:cNvSpPr>
            <a:spLocks/>
          </p:cNvSpPr>
          <p:nvPr/>
        </p:nvSpPr>
        <p:spPr bwMode="auto">
          <a:xfrm>
            <a:off x="5026025" y="3132277"/>
            <a:ext cx="15875" cy="14287"/>
          </a:xfrm>
          <a:custGeom>
            <a:avLst/>
            <a:gdLst>
              <a:gd name="T0" fmla="*/ 0 w 10"/>
              <a:gd name="T1" fmla="*/ 0 h 9"/>
              <a:gd name="T2" fmla="*/ 0 w 10"/>
              <a:gd name="T3" fmla="*/ 2147483647 h 9"/>
              <a:gd name="T4" fmla="*/ 2147483647 w 10"/>
              <a:gd name="T5" fmla="*/ 2147483647 h 9"/>
              <a:gd name="T6" fmla="*/ 2147483647 w 10"/>
              <a:gd name="T7" fmla="*/ 0 h 9"/>
              <a:gd name="T8" fmla="*/ 0 w 10"/>
              <a:gd name="T9" fmla="*/ 0 h 9"/>
              <a:gd name="T10" fmla="*/ 0 w 10"/>
              <a:gd name="T11" fmla="*/ 0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0" y="0"/>
                </a:moveTo>
                <a:lnTo>
                  <a:pt x="0" y="9"/>
                </a:lnTo>
                <a:lnTo>
                  <a:pt x="10" y="9"/>
                </a:lnTo>
                <a:lnTo>
                  <a:pt x="10" y="0"/>
                </a:lnTo>
                <a:lnTo>
                  <a:pt x="0" y="0"/>
                </a:lnTo>
                <a:close/>
              </a:path>
            </a:pathLst>
          </a:custGeom>
          <a:solidFill>
            <a:srgbClr val="FFFFFF"/>
          </a:solidFill>
          <a:ln w="9525">
            <a:noFill/>
            <a:round/>
            <a:headEnd/>
            <a:tailEnd/>
          </a:ln>
        </p:spPr>
        <p:txBody>
          <a:bodyPr/>
          <a:lstStyle/>
          <a:p>
            <a:endParaRPr lang="en-US"/>
          </a:p>
        </p:txBody>
      </p:sp>
      <p:sp>
        <p:nvSpPr>
          <p:cNvPr id="1434" name="Freeform 1513"/>
          <p:cNvSpPr>
            <a:spLocks/>
          </p:cNvSpPr>
          <p:nvPr/>
        </p:nvSpPr>
        <p:spPr bwMode="auto">
          <a:xfrm>
            <a:off x="5026025" y="3132277"/>
            <a:ext cx="15875" cy="14287"/>
          </a:xfrm>
          <a:custGeom>
            <a:avLst/>
            <a:gdLst>
              <a:gd name="T0" fmla="*/ 2147483647 w 10"/>
              <a:gd name="T1" fmla="*/ 2147483647 h 9"/>
              <a:gd name="T2" fmla="*/ 2147483647 w 10"/>
              <a:gd name="T3" fmla="*/ 0 h 9"/>
              <a:gd name="T4" fmla="*/ 0 w 10"/>
              <a:gd name="T5" fmla="*/ 0 h 9"/>
              <a:gd name="T6" fmla="*/ 0 w 10"/>
              <a:gd name="T7" fmla="*/ 2147483647 h 9"/>
              <a:gd name="T8" fmla="*/ 2147483647 w 10"/>
              <a:gd name="T9" fmla="*/ 2147483647 h 9"/>
              <a:gd name="T10" fmla="*/ 2147483647 w 10"/>
              <a:gd name="T11" fmla="*/ 2147483647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10" y="9"/>
                </a:moveTo>
                <a:lnTo>
                  <a:pt x="10" y="0"/>
                </a:lnTo>
                <a:lnTo>
                  <a:pt x="0" y="0"/>
                </a:lnTo>
                <a:lnTo>
                  <a:pt x="0" y="9"/>
                </a:lnTo>
                <a:lnTo>
                  <a:pt x="10" y="9"/>
                </a:lnTo>
                <a:close/>
              </a:path>
            </a:pathLst>
          </a:custGeom>
          <a:noFill/>
          <a:ln w="0">
            <a:solidFill>
              <a:srgbClr val="000000"/>
            </a:solidFill>
            <a:round/>
            <a:headEnd/>
            <a:tailEnd/>
          </a:ln>
        </p:spPr>
        <p:txBody>
          <a:bodyPr/>
          <a:lstStyle/>
          <a:p>
            <a:endParaRPr lang="en-US"/>
          </a:p>
        </p:txBody>
      </p:sp>
      <p:sp>
        <p:nvSpPr>
          <p:cNvPr id="1435" name="Freeform 1514"/>
          <p:cNvSpPr>
            <a:spLocks/>
          </p:cNvSpPr>
          <p:nvPr/>
        </p:nvSpPr>
        <p:spPr bwMode="auto">
          <a:xfrm>
            <a:off x="5202238" y="3130689"/>
            <a:ext cx="14287" cy="15875"/>
          </a:xfrm>
          <a:custGeom>
            <a:avLst/>
            <a:gdLst>
              <a:gd name="T0" fmla="*/ 0 w 9"/>
              <a:gd name="T1" fmla="*/ 0 h 10"/>
              <a:gd name="T2" fmla="*/ 0 w 9"/>
              <a:gd name="T3" fmla="*/ 2147483647 h 10"/>
              <a:gd name="T4" fmla="*/ 2147483647 w 9"/>
              <a:gd name="T5" fmla="*/ 2147483647 h 10"/>
              <a:gd name="T6" fmla="*/ 2147483647 w 9"/>
              <a:gd name="T7" fmla="*/ 0 h 10"/>
              <a:gd name="T8" fmla="*/ 0 w 9"/>
              <a:gd name="T9" fmla="*/ 0 h 10"/>
              <a:gd name="T10" fmla="*/ 0 w 9"/>
              <a:gd name="T11" fmla="*/ 0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0" y="0"/>
                </a:moveTo>
                <a:lnTo>
                  <a:pt x="0" y="10"/>
                </a:lnTo>
                <a:lnTo>
                  <a:pt x="9" y="10"/>
                </a:lnTo>
                <a:lnTo>
                  <a:pt x="9" y="0"/>
                </a:lnTo>
                <a:lnTo>
                  <a:pt x="0" y="0"/>
                </a:lnTo>
                <a:close/>
              </a:path>
            </a:pathLst>
          </a:custGeom>
          <a:solidFill>
            <a:srgbClr val="FFFFFF"/>
          </a:solidFill>
          <a:ln w="9525">
            <a:noFill/>
            <a:round/>
            <a:headEnd/>
            <a:tailEnd/>
          </a:ln>
        </p:spPr>
        <p:txBody>
          <a:bodyPr/>
          <a:lstStyle/>
          <a:p>
            <a:endParaRPr lang="en-US"/>
          </a:p>
        </p:txBody>
      </p:sp>
      <p:sp>
        <p:nvSpPr>
          <p:cNvPr id="1436" name="Freeform 1515"/>
          <p:cNvSpPr>
            <a:spLocks/>
          </p:cNvSpPr>
          <p:nvPr/>
        </p:nvSpPr>
        <p:spPr bwMode="auto">
          <a:xfrm>
            <a:off x="5202238" y="3130689"/>
            <a:ext cx="14287" cy="15875"/>
          </a:xfrm>
          <a:custGeom>
            <a:avLst/>
            <a:gdLst>
              <a:gd name="T0" fmla="*/ 0 w 9"/>
              <a:gd name="T1" fmla="*/ 0 h 10"/>
              <a:gd name="T2" fmla="*/ 0 w 9"/>
              <a:gd name="T3" fmla="*/ 2147483647 h 10"/>
              <a:gd name="T4" fmla="*/ 2147483647 w 9"/>
              <a:gd name="T5" fmla="*/ 2147483647 h 10"/>
              <a:gd name="T6" fmla="*/ 2147483647 w 9"/>
              <a:gd name="T7" fmla="*/ 0 h 10"/>
              <a:gd name="T8" fmla="*/ 0 w 9"/>
              <a:gd name="T9" fmla="*/ 0 h 10"/>
              <a:gd name="T10" fmla="*/ 0 w 9"/>
              <a:gd name="T11" fmla="*/ 0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0" y="0"/>
                </a:moveTo>
                <a:lnTo>
                  <a:pt x="0" y="10"/>
                </a:lnTo>
                <a:lnTo>
                  <a:pt x="9" y="10"/>
                </a:lnTo>
                <a:lnTo>
                  <a:pt x="9" y="0"/>
                </a:lnTo>
                <a:lnTo>
                  <a:pt x="0" y="0"/>
                </a:lnTo>
                <a:close/>
              </a:path>
            </a:pathLst>
          </a:custGeom>
          <a:noFill/>
          <a:ln w="0">
            <a:solidFill>
              <a:srgbClr val="000000"/>
            </a:solidFill>
            <a:round/>
            <a:headEnd/>
            <a:tailEnd/>
          </a:ln>
        </p:spPr>
        <p:txBody>
          <a:bodyPr/>
          <a:lstStyle/>
          <a:p>
            <a:endParaRPr lang="en-US"/>
          </a:p>
        </p:txBody>
      </p:sp>
      <p:sp>
        <p:nvSpPr>
          <p:cNvPr id="1437" name="Line 1516"/>
          <p:cNvSpPr>
            <a:spLocks noChangeShapeType="1"/>
          </p:cNvSpPr>
          <p:nvPr/>
        </p:nvSpPr>
        <p:spPr bwMode="auto">
          <a:xfrm>
            <a:off x="5041900" y="3138627"/>
            <a:ext cx="160338" cy="0"/>
          </a:xfrm>
          <a:prstGeom prst="line">
            <a:avLst/>
          </a:prstGeom>
          <a:noFill/>
          <a:ln w="0">
            <a:solidFill>
              <a:srgbClr val="000000"/>
            </a:solidFill>
            <a:round/>
            <a:headEnd/>
            <a:tailEnd/>
          </a:ln>
        </p:spPr>
        <p:txBody>
          <a:bodyPr/>
          <a:lstStyle/>
          <a:p>
            <a:endParaRPr lang="en-US"/>
          </a:p>
        </p:txBody>
      </p:sp>
      <p:sp>
        <p:nvSpPr>
          <p:cNvPr id="1438" name="Freeform 1517"/>
          <p:cNvSpPr>
            <a:spLocks/>
          </p:cNvSpPr>
          <p:nvPr/>
        </p:nvSpPr>
        <p:spPr bwMode="auto">
          <a:xfrm>
            <a:off x="5305425" y="3084652"/>
            <a:ext cx="14288" cy="14287"/>
          </a:xfrm>
          <a:custGeom>
            <a:avLst/>
            <a:gdLst>
              <a:gd name="T0" fmla="*/ 0 w 9"/>
              <a:gd name="T1" fmla="*/ 0 h 9"/>
              <a:gd name="T2" fmla="*/ 0 w 9"/>
              <a:gd name="T3" fmla="*/ 2147483647 h 9"/>
              <a:gd name="T4" fmla="*/ 2147483647 w 9"/>
              <a:gd name="T5" fmla="*/ 2147483647 h 9"/>
              <a:gd name="T6" fmla="*/ 2147483647 w 9"/>
              <a:gd name="T7" fmla="*/ 0 h 9"/>
              <a:gd name="T8" fmla="*/ 0 w 9"/>
              <a:gd name="T9" fmla="*/ 0 h 9"/>
              <a:gd name="T10" fmla="*/ 0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0" y="0"/>
                </a:moveTo>
                <a:lnTo>
                  <a:pt x="0" y="9"/>
                </a:lnTo>
                <a:lnTo>
                  <a:pt x="9" y="9"/>
                </a:lnTo>
                <a:lnTo>
                  <a:pt x="9" y="0"/>
                </a:lnTo>
                <a:lnTo>
                  <a:pt x="0" y="0"/>
                </a:lnTo>
                <a:close/>
              </a:path>
            </a:pathLst>
          </a:custGeom>
          <a:solidFill>
            <a:srgbClr val="FFFFFF"/>
          </a:solidFill>
          <a:ln w="9525">
            <a:noFill/>
            <a:round/>
            <a:headEnd/>
            <a:tailEnd/>
          </a:ln>
        </p:spPr>
        <p:txBody>
          <a:bodyPr/>
          <a:lstStyle/>
          <a:p>
            <a:endParaRPr lang="en-US"/>
          </a:p>
        </p:txBody>
      </p:sp>
      <p:sp>
        <p:nvSpPr>
          <p:cNvPr id="1439" name="Freeform 1518"/>
          <p:cNvSpPr>
            <a:spLocks/>
          </p:cNvSpPr>
          <p:nvPr/>
        </p:nvSpPr>
        <p:spPr bwMode="auto">
          <a:xfrm>
            <a:off x="5305425" y="3084652"/>
            <a:ext cx="14288" cy="14287"/>
          </a:xfrm>
          <a:custGeom>
            <a:avLst/>
            <a:gdLst>
              <a:gd name="T0" fmla="*/ 2147483647 w 9"/>
              <a:gd name="T1" fmla="*/ 0 h 9"/>
              <a:gd name="T2" fmla="*/ 0 w 9"/>
              <a:gd name="T3" fmla="*/ 0 h 9"/>
              <a:gd name="T4" fmla="*/ 0 w 9"/>
              <a:gd name="T5" fmla="*/ 2147483647 h 9"/>
              <a:gd name="T6" fmla="*/ 2147483647 w 9"/>
              <a:gd name="T7" fmla="*/ 2147483647 h 9"/>
              <a:gd name="T8" fmla="*/ 2147483647 w 9"/>
              <a:gd name="T9" fmla="*/ 0 h 9"/>
              <a:gd name="T10" fmla="*/ 2147483647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9" y="0"/>
                </a:moveTo>
                <a:lnTo>
                  <a:pt x="0" y="0"/>
                </a:lnTo>
                <a:lnTo>
                  <a:pt x="0" y="9"/>
                </a:lnTo>
                <a:lnTo>
                  <a:pt x="9" y="9"/>
                </a:lnTo>
                <a:lnTo>
                  <a:pt x="9" y="0"/>
                </a:lnTo>
                <a:close/>
              </a:path>
            </a:pathLst>
          </a:custGeom>
          <a:noFill/>
          <a:ln w="0">
            <a:solidFill>
              <a:srgbClr val="000000"/>
            </a:solidFill>
            <a:round/>
            <a:headEnd/>
            <a:tailEnd/>
          </a:ln>
        </p:spPr>
        <p:txBody>
          <a:bodyPr/>
          <a:lstStyle/>
          <a:p>
            <a:endParaRPr lang="en-US"/>
          </a:p>
        </p:txBody>
      </p:sp>
      <p:sp>
        <p:nvSpPr>
          <p:cNvPr id="1440" name="Line 1519"/>
          <p:cNvSpPr>
            <a:spLocks noChangeShapeType="1"/>
          </p:cNvSpPr>
          <p:nvPr/>
        </p:nvSpPr>
        <p:spPr bwMode="auto">
          <a:xfrm>
            <a:off x="5311775" y="3013214"/>
            <a:ext cx="0" cy="71438"/>
          </a:xfrm>
          <a:prstGeom prst="line">
            <a:avLst/>
          </a:prstGeom>
          <a:noFill/>
          <a:ln w="0">
            <a:solidFill>
              <a:srgbClr val="000000"/>
            </a:solidFill>
            <a:round/>
            <a:headEnd/>
            <a:tailEnd/>
          </a:ln>
        </p:spPr>
        <p:txBody>
          <a:bodyPr/>
          <a:lstStyle/>
          <a:p>
            <a:endParaRPr lang="en-US"/>
          </a:p>
        </p:txBody>
      </p:sp>
      <p:sp>
        <p:nvSpPr>
          <p:cNvPr id="1441" name="Freeform 1520"/>
          <p:cNvSpPr>
            <a:spLocks/>
          </p:cNvSpPr>
          <p:nvPr/>
        </p:nvSpPr>
        <p:spPr bwMode="auto">
          <a:xfrm>
            <a:off x="5305425" y="3178314"/>
            <a:ext cx="14288" cy="15875"/>
          </a:xfrm>
          <a:custGeom>
            <a:avLst/>
            <a:gdLst>
              <a:gd name="T0" fmla="*/ 0 w 9"/>
              <a:gd name="T1" fmla="*/ 0 h 10"/>
              <a:gd name="T2" fmla="*/ 0 w 9"/>
              <a:gd name="T3" fmla="*/ 2147483647 h 10"/>
              <a:gd name="T4" fmla="*/ 2147483647 w 9"/>
              <a:gd name="T5" fmla="*/ 2147483647 h 10"/>
              <a:gd name="T6" fmla="*/ 2147483647 w 9"/>
              <a:gd name="T7" fmla="*/ 0 h 10"/>
              <a:gd name="T8" fmla="*/ 0 w 9"/>
              <a:gd name="T9" fmla="*/ 0 h 10"/>
              <a:gd name="T10" fmla="*/ 0 w 9"/>
              <a:gd name="T11" fmla="*/ 0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0" y="0"/>
                </a:moveTo>
                <a:lnTo>
                  <a:pt x="0" y="10"/>
                </a:lnTo>
                <a:lnTo>
                  <a:pt x="9" y="10"/>
                </a:lnTo>
                <a:lnTo>
                  <a:pt x="9" y="0"/>
                </a:lnTo>
                <a:lnTo>
                  <a:pt x="0" y="0"/>
                </a:lnTo>
                <a:close/>
              </a:path>
            </a:pathLst>
          </a:custGeom>
          <a:solidFill>
            <a:srgbClr val="FFFFFF"/>
          </a:solidFill>
          <a:ln w="9525">
            <a:noFill/>
            <a:round/>
            <a:headEnd/>
            <a:tailEnd/>
          </a:ln>
        </p:spPr>
        <p:txBody>
          <a:bodyPr/>
          <a:lstStyle/>
          <a:p>
            <a:endParaRPr lang="en-US"/>
          </a:p>
        </p:txBody>
      </p:sp>
      <p:sp>
        <p:nvSpPr>
          <p:cNvPr id="1442" name="Freeform 1521"/>
          <p:cNvSpPr>
            <a:spLocks/>
          </p:cNvSpPr>
          <p:nvPr/>
        </p:nvSpPr>
        <p:spPr bwMode="auto">
          <a:xfrm>
            <a:off x="5305425" y="3178314"/>
            <a:ext cx="14288" cy="15875"/>
          </a:xfrm>
          <a:custGeom>
            <a:avLst/>
            <a:gdLst>
              <a:gd name="T0" fmla="*/ 0 w 9"/>
              <a:gd name="T1" fmla="*/ 2147483647 h 10"/>
              <a:gd name="T2" fmla="*/ 2147483647 w 9"/>
              <a:gd name="T3" fmla="*/ 2147483647 h 10"/>
              <a:gd name="T4" fmla="*/ 2147483647 w 9"/>
              <a:gd name="T5" fmla="*/ 0 h 10"/>
              <a:gd name="T6" fmla="*/ 0 w 9"/>
              <a:gd name="T7" fmla="*/ 0 h 10"/>
              <a:gd name="T8" fmla="*/ 0 w 9"/>
              <a:gd name="T9" fmla="*/ 2147483647 h 10"/>
              <a:gd name="T10" fmla="*/ 0 w 9"/>
              <a:gd name="T11" fmla="*/ 2147483647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0" y="10"/>
                </a:moveTo>
                <a:lnTo>
                  <a:pt x="9" y="10"/>
                </a:lnTo>
                <a:lnTo>
                  <a:pt x="9" y="0"/>
                </a:lnTo>
                <a:lnTo>
                  <a:pt x="0" y="0"/>
                </a:lnTo>
                <a:lnTo>
                  <a:pt x="0" y="10"/>
                </a:lnTo>
                <a:close/>
              </a:path>
            </a:pathLst>
          </a:custGeom>
          <a:noFill/>
          <a:ln w="0">
            <a:solidFill>
              <a:srgbClr val="000000"/>
            </a:solidFill>
            <a:round/>
            <a:headEnd/>
            <a:tailEnd/>
          </a:ln>
        </p:spPr>
        <p:txBody>
          <a:bodyPr/>
          <a:lstStyle/>
          <a:p>
            <a:endParaRPr lang="en-US"/>
          </a:p>
        </p:txBody>
      </p:sp>
      <p:sp>
        <p:nvSpPr>
          <p:cNvPr id="1443" name="Freeform 1522"/>
          <p:cNvSpPr>
            <a:spLocks/>
          </p:cNvSpPr>
          <p:nvPr/>
        </p:nvSpPr>
        <p:spPr bwMode="auto">
          <a:xfrm>
            <a:off x="5305425" y="3243402"/>
            <a:ext cx="14288" cy="15875"/>
          </a:xfrm>
          <a:custGeom>
            <a:avLst/>
            <a:gdLst>
              <a:gd name="T0" fmla="*/ 0 w 9"/>
              <a:gd name="T1" fmla="*/ 0 h 10"/>
              <a:gd name="T2" fmla="*/ 0 w 9"/>
              <a:gd name="T3" fmla="*/ 2147483647 h 10"/>
              <a:gd name="T4" fmla="*/ 2147483647 w 9"/>
              <a:gd name="T5" fmla="*/ 2147483647 h 10"/>
              <a:gd name="T6" fmla="*/ 2147483647 w 9"/>
              <a:gd name="T7" fmla="*/ 0 h 10"/>
              <a:gd name="T8" fmla="*/ 0 w 9"/>
              <a:gd name="T9" fmla="*/ 0 h 10"/>
              <a:gd name="T10" fmla="*/ 0 w 9"/>
              <a:gd name="T11" fmla="*/ 0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0" y="0"/>
                </a:moveTo>
                <a:lnTo>
                  <a:pt x="0" y="10"/>
                </a:lnTo>
                <a:lnTo>
                  <a:pt x="9" y="10"/>
                </a:lnTo>
                <a:lnTo>
                  <a:pt x="9" y="0"/>
                </a:lnTo>
                <a:lnTo>
                  <a:pt x="0" y="0"/>
                </a:lnTo>
                <a:close/>
              </a:path>
            </a:pathLst>
          </a:custGeom>
          <a:solidFill>
            <a:srgbClr val="FFFFFF"/>
          </a:solidFill>
          <a:ln w="9525">
            <a:noFill/>
            <a:round/>
            <a:headEnd/>
            <a:tailEnd/>
          </a:ln>
        </p:spPr>
        <p:txBody>
          <a:bodyPr/>
          <a:lstStyle/>
          <a:p>
            <a:endParaRPr lang="en-US"/>
          </a:p>
        </p:txBody>
      </p:sp>
      <p:sp>
        <p:nvSpPr>
          <p:cNvPr id="1444" name="Freeform 1523"/>
          <p:cNvSpPr>
            <a:spLocks/>
          </p:cNvSpPr>
          <p:nvPr/>
        </p:nvSpPr>
        <p:spPr bwMode="auto">
          <a:xfrm>
            <a:off x="5305425" y="3243402"/>
            <a:ext cx="14288" cy="15875"/>
          </a:xfrm>
          <a:custGeom>
            <a:avLst/>
            <a:gdLst>
              <a:gd name="T0" fmla="*/ 2147483647 w 9"/>
              <a:gd name="T1" fmla="*/ 0 h 10"/>
              <a:gd name="T2" fmla="*/ 0 w 9"/>
              <a:gd name="T3" fmla="*/ 0 h 10"/>
              <a:gd name="T4" fmla="*/ 0 w 9"/>
              <a:gd name="T5" fmla="*/ 2147483647 h 10"/>
              <a:gd name="T6" fmla="*/ 2147483647 w 9"/>
              <a:gd name="T7" fmla="*/ 2147483647 h 10"/>
              <a:gd name="T8" fmla="*/ 2147483647 w 9"/>
              <a:gd name="T9" fmla="*/ 0 h 10"/>
              <a:gd name="T10" fmla="*/ 2147483647 w 9"/>
              <a:gd name="T11" fmla="*/ 0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9" y="0"/>
                </a:moveTo>
                <a:lnTo>
                  <a:pt x="0" y="0"/>
                </a:lnTo>
                <a:lnTo>
                  <a:pt x="0" y="10"/>
                </a:lnTo>
                <a:lnTo>
                  <a:pt x="9" y="10"/>
                </a:lnTo>
                <a:lnTo>
                  <a:pt x="9" y="0"/>
                </a:lnTo>
                <a:close/>
              </a:path>
            </a:pathLst>
          </a:custGeom>
          <a:noFill/>
          <a:ln w="0">
            <a:solidFill>
              <a:srgbClr val="000000"/>
            </a:solidFill>
            <a:round/>
            <a:headEnd/>
            <a:tailEnd/>
          </a:ln>
        </p:spPr>
        <p:txBody>
          <a:bodyPr/>
          <a:lstStyle/>
          <a:p>
            <a:endParaRPr lang="en-US"/>
          </a:p>
        </p:txBody>
      </p:sp>
      <p:sp>
        <p:nvSpPr>
          <p:cNvPr id="1445" name="Line 1524"/>
          <p:cNvSpPr>
            <a:spLocks noChangeShapeType="1"/>
          </p:cNvSpPr>
          <p:nvPr/>
        </p:nvSpPr>
        <p:spPr bwMode="auto">
          <a:xfrm>
            <a:off x="5311775" y="3194189"/>
            <a:ext cx="0" cy="49213"/>
          </a:xfrm>
          <a:prstGeom prst="line">
            <a:avLst/>
          </a:prstGeom>
          <a:noFill/>
          <a:ln w="0">
            <a:solidFill>
              <a:srgbClr val="000000"/>
            </a:solidFill>
            <a:round/>
            <a:headEnd/>
            <a:tailEnd/>
          </a:ln>
        </p:spPr>
        <p:txBody>
          <a:bodyPr/>
          <a:lstStyle/>
          <a:p>
            <a:endParaRPr lang="en-US"/>
          </a:p>
        </p:txBody>
      </p:sp>
      <p:sp>
        <p:nvSpPr>
          <p:cNvPr id="1446" name="Freeform 1525"/>
          <p:cNvSpPr>
            <a:spLocks/>
          </p:cNvSpPr>
          <p:nvPr/>
        </p:nvSpPr>
        <p:spPr bwMode="auto">
          <a:xfrm>
            <a:off x="5200650" y="3291027"/>
            <a:ext cx="15875" cy="15875"/>
          </a:xfrm>
          <a:custGeom>
            <a:avLst/>
            <a:gdLst>
              <a:gd name="T0" fmla="*/ 0 w 10"/>
              <a:gd name="T1" fmla="*/ 0 h 10"/>
              <a:gd name="T2" fmla="*/ 0 w 10"/>
              <a:gd name="T3" fmla="*/ 2147483647 h 10"/>
              <a:gd name="T4" fmla="*/ 2147483647 w 10"/>
              <a:gd name="T5" fmla="*/ 2147483647 h 10"/>
              <a:gd name="T6" fmla="*/ 2147483647 w 10"/>
              <a:gd name="T7" fmla="*/ 0 h 10"/>
              <a:gd name="T8" fmla="*/ 0 w 10"/>
              <a:gd name="T9" fmla="*/ 0 h 10"/>
              <a:gd name="T10" fmla="*/ 0 w 10"/>
              <a:gd name="T11" fmla="*/ 0 h 10"/>
              <a:gd name="T12" fmla="*/ 0 60000 65536"/>
              <a:gd name="T13" fmla="*/ 0 60000 65536"/>
              <a:gd name="T14" fmla="*/ 0 60000 65536"/>
              <a:gd name="T15" fmla="*/ 0 60000 65536"/>
              <a:gd name="T16" fmla="*/ 0 60000 65536"/>
              <a:gd name="T17" fmla="*/ 0 60000 65536"/>
              <a:gd name="T18" fmla="*/ 0 w 10"/>
              <a:gd name="T19" fmla="*/ 0 h 10"/>
              <a:gd name="T20" fmla="*/ 10 w 10"/>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0" h="10">
                <a:moveTo>
                  <a:pt x="0" y="0"/>
                </a:moveTo>
                <a:lnTo>
                  <a:pt x="0" y="10"/>
                </a:lnTo>
                <a:lnTo>
                  <a:pt x="10" y="10"/>
                </a:lnTo>
                <a:lnTo>
                  <a:pt x="10" y="0"/>
                </a:lnTo>
                <a:lnTo>
                  <a:pt x="0" y="0"/>
                </a:lnTo>
                <a:close/>
              </a:path>
            </a:pathLst>
          </a:custGeom>
          <a:solidFill>
            <a:srgbClr val="FFFFFF"/>
          </a:solidFill>
          <a:ln w="9525">
            <a:noFill/>
            <a:round/>
            <a:headEnd/>
            <a:tailEnd/>
          </a:ln>
        </p:spPr>
        <p:txBody>
          <a:bodyPr/>
          <a:lstStyle/>
          <a:p>
            <a:endParaRPr lang="en-US"/>
          </a:p>
        </p:txBody>
      </p:sp>
      <p:sp>
        <p:nvSpPr>
          <p:cNvPr id="1447" name="Freeform 1526"/>
          <p:cNvSpPr>
            <a:spLocks/>
          </p:cNvSpPr>
          <p:nvPr/>
        </p:nvSpPr>
        <p:spPr bwMode="auto">
          <a:xfrm>
            <a:off x="5200650" y="3291027"/>
            <a:ext cx="15875" cy="15875"/>
          </a:xfrm>
          <a:custGeom>
            <a:avLst/>
            <a:gdLst>
              <a:gd name="T0" fmla="*/ 0 w 10"/>
              <a:gd name="T1" fmla="*/ 0 h 10"/>
              <a:gd name="T2" fmla="*/ 0 w 10"/>
              <a:gd name="T3" fmla="*/ 2147483647 h 10"/>
              <a:gd name="T4" fmla="*/ 2147483647 w 10"/>
              <a:gd name="T5" fmla="*/ 2147483647 h 10"/>
              <a:gd name="T6" fmla="*/ 2147483647 w 10"/>
              <a:gd name="T7" fmla="*/ 0 h 10"/>
              <a:gd name="T8" fmla="*/ 0 w 10"/>
              <a:gd name="T9" fmla="*/ 0 h 10"/>
              <a:gd name="T10" fmla="*/ 0 w 10"/>
              <a:gd name="T11" fmla="*/ 0 h 10"/>
              <a:gd name="T12" fmla="*/ 0 60000 65536"/>
              <a:gd name="T13" fmla="*/ 0 60000 65536"/>
              <a:gd name="T14" fmla="*/ 0 60000 65536"/>
              <a:gd name="T15" fmla="*/ 0 60000 65536"/>
              <a:gd name="T16" fmla="*/ 0 60000 65536"/>
              <a:gd name="T17" fmla="*/ 0 60000 65536"/>
              <a:gd name="T18" fmla="*/ 0 w 10"/>
              <a:gd name="T19" fmla="*/ 0 h 10"/>
              <a:gd name="T20" fmla="*/ 10 w 10"/>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0" h="10">
                <a:moveTo>
                  <a:pt x="0" y="0"/>
                </a:moveTo>
                <a:lnTo>
                  <a:pt x="0" y="10"/>
                </a:lnTo>
                <a:lnTo>
                  <a:pt x="10" y="10"/>
                </a:lnTo>
                <a:lnTo>
                  <a:pt x="10" y="0"/>
                </a:lnTo>
                <a:lnTo>
                  <a:pt x="0" y="0"/>
                </a:lnTo>
                <a:close/>
              </a:path>
            </a:pathLst>
          </a:custGeom>
          <a:noFill/>
          <a:ln w="0">
            <a:solidFill>
              <a:srgbClr val="000000"/>
            </a:solidFill>
            <a:round/>
            <a:headEnd/>
            <a:tailEnd/>
          </a:ln>
        </p:spPr>
        <p:txBody>
          <a:bodyPr/>
          <a:lstStyle/>
          <a:p>
            <a:endParaRPr lang="en-US"/>
          </a:p>
        </p:txBody>
      </p:sp>
      <p:sp>
        <p:nvSpPr>
          <p:cNvPr id="1448" name="Freeform 1527"/>
          <p:cNvSpPr>
            <a:spLocks/>
          </p:cNvSpPr>
          <p:nvPr/>
        </p:nvSpPr>
        <p:spPr bwMode="auto">
          <a:xfrm>
            <a:off x="5029200" y="3292614"/>
            <a:ext cx="15875" cy="14288"/>
          </a:xfrm>
          <a:custGeom>
            <a:avLst/>
            <a:gdLst>
              <a:gd name="T0" fmla="*/ 0 w 10"/>
              <a:gd name="T1" fmla="*/ 0 h 9"/>
              <a:gd name="T2" fmla="*/ 0 w 10"/>
              <a:gd name="T3" fmla="*/ 2147483647 h 9"/>
              <a:gd name="T4" fmla="*/ 2147483647 w 10"/>
              <a:gd name="T5" fmla="*/ 2147483647 h 9"/>
              <a:gd name="T6" fmla="*/ 2147483647 w 10"/>
              <a:gd name="T7" fmla="*/ 0 h 9"/>
              <a:gd name="T8" fmla="*/ 0 w 10"/>
              <a:gd name="T9" fmla="*/ 0 h 9"/>
              <a:gd name="T10" fmla="*/ 0 w 10"/>
              <a:gd name="T11" fmla="*/ 0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0" y="0"/>
                </a:moveTo>
                <a:lnTo>
                  <a:pt x="0" y="9"/>
                </a:lnTo>
                <a:lnTo>
                  <a:pt x="10" y="9"/>
                </a:lnTo>
                <a:lnTo>
                  <a:pt x="10" y="0"/>
                </a:lnTo>
                <a:lnTo>
                  <a:pt x="0" y="0"/>
                </a:lnTo>
                <a:close/>
              </a:path>
            </a:pathLst>
          </a:custGeom>
          <a:solidFill>
            <a:srgbClr val="FFFFFF"/>
          </a:solidFill>
          <a:ln w="9525">
            <a:noFill/>
            <a:round/>
            <a:headEnd/>
            <a:tailEnd/>
          </a:ln>
        </p:spPr>
        <p:txBody>
          <a:bodyPr/>
          <a:lstStyle/>
          <a:p>
            <a:endParaRPr lang="en-US"/>
          </a:p>
        </p:txBody>
      </p:sp>
      <p:sp>
        <p:nvSpPr>
          <p:cNvPr id="1449" name="Freeform 1528"/>
          <p:cNvSpPr>
            <a:spLocks/>
          </p:cNvSpPr>
          <p:nvPr/>
        </p:nvSpPr>
        <p:spPr bwMode="auto">
          <a:xfrm>
            <a:off x="5029200" y="3292614"/>
            <a:ext cx="15875" cy="14288"/>
          </a:xfrm>
          <a:custGeom>
            <a:avLst/>
            <a:gdLst>
              <a:gd name="T0" fmla="*/ 2147483647 w 10"/>
              <a:gd name="T1" fmla="*/ 2147483647 h 9"/>
              <a:gd name="T2" fmla="*/ 2147483647 w 10"/>
              <a:gd name="T3" fmla="*/ 0 h 9"/>
              <a:gd name="T4" fmla="*/ 0 w 10"/>
              <a:gd name="T5" fmla="*/ 0 h 9"/>
              <a:gd name="T6" fmla="*/ 0 w 10"/>
              <a:gd name="T7" fmla="*/ 2147483647 h 9"/>
              <a:gd name="T8" fmla="*/ 2147483647 w 10"/>
              <a:gd name="T9" fmla="*/ 2147483647 h 9"/>
              <a:gd name="T10" fmla="*/ 2147483647 w 10"/>
              <a:gd name="T11" fmla="*/ 2147483647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10" y="9"/>
                </a:moveTo>
                <a:lnTo>
                  <a:pt x="10" y="0"/>
                </a:lnTo>
                <a:lnTo>
                  <a:pt x="0" y="0"/>
                </a:lnTo>
                <a:lnTo>
                  <a:pt x="0" y="9"/>
                </a:lnTo>
                <a:lnTo>
                  <a:pt x="10" y="9"/>
                </a:lnTo>
                <a:close/>
              </a:path>
            </a:pathLst>
          </a:custGeom>
          <a:noFill/>
          <a:ln w="0">
            <a:solidFill>
              <a:srgbClr val="000000"/>
            </a:solidFill>
            <a:round/>
            <a:headEnd/>
            <a:tailEnd/>
          </a:ln>
        </p:spPr>
        <p:txBody>
          <a:bodyPr/>
          <a:lstStyle/>
          <a:p>
            <a:endParaRPr lang="en-US"/>
          </a:p>
        </p:txBody>
      </p:sp>
      <p:sp>
        <p:nvSpPr>
          <p:cNvPr id="1450" name="Line 1529"/>
          <p:cNvSpPr>
            <a:spLocks noChangeShapeType="1"/>
          </p:cNvSpPr>
          <p:nvPr/>
        </p:nvSpPr>
        <p:spPr bwMode="auto">
          <a:xfrm flipH="1">
            <a:off x="5045075" y="3298964"/>
            <a:ext cx="155575" cy="0"/>
          </a:xfrm>
          <a:prstGeom prst="line">
            <a:avLst/>
          </a:prstGeom>
          <a:noFill/>
          <a:ln w="0">
            <a:solidFill>
              <a:srgbClr val="000000"/>
            </a:solidFill>
            <a:round/>
            <a:headEnd/>
            <a:tailEnd/>
          </a:ln>
        </p:spPr>
        <p:txBody>
          <a:bodyPr/>
          <a:lstStyle/>
          <a:p>
            <a:endParaRPr lang="en-US"/>
          </a:p>
        </p:txBody>
      </p:sp>
      <p:sp>
        <p:nvSpPr>
          <p:cNvPr id="1451" name="Line 1530"/>
          <p:cNvSpPr>
            <a:spLocks noChangeShapeType="1"/>
          </p:cNvSpPr>
          <p:nvPr/>
        </p:nvSpPr>
        <p:spPr bwMode="auto">
          <a:xfrm>
            <a:off x="4933950" y="3352939"/>
            <a:ext cx="0" cy="50800"/>
          </a:xfrm>
          <a:prstGeom prst="line">
            <a:avLst/>
          </a:prstGeom>
          <a:noFill/>
          <a:ln w="0">
            <a:solidFill>
              <a:srgbClr val="008000"/>
            </a:solidFill>
            <a:round/>
            <a:headEnd/>
            <a:tailEnd/>
          </a:ln>
        </p:spPr>
        <p:txBody>
          <a:bodyPr/>
          <a:lstStyle/>
          <a:p>
            <a:endParaRPr lang="en-US"/>
          </a:p>
        </p:txBody>
      </p:sp>
      <p:sp>
        <p:nvSpPr>
          <p:cNvPr id="1452" name="Freeform 1531"/>
          <p:cNvSpPr>
            <a:spLocks/>
          </p:cNvSpPr>
          <p:nvPr/>
        </p:nvSpPr>
        <p:spPr bwMode="auto">
          <a:xfrm>
            <a:off x="4926013" y="3340239"/>
            <a:ext cx="15875" cy="12700"/>
          </a:xfrm>
          <a:custGeom>
            <a:avLst/>
            <a:gdLst>
              <a:gd name="T0" fmla="*/ 0 w 10"/>
              <a:gd name="T1" fmla="*/ 0 h 8"/>
              <a:gd name="T2" fmla="*/ 0 w 10"/>
              <a:gd name="T3" fmla="*/ 2147483647 h 8"/>
              <a:gd name="T4" fmla="*/ 2147483647 w 10"/>
              <a:gd name="T5" fmla="*/ 2147483647 h 8"/>
              <a:gd name="T6" fmla="*/ 2147483647 w 10"/>
              <a:gd name="T7" fmla="*/ 0 h 8"/>
              <a:gd name="T8" fmla="*/ 0 w 10"/>
              <a:gd name="T9" fmla="*/ 0 h 8"/>
              <a:gd name="T10" fmla="*/ 0 w 10"/>
              <a:gd name="T11" fmla="*/ 0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0" y="0"/>
                </a:moveTo>
                <a:lnTo>
                  <a:pt x="0" y="8"/>
                </a:lnTo>
                <a:lnTo>
                  <a:pt x="10" y="8"/>
                </a:lnTo>
                <a:lnTo>
                  <a:pt x="10" y="0"/>
                </a:lnTo>
                <a:lnTo>
                  <a:pt x="0" y="0"/>
                </a:lnTo>
                <a:close/>
              </a:path>
            </a:pathLst>
          </a:custGeom>
          <a:solidFill>
            <a:srgbClr val="FFFFFF"/>
          </a:solidFill>
          <a:ln w="9525">
            <a:noFill/>
            <a:round/>
            <a:headEnd/>
            <a:tailEnd/>
          </a:ln>
        </p:spPr>
        <p:txBody>
          <a:bodyPr/>
          <a:lstStyle/>
          <a:p>
            <a:endParaRPr lang="en-US"/>
          </a:p>
        </p:txBody>
      </p:sp>
      <p:sp>
        <p:nvSpPr>
          <p:cNvPr id="1453" name="Freeform 1532"/>
          <p:cNvSpPr>
            <a:spLocks/>
          </p:cNvSpPr>
          <p:nvPr/>
        </p:nvSpPr>
        <p:spPr bwMode="auto">
          <a:xfrm>
            <a:off x="4926013" y="3340239"/>
            <a:ext cx="15875" cy="12700"/>
          </a:xfrm>
          <a:custGeom>
            <a:avLst/>
            <a:gdLst>
              <a:gd name="T0" fmla="*/ 0 w 10"/>
              <a:gd name="T1" fmla="*/ 2147483647 h 8"/>
              <a:gd name="T2" fmla="*/ 2147483647 w 10"/>
              <a:gd name="T3" fmla="*/ 2147483647 h 8"/>
              <a:gd name="T4" fmla="*/ 2147483647 w 10"/>
              <a:gd name="T5" fmla="*/ 0 h 8"/>
              <a:gd name="T6" fmla="*/ 0 w 10"/>
              <a:gd name="T7" fmla="*/ 0 h 8"/>
              <a:gd name="T8" fmla="*/ 0 w 10"/>
              <a:gd name="T9" fmla="*/ 2147483647 h 8"/>
              <a:gd name="T10" fmla="*/ 0 w 10"/>
              <a:gd name="T11" fmla="*/ 2147483647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0" y="8"/>
                </a:moveTo>
                <a:lnTo>
                  <a:pt x="10" y="8"/>
                </a:lnTo>
                <a:lnTo>
                  <a:pt x="10" y="0"/>
                </a:lnTo>
                <a:lnTo>
                  <a:pt x="0" y="0"/>
                </a:lnTo>
                <a:lnTo>
                  <a:pt x="0" y="8"/>
                </a:lnTo>
                <a:close/>
              </a:path>
            </a:pathLst>
          </a:custGeom>
          <a:noFill/>
          <a:ln w="0">
            <a:solidFill>
              <a:srgbClr val="000000"/>
            </a:solidFill>
            <a:round/>
            <a:headEnd/>
            <a:tailEnd/>
          </a:ln>
        </p:spPr>
        <p:txBody>
          <a:bodyPr/>
          <a:lstStyle/>
          <a:p>
            <a:endParaRPr lang="en-US"/>
          </a:p>
        </p:txBody>
      </p:sp>
      <p:sp>
        <p:nvSpPr>
          <p:cNvPr id="1454" name="Freeform 1533"/>
          <p:cNvSpPr>
            <a:spLocks/>
          </p:cNvSpPr>
          <p:nvPr/>
        </p:nvSpPr>
        <p:spPr bwMode="auto">
          <a:xfrm>
            <a:off x="5011738" y="3011627"/>
            <a:ext cx="125412" cy="73025"/>
          </a:xfrm>
          <a:custGeom>
            <a:avLst/>
            <a:gdLst>
              <a:gd name="T0" fmla="*/ 2147483647 w 79"/>
              <a:gd name="T1" fmla="*/ 0 h 46"/>
              <a:gd name="T2" fmla="*/ 2147483647 w 79"/>
              <a:gd name="T3" fmla="*/ 2147483647 h 46"/>
              <a:gd name="T4" fmla="*/ 0 w 79"/>
              <a:gd name="T5" fmla="*/ 2147483647 h 46"/>
              <a:gd name="T6" fmla="*/ 0 w 79"/>
              <a:gd name="T7" fmla="*/ 2147483647 h 46"/>
              <a:gd name="T8" fmla="*/ 0 60000 65536"/>
              <a:gd name="T9" fmla="*/ 0 60000 65536"/>
              <a:gd name="T10" fmla="*/ 0 60000 65536"/>
              <a:gd name="T11" fmla="*/ 0 60000 65536"/>
              <a:gd name="T12" fmla="*/ 0 w 79"/>
              <a:gd name="T13" fmla="*/ 0 h 46"/>
              <a:gd name="T14" fmla="*/ 79 w 79"/>
              <a:gd name="T15" fmla="*/ 46 h 46"/>
            </a:gdLst>
            <a:ahLst/>
            <a:cxnLst>
              <a:cxn ang="T8">
                <a:pos x="T0" y="T1"/>
              </a:cxn>
              <a:cxn ang="T9">
                <a:pos x="T2" y="T3"/>
              </a:cxn>
              <a:cxn ang="T10">
                <a:pos x="T4" y="T5"/>
              </a:cxn>
              <a:cxn ang="T11">
                <a:pos x="T6" y="T7"/>
              </a:cxn>
            </a:cxnLst>
            <a:rect l="T12" t="T13" r="T14" b="T15"/>
            <a:pathLst>
              <a:path w="79" h="46">
                <a:moveTo>
                  <a:pt x="79" y="0"/>
                </a:moveTo>
                <a:lnTo>
                  <a:pt x="79" y="17"/>
                </a:lnTo>
                <a:lnTo>
                  <a:pt x="0" y="17"/>
                </a:lnTo>
                <a:lnTo>
                  <a:pt x="0" y="46"/>
                </a:lnTo>
              </a:path>
            </a:pathLst>
          </a:custGeom>
          <a:noFill/>
          <a:ln w="0">
            <a:solidFill>
              <a:srgbClr val="000000"/>
            </a:solidFill>
            <a:round/>
            <a:headEnd/>
            <a:tailEnd/>
          </a:ln>
        </p:spPr>
        <p:txBody>
          <a:bodyPr/>
          <a:lstStyle/>
          <a:p>
            <a:endParaRPr lang="en-US"/>
          </a:p>
        </p:txBody>
      </p:sp>
      <p:sp>
        <p:nvSpPr>
          <p:cNvPr id="1455" name="Freeform 1534"/>
          <p:cNvSpPr>
            <a:spLocks/>
          </p:cNvSpPr>
          <p:nvPr/>
        </p:nvSpPr>
        <p:spPr bwMode="auto">
          <a:xfrm>
            <a:off x="4932363" y="3011627"/>
            <a:ext cx="28575" cy="73025"/>
          </a:xfrm>
          <a:custGeom>
            <a:avLst/>
            <a:gdLst>
              <a:gd name="T0" fmla="*/ 2147483647 w 18"/>
              <a:gd name="T1" fmla="*/ 0 h 46"/>
              <a:gd name="T2" fmla="*/ 2147483647 w 18"/>
              <a:gd name="T3" fmla="*/ 2147483647 h 46"/>
              <a:gd name="T4" fmla="*/ 0 w 18"/>
              <a:gd name="T5" fmla="*/ 2147483647 h 46"/>
              <a:gd name="T6" fmla="*/ 0 w 18"/>
              <a:gd name="T7" fmla="*/ 2147483647 h 46"/>
              <a:gd name="T8" fmla="*/ 0 60000 65536"/>
              <a:gd name="T9" fmla="*/ 0 60000 65536"/>
              <a:gd name="T10" fmla="*/ 0 60000 65536"/>
              <a:gd name="T11" fmla="*/ 0 60000 65536"/>
              <a:gd name="T12" fmla="*/ 0 w 18"/>
              <a:gd name="T13" fmla="*/ 0 h 46"/>
              <a:gd name="T14" fmla="*/ 18 w 18"/>
              <a:gd name="T15" fmla="*/ 46 h 46"/>
            </a:gdLst>
            <a:ahLst/>
            <a:cxnLst>
              <a:cxn ang="T8">
                <a:pos x="T0" y="T1"/>
              </a:cxn>
              <a:cxn ang="T9">
                <a:pos x="T2" y="T3"/>
              </a:cxn>
              <a:cxn ang="T10">
                <a:pos x="T4" y="T5"/>
              </a:cxn>
              <a:cxn ang="T11">
                <a:pos x="T6" y="T7"/>
              </a:cxn>
            </a:cxnLst>
            <a:rect l="T12" t="T13" r="T14" b="T15"/>
            <a:pathLst>
              <a:path w="18" h="46">
                <a:moveTo>
                  <a:pt x="18" y="0"/>
                </a:moveTo>
                <a:lnTo>
                  <a:pt x="18" y="17"/>
                </a:lnTo>
                <a:lnTo>
                  <a:pt x="0" y="17"/>
                </a:lnTo>
                <a:lnTo>
                  <a:pt x="0" y="46"/>
                </a:lnTo>
              </a:path>
            </a:pathLst>
          </a:custGeom>
          <a:noFill/>
          <a:ln w="0">
            <a:solidFill>
              <a:srgbClr val="000000"/>
            </a:solidFill>
            <a:round/>
            <a:headEnd/>
            <a:tailEnd/>
          </a:ln>
        </p:spPr>
        <p:txBody>
          <a:bodyPr/>
          <a:lstStyle/>
          <a:p>
            <a:endParaRPr lang="en-US"/>
          </a:p>
        </p:txBody>
      </p:sp>
      <p:sp>
        <p:nvSpPr>
          <p:cNvPr id="1456" name="Freeform 1535"/>
          <p:cNvSpPr>
            <a:spLocks/>
          </p:cNvSpPr>
          <p:nvPr/>
        </p:nvSpPr>
        <p:spPr bwMode="auto">
          <a:xfrm>
            <a:off x="4791075" y="3011627"/>
            <a:ext cx="100013" cy="73025"/>
          </a:xfrm>
          <a:custGeom>
            <a:avLst/>
            <a:gdLst>
              <a:gd name="T0" fmla="*/ 0 w 63"/>
              <a:gd name="T1" fmla="*/ 0 h 46"/>
              <a:gd name="T2" fmla="*/ 0 w 63"/>
              <a:gd name="T3" fmla="*/ 2147483647 h 46"/>
              <a:gd name="T4" fmla="*/ 2147483647 w 63"/>
              <a:gd name="T5" fmla="*/ 2147483647 h 46"/>
              <a:gd name="T6" fmla="*/ 2147483647 w 63"/>
              <a:gd name="T7" fmla="*/ 2147483647 h 46"/>
              <a:gd name="T8" fmla="*/ 0 60000 65536"/>
              <a:gd name="T9" fmla="*/ 0 60000 65536"/>
              <a:gd name="T10" fmla="*/ 0 60000 65536"/>
              <a:gd name="T11" fmla="*/ 0 60000 65536"/>
              <a:gd name="T12" fmla="*/ 0 w 63"/>
              <a:gd name="T13" fmla="*/ 0 h 46"/>
              <a:gd name="T14" fmla="*/ 63 w 63"/>
              <a:gd name="T15" fmla="*/ 46 h 46"/>
            </a:gdLst>
            <a:ahLst/>
            <a:cxnLst>
              <a:cxn ang="T8">
                <a:pos x="T0" y="T1"/>
              </a:cxn>
              <a:cxn ang="T9">
                <a:pos x="T2" y="T3"/>
              </a:cxn>
              <a:cxn ang="T10">
                <a:pos x="T4" y="T5"/>
              </a:cxn>
              <a:cxn ang="T11">
                <a:pos x="T6" y="T7"/>
              </a:cxn>
            </a:cxnLst>
            <a:rect l="T12" t="T13" r="T14" b="T15"/>
            <a:pathLst>
              <a:path w="63" h="46">
                <a:moveTo>
                  <a:pt x="0" y="0"/>
                </a:moveTo>
                <a:lnTo>
                  <a:pt x="0" y="17"/>
                </a:lnTo>
                <a:lnTo>
                  <a:pt x="63" y="17"/>
                </a:lnTo>
                <a:lnTo>
                  <a:pt x="63" y="46"/>
                </a:lnTo>
              </a:path>
            </a:pathLst>
          </a:custGeom>
          <a:noFill/>
          <a:ln w="0">
            <a:solidFill>
              <a:srgbClr val="000000"/>
            </a:solidFill>
            <a:round/>
            <a:headEnd/>
            <a:tailEnd/>
          </a:ln>
        </p:spPr>
        <p:txBody>
          <a:bodyPr/>
          <a:lstStyle/>
          <a:p>
            <a:endParaRPr lang="en-US"/>
          </a:p>
        </p:txBody>
      </p:sp>
      <p:sp>
        <p:nvSpPr>
          <p:cNvPr id="1457" name="Freeform 1536"/>
          <p:cNvSpPr>
            <a:spLocks/>
          </p:cNvSpPr>
          <p:nvPr/>
        </p:nvSpPr>
        <p:spPr bwMode="auto">
          <a:xfrm>
            <a:off x="5014913" y="3403739"/>
            <a:ext cx="0" cy="53975"/>
          </a:xfrm>
          <a:custGeom>
            <a:avLst/>
            <a:gdLst>
              <a:gd name="T0" fmla="*/ 2147483647 h 34"/>
              <a:gd name="T1" fmla="*/ 0 h 34"/>
              <a:gd name="T2" fmla="*/ 2147483647 h 34"/>
              <a:gd name="T3" fmla="*/ 2147483647 h 34"/>
              <a:gd name="T4" fmla="*/ 0 60000 65536"/>
              <a:gd name="T5" fmla="*/ 0 60000 65536"/>
              <a:gd name="T6" fmla="*/ 0 60000 65536"/>
              <a:gd name="T7" fmla="*/ 0 60000 65536"/>
              <a:gd name="T8" fmla="*/ 0 h 34"/>
              <a:gd name="T9" fmla="*/ 34 h 34"/>
            </a:gdLst>
            <a:ahLst/>
            <a:cxnLst>
              <a:cxn ang="T4">
                <a:pos x="0" y="T0"/>
              </a:cxn>
              <a:cxn ang="T5">
                <a:pos x="0" y="T1"/>
              </a:cxn>
              <a:cxn ang="T6">
                <a:pos x="0" y="T2"/>
              </a:cxn>
              <a:cxn ang="T7">
                <a:pos x="0" y="T3"/>
              </a:cxn>
            </a:cxnLst>
            <a:rect l="0" t="T8" r="0" b="T9"/>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1458" name="Freeform 1540"/>
          <p:cNvSpPr>
            <a:spLocks noEditPoints="1"/>
          </p:cNvSpPr>
          <p:nvPr/>
        </p:nvSpPr>
        <p:spPr bwMode="auto">
          <a:xfrm>
            <a:off x="4852988" y="3403739"/>
            <a:ext cx="161925" cy="53975"/>
          </a:xfrm>
          <a:custGeom>
            <a:avLst/>
            <a:gdLst>
              <a:gd name="T0" fmla="*/ 2147483647 w 102"/>
              <a:gd name="T1" fmla="*/ 2147483647 h 34"/>
              <a:gd name="T2" fmla="*/ 2147483647 w 102"/>
              <a:gd name="T3" fmla="*/ 0 h 34"/>
              <a:gd name="T4" fmla="*/ 0 w 102"/>
              <a:gd name="T5" fmla="*/ 0 h 34"/>
              <a:gd name="T6" fmla="*/ 0 w 102"/>
              <a:gd name="T7" fmla="*/ 2147483647 h 34"/>
              <a:gd name="T8" fmla="*/ 2147483647 w 102"/>
              <a:gd name="T9" fmla="*/ 2147483647 h 34"/>
              <a:gd name="T10" fmla="*/ 2147483647 w 102"/>
              <a:gd name="T11" fmla="*/ 2147483647 h 34"/>
              <a:gd name="T12" fmla="*/ 0 w 102"/>
              <a:gd name="T13" fmla="*/ 2147483647 h 34"/>
              <a:gd name="T14" fmla="*/ 0 w 102"/>
              <a:gd name="T15" fmla="*/ 0 h 34"/>
              <a:gd name="T16" fmla="*/ 0 w 102"/>
              <a:gd name="T17" fmla="*/ 2147483647 h 34"/>
              <a:gd name="T18" fmla="*/ 0 w 102"/>
              <a:gd name="T19" fmla="*/ 2147483647 h 34"/>
              <a:gd name="T20" fmla="*/ 2147483647 w 102"/>
              <a:gd name="T21" fmla="*/ 2147483647 h 34"/>
              <a:gd name="T22" fmla="*/ 2147483647 w 102"/>
              <a:gd name="T23" fmla="*/ 0 h 34"/>
              <a:gd name="T24" fmla="*/ 2147483647 w 102"/>
              <a:gd name="T25" fmla="*/ 2147483647 h 34"/>
              <a:gd name="T26" fmla="*/ 2147483647 w 102"/>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34"/>
              <a:gd name="T44" fmla="*/ 102 w 102"/>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34">
                <a:moveTo>
                  <a:pt x="102" y="34"/>
                </a:moveTo>
                <a:lnTo>
                  <a:pt x="102" y="0"/>
                </a:lnTo>
                <a:lnTo>
                  <a:pt x="0" y="0"/>
                </a:lnTo>
                <a:lnTo>
                  <a:pt x="0" y="34"/>
                </a:lnTo>
                <a:lnTo>
                  <a:pt x="102" y="34"/>
                </a:lnTo>
                <a:close/>
                <a:moveTo>
                  <a:pt x="0" y="34"/>
                </a:moveTo>
                <a:lnTo>
                  <a:pt x="0" y="0"/>
                </a:lnTo>
                <a:lnTo>
                  <a:pt x="0" y="34"/>
                </a:lnTo>
                <a:close/>
                <a:moveTo>
                  <a:pt x="102" y="34"/>
                </a:moveTo>
                <a:lnTo>
                  <a:pt x="102" y="0"/>
                </a:lnTo>
                <a:lnTo>
                  <a:pt x="102" y="34"/>
                </a:lnTo>
                <a:close/>
              </a:path>
            </a:pathLst>
          </a:custGeom>
          <a:solidFill>
            <a:srgbClr val="EAEAEA"/>
          </a:solidFill>
          <a:ln w="9525">
            <a:noFill/>
            <a:round/>
            <a:headEnd/>
            <a:tailEnd/>
          </a:ln>
        </p:spPr>
        <p:txBody>
          <a:bodyPr/>
          <a:lstStyle/>
          <a:p>
            <a:endParaRPr lang="en-US"/>
          </a:p>
        </p:txBody>
      </p:sp>
      <p:sp>
        <p:nvSpPr>
          <p:cNvPr id="1459" name="Freeform 1541"/>
          <p:cNvSpPr>
            <a:spLocks/>
          </p:cNvSpPr>
          <p:nvPr/>
        </p:nvSpPr>
        <p:spPr bwMode="auto">
          <a:xfrm>
            <a:off x="4852988" y="3403739"/>
            <a:ext cx="161925" cy="53975"/>
          </a:xfrm>
          <a:custGeom>
            <a:avLst/>
            <a:gdLst>
              <a:gd name="T0" fmla="*/ 2147483647 w 102"/>
              <a:gd name="T1" fmla="*/ 2147483647 h 34"/>
              <a:gd name="T2" fmla="*/ 2147483647 w 102"/>
              <a:gd name="T3" fmla="*/ 0 h 34"/>
              <a:gd name="T4" fmla="*/ 0 w 102"/>
              <a:gd name="T5" fmla="*/ 0 h 34"/>
              <a:gd name="T6" fmla="*/ 0 w 102"/>
              <a:gd name="T7" fmla="*/ 2147483647 h 34"/>
              <a:gd name="T8" fmla="*/ 2147483647 w 102"/>
              <a:gd name="T9" fmla="*/ 2147483647 h 34"/>
              <a:gd name="T10" fmla="*/ 2147483647 w 102"/>
              <a:gd name="T11" fmla="*/ 2147483647 h 34"/>
              <a:gd name="T12" fmla="*/ 0 60000 65536"/>
              <a:gd name="T13" fmla="*/ 0 60000 65536"/>
              <a:gd name="T14" fmla="*/ 0 60000 65536"/>
              <a:gd name="T15" fmla="*/ 0 60000 65536"/>
              <a:gd name="T16" fmla="*/ 0 60000 65536"/>
              <a:gd name="T17" fmla="*/ 0 60000 65536"/>
              <a:gd name="T18" fmla="*/ 0 w 102"/>
              <a:gd name="T19" fmla="*/ 0 h 34"/>
              <a:gd name="T20" fmla="*/ 102 w 102"/>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02" h="34">
                <a:moveTo>
                  <a:pt x="102" y="34"/>
                </a:moveTo>
                <a:lnTo>
                  <a:pt x="102" y="0"/>
                </a:lnTo>
                <a:lnTo>
                  <a:pt x="0" y="0"/>
                </a:lnTo>
                <a:lnTo>
                  <a:pt x="0" y="34"/>
                </a:lnTo>
                <a:lnTo>
                  <a:pt x="102" y="34"/>
                </a:lnTo>
                <a:close/>
              </a:path>
            </a:pathLst>
          </a:custGeom>
          <a:noFill/>
          <a:ln w="0">
            <a:solidFill>
              <a:srgbClr val="000000"/>
            </a:solidFill>
            <a:round/>
            <a:headEnd/>
            <a:tailEnd/>
          </a:ln>
        </p:spPr>
        <p:txBody>
          <a:bodyPr/>
          <a:lstStyle/>
          <a:p>
            <a:endParaRPr lang="en-US"/>
          </a:p>
        </p:txBody>
      </p:sp>
      <p:sp>
        <p:nvSpPr>
          <p:cNvPr id="1460" name="Freeform 1542"/>
          <p:cNvSpPr>
            <a:spLocks/>
          </p:cNvSpPr>
          <p:nvPr/>
        </p:nvSpPr>
        <p:spPr bwMode="auto">
          <a:xfrm>
            <a:off x="4852988" y="3403739"/>
            <a:ext cx="0" cy="53975"/>
          </a:xfrm>
          <a:custGeom>
            <a:avLst/>
            <a:gdLst>
              <a:gd name="T0" fmla="*/ 2147483647 h 34"/>
              <a:gd name="T1" fmla="*/ 0 h 34"/>
              <a:gd name="T2" fmla="*/ 2147483647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1461" name="Freeform 1543"/>
          <p:cNvSpPr>
            <a:spLocks/>
          </p:cNvSpPr>
          <p:nvPr/>
        </p:nvSpPr>
        <p:spPr bwMode="auto">
          <a:xfrm>
            <a:off x="5014913" y="3403739"/>
            <a:ext cx="0" cy="53975"/>
          </a:xfrm>
          <a:custGeom>
            <a:avLst/>
            <a:gdLst>
              <a:gd name="T0" fmla="*/ 2147483647 h 34"/>
              <a:gd name="T1" fmla="*/ 0 h 34"/>
              <a:gd name="T2" fmla="*/ 2147483647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1462" name="Freeform 1544"/>
          <p:cNvSpPr>
            <a:spLocks/>
          </p:cNvSpPr>
          <p:nvPr/>
        </p:nvSpPr>
        <p:spPr bwMode="auto">
          <a:xfrm>
            <a:off x="5394325" y="2959239"/>
            <a:ext cx="0" cy="53975"/>
          </a:xfrm>
          <a:custGeom>
            <a:avLst/>
            <a:gdLst>
              <a:gd name="T0" fmla="*/ 2147483647 h 34"/>
              <a:gd name="T1" fmla="*/ 0 h 34"/>
              <a:gd name="T2" fmla="*/ 2147483647 h 34"/>
              <a:gd name="T3" fmla="*/ 2147483647 h 34"/>
              <a:gd name="T4" fmla="*/ 0 60000 65536"/>
              <a:gd name="T5" fmla="*/ 0 60000 65536"/>
              <a:gd name="T6" fmla="*/ 0 60000 65536"/>
              <a:gd name="T7" fmla="*/ 0 60000 65536"/>
              <a:gd name="T8" fmla="*/ 0 h 34"/>
              <a:gd name="T9" fmla="*/ 34 h 34"/>
            </a:gdLst>
            <a:ahLst/>
            <a:cxnLst>
              <a:cxn ang="T4">
                <a:pos x="0" y="T0"/>
              </a:cxn>
              <a:cxn ang="T5">
                <a:pos x="0" y="T1"/>
              </a:cxn>
              <a:cxn ang="T6">
                <a:pos x="0" y="T2"/>
              </a:cxn>
              <a:cxn ang="T7">
                <a:pos x="0" y="T3"/>
              </a:cxn>
            </a:cxnLst>
            <a:rect l="0" t="T8" r="0" b="T9"/>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1463" name="Freeform 1545"/>
          <p:cNvSpPr>
            <a:spLocks/>
          </p:cNvSpPr>
          <p:nvPr/>
        </p:nvSpPr>
        <p:spPr bwMode="auto">
          <a:xfrm>
            <a:off x="5230813" y="3013214"/>
            <a:ext cx="163512" cy="0"/>
          </a:xfrm>
          <a:custGeom>
            <a:avLst/>
            <a:gdLst>
              <a:gd name="T0" fmla="*/ 2147483647 w 103"/>
              <a:gd name="T1" fmla="*/ 0 w 103"/>
              <a:gd name="T2" fmla="*/ 2147483647 w 103"/>
              <a:gd name="T3" fmla="*/ 2147483647 w 103"/>
              <a:gd name="T4" fmla="*/ 0 60000 65536"/>
              <a:gd name="T5" fmla="*/ 0 60000 65536"/>
              <a:gd name="T6" fmla="*/ 0 60000 65536"/>
              <a:gd name="T7" fmla="*/ 0 60000 65536"/>
              <a:gd name="T8" fmla="*/ 0 w 103"/>
              <a:gd name="T9" fmla="*/ 103 w 103"/>
            </a:gdLst>
            <a:ahLst/>
            <a:cxnLst>
              <a:cxn ang="T4">
                <a:pos x="T0" y="0"/>
              </a:cxn>
              <a:cxn ang="T5">
                <a:pos x="T1" y="0"/>
              </a:cxn>
              <a:cxn ang="T6">
                <a:pos x="T2" y="0"/>
              </a:cxn>
              <a:cxn ang="T7">
                <a:pos x="T3" y="0"/>
              </a:cxn>
            </a:cxnLst>
            <a:rect l="T8" t="0" r="T9" b="0"/>
            <a:pathLst>
              <a:path w="103">
                <a:moveTo>
                  <a:pt x="103" y="0"/>
                </a:moveTo>
                <a:lnTo>
                  <a:pt x="0" y="0"/>
                </a:lnTo>
                <a:lnTo>
                  <a:pt x="103" y="0"/>
                </a:lnTo>
                <a:close/>
              </a:path>
            </a:pathLst>
          </a:custGeom>
          <a:noFill/>
          <a:ln w="0">
            <a:solidFill>
              <a:srgbClr val="000000"/>
            </a:solidFill>
            <a:round/>
            <a:headEnd/>
            <a:tailEnd/>
          </a:ln>
        </p:spPr>
        <p:txBody>
          <a:bodyPr/>
          <a:lstStyle/>
          <a:p>
            <a:endParaRPr lang="en-US"/>
          </a:p>
        </p:txBody>
      </p:sp>
      <p:sp>
        <p:nvSpPr>
          <p:cNvPr id="1464" name="Freeform 1546"/>
          <p:cNvSpPr>
            <a:spLocks/>
          </p:cNvSpPr>
          <p:nvPr/>
        </p:nvSpPr>
        <p:spPr bwMode="auto">
          <a:xfrm>
            <a:off x="5230813" y="3013214"/>
            <a:ext cx="163512" cy="0"/>
          </a:xfrm>
          <a:custGeom>
            <a:avLst/>
            <a:gdLst>
              <a:gd name="T0" fmla="*/ 2147483647 w 103"/>
              <a:gd name="T1" fmla="*/ 0 w 103"/>
              <a:gd name="T2" fmla="*/ 2147483647 w 103"/>
              <a:gd name="T3" fmla="*/ 2147483647 w 103"/>
              <a:gd name="T4" fmla="*/ 0 60000 65536"/>
              <a:gd name="T5" fmla="*/ 0 60000 65536"/>
              <a:gd name="T6" fmla="*/ 0 60000 65536"/>
              <a:gd name="T7" fmla="*/ 0 60000 65536"/>
              <a:gd name="T8" fmla="*/ 0 w 103"/>
              <a:gd name="T9" fmla="*/ 103 w 103"/>
            </a:gdLst>
            <a:ahLst/>
            <a:cxnLst>
              <a:cxn ang="T4">
                <a:pos x="T0" y="0"/>
              </a:cxn>
              <a:cxn ang="T5">
                <a:pos x="T1" y="0"/>
              </a:cxn>
              <a:cxn ang="T6">
                <a:pos x="T2" y="0"/>
              </a:cxn>
              <a:cxn ang="T7">
                <a:pos x="T3" y="0"/>
              </a:cxn>
            </a:cxnLst>
            <a:rect l="T8" t="0" r="T9" b="0"/>
            <a:pathLst>
              <a:path w="103">
                <a:moveTo>
                  <a:pt x="103" y="0"/>
                </a:moveTo>
                <a:lnTo>
                  <a:pt x="0" y="0"/>
                </a:lnTo>
                <a:lnTo>
                  <a:pt x="103" y="0"/>
                </a:lnTo>
                <a:close/>
              </a:path>
            </a:pathLst>
          </a:custGeom>
          <a:noFill/>
          <a:ln w="0">
            <a:solidFill>
              <a:srgbClr val="000000"/>
            </a:solidFill>
            <a:round/>
            <a:headEnd/>
            <a:tailEnd/>
          </a:ln>
        </p:spPr>
        <p:txBody>
          <a:bodyPr/>
          <a:lstStyle/>
          <a:p>
            <a:endParaRPr lang="en-US"/>
          </a:p>
        </p:txBody>
      </p:sp>
      <p:sp>
        <p:nvSpPr>
          <p:cNvPr id="1465" name="Freeform 1547"/>
          <p:cNvSpPr>
            <a:spLocks/>
          </p:cNvSpPr>
          <p:nvPr/>
        </p:nvSpPr>
        <p:spPr bwMode="auto">
          <a:xfrm>
            <a:off x="5230813" y="3013214"/>
            <a:ext cx="163512" cy="0"/>
          </a:xfrm>
          <a:custGeom>
            <a:avLst/>
            <a:gdLst>
              <a:gd name="T0" fmla="*/ 2147483647 w 103"/>
              <a:gd name="T1" fmla="*/ 0 w 103"/>
              <a:gd name="T2" fmla="*/ 2147483647 w 103"/>
              <a:gd name="T3" fmla="*/ 2147483647 w 103"/>
              <a:gd name="T4" fmla="*/ 0 60000 65536"/>
              <a:gd name="T5" fmla="*/ 0 60000 65536"/>
              <a:gd name="T6" fmla="*/ 0 60000 65536"/>
              <a:gd name="T7" fmla="*/ 0 60000 65536"/>
              <a:gd name="T8" fmla="*/ 0 w 103"/>
              <a:gd name="T9" fmla="*/ 103 w 103"/>
            </a:gdLst>
            <a:ahLst/>
            <a:cxnLst>
              <a:cxn ang="T4">
                <a:pos x="T0" y="0"/>
              </a:cxn>
              <a:cxn ang="T5">
                <a:pos x="T1" y="0"/>
              </a:cxn>
              <a:cxn ang="T6">
                <a:pos x="T2" y="0"/>
              </a:cxn>
              <a:cxn ang="T7">
                <a:pos x="T3" y="0"/>
              </a:cxn>
            </a:cxnLst>
            <a:rect l="T8" t="0" r="T9" b="0"/>
            <a:pathLst>
              <a:path w="103">
                <a:moveTo>
                  <a:pt x="103" y="0"/>
                </a:moveTo>
                <a:lnTo>
                  <a:pt x="0" y="0"/>
                </a:lnTo>
                <a:lnTo>
                  <a:pt x="103" y="0"/>
                </a:lnTo>
                <a:close/>
              </a:path>
            </a:pathLst>
          </a:custGeom>
          <a:noFill/>
          <a:ln w="0">
            <a:solidFill>
              <a:srgbClr val="000000"/>
            </a:solidFill>
            <a:round/>
            <a:headEnd/>
            <a:tailEnd/>
          </a:ln>
        </p:spPr>
        <p:txBody>
          <a:bodyPr/>
          <a:lstStyle/>
          <a:p>
            <a:endParaRPr lang="en-US"/>
          </a:p>
        </p:txBody>
      </p:sp>
      <p:sp>
        <p:nvSpPr>
          <p:cNvPr id="1466" name="Freeform 1548"/>
          <p:cNvSpPr>
            <a:spLocks noEditPoints="1"/>
          </p:cNvSpPr>
          <p:nvPr/>
        </p:nvSpPr>
        <p:spPr bwMode="auto">
          <a:xfrm>
            <a:off x="5230813" y="2959239"/>
            <a:ext cx="163512" cy="53975"/>
          </a:xfrm>
          <a:custGeom>
            <a:avLst/>
            <a:gdLst>
              <a:gd name="T0" fmla="*/ 2147483647 w 103"/>
              <a:gd name="T1" fmla="*/ 2147483647 h 34"/>
              <a:gd name="T2" fmla="*/ 2147483647 w 103"/>
              <a:gd name="T3" fmla="*/ 0 h 34"/>
              <a:gd name="T4" fmla="*/ 0 w 103"/>
              <a:gd name="T5" fmla="*/ 0 h 34"/>
              <a:gd name="T6" fmla="*/ 0 w 103"/>
              <a:gd name="T7" fmla="*/ 2147483647 h 34"/>
              <a:gd name="T8" fmla="*/ 2147483647 w 103"/>
              <a:gd name="T9" fmla="*/ 2147483647 h 34"/>
              <a:gd name="T10" fmla="*/ 2147483647 w 103"/>
              <a:gd name="T11" fmla="*/ 2147483647 h 34"/>
              <a:gd name="T12" fmla="*/ 0 w 103"/>
              <a:gd name="T13" fmla="*/ 2147483647 h 34"/>
              <a:gd name="T14" fmla="*/ 0 w 103"/>
              <a:gd name="T15" fmla="*/ 0 h 34"/>
              <a:gd name="T16" fmla="*/ 0 w 103"/>
              <a:gd name="T17" fmla="*/ 2147483647 h 34"/>
              <a:gd name="T18" fmla="*/ 0 w 103"/>
              <a:gd name="T19" fmla="*/ 2147483647 h 34"/>
              <a:gd name="T20" fmla="*/ 2147483647 w 103"/>
              <a:gd name="T21" fmla="*/ 2147483647 h 34"/>
              <a:gd name="T22" fmla="*/ 2147483647 w 103"/>
              <a:gd name="T23" fmla="*/ 0 h 34"/>
              <a:gd name="T24" fmla="*/ 2147483647 w 103"/>
              <a:gd name="T25" fmla="*/ 2147483647 h 34"/>
              <a:gd name="T26" fmla="*/ 2147483647 w 103"/>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3"/>
              <a:gd name="T43" fmla="*/ 0 h 34"/>
              <a:gd name="T44" fmla="*/ 103 w 103"/>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3" h="34">
                <a:moveTo>
                  <a:pt x="103" y="34"/>
                </a:moveTo>
                <a:lnTo>
                  <a:pt x="103" y="0"/>
                </a:lnTo>
                <a:lnTo>
                  <a:pt x="0" y="0"/>
                </a:lnTo>
                <a:lnTo>
                  <a:pt x="0" y="34"/>
                </a:lnTo>
                <a:lnTo>
                  <a:pt x="103" y="34"/>
                </a:lnTo>
                <a:close/>
                <a:moveTo>
                  <a:pt x="0" y="34"/>
                </a:moveTo>
                <a:lnTo>
                  <a:pt x="0" y="0"/>
                </a:lnTo>
                <a:lnTo>
                  <a:pt x="0" y="34"/>
                </a:lnTo>
                <a:close/>
                <a:moveTo>
                  <a:pt x="103" y="34"/>
                </a:moveTo>
                <a:lnTo>
                  <a:pt x="103" y="0"/>
                </a:lnTo>
                <a:lnTo>
                  <a:pt x="103" y="34"/>
                </a:lnTo>
                <a:close/>
              </a:path>
            </a:pathLst>
          </a:custGeom>
          <a:solidFill>
            <a:srgbClr val="FFFFFF"/>
          </a:solidFill>
          <a:ln w="9525">
            <a:noFill/>
            <a:round/>
            <a:headEnd/>
            <a:tailEnd/>
          </a:ln>
        </p:spPr>
        <p:txBody>
          <a:bodyPr/>
          <a:lstStyle/>
          <a:p>
            <a:endParaRPr lang="en-US"/>
          </a:p>
        </p:txBody>
      </p:sp>
      <p:sp>
        <p:nvSpPr>
          <p:cNvPr id="1467" name="Freeform 1549"/>
          <p:cNvSpPr>
            <a:spLocks/>
          </p:cNvSpPr>
          <p:nvPr/>
        </p:nvSpPr>
        <p:spPr bwMode="auto">
          <a:xfrm>
            <a:off x="5230813" y="2959239"/>
            <a:ext cx="163512" cy="53975"/>
          </a:xfrm>
          <a:custGeom>
            <a:avLst/>
            <a:gdLst>
              <a:gd name="T0" fmla="*/ 2147483647 w 103"/>
              <a:gd name="T1" fmla="*/ 2147483647 h 34"/>
              <a:gd name="T2" fmla="*/ 2147483647 w 103"/>
              <a:gd name="T3" fmla="*/ 0 h 34"/>
              <a:gd name="T4" fmla="*/ 0 w 103"/>
              <a:gd name="T5" fmla="*/ 0 h 34"/>
              <a:gd name="T6" fmla="*/ 0 w 103"/>
              <a:gd name="T7" fmla="*/ 2147483647 h 34"/>
              <a:gd name="T8" fmla="*/ 2147483647 w 103"/>
              <a:gd name="T9" fmla="*/ 2147483647 h 34"/>
              <a:gd name="T10" fmla="*/ 2147483647 w 103"/>
              <a:gd name="T11" fmla="*/ 2147483647 h 34"/>
              <a:gd name="T12" fmla="*/ 0 60000 65536"/>
              <a:gd name="T13" fmla="*/ 0 60000 65536"/>
              <a:gd name="T14" fmla="*/ 0 60000 65536"/>
              <a:gd name="T15" fmla="*/ 0 60000 65536"/>
              <a:gd name="T16" fmla="*/ 0 60000 65536"/>
              <a:gd name="T17" fmla="*/ 0 60000 65536"/>
              <a:gd name="T18" fmla="*/ 0 w 103"/>
              <a:gd name="T19" fmla="*/ 0 h 34"/>
              <a:gd name="T20" fmla="*/ 103 w 10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03" h="34">
                <a:moveTo>
                  <a:pt x="103" y="34"/>
                </a:moveTo>
                <a:lnTo>
                  <a:pt x="103" y="0"/>
                </a:lnTo>
                <a:lnTo>
                  <a:pt x="0" y="0"/>
                </a:lnTo>
                <a:lnTo>
                  <a:pt x="0" y="34"/>
                </a:lnTo>
                <a:lnTo>
                  <a:pt x="103" y="34"/>
                </a:lnTo>
                <a:close/>
              </a:path>
            </a:pathLst>
          </a:custGeom>
          <a:noFill/>
          <a:ln w="0">
            <a:solidFill>
              <a:srgbClr val="000000"/>
            </a:solidFill>
            <a:round/>
            <a:headEnd/>
            <a:tailEnd/>
          </a:ln>
        </p:spPr>
        <p:txBody>
          <a:bodyPr/>
          <a:lstStyle/>
          <a:p>
            <a:endParaRPr lang="en-US"/>
          </a:p>
        </p:txBody>
      </p:sp>
      <p:sp>
        <p:nvSpPr>
          <p:cNvPr id="1468" name="Freeform 1550"/>
          <p:cNvSpPr>
            <a:spLocks/>
          </p:cNvSpPr>
          <p:nvPr/>
        </p:nvSpPr>
        <p:spPr bwMode="auto">
          <a:xfrm>
            <a:off x="5230813" y="2959239"/>
            <a:ext cx="0" cy="53975"/>
          </a:xfrm>
          <a:custGeom>
            <a:avLst/>
            <a:gdLst>
              <a:gd name="T0" fmla="*/ 2147483647 h 34"/>
              <a:gd name="T1" fmla="*/ 0 h 34"/>
              <a:gd name="T2" fmla="*/ 2147483647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1469" name="Freeform 1551"/>
          <p:cNvSpPr>
            <a:spLocks/>
          </p:cNvSpPr>
          <p:nvPr/>
        </p:nvSpPr>
        <p:spPr bwMode="auto">
          <a:xfrm>
            <a:off x="5394325" y="2959239"/>
            <a:ext cx="0" cy="53975"/>
          </a:xfrm>
          <a:custGeom>
            <a:avLst/>
            <a:gdLst>
              <a:gd name="T0" fmla="*/ 2147483647 h 34"/>
              <a:gd name="T1" fmla="*/ 0 h 34"/>
              <a:gd name="T2" fmla="*/ 2147483647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1470" name="Freeform 1552"/>
          <p:cNvSpPr>
            <a:spLocks/>
          </p:cNvSpPr>
          <p:nvPr/>
        </p:nvSpPr>
        <p:spPr bwMode="auto">
          <a:xfrm>
            <a:off x="4860925" y="2957652"/>
            <a:ext cx="0" cy="53975"/>
          </a:xfrm>
          <a:custGeom>
            <a:avLst/>
            <a:gdLst>
              <a:gd name="T0" fmla="*/ 2147483647 h 34"/>
              <a:gd name="T1" fmla="*/ 0 h 34"/>
              <a:gd name="T2" fmla="*/ 2147483647 h 34"/>
              <a:gd name="T3" fmla="*/ 2147483647 h 34"/>
              <a:gd name="T4" fmla="*/ 0 60000 65536"/>
              <a:gd name="T5" fmla="*/ 0 60000 65536"/>
              <a:gd name="T6" fmla="*/ 0 60000 65536"/>
              <a:gd name="T7" fmla="*/ 0 60000 65536"/>
              <a:gd name="T8" fmla="*/ 0 h 34"/>
              <a:gd name="T9" fmla="*/ 34 h 34"/>
            </a:gdLst>
            <a:ahLst/>
            <a:cxnLst>
              <a:cxn ang="T4">
                <a:pos x="0" y="T0"/>
              </a:cxn>
              <a:cxn ang="T5">
                <a:pos x="0" y="T1"/>
              </a:cxn>
              <a:cxn ang="T6">
                <a:pos x="0" y="T2"/>
              </a:cxn>
              <a:cxn ang="T7">
                <a:pos x="0" y="T3"/>
              </a:cxn>
            </a:cxnLst>
            <a:rect l="0" t="T8" r="0" b="T9"/>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1471" name="Freeform 1553"/>
          <p:cNvSpPr>
            <a:spLocks/>
          </p:cNvSpPr>
          <p:nvPr/>
        </p:nvSpPr>
        <p:spPr bwMode="auto">
          <a:xfrm>
            <a:off x="4719638" y="3011627"/>
            <a:ext cx="141287" cy="0"/>
          </a:xfrm>
          <a:custGeom>
            <a:avLst/>
            <a:gdLst>
              <a:gd name="T0" fmla="*/ 2147483647 w 89"/>
              <a:gd name="T1" fmla="*/ 0 w 89"/>
              <a:gd name="T2" fmla="*/ 2147483647 w 89"/>
              <a:gd name="T3" fmla="*/ 2147483647 w 89"/>
              <a:gd name="T4" fmla="*/ 0 60000 65536"/>
              <a:gd name="T5" fmla="*/ 0 60000 65536"/>
              <a:gd name="T6" fmla="*/ 0 60000 65536"/>
              <a:gd name="T7" fmla="*/ 0 60000 65536"/>
              <a:gd name="T8" fmla="*/ 0 w 89"/>
              <a:gd name="T9" fmla="*/ 89 w 89"/>
            </a:gdLst>
            <a:ahLst/>
            <a:cxnLst>
              <a:cxn ang="T4">
                <a:pos x="T0" y="0"/>
              </a:cxn>
              <a:cxn ang="T5">
                <a:pos x="T1" y="0"/>
              </a:cxn>
              <a:cxn ang="T6">
                <a:pos x="T2" y="0"/>
              </a:cxn>
              <a:cxn ang="T7">
                <a:pos x="T3" y="0"/>
              </a:cxn>
            </a:cxnLst>
            <a:rect l="T8" t="0" r="T9" b="0"/>
            <a:pathLst>
              <a:path w="89">
                <a:moveTo>
                  <a:pt x="89" y="0"/>
                </a:moveTo>
                <a:lnTo>
                  <a:pt x="0" y="0"/>
                </a:lnTo>
                <a:lnTo>
                  <a:pt x="89" y="0"/>
                </a:lnTo>
                <a:close/>
              </a:path>
            </a:pathLst>
          </a:custGeom>
          <a:noFill/>
          <a:ln w="0">
            <a:solidFill>
              <a:srgbClr val="000000"/>
            </a:solidFill>
            <a:round/>
            <a:headEnd/>
            <a:tailEnd/>
          </a:ln>
        </p:spPr>
        <p:txBody>
          <a:bodyPr/>
          <a:lstStyle/>
          <a:p>
            <a:endParaRPr lang="en-US"/>
          </a:p>
        </p:txBody>
      </p:sp>
      <p:sp>
        <p:nvSpPr>
          <p:cNvPr id="1472" name="Freeform 1554"/>
          <p:cNvSpPr>
            <a:spLocks/>
          </p:cNvSpPr>
          <p:nvPr/>
        </p:nvSpPr>
        <p:spPr bwMode="auto">
          <a:xfrm>
            <a:off x="4719638" y="3011627"/>
            <a:ext cx="141287" cy="0"/>
          </a:xfrm>
          <a:custGeom>
            <a:avLst/>
            <a:gdLst>
              <a:gd name="T0" fmla="*/ 2147483647 w 89"/>
              <a:gd name="T1" fmla="*/ 0 w 89"/>
              <a:gd name="T2" fmla="*/ 2147483647 w 89"/>
              <a:gd name="T3" fmla="*/ 2147483647 w 89"/>
              <a:gd name="T4" fmla="*/ 0 60000 65536"/>
              <a:gd name="T5" fmla="*/ 0 60000 65536"/>
              <a:gd name="T6" fmla="*/ 0 60000 65536"/>
              <a:gd name="T7" fmla="*/ 0 60000 65536"/>
              <a:gd name="T8" fmla="*/ 0 w 89"/>
              <a:gd name="T9" fmla="*/ 89 w 89"/>
            </a:gdLst>
            <a:ahLst/>
            <a:cxnLst>
              <a:cxn ang="T4">
                <a:pos x="T0" y="0"/>
              </a:cxn>
              <a:cxn ang="T5">
                <a:pos x="T1" y="0"/>
              </a:cxn>
              <a:cxn ang="T6">
                <a:pos x="T2" y="0"/>
              </a:cxn>
              <a:cxn ang="T7">
                <a:pos x="T3" y="0"/>
              </a:cxn>
            </a:cxnLst>
            <a:rect l="T8" t="0" r="T9" b="0"/>
            <a:pathLst>
              <a:path w="89">
                <a:moveTo>
                  <a:pt x="89" y="0"/>
                </a:moveTo>
                <a:lnTo>
                  <a:pt x="0" y="0"/>
                </a:lnTo>
                <a:lnTo>
                  <a:pt x="89" y="0"/>
                </a:lnTo>
                <a:close/>
              </a:path>
            </a:pathLst>
          </a:custGeom>
          <a:noFill/>
          <a:ln w="0">
            <a:solidFill>
              <a:srgbClr val="000000"/>
            </a:solidFill>
            <a:round/>
            <a:headEnd/>
            <a:tailEnd/>
          </a:ln>
        </p:spPr>
        <p:txBody>
          <a:bodyPr/>
          <a:lstStyle/>
          <a:p>
            <a:endParaRPr lang="en-US"/>
          </a:p>
        </p:txBody>
      </p:sp>
      <p:sp>
        <p:nvSpPr>
          <p:cNvPr id="1473" name="Freeform 1555"/>
          <p:cNvSpPr>
            <a:spLocks/>
          </p:cNvSpPr>
          <p:nvPr/>
        </p:nvSpPr>
        <p:spPr bwMode="auto">
          <a:xfrm>
            <a:off x="4719638" y="3011627"/>
            <a:ext cx="141287" cy="0"/>
          </a:xfrm>
          <a:custGeom>
            <a:avLst/>
            <a:gdLst>
              <a:gd name="T0" fmla="*/ 2147483647 w 89"/>
              <a:gd name="T1" fmla="*/ 0 w 89"/>
              <a:gd name="T2" fmla="*/ 2147483647 w 89"/>
              <a:gd name="T3" fmla="*/ 2147483647 w 89"/>
              <a:gd name="T4" fmla="*/ 0 60000 65536"/>
              <a:gd name="T5" fmla="*/ 0 60000 65536"/>
              <a:gd name="T6" fmla="*/ 0 60000 65536"/>
              <a:gd name="T7" fmla="*/ 0 60000 65536"/>
              <a:gd name="T8" fmla="*/ 0 w 89"/>
              <a:gd name="T9" fmla="*/ 89 w 89"/>
            </a:gdLst>
            <a:ahLst/>
            <a:cxnLst>
              <a:cxn ang="T4">
                <a:pos x="T0" y="0"/>
              </a:cxn>
              <a:cxn ang="T5">
                <a:pos x="T1" y="0"/>
              </a:cxn>
              <a:cxn ang="T6">
                <a:pos x="T2" y="0"/>
              </a:cxn>
              <a:cxn ang="T7">
                <a:pos x="T3" y="0"/>
              </a:cxn>
            </a:cxnLst>
            <a:rect l="T8" t="0" r="T9" b="0"/>
            <a:pathLst>
              <a:path w="89">
                <a:moveTo>
                  <a:pt x="89" y="0"/>
                </a:moveTo>
                <a:lnTo>
                  <a:pt x="0" y="0"/>
                </a:lnTo>
                <a:lnTo>
                  <a:pt x="89" y="0"/>
                </a:lnTo>
                <a:close/>
              </a:path>
            </a:pathLst>
          </a:custGeom>
          <a:noFill/>
          <a:ln w="0">
            <a:solidFill>
              <a:srgbClr val="000000"/>
            </a:solidFill>
            <a:round/>
            <a:headEnd/>
            <a:tailEnd/>
          </a:ln>
        </p:spPr>
        <p:txBody>
          <a:bodyPr/>
          <a:lstStyle/>
          <a:p>
            <a:endParaRPr lang="en-US"/>
          </a:p>
        </p:txBody>
      </p:sp>
      <p:sp>
        <p:nvSpPr>
          <p:cNvPr id="1474" name="Freeform 1556"/>
          <p:cNvSpPr>
            <a:spLocks noEditPoints="1"/>
          </p:cNvSpPr>
          <p:nvPr/>
        </p:nvSpPr>
        <p:spPr bwMode="auto">
          <a:xfrm>
            <a:off x="4719638" y="2957652"/>
            <a:ext cx="141287" cy="53975"/>
          </a:xfrm>
          <a:custGeom>
            <a:avLst/>
            <a:gdLst>
              <a:gd name="T0" fmla="*/ 2147483647 w 89"/>
              <a:gd name="T1" fmla="*/ 2147483647 h 34"/>
              <a:gd name="T2" fmla="*/ 2147483647 w 89"/>
              <a:gd name="T3" fmla="*/ 0 h 34"/>
              <a:gd name="T4" fmla="*/ 0 w 89"/>
              <a:gd name="T5" fmla="*/ 0 h 34"/>
              <a:gd name="T6" fmla="*/ 0 w 89"/>
              <a:gd name="T7" fmla="*/ 2147483647 h 34"/>
              <a:gd name="T8" fmla="*/ 2147483647 w 89"/>
              <a:gd name="T9" fmla="*/ 2147483647 h 34"/>
              <a:gd name="T10" fmla="*/ 2147483647 w 89"/>
              <a:gd name="T11" fmla="*/ 2147483647 h 34"/>
              <a:gd name="T12" fmla="*/ 0 w 89"/>
              <a:gd name="T13" fmla="*/ 2147483647 h 34"/>
              <a:gd name="T14" fmla="*/ 0 w 89"/>
              <a:gd name="T15" fmla="*/ 0 h 34"/>
              <a:gd name="T16" fmla="*/ 0 w 89"/>
              <a:gd name="T17" fmla="*/ 2147483647 h 34"/>
              <a:gd name="T18" fmla="*/ 0 w 89"/>
              <a:gd name="T19" fmla="*/ 2147483647 h 34"/>
              <a:gd name="T20" fmla="*/ 2147483647 w 89"/>
              <a:gd name="T21" fmla="*/ 2147483647 h 34"/>
              <a:gd name="T22" fmla="*/ 2147483647 w 89"/>
              <a:gd name="T23" fmla="*/ 0 h 34"/>
              <a:gd name="T24" fmla="*/ 2147483647 w 89"/>
              <a:gd name="T25" fmla="*/ 2147483647 h 34"/>
              <a:gd name="T26" fmla="*/ 2147483647 w 89"/>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9"/>
              <a:gd name="T43" fmla="*/ 0 h 34"/>
              <a:gd name="T44" fmla="*/ 89 w 89"/>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9" h="34">
                <a:moveTo>
                  <a:pt x="89" y="34"/>
                </a:moveTo>
                <a:lnTo>
                  <a:pt x="89" y="0"/>
                </a:lnTo>
                <a:lnTo>
                  <a:pt x="0" y="0"/>
                </a:lnTo>
                <a:lnTo>
                  <a:pt x="0" y="34"/>
                </a:lnTo>
                <a:lnTo>
                  <a:pt x="89" y="34"/>
                </a:lnTo>
                <a:close/>
                <a:moveTo>
                  <a:pt x="0" y="34"/>
                </a:moveTo>
                <a:lnTo>
                  <a:pt x="0" y="0"/>
                </a:lnTo>
                <a:lnTo>
                  <a:pt x="0" y="34"/>
                </a:lnTo>
                <a:close/>
                <a:moveTo>
                  <a:pt x="89" y="34"/>
                </a:moveTo>
                <a:lnTo>
                  <a:pt x="89" y="0"/>
                </a:lnTo>
                <a:lnTo>
                  <a:pt x="89" y="34"/>
                </a:lnTo>
                <a:close/>
              </a:path>
            </a:pathLst>
          </a:custGeom>
          <a:solidFill>
            <a:srgbClr val="FFFFFF"/>
          </a:solidFill>
          <a:ln w="9525">
            <a:noFill/>
            <a:round/>
            <a:headEnd/>
            <a:tailEnd/>
          </a:ln>
        </p:spPr>
        <p:txBody>
          <a:bodyPr/>
          <a:lstStyle/>
          <a:p>
            <a:endParaRPr lang="en-US"/>
          </a:p>
        </p:txBody>
      </p:sp>
      <p:sp>
        <p:nvSpPr>
          <p:cNvPr id="1475" name="Freeform 1557"/>
          <p:cNvSpPr>
            <a:spLocks/>
          </p:cNvSpPr>
          <p:nvPr/>
        </p:nvSpPr>
        <p:spPr bwMode="auto">
          <a:xfrm>
            <a:off x="4719638" y="2957652"/>
            <a:ext cx="141287" cy="53975"/>
          </a:xfrm>
          <a:custGeom>
            <a:avLst/>
            <a:gdLst>
              <a:gd name="T0" fmla="*/ 2147483647 w 89"/>
              <a:gd name="T1" fmla="*/ 2147483647 h 34"/>
              <a:gd name="T2" fmla="*/ 2147483647 w 89"/>
              <a:gd name="T3" fmla="*/ 0 h 34"/>
              <a:gd name="T4" fmla="*/ 0 w 89"/>
              <a:gd name="T5" fmla="*/ 0 h 34"/>
              <a:gd name="T6" fmla="*/ 0 w 89"/>
              <a:gd name="T7" fmla="*/ 2147483647 h 34"/>
              <a:gd name="T8" fmla="*/ 2147483647 w 89"/>
              <a:gd name="T9" fmla="*/ 2147483647 h 34"/>
              <a:gd name="T10" fmla="*/ 2147483647 w 89"/>
              <a:gd name="T11" fmla="*/ 2147483647 h 34"/>
              <a:gd name="T12" fmla="*/ 0 60000 65536"/>
              <a:gd name="T13" fmla="*/ 0 60000 65536"/>
              <a:gd name="T14" fmla="*/ 0 60000 65536"/>
              <a:gd name="T15" fmla="*/ 0 60000 65536"/>
              <a:gd name="T16" fmla="*/ 0 60000 65536"/>
              <a:gd name="T17" fmla="*/ 0 60000 65536"/>
              <a:gd name="T18" fmla="*/ 0 w 89"/>
              <a:gd name="T19" fmla="*/ 0 h 34"/>
              <a:gd name="T20" fmla="*/ 89 w 89"/>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89" h="34">
                <a:moveTo>
                  <a:pt x="89" y="34"/>
                </a:moveTo>
                <a:lnTo>
                  <a:pt x="89" y="0"/>
                </a:lnTo>
                <a:lnTo>
                  <a:pt x="0" y="0"/>
                </a:lnTo>
                <a:lnTo>
                  <a:pt x="0" y="34"/>
                </a:lnTo>
                <a:lnTo>
                  <a:pt x="89" y="34"/>
                </a:lnTo>
                <a:close/>
              </a:path>
            </a:pathLst>
          </a:custGeom>
          <a:noFill/>
          <a:ln w="0">
            <a:solidFill>
              <a:srgbClr val="000000"/>
            </a:solidFill>
            <a:round/>
            <a:headEnd/>
            <a:tailEnd/>
          </a:ln>
        </p:spPr>
        <p:txBody>
          <a:bodyPr/>
          <a:lstStyle/>
          <a:p>
            <a:endParaRPr lang="en-US"/>
          </a:p>
        </p:txBody>
      </p:sp>
      <p:sp>
        <p:nvSpPr>
          <p:cNvPr id="1476" name="Freeform 1558"/>
          <p:cNvSpPr>
            <a:spLocks/>
          </p:cNvSpPr>
          <p:nvPr/>
        </p:nvSpPr>
        <p:spPr bwMode="auto">
          <a:xfrm>
            <a:off x="4719638" y="2957652"/>
            <a:ext cx="0" cy="53975"/>
          </a:xfrm>
          <a:custGeom>
            <a:avLst/>
            <a:gdLst>
              <a:gd name="T0" fmla="*/ 2147483647 h 34"/>
              <a:gd name="T1" fmla="*/ 0 h 34"/>
              <a:gd name="T2" fmla="*/ 2147483647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1477" name="Freeform 1559"/>
          <p:cNvSpPr>
            <a:spLocks/>
          </p:cNvSpPr>
          <p:nvPr/>
        </p:nvSpPr>
        <p:spPr bwMode="auto">
          <a:xfrm>
            <a:off x="4860925" y="2957652"/>
            <a:ext cx="0" cy="53975"/>
          </a:xfrm>
          <a:custGeom>
            <a:avLst/>
            <a:gdLst>
              <a:gd name="T0" fmla="*/ 2147483647 h 34"/>
              <a:gd name="T1" fmla="*/ 0 h 34"/>
              <a:gd name="T2" fmla="*/ 2147483647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1478" name="Freeform 1560"/>
          <p:cNvSpPr>
            <a:spLocks/>
          </p:cNvSpPr>
          <p:nvPr/>
        </p:nvSpPr>
        <p:spPr bwMode="auto">
          <a:xfrm>
            <a:off x="5040313" y="2957652"/>
            <a:ext cx="0" cy="53975"/>
          </a:xfrm>
          <a:custGeom>
            <a:avLst/>
            <a:gdLst>
              <a:gd name="T0" fmla="*/ 2147483647 h 34"/>
              <a:gd name="T1" fmla="*/ 0 h 34"/>
              <a:gd name="T2" fmla="*/ 2147483647 h 34"/>
              <a:gd name="T3" fmla="*/ 2147483647 h 34"/>
              <a:gd name="T4" fmla="*/ 0 60000 65536"/>
              <a:gd name="T5" fmla="*/ 0 60000 65536"/>
              <a:gd name="T6" fmla="*/ 0 60000 65536"/>
              <a:gd name="T7" fmla="*/ 0 60000 65536"/>
              <a:gd name="T8" fmla="*/ 0 h 34"/>
              <a:gd name="T9" fmla="*/ 34 h 34"/>
            </a:gdLst>
            <a:ahLst/>
            <a:cxnLst>
              <a:cxn ang="T4">
                <a:pos x="0" y="T0"/>
              </a:cxn>
              <a:cxn ang="T5">
                <a:pos x="0" y="T1"/>
              </a:cxn>
              <a:cxn ang="T6">
                <a:pos x="0" y="T2"/>
              </a:cxn>
              <a:cxn ang="T7">
                <a:pos x="0" y="T3"/>
              </a:cxn>
            </a:cxnLst>
            <a:rect l="0" t="T8" r="0" b="T9"/>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1479" name="Freeform 1561"/>
          <p:cNvSpPr>
            <a:spLocks/>
          </p:cNvSpPr>
          <p:nvPr/>
        </p:nvSpPr>
        <p:spPr bwMode="auto">
          <a:xfrm>
            <a:off x="4881563" y="3011627"/>
            <a:ext cx="158750" cy="0"/>
          </a:xfrm>
          <a:custGeom>
            <a:avLst/>
            <a:gdLst>
              <a:gd name="T0" fmla="*/ 2147483647 w 100"/>
              <a:gd name="T1" fmla="*/ 0 w 100"/>
              <a:gd name="T2" fmla="*/ 2147483647 w 100"/>
              <a:gd name="T3" fmla="*/ 2147483647 w 100"/>
              <a:gd name="T4" fmla="*/ 0 60000 65536"/>
              <a:gd name="T5" fmla="*/ 0 60000 65536"/>
              <a:gd name="T6" fmla="*/ 0 60000 65536"/>
              <a:gd name="T7" fmla="*/ 0 60000 65536"/>
              <a:gd name="T8" fmla="*/ 0 w 100"/>
              <a:gd name="T9" fmla="*/ 100 w 100"/>
            </a:gdLst>
            <a:ahLst/>
            <a:cxnLst>
              <a:cxn ang="T4">
                <a:pos x="T0" y="0"/>
              </a:cxn>
              <a:cxn ang="T5">
                <a:pos x="T1" y="0"/>
              </a:cxn>
              <a:cxn ang="T6">
                <a:pos x="T2" y="0"/>
              </a:cxn>
              <a:cxn ang="T7">
                <a:pos x="T3" y="0"/>
              </a:cxn>
            </a:cxnLst>
            <a:rect l="T8" t="0" r="T9" b="0"/>
            <a:pathLst>
              <a:path w="100">
                <a:moveTo>
                  <a:pt x="100" y="0"/>
                </a:moveTo>
                <a:lnTo>
                  <a:pt x="0" y="0"/>
                </a:lnTo>
                <a:lnTo>
                  <a:pt x="100" y="0"/>
                </a:lnTo>
                <a:close/>
              </a:path>
            </a:pathLst>
          </a:custGeom>
          <a:noFill/>
          <a:ln w="0">
            <a:solidFill>
              <a:srgbClr val="000000"/>
            </a:solidFill>
            <a:round/>
            <a:headEnd/>
            <a:tailEnd/>
          </a:ln>
        </p:spPr>
        <p:txBody>
          <a:bodyPr/>
          <a:lstStyle/>
          <a:p>
            <a:endParaRPr lang="en-US"/>
          </a:p>
        </p:txBody>
      </p:sp>
      <p:sp>
        <p:nvSpPr>
          <p:cNvPr id="1480" name="Freeform 1562"/>
          <p:cNvSpPr>
            <a:spLocks/>
          </p:cNvSpPr>
          <p:nvPr/>
        </p:nvSpPr>
        <p:spPr bwMode="auto">
          <a:xfrm>
            <a:off x="4881563" y="3011627"/>
            <a:ext cx="158750" cy="0"/>
          </a:xfrm>
          <a:custGeom>
            <a:avLst/>
            <a:gdLst>
              <a:gd name="T0" fmla="*/ 2147483647 w 100"/>
              <a:gd name="T1" fmla="*/ 0 w 100"/>
              <a:gd name="T2" fmla="*/ 2147483647 w 100"/>
              <a:gd name="T3" fmla="*/ 2147483647 w 100"/>
              <a:gd name="T4" fmla="*/ 0 60000 65536"/>
              <a:gd name="T5" fmla="*/ 0 60000 65536"/>
              <a:gd name="T6" fmla="*/ 0 60000 65536"/>
              <a:gd name="T7" fmla="*/ 0 60000 65536"/>
              <a:gd name="T8" fmla="*/ 0 w 100"/>
              <a:gd name="T9" fmla="*/ 100 w 100"/>
            </a:gdLst>
            <a:ahLst/>
            <a:cxnLst>
              <a:cxn ang="T4">
                <a:pos x="T0" y="0"/>
              </a:cxn>
              <a:cxn ang="T5">
                <a:pos x="T1" y="0"/>
              </a:cxn>
              <a:cxn ang="T6">
                <a:pos x="T2" y="0"/>
              </a:cxn>
              <a:cxn ang="T7">
                <a:pos x="T3" y="0"/>
              </a:cxn>
            </a:cxnLst>
            <a:rect l="T8" t="0" r="T9" b="0"/>
            <a:pathLst>
              <a:path w="100">
                <a:moveTo>
                  <a:pt x="100" y="0"/>
                </a:moveTo>
                <a:lnTo>
                  <a:pt x="0" y="0"/>
                </a:lnTo>
                <a:lnTo>
                  <a:pt x="100" y="0"/>
                </a:lnTo>
                <a:close/>
              </a:path>
            </a:pathLst>
          </a:custGeom>
          <a:noFill/>
          <a:ln w="0">
            <a:solidFill>
              <a:srgbClr val="000000"/>
            </a:solidFill>
            <a:round/>
            <a:headEnd/>
            <a:tailEnd/>
          </a:ln>
        </p:spPr>
        <p:txBody>
          <a:bodyPr/>
          <a:lstStyle/>
          <a:p>
            <a:endParaRPr lang="en-US"/>
          </a:p>
        </p:txBody>
      </p:sp>
      <p:sp>
        <p:nvSpPr>
          <p:cNvPr id="1481" name="Freeform 1563"/>
          <p:cNvSpPr>
            <a:spLocks/>
          </p:cNvSpPr>
          <p:nvPr/>
        </p:nvSpPr>
        <p:spPr bwMode="auto">
          <a:xfrm>
            <a:off x="4881563" y="3011627"/>
            <a:ext cx="158750" cy="0"/>
          </a:xfrm>
          <a:custGeom>
            <a:avLst/>
            <a:gdLst>
              <a:gd name="T0" fmla="*/ 2147483647 w 100"/>
              <a:gd name="T1" fmla="*/ 0 w 100"/>
              <a:gd name="T2" fmla="*/ 2147483647 w 100"/>
              <a:gd name="T3" fmla="*/ 2147483647 w 100"/>
              <a:gd name="T4" fmla="*/ 0 60000 65536"/>
              <a:gd name="T5" fmla="*/ 0 60000 65536"/>
              <a:gd name="T6" fmla="*/ 0 60000 65536"/>
              <a:gd name="T7" fmla="*/ 0 60000 65536"/>
              <a:gd name="T8" fmla="*/ 0 w 100"/>
              <a:gd name="T9" fmla="*/ 100 w 100"/>
            </a:gdLst>
            <a:ahLst/>
            <a:cxnLst>
              <a:cxn ang="T4">
                <a:pos x="T0" y="0"/>
              </a:cxn>
              <a:cxn ang="T5">
                <a:pos x="T1" y="0"/>
              </a:cxn>
              <a:cxn ang="T6">
                <a:pos x="T2" y="0"/>
              </a:cxn>
              <a:cxn ang="T7">
                <a:pos x="T3" y="0"/>
              </a:cxn>
            </a:cxnLst>
            <a:rect l="T8" t="0" r="T9" b="0"/>
            <a:pathLst>
              <a:path w="100">
                <a:moveTo>
                  <a:pt x="100" y="0"/>
                </a:moveTo>
                <a:lnTo>
                  <a:pt x="0" y="0"/>
                </a:lnTo>
                <a:lnTo>
                  <a:pt x="100" y="0"/>
                </a:lnTo>
                <a:close/>
              </a:path>
            </a:pathLst>
          </a:custGeom>
          <a:noFill/>
          <a:ln w="0">
            <a:solidFill>
              <a:srgbClr val="000000"/>
            </a:solidFill>
            <a:round/>
            <a:headEnd/>
            <a:tailEnd/>
          </a:ln>
        </p:spPr>
        <p:txBody>
          <a:bodyPr/>
          <a:lstStyle/>
          <a:p>
            <a:endParaRPr lang="en-US"/>
          </a:p>
        </p:txBody>
      </p:sp>
      <p:sp>
        <p:nvSpPr>
          <p:cNvPr id="1482" name="Freeform 1564"/>
          <p:cNvSpPr>
            <a:spLocks noEditPoints="1"/>
          </p:cNvSpPr>
          <p:nvPr/>
        </p:nvSpPr>
        <p:spPr bwMode="auto">
          <a:xfrm>
            <a:off x="4881563" y="2957652"/>
            <a:ext cx="158750" cy="53975"/>
          </a:xfrm>
          <a:custGeom>
            <a:avLst/>
            <a:gdLst>
              <a:gd name="T0" fmla="*/ 2147483647 w 100"/>
              <a:gd name="T1" fmla="*/ 2147483647 h 34"/>
              <a:gd name="T2" fmla="*/ 2147483647 w 100"/>
              <a:gd name="T3" fmla="*/ 0 h 34"/>
              <a:gd name="T4" fmla="*/ 0 w 100"/>
              <a:gd name="T5" fmla="*/ 0 h 34"/>
              <a:gd name="T6" fmla="*/ 0 w 100"/>
              <a:gd name="T7" fmla="*/ 2147483647 h 34"/>
              <a:gd name="T8" fmla="*/ 2147483647 w 100"/>
              <a:gd name="T9" fmla="*/ 2147483647 h 34"/>
              <a:gd name="T10" fmla="*/ 2147483647 w 100"/>
              <a:gd name="T11" fmla="*/ 2147483647 h 34"/>
              <a:gd name="T12" fmla="*/ 0 w 100"/>
              <a:gd name="T13" fmla="*/ 2147483647 h 34"/>
              <a:gd name="T14" fmla="*/ 0 w 100"/>
              <a:gd name="T15" fmla="*/ 0 h 34"/>
              <a:gd name="T16" fmla="*/ 0 w 100"/>
              <a:gd name="T17" fmla="*/ 2147483647 h 34"/>
              <a:gd name="T18" fmla="*/ 0 w 100"/>
              <a:gd name="T19" fmla="*/ 2147483647 h 34"/>
              <a:gd name="T20" fmla="*/ 2147483647 w 100"/>
              <a:gd name="T21" fmla="*/ 2147483647 h 34"/>
              <a:gd name="T22" fmla="*/ 2147483647 w 100"/>
              <a:gd name="T23" fmla="*/ 0 h 34"/>
              <a:gd name="T24" fmla="*/ 2147483647 w 100"/>
              <a:gd name="T25" fmla="*/ 2147483647 h 34"/>
              <a:gd name="T26" fmla="*/ 2147483647 w 100"/>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34"/>
              <a:gd name="T44" fmla="*/ 100 w 100"/>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34">
                <a:moveTo>
                  <a:pt x="100" y="34"/>
                </a:moveTo>
                <a:lnTo>
                  <a:pt x="100" y="0"/>
                </a:lnTo>
                <a:lnTo>
                  <a:pt x="0" y="0"/>
                </a:lnTo>
                <a:lnTo>
                  <a:pt x="0" y="34"/>
                </a:lnTo>
                <a:lnTo>
                  <a:pt x="100" y="34"/>
                </a:lnTo>
                <a:close/>
                <a:moveTo>
                  <a:pt x="0" y="34"/>
                </a:moveTo>
                <a:lnTo>
                  <a:pt x="0" y="0"/>
                </a:lnTo>
                <a:lnTo>
                  <a:pt x="0" y="34"/>
                </a:lnTo>
                <a:close/>
                <a:moveTo>
                  <a:pt x="100" y="34"/>
                </a:moveTo>
                <a:lnTo>
                  <a:pt x="100" y="0"/>
                </a:lnTo>
                <a:lnTo>
                  <a:pt x="100" y="34"/>
                </a:lnTo>
                <a:close/>
              </a:path>
            </a:pathLst>
          </a:custGeom>
          <a:solidFill>
            <a:srgbClr val="EAEAEA"/>
          </a:solidFill>
          <a:ln w="9525">
            <a:noFill/>
            <a:round/>
            <a:headEnd/>
            <a:tailEnd/>
          </a:ln>
        </p:spPr>
        <p:txBody>
          <a:bodyPr/>
          <a:lstStyle/>
          <a:p>
            <a:endParaRPr lang="en-US"/>
          </a:p>
        </p:txBody>
      </p:sp>
      <p:sp>
        <p:nvSpPr>
          <p:cNvPr id="1483" name="Freeform 1565"/>
          <p:cNvSpPr>
            <a:spLocks/>
          </p:cNvSpPr>
          <p:nvPr/>
        </p:nvSpPr>
        <p:spPr bwMode="auto">
          <a:xfrm>
            <a:off x="4881563" y="2957652"/>
            <a:ext cx="158750" cy="53975"/>
          </a:xfrm>
          <a:custGeom>
            <a:avLst/>
            <a:gdLst>
              <a:gd name="T0" fmla="*/ 2147483647 w 100"/>
              <a:gd name="T1" fmla="*/ 2147483647 h 34"/>
              <a:gd name="T2" fmla="*/ 2147483647 w 100"/>
              <a:gd name="T3" fmla="*/ 0 h 34"/>
              <a:gd name="T4" fmla="*/ 0 w 100"/>
              <a:gd name="T5" fmla="*/ 0 h 34"/>
              <a:gd name="T6" fmla="*/ 0 w 100"/>
              <a:gd name="T7" fmla="*/ 2147483647 h 34"/>
              <a:gd name="T8" fmla="*/ 2147483647 w 100"/>
              <a:gd name="T9" fmla="*/ 2147483647 h 34"/>
              <a:gd name="T10" fmla="*/ 2147483647 w 100"/>
              <a:gd name="T11" fmla="*/ 2147483647 h 34"/>
              <a:gd name="T12" fmla="*/ 0 60000 65536"/>
              <a:gd name="T13" fmla="*/ 0 60000 65536"/>
              <a:gd name="T14" fmla="*/ 0 60000 65536"/>
              <a:gd name="T15" fmla="*/ 0 60000 65536"/>
              <a:gd name="T16" fmla="*/ 0 60000 65536"/>
              <a:gd name="T17" fmla="*/ 0 60000 65536"/>
              <a:gd name="T18" fmla="*/ 0 w 100"/>
              <a:gd name="T19" fmla="*/ 0 h 34"/>
              <a:gd name="T20" fmla="*/ 100 w 10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00" h="34">
                <a:moveTo>
                  <a:pt x="100" y="34"/>
                </a:moveTo>
                <a:lnTo>
                  <a:pt x="100" y="0"/>
                </a:lnTo>
                <a:lnTo>
                  <a:pt x="0" y="0"/>
                </a:lnTo>
                <a:lnTo>
                  <a:pt x="0" y="34"/>
                </a:lnTo>
                <a:lnTo>
                  <a:pt x="100" y="34"/>
                </a:lnTo>
                <a:close/>
              </a:path>
            </a:pathLst>
          </a:custGeom>
          <a:noFill/>
          <a:ln w="0">
            <a:solidFill>
              <a:srgbClr val="000000"/>
            </a:solidFill>
            <a:round/>
            <a:headEnd/>
            <a:tailEnd/>
          </a:ln>
        </p:spPr>
        <p:txBody>
          <a:bodyPr/>
          <a:lstStyle/>
          <a:p>
            <a:endParaRPr lang="en-US"/>
          </a:p>
        </p:txBody>
      </p:sp>
      <p:sp>
        <p:nvSpPr>
          <p:cNvPr id="1484" name="Freeform 1566"/>
          <p:cNvSpPr>
            <a:spLocks/>
          </p:cNvSpPr>
          <p:nvPr/>
        </p:nvSpPr>
        <p:spPr bwMode="auto">
          <a:xfrm>
            <a:off x="4881563" y="2957652"/>
            <a:ext cx="0" cy="53975"/>
          </a:xfrm>
          <a:custGeom>
            <a:avLst/>
            <a:gdLst>
              <a:gd name="T0" fmla="*/ 2147483647 h 34"/>
              <a:gd name="T1" fmla="*/ 0 h 34"/>
              <a:gd name="T2" fmla="*/ 2147483647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1485" name="Freeform 1567"/>
          <p:cNvSpPr>
            <a:spLocks/>
          </p:cNvSpPr>
          <p:nvPr/>
        </p:nvSpPr>
        <p:spPr bwMode="auto">
          <a:xfrm>
            <a:off x="5040313" y="2957652"/>
            <a:ext cx="0" cy="53975"/>
          </a:xfrm>
          <a:custGeom>
            <a:avLst/>
            <a:gdLst>
              <a:gd name="T0" fmla="*/ 2147483647 h 34"/>
              <a:gd name="T1" fmla="*/ 0 h 34"/>
              <a:gd name="T2" fmla="*/ 2147483647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1486" name="Freeform 1568"/>
          <p:cNvSpPr>
            <a:spLocks/>
          </p:cNvSpPr>
          <p:nvPr/>
        </p:nvSpPr>
        <p:spPr bwMode="auto">
          <a:xfrm>
            <a:off x="5213350" y="2957652"/>
            <a:ext cx="0" cy="53975"/>
          </a:xfrm>
          <a:custGeom>
            <a:avLst/>
            <a:gdLst>
              <a:gd name="T0" fmla="*/ 2147483647 h 34"/>
              <a:gd name="T1" fmla="*/ 0 h 34"/>
              <a:gd name="T2" fmla="*/ 2147483647 h 34"/>
              <a:gd name="T3" fmla="*/ 2147483647 h 34"/>
              <a:gd name="T4" fmla="*/ 0 60000 65536"/>
              <a:gd name="T5" fmla="*/ 0 60000 65536"/>
              <a:gd name="T6" fmla="*/ 0 60000 65536"/>
              <a:gd name="T7" fmla="*/ 0 60000 65536"/>
              <a:gd name="T8" fmla="*/ 0 h 34"/>
              <a:gd name="T9" fmla="*/ 34 h 34"/>
            </a:gdLst>
            <a:ahLst/>
            <a:cxnLst>
              <a:cxn ang="T4">
                <a:pos x="0" y="T0"/>
              </a:cxn>
              <a:cxn ang="T5">
                <a:pos x="0" y="T1"/>
              </a:cxn>
              <a:cxn ang="T6">
                <a:pos x="0" y="T2"/>
              </a:cxn>
              <a:cxn ang="T7">
                <a:pos x="0" y="T3"/>
              </a:cxn>
            </a:cxnLst>
            <a:rect l="0" t="T8" r="0" b="T9"/>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1487" name="Freeform 1569"/>
          <p:cNvSpPr>
            <a:spLocks/>
          </p:cNvSpPr>
          <p:nvPr/>
        </p:nvSpPr>
        <p:spPr bwMode="auto">
          <a:xfrm>
            <a:off x="5060950" y="3011627"/>
            <a:ext cx="152400" cy="0"/>
          </a:xfrm>
          <a:custGeom>
            <a:avLst/>
            <a:gdLst>
              <a:gd name="T0" fmla="*/ 2147483647 w 96"/>
              <a:gd name="T1" fmla="*/ 0 w 96"/>
              <a:gd name="T2" fmla="*/ 2147483647 w 96"/>
              <a:gd name="T3" fmla="*/ 2147483647 w 96"/>
              <a:gd name="T4" fmla="*/ 0 60000 65536"/>
              <a:gd name="T5" fmla="*/ 0 60000 65536"/>
              <a:gd name="T6" fmla="*/ 0 60000 65536"/>
              <a:gd name="T7" fmla="*/ 0 60000 65536"/>
              <a:gd name="T8" fmla="*/ 0 w 96"/>
              <a:gd name="T9" fmla="*/ 96 w 96"/>
            </a:gdLst>
            <a:ahLst/>
            <a:cxnLst>
              <a:cxn ang="T4">
                <a:pos x="T0" y="0"/>
              </a:cxn>
              <a:cxn ang="T5">
                <a:pos x="T1" y="0"/>
              </a:cxn>
              <a:cxn ang="T6">
                <a:pos x="T2" y="0"/>
              </a:cxn>
              <a:cxn ang="T7">
                <a:pos x="T3" y="0"/>
              </a:cxn>
            </a:cxnLst>
            <a:rect l="T8" t="0" r="T9" b="0"/>
            <a:pathLst>
              <a:path w="96">
                <a:moveTo>
                  <a:pt x="96" y="0"/>
                </a:moveTo>
                <a:lnTo>
                  <a:pt x="0" y="0"/>
                </a:lnTo>
                <a:lnTo>
                  <a:pt x="96" y="0"/>
                </a:lnTo>
                <a:close/>
              </a:path>
            </a:pathLst>
          </a:custGeom>
          <a:noFill/>
          <a:ln w="0">
            <a:solidFill>
              <a:srgbClr val="000000"/>
            </a:solidFill>
            <a:round/>
            <a:headEnd/>
            <a:tailEnd/>
          </a:ln>
        </p:spPr>
        <p:txBody>
          <a:bodyPr/>
          <a:lstStyle/>
          <a:p>
            <a:endParaRPr lang="en-US"/>
          </a:p>
        </p:txBody>
      </p:sp>
      <p:sp>
        <p:nvSpPr>
          <p:cNvPr id="1488" name="Freeform 1570"/>
          <p:cNvSpPr>
            <a:spLocks/>
          </p:cNvSpPr>
          <p:nvPr/>
        </p:nvSpPr>
        <p:spPr bwMode="auto">
          <a:xfrm>
            <a:off x="5060950" y="3011627"/>
            <a:ext cx="152400" cy="0"/>
          </a:xfrm>
          <a:custGeom>
            <a:avLst/>
            <a:gdLst>
              <a:gd name="T0" fmla="*/ 2147483647 w 96"/>
              <a:gd name="T1" fmla="*/ 0 w 96"/>
              <a:gd name="T2" fmla="*/ 2147483647 w 96"/>
              <a:gd name="T3" fmla="*/ 2147483647 w 96"/>
              <a:gd name="T4" fmla="*/ 0 60000 65536"/>
              <a:gd name="T5" fmla="*/ 0 60000 65536"/>
              <a:gd name="T6" fmla="*/ 0 60000 65536"/>
              <a:gd name="T7" fmla="*/ 0 60000 65536"/>
              <a:gd name="T8" fmla="*/ 0 w 96"/>
              <a:gd name="T9" fmla="*/ 96 w 96"/>
            </a:gdLst>
            <a:ahLst/>
            <a:cxnLst>
              <a:cxn ang="T4">
                <a:pos x="T0" y="0"/>
              </a:cxn>
              <a:cxn ang="T5">
                <a:pos x="T1" y="0"/>
              </a:cxn>
              <a:cxn ang="T6">
                <a:pos x="T2" y="0"/>
              </a:cxn>
              <a:cxn ang="T7">
                <a:pos x="T3" y="0"/>
              </a:cxn>
            </a:cxnLst>
            <a:rect l="T8" t="0" r="T9" b="0"/>
            <a:pathLst>
              <a:path w="96">
                <a:moveTo>
                  <a:pt x="96" y="0"/>
                </a:moveTo>
                <a:lnTo>
                  <a:pt x="0" y="0"/>
                </a:lnTo>
                <a:lnTo>
                  <a:pt x="96" y="0"/>
                </a:lnTo>
                <a:close/>
              </a:path>
            </a:pathLst>
          </a:custGeom>
          <a:noFill/>
          <a:ln w="0">
            <a:solidFill>
              <a:srgbClr val="000000"/>
            </a:solidFill>
            <a:round/>
            <a:headEnd/>
            <a:tailEnd/>
          </a:ln>
        </p:spPr>
        <p:txBody>
          <a:bodyPr/>
          <a:lstStyle/>
          <a:p>
            <a:endParaRPr lang="en-US"/>
          </a:p>
        </p:txBody>
      </p:sp>
      <p:sp>
        <p:nvSpPr>
          <p:cNvPr id="1489" name="Freeform 1571"/>
          <p:cNvSpPr>
            <a:spLocks/>
          </p:cNvSpPr>
          <p:nvPr/>
        </p:nvSpPr>
        <p:spPr bwMode="auto">
          <a:xfrm>
            <a:off x="5060950" y="3011627"/>
            <a:ext cx="152400" cy="0"/>
          </a:xfrm>
          <a:custGeom>
            <a:avLst/>
            <a:gdLst>
              <a:gd name="T0" fmla="*/ 2147483647 w 96"/>
              <a:gd name="T1" fmla="*/ 0 w 96"/>
              <a:gd name="T2" fmla="*/ 2147483647 w 96"/>
              <a:gd name="T3" fmla="*/ 2147483647 w 96"/>
              <a:gd name="T4" fmla="*/ 0 60000 65536"/>
              <a:gd name="T5" fmla="*/ 0 60000 65536"/>
              <a:gd name="T6" fmla="*/ 0 60000 65536"/>
              <a:gd name="T7" fmla="*/ 0 60000 65536"/>
              <a:gd name="T8" fmla="*/ 0 w 96"/>
              <a:gd name="T9" fmla="*/ 96 w 96"/>
            </a:gdLst>
            <a:ahLst/>
            <a:cxnLst>
              <a:cxn ang="T4">
                <a:pos x="T0" y="0"/>
              </a:cxn>
              <a:cxn ang="T5">
                <a:pos x="T1" y="0"/>
              </a:cxn>
              <a:cxn ang="T6">
                <a:pos x="T2" y="0"/>
              </a:cxn>
              <a:cxn ang="T7">
                <a:pos x="T3" y="0"/>
              </a:cxn>
            </a:cxnLst>
            <a:rect l="T8" t="0" r="T9" b="0"/>
            <a:pathLst>
              <a:path w="96">
                <a:moveTo>
                  <a:pt x="96" y="0"/>
                </a:moveTo>
                <a:lnTo>
                  <a:pt x="0" y="0"/>
                </a:lnTo>
                <a:lnTo>
                  <a:pt x="96" y="0"/>
                </a:lnTo>
                <a:close/>
              </a:path>
            </a:pathLst>
          </a:custGeom>
          <a:noFill/>
          <a:ln w="0">
            <a:solidFill>
              <a:srgbClr val="000000"/>
            </a:solidFill>
            <a:round/>
            <a:headEnd/>
            <a:tailEnd/>
          </a:ln>
        </p:spPr>
        <p:txBody>
          <a:bodyPr/>
          <a:lstStyle/>
          <a:p>
            <a:endParaRPr lang="en-US"/>
          </a:p>
        </p:txBody>
      </p:sp>
      <p:sp>
        <p:nvSpPr>
          <p:cNvPr id="1490" name="Freeform 1572"/>
          <p:cNvSpPr>
            <a:spLocks noEditPoints="1"/>
          </p:cNvSpPr>
          <p:nvPr/>
        </p:nvSpPr>
        <p:spPr bwMode="auto">
          <a:xfrm>
            <a:off x="5060950" y="2957652"/>
            <a:ext cx="152400" cy="53975"/>
          </a:xfrm>
          <a:custGeom>
            <a:avLst/>
            <a:gdLst>
              <a:gd name="T0" fmla="*/ 2147483647 w 96"/>
              <a:gd name="T1" fmla="*/ 2147483647 h 34"/>
              <a:gd name="T2" fmla="*/ 2147483647 w 96"/>
              <a:gd name="T3" fmla="*/ 0 h 34"/>
              <a:gd name="T4" fmla="*/ 0 w 96"/>
              <a:gd name="T5" fmla="*/ 0 h 34"/>
              <a:gd name="T6" fmla="*/ 0 w 96"/>
              <a:gd name="T7" fmla="*/ 2147483647 h 34"/>
              <a:gd name="T8" fmla="*/ 2147483647 w 96"/>
              <a:gd name="T9" fmla="*/ 2147483647 h 34"/>
              <a:gd name="T10" fmla="*/ 2147483647 w 96"/>
              <a:gd name="T11" fmla="*/ 2147483647 h 34"/>
              <a:gd name="T12" fmla="*/ 0 w 96"/>
              <a:gd name="T13" fmla="*/ 2147483647 h 34"/>
              <a:gd name="T14" fmla="*/ 0 w 96"/>
              <a:gd name="T15" fmla="*/ 0 h 34"/>
              <a:gd name="T16" fmla="*/ 0 w 96"/>
              <a:gd name="T17" fmla="*/ 2147483647 h 34"/>
              <a:gd name="T18" fmla="*/ 0 w 96"/>
              <a:gd name="T19" fmla="*/ 2147483647 h 34"/>
              <a:gd name="T20" fmla="*/ 2147483647 w 96"/>
              <a:gd name="T21" fmla="*/ 2147483647 h 34"/>
              <a:gd name="T22" fmla="*/ 2147483647 w 96"/>
              <a:gd name="T23" fmla="*/ 0 h 34"/>
              <a:gd name="T24" fmla="*/ 2147483647 w 96"/>
              <a:gd name="T25" fmla="*/ 2147483647 h 34"/>
              <a:gd name="T26" fmla="*/ 2147483647 w 96"/>
              <a:gd name="T27" fmla="*/ 2147483647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34"/>
              <a:gd name="T44" fmla="*/ 96 w 96"/>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34">
                <a:moveTo>
                  <a:pt x="96" y="34"/>
                </a:moveTo>
                <a:lnTo>
                  <a:pt x="96" y="0"/>
                </a:lnTo>
                <a:lnTo>
                  <a:pt x="0" y="0"/>
                </a:lnTo>
                <a:lnTo>
                  <a:pt x="0" y="34"/>
                </a:lnTo>
                <a:lnTo>
                  <a:pt x="96" y="34"/>
                </a:lnTo>
                <a:close/>
                <a:moveTo>
                  <a:pt x="0" y="34"/>
                </a:moveTo>
                <a:lnTo>
                  <a:pt x="0" y="0"/>
                </a:lnTo>
                <a:lnTo>
                  <a:pt x="0" y="34"/>
                </a:lnTo>
                <a:close/>
                <a:moveTo>
                  <a:pt x="96" y="34"/>
                </a:moveTo>
                <a:lnTo>
                  <a:pt x="96" y="0"/>
                </a:lnTo>
                <a:lnTo>
                  <a:pt x="96" y="34"/>
                </a:lnTo>
                <a:close/>
              </a:path>
            </a:pathLst>
          </a:custGeom>
          <a:solidFill>
            <a:srgbClr val="FFFFFF"/>
          </a:solidFill>
          <a:ln w="9525">
            <a:noFill/>
            <a:round/>
            <a:headEnd/>
            <a:tailEnd/>
          </a:ln>
        </p:spPr>
        <p:txBody>
          <a:bodyPr/>
          <a:lstStyle/>
          <a:p>
            <a:endParaRPr lang="en-US"/>
          </a:p>
        </p:txBody>
      </p:sp>
      <p:sp>
        <p:nvSpPr>
          <p:cNvPr id="1491" name="Freeform 1573"/>
          <p:cNvSpPr>
            <a:spLocks/>
          </p:cNvSpPr>
          <p:nvPr/>
        </p:nvSpPr>
        <p:spPr bwMode="auto">
          <a:xfrm>
            <a:off x="5060950" y="2957652"/>
            <a:ext cx="152400" cy="53975"/>
          </a:xfrm>
          <a:custGeom>
            <a:avLst/>
            <a:gdLst>
              <a:gd name="T0" fmla="*/ 2147483647 w 96"/>
              <a:gd name="T1" fmla="*/ 2147483647 h 34"/>
              <a:gd name="T2" fmla="*/ 2147483647 w 96"/>
              <a:gd name="T3" fmla="*/ 0 h 34"/>
              <a:gd name="T4" fmla="*/ 0 w 96"/>
              <a:gd name="T5" fmla="*/ 0 h 34"/>
              <a:gd name="T6" fmla="*/ 0 w 96"/>
              <a:gd name="T7" fmla="*/ 2147483647 h 34"/>
              <a:gd name="T8" fmla="*/ 2147483647 w 96"/>
              <a:gd name="T9" fmla="*/ 2147483647 h 34"/>
              <a:gd name="T10" fmla="*/ 2147483647 w 96"/>
              <a:gd name="T11" fmla="*/ 2147483647 h 34"/>
              <a:gd name="T12" fmla="*/ 0 60000 65536"/>
              <a:gd name="T13" fmla="*/ 0 60000 65536"/>
              <a:gd name="T14" fmla="*/ 0 60000 65536"/>
              <a:gd name="T15" fmla="*/ 0 60000 65536"/>
              <a:gd name="T16" fmla="*/ 0 60000 65536"/>
              <a:gd name="T17" fmla="*/ 0 60000 65536"/>
              <a:gd name="T18" fmla="*/ 0 w 96"/>
              <a:gd name="T19" fmla="*/ 0 h 34"/>
              <a:gd name="T20" fmla="*/ 96 w 9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96" h="34">
                <a:moveTo>
                  <a:pt x="96" y="34"/>
                </a:moveTo>
                <a:lnTo>
                  <a:pt x="96" y="0"/>
                </a:lnTo>
                <a:lnTo>
                  <a:pt x="0" y="0"/>
                </a:lnTo>
                <a:lnTo>
                  <a:pt x="0" y="34"/>
                </a:lnTo>
                <a:lnTo>
                  <a:pt x="96" y="34"/>
                </a:lnTo>
                <a:close/>
              </a:path>
            </a:pathLst>
          </a:custGeom>
          <a:noFill/>
          <a:ln w="0">
            <a:solidFill>
              <a:srgbClr val="000000"/>
            </a:solidFill>
            <a:round/>
            <a:headEnd/>
            <a:tailEnd/>
          </a:ln>
        </p:spPr>
        <p:txBody>
          <a:bodyPr/>
          <a:lstStyle/>
          <a:p>
            <a:endParaRPr lang="en-US"/>
          </a:p>
        </p:txBody>
      </p:sp>
      <p:sp>
        <p:nvSpPr>
          <p:cNvPr id="1492" name="Freeform 1574"/>
          <p:cNvSpPr>
            <a:spLocks/>
          </p:cNvSpPr>
          <p:nvPr/>
        </p:nvSpPr>
        <p:spPr bwMode="auto">
          <a:xfrm>
            <a:off x="5060950" y="2957652"/>
            <a:ext cx="0" cy="53975"/>
          </a:xfrm>
          <a:custGeom>
            <a:avLst/>
            <a:gdLst>
              <a:gd name="T0" fmla="*/ 2147483647 h 34"/>
              <a:gd name="T1" fmla="*/ 0 h 34"/>
              <a:gd name="T2" fmla="*/ 2147483647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1493" name="Freeform 1575"/>
          <p:cNvSpPr>
            <a:spLocks/>
          </p:cNvSpPr>
          <p:nvPr/>
        </p:nvSpPr>
        <p:spPr bwMode="auto">
          <a:xfrm>
            <a:off x="5213350" y="2957652"/>
            <a:ext cx="0" cy="53975"/>
          </a:xfrm>
          <a:custGeom>
            <a:avLst/>
            <a:gdLst>
              <a:gd name="T0" fmla="*/ 2147483647 h 34"/>
              <a:gd name="T1" fmla="*/ 0 h 34"/>
              <a:gd name="T2" fmla="*/ 2147483647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1494" name="Line 1580"/>
          <p:cNvSpPr>
            <a:spLocks noChangeShapeType="1"/>
          </p:cNvSpPr>
          <p:nvPr/>
        </p:nvSpPr>
        <p:spPr bwMode="auto">
          <a:xfrm flipV="1">
            <a:off x="4519613" y="2552839"/>
            <a:ext cx="463550" cy="47625"/>
          </a:xfrm>
          <a:prstGeom prst="line">
            <a:avLst/>
          </a:prstGeom>
          <a:noFill/>
          <a:ln w="9525">
            <a:solidFill>
              <a:srgbClr val="B2B2B2"/>
            </a:solidFill>
            <a:round/>
            <a:headEnd/>
            <a:tailEnd/>
          </a:ln>
        </p:spPr>
        <p:txBody>
          <a:bodyPr/>
          <a:lstStyle/>
          <a:p>
            <a:endParaRPr lang="en-US"/>
          </a:p>
        </p:txBody>
      </p:sp>
      <p:sp>
        <p:nvSpPr>
          <p:cNvPr id="1495" name="Freeform 1581"/>
          <p:cNvSpPr>
            <a:spLocks/>
          </p:cNvSpPr>
          <p:nvPr/>
        </p:nvSpPr>
        <p:spPr bwMode="auto">
          <a:xfrm>
            <a:off x="4519613" y="2583002"/>
            <a:ext cx="15875" cy="30162"/>
          </a:xfrm>
          <a:custGeom>
            <a:avLst/>
            <a:gdLst>
              <a:gd name="T0" fmla="*/ 2147483647 w 10"/>
              <a:gd name="T1" fmla="*/ 0 h 19"/>
              <a:gd name="T2" fmla="*/ 0 w 10"/>
              <a:gd name="T3" fmla="*/ 2147483647 h 19"/>
              <a:gd name="T4" fmla="*/ 2147483647 w 10"/>
              <a:gd name="T5" fmla="*/ 2147483647 h 19"/>
              <a:gd name="T6" fmla="*/ 0 60000 65536"/>
              <a:gd name="T7" fmla="*/ 0 60000 65536"/>
              <a:gd name="T8" fmla="*/ 0 60000 65536"/>
              <a:gd name="T9" fmla="*/ 0 w 10"/>
              <a:gd name="T10" fmla="*/ 0 h 19"/>
              <a:gd name="T11" fmla="*/ 10 w 10"/>
              <a:gd name="T12" fmla="*/ 19 h 19"/>
            </a:gdLst>
            <a:ahLst/>
            <a:cxnLst>
              <a:cxn ang="T6">
                <a:pos x="T0" y="T1"/>
              </a:cxn>
              <a:cxn ang="T7">
                <a:pos x="T2" y="T3"/>
              </a:cxn>
              <a:cxn ang="T8">
                <a:pos x="T4" y="T5"/>
              </a:cxn>
            </a:cxnLst>
            <a:rect l="T9" t="T10" r="T11" b="T12"/>
            <a:pathLst>
              <a:path w="10" h="19">
                <a:moveTo>
                  <a:pt x="8" y="0"/>
                </a:moveTo>
                <a:lnTo>
                  <a:pt x="0" y="11"/>
                </a:lnTo>
                <a:lnTo>
                  <a:pt x="10" y="19"/>
                </a:lnTo>
              </a:path>
            </a:pathLst>
          </a:custGeom>
          <a:noFill/>
          <a:ln w="9525">
            <a:solidFill>
              <a:srgbClr val="B2B2B2"/>
            </a:solidFill>
            <a:round/>
            <a:headEnd/>
            <a:tailEnd/>
          </a:ln>
        </p:spPr>
        <p:txBody>
          <a:bodyPr/>
          <a:lstStyle/>
          <a:p>
            <a:endParaRPr lang="en-US"/>
          </a:p>
        </p:txBody>
      </p:sp>
      <p:sp>
        <p:nvSpPr>
          <p:cNvPr id="1496" name="Freeform 1582"/>
          <p:cNvSpPr>
            <a:spLocks/>
          </p:cNvSpPr>
          <p:nvPr/>
        </p:nvSpPr>
        <p:spPr bwMode="auto">
          <a:xfrm>
            <a:off x="4521200" y="2552839"/>
            <a:ext cx="763588" cy="206375"/>
          </a:xfrm>
          <a:custGeom>
            <a:avLst/>
            <a:gdLst>
              <a:gd name="T0" fmla="*/ 0 w 481"/>
              <a:gd name="T1" fmla="*/ 2147483647 h 130"/>
              <a:gd name="T2" fmla="*/ 2147483647 w 481"/>
              <a:gd name="T3" fmla="*/ 2147483647 h 130"/>
              <a:gd name="T4" fmla="*/ 2147483647 w 481"/>
              <a:gd name="T5" fmla="*/ 2147483647 h 130"/>
              <a:gd name="T6" fmla="*/ 2147483647 w 481"/>
              <a:gd name="T7" fmla="*/ 2147483647 h 130"/>
              <a:gd name="T8" fmla="*/ 2147483647 w 481"/>
              <a:gd name="T9" fmla="*/ 2147483647 h 130"/>
              <a:gd name="T10" fmla="*/ 2147483647 w 481"/>
              <a:gd name="T11" fmla="*/ 2147483647 h 130"/>
              <a:gd name="T12" fmla="*/ 2147483647 w 481"/>
              <a:gd name="T13" fmla="*/ 0 h 130"/>
              <a:gd name="T14" fmla="*/ 0 60000 65536"/>
              <a:gd name="T15" fmla="*/ 0 60000 65536"/>
              <a:gd name="T16" fmla="*/ 0 60000 65536"/>
              <a:gd name="T17" fmla="*/ 0 60000 65536"/>
              <a:gd name="T18" fmla="*/ 0 60000 65536"/>
              <a:gd name="T19" fmla="*/ 0 60000 65536"/>
              <a:gd name="T20" fmla="*/ 0 60000 65536"/>
              <a:gd name="T21" fmla="*/ 0 w 481"/>
              <a:gd name="T22" fmla="*/ 0 h 130"/>
              <a:gd name="T23" fmla="*/ 481 w 481"/>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1" h="130">
                <a:moveTo>
                  <a:pt x="0" y="130"/>
                </a:moveTo>
                <a:lnTo>
                  <a:pt x="271" y="56"/>
                </a:lnTo>
                <a:lnTo>
                  <a:pt x="271" y="53"/>
                </a:lnTo>
                <a:lnTo>
                  <a:pt x="274" y="52"/>
                </a:lnTo>
                <a:lnTo>
                  <a:pt x="277" y="52"/>
                </a:lnTo>
                <a:lnTo>
                  <a:pt x="279" y="55"/>
                </a:lnTo>
                <a:lnTo>
                  <a:pt x="481" y="0"/>
                </a:lnTo>
              </a:path>
            </a:pathLst>
          </a:custGeom>
          <a:noFill/>
          <a:ln w="9525">
            <a:solidFill>
              <a:srgbClr val="B2B2B2"/>
            </a:solidFill>
            <a:round/>
            <a:headEnd/>
            <a:tailEnd/>
          </a:ln>
        </p:spPr>
        <p:txBody>
          <a:bodyPr/>
          <a:lstStyle/>
          <a:p>
            <a:endParaRPr lang="en-US"/>
          </a:p>
        </p:txBody>
      </p:sp>
      <p:sp>
        <p:nvSpPr>
          <p:cNvPr id="1497" name="Freeform 1583"/>
          <p:cNvSpPr>
            <a:spLocks/>
          </p:cNvSpPr>
          <p:nvPr/>
        </p:nvSpPr>
        <p:spPr bwMode="auto">
          <a:xfrm>
            <a:off x="4521200" y="2741752"/>
            <a:ext cx="17463" cy="28575"/>
          </a:xfrm>
          <a:custGeom>
            <a:avLst/>
            <a:gdLst>
              <a:gd name="T0" fmla="*/ 2147483647 w 11"/>
              <a:gd name="T1" fmla="*/ 0 h 18"/>
              <a:gd name="T2" fmla="*/ 0 w 11"/>
              <a:gd name="T3" fmla="*/ 2147483647 h 18"/>
              <a:gd name="T4" fmla="*/ 2147483647 w 11"/>
              <a:gd name="T5" fmla="*/ 2147483647 h 18"/>
              <a:gd name="T6" fmla="*/ 0 60000 65536"/>
              <a:gd name="T7" fmla="*/ 0 60000 65536"/>
              <a:gd name="T8" fmla="*/ 0 60000 65536"/>
              <a:gd name="T9" fmla="*/ 0 w 11"/>
              <a:gd name="T10" fmla="*/ 0 h 18"/>
              <a:gd name="T11" fmla="*/ 11 w 11"/>
              <a:gd name="T12" fmla="*/ 18 h 18"/>
            </a:gdLst>
            <a:ahLst/>
            <a:cxnLst>
              <a:cxn ang="T6">
                <a:pos x="T0" y="T1"/>
              </a:cxn>
              <a:cxn ang="T7">
                <a:pos x="T2" y="T3"/>
              </a:cxn>
              <a:cxn ang="T8">
                <a:pos x="T4" y="T5"/>
              </a:cxn>
            </a:cxnLst>
            <a:rect l="T9" t="T10" r="T11" b="T12"/>
            <a:pathLst>
              <a:path w="11" h="18">
                <a:moveTo>
                  <a:pt x="7" y="0"/>
                </a:moveTo>
                <a:lnTo>
                  <a:pt x="0" y="11"/>
                </a:lnTo>
                <a:lnTo>
                  <a:pt x="11" y="18"/>
                </a:lnTo>
              </a:path>
            </a:pathLst>
          </a:custGeom>
          <a:noFill/>
          <a:ln w="9525">
            <a:solidFill>
              <a:srgbClr val="B2B2B2"/>
            </a:solidFill>
            <a:round/>
            <a:headEnd/>
            <a:tailEnd/>
          </a:ln>
        </p:spPr>
        <p:txBody>
          <a:bodyPr/>
          <a:lstStyle/>
          <a:p>
            <a:endParaRPr lang="en-US"/>
          </a:p>
        </p:txBody>
      </p:sp>
      <p:sp>
        <p:nvSpPr>
          <p:cNvPr id="1498" name="Freeform 1584"/>
          <p:cNvSpPr>
            <a:spLocks/>
          </p:cNvSpPr>
          <p:nvPr/>
        </p:nvSpPr>
        <p:spPr bwMode="auto">
          <a:xfrm>
            <a:off x="4470400" y="2843352"/>
            <a:ext cx="468313" cy="195262"/>
          </a:xfrm>
          <a:custGeom>
            <a:avLst/>
            <a:gdLst>
              <a:gd name="T0" fmla="*/ 0 w 295"/>
              <a:gd name="T1" fmla="*/ 0 h 123"/>
              <a:gd name="T2" fmla="*/ 2147483647 w 295"/>
              <a:gd name="T3" fmla="*/ 2147483647 h 123"/>
              <a:gd name="T4" fmla="*/ 2147483647 w 295"/>
              <a:gd name="T5" fmla="*/ 2147483647 h 123"/>
              <a:gd name="T6" fmla="*/ 2147483647 w 295"/>
              <a:gd name="T7" fmla="*/ 2147483647 h 123"/>
              <a:gd name="T8" fmla="*/ 2147483647 w 295"/>
              <a:gd name="T9" fmla="*/ 2147483647 h 123"/>
              <a:gd name="T10" fmla="*/ 2147483647 w 295"/>
              <a:gd name="T11" fmla="*/ 2147483647 h 123"/>
              <a:gd name="T12" fmla="*/ 2147483647 w 295"/>
              <a:gd name="T13" fmla="*/ 2147483647 h 123"/>
              <a:gd name="T14" fmla="*/ 2147483647 w 295"/>
              <a:gd name="T15" fmla="*/ 2147483647 h 123"/>
              <a:gd name="T16" fmla="*/ 2147483647 w 295"/>
              <a:gd name="T17" fmla="*/ 2147483647 h 123"/>
              <a:gd name="T18" fmla="*/ 2147483647 w 295"/>
              <a:gd name="T19" fmla="*/ 2147483647 h 123"/>
              <a:gd name="T20" fmla="*/ 2147483647 w 295"/>
              <a:gd name="T21" fmla="*/ 2147483647 h 123"/>
              <a:gd name="T22" fmla="*/ 2147483647 w 295"/>
              <a:gd name="T23" fmla="*/ 2147483647 h 123"/>
              <a:gd name="T24" fmla="*/ 2147483647 w 295"/>
              <a:gd name="T25" fmla="*/ 2147483647 h 123"/>
              <a:gd name="T26" fmla="*/ 2147483647 w 295"/>
              <a:gd name="T27" fmla="*/ 2147483647 h 123"/>
              <a:gd name="T28" fmla="*/ 2147483647 w 295"/>
              <a:gd name="T29" fmla="*/ 2147483647 h 123"/>
              <a:gd name="T30" fmla="*/ 2147483647 w 295"/>
              <a:gd name="T31" fmla="*/ 2147483647 h 123"/>
              <a:gd name="T32" fmla="*/ 2147483647 w 295"/>
              <a:gd name="T33" fmla="*/ 2147483647 h 123"/>
              <a:gd name="T34" fmla="*/ 2147483647 w 295"/>
              <a:gd name="T35" fmla="*/ 2147483647 h 123"/>
              <a:gd name="T36" fmla="*/ 2147483647 w 295"/>
              <a:gd name="T37" fmla="*/ 2147483647 h 123"/>
              <a:gd name="T38" fmla="*/ 2147483647 w 295"/>
              <a:gd name="T39" fmla="*/ 2147483647 h 123"/>
              <a:gd name="T40" fmla="*/ 2147483647 w 295"/>
              <a:gd name="T41" fmla="*/ 2147483647 h 123"/>
              <a:gd name="T42" fmla="*/ 2147483647 w 295"/>
              <a:gd name="T43" fmla="*/ 2147483647 h 123"/>
              <a:gd name="T44" fmla="*/ 2147483647 w 295"/>
              <a:gd name="T45" fmla="*/ 2147483647 h 123"/>
              <a:gd name="T46" fmla="*/ 2147483647 w 295"/>
              <a:gd name="T47" fmla="*/ 2147483647 h 123"/>
              <a:gd name="T48" fmla="*/ 2147483647 w 295"/>
              <a:gd name="T49" fmla="*/ 2147483647 h 123"/>
              <a:gd name="T50" fmla="*/ 2147483647 w 295"/>
              <a:gd name="T51" fmla="*/ 2147483647 h 123"/>
              <a:gd name="T52" fmla="*/ 2147483647 w 295"/>
              <a:gd name="T53" fmla="*/ 2147483647 h 123"/>
              <a:gd name="T54" fmla="*/ 2147483647 w 295"/>
              <a:gd name="T55" fmla="*/ 2147483647 h 123"/>
              <a:gd name="T56" fmla="*/ 2147483647 w 295"/>
              <a:gd name="T57" fmla="*/ 2147483647 h 1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5"/>
              <a:gd name="T88" fmla="*/ 0 h 123"/>
              <a:gd name="T89" fmla="*/ 295 w 295"/>
              <a:gd name="T90" fmla="*/ 123 h 1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5" h="123">
                <a:moveTo>
                  <a:pt x="0" y="0"/>
                </a:moveTo>
                <a:lnTo>
                  <a:pt x="12" y="10"/>
                </a:lnTo>
                <a:lnTo>
                  <a:pt x="24" y="17"/>
                </a:lnTo>
                <a:lnTo>
                  <a:pt x="36" y="22"/>
                </a:lnTo>
                <a:lnTo>
                  <a:pt x="47" y="25"/>
                </a:lnTo>
                <a:lnTo>
                  <a:pt x="58" y="28"/>
                </a:lnTo>
                <a:lnTo>
                  <a:pt x="69" y="28"/>
                </a:lnTo>
                <a:lnTo>
                  <a:pt x="79" y="27"/>
                </a:lnTo>
                <a:lnTo>
                  <a:pt x="90" y="26"/>
                </a:lnTo>
                <a:lnTo>
                  <a:pt x="110" y="21"/>
                </a:lnTo>
                <a:lnTo>
                  <a:pt x="131" y="15"/>
                </a:lnTo>
                <a:lnTo>
                  <a:pt x="152" y="11"/>
                </a:lnTo>
                <a:lnTo>
                  <a:pt x="164" y="11"/>
                </a:lnTo>
                <a:lnTo>
                  <a:pt x="176" y="11"/>
                </a:lnTo>
                <a:lnTo>
                  <a:pt x="195" y="13"/>
                </a:lnTo>
                <a:lnTo>
                  <a:pt x="205" y="15"/>
                </a:lnTo>
                <a:lnTo>
                  <a:pt x="215" y="18"/>
                </a:lnTo>
                <a:lnTo>
                  <a:pt x="224" y="22"/>
                </a:lnTo>
                <a:lnTo>
                  <a:pt x="234" y="27"/>
                </a:lnTo>
                <a:lnTo>
                  <a:pt x="243" y="33"/>
                </a:lnTo>
                <a:lnTo>
                  <a:pt x="252" y="39"/>
                </a:lnTo>
                <a:lnTo>
                  <a:pt x="260" y="47"/>
                </a:lnTo>
                <a:lnTo>
                  <a:pt x="268" y="55"/>
                </a:lnTo>
                <a:lnTo>
                  <a:pt x="275" y="64"/>
                </a:lnTo>
                <a:lnTo>
                  <a:pt x="281" y="74"/>
                </a:lnTo>
                <a:lnTo>
                  <a:pt x="286" y="85"/>
                </a:lnTo>
                <a:lnTo>
                  <a:pt x="290" y="97"/>
                </a:lnTo>
                <a:lnTo>
                  <a:pt x="293" y="110"/>
                </a:lnTo>
                <a:lnTo>
                  <a:pt x="295" y="123"/>
                </a:lnTo>
              </a:path>
            </a:pathLst>
          </a:custGeom>
          <a:noFill/>
          <a:ln w="9525">
            <a:solidFill>
              <a:srgbClr val="B2B2B2"/>
            </a:solidFill>
            <a:round/>
            <a:headEnd/>
            <a:tailEnd/>
          </a:ln>
        </p:spPr>
        <p:txBody>
          <a:bodyPr/>
          <a:lstStyle/>
          <a:p>
            <a:endParaRPr lang="en-US"/>
          </a:p>
        </p:txBody>
      </p:sp>
      <p:sp>
        <p:nvSpPr>
          <p:cNvPr id="1499" name="Freeform 1585"/>
          <p:cNvSpPr>
            <a:spLocks/>
          </p:cNvSpPr>
          <p:nvPr/>
        </p:nvSpPr>
        <p:spPr bwMode="auto">
          <a:xfrm>
            <a:off x="4922838" y="3022739"/>
            <a:ext cx="30162" cy="15875"/>
          </a:xfrm>
          <a:custGeom>
            <a:avLst/>
            <a:gdLst>
              <a:gd name="T0" fmla="*/ 0 w 19"/>
              <a:gd name="T1" fmla="*/ 2147483647 h 10"/>
              <a:gd name="T2" fmla="*/ 2147483647 w 19"/>
              <a:gd name="T3" fmla="*/ 2147483647 h 10"/>
              <a:gd name="T4" fmla="*/ 2147483647 w 19"/>
              <a:gd name="T5" fmla="*/ 0 h 10"/>
              <a:gd name="T6" fmla="*/ 0 60000 65536"/>
              <a:gd name="T7" fmla="*/ 0 60000 65536"/>
              <a:gd name="T8" fmla="*/ 0 60000 65536"/>
              <a:gd name="T9" fmla="*/ 0 w 19"/>
              <a:gd name="T10" fmla="*/ 0 h 10"/>
              <a:gd name="T11" fmla="*/ 19 w 19"/>
              <a:gd name="T12" fmla="*/ 10 h 10"/>
            </a:gdLst>
            <a:ahLst/>
            <a:cxnLst>
              <a:cxn ang="T6">
                <a:pos x="T0" y="T1"/>
              </a:cxn>
              <a:cxn ang="T7">
                <a:pos x="T2" y="T3"/>
              </a:cxn>
              <a:cxn ang="T8">
                <a:pos x="T4" y="T5"/>
              </a:cxn>
            </a:cxnLst>
            <a:rect l="T9" t="T10" r="T11" b="T12"/>
            <a:pathLst>
              <a:path w="19" h="10">
                <a:moveTo>
                  <a:pt x="0" y="1"/>
                </a:moveTo>
                <a:lnTo>
                  <a:pt x="10" y="10"/>
                </a:lnTo>
                <a:lnTo>
                  <a:pt x="19" y="0"/>
                </a:lnTo>
              </a:path>
            </a:pathLst>
          </a:custGeom>
          <a:noFill/>
          <a:ln w="9525">
            <a:solidFill>
              <a:srgbClr val="B2B2B2"/>
            </a:solidFill>
            <a:round/>
            <a:headEnd/>
            <a:tailEnd/>
          </a:ln>
        </p:spPr>
        <p:txBody>
          <a:bodyPr/>
          <a:lstStyle/>
          <a:p>
            <a:endParaRPr lang="en-US"/>
          </a:p>
        </p:txBody>
      </p:sp>
      <p:sp>
        <p:nvSpPr>
          <p:cNvPr id="1500" name="Freeform 1586"/>
          <p:cNvSpPr>
            <a:spLocks/>
          </p:cNvSpPr>
          <p:nvPr/>
        </p:nvSpPr>
        <p:spPr bwMode="auto">
          <a:xfrm>
            <a:off x="4149725" y="3352939"/>
            <a:ext cx="703263" cy="130175"/>
          </a:xfrm>
          <a:custGeom>
            <a:avLst/>
            <a:gdLst>
              <a:gd name="T0" fmla="*/ 2147483647 w 443"/>
              <a:gd name="T1" fmla="*/ 2147483647 h 82"/>
              <a:gd name="T2" fmla="*/ 2147483647 w 443"/>
              <a:gd name="T3" fmla="*/ 2147483647 h 82"/>
              <a:gd name="T4" fmla="*/ 2147483647 w 443"/>
              <a:gd name="T5" fmla="*/ 2147483647 h 82"/>
              <a:gd name="T6" fmla="*/ 2147483647 w 443"/>
              <a:gd name="T7" fmla="*/ 2147483647 h 82"/>
              <a:gd name="T8" fmla="*/ 2147483647 w 443"/>
              <a:gd name="T9" fmla="*/ 2147483647 h 82"/>
              <a:gd name="T10" fmla="*/ 2147483647 w 443"/>
              <a:gd name="T11" fmla="*/ 2147483647 h 82"/>
              <a:gd name="T12" fmla="*/ 2147483647 w 443"/>
              <a:gd name="T13" fmla="*/ 2147483647 h 82"/>
              <a:gd name="T14" fmla="*/ 2147483647 w 443"/>
              <a:gd name="T15" fmla="*/ 2147483647 h 82"/>
              <a:gd name="T16" fmla="*/ 2147483647 w 443"/>
              <a:gd name="T17" fmla="*/ 2147483647 h 82"/>
              <a:gd name="T18" fmla="*/ 2147483647 w 443"/>
              <a:gd name="T19" fmla="*/ 2147483647 h 82"/>
              <a:gd name="T20" fmla="*/ 2147483647 w 443"/>
              <a:gd name="T21" fmla="*/ 2147483647 h 82"/>
              <a:gd name="T22" fmla="*/ 2147483647 w 443"/>
              <a:gd name="T23" fmla="*/ 2147483647 h 82"/>
              <a:gd name="T24" fmla="*/ 2147483647 w 443"/>
              <a:gd name="T25" fmla="*/ 2147483647 h 82"/>
              <a:gd name="T26" fmla="*/ 2147483647 w 443"/>
              <a:gd name="T27" fmla="*/ 2147483647 h 82"/>
              <a:gd name="T28" fmla="*/ 2147483647 w 443"/>
              <a:gd name="T29" fmla="*/ 2147483647 h 82"/>
              <a:gd name="T30" fmla="*/ 2147483647 w 443"/>
              <a:gd name="T31" fmla="*/ 2147483647 h 82"/>
              <a:gd name="T32" fmla="*/ 2147483647 w 443"/>
              <a:gd name="T33" fmla="*/ 2147483647 h 82"/>
              <a:gd name="T34" fmla="*/ 2147483647 w 443"/>
              <a:gd name="T35" fmla="*/ 2147483647 h 82"/>
              <a:gd name="T36" fmla="*/ 2147483647 w 443"/>
              <a:gd name="T37" fmla="*/ 2147483647 h 82"/>
              <a:gd name="T38" fmla="*/ 2147483647 w 443"/>
              <a:gd name="T39" fmla="*/ 2147483647 h 82"/>
              <a:gd name="T40" fmla="*/ 2147483647 w 443"/>
              <a:gd name="T41" fmla="*/ 2147483647 h 82"/>
              <a:gd name="T42" fmla="*/ 2147483647 w 443"/>
              <a:gd name="T43" fmla="*/ 2147483647 h 82"/>
              <a:gd name="T44" fmla="*/ 2147483647 w 443"/>
              <a:gd name="T45" fmla="*/ 2147483647 h 82"/>
              <a:gd name="T46" fmla="*/ 2147483647 w 443"/>
              <a:gd name="T47" fmla="*/ 2147483647 h 82"/>
              <a:gd name="T48" fmla="*/ 2147483647 w 443"/>
              <a:gd name="T49" fmla="*/ 2147483647 h 82"/>
              <a:gd name="T50" fmla="*/ 0 w 443"/>
              <a:gd name="T51" fmla="*/ 2147483647 h 82"/>
              <a:gd name="T52" fmla="*/ 2147483647 w 443"/>
              <a:gd name="T53" fmla="*/ 2147483647 h 82"/>
              <a:gd name="T54" fmla="*/ 2147483647 w 443"/>
              <a:gd name="T55" fmla="*/ 0 h 8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43"/>
              <a:gd name="T85" fmla="*/ 0 h 82"/>
              <a:gd name="T86" fmla="*/ 443 w 443"/>
              <a:gd name="T87" fmla="*/ 82 h 8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43" h="82">
                <a:moveTo>
                  <a:pt x="443" y="49"/>
                </a:moveTo>
                <a:lnTo>
                  <a:pt x="422" y="54"/>
                </a:lnTo>
                <a:lnTo>
                  <a:pt x="398" y="59"/>
                </a:lnTo>
                <a:lnTo>
                  <a:pt x="374" y="63"/>
                </a:lnTo>
                <a:lnTo>
                  <a:pt x="348" y="67"/>
                </a:lnTo>
                <a:lnTo>
                  <a:pt x="321" y="71"/>
                </a:lnTo>
                <a:lnTo>
                  <a:pt x="293" y="74"/>
                </a:lnTo>
                <a:lnTo>
                  <a:pt x="237" y="79"/>
                </a:lnTo>
                <a:lnTo>
                  <a:pt x="210" y="80"/>
                </a:lnTo>
                <a:lnTo>
                  <a:pt x="183" y="82"/>
                </a:lnTo>
                <a:lnTo>
                  <a:pt x="157" y="82"/>
                </a:lnTo>
                <a:lnTo>
                  <a:pt x="132" y="82"/>
                </a:lnTo>
                <a:lnTo>
                  <a:pt x="109" y="80"/>
                </a:lnTo>
                <a:lnTo>
                  <a:pt x="87" y="78"/>
                </a:lnTo>
                <a:lnTo>
                  <a:pt x="68" y="75"/>
                </a:lnTo>
                <a:lnTo>
                  <a:pt x="52" y="72"/>
                </a:lnTo>
                <a:lnTo>
                  <a:pt x="41" y="68"/>
                </a:lnTo>
                <a:lnTo>
                  <a:pt x="32" y="64"/>
                </a:lnTo>
                <a:lnTo>
                  <a:pt x="24" y="60"/>
                </a:lnTo>
                <a:lnTo>
                  <a:pt x="17" y="55"/>
                </a:lnTo>
                <a:lnTo>
                  <a:pt x="12" y="50"/>
                </a:lnTo>
                <a:lnTo>
                  <a:pt x="8" y="44"/>
                </a:lnTo>
                <a:lnTo>
                  <a:pt x="5" y="39"/>
                </a:lnTo>
                <a:lnTo>
                  <a:pt x="3" y="34"/>
                </a:lnTo>
                <a:lnTo>
                  <a:pt x="1" y="24"/>
                </a:lnTo>
                <a:lnTo>
                  <a:pt x="0" y="14"/>
                </a:lnTo>
                <a:lnTo>
                  <a:pt x="1" y="6"/>
                </a:lnTo>
                <a:lnTo>
                  <a:pt x="1" y="0"/>
                </a:lnTo>
              </a:path>
            </a:pathLst>
          </a:custGeom>
          <a:noFill/>
          <a:ln w="9525">
            <a:solidFill>
              <a:srgbClr val="B2B2B2"/>
            </a:solidFill>
            <a:round/>
            <a:headEnd/>
            <a:tailEnd/>
          </a:ln>
        </p:spPr>
        <p:txBody>
          <a:bodyPr/>
          <a:lstStyle/>
          <a:p>
            <a:endParaRPr lang="en-US"/>
          </a:p>
        </p:txBody>
      </p:sp>
      <p:sp>
        <p:nvSpPr>
          <p:cNvPr id="1501" name="Freeform 1587"/>
          <p:cNvSpPr>
            <a:spLocks/>
          </p:cNvSpPr>
          <p:nvPr/>
        </p:nvSpPr>
        <p:spPr bwMode="auto">
          <a:xfrm>
            <a:off x="4135438" y="3352939"/>
            <a:ext cx="30162" cy="44450"/>
          </a:xfrm>
          <a:custGeom>
            <a:avLst/>
            <a:gdLst>
              <a:gd name="T0" fmla="*/ 2147483647 w 19"/>
              <a:gd name="T1" fmla="*/ 2147483647 h 28"/>
              <a:gd name="T2" fmla="*/ 2147483647 w 19"/>
              <a:gd name="T3" fmla="*/ 0 h 28"/>
              <a:gd name="T4" fmla="*/ 0 w 19"/>
              <a:gd name="T5" fmla="*/ 2147483647 h 28"/>
              <a:gd name="T6" fmla="*/ 0 60000 65536"/>
              <a:gd name="T7" fmla="*/ 0 60000 65536"/>
              <a:gd name="T8" fmla="*/ 0 60000 65536"/>
              <a:gd name="T9" fmla="*/ 0 w 19"/>
              <a:gd name="T10" fmla="*/ 0 h 28"/>
              <a:gd name="T11" fmla="*/ 19 w 19"/>
              <a:gd name="T12" fmla="*/ 28 h 28"/>
            </a:gdLst>
            <a:ahLst/>
            <a:cxnLst>
              <a:cxn ang="T6">
                <a:pos x="T0" y="T1"/>
              </a:cxn>
              <a:cxn ang="T7">
                <a:pos x="T2" y="T3"/>
              </a:cxn>
              <a:cxn ang="T8">
                <a:pos x="T4" y="T5"/>
              </a:cxn>
            </a:cxnLst>
            <a:rect l="T9" t="T10" r="T11" b="T12"/>
            <a:pathLst>
              <a:path w="19" h="28">
                <a:moveTo>
                  <a:pt x="19" y="28"/>
                </a:moveTo>
                <a:lnTo>
                  <a:pt x="10" y="0"/>
                </a:lnTo>
                <a:lnTo>
                  <a:pt x="0" y="28"/>
                </a:lnTo>
              </a:path>
            </a:pathLst>
          </a:custGeom>
          <a:noFill/>
          <a:ln w="9525">
            <a:solidFill>
              <a:srgbClr val="B2B2B2"/>
            </a:solidFill>
            <a:round/>
            <a:headEnd/>
            <a:tailEnd/>
          </a:ln>
        </p:spPr>
        <p:txBody>
          <a:bodyPr/>
          <a:lstStyle/>
          <a:p>
            <a:endParaRPr lang="en-US"/>
          </a:p>
        </p:txBody>
      </p:sp>
      <p:sp>
        <p:nvSpPr>
          <p:cNvPr id="1502" name="Freeform 1588"/>
          <p:cNvSpPr>
            <a:spLocks/>
          </p:cNvSpPr>
          <p:nvPr/>
        </p:nvSpPr>
        <p:spPr bwMode="auto">
          <a:xfrm>
            <a:off x="4203700" y="2492514"/>
            <a:ext cx="196850" cy="847725"/>
          </a:xfrm>
          <a:custGeom>
            <a:avLst/>
            <a:gdLst>
              <a:gd name="T0" fmla="*/ 2147483647 w 124"/>
              <a:gd name="T1" fmla="*/ 2147483647 h 534"/>
              <a:gd name="T2" fmla="*/ 2147483647 w 124"/>
              <a:gd name="T3" fmla="*/ 2147483647 h 534"/>
              <a:gd name="T4" fmla="*/ 2147483647 w 124"/>
              <a:gd name="T5" fmla="*/ 2147483647 h 534"/>
              <a:gd name="T6" fmla="*/ 2147483647 w 124"/>
              <a:gd name="T7" fmla="*/ 2147483647 h 534"/>
              <a:gd name="T8" fmla="*/ 2147483647 w 124"/>
              <a:gd name="T9" fmla="*/ 2147483647 h 534"/>
              <a:gd name="T10" fmla="*/ 2147483647 w 124"/>
              <a:gd name="T11" fmla="*/ 2147483647 h 534"/>
              <a:gd name="T12" fmla="*/ 2147483647 w 124"/>
              <a:gd name="T13" fmla="*/ 2147483647 h 534"/>
              <a:gd name="T14" fmla="*/ 2147483647 w 124"/>
              <a:gd name="T15" fmla="*/ 2147483647 h 534"/>
              <a:gd name="T16" fmla="*/ 2147483647 w 124"/>
              <a:gd name="T17" fmla="*/ 2147483647 h 534"/>
              <a:gd name="T18" fmla="*/ 2147483647 w 124"/>
              <a:gd name="T19" fmla="*/ 2147483647 h 534"/>
              <a:gd name="T20" fmla="*/ 2147483647 w 124"/>
              <a:gd name="T21" fmla="*/ 2147483647 h 534"/>
              <a:gd name="T22" fmla="*/ 2147483647 w 124"/>
              <a:gd name="T23" fmla="*/ 2147483647 h 534"/>
              <a:gd name="T24" fmla="*/ 2147483647 w 124"/>
              <a:gd name="T25" fmla="*/ 2147483647 h 534"/>
              <a:gd name="T26" fmla="*/ 2147483647 w 124"/>
              <a:gd name="T27" fmla="*/ 2147483647 h 534"/>
              <a:gd name="T28" fmla="*/ 2147483647 w 124"/>
              <a:gd name="T29" fmla="*/ 2147483647 h 534"/>
              <a:gd name="T30" fmla="*/ 2147483647 w 124"/>
              <a:gd name="T31" fmla="*/ 2147483647 h 534"/>
              <a:gd name="T32" fmla="*/ 0 w 124"/>
              <a:gd name="T33" fmla="*/ 2147483647 h 534"/>
              <a:gd name="T34" fmla="*/ 2147483647 w 124"/>
              <a:gd name="T35" fmla="*/ 2147483647 h 534"/>
              <a:gd name="T36" fmla="*/ 2147483647 w 124"/>
              <a:gd name="T37" fmla="*/ 2147483647 h 534"/>
              <a:gd name="T38" fmla="*/ 2147483647 w 124"/>
              <a:gd name="T39" fmla="*/ 2147483647 h 534"/>
              <a:gd name="T40" fmla="*/ 2147483647 w 124"/>
              <a:gd name="T41" fmla="*/ 2147483647 h 534"/>
              <a:gd name="T42" fmla="*/ 2147483647 w 124"/>
              <a:gd name="T43" fmla="*/ 2147483647 h 534"/>
              <a:gd name="T44" fmla="*/ 2147483647 w 124"/>
              <a:gd name="T45" fmla="*/ 2147483647 h 534"/>
              <a:gd name="T46" fmla="*/ 2147483647 w 124"/>
              <a:gd name="T47" fmla="*/ 2147483647 h 534"/>
              <a:gd name="T48" fmla="*/ 2147483647 w 124"/>
              <a:gd name="T49" fmla="*/ 0 h 534"/>
              <a:gd name="T50" fmla="*/ 2147483647 w 124"/>
              <a:gd name="T51" fmla="*/ 2147483647 h 534"/>
              <a:gd name="T52" fmla="*/ 2147483647 w 124"/>
              <a:gd name="T53" fmla="*/ 2147483647 h 534"/>
              <a:gd name="T54" fmla="*/ 2147483647 w 124"/>
              <a:gd name="T55" fmla="*/ 2147483647 h 534"/>
              <a:gd name="T56" fmla="*/ 2147483647 w 124"/>
              <a:gd name="T57" fmla="*/ 2147483647 h 534"/>
              <a:gd name="T58" fmla="*/ 2147483647 w 124"/>
              <a:gd name="T59" fmla="*/ 2147483647 h 534"/>
              <a:gd name="T60" fmla="*/ 2147483647 w 124"/>
              <a:gd name="T61" fmla="*/ 0 h 534"/>
              <a:gd name="T62" fmla="*/ 2147483647 w 124"/>
              <a:gd name="T63" fmla="*/ 2147483647 h 534"/>
              <a:gd name="T64" fmla="*/ 2147483647 w 124"/>
              <a:gd name="T65" fmla="*/ 2147483647 h 5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4"/>
              <a:gd name="T100" fmla="*/ 0 h 534"/>
              <a:gd name="T101" fmla="*/ 124 w 124"/>
              <a:gd name="T102" fmla="*/ 534 h 5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4" h="534">
                <a:moveTo>
                  <a:pt x="118" y="529"/>
                </a:moveTo>
                <a:lnTo>
                  <a:pt x="119" y="530"/>
                </a:lnTo>
                <a:lnTo>
                  <a:pt x="119" y="531"/>
                </a:lnTo>
                <a:lnTo>
                  <a:pt x="119" y="533"/>
                </a:lnTo>
                <a:lnTo>
                  <a:pt x="119" y="534"/>
                </a:lnTo>
                <a:lnTo>
                  <a:pt x="117" y="533"/>
                </a:lnTo>
                <a:lnTo>
                  <a:pt x="117" y="532"/>
                </a:lnTo>
                <a:lnTo>
                  <a:pt x="119" y="530"/>
                </a:lnTo>
                <a:lnTo>
                  <a:pt x="121" y="530"/>
                </a:lnTo>
                <a:lnTo>
                  <a:pt x="123" y="529"/>
                </a:lnTo>
                <a:lnTo>
                  <a:pt x="124" y="529"/>
                </a:lnTo>
                <a:lnTo>
                  <a:pt x="123" y="529"/>
                </a:lnTo>
                <a:lnTo>
                  <a:pt x="122" y="528"/>
                </a:lnTo>
                <a:lnTo>
                  <a:pt x="120" y="527"/>
                </a:lnTo>
                <a:lnTo>
                  <a:pt x="114" y="525"/>
                </a:lnTo>
                <a:lnTo>
                  <a:pt x="106" y="524"/>
                </a:lnTo>
                <a:lnTo>
                  <a:pt x="96" y="521"/>
                </a:lnTo>
                <a:lnTo>
                  <a:pt x="86" y="516"/>
                </a:lnTo>
                <a:lnTo>
                  <a:pt x="75" y="512"/>
                </a:lnTo>
                <a:lnTo>
                  <a:pt x="65" y="504"/>
                </a:lnTo>
                <a:lnTo>
                  <a:pt x="56" y="497"/>
                </a:lnTo>
                <a:lnTo>
                  <a:pt x="47" y="487"/>
                </a:lnTo>
                <a:lnTo>
                  <a:pt x="40" y="477"/>
                </a:lnTo>
                <a:lnTo>
                  <a:pt x="33" y="465"/>
                </a:lnTo>
                <a:lnTo>
                  <a:pt x="27" y="452"/>
                </a:lnTo>
                <a:lnTo>
                  <a:pt x="21" y="437"/>
                </a:lnTo>
                <a:lnTo>
                  <a:pt x="17" y="422"/>
                </a:lnTo>
                <a:lnTo>
                  <a:pt x="13" y="405"/>
                </a:lnTo>
                <a:lnTo>
                  <a:pt x="10" y="388"/>
                </a:lnTo>
                <a:lnTo>
                  <a:pt x="7" y="370"/>
                </a:lnTo>
                <a:lnTo>
                  <a:pt x="3" y="332"/>
                </a:lnTo>
                <a:lnTo>
                  <a:pt x="1" y="292"/>
                </a:lnTo>
                <a:lnTo>
                  <a:pt x="0" y="250"/>
                </a:lnTo>
                <a:lnTo>
                  <a:pt x="1" y="211"/>
                </a:lnTo>
                <a:lnTo>
                  <a:pt x="3" y="173"/>
                </a:lnTo>
                <a:lnTo>
                  <a:pt x="7" y="136"/>
                </a:lnTo>
                <a:lnTo>
                  <a:pt x="9" y="118"/>
                </a:lnTo>
                <a:lnTo>
                  <a:pt x="12" y="101"/>
                </a:lnTo>
                <a:lnTo>
                  <a:pt x="15" y="85"/>
                </a:lnTo>
                <a:lnTo>
                  <a:pt x="19" y="70"/>
                </a:lnTo>
                <a:lnTo>
                  <a:pt x="24" y="56"/>
                </a:lnTo>
                <a:lnTo>
                  <a:pt x="29" y="43"/>
                </a:lnTo>
                <a:lnTo>
                  <a:pt x="34" y="32"/>
                </a:lnTo>
                <a:lnTo>
                  <a:pt x="41" y="22"/>
                </a:lnTo>
                <a:lnTo>
                  <a:pt x="48" y="15"/>
                </a:lnTo>
                <a:lnTo>
                  <a:pt x="56" y="8"/>
                </a:lnTo>
                <a:lnTo>
                  <a:pt x="65" y="4"/>
                </a:lnTo>
                <a:lnTo>
                  <a:pt x="74" y="1"/>
                </a:lnTo>
                <a:lnTo>
                  <a:pt x="84" y="0"/>
                </a:lnTo>
                <a:lnTo>
                  <a:pt x="93" y="0"/>
                </a:lnTo>
                <a:lnTo>
                  <a:pt x="100" y="1"/>
                </a:lnTo>
                <a:lnTo>
                  <a:pt x="105" y="2"/>
                </a:lnTo>
                <a:lnTo>
                  <a:pt x="107" y="3"/>
                </a:lnTo>
                <a:lnTo>
                  <a:pt x="108" y="3"/>
                </a:lnTo>
                <a:lnTo>
                  <a:pt x="107" y="3"/>
                </a:lnTo>
                <a:lnTo>
                  <a:pt x="106" y="2"/>
                </a:lnTo>
                <a:lnTo>
                  <a:pt x="104" y="1"/>
                </a:lnTo>
                <a:lnTo>
                  <a:pt x="105" y="1"/>
                </a:lnTo>
                <a:lnTo>
                  <a:pt x="107" y="0"/>
                </a:lnTo>
                <a:lnTo>
                  <a:pt x="110" y="0"/>
                </a:lnTo>
                <a:lnTo>
                  <a:pt x="112" y="1"/>
                </a:lnTo>
                <a:lnTo>
                  <a:pt x="113" y="1"/>
                </a:lnTo>
                <a:lnTo>
                  <a:pt x="112" y="1"/>
                </a:lnTo>
                <a:lnTo>
                  <a:pt x="111" y="1"/>
                </a:lnTo>
              </a:path>
            </a:pathLst>
          </a:custGeom>
          <a:noFill/>
          <a:ln w="9525">
            <a:solidFill>
              <a:srgbClr val="B2B2B2"/>
            </a:solidFill>
            <a:round/>
            <a:headEnd/>
            <a:tailEnd/>
          </a:ln>
        </p:spPr>
        <p:txBody>
          <a:bodyPr/>
          <a:lstStyle/>
          <a:p>
            <a:endParaRPr lang="en-US"/>
          </a:p>
        </p:txBody>
      </p:sp>
      <p:pic>
        <p:nvPicPr>
          <p:cNvPr id="1503" name="Picture 1576" descr="MC900241187[1]"/>
          <p:cNvPicPr>
            <a:picLocks noChangeAspect="1" noChangeArrowheads="1"/>
          </p:cNvPicPr>
          <p:nvPr/>
        </p:nvPicPr>
        <p:blipFill>
          <a:blip r:embed="rId3" cstate="screen"/>
          <a:srcRect/>
          <a:stretch>
            <a:fillRect/>
          </a:stretch>
        </p:blipFill>
        <p:spPr bwMode="auto">
          <a:xfrm>
            <a:off x="6332538" y="3635514"/>
            <a:ext cx="754062" cy="754063"/>
          </a:xfrm>
          <a:prstGeom prst="rect">
            <a:avLst/>
          </a:prstGeom>
          <a:noFill/>
          <a:ln w="9525">
            <a:noFill/>
            <a:miter lim="800000"/>
            <a:headEnd/>
            <a:tailEnd/>
          </a:ln>
        </p:spPr>
      </p:pic>
      <p:sp>
        <p:nvSpPr>
          <p:cNvPr id="1504" name="TextBox 1503"/>
          <p:cNvSpPr txBox="1"/>
          <p:nvPr/>
        </p:nvSpPr>
        <p:spPr>
          <a:xfrm>
            <a:off x="381000" y="5692914"/>
            <a:ext cx="822960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b="1" dirty="0" smtClean="0">
                <a:solidFill>
                  <a:schemeClr val="tx1"/>
                </a:solidFill>
              </a:rPr>
              <a:t>Extension of MBSD Integration Concepts into Verification, Costing, Electronics, Mechanical and Manufacturing Disciplines Shows Promise</a:t>
            </a:r>
          </a:p>
        </p:txBody>
      </p:sp>
      <p:sp>
        <p:nvSpPr>
          <p:cNvPr id="1509" name="Oval 1508"/>
          <p:cNvSpPr/>
          <p:nvPr/>
        </p:nvSpPr>
        <p:spPr>
          <a:xfrm>
            <a:off x="1219200" y="3337560"/>
            <a:ext cx="2667000" cy="1828800"/>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0" name="Oval 1509"/>
          <p:cNvSpPr/>
          <p:nvPr/>
        </p:nvSpPr>
        <p:spPr>
          <a:xfrm>
            <a:off x="5562600" y="2971800"/>
            <a:ext cx="2362200" cy="2057400"/>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1" name="Oval 1510"/>
          <p:cNvSpPr/>
          <p:nvPr/>
        </p:nvSpPr>
        <p:spPr>
          <a:xfrm>
            <a:off x="6400800" y="1295400"/>
            <a:ext cx="2514600" cy="2286000"/>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sp>
        <p:nvSpPr>
          <p:cNvPr id="3" name="Content Placeholder 2"/>
          <p:cNvSpPr>
            <a:spLocks noGrp="1"/>
          </p:cNvSpPr>
          <p:nvPr>
            <p:ph idx="1"/>
          </p:nvPr>
        </p:nvSpPr>
        <p:spPr/>
        <p:txBody>
          <a:bodyPr>
            <a:normAutofit/>
          </a:bodyPr>
          <a:lstStyle/>
          <a:p>
            <a:pPr algn="ctr">
              <a:buNone/>
            </a:pPr>
            <a:endParaRPr lang="en-US" sz="3600" b="1" dirty="0" smtClean="0"/>
          </a:p>
          <a:p>
            <a:pPr algn="ctr">
              <a:buNone/>
            </a:pPr>
            <a:r>
              <a:rPr lang="en-US" sz="3600" b="1" dirty="0" smtClean="0"/>
              <a:t/>
            </a:r>
            <a:br>
              <a:rPr lang="en-US" sz="3600" b="1" dirty="0" smtClean="0"/>
            </a:br>
            <a:r>
              <a:rPr lang="en-US" sz="3600" dirty="0" smtClean="0"/>
              <a:t> </a:t>
            </a:r>
            <a:r>
              <a:rPr lang="en-US" sz="3600" b="1" dirty="0" smtClean="0"/>
              <a:t>Realizing The Potential of Model-based Engineering</a:t>
            </a:r>
            <a:r>
              <a:rPr lang="en-US" sz="3600" dirty="0" smtClean="0"/>
              <a:t/>
            </a:r>
            <a:br>
              <a:rPr lang="en-US" sz="3600" dirty="0" smtClean="0"/>
            </a:br>
            <a:r>
              <a:rPr lang="en-US" sz="3600" dirty="0" smtClean="0"/>
              <a:t/>
            </a:r>
            <a:br>
              <a:rPr lang="en-US" sz="3600" dirty="0" smtClean="0"/>
            </a:br>
            <a:r>
              <a:rPr lang="en-US" i="1" dirty="0" smtClean="0"/>
              <a:t>Developing a Model-centric Digital Tapestry</a:t>
            </a:r>
          </a:p>
        </p:txBody>
      </p:sp>
      <p:sp>
        <p:nvSpPr>
          <p:cNvPr id="4" name="Footer Placeholder 3"/>
          <p:cNvSpPr>
            <a:spLocks noGrp="1"/>
          </p:cNvSpPr>
          <p:nvPr>
            <p:ph type="ftr" sz="quarter" idx="3"/>
          </p:nvPr>
        </p:nvSpPr>
        <p:spPr/>
        <p:txBody>
          <a:bodyPr/>
          <a:lstStyle/>
          <a:p>
            <a:pPr algn="ctr"/>
            <a:r>
              <a:rPr lang="en-US" dirty="0" smtClean="0"/>
              <a:t>© Copyright 2011 Lockheed Martin Corporation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New Reality – Affordability and Resilience</a:t>
            </a:r>
            <a:endParaRPr lang="en-US" dirty="0"/>
          </a:p>
        </p:txBody>
      </p:sp>
      <p:sp>
        <p:nvSpPr>
          <p:cNvPr id="3" name="Content Placeholder 2"/>
          <p:cNvSpPr>
            <a:spLocks noGrp="1"/>
          </p:cNvSpPr>
          <p:nvPr>
            <p:ph idx="1"/>
          </p:nvPr>
        </p:nvSpPr>
        <p:spPr>
          <a:xfrm>
            <a:off x="175592" y="1245704"/>
            <a:ext cx="4343400" cy="4953000"/>
          </a:xfrm>
        </p:spPr>
        <p:style>
          <a:lnRef idx="1">
            <a:schemeClr val="dk1"/>
          </a:lnRef>
          <a:fillRef idx="2">
            <a:schemeClr val="dk1"/>
          </a:fillRef>
          <a:effectRef idx="1">
            <a:schemeClr val="dk1"/>
          </a:effectRef>
          <a:fontRef idx="minor">
            <a:schemeClr val="dk1"/>
          </a:fontRef>
        </p:style>
        <p:txBody>
          <a:bodyPr>
            <a:normAutofit fontScale="77500" lnSpcReduction="20000"/>
          </a:bodyPr>
          <a:lstStyle/>
          <a:p>
            <a:pPr lvl="0" algn="ctr">
              <a:buNone/>
              <a:defRPr/>
            </a:pPr>
            <a:r>
              <a:rPr lang="en-US" b="1" dirty="0" smtClean="0">
                <a:solidFill>
                  <a:schemeClr val="tx1"/>
                </a:solidFill>
                <a:ea typeface="ＭＳ Ｐゴシック" charset="-128"/>
                <a:cs typeface="ＭＳ Ｐゴシック" charset="-128"/>
              </a:rPr>
              <a:t>Systems 2020 Vision</a:t>
            </a:r>
          </a:p>
          <a:p>
            <a:pPr lvl="0"/>
            <a:r>
              <a:rPr lang="en-US" sz="2900" dirty="0" smtClean="0">
                <a:solidFill>
                  <a:schemeClr val="tx1"/>
                </a:solidFill>
                <a:ea typeface="ＭＳ Ｐゴシック" charset="-128"/>
                <a:cs typeface="ＭＳ Ｐゴシック" charset="-128"/>
              </a:rPr>
              <a:t>Adversary can use commercial technologies and new tactics to rapidly alter the threat to US forces</a:t>
            </a:r>
            <a:br>
              <a:rPr lang="en-US" sz="2900" dirty="0" smtClean="0">
                <a:solidFill>
                  <a:schemeClr val="tx1"/>
                </a:solidFill>
                <a:ea typeface="ＭＳ Ｐゴシック" charset="-128"/>
                <a:cs typeface="ＭＳ Ｐゴシック" charset="-128"/>
              </a:rPr>
            </a:br>
            <a:endParaRPr lang="en-US" sz="1500" dirty="0" smtClean="0">
              <a:solidFill>
                <a:schemeClr val="tx1"/>
              </a:solidFill>
              <a:ea typeface="ＭＳ Ｐゴシック" charset="-128"/>
            </a:endParaRPr>
          </a:p>
          <a:p>
            <a:r>
              <a:rPr lang="en-US" sz="2600" dirty="0" smtClean="0">
                <a:solidFill>
                  <a:schemeClr val="tx1"/>
                </a:solidFill>
                <a:ea typeface="ＭＳ Ｐゴシック" charset="-128"/>
                <a:cs typeface="ＭＳ Ｐゴシック" charset="-128"/>
              </a:rPr>
              <a:t>DoD engineering, and business processes not structured for adaptability</a:t>
            </a:r>
            <a:r>
              <a:rPr lang="en-US" sz="2900" dirty="0" smtClean="0">
                <a:solidFill>
                  <a:schemeClr val="tx1"/>
                </a:solidFill>
                <a:ea typeface="ＭＳ Ｐゴシック" charset="-128"/>
                <a:cs typeface="ＭＳ Ｐゴシック" charset="-128"/>
              </a:rPr>
              <a:t/>
            </a:r>
            <a:br>
              <a:rPr lang="en-US" sz="2900" dirty="0" smtClean="0">
                <a:solidFill>
                  <a:schemeClr val="tx1"/>
                </a:solidFill>
                <a:ea typeface="ＭＳ Ｐゴシック" charset="-128"/>
                <a:cs typeface="ＭＳ Ｐゴシック" charset="-128"/>
              </a:rPr>
            </a:br>
            <a:endParaRPr lang="en-US" sz="1500" dirty="0" smtClean="0">
              <a:solidFill>
                <a:schemeClr val="tx1"/>
              </a:solidFill>
              <a:ea typeface="ＭＳ Ｐゴシック" charset="-128"/>
              <a:cs typeface="ＭＳ Ｐゴシック" charset="-128"/>
            </a:endParaRPr>
          </a:p>
          <a:p>
            <a:r>
              <a:rPr lang="en-US" sz="2400" dirty="0" smtClean="0">
                <a:solidFill>
                  <a:schemeClr val="tx1"/>
                </a:solidFill>
                <a:ea typeface="ＭＳ Ｐゴシック" charset="-128"/>
                <a:cs typeface="ＭＳ Ｐゴシック" charset="-128"/>
              </a:rPr>
              <a:t>New research, tools, pilot efforts needed to determine  best methods for building adaptable defense systems</a:t>
            </a:r>
            <a:r>
              <a:rPr lang="en-US" sz="2900" dirty="0" smtClean="0">
                <a:solidFill>
                  <a:schemeClr val="tx1"/>
                </a:solidFill>
                <a:ea typeface="ＭＳ Ｐゴシック" charset="-128"/>
                <a:cs typeface="ＭＳ Ｐゴシック" charset="-128"/>
              </a:rPr>
              <a:t/>
            </a:r>
            <a:br>
              <a:rPr lang="en-US" sz="2900" dirty="0" smtClean="0">
                <a:solidFill>
                  <a:schemeClr val="tx1"/>
                </a:solidFill>
                <a:ea typeface="ＭＳ Ｐゴシック" charset="-128"/>
                <a:cs typeface="ＭＳ Ｐゴシック" charset="-128"/>
              </a:rPr>
            </a:br>
            <a:endParaRPr lang="en-US" sz="1500" dirty="0" smtClean="0">
              <a:solidFill>
                <a:schemeClr val="tx1"/>
              </a:solidFill>
              <a:ea typeface="ＭＳ Ｐゴシック" charset="-128"/>
              <a:cs typeface="ＭＳ Ｐゴシック" charset="-128"/>
            </a:endParaRPr>
          </a:p>
          <a:p>
            <a:r>
              <a:rPr lang="en-US" sz="2600" b="1" dirty="0" smtClean="0">
                <a:solidFill>
                  <a:schemeClr val="tx1"/>
                </a:solidFill>
                <a:ea typeface="ＭＳ Ｐゴシック" charset="-128"/>
                <a:cs typeface="ＭＳ Ｐゴシック" charset="-128"/>
              </a:rPr>
              <a:t>Need </a:t>
            </a:r>
            <a:r>
              <a:rPr lang="en-US" sz="2600" b="1" u="sng" dirty="0" smtClean="0">
                <a:solidFill>
                  <a:schemeClr val="tx1"/>
                </a:solidFill>
                <a:ea typeface="ＭＳ Ｐゴシック" charset="-128"/>
                <a:cs typeface="ＭＳ Ｐゴシック" charset="-128"/>
              </a:rPr>
              <a:t>faster delivery</a:t>
            </a:r>
            <a:r>
              <a:rPr lang="en-US" sz="2600" b="1" dirty="0" smtClean="0">
                <a:solidFill>
                  <a:schemeClr val="tx1"/>
                </a:solidFill>
                <a:ea typeface="ＭＳ Ｐゴシック" charset="-128"/>
                <a:cs typeface="ＭＳ Ｐゴシック" charset="-128"/>
              </a:rPr>
              <a:t> of </a:t>
            </a:r>
            <a:r>
              <a:rPr lang="en-US" sz="2600" b="1" u="sng" dirty="0" smtClean="0">
                <a:solidFill>
                  <a:schemeClr val="tx1"/>
                </a:solidFill>
                <a:ea typeface="ＭＳ Ｐゴシック" charset="-128"/>
                <a:cs typeface="ＭＳ Ｐゴシック" charset="-128"/>
              </a:rPr>
              <a:t>adaptable</a:t>
            </a:r>
            <a:r>
              <a:rPr lang="en-US" sz="2600" b="1" dirty="0" smtClean="0">
                <a:solidFill>
                  <a:schemeClr val="tx1"/>
                </a:solidFill>
                <a:ea typeface="ＭＳ Ｐゴシック" charset="-128"/>
                <a:cs typeface="ＭＳ Ｐゴシック" charset="-128"/>
              </a:rPr>
              <a:t> systems that are </a:t>
            </a:r>
            <a:r>
              <a:rPr lang="en-US" sz="2600" b="1" u="sng" dirty="0" smtClean="0">
                <a:solidFill>
                  <a:schemeClr val="tx1"/>
                </a:solidFill>
                <a:ea typeface="ＭＳ Ｐゴシック" charset="-128"/>
                <a:cs typeface="ＭＳ Ｐゴシック" charset="-128"/>
              </a:rPr>
              <a:t>trusted</a:t>
            </a:r>
            <a:r>
              <a:rPr lang="en-US" sz="2600" b="1" dirty="0" smtClean="0">
                <a:solidFill>
                  <a:schemeClr val="tx1"/>
                </a:solidFill>
                <a:ea typeface="ＭＳ Ｐゴシック" charset="-128"/>
                <a:cs typeface="ＭＳ Ｐゴシック" charset="-128"/>
              </a:rPr>
              <a:t>, </a:t>
            </a:r>
            <a:r>
              <a:rPr lang="en-US" sz="2600" b="1" u="sng" dirty="0" smtClean="0">
                <a:solidFill>
                  <a:schemeClr val="tx1"/>
                </a:solidFill>
                <a:ea typeface="ＭＳ Ｐゴシック" charset="-128"/>
                <a:cs typeface="ＭＳ Ｐゴシック" charset="-128"/>
              </a:rPr>
              <a:t>assured</a:t>
            </a:r>
            <a:r>
              <a:rPr lang="en-US" sz="2600" b="1" dirty="0" smtClean="0">
                <a:solidFill>
                  <a:schemeClr val="tx1"/>
                </a:solidFill>
                <a:ea typeface="ＭＳ Ｐゴシック" charset="-128"/>
                <a:cs typeface="ＭＳ Ｐゴシック" charset="-128"/>
              </a:rPr>
              <a:t>, </a:t>
            </a:r>
            <a:r>
              <a:rPr lang="en-US" sz="2600" b="1" u="sng" dirty="0" smtClean="0">
                <a:solidFill>
                  <a:schemeClr val="tx1"/>
                </a:solidFill>
                <a:ea typeface="ＭＳ Ｐゴシック" charset="-128"/>
                <a:cs typeface="ＭＳ Ｐゴシック" charset="-128"/>
              </a:rPr>
              <a:t>reliable</a:t>
            </a:r>
            <a:r>
              <a:rPr lang="en-US" sz="2600" b="1" dirty="0" smtClean="0">
                <a:solidFill>
                  <a:schemeClr val="tx1"/>
                </a:solidFill>
                <a:ea typeface="ＭＳ Ｐゴシック" charset="-128"/>
                <a:cs typeface="ＭＳ Ｐゴシック" charset="-128"/>
              </a:rPr>
              <a:t> and </a:t>
            </a:r>
            <a:r>
              <a:rPr lang="en-US" sz="2600" b="1" u="sng" dirty="0" smtClean="0">
                <a:solidFill>
                  <a:schemeClr val="tx1"/>
                </a:solidFill>
                <a:ea typeface="ＭＳ Ｐゴシック" charset="-128"/>
                <a:cs typeface="ＭＳ Ｐゴシック" charset="-128"/>
              </a:rPr>
              <a:t>interoperable</a:t>
            </a:r>
          </a:p>
          <a:p>
            <a:endParaRPr lang="en-US" dirty="0"/>
          </a:p>
        </p:txBody>
      </p:sp>
      <p:sp>
        <p:nvSpPr>
          <p:cNvPr id="6" name="Content Placeholder 2"/>
          <p:cNvSpPr txBox="1">
            <a:spLocks/>
          </p:cNvSpPr>
          <p:nvPr/>
        </p:nvSpPr>
        <p:spPr bwMode="auto">
          <a:xfrm>
            <a:off x="4648200" y="1219200"/>
            <a:ext cx="4343400" cy="4953000"/>
          </a:xfrm>
          <a:prstGeom prst="rect">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40000"/>
              </a:spcBef>
              <a:spcAft>
                <a:spcPct val="0"/>
              </a:spcAft>
              <a:buClr>
                <a:srgbClr val="FF0000"/>
              </a:buClr>
              <a:buSzTx/>
              <a:tabLst/>
              <a:defRPr/>
            </a:pPr>
            <a:r>
              <a:rPr kumimoji="0" lang="en-US" sz="18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Existing</a:t>
            </a:r>
            <a:r>
              <a:rPr kumimoji="0" lang="en-US" sz="1800" b="1"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Gaps and </a:t>
            </a:r>
            <a:r>
              <a:rPr kumimoji="0" lang="en-US" sz="18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Critical Needs</a:t>
            </a:r>
          </a:p>
          <a:p>
            <a:pPr marL="342900" lvl="0" indent="-342900">
              <a:spcBef>
                <a:spcPct val="40000"/>
              </a:spcBef>
              <a:buClr>
                <a:srgbClr val="FF0000"/>
              </a:buClr>
              <a:buFont typeface="Times" charset="0"/>
              <a:buChar char="•"/>
            </a:pPr>
            <a:r>
              <a:rPr lang="en-US" sz="1800" kern="0" dirty="0" smtClean="0">
                <a:solidFill>
                  <a:schemeClr val="tx1"/>
                </a:solidFill>
                <a:ea typeface="ＭＳ Ｐゴシック" charset="-128"/>
                <a:cs typeface="ＭＳ Ｐゴシック" charset="-128"/>
              </a:rPr>
              <a:t>Gap: Lack of a Conceptual Design Environment </a:t>
            </a:r>
            <a:endParaRPr kumimoji="0" lang="en-US" sz="1800" b="0" i="0" u="none" strike="noStrike" kern="0" cap="none" spc="0" normalizeH="0" baseline="0" noProof="0" dirty="0" smtClean="0">
              <a:ln>
                <a:noFill/>
              </a:ln>
              <a:solidFill>
                <a:schemeClr val="tx1"/>
              </a:solidFill>
              <a:effectLst/>
              <a:uLnTx/>
              <a:uFillTx/>
              <a:latin typeface="+mn-lt"/>
              <a:ea typeface="ＭＳ Ｐゴシック" charset="-128"/>
            </a:endParaRPr>
          </a:p>
          <a:p>
            <a:pPr marL="342900" indent="-342900">
              <a:spcBef>
                <a:spcPct val="40000"/>
              </a:spcBef>
              <a:buClr>
                <a:srgbClr val="FF0000"/>
              </a:buClr>
              <a:buFont typeface="Times" charset="0"/>
              <a:buChar char="•"/>
            </a:pPr>
            <a:r>
              <a:rPr lang="en-US" sz="1800" kern="0" dirty="0" smtClean="0">
                <a:solidFill>
                  <a:schemeClr val="tx1"/>
                </a:solidFill>
                <a:ea typeface="ＭＳ Ｐゴシック" charset="-128"/>
                <a:cs typeface="ＭＳ Ｐゴシック" charset="-128"/>
              </a:rPr>
              <a:t>Gap: Lack of tools to integrate system modeling capabilities across domains</a:t>
            </a:r>
          </a:p>
          <a:p>
            <a:pPr marL="342900" indent="-342900">
              <a:spcBef>
                <a:spcPct val="40000"/>
              </a:spcBef>
              <a:buClr>
                <a:srgbClr val="FF0000"/>
              </a:buClr>
              <a:buFont typeface="Times" charset="0"/>
              <a:buChar char="•"/>
            </a:pPr>
            <a:r>
              <a:rPr lang="en-US" sz="1800" kern="0" dirty="0" smtClean="0">
                <a:solidFill>
                  <a:schemeClr val="tx1"/>
                </a:solidFill>
                <a:ea typeface="ＭＳ Ｐゴシック" charset="-128"/>
                <a:cs typeface="ＭＳ Ｐゴシック" charset="-128"/>
              </a:rPr>
              <a:t>Gap: Lack of open, virtual and realistic environment for validation and </a:t>
            </a:r>
            <a:r>
              <a:rPr lang="en-US" sz="1800" kern="0" dirty="0" err="1" smtClean="0">
                <a:solidFill>
                  <a:schemeClr val="tx1"/>
                </a:solidFill>
                <a:ea typeface="ＭＳ Ｐゴシック" charset="-128"/>
                <a:cs typeface="ＭＳ Ｐゴシック" charset="-128"/>
              </a:rPr>
              <a:t>producibility</a:t>
            </a:r>
            <a:r>
              <a:rPr lang="en-US" sz="1800" kern="0" dirty="0" smtClean="0">
                <a:solidFill>
                  <a:schemeClr val="tx1"/>
                </a:solidFill>
                <a:ea typeface="ＭＳ Ｐゴシック" charset="-128"/>
                <a:cs typeface="ＭＳ Ｐゴシック" charset="-128"/>
              </a:rPr>
              <a:t> analysis</a:t>
            </a:r>
            <a:br>
              <a:rPr lang="en-US" sz="1800" kern="0" dirty="0" smtClean="0">
                <a:solidFill>
                  <a:schemeClr val="tx1"/>
                </a:solidFill>
                <a:ea typeface="ＭＳ Ｐゴシック" charset="-128"/>
                <a:cs typeface="ＭＳ Ｐゴシック" charset="-128"/>
              </a:rPr>
            </a:br>
            <a:endParaRPr lang="en-US" sz="1800" kern="0" dirty="0" smtClean="0">
              <a:solidFill>
                <a:schemeClr val="tx1"/>
              </a:solidFill>
              <a:ea typeface="ＭＳ Ｐゴシック" charset="-128"/>
              <a:cs typeface="ＭＳ Ｐゴシック" charset="-128"/>
            </a:endParaRPr>
          </a:p>
          <a:p>
            <a:pPr marL="342900" indent="-342900">
              <a:spcBef>
                <a:spcPct val="40000"/>
              </a:spcBef>
              <a:buClr>
                <a:srgbClr val="FF0000"/>
              </a:buClr>
              <a:buFont typeface="Times" charset="0"/>
              <a:buChar char="•"/>
            </a:pPr>
            <a:r>
              <a:rPr kumimoji="0" lang="en-US" sz="18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Need</a:t>
            </a:r>
            <a:r>
              <a:rPr kumimoji="0" lang="en-US" sz="1800" b="1"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an </a:t>
            </a:r>
            <a:r>
              <a:rPr kumimoji="0" lang="en-US" sz="1800" b="1" i="0" u="sng" strike="noStrike" kern="0" cap="none" spc="0" normalizeH="0" noProof="0" dirty="0" smtClean="0">
                <a:ln>
                  <a:noFill/>
                </a:ln>
                <a:solidFill>
                  <a:schemeClr val="tx1"/>
                </a:solidFill>
                <a:effectLst/>
                <a:uLnTx/>
                <a:uFillTx/>
                <a:latin typeface="+mn-lt"/>
                <a:ea typeface="ＭＳ Ｐゴシック" charset="-128"/>
                <a:cs typeface="ＭＳ Ｐゴシック" charset="-128"/>
              </a:rPr>
              <a:t>integrated</a:t>
            </a:r>
            <a:r>
              <a:rPr kumimoji="0" lang="en-US" sz="1800" b="1"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(i.e. cross discipline) framework for concept, </a:t>
            </a:r>
            <a:r>
              <a:rPr kumimoji="0" lang="en-US" sz="1800" b="1" i="0" u="sng" strike="noStrike" kern="0" cap="none" spc="0" normalizeH="0" noProof="0" dirty="0" smtClean="0">
                <a:ln>
                  <a:noFill/>
                </a:ln>
                <a:solidFill>
                  <a:schemeClr val="tx1"/>
                </a:solidFill>
                <a:effectLst/>
                <a:uLnTx/>
                <a:uFillTx/>
                <a:latin typeface="+mn-lt"/>
                <a:ea typeface="ＭＳ Ｐゴシック" charset="-128"/>
                <a:cs typeface="ＭＳ Ｐゴシック" charset="-128"/>
              </a:rPr>
              <a:t>design and analysis</a:t>
            </a:r>
            <a:r>
              <a:rPr kumimoji="0" lang="en-US" sz="1800" b="1" i="0" strike="noStrike" kern="0" cap="none" spc="0" normalizeH="0" noProof="0" dirty="0" smtClean="0">
                <a:ln>
                  <a:noFill/>
                </a:ln>
                <a:solidFill>
                  <a:schemeClr val="tx1"/>
                </a:solidFill>
                <a:effectLst/>
                <a:uLnTx/>
                <a:uFillTx/>
                <a:latin typeface="+mn-lt"/>
                <a:ea typeface="ＭＳ Ｐゴシック" charset="-128"/>
                <a:cs typeface="ＭＳ Ｐゴシック" charset="-128"/>
              </a:rPr>
              <a:t> </a:t>
            </a:r>
            <a:r>
              <a:rPr kumimoji="0" lang="en-US" sz="1800" b="1"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of systems based on standards, open architecture and existing COTS tool sets</a:t>
            </a:r>
            <a:endParaRPr kumimoji="0" lang="en-US" sz="1800" b="1" i="0" u="sng"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40000"/>
              </a:spcBef>
              <a:spcAft>
                <a:spcPct val="0"/>
              </a:spcAft>
              <a:buClr>
                <a:srgbClr val="FF0000"/>
              </a:buClr>
              <a:buSzTx/>
              <a:buFont typeface="Times" charset="0"/>
              <a:buChar char="•"/>
              <a:tabLst/>
              <a:defRPr/>
            </a:pPr>
            <a:endParaRPr kumimoji="0" lang="en-US" sz="1800" b="0" i="0" u="none" strike="noStrike" kern="0" cap="none" spc="0" normalizeH="0" baseline="0" noProof="0" dirty="0">
              <a:ln>
                <a:noFill/>
              </a:ln>
              <a:solidFill>
                <a:schemeClr val="tx1"/>
              </a:solidFill>
              <a:effectLst/>
              <a:uLnTx/>
              <a:uFillTx/>
              <a:latin typeface="+mn-lt"/>
              <a:ea typeface="ＭＳ Ｐゴシック" charset="-128"/>
              <a:cs typeface="ＭＳ Ｐゴシック" charset="-128"/>
            </a:endParaRPr>
          </a:p>
        </p:txBody>
      </p:sp>
      <p:sp>
        <p:nvSpPr>
          <p:cNvPr id="5" name="Footer Placeholder 39"/>
          <p:cNvSpPr>
            <a:spLocks noGrp="1"/>
          </p:cNvSpPr>
          <p:nvPr>
            <p:ph type="ftr" sz="quarter" idx="3"/>
          </p:nvPr>
        </p:nvSpPr>
        <p:spPr>
          <a:xfrm>
            <a:off x="1905000" y="6400800"/>
            <a:ext cx="5562600" cy="457200"/>
          </a:xfrm>
        </p:spPr>
        <p:txBody>
          <a:bodyPr/>
          <a:lstStyle/>
          <a:p>
            <a:pPr algn="ctr"/>
            <a:r>
              <a:rPr lang="en-US" dirty="0" smtClean="0"/>
              <a:t>© Copyright 2011 Lockheed Martin Corporation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04617B"/>
      </a:dk2>
      <a:lt2>
        <a:srgbClr val="DBF5F9"/>
      </a:lt2>
      <a:accent1>
        <a:srgbClr val="0F6FC6"/>
      </a:accent1>
      <a:accent2>
        <a:srgbClr val="009DD9"/>
      </a:accent2>
      <a:accent3>
        <a:srgbClr val="A5A5A5"/>
      </a:accent3>
      <a:accent4>
        <a:srgbClr val="0B5394"/>
      </a:accent4>
      <a:accent5>
        <a:srgbClr val="0075A2"/>
      </a:accent5>
      <a:accent6>
        <a:srgbClr val="02485C"/>
      </a:accent6>
      <a:hlink>
        <a:srgbClr val="0B5394"/>
      </a:hlink>
      <a:folHlink>
        <a:srgbClr val="0B539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SipLabel xmlns="d09b800f-870a-4472-9c2b-dde6bc2f3409">
      <Value>1</Value>
    </SipLabel>
    <Unity_Description xmlns="09727343-5D5E-4FB5-B80C-D18B1AFC47CC" xsi:nil="true"/>
    <Unity_Tag xmlns="09727343-5D5E-4FB5-B80C-D18B1AFC47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Custom Document" ma:contentTypeID="0x010100E6322E8F405D4D9EA89D8C83B7E1048B002D1DCA3ED43FE14A92BAA03CB5641150" ma:contentTypeVersion="1" ma:contentTypeDescription="Custom Document" ma:contentTypeScope="" ma:versionID="0e5cd51d4f7e26d847e47cc216804044">
  <xsd:schema xmlns:xsd="http://www.w3.org/2001/XMLSchema" xmlns:p="http://schemas.microsoft.com/office/2006/metadata/properties" xmlns:ns2="09727343-5D5E-4FB5-B80C-D18B1AFC47CC" xmlns:ns3="d09b800f-870a-4472-9c2b-dde6bc2f3409" targetNamespace="http://schemas.microsoft.com/office/2006/metadata/properties" ma:root="true" ma:fieldsID="728892fa54c34db74826536a14d7848e" ns2:_="" ns3:_="">
    <xsd:import namespace="09727343-5D5E-4FB5-B80C-D18B1AFC47CC"/>
    <xsd:import namespace="d09b800f-870a-4472-9c2b-dde6bc2f3409"/>
    <xsd:element name="properties">
      <xsd:complexType>
        <xsd:sequence>
          <xsd:element name="documentManagement">
            <xsd:complexType>
              <xsd:all>
                <xsd:element ref="ns2:Unity_Description" minOccurs="0"/>
                <xsd:element ref="ns2:Unity_Tag" minOccurs="0"/>
                <xsd:element ref="ns3:SipLabel" minOccurs="0"/>
              </xsd:all>
            </xsd:complexType>
          </xsd:element>
        </xsd:sequence>
      </xsd:complexType>
    </xsd:element>
  </xsd:schema>
  <xsd:schema xmlns:xsd="http://www.w3.org/2001/XMLSchema" xmlns:dms="http://schemas.microsoft.com/office/2006/documentManagement/types" targetNamespace="09727343-5D5E-4FB5-B80C-D18B1AFC47CC" elementFormDefault="qualified">
    <xsd:import namespace="http://schemas.microsoft.com/office/2006/documentManagement/types"/>
    <xsd:element name="Unity_Description" ma:index="8" nillable="true" ma:displayName="Description" ma:internalName="Unity_Description">
      <xsd:simpleType>
        <xsd:restriction base="dms:Text"/>
      </xsd:simpleType>
    </xsd:element>
    <xsd:element name="Unity_Tag" ma:index="9" nillable="true" ma:displayName="Tag" ma:internalName="Tag">
      <xsd:simpleType>
        <xsd:restriction base="dms:Text"/>
      </xsd:simpleType>
    </xsd:element>
  </xsd:schema>
  <xsd:schema xmlns:xsd="http://www.w3.org/2001/XMLSchema" xmlns:dms="http://schemas.microsoft.com/office/2006/documentManagement/types" targetNamespace="d09b800f-870a-4472-9c2b-dde6bc2f3409" elementFormDefault="qualified">
    <xsd:import namespace="http://schemas.microsoft.com/office/2006/documentManagement/types"/>
    <xsd:element name="SipLabel" ma:index="10" nillable="true" ma:displayName="SipLabel" ma:default="2" ma:list="{C76A60B3-EB5F-4202-8B86-AD6692765BBC}" ma:internalName="SipLabel" ma:showField="SIPText" ma:web="d09b800f-870a-4472-9c2b-dde6bc2f3409" ma:requiredMultiChoice="tru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33523E5A-09EA-4F96-BF13-8450612BEB9F}">
  <ds:schemaRefs>
    <ds:schemaRef ds:uri="http://schemas.microsoft.com/sharepoint/v3/contenttype/forms"/>
  </ds:schemaRefs>
</ds:datastoreItem>
</file>

<file path=customXml/itemProps2.xml><?xml version="1.0" encoding="utf-8"?>
<ds:datastoreItem xmlns:ds="http://schemas.openxmlformats.org/officeDocument/2006/customXml" ds:itemID="{30EE3734-262F-42BB-AFE6-81106E435FEE}">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09727343-5D5E-4FB5-B80C-D18B1AFC47CC"/>
    <ds:schemaRef ds:uri="d09b800f-870a-4472-9c2b-dde6bc2f3409"/>
    <ds:schemaRef ds:uri="http://schemas.openxmlformats.org/package/2006/metadata/core-properties"/>
  </ds:schemaRefs>
</ds:datastoreItem>
</file>

<file path=customXml/itemProps3.xml><?xml version="1.0" encoding="utf-8"?>
<ds:datastoreItem xmlns:ds="http://schemas.openxmlformats.org/officeDocument/2006/customXml" ds:itemID="{04E03495-9AFC-4ECC-AE83-4D762F3A12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727343-5D5E-4FB5-B80C-D18B1AFC47CC"/>
    <ds:schemaRef ds:uri="d09b800f-870a-4472-9c2b-dde6bc2f3409"/>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12665</TotalTime>
  <Words>1682</Words>
  <Application>Microsoft Office PowerPoint</Application>
  <PresentationFormat>On-screen Show (4:3)</PresentationFormat>
  <Paragraphs>380</Paragraphs>
  <Slides>20</Slides>
  <Notes>12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The Lockheed Martin Digital Tapestry</vt:lpstr>
      <vt:lpstr>Agenda</vt:lpstr>
      <vt:lpstr>Slide 3</vt:lpstr>
      <vt:lpstr>Multidisciplinary MBSD Environment</vt:lpstr>
      <vt:lpstr>Enabling our Engineers</vt:lpstr>
      <vt:lpstr>Adding Value through MBSD</vt:lpstr>
      <vt:lpstr>Revisiting Additional Disciplines  for Integration</vt:lpstr>
      <vt:lpstr>Slide 8</vt:lpstr>
      <vt:lpstr>The New Reality – Affordability and Resilience</vt:lpstr>
      <vt:lpstr>Existing Modeling Activities</vt:lpstr>
      <vt:lpstr>From Focused Models to Digital Tapestry </vt:lpstr>
      <vt:lpstr>SysML: An Enabler for the Digital Tapestry</vt:lpstr>
      <vt:lpstr>Modeling Across The Product Lifecycle</vt:lpstr>
      <vt:lpstr>Model Integration Through The Product Lifecycle </vt:lpstr>
      <vt:lpstr>Expand, Accelerate and Validate Trades </vt:lpstr>
      <vt:lpstr>Low Hanging Fruit:  Integrated Multidisciplinary Analysis</vt:lpstr>
      <vt:lpstr>Partnering with Tool Vendors Phoenix Integration: SysML to Analysis Integration</vt:lpstr>
      <vt:lpstr>Enhanced Tooling Beginning to Enable Integrated Model-based Analysis </vt:lpstr>
      <vt:lpstr>Slide 19</vt:lpstr>
      <vt:lpstr>Slide 20</vt:lpstr>
    </vt:vector>
  </TitlesOfParts>
  <Company>Lockheed Martin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Title Here</dc:title>
  <dc:creator>Steve Butt</dc:creator>
  <cp:lastModifiedBy>Sanford</cp:lastModifiedBy>
  <cp:revision>311</cp:revision>
  <dcterms:created xsi:type="dcterms:W3CDTF">2010-01-28T18:10:59Z</dcterms:created>
  <dcterms:modified xsi:type="dcterms:W3CDTF">2012-01-19T20:24:17Z</dcterms:modified>
  <cp:contentType>Custom 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Author">
    <vt:lpwstr>ACCT04\osterc</vt:lpwstr>
  </property>
  <property fmtid="{D5CDD505-2E9C-101B-9397-08002B2CF9AE}" pid="3" name="Document Sensitivity">
    <vt:lpwstr>1</vt:lpwstr>
  </property>
  <property fmtid="{D5CDD505-2E9C-101B-9397-08002B2CF9AE}" pid="4" name="ThirdParty">
    <vt:lpwstr/>
  </property>
  <property fmtid="{D5CDD505-2E9C-101B-9397-08002B2CF9AE}" pid="5" name="OCI Restriction">
    <vt:bool>false</vt:bool>
  </property>
  <property fmtid="{D5CDD505-2E9C-101B-9397-08002B2CF9AE}" pid="6" name="OCI Additional Info">
    <vt:lpwstr/>
  </property>
  <property fmtid="{D5CDD505-2E9C-101B-9397-08002B2CF9AE}" pid="7" name="Allow Header Overwrite">
    <vt:lpwstr>0</vt:lpwstr>
  </property>
  <property fmtid="{D5CDD505-2E9C-101B-9397-08002B2CF9AE}" pid="8" name="Allow Footer Overwrite">
    <vt:lpwstr>0</vt:lpwstr>
  </property>
  <property fmtid="{D5CDD505-2E9C-101B-9397-08002B2CF9AE}" pid="9" name="Multiple Selected">
    <vt:lpwstr>-1</vt:lpwstr>
  </property>
  <property fmtid="{D5CDD505-2E9C-101B-9397-08002B2CF9AE}" pid="10" name="_NewReviewCycle">
    <vt:lpwstr/>
  </property>
  <property fmtid="{D5CDD505-2E9C-101B-9397-08002B2CF9AE}" pid="11" name="ContentTypeId">
    <vt:lpwstr>0x010100E6322E8F405D4D9EA89D8C83B7E1048B002D1DCA3ED43FE14A92BAA03CB5641150</vt:lpwstr>
  </property>
  <property fmtid="{D5CDD505-2E9C-101B-9397-08002B2CF9AE}" pid="12" name="SIPHeaderWording">
    <vt:lpwstr/>
  </property>
  <property fmtid="{D5CDD505-2E9C-101B-9397-08002B2CF9AE}" pid="13" name="SIPLevel">
    <vt:lpwstr>0</vt:lpwstr>
  </property>
</Properties>
</file>