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54" r:id="rId2"/>
  </p:sldMasterIdLst>
  <p:notesMasterIdLst>
    <p:notesMasterId r:id="rId12"/>
  </p:notesMasterIdLst>
  <p:sldIdLst>
    <p:sldId id="256" r:id="rId3"/>
    <p:sldId id="257" r:id="rId4"/>
    <p:sldId id="279" r:id="rId5"/>
    <p:sldId id="281" r:id="rId6"/>
    <p:sldId id="283" r:id="rId7"/>
    <p:sldId id="282" r:id="rId8"/>
    <p:sldId id="284" r:id="rId9"/>
    <p:sldId id="285" r:id="rId10"/>
    <p:sldId id="275"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107"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7"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7"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7"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7" charset="-128"/>
        <a:cs typeface="+mn-cs"/>
      </a:defRPr>
    </a:lvl5pPr>
    <a:lvl6pPr marL="2286000" algn="l" defTabSz="914400" rtl="0" eaLnBrk="1" latinLnBrk="0" hangingPunct="1">
      <a:defRPr kern="1200">
        <a:solidFill>
          <a:schemeClr val="tx1"/>
        </a:solidFill>
        <a:latin typeface="Arial" charset="0"/>
        <a:ea typeface="ＭＳ Ｐゴシック" pitchFamily="-107" charset="-128"/>
        <a:cs typeface="+mn-cs"/>
      </a:defRPr>
    </a:lvl6pPr>
    <a:lvl7pPr marL="2743200" algn="l" defTabSz="914400" rtl="0" eaLnBrk="1" latinLnBrk="0" hangingPunct="1">
      <a:defRPr kern="1200">
        <a:solidFill>
          <a:schemeClr val="tx1"/>
        </a:solidFill>
        <a:latin typeface="Arial" charset="0"/>
        <a:ea typeface="ＭＳ Ｐゴシック" pitchFamily="-107" charset="-128"/>
        <a:cs typeface="+mn-cs"/>
      </a:defRPr>
    </a:lvl7pPr>
    <a:lvl8pPr marL="3200400" algn="l" defTabSz="914400" rtl="0" eaLnBrk="1" latinLnBrk="0" hangingPunct="1">
      <a:defRPr kern="1200">
        <a:solidFill>
          <a:schemeClr val="tx1"/>
        </a:solidFill>
        <a:latin typeface="Arial" charset="0"/>
        <a:ea typeface="ＭＳ Ｐゴシック" pitchFamily="-107" charset="-128"/>
        <a:cs typeface="+mn-cs"/>
      </a:defRPr>
    </a:lvl8pPr>
    <a:lvl9pPr marL="3657600" algn="l" defTabSz="914400" rtl="0" eaLnBrk="1" latinLnBrk="0" hangingPunct="1">
      <a:defRPr kern="1200">
        <a:solidFill>
          <a:schemeClr val="tx1"/>
        </a:solidFill>
        <a:latin typeface="Arial" charset="0"/>
        <a:ea typeface="ＭＳ Ｐゴシック" pitchFamily="-107"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98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3443" autoAdjust="0"/>
  </p:normalViewPr>
  <p:slideViewPr>
    <p:cSldViewPr>
      <p:cViewPr varScale="1">
        <p:scale>
          <a:sx n="114" d="100"/>
          <a:sy n="114" d="100"/>
        </p:scale>
        <p:origin x="-124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0E966D9-718F-481E-841D-F2AFFE486E20}" type="slidenum">
              <a:rPr lang="en-US"/>
              <a:pPr>
                <a:defRPr/>
              </a:pPr>
              <a:t>‹#›</a:t>
            </a:fld>
            <a:endParaRPr lang="en-US"/>
          </a:p>
        </p:txBody>
      </p:sp>
    </p:spTree>
    <p:extLst>
      <p:ext uri="{BB962C8B-B14F-4D97-AF65-F5344CB8AC3E}">
        <p14:creationId xmlns:p14="http://schemas.microsoft.com/office/powerpoint/2010/main" val="18975268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E55B4A7E-1F4D-481A-9A28-8ADE8B120E8C}" type="slidenum">
              <a:rPr lang="en-US" smtClean="0"/>
              <a:pPr eaLnBrk="1" hangingPunct="1"/>
              <a:t>1</a:t>
            </a:fld>
            <a:endParaRPr lang="en-US"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F4BFFB40-7C29-4498-8832-D15661FCA8BB}" type="slidenum">
              <a:rPr lang="en-US" smtClean="0"/>
              <a:pPr eaLnBrk="1" hangingPunct="1"/>
              <a:t>2</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2B99A145-C7C5-421E-9FEE-692AD0B64543}" type="slidenum">
              <a:rPr lang="de-DE" smtClean="0"/>
              <a:pPr eaLnBrk="1" hangingPunct="1"/>
              <a:t>3</a:t>
            </a:fld>
            <a:endParaRPr lang="de-DE" smtClean="0"/>
          </a:p>
        </p:txBody>
      </p:sp>
      <p:sp>
        <p:nvSpPr>
          <p:cNvPr id="24579" name="Rectangle 2"/>
          <p:cNvSpPr>
            <a:spLocks noGrp="1" noRot="1" noChangeAspect="1" noChangeArrowheads="1" noTextEdit="1"/>
          </p:cNvSpPr>
          <p:nvPr>
            <p:ph type="sldImg"/>
          </p:nvPr>
        </p:nvSpPr>
        <p:spPr>
          <a:xfrm>
            <a:off x="1144588" y="685800"/>
            <a:ext cx="4572000" cy="3429000"/>
          </a:xfrm>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mtClean="0"/>
              <a:t>If we can pull this off we can achieve this ultimate vision for integrated requirements…, visualizing where requirements go and how they interact  with various systems… For example, …starting with the car, what are the requirements associated with the front end of this vehicle. </a:t>
            </a:r>
          </a:p>
          <a:p>
            <a:pPr>
              <a:spcBef>
                <a:spcPct val="0"/>
              </a:spcBef>
            </a:pPr>
            <a:r>
              <a:rPr lang="en-US" smtClean="0"/>
              <a:t>Shows current requirements by graphically clicking on the car…</a:t>
            </a:r>
          </a:p>
          <a:p>
            <a:pPr>
              <a:spcBef>
                <a:spcPct val="0"/>
              </a:spcBef>
            </a:pPr>
            <a:r>
              <a:rPr lang="en-US" smtClean="0"/>
              <a:t>What about changing a requirement…stopping distance</a:t>
            </a:r>
          </a:p>
          <a:p>
            <a:pPr>
              <a:spcBef>
                <a:spcPct val="0"/>
              </a:spcBef>
            </a:pPr>
            <a:r>
              <a:rPr lang="en-US" smtClean="0"/>
              <a:t>Show the potential impact of changing stopping distance including…</a:t>
            </a:r>
          </a:p>
          <a:p>
            <a:pPr>
              <a:spcBef>
                <a:spcPct val="0"/>
              </a:spcBef>
            </a:pPr>
            <a:r>
              <a:rPr lang="en-US" smtClean="0"/>
              <a:t>Thermal/heat problems with brakes</a:t>
            </a:r>
          </a:p>
          <a:p>
            <a:pPr>
              <a:spcBef>
                <a:spcPct val="0"/>
              </a:spcBef>
            </a:pPr>
            <a:r>
              <a:rPr lang="en-US" smtClean="0"/>
              <a:t>Ergonmic feedback problems with brake pedal</a:t>
            </a:r>
          </a:p>
          <a:p>
            <a:pPr>
              <a:spcBef>
                <a:spcPct val="0"/>
              </a:spcBef>
            </a:pPr>
            <a:r>
              <a:rPr lang="en-US" smtClean="0"/>
              <a:t>Hydraulic fluid rating violation</a:t>
            </a:r>
          </a:p>
          <a:p>
            <a:pPr>
              <a:spcBef>
                <a:spcPct val="0"/>
              </a:spcBef>
            </a:pPr>
            <a:r>
              <a:rPr lang="en-US" smtClean="0"/>
              <a:t>Failure modes/MTBF rating problems with sensors</a:t>
            </a:r>
          </a:p>
          <a:p>
            <a:pPr>
              <a:spcBef>
                <a:spcPct val="0"/>
              </a:spcBef>
            </a:pPr>
            <a:r>
              <a:rPr lang="en-US" smtClean="0"/>
              <a:t>Hydraulic pressure problems </a:t>
            </a:r>
          </a:p>
          <a:p>
            <a:pPr>
              <a:spcBef>
                <a:spcPct val="0"/>
              </a:spcBef>
            </a:pPr>
            <a:r>
              <a:rPr lang="en-US" smtClean="0"/>
              <a:t>Electrical fault problems </a:t>
            </a:r>
          </a:p>
          <a:p>
            <a:pPr>
              <a:spcBef>
                <a:spcPct val="0"/>
              </a:spcBef>
            </a:pPr>
            <a:r>
              <a:rPr lang="en-US" smtClean="0"/>
              <a:t>Zooming into the electrical box, highlights a fuse</a:t>
            </a:r>
          </a:p>
          <a:p>
            <a:pPr>
              <a:spcBef>
                <a:spcPct val="0"/>
              </a:spcBef>
            </a:pPr>
            <a:r>
              <a:rPr lang="en-US" smtClean="0"/>
              <a:t>Clicking into the fuse brings up the schematic and highlights a fuse link </a:t>
            </a:r>
          </a:p>
          <a:p>
            <a:pPr>
              <a:spcBef>
                <a:spcPct val="0"/>
              </a:spcBef>
            </a:pPr>
            <a:r>
              <a:rPr lang="en-US" smtClean="0"/>
              <a:t>Clicking into the schematic zooms in on the wire harness that has the problem—including the signal for a failed sensor that in this particular failure mode causes the short.</a:t>
            </a:r>
          </a:p>
          <a:p>
            <a:pPr>
              <a:spcBef>
                <a:spcPct val="0"/>
              </a:spcBef>
            </a:pPr>
            <a:r>
              <a:rPr lang="en-US" smtClean="0"/>
              <a:t>…which allows us to go look at the Failure Modes document and update appropriately.   </a:t>
            </a:r>
          </a:p>
          <a:p>
            <a:pPr>
              <a:spcBef>
                <a:spcPct val="0"/>
              </a:spcBef>
            </a:pPr>
            <a:r>
              <a:rPr lang="en-US" smtClean="0"/>
              <a:t>Updating the software to handle that fault</a:t>
            </a:r>
          </a:p>
          <a:p>
            <a:pPr>
              <a:spcBef>
                <a:spcPct val="0"/>
              </a:spcBef>
            </a:pPr>
            <a:r>
              <a:rPr lang="en-US" smtClean="0"/>
              <a:t>…and even seeing the impact on our safety rating and insurance costs.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B9B092B8-7473-48AD-83B2-E6CA6A884567}" type="slidenum">
              <a:rPr lang="en-US" smtClean="0"/>
              <a:pPr eaLnBrk="1" hangingPunct="1"/>
              <a:t>9</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935E63C-2C63-4830-B0BD-F8B3748E1D61}" type="slidenum">
              <a:rPr lang="en-US"/>
              <a:pPr>
                <a:defRPr/>
              </a:pPr>
              <a:t>‹#›</a:t>
            </a:fld>
            <a:endParaRPr lang="en-US"/>
          </a:p>
        </p:txBody>
      </p:sp>
    </p:spTree>
    <p:extLst>
      <p:ext uri="{BB962C8B-B14F-4D97-AF65-F5344CB8AC3E}">
        <p14:creationId xmlns:p14="http://schemas.microsoft.com/office/powerpoint/2010/main" val="69096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CF85AB0E-9AC6-41DC-82D4-72E59F27884C}" type="slidenum">
              <a:rPr lang="en-US"/>
              <a:pPr>
                <a:defRPr/>
              </a:pPr>
              <a:t>‹#›</a:t>
            </a:fld>
            <a:endParaRPr lang="en-US"/>
          </a:p>
        </p:txBody>
      </p:sp>
    </p:spTree>
    <p:extLst>
      <p:ext uri="{BB962C8B-B14F-4D97-AF65-F5344CB8AC3E}">
        <p14:creationId xmlns:p14="http://schemas.microsoft.com/office/powerpoint/2010/main" val="3004468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20193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59055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9490F41-90BE-4A27-9371-FC389920781D}" type="slidenum">
              <a:rPr lang="en-US"/>
              <a:pPr>
                <a:defRPr/>
              </a:pPr>
              <a:t>‹#›</a:t>
            </a:fld>
            <a:endParaRPr lang="en-US"/>
          </a:p>
        </p:txBody>
      </p:sp>
    </p:spTree>
    <p:extLst>
      <p:ext uri="{BB962C8B-B14F-4D97-AF65-F5344CB8AC3E}">
        <p14:creationId xmlns:p14="http://schemas.microsoft.com/office/powerpoint/2010/main" val="2928295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48400" cy="954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066800"/>
            <a:ext cx="3848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066800"/>
            <a:ext cx="3848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49C37B8C-E441-4E24-95F8-A59E641F7C53}" type="slidenum">
              <a:rPr lang="en-US"/>
              <a:pPr>
                <a:defRPr/>
              </a:pPr>
              <a:t>‹#›</a:t>
            </a:fld>
            <a:endParaRPr lang="en-US"/>
          </a:p>
        </p:txBody>
      </p:sp>
    </p:spTree>
    <p:extLst>
      <p:ext uri="{BB962C8B-B14F-4D97-AF65-F5344CB8AC3E}">
        <p14:creationId xmlns:p14="http://schemas.microsoft.com/office/powerpoint/2010/main" val="370610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3279F23-1BE2-4FAF-81D8-E471D2F8B6B2}" type="slidenum">
              <a:rPr lang="en-US"/>
              <a:pPr>
                <a:defRPr/>
              </a:pPr>
              <a:t>‹#›</a:t>
            </a:fld>
            <a:endParaRPr lang="en-US"/>
          </a:p>
        </p:txBody>
      </p:sp>
    </p:spTree>
    <p:extLst>
      <p:ext uri="{BB962C8B-B14F-4D97-AF65-F5344CB8AC3E}">
        <p14:creationId xmlns:p14="http://schemas.microsoft.com/office/powerpoint/2010/main" val="2605503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C4C68B6-DD7B-4DEF-B389-F3420BDA50FB}" type="slidenum">
              <a:rPr lang="en-US"/>
              <a:pPr>
                <a:defRPr/>
              </a:pPr>
              <a:t>‹#›</a:t>
            </a:fld>
            <a:endParaRPr lang="en-US"/>
          </a:p>
        </p:txBody>
      </p:sp>
    </p:spTree>
    <p:extLst>
      <p:ext uri="{BB962C8B-B14F-4D97-AF65-F5344CB8AC3E}">
        <p14:creationId xmlns:p14="http://schemas.microsoft.com/office/powerpoint/2010/main" val="3208922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0849528B-3087-4AE4-B032-8E6DA91B87CE}" type="slidenum">
              <a:rPr lang="en-US"/>
              <a:pPr>
                <a:defRPr/>
              </a:pPr>
              <a:t>‹#›</a:t>
            </a:fld>
            <a:endParaRPr lang="en-US"/>
          </a:p>
        </p:txBody>
      </p:sp>
    </p:spTree>
    <p:extLst>
      <p:ext uri="{BB962C8B-B14F-4D97-AF65-F5344CB8AC3E}">
        <p14:creationId xmlns:p14="http://schemas.microsoft.com/office/powerpoint/2010/main" val="3862534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066800"/>
            <a:ext cx="3848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066800"/>
            <a:ext cx="3848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AB9DD48D-39AB-410D-89E1-A8C93BEFD3E3}" type="slidenum">
              <a:rPr lang="en-US"/>
              <a:pPr>
                <a:defRPr/>
              </a:pPr>
              <a:t>‹#›</a:t>
            </a:fld>
            <a:endParaRPr lang="en-US"/>
          </a:p>
        </p:txBody>
      </p:sp>
    </p:spTree>
    <p:extLst>
      <p:ext uri="{BB962C8B-B14F-4D97-AF65-F5344CB8AC3E}">
        <p14:creationId xmlns:p14="http://schemas.microsoft.com/office/powerpoint/2010/main" val="2300463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5BD1EA89-4DE2-4A14-8123-D02142F52979}" type="slidenum">
              <a:rPr lang="en-US"/>
              <a:pPr>
                <a:defRPr/>
              </a:pPr>
              <a:t>‹#›</a:t>
            </a:fld>
            <a:endParaRPr lang="en-US"/>
          </a:p>
        </p:txBody>
      </p:sp>
    </p:spTree>
    <p:extLst>
      <p:ext uri="{BB962C8B-B14F-4D97-AF65-F5344CB8AC3E}">
        <p14:creationId xmlns:p14="http://schemas.microsoft.com/office/powerpoint/2010/main" val="215561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3592CB09-D04D-40D4-B2B5-C699EEABBB8E}" type="slidenum">
              <a:rPr lang="en-US"/>
              <a:pPr>
                <a:defRPr/>
              </a:pPr>
              <a:t>‹#›</a:t>
            </a:fld>
            <a:endParaRPr lang="en-US"/>
          </a:p>
        </p:txBody>
      </p:sp>
    </p:spTree>
    <p:extLst>
      <p:ext uri="{BB962C8B-B14F-4D97-AF65-F5344CB8AC3E}">
        <p14:creationId xmlns:p14="http://schemas.microsoft.com/office/powerpoint/2010/main" val="2077381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F5E1C789-1778-4BE9-9C99-E1540A7E8089}" type="slidenum">
              <a:rPr lang="en-US"/>
              <a:pPr>
                <a:defRPr/>
              </a:pPr>
              <a:t>‹#›</a:t>
            </a:fld>
            <a:endParaRPr lang="en-US"/>
          </a:p>
        </p:txBody>
      </p:sp>
    </p:spTree>
    <p:extLst>
      <p:ext uri="{BB962C8B-B14F-4D97-AF65-F5344CB8AC3E}">
        <p14:creationId xmlns:p14="http://schemas.microsoft.com/office/powerpoint/2010/main" val="520708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8EE25A5-326B-4FB2-83C2-ECE20C9B9DD3}" type="slidenum">
              <a:rPr lang="en-US"/>
              <a:pPr>
                <a:defRPr/>
              </a:pPr>
              <a:t>‹#›</a:t>
            </a:fld>
            <a:endParaRPr lang="en-US"/>
          </a:p>
        </p:txBody>
      </p:sp>
    </p:spTree>
    <p:extLst>
      <p:ext uri="{BB962C8B-B14F-4D97-AF65-F5344CB8AC3E}">
        <p14:creationId xmlns:p14="http://schemas.microsoft.com/office/powerpoint/2010/main" val="2615439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BE7494BC-E1C5-42E7-947B-498A6654256B}" type="slidenum">
              <a:rPr lang="en-US"/>
              <a:pPr>
                <a:defRPr/>
              </a:pPr>
              <a:t>‹#›</a:t>
            </a:fld>
            <a:endParaRPr lang="en-US"/>
          </a:p>
        </p:txBody>
      </p:sp>
    </p:spTree>
    <p:extLst>
      <p:ext uri="{BB962C8B-B14F-4D97-AF65-F5344CB8AC3E}">
        <p14:creationId xmlns:p14="http://schemas.microsoft.com/office/powerpoint/2010/main" val="3594783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C161861C-4C81-40A4-9063-99FFA3F73280}" type="slidenum">
              <a:rPr lang="en-US"/>
              <a:pPr>
                <a:defRPr/>
              </a:pPr>
              <a:t>‹#›</a:t>
            </a:fld>
            <a:endParaRPr lang="en-US"/>
          </a:p>
        </p:txBody>
      </p:sp>
    </p:spTree>
    <p:extLst>
      <p:ext uri="{BB962C8B-B14F-4D97-AF65-F5344CB8AC3E}">
        <p14:creationId xmlns:p14="http://schemas.microsoft.com/office/powerpoint/2010/main" val="8837997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3052CB5-1B15-4B83-AE84-2554B16FE462}" type="slidenum">
              <a:rPr lang="en-US"/>
              <a:pPr>
                <a:defRPr/>
              </a:pPr>
              <a:t>‹#›</a:t>
            </a:fld>
            <a:endParaRPr lang="en-US"/>
          </a:p>
        </p:txBody>
      </p:sp>
    </p:spTree>
    <p:extLst>
      <p:ext uri="{BB962C8B-B14F-4D97-AF65-F5344CB8AC3E}">
        <p14:creationId xmlns:p14="http://schemas.microsoft.com/office/powerpoint/2010/main" val="747605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20193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59055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FB956F3C-7237-4D8B-B10F-CE7DC6BCC52E}" type="slidenum">
              <a:rPr lang="en-US"/>
              <a:pPr>
                <a:defRPr/>
              </a:pPr>
              <a:t>‹#›</a:t>
            </a:fld>
            <a:endParaRPr lang="en-US"/>
          </a:p>
        </p:txBody>
      </p:sp>
    </p:spTree>
    <p:extLst>
      <p:ext uri="{BB962C8B-B14F-4D97-AF65-F5344CB8AC3E}">
        <p14:creationId xmlns:p14="http://schemas.microsoft.com/office/powerpoint/2010/main" val="3867372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5387E7E4-767B-47B3-9D91-C484EAB277E8}" type="slidenum">
              <a:rPr lang="en-US"/>
              <a:pPr>
                <a:defRPr/>
              </a:pPr>
              <a:t>‹#›</a:t>
            </a:fld>
            <a:endParaRPr lang="en-US"/>
          </a:p>
        </p:txBody>
      </p:sp>
    </p:spTree>
    <p:extLst>
      <p:ext uri="{BB962C8B-B14F-4D97-AF65-F5344CB8AC3E}">
        <p14:creationId xmlns:p14="http://schemas.microsoft.com/office/powerpoint/2010/main" val="1709330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066800"/>
            <a:ext cx="3848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066800"/>
            <a:ext cx="3848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9F19C2BE-3768-4511-89B4-499B2A95AE38}" type="slidenum">
              <a:rPr lang="en-US"/>
              <a:pPr>
                <a:defRPr/>
              </a:pPr>
              <a:t>‹#›</a:t>
            </a:fld>
            <a:endParaRPr lang="en-US"/>
          </a:p>
        </p:txBody>
      </p:sp>
    </p:spTree>
    <p:extLst>
      <p:ext uri="{BB962C8B-B14F-4D97-AF65-F5344CB8AC3E}">
        <p14:creationId xmlns:p14="http://schemas.microsoft.com/office/powerpoint/2010/main" val="2439890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5208E44F-5057-4D4F-94EA-E7726657DC33}" type="slidenum">
              <a:rPr lang="en-US"/>
              <a:pPr>
                <a:defRPr/>
              </a:pPr>
              <a:t>‹#›</a:t>
            </a:fld>
            <a:endParaRPr lang="en-US"/>
          </a:p>
        </p:txBody>
      </p:sp>
    </p:spTree>
    <p:extLst>
      <p:ext uri="{BB962C8B-B14F-4D97-AF65-F5344CB8AC3E}">
        <p14:creationId xmlns:p14="http://schemas.microsoft.com/office/powerpoint/2010/main" val="3657981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32FB0A27-4EF8-4DB5-B429-AA7F487D849A}" type="slidenum">
              <a:rPr lang="en-US"/>
              <a:pPr>
                <a:defRPr/>
              </a:pPr>
              <a:t>‹#›</a:t>
            </a:fld>
            <a:endParaRPr lang="en-US"/>
          </a:p>
        </p:txBody>
      </p:sp>
    </p:spTree>
    <p:extLst>
      <p:ext uri="{BB962C8B-B14F-4D97-AF65-F5344CB8AC3E}">
        <p14:creationId xmlns:p14="http://schemas.microsoft.com/office/powerpoint/2010/main" val="1603723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FE2678B7-FFCB-457A-A35D-763327690C43}" type="slidenum">
              <a:rPr lang="en-US"/>
              <a:pPr>
                <a:defRPr/>
              </a:pPr>
              <a:t>‹#›</a:t>
            </a:fld>
            <a:endParaRPr lang="en-US"/>
          </a:p>
        </p:txBody>
      </p:sp>
    </p:spTree>
    <p:extLst>
      <p:ext uri="{BB962C8B-B14F-4D97-AF65-F5344CB8AC3E}">
        <p14:creationId xmlns:p14="http://schemas.microsoft.com/office/powerpoint/2010/main" val="1337944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BF8CA634-B6D4-4DC9-9F5B-406E2E107E94}" type="slidenum">
              <a:rPr lang="en-US"/>
              <a:pPr>
                <a:defRPr/>
              </a:pPr>
              <a:t>‹#›</a:t>
            </a:fld>
            <a:endParaRPr lang="en-US"/>
          </a:p>
        </p:txBody>
      </p:sp>
    </p:spTree>
    <p:extLst>
      <p:ext uri="{BB962C8B-B14F-4D97-AF65-F5344CB8AC3E}">
        <p14:creationId xmlns:p14="http://schemas.microsoft.com/office/powerpoint/2010/main" val="312195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C651FDC7-1D26-46E8-A4E7-495343846705}" type="slidenum">
              <a:rPr lang="en-US"/>
              <a:pPr>
                <a:defRPr/>
              </a:pPr>
              <a:t>‹#›</a:t>
            </a:fld>
            <a:endParaRPr lang="en-US"/>
          </a:p>
        </p:txBody>
      </p:sp>
    </p:spTree>
    <p:extLst>
      <p:ext uri="{BB962C8B-B14F-4D97-AF65-F5344CB8AC3E}">
        <p14:creationId xmlns:p14="http://schemas.microsoft.com/office/powerpoint/2010/main" val="3590474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INCOSELogo_transparen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4500" y="5676900"/>
            <a:ext cx="121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7" name="Group 8"/>
          <p:cNvGrpSpPr>
            <a:grpSpLocks/>
          </p:cNvGrpSpPr>
          <p:nvPr/>
        </p:nvGrpSpPr>
        <p:grpSpPr bwMode="auto">
          <a:xfrm>
            <a:off x="323850" y="0"/>
            <a:ext cx="196850" cy="5867400"/>
            <a:chOff x="216" y="0"/>
            <a:chExt cx="93" cy="3244"/>
          </a:xfrm>
        </p:grpSpPr>
        <p:sp>
          <p:nvSpPr>
            <p:cNvPr id="33" name="Line 9"/>
            <p:cNvSpPr>
              <a:spLocks noChangeShapeType="1"/>
            </p:cNvSpPr>
            <p:nvPr/>
          </p:nvSpPr>
          <p:spPr bwMode="auto">
            <a:xfrm>
              <a:off x="216" y="0"/>
              <a:ext cx="0" cy="3244"/>
            </a:xfrm>
            <a:prstGeom prst="line">
              <a:avLst/>
            </a:prstGeom>
            <a:noFill/>
            <a:ln w="12700">
              <a:solidFill>
                <a:srgbClr val="9999FF">
                  <a:alpha val="50000"/>
                </a:srgbClr>
              </a:solidFill>
              <a:round/>
              <a:headEnd/>
              <a:tailEnd/>
            </a:ln>
            <a:effectLst/>
          </p:spPr>
          <p:txBody>
            <a:bodyPr/>
            <a:lstStyle/>
            <a:p>
              <a:pPr eaLnBrk="0" hangingPunct="0">
                <a:defRPr/>
              </a:pPr>
              <a:endParaRPr lang="en-US">
                <a:latin typeface="Arial" pitchFamily="-107" charset="0"/>
                <a:ea typeface="+mn-ea"/>
              </a:endParaRPr>
            </a:p>
          </p:txBody>
        </p:sp>
        <p:sp>
          <p:nvSpPr>
            <p:cNvPr id="34" name="Line 10"/>
            <p:cNvSpPr>
              <a:spLocks noChangeShapeType="1"/>
            </p:cNvSpPr>
            <p:nvPr/>
          </p:nvSpPr>
          <p:spPr bwMode="auto">
            <a:xfrm>
              <a:off x="309" y="0"/>
              <a:ext cx="0" cy="3244"/>
            </a:xfrm>
            <a:prstGeom prst="line">
              <a:avLst/>
            </a:prstGeom>
            <a:noFill/>
            <a:ln w="12700">
              <a:solidFill>
                <a:srgbClr val="9999FF">
                  <a:alpha val="50000"/>
                </a:srgbClr>
              </a:solidFill>
              <a:round/>
              <a:headEnd/>
              <a:tailEnd/>
            </a:ln>
            <a:effectLst/>
          </p:spPr>
          <p:txBody>
            <a:bodyPr/>
            <a:lstStyle/>
            <a:p>
              <a:pPr eaLnBrk="0" hangingPunct="0">
                <a:defRPr/>
              </a:pPr>
              <a:endParaRPr lang="en-US">
                <a:latin typeface="Arial" pitchFamily="-107" charset="0"/>
                <a:ea typeface="+mn-ea"/>
              </a:endParaRPr>
            </a:p>
          </p:txBody>
        </p:sp>
        <p:sp>
          <p:nvSpPr>
            <p:cNvPr id="37" name="Line 11"/>
            <p:cNvSpPr>
              <a:spLocks noChangeShapeType="1"/>
            </p:cNvSpPr>
            <p:nvPr/>
          </p:nvSpPr>
          <p:spPr bwMode="auto">
            <a:xfrm>
              <a:off x="262" y="0"/>
              <a:ext cx="0" cy="3244"/>
            </a:xfrm>
            <a:prstGeom prst="line">
              <a:avLst/>
            </a:prstGeom>
            <a:noFill/>
            <a:ln w="38100">
              <a:solidFill>
                <a:srgbClr val="003366">
                  <a:alpha val="60001"/>
                </a:srgbClr>
              </a:solidFill>
              <a:round/>
              <a:headEnd/>
              <a:tailEnd/>
            </a:ln>
            <a:effectLst/>
          </p:spPr>
          <p:txBody>
            <a:bodyPr/>
            <a:lstStyle/>
            <a:p>
              <a:pPr eaLnBrk="0" hangingPunct="0">
                <a:defRPr/>
              </a:pPr>
              <a:endParaRPr lang="en-US">
                <a:latin typeface="Arial" pitchFamily="-107" charset="0"/>
                <a:ea typeface="+mn-ea"/>
              </a:endParaRPr>
            </a:p>
          </p:txBody>
        </p:sp>
      </p:grpSp>
      <p:grpSp>
        <p:nvGrpSpPr>
          <p:cNvPr id="1028" name="Group 12"/>
          <p:cNvGrpSpPr>
            <a:grpSpLocks/>
          </p:cNvGrpSpPr>
          <p:nvPr/>
        </p:nvGrpSpPr>
        <p:grpSpPr bwMode="auto">
          <a:xfrm>
            <a:off x="1358900" y="6400800"/>
            <a:ext cx="7772400" cy="127000"/>
            <a:chOff x="1652" y="4032"/>
            <a:chExt cx="4108" cy="80"/>
          </a:xfrm>
        </p:grpSpPr>
        <p:sp>
          <p:nvSpPr>
            <p:cNvPr id="39" name="Line 13"/>
            <p:cNvSpPr>
              <a:spLocks noChangeShapeType="1"/>
            </p:cNvSpPr>
            <p:nvPr/>
          </p:nvSpPr>
          <p:spPr bwMode="auto">
            <a:xfrm flipH="1">
              <a:off x="1652" y="4112"/>
              <a:ext cx="4108" cy="0"/>
            </a:xfrm>
            <a:prstGeom prst="line">
              <a:avLst/>
            </a:prstGeom>
            <a:noFill/>
            <a:ln w="12700">
              <a:solidFill>
                <a:srgbClr val="9999FF">
                  <a:alpha val="50000"/>
                </a:srgbClr>
              </a:solidFill>
              <a:round/>
              <a:headEnd/>
              <a:tailEnd/>
            </a:ln>
            <a:effectLst/>
          </p:spPr>
          <p:txBody>
            <a:bodyPr/>
            <a:lstStyle/>
            <a:p>
              <a:pPr eaLnBrk="0" hangingPunct="0">
                <a:defRPr/>
              </a:pPr>
              <a:endParaRPr lang="en-US">
                <a:latin typeface="Arial" pitchFamily="-107" charset="0"/>
                <a:ea typeface="+mn-ea"/>
              </a:endParaRPr>
            </a:p>
          </p:txBody>
        </p:sp>
        <p:sp>
          <p:nvSpPr>
            <p:cNvPr id="40" name="Line 14"/>
            <p:cNvSpPr>
              <a:spLocks noChangeShapeType="1"/>
            </p:cNvSpPr>
            <p:nvPr/>
          </p:nvSpPr>
          <p:spPr bwMode="auto">
            <a:xfrm flipH="1">
              <a:off x="1652" y="4072"/>
              <a:ext cx="4108" cy="0"/>
            </a:xfrm>
            <a:prstGeom prst="line">
              <a:avLst/>
            </a:prstGeom>
            <a:noFill/>
            <a:ln w="38100">
              <a:solidFill>
                <a:srgbClr val="003366">
                  <a:alpha val="60001"/>
                </a:srgbClr>
              </a:solidFill>
              <a:round/>
              <a:headEnd/>
              <a:tailEnd/>
            </a:ln>
            <a:effectLst/>
          </p:spPr>
          <p:txBody>
            <a:bodyPr/>
            <a:lstStyle/>
            <a:p>
              <a:pPr eaLnBrk="0" hangingPunct="0">
                <a:defRPr/>
              </a:pPr>
              <a:endParaRPr lang="en-US">
                <a:latin typeface="Arial" pitchFamily="-107" charset="0"/>
                <a:ea typeface="+mn-ea"/>
              </a:endParaRPr>
            </a:p>
          </p:txBody>
        </p:sp>
        <p:sp>
          <p:nvSpPr>
            <p:cNvPr id="41" name="Line 15"/>
            <p:cNvSpPr>
              <a:spLocks noChangeShapeType="1"/>
            </p:cNvSpPr>
            <p:nvPr/>
          </p:nvSpPr>
          <p:spPr bwMode="auto">
            <a:xfrm flipH="1">
              <a:off x="1652" y="4032"/>
              <a:ext cx="4108" cy="0"/>
            </a:xfrm>
            <a:prstGeom prst="line">
              <a:avLst/>
            </a:prstGeom>
            <a:noFill/>
            <a:ln w="12700">
              <a:solidFill>
                <a:srgbClr val="9999FF">
                  <a:alpha val="50000"/>
                </a:srgbClr>
              </a:solidFill>
              <a:round/>
              <a:headEnd/>
              <a:tailEnd/>
            </a:ln>
            <a:effectLst/>
          </p:spPr>
          <p:txBody>
            <a:bodyPr/>
            <a:lstStyle/>
            <a:p>
              <a:pPr eaLnBrk="0" hangingPunct="0">
                <a:defRPr/>
              </a:pPr>
              <a:endParaRPr lang="en-US">
                <a:latin typeface="Arial" pitchFamily="-107" charset="0"/>
                <a:ea typeface="+mn-ea"/>
              </a:endParaRPr>
            </a:p>
          </p:txBody>
        </p:sp>
      </p:grpSp>
      <p:sp>
        <p:nvSpPr>
          <p:cNvPr id="42" name="Rectangle 16"/>
          <p:cNvSpPr>
            <a:spLocks noChangeArrowheads="1"/>
          </p:cNvSpPr>
          <p:nvPr/>
        </p:nvSpPr>
        <p:spPr bwMode="auto">
          <a:xfrm rot="5400000">
            <a:off x="5222082" y="3375818"/>
            <a:ext cx="6858000" cy="106363"/>
          </a:xfrm>
          <a:prstGeom prst="rect">
            <a:avLst/>
          </a:prstGeom>
          <a:gradFill rotWithShape="1">
            <a:gsLst>
              <a:gs pos="0">
                <a:schemeClr val="bg1">
                  <a:alpha val="50000"/>
                </a:schemeClr>
              </a:gs>
              <a:gs pos="100000">
                <a:srgbClr val="B2B2B2">
                  <a:alpha val="50000"/>
                </a:srgbClr>
              </a:gs>
            </a:gsLst>
            <a:lin ang="0" scaled="1"/>
          </a:gradFill>
          <a:ln w="9525">
            <a:noFill/>
            <a:miter lim="800000"/>
            <a:headEnd/>
            <a:tailEnd/>
          </a:ln>
          <a:effectLst/>
        </p:spPr>
        <p:txBody>
          <a:bodyPr wrap="none" anchor="ctr"/>
          <a:lstStyle/>
          <a:p>
            <a:pPr eaLnBrk="0" hangingPunct="0">
              <a:defRPr/>
            </a:pPr>
            <a:endParaRPr lang="en-US"/>
          </a:p>
        </p:txBody>
      </p:sp>
      <p:sp>
        <p:nvSpPr>
          <p:cNvPr id="43" name="Rectangle 17"/>
          <p:cNvSpPr>
            <a:spLocks noChangeArrowheads="1"/>
          </p:cNvSpPr>
          <p:nvPr/>
        </p:nvSpPr>
        <p:spPr bwMode="auto">
          <a:xfrm>
            <a:off x="0" y="914400"/>
            <a:ext cx="9156700" cy="93663"/>
          </a:xfrm>
          <a:prstGeom prst="rect">
            <a:avLst/>
          </a:prstGeom>
          <a:gradFill rotWithShape="1">
            <a:gsLst>
              <a:gs pos="0">
                <a:schemeClr val="bg1">
                  <a:alpha val="50000"/>
                </a:schemeClr>
              </a:gs>
              <a:gs pos="100000">
                <a:srgbClr val="B2B2B2">
                  <a:alpha val="50000"/>
                </a:srgbClr>
              </a:gs>
            </a:gsLst>
            <a:lin ang="0" scaled="1"/>
          </a:gradFill>
          <a:ln w="9525">
            <a:noFill/>
            <a:miter lim="800000"/>
            <a:headEnd/>
            <a:tailEnd/>
          </a:ln>
          <a:effectLst/>
        </p:spPr>
        <p:txBody>
          <a:bodyPr wrap="none" anchor="ctr"/>
          <a:lstStyle/>
          <a:p>
            <a:pPr eaLnBrk="0" hangingPunct="0">
              <a:defRPr/>
            </a:pPr>
            <a:endParaRPr lang="en-US"/>
          </a:p>
        </p:txBody>
      </p:sp>
      <p:pic>
        <p:nvPicPr>
          <p:cNvPr id="1031" name="Picture 7" descr="INCOSELogo_transparent"/>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4500" y="5676900"/>
            <a:ext cx="121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8"/>
          <p:cNvGrpSpPr>
            <a:grpSpLocks/>
          </p:cNvGrpSpPr>
          <p:nvPr/>
        </p:nvGrpSpPr>
        <p:grpSpPr bwMode="auto">
          <a:xfrm>
            <a:off x="323850" y="0"/>
            <a:ext cx="196850" cy="5867400"/>
            <a:chOff x="216" y="0"/>
            <a:chExt cx="93" cy="3244"/>
          </a:xfrm>
        </p:grpSpPr>
        <p:sp>
          <p:nvSpPr>
            <p:cNvPr id="21" name="Line 9"/>
            <p:cNvSpPr>
              <a:spLocks noChangeShapeType="1"/>
            </p:cNvSpPr>
            <p:nvPr/>
          </p:nvSpPr>
          <p:spPr bwMode="auto">
            <a:xfrm>
              <a:off x="216" y="0"/>
              <a:ext cx="0" cy="3244"/>
            </a:xfrm>
            <a:prstGeom prst="line">
              <a:avLst/>
            </a:prstGeom>
            <a:noFill/>
            <a:ln w="12700">
              <a:solidFill>
                <a:srgbClr val="9999FF">
                  <a:alpha val="50000"/>
                </a:srgbClr>
              </a:solidFill>
              <a:round/>
              <a:headEnd/>
              <a:tailEnd/>
            </a:ln>
            <a:effectLst/>
          </p:spPr>
          <p:txBody>
            <a:bodyPr/>
            <a:lstStyle/>
            <a:p>
              <a:pPr eaLnBrk="0" hangingPunct="0">
                <a:defRPr/>
              </a:pPr>
              <a:endParaRPr lang="en-US">
                <a:latin typeface="Arial" pitchFamily="-107" charset="0"/>
                <a:ea typeface="+mn-ea"/>
              </a:endParaRPr>
            </a:p>
          </p:txBody>
        </p:sp>
        <p:sp>
          <p:nvSpPr>
            <p:cNvPr id="22" name="Line 10"/>
            <p:cNvSpPr>
              <a:spLocks noChangeShapeType="1"/>
            </p:cNvSpPr>
            <p:nvPr/>
          </p:nvSpPr>
          <p:spPr bwMode="auto">
            <a:xfrm>
              <a:off x="309" y="0"/>
              <a:ext cx="0" cy="3244"/>
            </a:xfrm>
            <a:prstGeom prst="line">
              <a:avLst/>
            </a:prstGeom>
            <a:noFill/>
            <a:ln w="12700">
              <a:solidFill>
                <a:srgbClr val="9999FF">
                  <a:alpha val="50000"/>
                </a:srgbClr>
              </a:solidFill>
              <a:round/>
              <a:headEnd/>
              <a:tailEnd/>
            </a:ln>
            <a:effectLst/>
          </p:spPr>
          <p:txBody>
            <a:bodyPr/>
            <a:lstStyle/>
            <a:p>
              <a:pPr eaLnBrk="0" hangingPunct="0">
                <a:defRPr/>
              </a:pPr>
              <a:endParaRPr lang="en-US">
                <a:latin typeface="Arial" pitchFamily="-107" charset="0"/>
                <a:ea typeface="+mn-ea"/>
              </a:endParaRPr>
            </a:p>
          </p:txBody>
        </p:sp>
        <p:sp>
          <p:nvSpPr>
            <p:cNvPr id="23" name="Line 11"/>
            <p:cNvSpPr>
              <a:spLocks noChangeShapeType="1"/>
            </p:cNvSpPr>
            <p:nvPr/>
          </p:nvSpPr>
          <p:spPr bwMode="auto">
            <a:xfrm>
              <a:off x="262" y="0"/>
              <a:ext cx="0" cy="3244"/>
            </a:xfrm>
            <a:prstGeom prst="line">
              <a:avLst/>
            </a:prstGeom>
            <a:noFill/>
            <a:ln w="38100">
              <a:solidFill>
                <a:srgbClr val="003366">
                  <a:alpha val="60001"/>
                </a:srgbClr>
              </a:solidFill>
              <a:round/>
              <a:headEnd/>
              <a:tailEnd/>
            </a:ln>
            <a:effectLst/>
          </p:spPr>
          <p:txBody>
            <a:bodyPr/>
            <a:lstStyle/>
            <a:p>
              <a:pPr eaLnBrk="0" hangingPunct="0">
                <a:defRPr/>
              </a:pPr>
              <a:endParaRPr lang="en-US">
                <a:latin typeface="Arial" pitchFamily="-107" charset="0"/>
                <a:ea typeface="+mn-ea"/>
              </a:endParaRPr>
            </a:p>
          </p:txBody>
        </p:sp>
      </p:grpSp>
      <p:grpSp>
        <p:nvGrpSpPr>
          <p:cNvPr id="1033" name="Group 12"/>
          <p:cNvGrpSpPr>
            <a:grpSpLocks/>
          </p:cNvGrpSpPr>
          <p:nvPr/>
        </p:nvGrpSpPr>
        <p:grpSpPr bwMode="auto">
          <a:xfrm>
            <a:off x="1358900" y="6400800"/>
            <a:ext cx="7772400" cy="127000"/>
            <a:chOff x="1652" y="4032"/>
            <a:chExt cx="4108" cy="80"/>
          </a:xfrm>
        </p:grpSpPr>
        <p:sp>
          <p:nvSpPr>
            <p:cNvPr id="25" name="Line 13"/>
            <p:cNvSpPr>
              <a:spLocks noChangeShapeType="1"/>
            </p:cNvSpPr>
            <p:nvPr/>
          </p:nvSpPr>
          <p:spPr bwMode="auto">
            <a:xfrm flipH="1">
              <a:off x="1652" y="4112"/>
              <a:ext cx="4108" cy="0"/>
            </a:xfrm>
            <a:prstGeom prst="line">
              <a:avLst/>
            </a:prstGeom>
            <a:noFill/>
            <a:ln w="12700">
              <a:solidFill>
                <a:srgbClr val="9999FF">
                  <a:alpha val="50000"/>
                </a:srgbClr>
              </a:solidFill>
              <a:round/>
              <a:headEnd/>
              <a:tailEnd/>
            </a:ln>
            <a:effectLst/>
          </p:spPr>
          <p:txBody>
            <a:bodyPr/>
            <a:lstStyle/>
            <a:p>
              <a:pPr eaLnBrk="0" hangingPunct="0">
                <a:defRPr/>
              </a:pPr>
              <a:endParaRPr lang="en-US">
                <a:latin typeface="Arial" pitchFamily="-107" charset="0"/>
                <a:ea typeface="+mn-ea"/>
              </a:endParaRPr>
            </a:p>
          </p:txBody>
        </p:sp>
        <p:sp>
          <p:nvSpPr>
            <p:cNvPr id="26" name="Line 14"/>
            <p:cNvSpPr>
              <a:spLocks noChangeShapeType="1"/>
            </p:cNvSpPr>
            <p:nvPr/>
          </p:nvSpPr>
          <p:spPr bwMode="auto">
            <a:xfrm flipH="1">
              <a:off x="1652" y="4072"/>
              <a:ext cx="4108" cy="0"/>
            </a:xfrm>
            <a:prstGeom prst="line">
              <a:avLst/>
            </a:prstGeom>
            <a:noFill/>
            <a:ln w="38100">
              <a:solidFill>
                <a:srgbClr val="003366">
                  <a:alpha val="60001"/>
                </a:srgbClr>
              </a:solidFill>
              <a:round/>
              <a:headEnd/>
              <a:tailEnd/>
            </a:ln>
            <a:effectLst/>
          </p:spPr>
          <p:txBody>
            <a:bodyPr/>
            <a:lstStyle/>
            <a:p>
              <a:pPr eaLnBrk="0" hangingPunct="0">
                <a:defRPr/>
              </a:pPr>
              <a:endParaRPr lang="en-US">
                <a:latin typeface="Arial" pitchFamily="-107" charset="0"/>
                <a:ea typeface="+mn-ea"/>
              </a:endParaRPr>
            </a:p>
          </p:txBody>
        </p:sp>
        <p:sp>
          <p:nvSpPr>
            <p:cNvPr id="27" name="Line 15"/>
            <p:cNvSpPr>
              <a:spLocks noChangeShapeType="1"/>
            </p:cNvSpPr>
            <p:nvPr/>
          </p:nvSpPr>
          <p:spPr bwMode="auto">
            <a:xfrm flipH="1">
              <a:off x="1652" y="4032"/>
              <a:ext cx="4108" cy="0"/>
            </a:xfrm>
            <a:prstGeom prst="line">
              <a:avLst/>
            </a:prstGeom>
            <a:noFill/>
            <a:ln w="12700">
              <a:solidFill>
                <a:srgbClr val="9999FF">
                  <a:alpha val="50000"/>
                </a:srgbClr>
              </a:solidFill>
              <a:round/>
              <a:headEnd/>
              <a:tailEnd/>
            </a:ln>
            <a:effectLst/>
          </p:spPr>
          <p:txBody>
            <a:bodyPr/>
            <a:lstStyle/>
            <a:p>
              <a:pPr eaLnBrk="0" hangingPunct="0">
                <a:defRPr/>
              </a:pPr>
              <a:endParaRPr lang="en-US">
                <a:latin typeface="Arial" pitchFamily="-107" charset="0"/>
                <a:ea typeface="+mn-ea"/>
              </a:endParaRPr>
            </a:p>
          </p:txBody>
        </p:sp>
      </p:grpSp>
      <p:sp>
        <p:nvSpPr>
          <p:cNvPr id="28" name="Rectangle 16"/>
          <p:cNvSpPr>
            <a:spLocks noChangeArrowheads="1"/>
          </p:cNvSpPr>
          <p:nvPr/>
        </p:nvSpPr>
        <p:spPr bwMode="auto">
          <a:xfrm rot="5400000">
            <a:off x="5222082" y="3375818"/>
            <a:ext cx="6858000" cy="106363"/>
          </a:xfrm>
          <a:prstGeom prst="rect">
            <a:avLst/>
          </a:prstGeom>
          <a:gradFill rotWithShape="1">
            <a:gsLst>
              <a:gs pos="0">
                <a:schemeClr val="bg1">
                  <a:alpha val="50000"/>
                </a:schemeClr>
              </a:gs>
              <a:gs pos="100000">
                <a:srgbClr val="B2B2B2">
                  <a:alpha val="50000"/>
                </a:srgbClr>
              </a:gs>
            </a:gsLst>
            <a:lin ang="0" scaled="1"/>
          </a:gradFill>
          <a:ln w="9525">
            <a:noFill/>
            <a:miter lim="800000"/>
            <a:headEnd/>
            <a:tailEnd/>
          </a:ln>
          <a:effectLst/>
        </p:spPr>
        <p:txBody>
          <a:bodyPr wrap="none" anchor="ctr"/>
          <a:lstStyle/>
          <a:p>
            <a:pPr eaLnBrk="0" hangingPunct="0">
              <a:defRPr/>
            </a:pPr>
            <a:endParaRPr lang="en-US"/>
          </a:p>
        </p:txBody>
      </p:sp>
      <p:sp>
        <p:nvSpPr>
          <p:cNvPr id="1035" name="Rectangle 2"/>
          <p:cNvSpPr>
            <a:spLocks noGrp="1" noChangeArrowheads="1"/>
          </p:cNvSpPr>
          <p:nvPr>
            <p:ph type="title"/>
          </p:nvPr>
        </p:nvSpPr>
        <p:spPr bwMode="auto">
          <a:xfrm>
            <a:off x="457200" y="0"/>
            <a:ext cx="6248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br>
              <a:rPr lang="en-US" smtClean="0"/>
            </a:br>
            <a:r>
              <a:rPr lang="en-US" smtClean="0"/>
              <a:t>Line 2</a:t>
            </a:r>
          </a:p>
        </p:txBody>
      </p:sp>
      <p:sp>
        <p:nvSpPr>
          <p:cNvPr id="1036" name="Rectangle 3"/>
          <p:cNvSpPr>
            <a:spLocks noGrp="1" noChangeArrowheads="1"/>
          </p:cNvSpPr>
          <p:nvPr>
            <p:ph type="body" idx="1"/>
          </p:nvPr>
        </p:nvSpPr>
        <p:spPr bwMode="auto">
          <a:xfrm>
            <a:off x="685800" y="1066800"/>
            <a:ext cx="7848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 name="Rectangle 5"/>
          <p:cNvSpPr>
            <a:spLocks noGrp="1" noChangeArrowheads="1"/>
          </p:cNvSpPr>
          <p:nvPr>
            <p:ph type="ftr" sz="quarter" idx="3"/>
          </p:nvPr>
        </p:nvSpPr>
        <p:spPr bwMode="auto">
          <a:xfrm>
            <a:off x="3111500" y="6496050"/>
            <a:ext cx="2895600" cy="3619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30" name="Rectangle 6"/>
          <p:cNvSpPr>
            <a:spLocks noGrp="1" noChangeArrowheads="1"/>
          </p:cNvSpPr>
          <p:nvPr>
            <p:ph type="sldNum" sz="quarter" idx="4"/>
          </p:nvPr>
        </p:nvSpPr>
        <p:spPr bwMode="auto">
          <a:xfrm>
            <a:off x="6540500" y="6496050"/>
            <a:ext cx="2133600" cy="3619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9FDF4527-548E-452F-8568-3E28118DB6DC}" type="slidenum">
              <a:rPr lang="en-US"/>
              <a:pPr>
                <a:defRPr/>
              </a:pPr>
              <a:t>‹#›</a:t>
            </a:fld>
            <a:endParaRPr lang="en-US"/>
          </a:p>
        </p:txBody>
      </p:sp>
      <p:pic>
        <p:nvPicPr>
          <p:cNvPr id="1039" name="Picture 8" descr="new_incose_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62800" y="381000"/>
            <a:ext cx="1608138" cy="104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l="9705" r="9705"/>
          <a:stretch>
            <a:fillRect/>
          </a:stretch>
        </p:blipFill>
        <p:spPr bwMode="auto">
          <a:xfrm>
            <a:off x="14288" y="14288"/>
            <a:ext cx="10414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11" name="Footer Placeholder 2"/>
          <p:cNvSpPr txBox="1">
            <a:spLocks noGrp="1"/>
          </p:cNvSpPr>
          <p:nvPr/>
        </p:nvSpPr>
        <p:spPr bwMode="auto">
          <a:xfrm>
            <a:off x="609600" y="6516688"/>
            <a:ext cx="8001000" cy="341312"/>
          </a:xfrm>
          <a:prstGeom prst="rect">
            <a:avLst/>
          </a:prstGeom>
          <a:noFill/>
          <a:ln w="9525">
            <a:noFill/>
            <a:miter lim="800000"/>
            <a:headEnd/>
            <a:tailEnd/>
          </a:ln>
        </p:spPr>
        <p:txBody>
          <a:bodyPr/>
          <a:lstStyle/>
          <a:p>
            <a:pPr algn="ctr">
              <a:tabLst>
                <a:tab pos="6858000" algn="r"/>
              </a:tabLst>
              <a:defRPr/>
            </a:pPr>
            <a:r>
              <a:rPr lang="en-US" sz="1400" dirty="0"/>
              <a:t>INCOSE IW12 MBSE Workshop	</a:t>
            </a: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hf hdr="0" ft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charset="0"/>
          <a:ea typeface="ＭＳ Ｐゴシック" pitchFamily="-107" charset="-128"/>
        </a:defRPr>
      </a:lvl2pPr>
      <a:lvl3pPr algn="ctr" rtl="0" eaLnBrk="0" fontAlgn="base" hangingPunct="0">
        <a:spcBef>
          <a:spcPct val="0"/>
        </a:spcBef>
        <a:spcAft>
          <a:spcPct val="0"/>
        </a:spcAft>
        <a:defRPr sz="2800">
          <a:solidFill>
            <a:schemeClr val="tx2"/>
          </a:solidFill>
          <a:latin typeface="Arial" charset="0"/>
          <a:ea typeface="ＭＳ Ｐゴシック" pitchFamily="-107" charset="-128"/>
        </a:defRPr>
      </a:lvl3pPr>
      <a:lvl4pPr algn="ctr" rtl="0" eaLnBrk="0" fontAlgn="base" hangingPunct="0">
        <a:spcBef>
          <a:spcPct val="0"/>
        </a:spcBef>
        <a:spcAft>
          <a:spcPct val="0"/>
        </a:spcAft>
        <a:defRPr sz="2800">
          <a:solidFill>
            <a:schemeClr val="tx2"/>
          </a:solidFill>
          <a:latin typeface="Arial" charset="0"/>
          <a:ea typeface="ＭＳ Ｐゴシック" pitchFamily="-107" charset="-128"/>
        </a:defRPr>
      </a:lvl4pPr>
      <a:lvl5pPr algn="ctr" rtl="0" eaLnBrk="0" fontAlgn="base" hangingPunct="0">
        <a:spcBef>
          <a:spcPct val="0"/>
        </a:spcBef>
        <a:spcAft>
          <a:spcPct val="0"/>
        </a:spcAft>
        <a:defRPr sz="2800">
          <a:solidFill>
            <a:schemeClr val="tx2"/>
          </a:solidFill>
          <a:latin typeface="Arial" charset="0"/>
          <a:ea typeface="ＭＳ Ｐゴシック" pitchFamily="-107" charset="-128"/>
        </a:defRPr>
      </a:lvl5pPr>
      <a:lvl6pPr marL="457200" algn="ctr" rtl="0" eaLnBrk="0" fontAlgn="base" hangingPunct="0">
        <a:spcBef>
          <a:spcPct val="0"/>
        </a:spcBef>
        <a:spcAft>
          <a:spcPct val="0"/>
        </a:spcAft>
        <a:defRPr sz="2800">
          <a:solidFill>
            <a:schemeClr val="tx2"/>
          </a:solidFill>
          <a:latin typeface="Arial" charset="0"/>
          <a:ea typeface="ＭＳ Ｐゴシック" pitchFamily="-107" charset="-128"/>
        </a:defRPr>
      </a:lvl6pPr>
      <a:lvl7pPr marL="914400" algn="ctr" rtl="0" eaLnBrk="0" fontAlgn="base" hangingPunct="0">
        <a:spcBef>
          <a:spcPct val="0"/>
        </a:spcBef>
        <a:spcAft>
          <a:spcPct val="0"/>
        </a:spcAft>
        <a:defRPr sz="2800">
          <a:solidFill>
            <a:schemeClr val="tx2"/>
          </a:solidFill>
          <a:latin typeface="Arial" charset="0"/>
          <a:ea typeface="ＭＳ Ｐゴシック" pitchFamily="-107" charset="-128"/>
        </a:defRPr>
      </a:lvl7pPr>
      <a:lvl8pPr marL="1371600" algn="ctr" rtl="0" eaLnBrk="0" fontAlgn="base" hangingPunct="0">
        <a:spcBef>
          <a:spcPct val="0"/>
        </a:spcBef>
        <a:spcAft>
          <a:spcPct val="0"/>
        </a:spcAft>
        <a:defRPr sz="2800">
          <a:solidFill>
            <a:schemeClr val="tx2"/>
          </a:solidFill>
          <a:latin typeface="Arial" charset="0"/>
          <a:ea typeface="ＭＳ Ｐゴシック" pitchFamily="-107" charset="-128"/>
        </a:defRPr>
      </a:lvl8pPr>
      <a:lvl9pPr marL="1828800" algn="ctr" rtl="0" eaLnBrk="0" fontAlgn="base" hangingPunct="0">
        <a:spcBef>
          <a:spcPct val="0"/>
        </a:spcBef>
        <a:spcAft>
          <a:spcPct val="0"/>
        </a:spcAft>
        <a:defRPr sz="2800">
          <a:solidFill>
            <a:schemeClr val="tx2"/>
          </a:solidFill>
          <a:latin typeface="Arial" charset="0"/>
          <a:ea typeface="ＭＳ Ｐゴシック" pitchFamily="-107"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eaLnBrk="0" fontAlgn="base" hangingPunct="0">
        <a:spcBef>
          <a:spcPct val="20000"/>
        </a:spcBef>
        <a:spcAft>
          <a:spcPct val="0"/>
        </a:spcAft>
        <a:buChar char="»"/>
        <a:defRPr>
          <a:solidFill>
            <a:schemeClr val="tx1"/>
          </a:solidFill>
          <a:latin typeface="+mn-lt"/>
          <a:ea typeface="+mn-ea"/>
        </a:defRPr>
      </a:lvl6pPr>
      <a:lvl7pPr marL="2971800" indent="-228600" algn="l" rtl="0" eaLnBrk="0" fontAlgn="base" hangingPunct="0">
        <a:spcBef>
          <a:spcPct val="20000"/>
        </a:spcBef>
        <a:spcAft>
          <a:spcPct val="0"/>
        </a:spcAft>
        <a:buChar char="»"/>
        <a:defRPr>
          <a:solidFill>
            <a:schemeClr val="tx1"/>
          </a:solidFill>
          <a:latin typeface="+mn-lt"/>
          <a:ea typeface="+mn-ea"/>
        </a:defRPr>
      </a:lvl7pPr>
      <a:lvl8pPr marL="3429000" indent="-228600" algn="l" rtl="0" eaLnBrk="0" fontAlgn="base" hangingPunct="0">
        <a:spcBef>
          <a:spcPct val="20000"/>
        </a:spcBef>
        <a:spcAft>
          <a:spcPct val="0"/>
        </a:spcAft>
        <a:buChar char="»"/>
        <a:defRPr>
          <a:solidFill>
            <a:schemeClr val="tx1"/>
          </a:solidFill>
          <a:latin typeface="+mn-lt"/>
          <a:ea typeface="+mn-ea"/>
        </a:defRPr>
      </a:lvl8pPr>
      <a:lvl9pPr marL="3886200" indent="-228600" algn="l" rtl="0" eaLnBrk="0" fontAlgn="base" hangingPunct="0">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0"/>
            <a:ext cx="6248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smtClean="0"/>
              <a:t>Click to edit Master title style</a:t>
            </a:r>
            <a:br>
              <a:rPr lang="en-US" smtClean="0"/>
            </a:br>
            <a:r>
              <a:rPr lang="en-US" smtClean="0"/>
              <a:t>Line 2</a:t>
            </a:r>
          </a:p>
        </p:txBody>
      </p:sp>
      <p:sp>
        <p:nvSpPr>
          <p:cNvPr id="2051" name="Rectangle 3"/>
          <p:cNvSpPr>
            <a:spLocks noGrp="1" noChangeArrowheads="1"/>
          </p:cNvSpPr>
          <p:nvPr>
            <p:ph type="body" idx="1"/>
          </p:nvPr>
        </p:nvSpPr>
        <p:spPr bwMode="auto">
          <a:xfrm>
            <a:off x="685800" y="1066800"/>
            <a:ext cx="7848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 name="Rectangle 5"/>
          <p:cNvSpPr>
            <a:spLocks noGrp="1" noChangeArrowheads="1"/>
          </p:cNvSpPr>
          <p:nvPr>
            <p:ph type="ftr" sz="quarter" idx="3"/>
          </p:nvPr>
        </p:nvSpPr>
        <p:spPr bwMode="auto">
          <a:xfrm>
            <a:off x="3111500" y="6496050"/>
            <a:ext cx="2895600" cy="3619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36" name="Rectangle 6"/>
          <p:cNvSpPr>
            <a:spLocks noGrp="1" noChangeArrowheads="1"/>
          </p:cNvSpPr>
          <p:nvPr>
            <p:ph type="sldNum" sz="quarter" idx="4"/>
          </p:nvPr>
        </p:nvSpPr>
        <p:spPr bwMode="auto">
          <a:xfrm>
            <a:off x="6540500" y="6496050"/>
            <a:ext cx="2133600" cy="3619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1DA3EE2D-9EC8-4DDC-AB5C-71C53D10B4AD}" type="slidenum">
              <a:rPr lang="en-US"/>
              <a:pPr>
                <a:defRPr/>
              </a:pPr>
              <a:t>‹#›</a:t>
            </a:fld>
            <a:endParaRPr lang="en-US"/>
          </a:p>
        </p:txBody>
      </p:sp>
      <p:pic>
        <p:nvPicPr>
          <p:cNvPr id="2054" name="Picture 7" descr="INCOSELogo_transparen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4500" y="5676900"/>
            <a:ext cx="121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5" name="Group 8"/>
          <p:cNvGrpSpPr>
            <a:grpSpLocks/>
          </p:cNvGrpSpPr>
          <p:nvPr/>
        </p:nvGrpSpPr>
        <p:grpSpPr bwMode="auto">
          <a:xfrm>
            <a:off x="323850" y="0"/>
            <a:ext cx="196850" cy="5867400"/>
            <a:chOff x="216" y="0"/>
            <a:chExt cx="93" cy="3244"/>
          </a:xfrm>
        </p:grpSpPr>
        <p:sp>
          <p:nvSpPr>
            <p:cNvPr id="33" name="Line 9"/>
            <p:cNvSpPr>
              <a:spLocks noChangeShapeType="1"/>
            </p:cNvSpPr>
            <p:nvPr/>
          </p:nvSpPr>
          <p:spPr bwMode="auto">
            <a:xfrm>
              <a:off x="216" y="0"/>
              <a:ext cx="0" cy="3244"/>
            </a:xfrm>
            <a:prstGeom prst="line">
              <a:avLst/>
            </a:prstGeom>
            <a:noFill/>
            <a:ln w="12700">
              <a:solidFill>
                <a:srgbClr val="9999FF">
                  <a:alpha val="50000"/>
                </a:srgbClr>
              </a:solidFill>
              <a:round/>
              <a:headEnd/>
              <a:tailEnd/>
            </a:ln>
            <a:effectLst/>
          </p:spPr>
          <p:txBody>
            <a:bodyPr/>
            <a:lstStyle/>
            <a:p>
              <a:pPr eaLnBrk="0" hangingPunct="0">
                <a:defRPr/>
              </a:pPr>
              <a:endParaRPr lang="en-US">
                <a:latin typeface="Arial" pitchFamily="-107" charset="0"/>
                <a:ea typeface="+mn-ea"/>
              </a:endParaRPr>
            </a:p>
          </p:txBody>
        </p:sp>
        <p:sp>
          <p:nvSpPr>
            <p:cNvPr id="34" name="Line 10"/>
            <p:cNvSpPr>
              <a:spLocks noChangeShapeType="1"/>
            </p:cNvSpPr>
            <p:nvPr/>
          </p:nvSpPr>
          <p:spPr bwMode="auto">
            <a:xfrm>
              <a:off x="309" y="0"/>
              <a:ext cx="0" cy="3244"/>
            </a:xfrm>
            <a:prstGeom prst="line">
              <a:avLst/>
            </a:prstGeom>
            <a:noFill/>
            <a:ln w="12700">
              <a:solidFill>
                <a:srgbClr val="9999FF">
                  <a:alpha val="50000"/>
                </a:srgbClr>
              </a:solidFill>
              <a:round/>
              <a:headEnd/>
              <a:tailEnd/>
            </a:ln>
            <a:effectLst/>
          </p:spPr>
          <p:txBody>
            <a:bodyPr/>
            <a:lstStyle/>
            <a:p>
              <a:pPr eaLnBrk="0" hangingPunct="0">
                <a:defRPr/>
              </a:pPr>
              <a:endParaRPr lang="en-US">
                <a:latin typeface="Arial" pitchFamily="-107" charset="0"/>
                <a:ea typeface="+mn-ea"/>
              </a:endParaRPr>
            </a:p>
          </p:txBody>
        </p:sp>
        <p:sp>
          <p:nvSpPr>
            <p:cNvPr id="37" name="Line 11"/>
            <p:cNvSpPr>
              <a:spLocks noChangeShapeType="1"/>
            </p:cNvSpPr>
            <p:nvPr/>
          </p:nvSpPr>
          <p:spPr bwMode="auto">
            <a:xfrm>
              <a:off x="262" y="0"/>
              <a:ext cx="0" cy="3244"/>
            </a:xfrm>
            <a:prstGeom prst="line">
              <a:avLst/>
            </a:prstGeom>
            <a:noFill/>
            <a:ln w="38100">
              <a:solidFill>
                <a:srgbClr val="003366">
                  <a:alpha val="60001"/>
                </a:srgbClr>
              </a:solidFill>
              <a:round/>
              <a:headEnd/>
              <a:tailEnd/>
            </a:ln>
            <a:effectLst/>
          </p:spPr>
          <p:txBody>
            <a:bodyPr/>
            <a:lstStyle/>
            <a:p>
              <a:pPr eaLnBrk="0" hangingPunct="0">
                <a:defRPr/>
              </a:pPr>
              <a:endParaRPr lang="en-US">
                <a:latin typeface="Arial" pitchFamily="-107" charset="0"/>
                <a:ea typeface="+mn-ea"/>
              </a:endParaRPr>
            </a:p>
          </p:txBody>
        </p:sp>
      </p:grpSp>
      <p:grpSp>
        <p:nvGrpSpPr>
          <p:cNvPr id="2056" name="Group 12"/>
          <p:cNvGrpSpPr>
            <a:grpSpLocks/>
          </p:cNvGrpSpPr>
          <p:nvPr/>
        </p:nvGrpSpPr>
        <p:grpSpPr bwMode="auto">
          <a:xfrm>
            <a:off x="1358900" y="6400800"/>
            <a:ext cx="7772400" cy="127000"/>
            <a:chOff x="1652" y="4032"/>
            <a:chExt cx="4108" cy="80"/>
          </a:xfrm>
        </p:grpSpPr>
        <p:sp>
          <p:nvSpPr>
            <p:cNvPr id="39" name="Line 13"/>
            <p:cNvSpPr>
              <a:spLocks noChangeShapeType="1"/>
            </p:cNvSpPr>
            <p:nvPr/>
          </p:nvSpPr>
          <p:spPr bwMode="auto">
            <a:xfrm flipH="1">
              <a:off x="1652" y="4112"/>
              <a:ext cx="4108" cy="0"/>
            </a:xfrm>
            <a:prstGeom prst="line">
              <a:avLst/>
            </a:prstGeom>
            <a:noFill/>
            <a:ln w="12700">
              <a:solidFill>
                <a:srgbClr val="9999FF">
                  <a:alpha val="50000"/>
                </a:srgbClr>
              </a:solidFill>
              <a:round/>
              <a:headEnd/>
              <a:tailEnd/>
            </a:ln>
            <a:effectLst/>
          </p:spPr>
          <p:txBody>
            <a:bodyPr/>
            <a:lstStyle/>
            <a:p>
              <a:pPr eaLnBrk="0" hangingPunct="0">
                <a:defRPr/>
              </a:pPr>
              <a:endParaRPr lang="en-US">
                <a:latin typeface="Arial" pitchFamily="-107" charset="0"/>
                <a:ea typeface="+mn-ea"/>
              </a:endParaRPr>
            </a:p>
          </p:txBody>
        </p:sp>
        <p:sp>
          <p:nvSpPr>
            <p:cNvPr id="40" name="Line 14"/>
            <p:cNvSpPr>
              <a:spLocks noChangeShapeType="1"/>
            </p:cNvSpPr>
            <p:nvPr/>
          </p:nvSpPr>
          <p:spPr bwMode="auto">
            <a:xfrm flipH="1">
              <a:off x="1652" y="4072"/>
              <a:ext cx="4108" cy="0"/>
            </a:xfrm>
            <a:prstGeom prst="line">
              <a:avLst/>
            </a:prstGeom>
            <a:noFill/>
            <a:ln w="38100">
              <a:solidFill>
                <a:srgbClr val="003366">
                  <a:alpha val="60001"/>
                </a:srgbClr>
              </a:solidFill>
              <a:round/>
              <a:headEnd/>
              <a:tailEnd/>
            </a:ln>
            <a:effectLst/>
          </p:spPr>
          <p:txBody>
            <a:bodyPr/>
            <a:lstStyle/>
            <a:p>
              <a:pPr eaLnBrk="0" hangingPunct="0">
                <a:defRPr/>
              </a:pPr>
              <a:endParaRPr lang="en-US">
                <a:latin typeface="Arial" pitchFamily="-107" charset="0"/>
                <a:ea typeface="+mn-ea"/>
              </a:endParaRPr>
            </a:p>
          </p:txBody>
        </p:sp>
        <p:sp>
          <p:nvSpPr>
            <p:cNvPr id="41" name="Line 15"/>
            <p:cNvSpPr>
              <a:spLocks noChangeShapeType="1"/>
            </p:cNvSpPr>
            <p:nvPr/>
          </p:nvSpPr>
          <p:spPr bwMode="auto">
            <a:xfrm flipH="1">
              <a:off x="1652" y="4032"/>
              <a:ext cx="4108" cy="0"/>
            </a:xfrm>
            <a:prstGeom prst="line">
              <a:avLst/>
            </a:prstGeom>
            <a:noFill/>
            <a:ln w="12700">
              <a:solidFill>
                <a:srgbClr val="9999FF">
                  <a:alpha val="50000"/>
                </a:srgbClr>
              </a:solidFill>
              <a:round/>
              <a:headEnd/>
              <a:tailEnd/>
            </a:ln>
            <a:effectLst/>
          </p:spPr>
          <p:txBody>
            <a:bodyPr/>
            <a:lstStyle/>
            <a:p>
              <a:pPr eaLnBrk="0" hangingPunct="0">
                <a:defRPr/>
              </a:pPr>
              <a:endParaRPr lang="en-US">
                <a:latin typeface="Arial" pitchFamily="-107" charset="0"/>
                <a:ea typeface="+mn-ea"/>
              </a:endParaRPr>
            </a:p>
          </p:txBody>
        </p:sp>
      </p:grpSp>
      <p:sp>
        <p:nvSpPr>
          <p:cNvPr id="42" name="Rectangle 16"/>
          <p:cNvSpPr>
            <a:spLocks noChangeArrowheads="1"/>
          </p:cNvSpPr>
          <p:nvPr/>
        </p:nvSpPr>
        <p:spPr bwMode="auto">
          <a:xfrm rot="5400000">
            <a:off x="5222082" y="3375818"/>
            <a:ext cx="6858000" cy="106363"/>
          </a:xfrm>
          <a:prstGeom prst="rect">
            <a:avLst/>
          </a:prstGeom>
          <a:gradFill rotWithShape="1">
            <a:gsLst>
              <a:gs pos="0">
                <a:schemeClr val="bg1">
                  <a:alpha val="50000"/>
                </a:schemeClr>
              </a:gs>
              <a:gs pos="100000">
                <a:srgbClr val="B2B2B2">
                  <a:alpha val="50000"/>
                </a:srgbClr>
              </a:gs>
            </a:gsLst>
            <a:lin ang="0" scaled="1"/>
          </a:gradFill>
          <a:ln w="9525">
            <a:noFill/>
            <a:miter lim="800000"/>
            <a:headEnd/>
            <a:tailEnd/>
          </a:ln>
          <a:effectLst/>
        </p:spPr>
        <p:txBody>
          <a:bodyPr wrap="none" anchor="ctr"/>
          <a:lstStyle/>
          <a:p>
            <a:pPr eaLnBrk="0" hangingPunct="0">
              <a:defRPr/>
            </a:pPr>
            <a:endParaRPr lang="en-US"/>
          </a:p>
        </p:txBody>
      </p:sp>
      <p:sp>
        <p:nvSpPr>
          <p:cNvPr id="43" name="Rectangle 17"/>
          <p:cNvSpPr>
            <a:spLocks noChangeArrowheads="1"/>
          </p:cNvSpPr>
          <p:nvPr/>
        </p:nvSpPr>
        <p:spPr bwMode="auto">
          <a:xfrm>
            <a:off x="0" y="914400"/>
            <a:ext cx="9156700" cy="93663"/>
          </a:xfrm>
          <a:prstGeom prst="rect">
            <a:avLst/>
          </a:prstGeom>
          <a:gradFill rotWithShape="1">
            <a:gsLst>
              <a:gs pos="0">
                <a:schemeClr val="bg1">
                  <a:alpha val="50000"/>
                </a:schemeClr>
              </a:gs>
              <a:gs pos="100000">
                <a:srgbClr val="B2B2B2">
                  <a:alpha val="50000"/>
                </a:srgbClr>
              </a:gs>
            </a:gsLst>
            <a:lin ang="0" scaled="1"/>
          </a:gradFill>
          <a:ln w="9525">
            <a:noFill/>
            <a:miter lim="800000"/>
            <a:headEnd/>
            <a:tailEnd/>
          </a:ln>
          <a:effectLst/>
        </p:spPr>
        <p:txBody>
          <a:bodyPr wrap="none" anchor="ctr"/>
          <a:lstStyle/>
          <a:p>
            <a:pPr eaLnBrk="0" hangingPunct="0">
              <a:defRPr/>
            </a:pPr>
            <a:endParaRPr lang="en-US"/>
          </a:p>
        </p:txBody>
      </p:sp>
      <p:sp>
        <p:nvSpPr>
          <p:cNvPr id="44" name="Text Box 19"/>
          <p:cNvSpPr txBox="1">
            <a:spLocks noChangeArrowheads="1"/>
          </p:cNvSpPr>
          <p:nvPr/>
        </p:nvSpPr>
        <p:spPr bwMode="auto">
          <a:xfrm>
            <a:off x="6646863" y="-4763"/>
            <a:ext cx="1900237" cy="646113"/>
          </a:xfrm>
          <a:prstGeom prst="rect">
            <a:avLst/>
          </a:prstGeom>
          <a:noFill/>
          <a:ln w="9525">
            <a:noFill/>
            <a:miter lim="800000"/>
            <a:headEnd/>
            <a:tailEnd/>
          </a:ln>
          <a:effectLst/>
        </p:spPr>
        <p:txBody>
          <a:bodyPr wrap="none">
            <a:spAutoFit/>
          </a:bodyPr>
          <a:lstStyle/>
          <a:p>
            <a:pPr algn="r" eaLnBrk="0" hangingPunct="0">
              <a:defRPr/>
            </a:pPr>
            <a:r>
              <a:rPr lang="en-GB" sz="1200" b="1">
                <a:solidFill>
                  <a:srgbClr val="B41E22"/>
                </a:solidFill>
              </a:rPr>
              <a:t>International Workshop</a:t>
            </a:r>
          </a:p>
          <a:p>
            <a:pPr algn="r" eaLnBrk="0" hangingPunct="0">
              <a:defRPr/>
            </a:pPr>
            <a:r>
              <a:rPr lang="en-GB" sz="1200" b="1">
                <a:solidFill>
                  <a:srgbClr val="B41E22"/>
                </a:solidFill>
              </a:rPr>
              <a:t>4 </a:t>
            </a:r>
            <a:r>
              <a:rPr lang="en-US" sz="1200" b="1">
                <a:solidFill>
                  <a:srgbClr val="B41E22"/>
                </a:solidFill>
              </a:rPr>
              <a:t>–</a:t>
            </a:r>
            <a:r>
              <a:rPr lang="en-GB" sz="1200" b="1">
                <a:solidFill>
                  <a:srgbClr val="B41E22"/>
                </a:solidFill>
              </a:rPr>
              <a:t> 10 Feb 2009</a:t>
            </a:r>
          </a:p>
          <a:p>
            <a:pPr algn="r" eaLnBrk="0" hangingPunct="0">
              <a:defRPr/>
            </a:pPr>
            <a:r>
              <a:rPr lang="en-GB" sz="1200" b="1">
                <a:solidFill>
                  <a:srgbClr val="B41E22"/>
                </a:solidFill>
              </a:rPr>
              <a:t>Mesa, AZ, USA</a:t>
            </a:r>
          </a:p>
        </p:txBody>
      </p:sp>
      <p:pic>
        <p:nvPicPr>
          <p:cNvPr id="2060" name="Picture 18" descr="Mesaazlogo.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543800" y="5867400"/>
            <a:ext cx="1066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charset="0"/>
          <a:ea typeface="ＭＳ Ｐゴシック" pitchFamily="-107" charset="-128"/>
        </a:defRPr>
      </a:lvl2pPr>
      <a:lvl3pPr algn="ctr" rtl="0" eaLnBrk="0" fontAlgn="base" hangingPunct="0">
        <a:spcBef>
          <a:spcPct val="0"/>
        </a:spcBef>
        <a:spcAft>
          <a:spcPct val="0"/>
        </a:spcAft>
        <a:defRPr sz="2800">
          <a:solidFill>
            <a:schemeClr val="tx2"/>
          </a:solidFill>
          <a:latin typeface="Arial" charset="0"/>
          <a:ea typeface="ＭＳ Ｐゴシック" pitchFamily="-107" charset="-128"/>
        </a:defRPr>
      </a:lvl3pPr>
      <a:lvl4pPr algn="ctr" rtl="0" eaLnBrk="0" fontAlgn="base" hangingPunct="0">
        <a:spcBef>
          <a:spcPct val="0"/>
        </a:spcBef>
        <a:spcAft>
          <a:spcPct val="0"/>
        </a:spcAft>
        <a:defRPr sz="2800">
          <a:solidFill>
            <a:schemeClr val="tx2"/>
          </a:solidFill>
          <a:latin typeface="Arial" charset="0"/>
          <a:ea typeface="ＭＳ Ｐゴシック" pitchFamily="-107" charset="-128"/>
        </a:defRPr>
      </a:lvl4pPr>
      <a:lvl5pPr algn="ctr" rtl="0" eaLnBrk="0" fontAlgn="base" hangingPunct="0">
        <a:spcBef>
          <a:spcPct val="0"/>
        </a:spcBef>
        <a:spcAft>
          <a:spcPct val="0"/>
        </a:spcAft>
        <a:defRPr sz="2800">
          <a:solidFill>
            <a:schemeClr val="tx2"/>
          </a:solidFill>
          <a:latin typeface="Arial" charset="0"/>
          <a:ea typeface="ＭＳ Ｐゴシック" pitchFamily="-107" charset="-128"/>
        </a:defRPr>
      </a:lvl5pPr>
      <a:lvl6pPr marL="457200" algn="ctr" rtl="0" eaLnBrk="0" fontAlgn="base" hangingPunct="0">
        <a:spcBef>
          <a:spcPct val="0"/>
        </a:spcBef>
        <a:spcAft>
          <a:spcPct val="0"/>
        </a:spcAft>
        <a:defRPr sz="2800">
          <a:solidFill>
            <a:schemeClr val="tx2"/>
          </a:solidFill>
          <a:latin typeface="Arial" charset="0"/>
          <a:ea typeface="ＭＳ Ｐゴシック" pitchFamily="-107" charset="-128"/>
        </a:defRPr>
      </a:lvl6pPr>
      <a:lvl7pPr marL="914400" algn="ctr" rtl="0" eaLnBrk="0" fontAlgn="base" hangingPunct="0">
        <a:spcBef>
          <a:spcPct val="0"/>
        </a:spcBef>
        <a:spcAft>
          <a:spcPct val="0"/>
        </a:spcAft>
        <a:defRPr sz="2800">
          <a:solidFill>
            <a:schemeClr val="tx2"/>
          </a:solidFill>
          <a:latin typeface="Arial" charset="0"/>
          <a:ea typeface="ＭＳ Ｐゴシック" pitchFamily="-107" charset="-128"/>
        </a:defRPr>
      </a:lvl7pPr>
      <a:lvl8pPr marL="1371600" algn="ctr" rtl="0" eaLnBrk="0" fontAlgn="base" hangingPunct="0">
        <a:spcBef>
          <a:spcPct val="0"/>
        </a:spcBef>
        <a:spcAft>
          <a:spcPct val="0"/>
        </a:spcAft>
        <a:defRPr sz="2800">
          <a:solidFill>
            <a:schemeClr val="tx2"/>
          </a:solidFill>
          <a:latin typeface="Arial" charset="0"/>
          <a:ea typeface="ＭＳ Ｐゴシック" pitchFamily="-107" charset="-128"/>
        </a:defRPr>
      </a:lvl8pPr>
      <a:lvl9pPr marL="1828800" algn="ctr" rtl="0" eaLnBrk="0" fontAlgn="base" hangingPunct="0">
        <a:spcBef>
          <a:spcPct val="0"/>
        </a:spcBef>
        <a:spcAft>
          <a:spcPct val="0"/>
        </a:spcAft>
        <a:defRPr sz="2800">
          <a:solidFill>
            <a:schemeClr val="tx2"/>
          </a:solidFill>
          <a:latin typeface="Arial" charset="0"/>
          <a:ea typeface="ＭＳ Ｐゴシック" pitchFamily="-107"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a:solidFill>
            <a:schemeClr val="tx1"/>
          </a:solidFill>
          <a:latin typeface="+mn-lt"/>
          <a:ea typeface="+mn-ea"/>
        </a:defRPr>
      </a:lvl4pPr>
      <a:lvl5pPr marL="2057400" indent="-228600" algn="l" rtl="0" eaLnBrk="0" fontAlgn="base" hangingPunct="0">
        <a:spcBef>
          <a:spcPct val="20000"/>
        </a:spcBef>
        <a:spcAft>
          <a:spcPct val="0"/>
        </a:spcAft>
        <a:buChar char="»"/>
        <a:defRPr>
          <a:solidFill>
            <a:schemeClr val="tx1"/>
          </a:solidFill>
          <a:latin typeface="+mn-lt"/>
          <a:ea typeface="+mn-ea"/>
        </a:defRPr>
      </a:lvl5pPr>
      <a:lvl6pPr marL="2514600" indent="-228600" algn="l" rtl="0" eaLnBrk="0" fontAlgn="base" hangingPunct="0">
        <a:spcBef>
          <a:spcPct val="20000"/>
        </a:spcBef>
        <a:spcAft>
          <a:spcPct val="0"/>
        </a:spcAft>
        <a:buChar char="»"/>
        <a:defRPr>
          <a:solidFill>
            <a:schemeClr val="tx1"/>
          </a:solidFill>
          <a:latin typeface="+mn-lt"/>
          <a:ea typeface="+mn-ea"/>
        </a:defRPr>
      </a:lvl6pPr>
      <a:lvl7pPr marL="2971800" indent="-228600" algn="l" rtl="0" eaLnBrk="0" fontAlgn="base" hangingPunct="0">
        <a:spcBef>
          <a:spcPct val="20000"/>
        </a:spcBef>
        <a:spcAft>
          <a:spcPct val="0"/>
        </a:spcAft>
        <a:buChar char="»"/>
        <a:defRPr>
          <a:solidFill>
            <a:schemeClr val="tx1"/>
          </a:solidFill>
          <a:latin typeface="+mn-lt"/>
          <a:ea typeface="+mn-ea"/>
        </a:defRPr>
      </a:lvl7pPr>
      <a:lvl8pPr marL="3429000" indent="-228600" algn="l" rtl="0" eaLnBrk="0" fontAlgn="base" hangingPunct="0">
        <a:spcBef>
          <a:spcPct val="20000"/>
        </a:spcBef>
        <a:spcAft>
          <a:spcPct val="0"/>
        </a:spcAft>
        <a:buChar char="»"/>
        <a:defRPr>
          <a:solidFill>
            <a:schemeClr val="tx1"/>
          </a:solidFill>
          <a:latin typeface="+mn-lt"/>
          <a:ea typeface="+mn-ea"/>
        </a:defRPr>
      </a:lvl8pPr>
      <a:lvl9pPr marL="3886200" indent="-228600" algn="l" rtl="0" eaLnBrk="0" fontAlgn="base" hangingPunct="0">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gwiki.org/mbs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omgwiki.org/MBSE/doku.php?id=mbse:enterpris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52B394B4-2B47-40DC-82B6-B8388EF3CF41}" type="slidenum">
              <a:rPr lang="en-US" smtClean="0"/>
              <a:pPr eaLnBrk="1" hangingPunct="1"/>
              <a:t>1</a:t>
            </a:fld>
            <a:endParaRPr lang="en-US" smtClean="0"/>
          </a:p>
        </p:txBody>
      </p:sp>
      <p:sp>
        <p:nvSpPr>
          <p:cNvPr id="3075" name="Rectangle 2"/>
          <p:cNvSpPr>
            <a:spLocks noGrp="1" noChangeArrowheads="1"/>
          </p:cNvSpPr>
          <p:nvPr>
            <p:ph type="ctrTitle"/>
          </p:nvPr>
        </p:nvSpPr>
        <p:spPr>
          <a:xfrm>
            <a:off x="685800" y="1524000"/>
            <a:ext cx="7772400" cy="1470025"/>
          </a:xfrm>
        </p:spPr>
        <p:txBody>
          <a:bodyPr/>
          <a:lstStyle/>
          <a:p>
            <a:r>
              <a:rPr lang="en-US" dirty="0" smtClean="0"/>
              <a:t>INCOSE (MBSE)</a:t>
            </a:r>
            <a:br>
              <a:rPr lang="en-US" dirty="0" smtClean="0"/>
            </a:br>
            <a:r>
              <a:rPr lang="en-US" dirty="0" smtClean="0"/>
              <a:t>Model Based System </a:t>
            </a:r>
            <a:r>
              <a:rPr lang="en-US" dirty="0" smtClean="0"/>
              <a:t>Engineering</a:t>
            </a:r>
            <a:br>
              <a:rPr lang="en-US" dirty="0" smtClean="0"/>
            </a:br>
            <a:r>
              <a:rPr lang="en-US" dirty="0" smtClean="0"/>
              <a:t>Breakout for </a:t>
            </a:r>
            <a:r>
              <a:rPr lang="en-US" dirty="0" smtClean="0"/>
              <a:t/>
            </a:r>
            <a:br>
              <a:rPr lang="en-US" dirty="0" smtClean="0"/>
            </a:br>
            <a:r>
              <a:rPr lang="en-US" dirty="0" smtClean="0"/>
              <a:t>Change Scenario</a:t>
            </a:r>
            <a:endParaRPr lang="en-US" dirty="0" smtClean="0"/>
          </a:p>
        </p:txBody>
      </p:sp>
      <p:sp>
        <p:nvSpPr>
          <p:cNvPr id="3076" name="Rectangle 3"/>
          <p:cNvSpPr>
            <a:spLocks noGrp="1" noChangeArrowheads="1"/>
          </p:cNvSpPr>
          <p:nvPr>
            <p:ph type="subTitle" idx="1"/>
          </p:nvPr>
        </p:nvSpPr>
        <p:spPr>
          <a:xfrm>
            <a:off x="1066800" y="3352800"/>
            <a:ext cx="7402513" cy="1828800"/>
          </a:xfrm>
        </p:spPr>
        <p:txBody>
          <a:bodyPr/>
          <a:lstStyle/>
          <a:p>
            <a:pPr>
              <a:lnSpc>
                <a:spcPct val="80000"/>
              </a:lnSpc>
            </a:pPr>
            <a:endParaRPr lang="en-US" sz="1600" dirty="0" smtClean="0"/>
          </a:p>
          <a:p>
            <a:pPr>
              <a:lnSpc>
                <a:spcPct val="80000"/>
              </a:lnSpc>
            </a:pPr>
            <a:r>
              <a:rPr lang="en-US" sz="1600" dirty="0" smtClean="0"/>
              <a:t>Jan </a:t>
            </a:r>
            <a:r>
              <a:rPr lang="en-US" sz="1600" dirty="0" smtClean="0"/>
              <a:t>22</a:t>
            </a:r>
            <a:r>
              <a:rPr lang="en-US" sz="1600" dirty="0" smtClean="0"/>
              <a:t>, 2012</a:t>
            </a:r>
          </a:p>
          <a:p>
            <a:pPr>
              <a:lnSpc>
                <a:spcPct val="80000"/>
              </a:lnSpc>
            </a:pPr>
            <a:r>
              <a:rPr lang="en-US" sz="1600" dirty="0" smtClean="0"/>
              <a:t>INCOSE IW12 MBSE Workshop</a:t>
            </a:r>
          </a:p>
          <a:p>
            <a:pPr>
              <a:lnSpc>
                <a:spcPct val="80000"/>
              </a:lnSpc>
            </a:pPr>
            <a:endParaRPr lang="en-US" sz="1600" dirty="0" smtClean="0"/>
          </a:p>
          <a:p>
            <a:pPr>
              <a:lnSpc>
                <a:spcPct val="80000"/>
              </a:lnSpc>
            </a:pPr>
            <a:r>
              <a:rPr lang="en-US" sz="1600" dirty="0" smtClean="0"/>
              <a:t>MBSE Wiki page: </a:t>
            </a:r>
            <a:r>
              <a:rPr lang="en-US" sz="1600" dirty="0" smtClean="0">
                <a:hlinkClick r:id="rId3"/>
              </a:rPr>
              <a:t>http://www.omgwiki.org/mbse</a:t>
            </a:r>
            <a:endParaRPr lang="en-US" sz="1600" dirty="0" smtClean="0"/>
          </a:p>
          <a:p>
            <a:pPr>
              <a:lnSpc>
                <a:spcPct val="80000"/>
              </a:lnSpc>
            </a:pPr>
            <a:endParaRPr lang="en-US" sz="1600" dirty="0" smtClean="0"/>
          </a:p>
          <a:p>
            <a:pPr>
              <a:lnSpc>
                <a:spcPct val="80000"/>
              </a:lnSpc>
            </a:pPr>
            <a:r>
              <a:rPr lang="en-US" sz="1600" dirty="0" smtClean="0"/>
              <a:t>MBSE Model Management Wiki page: </a:t>
            </a:r>
            <a:r>
              <a:rPr lang="en-US" sz="1600" dirty="0" smtClean="0">
                <a:hlinkClick r:id="rId4"/>
              </a:rPr>
              <a:t>http://www.omgwiki.org/MBSE/doku.php?id=mbse:modelmgt</a:t>
            </a:r>
            <a:endParaRPr lang="en-US" sz="16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05D85368-AB67-483C-AF34-72422F267504}" type="slidenum">
              <a:rPr lang="en-US" smtClean="0"/>
              <a:pPr eaLnBrk="1" hangingPunct="1"/>
              <a:t>2</a:t>
            </a:fld>
            <a:endParaRPr lang="en-US" smtClean="0"/>
          </a:p>
        </p:txBody>
      </p:sp>
      <p:sp>
        <p:nvSpPr>
          <p:cNvPr id="4099" name="Rectangle 2"/>
          <p:cNvSpPr>
            <a:spLocks noGrp="1" noChangeArrowheads="1"/>
          </p:cNvSpPr>
          <p:nvPr>
            <p:ph type="title"/>
          </p:nvPr>
        </p:nvSpPr>
        <p:spPr>
          <a:xfrm>
            <a:off x="304800" y="304800"/>
            <a:ext cx="6248400" cy="428625"/>
          </a:xfrm>
        </p:spPr>
        <p:txBody>
          <a:bodyPr/>
          <a:lstStyle/>
          <a:p>
            <a:r>
              <a:rPr lang="en-US" smtClean="0"/>
              <a:t>Outline</a:t>
            </a:r>
          </a:p>
        </p:txBody>
      </p:sp>
      <p:sp>
        <p:nvSpPr>
          <p:cNvPr id="4100" name="Rectangle 3"/>
          <p:cNvSpPr>
            <a:spLocks noGrp="1" noChangeArrowheads="1"/>
          </p:cNvSpPr>
          <p:nvPr>
            <p:ph type="body" idx="1"/>
          </p:nvPr>
        </p:nvSpPr>
        <p:spPr>
          <a:xfrm>
            <a:off x="1143000" y="1095375"/>
            <a:ext cx="7696200" cy="5381625"/>
          </a:xfrm>
        </p:spPr>
        <p:txBody>
          <a:bodyPr/>
          <a:lstStyle/>
          <a:p>
            <a:pPr>
              <a:lnSpc>
                <a:spcPct val="80000"/>
              </a:lnSpc>
            </a:pPr>
            <a:r>
              <a:rPr lang="en-US" sz="1800" dirty="0" smtClean="0"/>
              <a:t>Scenario</a:t>
            </a:r>
            <a:endParaRPr lang="en-US" sz="1800" dirty="0" smtClean="0"/>
          </a:p>
          <a:p>
            <a:pPr>
              <a:lnSpc>
                <a:spcPct val="80000"/>
              </a:lnSpc>
            </a:pPr>
            <a:endParaRPr lang="en-US" sz="1800" dirty="0" smtClean="0"/>
          </a:p>
          <a:p>
            <a:pPr>
              <a:lnSpc>
                <a:spcPct val="80000"/>
              </a:lnSpc>
            </a:pPr>
            <a:r>
              <a:rPr lang="en-US" sz="1800" dirty="0" smtClean="0"/>
              <a:t>Integration Challenges</a:t>
            </a:r>
            <a:endParaRPr lang="en-US" sz="1800" dirty="0" smtClean="0"/>
          </a:p>
          <a:p>
            <a:pPr marL="0" indent="0">
              <a:lnSpc>
                <a:spcPct val="80000"/>
              </a:lnSpc>
              <a:buNone/>
            </a:pPr>
            <a:endParaRPr lang="en-US" sz="1800" dirty="0" smtClean="0"/>
          </a:p>
          <a:p>
            <a:pPr>
              <a:lnSpc>
                <a:spcPct val="80000"/>
              </a:lnSpc>
            </a:pPr>
            <a:r>
              <a:rPr lang="en-US" sz="1800" dirty="0" smtClean="0"/>
              <a:t>Solutions</a:t>
            </a:r>
            <a:endParaRPr lang="en-US" sz="1800" dirty="0" smtClean="0"/>
          </a:p>
          <a:p>
            <a:pPr>
              <a:lnSpc>
                <a:spcPct val="80000"/>
              </a:lnSpc>
            </a:pPr>
            <a:endParaRPr lang="en-US" sz="1800" dirty="0" smtClean="0"/>
          </a:p>
          <a:p>
            <a:pPr>
              <a:lnSpc>
                <a:spcPct val="80000"/>
              </a:lnSpc>
            </a:pPr>
            <a:r>
              <a:rPr lang="en-US" sz="1800" dirty="0" smtClean="0"/>
              <a:t>Next Steps</a:t>
            </a:r>
            <a:endParaRPr lang="en-US" sz="1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4" descr="Opel_Insigni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1289137" flipH="1">
            <a:off x="-706438" y="3062288"/>
            <a:ext cx="5095876" cy="370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5" name="Picture 3"/>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3450" y="2828925"/>
            <a:ext cx="5529263"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3"/>
          <p:cNvSpPr>
            <a:spLocks noGrp="1" noChangeArrowheads="1"/>
          </p:cNvSpPr>
          <p:nvPr>
            <p:ph type="title"/>
          </p:nvPr>
        </p:nvSpPr>
        <p:spPr>
          <a:xfrm>
            <a:off x="381000" y="228600"/>
            <a:ext cx="8229600" cy="808038"/>
          </a:xfrm>
        </p:spPr>
        <p:txBody>
          <a:bodyPr/>
          <a:lstStyle/>
          <a:p>
            <a:r>
              <a:rPr lang="en-US" smtClean="0"/>
              <a:t>Integrated </a:t>
            </a:r>
            <a:br>
              <a:rPr lang="en-US" smtClean="0"/>
            </a:br>
            <a:r>
              <a:rPr lang="en-US" smtClean="0"/>
              <a:t>Systems Engineering Vision</a:t>
            </a:r>
            <a:br>
              <a:rPr lang="en-US" smtClean="0"/>
            </a:br>
            <a:endParaRPr lang="en-US" smtClean="0"/>
          </a:p>
        </p:txBody>
      </p:sp>
      <p:sp>
        <p:nvSpPr>
          <p:cNvPr id="686084" name="AutoShape 4"/>
          <p:cNvSpPr>
            <a:spLocks noChangeArrowheads="1"/>
          </p:cNvSpPr>
          <p:nvPr/>
        </p:nvSpPr>
        <p:spPr bwMode="auto">
          <a:xfrm>
            <a:off x="215900" y="6116638"/>
            <a:ext cx="2908300" cy="700087"/>
          </a:xfrm>
          <a:prstGeom prst="wedgeRectCallout">
            <a:avLst>
              <a:gd name="adj1" fmla="val 36480"/>
              <a:gd name="adj2" fmla="val -97360"/>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defRPr/>
            </a:pPr>
            <a:r>
              <a:rPr lang="en-US" sz="1400">
                <a:latin typeface="Arial" pitchFamily="34" charset="0"/>
              </a:rPr>
              <a:t>Minimum Turn Radius: 24 ft.</a:t>
            </a:r>
          </a:p>
          <a:p>
            <a:pPr>
              <a:buClr>
                <a:srgbClr val="A3A3A3"/>
              </a:buClr>
              <a:buSzPct val="80000"/>
              <a:buFont typeface="Wingdings 3" pitchFamily="18" charset="2"/>
              <a:buNone/>
              <a:defRPr/>
            </a:pPr>
            <a:r>
              <a:rPr lang="en-US" sz="1400">
                <a:latin typeface="Arial" pitchFamily="34" charset="0"/>
              </a:rPr>
              <a:t>Dry Pavement Braking Distance at 60 MPH : 110 ft. </a:t>
            </a:r>
          </a:p>
        </p:txBody>
      </p:sp>
      <p:grpSp>
        <p:nvGrpSpPr>
          <p:cNvPr id="2" name="Group 28"/>
          <p:cNvGrpSpPr>
            <a:grpSpLocks/>
          </p:cNvGrpSpPr>
          <p:nvPr/>
        </p:nvGrpSpPr>
        <p:grpSpPr bwMode="auto">
          <a:xfrm>
            <a:off x="2057400" y="0"/>
            <a:ext cx="9550400" cy="7827963"/>
            <a:chOff x="9445479" y="481892"/>
            <a:chExt cx="9550400" cy="7827963"/>
          </a:xfrm>
        </p:grpSpPr>
        <p:sp>
          <p:nvSpPr>
            <p:cNvPr id="686087" name="AutoShape 7"/>
            <p:cNvSpPr>
              <a:spLocks noChangeArrowheads="1"/>
            </p:cNvSpPr>
            <p:nvPr/>
          </p:nvSpPr>
          <p:spPr bwMode="auto">
            <a:xfrm>
              <a:off x="13399942" y="5869867"/>
              <a:ext cx="1855787" cy="630238"/>
            </a:xfrm>
            <a:prstGeom prst="wedgeRectCallout">
              <a:avLst>
                <a:gd name="adj1" fmla="val -54875"/>
                <a:gd name="adj2" fmla="val -228588"/>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defRPr/>
              </a:pPr>
              <a:r>
                <a:rPr lang="en-US" sz="1400">
                  <a:latin typeface="Arial" pitchFamily="34" charset="0"/>
                </a:rPr>
                <a:t>Automatic Cruise Control </a:t>
              </a:r>
              <a:r>
                <a:rPr lang="en-US" sz="1400">
                  <a:solidFill>
                    <a:schemeClr val="folHlink"/>
                  </a:solidFill>
                  <a:latin typeface="Arial" pitchFamily="34" charset="0"/>
                </a:rPr>
                <a:t>&lt;FAULT&gt;</a:t>
              </a:r>
            </a:p>
          </p:txBody>
        </p:sp>
        <p:grpSp>
          <p:nvGrpSpPr>
            <p:cNvPr id="5136" name="Group 8"/>
            <p:cNvGrpSpPr>
              <a:grpSpLocks/>
            </p:cNvGrpSpPr>
            <p:nvPr/>
          </p:nvGrpSpPr>
          <p:grpSpPr bwMode="auto">
            <a:xfrm>
              <a:off x="9445479" y="481892"/>
              <a:ext cx="9550400" cy="7827963"/>
              <a:chOff x="1137" y="0"/>
              <a:chExt cx="6016" cy="4931"/>
            </a:xfrm>
          </p:grpSpPr>
          <p:pic>
            <p:nvPicPr>
              <p:cNvPr id="5137" name="Picture 9"/>
              <p:cNvPicPr>
                <a:picLocks noChangeAspect="1" noChangeArrowheads="1"/>
              </p:cNvPicPr>
              <p:nvPr/>
            </p:nvPicPr>
            <p:blipFill>
              <a:blip r:embed="rId5">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1877" y="0"/>
                <a:ext cx="5276" cy="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090" name="AutoShape 10"/>
              <p:cNvSpPr>
                <a:spLocks noChangeArrowheads="1"/>
              </p:cNvSpPr>
              <p:nvPr/>
            </p:nvSpPr>
            <p:spPr bwMode="auto">
              <a:xfrm>
                <a:off x="4580" y="1495"/>
                <a:ext cx="1076" cy="517"/>
              </a:xfrm>
              <a:prstGeom prst="wedgeRectCallout">
                <a:avLst>
                  <a:gd name="adj1" fmla="val -78625"/>
                  <a:gd name="adj2" fmla="val -61991"/>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defRPr/>
                </a:pPr>
                <a:r>
                  <a:rPr lang="en-US" sz="1400" dirty="0">
                    <a:latin typeface="Arial" pitchFamily="34" charset="0"/>
                  </a:rPr>
                  <a:t>Thermal/Heat </a:t>
                </a:r>
                <a:br>
                  <a:rPr lang="en-US" sz="1400" dirty="0">
                    <a:latin typeface="Arial" pitchFamily="34" charset="0"/>
                  </a:rPr>
                </a:br>
                <a:r>
                  <a:rPr lang="en-US" sz="1400" dirty="0">
                    <a:latin typeface="Arial" pitchFamily="34" charset="0"/>
                  </a:rPr>
                  <a:t>Dissipation: </a:t>
                </a:r>
                <a:r>
                  <a:rPr lang="en-US" sz="1400" b="1" dirty="0">
                    <a:solidFill>
                      <a:schemeClr val="accent2"/>
                    </a:solidFill>
                    <a:latin typeface="Arial" pitchFamily="34" charset="0"/>
                  </a:rPr>
                  <a:t>780</a:t>
                </a:r>
                <a:r>
                  <a:rPr lang="en-US" sz="1400" dirty="0">
                    <a:solidFill>
                      <a:srgbClr val="FFFF00"/>
                    </a:solidFill>
                    <a:latin typeface="Arial" pitchFamily="34" charset="0"/>
                    <a:cs typeface="Arial" pitchFamily="34" charset="0"/>
                  </a:rPr>
                  <a:t>°</a:t>
                </a:r>
              </a:p>
            </p:txBody>
          </p:sp>
          <p:sp>
            <p:nvSpPr>
              <p:cNvPr id="686091" name="AutoShape 11"/>
              <p:cNvSpPr>
                <a:spLocks noChangeArrowheads="1"/>
              </p:cNvSpPr>
              <p:nvPr/>
            </p:nvSpPr>
            <p:spPr bwMode="auto">
              <a:xfrm>
                <a:off x="4104" y="2082"/>
                <a:ext cx="1169" cy="397"/>
              </a:xfrm>
              <a:prstGeom prst="wedgeRectCallout">
                <a:avLst>
                  <a:gd name="adj1" fmla="val -99185"/>
                  <a:gd name="adj2" fmla="val -19019"/>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defRPr/>
                </a:pPr>
                <a:r>
                  <a:rPr lang="en-US" sz="1400" dirty="0">
                    <a:latin typeface="Arial" pitchFamily="34" charset="0"/>
                  </a:rPr>
                  <a:t>Ergonomic/Pedal Feedback: </a:t>
                </a:r>
                <a:r>
                  <a:rPr lang="en-US" sz="1400" dirty="0">
                    <a:solidFill>
                      <a:srgbClr val="FF0000"/>
                    </a:solidFill>
                    <a:latin typeface="Arial" pitchFamily="34" charset="0"/>
                  </a:rPr>
                  <a:t>34 ERGS</a:t>
                </a:r>
              </a:p>
            </p:txBody>
          </p:sp>
          <p:sp>
            <p:nvSpPr>
              <p:cNvPr id="686092" name="AutoShape 12"/>
              <p:cNvSpPr>
                <a:spLocks noChangeArrowheads="1"/>
              </p:cNvSpPr>
              <p:nvPr/>
            </p:nvSpPr>
            <p:spPr bwMode="auto">
              <a:xfrm>
                <a:off x="4104" y="2598"/>
                <a:ext cx="1169" cy="397"/>
              </a:xfrm>
              <a:prstGeom prst="wedgeRectCallout">
                <a:avLst>
                  <a:gd name="adj1" fmla="val -110139"/>
                  <a:gd name="adj2" fmla="val -72167"/>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defRPr/>
                </a:pPr>
                <a:r>
                  <a:rPr lang="en-US" sz="1400" dirty="0">
                    <a:latin typeface="Arial" pitchFamily="34" charset="0"/>
                  </a:rPr>
                  <a:t>Hydraulic Pressure: </a:t>
                </a:r>
                <a:r>
                  <a:rPr lang="en-US" sz="1400" dirty="0">
                    <a:solidFill>
                      <a:srgbClr val="FF0000"/>
                    </a:solidFill>
                    <a:latin typeface="Arial" pitchFamily="34" charset="0"/>
                  </a:rPr>
                  <a:t>350 PSI</a:t>
                </a:r>
              </a:p>
            </p:txBody>
          </p:sp>
          <p:sp>
            <p:nvSpPr>
              <p:cNvPr id="686093" name="AutoShape 13"/>
              <p:cNvSpPr>
                <a:spLocks noChangeArrowheads="1"/>
              </p:cNvSpPr>
              <p:nvPr/>
            </p:nvSpPr>
            <p:spPr bwMode="auto">
              <a:xfrm>
                <a:off x="2774" y="3111"/>
                <a:ext cx="846" cy="272"/>
              </a:xfrm>
              <a:prstGeom prst="wedgeRectCallout">
                <a:avLst>
                  <a:gd name="adj1" fmla="val -51417"/>
                  <a:gd name="adj2" fmla="val -425000"/>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defRPr/>
                </a:pPr>
                <a:r>
                  <a:rPr lang="en-US" sz="1400" dirty="0">
                    <a:latin typeface="Arial" pitchFamily="34" charset="0"/>
                  </a:rPr>
                  <a:t>Sensor MTBF:</a:t>
                </a:r>
                <a:br>
                  <a:rPr lang="en-US" sz="1400" dirty="0">
                    <a:latin typeface="Arial" pitchFamily="34" charset="0"/>
                  </a:rPr>
                </a:br>
                <a:r>
                  <a:rPr lang="en-US" sz="1400" dirty="0">
                    <a:solidFill>
                      <a:srgbClr val="FF0000"/>
                    </a:solidFill>
                    <a:latin typeface="Arial" pitchFamily="34" charset="0"/>
                  </a:rPr>
                  <a:t>3000 hrs</a:t>
                </a:r>
              </a:p>
            </p:txBody>
          </p:sp>
          <p:sp>
            <p:nvSpPr>
              <p:cNvPr id="686094" name="AutoShape 14"/>
              <p:cNvSpPr>
                <a:spLocks noChangeArrowheads="1"/>
              </p:cNvSpPr>
              <p:nvPr/>
            </p:nvSpPr>
            <p:spPr bwMode="auto">
              <a:xfrm>
                <a:off x="1137" y="990"/>
                <a:ext cx="846" cy="272"/>
              </a:xfrm>
              <a:prstGeom prst="wedgeRectCallout">
                <a:avLst>
                  <a:gd name="adj1" fmla="val 91255"/>
                  <a:gd name="adj2" fmla="val 90074"/>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defRPr/>
                </a:pPr>
                <a:r>
                  <a:rPr lang="en-US" sz="1400" dirty="0">
                    <a:latin typeface="Arial" pitchFamily="34" charset="0"/>
                  </a:rPr>
                  <a:t>Power Rating:</a:t>
                </a:r>
                <a:br>
                  <a:rPr lang="en-US" sz="1400" dirty="0">
                    <a:latin typeface="Arial" pitchFamily="34" charset="0"/>
                  </a:rPr>
                </a:br>
                <a:r>
                  <a:rPr lang="en-US" sz="1400" dirty="0">
                    <a:solidFill>
                      <a:srgbClr val="FF0000"/>
                    </a:solidFill>
                    <a:latin typeface="Arial" pitchFamily="34" charset="0"/>
                  </a:rPr>
                  <a:t>18 Amps</a:t>
                </a:r>
              </a:p>
            </p:txBody>
          </p:sp>
          <p:sp>
            <p:nvSpPr>
              <p:cNvPr id="686095" name="AutoShape 15"/>
              <p:cNvSpPr>
                <a:spLocks noChangeArrowheads="1"/>
              </p:cNvSpPr>
              <p:nvPr/>
            </p:nvSpPr>
            <p:spPr bwMode="auto">
              <a:xfrm>
                <a:off x="2847" y="566"/>
                <a:ext cx="942" cy="424"/>
              </a:xfrm>
              <a:prstGeom prst="wedgeRectCallout">
                <a:avLst>
                  <a:gd name="adj1" fmla="val -48088"/>
                  <a:gd name="adj2" fmla="val 129718"/>
                </a:avLst>
              </a:prstGeom>
              <a:solidFill>
                <a:schemeClr val="accent6">
                  <a:lumMod val="20000"/>
                  <a:lumOff val="80000"/>
                </a:schemeClr>
              </a:solidFill>
              <a:ln w="9525" algn="ctr">
                <a:solidFill>
                  <a:schemeClr val="tx1"/>
                </a:solidFill>
                <a:miter lim="800000"/>
                <a:headEnd/>
                <a:tailEnd/>
              </a:ln>
              <a:effectLst/>
            </p:spPr>
            <p:txBody>
              <a:bodyPr anchor="ctr"/>
              <a:lstStyle/>
              <a:p>
                <a:pPr>
                  <a:buClr>
                    <a:srgbClr val="A3A3A3"/>
                  </a:buClr>
                  <a:buSzPct val="80000"/>
                  <a:buFont typeface="Wingdings 3" pitchFamily="18" charset="2"/>
                  <a:buNone/>
                  <a:defRPr/>
                </a:pPr>
                <a:r>
                  <a:rPr lang="en-US" sz="1400" dirty="0">
                    <a:latin typeface="Arial" pitchFamily="34" charset="0"/>
                  </a:rPr>
                  <a:t>Hydraulic Fluid: </a:t>
                </a:r>
                <a:r>
                  <a:rPr lang="en-US" sz="1400" dirty="0">
                    <a:solidFill>
                      <a:srgbClr val="FF0000"/>
                    </a:solidFill>
                    <a:latin typeface="Arial" pitchFamily="34" charset="0"/>
                  </a:rPr>
                  <a:t>SAE 1340 not-compliant</a:t>
                </a:r>
                <a:r>
                  <a:rPr lang="en-US" sz="1200" dirty="0">
                    <a:solidFill>
                      <a:srgbClr val="FF0000"/>
                    </a:solidFill>
                    <a:latin typeface="Arial" pitchFamily="34" charset="0"/>
                  </a:rPr>
                  <a:t> </a:t>
                </a:r>
              </a:p>
            </p:txBody>
          </p:sp>
        </p:grpSp>
      </p:grpSp>
      <p:pic>
        <p:nvPicPr>
          <p:cNvPr id="686096" name="Picture 16"/>
          <p:cNvPicPr>
            <a:picLocks noChangeAspect="1" noChangeArrowheads="1"/>
          </p:cNvPicPr>
          <p:nvPr/>
        </p:nvPicPr>
        <p:blipFill>
          <a:blip r:embed="rId6">
            <a:clrChange>
              <a:clrFrom>
                <a:srgbClr val="040204"/>
              </a:clrFrom>
              <a:clrTo>
                <a:srgbClr val="040204">
                  <a:alpha val="0"/>
                </a:srgbClr>
              </a:clrTo>
            </a:clrChange>
            <a:extLst>
              <a:ext uri="{28A0092B-C50C-407E-A947-70E740481C1C}">
                <a14:useLocalDpi xmlns:a14="http://schemas.microsoft.com/office/drawing/2010/main" val="0"/>
              </a:ext>
            </a:extLst>
          </a:blip>
          <a:srcRect/>
          <a:stretch>
            <a:fillRect/>
          </a:stretch>
        </p:blipFill>
        <p:spPr bwMode="auto">
          <a:xfrm>
            <a:off x="0" y="1054100"/>
            <a:ext cx="3605213"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86097"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5550" y="1581150"/>
            <a:ext cx="3697288" cy="267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86098" name="Picture 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0663" y="2867025"/>
            <a:ext cx="4438650" cy="332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4" name="Group 19"/>
          <p:cNvGrpSpPr>
            <a:grpSpLocks/>
          </p:cNvGrpSpPr>
          <p:nvPr/>
        </p:nvGrpSpPr>
        <p:grpSpPr bwMode="auto">
          <a:xfrm>
            <a:off x="219075" y="6110288"/>
            <a:ext cx="2884488" cy="747712"/>
            <a:chOff x="198" y="3688"/>
            <a:chExt cx="1877" cy="441"/>
          </a:xfrm>
          <a:solidFill>
            <a:schemeClr val="accent6">
              <a:lumMod val="20000"/>
              <a:lumOff val="80000"/>
            </a:schemeClr>
          </a:solidFill>
        </p:grpSpPr>
        <p:sp>
          <p:nvSpPr>
            <p:cNvPr id="686100" name="AutoShape 20"/>
            <p:cNvSpPr>
              <a:spLocks noChangeArrowheads="1"/>
            </p:cNvSpPr>
            <p:nvPr/>
          </p:nvSpPr>
          <p:spPr bwMode="auto">
            <a:xfrm>
              <a:off x="198" y="3688"/>
              <a:ext cx="1877" cy="441"/>
            </a:xfrm>
            <a:prstGeom prst="wedgeRectCallout">
              <a:avLst>
                <a:gd name="adj1" fmla="val 36997"/>
                <a:gd name="adj2" fmla="val -95872"/>
              </a:avLst>
            </a:prstGeom>
            <a:grpFill/>
            <a:ln w="9525" algn="ctr">
              <a:solidFill>
                <a:schemeClr val="tx1"/>
              </a:solidFill>
              <a:miter lim="800000"/>
              <a:headEnd/>
              <a:tailEnd/>
            </a:ln>
            <a:effectLst/>
          </p:spPr>
          <p:txBody>
            <a:bodyPr anchor="ctr"/>
            <a:lstStyle/>
            <a:p>
              <a:pPr>
                <a:buClr>
                  <a:srgbClr val="A3A3A3"/>
                </a:buClr>
                <a:buSzPct val="80000"/>
                <a:buFont typeface="Wingdings 3" pitchFamily="18" charset="2"/>
                <a:buNone/>
                <a:defRPr/>
              </a:pPr>
              <a:r>
                <a:rPr lang="en-US" sz="1400" dirty="0">
                  <a:latin typeface="Arial" pitchFamily="34" charset="0"/>
                </a:rPr>
                <a:t>Minimum Turn Radius: 24 ft.</a:t>
              </a:r>
            </a:p>
            <a:p>
              <a:pPr>
                <a:buClr>
                  <a:srgbClr val="A3A3A3"/>
                </a:buClr>
                <a:buSzPct val="80000"/>
                <a:buFont typeface="Wingdings 3" pitchFamily="18" charset="2"/>
                <a:buNone/>
                <a:defRPr/>
              </a:pPr>
              <a:r>
                <a:rPr lang="en-US" sz="1400" dirty="0">
                  <a:latin typeface="Arial" pitchFamily="34" charset="0"/>
                </a:rPr>
                <a:t>Dry Pavement Braking Distance   at 60 MPH : 110 ft. 90 ft</a:t>
              </a:r>
            </a:p>
          </p:txBody>
        </p:sp>
        <p:sp>
          <p:nvSpPr>
            <p:cNvPr id="686101" name="Line 21"/>
            <p:cNvSpPr>
              <a:spLocks noChangeShapeType="1"/>
            </p:cNvSpPr>
            <p:nvPr/>
          </p:nvSpPr>
          <p:spPr bwMode="auto">
            <a:xfrm>
              <a:off x="915" y="4033"/>
              <a:ext cx="214" cy="0"/>
            </a:xfrm>
            <a:prstGeom prst="line">
              <a:avLst/>
            </a:prstGeom>
            <a:grpFill/>
            <a:ln w="28575">
              <a:solidFill>
                <a:srgbClr val="FF0000"/>
              </a:solidFill>
              <a:round/>
              <a:headEnd/>
              <a:tailEnd/>
            </a:ln>
            <a:effectLst/>
          </p:spPr>
          <p:txBody>
            <a:bodyPr anchor="ctr"/>
            <a:lstStyle/>
            <a:p>
              <a:pPr>
                <a:defRPr/>
              </a:pPr>
              <a:endParaRPr lang="en-US">
                <a:latin typeface="Arial" pitchFamily="34" charset="0"/>
              </a:endParaRPr>
            </a:p>
          </p:txBody>
        </p:sp>
      </p:grpSp>
      <p:pic>
        <p:nvPicPr>
          <p:cNvPr id="686102" name="Picture 2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95938" y="2166938"/>
            <a:ext cx="39624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86103" name="Picture 23"/>
          <p:cNvPicPr>
            <a:picLocks noGrp="1" noChangeAspect="1" noChangeArrowheads="1"/>
          </p:cNvPicPr>
          <p:nvPr>
            <p:ph idx="1"/>
          </p:nvPr>
        </p:nvPicPr>
        <p:blipFill>
          <a:blip r:embed="rId10">
            <a:extLst>
              <a:ext uri="{28A0092B-C50C-407E-A947-70E740481C1C}">
                <a14:useLocalDpi xmlns:a14="http://schemas.microsoft.com/office/drawing/2010/main" val="0"/>
              </a:ext>
            </a:extLst>
          </a:blip>
          <a:srcRect/>
          <a:stretch>
            <a:fillRect/>
          </a:stretch>
        </p:blipFill>
        <p:spPr>
          <a:xfrm>
            <a:off x="5268913" y="1106488"/>
            <a:ext cx="3622675" cy="1931987"/>
          </a:xfrm>
        </p:spPr>
      </p:pic>
      <p:pic>
        <p:nvPicPr>
          <p:cNvPr id="136196" name="Picture 4" descr="http://images.google.com/url?source=imgres&amp;ct=img&amp;q=http://www.irs.gov/publications/images/10686k04.gif&amp;usg=AFQjCNFfH9lpJZpgFSmZmspOLl9tIxRUbQ"/>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48400" y="3505200"/>
            <a:ext cx="2679700"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l="9705" r="9705"/>
          <a:stretch>
            <a:fillRect/>
          </a:stretch>
        </p:blipFill>
        <p:spPr bwMode="auto">
          <a:xfrm>
            <a:off x="7745413" y="76200"/>
            <a:ext cx="94138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0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179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686096"/>
                                        </p:tgtEl>
                                        <p:attrNameLst>
                                          <p:attrName>style.visibility</p:attrName>
                                        </p:attrNameLst>
                                      </p:cBhvr>
                                      <p:to>
                                        <p:strVal val="visible"/>
                                      </p:to>
                                    </p:set>
                                    <p:anim calcmode="lin" valueType="num">
                                      <p:cBhvr>
                                        <p:cTn id="25" dur="500" fill="hold"/>
                                        <p:tgtEl>
                                          <p:spTgt spid="686096"/>
                                        </p:tgtEl>
                                        <p:attrNameLst>
                                          <p:attrName>ppt_w</p:attrName>
                                        </p:attrNameLst>
                                      </p:cBhvr>
                                      <p:tavLst>
                                        <p:tav tm="0">
                                          <p:val>
                                            <p:fltVal val="0"/>
                                          </p:val>
                                        </p:tav>
                                        <p:tav tm="100000">
                                          <p:val>
                                            <p:strVal val="#ppt_w"/>
                                          </p:val>
                                        </p:tav>
                                      </p:tavLst>
                                    </p:anim>
                                    <p:anim calcmode="lin" valueType="num">
                                      <p:cBhvr>
                                        <p:cTn id="26" dur="500" fill="hold"/>
                                        <p:tgtEl>
                                          <p:spTgt spid="686096"/>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686097"/>
                                        </p:tgtEl>
                                        <p:attrNameLst>
                                          <p:attrName>style.visibility</p:attrName>
                                        </p:attrNameLst>
                                      </p:cBhvr>
                                      <p:to>
                                        <p:strVal val="visible"/>
                                      </p:to>
                                    </p:set>
                                    <p:anim calcmode="lin" valueType="num">
                                      <p:cBhvr>
                                        <p:cTn id="31" dur="500" fill="hold"/>
                                        <p:tgtEl>
                                          <p:spTgt spid="686097"/>
                                        </p:tgtEl>
                                        <p:attrNameLst>
                                          <p:attrName>ppt_w</p:attrName>
                                        </p:attrNameLst>
                                      </p:cBhvr>
                                      <p:tavLst>
                                        <p:tav tm="0">
                                          <p:val>
                                            <p:fltVal val="0"/>
                                          </p:val>
                                        </p:tav>
                                        <p:tav tm="100000">
                                          <p:val>
                                            <p:strVal val="#ppt_w"/>
                                          </p:val>
                                        </p:tav>
                                      </p:tavLst>
                                    </p:anim>
                                    <p:anim calcmode="lin" valueType="num">
                                      <p:cBhvr>
                                        <p:cTn id="32" dur="500" fill="hold"/>
                                        <p:tgtEl>
                                          <p:spTgt spid="686097"/>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nodeType="clickEffect">
                                  <p:stCondLst>
                                    <p:cond delay="0"/>
                                  </p:stCondLst>
                                  <p:childTnLst>
                                    <p:set>
                                      <p:cBhvr>
                                        <p:cTn id="36" dur="1" fill="hold">
                                          <p:stCondLst>
                                            <p:cond delay="0"/>
                                          </p:stCondLst>
                                        </p:cTn>
                                        <p:tgtEl>
                                          <p:spTgt spid="686098"/>
                                        </p:tgtEl>
                                        <p:attrNameLst>
                                          <p:attrName>style.visibility</p:attrName>
                                        </p:attrNameLst>
                                      </p:cBhvr>
                                      <p:to>
                                        <p:strVal val="visible"/>
                                      </p:to>
                                    </p:set>
                                    <p:anim calcmode="lin" valueType="num">
                                      <p:cBhvr>
                                        <p:cTn id="37" dur="500" fill="hold"/>
                                        <p:tgtEl>
                                          <p:spTgt spid="686098"/>
                                        </p:tgtEl>
                                        <p:attrNameLst>
                                          <p:attrName>ppt_w</p:attrName>
                                        </p:attrNameLst>
                                      </p:cBhvr>
                                      <p:tavLst>
                                        <p:tav tm="0">
                                          <p:val>
                                            <p:fltVal val="0"/>
                                          </p:val>
                                        </p:tav>
                                        <p:tav tm="100000">
                                          <p:val>
                                            <p:strVal val="#ppt_w"/>
                                          </p:val>
                                        </p:tav>
                                      </p:tavLst>
                                    </p:anim>
                                    <p:anim calcmode="lin" valueType="num">
                                      <p:cBhvr>
                                        <p:cTn id="38" dur="500" fill="hold"/>
                                        <p:tgtEl>
                                          <p:spTgt spid="686098"/>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nodeType="clickEffect">
                                  <p:stCondLst>
                                    <p:cond delay="0"/>
                                  </p:stCondLst>
                                  <p:childTnLst>
                                    <p:set>
                                      <p:cBhvr>
                                        <p:cTn id="42" dur="1" fill="hold">
                                          <p:stCondLst>
                                            <p:cond delay="0"/>
                                          </p:stCondLst>
                                        </p:cTn>
                                        <p:tgtEl>
                                          <p:spTgt spid="686102"/>
                                        </p:tgtEl>
                                        <p:attrNameLst>
                                          <p:attrName>style.visibility</p:attrName>
                                        </p:attrNameLst>
                                      </p:cBhvr>
                                      <p:to>
                                        <p:strVal val="visible"/>
                                      </p:to>
                                    </p:set>
                                    <p:anim calcmode="lin" valueType="num">
                                      <p:cBhvr>
                                        <p:cTn id="43" dur="500" fill="hold"/>
                                        <p:tgtEl>
                                          <p:spTgt spid="686102"/>
                                        </p:tgtEl>
                                        <p:attrNameLst>
                                          <p:attrName>ppt_w</p:attrName>
                                        </p:attrNameLst>
                                      </p:cBhvr>
                                      <p:tavLst>
                                        <p:tav tm="0">
                                          <p:val>
                                            <p:fltVal val="0"/>
                                          </p:val>
                                        </p:tav>
                                        <p:tav tm="100000">
                                          <p:val>
                                            <p:strVal val="#ppt_w"/>
                                          </p:val>
                                        </p:tav>
                                      </p:tavLst>
                                    </p:anim>
                                    <p:anim calcmode="lin" valueType="num">
                                      <p:cBhvr>
                                        <p:cTn id="44" dur="500" fill="hold"/>
                                        <p:tgtEl>
                                          <p:spTgt spid="686102"/>
                                        </p:tgtEl>
                                        <p:attrNameLst>
                                          <p:attrName>ppt_h</p:attrName>
                                        </p:attrNameLst>
                                      </p:cBhvr>
                                      <p:tavLst>
                                        <p:tav tm="0">
                                          <p:val>
                                            <p:fltVal val="0"/>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nodeType="clickEffect">
                                  <p:stCondLst>
                                    <p:cond delay="0"/>
                                  </p:stCondLst>
                                  <p:childTnLst>
                                    <p:set>
                                      <p:cBhvr>
                                        <p:cTn id="48" dur="1" fill="hold">
                                          <p:stCondLst>
                                            <p:cond delay="0"/>
                                          </p:stCondLst>
                                        </p:cTn>
                                        <p:tgtEl>
                                          <p:spTgt spid="686103"/>
                                        </p:tgtEl>
                                        <p:attrNameLst>
                                          <p:attrName>style.visibility</p:attrName>
                                        </p:attrNameLst>
                                      </p:cBhvr>
                                      <p:to>
                                        <p:strVal val="visible"/>
                                      </p:to>
                                    </p:set>
                                    <p:anim calcmode="lin" valueType="num">
                                      <p:cBhvr>
                                        <p:cTn id="49" dur="500" fill="hold"/>
                                        <p:tgtEl>
                                          <p:spTgt spid="686103"/>
                                        </p:tgtEl>
                                        <p:attrNameLst>
                                          <p:attrName>ppt_w</p:attrName>
                                        </p:attrNameLst>
                                      </p:cBhvr>
                                      <p:tavLst>
                                        <p:tav tm="0">
                                          <p:val>
                                            <p:fltVal val="0"/>
                                          </p:val>
                                        </p:tav>
                                        <p:tav tm="100000">
                                          <p:val>
                                            <p:strVal val="#ppt_w"/>
                                          </p:val>
                                        </p:tav>
                                      </p:tavLst>
                                    </p:anim>
                                    <p:anim calcmode="lin" valueType="num">
                                      <p:cBhvr>
                                        <p:cTn id="50" dur="500" fill="hold"/>
                                        <p:tgtEl>
                                          <p:spTgt spid="686103"/>
                                        </p:tgtEl>
                                        <p:attrNameLst>
                                          <p:attrName>ppt_h</p:attrName>
                                        </p:attrNameLst>
                                      </p:cBhvr>
                                      <p:tavLst>
                                        <p:tav tm="0">
                                          <p:val>
                                            <p:fltVal val="0"/>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136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08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r>
              <a:rPr lang="en-US" sz="2400" dirty="0" smtClean="0"/>
              <a:t>No bridge among tools to support impact analysis</a:t>
            </a:r>
          </a:p>
          <a:p>
            <a:r>
              <a:rPr lang="en-US" sz="2400" dirty="0" smtClean="0"/>
              <a:t>How to identify the impact of changes given a full baseline design</a:t>
            </a:r>
          </a:p>
          <a:p>
            <a:pPr lvl="1"/>
            <a:r>
              <a:rPr lang="en-US" sz="2000" dirty="0" smtClean="0"/>
              <a:t>Who and what is impacted</a:t>
            </a:r>
          </a:p>
          <a:p>
            <a:pPr lvl="1"/>
            <a:r>
              <a:rPr lang="en-US" sz="2000" dirty="0" smtClean="0"/>
              <a:t>Is the rationale sufficient</a:t>
            </a:r>
          </a:p>
          <a:p>
            <a:pPr lvl="1"/>
            <a:r>
              <a:rPr lang="en-US" sz="2000" dirty="0" smtClean="0"/>
              <a:t>Is the analysis sufficient</a:t>
            </a:r>
          </a:p>
          <a:p>
            <a:pPr lvl="1"/>
            <a:r>
              <a:rPr lang="en-US" sz="2000" dirty="0" smtClean="0"/>
              <a:t>Is the original analysis model sufficient</a:t>
            </a:r>
          </a:p>
          <a:p>
            <a:pPr lvl="1"/>
            <a:r>
              <a:rPr lang="en-US" sz="2000" dirty="0" smtClean="0"/>
              <a:t>Are the design constraints formalized</a:t>
            </a:r>
          </a:p>
          <a:p>
            <a:pPr lvl="1"/>
            <a:r>
              <a:rPr lang="en-US" sz="2000" dirty="0" smtClean="0"/>
              <a:t>Is the original traceability sufficient</a:t>
            </a:r>
          </a:p>
          <a:p>
            <a:r>
              <a:rPr lang="en-US" sz="2400" dirty="0" smtClean="0"/>
              <a:t>Key or important relationships are obfuscated or the resulting impact report is overwhelming/irrelevant.</a:t>
            </a:r>
          </a:p>
          <a:p>
            <a:endParaRPr lang="en-US" sz="2400" dirty="0" smtClean="0"/>
          </a:p>
          <a:p>
            <a:pPr lvl="1"/>
            <a:endParaRPr lang="en-US" sz="2000" dirty="0" smtClean="0"/>
          </a:p>
          <a:p>
            <a:endParaRPr lang="en-US" sz="2400" dirty="0"/>
          </a:p>
        </p:txBody>
      </p:sp>
      <p:sp>
        <p:nvSpPr>
          <p:cNvPr id="4" name="Slide Number Placeholder 3"/>
          <p:cNvSpPr>
            <a:spLocks noGrp="1"/>
          </p:cNvSpPr>
          <p:nvPr>
            <p:ph type="sldNum" sz="quarter" idx="11"/>
          </p:nvPr>
        </p:nvSpPr>
        <p:spPr/>
        <p:txBody>
          <a:bodyPr/>
          <a:lstStyle/>
          <a:p>
            <a:pPr>
              <a:defRPr/>
            </a:pPr>
            <a:fld id="{D8EE25A5-326B-4FB2-83C2-ECE20C9B9DD3}" type="slidenum">
              <a:rPr lang="en-US" smtClean="0"/>
              <a:pPr>
                <a:defRPr/>
              </a:pPr>
              <a:t>4</a:t>
            </a:fld>
            <a:endParaRPr lang="en-US"/>
          </a:p>
        </p:txBody>
      </p:sp>
    </p:spTree>
    <p:extLst>
      <p:ext uri="{BB962C8B-B14F-4D97-AF65-F5344CB8AC3E}">
        <p14:creationId xmlns:p14="http://schemas.microsoft.com/office/powerpoint/2010/main" val="1386527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(continued)</a:t>
            </a:r>
            <a:endParaRPr lang="en-US" dirty="0"/>
          </a:p>
        </p:txBody>
      </p:sp>
      <p:sp>
        <p:nvSpPr>
          <p:cNvPr id="3" name="Content Placeholder 2"/>
          <p:cNvSpPr>
            <a:spLocks noGrp="1"/>
          </p:cNvSpPr>
          <p:nvPr>
            <p:ph idx="1"/>
          </p:nvPr>
        </p:nvSpPr>
        <p:spPr/>
        <p:txBody>
          <a:bodyPr/>
          <a:lstStyle/>
          <a:p>
            <a:r>
              <a:rPr lang="en-US" dirty="0" smtClean="0"/>
              <a:t>Tiered impact.  Ripple effect</a:t>
            </a:r>
          </a:p>
          <a:p>
            <a:r>
              <a:rPr lang="en-US" dirty="0" smtClean="0"/>
              <a:t>What are the most important requirements</a:t>
            </a:r>
          </a:p>
          <a:p>
            <a:r>
              <a:rPr lang="en-US" dirty="0" smtClean="0"/>
              <a:t>Multiples of kinds of models involved</a:t>
            </a:r>
          </a:p>
          <a:p>
            <a:r>
              <a:rPr lang="en-US" dirty="0" smtClean="0"/>
              <a:t>Understanding the conflicting design goals</a:t>
            </a:r>
          </a:p>
          <a:p>
            <a:r>
              <a:rPr lang="en-US" dirty="0" smtClean="0"/>
              <a:t>The </a:t>
            </a:r>
            <a:r>
              <a:rPr lang="en-US" dirty="0"/>
              <a:t>knowledge behind the design is </a:t>
            </a:r>
            <a:r>
              <a:rPr lang="en-US" dirty="0" smtClean="0"/>
              <a:t>absent (tacit knowledge)</a:t>
            </a:r>
            <a:endParaRPr lang="en-US" dirty="0"/>
          </a:p>
          <a:p>
            <a:endParaRPr lang="en-US" dirty="0"/>
          </a:p>
        </p:txBody>
      </p:sp>
      <p:sp>
        <p:nvSpPr>
          <p:cNvPr id="4" name="Slide Number Placeholder 3"/>
          <p:cNvSpPr>
            <a:spLocks noGrp="1"/>
          </p:cNvSpPr>
          <p:nvPr>
            <p:ph type="sldNum" sz="quarter" idx="11"/>
          </p:nvPr>
        </p:nvSpPr>
        <p:spPr/>
        <p:txBody>
          <a:bodyPr/>
          <a:lstStyle/>
          <a:p>
            <a:pPr>
              <a:defRPr/>
            </a:pPr>
            <a:fld id="{D8EE25A5-326B-4FB2-83C2-ECE20C9B9DD3}" type="slidenum">
              <a:rPr lang="en-US" smtClean="0"/>
              <a:pPr>
                <a:defRPr/>
              </a:pPr>
              <a:t>5</a:t>
            </a:fld>
            <a:endParaRPr lang="en-US"/>
          </a:p>
        </p:txBody>
      </p:sp>
    </p:spTree>
    <p:extLst>
      <p:ext uri="{BB962C8B-B14F-4D97-AF65-F5344CB8AC3E}">
        <p14:creationId xmlns:p14="http://schemas.microsoft.com/office/powerpoint/2010/main" val="4239893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a:t>
            </a:r>
            <a:endParaRPr lang="en-US" dirty="0"/>
          </a:p>
        </p:txBody>
      </p:sp>
      <p:sp>
        <p:nvSpPr>
          <p:cNvPr id="3" name="Content Placeholder 2"/>
          <p:cNvSpPr>
            <a:spLocks noGrp="1"/>
          </p:cNvSpPr>
          <p:nvPr>
            <p:ph idx="1"/>
          </p:nvPr>
        </p:nvSpPr>
        <p:spPr/>
        <p:txBody>
          <a:bodyPr/>
          <a:lstStyle/>
          <a:p>
            <a:r>
              <a:rPr lang="en-US" dirty="0" smtClean="0"/>
              <a:t>Discover what is available </a:t>
            </a:r>
          </a:p>
          <a:p>
            <a:pPr lvl="1"/>
            <a:r>
              <a:rPr lang="en-US" dirty="0" smtClean="0"/>
              <a:t>Quickly understand what a baseline contains</a:t>
            </a:r>
          </a:p>
          <a:p>
            <a:r>
              <a:rPr lang="en-US" dirty="0" smtClean="0"/>
              <a:t>Real world</a:t>
            </a:r>
          </a:p>
          <a:p>
            <a:pPr lvl="1"/>
            <a:r>
              <a:rPr lang="en-US" dirty="0" smtClean="0"/>
              <a:t>Find the holes</a:t>
            </a:r>
          </a:p>
          <a:p>
            <a:pPr lvl="1"/>
            <a:r>
              <a:rPr lang="en-US" dirty="0" smtClean="0"/>
              <a:t>Fill in the holes</a:t>
            </a:r>
          </a:p>
          <a:p>
            <a:r>
              <a:rPr lang="en-US" dirty="0" smtClean="0"/>
              <a:t>Measure coverage for rationale and decisions</a:t>
            </a:r>
          </a:p>
          <a:p>
            <a:r>
              <a:rPr lang="en-US" dirty="0" smtClean="0"/>
              <a:t>Preventive - More rigor in the process</a:t>
            </a:r>
          </a:p>
          <a:p>
            <a:r>
              <a:rPr lang="en-US" dirty="0" smtClean="0"/>
              <a:t>Develop test cases up front</a:t>
            </a:r>
          </a:p>
          <a:p>
            <a:r>
              <a:rPr lang="en-US" dirty="0" smtClean="0"/>
              <a:t>Capture allowable design constraints in models</a:t>
            </a:r>
          </a:p>
          <a:p>
            <a:endParaRPr lang="en-US" dirty="0"/>
          </a:p>
        </p:txBody>
      </p:sp>
      <p:sp>
        <p:nvSpPr>
          <p:cNvPr id="4" name="Slide Number Placeholder 3"/>
          <p:cNvSpPr>
            <a:spLocks noGrp="1"/>
          </p:cNvSpPr>
          <p:nvPr>
            <p:ph type="sldNum" sz="quarter" idx="11"/>
          </p:nvPr>
        </p:nvSpPr>
        <p:spPr/>
        <p:txBody>
          <a:bodyPr/>
          <a:lstStyle/>
          <a:p>
            <a:pPr>
              <a:defRPr/>
            </a:pPr>
            <a:fld id="{D8EE25A5-326B-4FB2-83C2-ECE20C9B9DD3}" type="slidenum">
              <a:rPr lang="en-US" smtClean="0"/>
              <a:pPr>
                <a:defRPr/>
              </a:pPr>
              <a:t>6</a:t>
            </a:fld>
            <a:endParaRPr lang="en-US"/>
          </a:p>
        </p:txBody>
      </p:sp>
    </p:spTree>
    <p:extLst>
      <p:ext uri="{BB962C8B-B14F-4D97-AF65-F5344CB8AC3E}">
        <p14:creationId xmlns:p14="http://schemas.microsoft.com/office/powerpoint/2010/main" val="2254406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 (continued)</a:t>
            </a:r>
            <a:endParaRPr lang="en-US" dirty="0"/>
          </a:p>
        </p:txBody>
      </p:sp>
      <p:sp>
        <p:nvSpPr>
          <p:cNvPr id="3" name="Content Placeholder 2"/>
          <p:cNvSpPr>
            <a:spLocks noGrp="1"/>
          </p:cNvSpPr>
          <p:nvPr>
            <p:ph idx="1"/>
          </p:nvPr>
        </p:nvSpPr>
        <p:spPr/>
        <p:txBody>
          <a:bodyPr/>
          <a:lstStyle/>
          <a:p>
            <a:r>
              <a:rPr lang="en-US" sz="2400" dirty="0" smtClean="0"/>
              <a:t>Link analysis models to architecture models using key analysis parameters </a:t>
            </a:r>
          </a:p>
          <a:p>
            <a:pPr lvl="1"/>
            <a:r>
              <a:rPr lang="en-US" sz="2000" dirty="0" smtClean="0"/>
              <a:t>What are the key parameters at each level.  </a:t>
            </a:r>
          </a:p>
          <a:p>
            <a:pPr lvl="1"/>
            <a:r>
              <a:rPr lang="en-US" sz="2000" dirty="0" smtClean="0"/>
              <a:t>Link them by constraints</a:t>
            </a:r>
          </a:p>
          <a:p>
            <a:r>
              <a:rPr lang="en-US" sz="2400" dirty="0" smtClean="0"/>
              <a:t>A more parametric approach.  Need a better ability to visualize.</a:t>
            </a:r>
          </a:p>
          <a:p>
            <a:r>
              <a:rPr lang="en-US" sz="2400" dirty="0" smtClean="0"/>
              <a:t>Analysis of new use cases to identify new constraints and parameters.*</a:t>
            </a:r>
          </a:p>
          <a:p>
            <a:r>
              <a:rPr lang="en-US" sz="2400" dirty="0" smtClean="0"/>
              <a:t>To incrementally roll out changes, need to manage multiple active baselines</a:t>
            </a:r>
            <a:endParaRPr lang="en-US" sz="2400" dirty="0"/>
          </a:p>
        </p:txBody>
      </p:sp>
      <p:sp>
        <p:nvSpPr>
          <p:cNvPr id="4" name="Slide Number Placeholder 3"/>
          <p:cNvSpPr>
            <a:spLocks noGrp="1"/>
          </p:cNvSpPr>
          <p:nvPr>
            <p:ph type="sldNum" sz="quarter" idx="11"/>
          </p:nvPr>
        </p:nvSpPr>
        <p:spPr/>
        <p:txBody>
          <a:bodyPr/>
          <a:lstStyle/>
          <a:p>
            <a:pPr>
              <a:defRPr/>
            </a:pPr>
            <a:fld id="{D8EE25A5-326B-4FB2-83C2-ECE20C9B9DD3}" type="slidenum">
              <a:rPr lang="en-US" smtClean="0"/>
              <a:pPr>
                <a:defRPr/>
              </a:pPr>
              <a:t>7</a:t>
            </a:fld>
            <a:endParaRPr lang="en-US"/>
          </a:p>
        </p:txBody>
      </p:sp>
    </p:spTree>
    <p:extLst>
      <p:ext uri="{BB962C8B-B14F-4D97-AF65-F5344CB8AC3E}">
        <p14:creationId xmlns:p14="http://schemas.microsoft.com/office/powerpoint/2010/main" val="3354283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Develop guidelines for methodology/language/tools support an impact analysis for an entire set of system models?</a:t>
            </a:r>
          </a:p>
          <a:p>
            <a:r>
              <a:rPr lang="en-US" dirty="0" smtClean="0"/>
              <a:t>Explore visualizing connectivity</a:t>
            </a:r>
          </a:p>
          <a:p>
            <a:r>
              <a:rPr lang="en-US" dirty="0" smtClean="0"/>
              <a:t>Make </a:t>
            </a:r>
            <a:r>
              <a:rPr lang="en-US" smtClean="0"/>
              <a:t>rigor easy to do</a:t>
            </a:r>
            <a:endParaRPr lang="en-US" dirty="0"/>
          </a:p>
        </p:txBody>
      </p:sp>
      <p:sp>
        <p:nvSpPr>
          <p:cNvPr id="4" name="Slide Number Placeholder 3"/>
          <p:cNvSpPr>
            <a:spLocks noGrp="1"/>
          </p:cNvSpPr>
          <p:nvPr>
            <p:ph type="sldNum" sz="quarter" idx="11"/>
          </p:nvPr>
        </p:nvSpPr>
        <p:spPr/>
        <p:txBody>
          <a:bodyPr/>
          <a:lstStyle/>
          <a:p>
            <a:pPr>
              <a:defRPr/>
            </a:pPr>
            <a:fld id="{D8EE25A5-326B-4FB2-83C2-ECE20C9B9DD3}" type="slidenum">
              <a:rPr lang="en-US" smtClean="0"/>
              <a:pPr>
                <a:defRPr/>
              </a:pPr>
              <a:t>8</a:t>
            </a:fld>
            <a:endParaRPr lang="en-US"/>
          </a:p>
        </p:txBody>
      </p:sp>
    </p:spTree>
    <p:extLst>
      <p:ext uri="{BB962C8B-B14F-4D97-AF65-F5344CB8AC3E}">
        <p14:creationId xmlns:p14="http://schemas.microsoft.com/office/powerpoint/2010/main" val="76097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7" charset="-128"/>
              </a:defRPr>
            </a:lvl1pPr>
            <a:lvl2pPr marL="742950" indent="-285750" eaLnBrk="0" hangingPunct="0">
              <a:defRPr>
                <a:solidFill>
                  <a:schemeClr val="tx1"/>
                </a:solidFill>
                <a:latin typeface="Arial" charset="0"/>
                <a:ea typeface="ＭＳ Ｐゴシック" pitchFamily="-107" charset="-128"/>
              </a:defRPr>
            </a:lvl2pPr>
            <a:lvl3pPr marL="1143000" indent="-228600" eaLnBrk="0" hangingPunct="0">
              <a:defRPr>
                <a:solidFill>
                  <a:schemeClr val="tx1"/>
                </a:solidFill>
                <a:latin typeface="Arial" charset="0"/>
                <a:ea typeface="ＭＳ Ｐゴシック" pitchFamily="-107" charset="-128"/>
              </a:defRPr>
            </a:lvl3pPr>
            <a:lvl4pPr marL="1600200" indent="-228600" eaLnBrk="0" hangingPunct="0">
              <a:defRPr>
                <a:solidFill>
                  <a:schemeClr val="tx1"/>
                </a:solidFill>
                <a:latin typeface="Arial" charset="0"/>
                <a:ea typeface="ＭＳ Ｐゴシック" pitchFamily="-107" charset="-128"/>
              </a:defRPr>
            </a:lvl4pPr>
            <a:lvl5pPr marL="2057400" indent="-228600" eaLnBrk="0" hangingPunct="0">
              <a:defRPr>
                <a:solidFill>
                  <a:schemeClr val="tx1"/>
                </a:solidFill>
                <a:latin typeface="Arial" charset="0"/>
                <a:ea typeface="ＭＳ Ｐゴシック" pitchFamily="-107"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7"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7"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7"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7" charset="-128"/>
              </a:defRPr>
            </a:lvl9pPr>
          </a:lstStyle>
          <a:p>
            <a:pPr eaLnBrk="1" hangingPunct="1"/>
            <a:fld id="{A2BB4D26-CED3-4372-80A3-93390620F468}" type="slidenum">
              <a:rPr lang="en-US" smtClean="0"/>
              <a:pPr eaLnBrk="1" hangingPunct="1"/>
              <a:t>9</a:t>
            </a:fld>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107" charset="-128"/>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107" charset="-128"/>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incose</Template>
  <TotalTime>8149</TotalTime>
  <Words>540</Words>
  <Application>Microsoft Office PowerPoint</Application>
  <PresentationFormat>On-screen Show (4:3)</PresentationFormat>
  <Paragraphs>94</Paragraphs>
  <Slides>9</Slides>
  <Notes>4</Notes>
  <HiddenSlides>0</HiddenSlides>
  <MMClips>0</MMClips>
  <ScaleCrop>false</ScaleCrop>
  <HeadingPairs>
    <vt:vector size="4" baseType="variant">
      <vt:variant>
        <vt:lpstr>Theme</vt:lpstr>
      </vt:variant>
      <vt:variant>
        <vt:i4>2</vt:i4>
      </vt:variant>
      <vt:variant>
        <vt:lpstr>Slide Titles</vt:lpstr>
      </vt:variant>
      <vt:variant>
        <vt:i4>9</vt:i4>
      </vt:variant>
    </vt:vector>
  </HeadingPairs>
  <TitlesOfParts>
    <vt:vector size="11" baseType="lpstr">
      <vt:lpstr>2_Default Design</vt:lpstr>
      <vt:lpstr>3_Default Design</vt:lpstr>
      <vt:lpstr>INCOSE (MBSE) Model Based System Engineering Breakout for  Change Scenario</vt:lpstr>
      <vt:lpstr>Outline</vt:lpstr>
      <vt:lpstr>Integrated  Systems Engineering Vision </vt:lpstr>
      <vt:lpstr>Challenges</vt:lpstr>
      <vt:lpstr>Challenges (continued)</vt:lpstr>
      <vt:lpstr>Solutions</vt:lpstr>
      <vt:lpstr>Solutions (continued)</vt:lpstr>
      <vt:lpstr>Next Steps</vt:lpstr>
      <vt:lpstr>PowerPoint Presentation</vt:lpstr>
    </vt:vector>
  </TitlesOfParts>
  <Company>Raytheon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INCOSE MBSE System of Systems (SoS) Activity Update</dc:title>
  <dc:creator>Windows SOE</dc:creator>
  <cp:lastModifiedBy>Bedocs Jr, Jozsef Z</cp:lastModifiedBy>
  <cp:revision>69</cp:revision>
  <dcterms:created xsi:type="dcterms:W3CDTF">2010-01-13T21:35:22Z</dcterms:created>
  <dcterms:modified xsi:type="dcterms:W3CDTF">2012-01-22T19:12:18Z</dcterms:modified>
</cp:coreProperties>
</file>