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7"/>
  </p:notesMasterIdLst>
  <p:handoutMasterIdLst>
    <p:handoutMasterId r:id="rId18"/>
  </p:handoutMasterIdLst>
  <p:sldIdLst>
    <p:sldId id="257" r:id="rId7"/>
    <p:sldId id="258" r:id="rId8"/>
    <p:sldId id="267" r:id="rId9"/>
    <p:sldId id="268" r:id="rId10"/>
    <p:sldId id="269" r:id="rId11"/>
    <p:sldId id="270" r:id="rId12"/>
    <p:sldId id="271" r:id="rId13"/>
    <p:sldId id="274" r:id="rId14"/>
    <p:sldId id="272" r:id="rId15"/>
    <p:sldId id="273" r:id="rId16"/>
  </p:sldIdLst>
  <p:sldSz cx="12192000" cy="6858000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man, John H III CTR (US)" initials="CJHIC(" lastIdx="8" clrIdx="0">
    <p:extLst>
      <p:ext uri="{19B8F6BF-5375-455C-9EA6-DF929625EA0E}">
        <p15:presenceInfo xmlns:p15="http://schemas.microsoft.com/office/powerpoint/2012/main" userId="S-1-5-21-412667653-668731278-4213794525-32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005C2A"/>
    <a:srgbClr val="680000"/>
    <a:srgbClr val="BAE18F"/>
    <a:srgbClr val="DDF0C8"/>
    <a:srgbClr val="FFF9E7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85511" autoAdjust="0"/>
  </p:normalViewPr>
  <p:slideViewPr>
    <p:cSldViewPr snapToGrid="0">
      <p:cViewPr varScale="1">
        <p:scale>
          <a:sx n="78" d="100"/>
          <a:sy n="78" d="100"/>
        </p:scale>
        <p:origin x="40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07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08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7657F-9732-45EF-B196-18097FD1CF6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2525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4AC0F-2C05-4690-BA84-7061E3A7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4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3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1"/>
            <a:ext cx="3013763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AF2B-234C-40CF-B0BF-F6678C9E50B4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5700"/>
            <a:ext cx="5538788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4861"/>
            <a:ext cx="556387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A032D-C763-4169-8393-BAF8BE55F0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7082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363538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04B95-B3BA-42C6-9222-0216897AC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094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032D-C763-4169-8393-BAF8BE55F09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7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032D-C763-4169-8393-BAF8BE55F0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0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032D-C763-4169-8393-BAF8BE55F0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4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032D-C763-4169-8393-BAF8BE55F09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032D-C763-4169-8393-BAF8BE55F0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032D-C763-4169-8393-BAF8BE55F09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9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032D-C763-4169-8393-BAF8BE55F09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032D-C763-4169-8393-BAF8BE55F09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21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032D-C763-4169-8393-BAF8BE55F09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8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78E78C9D-530E-44B2-A4E1-3090F67AC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98347" y="529244"/>
            <a:ext cx="6398029" cy="5526823"/>
          </a:xfrm>
          <a:prstGeom prst="rect">
            <a:avLst/>
          </a:prstGeom>
          <a:noFill/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93A655-5ED0-4481-9703-D130552AC491}"/>
              </a:ext>
            </a:extLst>
          </p:cNvPr>
          <p:cNvSpPr/>
          <p:nvPr userDrawn="1"/>
        </p:nvSpPr>
        <p:spPr>
          <a:xfrm>
            <a:off x="129719" y="0"/>
            <a:ext cx="12062281" cy="6515100"/>
          </a:xfrm>
          <a:prstGeom prst="rect">
            <a:avLst/>
          </a:prstGeom>
          <a:gradFill flip="none" rotWithShape="1">
            <a:gsLst>
              <a:gs pos="76000">
                <a:srgbClr val="FAFCFE"/>
              </a:gs>
              <a:gs pos="31000">
                <a:schemeClr val="accent1">
                  <a:lumMod val="5000"/>
                  <a:lumOff val="95000"/>
                  <a:alpha val="10000"/>
                </a:schemeClr>
              </a:gs>
              <a:gs pos="9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501944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340" y="225460"/>
            <a:ext cx="2089828" cy="1387962"/>
          </a:xfrm>
          <a:prstGeom prst="rect">
            <a:avLst/>
          </a:prstGeom>
        </p:spPr>
      </p:pic>
      <p:pic>
        <p:nvPicPr>
          <p:cNvPr id="10" name="Picture 2" descr="Image result for ndia logo">
            <a:extLst>
              <a:ext uri="{FF2B5EF4-FFF2-40B4-BE49-F238E27FC236}">
                <a16:creationId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78" y="1190980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08462" y="988607"/>
            <a:ext cx="955116" cy="935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178" y="2235199"/>
            <a:ext cx="7155043" cy="25109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194" y="4746170"/>
            <a:ext cx="7155044" cy="112372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91670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7C782708-0A9A-424C-8B9B-48366DD76FE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4" y="780309"/>
            <a:ext cx="9129485" cy="1062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1144" y="1988457"/>
            <a:ext cx="9129485" cy="436945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26A3445F-0EF3-4D3A-9D57-5D2C3241C3A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46388" y="3027901"/>
            <a:ext cx="1543956" cy="1025420"/>
          </a:xfrm>
          <a:prstGeom prst="rect">
            <a:avLst/>
          </a:prstGeom>
        </p:spPr>
      </p:pic>
      <p:pic>
        <p:nvPicPr>
          <p:cNvPr id="7" name="Picture 2" descr="Image result for ndia logo">
            <a:extLst>
              <a:ext uri="{FF2B5EF4-FFF2-40B4-BE49-F238E27FC236}">
                <a16:creationId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268177" y="691916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10435052" y="5468610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26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2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6DC9E597-70BD-4911-B8AE-3BBBF2BB100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with Banner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450" y="1097990"/>
            <a:ext cx="8887262" cy="1062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body" idx="1"/>
          </p:nvPr>
        </p:nvSpPr>
        <p:spPr>
          <a:xfrm>
            <a:off x="609600" y="2351314"/>
            <a:ext cx="10890421" cy="3456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09600" y="5968312"/>
            <a:ext cx="10890251" cy="484438"/>
          </a:xfrm>
          <a:solidFill>
            <a:srgbClr val="0000CC"/>
          </a:solidFill>
        </p:spPr>
        <p:txBody>
          <a:bodyPr anchor="ctr"/>
          <a:lstStyle>
            <a:lvl1pPr algn="ctr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/>
            </a:lvl2pPr>
          </a:lstStyle>
          <a:p>
            <a:pPr>
              <a:spcBef>
                <a:spcPct val="50000"/>
              </a:spcBef>
            </a:pPr>
            <a:r>
              <a:rPr lang="en-US" dirty="0"/>
              <a:t>Bumper Sticker Arial 20 </a:t>
            </a:r>
            <a:r>
              <a:rPr lang="en-US" dirty="0" err="1"/>
              <a:t>pt</a:t>
            </a:r>
            <a:r>
              <a:rPr lang="en-US" dirty="0"/>
              <a:t> White on Standard Blue 204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7" name="Picture 2" descr="Image result for ndia logo">
            <a:extLst>
              <a:ext uri="{FF2B5EF4-FFF2-40B4-BE49-F238E27FC236}">
                <a16:creationId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314" y="1216205"/>
            <a:ext cx="8831533" cy="10929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9" name="Picture 2" descr="Image result for ndia logo">
            <a:extLst>
              <a:ext uri="{FF2B5EF4-FFF2-40B4-BE49-F238E27FC236}">
                <a16:creationId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686" y="273512"/>
            <a:ext cx="2735139" cy="1816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322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D600E388-4DCB-48BD-970C-11DE91E25696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2" descr="Image result for ndia logo">
            <a:extLst>
              <a:ext uri="{FF2B5EF4-FFF2-40B4-BE49-F238E27FC236}">
                <a16:creationId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6" y="884492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74429" y="576400"/>
            <a:ext cx="955116" cy="935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229" y="278152"/>
            <a:ext cx="2668115" cy="17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450" y="1065714"/>
            <a:ext cx="8887262" cy="9662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8482"/>
            <a:ext cx="5181600" cy="397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81" y="2188482"/>
            <a:ext cx="5181600" cy="397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10" name="Picture 2" descr="Image result for ndia logo">
            <a:extLst>
              <a:ext uri="{FF2B5EF4-FFF2-40B4-BE49-F238E27FC236}">
                <a16:creationId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814" y="1138507"/>
            <a:ext cx="8822772" cy="927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780" y="213881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3083894"/>
            <a:ext cx="5157787" cy="3296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076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83894"/>
            <a:ext cx="5183188" cy="3296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148FCDA2-9B1B-4A46-99E9-7731DCE1478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10" name="Picture 2" descr="Image result for ndia logo">
            <a:extLst>
              <a:ext uri="{FF2B5EF4-FFF2-40B4-BE49-F238E27FC236}">
                <a16:creationId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50" y="905067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79646" y="723182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450" y="1203116"/>
            <a:ext cx="8887262" cy="1062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5038AAC4-7F3D-4C14-9AFD-4AA26152A7D6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6" name="Picture 2" descr="Image result for ndia logo">
            <a:extLst>
              <a:ext uri="{FF2B5EF4-FFF2-40B4-BE49-F238E27FC236}">
                <a16:creationId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ED0F9BB-24E5-49F6-B160-D4D3184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450" y="1203116"/>
            <a:ext cx="8887262" cy="1062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D93439-2A5E-4D6A-A87A-605038C6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AACE9-3EBE-4B7B-B5FD-B16EEEBDBBD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A7F68C1-81BD-4429-BEBC-DC02A8B1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6" name="Picture 2" descr="Image result for ndia logo">
            <a:extLst>
              <a:ext uri="{FF2B5EF4-FFF2-40B4-BE49-F238E27FC236}">
                <a16:creationId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27200"/>
            <a:ext cx="3932237" cy="1336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050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68319"/>
            <a:ext cx="3932237" cy="2969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3633C6E-3301-412B-BF1B-5E042473DABD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116" y="273749"/>
            <a:ext cx="1543956" cy="1025420"/>
          </a:xfrm>
          <a:prstGeom prst="rect">
            <a:avLst/>
          </a:prstGeom>
        </p:spPr>
      </p:pic>
      <p:pic>
        <p:nvPicPr>
          <p:cNvPr id="8" name="Picture 2" descr="Image result for ndia logo">
            <a:extLst>
              <a:ext uri="{FF2B5EF4-FFF2-40B4-BE49-F238E27FC236}">
                <a16:creationId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39" y="962957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2681" y="781074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57680"/>
            <a:ext cx="3932237" cy="1320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6742" y="589280"/>
            <a:ext cx="6028645" cy="56621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78479"/>
            <a:ext cx="3932237" cy="31729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174F71E-FFBC-4993-A756-73ACE56A8BC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03" y="314652"/>
            <a:ext cx="1543956" cy="1025420"/>
          </a:xfrm>
          <a:prstGeom prst="rect">
            <a:avLst/>
          </a:prstGeom>
        </p:spPr>
      </p:pic>
      <p:pic>
        <p:nvPicPr>
          <p:cNvPr id="8" name="Picture 2" descr="Image result for ndia logo">
            <a:extLst>
              <a:ext uri="{FF2B5EF4-FFF2-40B4-BE49-F238E27FC236}">
                <a16:creationId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26" y="1003860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5868" y="821977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1450" y="1139814"/>
            <a:ext cx="8887262" cy="1062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144" y="2438400"/>
            <a:ext cx="9844512" cy="391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116EA38-9456-42C6-A39C-3A3A9BE6D42F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6557" y="6502354"/>
            <a:ext cx="1661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95215" y="6587193"/>
            <a:ext cx="342651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© 2018 Published and used by INCOSE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10361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971A9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qiken.zhang@l3harri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57917-4AF3-4C94-AA86-BA63E0E3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54924-03FB-44A6-B139-D6D34965CBA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FB748C-1A1F-48DE-8295-C016DF60E367}"/>
              </a:ext>
            </a:extLst>
          </p:cNvPr>
          <p:cNvSpPr/>
          <p:nvPr/>
        </p:nvSpPr>
        <p:spPr>
          <a:xfrm>
            <a:off x="0" y="-2"/>
            <a:ext cx="2166730" cy="1230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933125"/>
            <a:ext cx="6652262" cy="151234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DEIXWG Digital Viewpoint Model (DVM) Concept Model – CDR Team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Vendor Challenge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9CE32-1C2D-4544-909D-88BD9BC75D94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 December 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6BEF0CD-A958-48CE-972B-F6C1E004B3B6}"/>
              </a:ext>
            </a:extLst>
          </p:cNvPr>
          <p:cNvSpPr txBox="1">
            <a:spLocks/>
          </p:cNvSpPr>
          <p:nvPr/>
        </p:nvSpPr>
        <p:spPr>
          <a:xfrm>
            <a:off x="447783" y="4475376"/>
            <a:ext cx="2453329" cy="1419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Leqi (Ken) Zhang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DEIXWG CDR Lead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hlinkClick r:id="rId3"/>
              </a:rPr>
              <a:t>leqiken.zhang@l3harris.com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L3Harris Technologies</a:t>
            </a:r>
          </a:p>
        </p:txBody>
      </p:sp>
    </p:spTree>
    <p:extLst>
      <p:ext uri="{BB962C8B-B14F-4D97-AF65-F5344CB8AC3E}">
        <p14:creationId xmlns:p14="http://schemas.microsoft.com/office/powerpoint/2010/main" val="18714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2974-9E55-477C-BEEF-B98EC0FF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DVM Concept Model - CDR Digital View Vendor Challenge</a:t>
            </a:r>
            <a:br>
              <a:rPr lang="en-US" dirty="0"/>
            </a:br>
            <a:r>
              <a:rPr lang="en-US" dirty="0"/>
              <a:t>Stakeholder User Story Decomposition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7D306-C383-494B-86EF-3D793CC71F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CCA36-43CD-48CB-8F5B-47AA9241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F3683-5C25-4450-BDE7-7DE62CE62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97" y="2255875"/>
            <a:ext cx="7257469" cy="3385920"/>
          </a:xfr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3A921C-D6D7-46AC-BCD5-ECD97CA194DA}"/>
              </a:ext>
            </a:extLst>
          </p:cNvPr>
          <p:cNvSpPr/>
          <p:nvPr/>
        </p:nvSpPr>
        <p:spPr>
          <a:xfrm>
            <a:off x="6275080" y="4548858"/>
            <a:ext cx="3486158" cy="1092938"/>
          </a:xfrm>
          <a:prstGeom prst="roundRect">
            <a:avLst/>
          </a:prstGeom>
          <a:noFill/>
          <a:ln w="57150"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002A1-EC30-4893-BEEB-4E217670AEF4}"/>
              </a:ext>
            </a:extLst>
          </p:cNvPr>
          <p:cNvSpPr/>
          <p:nvPr/>
        </p:nvSpPr>
        <p:spPr>
          <a:xfrm>
            <a:off x="853984" y="5770947"/>
            <a:ext cx="10484031" cy="60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Digital View work process should be standardized so it’s usable within multiple different Systems Engineering methodologies (e.g. OOSEM, SDL, etc.), and not only be applicable using a proprietary methodology. </a:t>
            </a:r>
          </a:p>
        </p:txBody>
      </p:sp>
    </p:spTree>
    <p:extLst>
      <p:ext uri="{BB962C8B-B14F-4D97-AF65-F5344CB8AC3E}">
        <p14:creationId xmlns:p14="http://schemas.microsoft.com/office/powerpoint/2010/main" val="13806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guidance material for enabling vendors to conceptualize the most effective mean to convey Digital Views per the Digital Viewpoint Model (DVM) Concept</a:t>
            </a:r>
          </a:p>
          <a:p>
            <a:pPr lvl="1"/>
            <a:r>
              <a:rPr lang="en-US" dirty="0"/>
              <a:t>Focus on the perspective of the </a:t>
            </a:r>
            <a:r>
              <a:rPr lang="en-US" b="1" i="1" dirty="0"/>
              <a:t>Acquirer</a:t>
            </a:r>
            <a:r>
              <a:rPr lang="en-US" dirty="0"/>
              <a:t> for </a:t>
            </a:r>
            <a:r>
              <a:rPr lang="en-US" b="1" i="1" dirty="0"/>
              <a:t>Interface Design Compliance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i="1" dirty="0"/>
              <a:t>Assurance of Test Readiness</a:t>
            </a:r>
          </a:p>
          <a:p>
            <a:pPr lvl="1"/>
            <a:r>
              <a:rPr lang="en-US" dirty="0"/>
              <a:t>Assume CDR level maturity</a:t>
            </a:r>
          </a:p>
          <a:p>
            <a:pPr lvl="1"/>
            <a:r>
              <a:rPr lang="en-US" dirty="0"/>
              <a:t>Purpose is provide guidance on the “what” instead of “how” to provide freedom for vendors to develop the views and artifacts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DVM Concept Model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90" y="1779824"/>
            <a:ext cx="8117019" cy="470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685CBA-03FB-4A5F-8A39-B33906ABE3F9}"/>
              </a:ext>
            </a:extLst>
          </p:cNvPr>
          <p:cNvSpPr/>
          <p:nvPr/>
        </p:nvSpPr>
        <p:spPr>
          <a:xfrm>
            <a:off x="6443301" y="1515291"/>
            <a:ext cx="3647223" cy="16981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F5639-42B7-450C-BD49-1864ACFEC155}"/>
              </a:ext>
            </a:extLst>
          </p:cNvPr>
          <p:cNvSpPr txBox="1"/>
          <p:nvPr/>
        </p:nvSpPr>
        <p:spPr>
          <a:xfrm>
            <a:off x="7374843" y="1462892"/>
            <a:ext cx="221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Stakeholder Ontology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ED48F5-2DBC-4703-8D18-032D7C9D0C59}"/>
              </a:ext>
            </a:extLst>
          </p:cNvPr>
          <p:cNvSpPr/>
          <p:nvPr/>
        </p:nvSpPr>
        <p:spPr>
          <a:xfrm>
            <a:off x="1628503" y="1832224"/>
            <a:ext cx="4750812" cy="46549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B30F7-AC0A-4B00-A9E4-003729EA7275}"/>
              </a:ext>
            </a:extLst>
          </p:cNvPr>
          <p:cNvSpPr txBox="1"/>
          <p:nvPr/>
        </p:nvSpPr>
        <p:spPr>
          <a:xfrm rot="16200000">
            <a:off x="938183" y="4158975"/>
            <a:ext cx="182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Product Ontology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B8DD82-932D-436D-B9A6-A1C25D07A45F}"/>
              </a:ext>
            </a:extLst>
          </p:cNvPr>
          <p:cNvSpPr/>
          <p:nvPr/>
        </p:nvSpPr>
        <p:spPr>
          <a:xfrm>
            <a:off x="6459048" y="3284409"/>
            <a:ext cx="3631475" cy="313380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93CE9-DD33-40EF-8F82-613D94288464}"/>
              </a:ext>
            </a:extLst>
          </p:cNvPr>
          <p:cNvSpPr txBox="1"/>
          <p:nvPr/>
        </p:nvSpPr>
        <p:spPr>
          <a:xfrm>
            <a:off x="7505505" y="6048885"/>
            <a:ext cx="180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Process Ontology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E8E0F55-016F-42FF-8617-4D967D105000}"/>
              </a:ext>
            </a:extLst>
          </p:cNvPr>
          <p:cNvSpPr/>
          <p:nvPr/>
        </p:nvSpPr>
        <p:spPr>
          <a:xfrm>
            <a:off x="10154509" y="2573677"/>
            <a:ext cx="1942011" cy="913715"/>
          </a:xfrm>
          <a:prstGeom prst="wedgeRectCallout">
            <a:avLst>
              <a:gd name="adj1" fmla="val -51013"/>
              <a:gd name="adj2" fmla="val -82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Will provide definitions and objectives of stakeholders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DD149A6-C0E1-42A7-B10C-BD42F3F8F2B6}"/>
              </a:ext>
            </a:extLst>
          </p:cNvPr>
          <p:cNvSpPr/>
          <p:nvPr/>
        </p:nvSpPr>
        <p:spPr>
          <a:xfrm>
            <a:off x="10154509" y="4851313"/>
            <a:ext cx="1942011" cy="913715"/>
          </a:xfrm>
          <a:prstGeom prst="wedgeRectCallout">
            <a:avLst>
              <a:gd name="adj1" fmla="val -49415"/>
              <a:gd name="adj2" fmla="val 83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Process to develop the artifacts to be chosen by the vendors 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D6AC93F4-7A77-4090-9B09-32D620CA4E6F}"/>
              </a:ext>
            </a:extLst>
          </p:cNvPr>
          <p:cNvSpPr/>
          <p:nvPr/>
        </p:nvSpPr>
        <p:spPr>
          <a:xfrm>
            <a:off x="85913" y="2159727"/>
            <a:ext cx="1493157" cy="2499674"/>
          </a:xfrm>
          <a:prstGeom prst="wedgeRectCallout">
            <a:avLst>
              <a:gd name="adj1" fmla="val 49151"/>
              <a:gd name="adj2" fmla="val 72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Will provide guidance on the objectives of Digital Views; vendors have the freedom to decide how to develop the Digital Artifacts to meet the objectives</a:t>
            </a:r>
          </a:p>
        </p:txBody>
      </p:sp>
    </p:spTree>
    <p:extLst>
      <p:ext uri="{BB962C8B-B14F-4D97-AF65-F5344CB8AC3E}">
        <p14:creationId xmlns:p14="http://schemas.microsoft.com/office/powerpoint/2010/main" val="12765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C24F-6827-4C5F-8492-A049D669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DVM Concept Model - CDR Digital View Vendor Challenge</a:t>
            </a:r>
            <a:br>
              <a:rPr lang="en-US" dirty="0"/>
            </a:br>
            <a:r>
              <a:rPr lang="en-US" dirty="0"/>
              <a:t>Stakeholder Ontology Definition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1FBE56-23CF-4FF4-8161-E516F7947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34" y="2438400"/>
            <a:ext cx="7845533" cy="39195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492C-B958-42BA-89B9-6B3CCC74D2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4271-657B-4324-82ED-8C74B73B2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1B4157E-7D25-44B6-9AB6-31D31B7C101F}"/>
              </a:ext>
            </a:extLst>
          </p:cNvPr>
          <p:cNvSpPr/>
          <p:nvPr/>
        </p:nvSpPr>
        <p:spPr>
          <a:xfrm>
            <a:off x="7733526" y="1981542"/>
            <a:ext cx="1942011" cy="913715"/>
          </a:xfrm>
          <a:prstGeom prst="wedgeRectCallout">
            <a:avLst>
              <a:gd name="adj1" fmla="val -149219"/>
              <a:gd name="adj2" fmla="val 118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Will provide definitions and objectives of stakeholders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DE5D5A0-1125-4209-AD0D-8BF9C3CA2850}"/>
              </a:ext>
            </a:extLst>
          </p:cNvPr>
          <p:cNvSpPr/>
          <p:nvPr/>
        </p:nvSpPr>
        <p:spPr>
          <a:xfrm>
            <a:off x="7722940" y="1981542"/>
            <a:ext cx="1942011" cy="913715"/>
          </a:xfrm>
          <a:prstGeom prst="wedgeRectCallout">
            <a:avLst>
              <a:gd name="adj1" fmla="val -6170"/>
              <a:gd name="adj2" fmla="val 107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Perspective describes what the Acquirer is looking for from the Supplier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CA14B0A-79D4-49CF-A6BC-9170FA019FAE}"/>
              </a:ext>
            </a:extLst>
          </p:cNvPr>
          <p:cNvSpPr/>
          <p:nvPr/>
        </p:nvSpPr>
        <p:spPr>
          <a:xfrm>
            <a:off x="9878311" y="2795794"/>
            <a:ext cx="1942011" cy="913715"/>
          </a:xfrm>
          <a:prstGeom prst="wedgeRectCallout">
            <a:avLst>
              <a:gd name="adj1" fmla="val -55946"/>
              <a:gd name="adj2" fmla="val 8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User Stories provides more details in refining the desire of the Acquirer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9868F86-1BBA-4EB2-B02C-F33B53853D7C}"/>
              </a:ext>
            </a:extLst>
          </p:cNvPr>
          <p:cNvSpPr/>
          <p:nvPr/>
        </p:nvSpPr>
        <p:spPr>
          <a:xfrm>
            <a:off x="7936300" y="5184937"/>
            <a:ext cx="3698351" cy="913715"/>
          </a:xfrm>
          <a:prstGeom prst="wedgeRectCallout">
            <a:avLst>
              <a:gd name="adj1" fmla="val -64809"/>
              <a:gd name="adj2" fmla="val 28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Vendor team to provide digital artifacts across different domains to demonstrate the product is compliant per Acquirer's needs</a:t>
            </a:r>
          </a:p>
        </p:txBody>
      </p:sp>
    </p:spTree>
    <p:extLst>
      <p:ext uri="{BB962C8B-B14F-4D97-AF65-F5344CB8AC3E}">
        <p14:creationId xmlns:p14="http://schemas.microsoft.com/office/powerpoint/2010/main" val="19688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2974-9E55-477C-BEEF-B98EC0FF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DVM Concept Model - CDR Digital View Vendor Challenge</a:t>
            </a:r>
            <a:br>
              <a:rPr lang="en-US" dirty="0"/>
            </a:br>
            <a:r>
              <a:rPr lang="en-US" dirty="0"/>
              <a:t>Stakeholder User Story Decomposition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7D306-C383-494B-86EF-3D793CC71F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CCA36-43CD-48CB-8F5B-47AA9241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1971D35-BFE9-4370-9765-74AF03D52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2" y="2420645"/>
            <a:ext cx="8159214" cy="3919538"/>
          </a:xfr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C37DA00A-0101-41B4-8549-282714400CD0}"/>
              </a:ext>
            </a:extLst>
          </p:cNvPr>
          <p:cNvSpPr/>
          <p:nvPr/>
        </p:nvSpPr>
        <p:spPr>
          <a:xfrm>
            <a:off x="8881180" y="2309144"/>
            <a:ext cx="2848365" cy="913715"/>
          </a:xfrm>
          <a:prstGeom prst="wedgeRectCallout">
            <a:avLst>
              <a:gd name="adj1" fmla="val -100748"/>
              <a:gd name="adj2" fmla="val 45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Per stakeholder perspective and associated use stories, identify digital view that are required to demonstrate the compliance</a:t>
            </a:r>
          </a:p>
        </p:txBody>
      </p:sp>
    </p:spTree>
    <p:extLst>
      <p:ext uri="{BB962C8B-B14F-4D97-AF65-F5344CB8AC3E}">
        <p14:creationId xmlns:p14="http://schemas.microsoft.com/office/powerpoint/2010/main" val="28565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2974-9E55-477C-BEEF-B98EC0FF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DVM Concept Model - CDR Digital View Vendor Challenge</a:t>
            </a:r>
            <a:br>
              <a:rPr lang="en-US" dirty="0"/>
            </a:br>
            <a:r>
              <a:rPr lang="en-US" dirty="0"/>
              <a:t>Stakeholder User Story Decomposition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7D306-C383-494B-86EF-3D793CC71F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CCA36-43CD-48CB-8F5B-47AA9241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8EF079-4DED-40D1-B83C-9AD4738AB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7" y="2394012"/>
            <a:ext cx="9152538" cy="3919538"/>
          </a:xfr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44F7DDBF-5ADD-4917-B0FB-1477A0E640C6}"/>
              </a:ext>
            </a:extLst>
          </p:cNvPr>
          <p:cNvSpPr/>
          <p:nvPr/>
        </p:nvSpPr>
        <p:spPr>
          <a:xfrm>
            <a:off x="9246941" y="2309144"/>
            <a:ext cx="1995826" cy="913715"/>
          </a:xfrm>
          <a:prstGeom prst="wedgeRectCallout">
            <a:avLst>
              <a:gd name="adj1" fmla="val -223598"/>
              <a:gd name="adj2" fmla="val 54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Describe how the identified digital view can meet the need of each user story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46B459C3-EA14-4AFD-A4BD-31E248A707AA}"/>
              </a:ext>
            </a:extLst>
          </p:cNvPr>
          <p:cNvSpPr/>
          <p:nvPr/>
        </p:nvSpPr>
        <p:spPr>
          <a:xfrm>
            <a:off x="9617055" y="3267691"/>
            <a:ext cx="1995826" cy="913715"/>
          </a:xfrm>
          <a:prstGeom prst="wedgeRectCallout">
            <a:avLst>
              <a:gd name="adj1" fmla="val -187382"/>
              <a:gd name="adj2" fmla="val -6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Further define the different instantiation of digital view per domain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297120EB-2D6F-4483-B13F-933B49AD33F9}"/>
              </a:ext>
            </a:extLst>
          </p:cNvPr>
          <p:cNvSpPr/>
          <p:nvPr/>
        </p:nvSpPr>
        <p:spPr>
          <a:xfrm>
            <a:off x="9617055" y="5974080"/>
            <a:ext cx="1995826" cy="581430"/>
          </a:xfrm>
          <a:prstGeom prst="wedgeRectCallout">
            <a:avLst>
              <a:gd name="adj1" fmla="val -146802"/>
              <a:gd name="adj2" fmla="val -29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Identify relationships to applicable standards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BFAC89-FB29-4C77-AC56-1A2914049FF0}"/>
              </a:ext>
            </a:extLst>
          </p:cNvPr>
          <p:cNvSpPr/>
          <p:nvPr/>
        </p:nvSpPr>
        <p:spPr>
          <a:xfrm>
            <a:off x="5930537" y="3727269"/>
            <a:ext cx="3486158" cy="2586281"/>
          </a:xfrm>
          <a:prstGeom prst="roundRect">
            <a:avLst/>
          </a:prstGeom>
          <a:noFill/>
          <a:ln w="57150"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EA78F79-49F0-4A77-9943-CCE6ABE96D3A}"/>
              </a:ext>
            </a:extLst>
          </p:cNvPr>
          <p:cNvSpPr/>
          <p:nvPr/>
        </p:nvSpPr>
        <p:spPr>
          <a:xfrm>
            <a:off x="10074255" y="4226238"/>
            <a:ext cx="1995826" cy="1625922"/>
          </a:xfrm>
          <a:prstGeom prst="wedgeRectCallout">
            <a:avLst>
              <a:gd name="adj1" fmla="val -82660"/>
              <a:gd name="adj2" fmla="val -18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An example for conceptualize Digital Views; vendor has the freedom to develop own concept to best meet the needs of the user stories with Digital Views</a:t>
            </a:r>
          </a:p>
        </p:txBody>
      </p:sp>
    </p:spTree>
    <p:extLst>
      <p:ext uri="{BB962C8B-B14F-4D97-AF65-F5344CB8AC3E}">
        <p14:creationId xmlns:p14="http://schemas.microsoft.com/office/powerpoint/2010/main" val="33903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2974-9E55-477C-BEEF-B98EC0FF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DVM Concept Model - CDR Digital View Vendor Challenge</a:t>
            </a:r>
            <a:br>
              <a:rPr lang="en-US" dirty="0"/>
            </a:br>
            <a:r>
              <a:rPr lang="en-US" dirty="0"/>
              <a:t>Stakeholder User Story Decomposition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7D306-C383-494B-86EF-3D793CC71F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CCA36-43CD-48CB-8F5B-47AA9241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F3683-5C25-4450-BDE7-7DE62CE62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6" y="2429522"/>
            <a:ext cx="8401240" cy="3919538"/>
          </a:xfr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07C7B3E-A317-4B2A-8239-0A693BE69878}"/>
              </a:ext>
            </a:extLst>
          </p:cNvPr>
          <p:cNvSpPr/>
          <p:nvPr/>
        </p:nvSpPr>
        <p:spPr>
          <a:xfrm>
            <a:off x="8865326" y="2309144"/>
            <a:ext cx="3068608" cy="1461667"/>
          </a:xfrm>
          <a:prstGeom prst="wedgeRectCallout">
            <a:avLst>
              <a:gd name="adj1" fmla="val -68666"/>
              <a:gd name="adj2" fmla="val 60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CM/DM process to be identified by vendor to demonstrate the presented material is the authoritative source of truth.  Vendor can also reference to standards instead of specifying particular tool or procedures.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0A3ADF3-AD19-45B6-874D-77B1B554D031}"/>
              </a:ext>
            </a:extLst>
          </p:cNvPr>
          <p:cNvSpPr/>
          <p:nvPr/>
        </p:nvSpPr>
        <p:spPr>
          <a:xfrm>
            <a:off x="8865325" y="5171921"/>
            <a:ext cx="2864219" cy="479499"/>
          </a:xfrm>
          <a:prstGeom prst="wedgeRectCallout">
            <a:avLst>
              <a:gd name="adj1" fmla="val -62768"/>
              <a:gd name="adj2" fmla="val -2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Vendor to define work product development process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B2643DB-960C-415E-960B-6B253A030A50}"/>
              </a:ext>
            </a:extLst>
          </p:cNvPr>
          <p:cNvSpPr/>
          <p:nvPr/>
        </p:nvSpPr>
        <p:spPr>
          <a:xfrm>
            <a:off x="8865326" y="3919191"/>
            <a:ext cx="2864219" cy="1101563"/>
          </a:xfrm>
          <a:prstGeom prst="wedgeRectCallout">
            <a:avLst>
              <a:gd name="adj1" fmla="val -62768"/>
              <a:gd name="adj2" fmla="val -2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Vendor to define the format and presentation of digital information to compile as part of the identified digital views</a:t>
            </a:r>
          </a:p>
        </p:txBody>
      </p:sp>
    </p:spTree>
    <p:extLst>
      <p:ext uri="{BB962C8B-B14F-4D97-AF65-F5344CB8AC3E}">
        <p14:creationId xmlns:p14="http://schemas.microsoft.com/office/powerpoint/2010/main" val="36386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2974-9E55-477C-BEEF-B98EC0FF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DVM Concept Model - CDR Digital View Vendor Challenge</a:t>
            </a:r>
            <a:br>
              <a:rPr lang="en-US" dirty="0"/>
            </a:br>
            <a:r>
              <a:rPr lang="en-US" dirty="0"/>
              <a:t>Desirable Attributes of Digital View Concepts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7D306-C383-494B-86EF-3D793CC71F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CCA36-43CD-48CB-8F5B-47AA9241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F5386A-6E6F-4DB6-949A-556954EAC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8" y="2309144"/>
            <a:ext cx="5112430" cy="299970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B15310-CCC8-459D-8AA3-4A4882BC3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15" y="2309143"/>
            <a:ext cx="5112430" cy="29997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2D520E-2511-4396-8C46-AE9B72DD2309}"/>
              </a:ext>
            </a:extLst>
          </p:cNvPr>
          <p:cNvSpPr/>
          <p:nvPr/>
        </p:nvSpPr>
        <p:spPr>
          <a:xfrm>
            <a:off x="2968418" y="2404393"/>
            <a:ext cx="25437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Acceptable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DA05A0-B843-4F78-8F07-D42623FE83AE}"/>
              </a:ext>
            </a:extLst>
          </p:cNvPr>
          <p:cNvSpPr/>
          <p:nvPr/>
        </p:nvSpPr>
        <p:spPr>
          <a:xfrm>
            <a:off x="9244766" y="2404393"/>
            <a:ext cx="2183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Desirable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661CAC-9F35-411B-8577-71A483BC3488}"/>
              </a:ext>
            </a:extLst>
          </p:cNvPr>
          <p:cNvSpPr/>
          <p:nvPr/>
        </p:nvSpPr>
        <p:spPr>
          <a:xfrm>
            <a:off x="1104900" y="5410200"/>
            <a:ext cx="10134600" cy="78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It’s a challenge to the vendor to maximize efficiency and effectiveness in using fewer types of refined Digital Products to meet needs of multiple Digital Views. </a:t>
            </a:r>
          </a:p>
        </p:txBody>
      </p:sp>
    </p:spTree>
    <p:extLst>
      <p:ext uri="{BB962C8B-B14F-4D97-AF65-F5344CB8AC3E}">
        <p14:creationId xmlns:p14="http://schemas.microsoft.com/office/powerpoint/2010/main" val="2650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2974-9E55-477C-BEEF-B98EC0FF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DVM Concept Model - CDR Digital View Vendor Challenge</a:t>
            </a:r>
            <a:br>
              <a:rPr lang="en-US" dirty="0"/>
            </a:br>
            <a:r>
              <a:rPr lang="en-US" dirty="0"/>
              <a:t>Desirable Attributes of Digital View Concepts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7D306-C383-494B-86EF-3D793CC71F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December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CCA36-43CD-48CB-8F5B-47AA9241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661CAC-9F35-411B-8577-71A483BC3488}"/>
              </a:ext>
            </a:extLst>
          </p:cNvPr>
          <p:cNvSpPr/>
          <p:nvPr/>
        </p:nvSpPr>
        <p:spPr>
          <a:xfrm>
            <a:off x="1133507" y="5234898"/>
            <a:ext cx="10134600" cy="78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Digital View concepts should emphasize </a:t>
            </a:r>
            <a:r>
              <a:rPr lang="en-US" b="1" dirty="0"/>
              <a:t>interoperability</a:t>
            </a:r>
            <a:r>
              <a:rPr lang="en-US" dirty="0"/>
              <a:t> to enable effective Digital Information exchange.   For example, the delivery should follow standard digital dynamic formats, instead of proprietary or static formats such as pictures</a:t>
            </a:r>
          </a:p>
        </p:txBody>
      </p:sp>
      <p:pic>
        <p:nvPicPr>
          <p:cNvPr id="15" name="Content Placeholder 10">
            <a:extLst>
              <a:ext uri="{FF2B5EF4-FFF2-40B4-BE49-F238E27FC236}">
                <a16:creationId xmlns:a16="http://schemas.microsoft.com/office/drawing/2014/main" id="{79A8CBC8-59E8-4614-974F-2FDA64D14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0" y="2453876"/>
            <a:ext cx="5034947" cy="2418697"/>
          </a:xfrm>
        </p:spPr>
      </p:pic>
      <p:pic>
        <p:nvPicPr>
          <p:cNvPr id="17" name="Content Placeholder 10">
            <a:extLst>
              <a:ext uri="{FF2B5EF4-FFF2-40B4-BE49-F238E27FC236}">
                <a16:creationId xmlns:a16="http://schemas.microsoft.com/office/drawing/2014/main" id="{50C07F62-BDB1-4E3C-BAF5-145260196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73" y="2437928"/>
            <a:ext cx="5034947" cy="2418697"/>
          </a:xfrm>
          <a:prstGeom prst="rect">
            <a:avLst/>
          </a:prstGeom>
        </p:spPr>
      </p:pic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338DACF3-E620-4FE1-AC96-62FF8F96EB27}"/>
              </a:ext>
            </a:extLst>
          </p:cNvPr>
          <p:cNvSpPr/>
          <p:nvPr/>
        </p:nvSpPr>
        <p:spPr>
          <a:xfrm>
            <a:off x="4807131" y="2952206"/>
            <a:ext cx="4336869" cy="1828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Interoperable</a:t>
            </a:r>
          </a:p>
        </p:txBody>
      </p:sp>
    </p:spTree>
    <p:extLst>
      <p:ext uri="{BB962C8B-B14F-4D97-AF65-F5344CB8AC3E}">
        <p14:creationId xmlns:p14="http://schemas.microsoft.com/office/powerpoint/2010/main" val="8963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bership Slide Deck" id="{0B8EE341-8DD8-8B4B-BEA2-927F9724DCCF}" vid="{C4425FDA-2798-7D4D-8C4E-62D877E4B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2A67582-99E0-4DAD-899A-FC4FCEF3C4FF}">
  <we:reference id="f12c312d-282a-4734-8843-05915fdfef0b" version="3.10.0.52" store="EXCatalog" storeType="EXCatalog"/>
  <we:alternateReferences>
    <we:reference id="WA104178141" version="3.10.0.52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0B4EA887A9C44B2AAC3D954B8FE11" ma:contentTypeVersion="0" ma:contentTypeDescription="Create a new document." ma:contentTypeScope="" ma:versionID="5cc2b4ac6577196eef3004271a00ba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wxMTIxMDkwPC9Vc2VyTmFtZT48RGF0ZVRpbWU+MTIvMi8yMDE5IDExOjAxOjUwIFBNPC9EYXRlVGltZT48TGFiZWxTdHJpbmc+VGhpcyBhcnRpZmFjdCBoYXMgbm8gY2xhc3NpZmljYXRpb24uPC9MYWJlbFN0cmluZz48L2l0ZW0+PC9sYWJlbEhpc3Rvcnk+</Value>
</WrappedLabelHistory>
</file>

<file path=customXml/item5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/>
</file>

<file path=customXml/itemProps1.xml><?xml version="1.0" encoding="utf-8"?>
<ds:datastoreItem xmlns:ds="http://schemas.openxmlformats.org/officeDocument/2006/customXml" ds:itemID="{AFC42F86-9874-445F-99DC-3B1CF70F5F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8955C29-59AA-44CC-A5B7-0DC5A91FC7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858C68-3BD8-4361-BD88-F3ADCB9189C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AE4DA8B-EC58-4F1F-A12B-5CC93862C039}">
  <ds:schemaRefs>
    <ds:schemaRef ds:uri="http://www.w3.org/2001/XMLSchema"/>
    <ds:schemaRef ds:uri="http://www.boldonjames.com/2016/02/Classifier/internal/wrappedLabelHistory"/>
  </ds:schemaRefs>
</ds:datastoreItem>
</file>

<file path=customXml/itemProps5.xml><?xml version="1.0" encoding="utf-8"?>
<ds:datastoreItem xmlns:ds="http://schemas.openxmlformats.org/officeDocument/2006/customXml" ds:itemID="{75E9615B-011C-4068-8735-C68D44E17CA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9464</TotalTime>
  <Words>520</Words>
  <Application>Microsoft Office PowerPoint</Application>
  <PresentationFormat>Widescreen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1_Office Theme</vt:lpstr>
      <vt:lpstr>DEIXWG Digital Viewpoint Model (DVM) Concept Model – CDR Team Vendor Challenge</vt:lpstr>
      <vt:lpstr>Objectives</vt:lpstr>
      <vt:lpstr>DVM Concept Model </vt:lpstr>
      <vt:lpstr>DVM Concept Model - CDR Digital View Vendor Challenge Stakeholder Ontology Definition</vt:lpstr>
      <vt:lpstr>DVM Concept Model - CDR Digital View Vendor Challenge Stakeholder User Story Decomposition</vt:lpstr>
      <vt:lpstr>DVM Concept Model - CDR Digital View Vendor Challenge Stakeholder User Story Decomposition</vt:lpstr>
      <vt:lpstr>DVM Concept Model - CDR Digital View Vendor Challenge Stakeholder User Story Decomposition</vt:lpstr>
      <vt:lpstr>DVM Concept Model - CDR Digital View Vendor Challenge Desirable Attributes of Digital View Concepts</vt:lpstr>
      <vt:lpstr>DVM Concept Model - CDR Digital View Vendor Challenge Desirable Attributes of Digital View Concepts</vt:lpstr>
      <vt:lpstr>DVM Concept Model - CDR Digital View Vendor Challenge Stakeholder User Story Decomposition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INCOSE:  TRANSFORMATION</dc:title>
  <dc:subject>[rtnipcontrolcode:rtnipcontrolcodenone||rtnexportcontrolcountry:rtnexportcontrolcountrynone|rtnexportcontrolcode:rtnexportcontrolcodenone||]</dc:subject>
  <dc:creator>Troy A. Peterson</dc:creator>
  <cp:lastModifiedBy>Celia Tseng</cp:lastModifiedBy>
  <cp:revision>205</cp:revision>
  <cp:lastPrinted>2018-06-15T12:49:45Z</cp:lastPrinted>
  <dcterms:created xsi:type="dcterms:W3CDTF">2018-06-10T03:49:05Z</dcterms:created>
  <dcterms:modified xsi:type="dcterms:W3CDTF">2019-12-02T23:02:30Z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0x0101001A40B4EA887A9C44B2AAC3D954B8FE11</vt:lpwstr>
  </property>
  <property fmtid="{D5CDD505-2E9C-101B-9397-08002B2CF9AE}" pid="3" name="docIndexRef">
    <vt:lpwstr>f89fff1e-cd4a-4a29-8735-25046c4d2d69</vt:lpwstr>
  </property>
  <property fmtid="{D5CDD505-2E9C-101B-9397-08002B2CF9AE}" pid="4" name="bjDocumentSecurityLabel">
    <vt:lpwstr>This artifact has no classification.</vt:lpwstr>
  </property>
  <property fmtid="{D5CDD505-2E9C-101B-9397-08002B2CF9AE}" pid="5" name="bjSaver">
    <vt:lpwstr>xEq13EDppHHoPrhYUYq3ospGoCzpykdS</vt:lpwstr>
  </property>
  <property fmtid="{D5CDD505-2E9C-101B-9397-08002B2CF9AE}" pid="6" name="rtnexportcontrolcode">
    <vt:lpwstr>rtnexportcontrolcodenone</vt:lpwstr>
  </property>
  <property fmtid="{D5CDD505-2E9C-101B-9397-08002B2CF9AE}" pid="7" name="rtnexportcontrolcountry">
    <vt:lpwstr>rtnexportcontrolcountrynone</vt:lpwstr>
  </property>
  <property fmtid="{D5CDD505-2E9C-101B-9397-08002B2CF9AE}" pid="8" name="rtnipcontrolcode">
    <vt:lpwstr>rtnipcontrolcodenone</vt:lpwstr>
  </property>
  <property fmtid="{D5CDD505-2E9C-101B-9397-08002B2CF9AE}" pid="9" name="bjLabelHistoryID">
    <vt:lpwstr>{EAE4DA8B-EC58-4F1F-A12B-5CC93862C039}</vt:lpwstr>
  </property>
</Properties>
</file>