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71" r:id="rId2"/>
    <p:sldId id="299" r:id="rId3"/>
    <p:sldId id="287" r:id="rId4"/>
    <p:sldId id="291" r:id="rId5"/>
    <p:sldId id="270" r:id="rId6"/>
    <p:sldId id="297" r:id="rId7"/>
    <p:sldId id="288" r:id="rId8"/>
    <p:sldId id="265" r:id="rId9"/>
    <p:sldId id="290" r:id="rId10"/>
    <p:sldId id="293" r:id="rId11"/>
    <p:sldId id="298" r:id="rId12"/>
    <p:sldId id="283" r:id="rId13"/>
    <p:sldId id="301"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7C33D00-737E-DF4C-9496-C485E1C0DF13}">
          <p14:sldIdLst>
            <p14:sldId id="271"/>
            <p14:sldId id="299"/>
            <p14:sldId id="287"/>
            <p14:sldId id="291"/>
            <p14:sldId id="270"/>
            <p14:sldId id="297"/>
            <p14:sldId id="288"/>
            <p14:sldId id="265"/>
            <p14:sldId id="290"/>
            <p14:sldId id="293"/>
            <p14:sldId id="298"/>
            <p14:sldId id="283"/>
            <p14:sldId id="301"/>
            <p14:sldId id="300"/>
          </p14:sldIdLst>
        </p14:section>
        <p14:section name="Back up Slides" id="{FC8492D0-3F23-094D-8192-A11B2D7B48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A9D7"/>
    <a:srgbClr val="D651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83072" autoAdjust="0"/>
  </p:normalViewPr>
  <p:slideViewPr>
    <p:cSldViewPr snapToGrid="0">
      <p:cViewPr varScale="1">
        <p:scale>
          <a:sx n="110" d="100"/>
          <a:sy n="110" d="100"/>
        </p:scale>
        <p:origin x="354" y="108"/>
      </p:cViewPr>
      <p:guideLst>
        <p:guide orient="horz" pos="2160"/>
        <p:guide pos="3840"/>
      </p:guideLst>
    </p:cSldViewPr>
  </p:slideViewPr>
  <p:outlineViewPr>
    <p:cViewPr>
      <p:scale>
        <a:sx n="33" d="100"/>
        <a:sy n="33" d="100"/>
      </p:scale>
      <p:origin x="0" y="1986"/>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27891-B811-4460-AEAB-0AFD6F3258CE}" type="datetimeFigureOut">
              <a:rPr lang="en-AU" smtClean="0"/>
              <a:t>20/01/2018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CBB24-B756-4D11-A564-7D94B00F4FDE}" type="slidenum">
              <a:rPr lang="en-AU" smtClean="0"/>
              <a:t>‹#›</a:t>
            </a:fld>
            <a:endParaRPr lang="en-AU"/>
          </a:p>
        </p:txBody>
      </p:sp>
    </p:spTree>
    <p:extLst>
      <p:ext uri="{BB962C8B-B14F-4D97-AF65-F5344CB8AC3E}">
        <p14:creationId xmlns:p14="http://schemas.microsoft.com/office/powerpoint/2010/main" val="422749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t>Today I would like to speak with you about the safety and reliability of your products – and how you can ensure that you are meeting customer, community and certification requirements for these attributes.</a:t>
            </a:r>
          </a:p>
          <a:p>
            <a:r>
              <a:rPr lang="en-AU" sz="1800" dirty="0"/>
              <a:t>As you are developing</a:t>
            </a:r>
            <a:r>
              <a:rPr lang="en-AU" sz="1800" baseline="0" dirty="0"/>
              <a:t> mission and safety critical systems you are already conducting these analyses, but I will talk about new technology that enables you to conduct these analyses more efficiently and effectively – which has a direct relation to the speed and efficiency of your design processes, and the quality of the end product.</a:t>
            </a:r>
            <a:endParaRPr lang="en-AU" sz="1800" dirty="0"/>
          </a:p>
        </p:txBody>
      </p:sp>
      <p:sp>
        <p:nvSpPr>
          <p:cNvPr id="4" name="Slide Number Placeholder 3"/>
          <p:cNvSpPr>
            <a:spLocks noGrp="1"/>
          </p:cNvSpPr>
          <p:nvPr>
            <p:ph type="sldNum" sz="quarter" idx="10"/>
          </p:nvPr>
        </p:nvSpPr>
        <p:spPr/>
        <p:txBody>
          <a:bodyPr/>
          <a:lstStyle/>
          <a:p>
            <a:fld id="{518CBB24-B756-4D11-A564-7D94B00F4FDE}" type="slidenum">
              <a:rPr lang="en-AU" smtClean="0"/>
              <a:t>1</a:t>
            </a:fld>
            <a:endParaRPr lang="en-AU"/>
          </a:p>
        </p:txBody>
      </p:sp>
    </p:spTree>
    <p:extLst>
      <p:ext uri="{BB962C8B-B14F-4D97-AF65-F5344CB8AC3E}">
        <p14:creationId xmlns:p14="http://schemas.microsoft.com/office/powerpoint/2010/main" val="3140938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400" dirty="0"/>
              <a:t>So why do</a:t>
            </a:r>
            <a:r>
              <a:rPr lang="en-AU" sz="2400" baseline="0" dirty="0"/>
              <a:t> you need to change the way that you conduct RAMS? There are three key trends that are driving the requirement for a model-based approach to RAMS.</a:t>
            </a:r>
          </a:p>
          <a:p>
            <a:r>
              <a:rPr lang="en-AU" sz="2400" baseline="0" dirty="0"/>
              <a:t>Firstly, the increasing complexity of systems means that it is no longer reasonable to rely on a manual process to identify all of the potential failures in a system – and this is the approach that you are currently using. This is very important because if you cant identify a potential failure (a risk) then it is impossible to mitigate it (either with a design change, appropriate maintenance action or sensor).</a:t>
            </a:r>
          </a:p>
          <a:p>
            <a:r>
              <a:rPr lang="en-AU" sz="2400" baseline="0" dirty="0"/>
              <a:t>Secondly, the design process for complex systems is usually conducted with a number of suppliers (or ‘design partners’) that have responsibility for providing specific sub-systems or assemblies for the system. This means that the OEM must use RAMS information generated by their suppliers in generating the system level analysis – and therefore that the quality of the data outputs, process consistency and outputs from a supplier’s RAMS analysis has a direct impact on the safety and reliability of the design configuration. If the supplier doesn’t get it’s RAMS analysis correct – or doesn’t provide the RAMS analysis early enough, it can result in significant safety and reliability issues for the system.</a:t>
            </a:r>
          </a:p>
          <a:p>
            <a:r>
              <a:rPr lang="en-AU" sz="2400" baseline="0" dirty="0"/>
              <a:t>Finally – there is continuous pressure to reduce the Cost of Ownership of systems. Whether it is to gain advantage in the sales process, or because the OEM is seeking to provide the in-service support and needs to accurately assess the expected cost of maintenance (a significant driver in the A&amp;D industries where sustainment represents approximately 75% of total ownership cost, but more and more prevalent across many industry sectors from transport to mining to medical devices). This requires that the service requirements of a system be analysed during the design process while it is still cost-effective to make a change – either you “design for support”, or end up supporting a design that has not been optimized for cost. </a:t>
            </a:r>
            <a:endParaRPr lang="en-AU" sz="2400" dirty="0"/>
          </a:p>
        </p:txBody>
      </p:sp>
      <p:sp>
        <p:nvSpPr>
          <p:cNvPr id="4" name="Slide Number Placeholder 3"/>
          <p:cNvSpPr>
            <a:spLocks noGrp="1"/>
          </p:cNvSpPr>
          <p:nvPr>
            <p:ph type="sldNum" sz="quarter" idx="10"/>
          </p:nvPr>
        </p:nvSpPr>
        <p:spPr/>
        <p:txBody>
          <a:bodyPr/>
          <a:lstStyle/>
          <a:p>
            <a:fld id="{518CBB24-B756-4D11-A564-7D94B00F4FDE}" type="slidenum">
              <a:rPr lang="en-AU" smtClean="0"/>
              <a:t>11</a:t>
            </a:fld>
            <a:endParaRPr lang="en-AU"/>
          </a:p>
        </p:txBody>
      </p:sp>
    </p:spTree>
    <p:extLst>
      <p:ext uri="{BB962C8B-B14F-4D97-AF65-F5344CB8AC3E}">
        <p14:creationId xmlns:p14="http://schemas.microsoft.com/office/powerpoint/2010/main" val="294033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outcomes all provide economic advantage.</a:t>
            </a:r>
          </a:p>
          <a:p>
            <a:r>
              <a:rPr lang="en-AU" dirty="0"/>
              <a:t>We would welcome the opportunity to demonstrate</a:t>
            </a:r>
            <a:r>
              <a:rPr lang="en-AU" baseline="0" dirty="0"/>
              <a:t> how MADe can achieve these outcomes for you.</a:t>
            </a:r>
          </a:p>
          <a:p>
            <a:endParaRPr lang="en-AU" baseline="0" dirty="0"/>
          </a:p>
          <a:p>
            <a:r>
              <a:rPr lang="en-AU" baseline="0" dirty="0"/>
              <a:t>NEXT STEPS? – based on the specific meeting plan for the customer</a:t>
            </a:r>
            <a:endParaRPr lang="en-AU" dirty="0"/>
          </a:p>
        </p:txBody>
      </p:sp>
      <p:sp>
        <p:nvSpPr>
          <p:cNvPr id="4" name="Slide Number Placeholder 3"/>
          <p:cNvSpPr>
            <a:spLocks noGrp="1"/>
          </p:cNvSpPr>
          <p:nvPr>
            <p:ph type="sldNum" sz="quarter" idx="10"/>
          </p:nvPr>
        </p:nvSpPr>
        <p:spPr/>
        <p:txBody>
          <a:bodyPr/>
          <a:lstStyle/>
          <a:p>
            <a:fld id="{518CBB24-B756-4D11-A564-7D94B00F4FDE}" type="slidenum">
              <a:rPr lang="en-AU" smtClean="0"/>
              <a:t>12</a:t>
            </a:fld>
            <a:endParaRPr lang="en-AU"/>
          </a:p>
        </p:txBody>
      </p:sp>
    </p:spTree>
    <p:extLst>
      <p:ext uri="{BB962C8B-B14F-4D97-AF65-F5344CB8AC3E}">
        <p14:creationId xmlns:p14="http://schemas.microsoft.com/office/powerpoint/2010/main" val="1613922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MADe is the</a:t>
            </a:r>
            <a:r>
              <a:rPr lang="en-AU" baseline="0" dirty="0"/>
              <a:t> next generation RAMS analysis solution – a model-based tool that integrates all of the analysis in a single tool chain that is integrated with Teamcenter.</a:t>
            </a:r>
          </a:p>
          <a:p>
            <a:r>
              <a:rPr lang="en-AU" baseline="0" dirty="0"/>
              <a:t>From your perspective, as an executive, you simply need to know that it has cost, schedule and technical advantages over the current tools that you are using – which means that your team will be able to design safe products faster, that are optimised for cost of ownership.</a:t>
            </a:r>
            <a:endParaRPr lang="en-AU" dirty="0"/>
          </a:p>
        </p:txBody>
      </p:sp>
      <p:sp>
        <p:nvSpPr>
          <p:cNvPr id="4" name="Slide Number Placeholder 3"/>
          <p:cNvSpPr>
            <a:spLocks noGrp="1"/>
          </p:cNvSpPr>
          <p:nvPr>
            <p:ph type="sldNum" sz="quarter" idx="10"/>
          </p:nvPr>
        </p:nvSpPr>
        <p:spPr/>
        <p:txBody>
          <a:bodyPr/>
          <a:lstStyle/>
          <a:p>
            <a:fld id="{518CBB24-B756-4D11-A564-7D94B00F4FDE}" type="slidenum">
              <a:rPr lang="en-AU" smtClean="0"/>
              <a:t>14</a:t>
            </a:fld>
            <a:endParaRPr lang="en-AU"/>
          </a:p>
        </p:txBody>
      </p:sp>
    </p:spTree>
    <p:extLst>
      <p:ext uri="{BB962C8B-B14F-4D97-AF65-F5344CB8AC3E}">
        <p14:creationId xmlns:p14="http://schemas.microsoft.com/office/powerpoint/2010/main" val="169992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MADe is the</a:t>
            </a:r>
            <a:r>
              <a:rPr lang="en-AU" baseline="0" dirty="0"/>
              <a:t> next generation RAMS analysis solution – a model-based tool that integrates all of the analysis in a single tool chain that is integrated with Teamcenter.</a:t>
            </a:r>
          </a:p>
          <a:p>
            <a:r>
              <a:rPr lang="en-AU" baseline="0" dirty="0"/>
              <a:t>From your perspective, as an executive, you simply need to know that it has cost, schedule and technical advantages over the current tools that you are using – which means that your team will be able to design safe products faster, that are optimised for cost of ownership.</a:t>
            </a:r>
            <a:endParaRPr lang="en-AU" dirty="0"/>
          </a:p>
        </p:txBody>
      </p:sp>
      <p:sp>
        <p:nvSpPr>
          <p:cNvPr id="4" name="Slide Number Placeholder 3"/>
          <p:cNvSpPr>
            <a:spLocks noGrp="1"/>
          </p:cNvSpPr>
          <p:nvPr>
            <p:ph type="sldNum" sz="quarter" idx="10"/>
          </p:nvPr>
        </p:nvSpPr>
        <p:spPr/>
        <p:txBody>
          <a:bodyPr/>
          <a:lstStyle/>
          <a:p>
            <a:fld id="{518CBB24-B756-4D11-A564-7D94B00F4FDE}" type="slidenum">
              <a:rPr lang="en-AU" smtClean="0"/>
              <a:t>2</a:t>
            </a:fld>
            <a:endParaRPr lang="en-AU"/>
          </a:p>
        </p:txBody>
      </p:sp>
    </p:spTree>
    <p:extLst>
      <p:ext uri="{BB962C8B-B14F-4D97-AF65-F5344CB8AC3E}">
        <p14:creationId xmlns:p14="http://schemas.microsoft.com/office/powerpoint/2010/main" val="318520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why should you be looking to implement MADe?</a:t>
            </a:r>
          </a:p>
          <a:p>
            <a:r>
              <a:rPr lang="en-US" baseline="0" dirty="0"/>
              <a:t>It has a unique model-based architecture and functionality that generates significant cost, schedule and technical benefits to the design process.</a:t>
            </a:r>
          </a:p>
          <a:p>
            <a:r>
              <a:rPr lang="en-US" baseline="0" dirty="0"/>
              <a:t>It is being used for some of the most complex safety / mission critical systems in the world, by some of the most demanding customers (US Air Force, US Army, Pratt &amp; Whitney).</a:t>
            </a:r>
          </a:p>
          <a:p>
            <a:r>
              <a:rPr lang="en-US" baseline="0" dirty="0"/>
              <a:t>You should also know that, after a review of the RAMS solutions available globally, Siemens decided to invest in the company. In other words, we found the solution so good we bought into the company!</a:t>
            </a:r>
            <a:endParaRPr lang="en-US" dirty="0"/>
          </a:p>
        </p:txBody>
      </p:sp>
      <p:sp>
        <p:nvSpPr>
          <p:cNvPr id="4" name="Slide Number Placeholder 3"/>
          <p:cNvSpPr>
            <a:spLocks noGrp="1"/>
          </p:cNvSpPr>
          <p:nvPr>
            <p:ph type="sldNum" sz="quarter" idx="10"/>
          </p:nvPr>
        </p:nvSpPr>
        <p:spPr/>
        <p:txBody>
          <a:bodyPr/>
          <a:lstStyle/>
          <a:p>
            <a:fld id="{BC757761-18AB-4AAC-A720-8839C772DA1F}" type="slidenum">
              <a:rPr lang="en-US" smtClean="0"/>
              <a:t>3</a:t>
            </a:fld>
            <a:endParaRPr lang="en-US"/>
          </a:p>
        </p:txBody>
      </p:sp>
    </p:spTree>
    <p:extLst>
      <p:ext uri="{BB962C8B-B14F-4D97-AF65-F5344CB8AC3E}">
        <p14:creationId xmlns:p14="http://schemas.microsoft.com/office/powerpoint/2010/main" val="1786393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make sure we are on the same page… what is RAMS? For any product that you design, the user expects that it will be:</a:t>
            </a:r>
          </a:p>
          <a:p>
            <a:pPr marL="171450" indent="-171450">
              <a:buFont typeface="Arial" panose="020B0604020202020204" pitchFamily="34" charset="0"/>
              <a:buChar char="•"/>
            </a:pPr>
            <a:r>
              <a:rPr lang="en-AU" dirty="0"/>
              <a:t>Reliable</a:t>
            </a:r>
            <a:r>
              <a:rPr lang="en-AU" baseline="0" dirty="0"/>
              <a:t>: able to perform its intended function</a:t>
            </a:r>
          </a:p>
          <a:p>
            <a:pPr marL="171450" indent="-171450">
              <a:buFont typeface="Arial" panose="020B0604020202020204" pitchFamily="34" charset="0"/>
              <a:buChar char="•"/>
            </a:pPr>
            <a:r>
              <a:rPr lang="en-AU" baseline="0" dirty="0"/>
              <a:t>Available: ready to use when it is needed</a:t>
            </a:r>
          </a:p>
          <a:p>
            <a:pPr marL="171450" indent="-171450">
              <a:buFont typeface="Arial" panose="020B0604020202020204" pitchFamily="34" charset="0"/>
              <a:buChar char="•"/>
            </a:pPr>
            <a:r>
              <a:rPr lang="en-AU" baseline="0" dirty="0"/>
              <a:t>Maintainable: efficient and cost effective to look after</a:t>
            </a:r>
          </a:p>
          <a:p>
            <a:pPr marL="171450" indent="-171450">
              <a:buFont typeface="Arial" panose="020B0604020202020204" pitchFamily="34" charset="0"/>
              <a:buChar char="•"/>
            </a:pPr>
            <a:r>
              <a:rPr lang="en-AU" baseline="0" dirty="0"/>
              <a:t>Safe: will not cause harm to the user or the environment</a:t>
            </a:r>
          </a:p>
          <a:p>
            <a:pPr marL="0" indent="0">
              <a:buFont typeface="Arial" panose="020B0604020202020204" pitchFamily="34" charset="0"/>
              <a:buNone/>
            </a:pPr>
            <a:r>
              <a:rPr lang="en-AU" baseline="0" dirty="0"/>
              <a:t>None of these things happen by chance – there are engineering principles and processes that are supported by proven analysis techniques to effectively identify, understand and manage the technical risk associated with any design configuration.</a:t>
            </a:r>
          </a:p>
          <a:p>
            <a:pPr marL="0" indent="0">
              <a:buFont typeface="Arial" panose="020B0604020202020204" pitchFamily="34" charset="0"/>
              <a:buNone/>
            </a:pPr>
            <a:r>
              <a:rPr lang="en-AU" dirty="0"/>
              <a:t>So RAMS (Reliability, Availability, Maintainability &amp; Safety) is the term to describe a range of integrated and inter-dependent technical engineering analyses that </a:t>
            </a:r>
            <a:r>
              <a:rPr lang="en-AU" baseline="0" dirty="0"/>
              <a:t>directly contribute to the efficiency and accuracy of the design process and output. </a:t>
            </a:r>
            <a:endParaRPr lang="en-AU" dirty="0"/>
          </a:p>
        </p:txBody>
      </p:sp>
      <p:sp>
        <p:nvSpPr>
          <p:cNvPr id="4" name="Slide Number Placeholder 3"/>
          <p:cNvSpPr>
            <a:spLocks noGrp="1"/>
          </p:cNvSpPr>
          <p:nvPr>
            <p:ph type="sldNum" sz="quarter" idx="10"/>
          </p:nvPr>
        </p:nvSpPr>
        <p:spPr/>
        <p:txBody>
          <a:bodyPr/>
          <a:lstStyle/>
          <a:p>
            <a:fld id="{518CBB24-B756-4D11-A564-7D94B00F4FDE}" type="slidenum">
              <a:rPr lang="en-AU" smtClean="0"/>
              <a:t>4</a:t>
            </a:fld>
            <a:endParaRPr lang="en-AU"/>
          </a:p>
        </p:txBody>
      </p:sp>
    </p:spTree>
    <p:extLst>
      <p:ext uri="{BB962C8B-B14F-4D97-AF65-F5344CB8AC3E}">
        <p14:creationId xmlns:p14="http://schemas.microsoft.com/office/powerpoint/2010/main" val="3070287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400" dirty="0"/>
              <a:t>So why do</a:t>
            </a:r>
            <a:r>
              <a:rPr lang="en-AU" sz="2400" baseline="0" dirty="0"/>
              <a:t> you need to change the way that you conduct RAMS? There are three key trends that are driving the requirement for a model-based approach to RAMS.</a:t>
            </a:r>
          </a:p>
          <a:p>
            <a:r>
              <a:rPr lang="en-AU" sz="2400" baseline="0" dirty="0"/>
              <a:t>Firstly, the increasing complexity of systems means that it is no longer reasonable to rely on a manual process to identify all of the potential failures in a system – and this is the approach that you are currently using. This is very important because if you cant identify a potential failure (a risk) then it is impossible to mitigate it (either with a design change, appropriate maintenance action or sensor).</a:t>
            </a:r>
          </a:p>
          <a:p>
            <a:r>
              <a:rPr lang="en-AU" sz="2400" baseline="0" dirty="0"/>
              <a:t>Secondly, the design process for complex systems is usually conducted with a number of suppliers (or ‘design partners’) that have responsibility for providing specific sub-systems or assemblies for the system. This means that the OEM must use RAMS information generated by their suppliers in generating the system level analysis – and therefore that the quality of the data outputs, process consistency and outputs from a supplier’s RAMS analysis has a direct impact on the safety and reliability of the design configuration. If the supplier doesn’t get it’s RAMS analysis correct – or doesn’t provide the RAMS analysis early enough, it can result in significant safety and reliability issues for the system.</a:t>
            </a:r>
          </a:p>
          <a:p>
            <a:r>
              <a:rPr lang="en-AU" sz="2400" baseline="0" dirty="0"/>
              <a:t>Finally – there is continuous pressure to reduce the Cost of Ownership of systems. Whether it is to gain advantage in the sales process, or because the OEM is seeking to provide the in-service support and needs to accurately assess the expected cost of maintenance (a significant driver in the A&amp;D industries where sustainment represents approximately 75% of total ownership cost, but more and more prevalent across many industry sectors from transport to mining to medical devices). This requires that the service requirements of a system be analysed during the design process while it is still cost-effective to make a change – either you “design for support”, or end up supporting a design that has not been optimized for cost. </a:t>
            </a:r>
            <a:endParaRPr lang="en-AU" sz="2400" dirty="0"/>
          </a:p>
        </p:txBody>
      </p:sp>
      <p:sp>
        <p:nvSpPr>
          <p:cNvPr id="4" name="Slide Number Placeholder 3"/>
          <p:cNvSpPr>
            <a:spLocks noGrp="1"/>
          </p:cNvSpPr>
          <p:nvPr>
            <p:ph type="sldNum" sz="quarter" idx="10"/>
          </p:nvPr>
        </p:nvSpPr>
        <p:spPr/>
        <p:txBody>
          <a:bodyPr/>
          <a:lstStyle/>
          <a:p>
            <a:fld id="{518CBB24-B756-4D11-A564-7D94B00F4FDE}" type="slidenum">
              <a:rPr lang="en-AU" smtClean="0"/>
              <a:t>5</a:t>
            </a:fld>
            <a:endParaRPr lang="en-AU"/>
          </a:p>
        </p:txBody>
      </p:sp>
    </p:spTree>
    <p:extLst>
      <p:ext uri="{BB962C8B-B14F-4D97-AF65-F5344CB8AC3E}">
        <p14:creationId xmlns:p14="http://schemas.microsoft.com/office/powerpoint/2010/main" val="3070287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 typeface="+mj-lt"/>
              <a:buAutoNum type="arabicPeriod"/>
              <a:tabLst/>
              <a:defRPr/>
            </a:pPr>
            <a:r>
              <a:rPr lang="en-US" dirty="0"/>
              <a:t>Subjective process – cant keep up with increasing complexity of systems (e.g. dependency mapping)</a:t>
            </a:r>
          </a:p>
          <a:p>
            <a:pPr marL="182563" lvl="0" indent="-182563">
              <a:buFont typeface="+mj-lt"/>
              <a:buAutoNum type="arabicPeriod"/>
            </a:pPr>
            <a:r>
              <a:rPr lang="en-US" dirty="0"/>
              <a:t>Manual approach – authoring not generating the data (quality impact - what happens when the grey beards go?)</a:t>
            </a:r>
          </a:p>
          <a:p>
            <a:pPr marL="182563" lvl="0" indent="-182563">
              <a:buFont typeface="+mj-lt"/>
              <a:buAutoNum type="arabicPeriod"/>
            </a:pPr>
            <a:r>
              <a:rPr lang="en-US" dirty="0"/>
              <a:t>Consistency - functional / failure descriptions vary (taxonomy issues)</a:t>
            </a:r>
          </a:p>
          <a:p>
            <a:pPr marL="182563" indent="-182563">
              <a:buFont typeface="+mj-lt"/>
              <a:buAutoNum type="arabicPeriod"/>
            </a:pPr>
            <a:r>
              <a:rPr lang="en-US" dirty="0"/>
              <a:t>Lack of configuration management (don’t integrate with PLM / fleet data)</a:t>
            </a:r>
          </a:p>
          <a:p>
            <a:pPr marL="182563" indent="-182563">
              <a:buFont typeface="+mj-lt"/>
              <a:buAutoNum type="arabicPeriod"/>
            </a:pPr>
            <a:r>
              <a:rPr lang="en-US" dirty="0"/>
              <a:t>Limited reusability of data (other analysis - other designs - other programs)</a:t>
            </a:r>
          </a:p>
          <a:p>
            <a:pPr marL="182563" indent="-182563">
              <a:buFont typeface="+mj-lt"/>
              <a:buAutoNum type="arabicPeriod"/>
            </a:pPr>
            <a:r>
              <a:rPr lang="en-US" dirty="0"/>
              <a:t>Lack of data visualization (standardized reporting and graphical outputs)</a:t>
            </a:r>
            <a:endParaRPr lang="en-AU" dirty="0"/>
          </a:p>
          <a:p>
            <a:pPr marL="182563" indent="-182563">
              <a:buFont typeface="+mj-lt"/>
              <a:buAutoNum type="arabicPeriod"/>
            </a:pPr>
            <a:r>
              <a:rPr lang="en-US" dirty="0"/>
              <a:t>Limited knowledge capture / transfer (based on implicit instead of explicit data </a:t>
            </a:r>
            <a:r>
              <a:rPr lang="en-US" baseline="0" dirty="0"/>
              <a:t>presented in a GUI</a:t>
            </a:r>
            <a:r>
              <a:rPr lang="en-US" dirty="0"/>
              <a:t>)</a:t>
            </a:r>
          </a:p>
          <a:p>
            <a:pPr marL="182563" lvl="0" indent="-182563">
              <a:buFont typeface="+mj-lt"/>
              <a:buAutoNum type="arabicPeriod"/>
            </a:pPr>
            <a:endParaRPr lang="en-US" dirty="0"/>
          </a:p>
          <a:p>
            <a:pPr lvl="0"/>
            <a:r>
              <a:rPr lang="en-US" dirty="0"/>
              <a:t>Result: often conducted post factum</a:t>
            </a:r>
            <a:r>
              <a:rPr lang="en-US" baseline="0" dirty="0"/>
              <a:t> as the manual approach does not readily support iterative </a:t>
            </a:r>
            <a:r>
              <a:rPr lang="en-US" dirty="0"/>
              <a:t>concurrent </a:t>
            </a:r>
            <a:r>
              <a:rPr lang="en-US" baseline="0" dirty="0"/>
              <a:t>analysis </a:t>
            </a:r>
            <a:r>
              <a:rPr lang="en-US" dirty="0"/>
              <a:t>with the design process </a:t>
            </a:r>
            <a:r>
              <a:rPr lang="en-US" baseline="0" dirty="0"/>
              <a:t>, so it is generally conducted once the design has been largely completed - which leads to a compliance bias instead of informing design decisions before they become “locked in” - </a:t>
            </a:r>
            <a:r>
              <a:rPr lang="en-US" dirty="0"/>
              <a:t>and therefore effectively documents the issues rather than enabling them to be solved by the design</a:t>
            </a:r>
            <a:r>
              <a:rPr lang="en-US" baseline="0" dirty="0"/>
              <a:t> engineer</a:t>
            </a:r>
            <a:endParaRPr lang="en-AU" dirty="0"/>
          </a:p>
        </p:txBody>
      </p:sp>
      <p:sp>
        <p:nvSpPr>
          <p:cNvPr id="4" name="Slide Number Placeholder 3"/>
          <p:cNvSpPr>
            <a:spLocks noGrp="1"/>
          </p:cNvSpPr>
          <p:nvPr>
            <p:ph type="sldNum" sz="quarter" idx="10"/>
          </p:nvPr>
        </p:nvSpPr>
        <p:spPr/>
        <p:txBody>
          <a:bodyPr/>
          <a:lstStyle/>
          <a:p>
            <a:fld id="{518CBB24-B756-4D11-A564-7D94B00F4FDE}" type="slidenum">
              <a:rPr lang="en-AU" smtClean="0"/>
              <a:t>6</a:t>
            </a:fld>
            <a:endParaRPr lang="en-AU"/>
          </a:p>
        </p:txBody>
      </p:sp>
    </p:spTree>
    <p:extLst>
      <p:ext uri="{BB962C8B-B14F-4D97-AF65-F5344CB8AC3E}">
        <p14:creationId xmlns:p14="http://schemas.microsoft.com/office/powerpoint/2010/main" val="1909294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do you need to conduct RAMS? To ensure that you have the optimal design process and product.</a:t>
            </a:r>
          </a:p>
          <a:p>
            <a:r>
              <a:rPr lang="en-US" dirty="0"/>
              <a:t>These</a:t>
            </a:r>
            <a:r>
              <a:rPr lang="en-US" baseline="0" dirty="0"/>
              <a:t> are the types of questions that RAMS is used to address – ranging from specific technical issues (e.g. what engineering risks are present in a design configuration) to process considerations (can we introduce automation to improve the efficiency and quality of identifying these risks) to the culture of your organization (how can we leverage lessons learnt across the life of the platform and in future projects).</a:t>
            </a:r>
          </a:p>
          <a:p>
            <a:endParaRPr lang="en-US" baseline="0" dirty="0"/>
          </a:p>
        </p:txBody>
      </p:sp>
      <p:sp>
        <p:nvSpPr>
          <p:cNvPr id="4" name="Slide Number Placeholder 3"/>
          <p:cNvSpPr>
            <a:spLocks noGrp="1"/>
          </p:cNvSpPr>
          <p:nvPr>
            <p:ph type="sldNum" sz="quarter" idx="10"/>
          </p:nvPr>
        </p:nvSpPr>
        <p:spPr/>
        <p:txBody>
          <a:bodyPr/>
          <a:lstStyle/>
          <a:p>
            <a:fld id="{BC757761-18AB-4AAC-A720-8839C772DA1F}" type="slidenum">
              <a:rPr lang="en-US" smtClean="0"/>
              <a:t>7</a:t>
            </a:fld>
            <a:endParaRPr lang="en-US"/>
          </a:p>
        </p:txBody>
      </p:sp>
    </p:spTree>
    <p:extLst>
      <p:ext uri="{BB962C8B-B14F-4D97-AF65-F5344CB8AC3E}">
        <p14:creationId xmlns:p14="http://schemas.microsoft.com/office/powerpoint/2010/main" val="1177369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MADe is the</a:t>
            </a:r>
            <a:r>
              <a:rPr lang="en-AU" baseline="0" dirty="0"/>
              <a:t> next generation RAMS analysis solution – a model-based tool that integrates all of the analysis in a single tool chain that is integrated with Teamcenter.</a:t>
            </a:r>
          </a:p>
          <a:p>
            <a:r>
              <a:rPr lang="en-AU" baseline="0" dirty="0"/>
              <a:t>From your perspective, as an executive, you simply need to know that it has cost, schedule and technical advantages over the current tools that you are using – which means that your team will be able to design safe products faster, that are optimised for cost of ownership.</a:t>
            </a:r>
            <a:endParaRPr lang="en-AU" dirty="0"/>
          </a:p>
        </p:txBody>
      </p:sp>
      <p:sp>
        <p:nvSpPr>
          <p:cNvPr id="4" name="Slide Number Placeholder 3"/>
          <p:cNvSpPr>
            <a:spLocks noGrp="1"/>
          </p:cNvSpPr>
          <p:nvPr>
            <p:ph type="sldNum" sz="quarter" idx="10"/>
          </p:nvPr>
        </p:nvSpPr>
        <p:spPr/>
        <p:txBody>
          <a:bodyPr/>
          <a:lstStyle/>
          <a:p>
            <a:fld id="{518CBB24-B756-4D11-A564-7D94B00F4FDE}" type="slidenum">
              <a:rPr lang="en-AU" smtClean="0"/>
              <a:t>8</a:t>
            </a:fld>
            <a:endParaRPr lang="en-AU"/>
          </a:p>
        </p:txBody>
      </p:sp>
    </p:spTree>
    <p:extLst>
      <p:ext uri="{BB962C8B-B14F-4D97-AF65-F5344CB8AC3E}">
        <p14:creationId xmlns:p14="http://schemas.microsoft.com/office/powerpoint/2010/main" val="2408016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are the specific applications</a:t>
            </a:r>
            <a:r>
              <a:rPr lang="en-AU" baseline="0" dirty="0"/>
              <a:t> of MADe? In essence, what it does is:</a:t>
            </a:r>
          </a:p>
          <a:p>
            <a:pPr marL="171450" indent="-171450">
              <a:buFont typeface="Arial" panose="020B0604020202020204" pitchFamily="34" charset="0"/>
              <a:buChar char="•"/>
            </a:pPr>
            <a:r>
              <a:rPr lang="en-AU" dirty="0"/>
              <a:t>Define – what</a:t>
            </a:r>
            <a:r>
              <a:rPr lang="en-AU" baseline="0" dirty="0"/>
              <a:t> is the use case (mission profile) for the system? Will it be something that you use once a week or 24 hours a day? Will you be operating the system in a remote area? </a:t>
            </a:r>
          </a:p>
          <a:p>
            <a:pPr marL="171450" indent="-171450">
              <a:buFont typeface="Arial" panose="020B0604020202020204" pitchFamily="34" charset="0"/>
              <a:buChar char="•"/>
            </a:pPr>
            <a:r>
              <a:rPr lang="en-AU" baseline="0" dirty="0"/>
              <a:t>Model – what is the design solution (logical /physical) that has been generated to meet the use case requirements? What specific failures can you expect from that configuration? [based on failure simulation] What is the expected reliability of each of the components in the system and how does this translate to system level reliability? [based on Reliability Block Diagrams]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Validate – automatically generate the technical analysis artefacts required [including FMEA, FMECA and Fault Tree Analysis]</a:t>
            </a:r>
            <a:endParaRPr lang="en-AU" dirty="0"/>
          </a:p>
          <a:p>
            <a:pPr marL="171450" indent="-171450">
              <a:buFont typeface="Arial" panose="020B0604020202020204" pitchFamily="34" charset="0"/>
              <a:buChar char="•"/>
            </a:pPr>
            <a:r>
              <a:rPr lang="en-AU" baseline="0" dirty="0"/>
              <a:t>Analyse / Mitigate – structured workflows to identify the most appropriate failure prevention strategy [based on Reliability Centred Maintenance], whether that be condition-based, preventative or scheduled</a:t>
            </a:r>
          </a:p>
          <a:p>
            <a:pPr marL="171450" indent="-171450">
              <a:buFont typeface="Arial" panose="020B0604020202020204" pitchFamily="34" charset="0"/>
              <a:buChar char="•"/>
            </a:pPr>
            <a:r>
              <a:rPr lang="en-AU" baseline="0" dirty="0"/>
              <a:t>Calculate – aggregate the identified failure mitigation actions to understand the service requirements and their associated scheduling and cost</a:t>
            </a:r>
          </a:p>
        </p:txBody>
      </p:sp>
      <p:sp>
        <p:nvSpPr>
          <p:cNvPr id="4" name="Slide Number Placeholder 3"/>
          <p:cNvSpPr>
            <a:spLocks noGrp="1"/>
          </p:cNvSpPr>
          <p:nvPr>
            <p:ph type="sldNum" sz="quarter" idx="10"/>
          </p:nvPr>
        </p:nvSpPr>
        <p:spPr/>
        <p:txBody>
          <a:bodyPr/>
          <a:lstStyle/>
          <a:p>
            <a:fld id="{518CBB24-B756-4D11-A564-7D94B00F4FDE}" type="slidenum">
              <a:rPr lang="en-AU" smtClean="0"/>
              <a:t>9</a:t>
            </a:fld>
            <a:endParaRPr lang="en-AU"/>
          </a:p>
        </p:txBody>
      </p:sp>
    </p:spTree>
    <p:extLst>
      <p:ext uri="{BB962C8B-B14F-4D97-AF65-F5344CB8AC3E}">
        <p14:creationId xmlns:p14="http://schemas.microsoft.com/office/powerpoint/2010/main" val="960340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7243DA7-9BD1-405E-A1B6-3FB06C5723B0}" type="datetime1">
              <a:rPr lang="en-AU" smtClean="0"/>
              <a:t>21/01/2018</a:t>
            </a:fld>
            <a:endParaRPr lang="en-AU"/>
          </a:p>
        </p:txBody>
      </p:sp>
      <p:sp>
        <p:nvSpPr>
          <p:cNvPr id="5" name="Footer Placeholder 4"/>
          <p:cNvSpPr>
            <a:spLocks noGrp="1"/>
          </p:cNvSpPr>
          <p:nvPr>
            <p:ph type="ftr" sz="quarter" idx="11"/>
          </p:nvPr>
        </p:nvSpPr>
        <p:spPr/>
        <p:txBody>
          <a:bodyPr/>
          <a:lstStyle/>
          <a:p>
            <a:r>
              <a:rPr lang="en-AU"/>
              <a:t>INCOSE - 2018 (January)</a:t>
            </a:r>
          </a:p>
        </p:txBody>
      </p:sp>
      <p:sp>
        <p:nvSpPr>
          <p:cNvPr id="6" name="Slide Number Placeholder 5"/>
          <p:cNvSpPr>
            <a:spLocks noGrp="1"/>
          </p:cNvSpPr>
          <p:nvPr>
            <p:ph type="sldNum" sz="quarter" idx="12"/>
          </p:nvPr>
        </p:nvSpPr>
        <p:spPr/>
        <p:txBody>
          <a:bodyPr/>
          <a:lstStyle/>
          <a:p>
            <a:fld id="{80D2AB48-E108-448D-84B9-FFBF6AFA7DC2}" type="slidenum">
              <a:rPr lang="en-AU" smtClean="0"/>
              <a:t>‹#›</a:t>
            </a:fld>
            <a:endParaRPr lang="en-AU"/>
          </a:p>
        </p:txBody>
      </p:sp>
    </p:spTree>
    <p:extLst>
      <p:ext uri="{BB962C8B-B14F-4D97-AF65-F5344CB8AC3E}">
        <p14:creationId xmlns:p14="http://schemas.microsoft.com/office/powerpoint/2010/main" val="3779713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CB2E162-A139-4421-9AD8-684E27CD6BF3}" type="datetime1">
              <a:rPr lang="en-AU" smtClean="0"/>
              <a:t>21/01/2018</a:t>
            </a:fld>
            <a:endParaRPr lang="en-AU"/>
          </a:p>
        </p:txBody>
      </p:sp>
      <p:sp>
        <p:nvSpPr>
          <p:cNvPr id="5" name="Footer Placeholder 4"/>
          <p:cNvSpPr>
            <a:spLocks noGrp="1"/>
          </p:cNvSpPr>
          <p:nvPr>
            <p:ph type="ftr" sz="quarter" idx="11"/>
          </p:nvPr>
        </p:nvSpPr>
        <p:spPr/>
        <p:txBody>
          <a:bodyPr/>
          <a:lstStyle/>
          <a:p>
            <a:r>
              <a:rPr lang="en-AU"/>
              <a:t>INCOSE - 2018 (January)</a:t>
            </a:r>
          </a:p>
        </p:txBody>
      </p:sp>
      <p:sp>
        <p:nvSpPr>
          <p:cNvPr id="6" name="Slide Number Placeholder 5"/>
          <p:cNvSpPr>
            <a:spLocks noGrp="1"/>
          </p:cNvSpPr>
          <p:nvPr>
            <p:ph type="sldNum" sz="quarter" idx="12"/>
          </p:nvPr>
        </p:nvSpPr>
        <p:spPr/>
        <p:txBody>
          <a:bodyPr/>
          <a:lstStyle/>
          <a:p>
            <a:fld id="{80D2AB48-E108-448D-84B9-FFBF6AFA7DC2}" type="slidenum">
              <a:rPr lang="en-AU" smtClean="0"/>
              <a:t>‹#›</a:t>
            </a:fld>
            <a:endParaRPr lang="en-AU"/>
          </a:p>
        </p:txBody>
      </p:sp>
    </p:spTree>
    <p:extLst>
      <p:ext uri="{BB962C8B-B14F-4D97-AF65-F5344CB8AC3E}">
        <p14:creationId xmlns:p14="http://schemas.microsoft.com/office/powerpoint/2010/main" val="2313291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7A2B88D-E6FC-4C11-BCD4-6007A3D73AB4}" type="datetime1">
              <a:rPr lang="en-AU" smtClean="0"/>
              <a:t>21/01/2018</a:t>
            </a:fld>
            <a:endParaRPr lang="en-AU"/>
          </a:p>
        </p:txBody>
      </p:sp>
      <p:sp>
        <p:nvSpPr>
          <p:cNvPr id="5" name="Footer Placeholder 4"/>
          <p:cNvSpPr>
            <a:spLocks noGrp="1"/>
          </p:cNvSpPr>
          <p:nvPr>
            <p:ph type="ftr" sz="quarter" idx="11"/>
          </p:nvPr>
        </p:nvSpPr>
        <p:spPr/>
        <p:txBody>
          <a:bodyPr/>
          <a:lstStyle/>
          <a:p>
            <a:r>
              <a:rPr lang="en-AU"/>
              <a:t>INCOSE - 2018 (January)</a:t>
            </a:r>
          </a:p>
        </p:txBody>
      </p:sp>
      <p:sp>
        <p:nvSpPr>
          <p:cNvPr id="6" name="Slide Number Placeholder 5"/>
          <p:cNvSpPr>
            <a:spLocks noGrp="1"/>
          </p:cNvSpPr>
          <p:nvPr>
            <p:ph type="sldNum" sz="quarter" idx="12"/>
          </p:nvPr>
        </p:nvSpPr>
        <p:spPr/>
        <p:txBody>
          <a:bodyPr/>
          <a:lstStyle/>
          <a:p>
            <a:fld id="{80D2AB48-E108-448D-84B9-FFBF6AFA7DC2}" type="slidenum">
              <a:rPr lang="en-AU" smtClean="0"/>
              <a:t>‹#›</a:t>
            </a:fld>
            <a:endParaRPr lang="en-AU"/>
          </a:p>
        </p:txBody>
      </p:sp>
    </p:spTree>
    <p:extLst>
      <p:ext uri="{BB962C8B-B14F-4D97-AF65-F5344CB8AC3E}">
        <p14:creationId xmlns:p14="http://schemas.microsoft.com/office/powerpoint/2010/main" val="160209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FAD638F-E490-456D-A90F-0B08A4569AFC}" type="datetime1">
              <a:rPr lang="en-AU" smtClean="0"/>
              <a:t>21/01/2018</a:t>
            </a:fld>
            <a:endParaRPr lang="en-AU"/>
          </a:p>
        </p:txBody>
      </p:sp>
      <p:sp>
        <p:nvSpPr>
          <p:cNvPr id="5" name="Footer Placeholder 4"/>
          <p:cNvSpPr>
            <a:spLocks noGrp="1"/>
          </p:cNvSpPr>
          <p:nvPr>
            <p:ph type="ftr" sz="quarter" idx="11"/>
          </p:nvPr>
        </p:nvSpPr>
        <p:spPr/>
        <p:txBody>
          <a:bodyPr/>
          <a:lstStyle/>
          <a:p>
            <a:r>
              <a:rPr lang="en-AU"/>
              <a:t>INCOSE - 2018 (January)</a:t>
            </a:r>
          </a:p>
        </p:txBody>
      </p:sp>
      <p:sp>
        <p:nvSpPr>
          <p:cNvPr id="6" name="Slide Number Placeholder 5"/>
          <p:cNvSpPr>
            <a:spLocks noGrp="1"/>
          </p:cNvSpPr>
          <p:nvPr>
            <p:ph type="sldNum" sz="quarter" idx="12"/>
          </p:nvPr>
        </p:nvSpPr>
        <p:spPr/>
        <p:txBody>
          <a:bodyPr/>
          <a:lstStyle/>
          <a:p>
            <a:fld id="{80D2AB48-E108-448D-84B9-FFBF6AFA7DC2}" type="slidenum">
              <a:rPr lang="en-AU" smtClean="0"/>
              <a:t>‹#›</a:t>
            </a:fld>
            <a:endParaRPr lang="en-AU"/>
          </a:p>
        </p:txBody>
      </p:sp>
    </p:spTree>
    <p:extLst>
      <p:ext uri="{BB962C8B-B14F-4D97-AF65-F5344CB8AC3E}">
        <p14:creationId xmlns:p14="http://schemas.microsoft.com/office/powerpoint/2010/main" val="366069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D34CA3-1547-470E-A8FC-1F8BEEC2AE7B}" type="datetime1">
              <a:rPr lang="en-AU" smtClean="0"/>
              <a:t>21/01/2018</a:t>
            </a:fld>
            <a:endParaRPr lang="en-AU"/>
          </a:p>
        </p:txBody>
      </p:sp>
      <p:sp>
        <p:nvSpPr>
          <p:cNvPr id="5" name="Footer Placeholder 4"/>
          <p:cNvSpPr>
            <a:spLocks noGrp="1"/>
          </p:cNvSpPr>
          <p:nvPr>
            <p:ph type="ftr" sz="quarter" idx="11"/>
          </p:nvPr>
        </p:nvSpPr>
        <p:spPr/>
        <p:txBody>
          <a:bodyPr/>
          <a:lstStyle/>
          <a:p>
            <a:r>
              <a:rPr lang="en-AU"/>
              <a:t>INCOSE - 2018 (January)</a:t>
            </a:r>
          </a:p>
        </p:txBody>
      </p:sp>
      <p:sp>
        <p:nvSpPr>
          <p:cNvPr id="6" name="Slide Number Placeholder 5"/>
          <p:cNvSpPr>
            <a:spLocks noGrp="1"/>
          </p:cNvSpPr>
          <p:nvPr>
            <p:ph type="sldNum" sz="quarter" idx="12"/>
          </p:nvPr>
        </p:nvSpPr>
        <p:spPr/>
        <p:txBody>
          <a:bodyPr/>
          <a:lstStyle/>
          <a:p>
            <a:fld id="{80D2AB48-E108-448D-84B9-FFBF6AFA7DC2}" type="slidenum">
              <a:rPr lang="en-AU" smtClean="0"/>
              <a:t>‹#›</a:t>
            </a:fld>
            <a:endParaRPr lang="en-AU"/>
          </a:p>
        </p:txBody>
      </p:sp>
    </p:spTree>
    <p:extLst>
      <p:ext uri="{BB962C8B-B14F-4D97-AF65-F5344CB8AC3E}">
        <p14:creationId xmlns:p14="http://schemas.microsoft.com/office/powerpoint/2010/main" val="238092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99587404-AB27-4779-82BD-D71D7C27A1F2}" type="datetime1">
              <a:rPr lang="en-AU" smtClean="0"/>
              <a:t>21/01/2018</a:t>
            </a:fld>
            <a:endParaRPr lang="en-AU"/>
          </a:p>
        </p:txBody>
      </p:sp>
      <p:sp>
        <p:nvSpPr>
          <p:cNvPr id="6" name="Footer Placeholder 5"/>
          <p:cNvSpPr>
            <a:spLocks noGrp="1"/>
          </p:cNvSpPr>
          <p:nvPr>
            <p:ph type="ftr" sz="quarter" idx="11"/>
          </p:nvPr>
        </p:nvSpPr>
        <p:spPr/>
        <p:txBody>
          <a:bodyPr/>
          <a:lstStyle/>
          <a:p>
            <a:r>
              <a:rPr lang="en-AU"/>
              <a:t>INCOSE - 2018 (January)</a:t>
            </a:r>
          </a:p>
        </p:txBody>
      </p:sp>
      <p:sp>
        <p:nvSpPr>
          <p:cNvPr id="7" name="Slide Number Placeholder 6"/>
          <p:cNvSpPr>
            <a:spLocks noGrp="1"/>
          </p:cNvSpPr>
          <p:nvPr>
            <p:ph type="sldNum" sz="quarter" idx="12"/>
          </p:nvPr>
        </p:nvSpPr>
        <p:spPr/>
        <p:txBody>
          <a:bodyPr/>
          <a:lstStyle/>
          <a:p>
            <a:fld id="{80D2AB48-E108-448D-84B9-FFBF6AFA7DC2}" type="slidenum">
              <a:rPr lang="en-AU" smtClean="0"/>
              <a:t>‹#›</a:t>
            </a:fld>
            <a:endParaRPr lang="en-AU"/>
          </a:p>
        </p:txBody>
      </p:sp>
    </p:spTree>
    <p:extLst>
      <p:ext uri="{BB962C8B-B14F-4D97-AF65-F5344CB8AC3E}">
        <p14:creationId xmlns:p14="http://schemas.microsoft.com/office/powerpoint/2010/main" val="1171262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90A3C42-AA90-49CE-86EA-D64A47EF7444}" type="datetime1">
              <a:rPr lang="en-AU" smtClean="0"/>
              <a:t>21/01/2018</a:t>
            </a:fld>
            <a:endParaRPr lang="en-AU"/>
          </a:p>
        </p:txBody>
      </p:sp>
      <p:sp>
        <p:nvSpPr>
          <p:cNvPr id="8" name="Footer Placeholder 7"/>
          <p:cNvSpPr>
            <a:spLocks noGrp="1"/>
          </p:cNvSpPr>
          <p:nvPr>
            <p:ph type="ftr" sz="quarter" idx="11"/>
          </p:nvPr>
        </p:nvSpPr>
        <p:spPr/>
        <p:txBody>
          <a:bodyPr/>
          <a:lstStyle/>
          <a:p>
            <a:r>
              <a:rPr lang="en-AU"/>
              <a:t>INCOSE - 2018 (January)</a:t>
            </a:r>
          </a:p>
        </p:txBody>
      </p:sp>
      <p:sp>
        <p:nvSpPr>
          <p:cNvPr id="9" name="Slide Number Placeholder 8"/>
          <p:cNvSpPr>
            <a:spLocks noGrp="1"/>
          </p:cNvSpPr>
          <p:nvPr>
            <p:ph type="sldNum" sz="quarter" idx="12"/>
          </p:nvPr>
        </p:nvSpPr>
        <p:spPr/>
        <p:txBody>
          <a:bodyPr/>
          <a:lstStyle/>
          <a:p>
            <a:fld id="{80D2AB48-E108-448D-84B9-FFBF6AFA7DC2}" type="slidenum">
              <a:rPr lang="en-AU" smtClean="0"/>
              <a:t>‹#›</a:t>
            </a:fld>
            <a:endParaRPr lang="en-AU"/>
          </a:p>
        </p:txBody>
      </p:sp>
    </p:spTree>
    <p:extLst>
      <p:ext uri="{BB962C8B-B14F-4D97-AF65-F5344CB8AC3E}">
        <p14:creationId xmlns:p14="http://schemas.microsoft.com/office/powerpoint/2010/main" val="372260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209B1F07-547D-42D3-8749-016711334567}" type="datetime1">
              <a:rPr lang="en-AU" smtClean="0"/>
              <a:t>21/01/2018</a:t>
            </a:fld>
            <a:endParaRPr lang="en-AU"/>
          </a:p>
        </p:txBody>
      </p:sp>
      <p:sp>
        <p:nvSpPr>
          <p:cNvPr id="4" name="Footer Placeholder 3"/>
          <p:cNvSpPr>
            <a:spLocks noGrp="1"/>
          </p:cNvSpPr>
          <p:nvPr>
            <p:ph type="ftr" sz="quarter" idx="11"/>
          </p:nvPr>
        </p:nvSpPr>
        <p:spPr/>
        <p:txBody>
          <a:bodyPr/>
          <a:lstStyle/>
          <a:p>
            <a:r>
              <a:rPr lang="en-AU"/>
              <a:t>INCOSE - 2018 (January)</a:t>
            </a:r>
          </a:p>
        </p:txBody>
      </p:sp>
      <p:sp>
        <p:nvSpPr>
          <p:cNvPr id="5" name="Slide Number Placeholder 4"/>
          <p:cNvSpPr>
            <a:spLocks noGrp="1"/>
          </p:cNvSpPr>
          <p:nvPr>
            <p:ph type="sldNum" sz="quarter" idx="12"/>
          </p:nvPr>
        </p:nvSpPr>
        <p:spPr/>
        <p:txBody>
          <a:bodyPr/>
          <a:lstStyle/>
          <a:p>
            <a:fld id="{80D2AB48-E108-448D-84B9-FFBF6AFA7DC2}" type="slidenum">
              <a:rPr lang="en-AU" smtClean="0"/>
              <a:t>‹#›</a:t>
            </a:fld>
            <a:endParaRPr lang="en-AU"/>
          </a:p>
        </p:txBody>
      </p:sp>
    </p:spTree>
    <p:extLst>
      <p:ext uri="{BB962C8B-B14F-4D97-AF65-F5344CB8AC3E}">
        <p14:creationId xmlns:p14="http://schemas.microsoft.com/office/powerpoint/2010/main" val="247478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374706-67EB-48EE-B2DC-6FC3BA45A83B}" type="datetime1">
              <a:rPr lang="en-AU" smtClean="0"/>
              <a:t>21/01/2018</a:t>
            </a:fld>
            <a:endParaRPr lang="en-AU"/>
          </a:p>
        </p:txBody>
      </p:sp>
      <p:sp>
        <p:nvSpPr>
          <p:cNvPr id="3" name="Footer Placeholder 2"/>
          <p:cNvSpPr>
            <a:spLocks noGrp="1"/>
          </p:cNvSpPr>
          <p:nvPr>
            <p:ph type="ftr" sz="quarter" idx="11"/>
          </p:nvPr>
        </p:nvSpPr>
        <p:spPr/>
        <p:txBody>
          <a:bodyPr/>
          <a:lstStyle/>
          <a:p>
            <a:r>
              <a:rPr lang="en-AU"/>
              <a:t>INCOSE - 2018 (January)</a:t>
            </a:r>
          </a:p>
        </p:txBody>
      </p:sp>
      <p:sp>
        <p:nvSpPr>
          <p:cNvPr id="4" name="Slide Number Placeholder 3"/>
          <p:cNvSpPr>
            <a:spLocks noGrp="1"/>
          </p:cNvSpPr>
          <p:nvPr>
            <p:ph type="sldNum" sz="quarter" idx="12"/>
          </p:nvPr>
        </p:nvSpPr>
        <p:spPr/>
        <p:txBody>
          <a:bodyPr/>
          <a:lstStyle/>
          <a:p>
            <a:fld id="{80D2AB48-E108-448D-84B9-FFBF6AFA7DC2}" type="slidenum">
              <a:rPr lang="en-AU" smtClean="0"/>
              <a:t>‹#›</a:t>
            </a:fld>
            <a:endParaRPr lang="en-AU"/>
          </a:p>
        </p:txBody>
      </p:sp>
    </p:spTree>
    <p:extLst>
      <p:ext uri="{BB962C8B-B14F-4D97-AF65-F5344CB8AC3E}">
        <p14:creationId xmlns:p14="http://schemas.microsoft.com/office/powerpoint/2010/main" val="360998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307F98-B82A-48C3-A865-2D5F5D2D1BA1}" type="datetime1">
              <a:rPr lang="en-AU" smtClean="0"/>
              <a:t>21/01/2018</a:t>
            </a:fld>
            <a:endParaRPr lang="en-AU"/>
          </a:p>
        </p:txBody>
      </p:sp>
      <p:sp>
        <p:nvSpPr>
          <p:cNvPr id="6" name="Footer Placeholder 5"/>
          <p:cNvSpPr>
            <a:spLocks noGrp="1"/>
          </p:cNvSpPr>
          <p:nvPr>
            <p:ph type="ftr" sz="quarter" idx="11"/>
          </p:nvPr>
        </p:nvSpPr>
        <p:spPr/>
        <p:txBody>
          <a:bodyPr/>
          <a:lstStyle/>
          <a:p>
            <a:r>
              <a:rPr lang="en-AU"/>
              <a:t>INCOSE - 2018 (January)</a:t>
            </a:r>
          </a:p>
        </p:txBody>
      </p:sp>
      <p:sp>
        <p:nvSpPr>
          <p:cNvPr id="7" name="Slide Number Placeholder 6"/>
          <p:cNvSpPr>
            <a:spLocks noGrp="1"/>
          </p:cNvSpPr>
          <p:nvPr>
            <p:ph type="sldNum" sz="quarter" idx="12"/>
          </p:nvPr>
        </p:nvSpPr>
        <p:spPr/>
        <p:txBody>
          <a:bodyPr/>
          <a:lstStyle/>
          <a:p>
            <a:fld id="{80D2AB48-E108-448D-84B9-FFBF6AFA7DC2}" type="slidenum">
              <a:rPr lang="en-AU" smtClean="0"/>
              <a:t>‹#›</a:t>
            </a:fld>
            <a:endParaRPr lang="en-AU"/>
          </a:p>
        </p:txBody>
      </p:sp>
    </p:spTree>
    <p:extLst>
      <p:ext uri="{BB962C8B-B14F-4D97-AF65-F5344CB8AC3E}">
        <p14:creationId xmlns:p14="http://schemas.microsoft.com/office/powerpoint/2010/main" val="3194838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56E0F-E447-4C78-A7D0-52DBCE98679B}" type="datetime1">
              <a:rPr lang="en-AU" smtClean="0"/>
              <a:t>21/01/2018</a:t>
            </a:fld>
            <a:endParaRPr lang="en-AU"/>
          </a:p>
        </p:txBody>
      </p:sp>
      <p:sp>
        <p:nvSpPr>
          <p:cNvPr id="6" name="Footer Placeholder 5"/>
          <p:cNvSpPr>
            <a:spLocks noGrp="1"/>
          </p:cNvSpPr>
          <p:nvPr>
            <p:ph type="ftr" sz="quarter" idx="11"/>
          </p:nvPr>
        </p:nvSpPr>
        <p:spPr/>
        <p:txBody>
          <a:bodyPr/>
          <a:lstStyle/>
          <a:p>
            <a:r>
              <a:rPr lang="en-AU"/>
              <a:t>INCOSE - 2018 (January)</a:t>
            </a:r>
          </a:p>
        </p:txBody>
      </p:sp>
      <p:sp>
        <p:nvSpPr>
          <p:cNvPr id="7" name="Slide Number Placeholder 6"/>
          <p:cNvSpPr>
            <a:spLocks noGrp="1"/>
          </p:cNvSpPr>
          <p:nvPr>
            <p:ph type="sldNum" sz="quarter" idx="12"/>
          </p:nvPr>
        </p:nvSpPr>
        <p:spPr/>
        <p:txBody>
          <a:bodyPr/>
          <a:lstStyle/>
          <a:p>
            <a:fld id="{80D2AB48-E108-448D-84B9-FFBF6AFA7DC2}" type="slidenum">
              <a:rPr lang="en-AU" smtClean="0"/>
              <a:t>‹#›</a:t>
            </a:fld>
            <a:endParaRPr lang="en-AU"/>
          </a:p>
        </p:txBody>
      </p:sp>
    </p:spTree>
    <p:extLst>
      <p:ext uri="{BB962C8B-B14F-4D97-AF65-F5344CB8AC3E}">
        <p14:creationId xmlns:p14="http://schemas.microsoft.com/office/powerpoint/2010/main" val="3096787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95C77-A955-4DF1-B0EF-FC3CB54F8531}" type="datetime1">
              <a:rPr lang="en-AU" smtClean="0"/>
              <a:t>21/01/2018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INCOSE - 2018 (January)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2AB48-E108-448D-84B9-FFBF6AFA7DC2}" type="slidenum">
              <a:rPr lang="en-AU" smtClean="0"/>
              <a:t>‹#›</a:t>
            </a:fld>
            <a:endParaRPr lang="en-AU"/>
          </a:p>
        </p:txBody>
      </p:sp>
    </p:spTree>
    <p:extLst>
      <p:ext uri="{BB962C8B-B14F-4D97-AF65-F5344CB8AC3E}">
        <p14:creationId xmlns:p14="http://schemas.microsoft.com/office/powerpoint/2010/main" val="2879166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stecki@phmtechnology.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phmtechnology.com/" TargetMode="External"/><Relationship Id="rId5" Type="http://schemas.openxmlformats.org/officeDocument/2006/relationships/hyperlink" Target="mailto:mark.sampson@siemens.com" TargetMode="External"/><Relationship Id="rId4" Type="http://schemas.openxmlformats.org/officeDocument/2006/relationships/hyperlink" Target="mailto:ken.oister@siemen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4904450"/>
            <a:ext cx="10515600" cy="797990"/>
          </a:xfrm>
        </p:spPr>
        <p:txBody>
          <a:bodyPr>
            <a:noAutofit/>
          </a:bodyPr>
          <a:lstStyle/>
          <a:p>
            <a:pPr algn="ctr"/>
            <a:r>
              <a:rPr lang="en-AU" sz="6000" b="1" dirty="0"/>
              <a:t> Model-based RAMS</a:t>
            </a:r>
          </a:p>
        </p:txBody>
      </p:sp>
      <p:sp>
        <p:nvSpPr>
          <p:cNvPr id="12" name="Title 1"/>
          <p:cNvSpPr txBox="1">
            <a:spLocks/>
          </p:cNvSpPr>
          <p:nvPr/>
        </p:nvSpPr>
        <p:spPr>
          <a:xfrm>
            <a:off x="499511" y="5861326"/>
            <a:ext cx="10515600" cy="61058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7200" b="1" dirty="0"/>
              <a:t>Model-based RAMS for mission / safety critical systems</a:t>
            </a:r>
          </a:p>
          <a:p>
            <a:r>
              <a:rPr lang="en-AU" sz="9600" b="1" dirty="0"/>
              <a:t> </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9802" b="18525"/>
          <a:stretch/>
        </p:blipFill>
        <p:spPr>
          <a:xfrm>
            <a:off x="11454" y="0"/>
            <a:ext cx="12162619" cy="4735531"/>
          </a:xfrm>
          <a:prstGeom prst="rect">
            <a:avLst/>
          </a:prstGeom>
        </p:spPr>
      </p:pic>
      <p:sp>
        <p:nvSpPr>
          <p:cNvPr id="3" name="Rectangle 2"/>
          <p:cNvSpPr/>
          <p:nvPr/>
        </p:nvSpPr>
        <p:spPr>
          <a:xfrm>
            <a:off x="0" y="6654055"/>
            <a:ext cx="1270000" cy="15388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1000">
                <a:solidFill>
                  <a:srgbClr val="000000"/>
                </a:solidFill>
                <a:latin typeface="Arial" panose="020B0604020202020204" pitchFamily="34" charset="0"/>
              </a:rPr>
              <a:t>Unrestricted</a:t>
            </a:r>
          </a:p>
        </p:txBody>
      </p:sp>
      <p:sp>
        <p:nvSpPr>
          <p:cNvPr id="4" name="Footer Placeholder 3">
            <a:extLst>
              <a:ext uri="{FF2B5EF4-FFF2-40B4-BE49-F238E27FC236}">
                <a16:creationId xmlns:a16="http://schemas.microsoft.com/office/drawing/2014/main" id="{D986FD9C-2C67-429E-B272-FBB27BB4689B}"/>
              </a:ext>
            </a:extLst>
          </p:cNvPr>
          <p:cNvSpPr>
            <a:spLocks noGrp="1"/>
          </p:cNvSpPr>
          <p:nvPr>
            <p:ph type="ftr" sz="quarter" idx="11"/>
          </p:nvPr>
        </p:nvSpPr>
        <p:spPr/>
        <p:txBody>
          <a:bodyPr/>
          <a:lstStyle/>
          <a:p>
            <a:r>
              <a:rPr lang="en-AU"/>
              <a:t>INCOSE - 2018 (January)</a:t>
            </a:r>
          </a:p>
        </p:txBody>
      </p:sp>
    </p:spTree>
    <p:extLst>
      <p:ext uri="{BB962C8B-B14F-4D97-AF65-F5344CB8AC3E}">
        <p14:creationId xmlns:p14="http://schemas.microsoft.com/office/powerpoint/2010/main" val="2264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Model-Based RAMS is different… </a:t>
            </a:r>
          </a:p>
        </p:txBody>
      </p:sp>
      <p:pic>
        <p:nvPicPr>
          <p:cNvPr id="5" name="Picture 11" descr="MADe integrated model diagram.png"/>
          <p:cNvPicPr>
            <a:picLocks noGrp="1" noChangeAspect="1"/>
          </p:cNvPicPr>
          <p:nvPr>
            <p:ph idx="1"/>
          </p:nvPr>
        </p:nvPicPr>
        <p:blipFill>
          <a:blip r:embed="rId2">
            <a:extLst>
              <a:ext uri="{28A0092B-C50C-407E-A947-70E740481C1C}">
                <a14:useLocalDpi xmlns:a14="http://schemas.microsoft.com/office/drawing/2010/main" val="0"/>
              </a:ext>
            </a:extLst>
          </a:blip>
          <a:srcRect l="21667" t="14444" r="22501" b="33333"/>
          <a:stretch>
            <a:fillRect/>
          </a:stretch>
        </p:blipFill>
        <p:spPr bwMode="auto">
          <a:xfrm>
            <a:off x="7578736" y="2224662"/>
            <a:ext cx="4432289" cy="310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50878" y="1868089"/>
            <a:ext cx="6414447" cy="4124206"/>
          </a:xfrm>
          <a:prstGeom prst="rect">
            <a:avLst/>
          </a:prstGeom>
        </p:spPr>
        <p:txBody>
          <a:bodyPr wrap="square">
            <a:spAutoFit/>
          </a:bodyPr>
          <a:lstStyle/>
          <a:p>
            <a:pPr lvl="0"/>
            <a:r>
              <a:rPr lang="en-US" sz="2000" dirty="0"/>
              <a:t>The benefits of MADe:</a:t>
            </a:r>
          </a:p>
          <a:p>
            <a:pPr lvl="0"/>
            <a:endParaRPr lang="en-US" sz="1000" dirty="0"/>
          </a:p>
          <a:p>
            <a:pPr marL="182563" lvl="0" indent="-182563">
              <a:buFont typeface="+mj-lt"/>
              <a:buAutoNum type="arabicPeriod"/>
            </a:pPr>
            <a:r>
              <a:rPr lang="en-US" sz="2000" dirty="0"/>
              <a:t> Objective process – handles increasing complexity</a:t>
            </a:r>
          </a:p>
          <a:p>
            <a:pPr marL="182563" indent="-182563">
              <a:buFont typeface="+mj-lt"/>
              <a:buAutoNum type="arabicPeriod"/>
            </a:pPr>
            <a:r>
              <a:rPr lang="en-US" sz="2000" dirty="0"/>
              <a:t> Automated approach – generating not authoring data</a:t>
            </a:r>
          </a:p>
          <a:p>
            <a:pPr marL="182563" indent="-182563">
              <a:buFont typeface="+mj-lt"/>
              <a:buAutoNum type="arabicPeriod"/>
            </a:pPr>
            <a:r>
              <a:rPr lang="en-US" sz="2000" dirty="0"/>
              <a:t> Integrated – common source of truth across a project</a:t>
            </a:r>
          </a:p>
          <a:p>
            <a:pPr marL="182563" lvl="0" indent="-182563">
              <a:buFont typeface="+mj-lt"/>
              <a:buAutoNum type="arabicPeriod"/>
            </a:pPr>
            <a:r>
              <a:rPr lang="en-US" sz="2000" dirty="0"/>
              <a:t> Consistency – defined workflows</a:t>
            </a:r>
          </a:p>
          <a:p>
            <a:pPr marL="182563" lvl="0" indent="-182563">
              <a:buFont typeface="+mj-lt"/>
              <a:buAutoNum type="arabicPeriod"/>
            </a:pPr>
            <a:r>
              <a:rPr lang="en-US" sz="2000" dirty="0"/>
              <a:t> Configuration management of analysis with PLM</a:t>
            </a:r>
          </a:p>
          <a:p>
            <a:pPr marL="182563" lvl="0" indent="-182563">
              <a:buFont typeface="+mj-lt"/>
              <a:buAutoNum type="arabicPeriod"/>
            </a:pPr>
            <a:r>
              <a:rPr lang="en-US" sz="2000" dirty="0"/>
              <a:t> Libraries ensure reusability of data</a:t>
            </a:r>
          </a:p>
          <a:p>
            <a:pPr marL="182563" lvl="0" indent="-182563">
              <a:buFont typeface="+mj-lt"/>
              <a:buAutoNum type="arabicPeriod"/>
            </a:pPr>
            <a:r>
              <a:rPr lang="en-US" sz="2000" dirty="0"/>
              <a:t> Data visualization enables knowledge capture / transfer</a:t>
            </a:r>
          </a:p>
          <a:p>
            <a:pPr marL="182563" lvl="0" indent="-182563">
              <a:buFont typeface="+mj-lt"/>
              <a:buAutoNum type="arabicPeriod"/>
            </a:pPr>
            <a:endParaRPr lang="en-US" sz="2000" dirty="0"/>
          </a:p>
          <a:p>
            <a:pPr lvl="0"/>
            <a:r>
              <a:rPr lang="en-US" sz="2400" b="1" dirty="0"/>
              <a:t>Result: concurrent , automated analysis enables input from all departments to support design optimization </a:t>
            </a:r>
          </a:p>
        </p:txBody>
      </p:sp>
      <p:sp>
        <p:nvSpPr>
          <p:cNvPr id="3" name="Footer Placeholder 2">
            <a:extLst>
              <a:ext uri="{FF2B5EF4-FFF2-40B4-BE49-F238E27FC236}">
                <a16:creationId xmlns:a16="http://schemas.microsoft.com/office/drawing/2014/main" id="{CE1426EB-63FC-490A-8606-69325D727573}"/>
              </a:ext>
            </a:extLst>
          </p:cNvPr>
          <p:cNvSpPr>
            <a:spLocks noGrp="1"/>
          </p:cNvSpPr>
          <p:nvPr>
            <p:ph type="ftr" sz="quarter" idx="11"/>
          </p:nvPr>
        </p:nvSpPr>
        <p:spPr/>
        <p:txBody>
          <a:bodyPr/>
          <a:lstStyle/>
          <a:p>
            <a:r>
              <a:rPr lang="en-AU"/>
              <a:t>INCOSE - 2018 (January)</a:t>
            </a:r>
          </a:p>
        </p:txBody>
      </p:sp>
    </p:spTree>
    <p:extLst>
      <p:ext uri="{BB962C8B-B14F-4D97-AF65-F5344CB8AC3E}">
        <p14:creationId xmlns:p14="http://schemas.microsoft.com/office/powerpoint/2010/main" val="724891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298" y="288287"/>
            <a:ext cx="10515600" cy="725444"/>
          </a:xfrm>
        </p:spPr>
        <p:txBody>
          <a:bodyPr>
            <a:normAutofit/>
          </a:bodyPr>
          <a:lstStyle/>
          <a:p>
            <a:r>
              <a:rPr lang="en-AU" sz="4000" dirty="0"/>
              <a:t>Model-based RAMS for Systems Engineering</a:t>
            </a:r>
          </a:p>
        </p:txBody>
      </p:sp>
      <p:sp>
        <p:nvSpPr>
          <p:cNvPr id="8" name="Text Placeholder 2"/>
          <p:cNvSpPr txBox="1">
            <a:spLocks/>
          </p:cNvSpPr>
          <p:nvPr/>
        </p:nvSpPr>
        <p:spPr>
          <a:xfrm>
            <a:off x="8112640" y="4223655"/>
            <a:ext cx="3566160" cy="1654202"/>
          </a:xfrm>
          <a:prstGeom prst="rect">
            <a:avLst/>
          </a:prstGeom>
          <a:solidFill>
            <a:schemeClr val="accent6">
              <a:lumMod val="75000"/>
            </a:schemeClr>
          </a:solidFill>
          <a:ln>
            <a:noFill/>
          </a:ln>
        </p:spPr>
        <p:txBody>
          <a:bodyPr bIns="182785" anchor="ctr" anchorCtr="1"/>
          <a:lstStyle>
            <a:defPPr>
              <a:defRPr lang="de-DE"/>
            </a:defPPr>
            <a:lvl1pPr marL="0" indent="0" algn="ctr" eaLnBrk="1" hangingPunct="1">
              <a:lnSpc>
                <a:spcPct val="90000"/>
              </a:lnSpc>
              <a:spcBef>
                <a:spcPct val="0"/>
              </a:spcBef>
              <a:buClr>
                <a:schemeClr val="accent1"/>
              </a:buClr>
              <a:buFont typeface="Arial" pitchFamily="34" charset="0"/>
              <a:buNone/>
              <a:tabLst/>
              <a:defRPr b="1" baseline="0">
                <a:solidFill>
                  <a:srgbClr val="004669"/>
                </a:solidFill>
                <a:ea typeface="+mn-ea"/>
                <a:cs typeface="Arial" pitchFamily="34" charset="0"/>
              </a:defRPr>
            </a:lvl1pPr>
            <a:lvl2pPr marL="179388" indent="-177800" eaLnBrk="1" hangingPunct="1">
              <a:lnSpc>
                <a:spcPct val="110000"/>
              </a:lnSpc>
              <a:spcBef>
                <a:spcPct val="0"/>
              </a:spcBef>
              <a:buClr>
                <a:schemeClr val="accent1"/>
              </a:buClr>
              <a:buChar char="•"/>
              <a:tabLst/>
              <a:defRPr>
                <a:solidFill>
                  <a:schemeClr val="tx1"/>
                </a:solidFill>
                <a:ea typeface="+mn-ea"/>
                <a:cs typeface="Arial" pitchFamily="34" charset="0"/>
              </a:defRPr>
            </a:lvl2pPr>
            <a:lvl3pPr marL="358775" indent="-177800" eaLnBrk="1" hangingPunct="1">
              <a:lnSpc>
                <a:spcPct val="110000"/>
              </a:lnSpc>
              <a:spcBef>
                <a:spcPct val="0"/>
              </a:spcBef>
              <a:buClr>
                <a:schemeClr val="accent1"/>
              </a:buClr>
              <a:buChar char="•"/>
              <a:tabLst/>
              <a:defRPr>
                <a:solidFill>
                  <a:schemeClr val="tx1"/>
                </a:solidFill>
                <a:ea typeface="+mn-ea"/>
                <a:cs typeface="Arial" pitchFamily="34" charset="0"/>
              </a:defRPr>
            </a:lvl3pPr>
            <a:lvl4pPr marL="538163" indent="-177800" eaLnBrk="1" hangingPunct="1">
              <a:lnSpc>
                <a:spcPct val="110000"/>
              </a:lnSpc>
              <a:spcBef>
                <a:spcPct val="0"/>
              </a:spcBef>
              <a:buClr>
                <a:schemeClr val="accent1"/>
              </a:buClr>
              <a:buChar char="•"/>
              <a:tabLst/>
              <a:defRPr>
                <a:solidFill>
                  <a:schemeClr val="tx1"/>
                </a:solidFill>
                <a:ea typeface="+mn-ea"/>
                <a:cs typeface="Arial" pitchFamily="34" charset="0"/>
              </a:defRPr>
            </a:lvl4pPr>
            <a:lvl5pPr marL="717550" indent="-177800" eaLnBrk="1" hangingPunct="1">
              <a:lnSpc>
                <a:spcPct val="110000"/>
              </a:lnSpc>
              <a:spcBef>
                <a:spcPct val="0"/>
              </a:spcBef>
              <a:buClr>
                <a:schemeClr val="accent1"/>
              </a:buClr>
              <a:buChar char="•"/>
              <a:tabLst/>
              <a:defRPr baseline="0">
                <a:solidFill>
                  <a:schemeClr val="tx1"/>
                </a:solidFill>
                <a:ea typeface="+mn-ea"/>
                <a:cs typeface="Arial" pitchFamily="34" charset="0"/>
              </a:defRPr>
            </a:lvl5pPr>
            <a:lvl6pPr marL="1220788" indent="-188913" fontAlgn="base">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fontAlgn="base">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fontAlgn="base">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fontAlgn="base">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2799" dirty="0">
                <a:solidFill>
                  <a:schemeClr val="bg1"/>
                </a:solidFill>
              </a:rPr>
              <a:t>Design for Support</a:t>
            </a:r>
          </a:p>
          <a:p>
            <a:r>
              <a:rPr lang="en-US" sz="2799" dirty="0">
                <a:solidFill>
                  <a:schemeClr val="bg1"/>
                </a:solidFill>
              </a:rPr>
              <a:t>(optimize LCC)</a:t>
            </a:r>
          </a:p>
        </p:txBody>
      </p:sp>
      <p:sp>
        <p:nvSpPr>
          <p:cNvPr id="9" name="Text Placeholder 2"/>
          <p:cNvSpPr txBox="1">
            <a:spLocks/>
          </p:cNvSpPr>
          <p:nvPr/>
        </p:nvSpPr>
        <p:spPr>
          <a:xfrm>
            <a:off x="4324668" y="4223655"/>
            <a:ext cx="3566160" cy="1654202"/>
          </a:xfrm>
          <a:prstGeom prst="rect">
            <a:avLst/>
          </a:prstGeom>
          <a:solidFill>
            <a:schemeClr val="accent6">
              <a:lumMod val="75000"/>
            </a:schemeClr>
          </a:solidFill>
          <a:ln>
            <a:noFill/>
          </a:ln>
        </p:spPr>
        <p:txBody>
          <a:bodyPr bIns="182785" anchor="ctr" anchorCtr="1"/>
          <a:lstStyle>
            <a:lvl1pPr marL="0" indent="0" algn="l" rtl="0" eaLnBrk="1" fontAlgn="base" hangingPunct="1">
              <a:lnSpc>
                <a:spcPct val="110000"/>
              </a:lnSpc>
              <a:spcBef>
                <a:spcPct val="0"/>
              </a:spcBef>
              <a:spcAft>
                <a:spcPct val="0"/>
              </a:spcAft>
              <a:buClr>
                <a:schemeClr val="accent1"/>
              </a:buClr>
              <a:buFont typeface="Arial" pitchFamily="34" charset="0"/>
              <a:buNone/>
              <a:tabLst/>
              <a:defRPr baseline="0">
                <a:solidFill>
                  <a:schemeClr val="tx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90000"/>
              </a:lnSpc>
            </a:pPr>
            <a:r>
              <a:rPr lang="en-US" sz="2799" b="1" dirty="0">
                <a:solidFill>
                  <a:schemeClr val="bg1"/>
                </a:solidFill>
                <a:latin typeface="+mn-lt"/>
              </a:rPr>
              <a:t>Integrated design</a:t>
            </a:r>
            <a:endParaRPr lang="en-US" sz="1600" dirty="0">
              <a:solidFill>
                <a:schemeClr val="bg1"/>
              </a:solidFill>
              <a:latin typeface="+mn-lt"/>
            </a:endParaRPr>
          </a:p>
        </p:txBody>
      </p:sp>
      <p:sp>
        <p:nvSpPr>
          <p:cNvPr id="10" name="Text Placeholder 2"/>
          <p:cNvSpPr txBox="1">
            <a:spLocks/>
          </p:cNvSpPr>
          <p:nvPr/>
        </p:nvSpPr>
        <p:spPr>
          <a:xfrm>
            <a:off x="438150" y="4223655"/>
            <a:ext cx="3664948" cy="1654202"/>
          </a:xfrm>
          <a:prstGeom prst="rect">
            <a:avLst/>
          </a:prstGeom>
          <a:solidFill>
            <a:schemeClr val="accent6">
              <a:lumMod val="75000"/>
            </a:schemeClr>
          </a:solidFill>
        </p:spPr>
        <p:txBody>
          <a:bodyPr lIns="0" tIns="182785" rIns="0" bIns="365570" anchor="ctr" anchorCtr="0"/>
          <a:lstStyle>
            <a:lvl1pPr marL="0" indent="0" algn="l" rtl="0" eaLnBrk="1" fontAlgn="base" hangingPunct="1">
              <a:lnSpc>
                <a:spcPct val="110000"/>
              </a:lnSpc>
              <a:spcBef>
                <a:spcPct val="0"/>
              </a:spcBef>
              <a:spcAft>
                <a:spcPct val="0"/>
              </a:spcAft>
              <a:buClr>
                <a:schemeClr val="accent1"/>
              </a:buClr>
              <a:buFont typeface="Arial" pitchFamily="34" charset="0"/>
              <a:buNone/>
              <a:tabLst/>
              <a:defRPr baseline="0">
                <a:solidFill>
                  <a:schemeClr val="tx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90000"/>
              </a:lnSpc>
            </a:pPr>
            <a:r>
              <a:rPr lang="en-US" sz="2799" b="1" dirty="0">
                <a:solidFill>
                  <a:schemeClr val="bg1"/>
                </a:solidFill>
                <a:latin typeface="+mn-lt"/>
              </a:rPr>
              <a:t>Concurrent </a:t>
            </a:r>
          </a:p>
          <a:p>
            <a:pPr algn="ctr">
              <a:lnSpc>
                <a:spcPct val="90000"/>
              </a:lnSpc>
            </a:pPr>
            <a:r>
              <a:rPr lang="en-US" sz="2799" b="1" dirty="0">
                <a:solidFill>
                  <a:schemeClr val="bg1"/>
                </a:solidFill>
                <a:latin typeface="+mn-lt"/>
              </a:rPr>
              <a:t>verification and certification</a:t>
            </a:r>
          </a:p>
        </p:txBody>
      </p:sp>
      <p:sp>
        <p:nvSpPr>
          <p:cNvPr id="4" name="Footer Placeholder 3">
            <a:extLst>
              <a:ext uri="{FF2B5EF4-FFF2-40B4-BE49-F238E27FC236}">
                <a16:creationId xmlns:a16="http://schemas.microsoft.com/office/drawing/2014/main" id="{B4EC4C8E-4BE0-40DF-AAC5-8DAAE43FDDC5}"/>
              </a:ext>
            </a:extLst>
          </p:cNvPr>
          <p:cNvSpPr>
            <a:spLocks noGrp="1"/>
          </p:cNvSpPr>
          <p:nvPr>
            <p:ph type="ftr" sz="quarter" idx="11"/>
          </p:nvPr>
        </p:nvSpPr>
        <p:spPr/>
        <p:txBody>
          <a:bodyPr/>
          <a:lstStyle/>
          <a:p>
            <a:r>
              <a:rPr lang="en-AU"/>
              <a:t>INCOSE - 2018 (January)</a:t>
            </a:r>
          </a:p>
        </p:txBody>
      </p:sp>
      <p:pic>
        <p:nvPicPr>
          <p:cNvPr id="12" name="Picture 11" descr="MADe integrated model diagram.png">
            <a:extLst>
              <a:ext uri="{FF2B5EF4-FFF2-40B4-BE49-F238E27FC236}">
                <a16:creationId xmlns:a16="http://schemas.microsoft.com/office/drawing/2014/main" id="{18B49D3F-FF1A-4F64-97DA-088D1F299E5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1667" t="14444" r="22501" b="33333"/>
          <a:stretch>
            <a:fillRect/>
          </a:stretch>
        </p:blipFill>
        <p:spPr bwMode="auto">
          <a:xfrm>
            <a:off x="4384791" y="1314451"/>
            <a:ext cx="3501909" cy="245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mage result for cost reduction">
            <a:extLst>
              <a:ext uri="{FF2B5EF4-FFF2-40B4-BE49-F238E27FC236}">
                <a16:creationId xmlns:a16="http://schemas.microsoft.com/office/drawing/2014/main" id="{821A7C57-ED0B-443D-B97F-3E0C7C066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542" y="998456"/>
            <a:ext cx="3566160" cy="2775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845A431-ACE1-4DAF-A230-0CD1CCD133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676" y="1129502"/>
            <a:ext cx="3498783" cy="2829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74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4" y="322467"/>
            <a:ext cx="10515600" cy="725444"/>
          </a:xfrm>
        </p:spPr>
        <p:txBody>
          <a:bodyPr>
            <a:normAutofit/>
          </a:bodyPr>
          <a:lstStyle/>
          <a:p>
            <a:r>
              <a:rPr lang="en-US" sz="4000" dirty="0"/>
              <a:t>Benefits of Model-based RAMS</a:t>
            </a:r>
            <a:endParaRPr lang="en-AU" sz="4000" dirty="0"/>
          </a:p>
        </p:txBody>
      </p:sp>
      <p:sp>
        <p:nvSpPr>
          <p:cNvPr id="8" name="Text Placeholder 2"/>
          <p:cNvSpPr txBox="1">
            <a:spLocks/>
          </p:cNvSpPr>
          <p:nvPr/>
        </p:nvSpPr>
        <p:spPr>
          <a:xfrm>
            <a:off x="8377646" y="4198255"/>
            <a:ext cx="3301154" cy="1654202"/>
          </a:xfrm>
          <a:prstGeom prst="rect">
            <a:avLst/>
          </a:prstGeom>
          <a:solidFill>
            <a:schemeClr val="accent6">
              <a:lumMod val="75000"/>
            </a:schemeClr>
          </a:solidFill>
          <a:ln>
            <a:noFill/>
          </a:ln>
        </p:spPr>
        <p:txBody>
          <a:bodyPr bIns="182785" anchor="ctr" anchorCtr="1"/>
          <a:lstStyle>
            <a:defPPr>
              <a:defRPr lang="de-DE"/>
            </a:defPPr>
            <a:lvl1pPr marL="0" indent="0" algn="ctr" eaLnBrk="1" hangingPunct="1">
              <a:lnSpc>
                <a:spcPct val="90000"/>
              </a:lnSpc>
              <a:spcBef>
                <a:spcPct val="0"/>
              </a:spcBef>
              <a:buClr>
                <a:schemeClr val="accent1"/>
              </a:buClr>
              <a:buFont typeface="Arial" pitchFamily="34" charset="0"/>
              <a:buNone/>
              <a:tabLst/>
              <a:defRPr b="1" baseline="0">
                <a:solidFill>
                  <a:srgbClr val="004669"/>
                </a:solidFill>
                <a:ea typeface="+mn-ea"/>
                <a:cs typeface="Arial" pitchFamily="34" charset="0"/>
              </a:defRPr>
            </a:lvl1pPr>
            <a:lvl2pPr marL="179388" indent="-177800" eaLnBrk="1" hangingPunct="1">
              <a:lnSpc>
                <a:spcPct val="110000"/>
              </a:lnSpc>
              <a:spcBef>
                <a:spcPct val="0"/>
              </a:spcBef>
              <a:buClr>
                <a:schemeClr val="accent1"/>
              </a:buClr>
              <a:buChar char="•"/>
              <a:tabLst/>
              <a:defRPr>
                <a:solidFill>
                  <a:schemeClr val="tx1"/>
                </a:solidFill>
                <a:ea typeface="+mn-ea"/>
                <a:cs typeface="Arial" pitchFamily="34" charset="0"/>
              </a:defRPr>
            </a:lvl2pPr>
            <a:lvl3pPr marL="358775" indent="-177800" eaLnBrk="1" hangingPunct="1">
              <a:lnSpc>
                <a:spcPct val="110000"/>
              </a:lnSpc>
              <a:spcBef>
                <a:spcPct val="0"/>
              </a:spcBef>
              <a:buClr>
                <a:schemeClr val="accent1"/>
              </a:buClr>
              <a:buChar char="•"/>
              <a:tabLst/>
              <a:defRPr>
                <a:solidFill>
                  <a:schemeClr val="tx1"/>
                </a:solidFill>
                <a:ea typeface="+mn-ea"/>
                <a:cs typeface="Arial" pitchFamily="34" charset="0"/>
              </a:defRPr>
            </a:lvl3pPr>
            <a:lvl4pPr marL="538163" indent="-177800" eaLnBrk="1" hangingPunct="1">
              <a:lnSpc>
                <a:spcPct val="110000"/>
              </a:lnSpc>
              <a:spcBef>
                <a:spcPct val="0"/>
              </a:spcBef>
              <a:buClr>
                <a:schemeClr val="accent1"/>
              </a:buClr>
              <a:buChar char="•"/>
              <a:tabLst/>
              <a:defRPr>
                <a:solidFill>
                  <a:schemeClr val="tx1"/>
                </a:solidFill>
                <a:ea typeface="+mn-ea"/>
                <a:cs typeface="Arial" pitchFamily="34" charset="0"/>
              </a:defRPr>
            </a:lvl4pPr>
            <a:lvl5pPr marL="717550" indent="-177800" eaLnBrk="1" hangingPunct="1">
              <a:lnSpc>
                <a:spcPct val="110000"/>
              </a:lnSpc>
              <a:spcBef>
                <a:spcPct val="0"/>
              </a:spcBef>
              <a:buClr>
                <a:schemeClr val="accent1"/>
              </a:buClr>
              <a:buChar char="•"/>
              <a:tabLst/>
              <a:defRPr baseline="0">
                <a:solidFill>
                  <a:schemeClr val="tx1"/>
                </a:solidFill>
                <a:ea typeface="+mn-ea"/>
                <a:cs typeface="Arial" pitchFamily="34" charset="0"/>
              </a:defRPr>
            </a:lvl5pPr>
            <a:lvl6pPr marL="1220788" indent="-188913" fontAlgn="base">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fontAlgn="base">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fontAlgn="base">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fontAlgn="base">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2000" dirty="0">
                <a:solidFill>
                  <a:schemeClr val="bg1"/>
                </a:solidFill>
              </a:rPr>
              <a:t>Reduce the cost of design and support based on RAMS</a:t>
            </a:r>
          </a:p>
        </p:txBody>
      </p:sp>
      <p:sp>
        <p:nvSpPr>
          <p:cNvPr id="9" name="Text Placeholder 2"/>
          <p:cNvSpPr txBox="1">
            <a:spLocks/>
          </p:cNvSpPr>
          <p:nvPr/>
        </p:nvSpPr>
        <p:spPr>
          <a:xfrm>
            <a:off x="431074" y="4218210"/>
            <a:ext cx="3462082" cy="1654202"/>
          </a:xfrm>
          <a:prstGeom prst="rect">
            <a:avLst/>
          </a:prstGeom>
          <a:solidFill>
            <a:schemeClr val="accent6">
              <a:lumMod val="75000"/>
            </a:schemeClr>
          </a:solidFill>
          <a:ln>
            <a:noFill/>
          </a:ln>
        </p:spPr>
        <p:txBody>
          <a:bodyPr bIns="182785" anchor="ctr" anchorCtr="1"/>
          <a:lstStyle>
            <a:lvl1pPr marL="0" indent="0" algn="l" rtl="0" eaLnBrk="1" fontAlgn="base" hangingPunct="1">
              <a:lnSpc>
                <a:spcPct val="110000"/>
              </a:lnSpc>
              <a:spcBef>
                <a:spcPct val="0"/>
              </a:spcBef>
              <a:spcAft>
                <a:spcPct val="0"/>
              </a:spcAft>
              <a:buClr>
                <a:schemeClr val="accent1"/>
              </a:buClr>
              <a:buFont typeface="Arial" pitchFamily="34" charset="0"/>
              <a:buNone/>
              <a:tabLst/>
              <a:defRPr baseline="0">
                <a:solidFill>
                  <a:schemeClr val="tx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r>
              <a:rPr lang="en-US" sz="2000" b="1" dirty="0">
                <a:solidFill>
                  <a:schemeClr val="bg1"/>
                </a:solidFill>
                <a:latin typeface="+mn-lt"/>
              </a:rPr>
              <a:t>Data structures and processes to enable synchronous distributed design</a:t>
            </a:r>
          </a:p>
        </p:txBody>
      </p:sp>
      <p:sp>
        <p:nvSpPr>
          <p:cNvPr id="10" name="Text Placeholder 2"/>
          <p:cNvSpPr txBox="1">
            <a:spLocks/>
          </p:cNvSpPr>
          <p:nvPr/>
        </p:nvSpPr>
        <p:spPr>
          <a:xfrm>
            <a:off x="4127868" y="4198255"/>
            <a:ext cx="3953686" cy="1654202"/>
          </a:xfrm>
          <a:prstGeom prst="rect">
            <a:avLst/>
          </a:prstGeom>
          <a:solidFill>
            <a:schemeClr val="accent6">
              <a:lumMod val="75000"/>
            </a:schemeClr>
          </a:solidFill>
        </p:spPr>
        <p:txBody>
          <a:bodyPr lIns="0" tIns="182785" rIns="0" bIns="365570" anchor="ctr" anchorCtr="0"/>
          <a:lstStyle>
            <a:lvl1pPr marL="0" indent="0" algn="l" rtl="0" eaLnBrk="1" fontAlgn="base" hangingPunct="1">
              <a:lnSpc>
                <a:spcPct val="110000"/>
              </a:lnSpc>
              <a:spcBef>
                <a:spcPct val="0"/>
              </a:spcBef>
              <a:spcAft>
                <a:spcPct val="0"/>
              </a:spcAft>
              <a:buClr>
                <a:schemeClr val="accent1"/>
              </a:buClr>
              <a:buFont typeface="Arial" pitchFamily="34" charset="0"/>
              <a:buNone/>
              <a:tabLst/>
              <a:defRPr baseline="0">
                <a:solidFill>
                  <a:schemeClr val="tx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90000"/>
              </a:lnSpc>
            </a:pPr>
            <a:r>
              <a:rPr lang="en-US" sz="2000" b="1" dirty="0">
                <a:solidFill>
                  <a:schemeClr val="bg1"/>
                </a:solidFill>
                <a:latin typeface="+mn-lt"/>
              </a:rPr>
              <a:t>Objective, integrated technical risk management </a:t>
            </a:r>
            <a:r>
              <a:rPr lang="en-US" sz="2000" b="1" u="sng" dirty="0">
                <a:solidFill>
                  <a:schemeClr val="bg1"/>
                </a:solidFill>
                <a:latin typeface="+mn-lt"/>
              </a:rPr>
              <a:t>concurrent</a:t>
            </a:r>
            <a:r>
              <a:rPr lang="en-US" sz="2000" b="1" dirty="0">
                <a:solidFill>
                  <a:schemeClr val="bg1"/>
                </a:solidFill>
                <a:latin typeface="+mn-lt"/>
              </a:rPr>
              <a:t> with each iteration of the design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713" r="5578"/>
          <a:stretch/>
        </p:blipFill>
        <p:spPr>
          <a:xfrm>
            <a:off x="431074" y="1187250"/>
            <a:ext cx="3462082" cy="289364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8326"/>
          <a:stretch/>
        </p:blipFill>
        <p:spPr>
          <a:xfrm>
            <a:off x="4127868" y="1162918"/>
            <a:ext cx="3953685" cy="2917976"/>
          </a:xfrm>
          <a:prstGeom prst="rect">
            <a:avLst/>
          </a:prstGeom>
        </p:spPr>
      </p:pic>
      <p:sp>
        <p:nvSpPr>
          <p:cNvPr id="3" name="Footer Placeholder 2">
            <a:extLst>
              <a:ext uri="{FF2B5EF4-FFF2-40B4-BE49-F238E27FC236}">
                <a16:creationId xmlns:a16="http://schemas.microsoft.com/office/drawing/2014/main" id="{6B2CB479-B289-4B0E-9352-12AF07B420D4}"/>
              </a:ext>
            </a:extLst>
          </p:cNvPr>
          <p:cNvSpPr>
            <a:spLocks noGrp="1"/>
          </p:cNvSpPr>
          <p:nvPr>
            <p:ph type="ftr" sz="quarter" idx="11"/>
          </p:nvPr>
        </p:nvSpPr>
        <p:spPr/>
        <p:txBody>
          <a:bodyPr/>
          <a:lstStyle/>
          <a:p>
            <a:r>
              <a:rPr lang="en-AU"/>
              <a:t>INCOSE - 2018 (January)</a:t>
            </a:r>
          </a:p>
        </p:txBody>
      </p:sp>
      <p:pic>
        <p:nvPicPr>
          <p:cNvPr id="5122" name="Picture 2" descr="Related image">
            <a:extLst>
              <a:ext uri="{FF2B5EF4-FFF2-40B4-BE49-F238E27FC236}">
                <a16:creationId xmlns:a16="http://schemas.microsoft.com/office/drawing/2014/main" id="{B06B2B07-9BCB-4430-AEBE-DE38367006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7646" y="1265030"/>
            <a:ext cx="3242163"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91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96983-7004-445D-B9F2-092CA0AB2930}"/>
              </a:ext>
            </a:extLst>
          </p:cNvPr>
          <p:cNvSpPr>
            <a:spLocks noGrp="1"/>
          </p:cNvSpPr>
          <p:nvPr>
            <p:ph type="title"/>
          </p:nvPr>
        </p:nvSpPr>
        <p:spPr>
          <a:xfrm>
            <a:off x="542925" y="365126"/>
            <a:ext cx="10515600" cy="901700"/>
          </a:xfrm>
        </p:spPr>
        <p:txBody>
          <a:bodyPr>
            <a:normAutofit/>
          </a:bodyPr>
          <a:lstStyle/>
          <a:p>
            <a:r>
              <a:rPr lang="en-AU" sz="4000" dirty="0"/>
              <a:t>Closing the Loop for RAMS</a:t>
            </a:r>
          </a:p>
        </p:txBody>
      </p:sp>
      <p:sp>
        <p:nvSpPr>
          <p:cNvPr id="4" name="Footer Placeholder 3">
            <a:extLst>
              <a:ext uri="{FF2B5EF4-FFF2-40B4-BE49-F238E27FC236}">
                <a16:creationId xmlns:a16="http://schemas.microsoft.com/office/drawing/2014/main" id="{FD81ED28-A1B5-4362-8B49-829BB0D9CDD7}"/>
              </a:ext>
            </a:extLst>
          </p:cNvPr>
          <p:cNvSpPr>
            <a:spLocks noGrp="1"/>
          </p:cNvSpPr>
          <p:nvPr>
            <p:ph type="ftr" sz="quarter" idx="11"/>
          </p:nvPr>
        </p:nvSpPr>
        <p:spPr/>
        <p:txBody>
          <a:bodyPr/>
          <a:lstStyle/>
          <a:p>
            <a:r>
              <a:rPr lang="en-AU"/>
              <a:t>INCOSE - 2018 (January)</a:t>
            </a:r>
          </a:p>
        </p:txBody>
      </p:sp>
      <p:pic>
        <p:nvPicPr>
          <p:cNvPr id="7" name="Picture 6">
            <a:extLst>
              <a:ext uri="{FF2B5EF4-FFF2-40B4-BE49-F238E27FC236}">
                <a16:creationId xmlns:a16="http://schemas.microsoft.com/office/drawing/2014/main" id="{1152FB9C-2853-455A-BEBA-0CF7EA36B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817" y="1266826"/>
            <a:ext cx="10068791" cy="495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804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5444"/>
          </a:xfrm>
        </p:spPr>
        <p:txBody>
          <a:bodyPr>
            <a:normAutofit/>
          </a:bodyPr>
          <a:lstStyle/>
          <a:p>
            <a:r>
              <a:rPr lang="en-AU" sz="4000" dirty="0"/>
              <a:t>Summary</a:t>
            </a:r>
          </a:p>
        </p:txBody>
      </p:sp>
      <p:sp>
        <p:nvSpPr>
          <p:cNvPr id="4" name="Content Placeholder 3"/>
          <p:cNvSpPr>
            <a:spLocks noGrp="1"/>
          </p:cNvSpPr>
          <p:nvPr>
            <p:ph idx="1"/>
          </p:nvPr>
        </p:nvSpPr>
        <p:spPr>
          <a:xfrm>
            <a:off x="707573" y="1359096"/>
            <a:ext cx="10027102" cy="4388661"/>
          </a:xfrm>
        </p:spPr>
        <p:txBody>
          <a:bodyPr>
            <a:noAutofit/>
          </a:bodyPr>
          <a:lstStyle/>
          <a:p>
            <a:pPr marL="457200" indent="-457200">
              <a:buFont typeface="+mj-lt"/>
              <a:buAutoNum type="arabicPeriod"/>
            </a:pPr>
            <a:r>
              <a:rPr lang="en-US" sz="2000" dirty="0"/>
              <a:t>Model-based RAMS has cost / schedule / engineering benefits.</a:t>
            </a:r>
          </a:p>
          <a:p>
            <a:pPr marL="457200" indent="-457200">
              <a:buFont typeface="+mj-lt"/>
              <a:buAutoNum type="arabicPeriod"/>
            </a:pPr>
            <a:r>
              <a:rPr lang="en-US" sz="2000" dirty="0"/>
              <a:t>Implementation of model-based RAMS enables the Digital Twin.</a:t>
            </a:r>
          </a:p>
          <a:p>
            <a:pPr marL="457200" indent="-457200">
              <a:buFont typeface="+mj-lt"/>
              <a:buAutoNum type="arabicPeriod"/>
            </a:pPr>
            <a:r>
              <a:rPr lang="en-US" sz="2000" dirty="0"/>
              <a:t>Support optimization (sustainment / asset management) requires model-based RAMS – ideally from the concept design stage – but alternatively when the asset is in service.</a:t>
            </a:r>
          </a:p>
          <a:p>
            <a:pPr marL="457200" indent="-457200">
              <a:buFont typeface="+mj-lt"/>
              <a:buAutoNum type="arabicPeriod"/>
            </a:pPr>
            <a:endParaRPr lang="en-US" sz="2000" dirty="0"/>
          </a:p>
          <a:p>
            <a:pPr marL="457200" indent="-457200">
              <a:buFont typeface="+mj-lt"/>
              <a:buAutoNum type="arabicPeriod"/>
            </a:pPr>
            <a:endParaRPr lang="en-US" sz="2000" dirty="0"/>
          </a:p>
          <a:p>
            <a:pPr marL="0" indent="0">
              <a:buNone/>
            </a:pPr>
            <a:r>
              <a:rPr lang="en-US" sz="2000" dirty="0"/>
              <a:t>Additional information is available from:</a:t>
            </a:r>
          </a:p>
          <a:p>
            <a:pPr marL="0" indent="0">
              <a:buNone/>
            </a:pPr>
            <a:r>
              <a:rPr lang="en-US" sz="2000" dirty="0">
                <a:hlinkClick r:id="rId3"/>
              </a:rPr>
              <a:t>cstecki@phmtechnology.com</a:t>
            </a:r>
            <a:endParaRPr lang="en-US" sz="2000" dirty="0"/>
          </a:p>
          <a:p>
            <a:pPr marL="0" indent="0">
              <a:buNone/>
            </a:pPr>
            <a:r>
              <a:rPr lang="en-US" sz="2000" dirty="0">
                <a:hlinkClick r:id="rId4"/>
              </a:rPr>
              <a:t>ken.oister@siemens.com</a:t>
            </a:r>
            <a:r>
              <a:rPr lang="en-US" sz="2000" dirty="0"/>
              <a:t> / </a:t>
            </a:r>
            <a:r>
              <a:rPr lang="en-US" sz="2000" dirty="0">
                <a:hlinkClick r:id="rId5"/>
              </a:rPr>
              <a:t>mark.sampson@siemens.com</a:t>
            </a:r>
            <a:r>
              <a:rPr lang="en-US" sz="2000" dirty="0"/>
              <a:t> </a:t>
            </a:r>
          </a:p>
          <a:p>
            <a:pPr marL="0" indent="0">
              <a:buNone/>
            </a:pPr>
            <a:r>
              <a:rPr lang="en-US" sz="2000" dirty="0">
                <a:hlinkClick r:id="rId6"/>
              </a:rPr>
              <a:t>www.phmtechnology.com</a:t>
            </a:r>
            <a:r>
              <a:rPr lang="en-US" sz="2000" dirty="0"/>
              <a:t> </a:t>
            </a:r>
          </a:p>
        </p:txBody>
      </p:sp>
      <p:sp>
        <p:nvSpPr>
          <p:cNvPr id="7" name="Content Placeholder 2"/>
          <p:cNvSpPr txBox="1">
            <a:spLocks/>
          </p:cNvSpPr>
          <p:nvPr/>
        </p:nvSpPr>
        <p:spPr>
          <a:xfrm>
            <a:off x="2782120" y="1154460"/>
            <a:ext cx="5040559" cy="4392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AU" sz="1200" dirty="0"/>
          </a:p>
        </p:txBody>
      </p:sp>
      <p:sp>
        <p:nvSpPr>
          <p:cNvPr id="3" name="Footer Placeholder 2">
            <a:extLst>
              <a:ext uri="{FF2B5EF4-FFF2-40B4-BE49-F238E27FC236}">
                <a16:creationId xmlns:a16="http://schemas.microsoft.com/office/drawing/2014/main" id="{A880FF42-FC52-4BDE-84E3-3477478866A3}"/>
              </a:ext>
            </a:extLst>
          </p:cNvPr>
          <p:cNvSpPr>
            <a:spLocks noGrp="1"/>
          </p:cNvSpPr>
          <p:nvPr>
            <p:ph type="ftr" sz="quarter" idx="11"/>
          </p:nvPr>
        </p:nvSpPr>
        <p:spPr/>
        <p:txBody>
          <a:bodyPr/>
          <a:lstStyle/>
          <a:p>
            <a:r>
              <a:rPr lang="en-AU"/>
              <a:t>INCOSE - 2018 (January)</a:t>
            </a:r>
          </a:p>
        </p:txBody>
      </p:sp>
    </p:spTree>
    <p:extLst>
      <p:ext uri="{BB962C8B-B14F-4D97-AF65-F5344CB8AC3E}">
        <p14:creationId xmlns:p14="http://schemas.microsoft.com/office/powerpoint/2010/main" val="312005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3" y="375577"/>
            <a:ext cx="10515600" cy="725444"/>
          </a:xfrm>
        </p:spPr>
        <p:txBody>
          <a:bodyPr>
            <a:normAutofit/>
          </a:bodyPr>
          <a:lstStyle/>
          <a:p>
            <a:r>
              <a:rPr lang="en-AU" sz="4000" dirty="0"/>
              <a:t>Presentation Structure</a:t>
            </a:r>
          </a:p>
        </p:txBody>
      </p:sp>
      <p:sp>
        <p:nvSpPr>
          <p:cNvPr id="4" name="Content Placeholder 3"/>
          <p:cNvSpPr>
            <a:spLocks noGrp="1"/>
          </p:cNvSpPr>
          <p:nvPr>
            <p:ph idx="1"/>
          </p:nvPr>
        </p:nvSpPr>
        <p:spPr>
          <a:xfrm>
            <a:off x="707573" y="1209627"/>
            <a:ext cx="5618583" cy="4388661"/>
          </a:xfrm>
        </p:spPr>
        <p:txBody>
          <a:bodyPr>
            <a:noAutofit/>
          </a:bodyPr>
          <a:lstStyle/>
          <a:p>
            <a:pPr marL="457200" indent="-457200">
              <a:buFont typeface="+mj-lt"/>
              <a:buAutoNum type="arabicPeriod"/>
            </a:pPr>
            <a:r>
              <a:rPr lang="en-US" sz="1800" dirty="0"/>
              <a:t>PHM Technology Overview</a:t>
            </a:r>
          </a:p>
          <a:p>
            <a:pPr marL="457200" indent="-457200">
              <a:buFont typeface="+mj-lt"/>
              <a:buAutoNum type="arabicPeriod"/>
            </a:pPr>
            <a:r>
              <a:rPr lang="en-US" sz="1800" dirty="0"/>
              <a:t>What is RAMS?</a:t>
            </a:r>
          </a:p>
          <a:p>
            <a:pPr marL="457200" indent="-457200">
              <a:buFont typeface="+mj-lt"/>
              <a:buAutoNum type="arabicPeriod"/>
            </a:pPr>
            <a:r>
              <a:rPr lang="en-US" sz="1800" dirty="0"/>
              <a:t>Trends impacting RAMS</a:t>
            </a:r>
          </a:p>
          <a:p>
            <a:pPr marL="457200" indent="-457200">
              <a:buFont typeface="+mj-lt"/>
              <a:buAutoNum type="arabicPeriod"/>
            </a:pPr>
            <a:r>
              <a:rPr lang="en-US" sz="1800" dirty="0"/>
              <a:t>What is wrong with RAMS today?</a:t>
            </a:r>
          </a:p>
          <a:p>
            <a:pPr marL="457200" indent="-457200">
              <a:buFont typeface="+mj-lt"/>
              <a:buAutoNum type="arabicPeriod"/>
            </a:pPr>
            <a:r>
              <a:rPr lang="en-US" sz="1800" dirty="0"/>
              <a:t>RAMS for Systems Engineering</a:t>
            </a:r>
          </a:p>
          <a:p>
            <a:pPr marL="457200" indent="-457200">
              <a:buFont typeface="+mj-lt"/>
              <a:buAutoNum type="arabicPeriod"/>
            </a:pPr>
            <a:r>
              <a:rPr lang="en-US" sz="1800" dirty="0"/>
              <a:t>The MADe solution</a:t>
            </a:r>
          </a:p>
          <a:p>
            <a:pPr marL="457200" indent="-457200">
              <a:buFont typeface="+mj-lt"/>
              <a:buAutoNum type="arabicPeriod"/>
            </a:pPr>
            <a:r>
              <a:rPr lang="en-US" sz="1800" dirty="0"/>
              <a:t>What MADe does</a:t>
            </a:r>
          </a:p>
          <a:p>
            <a:pPr marL="457200" indent="-457200">
              <a:buFont typeface="+mj-lt"/>
              <a:buAutoNum type="arabicPeriod"/>
            </a:pPr>
            <a:r>
              <a:rPr lang="en-US" sz="1800" dirty="0"/>
              <a:t>How model-based RAMS is different</a:t>
            </a:r>
          </a:p>
          <a:p>
            <a:pPr marL="457200" indent="-457200">
              <a:buFont typeface="+mj-lt"/>
              <a:buAutoNum type="arabicPeriod"/>
            </a:pPr>
            <a:r>
              <a:rPr lang="en-US" sz="1800" dirty="0"/>
              <a:t>Model-based RAMS for Systems Engineering</a:t>
            </a:r>
          </a:p>
          <a:p>
            <a:pPr marL="457200" indent="-457200">
              <a:buFont typeface="+mj-lt"/>
              <a:buAutoNum type="arabicPeriod"/>
            </a:pPr>
            <a:r>
              <a:rPr lang="en-US" sz="1800" dirty="0"/>
              <a:t>Benefits of Model-based RAMS</a:t>
            </a:r>
          </a:p>
          <a:p>
            <a:pPr marL="457200" indent="-457200">
              <a:buFont typeface="+mj-lt"/>
              <a:buAutoNum type="arabicPeriod"/>
            </a:pPr>
            <a:r>
              <a:rPr lang="en-US" sz="1800" dirty="0"/>
              <a:t>Closing the loop for RAMS</a:t>
            </a:r>
          </a:p>
          <a:p>
            <a:pPr marL="457200" indent="-457200">
              <a:buFont typeface="+mj-lt"/>
              <a:buAutoNum type="arabicPeriod"/>
            </a:pPr>
            <a:r>
              <a:rPr lang="en-US" sz="1800" dirty="0"/>
              <a:t>Summary</a:t>
            </a:r>
          </a:p>
        </p:txBody>
      </p:sp>
      <p:sp>
        <p:nvSpPr>
          <p:cNvPr id="7" name="Content Placeholder 2"/>
          <p:cNvSpPr txBox="1">
            <a:spLocks/>
          </p:cNvSpPr>
          <p:nvPr/>
        </p:nvSpPr>
        <p:spPr>
          <a:xfrm>
            <a:off x="2782120" y="1154460"/>
            <a:ext cx="5040559" cy="4392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AU" sz="1200" dirty="0"/>
          </a:p>
        </p:txBody>
      </p:sp>
      <p:sp>
        <p:nvSpPr>
          <p:cNvPr id="3" name="Footer Placeholder 2">
            <a:extLst>
              <a:ext uri="{FF2B5EF4-FFF2-40B4-BE49-F238E27FC236}">
                <a16:creationId xmlns:a16="http://schemas.microsoft.com/office/drawing/2014/main" id="{A880FF42-FC52-4BDE-84E3-3477478866A3}"/>
              </a:ext>
            </a:extLst>
          </p:cNvPr>
          <p:cNvSpPr>
            <a:spLocks noGrp="1"/>
          </p:cNvSpPr>
          <p:nvPr>
            <p:ph type="ftr" sz="quarter" idx="11"/>
          </p:nvPr>
        </p:nvSpPr>
        <p:spPr/>
        <p:txBody>
          <a:bodyPr/>
          <a:lstStyle/>
          <a:p>
            <a:r>
              <a:rPr lang="en-AU"/>
              <a:t>INCOSE - 2018 (January)</a:t>
            </a:r>
          </a:p>
        </p:txBody>
      </p:sp>
      <p:pic>
        <p:nvPicPr>
          <p:cNvPr id="8" name="Picture 7">
            <a:extLst>
              <a:ext uri="{FF2B5EF4-FFF2-40B4-BE49-F238E27FC236}">
                <a16:creationId xmlns:a16="http://schemas.microsoft.com/office/drawing/2014/main" id="{97364BE9-4A5E-4628-A3E6-9EFBDB8C08D3}"/>
              </a:ext>
            </a:extLst>
          </p:cNvPr>
          <p:cNvPicPr>
            <a:picLocks noChangeAspect="1"/>
          </p:cNvPicPr>
          <p:nvPr/>
        </p:nvPicPr>
        <p:blipFill rotWithShape="1">
          <a:blip r:embed="rId3">
            <a:extLst>
              <a:ext uri="{28A0092B-C50C-407E-A947-70E740481C1C}">
                <a14:useLocalDpi xmlns:a14="http://schemas.microsoft.com/office/drawing/2010/main" val="0"/>
              </a:ext>
            </a:extLst>
          </a:blip>
          <a:srcRect l="27604" t="4537" r="24896" b="22158"/>
          <a:stretch/>
        </p:blipFill>
        <p:spPr>
          <a:xfrm>
            <a:off x="6781799" y="1143000"/>
            <a:ext cx="4343401" cy="5027266"/>
          </a:xfrm>
          <a:prstGeom prst="rect">
            <a:avLst/>
          </a:prstGeom>
        </p:spPr>
      </p:pic>
    </p:spTree>
    <p:extLst>
      <p:ext uri="{BB962C8B-B14F-4D97-AF65-F5344CB8AC3E}">
        <p14:creationId xmlns:p14="http://schemas.microsoft.com/office/powerpoint/2010/main" val="1911390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DAFD-6CA6-42A3-9467-F1161801668E}"/>
              </a:ext>
            </a:extLst>
          </p:cNvPr>
          <p:cNvSpPr>
            <a:spLocks noGrp="1"/>
          </p:cNvSpPr>
          <p:nvPr>
            <p:ph type="title"/>
          </p:nvPr>
        </p:nvSpPr>
        <p:spPr>
          <a:xfrm>
            <a:off x="838200" y="365126"/>
            <a:ext cx="10515600" cy="1003216"/>
          </a:xfrm>
          <a:ln>
            <a:noFill/>
          </a:ln>
        </p:spPr>
        <p:txBody>
          <a:bodyPr>
            <a:normAutofit/>
          </a:bodyPr>
          <a:lstStyle/>
          <a:p>
            <a:r>
              <a:rPr lang="en-US" sz="4000" dirty="0"/>
              <a:t>PHM Technology Overview</a:t>
            </a:r>
          </a:p>
        </p:txBody>
      </p:sp>
      <p:sp>
        <p:nvSpPr>
          <p:cNvPr id="3" name="Content Placeholder 2">
            <a:extLst>
              <a:ext uri="{FF2B5EF4-FFF2-40B4-BE49-F238E27FC236}">
                <a16:creationId xmlns:a16="http://schemas.microsoft.com/office/drawing/2014/main" id="{5B713E2C-BFB3-48C4-B146-E9F8CA8B9524}"/>
              </a:ext>
            </a:extLst>
          </p:cNvPr>
          <p:cNvSpPr>
            <a:spLocks noGrp="1"/>
          </p:cNvSpPr>
          <p:nvPr>
            <p:ph idx="1"/>
          </p:nvPr>
        </p:nvSpPr>
        <p:spPr>
          <a:xfrm>
            <a:off x="554430" y="1643572"/>
            <a:ext cx="7178781" cy="4443722"/>
          </a:xfrm>
        </p:spPr>
        <p:txBody>
          <a:bodyPr>
            <a:normAutofit/>
          </a:bodyPr>
          <a:lstStyle/>
          <a:p>
            <a:pPr>
              <a:lnSpc>
                <a:spcPct val="100000"/>
              </a:lnSpc>
              <a:spcAft>
                <a:spcPts val="1200"/>
              </a:spcAft>
            </a:pPr>
            <a:r>
              <a:rPr lang="en-US" sz="2400" dirty="0"/>
              <a:t>Develop the Maintenance Aware Design environment (MADe)</a:t>
            </a:r>
          </a:p>
          <a:p>
            <a:pPr>
              <a:lnSpc>
                <a:spcPct val="100000"/>
              </a:lnSpc>
              <a:spcAft>
                <a:spcPts val="1200"/>
              </a:spcAft>
            </a:pPr>
            <a:r>
              <a:rPr lang="en-US" sz="2400" dirty="0"/>
              <a:t>MADe is a RAMS &amp; CBM analysis solution with the cost, schedule and engineering process benefits of a model-based technology </a:t>
            </a:r>
          </a:p>
          <a:p>
            <a:pPr>
              <a:lnSpc>
                <a:spcPct val="100000"/>
              </a:lnSpc>
              <a:spcAft>
                <a:spcPts val="1200"/>
              </a:spcAft>
            </a:pPr>
            <a:r>
              <a:rPr lang="en-US" sz="2400" dirty="0"/>
              <a:t>Global customer base in Aerospace and Defence</a:t>
            </a:r>
          </a:p>
          <a:p>
            <a:pPr>
              <a:lnSpc>
                <a:spcPct val="100000"/>
              </a:lnSpc>
              <a:spcAft>
                <a:spcPts val="1200"/>
              </a:spcAft>
            </a:pPr>
            <a:r>
              <a:rPr lang="en-US" sz="2400" dirty="0"/>
              <a:t>Siemens OEM Partner for Safety and Reliability</a:t>
            </a:r>
          </a:p>
          <a:p>
            <a:pPr>
              <a:lnSpc>
                <a:spcPct val="100000"/>
              </a:lnSpc>
              <a:spcAft>
                <a:spcPts val="1200"/>
              </a:spcAft>
            </a:pPr>
            <a:r>
              <a:rPr lang="en-US" sz="2400" dirty="0"/>
              <a:t>Established 2006, HQ in Melbourne, Australia</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0243" y="4342081"/>
            <a:ext cx="1294220" cy="640639"/>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565" y="5217765"/>
            <a:ext cx="1357264" cy="814357"/>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7970" y="2769969"/>
            <a:ext cx="1112454" cy="868331"/>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1789" y="1643572"/>
            <a:ext cx="680424" cy="910068"/>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59020" y="1488031"/>
            <a:ext cx="1250354" cy="1250354"/>
          </a:xfrm>
          <a:prstGeom prst="rect">
            <a:avLst/>
          </a:prstGeom>
        </p:spPr>
      </p:pic>
      <p:pic>
        <p:nvPicPr>
          <p:cNvPr id="27" name="Picture 26"/>
          <p:cNvPicPr>
            <a:picLocks noChangeAspect="1"/>
          </p:cNvPicPr>
          <p:nvPr/>
        </p:nvPicPr>
        <p:blipFill rotWithShape="1">
          <a:blip r:embed="rId8">
            <a:extLst>
              <a:ext uri="{28A0092B-C50C-407E-A947-70E740481C1C}">
                <a14:useLocalDpi xmlns:a14="http://schemas.microsoft.com/office/drawing/2010/main" val="0"/>
              </a:ext>
            </a:extLst>
          </a:blip>
          <a:srcRect t="36127" b="31924"/>
          <a:stretch/>
        </p:blipFill>
        <p:spPr>
          <a:xfrm>
            <a:off x="8072260" y="5320868"/>
            <a:ext cx="1218295" cy="389236"/>
          </a:xfrm>
          <a:prstGeom prst="rect">
            <a:avLst/>
          </a:prstGeom>
        </p:spPr>
      </p:pic>
      <p:pic>
        <p:nvPicPr>
          <p:cNvPr id="6" name="Picture 5">
            <a:extLst>
              <a:ext uri="{FF2B5EF4-FFF2-40B4-BE49-F238E27FC236}">
                <a16:creationId xmlns:a16="http://schemas.microsoft.com/office/drawing/2014/main" id="{9C2904D7-33FE-41E4-B743-61E00E00FEBC}"/>
              </a:ext>
            </a:extLst>
          </p:cNvPr>
          <p:cNvPicPr>
            <a:picLocks noChangeAspect="1"/>
          </p:cNvPicPr>
          <p:nvPr/>
        </p:nvPicPr>
        <p:blipFill>
          <a:blip r:embed="rId9"/>
          <a:stretch>
            <a:fillRect/>
          </a:stretch>
        </p:blipFill>
        <p:spPr>
          <a:xfrm>
            <a:off x="8153399" y="2992400"/>
            <a:ext cx="1232015" cy="969055"/>
          </a:xfrm>
          <a:prstGeom prst="rect">
            <a:avLst/>
          </a:prstGeom>
        </p:spPr>
      </p:pic>
      <p:sp>
        <p:nvSpPr>
          <p:cNvPr id="4" name="Footer Placeholder 3">
            <a:extLst>
              <a:ext uri="{FF2B5EF4-FFF2-40B4-BE49-F238E27FC236}">
                <a16:creationId xmlns:a16="http://schemas.microsoft.com/office/drawing/2014/main" id="{8A73E062-689D-47E7-894C-DAB0F501C921}"/>
              </a:ext>
            </a:extLst>
          </p:cNvPr>
          <p:cNvSpPr>
            <a:spLocks noGrp="1"/>
          </p:cNvSpPr>
          <p:nvPr>
            <p:ph type="ftr" sz="quarter" idx="11"/>
          </p:nvPr>
        </p:nvSpPr>
        <p:spPr/>
        <p:txBody>
          <a:bodyPr/>
          <a:lstStyle/>
          <a:p>
            <a:r>
              <a:rPr lang="en-AU"/>
              <a:t>INCOSE - 2018 (January)</a:t>
            </a:r>
          </a:p>
        </p:txBody>
      </p:sp>
      <p:pic>
        <p:nvPicPr>
          <p:cNvPr id="16" name="Picture 15">
            <a:extLst>
              <a:ext uri="{FF2B5EF4-FFF2-40B4-BE49-F238E27FC236}">
                <a16:creationId xmlns:a16="http://schemas.microsoft.com/office/drawing/2014/main" id="{A9802000-6EED-4CB2-BDE9-AC3B923D27C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64709" y="4865597"/>
            <a:ext cx="1864521" cy="289000"/>
          </a:xfrm>
          <a:prstGeom prst="rect">
            <a:avLst/>
          </a:prstGeom>
        </p:spPr>
      </p:pic>
      <p:pic>
        <p:nvPicPr>
          <p:cNvPr id="1026" name="Picture 2" descr="Image result for spirit aerosystems logo">
            <a:extLst>
              <a:ext uri="{FF2B5EF4-FFF2-40B4-BE49-F238E27FC236}">
                <a16:creationId xmlns:a16="http://schemas.microsoft.com/office/drawing/2014/main" id="{94E1F3E9-533D-4DA7-BC78-EB063A6440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39524" y="3701468"/>
            <a:ext cx="1789706" cy="801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102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698" y="316852"/>
            <a:ext cx="10515600" cy="725444"/>
          </a:xfrm>
        </p:spPr>
        <p:txBody>
          <a:bodyPr>
            <a:normAutofit/>
          </a:bodyPr>
          <a:lstStyle/>
          <a:p>
            <a:r>
              <a:rPr lang="en-AU" sz="4000" dirty="0"/>
              <a:t>What is RAMS?</a:t>
            </a:r>
          </a:p>
        </p:txBody>
      </p:sp>
      <p:sp>
        <p:nvSpPr>
          <p:cNvPr id="8" name="Text Placeholder 2"/>
          <p:cNvSpPr txBox="1">
            <a:spLocks/>
          </p:cNvSpPr>
          <p:nvPr/>
        </p:nvSpPr>
        <p:spPr>
          <a:xfrm>
            <a:off x="8112640" y="4223655"/>
            <a:ext cx="3566160" cy="1654202"/>
          </a:xfrm>
          <a:prstGeom prst="rect">
            <a:avLst/>
          </a:prstGeom>
          <a:solidFill>
            <a:schemeClr val="accent6">
              <a:lumMod val="75000"/>
            </a:schemeClr>
          </a:solidFill>
          <a:ln>
            <a:noFill/>
          </a:ln>
        </p:spPr>
        <p:txBody>
          <a:bodyPr bIns="182785" anchor="ctr" anchorCtr="1"/>
          <a:lstStyle>
            <a:defPPr>
              <a:defRPr lang="de-DE"/>
            </a:defPPr>
            <a:lvl1pPr marL="0" indent="0" algn="ctr" eaLnBrk="1" hangingPunct="1">
              <a:lnSpc>
                <a:spcPct val="90000"/>
              </a:lnSpc>
              <a:spcBef>
                <a:spcPct val="0"/>
              </a:spcBef>
              <a:buClr>
                <a:schemeClr val="accent1"/>
              </a:buClr>
              <a:buFont typeface="Arial" pitchFamily="34" charset="0"/>
              <a:buNone/>
              <a:tabLst/>
              <a:defRPr b="1" baseline="0">
                <a:solidFill>
                  <a:srgbClr val="004669"/>
                </a:solidFill>
                <a:ea typeface="+mn-ea"/>
                <a:cs typeface="Arial" pitchFamily="34" charset="0"/>
              </a:defRPr>
            </a:lvl1pPr>
            <a:lvl2pPr marL="179388" indent="-177800" eaLnBrk="1" hangingPunct="1">
              <a:lnSpc>
                <a:spcPct val="110000"/>
              </a:lnSpc>
              <a:spcBef>
                <a:spcPct val="0"/>
              </a:spcBef>
              <a:buClr>
                <a:schemeClr val="accent1"/>
              </a:buClr>
              <a:buChar char="•"/>
              <a:tabLst/>
              <a:defRPr>
                <a:solidFill>
                  <a:schemeClr val="tx1"/>
                </a:solidFill>
                <a:ea typeface="+mn-ea"/>
                <a:cs typeface="Arial" pitchFamily="34" charset="0"/>
              </a:defRPr>
            </a:lvl2pPr>
            <a:lvl3pPr marL="358775" indent="-177800" eaLnBrk="1" hangingPunct="1">
              <a:lnSpc>
                <a:spcPct val="110000"/>
              </a:lnSpc>
              <a:spcBef>
                <a:spcPct val="0"/>
              </a:spcBef>
              <a:buClr>
                <a:schemeClr val="accent1"/>
              </a:buClr>
              <a:buChar char="•"/>
              <a:tabLst/>
              <a:defRPr>
                <a:solidFill>
                  <a:schemeClr val="tx1"/>
                </a:solidFill>
                <a:ea typeface="+mn-ea"/>
                <a:cs typeface="Arial" pitchFamily="34" charset="0"/>
              </a:defRPr>
            </a:lvl3pPr>
            <a:lvl4pPr marL="538163" indent="-177800" eaLnBrk="1" hangingPunct="1">
              <a:lnSpc>
                <a:spcPct val="110000"/>
              </a:lnSpc>
              <a:spcBef>
                <a:spcPct val="0"/>
              </a:spcBef>
              <a:buClr>
                <a:schemeClr val="accent1"/>
              </a:buClr>
              <a:buChar char="•"/>
              <a:tabLst/>
              <a:defRPr>
                <a:solidFill>
                  <a:schemeClr val="tx1"/>
                </a:solidFill>
                <a:ea typeface="+mn-ea"/>
                <a:cs typeface="Arial" pitchFamily="34" charset="0"/>
              </a:defRPr>
            </a:lvl4pPr>
            <a:lvl5pPr marL="717550" indent="-177800" eaLnBrk="1" hangingPunct="1">
              <a:lnSpc>
                <a:spcPct val="110000"/>
              </a:lnSpc>
              <a:spcBef>
                <a:spcPct val="0"/>
              </a:spcBef>
              <a:buClr>
                <a:schemeClr val="accent1"/>
              </a:buClr>
              <a:buChar char="•"/>
              <a:tabLst/>
              <a:defRPr baseline="0">
                <a:solidFill>
                  <a:schemeClr val="tx1"/>
                </a:solidFill>
                <a:ea typeface="+mn-ea"/>
                <a:cs typeface="Arial" pitchFamily="34" charset="0"/>
              </a:defRPr>
            </a:lvl5pPr>
            <a:lvl6pPr marL="1220788" indent="-188913" fontAlgn="base">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fontAlgn="base">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fontAlgn="base">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fontAlgn="base">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2799" dirty="0">
                <a:solidFill>
                  <a:schemeClr val="bg1"/>
                </a:solidFill>
              </a:rPr>
              <a:t>Safety</a:t>
            </a:r>
            <a:endParaRPr lang="en-US" sz="1600" dirty="0">
              <a:solidFill>
                <a:schemeClr val="bg1"/>
              </a:solidFill>
            </a:endParaRPr>
          </a:p>
        </p:txBody>
      </p:sp>
      <p:sp>
        <p:nvSpPr>
          <p:cNvPr id="9" name="Text Placeholder 2"/>
          <p:cNvSpPr txBox="1">
            <a:spLocks/>
          </p:cNvSpPr>
          <p:nvPr/>
        </p:nvSpPr>
        <p:spPr>
          <a:xfrm>
            <a:off x="4324668" y="4223655"/>
            <a:ext cx="3566160" cy="1654202"/>
          </a:xfrm>
          <a:prstGeom prst="rect">
            <a:avLst/>
          </a:prstGeom>
          <a:solidFill>
            <a:schemeClr val="accent6">
              <a:lumMod val="75000"/>
            </a:schemeClr>
          </a:solidFill>
          <a:ln>
            <a:noFill/>
          </a:ln>
        </p:spPr>
        <p:txBody>
          <a:bodyPr bIns="182785" anchor="ctr" anchorCtr="1"/>
          <a:lstStyle>
            <a:lvl1pPr marL="0" indent="0" algn="l" rtl="0" eaLnBrk="1" fontAlgn="base" hangingPunct="1">
              <a:lnSpc>
                <a:spcPct val="110000"/>
              </a:lnSpc>
              <a:spcBef>
                <a:spcPct val="0"/>
              </a:spcBef>
              <a:spcAft>
                <a:spcPct val="0"/>
              </a:spcAft>
              <a:buClr>
                <a:schemeClr val="accent1"/>
              </a:buClr>
              <a:buFont typeface="Arial" pitchFamily="34" charset="0"/>
              <a:buNone/>
              <a:tabLst/>
              <a:defRPr baseline="0">
                <a:solidFill>
                  <a:schemeClr val="tx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90000"/>
              </a:lnSpc>
            </a:pPr>
            <a:r>
              <a:rPr lang="en-US" sz="2799" b="1" dirty="0">
                <a:solidFill>
                  <a:schemeClr val="bg1"/>
                </a:solidFill>
                <a:latin typeface="+mn-lt"/>
              </a:rPr>
              <a:t>Maintainability</a:t>
            </a:r>
            <a:endParaRPr lang="en-US" sz="1600" dirty="0">
              <a:solidFill>
                <a:schemeClr val="bg1"/>
              </a:solidFill>
              <a:latin typeface="+mn-lt"/>
            </a:endParaRPr>
          </a:p>
        </p:txBody>
      </p:sp>
      <p:sp>
        <p:nvSpPr>
          <p:cNvPr id="10" name="Text Placeholder 2"/>
          <p:cNvSpPr txBox="1">
            <a:spLocks/>
          </p:cNvSpPr>
          <p:nvPr/>
        </p:nvSpPr>
        <p:spPr>
          <a:xfrm>
            <a:off x="536698" y="4223655"/>
            <a:ext cx="3566400" cy="1654202"/>
          </a:xfrm>
          <a:prstGeom prst="rect">
            <a:avLst/>
          </a:prstGeom>
          <a:solidFill>
            <a:schemeClr val="accent6">
              <a:lumMod val="75000"/>
            </a:schemeClr>
          </a:solidFill>
        </p:spPr>
        <p:txBody>
          <a:bodyPr lIns="0" tIns="182785" rIns="0" bIns="365570" anchor="ctr" anchorCtr="0"/>
          <a:lstStyle>
            <a:lvl1pPr marL="0" indent="0" algn="l" rtl="0" eaLnBrk="1" fontAlgn="base" hangingPunct="1">
              <a:lnSpc>
                <a:spcPct val="110000"/>
              </a:lnSpc>
              <a:spcBef>
                <a:spcPct val="0"/>
              </a:spcBef>
              <a:spcAft>
                <a:spcPct val="0"/>
              </a:spcAft>
              <a:buClr>
                <a:schemeClr val="accent1"/>
              </a:buClr>
              <a:buFont typeface="Arial" pitchFamily="34" charset="0"/>
              <a:buNone/>
              <a:tabLst/>
              <a:defRPr baseline="0">
                <a:solidFill>
                  <a:schemeClr val="tx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90000"/>
              </a:lnSpc>
            </a:pPr>
            <a:r>
              <a:rPr lang="en-US" sz="2799" b="1" dirty="0">
                <a:solidFill>
                  <a:schemeClr val="bg1"/>
                </a:solidFill>
                <a:latin typeface="+mn-lt"/>
              </a:rPr>
              <a:t>Reliability &amp;</a:t>
            </a:r>
          </a:p>
          <a:p>
            <a:pPr algn="ctr">
              <a:lnSpc>
                <a:spcPct val="90000"/>
              </a:lnSpc>
            </a:pPr>
            <a:r>
              <a:rPr lang="en-US" sz="2799" b="1" dirty="0">
                <a:solidFill>
                  <a:schemeClr val="bg1"/>
                </a:solidFill>
                <a:latin typeface="+mn-lt"/>
              </a:rPr>
              <a:t> Availability</a:t>
            </a:r>
          </a:p>
        </p:txBody>
      </p:sp>
      <p:sp>
        <p:nvSpPr>
          <p:cNvPr id="3" name="Footer Placeholder 2">
            <a:extLst>
              <a:ext uri="{FF2B5EF4-FFF2-40B4-BE49-F238E27FC236}">
                <a16:creationId xmlns:a16="http://schemas.microsoft.com/office/drawing/2014/main" id="{93887575-1287-4DC3-827E-DC4A185B35BE}"/>
              </a:ext>
            </a:extLst>
          </p:cNvPr>
          <p:cNvSpPr>
            <a:spLocks noGrp="1"/>
          </p:cNvSpPr>
          <p:nvPr>
            <p:ph type="ftr" sz="quarter" idx="11"/>
          </p:nvPr>
        </p:nvSpPr>
        <p:spPr/>
        <p:txBody>
          <a:bodyPr/>
          <a:lstStyle/>
          <a:p>
            <a:r>
              <a:rPr lang="en-AU"/>
              <a:t>INCOSE - 2018 (January)</a:t>
            </a:r>
          </a:p>
        </p:txBody>
      </p:sp>
      <p:pic>
        <p:nvPicPr>
          <p:cNvPr id="6" name="Picture 5">
            <a:extLst>
              <a:ext uri="{FF2B5EF4-FFF2-40B4-BE49-F238E27FC236}">
                <a16:creationId xmlns:a16="http://schemas.microsoft.com/office/drawing/2014/main" id="{89DCE688-88D6-458B-8622-A5326BAE4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275" y="1158067"/>
            <a:ext cx="3516553" cy="2807440"/>
          </a:xfrm>
          <a:prstGeom prst="rect">
            <a:avLst/>
          </a:prstGeom>
        </p:spPr>
      </p:pic>
      <p:pic>
        <p:nvPicPr>
          <p:cNvPr id="3074" name="Picture 2" descr="Image result for complex engineering systems">
            <a:extLst>
              <a:ext uri="{FF2B5EF4-FFF2-40B4-BE49-F238E27FC236}">
                <a16:creationId xmlns:a16="http://schemas.microsoft.com/office/drawing/2014/main" id="{D015ECAE-46B2-4B97-9C8A-6BF6682C21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640" y="1158067"/>
            <a:ext cx="3566160" cy="28074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D58C83F9-4CE6-4901-AECC-12C45AB523A5}"/>
              </a:ext>
            </a:extLst>
          </p:cNvPr>
          <p:cNvPicPr>
            <a:picLocks noChangeAspect="1"/>
          </p:cNvPicPr>
          <p:nvPr/>
        </p:nvPicPr>
        <p:blipFill rotWithShape="1">
          <a:blip r:embed="rId5">
            <a:extLst>
              <a:ext uri="{28A0092B-C50C-407E-A947-70E740481C1C}">
                <a14:useLocalDpi xmlns:a14="http://schemas.microsoft.com/office/drawing/2010/main" val="0"/>
              </a:ext>
            </a:extLst>
          </a:blip>
          <a:srcRect l="12798"/>
          <a:stretch/>
        </p:blipFill>
        <p:spPr>
          <a:xfrm>
            <a:off x="536698" y="1158067"/>
            <a:ext cx="3566400" cy="2807440"/>
          </a:xfrm>
          <a:prstGeom prst="rect">
            <a:avLst/>
          </a:prstGeom>
        </p:spPr>
      </p:pic>
    </p:spTree>
    <p:extLst>
      <p:ext uri="{BB962C8B-B14F-4D97-AF65-F5344CB8AC3E}">
        <p14:creationId xmlns:p14="http://schemas.microsoft.com/office/powerpoint/2010/main" val="385232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99" y="351153"/>
            <a:ext cx="10515600" cy="725444"/>
          </a:xfrm>
        </p:spPr>
        <p:txBody>
          <a:bodyPr>
            <a:normAutofit/>
          </a:bodyPr>
          <a:lstStyle/>
          <a:p>
            <a:r>
              <a:rPr lang="en-AU" sz="4000" dirty="0"/>
              <a:t>Trends impacting RAMS</a:t>
            </a:r>
          </a:p>
        </p:txBody>
      </p:sp>
      <p:sp>
        <p:nvSpPr>
          <p:cNvPr id="8" name="Text Placeholder 2"/>
          <p:cNvSpPr txBox="1">
            <a:spLocks/>
          </p:cNvSpPr>
          <p:nvPr/>
        </p:nvSpPr>
        <p:spPr>
          <a:xfrm>
            <a:off x="8112640" y="4223655"/>
            <a:ext cx="3566160" cy="1654202"/>
          </a:xfrm>
          <a:prstGeom prst="rect">
            <a:avLst/>
          </a:prstGeom>
          <a:solidFill>
            <a:schemeClr val="accent6">
              <a:lumMod val="75000"/>
            </a:schemeClr>
          </a:solidFill>
          <a:ln>
            <a:noFill/>
          </a:ln>
        </p:spPr>
        <p:txBody>
          <a:bodyPr bIns="182785" anchor="ctr" anchorCtr="1"/>
          <a:lstStyle>
            <a:defPPr>
              <a:defRPr lang="de-DE"/>
            </a:defPPr>
            <a:lvl1pPr marL="0" indent="0" algn="ctr" eaLnBrk="1" hangingPunct="1">
              <a:lnSpc>
                <a:spcPct val="90000"/>
              </a:lnSpc>
              <a:spcBef>
                <a:spcPct val="0"/>
              </a:spcBef>
              <a:buClr>
                <a:schemeClr val="accent1"/>
              </a:buClr>
              <a:buFont typeface="Arial" pitchFamily="34" charset="0"/>
              <a:buNone/>
              <a:tabLst/>
              <a:defRPr b="1" baseline="0">
                <a:solidFill>
                  <a:srgbClr val="004669"/>
                </a:solidFill>
                <a:ea typeface="+mn-ea"/>
                <a:cs typeface="Arial" pitchFamily="34" charset="0"/>
              </a:defRPr>
            </a:lvl1pPr>
            <a:lvl2pPr marL="179388" indent="-177800" eaLnBrk="1" hangingPunct="1">
              <a:lnSpc>
                <a:spcPct val="110000"/>
              </a:lnSpc>
              <a:spcBef>
                <a:spcPct val="0"/>
              </a:spcBef>
              <a:buClr>
                <a:schemeClr val="accent1"/>
              </a:buClr>
              <a:buChar char="•"/>
              <a:tabLst/>
              <a:defRPr>
                <a:solidFill>
                  <a:schemeClr val="tx1"/>
                </a:solidFill>
                <a:ea typeface="+mn-ea"/>
                <a:cs typeface="Arial" pitchFamily="34" charset="0"/>
              </a:defRPr>
            </a:lvl2pPr>
            <a:lvl3pPr marL="358775" indent="-177800" eaLnBrk="1" hangingPunct="1">
              <a:lnSpc>
                <a:spcPct val="110000"/>
              </a:lnSpc>
              <a:spcBef>
                <a:spcPct val="0"/>
              </a:spcBef>
              <a:buClr>
                <a:schemeClr val="accent1"/>
              </a:buClr>
              <a:buChar char="•"/>
              <a:tabLst/>
              <a:defRPr>
                <a:solidFill>
                  <a:schemeClr val="tx1"/>
                </a:solidFill>
                <a:ea typeface="+mn-ea"/>
                <a:cs typeface="Arial" pitchFamily="34" charset="0"/>
              </a:defRPr>
            </a:lvl3pPr>
            <a:lvl4pPr marL="538163" indent="-177800" eaLnBrk="1" hangingPunct="1">
              <a:lnSpc>
                <a:spcPct val="110000"/>
              </a:lnSpc>
              <a:spcBef>
                <a:spcPct val="0"/>
              </a:spcBef>
              <a:buClr>
                <a:schemeClr val="accent1"/>
              </a:buClr>
              <a:buChar char="•"/>
              <a:tabLst/>
              <a:defRPr>
                <a:solidFill>
                  <a:schemeClr val="tx1"/>
                </a:solidFill>
                <a:ea typeface="+mn-ea"/>
                <a:cs typeface="Arial" pitchFamily="34" charset="0"/>
              </a:defRPr>
            </a:lvl4pPr>
            <a:lvl5pPr marL="717550" indent="-177800" eaLnBrk="1" hangingPunct="1">
              <a:lnSpc>
                <a:spcPct val="110000"/>
              </a:lnSpc>
              <a:spcBef>
                <a:spcPct val="0"/>
              </a:spcBef>
              <a:buClr>
                <a:schemeClr val="accent1"/>
              </a:buClr>
              <a:buChar char="•"/>
              <a:tabLst/>
              <a:defRPr baseline="0">
                <a:solidFill>
                  <a:schemeClr val="tx1"/>
                </a:solidFill>
                <a:ea typeface="+mn-ea"/>
                <a:cs typeface="Arial" pitchFamily="34" charset="0"/>
              </a:defRPr>
            </a:lvl5pPr>
            <a:lvl6pPr marL="1220788" indent="-188913" fontAlgn="base">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fontAlgn="base">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fontAlgn="base">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fontAlgn="base">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2800" dirty="0">
                <a:solidFill>
                  <a:schemeClr val="bg1"/>
                </a:solidFill>
              </a:rPr>
              <a:t>Design / Certification </a:t>
            </a:r>
            <a:r>
              <a:rPr lang="en-US" sz="2000" dirty="0">
                <a:solidFill>
                  <a:schemeClr val="bg1"/>
                </a:solidFill>
              </a:rPr>
              <a:t>(schedule &amp; costs rising)</a:t>
            </a:r>
            <a:endParaRPr lang="en-US" sz="2800" dirty="0">
              <a:solidFill>
                <a:schemeClr val="bg1"/>
              </a:solidFill>
            </a:endParaRPr>
          </a:p>
        </p:txBody>
      </p:sp>
      <p:sp>
        <p:nvSpPr>
          <p:cNvPr id="9" name="Text Placeholder 2"/>
          <p:cNvSpPr txBox="1">
            <a:spLocks/>
          </p:cNvSpPr>
          <p:nvPr/>
        </p:nvSpPr>
        <p:spPr>
          <a:xfrm>
            <a:off x="4324668" y="4223655"/>
            <a:ext cx="3566160" cy="1654202"/>
          </a:xfrm>
          <a:prstGeom prst="rect">
            <a:avLst/>
          </a:prstGeom>
          <a:solidFill>
            <a:schemeClr val="accent6">
              <a:lumMod val="75000"/>
            </a:schemeClr>
          </a:solidFill>
          <a:ln>
            <a:noFill/>
          </a:ln>
        </p:spPr>
        <p:txBody>
          <a:bodyPr bIns="182785" anchor="ctr" anchorCtr="1"/>
          <a:lstStyle>
            <a:lvl1pPr marL="0" indent="0" algn="l" rtl="0" eaLnBrk="1" fontAlgn="base" hangingPunct="1">
              <a:lnSpc>
                <a:spcPct val="110000"/>
              </a:lnSpc>
              <a:spcBef>
                <a:spcPct val="0"/>
              </a:spcBef>
              <a:spcAft>
                <a:spcPct val="0"/>
              </a:spcAft>
              <a:buClr>
                <a:schemeClr val="accent1"/>
              </a:buClr>
              <a:buFont typeface="Arial" pitchFamily="34" charset="0"/>
              <a:buNone/>
              <a:tabLst/>
              <a:defRPr baseline="0">
                <a:solidFill>
                  <a:schemeClr val="tx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90000"/>
              </a:lnSpc>
            </a:pPr>
            <a:r>
              <a:rPr lang="en-US" sz="2799" b="1" dirty="0">
                <a:solidFill>
                  <a:schemeClr val="bg1"/>
                </a:solidFill>
                <a:latin typeface="+mn-lt"/>
              </a:rPr>
              <a:t>Distributed Design</a:t>
            </a:r>
          </a:p>
          <a:p>
            <a:pPr algn="ctr">
              <a:lnSpc>
                <a:spcPct val="90000"/>
              </a:lnSpc>
            </a:pPr>
            <a:r>
              <a:rPr lang="en-US" sz="2000" b="1" dirty="0">
                <a:solidFill>
                  <a:schemeClr val="bg1"/>
                </a:solidFill>
                <a:latin typeface="+mn-lt"/>
              </a:rPr>
              <a:t>(data / analysis synchronicity)</a:t>
            </a:r>
            <a:endParaRPr lang="en-US" sz="1600" dirty="0">
              <a:solidFill>
                <a:schemeClr val="bg1"/>
              </a:solidFill>
              <a:latin typeface="+mn-lt"/>
            </a:endParaRPr>
          </a:p>
        </p:txBody>
      </p:sp>
      <p:sp>
        <p:nvSpPr>
          <p:cNvPr id="10" name="Text Placeholder 2"/>
          <p:cNvSpPr txBox="1">
            <a:spLocks/>
          </p:cNvSpPr>
          <p:nvPr/>
        </p:nvSpPr>
        <p:spPr>
          <a:xfrm>
            <a:off x="536698" y="4223655"/>
            <a:ext cx="3566400" cy="1654202"/>
          </a:xfrm>
          <a:prstGeom prst="rect">
            <a:avLst/>
          </a:prstGeom>
          <a:solidFill>
            <a:schemeClr val="accent6">
              <a:lumMod val="75000"/>
            </a:schemeClr>
          </a:solidFill>
        </p:spPr>
        <p:txBody>
          <a:bodyPr lIns="0" tIns="182785" rIns="0" bIns="365570" anchor="ctr" anchorCtr="0"/>
          <a:lstStyle>
            <a:lvl1pPr marL="0" indent="0" algn="l" rtl="0" eaLnBrk="1" fontAlgn="base" hangingPunct="1">
              <a:lnSpc>
                <a:spcPct val="110000"/>
              </a:lnSpc>
              <a:spcBef>
                <a:spcPct val="0"/>
              </a:spcBef>
              <a:spcAft>
                <a:spcPct val="0"/>
              </a:spcAft>
              <a:buClr>
                <a:schemeClr val="accent1"/>
              </a:buClr>
              <a:buFont typeface="Arial" pitchFamily="34" charset="0"/>
              <a:buNone/>
              <a:tabLst/>
              <a:defRPr baseline="0">
                <a:solidFill>
                  <a:schemeClr val="tx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90000"/>
              </a:lnSpc>
            </a:pPr>
            <a:r>
              <a:rPr lang="en-US" sz="2799" b="1" dirty="0">
                <a:solidFill>
                  <a:schemeClr val="bg1"/>
                </a:solidFill>
                <a:latin typeface="+mn-lt"/>
              </a:rPr>
              <a:t>Increasing </a:t>
            </a:r>
          </a:p>
          <a:p>
            <a:pPr algn="ctr">
              <a:lnSpc>
                <a:spcPct val="90000"/>
              </a:lnSpc>
            </a:pPr>
            <a:r>
              <a:rPr lang="en-US" sz="2799" b="1" dirty="0">
                <a:solidFill>
                  <a:schemeClr val="bg1"/>
                </a:solidFill>
                <a:latin typeface="+mn-lt"/>
              </a:rPr>
              <a:t>complexity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4668" y="1156223"/>
            <a:ext cx="3566160" cy="2831296"/>
          </a:xfrm>
          <a:prstGeom prst="rect">
            <a:avLst/>
          </a:prstGeom>
          <a:blipFill dpi="0" rotWithShape="1">
            <a:blip r:embed="rId4">
              <a:extLst>
                <a:ext uri="{28A0092B-C50C-407E-A947-70E740481C1C}">
                  <a14:useLocalDpi xmlns:a14="http://schemas.microsoft.com/office/drawing/2010/main" val="0"/>
                </a:ext>
              </a:extLst>
            </a:blip>
            <a:srcRect/>
            <a:stretch>
              <a:fillRect l="-3887" r="-20504"/>
            </a:stretch>
          </a:blipFill>
          <a:effectLst>
            <a:outerShdw blurRad="50800" dist="38100" dir="5400000" algn="t" rotWithShape="0">
              <a:prstClr val="black">
                <a:alpha val="40000"/>
              </a:prstClr>
            </a:outerShdw>
          </a:effec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2351" t="-9417" r="5410" b="9417"/>
          <a:stretch/>
        </p:blipFill>
        <p:spPr>
          <a:xfrm>
            <a:off x="8112639" y="831943"/>
            <a:ext cx="3566162" cy="3155576"/>
          </a:xfrm>
          <a:prstGeom prst="rect">
            <a:avLst/>
          </a:prstGeom>
          <a:effectLst>
            <a:outerShdw blurRad="50800" dist="63500" dir="5400000" sx="99000" sy="99000" algn="ctr" rotWithShape="0">
              <a:srgbClr val="000000">
                <a:alpha val="56000"/>
              </a:srgbClr>
            </a:outerShdw>
          </a:effectLst>
        </p:spPr>
      </p:pic>
      <p:sp>
        <p:nvSpPr>
          <p:cNvPr id="4" name="Footer Placeholder 3">
            <a:extLst>
              <a:ext uri="{FF2B5EF4-FFF2-40B4-BE49-F238E27FC236}">
                <a16:creationId xmlns:a16="http://schemas.microsoft.com/office/drawing/2014/main" id="{B4EC4C8E-4BE0-40DF-AAC5-8DAAE43FDDC5}"/>
              </a:ext>
            </a:extLst>
          </p:cNvPr>
          <p:cNvSpPr>
            <a:spLocks noGrp="1"/>
          </p:cNvSpPr>
          <p:nvPr>
            <p:ph type="ftr" sz="quarter" idx="11"/>
          </p:nvPr>
        </p:nvSpPr>
        <p:spPr/>
        <p:txBody>
          <a:bodyPr/>
          <a:lstStyle/>
          <a:p>
            <a:r>
              <a:rPr lang="en-AU"/>
              <a:t>INCOSE - 2018 (January)</a:t>
            </a:r>
          </a:p>
        </p:txBody>
      </p:sp>
      <p:pic>
        <p:nvPicPr>
          <p:cNvPr id="4098" name="Picture 2" descr="Related image">
            <a:extLst>
              <a:ext uri="{FF2B5EF4-FFF2-40B4-BE49-F238E27FC236}">
                <a16:creationId xmlns:a16="http://schemas.microsoft.com/office/drawing/2014/main" id="{F9E7A3D8-2545-4021-8E8E-B91F3CDB4F0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49" r="19430"/>
          <a:stretch/>
        </p:blipFill>
        <p:spPr bwMode="auto">
          <a:xfrm>
            <a:off x="536457" y="1156223"/>
            <a:ext cx="3566400" cy="283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64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wrong with RAMS today?</a:t>
            </a:r>
          </a:p>
        </p:txBody>
      </p:sp>
      <p:sp>
        <p:nvSpPr>
          <p:cNvPr id="5" name="Rectangle 4"/>
          <p:cNvSpPr/>
          <p:nvPr/>
        </p:nvSpPr>
        <p:spPr>
          <a:xfrm>
            <a:off x="1050878" y="1426655"/>
            <a:ext cx="6453550" cy="2708434"/>
          </a:xfrm>
          <a:prstGeom prst="rect">
            <a:avLst/>
          </a:prstGeom>
        </p:spPr>
        <p:txBody>
          <a:bodyPr wrap="square">
            <a:spAutoFit/>
          </a:bodyPr>
          <a:lstStyle/>
          <a:p>
            <a:pPr lvl="0"/>
            <a:r>
              <a:rPr lang="en-US" sz="2000" dirty="0"/>
              <a:t>Current tools (commercial / in-house):</a:t>
            </a:r>
          </a:p>
          <a:p>
            <a:pPr lvl="0"/>
            <a:endParaRPr lang="en-US" sz="1000" dirty="0"/>
          </a:p>
          <a:p>
            <a:pPr marL="182563" indent="-182563">
              <a:buFont typeface="+mj-lt"/>
              <a:buAutoNum type="arabicPeriod"/>
            </a:pPr>
            <a:r>
              <a:rPr lang="en-US" sz="2000" dirty="0"/>
              <a:t> Subjective process – complexity of systems a problem</a:t>
            </a:r>
          </a:p>
          <a:p>
            <a:pPr marL="182563" lvl="0" indent="-182563">
              <a:buFont typeface="+mj-lt"/>
              <a:buAutoNum type="arabicPeriod"/>
            </a:pPr>
            <a:r>
              <a:rPr lang="en-US" sz="2000" dirty="0"/>
              <a:t> Manual approach – authoring not generating the data </a:t>
            </a:r>
          </a:p>
          <a:p>
            <a:pPr marL="182563" lvl="0" indent="-182563">
              <a:buFont typeface="+mj-lt"/>
              <a:buAutoNum type="arabicPeriod"/>
            </a:pPr>
            <a:r>
              <a:rPr lang="en-US" sz="2000" dirty="0"/>
              <a:t> Lack of integration – analyses must be manually combined</a:t>
            </a:r>
          </a:p>
          <a:p>
            <a:pPr marL="182563" lvl="0" indent="-182563">
              <a:buFont typeface="+mj-lt"/>
              <a:buAutoNum type="arabicPeriod"/>
            </a:pPr>
            <a:r>
              <a:rPr lang="en-US" sz="2000" dirty="0"/>
              <a:t> Lack of consistency – terminology /methodology</a:t>
            </a:r>
          </a:p>
          <a:p>
            <a:pPr marL="182563" lvl="0" indent="-182563">
              <a:buFont typeface="+mj-lt"/>
              <a:buAutoNum type="arabicPeriod"/>
            </a:pPr>
            <a:r>
              <a:rPr lang="en-US" sz="2000" dirty="0"/>
              <a:t> Lack of configuration management – design / PLM</a:t>
            </a:r>
          </a:p>
          <a:p>
            <a:pPr marL="182563" lvl="0" indent="-182563">
              <a:buFont typeface="+mj-lt"/>
              <a:buAutoNum type="arabicPeriod"/>
            </a:pPr>
            <a:r>
              <a:rPr lang="en-US" sz="2000" dirty="0"/>
              <a:t> Limited reusability of data</a:t>
            </a:r>
          </a:p>
          <a:p>
            <a:pPr marL="182563" lvl="0" indent="-182563">
              <a:buFont typeface="+mj-lt"/>
              <a:buAutoNum type="arabicPeriod"/>
            </a:pPr>
            <a:r>
              <a:rPr lang="en-US" sz="2000" dirty="0"/>
              <a:t> Limited knowledge capture / transfer</a:t>
            </a:r>
            <a:r>
              <a:rPr lang="en-US" sz="2000" b="1" dirty="0"/>
              <a:t> </a:t>
            </a:r>
          </a:p>
        </p:txBody>
      </p:sp>
      <p:pic>
        <p:nvPicPr>
          <p:cNvPr id="4" name="Picture 13" descr="all_traditional.png"/>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rcRect l="2858" t="25397" r="3809" b="21269"/>
          <a:stretch>
            <a:fillRect/>
          </a:stretch>
        </p:blipFill>
        <p:spPr bwMode="auto">
          <a:xfrm>
            <a:off x="2400300" y="4194631"/>
            <a:ext cx="7668338" cy="217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435111BF-30D6-4ECC-A862-C7A1DDE261D1}"/>
              </a:ext>
            </a:extLst>
          </p:cNvPr>
          <p:cNvSpPr>
            <a:spLocks noGrp="1"/>
          </p:cNvSpPr>
          <p:nvPr>
            <p:ph type="ftr" sz="quarter" idx="11"/>
          </p:nvPr>
        </p:nvSpPr>
        <p:spPr/>
        <p:txBody>
          <a:bodyPr/>
          <a:lstStyle/>
          <a:p>
            <a:r>
              <a:rPr lang="en-AU"/>
              <a:t>INCOSE - 2018 (January)</a:t>
            </a:r>
          </a:p>
        </p:txBody>
      </p:sp>
      <p:sp>
        <p:nvSpPr>
          <p:cNvPr id="6" name="Rectangle 5">
            <a:extLst>
              <a:ext uri="{FF2B5EF4-FFF2-40B4-BE49-F238E27FC236}">
                <a16:creationId xmlns:a16="http://schemas.microsoft.com/office/drawing/2014/main" id="{150FAB4F-98C8-47DD-A206-7433592CD748}"/>
              </a:ext>
            </a:extLst>
          </p:cNvPr>
          <p:cNvSpPr/>
          <p:nvPr/>
        </p:nvSpPr>
        <p:spPr>
          <a:xfrm>
            <a:off x="7717106" y="1886240"/>
            <a:ext cx="3951019" cy="1938992"/>
          </a:xfrm>
          <a:prstGeom prst="rect">
            <a:avLst/>
          </a:prstGeom>
        </p:spPr>
        <p:txBody>
          <a:bodyPr wrap="square">
            <a:spAutoFit/>
          </a:bodyPr>
          <a:lstStyle/>
          <a:p>
            <a:pPr lvl="0"/>
            <a:r>
              <a:rPr lang="en-US" sz="2400" b="1" dirty="0"/>
              <a:t>Result: significant resources, schedule and cost to generate any analysis – </a:t>
            </a:r>
          </a:p>
          <a:p>
            <a:pPr lvl="0"/>
            <a:r>
              <a:rPr lang="en-US" sz="2400" b="1" dirty="0"/>
              <a:t>does </a:t>
            </a:r>
            <a:r>
              <a:rPr lang="en-US" sz="2400" b="1" u="sng" dirty="0"/>
              <a:t>not</a:t>
            </a:r>
            <a:r>
              <a:rPr lang="en-US" sz="2400" b="1" dirty="0"/>
              <a:t> consistently achieve design optimization</a:t>
            </a:r>
            <a:endParaRPr lang="en-AU" sz="2400" dirty="0"/>
          </a:p>
        </p:txBody>
      </p:sp>
    </p:spTree>
    <p:extLst>
      <p:ext uri="{BB962C8B-B14F-4D97-AF65-F5344CB8AC3E}">
        <p14:creationId xmlns:p14="http://schemas.microsoft.com/office/powerpoint/2010/main" val="287444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6337" y="1007729"/>
            <a:ext cx="4047273" cy="4047273"/>
          </a:xfrm>
          <a:prstGeom prst="rect">
            <a:avLst/>
          </a:prstGeom>
        </p:spPr>
      </p:pic>
      <p:sp>
        <p:nvSpPr>
          <p:cNvPr id="2" name="Title 1">
            <a:extLst>
              <a:ext uri="{FF2B5EF4-FFF2-40B4-BE49-F238E27FC236}">
                <a16:creationId xmlns:a16="http://schemas.microsoft.com/office/drawing/2014/main" id="{4264E525-CDE4-452E-903C-596C8782F7D3}"/>
              </a:ext>
            </a:extLst>
          </p:cNvPr>
          <p:cNvSpPr>
            <a:spLocks noGrp="1"/>
          </p:cNvSpPr>
          <p:nvPr>
            <p:ph type="title"/>
          </p:nvPr>
        </p:nvSpPr>
        <p:spPr>
          <a:xfrm>
            <a:off x="636722" y="277695"/>
            <a:ext cx="10515600" cy="1325563"/>
          </a:xfrm>
        </p:spPr>
        <p:txBody>
          <a:bodyPr/>
          <a:lstStyle/>
          <a:p>
            <a:r>
              <a:rPr lang="en-US" sz="4000" dirty="0"/>
              <a:t>RAMS for Systems Engineering</a:t>
            </a:r>
            <a:endParaRPr lang="en-US" dirty="0"/>
          </a:p>
        </p:txBody>
      </p:sp>
      <p:sp>
        <p:nvSpPr>
          <p:cNvPr id="6" name="Rounded Rectangular Callout 5"/>
          <p:cNvSpPr/>
          <p:nvPr/>
        </p:nvSpPr>
        <p:spPr bwMode="auto">
          <a:xfrm>
            <a:off x="801499" y="1602047"/>
            <a:ext cx="3955313" cy="729013"/>
          </a:xfrm>
          <a:prstGeom prst="wedgeRoundRectCallout">
            <a:avLst>
              <a:gd name="adj1" fmla="val 61503"/>
              <a:gd name="adj2" fmla="val 53494"/>
              <a:gd name="adj3" fmla="val 16667"/>
            </a:avLst>
          </a:prstGeom>
          <a:solidFill>
            <a:schemeClr val="accent6">
              <a:lumMod val="75000"/>
              <a:alpha val="93000"/>
            </a:schemeClr>
          </a:solidFill>
          <a:ln>
            <a:solidFill>
              <a:schemeClr val="accent6"/>
            </a:solidFill>
          </a:ln>
          <a:effectLst/>
          <a:extLst/>
        </p:spPr>
        <p:txBody>
          <a:bodyPr wrap="square" lIns="0" tIns="0" rIns="0" bIns="0" numCol="1" spcCol="72000" rtlCol="0" anchor="ctr" anchorCtr="1">
            <a:noAutofit/>
          </a:bodyPr>
          <a:lstStyle/>
          <a:p>
            <a:r>
              <a:rPr lang="en-US" sz="1600" dirty="0">
                <a:solidFill>
                  <a:schemeClr val="bg1"/>
                </a:solidFill>
              </a:rPr>
              <a:t>How do we objectively identify, analyze and mitigate all engineering risks?</a:t>
            </a:r>
          </a:p>
        </p:txBody>
      </p:sp>
      <p:sp>
        <p:nvSpPr>
          <p:cNvPr id="8" name="Rounded Rectangular Callout 7"/>
          <p:cNvSpPr/>
          <p:nvPr/>
        </p:nvSpPr>
        <p:spPr bwMode="auto">
          <a:xfrm>
            <a:off x="7700947" y="2546792"/>
            <a:ext cx="4330751" cy="761789"/>
          </a:xfrm>
          <a:prstGeom prst="wedgeRoundRectCallout">
            <a:avLst>
              <a:gd name="adj1" fmla="val -60261"/>
              <a:gd name="adj2" fmla="val -35849"/>
              <a:gd name="adj3" fmla="val 16667"/>
            </a:avLst>
          </a:prstGeom>
          <a:solidFill>
            <a:schemeClr val="accent6">
              <a:lumMod val="75000"/>
              <a:alpha val="93000"/>
            </a:schemeClr>
          </a:solidFill>
          <a:ln>
            <a:solidFill>
              <a:schemeClr val="accent6"/>
            </a:solidFill>
          </a:ln>
          <a:effectLst/>
          <a:extLst/>
        </p:spPr>
        <p:txBody>
          <a:bodyPr wrap="square" lIns="0" tIns="0" rIns="0" bIns="0" numCol="1" spcCol="72000" rtlCol="0" anchor="ctr" anchorCtr="1">
            <a:noAutofit/>
          </a:bodyPr>
          <a:lstStyle/>
          <a:p>
            <a:r>
              <a:rPr lang="en-US" sz="1600" dirty="0">
                <a:solidFill>
                  <a:schemeClr val="bg1"/>
                </a:solidFill>
              </a:rPr>
              <a:t>How can we improve the accuracy and reduce the cost of conducting RAMS analysis?</a:t>
            </a:r>
          </a:p>
        </p:txBody>
      </p:sp>
      <p:sp>
        <p:nvSpPr>
          <p:cNvPr id="10" name="Rounded Rectangular Callout 9"/>
          <p:cNvSpPr/>
          <p:nvPr/>
        </p:nvSpPr>
        <p:spPr bwMode="auto">
          <a:xfrm>
            <a:off x="754885" y="2906103"/>
            <a:ext cx="3929110" cy="617539"/>
          </a:xfrm>
          <a:prstGeom prst="wedgeRoundRectCallout">
            <a:avLst>
              <a:gd name="adj1" fmla="val 62489"/>
              <a:gd name="adj2" fmla="val -60236"/>
              <a:gd name="adj3" fmla="val 16667"/>
            </a:avLst>
          </a:prstGeom>
          <a:solidFill>
            <a:schemeClr val="accent6">
              <a:lumMod val="75000"/>
              <a:alpha val="93000"/>
            </a:schemeClr>
          </a:solidFill>
          <a:ln>
            <a:solidFill>
              <a:schemeClr val="accent6"/>
            </a:solidFill>
          </a:ln>
          <a:effectLst/>
          <a:extLst/>
        </p:spPr>
        <p:txBody>
          <a:bodyPr wrap="square" lIns="0" tIns="0" rIns="0" bIns="0" numCol="1" spcCol="72000" rtlCol="0" anchor="ctr" anchorCtr="1">
            <a:noAutofit/>
          </a:bodyPr>
          <a:lstStyle/>
          <a:p>
            <a:r>
              <a:rPr lang="en-US" sz="1600" dirty="0">
                <a:solidFill>
                  <a:schemeClr val="bg1"/>
                </a:solidFill>
              </a:rPr>
              <a:t>How can we improve operational reliability?</a:t>
            </a:r>
          </a:p>
        </p:txBody>
      </p:sp>
      <p:sp>
        <p:nvSpPr>
          <p:cNvPr id="11" name="Rounded Rectangular Callout 10"/>
          <p:cNvSpPr/>
          <p:nvPr/>
        </p:nvSpPr>
        <p:spPr bwMode="auto">
          <a:xfrm>
            <a:off x="675234" y="4113718"/>
            <a:ext cx="4207841" cy="658543"/>
          </a:xfrm>
          <a:prstGeom prst="wedgeRoundRectCallout">
            <a:avLst>
              <a:gd name="adj1" fmla="val 58466"/>
              <a:gd name="adj2" fmla="val -137583"/>
              <a:gd name="adj3" fmla="val 16667"/>
            </a:avLst>
          </a:prstGeom>
          <a:solidFill>
            <a:schemeClr val="accent6">
              <a:lumMod val="75000"/>
              <a:alpha val="93000"/>
            </a:schemeClr>
          </a:solidFill>
          <a:ln>
            <a:solidFill>
              <a:schemeClr val="accent6"/>
            </a:solidFill>
          </a:ln>
          <a:effectLst/>
          <a:extLst/>
        </p:spPr>
        <p:txBody>
          <a:bodyPr wrap="square" lIns="0" tIns="0" rIns="0" bIns="0" numCol="1" spcCol="72000" rtlCol="0" anchor="ctr" anchorCtr="1">
            <a:noAutofit/>
          </a:bodyPr>
          <a:lstStyle/>
          <a:p>
            <a:r>
              <a:rPr lang="en-US" sz="1600" dirty="0">
                <a:solidFill>
                  <a:schemeClr val="bg1"/>
                </a:solidFill>
              </a:rPr>
              <a:t>How can we leverage diagnostics / the IoT?</a:t>
            </a:r>
          </a:p>
        </p:txBody>
      </p:sp>
      <p:sp>
        <p:nvSpPr>
          <p:cNvPr id="12" name="Rounded Rectangular Callout 11"/>
          <p:cNvSpPr/>
          <p:nvPr/>
        </p:nvSpPr>
        <p:spPr bwMode="auto">
          <a:xfrm>
            <a:off x="1934679" y="5255953"/>
            <a:ext cx="4207841" cy="767794"/>
          </a:xfrm>
          <a:prstGeom prst="wedgeRoundRectCallout">
            <a:avLst>
              <a:gd name="adj1" fmla="val 31820"/>
              <a:gd name="adj2" fmla="val -83847"/>
              <a:gd name="adj3" fmla="val 16667"/>
            </a:avLst>
          </a:prstGeom>
          <a:solidFill>
            <a:schemeClr val="accent6">
              <a:lumMod val="75000"/>
              <a:alpha val="93000"/>
            </a:schemeClr>
          </a:solidFill>
          <a:ln>
            <a:solidFill>
              <a:schemeClr val="accent6"/>
            </a:solidFill>
          </a:ln>
          <a:effectLst/>
          <a:extLst/>
        </p:spPr>
        <p:txBody>
          <a:bodyPr wrap="square" lIns="0" tIns="0" rIns="0" bIns="0" numCol="1" spcCol="72000" rtlCol="0" anchor="ctr" anchorCtr="1">
            <a:noAutofit/>
          </a:bodyPr>
          <a:lstStyle/>
          <a:p>
            <a:r>
              <a:rPr lang="en-US" sz="1600" dirty="0">
                <a:solidFill>
                  <a:schemeClr val="bg1"/>
                </a:solidFill>
              </a:rPr>
              <a:t>Is technology available that can improve / </a:t>
            </a:r>
          </a:p>
          <a:p>
            <a:r>
              <a:rPr lang="en-US" sz="1600" dirty="0">
                <a:solidFill>
                  <a:schemeClr val="bg1"/>
                </a:solidFill>
              </a:rPr>
              <a:t>automate RAMS analyses?</a:t>
            </a:r>
          </a:p>
        </p:txBody>
      </p:sp>
      <p:sp>
        <p:nvSpPr>
          <p:cNvPr id="13" name="Rounded Rectangular Callout 12"/>
          <p:cNvSpPr/>
          <p:nvPr/>
        </p:nvSpPr>
        <p:spPr bwMode="auto">
          <a:xfrm>
            <a:off x="6996580" y="5255953"/>
            <a:ext cx="3656738" cy="826039"/>
          </a:xfrm>
          <a:prstGeom prst="wedgeRoundRectCallout">
            <a:avLst>
              <a:gd name="adj1" fmla="val -38636"/>
              <a:gd name="adj2" fmla="val -88327"/>
              <a:gd name="adj3" fmla="val 16667"/>
            </a:avLst>
          </a:prstGeom>
          <a:solidFill>
            <a:schemeClr val="accent6">
              <a:lumMod val="75000"/>
              <a:alpha val="93000"/>
            </a:schemeClr>
          </a:solidFill>
          <a:ln>
            <a:solidFill>
              <a:schemeClr val="accent6"/>
            </a:solidFill>
          </a:ln>
          <a:effectLst/>
          <a:extLst/>
        </p:spPr>
        <p:txBody>
          <a:bodyPr wrap="square" lIns="0" tIns="0" rIns="0" bIns="0" numCol="1" spcCol="72000" rtlCol="0" anchor="ctr" anchorCtr="1">
            <a:noAutofit/>
          </a:bodyPr>
          <a:lstStyle/>
          <a:p>
            <a:r>
              <a:rPr lang="en-US" sz="1600" dirty="0">
                <a:solidFill>
                  <a:schemeClr val="bg1"/>
                </a:solidFill>
              </a:rPr>
              <a:t>Is there a business case to support an improved process / technology?</a:t>
            </a:r>
          </a:p>
        </p:txBody>
      </p:sp>
      <p:sp>
        <p:nvSpPr>
          <p:cNvPr id="14" name="Rounded Rectangular Callout 13"/>
          <p:cNvSpPr/>
          <p:nvPr/>
        </p:nvSpPr>
        <p:spPr bwMode="auto">
          <a:xfrm>
            <a:off x="7889421" y="3768284"/>
            <a:ext cx="3953804" cy="836995"/>
          </a:xfrm>
          <a:prstGeom prst="wedgeRoundRectCallout">
            <a:avLst>
              <a:gd name="adj1" fmla="val -66360"/>
              <a:gd name="adj2" fmla="val -55708"/>
              <a:gd name="adj3" fmla="val 16667"/>
            </a:avLst>
          </a:prstGeom>
          <a:solidFill>
            <a:schemeClr val="accent6">
              <a:lumMod val="75000"/>
              <a:alpha val="93000"/>
            </a:schemeClr>
          </a:solidFill>
          <a:ln>
            <a:solidFill>
              <a:schemeClr val="accent6"/>
            </a:solidFill>
          </a:ln>
          <a:effectLst/>
          <a:extLst/>
        </p:spPr>
        <p:txBody>
          <a:bodyPr wrap="square" lIns="0" tIns="0" rIns="0" bIns="0" numCol="1" spcCol="72000" rtlCol="0" anchor="ctr" anchorCtr="1">
            <a:noAutofit/>
          </a:bodyPr>
          <a:lstStyle/>
          <a:p>
            <a:r>
              <a:rPr lang="en-US" sz="1600" dirty="0">
                <a:solidFill>
                  <a:schemeClr val="bg1"/>
                </a:solidFill>
              </a:rPr>
              <a:t>How to capture / transfer system knowledge and lessons learned for long-life programs?</a:t>
            </a:r>
          </a:p>
        </p:txBody>
      </p:sp>
      <p:sp>
        <p:nvSpPr>
          <p:cNvPr id="4" name="Footer Placeholder 3">
            <a:extLst>
              <a:ext uri="{FF2B5EF4-FFF2-40B4-BE49-F238E27FC236}">
                <a16:creationId xmlns:a16="http://schemas.microsoft.com/office/drawing/2014/main" id="{1644D44B-EA6C-4A81-AFD9-C1F750EDC8A8}"/>
              </a:ext>
            </a:extLst>
          </p:cNvPr>
          <p:cNvSpPr>
            <a:spLocks noGrp="1"/>
          </p:cNvSpPr>
          <p:nvPr>
            <p:ph type="ftr" sz="quarter" idx="11"/>
          </p:nvPr>
        </p:nvSpPr>
        <p:spPr/>
        <p:txBody>
          <a:bodyPr/>
          <a:lstStyle/>
          <a:p>
            <a:r>
              <a:rPr lang="en-AU"/>
              <a:t>INCOSE - 2018 (January)</a:t>
            </a:r>
          </a:p>
        </p:txBody>
      </p:sp>
      <p:sp>
        <p:nvSpPr>
          <p:cNvPr id="15" name="Rounded Rectangular Callout 7">
            <a:extLst>
              <a:ext uri="{FF2B5EF4-FFF2-40B4-BE49-F238E27FC236}">
                <a16:creationId xmlns:a16="http://schemas.microsoft.com/office/drawing/2014/main" id="{C2E7A325-924E-41AF-A867-47418B3E250B}"/>
              </a:ext>
            </a:extLst>
          </p:cNvPr>
          <p:cNvSpPr/>
          <p:nvPr/>
        </p:nvSpPr>
        <p:spPr bwMode="auto">
          <a:xfrm>
            <a:off x="7548543" y="1325300"/>
            <a:ext cx="4330751" cy="761789"/>
          </a:xfrm>
          <a:prstGeom prst="wedgeRoundRectCallout">
            <a:avLst>
              <a:gd name="adj1" fmla="val -60261"/>
              <a:gd name="adj2" fmla="val 35028"/>
              <a:gd name="adj3" fmla="val 16667"/>
            </a:avLst>
          </a:prstGeom>
          <a:solidFill>
            <a:schemeClr val="accent6">
              <a:lumMod val="75000"/>
              <a:alpha val="93000"/>
            </a:schemeClr>
          </a:solidFill>
          <a:ln>
            <a:solidFill>
              <a:schemeClr val="accent6"/>
            </a:solidFill>
          </a:ln>
          <a:effectLst/>
          <a:extLst/>
        </p:spPr>
        <p:txBody>
          <a:bodyPr wrap="square" lIns="0" tIns="0" rIns="0" bIns="0" numCol="1" spcCol="72000" rtlCol="0" anchor="ctr" anchorCtr="1">
            <a:noAutofit/>
          </a:bodyPr>
          <a:lstStyle/>
          <a:p>
            <a:r>
              <a:rPr lang="en-US" sz="1600" dirty="0">
                <a:solidFill>
                  <a:schemeClr val="bg1"/>
                </a:solidFill>
              </a:rPr>
              <a:t>How do we reduce the Total Cost of Ownership?</a:t>
            </a:r>
          </a:p>
        </p:txBody>
      </p:sp>
    </p:spTree>
    <p:extLst>
      <p:ext uri="{BB962C8B-B14F-4D97-AF65-F5344CB8AC3E}">
        <p14:creationId xmlns:p14="http://schemas.microsoft.com/office/powerpoint/2010/main" val="186807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5444"/>
          </a:xfrm>
        </p:spPr>
        <p:txBody>
          <a:bodyPr>
            <a:normAutofit/>
          </a:bodyPr>
          <a:lstStyle/>
          <a:p>
            <a:r>
              <a:rPr lang="en-AU" sz="4000" dirty="0"/>
              <a:t>The MADe Solution</a:t>
            </a:r>
          </a:p>
        </p:txBody>
      </p:sp>
      <p:sp>
        <p:nvSpPr>
          <p:cNvPr id="4" name="Content Placeholder 3"/>
          <p:cNvSpPr>
            <a:spLocks noGrp="1"/>
          </p:cNvSpPr>
          <p:nvPr>
            <p:ph idx="1"/>
          </p:nvPr>
        </p:nvSpPr>
        <p:spPr>
          <a:xfrm>
            <a:off x="707573" y="1359096"/>
            <a:ext cx="5618583" cy="4388661"/>
          </a:xfrm>
        </p:spPr>
        <p:txBody>
          <a:bodyPr>
            <a:noAutofit/>
          </a:bodyPr>
          <a:lstStyle/>
          <a:p>
            <a:r>
              <a:rPr lang="en-US" sz="2000" dirty="0"/>
              <a:t>The Maintenance Aware Design environment (MADe)is a </a:t>
            </a:r>
            <a:r>
              <a:rPr lang="en-US" sz="2000" b="1" i="1" dirty="0"/>
              <a:t>model-based </a:t>
            </a:r>
            <a:r>
              <a:rPr lang="en-US" sz="2000" dirty="0"/>
              <a:t>engineering analysis and decision support solution with an </a:t>
            </a:r>
            <a:r>
              <a:rPr lang="en-US" sz="2000" b="1" i="1" dirty="0"/>
              <a:t>integrated tool chain </a:t>
            </a:r>
            <a:r>
              <a:rPr lang="en-US" sz="2000" dirty="0"/>
              <a:t>that is </a:t>
            </a:r>
            <a:r>
              <a:rPr lang="en-US" sz="2000" b="1" i="1" dirty="0"/>
              <a:t>integrated with PLM</a:t>
            </a:r>
            <a:r>
              <a:rPr lang="en-US" sz="2000" dirty="0"/>
              <a:t>. </a:t>
            </a:r>
          </a:p>
          <a:p>
            <a:endParaRPr lang="en-US" sz="2000" dirty="0"/>
          </a:p>
          <a:p>
            <a:r>
              <a:rPr lang="en-US" sz="2000" dirty="0"/>
              <a:t>MADe uses functional simulation to consistently identify and </a:t>
            </a:r>
            <a:r>
              <a:rPr lang="en-US" sz="2000" b="1" i="1" dirty="0"/>
              <a:t>mitigate engineering risk </a:t>
            </a:r>
            <a:r>
              <a:rPr lang="en-US" sz="2000" dirty="0"/>
              <a:t>based on the potential technical, capability and economic consequences.</a:t>
            </a:r>
          </a:p>
          <a:p>
            <a:endParaRPr lang="en-US" sz="2000" dirty="0"/>
          </a:p>
          <a:p>
            <a:r>
              <a:rPr lang="en-US" sz="2000" dirty="0"/>
              <a:t>MADe optimizes engineering processes by enabling </a:t>
            </a:r>
            <a:r>
              <a:rPr lang="en-US" sz="2000" b="1" i="1" dirty="0"/>
              <a:t>concurrent analyses </a:t>
            </a:r>
            <a:r>
              <a:rPr lang="en-US" sz="2000" dirty="0"/>
              <a:t>to ensure design and sustainment decisions are technically valid and economically justified. </a:t>
            </a:r>
          </a:p>
        </p:txBody>
      </p:sp>
      <p:sp>
        <p:nvSpPr>
          <p:cNvPr id="7" name="Content Placeholder 2"/>
          <p:cNvSpPr txBox="1">
            <a:spLocks/>
          </p:cNvSpPr>
          <p:nvPr/>
        </p:nvSpPr>
        <p:spPr>
          <a:xfrm>
            <a:off x="2782120" y="1154460"/>
            <a:ext cx="5040559" cy="4392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AU" sz="12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858" t="12785" r="8408" b="36790"/>
          <a:stretch/>
        </p:blipFill>
        <p:spPr>
          <a:xfrm>
            <a:off x="6159020" y="1357312"/>
            <a:ext cx="5993971" cy="4458162"/>
          </a:xfrm>
          <a:prstGeom prst="rect">
            <a:avLst/>
          </a:prstGeom>
        </p:spPr>
      </p:pic>
      <p:sp>
        <p:nvSpPr>
          <p:cNvPr id="3" name="Footer Placeholder 2">
            <a:extLst>
              <a:ext uri="{FF2B5EF4-FFF2-40B4-BE49-F238E27FC236}">
                <a16:creationId xmlns:a16="http://schemas.microsoft.com/office/drawing/2014/main" id="{A880FF42-FC52-4BDE-84E3-3477478866A3}"/>
              </a:ext>
            </a:extLst>
          </p:cNvPr>
          <p:cNvSpPr>
            <a:spLocks noGrp="1"/>
          </p:cNvSpPr>
          <p:nvPr>
            <p:ph type="ftr" sz="quarter" idx="11"/>
          </p:nvPr>
        </p:nvSpPr>
        <p:spPr/>
        <p:txBody>
          <a:bodyPr/>
          <a:lstStyle/>
          <a:p>
            <a:r>
              <a:rPr lang="en-AU"/>
              <a:t>INCOSE - 2018 (January)</a:t>
            </a:r>
          </a:p>
        </p:txBody>
      </p:sp>
    </p:spTree>
    <p:extLst>
      <p:ext uri="{BB962C8B-B14F-4D97-AF65-F5344CB8AC3E}">
        <p14:creationId xmlns:p14="http://schemas.microsoft.com/office/powerpoint/2010/main" val="400713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MADe does</a:t>
            </a:r>
          </a:p>
        </p:txBody>
      </p:sp>
      <p:sp>
        <p:nvSpPr>
          <p:cNvPr id="3" name="Content Placeholder 2"/>
          <p:cNvSpPr>
            <a:spLocks noGrp="1"/>
          </p:cNvSpPr>
          <p:nvPr>
            <p:ph idx="1"/>
          </p:nvPr>
        </p:nvSpPr>
        <p:spPr/>
        <p:txBody>
          <a:bodyPr>
            <a:normAutofit/>
          </a:bodyPr>
          <a:lstStyle/>
          <a:p>
            <a:endParaRPr lang="en-US" dirty="0"/>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357" t="1335" r="63613" b="83273"/>
          <a:stretch/>
        </p:blipFill>
        <p:spPr>
          <a:xfrm>
            <a:off x="651907" y="1760571"/>
            <a:ext cx="1965366" cy="702223"/>
          </a:xfrm>
          <a:prstGeom prst="rect">
            <a:avLst/>
          </a:prstGeom>
        </p:spPr>
      </p:pic>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4357" t="21420" r="63613" b="63222"/>
          <a:stretch/>
        </p:blipFill>
        <p:spPr>
          <a:xfrm>
            <a:off x="2803565" y="1762149"/>
            <a:ext cx="1965366" cy="700645"/>
          </a:xfrm>
          <a:prstGeom prst="rect">
            <a:avLst/>
          </a:prstGeom>
        </p:spPr>
      </p:pic>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357" t="41369" r="63613" b="43533"/>
          <a:stretch/>
        </p:blipFill>
        <p:spPr>
          <a:xfrm>
            <a:off x="5037491" y="1767297"/>
            <a:ext cx="1965366" cy="688769"/>
          </a:xfrm>
          <a:prstGeom prst="rect">
            <a:avLst/>
          </a:prstGeom>
        </p:spPr>
      </p:pic>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4680" t="61351" r="63613" b="24462"/>
          <a:stretch/>
        </p:blipFill>
        <p:spPr>
          <a:xfrm>
            <a:off x="9356144" y="1760571"/>
            <a:ext cx="2081374" cy="692382"/>
          </a:xfrm>
          <a:prstGeom prst="rect">
            <a:avLst/>
          </a:prstGeom>
        </p:spPr>
      </p:pic>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l="4680" t="81236" r="63613" b="3926"/>
          <a:stretch/>
        </p:blipFill>
        <p:spPr>
          <a:xfrm>
            <a:off x="7166791" y="1749016"/>
            <a:ext cx="2023300" cy="703937"/>
          </a:xfrm>
          <a:prstGeom prst="rect">
            <a:avLst/>
          </a:prstGeom>
        </p:spPr>
      </p:pic>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42432" t="1027" r="30008" b="80294"/>
          <a:stretch/>
        </p:blipFill>
        <p:spPr>
          <a:xfrm>
            <a:off x="651907" y="3013095"/>
            <a:ext cx="1965366" cy="990274"/>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70501" t="965" r="1752" b="79925"/>
          <a:stretch/>
        </p:blipFill>
        <p:spPr>
          <a:xfrm>
            <a:off x="651907" y="4553670"/>
            <a:ext cx="1965366" cy="1006255"/>
          </a:xfrm>
          <a:prstGeom prst="rect">
            <a:avLst/>
          </a:prstGeom>
        </p:spPr>
      </p:pic>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42432" t="20147" r="29673" b="59704"/>
          <a:stretch/>
        </p:blipFill>
        <p:spPr>
          <a:xfrm>
            <a:off x="2803565" y="2967792"/>
            <a:ext cx="1965366" cy="1055398"/>
          </a:xfrm>
          <a:prstGeom prst="rect">
            <a:avLst/>
          </a:prstGeom>
        </p:spPr>
      </p:pic>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l="42432" t="59990" r="29293" b="20579"/>
          <a:stretch/>
        </p:blipFill>
        <p:spPr>
          <a:xfrm>
            <a:off x="9356144" y="2978727"/>
            <a:ext cx="2020976" cy="1032525"/>
          </a:xfrm>
          <a:prstGeom prst="rect">
            <a:avLst/>
          </a:prstGeom>
        </p:spPr>
      </p:pic>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70091" t="20147" r="2084" b="59704"/>
          <a:stretch/>
        </p:blipFill>
        <p:spPr>
          <a:xfrm>
            <a:off x="2782299" y="4516308"/>
            <a:ext cx="1965366" cy="1058090"/>
          </a:xfrm>
          <a:prstGeom prst="rect">
            <a:avLst/>
          </a:prstGeom>
        </p:spPr>
      </p:pic>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l="42432" t="40515" r="29618" b="40021"/>
          <a:stretch/>
        </p:blipFill>
        <p:spPr>
          <a:xfrm>
            <a:off x="7166791" y="2999962"/>
            <a:ext cx="1965368" cy="1017563"/>
          </a:xfrm>
          <a:prstGeom prst="rect">
            <a:avLst/>
          </a:prstGeom>
        </p:spPr>
      </p:pic>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l="70174" t="40515" r="2085" b="40021"/>
          <a:stretch/>
        </p:blipFill>
        <p:spPr>
          <a:xfrm>
            <a:off x="7168734" y="4550589"/>
            <a:ext cx="1963425" cy="1024174"/>
          </a:xfrm>
          <a:prstGeom prst="rect">
            <a:avLst/>
          </a:prstGeom>
        </p:spPr>
      </p:pic>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l="42432" t="79829" r="29517" b="-723"/>
          <a:stretch/>
        </p:blipFill>
        <p:spPr>
          <a:xfrm>
            <a:off x="4972589" y="2991085"/>
            <a:ext cx="2035990" cy="1127470"/>
          </a:xfrm>
          <a:prstGeom prst="rect">
            <a:avLst/>
          </a:prstGeom>
        </p:spPr>
      </p:pic>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l="69956" t="59990" r="1019" b="20579"/>
          <a:stretch/>
        </p:blipFill>
        <p:spPr>
          <a:xfrm>
            <a:off x="9302443" y="4524068"/>
            <a:ext cx="2123305" cy="1056751"/>
          </a:xfrm>
          <a:prstGeom prst="rect">
            <a:avLst/>
          </a:prstGeom>
        </p:spPr>
      </p:pic>
      <p:pic>
        <p:nvPicPr>
          <p:cNvPr id="36" name="Picture 35"/>
          <p:cNvPicPr>
            <a:picLocks noChangeAspect="1"/>
          </p:cNvPicPr>
          <p:nvPr/>
        </p:nvPicPr>
        <p:blipFill rotWithShape="1">
          <a:blip r:embed="rId3">
            <a:extLst>
              <a:ext uri="{28A0092B-C50C-407E-A947-70E740481C1C}">
                <a14:useLocalDpi xmlns:a14="http://schemas.microsoft.com/office/drawing/2010/main" val="0"/>
              </a:ext>
            </a:extLst>
          </a:blip>
          <a:srcRect l="70195" t="80116" r="1754" b="-1010"/>
          <a:stretch/>
        </p:blipFill>
        <p:spPr>
          <a:xfrm>
            <a:off x="4891562" y="4524068"/>
            <a:ext cx="2067988" cy="1145190"/>
          </a:xfrm>
          <a:prstGeom prst="rect">
            <a:avLst/>
          </a:prstGeom>
        </p:spPr>
      </p:pic>
      <p:sp>
        <p:nvSpPr>
          <p:cNvPr id="4" name="Footer Placeholder 3">
            <a:extLst>
              <a:ext uri="{FF2B5EF4-FFF2-40B4-BE49-F238E27FC236}">
                <a16:creationId xmlns:a16="http://schemas.microsoft.com/office/drawing/2014/main" id="{727A1A97-2419-4290-AD18-E843BFA7EA6F}"/>
              </a:ext>
            </a:extLst>
          </p:cNvPr>
          <p:cNvSpPr>
            <a:spLocks noGrp="1"/>
          </p:cNvSpPr>
          <p:nvPr>
            <p:ph type="ftr" sz="quarter" idx="11"/>
          </p:nvPr>
        </p:nvSpPr>
        <p:spPr/>
        <p:txBody>
          <a:bodyPr/>
          <a:lstStyle/>
          <a:p>
            <a:r>
              <a:rPr lang="en-AU"/>
              <a:t>INCOSE - 2018 (January)</a:t>
            </a:r>
          </a:p>
        </p:txBody>
      </p:sp>
    </p:spTree>
    <p:extLst>
      <p:ext uri="{BB962C8B-B14F-4D97-AF65-F5344CB8AC3E}">
        <p14:creationId xmlns:p14="http://schemas.microsoft.com/office/powerpoint/2010/main" val="86715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61132</TotalTime>
  <Words>2539</Words>
  <Application>Microsoft Office PowerPoint</Application>
  <PresentationFormat>Widescreen</PresentationFormat>
  <Paragraphs>170</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 Model-based RAMS</vt:lpstr>
      <vt:lpstr>Presentation Structure</vt:lpstr>
      <vt:lpstr>PHM Technology Overview</vt:lpstr>
      <vt:lpstr>What is RAMS?</vt:lpstr>
      <vt:lpstr>Trends impacting RAMS</vt:lpstr>
      <vt:lpstr>What’s wrong with RAMS today?</vt:lpstr>
      <vt:lpstr>RAMS for Systems Engineering</vt:lpstr>
      <vt:lpstr>The MADe Solution</vt:lpstr>
      <vt:lpstr>What MADe does</vt:lpstr>
      <vt:lpstr>How Model-Based RAMS is different… </vt:lpstr>
      <vt:lpstr>Model-based RAMS for Systems Engineering</vt:lpstr>
      <vt:lpstr>Benefits of Model-based RAMS</vt:lpstr>
      <vt:lpstr>Closing the Loop for RAMS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Stecki</dc:creator>
  <cp:keywords>C_Unrestricted</cp:keywords>
  <cp:lastModifiedBy>Chris Stecki</cp:lastModifiedBy>
  <cp:revision>267</cp:revision>
  <dcterms:created xsi:type="dcterms:W3CDTF">2016-10-19T23:33:23Z</dcterms:created>
  <dcterms:modified xsi:type="dcterms:W3CDTF">2018-01-21T03:59:56Z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Confidentiality">
    <vt:lpwstr>Unrestricted</vt:lpwstr>
  </property>
</Properties>
</file>