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18"/>
  </p:notesMasterIdLst>
  <p:handoutMasterIdLst>
    <p:handoutMasterId r:id="rId19"/>
  </p:handoutMasterIdLst>
  <p:sldIdLst>
    <p:sldId id="289" r:id="rId3"/>
    <p:sldId id="296" r:id="rId4"/>
    <p:sldId id="294" r:id="rId5"/>
    <p:sldId id="280" r:id="rId6"/>
    <p:sldId id="276" r:id="rId7"/>
    <p:sldId id="277" r:id="rId8"/>
    <p:sldId id="278" r:id="rId9"/>
    <p:sldId id="284" r:id="rId10"/>
    <p:sldId id="286" r:id="rId11"/>
    <p:sldId id="287" r:id="rId12"/>
    <p:sldId id="291" r:id="rId13"/>
    <p:sldId id="292" r:id="rId14"/>
    <p:sldId id="288" r:id="rId15"/>
    <p:sldId id="293" r:id="rId16"/>
    <p:sldId id="295" r:id="rId17"/>
  </p:sldIdLst>
  <p:sldSz cx="9144000" cy="6858000" type="screen4x3"/>
  <p:notesSz cx="7019925" cy="93059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ADFF"/>
    <a:srgbClr val="005696"/>
    <a:srgbClr val="008000"/>
    <a:srgbClr val="00CC00"/>
    <a:srgbClr val="FB2121"/>
    <a:srgbClr val="CC00CC"/>
    <a:srgbClr val="FF0066"/>
    <a:srgbClr val="CF2BB0"/>
    <a:srgbClr val="41DBB6"/>
    <a:srgbClr val="4EE8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41" autoAdjust="0"/>
    <p:restoredTop sz="94660"/>
  </p:normalViewPr>
  <p:slideViewPr>
    <p:cSldViewPr>
      <p:cViewPr>
        <p:scale>
          <a:sx n="66" d="100"/>
          <a:sy n="66" d="100"/>
        </p:scale>
        <p:origin x="-76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615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615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fld id="{1A71A357-5B8E-4A0F-B8A5-EB53EF27E75F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8722"/>
            <a:ext cx="3041968" cy="465615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8722"/>
            <a:ext cx="3041968" cy="465615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fld id="{E45A8A26-03EC-43C2-80FB-0741E5E66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009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2" tIns="46642" rIns="93282" bIns="46642" numCol="1" anchor="t" anchorCtr="0" compatLnSpc="1">
            <a:prstTxWarp prst="textNoShape">
              <a:avLst/>
            </a:prstTxWarp>
          </a:bodyPr>
          <a:lstStyle>
            <a:lvl1pPr algn="l" defTabSz="933719"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333" y="0"/>
            <a:ext cx="3041968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2" tIns="46642" rIns="93282" bIns="46642" numCol="1" anchor="t" anchorCtr="0" compatLnSpc="1">
            <a:prstTxWarp prst="textNoShape">
              <a:avLst/>
            </a:prstTxWarp>
          </a:bodyPr>
          <a:lstStyle>
            <a:lvl1pPr algn="r" defTabSz="933719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993" y="4420950"/>
            <a:ext cx="5615940" cy="41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2" tIns="46642" rIns="93282" bIns="46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8722"/>
            <a:ext cx="3041968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2" tIns="46642" rIns="93282" bIns="46642" numCol="1" anchor="b" anchorCtr="0" compatLnSpc="1">
            <a:prstTxWarp prst="textNoShape">
              <a:avLst/>
            </a:prstTxWarp>
          </a:bodyPr>
          <a:lstStyle>
            <a:lvl1pPr algn="l" defTabSz="933719"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333" y="8838722"/>
            <a:ext cx="3041968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2" tIns="46642" rIns="93282" bIns="46642" numCol="1" anchor="b" anchorCtr="0" compatLnSpc="1">
            <a:prstTxWarp prst="textNoShape">
              <a:avLst/>
            </a:prstTxWarp>
          </a:bodyPr>
          <a:lstStyle>
            <a:lvl1pPr algn="r" defTabSz="933719">
              <a:defRPr sz="1200" b="0"/>
            </a:lvl1pPr>
          </a:lstStyle>
          <a:p>
            <a:fld id="{838E6ED7-F70A-4724-ADB9-44F93B7197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593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17" name="Picture 21" descr="RClogo_col_spo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1900" y="5895975"/>
            <a:ext cx="2403475" cy="569913"/>
          </a:xfrm>
          <a:prstGeom prst="rect">
            <a:avLst/>
          </a:prstGeom>
          <a:noFill/>
        </p:spPr>
      </p:pic>
      <p:pic>
        <p:nvPicPr>
          <p:cNvPr id="80915" name="Picture 19" descr="dash-colors-terra-cot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0100" y="0"/>
            <a:ext cx="1658938" cy="214313"/>
          </a:xfrm>
          <a:prstGeom prst="rect">
            <a:avLst/>
          </a:prstGeom>
          <a:noFill/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914400" y="6491288"/>
            <a:ext cx="22990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800" b="0" dirty="0">
                <a:latin typeface="Verdana" pitchFamily="34" charset="0"/>
              </a:rPr>
              <a:t>© Copyright </a:t>
            </a:r>
            <a:r>
              <a:rPr lang="en-US" sz="800" b="0" dirty="0" smtClean="0">
                <a:latin typeface="Verdana" pitchFamily="34" charset="0"/>
              </a:rPr>
              <a:t>2012 </a:t>
            </a:r>
            <a:r>
              <a:rPr lang="en-US" sz="800" b="0" dirty="0">
                <a:latin typeface="Verdana" pitchFamily="34" charset="0"/>
              </a:rPr>
              <a:t>Rockwell Collins, Inc. </a:t>
            </a:r>
          </a:p>
          <a:p>
            <a:pPr algn="l"/>
            <a:r>
              <a:rPr lang="en-US" sz="800" b="0" dirty="0">
                <a:latin typeface="Verdana" pitchFamily="34" charset="0"/>
              </a:rPr>
              <a:t>All rights reserved.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890838" y="2130425"/>
            <a:ext cx="5567362" cy="61277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906713" y="3124200"/>
            <a:ext cx="4179887" cy="13716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0912" name="Freeform 16"/>
          <p:cNvSpPr>
            <a:spLocks/>
          </p:cNvSpPr>
          <p:nvPr/>
        </p:nvSpPr>
        <p:spPr bwMode="auto">
          <a:xfrm>
            <a:off x="-25400" y="-12700"/>
            <a:ext cx="3779838" cy="687705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4332"/>
              </a:cxn>
              <a:cxn ang="0">
                <a:pos x="448" y="4328"/>
              </a:cxn>
              <a:cxn ang="0">
                <a:pos x="2381" y="8"/>
              </a:cxn>
              <a:cxn ang="0">
                <a:pos x="8" y="0"/>
              </a:cxn>
            </a:cxnLst>
            <a:rect l="0" t="0" r="r" b="b"/>
            <a:pathLst>
              <a:path w="2381" h="4332">
                <a:moveTo>
                  <a:pt x="8" y="0"/>
                </a:moveTo>
                <a:lnTo>
                  <a:pt x="0" y="4332"/>
                </a:lnTo>
                <a:lnTo>
                  <a:pt x="448" y="4328"/>
                </a:lnTo>
                <a:lnTo>
                  <a:pt x="2381" y="8"/>
                </a:lnTo>
                <a:lnTo>
                  <a:pt x="8" y="0"/>
                </a:lnTo>
                <a:close/>
              </a:path>
            </a:pathLst>
          </a:custGeom>
          <a:solidFill>
            <a:srgbClr val="D7451A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E11927-5759-40F6-B62B-7FEE6DA35C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868363"/>
            <a:ext cx="1981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68363"/>
            <a:ext cx="5791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9A6989-1670-4BCF-9570-5795602B3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4495800"/>
            <a:ext cx="4064000" cy="124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800" y="4495800"/>
            <a:ext cx="4064000" cy="124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D19E5E-7ABF-43B0-A9BF-407DB3692E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219200"/>
            <a:ext cx="21463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19200"/>
            <a:ext cx="62865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8C260-935E-419A-ADE7-FD2FF21CBA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B98AA5-DC5C-4A4F-8346-BB7F2CD3D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FA7ACF-0B68-4CEB-82DE-92451D1AC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D5E65-E3C9-43E5-A1BE-0C16F07291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7CE96C-8FE8-47D5-9996-407C0AB7AD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F74FFA-83E4-4830-99C1-3FB9D6716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9BDFE6-6F5F-49F0-89FE-27A29027CC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68363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77000"/>
            <a:ext cx="849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fld id="{390AD6C0-9D6C-40E3-A9C1-CDF3472E258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6" name="Picture 14" descr="PPT_1_text_top_bar_2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411163"/>
          </a:xfrm>
          <a:prstGeom prst="rect">
            <a:avLst/>
          </a:prstGeom>
          <a:noFill/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914400" y="6491288"/>
            <a:ext cx="22990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800" b="0" dirty="0">
                <a:latin typeface="Verdana" pitchFamily="34" charset="0"/>
              </a:rPr>
              <a:t>© Copyright </a:t>
            </a:r>
            <a:r>
              <a:rPr lang="en-US" sz="800" b="0" dirty="0" smtClean="0">
                <a:latin typeface="Verdana" pitchFamily="34" charset="0"/>
              </a:rPr>
              <a:t>2012 Rockwell </a:t>
            </a:r>
            <a:r>
              <a:rPr lang="en-US" sz="800" b="0" dirty="0">
                <a:latin typeface="Verdana" pitchFamily="34" charset="0"/>
              </a:rPr>
              <a:t>Collins, Inc. </a:t>
            </a:r>
          </a:p>
          <a:p>
            <a:pPr algn="l"/>
            <a:r>
              <a:rPr lang="en-US" sz="800" b="0" dirty="0">
                <a:latin typeface="Verdana" pitchFamily="34" charset="0"/>
              </a:rPr>
              <a:t>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wipe dir="r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D7451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D7451A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D7451A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D7451A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D7451A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D7451A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D7451A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D7451A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D7451A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3" name="Freeform 23"/>
          <p:cNvSpPr>
            <a:spLocks/>
          </p:cNvSpPr>
          <p:nvPr/>
        </p:nvSpPr>
        <p:spPr bwMode="auto">
          <a:xfrm>
            <a:off x="-25400" y="-12700"/>
            <a:ext cx="3779838" cy="687705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4332"/>
              </a:cxn>
              <a:cxn ang="0">
                <a:pos x="448" y="4328"/>
              </a:cxn>
              <a:cxn ang="0">
                <a:pos x="2381" y="8"/>
              </a:cxn>
              <a:cxn ang="0">
                <a:pos x="8" y="0"/>
              </a:cxn>
            </a:cxnLst>
            <a:rect l="0" t="0" r="r" b="b"/>
            <a:pathLst>
              <a:path w="2381" h="4332">
                <a:moveTo>
                  <a:pt x="8" y="0"/>
                </a:moveTo>
                <a:lnTo>
                  <a:pt x="0" y="4332"/>
                </a:lnTo>
                <a:lnTo>
                  <a:pt x="448" y="4328"/>
                </a:lnTo>
                <a:lnTo>
                  <a:pt x="2381" y="8"/>
                </a:lnTo>
                <a:lnTo>
                  <a:pt x="8" y="0"/>
                </a:lnTo>
                <a:close/>
              </a:path>
            </a:pathLst>
          </a:custGeom>
          <a:solidFill>
            <a:srgbClr val="D7451A">
              <a:alpha val="8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668338" y="-3175"/>
            <a:ext cx="8475662" cy="6869113"/>
          </a:xfrm>
          <a:custGeom>
            <a:avLst/>
            <a:gdLst/>
            <a:ahLst/>
            <a:cxnLst>
              <a:cxn ang="0">
                <a:pos x="1929" y="2"/>
              </a:cxn>
              <a:cxn ang="0">
                <a:pos x="0" y="4327"/>
              </a:cxn>
              <a:cxn ang="0">
                <a:pos x="5339" y="4322"/>
              </a:cxn>
              <a:cxn ang="0">
                <a:pos x="5339" y="2"/>
              </a:cxn>
              <a:cxn ang="0">
                <a:pos x="5093" y="0"/>
              </a:cxn>
              <a:cxn ang="0">
                <a:pos x="5036" y="134"/>
              </a:cxn>
              <a:cxn ang="0">
                <a:pos x="4817" y="134"/>
              </a:cxn>
              <a:cxn ang="0">
                <a:pos x="4876" y="0"/>
              </a:cxn>
              <a:cxn ang="0">
                <a:pos x="4747" y="2"/>
              </a:cxn>
              <a:cxn ang="0">
                <a:pos x="4687" y="134"/>
              </a:cxn>
              <a:cxn ang="0">
                <a:pos x="4468" y="134"/>
              </a:cxn>
              <a:cxn ang="0">
                <a:pos x="4528" y="2"/>
              </a:cxn>
              <a:cxn ang="0">
                <a:pos x="4399" y="2"/>
              </a:cxn>
              <a:cxn ang="0">
                <a:pos x="4343" y="134"/>
              </a:cxn>
              <a:cxn ang="0">
                <a:pos x="4117" y="134"/>
              </a:cxn>
              <a:cxn ang="0">
                <a:pos x="4181" y="2"/>
              </a:cxn>
              <a:cxn ang="0">
                <a:pos x="1929" y="2"/>
              </a:cxn>
            </a:cxnLst>
            <a:rect l="0" t="0" r="r" b="b"/>
            <a:pathLst>
              <a:path w="5339" h="4327">
                <a:moveTo>
                  <a:pt x="1929" y="2"/>
                </a:moveTo>
                <a:lnTo>
                  <a:pt x="0" y="4327"/>
                </a:lnTo>
                <a:lnTo>
                  <a:pt x="5339" y="4322"/>
                </a:lnTo>
                <a:lnTo>
                  <a:pt x="5339" y="2"/>
                </a:lnTo>
                <a:lnTo>
                  <a:pt x="5093" y="0"/>
                </a:lnTo>
                <a:lnTo>
                  <a:pt x="5036" y="134"/>
                </a:lnTo>
                <a:lnTo>
                  <a:pt x="4817" y="134"/>
                </a:lnTo>
                <a:lnTo>
                  <a:pt x="4876" y="0"/>
                </a:lnTo>
                <a:lnTo>
                  <a:pt x="4747" y="2"/>
                </a:lnTo>
                <a:lnTo>
                  <a:pt x="4687" y="134"/>
                </a:lnTo>
                <a:lnTo>
                  <a:pt x="4468" y="134"/>
                </a:lnTo>
                <a:lnTo>
                  <a:pt x="4528" y="2"/>
                </a:lnTo>
                <a:lnTo>
                  <a:pt x="4399" y="2"/>
                </a:lnTo>
                <a:lnTo>
                  <a:pt x="4343" y="134"/>
                </a:lnTo>
                <a:lnTo>
                  <a:pt x="4117" y="134"/>
                </a:lnTo>
                <a:lnTo>
                  <a:pt x="4181" y="2"/>
                </a:lnTo>
                <a:lnTo>
                  <a:pt x="1929" y="2"/>
                </a:lnTo>
                <a:close/>
              </a:path>
            </a:pathLst>
          </a:custGeom>
          <a:solidFill>
            <a:srgbClr val="D7451A"/>
          </a:solidFill>
          <a:ln w="3175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386" name="Picture 26" descr="RClogo_col_spo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3E4DA2"/>
              </a:clrFrom>
              <a:clrTo>
                <a:srgbClr val="3E4DA2">
                  <a:alpha val="0"/>
                </a:srgbClr>
              </a:clrTo>
            </a:clrChange>
          </a:blip>
          <a:srcRect l="647" t="5443" r="989" b="7483"/>
          <a:stretch>
            <a:fillRect/>
          </a:stretch>
        </p:blipFill>
        <p:spPr bwMode="auto">
          <a:xfrm>
            <a:off x="6321425" y="5865813"/>
            <a:ext cx="2413000" cy="641350"/>
          </a:xfrm>
          <a:prstGeom prst="rect">
            <a:avLst/>
          </a:prstGeom>
          <a:noFill/>
        </p:spPr>
      </p:pic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-17463" y="914400"/>
            <a:ext cx="9161463" cy="31353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Insert Pictures (height is 3.41 inches)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4495800"/>
            <a:ext cx="82804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0" y="4048125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914400" y="6491288"/>
            <a:ext cx="22990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800" b="0" dirty="0">
                <a:latin typeface="Verdana" pitchFamily="34" charset="0"/>
              </a:rPr>
              <a:t>© Copyright </a:t>
            </a:r>
            <a:r>
              <a:rPr lang="en-US" sz="800" b="0" dirty="0" smtClean="0">
                <a:latin typeface="Verdana" pitchFamily="34" charset="0"/>
              </a:rPr>
              <a:t>2012 </a:t>
            </a:r>
            <a:r>
              <a:rPr lang="en-US" sz="800" b="0" dirty="0">
                <a:latin typeface="Verdana" pitchFamily="34" charset="0"/>
              </a:rPr>
              <a:t>Rockwell Collins, Inc. </a:t>
            </a:r>
          </a:p>
          <a:p>
            <a:pPr algn="l"/>
            <a:r>
              <a:rPr lang="en-US" sz="800" b="0" dirty="0">
                <a:latin typeface="Verdana" pitchFamily="34" charset="0"/>
              </a:rPr>
              <a:t>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wipe dir="r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gmpollar@rockwellcollins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0838" y="2130425"/>
            <a:ext cx="6024562" cy="612775"/>
          </a:xfrm>
        </p:spPr>
        <p:txBody>
          <a:bodyPr/>
          <a:lstStyle/>
          <a:p>
            <a:r>
              <a:rPr lang="en-US" dirty="0" smtClean="0"/>
              <a:t>Manufacturing Process Modeling in Systems Architectures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Gregory Pollari</a:t>
            </a:r>
          </a:p>
          <a:p>
            <a:r>
              <a:rPr lang="en-US" dirty="0"/>
              <a:t>Advanced Manufacturing Technology</a:t>
            </a:r>
          </a:p>
          <a:p>
            <a:endParaRPr lang="en-US" dirty="0" smtClean="0"/>
          </a:p>
          <a:p>
            <a:r>
              <a:rPr lang="en-US" dirty="0" smtClean="0"/>
              <a:t>INCOSE International Workshop 2012</a:t>
            </a:r>
          </a:p>
          <a:p>
            <a:r>
              <a:rPr lang="en-US" dirty="0" smtClean="0"/>
              <a:t>Jacksonville FL</a:t>
            </a:r>
          </a:p>
          <a:p>
            <a:r>
              <a:rPr lang="en-US" dirty="0" smtClean="0"/>
              <a:t>January 22, 2012</a:t>
            </a:r>
          </a:p>
        </p:txBody>
      </p:sp>
    </p:spTree>
    <p:extLst>
      <p:ext uri="{BB962C8B-B14F-4D97-AF65-F5344CB8AC3E}">
        <p14:creationId xmlns:p14="http://schemas.microsoft.com/office/powerpoint/2010/main" xmlns="" val="37378056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Translating OMG SysML to ARENA</a:t>
            </a:r>
            <a:r>
              <a:rPr lang="en-US" sz="2400" baseline="30000" dirty="0" smtClean="0"/>
              <a:t>®</a:t>
            </a:r>
            <a:endParaRPr lang="en-US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9" y="1600201"/>
            <a:ext cx="4331309" cy="2957512"/>
          </a:xfrm>
        </p:spPr>
        <p:txBody>
          <a:bodyPr/>
          <a:lstStyle/>
          <a:p>
            <a:r>
              <a:rPr lang="en-US" dirty="0" smtClean="0"/>
              <a:t>ARENA</a:t>
            </a:r>
            <a:r>
              <a:rPr lang="en-US" baseline="30000" dirty="0" smtClean="0"/>
              <a:t>®</a:t>
            </a:r>
            <a:r>
              <a:rPr lang="en-US" dirty="0" smtClean="0"/>
              <a:t> manufacturing model can be simulated to identify system capabilities/constraints</a:t>
            </a:r>
          </a:p>
          <a:p>
            <a:pPr lvl="1"/>
            <a:r>
              <a:rPr lang="en-US" dirty="0"/>
              <a:t>Production (overall/monthly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Production lead times</a:t>
            </a:r>
          </a:p>
          <a:p>
            <a:pPr lvl="1"/>
            <a:r>
              <a:rPr lang="en-US" dirty="0" smtClean="0"/>
              <a:t>Resource capacities</a:t>
            </a:r>
          </a:p>
          <a:p>
            <a:pPr lvl="1"/>
            <a:r>
              <a:rPr lang="en-US" dirty="0" smtClean="0"/>
              <a:t>Bottlenecks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Using these results, decisions can be made by manufacturing support teams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3308" y="1600200"/>
            <a:ext cx="3828739" cy="233600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093" y="5059311"/>
            <a:ext cx="2490252" cy="103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1285" y="5059311"/>
            <a:ext cx="1819398" cy="122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6644" y="4889507"/>
            <a:ext cx="2226599" cy="156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8082" y="4027877"/>
            <a:ext cx="14257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ARENA</a:t>
            </a:r>
            <a:r>
              <a:rPr lang="en-US" baseline="30000" dirty="0" smtClean="0"/>
              <a:t>®</a:t>
            </a:r>
            <a:r>
              <a:rPr lang="en-US" sz="1400" b="1" dirty="0" smtClean="0"/>
              <a:t> model</a:t>
            </a:r>
          </a:p>
          <a:p>
            <a:r>
              <a:rPr lang="en-US" sz="1400" b="1" dirty="0" smtClean="0"/>
              <a:t>and statistics</a:t>
            </a:r>
            <a:endParaRPr lang="en-US" sz="14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450683" y="4537737"/>
            <a:ext cx="1081706" cy="52157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080957" y="4572928"/>
            <a:ext cx="119943" cy="21233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807494" y="4404912"/>
            <a:ext cx="3367520" cy="65439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19E5E-7ABF-43B0-A9BF-407DB3692E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1406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Who Uses Process Simulation?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924800" cy="4876800"/>
          </a:xfrm>
        </p:spPr>
        <p:txBody>
          <a:bodyPr/>
          <a:lstStyle/>
          <a:p>
            <a:r>
              <a:rPr lang="en-US" dirty="0"/>
              <a:t>Boeing</a:t>
            </a:r>
          </a:p>
          <a:p>
            <a:pPr lvl="1"/>
            <a:r>
              <a:rPr lang="en-US" dirty="0"/>
              <a:t>Used </a:t>
            </a:r>
            <a:r>
              <a:rPr lang="en-US" dirty="0" smtClean="0"/>
              <a:t>ARENA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to model entire manufacturing and logistics processes for 787 </a:t>
            </a:r>
            <a:r>
              <a:rPr lang="en-US" dirty="0" smtClean="0"/>
              <a:t>integration*</a:t>
            </a:r>
            <a:endParaRPr lang="en-US" dirty="0"/>
          </a:p>
          <a:p>
            <a:pPr lvl="2"/>
            <a:r>
              <a:rPr lang="en-US" dirty="0"/>
              <a:t>Assembly lines across the U.S.</a:t>
            </a:r>
          </a:p>
          <a:p>
            <a:pPr lvl="2"/>
            <a:r>
              <a:rPr lang="en-US" dirty="0"/>
              <a:t>Included suppliers of ~50 mechanical components</a:t>
            </a:r>
          </a:p>
          <a:p>
            <a:pPr lvl="2"/>
            <a:r>
              <a:rPr lang="en-US" dirty="0"/>
              <a:t>Simulated Dreamlifter usage for global logistics</a:t>
            </a:r>
          </a:p>
          <a:p>
            <a:pPr lvl="2"/>
            <a:r>
              <a:rPr lang="en-US" dirty="0"/>
              <a:t>Demonstrated potential effects of production ramp-up</a:t>
            </a:r>
          </a:p>
          <a:p>
            <a:endParaRPr lang="en-US" dirty="0"/>
          </a:p>
          <a:p>
            <a:r>
              <a:rPr lang="en-US" dirty="0" smtClean="0"/>
              <a:t>Many </a:t>
            </a:r>
            <a:r>
              <a:rPr lang="en-US" dirty="0"/>
              <a:t>medium to large companies use process </a:t>
            </a:r>
            <a:r>
              <a:rPr lang="en-US" dirty="0" smtClean="0"/>
              <a:t>modeling**</a:t>
            </a:r>
            <a:endParaRPr lang="en-US" dirty="0"/>
          </a:p>
          <a:p>
            <a:pPr lvl="1"/>
            <a:r>
              <a:rPr lang="en-US" dirty="0"/>
              <a:t>Examples: Toyota, Ford, GM, Lockheed Martin, NASA, EADS, Bombardier, Lufthansa, Honeywell, Goodrich, Cessna, Pratt &amp; Whitney, HP, IBM, UPS</a:t>
            </a:r>
          </a:p>
          <a:p>
            <a:endParaRPr lang="en-US" dirty="0"/>
          </a:p>
          <a:p>
            <a:r>
              <a:rPr lang="en-US" dirty="0"/>
              <a:t>Colleges and universities</a:t>
            </a:r>
          </a:p>
          <a:p>
            <a:pPr lvl="1"/>
            <a:r>
              <a:rPr lang="en-US" dirty="0" smtClean="0"/>
              <a:t>ARENA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alone is used in over 150 programs in the U.S. and over 500 worldwide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19E5E-7ABF-43B0-A9BF-407DB3692E6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81473" y="6172200"/>
            <a:ext cx="6726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 smtClean="0"/>
              <a:t>*  “</a:t>
            </a:r>
            <a:r>
              <a:rPr lang="en-US" sz="800" dirty="0"/>
              <a:t>Boeing:  Integrated Production System Modeling </a:t>
            </a:r>
            <a:r>
              <a:rPr lang="en-US" sz="800" dirty="0" smtClean="0"/>
              <a:t>Method” presentation at </a:t>
            </a:r>
            <a:r>
              <a:rPr lang="en-US" sz="800" dirty="0" err="1" smtClean="0"/>
              <a:t>ArenaSphere</a:t>
            </a:r>
            <a:r>
              <a:rPr lang="en-US" sz="800" dirty="0" smtClean="0"/>
              <a:t> 2010 conference, </a:t>
            </a:r>
            <a:r>
              <a:rPr lang="en-US" sz="800" dirty="0"/>
              <a:t>May 17-20, Las Vegas, </a:t>
            </a:r>
            <a:r>
              <a:rPr lang="en-US" sz="800" dirty="0" smtClean="0"/>
              <a:t>NV</a:t>
            </a:r>
          </a:p>
          <a:p>
            <a:pPr algn="l"/>
            <a:r>
              <a:rPr lang="en-US" sz="800" dirty="0" smtClean="0"/>
              <a:t>** Internet search November 2010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xmlns="" val="3734165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503238"/>
          </a:xfrm>
        </p:spPr>
        <p:txBody>
          <a:bodyPr/>
          <a:lstStyle/>
          <a:p>
            <a:r>
              <a:rPr lang="en-US" sz="2000" dirty="0"/>
              <a:t>Benefits of Process Modeling Projects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924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/>
              <a:t>Tactical applications: allows for elements in a system to be adjusted </a:t>
            </a:r>
            <a:r>
              <a:rPr lang="en-US" sz="1600" b="1" dirty="0">
                <a:solidFill>
                  <a:srgbClr val="009900"/>
                </a:solidFill>
              </a:rPr>
              <a:t>without interrupting</a:t>
            </a:r>
            <a:r>
              <a:rPr lang="en-US" sz="1600" dirty="0"/>
              <a:t> the current state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Strategic applications: allows for new systems to be created and examined </a:t>
            </a:r>
            <a:r>
              <a:rPr lang="en-US" sz="1600" b="1" dirty="0">
                <a:solidFill>
                  <a:srgbClr val="009900"/>
                </a:solidFill>
              </a:rPr>
              <a:t>before key decisions or investments</a:t>
            </a:r>
            <a:r>
              <a:rPr lang="en-US" sz="1600" dirty="0"/>
              <a:t> are made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Provides leadership with a </a:t>
            </a:r>
            <a:r>
              <a:rPr lang="en-US" sz="1600" b="1" dirty="0">
                <a:solidFill>
                  <a:srgbClr val="009900"/>
                </a:solidFill>
              </a:rPr>
              <a:t>decision support tool</a:t>
            </a:r>
            <a:r>
              <a:rPr lang="en-US" sz="1600" dirty="0"/>
              <a:t> to aid in the decision making process</a:t>
            </a:r>
          </a:p>
          <a:p>
            <a:pPr lvl="1">
              <a:lnSpc>
                <a:spcPct val="90000"/>
              </a:lnSpc>
            </a:pPr>
            <a:r>
              <a:rPr lang="en-US" sz="1400" b="1" i="1" dirty="0"/>
              <a:t>Generates</a:t>
            </a:r>
            <a:r>
              <a:rPr lang="en-US" sz="1400" dirty="0"/>
              <a:t> </a:t>
            </a:r>
            <a:r>
              <a:rPr lang="en-US" b="1" dirty="0">
                <a:solidFill>
                  <a:srgbClr val="009900"/>
                </a:solidFill>
              </a:rPr>
              <a:t>data</a:t>
            </a:r>
            <a:r>
              <a:rPr lang="en-US" sz="1400" dirty="0"/>
              <a:t> on which to base decisions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Helps to </a:t>
            </a:r>
            <a:r>
              <a:rPr lang="en-US" sz="1400" b="1" i="1" dirty="0"/>
              <a:t>eliminate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FF0000"/>
                </a:solidFill>
              </a:rPr>
              <a:t>“best-guess”</a:t>
            </a:r>
            <a:r>
              <a:rPr lang="en-US" sz="1400" dirty="0"/>
              <a:t> scenarios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Identifies problem areas so effort can be focused where it will result in maximum benefit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 smtClean="0"/>
              <a:t>Helps </a:t>
            </a:r>
            <a:r>
              <a:rPr lang="en-US" sz="1600" b="1" dirty="0">
                <a:solidFill>
                  <a:srgbClr val="1E8A23"/>
                </a:solidFill>
              </a:rPr>
              <a:t>communicate</a:t>
            </a:r>
            <a:r>
              <a:rPr lang="en-US" sz="1600" dirty="0"/>
              <a:t>, </a:t>
            </a:r>
            <a:r>
              <a:rPr lang="en-US" sz="1600" b="1" dirty="0">
                <a:solidFill>
                  <a:srgbClr val="1E8A23"/>
                </a:solidFill>
              </a:rPr>
              <a:t>promote change</a:t>
            </a:r>
            <a:r>
              <a:rPr lang="en-US" sz="1600" dirty="0"/>
              <a:t> and </a:t>
            </a:r>
            <a:r>
              <a:rPr lang="en-US" sz="1600" b="1" dirty="0">
                <a:solidFill>
                  <a:srgbClr val="1E8A23"/>
                </a:solidFill>
              </a:rPr>
              <a:t>receive buy-in</a:t>
            </a:r>
            <a:r>
              <a:rPr lang="en-US" sz="1600" dirty="0"/>
              <a:t> from key stakeholders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 smtClean="0"/>
              <a:t>Gives </a:t>
            </a:r>
            <a:r>
              <a:rPr lang="en-US" sz="1600" dirty="0"/>
              <a:t>stakeholders a </a:t>
            </a:r>
            <a:r>
              <a:rPr lang="en-US" sz="1600" b="1" dirty="0">
                <a:solidFill>
                  <a:srgbClr val="1E8A23"/>
                </a:solidFill>
              </a:rPr>
              <a:t>better understanding</a:t>
            </a:r>
            <a:r>
              <a:rPr lang="en-US" sz="1600" dirty="0"/>
              <a:t> of the entire system as a whole and the interactions that take place within the system</a:t>
            </a:r>
          </a:p>
          <a:p>
            <a:pPr lvl="1">
              <a:lnSpc>
                <a:spcPct val="90000"/>
              </a:lnSpc>
            </a:pPr>
            <a:r>
              <a:rPr lang="en-US" sz="1400" i="1" dirty="0">
                <a:solidFill>
                  <a:srgbClr val="0018C6"/>
                </a:solidFill>
              </a:rPr>
              <a:t>A model is essentially a living and breathing Value Stream Map!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19E5E-7ABF-43B0-A9BF-407DB3692E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8216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Interface</a:t>
            </a:r>
          </a:p>
          <a:p>
            <a:pPr lvl="1"/>
            <a:r>
              <a:rPr lang="en-US" dirty="0" smtClean="0"/>
              <a:t>Graphical user interface – “language” of systems engineers</a:t>
            </a:r>
          </a:p>
          <a:p>
            <a:r>
              <a:rPr lang="en-US" dirty="0" smtClean="0"/>
              <a:t>Formal methods/analysis – requires semantic precision</a:t>
            </a:r>
          </a:p>
          <a:p>
            <a:r>
              <a:rPr lang="en-US" dirty="0" smtClean="0"/>
              <a:t>Integration</a:t>
            </a:r>
          </a:p>
          <a:p>
            <a:pPr lvl="1"/>
            <a:r>
              <a:rPr lang="en-US" dirty="0"/>
              <a:t>OMG </a:t>
            </a:r>
            <a:r>
              <a:rPr lang="en-US" dirty="0" smtClean="0"/>
              <a:t>SysML is very flexible, graphical interface</a:t>
            </a:r>
          </a:p>
          <a:p>
            <a:pPr lvl="1"/>
            <a:r>
              <a:rPr lang="en-US" dirty="0" smtClean="0"/>
              <a:t>AADL is semantically precise</a:t>
            </a:r>
          </a:p>
          <a:p>
            <a:pPr lvl="1"/>
            <a:r>
              <a:rPr lang="en-US" dirty="0" smtClean="0"/>
              <a:t>MARTE, DARPA META translator: integrate </a:t>
            </a:r>
            <a:r>
              <a:rPr lang="en-US" dirty="0"/>
              <a:t>OMG </a:t>
            </a:r>
            <a:r>
              <a:rPr lang="en-US" dirty="0" smtClean="0"/>
              <a:t>SysML-AADL</a:t>
            </a:r>
            <a:endParaRPr lang="en-US" dirty="0"/>
          </a:p>
          <a:p>
            <a:r>
              <a:rPr lang="en-US" dirty="0" smtClean="0"/>
              <a:t>XMI</a:t>
            </a:r>
            <a:r>
              <a:rPr lang="en-US" baseline="30000" dirty="0" smtClean="0"/>
              <a:t>®</a:t>
            </a:r>
            <a:r>
              <a:rPr lang="en-US" dirty="0" smtClean="0"/>
              <a:t> implementation for tool interoperability</a:t>
            </a:r>
          </a:p>
          <a:p>
            <a:r>
              <a:rPr lang="en-US" dirty="0" smtClean="0"/>
              <a:t>Automated connection with ERP (Enterprise Resource Planning) systems</a:t>
            </a:r>
          </a:p>
          <a:p>
            <a:r>
              <a:rPr lang="en-US" dirty="0" smtClean="0"/>
              <a:t>Need for producibility measures that can be applied during system design (research)</a:t>
            </a:r>
          </a:p>
          <a:p>
            <a:r>
              <a:rPr lang="en-US" dirty="0" smtClean="0"/>
              <a:t>Consistency checking of shared properties across model environments (SAVI – Systems Architecture Virtual Integration)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D3D3F-CBFC-496A-B923-17F842A84F8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1825" y="6185356"/>
            <a:ext cx="77401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XMI is a registered trademark of </a:t>
            </a:r>
            <a:r>
              <a:rPr lang="en-US" sz="800" dirty="0"/>
              <a:t>Object Management Group, Inc. in </a:t>
            </a:r>
            <a:r>
              <a:rPr lang="en-US" sz="800" dirty="0" smtClean="0"/>
              <a:t>the United </a:t>
            </a:r>
            <a:r>
              <a:rPr lang="en-US" sz="800" dirty="0"/>
              <a:t>States and/or other countries.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xmlns="" val="30477596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MBSE Address these Challenges?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 and drive toward certified XMI interoperability</a:t>
            </a:r>
          </a:p>
          <a:p>
            <a:pPr lvl="1"/>
            <a:r>
              <a:rPr lang="en-US" dirty="0" err="1" smtClean="0"/>
              <a:t>Cax</a:t>
            </a:r>
            <a:r>
              <a:rPr lang="en-US" dirty="0" smtClean="0"/>
              <a:t>-IF  (Computer Aided “x” </a:t>
            </a:r>
            <a:r>
              <a:rPr lang="en-US" dirty="0" err="1" smtClean="0"/>
              <a:t>Implementor</a:t>
            </a:r>
            <a:r>
              <a:rPr lang="en-US" dirty="0" smtClean="0"/>
              <a:t> Forum) model?</a:t>
            </a:r>
          </a:p>
          <a:p>
            <a:r>
              <a:rPr lang="en-US" dirty="0" smtClean="0"/>
              <a:t>Architecture language mapping to STEP AP-233</a:t>
            </a:r>
          </a:p>
          <a:p>
            <a:pPr lvl="1"/>
            <a:r>
              <a:rPr lang="en-US" dirty="0"/>
              <a:t>OMG </a:t>
            </a:r>
            <a:r>
              <a:rPr lang="en-US" dirty="0" smtClean="0"/>
              <a:t>SysML to AP-233 mapping – is it complete?</a:t>
            </a:r>
          </a:p>
          <a:p>
            <a:pPr lvl="1"/>
            <a:r>
              <a:rPr lang="en-US" dirty="0" smtClean="0"/>
              <a:t>AADL to AP-233 mapping</a:t>
            </a:r>
          </a:p>
          <a:p>
            <a:r>
              <a:rPr lang="en-US" dirty="0" smtClean="0"/>
              <a:t>Develop a layered systems architecture “data interchange” model for interoperability between architecture descriptions</a:t>
            </a:r>
          </a:p>
          <a:p>
            <a:pPr lvl="1"/>
            <a:r>
              <a:rPr lang="en-US" dirty="0" smtClean="0"/>
              <a:t>Analogous to OSI (Open Systems Interconnection) model for communications architectures?</a:t>
            </a:r>
          </a:p>
          <a:p>
            <a:pPr lvl="1"/>
            <a:r>
              <a:rPr lang="en-US" dirty="0" smtClean="0"/>
              <a:t>Abstract systems modeling language at the top (MOF</a:t>
            </a:r>
            <a:r>
              <a:rPr lang="en-US" baseline="30000" dirty="0" smtClean="0"/>
              <a:t>®</a:t>
            </a:r>
            <a:r>
              <a:rPr lang="en-US" dirty="0" smtClean="0"/>
              <a:t>?)</a:t>
            </a:r>
          </a:p>
          <a:p>
            <a:pPr lvl="1"/>
            <a:r>
              <a:rPr lang="en-US" dirty="0" smtClean="0"/>
              <a:t>Concrete data storage model at the bottom (AP-233?)</a:t>
            </a:r>
          </a:p>
          <a:p>
            <a:pPr lvl="1"/>
            <a:r>
              <a:rPr lang="en-US" dirty="0" smtClean="0"/>
              <a:t>Architecture models can take various forms</a:t>
            </a:r>
          </a:p>
          <a:p>
            <a:pPr lvl="2"/>
            <a:r>
              <a:rPr lang="en-US" dirty="0" smtClean="0"/>
              <a:t>Language</a:t>
            </a:r>
          </a:p>
          <a:p>
            <a:pPr lvl="2"/>
            <a:r>
              <a:rPr lang="en-US" dirty="0" smtClean="0"/>
              <a:t>Instances</a:t>
            </a:r>
          </a:p>
          <a:p>
            <a:pPr lvl="2"/>
            <a:r>
              <a:rPr lang="en-US" dirty="0" smtClean="0"/>
              <a:t>Database</a:t>
            </a:r>
          </a:p>
          <a:p>
            <a:pPr lvl="2"/>
            <a:r>
              <a:rPr lang="en-US" dirty="0" smtClean="0"/>
              <a:t>File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19E5E-7ABF-43B0-A9BF-407DB3692E6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3225" y="6261556"/>
            <a:ext cx="8730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MOF is a registered trademark of </a:t>
            </a:r>
            <a:r>
              <a:rPr lang="en-US" sz="800" dirty="0"/>
              <a:t>Object Management Group, Inc. in </a:t>
            </a:r>
            <a:r>
              <a:rPr lang="en-US" sz="800" dirty="0" smtClean="0"/>
              <a:t>the United </a:t>
            </a:r>
            <a:r>
              <a:rPr lang="en-US" sz="800" dirty="0"/>
              <a:t>States and/or other countries.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xmlns="" val="8416191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Gregory Pollari</a:t>
            </a:r>
          </a:p>
          <a:p>
            <a:pPr marL="0" indent="0">
              <a:buNone/>
            </a:pPr>
            <a:r>
              <a:rPr lang="en-US" dirty="0" smtClean="0"/>
              <a:t>Advanced Manufacturing Technology</a:t>
            </a:r>
          </a:p>
          <a:p>
            <a:pPr marL="0" indent="0">
              <a:buNone/>
            </a:pPr>
            <a:r>
              <a:rPr lang="en-US" dirty="0" smtClean="0"/>
              <a:t>Rockwell Collins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gmpollar@rockwellcollins.com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319-295-1629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19E5E-7ABF-43B0-A9BF-407DB3692E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0537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Acknowlegements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Georgia Tech</a:t>
            </a:r>
          </a:p>
          <a:p>
            <a:pPr lvl="1"/>
            <a:r>
              <a:rPr lang="en-US" dirty="0" smtClean="0"/>
              <a:t>Dr. Leon McGinnis, Eugene C. </a:t>
            </a:r>
            <a:r>
              <a:rPr lang="en-US" dirty="0" err="1" smtClean="0"/>
              <a:t>Gwaltney</a:t>
            </a:r>
            <a:r>
              <a:rPr lang="en-US" dirty="0" smtClean="0"/>
              <a:t> Chair in Manufacturing Systems and Professor </a:t>
            </a:r>
          </a:p>
          <a:p>
            <a:pPr lvl="1"/>
            <a:r>
              <a:rPr lang="en-US" dirty="0" smtClean="0"/>
              <a:t>Dr. Ola </a:t>
            </a:r>
            <a:r>
              <a:rPr lang="en-US" dirty="0" err="1" smtClean="0"/>
              <a:t>Batarseh</a:t>
            </a:r>
            <a:r>
              <a:rPr lang="en-US" dirty="0" smtClean="0"/>
              <a:t>, Researcher	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Volkan</a:t>
            </a:r>
            <a:r>
              <a:rPr lang="en-US" dirty="0" smtClean="0"/>
              <a:t> </a:t>
            </a:r>
            <a:r>
              <a:rPr lang="en-US" dirty="0" err="1" smtClean="0"/>
              <a:t>Ustan</a:t>
            </a:r>
            <a:r>
              <a:rPr lang="en-US" dirty="0" smtClean="0"/>
              <a:t>, Researcher</a:t>
            </a:r>
          </a:p>
          <a:p>
            <a:endParaRPr lang="en-US" dirty="0" smtClean="0"/>
          </a:p>
          <a:p>
            <a:r>
              <a:rPr lang="en-US" dirty="0" smtClean="0"/>
              <a:t>At Rockwell Collins</a:t>
            </a:r>
          </a:p>
          <a:p>
            <a:pPr lvl="1"/>
            <a:r>
              <a:rPr lang="en-US" dirty="0" smtClean="0"/>
              <a:t>Jim Lorenz, Manager Advanced Industrial Engineering</a:t>
            </a:r>
          </a:p>
          <a:p>
            <a:pPr lvl="1"/>
            <a:r>
              <a:rPr lang="en-US" dirty="0" smtClean="0"/>
              <a:t>Dan Turner, Material &amp; Process Engineer	</a:t>
            </a:r>
          </a:p>
          <a:p>
            <a:pPr lvl="1"/>
            <a:r>
              <a:rPr lang="en-US" dirty="0" smtClean="0"/>
              <a:t>Todd Boyle, </a:t>
            </a:r>
            <a:r>
              <a:rPr lang="en-US" dirty="0"/>
              <a:t>Material &amp; Process Engineer </a:t>
            </a:r>
            <a:r>
              <a:rPr lang="en-US" dirty="0" smtClean="0"/>
              <a:t>	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19E5E-7ABF-43B0-A9BF-407DB3692E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9889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Based Manufacturing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Desire early Manufacturing involvement during system design</a:t>
            </a:r>
          </a:p>
          <a:p>
            <a:r>
              <a:rPr lang="en-US" dirty="0" smtClean="0"/>
              <a:t>Requiring systems engineers to “speak manufacturing” is a challenge</a:t>
            </a:r>
          </a:p>
          <a:p>
            <a:r>
              <a:rPr lang="en-US" dirty="0" smtClean="0"/>
              <a:t>How can Manufacturing engage during the systems design phase without “getting in the way?”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19E5E-7ABF-43B0-A9BF-407DB3692E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5744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Manufacturing Analysis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525963"/>
          </a:xfrm>
        </p:spPr>
        <p:txBody>
          <a:bodyPr/>
          <a:lstStyle/>
          <a:p>
            <a:r>
              <a:rPr lang="en-US" dirty="0" smtClean="0"/>
              <a:t>Two problem classes</a:t>
            </a:r>
          </a:p>
          <a:p>
            <a:pPr lvl="1"/>
            <a:r>
              <a:rPr lang="en-US" dirty="0" smtClean="0"/>
              <a:t>Analytical (mathematical relationship, or rule, can be verified)</a:t>
            </a:r>
          </a:p>
          <a:p>
            <a:pPr lvl="1"/>
            <a:r>
              <a:rPr lang="en-US" dirty="0" smtClean="0"/>
              <a:t>Visual (difficult to write a rule, but easy to see)</a:t>
            </a:r>
          </a:p>
          <a:p>
            <a:r>
              <a:rPr lang="en-US" dirty="0" smtClean="0"/>
              <a:t>Start at detailed design</a:t>
            </a:r>
          </a:p>
          <a:p>
            <a:pPr lvl="1"/>
            <a:r>
              <a:rPr lang="en-US" dirty="0" smtClean="0"/>
              <a:t>ECAD (Electrical Computer Aided Design)</a:t>
            </a:r>
          </a:p>
          <a:p>
            <a:pPr lvl="1"/>
            <a:r>
              <a:rPr lang="en-US" dirty="0" smtClean="0"/>
              <a:t>MCAD</a:t>
            </a:r>
            <a:r>
              <a:rPr lang="en-US" dirty="0"/>
              <a:t> </a:t>
            </a:r>
            <a:r>
              <a:rPr lang="en-US" dirty="0" smtClean="0"/>
              <a:t>(Mechanical Computer Aided </a:t>
            </a:r>
            <a:r>
              <a:rPr lang="en-US" dirty="0"/>
              <a:t>Design)</a:t>
            </a:r>
            <a:endParaRPr lang="en-US" dirty="0" smtClean="0"/>
          </a:p>
          <a:p>
            <a:pPr lvl="1"/>
            <a:r>
              <a:rPr lang="en-US" dirty="0" smtClean="0"/>
              <a:t>Rule checkers (geometric features)</a:t>
            </a:r>
          </a:p>
          <a:p>
            <a:pPr lvl="1"/>
            <a:r>
              <a:rPr lang="en-US" dirty="0" smtClean="0"/>
              <a:t>Reports</a:t>
            </a:r>
          </a:p>
          <a:p>
            <a:pPr lvl="2"/>
            <a:r>
              <a:rPr lang="en-US" dirty="0" smtClean="0"/>
              <a:t>Auto-placed components</a:t>
            </a:r>
          </a:p>
          <a:p>
            <a:pPr lvl="2"/>
            <a:r>
              <a:rPr lang="en-US" dirty="0" smtClean="0"/>
              <a:t>Preferred parts</a:t>
            </a:r>
          </a:p>
          <a:p>
            <a:pPr lvl="2"/>
            <a:r>
              <a:rPr lang="en-US" dirty="0" smtClean="0"/>
              <a:t>Cost rollup</a:t>
            </a:r>
          </a:p>
          <a:p>
            <a:r>
              <a:rPr lang="en-US" dirty="0" smtClean="0"/>
              <a:t>Manufacturing Readiness Assessment (MRA)</a:t>
            </a:r>
          </a:p>
          <a:p>
            <a:r>
              <a:rPr lang="en-US" dirty="0" smtClean="0"/>
              <a:t>Virtual Prototype Models (visual)</a:t>
            </a:r>
          </a:p>
          <a:p>
            <a:r>
              <a:rPr lang="en-US" dirty="0" smtClean="0"/>
              <a:t>Manufacturing process modeling (discrete event simulation)</a:t>
            </a:r>
          </a:p>
          <a:p>
            <a:r>
              <a:rPr lang="en-US" dirty="0" smtClean="0"/>
              <a:t>Automate where possible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19E5E-7ABF-43B0-A9BF-407DB3692E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24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</a:t>
            </a:r>
            <a:r>
              <a:rPr lang="en-US" dirty="0" err="1" smtClean="0"/>
              <a:t>DFx</a:t>
            </a:r>
            <a:r>
              <a:rPr lang="en-US" dirty="0" smtClean="0"/>
              <a:t> and Producibility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D5E65-E3C9-43E5-A1BE-0C16F07291E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1" name="Chevron 20"/>
          <p:cNvSpPr/>
          <p:nvPr/>
        </p:nvSpPr>
        <p:spPr bwMode="auto">
          <a:xfrm>
            <a:off x="1905000" y="1676400"/>
            <a:ext cx="1600200" cy="838200"/>
          </a:xfrm>
          <a:prstGeom prst="chevron">
            <a:avLst/>
          </a:prstGeom>
          <a:gradFill>
            <a:gsLst>
              <a:gs pos="0">
                <a:srgbClr val="00CC00"/>
              </a:gs>
              <a:gs pos="100000">
                <a:srgbClr val="3FADFF"/>
              </a:gs>
            </a:gsLst>
            <a:lin ang="108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System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Architecture</a:t>
            </a:r>
          </a:p>
        </p:txBody>
      </p:sp>
      <p:sp>
        <p:nvSpPr>
          <p:cNvPr id="22" name="Chevron 21"/>
          <p:cNvSpPr/>
          <p:nvPr/>
        </p:nvSpPr>
        <p:spPr bwMode="auto">
          <a:xfrm>
            <a:off x="3124200" y="1676400"/>
            <a:ext cx="1600200" cy="838200"/>
          </a:xfrm>
          <a:prstGeom prst="chevron">
            <a:avLst/>
          </a:prstGeom>
          <a:gradFill>
            <a:gsLst>
              <a:gs pos="0">
                <a:srgbClr val="FFFF00"/>
              </a:gs>
              <a:gs pos="100000">
                <a:srgbClr val="00CC00"/>
              </a:gs>
            </a:gsLst>
            <a:lin ang="108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Detailed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Design</a:t>
            </a:r>
          </a:p>
        </p:txBody>
      </p:sp>
      <p:sp>
        <p:nvSpPr>
          <p:cNvPr id="23" name="Chevron 22"/>
          <p:cNvSpPr/>
          <p:nvPr/>
        </p:nvSpPr>
        <p:spPr bwMode="auto">
          <a:xfrm>
            <a:off x="4343400" y="1676400"/>
            <a:ext cx="1600200" cy="841200"/>
          </a:xfrm>
          <a:prstGeom prst="chevron">
            <a:avLst/>
          </a:prstGeom>
          <a:gradFill>
            <a:gsLst>
              <a:gs pos="0">
                <a:srgbClr val="FFC000"/>
              </a:gs>
              <a:gs pos="100000">
                <a:srgbClr val="FFFF00"/>
              </a:gs>
            </a:gsLst>
            <a:lin ang="108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Build</a:t>
            </a:r>
          </a:p>
        </p:txBody>
      </p:sp>
      <p:sp>
        <p:nvSpPr>
          <p:cNvPr id="24" name="Chevron 23"/>
          <p:cNvSpPr/>
          <p:nvPr/>
        </p:nvSpPr>
        <p:spPr bwMode="auto">
          <a:xfrm>
            <a:off x="5562600" y="1676400"/>
            <a:ext cx="1600200" cy="838200"/>
          </a:xfrm>
          <a:prstGeom prst="chevron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  <a:lin ang="108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 </a:t>
            </a:r>
            <a:r>
              <a:rPr lang="en-US" sz="1200" dirty="0" smtClean="0"/>
              <a:t>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Verify &amp;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Validate</a:t>
            </a:r>
          </a:p>
        </p:txBody>
      </p:sp>
      <p:sp>
        <p:nvSpPr>
          <p:cNvPr id="25" name="Chevron 24"/>
          <p:cNvSpPr/>
          <p:nvPr/>
        </p:nvSpPr>
        <p:spPr bwMode="auto">
          <a:xfrm>
            <a:off x="6781800" y="1676400"/>
            <a:ext cx="1600200" cy="838200"/>
          </a:xfrm>
          <a:prstGeom prst="chevron">
            <a:avLst/>
          </a:prstGeom>
          <a:gradFill>
            <a:gsLst>
              <a:gs pos="0">
                <a:srgbClr val="FB2121"/>
              </a:gs>
              <a:gs pos="100000">
                <a:srgbClr val="FF0000"/>
              </a:gs>
            </a:gsLst>
            <a:lin ang="108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Deploy</a:t>
            </a:r>
          </a:p>
        </p:txBody>
      </p:sp>
      <p:sp>
        <p:nvSpPr>
          <p:cNvPr id="26" name="Chevron 25"/>
          <p:cNvSpPr/>
          <p:nvPr/>
        </p:nvSpPr>
        <p:spPr bwMode="auto">
          <a:xfrm>
            <a:off x="685800" y="1676400"/>
            <a:ext cx="1600200" cy="838200"/>
          </a:xfrm>
          <a:prstGeom prst="chevron">
            <a:avLst/>
          </a:prstGeom>
          <a:gradFill flip="none" rotWithShape="1">
            <a:gsLst>
              <a:gs pos="0">
                <a:srgbClr val="3FADFF"/>
              </a:gs>
              <a:gs pos="100000">
                <a:schemeClr val="bg1"/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Requirements</a:t>
            </a:r>
          </a:p>
        </p:txBody>
      </p:sp>
      <p:sp>
        <p:nvSpPr>
          <p:cNvPr id="9" name="Up Arrow 8"/>
          <p:cNvSpPr/>
          <p:nvPr/>
        </p:nvSpPr>
        <p:spPr bwMode="auto">
          <a:xfrm>
            <a:off x="4229100" y="2590800"/>
            <a:ext cx="228600" cy="381000"/>
          </a:xfrm>
          <a:prstGeom prst="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215" y="3886201"/>
            <a:ext cx="1208985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200" dirty="0" smtClean="0"/>
              <a:t>Requirements</a:t>
            </a:r>
          </a:p>
          <a:p>
            <a:r>
              <a:rPr lang="en-US" sz="1200" dirty="0" smtClean="0"/>
              <a:t>Models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013107" y="3886200"/>
            <a:ext cx="1088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Architecture</a:t>
            </a:r>
          </a:p>
          <a:p>
            <a:r>
              <a:rPr lang="en-US" sz="1200" dirty="0" smtClean="0"/>
              <a:t>Models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295897" y="3886201"/>
            <a:ext cx="132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Implementation</a:t>
            </a:r>
          </a:p>
          <a:p>
            <a:r>
              <a:rPr lang="en-US" sz="1200" dirty="0" smtClean="0"/>
              <a:t>&amp; Analysis</a:t>
            </a:r>
          </a:p>
          <a:p>
            <a:r>
              <a:rPr lang="en-US" sz="1200" dirty="0" smtClean="0"/>
              <a:t>Models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874922" y="4724401"/>
            <a:ext cx="965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Database</a:t>
            </a:r>
          </a:p>
          <a:p>
            <a:r>
              <a:rPr lang="en-US" sz="1200" dirty="0" smtClean="0"/>
              <a:t>(DOORS®)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648200" y="3886201"/>
            <a:ext cx="117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Factory &amp; </a:t>
            </a:r>
          </a:p>
          <a:p>
            <a:r>
              <a:rPr lang="en-US" sz="1200" dirty="0" smtClean="0"/>
              <a:t>Supply Chain</a:t>
            </a:r>
          </a:p>
          <a:p>
            <a:r>
              <a:rPr lang="en-US" sz="1200" dirty="0" smtClean="0"/>
              <a:t>Models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889272" y="4731604"/>
            <a:ext cx="1340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Architecture</a:t>
            </a:r>
          </a:p>
          <a:p>
            <a:r>
              <a:rPr lang="en-US" sz="1200" dirty="0" smtClean="0"/>
              <a:t>Languages</a:t>
            </a:r>
          </a:p>
          <a:p>
            <a:r>
              <a:rPr lang="en-US" sz="1200" dirty="0" smtClean="0"/>
              <a:t>(OMG SysML™,</a:t>
            </a:r>
          </a:p>
          <a:p>
            <a:r>
              <a:rPr lang="en-US" sz="1200" dirty="0" smtClean="0"/>
              <a:t>AADL,</a:t>
            </a:r>
          </a:p>
          <a:p>
            <a:r>
              <a:rPr lang="en-US" sz="1200" dirty="0" smtClean="0"/>
              <a:t>DODAF)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3196609" y="4732535"/>
            <a:ext cx="1527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MCAD, ECAD,</a:t>
            </a:r>
          </a:p>
          <a:p>
            <a:r>
              <a:rPr lang="en-US" sz="1200" dirty="0" err="1" smtClean="0"/>
              <a:t>DFx</a:t>
            </a:r>
            <a:r>
              <a:rPr lang="en-US" sz="1200" dirty="0" smtClean="0"/>
              <a:t>, Producibility,</a:t>
            </a:r>
          </a:p>
          <a:p>
            <a:r>
              <a:rPr lang="en-US" sz="1200" dirty="0" smtClean="0"/>
              <a:t>Visualization,</a:t>
            </a:r>
          </a:p>
          <a:p>
            <a:r>
              <a:rPr lang="en-US" sz="1200" dirty="0" smtClean="0"/>
              <a:t>Cost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4616738" y="4724401"/>
            <a:ext cx="1250662" cy="8126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 smtClean="0"/>
              <a:t>Discrete Event</a:t>
            </a:r>
          </a:p>
          <a:p>
            <a:r>
              <a:rPr lang="en-US" sz="1200" dirty="0" smtClean="0"/>
              <a:t>Simulator</a:t>
            </a:r>
          </a:p>
          <a:p>
            <a:r>
              <a:rPr lang="en-US" sz="1200" dirty="0" smtClean="0"/>
              <a:t>(ARENA</a:t>
            </a:r>
            <a:r>
              <a:rPr lang="en-US" sz="1200" baseline="30000" dirty="0" smtClean="0"/>
              <a:t>®</a:t>
            </a:r>
            <a:r>
              <a:rPr lang="en-US" sz="1200" dirty="0" smtClean="0"/>
              <a:t>)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</a:t>
            </a:r>
            <a:endParaRPr lang="en-US" sz="1200" dirty="0"/>
          </a:p>
        </p:txBody>
      </p:sp>
      <p:sp>
        <p:nvSpPr>
          <p:cNvPr id="58" name="Up Arrow 57"/>
          <p:cNvSpPr/>
          <p:nvPr/>
        </p:nvSpPr>
        <p:spPr bwMode="auto">
          <a:xfrm>
            <a:off x="4229100" y="2590800"/>
            <a:ext cx="228600" cy="381000"/>
          </a:xfrm>
          <a:prstGeom prst="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37726" y="2967335"/>
            <a:ext cx="7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Today’s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Focus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45494" y="2971800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Start Here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In the Future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143497" y="3581400"/>
            <a:ext cx="1580903" cy="2286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752600" y="3581400"/>
            <a:ext cx="1580903" cy="2286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" name="Up Arrow 62"/>
          <p:cNvSpPr/>
          <p:nvPr/>
        </p:nvSpPr>
        <p:spPr bwMode="auto">
          <a:xfrm>
            <a:off x="2590800" y="2590800"/>
            <a:ext cx="228600" cy="381000"/>
          </a:xfrm>
          <a:prstGeom prst="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5943600" y="2819400"/>
            <a:ext cx="2743200" cy="3429000"/>
          </a:xfrm>
          <a:prstGeom prst="rect">
            <a:avLst/>
          </a:prstGeom>
          <a:ln w="25400">
            <a:noFill/>
          </a:ln>
        </p:spPr>
        <p:txBody>
          <a:bodyPr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 smtClean="0"/>
              <a:t>Evolve from focus on “in series” analysis of detailed design to include . . .</a:t>
            </a:r>
          </a:p>
          <a:p>
            <a:endParaRPr lang="en-US" dirty="0"/>
          </a:p>
          <a:p>
            <a:r>
              <a:rPr lang="en-US" dirty="0" smtClean="0"/>
              <a:t>. . . “in parallel” input during architecture trade studies . . .</a:t>
            </a:r>
          </a:p>
          <a:p>
            <a:endParaRPr lang="en-US" dirty="0"/>
          </a:p>
          <a:p>
            <a:r>
              <a:rPr lang="en-US" dirty="0" smtClean="0"/>
              <a:t>. . . Driving need to speak the language of Systems Engineering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943600" y="2819400"/>
            <a:ext cx="2743200" cy="342900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8906" y="1371600"/>
            <a:ext cx="1662635" cy="276999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200" dirty="0" smtClean="0"/>
              <a:t>Reduce Cost Impact</a:t>
            </a:r>
            <a:endParaRPr lang="en-US" sz="1200" dirty="0"/>
          </a:p>
        </p:txBody>
      </p:sp>
      <p:sp>
        <p:nvSpPr>
          <p:cNvPr id="10" name="Right Arrow 9"/>
          <p:cNvSpPr/>
          <p:nvPr/>
        </p:nvSpPr>
        <p:spPr bwMode="auto">
          <a:xfrm rot="10800000">
            <a:off x="2286000" y="1461701"/>
            <a:ext cx="5638800" cy="138499"/>
          </a:xfrm>
          <a:prstGeom prst="rightArrow">
            <a:avLst/>
          </a:prstGeom>
          <a:gradFill>
            <a:gsLst>
              <a:gs pos="0">
                <a:srgbClr val="3FADFF"/>
              </a:gs>
              <a:gs pos="18000">
                <a:srgbClr val="00B050"/>
              </a:gs>
              <a:gs pos="32000">
                <a:srgbClr val="FFFF00"/>
              </a:gs>
              <a:gs pos="67000">
                <a:srgbClr val="FFC000"/>
              </a:gs>
              <a:gs pos="100000">
                <a:srgbClr val="FF0000"/>
              </a:gs>
            </a:gsLst>
            <a:lin ang="108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3225" y="6261556"/>
            <a:ext cx="8730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OMG SysML is a trademark of </a:t>
            </a:r>
            <a:r>
              <a:rPr lang="en-US" sz="800" dirty="0"/>
              <a:t>Object Management Group, Inc. in </a:t>
            </a:r>
            <a:r>
              <a:rPr lang="en-US" sz="800" dirty="0" smtClean="0"/>
              <a:t>the United </a:t>
            </a:r>
            <a:r>
              <a:rPr lang="en-US" sz="800" dirty="0"/>
              <a:t>States and/or other countries.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xmlns="" val="31981128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17917 -4.44444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4.13697E-6 L -0.15208 -4.13697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9" grpId="0"/>
      <p:bldP spid="20" grpId="0"/>
      <p:bldP spid="28" grpId="0"/>
      <p:bldP spid="29" grpId="0"/>
      <p:bldP spid="30" grpId="0"/>
      <p:bldP spid="56" grpId="0"/>
      <p:bldP spid="57" grpId="0"/>
      <p:bldP spid="58" grpId="0" animBg="1"/>
      <p:bldP spid="58" grpId="1" animBg="1"/>
      <p:bldP spid="59" grpId="0"/>
      <p:bldP spid="60" grpId="0"/>
      <p:bldP spid="7" grpId="0" animBg="1"/>
      <p:bldP spid="7" grpId="1" animBg="1"/>
      <p:bldP spid="62" grpId="0" animBg="1"/>
      <p:bldP spid="6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Enablers for Early Manufacturing Involvement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D5E65-E3C9-43E5-A1BE-0C16F07291E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143500" y="2590800"/>
            <a:ext cx="3543300" cy="3581400"/>
          </a:xfrm>
          <a:prstGeom prst="rect">
            <a:avLst/>
          </a:prstGeom>
          <a:ln w="25400">
            <a:noFill/>
          </a:ln>
        </p:spPr>
        <p:txBody>
          <a:bodyPr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 smtClean="0"/>
              <a:t>NDIA Manufacturing Division AMEC Committee</a:t>
            </a:r>
          </a:p>
          <a:p>
            <a:pPr lvl="1"/>
            <a:r>
              <a:rPr lang="en-US" sz="1400" dirty="0" smtClean="0"/>
              <a:t>Spur funding to research pre-CAD physics-based producibility measures</a:t>
            </a:r>
          </a:p>
          <a:p>
            <a:endParaRPr lang="en-US" dirty="0"/>
          </a:p>
          <a:p>
            <a:r>
              <a:rPr lang="en-US" dirty="0" smtClean="0"/>
              <a:t>Georgia Tech “Domain Specific Language” project</a:t>
            </a:r>
          </a:p>
          <a:p>
            <a:pPr lvl="1"/>
            <a:r>
              <a:rPr lang="en-US" sz="1400" dirty="0"/>
              <a:t>OMG </a:t>
            </a:r>
            <a:r>
              <a:rPr lang="en-US" sz="1400" dirty="0" smtClean="0"/>
              <a:t>SysML is the “hub” for early involvement</a:t>
            </a:r>
          </a:p>
          <a:p>
            <a:endParaRPr lang="en-US" dirty="0"/>
          </a:p>
          <a:p>
            <a:r>
              <a:rPr lang="en-US" dirty="0" smtClean="0"/>
              <a:t>SAVI (System Architecture Virtual Integration)</a:t>
            </a:r>
          </a:p>
          <a:p>
            <a:pPr lvl="1"/>
            <a:r>
              <a:rPr lang="en-US" sz="1400" dirty="0" smtClean="0"/>
              <a:t>Formal methods supplement visualization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5143500" y="2590800"/>
            <a:ext cx="3543300" cy="365760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Chevron 20"/>
          <p:cNvSpPr/>
          <p:nvPr/>
        </p:nvSpPr>
        <p:spPr bwMode="auto">
          <a:xfrm>
            <a:off x="1905000" y="1676400"/>
            <a:ext cx="1600200" cy="838200"/>
          </a:xfrm>
          <a:prstGeom prst="chevron">
            <a:avLst/>
          </a:prstGeom>
          <a:gradFill>
            <a:gsLst>
              <a:gs pos="0">
                <a:srgbClr val="00CC00"/>
              </a:gs>
              <a:gs pos="100000">
                <a:srgbClr val="3FADFF"/>
              </a:gs>
            </a:gsLst>
            <a:lin ang="108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System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Architecture</a:t>
            </a:r>
          </a:p>
        </p:txBody>
      </p:sp>
      <p:sp>
        <p:nvSpPr>
          <p:cNvPr id="24" name="Chevron 23"/>
          <p:cNvSpPr/>
          <p:nvPr/>
        </p:nvSpPr>
        <p:spPr bwMode="auto">
          <a:xfrm>
            <a:off x="3124200" y="1676400"/>
            <a:ext cx="1600200" cy="838200"/>
          </a:xfrm>
          <a:prstGeom prst="chevron">
            <a:avLst/>
          </a:prstGeom>
          <a:gradFill>
            <a:gsLst>
              <a:gs pos="0">
                <a:srgbClr val="FFFF00"/>
              </a:gs>
              <a:gs pos="100000">
                <a:srgbClr val="00CC00"/>
              </a:gs>
            </a:gsLst>
            <a:lin ang="108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Detailed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Design</a:t>
            </a:r>
          </a:p>
        </p:txBody>
      </p:sp>
      <p:sp>
        <p:nvSpPr>
          <p:cNvPr id="25" name="Chevron 24"/>
          <p:cNvSpPr/>
          <p:nvPr/>
        </p:nvSpPr>
        <p:spPr bwMode="auto">
          <a:xfrm>
            <a:off x="4343400" y="1676400"/>
            <a:ext cx="1600200" cy="841200"/>
          </a:xfrm>
          <a:prstGeom prst="chevron">
            <a:avLst/>
          </a:prstGeom>
          <a:gradFill>
            <a:gsLst>
              <a:gs pos="0">
                <a:srgbClr val="FFC000"/>
              </a:gs>
              <a:gs pos="100000">
                <a:srgbClr val="FFFF00"/>
              </a:gs>
            </a:gsLst>
            <a:lin ang="108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Build</a:t>
            </a:r>
          </a:p>
        </p:txBody>
      </p:sp>
      <p:sp>
        <p:nvSpPr>
          <p:cNvPr id="26" name="Chevron 25"/>
          <p:cNvSpPr/>
          <p:nvPr/>
        </p:nvSpPr>
        <p:spPr bwMode="auto">
          <a:xfrm>
            <a:off x="5562600" y="1676400"/>
            <a:ext cx="1600200" cy="838200"/>
          </a:xfrm>
          <a:prstGeom prst="chevron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  <a:lin ang="108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 </a:t>
            </a:r>
            <a:r>
              <a:rPr lang="en-US" sz="1200" dirty="0" smtClean="0"/>
              <a:t>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Verify &amp;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Validate</a:t>
            </a:r>
          </a:p>
        </p:txBody>
      </p:sp>
      <p:sp>
        <p:nvSpPr>
          <p:cNvPr id="27" name="Chevron 26"/>
          <p:cNvSpPr/>
          <p:nvPr/>
        </p:nvSpPr>
        <p:spPr bwMode="auto">
          <a:xfrm>
            <a:off x="6781800" y="1676400"/>
            <a:ext cx="1600200" cy="838200"/>
          </a:xfrm>
          <a:prstGeom prst="chevron">
            <a:avLst/>
          </a:prstGeom>
          <a:gradFill>
            <a:gsLst>
              <a:gs pos="0">
                <a:srgbClr val="FB2121"/>
              </a:gs>
              <a:gs pos="100000">
                <a:srgbClr val="FF0000"/>
              </a:gs>
            </a:gsLst>
            <a:lin ang="108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Deploy</a:t>
            </a:r>
          </a:p>
        </p:txBody>
      </p:sp>
      <p:sp>
        <p:nvSpPr>
          <p:cNvPr id="28" name="Chevron 27"/>
          <p:cNvSpPr/>
          <p:nvPr/>
        </p:nvSpPr>
        <p:spPr bwMode="auto">
          <a:xfrm>
            <a:off x="685800" y="1676400"/>
            <a:ext cx="1600200" cy="838200"/>
          </a:xfrm>
          <a:prstGeom prst="chevron">
            <a:avLst/>
          </a:prstGeom>
          <a:gradFill flip="none" rotWithShape="1">
            <a:gsLst>
              <a:gs pos="0">
                <a:srgbClr val="3FADFF"/>
              </a:gs>
              <a:gs pos="100000">
                <a:schemeClr val="bg1"/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Requirements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13107" y="3886200"/>
            <a:ext cx="1088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Architecture</a:t>
            </a:r>
          </a:p>
          <a:p>
            <a:r>
              <a:rPr lang="en-US" sz="1200" dirty="0" smtClean="0"/>
              <a:t>Models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966217" y="4731604"/>
            <a:ext cx="11865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Architecture</a:t>
            </a:r>
          </a:p>
          <a:p>
            <a:r>
              <a:rPr lang="en-US" sz="1200" dirty="0" smtClean="0"/>
              <a:t>Languages</a:t>
            </a:r>
          </a:p>
          <a:p>
            <a:r>
              <a:rPr lang="en-US" sz="1200" dirty="0" smtClean="0"/>
              <a:t>(OMG SysML,</a:t>
            </a:r>
          </a:p>
          <a:p>
            <a:r>
              <a:rPr lang="en-US" sz="1200" dirty="0" smtClean="0"/>
              <a:t>AADL,</a:t>
            </a:r>
          </a:p>
          <a:p>
            <a:r>
              <a:rPr lang="en-US" sz="1200" dirty="0" smtClean="0"/>
              <a:t>DODAF)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145494" y="2971800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Start Here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In the Future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752600" y="3581400"/>
            <a:ext cx="1580903" cy="2286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Up Arrow 32"/>
          <p:cNvSpPr/>
          <p:nvPr/>
        </p:nvSpPr>
        <p:spPr bwMode="auto">
          <a:xfrm>
            <a:off x="2590800" y="2590800"/>
            <a:ext cx="228600" cy="381000"/>
          </a:xfrm>
          <a:prstGeom prst="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8796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92163"/>
            <a:ext cx="7772400" cy="503237"/>
          </a:xfrm>
        </p:spPr>
        <p:txBody>
          <a:bodyPr/>
          <a:lstStyle/>
          <a:p>
            <a:r>
              <a:rPr lang="en-US" sz="2400" dirty="0"/>
              <a:t>OMG </a:t>
            </a:r>
            <a:r>
              <a:rPr lang="en-US" sz="2400" dirty="0" smtClean="0"/>
              <a:t>SysML</a:t>
            </a:r>
            <a:r>
              <a:rPr lang="en-US" dirty="0" smtClean="0"/>
              <a:t> “Hub”</a:t>
            </a:r>
            <a:br>
              <a:rPr lang="en-US" dirty="0" smtClean="0"/>
            </a:br>
            <a:r>
              <a:rPr lang="en-US" sz="1800" dirty="0" smtClean="0"/>
              <a:t>An Integrated Modeling Vision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D5E65-E3C9-43E5-A1BE-0C16F07291EC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830672" y="4351511"/>
            <a:ext cx="1676400" cy="1879798"/>
            <a:chOff x="5638800" y="2894419"/>
            <a:chExt cx="1676400" cy="187979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894419"/>
              <a:ext cx="1676400" cy="1220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718620" y="4127886"/>
              <a:ext cx="15167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Galorath</a:t>
              </a:r>
              <a:r>
                <a:rPr lang="en-US" sz="1200" dirty="0" smtClean="0"/>
                <a:t> SEER</a:t>
              </a:r>
              <a:r>
                <a:rPr lang="en-US" sz="1200" baseline="30000" dirty="0" smtClean="0"/>
                <a:t>®</a:t>
              </a:r>
              <a:r>
                <a:rPr lang="en-US" sz="1200" dirty="0" smtClean="0"/>
                <a:t>-H</a:t>
              </a:r>
            </a:p>
            <a:p>
              <a:r>
                <a:rPr lang="en-US" sz="1200" dirty="0" smtClean="0"/>
                <a:t>Parametric Cost </a:t>
              </a:r>
            </a:p>
            <a:p>
              <a:r>
                <a:rPr lang="en-US" sz="1200" dirty="0" smtClean="0"/>
                <a:t>Estimating tool</a:t>
              </a:r>
              <a:endParaRPr lang="en-US" sz="1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00930" y="699496"/>
            <a:ext cx="2009670" cy="1789330"/>
            <a:chOff x="4114800" y="1524000"/>
            <a:chExt cx="2009670" cy="178933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222" t="27808" r="3704" b="14677"/>
            <a:stretch/>
          </p:blipFill>
          <p:spPr bwMode="auto">
            <a:xfrm>
              <a:off x="4114800" y="1524000"/>
              <a:ext cx="200967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402533" y="2666999"/>
              <a:ext cx="12506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ARENA</a:t>
              </a:r>
              <a:r>
                <a:rPr lang="en-US" sz="1200" baseline="30000" dirty="0" smtClean="0"/>
                <a:t>®</a:t>
              </a:r>
              <a:endParaRPr lang="en-US" sz="1200" dirty="0" smtClean="0"/>
            </a:p>
            <a:p>
              <a:r>
                <a:rPr lang="en-US" sz="1200" dirty="0" smtClean="0"/>
                <a:t>Discrete Event</a:t>
              </a:r>
            </a:p>
            <a:p>
              <a:r>
                <a:rPr lang="en-US" sz="1200" dirty="0" smtClean="0"/>
                <a:t>Simulator</a:t>
              </a:r>
              <a:endParaRPr lang="en-US" sz="1200" dirty="0"/>
            </a:p>
          </p:txBody>
        </p:sp>
      </p:grpSp>
      <p:sp>
        <p:nvSpPr>
          <p:cNvPr id="15" name="Left-Right Arrow 14"/>
          <p:cNvSpPr/>
          <p:nvPr/>
        </p:nvSpPr>
        <p:spPr bwMode="auto">
          <a:xfrm rot="18900000">
            <a:off x="1765496" y="3738023"/>
            <a:ext cx="762000" cy="330592"/>
          </a:xfrm>
          <a:prstGeom prst="left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Left-Right Arrow 23"/>
          <p:cNvSpPr/>
          <p:nvPr/>
        </p:nvSpPr>
        <p:spPr bwMode="auto">
          <a:xfrm>
            <a:off x="2667000" y="4723514"/>
            <a:ext cx="1502999" cy="330592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Left-Right Arrow 26"/>
          <p:cNvSpPr/>
          <p:nvPr/>
        </p:nvSpPr>
        <p:spPr bwMode="auto">
          <a:xfrm rot="20401370">
            <a:off x="4443639" y="1624015"/>
            <a:ext cx="2015477" cy="330592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Left-Right Arrow 27"/>
          <p:cNvSpPr/>
          <p:nvPr/>
        </p:nvSpPr>
        <p:spPr bwMode="auto">
          <a:xfrm rot="1930535">
            <a:off x="4026760" y="3323238"/>
            <a:ext cx="2971390" cy="330592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20390484">
            <a:off x="4367158" y="1250252"/>
            <a:ext cx="203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Factory &amp; Supply Chain</a:t>
            </a:r>
          </a:p>
          <a:p>
            <a:r>
              <a:rPr lang="en-US" sz="1200" dirty="0" smtClean="0"/>
              <a:t>Simulation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 rot="1932941">
            <a:off x="4523740" y="3191554"/>
            <a:ext cx="242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Production Cost Estimates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362200" y="4267200"/>
            <a:ext cx="203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“Pin 1 Problem” &amp;</a:t>
            </a:r>
          </a:p>
          <a:p>
            <a:r>
              <a:rPr lang="en-US" sz="1200" dirty="0" smtClean="0"/>
              <a:t>Design Rule Evaluation</a:t>
            </a:r>
            <a:endParaRPr lang="en-US" sz="1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65104" y="1607034"/>
            <a:ext cx="1663700" cy="2085883"/>
            <a:chOff x="2665104" y="1607034"/>
            <a:chExt cx="1663700" cy="2085883"/>
          </a:xfrm>
        </p:grpSpPr>
        <p:sp>
          <p:nvSpPr>
            <p:cNvPr id="11" name="TextBox 10"/>
            <p:cNvSpPr txBox="1"/>
            <p:nvPr/>
          </p:nvSpPr>
          <p:spPr>
            <a:xfrm>
              <a:off x="2726221" y="3046586"/>
              <a:ext cx="12458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OMG SysML</a:t>
              </a:r>
            </a:p>
            <a:p>
              <a:r>
                <a:rPr lang="en-US" sz="1200" dirty="0" smtClean="0"/>
                <a:t>“Front End”</a:t>
              </a:r>
            </a:p>
            <a:p>
              <a:r>
                <a:rPr lang="en-US" sz="1200" dirty="0" smtClean="0"/>
                <a:t>User Interface</a:t>
              </a:r>
              <a:endParaRPr lang="en-US" sz="1200" dirty="0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104" y="1607034"/>
              <a:ext cx="1663700" cy="1462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609600" y="4417321"/>
            <a:ext cx="1851025" cy="1547525"/>
            <a:chOff x="740879" y="4417321"/>
            <a:chExt cx="1851025" cy="1547525"/>
          </a:xfrm>
        </p:grpSpPr>
        <p:sp>
          <p:nvSpPr>
            <p:cNvPr id="10" name="TextBox 9"/>
            <p:cNvSpPr txBox="1"/>
            <p:nvPr/>
          </p:nvSpPr>
          <p:spPr>
            <a:xfrm>
              <a:off x="922887" y="5318515"/>
              <a:ext cx="14870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AADL, etc.</a:t>
              </a:r>
            </a:p>
            <a:p>
              <a:r>
                <a:rPr lang="en-US" sz="1200" dirty="0" smtClean="0"/>
                <a:t>Supports Formal</a:t>
              </a:r>
            </a:p>
            <a:p>
              <a:r>
                <a:rPr lang="en-US" sz="1200" dirty="0" smtClean="0"/>
                <a:t>Methods Analysis</a:t>
              </a:r>
              <a:endParaRPr lang="en-US" sz="1200" dirty="0"/>
            </a:p>
          </p:txBody>
        </p:sp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879" y="4417321"/>
              <a:ext cx="1851025" cy="960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4459287" y="4392902"/>
            <a:ext cx="1560513" cy="2096234"/>
            <a:chOff x="4357379" y="4392902"/>
            <a:chExt cx="1560513" cy="2096234"/>
          </a:xfrm>
        </p:grpSpPr>
        <p:sp>
          <p:nvSpPr>
            <p:cNvPr id="21" name="TextBox 20"/>
            <p:cNvSpPr txBox="1"/>
            <p:nvPr/>
          </p:nvSpPr>
          <p:spPr>
            <a:xfrm>
              <a:off x="4440086" y="5658139"/>
              <a:ext cx="13805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SAVI </a:t>
              </a:r>
            </a:p>
            <a:p>
              <a:r>
                <a:rPr lang="en-US" sz="1200" dirty="0" smtClean="0"/>
                <a:t>Inter-Model</a:t>
              </a:r>
            </a:p>
            <a:p>
              <a:r>
                <a:rPr lang="en-US" sz="1200" dirty="0" smtClean="0"/>
                <a:t>Shared Property</a:t>
              </a:r>
            </a:p>
            <a:p>
              <a:r>
                <a:rPr lang="en-US" sz="1200" dirty="0" smtClean="0"/>
                <a:t>Consistency</a:t>
              </a:r>
              <a:endParaRPr lang="en-US" sz="1200" dirty="0"/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379" y="4392902"/>
              <a:ext cx="1560513" cy="1265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2294318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7" grpId="0" animBg="1"/>
      <p:bldP spid="28" grpId="0" animBg="1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Process Model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 </a:t>
            </a:r>
            <a:r>
              <a:rPr lang="en-US" sz="2400" dirty="0"/>
              <a:t>OMG </a:t>
            </a:r>
            <a:r>
              <a:rPr lang="en-US" sz="2400" dirty="0" smtClean="0"/>
              <a:t>SysML</a:t>
            </a:r>
            <a:endParaRPr lang="en-US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1"/>
            <a:ext cx="4802981" cy="2344928"/>
          </a:xfrm>
        </p:spPr>
        <p:txBody>
          <a:bodyPr/>
          <a:lstStyle/>
          <a:p>
            <a:r>
              <a:rPr lang="en-US" dirty="0" smtClean="0"/>
              <a:t>Contains all the necessary inputs needed for an ARENA</a:t>
            </a:r>
            <a:r>
              <a:rPr lang="en-US" baseline="30000" dirty="0" smtClean="0"/>
              <a:t>®</a:t>
            </a:r>
            <a:r>
              <a:rPr lang="en-US" dirty="0" smtClean="0"/>
              <a:t> model</a:t>
            </a:r>
            <a:endParaRPr lang="en-US" dirty="0"/>
          </a:p>
          <a:p>
            <a:pPr lvl="1"/>
            <a:r>
              <a:rPr lang="en-US" dirty="0" smtClean="0"/>
              <a:t>BOM, production schedule, resource, process routings/times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Shows the graphical representation of the BOM (Bill of Material) and each part’s process routing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59454"/>
            <a:ext cx="3470517" cy="16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5545" y="750095"/>
            <a:ext cx="2252661" cy="311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7065" y="4102999"/>
            <a:ext cx="4671167" cy="219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19E5E-7ABF-43B0-A9BF-407DB3692E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18140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614095" y="1885941"/>
            <a:ext cx="5375645" cy="291698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4613323" y="2343808"/>
            <a:ext cx="1430290" cy="175465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innerShdw blurRad="114300">
              <a:srgbClr val="FFC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1812801" y="2066925"/>
            <a:ext cx="1875280" cy="253018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innerShdw blurRad="114300">
              <a:srgbClr val="0000FF">
                <a:alpha val="2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292974" y="3051703"/>
            <a:ext cx="1217975" cy="108751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7100155" y="3891528"/>
            <a:ext cx="1505364" cy="1156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7100154" y="2751669"/>
            <a:ext cx="1505365" cy="103441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OMG </a:t>
            </a:r>
            <a:r>
              <a:rPr lang="en-US" sz="2400" dirty="0" smtClean="0"/>
              <a:t>SysML</a:t>
            </a:r>
            <a:r>
              <a:rPr lang="en-US" dirty="0" smtClean="0"/>
              <a:t> to ARENA</a:t>
            </a:r>
            <a:r>
              <a:rPr lang="en-US" sz="2400" baseline="30000" dirty="0" smtClean="0"/>
              <a:t>®</a:t>
            </a:r>
            <a:r>
              <a:rPr lang="en-US" dirty="0" smtClean="0"/>
              <a:t> Translation Process</a:t>
            </a:r>
          </a:p>
        </p:txBody>
      </p:sp>
      <p:sp>
        <p:nvSpPr>
          <p:cNvPr id="5" name="Flowchart: Document 4"/>
          <p:cNvSpPr/>
          <p:nvPr/>
        </p:nvSpPr>
        <p:spPr>
          <a:xfrm>
            <a:off x="672124" y="3230220"/>
            <a:ext cx="569936" cy="454629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OMG SysML model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(.uml)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6141407" y="3218419"/>
            <a:ext cx="707096" cy="401790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Formatted</a:t>
            </a:r>
          </a:p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XML </a:t>
            </a:r>
            <a:r>
              <a:rPr lang="en-US" sz="800" b="1" dirty="0" smtClean="0">
                <a:solidFill>
                  <a:schemeClr val="tx1"/>
                </a:solidFill>
              </a:rPr>
              <a:t>(.xml)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5" name="Flowchart: Document 14"/>
          <p:cNvSpPr/>
          <p:nvPr/>
        </p:nvSpPr>
        <p:spPr>
          <a:xfrm>
            <a:off x="7415525" y="3262661"/>
            <a:ext cx="835721" cy="356797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Access® database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(.mdb)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6" name="Flowchart: Document 15"/>
          <p:cNvSpPr/>
          <p:nvPr/>
        </p:nvSpPr>
        <p:spPr>
          <a:xfrm>
            <a:off x="7474007" y="4021770"/>
            <a:ext cx="690520" cy="387542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ARENA® model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(.doe)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7" name="Flowchart: Document 16"/>
          <p:cNvSpPr/>
          <p:nvPr/>
        </p:nvSpPr>
        <p:spPr>
          <a:xfrm>
            <a:off x="2784766" y="2330796"/>
            <a:ext cx="793790" cy="454629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ARENA® metamodel </a:t>
            </a:r>
            <a:r>
              <a:rPr lang="en-US" sz="500" b="1" dirty="0" smtClean="0">
                <a:solidFill>
                  <a:schemeClr val="tx1"/>
                </a:solidFill>
              </a:rPr>
              <a:t>(.ecore /</a:t>
            </a:r>
          </a:p>
          <a:p>
            <a:pPr algn="ctr"/>
            <a:r>
              <a:rPr lang="en-US" sz="500" b="1" dirty="0" smtClean="0">
                <a:solidFill>
                  <a:schemeClr val="tx1"/>
                </a:solidFill>
              </a:rPr>
              <a:t>.ecore_diagram)</a:t>
            </a:r>
            <a:endParaRPr lang="en-US" sz="500" b="1" dirty="0">
              <a:solidFill>
                <a:schemeClr val="tx1"/>
              </a:solidFill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1975447" y="2319989"/>
            <a:ext cx="678389" cy="535836"/>
          </a:xfrm>
          <a:prstGeom prst="flowChartMagneticDisk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 smtClean="0">
              <a:solidFill>
                <a:schemeClr val="tx1"/>
              </a:solidFill>
            </a:endParaRPr>
          </a:p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UML® metamodel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(.url)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20" name="Flowchart: Document 19"/>
          <p:cNvSpPr/>
          <p:nvPr/>
        </p:nvSpPr>
        <p:spPr>
          <a:xfrm>
            <a:off x="2288591" y="4021080"/>
            <a:ext cx="853239" cy="287902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ATL translation </a:t>
            </a:r>
            <a:r>
              <a:rPr lang="en-US" sz="800" b="1" dirty="0" smtClean="0">
                <a:solidFill>
                  <a:schemeClr val="tx1"/>
                </a:solidFill>
              </a:rPr>
              <a:t>(.atl)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57988" y="2082876"/>
            <a:ext cx="1116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XML definitions for ARENA®.</a:t>
            </a:r>
            <a:endParaRPr lang="en-US" sz="600" dirty="0"/>
          </a:p>
        </p:txBody>
      </p:sp>
      <p:sp>
        <p:nvSpPr>
          <p:cNvPr id="62" name="TextBox 61"/>
          <p:cNvSpPr txBox="1"/>
          <p:nvPr/>
        </p:nvSpPr>
        <p:spPr>
          <a:xfrm>
            <a:off x="2171698" y="4294184"/>
            <a:ext cx="1116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ATL translation code based on the manufacturing DSL.</a:t>
            </a:r>
            <a:endParaRPr lang="en-US" sz="600" dirty="0"/>
          </a:p>
        </p:txBody>
      </p:sp>
      <p:sp>
        <p:nvSpPr>
          <p:cNvPr id="64" name="TextBox 63"/>
          <p:cNvSpPr txBox="1"/>
          <p:nvPr/>
        </p:nvSpPr>
        <p:spPr>
          <a:xfrm>
            <a:off x="1799465" y="2096429"/>
            <a:ext cx="998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UML®/OMG SysML definitions.</a:t>
            </a:r>
            <a:endParaRPr lang="en-US" sz="600" dirty="0"/>
          </a:p>
        </p:txBody>
      </p:sp>
      <p:sp>
        <p:nvSpPr>
          <p:cNvPr id="74" name="Flowchart: Document 73"/>
          <p:cNvSpPr/>
          <p:nvPr/>
        </p:nvSpPr>
        <p:spPr>
          <a:xfrm>
            <a:off x="5375879" y="2662415"/>
            <a:ext cx="595976" cy="263582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XSL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(.xsl)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76" name="Flowchart: Document 75"/>
          <p:cNvSpPr/>
          <p:nvPr/>
        </p:nvSpPr>
        <p:spPr>
          <a:xfrm>
            <a:off x="3758720" y="3210362"/>
            <a:ext cx="767135" cy="405965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Unformatted XML </a:t>
            </a:r>
            <a:r>
              <a:rPr lang="en-US" sz="800" b="1" dirty="0" smtClean="0">
                <a:solidFill>
                  <a:schemeClr val="tx1"/>
                </a:solidFill>
              </a:rPr>
              <a:t>(.xml)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77" name="Flowchart: Document 76"/>
          <p:cNvSpPr/>
          <p:nvPr/>
        </p:nvSpPr>
        <p:spPr>
          <a:xfrm>
            <a:off x="4679718" y="2663648"/>
            <a:ext cx="581006" cy="294053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Java® </a:t>
            </a:r>
            <a:r>
              <a:rPr lang="en-US" sz="800" b="1" dirty="0" smtClean="0">
                <a:solidFill>
                  <a:schemeClr val="tx1"/>
                </a:solidFill>
              </a:rPr>
              <a:t>(.java)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92974" y="2794835"/>
            <a:ext cx="247407" cy="2257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152400" y="1912795"/>
            <a:ext cx="1257300" cy="681032"/>
          </a:xfrm>
          <a:prstGeom prst="wedgeRectCallout">
            <a:avLst>
              <a:gd name="adj1" fmla="val -32833"/>
              <a:gd name="adj2" fmla="val 77046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1883494" y="4279643"/>
            <a:ext cx="247407" cy="2257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3" name="Rectangular Callout 72"/>
          <p:cNvSpPr/>
          <p:nvPr/>
        </p:nvSpPr>
        <p:spPr>
          <a:xfrm rot="10800000">
            <a:off x="332034" y="4963498"/>
            <a:ext cx="2189684" cy="1056302"/>
          </a:xfrm>
          <a:prstGeom prst="wedgeRectCallout">
            <a:avLst>
              <a:gd name="adj1" fmla="val -25642"/>
              <a:gd name="adj2" fmla="val 9405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62188" y="4916865"/>
            <a:ext cx="2259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Using the </a:t>
            </a:r>
            <a:r>
              <a:rPr lang="en-US" sz="800" dirty="0" smtClean="0"/>
              <a:t>Atlas Transformation Language (ATL) translation engine within </a:t>
            </a:r>
            <a:r>
              <a:rPr lang="en-US" sz="800" dirty="0"/>
              <a:t>the </a:t>
            </a:r>
            <a:r>
              <a:rPr lang="en-US" sz="800" dirty="0" smtClean="0"/>
              <a:t>Eclipse™ </a:t>
            </a:r>
            <a:r>
              <a:rPr lang="en-US" sz="800" dirty="0"/>
              <a:t>framework, translate the </a:t>
            </a:r>
            <a:r>
              <a:rPr lang="en-US" sz="800" dirty="0" smtClean="0"/>
              <a:t>OMG SysML model with the ATL translation script.  During translation, the model’s UML </a:t>
            </a:r>
            <a:r>
              <a:rPr lang="en-US" sz="800" dirty="0"/>
              <a:t>constructs are compared </a:t>
            </a:r>
            <a:r>
              <a:rPr lang="en-US" sz="800" dirty="0" smtClean="0"/>
              <a:t>with manufacturing </a:t>
            </a:r>
            <a:r>
              <a:rPr lang="en-US" sz="800" dirty="0"/>
              <a:t>DSL </a:t>
            </a:r>
            <a:r>
              <a:rPr lang="en-US" sz="800" dirty="0" smtClean="0"/>
              <a:t>and the appropriate </a:t>
            </a:r>
            <a:r>
              <a:rPr lang="en-US" sz="800" dirty="0"/>
              <a:t>XML semantics for </a:t>
            </a:r>
            <a:r>
              <a:rPr lang="en-US" sz="800" dirty="0" smtClean="0"/>
              <a:t>ARENA® </a:t>
            </a:r>
            <a:r>
              <a:rPr lang="en-US" sz="800" dirty="0"/>
              <a:t>are chosen.</a:t>
            </a:r>
          </a:p>
        </p:txBody>
      </p:sp>
      <p:sp>
        <p:nvSpPr>
          <p:cNvPr id="45057" name="TextBox 45056"/>
          <p:cNvSpPr txBox="1"/>
          <p:nvPr/>
        </p:nvSpPr>
        <p:spPr>
          <a:xfrm>
            <a:off x="76200" y="1885941"/>
            <a:ext cx="1439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Create an OMG SysML manufacturing model in </a:t>
            </a:r>
            <a:r>
              <a:rPr lang="en-US" sz="800" dirty="0" err="1" smtClean="0"/>
              <a:t>MagicDraw</a:t>
            </a:r>
            <a:r>
              <a:rPr lang="en-US" sz="800" dirty="0" smtClean="0"/>
              <a:t>® and then export the </a:t>
            </a:r>
            <a:r>
              <a:rPr lang="en-US" sz="800" dirty="0"/>
              <a:t>OMG </a:t>
            </a:r>
            <a:r>
              <a:rPr lang="en-US" sz="800" dirty="0" smtClean="0"/>
              <a:t>SysML file (XMI® export).</a:t>
            </a:r>
            <a:endParaRPr lang="en-US" sz="800" dirty="0"/>
          </a:p>
        </p:txBody>
      </p:sp>
      <p:sp>
        <p:nvSpPr>
          <p:cNvPr id="79" name="TextBox 78"/>
          <p:cNvSpPr txBox="1"/>
          <p:nvPr/>
        </p:nvSpPr>
        <p:spPr>
          <a:xfrm>
            <a:off x="5353576" y="2381660"/>
            <a:ext cx="646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XML format definitions.</a:t>
            </a:r>
            <a:endParaRPr lang="en-US" sz="600" dirty="0"/>
          </a:p>
        </p:txBody>
      </p:sp>
      <p:sp>
        <p:nvSpPr>
          <p:cNvPr id="80" name="TextBox 79"/>
          <p:cNvSpPr txBox="1"/>
          <p:nvPr/>
        </p:nvSpPr>
        <p:spPr>
          <a:xfrm>
            <a:off x="4617051" y="2374864"/>
            <a:ext cx="796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Java® script to format XML file.</a:t>
            </a:r>
            <a:endParaRPr lang="en-US" sz="600" dirty="0"/>
          </a:p>
        </p:txBody>
      </p:sp>
      <p:sp>
        <p:nvSpPr>
          <p:cNvPr id="81" name="Oval 80"/>
          <p:cNvSpPr/>
          <p:nvPr/>
        </p:nvSpPr>
        <p:spPr>
          <a:xfrm>
            <a:off x="4690718" y="3780790"/>
            <a:ext cx="247407" cy="2257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5" name="Rectangular Callout 84"/>
          <p:cNvSpPr/>
          <p:nvPr/>
        </p:nvSpPr>
        <p:spPr>
          <a:xfrm rot="10800000">
            <a:off x="2707006" y="4962526"/>
            <a:ext cx="2020887" cy="924713"/>
          </a:xfrm>
          <a:prstGeom prst="wedgeRectCallout">
            <a:avLst>
              <a:gd name="adj1" fmla="val -50495"/>
              <a:gd name="adj2" fmla="val 15329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2653837" y="4933133"/>
            <a:ext cx="2136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Using </a:t>
            </a:r>
            <a:r>
              <a:rPr lang="en-US" sz="800" dirty="0" smtClean="0"/>
              <a:t>the Java® engine within </a:t>
            </a:r>
            <a:r>
              <a:rPr lang="en-US" sz="800" dirty="0"/>
              <a:t>the Eclipse™ framework, </a:t>
            </a:r>
            <a:r>
              <a:rPr lang="en-US" sz="800" dirty="0" smtClean="0"/>
              <a:t>format the translated XML to a format importable by Access with a Java® script.  This formats the XML data based on Extensible Stylesheet Language (XSL) definitions.</a:t>
            </a:r>
            <a:endParaRPr lang="en-US" sz="800" dirty="0"/>
          </a:p>
        </p:txBody>
      </p:sp>
      <p:sp>
        <p:nvSpPr>
          <p:cNvPr id="86" name="Oval 85"/>
          <p:cNvSpPr/>
          <p:nvPr/>
        </p:nvSpPr>
        <p:spPr>
          <a:xfrm>
            <a:off x="7174326" y="2833270"/>
            <a:ext cx="247407" cy="2257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4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7" name="Rectangular Callout 86"/>
          <p:cNvSpPr/>
          <p:nvPr/>
        </p:nvSpPr>
        <p:spPr>
          <a:xfrm>
            <a:off x="6153624" y="1917382"/>
            <a:ext cx="2145826" cy="640727"/>
          </a:xfrm>
          <a:prstGeom prst="wedgeRectCallout">
            <a:avLst>
              <a:gd name="adj1" fmla="val 6986"/>
              <a:gd name="adj2" fmla="val 8942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102734" y="1894522"/>
            <a:ext cx="2252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Import the formatted XML file into a pre-built Access database.  The database contains tables and relationships that are recognizable by ARENA®. XML data is placed in the appropriate tables.</a:t>
            </a:r>
            <a:endParaRPr lang="en-US" sz="800" dirty="0"/>
          </a:p>
        </p:txBody>
      </p:sp>
      <p:sp>
        <p:nvSpPr>
          <p:cNvPr id="88" name="Oval 87"/>
          <p:cNvSpPr/>
          <p:nvPr/>
        </p:nvSpPr>
        <p:spPr>
          <a:xfrm>
            <a:off x="7179454" y="4740782"/>
            <a:ext cx="247407" cy="2257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5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1" name="Rectangular Callout 90"/>
          <p:cNvSpPr/>
          <p:nvPr/>
        </p:nvSpPr>
        <p:spPr>
          <a:xfrm rot="10800000">
            <a:off x="5385022" y="5173939"/>
            <a:ext cx="1738242" cy="561916"/>
          </a:xfrm>
          <a:prstGeom prst="wedgeRectCallout">
            <a:avLst>
              <a:gd name="adj1" fmla="val -54759"/>
              <a:gd name="adj2" fmla="val 9581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332635" y="5151080"/>
            <a:ext cx="183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Import the database into ARENA® discrete-event simulation software.  This will create a model for simulation and analysis.</a:t>
            </a:r>
            <a:endParaRPr lang="en-US" sz="800" dirty="0"/>
          </a:p>
        </p:txBody>
      </p:sp>
      <p:sp>
        <p:nvSpPr>
          <p:cNvPr id="95" name="Down Arrow 94"/>
          <p:cNvSpPr/>
          <p:nvPr/>
        </p:nvSpPr>
        <p:spPr>
          <a:xfrm>
            <a:off x="7772456" y="3657602"/>
            <a:ext cx="60930" cy="364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Down Arrow 103"/>
          <p:cNvSpPr/>
          <p:nvPr/>
        </p:nvSpPr>
        <p:spPr>
          <a:xfrm rot="16200000">
            <a:off x="7090791" y="3197874"/>
            <a:ext cx="64946" cy="4448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Down Arrow 101"/>
          <p:cNvSpPr/>
          <p:nvPr/>
        </p:nvSpPr>
        <p:spPr>
          <a:xfrm rot="16200000">
            <a:off x="1756664" y="3055328"/>
            <a:ext cx="59845" cy="711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Down Arrow 107"/>
          <p:cNvSpPr/>
          <p:nvPr/>
        </p:nvSpPr>
        <p:spPr>
          <a:xfrm rot="16200000">
            <a:off x="3422277" y="3149666"/>
            <a:ext cx="69327" cy="546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5" name="Straight Arrow Connector 64"/>
          <p:cNvCxnSpPr>
            <a:stCxn id="17" idx="2"/>
          </p:cNvCxnSpPr>
          <p:nvPr/>
        </p:nvCxnSpPr>
        <p:spPr>
          <a:xfrm flipH="1">
            <a:off x="2892479" y="2755369"/>
            <a:ext cx="289182" cy="36766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949197" y="3546633"/>
            <a:ext cx="93700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Eclipse Model-to-Model Transformation™ project</a:t>
            </a:r>
          </a:p>
          <a:p>
            <a:r>
              <a:rPr lang="en-US" sz="700" b="1" dirty="0" smtClean="0"/>
              <a:t>ATL</a:t>
            </a:r>
          </a:p>
          <a:p>
            <a:r>
              <a:rPr lang="en-US" sz="700" b="1" dirty="0" smtClean="0"/>
              <a:t>Transformation Engine</a:t>
            </a:r>
            <a:endParaRPr lang="en-US" sz="700" b="1" dirty="0"/>
          </a:p>
        </p:txBody>
      </p:sp>
      <p:cxnSp>
        <p:nvCxnSpPr>
          <p:cNvPr id="78" name="Straight Arrow Connector 77"/>
          <p:cNvCxnSpPr>
            <a:stCxn id="74" idx="2"/>
          </p:cNvCxnSpPr>
          <p:nvPr/>
        </p:nvCxnSpPr>
        <p:spPr>
          <a:xfrm flipH="1">
            <a:off x="5499321" y="2908571"/>
            <a:ext cx="174546" cy="25363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7" idx="2"/>
          </p:cNvCxnSpPr>
          <p:nvPr/>
        </p:nvCxnSpPr>
        <p:spPr>
          <a:xfrm>
            <a:off x="4970221" y="2938261"/>
            <a:ext cx="173279" cy="23081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</p:cNvCxnSpPr>
          <p:nvPr/>
        </p:nvCxnSpPr>
        <p:spPr>
          <a:xfrm>
            <a:off x="2314642" y="2855825"/>
            <a:ext cx="207077" cy="27138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0" idx="0"/>
          </p:cNvCxnSpPr>
          <p:nvPr/>
        </p:nvCxnSpPr>
        <p:spPr>
          <a:xfrm flipV="1">
            <a:off x="2715211" y="3713168"/>
            <a:ext cx="0" cy="30791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Down Arrow 144"/>
          <p:cNvSpPr/>
          <p:nvPr/>
        </p:nvSpPr>
        <p:spPr>
          <a:xfrm rot="16200000">
            <a:off x="4756244" y="3185599"/>
            <a:ext cx="68122" cy="475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Down Arrow 145"/>
          <p:cNvSpPr/>
          <p:nvPr/>
        </p:nvSpPr>
        <p:spPr>
          <a:xfrm rot="16200000">
            <a:off x="5815245" y="3180836"/>
            <a:ext cx="68122" cy="475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495388" y="3700468"/>
            <a:ext cx="533406" cy="312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Java® Engine</a:t>
            </a:r>
            <a:endParaRPr lang="en-US" sz="7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98AA5-DC5C-4A4F-8346-BB7F2CD3D7E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6031150"/>
            <a:ext cx="7749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Eclipse and Eclipse Model-to-Model Transformation are trademarks </a:t>
            </a:r>
            <a:r>
              <a:rPr lang="en-US" sz="800" dirty="0"/>
              <a:t>of Eclipse Foundation, </a:t>
            </a:r>
            <a:r>
              <a:rPr lang="en-US" sz="800" dirty="0" smtClean="0"/>
              <a:t>Inc.</a:t>
            </a:r>
          </a:p>
          <a:p>
            <a:r>
              <a:rPr lang="en-US" sz="800" dirty="0"/>
              <a:t>Oracle and Java are registered trademarks of Oracle and/or its affiliates. Other names may be trademarks of their respective owners</a:t>
            </a:r>
            <a:r>
              <a:rPr lang="en-US" sz="800" dirty="0" smtClean="0"/>
              <a:t>.</a:t>
            </a:r>
          </a:p>
          <a:p>
            <a:r>
              <a:rPr lang="en-US" sz="800" dirty="0" smtClean="0"/>
              <a:t>XMI and UML are </a:t>
            </a:r>
            <a:r>
              <a:rPr lang="en-US" sz="800" dirty="0"/>
              <a:t>either </a:t>
            </a:r>
            <a:r>
              <a:rPr lang="en-US" sz="800" dirty="0" smtClean="0"/>
              <a:t>registered trademarks </a:t>
            </a:r>
            <a:r>
              <a:rPr lang="en-US" sz="800" dirty="0"/>
              <a:t>or trademarks of Object Management Group, Inc. in </a:t>
            </a:r>
            <a:r>
              <a:rPr lang="en-US" sz="800" dirty="0" smtClean="0"/>
              <a:t>the United </a:t>
            </a:r>
            <a:r>
              <a:rPr lang="en-US" sz="800" dirty="0"/>
              <a:t>States and/or other countries.</a:t>
            </a:r>
            <a:endParaRPr lang="en-US" sz="500" dirty="0"/>
          </a:p>
        </p:txBody>
      </p:sp>
      <p:sp>
        <p:nvSpPr>
          <p:cNvPr id="7" name="TextBox 6"/>
          <p:cNvSpPr txBox="1"/>
          <p:nvPr/>
        </p:nvSpPr>
        <p:spPr>
          <a:xfrm>
            <a:off x="3824695" y="1981200"/>
            <a:ext cx="213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Eclipse™ Environment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214977" y="3200400"/>
            <a:ext cx="1061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Eclipse™ ATL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32034" y="3730823"/>
            <a:ext cx="1186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MagicDraw</a:t>
            </a:r>
            <a:r>
              <a:rPr lang="en-US" baseline="30000" dirty="0" smtClean="0"/>
              <a:t>®</a:t>
            </a:r>
            <a:endParaRPr lang="en-US" baseline="30000" dirty="0"/>
          </a:p>
        </p:txBody>
      </p:sp>
      <p:sp>
        <p:nvSpPr>
          <p:cNvPr id="70" name="TextBox 69"/>
          <p:cNvSpPr txBox="1"/>
          <p:nvPr/>
        </p:nvSpPr>
        <p:spPr>
          <a:xfrm>
            <a:off x="4876800" y="3197423"/>
            <a:ext cx="1061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Java</a:t>
            </a:r>
            <a:r>
              <a:rPr lang="en-US" baseline="30000" dirty="0" smtClean="0"/>
              <a:t>®</a:t>
            </a:r>
            <a:endParaRPr lang="en-US" baseline="30000" dirty="0"/>
          </a:p>
        </p:txBody>
      </p:sp>
      <p:sp>
        <p:nvSpPr>
          <p:cNvPr id="84" name="TextBox 83"/>
          <p:cNvSpPr txBox="1"/>
          <p:nvPr/>
        </p:nvSpPr>
        <p:spPr>
          <a:xfrm>
            <a:off x="7415525" y="2758964"/>
            <a:ext cx="118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Microsoft</a:t>
            </a:r>
            <a:r>
              <a:rPr lang="en-US" baseline="30000" dirty="0" smtClean="0"/>
              <a:t>®</a:t>
            </a:r>
          </a:p>
          <a:p>
            <a:r>
              <a:rPr lang="en-US" dirty="0" smtClean="0"/>
              <a:t>Access</a:t>
            </a:r>
            <a:r>
              <a:rPr lang="en-US" baseline="30000" dirty="0" smtClean="0"/>
              <a:t>®</a:t>
            </a:r>
            <a:endParaRPr lang="en-US" baseline="30000" dirty="0"/>
          </a:p>
        </p:txBody>
      </p:sp>
      <p:sp>
        <p:nvSpPr>
          <p:cNvPr id="89" name="TextBox 88"/>
          <p:cNvSpPr txBox="1"/>
          <p:nvPr/>
        </p:nvSpPr>
        <p:spPr>
          <a:xfrm>
            <a:off x="7411212" y="4427741"/>
            <a:ext cx="110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ARENA</a:t>
            </a:r>
            <a:r>
              <a:rPr lang="en-US" baseline="30000" dirty="0" smtClean="0"/>
              <a:t>®</a:t>
            </a:r>
            <a:r>
              <a:rPr lang="en-US" dirty="0" smtClean="0"/>
              <a:t>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26659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71" grpId="0" animBg="1"/>
      <p:bldP spid="73" grpId="0" animBg="1"/>
      <p:bldP spid="68" grpId="0"/>
      <p:bldP spid="45057" grpId="0"/>
      <p:bldP spid="81" grpId="0" animBg="1"/>
      <p:bldP spid="85" grpId="0" animBg="1"/>
      <p:bldP spid="82" grpId="0"/>
      <p:bldP spid="86" grpId="0" animBg="1"/>
      <p:bldP spid="87" grpId="0" animBg="1"/>
      <p:bldP spid="67" grpId="0"/>
      <p:bldP spid="88" grpId="0" animBg="1"/>
      <p:bldP spid="91" grpId="0" animBg="1"/>
      <p:bldP spid="69" grpId="0"/>
    </p:bldLst>
  </p:timing>
</p:sld>
</file>

<file path=ppt/theme/theme1.xml><?xml version="1.0" encoding="utf-8"?>
<a:theme xmlns:a="http://schemas.openxmlformats.org/drawingml/2006/main" name="RC_master_guideline">
  <a:themeElements>
    <a:clrScheme name="RC_master_guideline 2">
      <a:dk1>
        <a:srgbClr val="000000"/>
      </a:dk1>
      <a:lt1>
        <a:srgbClr val="FFFFFF"/>
      </a:lt1>
      <a:dk2>
        <a:srgbClr val="D39100"/>
      </a:dk2>
      <a:lt2>
        <a:srgbClr val="F8F8F8"/>
      </a:lt2>
      <a:accent1>
        <a:srgbClr val="ABB41D"/>
      </a:accent1>
      <a:accent2>
        <a:srgbClr val="4A5F1D"/>
      </a:accent2>
      <a:accent3>
        <a:srgbClr val="FFFFFF"/>
      </a:accent3>
      <a:accent4>
        <a:srgbClr val="000000"/>
      </a:accent4>
      <a:accent5>
        <a:srgbClr val="D2D6AB"/>
      </a:accent5>
      <a:accent6>
        <a:srgbClr val="425519"/>
      </a:accent6>
      <a:hlink>
        <a:srgbClr val="63B5E8"/>
      </a:hlink>
      <a:folHlink>
        <a:srgbClr val="0068C6"/>
      </a:folHlink>
    </a:clrScheme>
    <a:fontScheme name="RC_master_guidelin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RC_master_guideline 1">
        <a:dk1>
          <a:srgbClr val="000000"/>
        </a:dk1>
        <a:lt1>
          <a:srgbClr val="FFFFFF"/>
        </a:lt1>
        <a:dk2>
          <a:srgbClr val="D39100"/>
        </a:dk2>
        <a:lt2>
          <a:srgbClr val="F8F8F8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878787"/>
        </a:accent6>
        <a:hlink>
          <a:srgbClr val="777777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_master_guideline 2">
        <a:dk1>
          <a:srgbClr val="000000"/>
        </a:dk1>
        <a:lt1>
          <a:srgbClr val="FFFFFF"/>
        </a:lt1>
        <a:dk2>
          <a:srgbClr val="D39100"/>
        </a:dk2>
        <a:lt2>
          <a:srgbClr val="F8F8F8"/>
        </a:lt2>
        <a:accent1>
          <a:srgbClr val="ABB41D"/>
        </a:accent1>
        <a:accent2>
          <a:srgbClr val="4A5F1D"/>
        </a:accent2>
        <a:accent3>
          <a:srgbClr val="FFFFFF"/>
        </a:accent3>
        <a:accent4>
          <a:srgbClr val="000000"/>
        </a:accent4>
        <a:accent5>
          <a:srgbClr val="D2D6AB"/>
        </a:accent5>
        <a:accent6>
          <a:srgbClr val="425519"/>
        </a:accent6>
        <a:hlink>
          <a:srgbClr val="63B5E8"/>
        </a:hlink>
        <a:folHlink>
          <a:srgbClr val="0068C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D39100"/>
      </a:dk2>
      <a:lt2>
        <a:srgbClr val="F8F8F8"/>
      </a:lt2>
      <a:accent1>
        <a:srgbClr val="C0C0C0"/>
      </a:accent1>
      <a:accent2>
        <a:srgbClr val="969696"/>
      </a:accent2>
      <a:accent3>
        <a:srgbClr val="FFFFFF"/>
      </a:accent3>
      <a:accent4>
        <a:srgbClr val="000000"/>
      </a:accent4>
      <a:accent5>
        <a:srgbClr val="DCDCDC"/>
      </a:accent5>
      <a:accent6>
        <a:srgbClr val="878787"/>
      </a:accent6>
      <a:hlink>
        <a:srgbClr val="777777"/>
      </a:hlink>
      <a:folHlink>
        <a:srgbClr val="4D4D4D"/>
      </a:folHlink>
    </a:clrScheme>
    <a:fontScheme name="1_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D39100"/>
        </a:dk2>
        <a:lt2>
          <a:srgbClr val="F8F8F8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878787"/>
        </a:accent6>
        <a:hlink>
          <a:srgbClr val="777777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D39100"/>
        </a:dk2>
        <a:lt2>
          <a:srgbClr val="F8F8F8"/>
        </a:lt2>
        <a:accent1>
          <a:srgbClr val="ABB41D"/>
        </a:accent1>
        <a:accent2>
          <a:srgbClr val="4A5F1D"/>
        </a:accent2>
        <a:accent3>
          <a:srgbClr val="FFFFFF"/>
        </a:accent3>
        <a:accent4>
          <a:srgbClr val="000000"/>
        </a:accent4>
        <a:accent5>
          <a:srgbClr val="D2D6AB"/>
        </a:accent5>
        <a:accent6>
          <a:srgbClr val="425519"/>
        </a:accent6>
        <a:hlink>
          <a:srgbClr val="63B5E8"/>
        </a:hlink>
        <a:folHlink>
          <a:srgbClr val="0068C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RC_master_guideline</Template>
  <TotalTime>15290</TotalTime>
  <Words>1411</Words>
  <Application>Microsoft Office PowerPoint</Application>
  <PresentationFormat>On-screen Show (4:3)</PresentationFormat>
  <Paragraphs>275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RC_master_guideline</vt:lpstr>
      <vt:lpstr>1_Custom Design</vt:lpstr>
      <vt:lpstr>Manufacturing Process Modeling in Systems Architectures</vt:lpstr>
      <vt:lpstr>Acknowlegements</vt:lpstr>
      <vt:lpstr>Model Based Manufacturing Challenge</vt:lpstr>
      <vt:lpstr>Today’s Manufacturing Analysis Workflow</vt:lpstr>
      <vt:lpstr>Early DFx and Producibility Analysis</vt:lpstr>
      <vt:lpstr>Enablers for Early Manufacturing Involvement</vt:lpstr>
      <vt:lpstr>OMG SysML “Hub” An Integrated Modeling Vision</vt:lpstr>
      <vt:lpstr>Manufacturing Process Model in OMG SysML</vt:lpstr>
      <vt:lpstr>OMG SysML to ARENA® Translation Process</vt:lpstr>
      <vt:lpstr>Translating OMG SysML to ARENA®</vt:lpstr>
      <vt:lpstr>Who Uses Process Simulation?</vt:lpstr>
      <vt:lpstr>Benefits of Process Modeling Projects</vt:lpstr>
      <vt:lpstr>Integration Challenges</vt:lpstr>
      <vt:lpstr>How Can MBSE Address these Challenges?</vt:lpstr>
      <vt:lpstr>Contact</vt:lpstr>
    </vt:vector>
  </TitlesOfParts>
  <Company>Rockwell Collins,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E Grossman</dc:creator>
  <cp:lastModifiedBy>Sanford</cp:lastModifiedBy>
  <cp:revision>153</cp:revision>
  <cp:lastPrinted>2012-01-05T21:49:08Z</cp:lastPrinted>
  <dcterms:created xsi:type="dcterms:W3CDTF">2007-04-20T15:59:46Z</dcterms:created>
  <dcterms:modified xsi:type="dcterms:W3CDTF">2012-01-19T20:21:31Z</dcterms:modified>
</cp:coreProperties>
</file>