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8" r:id="rId3"/>
    <p:sldId id="417" r:id="rId4"/>
    <p:sldId id="419" r:id="rId5"/>
    <p:sldId id="420" r:id="rId6"/>
    <p:sldId id="421" r:id="rId7"/>
    <p:sldId id="404" r:id="rId8"/>
    <p:sldId id="405" r:id="rId9"/>
    <p:sldId id="406" r:id="rId10"/>
    <p:sldId id="407" r:id="rId11"/>
    <p:sldId id="408" r:id="rId12"/>
    <p:sldId id="409" r:id="rId13"/>
    <p:sldId id="414" r:id="rId14"/>
    <p:sldId id="411" r:id="rId15"/>
    <p:sldId id="410" r:id="rId16"/>
    <p:sldId id="434" r:id="rId17"/>
    <p:sldId id="423" r:id="rId18"/>
    <p:sldId id="413" r:id="rId19"/>
    <p:sldId id="399" r:id="rId20"/>
    <p:sldId id="403" r:id="rId21"/>
    <p:sldId id="412" r:id="rId22"/>
    <p:sldId id="358" r:id="rId23"/>
    <p:sldId id="424" r:id="rId24"/>
    <p:sldId id="427" r:id="rId25"/>
    <p:sldId id="428" r:id="rId26"/>
    <p:sldId id="422" r:id="rId27"/>
    <p:sldId id="425" r:id="rId28"/>
    <p:sldId id="426" r:id="rId29"/>
    <p:sldId id="429" r:id="rId30"/>
    <p:sldId id="430" r:id="rId31"/>
    <p:sldId id="432" r:id="rId32"/>
    <p:sldId id="433" r:id="rId33"/>
    <p:sldId id="415" r:id="rId3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-Peter de Koning" initials="H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FFFF99"/>
    <a:srgbClr val="CC00CC"/>
    <a:srgbClr val="A0DC99"/>
    <a:srgbClr val="00549F"/>
    <a:srgbClr val="FF66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4660"/>
  </p:normalViewPr>
  <p:slideViewPr>
    <p:cSldViewPr>
      <p:cViewPr varScale="1">
        <p:scale>
          <a:sx n="69" d="100"/>
          <a:sy n="69" d="100"/>
        </p:scale>
        <p:origin x="-1740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18" tIns="45109" rIns="90218" bIns="45109" numCol="1" anchor="t" anchorCtr="0" compatLnSpc="1">
            <a:prstTxWarp prst="textNoShape">
              <a:avLst/>
            </a:prstTxWarp>
          </a:bodyPr>
          <a:lstStyle>
            <a:lvl1pPr defTabSz="900113">
              <a:defRPr sz="11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18" tIns="45109" rIns="90218" bIns="45109" numCol="1" anchor="t" anchorCtr="0" compatLnSpc="1">
            <a:prstTxWarp prst="textNoShape">
              <a:avLst/>
            </a:prstTxWarp>
          </a:bodyPr>
          <a:lstStyle>
            <a:lvl1pPr algn="r" defTabSz="900113">
              <a:defRPr sz="11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18" tIns="45109" rIns="90218" bIns="45109" numCol="1" anchor="b" anchorCtr="0" compatLnSpc="1">
            <a:prstTxWarp prst="textNoShape">
              <a:avLst/>
            </a:prstTxWarp>
          </a:bodyPr>
          <a:lstStyle>
            <a:lvl1pPr defTabSz="900113">
              <a:defRPr sz="11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18" tIns="45109" rIns="90218" bIns="45109" numCol="1" anchor="b" anchorCtr="0" compatLnSpc="1">
            <a:prstTxWarp prst="textNoShape">
              <a:avLst/>
            </a:prstTxWarp>
          </a:bodyPr>
          <a:lstStyle>
            <a:lvl1pPr algn="r" defTabSz="900113">
              <a:defRPr sz="1100">
                <a:latin typeface="Arial" charset="0"/>
              </a:defRPr>
            </a:lvl1pPr>
          </a:lstStyle>
          <a:p>
            <a:fld id="{70B70250-944C-46CE-AEC0-BE1CC39F912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72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39" tIns="43469" rIns="86939" bIns="43469" numCol="1" anchor="t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39" tIns="43469" rIns="86939" bIns="43469" numCol="1" anchor="t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fld id="{B532B737-AF39-446B-9BFD-EC84C65701EF}" type="datetimeFigureOut">
              <a:rPr lang="en-GB"/>
              <a:pPr/>
              <a:t>2013-01-27</a:t>
            </a:fld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0750"/>
            <a:ext cx="50339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39" tIns="43469" rIns="86939" bIns="43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1500"/>
            <a:ext cx="29178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39" tIns="43469" rIns="86939" bIns="43469" numCol="1" anchor="b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61500"/>
            <a:ext cx="29178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39" tIns="43469" rIns="86939" bIns="43469" numCol="1" anchor="b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fld id="{D43BEAE6-1597-4411-8DEB-15CA2ED85A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19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9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noFill/>
          <a:ln/>
        </p:spPr>
        <p:txBody>
          <a:bodyPr lIns="91303" tIns="45651" rIns="91303" bIns="4565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6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5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7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30506-266D-464D-9F2F-A2F90210575B}" type="slidenum">
              <a:rPr lang="en-GB"/>
              <a:pPr/>
              <a:t>26</a:t>
            </a:fld>
            <a:endParaRPr lang="en-GB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AE6-1597-4411-8DEB-15CA2ED85A7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1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0812" cy="4540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6513"/>
            <a:ext cx="7772400" cy="57785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576263" y="6362700"/>
            <a:ext cx="446087" cy="136525"/>
          </a:xfrm>
        </p:spPr>
        <p:txBody>
          <a:bodyPr wrap="none"/>
          <a:lstStyle>
            <a:lvl1pPr>
              <a:defRPr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6348" name="Rectangle 28"/>
          <p:cNvSpPr>
            <a:spLocks noChangeArrowheads="1"/>
          </p:cNvSpPr>
          <p:nvPr userDrawn="1"/>
        </p:nvSpPr>
        <p:spPr bwMode="auto">
          <a:xfrm>
            <a:off x="576263" y="6578600"/>
            <a:ext cx="2638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sz="900"/>
              <a:t>ESA UNCLASSIFIED - Releasable to the Public</a:t>
            </a:r>
          </a:p>
        </p:txBody>
      </p:sp>
      <p:pic>
        <p:nvPicPr>
          <p:cNvPr id="56349" name="Picture 29" descr="cdf Robi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906463"/>
            <a:ext cx="10858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83363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8B1B9811-8A59-4D0E-B44D-70AF9B946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363" y="1671638"/>
            <a:ext cx="37512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1638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83363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8B1B9811-8A59-4D0E-B44D-70AF9B946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1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81000"/>
            <a:ext cx="7092787" cy="427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83363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8B1B9811-8A59-4D0E-B44D-70AF9B946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6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83363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8B1B9811-8A59-4D0E-B44D-70AF9B946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671638"/>
            <a:ext cx="76549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9532" y="381000"/>
            <a:ext cx="723665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19125" y="6199188"/>
            <a:ext cx="69770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556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 noProof="1">
              <a:solidFill>
                <a:schemeClr val="bg2"/>
              </a:solidFill>
            </a:endParaRPr>
          </a:p>
        </p:txBody>
      </p:sp>
      <p:sp>
        <p:nvSpPr>
          <p:cNvPr id="55334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83363"/>
            <a:ext cx="7239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8B1B9811-8A59-4D0E-B44D-70AF9B946B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6263" y="6357938"/>
            <a:ext cx="65516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5343" name="Rectangle 47"/>
          <p:cNvSpPr>
            <a:spLocks noChangeArrowheads="1"/>
          </p:cNvSpPr>
          <p:nvPr userDrawn="1"/>
        </p:nvSpPr>
        <p:spPr bwMode="auto">
          <a:xfrm>
            <a:off x="576263" y="6578600"/>
            <a:ext cx="2638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GB" sz="900"/>
              <a:t>ESA UNCLASSIFIED - Releasable to the Public</a:t>
            </a:r>
          </a:p>
        </p:txBody>
      </p:sp>
      <p:pic>
        <p:nvPicPr>
          <p:cNvPr id="55344" name="Picture 48" descr="cdf Robin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906463"/>
            <a:ext cx="10858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34" r:id="rId4"/>
    <p:sldLayoutId id="214748393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1825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Ø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536575" indent="-17621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bg2"/>
          </a:solidFill>
          <a:latin typeface="+mn-lt"/>
        </a:defRPr>
      </a:lvl2pPr>
      <a:lvl3pPr marL="892175" indent="-17621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3pPr>
      <a:lvl4pPr marL="1255713" indent="-18415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4pPr>
      <a:lvl5pPr marL="16176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5pPr>
      <a:lvl6pPr marL="20748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6pPr>
      <a:lvl7pPr marL="25320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7pPr>
      <a:lvl8pPr marL="29892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8pPr>
      <a:lvl9pPr marL="3446463" indent="-182563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newsevents/news/details.aspx?id=266" TargetMode="External"/><Relationship Id="rId2" Type="http://schemas.openxmlformats.org/officeDocument/2006/relationships/hyperlink" Target="http://www.nafem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standards/semanticweb/" TargetMode="External"/><Relationship Id="rId3" Type="http://schemas.openxmlformats.org/officeDocument/2006/relationships/hyperlink" Target="http://www.ecss.nl/" TargetMode="External"/><Relationship Id="rId7" Type="http://schemas.openxmlformats.org/officeDocument/2006/relationships/hyperlink" Target="http://www.factbasedmodellin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.int/SPECIALS/CDF/" TargetMode="External"/><Relationship Id="rId5" Type="http://schemas.openxmlformats.org/officeDocument/2006/relationships/hyperlink" Target="http://www.eclipse.org/modeling/" TargetMode="External"/><Relationship Id="rId10" Type="http://schemas.openxmlformats.org/officeDocument/2006/relationships/hyperlink" Target="http://www.omg.org/uml/" TargetMode="External"/><Relationship Id="rId4" Type="http://schemas.openxmlformats.org/officeDocument/2006/relationships/hyperlink" Target="http://www.eclipse.org/" TargetMode="External"/><Relationship Id="rId9" Type="http://schemas.openxmlformats.org/officeDocument/2006/relationships/hyperlink" Target="http://www.omgsysml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esa.int/SPECIALS/CDF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2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0812" cy="420174"/>
          </a:xfrm>
        </p:spPr>
        <p:txBody>
          <a:bodyPr/>
          <a:lstStyle/>
          <a:p>
            <a:r>
              <a:rPr lang="en-GB" dirty="0" smtClean="0"/>
              <a:t>Hans Peter de </a:t>
            </a:r>
            <a:r>
              <a:rPr lang="en-GB" dirty="0" err="1" smtClean="0"/>
              <a:t>Koning</a:t>
            </a:r>
            <a:r>
              <a:rPr lang="en-GB" dirty="0" smtClean="0"/>
              <a:t> (ESA/ESTEC, The Netherlands)</a:t>
            </a:r>
          </a:p>
        </p:txBody>
      </p:sp>
      <p:sp>
        <p:nvSpPr>
          <p:cNvPr id="5737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587375" y="2326833"/>
            <a:ext cx="7772400" cy="1077212"/>
          </a:xfrm>
        </p:spPr>
        <p:txBody>
          <a:bodyPr/>
          <a:lstStyle/>
          <a:p>
            <a:r>
              <a:rPr lang="en-GB" dirty="0" smtClean="0"/>
              <a:t>Multi-Domain Model-Based Engineering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Effort along the System Life-Cycle</a:t>
            </a:r>
            <a:endParaRPr lang="en-GB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51236" name="Freeform 4"/>
          <p:cNvSpPr>
            <a:spLocks/>
          </p:cNvSpPr>
          <p:nvPr/>
        </p:nvSpPr>
        <p:spPr bwMode="auto">
          <a:xfrm>
            <a:off x="1236663" y="2374900"/>
            <a:ext cx="6818312" cy="2806700"/>
          </a:xfrm>
          <a:custGeom>
            <a:avLst/>
            <a:gdLst>
              <a:gd name="T0" fmla="*/ 0 w 4536"/>
              <a:gd name="T1" fmla="*/ 998 h 1860"/>
              <a:gd name="T2" fmla="*/ 0 w 4536"/>
              <a:gd name="T3" fmla="*/ 1860 h 1860"/>
              <a:gd name="T4" fmla="*/ 4536 w 4536"/>
              <a:gd name="T5" fmla="*/ 1860 h 1860"/>
              <a:gd name="T6" fmla="*/ 4536 w 4536"/>
              <a:gd name="T7" fmla="*/ 0 h 1860"/>
              <a:gd name="T8" fmla="*/ 0 w 4536"/>
              <a:gd name="T9" fmla="*/ 99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6" h="1860">
                <a:moveTo>
                  <a:pt x="0" y="998"/>
                </a:moveTo>
                <a:lnTo>
                  <a:pt x="0" y="1860"/>
                </a:lnTo>
                <a:lnTo>
                  <a:pt x="4536" y="1860"/>
                </a:lnTo>
                <a:lnTo>
                  <a:pt x="4536" y="0"/>
                </a:lnTo>
                <a:lnTo>
                  <a:pt x="0" y="998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51237" name="Group 5"/>
          <p:cNvGrpSpPr>
            <a:grpSpLocks/>
          </p:cNvGrpSpPr>
          <p:nvPr/>
        </p:nvGrpSpPr>
        <p:grpSpPr bwMode="auto">
          <a:xfrm>
            <a:off x="1235075" y="1304925"/>
            <a:ext cx="6823075" cy="3876675"/>
            <a:chOff x="747" y="586"/>
            <a:chExt cx="4540" cy="2579"/>
          </a:xfrm>
        </p:grpSpPr>
        <p:sp>
          <p:nvSpPr>
            <p:cNvPr id="351238" name="Freeform 6"/>
            <p:cNvSpPr>
              <a:spLocks/>
            </p:cNvSpPr>
            <p:nvPr/>
          </p:nvSpPr>
          <p:spPr bwMode="auto">
            <a:xfrm>
              <a:off x="747" y="586"/>
              <a:ext cx="4538" cy="1717"/>
            </a:xfrm>
            <a:custGeom>
              <a:avLst/>
              <a:gdLst>
                <a:gd name="T0" fmla="*/ 0 w 4538"/>
                <a:gd name="T1" fmla="*/ 1717 h 1717"/>
                <a:gd name="T2" fmla="*/ 319 w 4538"/>
                <a:gd name="T3" fmla="*/ 1615 h 1717"/>
                <a:gd name="T4" fmla="*/ 422 w 4538"/>
                <a:gd name="T5" fmla="*/ 1387 h 1717"/>
                <a:gd name="T6" fmla="*/ 650 w 4538"/>
                <a:gd name="T7" fmla="*/ 1290 h 1717"/>
                <a:gd name="T8" fmla="*/ 804 w 4538"/>
                <a:gd name="T9" fmla="*/ 1017 h 1717"/>
                <a:gd name="T10" fmla="*/ 1134 w 4538"/>
                <a:gd name="T11" fmla="*/ 830 h 1717"/>
                <a:gd name="T12" fmla="*/ 1352 w 4538"/>
                <a:gd name="T13" fmla="*/ 258 h 1717"/>
                <a:gd name="T14" fmla="*/ 1705 w 4538"/>
                <a:gd name="T15" fmla="*/ 98 h 1717"/>
                <a:gd name="T16" fmla="*/ 3199 w 4538"/>
                <a:gd name="T17" fmla="*/ 47 h 1717"/>
                <a:gd name="T18" fmla="*/ 4021 w 4538"/>
                <a:gd name="T19" fmla="*/ 378 h 1717"/>
                <a:gd name="T20" fmla="*/ 4538 w 4538"/>
                <a:gd name="T21" fmla="*/ 713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8" h="1717">
                  <a:moveTo>
                    <a:pt x="0" y="1717"/>
                  </a:moveTo>
                  <a:cubicBezTo>
                    <a:pt x="53" y="1700"/>
                    <a:pt x="249" y="1670"/>
                    <a:pt x="319" y="1615"/>
                  </a:cubicBezTo>
                  <a:cubicBezTo>
                    <a:pt x="389" y="1560"/>
                    <a:pt x="367" y="1441"/>
                    <a:pt x="422" y="1387"/>
                  </a:cubicBezTo>
                  <a:cubicBezTo>
                    <a:pt x="477" y="1333"/>
                    <a:pt x="586" y="1352"/>
                    <a:pt x="650" y="1290"/>
                  </a:cubicBezTo>
                  <a:cubicBezTo>
                    <a:pt x="714" y="1228"/>
                    <a:pt x="723" y="1094"/>
                    <a:pt x="804" y="1017"/>
                  </a:cubicBezTo>
                  <a:cubicBezTo>
                    <a:pt x="885" y="940"/>
                    <a:pt x="1043" y="956"/>
                    <a:pt x="1134" y="830"/>
                  </a:cubicBezTo>
                  <a:cubicBezTo>
                    <a:pt x="1225" y="704"/>
                    <a:pt x="1257" y="380"/>
                    <a:pt x="1352" y="258"/>
                  </a:cubicBezTo>
                  <a:cubicBezTo>
                    <a:pt x="1447" y="136"/>
                    <a:pt x="1397" y="133"/>
                    <a:pt x="1705" y="98"/>
                  </a:cubicBezTo>
                  <a:cubicBezTo>
                    <a:pt x="2013" y="63"/>
                    <a:pt x="2813" y="0"/>
                    <a:pt x="3199" y="47"/>
                  </a:cubicBezTo>
                  <a:cubicBezTo>
                    <a:pt x="3585" y="94"/>
                    <a:pt x="3798" y="267"/>
                    <a:pt x="4021" y="378"/>
                  </a:cubicBezTo>
                  <a:cubicBezTo>
                    <a:pt x="4244" y="489"/>
                    <a:pt x="4430" y="643"/>
                    <a:pt x="4538" y="713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239" name="Line 7"/>
            <p:cNvSpPr>
              <a:spLocks noChangeShapeType="1"/>
            </p:cNvSpPr>
            <p:nvPr/>
          </p:nvSpPr>
          <p:spPr bwMode="auto">
            <a:xfrm>
              <a:off x="747" y="2304"/>
              <a:ext cx="1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240" name="Line 8"/>
            <p:cNvSpPr>
              <a:spLocks noChangeShapeType="1"/>
            </p:cNvSpPr>
            <p:nvPr/>
          </p:nvSpPr>
          <p:spPr bwMode="auto">
            <a:xfrm>
              <a:off x="748" y="3165"/>
              <a:ext cx="4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241" name="Line 9"/>
            <p:cNvSpPr>
              <a:spLocks noChangeShapeType="1"/>
            </p:cNvSpPr>
            <p:nvPr/>
          </p:nvSpPr>
          <p:spPr bwMode="auto">
            <a:xfrm flipH="1" flipV="1">
              <a:off x="5284" y="1298"/>
              <a:ext cx="3" cy="1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1242" name="AutoShape 10"/>
          <p:cNvSpPr>
            <a:spLocks noChangeArrowheads="1"/>
          </p:cNvSpPr>
          <p:nvPr/>
        </p:nvSpPr>
        <p:spPr bwMode="auto">
          <a:xfrm flipV="1">
            <a:off x="7986713" y="5227638"/>
            <a:ext cx="136525" cy="1381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7840663" y="5359400"/>
            <a:ext cx="428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FAR</a:t>
            </a:r>
          </a:p>
        </p:txBody>
      </p:sp>
      <p:sp>
        <p:nvSpPr>
          <p:cNvPr id="351244" name="Freeform 12"/>
          <p:cNvSpPr>
            <a:spLocks/>
          </p:cNvSpPr>
          <p:nvPr/>
        </p:nvSpPr>
        <p:spPr bwMode="auto">
          <a:xfrm>
            <a:off x="1238250" y="2043113"/>
            <a:ext cx="6818313" cy="3032125"/>
          </a:xfrm>
          <a:custGeom>
            <a:avLst/>
            <a:gdLst>
              <a:gd name="T0" fmla="*/ 0 w 4536"/>
              <a:gd name="T1" fmla="*/ 2013 h 2017"/>
              <a:gd name="T2" fmla="*/ 1623 w 4536"/>
              <a:gd name="T3" fmla="*/ 1717 h 2017"/>
              <a:gd name="T4" fmla="*/ 2893 w 4536"/>
              <a:gd name="T5" fmla="*/ 213 h 2017"/>
              <a:gd name="T6" fmla="*/ 4536 w 4536"/>
              <a:gd name="T7" fmla="*/ 438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36" h="2017">
                <a:moveTo>
                  <a:pt x="0" y="2013"/>
                </a:moveTo>
                <a:cubicBezTo>
                  <a:pt x="270" y="1964"/>
                  <a:pt x="1141" y="2017"/>
                  <a:pt x="1623" y="1717"/>
                </a:cubicBezTo>
                <a:cubicBezTo>
                  <a:pt x="2105" y="1417"/>
                  <a:pt x="2407" y="426"/>
                  <a:pt x="2893" y="213"/>
                </a:cubicBezTo>
                <a:cubicBezTo>
                  <a:pt x="3379" y="0"/>
                  <a:pt x="4194" y="391"/>
                  <a:pt x="4536" y="4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45" name="Freeform 13"/>
          <p:cNvSpPr>
            <a:spLocks/>
          </p:cNvSpPr>
          <p:nvPr/>
        </p:nvSpPr>
        <p:spPr bwMode="auto">
          <a:xfrm>
            <a:off x="1238250" y="1357313"/>
            <a:ext cx="6810375" cy="3417887"/>
          </a:xfrm>
          <a:custGeom>
            <a:avLst/>
            <a:gdLst>
              <a:gd name="T0" fmla="*/ 0 w 4531"/>
              <a:gd name="T1" fmla="*/ 2274 h 2274"/>
              <a:gd name="T2" fmla="*/ 797 w 4531"/>
              <a:gd name="T3" fmla="*/ 1917 h 2274"/>
              <a:gd name="T4" fmla="*/ 1627 w 4531"/>
              <a:gd name="T5" fmla="*/ 330 h 2274"/>
              <a:gd name="T6" fmla="*/ 3277 w 4531"/>
              <a:gd name="T7" fmla="*/ 63 h 2274"/>
              <a:gd name="T8" fmla="*/ 4531 w 4531"/>
              <a:gd name="T9" fmla="*/ 711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1" h="2274">
                <a:moveTo>
                  <a:pt x="0" y="2274"/>
                </a:moveTo>
                <a:cubicBezTo>
                  <a:pt x="133" y="2215"/>
                  <a:pt x="526" y="2241"/>
                  <a:pt x="797" y="1917"/>
                </a:cubicBezTo>
                <a:cubicBezTo>
                  <a:pt x="1068" y="1593"/>
                  <a:pt x="1214" y="639"/>
                  <a:pt x="1627" y="330"/>
                </a:cubicBezTo>
                <a:cubicBezTo>
                  <a:pt x="2040" y="21"/>
                  <a:pt x="2793" y="0"/>
                  <a:pt x="3277" y="63"/>
                </a:cubicBezTo>
                <a:cubicBezTo>
                  <a:pt x="3761" y="126"/>
                  <a:pt x="4270" y="576"/>
                  <a:pt x="4531" y="7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1223963" y="3832225"/>
            <a:ext cx="1336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Requirements</a:t>
            </a:r>
          </a:p>
        </p:txBody>
      </p:sp>
      <p:sp>
        <p:nvSpPr>
          <p:cNvPr id="351247" name="Rectangle 15"/>
          <p:cNvSpPr>
            <a:spLocks noChangeArrowheads="1"/>
          </p:cNvSpPr>
          <p:nvPr/>
        </p:nvSpPr>
        <p:spPr bwMode="auto">
          <a:xfrm>
            <a:off x="3082925" y="3498850"/>
            <a:ext cx="7032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Design</a:t>
            </a:r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5503863" y="3760788"/>
            <a:ext cx="22764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Manufacturing,</a:t>
            </a:r>
          </a:p>
          <a:p>
            <a:pPr algn="ctr"/>
            <a:r>
              <a:rPr lang="en-GB" sz="1600">
                <a:latin typeface="Arial" charset="0"/>
              </a:rPr>
              <a:t>Assembly &amp; Integration, </a:t>
            </a:r>
          </a:p>
          <a:p>
            <a:pPr algn="ctr"/>
            <a:r>
              <a:rPr lang="en-GB" sz="1600">
                <a:latin typeface="Arial" charset="0"/>
              </a:rPr>
              <a:t>Verification &amp; Validation</a:t>
            </a:r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>
            <a:off x="6281738" y="5971182"/>
            <a:ext cx="1363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50" name="Rectangle 18"/>
          <p:cNvSpPr>
            <a:spLocks noChangeArrowheads="1"/>
          </p:cNvSpPr>
          <p:nvPr/>
        </p:nvSpPr>
        <p:spPr bwMode="auto">
          <a:xfrm>
            <a:off x="6740525" y="5961657"/>
            <a:ext cx="504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800" dirty="0">
                <a:latin typeface="Arial" charset="0"/>
              </a:rPr>
              <a:t>time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 flipV="1">
            <a:off x="963613" y="3146425"/>
            <a:ext cx="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 rot="16200000">
            <a:off x="453231" y="3631407"/>
            <a:ext cx="593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effort</a:t>
            </a:r>
          </a:p>
        </p:txBody>
      </p:sp>
      <p:sp>
        <p:nvSpPr>
          <p:cNvPr id="351253" name="Freeform 21"/>
          <p:cNvSpPr>
            <a:spLocks/>
          </p:cNvSpPr>
          <p:nvPr/>
        </p:nvSpPr>
        <p:spPr bwMode="auto">
          <a:xfrm>
            <a:off x="2987675" y="2444750"/>
            <a:ext cx="14288" cy="2720975"/>
          </a:xfrm>
          <a:custGeom>
            <a:avLst/>
            <a:gdLst>
              <a:gd name="T0" fmla="*/ 10 w 10"/>
              <a:gd name="T1" fmla="*/ 0 h 1810"/>
              <a:gd name="T2" fmla="*/ 0 w 10"/>
              <a:gd name="T3" fmla="*/ 1810 h 18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810">
                <a:moveTo>
                  <a:pt x="10" y="0"/>
                </a:moveTo>
                <a:lnTo>
                  <a:pt x="0" y="1810"/>
                </a:lnTo>
              </a:path>
            </a:pathLst>
          </a:custGeom>
          <a:noFill/>
          <a:ln w="9525" cap="flat">
            <a:solidFill>
              <a:srgbClr val="96969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54" name="AutoShape 22"/>
          <p:cNvSpPr>
            <a:spLocks noChangeArrowheads="1"/>
          </p:cNvSpPr>
          <p:nvPr/>
        </p:nvSpPr>
        <p:spPr bwMode="auto">
          <a:xfrm flipV="1">
            <a:off x="2933700" y="5238750"/>
            <a:ext cx="136525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55" name="Rectangle 23"/>
          <p:cNvSpPr>
            <a:spLocks noChangeArrowheads="1"/>
          </p:cNvSpPr>
          <p:nvPr/>
        </p:nvSpPr>
        <p:spPr bwMode="auto">
          <a:xfrm>
            <a:off x="2778125" y="5368925"/>
            <a:ext cx="449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SRR</a:t>
            </a:r>
          </a:p>
        </p:txBody>
      </p:sp>
      <p:sp>
        <p:nvSpPr>
          <p:cNvPr id="351256" name="Line 24"/>
          <p:cNvSpPr>
            <a:spLocks noChangeShapeType="1"/>
          </p:cNvSpPr>
          <p:nvPr/>
        </p:nvSpPr>
        <p:spPr bwMode="auto">
          <a:xfrm>
            <a:off x="3836988" y="1470025"/>
            <a:ext cx="0" cy="3700463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57" name="AutoShape 25"/>
          <p:cNvSpPr>
            <a:spLocks noChangeArrowheads="1"/>
          </p:cNvSpPr>
          <p:nvPr/>
        </p:nvSpPr>
        <p:spPr bwMode="auto">
          <a:xfrm flipV="1">
            <a:off x="3767138" y="5227638"/>
            <a:ext cx="136525" cy="1381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3611563" y="5360988"/>
            <a:ext cx="4492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PDR</a:t>
            </a:r>
          </a:p>
        </p:txBody>
      </p:sp>
      <p:sp>
        <p:nvSpPr>
          <p:cNvPr id="351259" name="Line 27"/>
          <p:cNvSpPr>
            <a:spLocks noChangeShapeType="1"/>
          </p:cNvSpPr>
          <p:nvPr/>
        </p:nvSpPr>
        <p:spPr bwMode="auto">
          <a:xfrm>
            <a:off x="5245100" y="1352550"/>
            <a:ext cx="0" cy="381793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60" name="AutoShape 28"/>
          <p:cNvSpPr>
            <a:spLocks noChangeArrowheads="1"/>
          </p:cNvSpPr>
          <p:nvPr/>
        </p:nvSpPr>
        <p:spPr bwMode="auto">
          <a:xfrm flipV="1">
            <a:off x="5175250" y="5227638"/>
            <a:ext cx="138113" cy="1381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61" name="Rectangle 29"/>
          <p:cNvSpPr>
            <a:spLocks noChangeArrowheads="1"/>
          </p:cNvSpPr>
          <p:nvPr/>
        </p:nvSpPr>
        <p:spPr bwMode="auto">
          <a:xfrm>
            <a:off x="5016500" y="5360988"/>
            <a:ext cx="4587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CDR</a:t>
            </a:r>
          </a:p>
        </p:txBody>
      </p:sp>
      <p:sp>
        <p:nvSpPr>
          <p:cNvPr id="351262" name="Line 30"/>
          <p:cNvSpPr>
            <a:spLocks noChangeShapeType="1"/>
          </p:cNvSpPr>
          <p:nvPr/>
        </p:nvSpPr>
        <p:spPr bwMode="auto">
          <a:xfrm>
            <a:off x="1804988" y="3533775"/>
            <a:ext cx="0" cy="164782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63" name="AutoShape 31"/>
          <p:cNvSpPr>
            <a:spLocks noChangeArrowheads="1"/>
          </p:cNvSpPr>
          <p:nvPr/>
        </p:nvSpPr>
        <p:spPr bwMode="auto">
          <a:xfrm flipV="1">
            <a:off x="1735138" y="5238750"/>
            <a:ext cx="136525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64" name="Rectangle 32"/>
          <p:cNvSpPr>
            <a:spLocks noChangeArrowheads="1"/>
          </p:cNvSpPr>
          <p:nvPr/>
        </p:nvSpPr>
        <p:spPr bwMode="auto">
          <a:xfrm>
            <a:off x="1565275" y="5368925"/>
            <a:ext cx="4778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MDR</a:t>
            </a:r>
          </a:p>
        </p:txBody>
      </p:sp>
      <p:sp>
        <p:nvSpPr>
          <p:cNvPr id="351265" name="Line 33"/>
          <p:cNvSpPr>
            <a:spLocks noChangeShapeType="1"/>
          </p:cNvSpPr>
          <p:nvPr/>
        </p:nvSpPr>
        <p:spPr bwMode="auto">
          <a:xfrm>
            <a:off x="2349500" y="2989263"/>
            <a:ext cx="0" cy="219233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66" name="AutoShape 34"/>
          <p:cNvSpPr>
            <a:spLocks noChangeArrowheads="1"/>
          </p:cNvSpPr>
          <p:nvPr/>
        </p:nvSpPr>
        <p:spPr bwMode="auto">
          <a:xfrm flipV="1">
            <a:off x="2281238" y="5238750"/>
            <a:ext cx="136525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67" name="Rectangle 35"/>
          <p:cNvSpPr>
            <a:spLocks noChangeArrowheads="1"/>
          </p:cNvSpPr>
          <p:nvPr/>
        </p:nvSpPr>
        <p:spPr bwMode="auto">
          <a:xfrm>
            <a:off x="2125663" y="5368925"/>
            <a:ext cx="4492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PRR</a:t>
            </a:r>
          </a:p>
        </p:txBody>
      </p:sp>
      <p:sp>
        <p:nvSpPr>
          <p:cNvPr id="351268" name="Rectangle 36"/>
          <p:cNvSpPr>
            <a:spLocks noChangeArrowheads="1"/>
          </p:cNvSpPr>
          <p:nvPr/>
        </p:nvSpPr>
        <p:spPr bwMode="auto">
          <a:xfrm>
            <a:off x="1231900" y="4106863"/>
            <a:ext cx="8921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i="1">
                <a:latin typeface="Arial" charset="0"/>
              </a:rPr>
              <a:t>Specify</a:t>
            </a:r>
          </a:p>
          <a:p>
            <a:pPr algn="ctr"/>
            <a:r>
              <a:rPr lang="en-GB" i="1">
                <a:latin typeface="Arial" charset="0"/>
              </a:rPr>
              <a:t>the Problem</a:t>
            </a:r>
          </a:p>
        </p:txBody>
      </p:sp>
      <p:sp>
        <p:nvSpPr>
          <p:cNvPr id="351269" name="Rectangle 37"/>
          <p:cNvSpPr>
            <a:spLocks noChangeArrowheads="1"/>
          </p:cNvSpPr>
          <p:nvPr/>
        </p:nvSpPr>
        <p:spPr bwMode="auto">
          <a:xfrm>
            <a:off x="2755900" y="3830638"/>
            <a:ext cx="13557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i="1">
                <a:latin typeface="Arial" charset="0"/>
              </a:rPr>
              <a:t>Define the Solution</a:t>
            </a:r>
          </a:p>
        </p:txBody>
      </p:sp>
      <p:sp>
        <p:nvSpPr>
          <p:cNvPr id="351270" name="Rectangle 38"/>
          <p:cNvSpPr>
            <a:spLocks noChangeArrowheads="1"/>
          </p:cNvSpPr>
          <p:nvPr/>
        </p:nvSpPr>
        <p:spPr bwMode="auto">
          <a:xfrm>
            <a:off x="5943600" y="4732338"/>
            <a:ext cx="1400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i="1">
                <a:latin typeface="Arial" charset="0"/>
              </a:rPr>
              <a:t>Realise the Product</a:t>
            </a:r>
          </a:p>
        </p:txBody>
      </p:sp>
      <p:sp>
        <p:nvSpPr>
          <p:cNvPr id="351271" name="Line 39"/>
          <p:cNvSpPr>
            <a:spLocks noChangeShapeType="1"/>
          </p:cNvSpPr>
          <p:nvPr/>
        </p:nvSpPr>
        <p:spPr bwMode="auto">
          <a:xfrm>
            <a:off x="6473825" y="1470025"/>
            <a:ext cx="0" cy="36972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272" name="AutoShape 40"/>
          <p:cNvSpPr>
            <a:spLocks noChangeArrowheads="1"/>
          </p:cNvSpPr>
          <p:nvPr/>
        </p:nvSpPr>
        <p:spPr bwMode="auto">
          <a:xfrm flipV="1">
            <a:off x="6403975" y="5224463"/>
            <a:ext cx="136525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1273" name="Rectangle 41"/>
          <p:cNvSpPr>
            <a:spLocks noChangeArrowheads="1"/>
          </p:cNvSpPr>
          <p:nvPr/>
        </p:nvSpPr>
        <p:spPr bwMode="auto">
          <a:xfrm>
            <a:off x="6303963" y="5354638"/>
            <a:ext cx="339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QR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658998" y="5604622"/>
            <a:ext cx="5959058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800" dirty="0" smtClean="0">
                <a:latin typeface="Arial" charset="0"/>
              </a:rPr>
              <a:t>Phase  0       A             B                          C                      D</a:t>
            </a:r>
            <a:endParaRPr lang="en-GB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6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Model Based System Engineering (MBSE)</a:t>
            </a:r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52260" name="Oval 4"/>
          <p:cNvSpPr>
            <a:spLocks noChangeArrowheads="1"/>
          </p:cNvSpPr>
          <p:nvPr/>
        </p:nvSpPr>
        <p:spPr bwMode="auto">
          <a:xfrm>
            <a:off x="2843213" y="2852738"/>
            <a:ext cx="3529012" cy="24479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>
                <a:latin typeface="Arial" charset="0"/>
              </a:rPr>
              <a:t>Coordination and </a:t>
            </a:r>
          </a:p>
          <a:p>
            <a:pPr algn="ctr"/>
            <a:r>
              <a:rPr lang="en-GB" sz="1800">
                <a:latin typeface="Arial" charset="0"/>
              </a:rPr>
              <a:t>Control</a:t>
            </a:r>
          </a:p>
          <a:p>
            <a:pPr algn="ctr"/>
            <a:endParaRPr lang="en-GB" sz="1800">
              <a:latin typeface="Arial" charset="0"/>
            </a:endParaRPr>
          </a:p>
          <a:p>
            <a:pPr algn="ctr"/>
            <a:endParaRPr lang="en-GB" sz="1800">
              <a:latin typeface="Arial" charset="0"/>
            </a:endParaRPr>
          </a:p>
        </p:txBody>
      </p:sp>
      <p:sp>
        <p:nvSpPr>
          <p:cNvPr id="352262" name="Oval 6"/>
          <p:cNvSpPr>
            <a:spLocks noChangeArrowheads="1"/>
          </p:cNvSpPr>
          <p:nvPr/>
        </p:nvSpPr>
        <p:spPr bwMode="auto">
          <a:xfrm>
            <a:off x="3132138" y="1628775"/>
            <a:ext cx="2736850" cy="1511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600">
                <a:latin typeface="Arial" charset="0"/>
              </a:rPr>
              <a:t>Requirements</a:t>
            </a:r>
          </a:p>
        </p:txBody>
      </p:sp>
      <p:sp>
        <p:nvSpPr>
          <p:cNvPr id="352263" name="Oval 7"/>
          <p:cNvSpPr>
            <a:spLocks noChangeArrowheads="1"/>
          </p:cNvSpPr>
          <p:nvPr/>
        </p:nvSpPr>
        <p:spPr bwMode="auto">
          <a:xfrm>
            <a:off x="611188" y="4221163"/>
            <a:ext cx="2808287" cy="1439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600">
                <a:latin typeface="Arial" charset="0"/>
              </a:rPr>
              <a:t>Design</a:t>
            </a:r>
          </a:p>
        </p:txBody>
      </p:sp>
      <p:sp>
        <p:nvSpPr>
          <p:cNvPr id="352264" name="Oval 8"/>
          <p:cNvSpPr>
            <a:spLocks noChangeArrowheads="1"/>
          </p:cNvSpPr>
          <p:nvPr/>
        </p:nvSpPr>
        <p:spPr bwMode="auto">
          <a:xfrm>
            <a:off x="5651500" y="4365625"/>
            <a:ext cx="2952750" cy="16557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/>
          <a:p>
            <a:pPr algn="ctr"/>
            <a:r>
              <a:rPr lang="en-GB" sz="1600">
                <a:latin typeface="Arial" charset="0"/>
              </a:rPr>
              <a:t>Manufacturing,</a:t>
            </a:r>
          </a:p>
          <a:p>
            <a:pPr algn="ctr"/>
            <a:r>
              <a:rPr lang="en-GB" sz="1600">
                <a:latin typeface="Arial" charset="0"/>
              </a:rPr>
              <a:t>Assembly &amp; Integration, </a:t>
            </a:r>
          </a:p>
          <a:p>
            <a:pPr algn="ctr"/>
            <a:r>
              <a:rPr lang="en-GB" sz="1600">
                <a:latin typeface="Arial" charset="0"/>
              </a:rPr>
              <a:t>Verification &amp; Validation</a:t>
            </a:r>
          </a:p>
        </p:txBody>
      </p:sp>
      <p:sp>
        <p:nvSpPr>
          <p:cNvPr id="352265" name="Freeform 9"/>
          <p:cNvSpPr>
            <a:spLocks/>
          </p:cNvSpPr>
          <p:nvPr/>
        </p:nvSpPr>
        <p:spPr bwMode="auto">
          <a:xfrm>
            <a:off x="3340100" y="5307013"/>
            <a:ext cx="2263775" cy="436562"/>
          </a:xfrm>
          <a:custGeom>
            <a:avLst/>
            <a:gdLst>
              <a:gd name="T0" fmla="*/ 0 w 1426"/>
              <a:gd name="T1" fmla="*/ 0 h 275"/>
              <a:gd name="T2" fmla="*/ 656 w 1426"/>
              <a:gd name="T3" fmla="*/ 257 h 275"/>
              <a:gd name="T4" fmla="*/ 1426 w 1426"/>
              <a:gd name="T5" fmla="*/ 10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6" h="275">
                <a:moveTo>
                  <a:pt x="0" y="0"/>
                </a:moveTo>
                <a:cubicBezTo>
                  <a:pt x="109" y="43"/>
                  <a:pt x="418" y="239"/>
                  <a:pt x="656" y="257"/>
                </a:cubicBezTo>
                <a:cubicBezTo>
                  <a:pt x="894" y="275"/>
                  <a:pt x="1266" y="140"/>
                  <a:pt x="1426" y="10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266" name="Freeform 10"/>
          <p:cNvSpPr>
            <a:spLocks/>
          </p:cNvSpPr>
          <p:nvPr/>
        </p:nvSpPr>
        <p:spPr bwMode="auto">
          <a:xfrm>
            <a:off x="3132138" y="5551488"/>
            <a:ext cx="2662237" cy="614362"/>
          </a:xfrm>
          <a:custGeom>
            <a:avLst/>
            <a:gdLst>
              <a:gd name="T0" fmla="*/ 1677 w 1677"/>
              <a:gd name="T1" fmla="*/ 131 h 387"/>
              <a:gd name="T2" fmla="*/ 810 w 1677"/>
              <a:gd name="T3" fmla="*/ 365 h 387"/>
              <a:gd name="T4" fmla="*/ 0 w 1677"/>
              <a:gd name="T5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7" h="387">
                <a:moveTo>
                  <a:pt x="1677" y="131"/>
                </a:moveTo>
                <a:cubicBezTo>
                  <a:pt x="1533" y="170"/>
                  <a:pt x="1089" y="387"/>
                  <a:pt x="810" y="365"/>
                </a:cubicBezTo>
                <a:cubicBezTo>
                  <a:pt x="531" y="343"/>
                  <a:pt x="169" y="76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52267" name="Group 11"/>
          <p:cNvGrpSpPr>
            <a:grpSpLocks/>
          </p:cNvGrpSpPr>
          <p:nvPr/>
        </p:nvGrpSpPr>
        <p:grpSpPr bwMode="auto">
          <a:xfrm>
            <a:off x="646113" y="2832100"/>
            <a:ext cx="7704137" cy="865188"/>
            <a:chOff x="407" y="1784"/>
            <a:chExt cx="4853" cy="545"/>
          </a:xfrm>
        </p:grpSpPr>
        <p:sp>
          <p:nvSpPr>
            <p:cNvPr id="352268" name="Line 12"/>
            <p:cNvSpPr>
              <a:spLocks noChangeShapeType="1"/>
            </p:cNvSpPr>
            <p:nvPr/>
          </p:nvSpPr>
          <p:spPr bwMode="auto">
            <a:xfrm>
              <a:off x="407" y="2057"/>
              <a:ext cx="485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2269" name="Rectangle 13"/>
            <p:cNvSpPr>
              <a:spLocks noChangeArrowheads="1"/>
            </p:cNvSpPr>
            <p:nvPr/>
          </p:nvSpPr>
          <p:spPr bwMode="auto">
            <a:xfrm>
              <a:off x="4444" y="1784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Customer</a:t>
              </a:r>
            </a:p>
          </p:txBody>
        </p:sp>
        <p:sp>
          <p:nvSpPr>
            <p:cNvPr id="352270" name="Rectangle 14"/>
            <p:cNvSpPr>
              <a:spLocks noChangeArrowheads="1"/>
            </p:cNvSpPr>
            <p:nvPr/>
          </p:nvSpPr>
          <p:spPr bwMode="auto">
            <a:xfrm>
              <a:off x="4492" y="2098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Supplier</a:t>
              </a:r>
            </a:p>
          </p:txBody>
        </p:sp>
      </p:grpSp>
      <p:sp>
        <p:nvSpPr>
          <p:cNvPr id="352271" name="AutoShape 15"/>
          <p:cNvSpPr>
            <a:spLocks noChangeArrowheads="1"/>
          </p:cNvSpPr>
          <p:nvPr/>
        </p:nvSpPr>
        <p:spPr bwMode="auto">
          <a:xfrm>
            <a:off x="5795963" y="1196975"/>
            <a:ext cx="1873250" cy="754063"/>
          </a:xfrm>
          <a:prstGeom prst="cloudCallout">
            <a:avLst>
              <a:gd name="adj1" fmla="val -65593"/>
              <a:gd name="adj2" fmla="val 7042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Specify</a:t>
            </a:r>
          </a:p>
          <a:p>
            <a:pPr algn="ctr"/>
            <a:r>
              <a:rPr lang="en-GB" sz="1400">
                <a:latin typeface="Arial" charset="0"/>
              </a:rPr>
              <a:t>the Problem</a:t>
            </a:r>
          </a:p>
        </p:txBody>
      </p:sp>
      <p:sp>
        <p:nvSpPr>
          <p:cNvPr id="352272" name="AutoShape 16"/>
          <p:cNvSpPr>
            <a:spLocks noChangeArrowheads="1"/>
          </p:cNvSpPr>
          <p:nvPr/>
        </p:nvSpPr>
        <p:spPr bwMode="auto">
          <a:xfrm>
            <a:off x="34925" y="3429000"/>
            <a:ext cx="1873250" cy="754063"/>
          </a:xfrm>
          <a:prstGeom prst="cloudCallout">
            <a:avLst>
              <a:gd name="adj1" fmla="val 16523"/>
              <a:gd name="adj2" fmla="val 10642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Define</a:t>
            </a:r>
          </a:p>
          <a:p>
            <a:pPr algn="ctr"/>
            <a:r>
              <a:rPr lang="en-GB" sz="1400">
                <a:latin typeface="Arial" charset="0"/>
              </a:rPr>
              <a:t>the Solution</a:t>
            </a:r>
          </a:p>
        </p:txBody>
      </p:sp>
      <p:sp>
        <p:nvSpPr>
          <p:cNvPr id="352273" name="AutoShape 17"/>
          <p:cNvSpPr>
            <a:spLocks noChangeArrowheads="1"/>
          </p:cNvSpPr>
          <p:nvPr/>
        </p:nvSpPr>
        <p:spPr bwMode="auto">
          <a:xfrm>
            <a:off x="7270750" y="3683000"/>
            <a:ext cx="1765300" cy="754063"/>
          </a:xfrm>
          <a:prstGeom prst="cloudCallout">
            <a:avLst>
              <a:gd name="adj1" fmla="val -6833"/>
              <a:gd name="adj2" fmla="val 100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Realise</a:t>
            </a:r>
          </a:p>
          <a:p>
            <a:pPr algn="ctr"/>
            <a:r>
              <a:rPr lang="en-GB" sz="1400">
                <a:latin typeface="Arial" charset="0"/>
              </a:rPr>
              <a:t>the Product</a:t>
            </a:r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358774" y="4997877"/>
            <a:ext cx="2628901" cy="830997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dirty="0">
                <a:latin typeface="Arial" charset="0"/>
              </a:rPr>
              <a:t>System / Architectural Design Model</a:t>
            </a:r>
          </a:p>
          <a:p>
            <a:pPr algn="ctr"/>
            <a:r>
              <a:rPr lang="en-GB" dirty="0">
                <a:latin typeface="Arial" charset="0"/>
              </a:rPr>
              <a:t>Trade-offs &amp; Design Rationale</a:t>
            </a:r>
          </a:p>
          <a:p>
            <a:pPr algn="ctr"/>
            <a:r>
              <a:rPr lang="en-GB" dirty="0">
                <a:latin typeface="Arial" charset="0"/>
              </a:rPr>
              <a:t>Structure and Behaviour Models</a:t>
            </a:r>
          </a:p>
          <a:p>
            <a:pPr algn="ctr"/>
            <a:r>
              <a:rPr lang="en-GB" dirty="0">
                <a:latin typeface="Arial" charset="0"/>
              </a:rPr>
              <a:t>Analysis and </a:t>
            </a:r>
            <a:r>
              <a:rPr lang="en-GB" dirty="0" smtClean="0">
                <a:latin typeface="Arial" charset="0"/>
              </a:rPr>
              <a:t>Simulation Results</a:t>
            </a:r>
            <a:endParaRPr lang="en-GB" dirty="0">
              <a:latin typeface="Arial" charset="0"/>
            </a:endParaRPr>
          </a:p>
        </p:txBody>
      </p: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3527921" y="2247255"/>
            <a:ext cx="1908175" cy="461665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dirty="0">
                <a:latin typeface="Arial" charset="0"/>
              </a:rPr>
              <a:t>Requirements Models</a:t>
            </a:r>
          </a:p>
          <a:p>
            <a:pPr algn="ctr"/>
            <a:r>
              <a:rPr lang="en-GB" dirty="0">
                <a:latin typeface="Arial" charset="0"/>
              </a:rPr>
              <a:t>including traceability links</a:t>
            </a:r>
          </a:p>
        </p:txBody>
      </p:sp>
      <p:sp>
        <p:nvSpPr>
          <p:cNvPr id="352277" name="Rectangle 21"/>
          <p:cNvSpPr>
            <a:spLocks noChangeArrowheads="1"/>
          </p:cNvSpPr>
          <p:nvPr/>
        </p:nvSpPr>
        <p:spPr bwMode="auto">
          <a:xfrm>
            <a:off x="6156325" y="5385227"/>
            <a:ext cx="2736155" cy="830997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M, A &amp; I Models (including Logistics)</a:t>
            </a:r>
          </a:p>
          <a:p>
            <a:pPr algn="ctr"/>
            <a:r>
              <a:rPr lang="en-GB">
                <a:latin typeface="Arial" charset="0"/>
              </a:rPr>
              <a:t>V &amp; V Models (procedures,</a:t>
            </a:r>
          </a:p>
          <a:p>
            <a:pPr algn="ctr"/>
            <a:r>
              <a:rPr lang="en-GB">
                <a:latin typeface="Arial" charset="0"/>
              </a:rPr>
              <a:t>testcases, results, NCRs, waivers, close-out, VCDs)</a:t>
            </a:r>
          </a:p>
        </p:txBody>
      </p:sp>
      <p:sp>
        <p:nvSpPr>
          <p:cNvPr id="352278" name="Freeform 22"/>
          <p:cNvSpPr>
            <a:spLocks/>
          </p:cNvSpPr>
          <p:nvPr/>
        </p:nvSpPr>
        <p:spPr bwMode="auto">
          <a:xfrm>
            <a:off x="1908175" y="2636838"/>
            <a:ext cx="1079500" cy="1512887"/>
          </a:xfrm>
          <a:custGeom>
            <a:avLst/>
            <a:gdLst>
              <a:gd name="T0" fmla="*/ 0 w 590"/>
              <a:gd name="T1" fmla="*/ 772 h 772"/>
              <a:gd name="T2" fmla="*/ 195 w 590"/>
              <a:gd name="T3" fmla="*/ 301 h 772"/>
              <a:gd name="T4" fmla="*/ 590 w 590"/>
              <a:gd name="T5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772">
                <a:moveTo>
                  <a:pt x="0" y="772"/>
                </a:moveTo>
                <a:cubicBezTo>
                  <a:pt x="32" y="694"/>
                  <a:pt x="97" y="430"/>
                  <a:pt x="195" y="301"/>
                </a:cubicBezTo>
                <a:cubicBezTo>
                  <a:pt x="293" y="172"/>
                  <a:pt x="508" y="63"/>
                  <a:pt x="59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279" name="Freeform 23"/>
          <p:cNvSpPr>
            <a:spLocks/>
          </p:cNvSpPr>
          <p:nvPr/>
        </p:nvSpPr>
        <p:spPr bwMode="auto">
          <a:xfrm>
            <a:off x="2344738" y="2924175"/>
            <a:ext cx="879475" cy="1152525"/>
          </a:xfrm>
          <a:custGeom>
            <a:avLst/>
            <a:gdLst>
              <a:gd name="T0" fmla="*/ 554 w 554"/>
              <a:gd name="T1" fmla="*/ 0 h 726"/>
              <a:gd name="T2" fmla="*/ 194 w 554"/>
              <a:gd name="T3" fmla="*/ 257 h 726"/>
              <a:gd name="T4" fmla="*/ 0 w 554"/>
              <a:gd name="T5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4" h="726">
                <a:moveTo>
                  <a:pt x="554" y="0"/>
                </a:moveTo>
                <a:cubicBezTo>
                  <a:pt x="494" y="43"/>
                  <a:pt x="286" y="136"/>
                  <a:pt x="194" y="257"/>
                </a:cubicBezTo>
                <a:cubicBezTo>
                  <a:pt x="102" y="378"/>
                  <a:pt x="41" y="628"/>
                  <a:pt x="0" y="72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280" name="Freeform 24"/>
          <p:cNvSpPr>
            <a:spLocks/>
          </p:cNvSpPr>
          <p:nvPr/>
        </p:nvSpPr>
        <p:spPr bwMode="auto">
          <a:xfrm>
            <a:off x="5795963" y="2852738"/>
            <a:ext cx="1101725" cy="1441450"/>
          </a:xfrm>
          <a:custGeom>
            <a:avLst/>
            <a:gdLst>
              <a:gd name="T0" fmla="*/ 0 w 694"/>
              <a:gd name="T1" fmla="*/ 0 h 908"/>
              <a:gd name="T2" fmla="*/ 484 w 694"/>
              <a:gd name="T3" fmla="*/ 404 h 908"/>
              <a:gd name="T4" fmla="*/ 694 w 694"/>
              <a:gd name="T5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4" h="908">
                <a:moveTo>
                  <a:pt x="0" y="0"/>
                </a:moveTo>
                <a:cubicBezTo>
                  <a:pt x="81" y="67"/>
                  <a:pt x="368" y="253"/>
                  <a:pt x="484" y="404"/>
                </a:cubicBezTo>
                <a:cubicBezTo>
                  <a:pt x="600" y="555"/>
                  <a:pt x="650" y="803"/>
                  <a:pt x="694" y="90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281" name="Freeform 25"/>
          <p:cNvSpPr>
            <a:spLocks/>
          </p:cNvSpPr>
          <p:nvPr/>
        </p:nvSpPr>
        <p:spPr bwMode="auto">
          <a:xfrm>
            <a:off x="5875338" y="2662238"/>
            <a:ext cx="1277937" cy="1630362"/>
          </a:xfrm>
          <a:custGeom>
            <a:avLst/>
            <a:gdLst>
              <a:gd name="T0" fmla="*/ 805 w 805"/>
              <a:gd name="T1" fmla="*/ 1027 h 1027"/>
              <a:gd name="T2" fmla="*/ 571 w 805"/>
              <a:gd name="T3" fmla="*/ 387 h 1027"/>
              <a:gd name="T4" fmla="*/ 0 w 805"/>
              <a:gd name="T5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5" h="1027">
                <a:moveTo>
                  <a:pt x="805" y="1027"/>
                </a:moveTo>
                <a:cubicBezTo>
                  <a:pt x="766" y="920"/>
                  <a:pt x="705" y="558"/>
                  <a:pt x="571" y="387"/>
                </a:cubicBezTo>
                <a:cubicBezTo>
                  <a:pt x="437" y="216"/>
                  <a:pt x="119" y="81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58774" y="1696413"/>
            <a:ext cx="5560900" cy="3026990"/>
            <a:chOff x="358774" y="1696413"/>
            <a:chExt cx="5560900" cy="3026990"/>
          </a:xfrm>
        </p:grpSpPr>
        <p:sp>
          <p:nvSpPr>
            <p:cNvPr id="352274" name="Rectangle 18"/>
            <p:cNvSpPr>
              <a:spLocks noChangeArrowheads="1"/>
            </p:cNvSpPr>
            <p:nvPr/>
          </p:nvSpPr>
          <p:spPr bwMode="auto">
            <a:xfrm>
              <a:off x="3275856" y="4077072"/>
              <a:ext cx="2643818" cy="646331"/>
            </a:xfrm>
            <a:prstGeom prst="rect">
              <a:avLst/>
            </a:prstGeom>
            <a:solidFill>
              <a:srgbClr val="FFFF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dirty="0">
                  <a:latin typeface="Arial" charset="0"/>
                </a:rPr>
                <a:t>Data Common to all Disciplines</a:t>
              </a:r>
            </a:p>
            <a:p>
              <a:pPr algn="ctr"/>
              <a:r>
                <a:rPr lang="en-GB" dirty="0">
                  <a:latin typeface="Arial" charset="0"/>
                </a:rPr>
                <a:t>Interfaces between Disciplines</a:t>
              </a:r>
            </a:p>
            <a:p>
              <a:pPr algn="ctr"/>
              <a:r>
                <a:rPr lang="en-GB" dirty="0">
                  <a:latin typeface="Arial" charset="0"/>
                </a:rPr>
                <a:t>Configuration Control &amp; Baselines</a:t>
              </a:r>
            </a:p>
          </p:txBody>
        </p:sp>
        <p:sp>
          <p:nvSpPr>
            <p:cNvPr id="352282" name="Rectangle 26"/>
            <p:cNvSpPr>
              <a:spLocks noChangeArrowheads="1"/>
            </p:cNvSpPr>
            <p:nvPr/>
          </p:nvSpPr>
          <p:spPr bwMode="auto">
            <a:xfrm>
              <a:off x="358774" y="1696413"/>
              <a:ext cx="1985963" cy="1015663"/>
            </a:xfrm>
            <a:prstGeom prst="rect">
              <a:avLst/>
            </a:prstGeom>
            <a:solidFill>
              <a:srgbClr val="FFFF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GB" dirty="0">
                  <a:latin typeface="Arial" charset="0"/>
                </a:rPr>
                <a:t>Provide all needed views and all needed reports </a:t>
              </a:r>
            </a:p>
            <a:p>
              <a:r>
                <a:rPr lang="en-GB" dirty="0">
                  <a:latin typeface="Arial" charset="0"/>
                </a:rPr>
                <a:t>on all system data </a:t>
              </a:r>
            </a:p>
            <a:p>
              <a:r>
                <a:rPr lang="en-GB" dirty="0">
                  <a:latin typeface="Arial" charset="0"/>
                </a:rPr>
                <a:t>from a consistent source model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2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5" grpId="0" animBg="1"/>
      <p:bldP spid="352276" grpId="0" animBg="1"/>
      <p:bldP spid="3522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GB" dirty="0" smtClean="0"/>
              <a:t>“Model Based Engineering” is actually not new at all 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 been done for almost all (non-SE) disciplines for a long time</a:t>
            </a:r>
          </a:p>
          <a:p>
            <a:r>
              <a:rPr lang="en-US" dirty="0" smtClean="0"/>
              <a:t>Methods and tools for all domains of </a:t>
            </a:r>
            <a:r>
              <a:rPr lang="en-US" dirty="0"/>
              <a:t>e</a:t>
            </a:r>
            <a:r>
              <a:rPr lang="en-US" dirty="0" smtClean="0"/>
              <a:t>xpertise are mature</a:t>
            </a:r>
          </a:p>
          <a:p>
            <a:endParaRPr lang="en-GB" dirty="0" smtClean="0"/>
          </a:p>
          <a:p>
            <a:r>
              <a:rPr lang="en-GB" dirty="0"/>
              <a:t>Mechanical engineering analysis and simulation</a:t>
            </a:r>
            <a:endParaRPr lang="en-GB" dirty="0" smtClean="0"/>
          </a:p>
          <a:p>
            <a:r>
              <a:rPr lang="en-GB" dirty="0" smtClean="0"/>
              <a:t>Electrical engineering analysis and simulation</a:t>
            </a:r>
          </a:p>
          <a:p>
            <a:r>
              <a:rPr lang="en-GB" dirty="0" smtClean="0"/>
              <a:t>Functional, Control and Communication analysis and simulation</a:t>
            </a:r>
          </a:p>
          <a:p>
            <a:r>
              <a:rPr lang="en-GB" dirty="0" smtClean="0"/>
              <a:t>MAIT &amp; Operations preparation</a:t>
            </a:r>
          </a:p>
          <a:p>
            <a:r>
              <a:rPr lang="en-GB" dirty="0" smtClean="0"/>
              <a:t>Cost and Complexity analysis</a:t>
            </a:r>
          </a:p>
          <a:p>
            <a:r>
              <a:rPr lang="en-GB" dirty="0" smtClean="0"/>
              <a:t>Human Factors and Ergonomics simulation</a:t>
            </a:r>
          </a:p>
          <a:p>
            <a:r>
              <a:rPr lang="en-US" dirty="0" smtClean="0"/>
              <a:t>…</a:t>
            </a:r>
            <a:endParaRPr lang="en-GB" dirty="0" smtClean="0"/>
          </a:p>
          <a:p>
            <a:r>
              <a:rPr lang="en-GB" dirty="0" smtClean="0"/>
              <a:t>Traditionally modelling focus is primarily on design</a:t>
            </a:r>
            <a:br>
              <a:rPr lang="en-GB" dirty="0" smtClean="0"/>
            </a:br>
            <a:r>
              <a:rPr lang="en-GB" dirty="0" smtClean="0"/>
              <a:t>… and some on verification</a:t>
            </a:r>
            <a:br>
              <a:rPr lang="en-GB" dirty="0" smtClean="0"/>
            </a:br>
            <a:r>
              <a:rPr lang="en-GB" dirty="0" smtClean="0"/>
              <a:t>… (too) little on problem specification /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GB" dirty="0" smtClean="0"/>
              <a:t>“Model Based Engineering” is actually not new at all … but there are problems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big </a:t>
            </a:r>
            <a:r>
              <a:rPr lang="en-GB" dirty="0" smtClean="0"/>
              <a:t>problem is integration across all domains/disciplines</a:t>
            </a:r>
          </a:p>
          <a:p>
            <a:r>
              <a:rPr lang="en-GB" dirty="0" smtClean="0"/>
              <a:t>Sharing the </a:t>
            </a:r>
            <a:r>
              <a:rPr lang="en-GB" dirty="0"/>
              <a:t>right information at the right time</a:t>
            </a:r>
          </a:p>
          <a:p>
            <a:pPr lvl="1"/>
            <a:r>
              <a:rPr lang="en-GB" dirty="0" smtClean="0"/>
              <a:t>across all domains ⇒ interoperability between all tools &amp; models </a:t>
            </a:r>
          </a:p>
          <a:p>
            <a:pPr lvl="1"/>
            <a:r>
              <a:rPr lang="en-GB" dirty="0" smtClean="0"/>
              <a:t>achieving high data consistency and quality across all models</a:t>
            </a:r>
          </a:p>
          <a:p>
            <a:pPr lvl="1"/>
            <a:r>
              <a:rPr lang="en-GB" dirty="0" smtClean="0"/>
              <a:t>achieving information consistency </a:t>
            </a:r>
            <a:r>
              <a:rPr lang="en-GB" dirty="0"/>
              <a:t>⇒ </a:t>
            </a:r>
            <a:r>
              <a:rPr lang="en-GB" dirty="0" smtClean="0"/>
              <a:t>consistent data interpretation</a:t>
            </a:r>
          </a:p>
          <a:p>
            <a:pPr lvl="1"/>
            <a:r>
              <a:rPr lang="en-GB" dirty="0" smtClean="0"/>
              <a:t>achieving across-domain configuration control</a:t>
            </a:r>
          </a:p>
          <a:p>
            <a:r>
              <a:rPr lang="en-GB" dirty="0" smtClean="0"/>
              <a:t>Modelling requirements specifications precisely for early validation</a:t>
            </a:r>
          </a:p>
          <a:p>
            <a:pPr lvl="1"/>
            <a:r>
              <a:rPr lang="en-GB" dirty="0" smtClean="0"/>
              <a:t>most specs are too informal, too imprecise for early validation</a:t>
            </a:r>
          </a:p>
          <a:p>
            <a:pPr lvl="2"/>
            <a:r>
              <a:rPr lang="en-GB" dirty="0" smtClean="0"/>
              <a:t>validation in the sense of “</a:t>
            </a:r>
            <a:r>
              <a:rPr lang="en-GB" dirty="0"/>
              <a:t>A</a:t>
            </a:r>
            <a:r>
              <a:rPr lang="en-GB" dirty="0" smtClean="0"/>
              <a:t>re we very clear about what problem to solve?” </a:t>
            </a:r>
            <a:br>
              <a:rPr lang="en-GB" dirty="0" smtClean="0"/>
            </a:br>
            <a:r>
              <a:rPr lang="en-GB" dirty="0" smtClean="0"/>
              <a:t>and “Do we have a complete and consistent problem specification (for the current stage of development)?” </a:t>
            </a:r>
          </a:p>
          <a:p>
            <a:r>
              <a:rPr lang="en-US" dirty="0" smtClean="0"/>
              <a:t>Access to MAIV&amp;V results data for model based V&amp;V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and Benefit of MBSE “Data Hub”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hub for data common to all domains / disciplines</a:t>
            </a:r>
          </a:p>
          <a:p>
            <a:r>
              <a:rPr lang="en-US" dirty="0" smtClean="0"/>
              <a:t>Assists in performing SE </a:t>
            </a:r>
            <a:r>
              <a:rPr lang="en-GB" sz="1600" dirty="0" smtClean="0"/>
              <a:t>coordination and control task across all domains</a:t>
            </a:r>
          </a:p>
          <a:p>
            <a:r>
              <a:rPr lang="en-US" dirty="0" smtClean="0"/>
              <a:t>Data Hub does not necessarily need to be physical – can be virtual / distributed</a:t>
            </a:r>
          </a:p>
          <a:p>
            <a:r>
              <a:rPr lang="en-US" dirty="0" smtClean="0"/>
              <a:t>May have some data warehousing features</a:t>
            </a:r>
          </a:p>
          <a:p>
            <a:r>
              <a:rPr lang="en-US" sz="1600" dirty="0" smtClean="0"/>
              <a:t>Can be used to compute / report continuous development “dashboard”</a:t>
            </a:r>
          </a:p>
          <a:p>
            <a:pPr lvl="1"/>
            <a:r>
              <a:rPr lang="en-US" sz="1400" dirty="0" smtClean="0"/>
              <a:t>Main budgets (mass, power, …)</a:t>
            </a:r>
          </a:p>
          <a:p>
            <a:pPr lvl="1"/>
            <a:r>
              <a:rPr lang="en-US" sz="1400" dirty="0" smtClean="0"/>
              <a:t>Key performance indicators</a:t>
            </a:r>
          </a:p>
          <a:p>
            <a:pPr lvl="1"/>
            <a:r>
              <a:rPr lang="en-US" dirty="0" smtClean="0"/>
              <a:t>Measures of Effectiveness</a:t>
            </a:r>
          </a:p>
          <a:p>
            <a:endParaRPr lang="en-US" sz="1600" dirty="0"/>
          </a:p>
          <a:p>
            <a:r>
              <a:rPr lang="en-US" dirty="0" smtClean="0"/>
              <a:t>We need a top-down vision </a:t>
            </a:r>
            <a:br>
              <a:rPr lang="en-US" dirty="0" smtClean="0"/>
            </a:br>
            <a:r>
              <a:rPr lang="en-US" dirty="0" smtClean="0"/>
              <a:t>and a bottom-up </a:t>
            </a:r>
            <a:r>
              <a:rPr lang="en-US" dirty="0" err="1" smtClean="0"/>
              <a:t>realisation</a:t>
            </a:r>
            <a:r>
              <a:rPr lang="en-US" dirty="0" smtClean="0"/>
              <a:t> of the MBSE Data Hub</a:t>
            </a: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33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Need for Standard Semantic Data Model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MBE requires a shared underlying Semantic Data Model, </a:t>
            </a:r>
            <a:br>
              <a:rPr lang="en-GB" dirty="0" smtClean="0"/>
            </a:br>
            <a:r>
              <a:rPr lang="en-GB" dirty="0" smtClean="0"/>
              <a:t>aka Conceptual Data Model, (upper) Ontology</a:t>
            </a:r>
          </a:p>
          <a:p>
            <a:pPr lvl="1"/>
            <a:r>
              <a:rPr lang="en-GB" dirty="0" smtClean="0"/>
              <a:t>Provides authoritative, precise definition of data and its meaning</a:t>
            </a:r>
          </a:p>
          <a:p>
            <a:pPr lvl="1"/>
            <a:r>
              <a:rPr lang="en-GB" dirty="0" smtClean="0"/>
              <a:t>Expressed in commonly agreed (formal) data modelling language</a:t>
            </a:r>
          </a:p>
          <a:p>
            <a:pPr lvl="2"/>
            <a:r>
              <a:rPr lang="en-GB" dirty="0" smtClean="0"/>
              <a:t>Should be based on formal logic</a:t>
            </a:r>
          </a:p>
          <a:p>
            <a:pPr lvl="2"/>
            <a:r>
              <a:rPr lang="en-GB" dirty="0" smtClean="0"/>
              <a:t>With controlled natural language to support review and validation by all stakeholders</a:t>
            </a:r>
          </a:p>
          <a:p>
            <a:pPr lvl="1"/>
            <a:r>
              <a:rPr lang="en-GB" dirty="0" smtClean="0"/>
              <a:t>Defines data structure, population constraints, validation rules, …</a:t>
            </a:r>
          </a:p>
          <a:p>
            <a:pPr lvl="1"/>
            <a:r>
              <a:rPr lang="en-GB" dirty="0" smtClean="0"/>
              <a:t>Must be completely independent from any (IT) implementation technology</a:t>
            </a:r>
          </a:p>
          <a:p>
            <a:pPr lvl="1"/>
            <a:r>
              <a:rPr lang="en-GB" dirty="0" smtClean="0"/>
              <a:t>Should be modular and extensible</a:t>
            </a:r>
          </a:p>
          <a:p>
            <a:pPr lvl="1"/>
            <a:r>
              <a:rPr lang="en-GB" dirty="0" smtClean="0"/>
              <a:t>Foundational modules for e.g. generic property types / quantities / scales / units, composite structure (function tree, product tree, WBS), version control, identification / naming / labelling, …</a:t>
            </a:r>
          </a:p>
          <a:p>
            <a:pPr lvl="2"/>
            <a:r>
              <a:rPr lang="en-GB" dirty="0" smtClean="0"/>
              <a:t>Also called “building blocks”, “resource libraries”, “upper ontologies”</a:t>
            </a:r>
          </a:p>
          <a:p>
            <a:pPr lvl="1"/>
            <a:r>
              <a:rPr lang="en-GB" dirty="0" smtClean="0"/>
              <a:t>Sufficiently rich as source for model transformation / code generation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92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Standardise</a:t>
            </a:r>
            <a:r>
              <a:rPr lang="en-US" dirty="0" smtClean="0"/>
              <a:t> on Single Tool Set?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single tool vendor (however large) can possibly master </a:t>
            </a:r>
            <a:r>
              <a:rPr lang="en-US" dirty="0" smtClean="0"/>
              <a:t>all methods </a:t>
            </a:r>
            <a:r>
              <a:rPr lang="en-US" dirty="0"/>
              <a:t>and tools for all </a:t>
            </a:r>
            <a:r>
              <a:rPr lang="en-US" dirty="0" smtClean="0"/>
              <a:t>domains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 required level of </a:t>
            </a:r>
            <a:r>
              <a:rPr lang="en-US" dirty="0" smtClean="0"/>
              <a:t>excellence and price/performance level</a:t>
            </a:r>
          </a:p>
          <a:p>
            <a:r>
              <a:rPr lang="en-GB" dirty="0"/>
              <a:t>Industrial consortia / supply chains </a:t>
            </a:r>
            <a:r>
              <a:rPr lang="en-GB" dirty="0" smtClean="0"/>
              <a:t>not static, but differ per project</a:t>
            </a:r>
          </a:p>
          <a:p>
            <a:r>
              <a:rPr lang="en-GB" dirty="0"/>
              <a:t>E</a:t>
            </a:r>
            <a:r>
              <a:rPr lang="en-GB" dirty="0" smtClean="0"/>
              <a:t>ngineering </a:t>
            </a:r>
            <a:r>
              <a:rPr lang="en-GB" dirty="0"/>
              <a:t>analysis, simulation and modelling tools </a:t>
            </a:r>
            <a:r>
              <a:rPr lang="en-GB" dirty="0" smtClean="0"/>
              <a:t>are non-trivial</a:t>
            </a:r>
            <a:br>
              <a:rPr lang="en-GB" dirty="0" smtClean="0"/>
            </a:br>
            <a:r>
              <a:rPr lang="en-GB" dirty="0" smtClean="0"/>
              <a:t>and require substantial investments in training, licences, reusable components</a:t>
            </a:r>
          </a:p>
          <a:p>
            <a:r>
              <a:rPr lang="en-US" dirty="0" smtClean="0"/>
              <a:t>Healthy competition between tool vendors is beneficial for end-user and promotes innovation</a:t>
            </a:r>
          </a:p>
          <a:p>
            <a:r>
              <a:rPr lang="en-US" dirty="0" smtClean="0"/>
              <a:t>Even with a single tool suite, there will be different versions creating interface problems at a smaller scale</a:t>
            </a:r>
          </a:p>
          <a:p>
            <a:r>
              <a:rPr lang="en-US" dirty="0" smtClean="0"/>
              <a:t>So, not a good idea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13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540" y="209802"/>
            <a:ext cx="7092787" cy="769435"/>
          </a:xfrm>
        </p:spPr>
        <p:txBody>
          <a:bodyPr/>
          <a:lstStyle/>
          <a:p>
            <a:r>
              <a:rPr lang="en-US" dirty="0" smtClean="0"/>
              <a:t>Point-to-point </a:t>
            </a:r>
            <a:r>
              <a:rPr lang="en-US" dirty="0" err="1" smtClean="0"/>
              <a:t>vs</a:t>
            </a:r>
            <a:r>
              <a:rPr lang="en-US" dirty="0" smtClean="0"/>
              <a:t> Standard-based Data Interfaces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grpSp>
        <p:nvGrpSpPr>
          <p:cNvPr id="94" name="Group 93"/>
          <p:cNvGrpSpPr/>
          <p:nvPr/>
        </p:nvGrpSpPr>
        <p:grpSpPr>
          <a:xfrm>
            <a:off x="1791099" y="1598194"/>
            <a:ext cx="1925399" cy="1650786"/>
            <a:chOff x="1150253" y="1304764"/>
            <a:chExt cx="1925399" cy="1650786"/>
          </a:xfrm>
        </p:grpSpPr>
        <p:sp>
          <p:nvSpPr>
            <p:cNvPr id="6" name="Oval 5"/>
            <p:cNvSpPr/>
            <p:nvPr/>
          </p:nvSpPr>
          <p:spPr>
            <a:xfrm>
              <a:off x="1150253" y="1852294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46021" y="1304764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787620" y="1852294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13128" y="2757528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422738" y="2757528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>
              <a:stCxn id="7" idx="5"/>
              <a:endCxn id="8" idx="1"/>
            </p:cNvCxnSpPr>
            <p:nvPr/>
          </p:nvCxnSpPr>
          <p:spPr>
            <a:xfrm>
              <a:off x="2291872" y="1473786"/>
              <a:ext cx="537929" cy="407508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7"/>
              <a:endCxn id="8" idx="4"/>
            </p:cNvCxnSpPr>
            <p:nvPr/>
          </p:nvCxnSpPr>
          <p:spPr>
            <a:xfrm flipV="1">
              <a:off x="2658979" y="2050316"/>
              <a:ext cx="272657" cy="73621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1"/>
              <a:endCxn id="6" idx="4"/>
            </p:cNvCxnSpPr>
            <p:nvPr/>
          </p:nvCxnSpPr>
          <p:spPr>
            <a:xfrm flipH="1" flipV="1">
              <a:off x="1294269" y="2050316"/>
              <a:ext cx="170650" cy="73621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2"/>
              <a:endCxn id="10" idx="6"/>
            </p:cNvCxnSpPr>
            <p:nvPr/>
          </p:nvCxnSpPr>
          <p:spPr>
            <a:xfrm flipH="1">
              <a:off x="1710770" y="2856539"/>
              <a:ext cx="702358" cy="0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3"/>
              <a:endCxn id="10" idx="7"/>
            </p:cNvCxnSpPr>
            <p:nvPr/>
          </p:nvCxnSpPr>
          <p:spPr>
            <a:xfrm flipH="1">
              <a:off x="1668589" y="2021316"/>
              <a:ext cx="1161212" cy="76521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7" idx="3"/>
              <a:endCxn id="10" idx="0"/>
            </p:cNvCxnSpPr>
            <p:nvPr/>
          </p:nvCxnSpPr>
          <p:spPr>
            <a:xfrm flipH="1">
              <a:off x="1566754" y="1473786"/>
              <a:ext cx="521448" cy="128374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2"/>
              <a:endCxn id="6" idx="7"/>
            </p:cNvCxnSpPr>
            <p:nvPr/>
          </p:nvCxnSpPr>
          <p:spPr>
            <a:xfrm flipH="1">
              <a:off x="1396104" y="1403775"/>
              <a:ext cx="649917" cy="477519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2"/>
              <a:endCxn id="6" idx="6"/>
            </p:cNvCxnSpPr>
            <p:nvPr/>
          </p:nvCxnSpPr>
          <p:spPr>
            <a:xfrm flipH="1">
              <a:off x="1438285" y="1951305"/>
              <a:ext cx="1349335" cy="0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1"/>
              <a:endCxn id="6" idx="5"/>
            </p:cNvCxnSpPr>
            <p:nvPr/>
          </p:nvCxnSpPr>
          <p:spPr>
            <a:xfrm flipH="1" flipV="1">
              <a:off x="1396104" y="2021316"/>
              <a:ext cx="1059205" cy="76521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7" idx="4"/>
              <a:endCxn id="9" idx="0"/>
            </p:cNvCxnSpPr>
            <p:nvPr/>
          </p:nvCxnSpPr>
          <p:spPr>
            <a:xfrm>
              <a:off x="2190037" y="1502786"/>
              <a:ext cx="367107" cy="1254742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175475" y="1598194"/>
            <a:ext cx="1925399" cy="1650786"/>
            <a:chOff x="5778949" y="1376772"/>
            <a:chExt cx="1925399" cy="1650786"/>
          </a:xfrm>
        </p:grpSpPr>
        <p:sp>
          <p:nvSpPr>
            <p:cNvPr id="51" name="Oval 50"/>
            <p:cNvSpPr/>
            <p:nvPr/>
          </p:nvSpPr>
          <p:spPr>
            <a:xfrm>
              <a:off x="5778949" y="1924302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6674717" y="1376772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416316" y="1924302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7041824" y="2829536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051434" y="2829536"/>
              <a:ext cx="288032" cy="1980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Arrow Connector 56"/>
            <p:cNvCxnSpPr>
              <a:stCxn id="66" idx="6"/>
              <a:endCxn id="53" idx="3"/>
            </p:cNvCxnSpPr>
            <p:nvPr/>
          </p:nvCxnSpPr>
          <p:spPr>
            <a:xfrm flipV="1">
              <a:off x="7041823" y="2093324"/>
              <a:ext cx="416674" cy="156298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6" idx="3"/>
              <a:endCxn id="55" idx="7"/>
            </p:cNvCxnSpPr>
            <p:nvPr/>
          </p:nvCxnSpPr>
          <p:spPr>
            <a:xfrm flipH="1">
              <a:off x="6297285" y="2409646"/>
              <a:ext cx="235833" cy="448890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6" idx="1"/>
              <a:endCxn id="51" idx="6"/>
            </p:cNvCxnSpPr>
            <p:nvPr/>
          </p:nvCxnSpPr>
          <p:spPr>
            <a:xfrm flipH="1" flipV="1">
              <a:off x="6066981" y="2023313"/>
              <a:ext cx="466137" cy="66285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1"/>
              <a:endCxn id="66" idx="5"/>
            </p:cNvCxnSpPr>
            <p:nvPr/>
          </p:nvCxnSpPr>
          <p:spPr>
            <a:xfrm flipH="1" flipV="1">
              <a:off x="6954543" y="2409646"/>
              <a:ext cx="129462" cy="448890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2" idx="4"/>
              <a:endCxn id="66" idx="0"/>
            </p:cNvCxnSpPr>
            <p:nvPr/>
          </p:nvCxnSpPr>
          <p:spPr>
            <a:xfrm flipH="1">
              <a:off x="6743831" y="1574794"/>
              <a:ext cx="74902" cy="448520"/>
            </a:xfrm>
            <a:prstGeom prst="straightConnector1">
              <a:avLst/>
            </a:prstGeom>
            <a:ln>
              <a:solidFill>
                <a:srgbClr val="3333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6445838" y="2023314"/>
              <a:ext cx="595985" cy="452616"/>
            </a:xfrm>
            <a:prstGeom prst="ellipse">
              <a:avLst/>
            </a:prstGeom>
            <a:solidFill>
              <a:srgbClr val="FFFF99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1403648" y="3331326"/>
            <a:ext cx="2700300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 (N-1) interfaces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88024" y="3331326"/>
            <a:ext cx="2700300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2N interfaces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03648" y="1203400"/>
            <a:ext cx="2700300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Point-to-point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788024" y="1203400"/>
            <a:ext cx="2700300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Standard-based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04919" y="2354070"/>
            <a:ext cx="1391516" cy="9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tandard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ormat /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protocol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>
            <a:stCxn id="38" idx="1"/>
          </p:cNvCxnSpPr>
          <p:nvPr/>
        </p:nvCxnSpPr>
        <p:spPr>
          <a:xfrm flipH="1" flipV="1">
            <a:off x="6177809" y="2471046"/>
            <a:ext cx="927110" cy="33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645024"/>
            <a:ext cx="59864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6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5950" y="130930"/>
            <a:ext cx="6105525" cy="677108"/>
          </a:xfrm>
        </p:spPr>
        <p:txBody>
          <a:bodyPr lIns="0" tIns="0" rIns="0" bIns="0" anchor="b"/>
          <a:lstStyle/>
          <a:p>
            <a:r>
              <a:rPr lang="en-US" dirty="0" smtClean="0"/>
              <a:t>Data Model Layers and Automated Transformation (MDA-like)</a:t>
            </a:r>
          </a:p>
        </p:txBody>
      </p:sp>
      <p:sp>
        <p:nvSpPr>
          <p:cNvPr id="48130" name="AutoShape 3"/>
          <p:cNvSpPr>
            <a:spLocks noChangeArrowheads="1"/>
          </p:cNvSpPr>
          <p:nvPr/>
        </p:nvSpPr>
        <p:spPr bwMode="auto">
          <a:xfrm>
            <a:off x="2366963" y="1599956"/>
            <a:ext cx="4275137" cy="719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 dirty="0" smtClean="0">
                <a:latin typeface="Arial" charset="0"/>
              </a:rPr>
              <a:t>Semantic Data </a:t>
            </a:r>
            <a:r>
              <a:rPr lang="en-US" dirty="0">
                <a:latin typeface="Arial" charset="0"/>
              </a:rPr>
              <a:t>Model for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latin typeface="Arial" charset="0"/>
              </a:rPr>
              <a:t>Space Systems Engineering</a:t>
            </a:r>
            <a:endParaRPr lang="de-DE" dirty="0">
              <a:latin typeface="Arial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476250" y="3128719"/>
            <a:ext cx="2519363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latin typeface="Arial" charset="0"/>
              </a:rPr>
              <a:t>Relational </a:t>
            </a:r>
          </a:p>
          <a:p>
            <a:pPr algn="ctr">
              <a:lnSpc>
                <a:spcPct val="95000"/>
              </a:lnSpc>
            </a:pPr>
            <a:r>
              <a:rPr lang="en-US" dirty="0" smtClean="0">
                <a:latin typeface="Arial" charset="0"/>
              </a:rPr>
              <a:t>Logical Data </a:t>
            </a:r>
            <a:r>
              <a:rPr lang="en-US" dirty="0">
                <a:latin typeface="Arial" charset="0"/>
              </a:rPr>
              <a:t>Model</a:t>
            </a:r>
            <a:endParaRPr lang="de-DE" dirty="0">
              <a:latin typeface="Arial" charset="0"/>
            </a:endParaRPr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3357563" y="3128719"/>
            <a:ext cx="2519362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latin typeface="Arial" charset="0"/>
              </a:rPr>
              <a:t>Hierarchical 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latin typeface="Arial" charset="0"/>
              </a:rPr>
              <a:t>Logical </a:t>
            </a:r>
            <a:r>
              <a:rPr lang="en-US" dirty="0" smtClean="0">
                <a:latin typeface="Arial" charset="0"/>
              </a:rPr>
              <a:t>Data Model</a:t>
            </a:r>
            <a:endParaRPr lang="de-DE" dirty="0">
              <a:latin typeface="Arial" charset="0"/>
            </a:endParaRP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6237288" y="3128719"/>
            <a:ext cx="2519362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>
                <a:latin typeface="Arial" charset="0"/>
              </a:rPr>
              <a:t>Object-Oriented 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Arial" charset="0"/>
              </a:rPr>
              <a:t>Logical Data Model </a:t>
            </a:r>
            <a:endParaRPr lang="de-DE">
              <a:latin typeface="Arial" charset="0"/>
            </a:endParaRP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250825" y="2588969"/>
            <a:ext cx="86423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296863" y="4479681"/>
            <a:ext cx="86423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323850" y="1626944"/>
            <a:ext cx="17272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Arial" charset="0"/>
              </a:rPr>
              <a:t>Conceptual Model</a:t>
            </a:r>
            <a:endParaRPr lang="de-DE" sz="1600" dirty="0">
              <a:latin typeface="Arial" charset="0"/>
            </a:endParaRP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3850" y="2635006"/>
            <a:ext cx="13144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Logical Model</a:t>
            </a:r>
            <a:r>
              <a:rPr lang="en-US">
                <a:latin typeface="Arial" charset="0"/>
              </a:rPr>
              <a:t> </a:t>
            </a:r>
            <a:endParaRPr lang="de-DE">
              <a:latin typeface="Arial" charset="0"/>
            </a:endParaRP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3850" y="4506669"/>
            <a:ext cx="1665288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Physical Model </a:t>
            </a:r>
            <a:endParaRPr lang="de-DE" sz="1600">
              <a:latin typeface="Arial" charset="0"/>
            </a:endParaRPr>
          </a:p>
        </p:txBody>
      </p:sp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1908175" y="4254256"/>
            <a:ext cx="585788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8140" name="AutoShape 13"/>
          <p:cNvSpPr>
            <a:spLocks noChangeArrowheads="1"/>
          </p:cNvSpPr>
          <p:nvPr/>
        </p:nvSpPr>
        <p:spPr bwMode="auto">
          <a:xfrm>
            <a:off x="4211638" y="4254256"/>
            <a:ext cx="585787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8141" name="AutoShape 14"/>
          <p:cNvSpPr>
            <a:spLocks noChangeArrowheads="1"/>
          </p:cNvSpPr>
          <p:nvPr/>
        </p:nvSpPr>
        <p:spPr bwMode="auto">
          <a:xfrm>
            <a:off x="7380288" y="4254256"/>
            <a:ext cx="585787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8142" name="AutoShape 15"/>
          <p:cNvSpPr>
            <a:spLocks noChangeArrowheads="1"/>
          </p:cNvSpPr>
          <p:nvPr/>
        </p:nvSpPr>
        <p:spPr bwMode="auto">
          <a:xfrm>
            <a:off x="522288" y="5063881"/>
            <a:ext cx="2519362" cy="719138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latin typeface="Arial" charset="0"/>
              </a:rPr>
              <a:t>Relational Data Model</a:t>
            </a:r>
          </a:p>
        </p:txBody>
      </p:sp>
      <p:sp>
        <p:nvSpPr>
          <p:cNvPr id="48144" name="AutoShape 17"/>
          <p:cNvSpPr>
            <a:spLocks noChangeArrowheads="1"/>
          </p:cNvSpPr>
          <p:nvPr/>
        </p:nvSpPr>
        <p:spPr bwMode="auto">
          <a:xfrm>
            <a:off x="3402013" y="5063881"/>
            <a:ext cx="2519362" cy="719138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>
                <a:latin typeface="Arial" charset="0"/>
              </a:rPr>
              <a:t>Hierarchical Data Model </a:t>
            </a:r>
          </a:p>
        </p:txBody>
      </p:sp>
      <p:sp>
        <p:nvSpPr>
          <p:cNvPr id="48145" name="AutoShape 18"/>
          <p:cNvSpPr>
            <a:spLocks noChangeArrowheads="1"/>
          </p:cNvSpPr>
          <p:nvPr/>
        </p:nvSpPr>
        <p:spPr bwMode="auto">
          <a:xfrm>
            <a:off x="6281738" y="5063881"/>
            <a:ext cx="2519362" cy="719138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>
                <a:latin typeface="Arial" charset="0"/>
              </a:rPr>
              <a:t>Object-oriented 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Arial" charset="0"/>
              </a:rPr>
              <a:t>Data Model</a:t>
            </a:r>
            <a:endParaRPr lang="de-DE">
              <a:latin typeface="Arial" charset="0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836613" y="5875094"/>
            <a:ext cx="1736053" cy="14619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latin typeface="Arial" charset="0"/>
              </a:rPr>
              <a:t>e.g. </a:t>
            </a:r>
            <a:r>
              <a:rPr lang="en-US" sz="1000" dirty="0" smtClean="0">
                <a:latin typeface="Arial" charset="0"/>
              </a:rPr>
              <a:t>Oracle SQL</a:t>
            </a:r>
            <a:r>
              <a:rPr lang="en-US" sz="1000" dirty="0">
                <a:latin typeface="Arial" charset="0"/>
              </a:rPr>
              <a:t>, Hibernate, …</a:t>
            </a:r>
            <a:endParaRPr lang="de-DE" sz="1000" dirty="0">
              <a:latin typeface="Arial" charset="0"/>
            </a:endParaRP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3402013" y="5875094"/>
            <a:ext cx="836612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latin typeface="Arial" charset="0"/>
              </a:rPr>
              <a:t>e.g. XSD, DTD</a:t>
            </a:r>
            <a:endParaRPr lang="de-DE" sz="1000" dirty="0">
              <a:latin typeface="Arial" charset="0"/>
            </a:endParaRP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6327775" y="5875094"/>
            <a:ext cx="2388474" cy="14619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latin typeface="Arial" charset="0"/>
              </a:rPr>
              <a:t>e.g. Java</a:t>
            </a:r>
            <a:r>
              <a:rPr lang="en-US" sz="1000" dirty="0" smtClean="0">
                <a:latin typeface="Arial" charset="0"/>
              </a:rPr>
              <a:t>, </a:t>
            </a:r>
            <a:r>
              <a:rPr lang="en-US" sz="1000" dirty="0" err="1" smtClean="0">
                <a:latin typeface="Arial" charset="0"/>
              </a:rPr>
              <a:t>Javascript</a:t>
            </a:r>
            <a:r>
              <a:rPr lang="en-US" sz="1000" dirty="0" smtClean="0">
                <a:latin typeface="Arial" charset="0"/>
              </a:rPr>
              <a:t>, .NET C#, Python, …</a:t>
            </a:r>
            <a:endParaRPr lang="de-DE" sz="1000" dirty="0">
              <a:latin typeface="Arial" charset="0"/>
            </a:endParaRP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906101" y="1412776"/>
            <a:ext cx="1667123" cy="102335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latin typeface="Arial" charset="0"/>
              </a:rPr>
              <a:t>e.g. </a:t>
            </a:r>
          </a:p>
          <a:p>
            <a:pPr>
              <a:lnSpc>
                <a:spcPct val="95000"/>
              </a:lnSpc>
            </a:pPr>
            <a:r>
              <a:rPr lang="en-US" sz="1000" dirty="0">
                <a:latin typeface="Arial" charset="0"/>
              </a:rPr>
              <a:t>- UML with dedicated Profile, 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Fact Based Modeling</a:t>
            </a:r>
            <a:endParaRPr lang="en-US" sz="1000" dirty="0">
              <a:latin typeface="Arial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RDF/OWL</a:t>
            </a:r>
            <a:endParaRPr lang="en-US" sz="1000" dirty="0">
              <a:latin typeface="Arial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000" dirty="0">
                <a:latin typeface="Arial" charset="0"/>
              </a:rPr>
              <a:t> Express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000" dirty="0">
                <a:latin typeface="Arial" charset="0"/>
              </a:rPr>
              <a:t> </a:t>
            </a:r>
            <a:r>
              <a:rPr lang="en-US" sz="1000" dirty="0" smtClean="0">
                <a:latin typeface="Arial" charset="0"/>
              </a:rPr>
              <a:t>Eclipse EMF / </a:t>
            </a:r>
            <a:r>
              <a:rPr lang="en-US" sz="1000" dirty="0" err="1" smtClean="0">
                <a:latin typeface="Arial" charset="0"/>
              </a:rPr>
              <a:t>Ecore</a:t>
            </a:r>
            <a:endParaRPr lang="en-US" sz="1000" dirty="0">
              <a:latin typeface="Arial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000" dirty="0">
                <a:latin typeface="Arial" charset="0"/>
              </a:rPr>
              <a:t> …</a:t>
            </a:r>
            <a:endParaRPr lang="de-DE" sz="1000" dirty="0">
              <a:latin typeface="Arial" charset="0"/>
            </a:endParaRPr>
          </a:p>
        </p:txBody>
      </p:sp>
      <p:sp>
        <p:nvSpPr>
          <p:cNvPr id="48153" name="AutoShape 26"/>
          <p:cNvSpPr>
            <a:spLocks noChangeArrowheads="1"/>
          </p:cNvSpPr>
          <p:nvPr/>
        </p:nvSpPr>
        <p:spPr bwMode="auto">
          <a:xfrm>
            <a:off x="2473325" y="2454031"/>
            <a:ext cx="585788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8154" name="AutoShape 27"/>
          <p:cNvSpPr>
            <a:spLocks noChangeArrowheads="1"/>
          </p:cNvSpPr>
          <p:nvPr/>
        </p:nvSpPr>
        <p:spPr bwMode="auto">
          <a:xfrm>
            <a:off x="4211638" y="2454031"/>
            <a:ext cx="585787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8155" name="AutoShape 28"/>
          <p:cNvSpPr>
            <a:spLocks noChangeArrowheads="1"/>
          </p:cNvSpPr>
          <p:nvPr/>
        </p:nvSpPr>
        <p:spPr bwMode="auto">
          <a:xfrm>
            <a:off x="6156325" y="2454031"/>
            <a:ext cx="585788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4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10595"/>
            <a:ext cx="6677025" cy="769435"/>
          </a:xfrm>
        </p:spPr>
        <p:txBody>
          <a:bodyPr/>
          <a:lstStyle/>
          <a:p>
            <a:r>
              <a:rPr lang="en-GB" dirty="0"/>
              <a:t>Evolving ECSS </a:t>
            </a:r>
            <a:r>
              <a:rPr lang="en-GB" dirty="0" smtClean="0"/>
              <a:t>Semantic Data Models in support of MBSE</a:t>
            </a:r>
            <a:endParaRPr lang="en-GB" dirty="0"/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362075"/>
            <a:ext cx="2479675" cy="3506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5119688" y="1266825"/>
            <a:ext cx="179257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>
                <a:latin typeface="Arial" charset="0"/>
              </a:rPr>
              <a:t>E-TM-10-23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5078413" y="3538538"/>
            <a:ext cx="3394075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Focuses on </a:t>
            </a:r>
            <a:r>
              <a:rPr lang="en-GB" sz="1600" dirty="0" smtClean="0">
                <a:latin typeface="Arial" charset="0"/>
              </a:rPr>
              <a:t>detailed models </a:t>
            </a:r>
            <a:endParaRPr lang="en-GB" sz="1600" dirty="0">
              <a:latin typeface="Arial" charset="0"/>
            </a:endParaRPr>
          </a:p>
          <a:p>
            <a:r>
              <a:rPr lang="en-GB" sz="1600" dirty="0">
                <a:latin typeface="Arial" charset="0"/>
              </a:rPr>
              <a:t>in later life cycle phases (B, C, D, E) </a:t>
            </a: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2486025" cy="3513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539750" y="1233488"/>
            <a:ext cx="183600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>
                <a:latin typeface="Arial" charset="0"/>
              </a:rPr>
              <a:t>E-TM-10-25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539750" y="3500438"/>
            <a:ext cx="2938463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Focuses on conceptual models </a:t>
            </a:r>
          </a:p>
          <a:p>
            <a:r>
              <a:rPr lang="en-GB" sz="1600" dirty="0">
                <a:latin typeface="Arial" charset="0"/>
              </a:rPr>
              <a:t>in early life cycle phases (0, A) 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2725738" y="4401108"/>
            <a:ext cx="5630700" cy="17962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Developed in tandem</a:t>
            </a:r>
          </a:p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Where possible </a:t>
            </a:r>
            <a:r>
              <a:rPr lang="en-GB" sz="1600" dirty="0" smtClean="0">
                <a:latin typeface="Arial" charset="0"/>
              </a:rPr>
              <a:t>common approach and semantics</a:t>
            </a:r>
          </a:p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Defined in UML2/OCL</a:t>
            </a:r>
            <a:endParaRPr lang="en-GB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Where possible </a:t>
            </a:r>
            <a:r>
              <a:rPr lang="en-GB" sz="1600" dirty="0" smtClean="0">
                <a:latin typeface="Arial" charset="0"/>
              </a:rPr>
              <a:t>aligned </a:t>
            </a:r>
            <a:r>
              <a:rPr lang="en-GB" sz="1600" dirty="0">
                <a:latin typeface="Arial" charset="0"/>
              </a:rPr>
              <a:t>with </a:t>
            </a:r>
            <a:r>
              <a:rPr lang="en-GB" sz="1600" dirty="0" smtClean="0">
                <a:latin typeface="Arial" charset="0"/>
              </a:rPr>
              <a:t>OMG </a:t>
            </a:r>
            <a:r>
              <a:rPr lang="en-GB" sz="1600" dirty="0" err="1" smtClean="0">
                <a:latin typeface="Arial" charset="0"/>
              </a:rPr>
              <a:t>SysML</a:t>
            </a:r>
            <a:r>
              <a:rPr lang="en-GB" sz="1600" dirty="0" smtClean="0">
                <a:latin typeface="Arial" charset="0"/>
              </a:rPr>
              <a:t> (including QUDV)</a:t>
            </a:r>
            <a:endParaRPr lang="en-GB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600" dirty="0" smtClean="0">
                <a:latin typeface="Arial" charset="0"/>
              </a:rPr>
              <a:t> E-TM-10-25A </a:t>
            </a:r>
            <a:r>
              <a:rPr lang="en-GB" sz="1600" dirty="0">
                <a:latin typeface="Arial" charset="0"/>
              </a:rPr>
              <a:t>made available Oct 2010</a:t>
            </a:r>
          </a:p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E-TM-10-23A made available Nov </a:t>
            </a:r>
            <a:r>
              <a:rPr lang="en-GB" sz="1600" dirty="0" smtClean="0">
                <a:latin typeface="Arial" charset="0"/>
              </a:rPr>
              <a:t>2011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Arial" charset="0"/>
              </a:rPr>
              <a:t> Intended future </a:t>
            </a:r>
            <a:r>
              <a:rPr lang="en-GB" sz="1600" dirty="0">
                <a:latin typeface="Arial" charset="0"/>
              </a:rPr>
              <a:t>merge to single real </a:t>
            </a:r>
            <a:r>
              <a:rPr lang="en-GB" sz="1600" dirty="0" smtClean="0">
                <a:latin typeface="Arial" charset="0"/>
              </a:rPr>
              <a:t>standard</a:t>
            </a:r>
            <a:endParaRPr lang="en-GB" sz="16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 of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= (short for) Domain of Expertise ≈ Discipline</a:t>
            </a:r>
          </a:p>
          <a:p>
            <a:r>
              <a:rPr lang="en-US" dirty="0" smtClean="0"/>
              <a:t>Multi-Domain ≈ Multi-Disciplinary</a:t>
            </a:r>
          </a:p>
          <a:p>
            <a:r>
              <a:rPr lang="en-US" dirty="0" smtClean="0"/>
              <a:t>Universe of Discourse = Domain of Discourse</a:t>
            </a:r>
          </a:p>
          <a:p>
            <a:pPr lvl="1"/>
            <a:r>
              <a:rPr lang="en-US" dirty="0" smtClean="0"/>
              <a:t>“Scope taken into account”</a:t>
            </a:r>
          </a:p>
          <a:p>
            <a:r>
              <a:rPr lang="en-US" dirty="0"/>
              <a:t>System</a:t>
            </a:r>
            <a:r>
              <a:rPr lang="en-US" u="sng" dirty="0"/>
              <a:t>s</a:t>
            </a:r>
            <a:r>
              <a:rPr lang="en-US" dirty="0"/>
              <a:t> Engineering (INCOSE) = System Engineering (ECSS)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97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47156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275"/>
            <a:ext cx="7461250" cy="1108075"/>
          </a:xfrm>
        </p:spPr>
        <p:txBody>
          <a:bodyPr/>
          <a:lstStyle/>
          <a:p>
            <a:r>
              <a:rPr lang="en-GB" dirty="0"/>
              <a:t>Concurrent </a:t>
            </a:r>
            <a:r>
              <a:rPr lang="en-GB" dirty="0" smtClean="0"/>
              <a:t>Engineering in Early Phases </a:t>
            </a:r>
            <a:r>
              <a:rPr lang="en-GB" dirty="0" err="1" smtClean="0"/>
              <a:t>vs</a:t>
            </a:r>
            <a:r>
              <a:rPr lang="en-GB" dirty="0" smtClean="0"/>
              <a:t> Collaborative Engineering in Later Phases</a:t>
            </a:r>
            <a:endParaRPr lang="en-GB" dirty="0"/>
          </a:p>
        </p:txBody>
      </p:sp>
      <p:grpSp>
        <p:nvGrpSpPr>
          <p:cNvPr id="347138" name="Group 2"/>
          <p:cNvGrpSpPr>
            <a:grpSpLocks/>
          </p:cNvGrpSpPr>
          <p:nvPr/>
        </p:nvGrpSpPr>
        <p:grpSpPr bwMode="auto">
          <a:xfrm>
            <a:off x="431800" y="1987550"/>
            <a:ext cx="2703513" cy="2216150"/>
            <a:chOff x="111" y="1308"/>
            <a:chExt cx="2229" cy="2149"/>
          </a:xfrm>
        </p:grpSpPr>
        <p:pic>
          <p:nvPicPr>
            <p:cNvPr id="347139" name="Picture 3" descr="stick_figure_working_laptop_desk_sm_w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89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140" name="Picture 4" descr="stick_figure_working_laptop_desk_sm_w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797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141" name="Picture 5" descr="stick_figure_working_laptop_desk_sm_w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1308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142" name="Picture 6" descr="stick_figure_working_laptop_desk_sm_w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0" y="1878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143" name="Picture 7" descr="stick_figure_working_laptop_desk_sm_w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13" y="2775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7144" name="AutoShape 8"/>
            <p:cNvSpPr>
              <a:spLocks noChangeArrowheads="1"/>
            </p:cNvSpPr>
            <p:nvPr/>
          </p:nvSpPr>
          <p:spPr bwMode="auto">
            <a:xfrm>
              <a:off x="974" y="2173"/>
              <a:ext cx="410" cy="475"/>
            </a:xfrm>
            <a:prstGeom prst="can">
              <a:avLst>
                <a:gd name="adj" fmla="val 28963"/>
              </a:avLst>
            </a:prstGeom>
            <a:gradFill rotWithShape="1">
              <a:gsLst>
                <a:gs pos="0">
                  <a:srgbClr val="A0DC99"/>
                </a:gs>
                <a:gs pos="100000">
                  <a:srgbClr val="A0D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45" name="Line 9"/>
            <p:cNvSpPr>
              <a:spLocks noChangeShapeType="1"/>
            </p:cNvSpPr>
            <p:nvPr/>
          </p:nvSpPr>
          <p:spPr bwMode="auto">
            <a:xfrm>
              <a:off x="647" y="2209"/>
              <a:ext cx="297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46" name="Line 10"/>
            <p:cNvSpPr>
              <a:spLocks noChangeShapeType="1"/>
            </p:cNvSpPr>
            <p:nvPr/>
          </p:nvSpPr>
          <p:spPr bwMode="auto">
            <a:xfrm flipH="1">
              <a:off x="1400" y="2240"/>
              <a:ext cx="405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47" name="Line 11"/>
            <p:cNvSpPr>
              <a:spLocks noChangeShapeType="1"/>
            </p:cNvSpPr>
            <p:nvPr/>
          </p:nvSpPr>
          <p:spPr bwMode="auto">
            <a:xfrm flipH="1" flipV="1">
              <a:off x="1299" y="2668"/>
              <a:ext cx="208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48" name="Line 12"/>
            <p:cNvSpPr>
              <a:spLocks noChangeShapeType="1"/>
            </p:cNvSpPr>
            <p:nvPr/>
          </p:nvSpPr>
          <p:spPr bwMode="auto">
            <a:xfrm flipV="1">
              <a:off x="801" y="2656"/>
              <a:ext cx="201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49" name="Rectangle 13"/>
            <p:cNvSpPr>
              <a:spLocks noChangeArrowheads="1"/>
            </p:cNvSpPr>
            <p:nvPr/>
          </p:nvSpPr>
          <p:spPr bwMode="auto">
            <a:xfrm>
              <a:off x="385" y="3343"/>
              <a:ext cx="567" cy="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50" name="Rectangle 14"/>
            <p:cNvSpPr>
              <a:spLocks noChangeArrowheads="1"/>
            </p:cNvSpPr>
            <p:nvPr/>
          </p:nvSpPr>
          <p:spPr bwMode="auto">
            <a:xfrm>
              <a:off x="1406" y="3321"/>
              <a:ext cx="567" cy="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51" name="Rectangle 15"/>
            <p:cNvSpPr>
              <a:spLocks noChangeArrowheads="1"/>
            </p:cNvSpPr>
            <p:nvPr/>
          </p:nvSpPr>
          <p:spPr bwMode="auto">
            <a:xfrm>
              <a:off x="1769" y="2420"/>
              <a:ext cx="567" cy="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52" name="Rectangle 16"/>
            <p:cNvSpPr>
              <a:spLocks noChangeArrowheads="1"/>
            </p:cNvSpPr>
            <p:nvPr/>
          </p:nvSpPr>
          <p:spPr bwMode="auto">
            <a:xfrm>
              <a:off x="884" y="1853"/>
              <a:ext cx="567" cy="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53" name="Rectangle 17"/>
            <p:cNvSpPr>
              <a:spLocks noChangeArrowheads="1"/>
            </p:cNvSpPr>
            <p:nvPr/>
          </p:nvSpPr>
          <p:spPr bwMode="auto">
            <a:xfrm>
              <a:off x="158" y="2331"/>
              <a:ext cx="567" cy="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54" name="Line 18"/>
            <p:cNvSpPr>
              <a:spLocks noChangeShapeType="1"/>
            </p:cNvSpPr>
            <p:nvPr/>
          </p:nvSpPr>
          <p:spPr bwMode="auto">
            <a:xfrm flipH="1">
              <a:off x="1199" y="1853"/>
              <a:ext cx="24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1223963" y="3716338"/>
            <a:ext cx="88900" cy="88900"/>
          </a:xfrm>
          <a:prstGeom prst="ellipse">
            <a:avLst/>
          </a:prstGeom>
          <a:solidFill>
            <a:srgbClr val="CC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58" name="Oval 22"/>
          <p:cNvSpPr>
            <a:spLocks noChangeArrowheads="1"/>
          </p:cNvSpPr>
          <p:nvPr/>
        </p:nvSpPr>
        <p:spPr bwMode="auto">
          <a:xfrm>
            <a:off x="2555875" y="2816225"/>
            <a:ext cx="88900" cy="88900"/>
          </a:xfrm>
          <a:prstGeom prst="ellipse">
            <a:avLst/>
          </a:prstGeom>
          <a:solidFill>
            <a:srgbClr val="CC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59" name="Oval 23"/>
          <p:cNvSpPr>
            <a:spLocks noChangeArrowheads="1"/>
          </p:cNvSpPr>
          <p:nvPr/>
        </p:nvSpPr>
        <p:spPr bwMode="auto">
          <a:xfrm>
            <a:off x="1800225" y="3211513"/>
            <a:ext cx="88900" cy="88900"/>
          </a:xfrm>
          <a:prstGeom prst="ellipse">
            <a:avLst/>
          </a:prstGeom>
          <a:solidFill>
            <a:srgbClr val="CC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60" name="Oval 24"/>
          <p:cNvSpPr>
            <a:spLocks noChangeArrowheads="1"/>
          </p:cNvSpPr>
          <p:nvPr/>
        </p:nvSpPr>
        <p:spPr bwMode="auto">
          <a:xfrm>
            <a:off x="1511300" y="3068638"/>
            <a:ext cx="88900" cy="88900"/>
          </a:xfrm>
          <a:prstGeom prst="ellipse">
            <a:avLst/>
          </a:prstGeom>
          <a:solidFill>
            <a:srgbClr val="CC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61" name="Oval 25"/>
          <p:cNvSpPr>
            <a:spLocks noChangeArrowheads="1"/>
          </p:cNvSpPr>
          <p:nvPr/>
        </p:nvSpPr>
        <p:spPr bwMode="auto">
          <a:xfrm>
            <a:off x="1763713" y="2384425"/>
            <a:ext cx="88900" cy="88900"/>
          </a:xfrm>
          <a:prstGeom prst="ellipse">
            <a:avLst/>
          </a:prstGeom>
          <a:solidFill>
            <a:srgbClr val="CC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88" name="Rectangle 52"/>
          <p:cNvSpPr>
            <a:spLocks noChangeArrowheads="1"/>
          </p:cNvSpPr>
          <p:nvPr/>
        </p:nvSpPr>
        <p:spPr bwMode="auto">
          <a:xfrm>
            <a:off x="778526" y="1268760"/>
            <a:ext cx="1887174" cy="3189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Early </a:t>
            </a:r>
            <a:r>
              <a:rPr lang="en-GB" sz="1600" dirty="0" smtClean="0">
                <a:latin typeface="Arial" charset="0"/>
              </a:rPr>
              <a:t>Phases (0, A) </a:t>
            </a:r>
            <a:endParaRPr lang="en-GB" sz="1600" dirty="0">
              <a:latin typeface="Arial" charset="0"/>
            </a:endParaRPr>
          </a:p>
        </p:txBody>
      </p:sp>
      <p:sp>
        <p:nvSpPr>
          <p:cNvPr id="347189" name="Rectangle 53"/>
          <p:cNvSpPr>
            <a:spLocks noChangeArrowheads="1"/>
          </p:cNvSpPr>
          <p:nvPr/>
        </p:nvSpPr>
        <p:spPr bwMode="auto">
          <a:xfrm>
            <a:off x="5364088" y="1268760"/>
            <a:ext cx="2390645" cy="3189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Later Phases </a:t>
            </a:r>
            <a:r>
              <a:rPr lang="en-GB" sz="1600" dirty="0" smtClean="0">
                <a:latin typeface="Arial" charset="0"/>
              </a:rPr>
              <a:t>(B, C, D, E)</a:t>
            </a:r>
            <a:endParaRPr lang="en-GB" sz="1600" dirty="0">
              <a:latin typeface="Arial" charset="0"/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198438" y="4416825"/>
            <a:ext cx="4142728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Tens of users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One or few organisations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Near-real-time data sharing </a:t>
            </a:r>
            <a:r>
              <a:rPr lang="en-GB" sz="1400" dirty="0">
                <a:latin typeface="Arial" charset="0"/>
              </a:rPr>
              <a:t>in minutes, hours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Trade studies / </a:t>
            </a:r>
            <a:r>
              <a:rPr lang="en-GB" sz="1400" dirty="0" err="1">
                <a:latin typeface="Arial" charset="0"/>
              </a:rPr>
              <a:t>Strawman</a:t>
            </a:r>
            <a:r>
              <a:rPr lang="en-GB" sz="1400" dirty="0">
                <a:latin typeface="Arial" charset="0"/>
              </a:rPr>
              <a:t> models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Requirements in state of </a:t>
            </a:r>
            <a:r>
              <a:rPr lang="en-GB" sz="1400" dirty="0" smtClean="0">
                <a:latin typeface="Arial" charset="0"/>
              </a:rPr>
              <a:t>flux</a:t>
            </a:r>
            <a:endParaRPr lang="en-GB" sz="1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Support decision making / programme </a:t>
            </a:r>
            <a:r>
              <a:rPr lang="en-GB" sz="1400" dirty="0" smtClean="0">
                <a:latin typeface="Arial" charset="0"/>
              </a:rPr>
              <a:t>formulation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Few relatively small models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Fine-grained version control </a:t>
            </a:r>
            <a:r>
              <a:rPr lang="en-GB" sz="1400" dirty="0">
                <a:latin typeface="Arial" charset="0"/>
              </a:rPr>
              <a:t>(</a:t>
            </a:r>
            <a:r>
              <a:rPr lang="en-GB" sz="1400" dirty="0" smtClean="0">
                <a:latin typeface="Arial" charset="0"/>
              </a:rPr>
              <a:t>object level)</a:t>
            </a:r>
            <a:endParaRPr lang="en-GB" sz="1400" dirty="0">
              <a:latin typeface="Arial" charset="0"/>
            </a:endParaRPr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4675188" y="4446987"/>
            <a:ext cx="3982428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Hundreds of users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Tens of organisations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Synchronisation times in days, </a:t>
            </a:r>
            <a:r>
              <a:rPr lang="en-GB" sz="1400" dirty="0" smtClean="0">
                <a:latin typeface="Arial" charset="0"/>
              </a:rPr>
              <a:t>weeks, months</a:t>
            </a:r>
            <a:endParaRPr lang="en-GB" sz="1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Formal configuration/version control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Strict requirements baseline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Formal, detailed </a:t>
            </a:r>
            <a:r>
              <a:rPr lang="en-GB" sz="1400" dirty="0">
                <a:latin typeface="Arial" charset="0"/>
              </a:rPr>
              <a:t>V&amp;V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Orders of magnitude more </a:t>
            </a:r>
            <a:r>
              <a:rPr lang="en-GB" sz="1400" dirty="0" smtClean="0">
                <a:latin typeface="Arial" charset="0"/>
              </a:rPr>
              <a:t>models/data</a:t>
            </a:r>
          </a:p>
          <a:p>
            <a:pPr>
              <a:buFontTx/>
              <a:buChar char="•"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Coarser-grained version control (“dataset” level)</a:t>
            </a:r>
            <a:endParaRPr lang="en-GB" sz="1400" dirty="0">
              <a:latin typeface="Arial" charset="0"/>
            </a:endParaRPr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6551613" y="4327525"/>
            <a:ext cx="3603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>
                <a:latin typeface="Arial" charset="0"/>
              </a:rPr>
              <a:t>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1388" y="1625240"/>
            <a:ext cx="3240087" cy="2738798"/>
            <a:chOff x="4751388" y="1625240"/>
            <a:chExt cx="3240087" cy="2738798"/>
          </a:xfrm>
        </p:grpSpPr>
        <p:sp>
          <p:nvSpPr>
            <p:cNvPr id="347166" name="Rectangle 30"/>
            <p:cNvSpPr>
              <a:spLocks noChangeArrowheads="1"/>
            </p:cNvSpPr>
            <p:nvPr/>
          </p:nvSpPr>
          <p:spPr bwMode="auto">
            <a:xfrm>
              <a:off x="5256213" y="4111625"/>
              <a:ext cx="12588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68" name="Rectangle 32"/>
            <p:cNvSpPr>
              <a:spLocks noChangeArrowheads="1"/>
            </p:cNvSpPr>
            <p:nvPr/>
          </p:nvSpPr>
          <p:spPr bwMode="auto">
            <a:xfrm>
              <a:off x="4751388" y="3824288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69" name="Rectangle 33"/>
            <p:cNvSpPr>
              <a:spLocks noChangeArrowheads="1"/>
            </p:cNvSpPr>
            <p:nvPr/>
          </p:nvSpPr>
          <p:spPr bwMode="auto">
            <a:xfrm>
              <a:off x="4751388" y="3536950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70" name="Rectangle 34"/>
            <p:cNvSpPr>
              <a:spLocks noChangeArrowheads="1"/>
            </p:cNvSpPr>
            <p:nvPr/>
          </p:nvSpPr>
          <p:spPr bwMode="auto">
            <a:xfrm>
              <a:off x="5435600" y="3249613"/>
              <a:ext cx="1547813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71" name="Rectangle 35"/>
            <p:cNvSpPr>
              <a:spLocks noChangeArrowheads="1"/>
            </p:cNvSpPr>
            <p:nvPr/>
          </p:nvSpPr>
          <p:spPr bwMode="auto">
            <a:xfrm>
              <a:off x="4751388" y="2962275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72" name="Rectangle 36"/>
            <p:cNvSpPr>
              <a:spLocks noChangeArrowheads="1"/>
            </p:cNvSpPr>
            <p:nvPr/>
          </p:nvSpPr>
          <p:spPr bwMode="auto">
            <a:xfrm>
              <a:off x="4751388" y="2674938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73" name="Rectangle 37"/>
            <p:cNvSpPr>
              <a:spLocks noChangeArrowheads="1"/>
            </p:cNvSpPr>
            <p:nvPr/>
          </p:nvSpPr>
          <p:spPr bwMode="auto">
            <a:xfrm>
              <a:off x="4751388" y="2387600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74" name="Rectangle 38"/>
            <p:cNvSpPr>
              <a:spLocks noChangeArrowheads="1"/>
            </p:cNvSpPr>
            <p:nvPr/>
          </p:nvSpPr>
          <p:spPr bwMode="auto">
            <a:xfrm>
              <a:off x="4751388" y="2100263"/>
              <a:ext cx="3240087" cy="1079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47177" name="Group 41"/>
            <p:cNvGrpSpPr>
              <a:grpSpLocks/>
            </p:cNvGrpSpPr>
            <p:nvPr/>
          </p:nvGrpSpPr>
          <p:grpSpPr bwMode="auto">
            <a:xfrm>
              <a:off x="4787900" y="3824288"/>
              <a:ext cx="688975" cy="395287"/>
              <a:chOff x="2903" y="3067"/>
              <a:chExt cx="434" cy="249"/>
            </a:xfrm>
          </p:grpSpPr>
          <p:sp>
            <p:nvSpPr>
              <p:cNvPr id="347175" name="AutoShape 39"/>
              <p:cNvSpPr>
                <a:spLocks noChangeArrowheads="1"/>
              </p:cNvSpPr>
              <p:nvPr/>
            </p:nvSpPr>
            <p:spPr bwMode="auto">
              <a:xfrm rot="35100000">
                <a:off x="3088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7176" name="AutoShape 40"/>
              <p:cNvSpPr>
                <a:spLocks noChangeArrowheads="1"/>
              </p:cNvSpPr>
              <p:nvPr/>
            </p:nvSpPr>
            <p:spPr bwMode="auto">
              <a:xfrm rot="35100000" flipH="1" flipV="1">
                <a:off x="2903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7178" name="Group 42"/>
            <p:cNvGrpSpPr>
              <a:grpSpLocks/>
            </p:cNvGrpSpPr>
            <p:nvPr/>
          </p:nvGrpSpPr>
          <p:grpSpPr bwMode="auto">
            <a:xfrm flipH="1">
              <a:off x="6299200" y="3824288"/>
              <a:ext cx="688975" cy="395287"/>
              <a:chOff x="2903" y="3067"/>
              <a:chExt cx="434" cy="249"/>
            </a:xfrm>
          </p:grpSpPr>
          <p:sp>
            <p:nvSpPr>
              <p:cNvPr id="347179" name="AutoShape 43"/>
              <p:cNvSpPr>
                <a:spLocks noChangeArrowheads="1"/>
              </p:cNvSpPr>
              <p:nvPr/>
            </p:nvSpPr>
            <p:spPr bwMode="auto">
              <a:xfrm rot="35100000">
                <a:off x="3088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7180" name="AutoShape 44"/>
              <p:cNvSpPr>
                <a:spLocks noChangeArrowheads="1"/>
              </p:cNvSpPr>
              <p:nvPr/>
            </p:nvSpPr>
            <p:spPr bwMode="auto">
              <a:xfrm rot="35100000" flipH="1" flipV="1">
                <a:off x="2903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7181" name="Group 45"/>
            <p:cNvGrpSpPr>
              <a:grpSpLocks/>
            </p:cNvGrpSpPr>
            <p:nvPr/>
          </p:nvGrpSpPr>
          <p:grpSpPr bwMode="auto">
            <a:xfrm>
              <a:off x="4967288" y="2960688"/>
              <a:ext cx="688975" cy="395287"/>
              <a:chOff x="2903" y="3067"/>
              <a:chExt cx="434" cy="249"/>
            </a:xfrm>
          </p:grpSpPr>
          <p:sp>
            <p:nvSpPr>
              <p:cNvPr id="347182" name="AutoShape 46"/>
              <p:cNvSpPr>
                <a:spLocks noChangeArrowheads="1"/>
              </p:cNvSpPr>
              <p:nvPr/>
            </p:nvSpPr>
            <p:spPr bwMode="auto">
              <a:xfrm rot="35100000">
                <a:off x="3088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7183" name="AutoShape 47"/>
              <p:cNvSpPr>
                <a:spLocks noChangeArrowheads="1"/>
              </p:cNvSpPr>
              <p:nvPr/>
            </p:nvSpPr>
            <p:spPr bwMode="auto">
              <a:xfrm rot="35100000" flipH="1" flipV="1">
                <a:off x="2903" y="3067"/>
                <a:ext cx="249" cy="249"/>
              </a:xfrm>
              <a:custGeom>
                <a:avLst/>
                <a:gdLst>
                  <a:gd name="G0" fmla="+- 5162 0 0"/>
                  <a:gd name="G1" fmla="+- -8878732 0 0"/>
                  <a:gd name="G2" fmla="+- 0 0 -8878732"/>
                  <a:gd name="T0" fmla="*/ 0 256 1"/>
                  <a:gd name="T1" fmla="*/ 180 256 1"/>
                  <a:gd name="G3" fmla="+- -8878732 T0 T1"/>
                  <a:gd name="T2" fmla="*/ 0 256 1"/>
                  <a:gd name="T3" fmla="*/ 90 256 1"/>
                  <a:gd name="G4" fmla="+- -8878732 T2 T3"/>
                  <a:gd name="G5" fmla="*/ G4 2 1"/>
                  <a:gd name="T4" fmla="*/ 90 256 1"/>
                  <a:gd name="T5" fmla="*/ 0 256 1"/>
                  <a:gd name="G6" fmla="+- -8878732 T4 T5"/>
                  <a:gd name="G7" fmla="*/ G6 2 1"/>
                  <a:gd name="G8" fmla="abs -88787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162"/>
                  <a:gd name="G18" fmla="*/ 5162 1 2"/>
                  <a:gd name="G19" fmla="+- G18 5400 0"/>
                  <a:gd name="G20" fmla="cos G19 -8878732"/>
                  <a:gd name="G21" fmla="sin G19 -8878732"/>
                  <a:gd name="G22" fmla="+- G20 10800 0"/>
                  <a:gd name="G23" fmla="+- G21 10800 0"/>
                  <a:gd name="G24" fmla="+- 10800 0 G20"/>
                  <a:gd name="G25" fmla="+- 5162 10800 0"/>
                  <a:gd name="G26" fmla="?: G9 G17 G25"/>
                  <a:gd name="G27" fmla="?: G9 0 21600"/>
                  <a:gd name="G28" fmla="cos 10800 -8878732"/>
                  <a:gd name="G29" fmla="sin 10800 -8878732"/>
                  <a:gd name="G30" fmla="sin 5162 -88787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78732 G34 0"/>
                  <a:gd name="G36" fmla="?: G6 G35 G31"/>
                  <a:gd name="G37" fmla="+- 21600 0 G36"/>
                  <a:gd name="G38" fmla="?: G4 0 G33"/>
                  <a:gd name="G39" fmla="?: -88787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9 w 21600"/>
                  <a:gd name="T15" fmla="*/ 5203 h 21600"/>
                  <a:gd name="T16" fmla="*/ 10800 w 21600"/>
                  <a:gd name="T17" fmla="*/ 5638 h 21600"/>
                  <a:gd name="T18" fmla="*/ 16491 w 21600"/>
                  <a:gd name="T19" fmla="*/ 52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119" y="7180"/>
                    </a:moveTo>
                    <a:cubicBezTo>
                      <a:pt x="8089" y="6193"/>
                      <a:pt x="9416" y="5637"/>
                      <a:pt x="10800" y="5638"/>
                    </a:cubicBezTo>
                    <a:cubicBezTo>
                      <a:pt x="12183" y="5638"/>
                      <a:pt x="13510" y="6193"/>
                      <a:pt x="14480" y="7180"/>
                    </a:cubicBezTo>
                    <a:lnTo>
                      <a:pt x="18500" y="3227"/>
                    </a:lnTo>
                    <a:cubicBezTo>
                      <a:pt x="16469" y="1162"/>
                      <a:pt x="13695" y="-1"/>
                      <a:pt x="10799" y="0"/>
                    </a:cubicBezTo>
                    <a:cubicBezTo>
                      <a:pt x="7904" y="0"/>
                      <a:pt x="5130" y="1162"/>
                      <a:pt x="3099" y="322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47184" name="Line 48"/>
            <p:cNvSpPr>
              <a:spLocks noChangeShapeType="1"/>
            </p:cNvSpPr>
            <p:nvPr/>
          </p:nvSpPr>
          <p:spPr bwMode="auto">
            <a:xfrm>
              <a:off x="6048375" y="436403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185" name="Rectangle 49"/>
            <p:cNvSpPr>
              <a:spLocks noChangeArrowheads="1"/>
            </p:cNvSpPr>
            <p:nvPr/>
          </p:nvSpPr>
          <p:spPr bwMode="auto">
            <a:xfrm rot="16200000">
              <a:off x="5921376" y="3014662"/>
              <a:ext cx="2449512" cy="36513"/>
            </a:xfrm>
            <a:prstGeom prst="rect">
              <a:avLst/>
            </a:prstGeom>
            <a:solidFill>
              <a:srgbClr val="0054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86" name="Rectangle 50"/>
            <p:cNvSpPr>
              <a:spLocks noChangeArrowheads="1"/>
            </p:cNvSpPr>
            <p:nvPr/>
          </p:nvSpPr>
          <p:spPr bwMode="auto">
            <a:xfrm rot="16200000">
              <a:off x="6226969" y="2672557"/>
              <a:ext cx="901700" cy="36512"/>
            </a:xfrm>
            <a:prstGeom prst="rect">
              <a:avLst/>
            </a:prstGeom>
            <a:solidFill>
              <a:srgbClr val="0054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87" name="Rectangle 51"/>
            <p:cNvSpPr>
              <a:spLocks noChangeArrowheads="1"/>
            </p:cNvSpPr>
            <p:nvPr/>
          </p:nvSpPr>
          <p:spPr bwMode="auto">
            <a:xfrm rot="16200000">
              <a:off x="5201444" y="3698082"/>
              <a:ext cx="577850" cy="36512"/>
            </a:xfrm>
            <a:prstGeom prst="rect">
              <a:avLst/>
            </a:prstGeom>
            <a:solidFill>
              <a:srgbClr val="0054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193" name="Rectangle 57"/>
            <p:cNvSpPr>
              <a:spLocks noChangeArrowheads="1"/>
            </p:cNvSpPr>
            <p:nvPr/>
          </p:nvSpPr>
          <p:spPr bwMode="auto">
            <a:xfrm>
              <a:off x="5015532" y="1625240"/>
              <a:ext cx="636588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r>
                <a:rPr lang="en-GB" dirty="0">
                  <a:latin typeface="Arial" charset="0"/>
                </a:rPr>
                <a:t>baseline</a:t>
              </a:r>
            </a:p>
          </p:txBody>
        </p:sp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 rot="16200000">
              <a:off x="3689351" y="3014662"/>
              <a:ext cx="2449512" cy="36513"/>
            </a:xfrm>
            <a:prstGeom prst="rect">
              <a:avLst/>
            </a:prstGeom>
            <a:solidFill>
              <a:srgbClr val="0054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3258493" y="2668173"/>
            <a:ext cx="1447540" cy="1149020"/>
          </a:xfrm>
          <a:prstGeom prst="rightArrow">
            <a:avLst>
              <a:gd name="adj1" fmla="val 73670"/>
              <a:gd name="adj2" fmla="val 39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Transition around SRR (first half Phase 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76306" y="1625240"/>
            <a:ext cx="3322983" cy="267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72222E-6 -3.7037E-7 C 0.00122 -3.7037E-7 0.0408 -0.0787 0.03993 -0.08009 C 0.03906 -0.08148 -0.00382 -0.00833 -0.00503 -0.00833 C -0.00625 -0.00833 0.03177 -0.08125 0.03247 -0.08009 C 0.03316 -0.07894 -0.00122 -3.7037E-7 -4.72222E-6 -3.7037E-7 Z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59259E-6 C 0.00034 -0.00069 0.04166 0.07824 0.0401 0.07847 C 0.03854 0.0787 -0.01615 0.02245 -0.00938 0.00208 C -0.00261 -0.01829 0.08124 -0.04282 0.08124 -0.04444 C 0.08124 -0.04606 -0.00261 -0.0287 -0.0099 -0.00764 C -0.01719 0.01343 0.03576 0.08102 0.03749 0.08264 C 0.03923 0.08426 -0.00034 0.0007 -7.22222E-6 -2.59259E-6 Z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-2.59259E-6 C 0.00105 0.00116 -0.07466 0.04861 -0.08958 0.03681 C -0.10452 0.025 -0.08889 -0.06967 -0.0901 -0.07083 C -0.09132 -0.07199 -0.11181 0.01875 -0.09635 0.03056 C -0.0809 0.04236 -0.00105 -0.00116 1.66667E-6 -2.59259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11111E-6 C 8.05556E-6 1.11111E-6 -0.01267 0.10046 -0.01249 0.1 C -0.01232 0.09953 8.05556E-6 1.11111E-6 8.05556E-6 1.11111E-6 Z " pathEditMode="relative" ptsTypes="aaa">
                                      <p:cBhvr>
                                        <p:cTn id="12" dur="2000" fill="hold"/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C 0.0099 0.00717 -0.00312 0.00069 -0.01562 -0.00764 C -0.02812 -0.01597 -0.07743 -0.05208 -0.075 -0.0507 C -0.07257 -0.04931 -0.00989 -0.00718 -1.94444E-6 1.11111E-6 Z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7" grpId="0" animBg="1"/>
      <p:bldP spid="347158" grpId="0" animBg="1"/>
      <p:bldP spid="347159" grpId="0" animBg="1"/>
      <p:bldP spid="347160" grpId="0" animBg="1"/>
      <p:bldP spid="347161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US" dirty="0" smtClean="0"/>
              <a:t>Standards validated through tool implementations and pilot projects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448780"/>
            <a:ext cx="7654925" cy="4318000"/>
          </a:xfrm>
        </p:spPr>
        <p:txBody>
          <a:bodyPr/>
          <a:lstStyle/>
          <a:p>
            <a:r>
              <a:rPr lang="en-GB" dirty="0"/>
              <a:t>E-TM-10-25 → Open Concurrent Design Tool (OCDT)</a:t>
            </a:r>
          </a:p>
          <a:p>
            <a:pPr lvl="1"/>
            <a:r>
              <a:rPr lang="en-GB" dirty="0"/>
              <a:t>Validation of E-TM-10-25 data model w.r.t. to CDF-like CE process</a:t>
            </a:r>
          </a:p>
          <a:p>
            <a:pPr lvl="1"/>
            <a:r>
              <a:rPr lang="en-US" dirty="0" smtClean="0"/>
              <a:t>Three–tier architecture: Client / REST </a:t>
            </a:r>
            <a:r>
              <a:rPr lang="en-US" dirty="0" err="1" smtClean="0"/>
              <a:t>Webservice</a:t>
            </a:r>
            <a:r>
              <a:rPr lang="en-US" dirty="0" smtClean="0"/>
              <a:t> / Persistent Data Store</a:t>
            </a:r>
          </a:p>
          <a:p>
            <a:pPr lvl="1"/>
            <a:r>
              <a:rPr lang="en-US" dirty="0" smtClean="0"/>
              <a:t>Entirely built </a:t>
            </a:r>
            <a:r>
              <a:rPr lang="en-US" dirty="0"/>
              <a:t>on open source </a:t>
            </a:r>
            <a:r>
              <a:rPr lang="en-US" dirty="0" smtClean="0"/>
              <a:t>components</a:t>
            </a:r>
          </a:p>
          <a:p>
            <a:pPr lvl="1"/>
            <a:r>
              <a:rPr lang="en-GB" dirty="0"/>
              <a:t>Community Open Source Software (for ESA Member States)</a:t>
            </a:r>
          </a:p>
          <a:p>
            <a:pPr lvl="1"/>
            <a:r>
              <a:rPr lang="en-US" dirty="0" smtClean="0"/>
              <a:t>Extensive use of model-based software engineering / code generation</a:t>
            </a:r>
          </a:p>
          <a:p>
            <a:pPr lvl="1"/>
            <a:r>
              <a:rPr lang="en-US" dirty="0" smtClean="0"/>
              <a:t>Main client integrated with Excel for lowest possible learning curve</a:t>
            </a:r>
          </a:p>
          <a:p>
            <a:pPr lvl="1"/>
            <a:r>
              <a:rPr lang="en-US" dirty="0"/>
              <a:t>Designed for distributed design sessions</a:t>
            </a:r>
          </a:p>
          <a:p>
            <a:pPr lvl="1"/>
            <a:r>
              <a:rPr lang="en-US" dirty="0" smtClean="0"/>
              <a:t>Software Development Kit for Domain Specific Tool adapters</a:t>
            </a:r>
            <a:endParaRPr lang="en-GB" dirty="0"/>
          </a:p>
          <a:p>
            <a:r>
              <a:rPr lang="en-GB" dirty="0" smtClean="0"/>
              <a:t>E-TM-10-23 →</a:t>
            </a:r>
            <a:r>
              <a:rPr lang="en-GB" dirty="0"/>
              <a:t> </a:t>
            </a:r>
            <a:r>
              <a:rPr lang="en-GB" dirty="0" smtClean="0"/>
              <a:t>Virtual Spacecraft Design (VSD)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alidation of E-TM-10-23 data model with GOCE Phase B design</a:t>
            </a:r>
          </a:p>
          <a:p>
            <a:pPr lvl="1"/>
            <a:r>
              <a:rPr lang="en-GB" dirty="0" smtClean="0"/>
              <a:t>Sophisticated generation of code and GUI directly from data model</a:t>
            </a:r>
          </a:p>
          <a:p>
            <a:pPr lvl="1"/>
            <a:r>
              <a:rPr lang="en-GB" dirty="0" smtClean="0"/>
              <a:t>Successful use of Eclipse </a:t>
            </a:r>
            <a:r>
              <a:rPr lang="en-GB" dirty="0" err="1" smtClean="0"/>
              <a:t>Modeling</a:t>
            </a:r>
            <a:r>
              <a:rPr lang="en-GB" dirty="0" smtClean="0"/>
              <a:t> Framework as a platform</a:t>
            </a:r>
          </a:p>
          <a:p>
            <a:pPr lvl="1"/>
            <a:r>
              <a:rPr lang="en-US" dirty="0"/>
              <a:t>Client / Server </a:t>
            </a:r>
            <a:r>
              <a:rPr lang="en-US" dirty="0" smtClean="0"/>
              <a:t>architecture built on open source components</a:t>
            </a:r>
            <a:endParaRPr lang="en-GB" dirty="0" smtClean="0"/>
          </a:p>
          <a:p>
            <a:pPr lvl="1"/>
            <a:r>
              <a:rPr lang="en-GB" dirty="0" smtClean="0"/>
              <a:t>Follow-up in </a:t>
            </a:r>
            <a:r>
              <a:rPr lang="en-GB" dirty="0" err="1" smtClean="0"/>
              <a:t>Astrium</a:t>
            </a:r>
            <a:r>
              <a:rPr lang="en-GB" dirty="0" smtClean="0"/>
              <a:t> </a:t>
            </a:r>
            <a:r>
              <a:rPr lang="en-GB" dirty="0"/>
              <a:t>and Thales-</a:t>
            </a:r>
            <a:r>
              <a:rPr lang="en-GB" dirty="0" err="1"/>
              <a:t>Alenia</a:t>
            </a:r>
            <a:r>
              <a:rPr lang="en-GB" dirty="0"/>
              <a:t> Space for </a:t>
            </a:r>
            <a:r>
              <a:rPr lang="en-GB" dirty="0" smtClean="0"/>
              <a:t>use in projects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29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2979269" y="4554254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dirty="0" smtClean="0">
                <a:latin typeface="Arial" charset="0"/>
              </a:rPr>
              <a:t>Database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4001293" y="2379470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endParaRPr lang="en-GB" sz="1400" dirty="0" smtClean="0">
              <a:latin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 dirty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and Tool Implementations</a:t>
            </a:r>
            <a:endParaRPr lang="en-GB" dirty="0"/>
          </a:p>
        </p:txBody>
      </p:sp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123825" y="1311275"/>
            <a:ext cx="6932451" cy="2621781"/>
          </a:xfrm>
          <a:prstGeom prst="rect">
            <a:avLst/>
          </a:prstGeom>
          <a:noFill/>
          <a:ln w="38100">
            <a:solidFill>
              <a:srgbClr val="D010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Semantic Data Model Standard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62161" name="AutoShape 17"/>
          <p:cNvSpPr>
            <a:spLocks noChangeArrowheads="1"/>
          </p:cNvSpPr>
          <p:nvPr/>
        </p:nvSpPr>
        <p:spPr bwMode="auto">
          <a:xfrm>
            <a:off x="228600" y="1663701"/>
            <a:ext cx="2924432" cy="133325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GB" sz="1400" b="1" dirty="0" smtClean="0">
                <a:latin typeface="Arial" charset="0"/>
              </a:rPr>
              <a:t>Semantic Data Model</a:t>
            </a:r>
          </a:p>
          <a:p>
            <a:pPr algn="ctr"/>
            <a:r>
              <a:rPr lang="en-GB" sz="1400" i="1" dirty="0" smtClean="0">
                <a:latin typeface="Arial" charset="0"/>
              </a:rPr>
              <a:t>“Master Definition of Concepts”</a:t>
            </a:r>
          </a:p>
          <a:p>
            <a:pPr algn="ctr"/>
            <a:r>
              <a:rPr lang="en-GB" sz="1400" i="1" dirty="0">
                <a:latin typeface="Arial" charset="0"/>
              </a:rPr>
              <a:t>a</a:t>
            </a:r>
            <a:r>
              <a:rPr lang="en-GB" sz="1400" i="1" dirty="0" smtClean="0">
                <a:latin typeface="Arial" charset="0"/>
              </a:rPr>
              <a:t>ddresses “what” not “how”</a:t>
            </a:r>
            <a:endParaRPr lang="en-GB" sz="1400" i="1" dirty="0">
              <a:latin typeface="Arial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15516" y="4581128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endParaRPr lang="en-GB" sz="1400" i="1" dirty="0">
              <a:latin typeface="Arial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40519" y="4805642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endParaRPr lang="en-GB" sz="1400" i="1" dirty="0">
              <a:latin typeface="Arial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56543" y="5021666"/>
            <a:ext cx="2066169" cy="99962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algn="ctr"/>
            <a:r>
              <a:rPr lang="en-GB" sz="1400" i="1" dirty="0" smtClean="0">
                <a:latin typeface="Arial" charset="0"/>
              </a:rPr>
              <a:t>Derived </a:t>
            </a:r>
            <a:r>
              <a:rPr lang="en-GB" sz="1400" b="1" dirty="0" smtClean="0">
                <a:latin typeface="Arial" charset="0"/>
              </a:rPr>
              <a:t>Logical</a:t>
            </a:r>
            <a:r>
              <a:rPr lang="en-GB" sz="1400" i="1" dirty="0" smtClean="0">
                <a:latin typeface="Arial" charset="0"/>
              </a:rPr>
              <a:t> and </a:t>
            </a:r>
          </a:p>
          <a:p>
            <a:pPr algn="ctr"/>
            <a:r>
              <a:rPr lang="en-GB" sz="1400" b="1" dirty="0" smtClean="0">
                <a:latin typeface="Arial" charset="0"/>
              </a:rPr>
              <a:t>Physical Data Models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3848893" y="1970500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endParaRPr lang="en-GB" sz="1400" dirty="0" smtClean="0">
              <a:latin typeface="Arial" charset="0"/>
            </a:endParaRPr>
          </a:p>
        </p:txBody>
      </p:sp>
      <p:sp>
        <p:nvSpPr>
          <p:cNvPr id="262157" name="AutoShape 13"/>
          <p:cNvSpPr>
            <a:spLocks noChangeArrowheads="1"/>
          </p:cNvSpPr>
          <p:nvPr/>
        </p:nvSpPr>
        <p:spPr bwMode="auto">
          <a:xfrm>
            <a:off x="3696493" y="1592796"/>
            <a:ext cx="2910967" cy="1474091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i="1" dirty="0" smtClean="0">
                <a:latin typeface="Arial" charset="0"/>
              </a:rPr>
              <a:t>“Reference </a:t>
            </a:r>
            <a:r>
              <a:rPr lang="en-GB" sz="1400" i="1" dirty="0">
                <a:latin typeface="Arial" charset="0"/>
              </a:rPr>
              <a:t>Data </a:t>
            </a:r>
            <a:r>
              <a:rPr lang="en-GB" sz="1400" i="1" dirty="0" smtClean="0">
                <a:latin typeface="Arial" charset="0"/>
              </a:rPr>
              <a:t>Libraries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>
                <a:latin typeface="Arial" charset="0"/>
              </a:rPr>
              <a:t>(</a:t>
            </a:r>
            <a:r>
              <a:rPr lang="en-GB" sz="1400" i="1" dirty="0" smtClean="0">
                <a:latin typeface="Arial" charset="0"/>
              </a:rPr>
              <a:t>RDLs)</a:t>
            </a:r>
            <a:r>
              <a:rPr lang="en-GB" sz="1400" dirty="0" smtClean="0">
                <a:latin typeface="Arial" charset="0"/>
              </a:rPr>
              <a:t> “</a:t>
            </a:r>
          </a:p>
          <a:p>
            <a:pPr algn="ctr"/>
            <a:r>
              <a:rPr lang="en-GB" sz="1400" dirty="0" smtClean="0">
                <a:latin typeface="Arial" charset="0"/>
              </a:rPr>
              <a:t>Runtime loadable </a:t>
            </a:r>
          </a:p>
          <a:p>
            <a:pPr algn="ctr"/>
            <a:r>
              <a:rPr lang="en-GB" sz="1400" dirty="0" smtClean="0">
                <a:latin typeface="Arial" charset="0"/>
              </a:rPr>
              <a:t>predefined objects,</a:t>
            </a:r>
          </a:p>
          <a:p>
            <a:pPr algn="ctr"/>
            <a:r>
              <a:rPr lang="en-GB" sz="1400" dirty="0" smtClean="0">
                <a:latin typeface="Arial" charset="0"/>
              </a:rPr>
              <a:t>including QUDV and Categories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879812" y="4041068"/>
            <a:ext cx="4176464" cy="216024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3333FF"/>
                </a:solidFill>
              </a:rPr>
              <a:t>Software Implementations</a:t>
            </a:r>
            <a:endParaRPr lang="en-GB" sz="1400" dirty="0">
              <a:solidFill>
                <a:srgbClr val="3333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5349" y="4864915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Tool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62734" y="5089429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Tool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09405" y="5305453"/>
            <a:ext cx="1974863" cy="747124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Tool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3131669" y="4741302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dirty="0" smtClean="0">
                <a:latin typeface="Arial" charset="0"/>
              </a:rPr>
              <a:t>Database</a:t>
            </a: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3284069" y="4928350"/>
            <a:ext cx="1142161" cy="737045"/>
          </a:xfrm>
          <a:prstGeom prst="can">
            <a:avLst>
              <a:gd name="adj" fmla="val 25000"/>
            </a:avLst>
          </a:prstGeom>
          <a:solidFill>
            <a:srgbClr val="A0D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36000" tIns="36000" rIns="36000" bIns="36000" anchor="ctr"/>
          <a:lstStyle/>
          <a:p>
            <a:pPr algn="ctr"/>
            <a:r>
              <a:rPr lang="en-GB" sz="1400" b="1" dirty="0" smtClean="0">
                <a:latin typeface="Arial" charset="0"/>
              </a:rPr>
              <a:t>Database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2015716" y="3104964"/>
            <a:ext cx="1560230" cy="576064"/>
          </a:xfrm>
          <a:prstGeom prst="borderCallout1">
            <a:avLst>
              <a:gd name="adj1" fmla="val 18750"/>
              <a:gd name="adj2" fmla="val -8333"/>
              <a:gd name="adj3" fmla="val 92658"/>
              <a:gd name="adj4" fmla="val -19286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Automated transformations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262161" idx="2"/>
            <a:endCxn id="14" idx="0"/>
          </p:cNvCxnSpPr>
          <p:nvPr/>
        </p:nvCxnSpPr>
        <p:spPr>
          <a:xfrm flipH="1">
            <a:off x="1248601" y="2908810"/>
            <a:ext cx="442215" cy="167231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62161" idx="2"/>
            <a:endCxn id="15" idx="0"/>
          </p:cNvCxnSpPr>
          <p:nvPr/>
        </p:nvCxnSpPr>
        <p:spPr>
          <a:xfrm flipH="1">
            <a:off x="1473604" y="2908810"/>
            <a:ext cx="217212" cy="1896832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62161" idx="2"/>
            <a:endCxn id="16" idx="0"/>
          </p:cNvCxnSpPr>
          <p:nvPr/>
        </p:nvCxnSpPr>
        <p:spPr>
          <a:xfrm flipH="1">
            <a:off x="1689628" y="2908810"/>
            <a:ext cx="1188" cy="2112856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Callout 1 26"/>
          <p:cNvSpPr/>
          <p:nvPr/>
        </p:nvSpPr>
        <p:spPr>
          <a:xfrm>
            <a:off x="7278281" y="4342857"/>
            <a:ext cx="1803114" cy="1044116"/>
          </a:xfrm>
          <a:prstGeom prst="borderCallout1">
            <a:avLst>
              <a:gd name="adj1" fmla="val 18750"/>
              <a:gd name="adj2" fmla="val -8333"/>
              <a:gd name="adj3" fmla="val 72292"/>
              <a:gd name="adj4" fmla="val -57631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nteroperable tools and databases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(including adapters around existing tools)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07504" y="4041068"/>
            <a:ext cx="2688327" cy="216024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98" tIns="35998" rIns="35998" bIns="35998"/>
          <a:lstStyle/>
          <a:p>
            <a:pPr algn="ctr"/>
            <a:r>
              <a:rPr lang="en-GB" sz="1400" dirty="0" smtClean="0">
                <a:solidFill>
                  <a:srgbClr val="3333FF"/>
                </a:solidFill>
              </a:rPr>
              <a:t>Generated</a:t>
            </a:r>
            <a:endParaRPr lang="en-GB" sz="1400" dirty="0">
              <a:solidFill>
                <a:srgbClr val="3333FF"/>
              </a:solidFill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7283021" y="2988318"/>
            <a:ext cx="1321427" cy="576064"/>
          </a:xfrm>
          <a:prstGeom prst="borderCallout1">
            <a:avLst>
              <a:gd name="adj1" fmla="val 18750"/>
              <a:gd name="adj2" fmla="val -8333"/>
              <a:gd name="adj3" fmla="val 148215"/>
              <a:gd name="adj4" fmla="val -136346"/>
            </a:avLst>
          </a:prstGeom>
          <a:solidFill>
            <a:srgbClr val="FFFF9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Runtime use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2157" idx="3"/>
            <a:endCxn id="10" idx="0"/>
          </p:cNvCxnSpPr>
          <p:nvPr/>
        </p:nvCxnSpPr>
        <p:spPr>
          <a:xfrm>
            <a:off x="5151977" y="3066887"/>
            <a:ext cx="340804" cy="1798028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2157" idx="3"/>
            <a:endCxn id="32" idx="0"/>
          </p:cNvCxnSpPr>
          <p:nvPr/>
        </p:nvCxnSpPr>
        <p:spPr>
          <a:xfrm>
            <a:off x="5151977" y="3066887"/>
            <a:ext cx="598189" cy="2022542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2157" idx="3"/>
            <a:endCxn id="33" idx="0"/>
          </p:cNvCxnSpPr>
          <p:nvPr/>
        </p:nvCxnSpPr>
        <p:spPr>
          <a:xfrm>
            <a:off x="5151977" y="3066887"/>
            <a:ext cx="844860" cy="2238566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9" grpId="0" animBg="1"/>
      <p:bldP spid="30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0525"/>
            <a:ext cx="7092787" cy="1107990"/>
          </a:xfrm>
        </p:spPr>
        <p:txBody>
          <a:bodyPr/>
          <a:lstStyle/>
          <a:p>
            <a:r>
              <a:rPr lang="en-US" dirty="0" smtClean="0"/>
              <a:t>ECSS Improvement w.r.t. </a:t>
            </a:r>
            <a:r>
              <a:rPr lang="en-US" dirty="0" err="1" smtClean="0"/>
              <a:t>SysML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Explicit Occurrence and </a:t>
            </a:r>
            <a:r>
              <a:rPr lang="en-US" dirty="0" err="1" smtClean="0"/>
              <a:t>Realisation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system decomposition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89610"/>
            <a:ext cx="8856476" cy="455967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0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US" dirty="0"/>
              <a:t>ECSS Improvements w.r.t. </a:t>
            </a:r>
            <a:r>
              <a:rPr lang="en-US" dirty="0" err="1" smtClean="0"/>
              <a:t>SysML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“Category” concept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Category is added as explicit concept in model</a:t>
            </a:r>
          </a:p>
          <a:p>
            <a:r>
              <a:rPr lang="en-US" dirty="0"/>
              <a:t>Category is </a:t>
            </a:r>
            <a:r>
              <a:rPr lang="en-US" dirty="0" smtClean="0"/>
              <a:t>a runtime, </a:t>
            </a:r>
            <a:r>
              <a:rPr lang="en-US" dirty="0"/>
              <a:t>user-defined classification feature</a:t>
            </a:r>
          </a:p>
          <a:p>
            <a:r>
              <a:rPr lang="en-US" dirty="0" smtClean="0"/>
              <a:t>User-defined validation </a:t>
            </a:r>
            <a:r>
              <a:rPr lang="en-US" dirty="0"/>
              <a:t>rules / constraints </a:t>
            </a:r>
            <a:r>
              <a:rPr lang="en-US" dirty="0" smtClean="0"/>
              <a:t>on </a:t>
            </a:r>
            <a:r>
              <a:rPr lang="en-US" dirty="0"/>
              <a:t>basis of </a:t>
            </a:r>
            <a:r>
              <a:rPr lang="en-US" dirty="0" smtClean="0"/>
              <a:t>Category</a:t>
            </a:r>
            <a:endParaRPr lang="en-GB" dirty="0"/>
          </a:p>
          <a:p>
            <a:r>
              <a:rPr lang="en-US" dirty="0" smtClean="0"/>
              <a:t>Adds flexibility to extend models with functionality that was unforeseen at design time without </a:t>
            </a:r>
            <a:r>
              <a:rPr lang="en-US" dirty="0"/>
              <a:t>need for </a:t>
            </a:r>
            <a:r>
              <a:rPr lang="en-US" dirty="0" smtClean="0"/>
              <a:t>update </a:t>
            </a:r>
            <a:r>
              <a:rPr lang="en-US" dirty="0"/>
              <a:t>of </a:t>
            </a:r>
            <a:r>
              <a:rPr lang="en-US" dirty="0" smtClean="0"/>
              <a:t>software implementations</a:t>
            </a:r>
          </a:p>
          <a:p>
            <a:r>
              <a:rPr lang="en-US" dirty="0" smtClean="0"/>
              <a:t>Similar to on-the-fly extensibility of RDF/OWL based ontologies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25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US" dirty="0"/>
              <a:t>ECSS Improvements w.r.t. </a:t>
            </a:r>
            <a:r>
              <a:rPr lang="en-US" dirty="0" err="1" smtClean="0"/>
              <a:t>SysML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Evolution of “QUDV”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ParameterType</a:t>
            </a:r>
            <a:r>
              <a:rPr lang="en-US" dirty="0" smtClean="0"/>
              <a:t> (</a:t>
            </a:r>
            <a:r>
              <a:rPr lang="en-US" dirty="0" err="1" smtClean="0"/>
              <a:t>SysML</a:t>
            </a:r>
            <a:r>
              <a:rPr lang="en-US" dirty="0" smtClean="0"/>
              <a:t> </a:t>
            </a:r>
            <a:r>
              <a:rPr lang="en-US" dirty="0" err="1" smtClean="0"/>
              <a:t>ValueProperty</a:t>
            </a:r>
            <a:r>
              <a:rPr lang="en-US" dirty="0" smtClean="0"/>
              <a:t> type) is extended with</a:t>
            </a:r>
            <a:br>
              <a:rPr lang="en-US" dirty="0" smtClean="0"/>
            </a:br>
            <a:r>
              <a:rPr lang="en-US" dirty="0" err="1" smtClean="0"/>
              <a:t>CompositeParameterType</a:t>
            </a:r>
            <a:r>
              <a:rPr lang="en-US" dirty="0"/>
              <a:t> </a:t>
            </a:r>
            <a:r>
              <a:rPr lang="en-US" dirty="0" smtClean="0"/>
              <a:t>that allows for non-scalar multi-value parameter / properties (including mathematical n</a:t>
            </a:r>
            <a:r>
              <a:rPr lang="en-US" baseline="30000" dirty="0" smtClean="0"/>
              <a:t>th</a:t>
            </a:r>
            <a:r>
              <a:rPr lang="en-US" dirty="0" smtClean="0"/>
              <a:t> order tensors ) </a:t>
            </a:r>
          </a:p>
          <a:p>
            <a:r>
              <a:rPr lang="en-US" dirty="0" err="1" smtClean="0"/>
              <a:t>MeasurementScale</a:t>
            </a:r>
            <a:r>
              <a:rPr lang="en-US" dirty="0" smtClean="0"/>
              <a:t> is added as concept, with precise subclasses</a:t>
            </a:r>
          </a:p>
          <a:p>
            <a:pPr lvl="1"/>
            <a:r>
              <a:rPr lang="en-US" dirty="0" err="1"/>
              <a:t>OrdinalScale</a:t>
            </a:r>
            <a:endParaRPr lang="en-US" dirty="0"/>
          </a:p>
          <a:p>
            <a:pPr lvl="1"/>
            <a:r>
              <a:rPr lang="en-US" dirty="0" err="1" smtClean="0"/>
              <a:t>IntervalScale</a:t>
            </a:r>
            <a:endParaRPr lang="en-US" dirty="0" smtClean="0"/>
          </a:p>
          <a:p>
            <a:pPr lvl="1"/>
            <a:r>
              <a:rPr lang="en-US" dirty="0" err="1" smtClean="0"/>
              <a:t>RatioScale</a:t>
            </a:r>
            <a:endParaRPr lang="en-US" dirty="0" smtClean="0"/>
          </a:p>
          <a:p>
            <a:pPr lvl="1"/>
            <a:r>
              <a:rPr lang="en-US" dirty="0" err="1" smtClean="0"/>
              <a:t>CyclicRatioScale</a:t>
            </a:r>
            <a:endParaRPr lang="en-US" dirty="0" smtClean="0"/>
          </a:p>
          <a:p>
            <a:pPr lvl="1"/>
            <a:r>
              <a:rPr lang="en-US" dirty="0" smtClean="0"/>
              <a:t>Base10LogarithmicScale</a:t>
            </a:r>
          </a:p>
          <a:p>
            <a:pPr lvl="1"/>
            <a:r>
              <a:rPr lang="en-US" dirty="0" err="1" smtClean="0"/>
              <a:t>NaturalLogarithmicScale</a:t>
            </a:r>
            <a:endParaRPr lang="en-US" dirty="0" smtClean="0"/>
          </a:p>
          <a:p>
            <a:r>
              <a:rPr lang="en-US" dirty="0" smtClean="0"/>
              <a:t>Mathematical </a:t>
            </a:r>
            <a:r>
              <a:rPr lang="en-US" dirty="0" err="1" smtClean="0"/>
              <a:t>NumberSet</a:t>
            </a:r>
            <a:r>
              <a:rPr lang="en-US" dirty="0" smtClean="0"/>
              <a:t> is added in definition of </a:t>
            </a:r>
            <a:r>
              <a:rPr lang="en-US" dirty="0" err="1" smtClean="0"/>
              <a:t>QuantityKind</a:t>
            </a:r>
            <a:endParaRPr lang="en-US" dirty="0" smtClean="0"/>
          </a:p>
          <a:p>
            <a:r>
              <a:rPr lang="en-US" dirty="0" smtClean="0"/>
              <a:t>Full ISO/IEC 80000 (14 parts) is captured as Reference Data Library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7630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40525"/>
            <a:ext cx="7236655" cy="1107990"/>
          </a:xfrm>
        </p:spPr>
        <p:txBody>
          <a:bodyPr/>
          <a:lstStyle/>
          <a:p>
            <a:r>
              <a:rPr lang="en-US" dirty="0" smtClean="0"/>
              <a:t>Possible Extension of “QUDV”:</a:t>
            </a:r>
            <a:br>
              <a:rPr lang="en-US" dirty="0" smtClean="0"/>
            </a:br>
            <a:r>
              <a:rPr lang="en-GB" dirty="0" smtClean="0"/>
              <a:t>“</a:t>
            </a:r>
            <a:r>
              <a:rPr lang="en-GB" dirty="0" err="1" smtClean="0"/>
              <a:t>PropertyValueCube</a:t>
            </a:r>
            <a:r>
              <a:rPr lang="en-GB" dirty="0" smtClean="0"/>
              <a:t>” for Analysis/Test Results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</p:nvPr>
        </p:nvSpPr>
        <p:spPr>
          <a:xfrm>
            <a:off x="4752020" y="1401861"/>
            <a:ext cx="4212468" cy="4318000"/>
          </a:xfrm>
        </p:spPr>
        <p:txBody>
          <a:bodyPr/>
          <a:lstStyle/>
          <a:p>
            <a:r>
              <a:rPr lang="en-GB" dirty="0" smtClean="0"/>
              <a:t>Derived from “STEP-NRF </a:t>
            </a:r>
            <a:r>
              <a:rPr lang="en-GB" dirty="0" err="1" smtClean="0"/>
              <a:t>datacube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Hypercube for efficient representation of large amounts of results data</a:t>
            </a:r>
          </a:p>
          <a:p>
            <a:r>
              <a:rPr lang="en-US" dirty="0" smtClean="0"/>
              <a:t>Re-uses </a:t>
            </a:r>
            <a:r>
              <a:rPr lang="en-US" dirty="0" err="1" smtClean="0"/>
              <a:t>SysML</a:t>
            </a:r>
            <a:r>
              <a:rPr lang="en-US" dirty="0" smtClean="0"/>
              <a:t> / ECSS </a:t>
            </a:r>
            <a:r>
              <a:rPr lang="en-US" dirty="0" err="1" smtClean="0"/>
              <a:t>ValueProperty</a:t>
            </a:r>
            <a:r>
              <a:rPr lang="en-US" dirty="0" smtClean="0"/>
              <a:t>, Block/Element, state </a:t>
            </a:r>
            <a:r>
              <a:rPr lang="en-US" dirty="0" err="1" smtClean="0"/>
              <a:t>ValueProperty</a:t>
            </a:r>
            <a:endParaRPr lang="en-GB" dirty="0" smtClean="0"/>
          </a:p>
          <a:p>
            <a:r>
              <a:rPr lang="en-US" dirty="0" smtClean="0"/>
              <a:t>E</a:t>
            </a:r>
            <a:r>
              <a:rPr lang="en-GB" dirty="0" smtClean="0"/>
              <a:t>ach cell of the hypercube is a property value (can be non-scalar, any </a:t>
            </a:r>
            <a:r>
              <a:rPr lang="en-GB" dirty="0" err="1" smtClean="0"/>
              <a:t>datatype</a:t>
            </a:r>
            <a:r>
              <a:rPr lang="en-GB" dirty="0" smtClean="0"/>
              <a:t>)</a:t>
            </a:r>
          </a:p>
          <a:p>
            <a:r>
              <a:rPr lang="en-GB" dirty="0" smtClean="0"/>
              <a:t>Store slices of data for given time, frequency or other state variable</a:t>
            </a:r>
            <a:endParaRPr lang="en-US" dirty="0" smtClean="0"/>
          </a:p>
          <a:p>
            <a:r>
              <a:rPr lang="en-US" dirty="0" smtClean="0"/>
              <a:t>Has been implemented, tested and used with high-speed, low-memory footprint open source HDF5 library</a:t>
            </a:r>
            <a:endParaRPr lang="en-US" dirty="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11188" y="2220291"/>
            <a:ext cx="2757488" cy="2758109"/>
          </a:xfrm>
          <a:prstGeom prst="rect">
            <a:avLst/>
          </a:prstGeom>
          <a:solidFill>
            <a:srgbClr val="FFC0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chilly" dir="b"/>
          </a:scene3d>
          <a:sp3d extrusionH="3619500" contourW="12700" prstMaterial="translucentPowder">
            <a:bevelT w="13500" h="13500" prst="angle"/>
            <a:bevelB w="13500" h="13500" prst="angle"/>
            <a:extrusionClr>
              <a:srgbClr val="FFC000"/>
            </a:extrusionClr>
            <a:contourClr>
              <a:srgbClr val="FFC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endParaRPr lang="en-GB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839788" y="4597400"/>
            <a:ext cx="2362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84263" y="4749800"/>
            <a:ext cx="669925" cy="317500"/>
          </a:xfrm>
          <a:prstGeom prst="rect">
            <a:avLst/>
          </a:prstGeom>
          <a:solidFill>
            <a:srgbClr val="41E1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defTabSz="762000"/>
            <a:r>
              <a:rPr lang="en-US" sz="1400">
                <a:latin typeface="Arial" charset="0"/>
              </a:rPr>
              <a:t>states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661988" y="2093913"/>
            <a:ext cx="147638" cy="238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 rot="16200000">
            <a:off x="-1113365" y="3240354"/>
            <a:ext cx="3015915" cy="307777"/>
          </a:xfrm>
          <a:prstGeom prst="rect">
            <a:avLst/>
          </a:prstGeom>
          <a:solidFill>
            <a:srgbClr val="41E1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defTabSz="762000"/>
            <a:r>
              <a:rPr lang="en-US" sz="1400" dirty="0">
                <a:latin typeface="Arial" charset="0"/>
              </a:rPr>
              <a:t>observable </a:t>
            </a:r>
            <a:r>
              <a:rPr lang="en-US" sz="1400" dirty="0" smtClean="0">
                <a:latin typeface="Arial" charset="0"/>
              </a:rPr>
              <a:t>items: blocks, elements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657225" y="1371600"/>
            <a:ext cx="1452563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96900" y="1401861"/>
            <a:ext cx="979755" cy="307777"/>
          </a:xfrm>
          <a:prstGeom prst="rect">
            <a:avLst/>
          </a:prstGeom>
          <a:solidFill>
            <a:srgbClr val="41E1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defTabSz="762000"/>
            <a:r>
              <a:rPr lang="en-US" sz="1400" dirty="0" smtClean="0">
                <a:latin typeface="Arial" charset="0"/>
              </a:rPr>
              <a:t>properties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AutoShape 15"/>
          <p:cNvSpPr>
            <a:spLocks/>
          </p:cNvSpPr>
          <p:nvPr/>
        </p:nvSpPr>
        <p:spPr bwMode="auto">
          <a:xfrm>
            <a:off x="1601788" y="5372100"/>
            <a:ext cx="3048000" cy="304800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4426"/>
              <a:gd name="adj5" fmla="val -114065"/>
              <a:gd name="adj6" fmla="val -11148"/>
            </a:avLst>
          </a:prstGeom>
          <a:solidFill>
            <a:srgbClr val="41E1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defTabSz="762000"/>
            <a:r>
              <a:rPr lang="en-US" sz="1400">
                <a:latin typeface="Arial" charset="0"/>
              </a:rPr>
              <a:t>typically: sampled time or frequency</a:t>
            </a:r>
            <a:endParaRPr lang="en-GB" sz="1400">
              <a:latin typeface="Arial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114013" y="2255067"/>
            <a:ext cx="45719" cy="2758109"/>
          </a:xfrm>
          <a:prstGeom prst="rect">
            <a:avLst/>
          </a:prstGeom>
          <a:solidFill>
            <a:srgbClr val="FF00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chilly" dir="b"/>
          </a:scene3d>
          <a:sp3d extrusionH="3630600" prstMaterial="translucentPowder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wrap="square" anchor="ctr">
            <a:spAutoFit/>
            <a:flatTx/>
          </a:bodyPr>
          <a:lstStyle/>
          <a:p>
            <a:endParaRPr lang="en-GB"/>
          </a:p>
        </p:txBody>
      </p:sp>
      <p:sp>
        <p:nvSpPr>
          <p:cNvPr id="610304" name="Footer Placeholder 6103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610305" name="Slide Number Placeholder 61030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74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0524"/>
            <a:ext cx="7236655" cy="1107990"/>
          </a:xfrm>
        </p:spPr>
        <p:txBody>
          <a:bodyPr/>
          <a:lstStyle/>
          <a:p>
            <a:r>
              <a:rPr lang="en-US" dirty="0" smtClean="0"/>
              <a:t>ECSS-E-TM-10-25 improvements for interactive multi-domain concurrent engineering (1/2)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DomainOfExpertise</a:t>
            </a:r>
            <a:r>
              <a:rPr lang="en-US" dirty="0" smtClean="0"/>
              <a:t> is explicit concept in model</a:t>
            </a:r>
          </a:p>
          <a:p>
            <a:r>
              <a:rPr lang="en-US" dirty="0" smtClean="0"/>
              <a:t>Participant in an engineering activity is a Person with a Role and represents a single </a:t>
            </a:r>
            <a:r>
              <a:rPr lang="en-US" dirty="0" err="1" smtClean="0"/>
              <a:t>DomainOfExpertise</a:t>
            </a:r>
            <a:r>
              <a:rPr lang="en-US" dirty="0" smtClean="0"/>
              <a:t> at a time</a:t>
            </a:r>
          </a:p>
          <a:p>
            <a:r>
              <a:rPr lang="en-US" dirty="0" smtClean="0"/>
              <a:t>Any Requirement, Element, Parameter (i.e. </a:t>
            </a:r>
            <a:r>
              <a:rPr lang="en-US" dirty="0" err="1" smtClean="0"/>
              <a:t>ValueProperty</a:t>
            </a:r>
            <a:r>
              <a:rPr lang="en-US" dirty="0" smtClean="0"/>
              <a:t>) is “owned” by a </a:t>
            </a:r>
            <a:r>
              <a:rPr lang="en-US" dirty="0" err="1" smtClean="0"/>
              <a:t>DomainOfExpertise</a:t>
            </a:r>
            <a:r>
              <a:rPr lang="en-US" dirty="0" smtClean="0"/>
              <a:t>, who is responsible for its existence and value</a:t>
            </a:r>
          </a:p>
          <a:p>
            <a:r>
              <a:rPr lang="en-US" dirty="0" err="1" smtClean="0"/>
              <a:t>DomainOfExpertise</a:t>
            </a:r>
            <a:r>
              <a:rPr lang="en-US" dirty="0" smtClean="0"/>
              <a:t> (other than owner) can take subscription on a Parameter, in order to use it as an input in his/her analysis</a:t>
            </a:r>
          </a:p>
          <a:p>
            <a:r>
              <a:rPr lang="en-US" dirty="0" smtClean="0"/>
              <a:t>Value updates of Parameters happen for non-owners only after explicit “publication” in order to prevent disruptions caused by continuous value changes</a:t>
            </a:r>
          </a:p>
          <a:p>
            <a:r>
              <a:rPr lang="en-US" dirty="0" smtClean="0"/>
              <a:t>Value of a Parameter (i.e. </a:t>
            </a:r>
            <a:r>
              <a:rPr lang="en-US" dirty="0" err="1" smtClean="0"/>
              <a:t>ValueProperty</a:t>
            </a:r>
            <a:r>
              <a:rPr lang="en-US" dirty="0" smtClean="0"/>
              <a:t>) can be overridden at Usage, Occurrence or </a:t>
            </a:r>
            <a:r>
              <a:rPr lang="en-US" dirty="0" err="1" smtClean="0"/>
              <a:t>Realisation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Provides “value inheritance”  in addition to “type inheritance”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161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40524"/>
            <a:ext cx="7236655" cy="1107990"/>
          </a:xfrm>
        </p:spPr>
        <p:txBody>
          <a:bodyPr/>
          <a:lstStyle/>
          <a:p>
            <a:r>
              <a:rPr lang="en-US" dirty="0"/>
              <a:t>ECSS-E-TM-10-25 improvements for interactive multi-domain concurrent engineering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Built-in version control at object level with subversion-like revisions</a:t>
            </a:r>
          </a:p>
          <a:p>
            <a:r>
              <a:rPr lang="en-US" dirty="0" smtClean="0"/>
              <a:t>(Design) Option is explicit concept in model</a:t>
            </a:r>
          </a:p>
          <a:p>
            <a:r>
              <a:rPr lang="en-US" dirty="0" smtClean="0"/>
              <a:t>Architecture can be configured for different Options</a:t>
            </a:r>
          </a:p>
          <a:p>
            <a:r>
              <a:rPr lang="en-US" dirty="0" smtClean="0"/>
              <a:t>For each Option the </a:t>
            </a:r>
            <a:r>
              <a:rPr lang="en-US" dirty="0" err="1" smtClean="0"/>
              <a:t>ElementOccurrence</a:t>
            </a:r>
            <a:r>
              <a:rPr lang="en-US" dirty="0" smtClean="0"/>
              <a:t> tree (explicit full system structure) is generated on the fly from the implicit </a:t>
            </a:r>
            <a:r>
              <a:rPr lang="en-US" dirty="0" err="1" smtClean="0"/>
              <a:t>ElementDefinition</a:t>
            </a:r>
            <a:r>
              <a:rPr lang="en-US" dirty="0" smtClean="0"/>
              <a:t> and </a:t>
            </a:r>
            <a:r>
              <a:rPr lang="en-US" dirty="0" err="1" smtClean="0"/>
              <a:t>ElementUsage</a:t>
            </a:r>
            <a:r>
              <a:rPr lang="en-US" dirty="0" smtClean="0"/>
              <a:t> composite structure</a:t>
            </a:r>
          </a:p>
          <a:p>
            <a:r>
              <a:rPr lang="en-US" dirty="0" smtClean="0"/>
              <a:t>Net difference between Options can be used in system trades</a:t>
            </a:r>
          </a:p>
          <a:p>
            <a:r>
              <a:rPr lang="en-US" dirty="0" smtClean="0"/>
              <a:t>Requirements can be expressed as machine readable </a:t>
            </a:r>
            <a:r>
              <a:rPr lang="en-US" dirty="0" err="1" smtClean="0"/>
              <a:t>boolean</a:t>
            </a:r>
            <a:r>
              <a:rPr lang="en-US" dirty="0" smtClean="0"/>
              <a:t> expressions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862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UML2/OCL based data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UML2 is not sufficiently precise to define rock solid semantic data models</a:t>
            </a:r>
          </a:p>
          <a:p>
            <a:pPr lvl="1"/>
            <a:r>
              <a:rPr lang="en-US" dirty="0" smtClean="0"/>
              <a:t>Can fix a lot with UML profiles, but not ideal</a:t>
            </a:r>
          </a:p>
          <a:p>
            <a:r>
              <a:rPr lang="en-US" dirty="0" smtClean="0"/>
              <a:t>UML2 meta-model (in MOF) is overly complicated, and as a consequence XMI or tool APIs are hard to use and lack interoperability</a:t>
            </a:r>
          </a:p>
          <a:p>
            <a:r>
              <a:rPr lang="en-US" dirty="0" smtClean="0"/>
              <a:t>OCL helps, but OCL tooling is only reasonably mature for Java, not for other programming languages</a:t>
            </a:r>
          </a:p>
          <a:p>
            <a:r>
              <a:rPr lang="en-US" dirty="0" smtClean="0"/>
              <a:t>Better “real” semantic modeling language and tooling is needed</a:t>
            </a:r>
          </a:p>
          <a:p>
            <a:r>
              <a:rPr lang="en-US" dirty="0" smtClean="0"/>
              <a:t>Most likely candidates: RDF/OWL and FBM (Fact Based Modeling)</a:t>
            </a:r>
          </a:p>
          <a:p>
            <a:r>
              <a:rPr lang="en-US" dirty="0" smtClean="0"/>
              <a:t>For intermediate period EMF </a:t>
            </a:r>
            <a:r>
              <a:rPr lang="en-US" dirty="0" err="1" smtClean="0"/>
              <a:t>Ecore</a:t>
            </a:r>
            <a:r>
              <a:rPr lang="en-US" dirty="0" smtClean="0"/>
              <a:t> seems solid, practical industrial solution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872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379079"/>
            <a:ext cx="7236655" cy="430881"/>
          </a:xfrm>
        </p:spPr>
        <p:txBody>
          <a:bodyPr/>
          <a:lstStyle/>
          <a:p>
            <a:r>
              <a:rPr lang="en-US" dirty="0"/>
              <a:t>Background of this </a:t>
            </a:r>
            <a:r>
              <a:rPr lang="en-US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Standardisation</a:t>
            </a:r>
            <a:r>
              <a:rPr lang="en-US" dirty="0" smtClean="0"/>
              <a:t> work on ECSS E-TM-10-23  and E-TM-10-25</a:t>
            </a:r>
          </a:p>
          <a:p>
            <a:pPr lvl="1"/>
            <a:r>
              <a:rPr lang="en-US" dirty="0" smtClean="0"/>
              <a:t>Model based system engineering conceptual data models for European space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organisation</a:t>
            </a:r>
            <a:r>
              <a:rPr lang="en-US" dirty="0" smtClean="0"/>
              <a:t> of 14 annual NASA-ESA Product Data Exchange Workshops</a:t>
            </a:r>
          </a:p>
          <a:p>
            <a:r>
              <a:rPr lang="en-US" dirty="0" smtClean="0"/>
              <a:t>Contributions to </a:t>
            </a:r>
            <a:r>
              <a:rPr lang="en-US" dirty="0" err="1" smtClean="0"/>
              <a:t>SysML</a:t>
            </a:r>
            <a:r>
              <a:rPr lang="en-US" dirty="0" smtClean="0"/>
              <a:t> v1.2 and v1.3 (QUDV)</a:t>
            </a:r>
          </a:p>
          <a:p>
            <a:r>
              <a:rPr lang="en-US" dirty="0" err="1"/>
              <a:t>Standardisation</a:t>
            </a:r>
            <a:r>
              <a:rPr lang="en-US" dirty="0"/>
              <a:t> work on ISO 10303 (STEP) and related standards</a:t>
            </a:r>
          </a:p>
          <a:p>
            <a:pPr lvl="1"/>
            <a:r>
              <a:rPr lang="en-US" dirty="0"/>
              <a:t>Cross-industry &amp; multi-disciplinary</a:t>
            </a:r>
          </a:p>
          <a:p>
            <a:pPr lvl="1"/>
            <a:r>
              <a:rPr lang="en-US" dirty="0"/>
              <a:t>15 years chair of Dutch </a:t>
            </a:r>
            <a:r>
              <a:rPr lang="en-US" dirty="0" err="1"/>
              <a:t>normalisation</a:t>
            </a:r>
            <a:r>
              <a:rPr lang="en-US" dirty="0"/>
              <a:t> committee for “Industrial automation”</a:t>
            </a:r>
          </a:p>
          <a:p>
            <a:r>
              <a:rPr lang="en-US" dirty="0" smtClean="0"/>
              <a:t>MBSE Panel at INCOSE IS11 (Denver)</a:t>
            </a:r>
          </a:p>
          <a:p>
            <a:r>
              <a:rPr lang="en-US" dirty="0" smtClean="0"/>
              <a:t>Work on ESA space projects in general and ESA’s Concurrent Design Facility in particular</a:t>
            </a:r>
          </a:p>
          <a:p>
            <a:r>
              <a:rPr lang="en-US" dirty="0" smtClean="0"/>
              <a:t>Development lead on ESA’s Open Concurrent Design Tool (OCDT)</a:t>
            </a:r>
          </a:p>
          <a:p>
            <a:pPr lvl="1"/>
            <a:r>
              <a:rPr lang="en-US" dirty="0" smtClean="0"/>
              <a:t>New multi-domain conceptual </a:t>
            </a:r>
            <a:r>
              <a:rPr lang="en-US" dirty="0" err="1" smtClean="0"/>
              <a:t>modelling</a:t>
            </a:r>
            <a:r>
              <a:rPr lang="en-US" dirty="0" smtClean="0"/>
              <a:t> environment (in progress)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4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non-SE domains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M-</a:t>
            </a:r>
            <a:r>
              <a:rPr lang="en-GB" dirty="0" err="1" smtClean="0"/>
              <a:t>CAx</a:t>
            </a:r>
            <a:r>
              <a:rPr lang="en-GB" dirty="0" smtClean="0"/>
              <a:t> / E-</a:t>
            </a:r>
            <a:r>
              <a:rPr lang="en-GB" dirty="0" err="1" smtClean="0"/>
              <a:t>CAx</a:t>
            </a:r>
            <a:r>
              <a:rPr lang="en-GB" dirty="0" smtClean="0"/>
              <a:t>  - design, analysis, simulation, V&amp;V</a:t>
            </a:r>
          </a:p>
          <a:p>
            <a:pPr lvl="1"/>
            <a:r>
              <a:rPr lang="en-GB" dirty="0" smtClean="0"/>
              <a:t>Geometry and topology – 2D, 3D, CSG, parametric design</a:t>
            </a:r>
          </a:p>
          <a:p>
            <a:pPr lvl="1"/>
            <a:r>
              <a:rPr lang="en-GB" dirty="0" smtClean="0"/>
              <a:t>Structured modular approach (separate part and assembly definition)</a:t>
            </a:r>
          </a:p>
          <a:p>
            <a:pPr lvl="1"/>
            <a:r>
              <a:rPr lang="en-GB" dirty="0" smtClean="0"/>
              <a:t>Electronic catalogues / libraries of reusable items / materials</a:t>
            </a:r>
          </a:p>
          <a:p>
            <a:pPr lvl="1"/>
            <a:r>
              <a:rPr lang="en-GB" dirty="0" smtClean="0"/>
              <a:t>Integrated configuration / variant / revision management (PLM)</a:t>
            </a:r>
          </a:p>
          <a:p>
            <a:pPr lvl="1"/>
            <a:r>
              <a:rPr lang="en-GB" dirty="0" smtClean="0"/>
              <a:t>Integrated digital approval / sign-off (PLM)</a:t>
            </a:r>
          </a:p>
          <a:p>
            <a:pPr lvl="1"/>
            <a:r>
              <a:rPr lang="en-GB" dirty="0" err="1" smtClean="0"/>
              <a:t>Scaleability</a:t>
            </a:r>
            <a:r>
              <a:rPr lang="en-GB" dirty="0" smtClean="0"/>
              <a:t> to big models, including analysis/simulation results</a:t>
            </a:r>
          </a:p>
          <a:p>
            <a:r>
              <a:rPr lang="en-GB" dirty="0" smtClean="0"/>
              <a:t>Control engineering and system simulation</a:t>
            </a:r>
          </a:p>
          <a:p>
            <a:pPr lvl="1"/>
            <a:r>
              <a:rPr lang="en-GB" dirty="0" smtClean="0"/>
              <a:t>Executable block diagrams</a:t>
            </a:r>
          </a:p>
          <a:p>
            <a:pPr lvl="1"/>
            <a:r>
              <a:rPr lang="en-GB" dirty="0" err="1" smtClean="0"/>
              <a:t>Modeling</a:t>
            </a:r>
            <a:r>
              <a:rPr lang="en-GB" dirty="0" smtClean="0"/>
              <a:t> languages:</a:t>
            </a:r>
          </a:p>
          <a:p>
            <a:pPr lvl="2"/>
            <a:r>
              <a:rPr lang="en-GB" dirty="0" smtClean="0"/>
              <a:t>MATLAB/Simulink and derivatives</a:t>
            </a:r>
          </a:p>
          <a:p>
            <a:pPr lvl="2"/>
            <a:r>
              <a:rPr lang="en-GB" dirty="0" err="1" smtClean="0"/>
              <a:t>Modelica</a:t>
            </a:r>
            <a:r>
              <a:rPr lang="en-GB" dirty="0" smtClean="0"/>
              <a:t> and similar object-oriented non-causal simulation languages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9204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non-SE domains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Software engineering (and IT)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Object-oriented models – separation of concerns, inheritance, encapsulation, </a:t>
            </a:r>
            <a:r>
              <a:rPr lang="en-GB" dirty="0" err="1"/>
              <a:t>polymorfism</a:t>
            </a:r>
            <a:r>
              <a:rPr lang="en-GB" dirty="0"/>
              <a:t>, 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GB" dirty="0" smtClean="0"/>
              <a:t>BUT: Software OO models are not the same as System OO models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Configuration </a:t>
            </a:r>
            <a:r>
              <a:rPr lang="en-GB" dirty="0"/>
              <a:t>/ version control – "trunk", branching, </a:t>
            </a:r>
            <a:r>
              <a:rPr lang="en-GB" dirty="0" smtClean="0"/>
              <a:t>merging – “light PLM”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Time-boxed, incremental, iterative "agile" development approach as opposed to traditional waterfall → has consequences for procurement / contractual approach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Test-driven SW development → V&amp;V-driven system engineering?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Wikis / multi-authoring → useful to bridge documents / models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8886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09802"/>
            <a:ext cx="7236655" cy="769435"/>
          </a:xfrm>
        </p:spPr>
        <p:txBody>
          <a:bodyPr/>
          <a:lstStyle/>
          <a:p>
            <a:r>
              <a:rPr lang="en-US" dirty="0" smtClean="0"/>
              <a:t>New collaboration initiative: </a:t>
            </a:r>
            <a:br>
              <a:rPr lang="en-US" dirty="0" smtClean="0"/>
            </a:br>
            <a:r>
              <a:rPr lang="en-US" dirty="0" smtClean="0"/>
              <a:t>INCOSE and NAFEMS Working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3" y="2276872"/>
            <a:ext cx="7654925" cy="3712766"/>
          </a:xfrm>
        </p:spPr>
        <p:txBody>
          <a:bodyPr/>
          <a:lstStyle/>
          <a:p>
            <a:r>
              <a:rPr lang="en-US" dirty="0" smtClean="0"/>
              <a:t>NAFEMS is a world-wide professional society, like INCOSE and IEEE</a:t>
            </a:r>
          </a:p>
          <a:p>
            <a:r>
              <a:rPr lang="en-US" dirty="0" smtClean="0"/>
              <a:t>NAFEMS is an “independent not-for-profit body with the sole aim of promoting the effective use of engineering simulation methods such as finite element analysis, </a:t>
            </a:r>
            <a:r>
              <a:rPr lang="en-US" dirty="0" err="1" smtClean="0"/>
              <a:t>multibody</a:t>
            </a:r>
            <a:r>
              <a:rPr lang="en-US" dirty="0" smtClean="0"/>
              <a:t> system dynamics and computational fluid dynamics”, see </a:t>
            </a:r>
            <a:r>
              <a:rPr lang="en-US" dirty="0" smtClean="0">
                <a:hlinkClick r:id="rId2"/>
              </a:rPr>
              <a:t>http://www.nafems.org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Extensive knowledge on mechanical engineering analysis and simulation</a:t>
            </a:r>
            <a:r>
              <a:rPr lang="en-US" smtClean="0"/>
              <a:t>: </a:t>
            </a:r>
            <a:r>
              <a:rPr lang="en-US" smtClean="0"/>
              <a:t>CAD, FEM</a:t>
            </a:r>
            <a:r>
              <a:rPr lang="en-US" dirty="0" smtClean="0"/>
              <a:t>, CFD, Thermal, Kinematics, Multi-Physics, …</a:t>
            </a:r>
          </a:p>
          <a:p>
            <a:r>
              <a:rPr lang="en-US" dirty="0" smtClean="0"/>
              <a:t>Announcement on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www.incose.org/newsevents/news/details.aspx?id=266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Joint </a:t>
            </a:r>
            <a:r>
              <a:rPr lang="en-US" dirty="0"/>
              <a:t>cross organizational working group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Systems </a:t>
            </a:r>
            <a:r>
              <a:rPr lang="en-US" b="1" dirty="0"/>
              <a:t>Modeling &amp; </a:t>
            </a:r>
            <a:r>
              <a:rPr lang="en-US" b="1" dirty="0" smtClean="0"/>
              <a:t>Simulation</a:t>
            </a:r>
            <a:r>
              <a:rPr lang="en-US" dirty="0" smtClean="0"/>
              <a:t>, </a:t>
            </a:r>
            <a:r>
              <a:rPr lang="en-US" dirty="0" smtClean="0"/>
              <a:t>including MBE</a:t>
            </a:r>
          </a:p>
          <a:p>
            <a:r>
              <a:rPr lang="en-US" dirty="0" smtClean="0"/>
              <a:t>Tomorrow </a:t>
            </a:r>
            <a:r>
              <a:rPr lang="en-US" dirty="0" smtClean="0"/>
              <a:t>first open WG </a:t>
            </a:r>
            <a:r>
              <a:rPr lang="en-US" dirty="0" smtClean="0"/>
              <a:t>meeting 1-5 PM in Tallahassee Boardroom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1050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NCOSELogo_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18" y="136401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4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ECSS: </a:t>
            </a:r>
            <a:r>
              <a:rPr lang="en-GB" dirty="0" smtClean="0">
                <a:hlinkClick r:id="rId3"/>
              </a:rPr>
              <a:t>http://www.ecss.nl</a:t>
            </a:r>
            <a:endParaRPr lang="en-GB" dirty="0" smtClean="0"/>
          </a:p>
          <a:p>
            <a:r>
              <a:rPr lang="en-GB" dirty="0"/>
              <a:t>Eclipse: </a:t>
            </a:r>
            <a:r>
              <a:rPr lang="en-GB" dirty="0">
                <a:hlinkClick r:id="rId4"/>
              </a:rPr>
              <a:t>http://www.eclipse.org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particular </a:t>
            </a:r>
            <a:r>
              <a:rPr lang="en-GB" dirty="0">
                <a:hlinkClick r:id="rId5"/>
              </a:rPr>
              <a:t>http://www.eclipse.org/modeling/</a:t>
            </a:r>
            <a:r>
              <a:rPr lang="en-GB" dirty="0"/>
              <a:t> </a:t>
            </a:r>
          </a:p>
          <a:p>
            <a:r>
              <a:rPr lang="en-US" dirty="0" smtClean="0"/>
              <a:t>ESA CDF: </a:t>
            </a:r>
            <a:r>
              <a:rPr lang="en-US" dirty="0" smtClean="0">
                <a:hlinkClick r:id="rId6"/>
              </a:rPr>
              <a:t>http://www.esa.int/SPECIALS/CDF/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en-GB" dirty="0" smtClean="0"/>
              <a:t>Fact Based Modelling (FBM): </a:t>
            </a:r>
            <a:r>
              <a:rPr lang="en-GB" dirty="0" smtClean="0">
                <a:hlinkClick r:id="rId7"/>
              </a:rPr>
              <a:t>http://www.factbasedmodelling.org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RDF/OWL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http://www.w3.org/standards/semanticweb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</a:t>
            </a:r>
          </a:p>
          <a:p>
            <a:r>
              <a:rPr lang="en-US" dirty="0" err="1" smtClean="0"/>
              <a:t>SysML</a:t>
            </a:r>
            <a:r>
              <a:rPr lang="en-US" dirty="0" smtClean="0"/>
              <a:t>: </a:t>
            </a:r>
            <a:r>
              <a:rPr lang="en-US" dirty="0" smtClean="0">
                <a:hlinkClick r:id="rId9"/>
              </a:rPr>
              <a:t>http://www.omgsysml.org/</a:t>
            </a:r>
            <a:endParaRPr lang="en-GB" dirty="0" smtClean="0"/>
          </a:p>
          <a:p>
            <a:r>
              <a:rPr lang="en-GB" dirty="0" smtClean="0"/>
              <a:t>UML: </a:t>
            </a:r>
            <a:r>
              <a:rPr lang="en-GB" dirty="0" smtClean="0">
                <a:hlinkClick r:id="rId10"/>
              </a:rPr>
              <a:t>http://www.omg.org/uml/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12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2420" y="6525344"/>
            <a:ext cx="723900" cy="234950"/>
          </a:xfrm>
        </p:spPr>
        <p:txBody>
          <a:bodyPr/>
          <a:lstStyle/>
          <a:p>
            <a:fld id="{03A5C44D-023C-47DD-9D20-4BE40BCAD439}" type="slidenum">
              <a:rPr lang="en-GB"/>
              <a:pPr/>
              <a:t>4</a:t>
            </a:fld>
            <a:endParaRPr lang="en-GB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INCOSE IW13/MBSE  | Jacksonville, FL, USA | 26-27 January 2013</a:t>
            </a:r>
            <a:endParaRPr lang="en-GB"/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 Concurrent Design Facility (CDF)</a:t>
            </a:r>
            <a:endParaRPr lang="en-GB" dirty="0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514350" y="3190875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556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sz="2700">
              <a:latin typeface="Arial" charset="0"/>
            </a:endParaRPr>
          </a:p>
        </p:txBody>
      </p:sp>
      <p:pic>
        <p:nvPicPr>
          <p:cNvPr id="275462" name="Picture 6" descr="cdfpres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744663"/>
            <a:ext cx="30337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4" name="Picture 8" descr="_DSC5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27412"/>
            <a:ext cx="600075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683247" y="2872663"/>
            <a:ext cx="4735711" cy="31892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en-GB" sz="1600" dirty="0">
                <a:latin typeface="Arial" charset="0"/>
              </a:rPr>
              <a:t>For details see </a:t>
            </a:r>
            <a:r>
              <a:rPr lang="en-GB" sz="1600" dirty="0">
                <a:latin typeface="Arial" charset="0"/>
                <a:hlinkClick r:id="rId5"/>
              </a:rPr>
              <a:t>http://</a:t>
            </a:r>
            <a:r>
              <a:rPr lang="en-GB" sz="1600" dirty="0" smtClean="0">
                <a:latin typeface="Arial" charset="0"/>
                <a:hlinkClick r:id="rId5"/>
              </a:rPr>
              <a:t>www.esa.int/SPECIALS/CDF/</a:t>
            </a:r>
            <a:r>
              <a:rPr lang="en-GB" sz="1600" dirty="0" smtClean="0">
                <a:latin typeface="Arial" charset="0"/>
              </a:rPr>
              <a:t> </a:t>
            </a:r>
            <a:endParaRPr lang="en-GB" sz="1600" dirty="0">
              <a:latin typeface="Arial" charset="0"/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38124" y="1160748"/>
            <a:ext cx="5774035" cy="13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8" tIns="35998" rIns="35998" bIns="35998" anchor="ctr">
            <a:spAutoFit/>
          </a:bodyPr>
          <a:lstStyle/>
          <a:p>
            <a:pPr eaLnBrk="0" hangingPunct="0"/>
            <a:r>
              <a:rPr lang="en-GB" sz="1800" b="1" dirty="0" smtClean="0">
                <a:solidFill>
                  <a:srgbClr val="00549F"/>
                </a:solidFill>
              </a:rPr>
              <a:t>Concurrent engineering of conceptual design of </a:t>
            </a:r>
            <a:r>
              <a:rPr lang="en-GB" sz="1800" b="1" dirty="0">
                <a:solidFill>
                  <a:srgbClr val="00549F"/>
                </a:solidFill>
              </a:rPr>
              <a:t>all candidate ESA missions</a:t>
            </a:r>
            <a:endParaRPr lang="en-GB" sz="1600" b="1" dirty="0">
              <a:solidFill>
                <a:srgbClr val="00549F"/>
              </a:solidFill>
            </a:endParaRPr>
          </a:p>
          <a:p>
            <a:pPr eaLnBrk="0" hangingPunct="0"/>
            <a:r>
              <a:rPr lang="en-GB" sz="1800" b="1" dirty="0" smtClean="0">
                <a:solidFill>
                  <a:srgbClr val="00549F"/>
                </a:solidFill>
              </a:rPr>
              <a:t>including risk, cost, </a:t>
            </a:r>
            <a:r>
              <a:rPr lang="en-GB" sz="1800" b="1" dirty="0" err="1" smtClean="0">
                <a:solidFill>
                  <a:srgbClr val="00549F"/>
                </a:solidFill>
              </a:rPr>
              <a:t>programmatics</a:t>
            </a:r>
            <a:endParaRPr lang="en-GB" sz="1800" b="1" dirty="0" smtClean="0">
              <a:solidFill>
                <a:srgbClr val="00549F"/>
              </a:solidFill>
            </a:endParaRPr>
          </a:p>
          <a:p>
            <a:pPr eaLnBrk="0" hangingPunct="0"/>
            <a:endParaRPr lang="en-US" sz="1600" b="1" dirty="0" smtClean="0">
              <a:solidFill>
                <a:srgbClr val="00549F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rgbClr val="00549F"/>
                </a:solidFill>
              </a:rPr>
              <a:t>10 to 15 studies per year</a:t>
            </a:r>
            <a:endParaRPr lang="en-GB" sz="1600" b="1" dirty="0">
              <a:solidFill>
                <a:srgbClr val="00549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71" y="4221088"/>
            <a:ext cx="2951781" cy="17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955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2420" y="6525344"/>
            <a:ext cx="723900" cy="234950"/>
          </a:xfrm>
        </p:spPr>
        <p:txBody>
          <a:bodyPr/>
          <a:lstStyle/>
          <a:p>
            <a:fld id="{8E687319-3BB1-4512-B2EA-339637D2EDEF}" type="slidenum">
              <a:rPr lang="en-GB"/>
              <a:pPr/>
              <a:t>5</a:t>
            </a:fld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INCOSE IW13/MBSE  | Jacksonville, FL, USA | 26-27 January 2013</a:t>
            </a:r>
            <a:endParaRPr lang="en-GB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379872"/>
            <a:ext cx="7145337" cy="430881"/>
          </a:xfrm>
        </p:spPr>
        <p:txBody>
          <a:bodyPr/>
          <a:lstStyle/>
          <a:p>
            <a:r>
              <a:rPr lang="en-GB" dirty="0" smtClean="0"/>
              <a:t>CDF Layout</a:t>
            </a:r>
            <a:endParaRPr lang="en-GB" dirty="0"/>
          </a:p>
        </p:txBody>
      </p:sp>
      <p:pic>
        <p:nvPicPr>
          <p:cNvPr id="345093" name="Picture 5" descr="New CDF drawing for the 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42" y="1447800"/>
            <a:ext cx="5059363" cy="4681538"/>
          </a:xfrm>
          <a:prstGeom prst="rect">
            <a:avLst/>
          </a:prstGeom>
          <a:noFill/>
        </p:spPr>
      </p:pic>
      <p:sp>
        <p:nvSpPr>
          <p:cNvPr id="345099" name="AutoShape 11"/>
          <p:cNvSpPr>
            <a:spLocks/>
          </p:cNvSpPr>
          <p:nvPr/>
        </p:nvSpPr>
        <p:spPr bwMode="auto">
          <a:xfrm>
            <a:off x="7516281" y="4820381"/>
            <a:ext cx="1476934" cy="318924"/>
          </a:xfrm>
          <a:prstGeom prst="borderCallout2">
            <a:avLst>
              <a:gd name="adj1" fmla="val 34954"/>
              <a:gd name="adj2" fmla="val -5171"/>
              <a:gd name="adj3" fmla="val 34954"/>
              <a:gd name="adj4" fmla="val -30602"/>
              <a:gd name="adj5" fmla="val 157899"/>
              <a:gd name="adj6" fmla="val -88785"/>
            </a:avLst>
          </a:prstGeom>
          <a:solidFill>
            <a:srgbClr val="A0D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Break out </a:t>
            </a:r>
            <a:r>
              <a:rPr lang="en-GB" sz="1600" dirty="0" smtClean="0">
                <a:latin typeface="Arial" charset="0"/>
              </a:rPr>
              <a:t>room</a:t>
            </a:r>
            <a:endParaRPr lang="en-GB" sz="1600" dirty="0">
              <a:latin typeface="Arial" charset="0"/>
            </a:endParaRPr>
          </a:p>
        </p:txBody>
      </p:sp>
      <p:sp>
        <p:nvSpPr>
          <p:cNvPr id="345100" name="AutoShape 12"/>
          <p:cNvSpPr>
            <a:spLocks/>
          </p:cNvSpPr>
          <p:nvPr/>
        </p:nvSpPr>
        <p:spPr bwMode="auto">
          <a:xfrm>
            <a:off x="733166" y="4812280"/>
            <a:ext cx="1325563" cy="327025"/>
          </a:xfrm>
          <a:prstGeom prst="borderCallout2">
            <a:avLst>
              <a:gd name="adj1" fmla="val 34954"/>
              <a:gd name="adj2" fmla="val 105750"/>
              <a:gd name="adj3" fmla="val 34954"/>
              <a:gd name="adj4" fmla="val 120361"/>
              <a:gd name="adj5" fmla="val 136011"/>
              <a:gd name="adj6" fmla="val 163308"/>
            </a:avLst>
          </a:prstGeom>
          <a:solidFill>
            <a:srgbClr val="A0D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Meeting room</a:t>
            </a:r>
          </a:p>
        </p:txBody>
      </p:sp>
      <p:sp>
        <p:nvSpPr>
          <p:cNvPr id="345101" name="AutoShape 13"/>
          <p:cNvSpPr>
            <a:spLocks/>
          </p:cNvSpPr>
          <p:nvPr/>
        </p:nvSpPr>
        <p:spPr bwMode="auto">
          <a:xfrm>
            <a:off x="7537922" y="1563688"/>
            <a:ext cx="1041400" cy="327025"/>
          </a:xfrm>
          <a:prstGeom prst="borderCallout2">
            <a:avLst>
              <a:gd name="adj1" fmla="val 43427"/>
              <a:gd name="adj2" fmla="val -5767"/>
              <a:gd name="adj3" fmla="val 68846"/>
              <a:gd name="adj4" fmla="val -113954"/>
              <a:gd name="adj5" fmla="val 153884"/>
              <a:gd name="adj6" fmla="val -160947"/>
            </a:avLst>
          </a:prstGeom>
          <a:solidFill>
            <a:srgbClr val="A0D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Big screen</a:t>
            </a:r>
          </a:p>
        </p:txBody>
      </p:sp>
      <p:sp>
        <p:nvSpPr>
          <p:cNvPr id="33" name="AutoShape 11"/>
          <p:cNvSpPr>
            <a:spLocks/>
          </p:cNvSpPr>
          <p:nvPr/>
        </p:nvSpPr>
        <p:spPr bwMode="auto">
          <a:xfrm>
            <a:off x="7516281" y="2672916"/>
            <a:ext cx="1520215" cy="318924"/>
          </a:xfrm>
          <a:prstGeom prst="borderCallout2">
            <a:avLst>
              <a:gd name="adj1" fmla="val 34954"/>
              <a:gd name="adj2" fmla="val -5171"/>
              <a:gd name="adj3" fmla="val 34954"/>
              <a:gd name="adj4" fmla="val -30602"/>
              <a:gd name="adj5" fmla="val 105769"/>
              <a:gd name="adj6" fmla="val -102856"/>
            </a:avLst>
          </a:prstGeom>
          <a:solidFill>
            <a:srgbClr val="A0D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Main CDF room</a:t>
            </a:r>
            <a:endParaRPr lang="en-GB" sz="1600" dirty="0">
              <a:latin typeface="Arial" charset="0"/>
            </a:endParaRPr>
          </a:p>
        </p:txBody>
      </p:sp>
      <p:sp>
        <p:nvSpPr>
          <p:cNvPr id="34" name="AutoShape 11"/>
          <p:cNvSpPr>
            <a:spLocks/>
          </p:cNvSpPr>
          <p:nvPr/>
        </p:nvSpPr>
        <p:spPr bwMode="auto">
          <a:xfrm>
            <a:off x="7699826" y="4005064"/>
            <a:ext cx="1109846" cy="318924"/>
          </a:xfrm>
          <a:prstGeom prst="borderCallout2">
            <a:avLst>
              <a:gd name="adj1" fmla="val 34954"/>
              <a:gd name="adj2" fmla="val -5171"/>
              <a:gd name="adj3" fmla="val 34954"/>
              <a:gd name="adj4" fmla="val -30602"/>
              <a:gd name="adj5" fmla="val 162243"/>
              <a:gd name="adj6" fmla="val -112503"/>
            </a:avLst>
          </a:prstGeom>
          <a:solidFill>
            <a:srgbClr val="A0D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Glass pane</a:t>
            </a:r>
            <a:endParaRPr lang="en-GB" sz="1600" dirty="0">
              <a:latin typeface="Arial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86481" y="1447800"/>
            <a:ext cx="2593331" cy="1793366"/>
          </a:xfrm>
          <a:prstGeom prst="rect">
            <a:avLst/>
          </a:prstGeom>
        </p:spPr>
        <p:txBody>
          <a:bodyPr/>
          <a:lstStyle>
            <a:lvl1pPr marL="1825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400">
                <a:solidFill>
                  <a:schemeClr val="bg2"/>
                </a:solidFill>
                <a:latin typeface="+mn-lt"/>
              </a:defRPr>
            </a:lvl2pPr>
            <a:lvl3pPr marL="892175" indent="-17621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18415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4pPr>
            <a:lvl5pPr marL="16176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5pPr>
            <a:lvl6pPr marL="20748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6pPr>
            <a:lvl7pPr marL="25320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7pPr>
            <a:lvl8pPr marL="29892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8pPr>
            <a:lvl9pPr marL="3446463" indent="-182563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 smtClean="0"/>
              <a:t>Integrated audio &amp; video: all inputs / output switchable</a:t>
            </a:r>
          </a:p>
          <a:p>
            <a:r>
              <a:rPr lang="en-US" dirty="0" smtClean="0"/>
              <a:t>Video conferencing at each seat</a:t>
            </a:r>
          </a:p>
        </p:txBody>
      </p:sp>
    </p:spTree>
    <p:extLst>
      <p:ext uri="{BB962C8B-B14F-4D97-AF65-F5344CB8AC3E}">
        <p14:creationId xmlns:p14="http://schemas.microsoft.com/office/powerpoint/2010/main" val="1377906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17" y="1271587"/>
            <a:ext cx="4816266" cy="4860519"/>
          </a:xfrm>
          <a:prstGeom prst="rect">
            <a:avLst/>
          </a:prstGeom>
        </p:spPr>
      </p:pic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2420" y="6525344"/>
            <a:ext cx="723900" cy="234950"/>
          </a:xfrm>
        </p:spPr>
        <p:txBody>
          <a:bodyPr/>
          <a:lstStyle/>
          <a:p>
            <a:fld id="{8E687319-3BB1-4512-B2EA-339637D2EDEF}" type="slidenum">
              <a:rPr lang="en-GB"/>
              <a:pPr/>
              <a:t>6</a:t>
            </a:fld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INCOSE IW13/MBSE  | Jacksonville, FL, USA | 26-27 January 2013</a:t>
            </a:r>
            <a:endParaRPr lang="en-GB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210595"/>
            <a:ext cx="7145337" cy="769435"/>
          </a:xfrm>
        </p:spPr>
        <p:txBody>
          <a:bodyPr/>
          <a:lstStyle/>
          <a:p>
            <a:r>
              <a:rPr lang="en-GB" dirty="0" smtClean="0"/>
              <a:t>CDF Typical </a:t>
            </a:r>
            <a:r>
              <a:rPr lang="en-GB" dirty="0"/>
              <a:t>Domain </a:t>
            </a:r>
            <a:r>
              <a:rPr lang="en-GB" dirty="0" smtClean="0"/>
              <a:t>Seats</a:t>
            </a:r>
            <a:br>
              <a:rPr lang="en-GB" dirty="0" smtClean="0"/>
            </a:br>
            <a:r>
              <a:rPr lang="en-GB" dirty="0" smtClean="0"/>
              <a:t>22 typical in full study / 32 max</a:t>
            </a:r>
            <a:endParaRPr lang="en-GB" dirty="0"/>
          </a:p>
        </p:txBody>
      </p:sp>
      <p:sp>
        <p:nvSpPr>
          <p:cNvPr id="345094" name="AutoShape 6"/>
          <p:cNvSpPr>
            <a:spLocks/>
          </p:cNvSpPr>
          <p:nvPr/>
        </p:nvSpPr>
        <p:spPr bwMode="auto">
          <a:xfrm>
            <a:off x="4246769" y="1765310"/>
            <a:ext cx="1294387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Team Leader</a:t>
            </a:r>
          </a:p>
        </p:txBody>
      </p:sp>
      <p:sp>
        <p:nvSpPr>
          <p:cNvPr id="345096" name="AutoShape 8"/>
          <p:cNvSpPr>
            <a:spLocks/>
          </p:cNvSpPr>
          <p:nvPr/>
        </p:nvSpPr>
        <p:spPr bwMode="auto">
          <a:xfrm>
            <a:off x="6994245" y="1772495"/>
            <a:ext cx="1260401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System Eng.</a:t>
            </a:r>
          </a:p>
        </p:txBody>
      </p:sp>
      <p:sp>
        <p:nvSpPr>
          <p:cNvPr id="345097" name="AutoShape 9"/>
          <p:cNvSpPr>
            <a:spLocks/>
          </p:cNvSpPr>
          <p:nvPr/>
        </p:nvSpPr>
        <p:spPr bwMode="auto">
          <a:xfrm>
            <a:off x="7007449" y="2274554"/>
            <a:ext cx="1247197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SE </a:t>
            </a:r>
            <a:r>
              <a:rPr lang="en-GB" sz="1600" dirty="0" err="1" smtClean="0">
                <a:latin typeface="Arial" charset="0"/>
              </a:rPr>
              <a:t>Assistent</a:t>
            </a:r>
            <a:endParaRPr lang="en-GB" sz="1600" dirty="0">
              <a:latin typeface="Arial" charset="0"/>
            </a:endParaRPr>
          </a:p>
        </p:txBody>
      </p:sp>
      <p:sp>
        <p:nvSpPr>
          <p:cNvPr id="345098" name="AutoShape 10"/>
          <p:cNvSpPr>
            <a:spLocks/>
          </p:cNvSpPr>
          <p:nvPr/>
        </p:nvSpPr>
        <p:spPr bwMode="auto">
          <a:xfrm>
            <a:off x="6084168" y="5348501"/>
            <a:ext cx="1781649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Configuration (3D)</a:t>
            </a:r>
          </a:p>
        </p:txBody>
      </p:sp>
      <p:sp>
        <p:nvSpPr>
          <p:cNvPr id="345102" name="AutoShape 14"/>
          <p:cNvSpPr>
            <a:spLocks/>
          </p:cNvSpPr>
          <p:nvPr/>
        </p:nvSpPr>
        <p:spPr bwMode="auto">
          <a:xfrm>
            <a:off x="6605966" y="3090648"/>
            <a:ext cx="1327264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Cost Analysis</a:t>
            </a:r>
            <a:endParaRPr lang="en-GB" sz="1600" dirty="0">
              <a:latin typeface="Arial" charset="0"/>
            </a:endParaRPr>
          </a:p>
        </p:txBody>
      </p:sp>
      <p:sp>
        <p:nvSpPr>
          <p:cNvPr id="345103" name="AutoShape 15"/>
          <p:cNvSpPr>
            <a:spLocks/>
          </p:cNvSpPr>
          <p:nvPr/>
        </p:nvSpPr>
        <p:spPr bwMode="auto">
          <a:xfrm>
            <a:off x="6589142" y="3529882"/>
            <a:ext cx="1665504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Risk Assessment</a:t>
            </a:r>
            <a:endParaRPr lang="en-GB" sz="1600" dirty="0">
              <a:latin typeface="Arial" charset="0"/>
            </a:endParaRPr>
          </a:p>
        </p:txBody>
      </p:sp>
      <p:sp>
        <p:nvSpPr>
          <p:cNvPr id="345105" name="AutoShape 17"/>
          <p:cNvSpPr>
            <a:spLocks/>
          </p:cNvSpPr>
          <p:nvPr/>
        </p:nvSpPr>
        <p:spPr bwMode="auto">
          <a:xfrm>
            <a:off x="937115" y="1466745"/>
            <a:ext cx="1049674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Customer </a:t>
            </a:r>
          </a:p>
        </p:txBody>
      </p:sp>
      <p:sp>
        <p:nvSpPr>
          <p:cNvPr id="345106" name="AutoShape 18"/>
          <p:cNvSpPr>
            <a:spLocks/>
          </p:cNvSpPr>
          <p:nvPr/>
        </p:nvSpPr>
        <p:spPr bwMode="auto">
          <a:xfrm>
            <a:off x="559229" y="2201938"/>
            <a:ext cx="1606352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Technical Author</a:t>
            </a:r>
          </a:p>
        </p:txBody>
      </p:sp>
      <p:sp>
        <p:nvSpPr>
          <p:cNvPr id="345107" name="AutoShape 19"/>
          <p:cNvSpPr>
            <a:spLocks/>
          </p:cNvSpPr>
          <p:nvPr/>
        </p:nvSpPr>
        <p:spPr bwMode="auto">
          <a:xfrm>
            <a:off x="6320653" y="4864099"/>
            <a:ext cx="978746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Structural</a:t>
            </a:r>
          </a:p>
        </p:txBody>
      </p:sp>
      <p:sp>
        <p:nvSpPr>
          <p:cNvPr id="345108" name="AutoShape 20"/>
          <p:cNvSpPr>
            <a:spLocks/>
          </p:cNvSpPr>
          <p:nvPr/>
        </p:nvSpPr>
        <p:spPr bwMode="auto">
          <a:xfrm>
            <a:off x="3630570" y="5422744"/>
            <a:ext cx="1572496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Thermal Control</a:t>
            </a:r>
            <a:endParaRPr lang="en-GB" sz="1600" dirty="0">
              <a:latin typeface="Arial" charset="0"/>
            </a:endParaRPr>
          </a:p>
        </p:txBody>
      </p:sp>
      <p:sp>
        <p:nvSpPr>
          <p:cNvPr id="345109" name="AutoShape 21"/>
          <p:cNvSpPr>
            <a:spLocks/>
          </p:cNvSpPr>
          <p:nvPr/>
        </p:nvSpPr>
        <p:spPr bwMode="auto">
          <a:xfrm>
            <a:off x="796335" y="4389819"/>
            <a:ext cx="1605045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Mission Analysis</a:t>
            </a:r>
          </a:p>
        </p:txBody>
      </p:sp>
      <p:sp>
        <p:nvSpPr>
          <p:cNvPr id="345110" name="AutoShape 22"/>
          <p:cNvSpPr>
            <a:spLocks/>
          </p:cNvSpPr>
          <p:nvPr/>
        </p:nvSpPr>
        <p:spPr bwMode="auto">
          <a:xfrm>
            <a:off x="6605966" y="3954431"/>
            <a:ext cx="1480991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err="1">
                <a:latin typeface="Arial" charset="0"/>
              </a:rPr>
              <a:t>Programmatics</a:t>
            </a:r>
            <a:endParaRPr lang="en-GB" sz="1600" dirty="0">
              <a:latin typeface="Arial" charset="0"/>
            </a:endParaRPr>
          </a:p>
        </p:txBody>
      </p:sp>
      <p:sp>
        <p:nvSpPr>
          <p:cNvPr id="345111" name="AutoShape 23"/>
          <p:cNvSpPr>
            <a:spLocks/>
          </p:cNvSpPr>
          <p:nvPr/>
        </p:nvSpPr>
        <p:spPr bwMode="auto">
          <a:xfrm>
            <a:off x="159844" y="4816084"/>
            <a:ext cx="2251916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Ground Systems &amp; Ops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94843" y="4026119"/>
            <a:ext cx="2398472" cy="1275089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t" anchorCtr="0">
            <a:noAutofit/>
          </a:bodyPr>
          <a:lstStyle/>
          <a:p>
            <a:pPr algn="ctr"/>
            <a:r>
              <a:rPr lang="en-GB" sz="1600" dirty="0">
                <a:latin typeface="Arial" charset="0"/>
              </a:rPr>
              <a:t>(Remote, ESOC)</a:t>
            </a:r>
          </a:p>
        </p:txBody>
      </p:sp>
      <p:sp>
        <p:nvSpPr>
          <p:cNvPr id="345113" name="AutoShape 25"/>
          <p:cNvSpPr>
            <a:spLocks/>
          </p:cNvSpPr>
          <p:nvPr/>
        </p:nvSpPr>
        <p:spPr bwMode="auto">
          <a:xfrm>
            <a:off x="1461952" y="2708920"/>
            <a:ext cx="684567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AOCS</a:t>
            </a:r>
          </a:p>
        </p:txBody>
      </p:sp>
      <p:sp>
        <p:nvSpPr>
          <p:cNvPr id="345114" name="AutoShape 26"/>
          <p:cNvSpPr>
            <a:spLocks/>
          </p:cNvSpPr>
          <p:nvPr/>
        </p:nvSpPr>
        <p:spPr bwMode="auto">
          <a:xfrm>
            <a:off x="1606988" y="3141873"/>
            <a:ext cx="558593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GNC</a:t>
            </a:r>
          </a:p>
        </p:txBody>
      </p:sp>
      <p:sp>
        <p:nvSpPr>
          <p:cNvPr id="345115" name="AutoShape 27"/>
          <p:cNvSpPr>
            <a:spLocks/>
          </p:cNvSpPr>
          <p:nvPr/>
        </p:nvSpPr>
        <p:spPr bwMode="auto">
          <a:xfrm>
            <a:off x="3443709" y="4566245"/>
            <a:ext cx="1069469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Propulsion</a:t>
            </a:r>
          </a:p>
        </p:txBody>
      </p:sp>
      <p:sp>
        <p:nvSpPr>
          <p:cNvPr id="345116" name="AutoShape 28"/>
          <p:cNvSpPr>
            <a:spLocks/>
          </p:cNvSpPr>
          <p:nvPr/>
        </p:nvSpPr>
        <p:spPr bwMode="auto">
          <a:xfrm>
            <a:off x="1339002" y="5330460"/>
            <a:ext cx="1629687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Communications</a:t>
            </a:r>
          </a:p>
        </p:txBody>
      </p:sp>
      <p:sp>
        <p:nvSpPr>
          <p:cNvPr id="345117" name="AutoShape 29"/>
          <p:cNvSpPr>
            <a:spLocks/>
          </p:cNvSpPr>
          <p:nvPr/>
        </p:nvSpPr>
        <p:spPr bwMode="auto">
          <a:xfrm>
            <a:off x="2401380" y="5785240"/>
            <a:ext cx="1396023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Data Handling</a:t>
            </a:r>
          </a:p>
        </p:txBody>
      </p:sp>
      <p:sp>
        <p:nvSpPr>
          <p:cNvPr id="345118" name="AutoShape 30"/>
          <p:cNvSpPr>
            <a:spLocks/>
          </p:cNvSpPr>
          <p:nvPr/>
        </p:nvSpPr>
        <p:spPr bwMode="auto">
          <a:xfrm>
            <a:off x="4639795" y="4327628"/>
            <a:ext cx="1126542" cy="625268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Functional </a:t>
            </a:r>
          </a:p>
          <a:p>
            <a:pPr algn="ctr"/>
            <a:r>
              <a:rPr lang="en-GB" sz="1600" dirty="0" smtClean="0">
                <a:latin typeface="Arial" charset="0"/>
              </a:rPr>
              <a:t>Simulation</a:t>
            </a:r>
            <a:endParaRPr lang="en-GB" sz="1600" dirty="0">
              <a:latin typeface="Arial" charset="0"/>
            </a:endParaRPr>
          </a:p>
        </p:txBody>
      </p:sp>
      <p:sp>
        <p:nvSpPr>
          <p:cNvPr id="345119" name="AutoShape 31"/>
          <p:cNvSpPr>
            <a:spLocks/>
          </p:cNvSpPr>
          <p:nvPr/>
        </p:nvSpPr>
        <p:spPr bwMode="auto">
          <a:xfrm>
            <a:off x="1461952" y="3608056"/>
            <a:ext cx="684567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Power</a:t>
            </a:r>
          </a:p>
        </p:txBody>
      </p:sp>
      <p:cxnSp>
        <p:nvCxnSpPr>
          <p:cNvPr id="4" name="Straight Connector 3"/>
          <p:cNvCxnSpPr>
            <a:stCxn id="345096" idx="1"/>
            <a:endCxn id="8" idx="7"/>
          </p:cNvCxnSpPr>
          <p:nvPr/>
        </p:nvCxnSpPr>
        <p:spPr>
          <a:xfrm flipH="1">
            <a:off x="5437950" y="1948922"/>
            <a:ext cx="1556295" cy="131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45097" idx="1"/>
            <a:endCxn id="35" idx="7"/>
          </p:cNvCxnSpPr>
          <p:nvPr/>
        </p:nvCxnSpPr>
        <p:spPr>
          <a:xfrm flipH="1">
            <a:off x="5437950" y="2450981"/>
            <a:ext cx="1569499" cy="111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98926" y="32613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3333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98926" y="35623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3333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83868" y="28396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3333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3868" y="32451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3333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383868" y="360707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3333FF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41" name="Straight Connector 40"/>
          <p:cNvCxnSpPr>
            <a:stCxn id="345105" idx="3"/>
          </p:cNvCxnSpPr>
          <p:nvPr/>
        </p:nvCxnSpPr>
        <p:spPr>
          <a:xfrm>
            <a:off x="1986789" y="1643172"/>
            <a:ext cx="1397079" cy="1196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5105" idx="3"/>
            <a:endCxn id="39" idx="1"/>
          </p:cNvCxnSpPr>
          <p:nvPr/>
        </p:nvCxnSpPr>
        <p:spPr>
          <a:xfrm>
            <a:off x="1986789" y="1643172"/>
            <a:ext cx="1403774" cy="160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45105" idx="3"/>
            <a:endCxn id="40" idx="1"/>
          </p:cNvCxnSpPr>
          <p:nvPr/>
        </p:nvCxnSpPr>
        <p:spPr>
          <a:xfrm>
            <a:off x="1986789" y="1643172"/>
            <a:ext cx="1403774" cy="1970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28"/>
          <p:cNvSpPr>
            <a:spLocks/>
          </p:cNvSpPr>
          <p:nvPr/>
        </p:nvSpPr>
        <p:spPr bwMode="auto">
          <a:xfrm>
            <a:off x="4909945" y="5785240"/>
            <a:ext cx="1306152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Mechanisms</a:t>
            </a:r>
            <a:endParaRPr lang="en-GB" sz="1600" dirty="0">
              <a:latin typeface="Arial" charset="0"/>
            </a:endParaRPr>
          </a:p>
        </p:txBody>
      </p:sp>
      <p:sp>
        <p:nvSpPr>
          <p:cNvPr id="58" name="AutoShape 27"/>
          <p:cNvSpPr>
            <a:spLocks/>
          </p:cNvSpPr>
          <p:nvPr/>
        </p:nvSpPr>
        <p:spPr bwMode="auto">
          <a:xfrm>
            <a:off x="2793878" y="4130857"/>
            <a:ext cx="1179985" cy="352853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Instruments</a:t>
            </a: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3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540" y="209802"/>
            <a:ext cx="7092787" cy="769435"/>
          </a:xfrm>
        </p:spPr>
        <p:txBody>
          <a:bodyPr/>
          <a:lstStyle/>
          <a:p>
            <a:r>
              <a:rPr lang="en-GB" dirty="0" smtClean="0"/>
              <a:t>Systems Engineering:</a:t>
            </a:r>
            <a:br>
              <a:rPr lang="en-GB" dirty="0" smtClean="0"/>
            </a:br>
            <a:r>
              <a:rPr lang="en-GB" dirty="0" smtClean="0"/>
              <a:t>3 Main Areas of Concern &amp; 1 Central Task</a:t>
            </a:r>
            <a:endParaRPr lang="en-GB" dirty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sp>
        <p:nvSpPr>
          <p:cNvPr id="348162" name="Oval 2"/>
          <p:cNvSpPr>
            <a:spLocks noChangeArrowheads="1"/>
          </p:cNvSpPr>
          <p:nvPr/>
        </p:nvSpPr>
        <p:spPr bwMode="auto">
          <a:xfrm>
            <a:off x="2843213" y="2852738"/>
            <a:ext cx="3529013" cy="24479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>
                <a:latin typeface="Arial" charset="0"/>
              </a:rPr>
              <a:t>Coordination and </a:t>
            </a:r>
          </a:p>
          <a:p>
            <a:pPr algn="ctr"/>
            <a:r>
              <a:rPr lang="en-GB" sz="1800">
                <a:latin typeface="Arial" charset="0"/>
              </a:rPr>
              <a:t>Control</a:t>
            </a:r>
          </a:p>
        </p:txBody>
      </p:sp>
      <p:sp>
        <p:nvSpPr>
          <p:cNvPr id="348163" name="AutoShape 3"/>
          <p:cNvSpPr>
            <a:spLocks noChangeArrowheads="1"/>
          </p:cNvSpPr>
          <p:nvPr/>
        </p:nvSpPr>
        <p:spPr bwMode="auto">
          <a:xfrm>
            <a:off x="114300" y="1306513"/>
            <a:ext cx="3017838" cy="1452384"/>
          </a:xfrm>
          <a:prstGeom prst="cloudCallout">
            <a:avLst>
              <a:gd name="adj1" fmla="val 52426"/>
              <a:gd name="adj2" fmla="val 10648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Arial" charset="0"/>
              </a:rPr>
              <a:t>Facilitate lead </a:t>
            </a:r>
            <a:r>
              <a:rPr lang="en-GB" sz="1400" dirty="0">
                <a:latin typeface="Arial" charset="0"/>
              </a:rPr>
              <a:t>and control collaboration between all disciplines and parties</a:t>
            </a:r>
          </a:p>
        </p:txBody>
      </p:sp>
      <p:sp>
        <p:nvSpPr>
          <p:cNvPr id="348165" name="Oval 5"/>
          <p:cNvSpPr>
            <a:spLocks noChangeArrowheads="1"/>
          </p:cNvSpPr>
          <p:nvPr/>
        </p:nvSpPr>
        <p:spPr bwMode="auto">
          <a:xfrm>
            <a:off x="3132138" y="1628775"/>
            <a:ext cx="2736850" cy="1511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800">
                <a:latin typeface="Arial" charset="0"/>
              </a:rPr>
              <a:t>Requirements</a:t>
            </a:r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611188" y="4221163"/>
            <a:ext cx="2808288" cy="14398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800">
                <a:latin typeface="Arial" charset="0"/>
              </a:rPr>
              <a:t>Design</a:t>
            </a:r>
          </a:p>
        </p:txBody>
      </p:sp>
      <p:sp>
        <p:nvSpPr>
          <p:cNvPr id="348167" name="Oval 7"/>
          <p:cNvSpPr>
            <a:spLocks noChangeArrowheads="1"/>
          </p:cNvSpPr>
          <p:nvPr/>
        </p:nvSpPr>
        <p:spPr bwMode="auto">
          <a:xfrm>
            <a:off x="5651500" y="4365625"/>
            <a:ext cx="2952750" cy="16557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800">
                <a:latin typeface="Arial" charset="0"/>
              </a:rPr>
              <a:t>Manufacturing,</a:t>
            </a:r>
          </a:p>
          <a:p>
            <a:pPr algn="ctr"/>
            <a:r>
              <a:rPr lang="en-GB" sz="1800">
                <a:latin typeface="Arial" charset="0"/>
              </a:rPr>
              <a:t>Assembly &amp; Integration, </a:t>
            </a:r>
          </a:p>
          <a:p>
            <a:pPr algn="ctr"/>
            <a:r>
              <a:rPr lang="en-GB" sz="1800">
                <a:latin typeface="Arial" charset="0"/>
              </a:rPr>
              <a:t>Verification &amp; Validation</a:t>
            </a:r>
          </a:p>
        </p:txBody>
      </p:sp>
      <p:sp>
        <p:nvSpPr>
          <p:cNvPr id="348172" name="Freeform 12"/>
          <p:cNvSpPr>
            <a:spLocks/>
          </p:cNvSpPr>
          <p:nvPr/>
        </p:nvSpPr>
        <p:spPr bwMode="auto">
          <a:xfrm>
            <a:off x="3340100" y="5307013"/>
            <a:ext cx="2263775" cy="436563"/>
          </a:xfrm>
          <a:custGeom>
            <a:avLst/>
            <a:gdLst>
              <a:gd name="T0" fmla="*/ 0 w 1426"/>
              <a:gd name="T1" fmla="*/ 0 h 275"/>
              <a:gd name="T2" fmla="*/ 656 w 1426"/>
              <a:gd name="T3" fmla="*/ 257 h 275"/>
              <a:gd name="T4" fmla="*/ 1426 w 1426"/>
              <a:gd name="T5" fmla="*/ 10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6" h="275">
                <a:moveTo>
                  <a:pt x="0" y="0"/>
                </a:moveTo>
                <a:cubicBezTo>
                  <a:pt x="109" y="43"/>
                  <a:pt x="418" y="239"/>
                  <a:pt x="656" y="257"/>
                </a:cubicBezTo>
                <a:cubicBezTo>
                  <a:pt x="894" y="275"/>
                  <a:pt x="1266" y="140"/>
                  <a:pt x="1426" y="10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73" name="Freeform 13"/>
          <p:cNvSpPr>
            <a:spLocks/>
          </p:cNvSpPr>
          <p:nvPr/>
        </p:nvSpPr>
        <p:spPr bwMode="auto">
          <a:xfrm>
            <a:off x="3132138" y="5551488"/>
            <a:ext cx="2662238" cy="614363"/>
          </a:xfrm>
          <a:custGeom>
            <a:avLst/>
            <a:gdLst>
              <a:gd name="T0" fmla="*/ 1677 w 1677"/>
              <a:gd name="T1" fmla="*/ 131 h 387"/>
              <a:gd name="T2" fmla="*/ 810 w 1677"/>
              <a:gd name="T3" fmla="*/ 365 h 387"/>
              <a:gd name="T4" fmla="*/ 0 w 1677"/>
              <a:gd name="T5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7" h="387">
                <a:moveTo>
                  <a:pt x="1677" y="131"/>
                </a:moveTo>
                <a:cubicBezTo>
                  <a:pt x="1533" y="170"/>
                  <a:pt x="1089" y="387"/>
                  <a:pt x="810" y="365"/>
                </a:cubicBezTo>
                <a:cubicBezTo>
                  <a:pt x="531" y="343"/>
                  <a:pt x="169" y="76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48185" name="Group 25"/>
          <p:cNvGrpSpPr>
            <a:grpSpLocks/>
          </p:cNvGrpSpPr>
          <p:nvPr/>
        </p:nvGrpSpPr>
        <p:grpSpPr bwMode="auto">
          <a:xfrm>
            <a:off x="646113" y="2832100"/>
            <a:ext cx="7704138" cy="865188"/>
            <a:chOff x="407" y="1784"/>
            <a:chExt cx="4853" cy="545"/>
          </a:xfrm>
        </p:grpSpPr>
        <p:sp>
          <p:nvSpPr>
            <p:cNvPr id="348175" name="Line 15"/>
            <p:cNvSpPr>
              <a:spLocks noChangeShapeType="1"/>
            </p:cNvSpPr>
            <p:nvPr/>
          </p:nvSpPr>
          <p:spPr bwMode="auto">
            <a:xfrm>
              <a:off x="407" y="2057"/>
              <a:ext cx="485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176" name="Rectangle 16"/>
            <p:cNvSpPr>
              <a:spLocks noChangeArrowheads="1"/>
            </p:cNvSpPr>
            <p:nvPr/>
          </p:nvSpPr>
          <p:spPr bwMode="auto">
            <a:xfrm>
              <a:off x="4444" y="1784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Customer</a:t>
              </a:r>
            </a:p>
          </p:txBody>
        </p:sp>
        <p:sp>
          <p:nvSpPr>
            <p:cNvPr id="348177" name="Rectangle 17"/>
            <p:cNvSpPr>
              <a:spLocks noChangeArrowheads="1"/>
            </p:cNvSpPr>
            <p:nvPr/>
          </p:nvSpPr>
          <p:spPr bwMode="auto">
            <a:xfrm>
              <a:off x="4492" y="2098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tx2"/>
                  </a:solidFill>
                  <a:latin typeface="Arial" charset="0"/>
                </a:rPr>
                <a:t>Supplier</a:t>
              </a:r>
            </a:p>
          </p:txBody>
        </p:sp>
      </p:grpSp>
      <p:sp>
        <p:nvSpPr>
          <p:cNvPr id="348178" name="AutoShape 18"/>
          <p:cNvSpPr>
            <a:spLocks noChangeArrowheads="1"/>
          </p:cNvSpPr>
          <p:nvPr/>
        </p:nvSpPr>
        <p:spPr bwMode="auto">
          <a:xfrm>
            <a:off x="5795963" y="1196975"/>
            <a:ext cx="1873250" cy="754063"/>
          </a:xfrm>
          <a:prstGeom prst="cloudCallout">
            <a:avLst>
              <a:gd name="adj1" fmla="val -65593"/>
              <a:gd name="adj2" fmla="val 7042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dirty="0">
                <a:latin typeface="Arial" charset="0"/>
              </a:rPr>
              <a:t>Specify</a:t>
            </a:r>
          </a:p>
          <a:p>
            <a:pPr algn="ctr"/>
            <a:r>
              <a:rPr lang="en-GB" sz="1400" dirty="0">
                <a:latin typeface="Arial" charset="0"/>
              </a:rPr>
              <a:t>the Problem</a:t>
            </a:r>
          </a:p>
        </p:txBody>
      </p:sp>
      <p:sp>
        <p:nvSpPr>
          <p:cNvPr id="348179" name="AutoShape 19"/>
          <p:cNvSpPr>
            <a:spLocks noChangeArrowheads="1"/>
          </p:cNvSpPr>
          <p:nvPr/>
        </p:nvSpPr>
        <p:spPr bwMode="auto">
          <a:xfrm>
            <a:off x="34925" y="3429000"/>
            <a:ext cx="1873250" cy="754063"/>
          </a:xfrm>
          <a:prstGeom prst="cloudCallout">
            <a:avLst>
              <a:gd name="adj1" fmla="val 16523"/>
              <a:gd name="adj2" fmla="val 10642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Define</a:t>
            </a:r>
          </a:p>
          <a:p>
            <a:pPr algn="ctr"/>
            <a:r>
              <a:rPr lang="en-GB" sz="1400">
                <a:latin typeface="Arial" charset="0"/>
              </a:rPr>
              <a:t>the Solution</a:t>
            </a:r>
          </a:p>
        </p:txBody>
      </p:sp>
      <p:sp>
        <p:nvSpPr>
          <p:cNvPr id="348180" name="AutoShape 20"/>
          <p:cNvSpPr>
            <a:spLocks noChangeArrowheads="1"/>
          </p:cNvSpPr>
          <p:nvPr/>
        </p:nvSpPr>
        <p:spPr bwMode="auto">
          <a:xfrm>
            <a:off x="7270750" y="3683000"/>
            <a:ext cx="1765300" cy="754063"/>
          </a:xfrm>
          <a:prstGeom prst="cloudCallout">
            <a:avLst>
              <a:gd name="adj1" fmla="val -6833"/>
              <a:gd name="adj2" fmla="val 100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Realise</a:t>
            </a:r>
          </a:p>
          <a:p>
            <a:pPr algn="ctr"/>
            <a:r>
              <a:rPr lang="en-GB" sz="1400">
                <a:latin typeface="Arial" charset="0"/>
              </a:rPr>
              <a:t>the Product</a:t>
            </a: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3563938" y="4437063"/>
            <a:ext cx="2087563" cy="406400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000">
                <a:latin typeface="Arial" charset="0"/>
              </a:rPr>
              <a:t>E-ST-10C: "System engineering integration and control"</a:t>
            </a:r>
          </a:p>
        </p:txBody>
      </p:sp>
      <p:sp>
        <p:nvSpPr>
          <p:cNvPr id="348182" name="Rectangle 22"/>
          <p:cNvSpPr>
            <a:spLocks noChangeArrowheads="1"/>
          </p:cNvSpPr>
          <p:nvPr/>
        </p:nvSpPr>
        <p:spPr bwMode="auto">
          <a:xfrm>
            <a:off x="1150938" y="4843463"/>
            <a:ext cx="1728788" cy="554038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000" dirty="0">
                <a:latin typeface="Arial" charset="0"/>
              </a:rPr>
              <a:t>E-ST-10C: </a:t>
            </a:r>
            <a:r>
              <a:rPr lang="en-GB" sz="1000" dirty="0" smtClean="0">
                <a:latin typeface="Arial" charset="0"/>
              </a:rPr>
              <a:t>"</a:t>
            </a:r>
            <a:r>
              <a:rPr lang="en-GB" sz="1000" dirty="0">
                <a:latin typeface="Arial" charset="0"/>
              </a:rPr>
              <a:t>Design and </a:t>
            </a:r>
            <a:r>
              <a:rPr lang="en-GB" sz="1000" dirty="0" smtClean="0">
                <a:latin typeface="Arial" charset="0"/>
              </a:rPr>
              <a:t>configuration“ and “Analysis”</a:t>
            </a:r>
            <a:endParaRPr lang="en-GB" sz="1000" dirty="0">
              <a:latin typeface="Arial" charset="0"/>
            </a:endParaRPr>
          </a:p>
        </p:txBody>
      </p:sp>
      <p:sp>
        <p:nvSpPr>
          <p:cNvPr id="348183" name="Rectangle 23"/>
          <p:cNvSpPr>
            <a:spLocks noChangeArrowheads="1"/>
          </p:cNvSpPr>
          <p:nvPr/>
        </p:nvSpPr>
        <p:spPr bwMode="auto">
          <a:xfrm>
            <a:off x="3635375" y="2349500"/>
            <a:ext cx="1727200" cy="406400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000" dirty="0">
                <a:latin typeface="Arial" charset="0"/>
              </a:rPr>
              <a:t>E-ST-10C: "Requirements engineering" and “Analysis”</a:t>
            </a:r>
          </a:p>
        </p:txBody>
      </p:sp>
      <p:sp>
        <p:nvSpPr>
          <p:cNvPr id="348184" name="Rectangle 24"/>
          <p:cNvSpPr>
            <a:spLocks noChangeArrowheads="1"/>
          </p:cNvSpPr>
          <p:nvPr/>
        </p:nvSpPr>
        <p:spPr bwMode="auto">
          <a:xfrm>
            <a:off x="6300788" y="5451475"/>
            <a:ext cx="1657350" cy="406400"/>
          </a:xfrm>
          <a:prstGeom prst="rect">
            <a:avLst/>
          </a:prstGeom>
          <a:solidFill>
            <a:srgbClr val="FFFF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000">
                <a:latin typeface="Arial" charset="0"/>
              </a:rPr>
              <a:t>E-ST-10C: "Verification" and "MAIT"</a:t>
            </a:r>
          </a:p>
        </p:txBody>
      </p:sp>
      <p:sp>
        <p:nvSpPr>
          <p:cNvPr id="348168" name="Freeform 8"/>
          <p:cNvSpPr>
            <a:spLocks/>
          </p:cNvSpPr>
          <p:nvPr/>
        </p:nvSpPr>
        <p:spPr bwMode="auto">
          <a:xfrm>
            <a:off x="1908175" y="2636838"/>
            <a:ext cx="1079500" cy="1512888"/>
          </a:xfrm>
          <a:custGeom>
            <a:avLst/>
            <a:gdLst>
              <a:gd name="T0" fmla="*/ 0 w 590"/>
              <a:gd name="T1" fmla="*/ 772 h 772"/>
              <a:gd name="T2" fmla="*/ 195 w 590"/>
              <a:gd name="T3" fmla="*/ 301 h 772"/>
              <a:gd name="T4" fmla="*/ 590 w 590"/>
              <a:gd name="T5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772">
                <a:moveTo>
                  <a:pt x="0" y="772"/>
                </a:moveTo>
                <a:cubicBezTo>
                  <a:pt x="32" y="694"/>
                  <a:pt x="97" y="430"/>
                  <a:pt x="195" y="301"/>
                </a:cubicBezTo>
                <a:cubicBezTo>
                  <a:pt x="293" y="172"/>
                  <a:pt x="508" y="63"/>
                  <a:pt x="59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71" name="Freeform 11"/>
          <p:cNvSpPr>
            <a:spLocks/>
          </p:cNvSpPr>
          <p:nvPr/>
        </p:nvSpPr>
        <p:spPr bwMode="auto">
          <a:xfrm>
            <a:off x="2344738" y="2924175"/>
            <a:ext cx="879475" cy="1152525"/>
          </a:xfrm>
          <a:custGeom>
            <a:avLst/>
            <a:gdLst>
              <a:gd name="T0" fmla="*/ 554 w 554"/>
              <a:gd name="T1" fmla="*/ 0 h 726"/>
              <a:gd name="T2" fmla="*/ 194 w 554"/>
              <a:gd name="T3" fmla="*/ 257 h 726"/>
              <a:gd name="T4" fmla="*/ 0 w 554"/>
              <a:gd name="T5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4" h="726">
                <a:moveTo>
                  <a:pt x="554" y="0"/>
                </a:moveTo>
                <a:cubicBezTo>
                  <a:pt x="494" y="43"/>
                  <a:pt x="286" y="136"/>
                  <a:pt x="194" y="257"/>
                </a:cubicBezTo>
                <a:cubicBezTo>
                  <a:pt x="102" y="378"/>
                  <a:pt x="41" y="628"/>
                  <a:pt x="0" y="72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69" name="Freeform 9"/>
          <p:cNvSpPr>
            <a:spLocks/>
          </p:cNvSpPr>
          <p:nvPr/>
        </p:nvSpPr>
        <p:spPr bwMode="auto">
          <a:xfrm>
            <a:off x="5795963" y="2852738"/>
            <a:ext cx="1101725" cy="1441450"/>
          </a:xfrm>
          <a:custGeom>
            <a:avLst/>
            <a:gdLst>
              <a:gd name="T0" fmla="*/ 0 w 694"/>
              <a:gd name="T1" fmla="*/ 0 h 908"/>
              <a:gd name="T2" fmla="*/ 484 w 694"/>
              <a:gd name="T3" fmla="*/ 404 h 908"/>
              <a:gd name="T4" fmla="*/ 694 w 694"/>
              <a:gd name="T5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4" h="908">
                <a:moveTo>
                  <a:pt x="0" y="0"/>
                </a:moveTo>
                <a:cubicBezTo>
                  <a:pt x="81" y="67"/>
                  <a:pt x="368" y="253"/>
                  <a:pt x="484" y="404"/>
                </a:cubicBezTo>
                <a:cubicBezTo>
                  <a:pt x="600" y="555"/>
                  <a:pt x="650" y="803"/>
                  <a:pt x="694" y="90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70" name="Freeform 10"/>
          <p:cNvSpPr>
            <a:spLocks/>
          </p:cNvSpPr>
          <p:nvPr/>
        </p:nvSpPr>
        <p:spPr bwMode="auto">
          <a:xfrm>
            <a:off x="5875338" y="2662238"/>
            <a:ext cx="1277938" cy="1630363"/>
          </a:xfrm>
          <a:custGeom>
            <a:avLst/>
            <a:gdLst>
              <a:gd name="T0" fmla="*/ 805 w 805"/>
              <a:gd name="T1" fmla="*/ 1027 h 1027"/>
              <a:gd name="T2" fmla="*/ 571 w 805"/>
              <a:gd name="T3" fmla="*/ 387 h 1027"/>
              <a:gd name="T4" fmla="*/ 0 w 805"/>
              <a:gd name="T5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5" h="1027">
                <a:moveTo>
                  <a:pt x="805" y="1027"/>
                </a:moveTo>
                <a:cubicBezTo>
                  <a:pt x="766" y="920"/>
                  <a:pt x="705" y="558"/>
                  <a:pt x="571" y="387"/>
                </a:cubicBezTo>
                <a:cubicBezTo>
                  <a:pt x="437" y="216"/>
                  <a:pt x="119" y="81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59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animBg="1"/>
      <p:bldP spid="348178" grpId="0" animBg="1"/>
      <p:bldP spid="348179" grpId="0" animBg="1"/>
      <p:bldP spid="348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58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Concurrent (System) Engineering</a:t>
            </a:r>
            <a:endParaRPr lang="en-GB"/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grpSp>
        <p:nvGrpSpPr>
          <p:cNvPr id="349277" name="Group 93"/>
          <p:cNvGrpSpPr>
            <a:grpSpLocks/>
          </p:cNvGrpSpPr>
          <p:nvPr/>
        </p:nvGrpSpPr>
        <p:grpSpPr bwMode="auto">
          <a:xfrm>
            <a:off x="358775" y="1298575"/>
            <a:ext cx="7127875" cy="4867275"/>
            <a:chOff x="613" y="818"/>
            <a:chExt cx="4490" cy="3066"/>
          </a:xfrm>
        </p:grpSpPr>
        <p:grpSp>
          <p:nvGrpSpPr>
            <p:cNvPr id="349186" name="Group 2"/>
            <p:cNvGrpSpPr>
              <a:grpSpLocks/>
            </p:cNvGrpSpPr>
            <p:nvPr/>
          </p:nvGrpSpPr>
          <p:grpSpPr bwMode="auto">
            <a:xfrm>
              <a:off x="1321" y="818"/>
              <a:ext cx="3618" cy="2123"/>
              <a:chOff x="113" y="1480"/>
              <a:chExt cx="4173" cy="2449"/>
            </a:xfrm>
          </p:grpSpPr>
          <p:sp>
            <p:nvSpPr>
              <p:cNvPr id="349187" name="Oval 3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188" name="Oval 4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189" name="Oval 5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190" name="Freeform 6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1" name="Freeform 7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2" name="Freeform 8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3" name="Freeform 9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4" name="Freeform 10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5" name="Freeform 11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96" name="Rectangle 12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197" name="Rectangle 13"/>
              <p:cNvSpPr>
                <a:spLocks noChangeArrowheads="1"/>
              </p:cNvSpPr>
              <p:nvPr/>
            </p:nvSpPr>
            <p:spPr bwMode="auto">
              <a:xfrm>
                <a:off x="4106" y="1489"/>
                <a:ext cx="16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…</a:t>
                </a:r>
              </a:p>
            </p:txBody>
          </p:sp>
        </p:grpSp>
        <p:grpSp>
          <p:nvGrpSpPr>
            <p:cNvPr id="349198" name="Group 14"/>
            <p:cNvGrpSpPr>
              <a:grpSpLocks/>
            </p:cNvGrpSpPr>
            <p:nvPr/>
          </p:nvGrpSpPr>
          <p:grpSpPr bwMode="auto">
            <a:xfrm>
              <a:off x="1203" y="975"/>
              <a:ext cx="3618" cy="2123"/>
              <a:chOff x="113" y="1480"/>
              <a:chExt cx="4173" cy="2449"/>
            </a:xfrm>
          </p:grpSpPr>
          <p:sp>
            <p:nvSpPr>
              <p:cNvPr id="349199" name="Oval 15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00" name="Oval 16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01" name="Oval 17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202" name="Freeform 18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3" name="Freeform 19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4" name="Freeform 20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5" name="Freeform 21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6" name="Freeform 22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7" name="Freeform 23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08" name="Rectangle 24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209" name="Rectangle 25"/>
              <p:cNvSpPr>
                <a:spLocks noChangeArrowheads="1"/>
              </p:cNvSpPr>
              <p:nvPr/>
            </p:nvSpPr>
            <p:spPr bwMode="auto">
              <a:xfrm>
                <a:off x="3080" y="1489"/>
                <a:ext cx="1190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Attitude &amp; Orbit Control</a:t>
                </a:r>
              </a:p>
            </p:txBody>
          </p:sp>
        </p:grpSp>
        <p:grpSp>
          <p:nvGrpSpPr>
            <p:cNvPr id="349210" name="Group 26"/>
            <p:cNvGrpSpPr>
              <a:grpSpLocks/>
            </p:cNvGrpSpPr>
            <p:nvPr/>
          </p:nvGrpSpPr>
          <p:grpSpPr bwMode="auto">
            <a:xfrm>
              <a:off x="1085" y="1132"/>
              <a:ext cx="3618" cy="2123"/>
              <a:chOff x="113" y="1480"/>
              <a:chExt cx="4173" cy="2449"/>
            </a:xfrm>
          </p:grpSpPr>
          <p:sp>
            <p:nvSpPr>
              <p:cNvPr id="349211" name="Oval 27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12" name="Oval 28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13" name="Oval 29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214" name="Freeform 30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5" name="Freeform 31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6" name="Freeform 32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7" name="Freeform 33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8" name="Freeform 34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19" name="Freeform 35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20" name="Rectangle 36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221" name="Rectangle 37"/>
              <p:cNvSpPr>
                <a:spLocks noChangeArrowheads="1"/>
              </p:cNvSpPr>
              <p:nvPr/>
            </p:nvSpPr>
            <p:spPr bwMode="auto">
              <a:xfrm>
                <a:off x="3812" y="1489"/>
                <a:ext cx="458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Thermal</a:t>
                </a:r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>
              <a:off x="967" y="1289"/>
              <a:ext cx="3618" cy="2123"/>
              <a:chOff x="113" y="1480"/>
              <a:chExt cx="4173" cy="2449"/>
            </a:xfrm>
          </p:grpSpPr>
          <p:sp>
            <p:nvSpPr>
              <p:cNvPr id="349223" name="Oval 39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24" name="Oval 40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25" name="Oval 41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226" name="Freeform 42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27" name="Freeform 43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28" name="Freeform 44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29" name="Freeform 45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30" name="Freeform 46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31" name="Freeform 47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32" name="Rectangle 48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233" name="Rectangle 49"/>
              <p:cNvSpPr>
                <a:spLocks noChangeArrowheads="1"/>
              </p:cNvSpPr>
              <p:nvPr/>
            </p:nvSpPr>
            <p:spPr bwMode="auto">
              <a:xfrm>
                <a:off x="3836" y="1489"/>
                <a:ext cx="43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Comms</a:t>
                </a:r>
              </a:p>
            </p:txBody>
          </p:sp>
        </p:grpSp>
        <p:grpSp>
          <p:nvGrpSpPr>
            <p:cNvPr id="349234" name="Group 50"/>
            <p:cNvGrpSpPr>
              <a:grpSpLocks/>
            </p:cNvGrpSpPr>
            <p:nvPr/>
          </p:nvGrpSpPr>
          <p:grpSpPr bwMode="auto">
            <a:xfrm>
              <a:off x="849" y="1446"/>
              <a:ext cx="3618" cy="2123"/>
              <a:chOff x="113" y="1480"/>
              <a:chExt cx="4173" cy="2449"/>
            </a:xfrm>
          </p:grpSpPr>
          <p:sp>
            <p:nvSpPr>
              <p:cNvPr id="349235" name="Oval 51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36" name="Oval 52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37" name="Oval 53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238" name="Freeform 54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39" name="Freeform 55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0" name="Freeform 56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1" name="Freeform 57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2" name="Freeform 58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3" name="Freeform 59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44" name="Rectangle 60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245" name="Rectangle 61"/>
              <p:cNvSpPr>
                <a:spLocks noChangeArrowheads="1"/>
              </p:cNvSpPr>
              <p:nvPr/>
            </p:nvSpPr>
            <p:spPr bwMode="auto">
              <a:xfrm>
                <a:off x="3697" y="1489"/>
                <a:ext cx="573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Propulsion</a:t>
                </a:r>
              </a:p>
            </p:txBody>
          </p:sp>
        </p:grpSp>
        <p:grpSp>
          <p:nvGrpSpPr>
            <p:cNvPr id="349246" name="Group 62"/>
            <p:cNvGrpSpPr>
              <a:grpSpLocks/>
            </p:cNvGrpSpPr>
            <p:nvPr/>
          </p:nvGrpSpPr>
          <p:grpSpPr bwMode="auto">
            <a:xfrm>
              <a:off x="731" y="1603"/>
              <a:ext cx="3618" cy="2123"/>
              <a:chOff x="113" y="1480"/>
              <a:chExt cx="4173" cy="2449"/>
            </a:xfrm>
          </p:grpSpPr>
          <p:sp>
            <p:nvSpPr>
              <p:cNvPr id="349247" name="Oval 63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48" name="Oval 64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49" name="Oval 65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Integration, </a:t>
                </a:r>
              </a:p>
              <a:p>
                <a:pPr algn="ctr"/>
                <a:r>
                  <a:rPr lang="en-GB">
                    <a:solidFill>
                      <a:srgbClr val="969696"/>
                    </a:solidFill>
                    <a:latin typeface="Arial" charset="0"/>
                  </a:rPr>
                  <a:t>Verification,Validation</a:t>
                </a:r>
              </a:p>
            </p:txBody>
          </p:sp>
          <p:sp>
            <p:nvSpPr>
              <p:cNvPr id="349250" name="Freeform 66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1" name="Freeform 67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2" name="Freeform 68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3" name="Freeform 69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4" name="Freeform 70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5" name="Freeform 71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C9CA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56" name="Rectangle 72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C0C0"/>
                  </a:solidFill>
                  <a:latin typeface="Arial" charset="0"/>
                </a:endParaRPr>
              </a:p>
            </p:txBody>
          </p:sp>
          <p:sp>
            <p:nvSpPr>
              <p:cNvPr id="349257" name="Rectangle 73"/>
              <p:cNvSpPr>
                <a:spLocks noChangeArrowheads="1"/>
              </p:cNvSpPr>
              <p:nvPr/>
            </p:nvSpPr>
            <p:spPr bwMode="auto">
              <a:xfrm>
                <a:off x="3904" y="1489"/>
                <a:ext cx="36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Power</a:t>
                </a:r>
              </a:p>
            </p:txBody>
          </p:sp>
        </p:grpSp>
        <p:grpSp>
          <p:nvGrpSpPr>
            <p:cNvPr id="349259" name="Group 75"/>
            <p:cNvGrpSpPr>
              <a:grpSpLocks/>
            </p:cNvGrpSpPr>
            <p:nvPr/>
          </p:nvGrpSpPr>
          <p:grpSpPr bwMode="auto">
            <a:xfrm>
              <a:off x="613" y="1761"/>
              <a:ext cx="3619" cy="2123"/>
              <a:chOff x="113" y="1480"/>
              <a:chExt cx="4173" cy="2449"/>
            </a:xfrm>
          </p:grpSpPr>
          <p:sp>
            <p:nvSpPr>
              <p:cNvPr id="349260" name="Oval 76"/>
              <p:cNvSpPr>
                <a:spLocks noChangeArrowheads="1"/>
              </p:cNvSpPr>
              <p:nvPr/>
            </p:nvSpPr>
            <p:spPr bwMode="auto">
              <a:xfrm>
                <a:off x="1445" y="1570"/>
                <a:ext cx="1398" cy="772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latin typeface="Arial" charset="0"/>
                  </a:rPr>
                  <a:t>Requirements</a:t>
                </a:r>
              </a:p>
            </p:txBody>
          </p:sp>
          <p:sp>
            <p:nvSpPr>
              <p:cNvPr id="349261" name="Oval 77"/>
              <p:cNvSpPr>
                <a:spLocks noChangeArrowheads="1"/>
              </p:cNvSpPr>
              <p:nvPr/>
            </p:nvSpPr>
            <p:spPr bwMode="auto">
              <a:xfrm>
                <a:off x="158" y="2894"/>
                <a:ext cx="1435" cy="73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latin typeface="Arial" charset="0"/>
                  </a:rPr>
                  <a:t>Design</a:t>
                </a:r>
              </a:p>
            </p:txBody>
          </p:sp>
          <p:sp>
            <p:nvSpPr>
              <p:cNvPr id="349262" name="Oval 78"/>
              <p:cNvSpPr>
                <a:spLocks noChangeArrowheads="1"/>
              </p:cNvSpPr>
              <p:nvPr/>
            </p:nvSpPr>
            <p:spPr bwMode="auto">
              <a:xfrm>
                <a:off x="2733" y="2968"/>
                <a:ext cx="1508" cy="84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GB">
                    <a:latin typeface="Arial" charset="0"/>
                  </a:rPr>
                  <a:t>Manufacturing,</a:t>
                </a:r>
              </a:p>
              <a:p>
                <a:pPr algn="ctr"/>
                <a:r>
                  <a:rPr lang="en-GB">
                    <a:latin typeface="Arial" charset="0"/>
                  </a:rPr>
                  <a:t>Assembly &amp; Integration, </a:t>
                </a:r>
              </a:p>
              <a:p>
                <a:pPr algn="ctr"/>
                <a:r>
                  <a:rPr lang="en-GB">
                    <a:latin typeface="Arial" charset="0"/>
                  </a:rPr>
                  <a:t>Verification &amp; Validation</a:t>
                </a:r>
              </a:p>
            </p:txBody>
          </p:sp>
          <p:sp>
            <p:nvSpPr>
              <p:cNvPr id="349263" name="Freeform 79"/>
              <p:cNvSpPr>
                <a:spLocks/>
              </p:cNvSpPr>
              <p:nvPr/>
            </p:nvSpPr>
            <p:spPr bwMode="auto">
              <a:xfrm>
                <a:off x="821" y="2085"/>
                <a:ext cx="551" cy="773"/>
              </a:xfrm>
              <a:custGeom>
                <a:avLst/>
                <a:gdLst>
                  <a:gd name="T0" fmla="*/ 0 w 590"/>
                  <a:gd name="T1" fmla="*/ 772 h 772"/>
                  <a:gd name="T2" fmla="*/ 195 w 590"/>
                  <a:gd name="T3" fmla="*/ 301 h 772"/>
                  <a:gd name="T4" fmla="*/ 590 w 590"/>
                  <a:gd name="T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772">
                    <a:moveTo>
                      <a:pt x="0" y="772"/>
                    </a:moveTo>
                    <a:cubicBezTo>
                      <a:pt x="32" y="694"/>
                      <a:pt x="97" y="430"/>
                      <a:pt x="195" y="301"/>
                    </a:cubicBezTo>
                    <a:cubicBezTo>
                      <a:pt x="293" y="172"/>
                      <a:pt x="508" y="63"/>
                      <a:pt x="59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4" name="Freeform 80"/>
              <p:cNvSpPr>
                <a:spLocks/>
              </p:cNvSpPr>
              <p:nvPr/>
            </p:nvSpPr>
            <p:spPr bwMode="auto">
              <a:xfrm>
                <a:off x="2806" y="2195"/>
                <a:ext cx="563" cy="737"/>
              </a:xfrm>
              <a:custGeom>
                <a:avLst/>
                <a:gdLst>
                  <a:gd name="T0" fmla="*/ 0 w 694"/>
                  <a:gd name="T1" fmla="*/ 0 h 908"/>
                  <a:gd name="T2" fmla="*/ 484 w 694"/>
                  <a:gd name="T3" fmla="*/ 404 h 908"/>
                  <a:gd name="T4" fmla="*/ 694 w 694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4" h="908">
                    <a:moveTo>
                      <a:pt x="0" y="0"/>
                    </a:moveTo>
                    <a:cubicBezTo>
                      <a:pt x="81" y="67"/>
                      <a:pt x="368" y="253"/>
                      <a:pt x="484" y="404"/>
                    </a:cubicBezTo>
                    <a:cubicBezTo>
                      <a:pt x="600" y="555"/>
                      <a:pt x="650" y="803"/>
                      <a:pt x="694" y="90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5" name="Freeform 81"/>
              <p:cNvSpPr>
                <a:spLocks/>
              </p:cNvSpPr>
              <p:nvPr/>
            </p:nvSpPr>
            <p:spPr bwMode="auto">
              <a:xfrm>
                <a:off x="2847" y="2098"/>
                <a:ext cx="653" cy="833"/>
              </a:xfrm>
              <a:custGeom>
                <a:avLst/>
                <a:gdLst>
                  <a:gd name="T0" fmla="*/ 805 w 805"/>
                  <a:gd name="T1" fmla="*/ 1027 h 1027"/>
                  <a:gd name="T2" fmla="*/ 571 w 805"/>
                  <a:gd name="T3" fmla="*/ 387 h 1027"/>
                  <a:gd name="T4" fmla="*/ 0 w 805"/>
                  <a:gd name="T5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" h="1027">
                    <a:moveTo>
                      <a:pt x="805" y="1027"/>
                    </a:moveTo>
                    <a:cubicBezTo>
                      <a:pt x="766" y="920"/>
                      <a:pt x="705" y="558"/>
                      <a:pt x="571" y="387"/>
                    </a:cubicBezTo>
                    <a:cubicBezTo>
                      <a:pt x="437" y="216"/>
                      <a:pt x="119" y="81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6" name="Freeform 82"/>
              <p:cNvSpPr>
                <a:spLocks/>
              </p:cNvSpPr>
              <p:nvPr/>
            </p:nvSpPr>
            <p:spPr bwMode="auto">
              <a:xfrm>
                <a:off x="1044" y="2232"/>
                <a:ext cx="449" cy="589"/>
              </a:xfrm>
              <a:custGeom>
                <a:avLst/>
                <a:gdLst>
                  <a:gd name="T0" fmla="*/ 554 w 554"/>
                  <a:gd name="T1" fmla="*/ 0 h 726"/>
                  <a:gd name="T2" fmla="*/ 194 w 554"/>
                  <a:gd name="T3" fmla="*/ 257 h 726"/>
                  <a:gd name="T4" fmla="*/ 0 w 554"/>
                  <a:gd name="T5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4" h="726">
                    <a:moveTo>
                      <a:pt x="554" y="0"/>
                    </a:moveTo>
                    <a:cubicBezTo>
                      <a:pt x="494" y="43"/>
                      <a:pt x="286" y="136"/>
                      <a:pt x="194" y="257"/>
                    </a:cubicBezTo>
                    <a:cubicBezTo>
                      <a:pt x="102" y="378"/>
                      <a:pt x="41" y="628"/>
                      <a:pt x="0" y="72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7" name="Freeform 83"/>
              <p:cNvSpPr>
                <a:spLocks/>
              </p:cNvSpPr>
              <p:nvPr/>
            </p:nvSpPr>
            <p:spPr bwMode="auto">
              <a:xfrm>
                <a:off x="1552" y="3449"/>
                <a:ext cx="1156" cy="223"/>
              </a:xfrm>
              <a:custGeom>
                <a:avLst/>
                <a:gdLst>
                  <a:gd name="T0" fmla="*/ 0 w 1426"/>
                  <a:gd name="T1" fmla="*/ 0 h 275"/>
                  <a:gd name="T2" fmla="*/ 656 w 1426"/>
                  <a:gd name="T3" fmla="*/ 257 h 275"/>
                  <a:gd name="T4" fmla="*/ 1426 w 1426"/>
                  <a:gd name="T5" fmla="*/ 10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6" h="275">
                    <a:moveTo>
                      <a:pt x="0" y="0"/>
                    </a:moveTo>
                    <a:cubicBezTo>
                      <a:pt x="109" y="43"/>
                      <a:pt x="418" y="239"/>
                      <a:pt x="656" y="257"/>
                    </a:cubicBezTo>
                    <a:cubicBezTo>
                      <a:pt x="894" y="275"/>
                      <a:pt x="1266" y="140"/>
                      <a:pt x="1426" y="10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8" name="Freeform 84"/>
              <p:cNvSpPr>
                <a:spLocks/>
              </p:cNvSpPr>
              <p:nvPr/>
            </p:nvSpPr>
            <p:spPr bwMode="auto">
              <a:xfrm>
                <a:off x="1446" y="3574"/>
                <a:ext cx="1360" cy="314"/>
              </a:xfrm>
              <a:custGeom>
                <a:avLst/>
                <a:gdLst>
                  <a:gd name="T0" fmla="*/ 1677 w 1677"/>
                  <a:gd name="T1" fmla="*/ 131 h 387"/>
                  <a:gd name="T2" fmla="*/ 810 w 1677"/>
                  <a:gd name="T3" fmla="*/ 365 h 387"/>
                  <a:gd name="T4" fmla="*/ 0 w 1677"/>
                  <a:gd name="T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" h="387">
                    <a:moveTo>
                      <a:pt x="1677" y="131"/>
                    </a:moveTo>
                    <a:cubicBezTo>
                      <a:pt x="1533" y="170"/>
                      <a:pt x="1089" y="387"/>
                      <a:pt x="810" y="365"/>
                    </a:cubicBezTo>
                    <a:cubicBezTo>
                      <a:pt x="531" y="343"/>
                      <a:pt x="169" y="7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69" name="Rectangle 85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4173" cy="24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70" name="Rectangle 86"/>
              <p:cNvSpPr>
                <a:spLocks noChangeArrowheads="1"/>
              </p:cNvSpPr>
              <p:nvPr/>
            </p:nvSpPr>
            <p:spPr bwMode="auto">
              <a:xfrm>
                <a:off x="3848" y="1489"/>
                <a:ext cx="42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r"/>
                <a:r>
                  <a:rPr lang="en-GB">
                    <a:latin typeface="Arial" charset="0"/>
                  </a:rPr>
                  <a:t>System</a:t>
                </a:r>
              </a:p>
            </p:txBody>
          </p:sp>
        </p:grpSp>
        <p:pic>
          <p:nvPicPr>
            <p:cNvPr id="349271" name="Picture 87" descr="g64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" y="2153"/>
              <a:ext cx="990" cy="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9272" name="Group 88"/>
            <p:cNvGrpSpPr>
              <a:grpSpLocks/>
            </p:cNvGrpSpPr>
            <p:nvPr/>
          </p:nvGrpSpPr>
          <p:grpSpPr bwMode="auto">
            <a:xfrm>
              <a:off x="1713" y="2358"/>
              <a:ext cx="1392" cy="1227"/>
              <a:chOff x="1383" y="2251"/>
              <a:chExt cx="1605" cy="1605"/>
            </a:xfrm>
          </p:grpSpPr>
          <p:sp>
            <p:nvSpPr>
              <p:cNvPr id="349273" name="Oval 89"/>
              <p:cNvSpPr>
                <a:spLocks noChangeArrowheads="1"/>
              </p:cNvSpPr>
              <p:nvPr/>
            </p:nvSpPr>
            <p:spPr bwMode="auto">
              <a:xfrm>
                <a:off x="1383" y="2251"/>
                <a:ext cx="1605" cy="1605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46275"/>
                      <a:invGamma/>
                      <a:alpha val="30000"/>
                    </a:srgbClr>
                  </a:gs>
                  <a:gs pos="100000">
                    <a:srgbClr val="FFFF99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349274" name="Picture 90" descr="spiral-basic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8" y="2296"/>
                <a:ext cx="1422" cy="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49278" name="Rectangle 94"/>
          <p:cNvSpPr>
            <a:spLocks noChangeArrowheads="1"/>
          </p:cNvSpPr>
          <p:nvPr/>
        </p:nvSpPr>
        <p:spPr bwMode="auto">
          <a:xfrm>
            <a:off x="7343775" y="4294188"/>
            <a:ext cx="1584325" cy="183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>
                <a:latin typeface="Arial" charset="0"/>
              </a:rPr>
              <a:t>Collaborate, </a:t>
            </a:r>
          </a:p>
          <a:p>
            <a:r>
              <a:rPr lang="en-GB">
                <a:latin typeface="Arial" charset="0"/>
              </a:rPr>
              <a:t>Coordinate and</a:t>
            </a:r>
          </a:p>
          <a:p>
            <a:r>
              <a:rPr lang="en-GB">
                <a:latin typeface="Arial" charset="0"/>
              </a:rPr>
              <a:t>Control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Iterate between</a:t>
            </a:r>
          </a:p>
          <a:p>
            <a:r>
              <a:rPr lang="en-GB">
                <a:latin typeface="Arial" charset="0"/>
              </a:rPr>
              <a:t>Requirements, </a:t>
            </a:r>
          </a:p>
          <a:p>
            <a:r>
              <a:rPr lang="en-GB">
                <a:latin typeface="Arial" charset="0"/>
              </a:rPr>
              <a:t>Design, and MAIV&amp;V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Iterate across</a:t>
            </a:r>
          </a:p>
          <a:p>
            <a:r>
              <a:rPr lang="en-GB">
                <a:latin typeface="Arial" charset="0"/>
              </a:rPr>
              <a:t>Disciplines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51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 Engineering in the</a:t>
            </a:r>
            <a:br>
              <a:rPr lang="en-GB" smtClean="0"/>
            </a:br>
            <a:r>
              <a:rPr lang="en-GB" smtClean="0"/>
              <a:t>Supply Chain (Product Tree / WBS)</a:t>
            </a:r>
            <a:endParaRPr lang="en-GB"/>
          </a:p>
        </p:txBody>
      </p:sp>
      <p:sp>
        <p:nvSpPr>
          <p:cNvPr id="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INCOSE IW13/MBSE  | Jacksonville, FL, USA | 26-27 January 2013</a:t>
            </a:r>
            <a:endParaRPr lang="en-GB"/>
          </a:p>
        </p:txBody>
      </p:sp>
      <p:grpSp>
        <p:nvGrpSpPr>
          <p:cNvPr id="350210" name="Group 2"/>
          <p:cNvGrpSpPr>
            <a:grpSpLocks/>
          </p:cNvGrpSpPr>
          <p:nvPr/>
        </p:nvGrpSpPr>
        <p:grpSpPr bwMode="auto">
          <a:xfrm>
            <a:off x="1450975" y="2451100"/>
            <a:ext cx="4891088" cy="374650"/>
            <a:chOff x="975" y="1423"/>
            <a:chExt cx="3538" cy="271"/>
          </a:xfrm>
        </p:grpSpPr>
        <p:sp>
          <p:nvSpPr>
            <p:cNvPr id="350211" name="Line 3"/>
            <p:cNvSpPr>
              <a:spLocks noChangeShapeType="1"/>
            </p:cNvSpPr>
            <p:nvPr/>
          </p:nvSpPr>
          <p:spPr bwMode="auto">
            <a:xfrm>
              <a:off x="975" y="1559"/>
              <a:ext cx="3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2" name="Line 4"/>
            <p:cNvSpPr>
              <a:spLocks noChangeShapeType="1"/>
            </p:cNvSpPr>
            <p:nvPr/>
          </p:nvSpPr>
          <p:spPr bwMode="auto">
            <a:xfrm>
              <a:off x="2731" y="1558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3" name="Line 5"/>
            <p:cNvSpPr>
              <a:spLocks noChangeShapeType="1"/>
            </p:cNvSpPr>
            <p:nvPr/>
          </p:nvSpPr>
          <p:spPr bwMode="auto">
            <a:xfrm>
              <a:off x="981" y="155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4" name="Line 6"/>
            <p:cNvSpPr>
              <a:spLocks noChangeShapeType="1"/>
            </p:cNvSpPr>
            <p:nvPr/>
          </p:nvSpPr>
          <p:spPr bwMode="auto">
            <a:xfrm>
              <a:off x="1655" y="1423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5" name="Line 7"/>
            <p:cNvSpPr>
              <a:spLocks noChangeShapeType="1"/>
            </p:cNvSpPr>
            <p:nvPr/>
          </p:nvSpPr>
          <p:spPr bwMode="auto">
            <a:xfrm>
              <a:off x="4510" y="1554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0216" name="Group 8"/>
          <p:cNvGrpSpPr>
            <a:grpSpLocks/>
          </p:cNvGrpSpPr>
          <p:nvPr/>
        </p:nvGrpSpPr>
        <p:grpSpPr bwMode="auto">
          <a:xfrm>
            <a:off x="3019425" y="3952875"/>
            <a:ext cx="2605088" cy="376238"/>
            <a:chOff x="2109" y="2750"/>
            <a:chExt cx="1885" cy="272"/>
          </a:xfrm>
        </p:grpSpPr>
        <p:sp>
          <p:nvSpPr>
            <p:cNvPr id="350217" name="Line 9"/>
            <p:cNvSpPr>
              <a:spLocks noChangeShapeType="1"/>
            </p:cNvSpPr>
            <p:nvPr/>
          </p:nvSpPr>
          <p:spPr bwMode="auto">
            <a:xfrm>
              <a:off x="2109" y="2886"/>
              <a:ext cx="18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8" name="Line 10"/>
            <p:cNvSpPr>
              <a:spLocks noChangeShapeType="1"/>
            </p:cNvSpPr>
            <p:nvPr/>
          </p:nvSpPr>
          <p:spPr bwMode="auto">
            <a:xfrm>
              <a:off x="3989" y="288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19" name="Line 11"/>
            <p:cNvSpPr>
              <a:spLocks noChangeShapeType="1"/>
            </p:cNvSpPr>
            <p:nvPr/>
          </p:nvSpPr>
          <p:spPr bwMode="auto">
            <a:xfrm>
              <a:off x="2109" y="288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220" name="Line 12"/>
            <p:cNvSpPr>
              <a:spLocks noChangeShapeType="1"/>
            </p:cNvSpPr>
            <p:nvPr/>
          </p:nvSpPr>
          <p:spPr bwMode="auto">
            <a:xfrm>
              <a:off x="2744" y="275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6435725" y="2184400"/>
            <a:ext cx="1412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Arial" charset="0"/>
              </a:rPr>
              <a:t>Prime Contractor</a:t>
            </a:r>
          </a:p>
        </p:txBody>
      </p:sp>
      <p:grpSp>
        <p:nvGrpSpPr>
          <p:cNvPr id="350223" name="Group 15"/>
          <p:cNvGrpSpPr>
            <a:grpSpLocks/>
          </p:cNvGrpSpPr>
          <p:nvPr/>
        </p:nvGrpSpPr>
        <p:grpSpPr bwMode="auto">
          <a:xfrm>
            <a:off x="1312863" y="1268413"/>
            <a:ext cx="2238375" cy="1270000"/>
            <a:chOff x="385" y="799"/>
            <a:chExt cx="4083" cy="2318"/>
          </a:xfrm>
        </p:grpSpPr>
        <p:sp>
          <p:nvSpPr>
            <p:cNvPr id="350224" name="Oval 16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25" name="Oval 17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26" name="Oval 18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27" name="Freeform 19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28" name="Freeform 20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29" name="Freeform 21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30" name="Freeform 22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31" name="Freeform 23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32" name="Freeform 24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sp>
        <p:nvSpPr>
          <p:cNvPr id="350233" name="Line 25"/>
          <p:cNvSpPr>
            <a:spLocks noChangeShapeType="1"/>
          </p:cNvSpPr>
          <p:nvPr/>
        </p:nvSpPr>
        <p:spPr bwMode="auto">
          <a:xfrm>
            <a:off x="412750" y="1733550"/>
            <a:ext cx="741997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234" name="Rectangle 26"/>
          <p:cNvSpPr>
            <a:spLocks noChangeArrowheads="1"/>
          </p:cNvSpPr>
          <p:nvPr/>
        </p:nvSpPr>
        <p:spPr bwMode="auto">
          <a:xfrm>
            <a:off x="3152775" y="1484313"/>
            <a:ext cx="842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Customer</a:t>
            </a:r>
          </a:p>
        </p:txBody>
      </p:sp>
      <p:sp>
        <p:nvSpPr>
          <p:cNvPr id="350235" name="Rectangle 27"/>
          <p:cNvSpPr>
            <a:spLocks noChangeArrowheads="1"/>
          </p:cNvSpPr>
          <p:nvPr/>
        </p:nvSpPr>
        <p:spPr bwMode="auto">
          <a:xfrm>
            <a:off x="3203575" y="1714500"/>
            <a:ext cx="739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Supplier</a:t>
            </a:r>
          </a:p>
        </p:txBody>
      </p:sp>
      <p:sp>
        <p:nvSpPr>
          <p:cNvPr id="350236" name="Rectangle 28"/>
          <p:cNvSpPr>
            <a:spLocks noChangeArrowheads="1"/>
          </p:cNvSpPr>
          <p:nvPr/>
        </p:nvSpPr>
        <p:spPr bwMode="auto">
          <a:xfrm>
            <a:off x="2200275" y="2997200"/>
            <a:ext cx="842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Customer</a:t>
            </a:r>
          </a:p>
        </p:txBody>
      </p:sp>
      <p:sp>
        <p:nvSpPr>
          <p:cNvPr id="350237" name="Rectangle 29"/>
          <p:cNvSpPr>
            <a:spLocks noChangeArrowheads="1"/>
          </p:cNvSpPr>
          <p:nvPr/>
        </p:nvSpPr>
        <p:spPr bwMode="auto">
          <a:xfrm>
            <a:off x="2252663" y="3209925"/>
            <a:ext cx="739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Supplier</a:t>
            </a:r>
          </a:p>
        </p:txBody>
      </p:sp>
      <p:grpSp>
        <p:nvGrpSpPr>
          <p:cNvPr id="350239" name="Group 31"/>
          <p:cNvGrpSpPr>
            <a:grpSpLocks/>
          </p:cNvGrpSpPr>
          <p:nvPr/>
        </p:nvGrpSpPr>
        <p:grpSpPr bwMode="auto">
          <a:xfrm>
            <a:off x="323850" y="2763838"/>
            <a:ext cx="2238375" cy="1270000"/>
            <a:chOff x="385" y="799"/>
            <a:chExt cx="4083" cy="2318"/>
          </a:xfrm>
        </p:grpSpPr>
        <p:sp>
          <p:nvSpPr>
            <p:cNvPr id="350240" name="Oval 32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41" name="Oval 33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42" name="Oval 34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43" name="Freeform 35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44" name="Freeform 36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45" name="Freeform 37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46" name="Freeform 38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47" name="Freeform 39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48" name="Freeform 40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grpSp>
        <p:nvGrpSpPr>
          <p:cNvPr id="350249" name="Group 41"/>
          <p:cNvGrpSpPr>
            <a:grpSpLocks/>
          </p:cNvGrpSpPr>
          <p:nvPr/>
        </p:nvGrpSpPr>
        <p:grpSpPr bwMode="auto">
          <a:xfrm>
            <a:off x="1954213" y="4265613"/>
            <a:ext cx="2236787" cy="1270000"/>
            <a:chOff x="385" y="799"/>
            <a:chExt cx="4083" cy="2318"/>
          </a:xfrm>
        </p:grpSpPr>
        <p:sp>
          <p:nvSpPr>
            <p:cNvPr id="350250" name="Oval 42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51" name="Oval 43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52" name="Oval 44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53" name="Freeform 45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54" name="Freeform 46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55" name="Freeform 47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56" name="Freeform 48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57" name="Freeform 49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58" name="Freeform 50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grpSp>
        <p:nvGrpSpPr>
          <p:cNvPr id="350259" name="Group 51"/>
          <p:cNvGrpSpPr>
            <a:grpSpLocks/>
          </p:cNvGrpSpPr>
          <p:nvPr/>
        </p:nvGrpSpPr>
        <p:grpSpPr bwMode="auto">
          <a:xfrm>
            <a:off x="2787650" y="2763838"/>
            <a:ext cx="2236788" cy="1270000"/>
            <a:chOff x="385" y="799"/>
            <a:chExt cx="4083" cy="2318"/>
          </a:xfrm>
        </p:grpSpPr>
        <p:sp>
          <p:nvSpPr>
            <p:cNvPr id="350260" name="Oval 52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61" name="Oval 53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62" name="Oval 54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63" name="Freeform 55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64" name="Freeform 56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65" name="Freeform 57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66" name="Freeform 58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67" name="Freeform 59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68" name="Freeform 60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grpSp>
        <p:nvGrpSpPr>
          <p:cNvPr id="350269" name="Group 61"/>
          <p:cNvGrpSpPr>
            <a:grpSpLocks/>
          </p:cNvGrpSpPr>
          <p:nvPr/>
        </p:nvGrpSpPr>
        <p:grpSpPr bwMode="auto">
          <a:xfrm>
            <a:off x="5251450" y="2763838"/>
            <a:ext cx="2238375" cy="1270000"/>
            <a:chOff x="385" y="799"/>
            <a:chExt cx="4083" cy="2318"/>
          </a:xfrm>
        </p:grpSpPr>
        <p:sp>
          <p:nvSpPr>
            <p:cNvPr id="350270" name="Oval 62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71" name="Oval 63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72" name="Oval 64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73" name="Freeform 65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74" name="Freeform 66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75" name="Freeform 67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76" name="Freeform 68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77" name="Freeform 69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78" name="Freeform 70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grpSp>
        <p:nvGrpSpPr>
          <p:cNvPr id="350279" name="Group 71"/>
          <p:cNvGrpSpPr>
            <a:grpSpLocks/>
          </p:cNvGrpSpPr>
          <p:nvPr/>
        </p:nvGrpSpPr>
        <p:grpSpPr bwMode="auto">
          <a:xfrm>
            <a:off x="4541838" y="4265613"/>
            <a:ext cx="2238375" cy="1270000"/>
            <a:chOff x="385" y="799"/>
            <a:chExt cx="4083" cy="2318"/>
          </a:xfrm>
        </p:grpSpPr>
        <p:sp>
          <p:nvSpPr>
            <p:cNvPr id="350280" name="Oval 72"/>
            <p:cNvSpPr>
              <a:spLocks noChangeArrowheads="1"/>
            </p:cNvSpPr>
            <p:nvPr/>
          </p:nvSpPr>
          <p:spPr bwMode="auto">
            <a:xfrm>
              <a:off x="1672" y="799"/>
              <a:ext cx="1398" cy="7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Requirements</a:t>
              </a:r>
            </a:p>
          </p:txBody>
        </p:sp>
        <p:sp>
          <p:nvSpPr>
            <p:cNvPr id="350281" name="Oval 73"/>
            <p:cNvSpPr>
              <a:spLocks noChangeArrowheads="1"/>
            </p:cNvSpPr>
            <p:nvPr/>
          </p:nvSpPr>
          <p:spPr bwMode="auto">
            <a:xfrm>
              <a:off x="385" y="2123"/>
              <a:ext cx="1435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Design</a:t>
              </a:r>
            </a:p>
          </p:txBody>
        </p:sp>
        <p:sp>
          <p:nvSpPr>
            <p:cNvPr id="350282" name="Oval 74"/>
            <p:cNvSpPr>
              <a:spLocks noChangeArrowheads="1"/>
            </p:cNvSpPr>
            <p:nvPr/>
          </p:nvSpPr>
          <p:spPr bwMode="auto">
            <a:xfrm>
              <a:off x="2960" y="2197"/>
              <a:ext cx="1508" cy="84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r>
                <a:rPr lang="en-GB" sz="800">
                  <a:latin typeface="Arial" charset="0"/>
                </a:rPr>
                <a:t>M,</a:t>
              </a:r>
            </a:p>
            <a:p>
              <a:pPr algn="ctr"/>
              <a:r>
                <a:rPr lang="en-GB" sz="800">
                  <a:latin typeface="Arial" charset="0"/>
                </a:rPr>
                <a:t>A &amp; I, </a:t>
              </a:r>
            </a:p>
            <a:p>
              <a:pPr algn="ctr"/>
              <a:r>
                <a:rPr lang="en-GB" sz="800">
                  <a:latin typeface="Arial" charset="0"/>
                </a:rPr>
                <a:t>V &amp; V</a:t>
              </a:r>
            </a:p>
          </p:txBody>
        </p:sp>
        <p:sp>
          <p:nvSpPr>
            <p:cNvPr id="350283" name="Freeform 75"/>
            <p:cNvSpPr>
              <a:spLocks/>
            </p:cNvSpPr>
            <p:nvPr/>
          </p:nvSpPr>
          <p:spPr bwMode="auto">
            <a:xfrm>
              <a:off x="1048" y="1314"/>
              <a:ext cx="551" cy="773"/>
            </a:xfrm>
            <a:custGeom>
              <a:avLst/>
              <a:gdLst>
                <a:gd name="T0" fmla="*/ 0 w 590"/>
                <a:gd name="T1" fmla="*/ 772 h 772"/>
                <a:gd name="T2" fmla="*/ 195 w 590"/>
                <a:gd name="T3" fmla="*/ 301 h 772"/>
                <a:gd name="T4" fmla="*/ 590 w 590"/>
                <a:gd name="T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72">
                  <a:moveTo>
                    <a:pt x="0" y="772"/>
                  </a:moveTo>
                  <a:cubicBezTo>
                    <a:pt x="32" y="694"/>
                    <a:pt x="97" y="430"/>
                    <a:pt x="195" y="301"/>
                  </a:cubicBezTo>
                  <a:cubicBezTo>
                    <a:pt x="293" y="172"/>
                    <a:pt x="508" y="63"/>
                    <a:pt x="59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84" name="Freeform 76"/>
            <p:cNvSpPr>
              <a:spLocks/>
            </p:cNvSpPr>
            <p:nvPr/>
          </p:nvSpPr>
          <p:spPr bwMode="auto">
            <a:xfrm>
              <a:off x="3033" y="1424"/>
              <a:ext cx="563" cy="737"/>
            </a:xfrm>
            <a:custGeom>
              <a:avLst/>
              <a:gdLst>
                <a:gd name="T0" fmla="*/ 0 w 694"/>
                <a:gd name="T1" fmla="*/ 0 h 908"/>
                <a:gd name="T2" fmla="*/ 484 w 694"/>
                <a:gd name="T3" fmla="*/ 404 h 908"/>
                <a:gd name="T4" fmla="*/ 694 w 694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4" h="908">
                  <a:moveTo>
                    <a:pt x="0" y="0"/>
                  </a:moveTo>
                  <a:cubicBezTo>
                    <a:pt x="81" y="67"/>
                    <a:pt x="368" y="253"/>
                    <a:pt x="484" y="404"/>
                  </a:cubicBezTo>
                  <a:cubicBezTo>
                    <a:pt x="600" y="555"/>
                    <a:pt x="650" y="803"/>
                    <a:pt x="694" y="9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85" name="Freeform 77"/>
            <p:cNvSpPr>
              <a:spLocks/>
            </p:cNvSpPr>
            <p:nvPr/>
          </p:nvSpPr>
          <p:spPr bwMode="auto">
            <a:xfrm>
              <a:off x="3074" y="1327"/>
              <a:ext cx="653" cy="833"/>
            </a:xfrm>
            <a:custGeom>
              <a:avLst/>
              <a:gdLst>
                <a:gd name="T0" fmla="*/ 805 w 805"/>
                <a:gd name="T1" fmla="*/ 1027 h 1027"/>
                <a:gd name="T2" fmla="*/ 571 w 805"/>
                <a:gd name="T3" fmla="*/ 387 h 1027"/>
                <a:gd name="T4" fmla="*/ 0 w 805"/>
                <a:gd name="T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5" h="1027">
                  <a:moveTo>
                    <a:pt x="805" y="1027"/>
                  </a:moveTo>
                  <a:cubicBezTo>
                    <a:pt x="766" y="920"/>
                    <a:pt x="705" y="558"/>
                    <a:pt x="571" y="387"/>
                  </a:cubicBezTo>
                  <a:cubicBezTo>
                    <a:pt x="437" y="216"/>
                    <a:pt x="119" y="81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86" name="Freeform 78"/>
            <p:cNvSpPr>
              <a:spLocks/>
            </p:cNvSpPr>
            <p:nvPr/>
          </p:nvSpPr>
          <p:spPr bwMode="auto">
            <a:xfrm>
              <a:off x="1271" y="1461"/>
              <a:ext cx="449" cy="589"/>
            </a:xfrm>
            <a:custGeom>
              <a:avLst/>
              <a:gdLst>
                <a:gd name="T0" fmla="*/ 554 w 554"/>
                <a:gd name="T1" fmla="*/ 0 h 726"/>
                <a:gd name="T2" fmla="*/ 194 w 554"/>
                <a:gd name="T3" fmla="*/ 257 h 726"/>
                <a:gd name="T4" fmla="*/ 0 w 554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726">
                  <a:moveTo>
                    <a:pt x="554" y="0"/>
                  </a:moveTo>
                  <a:cubicBezTo>
                    <a:pt x="494" y="43"/>
                    <a:pt x="286" y="136"/>
                    <a:pt x="194" y="257"/>
                  </a:cubicBezTo>
                  <a:cubicBezTo>
                    <a:pt x="102" y="378"/>
                    <a:pt x="41" y="628"/>
                    <a:pt x="0" y="7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87" name="Freeform 79"/>
            <p:cNvSpPr>
              <a:spLocks/>
            </p:cNvSpPr>
            <p:nvPr/>
          </p:nvSpPr>
          <p:spPr bwMode="auto">
            <a:xfrm>
              <a:off x="1779" y="2678"/>
              <a:ext cx="1156" cy="223"/>
            </a:xfrm>
            <a:custGeom>
              <a:avLst/>
              <a:gdLst>
                <a:gd name="T0" fmla="*/ 0 w 1426"/>
                <a:gd name="T1" fmla="*/ 0 h 275"/>
                <a:gd name="T2" fmla="*/ 656 w 1426"/>
                <a:gd name="T3" fmla="*/ 257 h 275"/>
                <a:gd name="T4" fmla="*/ 1426 w 1426"/>
                <a:gd name="T5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275">
                  <a:moveTo>
                    <a:pt x="0" y="0"/>
                  </a:moveTo>
                  <a:cubicBezTo>
                    <a:pt x="109" y="43"/>
                    <a:pt x="418" y="239"/>
                    <a:pt x="656" y="257"/>
                  </a:cubicBezTo>
                  <a:cubicBezTo>
                    <a:pt x="894" y="275"/>
                    <a:pt x="1266" y="140"/>
                    <a:pt x="1426" y="1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  <p:sp>
          <p:nvSpPr>
            <p:cNvPr id="350288" name="Freeform 80"/>
            <p:cNvSpPr>
              <a:spLocks/>
            </p:cNvSpPr>
            <p:nvPr/>
          </p:nvSpPr>
          <p:spPr bwMode="auto">
            <a:xfrm>
              <a:off x="1673" y="2803"/>
              <a:ext cx="1360" cy="314"/>
            </a:xfrm>
            <a:custGeom>
              <a:avLst/>
              <a:gdLst>
                <a:gd name="T0" fmla="*/ 1677 w 1677"/>
                <a:gd name="T1" fmla="*/ 131 h 387"/>
                <a:gd name="T2" fmla="*/ 810 w 1677"/>
                <a:gd name="T3" fmla="*/ 365 h 387"/>
                <a:gd name="T4" fmla="*/ 0 w 1677"/>
                <a:gd name="T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" h="387">
                  <a:moveTo>
                    <a:pt x="1677" y="131"/>
                  </a:moveTo>
                  <a:cubicBezTo>
                    <a:pt x="1533" y="170"/>
                    <a:pt x="1089" y="387"/>
                    <a:pt x="810" y="365"/>
                  </a:cubicBezTo>
                  <a:cubicBezTo>
                    <a:pt x="531" y="343"/>
                    <a:pt x="169" y="7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 anchorCtr="1"/>
            <a:lstStyle/>
            <a:p>
              <a:endParaRPr lang="en-GB"/>
            </a:p>
          </p:txBody>
        </p:sp>
      </p:grpSp>
      <p:sp>
        <p:nvSpPr>
          <p:cNvPr id="350289" name="Rectangle 81"/>
          <p:cNvSpPr>
            <a:spLocks noChangeArrowheads="1"/>
          </p:cNvSpPr>
          <p:nvPr/>
        </p:nvSpPr>
        <p:spPr bwMode="auto">
          <a:xfrm>
            <a:off x="4005263" y="4529138"/>
            <a:ext cx="842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Customer</a:t>
            </a:r>
          </a:p>
        </p:txBody>
      </p:sp>
      <p:sp>
        <p:nvSpPr>
          <p:cNvPr id="350290" name="Rectangle 82"/>
          <p:cNvSpPr>
            <a:spLocks noChangeArrowheads="1"/>
          </p:cNvSpPr>
          <p:nvPr/>
        </p:nvSpPr>
        <p:spPr bwMode="auto">
          <a:xfrm>
            <a:off x="4057650" y="4743450"/>
            <a:ext cx="739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charset="0"/>
              </a:rPr>
              <a:t>Supplier</a:t>
            </a:r>
          </a:p>
        </p:txBody>
      </p:sp>
      <p:sp>
        <p:nvSpPr>
          <p:cNvPr id="350291" name="Rectangle 83"/>
          <p:cNvSpPr>
            <a:spLocks noChangeArrowheads="1"/>
          </p:cNvSpPr>
          <p:nvPr/>
        </p:nvSpPr>
        <p:spPr bwMode="auto">
          <a:xfrm>
            <a:off x="6588125" y="1306513"/>
            <a:ext cx="11953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Arial" charset="0"/>
              </a:rPr>
              <a:t>Top Customer</a:t>
            </a:r>
          </a:p>
        </p:txBody>
      </p:sp>
      <p:sp>
        <p:nvSpPr>
          <p:cNvPr id="350292" name="Rectangle 84"/>
          <p:cNvSpPr>
            <a:spLocks noChangeArrowheads="1"/>
          </p:cNvSpPr>
          <p:nvPr/>
        </p:nvSpPr>
        <p:spPr bwMode="auto">
          <a:xfrm>
            <a:off x="5992813" y="4125913"/>
            <a:ext cx="185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Arial" charset="0"/>
              </a:rPr>
              <a:t>1</a:t>
            </a:r>
            <a:r>
              <a:rPr lang="en-GB" sz="1400" baseline="30000">
                <a:solidFill>
                  <a:schemeClr val="bg2"/>
                </a:solidFill>
                <a:latin typeface="Arial" charset="0"/>
              </a:rPr>
              <a:t>st</a:t>
            </a:r>
            <a:r>
              <a:rPr lang="en-GB" sz="1400">
                <a:solidFill>
                  <a:schemeClr val="bg2"/>
                </a:solidFill>
                <a:latin typeface="Arial" charset="0"/>
              </a:rPr>
              <a:t> Tier Subcontractors</a:t>
            </a:r>
          </a:p>
        </p:txBody>
      </p:sp>
      <p:sp>
        <p:nvSpPr>
          <p:cNvPr id="350293" name="Rectangle 85"/>
          <p:cNvSpPr>
            <a:spLocks noChangeArrowheads="1"/>
          </p:cNvSpPr>
          <p:nvPr/>
        </p:nvSpPr>
        <p:spPr bwMode="auto">
          <a:xfrm>
            <a:off x="5954713" y="5486400"/>
            <a:ext cx="18938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Arial" charset="0"/>
              </a:rPr>
              <a:t>2</a:t>
            </a:r>
            <a:r>
              <a:rPr lang="en-GB" sz="1400" baseline="30000">
                <a:solidFill>
                  <a:schemeClr val="bg2"/>
                </a:solidFill>
                <a:latin typeface="Arial" charset="0"/>
              </a:rPr>
              <a:t>nd</a:t>
            </a:r>
            <a:r>
              <a:rPr lang="en-GB" sz="1400">
                <a:solidFill>
                  <a:schemeClr val="bg2"/>
                </a:solidFill>
                <a:latin typeface="Arial" charset="0"/>
              </a:rPr>
              <a:t> Tier Subcontractors</a:t>
            </a:r>
          </a:p>
        </p:txBody>
      </p:sp>
      <p:sp>
        <p:nvSpPr>
          <p:cNvPr id="350294" name="Rectangle 86"/>
          <p:cNvSpPr>
            <a:spLocks noChangeArrowheads="1"/>
          </p:cNvSpPr>
          <p:nvPr/>
        </p:nvSpPr>
        <p:spPr bwMode="auto">
          <a:xfrm>
            <a:off x="5983288" y="5915025"/>
            <a:ext cx="18621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r"/>
            <a:r>
              <a:rPr lang="en-GB" sz="1400">
                <a:solidFill>
                  <a:schemeClr val="bg2"/>
                </a:solidFill>
                <a:latin typeface="Arial" charset="0"/>
              </a:rPr>
              <a:t>n</a:t>
            </a:r>
            <a:r>
              <a:rPr lang="en-GB" sz="1400" baseline="30000">
                <a:solidFill>
                  <a:schemeClr val="bg2"/>
                </a:solidFill>
                <a:latin typeface="Arial" charset="0"/>
              </a:rPr>
              <a:t>th</a:t>
            </a:r>
            <a:r>
              <a:rPr lang="en-GB" sz="1400">
                <a:solidFill>
                  <a:schemeClr val="bg2"/>
                </a:solidFill>
                <a:latin typeface="Arial" charset="0"/>
              </a:rPr>
              <a:t> Tier Subcontractors</a:t>
            </a:r>
          </a:p>
        </p:txBody>
      </p:sp>
      <p:sp>
        <p:nvSpPr>
          <p:cNvPr id="350296" name="Line 88"/>
          <p:cNvSpPr>
            <a:spLocks noChangeShapeType="1"/>
          </p:cNvSpPr>
          <p:nvPr/>
        </p:nvSpPr>
        <p:spPr bwMode="auto">
          <a:xfrm>
            <a:off x="412750" y="3249613"/>
            <a:ext cx="741997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297" name="Line 89"/>
          <p:cNvSpPr>
            <a:spLocks noChangeShapeType="1"/>
          </p:cNvSpPr>
          <p:nvPr/>
        </p:nvSpPr>
        <p:spPr bwMode="auto">
          <a:xfrm>
            <a:off x="412750" y="4779963"/>
            <a:ext cx="741997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295" name="Line 87"/>
          <p:cNvSpPr>
            <a:spLocks noChangeShapeType="1"/>
          </p:cNvSpPr>
          <p:nvPr/>
        </p:nvSpPr>
        <p:spPr bwMode="auto">
          <a:xfrm>
            <a:off x="7004050" y="5741988"/>
            <a:ext cx="7938" cy="233362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301" name="Oval 93"/>
          <p:cNvSpPr>
            <a:spLocks noChangeArrowheads="1"/>
          </p:cNvSpPr>
          <p:nvPr/>
        </p:nvSpPr>
        <p:spPr bwMode="auto">
          <a:xfrm>
            <a:off x="647700" y="1376363"/>
            <a:ext cx="6877050" cy="4344987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50302" name="Picture 94" descr="spiral-bas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6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7" y="1498185"/>
            <a:ext cx="6092938" cy="40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1B9811-8A59-4D0E-B44D-70AF9B946BD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3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2682</Words>
  <Application>Microsoft Office PowerPoint</Application>
  <PresentationFormat>On-screen Show (4:3)</PresentationFormat>
  <Paragraphs>546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ESA Presentation</vt:lpstr>
      <vt:lpstr>Multi-Domain Model-Based Engineering</vt:lpstr>
      <vt:lpstr>Glossary of Terms</vt:lpstr>
      <vt:lpstr>Background of this presentation</vt:lpstr>
      <vt:lpstr>ESA Concurrent Design Facility (CDF)</vt:lpstr>
      <vt:lpstr>CDF Layout</vt:lpstr>
      <vt:lpstr>CDF Typical Domain Seats 22 typical in full study / 32 max</vt:lpstr>
      <vt:lpstr>Systems Engineering: 3 Main Areas of Concern &amp; 1 Central Task</vt:lpstr>
      <vt:lpstr>Concurrent (System) Engineering</vt:lpstr>
      <vt:lpstr>System Engineering in the Supply Chain (Product Tree / WBS)</vt:lpstr>
      <vt:lpstr>Effort along the System Life-Cycle</vt:lpstr>
      <vt:lpstr>Model Based System Engineering (MBSE)</vt:lpstr>
      <vt:lpstr>“Model Based Engineering” is actually not new at all …</vt:lpstr>
      <vt:lpstr>“Model Based Engineering” is actually not new at all … but there are problems</vt:lpstr>
      <vt:lpstr>Role and Benefit of MBSE “Data Hub”</vt:lpstr>
      <vt:lpstr>Need for Standard Semantic Data Model </vt:lpstr>
      <vt:lpstr>Standardise on Single Tool Set?</vt:lpstr>
      <vt:lpstr>Point-to-point vs Standard-based Data Interfaces</vt:lpstr>
      <vt:lpstr>Data Model Layers and Automated Transformation (MDA-like)</vt:lpstr>
      <vt:lpstr>Evolving ECSS Semantic Data Models in support of MBSE</vt:lpstr>
      <vt:lpstr>Concurrent Engineering in Early Phases vs Collaborative Engineering in Later Phases</vt:lpstr>
      <vt:lpstr>Standards validated through tool implementations and pilot projects</vt:lpstr>
      <vt:lpstr>Standards and Tool Implementations</vt:lpstr>
      <vt:lpstr>ECSS Improvement w.r.t. SysML: Explicit Occurrence and Realisation in system decomposition</vt:lpstr>
      <vt:lpstr>ECSS Improvements w.r.t. SysML: “Category” concept</vt:lpstr>
      <vt:lpstr>ECSS Improvements w.r.t. SysML: Evolution of “QUDV”</vt:lpstr>
      <vt:lpstr>Possible Extension of “QUDV”: “PropertyValueCube” for Analysis/Test Results</vt:lpstr>
      <vt:lpstr>ECSS-E-TM-10-25 improvements for interactive multi-domain concurrent engineering (1/2)</vt:lpstr>
      <vt:lpstr>ECSS-E-TM-10-25 improvements for interactive multi-domain concurrent engineering (2/2)</vt:lpstr>
      <vt:lpstr>Limitations of UML2/OCL based data models</vt:lpstr>
      <vt:lpstr>Learn from non-SE domains (1/2)</vt:lpstr>
      <vt:lpstr>Learn from non-SE domains (2/2)</vt:lpstr>
      <vt:lpstr>New collaboration initiative:  INCOSE and NAFEMS Working Group</vt:lpstr>
      <vt:lpstr>References</vt:lpstr>
    </vt:vector>
  </TitlesOfParts>
  <Company>ESA, Astrium Satellites, 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of Semantic Data Models - Vision to Support Interoperable Model Based System Engineering</dc:title>
  <dc:creator>Hans Peter de Koning, Harald Eisenmann, Massimo Bandecchi</dc:creator>
  <cp:lastModifiedBy>Hans-Peter de Koning</cp:lastModifiedBy>
  <cp:revision>229</cp:revision>
  <cp:lastPrinted>2008-08-26T16:26:23Z</cp:lastPrinted>
  <dcterms:created xsi:type="dcterms:W3CDTF">2010-08-24T14:16:00Z</dcterms:created>
  <dcterms:modified xsi:type="dcterms:W3CDTF">2013-01-27T13:57:51Z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ESA Presentation</vt:lpwstr>
  </property>
  <property fmtid="{D5CDD505-2E9C-101B-9397-08002B2CF9AE}" pid="4" name="PSubtitle">
    <vt:lpwstr>ESA Presentation</vt:lpwstr>
  </property>
  <property fmtid="{D5CDD505-2E9C-101B-9397-08002B2CF9AE}" pid="5" name="PAuthor">
    <vt:lpwstr> </vt:lpwstr>
  </property>
  <property fmtid="{D5CDD505-2E9C-101B-9397-08002B2CF9AE}" pid="6" name="PPlace">
    <vt:lpwstr> </vt:lpwstr>
  </property>
  <property fmtid="{D5CDD505-2E9C-101B-9397-08002B2CF9AE}" pid="7" name="PDate">
    <vt:lpwstr>2012-10-18</vt:lpwstr>
  </property>
  <property fmtid="{D5CDD505-2E9C-101B-9397-08002B2CF9AE}" pid="8" name="PProgramme">
    <vt:lpwstr> </vt:lpwstr>
  </property>
  <property fmtid="{D5CDD505-2E9C-101B-9397-08002B2CF9AE}" pid="9" name="PEmail">
    <vt:lpwstr> </vt:lpwstr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