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22"/>
  </p:notesMasterIdLst>
  <p:sldIdLst>
    <p:sldId id="265" r:id="rId5"/>
    <p:sldId id="266" r:id="rId6"/>
    <p:sldId id="267" r:id="rId7"/>
    <p:sldId id="268" r:id="rId8"/>
    <p:sldId id="269" r:id="rId9"/>
    <p:sldId id="285" r:id="rId10"/>
    <p:sldId id="272" r:id="rId11"/>
    <p:sldId id="273" r:id="rId12"/>
    <p:sldId id="274" r:id="rId13"/>
    <p:sldId id="275" r:id="rId14"/>
    <p:sldId id="276" r:id="rId15"/>
    <p:sldId id="280" r:id="rId16"/>
    <p:sldId id="283" r:id="rId17"/>
    <p:sldId id="277" r:id="rId18"/>
    <p:sldId id="278" r:id="rId19"/>
    <p:sldId id="284" r:id="rId20"/>
    <p:sldId id="282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E22"/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57" autoAdjust="0"/>
  </p:normalViewPr>
  <p:slideViewPr>
    <p:cSldViewPr>
      <p:cViewPr varScale="1">
        <p:scale>
          <a:sx n="87" d="100"/>
          <a:sy n="87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159D92A-2AE5-4E03-9754-D1C0CFC19CE6}" type="datetimeFigureOut">
              <a:rPr lang="en-US"/>
              <a:pPr>
                <a:defRPr/>
              </a:pPr>
              <a:t>1/21/2011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B877E01-5E2B-4448-8E4A-2178D0439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73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Instructions:</a:t>
            </a:r>
          </a:p>
          <a:p>
            <a:pPr>
              <a:spcBef>
                <a:spcPct val="0"/>
              </a:spcBef>
            </a:pPr>
            <a:endParaRPr lang="en-US" sz="220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Identify use cases (e.g. problems, ...) where sysml model types have been applied in a particular system engineering phase of a program.</a:t>
            </a:r>
          </a:p>
          <a:p>
            <a:pPr>
              <a:spcBef>
                <a:spcPct val="0"/>
              </a:spcBef>
            </a:pPr>
            <a:endParaRPr lang="en-US" sz="220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Capture Usability issues, problems, strengths, weaknesses of any sysml diagram and/or modeling tool,using the usability categories on the left.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Instructions:</a:t>
            </a:r>
          </a:p>
          <a:p>
            <a:pPr>
              <a:spcBef>
                <a:spcPct val="0"/>
              </a:spcBef>
            </a:pPr>
            <a:endParaRPr lang="en-US" sz="220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Identify use cases (e.g. problems, ...) where sysml model types have been applied in a particular system engineering phase of a program.</a:t>
            </a:r>
          </a:p>
          <a:p>
            <a:pPr>
              <a:spcBef>
                <a:spcPct val="0"/>
              </a:spcBef>
            </a:pPr>
            <a:endParaRPr lang="en-US" sz="220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Capture Usability issues, problems, strengths, weaknesses of any sysml diagram and/or modeling tool,using the usability categories on the left.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Instructions:</a:t>
            </a:r>
          </a:p>
          <a:p>
            <a:pPr>
              <a:spcBef>
                <a:spcPct val="0"/>
              </a:spcBef>
            </a:pPr>
            <a:endParaRPr lang="en-US" sz="220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Identify use cases (e.g. problems, ...) where sysml model types have been applied in a particular system engineering phase of a program.</a:t>
            </a:r>
          </a:p>
          <a:p>
            <a:pPr>
              <a:spcBef>
                <a:spcPct val="0"/>
              </a:spcBef>
            </a:pPr>
            <a:endParaRPr lang="en-US" sz="2200" smtClean="0">
              <a:latin typeface="Lucida Grande" charset="0"/>
              <a:ea typeface="Lucida Grande" charset="0"/>
              <a:cs typeface="Lucida Grande" charset="0"/>
              <a:sym typeface="Lucida Grande" charset="0"/>
            </a:endParaRPr>
          </a:p>
          <a:p>
            <a:pPr>
              <a:spcBef>
                <a:spcPct val="0"/>
              </a:spcBef>
            </a:pPr>
            <a:r>
              <a:rPr lang="en-US" sz="2200" smtClean="0"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Capture Usability issues, problems, strengths, weaknesses of any sysml diagram and/or modeling tool,using the usability categories on the left.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INCOSELogo_transpare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05" r="9705"/>
          <a:stretch>
            <a:fillRect/>
          </a:stretch>
        </p:blipFill>
        <p:spPr bwMode="auto">
          <a:xfrm>
            <a:off x="406400" y="14288"/>
            <a:ext cx="10414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0DB85-719B-4997-9C7B-1184CD284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67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4A0F4-2406-4B15-AD91-AFE56AD8DA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02525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62484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br>
              <a:rPr lang="en-US" smtClean="0"/>
            </a:br>
            <a:r>
              <a:rPr lang="en-US" smtClean="0"/>
              <a:t>Line 2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1500" y="6496050"/>
            <a:ext cx="2895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40500" y="6496050"/>
            <a:ext cx="2133600" cy="3619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1DF20F9-0142-4199-BA66-3EEA44AB7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7" descr="INCOSELogo_transparent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676900"/>
            <a:ext cx="1219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1" name="Group 8"/>
          <p:cNvGrpSpPr>
            <a:grpSpLocks/>
          </p:cNvGrpSpPr>
          <p:nvPr userDrawn="1"/>
        </p:nvGrpSpPr>
        <p:grpSpPr bwMode="auto">
          <a:xfrm>
            <a:off x="323850" y="0"/>
            <a:ext cx="196850" cy="5867400"/>
            <a:chOff x="216" y="0"/>
            <a:chExt cx="93" cy="3244"/>
          </a:xfrm>
        </p:grpSpPr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1358900" y="6400800"/>
            <a:ext cx="7772400" cy="127000"/>
            <a:chOff x="1652" y="4032"/>
            <a:chExt cx="4108" cy="80"/>
          </a:xfrm>
        </p:grpSpPr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Rectangle 16"/>
          <p:cNvSpPr>
            <a:spLocks noChangeArrowheads="1"/>
          </p:cNvSpPr>
          <p:nvPr userDrawn="1"/>
        </p:nvSpPr>
        <p:spPr bwMode="auto">
          <a:xfrm rot="5400000">
            <a:off x="5222082" y="3375818"/>
            <a:ext cx="6858000" cy="1063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56700" cy="93663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6646863" y="-4763"/>
            <a:ext cx="19002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International Workshop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28 Jan </a:t>
            </a:r>
            <a:r>
              <a:rPr lang="en-US" sz="1200" b="1" smtClean="0">
                <a:solidFill>
                  <a:srgbClr val="B41E22"/>
                </a:solidFill>
              </a:rPr>
              <a:t>–</a:t>
            </a:r>
            <a:r>
              <a:rPr lang="en-GB" sz="1200" b="1" smtClean="0">
                <a:solidFill>
                  <a:srgbClr val="B41E22"/>
                </a:solidFill>
              </a:rPr>
              <a:t> 2 Feb 2011</a:t>
            </a:r>
          </a:p>
          <a:p>
            <a:pPr algn="r">
              <a:defRPr/>
            </a:pPr>
            <a:r>
              <a:rPr lang="en-GB" sz="1200" b="1" smtClean="0">
                <a:solidFill>
                  <a:srgbClr val="B41E22"/>
                </a:solidFill>
              </a:rPr>
              <a:t>Phoenix, AZ, USA</a:t>
            </a:r>
          </a:p>
        </p:txBody>
      </p:sp>
      <p:pic>
        <p:nvPicPr>
          <p:cNvPr id="1036" name="Picture 21" descr="http://upload.wikimedia.org/wikipedia/en/thumb/b/b1/Phoenix-logo.svg/2000px-Phoenix-logo.sv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4150" y="5791200"/>
            <a:ext cx="750888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itchFamily="-107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itchFamily="-107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-107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pitchFamily="-107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pitchFamily="-107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s.google.com/group/mbse-usabilit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219200"/>
            <a:ext cx="5486400" cy="19812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Arial" pitchFamily="34" charset="0"/>
              </a:rPr>
              <a:t>INCOSE Usability Working Group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048000"/>
            <a:ext cx="4179888" cy="1371600"/>
          </a:xfrm>
        </p:spPr>
        <p:txBody>
          <a:bodyPr/>
          <a:lstStyle/>
          <a:p>
            <a:pPr eaLnBrk="1" hangingPunct="1"/>
            <a:r>
              <a:rPr lang="en-US" sz="1800" smtClean="0">
                <a:latin typeface="Arial" pitchFamily="34" charset="0"/>
              </a:rPr>
              <a:t>Scott Workinger, David Lempia</a:t>
            </a:r>
          </a:p>
          <a:p>
            <a:pPr eaLnBrk="1" hangingPunct="1"/>
            <a:endParaRPr lang="en-US" sz="1800" smtClean="0">
              <a:latin typeface="Arial" pitchFamily="34" charset="0"/>
            </a:endParaRPr>
          </a:p>
          <a:p>
            <a:pPr eaLnBrk="1" hangingPunct="1"/>
            <a:r>
              <a:rPr lang="en-US" sz="1800" smtClean="0">
                <a:latin typeface="Arial" pitchFamily="34" charset="0"/>
              </a:rPr>
              <a:t>For INCOSE Usability Working Group 2011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Use cases for usability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000" dirty="0" smtClean="0"/>
              <a:t>For each use case we need the following information:</a:t>
            </a:r>
          </a:p>
          <a:p>
            <a:pPr lvl="1">
              <a:defRPr/>
            </a:pPr>
            <a:r>
              <a:rPr lang="en-US" sz="1800" dirty="0" smtClean="0"/>
              <a:t>Goal - </a:t>
            </a:r>
            <a:r>
              <a:rPr lang="en-US" sz="1050" dirty="0" smtClean="0"/>
              <a:t>What is the goal of the use case? (Focus on the produced engineering artifacts and the needs of the customer)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Actors – </a:t>
            </a:r>
            <a:r>
              <a:rPr lang="en-US" sz="1050" dirty="0" smtClean="0"/>
              <a:t>Who are the actors involved in this use case? Who is the customer?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Use Case Value – </a:t>
            </a:r>
            <a:r>
              <a:rPr lang="en-US" sz="1050" dirty="0" smtClean="0"/>
              <a:t>What are the expected usability issues that may be encountered in this use case?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What systems engineering process is supported?</a:t>
            </a:r>
          </a:p>
          <a:p>
            <a:pPr lvl="1">
              <a:defRPr/>
            </a:pP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Pre-condition – </a:t>
            </a:r>
            <a:r>
              <a:rPr lang="en-US" sz="1050" dirty="0" smtClean="0"/>
              <a:t>What is the state of the tools and engineering artifacts before the use case begins. What are the inputs needed to start this use case.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Post-condition – </a:t>
            </a:r>
            <a:r>
              <a:rPr lang="en-US" sz="1050" dirty="0" smtClean="0"/>
              <a:t>What is the state of the tools and engineering artifacts after the use case finishes. What are the outputs from this use case.</a:t>
            </a:r>
            <a:endParaRPr lang="en-US" sz="1800" dirty="0" smtClean="0"/>
          </a:p>
          <a:p>
            <a:pPr lvl="1">
              <a:defRPr/>
            </a:pPr>
            <a:r>
              <a:rPr lang="en-US" sz="1800" dirty="0" smtClean="0"/>
              <a:t>Sequence of tasks - </a:t>
            </a:r>
            <a:r>
              <a:rPr lang="en-US" sz="1050" dirty="0" smtClean="0"/>
              <a:t>What are the tool independent tasks the primary actor does </a:t>
            </a:r>
            <a:r>
              <a:rPr lang="en-US" sz="1000" dirty="0" smtClean="0"/>
              <a:t>(Starts with a verb) (What </a:t>
            </a:r>
            <a:r>
              <a:rPr lang="en-US" sz="1000" dirty="0" err="1" smtClean="0"/>
              <a:t>SysML</a:t>
            </a:r>
            <a:r>
              <a:rPr lang="en-US" sz="1000" dirty="0" smtClean="0"/>
              <a:t> element(s) and/or diagram(s) is used?)</a:t>
            </a:r>
          </a:p>
          <a:p>
            <a:pPr lvl="1">
              <a:defRPr/>
            </a:pPr>
            <a:r>
              <a:rPr lang="en-US" sz="1800" dirty="0" smtClean="0"/>
              <a:t>MBSE Value Added - </a:t>
            </a:r>
            <a:r>
              <a:rPr lang="en-US" sz="1050" dirty="0" smtClean="0"/>
              <a:t>What is the value added to this use case because I used MBSE as opposed to traditional methods?</a:t>
            </a:r>
            <a:endParaRPr lang="en-US" sz="1800" dirty="0" smtClean="0"/>
          </a:p>
          <a:p>
            <a:pPr lvl="1">
              <a:defRPr/>
            </a:pPr>
            <a:endParaRPr lang="en-US" sz="18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BAEB5C11-4BB0-41E1-B7E4-F1616F24717E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Use cases for usability (2)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486400"/>
          </a:xfrm>
        </p:spPr>
        <p:txBody>
          <a:bodyPr/>
          <a:lstStyle/>
          <a:p>
            <a:r>
              <a:rPr lang="en-US" sz="1800" smtClean="0">
                <a:latin typeface="Arial" pitchFamily="34" charset="0"/>
              </a:rPr>
              <a:t>Example Systems Engineering Processes</a:t>
            </a:r>
          </a:p>
          <a:p>
            <a:pPr lvl="1"/>
            <a:r>
              <a:rPr lang="en-US" sz="1600" smtClean="0">
                <a:latin typeface="Arial" pitchFamily="34" charset="0"/>
              </a:rPr>
              <a:t>Agreement</a:t>
            </a:r>
          </a:p>
          <a:p>
            <a:pPr lvl="1"/>
            <a:r>
              <a:rPr lang="en-US" sz="1600" smtClean="0">
                <a:latin typeface="Arial" pitchFamily="34" charset="0"/>
              </a:rPr>
              <a:t>Requirements</a:t>
            </a:r>
          </a:p>
          <a:p>
            <a:pPr lvl="1"/>
            <a:r>
              <a:rPr lang="en-US" sz="1600" smtClean="0">
                <a:latin typeface="Arial" pitchFamily="34" charset="0"/>
              </a:rPr>
              <a:t>Solution</a:t>
            </a:r>
          </a:p>
          <a:p>
            <a:pPr lvl="1"/>
            <a:r>
              <a:rPr lang="en-US" sz="1600" smtClean="0">
                <a:latin typeface="Arial" pitchFamily="34" charset="0"/>
              </a:rPr>
              <a:t>System</a:t>
            </a:r>
          </a:p>
          <a:p>
            <a:pPr lvl="1"/>
            <a:r>
              <a:rPr lang="en-US" sz="1600" smtClean="0">
                <a:latin typeface="Arial" pitchFamily="34" charset="0"/>
              </a:rPr>
              <a:t>Analysis</a:t>
            </a:r>
          </a:p>
          <a:p>
            <a:pPr lvl="1"/>
            <a:r>
              <a:rPr lang="en-US" sz="1600" smtClean="0">
                <a:latin typeface="Arial" pitchFamily="34" charset="0"/>
              </a:rPr>
              <a:t>Management</a:t>
            </a:r>
          </a:p>
          <a:p>
            <a:r>
              <a:rPr lang="en-US" sz="1800" smtClean="0">
                <a:latin typeface="Arial" pitchFamily="34" charset="0"/>
              </a:rPr>
              <a:t>Example Usability Hypothesis</a:t>
            </a:r>
          </a:p>
          <a:p>
            <a:pPr lvl="1"/>
            <a:r>
              <a:rPr lang="en-US" sz="1600" smtClean="0">
                <a:latin typeface="Arial" pitchFamily="34" charset="0"/>
              </a:rPr>
              <a:t>Ease of Learning</a:t>
            </a:r>
          </a:p>
          <a:p>
            <a:pPr lvl="2"/>
            <a:r>
              <a:rPr lang="en-US" sz="1400" smtClean="0">
                <a:latin typeface="Arial" pitchFamily="34" charset="0"/>
              </a:rPr>
              <a:t>Example – In use case X students will have difficulty learning the difference between parts and blocks</a:t>
            </a:r>
          </a:p>
          <a:p>
            <a:pPr lvl="1"/>
            <a:r>
              <a:rPr lang="en-US" sz="1600" smtClean="0">
                <a:latin typeface="Arial" pitchFamily="34" charset="0"/>
              </a:rPr>
              <a:t>Efficiency of Use (routine, non-routine)</a:t>
            </a:r>
          </a:p>
          <a:p>
            <a:pPr lvl="2"/>
            <a:r>
              <a:rPr lang="en-US" sz="1400" smtClean="0">
                <a:latin typeface="Arial" pitchFamily="34" charset="0"/>
              </a:rPr>
              <a:t>Example – In use case Y it will be more efficient to use a spread sheet</a:t>
            </a:r>
          </a:p>
          <a:p>
            <a:pPr lvl="1"/>
            <a:r>
              <a:rPr lang="en-US" sz="1600" smtClean="0">
                <a:latin typeface="Arial" pitchFamily="34" charset="0"/>
              </a:rPr>
              <a:t>Error Tolerance</a:t>
            </a:r>
          </a:p>
          <a:p>
            <a:pPr lvl="2"/>
            <a:r>
              <a:rPr lang="en-US" sz="1400" smtClean="0">
                <a:latin typeface="Arial" pitchFamily="34" charset="0"/>
              </a:rPr>
              <a:t>Example - In use case Z engineers will collect numbers without engineering units resulting in interface definition errors</a:t>
            </a:r>
          </a:p>
          <a:p>
            <a:pPr lvl="1"/>
            <a:r>
              <a:rPr lang="en-US" sz="1600" smtClean="0">
                <a:latin typeface="Arial" pitchFamily="34" charset="0"/>
              </a:rPr>
              <a:t>Subjective (Satisfaction)</a:t>
            </a:r>
          </a:p>
          <a:p>
            <a:pPr lvl="2"/>
            <a:r>
              <a:rPr lang="en-US" sz="1400" smtClean="0">
                <a:latin typeface="Arial" pitchFamily="34" charset="0"/>
              </a:rPr>
              <a:t>Example – In use case ZZ engineers  will write MS word documents because they do not know how to markup peer review findings in a model.</a:t>
            </a:r>
          </a:p>
          <a:p>
            <a:pPr lvl="1">
              <a:buFontTx/>
              <a:buNone/>
            </a:pPr>
            <a:endParaRPr lang="en-US" sz="1600" smtClean="0">
              <a:latin typeface="Arial" pitchFamily="34" charset="0"/>
            </a:endParaRPr>
          </a:p>
          <a:p>
            <a:endParaRPr lang="en-US" sz="1800" smtClean="0">
              <a:latin typeface="Arial" pitchFamily="34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6D36B094-DDA2-4CC8-A5C5-2F65E255001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5511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3995A4F2-B903-41A0-BB90-58F5F78F0FC7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324600"/>
            <a:ext cx="6928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 smtClean="0"/>
              <a:t>Requirements – 50% of the problems are introduced in requirements - SEI</a:t>
            </a:r>
          </a:p>
        </p:txBody>
      </p:sp>
      <p:graphicFrame>
        <p:nvGraphicFramePr>
          <p:cNvPr id="13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460156"/>
              </p:ext>
            </p:extLst>
          </p:nvPr>
        </p:nvGraphicFramePr>
        <p:xfrm>
          <a:off x="867100" y="990600"/>
          <a:ext cx="7632700" cy="5076826"/>
        </p:xfrm>
        <a:graphic>
          <a:graphicData uri="http://schemas.openxmlformats.org/drawingml/2006/table">
            <a:tbl>
              <a:tblPr/>
              <a:tblGrid>
                <a:gridCol w="1549400"/>
                <a:gridCol w="469900"/>
                <a:gridCol w="495300"/>
                <a:gridCol w="609600"/>
                <a:gridCol w="647700"/>
                <a:gridCol w="965200"/>
                <a:gridCol w="635000"/>
                <a:gridCol w="723900"/>
                <a:gridCol w="596900"/>
                <a:gridCol w="939800"/>
              </a:tblGrid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bdd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ibd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par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sd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activity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Use Case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Rqmt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Pkg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cross cutting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Ease of Learning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Efficiency of Use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Error Tolerance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Satisfaction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</a:tbl>
          </a:graphicData>
        </a:graphic>
      </p:graphicFrame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90500" cy="8382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</a:rPr>
              <a:t>Potential Hi-Value Use Case </a:t>
            </a:r>
            <a:r>
              <a:rPr lang="en-US" sz="2400" dirty="0" smtClean="0">
                <a:latin typeface="Arial" pitchFamily="34" charset="0"/>
              </a:rPr>
              <a:t>Coverage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By Diagram</a:t>
            </a:r>
            <a:endParaRPr lang="en-US" sz="24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5511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3995A4F2-B903-41A0-BB90-58F5F78F0FC7}" type="slidenum">
              <a:rPr lang="en-US" smtClean="0"/>
              <a:pPr/>
              <a:t>13</a:t>
            </a:fld>
            <a:endParaRPr lang="en-US" smtClean="0"/>
          </a:p>
        </p:txBody>
      </p:sp>
      <p:graphicFrame>
        <p:nvGraphicFramePr>
          <p:cNvPr id="819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769619"/>
              </p:ext>
            </p:extLst>
          </p:nvPr>
        </p:nvGraphicFramePr>
        <p:xfrm>
          <a:off x="228600" y="804446"/>
          <a:ext cx="8763000" cy="5076826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762000"/>
                <a:gridCol w="762000"/>
                <a:gridCol w="1371600"/>
                <a:gridCol w="1066800"/>
                <a:gridCol w="990600"/>
                <a:gridCol w="609600"/>
                <a:gridCol w="1066800"/>
              </a:tblGrid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Agreement,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Req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, White Board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Design &amp;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Trades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Design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&amp;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Sim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Implementation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Integration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Testing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Verif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Validation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Tech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Mgmt</a:t>
                      </a: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Post Deployment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Ease of Learning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Efficiency of Use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Error Tolerance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Satisfaction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19200" y="6214646"/>
            <a:ext cx="6928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 smtClean="0"/>
              <a:t>Requirements – 50% of the problems are introduced in requirements - SEI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90500" cy="8382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</a:rPr>
              <a:t>Potential Hi-Value Use Case </a:t>
            </a:r>
            <a:r>
              <a:rPr lang="en-US" sz="2400" dirty="0" smtClean="0">
                <a:latin typeface="Arial" pitchFamily="34" charset="0"/>
              </a:rPr>
              <a:t>Coverage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by Process Step</a:t>
            </a:r>
            <a:endParaRPr lang="en-US" sz="24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22859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Potential Hi-Value Use Case Areas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382000" cy="5791200"/>
          </a:xfrm>
        </p:spPr>
        <p:txBody>
          <a:bodyPr/>
          <a:lstStyle/>
          <a:p>
            <a:pPr>
              <a:defRPr/>
            </a:pPr>
            <a:r>
              <a:rPr lang="en-US" sz="2000" dirty="0" smtClean="0"/>
              <a:t>Create use cases that consider the following:</a:t>
            </a:r>
          </a:p>
          <a:p>
            <a:pPr marL="800100" lvl="1" indent="-342900">
              <a:buFont typeface="Verdana" pitchFamily="34" charset="0"/>
              <a:buAutoNum type="arabicPeriod"/>
              <a:defRPr/>
            </a:pPr>
            <a:r>
              <a:rPr lang="en-US" sz="1800" dirty="0" smtClean="0"/>
              <a:t>Agreement - What are we building? What is needed for success?</a:t>
            </a:r>
          </a:p>
          <a:p>
            <a:pPr lvl="2">
              <a:defRPr/>
            </a:pPr>
            <a:r>
              <a:rPr lang="en-US" sz="1600" dirty="0" smtClean="0"/>
              <a:t>Requirements – 50% of the problems are introduced in requirements - SEI</a:t>
            </a:r>
          </a:p>
          <a:p>
            <a:pPr marL="800100" lvl="1" indent="-342900">
              <a:buFont typeface="Verdana" pitchFamily="34" charset="0"/>
              <a:buAutoNum type="arabicPeriod"/>
              <a:defRPr/>
            </a:pPr>
            <a:r>
              <a:rPr lang="en-US" sz="1800" dirty="0" smtClean="0"/>
              <a:t>White Board Free Thinking </a:t>
            </a:r>
            <a:r>
              <a:rPr lang="en-US" sz="1050" dirty="0" smtClean="0"/>
              <a:t>(Transition from white board to formal models)</a:t>
            </a:r>
            <a:endParaRPr lang="en-US" sz="1800" dirty="0" smtClean="0"/>
          </a:p>
          <a:p>
            <a:pPr marL="800100" lvl="1" indent="-342900">
              <a:buFont typeface="Verdana" pitchFamily="34" charset="0"/>
              <a:buAutoNum type="arabicPeriod"/>
              <a:defRPr/>
            </a:pPr>
            <a:r>
              <a:rPr lang="en-US" sz="1800" dirty="0" smtClean="0"/>
              <a:t>Design alternatives</a:t>
            </a:r>
          </a:p>
          <a:p>
            <a:pPr lvl="2">
              <a:defRPr/>
            </a:pPr>
            <a:r>
              <a:rPr lang="en-US" sz="1600" dirty="0" smtClean="0"/>
              <a:t>Architecturally significant requirements</a:t>
            </a:r>
          </a:p>
          <a:p>
            <a:pPr lvl="2">
              <a:defRPr/>
            </a:pPr>
            <a:r>
              <a:rPr lang="en-US" sz="1600" dirty="0" smtClean="0"/>
              <a:t>Structure (Software, Electrical, Mechanical, …)</a:t>
            </a:r>
          </a:p>
          <a:p>
            <a:pPr lvl="2">
              <a:defRPr/>
            </a:pPr>
            <a:r>
              <a:rPr lang="en-US" sz="1600" dirty="0" smtClean="0"/>
              <a:t>Trade Studies</a:t>
            </a:r>
          </a:p>
          <a:p>
            <a:pPr marL="800100" lvl="1" indent="-342900">
              <a:buFont typeface="Verdana" pitchFamily="34" charset="0"/>
              <a:buAutoNum type="arabicPeriod"/>
              <a:defRPr/>
            </a:pPr>
            <a:r>
              <a:rPr lang="en-US" sz="1800" dirty="0" smtClean="0"/>
              <a:t>Design</a:t>
            </a:r>
          </a:p>
          <a:p>
            <a:pPr lvl="2">
              <a:defRPr/>
            </a:pPr>
            <a:r>
              <a:rPr lang="en-US" sz="1600" dirty="0" smtClean="0"/>
              <a:t>Behaviors &amp; data interfaces</a:t>
            </a:r>
          </a:p>
          <a:p>
            <a:pPr lvl="2">
              <a:defRPr/>
            </a:pPr>
            <a:r>
              <a:rPr lang="en-US" sz="1600" dirty="0" smtClean="0"/>
              <a:t>Structure &amp; data interfaces</a:t>
            </a:r>
          </a:p>
          <a:p>
            <a:pPr lvl="2">
              <a:defRPr/>
            </a:pPr>
            <a:r>
              <a:rPr lang="en-US" sz="1600" dirty="0" smtClean="0"/>
              <a:t>Manage critical design </a:t>
            </a:r>
            <a:r>
              <a:rPr lang="en-US" sz="1600" dirty="0" smtClean="0"/>
              <a:t>parameters</a:t>
            </a:r>
          </a:p>
          <a:p>
            <a:pPr lvl="2">
              <a:defRPr/>
            </a:pPr>
            <a:r>
              <a:rPr lang="en-US" sz="1600" dirty="0" smtClean="0"/>
              <a:t>Behavior Simulation</a:t>
            </a:r>
            <a:endParaRPr lang="en-US" sz="1600" dirty="0" smtClean="0"/>
          </a:p>
          <a:p>
            <a:pPr marL="800100" lvl="1" indent="-342900">
              <a:buFont typeface="Verdana" pitchFamily="34" charset="0"/>
              <a:buAutoNum type="arabicPeriod"/>
              <a:defRPr/>
            </a:pPr>
            <a:endParaRPr lang="en-US" sz="18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150D19CF-8C12-442F-993B-C02702F6CE1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Potential Hi-Value Use Case Areas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Implementation</a:t>
            </a:r>
          </a:p>
          <a:p>
            <a:pPr lvl="2">
              <a:defRPr/>
            </a:pPr>
            <a:r>
              <a:rPr lang="en-US" sz="1600" dirty="0" smtClean="0"/>
              <a:t>Testing – Designs are 50-70% correct going into testing – Reynolds</a:t>
            </a:r>
          </a:p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Analysis – parametric solvers, behavior simulators</a:t>
            </a:r>
          </a:p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Handoffs / contracts between development teams</a:t>
            </a:r>
          </a:p>
          <a:p>
            <a:pPr lvl="2">
              <a:defRPr/>
            </a:pPr>
            <a:r>
              <a:rPr lang="en-US" sz="1600" dirty="0" smtClean="0"/>
              <a:t>Generate design artifacts</a:t>
            </a:r>
          </a:p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Collaboration</a:t>
            </a:r>
          </a:p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Configuration Management</a:t>
            </a:r>
          </a:p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Manage product families</a:t>
            </a:r>
          </a:p>
          <a:p>
            <a:pPr marL="1200150" lvl="2" indent="-342900">
              <a:defRPr/>
            </a:pPr>
            <a:r>
              <a:rPr lang="en-US" sz="1600" dirty="0" smtClean="0"/>
              <a:t>Example – Combine requirements, behaviors and software configuration items from different programs into a new program.</a:t>
            </a:r>
          </a:p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Customizations (profiles, queries, document templates)</a:t>
            </a:r>
          </a:p>
          <a:p>
            <a:pPr marL="800100" lvl="1" indent="-342900">
              <a:buFont typeface="Verdana" pitchFamily="34" charset="0"/>
              <a:buAutoNum type="arabicPeriod" startAt="5"/>
              <a:defRPr/>
            </a:pPr>
            <a:r>
              <a:rPr lang="en-US" sz="1800" dirty="0" smtClean="0"/>
              <a:t>Tool and language deployment (Install and updates)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9E07968D-B5D0-4D3B-B460-3316333736FE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0"/>
            <a:ext cx="915511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3995A4F2-B903-41A0-BB90-58F5F78F0FC7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1219200" y="6214646"/>
            <a:ext cx="69285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1600" dirty="0" smtClean="0"/>
              <a:t>Requirements – 50% of the problems are introduced in requirements - SEI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90500" cy="838200"/>
          </a:xfrm>
        </p:spPr>
        <p:txBody>
          <a:bodyPr/>
          <a:lstStyle/>
          <a:p>
            <a:r>
              <a:rPr lang="en-US" sz="2400" dirty="0" smtClean="0">
                <a:latin typeface="Arial" pitchFamily="34" charset="0"/>
              </a:rPr>
              <a:t>Potential Hi-Value Use Case </a:t>
            </a:r>
            <a:r>
              <a:rPr lang="en-US" sz="2400" dirty="0" smtClean="0">
                <a:latin typeface="Arial" pitchFamily="34" charset="0"/>
              </a:rPr>
              <a:t>Coverage</a:t>
            </a:r>
            <a:br>
              <a:rPr lang="en-US" sz="2400" dirty="0" smtClean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</a:rPr>
              <a:t>by Tool</a:t>
            </a:r>
            <a:endParaRPr lang="en-US" sz="2400" dirty="0" smtClean="0">
              <a:latin typeface="Arial" pitchFamily="34" charset="0"/>
            </a:endParaRPr>
          </a:p>
        </p:txBody>
      </p:sp>
      <p:graphicFrame>
        <p:nvGraphicFramePr>
          <p:cNvPr id="7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325499"/>
              </p:ext>
            </p:extLst>
          </p:nvPr>
        </p:nvGraphicFramePr>
        <p:xfrm>
          <a:off x="889000" y="889000"/>
          <a:ext cx="7181850" cy="5076826"/>
        </p:xfrm>
        <a:graphic>
          <a:graphicData uri="http://schemas.openxmlformats.org/drawingml/2006/table">
            <a:tbl>
              <a:tblPr/>
              <a:tblGrid>
                <a:gridCol w="1702502"/>
                <a:gridCol w="608898"/>
                <a:gridCol w="864228"/>
                <a:gridCol w="866210"/>
                <a:gridCol w="1002980"/>
                <a:gridCol w="1059968"/>
                <a:gridCol w="1077064"/>
              </a:tblGrid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New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Graphic Build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Rqmts Import/ Export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Model Import/Export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Generate Artifacts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(Handoffs)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ヒラギノ角ゴ ProN W6" charset="0"/>
                        <a:cs typeface="ヒラギノ角ゴ ProN W6" charset="0"/>
                        <a:sym typeface="Arial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Model Relationship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Ease of Learning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126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Efficiency of Use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Error Tolerance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ヒラギノ角ゴ ProN W6" charset="0"/>
                          <a:cs typeface="ヒラギノ角ゴ ProN W6" charset="0"/>
                          <a:sym typeface="Arial" charset="0"/>
                        </a:rPr>
                        <a:t>Satisfaction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1702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381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DC241F"/>
                        </a:buClr>
                        <a:buSzPct val="100000"/>
                        <a:buFont typeface="Arial" charset="0"/>
                        <a:buNone/>
                        <a:tabLst>
                          <a:tab pos="914400" algn="l"/>
                        </a:tabLst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4E1D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14848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Conclusion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History</a:t>
            </a:r>
          </a:p>
          <a:p>
            <a:r>
              <a:rPr lang="en-US" dirty="0" smtClean="0">
                <a:latin typeface="Arial" pitchFamily="34" charset="0"/>
              </a:rPr>
              <a:t>Accomplishments</a:t>
            </a:r>
          </a:p>
          <a:p>
            <a:r>
              <a:rPr lang="en-US" dirty="0" smtClean="0">
                <a:latin typeface="Arial" pitchFamily="34" charset="0"/>
              </a:rPr>
              <a:t>Concepts of Operation</a:t>
            </a:r>
          </a:p>
          <a:p>
            <a:r>
              <a:rPr lang="en-US" dirty="0" smtClean="0">
                <a:latin typeface="Arial" pitchFamily="34" charset="0"/>
              </a:rPr>
              <a:t>Plan</a:t>
            </a:r>
            <a:endParaRPr lang="en-US" dirty="0" smtClean="0">
              <a:latin typeface="Arial" pitchFamily="34" charset="0"/>
            </a:endParaRPr>
          </a:p>
          <a:p>
            <a:r>
              <a:rPr lang="en-US" dirty="0" smtClean="0">
                <a:latin typeface="Arial" pitchFamily="34" charset="0"/>
              </a:rPr>
              <a:t>Use </a:t>
            </a:r>
            <a:r>
              <a:rPr lang="en-US" dirty="0" smtClean="0">
                <a:latin typeface="Arial" pitchFamily="34" charset="0"/>
              </a:rPr>
              <a:t>Cases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FCB3065D-8A02-4CEA-94C5-C14793E5C7E9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Introduction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229600" cy="5059363"/>
          </a:xfrm>
        </p:spPr>
        <p:txBody>
          <a:bodyPr/>
          <a:lstStyle/>
          <a:p>
            <a:r>
              <a:rPr lang="en-US" sz="2400" smtClean="0">
                <a:latin typeface="Arial" pitchFamily="34" charset="0"/>
              </a:rPr>
              <a:t>Usability - </a:t>
            </a:r>
            <a:r>
              <a:rPr lang="en-US" sz="1200" smtClean="0">
                <a:latin typeface="Arial" pitchFamily="34" charset="0"/>
              </a:rPr>
              <a:t>"The extent to which a product can be used by specified users to achieve specified goals with effectiveness, efficiency, and satisfaction in a specified context of use.“ ISO</a:t>
            </a:r>
            <a:endParaRPr lang="en-US" sz="2400" smtClean="0">
              <a:latin typeface="Arial" pitchFamily="34" charset="0"/>
            </a:endParaRPr>
          </a:p>
          <a:p>
            <a:endParaRPr lang="en-US" sz="2400" smtClean="0">
              <a:latin typeface="Arial" pitchFamily="34" charset="0"/>
            </a:endParaRPr>
          </a:p>
          <a:p>
            <a:r>
              <a:rPr lang="en-US" sz="2400" smtClean="0">
                <a:latin typeface="Arial" pitchFamily="34" charset="0"/>
              </a:rPr>
              <a:t>Usability Group Purpose – </a:t>
            </a:r>
            <a:r>
              <a:rPr lang="en-US" sz="1200" smtClean="0">
                <a:latin typeface="Arial" pitchFamily="34" charset="0"/>
              </a:rPr>
              <a:t>To identify how SysML and supporting tools can be made easier to learn and use and to promote usability improvements.</a:t>
            </a:r>
          </a:p>
          <a:p>
            <a:endParaRPr lang="en-US" sz="2400" smtClean="0">
              <a:latin typeface="Arial" pitchFamily="34" charset="0"/>
            </a:endParaRPr>
          </a:p>
          <a:p>
            <a:r>
              <a:rPr lang="en-US" sz="2400" smtClean="0">
                <a:latin typeface="Arial" pitchFamily="34" charset="0"/>
              </a:rPr>
              <a:t>Usability measure of success – </a:t>
            </a:r>
          </a:p>
          <a:p>
            <a:pPr lvl="1"/>
            <a:r>
              <a:rPr lang="en-US" sz="2000" smtClean="0">
                <a:latin typeface="Arial" pitchFamily="34" charset="0"/>
              </a:rPr>
              <a:t>Identify usability levels to focus discussions.</a:t>
            </a:r>
          </a:p>
          <a:p>
            <a:pPr lvl="1"/>
            <a:r>
              <a:rPr lang="en-US" sz="2000" smtClean="0">
                <a:latin typeface="Arial" pitchFamily="34" charset="0"/>
              </a:rPr>
              <a:t>Identify method to communicate usability issues (such as metrics or pain points or usability matrix).</a:t>
            </a:r>
          </a:p>
          <a:p>
            <a:pPr lvl="1"/>
            <a:r>
              <a:rPr lang="en-US" sz="2000" smtClean="0">
                <a:latin typeface="Arial" pitchFamily="34" charset="0"/>
              </a:rPr>
              <a:t>Conduct a root cause analysis for each usability issues to identify suggestions to standards groups or tool vendors.</a:t>
            </a:r>
          </a:p>
          <a:p>
            <a:endParaRPr lang="en-US" sz="2400" smtClean="0">
              <a:latin typeface="Arial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5A5D3AE6-9108-4AA7-874E-DF051E2C6F4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latin typeface="Arial" pitchFamily="34" charset="0"/>
              </a:rPr>
              <a:t>History</a:t>
            </a:r>
          </a:p>
          <a:p>
            <a:pPr lvl="1"/>
            <a:r>
              <a:rPr lang="en-US" sz="1800" smtClean="0">
                <a:latin typeface="Arial" pitchFamily="34" charset="0"/>
              </a:rPr>
              <a:t>Timeline</a:t>
            </a:r>
          </a:p>
          <a:p>
            <a:pPr lvl="2"/>
            <a:r>
              <a:rPr lang="en-US" sz="1600" smtClean="0">
                <a:latin typeface="Arial" pitchFamily="34" charset="0"/>
              </a:rPr>
              <a:t>Kicked off Jan 2010 at the INCOSE MBSE Workshop ??</a:t>
            </a:r>
          </a:p>
          <a:p>
            <a:pPr lvl="2"/>
            <a:r>
              <a:rPr lang="en-US" sz="1600" smtClean="0">
                <a:latin typeface="Arial" pitchFamily="34" charset="0"/>
              </a:rPr>
              <a:t>Leaders/members</a:t>
            </a:r>
          </a:p>
          <a:p>
            <a:pPr lvl="3"/>
            <a:r>
              <a:rPr lang="en-US" sz="1400" smtClean="0">
                <a:latin typeface="Arial" pitchFamily="34" charset="0"/>
              </a:rPr>
              <a:t>Mix of usability experts and practitioners </a:t>
            </a:r>
          </a:p>
          <a:p>
            <a:pPr lvl="4"/>
            <a:r>
              <a:rPr lang="en-US" sz="1400" smtClean="0">
                <a:latin typeface="Arial" pitchFamily="34" charset="0"/>
              </a:rPr>
              <a:t>Armin, Bjorn Cole , David Lempia, Dick Welling </a:t>
            </a:r>
          </a:p>
          <a:p>
            <a:pPr lvl="4"/>
            <a:r>
              <a:rPr lang="en-US" sz="1400" smtClean="0">
                <a:latin typeface="Arial" pitchFamily="34" charset="0"/>
              </a:rPr>
              <a:t>Jen Narkevic, Lynn Baroff, Patricia Collins</a:t>
            </a:r>
          </a:p>
          <a:p>
            <a:pPr lvl="4"/>
            <a:r>
              <a:rPr lang="en-US" sz="1400" smtClean="0">
                <a:latin typeface="Arial" pitchFamily="34" charset="0"/>
              </a:rPr>
              <a:t>Peter Campbell, Quoc Do, Ron Lyells</a:t>
            </a:r>
          </a:p>
          <a:p>
            <a:pPr lvl="4"/>
            <a:r>
              <a:rPr lang="en-US" sz="1400" smtClean="0">
                <a:latin typeface="Arial" pitchFamily="34" charset="0"/>
              </a:rPr>
              <a:t>Scott Workinger, Staffan Strömbäck, Sue Archer </a:t>
            </a:r>
          </a:p>
          <a:p>
            <a:pPr lvl="4"/>
            <a:r>
              <a:rPr lang="en-US" sz="1400" smtClean="0">
                <a:latin typeface="Arial" pitchFamily="34" charset="0"/>
              </a:rPr>
              <a:t>Tim Tritsch, Werner Altmann</a:t>
            </a:r>
          </a:p>
          <a:p>
            <a:pPr lvl="2"/>
            <a:endParaRPr lang="en-US" sz="1600" smtClean="0">
              <a:latin typeface="Arial" pitchFamily="34" charset="0"/>
            </a:endParaRPr>
          </a:p>
          <a:p>
            <a:pPr lvl="2"/>
            <a:r>
              <a:rPr lang="en-US" sz="1600" smtClean="0">
                <a:latin typeface="Arial" pitchFamily="34" charset="0"/>
              </a:rPr>
              <a:t>Meet 1 time per month.</a:t>
            </a:r>
          </a:p>
          <a:p>
            <a:pPr lvl="2"/>
            <a:endParaRPr lang="en-US" sz="1600" smtClean="0">
              <a:latin typeface="Arial" pitchFamily="34" charset="0"/>
            </a:endParaRPr>
          </a:p>
          <a:p>
            <a:pPr lvl="1"/>
            <a:r>
              <a:rPr lang="en-US" sz="1800" smtClean="0">
                <a:latin typeface="Arial" pitchFamily="34" charset="0"/>
              </a:rPr>
              <a:t>Logistics</a:t>
            </a:r>
          </a:p>
          <a:p>
            <a:pPr lvl="2"/>
            <a:r>
              <a:rPr lang="en-US" sz="1600" smtClean="0">
                <a:latin typeface="Arial" pitchFamily="34" charset="0"/>
              </a:rPr>
              <a:t>OMG Wiki - http://www.omgwiki.org/MBSE/doku.php?id=mbse:usability</a:t>
            </a:r>
          </a:p>
          <a:p>
            <a:pPr lvl="2"/>
            <a:r>
              <a:rPr lang="en-US" sz="1600" smtClean="0">
                <a:latin typeface="Arial" pitchFamily="34" charset="0"/>
              </a:rPr>
              <a:t>Google Group - </a:t>
            </a:r>
            <a:r>
              <a:rPr lang="en-US" sz="1600" smtClean="0">
                <a:latin typeface="Arial" pitchFamily="34" charset="0"/>
                <a:hlinkClick r:id="rId2"/>
              </a:rPr>
              <a:t>http://groups.google.com/group/mbse-usability</a:t>
            </a:r>
            <a:endParaRPr lang="en-US" sz="1600" smtClean="0">
              <a:latin typeface="Arial" pitchFamily="34" charset="0"/>
            </a:endParaRPr>
          </a:p>
          <a:p>
            <a:pPr lvl="3"/>
            <a:r>
              <a:rPr lang="en-US" sz="1400" smtClean="0">
                <a:latin typeface="Arial" pitchFamily="34" charset="0"/>
              </a:rPr>
              <a:t>E-mail MBSE-Usability@googlegroups.com</a:t>
            </a:r>
          </a:p>
          <a:p>
            <a:endParaRPr lang="en-US" sz="2000" smtClean="0">
              <a:latin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42C926BE-16F9-48D0-8A53-4CDD5C57D5F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Introduction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1800" smtClean="0">
                <a:latin typeface="Arial" pitchFamily="34" charset="0"/>
              </a:rPr>
              <a:t>Accomplishments</a:t>
            </a:r>
          </a:p>
          <a:p>
            <a:pPr lvl="2"/>
            <a:r>
              <a:rPr lang="en-US" sz="1600" smtClean="0">
                <a:latin typeface="Arial" pitchFamily="34" charset="0"/>
              </a:rPr>
              <a:t>Created a unifying purpose</a:t>
            </a:r>
          </a:p>
          <a:p>
            <a:pPr lvl="2"/>
            <a:r>
              <a:rPr lang="en-US" sz="1600" smtClean="0">
                <a:latin typeface="Arial" pitchFamily="34" charset="0"/>
              </a:rPr>
              <a:t>Educated and researched usability and how it applies to this problem space</a:t>
            </a:r>
          </a:p>
          <a:p>
            <a:pPr lvl="2"/>
            <a:r>
              <a:rPr lang="en-US" sz="1600" smtClean="0">
                <a:latin typeface="Arial" pitchFamily="34" charset="0"/>
              </a:rPr>
              <a:t>Created a plan to move us forward</a:t>
            </a:r>
          </a:p>
          <a:p>
            <a:pPr lvl="2"/>
            <a:r>
              <a:rPr lang="en-US" sz="1600" smtClean="0">
                <a:latin typeface="Arial" pitchFamily="34" charset="0"/>
              </a:rPr>
              <a:t>Created a Usability Framework – Needed to organize usability information</a:t>
            </a:r>
          </a:p>
          <a:p>
            <a:pPr lvl="2"/>
            <a:r>
              <a:rPr lang="en-US" sz="1600" smtClean="0">
                <a:latin typeface="Arial" pitchFamily="34" charset="0"/>
              </a:rPr>
              <a:t>Created a concept of operations – Who are the stakeholders and what are they interested in</a:t>
            </a:r>
          </a:p>
          <a:p>
            <a:pPr lvl="2"/>
            <a:r>
              <a:rPr lang="en-US" sz="1600" smtClean="0">
                <a:latin typeface="Arial" pitchFamily="34" charset="0"/>
              </a:rPr>
              <a:t>Identify target audience</a:t>
            </a:r>
          </a:p>
          <a:p>
            <a:pPr lvl="3"/>
            <a:r>
              <a:rPr lang="en-US" sz="1400" smtClean="0">
                <a:latin typeface="Arial" pitchFamily="34" charset="0"/>
              </a:rPr>
              <a:t>OMG SysML language development team</a:t>
            </a:r>
          </a:p>
          <a:p>
            <a:pPr lvl="3"/>
            <a:r>
              <a:rPr lang="en-US" sz="1400" smtClean="0">
                <a:latin typeface="Arial" pitchFamily="34" charset="0"/>
              </a:rPr>
              <a:t>Magic Draw, No Magic, (Representatives name????)</a:t>
            </a:r>
          </a:p>
          <a:p>
            <a:pPr lvl="3"/>
            <a:r>
              <a:rPr lang="en-US" sz="1400" smtClean="0">
                <a:latin typeface="Arial" pitchFamily="34" charset="0"/>
              </a:rPr>
              <a:t>Enterprise Architect, Sparx (Representatives name????)</a:t>
            </a:r>
          </a:p>
          <a:p>
            <a:pPr lvl="3"/>
            <a:r>
              <a:rPr lang="en-US" sz="1400" smtClean="0">
                <a:latin typeface="Arial" pitchFamily="34" charset="0"/>
              </a:rPr>
              <a:t>Rhapsody, IBM (Representatives name????)</a:t>
            </a:r>
          </a:p>
          <a:p>
            <a:pPr lvl="2"/>
            <a:r>
              <a:rPr lang="en-US" sz="1600" smtClean="0">
                <a:latin typeface="Arial" pitchFamily="34" charset="0"/>
              </a:rPr>
              <a:t>Example usability use case</a:t>
            </a:r>
          </a:p>
          <a:p>
            <a:endParaRPr lang="en-US" sz="2000" smtClean="0">
              <a:latin typeface="Arial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50DAA58E-AA95-428D-9FBA-E436E898E82C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Context and Scope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924800" cy="5181600"/>
          </a:xfrm>
        </p:spPr>
        <p:txBody>
          <a:bodyPr/>
          <a:lstStyle/>
          <a:p>
            <a:r>
              <a:rPr lang="en-US" sz="2000" dirty="0" smtClean="0">
                <a:latin typeface="Arial" pitchFamily="34" charset="0"/>
              </a:rPr>
              <a:t>Usability dimension</a:t>
            </a:r>
          </a:p>
          <a:p>
            <a:pPr lvl="1"/>
            <a:r>
              <a:rPr lang="en-US" sz="1800" dirty="0" smtClean="0">
                <a:latin typeface="Arial" pitchFamily="34" charset="0"/>
              </a:rPr>
              <a:t>Ease of Learning</a:t>
            </a:r>
          </a:p>
          <a:p>
            <a:pPr lvl="1"/>
            <a:r>
              <a:rPr lang="en-US" sz="1800" dirty="0" smtClean="0">
                <a:latin typeface="Arial" pitchFamily="34" charset="0"/>
              </a:rPr>
              <a:t>Efficiency of Use (routine, non-routine)</a:t>
            </a:r>
          </a:p>
          <a:p>
            <a:pPr lvl="1"/>
            <a:r>
              <a:rPr lang="en-US" sz="1800" dirty="0" smtClean="0">
                <a:latin typeface="Arial" pitchFamily="34" charset="0"/>
              </a:rPr>
              <a:t>Error Tolerance</a:t>
            </a:r>
          </a:p>
          <a:p>
            <a:pPr lvl="1"/>
            <a:r>
              <a:rPr lang="en-US" sz="1800" dirty="0" smtClean="0">
                <a:latin typeface="Arial" pitchFamily="34" charset="0"/>
              </a:rPr>
              <a:t>Subjective (Satisfaction)</a:t>
            </a:r>
          </a:p>
          <a:p>
            <a:r>
              <a:rPr lang="en-US" sz="2000" dirty="0" smtClean="0">
                <a:latin typeface="Arial" pitchFamily="34" charset="0"/>
              </a:rPr>
              <a:t>Scope</a:t>
            </a:r>
          </a:p>
          <a:p>
            <a:pPr lvl="1"/>
            <a:r>
              <a:rPr lang="en-US" sz="1800" dirty="0" smtClean="0">
                <a:latin typeface="Arial" pitchFamily="34" charset="0"/>
              </a:rPr>
              <a:t>Current and Future Envisioned Needs</a:t>
            </a:r>
          </a:p>
          <a:p>
            <a:pPr lvl="2"/>
            <a:r>
              <a:rPr lang="en-US" sz="1600" dirty="0" smtClean="0">
                <a:latin typeface="Arial" pitchFamily="34" charset="0"/>
              </a:rPr>
              <a:t>Process</a:t>
            </a:r>
          </a:p>
          <a:p>
            <a:pPr lvl="2"/>
            <a:r>
              <a:rPr lang="en-US" sz="1600" dirty="0" smtClean="0">
                <a:latin typeface="Arial" pitchFamily="34" charset="0"/>
              </a:rPr>
              <a:t>Language / models (Representational capabilities)</a:t>
            </a:r>
          </a:p>
          <a:p>
            <a:pPr lvl="2"/>
            <a:r>
              <a:rPr lang="en-US" sz="1600" dirty="0" smtClean="0">
                <a:latin typeface="Arial" pitchFamily="34" charset="0"/>
              </a:rPr>
              <a:t>Tools</a:t>
            </a:r>
          </a:p>
          <a:p>
            <a:pPr lvl="2"/>
            <a:r>
              <a:rPr lang="en-US" sz="1600" dirty="0" smtClean="0">
                <a:latin typeface="Arial" pitchFamily="34" charset="0"/>
              </a:rPr>
              <a:t>For this working group</a:t>
            </a:r>
            <a:endParaRPr lang="en-US" sz="1600" dirty="0" smtClean="0">
              <a:latin typeface="Arial" pitchFamily="34" charset="0"/>
            </a:endParaRPr>
          </a:p>
          <a:p>
            <a:pPr lvl="1"/>
            <a:r>
              <a:rPr lang="en-US" sz="1800" dirty="0" smtClean="0">
                <a:latin typeface="Arial" pitchFamily="34" charset="0"/>
              </a:rPr>
              <a:t>Lifecycle of scope </a:t>
            </a:r>
          </a:p>
          <a:p>
            <a:pPr lvl="2"/>
            <a:r>
              <a:rPr lang="en-US" sz="1600" dirty="0" smtClean="0">
                <a:latin typeface="Arial" pitchFamily="34" charset="0"/>
              </a:rPr>
              <a:t>Broad and inclusive – Generate interest and ideas</a:t>
            </a:r>
          </a:p>
          <a:p>
            <a:pPr lvl="3"/>
            <a:r>
              <a:rPr lang="en-US" sz="1400" dirty="0" smtClean="0">
                <a:latin typeface="Arial" pitchFamily="34" charset="0"/>
              </a:rPr>
              <a:t>Start of a project</a:t>
            </a:r>
          </a:p>
          <a:p>
            <a:pPr lvl="2"/>
            <a:r>
              <a:rPr lang="en-US" sz="1600" dirty="0" smtClean="0">
                <a:latin typeface="Arial" pitchFamily="34" charset="0"/>
              </a:rPr>
              <a:t>Narrow to accomplish work</a:t>
            </a:r>
          </a:p>
          <a:p>
            <a:pPr lvl="3"/>
            <a:r>
              <a:rPr lang="en-US" sz="1400" dirty="0" err="1" smtClean="0">
                <a:latin typeface="Arial" pitchFamily="34" charset="0"/>
              </a:rPr>
              <a:t>SysML</a:t>
            </a:r>
            <a:r>
              <a:rPr lang="en-US" sz="1400" dirty="0" smtClean="0">
                <a:latin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</a:rPr>
              <a:t>Modelica</a:t>
            </a:r>
            <a:endParaRPr lang="en-US" sz="1400" dirty="0" smtClean="0">
              <a:latin typeface="Arial" pitchFamily="34" charset="0"/>
            </a:endParaRPr>
          </a:p>
          <a:p>
            <a:pPr lvl="3"/>
            <a:r>
              <a:rPr lang="en-US" sz="1400" dirty="0" smtClean="0">
                <a:latin typeface="Arial" pitchFamily="34" charset="0"/>
              </a:rPr>
              <a:t>Select candidate use case</a:t>
            </a:r>
          </a:p>
          <a:p>
            <a:pPr lvl="3"/>
            <a:r>
              <a:rPr lang="en-US" sz="1400" dirty="0" smtClean="0">
                <a:latin typeface="Arial" pitchFamily="34" charset="0"/>
              </a:rPr>
              <a:t>Select candidate usability experiment</a:t>
            </a:r>
          </a:p>
          <a:p>
            <a:pPr lvl="1"/>
            <a:endParaRPr lang="en-US" sz="1800" dirty="0" smtClean="0">
              <a:latin typeface="Arial" pitchFamily="34" charset="0"/>
            </a:endParaRPr>
          </a:p>
          <a:p>
            <a:pPr lvl="1"/>
            <a:endParaRPr lang="en-US" sz="1800" dirty="0" smtClean="0">
              <a:latin typeface="Arial" pitchFamily="34" charset="0"/>
            </a:endParaRPr>
          </a:p>
          <a:p>
            <a:pPr lvl="2"/>
            <a:endParaRPr lang="en-US" sz="1600" dirty="0" smtClean="0">
              <a:latin typeface="Arial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291B5A35-E381-4FF1-9D28-AA969EFF6FEF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" name="Rectangle 9215"/>
          <p:cNvSpPr/>
          <p:nvPr/>
        </p:nvSpPr>
        <p:spPr bwMode="auto">
          <a:xfrm>
            <a:off x="-38100" y="708484"/>
            <a:ext cx="9144000" cy="61198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7" charset="0"/>
            </a:endParaRPr>
          </a:p>
        </p:txBody>
      </p:sp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9EACFE1E-B9E0-4C88-BE6B-82F74A7CC0B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20" name="Line 2"/>
          <p:cNvSpPr>
            <a:spLocks noChangeShapeType="1"/>
          </p:cNvSpPr>
          <p:nvPr/>
        </p:nvSpPr>
        <p:spPr bwMode="auto">
          <a:xfrm>
            <a:off x="280988" y="738188"/>
            <a:ext cx="8572500" cy="0"/>
          </a:xfrm>
          <a:prstGeom prst="line">
            <a:avLst/>
          </a:prstGeom>
          <a:noFill/>
          <a:ln w="12700">
            <a:solidFill>
              <a:srgbClr val="DC24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>
                <a:latin typeface="Arial" pitchFamily="34" charset="0"/>
              </a:rPr>
              <a:t>SysML Usability Improvement Con-Ops</a:t>
            </a:r>
          </a:p>
        </p:txBody>
      </p:sp>
      <p:cxnSp>
        <p:nvCxnSpPr>
          <p:cNvPr id="9224" name="AutoShape 6"/>
          <p:cNvCxnSpPr>
            <a:cxnSpLocks noChangeShapeType="1"/>
            <a:endCxn id="9268" idx="3"/>
          </p:cNvCxnSpPr>
          <p:nvPr/>
        </p:nvCxnSpPr>
        <p:spPr bwMode="auto">
          <a:xfrm flipH="1">
            <a:off x="6477001" y="3232150"/>
            <a:ext cx="1631950" cy="90805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Oval 7"/>
          <p:cNvSpPr>
            <a:spLocks/>
          </p:cNvSpPr>
          <p:nvPr/>
        </p:nvSpPr>
        <p:spPr bwMode="auto">
          <a:xfrm>
            <a:off x="7467600" y="2743200"/>
            <a:ext cx="1282700" cy="977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Culture &amp; Technical Domain</a:t>
            </a:r>
          </a:p>
        </p:txBody>
      </p:sp>
      <p:cxnSp>
        <p:nvCxnSpPr>
          <p:cNvPr id="9226" name="AutoShape 8"/>
          <p:cNvCxnSpPr>
            <a:cxnSpLocks noChangeShapeType="1"/>
            <a:stCxn id="9270" idx="3"/>
            <a:endCxn id="9227" idx="2"/>
          </p:cNvCxnSpPr>
          <p:nvPr/>
        </p:nvCxnSpPr>
        <p:spPr bwMode="auto">
          <a:xfrm flipV="1">
            <a:off x="4305300" y="5351800"/>
            <a:ext cx="2379396" cy="3124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7" name="Oval 9"/>
          <p:cNvSpPr>
            <a:spLocks/>
          </p:cNvSpPr>
          <p:nvPr/>
        </p:nvSpPr>
        <p:spPr bwMode="auto">
          <a:xfrm>
            <a:off x="6684696" y="5036798"/>
            <a:ext cx="1346200" cy="630004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dirty="0" smtClean="0">
                <a:cs typeface="Arial" pitchFamily="34" charset="0"/>
                <a:sym typeface="Arial" pitchFamily="34" charset="0"/>
              </a:rPr>
              <a:t>High-Value Use Cases</a:t>
            </a:r>
            <a:endParaRPr lang="en-US" sz="1400" dirty="0">
              <a:cs typeface="Arial" pitchFamily="34" charset="0"/>
              <a:sym typeface="Arial" pitchFamily="34" charset="0"/>
            </a:endParaRPr>
          </a:p>
        </p:txBody>
      </p:sp>
      <p:cxnSp>
        <p:nvCxnSpPr>
          <p:cNvPr id="9228" name="AutoShape 10"/>
          <p:cNvCxnSpPr>
            <a:cxnSpLocks noChangeShapeType="1"/>
            <a:stCxn id="9264" idx="2"/>
            <a:endCxn id="9231" idx="0"/>
          </p:cNvCxnSpPr>
          <p:nvPr/>
        </p:nvCxnSpPr>
        <p:spPr bwMode="auto">
          <a:xfrm>
            <a:off x="786634" y="3302000"/>
            <a:ext cx="496066" cy="19050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9" name="AutoShape 11"/>
          <p:cNvCxnSpPr>
            <a:cxnSpLocks noChangeShapeType="1"/>
            <a:stCxn id="9231" idx="6"/>
            <a:endCxn id="9270" idx="1"/>
          </p:cNvCxnSpPr>
          <p:nvPr/>
        </p:nvCxnSpPr>
        <p:spPr bwMode="auto">
          <a:xfrm>
            <a:off x="2374900" y="5645150"/>
            <a:ext cx="1574800" cy="1905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0" name="AutoShape 12"/>
          <p:cNvCxnSpPr>
            <a:cxnSpLocks noChangeShapeType="1"/>
            <a:stCxn id="9267" idx="0"/>
            <a:endCxn id="9231" idx="0"/>
          </p:cNvCxnSpPr>
          <p:nvPr/>
        </p:nvCxnSpPr>
        <p:spPr bwMode="auto">
          <a:xfrm flipH="1">
            <a:off x="1282700" y="1828800"/>
            <a:ext cx="869950" cy="33782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Oval 13"/>
          <p:cNvSpPr>
            <a:spLocks/>
          </p:cNvSpPr>
          <p:nvPr/>
        </p:nvSpPr>
        <p:spPr bwMode="auto">
          <a:xfrm>
            <a:off x="190500" y="5207000"/>
            <a:ext cx="2184400" cy="876300"/>
          </a:xfrm>
          <a:prstGeom prst="ellipse">
            <a:avLst/>
          </a:prstGeom>
          <a:solidFill>
            <a:srgbClr val="92D05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Usability Improvement Recommendations</a:t>
            </a:r>
          </a:p>
        </p:txBody>
      </p:sp>
      <p:cxnSp>
        <p:nvCxnSpPr>
          <p:cNvPr id="9232" name="AutoShape 14"/>
          <p:cNvCxnSpPr>
            <a:cxnSpLocks noChangeShapeType="1"/>
            <a:stCxn id="9268" idx="1"/>
            <a:endCxn id="9270" idx="3"/>
          </p:cNvCxnSpPr>
          <p:nvPr/>
        </p:nvCxnSpPr>
        <p:spPr bwMode="auto">
          <a:xfrm flipH="1">
            <a:off x="4305300" y="4140200"/>
            <a:ext cx="1814513" cy="15240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33" name="Group 15"/>
          <p:cNvGrpSpPr>
            <a:grpSpLocks/>
          </p:cNvGrpSpPr>
          <p:nvPr/>
        </p:nvGrpSpPr>
        <p:grpSpPr bwMode="auto">
          <a:xfrm>
            <a:off x="3733800" y="5308600"/>
            <a:ext cx="1258888" cy="1016000"/>
            <a:chOff x="0" y="0"/>
            <a:chExt cx="793" cy="640"/>
          </a:xfrm>
          <a:solidFill>
            <a:srgbClr val="FF0000"/>
          </a:solidFill>
        </p:grpSpPr>
        <p:pic>
          <p:nvPicPr>
            <p:cNvPr id="9270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" y="0"/>
              <a:ext cx="224" cy="448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71" name="Rectangle 17"/>
            <p:cNvSpPr>
              <a:spLocks/>
            </p:cNvSpPr>
            <p:nvPr/>
          </p:nvSpPr>
          <p:spPr bwMode="auto">
            <a:xfrm>
              <a:off x="0" y="504"/>
              <a:ext cx="793" cy="136"/>
            </a:xfrm>
            <a:prstGeom prst="rect">
              <a:avLst/>
            </a:prstGeom>
            <a:grp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ts val="663"/>
                </a:spcBef>
              </a:pPr>
              <a:r>
                <a:rPr lang="en-US" sz="1400" b="1" dirty="0" smtClean="0">
                  <a:cs typeface="Arial" pitchFamily="34" charset="0"/>
                  <a:sym typeface="Arial" pitchFamily="34" charset="0"/>
                </a:rPr>
                <a:t>INCOSE MBSE</a:t>
              </a:r>
              <a:endParaRPr lang="en-US" sz="1400" b="1" dirty="0">
                <a:cs typeface="Arial" pitchFamily="34" charset="0"/>
                <a:sym typeface="Arial" pitchFamily="34" charset="0"/>
              </a:endParaRPr>
            </a:p>
          </p:txBody>
        </p:sp>
      </p:grpSp>
      <p:cxnSp>
        <p:nvCxnSpPr>
          <p:cNvPr id="9234" name="AutoShape 18"/>
          <p:cNvCxnSpPr>
            <a:cxnSpLocks noChangeShapeType="1"/>
            <a:stCxn id="9247" idx="5"/>
            <a:endCxn id="9268" idx="1"/>
          </p:cNvCxnSpPr>
          <p:nvPr/>
        </p:nvCxnSpPr>
        <p:spPr bwMode="auto">
          <a:xfrm>
            <a:off x="5389498" y="3768390"/>
            <a:ext cx="730315" cy="37181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AutoShape 19"/>
          <p:cNvCxnSpPr>
            <a:cxnSpLocks noChangeShapeType="1"/>
            <a:stCxn id="9244" idx="4"/>
            <a:endCxn id="9268" idx="0"/>
          </p:cNvCxnSpPr>
          <p:nvPr/>
        </p:nvCxnSpPr>
        <p:spPr bwMode="auto">
          <a:xfrm flipH="1">
            <a:off x="6298407" y="2413000"/>
            <a:ext cx="775493" cy="13716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5556250" y="3784600"/>
            <a:ext cx="1881188" cy="1041400"/>
            <a:chOff x="-98" y="0"/>
            <a:chExt cx="1185" cy="656"/>
          </a:xfrm>
        </p:grpSpPr>
        <p:pic>
          <p:nvPicPr>
            <p:cNvPr id="9268" name="Picture 2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7" y="0"/>
              <a:ext cx="225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9" name="Rectangle 22"/>
            <p:cNvSpPr>
              <a:spLocks/>
            </p:cNvSpPr>
            <p:nvPr/>
          </p:nvSpPr>
          <p:spPr bwMode="auto">
            <a:xfrm>
              <a:off x="-98" y="445"/>
              <a:ext cx="1185" cy="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342900" indent="-342900" algn="ctr">
                <a:spcBef>
                  <a:spcPts val="663"/>
                </a:spcBef>
              </a:pPr>
              <a:r>
                <a:rPr lang="en-US" sz="1400" b="1" dirty="0" smtClean="0">
                  <a:cs typeface="Arial" pitchFamily="34" charset="0"/>
                  <a:sym typeface="Arial" pitchFamily="34" charset="0"/>
                </a:rPr>
                <a:t>User Community</a:t>
              </a:r>
              <a:endParaRPr lang="en-US" sz="1400" b="1" dirty="0">
                <a:cs typeface="Arial" pitchFamily="34" charset="0"/>
                <a:sym typeface="Arial" pitchFamily="34" charset="0"/>
              </a:endParaRPr>
            </a:p>
          </p:txBody>
        </p:sp>
      </p:grpSp>
      <p:cxnSp>
        <p:nvCxnSpPr>
          <p:cNvPr id="9237" name="AutoShape 23"/>
          <p:cNvCxnSpPr>
            <a:cxnSpLocks noChangeShapeType="1"/>
            <a:endCxn id="9264" idx="3"/>
          </p:cNvCxnSpPr>
          <p:nvPr/>
        </p:nvCxnSpPr>
        <p:spPr bwMode="auto">
          <a:xfrm flipH="1" flipV="1">
            <a:off x="964984" y="2946400"/>
            <a:ext cx="1333717" cy="9525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AutoShape 24"/>
          <p:cNvCxnSpPr>
            <a:cxnSpLocks noChangeShapeType="1"/>
            <a:stCxn id="9243" idx="0"/>
            <a:endCxn id="9240" idx="0"/>
          </p:cNvCxnSpPr>
          <p:nvPr/>
        </p:nvCxnSpPr>
        <p:spPr bwMode="auto">
          <a:xfrm flipH="1">
            <a:off x="2609928" y="1892300"/>
            <a:ext cx="742872" cy="14605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AutoShape 25"/>
          <p:cNvCxnSpPr>
            <a:cxnSpLocks noChangeShapeType="1"/>
            <a:stCxn id="9247" idx="2"/>
            <a:endCxn id="9240" idx="6"/>
          </p:cNvCxnSpPr>
          <p:nvPr/>
        </p:nvCxnSpPr>
        <p:spPr bwMode="auto">
          <a:xfrm flipH="1">
            <a:off x="3371928" y="3422650"/>
            <a:ext cx="869872" cy="27305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0" name="Oval 26"/>
          <p:cNvSpPr>
            <a:spLocks/>
          </p:cNvSpPr>
          <p:nvPr/>
        </p:nvSpPr>
        <p:spPr bwMode="auto">
          <a:xfrm>
            <a:off x="1847928" y="3352800"/>
            <a:ext cx="1524000" cy="685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Current SysML Spec</a:t>
            </a:r>
          </a:p>
        </p:txBody>
      </p:sp>
      <p:cxnSp>
        <p:nvCxnSpPr>
          <p:cNvPr id="9241" name="AutoShape 27"/>
          <p:cNvCxnSpPr>
            <a:cxnSpLocks noChangeShapeType="1"/>
            <a:stCxn id="9266" idx="3"/>
            <a:endCxn id="9243" idx="1"/>
          </p:cNvCxnSpPr>
          <p:nvPr/>
        </p:nvCxnSpPr>
        <p:spPr bwMode="auto">
          <a:xfrm>
            <a:off x="2352676" y="1460500"/>
            <a:ext cx="551111" cy="545252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AutoShape 28"/>
          <p:cNvCxnSpPr>
            <a:cxnSpLocks noChangeShapeType="1"/>
            <a:stCxn id="9243" idx="5"/>
            <a:endCxn id="9247" idx="1"/>
          </p:cNvCxnSpPr>
          <p:nvPr/>
        </p:nvCxnSpPr>
        <p:spPr bwMode="auto">
          <a:xfrm>
            <a:off x="3801813" y="2553548"/>
            <a:ext cx="636901" cy="523362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Oval 29"/>
          <p:cNvSpPr>
            <a:spLocks/>
          </p:cNvSpPr>
          <p:nvPr/>
        </p:nvSpPr>
        <p:spPr bwMode="auto">
          <a:xfrm>
            <a:off x="2717800" y="1892300"/>
            <a:ext cx="1270000" cy="7747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SysML</a:t>
            </a:r>
          </a:p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Tools</a:t>
            </a:r>
          </a:p>
        </p:txBody>
      </p:sp>
      <p:sp>
        <p:nvSpPr>
          <p:cNvPr id="9244" name="Oval 30"/>
          <p:cNvSpPr>
            <a:spLocks/>
          </p:cNvSpPr>
          <p:nvPr/>
        </p:nvSpPr>
        <p:spPr bwMode="auto">
          <a:xfrm>
            <a:off x="6362700" y="1765300"/>
            <a:ext cx="1422400" cy="6477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Project Experience</a:t>
            </a:r>
          </a:p>
        </p:txBody>
      </p:sp>
      <p:cxnSp>
        <p:nvCxnSpPr>
          <p:cNvPr id="9245" name="AutoShape 31"/>
          <p:cNvCxnSpPr>
            <a:cxnSpLocks noChangeShapeType="1"/>
            <a:stCxn id="9246" idx="6"/>
            <a:endCxn id="9266" idx="1"/>
          </p:cNvCxnSpPr>
          <p:nvPr/>
        </p:nvCxnSpPr>
        <p:spPr bwMode="auto">
          <a:xfrm flipV="1">
            <a:off x="1244600" y="1460500"/>
            <a:ext cx="750888" cy="120650"/>
          </a:xfrm>
          <a:prstGeom prst="straightConnector1">
            <a:avLst/>
          </a:prstGeom>
          <a:noFill/>
          <a:ln w="38100" cap="sq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6" name="Oval 32"/>
          <p:cNvSpPr>
            <a:spLocks/>
          </p:cNvSpPr>
          <p:nvPr/>
        </p:nvSpPr>
        <p:spPr bwMode="auto">
          <a:xfrm>
            <a:off x="114300" y="1282700"/>
            <a:ext cx="1130300" cy="596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Legacy Tools</a:t>
            </a:r>
          </a:p>
        </p:txBody>
      </p:sp>
      <p:sp>
        <p:nvSpPr>
          <p:cNvPr id="9247" name="Oval 33"/>
          <p:cNvSpPr>
            <a:spLocks/>
          </p:cNvSpPr>
          <p:nvPr/>
        </p:nvSpPr>
        <p:spPr bwMode="auto">
          <a:xfrm>
            <a:off x="4241800" y="2933700"/>
            <a:ext cx="1344612" cy="9779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Arial" pitchFamily="34" charset="0"/>
                <a:sym typeface="Arial" pitchFamily="34" charset="0"/>
              </a:rPr>
              <a:t>Customized Language &amp; Tools</a:t>
            </a:r>
          </a:p>
        </p:txBody>
      </p:sp>
      <p:grpSp>
        <p:nvGrpSpPr>
          <p:cNvPr id="9248" name="Group 34"/>
          <p:cNvGrpSpPr>
            <a:grpSpLocks/>
          </p:cNvGrpSpPr>
          <p:nvPr/>
        </p:nvGrpSpPr>
        <p:grpSpPr bwMode="auto">
          <a:xfrm>
            <a:off x="1574800" y="1104900"/>
            <a:ext cx="1155700" cy="1295400"/>
            <a:chOff x="0" y="0"/>
            <a:chExt cx="728" cy="816"/>
          </a:xfrm>
        </p:grpSpPr>
        <p:pic>
          <p:nvPicPr>
            <p:cNvPr id="9266" name="Picture 3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" y="0"/>
              <a:ext cx="225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7" name="Rectangle 36"/>
            <p:cNvSpPr>
              <a:spLocks/>
            </p:cNvSpPr>
            <p:nvPr/>
          </p:nvSpPr>
          <p:spPr bwMode="auto">
            <a:xfrm>
              <a:off x="0" y="456"/>
              <a:ext cx="728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pPr marL="342900" indent="-342900">
                <a:spcBef>
                  <a:spcPts val="663"/>
                </a:spcBef>
              </a:pPr>
              <a:r>
                <a:rPr lang="en-US" sz="1400" b="1" dirty="0" smtClean="0">
                  <a:cs typeface="Arial" pitchFamily="34" charset="0"/>
                  <a:sym typeface="Arial" pitchFamily="34" charset="0"/>
                </a:rPr>
                <a:t>Tool Vendors</a:t>
              </a:r>
              <a:endParaRPr lang="en-US" sz="1400" b="1" dirty="0">
                <a:cs typeface="Arial" pitchFamily="34" charset="0"/>
                <a:sym typeface="Arial" pitchFamily="34" charset="0"/>
              </a:endParaRPr>
            </a:p>
          </p:txBody>
        </p:sp>
      </p:grpSp>
      <p:grpSp>
        <p:nvGrpSpPr>
          <p:cNvPr id="9249" name="Group 37"/>
          <p:cNvGrpSpPr>
            <a:grpSpLocks/>
          </p:cNvGrpSpPr>
          <p:nvPr/>
        </p:nvGrpSpPr>
        <p:grpSpPr bwMode="auto">
          <a:xfrm>
            <a:off x="520700" y="2590800"/>
            <a:ext cx="514350" cy="1079500"/>
            <a:chOff x="0" y="0"/>
            <a:chExt cx="323" cy="680"/>
          </a:xfrm>
        </p:grpSpPr>
        <p:pic>
          <p:nvPicPr>
            <p:cNvPr id="9264" name="Picture 3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" y="0"/>
              <a:ext cx="22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5" name="Rectangle 39"/>
            <p:cNvSpPr>
              <a:spLocks/>
            </p:cNvSpPr>
            <p:nvPr/>
          </p:nvSpPr>
          <p:spPr bwMode="auto">
            <a:xfrm>
              <a:off x="0" y="504"/>
              <a:ext cx="32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342900" indent="-342900">
                <a:spcBef>
                  <a:spcPts val="663"/>
                </a:spcBef>
              </a:pPr>
              <a:r>
                <a:rPr lang="en-US" sz="1400" b="1">
                  <a:cs typeface="Arial" pitchFamily="34" charset="0"/>
                  <a:sym typeface="Arial" pitchFamily="34" charset="0"/>
                </a:rPr>
                <a:t>OMG</a:t>
              </a:r>
            </a:p>
          </p:txBody>
        </p:sp>
      </p:grpSp>
      <p:sp>
        <p:nvSpPr>
          <p:cNvPr id="9250" name="Rectangle 40"/>
          <p:cNvSpPr>
            <a:spLocks/>
          </p:cNvSpPr>
          <p:nvPr/>
        </p:nvSpPr>
        <p:spPr bwMode="auto">
          <a:xfrm>
            <a:off x="1130300" y="2679700"/>
            <a:ext cx="7699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>
                <a:cs typeface="Arial" pitchFamily="34" charset="0"/>
                <a:sym typeface="Arial" pitchFamily="34" charset="0"/>
              </a:rPr>
              <a:t>Authors</a:t>
            </a:r>
          </a:p>
        </p:txBody>
      </p:sp>
      <p:sp>
        <p:nvSpPr>
          <p:cNvPr id="9251" name="Rectangle 41"/>
          <p:cNvSpPr>
            <a:spLocks/>
          </p:cNvSpPr>
          <p:nvPr/>
        </p:nvSpPr>
        <p:spPr bwMode="auto">
          <a:xfrm>
            <a:off x="939800" y="1003300"/>
            <a:ext cx="947738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>
                <a:cs typeface="Arial" pitchFamily="34" charset="0"/>
                <a:sym typeface="Arial" pitchFamily="34" charset="0"/>
              </a:rPr>
              <a:t>Reference</a:t>
            </a:r>
          </a:p>
        </p:txBody>
      </p:sp>
      <p:sp>
        <p:nvSpPr>
          <p:cNvPr id="9252" name="Rectangle 42"/>
          <p:cNvSpPr>
            <a:spLocks/>
          </p:cNvSpPr>
          <p:nvPr/>
        </p:nvSpPr>
        <p:spPr bwMode="auto">
          <a:xfrm>
            <a:off x="5880100" y="2794000"/>
            <a:ext cx="110490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spcBef>
                <a:spcPts val="663"/>
              </a:spcBef>
            </a:pPr>
            <a:r>
              <a:rPr lang="en-US" sz="1400" b="1">
                <a:cs typeface="Arial" pitchFamily="34" charset="0"/>
                <a:sym typeface="Arial" pitchFamily="34" charset="0"/>
              </a:rPr>
              <a:t>Influenced By</a:t>
            </a:r>
          </a:p>
        </p:txBody>
      </p:sp>
      <p:sp>
        <p:nvSpPr>
          <p:cNvPr id="9254" name="Rectangle 44"/>
          <p:cNvSpPr>
            <a:spLocks/>
          </p:cNvSpPr>
          <p:nvPr/>
        </p:nvSpPr>
        <p:spPr bwMode="auto">
          <a:xfrm>
            <a:off x="2260600" y="2819400"/>
            <a:ext cx="993775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>
                <a:cs typeface="Arial" pitchFamily="34" charset="0"/>
                <a:sym typeface="Arial" pitchFamily="34" charset="0"/>
              </a:rPr>
              <a:t>Aligned To</a:t>
            </a:r>
          </a:p>
        </p:txBody>
      </p:sp>
      <p:sp>
        <p:nvSpPr>
          <p:cNvPr id="9255" name="Rectangle 45"/>
          <p:cNvSpPr>
            <a:spLocks/>
          </p:cNvSpPr>
          <p:nvPr/>
        </p:nvSpPr>
        <p:spPr bwMode="auto">
          <a:xfrm>
            <a:off x="2579687" y="1381125"/>
            <a:ext cx="1174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>
                <a:cs typeface="Arial" pitchFamily="34" charset="0"/>
                <a:sym typeface="Arial" pitchFamily="34" charset="0"/>
              </a:rPr>
              <a:t>As Basis For</a:t>
            </a:r>
          </a:p>
        </p:txBody>
      </p:sp>
      <p:sp>
        <p:nvSpPr>
          <p:cNvPr id="9256" name="Rectangle 46"/>
          <p:cNvSpPr>
            <a:spLocks/>
          </p:cNvSpPr>
          <p:nvPr/>
        </p:nvSpPr>
        <p:spPr bwMode="auto">
          <a:xfrm>
            <a:off x="4567238" y="4876800"/>
            <a:ext cx="1268413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 smtClean="0">
                <a:cs typeface="Arial" pitchFamily="34" charset="0"/>
                <a:sym typeface="Arial" pitchFamily="34" charset="0"/>
              </a:rPr>
              <a:t>Assessed By</a:t>
            </a:r>
            <a:endParaRPr lang="en-US" sz="1400" b="1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257" name="Rectangle 47"/>
          <p:cNvSpPr>
            <a:spLocks/>
          </p:cNvSpPr>
          <p:nvPr/>
        </p:nvSpPr>
        <p:spPr bwMode="auto">
          <a:xfrm>
            <a:off x="1295400" y="4516411"/>
            <a:ext cx="1369218" cy="309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 smtClean="0">
                <a:cs typeface="Arial" pitchFamily="34" charset="0"/>
                <a:sym typeface="Arial" pitchFamily="34" charset="0"/>
              </a:rPr>
              <a:t>Provided To</a:t>
            </a:r>
            <a:endParaRPr lang="en-US" sz="1400" b="1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258" name="Rectangle 48"/>
          <p:cNvSpPr>
            <a:spLocks/>
          </p:cNvSpPr>
          <p:nvPr/>
        </p:nvSpPr>
        <p:spPr bwMode="auto">
          <a:xfrm>
            <a:off x="6911715" y="3988216"/>
            <a:ext cx="1471872" cy="278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>
                <a:cs typeface="Arial" pitchFamily="34" charset="0"/>
                <a:sym typeface="Arial" pitchFamily="34" charset="0"/>
              </a:rPr>
              <a:t>Influenced By</a:t>
            </a:r>
          </a:p>
        </p:txBody>
      </p:sp>
      <p:sp>
        <p:nvSpPr>
          <p:cNvPr id="9259" name="Rectangle 49"/>
          <p:cNvSpPr>
            <a:spLocks/>
          </p:cNvSpPr>
          <p:nvPr/>
        </p:nvSpPr>
        <p:spPr bwMode="auto">
          <a:xfrm>
            <a:off x="2747962" y="5387402"/>
            <a:ext cx="82867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>
                <a:cs typeface="Arial" pitchFamily="34" charset="0"/>
                <a:sym typeface="Arial" pitchFamily="34" charset="0"/>
              </a:rPr>
              <a:t>Findings</a:t>
            </a:r>
          </a:p>
        </p:txBody>
      </p:sp>
      <p:sp>
        <p:nvSpPr>
          <p:cNvPr id="9260" name="Rectangle 50"/>
          <p:cNvSpPr>
            <a:spLocks/>
          </p:cNvSpPr>
          <p:nvPr/>
        </p:nvSpPr>
        <p:spPr bwMode="auto">
          <a:xfrm>
            <a:off x="280988" y="4172470"/>
            <a:ext cx="1028700" cy="304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0" tIns="0" rIns="0" bIns="0"/>
          <a:lstStyle/>
          <a:p>
            <a:pPr marL="342900" indent="-342900" algn="r">
              <a:spcBef>
                <a:spcPts val="663"/>
              </a:spcBef>
            </a:pPr>
            <a:r>
              <a:rPr lang="en-US" sz="1400" b="1" dirty="0" smtClean="0">
                <a:cs typeface="Arial" pitchFamily="34" charset="0"/>
                <a:sym typeface="Arial" pitchFamily="34" charset="0"/>
              </a:rPr>
              <a:t>Provided To</a:t>
            </a:r>
            <a:endParaRPr lang="en-US" sz="1400" b="1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9261" name="Rectangle 51"/>
          <p:cNvSpPr>
            <a:spLocks/>
          </p:cNvSpPr>
          <p:nvPr/>
        </p:nvSpPr>
        <p:spPr bwMode="auto">
          <a:xfrm>
            <a:off x="5207000" y="3898900"/>
            <a:ext cx="7302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>
                <a:cs typeface="Arial" pitchFamily="34" charset="0"/>
                <a:sym typeface="Arial" pitchFamily="34" charset="0"/>
              </a:rPr>
              <a:t>Defines</a:t>
            </a:r>
          </a:p>
        </p:txBody>
      </p:sp>
      <p:sp>
        <p:nvSpPr>
          <p:cNvPr id="9262" name="Rectangle 52"/>
          <p:cNvSpPr>
            <a:spLocks/>
          </p:cNvSpPr>
          <p:nvPr/>
        </p:nvSpPr>
        <p:spPr bwMode="auto">
          <a:xfrm>
            <a:off x="3276600" y="3890468"/>
            <a:ext cx="1224756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 smtClean="0">
                <a:cs typeface="Arial" pitchFamily="34" charset="0"/>
                <a:sym typeface="Arial" pitchFamily="34" charset="0"/>
              </a:rPr>
              <a:t>Based On</a:t>
            </a:r>
            <a:endParaRPr lang="en-US" sz="1400" b="1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64" name="Rectangle 52"/>
          <p:cNvSpPr>
            <a:spLocks/>
          </p:cNvSpPr>
          <p:nvPr/>
        </p:nvSpPr>
        <p:spPr bwMode="auto">
          <a:xfrm>
            <a:off x="4178300" y="2473534"/>
            <a:ext cx="1224756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 smtClean="0">
                <a:cs typeface="Arial" pitchFamily="34" charset="0"/>
                <a:sym typeface="Arial" pitchFamily="34" charset="0"/>
              </a:rPr>
              <a:t>Based On</a:t>
            </a:r>
            <a:endParaRPr lang="en-US" sz="1400" b="1" dirty="0">
              <a:cs typeface="Arial" pitchFamily="34" charset="0"/>
              <a:sym typeface="Arial" pitchFamily="34" charset="0"/>
            </a:endParaRPr>
          </a:p>
        </p:txBody>
      </p:sp>
      <p:sp>
        <p:nvSpPr>
          <p:cNvPr id="100" name="Oval 9"/>
          <p:cNvSpPr>
            <a:spLocks/>
          </p:cNvSpPr>
          <p:nvPr/>
        </p:nvSpPr>
        <p:spPr bwMode="auto">
          <a:xfrm>
            <a:off x="6674911" y="5768298"/>
            <a:ext cx="1346200" cy="630004"/>
          </a:xfrm>
          <a:prstGeom prst="ellipse">
            <a:avLst/>
          </a:prstGeom>
          <a:solidFill>
            <a:srgbClr val="FFFF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dirty="0" smtClean="0">
                <a:cs typeface="Arial" pitchFamily="34" charset="0"/>
                <a:sym typeface="Arial" pitchFamily="34" charset="0"/>
              </a:rPr>
              <a:t>Experiment</a:t>
            </a:r>
            <a:endParaRPr lang="en-US" sz="1400" dirty="0">
              <a:cs typeface="Arial" pitchFamily="34" charset="0"/>
              <a:sym typeface="Arial" pitchFamily="34" charset="0"/>
            </a:endParaRPr>
          </a:p>
        </p:txBody>
      </p:sp>
      <p:cxnSp>
        <p:nvCxnSpPr>
          <p:cNvPr id="101" name="AutoShape 8"/>
          <p:cNvCxnSpPr>
            <a:cxnSpLocks noChangeShapeType="1"/>
            <a:stCxn id="9270" idx="3"/>
            <a:endCxn id="100" idx="2"/>
          </p:cNvCxnSpPr>
          <p:nvPr/>
        </p:nvCxnSpPr>
        <p:spPr bwMode="auto">
          <a:xfrm>
            <a:off x="4305300" y="5664200"/>
            <a:ext cx="2369611" cy="419100"/>
          </a:xfrm>
          <a:prstGeom prst="straightConnector1">
            <a:avLst/>
          </a:prstGeom>
          <a:noFill/>
          <a:ln w="38100">
            <a:solidFill>
              <a:schemeClr val="tx1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53" name="Rectangle 43"/>
          <p:cNvSpPr>
            <a:spLocks/>
          </p:cNvSpPr>
          <p:nvPr/>
        </p:nvSpPr>
        <p:spPr bwMode="auto">
          <a:xfrm>
            <a:off x="5105400" y="5740400"/>
            <a:ext cx="126365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>
                <a:cs typeface="Arial" pitchFamily="34" charset="0"/>
                <a:sym typeface="Arial" pitchFamily="34" charset="0"/>
              </a:rPr>
              <a:t>Developed By</a:t>
            </a:r>
          </a:p>
        </p:txBody>
      </p:sp>
      <p:sp>
        <p:nvSpPr>
          <p:cNvPr id="104" name="Rectangle 43"/>
          <p:cNvSpPr>
            <a:spLocks/>
          </p:cNvSpPr>
          <p:nvPr/>
        </p:nvSpPr>
        <p:spPr bwMode="auto">
          <a:xfrm>
            <a:off x="5105400" y="5334000"/>
            <a:ext cx="126365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lIns="0" tIns="0" rIns="0" bIns="0">
            <a:spAutoFit/>
          </a:bodyPr>
          <a:lstStyle/>
          <a:p>
            <a:pPr marL="342900" indent="-342900">
              <a:spcBef>
                <a:spcPts val="663"/>
              </a:spcBef>
            </a:pPr>
            <a:r>
              <a:rPr lang="en-US" sz="1400" b="1" dirty="0">
                <a:cs typeface="Arial" pitchFamily="34" charset="0"/>
                <a:sym typeface="Arial" pitchFamily="34" charset="0"/>
              </a:rPr>
              <a:t>Developed By</a:t>
            </a:r>
          </a:p>
        </p:txBody>
      </p:sp>
    </p:spTree>
    <p:extLst>
      <p:ext uri="{BB962C8B-B14F-4D97-AF65-F5344CB8AC3E}">
        <p14:creationId xmlns:p14="http://schemas.microsoft.com/office/powerpoint/2010/main" val="403662733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Plan Details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7924800" cy="4724400"/>
          </a:xfrm>
        </p:spPr>
        <p:txBody>
          <a:bodyPr/>
          <a:lstStyle/>
          <a:p>
            <a:r>
              <a:rPr lang="en-US" sz="2000" smtClean="0">
                <a:latin typeface="Arial" pitchFamily="34" charset="0"/>
              </a:rPr>
              <a:t>Workshop Plan</a:t>
            </a:r>
          </a:p>
          <a:p>
            <a:pPr lvl="1"/>
            <a:r>
              <a:rPr lang="en-US" sz="1800" smtClean="0">
                <a:latin typeface="Arial" pitchFamily="34" charset="0"/>
              </a:rPr>
              <a:t>Create a set of use cases</a:t>
            </a:r>
          </a:p>
          <a:p>
            <a:pPr lvl="2"/>
            <a:r>
              <a:rPr lang="en-US" sz="1600" smtClean="0">
                <a:latin typeface="Arial" pitchFamily="34" charset="0"/>
              </a:rPr>
              <a:t>Story</a:t>
            </a:r>
          </a:p>
          <a:p>
            <a:pPr lvl="2"/>
            <a:r>
              <a:rPr lang="en-US" sz="1600" smtClean="0">
                <a:latin typeface="Arial" pitchFamily="34" charset="0"/>
              </a:rPr>
              <a:t>Use case details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Rank the use cases in order starting with the use case the has the most potential to generate findings (hypothesis)</a:t>
            </a:r>
          </a:p>
          <a:p>
            <a:pPr lvl="1"/>
            <a:r>
              <a:rPr lang="en-US" sz="1800" smtClean="0">
                <a:latin typeface="Arial" pitchFamily="34" charset="0"/>
              </a:rPr>
              <a:t>Design an experiment to collect usability findings</a:t>
            </a:r>
          </a:p>
          <a:p>
            <a:endParaRPr lang="en-US" sz="2000" smtClean="0">
              <a:latin typeface="Arial" pitchFamily="34" charset="0"/>
            </a:endParaRPr>
          </a:p>
          <a:p>
            <a:r>
              <a:rPr lang="en-US" sz="2000" smtClean="0">
                <a:latin typeface="Arial" pitchFamily="34" charset="0"/>
              </a:rPr>
              <a:t>Pilot Study Plan</a:t>
            </a:r>
          </a:p>
          <a:p>
            <a:pPr lvl="1"/>
            <a:r>
              <a:rPr lang="en-US" sz="1800" smtClean="0">
                <a:latin typeface="Arial" pitchFamily="34" charset="0"/>
              </a:rPr>
              <a:t>Select one pilot use case</a:t>
            </a:r>
          </a:p>
          <a:p>
            <a:pPr lvl="1"/>
            <a:r>
              <a:rPr lang="en-US" sz="1800" smtClean="0">
                <a:latin typeface="Arial" pitchFamily="34" charset="0"/>
              </a:rPr>
              <a:t>Design an experiment to collect usability findings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Identify candidate tool vendor</a:t>
            </a:r>
          </a:p>
          <a:p>
            <a:pPr lvl="1"/>
            <a:r>
              <a:rPr lang="en-US" sz="1800" smtClean="0">
                <a:latin typeface="Arial" pitchFamily="34" charset="0"/>
              </a:rPr>
              <a:t>Tool vendor runs the experiment</a:t>
            </a:r>
          </a:p>
          <a:p>
            <a:pPr lvl="1"/>
            <a:r>
              <a:rPr lang="en-US" sz="1800" smtClean="0">
                <a:latin typeface="Arial" pitchFamily="34" charset="0"/>
              </a:rPr>
              <a:t>Refine the experiment based upon results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4D50FB1A-3117-42CB-A0DC-CB370D0ECEDF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Plan Details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112838"/>
            <a:ext cx="7924800" cy="5059362"/>
          </a:xfrm>
        </p:spPr>
        <p:txBody>
          <a:bodyPr/>
          <a:lstStyle/>
          <a:p>
            <a:r>
              <a:rPr lang="en-US" sz="2000" smtClean="0">
                <a:latin typeface="Arial" pitchFamily="34" charset="0"/>
              </a:rPr>
              <a:t>Trial Study Plan</a:t>
            </a:r>
          </a:p>
          <a:p>
            <a:pPr lvl="1"/>
            <a:r>
              <a:rPr lang="en-US" sz="1800" smtClean="0">
                <a:latin typeface="Arial" pitchFamily="34" charset="0"/>
              </a:rPr>
              <a:t>Identify three use cases to study</a:t>
            </a:r>
          </a:p>
          <a:p>
            <a:pPr lvl="1"/>
            <a:r>
              <a:rPr lang="en-US" sz="1800" smtClean="0">
                <a:latin typeface="Arial" pitchFamily="34" charset="0"/>
              </a:rPr>
              <a:t>Update the experiment procedure based upon the pilot experiment results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Have tool vendors run the experiment on their tools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Collect the results and categorize in the usability framework</a:t>
            </a:r>
          </a:p>
          <a:p>
            <a:pPr lvl="1"/>
            <a:r>
              <a:rPr lang="en-US" sz="1800" smtClean="0">
                <a:latin typeface="Arial" pitchFamily="34" charset="0"/>
              </a:rPr>
              <a:t>Generate usability findings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Find the root cause of the findings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Document and publish a paper on the findings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Deliver the findings to process, language, or tool stakeholders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7CD6256B-C0A1-4278-9EF1-DF5AD4DE505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Plan Details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112838"/>
            <a:ext cx="7924800" cy="5059362"/>
          </a:xfrm>
        </p:spPr>
        <p:txBody>
          <a:bodyPr/>
          <a:lstStyle/>
          <a:p>
            <a:r>
              <a:rPr lang="en-US" sz="2000" smtClean="0">
                <a:latin typeface="Arial" pitchFamily="34" charset="0"/>
              </a:rPr>
              <a:t>Main Study Plan</a:t>
            </a:r>
          </a:p>
          <a:p>
            <a:pPr lvl="1"/>
            <a:r>
              <a:rPr lang="en-US" sz="1800" smtClean="0">
                <a:latin typeface="Arial" pitchFamily="34" charset="0"/>
              </a:rPr>
              <a:t>Identify use cases for main study</a:t>
            </a:r>
          </a:p>
          <a:p>
            <a:pPr lvl="1"/>
            <a:r>
              <a:rPr lang="en-US" sz="1800" smtClean="0">
                <a:latin typeface="Arial" pitchFamily="34" charset="0"/>
              </a:rPr>
              <a:t>Update the experiment procedure based upon the trial experiment results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Have tool vendors run the experiment on their tools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Collect the results and categorize in the usability framework</a:t>
            </a:r>
          </a:p>
          <a:p>
            <a:pPr lvl="1"/>
            <a:r>
              <a:rPr lang="en-US" sz="1800" smtClean="0">
                <a:latin typeface="Arial" pitchFamily="34" charset="0"/>
              </a:rPr>
              <a:t>Generate usability findings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Find the root cause of the findings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Document and publish a paper on the findings</a:t>
            </a:r>
          </a:p>
          <a:p>
            <a:pPr lvl="1"/>
            <a:r>
              <a:rPr lang="en-US" sz="1800" smtClean="0">
                <a:latin typeface="Arial" pitchFamily="34" charset="0"/>
              </a:rPr>
              <a:t>Deliver the findings to process, language, or tool stakeholders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211A6D47-C1EA-4815-990A-51E1AB27A1FB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DAF49761C18149B7477DD8D9C51F2B" ma:contentTypeVersion="0" ma:contentTypeDescription="Create a new document." ma:contentTypeScope="" ma:versionID="df6921dd901eaf0ee9a904633abb1df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AE41A2-3E7C-4F94-9420-8852244ECE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5E11F4-BCEE-41C3-8991-9ABDBA4A53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4EAA8AA-249C-4240-9704-88B2F88F29D9}">
  <ds:schemaRefs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1406</Words>
  <Application>Microsoft Office PowerPoint</Application>
  <PresentationFormat>On-screen Show (4:3)</PresentationFormat>
  <Paragraphs>271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ＭＳ Ｐゴシック</vt:lpstr>
      <vt:lpstr>Calibri</vt:lpstr>
      <vt:lpstr>Verdana</vt:lpstr>
      <vt:lpstr>ヒラギノ角ゴ ProN W6</vt:lpstr>
      <vt:lpstr>ヒラギノ角ゴ ProN W3</vt:lpstr>
      <vt:lpstr>Lucida Grande</vt:lpstr>
      <vt:lpstr>2_Default Design</vt:lpstr>
      <vt:lpstr>INCOSE Usability Working Group</vt:lpstr>
      <vt:lpstr>Introduction</vt:lpstr>
      <vt:lpstr>Introduction</vt:lpstr>
      <vt:lpstr>Introduction</vt:lpstr>
      <vt:lpstr>Context and Scope</vt:lpstr>
      <vt:lpstr>SysML Usability Improvement Con-Ops</vt:lpstr>
      <vt:lpstr>Plan Details</vt:lpstr>
      <vt:lpstr>Plan Details</vt:lpstr>
      <vt:lpstr>Plan Details</vt:lpstr>
      <vt:lpstr>Use cases for usability</vt:lpstr>
      <vt:lpstr>Use cases for usability (2) </vt:lpstr>
      <vt:lpstr>Potential Hi-Value Use Case Coverage By Diagram</vt:lpstr>
      <vt:lpstr>Potential Hi-Value Use Case Coverage by Process Step</vt:lpstr>
      <vt:lpstr>Potential Hi-Value Use Case Areas</vt:lpstr>
      <vt:lpstr>Potential Hi-Value Use Case Areas</vt:lpstr>
      <vt:lpstr>Potential Hi-Value Use Case Coverage by Tool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Lempia, David L</cp:lastModifiedBy>
  <cp:revision>43</cp:revision>
  <cp:lastPrinted>2009-04-22T19:24:48Z</cp:lastPrinted>
  <dcterms:created xsi:type="dcterms:W3CDTF">2008-02-28T21:57:35Z</dcterms:created>
  <dcterms:modified xsi:type="dcterms:W3CDTF">2011-01-21T18:35:47Z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