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28"/>
  </p:notesMasterIdLst>
  <p:sldIdLst>
    <p:sldId id="256" r:id="rId5"/>
    <p:sldId id="270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86" r:id="rId15"/>
    <p:sldId id="268" r:id="rId16"/>
    <p:sldId id="269" r:id="rId17"/>
    <p:sldId id="285" r:id="rId18"/>
    <p:sldId id="287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E22"/>
    <a:srgbClr val="000000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 autoAdjust="0"/>
    <p:restoredTop sz="94720" autoAdjust="0"/>
  </p:normalViewPr>
  <p:slideViewPr>
    <p:cSldViewPr>
      <p:cViewPr>
        <p:scale>
          <a:sx n="64" d="100"/>
          <a:sy n="64" d="100"/>
        </p:scale>
        <p:origin x="-2172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E695B-7A1B-4E40-94EE-BB216125E018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ED1ED-EC98-4D04-A699-882FCCA4A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ED1ED-EC98-4D04-A699-882FCCA4A4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ED1ED-EC98-4D04-A699-882FCCA4A4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NCOSELogo_transparen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1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3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11500" y="6496050"/>
            <a:ext cx="2895600" cy="361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40500" y="6496050"/>
            <a:ext cx="2133600" cy="361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8E45F-502F-4A18-AEEE-504FE444D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Rectangle 6"/>
          <p:cNvSpPr txBox="1">
            <a:spLocks noChangeArrowheads="1"/>
          </p:cNvSpPr>
          <p:nvPr userDrawn="1"/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B32FBF-2175-464D-854E-1F0A920B153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pic>
        <p:nvPicPr>
          <p:cNvPr id="33" name="Picture 7" descr="INCOSELogo_transparen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35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36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38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3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42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" name="Text Box 19"/>
          <p:cNvSpPr txBox="1">
            <a:spLocks noChangeArrowheads="1"/>
          </p:cNvSpPr>
          <p:nvPr userDrawn="1"/>
        </p:nvSpPr>
        <p:spPr bwMode="auto">
          <a:xfrm>
            <a:off x="6646863" y="-4763"/>
            <a:ext cx="1900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200" b="1" dirty="0">
                <a:solidFill>
                  <a:srgbClr val="B41E22"/>
                </a:solidFill>
              </a:rPr>
              <a:t>International Workshop</a:t>
            </a:r>
          </a:p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Jan  21</a:t>
            </a:r>
            <a:r>
              <a:rPr lang="en-US" sz="1200" b="1" dirty="0" smtClean="0">
                <a:solidFill>
                  <a:srgbClr val="B41E22"/>
                </a:solidFill>
              </a:rPr>
              <a:t>–</a:t>
            </a:r>
            <a:r>
              <a:rPr lang="en-GB" sz="1200" b="1" dirty="0" smtClean="0">
                <a:solidFill>
                  <a:srgbClr val="B41E22"/>
                </a:solidFill>
              </a:rPr>
              <a:t> 24</a:t>
            </a:r>
            <a:r>
              <a:rPr lang="en-GB" sz="1200" b="1" baseline="0" dirty="0" smtClean="0">
                <a:solidFill>
                  <a:srgbClr val="B41E22"/>
                </a:solidFill>
              </a:rPr>
              <a:t>,</a:t>
            </a:r>
            <a:r>
              <a:rPr lang="en-GB" sz="1200" b="1" dirty="0" smtClean="0">
                <a:solidFill>
                  <a:srgbClr val="B41E22"/>
                </a:solidFill>
              </a:rPr>
              <a:t> 2012</a:t>
            </a:r>
            <a:endParaRPr lang="en-GB" sz="1200" b="1" dirty="0">
              <a:solidFill>
                <a:srgbClr val="B41E22"/>
              </a:solidFill>
            </a:endParaRPr>
          </a:p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Jacksonville, Fl </a:t>
            </a:r>
            <a:r>
              <a:rPr lang="en-GB" sz="1200" b="1" dirty="0">
                <a:solidFill>
                  <a:srgbClr val="B41E22"/>
                </a:solidFill>
              </a:rPr>
              <a:t>USA</a:t>
            </a:r>
          </a:p>
        </p:txBody>
      </p:sp>
      <p:sp>
        <p:nvSpPr>
          <p:cNvPr id="46" name="Title 4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NCOSELogo_transparen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1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3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11500" y="6496050"/>
            <a:ext cx="2895600" cy="361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40500" y="6496050"/>
            <a:ext cx="2133600" cy="361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8E45F-502F-4A18-AEEE-504FE444D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Rectangle 6"/>
          <p:cNvSpPr txBox="1">
            <a:spLocks noChangeArrowheads="1"/>
          </p:cNvSpPr>
          <p:nvPr userDrawn="1"/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B32FBF-2175-464D-854E-1F0A920B153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pic>
        <p:nvPicPr>
          <p:cNvPr id="18" name="Picture 7" descr="INCOSELogo_transparen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20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23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24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26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27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" name="Text Box 19"/>
          <p:cNvSpPr txBox="1">
            <a:spLocks noChangeArrowheads="1"/>
          </p:cNvSpPr>
          <p:nvPr userDrawn="1"/>
        </p:nvSpPr>
        <p:spPr bwMode="auto">
          <a:xfrm>
            <a:off x="6646863" y="-4763"/>
            <a:ext cx="1900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200" b="1" dirty="0">
                <a:solidFill>
                  <a:srgbClr val="B41E22"/>
                </a:solidFill>
              </a:rPr>
              <a:t>International Workshop</a:t>
            </a:r>
          </a:p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Jan  21</a:t>
            </a:r>
            <a:r>
              <a:rPr lang="en-US" sz="1200" b="1" dirty="0" smtClean="0">
                <a:solidFill>
                  <a:srgbClr val="B41E22"/>
                </a:solidFill>
              </a:rPr>
              <a:t>–</a:t>
            </a:r>
            <a:r>
              <a:rPr lang="en-GB" sz="1200" b="1" dirty="0" smtClean="0">
                <a:solidFill>
                  <a:srgbClr val="B41E22"/>
                </a:solidFill>
              </a:rPr>
              <a:t> 24</a:t>
            </a:r>
            <a:r>
              <a:rPr lang="en-GB" sz="1200" b="1" baseline="0" dirty="0" smtClean="0">
                <a:solidFill>
                  <a:srgbClr val="B41E22"/>
                </a:solidFill>
              </a:rPr>
              <a:t>,</a:t>
            </a:r>
            <a:r>
              <a:rPr lang="en-GB" sz="1200" b="1" dirty="0" smtClean="0">
                <a:solidFill>
                  <a:srgbClr val="B41E22"/>
                </a:solidFill>
              </a:rPr>
              <a:t> 2012</a:t>
            </a:r>
            <a:endParaRPr lang="en-GB" sz="1200" b="1" dirty="0">
              <a:solidFill>
                <a:srgbClr val="B41E22"/>
              </a:solidFill>
            </a:endParaRPr>
          </a:p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Jacksonville, Fl </a:t>
            </a:r>
            <a:r>
              <a:rPr lang="en-GB" sz="1200" b="1" dirty="0">
                <a:solidFill>
                  <a:srgbClr val="B41E22"/>
                </a:solidFill>
              </a:rPr>
              <a:t>USA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Line 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3B32FBF-2175-464D-854E-1F0A920B1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INCOSELogo_transparent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13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17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 userDrawn="1"/>
        </p:nvSpPr>
        <p:spPr bwMode="auto">
          <a:xfrm>
            <a:off x="6646863" y="-4763"/>
            <a:ext cx="1900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200" b="1" dirty="0">
                <a:solidFill>
                  <a:srgbClr val="B41E22"/>
                </a:solidFill>
              </a:rPr>
              <a:t>International Workshop</a:t>
            </a:r>
          </a:p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Jan  21</a:t>
            </a:r>
            <a:r>
              <a:rPr lang="en-US" sz="1200" b="1" dirty="0" smtClean="0">
                <a:solidFill>
                  <a:srgbClr val="B41E22"/>
                </a:solidFill>
              </a:rPr>
              <a:t>–</a:t>
            </a:r>
            <a:r>
              <a:rPr lang="en-GB" sz="1200" b="1" dirty="0" smtClean="0">
                <a:solidFill>
                  <a:srgbClr val="B41E22"/>
                </a:solidFill>
              </a:rPr>
              <a:t> 24</a:t>
            </a:r>
            <a:r>
              <a:rPr lang="en-GB" sz="1200" b="1" baseline="0" dirty="0" smtClean="0">
                <a:solidFill>
                  <a:srgbClr val="B41E22"/>
                </a:solidFill>
              </a:rPr>
              <a:t>,</a:t>
            </a:r>
            <a:r>
              <a:rPr lang="en-GB" sz="1200" b="1" dirty="0" smtClean="0">
                <a:solidFill>
                  <a:srgbClr val="B41E22"/>
                </a:solidFill>
              </a:rPr>
              <a:t> 2012</a:t>
            </a:r>
            <a:endParaRPr lang="en-GB" sz="1200" b="1" dirty="0">
              <a:solidFill>
                <a:srgbClr val="B41E22"/>
              </a:solidFill>
            </a:endParaRPr>
          </a:p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Jacksonville, Fl </a:t>
            </a:r>
            <a:r>
              <a:rPr lang="en-GB" sz="1200" b="1" dirty="0">
                <a:solidFill>
                  <a:srgbClr val="B41E22"/>
                </a:solidFill>
              </a:rPr>
              <a:t>USA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595CECE-B71C-4E1E-8921-174617319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8" name="Picture 7" descr="INCOSELogo_transparen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9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50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51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52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53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54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56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57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" name="Text Box 19"/>
          <p:cNvSpPr txBox="1">
            <a:spLocks noChangeArrowheads="1"/>
          </p:cNvSpPr>
          <p:nvPr userDrawn="1"/>
        </p:nvSpPr>
        <p:spPr bwMode="auto">
          <a:xfrm>
            <a:off x="6646863" y="-4763"/>
            <a:ext cx="1900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200" b="1" dirty="0">
                <a:solidFill>
                  <a:srgbClr val="B41E22"/>
                </a:solidFill>
              </a:rPr>
              <a:t>International Workshop</a:t>
            </a:r>
          </a:p>
          <a:p>
            <a:pPr algn="r">
              <a:defRPr/>
            </a:pPr>
            <a:r>
              <a:rPr lang="en-GB" sz="1200" b="1" dirty="0">
                <a:solidFill>
                  <a:srgbClr val="B41E22"/>
                </a:solidFill>
              </a:rPr>
              <a:t>28 Jan </a:t>
            </a:r>
            <a:r>
              <a:rPr lang="en-US" sz="1200" b="1" dirty="0">
                <a:solidFill>
                  <a:srgbClr val="B41E22"/>
                </a:solidFill>
              </a:rPr>
              <a:t>–</a:t>
            </a:r>
            <a:r>
              <a:rPr lang="en-GB" sz="1200" b="1" dirty="0">
                <a:solidFill>
                  <a:srgbClr val="B41E22"/>
                </a:solidFill>
              </a:rPr>
              <a:t> 2 Feb 2011</a:t>
            </a:r>
          </a:p>
          <a:p>
            <a:pPr algn="r">
              <a:defRPr/>
            </a:pPr>
            <a:r>
              <a:rPr lang="en-GB" sz="1200" b="1" dirty="0">
                <a:solidFill>
                  <a:srgbClr val="B41E22"/>
                </a:solidFill>
              </a:rPr>
              <a:t>Phoenix, AZ, USA</a:t>
            </a:r>
          </a:p>
        </p:txBody>
      </p:sp>
      <p:pic>
        <p:nvPicPr>
          <p:cNvPr id="60" name="Picture 4"/>
          <p:cNvPicPr>
            <a:picLocks noChangeAspect="1" noChangeArrowheads="1"/>
          </p:cNvPicPr>
          <p:nvPr userDrawn="1"/>
        </p:nvPicPr>
        <p:blipFill>
          <a:blip r:embed="rId3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2" r:id="rId2"/>
    <p:sldLayoutId id="2147483681" r:id="rId3"/>
    <p:sldLayoutId id="2147483683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ger.Burkhart@incose.org" TargetMode="External"/><Relationship Id="rId2" Type="http://schemas.openxmlformats.org/officeDocument/2006/relationships/hyperlink" Target="mailto:Phil.Spiby@incose.org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hyperlink" Target="http://www.incose.org/practice/techactivities/wg/mdsd/" TargetMode="External"/><Relationship Id="rId4" Type="http://schemas.openxmlformats.org/officeDocument/2006/relationships/hyperlink" Target="https://connect.incose.org/tb/SEsupport/mwg/default.asp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34000"/>
            <a:ext cx="6400800" cy="609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Roger Burkhart</a:t>
            </a:r>
          </a:p>
        </p:txBody>
      </p:sp>
      <p:sp>
        <p:nvSpPr>
          <p:cNvPr id="11" name="Rectangle 26"/>
          <p:cNvSpPr txBox="1">
            <a:spLocks noChangeArrowheads="1"/>
          </p:cNvSpPr>
          <p:nvPr/>
        </p:nvSpPr>
        <p:spPr bwMode="auto">
          <a:xfrm>
            <a:off x="1371600" y="350520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INCOSE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MBSE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Workshop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21-22 January 2012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Jacksonville, Florida</a:t>
            </a:r>
          </a:p>
        </p:txBody>
      </p:sp>
      <p:sp>
        <p:nvSpPr>
          <p:cNvPr id="13" name="Rectangle 26"/>
          <p:cNvSpPr txBox="1">
            <a:spLocks noChangeArrowheads="1"/>
          </p:cNvSpPr>
          <p:nvPr/>
        </p:nvSpPr>
        <p:spPr bwMode="auto">
          <a:xfrm>
            <a:off x="1371600" y="1447800"/>
            <a:ext cx="6400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Modeling Standards</a:t>
            </a:r>
            <a:br>
              <a:rPr kumimoji="0" lang="en-US" sz="3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en-US" sz="3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Activity</a:t>
            </a:r>
            <a:r>
              <a:rPr kumimoji="0" lang="en-US" sz="36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Team</a:t>
            </a:r>
            <a:endParaRPr kumimoji="0" lang="en-US" sz="3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12192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r>
              <a:rPr lang="en-US" sz="2000" kern="0" dirty="0" smtClean="0">
                <a:ea typeface="+mn-ea"/>
              </a:rPr>
              <a:t>An taxonomy of modeling solutions an organization needs to support model-based engineering</a:t>
            </a:r>
            <a:endParaRPr lang="en-US" sz="2000" kern="0" dirty="0">
              <a:ea typeface="+mn-ea"/>
            </a:endParaRP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sz="2000" kern="0" dirty="0" smtClean="0">
                <a:ea typeface="+mn-ea"/>
              </a:rPr>
              <a:t>A roadmap which identifies the </a:t>
            </a:r>
            <a:r>
              <a:rPr lang="en-US" sz="2000" kern="0" dirty="0" smtClean="0">
                <a:ea typeface="+mn-ea"/>
              </a:rPr>
              <a:t>phase-in </a:t>
            </a:r>
            <a:r>
              <a:rPr lang="en-US" sz="2000" kern="0" dirty="0" smtClean="0">
                <a:ea typeface="+mn-ea"/>
              </a:rPr>
              <a:t>of emerging sources for these solutions and the </a:t>
            </a:r>
            <a:r>
              <a:rPr lang="en-US" sz="2000" kern="0" dirty="0" smtClean="0">
                <a:ea typeface="+mn-ea"/>
              </a:rPr>
              <a:t>phase-out </a:t>
            </a:r>
            <a:r>
              <a:rPr lang="en-US" sz="2000" kern="0" dirty="0" smtClean="0">
                <a:ea typeface="+mn-ea"/>
              </a:rPr>
              <a:t>of old ones</a:t>
            </a:r>
            <a:endParaRPr lang="en-US" sz="2000" kern="0" dirty="0">
              <a:ea typeface="+mn-ea"/>
            </a:endParaRP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sz="2000" kern="0" dirty="0" smtClean="0">
                <a:ea typeface="+mn-ea"/>
              </a:rPr>
              <a:t>Needed by every organization seeking to manage their </a:t>
            </a:r>
            <a:r>
              <a:rPr lang="en-US" sz="2000" kern="0" dirty="0" err="1" smtClean="0">
                <a:ea typeface="+mn-ea"/>
              </a:rPr>
              <a:t>MBSE</a:t>
            </a:r>
            <a:r>
              <a:rPr lang="en-US" sz="2000" kern="0" dirty="0" smtClean="0">
                <a:ea typeface="+mn-ea"/>
              </a:rPr>
              <a:t>/</a:t>
            </a:r>
            <a:r>
              <a:rPr lang="en-US" sz="2000" kern="0" dirty="0" err="1" smtClean="0">
                <a:ea typeface="+mn-ea"/>
              </a:rPr>
              <a:t>MBE</a:t>
            </a:r>
            <a:r>
              <a:rPr lang="en-US" sz="2000" kern="0" dirty="0" smtClean="0">
                <a:ea typeface="+mn-ea"/>
              </a:rPr>
              <a:t> </a:t>
            </a:r>
            <a:r>
              <a:rPr lang="en-US" sz="2000" kern="0" dirty="0" smtClean="0">
                <a:ea typeface="+mn-ea"/>
              </a:rPr>
              <a:t>adoption in a systematic way</a:t>
            </a:r>
          </a:p>
          <a:p>
            <a:pPr marL="8001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000" kern="0" dirty="0" smtClean="0">
                <a:ea typeface="+mn-ea"/>
              </a:rPr>
              <a:t>The </a:t>
            </a:r>
            <a:r>
              <a:rPr lang="en-US" sz="2000" kern="0" dirty="0" err="1" smtClean="0">
                <a:ea typeface="+mn-ea"/>
              </a:rPr>
              <a:t>INCOSE</a:t>
            </a:r>
            <a:r>
              <a:rPr lang="en-US" sz="2000" kern="0" dirty="0" smtClean="0">
                <a:ea typeface="+mn-ea"/>
              </a:rPr>
              <a:t> </a:t>
            </a:r>
            <a:r>
              <a:rPr lang="en-US" sz="2000" kern="0" dirty="0" err="1" smtClean="0">
                <a:ea typeface="+mn-ea"/>
              </a:rPr>
              <a:t>MBSE</a:t>
            </a:r>
            <a:r>
              <a:rPr lang="en-US" sz="2000" kern="0" dirty="0" smtClean="0">
                <a:ea typeface="+mn-ea"/>
              </a:rPr>
              <a:t> Initiative is one of the organizations that needs such a solutions architecture</a:t>
            </a:r>
          </a:p>
          <a:p>
            <a:pPr marL="8001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000" kern="0" dirty="0" err="1" smtClean="0">
                <a:ea typeface="+mn-ea"/>
              </a:rPr>
              <a:t>MBSE</a:t>
            </a:r>
            <a:r>
              <a:rPr lang="en-US" sz="2000" kern="0" dirty="0" smtClean="0">
                <a:ea typeface="+mn-ea"/>
              </a:rPr>
              <a:t>-related standards are a particular class of solutions for which it has specific responsibility</a:t>
            </a:r>
            <a:endParaRPr lang="en-US" sz="2000" kern="0" dirty="0">
              <a:ea typeface="+mn-ea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20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0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kern="0" dirty="0">
              <a:ea typeface="+mn-ea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-39688"/>
            <a:ext cx="5867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defRPr/>
            </a:pPr>
            <a: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  <a:t>Modeling </a:t>
            </a:r>
            <a: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  <a:t>Solutions</a:t>
            </a:r>
            <a:b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  <a:t>Enterprise Architecture</a:t>
            </a: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066800"/>
            <a:ext cx="4648200" cy="487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-39688"/>
            <a:ext cx="5867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defRPr/>
            </a:pPr>
            <a: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  <a:t>Modeling </a:t>
            </a:r>
            <a: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  <a:t>Solutions</a:t>
            </a:r>
            <a:b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  <a:t>Enterprise Architecture</a:t>
            </a: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219200" y="0"/>
            <a:ext cx="6096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200" kern="0" dirty="0" smtClean="0">
                <a:solidFill>
                  <a:schemeClr val="tx2"/>
                </a:solidFill>
                <a:ea typeface="+mj-ea"/>
                <a:cs typeface="+mj-cs"/>
              </a:rPr>
              <a:t>Modeling Solutions Taxonomy</a:t>
            </a:r>
            <a:endParaRPr lang="en-US" sz="32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1219200"/>
            <a:ext cx="807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800"/>
              </a:spcBef>
              <a:defRPr/>
            </a:pPr>
            <a:endParaRPr lang="en-US" sz="20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4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610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r>
              <a:rPr lang="en-US" sz="2800" kern="0" dirty="0" smtClean="0">
                <a:ea typeface="+mn-ea"/>
              </a:rPr>
              <a:t>“Modeling </a:t>
            </a:r>
            <a:r>
              <a:rPr lang="en-US" sz="2800" kern="0" dirty="0" smtClean="0">
                <a:ea typeface="+mn-ea"/>
              </a:rPr>
              <a:t>Solution” </a:t>
            </a:r>
            <a:r>
              <a:rPr lang="en-US" sz="2800" kern="0" dirty="0" smtClean="0">
                <a:ea typeface="+mn-ea"/>
              </a:rPr>
              <a:t>as the most general </a:t>
            </a:r>
            <a:r>
              <a:rPr lang="en-US" sz="2800" kern="0" dirty="0" err="1" smtClean="0">
                <a:ea typeface="+mn-ea"/>
              </a:rPr>
              <a:t>taxon</a:t>
            </a:r>
            <a:endParaRPr lang="en-US" sz="2800" kern="0" dirty="0" smtClean="0">
              <a:ea typeface="+mn-ea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r>
              <a:rPr lang="en-US" sz="2800" kern="0" dirty="0" smtClean="0">
                <a:ea typeface="+mn-ea"/>
              </a:rPr>
              <a:t>Additional substructure </a:t>
            </a:r>
            <a:r>
              <a:rPr lang="en-US" sz="2800" kern="0" dirty="0" smtClean="0">
                <a:ea typeface="+mn-ea"/>
              </a:rPr>
              <a:t>to cover:</a:t>
            </a:r>
            <a:endParaRPr lang="en-US" sz="2800" kern="0" dirty="0" smtClean="0">
              <a:ea typeface="+mn-ea"/>
            </a:endParaRPr>
          </a:p>
          <a:p>
            <a:pPr marL="742950" lvl="1" indent="-285750">
              <a:spcBef>
                <a:spcPts val="1200"/>
              </a:spcBef>
              <a:buFontTx/>
              <a:buChar char="–"/>
              <a:defRPr/>
            </a:pPr>
            <a:r>
              <a:rPr lang="en-US" sz="2400" kern="0" dirty="0" smtClean="0">
                <a:solidFill>
                  <a:srgbClr val="000000"/>
                </a:solidFill>
              </a:rPr>
              <a:t>Processes, methodologies, metrics</a:t>
            </a:r>
            <a:br>
              <a:rPr lang="en-US" sz="2400" kern="0" dirty="0" smtClean="0">
                <a:solidFill>
                  <a:srgbClr val="000000"/>
                </a:solidFill>
              </a:rPr>
            </a:br>
            <a:r>
              <a:rPr lang="en-US" sz="2400" kern="0" dirty="0" smtClean="0">
                <a:solidFill>
                  <a:srgbClr val="000000"/>
                </a:solidFill>
              </a:rPr>
              <a:t>(methods to adopt </a:t>
            </a:r>
            <a:r>
              <a:rPr lang="en-US" sz="2400" kern="0" dirty="0" err="1" smtClean="0">
                <a:solidFill>
                  <a:srgbClr val="000000"/>
                </a:solidFill>
              </a:rPr>
              <a:t>MBE</a:t>
            </a:r>
            <a:r>
              <a:rPr lang="en-US" sz="2400" kern="0" dirty="0" smtClean="0">
                <a:solidFill>
                  <a:srgbClr val="000000"/>
                </a:solidFill>
              </a:rPr>
              <a:t> in specific projects)</a:t>
            </a:r>
            <a:endParaRPr lang="en-US" sz="2400" kern="0" dirty="0">
              <a:solidFill>
                <a:srgbClr val="000000"/>
              </a:solidFill>
            </a:endParaRPr>
          </a:p>
          <a:p>
            <a:pPr marL="742950" lvl="1" indent="-285750">
              <a:spcBef>
                <a:spcPts val="1200"/>
              </a:spcBef>
              <a:buFontTx/>
              <a:buChar char="–"/>
              <a:defRPr/>
            </a:pPr>
            <a:r>
              <a:rPr lang="en-US" sz="2400" kern="0" dirty="0" smtClean="0">
                <a:solidFill>
                  <a:srgbClr val="000000"/>
                </a:solidFill>
              </a:rPr>
              <a:t>Modeling languages, frameworks, </a:t>
            </a:r>
            <a:r>
              <a:rPr lang="en-US" sz="2400" kern="0" dirty="0" err="1" smtClean="0">
                <a:solidFill>
                  <a:srgbClr val="000000"/>
                </a:solidFill>
              </a:rPr>
              <a:t>metamodels</a:t>
            </a:r>
            <a:r>
              <a:rPr lang="en-US" sz="2400" kern="0" dirty="0" smtClean="0">
                <a:solidFill>
                  <a:srgbClr val="000000"/>
                </a:solidFill>
              </a:rPr>
              <a:t/>
            </a:r>
            <a:br>
              <a:rPr lang="en-US" sz="2400" kern="0" dirty="0" smtClean="0">
                <a:solidFill>
                  <a:srgbClr val="000000"/>
                </a:solidFill>
              </a:rPr>
            </a:br>
            <a:r>
              <a:rPr lang="en-US" sz="2400" kern="0" dirty="0" smtClean="0">
                <a:solidFill>
                  <a:srgbClr val="000000"/>
                </a:solidFill>
              </a:rPr>
              <a:t>(underlying capability to express modeling </a:t>
            </a:r>
            <a:r>
              <a:rPr lang="en-US" sz="2400" kern="0" dirty="0" smtClean="0">
                <a:solidFill>
                  <a:srgbClr val="000000"/>
                </a:solidFill>
              </a:rPr>
              <a:t>content)</a:t>
            </a:r>
          </a:p>
          <a:p>
            <a:pPr marL="742950" lvl="1" indent="-285750">
              <a:spcBef>
                <a:spcPts val="1200"/>
              </a:spcBef>
              <a:buFontTx/>
              <a:buChar char="–"/>
              <a:defRPr/>
            </a:pPr>
            <a:r>
              <a:rPr lang="en-US" sz="2400" kern="0" dirty="0" smtClean="0">
                <a:solidFill>
                  <a:srgbClr val="000000"/>
                </a:solidFill>
              </a:rPr>
              <a:t>Reusable models, libraries, and related data</a:t>
            </a:r>
            <a:br>
              <a:rPr lang="en-US" sz="2400" kern="0" dirty="0" smtClean="0">
                <a:solidFill>
                  <a:srgbClr val="000000"/>
                </a:solidFill>
              </a:rPr>
            </a:br>
            <a:r>
              <a:rPr lang="en-US" sz="2400" kern="0" dirty="0" smtClean="0">
                <a:solidFill>
                  <a:srgbClr val="000000"/>
                </a:solidFill>
              </a:rPr>
              <a:t>(specific resources </a:t>
            </a:r>
            <a:r>
              <a:rPr lang="en-US" sz="2400" kern="0" dirty="0" smtClean="0">
                <a:solidFill>
                  <a:srgbClr val="000000"/>
                </a:solidFill>
              </a:rPr>
              <a:t>to be </a:t>
            </a:r>
            <a:r>
              <a:rPr lang="en-US" sz="2400" kern="0" dirty="0" smtClean="0">
                <a:solidFill>
                  <a:srgbClr val="000000"/>
                </a:solidFill>
              </a:rPr>
              <a:t>reused in user models</a:t>
            </a:r>
            <a:r>
              <a:rPr lang="en-US" sz="2400" kern="0" dirty="0" smtClean="0">
                <a:solidFill>
                  <a:srgbClr val="000000"/>
                </a:solidFill>
              </a:rPr>
              <a:t>)</a:t>
            </a:r>
          </a:p>
          <a:p>
            <a:pPr marL="742950" lvl="1" indent="-285750">
              <a:spcBef>
                <a:spcPts val="1200"/>
              </a:spcBef>
              <a:buFontTx/>
              <a:buChar char="–"/>
              <a:defRPr/>
            </a:pPr>
            <a:r>
              <a:rPr lang="en-US" sz="2400" kern="0" dirty="0" smtClean="0">
                <a:solidFill>
                  <a:srgbClr val="000000"/>
                </a:solidFill>
              </a:rPr>
              <a:t>Supporting services, such as model management</a:t>
            </a:r>
            <a:endParaRPr lang="en-US" sz="2400" kern="0" dirty="0" smtClean="0">
              <a:solidFill>
                <a:srgbClr val="000000"/>
              </a:solidFill>
            </a:endParaRPr>
          </a:p>
          <a:p>
            <a:pPr marL="742950" lvl="1" indent="-285750">
              <a:spcBef>
                <a:spcPts val="1200"/>
              </a:spcBef>
              <a:buFontTx/>
              <a:buChar char="–"/>
              <a:defRPr/>
            </a:pPr>
            <a:endParaRPr lang="en-US" sz="2400" kern="0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2800" kern="0" dirty="0"/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28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2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ea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1219200"/>
            <a:ext cx="807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800"/>
              </a:spcBef>
              <a:defRPr/>
            </a:pPr>
            <a:endParaRPr lang="en-US" sz="20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4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0600" y="1447800"/>
            <a:ext cx="7315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spcBef>
                <a:spcPts val="1800"/>
              </a:spcBef>
              <a:defRPr/>
            </a:pPr>
            <a:r>
              <a:rPr lang="en-US" sz="2800" kern="0" dirty="0" smtClean="0">
                <a:ea typeface="+mn-ea"/>
              </a:rPr>
              <a:t>The following slides </a:t>
            </a:r>
            <a:r>
              <a:rPr lang="en-US" sz="2800" kern="0" dirty="0" smtClean="0">
                <a:ea typeface="+mn-ea"/>
              </a:rPr>
              <a:t>were</a:t>
            </a:r>
            <a:br>
              <a:rPr lang="en-US" sz="2800" kern="0" dirty="0" smtClean="0">
                <a:ea typeface="+mn-ea"/>
              </a:rPr>
            </a:br>
            <a:r>
              <a:rPr lang="en-US" sz="2800" kern="0" dirty="0" smtClean="0">
                <a:ea typeface="+mn-ea"/>
              </a:rPr>
              <a:t>from the outreach to </a:t>
            </a:r>
            <a:r>
              <a:rPr lang="en-US" sz="2800" kern="0" dirty="0" smtClean="0">
                <a:ea typeface="+mn-ea"/>
              </a:rPr>
              <a:t>all </a:t>
            </a:r>
            <a:r>
              <a:rPr lang="en-US" sz="2800" kern="0" dirty="0" smtClean="0">
                <a:ea typeface="+mn-ea"/>
              </a:rPr>
              <a:t>other</a:t>
            </a:r>
            <a:br>
              <a:rPr lang="en-US" sz="2800" kern="0" dirty="0" smtClean="0">
                <a:ea typeface="+mn-ea"/>
              </a:rPr>
            </a:br>
            <a:r>
              <a:rPr lang="en-US" sz="2800" kern="0" dirty="0" smtClean="0">
                <a:ea typeface="+mn-ea"/>
              </a:rPr>
              <a:t>Activity </a:t>
            </a:r>
            <a:r>
              <a:rPr lang="en-US" sz="2800" kern="0" dirty="0" smtClean="0">
                <a:ea typeface="+mn-ea"/>
              </a:rPr>
              <a:t>&amp; Challenge </a:t>
            </a:r>
            <a:r>
              <a:rPr lang="en-US" sz="2800" kern="0" dirty="0" smtClean="0">
                <a:ea typeface="+mn-ea"/>
              </a:rPr>
              <a:t>Teams as</a:t>
            </a:r>
            <a:r>
              <a:rPr lang="en-US" sz="2800" kern="0" dirty="0" smtClean="0">
                <a:ea typeface="+mn-ea"/>
              </a:rPr>
              <a:t/>
            </a:r>
            <a:br>
              <a:rPr lang="en-US" sz="2800" kern="0" dirty="0" smtClean="0">
                <a:ea typeface="+mn-ea"/>
              </a:rPr>
            </a:br>
            <a:r>
              <a:rPr lang="en-US" sz="2800" kern="0" dirty="0" smtClean="0">
                <a:ea typeface="+mn-ea"/>
              </a:rPr>
              <a:t>presented at the 2011 Workshop </a:t>
            </a:r>
            <a:r>
              <a:rPr lang="en-US" sz="2800" kern="0" dirty="0" smtClean="0">
                <a:ea typeface="+mn-ea"/>
              </a:rPr>
              <a:t>…</a:t>
            </a:r>
          </a:p>
          <a:p>
            <a:pPr indent="-342900">
              <a:spcBef>
                <a:spcPts val="1800"/>
              </a:spcBef>
              <a:defRPr/>
            </a:pPr>
            <a:endParaRPr lang="en-US" sz="28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2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ea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38200" y="0"/>
            <a:ext cx="5867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defRPr/>
            </a:pP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11430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0"/>
            <a:ext cx="6400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200" kern="0" dirty="0">
                <a:solidFill>
                  <a:schemeClr val="tx2"/>
                </a:solidFill>
                <a:ea typeface="+mj-ea"/>
                <a:cs typeface="+mj-cs"/>
              </a:rPr>
              <a:t>Taxonomy and Roadmap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2954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06680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Catalog of Classifications for Modeling Standards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/>
              <a:t>Modeling Languages and Frameworks</a:t>
            </a:r>
          </a:p>
          <a:p>
            <a:pPr marL="1200150" lvl="2" indent="-28575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kern="0" dirty="0"/>
              <a:t>Modeling Language, </a:t>
            </a:r>
            <a:r>
              <a:rPr lang="en-US" kern="0" dirty="0" err="1"/>
              <a:t>Metamodel</a:t>
            </a:r>
            <a:r>
              <a:rPr lang="en-US" kern="0" dirty="0"/>
              <a:t>, Model Exchange Format,  Constraint Language, Query Language, Transformation/Mapping Language, Representation Model (Diagrams, Documents),</a:t>
            </a:r>
            <a:br>
              <a:rPr lang="en-US" kern="0" dirty="0"/>
            </a:br>
            <a:r>
              <a:rPr lang="en-US" kern="0" dirty="0"/>
              <a:t>Model Management Service, …</a:t>
            </a:r>
            <a:endParaRPr lang="en-US" sz="2000" kern="0" dirty="0"/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/>
              <a:t>Mapping Specifications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/>
              <a:t>Problem-specific frameworks, models, reference data</a:t>
            </a:r>
          </a:p>
          <a:p>
            <a:pPr marL="1200150" lvl="2" indent="-28575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kern="0" dirty="0"/>
              <a:t>Architecture Modeling Language, Hardware/Software Systems,</a:t>
            </a:r>
            <a:br>
              <a:rPr lang="en-US" kern="0" dirty="0"/>
            </a:br>
            <a:r>
              <a:rPr lang="en-US" kern="0" dirty="0"/>
              <a:t>Continuous System Dynamics, …</a:t>
            </a:r>
          </a:p>
          <a:p>
            <a:pPr marL="342900" lvl="1" indent="-342900">
              <a:spcBef>
                <a:spcPts val="600"/>
              </a:spcBef>
              <a:buFontTx/>
              <a:buChar char="•"/>
              <a:defRPr/>
            </a:pPr>
            <a:r>
              <a:rPr lang="en-US" sz="2400" kern="0" dirty="0"/>
              <a:t>Catalog of Standards Development Organizations (</a:t>
            </a:r>
            <a:r>
              <a:rPr lang="en-US" sz="2400" kern="0" dirty="0" err="1"/>
              <a:t>SDOs</a:t>
            </a:r>
            <a:r>
              <a:rPr lang="en-US" sz="2400" kern="0" dirty="0"/>
              <a:t>)</a:t>
            </a:r>
          </a:p>
          <a:p>
            <a:pPr marL="342900" indent="-342900">
              <a:spcBef>
                <a:spcPts val="600"/>
              </a:spcBef>
              <a:buFontTx/>
              <a:buChar char="•"/>
              <a:defRPr/>
            </a:pPr>
            <a:r>
              <a:rPr lang="en-US" sz="2400" kern="0" dirty="0">
                <a:ea typeface="+mn-ea"/>
              </a:rPr>
              <a:t>Catalog of Standards Projects/Specifications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/>
              <a:t>Schedules, Contacts, Liaisons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/>
              <a:t>Placeholder if no project exists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200" kern="0" dirty="0"/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32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6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600" kern="0" dirty="0">
              <a:ea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0"/>
            <a:ext cx="5867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defRPr/>
            </a:pP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1430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066800" y="0"/>
            <a:ext cx="6705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  <a:t>Example: Object Management Group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2954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33400" y="106680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Standards Development Organization: </a:t>
            </a:r>
            <a:r>
              <a:rPr lang="en-US" sz="2400" kern="0" dirty="0" err="1"/>
              <a:t>OMG</a:t>
            </a:r>
            <a:endParaRPr lang="en-US" sz="2400" kern="0" dirty="0"/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/>
              <a:t>Modeling Language: </a:t>
            </a:r>
            <a:r>
              <a:rPr lang="en-US" sz="2000" kern="0" dirty="0" err="1"/>
              <a:t>SysML</a:t>
            </a:r>
            <a:endParaRPr lang="en-US" sz="2000" kern="0" dirty="0"/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 err="1"/>
              <a:t>Metamodel</a:t>
            </a:r>
            <a:r>
              <a:rPr lang="en-US" sz="2000" kern="0" dirty="0"/>
              <a:t>: Meta Object Facility (</a:t>
            </a:r>
            <a:r>
              <a:rPr lang="en-US" sz="2000" kern="0" dirty="0" err="1"/>
              <a:t>MOF</a:t>
            </a:r>
            <a:r>
              <a:rPr lang="en-US" sz="2000" kern="0" dirty="0"/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/>
              <a:t>Model Exchange Format: </a:t>
            </a:r>
            <a:r>
              <a:rPr lang="en-US" sz="2000" kern="0" dirty="0" err="1"/>
              <a:t>XMI</a:t>
            </a:r>
            <a:endParaRPr lang="en-US" sz="2000" kern="0" dirty="0"/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/>
              <a:t>Constraint Language: </a:t>
            </a:r>
            <a:r>
              <a:rPr lang="en-US" sz="2000" kern="0" dirty="0" err="1"/>
              <a:t>OCL</a:t>
            </a:r>
            <a:endParaRPr lang="en-US" sz="2000" kern="0" dirty="0"/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/>
              <a:t>Transformation/Mapping Language: </a:t>
            </a:r>
            <a:r>
              <a:rPr lang="en-US" sz="2000" kern="0" dirty="0" err="1"/>
              <a:t>QVT</a:t>
            </a:r>
            <a:endParaRPr lang="en-US" sz="2000" kern="0" dirty="0"/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/>
              <a:t>Representation Model: Diagram Definition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/>
              <a:t>Model Management Service: </a:t>
            </a:r>
            <a:r>
              <a:rPr lang="en-US" sz="2000" kern="0" dirty="0" err="1"/>
              <a:t>MOF</a:t>
            </a:r>
            <a:r>
              <a:rPr lang="en-US" sz="2000" kern="0" dirty="0"/>
              <a:t> Versioning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/>
              <a:t>Mapping Specification: </a:t>
            </a:r>
            <a:r>
              <a:rPr lang="en-US" sz="2000" kern="0" dirty="0" err="1"/>
              <a:t>SysML-Modelica</a:t>
            </a:r>
            <a:r>
              <a:rPr lang="en-US" sz="2000" kern="0" dirty="0"/>
              <a:t> Transformation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/>
              <a:t>Mapping Specification: Ontology Definition </a:t>
            </a:r>
            <a:r>
              <a:rPr lang="en-US" sz="2000" kern="0" dirty="0" err="1"/>
              <a:t>Metamodel</a:t>
            </a:r>
            <a:r>
              <a:rPr lang="en-US" sz="2000" kern="0" dirty="0"/>
              <a:t> (</a:t>
            </a:r>
            <a:r>
              <a:rPr lang="en-US" sz="2000" kern="0" dirty="0" err="1"/>
              <a:t>ODM</a:t>
            </a:r>
            <a:r>
              <a:rPr lang="en-US" sz="2000" kern="0" dirty="0"/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/>
              <a:t>Architecture Modeling Language: </a:t>
            </a:r>
            <a:r>
              <a:rPr lang="en-US" sz="2000" kern="0" dirty="0" err="1"/>
              <a:t>UPDM</a:t>
            </a:r>
            <a:endParaRPr lang="en-US" sz="2000" kern="0" dirty="0"/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/>
              <a:t>Business Modeling Language: </a:t>
            </a:r>
            <a:r>
              <a:rPr lang="en-US" sz="2000" kern="0" dirty="0" err="1"/>
              <a:t>BPMN</a:t>
            </a:r>
            <a:endParaRPr lang="en-US" sz="2000" kern="0" dirty="0"/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/>
              <a:t>Real-Time Software: </a:t>
            </a:r>
            <a:r>
              <a:rPr lang="en-US" sz="2000" kern="0" dirty="0" err="1"/>
              <a:t>MARTE</a:t>
            </a:r>
            <a:endParaRPr lang="en-US" sz="2000" kern="0" dirty="0"/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200" kern="0" dirty="0"/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32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6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600" kern="0" dirty="0">
              <a:ea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0"/>
            <a:ext cx="5867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defRPr/>
            </a:pP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1430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0"/>
            <a:ext cx="7162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200" kern="0" dirty="0">
                <a:solidFill>
                  <a:schemeClr val="tx2"/>
                </a:solidFill>
                <a:ea typeface="+mj-ea"/>
                <a:cs typeface="+mj-cs"/>
              </a:rPr>
              <a:t>Telescope Challenge Team</a:t>
            </a:r>
            <a:endParaRPr lang="en-US" sz="32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2954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38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Contact: Robert Karban</a:t>
            </a:r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 err="1"/>
              <a:t>DocBook</a:t>
            </a:r>
            <a:r>
              <a:rPr lang="en-US" sz="2400" kern="0" dirty="0"/>
              <a:t>,</a:t>
            </a:r>
            <a:br>
              <a:rPr lang="en-US" sz="2400" kern="0" dirty="0"/>
            </a:br>
            <a:r>
              <a:rPr lang="en-US" sz="2400" kern="0" dirty="0" err="1"/>
              <a:t>MARTE</a:t>
            </a:r>
            <a:r>
              <a:rPr lang="en-US" sz="2400" kern="0" dirty="0"/>
              <a:t>, </a:t>
            </a:r>
            <a:r>
              <a:rPr lang="en-US" sz="2400" kern="0" dirty="0" err="1"/>
              <a:t>AADL</a:t>
            </a:r>
            <a:r>
              <a:rPr lang="en-US" sz="2400" kern="0" dirty="0"/>
              <a:t>, </a:t>
            </a:r>
            <a:r>
              <a:rPr lang="en-US" sz="2400" kern="0" dirty="0" err="1"/>
              <a:t>AUTOSAR</a:t>
            </a:r>
            <a:r>
              <a:rPr lang="en-US" sz="2400" kern="0" dirty="0"/>
              <a:t>,</a:t>
            </a:r>
            <a:br>
              <a:rPr lang="en-US" sz="2400" kern="0" dirty="0"/>
            </a:br>
            <a:r>
              <a:rPr lang="en-US" sz="2400" kern="0" dirty="0" err="1"/>
              <a:t>Modelica</a:t>
            </a:r>
            <a:r>
              <a:rPr lang="en-US" sz="2400" kern="0" dirty="0"/>
              <a:t>,</a:t>
            </a:r>
            <a:br>
              <a:rPr lang="en-US" sz="2400" kern="0" dirty="0"/>
            </a:br>
            <a:r>
              <a:rPr lang="en-US" sz="2400" kern="0" dirty="0"/>
              <a:t>Methods: </a:t>
            </a:r>
            <a:r>
              <a:rPr lang="en-US" sz="2400" kern="0" dirty="0" err="1"/>
              <a:t>OOSEM</a:t>
            </a:r>
            <a:r>
              <a:rPr lang="en-US" sz="2400" kern="0" dirty="0"/>
              <a:t>, State Analysis, </a:t>
            </a:r>
            <a:r>
              <a:rPr lang="en-US" sz="2400" kern="0" dirty="0" err="1"/>
              <a:t>SYSMOD</a:t>
            </a:r>
            <a:r>
              <a:rPr lang="en-US" sz="2400" kern="0" dirty="0"/>
              <a:t>,</a:t>
            </a:r>
            <a:br>
              <a:rPr lang="en-US" sz="2400" kern="0" dirty="0"/>
            </a:br>
            <a:r>
              <a:rPr lang="en-US" sz="2400" kern="0" dirty="0" err="1"/>
              <a:t>fUML</a:t>
            </a:r>
            <a:r>
              <a:rPr lang="en-US" sz="2400" kern="0" dirty="0"/>
              <a:t>, ALF</a:t>
            </a:r>
            <a:endParaRPr lang="en-US" sz="2000" kern="0" dirty="0">
              <a:solidFill>
                <a:srgbClr val="000000"/>
              </a:solidFill>
            </a:endParaRPr>
          </a:p>
          <a:p>
            <a:pPr marL="342900" lvl="1" indent="-342900">
              <a:spcBef>
                <a:spcPts val="1200"/>
              </a:spcBef>
              <a:defRPr/>
            </a:pPr>
            <a:endParaRPr lang="en-US" sz="2400" kern="0" dirty="0"/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endParaRPr lang="en-US" sz="2000" kern="0" dirty="0"/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200" kern="0" dirty="0"/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32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6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600" kern="0" dirty="0">
              <a:ea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38200" y="0"/>
            <a:ext cx="5867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defRPr/>
            </a:pP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11430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0"/>
            <a:ext cx="7162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  <a:t>Space Systems</a:t>
            </a:r>
          </a:p>
          <a:p>
            <a:pPr algn="ctr">
              <a:defRPr/>
            </a:pPr>
            <a: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  <a:t> Challenge Team</a:t>
            </a: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2954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38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Contact: TBD</a:t>
            </a:r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Reference Frames / Coordinate Systems,</a:t>
            </a:r>
            <a:br>
              <a:rPr lang="en-US" sz="2400" kern="0" dirty="0"/>
            </a:br>
            <a:r>
              <a:rPr lang="en-US" sz="2400" kern="0" dirty="0"/>
              <a:t>Time (ISO 8601, </a:t>
            </a:r>
            <a:r>
              <a:rPr lang="en-US" sz="2400" kern="0" dirty="0" err="1"/>
              <a:t>MARTE</a:t>
            </a:r>
            <a:r>
              <a:rPr lang="en-US" sz="2400" kern="0" dirty="0"/>
              <a:t>)</a:t>
            </a:r>
            <a:r>
              <a:rPr lang="en-US" sz="2400" kern="0" dirty="0"/>
              <a:t/>
            </a:r>
            <a:br>
              <a:rPr lang="en-US" sz="2400" kern="0" dirty="0"/>
            </a:br>
            <a:r>
              <a:rPr lang="en-US" sz="2400" kern="0" dirty="0"/>
              <a:t>Simulations (</a:t>
            </a:r>
            <a:r>
              <a:rPr lang="en-US" sz="2400" kern="0" dirty="0" err="1"/>
              <a:t>Timesteps</a:t>
            </a:r>
            <a:r>
              <a:rPr lang="en-US" sz="2400" kern="0" dirty="0"/>
              <a:t>, Triggers, </a:t>
            </a:r>
            <a:br>
              <a:rPr lang="en-US" sz="2400" kern="0" dirty="0"/>
            </a:br>
            <a:r>
              <a:rPr lang="en-US" sz="2400" kern="0" dirty="0"/>
              <a:t>   </a:t>
            </a:r>
            <a:r>
              <a:rPr lang="en-US" sz="2400" kern="0" dirty="0" err="1"/>
              <a:t>HLA</a:t>
            </a:r>
            <a:r>
              <a:rPr lang="en-US" sz="2400" kern="0" dirty="0"/>
              <a:t>: High-Level Architecture,</a:t>
            </a:r>
            <a:br>
              <a:rPr lang="en-US" sz="2400" kern="0" dirty="0"/>
            </a:br>
            <a:r>
              <a:rPr lang="en-US" sz="2400" kern="0" dirty="0"/>
              <a:t>   Parameters &amp; Model Versions, …)</a:t>
            </a:r>
            <a:br>
              <a:rPr lang="en-US" sz="2400" kern="0" dirty="0"/>
            </a:br>
            <a:r>
              <a:rPr lang="en-US" sz="2400" kern="0" dirty="0"/>
              <a:t>Systems of Quantities and Units</a:t>
            </a:r>
            <a:br>
              <a:rPr lang="en-US" sz="2400" kern="0" dirty="0"/>
            </a:br>
            <a:endParaRPr lang="en-US" sz="2400" kern="0" dirty="0"/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endParaRPr lang="en-US" sz="2000" kern="0" dirty="0"/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200" kern="0" dirty="0"/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32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6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600" kern="0" dirty="0">
              <a:ea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38200" y="0"/>
            <a:ext cx="5867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defRPr/>
            </a:pP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11430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0"/>
            <a:ext cx="7162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  <a:t>Modeling and Simulation</a:t>
            </a:r>
            <a:b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  <a:t>Interoperability Challenge Team</a:t>
            </a: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2954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38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Contact: Russell Peak</a:t>
            </a:r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Math Libraries</a:t>
            </a:r>
            <a:br>
              <a:rPr lang="en-US" sz="2400" kern="0" dirty="0"/>
            </a:br>
            <a:r>
              <a:rPr lang="en-US" sz="2400" kern="0" dirty="0"/>
              <a:t>Additional Value Types,</a:t>
            </a:r>
            <a:br>
              <a:rPr lang="en-US" sz="2400" kern="0" dirty="0"/>
            </a:br>
            <a:r>
              <a:rPr lang="en-US" sz="2400" kern="0" dirty="0" err="1"/>
              <a:t>Modelica</a:t>
            </a:r>
            <a:r>
              <a:rPr lang="en-US" sz="2400" kern="0" dirty="0"/>
              <a:t> Standard Library</a:t>
            </a:r>
            <a:endParaRPr lang="en-US" sz="2400" kern="0" dirty="0"/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endParaRPr lang="en-US" sz="2000" kern="0" dirty="0"/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200" kern="0" dirty="0"/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32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6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600" kern="0" dirty="0">
              <a:ea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38200" y="0"/>
            <a:ext cx="5867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defRPr/>
            </a:pP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11430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0"/>
            <a:ext cx="7162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  <a:t>System of Systems/Enterprise</a:t>
            </a:r>
            <a:b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  <a:t>Activity Team</a:t>
            </a: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2954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38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Contact: Matthew Hause</a:t>
            </a:r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 err="1"/>
              <a:t>UPDM</a:t>
            </a:r>
            <a:r>
              <a:rPr lang="en-US" sz="2400" kern="0" dirty="0"/>
              <a:t>, </a:t>
            </a:r>
            <a:r>
              <a:rPr lang="en-US" sz="2400" kern="0" dirty="0" err="1"/>
              <a:t>BPMN</a:t>
            </a:r>
            <a:r>
              <a:rPr lang="en-US" sz="2400" kern="0" dirty="0"/>
              <a:t>, </a:t>
            </a:r>
            <a:r>
              <a:rPr lang="en-US" sz="2400" kern="0" dirty="0" err="1"/>
              <a:t>SoaML</a:t>
            </a:r>
            <a:r>
              <a:rPr lang="en-US" sz="2400" kern="0" dirty="0"/>
              <a:t>, </a:t>
            </a:r>
            <a:r>
              <a:rPr lang="en-US" sz="2400" kern="0" dirty="0" err="1"/>
              <a:t>SPEM</a:t>
            </a:r>
            <a:endParaRPr lang="en-US" sz="2400" kern="0" dirty="0"/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Non-</a:t>
            </a:r>
            <a:r>
              <a:rPr lang="en-US" sz="2400" kern="0" dirty="0" err="1"/>
              <a:t>OO</a:t>
            </a:r>
            <a:r>
              <a:rPr lang="en-US" sz="2400" kern="0" dirty="0"/>
              <a:t> Methodologies, e.g. </a:t>
            </a:r>
            <a:r>
              <a:rPr lang="en-US" sz="2400" kern="0" dirty="0" err="1"/>
              <a:t>RDD</a:t>
            </a:r>
            <a:r>
              <a:rPr lang="en-US" sz="2400" kern="0" dirty="0"/>
              <a:t>-100 and Core</a:t>
            </a:r>
            <a:endParaRPr lang="en-US" sz="2400" kern="0" dirty="0"/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endParaRPr lang="en-US" sz="2000" kern="0" dirty="0"/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200" kern="0" dirty="0"/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32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6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600" kern="0" dirty="0">
              <a:ea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34000"/>
            <a:ext cx="6400800" cy="609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Roger Burkhart</a:t>
            </a:r>
          </a:p>
        </p:txBody>
      </p:sp>
      <p:sp>
        <p:nvSpPr>
          <p:cNvPr id="11" name="Rectangle 26"/>
          <p:cNvSpPr txBox="1">
            <a:spLocks noChangeArrowheads="1"/>
          </p:cNvSpPr>
          <p:nvPr/>
        </p:nvSpPr>
        <p:spPr bwMode="auto">
          <a:xfrm>
            <a:off x="1371600" y="350520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INCOSE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MBSE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Workshop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21-22 January 2012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Jacksonville, Florida</a:t>
            </a:r>
          </a:p>
        </p:txBody>
      </p:sp>
      <p:sp>
        <p:nvSpPr>
          <p:cNvPr id="13" name="Rectangle 26"/>
          <p:cNvSpPr txBox="1">
            <a:spLocks noChangeArrowheads="1"/>
          </p:cNvSpPr>
          <p:nvPr/>
        </p:nvSpPr>
        <p:spPr bwMode="auto">
          <a:xfrm>
            <a:off x="609600" y="1447800"/>
            <a:ext cx="7924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Modeling Standards</a:t>
            </a:r>
            <a:br>
              <a:rPr kumimoji="0" lang="en-US" sz="3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en-US" sz="3600" i="1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and </a:t>
            </a:r>
            <a:r>
              <a:rPr lang="en-US" sz="3600" i="1" u="sng" kern="0" dirty="0" smtClean="0">
                <a:ea typeface="+mn-ea"/>
              </a:rPr>
              <a:t>Solutions Architecture</a:t>
            </a:r>
            <a:br>
              <a:rPr lang="en-US" sz="3600" i="1" u="sng" kern="0" dirty="0" smtClean="0">
                <a:ea typeface="+mn-ea"/>
              </a:rPr>
            </a:br>
            <a:r>
              <a:rPr kumimoji="0" lang="en-US" sz="3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Activity</a:t>
            </a:r>
            <a:r>
              <a:rPr kumimoji="0" lang="en-US" sz="36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Team</a:t>
            </a:r>
            <a:endParaRPr kumimoji="0" lang="en-US" sz="3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38200" y="0"/>
            <a:ext cx="5867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defRPr/>
            </a:pP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11430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0"/>
            <a:ext cx="7162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  <a:t>System of Systems/Enterprise</a:t>
            </a:r>
            <a:b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  <a:t>Activity Team</a:t>
            </a: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2954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38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Contact: Matthew Hause</a:t>
            </a:r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 err="1"/>
              <a:t>UPDM</a:t>
            </a:r>
            <a:r>
              <a:rPr lang="en-US" sz="2400" kern="0" dirty="0"/>
              <a:t>, </a:t>
            </a:r>
            <a:r>
              <a:rPr lang="en-US" sz="2400" kern="0" dirty="0" err="1"/>
              <a:t>BPMN</a:t>
            </a:r>
            <a:r>
              <a:rPr lang="en-US" sz="2400" kern="0" dirty="0"/>
              <a:t>, </a:t>
            </a:r>
            <a:r>
              <a:rPr lang="en-US" sz="2400" kern="0" dirty="0" err="1"/>
              <a:t>SoaML</a:t>
            </a:r>
            <a:r>
              <a:rPr lang="en-US" sz="2400" kern="0" dirty="0"/>
              <a:t>, </a:t>
            </a:r>
            <a:r>
              <a:rPr lang="en-US" sz="2400" kern="0" dirty="0" err="1"/>
              <a:t>SPEM</a:t>
            </a:r>
            <a:endParaRPr lang="en-US" sz="2400" kern="0" dirty="0"/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Non-</a:t>
            </a:r>
            <a:r>
              <a:rPr lang="en-US" sz="2400" kern="0" dirty="0" err="1"/>
              <a:t>OO</a:t>
            </a:r>
            <a:r>
              <a:rPr lang="en-US" sz="2400" kern="0" dirty="0"/>
              <a:t> Methodologies, e.g. </a:t>
            </a:r>
            <a:r>
              <a:rPr lang="en-US" sz="2400" kern="0" dirty="0" err="1"/>
              <a:t>RDD</a:t>
            </a:r>
            <a:r>
              <a:rPr lang="en-US" sz="2400" kern="0" dirty="0"/>
              <a:t>-100 and Core</a:t>
            </a:r>
            <a:endParaRPr lang="en-US" sz="2400" kern="0" dirty="0"/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endParaRPr lang="en-US" sz="2000" kern="0" dirty="0"/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200" kern="0" dirty="0"/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32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6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600" kern="0" dirty="0">
              <a:ea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38200" y="0"/>
            <a:ext cx="5867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defRPr/>
            </a:pP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11430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0"/>
            <a:ext cx="7162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  <a:t>Model Management Activity Team</a:t>
            </a: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2954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38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Contact: </a:t>
            </a:r>
            <a:r>
              <a:rPr lang="en-US" sz="2400" kern="0" dirty="0" err="1"/>
              <a:t>Joszef</a:t>
            </a:r>
            <a:r>
              <a:rPr lang="en-US" sz="2400" kern="0" dirty="0"/>
              <a:t> </a:t>
            </a:r>
            <a:r>
              <a:rPr lang="en-US" sz="2400" kern="0" dirty="0" err="1"/>
              <a:t>Bedocs</a:t>
            </a:r>
            <a:endParaRPr lang="en-US" sz="2400" kern="0" dirty="0"/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ISO 10303 STEP (</a:t>
            </a:r>
            <a:r>
              <a:rPr lang="en-US" sz="2400" kern="0" dirty="0" err="1"/>
              <a:t>AP203</a:t>
            </a:r>
            <a:r>
              <a:rPr lang="en-US" sz="2400" kern="0" dirty="0"/>
              <a:t>, </a:t>
            </a:r>
            <a:r>
              <a:rPr lang="en-US" sz="2400" kern="0" dirty="0" err="1"/>
              <a:t>AP214</a:t>
            </a:r>
            <a:r>
              <a:rPr lang="en-US" sz="2400" kern="0" dirty="0"/>
              <a:t>, </a:t>
            </a:r>
            <a:r>
              <a:rPr lang="en-US" sz="2400" kern="0" dirty="0" err="1"/>
              <a:t>AP233</a:t>
            </a:r>
            <a:r>
              <a:rPr lang="en-US" sz="2400" kern="0" dirty="0"/>
              <a:t>, </a:t>
            </a:r>
            <a:r>
              <a:rPr lang="en-US" sz="2400" kern="0" dirty="0" err="1"/>
              <a:t>AP239</a:t>
            </a:r>
            <a:r>
              <a:rPr lang="en-US" sz="2400" kern="0" dirty="0"/>
              <a:t>)</a:t>
            </a:r>
            <a:br>
              <a:rPr lang="en-US" sz="2400" kern="0" dirty="0"/>
            </a:br>
            <a:r>
              <a:rPr lang="en-US" sz="2400" kern="0" dirty="0"/>
              <a:t>Eclipse </a:t>
            </a:r>
            <a:r>
              <a:rPr lang="en-US" sz="2400" kern="0" dirty="0" err="1"/>
              <a:t>CDO</a:t>
            </a:r>
            <a:r>
              <a:rPr lang="en-US" sz="2400" kern="0" dirty="0"/>
              <a:t> Model Repository,</a:t>
            </a:r>
            <a:br>
              <a:rPr lang="en-US" sz="2400" kern="0" dirty="0"/>
            </a:br>
            <a:r>
              <a:rPr lang="en-US" sz="2400" kern="0" dirty="0"/>
              <a:t>Open Services Lifecycle Collaboration (</a:t>
            </a:r>
            <a:r>
              <a:rPr lang="en-US" sz="2400" kern="0" dirty="0" err="1"/>
              <a:t>OSLC</a:t>
            </a:r>
            <a:r>
              <a:rPr lang="en-US" sz="2400" kern="0" dirty="0"/>
              <a:t>)</a:t>
            </a:r>
            <a:endParaRPr lang="en-US" sz="2400" kern="0" dirty="0"/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endParaRPr lang="en-US" sz="2000" kern="0" dirty="0"/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200" kern="0" dirty="0"/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32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6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600" kern="0" dirty="0">
              <a:ea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38200" y="0"/>
            <a:ext cx="5867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defRPr/>
            </a:pP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11430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0"/>
            <a:ext cx="7162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800" kern="0" dirty="0" err="1">
                <a:solidFill>
                  <a:schemeClr val="tx2"/>
                </a:solidFill>
                <a:ea typeface="+mj-ea"/>
                <a:cs typeface="+mj-cs"/>
              </a:rPr>
              <a:t>MBSE</a:t>
            </a:r>
            <a: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  <a:t> Usability Activity Team</a:t>
            </a: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2954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38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Contact: David </a:t>
            </a:r>
            <a:r>
              <a:rPr lang="en-US" sz="2400" kern="0" dirty="0" err="1"/>
              <a:t>Lempia</a:t>
            </a:r>
            <a:endParaRPr lang="en-US" sz="2400" kern="0" dirty="0"/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No specific standards identified at this time.</a:t>
            </a:r>
            <a:endParaRPr lang="en-US" sz="2400" kern="0" dirty="0"/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endParaRPr lang="en-US" sz="2000" kern="0" dirty="0"/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200" kern="0" dirty="0"/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32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6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600" kern="0" dirty="0">
              <a:ea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38200" y="0"/>
            <a:ext cx="5867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defRPr/>
            </a:pP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11430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0"/>
            <a:ext cx="7162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  <a:t>Ontology Activity Team</a:t>
            </a: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2954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400" kern="0" dirty="0">
              <a:ea typeface="+mn-e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38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Contact: Hans-Peter de Koning</a:t>
            </a:r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Languages: </a:t>
            </a:r>
            <a:r>
              <a:rPr lang="en-US" sz="2400" kern="0" dirty="0" err="1"/>
              <a:t>RDF</a:t>
            </a:r>
            <a:r>
              <a:rPr lang="en-US" sz="2400" kern="0" dirty="0"/>
              <a:t>, </a:t>
            </a:r>
            <a:r>
              <a:rPr lang="en-US" sz="2400" kern="0" dirty="0" err="1"/>
              <a:t>RDFS</a:t>
            </a:r>
            <a:r>
              <a:rPr lang="en-US" sz="2400" kern="0" dirty="0"/>
              <a:t>, OWL, </a:t>
            </a:r>
            <a:r>
              <a:rPr lang="en-US" sz="2400" kern="0" dirty="0" err="1"/>
              <a:t>SPARQL</a:t>
            </a:r>
            <a:r>
              <a:rPr lang="en-US" sz="2400" kern="0" dirty="0"/>
              <a:t>, </a:t>
            </a:r>
            <a:r>
              <a:rPr lang="en-US" sz="2400" kern="0" dirty="0" err="1"/>
              <a:t>SWRL</a:t>
            </a:r>
            <a:r>
              <a:rPr lang="en-US" sz="2400" kern="0" dirty="0"/>
              <a:t>,</a:t>
            </a:r>
            <a:br>
              <a:rPr lang="en-US" sz="2400" kern="0" dirty="0"/>
            </a:br>
            <a:r>
              <a:rPr lang="en-US" sz="2400" dirty="0"/>
              <a:t>ISO/</a:t>
            </a:r>
            <a:r>
              <a:rPr lang="en-US" sz="2400" dirty="0" err="1"/>
              <a:t>IEC</a:t>
            </a:r>
            <a:r>
              <a:rPr lang="en-US" sz="2400" dirty="0"/>
              <a:t> 24707 Common Logic</a:t>
            </a:r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/>
              <a:t>Mappings: </a:t>
            </a:r>
            <a:r>
              <a:rPr lang="en-US" sz="2400" kern="0" dirty="0" err="1"/>
              <a:t>ODM</a:t>
            </a:r>
            <a:endParaRPr lang="en-US" sz="2400" kern="0" dirty="0"/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 err="1"/>
              <a:t>Ontologies</a:t>
            </a:r>
            <a:r>
              <a:rPr lang="en-US" sz="2400" kern="0" dirty="0"/>
              <a:t>: Systems of Quantities and Units,</a:t>
            </a:r>
            <a:br>
              <a:rPr lang="en-US" sz="2400" kern="0" dirty="0"/>
            </a:br>
            <a:r>
              <a:rPr lang="en-US" sz="2400" kern="0" dirty="0" err="1"/>
              <a:t>OMG</a:t>
            </a:r>
            <a:r>
              <a:rPr lang="en-US" sz="2400" kern="0" dirty="0"/>
              <a:t> Date-Time,</a:t>
            </a:r>
            <a:br>
              <a:rPr lang="en-US" sz="2400" kern="0" dirty="0"/>
            </a:br>
            <a:r>
              <a:rPr lang="en-US" sz="2400" kern="0" dirty="0"/>
              <a:t>JPL Systems Engineering,</a:t>
            </a:r>
            <a:br>
              <a:rPr lang="en-US" sz="2400" kern="0" dirty="0"/>
            </a:br>
            <a:r>
              <a:rPr lang="en-US" sz="2400" kern="0" dirty="0" err="1"/>
              <a:t>ECSS</a:t>
            </a:r>
            <a:r>
              <a:rPr lang="en-US" sz="2400" kern="0" dirty="0"/>
              <a:t> Space Systems Engineering,</a:t>
            </a:r>
            <a:br>
              <a:rPr lang="en-US" sz="2400" kern="0" dirty="0"/>
            </a:br>
            <a:r>
              <a:rPr lang="en-US" sz="2400" kern="0" dirty="0"/>
              <a:t>Dublin </a:t>
            </a:r>
            <a:r>
              <a:rPr lang="en-US" sz="2400" kern="0" dirty="0"/>
              <a:t>Core Annotations,</a:t>
            </a:r>
            <a:br>
              <a:rPr lang="en-US" sz="2400" kern="0" dirty="0"/>
            </a:br>
            <a:r>
              <a:rPr lang="en-US" sz="2400" kern="0" dirty="0"/>
              <a:t>ISO 18629 </a:t>
            </a:r>
            <a:r>
              <a:rPr lang="en-US" sz="2400" kern="0" dirty="0"/>
              <a:t>Process Specification Language</a:t>
            </a:r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endParaRPr lang="en-US" sz="2400" kern="0" dirty="0"/>
          </a:p>
          <a:p>
            <a:pPr marL="342900" lvl="1" indent="-342900">
              <a:spcBef>
                <a:spcPts val="1200"/>
              </a:spcBef>
              <a:buFontTx/>
              <a:buChar char="•"/>
              <a:defRPr/>
            </a:pPr>
            <a:endParaRPr lang="en-US" sz="2000" kern="0" dirty="0"/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200" kern="0" dirty="0"/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32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36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600" kern="0" dirty="0">
              <a:ea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990600" y="0"/>
            <a:ext cx="6477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  <a:t>Modeling Standards </a:t>
            </a:r>
            <a: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  <a:t>Wiki Page</a:t>
            </a: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33400" y="106680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/>
              <a:t>Key goals of the Modeling Standards </a:t>
            </a:r>
            <a:r>
              <a:rPr lang="en-US" sz="2400" dirty="0" err="1"/>
              <a:t>MBSE</a:t>
            </a:r>
            <a:r>
              <a:rPr lang="en-US" sz="2400" dirty="0"/>
              <a:t> Activity include: 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kern="0" dirty="0" smtClean="0">
                <a:ea typeface="+mn-ea"/>
              </a:rPr>
              <a:t>Maintain a taxonomy and roadmap of modeling standards of importance for </a:t>
            </a:r>
            <a:r>
              <a:rPr lang="en-US" kern="0" dirty="0" err="1" smtClean="0">
                <a:ea typeface="+mn-ea"/>
              </a:rPr>
              <a:t>MBSE</a:t>
            </a:r>
            <a:r>
              <a:rPr lang="en-US" kern="0" dirty="0" smtClean="0">
                <a:ea typeface="+mn-ea"/>
              </a:rPr>
              <a:t>.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kern="0" dirty="0" smtClean="0">
                <a:ea typeface="+mn-ea"/>
              </a:rPr>
              <a:t>Identify gaps in the roadmap which still need to be filled by new standards development projects.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kern="0" dirty="0" smtClean="0">
                <a:ea typeface="+mn-ea"/>
              </a:rPr>
              <a:t>Work with the </a:t>
            </a:r>
            <a:r>
              <a:rPr lang="en-US" kern="0" dirty="0" err="1" smtClean="0">
                <a:ea typeface="+mn-ea"/>
              </a:rPr>
              <a:t>INCOSE</a:t>
            </a:r>
            <a:r>
              <a:rPr lang="en-US" kern="0" dirty="0" smtClean="0">
                <a:ea typeface="+mn-ea"/>
              </a:rPr>
              <a:t> Standards Initiative to maintain liaisons and agreements with organizations that develop standards within the taxonomy and roadmap.</a:t>
            </a:r>
            <a:endParaRPr lang="en-US" kern="0" dirty="0">
              <a:ea typeface="+mn-ea"/>
            </a:endParaRP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kern="0" dirty="0">
                <a:ea typeface="+mn-ea"/>
              </a:rPr>
              <a:t>Serve as a voice of the Systems Engineering user community to provide requirements to new modeling standards and to evaluate them during their development process.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kern="0" dirty="0">
                <a:ea typeface="+mn-ea"/>
              </a:rPr>
              <a:t>Encourage cross participation, communications, and collaboration across the </a:t>
            </a:r>
            <a:r>
              <a:rPr lang="en-US" kern="0" dirty="0" err="1">
                <a:ea typeface="+mn-ea"/>
              </a:rPr>
              <a:t>MBSE</a:t>
            </a:r>
            <a:r>
              <a:rPr lang="en-US" kern="0" dirty="0">
                <a:ea typeface="+mn-ea"/>
              </a:rPr>
              <a:t> community and standards development organizations and projects.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400" kern="0" dirty="0"/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8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ea typeface="+mn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990600" y="0"/>
            <a:ext cx="6477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  <a:t>Modeling Standards </a:t>
            </a:r>
            <a: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  <a:t>Wiki Page</a:t>
            </a: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1066800"/>
            <a:ext cx="8382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 smtClean="0"/>
              <a:t>Taxonomy of modeling standards. Following are some initial, but incomplete, classifications for modeling standards: 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kern="0" dirty="0" smtClean="0"/>
              <a:t>modeling languages, frameworks, and information models, such as </a:t>
            </a:r>
            <a:r>
              <a:rPr lang="en-US" kern="0" dirty="0" err="1" smtClean="0"/>
              <a:t>SysML</a:t>
            </a:r>
            <a:r>
              <a:rPr lang="en-US" kern="0" dirty="0" smtClean="0"/>
              <a:t> and </a:t>
            </a:r>
            <a:r>
              <a:rPr lang="en-US" kern="0" dirty="0" err="1" smtClean="0"/>
              <a:t>AP233</a:t>
            </a:r>
            <a:r>
              <a:rPr lang="en-US" kern="0" dirty="0" smtClean="0"/>
              <a:t>.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kern="0" dirty="0" smtClean="0"/>
              <a:t>mappings between languages, such as the </a:t>
            </a:r>
            <a:r>
              <a:rPr lang="en-US" kern="0" dirty="0" err="1" smtClean="0"/>
              <a:t>AP233-SysML</a:t>
            </a:r>
            <a:r>
              <a:rPr lang="en-US" kern="0" dirty="0" smtClean="0"/>
              <a:t> mapping and the </a:t>
            </a:r>
            <a:r>
              <a:rPr lang="en-US" kern="0" dirty="0" err="1" smtClean="0"/>
              <a:t>SysML-Modelica</a:t>
            </a:r>
            <a:r>
              <a:rPr lang="en-US" kern="0" dirty="0" smtClean="0"/>
              <a:t> Transformation.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kern="0" dirty="0" smtClean="0"/>
              <a:t>domain-specific libraries, models, and data, such as standard units, mechanical libraries, and diagrams.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2400" kern="0" dirty="0" smtClean="0"/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8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ea typeface="+mn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990600" y="0"/>
            <a:ext cx="6477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  <a:t>Modeling Standards </a:t>
            </a:r>
            <a: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  <a:t>Wiki Page</a:t>
            </a: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1066800"/>
            <a:ext cx="8382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 smtClean="0"/>
              <a:t>Roadmap of modeling standards of importance for </a:t>
            </a:r>
            <a:r>
              <a:rPr lang="en-US" sz="2400" dirty="0" err="1" smtClean="0"/>
              <a:t>MBSE</a:t>
            </a:r>
            <a:r>
              <a:rPr lang="en-US" sz="2400" dirty="0" smtClean="0"/>
              <a:t>: 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kern="0" dirty="0" smtClean="0"/>
              <a:t>modeling standards already being developed under formal liaison between </a:t>
            </a:r>
            <a:r>
              <a:rPr lang="en-US" kern="0" dirty="0" err="1" smtClean="0"/>
              <a:t>INCOSE</a:t>
            </a:r>
            <a:r>
              <a:rPr lang="en-US" kern="0" dirty="0" smtClean="0"/>
              <a:t> and other organizations, such as </a:t>
            </a:r>
            <a:r>
              <a:rPr lang="en-US" kern="0" dirty="0" err="1" smtClean="0"/>
              <a:t>SysML</a:t>
            </a:r>
            <a:r>
              <a:rPr lang="en-US" kern="0" dirty="0" smtClean="0"/>
              <a:t> (</a:t>
            </a:r>
            <a:r>
              <a:rPr lang="en-US" kern="0" dirty="0" err="1" smtClean="0"/>
              <a:t>OMG</a:t>
            </a:r>
            <a:r>
              <a:rPr lang="en-US" kern="0" dirty="0" smtClean="0"/>
              <a:t>) and </a:t>
            </a:r>
            <a:r>
              <a:rPr lang="en-US" kern="0" dirty="0" err="1" smtClean="0"/>
              <a:t>AP233</a:t>
            </a:r>
            <a:r>
              <a:rPr lang="en-US" kern="0" dirty="0" smtClean="0"/>
              <a:t> (ISO </a:t>
            </a:r>
            <a:r>
              <a:rPr lang="en-US" kern="0" dirty="0" err="1" smtClean="0"/>
              <a:t>TC184</a:t>
            </a:r>
            <a:r>
              <a:rPr lang="en-US" kern="0" dirty="0" smtClean="0"/>
              <a:t>/</a:t>
            </a:r>
            <a:r>
              <a:rPr lang="en-US" kern="0" dirty="0" err="1" smtClean="0"/>
              <a:t>SC4</a:t>
            </a:r>
            <a:r>
              <a:rPr lang="en-US" kern="0" dirty="0" smtClean="0"/>
              <a:t> STEP).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kern="0" dirty="0" smtClean="0"/>
              <a:t>modeling standards being developed by other organizations for which </a:t>
            </a:r>
            <a:r>
              <a:rPr lang="en-US" kern="0" dirty="0" err="1" smtClean="0"/>
              <a:t>INCOSE</a:t>
            </a:r>
            <a:r>
              <a:rPr lang="en-US" kern="0" dirty="0" smtClean="0"/>
              <a:t> liaison does not currently exist.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kern="0" dirty="0" smtClean="0"/>
              <a:t>directory and timeline of modeling standards currently being developed or maintained, including versions and expected dates.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kern="0" dirty="0" smtClean="0"/>
              <a:t>gaps in coverage of modeling standards that need to be filled by new standards development activities.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2400" kern="0" dirty="0" smtClean="0"/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8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ea typeface="+mn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066800" y="0"/>
            <a:ext cx="6096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2800" kern="0" dirty="0" err="1">
                <a:solidFill>
                  <a:schemeClr val="tx2"/>
                </a:solidFill>
                <a:ea typeface="+mj-ea"/>
                <a:cs typeface="+mj-cs"/>
              </a:rPr>
              <a:t>MBSE</a:t>
            </a:r>
            <a:r>
              <a:rPr lang="en-US" sz="2800" kern="0" dirty="0">
                <a:solidFill>
                  <a:schemeClr val="tx2"/>
                </a:solidFill>
                <a:ea typeface="+mj-ea"/>
                <a:cs typeface="+mj-cs"/>
              </a:rPr>
              <a:t> Standards in </a:t>
            </a:r>
            <a:r>
              <a:rPr lang="en-US" sz="2800" kern="0" dirty="0" err="1">
                <a:solidFill>
                  <a:schemeClr val="tx2"/>
                </a:solidFill>
                <a:ea typeface="+mj-ea"/>
                <a:cs typeface="+mj-cs"/>
              </a:rPr>
              <a:t>INCOSE</a:t>
            </a: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610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r>
              <a:rPr lang="en-US" sz="2400" kern="0" dirty="0" err="1">
                <a:ea typeface="+mn-ea"/>
              </a:rPr>
              <a:t>INCOSE</a:t>
            </a:r>
            <a:r>
              <a:rPr lang="en-US" sz="2400" kern="0" dirty="0">
                <a:ea typeface="+mn-ea"/>
              </a:rPr>
              <a:t> has been driving development of needed standards for </a:t>
            </a:r>
            <a:r>
              <a:rPr lang="en-US" sz="2400" kern="0" dirty="0" err="1">
                <a:ea typeface="+mn-ea"/>
              </a:rPr>
              <a:t>MBSE</a:t>
            </a:r>
            <a:r>
              <a:rPr lang="en-US" sz="2400" kern="0" dirty="0">
                <a:ea typeface="+mn-ea"/>
              </a:rPr>
              <a:t> since 2001</a:t>
            </a:r>
          </a:p>
          <a:p>
            <a:pPr marL="742950" lvl="1" indent="-285750">
              <a:spcBef>
                <a:spcPts val="1200"/>
              </a:spcBef>
              <a:buFontTx/>
              <a:buChar char="–"/>
              <a:defRPr/>
            </a:pPr>
            <a:r>
              <a:rPr lang="en-US" sz="2000" kern="0" dirty="0">
                <a:ea typeface="+mn-ea"/>
              </a:rPr>
              <a:t>Memorandum of Understanding with </a:t>
            </a:r>
            <a:r>
              <a:rPr lang="en-US" sz="2000" kern="0" dirty="0" err="1">
                <a:ea typeface="+mn-ea"/>
              </a:rPr>
              <a:t>OMG</a:t>
            </a:r>
            <a:r>
              <a:rPr lang="en-US" sz="2000" kern="0" dirty="0">
                <a:ea typeface="+mn-ea"/>
              </a:rPr>
              <a:t> and ISO </a:t>
            </a:r>
            <a:r>
              <a:rPr lang="en-US" sz="2000" kern="0" dirty="0" err="1">
                <a:ea typeface="+mn-ea"/>
              </a:rPr>
              <a:t>TC184</a:t>
            </a:r>
            <a:r>
              <a:rPr lang="en-US" sz="2000" kern="0" dirty="0">
                <a:ea typeface="+mn-ea"/>
              </a:rPr>
              <a:t>/</a:t>
            </a:r>
            <a:r>
              <a:rPr lang="en-US" sz="2000" kern="0" dirty="0" err="1">
                <a:ea typeface="+mn-ea"/>
              </a:rPr>
              <a:t>SC4</a:t>
            </a:r>
            <a:r>
              <a:rPr lang="en-US" sz="2000" kern="0" dirty="0">
                <a:ea typeface="+mn-ea"/>
              </a:rPr>
              <a:t> (STEP), which led directly to </a:t>
            </a:r>
            <a:r>
              <a:rPr lang="en-US" sz="2000" kern="0" dirty="0" err="1">
                <a:ea typeface="+mn-ea"/>
              </a:rPr>
              <a:t>SysML</a:t>
            </a:r>
            <a:r>
              <a:rPr lang="en-US" sz="2000" kern="0" dirty="0">
                <a:ea typeface="+mn-ea"/>
              </a:rPr>
              <a:t> and </a:t>
            </a:r>
            <a:r>
              <a:rPr lang="en-US" sz="2000" kern="0" dirty="0" err="1">
                <a:ea typeface="+mn-ea"/>
              </a:rPr>
              <a:t>AP233</a:t>
            </a:r>
            <a:endParaRPr lang="en-US" sz="2000" kern="0" dirty="0">
              <a:ea typeface="+mn-ea"/>
            </a:endParaRPr>
          </a:p>
          <a:p>
            <a:pPr marL="742950" lvl="1" indent="-285750">
              <a:spcBef>
                <a:spcPts val="1200"/>
              </a:spcBef>
              <a:buFontTx/>
              <a:buChar char="–"/>
              <a:defRPr/>
            </a:pPr>
            <a:r>
              <a:rPr lang="en-US" sz="2000" kern="0" dirty="0">
                <a:ea typeface="+mn-ea"/>
              </a:rPr>
              <a:t>Model-Driven System Design Working Group (</a:t>
            </a:r>
            <a:r>
              <a:rPr lang="en-US" sz="2000" kern="0" dirty="0" err="1">
                <a:ea typeface="+mn-ea"/>
              </a:rPr>
              <a:t>MDSD</a:t>
            </a:r>
            <a:r>
              <a:rPr lang="en-US" sz="2000" kern="0" dirty="0">
                <a:ea typeface="+mn-ea"/>
              </a:rPr>
              <a:t> </a:t>
            </a:r>
            <a:r>
              <a:rPr lang="en-US" sz="2000" kern="0" dirty="0" err="1">
                <a:ea typeface="+mn-ea"/>
              </a:rPr>
              <a:t>WG</a:t>
            </a:r>
            <a:r>
              <a:rPr lang="en-US" sz="2000" kern="0" dirty="0">
                <a:ea typeface="+mn-ea"/>
              </a:rPr>
              <a:t>) </a:t>
            </a:r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r>
              <a:rPr lang="en-US" sz="2400" kern="0" dirty="0" smtClean="0"/>
              <a:t>With last year’s </a:t>
            </a:r>
            <a:r>
              <a:rPr lang="en-US" sz="2400" kern="0" dirty="0" err="1" smtClean="0"/>
              <a:t>IW</a:t>
            </a:r>
            <a:r>
              <a:rPr lang="en-US" sz="2400" kern="0" dirty="0" smtClean="0"/>
              <a:t>, </a:t>
            </a:r>
            <a:r>
              <a:rPr lang="en-US" sz="2400" kern="0" dirty="0"/>
              <a:t>the activities of </a:t>
            </a:r>
            <a:r>
              <a:rPr lang="en-US" sz="2400" kern="0" dirty="0" err="1"/>
              <a:t>MDSD</a:t>
            </a:r>
            <a:r>
              <a:rPr lang="en-US" sz="2400" kern="0" dirty="0"/>
              <a:t> </a:t>
            </a:r>
            <a:r>
              <a:rPr lang="en-US" sz="2400" kern="0" dirty="0" smtClean="0"/>
              <a:t>merged</a:t>
            </a:r>
            <a:r>
              <a:rPr lang="en-US" sz="2400" kern="0" dirty="0"/>
              <a:t/>
            </a:r>
            <a:br>
              <a:rPr lang="en-US" sz="2400" kern="0" dirty="0"/>
            </a:br>
            <a:r>
              <a:rPr lang="en-US" sz="2400" kern="0" dirty="0"/>
              <a:t>into the </a:t>
            </a:r>
            <a:r>
              <a:rPr lang="en-US" sz="2400" kern="0" dirty="0" smtClean="0"/>
              <a:t>activities of </a:t>
            </a:r>
            <a:r>
              <a:rPr lang="en-US" sz="2400" kern="0" dirty="0"/>
              <a:t>the </a:t>
            </a:r>
            <a:r>
              <a:rPr lang="en-US" sz="2400" kern="0" dirty="0" err="1"/>
              <a:t>MBSE</a:t>
            </a:r>
            <a:r>
              <a:rPr lang="en-US" sz="2400" kern="0" dirty="0"/>
              <a:t> </a:t>
            </a:r>
            <a:r>
              <a:rPr lang="en-US" sz="2400" kern="0" dirty="0" smtClean="0"/>
              <a:t>Initiative</a:t>
            </a:r>
            <a:endParaRPr lang="en-US" sz="2400" kern="0" dirty="0"/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8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ea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 txBox="1">
            <a:spLocks/>
          </p:cNvSpPr>
          <p:nvPr/>
        </p:nvSpPr>
        <p:spPr bwMode="auto">
          <a:xfrm>
            <a:off x="609600" y="64865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400"/>
              <a:t>IW 2010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429000" y="6486525"/>
            <a:ext cx="3200400" cy="4762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Technical Operations </a:t>
            </a: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010400" y="64865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/>
              <a:t>            </a:t>
            </a:r>
            <a:fld id="{C0B423B7-75E5-4054-BDAF-ABAE1B8ACE16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3400" y="0"/>
            <a:ext cx="9220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2800" kern="0" dirty="0">
                <a:solidFill>
                  <a:schemeClr val="tx2"/>
                </a:solidFill>
                <a:latin typeface="Arial" pitchFamily="-107" charset="0"/>
                <a:ea typeface="+mj-ea"/>
                <a:cs typeface="+mj-cs"/>
              </a:rPr>
              <a:t>Model Driven System Design (</a:t>
            </a:r>
            <a:r>
              <a:rPr lang="en-US" sz="2800" kern="0" dirty="0" err="1">
                <a:solidFill>
                  <a:schemeClr val="tx2"/>
                </a:solidFill>
                <a:latin typeface="Arial" pitchFamily="-107" charset="0"/>
                <a:ea typeface="+mj-ea"/>
                <a:cs typeface="+mj-cs"/>
              </a:rPr>
              <a:t>MDSD</a:t>
            </a:r>
            <a:r>
              <a:rPr lang="en-US" sz="2800" kern="0" dirty="0">
                <a:solidFill>
                  <a:schemeClr val="tx2"/>
                </a:solidFill>
                <a:latin typeface="Arial" pitchFamily="-107" charset="0"/>
                <a:ea typeface="+mj-ea"/>
                <a:cs typeface="+mj-cs"/>
              </a:rPr>
              <a:t>) </a:t>
            </a:r>
            <a:r>
              <a:rPr lang="en-US" sz="2800" kern="0" dirty="0" err="1">
                <a:solidFill>
                  <a:schemeClr val="tx2"/>
                </a:solidFill>
                <a:latin typeface="Arial" pitchFamily="-107" charset="0"/>
                <a:ea typeface="+mj-ea"/>
                <a:cs typeface="+mj-cs"/>
              </a:rPr>
              <a:t>WG</a:t>
            </a:r>
            <a:r>
              <a:rPr lang="en-US" sz="2800" kern="0" dirty="0">
                <a:solidFill>
                  <a:schemeClr val="tx2"/>
                </a:solidFill>
                <a:latin typeface="Arial" pitchFamily="-107" charset="0"/>
                <a:ea typeface="+mj-ea"/>
                <a:cs typeface="+mj-cs"/>
              </a:rPr>
              <a:t/>
            </a:r>
            <a:br>
              <a:rPr lang="en-US" sz="2800" kern="0" dirty="0">
                <a:solidFill>
                  <a:schemeClr val="tx2"/>
                </a:solidFill>
                <a:latin typeface="Arial" pitchFamily="-107" charset="0"/>
                <a:ea typeface="+mj-ea"/>
                <a:cs typeface="+mj-cs"/>
              </a:rPr>
            </a:br>
            <a:r>
              <a:rPr lang="en-US" sz="2800" kern="0" dirty="0" err="1">
                <a:solidFill>
                  <a:schemeClr val="tx2"/>
                </a:solidFill>
                <a:latin typeface="Arial" pitchFamily="-107" charset="0"/>
                <a:ea typeface="+mj-ea"/>
                <a:cs typeface="+mj-cs"/>
              </a:rPr>
              <a:t>IW</a:t>
            </a:r>
            <a:r>
              <a:rPr lang="en-US" sz="2800" kern="0" dirty="0">
                <a:solidFill>
                  <a:schemeClr val="tx2"/>
                </a:solidFill>
                <a:latin typeface="Arial" pitchFamily="-107" charset="0"/>
                <a:ea typeface="+mj-ea"/>
                <a:cs typeface="+mj-cs"/>
              </a:rPr>
              <a:t> 2010 “Quad Chart”</a:t>
            </a: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 flipH="1">
            <a:off x="4864100" y="825500"/>
            <a:ext cx="12700" cy="544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952500" y="36322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09600" y="1571625"/>
            <a:ext cx="39624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/>
              <a:t>MDSD Charter:</a:t>
            </a:r>
            <a:r>
              <a:rPr lang="en-US" b="1"/>
              <a:t> </a:t>
            </a:r>
          </a:p>
          <a:p>
            <a:pPr>
              <a:buFontTx/>
              <a:buChar char="•"/>
            </a:pPr>
            <a:r>
              <a:rPr lang="en-US" b="1"/>
              <a:t> Enable effective and efficient use</a:t>
            </a:r>
            <a:br>
              <a:rPr lang="en-US" b="1"/>
            </a:br>
            <a:r>
              <a:rPr lang="en-US" b="1"/>
              <a:t>  of models throughout the</a:t>
            </a:r>
            <a:br>
              <a:rPr lang="en-US" b="1"/>
            </a:br>
            <a:r>
              <a:rPr lang="en-US" b="1"/>
              <a:t>  systems engineering life cycle. </a:t>
            </a:r>
            <a:endParaRPr lang="en-US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953000" y="990600"/>
            <a:ext cx="3962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MDSD WG Chairs</a:t>
            </a:r>
            <a:r>
              <a:rPr lang="en-US" b="1"/>
              <a:t>:</a:t>
            </a:r>
          </a:p>
          <a:p>
            <a:r>
              <a:rPr lang="en-US" sz="1200" b="1"/>
              <a:t>Phil Spiby </a:t>
            </a:r>
            <a:r>
              <a:rPr lang="en-US" sz="1200" b="1">
                <a:hlinkClick r:id="rId2"/>
              </a:rPr>
              <a:t>Phil.Spiby@incose.org</a:t>
            </a:r>
            <a:endParaRPr lang="en-US" sz="1200" b="1"/>
          </a:p>
          <a:p>
            <a:r>
              <a:rPr lang="en-US" sz="1200" b="1"/>
              <a:t>Roger Burkhart </a:t>
            </a:r>
            <a:r>
              <a:rPr lang="en-US" sz="1200" b="1">
                <a:hlinkClick r:id="rId3"/>
              </a:rPr>
              <a:t>Roger.Burkhart@incose.org</a:t>
            </a:r>
            <a:endParaRPr lang="en-US" sz="1200" b="1"/>
          </a:p>
          <a:p>
            <a:endParaRPr lang="en-US" sz="1200" b="1"/>
          </a:p>
          <a:p>
            <a:r>
              <a:rPr lang="en-US" b="1"/>
              <a:t>Number of Members: 100</a:t>
            </a:r>
            <a:r>
              <a:rPr lang="en-US" sz="1600" b="1"/>
              <a:t>+</a:t>
            </a:r>
          </a:p>
          <a:p>
            <a:endParaRPr lang="en-US" sz="900" b="1"/>
          </a:p>
          <a:p>
            <a:r>
              <a:rPr lang="en-US" b="1"/>
              <a:t>INCOSE Connect address:</a:t>
            </a:r>
          </a:p>
          <a:p>
            <a:r>
              <a:rPr lang="en-US" sz="1100" b="1">
                <a:hlinkClick r:id="rId4"/>
              </a:rPr>
              <a:t>https://connect.incose.org/tb/MnT/mdsd/default.aspx</a:t>
            </a:r>
            <a:endParaRPr lang="en-US" sz="1100" b="1"/>
          </a:p>
          <a:p>
            <a:endParaRPr lang="en-US" sz="1200" b="1"/>
          </a:p>
          <a:p>
            <a:r>
              <a:rPr lang="en-US" b="1"/>
              <a:t>INCOSE Web page:</a:t>
            </a:r>
          </a:p>
          <a:p>
            <a:r>
              <a:rPr lang="en-US" sz="1100" b="1">
                <a:hlinkClick r:id="rId5"/>
              </a:rPr>
              <a:t>http://www.incose.org/practice/techactivities/wg/mdsd/</a:t>
            </a:r>
            <a:endParaRPr lang="en-US" sz="1100" b="1"/>
          </a:p>
          <a:p>
            <a:endParaRPr lang="en-US" sz="1100" b="1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57200" y="3657600"/>
            <a:ext cx="4495800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sz="2000" b="1"/>
              <a:t>Published Products:</a:t>
            </a:r>
          </a:p>
          <a:p>
            <a:pPr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en-US" sz="1400" b="1"/>
              <a:t>  Requirements, evaluation, &amp; user feedback for</a:t>
            </a:r>
            <a:br>
              <a:rPr lang="en-US" sz="1400" b="1"/>
            </a:br>
            <a:r>
              <a:rPr lang="en-US" sz="1400" b="1"/>
              <a:t>   AP233, SysML, &amp; other modeling frameworks</a:t>
            </a:r>
          </a:p>
          <a:p>
            <a:pPr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en-US" sz="1400" b="1"/>
              <a:t>  White paper on AP233 &amp; SysML relationship</a:t>
            </a:r>
          </a:p>
          <a:p>
            <a:pPr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en-US" sz="1400" b="1"/>
              <a:t>  SE Conceptual Model originally used to provide</a:t>
            </a:r>
            <a:br>
              <a:rPr lang="en-US" sz="1400" b="1"/>
            </a:br>
            <a:r>
              <a:rPr lang="en-US" sz="1400" b="1"/>
              <a:t>   requirements to AP233 and SysML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sz="1200" b="1"/>
              <a:t>    - Neutral terminology and structure to support</a:t>
            </a:r>
            <a:br>
              <a:rPr lang="en-US" sz="1200" b="1"/>
            </a:br>
            <a:r>
              <a:rPr lang="en-US" sz="1200" b="1"/>
              <a:t>      content across languages, models, and tools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sz="1200" b="1"/>
              <a:t>    - To be republished using semantic modeling</a:t>
            </a:r>
            <a:br>
              <a:rPr lang="en-US" sz="1200" b="1"/>
            </a:br>
            <a:r>
              <a:rPr lang="en-US" sz="1200" b="1"/>
              <a:t>      technologies to define valid usage and structure</a:t>
            </a:r>
          </a:p>
          <a:p>
            <a:pPr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en-US" sz="1400" b="1"/>
              <a:t>  Portfolio of mappings across MBSE languages</a:t>
            </a:r>
            <a:br>
              <a:rPr lang="en-US" sz="1400" b="1"/>
            </a:br>
            <a:r>
              <a:rPr lang="en-US" sz="1400" b="1"/>
              <a:t>   and models (AP233, SysML, Modelica, OPM, ...)</a:t>
            </a:r>
          </a:p>
          <a:p>
            <a:pPr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endParaRPr lang="en-US" sz="1200" b="1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953000" y="3657600"/>
            <a:ext cx="4191000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sz="2000" b="1"/>
              <a:t>Planned Work: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Char char="•"/>
            </a:pPr>
            <a:r>
              <a:rPr lang="en-US" sz="1400" b="1"/>
              <a:t> Organize electronic communications and</a:t>
            </a:r>
            <a:br>
              <a:rPr lang="en-US" sz="1400" b="1"/>
            </a:br>
            <a:r>
              <a:rPr lang="en-US" sz="1400" b="1"/>
              <a:t>  work sites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Char char="•"/>
            </a:pPr>
            <a:r>
              <a:rPr lang="en-US" sz="1400" b="1"/>
              <a:t> Develop and publish products, examples,</a:t>
            </a:r>
            <a:br>
              <a:rPr lang="en-US" sz="1400" b="1"/>
            </a:br>
            <a:r>
              <a:rPr lang="en-US" sz="1400" b="1"/>
              <a:t>  inputs to support MBSE Initiative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Char char="•"/>
            </a:pPr>
            <a:r>
              <a:rPr lang="en-US" sz="1400" b="1"/>
              <a:t> Publish mapping specification to define</a:t>
            </a:r>
            <a:br>
              <a:rPr lang="en-US" sz="1400" b="1"/>
            </a:br>
            <a:r>
              <a:rPr lang="en-US" sz="1400" b="1"/>
              <a:t>  AP233 and SysML relationship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Char char="•"/>
            </a:pPr>
            <a:r>
              <a:rPr lang="en-US" sz="1400" b="1"/>
              <a:t> Develop roadmap for progressive coverage</a:t>
            </a:r>
            <a:br>
              <a:rPr lang="en-US" sz="1400" b="1"/>
            </a:br>
            <a:r>
              <a:rPr lang="en-US" sz="1400" b="1"/>
              <a:t>  of model-driven methods, including PLM</a:t>
            </a:r>
            <a:br>
              <a:rPr lang="en-US" sz="1400" b="1"/>
            </a:br>
            <a:r>
              <a:rPr lang="en-US" sz="1400" b="1"/>
              <a:t>  support of MBSE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Char char="•"/>
            </a:pPr>
            <a:r>
              <a:rPr lang="en-US" sz="1400" b="1"/>
              <a:t> Interacting with OMG, ISO, ECCMA, and</a:t>
            </a:r>
            <a:br>
              <a:rPr lang="en-US" sz="1400" b="1"/>
            </a:br>
            <a:r>
              <a:rPr lang="en-US" sz="1400" b="1"/>
              <a:t>  other modeling standards organizations</a:t>
            </a:r>
          </a:p>
        </p:txBody>
      </p:sp>
      <p:pic>
        <p:nvPicPr>
          <p:cNvPr id="14" name="Picture 15" descr="INCOSELogo_transparent"/>
          <p:cNvPicPr>
            <a:picLocks noChangeAspect="1" noChangeArrowheads="1"/>
          </p:cNvPicPr>
          <p:nvPr/>
        </p:nvPicPr>
        <p:blipFill>
          <a:blip r:embed="rId6">
            <a:lum bright="20000" contrast="-20000"/>
          </a:blip>
          <a:srcRect/>
          <a:stretch>
            <a:fillRect/>
          </a:stretch>
        </p:blipFill>
        <p:spPr bwMode="auto">
          <a:xfrm>
            <a:off x="57150" y="44450"/>
            <a:ext cx="14668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7"/>
          <p:cNvGrpSpPr>
            <a:grpSpLocks/>
          </p:cNvGrpSpPr>
          <p:nvPr/>
        </p:nvGrpSpPr>
        <p:grpSpPr bwMode="auto">
          <a:xfrm>
            <a:off x="304800" y="1295400"/>
            <a:ext cx="185738" cy="5486400"/>
            <a:chOff x="216" y="0"/>
            <a:chExt cx="93" cy="3648"/>
          </a:xfrm>
        </p:grpSpPr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216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>
              <a:off x="309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262" y="0"/>
              <a:ext cx="0" cy="3648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685800" y="6324600"/>
            <a:ext cx="8305800" cy="76200"/>
            <a:chOff x="928" y="4032"/>
            <a:chExt cx="4832" cy="80"/>
          </a:xfrm>
        </p:grpSpPr>
        <p:sp>
          <p:nvSpPr>
            <p:cNvPr id="20" name="Line 12"/>
            <p:cNvSpPr>
              <a:spLocks noChangeShapeType="1"/>
            </p:cNvSpPr>
            <p:nvPr/>
          </p:nvSpPr>
          <p:spPr bwMode="auto">
            <a:xfrm flipH="1">
              <a:off x="928" y="411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 flipH="1">
              <a:off x="928" y="4072"/>
              <a:ext cx="4832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 flipH="1">
              <a:off x="928" y="403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66800" y="0"/>
            <a:ext cx="5791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sz="3200" kern="0" dirty="0" err="1">
                <a:solidFill>
                  <a:schemeClr val="tx2"/>
                </a:solidFill>
                <a:ea typeface="+mj-ea"/>
                <a:cs typeface="+mj-cs"/>
              </a:rPr>
              <a:t>MBSE</a:t>
            </a:r>
            <a:r>
              <a:rPr lang="en-US" sz="3200" kern="0" dirty="0">
                <a:solidFill>
                  <a:schemeClr val="tx2"/>
                </a:solidFill>
                <a:ea typeface="+mj-ea"/>
                <a:cs typeface="+mj-cs"/>
              </a:rPr>
              <a:t> </a:t>
            </a:r>
            <a:r>
              <a:rPr lang="en-US" sz="3200" kern="0" dirty="0" smtClean="0">
                <a:solidFill>
                  <a:schemeClr val="tx2"/>
                </a:solidFill>
                <a:ea typeface="+mj-ea"/>
                <a:cs typeface="+mj-cs"/>
              </a:rPr>
              <a:t>needs standards</a:t>
            </a:r>
            <a:endParaRPr lang="en-US" sz="32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19200"/>
            <a:ext cx="807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r>
              <a:rPr lang="en-US" sz="2400" kern="0" dirty="0">
                <a:ea typeface="+mn-ea"/>
              </a:rPr>
              <a:t>Languages and frameworks to express and communicate models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  <a:defRPr/>
            </a:pPr>
            <a:r>
              <a:rPr lang="en-US" sz="2000" kern="0" dirty="0">
                <a:ea typeface="+mn-ea"/>
              </a:rPr>
              <a:t>For understanding and interpretation by people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  <a:defRPr/>
            </a:pPr>
            <a:r>
              <a:rPr lang="en-US" sz="2000" kern="0" dirty="0">
                <a:ea typeface="+mn-ea"/>
              </a:rPr>
              <a:t>For analysis and processing by computer programs 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>
                <a:ea typeface="+mn-ea"/>
              </a:rPr>
              <a:t>Integration of models across multiple domains and communities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  <a:defRPr/>
            </a:pPr>
            <a:r>
              <a:rPr lang="en-US" sz="2000" kern="0" dirty="0">
                <a:ea typeface="+mn-ea"/>
              </a:rPr>
              <a:t>Mappings across multiple sources and forms of models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>
                <a:ea typeface="+mn-ea"/>
              </a:rPr>
              <a:t>Problem-specific frameworks, models, reference data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  <a:defRPr/>
            </a:pPr>
            <a:r>
              <a:rPr lang="en-US" sz="2000" kern="0" dirty="0">
                <a:ea typeface="+mn-ea"/>
              </a:rPr>
              <a:t>Generated and shared by user communities for specific</a:t>
            </a:r>
            <a:br>
              <a:rPr lang="en-US" sz="2000" kern="0" dirty="0">
                <a:ea typeface="+mn-ea"/>
              </a:rPr>
            </a:br>
            <a:r>
              <a:rPr lang="en-US" sz="2000" kern="0" dirty="0">
                <a:ea typeface="+mn-ea"/>
              </a:rPr>
              <a:t>system and problem types</a:t>
            </a:r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8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ea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914400" y="0"/>
            <a:ext cx="5791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defRPr/>
            </a:pPr>
            <a: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  <a:t>Adoption of </a:t>
            </a:r>
            <a:r>
              <a:rPr lang="en-US" sz="2800" kern="0" dirty="0" err="1" smtClean="0">
                <a:solidFill>
                  <a:schemeClr val="tx2"/>
                </a:solidFill>
                <a:ea typeface="+mj-ea"/>
                <a:cs typeface="+mj-cs"/>
              </a:rPr>
              <a:t>MBSE</a:t>
            </a:r>
            <a: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  <a:t> needs</a:t>
            </a:r>
            <a:b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en-US" sz="2800" kern="0" dirty="0" smtClean="0">
                <a:solidFill>
                  <a:schemeClr val="tx2"/>
                </a:solidFill>
                <a:ea typeface="+mj-ea"/>
                <a:cs typeface="+mj-cs"/>
              </a:rPr>
              <a:t>architecture and roadmaps</a:t>
            </a: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807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r>
              <a:rPr lang="en-US" sz="2400" kern="0" dirty="0" smtClean="0">
                <a:ea typeface="+mn-ea"/>
              </a:rPr>
              <a:t>Classify types of solutions which must be put </a:t>
            </a:r>
            <a:r>
              <a:rPr lang="en-US" sz="2400" kern="0" dirty="0" smtClean="0">
                <a:ea typeface="+mn-ea"/>
              </a:rPr>
              <a:t>in</a:t>
            </a:r>
            <a:br>
              <a:rPr lang="en-US" sz="2400" kern="0" dirty="0" smtClean="0">
                <a:ea typeface="+mn-ea"/>
              </a:rPr>
            </a:br>
            <a:r>
              <a:rPr lang="en-US" sz="2400" kern="0" dirty="0" smtClean="0">
                <a:ea typeface="+mn-ea"/>
              </a:rPr>
              <a:t>place </a:t>
            </a:r>
            <a:r>
              <a:rPr lang="en-US" sz="2400" kern="0" dirty="0" smtClean="0">
                <a:ea typeface="+mn-ea"/>
              </a:rPr>
              <a:t>for </a:t>
            </a:r>
            <a:r>
              <a:rPr lang="en-US" sz="2400" kern="0" dirty="0" err="1" smtClean="0">
                <a:ea typeface="+mn-ea"/>
              </a:rPr>
              <a:t>MBSE</a:t>
            </a:r>
            <a:r>
              <a:rPr lang="en-US" sz="2400" kern="0" dirty="0" smtClean="0">
                <a:ea typeface="+mn-ea"/>
              </a:rPr>
              <a:t> adoption</a:t>
            </a:r>
            <a:endParaRPr lang="en-US" sz="2400" kern="0" dirty="0">
              <a:ea typeface="+mn-ea"/>
            </a:endParaRP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 smtClean="0">
                <a:ea typeface="+mn-ea"/>
              </a:rPr>
              <a:t>Identify sources and possible timing of available solutions</a:t>
            </a:r>
            <a:endParaRPr lang="en-US" sz="2400" kern="0" dirty="0">
              <a:ea typeface="+mn-ea"/>
            </a:endParaRP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n-US" sz="2400" kern="0" dirty="0" smtClean="0">
                <a:ea typeface="+mn-ea"/>
              </a:rPr>
              <a:t>Implement plans to develop, adopt, and deploy new solutions and to phase out old ones</a:t>
            </a:r>
            <a:endParaRPr lang="en-US" sz="2000" kern="0" dirty="0">
              <a:ea typeface="+mn-ea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endParaRPr lang="en-US" sz="2400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800" kern="0" dirty="0">
              <a:ea typeface="+mn-ea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ea typeface="+mn-ea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DAF49761C18149B7477DD8D9C51F2B" ma:contentTypeVersion="0" ma:contentTypeDescription="Create a new document." ma:contentTypeScope="" ma:versionID="df6921dd901eaf0ee9a904633abb1df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151253-9FE6-4499-BBA6-02EC868D9782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65E11F4-BCEE-41C3-8991-9ABDBA4A53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DAE41A2-3E7C-4F94-9420-8852244ECE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</TotalTime>
  <Words>842</Words>
  <Application>Microsoft Office PowerPoint</Application>
  <PresentationFormat>On-screen Show (4:3)</PresentationFormat>
  <Paragraphs>202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2_Default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Sanford</dc:creator>
  <cp:lastModifiedBy>Roger M Burkhart</cp:lastModifiedBy>
  <cp:revision>149</cp:revision>
  <cp:lastPrinted>2009-04-22T19:24:48Z</cp:lastPrinted>
  <dcterms:created xsi:type="dcterms:W3CDTF">2008-02-28T21:57:35Z</dcterms:created>
  <dcterms:modified xsi:type="dcterms:W3CDTF">2012-01-21T19:25:41Z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