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handoutMasterIdLst>
    <p:handoutMasterId r:id="rId13"/>
  </p:handoutMasterIdLst>
  <p:sldIdLst>
    <p:sldId id="275" r:id="rId3"/>
    <p:sldId id="274" r:id="rId4"/>
    <p:sldId id="284" r:id="rId5"/>
    <p:sldId id="267" r:id="rId6"/>
    <p:sldId id="281" r:id="rId7"/>
    <p:sldId id="289" r:id="rId8"/>
    <p:sldId id="288" r:id="rId9"/>
    <p:sldId id="290" r:id="rId10"/>
    <p:sldId id="28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6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143" autoAdjust="0"/>
  </p:normalViewPr>
  <p:slideViewPr>
    <p:cSldViewPr>
      <p:cViewPr varScale="1">
        <p:scale>
          <a:sx n="99" d="100"/>
          <a:sy n="99" d="100"/>
        </p:scale>
        <p:origin x="-196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10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EBB21-4D18-45FE-A4E7-5F320911CB88}" type="datetimeFigureOut">
              <a:rPr lang="en-US" smtClean="0"/>
              <a:t>6/9/2012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C618F-DA75-4CBD-8AE5-DDC57D6AE5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351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5B9D5-E263-4DFE-827D-C43E5A4B5344}" type="datetimeFigureOut">
              <a:rPr lang="en-US" smtClean="0"/>
              <a:t>6/9/2012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10D564-D46E-4EAA-B4A6-422DF105E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004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 hangingPunct="0">
              <a:tabLst>
                <a:tab pos="0" algn="l"/>
                <a:tab pos="905713" algn="l"/>
                <a:tab pos="1811426" algn="l"/>
                <a:tab pos="2717140" algn="l"/>
                <a:tab pos="3622853" algn="l"/>
                <a:tab pos="4528566" algn="l"/>
                <a:tab pos="5434279" algn="l"/>
                <a:tab pos="6339992" algn="l"/>
                <a:tab pos="7245706" algn="l"/>
                <a:tab pos="8151419" algn="l"/>
                <a:tab pos="9057132" algn="l"/>
                <a:tab pos="9962845" algn="l"/>
              </a:tabLst>
              <a:defRPr sz="2000"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1pPr>
            <a:lvl2pPr eaLnBrk="0" hangingPunct="0">
              <a:tabLst>
                <a:tab pos="0" algn="l"/>
                <a:tab pos="905713" algn="l"/>
                <a:tab pos="1811426" algn="l"/>
                <a:tab pos="2717140" algn="l"/>
                <a:tab pos="3622853" algn="l"/>
                <a:tab pos="4528566" algn="l"/>
                <a:tab pos="5434279" algn="l"/>
                <a:tab pos="6339992" algn="l"/>
                <a:tab pos="7245706" algn="l"/>
                <a:tab pos="8151419" algn="l"/>
                <a:tab pos="9057132" algn="l"/>
                <a:tab pos="9962845" algn="l"/>
              </a:tabLst>
              <a:defRPr sz="2000"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2pPr>
            <a:lvl3pPr eaLnBrk="0" hangingPunct="0">
              <a:tabLst>
                <a:tab pos="0" algn="l"/>
                <a:tab pos="905713" algn="l"/>
                <a:tab pos="1811426" algn="l"/>
                <a:tab pos="2717140" algn="l"/>
                <a:tab pos="3622853" algn="l"/>
                <a:tab pos="4528566" algn="l"/>
                <a:tab pos="5434279" algn="l"/>
                <a:tab pos="6339992" algn="l"/>
                <a:tab pos="7245706" algn="l"/>
                <a:tab pos="8151419" algn="l"/>
                <a:tab pos="9057132" algn="l"/>
                <a:tab pos="9962845" algn="l"/>
              </a:tabLst>
              <a:defRPr sz="2000"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3pPr>
            <a:lvl4pPr eaLnBrk="0" hangingPunct="0">
              <a:tabLst>
                <a:tab pos="0" algn="l"/>
                <a:tab pos="905713" algn="l"/>
                <a:tab pos="1811426" algn="l"/>
                <a:tab pos="2717140" algn="l"/>
                <a:tab pos="3622853" algn="l"/>
                <a:tab pos="4528566" algn="l"/>
                <a:tab pos="5434279" algn="l"/>
                <a:tab pos="6339992" algn="l"/>
                <a:tab pos="7245706" algn="l"/>
                <a:tab pos="8151419" algn="l"/>
                <a:tab pos="9057132" algn="l"/>
                <a:tab pos="9962845" algn="l"/>
              </a:tabLst>
              <a:defRPr sz="2000"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4pPr>
            <a:lvl5pPr eaLnBrk="0" hangingPunct="0">
              <a:tabLst>
                <a:tab pos="0" algn="l"/>
                <a:tab pos="905713" algn="l"/>
                <a:tab pos="1811426" algn="l"/>
                <a:tab pos="2717140" algn="l"/>
                <a:tab pos="3622853" algn="l"/>
                <a:tab pos="4528566" algn="l"/>
                <a:tab pos="5434279" algn="l"/>
                <a:tab pos="6339992" algn="l"/>
                <a:tab pos="7245706" algn="l"/>
                <a:tab pos="8151419" algn="l"/>
                <a:tab pos="9057132" algn="l"/>
                <a:tab pos="9962845" algn="l"/>
              </a:tabLst>
              <a:defRPr sz="2000"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5pPr>
            <a:lvl6pPr marL="2490711" indent="-226428" defTabSz="45285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05713" algn="l"/>
                <a:tab pos="1811426" algn="l"/>
                <a:tab pos="2717140" algn="l"/>
                <a:tab pos="3622853" algn="l"/>
                <a:tab pos="4528566" algn="l"/>
                <a:tab pos="5434279" algn="l"/>
                <a:tab pos="6339992" algn="l"/>
                <a:tab pos="7245706" algn="l"/>
                <a:tab pos="8151419" algn="l"/>
                <a:tab pos="9057132" algn="l"/>
                <a:tab pos="9962845" algn="l"/>
              </a:tabLst>
              <a:defRPr sz="2000"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6pPr>
            <a:lvl7pPr marL="2943568" indent="-226428" defTabSz="45285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05713" algn="l"/>
                <a:tab pos="1811426" algn="l"/>
                <a:tab pos="2717140" algn="l"/>
                <a:tab pos="3622853" algn="l"/>
                <a:tab pos="4528566" algn="l"/>
                <a:tab pos="5434279" algn="l"/>
                <a:tab pos="6339992" algn="l"/>
                <a:tab pos="7245706" algn="l"/>
                <a:tab pos="8151419" algn="l"/>
                <a:tab pos="9057132" algn="l"/>
                <a:tab pos="9962845" algn="l"/>
              </a:tabLst>
              <a:defRPr sz="2000"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7pPr>
            <a:lvl8pPr marL="3396425" indent="-226428" defTabSz="45285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05713" algn="l"/>
                <a:tab pos="1811426" algn="l"/>
                <a:tab pos="2717140" algn="l"/>
                <a:tab pos="3622853" algn="l"/>
                <a:tab pos="4528566" algn="l"/>
                <a:tab pos="5434279" algn="l"/>
                <a:tab pos="6339992" algn="l"/>
                <a:tab pos="7245706" algn="l"/>
                <a:tab pos="8151419" algn="l"/>
                <a:tab pos="9057132" algn="l"/>
                <a:tab pos="9962845" algn="l"/>
              </a:tabLst>
              <a:defRPr sz="2000"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8pPr>
            <a:lvl9pPr marL="3849281" indent="-226428" defTabSz="452857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05713" algn="l"/>
                <a:tab pos="1811426" algn="l"/>
                <a:tab pos="2717140" algn="l"/>
                <a:tab pos="3622853" algn="l"/>
                <a:tab pos="4528566" algn="l"/>
                <a:tab pos="5434279" algn="l"/>
                <a:tab pos="6339992" algn="l"/>
                <a:tab pos="7245706" algn="l"/>
                <a:tab pos="8151419" algn="l"/>
                <a:tab pos="9057132" algn="l"/>
                <a:tab pos="9962845" algn="l"/>
              </a:tabLst>
              <a:defRPr sz="2000">
                <a:solidFill>
                  <a:schemeClr val="bg1"/>
                </a:solidFill>
                <a:latin typeface="Arial" charset="0"/>
                <a:ea typeface="SimSun" pitchFamily="2" charset="-122"/>
              </a:defRPr>
            </a:lvl9pPr>
          </a:lstStyle>
          <a:p>
            <a:pPr eaLnBrk="1" hangingPunct="1"/>
            <a:fld id="{F5BF0BC5-2A00-4336-91D0-E7B616AA5079}" type="slidenum">
              <a:rPr lang="en-US" sz="120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 eaLnBrk="1" hangingPunct="1"/>
              <a:t>1</a:t>
            </a:fld>
            <a:endParaRPr lang="en-US" sz="120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9156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15946" y="4345289"/>
            <a:ext cx="5485772" cy="4113856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spcBef>
                <a:spcPts val="520"/>
              </a:spcBef>
              <a:tabLst>
                <a:tab pos="0" algn="l"/>
                <a:tab pos="905713" algn="l"/>
                <a:tab pos="1811426" algn="l"/>
                <a:tab pos="2717140" algn="l"/>
                <a:tab pos="3622853" algn="l"/>
                <a:tab pos="4528566" algn="l"/>
                <a:tab pos="5434279" algn="l"/>
                <a:tab pos="6339992" algn="l"/>
                <a:tab pos="7245706" algn="l"/>
                <a:tab pos="8151419" algn="l"/>
                <a:tab pos="9057132" algn="l"/>
                <a:tab pos="9962845" algn="l"/>
              </a:tabLst>
            </a:pPr>
            <a:r>
              <a:rPr lang="en-GB" sz="1400">
                <a:latin typeface="Arial" charset="0"/>
                <a:ea typeface="MS PGothic" pitchFamily="34" charset="-128"/>
              </a:rPr>
              <a:t>Abstract</a:t>
            </a:r>
          </a:p>
          <a:p>
            <a:pPr>
              <a:spcBef>
                <a:spcPts val="446"/>
              </a:spcBef>
              <a:tabLst>
                <a:tab pos="0" algn="l"/>
                <a:tab pos="905713" algn="l"/>
                <a:tab pos="1811426" algn="l"/>
                <a:tab pos="2717140" algn="l"/>
                <a:tab pos="3622853" algn="l"/>
                <a:tab pos="4528566" algn="l"/>
                <a:tab pos="5434279" algn="l"/>
                <a:tab pos="6339992" algn="l"/>
                <a:tab pos="7245706" algn="l"/>
                <a:tab pos="8151419" algn="l"/>
                <a:tab pos="9057132" algn="l"/>
                <a:tab pos="9962845" algn="l"/>
              </a:tabLst>
            </a:pPr>
            <a:endParaRPr lang="en-US" smtClean="0">
              <a:latin typeface="Arial" charset="0"/>
              <a:ea typeface="MS PGothic" pitchFamily="34" charset="-128"/>
            </a:endParaRPr>
          </a:p>
        </p:txBody>
      </p:sp>
      <p:sp>
        <p:nvSpPr>
          <p:cNvPr id="49157" name="Notes Placeholder 2"/>
          <p:cNvSpPr txBox="1">
            <a:spLocks/>
          </p:cNvSpPr>
          <p:nvPr/>
        </p:nvSpPr>
        <p:spPr bwMode="auto">
          <a:xfrm>
            <a:off x="715945" y="4345289"/>
            <a:ext cx="5484202" cy="4112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284" tIns="45642" rIns="91284" bIns="45642"/>
          <a:lstStyle/>
          <a:p>
            <a:pPr eaLnBrk="0" hangingPunct="0">
              <a:spcBef>
                <a:spcPct val="30000"/>
              </a:spcBef>
              <a:defRPr/>
            </a:pPr>
            <a:endParaRPr lang="en-US" sz="800" dirty="0">
              <a:latin typeface="Times New Roman" pitchFamily="18" charset="0"/>
            </a:endParaRPr>
          </a:p>
          <a:p>
            <a:pPr eaLnBrk="0" hangingPunct="0">
              <a:spcBef>
                <a:spcPct val="30000"/>
              </a:spcBef>
              <a:defRPr/>
            </a:pPr>
            <a:endParaRPr lang="en-US" sz="800" dirty="0">
              <a:latin typeface="Times New Roman" pitchFamily="18" charset="0"/>
            </a:endParaRPr>
          </a:p>
          <a:p>
            <a:pPr eaLnBrk="0" hangingPunct="0">
              <a:spcBef>
                <a:spcPct val="30000"/>
              </a:spcBef>
              <a:defRPr/>
            </a:pPr>
            <a:r>
              <a:rPr lang="en-US" sz="1400" dirty="0">
                <a:latin typeface="Times New Roman" pitchFamily="18" charset="0"/>
              </a:rPr>
              <a:t>Background1</a:t>
            </a:r>
          </a:p>
          <a:p>
            <a:pPr marL="283035" indent="-283035" eaLnBrk="0" hangingPunct="0">
              <a:spcBef>
                <a:spcPct val="30000"/>
              </a:spcBef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</a:rPr>
              <a:t>I assembled these charts yesterday, based on charts 6 years old.</a:t>
            </a:r>
          </a:p>
          <a:p>
            <a:pPr eaLnBrk="0" hangingPunct="0">
              <a:spcBef>
                <a:spcPct val="30000"/>
              </a:spcBef>
              <a:defRPr/>
            </a:pPr>
            <a:r>
              <a:rPr lang="en-US" sz="1400" dirty="0">
                <a:latin typeface="Times New Roman" pitchFamily="18" charset="0"/>
              </a:rPr>
              <a:t>Background2</a:t>
            </a:r>
          </a:p>
          <a:p>
            <a:pPr marL="169821" indent="-169821" eaLnBrk="0" hangingPunct="0">
              <a:spcBef>
                <a:spcPct val="30000"/>
              </a:spcBef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</a:rPr>
              <a:t>based on 7 years of  personal experience as the architect of an information system for a very large multinational program </a:t>
            </a:r>
          </a:p>
          <a:p>
            <a:pPr marL="169821" indent="-169821" eaLnBrk="0" hangingPunct="0">
              <a:spcBef>
                <a:spcPct val="30000"/>
              </a:spcBef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</a:rPr>
              <a:t>Before that I had 5 years building workbenches and federating systems </a:t>
            </a:r>
          </a:p>
          <a:p>
            <a:pPr marL="169821" indent="-169821" eaLnBrk="0" hangingPunct="0">
              <a:spcBef>
                <a:spcPct val="30000"/>
              </a:spcBef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</a:rPr>
              <a:t>Technology has come a long way, yet the problems remain – at great cost</a:t>
            </a:r>
          </a:p>
          <a:p>
            <a:pPr marL="169821" indent="-169821" eaLnBrk="0" hangingPunct="0">
              <a:spcBef>
                <a:spcPct val="30000"/>
              </a:spcBef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</a:rPr>
              <a:t>Yet the critical problem remains as its root cause is not generally understood</a:t>
            </a:r>
          </a:p>
          <a:p>
            <a:pPr eaLnBrk="0" hangingPunct="0">
              <a:spcBef>
                <a:spcPct val="30000"/>
              </a:spcBef>
              <a:defRPr/>
            </a:pPr>
            <a:r>
              <a:rPr lang="en-US" sz="1400" dirty="0">
                <a:latin typeface="Times New Roman" pitchFamily="18" charset="0"/>
              </a:rPr>
              <a:t>During the Summit</a:t>
            </a:r>
          </a:p>
          <a:p>
            <a:pPr marL="169821" indent="-169821" eaLnBrk="0" hangingPunct="0">
              <a:spcBef>
                <a:spcPct val="30000"/>
              </a:spcBef>
              <a:buFont typeface="Arial" pitchFamily="34" charset="0"/>
              <a:buChar char="•"/>
              <a:defRPr/>
            </a:pPr>
            <a:r>
              <a:rPr lang="en-US" sz="1400" dirty="0">
                <a:latin typeface="Times New Roman" pitchFamily="18" charset="0"/>
              </a:rPr>
              <a:t>Matthew West’s example of the distillation unit system and some of the discussion  helped me figure out a </a:t>
            </a:r>
            <a:r>
              <a:rPr lang="en-US" sz="1400" u="sng" dirty="0">
                <a:latin typeface="Times New Roman" pitchFamily="18" charset="0"/>
              </a:rPr>
              <a:t>conceptualization</a:t>
            </a:r>
            <a:r>
              <a:rPr lang="en-US" sz="1400" dirty="0">
                <a:latin typeface="Times New Roman" pitchFamily="18" charset="0"/>
              </a:rPr>
              <a:t> problem that has been on my mind since the experience</a:t>
            </a:r>
          </a:p>
          <a:p>
            <a:pPr marL="169821" indent="-169821" eaLnBrk="0" hangingPunct="0">
              <a:spcBef>
                <a:spcPct val="30000"/>
              </a:spcBef>
              <a:buFont typeface="Arial" pitchFamily="34" charset="0"/>
              <a:buChar char="•"/>
              <a:defRPr/>
            </a:pPr>
            <a:endParaRPr lang="en-US" sz="14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  <a:p>
            <a:endParaRPr lang="en-US" sz="1000" dirty="0"/>
          </a:p>
          <a:p>
            <a:r>
              <a:rPr lang="en-US" sz="1000" dirty="0" err="1" smtClean="0"/>
              <a:t>Berardi</a:t>
            </a:r>
            <a:r>
              <a:rPr lang="en-US" sz="1000" dirty="0" smtClean="0"/>
              <a:t>, D., Calvanese, D., and De </a:t>
            </a:r>
            <a:r>
              <a:rPr lang="en-US" sz="1000" dirty="0" err="1" smtClean="0"/>
              <a:t>Giacomoa</a:t>
            </a:r>
            <a:r>
              <a:rPr lang="en-US" sz="1000" dirty="0" smtClean="0"/>
              <a:t>, G., Reasoning on UML class diagrams. </a:t>
            </a:r>
            <a:r>
              <a:rPr lang="en-US" sz="1000" dirty="0" err="1" smtClean="0"/>
              <a:t>Articial</a:t>
            </a:r>
            <a:r>
              <a:rPr lang="en-US" sz="1000" dirty="0" smtClean="0"/>
              <a:t> Intelligence Volume 168, Issues 1-2, 2005.</a:t>
            </a: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5FFBE-6802-427E-B234-A86A8DB54058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655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Truck with two fuel tanks</a:t>
            </a:r>
          </a:p>
          <a:p>
            <a:r>
              <a:rPr lang="en-US" dirty="0" smtClean="0"/>
              <a:t>Variables and variants</a:t>
            </a:r>
          </a:p>
          <a:p>
            <a:r>
              <a:rPr lang="en-US" dirty="0" smtClean="0"/>
              <a:t>Time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10D564-D46E-4EAA-B4A6-422DF105E8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10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69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4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76200"/>
            <a:ext cx="2084388" cy="6113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4200" y="76200"/>
            <a:ext cx="6102350" cy="61134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70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51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0237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6015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4200" y="1390650"/>
            <a:ext cx="4092575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90650"/>
            <a:ext cx="4094163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63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626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629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20820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753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062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54028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582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38950" y="76200"/>
            <a:ext cx="2084388" cy="6113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4200" y="76200"/>
            <a:ext cx="6102350" cy="61134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45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7526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4200" y="1390650"/>
            <a:ext cx="4092575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90650"/>
            <a:ext cx="4094163" cy="479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206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823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03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1256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238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289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76200"/>
            <a:ext cx="68564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4200" y="1390650"/>
            <a:ext cx="8339138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8" name="Line 3"/>
          <p:cNvSpPr>
            <a:spLocks noChangeShapeType="1"/>
          </p:cNvSpPr>
          <p:nvPr/>
        </p:nvSpPr>
        <p:spPr bwMode="auto">
          <a:xfrm flipH="1">
            <a:off x="2055813" y="1143000"/>
            <a:ext cx="7089775" cy="1588"/>
          </a:xfrm>
          <a:prstGeom prst="line">
            <a:avLst/>
          </a:prstGeom>
          <a:noFill/>
          <a:ln w="76320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8763000" y="6553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4B94805C-EC0A-4817-84E2-F7807DB08DDD}" type="slidenum">
              <a:rPr lang="en-US" altLang="en-US" sz="800">
                <a:solidFill>
                  <a:srgbClr val="000000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534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457200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+mj-lt"/>
          <a:ea typeface="+mj-ea"/>
          <a:cs typeface="+mj-cs"/>
        </a:defRPr>
      </a:lvl1pPr>
      <a:lvl2pPr algn="r" defTabSz="457200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2pPr>
      <a:lvl3pPr algn="r" defTabSz="457200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3pPr>
      <a:lvl4pPr algn="r" defTabSz="457200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4pPr>
      <a:lvl5pPr algn="r" defTabSz="457200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5pPr>
      <a:lvl6pPr marL="457200" algn="r" defTabSz="457200" rtl="0" fontAlgn="base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6pPr>
      <a:lvl7pPr marL="914400" algn="r" defTabSz="457200" rtl="0" fontAlgn="base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7pPr>
      <a:lvl8pPr marL="1371600" algn="r" defTabSz="457200" rtl="0" fontAlgn="base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8pPr>
      <a:lvl9pPr marL="1828800" algn="r" defTabSz="457200" rtl="0" fontAlgn="base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85000"/>
        </a:lnSpc>
        <a:spcBef>
          <a:spcPts val="75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5000"/>
        </a:lnSpc>
        <a:spcBef>
          <a:spcPts val="625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85000"/>
        </a:lnSpc>
        <a:spcBef>
          <a:spcPts val="563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85000"/>
        </a:lnSpc>
        <a:spcBef>
          <a:spcPts val="50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76200"/>
            <a:ext cx="685641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4200" y="1390650"/>
            <a:ext cx="8339138" cy="479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8" name="Line 3"/>
          <p:cNvSpPr>
            <a:spLocks noChangeShapeType="1"/>
          </p:cNvSpPr>
          <p:nvPr/>
        </p:nvSpPr>
        <p:spPr bwMode="auto">
          <a:xfrm flipH="1">
            <a:off x="2055813" y="1143000"/>
            <a:ext cx="7089775" cy="1588"/>
          </a:xfrm>
          <a:prstGeom prst="line">
            <a:avLst/>
          </a:prstGeom>
          <a:noFill/>
          <a:ln w="76320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en-US" sz="2000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8763000" y="6553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fld id="{4B94805C-EC0A-4817-84E2-F7807DB08DDD}" type="slidenum">
              <a:rPr lang="en-US" altLang="en-US" sz="800">
                <a:solidFill>
                  <a:srgbClr val="000000"/>
                </a:solidFill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63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defTabSz="457200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+mj-lt"/>
          <a:ea typeface="+mj-ea"/>
          <a:cs typeface="+mj-cs"/>
        </a:defRPr>
      </a:lvl1pPr>
      <a:lvl2pPr algn="r" defTabSz="457200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2pPr>
      <a:lvl3pPr algn="r" defTabSz="457200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3pPr>
      <a:lvl4pPr algn="r" defTabSz="457200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4pPr>
      <a:lvl5pPr algn="r" defTabSz="457200" rtl="0" eaLnBrk="0" fontAlgn="base" hangingPunct="0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5pPr>
      <a:lvl6pPr marL="457200" algn="r" defTabSz="457200" rtl="0" fontAlgn="base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6pPr>
      <a:lvl7pPr marL="914400" algn="r" defTabSz="457200" rtl="0" fontAlgn="base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7pPr>
      <a:lvl8pPr marL="1371600" algn="r" defTabSz="457200" rtl="0" fontAlgn="base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8pPr>
      <a:lvl9pPr marL="1828800" algn="r" defTabSz="457200" rtl="0" fontAlgn="base">
        <a:lnSpc>
          <a:spcPct val="8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b="1" i="1">
          <a:solidFill>
            <a:srgbClr val="6868FF"/>
          </a:solidFill>
          <a:latin typeface="Arial" charset="0"/>
          <a:ea typeface="SimSun" pitchFamily="2" charset="-122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ts val="75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lnSpc>
          <a:spcPct val="85000"/>
        </a:lnSpc>
        <a:spcBef>
          <a:spcPts val="75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2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lnSpc>
          <a:spcPct val="95000"/>
        </a:lnSpc>
        <a:spcBef>
          <a:spcPts val="625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20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lnSpc>
          <a:spcPct val="85000"/>
        </a:lnSpc>
        <a:spcBef>
          <a:spcPts val="563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lnSpc>
          <a:spcPct val="85000"/>
        </a:lnSpc>
        <a:spcBef>
          <a:spcPts val="50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1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1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1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1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85000"/>
        </a:lnSpc>
        <a:spcBef>
          <a:spcPts val="500"/>
        </a:spcBef>
        <a:spcAft>
          <a:spcPct val="0"/>
        </a:spcAft>
        <a:buClr>
          <a:srgbClr val="FFCC00"/>
        </a:buClr>
        <a:buSzPct val="100000"/>
        <a:buFont typeface="Wingdings" pitchFamily="2" charset="2"/>
        <a:buChar char="§"/>
        <a:defRPr sz="1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838200" y="2286000"/>
            <a:ext cx="7696200" cy="733425"/>
          </a:xfrm>
        </p:spPr>
        <p:txBody>
          <a:bodyPr/>
          <a:lstStyle/>
          <a:p>
            <a:pPr marL="92075" indent="0" algn="ctr" eaLnBrk="1" hangingPunct="1">
              <a:spcBef>
                <a:spcPts val="875"/>
              </a:spcBef>
              <a:buNone/>
              <a:tabLst>
                <a:tab pos="9207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 smtClean="0"/>
              <a:t>Structural Templates</a:t>
            </a:r>
          </a:p>
          <a:p>
            <a:pPr marL="92075" indent="0" algn="ctr" eaLnBrk="1" hangingPunct="1">
              <a:spcBef>
                <a:spcPts val="875"/>
              </a:spcBef>
              <a:buNone/>
              <a:tabLst>
                <a:tab pos="92075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sz="2800" dirty="0" smtClean="0"/>
              <a:t>In Type Theory</a:t>
            </a:r>
          </a:p>
        </p:txBody>
      </p:sp>
      <p:sp>
        <p:nvSpPr>
          <p:cNvPr id="38915" name="Rectangle 2"/>
          <p:cNvSpPr>
            <a:spLocks noChangeArrowheads="1"/>
          </p:cNvSpPr>
          <p:nvPr/>
        </p:nvSpPr>
        <p:spPr bwMode="auto">
          <a:xfrm>
            <a:off x="5181600" y="5029200"/>
            <a:ext cx="361315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/>
          <a:p>
            <a:pPr>
              <a:spcBef>
                <a:spcPts val="225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Henson </a:t>
            </a:r>
            <a:r>
              <a:rPr lang="en-US" sz="1800" b="1" dirty="0">
                <a:solidFill>
                  <a:srgbClr val="000000"/>
                </a:solidFill>
              </a:rPr>
              <a:t>Graves</a:t>
            </a:r>
          </a:p>
          <a:p>
            <a:pPr>
              <a:spcBef>
                <a:spcPts val="225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dirty="0" smtClean="0">
                <a:solidFill>
                  <a:srgbClr val="000000"/>
                </a:solidFill>
              </a:rPr>
              <a:t>June, 2012</a:t>
            </a:r>
          </a:p>
          <a:p>
            <a:pPr>
              <a:spcBef>
                <a:spcPts val="225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1031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dirty="0" smtClean="0"/>
              <a:t>Models Are Used To Represent Manufactured Products, Molecular Structure, &amp; Biomedical Systems </a:t>
            </a:r>
            <a:endParaRPr lang="en-US" dirty="0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3"/>
          </p:nvPr>
        </p:nvSpPr>
        <p:spPr>
          <a:xfrm>
            <a:off x="4191000" y="1372088"/>
            <a:ext cx="4495799" cy="639762"/>
          </a:xfrm>
        </p:spPr>
        <p:txBody>
          <a:bodyPr/>
          <a:lstStyle/>
          <a:p>
            <a:r>
              <a:rPr lang="en-US" dirty="0" smtClean="0"/>
              <a:t>Recent change in perspective</a:t>
            </a:r>
            <a:endParaRPr lang="en-US" dirty="0"/>
          </a:p>
        </p:txBody>
      </p:sp>
      <p:sp>
        <p:nvSpPr>
          <p:cNvPr id="44" name="Content Placeholder 4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sz="2000" i="1" dirty="0" smtClean="0">
              <a:solidFill>
                <a:srgbClr val="6868FF"/>
              </a:solidFill>
              <a:latin typeface="Arial" pitchFamily="34" charset="0"/>
            </a:endParaRPr>
          </a:p>
          <a:p>
            <a:r>
              <a:rPr lang="en-US" sz="2000" i="1" dirty="0" smtClean="0">
                <a:solidFill>
                  <a:srgbClr val="6868FF"/>
                </a:solidFill>
                <a:latin typeface="Arial" pitchFamily="34" charset="0"/>
              </a:rPr>
              <a:t>Models </a:t>
            </a:r>
            <a:r>
              <a:rPr lang="en-US" sz="2000" i="1" dirty="0">
                <a:solidFill>
                  <a:srgbClr val="6868FF"/>
                </a:solidFill>
                <a:latin typeface="Arial" pitchFamily="34" charset="0"/>
              </a:rPr>
              <a:t>are becoming the authoritative source of information about an </a:t>
            </a:r>
            <a:r>
              <a:rPr lang="en-US" sz="2000" i="1" dirty="0" smtClean="0">
                <a:solidFill>
                  <a:srgbClr val="6868FF"/>
                </a:solidFill>
                <a:latin typeface="Arial" pitchFamily="34" charset="0"/>
              </a:rPr>
              <a:t>application</a:t>
            </a:r>
          </a:p>
          <a:p>
            <a:endParaRPr lang="en-US" sz="2000" i="1" dirty="0" smtClean="0">
              <a:solidFill>
                <a:srgbClr val="6868FF"/>
              </a:solidFill>
              <a:latin typeface="Arial" pitchFamily="34" charset="0"/>
            </a:endParaRPr>
          </a:p>
          <a:p>
            <a:r>
              <a:rPr lang="en-US" sz="2000" i="1" dirty="0" smtClean="0">
                <a:solidFill>
                  <a:srgbClr val="6868FF"/>
                </a:solidFill>
                <a:latin typeface="Arial" pitchFamily="34" charset="0"/>
              </a:rPr>
              <a:t>Models get validated using empirical data then become ground truth</a:t>
            </a:r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533400" y="2461444"/>
            <a:ext cx="3019678" cy="2730500"/>
            <a:chOff x="4732338" y="1155700"/>
            <a:chExt cx="4235450" cy="4398963"/>
          </a:xfrm>
        </p:grpSpPr>
        <p:sp>
          <p:nvSpPr>
            <p:cNvPr id="4" name="Rectangle 39"/>
            <p:cNvSpPr>
              <a:spLocks noChangeArrowheads="1"/>
            </p:cNvSpPr>
            <p:nvPr/>
          </p:nvSpPr>
          <p:spPr bwMode="auto">
            <a:xfrm>
              <a:off x="4732338" y="1155700"/>
              <a:ext cx="4235450" cy="4398963"/>
            </a:xfrm>
            <a:prstGeom prst="rect">
              <a:avLst/>
            </a:prstGeom>
            <a:solidFill>
              <a:srgbClr val="99CCFF">
                <a:alpha val="17000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5" name="Picture 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7938" y="3681413"/>
              <a:ext cx="2701925" cy="1673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4848225" y="1549400"/>
              <a:ext cx="2392363" cy="1806575"/>
              <a:chOff x="1139" y="752"/>
              <a:chExt cx="3180" cy="2574"/>
            </a:xfrm>
          </p:grpSpPr>
          <p:sp>
            <p:nvSpPr>
              <p:cNvPr id="7" name="Rectangle 10"/>
              <p:cNvSpPr>
                <a:spLocks noChangeArrowheads="1"/>
              </p:cNvSpPr>
              <p:nvPr/>
            </p:nvSpPr>
            <p:spPr bwMode="auto">
              <a:xfrm>
                <a:off x="3535" y="2576"/>
                <a:ext cx="752" cy="750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rgbClr val="FF0066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Rectangle 11"/>
              <p:cNvSpPr>
                <a:spLocks noChangeArrowheads="1"/>
              </p:cNvSpPr>
              <p:nvPr/>
            </p:nvSpPr>
            <p:spPr bwMode="auto">
              <a:xfrm>
                <a:off x="2502" y="1383"/>
                <a:ext cx="800" cy="437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Rectangle 12"/>
              <p:cNvSpPr>
                <a:spLocks noChangeArrowheads="1"/>
              </p:cNvSpPr>
              <p:nvPr/>
            </p:nvSpPr>
            <p:spPr bwMode="auto">
              <a:xfrm>
                <a:off x="2487" y="2564"/>
                <a:ext cx="786" cy="762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" name="Rectangle 13"/>
              <p:cNvSpPr>
                <a:spLocks noChangeArrowheads="1"/>
              </p:cNvSpPr>
              <p:nvPr/>
            </p:nvSpPr>
            <p:spPr bwMode="auto">
              <a:xfrm>
                <a:off x="1432" y="2582"/>
                <a:ext cx="780" cy="744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Rectangle 14"/>
              <p:cNvSpPr>
                <a:spLocks noChangeArrowheads="1"/>
              </p:cNvSpPr>
              <p:nvPr/>
            </p:nvSpPr>
            <p:spPr bwMode="auto">
              <a:xfrm>
                <a:off x="2603" y="752"/>
                <a:ext cx="526" cy="324"/>
              </a:xfrm>
              <a:prstGeom prst="rect">
                <a:avLst/>
              </a:prstGeom>
              <a:solidFill>
                <a:schemeClr val="hlink"/>
              </a:solidFill>
              <a:ln w="19050">
                <a:solidFill>
                  <a:srgbClr val="808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Line 15"/>
              <p:cNvSpPr>
                <a:spLocks noChangeShapeType="1"/>
              </p:cNvSpPr>
              <p:nvPr/>
            </p:nvSpPr>
            <p:spPr bwMode="auto">
              <a:xfrm>
                <a:off x="1432" y="1654"/>
                <a:ext cx="1052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/>
            </p:nvSpPr>
            <p:spPr bwMode="auto">
              <a:xfrm>
                <a:off x="3302" y="1734"/>
                <a:ext cx="520" cy="830"/>
              </a:xfrm>
              <a:custGeom>
                <a:avLst/>
                <a:gdLst>
                  <a:gd name="T0" fmla="*/ 0 w 1192"/>
                  <a:gd name="T1" fmla="*/ 0 h 733"/>
                  <a:gd name="T2" fmla="*/ 1192 w 1192"/>
                  <a:gd name="T3" fmla="*/ 0 h 733"/>
                  <a:gd name="T4" fmla="*/ 1192 w 1192"/>
                  <a:gd name="T5" fmla="*/ 733 h 7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92" h="733">
                    <a:moveTo>
                      <a:pt x="0" y="0"/>
                    </a:moveTo>
                    <a:lnTo>
                      <a:pt x="1192" y="0"/>
                    </a:lnTo>
                    <a:lnTo>
                      <a:pt x="1192" y="733"/>
                    </a:lnTo>
                  </a:path>
                </a:pathLst>
              </a:custGeom>
              <a:noFill/>
              <a:ln w="19050">
                <a:solidFill>
                  <a:srgbClr val="8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Line 17"/>
              <p:cNvSpPr>
                <a:spLocks noChangeShapeType="1"/>
              </p:cNvSpPr>
              <p:nvPr/>
            </p:nvSpPr>
            <p:spPr bwMode="auto">
              <a:xfrm>
                <a:off x="2909" y="1076"/>
                <a:ext cx="1" cy="307"/>
              </a:xfrm>
              <a:prstGeom prst="line">
                <a:avLst/>
              </a:prstGeom>
              <a:noFill/>
              <a:ln w="1905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8"/>
              <p:cNvSpPr>
                <a:spLocks/>
              </p:cNvSpPr>
              <p:nvPr/>
            </p:nvSpPr>
            <p:spPr bwMode="auto">
              <a:xfrm>
                <a:off x="2890" y="1076"/>
                <a:ext cx="37" cy="81"/>
              </a:xfrm>
              <a:custGeom>
                <a:avLst/>
                <a:gdLst>
                  <a:gd name="T0" fmla="*/ 19 w 37"/>
                  <a:gd name="T1" fmla="*/ 81 h 81"/>
                  <a:gd name="T2" fmla="*/ 37 w 37"/>
                  <a:gd name="T3" fmla="*/ 38 h 81"/>
                  <a:gd name="T4" fmla="*/ 19 w 37"/>
                  <a:gd name="T5" fmla="*/ 0 h 81"/>
                  <a:gd name="T6" fmla="*/ 0 w 37"/>
                  <a:gd name="T7" fmla="*/ 38 h 81"/>
                  <a:gd name="T8" fmla="*/ 19 w 37"/>
                  <a:gd name="T9" fmla="*/ 81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81">
                    <a:moveTo>
                      <a:pt x="19" y="81"/>
                    </a:moveTo>
                    <a:lnTo>
                      <a:pt x="37" y="38"/>
                    </a:lnTo>
                    <a:lnTo>
                      <a:pt x="19" y="0"/>
                    </a:lnTo>
                    <a:lnTo>
                      <a:pt x="0" y="38"/>
                    </a:lnTo>
                    <a:lnTo>
                      <a:pt x="19" y="8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8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9"/>
              <p:cNvSpPr>
                <a:spLocks/>
              </p:cNvSpPr>
              <p:nvPr/>
            </p:nvSpPr>
            <p:spPr bwMode="auto">
              <a:xfrm>
                <a:off x="2441" y="1691"/>
                <a:ext cx="92" cy="33"/>
              </a:xfrm>
              <a:custGeom>
                <a:avLst/>
                <a:gdLst>
                  <a:gd name="T0" fmla="*/ 0 w 92"/>
                  <a:gd name="T1" fmla="*/ 17 h 33"/>
                  <a:gd name="T2" fmla="*/ 49 w 92"/>
                  <a:gd name="T3" fmla="*/ 0 h 33"/>
                  <a:gd name="T4" fmla="*/ 92 w 92"/>
                  <a:gd name="T5" fmla="*/ 17 h 33"/>
                  <a:gd name="T6" fmla="*/ 49 w 92"/>
                  <a:gd name="T7" fmla="*/ 33 h 33"/>
                  <a:gd name="T8" fmla="*/ 0 w 92"/>
                  <a:gd name="T9" fmla="*/ 17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2" h="33">
                    <a:moveTo>
                      <a:pt x="0" y="17"/>
                    </a:moveTo>
                    <a:lnTo>
                      <a:pt x="49" y="0"/>
                    </a:lnTo>
                    <a:lnTo>
                      <a:pt x="92" y="17"/>
                    </a:lnTo>
                    <a:lnTo>
                      <a:pt x="49" y="33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8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Line 20"/>
              <p:cNvSpPr>
                <a:spLocks noChangeShapeType="1"/>
              </p:cNvSpPr>
              <p:nvPr/>
            </p:nvSpPr>
            <p:spPr bwMode="auto">
              <a:xfrm>
                <a:off x="2939" y="1820"/>
                <a:ext cx="1" cy="744"/>
              </a:xfrm>
              <a:prstGeom prst="line">
                <a:avLst/>
              </a:prstGeom>
              <a:noFill/>
              <a:ln w="19050">
                <a:solidFill>
                  <a:srgbClr val="8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21"/>
              <p:cNvSpPr>
                <a:spLocks/>
              </p:cNvSpPr>
              <p:nvPr/>
            </p:nvSpPr>
            <p:spPr bwMode="auto">
              <a:xfrm>
                <a:off x="2921" y="1820"/>
                <a:ext cx="37" cy="81"/>
              </a:xfrm>
              <a:custGeom>
                <a:avLst/>
                <a:gdLst>
                  <a:gd name="T0" fmla="*/ 18 w 37"/>
                  <a:gd name="T1" fmla="*/ 81 h 81"/>
                  <a:gd name="T2" fmla="*/ 37 w 37"/>
                  <a:gd name="T3" fmla="*/ 38 h 81"/>
                  <a:gd name="T4" fmla="*/ 18 w 37"/>
                  <a:gd name="T5" fmla="*/ 0 h 81"/>
                  <a:gd name="T6" fmla="*/ 0 w 37"/>
                  <a:gd name="T7" fmla="*/ 38 h 81"/>
                  <a:gd name="T8" fmla="*/ 18 w 37"/>
                  <a:gd name="T9" fmla="*/ 81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81">
                    <a:moveTo>
                      <a:pt x="18" y="81"/>
                    </a:moveTo>
                    <a:lnTo>
                      <a:pt x="37" y="38"/>
                    </a:lnTo>
                    <a:lnTo>
                      <a:pt x="18" y="0"/>
                    </a:lnTo>
                    <a:lnTo>
                      <a:pt x="0" y="38"/>
                    </a:lnTo>
                    <a:lnTo>
                      <a:pt x="18" y="8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8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22"/>
              <p:cNvSpPr>
                <a:spLocks/>
              </p:cNvSpPr>
              <p:nvPr/>
            </p:nvSpPr>
            <p:spPr bwMode="auto">
              <a:xfrm>
                <a:off x="3302" y="1718"/>
                <a:ext cx="92" cy="32"/>
              </a:xfrm>
              <a:custGeom>
                <a:avLst/>
                <a:gdLst>
                  <a:gd name="T0" fmla="*/ 92 w 92"/>
                  <a:gd name="T1" fmla="*/ 16 h 32"/>
                  <a:gd name="T2" fmla="*/ 43 w 92"/>
                  <a:gd name="T3" fmla="*/ 0 h 32"/>
                  <a:gd name="T4" fmla="*/ 0 w 92"/>
                  <a:gd name="T5" fmla="*/ 16 h 32"/>
                  <a:gd name="T6" fmla="*/ 43 w 92"/>
                  <a:gd name="T7" fmla="*/ 32 h 32"/>
                  <a:gd name="T8" fmla="*/ 92 w 92"/>
                  <a:gd name="T9" fmla="*/ 16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2" h="32">
                    <a:moveTo>
                      <a:pt x="92" y="16"/>
                    </a:moveTo>
                    <a:lnTo>
                      <a:pt x="43" y="0"/>
                    </a:lnTo>
                    <a:lnTo>
                      <a:pt x="0" y="16"/>
                    </a:lnTo>
                    <a:lnTo>
                      <a:pt x="43" y="32"/>
                    </a:lnTo>
                    <a:lnTo>
                      <a:pt x="92" y="1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800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23"/>
              <p:cNvSpPr>
                <a:spLocks noChangeShapeType="1"/>
              </p:cNvSpPr>
              <p:nvPr/>
            </p:nvSpPr>
            <p:spPr bwMode="auto">
              <a:xfrm>
                <a:off x="3535" y="2721"/>
                <a:ext cx="752" cy="0"/>
              </a:xfrm>
              <a:prstGeom prst="line">
                <a:avLst/>
              </a:prstGeom>
              <a:noFill/>
              <a:ln w="19050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Rectangle 24"/>
              <p:cNvSpPr>
                <a:spLocks noChangeArrowheads="1"/>
              </p:cNvSpPr>
              <p:nvPr/>
            </p:nvSpPr>
            <p:spPr bwMode="auto">
              <a:xfrm>
                <a:off x="2650" y="1460"/>
                <a:ext cx="726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900" b="0">
                    <a:solidFill>
                      <a:srgbClr val="000000"/>
                    </a:solidFill>
                    <a:latin typeface="Arial" charset="0"/>
                  </a:rPr>
                  <a:t>Air Vehicle</a:t>
                </a:r>
                <a:endParaRPr lang="en-US" sz="2400" b="0"/>
              </a:p>
            </p:txBody>
          </p:sp>
          <p:sp>
            <p:nvSpPr>
              <p:cNvPr id="22" name="Rectangle 25"/>
              <p:cNvSpPr>
                <a:spLocks noChangeArrowheads="1"/>
              </p:cNvSpPr>
              <p:nvPr/>
            </p:nvSpPr>
            <p:spPr bwMode="auto">
              <a:xfrm>
                <a:off x="2601" y="2611"/>
                <a:ext cx="490" cy="3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900" b="0">
                    <a:solidFill>
                      <a:srgbClr val="000000"/>
                    </a:solidFill>
                    <a:latin typeface="Arial" charset="0"/>
                  </a:rPr>
                  <a:t>Power </a:t>
                </a:r>
              </a:p>
              <a:p>
                <a:r>
                  <a:rPr lang="en-US" sz="900" b="0">
                    <a:solidFill>
                      <a:srgbClr val="000000"/>
                    </a:solidFill>
                    <a:latin typeface="Arial" charset="0"/>
                  </a:rPr>
                  <a:t>Control</a:t>
                </a:r>
                <a:endParaRPr lang="en-US" sz="2400" b="0"/>
              </a:p>
            </p:txBody>
          </p:sp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641" y="2636"/>
                <a:ext cx="566" cy="1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900" b="0">
                    <a:solidFill>
                      <a:srgbClr val="000000"/>
                    </a:solidFill>
                    <a:latin typeface="Arial" charset="0"/>
                  </a:rPr>
                  <a:t>Avionics</a:t>
                </a:r>
                <a:endParaRPr lang="en-US" sz="2400" b="0"/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3652" y="2604"/>
                <a:ext cx="667" cy="1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900" b="0">
                    <a:latin typeface="Arial" charset="0"/>
                  </a:rPr>
                  <a:t>Air Frame</a:t>
                </a:r>
                <a:endParaRPr lang="en-US" sz="2400" b="0"/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650" y="779"/>
                <a:ext cx="734" cy="1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900" b="0">
                    <a:latin typeface="Arial" charset="0"/>
                  </a:rPr>
                  <a:t>Air System</a:t>
                </a:r>
                <a:endParaRPr lang="en-US" sz="2400" b="0"/>
              </a:p>
            </p:txBody>
          </p:sp>
          <p:cxnSp>
            <p:nvCxnSpPr>
              <p:cNvPr id="26" name="AutoShape 29"/>
              <p:cNvCxnSpPr>
                <a:cxnSpLocks noChangeShapeType="1"/>
              </p:cNvCxnSpPr>
              <p:nvPr/>
            </p:nvCxnSpPr>
            <p:spPr bwMode="auto">
              <a:xfrm rot="10800000" flipV="1">
                <a:off x="1822" y="1718"/>
                <a:ext cx="674" cy="974"/>
              </a:xfrm>
              <a:prstGeom prst="bentConnector2">
                <a:avLst/>
              </a:prstGeom>
              <a:noFill/>
              <a:ln w="9525">
                <a:solidFill>
                  <a:srgbClr val="80008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grpSp>
            <p:nvGrpSpPr>
              <p:cNvPr id="27" name="Group 30"/>
              <p:cNvGrpSpPr>
                <a:grpSpLocks/>
              </p:cNvGrpSpPr>
              <p:nvPr/>
            </p:nvGrpSpPr>
            <p:grpSpPr bwMode="auto">
              <a:xfrm>
                <a:off x="1139" y="1459"/>
                <a:ext cx="295" cy="637"/>
                <a:chOff x="147" y="1427"/>
                <a:chExt cx="295" cy="637"/>
              </a:xfrm>
            </p:grpSpPr>
            <p:sp>
              <p:nvSpPr>
                <p:cNvPr id="28" name="Arc 31"/>
                <p:cNvSpPr>
                  <a:spLocks/>
                </p:cNvSpPr>
                <p:nvPr/>
              </p:nvSpPr>
              <p:spPr bwMode="auto">
                <a:xfrm>
                  <a:off x="220" y="1459"/>
                  <a:ext cx="134" cy="11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6367 w 43200"/>
                    <a:gd name="T1" fmla="*/ 6286 h 43200"/>
                    <a:gd name="T2" fmla="*/ 6367 w 43200"/>
                    <a:gd name="T3" fmla="*/ 6286 h 43200"/>
                    <a:gd name="T4" fmla="*/ 21600 w 432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200" h="43200" fill="none" extrusionOk="0">
                      <a:moveTo>
                        <a:pt x="6367" y="6286"/>
                      </a:moveTo>
                    </a:path>
                    <a:path w="43200" h="43200" stroke="0" extrusionOk="0">
                      <a:moveTo>
                        <a:pt x="6367" y="6286"/>
                      </a:moveTo>
                      <a:lnTo>
                        <a:pt x="21600" y="2160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9050">
                  <a:solidFill>
                    <a:srgbClr val="80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Freeform 32"/>
                <p:cNvSpPr>
                  <a:spLocks/>
                </p:cNvSpPr>
                <p:nvPr/>
              </p:nvSpPr>
              <p:spPr bwMode="auto">
                <a:xfrm>
                  <a:off x="147" y="1583"/>
                  <a:ext cx="146" cy="302"/>
                </a:xfrm>
                <a:custGeom>
                  <a:avLst/>
                  <a:gdLst>
                    <a:gd name="T0" fmla="*/ 24 w 24"/>
                    <a:gd name="T1" fmla="*/ 0 h 56"/>
                    <a:gd name="T2" fmla="*/ 24 w 24"/>
                    <a:gd name="T3" fmla="*/ 27 h 56"/>
                    <a:gd name="T4" fmla="*/ 0 w 24"/>
                    <a:gd name="T5" fmla="*/ 56 h 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4" h="56">
                      <a:moveTo>
                        <a:pt x="24" y="0"/>
                      </a:moveTo>
                      <a:lnTo>
                        <a:pt x="24" y="27"/>
                      </a:lnTo>
                      <a:lnTo>
                        <a:pt x="0" y="56"/>
                      </a:lnTo>
                    </a:path>
                  </a:pathLst>
                </a:custGeom>
                <a:noFill/>
                <a:ln w="19050">
                  <a:solidFill>
                    <a:srgbClr val="8000FF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Line 33"/>
                <p:cNvSpPr>
                  <a:spLocks noChangeShapeType="1"/>
                </p:cNvSpPr>
                <p:nvPr/>
              </p:nvSpPr>
              <p:spPr bwMode="auto">
                <a:xfrm>
                  <a:off x="293" y="1728"/>
                  <a:ext cx="147" cy="157"/>
                </a:xfrm>
                <a:prstGeom prst="line">
                  <a:avLst/>
                </a:prstGeom>
                <a:noFill/>
                <a:ln w="19050">
                  <a:solidFill>
                    <a:srgbClr val="8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Line 34"/>
                <p:cNvSpPr>
                  <a:spLocks noChangeShapeType="1"/>
                </p:cNvSpPr>
                <p:nvPr/>
              </p:nvSpPr>
              <p:spPr bwMode="auto">
                <a:xfrm>
                  <a:off x="202" y="1631"/>
                  <a:ext cx="177" cy="1"/>
                </a:xfrm>
                <a:prstGeom prst="line">
                  <a:avLst/>
                </a:prstGeom>
                <a:noFill/>
                <a:ln w="19050">
                  <a:solidFill>
                    <a:srgbClr val="8000F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" name="Rectangle 35"/>
                <p:cNvSpPr>
                  <a:spLocks noChangeArrowheads="1"/>
                </p:cNvSpPr>
                <p:nvPr/>
              </p:nvSpPr>
              <p:spPr bwMode="auto">
                <a:xfrm>
                  <a:off x="214" y="1912"/>
                  <a:ext cx="228" cy="1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700" b="0">
                      <a:solidFill>
                        <a:srgbClr val="FF0000"/>
                      </a:solidFill>
                      <a:latin typeface="Arial" charset="0"/>
                    </a:rPr>
                    <a:t>Pilot</a:t>
                  </a:r>
                  <a:endParaRPr lang="en-US" sz="1800" b="0"/>
                </a:p>
              </p:txBody>
            </p:sp>
            <p:sp>
              <p:nvSpPr>
                <p:cNvPr id="33" name="Rectangle 36"/>
                <p:cNvSpPr>
                  <a:spLocks noChangeArrowheads="1"/>
                </p:cNvSpPr>
                <p:nvPr/>
              </p:nvSpPr>
              <p:spPr bwMode="auto">
                <a:xfrm>
                  <a:off x="214" y="1912"/>
                  <a:ext cx="228" cy="1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700" b="0">
                      <a:solidFill>
                        <a:srgbClr val="FF0000"/>
                      </a:solidFill>
                      <a:latin typeface="Arial" charset="0"/>
                    </a:rPr>
                    <a:t>Pilot</a:t>
                  </a:r>
                  <a:endParaRPr lang="en-US" sz="1800" b="0"/>
                </a:p>
              </p:txBody>
            </p:sp>
            <p:sp>
              <p:nvSpPr>
                <p:cNvPr id="34" name="Oval 37"/>
                <p:cNvSpPr>
                  <a:spLocks noChangeArrowheads="1"/>
                </p:cNvSpPr>
                <p:nvPr/>
              </p:nvSpPr>
              <p:spPr bwMode="auto">
                <a:xfrm>
                  <a:off x="214" y="1427"/>
                  <a:ext cx="140" cy="147"/>
                </a:xfrm>
                <a:prstGeom prst="ellipse">
                  <a:avLst/>
                </a:prstGeom>
                <a:noFill/>
                <a:ln w="9525" algn="ctr">
                  <a:solidFill>
                    <a:srgbClr val="80008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pic>
          <p:nvPicPr>
            <p:cNvPr id="35" name="Picture 38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6992938" y="2074863"/>
              <a:ext cx="1730375" cy="14366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9" name="Rectangle 487"/>
          <p:cNvSpPr>
            <a:spLocks noChangeArrowheads="1"/>
          </p:cNvSpPr>
          <p:nvPr/>
        </p:nvSpPr>
        <p:spPr bwMode="auto">
          <a:xfrm>
            <a:off x="1168208" y="1916668"/>
            <a:ext cx="16591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defTabSz="914400" eaLnBrk="0" hangingPunct="0">
              <a:buClrTx/>
              <a:buSzTx/>
              <a:buFontTx/>
              <a:buNone/>
            </a:pPr>
            <a:r>
              <a:rPr lang="en-US" sz="1200" b="1" dirty="0" smtClean="0">
                <a:solidFill>
                  <a:srgbClr val="000000"/>
                </a:solidFill>
                <a:latin typeface="Arial" pitchFamily="34" charset="0"/>
                <a:ea typeface="+mn-ea"/>
              </a:rPr>
              <a:t>Aircraft Product Model</a:t>
            </a:r>
            <a:endParaRPr lang="en-US" sz="1200" b="1" dirty="0">
              <a:solidFill>
                <a:srgbClr val="000000"/>
              </a:solidFill>
              <a:latin typeface="Arial" pitchFamily="34" charset="0"/>
              <a:ea typeface="+mn-ea"/>
            </a:endParaRPr>
          </a:p>
        </p:txBody>
      </p:sp>
      <p:sp>
        <p:nvSpPr>
          <p:cNvPr id="40" name="Text Box 546"/>
          <p:cNvSpPr txBox="1">
            <a:spLocks noChangeArrowheads="1"/>
          </p:cNvSpPr>
          <p:nvPr/>
        </p:nvSpPr>
        <p:spPr bwMode="auto">
          <a:xfrm>
            <a:off x="826741" y="5433536"/>
            <a:ext cx="22875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285750" indent="-285750" defTabSz="914400" eaLnBrk="0" hangingPunct="0">
              <a:buClrTx/>
              <a:buSzTx/>
              <a:buFont typeface="Arial" pitchFamily="34" charset="0"/>
              <a:buChar char="•"/>
            </a:pPr>
            <a:r>
              <a:rPr lang="en-US" sz="1400" b="1" dirty="0" smtClean="0">
                <a:solidFill>
                  <a:srgbClr val="000000"/>
                </a:solidFill>
                <a:ea typeface="+mn-ea"/>
              </a:rPr>
              <a:t>22,000 </a:t>
            </a:r>
            <a:r>
              <a:rPr lang="en-US" sz="1400" b="1" dirty="0">
                <a:solidFill>
                  <a:srgbClr val="000000"/>
                </a:solidFill>
                <a:ea typeface="+mn-ea"/>
              </a:rPr>
              <a:t>unique part numbers and over 300,000 part counts</a:t>
            </a:r>
          </a:p>
        </p:txBody>
      </p:sp>
    </p:spTree>
    <p:extLst>
      <p:ext uri="{BB962C8B-B14F-4D97-AF65-F5344CB8AC3E}">
        <p14:creationId xmlns:p14="http://schemas.microsoft.com/office/powerpoint/2010/main" val="337932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343069" y="76200"/>
            <a:ext cx="7570745" cy="989013"/>
          </a:xfrm>
        </p:spPr>
        <p:txBody>
          <a:bodyPr/>
          <a:lstStyle/>
          <a:p>
            <a:r>
              <a:rPr lang="en-US" dirty="0" smtClean="0"/>
              <a:t>Results Embedding a Model As Axiom Set Enable Engineering Problems To Become Logic Problems  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03557" y="1483153"/>
            <a:ext cx="4487243" cy="2741543"/>
            <a:chOff x="1079128" y="1295400"/>
            <a:chExt cx="6464672" cy="2741544"/>
          </a:xfrm>
        </p:grpSpPr>
        <p:sp>
          <p:nvSpPr>
            <p:cNvPr id="8" name="Rounded Rectangle 7"/>
            <p:cNvSpPr/>
            <p:nvPr/>
          </p:nvSpPr>
          <p:spPr bwMode="auto">
            <a:xfrm>
              <a:off x="5029200" y="1295400"/>
              <a:ext cx="2514600" cy="2741544"/>
            </a:xfrm>
            <a:prstGeom prst="roundRect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8" charset="0"/>
                <a:buNone/>
                <a:tabLst/>
              </a:pP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SimSun" pitchFamily="2" charset="-122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72105" y="1369596"/>
              <a:ext cx="16466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tx1"/>
                  </a:solidFill>
                </a:rPr>
                <a:t>Logic</a:t>
              </a:r>
            </a:p>
            <a:p>
              <a:pPr algn="ctr"/>
              <a:r>
                <a:rPr lang="en-US" sz="1600" b="1" dirty="0" smtClean="0"/>
                <a:t>Language</a:t>
              </a:r>
              <a:endParaRPr lang="en-US" sz="1600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1079128" y="1295400"/>
              <a:ext cx="2514600" cy="2741543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defTabSz="914400" eaLnBrk="0" hangingPunct="0">
                <a:buClrTx/>
                <a:buSzTx/>
                <a:buFontTx/>
                <a:buNone/>
              </a:pPr>
              <a:endParaRPr lang="en-US" sz="1800" dirty="0">
                <a:solidFill>
                  <a:srgbClr val="000000"/>
                </a:solidFill>
                <a:latin typeface="Arial" pitchFamily="-107" charset="0"/>
                <a:ea typeface="ＭＳ Ｐゴシック"/>
              </a:endParaRPr>
            </a:p>
            <a:p>
              <a:pPr defTabSz="914400" eaLnBrk="0" hangingPunct="0">
                <a:buClrTx/>
                <a:buSzTx/>
                <a:buFontTx/>
                <a:buNone/>
              </a:pPr>
              <a:endParaRPr lang="en-US" sz="1800" dirty="0">
                <a:solidFill>
                  <a:srgbClr val="000000"/>
                </a:solidFill>
                <a:latin typeface="Arial" pitchFamily="-107" charset="0"/>
                <a:ea typeface="ＭＳ Ｐゴシック"/>
              </a:endParaRPr>
            </a:p>
            <a:p>
              <a:pPr defTabSz="914400" eaLnBrk="0" hangingPunct="0">
                <a:buClrTx/>
                <a:buSzTx/>
                <a:buFontTx/>
                <a:buNone/>
              </a:pPr>
              <a:endParaRPr lang="en-US" sz="1800" dirty="0">
                <a:solidFill>
                  <a:srgbClr val="000000"/>
                </a:solidFill>
                <a:latin typeface="Arial" pitchFamily="-107" charset="0"/>
                <a:ea typeface="ＭＳ Ｐゴシック"/>
              </a:endParaRPr>
            </a:p>
            <a:p>
              <a:pPr defTabSz="914400" eaLnBrk="0" hangingPunct="0">
                <a:buClrTx/>
                <a:buSzTx/>
                <a:buFontTx/>
                <a:buNone/>
              </a:pPr>
              <a:endParaRPr lang="en-US" sz="1800" dirty="0">
                <a:solidFill>
                  <a:srgbClr val="000000"/>
                </a:solidFill>
                <a:latin typeface="Arial" pitchFamily="-107" charset="0"/>
                <a:ea typeface="ＭＳ Ｐゴシック"/>
              </a:endParaRPr>
            </a:p>
            <a:p>
              <a:pPr defTabSz="914400" eaLnBrk="0" hangingPunct="0">
                <a:buClrTx/>
                <a:buSzTx/>
                <a:buFontTx/>
                <a:buNone/>
              </a:pPr>
              <a:endParaRPr lang="en-US" sz="1800" dirty="0">
                <a:solidFill>
                  <a:srgbClr val="000000"/>
                </a:solidFill>
                <a:latin typeface="Arial" pitchFamily="-107" charset="0"/>
                <a:ea typeface="ＭＳ Ｐゴシック"/>
              </a:endParaRPr>
            </a:p>
            <a:p>
              <a:pPr algn="ctr" defTabSz="914400" eaLnBrk="0" hangingPunct="0">
                <a:buClrTx/>
                <a:buSzTx/>
                <a:buFontTx/>
                <a:buNone/>
              </a:pPr>
              <a:endParaRPr lang="en-US" sz="1800" dirty="0">
                <a:latin typeface="Arial" pitchFamily="-107" charset="0"/>
                <a:ea typeface="ＭＳ Ｐゴシック"/>
              </a:endParaRPr>
            </a:p>
            <a:p>
              <a:pPr algn="ctr" defTabSz="914400" eaLnBrk="0" hangingPunct="0">
                <a:buClrTx/>
                <a:buSzTx/>
                <a:buFontTx/>
                <a:buNone/>
              </a:pPr>
              <a:endParaRPr lang="en-US" sz="1800" dirty="0" smtClean="0">
                <a:latin typeface="Arial" pitchFamily="-107" charset="0"/>
                <a:ea typeface="ＭＳ Ｐゴシック"/>
              </a:endParaRPr>
            </a:p>
            <a:p>
              <a:pPr algn="ctr" defTabSz="914400" eaLnBrk="0" hangingPunct="0">
                <a:buClrTx/>
                <a:buSzTx/>
                <a:buFontTx/>
                <a:buNone/>
              </a:pPr>
              <a:endParaRPr lang="en-US" sz="1800" dirty="0">
                <a:latin typeface="Arial" pitchFamily="-107" charset="0"/>
                <a:ea typeface="ＭＳ Ｐゴシック"/>
              </a:endParaRPr>
            </a:p>
          </p:txBody>
        </p:sp>
        <p:sp>
          <p:nvSpPr>
            <p:cNvPr id="24" name="Rounded Rectangle 23"/>
            <p:cNvSpPr/>
            <p:nvPr/>
          </p:nvSpPr>
          <p:spPr bwMode="auto">
            <a:xfrm>
              <a:off x="1359379" y="2135775"/>
              <a:ext cx="1962512" cy="1490479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14400" eaLnBrk="0" hangingPunct="0">
                <a:buClrTx/>
                <a:buSzTx/>
                <a:buFontTx/>
                <a:buNone/>
              </a:pPr>
              <a:r>
                <a:rPr lang="en-US" sz="1800" dirty="0" smtClean="0">
                  <a:solidFill>
                    <a:srgbClr val="000000"/>
                  </a:solidFill>
                  <a:latin typeface="Arial" pitchFamily="-107" charset="0"/>
                  <a:ea typeface="ＭＳ Ｐゴシック"/>
                </a:rPr>
                <a:t>Model</a:t>
              </a:r>
              <a:endParaRPr lang="en-US" sz="1800" dirty="0">
                <a:solidFill>
                  <a:srgbClr val="000000"/>
                </a:solidFill>
                <a:latin typeface="Arial" pitchFamily="-107" charset="0"/>
                <a:ea typeface="ＭＳ Ｐゴシック"/>
              </a:endParaRP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696880" y="2593386"/>
              <a:ext cx="1216254" cy="582228"/>
              <a:chOff x="847725" y="1734816"/>
              <a:chExt cx="7844216" cy="2299936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971800" y="1734816"/>
                <a:ext cx="914400" cy="6858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847725" y="3348952"/>
                <a:ext cx="914400" cy="6858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0" name="Oval 29"/>
              <p:cNvSpPr/>
              <p:nvPr/>
            </p:nvSpPr>
            <p:spPr>
              <a:xfrm>
                <a:off x="7777541" y="3348952"/>
                <a:ext cx="914400" cy="6858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6058755" y="3348952"/>
                <a:ext cx="914400" cy="6858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4114800" y="3348952"/>
                <a:ext cx="990600" cy="685800"/>
              </a:xfrm>
              <a:prstGeom prst="ellipse">
                <a:avLst/>
              </a:prstGeom>
              <a:solidFill>
                <a:srgbClr val="4F81BD"/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cxnSp>
            <p:nvCxnSpPr>
              <p:cNvPr id="33" name="Elbow Connector 32"/>
              <p:cNvCxnSpPr>
                <a:stCxn id="28" idx="4"/>
                <a:endCxn id="29" idx="0"/>
              </p:cNvCxnSpPr>
              <p:nvPr/>
            </p:nvCxnSpPr>
            <p:spPr bwMode="auto">
              <a:xfrm rot="5400000">
                <a:off x="1902795" y="1822747"/>
                <a:ext cx="928336" cy="2124075"/>
              </a:xfrm>
              <a:prstGeom prst="bentConnector3">
                <a:avLst/>
              </a:prstGeom>
              <a:solidFill>
                <a:srgbClr val="00B8FF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4" name="Elbow Connector 33"/>
              <p:cNvCxnSpPr>
                <a:stCxn id="28" idx="4"/>
                <a:endCxn id="32" idx="0"/>
              </p:cNvCxnSpPr>
              <p:nvPr/>
            </p:nvCxnSpPr>
            <p:spPr bwMode="auto">
              <a:xfrm rot="16200000" flipH="1">
                <a:off x="3555382" y="2294234"/>
                <a:ext cx="928336" cy="1181100"/>
              </a:xfrm>
              <a:prstGeom prst="bentConnector3">
                <a:avLst/>
              </a:prstGeom>
              <a:solidFill>
                <a:srgbClr val="00B8FF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5" name="Elbow Connector 34"/>
              <p:cNvCxnSpPr>
                <a:stCxn id="28" idx="4"/>
                <a:endCxn id="31" idx="0"/>
              </p:cNvCxnSpPr>
              <p:nvPr/>
            </p:nvCxnSpPr>
            <p:spPr bwMode="auto">
              <a:xfrm rot="16200000" flipH="1">
                <a:off x="4508309" y="1341306"/>
                <a:ext cx="928336" cy="3086955"/>
              </a:xfrm>
              <a:prstGeom prst="bentConnector3">
                <a:avLst/>
              </a:prstGeom>
              <a:solidFill>
                <a:srgbClr val="00B8FF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6" name="Elbow Connector 35"/>
              <p:cNvCxnSpPr>
                <a:stCxn id="28" idx="4"/>
                <a:endCxn id="30" idx="0"/>
              </p:cNvCxnSpPr>
              <p:nvPr/>
            </p:nvCxnSpPr>
            <p:spPr bwMode="auto">
              <a:xfrm rot="16200000" flipH="1">
                <a:off x="5367702" y="481913"/>
                <a:ext cx="928336" cy="4805741"/>
              </a:xfrm>
              <a:prstGeom prst="bentConnector3">
                <a:avLst/>
              </a:prstGeom>
              <a:solidFill>
                <a:srgbClr val="00B8FF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23" name="Straight Connector 22"/>
            <p:cNvCxnSpPr>
              <a:stCxn id="24" idx="3"/>
            </p:cNvCxnSpPr>
            <p:nvPr/>
          </p:nvCxnSpPr>
          <p:spPr bwMode="auto">
            <a:xfrm flipV="1">
              <a:off x="3321890" y="2876725"/>
              <a:ext cx="2009880" cy="429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529930" y="2459219"/>
              <a:ext cx="164245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Embedding 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 bwMode="auto">
            <a:xfrm>
              <a:off x="5331770" y="2140065"/>
              <a:ext cx="1962512" cy="1490479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defTabSz="914400" eaLnBrk="0" hangingPunct="0">
                <a:buClrTx/>
                <a:buSzTx/>
                <a:buFontTx/>
                <a:buNone/>
              </a:pPr>
              <a:r>
                <a:rPr lang="en-US" sz="1800" dirty="0" smtClean="0">
                  <a:solidFill>
                    <a:srgbClr val="000000"/>
                  </a:solidFill>
                  <a:latin typeface="Arial" pitchFamily="-107" charset="0"/>
                  <a:ea typeface="ＭＳ Ｐゴシック"/>
                </a:rPr>
                <a:t>Axioms</a:t>
              </a:r>
              <a:endParaRPr lang="en-US" sz="1800" dirty="0">
                <a:solidFill>
                  <a:srgbClr val="000000"/>
                </a:solidFill>
                <a:latin typeface="Arial" pitchFamily="-107" charset="0"/>
                <a:ea typeface="ＭＳ Ｐゴシック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105400" y="1553569"/>
            <a:ext cx="3733800" cy="4570482"/>
          </a:xfrm>
          <a:prstGeom prst="rect">
            <a:avLst/>
          </a:prstGeom>
          <a:noFill/>
        </p:spPr>
        <p:txBody>
          <a:bodyPr wrap="square" bIns="91440" rtlCol="0">
            <a:spAutoFit/>
          </a:bodyPr>
          <a:lstStyle/>
          <a:p>
            <a:r>
              <a:rPr lang="en-US" sz="2000" dirty="0" smtClean="0"/>
              <a:t>Results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/>
              <a:t>C</a:t>
            </a:r>
            <a:r>
              <a:rPr lang="en-US" sz="2000" dirty="0" smtClean="0"/>
              <a:t>lass model fragment of UML/</a:t>
            </a:r>
            <a:r>
              <a:rPr lang="en-US" sz="2000" dirty="0" err="1" smtClean="0"/>
              <a:t>SysML</a:t>
            </a:r>
            <a:r>
              <a:rPr lang="en-US" sz="2000" dirty="0" smtClean="0"/>
              <a:t> to DL </a:t>
            </a:r>
            <a:r>
              <a:rPr lang="en-US" sz="1400" dirty="0" smtClean="0"/>
              <a:t>(</a:t>
            </a:r>
            <a:r>
              <a:rPr lang="it-IT" sz="1400" dirty="0" smtClean="0"/>
              <a:t>Berardi, Calvanese</a:t>
            </a:r>
            <a:r>
              <a:rPr lang="it-IT" sz="1400" dirty="0"/>
              <a:t>,</a:t>
            </a:r>
            <a:r>
              <a:rPr lang="it-IT" sz="1400" dirty="0" smtClean="0"/>
              <a:t> De Giacomoa, 2005)</a:t>
            </a:r>
            <a:endParaRPr lang="en-US" sz="1400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sz="20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 smtClean="0"/>
              <a:t>Static </a:t>
            </a:r>
            <a:r>
              <a:rPr lang="en-US" sz="2000" dirty="0" err="1" smtClean="0"/>
              <a:t>SysML</a:t>
            </a:r>
            <a:r>
              <a:rPr lang="en-US" sz="2000" dirty="0" smtClean="0"/>
              <a:t> to type theory </a:t>
            </a:r>
            <a:r>
              <a:rPr lang="en-US" sz="1600" dirty="0" smtClean="0"/>
              <a:t>(Graves, Bijan, 2012)</a:t>
            </a:r>
          </a:p>
          <a:p>
            <a:endParaRPr lang="en-US" sz="2000" dirty="0" smtClean="0"/>
          </a:p>
          <a:p>
            <a:r>
              <a:rPr lang="en-US" sz="2000" dirty="0" smtClean="0"/>
              <a:t>Enables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000" dirty="0"/>
              <a:t>A</a:t>
            </a:r>
            <a:r>
              <a:rPr lang="en-US" sz="2000" dirty="0" smtClean="0"/>
              <a:t>utomated reasoning to answer engineering questions </a:t>
            </a:r>
            <a:r>
              <a:rPr lang="en-US" sz="1600" dirty="0">
                <a:solidFill>
                  <a:srgbClr val="000000"/>
                </a:solidFill>
              </a:rPr>
              <a:t>(Graves, </a:t>
            </a:r>
            <a:r>
              <a:rPr lang="en-US" sz="1600" dirty="0" smtClean="0">
                <a:solidFill>
                  <a:srgbClr val="000000"/>
                </a:solidFill>
              </a:rPr>
              <a:t>2012</a:t>
            </a:r>
            <a:r>
              <a:rPr lang="en-US" sz="1600" dirty="0">
                <a:solidFill>
                  <a:srgbClr val="000000"/>
                </a:solidFill>
              </a:rPr>
              <a:t>)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000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1058625" y="4724400"/>
            <a:ext cx="2998438" cy="990600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SimSun" pitchFamily="2" charset="-122"/>
            </a:endParaRPr>
          </a:p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SimSun" pitchFamily="2" charset="-122"/>
              </a:rPr>
              <a:t>Inference Engine</a:t>
            </a: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3887266" y="3818296"/>
            <a:ext cx="0" cy="90610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>
            <a:endCxn id="24" idx="2"/>
          </p:cNvCxnSpPr>
          <p:nvPr/>
        </p:nvCxnSpPr>
        <p:spPr bwMode="auto">
          <a:xfrm flipV="1">
            <a:off x="1179191" y="3814006"/>
            <a:ext cx="0" cy="906104"/>
          </a:xfrm>
          <a:prstGeom prst="straightConnector1">
            <a:avLst/>
          </a:prstGeom>
          <a:solidFill>
            <a:srgbClr val="00B8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" name="TextBox 39"/>
          <p:cNvSpPr txBox="1"/>
          <p:nvPr/>
        </p:nvSpPr>
        <p:spPr>
          <a:xfrm>
            <a:off x="619076" y="1574505"/>
            <a:ext cx="114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Modeling Language</a:t>
            </a:r>
            <a:endParaRPr lang="en-US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216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Engineering Questions Can Be  Answered By Translation Into Logic Questions</a:t>
            </a:r>
            <a:endParaRPr lang="en-US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4"/>
          </p:nvPr>
        </p:nvSpPr>
        <p:spPr>
          <a:xfrm>
            <a:off x="914400" y="2057400"/>
            <a:ext cx="5257800" cy="354012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Is </a:t>
            </a:r>
            <a:r>
              <a:rPr lang="en-US" dirty="0"/>
              <a:t>a design specification is consistent 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Does </a:t>
            </a:r>
            <a:r>
              <a:rPr lang="en-US" dirty="0"/>
              <a:t>a design satisfies its requirements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Is </a:t>
            </a:r>
            <a:r>
              <a:rPr lang="en-US" dirty="0"/>
              <a:t>the design </a:t>
            </a:r>
            <a:r>
              <a:rPr lang="en-US" dirty="0" smtClean="0"/>
              <a:t>implementable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6868FF"/>
                </a:solidFill>
              </a:rPr>
              <a:t>For structures that conform to a template do symptoms imply disease conditions (fault)</a:t>
            </a:r>
            <a:endParaRPr lang="en-US" dirty="0">
              <a:solidFill>
                <a:srgbClr val="6868FF"/>
              </a:solidFill>
            </a:endParaRPr>
          </a:p>
          <a:p>
            <a:pPr>
              <a:spcBef>
                <a:spcPts val="120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34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Diagram Is Used To Describe And Reason About Structures Which Conform To Pattern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800600" y="1846721"/>
            <a:ext cx="4040188" cy="3951288"/>
          </a:xfrm>
        </p:spPr>
        <p:txBody>
          <a:bodyPr/>
          <a:lstStyle/>
          <a:p>
            <a:pPr lvl="0"/>
            <a:r>
              <a:rPr lang="en-US" sz="2000" dirty="0"/>
              <a:t>Detailed designs, molecular structure, family relationships, biomedicine</a:t>
            </a:r>
          </a:p>
          <a:p>
            <a:pPr marL="0" lvl="0" indent="0">
              <a:buNone/>
            </a:pPr>
            <a:endParaRPr lang="en-US" sz="2000" dirty="0" smtClean="0"/>
          </a:p>
          <a:p>
            <a:pPr lvl="0"/>
            <a:r>
              <a:rPr lang="en-US" sz="2000" dirty="0" smtClean="0"/>
              <a:t>Embedding results do not sufficiently constrain models to conform to diagram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99" y="2579687"/>
            <a:ext cx="4068681" cy="287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43681" y="6178550"/>
            <a:ext cx="8504238" cy="6223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1600" b="1" i="1" dirty="0" smtClean="0">
                <a:solidFill>
                  <a:srgbClr val="6868FF"/>
                </a:solidFill>
                <a:latin typeface="Arial" pitchFamily="34" charset="0"/>
                <a:ea typeface="+mn-ea"/>
              </a:rPr>
              <a:t>The known </a:t>
            </a:r>
            <a:r>
              <a:rPr lang="en-US" sz="1600" b="1" i="1" dirty="0" err="1" smtClean="0">
                <a:solidFill>
                  <a:srgbClr val="6868FF"/>
                </a:solidFill>
                <a:latin typeface="Arial" pitchFamily="34" charset="0"/>
                <a:ea typeface="+mn-ea"/>
              </a:rPr>
              <a:t>embeddings</a:t>
            </a:r>
            <a:r>
              <a:rPr lang="en-US" sz="1600" b="1" i="1" dirty="0" smtClean="0">
                <a:solidFill>
                  <a:srgbClr val="6868FF"/>
                </a:solidFill>
                <a:latin typeface="Arial" pitchFamily="34" charset="0"/>
                <a:ea typeface="+mn-ea"/>
              </a:rPr>
              <a:t> do not constrain the models satisfactorily to achieve template property</a:t>
            </a:r>
            <a:endParaRPr lang="en-US" sz="1600" b="1" i="1" dirty="0">
              <a:solidFill>
                <a:srgbClr val="6868FF"/>
              </a:solidFill>
              <a:latin typeface="Arial" pitchFamily="34" charset="0"/>
              <a:ea typeface="+mn-ea"/>
            </a:endParaRPr>
          </a:p>
        </p:txBody>
      </p:sp>
      <p:sp>
        <p:nvSpPr>
          <p:cNvPr id="8" name="Text Placeholder 5"/>
          <p:cNvSpPr>
            <a:spLocks noGrp="1"/>
          </p:cNvSpPr>
          <p:nvPr>
            <p:ph type="body" idx="1"/>
          </p:nvPr>
        </p:nvSpPr>
        <p:spPr>
          <a:xfrm>
            <a:off x="533399" y="1447800"/>
            <a:ext cx="4040188" cy="979487"/>
          </a:xfrm>
        </p:spPr>
        <p:txBody>
          <a:bodyPr/>
          <a:lstStyle/>
          <a:p>
            <a:pPr lvl="0"/>
            <a:r>
              <a:rPr lang="en-US" sz="2000" dirty="0"/>
              <a:t>D</a:t>
            </a:r>
            <a:r>
              <a:rPr lang="en-US" sz="2000" dirty="0" smtClean="0"/>
              <a:t>etailed designs, </a:t>
            </a:r>
            <a:r>
              <a:rPr lang="en-US" sz="2000" dirty="0"/>
              <a:t>molecular structure, family relationships, </a:t>
            </a:r>
            <a:r>
              <a:rPr lang="en-US" sz="2000" dirty="0" smtClean="0"/>
              <a:t>biomedicine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371123" y="5809218"/>
            <a:ext cx="2223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Motik</a:t>
            </a:r>
            <a:r>
              <a:rPr lang="en-US" dirty="0"/>
              <a:t>, et al., </a:t>
            </a:r>
            <a:r>
              <a:rPr lang="en-US" dirty="0" smtClean="0"/>
              <a:t>2008)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56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Structure Diagram Can Be Used To Generate a Template Axiom Set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669" y="1828800"/>
            <a:ext cx="3305175" cy="2333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>
          <a:xfrm>
            <a:off x="430174" y="4419600"/>
            <a:ext cx="4094163" cy="20748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lnSpc>
                <a:spcPct val="85000"/>
              </a:lnSpc>
              <a:spcBef>
                <a:spcPts val="75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5000"/>
              </a:lnSpc>
              <a:spcBef>
                <a:spcPts val="563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0" smtClean="0"/>
              <a:t>Diagrams use functional relations with domain and range</a:t>
            </a:r>
          </a:p>
          <a:p>
            <a:r>
              <a:rPr lang="en-US" sz="1600" b="0" smtClean="0"/>
              <a:t>Two kinds of relations, parts and connections resulting in different kinds of axioms</a:t>
            </a:r>
          </a:p>
          <a:p>
            <a:r>
              <a:rPr lang="en-US" sz="1600" b="0" smtClean="0"/>
              <a:t>parts provide a tree like structure</a:t>
            </a:r>
          </a:p>
          <a:p>
            <a:r>
              <a:rPr lang="en-US" sz="1600" b="0" smtClean="0"/>
              <a:t>classes &amp; properties have orthogonal properties</a:t>
            </a:r>
            <a:endParaRPr lang="en-US" sz="2000" b="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800600" y="1830387"/>
            <a:ext cx="4092575" cy="4799013"/>
          </a:xfrm>
          <a:prstGeom prst="rect">
            <a:avLst/>
          </a:prstGeom>
          <a:ln>
            <a:noFill/>
          </a:ln>
        </p:spPr>
        <p:txBody>
          <a:bodyPr/>
          <a:lstStyle>
            <a:lvl1pPr marL="342900" indent="-342900" algn="l" defTabSz="457200" rtl="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lnSpc>
                <a:spcPct val="85000"/>
              </a:lnSpc>
              <a:spcBef>
                <a:spcPts val="75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5000"/>
              </a:lnSpc>
              <a:spcBef>
                <a:spcPts val="563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rgbClr val="6868FF"/>
                </a:solidFill>
              </a:rPr>
              <a:t>Structure diagram included in signature of template axiom set</a:t>
            </a:r>
          </a:p>
          <a:p>
            <a:endParaRPr lang="en-US" sz="2000" i="1" dirty="0" smtClean="0">
              <a:solidFill>
                <a:srgbClr val="6868FF"/>
              </a:solidFill>
            </a:endParaRPr>
          </a:p>
          <a:p>
            <a:r>
              <a:rPr lang="en-US" sz="2000" i="1" dirty="0" smtClean="0">
                <a:solidFill>
                  <a:srgbClr val="6868FF"/>
                </a:solidFill>
              </a:rPr>
              <a:t>Templates have a minimal model</a:t>
            </a:r>
          </a:p>
          <a:p>
            <a:endParaRPr lang="en-US" sz="2000" i="1" dirty="0" smtClean="0">
              <a:solidFill>
                <a:srgbClr val="6868FF"/>
              </a:solidFill>
            </a:endParaRPr>
          </a:p>
          <a:p>
            <a:r>
              <a:rPr lang="en-US" sz="2000" i="1" dirty="0" smtClean="0">
                <a:solidFill>
                  <a:srgbClr val="6868FF"/>
                </a:solidFill>
              </a:rPr>
              <a:t>Structures that satisfy a template are isomorphic</a:t>
            </a:r>
          </a:p>
          <a:p>
            <a:endParaRPr lang="en-US" sz="2000" i="1" dirty="0" smtClean="0">
              <a:solidFill>
                <a:srgbClr val="6868FF"/>
              </a:solidFill>
            </a:endParaRPr>
          </a:p>
          <a:p>
            <a:r>
              <a:rPr lang="en-US" sz="2000" i="1" dirty="0" smtClean="0">
                <a:solidFill>
                  <a:srgbClr val="6868FF"/>
                </a:solidFill>
              </a:rPr>
              <a:t>Additional axioms can be added retaining decidability of consistency</a:t>
            </a:r>
          </a:p>
          <a:p>
            <a:endParaRPr lang="en-US" sz="2000" i="1" dirty="0" smtClean="0">
              <a:solidFill>
                <a:srgbClr val="6868FF"/>
              </a:solidFill>
            </a:endParaRPr>
          </a:p>
          <a:p>
            <a:endParaRPr lang="en-US" sz="2000" i="1" dirty="0" smtClean="0">
              <a:solidFill>
                <a:srgbClr val="6868FF"/>
              </a:solidFill>
            </a:endParaRP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9" name="Text Placeholder 3"/>
          <p:cNvSpPr txBox="1">
            <a:spLocks/>
          </p:cNvSpPr>
          <p:nvPr/>
        </p:nvSpPr>
        <p:spPr>
          <a:xfrm>
            <a:off x="1143000" y="1301809"/>
            <a:ext cx="2895600" cy="6397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lnSpc>
                <a:spcPct val="85000"/>
              </a:lnSpc>
              <a:spcBef>
                <a:spcPts val="75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5000"/>
              </a:lnSpc>
              <a:spcBef>
                <a:spcPts val="563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Structure Diagram</a:t>
            </a:r>
            <a:endParaRPr lang="en-US" sz="2000" dirty="0"/>
          </a:p>
        </p:txBody>
      </p:sp>
      <p:sp>
        <p:nvSpPr>
          <p:cNvPr id="10" name="Text Placeholder 3"/>
          <p:cNvSpPr txBox="1">
            <a:spLocks/>
          </p:cNvSpPr>
          <p:nvPr/>
        </p:nvSpPr>
        <p:spPr>
          <a:xfrm>
            <a:off x="5943600" y="1417427"/>
            <a:ext cx="1905000" cy="63976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0" fontAlgn="base" hangingPunct="0">
              <a:spcBef>
                <a:spcPts val="75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lnSpc>
                <a:spcPct val="85000"/>
              </a:lnSpc>
              <a:spcBef>
                <a:spcPts val="75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lnSpc>
                <a:spcPct val="85000"/>
              </a:lnSpc>
              <a:spcBef>
                <a:spcPts val="563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fontAlgn="base">
              <a:lnSpc>
                <a:spcPct val="85000"/>
              </a:lnSpc>
              <a:spcBef>
                <a:spcPts val="500"/>
              </a:spcBef>
              <a:spcAft>
                <a:spcPct val="0"/>
              </a:spcAft>
              <a:buClr>
                <a:srgbClr val="FFCC00"/>
              </a:buClr>
              <a:buSzPct val="100000"/>
              <a:buFont typeface="Wingdings" pitchFamily="2" charset="2"/>
              <a:buChar char="§"/>
              <a:defRPr sz="16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smtClean="0"/>
              <a:t>Template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03681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371600" y="76200"/>
            <a:ext cx="7542213" cy="989013"/>
          </a:xfrm>
        </p:spPr>
        <p:txBody>
          <a:bodyPr/>
          <a:lstStyle/>
          <a:p>
            <a:r>
              <a:rPr lang="en-US" dirty="0"/>
              <a:t>Type Theory Is Good Choice </a:t>
            </a:r>
            <a:r>
              <a:rPr lang="en-US" dirty="0" smtClean="0"/>
              <a:t>For Embedding Structural Descriptions And Producing Templates</a:t>
            </a:r>
          </a:p>
        </p:txBody>
      </p:sp>
      <p:sp>
        <p:nvSpPr>
          <p:cNvPr id="16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371600"/>
            <a:ext cx="4953000" cy="4799013"/>
          </a:xfrm>
        </p:spPr>
        <p:txBody>
          <a:bodyPr/>
          <a:lstStyle/>
          <a:p>
            <a:r>
              <a:rPr lang="en-US" sz="2000" i="1" dirty="0" smtClean="0">
                <a:solidFill>
                  <a:srgbClr val="6868FF"/>
                </a:solidFill>
              </a:rPr>
              <a:t>Diagram embedded as part of signature </a:t>
            </a:r>
            <a:r>
              <a:rPr lang="en-US" sz="2000" i="1" smtClean="0">
                <a:solidFill>
                  <a:srgbClr val="6868FF"/>
                </a:solidFill>
              </a:rPr>
              <a:t>of </a:t>
            </a:r>
            <a:r>
              <a:rPr lang="en-US" sz="2000" i="1" smtClean="0">
                <a:solidFill>
                  <a:srgbClr val="6868FF"/>
                </a:solidFill>
              </a:rPr>
              <a:t>multi-sorted logic</a:t>
            </a:r>
            <a:endParaRPr lang="en-US" sz="2000" i="1" dirty="0">
              <a:solidFill>
                <a:srgbClr val="6868FF"/>
              </a:solidFill>
            </a:endParaRPr>
          </a:p>
          <a:p>
            <a:r>
              <a:rPr lang="en-US" sz="2000" i="1" dirty="0" smtClean="0">
                <a:solidFill>
                  <a:srgbClr val="6868FF"/>
                </a:solidFill>
              </a:rPr>
              <a:t>Nodes map to disjoint subtypes of type Thing, arrows map to subtypes of Product type</a:t>
            </a:r>
          </a:p>
          <a:p>
            <a:r>
              <a:rPr lang="en-US" sz="2000" i="1" dirty="0">
                <a:solidFill>
                  <a:srgbClr val="6868FF"/>
                </a:solidFill>
              </a:rPr>
              <a:t>T</a:t>
            </a:r>
            <a:r>
              <a:rPr lang="en-US" sz="2000" i="1" dirty="0" smtClean="0">
                <a:solidFill>
                  <a:srgbClr val="6868FF"/>
                </a:solidFill>
              </a:rPr>
              <a:t>emplate axioms uses Description Logic constructions &amp; equalizer type construction</a:t>
            </a:r>
          </a:p>
          <a:p>
            <a:r>
              <a:rPr lang="en-US" sz="2000" i="1" dirty="0" smtClean="0">
                <a:solidFill>
                  <a:srgbClr val="6868FF"/>
                </a:solidFill>
              </a:rPr>
              <a:t>Decidability uses connection between internal and external logic to show axioms equivalent to monadic Ackermann class</a:t>
            </a:r>
          </a:p>
        </p:txBody>
      </p:sp>
    </p:spTree>
    <p:extLst>
      <p:ext uri="{BB962C8B-B14F-4D97-AF65-F5344CB8AC3E}">
        <p14:creationId xmlns:p14="http://schemas.microsoft.com/office/powerpoint/2010/main" val="201361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Theory Is Good Choice As Embedding Logic For Modeling Languages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SysML</a:t>
            </a:r>
            <a:r>
              <a:rPr lang="en-US" dirty="0" smtClean="0"/>
              <a:t> Model of Heart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599062" y="1752600"/>
            <a:ext cx="4041775" cy="4572000"/>
          </a:xfrm>
        </p:spPr>
        <p:txBody>
          <a:bodyPr/>
          <a:lstStyle/>
          <a:p>
            <a:r>
              <a:rPr lang="en-US" dirty="0" smtClean="0"/>
              <a:t>Full type theory expressiveness needed for applications</a:t>
            </a:r>
          </a:p>
          <a:p>
            <a:r>
              <a:rPr lang="en-US" dirty="0" smtClean="0"/>
              <a:t>Using graphical syntax of modeling languages such as </a:t>
            </a:r>
            <a:r>
              <a:rPr lang="en-US" dirty="0" err="1" smtClean="0"/>
              <a:t>SysML</a:t>
            </a:r>
            <a:r>
              <a:rPr lang="en-US" dirty="0" smtClean="0"/>
              <a:t>/UML greatly simplifies developing complex models</a:t>
            </a:r>
          </a:p>
          <a:p>
            <a:r>
              <a:rPr lang="en-US" dirty="0" smtClean="0"/>
              <a:t>Enables full integration of formal methods with engineering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362200"/>
            <a:ext cx="43434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3052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Results Are Only </a:t>
            </a:r>
            <a:r>
              <a:rPr lang="en-US" dirty="0"/>
              <a:t>The Tip of The </a:t>
            </a:r>
            <a:r>
              <a:rPr lang="en-US" dirty="0" smtClean="0"/>
              <a:t>Iceberg </a:t>
            </a:r>
            <a:r>
              <a:rPr lang="en-US" dirty="0"/>
              <a:t>Of What Is Needed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39762"/>
          </a:xfrm>
        </p:spPr>
        <p:txBody>
          <a:bodyPr/>
          <a:lstStyle/>
          <a:p>
            <a:r>
              <a:rPr lang="en-US" dirty="0" smtClean="0"/>
              <a:t>From This 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395128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39762"/>
          </a:xfrm>
        </p:spPr>
        <p:txBody>
          <a:bodyPr/>
          <a:lstStyle/>
          <a:p>
            <a:r>
              <a:rPr lang="en-US" dirty="0" smtClean="0"/>
              <a:t>To This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3951288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970086"/>
            <a:ext cx="3886200" cy="31683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41487"/>
            <a:ext cx="39624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304800" y="6038850"/>
            <a:ext cx="8504238" cy="6223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 eaLnBrk="0" hangingPunct="0">
              <a:buClrTx/>
              <a:buSzTx/>
              <a:buFontTx/>
              <a:buNone/>
            </a:pPr>
            <a:r>
              <a:rPr lang="en-US" b="1" i="1" dirty="0" smtClean="0">
                <a:solidFill>
                  <a:srgbClr val="6868FF"/>
                </a:solidFill>
                <a:latin typeface="Arial" pitchFamily="34" charset="0"/>
              </a:rPr>
              <a:t>Getting results is a matter of careful study of applications</a:t>
            </a:r>
            <a:endParaRPr lang="en-US" b="1" i="1" dirty="0">
              <a:solidFill>
                <a:srgbClr val="6868FF"/>
              </a:solidFill>
              <a:latin typeface="Arial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7282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Arial"/>
      </a:majorFont>
      <a:minorFont>
        <a:latin typeface="Arial"/>
        <a:ea typeface="SimSu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pitchFamily="2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SimSun"/>
        <a:cs typeface="Arial"/>
      </a:majorFont>
      <a:minorFont>
        <a:latin typeface="Arial"/>
        <a:ea typeface="SimSu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SimSun" pitchFamily="2" charset="-122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14418</TotalTime>
  <Words>607</Words>
  <Application>Microsoft Office PowerPoint</Application>
  <PresentationFormat>On-screen Show (4:3)</PresentationFormat>
  <Paragraphs>106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1_Office Theme</vt:lpstr>
      <vt:lpstr>Office Theme</vt:lpstr>
      <vt:lpstr>PowerPoint Presentation</vt:lpstr>
      <vt:lpstr>Models Are Used To Represent Manufactured Products, Molecular Structure, &amp; Biomedical Systems </vt:lpstr>
      <vt:lpstr>Results Embedding a Model As Axiom Set Enable Engineering Problems To Become Logic Problems  </vt:lpstr>
      <vt:lpstr>Many Engineering Questions Can Be  Answered By Translation Into Logic Questions</vt:lpstr>
      <vt:lpstr>A Diagram Is Used To Describe And Reason About Structures Which Conform To Pattern </vt:lpstr>
      <vt:lpstr>A Structure Diagram Can Be Used To Generate a Template Axiom Set</vt:lpstr>
      <vt:lpstr>Type Theory Is Good Choice For Embedding Structural Descriptions And Producing Templates</vt:lpstr>
      <vt:lpstr>Type Theory Is Good Choice As Embedding Logic For Modeling Languages</vt:lpstr>
      <vt:lpstr>Current Results Are Only The Tip of The Iceberg Of What Is Needed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Henson</dc:creator>
  <cp:lastModifiedBy>Henson</cp:lastModifiedBy>
  <cp:revision>106</cp:revision>
  <cp:lastPrinted>2012-06-06T17:40:56Z</cp:lastPrinted>
  <dcterms:created xsi:type="dcterms:W3CDTF">2012-05-04T16:02:10Z</dcterms:created>
  <dcterms:modified xsi:type="dcterms:W3CDTF">2012-06-09T13:19:54Z</dcterms:modified>
</cp:coreProperties>
</file>