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20"/>
  </p:notesMasterIdLst>
  <p:handoutMasterIdLst>
    <p:handoutMasterId r:id="rId21"/>
  </p:handoutMasterIdLst>
  <p:sldIdLst>
    <p:sldId id="382" r:id="rId5"/>
    <p:sldId id="443" r:id="rId6"/>
    <p:sldId id="444" r:id="rId7"/>
    <p:sldId id="431" r:id="rId8"/>
    <p:sldId id="420" r:id="rId9"/>
    <p:sldId id="430" r:id="rId10"/>
    <p:sldId id="422" r:id="rId11"/>
    <p:sldId id="423" r:id="rId12"/>
    <p:sldId id="429" r:id="rId13"/>
    <p:sldId id="433" r:id="rId14"/>
    <p:sldId id="445" r:id="rId15"/>
    <p:sldId id="436" r:id="rId16"/>
    <p:sldId id="432" r:id="rId17"/>
    <p:sldId id="391" r:id="rId18"/>
    <p:sldId id="428" r:id="rId19"/>
  </p:sldIdLst>
  <p:sldSz cx="12188825" cy="6858000"/>
  <p:notesSz cx="6934200"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orient="horz" pos="2400" userDrawn="1">
          <p15:clr>
            <a:srgbClr val="A4A3A4"/>
          </p15:clr>
        </p15:guide>
        <p15:guide id="3" pos="3549" userDrawn="1">
          <p15:clr>
            <a:srgbClr val="A4A3A4"/>
          </p15:clr>
        </p15:guide>
        <p15:guide id="4" pos="719" userDrawn="1">
          <p15:clr>
            <a:srgbClr val="A4A3A4"/>
          </p15:clr>
        </p15:guide>
        <p15:guide id="5" pos="383" userDrawn="1">
          <p15:clr>
            <a:srgbClr val="A4A3A4"/>
          </p15:clr>
        </p15:guide>
        <p15:guide id="6" pos="7319" userDrawn="1">
          <p15:clr>
            <a:srgbClr val="A4A3A4"/>
          </p15:clr>
        </p15:guide>
        <p15:guide id="7" pos="1850">
          <p15:clr>
            <a:srgbClr val="A4A3A4"/>
          </p15:clr>
        </p15:guide>
      </p15:sldGuideLst>
    </p:ext>
    <p:ext uri="{2D200454-40CA-4A62-9FC3-DE9A4176ACB9}">
      <p15:notesGuideLst xmlns:p15="http://schemas.microsoft.com/office/powerpoint/2012/main">
        <p15:guide id="1" orient="horz" pos="2904" userDrawn="1">
          <p15:clr>
            <a:srgbClr val="A4A3A4"/>
          </p15:clr>
        </p15:guide>
        <p15:guide id="2" pos="218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27A"/>
    <a:srgbClr val="013E74"/>
    <a:srgbClr val="4B3BAE"/>
    <a:srgbClr val="034077"/>
    <a:srgbClr val="033C73"/>
    <a:srgbClr val="013E75"/>
    <a:srgbClr val="023E74"/>
    <a:srgbClr val="013A6F"/>
    <a:srgbClr val="023F76"/>
    <a:srgbClr val="034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44" autoAdjust="0"/>
    <p:restoredTop sz="96305" autoAdjust="0"/>
  </p:normalViewPr>
  <p:slideViewPr>
    <p:cSldViewPr snapToGrid="0" showGuides="1">
      <p:cViewPr varScale="1">
        <p:scale>
          <a:sx n="112" d="100"/>
          <a:sy n="112" d="100"/>
        </p:scale>
        <p:origin x="684" y="114"/>
      </p:cViewPr>
      <p:guideLst>
        <p:guide orient="horz"/>
        <p:guide orient="horz" pos="2400"/>
        <p:guide pos="3549"/>
        <p:guide pos="719"/>
        <p:guide pos="383"/>
        <p:guide pos="7319"/>
        <p:guide pos="185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5" d="100"/>
          <a:sy n="85" d="100"/>
        </p:scale>
        <p:origin x="3786" y="96"/>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dirty="0"/>
          </a:p>
        </p:txBody>
      </p:sp>
      <p:sp>
        <p:nvSpPr>
          <p:cNvPr id="3" name="Date Placeholder 2"/>
          <p:cNvSpPr>
            <a:spLocks noGrp="1"/>
          </p:cNvSpPr>
          <p:nvPr>
            <p:ph type="dt" sz="quarter" idx="1"/>
          </p:nvPr>
        </p:nvSpPr>
        <p:spPr>
          <a:xfrm>
            <a:off x="3927775" y="0"/>
            <a:ext cx="3004820" cy="461010"/>
          </a:xfrm>
          <a:prstGeom prst="rect">
            <a:avLst/>
          </a:prstGeom>
        </p:spPr>
        <p:txBody>
          <a:bodyPr vert="horz" lIns="92309" tIns="46154" rIns="92309" bIns="46154" rtlCol="0"/>
          <a:lstStyle>
            <a:lvl1pPr algn="r">
              <a:defRPr sz="1200"/>
            </a:lvl1pPr>
          </a:lstStyle>
          <a:p>
            <a:fld id="{BE4E05A4-29A6-45AB-82C9-31FC81F0251A}" type="datetimeFigureOut">
              <a:rPr lang="en-US" smtClean="0"/>
              <a:pPr/>
              <a:t>1/17/2020</a:t>
            </a:fld>
            <a:endParaRPr lang="en-US" dirty="0"/>
          </a:p>
        </p:txBody>
      </p:sp>
      <p:sp>
        <p:nvSpPr>
          <p:cNvPr id="4" name="Footer Placeholder 3"/>
          <p:cNvSpPr>
            <a:spLocks noGrp="1"/>
          </p:cNvSpPr>
          <p:nvPr>
            <p:ph type="ftr" sz="quarter" idx="2"/>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2309" tIns="46154" rIns="92309" bIns="46154" rtlCol="0" anchor="b"/>
          <a:lstStyle>
            <a:lvl1pPr algn="r">
              <a:defRPr sz="1200"/>
            </a:lvl1pPr>
          </a:lstStyle>
          <a:p>
            <a:fld id="{D5A7148C-7D20-4A16-A012-82F3B33BEC33}" type="slidenum">
              <a:rPr lang="en-US" smtClean="0"/>
              <a:pPr/>
              <a:t>‹#›</a:t>
            </a:fld>
            <a:endParaRPr lang="en-US" dirty="0"/>
          </a:p>
        </p:txBody>
      </p:sp>
    </p:spTree>
    <p:extLst>
      <p:ext uri="{BB962C8B-B14F-4D97-AF65-F5344CB8AC3E}">
        <p14:creationId xmlns:p14="http://schemas.microsoft.com/office/powerpoint/2010/main" val="2997003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04820" cy="46101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defRPr sz="1200"/>
            </a:lvl1pPr>
          </a:lstStyle>
          <a:p>
            <a:endParaRPr lang="en-US" dirty="0"/>
          </a:p>
        </p:txBody>
      </p:sp>
      <p:sp>
        <p:nvSpPr>
          <p:cNvPr id="9219" name="Rectangle 3"/>
          <p:cNvSpPr>
            <a:spLocks noGrp="1" noChangeArrowheads="1"/>
          </p:cNvSpPr>
          <p:nvPr>
            <p:ph type="dt" idx="1"/>
          </p:nvPr>
        </p:nvSpPr>
        <p:spPr bwMode="auto">
          <a:xfrm>
            <a:off x="3927775" y="0"/>
            <a:ext cx="3004820" cy="46101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a:defRPr sz="1200"/>
            </a:lvl1pPr>
          </a:lstStyle>
          <a:p>
            <a:endParaRPr lang="en-US" dirty="0"/>
          </a:p>
        </p:txBody>
      </p:sp>
      <p:sp>
        <p:nvSpPr>
          <p:cNvPr id="9220" name="Rectangle 4"/>
          <p:cNvSpPr>
            <a:spLocks noGrp="1" noRot="1" noChangeAspect="1" noChangeArrowheads="1" noTextEdit="1"/>
          </p:cNvSpPr>
          <p:nvPr>
            <p:ph type="sldImg" idx="2"/>
          </p:nvPr>
        </p:nvSpPr>
        <p:spPr bwMode="auto">
          <a:xfrm>
            <a:off x="395288" y="692150"/>
            <a:ext cx="6143625" cy="3457575"/>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93420" y="4379595"/>
            <a:ext cx="5547360" cy="414909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757590"/>
            <a:ext cx="3004820" cy="46101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defRPr sz="1200"/>
            </a:lvl1pPr>
          </a:lstStyle>
          <a:p>
            <a:endParaRPr lang="en-US" dirty="0"/>
          </a:p>
        </p:txBody>
      </p:sp>
      <p:sp>
        <p:nvSpPr>
          <p:cNvPr id="9223" name="Rectangle 7"/>
          <p:cNvSpPr>
            <a:spLocks noGrp="1" noChangeArrowheads="1"/>
          </p:cNvSpPr>
          <p:nvPr>
            <p:ph type="sldNum" sz="quarter" idx="5"/>
          </p:nvPr>
        </p:nvSpPr>
        <p:spPr bwMode="auto">
          <a:xfrm>
            <a:off x="3927775" y="8757590"/>
            <a:ext cx="3004820" cy="46101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a:defRPr sz="1200"/>
            </a:lvl1pPr>
          </a:lstStyle>
          <a:p>
            <a:fld id="{739F009B-AA83-4291-81BE-194F11CE1901}" type="slidenum">
              <a:rPr lang="en-US"/>
              <a:pPr/>
              <a:t>‹#›</a:t>
            </a:fld>
            <a:endParaRPr lang="en-US" dirty="0"/>
          </a:p>
        </p:txBody>
      </p:sp>
    </p:spTree>
    <p:extLst>
      <p:ext uri="{BB962C8B-B14F-4D97-AF65-F5344CB8AC3E}">
        <p14:creationId xmlns:p14="http://schemas.microsoft.com/office/powerpoint/2010/main" val="15435281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2533" y="4379595"/>
            <a:ext cx="6152445" cy="4149090"/>
          </a:xfrm>
        </p:spPr>
        <p:txBody>
          <a:bodyPr/>
          <a:lstStyle/>
          <a:p>
            <a:r>
              <a:rPr lang="en-US" dirty="0" smtClean="0"/>
              <a:t>Good afternoon.  I would like to talk to you about a new Systems Engineering framework for Model-Based Engineering.  We call it the MBE Diamond.</a:t>
            </a:r>
            <a:endParaRPr lang="en-US" dirty="0"/>
          </a:p>
        </p:txBody>
      </p:sp>
      <p:sp>
        <p:nvSpPr>
          <p:cNvPr id="4" name="Slide Number Placeholder 3"/>
          <p:cNvSpPr>
            <a:spLocks noGrp="1"/>
          </p:cNvSpPr>
          <p:nvPr>
            <p:ph type="sldNum" sz="quarter" idx="10"/>
          </p:nvPr>
        </p:nvSpPr>
        <p:spPr/>
        <p:txBody>
          <a:bodyPr/>
          <a:lstStyle/>
          <a:p>
            <a:fld id="{A7E5B608-B18F-4EE3-B201-08DC90253EC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3027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5111" y="4379595"/>
            <a:ext cx="6129867" cy="4149090"/>
          </a:xfrm>
        </p:spPr>
        <p:txBody>
          <a:bodyPr/>
          <a:lstStyle/>
          <a:p>
            <a:pPr>
              <a:spcBef>
                <a:spcPts val="0"/>
              </a:spcBef>
              <a:spcAft>
                <a:spcPts val="606"/>
              </a:spcAft>
            </a:pPr>
            <a:r>
              <a:rPr lang="en-US" dirty="0"/>
              <a:t>We finalize the MBE Diamond symbol by incorporating the </a:t>
            </a:r>
            <a:r>
              <a:rPr lang="en-US" b="1" dirty="0"/>
              <a:t>DIGITAL THREAD </a:t>
            </a:r>
            <a:r>
              <a:rPr lang="en-US" dirty="0"/>
              <a:t>that connects the </a:t>
            </a:r>
            <a:r>
              <a:rPr lang="en-US" b="1" dirty="0"/>
              <a:t>VIRTUAL</a:t>
            </a:r>
            <a:r>
              <a:rPr lang="en-US" dirty="0"/>
              <a:t> to the </a:t>
            </a:r>
            <a:r>
              <a:rPr lang="en-US" b="1" dirty="0"/>
              <a:t>PHYSICAL</a:t>
            </a:r>
            <a:r>
              <a:rPr lang="en-US" dirty="0"/>
              <a:t>.  </a:t>
            </a:r>
          </a:p>
          <a:p>
            <a:pPr defTabSz="923087" eaLnBrk="1" fontAlgn="auto" hangingPunct="1">
              <a:spcBef>
                <a:spcPts val="0"/>
              </a:spcBef>
              <a:spcAft>
                <a:spcPts val="606"/>
              </a:spcAft>
              <a:defRPr/>
            </a:pPr>
            <a:r>
              <a:rPr lang="en-US" dirty="0"/>
              <a:t>You will also notice that the focus for MBE is not just on the </a:t>
            </a:r>
            <a:r>
              <a:rPr lang="en-US" b="1" dirty="0"/>
              <a:t>PRODUCT</a:t>
            </a:r>
            <a:r>
              <a:rPr lang="en-US" dirty="0"/>
              <a:t>,  but the entire ecosystem of </a:t>
            </a:r>
            <a:r>
              <a:rPr lang="en-US" b="1" dirty="0"/>
              <a:t>PLATFORM</a:t>
            </a:r>
            <a:r>
              <a:rPr lang="en-US" dirty="0"/>
              <a:t> </a:t>
            </a:r>
            <a:r>
              <a:rPr lang="en-US" b="1" dirty="0"/>
              <a:t>PRODUCT</a:t>
            </a:r>
            <a:r>
              <a:rPr lang="en-US" dirty="0"/>
              <a:t>, </a:t>
            </a:r>
            <a:r>
              <a:rPr lang="en-US" b="1" dirty="0"/>
              <a:t>PRODUCTION SYSTEM </a:t>
            </a:r>
            <a:r>
              <a:rPr lang="en-US" dirty="0"/>
              <a:t>and </a:t>
            </a:r>
            <a:r>
              <a:rPr lang="en-US" b="1" dirty="0"/>
              <a:t>SERVICES &amp; SUPPORT</a:t>
            </a:r>
            <a:r>
              <a:rPr lang="en-US" dirty="0"/>
              <a:t>. The circular </a:t>
            </a:r>
            <a:r>
              <a:rPr lang="en-US" b="1" dirty="0"/>
              <a:t>DIGITAL THREAD </a:t>
            </a:r>
            <a:r>
              <a:rPr lang="en-US" dirty="0"/>
              <a:t>graphic serves as a reminder that these three elements are intimately linked.  This way you do not inadvertently optimize one element of the ecosystem to the detriment of the others.</a:t>
            </a:r>
          </a:p>
          <a:p>
            <a:pPr defTabSz="923087" eaLnBrk="1" fontAlgn="auto" hangingPunct="1">
              <a:spcBef>
                <a:spcPts val="0"/>
              </a:spcBef>
              <a:spcAft>
                <a:spcPts val="606"/>
              </a:spcAft>
              <a:defRPr/>
            </a:pPr>
            <a:r>
              <a:rPr lang="en-US" dirty="0"/>
              <a:t>You will also now notice the horizontal and vertical arrows are now bidirectional radiating our of the center </a:t>
            </a:r>
            <a:r>
              <a:rPr lang="en-US" b="1" dirty="0"/>
              <a:t>DIGITAL THREAD </a:t>
            </a:r>
            <a:r>
              <a:rPr lang="en-US" dirty="0"/>
              <a:t>representing the multifaceted feedback throughout the MBE process.</a:t>
            </a:r>
          </a:p>
        </p:txBody>
      </p:sp>
      <p:sp>
        <p:nvSpPr>
          <p:cNvPr id="4" name="Slide Number Placeholder 3"/>
          <p:cNvSpPr>
            <a:spLocks noGrp="1"/>
          </p:cNvSpPr>
          <p:nvPr>
            <p:ph type="sldNum" sz="quarter" idx="10"/>
          </p:nvPr>
        </p:nvSpPr>
        <p:spPr/>
        <p:txBody>
          <a:bodyPr/>
          <a:lstStyle/>
          <a:p>
            <a:fld id="{739F009B-AA83-4291-81BE-194F11CE1901}" type="slidenum">
              <a:rPr lang="en-US" smtClean="0"/>
              <a:pPr/>
              <a:t>10</a:t>
            </a:fld>
            <a:endParaRPr lang="en-US" dirty="0"/>
          </a:p>
        </p:txBody>
      </p:sp>
    </p:spTree>
    <p:extLst>
      <p:ext uri="{BB962C8B-B14F-4D97-AF65-F5344CB8AC3E}">
        <p14:creationId xmlns:p14="http://schemas.microsoft.com/office/powerpoint/2010/main" val="870435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5111" y="4379595"/>
            <a:ext cx="6129867" cy="4149090"/>
          </a:xfrm>
        </p:spPr>
        <p:txBody>
          <a:bodyPr/>
          <a:lstStyle/>
          <a:p>
            <a:pPr>
              <a:spcBef>
                <a:spcPts val="1211"/>
              </a:spcBef>
              <a:spcAft>
                <a:spcPts val="606"/>
              </a:spcAft>
            </a:pPr>
            <a:r>
              <a:rPr lang="en-US" dirty="0"/>
              <a:t>This slide highlights the key talking points of the new MBE Diamond symbol.</a:t>
            </a:r>
          </a:p>
          <a:p>
            <a:pPr marL="283657" lvl="1" indent="-165066">
              <a:spcBef>
                <a:spcPts val="0"/>
              </a:spcBef>
              <a:spcAft>
                <a:spcPts val="606"/>
              </a:spcAft>
              <a:buFont typeface="Arial" panose="020B0604020202020204" pitchFamily="34" charset="0"/>
              <a:buChar char="•"/>
            </a:pPr>
            <a:r>
              <a:rPr lang="en-US" b="1" spc="-50" dirty="0"/>
              <a:t>&lt;CLICK&gt; </a:t>
            </a:r>
            <a:r>
              <a:rPr lang="en-US" spc="-50" dirty="0"/>
              <a:t>The diamond shape serves to highlight the integrated development of </a:t>
            </a:r>
            <a:r>
              <a:rPr lang="en-US" b="1" spc="-50" dirty="0"/>
              <a:t>PHYSICAL</a:t>
            </a:r>
            <a:r>
              <a:rPr lang="en-US" spc="-50" dirty="0"/>
              <a:t> and </a:t>
            </a:r>
            <a:r>
              <a:rPr lang="en-US" b="1" spc="-50" dirty="0"/>
              <a:t>VIRTUAL</a:t>
            </a:r>
            <a:r>
              <a:rPr lang="en-US" spc="-50" dirty="0"/>
              <a:t> systems throughout the lifecycle.</a:t>
            </a:r>
          </a:p>
          <a:p>
            <a:pPr marL="283657" lvl="1" indent="-165066" defTabSz="923087" eaLnBrk="1" fontAlgn="auto" hangingPunct="1">
              <a:spcBef>
                <a:spcPts val="0"/>
              </a:spcBef>
              <a:spcAft>
                <a:spcPts val="606"/>
              </a:spcAft>
              <a:buFont typeface="Arial" panose="020B0604020202020204" pitchFamily="34" charset="0"/>
              <a:buChar char="•"/>
              <a:defRPr/>
            </a:pPr>
            <a:r>
              <a:rPr lang="en-US" b="1" spc="-50" dirty="0"/>
              <a:t>&lt;CLICK&gt; </a:t>
            </a:r>
            <a:r>
              <a:rPr lang="en-US" spc="-50" dirty="0"/>
              <a:t>The bottom-half of the diamond represents the </a:t>
            </a:r>
            <a:r>
              <a:rPr lang="en-US" b="1" spc="-50" dirty="0"/>
              <a:t>PHYSICAL SYSTEMS </a:t>
            </a:r>
            <a:r>
              <a:rPr lang="en-US" spc="-50" dirty="0"/>
              <a:t>(retaining the traditional SE “V” flow).</a:t>
            </a:r>
          </a:p>
          <a:p>
            <a:pPr marL="283657" lvl="1" indent="-165066" defTabSz="923087" eaLnBrk="1" fontAlgn="auto" hangingPunct="1">
              <a:spcBef>
                <a:spcPts val="0"/>
              </a:spcBef>
              <a:spcAft>
                <a:spcPts val="606"/>
              </a:spcAft>
              <a:buFont typeface="Arial" panose="020B0604020202020204" pitchFamily="34" charset="0"/>
              <a:buChar char="•"/>
              <a:defRPr/>
            </a:pPr>
            <a:r>
              <a:rPr lang="en-US" b="1" spc="-50" dirty="0"/>
              <a:t>&lt;CLICK&gt; </a:t>
            </a:r>
            <a:r>
              <a:rPr lang="en-US" spc="-50" dirty="0"/>
              <a:t>The top-half of the diamond represents the </a:t>
            </a:r>
            <a:r>
              <a:rPr lang="en-US" b="1" spc="-50" dirty="0"/>
              <a:t>DIGITAL TWINS </a:t>
            </a:r>
            <a:r>
              <a:rPr lang="en-US" spc="-50" dirty="0"/>
              <a:t>(i.e. the </a:t>
            </a:r>
            <a:r>
              <a:rPr lang="en-US" b="1" spc="-50" dirty="0"/>
              <a:t>VIRTUAL SYSTEMS </a:t>
            </a:r>
            <a:r>
              <a:rPr lang="en-US" spc="-50" dirty="0"/>
              <a:t>representation of the </a:t>
            </a:r>
            <a:r>
              <a:rPr lang="en-US" b="1" spc="-50" dirty="0"/>
              <a:t>PHYSICAL SYSTEMS</a:t>
            </a:r>
            <a:r>
              <a:rPr lang="en-US" spc="-50" dirty="0"/>
              <a:t>).</a:t>
            </a:r>
          </a:p>
          <a:p>
            <a:pPr marL="283657" lvl="1" indent="-165066" defTabSz="923087" eaLnBrk="1" fontAlgn="auto" hangingPunct="1">
              <a:spcBef>
                <a:spcPts val="0"/>
              </a:spcBef>
              <a:spcAft>
                <a:spcPts val="606"/>
              </a:spcAft>
              <a:buFont typeface="Arial" panose="020B0604020202020204" pitchFamily="34" charset="0"/>
              <a:buChar char="•"/>
              <a:defRPr/>
            </a:pPr>
            <a:r>
              <a:rPr lang="en-US" b="1" spc="-50" dirty="0"/>
              <a:t>&lt;CLICK&gt; </a:t>
            </a:r>
            <a:r>
              <a:rPr lang="en-US" spc="-50" dirty="0"/>
              <a:t>The interior of the diamond represents the </a:t>
            </a:r>
            <a:r>
              <a:rPr lang="en-US" b="1" spc="-50" dirty="0"/>
              <a:t>DIGITAL THREAD </a:t>
            </a:r>
            <a:r>
              <a:rPr lang="en-US" spc="-50" dirty="0"/>
              <a:t>linking models or simulations (</a:t>
            </a:r>
            <a:r>
              <a:rPr lang="en-US" b="1" spc="-50" dirty="0"/>
              <a:t>DIGITAL TWINS</a:t>
            </a:r>
            <a:r>
              <a:rPr lang="en-US" spc="-50" dirty="0"/>
              <a:t>) to the design of the physical systems.</a:t>
            </a:r>
          </a:p>
          <a:p>
            <a:pPr marL="283657" lvl="1" indent="-165066" defTabSz="923087" eaLnBrk="1" fontAlgn="auto" hangingPunct="1">
              <a:spcBef>
                <a:spcPts val="0"/>
              </a:spcBef>
              <a:spcAft>
                <a:spcPts val="606"/>
              </a:spcAft>
              <a:buFont typeface="Arial" panose="020B0604020202020204" pitchFamily="34" charset="0"/>
              <a:buChar char="•"/>
              <a:defRPr/>
            </a:pPr>
            <a:r>
              <a:rPr lang="en-US" b="1" spc="-50" dirty="0"/>
              <a:t>&lt;CLICK&gt; </a:t>
            </a:r>
            <a:r>
              <a:rPr lang="en-US" spc="-50" dirty="0"/>
              <a:t>The circle represents the integrated development of the </a:t>
            </a:r>
            <a:r>
              <a:rPr lang="en-US" b="1" spc="-50" dirty="0"/>
              <a:t>PLATFORM PRODUCT, PRODUCTION SYSTEM</a:t>
            </a:r>
            <a:r>
              <a:rPr lang="en-US" spc="-50" dirty="0"/>
              <a:t>, and </a:t>
            </a:r>
            <a:r>
              <a:rPr lang="en-US" b="1" spc="-50" dirty="0"/>
              <a:t>SERVICES &amp; SUPPOR</a:t>
            </a:r>
            <a:r>
              <a:rPr lang="en-US" spc="-50" dirty="0"/>
              <a:t>T systems.</a:t>
            </a:r>
          </a:p>
          <a:p>
            <a:pPr marL="283657" lvl="1" indent="-165066" defTabSz="923087" eaLnBrk="1" fontAlgn="auto" hangingPunct="1">
              <a:spcBef>
                <a:spcPts val="0"/>
              </a:spcBef>
              <a:spcAft>
                <a:spcPts val="606"/>
              </a:spcAft>
              <a:buFont typeface="Arial" panose="020B0604020202020204" pitchFamily="34" charset="0"/>
              <a:buChar char="•"/>
              <a:defRPr/>
            </a:pPr>
            <a:r>
              <a:rPr lang="en-US" b="1" spc="-50" dirty="0"/>
              <a:t>&lt;CLICK&gt; </a:t>
            </a:r>
            <a:r>
              <a:rPr lang="en-US" spc="-50" dirty="0"/>
              <a:t>The </a:t>
            </a:r>
            <a:r>
              <a:rPr lang="en-US" b="1" spc="-50" dirty="0"/>
              <a:t>PHYSICAL SYSTEMS</a:t>
            </a:r>
            <a:r>
              <a:rPr lang="en-US" spc="-50" dirty="0"/>
              <a:t> and </a:t>
            </a:r>
            <a:r>
              <a:rPr lang="en-US" b="1" spc="-50" dirty="0"/>
              <a:t>DIGITAL TWINS </a:t>
            </a:r>
            <a:r>
              <a:rPr lang="en-US" spc="-50" dirty="0"/>
              <a:t>are concurrent paths that continuously inform each other across the lifecycle.</a:t>
            </a:r>
          </a:p>
        </p:txBody>
      </p:sp>
      <p:sp>
        <p:nvSpPr>
          <p:cNvPr id="4" name="Slide Number Placeholder 3"/>
          <p:cNvSpPr>
            <a:spLocks noGrp="1"/>
          </p:cNvSpPr>
          <p:nvPr>
            <p:ph type="sldNum" sz="quarter" idx="10"/>
          </p:nvPr>
        </p:nvSpPr>
        <p:spPr/>
        <p:txBody>
          <a:bodyPr/>
          <a:lstStyle/>
          <a:p>
            <a:fld id="{739F009B-AA83-4291-81BE-194F11CE1901}" type="slidenum">
              <a:rPr lang="en-US" smtClean="0"/>
              <a:pPr/>
              <a:t>11</a:t>
            </a:fld>
            <a:endParaRPr lang="en-US" dirty="0"/>
          </a:p>
        </p:txBody>
      </p:sp>
    </p:spTree>
    <p:extLst>
      <p:ext uri="{BB962C8B-B14F-4D97-AF65-F5344CB8AC3E}">
        <p14:creationId xmlns:p14="http://schemas.microsoft.com/office/powerpoint/2010/main" val="3684277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6087" y="4379595"/>
            <a:ext cx="6265334" cy="4149090"/>
          </a:xfrm>
        </p:spPr>
        <p:txBody>
          <a:bodyPr>
            <a:noAutofit/>
          </a:bodyPr>
          <a:lstStyle/>
          <a:p>
            <a:pPr defTabSz="923087">
              <a:spcBef>
                <a:spcPts val="0"/>
              </a:spcBef>
              <a:spcAft>
                <a:spcPts val="600"/>
              </a:spcAft>
              <a:defRPr/>
            </a:pPr>
            <a:r>
              <a:rPr lang="en-US" dirty="0" smtClean="0"/>
              <a:t>You </a:t>
            </a:r>
            <a:r>
              <a:rPr lang="en-US" dirty="0"/>
              <a:t>are probably familiar with the iconic Systems Engineering “V” that has served industry for over 30 years as a model of the product development process for complex systems. </a:t>
            </a:r>
            <a:endParaRPr lang="en-US" dirty="0" smtClean="0"/>
          </a:p>
          <a:p>
            <a:pPr defTabSz="923087">
              <a:spcBef>
                <a:spcPts val="0"/>
              </a:spcBef>
              <a:spcAft>
                <a:spcPts val="600"/>
              </a:spcAft>
              <a:defRPr/>
            </a:pPr>
            <a:r>
              <a:rPr lang="en-US" dirty="0" smtClean="0"/>
              <a:t>This familiar V model portrays </a:t>
            </a:r>
            <a:r>
              <a:rPr lang="en-US" dirty="0"/>
              <a:t>the engineering lifecycle as a linear series from left to </a:t>
            </a:r>
            <a:r>
              <a:rPr lang="en-US" dirty="0" smtClean="0"/>
              <a:t>right.  The left side of the V represents the decomposition </a:t>
            </a:r>
            <a:r>
              <a:rPr lang="en-US" dirty="0"/>
              <a:t>of requirements and system elements from the top to </a:t>
            </a:r>
            <a:r>
              <a:rPr lang="en-US" dirty="0" smtClean="0"/>
              <a:t>bottom. </a:t>
            </a:r>
            <a:r>
              <a:rPr lang="en-US" dirty="0"/>
              <a:t>The right side of the V represents the realization of the system concept as it passes through integration, T&amp;E and finally fielding of the system</a:t>
            </a:r>
            <a:r>
              <a:rPr lang="en-US" dirty="0" smtClean="0"/>
              <a:t>.</a:t>
            </a:r>
            <a:endParaRPr lang="en-US" dirty="0"/>
          </a:p>
          <a:p>
            <a:pPr defTabSz="923087">
              <a:spcBef>
                <a:spcPts val="0"/>
              </a:spcBef>
              <a:spcAft>
                <a:spcPts val="600"/>
              </a:spcAft>
              <a:defRPr/>
            </a:pPr>
            <a:r>
              <a:rPr lang="en-US" dirty="0" smtClean="0"/>
              <a:t>The </a:t>
            </a:r>
            <a:r>
              <a:rPr lang="en-US" dirty="0"/>
              <a:t>V model originated at a time when engineering processes required manual handoffs and interfaces between disciplines by exchange of paper documents. </a:t>
            </a:r>
          </a:p>
          <a:p>
            <a:pPr defTabSz="923087">
              <a:spcBef>
                <a:spcPts val="0"/>
              </a:spcBef>
              <a:spcAft>
                <a:spcPts val="600"/>
              </a:spcAft>
              <a:defRPr/>
            </a:pPr>
            <a:r>
              <a:rPr lang="en-US" dirty="0"/>
              <a:t>Today, exponential improvements in computing technology allow engineers to dramatically increase the use of analytical models and simulations leading to the creation of digital </a:t>
            </a:r>
            <a:r>
              <a:rPr lang="en-US" dirty="0" smtClean="0"/>
              <a:t>system models and digital twins </a:t>
            </a:r>
            <a:r>
              <a:rPr lang="en-US" dirty="0"/>
              <a:t>of the physical systems. </a:t>
            </a:r>
          </a:p>
          <a:p>
            <a:pPr defTabSz="923087">
              <a:spcBef>
                <a:spcPts val="0"/>
              </a:spcBef>
              <a:spcAft>
                <a:spcPts val="600"/>
              </a:spcAft>
              <a:defRPr/>
            </a:pPr>
            <a:r>
              <a:rPr lang="en-US" dirty="0" smtClean="0"/>
              <a:t>Boeing felt </a:t>
            </a:r>
            <a:r>
              <a:rPr lang="en-US" dirty="0"/>
              <a:t>that the Systems Engineering V model </a:t>
            </a:r>
            <a:r>
              <a:rPr lang="en-US" dirty="0" smtClean="0"/>
              <a:t>did not </a:t>
            </a:r>
            <a:r>
              <a:rPr lang="en-US" dirty="0"/>
              <a:t>adequately describe this growing Model-Based Engineering (MBE) </a:t>
            </a:r>
            <a:r>
              <a:rPr lang="en-US" dirty="0" smtClean="0"/>
              <a:t>environment.</a:t>
            </a:r>
            <a:endParaRPr lang="en-US" dirty="0"/>
          </a:p>
          <a:p>
            <a:pPr defTabSz="923087">
              <a:spcBef>
                <a:spcPts val="0"/>
              </a:spcBef>
              <a:spcAft>
                <a:spcPts val="600"/>
              </a:spcAft>
              <a:defRPr/>
            </a:pPr>
            <a:r>
              <a:rPr lang="en-US" dirty="0" smtClean="0"/>
              <a:t>&lt;CLICK&gt; A </a:t>
            </a:r>
            <a:r>
              <a:rPr lang="en-US" dirty="0"/>
              <a:t>new MBE Diamond model was developed to replace the V model to address the creation of digital </a:t>
            </a:r>
            <a:r>
              <a:rPr lang="en-US" dirty="0" smtClean="0"/>
              <a:t>system models to </a:t>
            </a:r>
            <a:r>
              <a:rPr lang="en-US" dirty="0"/>
              <a:t>design and optimize systems before the first physical item is built. </a:t>
            </a:r>
          </a:p>
          <a:p>
            <a:pPr defTabSz="923087">
              <a:spcBef>
                <a:spcPts val="0"/>
              </a:spcBef>
              <a:spcAft>
                <a:spcPts val="600"/>
              </a:spcAft>
              <a:defRPr/>
            </a:pPr>
            <a:r>
              <a:rPr lang="en-US" b="1" dirty="0"/>
              <a:t>A key tenet of the MBE diamond is the simultaneous optimization of the product, production system and support and support. </a:t>
            </a:r>
            <a:r>
              <a:rPr lang="en-US" dirty="0"/>
              <a:t>This is known as concurrent engineering</a:t>
            </a:r>
            <a:r>
              <a:rPr lang="en-US" dirty="0" smtClean="0"/>
              <a:t>.</a:t>
            </a:r>
            <a:endParaRPr lang="en-US" kern="1200" dirty="0">
              <a:solidFill>
                <a:schemeClr val="tx1"/>
              </a:solidFill>
              <a:effectLst/>
            </a:endParaRPr>
          </a:p>
        </p:txBody>
      </p:sp>
      <p:sp>
        <p:nvSpPr>
          <p:cNvPr id="4" name="Slide Number Placeholder 3"/>
          <p:cNvSpPr>
            <a:spLocks noGrp="1"/>
          </p:cNvSpPr>
          <p:nvPr>
            <p:ph type="sldNum" sz="quarter" idx="10"/>
          </p:nvPr>
        </p:nvSpPr>
        <p:spPr/>
        <p:txBody>
          <a:bodyPr/>
          <a:lstStyle/>
          <a:p>
            <a:fld id="{739F009B-AA83-4291-81BE-194F11CE1901}" type="slidenum">
              <a:rPr lang="en-US" smtClean="0">
                <a:solidFill>
                  <a:srgbClr val="000000"/>
                </a:solidFill>
              </a:rPr>
              <a:pPr/>
              <a:t>12</a:t>
            </a:fld>
            <a:endParaRPr lang="en-US">
              <a:solidFill>
                <a:srgbClr val="000000"/>
              </a:solidFill>
            </a:endParaRPr>
          </a:p>
        </p:txBody>
      </p:sp>
    </p:spTree>
    <p:extLst>
      <p:ext uri="{BB962C8B-B14F-4D97-AF65-F5344CB8AC3E}">
        <p14:creationId xmlns:p14="http://schemas.microsoft.com/office/powerpoint/2010/main" val="1639830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5111" y="4379595"/>
            <a:ext cx="6129867" cy="4149090"/>
          </a:xfrm>
        </p:spPr>
        <p:txBody>
          <a:bodyPr/>
          <a:lstStyle/>
          <a:p>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13</a:t>
            </a:fld>
            <a:endParaRPr lang="en-US" dirty="0"/>
          </a:p>
        </p:txBody>
      </p:sp>
    </p:spTree>
    <p:extLst>
      <p:ext uri="{BB962C8B-B14F-4D97-AF65-F5344CB8AC3E}">
        <p14:creationId xmlns:p14="http://schemas.microsoft.com/office/powerpoint/2010/main" val="3458058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E5B608-B18F-4EE3-B201-08DC90253ECD}" type="slidenum">
              <a:rPr lang="en-US" smtClean="0">
                <a:solidFill>
                  <a:prstClr val="black"/>
                </a:solidFill>
              </a:rPr>
              <a:pPr/>
              <a:t>14</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684539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2533" y="4379595"/>
            <a:ext cx="6141156" cy="4149090"/>
          </a:xfrm>
        </p:spPr>
        <p:txBody>
          <a:bodyPr/>
          <a:lstStyle/>
          <a:p>
            <a:r>
              <a:rPr lang="en-US" dirty="0"/>
              <a:t>This detailed view of the MBE Diamond lists key MBE </a:t>
            </a:r>
            <a:r>
              <a:rPr lang="en-US" dirty="0" smtClean="0"/>
              <a:t>artifacts.</a:t>
            </a:r>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15</a:t>
            </a:fld>
            <a:endParaRPr lang="en-US" dirty="0"/>
          </a:p>
        </p:txBody>
      </p:sp>
    </p:spTree>
    <p:extLst>
      <p:ext uri="{BB962C8B-B14F-4D97-AF65-F5344CB8AC3E}">
        <p14:creationId xmlns:p14="http://schemas.microsoft.com/office/powerpoint/2010/main" val="265685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8936" y="4379594"/>
            <a:ext cx="6496194" cy="4250055"/>
          </a:xfrm>
        </p:spPr>
        <p:txBody>
          <a:bodyPr>
            <a:noAutofit/>
          </a:bodyPr>
          <a:lstStyle/>
          <a:p>
            <a:pPr defTabSz="923087">
              <a:spcBef>
                <a:spcPts val="0"/>
              </a:spcBef>
              <a:spcAft>
                <a:spcPts val="600"/>
              </a:spcAft>
              <a:defRPr/>
            </a:pPr>
            <a:r>
              <a:rPr lang="en-US" sz="1100" dirty="0"/>
              <a:t>You are probably familiar with the iconic Systems Engineering “V” that has served industry for over 30 years as a model of the product development process for complex systems</a:t>
            </a:r>
            <a:r>
              <a:rPr lang="en-US" sz="1100" dirty="0" smtClean="0"/>
              <a:t>.</a:t>
            </a:r>
          </a:p>
          <a:p>
            <a:pPr lvl="0" eaLnBrk="0" hangingPunct="0">
              <a:defRPr/>
            </a:pPr>
            <a:r>
              <a:rPr lang="en-US" sz="1100" dirty="0" smtClean="0"/>
              <a:t>The </a:t>
            </a:r>
            <a:r>
              <a:rPr lang="en-US" sz="1100" dirty="0"/>
              <a:t>“V” symbol portrays the engineering lifecycle as a linear series of steps from left to right with the decomposition of requirements and system elements from the top to bottom of the left side of the V. The right side of the V represents the realization of the system concept as it passes through integration, T&amp;E and finally fielding of the </a:t>
            </a:r>
            <a:r>
              <a:rPr lang="en-US" sz="1100" dirty="0" smtClean="0"/>
              <a:t>system</a:t>
            </a:r>
          </a:p>
          <a:p>
            <a:pPr lvl="0"/>
            <a:r>
              <a:rPr lang="en-US" sz="1100" b="1" dirty="0" smtClean="0"/>
              <a:t>&lt;</a:t>
            </a:r>
            <a:r>
              <a:rPr lang="en-US" sz="1100" b="1" dirty="0"/>
              <a:t>CLICK&gt;</a:t>
            </a:r>
            <a:r>
              <a:rPr lang="en-US" sz="1100" dirty="0"/>
              <a:t> Unfortunately, many people interpret the “V” symbol as </a:t>
            </a:r>
            <a:r>
              <a:rPr lang="en-US" sz="1100" u="sng" dirty="0"/>
              <a:t>only</a:t>
            </a:r>
            <a:r>
              <a:rPr lang="en-US" sz="1100" dirty="0"/>
              <a:t> </a:t>
            </a:r>
            <a:r>
              <a:rPr lang="en-US" sz="1100" dirty="0" smtClean="0"/>
              <a:t>being applicable </a:t>
            </a:r>
            <a:r>
              <a:rPr lang="en-US" sz="1100" dirty="0"/>
              <a:t>to development of a “</a:t>
            </a:r>
            <a:r>
              <a:rPr lang="en-US" sz="1100" u="sng" dirty="0"/>
              <a:t>Product</a:t>
            </a:r>
            <a:r>
              <a:rPr lang="en-US" sz="1100" dirty="0"/>
              <a:t>”, when in reality it should also be applied </a:t>
            </a:r>
            <a:r>
              <a:rPr lang="en-US" sz="1100" u="sng" dirty="0"/>
              <a:t>simultaneously</a:t>
            </a:r>
            <a:r>
              <a:rPr lang="en-US" sz="1100" dirty="0"/>
              <a:t> to the </a:t>
            </a:r>
            <a:r>
              <a:rPr lang="en-US" sz="1100" dirty="0" smtClean="0"/>
              <a:t/>
            </a:r>
            <a:br>
              <a:rPr lang="en-US" sz="1100" dirty="0" smtClean="0"/>
            </a:br>
            <a:r>
              <a:rPr lang="en-US" sz="1100" dirty="0" smtClean="0"/>
              <a:t>“</a:t>
            </a:r>
            <a:r>
              <a:rPr lang="en-US" sz="1100" u="sng" dirty="0"/>
              <a:t>Production System</a:t>
            </a:r>
            <a:r>
              <a:rPr lang="en-US" sz="1100" dirty="0"/>
              <a:t>” as well as </a:t>
            </a:r>
            <a:r>
              <a:rPr lang="en-US" sz="1100" dirty="0" smtClean="0"/>
              <a:t>“</a:t>
            </a:r>
            <a:r>
              <a:rPr lang="en-US" sz="1100" u="sng" dirty="0"/>
              <a:t>Services and Support</a:t>
            </a:r>
            <a:r>
              <a:rPr lang="en-US" sz="1100" dirty="0"/>
              <a:t>” systems associated with the product. </a:t>
            </a:r>
          </a:p>
          <a:p>
            <a:pPr lvl="0"/>
            <a:r>
              <a:rPr lang="en-US" sz="1100" b="1" dirty="0"/>
              <a:t>&lt;CLICK&gt;</a:t>
            </a:r>
            <a:r>
              <a:rPr lang="en-US" sz="1100" dirty="0"/>
              <a:t> The layout of the “V” implies a </a:t>
            </a:r>
            <a:r>
              <a:rPr lang="en-US" sz="1100" u="sng" dirty="0"/>
              <a:t>sequential</a:t>
            </a:r>
            <a:r>
              <a:rPr lang="en-US" sz="1100" dirty="0"/>
              <a:t> development process.  Attempts to map the “V” symbol to a project schedule, timeline or </a:t>
            </a:r>
            <a:r>
              <a:rPr lang="en-US" sz="1100" dirty="0" smtClean="0"/>
              <a:t>gated </a:t>
            </a:r>
            <a:r>
              <a:rPr lang="en-US" sz="1100" dirty="0"/>
              <a:t>process, only serves to exacerbate this misconception. </a:t>
            </a:r>
          </a:p>
          <a:p>
            <a:pPr lvl="0"/>
            <a:r>
              <a:rPr lang="en-US" sz="1100" b="1" dirty="0"/>
              <a:t>&lt;CLICK&gt;</a:t>
            </a:r>
            <a:r>
              <a:rPr lang="en-US" sz="1100" dirty="0"/>
              <a:t> The origin of the “V” was during the “document-centric” age…when information was literally handed off between individuals, groups, and lifecycle phases.  Unfortunately the “V” symbol does not adequately reflect the digital era of an MBE ecosystem, including Digital Thread and </a:t>
            </a:r>
            <a:r>
              <a:rPr lang="en-US" sz="1100" dirty="0" smtClean="0"/>
              <a:t>Twins</a:t>
            </a:r>
            <a:r>
              <a:rPr lang="en-US" sz="1100" dirty="0"/>
              <a:t>.</a:t>
            </a:r>
          </a:p>
          <a:p>
            <a:pPr lvl="0"/>
            <a:r>
              <a:rPr lang="en-US" sz="1100" b="1" dirty="0"/>
              <a:t>&lt;CLICK&gt; </a:t>
            </a:r>
            <a:r>
              <a:rPr lang="en-US" sz="1100" dirty="0"/>
              <a:t>The layout of the “V” also fails to clearly depict is the </a:t>
            </a:r>
            <a:r>
              <a:rPr lang="en-US" sz="1100" u="sng" dirty="0"/>
              <a:t>integrated</a:t>
            </a:r>
            <a:r>
              <a:rPr lang="en-US" sz="1100" dirty="0"/>
              <a:t> and </a:t>
            </a:r>
            <a:r>
              <a:rPr lang="en-US" sz="1100" u="sng" dirty="0"/>
              <a:t>iterative</a:t>
            </a:r>
            <a:r>
              <a:rPr lang="en-US" sz="1100" dirty="0"/>
              <a:t> nature of product development.  Attempts to address this shortcoming by adding horizontal “feedback” links across the “V” only serve to further complicate the symbol and are often are overlooked or misunderstood by the audience.  </a:t>
            </a:r>
          </a:p>
          <a:p>
            <a:pPr lvl="0"/>
            <a:r>
              <a:rPr lang="en-US" sz="1100" b="1" dirty="0"/>
              <a:t>&lt;CLICK&gt; </a:t>
            </a:r>
            <a:r>
              <a:rPr lang="en-US" sz="1100" dirty="0"/>
              <a:t>Historical attempts to update the “V” Symbol have only served to increase its complexity and made it that much more difficult to understand.</a:t>
            </a:r>
          </a:p>
          <a:p>
            <a:pPr lvl="0"/>
            <a:r>
              <a:rPr lang="en-US" sz="1100" b="1" dirty="0"/>
              <a:t>&lt;CLICK&gt; </a:t>
            </a:r>
            <a:r>
              <a:rPr lang="en-US" sz="1100" dirty="0"/>
              <a:t>After considering all of this, we came to the conclusion that a new symbol was needed to is needed that better represents the complex interactions of an MBE </a:t>
            </a:r>
            <a:r>
              <a:rPr lang="en-US" sz="1100" dirty="0" smtClean="0"/>
              <a:t>ecosystem.</a:t>
            </a:r>
            <a:endParaRPr lang="en-US" sz="1100" dirty="0"/>
          </a:p>
        </p:txBody>
      </p:sp>
      <p:sp>
        <p:nvSpPr>
          <p:cNvPr id="4" name="Slide Number Placeholder 3"/>
          <p:cNvSpPr>
            <a:spLocks noGrp="1"/>
          </p:cNvSpPr>
          <p:nvPr>
            <p:ph type="sldNum" sz="quarter" idx="10"/>
          </p:nvPr>
        </p:nvSpPr>
        <p:spPr/>
        <p:txBody>
          <a:bodyPr/>
          <a:lstStyle/>
          <a:p>
            <a:fld id="{739F009B-AA83-4291-81BE-194F11CE1901}"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422147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6087" y="4379595"/>
            <a:ext cx="6265334" cy="4149090"/>
          </a:xfrm>
        </p:spPr>
        <p:txBody>
          <a:bodyPr>
            <a:noAutofit/>
          </a:bodyPr>
          <a:lstStyle/>
          <a:p>
            <a:pPr eaLnBrk="1" fontAlgn="t" hangingPunct="1">
              <a:lnSpc>
                <a:spcPct val="85000"/>
              </a:lnSpc>
              <a:spcAft>
                <a:spcPts val="606"/>
              </a:spcAft>
            </a:pPr>
            <a:r>
              <a:rPr lang="en-US" b="1" dirty="0"/>
              <a:t>The following bullets provide justification for each tenet listed on the slide:</a:t>
            </a:r>
          </a:p>
          <a:p>
            <a:pPr marL="173079" indent="-173079" eaLnBrk="1" fontAlgn="t" hangingPunct="1">
              <a:lnSpc>
                <a:spcPct val="85000"/>
              </a:lnSpc>
              <a:spcAft>
                <a:spcPts val="606"/>
              </a:spcAft>
              <a:buFont typeface="Arial" panose="020B0604020202020204" pitchFamily="34" charset="0"/>
              <a:buChar char="•"/>
            </a:pPr>
            <a:r>
              <a:rPr lang="en-US" dirty="0"/>
              <a:t>It is important that the symbol depict an </a:t>
            </a:r>
            <a:r>
              <a:rPr lang="en-US" b="1" dirty="0"/>
              <a:t>integrated</a:t>
            </a:r>
            <a:r>
              <a:rPr lang="en-US" dirty="0"/>
              <a:t> approach throughout the lifecycle. This is a critical attribute of MBE.</a:t>
            </a:r>
          </a:p>
          <a:p>
            <a:pPr marL="173079" indent="-173079" eaLnBrk="1" fontAlgn="t" hangingPunct="1">
              <a:lnSpc>
                <a:spcPct val="85000"/>
              </a:lnSpc>
              <a:spcAft>
                <a:spcPts val="606"/>
              </a:spcAft>
              <a:buFont typeface="Arial" panose="020B0604020202020204" pitchFamily="34" charset="0"/>
              <a:buChar char="•"/>
            </a:pPr>
            <a:r>
              <a:rPr lang="en-US" dirty="0"/>
              <a:t>It is important that the symbol depict </a:t>
            </a:r>
            <a:r>
              <a:rPr lang="en-US" b="1" dirty="0"/>
              <a:t>iterative</a:t>
            </a:r>
            <a:r>
              <a:rPr lang="en-US" dirty="0"/>
              <a:t> development with data/information connectivity throughout the lifecycle. </a:t>
            </a:r>
          </a:p>
          <a:p>
            <a:pPr marL="173079" indent="-173079" eaLnBrk="1" fontAlgn="t" hangingPunct="1">
              <a:lnSpc>
                <a:spcPct val="85000"/>
              </a:lnSpc>
              <a:spcAft>
                <a:spcPts val="606"/>
              </a:spcAft>
              <a:buFont typeface="Arial" panose="020B0604020202020204" pitchFamily="34" charset="0"/>
              <a:buChar char="•"/>
            </a:pPr>
            <a:r>
              <a:rPr lang="en-US" dirty="0"/>
              <a:t>Most symbols represent a single system (as depicted by the SE “V”). It is critical that the new symbol depict multiple system (Product, Production System, Service &amp; Support).</a:t>
            </a:r>
          </a:p>
          <a:p>
            <a:pPr marL="173079" indent="-173079" eaLnBrk="1" fontAlgn="t" hangingPunct="1">
              <a:lnSpc>
                <a:spcPct val="85000"/>
              </a:lnSpc>
              <a:spcAft>
                <a:spcPts val="606"/>
              </a:spcAft>
              <a:buFont typeface="Arial" panose="020B0604020202020204" pitchFamily="34" charset="0"/>
              <a:buChar char="•"/>
            </a:pPr>
            <a:r>
              <a:rPr lang="en-US" dirty="0"/>
              <a:t>The main purpose in developing a new Symbol is to express how MBE works. </a:t>
            </a:r>
          </a:p>
          <a:p>
            <a:pPr marL="173079" indent="-173079" eaLnBrk="1" fontAlgn="t" hangingPunct="1">
              <a:lnSpc>
                <a:spcPct val="85000"/>
              </a:lnSpc>
              <a:spcAft>
                <a:spcPts val="606"/>
              </a:spcAft>
              <a:buFont typeface="Arial" panose="020B0604020202020204" pitchFamily="34" charset="0"/>
              <a:buChar char="•"/>
            </a:pPr>
            <a:r>
              <a:rPr lang="en-US" dirty="0"/>
              <a:t>An attribute of the above Communication Tenet is the ability to explain a complex topic in a simple manor. </a:t>
            </a:r>
          </a:p>
          <a:p>
            <a:pPr marL="173079" indent="-173079" eaLnBrk="1" fontAlgn="t" hangingPunct="1">
              <a:lnSpc>
                <a:spcPct val="85000"/>
              </a:lnSpc>
              <a:spcAft>
                <a:spcPts val="606"/>
              </a:spcAft>
              <a:buFont typeface="Arial" panose="020B0604020202020204" pitchFamily="34" charset="0"/>
              <a:buChar char="•"/>
            </a:pPr>
            <a:r>
              <a:rPr lang="en-US" dirty="0"/>
              <a:t>It is critical that the new Symbol has the ability to expand to additional domains (finance, HR, etc.) and be tailorable to specific needs.</a:t>
            </a:r>
          </a:p>
        </p:txBody>
      </p:sp>
      <p:sp>
        <p:nvSpPr>
          <p:cNvPr id="4" name="Slide Number Placeholder 3"/>
          <p:cNvSpPr>
            <a:spLocks noGrp="1"/>
          </p:cNvSpPr>
          <p:nvPr>
            <p:ph type="sldNum" sz="quarter" idx="10"/>
          </p:nvPr>
        </p:nvSpPr>
        <p:spPr/>
        <p:txBody>
          <a:bodyPr/>
          <a:lstStyle/>
          <a:p>
            <a:fld id="{739F009B-AA83-4291-81BE-194F11CE1901}" type="slidenum">
              <a:rPr lang="en-US" smtClean="0">
                <a:solidFill>
                  <a:srgbClr val="000000"/>
                </a:solidFill>
              </a:rPr>
              <a:pPr/>
              <a:t>3</a:t>
            </a:fld>
            <a:endParaRPr lang="en-US">
              <a:solidFill>
                <a:srgbClr val="000000"/>
              </a:solidFill>
            </a:endParaRPr>
          </a:p>
        </p:txBody>
      </p:sp>
    </p:spTree>
    <p:extLst>
      <p:ext uri="{BB962C8B-B14F-4D97-AF65-F5344CB8AC3E}">
        <p14:creationId xmlns:p14="http://schemas.microsoft.com/office/powerpoint/2010/main" val="2110586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3821" y="4379595"/>
            <a:ext cx="6152445" cy="4149090"/>
          </a:xfrm>
        </p:spPr>
        <p:txBody>
          <a:bodyPr/>
          <a:lstStyle/>
          <a:p>
            <a:endParaRPr lang="en-US"/>
          </a:p>
        </p:txBody>
      </p:sp>
      <p:sp>
        <p:nvSpPr>
          <p:cNvPr id="4" name="Slide Number Placeholder 3"/>
          <p:cNvSpPr>
            <a:spLocks noGrp="1"/>
          </p:cNvSpPr>
          <p:nvPr>
            <p:ph type="sldNum" sz="quarter" idx="10"/>
          </p:nvPr>
        </p:nvSpPr>
        <p:spPr/>
        <p:txBody>
          <a:bodyPr/>
          <a:lstStyle/>
          <a:p>
            <a:fld id="{739F009B-AA83-4291-81BE-194F11CE1901}" type="slidenum">
              <a:rPr lang="en-US" smtClean="0"/>
              <a:pPr/>
              <a:t>4</a:t>
            </a:fld>
            <a:endParaRPr lang="en-US" dirty="0"/>
          </a:p>
        </p:txBody>
      </p:sp>
    </p:spTree>
    <p:extLst>
      <p:ext uri="{BB962C8B-B14F-4D97-AF65-F5344CB8AC3E}">
        <p14:creationId xmlns:p14="http://schemas.microsoft.com/office/powerpoint/2010/main" val="374329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2533" y="4379595"/>
            <a:ext cx="6152445" cy="4149090"/>
          </a:xfrm>
        </p:spPr>
        <p:txBody>
          <a:bodyPr/>
          <a:lstStyle/>
          <a:p>
            <a:pPr>
              <a:spcBef>
                <a:spcPts val="0"/>
              </a:spcBef>
              <a:spcAft>
                <a:spcPts val="606"/>
              </a:spcAft>
            </a:pPr>
            <a:r>
              <a:rPr lang="en-US" dirty="0"/>
              <a:t>The traditional Systems Engineering “V“ starts with customer </a:t>
            </a:r>
            <a:r>
              <a:rPr lang="en-US" b="1" dirty="0"/>
              <a:t>NEEDS </a:t>
            </a:r>
            <a:r>
              <a:rPr lang="en-US" dirty="0"/>
              <a:t>and ends with delivered </a:t>
            </a:r>
            <a:r>
              <a:rPr lang="en-US" b="1" dirty="0"/>
              <a:t>SOLUTIONS </a:t>
            </a:r>
            <a:r>
              <a:rPr lang="en-US" dirty="0"/>
              <a:t>to fill those needs.  The “V” has historically focused on the development of the </a:t>
            </a:r>
            <a:r>
              <a:rPr lang="en-US" b="1" dirty="0"/>
              <a:t>PHYSICAL SYSTEMS </a:t>
            </a:r>
            <a:r>
              <a:rPr lang="en-US" dirty="0"/>
              <a:t>(both hardware and software) to meet those needs.</a:t>
            </a:r>
          </a:p>
          <a:p>
            <a:pPr marL="177887" lvl="1" indent="-173079">
              <a:spcBef>
                <a:spcPts val="0"/>
              </a:spcBef>
              <a:spcAft>
                <a:spcPts val="606"/>
              </a:spcAft>
              <a:buFont typeface="Arial" panose="020B0604020202020204" pitchFamily="34" charset="0"/>
              <a:buChar char="•"/>
            </a:pPr>
            <a:r>
              <a:rPr lang="en-US" b="1" spc="-50" dirty="0"/>
              <a:t>&lt;CLICK&gt; </a:t>
            </a:r>
            <a:r>
              <a:rPr lang="en-US" dirty="0"/>
              <a:t>In other words, the traditional Systems Engineering “V” focuses on the </a:t>
            </a:r>
            <a:r>
              <a:rPr lang="en-US" b="1" dirty="0"/>
              <a:t>DESIGN</a:t>
            </a:r>
            <a:r>
              <a:rPr lang="en-US" dirty="0"/>
              <a:t> and </a:t>
            </a:r>
            <a:r>
              <a:rPr lang="en-US" b="1" dirty="0"/>
              <a:t>DELIVERY</a:t>
            </a:r>
            <a:r>
              <a:rPr lang="en-US" dirty="0"/>
              <a:t> of the </a:t>
            </a:r>
            <a:r>
              <a:rPr lang="en-US" b="1" dirty="0"/>
              <a:t>PHYSICAL</a:t>
            </a:r>
            <a:r>
              <a:rPr lang="en-US" dirty="0"/>
              <a:t> </a:t>
            </a:r>
            <a:r>
              <a:rPr lang="en-US" b="1" dirty="0"/>
              <a:t>PRODUCT </a:t>
            </a:r>
            <a:r>
              <a:rPr lang="en-US" dirty="0"/>
              <a:t>to meet customer needs.</a:t>
            </a:r>
          </a:p>
          <a:p>
            <a:pPr marL="177887" lvl="1" indent="-173079">
              <a:spcBef>
                <a:spcPts val="0"/>
              </a:spcBef>
              <a:spcAft>
                <a:spcPts val="606"/>
              </a:spcAft>
              <a:buFont typeface="Arial" panose="020B0604020202020204" pitchFamily="34" charset="0"/>
              <a:buChar char="•"/>
            </a:pPr>
            <a:r>
              <a:rPr lang="en-US" b="1" spc="-50" dirty="0"/>
              <a:t>&lt;CLICK&gt; </a:t>
            </a:r>
            <a:r>
              <a:rPr lang="en-US" dirty="0"/>
              <a:t>A series of milestones or artifacts mark the linear progression (from left to right) through the Systems Engineering process.</a:t>
            </a:r>
          </a:p>
          <a:p>
            <a:pPr marL="177887" lvl="1" indent="-173079">
              <a:spcBef>
                <a:spcPts val="0"/>
              </a:spcBef>
              <a:spcAft>
                <a:spcPts val="606"/>
              </a:spcAft>
              <a:buFont typeface="Arial" panose="020B0604020202020204" pitchFamily="34" charset="0"/>
              <a:buChar char="•"/>
            </a:pPr>
            <a:r>
              <a:rPr lang="en-US" b="1" spc="-50" dirty="0"/>
              <a:t>&lt;CLICK&gt; </a:t>
            </a:r>
            <a:r>
              <a:rPr lang="en-US" dirty="0"/>
              <a:t>What is not always shown in the Systems Engineering “V” is the symmetry between these artifacts.  Every artifact on the left side of the “V” must be verified by an artifact on the right side of the “V</a:t>
            </a:r>
            <a:r>
              <a:rPr lang="en-US" dirty="0" smtClean="0"/>
              <a:t>”.</a:t>
            </a:r>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5</a:t>
            </a:fld>
            <a:endParaRPr lang="en-US" dirty="0"/>
          </a:p>
        </p:txBody>
      </p:sp>
    </p:spTree>
    <p:extLst>
      <p:ext uri="{BB962C8B-B14F-4D97-AF65-F5344CB8AC3E}">
        <p14:creationId xmlns:p14="http://schemas.microsoft.com/office/powerpoint/2010/main" val="3772114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7689" y="4379595"/>
            <a:ext cx="6118578" cy="4149090"/>
          </a:xfrm>
        </p:spPr>
        <p:txBody>
          <a:bodyPr/>
          <a:lstStyle/>
          <a:p>
            <a:pPr>
              <a:spcBef>
                <a:spcPts val="0"/>
              </a:spcBef>
              <a:spcAft>
                <a:spcPts val="606"/>
              </a:spcAft>
            </a:pPr>
            <a:r>
              <a:rPr lang="en-US" dirty="0"/>
              <a:t>As we transition for Systems Engineering to Model-Based Engineering, we must recognize the development of the </a:t>
            </a:r>
            <a:r>
              <a:rPr lang="en-US" b="1" dirty="0"/>
              <a:t>VIRTUAL SYSTEMS </a:t>
            </a:r>
            <a:r>
              <a:rPr lang="en-US" dirty="0"/>
              <a:t>or </a:t>
            </a:r>
            <a:r>
              <a:rPr lang="en-US" b="1" dirty="0"/>
              <a:t>DIGITAL TWINS </a:t>
            </a:r>
            <a:r>
              <a:rPr lang="en-US" dirty="0"/>
              <a:t>that inform the </a:t>
            </a:r>
            <a:r>
              <a:rPr lang="en-US" b="1" dirty="0"/>
              <a:t>PHYSICAL SYSTEMS </a:t>
            </a:r>
            <a:r>
              <a:rPr lang="en-US" dirty="0"/>
              <a:t>development.  We have shown this by creating a virtual “V” flipped on top of the physical “V”.</a:t>
            </a:r>
          </a:p>
          <a:p>
            <a:pPr marL="177887" lvl="1" indent="-173079" defTabSz="923087" eaLnBrk="1" fontAlgn="auto" hangingPunct="1">
              <a:spcBef>
                <a:spcPts val="0"/>
              </a:spcBef>
              <a:spcAft>
                <a:spcPts val="606"/>
              </a:spcAft>
              <a:buFont typeface="Arial" panose="020B0604020202020204" pitchFamily="34" charset="0"/>
              <a:buChar char="•"/>
              <a:defRPr/>
            </a:pPr>
            <a:r>
              <a:rPr lang="en-US" b="1" spc="-50" dirty="0"/>
              <a:t>&lt;CLICK&gt; </a:t>
            </a:r>
            <a:r>
              <a:rPr lang="en-US" dirty="0"/>
              <a:t>Model-Based Engineering uses </a:t>
            </a:r>
            <a:r>
              <a:rPr lang="en-US" b="1" dirty="0"/>
              <a:t>MODELING </a:t>
            </a:r>
            <a:r>
              <a:rPr lang="en-US" dirty="0"/>
              <a:t>and </a:t>
            </a:r>
            <a:r>
              <a:rPr lang="en-US" b="1" dirty="0"/>
              <a:t>SIMULATION </a:t>
            </a:r>
            <a:r>
              <a:rPr lang="en-US" dirty="0"/>
              <a:t>to create </a:t>
            </a:r>
            <a:r>
              <a:rPr lang="en-US" b="1" dirty="0"/>
              <a:t>DIGITAL TWINS </a:t>
            </a:r>
            <a:r>
              <a:rPr lang="en-US" dirty="0"/>
              <a:t>of the </a:t>
            </a:r>
            <a:r>
              <a:rPr lang="en-US" b="1" dirty="0"/>
              <a:t>PHYSICAL SYSTEMS </a:t>
            </a:r>
            <a:r>
              <a:rPr lang="en-US" dirty="0"/>
              <a:t>on each step of the journey.</a:t>
            </a:r>
          </a:p>
          <a:p>
            <a:pPr marL="177887" lvl="1" indent="-173079" defTabSz="923087" eaLnBrk="1" fontAlgn="auto" hangingPunct="1">
              <a:spcBef>
                <a:spcPts val="0"/>
              </a:spcBef>
              <a:spcAft>
                <a:spcPts val="606"/>
              </a:spcAft>
              <a:buFont typeface="Arial" panose="020B0604020202020204" pitchFamily="34" charset="0"/>
              <a:buChar char="•"/>
              <a:defRPr/>
            </a:pPr>
            <a:r>
              <a:rPr lang="en-US" b="1" spc="-50" dirty="0"/>
              <a:t>&lt;CLICK&gt; </a:t>
            </a:r>
            <a:r>
              <a:rPr lang="en-US" dirty="0"/>
              <a:t>Just like the lower “V”, there are a series of milestones or artifacts marking progression from left to right.  </a:t>
            </a:r>
          </a:p>
          <a:p>
            <a:pPr marL="177887" lvl="1" indent="-173079" defTabSz="923087" eaLnBrk="1" fontAlgn="auto" hangingPunct="1">
              <a:spcBef>
                <a:spcPts val="0"/>
              </a:spcBef>
              <a:spcAft>
                <a:spcPts val="606"/>
              </a:spcAft>
              <a:buFont typeface="Arial" panose="020B0604020202020204" pitchFamily="34" charset="0"/>
              <a:buChar char="•"/>
              <a:defRPr/>
            </a:pPr>
            <a:r>
              <a:rPr lang="en-US" b="1" spc="-50" dirty="0"/>
              <a:t>&lt;CLICK&gt; </a:t>
            </a:r>
            <a:r>
              <a:rPr lang="en-US" dirty="0"/>
              <a:t>And just like the lower “V” there is symmetry between the artifacts on the left and right side of the upper “V”. Models developed on the left side of the Diamond are used for increasingly higher-fidelity simulations on the right side of the Diamond. </a:t>
            </a:r>
          </a:p>
        </p:txBody>
      </p:sp>
      <p:sp>
        <p:nvSpPr>
          <p:cNvPr id="4" name="Slide Number Placeholder 3"/>
          <p:cNvSpPr>
            <a:spLocks noGrp="1"/>
          </p:cNvSpPr>
          <p:nvPr>
            <p:ph type="sldNum" sz="quarter" idx="10"/>
          </p:nvPr>
        </p:nvSpPr>
        <p:spPr/>
        <p:txBody>
          <a:bodyPr/>
          <a:lstStyle/>
          <a:p>
            <a:fld id="{739F009B-AA83-4291-81BE-194F11CE1901}" type="slidenum">
              <a:rPr lang="en-US" smtClean="0"/>
              <a:pPr/>
              <a:t>6</a:t>
            </a:fld>
            <a:endParaRPr lang="en-US" dirty="0"/>
          </a:p>
        </p:txBody>
      </p:sp>
    </p:spTree>
    <p:extLst>
      <p:ext uri="{BB962C8B-B14F-4D97-AF65-F5344CB8AC3E}">
        <p14:creationId xmlns:p14="http://schemas.microsoft.com/office/powerpoint/2010/main" val="2810186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5111" y="4379595"/>
            <a:ext cx="6118578" cy="4149090"/>
          </a:xfrm>
        </p:spPr>
        <p:txBody>
          <a:bodyPr/>
          <a:lstStyle/>
          <a:p>
            <a:r>
              <a:rPr lang="en-US" dirty="0"/>
              <a:t>Taking a look at the artifacts on the left side of the MBE diamond…</a:t>
            </a:r>
          </a:p>
          <a:p>
            <a:pPr marL="177887" lvl="1" indent="-173079">
              <a:buFont typeface="Arial" panose="020B0604020202020204" pitchFamily="34" charset="0"/>
              <a:buChar char="•"/>
            </a:pPr>
            <a:r>
              <a:rPr lang="en-US" b="1" spc="-50" dirty="0"/>
              <a:t>&lt;CLICK&gt; </a:t>
            </a:r>
            <a:r>
              <a:rPr lang="en-US" dirty="0"/>
              <a:t>You will also notice the at there is also symmetry between the </a:t>
            </a:r>
            <a:r>
              <a:rPr lang="en-US" b="1" dirty="0"/>
              <a:t>VIRTUAL</a:t>
            </a:r>
            <a:r>
              <a:rPr lang="en-US" dirty="0"/>
              <a:t> and </a:t>
            </a:r>
            <a:r>
              <a:rPr lang="en-US" b="1" dirty="0"/>
              <a:t>PHYSICAL SYSTEMS</a:t>
            </a:r>
            <a:r>
              <a:rPr lang="en-US" dirty="0"/>
              <a:t>.  This is intentional, as the </a:t>
            </a:r>
            <a:r>
              <a:rPr lang="en-US" b="1" dirty="0"/>
              <a:t>DIGITAL TWINS </a:t>
            </a:r>
            <a:r>
              <a:rPr lang="en-US" dirty="0"/>
              <a:t>are used to inform the development of the </a:t>
            </a:r>
            <a:r>
              <a:rPr lang="en-US" b="1" dirty="0"/>
              <a:t>PHYSICAL SYSTEMS</a:t>
            </a:r>
            <a:r>
              <a:rPr lang="en-US" dirty="0"/>
              <a:t>.</a:t>
            </a:r>
          </a:p>
          <a:p>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7</a:t>
            </a:fld>
            <a:endParaRPr lang="en-US" dirty="0"/>
          </a:p>
        </p:txBody>
      </p:sp>
    </p:spTree>
    <p:extLst>
      <p:ext uri="{BB962C8B-B14F-4D97-AF65-F5344CB8AC3E}">
        <p14:creationId xmlns:p14="http://schemas.microsoft.com/office/powerpoint/2010/main" val="45405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379595"/>
            <a:ext cx="6118578" cy="4149090"/>
          </a:xfrm>
        </p:spPr>
        <p:txBody>
          <a:bodyPr/>
          <a:lstStyle/>
          <a:p>
            <a:pPr>
              <a:spcBef>
                <a:spcPts val="0"/>
              </a:spcBef>
              <a:spcAft>
                <a:spcPts val="606"/>
              </a:spcAft>
            </a:pPr>
            <a:r>
              <a:rPr lang="en-US" dirty="0"/>
              <a:t>Taking a look at the right side of the MBE diamond…</a:t>
            </a:r>
          </a:p>
          <a:p>
            <a:pPr marL="173079" lvl="1" indent="-173079">
              <a:spcBef>
                <a:spcPts val="0"/>
              </a:spcBef>
              <a:spcAft>
                <a:spcPts val="606"/>
              </a:spcAft>
              <a:buFont typeface="Arial" panose="020B0604020202020204" pitchFamily="34" charset="0"/>
              <a:buChar char="•"/>
            </a:pPr>
            <a:r>
              <a:rPr lang="en-US" b="1" spc="-50" dirty="0"/>
              <a:t>&lt;CLICK&gt; </a:t>
            </a:r>
            <a:r>
              <a:rPr lang="en-US" dirty="0"/>
              <a:t>You will again notice a precise symmetry between the artifacts for </a:t>
            </a:r>
            <a:r>
              <a:rPr lang="en-US" b="1" dirty="0"/>
              <a:t>VIRTUAL</a:t>
            </a:r>
            <a:r>
              <a:rPr lang="en-US" dirty="0"/>
              <a:t> and </a:t>
            </a:r>
            <a:r>
              <a:rPr lang="en-US" b="1" dirty="0"/>
              <a:t>PHYSICAL SYSTEMS</a:t>
            </a:r>
            <a:r>
              <a:rPr lang="en-US" dirty="0"/>
              <a:t>.</a:t>
            </a:r>
          </a:p>
          <a:p>
            <a:pPr marL="173079" lvl="1" indent="-173079">
              <a:spcBef>
                <a:spcPts val="0"/>
              </a:spcBef>
              <a:spcAft>
                <a:spcPts val="606"/>
              </a:spcAft>
              <a:buFont typeface="Arial" panose="020B0604020202020204" pitchFamily="34" charset="0"/>
              <a:buChar char="•"/>
            </a:pPr>
            <a:r>
              <a:rPr lang="en-US" b="1" spc="-50" dirty="0"/>
              <a:t>&lt;CLICK&gt; </a:t>
            </a:r>
            <a:r>
              <a:rPr lang="en-US" dirty="0"/>
              <a:t>Once again, this is intentional, because the </a:t>
            </a:r>
            <a:r>
              <a:rPr lang="en-US" b="1" dirty="0"/>
              <a:t>PHYSICAL SYSTEMS </a:t>
            </a:r>
            <a:r>
              <a:rPr lang="en-US" dirty="0"/>
              <a:t>can be used to inform the </a:t>
            </a:r>
            <a:r>
              <a:rPr lang="en-US" b="1" dirty="0"/>
              <a:t>VITRUAL SYSTEMS </a:t>
            </a:r>
            <a:r>
              <a:rPr lang="en-US" dirty="0"/>
              <a:t>and vice versa.  I have shown the unidirectional arrows, but they are really bidirectional.  For example production data analytics from the shop floor can be used to update production systems simulation models to conduct real-time “what if’ analysis related to production rate changes etc…  Likewise, data from high-fidelity virtual simulations of the product operating in its physical environment can be used to reduce the need for physical testing</a:t>
            </a:r>
            <a:r>
              <a:rPr lang="en-US" dirty="0" smtClean="0"/>
              <a:t>.</a:t>
            </a:r>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8</a:t>
            </a:fld>
            <a:endParaRPr lang="en-US" dirty="0"/>
          </a:p>
        </p:txBody>
      </p:sp>
    </p:spTree>
    <p:extLst>
      <p:ext uri="{BB962C8B-B14F-4D97-AF65-F5344CB8AC3E}">
        <p14:creationId xmlns:p14="http://schemas.microsoft.com/office/powerpoint/2010/main" val="1813481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3822" y="4379595"/>
            <a:ext cx="6118578" cy="4149090"/>
          </a:xfrm>
        </p:spPr>
        <p:txBody>
          <a:bodyPr/>
          <a:lstStyle/>
          <a:p>
            <a:pPr>
              <a:spcBef>
                <a:spcPts val="0"/>
              </a:spcBef>
              <a:spcAft>
                <a:spcPts val="606"/>
              </a:spcAft>
            </a:pPr>
            <a:r>
              <a:rPr lang="en-US" dirty="0"/>
              <a:t>So now we start to see the structure of the MBE Diamond symbol.</a:t>
            </a:r>
          </a:p>
          <a:p>
            <a:pPr marL="177887" lvl="1" indent="-177887">
              <a:spcBef>
                <a:spcPts val="0"/>
              </a:spcBef>
              <a:spcAft>
                <a:spcPts val="606"/>
              </a:spcAft>
              <a:buFont typeface="Arial" panose="020B0604020202020204" pitchFamily="34" charset="0"/>
              <a:buChar char="•"/>
            </a:pPr>
            <a:r>
              <a:rPr lang="en-US" b="1" spc="-50" dirty="0"/>
              <a:t>&lt;CLICK&gt; </a:t>
            </a:r>
            <a:r>
              <a:rPr lang="en-US" dirty="0"/>
              <a:t>There is symmetry and feedback between artifacts on the left and right sides of the lower “V”.</a:t>
            </a:r>
          </a:p>
          <a:p>
            <a:pPr marL="177887" lvl="1" indent="-177887" defTabSz="923087" eaLnBrk="1" fontAlgn="auto" hangingPunct="1">
              <a:spcBef>
                <a:spcPts val="0"/>
              </a:spcBef>
              <a:spcAft>
                <a:spcPts val="606"/>
              </a:spcAft>
              <a:buFont typeface="Arial" panose="020B0604020202020204" pitchFamily="34" charset="0"/>
              <a:buChar char="•"/>
              <a:defRPr/>
            </a:pPr>
            <a:r>
              <a:rPr lang="en-US" b="1" spc="-50" dirty="0"/>
              <a:t>&lt;CLICK&gt; </a:t>
            </a:r>
            <a:r>
              <a:rPr lang="en-US" dirty="0"/>
              <a:t>and the upper “V” as well.</a:t>
            </a:r>
          </a:p>
          <a:p>
            <a:pPr marL="177887" lvl="1" indent="-177887" defTabSz="923087" eaLnBrk="1" fontAlgn="auto" hangingPunct="1">
              <a:spcBef>
                <a:spcPts val="0"/>
              </a:spcBef>
              <a:spcAft>
                <a:spcPts val="606"/>
              </a:spcAft>
              <a:buFont typeface="Arial" panose="020B0604020202020204" pitchFamily="34" charset="0"/>
              <a:buChar char="•"/>
              <a:defRPr/>
            </a:pPr>
            <a:r>
              <a:rPr lang="en-US" b="1" spc="-50" dirty="0"/>
              <a:t>&lt;CLICK&gt; </a:t>
            </a:r>
            <a:r>
              <a:rPr lang="en-US" dirty="0"/>
              <a:t>There is also asymmetry and feedback between artifacts on the top and bottom of the left side of the MBE diamond.</a:t>
            </a:r>
          </a:p>
          <a:p>
            <a:pPr marL="177887" lvl="1" indent="-177887" defTabSz="923087" eaLnBrk="1" fontAlgn="auto" hangingPunct="1">
              <a:spcBef>
                <a:spcPts val="0"/>
              </a:spcBef>
              <a:spcAft>
                <a:spcPts val="0"/>
              </a:spcAft>
              <a:buFont typeface="Arial" panose="020B0604020202020204" pitchFamily="34" charset="0"/>
              <a:buChar char="•"/>
              <a:defRPr/>
            </a:pPr>
            <a:r>
              <a:rPr lang="en-US" b="1" spc="-50" dirty="0"/>
              <a:t>&lt;CLICK&gt; </a:t>
            </a:r>
            <a:r>
              <a:rPr lang="en-US" dirty="0"/>
              <a:t>and  the right side as well.</a:t>
            </a:r>
          </a:p>
          <a:p>
            <a:pPr marL="634622" lvl="1" indent="-173079" defTabSz="923087" eaLnBrk="1" fontAlgn="auto" hangingPunct="1">
              <a:spcBef>
                <a:spcPts val="0"/>
              </a:spcBef>
              <a:spcAft>
                <a:spcPts val="0"/>
              </a:spcAft>
              <a:buFont typeface="Arial" panose="020B0604020202020204" pitchFamily="34" charset="0"/>
              <a:buChar char="•"/>
              <a:defRPr/>
            </a:pPr>
            <a:endParaRPr lang="en-US" dirty="0"/>
          </a:p>
          <a:p>
            <a:pPr defTabSz="923087" eaLnBrk="1" fontAlgn="auto" hangingPunct="1">
              <a:spcBef>
                <a:spcPts val="0"/>
              </a:spcBef>
              <a:spcAft>
                <a:spcPts val="0"/>
              </a:spcAft>
              <a:defRPr/>
            </a:pPr>
            <a:r>
              <a:rPr lang="en-US" dirty="0"/>
              <a:t>Once again, the arrows are shown unidirectional for simplicity, but in reality they are all bidirectional.</a:t>
            </a:r>
          </a:p>
          <a:p>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9</a:t>
            </a:fld>
            <a:endParaRPr lang="en-US" dirty="0"/>
          </a:p>
        </p:txBody>
      </p:sp>
    </p:spTree>
    <p:extLst>
      <p:ext uri="{BB962C8B-B14F-4D97-AF65-F5344CB8AC3E}">
        <p14:creationId xmlns:p14="http://schemas.microsoft.com/office/powerpoint/2010/main" val="2607140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5ADFF7B-1C64-4F0A-A93A-5DA374BBEF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825" cy="6858000"/>
          </a:xfrm>
          <a:prstGeom prst="rect">
            <a:avLst/>
          </a:prstGeom>
        </p:spPr>
      </p:pic>
    </p:spTree>
    <p:extLst>
      <p:ext uri="{BB962C8B-B14F-4D97-AF65-F5344CB8AC3E}">
        <p14:creationId xmlns:p14="http://schemas.microsoft.com/office/powerpoint/2010/main" val="21523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alpha val="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42" y="1225594"/>
            <a:ext cx="12188825" cy="229165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324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_without grid">
    <p:spTree>
      <p:nvGrpSpPr>
        <p:cNvPr id="1" name=""/>
        <p:cNvGrpSpPr/>
        <p:nvPr/>
      </p:nvGrpSpPr>
      <p:grpSpPr>
        <a:xfrm>
          <a:off x="0" y="0"/>
          <a:ext cx="0" cy="0"/>
          <a:chOff x="0" y="0"/>
          <a:chExt cx="0" cy="0"/>
        </a:xfrm>
      </p:grpSpPr>
      <p:sp>
        <p:nvSpPr>
          <p:cNvPr id="2" name="Title 1"/>
          <p:cNvSpPr>
            <a:spLocks noGrp="1"/>
          </p:cNvSpPr>
          <p:nvPr>
            <p:ph type="title"/>
          </p:nvPr>
        </p:nvSpPr>
        <p:spPr>
          <a:xfrm>
            <a:off x="457201" y="364782"/>
            <a:ext cx="11283695" cy="564257"/>
          </a:xfrm>
        </p:spPr>
        <p:txBody>
          <a:body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4037549" y="6356354"/>
            <a:ext cx="4113728" cy="365125"/>
          </a:xfrm>
          <a:prstGeom prst="rect">
            <a:avLst/>
          </a:prstGeom>
        </p:spPr>
        <p:txBody>
          <a:bodyPr/>
          <a:lstStyle>
            <a:lvl1pPr>
              <a:defRPr/>
            </a:lvl1pPr>
          </a:lstStyle>
          <a:p>
            <a:r>
              <a:rPr lang="en-US" sz="900">
                <a:solidFill>
                  <a:srgbClr val="000000"/>
                </a:solidFill>
              </a:rPr>
              <a:t>BOEING PROPRIETARY</a:t>
            </a:r>
          </a:p>
        </p:txBody>
      </p:sp>
      <p:sp>
        <p:nvSpPr>
          <p:cNvPr id="7" name="Rectangle 7"/>
          <p:cNvSpPr>
            <a:spLocks noGrp="1" noChangeArrowheads="1"/>
          </p:cNvSpPr>
          <p:nvPr>
            <p:ph type="sldNum" sz="quarter" idx="4"/>
          </p:nvPr>
        </p:nvSpPr>
        <p:spPr bwMode="auto">
          <a:xfrm>
            <a:off x="9395793" y="6532563"/>
            <a:ext cx="2376397" cy="246062"/>
          </a:xfrm>
          <a:prstGeom prst="rect">
            <a:avLst/>
          </a:prstGeom>
          <a:noFill/>
          <a:ln w="9525">
            <a:noFill/>
            <a:miter lim="800000"/>
            <a:headEnd/>
            <a:tailEnd/>
          </a:ln>
          <a:effectLst/>
        </p:spPr>
        <p:txBody>
          <a:bodyPr vert="horz" wrap="square" lIns="9144" tIns="9144" rIns="9144" bIns="9144" numCol="1" anchor="b" anchorCtr="0" compatLnSpc="1">
            <a:prstTxWarp prst="textNoShape">
              <a:avLst/>
            </a:prstTxWarp>
          </a:bodyPr>
          <a:lstStyle>
            <a:lvl1pPr algn="r" eaLnBrk="0" hangingPunct="0">
              <a:defRPr sz="750">
                <a:solidFill>
                  <a:schemeClr val="bg1">
                    <a:lumMod val="50000"/>
                  </a:schemeClr>
                </a:solidFill>
              </a:defRPr>
            </a:lvl1pPr>
          </a:lstStyle>
          <a:p>
            <a:fld id="{689318A1-174D-4DEE-8106-03A37B9BCF15}" type="slidenum">
              <a:rPr lang="en-US" smtClean="0">
                <a:solidFill>
                  <a:srgbClr val="FFFFFF">
                    <a:lumMod val="50000"/>
                  </a:srgbClr>
                </a:solidFill>
              </a:rPr>
              <a:pPr/>
              <a:t>‹#›</a:t>
            </a:fld>
            <a:endParaRPr lang="en-US" dirty="0">
              <a:solidFill>
                <a:srgbClr val="FFFFFF">
                  <a:lumMod val="50000"/>
                </a:srgbClr>
              </a:solidFill>
            </a:endParaRPr>
          </a:p>
        </p:txBody>
      </p:sp>
      <p:sp>
        <p:nvSpPr>
          <p:cNvPr id="8" name="Text Placeholder 8"/>
          <p:cNvSpPr>
            <a:spLocks noGrp="1"/>
          </p:cNvSpPr>
          <p:nvPr>
            <p:ph type="body" sz="quarter" idx="12" hasCustomPrompt="1"/>
          </p:nvPr>
        </p:nvSpPr>
        <p:spPr>
          <a:xfrm>
            <a:off x="457203" y="6015336"/>
            <a:ext cx="11314987" cy="461665"/>
          </a:xfrm>
          <a:solidFill>
            <a:srgbClr val="0033A1"/>
          </a:solidFill>
        </p:spPr>
        <p:txBody>
          <a:bodyPr lIns="45720" tIns="45720" rIns="45720" bIns="45720" anchor="b" anchorCtr="1"/>
          <a:lstStyle>
            <a:lvl1pPr marL="0" indent="0" algn="ctr">
              <a:buNone/>
              <a:defRPr baseline="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smtClean="0"/>
              <a:t>Click to edit banner text – Delete if not needed</a:t>
            </a:r>
            <a:endParaRPr lang="en-US" dirty="0"/>
          </a:p>
        </p:txBody>
      </p:sp>
    </p:spTree>
    <p:extLst>
      <p:ext uri="{BB962C8B-B14F-4D97-AF65-F5344CB8AC3E}">
        <p14:creationId xmlns:p14="http://schemas.microsoft.com/office/powerpoint/2010/main" val="413148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Only_without grid">
    <p:spTree>
      <p:nvGrpSpPr>
        <p:cNvPr id="1" name=""/>
        <p:cNvGrpSpPr/>
        <p:nvPr/>
      </p:nvGrpSpPr>
      <p:grpSpPr>
        <a:xfrm>
          <a:off x="0" y="0"/>
          <a:ext cx="0" cy="0"/>
          <a:chOff x="0" y="0"/>
          <a:chExt cx="0" cy="0"/>
        </a:xfrm>
      </p:grpSpPr>
      <p:sp>
        <p:nvSpPr>
          <p:cNvPr id="2" name="Title 1"/>
          <p:cNvSpPr>
            <a:spLocks noGrp="1"/>
          </p:cNvSpPr>
          <p:nvPr>
            <p:ph type="title"/>
          </p:nvPr>
        </p:nvSpPr>
        <p:spPr>
          <a:xfrm>
            <a:off x="457201" y="364782"/>
            <a:ext cx="11283695" cy="564257"/>
          </a:xfrm>
        </p:spPr>
        <p:txBody>
          <a:body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4037549" y="6356354"/>
            <a:ext cx="4113728" cy="365125"/>
          </a:xfrm>
          <a:prstGeom prst="rect">
            <a:avLst/>
          </a:prstGeom>
        </p:spPr>
        <p:txBody>
          <a:bodyPr/>
          <a:lstStyle>
            <a:lvl1pPr>
              <a:defRPr/>
            </a:lvl1pPr>
          </a:lstStyle>
          <a:p>
            <a:r>
              <a:rPr lang="en-US" sz="900">
                <a:solidFill>
                  <a:prstClr val="black">
                    <a:tint val="75000"/>
                  </a:prstClr>
                </a:solidFill>
              </a:rPr>
              <a:t>BOEING PROPRIETARY</a:t>
            </a:r>
          </a:p>
        </p:txBody>
      </p:sp>
      <p:sp>
        <p:nvSpPr>
          <p:cNvPr id="7" name="Rectangle 7"/>
          <p:cNvSpPr>
            <a:spLocks noGrp="1" noChangeArrowheads="1"/>
          </p:cNvSpPr>
          <p:nvPr>
            <p:ph type="sldNum" sz="quarter" idx="4"/>
          </p:nvPr>
        </p:nvSpPr>
        <p:spPr bwMode="auto">
          <a:xfrm>
            <a:off x="9395793" y="6532563"/>
            <a:ext cx="2376397" cy="246062"/>
          </a:xfrm>
          <a:prstGeom prst="rect">
            <a:avLst/>
          </a:prstGeom>
          <a:noFill/>
          <a:ln w="9525">
            <a:noFill/>
            <a:miter lim="800000"/>
            <a:headEnd/>
            <a:tailEnd/>
          </a:ln>
          <a:effectLst/>
        </p:spPr>
        <p:txBody>
          <a:bodyPr vert="horz" wrap="square" lIns="9144" tIns="9144" rIns="9144" bIns="9144" numCol="1" anchor="b" anchorCtr="0" compatLnSpc="1">
            <a:prstTxWarp prst="textNoShape">
              <a:avLst/>
            </a:prstTxWarp>
          </a:bodyPr>
          <a:lstStyle>
            <a:lvl1pPr algn="r" eaLnBrk="0" hangingPunct="0">
              <a:defRPr sz="750">
                <a:solidFill>
                  <a:schemeClr val="bg1">
                    <a:lumMod val="50000"/>
                  </a:schemeClr>
                </a:solidFill>
              </a:defRPr>
            </a:lvl1pPr>
          </a:lstStyle>
          <a:p>
            <a:fld id="{689318A1-174D-4DEE-8106-03A37B9BCF15}" type="slidenum">
              <a:rPr lang="en-US" smtClean="0">
                <a:solidFill>
                  <a:prstClr val="white">
                    <a:lumMod val="50000"/>
                  </a:prstClr>
                </a:solidFill>
              </a:rPr>
              <a:pPr/>
              <a:t>‹#›</a:t>
            </a:fld>
            <a:endParaRPr lang="en-US" dirty="0">
              <a:solidFill>
                <a:prstClr val="white">
                  <a:lumMod val="50000"/>
                </a:prstClr>
              </a:solidFill>
            </a:endParaRPr>
          </a:p>
        </p:txBody>
      </p:sp>
      <p:sp>
        <p:nvSpPr>
          <p:cNvPr id="8" name="Text Placeholder 8"/>
          <p:cNvSpPr>
            <a:spLocks noGrp="1"/>
          </p:cNvSpPr>
          <p:nvPr>
            <p:ph type="body" sz="quarter" idx="12" hasCustomPrompt="1"/>
          </p:nvPr>
        </p:nvSpPr>
        <p:spPr>
          <a:xfrm>
            <a:off x="457203" y="6015335"/>
            <a:ext cx="11314987" cy="461665"/>
          </a:xfrm>
          <a:solidFill>
            <a:srgbClr val="0033A1"/>
          </a:solidFill>
        </p:spPr>
        <p:txBody>
          <a:bodyPr lIns="45720" tIns="45720" rIns="45720" bIns="45720" anchor="b" anchorCtr="1"/>
          <a:lstStyle>
            <a:lvl1pPr marL="0" indent="0" algn="ctr">
              <a:buNone/>
              <a:defRPr baseline="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smtClean="0"/>
              <a:t>Click to edit banner text – Delete if not needed</a:t>
            </a:r>
            <a:endParaRPr lang="en-US" dirty="0"/>
          </a:p>
        </p:txBody>
      </p:sp>
    </p:spTree>
    <p:extLst>
      <p:ext uri="{BB962C8B-B14F-4D97-AF65-F5344CB8AC3E}">
        <p14:creationId xmlns:p14="http://schemas.microsoft.com/office/powerpoint/2010/main" val="2540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Boeing 12 column grid" hidden="1"/>
          <p:cNvGrpSpPr/>
          <p:nvPr userDrawn="1"/>
        </p:nvGrpSpPr>
        <p:grpSpPr>
          <a:xfrm>
            <a:off x="11575" y="0"/>
            <a:ext cx="12192000" cy="6858000"/>
            <a:chOff x="0" y="0"/>
            <a:chExt cx="12192000" cy="6858000"/>
          </a:xfrm>
        </p:grpSpPr>
        <p:grpSp>
          <p:nvGrpSpPr>
            <p:cNvPr id="13" name="Group 12"/>
            <p:cNvGrpSpPr/>
            <p:nvPr userDrawn="1"/>
          </p:nvGrpSpPr>
          <p:grpSpPr>
            <a:xfrm>
              <a:off x="0" y="0"/>
              <a:ext cx="12188825" cy="6858000"/>
              <a:chOff x="0" y="0"/>
              <a:chExt cx="12188825" cy="6858000"/>
            </a:xfrm>
          </p:grpSpPr>
          <p:grpSp>
            <p:nvGrpSpPr>
              <p:cNvPr id="15" name="Boeing 12 column grid"/>
              <p:cNvGrpSpPr/>
              <p:nvPr userDrawn="1"/>
            </p:nvGrpSpPr>
            <p:grpSpPr>
              <a:xfrm>
                <a:off x="0" y="461727"/>
                <a:ext cx="12188825" cy="5957180"/>
                <a:chOff x="129803" y="456356"/>
                <a:chExt cx="8890818" cy="5958732"/>
              </a:xfrm>
            </p:grpSpPr>
            <p:cxnSp>
              <p:nvCxnSpPr>
                <p:cNvPr id="20" name="Straight Connector 19"/>
                <p:cNvCxnSpPr/>
                <p:nvPr userDrawn="1"/>
              </p:nvCxnSpPr>
              <p:spPr>
                <a:xfrm>
                  <a:off x="471778" y="995906"/>
                  <a:ext cx="821131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p:cNvCxnSpPr/>
                <p:nvPr userDrawn="1"/>
              </p:nvCxnSpPr>
              <p:spPr>
                <a:xfrm>
                  <a:off x="471778" y="1291367"/>
                  <a:ext cx="821131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p:cNvCxnSpPr/>
                <p:nvPr userDrawn="1"/>
              </p:nvCxnSpPr>
              <p:spPr>
                <a:xfrm>
                  <a:off x="464396" y="2136995"/>
                  <a:ext cx="8218694"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userDrawn="1"/>
              </p:nvCxnSpPr>
              <p:spPr>
                <a:xfrm>
                  <a:off x="464396" y="2432456"/>
                  <a:ext cx="8218694"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p:cNvCxnSpPr/>
                <p:nvPr userDrawn="1"/>
              </p:nvCxnSpPr>
              <p:spPr>
                <a:xfrm>
                  <a:off x="459993" y="3288274"/>
                  <a:ext cx="8223097"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p:cNvCxnSpPr/>
                <p:nvPr userDrawn="1"/>
              </p:nvCxnSpPr>
              <p:spPr>
                <a:xfrm>
                  <a:off x="466598" y="3583735"/>
                  <a:ext cx="821649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p:cNvCxnSpPr/>
                <p:nvPr userDrawn="1"/>
              </p:nvCxnSpPr>
              <p:spPr>
                <a:xfrm>
                  <a:off x="464396" y="4424269"/>
                  <a:ext cx="8218694"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p:cNvCxnSpPr/>
                <p:nvPr userDrawn="1"/>
              </p:nvCxnSpPr>
              <p:spPr>
                <a:xfrm>
                  <a:off x="462195" y="4719730"/>
                  <a:ext cx="8220896"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27"/>
                <p:cNvCxnSpPr/>
                <p:nvPr userDrawn="1"/>
              </p:nvCxnSpPr>
              <p:spPr>
                <a:xfrm>
                  <a:off x="471778" y="5567906"/>
                  <a:ext cx="821131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p:cNvCxnSpPr/>
                <p:nvPr userDrawn="1"/>
              </p:nvCxnSpPr>
              <p:spPr>
                <a:xfrm>
                  <a:off x="471778" y="5863367"/>
                  <a:ext cx="8211312" cy="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30" name="Rectangle 29"/>
                <p:cNvSpPr/>
                <p:nvPr userDrawn="1"/>
              </p:nvSpPr>
              <p:spPr>
                <a:xfrm>
                  <a:off x="463550" y="456356"/>
                  <a:ext cx="8223250" cy="5944444"/>
                </a:xfrm>
                <a:prstGeom prst="rect">
                  <a:avLst/>
                </a:prstGeom>
                <a:noFill/>
                <a:ln w="6350">
                  <a:solidFill>
                    <a:schemeClr val="accent1">
                      <a:lumMod val="20000"/>
                      <a:lumOff val="8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p:cNvCxnSpPr/>
                <p:nvPr userDrawn="1"/>
              </p:nvCxnSpPr>
              <p:spPr>
                <a:xfrm>
                  <a:off x="471782" y="1143637"/>
                  <a:ext cx="8211312" cy="0"/>
                </a:xfrm>
                <a:prstGeom prst="line">
                  <a:avLst/>
                </a:prstGeom>
                <a:noFill/>
                <a:ln w="6350">
                  <a:solidFill>
                    <a:schemeClr val="accent1">
                      <a:lumMod val="20000"/>
                      <a:lumOff val="80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p:nvPr userDrawn="1"/>
              </p:nvCxnSpPr>
              <p:spPr>
                <a:xfrm>
                  <a:off x="129803" y="2284726"/>
                  <a:ext cx="8890818" cy="0"/>
                </a:xfrm>
                <a:prstGeom prst="line">
                  <a:avLst/>
                </a:prstGeom>
                <a:noFill/>
                <a:ln w="190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p:nvPr userDrawn="1"/>
              </p:nvCxnSpPr>
              <p:spPr>
                <a:xfrm>
                  <a:off x="463550" y="3432679"/>
                  <a:ext cx="8223250" cy="0"/>
                </a:xfrm>
                <a:prstGeom prst="line">
                  <a:avLst/>
                </a:prstGeom>
                <a:noFill/>
                <a:ln w="6350">
                  <a:solidFill>
                    <a:schemeClr val="accent1">
                      <a:lumMod val="20000"/>
                      <a:lumOff val="8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userDrawn="1"/>
              </p:nvCxnSpPr>
              <p:spPr>
                <a:xfrm>
                  <a:off x="129803" y="4572000"/>
                  <a:ext cx="8890818" cy="0"/>
                </a:xfrm>
                <a:prstGeom prst="line">
                  <a:avLst/>
                </a:prstGeom>
                <a:noFill/>
                <a:ln w="190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userDrawn="1"/>
              </p:nvCxnSpPr>
              <p:spPr>
                <a:xfrm>
                  <a:off x="471782" y="5715637"/>
                  <a:ext cx="8211312" cy="0"/>
                </a:xfrm>
                <a:prstGeom prst="line">
                  <a:avLst/>
                </a:prstGeom>
                <a:noFill/>
                <a:ln w="6350">
                  <a:solidFill>
                    <a:schemeClr val="accent1">
                      <a:lumMod val="20000"/>
                      <a:lumOff val="80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nvGrpSpPr>
                <p:cNvPr id="36" name="Group 35"/>
                <p:cNvGrpSpPr/>
                <p:nvPr userDrawn="1"/>
              </p:nvGrpSpPr>
              <p:grpSpPr>
                <a:xfrm>
                  <a:off x="1043681" y="457200"/>
                  <a:ext cx="7060730" cy="5957888"/>
                  <a:chOff x="1043681" y="0"/>
                  <a:chExt cx="7060730" cy="6858000"/>
                </a:xfrm>
              </p:grpSpPr>
              <p:cxnSp>
                <p:nvCxnSpPr>
                  <p:cNvPr id="37" name="Straight Connector 36"/>
                  <p:cNvCxnSpPr/>
                  <p:nvPr/>
                </p:nvCxnSpPr>
                <p:spPr>
                  <a:xfrm>
                    <a:off x="4570813" y="0"/>
                    <a:ext cx="0" cy="6858000"/>
                  </a:xfrm>
                  <a:prstGeom prst="line">
                    <a:avLst/>
                  </a:prstGeom>
                  <a:noFill/>
                  <a:ln w="6350">
                    <a:solidFill>
                      <a:schemeClr val="accent1">
                        <a:lumMod val="20000"/>
                        <a:lumOff val="8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20"/>
                  <p:cNvCxnSpPr/>
                  <p:nvPr/>
                </p:nvCxnSpPr>
                <p:spPr>
                  <a:xfrm>
                    <a:off x="1043681"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15"/>
                  <p:cNvCxnSpPr/>
                  <p:nvPr/>
                </p:nvCxnSpPr>
                <p:spPr>
                  <a:xfrm>
                    <a:off x="1158462"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a:off x="1741509"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a:off x="1852982"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a:off x="2437092"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a:off x="5325505"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p:cNvCxnSpPr/>
                  <p:nvPr/>
                </p:nvCxnSpPr>
                <p:spPr>
                  <a:xfrm>
                    <a:off x="2547387"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userDrawn="1"/>
                </p:nvCxnSpPr>
                <p:spPr>
                  <a:xfrm>
                    <a:off x="3128876"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p:nvPr userDrawn="1"/>
                </p:nvCxnSpPr>
                <p:spPr>
                  <a:xfrm>
                    <a:off x="3243379"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p:nvPr userDrawn="1"/>
                </p:nvCxnSpPr>
                <p:spPr>
                  <a:xfrm>
                    <a:off x="3826419"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userDrawn="1"/>
                </p:nvCxnSpPr>
                <p:spPr>
                  <a:xfrm>
                    <a:off x="3937473"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userDrawn="1"/>
                </p:nvCxnSpPr>
                <p:spPr>
                  <a:xfrm>
                    <a:off x="4522301"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p:nvPr userDrawn="1"/>
                </p:nvCxnSpPr>
                <p:spPr>
                  <a:xfrm>
                    <a:off x="4628232"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userDrawn="1"/>
                </p:nvCxnSpPr>
                <p:spPr>
                  <a:xfrm>
                    <a:off x="5213787"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Connector 51"/>
                  <p:cNvCxnSpPr/>
                  <p:nvPr userDrawn="1"/>
                </p:nvCxnSpPr>
                <p:spPr>
                  <a:xfrm>
                    <a:off x="8104411"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3" name="Straight Connector 52"/>
                  <p:cNvCxnSpPr/>
                  <p:nvPr userDrawn="1"/>
                </p:nvCxnSpPr>
                <p:spPr>
                  <a:xfrm>
                    <a:off x="5907152"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Connector 53"/>
                  <p:cNvCxnSpPr/>
                  <p:nvPr userDrawn="1"/>
                </p:nvCxnSpPr>
                <p:spPr>
                  <a:xfrm>
                    <a:off x="6019769"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5" name="Straight Connector 54"/>
                  <p:cNvCxnSpPr/>
                  <p:nvPr userDrawn="1"/>
                </p:nvCxnSpPr>
                <p:spPr>
                  <a:xfrm>
                    <a:off x="6605010"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Connector 55"/>
                  <p:cNvCxnSpPr/>
                  <p:nvPr userDrawn="1"/>
                </p:nvCxnSpPr>
                <p:spPr>
                  <a:xfrm>
                    <a:off x="6713862"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p:cNvCxnSpPr/>
                  <p:nvPr userDrawn="1"/>
                </p:nvCxnSpPr>
                <p:spPr>
                  <a:xfrm>
                    <a:off x="7298685"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Connector 57"/>
                  <p:cNvCxnSpPr/>
                  <p:nvPr userDrawn="1"/>
                </p:nvCxnSpPr>
                <p:spPr>
                  <a:xfrm>
                    <a:off x="7409025"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9" name="Straight Connector 58"/>
                  <p:cNvCxnSpPr/>
                  <p:nvPr userDrawn="1"/>
                </p:nvCxnSpPr>
                <p:spPr>
                  <a:xfrm>
                    <a:off x="7990175" y="0"/>
                    <a:ext cx="0" cy="6858000"/>
                  </a:xfrm>
                  <a:prstGeom prst="line">
                    <a:avLst/>
                  </a:prstGeom>
                  <a:noFill/>
                  <a:ln w="6350">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16" name="Group 41"/>
              <p:cNvGrpSpPr/>
              <p:nvPr userDrawn="1"/>
            </p:nvGrpSpPr>
            <p:grpSpPr>
              <a:xfrm>
                <a:off x="7002578" y="0"/>
                <a:ext cx="5178519" cy="6858000"/>
                <a:chOff x="3954578" y="0"/>
                <a:chExt cx="5178519" cy="6858000"/>
              </a:xfrm>
            </p:grpSpPr>
            <p:cxnSp>
              <p:nvCxnSpPr>
                <p:cNvPr id="17" name="Straight Connector 16"/>
                <p:cNvCxnSpPr/>
                <p:nvPr userDrawn="1"/>
              </p:nvCxnSpPr>
              <p:spPr>
                <a:xfrm flipH="1">
                  <a:off x="3954578" y="0"/>
                  <a:ext cx="5167884" cy="6858000"/>
                </a:xfrm>
                <a:prstGeom prst="line">
                  <a:avLst/>
                </a:prstGeom>
                <a:ln w="3175">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5670489" y="2280213"/>
                  <a:ext cx="3449617" cy="4577787"/>
                </a:xfrm>
                <a:prstGeom prst="line">
                  <a:avLst/>
                </a:prstGeom>
                <a:ln w="3175">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H="1">
                  <a:off x="7419192" y="4583575"/>
                  <a:ext cx="1713905" cy="2274425"/>
                </a:xfrm>
                <a:prstGeom prst="line">
                  <a:avLst/>
                </a:prstGeom>
                <a:ln w="3175">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14" name="Straight Connector 13"/>
            <p:cNvCxnSpPr/>
            <p:nvPr userDrawn="1"/>
          </p:nvCxnSpPr>
          <p:spPr>
            <a:xfrm flipH="1">
              <a:off x="9599143" y="3419347"/>
              <a:ext cx="2592857" cy="3438653"/>
            </a:xfrm>
            <a:prstGeom prst="line">
              <a:avLst/>
            </a:prstGeom>
            <a:ln w="3175">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075" name="Rectangle 3"/>
          <p:cNvSpPr>
            <a:spLocks noGrp="1" noChangeArrowheads="1"/>
          </p:cNvSpPr>
          <p:nvPr>
            <p:ph type="title"/>
          </p:nvPr>
        </p:nvSpPr>
        <p:spPr bwMode="auto">
          <a:xfrm>
            <a:off x="480404" y="459695"/>
            <a:ext cx="10150701" cy="378565"/>
          </a:xfrm>
          <a:prstGeom prst="rect">
            <a:avLst/>
          </a:prstGeom>
          <a:noFill/>
          <a:ln w="9525">
            <a:noFill/>
            <a:miter lim="800000"/>
            <a:headEnd/>
            <a:tailEnd/>
          </a:ln>
          <a:effectLst/>
        </p:spPr>
        <p:txBody>
          <a:bodyPr vert="horz" wrap="square" lIns="0" tIns="45720" rIns="0" bIns="0" numCol="1" anchor="t" anchorCtr="0" compatLnSpc="1">
            <a:prstTxWarp prst="textNoShape">
              <a:avLst/>
            </a:prstTxWarp>
            <a:spAutoFit/>
          </a:bodyPr>
          <a:lstStyle/>
          <a:p>
            <a:pPr lvl="0"/>
            <a:r>
              <a:rPr lang="en-US" dirty="0" smtClean="0"/>
              <a:t>Click to edit Master title style</a:t>
            </a:r>
          </a:p>
        </p:txBody>
      </p:sp>
      <p:sp>
        <p:nvSpPr>
          <p:cNvPr id="3076" name="Rectangle 4"/>
          <p:cNvSpPr>
            <a:spLocks noGrp="1" noChangeArrowheads="1"/>
          </p:cNvSpPr>
          <p:nvPr>
            <p:ph type="body" idx="1"/>
          </p:nvPr>
        </p:nvSpPr>
        <p:spPr bwMode="auto">
          <a:xfrm>
            <a:off x="409628" y="1284670"/>
            <a:ext cx="11311128" cy="131112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3078" name="Rectangle 6"/>
          <p:cNvSpPr>
            <a:spLocks noChangeArrowheads="1"/>
          </p:cNvSpPr>
          <p:nvPr userDrawn="1"/>
        </p:nvSpPr>
        <p:spPr bwMode="auto">
          <a:xfrm>
            <a:off x="409628" y="6657976"/>
            <a:ext cx="2753066" cy="111125"/>
          </a:xfrm>
          <a:prstGeom prst="rect">
            <a:avLst/>
          </a:prstGeom>
          <a:noFill/>
          <a:ln w="12700">
            <a:noFill/>
            <a:miter lim="800000"/>
            <a:headEnd type="none" w="sm" len="sm"/>
            <a:tailEnd type="none" w="sm" len="sm"/>
          </a:ln>
          <a:effectLst/>
        </p:spPr>
        <p:txBody>
          <a:bodyPr lIns="9144" tIns="9144" rIns="9144" bIns="9144" anchor="b">
            <a:spAutoFit/>
          </a:bodyPr>
          <a:lstStyle/>
          <a:p>
            <a:pPr defTabSz="820738" eaLnBrk="0" hangingPunct="0"/>
            <a:r>
              <a:rPr lang="en-US" sz="600" dirty="0" smtClean="0">
                <a:solidFill>
                  <a:schemeClr val="bg1">
                    <a:lumMod val="50000"/>
                  </a:schemeClr>
                </a:solidFill>
              </a:rPr>
              <a:t>Copyright © 2020 Boeing. All rights reserved.</a:t>
            </a:r>
            <a:endParaRPr lang="en-US" sz="600" dirty="0">
              <a:solidFill>
                <a:schemeClr val="bg1">
                  <a:lumMod val="50000"/>
                </a:schemeClr>
              </a:solidFill>
            </a:endParaRPr>
          </a:p>
        </p:txBody>
      </p:sp>
      <p:sp>
        <p:nvSpPr>
          <p:cNvPr id="11" name="Rectangle 6"/>
          <p:cNvSpPr>
            <a:spLocks noGrp="1" noChangeArrowheads="1"/>
          </p:cNvSpPr>
          <p:nvPr>
            <p:ph type="sldNum" sz="quarter" idx="4"/>
          </p:nvPr>
        </p:nvSpPr>
        <p:spPr bwMode="auto">
          <a:xfrm>
            <a:off x="9367928" y="6532563"/>
            <a:ext cx="2376397" cy="246062"/>
          </a:xfrm>
          <a:prstGeom prst="rect">
            <a:avLst/>
          </a:prstGeom>
          <a:noFill/>
          <a:ln w="9525">
            <a:noFill/>
            <a:miter lim="800000"/>
            <a:headEnd/>
            <a:tailEnd/>
          </a:ln>
          <a:effectLst/>
        </p:spPr>
        <p:txBody>
          <a:bodyPr vert="horz" wrap="square" lIns="9144" tIns="9144" rIns="9144" bIns="9144" numCol="1" anchor="b" anchorCtr="0" compatLnSpc="1">
            <a:prstTxWarp prst="textNoShape">
              <a:avLst/>
            </a:prstTxWarp>
          </a:bodyPr>
          <a:lstStyle>
            <a:lvl1pPr algn="r" eaLnBrk="0" hangingPunct="0">
              <a:defRPr sz="600">
                <a:solidFill>
                  <a:schemeClr val="bg1">
                    <a:lumMod val="50000"/>
                  </a:schemeClr>
                </a:solidFill>
              </a:defRPr>
            </a:lvl1pPr>
          </a:lstStyle>
          <a:p>
            <a:r>
              <a:rPr lang="en-US" dirty="0" smtClean="0"/>
              <a:t>Author, </a:t>
            </a:r>
            <a:fld id="{D72BAC86-7CA1-47DD-8EAD-39EA91178256}" type="datetime1">
              <a:rPr lang="en-US" smtClean="0"/>
              <a:pPr/>
              <a:t>1/17/2020</a:t>
            </a:fld>
            <a:r>
              <a:rPr lang="en-US" dirty="0" smtClean="0"/>
              <a:t>, Filename.ppt</a:t>
            </a:r>
            <a:r>
              <a:rPr lang="en-US" sz="800" dirty="0" smtClean="0"/>
              <a:t> </a:t>
            </a:r>
            <a:r>
              <a:rPr lang="en-US" sz="1000" dirty="0" smtClean="0"/>
              <a:t>| </a:t>
            </a:r>
            <a:fld id="{689318A1-174D-4DEE-8106-03A37B9BCF15}" type="slidenum">
              <a:rPr lang="en-US" sz="1000" smtClean="0"/>
              <a:pPr/>
              <a:t>‹#›</a:t>
            </a:fld>
            <a:endParaRPr lang="en-US" sz="1000" dirty="0"/>
          </a:p>
        </p:txBody>
      </p:sp>
      <p:sp>
        <p:nvSpPr>
          <p:cNvPr id="3" name="Footer Placeholder 2"/>
          <p:cNvSpPr>
            <a:spLocks noGrp="1"/>
          </p:cNvSpPr>
          <p:nvPr>
            <p:ph type="ftr" sz="quarter" idx="3"/>
          </p:nvPr>
        </p:nvSpPr>
        <p:spPr>
          <a:xfrm>
            <a:off x="4167702" y="6425523"/>
            <a:ext cx="3860800" cy="365125"/>
          </a:xfrm>
          <a:prstGeom prst="rect">
            <a:avLst/>
          </a:prstGeom>
        </p:spPr>
        <p:txBody>
          <a:bodyPr vert="horz" lIns="91440" tIns="45720" rIns="91440" bIns="45720" rtlCol="0" anchor="b" anchorCtr="0"/>
          <a:lstStyle>
            <a:lvl1pPr algn="ctr">
              <a:defRPr sz="1000" b="1">
                <a:solidFill>
                  <a:srgbClr val="898989"/>
                </a:solidFill>
              </a:defRPr>
            </a:lvl1pPr>
          </a:lstStyle>
          <a:p>
            <a:r>
              <a:rPr lang="en-US" dirty="0" smtClean="0"/>
              <a:t>BOEING PROPRIETARY</a:t>
            </a:r>
            <a:endParaRPr lang="en-US" dirty="0"/>
          </a:p>
        </p:txBody>
      </p:sp>
      <p:sp>
        <p:nvSpPr>
          <p:cNvPr id="72" name="Rectangle 2"/>
          <p:cNvSpPr>
            <a:spLocks noChangeArrowheads="1"/>
          </p:cNvSpPr>
          <p:nvPr userDrawn="1"/>
        </p:nvSpPr>
        <p:spPr bwMode="auto">
          <a:xfrm>
            <a:off x="0" y="-9144"/>
            <a:ext cx="12188825" cy="283464"/>
          </a:xfrm>
          <a:prstGeom prst="rect">
            <a:avLst/>
          </a:prstGeom>
          <a:solidFill>
            <a:schemeClr val="accent1">
              <a:lumMod val="50000"/>
            </a:schemeClr>
          </a:solidFill>
          <a:ln w="9525">
            <a:noFill/>
            <a:miter lim="800000"/>
            <a:headEnd type="none" w="sm" len="sm"/>
            <a:tailEnd type="none" w="sm" len="sm"/>
          </a:ln>
          <a:effectLst/>
        </p:spPr>
        <p:txBody>
          <a:bodyPr wrap="none" anchor="ctr"/>
          <a:lstStyle/>
          <a:p>
            <a:endParaRPr lang="en-US"/>
          </a:p>
        </p:txBody>
      </p:sp>
      <p:sp>
        <p:nvSpPr>
          <p:cNvPr id="60" name="TextBox 59"/>
          <p:cNvSpPr txBox="1"/>
          <p:nvPr userDrawn="1"/>
        </p:nvSpPr>
        <p:spPr>
          <a:xfrm>
            <a:off x="188322" y="-4307"/>
            <a:ext cx="6691665" cy="246221"/>
          </a:xfrm>
          <a:prstGeom prst="rect">
            <a:avLst/>
          </a:prstGeom>
          <a:noFill/>
        </p:spPr>
        <p:txBody>
          <a:bodyPr wrap="square" lIns="0" tIns="0" rIns="0" bIns="0" rtlCol="0" anchor="t" anchorCtr="0">
            <a:spAutoFit/>
          </a:bodyPr>
          <a:lstStyle/>
          <a:p>
            <a:pPr algn="l"/>
            <a:r>
              <a:rPr lang="en-US" sz="1600" b="0" dirty="0" smtClean="0">
                <a:solidFill>
                  <a:schemeClr val="bg1"/>
                </a:solidFill>
                <a:latin typeface="Calibri" panose="020F0502020204030204" pitchFamily="34" charset="0"/>
                <a:cs typeface="Calibri" panose="020F0502020204030204" pitchFamily="34" charset="0"/>
              </a:rPr>
              <a:t>Enterprise Engineering</a:t>
            </a:r>
            <a:endParaRPr lang="en-US" sz="1600" b="0" dirty="0">
              <a:solidFill>
                <a:schemeClr val="bg1"/>
              </a:solidFill>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822" r:id="rId1"/>
    <p:sldLayoutId id="2147483825" r:id="rId2"/>
    <p:sldLayoutId id="2147483830" r:id="rId3"/>
    <p:sldLayoutId id="214748383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1020763" rtl="0" eaLnBrk="1" fontAlgn="base" hangingPunct="1">
        <a:lnSpc>
          <a:spcPct val="90000"/>
        </a:lnSpc>
        <a:spcBef>
          <a:spcPct val="0"/>
        </a:spcBef>
        <a:spcAft>
          <a:spcPct val="0"/>
        </a:spcAft>
        <a:defRPr sz="2400" b="0">
          <a:solidFill>
            <a:sysClr val="windowText" lastClr="000000"/>
          </a:solidFill>
          <a:latin typeface="+mj-lt"/>
          <a:ea typeface="+mj-ea"/>
          <a:cs typeface="+mj-cs"/>
        </a:defRPr>
      </a:lvl1pPr>
      <a:lvl2pPr algn="l" defTabSz="1020763" rtl="0" eaLnBrk="1" fontAlgn="base" hangingPunct="1">
        <a:lnSpc>
          <a:spcPct val="90000"/>
        </a:lnSpc>
        <a:spcBef>
          <a:spcPct val="0"/>
        </a:spcBef>
        <a:spcAft>
          <a:spcPct val="0"/>
        </a:spcAft>
        <a:defRPr sz="3200" b="1">
          <a:solidFill>
            <a:schemeClr val="bg1"/>
          </a:solidFill>
          <a:latin typeface="Arial" charset="0"/>
        </a:defRPr>
      </a:lvl2pPr>
      <a:lvl3pPr algn="l" defTabSz="1020763" rtl="0" eaLnBrk="1" fontAlgn="base" hangingPunct="1">
        <a:lnSpc>
          <a:spcPct val="90000"/>
        </a:lnSpc>
        <a:spcBef>
          <a:spcPct val="0"/>
        </a:spcBef>
        <a:spcAft>
          <a:spcPct val="0"/>
        </a:spcAft>
        <a:defRPr sz="3200" b="1">
          <a:solidFill>
            <a:schemeClr val="bg1"/>
          </a:solidFill>
          <a:latin typeface="Arial" charset="0"/>
        </a:defRPr>
      </a:lvl3pPr>
      <a:lvl4pPr algn="l" defTabSz="1020763" rtl="0" eaLnBrk="1" fontAlgn="base" hangingPunct="1">
        <a:lnSpc>
          <a:spcPct val="90000"/>
        </a:lnSpc>
        <a:spcBef>
          <a:spcPct val="0"/>
        </a:spcBef>
        <a:spcAft>
          <a:spcPct val="0"/>
        </a:spcAft>
        <a:defRPr sz="3200" b="1">
          <a:solidFill>
            <a:schemeClr val="bg1"/>
          </a:solidFill>
          <a:latin typeface="Arial" charset="0"/>
        </a:defRPr>
      </a:lvl4pPr>
      <a:lvl5pPr algn="l" defTabSz="1020763" rtl="0" eaLnBrk="1" fontAlgn="base" hangingPunct="1">
        <a:lnSpc>
          <a:spcPct val="90000"/>
        </a:lnSpc>
        <a:spcBef>
          <a:spcPct val="0"/>
        </a:spcBef>
        <a:spcAft>
          <a:spcPct val="0"/>
        </a:spcAft>
        <a:defRPr sz="3200" b="1">
          <a:solidFill>
            <a:schemeClr val="bg1"/>
          </a:solidFill>
          <a:latin typeface="Arial" charset="0"/>
        </a:defRPr>
      </a:lvl5pPr>
      <a:lvl6pPr marL="457200" algn="l" defTabSz="1020763" rtl="0" eaLnBrk="1" fontAlgn="base" hangingPunct="1">
        <a:lnSpc>
          <a:spcPct val="90000"/>
        </a:lnSpc>
        <a:spcBef>
          <a:spcPct val="0"/>
        </a:spcBef>
        <a:spcAft>
          <a:spcPct val="0"/>
        </a:spcAft>
        <a:defRPr sz="3200" b="1">
          <a:solidFill>
            <a:schemeClr val="bg1"/>
          </a:solidFill>
          <a:latin typeface="Arial" charset="0"/>
        </a:defRPr>
      </a:lvl6pPr>
      <a:lvl7pPr marL="914400" algn="l" defTabSz="1020763" rtl="0" eaLnBrk="1" fontAlgn="base" hangingPunct="1">
        <a:lnSpc>
          <a:spcPct val="90000"/>
        </a:lnSpc>
        <a:spcBef>
          <a:spcPct val="0"/>
        </a:spcBef>
        <a:spcAft>
          <a:spcPct val="0"/>
        </a:spcAft>
        <a:defRPr sz="3200" b="1">
          <a:solidFill>
            <a:schemeClr val="bg1"/>
          </a:solidFill>
          <a:latin typeface="Arial" charset="0"/>
        </a:defRPr>
      </a:lvl7pPr>
      <a:lvl8pPr marL="1371600" algn="l" defTabSz="1020763" rtl="0" eaLnBrk="1" fontAlgn="base" hangingPunct="1">
        <a:lnSpc>
          <a:spcPct val="90000"/>
        </a:lnSpc>
        <a:spcBef>
          <a:spcPct val="0"/>
        </a:spcBef>
        <a:spcAft>
          <a:spcPct val="0"/>
        </a:spcAft>
        <a:defRPr sz="3200" b="1">
          <a:solidFill>
            <a:schemeClr val="bg1"/>
          </a:solidFill>
          <a:latin typeface="Arial" charset="0"/>
        </a:defRPr>
      </a:lvl8pPr>
      <a:lvl9pPr marL="1828800" algn="l" defTabSz="1020763" rtl="0" eaLnBrk="1" fontAlgn="base" hangingPunct="1">
        <a:lnSpc>
          <a:spcPct val="90000"/>
        </a:lnSpc>
        <a:spcBef>
          <a:spcPct val="0"/>
        </a:spcBef>
        <a:spcAft>
          <a:spcPct val="0"/>
        </a:spcAft>
        <a:defRPr sz="3200" b="1">
          <a:solidFill>
            <a:schemeClr val="bg1"/>
          </a:solidFill>
          <a:latin typeface="Arial" charset="0"/>
        </a:defRPr>
      </a:lvl9pPr>
    </p:titleStyle>
    <p:bodyStyle>
      <a:lvl1pPr marL="0" indent="0" algn="l" defTabSz="820738" rtl="0" eaLnBrk="1" fontAlgn="base" hangingPunct="1">
        <a:lnSpc>
          <a:spcPct val="90000"/>
        </a:lnSpc>
        <a:spcBef>
          <a:spcPts val="720"/>
        </a:spcBef>
        <a:spcAft>
          <a:spcPct val="0"/>
        </a:spcAft>
        <a:buClr>
          <a:schemeClr val="tx2"/>
        </a:buClr>
        <a:buFont typeface="Symbol" panose="05050102010706020507" pitchFamily="18" charset="2"/>
        <a:buChar char=""/>
        <a:defRPr sz="2000" b="1">
          <a:solidFill>
            <a:schemeClr val="tx1">
              <a:lumMod val="75000"/>
              <a:lumOff val="25000"/>
            </a:schemeClr>
          </a:solidFill>
          <a:latin typeface="+mn-lt"/>
          <a:ea typeface="+mn-ea"/>
          <a:cs typeface="+mn-cs"/>
        </a:defRPr>
      </a:lvl1pPr>
      <a:lvl2pPr marL="288925" indent="-173038" algn="l" defTabSz="820738" rtl="0" eaLnBrk="1" fontAlgn="base" hangingPunct="1">
        <a:lnSpc>
          <a:spcPct val="90000"/>
        </a:lnSpc>
        <a:spcBef>
          <a:spcPts val="720"/>
        </a:spcBef>
        <a:spcAft>
          <a:spcPct val="0"/>
        </a:spcAft>
        <a:buClr>
          <a:schemeClr val="tx2"/>
        </a:buClr>
        <a:buFont typeface="Arial" panose="020B0604020202020204" pitchFamily="34" charset="0"/>
        <a:buChar char="▪"/>
        <a:defRPr sz="2000">
          <a:solidFill>
            <a:schemeClr val="tx1">
              <a:lumMod val="75000"/>
              <a:lumOff val="25000"/>
            </a:schemeClr>
          </a:solidFill>
          <a:latin typeface="+mn-lt"/>
        </a:defRPr>
      </a:lvl2pPr>
      <a:lvl3pPr marL="508000" indent="-184150" algn="l" defTabSz="820738" rtl="0" eaLnBrk="1" fontAlgn="base" hangingPunct="1">
        <a:lnSpc>
          <a:spcPct val="90000"/>
        </a:lnSpc>
        <a:spcBef>
          <a:spcPts val="720"/>
        </a:spcBef>
        <a:spcAft>
          <a:spcPct val="0"/>
        </a:spcAft>
        <a:buClr>
          <a:schemeClr val="tx2"/>
        </a:buClr>
        <a:buFont typeface="Arial" panose="020B0604020202020204" pitchFamily="34" charset="0"/>
        <a:buChar char="▪"/>
        <a:defRPr>
          <a:solidFill>
            <a:schemeClr val="tx1">
              <a:lumMod val="75000"/>
              <a:lumOff val="25000"/>
            </a:schemeClr>
          </a:solidFill>
          <a:latin typeface="+mn-lt"/>
        </a:defRPr>
      </a:lvl3pPr>
      <a:lvl4pPr marL="803275" indent="-225425" algn="l" defTabSz="820738" rtl="0" eaLnBrk="1" fontAlgn="base" hangingPunct="1">
        <a:lnSpc>
          <a:spcPct val="90000"/>
        </a:lnSpc>
        <a:spcBef>
          <a:spcPts val="720"/>
        </a:spcBef>
        <a:spcAft>
          <a:spcPct val="0"/>
        </a:spcAft>
        <a:buClr>
          <a:schemeClr val="tx2"/>
        </a:buClr>
        <a:buFont typeface="Arial" charset="0"/>
        <a:buChar char="–"/>
        <a:defRPr sz="1600">
          <a:solidFill>
            <a:schemeClr val="tx1">
              <a:lumMod val="75000"/>
              <a:lumOff val="25000"/>
            </a:schemeClr>
          </a:solidFill>
          <a:latin typeface="+mn-lt"/>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lumMod val="75000"/>
              <a:lumOff val="25000"/>
            </a:schemeClr>
          </a:solidFill>
          <a:latin typeface="+mn-lt"/>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i.kym-cdn.com/photos/images/original/001/346/065/d4d.pn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https://sebp.web.boeing.com/_images/bps285.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8CC5957-39F6-4BE7-A994-7697A41229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1587" y="1786"/>
            <a:ext cx="12185651" cy="6854429"/>
          </a:xfrm>
          <a:prstGeom prst="rect">
            <a:avLst/>
          </a:prstGeom>
        </p:spPr>
      </p:pic>
      <p:pic>
        <p:nvPicPr>
          <p:cNvPr id="36" name="Picture 35">
            <a:extLst>
              <a:ext uri="{FF2B5EF4-FFF2-40B4-BE49-F238E27FC236}">
                <a16:creationId xmlns:a16="http://schemas.microsoft.com/office/drawing/2014/main" xmlns="" id="{95ADFF7B-1C64-4F0A-A93A-5DA374BBEFE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50734" y="0"/>
            <a:ext cx="5438091" cy="6856214"/>
          </a:xfrm>
          <a:prstGeom prst="rect">
            <a:avLst/>
          </a:prstGeom>
        </p:spPr>
      </p:pic>
      <p:sp>
        <p:nvSpPr>
          <p:cNvPr id="11" name="TextBox 10">
            <a:extLst>
              <a:ext uri="{FF2B5EF4-FFF2-40B4-BE49-F238E27FC236}">
                <a16:creationId xmlns:a16="http://schemas.microsoft.com/office/drawing/2014/main" xmlns="" id="{67D2438C-15A4-4C2D-95EC-39CD6AE059AB}"/>
              </a:ext>
            </a:extLst>
          </p:cNvPr>
          <p:cNvSpPr txBox="1"/>
          <p:nvPr/>
        </p:nvSpPr>
        <p:spPr bwMode="auto">
          <a:xfrm>
            <a:off x="705507" y="1151074"/>
            <a:ext cx="5111259" cy="2031325"/>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r>
              <a:rPr lang="en-US" sz="4400" b="1" dirty="0" smtClean="0">
                <a:solidFill>
                  <a:schemeClr val="bg1"/>
                </a:solidFill>
              </a:rPr>
              <a:t>The Model-Based Engineering (MBE) Diamond</a:t>
            </a:r>
            <a:endParaRPr lang="en-US" sz="4400" b="1" dirty="0">
              <a:solidFill>
                <a:schemeClr val="bg1"/>
              </a:solidFill>
            </a:endParaRPr>
          </a:p>
        </p:txBody>
      </p:sp>
      <p:sp>
        <p:nvSpPr>
          <p:cNvPr id="12" name="TextBox 11">
            <a:extLst>
              <a:ext uri="{FF2B5EF4-FFF2-40B4-BE49-F238E27FC236}">
                <a16:creationId xmlns:a16="http://schemas.microsoft.com/office/drawing/2014/main" xmlns="" id="{2CA19427-3A43-45AE-94C2-261351730C22}"/>
              </a:ext>
            </a:extLst>
          </p:cNvPr>
          <p:cNvSpPr txBox="1"/>
          <p:nvPr/>
        </p:nvSpPr>
        <p:spPr bwMode="auto">
          <a:xfrm>
            <a:off x="705507" y="3314102"/>
            <a:ext cx="5819580" cy="350545"/>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nSpc>
                <a:spcPct val="95000"/>
              </a:lnSpc>
            </a:pPr>
            <a:r>
              <a:rPr lang="en-US" sz="2398" b="1" i="1" dirty="0">
                <a:solidFill>
                  <a:srgbClr val="FBB034"/>
                </a:solidFill>
                <a:latin typeface="Arial"/>
              </a:rPr>
              <a:t>A Framework for Digital Transformation</a:t>
            </a:r>
          </a:p>
        </p:txBody>
      </p:sp>
      <p:pic>
        <p:nvPicPr>
          <p:cNvPr id="13" name="Picture 2">
            <a:extLst>
              <a:ext uri="{FF2B5EF4-FFF2-40B4-BE49-F238E27FC236}">
                <a16:creationId xmlns:a16="http://schemas.microsoft.com/office/drawing/2014/main" xmlns="" id="{2C402023-AE4C-480C-A0D8-2715B7F2439D}"/>
              </a:ext>
            </a:extLst>
          </p:cNvPr>
          <p:cNvPicPr>
            <a:picLocks noChangeAspect="1" noChangeArrowheads="1"/>
          </p:cNvPicPr>
          <p:nvPr/>
        </p:nvPicPr>
        <p:blipFill>
          <a:blip r:embed="rId5" cstate="print">
            <a:lum bright="100000"/>
            <a:extLst>
              <a:ext uri="{28A0092B-C50C-407E-A947-70E740481C1C}">
                <a14:useLocalDpi xmlns:a14="http://schemas.microsoft.com/office/drawing/2010/main"/>
              </a:ext>
            </a:extLst>
          </a:blip>
          <a:srcRect/>
          <a:stretch>
            <a:fillRect/>
          </a:stretch>
        </p:blipFill>
        <p:spPr bwMode="auto">
          <a:xfrm>
            <a:off x="705508" y="314695"/>
            <a:ext cx="1644357" cy="37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2" name="Straight Connector 41">
            <a:extLst>
              <a:ext uri="{FF2B5EF4-FFF2-40B4-BE49-F238E27FC236}">
                <a16:creationId xmlns:a16="http://schemas.microsoft.com/office/drawing/2014/main" xmlns="" id="{748D41A3-025E-4B0F-B0F6-8A6110DA5493}"/>
              </a:ext>
            </a:extLst>
          </p:cNvPr>
          <p:cNvCxnSpPr>
            <a:cxnSpLocks/>
          </p:cNvCxnSpPr>
          <p:nvPr/>
        </p:nvCxnSpPr>
        <p:spPr>
          <a:xfrm>
            <a:off x="6735428" y="1786"/>
            <a:ext cx="0" cy="68544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bwMode="auto">
          <a:xfrm>
            <a:off x="705507" y="4034945"/>
            <a:ext cx="5197770" cy="984885"/>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spcBef>
                <a:spcPct val="0"/>
              </a:spcBef>
              <a:spcAft>
                <a:spcPct val="0"/>
              </a:spcAft>
            </a:pPr>
            <a:r>
              <a:rPr lang="en-US" sz="2400" dirty="0" smtClean="0">
                <a:solidFill>
                  <a:schemeClr val="bg1"/>
                </a:solidFill>
              </a:rPr>
              <a:t>INCOSE International Workshop 2020</a:t>
            </a:r>
          </a:p>
          <a:p>
            <a:pPr fontAlgn="base">
              <a:spcBef>
                <a:spcPct val="0"/>
              </a:spcBef>
              <a:spcAft>
                <a:spcPct val="0"/>
              </a:spcAft>
            </a:pPr>
            <a:endParaRPr lang="en-US" sz="2000" dirty="0" smtClean="0">
              <a:solidFill>
                <a:schemeClr val="bg1"/>
              </a:solidFill>
            </a:endParaRPr>
          </a:p>
          <a:p>
            <a:pPr algn="ctr" fontAlgn="base">
              <a:spcBef>
                <a:spcPct val="0"/>
              </a:spcBef>
              <a:spcAft>
                <a:spcPct val="0"/>
              </a:spcAft>
            </a:pPr>
            <a:r>
              <a:rPr lang="en-US" sz="2000" dirty="0" smtClean="0">
                <a:solidFill>
                  <a:schemeClr val="bg1"/>
                </a:solidFill>
              </a:rPr>
              <a:t>January 25, 2020</a:t>
            </a:r>
            <a:endParaRPr lang="en-US" sz="2000" dirty="0">
              <a:solidFill>
                <a:schemeClr val="bg1"/>
              </a:solidFill>
            </a:endParaRPr>
          </a:p>
        </p:txBody>
      </p:sp>
      <p:sp>
        <p:nvSpPr>
          <p:cNvPr id="37" name="Rectangle 7"/>
          <p:cNvSpPr>
            <a:spLocks noChangeArrowheads="1"/>
          </p:cNvSpPr>
          <p:nvPr/>
        </p:nvSpPr>
        <p:spPr bwMode="auto">
          <a:xfrm>
            <a:off x="414521" y="6657459"/>
            <a:ext cx="2753066" cy="110771"/>
          </a:xfrm>
          <a:prstGeom prst="rect">
            <a:avLst/>
          </a:prstGeom>
          <a:noFill/>
          <a:ln w="12700">
            <a:noFill/>
            <a:miter lim="800000"/>
            <a:headEnd type="none" w="sm" len="sm"/>
            <a:tailEnd type="none" w="sm" len="sm"/>
          </a:ln>
          <a:effectLst/>
        </p:spPr>
        <p:txBody>
          <a:bodyPr lIns="9142" tIns="9142" rIns="9142" bIns="9142" anchor="b">
            <a:spAutoFit/>
          </a:bodyPr>
          <a:lstStyle/>
          <a:p>
            <a:pPr defTabSz="820492" eaLnBrk="0" hangingPunct="0"/>
            <a:r>
              <a:rPr lang="en-US" sz="600" dirty="0" smtClean="0">
                <a:solidFill>
                  <a:srgbClr val="FFFFFF">
                    <a:lumMod val="50000"/>
                  </a:srgbClr>
                </a:solidFill>
              </a:rPr>
              <a:t>Copyright © 2020 </a:t>
            </a:r>
            <a:r>
              <a:rPr lang="en-US" sz="600" dirty="0">
                <a:solidFill>
                  <a:srgbClr val="FFFFFF">
                    <a:lumMod val="50000"/>
                  </a:srgbClr>
                </a:solidFill>
              </a:rPr>
              <a:t>Boeing. All rights reserved.</a:t>
            </a:r>
          </a:p>
        </p:txBody>
      </p:sp>
      <p:sp>
        <p:nvSpPr>
          <p:cNvPr id="52" name="Slide Number Placeholder 2"/>
          <p:cNvSpPr txBox="1">
            <a:spLocks/>
          </p:cNvSpPr>
          <p:nvPr/>
        </p:nvSpPr>
        <p:spPr>
          <a:xfrm>
            <a:off x="9467318" y="6603587"/>
            <a:ext cx="2376397" cy="246062"/>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solidFill>
                  <a:schemeClr val="bg1"/>
                </a:solidFill>
              </a:rPr>
              <a:t>| </a:t>
            </a:r>
            <a:fld id="{04244A0C-3C90-4DFF-86E5-F0B11B0896CB}" type="slidenum">
              <a:rPr lang="en-US" sz="1000" smtClean="0">
                <a:solidFill>
                  <a:schemeClr val="bg1"/>
                </a:solidFill>
              </a:rPr>
              <a:pPr algn="r"/>
              <a:t>1</a:t>
            </a:fld>
            <a:endParaRPr lang="en-US" sz="1000" dirty="0">
              <a:solidFill>
                <a:schemeClr val="bg1"/>
              </a:solidFill>
            </a:endParaRPr>
          </a:p>
        </p:txBody>
      </p:sp>
      <p:grpSp>
        <p:nvGrpSpPr>
          <p:cNvPr id="53" name="Group 52">
            <a:extLst>
              <a:ext uri="{FF2B5EF4-FFF2-40B4-BE49-F238E27FC236}">
                <a16:creationId xmlns:a16="http://schemas.microsoft.com/office/drawing/2014/main" xmlns="" id="{FA46E7BC-A1F3-49A3-AB16-002525F50773}"/>
              </a:ext>
            </a:extLst>
          </p:cNvPr>
          <p:cNvGrpSpPr>
            <a:grpSpLocks noChangeAspect="1"/>
          </p:cNvGrpSpPr>
          <p:nvPr/>
        </p:nvGrpSpPr>
        <p:grpSpPr bwMode="white">
          <a:xfrm>
            <a:off x="10163710" y="503066"/>
            <a:ext cx="704256" cy="704256"/>
            <a:chOff x="6800014" y="2552022"/>
            <a:chExt cx="880778" cy="880778"/>
          </a:xfrm>
        </p:grpSpPr>
        <p:sp>
          <p:nvSpPr>
            <p:cNvPr id="54" name="Freeform 43">
              <a:extLst>
                <a:ext uri="{FF2B5EF4-FFF2-40B4-BE49-F238E27FC236}">
                  <a16:creationId xmlns:a16="http://schemas.microsoft.com/office/drawing/2014/main" xmlns="" id="{3710E08B-4B7D-4E7E-8B2C-DFDA716E5699}"/>
                </a:ext>
              </a:extLst>
            </p:cNvPr>
            <p:cNvSpPr>
              <a:spLocks noChangeAspect="1" noEditPoints="1"/>
            </p:cNvSpPr>
            <p:nvPr/>
          </p:nvSpPr>
          <p:spPr bwMode="white">
            <a:xfrm>
              <a:off x="6897078" y="2643758"/>
              <a:ext cx="696877" cy="696877"/>
            </a:xfrm>
            <a:custGeom>
              <a:avLst/>
              <a:gdLst>
                <a:gd name="T0" fmla="*/ 153 w 685"/>
                <a:gd name="T1" fmla="*/ 348 h 685"/>
                <a:gd name="T2" fmla="*/ 125 w 685"/>
                <a:gd name="T3" fmla="*/ 348 h 685"/>
                <a:gd name="T4" fmla="*/ 205 w 685"/>
                <a:gd name="T5" fmla="*/ 364 h 685"/>
                <a:gd name="T6" fmla="*/ 190 w 685"/>
                <a:gd name="T7" fmla="*/ 532 h 685"/>
                <a:gd name="T8" fmla="*/ 254 w 685"/>
                <a:gd name="T9" fmla="*/ 348 h 685"/>
                <a:gd name="T10" fmla="*/ 225 w 685"/>
                <a:gd name="T11" fmla="*/ 348 h 685"/>
                <a:gd name="T12" fmla="*/ 306 w 685"/>
                <a:gd name="T13" fmla="*/ 364 h 685"/>
                <a:gd name="T14" fmla="*/ 291 w 685"/>
                <a:gd name="T15" fmla="*/ 481 h 685"/>
                <a:gd name="T16" fmla="*/ 335 w 685"/>
                <a:gd name="T17" fmla="*/ 348 h 685"/>
                <a:gd name="T18" fmla="*/ 327 w 685"/>
                <a:gd name="T19" fmla="*/ 348 h 685"/>
                <a:gd name="T20" fmla="*/ 359 w 685"/>
                <a:gd name="T21" fmla="*/ 348 h 685"/>
                <a:gd name="T22" fmla="*/ 350 w 685"/>
                <a:gd name="T23" fmla="*/ 348 h 685"/>
                <a:gd name="T24" fmla="*/ 410 w 685"/>
                <a:gd name="T25" fmla="*/ 364 h 685"/>
                <a:gd name="T26" fmla="*/ 396 w 685"/>
                <a:gd name="T27" fmla="*/ 443 h 685"/>
                <a:gd name="T28" fmla="*/ 458 w 685"/>
                <a:gd name="T29" fmla="*/ 348 h 685"/>
                <a:gd name="T30" fmla="*/ 432 w 685"/>
                <a:gd name="T31" fmla="*/ 348 h 685"/>
                <a:gd name="T32" fmla="*/ 510 w 685"/>
                <a:gd name="T33" fmla="*/ 364 h 685"/>
                <a:gd name="T34" fmla="*/ 496 w 685"/>
                <a:gd name="T35" fmla="*/ 413 h 685"/>
                <a:gd name="T36" fmla="*/ 557 w 685"/>
                <a:gd name="T37" fmla="*/ 348 h 685"/>
                <a:gd name="T38" fmla="*/ 532 w 685"/>
                <a:gd name="T39" fmla="*/ 348 h 685"/>
                <a:gd name="T40" fmla="*/ 530 w 685"/>
                <a:gd name="T41" fmla="*/ 364 h 685"/>
                <a:gd name="T42" fmla="*/ 496 w 685"/>
                <a:gd name="T43" fmla="*/ 434 h 685"/>
                <a:gd name="T44" fmla="*/ 429 w 685"/>
                <a:gd name="T45" fmla="*/ 364 h 685"/>
                <a:gd name="T46" fmla="*/ 396 w 685"/>
                <a:gd name="T47" fmla="*/ 464 h 685"/>
                <a:gd name="T48" fmla="*/ 350 w 685"/>
                <a:gd name="T49" fmla="*/ 364 h 685"/>
                <a:gd name="T50" fmla="*/ 335 w 685"/>
                <a:gd name="T51" fmla="*/ 594 h 685"/>
                <a:gd name="T52" fmla="*/ 326 w 685"/>
                <a:gd name="T53" fmla="*/ 364 h 685"/>
                <a:gd name="T54" fmla="*/ 290 w 685"/>
                <a:gd name="T55" fmla="*/ 508 h 685"/>
                <a:gd name="T56" fmla="*/ 255 w 685"/>
                <a:gd name="T57" fmla="*/ 364 h 685"/>
                <a:gd name="T58" fmla="*/ 225 w 685"/>
                <a:gd name="T59" fmla="*/ 364 h 685"/>
                <a:gd name="T60" fmla="*/ 189 w 685"/>
                <a:gd name="T61" fmla="*/ 565 h 685"/>
                <a:gd name="T62" fmla="*/ 105 w 685"/>
                <a:gd name="T63" fmla="*/ 364 h 685"/>
                <a:gd name="T64" fmla="*/ 106 w 685"/>
                <a:gd name="T65" fmla="*/ 348 h 685"/>
                <a:gd name="T66" fmla="*/ 139 w 685"/>
                <a:gd name="T67" fmla="*/ 142 h 685"/>
                <a:gd name="T68" fmla="*/ 206 w 685"/>
                <a:gd name="T69" fmla="*/ 348 h 685"/>
                <a:gd name="T70" fmla="*/ 274 w 685"/>
                <a:gd name="T71" fmla="*/ 348 h 685"/>
                <a:gd name="T72" fmla="*/ 335 w 685"/>
                <a:gd name="T73" fmla="*/ 217 h 685"/>
                <a:gd name="T74" fmla="*/ 350 w 685"/>
                <a:gd name="T75" fmla="*/ 120 h 685"/>
                <a:gd name="T76" fmla="*/ 378 w 685"/>
                <a:gd name="T77" fmla="*/ 348 h 685"/>
                <a:gd name="T78" fmla="*/ 444 w 685"/>
                <a:gd name="T79" fmla="*/ 281 h 685"/>
                <a:gd name="T80" fmla="*/ 478 w 685"/>
                <a:gd name="T81" fmla="*/ 348 h 685"/>
                <a:gd name="T82" fmla="*/ 542 w 685"/>
                <a:gd name="T83" fmla="*/ 310 h 685"/>
                <a:gd name="T84" fmla="*/ 578 w 685"/>
                <a:gd name="T85" fmla="*/ 348 h 685"/>
                <a:gd name="T86" fmla="*/ 580 w 685"/>
                <a:gd name="T87" fmla="*/ 364 h 685"/>
                <a:gd name="T88" fmla="*/ 343 w 685"/>
                <a:gd name="T89" fmla="*/ 0 h 685"/>
                <a:gd name="T90" fmla="*/ 343 w 685"/>
                <a:gd name="T91" fmla="*/ 685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85" h="685">
                  <a:moveTo>
                    <a:pt x="125" y="348"/>
                  </a:moveTo>
                  <a:cubicBezTo>
                    <a:pt x="153" y="348"/>
                    <a:pt x="153" y="348"/>
                    <a:pt x="153" y="348"/>
                  </a:cubicBezTo>
                  <a:cubicBezTo>
                    <a:pt x="148" y="251"/>
                    <a:pt x="143" y="204"/>
                    <a:pt x="139" y="181"/>
                  </a:cubicBezTo>
                  <a:cubicBezTo>
                    <a:pt x="135" y="204"/>
                    <a:pt x="130" y="251"/>
                    <a:pt x="125" y="348"/>
                  </a:cubicBezTo>
                  <a:moveTo>
                    <a:pt x="190" y="532"/>
                  </a:moveTo>
                  <a:cubicBezTo>
                    <a:pt x="194" y="512"/>
                    <a:pt x="200" y="466"/>
                    <a:pt x="205" y="364"/>
                  </a:cubicBezTo>
                  <a:cubicBezTo>
                    <a:pt x="174" y="364"/>
                    <a:pt x="174" y="364"/>
                    <a:pt x="174" y="364"/>
                  </a:cubicBezTo>
                  <a:cubicBezTo>
                    <a:pt x="179" y="467"/>
                    <a:pt x="185" y="512"/>
                    <a:pt x="190" y="532"/>
                  </a:cubicBezTo>
                  <a:moveTo>
                    <a:pt x="225" y="348"/>
                  </a:moveTo>
                  <a:cubicBezTo>
                    <a:pt x="254" y="348"/>
                    <a:pt x="254" y="348"/>
                    <a:pt x="254" y="348"/>
                  </a:cubicBezTo>
                  <a:cubicBezTo>
                    <a:pt x="249" y="251"/>
                    <a:pt x="244" y="205"/>
                    <a:pt x="240" y="183"/>
                  </a:cubicBezTo>
                  <a:cubicBezTo>
                    <a:pt x="235" y="208"/>
                    <a:pt x="229" y="258"/>
                    <a:pt x="225" y="348"/>
                  </a:cubicBezTo>
                  <a:moveTo>
                    <a:pt x="291" y="481"/>
                  </a:moveTo>
                  <a:cubicBezTo>
                    <a:pt x="296" y="465"/>
                    <a:pt x="302" y="430"/>
                    <a:pt x="306" y="364"/>
                  </a:cubicBezTo>
                  <a:cubicBezTo>
                    <a:pt x="276" y="364"/>
                    <a:pt x="276" y="364"/>
                    <a:pt x="276" y="364"/>
                  </a:cubicBezTo>
                  <a:cubicBezTo>
                    <a:pt x="281" y="436"/>
                    <a:pt x="287" y="468"/>
                    <a:pt x="291" y="481"/>
                  </a:cubicBezTo>
                  <a:moveTo>
                    <a:pt x="327" y="348"/>
                  </a:moveTo>
                  <a:cubicBezTo>
                    <a:pt x="335" y="348"/>
                    <a:pt x="335" y="348"/>
                    <a:pt x="335" y="348"/>
                  </a:cubicBezTo>
                  <a:cubicBezTo>
                    <a:pt x="335" y="275"/>
                    <a:pt x="335" y="275"/>
                    <a:pt x="335" y="275"/>
                  </a:cubicBezTo>
                  <a:cubicBezTo>
                    <a:pt x="332" y="291"/>
                    <a:pt x="330" y="315"/>
                    <a:pt x="327" y="348"/>
                  </a:cubicBezTo>
                  <a:moveTo>
                    <a:pt x="350" y="348"/>
                  </a:moveTo>
                  <a:cubicBezTo>
                    <a:pt x="359" y="348"/>
                    <a:pt x="359" y="348"/>
                    <a:pt x="359" y="348"/>
                  </a:cubicBezTo>
                  <a:cubicBezTo>
                    <a:pt x="356" y="312"/>
                    <a:pt x="353" y="287"/>
                    <a:pt x="350" y="270"/>
                  </a:cubicBezTo>
                  <a:lnTo>
                    <a:pt x="350" y="348"/>
                  </a:lnTo>
                  <a:close/>
                  <a:moveTo>
                    <a:pt x="396" y="443"/>
                  </a:moveTo>
                  <a:cubicBezTo>
                    <a:pt x="400" y="436"/>
                    <a:pt x="408" y="415"/>
                    <a:pt x="410" y="364"/>
                  </a:cubicBezTo>
                  <a:cubicBezTo>
                    <a:pt x="380" y="364"/>
                    <a:pt x="380" y="364"/>
                    <a:pt x="380" y="364"/>
                  </a:cubicBezTo>
                  <a:cubicBezTo>
                    <a:pt x="383" y="415"/>
                    <a:pt x="392" y="437"/>
                    <a:pt x="396" y="443"/>
                  </a:cubicBezTo>
                  <a:moveTo>
                    <a:pt x="432" y="348"/>
                  </a:moveTo>
                  <a:cubicBezTo>
                    <a:pt x="458" y="348"/>
                    <a:pt x="458" y="348"/>
                    <a:pt x="458" y="348"/>
                  </a:cubicBezTo>
                  <a:cubicBezTo>
                    <a:pt x="453" y="319"/>
                    <a:pt x="447" y="307"/>
                    <a:pt x="444" y="302"/>
                  </a:cubicBezTo>
                  <a:cubicBezTo>
                    <a:pt x="442" y="307"/>
                    <a:pt x="436" y="319"/>
                    <a:pt x="432" y="348"/>
                  </a:cubicBezTo>
                  <a:moveTo>
                    <a:pt x="496" y="413"/>
                  </a:moveTo>
                  <a:cubicBezTo>
                    <a:pt x="498" y="411"/>
                    <a:pt x="506" y="399"/>
                    <a:pt x="510" y="364"/>
                  </a:cubicBezTo>
                  <a:cubicBezTo>
                    <a:pt x="480" y="364"/>
                    <a:pt x="480" y="364"/>
                    <a:pt x="480" y="364"/>
                  </a:cubicBezTo>
                  <a:cubicBezTo>
                    <a:pt x="486" y="400"/>
                    <a:pt x="493" y="411"/>
                    <a:pt x="496" y="413"/>
                  </a:cubicBezTo>
                  <a:moveTo>
                    <a:pt x="532" y="348"/>
                  </a:moveTo>
                  <a:cubicBezTo>
                    <a:pt x="557" y="348"/>
                    <a:pt x="557" y="348"/>
                    <a:pt x="557" y="348"/>
                  </a:cubicBezTo>
                  <a:cubicBezTo>
                    <a:pt x="553" y="336"/>
                    <a:pt x="546" y="329"/>
                    <a:pt x="542" y="329"/>
                  </a:cubicBezTo>
                  <a:cubicBezTo>
                    <a:pt x="540" y="330"/>
                    <a:pt x="535" y="334"/>
                    <a:pt x="532" y="348"/>
                  </a:cubicBezTo>
                  <a:moveTo>
                    <a:pt x="580" y="364"/>
                  </a:moveTo>
                  <a:cubicBezTo>
                    <a:pt x="530" y="364"/>
                    <a:pt x="530" y="364"/>
                    <a:pt x="530" y="364"/>
                  </a:cubicBezTo>
                  <a:cubicBezTo>
                    <a:pt x="524" y="410"/>
                    <a:pt x="513" y="433"/>
                    <a:pt x="496" y="434"/>
                  </a:cubicBezTo>
                  <a:cubicBezTo>
                    <a:pt x="496" y="434"/>
                    <a:pt x="496" y="434"/>
                    <a:pt x="496" y="434"/>
                  </a:cubicBezTo>
                  <a:cubicBezTo>
                    <a:pt x="479" y="434"/>
                    <a:pt x="467" y="410"/>
                    <a:pt x="460" y="364"/>
                  </a:cubicBezTo>
                  <a:cubicBezTo>
                    <a:pt x="429" y="364"/>
                    <a:pt x="429" y="364"/>
                    <a:pt x="429" y="364"/>
                  </a:cubicBezTo>
                  <a:cubicBezTo>
                    <a:pt x="427" y="430"/>
                    <a:pt x="416" y="464"/>
                    <a:pt x="396" y="464"/>
                  </a:cubicBezTo>
                  <a:cubicBezTo>
                    <a:pt x="396" y="464"/>
                    <a:pt x="396" y="464"/>
                    <a:pt x="396" y="464"/>
                  </a:cubicBezTo>
                  <a:cubicBezTo>
                    <a:pt x="372" y="464"/>
                    <a:pt x="363" y="410"/>
                    <a:pt x="360" y="364"/>
                  </a:cubicBezTo>
                  <a:cubicBezTo>
                    <a:pt x="350" y="364"/>
                    <a:pt x="350" y="364"/>
                    <a:pt x="350" y="364"/>
                  </a:cubicBezTo>
                  <a:cubicBezTo>
                    <a:pt x="350" y="594"/>
                    <a:pt x="350" y="594"/>
                    <a:pt x="350" y="594"/>
                  </a:cubicBezTo>
                  <a:cubicBezTo>
                    <a:pt x="335" y="594"/>
                    <a:pt x="335" y="594"/>
                    <a:pt x="335" y="594"/>
                  </a:cubicBezTo>
                  <a:cubicBezTo>
                    <a:pt x="335" y="364"/>
                    <a:pt x="335" y="364"/>
                    <a:pt x="335" y="364"/>
                  </a:cubicBezTo>
                  <a:cubicBezTo>
                    <a:pt x="326" y="364"/>
                    <a:pt x="326" y="364"/>
                    <a:pt x="326" y="364"/>
                  </a:cubicBezTo>
                  <a:cubicBezTo>
                    <a:pt x="317" y="508"/>
                    <a:pt x="300" y="508"/>
                    <a:pt x="291" y="508"/>
                  </a:cubicBezTo>
                  <a:cubicBezTo>
                    <a:pt x="290" y="508"/>
                    <a:pt x="290" y="508"/>
                    <a:pt x="290" y="508"/>
                  </a:cubicBezTo>
                  <a:cubicBezTo>
                    <a:pt x="280" y="508"/>
                    <a:pt x="266" y="506"/>
                    <a:pt x="256" y="364"/>
                  </a:cubicBezTo>
                  <a:cubicBezTo>
                    <a:pt x="255" y="364"/>
                    <a:pt x="255" y="364"/>
                    <a:pt x="255" y="364"/>
                  </a:cubicBezTo>
                  <a:cubicBezTo>
                    <a:pt x="255" y="364"/>
                    <a:pt x="255" y="364"/>
                    <a:pt x="255" y="364"/>
                  </a:cubicBezTo>
                  <a:cubicBezTo>
                    <a:pt x="225" y="364"/>
                    <a:pt x="225" y="364"/>
                    <a:pt x="225" y="364"/>
                  </a:cubicBezTo>
                  <a:cubicBezTo>
                    <a:pt x="216" y="565"/>
                    <a:pt x="201" y="565"/>
                    <a:pt x="190" y="565"/>
                  </a:cubicBezTo>
                  <a:cubicBezTo>
                    <a:pt x="189" y="565"/>
                    <a:pt x="189" y="565"/>
                    <a:pt x="189" y="565"/>
                  </a:cubicBezTo>
                  <a:cubicBezTo>
                    <a:pt x="178" y="565"/>
                    <a:pt x="164" y="563"/>
                    <a:pt x="154" y="364"/>
                  </a:cubicBezTo>
                  <a:cubicBezTo>
                    <a:pt x="105" y="364"/>
                    <a:pt x="105" y="364"/>
                    <a:pt x="105" y="364"/>
                  </a:cubicBezTo>
                  <a:cubicBezTo>
                    <a:pt x="105" y="348"/>
                    <a:pt x="105" y="348"/>
                    <a:pt x="105" y="348"/>
                  </a:cubicBezTo>
                  <a:cubicBezTo>
                    <a:pt x="106" y="348"/>
                    <a:pt x="106" y="348"/>
                    <a:pt x="106" y="348"/>
                  </a:cubicBezTo>
                  <a:cubicBezTo>
                    <a:pt x="115" y="142"/>
                    <a:pt x="127" y="142"/>
                    <a:pt x="139" y="142"/>
                  </a:cubicBezTo>
                  <a:cubicBezTo>
                    <a:pt x="139" y="142"/>
                    <a:pt x="139" y="142"/>
                    <a:pt x="139" y="142"/>
                  </a:cubicBezTo>
                  <a:cubicBezTo>
                    <a:pt x="150" y="142"/>
                    <a:pt x="163" y="145"/>
                    <a:pt x="173" y="348"/>
                  </a:cubicBezTo>
                  <a:cubicBezTo>
                    <a:pt x="206" y="348"/>
                    <a:pt x="206" y="348"/>
                    <a:pt x="206" y="348"/>
                  </a:cubicBezTo>
                  <a:cubicBezTo>
                    <a:pt x="214" y="148"/>
                    <a:pt x="230" y="148"/>
                    <a:pt x="240" y="148"/>
                  </a:cubicBezTo>
                  <a:cubicBezTo>
                    <a:pt x="251" y="148"/>
                    <a:pt x="264" y="148"/>
                    <a:pt x="274" y="348"/>
                  </a:cubicBezTo>
                  <a:cubicBezTo>
                    <a:pt x="308" y="348"/>
                    <a:pt x="308" y="348"/>
                    <a:pt x="308" y="348"/>
                  </a:cubicBezTo>
                  <a:cubicBezTo>
                    <a:pt x="315" y="248"/>
                    <a:pt x="326" y="223"/>
                    <a:pt x="335" y="217"/>
                  </a:cubicBezTo>
                  <a:cubicBezTo>
                    <a:pt x="335" y="120"/>
                    <a:pt x="335" y="120"/>
                    <a:pt x="335" y="120"/>
                  </a:cubicBezTo>
                  <a:cubicBezTo>
                    <a:pt x="350" y="120"/>
                    <a:pt x="350" y="120"/>
                    <a:pt x="350" y="120"/>
                  </a:cubicBezTo>
                  <a:cubicBezTo>
                    <a:pt x="350" y="217"/>
                    <a:pt x="350" y="217"/>
                    <a:pt x="350" y="217"/>
                  </a:cubicBezTo>
                  <a:cubicBezTo>
                    <a:pt x="359" y="222"/>
                    <a:pt x="371" y="245"/>
                    <a:pt x="378" y="348"/>
                  </a:cubicBezTo>
                  <a:cubicBezTo>
                    <a:pt x="412" y="348"/>
                    <a:pt x="412" y="348"/>
                    <a:pt x="412" y="348"/>
                  </a:cubicBezTo>
                  <a:cubicBezTo>
                    <a:pt x="421" y="289"/>
                    <a:pt x="434" y="281"/>
                    <a:pt x="444" y="281"/>
                  </a:cubicBezTo>
                  <a:cubicBezTo>
                    <a:pt x="444" y="281"/>
                    <a:pt x="444" y="281"/>
                    <a:pt x="444" y="281"/>
                  </a:cubicBezTo>
                  <a:cubicBezTo>
                    <a:pt x="455" y="281"/>
                    <a:pt x="468" y="289"/>
                    <a:pt x="478" y="348"/>
                  </a:cubicBezTo>
                  <a:cubicBezTo>
                    <a:pt x="512" y="348"/>
                    <a:pt x="512" y="348"/>
                    <a:pt x="512" y="348"/>
                  </a:cubicBezTo>
                  <a:cubicBezTo>
                    <a:pt x="518" y="316"/>
                    <a:pt x="533" y="310"/>
                    <a:pt x="542" y="310"/>
                  </a:cubicBezTo>
                  <a:cubicBezTo>
                    <a:pt x="542" y="310"/>
                    <a:pt x="542" y="310"/>
                    <a:pt x="542" y="310"/>
                  </a:cubicBezTo>
                  <a:cubicBezTo>
                    <a:pt x="558" y="310"/>
                    <a:pt x="572" y="325"/>
                    <a:pt x="578" y="348"/>
                  </a:cubicBezTo>
                  <a:cubicBezTo>
                    <a:pt x="580" y="348"/>
                    <a:pt x="580" y="348"/>
                    <a:pt x="580" y="348"/>
                  </a:cubicBezTo>
                  <a:lnTo>
                    <a:pt x="580" y="364"/>
                  </a:lnTo>
                  <a:close/>
                  <a:moveTo>
                    <a:pt x="685" y="343"/>
                  </a:moveTo>
                  <a:cubicBezTo>
                    <a:pt x="685" y="154"/>
                    <a:pt x="532" y="0"/>
                    <a:pt x="343" y="0"/>
                  </a:cubicBezTo>
                  <a:cubicBezTo>
                    <a:pt x="153" y="0"/>
                    <a:pt x="0" y="154"/>
                    <a:pt x="0" y="343"/>
                  </a:cubicBezTo>
                  <a:cubicBezTo>
                    <a:pt x="0" y="532"/>
                    <a:pt x="153" y="685"/>
                    <a:pt x="343" y="685"/>
                  </a:cubicBezTo>
                  <a:cubicBezTo>
                    <a:pt x="532" y="685"/>
                    <a:pt x="685" y="532"/>
                    <a:pt x="685" y="343"/>
                  </a:cubicBezTo>
                </a:path>
              </a:pathLst>
            </a:custGeom>
            <a:solidFill>
              <a:schemeClr val="bg1"/>
            </a:solidFill>
            <a:ln>
              <a:noFill/>
            </a:ln>
          </p:spPr>
          <p:txBody>
            <a:bodyPr vert="horz" wrap="square" lIns="91392" tIns="45696" rIns="91392" bIns="45696" numCol="1" anchor="t" anchorCtr="0" compatLnSpc="1">
              <a:prstTxWarp prst="textNoShape">
                <a:avLst/>
              </a:prstTxWarp>
            </a:bodyPr>
            <a:lstStyle/>
            <a:p>
              <a:endParaRPr lang="en-US" dirty="0">
                <a:solidFill>
                  <a:prstClr val="black"/>
                </a:solidFill>
                <a:latin typeface="Arial"/>
              </a:endParaRPr>
            </a:p>
          </p:txBody>
        </p:sp>
        <p:sp>
          <p:nvSpPr>
            <p:cNvPr id="55" name="Donut 285">
              <a:extLst>
                <a:ext uri="{FF2B5EF4-FFF2-40B4-BE49-F238E27FC236}">
                  <a16:creationId xmlns:a16="http://schemas.microsoft.com/office/drawing/2014/main" xmlns="" id="{F44F0187-0EAD-48E2-B89C-85684238946B}"/>
                </a:ext>
              </a:extLst>
            </p:cNvPr>
            <p:cNvSpPr/>
            <p:nvPr/>
          </p:nvSpPr>
          <p:spPr bwMode="white">
            <a:xfrm>
              <a:off x="6800014" y="2552022"/>
              <a:ext cx="880778" cy="880778"/>
            </a:xfrm>
            <a:prstGeom prst="donut">
              <a:avLst>
                <a:gd name="adj" fmla="val 11368"/>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6" name="Group 55">
            <a:extLst>
              <a:ext uri="{FF2B5EF4-FFF2-40B4-BE49-F238E27FC236}">
                <a16:creationId xmlns:a16="http://schemas.microsoft.com/office/drawing/2014/main" xmlns="" id="{9EC526FF-1F92-4B05-93C8-BE0E00B43DCE}"/>
              </a:ext>
            </a:extLst>
          </p:cNvPr>
          <p:cNvGrpSpPr/>
          <p:nvPr/>
        </p:nvGrpSpPr>
        <p:grpSpPr>
          <a:xfrm>
            <a:off x="8537652" y="1191988"/>
            <a:ext cx="704256" cy="704256"/>
            <a:chOff x="7786503" y="3570320"/>
            <a:chExt cx="704622" cy="704622"/>
          </a:xfrm>
        </p:grpSpPr>
        <p:grpSp>
          <p:nvGrpSpPr>
            <p:cNvPr id="57" name="Group 4">
              <a:extLst>
                <a:ext uri="{FF2B5EF4-FFF2-40B4-BE49-F238E27FC236}">
                  <a16:creationId xmlns:a16="http://schemas.microsoft.com/office/drawing/2014/main" xmlns="" id="{BC2691F7-E438-460F-9AEB-FF6DD7F8DCA3}"/>
                </a:ext>
              </a:extLst>
            </p:cNvPr>
            <p:cNvGrpSpPr>
              <a:grpSpLocks noChangeAspect="1"/>
            </p:cNvGrpSpPr>
            <p:nvPr/>
          </p:nvGrpSpPr>
          <p:grpSpPr bwMode="auto">
            <a:xfrm>
              <a:off x="7864154" y="3643709"/>
              <a:ext cx="557784" cy="557784"/>
              <a:chOff x="3138" y="1458"/>
              <a:chExt cx="1404" cy="1404"/>
            </a:xfrm>
          </p:grpSpPr>
          <p:sp>
            <p:nvSpPr>
              <p:cNvPr id="59" name="Freeform 5">
                <a:extLst>
                  <a:ext uri="{FF2B5EF4-FFF2-40B4-BE49-F238E27FC236}">
                    <a16:creationId xmlns:a16="http://schemas.microsoft.com/office/drawing/2014/main" xmlns="" id="{0CF6A1F5-8CBE-4349-8057-A14496484104}"/>
                  </a:ext>
                </a:extLst>
              </p:cNvPr>
              <p:cNvSpPr>
                <a:spLocks noEditPoints="1"/>
              </p:cNvSpPr>
              <p:nvPr/>
            </p:nvSpPr>
            <p:spPr bwMode="auto">
              <a:xfrm>
                <a:off x="3579" y="1813"/>
                <a:ext cx="522" cy="692"/>
              </a:xfrm>
              <a:custGeom>
                <a:avLst/>
                <a:gdLst>
                  <a:gd name="T0" fmla="*/ 235 w 255"/>
                  <a:gd name="T1" fmla="*/ 0 h 338"/>
                  <a:gd name="T2" fmla="*/ 20 w 255"/>
                  <a:gd name="T3" fmla="*/ 0 h 338"/>
                  <a:gd name="T4" fmla="*/ 0 w 255"/>
                  <a:gd name="T5" fmla="*/ 20 h 338"/>
                  <a:gd name="T6" fmla="*/ 0 w 255"/>
                  <a:gd name="T7" fmla="*/ 318 h 338"/>
                  <a:gd name="T8" fmla="*/ 20 w 255"/>
                  <a:gd name="T9" fmla="*/ 338 h 338"/>
                  <a:gd name="T10" fmla="*/ 235 w 255"/>
                  <a:gd name="T11" fmla="*/ 338 h 338"/>
                  <a:gd name="T12" fmla="*/ 255 w 255"/>
                  <a:gd name="T13" fmla="*/ 318 h 338"/>
                  <a:gd name="T14" fmla="*/ 255 w 255"/>
                  <a:gd name="T15" fmla="*/ 20 h 338"/>
                  <a:gd name="T16" fmla="*/ 235 w 255"/>
                  <a:gd name="T17" fmla="*/ 0 h 338"/>
                  <a:gd name="T18" fmla="*/ 170 w 255"/>
                  <a:gd name="T19" fmla="*/ 249 h 338"/>
                  <a:gd name="T20" fmla="*/ 34 w 255"/>
                  <a:gd name="T21" fmla="*/ 249 h 338"/>
                  <a:gd name="T22" fmla="*/ 34 w 255"/>
                  <a:gd name="T23" fmla="*/ 229 h 338"/>
                  <a:gd name="T24" fmla="*/ 170 w 255"/>
                  <a:gd name="T25" fmla="*/ 229 h 338"/>
                  <a:gd name="T26" fmla="*/ 170 w 255"/>
                  <a:gd name="T27" fmla="*/ 249 h 338"/>
                  <a:gd name="T28" fmla="*/ 221 w 255"/>
                  <a:gd name="T29" fmla="*/ 208 h 338"/>
                  <a:gd name="T30" fmla="*/ 34 w 255"/>
                  <a:gd name="T31" fmla="*/ 208 h 338"/>
                  <a:gd name="T32" fmla="*/ 34 w 255"/>
                  <a:gd name="T33" fmla="*/ 188 h 338"/>
                  <a:gd name="T34" fmla="*/ 221 w 255"/>
                  <a:gd name="T35" fmla="*/ 188 h 338"/>
                  <a:gd name="T36" fmla="*/ 221 w 255"/>
                  <a:gd name="T37" fmla="*/ 208 h 338"/>
                  <a:gd name="T38" fmla="*/ 221 w 255"/>
                  <a:gd name="T39" fmla="*/ 167 h 338"/>
                  <a:gd name="T40" fmla="*/ 34 w 255"/>
                  <a:gd name="T41" fmla="*/ 167 h 338"/>
                  <a:gd name="T42" fmla="*/ 34 w 255"/>
                  <a:gd name="T43" fmla="*/ 147 h 338"/>
                  <a:gd name="T44" fmla="*/ 221 w 255"/>
                  <a:gd name="T45" fmla="*/ 147 h 338"/>
                  <a:gd name="T46" fmla="*/ 221 w 255"/>
                  <a:gd name="T47" fmla="*/ 167 h 338"/>
                  <a:gd name="T48" fmla="*/ 221 w 255"/>
                  <a:gd name="T49" fmla="*/ 125 h 338"/>
                  <a:gd name="T50" fmla="*/ 34 w 255"/>
                  <a:gd name="T51" fmla="*/ 125 h 338"/>
                  <a:gd name="T52" fmla="*/ 34 w 255"/>
                  <a:gd name="T53" fmla="*/ 105 h 338"/>
                  <a:gd name="T54" fmla="*/ 221 w 255"/>
                  <a:gd name="T55" fmla="*/ 105 h 338"/>
                  <a:gd name="T56" fmla="*/ 221 w 255"/>
                  <a:gd name="T57" fmla="*/ 125 h 338"/>
                  <a:gd name="T58" fmla="*/ 221 w 255"/>
                  <a:gd name="T59" fmla="*/ 84 h 338"/>
                  <a:gd name="T60" fmla="*/ 34 w 255"/>
                  <a:gd name="T61" fmla="*/ 84 h 338"/>
                  <a:gd name="T62" fmla="*/ 34 w 255"/>
                  <a:gd name="T63" fmla="*/ 64 h 338"/>
                  <a:gd name="T64" fmla="*/ 221 w 255"/>
                  <a:gd name="T65" fmla="*/ 64 h 338"/>
                  <a:gd name="T66" fmla="*/ 221 w 255"/>
                  <a:gd name="T67" fmla="*/ 8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5" h="338">
                    <a:moveTo>
                      <a:pt x="235" y="0"/>
                    </a:moveTo>
                    <a:cubicBezTo>
                      <a:pt x="20" y="0"/>
                      <a:pt x="20" y="0"/>
                      <a:pt x="20" y="0"/>
                    </a:cubicBezTo>
                    <a:cubicBezTo>
                      <a:pt x="9" y="0"/>
                      <a:pt x="0" y="9"/>
                      <a:pt x="0" y="20"/>
                    </a:cubicBezTo>
                    <a:cubicBezTo>
                      <a:pt x="0" y="318"/>
                      <a:pt x="0" y="318"/>
                      <a:pt x="0" y="318"/>
                    </a:cubicBezTo>
                    <a:cubicBezTo>
                      <a:pt x="0" y="329"/>
                      <a:pt x="9" y="338"/>
                      <a:pt x="20" y="338"/>
                    </a:cubicBezTo>
                    <a:cubicBezTo>
                      <a:pt x="235" y="338"/>
                      <a:pt x="235" y="338"/>
                      <a:pt x="235" y="338"/>
                    </a:cubicBezTo>
                    <a:cubicBezTo>
                      <a:pt x="246" y="338"/>
                      <a:pt x="255" y="329"/>
                      <a:pt x="255" y="318"/>
                    </a:cubicBezTo>
                    <a:cubicBezTo>
                      <a:pt x="255" y="20"/>
                      <a:pt x="255" y="20"/>
                      <a:pt x="255" y="20"/>
                    </a:cubicBezTo>
                    <a:cubicBezTo>
                      <a:pt x="255" y="9"/>
                      <a:pt x="246" y="0"/>
                      <a:pt x="235" y="0"/>
                    </a:cubicBezTo>
                    <a:close/>
                    <a:moveTo>
                      <a:pt x="170" y="249"/>
                    </a:moveTo>
                    <a:cubicBezTo>
                      <a:pt x="34" y="249"/>
                      <a:pt x="34" y="249"/>
                      <a:pt x="34" y="249"/>
                    </a:cubicBezTo>
                    <a:cubicBezTo>
                      <a:pt x="34" y="229"/>
                      <a:pt x="34" y="229"/>
                      <a:pt x="34" y="229"/>
                    </a:cubicBezTo>
                    <a:cubicBezTo>
                      <a:pt x="170" y="229"/>
                      <a:pt x="170" y="229"/>
                      <a:pt x="170" y="229"/>
                    </a:cubicBezTo>
                    <a:lnTo>
                      <a:pt x="170" y="249"/>
                    </a:lnTo>
                    <a:close/>
                    <a:moveTo>
                      <a:pt x="221" y="208"/>
                    </a:moveTo>
                    <a:cubicBezTo>
                      <a:pt x="34" y="208"/>
                      <a:pt x="34" y="208"/>
                      <a:pt x="34" y="208"/>
                    </a:cubicBezTo>
                    <a:cubicBezTo>
                      <a:pt x="34" y="188"/>
                      <a:pt x="34" y="188"/>
                      <a:pt x="34" y="188"/>
                    </a:cubicBezTo>
                    <a:cubicBezTo>
                      <a:pt x="221" y="188"/>
                      <a:pt x="221" y="188"/>
                      <a:pt x="221" y="188"/>
                    </a:cubicBezTo>
                    <a:lnTo>
                      <a:pt x="221" y="208"/>
                    </a:lnTo>
                    <a:close/>
                    <a:moveTo>
                      <a:pt x="221" y="167"/>
                    </a:moveTo>
                    <a:cubicBezTo>
                      <a:pt x="34" y="167"/>
                      <a:pt x="34" y="167"/>
                      <a:pt x="34" y="167"/>
                    </a:cubicBezTo>
                    <a:cubicBezTo>
                      <a:pt x="34" y="147"/>
                      <a:pt x="34" y="147"/>
                      <a:pt x="34" y="147"/>
                    </a:cubicBezTo>
                    <a:cubicBezTo>
                      <a:pt x="221" y="147"/>
                      <a:pt x="221" y="147"/>
                      <a:pt x="221" y="147"/>
                    </a:cubicBezTo>
                    <a:lnTo>
                      <a:pt x="221" y="167"/>
                    </a:lnTo>
                    <a:close/>
                    <a:moveTo>
                      <a:pt x="221" y="125"/>
                    </a:moveTo>
                    <a:cubicBezTo>
                      <a:pt x="34" y="125"/>
                      <a:pt x="34" y="125"/>
                      <a:pt x="34" y="125"/>
                    </a:cubicBezTo>
                    <a:cubicBezTo>
                      <a:pt x="34" y="105"/>
                      <a:pt x="34" y="105"/>
                      <a:pt x="34" y="105"/>
                    </a:cubicBezTo>
                    <a:cubicBezTo>
                      <a:pt x="221" y="105"/>
                      <a:pt x="221" y="105"/>
                      <a:pt x="221" y="105"/>
                    </a:cubicBezTo>
                    <a:lnTo>
                      <a:pt x="221" y="125"/>
                    </a:lnTo>
                    <a:close/>
                    <a:moveTo>
                      <a:pt x="221" y="84"/>
                    </a:moveTo>
                    <a:cubicBezTo>
                      <a:pt x="34" y="84"/>
                      <a:pt x="34" y="84"/>
                      <a:pt x="34" y="84"/>
                    </a:cubicBezTo>
                    <a:cubicBezTo>
                      <a:pt x="34" y="64"/>
                      <a:pt x="34" y="64"/>
                      <a:pt x="34" y="64"/>
                    </a:cubicBezTo>
                    <a:cubicBezTo>
                      <a:pt x="221" y="64"/>
                      <a:pt x="221" y="64"/>
                      <a:pt x="221" y="64"/>
                    </a:cubicBezTo>
                    <a:lnTo>
                      <a:pt x="221"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en-US" dirty="0">
                  <a:solidFill>
                    <a:prstClr val="black"/>
                  </a:solidFill>
                  <a:latin typeface="Arial"/>
                </a:endParaRPr>
              </a:p>
            </p:txBody>
          </p:sp>
          <p:sp>
            <p:nvSpPr>
              <p:cNvPr id="60" name="Freeform 6">
                <a:extLst>
                  <a:ext uri="{FF2B5EF4-FFF2-40B4-BE49-F238E27FC236}">
                    <a16:creationId xmlns:a16="http://schemas.microsoft.com/office/drawing/2014/main" xmlns="" id="{F868886B-9C83-4BF2-9DE0-984DA67B5C1E}"/>
                  </a:ext>
                </a:extLst>
              </p:cNvPr>
              <p:cNvSpPr>
                <a:spLocks noEditPoints="1"/>
              </p:cNvSpPr>
              <p:nvPr/>
            </p:nvSpPr>
            <p:spPr bwMode="auto">
              <a:xfrm>
                <a:off x="3138" y="1458"/>
                <a:ext cx="1404" cy="1404"/>
              </a:xfrm>
              <a:custGeom>
                <a:avLst/>
                <a:gdLst>
                  <a:gd name="T0" fmla="*/ 343 w 685"/>
                  <a:gd name="T1" fmla="*/ 0 h 685"/>
                  <a:gd name="T2" fmla="*/ 0 w 685"/>
                  <a:gd name="T3" fmla="*/ 342 h 685"/>
                  <a:gd name="T4" fmla="*/ 343 w 685"/>
                  <a:gd name="T5" fmla="*/ 685 h 685"/>
                  <a:gd name="T6" fmla="*/ 685 w 685"/>
                  <a:gd name="T7" fmla="*/ 342 h 685"/>
                  <a:gd name="T8" fmla="*/ 343 w 685"/>
                  <a:gd name="T9" fmla="*/ 0 h 685"/>
                  <a:gd name="T10" fmla="*/ 494 w 685"/>
                  <a:gd name="T11" fmla="*/ 491 h 685"/>
                  <a:gd name="T12" fmla="*/ 450 w 685"/>
                  <a:gd name="T13" fmla="*/ 535 h 685"/>
                  <a:gd name="T14" fmla="*/ 235 w 685"/>
                  <a:gd name="T15" fmla="*/ 535 h 685"/>
                  <a:gd name="T16" fmla="*/ 191 w 685"/>
                  <a:gd name="T17" fmla="*/ 491 h 685"/>
                  <a:gd name="T18" fmla="*/ 191 w 685"/>
                  <a:gd name="T19" fmla="*/ 193 h 685"/>
                  <a:gd name="T20" fmla="*/ 235 w 685"/>
                  <a:gd name="T21" fmla="*/ 149 h 685"/>
                  <a:gd name="T22" fmla="*/ 450 w 685"/>
                  <a:gd name="T23" fmla="*/ 149 h 685"/>
                  <a:gd name="T24" fmla="*/ 494 w 685"/>
                  <a:gd name="T25" fmla="*/ 193 h 685"/>
                  <a:gd name="T26" fmla="*/ 494 w 685"/>
                  <a:gd name="T27" fmla="*/ 491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5" h="685">
                    <a:moveTo>
                      <a:pt x="343" y="0"/>
                    </a:moveTo>
                    <a:cubicBezTo>
                      <a:pt x="153" y="0"/>
                      <a:pt x="0" y="153"/>
                      <a:pt x="0" y="342"/>
                    </a:cubicBezTo>
                    <a:cubicBezTo>
                      <a:pt x="0" y="531"/>
                      <a:pt x="153" y="685"/>
                      <a:pt x="343" y="685"/>
                    </a:cubicBezTo>
                    <a:cubicBezTo>
                      <a:pt x="532" y="685"/>
                      <a:pt x="685" y="531"/>
                      <a:pt x="685" y="342"/>
                    </a:cubicBezTo>
                    <a:cubicBezTo>
                      <a:pt x="685" y="153"/>
                      <a:pt x="532" y="0"/>
                      <a:pt x="343" y="0"/>
                    </a:cubicBezTo>
                    <a:close/>
                    <a:moveTo>
                      <a:pt x="494" y="491"/>
                    </a:moveTo>
                    <a:cubicBezTo>
                      <a:pt x="494" y="516"/>
                      <a:pt x="475" y="535"/>
                      <a:pt x="450" y="535"/>
                    </a:cubicBezTo>
                    <a:cubicBezTo>
                      <a:pt x="235" y="535"/>
                      <a:pt x="235" y="535"/>
                      <a:pt x="235" y="535"/>
                    </a:cubicBezTo>
                    <a:cubicBezTo>
                      <a:pt x="211" y="535"/>
                      <a:pt x="191" y="516"/>
                      <a:pt x="191" y="491"/>
                    </a:cubicBezTo>
                    <a:cubicBezTo>
                      <a:pt x="191" y="193"/>
                      <a:pt x="191" y="193"/>
                      <a:pt x="191" y="193"/>
                    </a:cubicBezTo>
                    <a:cubicBezTo>
                      <a:pt x="191" y="169"/>
                      <a:pt x="211" y="149"/>
                      <a:pt x="235" y="149"/>
                    </a:cubicBezTo>
                    <a:cubicBezTo>
                      <a:pt x="450" y="149"/>
                      <a:pt x="450" y="149"/>
                      <a:pt x="450" y="149"/>
                    </a:cubicBezTo>
                    <a:cubicBezTo>
                      <a:pt x="475" y="149"/>
                      <a:pt x="494" y="169"/>
                      <a:pt x="494" y="193"/>
                    </a:cubicBezTo>
                    <a:lnTo>
                      <a:pt x="494" y="4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en-US" dirty="0">
                  <a:solidFill>
                    <a:prstClr val="black"/>
                  </a:solidFill>
                  <a:latin typeface="Arial"/>
                </a:endParaRPr>
              </a:p>
            </p:txBody>
          </p:sp>
        </p:grpSp>
        <p:sp>
          <p:nvSpPr>
            <p:cNvPr id="58" name="Donut 285">
              <a:extLst>
                <a:ext uri="{FF2B5EF4-FFF2-40B4-BE49-F238E27FC236}">
                  <a16:creationId xmlns:a16="http://schemas.microsoft.com/office/drawing/2014/main" xmlns="" id="{D36BC07D-B70D-4A8C-BB9A-22B8AA8BEFB4}"/>
                </a:ext>
              </a:extLst>
            </p:cNvPr>
            <p:cNvSpPr/>
            <p:nvPr/>
          </p:nvSpPr>
          <p:spPr bwMode="white">
            <a:xfrm>
              <a:off x="7786503" y="3570320"/>
              <a:ext cx="704622" cy="704622"/>
            </a:xfrm>
            <a:prstGeom prst="donut">
              <a:avLst>
                <a:gd name="adj" fmla="val 11368"/>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61" name="TextBox 60">
            <a:extLst>
              <a:ext uri="{FF2B5EF4-FFF2-40B4-BE49-F238E27FC236}">
                <a16:creationId xmlns:a16="http://schemas.microsoft.com/office/drawing/2014/main" xmlns="" id="{75CBAD8C-38CE-423A-9440-542EA4709FC2}"/>
              </a:ext>
            </a:extLst>
          </p:cNvPr>
          <p:cNvSpPr txBox="1"/>
          <p:nvPr/>
        </p:nvSpPr>
        <p:spPr bwMode="auto">
          <a:xfrm>
            <a:off x="8347868" y="5768367"/>
            <a:ext cx="1210639" cy="27692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a:r>
              <a:rPr lang="en-US" b="1" dirty="0" smtClean="0">
                <a:solidFill>
                  <a:prstClr val="white"/>
                </a:solidFill>
                <a:latin typeface="Arial"/>
              </a:rPr>
              <a:t>Models</a:t>
            </a:r>
            <a:endParaRPr lang="en-US" b="1" dirty="0">
              <a:solidFill>
                <a:prstClr val="white"/>
              </a:solidFill>
              <a:latin typeface="Arial"/>
            </a:endParaRPr>
          </a:p>
        </p:txBody>
      </p:sp>
      <p:sp>
        <p:nvSpPr>
          <p:cNvPr id="62" name="TextBox 61">
            <a:extLst>
              <a:ext uri="{FF2B5EF4-FFF2-40B4-BE49-F238E27FC236}">
                <a16:creationId xmlns:a16="http://schemas.microsoft.com/office/drawing/2014/main" xmlns="" id="{C590CAA6-0723-4825-BFAF-832EF20F8350}"/>
              </a:ext>
            </a:extLst>
          </p:cNvPr>
          <p:cNvSpPr txBox="1"/>
          <p:nvPr/>
        </p:nvSpPr>
        <p:spPr bwMode="auto">
          <a:xfrm>
            <a:off x="9687339" y="5768367"/>
            <a:ext cx="1656996" cy="27692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a:r>
              <a:rPr lang="en-US" b="1" dirty="0">
                <a:solidFill>
                  <a:prstClr val="white"/>
                </a:solidFill>
                <a:latin typeface="Arial"/>
              </a:rPr>
              <a:t>Twins</a:t>
            </a:r>
          </a:p>
        </p:txBody>
      </p:sp>
      <p:cxnSp>
        <p:nvCxnSpPr>
          <p:cNvPr id="63" name="Straight Connector 62">
            <a:extLst>
              <a:ext uri="{FF2B5EF4-FFF2-40B4-BE49-F238E27FC236}">
                <a16:creationId xmlns:a16="http://schemas.microsoft.com/office/drawing/2014/main" xmlns="" id="{7C5149D2-A1F0-49CA-97F8-7DCD088597DD}"/>
              </a:ext>
            </a:extLst>
          </p:cNvPr>
          <p:cNvCxnSpPr>
            <a:cxnSpLocks/>
          </p:cNvCxnSpPr>
          <p:nvPr/>
        </p:nvCxnSpPr>
        <p:spPr>
          <a:xfrm>
            <a:off x="10515837" y="1172919"/>
            <a:ext cx="0" cy="1939805"/>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xmlns="" id="{F6939A8F-83E6-4999-8662-5F02498BB8F9}"/>
              </a:ext>
            </a:extLst>
          </p:cNvPr>
          <p:cNvGrpSpPr/>
          <p:nvPr/>
        </p:nvGrpSpPr>
        <p:grpSpPr>
          <a:xfrm>
            <a:off x="7136038" y="2022235"/>
            <a:ext cx="704256" cy="704256"/>
            <a:chOff x="9380344" y="1105790"/>
            <a:chExt cx="704622" cy="704622"/>
          </a:xfrm>
        </p:grpSpPr>
        <p:pic>
          <p:nvPicPr>
            <p:cNvPr id="65" name="Picture 64">
              <a:extLst>
                <a:ext uri="{FF2B5EF4-FFF2-40B4-BE49-F238E27FC236}">
                  <a16:creationId xmlns:a16="http://schemas.microsoft.com/office/drawing/2014/main" xmlns="" id="{A58B1573-85C7-462C-BD85-F89D1DA8FE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53978" y="1179209"/>
              <a:ext cx="557354" cy="557784"/>
            </a:xfrm>
            <a:prstGeom prst="rect">
              <a:avLst/>
            </a:prstGeom>
          </p:spPr>
        </p:pic>
        <p:sp>
          <p:nvSpPr>
            <p:cNvPr id="66" name="Donut 285">
              <a:extLst>
                <a:ext uri="{FF2B5EF4-FFF2-40B4-BE49-F238E27FC236}">
                  <a16:creationId xmlns:a16="http://schemas.microsoft.com/office/drawing/2014/main" xmlns="" id="{95C5DF0C-674D-47DB-A38C-B435D36A2274}"/>
                </a:ext>
              </a:extLst>
            </p:cNvPr>
            <p:cNvSpPr/>
            <p:nvPr/>
          </p:nvSpPr>
          <p:spPr bwMode="white">
            <a:xfrm>
              <a:off x="9380344" y="1105790"/>
              <a:ext cx="704622" cy="704622"/>
            </a:xfrm>
            <a:prstGeom prst="donut">
              <a:avLst>
                <a:gd name="adj" fmla="val 11368"/>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67" name="TextBox 66">
            <a:extLst>
              <a:ext uri="{FF2B5EF4-FFF2-40B4-BE49-F238E27FC236}">
                <a16:creationId xmlns:a16="http://schemas.microsoft.com/office/drawing/2014/main" xmlns="" id="{75CBAD8C-38CE-423A-9440-542EA4709FC2}"/>
              </a:ext>
            </a:extLst>
          </p:cNvPr>
          <p:cNvSpPr txBox="1"/>
          <p:nvPr/>
        </p:nvSpPr>
        <p:spPr bwMode="auto">
          <a:xfrm>
            <a:off x="6899646" y="5768367"/>
            <a:ext cx="1210639" cy="27692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a:r>
              <a:rPr lang="en-US" b="1" dirty="0">
                <a:solidFill>
                  <a:prstClr val="white"/>
                </a:solidFill>
                <a:latin typeface="Arial"/>
              </a:rPr>
              <a:t>Data</a:t>
            </a:r>
          </a:p>
        </p:txBody>
      </p:sp>
      <p:cxnSp>
        <p:nvCxnSpPr>
          <p:cNvPr id="68" name="Straight Connector 67">
            <a:extLst>
              <a:ext uri="{FF2B5EF4-FFF2-40B4-BE49-F238E27FC236}">
                <a16:creationId xmlns:a16="http://schemas.microsoft.com/office/drawing/2014/main" xmlns="" id="{76A8D870-9C96-4759-9DE2-B940CF752D02}"/>
              </a:ext>
            </a:extLst>
          </p:cNvPr>
          <p:cNvCxnSpPr>
            <a:cxnSpLocks/>
          </p:cNvCxnSpPr>
          <p:nvPr/>
        </p:nvCxnSpPr>
        <p:spPr>
          <a:xfrm>
            <a:off x="7488165" y="3842130"/>
            <a:ext cx="0" cy="1831477"/>
          </a:xfrm>
          <a:prstGeom prst="line">
            <a:avLst/>
          </a:prstGeom>
          <a:ln>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0DCFF035-7096-44FF-993A-DEC6F933C379}"/>
              </a:ext>
            </a:extLst>
          </p:cNvPr>
          <p:cNvCxnSpPr>
            <a:cxnSpLocks/>
          </p:cNvCxnSpPr>
          <p:nvPr/>
        </p:nvCxnSpPr>
        <p:spPr>
          <a:xfrm>
            <a:off x="10515837" y="3842130"/>
            <a:ext cx="0" cy="1831477"/>
          </a:xfrm>
          <a:prstGeom prst="line">
            <a:avLst/>
          </a:prstGeom>
          <a:ln>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3F08B261-32A8-4FCC-BE06-DC85218E11F6}"/>
              </a:ext>
            </a:extLst>
          </p:cNvPr>
          <p:cNvCxnSpPr>
            <a:cxnSpLocks/>
          </p:cNvCxnSpPr>
          <p:nvPr/>
        </p:nvCxnSpPr>
        <p:spPr>
          <a:xfrm>
            <a:off x="8889779" y="4668393"/>
            <a:ext cx="0" cy="1005215"/>
          </a:xfrm>
          <a:prstGeom prst="line">
            <a:avLst/>
          </a:prstGeom>
          <a:ln>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298305" y="1794272"/>
            <a:ext cx="4512360" cy="3280802"/>
            <a:chOff x="7298305" y="1794272"/>
            <a:chExt cx="4512360" cy="3280802"/>
          </a:xfrm>
        </p:grpSpPr>
        <p:cxnSp>
          <p:nvCxnSpPr>
            <p:cNvPr id="72" name="Straight Connector 71">
              <a:extLst>
                <a:ext uri="{FF2B5EF4-FFF2-40B4-BE49-F238E27FC236}">
                  <a16:creationId xmlns:a16="http://schemas.microsoft.com/office/drawing/2014/main" xmlns="" id="{0AB690F5-B336-415D-8F85-2326DC3EFFD9}"/>
                </a:ext>
              </a:extLst>
            </p:cNvPr>
            <p:cNvCxnSpPr>
              <a:cxnSpLocks/>
            </p:cNvCxnSpPr>
            <p:nvPr/>
          </p:nvCxnSpPr>
          <p:spPr>
            <a:xfrm>
              <a:off x="7488165" y="2619932"/>
              <a:ext cx="0" cy="537188"/>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A102BFE5-0690-4F45-87B3-1B34DBCC1E35}"/>
                </a:ext>
              </a:extLst>
            </p:cNvPr>
            <p:cNvCxnSpPr>
              <a:cxnSpLocks/>
            </p:cNvCxnSpPr>
            <p:nvPr/>
          </p:nvCxnSpPr>
          <p:spPr>
            <a:xfrm>
              <a:off x="8889779" y="1794272"/>
              <a:ext cx="0" cy="518396"/>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4" name="Freeform 73"/>
            <p:cNvSpPr/>
            <p:nvPr/>
          </p:nvSpPr>
          <p:spPr bwMode="auto">
            <a:xfrm>
              <a:off x="7323034" y="1917240"/>
              <a:ext cx="4483608" cy="1573933"/>
            </a:xfrm>
            <a:custGeom>
              <a:avLst/>
              <a:gdLst>
                <a:gd name="connsiteX0" fmla="*/ 516194 w 7079226"/>
                <a:gd name="connsiteY0" fmla="*/ 2477729 h 2485103"/>
                <a:gd name="connsiteX1" fmla="*/ 427703 w 7079226"/>
                <a:gd name="connsiteY1" fmla="*/ 2455606 h 2485103"/>
                <a:gd name="connsiteX2" fmla="*/ 427703 w 7079226"/>
                <a:gd name="connsiteY2" fmla="*/ 2455606 h 2485103"/>
                <a:gd name="connsiteX3" fmla="*/ 353961 w 7079226"/>
                <a:gd name="connsiteY3" fmla="*/ 2396613 h 2485103"/>
                <a:gd name="connsiteX4" fmla="*/ 331839 w 7079226"/>
                <a:gd name="connsiteY4" fmla="*/ 2374490 h 2485103"/>
                <a:gd name="connsiteX5" fmla="*/ 0 w 7079226"/>
                <a:gd name="connsiteY5" fmla="*/ 1954161 h 2485103"/>
                <a:gd name="connsiteX6" fmla="*/ 1150374 w 7079226"/>
                <a:gd name="connsiteY6" fmla="*/ 1946787 h 2485103"/>
                <a:gd name="connsiteX7" fmla="*/ 1201994 w 7079226"/>
                <a:gd name="connsiteY7" fmla="*/ 1939413 h 2485103"/>
                <a:gd name="connsiteX8" fmla="*/ 1268361 w 7079226"/>
                <a:gd name="connsiteY8" fmla="*/ 1924664 h 2485103"/>
                <a:gd name="connsiteX9" fmla="*/ 1268361 w 7079226"/>
                <a:gd name="connsiteY9" fmla="*/ 1924664 h 2485103"/>
                <a:gd name="connsiteX10" fmla="*/ 1327355 w 7079226"/>
                <a:gd name="connsiteY10" fmla="*/ 1873045 h 2485103"/>
                <a:gd name="connsiteX11" fmla="*/ 2920181 w 7079226"/>
                <a:gd name="connsiteY11" fmla="*/ 73742 h 2485103"/>
                <a:gd name="connsiteX12" fmla="*/ 2920181 w 7079226"/>
                <a:gd name="connsiteY12" fmla="*/ 73742 h 2485103"/>
                <a:gd name="connsiteX13" fmla="*/ 3008671 w 7079226"/>
                <a:gd name="connsiteY13" fmla="*/ 7374 h 2485103"/>
                <a:gd name="connsiteX14" fmla="*/ 3008671 w 7079226"/>
                <a:gd name="connsiteY14" fmla="*/ 7374 h 2485103"/>
                <a:gd name="connsiteX15" fmla="*/ 3126658 w 7079226"/>
                <a:gd name="connsiteY15" fmla="*/ 0 h 2485103"/>
                <a:gd name="connsiteX16" fmla="*/ 3207774 w 7079226"/>
                <a:gd name="connsiteY16" fmla="*/ 14748 h 2485103"/>
                <a:gd name="connsiteX17" fmla="*/ 3207774 w 7079226"/>
                <a:gd name="connsiteY17" fmla="*/ 14748 h 2485103"/>
                <a:gd name="connsiteX18" fmla="*/ 3266768 w 7079226"/>
                <a:gd name="connsiteY18" fmla="*/ 81116 h 2485103"/>
                <a:gd name="connsiteX19" fmla="*/ 4911213 w 7079226"/>
                <a:gd name="connsiteY19" fmla="*/ 1814052 h 2485103"/>
                <a:gd name="connsiteX20" fmla="*/ 4962832 w 7079226"/>
                <a:gd name="connsiteY20" fmla="*/ 1858297 h 2485103"/>
                <a:gd name="connsiteX21" fmla="*/ 5014452 w 7079226"/>
                <a:gd name="connsiteY21" fmla="*/ 1880419 h 2485103"/>
                <a:gd name="connsiteX22" fmla="*/ 5014452 w 7079226"/>
                <a:gd name="connsiteY22" fmla="*/ 1880419 h 2485103"/>
                <a:gd name="connsiteX23" fmla="*/ 5102942 w 7079226"/>
                <a:gd name="connsiteY23" fmla="*/ 1887793 h 2485103"/>
                <a:gd name="connsiteX24" fmla="*/ 6430297 w 7079226"/>
                <a:gd name="connsiteY24" fmla="*/ 1895168 h 2485103"/>
                <a:gd name="connsiteX25" fmla="*/ 6504039 w 7079226"/>
                <a:gd name="connsiteY25" fmla="*/ 1902542 h 2485103"/>
                <a:gd name="connsiteX26" fmla="*/ 6504039 w 7079226"/>
                <a:gd name="connsiteY26" fmla="*/ 1902542 h 2485103"/>
                <a:gd name="connsiteX27" fmla="*/ 6570407 w 7079226"/>
                <a:gd name="connsiteY27" fmla="*/ 1939413 h 2485103"/>
                <a:gd name="connsiteX28" fmla="*/ 6592529 w 7079226"/>
                <a:gd name="connsiteY28" fmla="*/ 1968910 h 2485103"/>
                <a:gd name="connsiteX29" fmla="*/ 7079226 w 7079226"/>
                <a:gd name="connsiteY29" fmla="*/ 2470355 h 2485103"/>
                <a:gd name="connsiteX30" fmla="*/ 4807974 w 7079226"/>
                <a:gd name="connsiteY30" fmla="*/ 2485103 h 2485103"/>
                <a:gd name="connsiteX31" fmla="*/ 4771103 w 7079226"/>
                <a:gd name="connsiteY31" fmla="*/ 2470355 h 2485103"/>
                <a:gd name="connsiteX32" fmla="*/ 4712110 w 7079226"/>
                <a:gd name="connsiteY32" fmla="*/ 2448232 h 2485103"/>
                <a:gd name="connsiteX33" fmla="*/ 4682613 w 7079226"/>
                <a:gd name="connsiteY33" fmla="*/ 2433484 h 2485103"/>
                <a:gd name="connsiteX34" fmla="*/ 4682613 w 7079226"/>
                <a:gd name="connsiteY34" fmla="*/ 2433484 h 2485103"/>
                <a:gd name="connsiteX35" fmla="*/ 3274142 w 7079226"/>
                <a:gd name="connsiteY35" fmla="*/ 936523 h 2485103"/>
                <a:gd name="connsiteX36" fmla="*/ 3222523 w 7079226"/>
                <a:gd name="connsiteY36" fmla="*/ 884903 h 2485103"/>
                <a:gd name="connsiteX37" fmla="*/ 3148781 w 7079226"/>
                <a:gd name="connsiteY37" fmla="*/ 862781 h 2485103"/>
                <a:gd name="connsiteX38" fmla="*/ 3082413 w 7079226"/>
                <a:gd name="connsiteY38" fmla="*/ 870155 h 2485103"/>
                <a:gd name="connsiteX39" fmla="*/ 3016045 w 7079226"/>
                <a:gd name="connsiteY39" fmla="*/ 877529 h 2485103"/>
                <a:gd name="connsiteX40" fmla="*/ 2949678 w 7079226"/>
                <a:gd name="connsiteY40" fmla="*/ 929148 h 2485103"/>
                <a:gd name="connsiteX41" fmla="*/ 2949678 w 7079226"/>
                <a:gd name="connsiteY41" fmla="*/ 929148 h 2485103"/>
                <a:gd name="connsiteX42" fmla="*/ 1622323 w 7079226"/>
                <a:gd name="connsiteY42" fmla="*/ 2396613 h 2485103"/>
                <a:gd name="connsiteX43" fmla="*/ 1592826 w 7079226"/>
                <a:gd name="connsiteY43" fmla="*/ 2440858 h 2485103"/>
                <a:gd name="connsiteX44" fmla="*/ 1548581 w 7079226"/>
                <a:gd name="connsiteY44" fmla="*/ 2462981 h 2485103"/>
                <a:gd name="connsiteX45" fmla="*/ 1467465 w 7079226"/>
                <a:gd name="connsiteY45" fmla="*/ 2485103 h 2485103"/>
                <a:gd name="connsiteX46" fmla="*/ 457200 w 7079226"/>
                <a:gd name="connsiteY46" fmla="*/ 2470355 h 248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079226" h="2485103">
                  <a:moveTo>
                    <a:pt x="516194" y="2477729"/>
                  </a:moveTo>
                  <a:lnTo>
                    <a:pt x="427703" y="2455606"/>
                  </a:lnTo>
                  <a:lnTo>
                    <a:pt x="427703" y="2455606"/>
                  </a:lnTo>
                  <a:lnTo>
                    <a:pt x="353961" y="2396613"/>
                  </a:lnTo>
                  <a:lnTo>
                    <a:pt x="331839" y="2374490"/>
                  </a:lnTo>
                  <a:lnTo>
                    <a:pt x="0" y="1954161"/>
                  </a:lnTo>
                  <a:lnTo>
                    <a:pt x="1150374" y="1946787"/>
                  </a:lnTo>
                  <a:lnTo>
                    <a:pt x="1201994" y="1939413"/>
                  </a:lnTo>
                  <a:lnTo>
                    <a:pt x="1268361" y="1924664"/>
                  </a:lnTo>
                  <a:lnTo>
                    <a:pt x="1268361" y="1924664"/>
                  </a:lnTo>
                  <a:lnTo>
                    <a:pt x="1327355" y="1873045"/>
                  </a:lnTo>
                  <a:lnTo>
                    <a:pt x="2920181" y="73742"/>
                  </a:lnTo>
                  <a:lnTo>
                    <a:pt x="2920181" y="73742"/>
                  </a:lnTo>
                  <a:lnTo>
                    <a:pt x="3008671" y="7374"/>
                  </a:lnTo>
                  <a:lnTo>
                    <a:pt x="3008671" y="7374"/>
                  </a:lnTo>
                  <a:lnTo>
                    <a:pt x="3126658" y="0"/>
                  </a:lnTo>
                  <a:lnTo>
                    <a:pt x="3207774" y="14748"/>
                  </a:lnTo>
                  <a:lnTo>
                    <a:pt x="3207774" y="14748"/>
                  </a:lnTo>
                  <a:lnTo>
                    <a:pt x="3266768" y="81116"/>
                  </a:lnTo>
                  <a:lnTo>
                    <a:pt x="4911213" y="1814052"/>
                  </a:lnTo>
                  <a:lnTo>
                    <a:pt x="4962832" y="1858297"/>
                  </a:lnTo>
                  <a:lnTo>
                    <a:pt x="5014452" y="1880419"/>
                  </a:lnTo>
                  <a:lnTo>
                    <a:pt x="5014452" y="1880419"/>
                  </a:lnTo>
                  <a:lnTo>
                    <a:pt x="5102942" y="1887793"/>
                  </a:lnTo>
                  <a:lnTo>
                    <a:pt x="6430297" y="1895168"/>
                  </a:lnTo>
                  <a:lnTo>
                    <a:pt x="6504039" y="1902542"/>
                  </a:lnTo>
                  <a:lnTo>
                    <a:pt x="6504039" y="1902542"/>
                  </a:lnTo>
                  <a:lnTo>
                    <a:pt x="6570407" y="1939413"/>
                  </a:lnTo>
                  <a:lnTo>
                    <a:pt x="6592529" y="1968910"/>
                  </a:lnTo>
                  <a:lnTo>
                    <a:pt x="7079226" y="2470355"/>
                  </a:lnTo>
                  <a:lnTo>
                    <a:pt x="4807974" y="2485103"/>
                  </a:lnTo>
                  <a:lnTo>
                    <a:pt x="4771103" y="2470355"/>
                  </a:lnTo>
                  <a:lnTo>
                    <a:pt x="4712110" y="2448232"/>
                  </a:lnTo>
                  <a:lnTo>
                    <a:pt x="4682613" y="2433484"/>
                  </a:lnTo>
                  <a:lnTo>
                    <a:pt x="4682613" y="2433484"/>
                  </a:lnTo>
                  <a:lnTo>
                    <a:pt x="3274142" y="936523"/>
                  </a:lnTo>
                  <a:lnTo>
                    <a:pt x="3222523" y="884903"/>
                  </a:lnTo>
                  <a:lnTo>
                    <a:pt x="3148781" y="862781"/>
                  </a:lnTo>
                  <a:lnTo>
                    <a:pt x="3082413" y="870155"/>
                  </a:lnTo>
                  <a:lnTo>
                    <a:pt x="3016045" y="877529"/>
                  </a:lnTo>
                  <a:lnTo>
                    <a:pt x="2949678" y="929148"/>
                  </a:lnTo>
                  <a:lnTo>
                    <a:pt x="2949678" y="929148"/>
                  </a:lnTo>
                  <a:lnTo>
                    <a:pt x="1622323" y="2396613"/>
                  </a:lnTo>
                  <a:lnTo>
                    <a:pt x="1592826" y="2440858"/>
                  </a:lnTo>
                  <a:lnTo>
                    <a:pt x="1548581" y="2462981"/>
                  </a:lnTo>
                  <a:lnTo>
                    <a:pt x="1467465" y="2485103"/>
                  </a:lnTo>
                  <a:lnTo>
                    <a:pt x="457200" y="2470355"/>
                  </a:lnTo>
                </a:path>
              </a:pathLst>
            </a:custGeom>
            <a:solidFill>
              <a:srgbClr val="70AD47">
                <a:lumMod val="40000"/>
                <a:lumOff val="60000"/>
              </a:srgbClr>
            </a:solidFill>
            <a:ln w="12700" cap="flat" cmpd="sng" algn="ctr">
              <a:noFill/>
              <a:prstDash val="solid"/>
              <a:round/>
              <a:headEnd type="none" w="sm" len="sm"/>
              <a:tailEnd type="none" w="sm" len="sm"/>
            </a:ln>
            <a:effectLst/>
            <a:scene3d>
              <a:camera prst="orthographicFront"/>
              <a:lightRig rig="threePt" dir="t"/>
            </a:scene3d>
            <a:sp3d>
              <a:bevelT w="222250" h="95250"/>
            </a:sp3d>
            <a:extLst/>
          </p:spPr>
          <p:txBody>
            <a:bodyPr vert="horz" wrap="square" lIns="91392" tIns="45696" rIns="91392" bIns="45696" numCol="1" rtlCol="0" anchor="t" anchorCtr="0" compatLnSpc="1">
              <a:prstTxWarp prst="textNoShape">
                <a:avLst/>
              </a:prstTxWarp>
            </a:bodyPr>
            <a:lstStyle/>
            <a:p>
              <a:pPr algn="r" defTabSz="914126" fontAlgn="auto">
                <a:spcBef>
                  <a:spcPts val="0"/>
                </a:spcBef>
                <a:spcAft>
                  <a:spcPts val="0"/>
                </a:spcAft>
                <a:defRPr/>
              </a:pPr>
              <a:endParaRPr lang="en-US" sz="1799" kern="0" dirty="0">
                <a:solidFill>
                  <a:srgbClr val="000000"/>
                </a:solidFill>
                <a:latin typeface="Calibri" panose="020F0502020204030204"/>
              </a:endParaRPr>
            </a:p>
          </p:txBody>
        </p:sp>
        <p:pic>
          <p:nvPicPr>
            <p:cNvPr id="75" name="Picture 2" descr="image003"/>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98305" y="1903631"/>
              <a:ext cx="4512360" cy="317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Left-Right Arrow 75"/>
            <p:cNvSpPr/>
            <p:nvPr/>
          </p:nvSpPr>
          <p:spPr>
            <a:xfrm>
              <a:off x="8327413" y="3173783"/>
              <a:ext cx="1969051" cy="579133"/>
            </a:xfrm>
            <a:prstGeom prst="leftRightArrow">
              <a:avLst>
                <a:gd name="adj1" fmla="val 47071"/>
                <a:gd name="adj2" fmla="val 51805"/>
              </a:avLst>
            </a:prstGeom>
            <a:gradFill>
              <a:gsLst>
                <a:gs pos="0">
                  <a:srgbClr val="5B9BD5"/>
                </a:gs>
                <a:gs pos="60000">
                  <a:srgbClr val="00B050">
                    <a:alpha val="50000"/>
                  </a:srgbClr>
                </a:gs>
                <a:gs pos="45000">
                  <a:srgbClr val="5B9BD5">
                    <a:alpha val="50000"/>
                  </a:srgbClr>
                </a:gs>
                <a:gs pos="100000">
                  <a:srgbClr val="00B050"/>
                </a:gs>
              </a:gsLst>
              <a:lin ang="16200000" scaled="1"/>
            </a:gradFill>
            <a:ln w="12700" cap="flat" cmpd="sng" algn="ctr">
              <a:noFill/>
              <a:prstDash val="solid"/>
              <a:miter lim="800000"/>
            </a:ln>
            <a:effectLst/>
          </p:spPr>
          <p:txBody>
            <a:bodyPr lIns="0" tIns="0" rIns="0" bIns="0" rtlCol="0" anchor="ctr"/>
            <a:lstStyle/>
            <a:p>
              <a:pPr algn="ctr">
                <a:lnSpc>
                  <a:spcPct val="80000"/>
                </a:lnSpc>
                <a:defRPr/>
              </a:pPr>
              <a:endParaRPr lang="en-US" sz="1100" kern="0" dirty="0">
                <a:solidFill>
                  <a:prstClr val="white"/>
                </a:solidFill>
                <a:latin typeface="Arial Narrow" panose="020B0606020202030204" pitchFamily="34" charset="0"/>
              </a:endParaRPr>
            </a:p>
          </p:txBody>
        </p:sp>
        <p:sp>
          <p:nvSpPr>
            <p:cNvPr id="77" name="Left-Right Arrow 76"/>
            <p:cNvSpPr/>
            <p:nvPr/>
          </p:nvSpPr>
          <p:spPr>
            <a:xfrm rot="5400000">
              <a:off x="8314777" y="3173775"/>
              <a:ext cx="1969051" cy="579133"/>
            </a:xfrm>
            <a:prstGeom prst="leftRightArrow">
              <a:avLst>
                <a:gd name="adj1" fmla="val 45487"/>
                <a:gd name="adj2" fmla="val 45248"/>
              </a:avLst>
            </a:prstGeom>
            <a:gradFill flip="none" rotWithShape="1">
              <a:gsLst>
                <a:gs pos="0">
                  <a:srgbClr val="5B9BD5"/>
                </a:gs>
                <a:gs pos="60000">
                  <a:srgbClr val="00B050">
                    <a:alpha val="50000"/>
                  </a:srgbClr>
                </a:gs>
                <a:gs pos="40000">
                  <a:srgbClr val="5B9BD5">
                    <a:alpha val="50000"/>
                  </a:srgbClr>
                </a:gs>
                <a:gs pos="100000">
                  <a:srgbClr val="00B050"/>
                </a:gs>
              </a:gsLst>
              <a:lin ang="10800000" scaled="1"/>
              <a:tileRect/>
            </a:gradFill>
            <a:ln w="12700" cap="flat" cmpd="sng" algn="ctr">
              <a:noFill/>
              <a:prstDash val="solid"/>
              <a:miter lim="800000"/>
            </a:ln>
            <a:effectLst/>
          </p:spPr>
          <p:txBody>
            <a:bodyPr lIns="0" tIns="0" rIns="0" bIns="0" rtlCol="0" anchor="ctr"/>
            <a:lstStyle/>
            <a:p>
              <a:pPr algn="ctr">
                <a:lnSpc>
                  <a:spcPct val="80000"/>
                </a:lnSpc>
                <a:defRPr/>
              </a:pPr>
              <a:endParaRPr lang="en-US" sz="1100" kern="0" dirty="0">
                <a:solidFill>
                  <a:prstClr val="white"/>
                </a:solidFill>
                <a:latin typeface="Arial Narrow" panose="020B0606020202030204" pitchFamily="34" charset="0"/>
              </a:endParaRPr>
            </a:p>
          </p:txBody>
        </p:sp>
        <p:grpSp>
          <p:nvGrpSpPr>
            <p:cNvPr id="78" name="Group 77"/>
            <p:cNvGrpSpPr/>
            <p:nvPr/>
          </p:nvGrpSpPr>
          <p:grpSpPr>
            <a:xfrm>
              <a:off x="8678565" y="2880090"/>
              <a:ext cx="1243584" cy="1216152"/>
              <a:chOff x="8678565" y="2880090"/>
              <a:chExt cx="1243584" cy="1216152"/>
            </a:xfrm>
          </p:grpSpPr>
          <p:pic>
            <p:nvPicPr>
              <p:cNvPr id="79" name="Picture 78"/>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678565" y="2880090"/>
                <a:ext cx="1243584" cy="1216152"/>
              </a:xfrm>
              <a:prstGeom prst="rect">
                <a:avLst/>
              </a:prstGeom>
            </p:spPr>
          </p:pic>
          <p:pic>
            <p:nvPicPr>
              <p:cNvPr id="80" name="Picture 7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870130" y="3054951"/>
                <a:ext cx="871654" cy="872446"/>
              </a:xfrm>
              <a:prstGeom prst="rect">
                <a:avLst/>
              </a:prstGeom>
            </p:spPr>
          </p:pic>
          <p:sp>
            <p:nvSpPr>
              <p:cNvPr id="81" name="TextBox 80"/>
              <p:cNvSpPr txBox="1"/>
              <p:nvPr/>
            </p:nvSpPr>
            <p:spPr>
              <a:xfrm>
                <a:off x="8951004" y="3379696"/>
                <a:ext cx="709905" cy="270773"/>
              </a:xfrm>
              <a:prstGeom prst="rect">
                <a:avLst/>
              </a:prstGeom>
              <a:noFill/>
            </p:spPr>
            <p:txBody>
              <a:bodyPr wrap="square" lIns="0" tIns="0" rIns="0" bIns="0" rtlCol="0">
                <a:spAutoFit/>
              </a:bodyPr>
              <a:lstStyle/>
              <a:p>
                <a:pPr algn="ctr">
                  <a:lnSpc>
                    <a:spcPct val="80000"/>
                  </a:lnSpc>
                </a:pPr>
                <a:r>
                  <a:rPr lang="en-US" sz="1100" b="1" dirty="0">
                    <a:solidFill>
                      <a:prstClr val="black"/>
                    </a:solidFill>
                  </a:rPr>
                  <a:t>DIGITAL </a:t>
                </a:r>
              </a:p>
              <a:p>
                <a:pPr algn="ctr">
                  <a:lnSpc>
                    <a:spcPct val="80000"/>
                  </a:lnSpc>
                </a:pPr>
                <a:r>
                  <a:rPr lang="en-US" sz="1100" b="1" dirty="0">
                    <a:solidFill>
                      <a:prstClr val="black"/>
                    </a:solidFill>
                  </a:rPr>
                  <a:t>THREAD</a:t>
                </a:r>
                <a:endParaRPr lang="en-US" b="1" dirty="0">
                  <a:solidFill>
                    <a:prstClr val="black"/>
                  </a:solidFill>
                </a:endParaRPr>
              </a:p>
            </p:txBody>
          </p:sp>
          <p:sp>
            <p:nvSpPr>
              <p:cNvPr id="82" name="Oval 81"/>
              <p:cNvSpPr/>
              <p:nvPr/>
            </p:nvSpPr>
            <p:spPr>
              <a:xfrm>
                <a:off x="8830259" y="3015478"/>
                <a:ext cx="951393" cy="95139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43" name="TextBox 42"/>
          <p:cNvSpPr txBox="1"/>
          <p:nvPr/>
        </p:nvSpPr>
        <p:spPr bwMode="auto">
          <a:xfrm>
            <a:off x="705507" y="5219312"/>
            <a:ext cx="3933769" cy="1231106"/>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spcBef>
                <a:spcPct val="0"/>
              </a:spcBef>
              <a:spcAft>
                <a:spcPct val="0"/>
              </a:spcAft>
            </a:pPr>
            <a:r>
              <a:rPr lang="en-US" sz="2000" dirty="0" smtClean="0">
                <a:solidFill>
                  <a:schemeClr val="bg1"/>
                </a:solidFill>
              </a:rPr>
              <a:t>Daniel Seal</a:t>
            </a:r>
          </a:p>
          <a:p>
            <a:pPr fontAlgn="base">
              <a:spcBef>
                <a:spcPct val="0"/>
              </a:spcBef>
              <a:spcAft>
                <a:spcPct val="0"/>
              </a:spcAft>
            </a:pPr>
            <a:r>
              <a:rPr lang="en-US" sz="2000" dirty="0" smtClean="0">
                <a:solidFill>
                  <a:schemeClr val="bg1"/>
                </a:solidFill>
              </a:rPr>
              <a:t>Senior Manager, PLM</a:t>
            </a:r>
          </a:p>
          <a:p>
            <a:pPr fontAlgn="base">
              <a:spcBef>
                <a:spcPct val="0"/>
              </a:spcBef>
              <a:spcAft>
                <a:spcPct val="0"/>
              </a:spcAft>
            </a:pPr>
            <a:r>
              <a:rPr lang="en-US" sz="2000" dirty="0" smtClean="0">
                <a:solidFill>
                  <a:schemeClr val="bg1"/>
                </a:solidFill>
              </a:rPr>
              <a:t>Boeing Defense, Space &amp; Security</a:t>
            </a:r>
          </a:p>
          <a:p>
            <a:pPr fontAlgn="base">
              <a:spcBef>
                <a:spcPct val="0"/>
              </a:spcBef>
              <a:spcAft>
                <a:spcPct val="0"/>
              </a:spcAft>
            </a:pPr>
            <a:r>
              <a:rPr lang="en-US" sz="2000" dirty="0">
                <a:solidFill>
                  <a:schemeClr val="bg1"/>
                </a:solidFill>
              </a:rPr>
              <a:t>d</a:t>
            </a:r>
            <a:r>
              <a:rPr lang="en-US" sz="2000" dirty="0" smtClean="0">
                <a:solidFill>
                  <a:schemeClr val="bg1"/>
                </a:solidFill>
              </a:rPr>
              <a:t>aniel.w.seal@boeing.com</a:t>
            </a:r>
          </a:p>
        </p:txBody>
      </p:sp>
      <p:sp>
        <p:nvSpPr>
          <p:cNvPr id="45" name="Rectangle 11"/>
          <p:cNvSpPr txBox="1">
            <a:spLocks noChangeArrowheads="1"/>
          </p:cNvSpPr>
          <p:nvPr/>
        </p:nvSpPr>
        <p:spPr>
          <a:xfrm>
            <a:off x="4346697" y="6580993"/>
            <a:ext cx="3490231" cy="236792"/>
          </a:xfrm>
          <a:prstGeom prst="rect">
            <a:avLst/>
          </a:prstGeom>
        </p:spPr>
        <p:txBody>
          <a:bodyPr lIns="0" tIns="0" rIns="0" bIns="0" anchor="ctr" anchorCtr="0"/>
          <a:lstStyle>
            <a:defPPr>
              <a:defRPr lang="en-US"/>
            </a:defPPr>
            <a:lvl1pPr marL="0" algn="ctr" defTabSz="914400" rtl="0" eaLnBrk="1" latinLnBrk="0" hangingPunct="1">
              <a:defRPr sz="800" kern="1200">
                <a:solidFill>
                  <a:schemeClr val="bg1">
                    <a:lumMod val="50000"/>
                  </a:schemeClr>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solidFill>
                  <a:schemeClr val="bg1"/>
                </a:solidFill>
              </a:rPr>
              <a:t>Approved for Public Release (RROI 19-00371-BDS)</a:t>
            </a:r>
            <a:endParaRPr lang="en-US" sz="900" dirty="0">
              <a:solidFill>
                <a:schemeClr val="bg1"/>
              </a:solidFill>
            </a:endParaRPr>
          </a:p>
        </p:txBody>
      </p:sp>
    </p:spTree>
    <p:extLst>
      <p:ext uri="{BB962C8B-B14F-4D97-AF65-F5344CB8AC3E}">
        <p14:creationId xmlns:p14="http://schemas.microsoft.com/office/powerpoint/2010/main" val="327220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5"/>
          <p:cNvSpPr>
            <a:spLocks noChangeArrowheads="1"/>
          </p:cNvSpPr>
          <p:nvPr/>
        </p:nvSpPr>
        <p:spPr bwMode="auto">
          <a:xfrm>
            <a:off x="310890" y="6646662"/>
            <a:ext cx="2064801" cy="121570"/>
          </a:xfrm>
          <a:prstGeom prst="rect">
            <a:avLst/>
          </a:prstGeom>
          <a:noFill/>
          <a:ln w="12700">
            <a:noFill/>
            <a:miter lim="800000"/>
            <a:headEnd type="none" w="sm" len="sm"/>
            <a:tailEnd type="none" w="sm" len="sm"/>
          </a:ln>
          <a:effectLst/>
        </p:spPr>
        <p:txBody>
          <a:bodyPr lIns="6857" tIns="6857" rIns="6857" bIns="6857" anchor="b">
            <a:spAutoFit/>
          </a:bodyPr>
          <a:lstStyle/>
          <a:p>
            <a:pPr defTabSz="615401" eaLnBrk="0" hangingPunct="0"/>
            <a:r>
              <a:rPr lang="en-US" sz="700" dirty="0">
                <a:solidFill>
                  <a:prstClr val="white"/>
                </a:solidFill>
                <a:ea typeface="Arial" charset="0"/>
                <a:cs typeface="Arial" charset="0"/>
              </a:rPr>
              <a:t>Copyright © </a:t>
            </a:r>
            <a:r>
              <a:rPr lang="en-US" sz="700" dirty="0" smtClean="0">
                <a:solidFill>
                  <a:prstClr val="white"/>
                </a:solidFill>
                <a:ea typeface="Arial" charset="0"/>
                <a:cs typeface="Arial" charset="0"/>
              </a:rPr>
              <a:t>2020 </a:t>
            </a:r>
            <a:r>
              <a:rPr lang="en-US" sz="700" dirty="0">
                <a:solidFill>
                  <a:prstClr val="white"/>
                </a:solidFill>
                <a:ea typeface="Arial" charset="0"/>
                <a:cs typeface="Arial" charset="0"/>
              </a:rPr>
              <a:t>Boeing. All rights reserved.</a:t>
            </a:r>
          </a:p>
        </p:txBody>
      </p:sp>
      <p:sp>
        <p:nvSpPr>
          <p:cNvPr id="26" name="TextBox 25"/>
          <p:cNvSpPr txBox="1"/>
          <p:nvPr/>
        </p:nvSpPr>
        <p:spPr>
          <a:xfrm>
            <a:off x="463665" y="419370"/>
            <a:ext cx="9247470" cy="400110"/>
          </a:xfrm>
          <a:prstGeom prst="rect">
            <a:avLst/>
          </a:prstGeom>
          <a:noFill/>
        </p:spPr>
        <p:txBody>
          <a:bodyPr wrap="square" rtlCol="0">
            <a:spAutoFit/>
          </a:bodyPr>
          <a:lstStyle/>
          <a:p>
            <a:pPr>
              <a:lnSpc>
                <a:spcPts val="2437"/>
              </a:lnSpc>
            </a:pPr>
            <a:r>
              <a:rPr lang="en-US" sz="3200" b="1" dirty="0" smtClean="0">
                <a:solidFill>
                  <a:prstClr val="white"/>
                </a:solidFill>
                <a:latin typeface="Arial" panose="020B0604020202020204" pitchFamily="34" charset="0"/>
                <a:cs typeface="Arial" panose="020B0604020202020204" pitchFamily="34" charset="0"/>
              </a:rPr>
              <a:t>MBE Diamond Symbol</a:t>
            </a:r>
            <a:endParaRPr lang="en-US" sz="3200" b="1" dirty="0">
              <a:solidFill>
                <a:prstClr val="white"/>
              </a:solidFill>
              <a:latin typeface="Arial" panose="020B0604020202020204" pitchFamily="34" charset="0"/>
              <a:cs typeface="Arial" panose="020B0604020202020204" pitchFamily="34" charset="0"/>
            </a:endParaRPr>
          </a:p>
        </p:txBody>
      </p:sp>
      <p:sp>
        <p:nvSpPr>
          <p:cNvPr id="28" name="Freeform 27"/>
          <p:cNvSpPr/>
          <p:nvPr/>
        </p:nvSpPr>
        <p:spPr bwMode="auto">
          <a:xfrm>
            <a:off x="2535421" y="1123108"/>
            <a:ext cx="7128687" cy="2482292"/>
          </a:xfrm>
          <a:custGeom>
            <a:avLst/>
            <a:gdLst>
              <a:gd name="connsiteX0" fmla="*/ 516194 w 7079226"/>
              <a:gd name="connsiteY0" fmla="*/ 2477729 h 2485103"/>
              <a:gd name="connsiteX1" fmla="*/ 427703 w 7079226"/>
              <a:gd name="connsiteY1" fmla="*/ 2455606 h 2485103"/>
              <a:gd name="connsiteX2" fmla="*/ 427703 w 7079226"/>
              <a:gd name="connsiteY2" fmla="*/ 2455606 h 2485103"/>
              <a:gd name="connsiteX3" fmla="*/ 353961 w 7079226"/>
              <a:gd name="connsiteY3" fmla="*/ 2396613 h 2485103"/>
              <a:gd name="connsiteX4" fmla="*/ 331839 w 7079226"/>
              <a:gd name="connsiteY4" fmla="*/ 2374490 h 2485103"/>
              <a:gd name="connsiteX5" fmla="*/ 0 w 7079226"/>
              <a:gd name="connsiteY5" fmla="*/ 1954161 h 2485103"/>
              <a:gd name="connsiteX6" fmla="*/ 1150374 w 7079226"/>
              <a:gd name="connsiteY6" fmla="*/ 1946787 h 2485103"/>
              <a:gd name="connsiteX7" fmla="*/ 1201994 w 7079226"/>
              <a:gd name="connsiteY7" fmla="*/ 1939413 h 2485103"/>
              <a:gd name="connsiteX8" fmla="*/ 1268361 w 7079226"/>
              <a:gd name="connsiteY8" fmla="*/ 1924664 h 2485103"/>
              <a:gd name="connsiteX9" fmla="*/ 1268361 w 7079226"/>
              <a:gd name="connsiteY9" fmla="*/ 1924664 h 2485103"/>
              <a:gd name="connsiteX10" fmla="*/ 1327355 w 7079226"/>
              <a:gd name="connsiteY10" fmla="*/ 1873045 h 2485103"/>
              <a:gd name="connsiteX11" fmla="*/ 2920181 w 7079226"/>
              <a:gd name="connsiteY11" fmla="*/ 73742 h 2485103"/>
              <a:gd name="connsiteX12" fmla="*/ 2920181 w 7079226"/>
              <a:gd name="connsiteY12" fmla="*/ 73742 h 2485103"/>
              <a:gd name="connsiteX13" fmla="*/ 3008671 w 7079226"/>
              <a:gd name="connsiteY13" fmla="*/ 7374 h 2485103"/>
              <a:gd name="connsiteX14" fmla="*/ 3008671 w 7079226"/>
              <a:gd name="connsiteY14" fmla="*/ 7374 h 2485103"/>
              <a:gd name="connsiteX15" fmla="*/ 3126658 w 7079226"/>
              <a:gd name="connsiteY15" fmla="*/ 0 h 2485103"/>
              <a:gd name="connsiteX16" fmla="*/ 3207774 w 7079226"/>
              <a:gd name="connsiteY16" fmla="*/ 14748 h 2485103"/>
              <a:gd name="connsiteX17" fmla="*/ 3207774 w 7079226"/>
              <a:gd name="connsiteY17" fmla="*/ 14748 h 2485103"/>
              <a:gd name="connsiteX18" fmla="*/ 3266768 w 7079226"/>
              <a:gd name="connsiteY18" fmla="*/ 81116 h 2485103"/>
              <a:gd name="connsiteX19" fmla="*/ 4911213 w 7079226"/>
              <a:gd name="connsiteY19" fmla="*/ 1814052 h 2485103"/>
              <a:gd name="connsiteX20" fmla="*/ 4962832 w 7079226"/>
              <a:gd name="connsiteY20" fmla="*/ 1858297 h 2485103"/>
              <a:gd name="connsiteX21" fmla="*/ 5014452 w 7079226"/>
              <a:gd name="connsiteY21" fmla="*/ 1880419 h 2485103"/>
              <a:gd name="connsiteX22" fmla="*/ 5014452 w 7079226"/>
              <a:gd name="connsiteY22" fmla="*/ 1880419 h 2485103"/>
              <a:gd name="connsiteX23" fmla="*/ 5102942 w 7079226"/>
              <a:gd name="connsiteY23" fmla="*/ 1887793 h 2485103"/>
              <a:gd name="connsiteX24" fmla="*/ 6430297 w 7079226"/>
              <a:gd name="connsiteY24" fmla="*/ 1895168 h 2485103"/>
              <a:gd name="connsiteX25" fmla="*/ 6504039 w 7079226"/>
              <a:gd name="connsiteY25" fmla="*/ 1902542 h 2485103"/>
              <a:gd name="connsiteX26" fmla="*/ 6504039 w 7079226"/>
              <a:gd name="connsiteY26" fmla="*/ 1902542 h 2485103"/>
              <a:gd name="connsiteX27" fmla="*/ 6570407 w 7079226"/>
              <a:gd name="connsiteY27" fmla="*/ 1939413 h 2485103"/>
              <a:gd name="connsiteX28" fmla="*/ 6592529 w 7079226"/>
              <a:gd name="connsiteY28" fmla="*/ 1968910 h 2485103"/>
              <a:gd name="connsiteX29" fmla="*/ 7079226 w 7079226"/>
              <a:gd name="connsiteY29" fmla="*/ 2470355 h 2485103"/>
              <a:gd name="connsiteX30" fmla="*/ 4807974 w 7079226"/>
              <a:gd name="connsiteY30" fmla="*/ 2485103 h 2485103"/>
              <a:gd name="connsiteX31" fmla="*/ 4771103 w 7079226"/>
              <a:gd name="connsiteY31" fmla="*/ 2470355 h 2485103"/>
              <a:gd name="connsiteX32" fmla="*/ 4712110 w 7079226"/>
              <a:gd name="connsiteY32" fmla="*/ 2448232 h 2485103"/>
              <a:gd name="connsiteX33" fmla="*/ 4682613 w 7079226"/>
              <a:gd name="connsiteY33" fmla="*/ 2433484 h 2485103"/>
              <a:gd name="connsiteX34" fmla="*/ 4682613 w 7079226"/>
              <a:gd name="connsiteY34" fmla="*/ 2433484 h 2485103"/>
              <a:gd name="connsiteX35" fmla="*/ 3274142 w 7079226"/>
              <a:gd name="connsiteY35" fmla="*/ 936523 h 2485103"/>
              <a:gd name="connsiteX36" fmla="*/ 3222523 w 7079226"/>
              <a:gd name="connsiteY36" fmla="*/ 884903 h 2485103"/>
              <a:gd name="connsiteX37" fmla="*/ 3148781 w 7079226"/>
              <a:gd name="connsiteY37" fmla="*/ 862781 h 2485103"/>
              <a:gd name="connsiteX38" fmla="*/ 3082413 w 7079226"/>
              <a:gd name="connsiteY38" fmla="*/ 870155 h 2485103"/>
              <a:gd name="connsiteX39" fmla="*/ 3016045 w 7079226"/>
              <a:gd name="connsiteY39" fmla="*/ 877529 h 2485103"/>
              <a:gd name="connsiteX40" fmla="*/ 2949678 w 7079226"/>
              <a:gd name="connsiteY40" fmla="*/ 929148 h 2485103"/>
              <a:gd name="connsiteX41" fmla="*/ 2949678 w 7079226"/>
              <a:gd name="connsiteY41" fmla="*/ 929148 h 2485103"/>
              <a:gd name="connsiteX42" fmla="*/ 1622323 w 7079226"/>
              <a:gd name="connsiteY42" fmla="*/ 2396613 h 2485103"/>
              <a:gd name="connsiteX43" fmla="*/ 1592826 w 7079226"/>
              <a:gd name="connsiteY43" fmla="*/ 2440858 h 2485103"/>
              <a:gd name="connsiteX44" fmla="*/ 1548581 w 7079226"/>
              <a:gd name="connsiteY44" fmla="*/ 2462981 h 2485103"/>
              <a:gd name="connsiteX45" fmla="*/ 1467465 w 7079226"/>
              <a:gd name="connsiteY45" fmla="*/ 2485103 h 2485103"/>
              <a:gd name="connsiteX46" fmla="*/ 457200 w 7079226"/>
              <a:gd name="connsiteY46" fmla="*/ 2470355 h 248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079226" h="2485103">
                <a:moveTo>
                  <a:pt x="516194" y="2477729"/>
                </a:moveTo>
                <a:lnTo>
                  <a:pt x="427703" y="2455606"/>
                </a:lnTo>
                <a:lnTo>
                  <a:pt x="427703" y="2455606"/>
                </a:lnTo>
                <a:lnTo>
                  <a:pt x="353961" y="2396613"/>
                </a:lnTo>
                <a:lnTo>
                  <a:pt x="331839" y="2374490"/>
                </a:lnTo>
                <a:lnTo>
                  <a:pt x="0" y="1954161"/>
                </a:lnTo>
                <a:lnTo>
                  <a:pt x="1150374" y="1946787"/>
                </a:lnTo>
                <a:lnTo>
                  <a:pt x="1201994" y="1939413"/>
                </a:lnTo>
                <a:lnTo>
                  <a:pt x="1268361" y="1924664"/>
                </a:lnTo>
                <a:lnTo>
                  <a:pt x="1268361" y="1924664"/>
                </a:lnTo>
                <a:lnTo>
                  <a:pt x="1327355" y="1873045"/>
                </a:lnTo>
                <a:lnTo>
                  <a:pt x="2920181" y="73742"/>
                </a:lnTo>
                <a:lnTo>
                  <a:pt x="2920181" y="73742"/>
                </a:lnTo>
                <a:lnTo>
                  <a:pt x="3008671" y="7374"/>
                </a:lnTo>
                <a:lnTo>
                  <a:pt x="3008671" y="7374"/>
                </a:lnTo>
                <a:lnTo>
                  <a:pt x="3126658" y="0"/>
                </a:lnTo>
                <a:lnTo>
                  <a:pt x="3207774" y="14748"/>
                </a:lnTo>
                <a:lnTo>
                  <a:pt x="3207774" y="14748"/>
                </a:lnTo>
                <a:lnTo>
                  <a:pt x="3266768" y="81116"/>
                </a:lnTo>
                <a:lnTo>
                  <a:pt x="4911213" y="1814052"/>
                </a:lnTo>
                <a:lnTo>
                  <a:pt x="4962832" y="1858297"/>
                </a:lnTo>
                <a:lnTo>
                  <a:pt x="5014452" y="1880419"/>
                </a:lnTo>
                <a:lnTo>
                  <a:pt x="5014452" y="1880419"/>
                </a:lnTo>
                <a:lnTo>
                  <a:pt x="5102942" y="1887793"/>
                </a:lnTo>
                <a:lnTo>
                  <a:pt x="6430297" y="1895168"/>
                </a:lnTo>
                <a:lnTo>
                  <a:pt x="6504039" y="1902542"/>
                </a:lnTo>
                <a:lnTo>
                  <a:pt x="6504039" y="1902542"/>
                </a:lnTo>
                <a:lnTo>
                  <a:pt x="6570407" y="1939413"/>
                </a:lnTo>
                <a:lnTo>
                  <a:pt x="6592529" y="1968910"/>
                </a:lnTo>
                <a:lnTo>
                  <a:pt x="7079226" y="2470355"/>
                </a:lnTo>
                <a:lnTo>
                  <a:pt x="4807974" y="2485103"/>
                </a:lnTo>
                <a:lnTo>
                  <a:pt x="4771103" y="2470355"/>
                </a:lnTo>
                <a:lnTo>
                  <a:pt x="4712110" y="2448232"/>
                </a:lnTo>
                <a:lnTo>
                  <a:pt x="4682613" y="2433484"/>
                </a:lnTo>
                <a:lnTo>
                  <a:pt x="4682613" y="2433484"/>
                </a:lnTo>
                <a:lnTo>
                  <a:pt x="3274142" y="936523"/>
                </a:lnTo>
                <a:lnTo>
                  <a:pt x="3222523" y="884903"/>
                </a:lnTo>
                <a:lnTo>
                  <a:pt x="3148781" y="862781"/>
                </a:lnTo>
                <a:lnTo>
                  <a:pt x="3082413" y="870155"/>
                </a:lnTo>
                <a:lnTo>
                  <a:pt x="3016045" y="877529"/>
                </a:lnTo>
                <a:lnTo>
                  <a:pt x="2949678" y="929148"/>
                </a:lnTo>
                <a:lnTo>
                  <a:pt x="2949678" y="929148"/>
                </a:lnTo>
                <a:lnTo>
                  <a:pt x="1622323" y="2396613"/>
                </a:lnTo>
                <a:lnTo>
                  <a:pt x="1592826" y="2440858"/>
                </a:lnTo>
                <a:lnTo>
                  <a:pt x="1548581" y="2462981"/>
                </a:lnTo>
                <a:lnTo>
                  <a:pt x="1467465" y="2485103"/>
                </a:lnTo>
                <a:lnTo>
                  <a:pt x="457200" y="2470355"/>
                </a:lnTo>
              </a:path>
            </a:pathLst>
          </a:custGeom>
          <a:solidFill>
            <a:srgbClr val="70AD47">
              <a:lumMod val="40000"/>
              <a:lumOff val="60000"/>
            </a:srgbClr>
          </a:solidFill>
          <a:ln w="12700" cap="flat" cmpd="sng" algn="ctr">
            <a:noFill/>
            <a:prstDash val="solid"/>
            <a:round/>
            <a:headEnd type="none" w="sm" len="sm"/>
            <a:tailEnd type="none" w="sm" len="sm"/>
          </a:ln>
          <a:effectLst/>
          <a:scene3d>
            <a:camera prst="orthographicFront"/>
            <a:lightRig rig="threePt" dir="t"/>
          </a:scene3d>
          <a:sp3d>
            <a:bevelT w="222250" h="95250"/>
          </a:sp3d>
          <a:extLst/>
        </p:spPr>
        <p:txBody>
          <a:bodyPr vert="horz" wrap="square" lIns="91392" tIns="45696" rIns="91392" bIns="45696" numCol="1" rtlCol="0" anchor="t" anchorCtr="0" compatLnSpc="1">
            <a:prstTxWarp prst="textNoShape">
              <a:avLst/>
            </a:prstTxWarp>
          </a:bodyPr>
          <a:lstStyle/>
          <a:p>
            <a:pPr algn="r" defTabSz="914126" fontAlgn="auto">
              <a:spcBef>
                <a:spcPts val="0"/>
              </a:spcBef>
              <a:spcAft>
                <a:spcPts val="0"/>
              </a:spcAft>
              <a:defRPr/>
            </a:pPr>
            <a:endParaRPr lang="en-US" sz="2000" kern="0">
              <a:solidFill>
                <a:srgbClr val="000000"/>
              </a:solidFill>
              <a:latin typeface="Arial" panose="020B0604020202020204" pitchFamily="34" charset="0"/>
              <a:cs typeface="Arial" panose="020B0604020202020204" pitchFamily="34" charset="0"/>
            </a:endParaRPr>
          </a:p>
        </p:txBody>
      </p:sp>
      <p:pic>
        <p:nvPicPr>
          <p:cNvPr id="29" name="Picture 2" descr="image00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6103" y="1102331"/>
            <a:ext cx="7174401" cy="500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Left-Right Arrow 29"/>
          <p:cNvSpPr/>
          <p:nvPr/>
        </p:nvSpPr>
        <p:spPr>
          <a:xfrm>
            <a:off x="4159221" y="3145538"/>
            <a:ext cx="3075297" cy="913366"/>
          </a:xfrm>
          <a:prstGeom prst="leftRightArrow">
            <a:avLst>
              <a:gd name="adj1" fmla="val 47071"/>
              <a:gd name="adj2" fmla="val 51805"/>
            </a:avLst>
          </a:prstGeom>
          <a:gradFill>
            <a:gsLst>
              <a:gs pos="0">
                <a:srgbClr val="5B9BD5"/>
              </a:gs>
              <a:gs pos="60000">
                <a:srgbClr val="00B050">
                  <a:alpha val="50000"/>
                </a:srgbClr>
              </a:gs>
              <a:gs pos="45000">
                <a:srgbClr val="5B9BD5">
                  <a:alpha val="50000"/>
                </a:srgbClr>
              </a:gs>
              <a:gs pos="100000">
                <a:srgbClr val="00B050"/>
              </a:gs>
            </a:gsLst>
            <a:lin ang="16200000" scaled="1"/>
          </a:gradFill>
          <a:ln w="12700" cap="flat" cmpd="sng" algn="ctr">
            <a:noFill/>
            <a:prstDash val="solid"/>
            <a:miter lim="800000"/>
          </a:ln>
          <a:effectLst/>
        </p:spPr>
        <p:txBody>
          <a:bodyPr lIns="0" tIns="0" rIns="0" bIns="0" rtlCol="0" anchor="ctr"/>
          <a:lstStyle/>
          <a:p>
            <a:pPr algn="ctr">
              <a:lnSpc>
                <a:spcPct val="80000"/>
              </a:lnSpc>
              <a:defRPr/>
            </a:pPr>
            <a:endParaRPr lang="en-US" sz="1400" kern="0" dirty="0">
              <a:solidFill>
                <a:prstClr val="white"/>
              </a:solidFill>
              <a:latin typeface="Arial" panose="020B0604020202020204" pitchFamily="34" charset="0"/>
              <a:cs typeface="Arial" panose="020B0604020202020204" pitchFamily="34" charset="0"/>
            </a:endParaRPr>
          </a:p>
        </p:txBody>
      </p:sp>
      <p:sp>
        <p:nvSpPr>
          <p:cNvPr id="31" name="Left-Right Arrow 30"/>
          <p:cNvSpPr/>
          <p:nvPr/>
        </p:nvSpPr>
        <p:spPr>
          <a:xfrm rot="5400000">
            <a:off x="4124856" y="3129885"/>
            <a:ext cx="3105443" cy="920789"/>
          </a:xfrm>
          <a:prstGeom prst="leftRightArrow">
            <a:avLst>
              <a:gd name="adj1" fmla="val 45487"/>
              <a:gd name="adj2" fmla="val 45248"/>
            </a:avLst>
          </a:prstGeom>
          <a:gradFill flip="none" rotWithShape="1">
            <a:gsLst>
              <a:gs pos="0">
                <a:srgbClr val="5B9BD5"/>
              </a:gs>
              <a:gs pos="60000">
                <a:srgbClr val="00B050">
                  <a:alpha val="50000"/>
                </a:srgbClr>
              </a:gs>
              <a:gs pos="40000">
                <a:srgbClr val="5B9BD5">
                  <a:alpha val="50000"/>
                </a:srgbClr>
              </a:gs>
              <a:gs pos="100000">
                <a:srgbClr val="00B050"/>
              </a:gs>
            </a:gsLst>
            <a:lin ang="10800000" scaled="1"/>
            <a:tileRect/>
          </a:gradFill>
          <a:ln w="12700" cap="flat" cmpd="sng" algn="ctr">
            <a:noFill/>
            <a:prstDash val="solid"/>
            <a:miter lim="800000"/>
          </a:ln>
          <a:effectLst/>
        </p:spPr>
        <p:txBody>
          <a:bodyPr lIns="0" tIns="0" rIns="0" bIns="0" rtlCol="0" anchor="ctr"/>
          <a:lstStyle/>
          <a:p>
            <a:pPr algn="ctr">
              <a:lnSpc>
                <a:spcPct val="80000"/>
              </a:lnSpc>
              <a:defRPr/>
            </a:pPr>
            <a:endParaRPr lang="en-US" sz="1400" kern="0" dirty="0">
              <a:solidFill>
                <a:prstClr val="white"/>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rotWithShape="1">
          <a:blip r:embed="rId4"/>
          <a:srcRect l="3392" t="4157" r="6227"/>
          <a:stretch/>
        </p:blipFill>
        <p:spPr>
          <a:xfrm>
            <a:off x="4690640" y="2642331"/>
            <a:ext cx="1977229" cy="1918026"/>
          </a:xfrm>
          <a:prstGeom prst="rect">
            <a:avLst/>
          </a:prstGeom>
        </p:spPr>
      </p:pic>
      <p:sp>
        <p:nvSpPr>
          <p:cNvPr id="34" name="TextBox 33"/>
          <p:cNvSpPr txBox="1"/>
          <p:nvPr/>
        </p:nvSpPr>
        <p:spPr>
          <a:xfrm>
            <a:off x="5123802" y="3430273"/>
            <a:ext cx="1128709" cy="457944"/>
          </a:xfrm>
          <a:prstGeom prst="rect">
            <a:avLst/>
          </a:prstGeom>
          <a:noFill/>
        </p:spPr>
        <p:txBody>
          <a:bodyPr wrap="square" lIns="0" tIns="0" rIns="0" bIns="0" rtlCol="0">
            <a:spAutoFit/>
          </a:bodyPr>
          <a:lstStyle/>
          <a:p>
            <a:pPr algn="ctr">
              <a:lnSpc>
                <a:spcPct val="60000"/>
              </a:lnSpc>
            </a:pPr>
            <a:r>
              <a:rPr lang="en-US" b="1" dirty="0" smtClean="0">
                <a:solidFill>
                  <a:prstClr val="black"/>
                </a:solidFill>
                <a:latin typeface="Arial" panose="020B0604020202020204" pitchFamily="34" charset="0"/>
                <a:cs typeface="Arial" panose="020B0604020202020204" pitchFamily="34" charset="0"/>
              </a:rPr>
              <a:t>DIGITAL</a:t>
            </a:r>
            <a:br>
              <a:rPr lang="en-US" b="1" dirty="0" smtClean="0">
                <a:solidFill>
                  <a:prstClr val="black"/>
                </a:solidFill>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THREAD</a:t>
            </a:r>
            <a:endParaRPr lang="en-US" sz="3200" b="1" dirty="0">
              <a:solidFill>
                <a:prstClr val="black"/>
              </a:solidFill>
              <a:latin typeface="Arial" panose="020B0604020202020204" pitchFamily="34" charset="0"/>
              <a:cs typeface="Arial" panose="020B0604020202020204" pitchFamily="34" charset="0"/>
            </a:endParaRPr>
          </a:p>
        </p:txBody>
      </p:sp>
      <p:sp>
        <p:nvSpPr>
          <p:cNvPr id="35" name="Oval 34"/>
          <p:cNvSpPr/>
          <p:nvPr/>
        </p:nvSpPr>
        <p:spPr>
          <a:xfrm>
            <a:off x="4931825" y="2855855"/>
            <a:ext cx="1512662" cy="1500469"/>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Arial" panose="020B0604020202020204" pitchFamily="34" charset="0"/>
              <a:cs typeface="Arial" panose="020B0604020202020204" pitchFamily="34" charset="0"/>
            </a:endParaRPr>
          </a:p>
        </p:txBody>
      </p:sp>
      <p:sp>
        <p:nvSpPr>
          <p:cNvPr id="40" name="Rectangle 11"/>
          <p:cNvSpPr txBox="1">
            <a:spLocks noChangeArrowheads="1"/>
          </p:cNvSpPr>
          <p:nvPr/>
        </p:nvSpPr>
        <p:spPr>
          <a:xfrm>
            <a:off x="3770520" y="6541014"/>
            <a:ext cx="4652429" cy="315640"/>
          </a:xfrm>
          <a:prstGeom prst="rect">
            <a:avLst/>
          </a:prstGeom>
        </p:spPr>
        <p:txBody>
          <a:bodyPr lIns="0" tIns="0" rIns="0" bIns="0" anchor="ctr" anchorCtr="0"/>
          <a:lstStyle>
            <a:defPPr>
              <a:defRPr lang="en-US"/>
            </a:defPPr>
            <a:lvl1pPr marL="0" algn="ctr" defTabSz="914400" rtl="0" eaLnBrk="1" latinLnBrk="0" hangingPunct="1">
              <a:defRPr sz="800" kern="1200">
                <a:solidFill>
                  <a:schemeClr val="bg1">
                    <a:lumMod val="50000"/>
                  </a:schemeClr>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solidFill>
              </a:rPr>
              <a:t>Approved for Public Release (RROI 19-00155-BDS)</a:t>
            </a:r>
          </a:p>
        </p:txBody>
      </p:sp>
      <p:sp>
        <p:nvSpPr>
          <p:cNvPr id="42" name="Slide Number Placeholder 2"/>
          <p:cNvSpPr txBox="1">
            <a:spLocks/>
          </p:cNvSpPr>
          <p:nvPr/>
        </p:nvSpPr>
        <p:spPr>
          <a:xfrm>
            <a:off x="9467318" y="6603587"/>
            <a:ext cx="2376397" cy="246062"/>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solidFill>
                  <a:schemeClr val="bg1"/>
                </a:solidFill>
              </a:rPr>
              <a:t>| </a:t>
            </a:r>
            <a:fld id="{9A3BE224-A52A-4BF8-97F4-557879C819D1}" type="slidenum">
              <a:rPr lang="en-US" sz="1000" smtClean="0">
                <a:solidFill>
                  <a:schemeClr val="bg1"/>
                </a:solidFill>
              </a:rPr>
              <a:t>10</a:t>
            </a:fld>
            <a:endParaRPr lang="en-US" sz="1000" dirty="0">
              <a:solidFill>
                <a:schemeClr val="bg1"/>
              </a:solidFill>
            </a:endParaRPr>
          </a:p>
        </p:txBody>
      </p:sp>
      <p:pic>
        <p:nvPicPr>
          <p:cNvPr id="25" name="Picture 24"/>
          <p:cNvPicPr>
            <a:picLocks noChangeAspect="1"/>
          </p:cNvPicPr>
          <p:nvPr/>
        </p:nvPicPr>
        <p:blipFill>
          <a:blip r:embed="rId5"/>
          <a:stretch>
            <a:fillRect/>
          </a:stretch>
        </p:blipFill>
        <p:spPr>
          <a:xfrm>
            <a:off x="4995217" y="2928683"/>
            <a:ext cx="1385881" cy="1387140"/>
          </a:xfrm>
          <a:prstGeom prst="rect">
            <a:avLst/>
          </a:prstGeom>
        </p:spPr>
      </p:pic>
      <p:sp>
        <p:nvSpPr>
          <p:cNvPr id="33" name="TextBox 32"/>
          <p:cNvSpPr txBox="1"/>
          <p:nvPr/>
        </p:nvSpPr>
        <p:spPr>
          <a:xfrm>
            <a:off x="4983788" y="6206828"/>
            <a:ext cx="1351652" cy="313932"/>
          </a:xfrm>
          <a:prstGeom prst="rect">
            <a:avLst/>
          </a:prstGeom>
          <a:noFill/>
        </p:spPr>
        <p:txBody>
          <a:bodyPr wrap="none" rtlCol="0">
            <a:spAutoFit/>
          </a:bodyPr>
          <a:lstStyle/>
          <a:p>
            <a:pPr algn="ctr">
              <a:lnSpc>
                <a:spcPct val="80000"/>
              </a:lnSpc>
            </a:pPr>
            <a:r>
              <a:rPr lang="en-US" b="1" dirty="0">
                <a:solidFill>
                  <a:srgbClr val="FFC000"/>
                </a:solidFill>
                <a:latin typeface="Arial"/>
              </a:rPr>
              <a:t>PHYSICAL</a:t>
            </a:r>
          </a:p>
        </p:txBody>
      </p:sp>
      <p:sp>
        <p:nvSpPr>
          <p:cNvPr id="23" name="TextBox 22"/>
          <p:cNvSpPr txBox="1"/>
          <p:nvPr/>
        </p:nvSpPr>
        <p:spPr>
          <a:xfrm>
            <a:off x="1295727" y="3507600"/>
            <a:ext cx="1133870" cy="245965"/>
          </a:xfrm>
          <a:prstGeom prst="rect">
            <a:avLst/>
          </a:prstGeom>
          <a:noFill/>
        </p:spPr>
        <p:txBody>
          <a:bodyPr wrap="square" lIns="0" tIns="0" rIns="0" bIns="0" rtlCol="0">
            <a:spAutoFit/>
          </a:bodyPr>
          <a:lstStyle/>
          <a:p>
            <a:pPr algn="ctr">
              <a:lnSpc>
                <a:spcPct val="80000"/>
              </a:lnSpc>
            </a:pPr>
            <a:r>
              <a:rPr lang="en-US" sz="1998" b="1" dirty="0">
                <a:solidFill>
                  <a:srgbClr val="5B9BD5">
                    <a:lumMod val="60000"/>
                    <a:lumOff val="40000"/>
                  </a:srgbClr>
                </a:solidFill>
                <a:latin typeface="Arial"/>
              </a:rPr>
              <a:t>NEEDS</a:t>
            </a:r>
          </a:p>
        </p:txBody>
      </p:sp>
      <p:sp>
        <p:nvSpPr>
          <p:cNvPr id="24" name="TextBox 23"/>
          <p:cNvSpPr txBox="1"/>
          <p:nvPr/>
        </p:nvSpPr>
        <p:spPr>
          <a:xfrm>
            <a:off x="10013076" y="3527636"/>
            <a:ext cx="2022475" cy="245965"/>
          </a:xfrm>
          <a:prstGeom prst="rect">
            <a:avLst/>
          </a:prstGeom>
          <a:noFill/>
        </p:spPr>
        <p:txBody>
          <a:bodyPr wrap="square" lIns="0" tIns="0" rIns="0" bIns="0" rtlCol="0" anchor="ctr" anchorCtr="0">
            <a:spAutoFit/>
          </a:bodyPr>
          <a:lstStyle/>
          <a:p>
            <a:pPr>
              <a:lnSpc>
                <a:spcPct val="80000"/>
              </a:lnSpc>
            </a:pPr>
            <a:r>
              <a:rPr lang="en-US" sz="1998" b="1" dirty="0">
                <a:solidFill>
                  <a:srgbClr val="5B9BD5">
                    <a:lumMod val="60000"/>
                    <a:lumOff val="40000"/>
                  </a:srgbClr>
                </a:solidFill>
                <a:latin typeface="Arial"/>
              </a:rPr>
              <a:t>SOLUTIONS</a:t>
            </a:r>
          </a:p>
        </p:txBody>
      </p:sp>
      <p:sp>
        <p:nvSpPr>
          <p:cNvPr id="43" name="Rectangle 42"/>
          <p:cNvSpPr/>
          <p:nvPr/>
        </p:nvSpPr>
        <p:spPr>
          <a:xfrm rot="2838922">
            <a:off x="4221578" y="4617952"/>
            <a:ext cx="1069524" cy="369332"/>
          </a:xfrm>
          <a:prstGeom prst="rect">
            <a:avLst/>
          </a:prstGeom>
        </p:spPr>
        <p:txBody>
          <a:bodyPr wrap="none">
            <a:spAutoFit/>
          </a:bodyPr>
          <a:lstStyle/>
          <a:p>
            <a:r>
              <a:rPr lang="en-US" b="1" dirty="0">
                <a:latin typeface="Arial"/>
                <a:cs typeface="Times New Roman" panose="02020603050405020304" pitchFamily="18" charset="0"/>
              </a:rPr>
              <a:t>DESIGN</a:t>
            </a:r>
            <a:endParaRPr lang="en-US" b="1" dirty="0">
              <a:latin typeface="Arial"/>
            </a:endParaRPr>
          </a:p>
        </p:txBody>
      </p:sp>
      <p:sp>
        <p:nvSpPr>
          <p:cNvPr id="44" name="Rectangle 43"/>
          <p:cNvSpPr/>
          <p:nvPr/>
        </p:nvSpPr>
        <p:spPr>
          <a:xfrm rot="18789950">
            <a:off x="5873732" y="4640755"/>
            <a:ext cx="1330236" cy="369332"/>
          </a:xfrm>
          <a:prstGeom prst="rect">
            <a:avLst/>
          </a:prstGeom>
        </p:spPr>
        <p:txBody>
          <a:bodyPr wrap="none">
            <a:spAutoFit/>
          </a:bodyPr>
          <a:lstStyle/>
          <a:p>
            <a:r>
              <a:rPr lang="en-US" b="1" dirty="0">
                <a:latin typeface="Arial"/>
                <a:cs typeface="Times New Roman" panose="02020603050405020304" pitchFamily="18" charset="0"/>
              </a:rPr>
              <a:t>DELIVERY</a:t>
            </a:r>
            <a:endParaRPr lang="en-US" b="1" dirty="0">
              <a:latin typeface="Arial"/>
            </a:endParaRPr>
          </a:p>
        </p:txBody>
      </p:sp>
      <p:sp>
        <p:nvSpPr>
          <p:cNvPr id="36" name="Rectangle 35"/>
          <p:cNvSpPr/>
          <p:nvPr/>
        </p:nvSpPr>
        <p:spPr>
          <a:xfrm rot="2718359">
            <a:off x="5889560" y="2342471"/>
            <a:ext cx="1419171" cy="276999"/>
          </a:xfrm>
          <a:prstGeom prst="rect">
            <a:avLst/>
          </a:prstGeom>
          <a:noFill/>
        </p:spPr>
        <p:txBody>
          <a:bodyPr wrap="none" lIns="0" tIns="0" rIns="0" bIns="0">
            <a:spAutoFit/>
          </a:bodyPr>
          <a:lstStyle/>
          <a:p>
            <a:r>
              <a:rPr lang="en-US" b="1" dirty="0" smtClean="0">
                <a:solidFill>
                  <a:srgbClr val="000000"/>
                </a:solidFill>
                <a:latin typeface="Arial" panose="020B0604020202020204" pitchFamily="34" charset="0"/>
                <a:ea typeface="Calibri" panose="020F0502020204030204" pitchFamily="34" charset="0"/>
                <a:cs typeface="Arial" panose="020B0604020202020204" pitchFamily="34" charset="0"/>
              </a:rPr>
              <a:t>SIMULATION</a:t>
            </a:r>
            <a:endParaRPr lang="en-US" b="1" dirty="0">
              <a:solidFill>
                <a:srgbClr val="000000"/>
              </a:solidFill>
              <a:latin typeface="Arial" panose="020B0604020202020204" pitchFamily="34" charset="0"/>
              <a:cs typeface="Arial" panose="020B0604020202020204" pitchFamily="34" charset="0"/>
            </a:endParaRPr>
          </a:p>
        </p:txBody>
      </p:sp>
      <p:sp>
        <p:nvSpPr>
          <p:cNvPr id="37" name="Rectangle 36"/>
          <p:cNvSpPr/>
          <p:nvPr/>
        </p:nvSpPr>
        <p:spPr>
          <a:xfrm rot="18703892">
            <a:off x="4077139" y="2331699"/>
            <a:ext cx="1243929" cy="276999"/>
          </a:xfrm>
          <a:prstGeom prst="rect">
            <a:avLst/>
          </a:prstGeom>
          <a:noFill/>
        </p:spPr>
        <p:txBody>
          <a:bodyPr wrap="none" lIns="0" tIns="0" rIns="0" bIns="0">
            <a:spAutoFit/>
          </a:bodyPr>
          <a:lstStyle/>
          <a:p>
            <a:r>
              <a:rPr lang="en-US" b="1" dirty="0" smtClean="0">
                <a:solidFill>
                  <a:srgbClr val="000000"/>
                </a:solidFill>
                <a:latin typeface="Arial" panose="020B0604020202020204" pitchFamily="34" charset="0"/>
                <a:cs typeface="Arial" panose="020B0604020202020204" pitchFamily="34" charset="0"/>
              </a:rPr>
              <a:t>MODELING</a:t>
            </a:r>
            <a:endParaRPr lang="en-US" b="1" dirty="0">
              <a:solidFill>
                <a:srgbClr val="000000"/>
              </a:solidFill>
              <a:latin typeface="Arial" panose="020B0604020202020204" pitchFamily="34" charset="0"/>
              <a:cs typeface="Arial" panose="020B0604020202020204" pitchFamily="34" charset="0"/>
            </a:endParaRPr>
          </a:p>
        </p:txBody>
      </p:sp>
      <p:sp>
        <p:nvSpPr>
          <p:cNvPr id="38" name="TextBox 37"/>
          <p:cNvSpPr txBox="1"/>
          <p:nvPr/>
        </p:nvSpPr>
        <p:spPr>
          <a:xfrm>
            <a:off x="5155318" y="781370"/>
            <a:ext cx="1000274" cy="221599"/>
          </a:xfrm>
          <a:prstGeom prst="rect">
            <a:avLst/>
          </a:prstGeom>
          <a:noFill/>
        </p:spPr>
        <p:txBody>
          <a:bodyPr wrap="none" lIns="0" tIns="0" rIns="0" bIns="0" rtlCol="0">
            <a:spAutoFit/>
          </a:bodyPr>
          <a:lstStyle/>
          <a:p>
            <a:pPr algn="ctr">
              <a:lnSpc>
                <a:spcPct val="80000"/>
              </a:lnSpc>
            </a:pPr>
            <a:r>
              <a:rPr lang="en-US" b="1" dirty="0">
                <a:solidFill>
                  <a:srgbClr val="FFC000"/>
                </a:solidFill>
                <a:latin typeface="Arial"/>
              </a:rPr>
              <a:t>VIRTUAL</a:t>
            </a:r>
          </a:p>
        </p:txBody>
      </p:sp>
    </p:spTree>
    <p:extLst>
      <p:ext uri="{BB962C8B-B14F-4D97-AF65-F5344CB8AC3E}">
        <p14:creationId xmlns:p14="http://schemas.microsoft.com/office/powerpoint/2010/main" val="329970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5"/>
          <p:cNvSpPr>
            <a:spLocks noChangeArrowheads="1"/>
          </p:cNvSpPr>
          <p:nvPr/>
        </p:nvSpPr>
        <p:spPr bwMode="auto">
          <a:xfrm>
            <a:off x="310890" y="6646662"/>
            <a:ext cx="2064801" cy="121570"/>
          </a:xfrm>
          <a:prstGeom prst="rect">
            <a:avLst/>
          </a:prstGeom>
          <a:noFill/>
          <a:ln w="12700">
            <a:noFill/>
            <a:miter lim="800000"/>
            <a:headEnd type="none" w="sm" len="sm"/>
            <a:tailEnd type="none" w="sm" len="sm"/>
          </a:ln>
          <a:effectLst/>
        </p:spPr>
        <p:txBody>
          <a:bodyPr lIns="6857" tIns="6857" rIns="6857" bIns="6857" anchor="b">
            <a:spAutoFit/>
          </a:bodyPr>
          <a:lstStyle/>
          <a:p>
            <a:pPr defTabSz="615401" eaLnBrk="0" hangingPunct="0"/>
            <a:r>
              <a:rPr lang="en-US" sz="700" dirty="0">
                <a:solidFill>
                  <a:prstClr val="white"/>
                </a:solidFill>
                <a:ea typeface="Arial" charset="0"/>
                <a:cs typeface="Arial" charset="0"/>
              </a:rPr>
              <a:t>Copyright © </a:t>
            </a:r>
            <a:r>
              <a:rPr lang="en-US" sz="700" dirty="0" smtClean="0">
                <a:solidFill>
                  <a:prstClr val="white"/>
                </a:solidFill>
                <a:ea typeface="Arial" charset="0"/>
                <a:cs typeface="Arial" charset="0"/>
              </a:rPr>
              <a:t>2020 </a:t>
            </a:r>
            <a:r>
              <a:rPr lang="en-US" sz="700" dirty="0">
                <a:solidFill>
                  <a:prstClr val="white"/>
                </a:solidFill>
                <a:ea typeface="Arial" charset="0"/>
                <a:cs typeface="Arial" charset="0"/>
              </a:rPr>
              <a:t>Boeing. All rights reserved.</a:t>
            </a:r>
          </a:p>
        </p:txBody>
      </p:sp>
      <p:sp>
        <p:nvSpPr>
          <p:cNvPr id="26" name="TextBox 25"/>
          <p:cNvSpPr txBox="1"/>
          <p:nvPr/>
        </p:nvSpPr>
        <p:spPr>
          <a:xfrm>
            <a:off x="463665" y="419370"/>
            <a:ext cx="9247470" cy="400110"/>
          </a:xfrm>
          <a:prstGeom prst="rect">
            <a:avLst/>
          </a:prstGeom>
          <a:noFill/>
        </p:spPr>
        <p:txBody>
          <a:bodyPr wrap="square" rtlCol="0">
            <a:spAutoFit/>
          </a:bodyPr>
          <a:lstStyle/>
          <a:p>
            <a:pPr>
              <a:lnSpc>
                <a:spcPts val="2437"/>
              </a:lnSpc>
            </a:pPr>
            <a:r>
              <a:rPr lang="en-US" sz="3200" b="1" dirty="0" smtClean="0">
                <a:solidFill>
                  <a:prstClr val="white"/>
                </a:solidFill>
                <a:latin typeface="Arial" panose="020B0604020202020204" pitchFamily="34" charset="0"/>
                <a:cs typeface="Arial" panose="020B0604020202020204" pitchFamily="34" charset="0"/>
              </a:rPr>
              <a:t>MBE Diamond Symbol</a:t>
            </a:r>
            <a:endParaRPr lang="en-US" sz="3200" b="1" dirty="0">
              <a:solidFill>
                <a:prstClr val="white"/>
              </a:solidFill>
              <a:latin typeface="Arial" panose="020B0604020202020204" pitchFamily="34" charset="0"/>
              <a:cs typeface="Arial" panose="020B0604020202020204" pitchFamily="34" charset="0"/>
            </a:endParaRPr>
          </a:p>
        </p:txBody>
      </p:sp>
      <p:sp>
        <p:nvSpPr>
          <p:cNvPr id="28" name="Freeform 27"/>
          <p:cNvSpPr/>
          <p:nvPr/>
        </p:nvSpPr>
        <p:spPr bwMode="auto">
          <a:xfrm>
            <a:off x="2535421" y="1125192"/>
            <a:ext cx="7128687" cy="2482292"/>
          </a:xfrm>
          <a:custGeom>
            <a:avLst/>
            <a:gdLst>
              <a:gd name="connsiteX0" fmla="*/ 516194 w 7079226"/>
              <a:gd name="connsiteY0" fmla="*/ 2477729 h 2485103"/>
              <a:gd name="connsiteX1" fmla="*/ 427703 w 7079226"/>
              <a:gd name="connsiteY1" fmla="*/ 2455606 h 2485103"/>
              <a:gd name="connsiteX2" fmla="*/ 427703 w 7079226"/>
              <a:gd name="connsiteY2" fmla="*/ 2455606 h 2485103"/>
              <a:gd name="connsiteX3" fmla="*/ 353961 w 7079226"/>
              <a:gd name="connsiteY3" fmla="*/ 2396613 h 2485103"/>
              <a:gd name="connsiteX4" fmla="*/ 331839 w 7079226"/>
              <a:gd name="connsiteY4" fmla="*/ 2374490 h 2485103"/>
              <a:gd name="connsiteX5" fmla="*/ 0 w 7079226"/>
              <a:gd name="connsiteY5" fmla="*/ 1954161 h 2485103"/>
              <a:gd name="connsiteX6" fmla="*/ 1150374 w 7079226"/>
              <a:gd name="connsiteY6" fmla="*/ 1946787 h 2485103"/>
              <a:gd name="connsiteX7" fmla="*/ 1201994 w 7079226"/>
              <a:gd name="connsiteY7" fmla="*/ 1939413 h 2485103"/>
              <a:gd name="connsiteX8" fmla="*/ 1268361 w 7079226"/>
              <a:gd name="connsiteY8" fmla="*/ 1924664 h 2485103"/>
              <a:gd name="connsiteX9" fmla="*/ 1268361 w 7079226"/>
              <a:gd name="connsiteY9" fmla="*/ 1924664 h 2485103"/>
              <a:gd name="connsiteX10" fmla="*/ 1327355 w 7079226"/>
              <a:gd name="connsiteY10" fmla="*/ 1873045 h 2485103"/>
              <a:gd name="connsiteX11" fmla="*/ 2920181 w 7079226"/>
              <a:gd name="connsiteY11" fmla="*/ 73742 h 2485103"/>
              <a:gd name="connsiteX12" fmla="*/ 2920181 w 7079226"/>
              <a:gd name="connsiteY12" fmla="*/ 73742 h 2485103"/>
              <a:gd name="connsiteX13" fmla="*/ 3008671 w 7079226"/>
              <a:gd name="connsiteY13" fmla="*/ 7374 h 2485103"/>
              <a:gd name="connsiteX14" fmla="*/ 3008671 w 7079226"/>
              <a:gd name="connsiteY14" fmla="*/ 7374 h 2485103"/>
              <a:gd name="connsiteX15" fmla="*/ 3126658 w 7079226"/>
              <a:gd name="connsiteY15" fmla="*/ 0 h 2485103"/>
              <a:gd name="connsiteX16" fmla="*/ 3207774 w 7079226"/>
              <a:gd name="connsiteY16" fmla="*/ 14748 h 2485103"/>
              <a:gd name="connsiteX17" fmla="*/ 3207774 w 7079226"/>
              <a:gd name="connsiteY17" fmla="*/ 14748 h 2485103"/>
              <a:gd name="connsiteX18" fmla="*/ 3266768 w 7079226"/>
              <a:gd name="connsiteY18" fmla="*/ 81116 h 2485103"/>
              <a:gd name="connsiteX19" fmla="*/ 4911213 w 7079226"/>
              <a:gd name="connsiteY19" fmla="*/ 1814052 h 2485103"/>
              <a:gd name="connsiteX20" fmla="*/ 4962832 w 7079226"/>
              <a:gd name="connsiteY20" fmla="*/ 1858297 h 2485103"/>
              <a:gd name="connsiteX21" fmla="*/ 5014452 w 7079226"/>
              <a:gd name="connsiteY21" fmla="*/ 1880419 h 2485103"/>
              <a:gd name="connsiteX22" fmla="*/ 5014452 w 7079226"/>
              <a:gd name="connsiteY22" fmla="*/ 1880419 h 2485103"/>
              <a:gd name="connsiteX23" fmla="*/ 5102942 w 7079226"/>
              <a:gd name="connsiteY23" fmla="*/ 1887793 h 2485103"/>
              <a:gd name="connsiteX24" fmla="*/ 6430297 w 7079226"/>
              <a:gd name="connsiteY24" fmla="*/ 1895168 h 2485103"/>
              <a:gd name="connsiteX25" fmla="*/ 6504039 w 7079226"/>
              <a:gd name="connsiteY25" fmla="*/ 1902542 h 2485103"/>
              <a:gd name="connsiteX26" fmla="*/ 6504039 w 7079226"/>
              <a:gd name="connsiteY26" fmla="*/ 1902542 h 2485103"/>
              <a:gd name="connsiteX27" fmla="*/ 6570407 w 7079226"/>
              <a:gd name="connsiteY27" fmla="*/ 1939413 h 2485103"/>
              <a:gd name="connsiteX28" fmla="*/ 6592529 w 7079226"/>
              <a:gd name="connsiteY28" fmla="*/ 1968910 h 2485103"/>
              <a:gd name="connsiteX29" fmla="*/ 7079226 w 7079226"/>
              <a:gd name="connsiteY29" fmla="*/ 2470355 h 2485103"/>
              <a:gd name="connsiteX30" fmla="*/ 4807974 w 7079226"/>
              <a:gd name="connsiteY30" fmla="*/ 2485103 h 2485103"/>
              <a:gd name="connsiteX31" fmla="*/ 4771103 w 7079226"/>
              <a:gd name="connsiteY31" fmla="*/ 2470355 h 2485103"/>
              <a:gd name="connsiteX32" fmla="*/ 4712110 w 7079226"/>
              <a:gd name="connsiteY32" fmla="*/ 2448232 h 2485103"/>
              <a:gd name="connsiteX33" fmla="*/ 4682613 w 7079226"/>
              <a:gd name="connsiteY33" fmla="*/ 2433484 h 2485103"/>
              <a:gd name="connsiteX34" fmla="*/ 4682613 w 7079226"/>
              <a:gd name="connsiteY34" fmla="*/ 2433484 h 2485103"/>
              <a:gd name="connsiteX35" fmla="*/ 3274142 w 7079226"/>
              <a:gd name="connsiteY35" fmla="*/ 936523 h 2485103"/>
              <a:gd name="connsiteX36" fmla="*/ 3222523 w 7079226"/>
              <a:gd name="connsiteY36" fmla="*/ 884903 h 2485103"/>
              <a:gd name="connsiteX37" fmla="*/ 3148781 w 7079226"/>
              <a:gd name="connsiteY37" fmla="*/ 862781 h 2485103"/>
              <a:gd name="connsiteX38" fmla="*/ 3082413 w 7079226"/>
              <a:gd name="connsiteY38" fmla="*/ 870155 h 2485103"/>
              <a:gd name="connsiteX39" fmla="*/ 3016045 w 7079226"/>
              <a:gd name="connsiteY39" fmla="*/ 877529 h 2485103"/>
              <a:gd name="connsiteX40" fmla="*/ 2949678 w 7079226"/>
              <a:gd name="connsiteY40" fmla="*/ 929148 h 2485103"/>
              <a:gd name="connsiteX41" fmla="*/ 2949678 w 7079226"/>
              <a:gd name="connsiteY41" fmla="*/ 929148 h 2485103"/>
              <a:gd name="connsiteX42" fmla="*/ 1622323 w 7079226"/>
              <a:gd name="connsiteY42" fmla="*/ 2396613 h 2485103"/>
              <a:gd name="connsiteX43" fmla="*/ 1592826 w 7079226"/>
              <a:gd name="connsiteY43" fmla="*/ 2440858 h 2485103"/>
              <a:gd name="connsiteX44" fmla="*/ 1548581 w 7079226"/>
              <a:gd name="connsiteY44" fmla="*/ 2462981 h 2485103"/>
              <a:gd name="connsiteX45" fmla="*/ 1467465 w 7079226"/>
              <a:gd name="connsiteY45" fmla="*/ 2485103 h 2485103"/>
              <a:gd name="connsiteX46" fmla="*/ 457200 w 7079226"/>
              <a:gd name="connsiteY46" fmla="*/ 2470355 h 248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079226" h="2485103">
                <a:moveTo>
                  <a:pt x="516194" y="2477729"/>
                </a:moveTo>
                <a:lnTo>
                  <a:pt x="427703" y="2455606"/>
                </a:lnTo>
                <a:lnTo>
                  <a:pt x="427703" y="2455606"/>
                </a:lnTo>
                <a:lnTo>
                  <a:pt x="353961" y="2396613"/>
                </a:lnTo>
                <a:lnTo>
                  <a:pt x="331839" y="2374490"/>
                </a:lnTo>
                <a:lnTo>
                  <a:pt x="0" y="1954161"/>
                </a:lnTo>
                <a:lnTo>
                  <a:pt x="1150374" y="1946787"/>
                </a:lnTo>
                <a:lnTo>
                  <a:pt x="1201994" y="1939413"/>
                </a:lnTo>
                <a:lnTo>
                  <a:pt x="1268361" y="1924664"/>
                </a:lnTo>
                <a:lnTo>
                  <a:pt x="1268361" y="1924664"/>
                </a:lnTo>
                <a:lnTo>
                  <a:pt x="1327355" y="1873045"/>
                </a:lnTo>
                <a:lnTo>
                  <a:pt x="2920181" y="73742"/>
                </a:lnTo>
                <a:lnTo>
                  <a:pt x="2920181" y="73742"/>
                </a:lnTo>
                <a:lnTo>
                  <a:pt x="3008671" y="7374"/>
                </a:lnTo>
                <a:lnTo>
                  <a:pt x="3008671" y="7374"/>
                </a:lnTo>
                <a:lnTo>
                  <a:pt x="3126658" y="0"/>
                </a:lnTo>
                <a:lnTo>
                  <a:pt x="3207774" y="14748"/>
                </a:lnTo>
                <a:lnTo>
                  <a:pt x="3207774" y="14748"/>
                </a:lnTo>
                <a:lnTo>
                  <a:pt x="3266768" y="81116"/>
                </a:lnTo>
                <a:lnTo>
                  <a:pt x="4911213" y="1814052"/>
                </a:lnTo>
                <a:lnTo>
                  <a:pt x="4962832" y="1858297"/>
                </a:lnTo>
                <a:lnTo>
                  <a:pt x="5014452" y="1880419"/>
                </a:lnTo>
                <a:lnTo>
                  <a:pt x="5014452" y="1880419"/>
                </a:lnTo>
                <a:lnTo>
                  <a:pt x="5102942" y="1887793"/>
                </a:lnTo>
                <a:lnTo>
                  <a:pt x="6430297" y="1895168"/>
                </a:lnTo>
                <a:lnTo>
                  <a:pt x="6504039" y="1902542"/>
                </a:lnTo>
                <a:lnTo>
                  <a:pt x="6504039" y="1902542"/>
                </a:lnTo>
                <a:lnTo>
                  <a:pt x="6570407" y="1939413"/>
                </a:lnTo>
                <a:lnTo>
                  <a:pt x="6592529" y="1968910"/>
                </a:lnTo>
                <a:lnTo>
                  <a:pt x="7079226" y="2470355"/>
                </a:lnTo>
                <a:lnTo>
                  <a:pt x="4807974" y="2485103"/>
                </a:lnTo>
                <a:lnTo>
                  <a:pt x="4771103" y="2470355"/>
                </a:lnTo>
                <a:lnTo>
                  <a:pt x="4712110" y="2448232"/>
                </a:lnTo>
                <a:lnTo>
                  <a:pt x="4682613" y="2433484"/>
                </a:lnTo>
                <a:lnTo>
                  <a:pt x="4682613" y="2433484"/>
                </a:lnTo>
                <a:lnTo>
                  <a:pt x="3274142" y="936523"/>
                </a:lnTo>
                <a:lnTo>
                  <a:pt x="3222523" y="884903"/>
                </a:lnTo>
                <a:lnTo>
                  <a:pt x="3148781" y="862781"/>
                </a:lnTo>
                <a:lnTo>
                  <a:pt x="3082413" y="870155"/>
                </a:lnTo>
                <a:lnTo>
                  <a:pt x="3016045" y="877529"/>
                </a:lnTo>
                <a:lnTo>
                  <a:pt x="2949678" y="929148"/>
                </a:lnTo>
                <a:lnTo>
                  <a:pt x="2949678" y="929148"/>
                </a:lnTo>
                <a:lnTo>
                  <a:pt x="1622323" y="2396613"/>
                </a:lnTo>
                <a:lnTo>
                  <a:pt x="1592826" y="2440858"/>
                </a:lnTo>
                <a:lnTo>
                  <a:pt x="1548581" y="2462981"/>
                </a:lnTo>
                <a:lnTo>
                  <a:pt x="1467465" y="2485103"/>
                </a:lnTo>
                <a:lnTo>
                  <a:pt x="457200" y="2470355"/>
                </a:lnTo>
              </a:path>
            </a:pathLst>
          </a:custGeom>
          <a:solidFill>
            <a:srgbClr val="70AD47">
              <a:lumMod val="40000"/>
              <a:lumOff val="60000"/>
            </a:srgbClr>
          </a:solidFill>
          <a:ln w="12700" cap="flat" cmpd="sng" algn="ctr">
            <a:noFill/>
            <a:prstDash val="solid"/>
            <a:round/>
            <a:headEnd type="none" w="sm" len="sm"/>
            <a:tailEnd type="none" w="sm" len="sm"/>
          </a:ln>
          <a:effectLst/>
          <a:scene3d>
            <a:camera prst="orthographicFront"/>
            <a:lightRig rig="threePt" dir="t"/>
          </a:scene3d>
          <a:sp3d>
            <a:bevelT w="222250" h="95250"/>
          </a:sp3d>
          <a:extLst/>
        </p:spPr>
        <p:txBody>
          <a:bodyPr vert="horz" wrap="square" lIns="91392" tIns="45696" rIns="91392" bIns="45696" numCol="1" rtlCol="0" anchor="t" anchorCtr="0" compatLnSpc="1">
            <a:prstTxWarp prst="textNoShape">
              <a:avLst/>
            </a:prstTxWarp>
          </a:bodyPr>
          <a:lstStyle/>
          <a:p>
            <a:pPr algn="r" defTabSz="914126" fontAlgn="auto">
              <a:spcBef>
                <a:spcPts val="0"/>
              </a:spcBef>
              <a:spcAft>
                <a:spcPts val="0"/>
              </a:spcAft>
              <a:defRPr/>
            </a:pPr>
            <a:endParaRPr lang="en-US" sz="2000" kern="0">
              <a:solidFill>
                <a:srgbClr val="000000"/>
              </a:solidFill>
              <a:latin typeface="Arial" panose="020B0604020202020204" pitchFamily="34" charset="0"/>
              <a:cs typeface="Arial" panose="020B0604020202020204" pitchFamily="34" charset="0"/>
            </a:endParaRPr>
          </a:p>
        </p:txBody>
      </p:sp>
      <p:pic>
        <p:nvPicPr>
          <p:cNvPr id="29" name="Picture 2" descr="image00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6103" y="1103512"/>
            <a:ext cx="7174401" cy="500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Left-Right Arrow 29"/>
          <p:cNvSpPr/>
          <p:nvPr/>
        </p:nvSpPr>
        <p:spPr>
          <a:xfrm>
            <a:off x="4159221" y="3150457"/>
            <a:ext cx="3075297" cy="913366"/>
          </a:xfrm>
          <a:prstGeom prst="leftRightArrow">
            <a:avLst>
              <a:gd name="adj1" fmla="val 47071"/>
              <a:gd name="adj2" fmla="val 51805"/>
            </a:avLst>
          </a:prstGeom>
          <a:gradFill>
            <a:gsLst>
              <a:gs pos="0">
                <a:srgbClr val="5B9BD5"/>
              </a:gs>
              <a:gs pos="60000">
                <a:srgbClr val="00B050">
                  <a:alpha val="50000"/>
                </a:srgbClr>
              </a:gs>
              <a:gs pos="45000">
                <a:srgbClr val="5B9BD5">
                  <a:alpha val="50000"/>
                </a:srgbClr>
              </a:gs>
              <a:gs pos="100000">
                <a:srgbClr val="00B050"/>
              </a:gs>
            </a:gsLst>
            <a:lin ang="16200000" scaled="1"/>
          </a:gradFill>
          <a:ln w="12700" cap="flat" cmpd="sng" algn="ctr">
            <a:noFill/>
            <a:prstDash val="solid"/>
            <a:miter lim="800000"/>
          </a:ln>
          <a:effectLst/>
        </p:spPr>
        <p:txBody>
          <a:bodyPr lIns="0" tIns="0" rIns="0" bIns="0" rtlCol="0" anchor="ctr"/>
          <a:lstStyle/>
          <a:p>
            <a:pPr algn="ctr">
              <a:lnSpc>
                <a:spcPct val="80000"/>
              </a:lnSpc>
              <a:defRPr/>
            </a:pPr>
            <a:endParaRPr lang="en-US" sz="1400" kern="0" dirty="0">
              <a:solidFill>
                <a:prstClr val="white"/>
              </a:solidFill>
              <a:latin typeface="Arial" panose="020B0604020202020204" pitchFamily="34" charset="0"/>
              <a:cs typeface="Arial" panose="020B0604020202020204" pitchFamily="34" charset="0"/>
            </a:endParaRPr>
          </a:p>
        </p:txBody>
      </p:sp>
      <p:sp>
        <p:nvSpPr>
          <p:cNvPr id="31" name="Left-Right Arrow 30"/>
          <p:cNvSpPr/>
          <p:nvPr/>
        </p:nvSpPr>
        <p:spPr>
          <a:xfrm rot="5400000">
            <a:off x="4124856" y="3127430"/>
            <a:ext cx="3105444" cy="920789"/>
          </a:xfrm>
          <a:prstGeom prst="leftRightArrow">
            <a:avLst>
              <a:gd name="adj1" fmla="val 45487"/>
              <a:gd name="adj2" fmla="val 45248"/>
            </a:avLst>
          </a:prstGeom>
          <a:gradFill flip="none" rotWithShape="1">
            <a:gsLst>
              <a:gs pos="0">
                <a:srgbClr val="5B9BD5"/>
              </a:gs>
              <a:gs pos="60000">
                <a:srgbClr val="00B050">
                  <a:alpha val="50000"/>
                </a:srgbClr>
              </a:gs>
              <a:gs pos="40000">
                <a:srgbClr val="5B9BD5">
                  <a:alpha val="50000"/>
                </a:srgbClr>
              </a:gs>
              <a:gs pos="100000">
                <a:srgbClr val="00B050"/>
              </a:gs>
            </a:gsLst>
            <a:lin ang="10800000" scaled="1"/>
            <a:tileRect/>
          </a:gradFill>
          <a:ln w="12700" cap="flat" cmpd="sng" algn="ctr">
            <a:noFill/>
            <a:prstDash val="solid"/>
            <a:miter lim="800000"/>
          </a:ln>
          <a:effectLst/>
        </p:spPr>
        <p:txBody>
          <a:bodyPr lIns="0" tIns="0" rIns="0" bIns="0" rtlCol="0" anchor="ctr"/>
          <a:lstStyle/>
          <a:p>
            <a:pPr algn="ctr">
              <a:lnSpc>
                <a:spcPct val="80000"/>
              </a:lnSpc>
              <a:defRPr/>
            </a:pPr>
            <a:endParaRPr lang="en-US" sz="1400" kern="0" dirty="0">
              <a:solidFill>
                <a:prstClr val="white"/>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rotWithShape="1">
          <a:blip r:embed="rId4"/>
          <a:srcRect l="3392" t="4157" r="6227"/>
          <a:stretch/>
        </p:blipFill>
        <p:spPr>
          <a:xfrm>
            <a:off x="4690640" y="2639876"/>
            <a:ext cx="1977229" cy="1918026"/>
          </a:xfrm>
          <a:prstGeom prst="rect">
            <a:avLst/>
          </a:prstGeom>
        </p:spPr>
      </p:pic>
      <p:sp>
        <p:nvSpPr>
          <p:cNvPr id="34" name="TextBox 33"/>
          <p:cNvSpPr txBox="1"/>
          <p:nvPr/>
        </p:nvSpPr>
        <p:spPr>
          <a:xfrm>
            <a:off x="5123802" y="3427818"/>
            <a:ext cx="1128709" cy="457944"/>
          </a:xfrm>
          <a:prstGeom prst="rect">
            <a:avLst/>
          </a:prstGeom>
          <a:noFill/>
        </p:spPr>
        <p:txBody>
          <a:bodyPr wrap="square" lIns="0" tIns="0" rIns="0" bIns="0" rtlCol="0">
            <a:spAutoFit/>
          </a:bodyPr>
          <a:lstStyle/>
          <a:p>
            <a:pPr algn="ctr">
              <a:lnSpc>
                <a:spcPct val="60000"/>
              </a:lnSpc>
            </a:pPr>
            <a:r>
              <a:rPr lang="en-US" b="1" dirty="0" smtClean="0">
                <a:solidFill>
                  <a:prstClr val="black"/>
                </a:solidFill>
                <a:latin typeface="Arial" panose="020B0604020202020204" pitchFamily="34" charset="0"/>
                <a:cs typeface="Arial" panose="020B0604020202020204" pitchFamily="34" charset="0"/>
              </a:rPr>
              <a:t>DIGITAL</a:t>
            </a:r>
            <a:br>
              <a:rPr lang="en-US" b="1" dirty="0" smtClean="0">
                <a:solidFill>
                  <a:prstClr val="black"/>
                </a:solidFill>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THREAD</a:t>
            </a:r>
            <a:endParaRPr lang="en-US" sz="3200" b="1" dirty="0">
              <a:solidFill>
                <a:prstClr val="black"/>
              </a:solidFill>
              <a:latin typeface="Arial" panose="020B0604020202020204" pitchFamily="34" charset="0"/>
              <a:cs typeface="Arial" panose="020B0604020202020204" pitchFamily="34" charset="0"/>
            </a:endParaRPr>
          </a:p>
        </p:txBody>
      </p:sp>
      <p:sp>
        <p:nvSpPr>
          <p:cNvPr id="35" name="Oval 34"/>
          <p:cNvSpPr/>
          <p:nvPr/>
        </p:nvSpPr>
        <p:spPr>
          <a:xfrm>
            <a:off x="4931825" y="2853400"/>
            <a:ext cx="1512662" cy="1500469"/>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Arial" panose="020B0604020202020204" pitchFamily="34" charset="0"/>
              <a:cs typeface="Arial" panose="020B0604020202020204" pitchFamily="34" charset="0"/>
            </a:endParaRPr>
          </a:p>
        </p:txBody>
      </p:sp>
      <p:sp>
        <p:nvSpPr>
          <p:cNvPr id="40" name="Rectangle 11"/>
          <p:cNvSpPr txBox="1">
            <a:spLocks noChangeArrowheads="1"/>
          </p:cNvSpPr>
          <p:nvPr/>
        </p:nvSpPr>
        <p:spPr>
          <a:xfrm>
            <a:off x="3770520" y="6541014"/>
            <a:ext cx="4652429" cy="315640"/>
          </a:xfrm>
          <a:prstGeom prst="rect">
            <a:avLst/>
          </a:prstGeom>
        </p:spPr>
        <p:txBody>
          <a:bodyPr lIns="0" tIns="0" rIns="0" bIns="0" anchor="ctr" anchorCtr="0"/>
          <a:lstStyle>
            <a:defPPr>
              <a:defRPr lang="en-US"/>
            </a:defPPr>
            <a:lvl1pPr marL="0" algn="ctr" defTabSz="914400" rtl="0" eaLnBrk="1" latinLnBrk="0" hangingPunct="1">
              <a:defRPr sz="800" kern="1200">
                <a:solidFill>
                  <a:schemeClr val="bg1">
                    <a:lumMod val="50000"/>
                  </a:schemeClr>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solidFill>
              </a:rPr>
              <a:t>Approved for Public Release (RROI </a:t>
            </a:r>
            <a:r>
              <a:rPr lang="en-US" sz="900" dirty="0" smtClean="0">
                <a:solidFill>
                  <a:schemeClr val="bg1"/>
                </a:solidFill>
              </a:rPr>
              <a:t>18-00101-BDS)</a:t>
            </a:r>
            <a:endParaRPr lang="en-US" sz="900" dirty="0">
              <a:solidFill>
                <a:schemeClr val="bg1"/>
              </a:solidFill>
            </a:endParaRPr>
          </a:p>
        </p:txBody>
      </p:sp>
      <p:sp>
        <p:nvSpPr>
          <p:cNvPr id="42" name="Slide Number Placeholder 2"/>
          <p:cNvSpPr txBox="1">
            <a:spLocks/>
          </p:cNvSpPr>
          <p:nvPr/>
        </p:nvSpPr>
        <p:spPr>
          <a:xfrm>
            <a:off x="9467318" y="6603587"/>
            <a:ext cx="2376397" cy="246062"/>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solidFill>
                  <a:schemeClr val="bg1"/>
                </a:solidFill>
              </a:rPr>
              <a:t>| </a:t>
            </a:r>
            <a:fld id="{9A3BE224-A52A-4BF8-97F4-557879C819D1}" type="slidenum">
              <a:rPr lang="en-US" sz="1000" smtClean="0">
                <a:solidFill>
                  <a:schemeClr val="bg1"/>
                </a:solidFill>
              </a:rPr>
              <a:t>11</a:t>
            </a:fld>
            <a:endParaRPr lang="en-US" sz="1000" dirty="0">
              <a:solidFill>
                <a:schemeClr val="bg1"/>
              </a:solidFill>
            </a:endParaRPr>
          </a:p>
        </p:txBody>
      </p:sp>
      <p:pic>
        <p:nvPicPr>
          <p:cNvPr id="25" name="Picture 24"/>
          <p:cNvPicPr>
            <a:picLocks noChangeAspect="1"/>
          </p:cNvPicPr>
          <p:nvPr/>
        </p:nvPicPr>
        <p:blipFill>
          <a:blip r:embed="rId5"/>
          <a:stretch>
            <a:fillRect/>
          </a:stretch>
        </p:blipFill>
        <p:spPr>
          <a:xfrm>
            <a:off x="4995217" y="2930411"/>
            <a:ext cx="1385881" cy="1387140"/>
          </a:xfrm>
          <a:prstGeom prst="rect">
            <a:avLst/>
          </a:prstGeom>
        </p:spPr>
      </p:pic>
      <p:sp>
        <p:nvSpPr>
          <p:cNvPr id="33" name="Rectangular Callout 32"/>
          <p:cNvSpPr/>
          <p:nvPr/>
        </p:nvSpPr>
        <p:spPr>
          <a:xfrm>
            <a:off x="1072328" y="926627"/>
            <a:ext cx="2651760" cy="1280160"/>
          </a:xfrm>
          <a:prstGeom prst="wedgeRectCallout">
            <a:avLst>
              <a:gd name="adj1" fmla="val 83544"/>
              <a:gd name="adj2" fmla="val 63430"/>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fontAlgn="auto">
              <a:lnSpc>
                <a:spcPct val="90000"/>
              </a:lnSpc>
              <a:spcBef>
                <a:spcPts val="0"/>
              </a:spcBef>
              <a:spcAft>
                <a:spcPts val="0"/>
              </a:spcAft>
            </a:pPr>
            <a:r>
              <a:rPr lang="en-US" dirty="0">
                <a:solidFill>
                  <a:prstClr val="black"/>
                </a:solidFill>
                <a:latin typeface="Arial" panose="020B0604020202020204" pitchFamily="34" charset="0"/>
                <a:cs typeface="Arial" panose="020B0604020202020204" pitchFamily="34" charset="0"/>
              </a:rPr>
              <a:t>The top-half of the diamond </a:t>
            </a:r>
            <a:r>
              <a:rPr lang="en-US" dirty="0" smtClean="0">
                <a:solidFill>
                  <a:prstClr val="black"/>
                </a:solidFill>
                <a:latin typeface="Arial" panose="020B0604020202020204" pitchFamily="34" charset="0"/>
                <a:cs typeface="Arial" panose="020B0604020202020204" pitchFamily="34" charset="0"/>
              </a:rPr>
              <a:t>represents the virtual </a:t>
            </a:r>
            <a:r>
              <a:rPr lang="en-US" dirty="0">
                <a:solidFill>
                  <a:prstClr val="black"/>
                </a:solidFill>
                <a:latin typeface="Arial" panose="020B0604020202020204" pitchFamily="34" charset="0"/>
                <a:cs typeface="Arial" panose="020B0604020202020204" pitchFamily="34" charset="0"/>
              </a:rPr>
              <a:t>representation of the physical </a:t>
            </a:r>
            <a:r>
              <a:rPr lang="en-US" dirty="0" smtClean="0">
                <a:solidFill>
                  <a:prstClr val="black"/>
                </a:solidFill>
                <a:latin typeface="Arial" panose="020B0604020202020204" pitchFamily="34" charset="0"/>
                <a:cs typeface="Arial" panose="020B0604020202020204" pitchFamily="34" charset="0"/>
              </a:rPr>
              <a:t>systems</a:t>
            </a:r>
            <a:endParaRPr lang="en-US" dirty="0">
              <a:solidFill>
                <a:prstClr val="black"/>
              </a:solidFill>
              <a:latin typeface="Arial" panose="020B0604020202020204" pitchFamily="34" charset="0"/>
              <a:cs typeface="Arial" panose="020B0604020202020204" pitchFamily="34" charset="0"/>
            </a:endParaRPr>
          </a:p>
        </p:txBody>
      </p:sp>
      <p:sp>
        <p:nvSpPr>
          <p:cNvPr id="41" name="Rectangular Callout 40"/>
          <p:cNvSpPr/>
          <p:nvPr/>
        </p:nvSpPr>
        <p:spPr>
          <a:xfrm>
            <a:off x="1072328" y="4889154"/>
            <a:ext cx="2651760" cy="1281366"/>
          </a:xfrm>
          <a:prstGeom prst="wedgeRectCallout">
            <a:avLst>
              <a:gd name="adj1" fmla="val 82019"/>
              <a:gd name="adj2" fmla="val -58443"/>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0000"/>
              </a:lnSpc>
              <a:spcBef>
                <a:spcPts val="0"/>
              </a:spcBef>
              <a:spcAft>
                <a:spcPts val="0"/>
              </a:spcAft>
            </a:pPr>
            <a:r>
              <a:rPr lang="en-US" dirty="0">
                <a:solidFill>
                  <a:prstClr val="black"/>
                </a:solidFill>
                <a:latin typeface="Arial" panose="020B0604020202020204" pitchFamily="34" charset="0"/>
                <a:cs typeface="Arial" panose="020B0604020202020204" pitchFamily="34" charset="0"/>
              </a:rPr>
              <a:t>The bottom-half of the diamond represents </a:t>
            </a:r>
            <a:br>
              <a:rPr lang="en-US" dirty="0">
                <a:solidFill>
                  <a:prstClr val="black"/>
                </a:solidFill>
                <a:latin typeface="Arial" panose="020B0604020202020204" pitchFamily="34" charset="0"/>
                <a:cs typeface="Arial" panose="020B0604020202020204" pitchFamily="34" charset="0"/>
              </a:rPr>
            </a:br>
            <a:r>
              <a:rPr lang="en-US" dirty="0">
                <a:solidFill>
                  <a:prstClr val="black"/>
                </a:solidFill>
                <a:latin typeface="Arial" panose="020B0604020202020204" pitchFamily="34" charset="0"/>
                <a:cs typeface="Arial" panose="020B0604020202020204" pitchFamily="34" charset="0"/>
              </a:rPr>
              <a:t>the physical systems (retaining the traditional SE “V” flow)</a:t>
            </a:r>
          </a:p>
        </p:txBody>
      </p:sp>
      <p:sp>
        <p:nvSpPr>
          <p:cNvPr id="43" name="Rectangular Callout 42"/>
          <p:cNvSpPr/>
          <p:nvPr/>
        </p:nvSpPr>
        <p:spPr>
          <a:xfrm>
            <a:off x="8359559" y="4890360"/>
            <a:ext cx="2834640" cy="1280160"/>
          </a:xfrm>
          <a:prstGeom prst="wedgeRectCallout">
            <a:avLst>
              <a:gd name="adj1" fmla="val -117897"/>
              <a:gd name="adj2" fmla="val -116347"/>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fontAlgn="auto">
              <a:lnSpc>
                <a:spcPct val="90000"/>
              </a:lnSpc>
              <a:spcBef>
                <a:spcPts val="0"/>
              </a:spcBef>
              <a:spcAft>
                <a:spcPts val="0"/>
              </a:spcAft>
            </a:pPr>
            <a:r>
              <a:rPr lang="en-US" dirty="0">
                <a:solidFill>
                  <a:prstClr val="black"/>
                </a:solidFill>
                <a:latin typeface="Arial" panose="020B0604020202020204" pitchFamily="34" charset="0"/>
                <a:cs typeface="Arial" panose="020B0604020202020204" pitchFamily="34" charset="0"/>
              </a:rPr>
              <a:t>The circle represents the integrated development of the </a:t>
            </a:r>
            <a:r>
              <a:rPr lang="en-US" dirty="0" smtClean="0">
                <a:solidFill>
                  <a:prstClr val="black"/>
                </a:solidFill>
                <a:latin typeface="Arial" panose="020B0604020202020204" pitchFamily="34" charset="0"/>
                <a:cs typeface="Arial" panose="020B0604020202020204" pitchFamily="34" charset="0"/>
              </a:rPr>
              <a:t>product</a:t>
            </a:r>
            <a:r>
              <a:rPr lang="en-US" dirty="0">
                <a:solidFill>
                  <a:prstClr val="black"/>
                </a:solidFill>
                <a:latin typeface="Arial" panose="020B0604020202020204" pitchFamily="34" charset="0"/>
                <a:cs typeface="Arial" panose="020B0604020202020204" pitchFamily="34" charset="0"/>
              </a:rPr>
              <a:t>, production system, and services and support systems</a:t>
            </a:r>
          </a:p>
        </p:txBody>
      </p:sp>
      <p:grpSp>
        <p:nvGrpSpPr>
          <p:cNvPr id="45" name="Group 44"/>
          <p:cNvGrpSpPr/>
          <p:nvPr/>
        </p:nvGrpSpPr>
        <p:grpSpPr>
          <a:xfrm>
            <a:off x="591389" y="2899299"/>
            <a:ext cx="2194560" cy="1371600"/>
            <a:chOff x="812799" y="3178441"/>
            <a:chExt cx="1691708" cy="1379892"/>
          </a:xfrm>
        </p:grpSpPr>
        <p:sp>
          <p:nvSpPr>
            <p:cNvPr id="46" name="TextBox 45"/>
            <p:cNvSpPr txBox="1"/>
            <p:nvPr/>
          </p:nvSpPr>
          <p:spPr>
            <a:xfrm>
              <a:off x="1294814" y="3374400"/>
              <a:ext cx="1134460" cy="222939"/>
            </a:xfrm>
            <a:prstGeom prst="rect">
              <a:avLst/>
            </a:prstGeom>
            <a:noFill/>
          </p:spPr>
          <p:txBody>
            <a:bodyPr wrap="square" lIns="0" tIns="0" rIns="0" bIns="0" rtlCol="0">
              <a:spAutoFit/>
            </a:bodyPr>
            <a:lstStyle/>
            <a:p>
              <a:pPr algn="ctr" fontAlgn="auto">
                <a:lnSpc>
                  <a:spcPct val="80000"/>
                </a:lnSpc>
                <a:spcBef>
                  <a:spcPts val="0"/>
                </a:spcBef>
                <a:spcAft>
                  <a:spcPts val="0"/>
                </a:spcAft>
              </a:pPr>
              <a:r>
                <a:rPr lang="en-US" b="1" dirty="0">
                  <a:solidFill>
                    <a:srgbClr val="5B9BD5">
                      <a:lumMod val="60000"/>
                      <a:lumOff val="40000"/>
                    </a:srgbClr>
                  </a:solidFill>
                  <a:latin typeface="Arial" panose="020B0604020202020204" pitchFamily="34" charset="0"/>
                  <a:cs typeface="Arial" panose="020B0604020202020204" pitchFamily="34" charset="0"/>
                </a:rPr>
                <a:t>NEEDS</a:t>
              </a:r>
            </a:p>
          </p:txBody>
        </p:sp>
        <p:sp>
          <p:nvSpPr>
            <p:cNvPr id="47" name="Freeform 46"/>
            <p:cNvSpPr/>
            <p:nvPr/>
          </p:nvSpPr>
          <p:spPr>
            <a:xfrm>
              <a:off x="812799" y="3178441"/>
              <a:ext cx="1691708" cy="1379892"/>
            </a:xfrm>
            <a:custGeom>
              <a:avLst/>
              <a:gdLst>
                <a:gd name="connsiteX0" fmla="*/ 0 w 2018270"/>
                <a:gd name="connsiteY0" fmla="*/ 1054444 h 1054444"/>
                <a:gd name="connsiteX1" fmla="*/ 1713470 w 2018270"/>
                <a:gd name="connsiteY1" fmla="*/ 1054444 h 1054444"/>
                <a:gd name="connsiteX2" fmla="*/ 1713470 w 2018270"/>
                <a:gd name="connsiteY2" fmla="*/ 659027 h 1054444"/>
                <a:gd name="connsiteX3" fmla="*/ 2018270 w 2018270"/>
                <a:gd name="connsiteY3" fmla="*/ 551935 h 1054444"/>
                <a:gd name="connsiteX4" fmla="*/ 1713470 w 2018270"/>
                <a:gd name="connsiteY4" fmla="*/ 420130 h 1054444"/>
                <a:gd name="connsiteX5" fmla="*/ 1713470 w 2018270"/>
                <a:gd name="connsiteY5" fmla="*/ 0 h 1054444"/>
                <a:gd name="connsiteX6" fmla="*/ 8238 w 2018270"/>
                <a:gd name="connsiteY6" fmla="*/ 0 h 1054444"/>
                <a:gd name="connsiteX7" fmla="*/ 0 w 2018270"/>
                <a:gd name="connsiteY7" fmla="*/ 1054444 h 105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270" h="1054444">
                  <a:moveTo>
                    <a:pt x="0" y="1054444"/>
                  </a:moveTo>
                  <a:lnTo>
                    <a:pt x="1713470" y="1054444"/>
                  </a:lnTo>
                  <a:lnTo>
                    <a:pt x="1713470" y="659027"/>
                  </a:lnTo>
                  <a:lnTo>
                    <a:pt x="2018270" y="551935"/>
                  </a:lnTo>
                  <a:lnTo>
                    <a:pt x="1713470" y="420130"/>
                  </a:lnTo>
                  <a:lnTo>
                    <a:pt x="1713470" y="0"/>
                  </a:lnTo>
                  <a:lnTo>
                    <a:pt x="8238" y="0"/>
                  </a:lnTo>
                  <a:lnTo>
                    <a:pt x="0" y="1054444"/>
                  </a:lnTo>
                  <a:close/>
                </a:path>
              </a:pathLst>
            </a:cu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Arial" panose="020B0604020202020204" pitchFamily="34" charset="0"/>
                <a:cs typeface="Arial" panose="020B0604020202020204" pitchFamily="34" charset="0"/>
              </a:endParaRPr>
            </a:p>
          </p:txBody>
        </p:sp>
        <p:sp>
          <p:nvSpPr>
            <p:cNvPr id="48" name="Rectangle 47"/>
            <p:cNvSpPr/>
            <p:nvPr/>
          </p:nvSpPr>
          <p:spPr>
            <a:xfrm>
              <a:off x="812800" y="3218791"/>
              <a:ext cx="1432920" cy="1254030"/>
            </a:xfrm>
            <a:prstGeom prst="rect">
              <a:avLst/>
            </a:prstGeom>
          </p:spPr>
          <p:txBody>
            <a:bodyPr wrap="square" lIns="0" tIns="0" rIns="0" bIns="0">
              <a:spAutoFit/>
            </a:bodyPr>
            <a:lstStyle/>
            <a:p>
              <a:pPr algn="ctr" fontAlgn="auto">
                <a:lnSpc>
                  <a:spcPct val="90000"/>
                </a:lnSpc>
                <a:spcBef>
                  <a:spcPts val="0"/>
                </a:spcBef>
                <a:spcAft>
                  <a:spcPts val="0"/>
                </a:spcAft>
              </a:pPr>
              <a:r>
                <a:rPr lang="en-US" dirty="0">
                  <a:solidFill>
                    <a:prstClr val="black"/>
                  </a:solidFill>
                  <a:latin typeface="Arial" panose="020B0604020202020204" pitchFamily="34" charset="0"/>
                  <a:cs typeface="Arial" panose="020B0604020202020204" pitchFamily="34" charset="0"/>
                </a:rPr>
                <a:t>Integrated</a:t>
              </a:r>
              <a:br>
                <a:rPr lang="en-US" dirty="0">
                  <a:solidFill>
                    <a:prstClr val="black"/>
                  </a:solidFill>
                  <a:latin typeface="Arial" panose="020B0604020202020204" pitchFamily="34" charset="0"/>
                  <a:cs typeface="Arial" panose="020B0604020202020204" pitchFamily="34" charset="0"/>
                </a:rPr>
              </a:br>
              <a:r>
                <a:rPr lang="en-US" dirty="0">
                  <a:solidFill>
                    <a:prstClr val="black"/>
                  </a:solidFill>
                  <a:latin typeface="Arial" panose="020B0604020202020204" pitchFamily="34" charset="0"/>
                  <a:cs typeface="Arial" panose="020B0604020202020204" pitchFamily="34" charset="0"/>
                </a:rPr>
                <a:t>physical </a:t>
              </a:r>
              <a:r>
                <a:rPr lang="en-US" dirty="0" smtClean="0">
                  <a:solidFill>
                    <a:prstClr val="black"/>
                  </a:solidFill>
                  <a:latin typeface="Arial" panose="020B0604020202020204" pitchFamily="34" charset="0"/>
                  <a:cs typeface="Arial" panose="020B0604020202020204" pitchFamily="34" charset="0"/>
                </a:rPr>
                <a:t>&amp; virtual </a:t>
              </a:r>
              <a:r>
                <a:rPr lang="en-US" dirty="0">
                  <a:solidFill>
                    <a:prstClr val="black"/>
                  </a:solidFill>
                  <a:latin typeface="Arial" panose="020B0604020202020204" pitchFamily="34" charset="0"/>
                  <a:cs typeface="Arial" panose="020B0604020202020204" pitchFamily="34" charset="0"/>
                </a:rPr>
                <a:t>development is represent from </a:t>
              </a:r>
              <a:br>
                <a:rPr lang="en-US" dirty="0">
                  <a:solidFill>
                    <a:prstClr val="black"/>
                  </a:solidFill>
                  <a:latin typeface="Arial" panose="020B0604020202020204" pitchFamily="34" charset="0"/>
                  <a:cs typeface="Arial" panose="020B0604020202020204" pitchFamily="34" charset="0"/>
                </a:rPr>
              </a:br>
              <a:r>
                <a:rPr lang="en-US" dirty="0">
                  <a:solidFill>
                    <a:prstClr val="black"/>
                  </a:solidFill>
                  <a:latin typeface="Arial" panose="020B0604020202020204" pitchFamily="34" charset="0"/>
                  <a:cs typeface="Arial" panose="020B0604020202020204" pitchFamily="34" charset="0"/>
                </a:rPr>
                <a:t>left to right.</a:t>
              </a:r>
            </a:p>
          </p:txBody>
        </p:sp>
      </p:grpSp>
      <p:sp>
        <p:nvSpPr>
          <p:cNvPr id="49" name="Rectangle 48"/>
          <p:cNvSpPr/>
          <p:nvPr/>
        </p:nvSpPr>
        <p:spPr>
          <a:xfrm>
            <a:off x="9705764" y="2899299"/>
            <a:ext cx="2194560" cy="13716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fontAlgn="auto">
              <a:lnSpc>
                <a:spcPct val="90000"/>
              </a:lnSpc>
              <a:spcBef>
                <a:spcPts val="0"/>
              </a:spcBef>
              <a:spcAft>
                <a:spcPts val="0"/>
              </a:spcAft>
            </a:pPr>
            <a:r>
              <a:rPr lang="en-US" dirty="0">
                <a:solidFill>
                  <a:prstClr val="black"/>
                </a:solidFill>
                <a:latin typeface="Arial" panose="020B0604020202020204" pitchFamily="34" charset="0"/>
                <a:cs typeface="Arial" panose="020B0604020202020204" pitchFamily="34" charset="0"/>
              </a:rPr>
              <a:t>The </a:t>
            </a:r>
            <a:r>
              <a:rPr lang="en-US" dirty="0" smtClean="0">
                <a:solidFill>
                  <a:prstClr val="black"/>
                </a:solidFill>
                <a:latin typeface="Arial" panose="020B0604020202020204" pitchFamily="34" charset="0"/>
                <a:cs typeface="Arial" panose="020B0604020202020204" pitchFamily="34" charset="0"/>
              </a:rPr>
              <a:t>Virtual and </a:t>
            </a:r>
            <a:r>
              <a:rPr lang="en-US" dirty="0">
                <a:solidFill>
                  <a:prstClr val="black"/>
                </a:solidFill>
                <a:latin typeface="Arial" panose="020B0604020202020204" pitchFamily="34" charset="0"/>
                <a:cs typeface="Arial" panose="020B0604020202020204" pitchFamily="34" charset="0"/>
              </a:rPr>
              <a:t>Physical </a:t>
            </a:r>
            <a:r>
              <a:rPr lang="en-US" dirty="0" smtClean="0">
                <a:solidFill>
                  <a:prstClr val="black"/>
                </a:solidFill>
                <a:latin typeface="Arial" panose="020B0604020202020204" pitchFamily="34" charset="0"/>
                <a:cs typeface="Arial" panose="020B0604020202020204" pitchFamily="34" charset="0"/>
              </a:rPr>
              <a:t>paths are concurrent and </a:t>
            </a:r>
            <a:br>
              <a:rPr lang="en-US" dirty="0" smtClean="0">
                <a:solidFill>
                  <a:prstClr val="black"/>
                </a:solidFill>
                <a:latin typeface="Arial" panose="020B0604020202020204" pitchFamily="34" charset="0"/>
                <a:cs typeface="Arial" panose="020B0604020202020204" pitchFamily="34" charset="0"/>
              </a:rPr>
            </a:br>
            <a:r>
              <a:rPr lang="en-US" dirty="0" smtClean="0">
                <a:solidFill>
                  <a:prstClr val="black"/>
                </a:solidFill>
                <a:latin typeface="Arial" panose="020B0604020202020204" pitchFamily="34" charset="0"/>
                <a:cs typeface="Arial" panose="020B0604020202020204" pitchFamily="34" charset="0"/>
              </a:rPr>
              <a:t>inform </a:t>
            </a:r>
            <a:r>
              <a:rPr lang="en-US" dirty="0">
                <a:solidFill>
                  <a:prstClr val="black"/>
                </a:solidFill>
                <a:latin typeface="Arial" panose="020B0604020202020204" pitchFamily="34" charset="0"/>
                <a:cs typeface="Arial" panose="020B0604020202020204" pitchFamily="34" charset="0"/>
              </a:rPr>
              <a:t>each other across the lifecycle </a:t>
            </a:r>
          </a:p>
        </p:txBody>
      </p:sp>
      <p:sp>
        <p:nvSpPr>
          <p:cNvPr id="50" name="TextBox 49"/>
          <p:cNvSpPr txBox="1"/>
          <p:nvPr/>
        </p:nvSpPr>
        <p:spPr>
          <a:xfrm>
            <a:off x="4983788" y="6223304"/>
            <a:ext cx="1351652" cy="313932"/>
          </a:xfrm>
          <a:prstGeom prst="rect">
            <a:avLst/>
          </a:prstGeom>
          <a:noFill/>
        </p:spPr>
        <p:txBody>
          <a:bodyPr wrap="none" rtlCol="0">
            <a:spAutoFit/>
          </a:bodyPr>
          <a:lstStyle/>
          <a:p>
            <a:pPr algn="ctr">
              <a:lnSpc>
                <a:spcPct val="80000"/>
              </a:lnSpc>
            </a:pPr>
            <a:r>
              <a:rPr lang="en-US" b="1" dirty="0">
                <a:solidFill>
                  <a:srgbClr val="FFC000"/>
                </a:solidFill>
                <a:latin typeface="Arial"/>
              </a:rPr>
              <a:t>PHYSICAL</a:t>
            </a:r>
          </a:p>
        </p:txBody>
      </p:sp>
      <p:sp>
        <p:nvSpPr>
          <p:cNvPr id="36" name="Rectangle 35"/>
          <p:cNvSpPr/>
          <p:nvPr/>
        </p:nvSpPr>
        <p:spPr>
          <a:xfrm rot="2718359">
            <a:off x="5889560" y="2342471"/>
            <a:ext cx="1419171" cy="276999"/>
          </a:xfrm>
          <a:prstGeom prst="rect">
            <a:avLst/>
          </a:prstGeom>
          <a:noFill/>
        </p:spPr>
        <p:txBody>
          <a:bodyPr wrap="none" lIns="0" tIns="0" rIns="0" bIns="0">
            <a:spAutoFit/>
          </a:bodyPr>
          <a:lstStyle/>
          <a:p>
            <a:r>
              <a:rPr lang="en-US" b="1" dirty="0" smtClean="0">
                <a:solidFill>
                  <a:srgbClr val="000000"/>
                </a:solidFill>
                <a:latin typeface="Arial" panose="020B0604020202020204" pitchFamily="34" charset="0"/>
                <a:ea typeface="Calibri" panose="020F0502020204030204" pitchFamily="34" charset="0"/>
                <a:cs typeface="Arial" panose="020B0604020202020204" pitchFamily="34" charset="0"/>
              </a:rPr>
              <a:t>SIMULATION</a:t>
            </a:r>
            <a:endParaRPr lang="en-US" b="1" dirty="0">
              <a:solidFill>
                <a:srgbClr val="000000"/>
              </a:solidFill>
              <a:latin typeface="Arial" panose="020B0604020202020204" pitchFamily="34" charset="0"/>
              <a:cs typeface="Arial" panose="020B0604020202020204" pitchFamily="34" charset="0"/>
            </a:endParaRPr>
          </a:p>
        </p:txBody>
      </p:sp>
      <p:sp>
        <p:nvSpPr>
          <p:cNvPr id="37" name="Rectangle 36"/>
          <p:cNvSpPr/>
          <p:nvPr/>
        </p:nvSpPr>
        <p:spPr>
          <a:xfrm rot="18703892">
            <a:off x="4077139" y="2331699"/>
            <a:ext cx="1243929" cy="276999"/>
          </a:xfrm>
          <a:prstGeom prst="rect">
            <a:avLst/>
          </a:prstGeom>
          <a:noFill/>
        </p:spPr>
        <p:txBody>
          <a:bodyPr wrap="none" lIns="0" tIns="0" rIns="0" bIns="0">
            <a:spAutoFit/>
          </a:bodyPr>
          <a:lstStyle/>
          <a:p>
            <a:r>
              <a:rPr lang="en-US" b="1" dirty="0" smtClean="0">
                <a:solidFill>
                  <a:srgbClr val="000000"/>
                </a:solidFill>
                <a:latin typeface="Arial" panose="020B0604020202020204" pitchFamily="34" charset="0"/>
                <a:cs typeface="Arial" panose="020B0604020202020204" pitchFamily="34" charset="0"/>
              </a:rPr>
              <a:t>MODELING</a:t>
            </a:r>
            <a:endParaRPr lang="en-US" b="1" dirty="0">
              <a:solidFill>
                <a:srgbClr val="000000"/>
              </a:solidFill>
              <a:latin typeface="Arial" panose="020B0604020202020204" pitchFamily="34" charset="0"/>
              <a:cs typeface="Arial" panose="020B0604020202020204" pitchFamily="34" charset="0"/>
            </a:endParaRPr>
          </a:p>
        </p:txBody>
      </p:sp>
      <p:sp>
        <p:nvSpPr>
          <p:cNvPr id="44" name="Rectangular Callout 43"/>
          <p:cNvSpPr/>
          <p:nvPr/>
        </p:nvSpPr>
        <p:spPr>
          <a:xfrm>
            <a:off x="8353209" y="926627"/>
            <a:ext cx="2834640" cy="1280160"/>
          </a:xfrm>
          <a:prstGeom prst="wedgeRectCallout">
            <a:avLst>
              <a:gd name="adj1" fmla="val -143044"/>
              <a:gd name="adj2" fmla="val 138398"/>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fontAlgn="auto">
              <a:lnSpc>
                <a:spcPct val="90000"/>
              </a:lnSpc>
              <a:spcBef>
                <a:spcPts val="0"/>
              </a:spcBef>
              <a:spcAft>
                <a:spcPts val="0"/>
              </a:spcAft>
            </a:pPr>
            <a:r>
              <a:rPr lang="en-US" dirty="0">
                <a:solidFill>
                  <a:prstClr val="black"/>
                </a:solidFill>
                <a:latin typeface="Arial" panose="020B0604020202020204" pitchFamily="34" charset="0"/>
                <a:cs typeface="Arial" panose="020B0604020202020204" pitchFamily="34" charset="0"/>
              </a:rPr>
              <a:t>The interior of the diamond represents the Digital Thread linking models or simulations </a:t>
            </a:r>
            <a:r>
              <a:rPr lang="en-US" dirty="0" smtClean="0">
                <a:solidFill>
                  <a:prstClr val="black"/>
                </a:solidFill>
                <a:latin typeface="Arial" panose="020B0604020202020204" pitchFamily="34" charset="0"/>
                <a:cs typeface="Arial" panose="020B0604020202020204" pitchFamily="34" charset="0"/>
              </a:rPr>
              <a:t>to </a:t>
            </a:r>
            <a:r>
              <a:rPr lang="en-US" dirty="0">
                <a:solidFill>
                  <a:prstClr val="black"/>
                </a:solidFill>
                <a:latin typeface="Arial" panose="020B0604020202020204" pitchFamily="34" charset="0"/>
                <a:cs typeface="Arial" panose="020B0604020202020204" pitchFamily="34" charset="0"/>
              </a:rPr>
              <a:t>the design </a:t>
            </a:r>
            <a:r>
              <a:rPr lang="en-US" dirty="0" smtClean="0">
                <a:solidFill>
                  <a:prstClr val="black"/>
                </a:solidFill>
                <a:latin typeface="Arial" panose="020B0604020202020204" pitchFamily="34" charset="0"/>
                <a:cs typeface="Arial" panose="020B0604020202020204" pitchFamily="34" charset="0"/>
              </a:rPr>
              <a:t>of </a:t>
            </a:r>
            <a:r>
              <a:rPr lang="en-US" dirty="0">
                <a:solidFill>
                  <a:prstClr val="black"/>
                </a:solidFill>
                <a:latin typeface="Arial" panose="020B0604020202020204" pitchFamily="34" charset="0"/>
                <a:cs typeface="Arial" panose="020B0604020202020204" pitchFamily="34" charset="0"/>
              </a:rPr>
              <a:t>the physical systems</a:t>
            </a:r>
          </a:p>
        </p:txBody>
      </p:sp>
      <p:sp>
        <p:nvSpPr>
          <p:cNvPr id="38" name="TextBox 37"/>
          <p:cNvSpPr txBox="1"/>
          <p:nvPr/>
        </p:nvSpPr>
        <p:spPr>
          <a:xfrm>
            <a:off x="5155318" y="781370"/>
            <a:ext cx="1000274" cy="221599"/>
          </a:xfrm>
          <a:prstGeom prst="rect">
            <a:avLst/>
          </a:prstGeom>
          <a:noFill/>
        </p:spPr>
        <p:txBody>
          <a:bodyPr wrap="none" lIns="0" tIns="0" rIns="0" bIns="0" rtlCol="0">
            <a:spAutoFit/>
          </a:bodyPr>
          <a:lstStyle/>
          <a:p>
            <a:pPr algn="ctr">
              <a:lnSpc>
                <a:spcPct val="80000"/>
              </a:lnSpc>
            </a:pPr>
            <a:r>
              <a:rPr lang="en-US" b="1" dirty="0">
                <a:solidFill>
                  <a:srgbClr val="FFC000"/>
                </a:solidFill>
                <a:latin typeface="Arial"/>
              </a:rPr>
              <a:t>VIRTUAL</a:t>
            </a:r>
          </a:p>
        </p:txBody>
      </p:sp>
      <p:sp>
        <p:nvSpPr>
          <p:cNvPr id="39" name="Rectangle 38"/>
          <p:cNvSpPr/>
          <p:nvPr/>
        </p:nvSpPr>
        <p:spPr>
          <a:xfrm rot="2838922">
            <a:off x="4221578" y="4617952"/>
            <a:ext cx="1069524" cy="369332"/>
          </a:xfrm>
          <a:prstGeom prst="rect">
            <a:avLst/>
          </a:prstGeom>
        </p:spPr>
        <p:txBody>
          <a:bodyPr wrap="none">
            <a:spAutoFit/>
          </a:bodyPr>
          <a:lstStyle/>
          <a:p>
            <a:r>
              <a:rPr lang="en-US" b="1" dirty="0">
                <a:latin typeface="Arial"/>
                <a:cs typeface="Times New Roman" panose="02020603050405020304" pitchFamily="18" charset="0"/>
              </a:rPr>
              <a:t>DESIGN</a:t>
            </a:r>
            <a:endParaRPr lang="en-US" b="1" dirty="0">
              <a:latin typeface="Arial"/>
            </a:endParaRPr>
          </a:p>
        </p:txBody>
      </p:sp>
      <p:sp>
        <p:nvSpPr>
          <p:cNvPr id="52" name="Rectangle 51"/>
          <p:cNvSpPr/>
          <p:nvPr/>
        </p:nvSpPr>
        <p:spPr>
          <a:xfrm rot="18789950">
            <a:off x="5873732" y="4640755"/>
            <a:ext cx="1330236" cy="369332"/>
          </a:xfrm>
          <a:prstGeom prst="rect">
            <a:avLst/>
          </a:prstGeom>
        </p:spPr>
        <p:txBody>
          <a:bodyPr wrap="none">
            <a:spAutoFit/>
          </a:bodyPr>
          <a:lstStyle/>
          <a:p>
            <a:r>
              <a:rPr lang="en-US" b="1" dirty="0">
                <a:latin typeface="Arial"/>
                <a:cs typeface="Times New Roman" panose="02020603050405020304" pitchFamily="18" charset="0"/>
              </a:rPr>
              <a:t>DELIVERY</a:t>
            </a:r>
            <a:endParaRPr lang="en-US" b="1" dirty="0">
              <a:latin typeface="Arial"/>
            </a:endParaRPr>
          </a:p>
        </p:txBody>
      </p:sp>
    </p:spTree>
    <p:extLst>
      <p:ext uri="{BB962C8B-B14F-4D97-AF65-F5344CB8AC3E}">
        <p14:creationId xmlns:p14="http://schemas.microsoft.com/office/powerpoint/2010/main" val="404264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1" grpId="0" animBg="1"/>
      <p:bldP spid="43" grpId="0" animBg="1"/>
      <p:bldP spid="49"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6094412" y="1143048"/>
            <a:ext cx="0" cy="414121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956052" y="1188431"/>
            <a:ext cx="2372765" cy="584647"/>
          </a:xfrm>
          <a:prstGeom prst="rect">
            <a:avLst/>
          </a:prstGeom>
        </p:spPr>
        <p:txBody>
          <a:bodyPr wrap="none">
            <a:spAutoFit/>
          </a:bodyPr>
          <a:lstStyle/>
          <a:p>
            <a:pPr algn="ctr" fontAlgn="base">
              <a:spcBef>
                <a:spcPct val="0"/>
              </a:spcBef>
              <a:spcAft>
                <a:spcPct val="0"/>
              </a:spcAft>
            </a:pPr>
            <a:r>
              <a:rPr lang="en-US" sz="3199" b="1" dirty="0" smtClean="0">
                <a:solidFill>
                  <a:schemeClr val="bg1"/>
                </a:solidFill>
              </a:rPr>
              <a:t>1990s SE </a:t>
            </a:r>
            <a:r>
              <a:rPr lang="en-US" sz="3199" b="1" dirty="0">
                <a:solidFill>
                  <a:schemeClr val="bg1"/>
                </a:solidFill>
              </a:rPr>
              <a:t>V</a:t>
            </a:r>
            <a:endParaRPr lang="en-US" sz="1466" b="1" dirty="0">
              <a:solidFill>
                <a:schemeClr val="bg1"/>
              </a:solidFill>
            </a:endParaRPr>
          </a:p>
        </p:txBody>
      </p:sp>
      <p:sp>
        <p:nvSpPr>
          <p:cNvPr id="32" name="TextBox 31">
            <a:extLst>
              <a:ext uri="{FF2B5EF4-FFF2-40B4-BE49-F238E27FC236}">
                <a16:creationId xmlns="" xmlns:a16="http://schemas.microsoft.com/office/drawing/2014/main" id="{6A304F62-E298-4B25-AFE7-14D407FF1F80}"/>
              </a:ext>
            </a:extLst>
          </p:cNvPr>
          <p:cNvSpPr txBox="1"/>
          <p:nvPr/>
        </p:nvSpPr>
        <p:spPr bwMode="auto">
          <a:xfrm>
            <a:off x="1635661" y="5797834"/>
            <a:ext cx="8964280" cy="689420"/>
          </a:xfrm>
          <a:prstGeom prst="rect">
            <a:avLst/>
          </a:prstGeom>
          <a:noFill/>
          <a:ln w="9525">
            <a:noFill/>
            <a:miter lim="800000"/>
            <a:headEnd/>
            <a:tailEnd/>
          </a:ln>
        </p:spPr>
        <p:txBody>
          <a:bodyPr vert="horz" wrap="square" lIns="0" tIns="0" rIns="0" bIns="0" numCol="1" rtlCol="0" anchor="b" anchorCtr="0" compatLnSpc="1">
            <a:prstTxWarp prst="textNoShape">
              <a:avLst/>
            </a:prstTxWarp>
            <a:spAutoFit/>
          </a:bodyPr>
          <a:lstStyle>
            <a:defPPr>
              <a:defRPr lang="en-US"/>
            </a:defPPr>
            <a:lvl1pPr fontAlgn="base">
              <a:lnSpc>
                <a:spcPct val="80000"/>
              </a:lnSpc>
              <a:spcBef>
                <a:spcPct val="0"/>
              </a:spcBef>
              <a:spcAft>
                <a:spcPct val="0"/>
              </a:spcAft>
              <a:defRPr sz="3600" b="1" spc="-150">
                <a:solidFill>
                  <a:schemeClr val="bg1"/>
                </a:solidFill>
              </a:defRPr>
            </a:lvl1pPr>
          </a:lstStyle>
          <a:p>
            <a:pPr algn="ctr"/>
            <a:r>
              <a:rPr lang="en-US" sz="2800" i="1" spc="0" dirty="0"/>
              <a:t>Moving from a document era to a digital engineering era with information flow across the lifecycle</a:t>
            </a:r>
            <a:endParaRPr lang="en-US" sz="2800" spc="0" dirty="0">
              <a:solidFill>
                <a:prstClr val="white"/>
              </a:solidFill>
              <a:latin typeface="Arial"/>
            </a:endParaRPr>
          </a:p>
        </p:txBody>
      </p:sp>
      <p:sp>
        <p:nvSpPr>
          <p:cNvPr id="33" name="Rectangle 5"/>
          <p:cNvSpPr>
            <a:spLocks noChangeArrowheads="1"/>
          </p:cNvSpPr>
          <p:nvPr/>
        </p:nvSpPr>
        <p:spPr bwMode="auto">
          <a:xfrm>
            <a:off x="310890" y="6646662"/>
            <a:ext cx="2064801" cy="121570"/>
          </a:xfrm>
          <a:prstGeom prst="rect">
            <a:avLst/>
          </a:prstGeom>
          <a:noFill/>
          <a:ln w="12700">
            <a:noFill/>
            <a:miter lim="800000"/>
            <a:headEnd type="none" w="sm" len="sm"/>
            <a:tailEnd type="none" w="sm" len="sm"/>
          </a:ln>
          <a:effectLst/>
        </p:spPr>
        <p:txBody>
          <a:bodyPr lIns="6857" tIns="6857" rIns="6857" bIns="6857" anchor="b">
            <a:spAutoFit/>
          </a:bodyPr>
          <a:lstStyle/>
          <a:p>
            <a:pPr defTabSz="615401" eaLnBrk="0" hangingPunct="0"/>
            <a:r>
              <a:rPr lang="en-US" sz="700" dirty="0">
                <a:solidFill>
                  <a:prstClr val="white"/>
                </a:solidFill>
                <a:ea typeface="Arial" charset="0"/>
                <a:cs typeface="Arial" charset="0"/>
              </a:rPr>
              <a:t>Copyright © </a:t>
            </a:r>
            <a:r>
              <a:rPr lang="en-US" sz="700" dirty="0" smtClean="0">
                <a:solidFill>
                  <a:prstClr val="white"/>
                </a:solidFill>
                <a:ea typeface="Arial" charset="0"/>
                <a:cs typeface="Arial" charset="0"/>
              </a:rPr>
              <a:t>2020 </a:t>
            </a:r>
            <a:r>
              <a:rPr lang="en-US" sz="700" dirty="0">
                <a:solidFill>
                  <a:prstClr val="white"/>
                </a:solidFill>
                <a:ea typeface="Arial" charset="0"/>
                <a:cs typeface="Arial" charset="0"/>
              </a:rPr>
              <a:t>Boeing. All rights reserved.</a:t>
            </a:r>
          </a:p>
        </p:txBody>
      </p:sp>
      <p:sp>
        <p:nvSpPr>
          <p:cNvPr id="34" name="Title 7"/>
          <p:cNvSpPr txBox="1">
            <a:spLocks/>
          </p:cNvSpPr>
          <p:nvPr/>
        </p:nvSpPr>
        <p:spPr>
          <a:xfrm>
            <a:off x="470776" y="240030"/>
            <a:ext cx="11718050" cy="565727"/>
          </a:xfrm>
          <a:prstGeom prst="rect">
            <a:avLst/>
          </a:prstGeom>
        </p:spPr>
        <p:txBody>
          <a:bodyPr rIns="0">
            <a:noAutofit/>
          </a:bodyPr>
          <a:lstStyle>
            <a:lvl1pPr algn="l" defTabSz="914400" rtl="0" eaLnBrk="1" latinLnBrk="0" hangingPunct="1">
              <a:spcBef>
                <a:spcPct val="0"/>
              </a:spcBef>
              <a:buNone/>
              <a:defRPr sz="1800" b="1" kern="1200" baseline="0">
                <a:solidFill>
                  <a:schemeClr val="bg1"/>
                </a:solidFill>
                <a:latin typeface="+mj-lt"/>
                <a:ea typeface="+mj-ea"/>
                <a:cs typeface="+mj-cs"/>
              </a:defRPr>
            </a:lvl1pPr>
          </a:lstStyle>
          <a:p>
            <a:r>
              <a:rPr lang="en-US" sz="3200" spc="-27" dirty="0">
                <a:solidFill>
                  <a:srgbClr val="FFFFFF"/>
                </a:solidFill>
                <a:latin typeface="Arial" panose="020B0604020202020204" pitchFamily="34" charset="0"/>
                <a:cs typeface="Arial" panose="020B0604020202020204" pitchFamily="34" charset="0"/>
              </a:rPr>
              <a:t>Transforming </a:t>
            </a:r>
            <a:r>
              <a:rPr lang="en-US" sz="3200" spc="-27" dirty="0" smtClean="0">
                <a:solidFill>
                  <a:srgbClr val="FFFFFF"/>
                </a:solidFill>
                <a:latin typeface="Arial" panose="020B0604020202020204" pitchFamily="34" charset="0"/>
                <a:cs typeface="Arial" panose="020B0604020202020204" pitchFamily="34" charset="0"/>
              </a:rPr>
              <a:t>Systems </a:t>
            </a:r>
            <a:r>
              <a:rPr lang="en-US" sz="3200" spc="-27" dirty="0">
                <a:solidFill>
                  <a:srgbClr val="FFFFFF"/>
                </a:solidFill>
                <a:latin typeface="Arial" panose="020B0604020202020204" pitchFamily="34" charset="0"/>
                <a:cs typeface="Arial" panose="020B0604020202020204" pitchFamily="34" charset="0"/>
              </a:rPr>
              <a:t>Engineering to an MBE </a:t>
            </a:r>
            <a:r>
              <a:rPr lang="en-US" sz="3200" spc="-27" dirty="0" smtClean="0">
                <a:solidFill>
                  <a:srgbClr val="FFFFFF"/>
                </a:solidFill>
                <a:latin typeface="Arial" panose="020B0604020202020204" pitchFamily="34" charset="0"/>
                <a:cs typeface="Arial" panose="020B0604020202020204" pitchFamily="34" charset="0"/>
              </a:rPr>
              <a:t>Environment</a:t>
            </a:r>
            <a:endParaRPr lang="en-US" sz="3200" dirty="0">
              <a:latin typeface="Arial" panose="020B0604020202020204" pitchFamily="34" charset="0"/>
              <a:cs typeface="Arial" panose="020B0604020202020204" pitchFamily="34" charset="0"/>
            </a:endParaRPr>
          </a:p>
        </p:txBody>
      </p:sp>
      <p:grpSp>
        <p:nvGrpSpPr>
          <p:cNvPr id="3" name="Group 2"/>
          <p:cNvGrpSpPr/>
          <p:nvPr/>
        </p:nvGrpSpPr>
        <p:grpSpPr>
          <a:xfrm>
            <a:off x="6678636" y="1188431"/>
            <a:ext cx="4930010" cy="4282175"/>
            <a:chOff x="6678636" y="1188431"/>
            <a:chExt cx="4930010" cy="4282175"/>
          </a:xfrm>
        </p:grpSpPr>
        <p:sp>
          <p:nvSpPr>
            <p:cNvPr id="38" name="TextBox 37">
              <a:extLst>
                <a:ext uri="{FF2B5EF4-FFF2-40B4-BE49-F238E27FC236}">
                  <a16:creationId xmlns="" xmlns:a16="http://schemas.microsoft.com/office/drawing/2014/main" id="{D43A7DC7-E309-4E46-8246-7E061B39884E}"/>
                </a:ext>
              </a:extLst>
            </p:cNvPr>
            <p:cNvSpPr txBox="1"/>
            <p:nvPr/>
          </p:nvSpPr>
          <p:spPr>
            <a:xfrm>
              <a:off x="10492635" y="5214254"/>
              <a:ext cx="1116011" cy="256352"/>
            </a:xfrm>
            <a:prstGeom prst="rect">
              <a:avLst/>
            </a:prstGeom>
            <a:noFill/>
          </p:spPr>
          <p:txBody>
            <a:bodyPr wrap="none" rtlCol="0">
              <a:spAutoFit/>
            </a:bodyPr>
            <a:lstStyle/>
            <a:p>
              <a:pPr fontAlgn="base">
                <a:spcBef>
                  <a:spcPct val="0"/>
                </a:spcBef>
                <a:spcAft>
                  <a:spcPct val="0"/>
                </a:spcAft>
              </a:pPr>
              <a:r>
                <a:rPr lang="en-US" sz="1066" i="1" dirty="0">
                  <a:solidFill>
                    <a:schemeClr val="bg1"/>
                  </a:solidFill>
                </a:rPr>
                <a:t>Source: Boeing</a:t>
              </a:r>
            </a:p>
          </p:txBody>
        </p:sp>
        <p:sp>
          <p:nvSpPr>
            <p:cNvPr id="16" name="Rectangle 15"/>
            <p:cNvSpPr/>
            <p:nvPr/>
          </p:nvSpPr>
          <p:spPr>
            <a:xfrm>
              <a:off x="6881512" y="1188431"/>
              <a:ext cx="4216219" cy="584647"/>
            </a:xfrm>
            <a:prstGeom prst="rect">
              <a:avLst/>
            </a:prstGeom>
          </p:spPr>
          <p:txBody>
            <a:bodyPr wrap="none">
              <a:spAutoFit/>
            </a:bodyPr>
            <a:lstStyle/>
            <a:p>
              <a:pPr algn="ctr" fontAlgn="base">
                <a:spcBef>
                  <a:spcPct val="0"/>
                </a:spcBef>
                <a:spcAft>
                  <a:spcPct val="0"/>
                </a:spcAft>
              </a:pPr>
              <a:r>
                <a:rPr lang="en-US" sz="3199" b="1" dirty="0" smtClean="0">
                  <a:solidFill>
                    <a:schemeClr val="bg1"/>
                  </a:solidFill>
                </a:rPr>
                <a:t>2020s MBE </a:t>
              </a:r>
              <a:r>
                <a:rPr lang="en-US" sz="3199" b="1" dirty="0">
                  <a:solidFill>
                    <a:schemeClr val="bg1"/>
                  </a:solidFill>
                </a:rPr>
                <a:t>Diamond</a:t>
              </a:r>
              <a:endParaRPr lang="en-US" sz="1466" b="1" dirty="0">
                <a:solidFill>
                  <a:schemeClr val="bg1"/>
                </a:solidFill>
              </a:endParaRPr>
            </a:p>
          </p:txBody>
        </p:sp>
        <p:grpSp>
          <p:nvGrpSpPr>
            <p:cNvPr id="37" name="Group 36"/>
            <p:cNvGrpSpPr/>
            <p:nvPr/>
          </p:nvGrpSpPr>
          <p:grpSpPr>
            <a:xfrm>
              <a:off x="6678636" y="1879600"/>
              <a:ext cx="4704631" cy="3306577"/>
              <a:chOff x="4923815" y="1903631"/>
              <a:chExt cx="4512360" cy="3171443"/>
            </a:xfrm>
          </p:grpSpPr>
          <p:sp>
            <p:nvSpPr>
              <p:cNvPr id="39" name="Freeform 38"/>
              <p:cNvSpPr/>
              <p:nvPr/>
            </p:nvSpPr>
            <p:spPr bwMode="auto">
              <a:xfrm>
                <a:off x="4948544" y="1917240"/>
                <a:ext cx="4483608" cy="1573933"/>
              </a:xfrm>
              <a:custGeom>
                <a:avLst/>
                <a:gdLst>
                  <a:gd name="connsiteX0" fmla="*/ 516194 w 7079226"/>
                  <a:gd name="connsiteY0" fmla="*/ 2477729 h 2485103"/>
                  <a:gd name="connsiteX1" fmla="*/ 427703 w 7079226"/>
                  <a:gd name="connsiteY1" fmla="*/ 2455606 h 2485103"/>
                  <a:gd name="connsiteX2" fmla="*/ 427703 w 7079226"/>
                  <a:gd name="connsiteY2" fmla="*/ 2455606 h 2485103"/>
                  <a:gd name="connsiteX3" fmla="*/ 353961 w 7079226"/>
                  <a:gd name="connsiteY3" fmla="*/ 2396613 h 2485103"/>
                  <a:gd name="connsiteX4" fmla="*/ 331839 w 7079226"/>
                  <a:gd name="connsiteY4" fmla="*/ 2374490 h 2485103"/>
                  <a:gd name="connsiteX5" fmla="*/ 0 w 7079226"/>
                  <a:gd name="connsiteY5" fmla="*/ 1954161 h 2485103"/>
                  <a:gd name="connsiteX6" fmla="*/ 1150374 w 7079226"/>
                  <a:gd name="connsiteY6" fmla="*/ 1946787 h 2485103"/>
                  <a:gd name="connsiteX7" fmla="*/ 1201994 w 7079226"/>
                  <a:gd name="connsiteY7" fmla="*/ 1939413 h 2485103"/>
                  <a:gd name="connsiteX8" fmla="*/ 1268361 w 7079226"/>
                  <a:gd name="connsiteY8" fmla="*/ 1924664 h 2485103"/>
                  <a:gd name="connsiteX9" fmla="*/ 1268361 w 7079226"/>
                  <a:gd name="connsiteY9" fmla="*/ 1924664 h 2485103"/>
                  <a:gd name="connsiteX10" fmla="*/ 1327355 w 7079226"/>
                  <a:gd name="connsiteY10" fmla="*/ 1873045 h 2485103"/>
                  <a:gd name="connsiteX11" fmla="*/ 2920181 w 7079226"/>
                  <a:gd name="connsiteY11" fmla="*/ 73742 h 2485103"/>
                  <a:gd name="connsiteX12" fmla="*/ 2920181 w 7079226"/>
                  <a:gd name="connsiteY12" fmla="*/ 73742 h 2485103"/>
                  <a:gd name="connsiteX13" fmla="*/ 3008671 w 7079226"/>
                  <a:gd name="connsiteY13" fmla="*/ 7374 h 2485103"/>
                  <a:gd name="connsiteX14" fmla="*/ 3008671 w 7079226"/>
                  <a:gd name="connsiteY14" fmla="*/ 7374 h 2485103"/>
                  <a:gd name="connsiteX15" fmla="*/ 3126658 w 7079226"/>
                  <a:gd name="connsiteY15" fmla="*/ 0 h 2485103"/>
                  <a:gd name="connsiteX16" fmla="*/ 3207774 w 7079226"/>
                  <a:gd name="connsiteY16" fmla="*/ 14748 h 2485103"/>
                  <a:gd name="connsiteX17" fmla="*/ 3207774 w 7079226"/>
                  <a:gd name="connsiteY17" fmla="*/ 14748 h 2485103"/>
                  <a:gd name="connsiteX18" fmla="*/ 3266768 w 7079226"/>
                  <a:gd name="connsiteY18" fmla="*/ 81116 h 2485103"/>
                  <a:gd name="connsiteX19" fmla="*/ 4911213 w 7079226"/>
                  <a:gd name="connsiteY19" fmla="*/ 1814052 h 2485103"/>
                  <a:gd name="connsiteX20" fmla="*/ 4962832 w 7079226"/>
                  <a:gd name="connsiteY20" fmla="*/ 1858297 h 2485103"/>
                  <a:gd name="connsiteX21" fmla="*/ 5014452 w 7079226"/>
                  <a:gd name="connsiteY21" fmla="*/ 1880419 h 2485103"/>
                  <a:gd name="connsiteX22" fmla="*/ 5014452 w 7079226"/>
                  <a:gd name="connsiteY22" fmla="*/ 1880419 h 2485103"/>
                  <a:gd name="connsiteX23" fmla="*/ 5102942 w 7079226"/>
                  <a:gd name="connsiteY23" fmla="*/ 1887793 h 2485103"/>
                  <a:gd name="connsiteX24" fmla="*/ 6430297 w 7079226"/>
                  <a:gd name="connsiteY24" fmla="*/ 1895168 h 2485103"/>
                  <a:gd name="connsiteX25" fmla="*/ 6504039 w 7079226"/>
                  <a:gd name="connsiteY25" fmla="*/ 1902542 h 2485103"/>
                  <a:gd name="connsiteX26" fmla="*/ 6504039 w 7079226"/>
                  <a:gd name="connsiteY26" fmla="*/ 1902542 h 2485103"/>
                  <a:gd name="connsiteX27" fmla="*/ 6570407 w 7079226"/>
                  <a:gd name="connsiteY27" fmla="*/ 1939413 h 2485103"/>
                  <a:gd name="connsiteX28" fmla="*/ 6592529 w 7079226"/>
                  <a:gd name="connsiteY28" fmla="*/ 1968910 h 2485103"/>
                  <a:gd name="connsiteX29" fmla="*/ 7079226 w 7079226"/>
                  <a:gd name="connsiteY29" fmla="*/ 2470355 h 2485103"/>
                  <a:gd name="connsiteX30" fmla="*/ 4807974 w 7079226"/>
                  <a:gd name="connsiteY30" fmla="*/ 2485103 h 2485103"/>
                  <a:gd name="connsiteX31" fmla="*/ 4771103 w 7079226"/>
                  <a:gd name="connsiteY31" fmla="*/ 2470355 h 2485103"/>
                  <a:gd name="connsiteX32" fmla="*/ 4712110 w 7079226"/>
                  <a:gd name="connsiteY32" fmla="*/ 2448232 h 2485103"/>
                  <a:gd name="connsiteX33" fmla="*/ 4682613 w 7079226"/>
                  <a:gd name="connsiteY33" fmla="*/ 2433484 h 2485103"/>
                  <a:gd name="connsiteX34" fmla="*/ 4682613 w 7079226"/>
                  <a:gd name="connsiteY34" fmla="*/ 2433484 h 2485103"/>
                  <a:gd name="connsiteX35" fmla="*/ 3274142 w 7079226"/>
                  <a:gd name="connsiteY35" fmla="*/ 936523 h 2485103"/>
                  <a:gd name="connsiteX36" fmla="*/ 3222523 w 7079226"/>
                  <a:gd name="connsiteY36" fmla="*/ 884903 h 2485103"/>
                  <a:gd name="connsiteX37" fmla="*/ 3148781 w 7079226"/>
                  <a:gd name="connsiteY37" fmla="*/ 862781 h 2485103"/>
                  <a:gd name="connsiteX38" fmla="*/ 3082413 w 7079226"/>
                  <a:gd name="connsiteY38" fmla="*/ 870155 h 2485103"/>
                  <a:gd name="connsiteX39" fmla="*/ 3016045 w 7079226"/>
                  <a:gd name="connsiteY39" fmla="*/ 877529 h 2485103"/>
                  <a:gd name="connsiteX40" fmla="*/ 2949678 w 7079226"/>
                  <a:gd name="connsiteY40" fmla="*/ 929148 h 2485103"/>
                  <a:gd name="connsiteX41" fmla="*/ 2949678 w 7079226"/>
                  <a:gd name="connsiteY41" fmla="*/ 929148 h 2485103"/>
                  <a:gd name="connsiteX42" fmla="*/ 1622323 w 7079226"/>
                  <a:gd name="connsiteY42" fmla="*/ 2396613 h 2485103"/>
                  <a:gd name="connsiteX43" fmla="*/ 1592826 w 7079226"/>
                  <a:gd name="connsiteY43" fmla="*/ 2440858 h 2485103"/>
                  <a:gd name="connsiteX44" fmla="*/ 1548581 w 7079226"/>
                  <a:gd name="connsiteY44" fmla="*/ 2462981 h 2485103"/>
                  <a:gd name="connsiteX45" fmla="*/ 1467465 w 7079226"/>
                  <a:gd name="connsiteY45" fmla="*/ 2485103 h 2485103"/>
                  <a:gd name="connsiteX46" fmla="*/ 457200 w 7079226"/>
                  <a:gd name="connsiteY46" fmla="*/ 2470355 h 248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079226" h="2485103">
                    <a:moveTo>
                      <a:pt x="516194" y="2477729"/>
                    </a:moveTo>
                    <a:lnTo>
                      <a:pt x="427703" y="2455606"/>
                    </a:lnTo>
                    <a:lnTo>
                      <a:pt x="427703" y="2455606"/>
                    </a:lnTo>
                    <a:lnTo>
                      <a:pt x="353961" y="2396613"/>
                    </a:lnTo>
                    <a:lnTo>
                      <a:pt x="331839" y="2374490"/>
                    </a:lnTo>
                    <a:lnTo>
                      <a:pt x="0" y="1954161"/>
                    </a:lnTo>
                    <a:lnTo>
                      <a:pt x="1150374" y="1946787"/>
                    </a:lnTo>
                    <a:lnTo>
                      <a:pt x="1201994" y="1939413"/>
                    </a:lnTo>
                    <a:lnTo>
                      <a:pt x="1268361" y="1924664"/>
                    </a:lnTo>
                    <a:lnTo>
                      <a:pt x="1268361" y="1924664"/>
                    </a:lnTo>
                    <a:lnTo>
                      <a:pt x="1327355" y="1873045"/>
                    </a:lnTo>
                    <a:lnTo>
                      <a:pt x="2920181" y="73742"/>
                    </a:lnTo>
                    <a:lnTo>
                      <a:pt x="2920181" y="73742"/>
                    </a:lnTo>
                    <a:lnTo>
                      <a:pt x="3008671" y="7374"/>
                    </a:lnTo>
                    <a:lnTo>
                      <a:pt x="3008671" y="7374"/>
                    </a:lnTo>
                    <a:lnTo>
                      <a:pt x="3126658" y="0"/>
                    </a:lnTo>
                    <a:lnTo>
                      <a:pt x="3207774" y="14748"/>
                    </a:lnTo>
                    <a:lnTo>
                      <a:pt x="3207774" y="14748"/>
                    </a:lnTo>
                    <a:lnTo>
                      <a:pt x="3266768" y="81116"/>
                    </a:lnTo>
                    <a:lnTo>
                      <a:pt x="4911213" y="1814052"/>
                    </a:lnTo>
                    <a:lnTo>
                      <a:pt x="4962832" y="1858297"/>
                    </a:lnTo>
                    <a:lnTo>
                      <a:pt x="5014452" y="1880419"/>
                    </a:lnTo>
                    <a:lnTo>
                      <a:pt x="5014452" y="1880419"/>
                    </a:lnTo>
                    <a:lnTo>
                      <a:pt x="5102942" y="1887793"/>
                    </a:lnTo>
                    <a:lnTo>
                      <a:pt x="6430297" y="1895168"/>
                    </a:lnTo>
                    <a:lnTo>
                      <a:pt x="6504039" y="1902542"/>
                    </a:lnTo>
                    <a:lnTo>
                      <a:pt x="6504039" y="1902542"/>
                    </a:lnTo>
                    <a:lnTo>
                      <a:pt x="6570407" y="1939413"/>
                    </a:lnTo>
                    <a:lnTo>
                      <a:pt x="6592529" y="1968910"/>
                    </a:lnTo>
                    <a:lnTo>
                      <a:pt x="7079226" y="2470355"/>
                    </a:lnTo>
                    <a:lnTo>
                      <a:pt x="4807974" y="2485103"/>
                    </a:lnTo>
                    <a:lnTo>
                      <a:pt x="4771103" y="2470355"/>
                    </a:lnTo>
                    <a:lnTo>
                      <a:pt x="4712110" y="2448232"/>
                    </a:lnTo>
                    <a:lnTo>
                      <a:pt x="4682613" y="2433484"/>
                    </a:lnTo>
                    <a:lnTo>
                      <a:pt x="4682613" y="2433484"/>
                    </a:lnTo>
                    <a:lnTo>
                      <a:pt x="3274142" y="936523"/>
                    </a:lnTo>
                    <a:lnTo>
                      <a:pt x="3222523" y="884903"/>
                    </a:lnTo>
                    <a:lnTo>
                      <a:pt x="3148781" y="862781"/>
                    </a:lnTo>
                    <a:lnTo>
                      <a:pt x="3082413" y="870155"/>
                    </a:lnTo>
                    <a:lnTo>
                      <a:pt x="3016045" y="877529"/>
                    </a:lnTo>
                    <a:lnTo>
                      <a:pt x="2949678" y="929148"/>
                    </a:lnTo>
                    <a:lnTo>
                      <a:pt x="2949678" y="929148"/>
                    </a:lnTo>
                    <a:lnTo>
                      <a:pt x="1622323" y="2396613"/>
                    </a:lnTo>
                    <a:lnTo>
                      <a:pt x="1592826" y="2440858"/>
                    </a:lnTo>
                    <a:lnTo>
                      <a:pt x="1548581" y="2462981"/>
                    </a:lnTo>
                    <a:lnTo>
                      <a:pt x="1467465" y="2485103"/>
                    </a:lnTo>
                    <a:lnTo>
                      <a:pt x="457200" y="2470355"/>
                    </a:lnTo>
                  </a:path>
                </a:pathLst>
              </a:custGeom>
              <a:solidFill>
                <a:srgbClr val="70AD47">
                  <a:lumMod val="40000"/>
                  <a:lumOff val="60000"/>
                </a:srgbClr>
              </a:solidFill>
              <a:ln w="12700" cap="flat" cmpd="sng" algn="ctr">
                <a:noFill/>
                <a:prstDash val="solid"/>
                <a:round/>
                <a:headEnd type="none" w="sm" len="sm"/>
                <a:tailEnd type="none" w="sm" len="sm"/>
              </a:ln>
              <a:effectLst/>
              <a:scene3d>
                <a:camera prst="orthographicFront"/>
                <a:lightRig rig="threePt" dir="t"/>
              </a:scene3d>
              <a:sp3d>
                <a:bevelT w="222250" h="95250"/>
              </a:sp3d>
              <a:extLst/>
            </p:spPr>
            <p:txBody>
              <a:bodyPr vert="horz" wrap="square" lIns="91392" tIns="45696" rIns="91392" bIns="45696" numCol="1" rtlCol="0" anchor="t" anchorCtr="0" compatLnSpc="1">
                <a:prstTxWarp prst="textNoShape">
                  <a:avLst/>
                </a:prstTxWarp>
              </a:bodyPr>
              <a:lstStyle/>
              <a:p>
                <a:pPr algn="r" defTabSz="914126" fontAlgn="auto">
                  <a:spcBef>
                    <a:spcPts val="0"/>
                  </a:spcBef>
                  <a:spcAft>
                    <a:spcPts val="0"/>
                  </a:spcAft>
                  <a:defRPr/>
                </a:pPr>
                <a:endParaRPr lang="en-US" sz="1400" kern="0" dirty="0">
                  <a:solidFill>
                    <a:srgbClr val="000000"/>
                  </a:solidFill>
                  <a:latin typeface="Arial" panose="020B0604020202020204" pitchFamily="34" charset="0"/>
                  <a:cs typeface="Arial" panose="020B0604020202020204" pitchFamily="34" charset="0"/>
                </a:endParaRPr>
              </a:p>
            </p:txBody>
          </p:sp>
          <p:pic>
            <p:nvPicPr>
              <p:cNvPr id="49" name="Picture 2" descr="image00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3815" y="1903631"/>
                <a:ext cx="4512360" cy="317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Left-Right Arrow 49"/>
              <p:cNvSpPr/>
              <p:nvPr/>
            </p:nvSpPr>
            <p:spPr>
              <a:xfrm>
                <a:off x="5969838" y="3199156"/>
                <a:ext cx="1934217" cy="579133"/>
              </a:xfrm>
              <a:prstGeom prst="leftRightArrow">
                <a:avLst>
                  <a:gd name="adj1" fmla="val 47071"/>
                  <a:gd name="adj2" fmla="val 51805"/>
                </a:avLst>
              </a:prstGeom>
              <a:gradFill>
                <a:gsLst>
                  <a:gs pos="0">
                    <a:srgbClr val="5B9BD5"/>
                  </a:gs>
                  <a:gs pos="60000">
                    <a:srgbClr val="00B050">
                      <a:alpha val="50000"/>
                    </a:srgbClr>
                  </a:gs>
                  <a:gs pos="45000">
                    <a:srgbClr val="5B9BD5">
                      <a:alpha val="50000"/>
                    </a:srgbClr>
                  </a:gs>
                  <a:gs pos="100000">
                    <a:srgbClr val="00B050"/>
                  </a:gs>
                </a:gsLst>
                <a:lin ang="16200000" scaled="1"/>
              </a:gradFill>
              <a:ln w="12700" cap="flat" cmpd="sng" algn="ctr">
                <a:noFill/>
                <a:prstDash val="solid"/>
                <a:miter lim="800000"/>
              </a:ln>
              <a:effectLst/>
            </p:spPr>
            <p:txBody>
              <a:bodyPr lIns="0" tIns="0" rIns="0" bIns="0" rtlCol="0" anchor="ctr"/>
              <a:lstStyle/>
              <a:p>
                <a:pPr algn="ctr">
                  <a:lnSpc>
                    <a:spcPct val="80000"/>
                  </a:lnSpc>
                  <a:defRPr/>
                </a:pPr>
                <a:endParaRPr lang="en-US" sz="1050" kern="0" dirty="0">
                  <a:solidFill>
                    <a:prstClr val="white"/>
                  </a:solidFill>
                  <a:latin typeface="Arial" panose="020B0604020202020204" pitchFamily="34" charset="0"/>
                  <a:cs typeface="Arial" panose="020B0604020202020204" pitchFamily="34" charset="0"/>
                </a:endParaRPr>
              </a:p>
            </p:txBody>
          </p:sp>
          <p:sp>
            <p:nvSpPr>
              <p:cNvPr id="51" name="Left-Right Arrow 50"/>
              <p:cNvSpPr/>
              <p:nvPr/>
            </p:nvSpPr>
            <p:spPr>
              <a:xfrm rot="5400000">
                <a:off x="5940287" y="3182233"/>
                <a:ext cx="1969051" cy="579133"/>
              </a:xfrm>
              <a:prstGeom prst="leftRightArrow">
                <a:avLst>
                  <a:gd name="adj1" fmla="val 45487"/>
                  <a:gd name="adj2" fmla="val 45248"/>
                </a:avLst>
              </a:prstGeom>
              <a:gradFill flip="none" rotWithShape="1">
                <a:gsLst>
                  <a:gs pos="0">
                    <a:srgbClr val="5B9BD5"/>
                  </a:gs>
                  <a:gs pos="60000">
                    <a:srgbClr val="00B050">
                      <a:alpha val="50000"/>
                    </a:srgbClr>
                  </a:gs>
                  <a:gs pos="40000">
                    <a:srgbClr val="5B9BD5">
                      <a:alpha val="50000"/>
                    </a:srgbClr>
                  </a:gs>
                  <a:gs pos="100000">
                    <a:srgbClr val="00B050"/>
                  </a:gs>
                </a:gsLst>
                <a:lin ang="10800000" scaled="1"/>
                <a:tileRect/>
              </a:gradFill>
              <a:ln w="12700" cap="flat" cmpd="sng" algn="ctr">
                <a:noFill/>
                <a:prstDash val="solid"/>
                <a:miter lim="800000"/>
              </a:ln>
              <a:effectLst/>
            </p:spPr>
            <p:txBody>
              <a:bodyPr lIns="0" tIns="0" rIns="0" bIns="0" rtlCol="0" anchor="ctr"/>
              <a:lstStyle/>
              <a:p>
                <a:pPr algn="ctr">
                  <a:lnSpc>
                    <a:spcPct val="80000"/>
                  </a:lnSpc>
                  <a:defRPr/>
                </a:pPr>
                <a:endParaRPr lang="en-US" sz="1050" kern="0" dirty="0">
                  <a:solidFill>
                    <a:prstClr val="white"/>
                  </a:solidFill>
                  <a:latin typeface="Arial" panose="020B0604020202020204" pitchFamily="34" charset="0"/>
                  <a:cs typeface="Arial" panose="020B0604020202020204" pitchFamily="34" charset="0"/>
                </a:endParaRPr>
              </a:p>
            </p:txBody>
          </p:sp>
          <p:pic>
            <p:nvPicPr>
              <p:cNvPr id="52" name="Picture 51"/>
              <p:cNvPicPr>
                <a:picLocks noChangeAspect="1"/>
              </p:cNvPicPr>
              <p:nvPr/>
            </p:nvPicPr>
            <p:blipFill rotWithShape="1">
              <a:blip r:embed="rId4"/>
              <a:srcRect l="3392" t="4157" r="6227"/>
              <a:stretch/>
            </p:blipFill>
            <p:spPr>
              <a:xfrm>
                <a:off x="6304075" y="2880090"/>
                <a:ext cx="1243584" cy="1216152"/>
              </a:xfrm>
              <a:prstGeom prst="rect">
                <a:avLst/>
              </a:prstGeom>
            </p:spPr>
          </p:pic>
          <p:pic>
            <p:nvPicPr>
              <p:cNvPr id="53" name="Picture 52"/>
              <p:cNvPicPr>
                <a:picLocks noChangeAspect="1"/>
              </p:cNvPicPr>
              <p:nvPr/>
            </p:nvPicPr>
            <p:blipFill>
              <a:blip r:embed="rId5"/>
              <a:stretch>
                <a:fillRect/>
              </a:stretch>
            </p:blipFill>
            <p:spPr>
              <a:xfrm>
                <a:off x="6495640" y="3054951"/>
                <a:ext cx="871654" cy="872446"/>
              </a:xfrm>
              <a:prstGeom prst="rect">
                <a:avLst/>
              </a:prstGeom>
            </p:spPr>
          </p:pic>
          <p:sp>
            <p:nvSpPr>
              <p:cNvPr id="54" name="TextBox 53"/>
              <p:cNvSpPr txBox="1"/>
              <p:nvPr/>
            </p:nvSpPr>
            <p:spPr>
              <a:xfrm>
                <a:off x="6576514" y="3379696"/>
                <a:ext cx="709905" cy="283391"/>
              </a:xfrm>
              <a:prstGeom prst="rect">
                <a:avLst/>
              </a:prstGeom>
              <a:noFill/>
            </p:spPr>
            <p:txBody>
              <a:bodyPr wrap="square" lIns="0" tIns="0" rIns="0" bIns="0" rtlCol="0">
                <a:spAutoFit/>
              </a:bodyPr>
              <a:lstStyle/>
              <a:p>
                <a:pPr algn="ctr">
                  <a:lnSpc>
                    <a:spcPct val="80000"/>
                  </a:lnSpc>
                </a:pPr>
                <a:r>
                  <a:rPr lang="en-US" sz="1200" b="1" dirty="0" smtClean="0">
                    <a:solidFill>
                      <a:prstClr val="black"/>
                    </a:solidFill>
                    <a:latin typeface="Arial" panose="020B0604020202020204" pitchFamily="34" charset="0"/>
                    <a:cs typeface="Arial" panose="020B0604020202020204" pitchFamily="34" charset="0"/>
                  </a:rPr>
                  <a:t>DIGITAL</a:t>
                </a:r>
                <a:br>
                  <a:rPr lang="en-US" sz="1200" b="1" dirty="0" smtClean="0">
                    <a:solidFill>
                      <a:prstClr val="black"/>
                    </a:solidFill>
                    <a:latin typeface="Arial" panose="020B0604020202020204" pitchFamily="34" charset="0"/>
                    <a:cs typeface="Arial" panose="020B0604020202020204" pitchFamily="34" charset="0"/>
                  </a:rPr>
                </a:br>
                <a:r>
                  <a:rPr lang="en-US" sz="1200" b="1" dirty="0" smtClean="0">
                    <a:solidFill>
                      <a:prstClr val="black"/>
                    </a:solidFill>
                    <a:latin typeface="Arial" panose="020B0604020202020204" pitchFamily="34" charset="0"/>
                    <a:cs typeface="Arial" panose="020B0604020202020204" pitchFamily="34" charset="0"/>
                  </a:rPr>
                  <a:t>THREAD</a:t>
                </a:r>
                <a:endParaRPr lang="en-US" sz="2000" b="1" dirty="0">
                  <a:solidFill>
                    <a:prstClr val="black"/>
                  </a:solidFill>
                  <a:latin typeface="Arial" panose="020B0604020202020204" pitchFamily="34" charset="0"/>
                  <a:cs typeface="Arial" panose="020B0604020202020204" pitchFamily="34" charset="0"/>
                </a:endParaRPr>
              </a:p>
            </p:txBody>
          </p:sp>
          <p:sp>
            <p:nvSpPr>
              <p:cNvPr id="55" name="Oval 54"/>
              <p:cNvSpPr/>
              <p:nvPr/>
            </p:nvSpPr>
            <p:spPr>
              <a:xfrm>
                <a:off x="6455769" y="3015478"/>
                <a:ext cx="951393" cy="95139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latin typeface="Arial" panose="020B0604020202020204" pitchFamily="34" charset="0"/>
                  <a:cs typeface="Arial" panose="020B0604020202020204" pitchFamily="34" charset="0"/>
                </a:endParaRPr>
              </a:p>
            </p:txBody>
          </p:sp>
          <p:sp>
            <p:nvSpPr>
              <p:cNvPr id="56" name="Rectangle 55"/>
              <p:cNvSpPr/>
              <p:nvPr/>
            </p:nvSpPr>
            <p:spPr>
              <a:xfrm rot="2838922">
                <a:off x="5942289" y="4065717"/>
                <a:ext cx="742916" cy="265678"/>
              </a:xfrm>
              <a:prstGeom prst="rect">
                <a:avLst/>
              </a:prstGeom>
            </p:spPr>
            <p:txBody>
              <a:bodyPr wrap="none">
                <a:spAutoFit/>
              </a:bodyPr>
              <a:lstStyle/>
              <a:p>
                <a:r>
                  <a:rPr lang="en-US" sz="1200" b="1" dirty="0" smtClean="0">
                    <a:solidFill>
                      <a:srgbClr val="000000"/>
                    </a:solidFill>
                    <a:latin typeface="Arial" panose="020B0604020202020204" pitchFamily="34" charset="0"/>
                    <a:cs typeface="Arial" panose="020B0604020202020204" pitchFamily="34" charset="0"/>
                  </a:rPr>
                  <a:t>DESIGN</a:t>
                </a:r>
                <a:endParaRPr lang="en-US" sz="1200" b="1" dirty="0">
                  <a:solidFill>
                    <a:srgbClr val="000000"/>
                  </a:solidFill>
                  <a:latin typeface="Arial" panose="020B0604020202020204" pitchFamily="34" charset="0"/>
                  <a:cs typeface="Arial" panose="020B0604020202020204" pitchFamily="34" charset="0"/>
                </a:endParaRPr>
              </a:p>
            </p:txBody>
          </p:sp>
          <p:sp>
            <p:nvSpPr>
              <p:cNvPr id="57" name="Rectangle 56"/>
              <p:cNvSpPr/>
              <p:nvPr/>
            </p:nvSpPr>
            <p:spPr>
              <a:xfrm rot="18789950">
                <a:off x="7022499" y="4121986"/>
                <a:ext cx="909642" cy="265678"/>
              </a:xfrm>
              <a:prstGeom prst="rect">
                <a:avLst/>
              </a:prstGeom>
            </p:spPr>
            <p:txBody>
              <a:bodyPr wrap="none">
                <a:spAutoFit/>
              </a:bodyPr>
              <a:lstStyle/>
              <a:p>
                <a:r>
                  <a:rPr lang="en-US" sz="1200" b="1" dirty="0" smtClean="0">
                    <a:solidFill>
                      <a:srgbClr val="000000"/>
                    </a:solidFill>
                    <a:latin typeface="Arial" panose="020B0604020202020204" pitchFamily="34" charset="0"/>
                    <a:cs typeface="Arial" panose="020B0604020202020204" pitchFamily="34" charset="0"/>
                  </a:rPr>
                  <a:t>DELIVERY</a:t>
                </a:r>
                <a:endParaRPr lang="en-US" sz="1200" b="1" dirty="0">
                  <a:solidFill>
                    <a:srgbClr val="000000"/>
                  </a:solidFill>
                  <a:latin typeface="Arial" panose="020B0604020202020204" pitchFamily="34" charset="0"/>
                  <a:cs typeface="Arial" panose="020B0604020202020204" pitchFamily="34" charset="0"/>
                </a:endParaRPr>
              </a:p>
            </p:txBody>
          </p:sp>
          <p:sp>
            <p:nvSpPr>
              <p:cNvPr id="58" name="Rectangle 57"/>
              <p:cNvSpPr/>
              <p:nvPr/>
            </p:nvSpPr>
            <p:spPr>
              <a:xfrm rot="2718359">
                <a:off x="7060849" y="2636845"/>
                <a:ext cx="908472" cy="177119"/>
              </a:xfrm>
              <a:prstGeom prst="rect">
                <a:avLst/>
              </a:prstGeom>
              <a:noFill/>
            </p:spPr>
            <p:txBody>
              <a:bodyPr wrap="none" lIns="0" tIns="0" rIns="0" bIns="0">
                <a:spAutoFit/>
              </a:bodyPr>
              <a:lstStyle/>
              <a:p>
                <a:r>
                  <a:rPr lang="en-US" sz="1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SIMULATION</a:t>
                </a:r>
                <a:endParaRPr lang="en-US" sz="1200" b="1" dirty="0">
                  <a:solidFill>
                    <a:srgbClr val="000000"/>
                  </a:solidFill>
                  <a:latin typeface="Arial" panose="020B0604020202020204" pitchFamily="34" charset="0"/>
                  <a:cs typeface="Arial" panose="020B0604020202020204" pitchFamily="34" charset="0"/>
                </a:endParaRPr>
              </a:p>
            </p:txBody>
          </p:sp>
          <p:sp>
            <p:nvSpPr>
              <p:cNvPr id="59" name="Rectangle 58"/>
              <p:cNvSpPr/>
              <p:nvPr/>
            </p:nvSpPr>
            <p:spPr>
              <a:xfrm rot="18703892">
                <a:off x="5905862" y="2646044"/>
                <a:ext cx="796421" cy="177119"/>
              </a:xfrm>
              <a:prstGeom prst="rect">
                <a:avLst/>
              </a:prstGeom>
              <a:noFill/>
            </p:spPr>
            <p:txBody>
              <a:bodyPr wrap="none" lIns="0" tIns="0" rIns="0" bIns="0">
                <a:spAutoFit/>
              </a:bodyPr>
              <a:lstStyle/>
              <a:p>
                <a:r>
                  <a:rPr lang="en-US" sz="1200" b="1" dirty="0" smtClean="0">
                    <a:solidFill>
                      <a:srgbClr val="000000"/>
                    </a:solidFill>
                    <a:latin typeface="Arial" panose="020B0604020202020204" pitchFamily="34" charset="0"/>
                    <a:cs typeface="Arial" panose="020B0604020202020204" pitchFamily="34" charset="0"/>
                  </a:rPr>
                  <a:t>MODELING</a:t>
                </a:r>
                <a:endParaRPr lang="en-US" sz="1200" b="1" dirty="0">
                  <a:solidFill>
                    <a:srgbClr val="000000"/>
                  </a:solidFill>
                  <a:latin typeface="Arial" panose="020B0604020202020204" pitchFamily="34" charset="0"/>
                  <a:cs typeface="Arial" panose="020B0604020202020204" pitchFamily="34" charset="0"/>
                </a:endParaRPr>
              </a:p>
            </p:txBody>
          </p:sp>
        </p:grpSp>
      </p:grpSp>
      <p:sp>
        <p:nvSpPr>
          <p:cNvPr id="41" name="Rectangle 11"/>
          <p:cNvSpPr txBox="1">
            <a:spLocks noChangeArrowheads="1"/>
          </p:cNvSpPr>
          <p:nvPr/>
        </p:nvSpPr>
        <p:spPr>
          <a:xfrm>
            <a:off x="3770520" y="6541014"/>
            <a:ext cx="4652429" cy="315640"/>
          </a:xfrm>
          <a:prstGeom prst="rect">
            <a:avLst/>
          </a:prstGeom>
        </p:spPr>
        <p:txBody>
          <a:bodyPr lIns="0" tIns="0" rIns="0" bIns="0" anchor="ctr" anchorCtr="0"/>
          <a:lstStyle>
            <a:defPPr>
              <a:defRPr lang="en-US"/>
            </a:defPPr>
            <a:lvl1pPr marL="0" algn="ctr" defTabSz="914400" rtl="0" eaLnBrk="1" latinLnBrk="0" hangingPunct="1">
              <a:defRPr sz="800" kern="1200">
                <a:solidFill>
                  <a:schemeClr val="bg1">
                    <a:lumMod val="50000"/>
                  </a:schemeClr>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solidFill>
              </a:rPr>
              <a:t>Approved for Public Release (RROI 19-00155-BDS)</a:t>
            </a:r>
          </a:p>
        </p:txBody>
      </p:sp>
      <p:sp>
        <p:nvSpPr>
          <p:cNvPr id="43" name="Slide Number Placeholder 2"/>
          <p:cNvSpPr txBox="1">
            <a:spLocks/>
          </p:cNvSpPr>
          <p:nvPr/>
        </p:nvSpPr>
        <p:spPr>
          <a:xfrm>
            <a:off x="9467318" y="6603587"/>
            <a:ext cx="2376397" cy="246062"/>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solidFill>
                  <a:schemeClr val="bg1"/>
                </a:solidFill>
              </a:rPr>
              <a:t>| </a:t>
            </a:r>
            <a:fld id="{E1B562E9-B90F-4CF1-B99A-05159AA3C8C7}" type="slidenum">
              <a:rPr lang="en-US" sz="1000" smtClean="0">
                <a:solidFill>
                  <a:schemeClr val="bg1"/>
                </a:solidFill>
              </a:rPr>
              <a:t>12</a:t>
            </a:fld>
            <a:endParaRPr lang="en-US" sz="1000" dirty="0">
              <a:solidFill>
                <a:schemeClr val="bg1"/>
              </a:solidFill>
            </a:endParaRPr>
          </a:p>
        </p:txBody>
      </p:sp>
      <p:grpSp>
        <p:nvGrpSpPr>
          <p:cNvPr id="6" name="Group 5"/>
          <p:cNvGrpSpPr/>
          <p:nvPr/>
        </p:nvGrpSpPr>
        <p:grpSpPr>
          <a:xfrm>
            <a:off x="890193" y="2175568"/>
            <a:ext cx="4805103" cy="2846403"/>
            <a:chOff x="890193" y="2175568"/>
            <a:chExt cx="4805103" cy="2846403"/>
          </a:xfrm>
        </p:grpSpPr>
        <p:sp>
          <p:nvSpPr>
            <p:cNvPr id="44" name="TextBox 43"/>
            <p:cNvSpPr txBox="1"/>
            <p:nvPr/>
          </p:nvSpPr>
          <p:spPr>
            <a:xfrm>
              <a:off x="1061403" y="4791139"/>
              <a:ext cx="4130322" cy="230832"/>
            </a:xfrm>
            <a:prstGeom prst="rect">
              <a:avLst/>
            </a:prstGeom>
            <a:noFill/>
          </p:spPr>
          <p:txBody>
            <a:bodyPr wrap="square" rtlCol="0">
              <a:spAutoFit/>
            </a:bodyPr>
            <a:lstStyle/>
            <a:p>
              <a:pPr algn="ctr" fontAlgn="auto">
                <a:spcBef>
                  <a:spcPts val="0"/>
                </a:spcBef>
                <a:spcAft>
                  <a:spcPts val="0"/>
                </a:spcAft>
              </a:pPr>
              <a:r>
                <a:rPr lang="en-US" sz="900" dirty="0" smtClean="0">
                  <a:solidFill>
                    <a:schemeClr val="bg1"/>
                  </a:solidFill>
                  <a:latin typeface="Arial"/>
                </a:rPr>
                <a:t>SOURCE: US Department of Transportation Federal Highway Administration</a:t>
              </a:r>
            </a:p>
          </p:txBody>
        </p:sp>
        <p:pic>
          <p:nvPicPr>
            <p:cNvPr id="45"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0193" y="2175568"/>
              <a:ext cx="4805103" cy="2563138"/>
            </a:xfrm>
            <a:prstGeom prst="rect">
              <a:avLst/>
            </a:prstGeom>
            <a:noFill/>
            <a:ln>
              <a:noFill/>
            </a:ln>
            <a:extLst/>
          </p:spPr>
        </p:pic>
        <p:cxnSp>
          <p:nvCxnSpPr>
            <p:cNvPr id="47" name="Straight Arrow Connector 46"/>
            <p:cNvCxnSpPr/>
            <p:nvPr/>
          </p:nvCxnSpPr>
          <p:spPr>
            <a:xfrm>
              <a:off x="2346774" y="2741894"/>
              <a:ext cx="1422896" cy="0"/>
            </a:xfrm>
            <a:prstGeom prst="straightConnector1">
              <a:avLst/>
            </a:prstGeom>
            <a:ln w="19050">
              <a:solidFill>
                <a:schemeClr val="bg1"/>
              </a:solidFill>
              <a:prstDash val="dash"/>
              <a:headEnd type="stealth" w="sm" len="med"/>
              <a:tailEnd type="stealth" w="sm"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641168" y="2617000"/>
              <a:ext cx="817531" cy="107722"/>
            </a:xfrm>
            <a:prstGeom prst="rect">
              <a:avLst/>
            </a:prstGeom>
            <a:noFill/>
          </p:spPr>
          <p:txBody>
            <a:bodyPr wrap="none" lIns="0" tIns="0" rIns="0" bIns="0" rtlCol="0">
              <a:spAutoFit/>
            </a:bodyPr>
            <a:lstStyle/>
            <a:p>
              <a:r>
                <a:rPr lang="en-US" sz="700" b="1" dirty="0" smtClean="0">
                  <a:solidFill>
                    <a:schemeClr val="bg1"/>
                  </a:solidFill>
                  <a:latin typeface="Arial Narrow" panose="020B0606020202030204" pitchFamily="34" charset="0"/>
                  <a:cs typeface="Arial" panose="020B0604020202020204" pitchFamily="34" charset="0"/>
                </a:rPr>
                <a:t>System Validation Plan</a:t>
              </a:r>
              <a:endParaRPr lang="en-US" sz="700" b="1" dirty="0">
                <a:solidFill>
                  <a:schemeClr val="bg1"/>
                </a:solidFill>
                <a:latin typeface="Arial Narrow" panose="020B0606020202030204" pitchFamily="34" charset="0"/>
                <a:cs typeface="Arial" panose="020B0604020202020204" pitchFamily="34" charset="0"/>
              </a:endParaRPr>
            </a:p>
          </p:txBody>
        </p:sp>
        <p:cxnSp>
          <p:nvCxnSpPr>
            <p:cNvPr id="60" name="Straight Arrow Connector 59"/>
            <p:cNvCxnSpPr/>
            <p:nvPr/>
          </p:nvCxnSpPr>
          <p:spPr>
            <a:xfrm>
              <a:off x="2517015" y="3090556"/>
              <a:ext cx="1074235" cy="0"/>
            </a:xfrm>
            <a:prstGeom prst="straightConnector1">
              <a:avLst/>
            </a:prstGeom>
            <a:ln w="19050">
              <a:solidFill>
                <a:schemeClr val="bg1"/>
              </a:solidFill>
              <a:prstDash val="dash"/>
              <a:headEnd type="stealth" w="sm" len="med"/>
              <a:tailEnd type="stealth" w="sm"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618274" y="2903215"/>
              <a:ext cx="867225" cy="172355"/>
            </a:xfrm>
            <a:prstGeom prst="rect">
              <a:avLst/>
            </a:prstGeom>
            <a:noFill/>
          </p:spPr>
          <p:txBody>
            <a:bodyPr wrap="none" lIns="0" tIns="0" rIns="0" bIns="0" rtlCol="0">
              <a:spAutoFit/>
            </a:bodyPr>
            <a:lstStyle/>
            <a:p>
              <a:pPr algn="ctr">
                <a:lnSpc>
                  <a:spcPct val="80000"/>
                </a:lnSpc>
              </a:pPr>
              <a:r>
                <a:rPr lang="en-US" sz="700" b="1" dirty="0" smtClean="0">
                  <a:solidFill>
                    <a:schemeClr val="bg1"/>
                  </a:solidFill>
                  <a:latin typeface="Arial Narrow" panose="020B0606020202030204" pitchFamily="34" charset="0"/>
                  <a:cs typeface="Arial" panose="020B0604020202020204" pitchFamily="34" charset="0"/>
                </a:rPr>
                <a:t>System Verification Plan</a:t>
              </a:r>
            </a:p>
            <a:p>
              <a:pPr algn="ctr">
                <a:lnSpc>
                  <a:spcPct val="80000"/>
                </a:lnSpc>
              </a:pPr>
              <a:r>
                <a:rPr lang="en-US" sz="700" dirty="0" smtClean="0">
                  <a:solidFill>
                    <a:schemeClr val="bg1"/>
                  </a:solidFill>
                  <a:latin typeface="Arial Narrow" panose="020B0606020202030204" pitchFamily="34" charset="0"/>
                  <a:cs typeface="Arial" panose="020B0604020202020204" pitchFamily="34" charset="0"/>
                </a:rPr>
                <a:t>(System </a:t>
              </a:r>
              <a:r>
                <a:rPr lang="en-US" sz="700" dirty="0">
                  <a:solidFill>
                    <a:schemeClr val="bg1"/>
                  </a:solidFill>
                  <a:latin typeface="Arial Narrow" panose="020B0606020202030204" pitchFamily="34" charset="0"/>
                  <a:cs typeface="Arial" panose="020B0604020202020204" pitchFamily="34" charset="0"/>
                </a:rPr>
                <a:t>A</a:t>
              </a:r>
              <a:r>
                <a:rPr lang="en-US" sz="700" dirty="0" smtClean="0">
                  <a:solidFill>
                    <a:schemeClr val="bg1"/>
                  </a:solidFill>
                  <a:latin typeface="Arial Narrow" panose="020B0606020202030204" pitchFamily="34" charset="0"/>
                  <a:cs typeface="Arial" panose="020B0604020202020204" pitchFamily="34" charset="0"/>
                </a:rPr>
                <a:t>cceptance)</a:t>
              </a:r>
              <a:endParaRPr lang="en-US" sz="700" dirty="0">
                <a:solidFill>
                  <a:schemeClr val="bg1"/>
                </a:solidFill>
                <a:latin typeface="Arial Narrow" panose="020B0606020202030204" pitchFamily="34" charset="0"/>
                <a:cs typeface="Arial" panose="020B0604020202020204" pitchFamily="34" charset="0"/>
              </a:endParaRPr>
            </a:p>
          </p:txBody>
        </p:sp>
        <p:cxnSp>
          <p:nvCxnSpPr>
            <p:cNvPr id="62" name="Straight Arrow Connector 61"/>
            <p:cNvCxnSpPr/>
            <p:nvPr/>
          </p:nvCxnSpPr>
          <p:spPr>
            <a:xfrm>
              <a:off x="2705099" y="3474902"/>
              <a:ext cx="676508" cy="0"/>
            </a:xfrm>
            <a:prstGeom prst="straightConnector1">
              <a:avLst/>
            </a:prstGeom>
            <a:ln w="19050">
              <a:solidFill>
                <a:schemeClr val="bg1"/>
              </a:solidFill>
              <a:prstDash val="dash"/>
              <a:headEnd type="stealth" w="sm" len="med"/>
              <a:tailEnd type="stealth" w="sm" len="med"/>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698367" y="3184970"/>
              <a:ext cx="708527" cy="258532"/>
            </a:xfrm>
            <a:prstGeom prst="rect">
              <a:avLst/>
            </a:prstGeom>
            <a:noFill/>
          </p:spPr>
          <p:txBody>
            <a:bodyPr wrap="none" lIns="0" tIns="0" rIns="0" bIns="0" rtlCol="0">
              <a:spAutoFit/>
            </a:bodyPr>
            <a:lstStyle/>
            <a:p>
              <a:pPr algn="ctr">
                <a:lnSpc>
                  <a:spcPct val="80000"/>
                </a:lnSpc>
              </a:pPr>
              <a:r>
                <a:rPr lang="en-US" sz="700" b="1" dirty="0" smtClean="0">
                  <a:solidFill>
                    <a:schemeClr val="bg1"/>
                  </a:solidFill>
                  <a:latin typeface="Arial Narrow" panose="020B0606020202030204" pitchFamily="34" charset="0"/>
                  <a:cs typeface="Arial" panose="020B0604020202020204" pitchFamily="34" charset="0"/>
                </a:rPr>
                <a:t>Subsystem</a:t>
              </a:r>
              <a:br>
                <a:rPr lang="en-US" sz="700" b="1" dirty="0" smtClean="0">
                  <a:solidFill>
                    <a:schemeClr val="bg1"/>
                  </a:solidFill>
                  <a:latin typeface="Arial Narrow" panose="020B0606020202030204" pitchFamily="34" charset="0"/>
                  <a:cs typeface="Arial" panose="020B0604020202020204" pitchFamily="34" charset="0"/>
                </a:rPr>
              </a:br>
              <a:r>
                <a:rPr lang="en-US" sz="700" b="1" dirty="0" smtClean="0">
                  <a:solidFill>
                    <a:schemeClr val="bg1"/>
                  </a:solidFill>
                  <a:latin typeface="Arial Narrow" panose="020B0606020202030204" pitchFamily="34" charset="0"/>
                  <a:cs typeface="Arial" panose="020B0604020202020204" pitchFamily="34" charset="0"/>
                </a:rPr>
                <a:t>Verification Plan</a:t>
              </a:r>
            </a:p>
            <a:p>
              <a:pPr algn="ctr">
                <a:lnSpc>
                  <a:spcPct val="80000"/>
                </a:lnSpc>
              </a:pPr>
              <a:r>
                <a:rPr lang="en-US" sz="700" b="1" dirty="0" smtClean="0">
                  <a:solidFill>
                    <a:schemeClr val="bg1"/>
                  </a:solidFill>
                  <a:latin typeface="Arial Narrow" panose="020B0606020202030204" pitchFamily="34" charset="0"/>
                  <a:cs typeface="Arial" panose="020B0604020202020204" pitchFamily="34" charset="0"/>
                </a:rPr>
                <a:t>(</a:t>
              </a:r>
              <a:r>
                <a:rPr lang="en-US" sz="600" dirty="0" smtClean="0">
                  <a:solidFill>
                    <a:schemeClr val="bg1"/>
                  </a:solidFill>
                  <a:latin typeface="Arial Narrow" panose="020B0606020202030204" pitchFamily="34" charset="0"/>
                  <a:cs typeface="Arial" panose="020B0604020202020204" pitchFamily="34" charset="0"/>
                </a:rPr>
                <a:t>Subsystem </a:t>
              </a:r>
              <a:r>
                <a:rPr lang="en-US" sz="600" dirty="0">
                  <a:solidFill>
                    <a:schemeClr val="bg1"/>
                  </a:solidFill>
                  <a:latin typeface="Arial Narrow" panose="020B0606020202030204" pitchFamily="34" charset="0"/>
                  <a:cs typeface="Arial" panose="020B0604020202020204" pitchFamily="34" charset="0"/>
                </a:rPr>
                <a:t>A</a:t>
              </a:r>
              <a:r>
                <a:rPr lang="en-US" sz="600" dirty="0" smtClean="0">
                  <a:solidFill>
                    <a:schemeClr val="bg1"/>
                  </a:solidFill>
                  <a:latin typeface="Arial Narrow" panose="020B0606020202030204" pitchFamily="34" charset="0"/>
                  <a:cs typeface="Arial" panose="020B0604020202020204" pitchFamily="34" charset="0"/>
                </a:rPr>
                <a:t>cceptance)</a:t>
              </a:r>
              <a:endParaRPr lang="en-US" sz="600" dirty="0">
                <a:solidFill>
                  <a:schemeClr val="bg1"/>
                </a:solidFill>
                <a:latin typeface="Arial Narrow" panose="020B0606020202030204" pitchFamily="34" charset="0"/>
                <a:cs typeface="Arial" panose="020B0604020202020204" pitchFamily="34" charset="0"/>
              </a:endParaRPr>
            </a:p>
          </p:txBody>
        </p:sp>
        <p:cxnSp>
          <p:nvCxnSpPr>
            <p:cNvPr id="64" name="Straight Arrow Connector 63"/>
            <p:cNvCxnSpPr/>
            <p:nvPr/>
          </p:nvCxnSpPr>
          <p:spPr>
            <a:xfrm>
              <a:off x="2875341" y="3823563"/>
              <a:ext cx="363531" cy="0"/>
            </a:xfrm>
            <a:prstGeom prst="straightConnector1">
              <a:avLst/>
            </a:prstGeom>
            <a:ln w="19050">
              <a:solidFill>
                <a:schemeClr val="bg1"/>
              </a:solidFill>
              <a:prstDash val="dash"/>
              <a:headEnd type="stealth" w="sm" len="med"/>
              <a:tailEnd type="stealth" w="sm" len="med"/>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830559" y="3622842"/>
              <a:ext cx="445635" cy="172355"/>
            </a:xfrm>
            <a:prstGeom prst="rect">
              <a:avLst/>
            </a:prstGeom>
            <a:noFill/>
          </p:spPr>
          <p:txBody>
            <a:bodyPr wrap="none" lIns="0" tIns="0" rIns="0" bIns="0" rtlCol="0">
              <a:spAutoFit/>
            </a:bodyPr>
            <a:lstStyle/>
            <a:p>
              <a:pPr algn="ctr">
                <a:lnSpc>
                  <a:spcPct val="80000"/>
                </a:lnSpc>
              </a:pPr>
              <a:r>
                <a:rPr lang="en-US" sz="700" b="1" dirty="0" smtClean="0">
                  <a:solidFill>
                    <a:schemeClr val="bg1"/>
                  </a:solidFill>
                  <a:latin typeface="Arial Narrow" panose="020B0606020202030204" pitchFamily="34" charset="0"/>
                  <a:cs typeface="Arial" panose="020B0604020202020204" pitchFamily="34" charset="0"/>
                </a:rPr>
                <a:t>Unit / Device</a:t>
              </a:r>
              <a:br>
                <a:rPr lang="en-US" sz="700" b="1" dirty="0" smtClean="0">
                  <a:solidFill>
                    <a:schemeClr val="bg1"/>
                  </a:solidFill>
                  <a:latin typeface="Arial Narrow" panose="020B0606020202030204" pitchFamily="34" charset="0"/>
                  <a:cs typeface="Arial" panose="020B0604020202020204" pitchFamily="34" charset="0"/>
                </a:rPr>
              </a:br>
              <a:r>
                <a:rPr lang="en-US" sz="700" b="1" dirty="0" smtClean="0">
                  <a:solidFill>
                    <a:schemeClr val="bg1"/>
                  </a:solidFill>
                  <a:latin typeface="Arial Narrow" panose="020B0606020202030204" pitchFamily="34" charset="0"/>
                  <a:cs typeface="Arial" panose="020B0604020202020204" pitchFamily="34" charset="0"/>
                </a:rPr>
                <a:t>Test Plan</a:t>
              </a:r>
              <a:endParaRPr lang="en-US" sz="600" b="1" dirty="0">
                <a:solidFill>
                  <a:schemeClr val="bg1"/>
                </a:solidFill>
                <a:latin typeface="Arial Narrow" panose="020B0606020202030204" pitchFamily="34" charset="0"/>
                <a:cs typeface="Arial" panose="020B0604020202020204" pitchFamily="34" charset="0"/>
              </a:endParaRPr>
            </a:p>
          </p:txBody>
        </p:sp>
        <p:sp>
          <p:nvSpPr>
            <p:cNvPr id="66" name="TextBox 65"/>
            <p:cNvSpPr txBox="1"/>
            <p:nvPr/>
          </p:nvSpPr>
          <p:spPr>
            <a:xfrm>
              <a:off x="951387" y="2599901"/>
              <a:ext cx="713337" cy="107722"/>
            </a:xfrm>
            <a:prstGeom prst="rect">
              <a:avLst/>
            </a:prstGeom>
            <a:noFill/>
          </p:spPr>
          <p:txBody>
            <a:bodyPr wrap="none" lIns="0" tIns="0" rIns="0" bIns="0" rtlCol="0">
              <a:spAutoFit/>
            </a:bodyPr>
            <a:lstStyle/>
            <a:p>
              <a:r>
                <a:rPr lang="en-US" sz="700" b="1" dirty="0" smtClean="0">
                  <a:solidFill>
                    <a:schemeClr val="bg1"/>
                  </a:solidFill>
                  <a:latin typeface="Arial Narrow" panose="020B0606020202030204" pitchFamily="34" charset="0"/>
                  <a:cs typeface="Arial" panose="020B0604020202020204" pitchFamily="34" charset="0"/>
                </a:rPr>
                <a:t>Lifecycle Processes</a:t>
              </a:r>
              <a:endParaRPr lang="en-US" sz="700" b="1" dirty="0">
                <a:solidFill>
                  <a:schemeClr val="bg1"/>
                </a:solidFill>
                <a:latin typeface="Arial Narrow" panose="020B0606020202030204" pitchFamily="34" charset="0"/>
                <a:cs typeface="Arial" panose="020B0604020202020204" pitchFamily="34" charset="0"/>
              </a:endParaRPr>
            </a:p>
          </p:txBody>
        </p:sp>
        <p:sp>
          <p:nvSpPr>
            <p:cNvPr id="67" name="TextBox 66"/>
            <p:cNvSpPr txBox="1"/>
            <p:nvPr/>
          </p:nvSpPr>
          <p:spPr>
            <a:xfrm rot="3600000">
              <a:off x="1347540" y="3373541"/>
              <a:ext cx="1192634" cy="123111"/>
            </a:xfrm>
            <a:prstGeom prst="rect">
              <a:avLst/>
            </a:prstGeom>
            <a:noFill/>
            <a:scene3d>
              <a:camera prst="orthographicFront">
                <a:rot lat="0" lon="0" rev="21300000"/>
              </a:camera>
              <a:lightRig rig="threePt" dir="t"/>
            </a:scene3d>
          </p:spPr>
          <p:txBody>
            <a:bodyPr wrap="none" lIns="0" tIns="0" rIns="0" bIns="0" rtlCol="0">
              <a:spAutoFit/>
            </a:bodyPr>
            <a:lstStyle/>
            <a:p>
              <a:r>
                <a:rPr lang="en-US" sz="800" b="1" dirty="0" smtClean="0">
                  <a:solidFill>
                    <a:schemeClr val="bg1"/>
                  </a:solidFill>
                  <a:latin typeface="Arial Narrow" panose="020B0606020202030204" pitchFamily="34" charset="0"/>
                  <a:cs typeface="Arial" panose="020B0604020202020204" pitchFamily="34" charset="0"/>
                </a:rPr>
                <a:t>Decomposition and Definition</a:t>
              </a:r>
              <a:endParaRPr lang="en-US" sz="800" b="1" dirty="0">
                <a:solidFill>
                  <a:schemeClr val="bg1"/>
                </a:solidFill>
                <a:latin typeface="Arial Narrow" panose="020B0606020202030204" pitchFamily="34" charset="0"/>
                <a:cs typeface="Arial" panose="020B0604020202020204" pitchFamily="34" charset="0"/>
              </a:endParaRPr>
            </a:p>
          </p:txBody>
        </p:sp>
        <p:cxnSp>
          <p:nvCxnSpPr>
            <p:cNvPr id="68" name="Straight Arrow Connector 67"/>
            <p:cNvCxnSpPr/>
            <p:nvPr/>
          </p:nvCxnSpPr>
          <p:spPr>
            <a:xfrm>
              <a:off x="1722306" y="2759737"/>
              <a:ext cx="660152" cy="1409514"/>
            </a:xfrm>
            <a:prstGeom prst="straightConnector1">
              <a:avLst/>
            </a:prstGeom>
            <a:ln w="19050">
              <a:solidFill>
                <a:schemeClr val="bg1"/>
              </a:solidFill>
              <a:tailEnd type="stealth" w="sm" len="med"/>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560484" y="4420524"/>
              <a:ext cx="969817" cy="246221"/>
            </a:xfrm>
            <a:prstGeom prst="rect">
              <a:avLst/>
            </a:prstGeom>
            <a:noFill/>
          </p:spPr>
          <p:txBody>
            <a:bodyPr wrap="none" lIns="0" tIns="0" rIns="0" bIns="0" rtlCol="0">
              <a:spAutoFit/>
            </a:bodyPr>
            <a:lstStyle/>
            <a:p>
              <a:pPr algn="ctr"/>
              <a:r>
                <a:rPr lang="en-US" sz="800" b="1" dirty="0" smtClean="0">
                  <a:solidFill>
                    <a:schemeClr val="bg1"/>
                  </a:solidFill>
                  <a:latin typeface="Arial Narrow" panose="020B0606020202030204" pitchFamily="34" charset="0"/>
                  <a:cs typeface="Arial" panose="020B0604020202020204" pitchFamily="34" charset="0"/>
                </a:rPr>
                <a:t>Implementation</a:t>
              </a:r>
            </a:p>
            <a:p>
              <a:pPr algn="ctr"/>
              <a:r>
                <a:rPr lang="en-US" sz="800" b="1" dirty="0" smtClean="0">
                  <a:solidFill>
                    <a:schemeClr val="bg1"/>
                  </a:solidFill>
                  <a:latin typeface="Arial Narrow" panose="020B0606020202030204" pitchFamily="34" charset="0"/>
                  <a:cs typeface="Arial" panose="020B0604020202020204" pitchFamily="34" charset="0"/>
                </a:rPr>
                <a:t>Development Processes</a:t>
              </a:r>
              <a:endParaRPr lang="en-US" sz="800" b="1" dirty="0">
                <a:solidFill>
                  <a:schemeClr val="bg1"/>
                </a:solidFill>
                <a:latin typeface="Arial Narrow" panose="020B0606020202030204" pitchFamily="34" charset="0"/>
                <a:cs typeface="Arial" panose="020B0604020202020204" pitchFamily="34" charset="0"/>
              </a:endParaRPr>
            </a:p>
          </p:txBody>
        </p:sp>
        <p:cxnSp>
          <p:nvCxnSpPr>
            <p:cNvPr id="70" name="Straight Arrow Connector 69"/>
            <p:cNvCxnSpPr/>
            <p:nvPr/>
          </p:nvCxnSpPr>
          <p:spPr>
            <a:xfrm flipV="1">
              <a:off x="3699046" y="2768658"/>
              <a:ext cx="717395" cy="1472705"/>
            </a:xfrm>
            <a:prstGeom prst="straightConnector1">
              <a:avLst/>
            </a:prstGeom>
            <a:ln w="19050">
              <a:solidFill>
                <a:schemeClr val="bg1"/>
              </a:solidFill>
              <a:tailEnd type="stealth" w="sm" len="med"/>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rot="18000000">
              <a:off x="3497362" y="3534113"/>
              <a:ext cx="1237518" cy="123111"/>
            </a:xfrm>
            <a:prstGeom prst="rect">
              <a:avLst/>
            </a:prstGeom>
            <a:noFill/>
            <a:scene3d>
              <a:camera prst="orthographicFront">
                <a:rot lat="0" lon="0" rev="240000"/>
              </a:camera>
              <a:lightRig rig="threePt" dir="t"/>
            </a:scene3d>
          </p:spPr>
          <p:txBody>
            <a:bodyPr wrap="none" lIns="0" tIns="0" rIns="0" bIns="0" rtlCol="0">
              <a:spAutoFit/>
            </a:bodyPr>
            <a:lstStyle/>
            <a:p>
              <a:r>
                <a:rPr lang="en-US" sz="800" b="1" dirty="0" smtClean="0">
                  <a:solidFill>
                    <a:schemeClr val="bg1"/>
                  </a:solidFill>
                  <a:latin typeface="Arial Narrow" panose="020B0606020202030204" pitchFamily="34" charset="0"/>
                  <a:cs typeface="Arial" panose="020B0604020202020204" pitchFamily="34" charset="0"/>
                </a:rPr>
                <a:t>Integration and </a:t>
              </a:r>
              <a:r>
                <a:rPr lang="en-US" sz="800" b="1" dirty="0" err="1" smtClean="0">
                  <a:solidFill>
                    <a:schemeClr val="bg1"/>
                  </a:solidFill>
                  <a:latin typeface="Arial Narrow" panose="020B0606020202030204" pitchFamily="34" charset="0"/>
                  <a:cs typeface="Arial" panose="020B0604020202020204" pitchFamily="34" charset="0"/>
                </a:rPr>
                <a:t>Recomposition</a:t>
              </a:r>
              <a:endParaRPr lang="en-US" sz="800" b="1" dirty="0">
                <a:solidFill>
                  <a:schemeClr val="bg1"/>
                </a:solidFill>
                <a:latin typeface="Arial Narrow" panose="020B0606020202030204" pitchFamily="34" charset="0"/>
                <a:cs typeface="Arial" panose="020B0604020202020204" pitchFamily="34" charset="0"/>
              </a:endParaRPr>
            </a:p>
          </p:txBody>
        </p:sp>
        <p:grpSp>
          <p:nvGrpSpPr>
            <p:cNvPr id="76" name="Group 75"/>
            <p:cNvGrpSpPr/>
            <p:nvPr/>
          </p:nvGrpSpPr>
          <p:grpSpPr>
            <a:xfrm>
              <a:off x="4335100" y="4021753"/>
              <a:ext cx="798295" cy="182370"/>
              <a:chOff x="9250000" y="3301663"/>
              <a:chExt cx="798295" cy="182370"/>
            </a:xfrm>
          </p:grpSpPr>
          <p:sp>
            <p:nvSpPr>
              <p:cNvPr id="77" name="TextBox 76"/>
              <p:cNvSpPr txBox="1"/>
              <p:nvPr/>
            </p:nvSpPr>
            <p:spPr>
              <a:xfrm>
                <a:off x="9250000" y="3301663"/>
                <a:ext cx="798295" cy="123111"/>
              </a:xfrm>
              <a:prstGeom prst="rect">
                <a:avLst/>
              </a:prstGeom>
              <a:noFill/>
            </p:spPr>
            <p:txBody>
              <a:bodyPr wrap="none" lIns="0" tIns="0" rIns="0" bIns="0" rtlCol="0">
                <a:spAutoFit/>
              </a:bodyPr>
              <a:lstStyle/>
              <a:p>
                <a:pPr algn="ctr"/>
                <a:r>
                  <a:rPr lang="en-US" sz="800" b="1" dirty="0" smtClean="0">
                    <a:solidFill>
                      <a:schemeClr val="bg1"/>
                    </a:solidFill>
                    <a:latin typeface="Arial Narrow" panose="020B0606020202030204" pitchFamily="34" charset="0"/>
                    <a:cs typeface="Arial" panose="020B0604020202020204" pitchFamily="34" charset="0"/>
                  </a:rPr>
                  <a:t>Document/Approval</a:t>
                </a:r>
                <a:endParaRPr lang="en-US" sz="800" b="1" dirty="0">
                  <a:solidFill>
                    <a:schemeClr val="bg1"/>
                  </a:solidFill>
                  <a:latin typeface="Arial Narrow" panose="020B0606020202030204" pitchFamily="34" charset="0"/>
                  <a:cs typeface="Arial" panose="020B0604020202020204" pitchFamily="34" charset="0"/>
                </a:endParaRPr>
              </a:p>
            </p:txBody>
          </p:sp>
          <p:sp>
            <p:nvSpPr>
              <p:cNvPr id="78" name="Oval 77"/>
              <p:cNvSpPr/>
              <p:nvPr/>
            </p:nvSpPr>
            <p:spPr>
              <a:xfrm>
                <a:off x="9380331" y="3438314"/>
                <a:ext cx="537633" cy="45719"/>
              </a:xfrm>
              <a:prstGeom prst="ellipse">
                <a:avLst/>
              </a:prstGeom>
              <a:solidFill>
                <a:srgbClr val="4B3BA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46980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5"/>
          <p:cNvSpPr>
            <a:spLocks noChangeArrowheads="1"/>
          </p:cNvSpPr>
          <p:nvPr/>
        </p:nvSpPr>
        <p:spPr bwMode="auto">
          <a:xfrm>
            <a:off x="310890" y="6646662"/>
            <a:ext cx="2064801" cy="121570"/>
          </a:xfrm>
          <a:prstGeom prst="rect">
            <a:avLst/>
          </a:prstGeom>
          <a:noFill/>
          <a:ln w="12700">
            <a:noFill/>
            <a:miter lim="800000"/>
            <a:headEnd type="none" w="sm" len="sm"/>
            <a:tailEnd type="none" w="sm" len="sm"/>
          </a:ln>
          <a:effectLst/>
        </p:spPr>
        <p:txBody>
          <a:bodyPr lIns="6857" tIns="6857" rIns="6857" bIns="6857" anchor="b">
            <a:spAutoFit/>
          </a:bodyPr>
          <a:lstStyle/>
          <a:p>
            <a:pPr defTabSz="615401" eaLnBrk="0" hangingPunct="0"/>
            <a:r>
              <a:rPr lang="en-US" sz="700" dirty="0">
                <a:solidFill>
                  <a:prstClr val="white"/>
                </a:solidFill>
                <a:ea typeface="Arial" charset="0"/>
                <a:cs typeface="Arial" charset="0"/>
              </a:rPr>
              <a:t>Copyright © </a:t>
            </a:r>
            <a:r>
              <a:rPr lang="en-US" sz="700" dirty="0" smtClean="0">
                <a:solidFill>
                  <a:prstClr val="white"/>
                </a:solidFill>
                <a:ea typeface="Arial" charset="0"/>
                <a:cs typeface="Arial" charset="0"/>
              </a:rPr>
              <a:t>2020 </a:t>
            </a:r>
            <a:r>
              <a:rPr lang="en-US" sz="700" dirty="0">
                <a:solidFill>
                  <a:prstClr val="white"/>
                </a:solidFill>
                <a:ea typeface="Arial" charset="0"/>
                <a:cs typeface="Arial" charset="0"/>
              </a:rPr>
              <a:t>Boeing. All rights reserved.</a:t>
            </a:r>
          </a:p>
        </p:txBody>
      </p:sp>
      <p:sp>
        <p:nvSpPr>
          <p:cNvPr id="114" name="TextBox 113"/>
          <p:cNvSpPr txBox="1"/>
          <p:nvPr/>
        </p:nvSpPr>
        <p:spPr>
          <a:xfrm>
            <a:off x="466079" y="266328"/>
            <a:ext cx="11309936" cy="523785"/>
          </a:xfrm>
          <a:prstGeom prst="rect">
            <a:avLst/>
          </a:prstGeom>
          <a:noFill/>
        </p:spPr>
        <p:txBody>
          <a:bodyPr wrap="square" rtlCol="0" anchor="ctr" anchorCtr="0">
            <a:noAutofit/>
          </a:bodyPr>
          <a:lstStyle/>
          <a:p>
            <a:r>
              <a:rPr lang="en-US" sz="3200" b="1" dirty="0" smtClean="0">
                <a:solidFill>
                  <a:prstClr val="white"/>
                </a:solidFill>
                <a:latin typeface="Arial" panose="020B0604020202020204" pitchFamily="34" charset="0"/>
                <a:cs typeface="Arial" panose="020B0604020202020204" pitchFamily="34" charset="0"/>
              </a:rPr>
              <a:t>Questions?</a:t>
            </a:r>
            <a:endParaRPr lang="en-US" sz="3200" b="1" dirty="0">
              <a:solidFill>
                <a:prstClr val="white"/>
              </a:solidFill>
              <a:latin typeface="Arial" panose="020B0604020202020204" pitchFamily="34" charset="0"/>
              <a:cs typeface="Arial" panose="020B0604020202020204" pitchFamily="34" charset="0"/>
            </a:endParaRPr>
          </a:p>
        </p:txBody>
      </p:sp>
      <p:sp>
        <p:nvSpPr>
          <p:cNvPr id="86" name="Slide Number Placeholder 2"/>
          <p:cNvSpPr txBox="1">
            <a:spLocks/>
          </p:cNvSpPr>
          <p:nvPr/>
        </p:nvSpPr>
        <p:spPr>
          <a:xfrm>
            <a:off x="9538342" y="6603587"/>
            <a:ext cx="2376397" cy="246062"/>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solidFill>
                  <a:schemeClr val="bg1"/>
                </a:solidFill>
              </a:rPr>
              <a:t>| </a:t>
            </a:r>
            <a:fld id="{A1999A72-2963-42B1-9023-163FA1E733A8}" type="slidenum">
              <a:rPr lang="en-US" sz="1000" smtClean="0">
                <a:solidFill>
                  <a:schemeClr val="bg1"/>
                </a:solidFill>
              </a:rPr>
              <a:t>13</a:t>
            </a:fld>
            <a:endParaRPr lang="en-US" sz="1000" dirty="0">
              <a:solidFill>
                <a:schemeClr val="bg1"/>
              </a:solidFill>
            </a:endParaRPr>
          </a:p>
        </p:txBody>
      </p:sp>
      <p:grpSp>
        <p:nvGrpSpPr>
          <p:cNvPr id="113" name="Group 112"/>
          <p:cNvGrpSpPr/>
          <p:nvPr/>
        </p:nvGrpSpPr>
        <p:grpSpPr>
          <a:xfrm>
            <a:off x="1522412" y="1215614"/>
            <a:ext cx="9144000" cy="5120641"/>
            <a:chOff x="0" y="1215613"/>
            <a:chExt cx="9144000" cy="5120641"/>
          </a:xfrm>
        </p:grpSpPr>
        <p:pic>
          <p:nvPicPr>
            <p:cNvPr id="129" name="Picture 2" descr="CHANGE MY MIND vehicle">
              <a:hlinkClick r:id="rId3" tooltip="Template of &quot;Change my Mind&quo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764" b="5569"/>
            <a:stretch/>
          </p:blipFill>
          <p:spPr bwMode="auto">
            <a:xfrm>
              <a:off x="0" y="1215613"/>
              <a:ext cx="9144000" cy="5120641"/>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rot="20197839">
              <a:off x="3973797" y="3363932"/>
              <a:ext cx="3151158" cy="1421928"/>
            </a:xfrm>
            <a:prstGeom prst="rect">
              <a:avLst/>
            </a:prstGeom>
            <a:noFill/>
          </p:spPr>
          <p:txBody>
            <a:bodyPr wrap="square" lIns="0" rIns="0" rtlCol="0">
              <a:spAutoFit/>
            </a:bodyPr>
            <a:lstStyle/>
            <a:p>
              <a:pPr algn="ctr">
                <a:lnSpc>
                  <a:spcPct val="90000"/>
                </a:lnSpc>
              </a:pPr>
              <a:r>
                <a:rPr lang="en-US" sz="3200" b="1" spc="-100" dirty="0" smtClean="0">
                  <a:latin typeface="+mn-lt"/>
                </a:rPr>
                <a:t>Model-Based</a:t>
              </a:r>
              <a:endParaRPr lang="en-US" sz="3200" b="1" spc="-100" dirty="0">
                <a:latin typeface="+mn-lt"/>
              </a:endParaRPr>
            </a:p>
            <a:p>
              <a:pPr algn="ctr">
                <a:lnSpc>
                  <a:spcPct val="90000"/>
                </a:lnSpc>
              </a:pPr>
              <a:r>
                <a:rPr lang="en-US" sz="3200" b="1" spc="-100" dirty="0">
                  <a:latin typeface="+mn-lt"/>
                </a:rPr>
                <a:t>Engineering</a:t>
              </a:r>
            </a:p>
            <a:p>
              <a:pPr algn="ctr">
                <a:lnSpc>
                  <a:spcPct val="90000"/>
                </a:lnSpc>
              </a:pPr>
              <a:r>
                <a:rPr lang="en-US" sz="3200" b="1" spc="-100" dirty="0">
                  <a:latin typeface="+mn-lt"/>
                </a:rPr>
                <a:t>is just a fad</a:t>
              </a:r>
            </a:p>
          </p:txBody>
        </p:sp>
      </p:grpSp>
      <p:sp>
        <p:nvSpPr>
          <p:cNvPr id="131" name="TextBox 130"/>
          <p:cNvSpPr txBox="1"/>
          <p:nvPr/>
        </p:nvSpPr>
        <p:spPr>
          <a:xfrm>
            <a:off x="2372438" y="6057729"/>
            <a:ext cx="8411277" cy="307777"/>
          </a:xfrm>
          <a:prstGeom prst="rect">
            <a:avLst/>
          </a:prstGeom>
          <a:noFill/>
        </p:spPr>
        <p:txBody>
          <a:bodyPr wrap="none" rtlCol="0">
            <a:spAutoFit/>
          </a:bodyPr>
          <a:lstStyle/>
          <a:p>
            <a:r>
              <a:rPr lang="en-US" sz="1400" dirty="0" smtClean="0">
                <a:solidFill>
                  <a:schemeClr val="bg1"/>
                </a:solidFill>
                <a:effectLst>
                  <a:outerShdw blurRad="38100" dist="38100" dir="2700000" algn="tl">
                    <a:srgbClr val="000000">
                      <a:alpha val="43137"/>
                    </a:srgbClr>
                  </a:outerShdw>
                </a:effectLst>
              </a:rPr>
              <a:t>SOURCE</a:t>
            </a:r>
            <a:r>
              <a:rPr lang="en-US" sz="1400" dirty="0">
                <a:solidFill>
                  <a:schemeClr val="bg1"/>
                </a:solidFill>
                <a:effectLst>
                  <a:outerShdw blurRad="38100" dist="38100" dir="2700000" algn="tl">
                    <a:srgbClr val="000000">
                      <a:alpha val="43137"/>
                    </a:srgbClr>
                  </a:outerShdw>
                </a:effectLst>
              </a:rPr>
              <a:t>: https://knowyourmeme.com/photos/1346065-steven-crowders-change-my-mind-campus-sign</a:t>
            </a:r>
          </a:p>
        </p:txBody>
      </p:sp>
    </p:spTree>
    <p:extLst>
      <p:ext uri="{BB962C8B-B14F-4D97-AF65-F5344CB8AC3E}">
        <p14:creationId xmlns:p14="http://schemas.microsoft.com/office/powerpoint/2010/main" val="1908944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23287277-B054-4FA0-8D3B-E615180D3160}"/>
              </a:ext>
            </a:extLst>
          </p:cNvPr>
          <p:cNvPicPr>
            <a:picLocks noChangeAspect="1" noChangeArrowheads="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auto">
          <a:xfrm>
            <a:off x="4503434" y="3064490"/>
            <a:ext cx="3181958" cy="729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595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oup 114"/>
          <p:cNvGrpSpPr/>
          <p:nvPr/>
        </p:nvGrpSpPr>
        <p:grpSpPr>
          <a:xfrm>
            <a:off x="2496103" y="1061279"/>
            <a:ext cx="7174401" cy="5042417"/>
            <a:chOff x="4923815" y="1903631"/>
            <a:chExt cx="4512360" cy="3171443"/>
          </a:xfrm>
        </p:grpSpPr>
        <p:sp>
          <p:nvSpPr>
            <p:cNvPr id="116" name="Freeform 115"/>
            <p:cNvSpPr/>
            <p:nvPr/>
          </p:nvSpPr>
          <p:spPr bwMode="auto">
            <a:xfrm>
              <a:off x="4948544" y="1917240"/>
              <a:ext cx="4483608" cy="1573933"/>
            </a:xfrm>
            <a:custGeom>
              <a:avLst/>
              <a:gdLst>
                <a:gd name="connsiteX0" fmla="*/ 516194 w 7079226"/>
                <a:gd name="connsiteY0" fmla="*/ 2477729 h 2485103"/>
                <a:gd name="connsiteX1" fmla="*/ 427703 w 7079226"/>
                <a:gd name="connsiteY1" fmla="*/ 2455606 h 2485103"/>
                <a:gd name="connsiteX2" fmla="*/ 427703 w 7079226"/>
                <a:gd name="connsiteY2" fmla="*/ 2455606 h 2485103"/>
                <a:gd name="connsiteX3" fmla="*/ 353961 w 7079226"/>
                <a:gd name="connsiteY3" fmla="*/ 2396613 h 2485103"/>
                <a:gd name="connsiteX4" fmla="*/ 331839 w 7079226"/>
                <a:gd name="connsiteY4" fmla="*/ 2374490 h 2485103"/>
                <a:gd name="connsiteX5" fmla="*/ 0 w 7079226"/>
                <a:gd name="connsiteY5" fmla="*/ 1954161 h 2485103"/>
                <a:gd name="connsiteX6" fmla="*/ 1150374 w 7079226"/>
                <a:gd name="connsiteY6" fmla="*/ 1946787 h 2485103"/>
                <a:gd name="connsiteX7" fmla="*/ 1201994 w 7079226"/>
                <a:gd name="connsiteY7" fmla="*/ 1939413 h 2485103"/>
                <a:gd name="connsiteX8" fmla="*/ 1268361 w 7079226"/>
                <a:gd name="connsiteY8" fmla="*/ 1924664 h 2485103"/>
                <a:gd name="connsiteX9" fmla="*/ 1268361 w 7079226"/>
                <a:gd name="connsiteY9" fmla="*/ 1924664 h 2485103"/>
                <a:gd name="connsiteX10" fmla="*/ 1327355 w 7079226"/>
                <a:gd name="connsiteY10" fmla="*/ 1873045 h 2485103"/>
                <a:gd name="connsiteX11" fmla="*/ 2920181 w 7079226"/>
                <a:gd name="connsiteY11" fmla="*/ 73742 h 2485103"/>
                <a:gd name="connsiteX12" fmla="*/ 2920181 w 7079226"/>
                <a:gd name="connsiteY12" fmla="*/ 73742 h 2485103"/>
                <a:gd name="connsiteX13" fmla="*/ 3008671 w 7079226"/>
                <a:gd name="connsiteY13" fmla="*/ 7374 h 2485103"/>
                <a:gd name="connsiteX14" fmla="*/ 3008671 w 7079226"/>
                <a:gd name="connsiteY14" fmla="*/ 7374 h 2485103"/>
                <a:gd name="connsiteX15" fmla="*/ 3126658 w 7079226"/>
                <a:gd name="connsiteY15" fmla="*/ 0 h 2485103"/>
                <a:gd name="connsiteX16" fmla="*/ 3207774 w 7079226"/>
                <a:gd name="connsiteY16" fmla="*/ 14748 h 2485103"/>
                <a:gd name="connsiteX17" fmla="*/ 3207774 w 7079226"/>
                <a:gd name="connsiteY17" fmla="*/ 14748 h 2485103"/>
                <a:gd name="connsiteX18" fmla="*/ 3266768 w 7079226"/>
                <a:gd name="connsiteY18" fmla="*/ 81116 h 2485103"/>
                <a:gd name="connsiteX19" fmla="*/ 4911213 w 7079226"/>
                <a:gd name="connsiteY19" fmla="*/ 1814052 h 2485103"/>
                <a:gd name="connsiteX20" fmla="*/ 4962832 w 7079226"/>
                <a:gd name="connsiteY20" fmla="*/ 1858297 h 2485103"/>
                <a:gd name="connsiteX21" fmla="*/ 5014452 w 7079226"/>
                <a:gd name="connsiteY21" fmla="*/ 1880419 h 2485103"/>
                <a:gd name="connsiteX22" fmla="*/ 5014452 w 7079226"/>
                <a:gd name="connsiteY22" fmla="*/ 1880419 h 2485103"/>
                <a:gd name="connsiteX23" fmla="*/ 5102942 w 7079226"/>
                <a:gd name="connsiteY23" fmla="*/ 1887793 h 2485103"/>
                <a:gd name="connsiteX24" fmla="*/ 6430297 w 7079226"/>
                <a:gd name="connsiteY24" fmla="*/ 1895168 h 2485103"/>
                <a:gd name="connsiteX25" fmla="*/ 6504039 w 7079226"/>
                <a:gd name="connsiteY25" fmla="*/ 1902542 h 2485103"/>
                <a:gd name="connsiteX26" fmla="*/ 6504039 w 7079226"/>
                <a:gd name="connsiteY26" fmla="*/ 1902542 h 2485103"/>
                <a:gd name="connsiteX27" fmla="*/ 6570407 w 7079226"/>
                <a:gd name="connsiteY27" fmla="*/ 1939413 h 2485103"/>
                <a:gd name="connsiteX28" fmla="*/ 6592529 w 7079226"/>
                <a:gd name="connsiteY28" fmla="*/ 1968910 h 2485103"/>
                <a:gd name="connsiteX29" fmla="*/ 7079226 w 7079226"/>
                <a:gd name="connsiteY29" fmla="*/ 2470355 h 2485103"/>
                <a:gd name="connsiteX30" fmla="*/ 4807974 w 7079226"/>
                <a:gd name="connsiteY30" fmla="*/ 2485103 h 2485103"/>
                <a:gd name="connsiteX31" fmla="*/ 4771103 w 7079226"/>
                <a:gd name="connsiteY31" fmla="*/ 2470355 h 2485103"/>
                <a:gd name="connsiteX32" fmla="*/ 4712110 w 7079226"/>
                <a:gd name="connsiteY32" fmla="*/ 2448232 h 2485103"/>
                <a:gd name="connsiteX33" fmla="*/ 4682613 w 7079226"/>
                <a:gd name="connsiteY33" fmla="*/ 2433484 h 2485103"/>
                <a:gd name="connsiteX34" fmla="*/ 4682613 w 7079226"/>
                <a:gd name="connsiteY34" fmla="*/ 2433484 h 2485103"/>
                <a:gd name="connsiteX35" fmla="*/ 3274142 w 7079226"/>
                <a:gd name="connsiteY35" fmla="*/ 936523 h 2485103"/>
                <a:gd name="connsiteX36" fmla="*/ 3222523 w 7079226"/>
                <a:gd name="connsiteY36" fmla="*/ 884903 h 2485103"/>
                <a:gd name="connsiteX37" fmla="*/ 3148781 w 7079226"/>
                <a:gd name="connsiteY37" fmla="*/ 862781 h 2485103"/>
                <a:gd name="connsiteX38" fmla="*/ 3082413 w 7079226"/>
                <a:gd name="connsiteY38" fmla="*/ 870155 h 2485103"/>
                <a:gd name="connsiteX39" fmla="*/ 3016045 w 7079226"/>
                <a:gd name="connsiteY39" fmla="*/ 877529 h 2485103"/>
                <a:gd name="connsiteX40" fmla="*/ 2949678 w 7079226"/>
                <a:gd name="connsiteY40" fmla="*/ 929148 h 2485103"/>
                <a:gd name="connsiteX41" fmla="*/ 2949678 w 7079226"/>
                <a:gd name="connsiteY41" fmla="*/ 929148 h 2485103"/>
                <a:gd name="connsiteX42" fmla="*/ 1622323 w 7079226"/>
                <a:gd name="connsiteY42" fmla="*/ 2396613 h 2485103"/>
                <a:gd name="connsiteX43" fmla="*/ 1592826 w 7079226"/>
                <a:gd name="connsiteY43" fmla="*/ 2440858 h 2485103"/>
                <a:gd name="connsiteX44" fmla="*/ 1548581 w 7079226"/>
                <a:gd name="connsiteY44" fmla="*/ 2462981 h 2485103"/>
                <a:gd name="connsiteX45" fmla="*/ 1467465 w 7079226"/>
                <a:gd name="connsiteY45" fmla="*/ 2485103 h 2485103"/>
                <a:gd name="connsiteX46" fmla="*/ 457200 w 7079226"/>
                <a:gd name="connsiteY46" fmla="*/ 2470355 h 248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079226" h="2485103">
                  <a:moveTo>
                    <a:pt x="516194" y="2477729"/>
                  </a:moveTo>
                  <a:lnTo>
                    <a:pt x="427703" y="2455606"/>
                  </a:lnTo>
                  <a:lnTo>
                    <a:pt x="427703" y="2455606"/>
                  </a:lnTo>
                  <a:lnTo>
                    <a:pt x="353961" y="2396613"/>
                  </a:lnTo>
                  <a:lnTo>
                    <a:pt x="331839" y="2374490"/>
                  </a:lnTo>
                  <a:lnTo>
                    <a:pt x="0" y="1954161"/>
                  </a:lnTo>
                  <a:lnTo>
                    <a:pt x="1150374" y="1946787"/>
                  </a:lnTo>
                  <a:lnTo>
                    <a:pt x="1201994" y="1939413"/>
                  </a:lnTo>
                  <a:lnTo>
                    <a:pt x="1268361" y="1924664"/>
                  </a:lnTo>
                  <a:lnTo>
                    <a:pt x="1268361" y="1924664"/>
                  </a:lnTo>
                  <a:lnTo>
                    <a:pt x="1327355" y="1873045"/>
                  </a:lnTo>
                  <a:lnTo>
                    <a:pt x="2920181" y="73742"/>
                  </a:lnTo>
                  <a:lnTo>
                    <a:pt x="2920181" y="73742"/>
                  </a:lnTo>
                  <a:lnTo>
                    <a:pt x="3008671" y="7374"/>
                  </a:lnTo>
                  <a:lnTo>
                    <a:pt x="3008671" y="7374"/>
                  </a:lnTo>
                  <a:lnTo>
                    <a:pt x="3126658" y="0"/>
                  </a:lnTo>
                  <a:lnTo>
                    <a:pt x="3207774" y="14748"/>
                  </a:lnTo>
                  <a:lnTo>
                    <a:pt x="3207774" y="14748"/>
                  </a:lnTo>
                  <a:lnTo>
                    <a:pt x="3266768" y="81116"/>
                  </a:lnTo>
                  <a:lnTo>
                    <a:pt x="4911213" y="1814052"/>
                  </a:lnTo>
                  <a:lnTo>
                    <a:pt x="4962832" y="1858297"/>
                  </a:lnTo>
                  <a:lnTo>
                    <a:pt x="5014452" y="1880419"/>
                  </a:lnTo>
                  <a:lnTo>
                    <a:pt x="5014452" y="1880419"/>
                  </a:lnTo>
                  <a:lnTo>
                    <a:pt x="5102942" y="1887793"/>
                  </a:lnTo>
                  <a:lnTo>
                    <a:pt x="6430297" y="1895168"/>
                  </a:lnTo>
                  <a:lnTo>
                    <a:pt x="6504039" y="1902542"/>
                  </a:lnTo>
                  <a:lnTo>
                    <a:pt x="6504039" y="1902542"/>
                  </a:lnTo>
                  <a:lnTo>
                    <a:pt x="6570407" y="1939413"/>
                  </a:lnTo>
                  <a:lnTo>
                    <a:pt x="6592529" y="1968910"/>
                  </a:lnTo>
                  <a:lnTo>
                    <a:pt x="7079226" y="2470355"/>
                  </a:lnTo>
                  <a:lnTo>
                    <a:pt x="4807974" y="2485103"/>
                  </a:lnTo>
                  <a:lnTo>
                    <a:pt x="4771103" y="2470355"/>
                  </a:lnTo>
                  <a:lnTo>
                    <a:pt x="4712110" y="2448232"/>
                  </a:lnTo>
                  <a:lnTo>
                    <a:pt x="4682613" y="2433484"/>
                  </a:lnTo>
                  <a:lnTo>
                    <a:pt x="4682613" y="2433484"/>
                  </a:lnTo>
                  <a:lnTo>
                    <a:pt x="3274142" y="936523"/>
                  </a:lnTo>
                  <a:lnTo>
                    <a:pt x="3222523" y="884903"/>
                  </a:lnTo>
                  <a:lnTo>
                    <a:pt x="3148781" y="862781"/>
                  </a:lnTo>
                  <a:lnTo>
                    <a:pt x="3082413" y="870155"/>
                  </a:lnTo>
                  <a:lnTo>
                    <a:pt x="3016045" y="877529"/>
                  </a:lnTo>
                  <a:lnTo>
                    <a:pt x="2949678" y="929148"/>
                  </a:lnTo>
                  <a:lnTo>
                    <a:pt x="2949678" y="929148"/>
                  </a:lnTo>
                  <a:lnTo>
                    <a:pt x="1622323" y="2396613"/>
                  </a:lnTo>
                  <a:lnTo>
                    <a:pt x="1592826" y="2440858"/>
                  </a:lnTo>
                  <a:lnTo>
                    <a:pt x="1548581" y="2462981"/>
                  </a:lnTo>
                  <a:lnTo>
                    <a:pt x="1467465" y="2485103"/>
                  </a:lnTo>
                  <a:lnTo>
                    <a:pt x="457200" y="2470355"/>
                  </a:lnTo>
                </a:path>
              </a:pathLst>
            </a:custGeom>
            <a:solidFill>
              <a:srgbClr val="70AD47">
                <a:lumMod val="40000"/>
                <a:lumOff val="60000"/>
              </a:srgbClr>
            </a:solidFill>
            <a:ln w="12700" cap="flat" cmpd="sng" algn="ctr">
              <a:noFill/>
              <a:prstDash val="solid"/>
              <a:round/>
              <a:headEnd type="none" w="sm" len="sm"/>
              <a:tailEnd type="none" w="sm" len="sm"/>
            </a:ln>
            <a:effectLst/>
            <a:scene3d>
              <a:camera prst="orthographicFront"/>
              <a:lightRig rig="threePt" dir="t"/>
            </a:scene3d>
            <a:sp3d>
              <a:bevelT w="222250" h="95250"/>
            </a:sp3d>
            <a:extLst/>
          </p:spPr>
          <p:txBody>
            <a:bodyPr vert="horz" wrap="square" lIns="91392" tIns="45696" rIns="91392" bIns="45696" numCol="1" rtlCol="0" anchor="t" anchorCtr="0" compatLnSpc="1">
              <a:prstTxWarp prst="textNoShape">
                <a:avLst/>
              </a:prstTxWarp>
            </a:bodyPr>
            <a:lstStyle/>
            <a:p>
              <a:pPr algn="r" defTabSz="914126" fontAlgn="auto">
                <a:spcBef>
                  <a:spcPts val="0"/>
                </a:spcBef>
                <a:spcAft>
                  <a:spcPts val="0"/>
                </a:spcAft>
                <a:defRPr/>
              </a:pPr>
              <a:endParaRPr lang="en-US" sz="2000" kern="0">
                <a:solidFill>
                  <a:srgbClr val="000000"/>
                </a:solidFill>
                <a:latin typeface="Arial" panose="020B0604020202020204" pitchFamily="34" charset="0"/>
                <a:cs typeface="Arial" panose="020B0604020202020204" pitchFamily="34" charset="0"/>
              </a:endParaRPr>
            </a:p>
          </p:txBody>
        </p:sp>
        <p:pic>
          <p:nvPicPr>
            <p:cNvPr id="117" name="Picture 2" descr="image00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3815" y="1903631"/>
              <a:ext cx="4512360" cy="317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Left-Right Arrow 117"/>
            <p:cNvSpPr/>
            <p:nvPr/>
          </p:nvSpPr>
          <p:spPr>
            <a:xfrm>
              <a:off x="5969838" y="3199156"/>
              <a:ext cx="1934217" cy="579133"/>
            </a:xfrm>
            <a:prstGeom prst="leftRightArrow">
              <a:avLst>
                <a:gd name="adj1" fmla="val 47071"/>
                <a:gd name="adj2" fmla="val 51805"/>
              </a:avLst>
            </a:prstGeom>
            <a:gradFill>
              <a:gsLst>
                <a:gs pos="0">
                  <a:srgbClr val="5B9BD5"/>
                </a:gs>
                <a:gs pos="60000">
                  <a:srgbClr val="00B050">
                    <a:alpha val="50000"/>
                  </a:srgbClr>
                </a:gs>
                <a:gs pos="45000">
                  <a:srgbClr val="5B9BD5">
                    <a:alpha val="50000"/>
                  </a:srgbClr>
                </a:gs>
                <a:gs pos="100000">
                  <a:srgbClr val="00B050"/>
                </a:gs>
              </a:gsLst>
              <a:lin ang="16200000" scaled="1"/>
            </a:gradFill>
            <a:ln w="12700" cap="flat" cmpd="sng" algn="ctr">
              <a:noFill/>
              <a:prstDash val="solid"/>
              <a:miter lim="800000"/>
            </a:ln>
            <a:effectLst/>
          </p:spPr>
          <p:txBody>
            <a:bodyPr lIns="0" tIns="0" rIns="0" bIns="0" rtlCol="0" anchor="ctr"/>
            <a:lstStyle/>
            <a:p>
              <a:pPr algn="ctr">
                <a:lnSpc>
                  <a:spcPct val="80000"/>
                </a:lnSpc>
                <a:defRPr/>
              </a:pPr>
              <a:endParaRPr lang="en-US" sz="1400" kern="0" dirty="0">
                <a:solidFill>
                  <a:prstClr val="white"/>
                </a:solidFill>
                <a:latin typeface="Arial" panose="020B0604020202020204" pitchFamily="34" charset="0"/>
                <a:cs typeface="Arial" panose="020B0604020202020204" pitchFamily="34" charset="0"/>
              </a:endParaRPr>
            </a:p>
          </p:txBody>
        </p:sp>
        <p:sp>
          <p:nvSpPr>
            <p:cNvPr id="119" name="Left-Right Arrow 118"/>
            <p:cNvSpPr/>
            <p:nvPr/>
          </p:nvSpPr>
          <p:spPr>
            <a:xfrm rot="5400000">
              <a:off x="5940287" y="3182233"/>
              <a:ext cx="1969051" cy="579133"/>
            </a:xfrm>
            <a:prstGeom prst="leftRightArrow">
              <a:avLst>
                <a:gd name="adj1" fmla="val 45487"/>
                <a:gd name="adj2" fmla="val 45248"/>
              </a:avLst>
            </a:prstGeom>
            <a:gradFill flip="none" rotWithShape="1">
              <a:gsLst>
                <a:gs pos="0">
                  <a:srgbClr val="5B9BD5"/>
                </a:gs>
                <a:gs pos="60000">
                  <a:srgbClr val="00B050">
                    <a:alpha val="50000"/>
                  </a:srgbClr>
                </a:gs>
                <a:gs pos="40000">
                  <a:srgbClr val="5B9BD5">
                    <a:alpha val="50000"/>
                  </a:srgbClr>
                </a:gs>
                <a:gs pos="100000">
                  <a:srgbClr val="00B050"/>
                </a:gs>
              </a:gsLst>
              <a:lin ang="10800000" scaled="1"/>
              <a:tileRect/>
            </a:gradFill>
            <a:ln w="12700" cap="flat" cmpd="sng" algn="ctr">
              <a:noFill/>
              <a:prstDash val="solid"/>
              <a:miter lim="800000"/>
            </a:ln>
            <a:effectLst/>
          </p:spPr>
          <p:txBody>
            <a:bodyPr lIns="0" tIns="0" rIns="0" bIns="0" rtlCol="0" anchor="ctr"/>
            <a:lstStyle/>
            <a:p>
              <a:pPr algn="ctr">
                <a:lnSpc>
                  <a:spcPct val="80000"/>
                </a:lnSpc>
                <a:defRPr/>
              </a:pPr>
              <a:endParaRPr lang="en-US" sz="1400" kern="0" dirty="0">
                <a:solidFill>
                  <a:prstClr val="white"/>
                </a:solidFill>
                <a:latin typeface="Arial" panose="020B0604020202020204" pitchFamily="34" charset="0"/>
                <a:cs typeface="Arial" panose="020B0604020202020204" pitchFamily="34" charset="0"/>
              </a:endParaRPr>
            </a:p>
          </p:txBody>
        </p:sp>
        <p:pic>
          <p:nvPicPr>
            <p:cNvPr id="120" name="Picture 119"/>
            <p:cNvPicPr>
              <a:picLocks noChangeAspect="1"/>
            </p:cNvPicPr>
            <p:nvPr/>
          </p:nvPicPr>
          <p:blipFill rotWithShape="1">
            <a:blip r:embed="rId4"/>
            <a:srcRect l="3392" t="4157" r="6227"/>
            <a:stretch/>
          </p:blipFill>
          <p:spPr>
            <a:xfrm>
              <a:off x="6304075" y="2880090"/>
              <a:ext cx="1243584" cy="1216152"/>
            </a:xfrm>
            <a:prstGeom prst="rect">
              <a:avLst/>
            </a:prstGeom>
          </p:spPr>
        </p:pic>
        <p:pic>
          <p:nvPicPr>
            <p:cNvPr id="121" name="Picture 120"/>
            <p:cNvPicPr>
              <a:picLocks noChangeAspect="1"/>
            </p:cNvPicPr>
            <p:nvPr/>
          </p:nvPicPr>
          <p:blipFill>
            <a:blip r:embed="rId5"/>
            <a:stretch>
              <a:fillRect/>
            </a:stretch>
          </p:blipFill>
          <p:spPr>
            <a:xfrm>
              <a:off x="6495640" y="3054951"/>
              <a:ext cx="871654" cy="872446"/>
            </a:xfrm>
            <a:prstGeom prst="rect">
              <a:avLst/>
            </a:prstGeom>
          </p:spPr>
        </p:pic>
        <p:sp>
          <p:nvSpPr>
            <p:cNvPr id="122" name="TextBox 121"/>
            <p:cNvSpPr txBox="1"/>
            <p:nvPr/>
          </p:nvSpPr>
          <p:spPr>
            <a:xfrm>
              <a:off x="6576514" y="3379696"/>
              <a:ext cx="709905" cy="290366"/>
            </a:xfrm>
            <a:prstGeom prst="rect">
              <a:avLst/>
            </a:prstGeom>
            <a:noFill/>
          </p:spPr>
          <p:txBody>
            <a:bodyPr wrap="square" lIns="0" tIns="0" rIns="0" bIns="0" rtlCol="0">
              <a:spAutoFit/>
            </a:bodyPr>
            <a:lstStyle/>
            <a:p>
              <a:pPr algn="ctr">
                <a:lnSpc>
                  <a:spcPct val="60000"/>
                </a:lnSpc>
              </a:pPr>
              <a:r>
                <a:rPr lang="en-US" b="1" dirty="0" smtClean="0">
                  <a:solidFill>
                    <a:prstClr val="black"/>
                  </a:solidFill>
                  <a:latin typeface="Arial" panose="020B0604020202020204" pitchFamily="34" charset="0"/>
                  <a:cs typeface="Arial" panose="020B0604020202020204" pitchFamily="34" charset="0"/>
                </a:rPr>
                <a:t>DIGITAL</a:t>
              </a:r>
              <a:br>
                <a:rPr lang="en-US" b="1" dirty="0" smtClean="0">
                  <a:solidFill>
                    <a:prstClr val="black"/>
                  </a:solidFill>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THREAD</a:t>
              </a:r>
              <a:endParaRPr lang="en-US" sz="3200" b="1" dirty="0">
                <a:solidFill>
                  <a:prstClr val="black"/>
                </a:solidFill>
                <a:latin typeface="Arial" panose="020B0604020202020204" pitchFamily="34" charset="0"/>
                <a:cs typeface="Arial" panose="020B0604020202020204" pitchFamily="34" charset="0"/>
              </a:endParaRPr>
            </a:p>
          </p:txBody>
        </p:sp>
        <p:sp>
          <p:nvSpPr>
            <p:cNvPr id="123" name="Oval 122"/>
            <p:cNvSpPr/>
            <p:nvPr/>
          </p:nvSpPr>
          <p:spPr>
            <a:xfrm>
              <a:off x="6455769" y="3015478"/>
              <a:ext cx="951393" cy="95139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Arial" panose="020B0604020202020204" pitchFamily="34" charset="0"/>
                <a:cs typeface="Arial" panose="020B0604020202020204" pitchFamily="34" charset="0"/>
              </a:endParaRPr>
            </a:p>
          </p:txBody>
        </p:sp>
        <p:sp>
          <p:nvSpPr>
            <p:cNvPr id="124" name="Rectangle 123"/>
            <p:cNvSpPr/>
            <p:nvPr/>
          </p:nvSpPr>
          <p:spPr>
            <a:xfrm rot="2838922">
              <a:off x="5977407" y="4082411"/>
              <a:ext cx="672680" cy="232292"/>
            </a:xfrm>
            <a:prstGeom prst="rect">
              <a:avLst/>
            </a:prstGeom>
          </p:spPr>
          <p:txBody>
            <a:bodyPr wrap="none">
              <a:spAutoFit/>
            </a:bodyPr>
            <a:lstStyle/>
            <a:p>
              <a:r>
                <a:rPr lang="en-US" b="1" dirty="0" smtClean="0">
                  <a:solidFill>
                    <a:srgbClr val="000000"/>
                  </a:solidFill>
                  <a:latin typeface="Arial" panose="020B0604020202020204" pitchFamily="34" charset="0"/>
                  <a:cs typeface="Arial" panose="020B0604020202020204" pitchFamily="34" charset="0"/>
                </a:rPr>
                <a:t>DESIGN</a:t>
              </a:r>
              <a:endParaRPr lang="en-US" b="1" dirty="0">
                <a:solidFill>
                  <a:srgbClr val="000000"/>
                </a:solidFill>
                <a:latin typeface="Arial" panose="020B0604020202020204" pitchFamily="34" charset="0"/>
                <a:cs typeface="Arial" panose="020B0604020202020204" pitchFamily="34" charset="0"/>
              </a:endParaRPr>
            </a:p>
          </p:txBody>
        </p:sp>
        <p:sp>
          <p:nvSpPr>
            <p:cNvPr id="125" name="Rectangle 124"/>
            <p:cNvSpPr/>
            <p:nvPr/>
          </p:nvSpPr>
          <p:spPr>
            <a:xfrm rot="18789950">
              <a:off x="7058992" y="4138679"/>
              <a:ext cx="836656" cy="232292"/>
            </a:xfrm>
            <a:prstGeom prst="rect">
              <a:avLst/>
            </a:prstGeom>
          </p:spPr>
          <p:txBody>
            <a:bodyPr wrap="none">
              <a:spAutoFit/>
            </a:bodyPr>
            <a:lstStyle/>
            <a:p>
              <a:r>
                <a:rPr lang="en-US" b="1" dirty="0" smtClean="0">
                  <a:solidFill>
                    <a:srgbClr val="000000"/>
                  </a:solidFill>
                  <a:latin typeface="Arial" panose="020B0604020202020204" pitchFamily="34" charset="0"/>
                  <a:cs typeface="Arial" panose="020B0604020202020204" pitchFamily="34" charset="0"/>
                </a:rPr>
                <a:t>DELIVERY</a:t>
              </a:r>
              <a:endParaRPr lang="en-US" b="1" dirty="0">
                <a:solidFill>
                  <a:srgbClr val="000000"/>
                </a:solidFill>
                <a:latin typeface="Arial" panose="020B0604020202020204" pitchFamily="34" charset="0"/>
                <a:cs typeface="Arial" panose="020B0604020202020204" pitchFamily="34" charset="0"/>
              </a:endParaRPr>
            </a:p>
          </p:txBody>
        </p:sp>
        <p:sp>
          <p:nvSpPr>
            <p:cNvPr id="126" name="Rectangle 125"/>
            <p:cNvSpPr/>
            <p:nvPr/>
          </p:nvSpPr>
          <p:spPr>
            <a:xfrm rot="2718359">
              <a:off x="7068790" y="2638295"/>
              <a:ext cx="892592" cy="174219"/>
            </a:xfrm>
            <a:prstGeom prst="rect">
              <a:avLst/>
            </a:prstGeom>
            <a:noFill/>
          </p:spPr>
          <p:txBody>
            <a:bodyPr wrap="none" lIns="0" tIns="0" rIns="0" bIns="0">
              <a:spAutoFit/>
            </a:bodyPr>
            <a:lstStyle/>
            <a:p>
              <a:r>
                <a:rPr lang="en-US" b="1" dirty="0" smtClean="0">
                  <a:solidFill>
                    <a:srgbClr val="000000"/>
                  </a:solidFill>
                  <a:latin typeface="Arial" panose="020B0604020202020204" pitchFamily="34" charset="0"/>
                  <a:ea typeface="Calibri" panose="020F0502020204030204" pitchFamily="34" charset="0"/>
                  <a:cs typeface="Arial" panose="020B0604020202020204" pitchFamily="34" charset="0"/>
                </a:rPr>
                <a:t>SIMULATION</a:t>
              </a:r>
              <a:endParaRPr lang="en-US" b="1" dirty="0">
                <a:solidFill>
                  <a:srgbClr val="000000"/>
                </a:solidFill>
                <a:latin typeface="Arial" panose="020B0604020202020204" pitchFamily="34" charset="0"/>
                <a:cs typeface="Arial" panose="020B0604020202020204" pitchFamily="34" charset="0"/>
              </a:endParaRPr>
            </a:p>
          </p:txBody>
        </p:sp>
        <p:sp>
          <p:nvSpPr>
            <p:cNvPr id="127" name="Rectangle 126"/>
            <p:cNvSpPr/>
            <p:nvPr/>
          </p:nvSpPr>
          <p:spPr>
            <a:xfrm rot="18703892">
              <a:off x="5912887" y="2647494"/>
              <a:ext cx="782373" cy="174219"/>
            </a:xfrm>
            <a:prstGeom prst="rect">
              <a:avLst/>
            </a:prstGeom>
            <a:noFill/>
          </p:spPr>
          <p:txBody>
            <a:bodyPr wrap="none" lIns="0" tIns="0" rIns="0" bIns="0">
              <a:spAutoFit/>
            </a:bodyPr>
            <a:lstStyle/>
            <a:p>
              <a:r>
                <a:rPr lang="en-US" b="1" dirty="0" smtClean="0">
                  <a:solidFill>
                    <a:srgbClr val="000000"/>
                  </a:solidFill>
                  <a:latin typeface="Arial" panose="020B0604020202020204" pitchFamily="34" charset="0"/>
                  <a:cs typeface="Arial" panose="020B0604020202020204" pitchFamily="34" charset="0"/>
                </a:rPr>
                <a:t>MODELING</a:t>
              </a:r>
              <a:endParaRPr lang="en-US" b="1" dirty="0">
                <a:solidFill>
                  <a:srgbClr val="000000"/>
                </a:solidFill>
                <a:latin typeface="Arial" panose="020B0604020202020204" pitchFamily="34" charset="0"/>
                <a:cs typeface="Arial" panose="020B0604020202020204" pitchFamily="34" charset="0"/>
              </a:endParaRPr>
            </a:p>
          </p:txBody>
        </p:sp>
      </p:grpSp>
      <p:sp>
        <p:nvSpPr>
          <p:cNvPr id="9" name="TextBox 8"/>
          <p:cNvSpPr txBox="1"/>
          <p:nvPr/>
        </p:nvSpPr>
        <p:spPr>
          <a:xfrm>
            <a:off x="1295727" y="3490838"/>
            <a:ext cx="1133870" cy="245965"/>
          </a:xfrm>
          <a:prstGeom prst="rect">
            <a:avLst/>
          </a:prstGeom>
          <a:noFill/>
        </p:spPr>
        <p:txBody>
          <a:bodyPr wrap="square" lIns="0" tIns="0" rIns="0" bIns="0" rtlCol="0">
            <a:spAutoFit/>
          </a:bodyPr>
          <a:lstStyle/>
          <a:p>
            <a:pPr algn="ctr">
              <a:lnSpc>
                <a:spcPct val="80000"/>
              </a:lnSpc>
            </a:pPr>
            <a:r>
              <a:rPr lang="en-US" sz="1998" b="1" dirty="0">
                <a:solidFill>
                  <a:srgbClr val="5B9BD5">
                    <a:lumMod val="60000"/>
                    <a:lumOff val="40000"/>
                  </a:srgbClr>
                </a:solidFill>
                <a:latin typeface="Arial"/>
              </a:rPr>
              <a:t>NEEDS</a:t>
            </a:r>
          </a:p>
        </p:txBody>
      </p:sp>
      <p:sp>
        <p:nvSpPr>
          <p:cNvPr id="17" name="TextBox 16"/>
          <p:cNvSpPr txBox="1"/>
          <p:nvPr/>
        </p:nvSpPr>
        <p:spPr>
          <a:xfrm>
            <a:off x="10013076" y="3510874"/>
            <a:ext cx="2022475" cy="245965"/>
          </a:xfrm>
          <a:prstGeom prst="rect">
            <a:avLst/>
          </a:prstGeom>
          <a:noFill/>
        </p:spPr>
        <p:txBody>
          <a:bodyPr wrap="square" lIns="0" tIns="0" rIns="0" bIns="0" rtlCol="0" anchor="ctr" anchorCtr="0">
            <a:spAutoFit/>
          </a:bodyPr>
          <a:lstStyle/>
          <a:p>
            <a:pPr>
              <a:lnSpc>
                <a:spcPct val="80000"/>
              </a:lnSpc>
            </a:pPr>
            <a:r>
              <a:rPr lang="en-US" sz="1998" b="1" dirty="0">
                <a:solidFill>
                  <a:srgbClr val="5B9BD5">
                    <a:lumMod val="60000"/>
                    <a:lumOff val="40000"/>
                  </a:srgbClr>
                </a:solidFill>
                <a:latin typeface="Arial"/>
              </a:rPr>
              <a:t>SOLUTIONS</a:t>
            </a:r>
          </a:p>
        </p:txBody>
      </p:sp>
      <p:sp>
        <p:nvSpPr>
          <p:cNvPr id="48" name="Oval 47"/>
          <p:cNvSpPr/>
          <p:nvPr/>
        </p:nvSpPr>
        <p:spPr>
          <a:xfrm>
            <a:off x="3386476" y="2916514"/>
            <a:ext cx="169022" cy="169022"/>
          </a:xfrm>
          <a:prstGeom prst="ellips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bg1"/>
              </a:solidFill>
            </a:endParaRPr>
          </a:p>
        </p:txBody>
      </p:sp>
      <p:sp>
        <p:nvSpPr>
          <p:cNvPr id="49" name="Oval 48"/>
          <p:cNvSpPr/>
          <p:nvPr/>
        </p:nvSpPr>
        <p:spPr>
          <a:xfrm>
            <a:off x="5235940" y="1287662"/>
            <a:ext cx="169022" cy="169022"/>
          </a:xfrm>
          <a:prstGeom prst="ellips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bg1"/>
              </a:solidFill>
            </a:endParaRPr>
          </a:p>
        </p:txBody>
      </p:sp>
      <p:grpSp>
        <p:nvGrpSpPr>
          <p:cNvPr id="12" name="Group 11"/>
          <p:cNvGrpSpPr/>
          <p:nvPr/>
        </p:nvGrpSpPr>
        <p:grpSpPr>
          <a:xfrm>
            <a:off x="1472243" y="3101157"/>
            <a:ext cx="1322893" cy="314688"/>
            <a:chOff x="1471421" y="2984522"/>
            <a:chExt cx="1323582" cy="314852"/>
          </a:xfrm>
        </p:grpSpPr>
        <p:sp>
          <p:nvSpPr>
            <p:cNvPr id="47" name="Oval 46"/>
            <p:cNvSpPr/>
            <p:nvPr/>
          </p:nvSpPr>
          <p:spPr>
            <a:xfrm>
              <a:off x="2625893" y="3130264"/>
              <a:ext cx="169110" cy="169110"/>
            </a:xfrm>
            <a:prstGeom prst="ellips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bg1"/>
                </a:solidFill>
              </a:endParaRPr>
            </a:p>
          </p:txBody>
        </p:sp>
        <p:sp>
          <p:nvSpPr>
            <p:cNvPr id="77" name="TextBox 76"/>
            <p:cNvSpPr txBox="1"/>
            <p:nvPr/>
          </p:nvSpPr>
          <p:spPr>
            <a:xfrm>
              <a:off x="1471421" y="2984522"/>
              <a:ext cx="1085858" cy="258666"/>
            </a:xfrm>
            <a:prstGeom prst="rect">
              <a:avLst/>
            </a:prstGeom>
            <a:noFill/>
          </p:spPr>
          <p:txBody>
            <a:bodyPr wrap="square" lIns="0" tIns="0" rIns="0" bIns="0" rtlCol="0">
              <a:spAutoFit/>
            </a:bodyPr>
            <a:lstStyle/>
            <a:p>
              <a:pPr algn="ctr">
                <a:lnSpc>
                  <a:spcPct val="80000"/>
                </a:lnSpc>
              </a:pPr>
              <a:r>
                <a:rPr lang="en-US" sz="1050" b="1" dirty="0">
                  <a:solidFill>
                    <a:schemeClr val="bg1"/>
                  </a:solidFill>
                  <a:latin typeface="Arial Narrow" panose="020B0606020202030204" pitchFamily="34" charset="0"/>
                </a:rPr>
                <a:t>MARKET </a:t>
              </a:r>
              <a:r>
                <a:rPr lang="en-US" sz="1050" b="1" dirty="0" smtClean="0">
                  <a:solidFill>
                    <a:schemeClr val="bg1"/>
                  </a:solidFill>
                  <a:latin typeface="Arial Narrow" panose="020B0606020202030204" pitchFamily="34" charset="0"/>
                </a:rPr>
                <a:t/>
              </a:r>
              <a:br>
                <a:rPr lang="en-US" sz="1050" b="1" dirty="0" smtClean="0">
                  <a:solidFill>
                    <a:schemeClr val="bg1"/>
                  </a:solidFill>
                  <a:latin typeface="Arial Narrow" panose="020B0606020202030204" pitchFamily="34" charset="0"/>
                </a:rPr>
              </a:br>
              <a:r>
                <a:rPr lang="en-US" sz="1050" b="1" dirty="0" smtClean="0">
                  <a:solidFill>
                    <a:schemeClr val="bg1"/>
                  </a:solidFill>
                  <a:latin typeface="Arial Narrow" panose="020B0606020202030204" pitchFamily="34" charset="0"/>
                </a:rPr>
                <a:t>(</a:t>
              </a:r>
              <a:r>
                <a:rPr lang="en-US" sz="1050" b="1" dirty="0">
                  <a:solidFill>
                    <a:schemeClr val="bg1"/>
                  </a:solidFill>
                  <a:latin typeface="Arial Narrow" panose="020B0606020202030204" pitchFamily="34" charset="0"/>
                </a:rPr>
                <a:t>MISSION) MODEL</a:t>
              </a:r>
            </a:p>
          </p:txBody>
        </p:sp>
      </p:grpSp>
      <p:sp>
        <p:nvSpPr>
          <p:cNvPr id="61" name="Oval 60"/>
          <p:cNvSpPr/>
          <p:nvPr/>
        </p:nvSpPr>
        <p:spPr>
          <a:xfrm>
            <a:off x="4750819" y="1834829"/>
            <a:ext cx="169022" cy="169022"/>
          </a:xfrm>
          <a:prstGeom prst="ellips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bg1"/>
              </a:solidFill>
            </a:endParaRPr>
          </a:p>
        </p:txBody>
      </p:sp>
      <p:sp>
        <p:nvSpPr>
          <p:cNvPr id="62" name="Oval 61"/>
          <p:cNvSpPr/>
          <p:nvPr/>
        </p:nvSpPr>
        <p:spPr>
          <a:xfrm>
            <a:off x="4219269" y="2434189"/>
            <a:ext cx="169022" cy="169022"/>
          </a:xfrm>
          <a:prstGeom prst="ellips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bg1"/>
              </a:solidFill>
            </a:endParaRPr>
          </a:p>
        </p:txBody>
      </p:sp>
      <p:grpSp>
        <p:nvGrpSpPr>
          <p:cNvPr id="2" name="Group 1"/>
          <p:cNvGrpSpPr/>
          <p:nvPr/>
        </p:nvGrpSpPr>
        <p:grpSpPr>
          <a:xfrm>
            <a:off x="1862661" y="3772112"/>
            <a:ext cx="3543099" cy="2150840"/>
            <a:chOff x="1863147" y="3655763"/>
            <a:chExt cx="3544021" cy="2151401"/>
          </a:xfrm>
        </p:grpSpPr>
        <p:grpSp>
          <p:nvGrpSpPr>
            <p:cNvPr id="51" name="Group 50"/>
            <p:cNvGrpSpPr/>
            <p:nvPr/>
          </p:nvGrpSpPr>
          <p:grpSpPr>
            <a:xfrm>
              <a:off x="2713716" y="3984116"/>
              <a:ext cx="849850" cy="309120"/>
              <a:chOff x="2712835" y="3984271"/>
              <a:chExt cx="850071" cy="309202"/>
            </a:xfrm>
          </p:grpSpPr>
          <p:sp>
            <p:nvSpPr>
              <p:cNvPr id="52" name="TextBox 51"/>
              <p:cNvSpPr txBox="1"/>
              <p:nvPr/>
            </p:nvSpPr>
            <p:spPr>
              <a:xfrm>
                <a:off x="2712835" y="4164139"/>
                <a:ext cx="720124" cy="129334"/>
              </a:xfrm>
              <a:prstGeom prst="rect">
                <a:avLst/>
              </a:prstGeom>
              <a:noFill/>
            </p:spPr>
            <p:txBody>
              <a:bodyPr wrap="none" lIns="0" tIns="0" rIns="0" bIns="0" rtlCol="0">
                <a:spAutoFit/>
              </a:bodyPr>
              <a:lstStyle/>
              <a:p>
                <a:pPr>
                  <a:lnSpc>
                    <a:spcPct val="80000"/>
                  </a:lnSpc>
                </a:pPr>
                <a:r>
                  <a:rPr lang="en-US" sz="1050" b="1" dirty="0">
                    <a:solidFill>
                      <a:prstClr val="white"/>
                    </a:solidFill>
                    <a:latin typeface="Arial Narrow" panose="020B0606020202030204" pitchFamily="34" charset="0"/>
                  </a:rPr>
                  <a:t>AS-OFFERED</a:t>
                </a:r>
              </a:p>
            </p:txBody>
          </p:sp>
          <p:sp>
            <p:nvSpPr>
              <p:cNvPr id="53" name="Oval 52"/>
              <p:cNvSpPr/>
              <p:nvPr/>
            </p:nvSpPr>
            <p:spPr>
              <a:xfrm>
                <a:off x="3393796" y="3984271"/>
                <a:ext cx="169110" cy="16911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grpSp>
          <p:nvGrpSpPr>
            <p:cNvPr id="54" name="Group 53"/>
            <p:cNvGrpSpPr/>
            <p:nvPr/>
          </p:nvGrpSpPr>
          <p:grpSpPr>
            <a:xfrm>
              <a:off x="1863147" y="3655763"/>
              <a:ext cx="935102" cy="232186"/>
              <a:chOff x="1862044" y="3655822"/>
              <a:chExt cx="935346" cy="232246"/>
            </a:xfrm>
          </p:grpSpPr>
          <p:sp>
            <p:nvSpPr>
              <p:cNvPr id="55" name="TextBox 54"/>
              <p:cNvSpPr txBox="1"/>
              <p:nvPr/>
            </p:nvSpPr>
            <p:spPr>
              <a:xfrm>
                <a:off x="1862044" y="3758735"/>
                <a:ext cx="652763" cy="129333"/>
              </a:xfrm>
              <a:prstGeom prst="rect">
                <a:avLst/>
              </a:prstGeom>
              <a:noFill/>
            </p:spPr>
            <p:txBody>
              <a:bodyPr wrap="none" lIns="0" tIns="0" rIns="0" bIns="0" rtlCol="0">
                <a:spAutoFit/>
              </a:bodyPr>
              <a:lstStyle/>
              <a:p>
                <a:pPr>
                  <a:lnSpc>
                    <a:spcPct val="80000"/>
                  </a:lnSpc>
                </a:pPr>
                <a:r>
                  <a:rPr lang="en-US" sz="1050" b="1" dirty="0">
                    <a:solidFill>
                      <a:prstClr val="white"/>
                    </a:solidFill>
                    <a:latin typeface="Arial Narrow" panose="020B0606020202030204" pitchFamily="34" charset="0"/>
                  </a:rPr>
                  <a:t>AS-NEEDED</a:t>
                </a:r>
              </a:p>
            </p:txBody>
          </p:sp>
          <p:sp>
            <p:nvSpPr>
              <p:cNvPr id="56" name="Oval 55"/>
              <p:cNvSpPr/>
              <p:nvPr/>
            </p:nvSpPr>
            <p:spPr>
              <a:xfrm>
                <a:off x="2628280" y="3655822"/>
                <a:ext cx="169110" cy="16911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grpSp>
          <p:nvGrpSpPr>
            <p:cNvPr id="57" name="Group 56"/>
            <p:cNvGrpSpPr/>
            <p:nvPr/>
          </p:nvGrpSpPr>
          <p:grpSpPr>
            <a:xfrm>
              <a:off x="3298938" y="4477866"/>
              <a:ext cx="1093280" cy="169133"/>
              <a:chOff x="3298209" y="4478138"/>
              <a:chExt cx="1093565" cy="169177"/>
            </a:xfrm>
          </p:grpSpPr>
          <p:sp>
            <p:nvSpPr>
              <p:cNvPr id="58" name="TextBox 57"/>
              <p:cNvSpPr txBox="1"/>
              <p:nvPr/>
            </p:nvSpPr>
            <p:spPr>
              <a:xfrm>
                <a:off x="3298209" y="4517982"/>
                <a:ext cx="918541" cy="129333"/>
              </a:xfrm>
              <a:prstGeom prst="rect">
                <a:avLst/>
              </a:prstGeom>
              <a:noFill/>
            </p:spPr>
            <p:txBody>
              <a:bodyPr wrap="square" lIns="0" tIns="0" rIns="0" bIns="0" rtlCol="0">
                <a:spAutoFit/>
              </a:bodyPr>
              <a:lstStyle/>
              <a:p>
                <a:pPr algn="ctr">
                  <a:lnSpc>
                    <a:spcPct val="80000"/>
                  </a:lnSpc>
                </a:pPr>
                <a:r>
                  <a:rPr lang="en-US" sz="1050" b="1" dirty="0">
                    <a:solidFill>
                      <a:prstClr val="white"/>
                    </a:solidFill>
                    <a:latin typeface="Arial Narrow" panose="020B0606020202030204" pitchFamily="34" charset="0"/>
                  </a:rPr>
                  <a:t>AS-SPECIFIED</a:t>
                </a:r>
              </a:p>
            </p:txBody>
          </p:sp>
          <p:sp>
            <p:nvSpPr>
              <p:cNvPr id="59" name="Oval 58"/>
              <p:cNvSpPr/>
              <p:nvPr/>
            </p:nvSpPr>
            <p:spPr>
              <a:xfrm>
                <a:off x="4222664" y="4478138"/>
                <a:ext cx="169110" cy="16911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grpSp>
          <p:nvGrpSpPr>
            <p:cNvPr id="88" name="Group 87"/>
            <p:cNvGrpSpPr/>
            <p:nvPr/>
          </p:nvGrpSpPr>
          <p:grpSpPr>
            <a:xfrm>
              <a:off x="3915539" y="5095016"/>
              <a:ext cx="1004787" cy="169066"/>
              <a:chOff x="3914969" y="5095450"/>
              <a:chExt cx="1005049" cy="169110"/>
            </a:xfrm>
          </p:grpSpPr>
          <p:sp>
            <p:nvSpPr>
              <p:cNvPr id="89" name="TextBox 88"/>
              <p:cNvSpPr txBox="1"/>
              <p:nvPr/>
            </p:nvSpPr>
            <p:spPr>
              <a:xfrm>
                <a:off x="3914969" y="5133622"/>
                <a:ext cx="769842" cy="129334"/>
              </a:xfrm>
              <a:prstGeom prst="rect">
                <a:avLst/>
              </a:prstGeom>
              <a:noFill/>
            </p:spPr>
            <p:txBody>
              <a:bodyPr wrap="none" lIns="0" tIns="0" rIns="0" bIns="0" rtlCol="0">
                <a:spAutoFit/>
              </a:bodyPr>
              <a:lstStyle/>
              <a:p>
                <a:pPr>
                  <a:lnSpc>
                    <a:spcPct val="80000"/>
                  </a:lnSpc>
                </a:pPr>
                <a:r>
                  <a:rPr lang="en-US" sz="1050" b="1" dirty="0">
                    <a:solidFill>
                      <a:prstClr val="white"/>
                    </a:solidFill>
                    <a:latin typeface="Arial Narrow" panose="020B0606020202030204" pitchFamily="34" charset="0"/>
                  </a:rPr>
                  <a:t>AS-DESIGNED</a:t>
                </a:r>
              </a:p>
            </p:txBody>
          </p:sp>
          <p:sp>
            <p:nvSpPr>
              <p:cNvPr id="90" name="Oval 89"/>
              <p:cNvSpPr/>
              <p:nvPr/>
            </p:nvSpPr>
            <p:spPr>
              <a:xfrm>
                <a:off x="4750908" y="5095450"/>
                <a:ext cx="169110" cy="16911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grpSp>
          <p:nvGrpSpPr>
            <p:cNvPr id="91" name="Group 90"/>
            <p:cNvGrpSpPr/>
            <p:nvPr/>
          </p:nvGrpSpPr>
          <p:grpSpPr>
            <a:xfrm>
              <a:off x="4380561" y="5626214"/>
              <a:ext cx="1026607" cy="180950"/>
              <a:chOff x="4380113" y="5626785"/>
              <a:chExt cx="1026874" cy="180997"/>
            </a:xfrm>
          </p:grpSpPr>
          <p:sp>
            <p:nvSpPr>
              <p:cNvPr id="95" name="TextBox 94"/>
              <p:cNvSpPr txBox="1"/>
              <p:nvPr/>
            </p:nvSpPr>
            <p:spPr>
              <a:xfrm>
                <a:off x="4380113" y="5678449"/>
                <a:ext cx="726540" cy="129333"/>
              </a:xfrm>
              <a:prstGeom prst="rect">
                <a:avLst/>
              </a:prstGeom>
              <a:noFill/>
            </p:spPr>
            <p:txBody>
              <a:bodyPr wrap="none" lIns="0" tIns="0" rIns="0" bIns="0" rtlCol="0">
                <a:spAutoFit/>
              </a:bodyPr>
              <a:lstStyle/>
              <a:p>
                <a:pPr algn="ctr">
                  <a:lnSpc>
                    <a:spcPct val="80000"/>
                  </a:lnSpc>
                </a:pPr>
                <a:r>
                  <a:rPr lang="en-US" sz="1050" b="1" dirty="0">
                    <a:solidFill>
                      <a:prstClr val="white"/>
                    </a:solidFill>
                    <a:latin typeface="Arial Narrow" panose="020B0606020202030204" pitchFamily="34" charset="0"/>
                  </a:rPr>
                  <a:t>AS-PLANNED</a:t>
                </a:r>
              </a:p>
            </p:txBody>
          </p:sp>
          <p:sp>
            <p:nvSpPr>
              <p:cNvPr id="96" name="Oval 95"/>
              <p:cNvSpPr/>
              <p:nvPr/>
            </p:nvSpPr>
            <p:spPr>
              <a:xfrm>
                <a:off x="5237877" y="5626785"/>
                <a:ext cx="169110" cy="16911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grpSp>
      <p:grpSp>
        <p:nvGrpSpPr>
          <p:cNvPr id="64" name="Group 63"/>
          <p:cNvGrpSpPr/>
          <p:nvPr/>
        </p:nvGrpSpPr>
        <p:grpSpPr>
          <a:xfrm>
            <a:off x="6994891" y="2426195"/>
            <a:ext cx="3066144" cy="169022"/>
            <a:chOff x="6996947" y="2309211"/>
            <a:chExt cx="3067742" cy="169110"/>
          </a:xfrm>
        </p:grpSpPr>
        <p:sp>
          <p:nvSpPr>
            <p:cNvPr id="65" name="Oval 64"/>
            <p:cNvSpPr/>
            <p:nvPr/>
          </p:nvSpPr>
          <p:spPr>
            <a:xfrm>
              <a:off x="6996947" y="2309211"/>
              <a:ext cx="169110" cy="169110"/>
            </a:xfrm>
            <a:prstGeom prst="ellips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bg1"/>
                </a:solidFill>
              </a:endParaRPr>
            </a:p>
          </p:txBody>
        </p:sp>
        <p:sp>
          <p:nvSpPr>
            <p:cNvPr id="66" name="TextBox 65"/>
            <p:cNvSpPr txBox="1"/>
            <p:nvPr/>
          </p:nvSpPr>
          <p:spPr>
            <a:xfrm>
              <a:off x="7249672" y="2339167"/>
              <a:ext cx="2815017" cy="129333"/>
            </a:xfrm>
            <a:prstGeom prst="rect">
              <a:avLst/>
            </a:prstGeom>
            <a:noFill/>
          </p:spPr>
          <p:txBody>
            <a:bodyPr wrap="square" lIns="0" tIns="0" rIns="0" bIns="0" rtlCol="0">
              <a:spAutoFit/>
            </a:bodyPr>
            <a:lstStyle/>
            <a:p>
              <a:pPr>
                <a:lnSpc>
                  <a:spcPct val="80000"/>
                </a:lnSpc>
              </a:pPr>
              <a:r>
                <a:rPr lang="en-US" sz="1050" b="1" dirty="0">
                  <a:solidFill>
                    <a:schemeClr val="bg1"/>
                  </a:solidFill>
                  <a:latin typeface="Arial Narrow" panose="020B0606020202030204" pitchFamily="34" charset="0"/>
                </a:rPr>
                <a:t>VIRTUAL CERTIFICATION </a:t>
              </a:r>
            </a:p>
          </p:txBody>
        </p:sp>
      </p:grpSp>
      <p:grpSp>
        <p:nvGrpSpPr>
          <p:cNvPr id="67" name="Group 66"/>
          <p:cNvGrpSpPr/>
          <p:nvPr/>
        </p:nvGrpSpPr>
        <p:grpSpPr>
          <a:xfrm>
            <a:off x="9256768" y="3117625"/>
            <a:ext cx="1549384" cy="298221"/>
            <a:chOff x="9260001" y="3000998"/>
            <a:chExt cx="1550192" cy="298376"/>
          </a:xfrm>
        </p:grpSpPr>
        <p:sp>
          <p:nvSpPr>
            <p:cNvPr id="68" name="Oval 67"/>
            <p:cNvSpPr/>
            <p:nvPr/>
          </p:nvSpPr>
          <p:spPr>
            <a:xfrm>
              <a:off x="9260001" y="3130264"/>
              <a:ext cx="169110" cy="169110"/>
            </a:xfrm>
            <a:prstGeom prst="ellips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bg1"/>
                </a:solidFill>
              </a:endParaRPr>
            </a:p>
          </p:txBody>
        </p:sp>
        <p:sp>
          <p:nvSpPr>
            <p:cNvPr id="69" name="TextBox 68"/>
            <p:cNvSpPr txBox="1"/>
            <p:nvPr/>
          </p:nvSpPr>
          <p:spPr>
            <a:xfrm>
              <a:off x="9431154" y="3000998"/>
              <a:ext cx="1379039" cy="129333"/>
            </a:xfrm>
            <a:prstGeom prst="rect">
              <a:avLst/>
            </a:prstGeom>
            <a:noFill/>
          </p:spPr>
          <p:txBody>
            <a:bodyPr wrap="square" lIns="0" tIns="0" rIns="0" bIns="0" rtlCol="0">
              <a:spAutoFit/>
            </a:bodyPr>
            <a:lstStyle/>
            <a:p>
              <a:pPr>
                <a:lnSpc>
                  <a:spcPct val="80000"/>
                </a:lnSpc>
              </a:pPr>
              <a:r>
                <a:rPr lang="en-US" sz="1050" b="1" dirty="0">
                  <a:solidFill>
                    <a:schemeClr val="bg1"/>
                  </a:solidFill>
                  <a:latin typeface="Arial Narrow" panose="020B0606020202030204" pitchFamily="34" charset="0"/>
                </a:rPr>
                <a:t>VIRTUAL </a:t>
              </a:r>
              <a:r>
                <a:rPr lang="en-US" sz="1050" b="1" dirty="0" smtClean="0">
                  <a:solidFill>
                    <a:schemeClr val="bg1"/>
                  </a:solidFill>
                  <a:latin typeface="Arial Narrow" panose="020B0606020202030204" pitchFamily="34" charset="0"/>
                </a:rPr>
                <a:t>SUPPORT</a:t>
              </a:r>
              <a:endParaRPr lang="en-US" sz="1050" b="1" dirty="0">
                <a:solidFill>
                  <a:schemeClr val="bg1"/>
                </a:solidFill>
                <a:latin typeface="Arial Narrow" panose="020B0606020202030204" pitchFamily="34" charset="0"/>
              </a:endParaRPr>
            </a:p>
          </p:txBody>
        </p:sp>
      </p:grpSp>
      <p:grpSp>
        <p:nvGrpSpPr>
          <p:cNvPr id="70" name="Group 69"/>
          <p:cNvGrpSpPr/>
          <p:nvPr/>
        </p:nvGrpSpPr>
        <p:grpSpPr>
          <a:xfrm>
            <a:off x="8110723" y="2738959"/>
            <a:ext cx="1831760" cy="346578"/>
            <a:chOff x="8113360" y="2622129"/>
            <a:chExt cx="1832714" cy="346758"/>
          </a:xfrm>
        </p:grpSpPr>
        <p:sp>
          <p:nvSpPr>
            <p:cNvPr id="71" name="Oval 70"/>
            <p:cNvSpPr/>
            <p:nvPr/>
          </p:nvSpPr>
          <p:spPr>
            <a:xfrm>
              <a:off x="8113360" y="2799777"/>
              <a:ext cx="169110" cy="169110"/>
            </a:xfrm>
            <a:prstGeom prst="ellips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bg1"/>
                </a:solidFill>
              </a:endParaRPr>
            </a:p>
          </p:txBody>
        </p:sp>
        <p:sp>
          <p:nvSpPr>
            <p:cNvPr id="73" name="TextBox 72"/>
            <p:cNvSpPr txBox="1"/>
            <p:nvPr/>
          </p:nvSpPr>
          <p:spPr>
            <a:xfrm>
              <a:off x="8227340" y="2622129"/>
              <a:ext cx="1718734" cy="129333"/>
            </a:xfrm>
            <a:prstGeom prst="rect">
              <a:avLst/>
            </a:prstGeom>
            <a:noFill/>
          </p:spPr>
          <p:txBody>
            <a:bodyPr wrap="square" lIns="0" tIns="0" rIns="0" bIns="0" rtlCol="0">
              <a:spAutoFit/>
            </a:bodyPr>
            <a:lstStyle/>
            <a:p>
              <a:pPr>
                <a:lnSpc>
                  <a:spcPct val="80000"/>
                </a:lnSpc>
              </a:pPr>
              <a:r>
                <a:rPr lang="en-US" sz="1050" b="1" dirty="0">
                  <a:solidFill>
                    <a:schemeClr val="bg1"/>
                  </a:solidFill>
                  <a:latin typeface="Arial Narrow" panose="020B0606020202030204" pitchFamily="34" charset="0"/>
                </a:rPr>
                <a:t>VIRTUAL OPERATIONS</a:t>
              </a:r>
            </a:p>
          </p:txBody>
        </p:sp>
      </p:grpSp>
      <p:sp>
        <p:nvSpPr>
          <p:cNvPr id="75" name="Oval 74"/>
          <p:cNvSpPr/>
          <p:nvPr/>
        </p:nvSpPr>
        <p:spPr>
          <a:xfrm>
            <a:off x="5873489" y="1287658"/>
            <a:ext cx="169022" cy="169022"/>
          </a:xfrm>
          <a:prstGeom prst="ellipse">
            <a:avLst/>
          </a:prstGeom>
          <a:solidFill>
            <a:srgbClr val="FFC000"/>
          </a:solidFill>
          <a:ln>
            <a:solidFill>
              <a:schemeClr val="accent5">
                <a:lumMod val="75000"/>
              </a:schemeClr>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bg1"/>
              </a:solidFill>
            </a:endParaRPr>
          </a:p>
        </p:txBody>
      </p:sp>
      <p:grpSp>
        <p:nvGrpSpPr>
          <p:cNvPr id="80" name="Group 79"/>
          <p:cNvGrpSpPr/>
          <p:nvPr/>
        </p:nvGrpSpPr>
        <p:grpSpPr>
          <a:xfrm>
            <a:off x="6410773" y="1845620"/>
            <a:ext cx="2652138" cy="169023"/>
            <a:chOff x="6412524" y="1728326"/>
            <a:chExt cx="2653520" cy="169110"/>
          </a:xfrm>
        </p:grpSpPr>
        <p:sp>
          <p:nvSpPr>
            <p:cNvPr id="82" name="Oval 81"/>
            <p:cNvSpPr/>
            <p:nvPr/>
          </p:nvSpPr>
          <p:spPr>
            <a:xfrm>
              <a:off x="6412524" y="1728326"/>
              <a:ext cx="169110" cy="169110"/>
            </a:xfrm>
            <a:prstGeom prst="ellips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bg1"/>
                </a:solidFill>
              </a:endParaRPr>
            </a:p>
          </p:txBody>
        </p:sp>
        <p:sp>
          <p:nvSpPr>
            <p:cNvPr id="83" name="TextBox 82"/>
            <p:cNvSpPr txBox="1"/>
            <p:nvPr/>
          </p:nvSpPr>
          <p:spPr>
            <a:xfrm>
              <a:off x="6678655" y="1744230"/>
              <a:ext cx="2387389" cy="129333"/>
            </a:xfrm>
            <a:prstGeom prst="rect">
              <a:avLst/>
            </a:prstGeom>
            <a:noFill/>
          </p:spPr>
          <p:txBody>
            <a:bodyPr wrap="square" lIns="0" tIns="0" rIns="0" bIns="0" rtlCol="0">
              <a:spAutoFit/>
            </a:bodyPr>
            <a:lstStyle/>
            <a:p>
              <a:pPr>
                <a:lnSpc>
                  <a:spcPct val="80000"/>
                </a:lnSpc>
              </a:pPr>
              <a:r>
                <a:rPr lang="en-US" sz="1050" b="1" dirty="0">
                  <a:solidFill>
                    <a:schemeClr val="bg1"/>
                  </a:solidFill>
                  <a:latin typeface="Arial Narrow" panose="020B0606020202030204" pitchFamily="34" charset="0"/>
                </a:rPr>
                <a:t>VIRTUAL QUALIFICATION </a:t>
              </a:r>
            </a:p>
          </p:txBody>
        </p:sp>
      </p:grpSp>
      <p:grpSp>
        <p:nvGrpSpPr>
          <p:cNvPr id="60" name="Group 59"/>
          <p:cNvGrpSpPr/>
          <p:nvPr/>
        </p:nvGrpSpPr>
        <p:grpSpPr>
          <a:xfrm>
            <a:off x="5869511" y="3772112"/>
            <a:ext cx="4583822" cy="2150840"/>
            <a:chOff x="5871038" y="3655763"/>
            <a:chExt cx="4585015" cy="2151401"/>
          </a:xfrm>
        </p:grpSpPr>
        <p:grpSp>
          <p:nvGrpSpPr>
            <p:cNvPr id="63" name="Group 62"/>
            <p:cNvGrpSpPr/>
            <p:nvPr/>
          </p:nvGrpSpPr>
          <p:grpSpPr>
            <a:xfrm>
              <a:off x="5871038" y="5626214"/>
              <a:ext cx="831482" cy="180950"/>
              <a:chOff x="5870986" y="5626785"/>
              <a:chExt cx="831700" cy="180997"/>
            </a:xfrm>
          </p:grpSpPr>
          <p:sp>
            <p:nvSpPr>
              <p:cNvPr id="103" name="TextBox 102"/>
              <p:cNvSpPr txBox="1"/>
              <p:nvPr/>
            </p:nvSpPr>
            <p:spPr>
              <a:xfrm>
                <a:off x="6186249" y="5678449"/>
                <a:ext cx="516437" cy="129333"/>
              </a:xfrm>
              <a:prstGeom prst="rect">
                <a:avLst/>
              </a:prstGeom>
              <a:noFill/>
            </p:spPr>
            <p:txBody>
              <a:bodyPr wrap="none" lIns="0" tIns="0" rIns="0" bIns="0" rtlCol="0">
                <a:spAutoFit/>
              </a:bodyPr>
              <a:lstStyle/>
              <a:p>
                <a:pPr algn="ctr">
                  <a:lnSpc>
                    <a:spcPct val="80000"/>
                  </a:lnSpc>
                </a:pPr>
                <a:r>
                  <a:rPr lang="en-US" sz="1050" b="1" dirty="0">
                    <a:solidFill>
                      <a:prstClr val="white"/>
                    </a:solidFill>
                    <a:latin typeface="Arial Narrow" panose="020B0606020202030204" pitchFamily="34" charset="0"/>
                  </a:rPr>
                  <a:t>AS-BUILT</a:t>
                </a:r>
              </a:p>
            </p:txBody>
          </p:sp>
          <p:sp>
            <p:nvSpPr>
              <p:cNvPr id="104" name="Oval 103"/>
              <p:cNvSpPr/>
              <p:nvPr/>
            </p:nvSpPr>
            <p:spPr>
              <a:xfrm>
                <a:off x="5870986" y="5626785"/>
                <a:ext cx="169110" cy="16911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grpSp>
          <p:nvGrpSpPr>
            <p:cNvPr id="84" name="Group 83"/>
            <p:cNvGrpSpPr/>
            <p:nvPr/>
          </p:nvGrpSpPr>
          <p:grpSpPr>
            <a:xfrm>
              <a:off x="6401853" y="5095016"/>
              <a:ext cx="913612" cy="169066"/>
              <a:chOff x="6401933" y="5095450"/>
              <a:chExt cx="913850" cy="169110"/>
            </a:xfrm>
          </p:grpSpPr>
          <p:sp>
            <p:nvSpPr>
              <p:cNvPr id="101" name="TextBox 100"/>
              <p:cNvSpPr txBox="1"/>
              <p:nvPr/>
            </p:nvSpPr>
            <p:spPr>
              <a:xfrm>
                <a:off x="6688682" y="5133621"/>
                <a:ext cx="627101" cy="129334"/>
              </a:xfrm>
              <a:prstGeom prst="rect">
                <a:avLst/>
              </a:prstGeom>
              <a:noFill/>
            </p:spPr>
            <p:txBody>
              <a:bodyPr wrap="none" lIns="0" tIns="0" rIns="0" bIns="0" rtlCol="0">
                <a:spAutoFit/>
              </a:bodyPr>
              <a:lstStyle/>
              <a:p>
                <a:pPr>
                  <a:lnSpc>
                    <a:spcPct val="80000"/>
                  </a:lnSpc>
                </a:pPr>
                <a:r>
                  <a:rPr lang="en-US" sz="1050" b="1" dirty="0">
                    <a:solidFill>
                      <a:prstClr val="white"/>
                    </a:solidFill>
                    <a:latin typeface="Arial Narrow" panose="020B0606020202030204" pitchFamily="34" charset="0"/>
                  </a:rPr>
                  <a:t>AS-TESTED</a:t>
                </a:r>
              </a:p>
            </p:txBody>
          </p:sp>
          <p:sp>
            <p:nvSpPr>
              <p:cNvPr id="102" name="Oval 101"/>
              <p:cNvSpPr/>
              <p:nvPr/>
            </p:nvSpPr>
            <p:spPr>
              <a:xfrm>
                <a:off x="6401933" y="5095450"/>
                <a:ext cx="169110" cy="16911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grpSp>
          <p:nvGrpSpPr>
            <p:cNvPr id="85" name="Group 84"/>
            <p:cNvGrpSpPr/>
            <p:nvPr/>
          </p:nvGrpSpPr>
          <p:grpSpPr>
            <a:xfrm>
              <a:off x="7001836" y="4459091"/>
              <a:ext cx="1021989" cy="169066"/>
              <a:chOff x="7002070" y="4459359"/>
              <a:chExt cx="1022255" cy="169110"/>
            </a:xfrm>
          </p:grpSpPr>
          <p:sp>
            <p:nvSpPr>
              <p:cNvPr id="99" name="TextBox 98"/>
              <p:cNvSpPr txBox="1"/>
              <p:nvPr/>
            </p:nvSpPr>
            <p:spPr>
              <a:xfrm>
                <a:off x="7249671" y="4497170"/>
                <a:ext cx="774654" cy="129334"/>
              </a:xfrm>
              <a:prstGeom prst="rect">
                <a:avLst/>
              </a:prstGeom>
              <a:noFill/>
            </p:spPr>
            <p:txBody>
              <a:bodyPr wrap="none" lIns="0" tIns="0" rIns="0" bIns="0" rtlCol="0">
                <a:spAutoFit/>
              </a:bodyPr>
              <a:lstStyle/>
              <a:p>
                <a:pPr>
                  <a:lnSpc>
                    <a:spcPct val="80000"/>
                  </a:lnSpc>
                </a:pPr>
                <a:r>
                  <a:rPr lang="en-US" sz="1050" b="1" dirty="0">
                    <a:solidFill>
                      <a:prstClr val="white"/>
                    </a:solidFill>
                    <a:latin typeface="Arial Narrow" panose="020B0606020202030204" pitchFamily="34" charset="0"/>
                  </a:rPr>
                  <a:t>AS-CERTIFIED</a:t>
                </a:r>
              </a:p>
            </p:txBody>
          </p:sp>
          <p:sp>
            <p:nvSpPr>
              <p:cNvPr id="100" name="Oval 99"/>
              <p:cNvSpPr/>
              <p:nvPr/>
            </p:nvSpPr>
            <p:spPr>
              <a:xfrm>
                <a:off x="7002070" y="4459359"/>
                <a:ext cx="169110" cy="16911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grpSp>
          <p:nvGrpSpPr>
            <p:cNvPr id="87" name="Group 86"/>
            <p:cNvGrpSpPr/>
            <p:nvPr/>
          </p:nvGrpSpPr>
          <p:grpSpPr>
            <a:xfrm>
              <a:off x="8115217" y="3984116"/>
              <a:ext cx="993223" cy="309120"/>
              <a:chOff x="8115741" y="3984271"/>
              <a:chExt cx="993482" cy="309202"/>
            </a:xfrm>
          </p:grpSpPr>
          <p:sp>
            <p:nvSpPr>
              <p:cNvPr id="97" name="TextBox 96"/>
              <p:cNvSpPr txBox="1"/>
              <p:nvPr/>
            </p:nvSpPr>
            <p:spPr>
              <a:xfrm>
                <a:off x="8284850" y="4164139"/>
                <a:ext cx="824373" cy="129334"/>
              </a:xfrm>
              <a:prstGeom prst="rect">
                <a:avLst/>
              </a:prstGeom>
              <a:noFill/>
            </p:spPr>
            <p:txBody>
              <a:bodyPr wrap="none" lIns="0" tIns="0" rIns="0" bIns="0" rtlCol="0">
                <a:spAutoFit/>
              </a:bodyPr>
              <a:lstStyle/>
              <a:p>
                <a:pPr>
                  <a:lnSpc>
                    <a:spcPct val="80000"/>
                  </a:lnSpc>
                </a:pPr>
                <a:r>
                  <a:rPr lang="en-US" sz="1050" b="1" dirty="0">
                    <a:solidFill>
                      <a:prstClr val="white"/>
                    </a:solidFill>
                    <a:latin typeface="Arial Narrow" panose="020B0606020202030204" pitchFamily="34" charset="0"/>
                  </a:rPr>
                  <a:t>AS-DELIVERED</a:t>
                </a:r>
              </a:p>
            </p:txBody>
          </p:sp>
          <p:sp>
            <p:nvSpPr>
              <p:cNvPr id="98" name="Oval 97"/>
              <p:cNvSpPr/>
              <p:nvPr/>
            </p:nvSpPr>
            <p:spPr>
              <a:xfrm>
                <a:off x="8115741" y="3984271"/>
                <a:ext cx="169110" cy="16911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grpSp>
          <p:nvGrpSpPr>
            <p:cNvPr id="92" name="Group 91"/>
            <p:cNvGrpSpPr/>
            <p:nvPr/>
          </p:nvGrpSpPr>
          <p:grpSpPr>
            <a:xfrm>
              <a:off x="9259180" y="3655763"/>
              <a:ext cx="1196873" cy="232187"/>
              <a:chOff x="9260001" y="3655822"/>
              <a:chExt cx="1197185" cy="232247"/>
            </a:xfrm>
          </p:grpSpPr>
          <p:sp>
            <p:nvSpPr>
              <p:cNvPr id="93" name="TextBox 92"/>
              <p:cNvSpPr txBox="1"/>
              <p:nvPr/>
            </p:nvSpPr>
            <p:spPr>
              <a:xfrm>
                <a:off x="9576678" y="3758736"/>
                <a:ext cx="880508" cy="129333"/>
              </a:xfrm>
              <a:prstGeom prst="rect">
                <a:avLst/>
              </a:prstGeom>
              <a:noFill/>
            </p:spPr>
            <p:txBody>
              <a:bodyPr wrap="none" lIns="0" tIns="0" rIns="0" bIns="0" rtlCol="0">
                <a:spAutoFit/>
              </a:bodyPr>
              <a:lstStyle/>
              <a:p>
                <a:pPr>
                  <a:lnSpc>
                    <a:spcPct val="80000"/>
                  </a:lnSpc>
                </a:pPr>
                <a:r>
                  <a:rPr lang="en-US" sz="1050" b="1" dirty="0">
                    <a:solidFill>
                      <a:prstClr val="white"/>
                    </a:solidFill>
                    <a:latin typeface="Arial Narrow" panose="020B0606020202030204" pitchFamily="34" charset="0"/>
                  </a:rPr>
                  <a:t>AS-SUPPORTED</a:t>
                </a:r>
              </a:p>
            </p:txBody>
          </p:sp>
          <p:sp>
            <p:nvSpPr>
              <p:cNvPr id="94" name="Oval 93"/>
              <p:cNvSpPr/>
              <p:nvPr/>
            </p:nvSpPr>
            <p:spPr>
              <a:xfrm>
                <a:off x="9260001" y="3655822"/>
                <a:ext cx="169110" cy="16911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grpSp>
      <p:sp>
        <p:nvSpPr>
          <p:cNvPr id="109" name="Rectangle 5"/>
          <p:cNvSpPr>
            <a:spLocks noChangeArrowheads="1"/>
          </p:cNvSpPr>
          <p:nvPr/>
        </p:nvSpPr>
        <p:spPr bwMode="auto">
          <a:xfrm>
            <a:off x="310890" y="6646662"/>
            <a:ext cx="2064801" cy="121570"/>
          </a:xfrm>
          <a:prstGeom prst="rect">
            <a:avLst/>
          </a:prstGeom>
          <a:noFill/>
          <a:ln w="12700">
            <a:noFill/>
            <a:miter lim="800000"/>
            <a:headEnd type="none" w="sm" len="sm"/>
            <a:tailEnd type="none" w="sm" len="sm"/>
          </a:ln>
          <a:effectLst/>
        </p:spPr>
        <p:txBody>
          <a:bodyPr lIns="6857" tIns="6857" rIns="6857" bIns="6857" anchor="b">
            <a:spAutoFit/>
          </a:bodyPr>
          <a:lstStyle/>
          <a:p>
            <a:pPr defTabSz="615401" eaLnBrk="0" hangingPunct="0"/>
            <a:r>
              <a:rPr lang="en-US" sz="700" dirty="0">
                <a:solidFill>
                  <a:prstClr val="white"/>
                </a:solidFill>
                <a:ea typeface="Arial" charset="0"/>
                <a:cs typeface="Arial" charset="0"/>
              </a:rPr>
              <a:t>Copyright © </a:t>
            </a:r>
            <a:r>
              <a:rPr lang="en-US" sz="700" dirty="0" smtClean="0">
                <a:solidFill>
                  <a:prstClr val="white"/>
                </a:solidFill>
                <a:ea typeface="Arial" charset="0"/>
                <a:cs typeface="Arial" charset="0"/>
              </a:rPr>
              <a:t>2020 </a:t>
            </a:r>
            <a:r>
              <a:rPr lang="en-US" sz="700" dirty="0">
                <a:solidFill>
                  <a:prstClr val="white"/>
                </a:solidFill>
                <a:ea typeface="Arial" charset="0"/>
                <a:cs typeface="Arial" charset="0"/>
              </a:rPr>
              <a:t>Boeing. All rights reserved.</a:t>
            </a:r>
          </a:p>
        </p:txBody>
      </p:sp>
      <p:sp>
        <p:nvSpPr>
          <p:cNvPr id="114" name="TextBox 113"/>
          <p:cNvSpPr txBox="1"/>
          <p:nvPr/>
        </p:nvSpPr>
        <p:spPr>
          <a:xfrm>
            <a:off x="463665" y="419370"/>
            <a:ext cx="9247470" cy="400110"/>
          </a:xfrm>
          <a:prstGeom prst="rect">
            <a:avLst/>
          </a:prstGeom>
          <a:noFill/>
        </p:spPr>
        <p:txBody>
          <a:bodyPr wrap="square" rtlCol="0">
            <a:spAutoFit/>
          </a:bodyPr>
          <a:lstStyle/>
          <a:p>
            <a:pPr>
              <a:lnSpc>
                <a:spcPts val="2437"/>
              </a:lnSpc>
            </a:pPr>
            <a:r>
              <a:rPr lang="en-US" sz="3200" b="1" dirty="0" smtClean="0">
                <a:solidFill>
                  <a:prstClr val="white"/>
                </a:solidFill>
                <a:latin typeface="Arial" panose="020B0604020202020204" pitchFamily="34" charset="0"/>
                <a:cs typeface="Arial" panose="020B0604020202020204" pitchFamily="34" charset="0"/>
              </a:rPr>
              <a:t>MBE Diamond Symbol</a:t>
            </a:r>
            <a:endParaRPr lang="en-US" sz="3200" b="1" dirty="0">
              <a:solidFill>
                <a:prstClr val="white"/>
              </a:solidFill>
              <a:latin typeface="Arial" panose="020B0604020202020204" pitchFamily="34" charset="0"/>
              <a:cs typeface="Arial" panose="020B0604020202020204" pitchFamily="34" charset="0"/>
            </a:endParaRPr>
          </a:p>
        </p:txBody>
      </p:sp>
      <p:sp>
        <p:nvSpPr>
          <p:cNvPr id="106" name="TextBox 105"/>
          <p:cNvSpPr txBox="1"/>
          <p:nvPr/>
        </p:nvSpPr>
        <p:spPr>
          <a:xfrm>
            <a:off x="2384553" y="2738265"/>
            <a:ext cx="989348" cy="129266"/>
          </a:xfrm>
          <a:prstGeom prst="rect">
            <a:avLst/>
          </a:prstGeom>
          <a:noFill/>
        </p:spPr>
        <p:txBody>
          <a:bodyPr wrap="square" lIns="0" tIns="0" rIns="0" bIns="0" rtlCol="0">
            <a:spAutoFit/>
          </a:bodyPr>
          <a:lstStyle/>
          <a:p>
            <a:pPr algn="r">
              <a:lnSpc>
                <a:spcPct val="80000"/>
              </a:lnSpc>
            </a:pPr>
            <a:r>
              <a:rPr lang="en-US" sz="1050" b="1" dirty="0">
                <a:solidFill>
                  <a:schemeClr val="bg1"/>
                </a:solidFill>
                <a:latin typeface="Arial Narrow" panose="020B0606020202030204" pitchFamily="34" charset="0"/>
              </a:rPr>
              <a:t>BUSINESS MODEL</a:t>
            </a:r>
          </a:p>
        </p:txBody>
      </p:sp>
      <p:sp>
        <p:nvSpPr>
          <p:cNvPr id="107" name="TextBox 106"/>
          <p:cNvSpPr txBox="1"/>
          <p:nvPr/>
        </p:nvSpPr>
        <p:spPr>
          <a:xfrm>
            <a:off x="3668072" y="1190467"/>
            <a:ext cx="1412503" cy="258532"/>
          </a:xfrm>
          <a:prstGeom prst="rect">
            <a:avLst/>
          </a:prstGeom>
          <a:noFill/>
        </p:spPr>
        <p:txBody>
          <a:bodyPr wrap="square" lIns="0" tIns="0" rIns="0" bIns="0" rtlCol="0">
            <a:spAutoFit/>
          </a:bodyPr>
          <a:lstStyle>
            <a:defPPr>
              <a:defRPr lang="en-US"/>
            </a:defPPr>
            <a:lvl1pPr>
              <a:lnSpc>
                <a:spcPct val="80000"/>
              </a:lnSpc>
              <a:defRPr sz="1050" b="1">
                <a:solidFill>
                  <a:srgbClr val="00B050"/>
                </a:solidFill>
                <a:latin typeface="Arial Narrow" panose="020B0606020202030204" pitchFamily="34" charset="0"/>
              </a:defRPr>
            </a:lvl1pPr>
          </a:lstStyle>
          <a:p>
            <a:pPr algn="r"/>
            <a:r>
              <a:rPr lang="en-US" dirty="0">
                <a:solidFill>
                  <a:schemeClr val="bg1"/>
                </a:solidFill>
              </a:rPr>
              <a:t>MODEL </a:t>
            </a:r>
            <a:r>
              <a:rPr lang="en-US" dirty="0" smtClean="0">
                <a:solidFill>
                  <a:schemeClr val="bg1"/>
                </a:solidFill>
              </a:rPr>
              <a:t>BASED</a:t>
            </a:r>
            <a:br>
              <a:rPr lang="en-US" dirty="0" smtClean="0">
                <a:solidFill>
                  <a:schemeClr val="bg1"/>
                </a:solidFill>
              </a:rPr>
            </a:br>
            <a:r>
              <a:rPr lang="en-US" dirty="0" smtClean="0">
                <a:solidFill>
                  <a:schemeClr val="bg1"/>
                </a:solidFill>
              </a:rPr>
              <a:t>PRODUCTION PLANNING</a:t>
            </a:r>
            <a:endParaRPr lang="en-US" dirty="0">
              <a:solidFill>
                <a:schemeClr val="bg1"/>
              </a:solidFill>
            </a:endParaRPr>
          </a:p>
        </p:txBody>
      </p:sp>
      <p:sp>
        <p:nvSpPr>
          <p:cNvPr id="108" name="TextBox 107"/>
          <p:cNvSpPr txBox="1"/>
          <p:nvPr/>
        </p:nvSpPr>
        <p:spPr>
          <a:xfrm>
            <a:off x="3709262" y="1741860"/>
            <a:ext cx="902002" cy="258532"/>
          </a:xfrm>
          <a:prstGeom prst="rect">
            <a:avLst/>
          </a:prstGeom>
          <a:noFill/>
        </p:spPr>
        <p:txBody>
          <a:bodyPr wrap="square" lIns="0" tIns="0" rIns="0" bIns="0" rtlCol="0">
            <a:spAutoFit/>
          </a:bodyPr>
          <a:lstStyle>
            <a:defPPr>
              <a:defRPr lang="en-US"/>
            </a:defPPr>
            <a:lvl1pPr>
              <a:lnSpc>
                <a:spcPct val="80000"/>
              </a:lnSpc>
              <a:defRPr sz="1050" b="1">
                <a:solidFill>
                  <a:srgbClr val="00B050"/>
                </a:solidFill>
                <a:latin typeface="Arial Narrow" panose="020B0606020202030204" pitchFamily="34" charset="0"/>
              </a:defRPr>
            </a:lvl1pPr>
          </a:lstStyle>
          <a:p>
            <a:pPr algn="r"/>
            <a:r>
              <a:rPr lang="en-US" dirty="0">
                <a:solidFill>
                  <a:schemeClr val="bg1"/>
                </a:solidFill>
              </a:rPr>
              <a:t>MODEL </a:t>
            </a:r>
            <a:r>
              <a:rPr lang="en-US" dirty="0" smtClean="0">
                <a:solidFill>
                  <a:schemeClr val="bg1"/>
                </a:solidFill>
              </a:rPr>
              <a:t>BASED</a:t>
            </a:r>
            <a:br>
              <a:rPr lang="en-US" dirty="0" smtClean="0">
                <a:solidFill>
                  <a:schemeClr val="bg1"/>
                </a:solidFill>
              </a:rPr>
            </a:br>
            <a:r>
              <a:rPr lang="en-US" dirty="0" smtClean="0">
                <a:solidFill>
                  <a:schemeClr val="bg1"/>
                </a:solidFill>
              </a:rPr>
              <a:t>DEFINITION</a:t>
            </a:r>
            <a:endParaRPr lang="en-US" dirty="0">
              <a:solidFill>
                <a:schemeClr val="bg1"/>
              </a:solidFill>
            </a:endParaRPr>
          </a:p>
        </p:txBody>
      </p:sp>
      <p:sp>
        <p:nvSpPr>
          <p:cNvPr id="110" name="TextBox 109"/>
          <p:cNvSpPr txBox="1"/>
          <p:nvPr/>
        </p:nvSpPr>
        <p:spPr>
          <a:xfrm>
            <a:off x="2712482" y="2336225"/>
            <a:ext cx="1384096" cy="258532"/>
          </a:xfrm>
          <a:prstGeom prst="rect">
            <a:avLst/>
          </a:prstGeom>
          <a:noFill/>
        </p:spPr>
        <p:txBody>
          <a:bodyPr wrap="square" lIns="0" tIns="0" rIns="0" bIns="0" rtlCol="0">
            <a:spAutoFit/>
          </a:bodyPr>
          <a:lstStyle>
            <a:defPPr>
              <a:defRPr lang="en-US"/>
            </a:defPPr>
            <a:lvl1pPr>
              <a:lnSpc>
                <a:spcPct val="80000"/>
              </a:lnSpc>
              <a:defRPr sz="1050" b="1">
                <a:solidFill>
                  <a:srgbClr val="00B050"/>
                </a:solidFill>
                <a:latin typeface="Arial Narrow" panose="020B0606020202030204" pitchFamily="34" charset="0"/>
              </a:defRPr>
            </a:lvl1pPr>
          </a:lstStyle>
          <a:p>
            <a:pPr algn="r"/>
            <a:r>
              <a:rPr lang="en-US" dirty="0">
                <a:solidFill>
                  <a:schemeClr val="bg1"/>
                </a:solidFill>
              </a:rPr>
              <a:t>MODEL </a:t>
            </a:r>
            <a:r>
              <a:rPr lang="en-US" dirty="0" smtClean="0">
                <a:solidFill>
                  <a:schemeClr val="bg1"/>
                </a:solidFill>
              </a:rPr>
              <a:t>BASED</a:t>
            </a:r>
            <a:br>
              <a:rPr lang="en-US" dirty="0" smtClean="0">
                <a:solidFill>
                  <a:schemeClr val="bg1"/>
                </a:solidFill>
              </a:rPr>
            </a:br>
            <a:r>
              <a:rPr lang="en-US" dirty="0" smtClean="0">
                <a:solidFill>
                  <a:schemeClr val="bg1"/>
                </a:solidFill>
              </a:rPr>
              <a:t>SYSTEMS ENGINEERING</a:t>
            </a:r>
            <a:endParaRPr lang="en-US" dirty="0">
              <a:solidFill>
                <a:schemeClr val="bg1"/>
              </a:solidFill>
            </a:endParaRPr>
          </a:p>
        </p:txBody>
      </p:sp>
      <p:sp>
        <p:nvSpPr>
          <p:cNvPr id="128" name="TextBox 127"/>
          <p:cNvSpPr txBox="1"/>
          <p:nvPr/>
        </p:nvSpPr>
        <p:spPr>
          <a:xfrm>
            <a:off x="6024737" y="1202140"/>
            <a:ext cx="1295714" cy="387798"/>
          </a:xfrm>
          <a:prstGeom prst="rect">
            <a:avLst/>
          </a:prstGeom>
          <a:noFill/>
        </p:spPr>
        <p:txBody>
          <a:bodyPr wrap="square" lIns="0" tIns="0" rIns="0" bIns="0" rtlCol="0">
            <a:spAutoFit/>
          </a:bodyPr>
          <a:lstStyle/>
          <a:p>
            <a:pPr algn="ctr">
              <a:lnSpc>
                <a:spcPct val="80000"/>
              </a:lnSpc>
            </a:pPr>
            <a:r>
              <a:rPr lang="en-US" sz="1050" b="1" dirty="0" smtClean="0">
                <a:solidFill>
                  <a:srgbClr val="70AD47">
                    <a:lumMod val="20000"/>
                    <a:lumOff val="80000"/>
                  </a:srgbClr>
                </a:solidFill>
                <a:latin typeface="Arial Narrow" panose="020B0606020202030204" pitchFamily="34" charset="0"/>
              </a:rPr>
              <a:t>VIRTUAL </a:t>
            </a:r>
            <a:r>
              <a:rPr lang="en-US" sz="1050" b="1" dirty="0">
                <a:solidFill>
                  <a:srgbClr val="70AD47">
                    <a:lumMod val="20000"/>
                    <a:lumOff val="80000"/>
                  </a:srgbClr>
                </a:solidFill>
                <a:latin typeface="Arial Narrow" panose="020B0606020202030204" pitchFamily="34" charset="0"/>
              </a:rPr>
              <a:t>P</a:t>
            </a:r>
            <a:r>
              <a:rPr lang="en-US" sz="1050" b="1" dirty="0" smtClean="0">
                <a:solidFill>
                  <a:srgbClr val="70AD47">
                    <a:lumMod val="20000"/>
                    <a:lumOff val="80000"/>
                  </a:srgbClr>
                </a:solidFill>
                <a:latin typeface="Arial Narrow" panose="020B0606020202030204" pitchFamily="34" charset="0"/>
              </a:rPr>
              <a:t>RODUCTION SYSTEM</a:t>
            </a:r>
            <a:br>
              <a:rPr lang="en-US" sz="1050" b="1" dirty="0" smtClean="0">
                <a:solidFill>
                  <a:srgbClr val="70AD47">
                    <a:lumMod val="20000"/>
                    <a:lumOff val="80000"/>
                  </a:srgbClr>
                </a:solidFill>
                <a:latin typeface="Arial Narrow" panose="020B0606020202030204" pitchFamily="34" charset="0"/>
              </a:rPr>
            </a:br>
            <a:endParaRPr lang="en-US" sz="1050" b="1" dirty="0">
              <a:solidFill>
                <a:srgbClr val="70AD47">
                  <a:lumMod val="20000"/>
                  <a:lumOff val="80000"/>
                </a:srgbClr>
              </a:solidFill>
              <a:latin typeface="Arial Narrow" panose="020B0606020202030204" pitchFamily="34" charset="0"/>
            </a:endParaRPr>
          </a:p>
        </p:txBody>
      </p:sp>
      <p:sp>
        <p:nvSpPr>
          <p:cNvPr id="81" name="Rectangle 11"/>
          <p:cNvSpPr txBox="1">
            <a:spLocks noChangeArrowheads="1"/>
          </p:cNvSpPr>
          <p:nvPr/>
        </p:nvSpPr>
        <p:spPr>
          <a:xfrm>
            <a:off x="3770520" y="6541014"/>
            <a:ext cx="4652429" cy="315640"/>
          </a:xfrm>
          <a:prstGeom prst="rect">
            <a:avLst/>
          </a:prstGeom>
        </p:spPr>
        <p:txBody>
          <a:bodyPr lIns="0" tIns="0" rIns="0" bIns="0" anchor="ctr" anchorCtr="0"/>
          <a:lstStyle>
            <a:defPPr>
              <a:defRPr lang="en-US"/>
            </a:defPPr>
            <a:lvl1pPr marL="0" algn="ctr" defTabSz="914400" rtl="0" eaLnBrk="1" latinLnBrk="0" hangingPunct="1">
              <a:defRPr sz="800" kern="1200">
                <a:solidFill>
                  <a:schemeClr val="bg1">
                    <a:lumMod val="50000"/>
                  </a:schemeClr>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solidFill>
              </a:rPr>
              <a:t>Approved for Public Release (RROI 19-00155-BDS)</a:t>
            </a:r>
          </a:p>
        </p:txBody>
      </p:sp>
      <p:sp>
        <p:nvSpPr>
          <p:cNvPr id="86" name="Slide Number Placeholder 2"/>
          <p:cNvSpPr txBox="1">
            <a:spLocks/>
          </p:cNvSpPr>
          <p:nvPr/>
        </p:nvSpPr>
        <p:spPr>
          <a:xfrm>
            <a:off x="9467318" y="6603587"/>
            <a:ext cx="2376397" cy="246062"/>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solidFill>
                  <a:schemeClr val="bg1"/>
                </a:solidFill>
              </a:rPr>
              <a:t>| </a:t>
            </a:r>
            <a:fld id="{6CFC611C-F0C5-4E5E-9A12-4FA1567F47C8}" type="slidenum">
              <a:rPr lang="en-US" sz="1000" smtClean="0">
                <a:solidFill>
                  <a:schemeClr val="bg1"/>
                </a:solidFill>
              </a:rPr>
              <a:t>15</a:t>
            </a:fld>
            <a:endParaRPr lang="en-US" sz="1000" dirty="0">
              <a:solidFill>
                <a:schemeClr val="bg1"/>
              </a:solidFill>
            </a:endParaRPr>
          </a:p>
        </p:txBody>
      </p:sp>
      <p:sp>
        <p:nvSpPr>
          <p:cNvPr id="105" name="TextBox 104"/>
          <p:cNvSpPr txBox="1"/>
          <p:nvPr/>
        </p:nvSpPr>
        <p:spPr>
          <a:xfrm>
            <a:off x="4983788" y="6206828"/>
            <a:ext cx="1351652" cy="313932"/>
          </a:xfrm>
          <a:prstGeom prst="rect">
            <a:avLst/>
          </a:prstGeom>
          <a:noFill/>
        </p:spPr>
        <p:txBody>
          <a:bodyPr wrap="none" rtlCol="0">
            <a:spAutoFit/>
          </a:bodyPr>
          <a:lstStyle/>
          <a:p>
            <a:pPr algn="ctr">
              <a:lnSpc>
                <a:spcPct val="80000"/>
              </a:lnSpc>
            </a:pPr>
            <a:r>
              <a:rPr lang="en-US" b="1" dirty="0">
                <a:solidFill>
                  <a:srgbClr val="FFC000"/>
                </a:solidFill>
                <a:latin typeface="Arial"/>
              </a:rPr>
              <a:t>PHYSICAL</a:t>
            </a:r>
          </a:p>
        </p:txBody>
      </p:sp>
      <p:sp>
        <p:nvSpPr>
          <p:cNvPr id="113" name="TextBox 112"/>
          <p:cNvSpPr txBox="1"/>
          <p:nvPr/>
        </p:nvSpPr>
        <p:spPr>
          <a:xfrm>
            <a:off x="5155318" y="781370"/>
            <a:ext cx="1000274" cy="221599"/>
          </a:xfrm>
          <a:prstGeom prst="rect">
            <a:avLst/>
          </a:prstGeom>
          <a:noFill/>
        </p:spPr>
        <p:txBody>
          <a:bodyPr wrap="none" lIns="0" tIns="0" rIns="0" bIns="0" rtlCol="0">
            <a:spAutoFit/>
          </a:bodyPr>
          <a:lstStyle/>
          <a:p>
            <a:pPr algn="ctr">
              <a:lnSpc>
                <a:spcPct val="80000"/>
              </a:lnSpc>
            </a:pPr>
            <a:r>
              <a:rPr lang="en-US" b="1" dirty="0">
                <a:solidFill>
                  <a:srgbClr val="FFC000"/>
                </a:solidFill>
                <a:latin typeface="Arial"/>
              </a:rPr>
              <a:t>VIRTUAL</a:t>
            </a:r>
          </a:p>
        </p:txBody>
      </p:sp>
    </p:spTree>
    <p:extLst>
      <p:ext uri="{BB962C8B-B14F-4D97-AF65-F5344CB8AC3E}">
        <p14:creationId xmlns:p14="http://schemas.microsoft.com/office/powerpoint/2010/main" val="300543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a:off x="310890" y="6646662"/>
            <a:ext cx="2064801" cy="121570"/>
          </a:xfrm>
          <a:prstGeom prst="rect">
            <a:avLst/>
          </a:prstGeom>
          <a:noFill/>
          <a:ln w="12700">
            <a:noFill/>
            <a:miter lim="800000"/>
            <a:headEnd type="none" w="sm" len="sm"/>
            <a:tailEnd type="none" w="sm" len="sm"/>
          </a:ln>
          <a:effectLst/>
        </p:spPr>
        <p:txBody>
          <a:bodyPr lIns="6857" tIns="6857" rIns="6857" bIns="6857" anchor="b">
            <a:spAutoFit/>
          </a:bodyPr>
          <a:lstStyle/>
          <a:p>
            <a:pPr defTabSz="615401" eaLnBrk="0" hangingPunct="0"/>
            <a:r>
              <a:rPr lang="en-US" sz="700" dirty="0">
                <a:solidFill>
                  <a:prstClr val="white"/>
                </a:solidFill>
                <a:ea typeface="Arial" charset="0"/>
                <a:cs typeface="Arial" charset="0"/>
              </a:rPr>
              <a:t>Copyright © </a:t>
            </a:r>
            <a:r>
              <a:rPr lang="en-US" sz="700" dirty="0" smtClean="0">
                <a:solidFill>
                  <a:prstClr val="white"/>
                </a:solidFill>
                <a:ea typeface="Arial" charset="0"/>
                <a:cs typeface="Arial" charset="0"/>
              </a:rPr>
              <a:t>2020 </a:t>
            </a:r>
            <a:r>
              <a:rPr lang="en-US" sz="700" dirty="0">
                <a:solidFill>
                  <a:prstClr val="white"/>
                </a:solidFill>
                <a:ea typeface="Arial" charset="0"/>
                <a:cs typeface="Arial" charset="0"/>
              </a:rPr>
              <a:t>Boeing. All rights reserved.</a:t>
            </a:r>
          </a:p>
        </p:txBody>
      </p:sp>
      <p:sp>
        <p:nvSpPr>
          <p:cNvPr id="34" name="Title 7"/>
          <p:cNvSpPr txBox="1">
            <a:spLocks/>
          </p:cNvSpPr>
          <p:nvPr/>
        </p:nvSpPr>
        <p:spPr>
          <a:xfrm>
            <a:off x="470776" y="240030"/>
            <a:ext cx="11718050" cy="565727"/>
          </a:xfrm>
          <a:prstGeom prst="rect">
            <a:avLst/>
          </a:prstGeom>
        </p:spPr>
        <p:txBody>
          <a:bodyPr rIns="0">
            <a:noAutofit/>
          </a:bodyPr>
          <a:lstStyle>
            <a:lvl1pPr algn="l" defTabSz="914400" rtl="0" eaLnBrk="1" latinLnBrk="0" hangingPunct="1">
              <a:spcBef>
                <a:spcPct val="0"/>
              </a:spcBef>
              <a:buNone/>
              <a:defRPr sz="1800" b="1" kern="1200" baseline="0">
                <a:solidFill>
                  <a:schemeClr val="bg1"/>
                </a:solidFill>
                <a:latin typeface="+mj-lt"/>
                <a:ea typeface="+mj-ea"/>
                <a:cs typeface="+mj-cs"/>
              </a:defRPr>
            </a:lvl1pPr>
          </a:lstStyle>
          <a:p>
            <a:r>
              <a:rPr lang="en-US" sz="3200" spc="-27" dirty="0">
                <a:solidFill>
                  <a:srgbClr val="FFFFFF"/>
                </a:solidFill>
                <a:latin typeface="Arial" panose="020B0604020202020204" pitchFamily="34" charset="0"/>
                <a:cs typeface="Arial" panose="020B0604020202020204" pitchFamily="34" charset="0"/>
              </a:rPr>
              <a:t>Background - The Traditional SE “V” Symbol</a:t>
            </a:r>
            <a:endParaRPr lang="en-US" sz="3200" dirty="0">
              <a:latin typeface="Arial" panose="020B0604020202020204" pitchFamily="34" charset="0"/>
              <a:cs typeface="Arial" panose="020B0604020202020204" pitchFamily="34" charset="0"/>
            </a:endParaRPr>
          </a:p>
        </p:txBody>
      </p:sp>
      <p:sp>
        <p:nvSpPr>
          <p:cNvPr id="41" name="Rectangle 11"/>
          <p:cNvSpPr txBox="1">
            <a:spLocks noChangeArrowheads="1"/>
          </p:cNvSpPr>
          <p:nvPr/>
        </p:nvSpPr>
        <p:spPr>
          <a:xfrm>
            <a:off x="3770520" y="6541014"/>
            <a:ext cx="4652429" cy="315640"/>
          </a:xfrm>
          <a:prstGeom prst="rect">
            <a:avLst/>
          </a:prstGeom>
        </p:spPr>
        <p:txBody>
          <a:bodyPr lIns="0" tIns="0" rIns="0" bIns="0" anchor="ctr" anchorCtr="0"/>
          <a:lstStyle>
            <a:defPPr>
              <a:defRPr lang="en-US"/>
            </a:defPPr>
            <a:lvl1pPr marL="0" algn="ctr" defTabSz="914400" rtl="0" eaLnBrk="1" latinLnBrk="0" hangingPunct="1">
              <a:defRPr sz="800" kern="1200">
                <a:solidFill>
                  <a:schemeClr val="bg1">
                    <a:lumMod val="50000"/>
                  </a:schemeClr>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solidFill>
              </a:rPr>
              <a:t>Approved for Public Release (RROI 18-00101-BDS)</a:t>
            </a:r>
          </a:p>
        </p:txBody>
      </p:sp>
      <p:sp>
        <p:nvSpPr>
          <p:cNvPr id="43" name="Slide Number Placeholder 2"/>
          <p:cNvSpPr txBox="1">
            <a:spLocks/>
          </p:cNvSpPr>
          <p:nvPr/>
        </p:nvSpPr>
        <p:spPr>
          <a:xfrm>
            <a:off x="9467318" y="6603587"/>
            <a:ext cx="2376397" cy="246062"/>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solidFill>
                  <a:schemeClr val="bg1"/>
                </a:solidFill>
              </a:rPr>
              <a:t>| </a:t>
            </a:r>
            <a:fld id="{E1B562E9-B90F-4CF1-B99A-05159AA3C8C7}" type="slidenum">
              <a:rPr lang="en-US" sz="1000" smtClean="0">
                <a:solidFill>
                  <a:schemeClr val="bg1"/>
                </a:solidFill>
              </a:rPr>
              <a:t>2</a:t>
            </a:fld>
            <a:endParaRPr lang="en-US" sz="1000" dirty="0">
              <a:solidFill>
                <a:schemeClr val="bg1"/>
              </a:solidFill>
            </a:endParaRPr>
          </a:p>
        </p:txBody>
      </p:sp>
      <p:sp>
        <p:nvSpPr>
          <p:cNvPr id="75" name="Content Placeholder 2"/>
          <p:cNvSpPr>
            <a:spLocks noGrp="1"/>
          </p:cNvSpPr>
          <p:nvPr/>
        </p:nvSpPr>
        <p:spPr bwMode="auto">
          <a:xfrm>
            <a:off x="581930" y="1230891"/>
            <a:ext cx="4801044" cy="487825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169863" indent="-169863" algn="l" defTabSz="820738" rtl="0" eaLnBrk="1" fontAlgn="base" hangingPunct="1">
              <a:lnSpc>
                <a:spcPct val="90000"/>
              </a:lnSpc>
              <a:spcBef>
                <a:spcPct val="30000"/>
              </a:spcBef>
              <a:spcAft>
                <a:spcPct val="0"/>
              </a:spcAft>
              <a:buClr>
                <a:schemeClr val="tx2"/>
              </a:buClr>
              <a:buFont typeface="Wingdings" pitchFamily="2" charset="2"/>
              <a:buChar char="§"/>
              <a:defRPr sz="2200" b="0">
                <a:solidFill>
                  <a:schemeClr val="bg2">
                    <a:lumMod val="75000"/>
                  </a:schemeClr>
                </a:solidFill>
                <a:latin typeface="+mn-lt"/>
                <a:ea typeface="+mn-ea"/>
                <a:cs typeface="+mn-cs"/>
              </a:defRPr>
            </a:lvl1pPr>
            <a:lvl2pPr marL="376238" indent="-204788" algn="l" defTabSz="820738" rtl="0" eaLnBrk="1" fontAlgn="base" hangingPunct="1">
              <a:lnSpc>
                <a:spcPct val="90000"/>
              </a:lnSpc>
              <a:spcBef>
                <a:spcPct val="30000"/>
              </a:spcBef>
              <a:spcAft>
                <a:spcPct val="0"/>
              </a:spcAft>
              <a:buClr>
                <a:schemeClr val="tx2"/>
              </a:buClr>
              <a:buFont typeface="Wingdings" pitchFamily="2" charset="2"/>
              <a:buChar char="§"/>
              <a:defRPr sz="2000" b="0">
                <a:solidFill>
                  <a:schemeClr val="bg2">
                    <a:lumMod val="75000"/>
                  </a:schemeClr>
                </a:solidFill>
                <a:latin typeface="+mn-lt"/>
              </a:defRPr>
            </a:lvl2pPr>
            <a:lvl3pPr marL="627063" indent="-185738" algn="l" defTabSz="820738" rtl="0" eaLnBrk="1" fontAlgn="base" hangingPunct="1">
              <a:lnSpc>
                <a:spcPct val="90000"/>
              </a:lnSpc>
              <a:spcBef>
                <a:spcPct val="30000"/>
              </a:spcBef>
              <a:spcAft>
                <a:spcPct val="0"/>
              </a:spcAft>
              <a:buClr>
                <a:schemeClr val="tx2"/>
              </a:buClr>
              <a:buFont typeface="Arial" charset="0"/>
              <a:buChar char="–"/>
              <a:defRPr b="0">
                <a:solidFill>
                  <a:schemeClr val="bg2">
                    <a:lumMod val="75000"/>
                  </a:schemeClr>
                </a:solidFill>
                <a:latin typeface="+mn-lt"/>
              </a:defRPr>
            </a:lvl3pPr>
            <a:lvl4pPr marL="792163" indent="-163513" algn="l" defTabSz="820738" rtl="0" eaLnBrk="1" fontAlgn="base" hangingPunct="1">
              <a:lnSpc>
                <a:spcPct val="90000"/>
              </a:lnSpc>
              <a:spcBef>
                <a:spcPct val="30000"/>
              </a:spcBef>
              <a:spcAft>
                <a:spcPct val="0"/>
              </a:spcAft>
              <a:buClr>
                <a:schemeClr val="tx2"/>
              </a:buClr>
              <a:buFont typeface="Arial" charset="0"/>
              <a:buChar char="–"/>
              <a:defRPr b="0">
                <a:solidFill>
                  <a:schemeClr val="bg2">
                    <a:lumMod val="75000"/>
                  </a:schemeClr>
                </a:solidFill>
                <a:latin typeface="+mn-lt"/>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600" b="0">
                <a:solidFill>
                  <a:schemeClr val="bg2">
                    <a:lumMod val="75000"/>
                  </a:schemeClr>
                </a:solidFill>
                <a:latin typeface="+mn-lt"/>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a:lstStyle>
          <a:p>
            <a:pPr hangingPunct="0">
              <a:lnSpc>
                <a:spcPct val="100000"/>
              </a:lnSpc>
              <a:spcBef>
                <a:spcPts val="0"/>
              </a:spcBef>
              <a:spcAft>
                <a:spcPts val="1800"/>
              </a:spcAft>
              <a:buClr>
                <a:schemeClr val="bg1"/>
              </a:buClr>
            </a:pPr>
            <a:r>
              <a:rPr lang="en-US" b="1" dirty="0">
                <a:solidFill>
                  <a:srgbClr val="FFC000"/>
                </a:solidFill>
                <a:latin typeface="Arial" panose="020B0604020202020204" pitchFamily="34" charset="0"/>
                <a:cs typeface="Arial" panose="020B0604020202020204" pitchFamily="34" charset="0"/>
              </a:rPr>
              <a:t>Product</a:t>
            </a:r>
            <a:r>
              <a:rPr lang="en-US" b="1" dirty="0">
                <a:solidFill>
                  <a:schemeClr val="bg1"/>
                </a:solidFill>
                <a:latin typeface="Arial" panose="020B0604020202020204" pitchFamily="34" charset="0"/>
                <a:cs typeface="Arial" panose="020B0604020202020204" pitchFamily="34" charset="0"/>
              </a:rPr>
              <a:t> focused development</a:t>
            </a:r>
          </a:p>
          <a:p>
            <a:pPr hangingPunct="0">
              <a:lnSpc>
                <a:spcPct val="100000"/>
              </a:lnSpc>
              <a:spcBef>
                <a:spcPts val="0"/>
              </a:spcBef>
              <a:spcAft>
                <a:spcPts val="1800"/>
              </a:spcAft>
              <a:buClr>
                <a:schemeClr val="bg1"/>
              </a:buClr>
            </a:pPr>
            <a:r>
              <a:rPr lang="en-US" b="1" dirty="0">
                <a:solidFill>
                  <a:schemeClr val="bg1"/>
                </a:solidFill>
                <a:latin typeface="Arial" panose="020B0604020202020204" pitchFamily="34" charset="0"/>
                <a:cs typeface="Arial" panose="020B0604020202020204" pitchFamily="34" charset="0"/>
              </a:rPr>
              <a:t>Implies a </a:t>
            </a:r>
            <a:r>
              <a:rPr lang="en-US" b="1" dirty="0">
                <a:solidFill>
                  <a:srgbClr val="FFC000"/>
                </a:solidFill>
                <a:latin typeface="Arial" panose="020B0604020202020204" pitchFamily="34" charset="0"/>
                <a:cs typeface="Arial" panose="020B0604020202020204" pitchFamily="34" charset="0"/>
              </a:rPr>
              <a:t>sequential</a:t>
            </a:r>
            <a:r>
              <a:rPr lang="en-US" b="1" dirty="0">
                <a:solidFill>
                  <a:schemeClr val="bg1"/>
                </a:solidFill>
                <a:latin typeface="Arial" panose="020B0604020202020204" pitchFamily="34" charset="0"/>
                <a:cs typeface="Arial" panose="020B0604020202020204" pitchFamily="34" charset="0"/>
              </a:rPr>
              <a:t> process </a:t>
            </a:r>
          </a:p>
          <a:p>
            <a:pPr hangingPunct="0">
              <a:lnSpc>
                <a:spcPct val="100000"/>
              </a:lnSpc>
              <a:spcBef>
                <a:spcPts val="0"/>
              </a:spcBef>
              <a:spcAft>
                <a:spcPts val="1800"/>
              </a:spcAft>
              <a:buClr>
                <a:schemeClr val="bg1"/>
              </a:buClr>
            </a:pPr>
            <a:r>
              <a:rPr lang="en-US" b="1" dirty="0">
                <a:solidFill>
                  <a:schemeClr val="bg1"/>
                </a:solidFill>
                <a:latin typeface="Arial" panose="020B0604020202020204" pitchFamily="34" charset="0"/>
                <a:cs typeface="Arial" panose="020B0604020202020204" pitchFamily="34" charset="0"/>
              </a:rPr>
              <a:t>“</a:t>
            </a:r>
            <a:r>
              <a:rPr lang="en-US" b="1" dirty="0">
                <a:solidFill>
                  <a:srgbClr val="FFC000"/>
                </a:solidFill>
                <a:latin typeface="Arial" panose="020B0604020202020204" pitchFamily="34" charset="0"/>
                <a:cs typeface="Arial" panose="020B0604020202020204" pitchFamily="34" charset="0"/>
              </a:rPr>
              <a:t>Document-centric</a:t>
            </a:r>
            <a:r>
              <a:rPr lang="en-US" b="1" dirty="0">
                <a:solidFill>
                  <a:schemeClr val="bg1"/>
                </a:solidFill>
                <a:latin typeface="Arial" panose="020B0604020202020204" pitchFamily="34" charset="0"/>
                <a:cs typeface="Arial" panose="020B0604020202020204" pitchFamily="34" charset="0"/>
              </a:rPr>
              <a:t>” focus</a:t>
            </a:r>
          </a:p>
          <a:p>
            <a:pPr hangingPunct="0">
              <a:lnSpc>
                <a:spcPct val="100000"/>
              </a:lnSpc>
              <a:spcBef>
                <a:spcPts val="0"/>
              </a:spcBef>
              <a:spcAft>
                <a:spcPts val="1800"/>
              </a:spcAft>
              <a:buClr>
                <a:schemeClr val="bg1"/>
              </a:buClr>
            </a:pPr>
            <a:r>
              <a:rPr lang="en-US" b="1" dirty="0">
                <a:solidFill>
                  <a:schemeClr val="bg1"/>
                </a:solidFill>
                <a:latin typeface="Arial" panose="020B0604020202020204" pitchFamily="34" charset="0"/>
                <a:cs typeface="Arial" panose="020B0604020202020204" pitchFamily="34" charset="0"/>
              </a:rPr>
              <a:t>Fails to depict </a:t>
            </a:r>
            <a:r>
              <a:rPr lang="en-US" b="1" dirty="0">
                <a:solidFill>
                  <a:srgbClr val="FFC000"/>
                </a:solidFill>
                <a:latin typeface="Arial" panose="020B0604020202020204" pitchFamily="34" charset="0"/>
                <a:cs typeface="Arial" panose="020B0604020202020204" pitchFamily="34" charset="0"/>
              </a:rPr>
              <a:t>integrative &amp; iterative</a:t>
            </a:r>
            <a:r>
              <a:rPr lang="en-US" b="1" dirty="0">
                <a:solidFill>
                  <a:schemeClr val="bg1"/>
                </a:solidFill>
                <a:latin typeface="Arial" panose="020B0604020202020204" pitchFamily="34" charset="0"/>
                <a:cs typeface="Arial" panose="020B0604020202020204" pitchFamily="34" charset="0"/>
              </a:rPr>
              <a:t> nature of product development </a:t>
            </a:r>
          </a:p>
          <a:p>
            <a:pPr>
              <a:lnSpc>
                <a:spcPct val="100000"/>
              </a:lnSpc>
              <a:spcBef>
                <a:spcPts val="0"/>
              </a:spcBef>
              <a:spcAft>
                <a:spcPts val="1800"/>
              </a:spcAft>
              <a:buClr>
                <a:schemeClr val="bg1"/>
              </a:buClr>
            </a:pPr>
            <a:r>
              <a:rPr lang="en-US" b="1" dirty="0">
                <a:solidFill>
                  <a:schemeClr val="bg1"/>
                </a:solidFill>
                <a:latin typeface="Arial" panose="020B0604020202020204" pitchFamily="34" charset="0"/>
                <a:cs typeface="Arial" panose="020B0604020202020204" pitchFamily="34" charset="0"/>
              </a:rPr>
              <a:t>Historical attempts to update the “V” symbol </a:t>
            </a:r>
            <a:r>
              <a:rPr lang="en-US" b="1" dirty="0">
                <a:solidFill>
                  <a:srgbClr val="FFC000"/>
                </a:solidFill>
                <a:latin typeface="Arial" panose="020B0604020202020204" pitchFamily="34" charset="0"/>
                <a:cs typeface="Arial" panose="020B0604020202020204" pitchFamily="34" charset="0"/>
              </a:rPr>
              <a:t>increased complexity</a:t>
            </a:r>
          </a:p>
          <a:p>
            <a:pPr>
              <a:lnSpc>
                <a:spcPct val="100000"/>
              </a:lnSpc>
              <a:spcBef>
                <a:spcPts val="0"/>
              </a:spcBef>
              <a:spcAft>
                <a:spcPts val="1800"/>
              </a:spcAft>
              <a:buClr>
                <a:schemeClr val="bg1"/>
              </a:buClr>
            </a:pPr>
            <a:r>
              <a:rPr lang="en-US" b="1" dirty="0">
                <a:solidFill>
                  <a:schemeClr val="bg1"/>
                </a:solidFill>
                <a:latin typeface="Arial" panose="020B0604020202020204" pitchFamily="34" charset="0"/>
                <a:cs typeface="Arial" panose="020B0604020202020204" pitchFamily="34" charset="0"/>
              </a:rPr>
              <a:t>A </a:t>
            </a:r>
            <a:r>
              <a:rPr lang="en-US" b="1" dirty="0">
                <a:solidFill>
                  <a:srgbClr val="FFC000"/>
                </a:solidFill>
                <a:latin typeface="Arial" panose="020B0604020202020204" pitchFamily="34" charset="0"/>
                <a:cs typeface="Arial" panose="020B0604020202020204" pitchFamily="34" charset="0"/>
              </a:rPr>
              <a:t>new symbol </a:t>
            </a:r>
            <a:r>
              <a:rPr lang="en-US" b="1" dirty="0">
                <a:solidFill>
                  <a:schemeClr val="bg1"/>
                </a:solidFill>
                <a:latin typeface="Arial" panose="020B0604020202020204" pitchFamily="34" charset="0"/>
                <a:cs typeface="Arial" panose="020B0604020202020204" pitchFamily="34" charset="0"/>
              </a:rPr>
              <a:t>is needed that better represents the complex interactions of an </a:t>
            </a:r>
            <a:r>
              <a:rPr lang="en-US" b="1" dirty="0">
                <a:solidFill>
                  <a:srgbClr val="FFC000"/>
                </a:solidFill>
                <a:latin typeface="Arial" panose="020B0604020202020204" pitchFamily="34" charset="0"/>
                <a:cs typeface="Arial" panose="020B0604020202020204" pitchFamily="34" charset="0"/>
              </a:rPr>
              <a:t>MBE ecosystem</a:t>
            </a:r>
          </a:p>
        </p:txBody>
      </p:sp>
      <p:grpSp>
        <p:nvGrpSpPr>
          <p:cNvPr id="77" name="Group 76"/>
          <p:cNvGrpSpPr/>
          <p:nvPr/>
        </p:nvGrpSpPr>
        <p:grpSpPr>
          <a:xfrm>
            <a:off x="7027924" y="4317390"/>
            <a:ext cx="3805724" cy="1840072"/>
            <a:chOff x="6432896" y="4236486"/>
            <a:chExt cx="5074294" cy="2453429"/>
          </a:xfrm>
        </p:grpSpPr>
        <p:grpSp>
          <p:nvGrpSpPr>
            <p:cNvPr id="78" name="Group 77"/>
            <p:cNvGrpSpPr/>
            <p:nvPr/>
          </p:nvGrpSpPr>
          <p:grpSpPr>
            <a:xfrm>
              <a:off x="6432896" y="4236486"/>
              <a:ext cx="3704434" cy="2453429"/>
              <a:chOff x="6676854" y="4116661"/>
              <a:chExt cx="4049318" cy="2561966"/>
            </a:xfrm>
          </p:grpSpPr>
          <p:pic>
            <p:nvPicPr>
              <p:cNvPr id="80" name="Picture 2" descr="sebp"/>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180354" y="4116661"/>
                <a:ext cx="2888206" cy="221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Box 80"/>
              <p:cNvSpPr txBox="1"/>
              <p:nvPr/>
            </p:nvSpPr>
            <p:spPr>
              <a:xfrm>
                <a:off x="6676854" y="6292956"/>
                <a:ext cx="4049318" cy="385671"/>
              </a:xfrm>
              <a:prstGeom prst="rect">
                <a:avLst/>
              </a:prstGeom>
              <a:noFill/>
            </p:spPr>
            <p:txBody>
              <a:bodyPr wrap="none" rtlCol="0">
                <a:spAutoFit/>
              </a:bodyPr>
              <a:lstStyle/>
              <a:p>
                <a:r>
                  <a:rPr lang="en-US" sz="1200" b="1" dirty="0">
                    <a:solidFill>
                      <a:schemeClr val="bg1"/>
                    </a:solidFill>
                  </a:rPr>
                  <a:t>The Systems Engineering “Engine”</a:t>
                </a:r>
              </a:p>
            </p:txBody>
          </p:sp>
        </p:grpSp>
        <p:sp>
          <p:nvSpPr>
            <p:cNvPr id="79" name="TextBox 78"/>
            <p:cNvSpPr txBox="1"/>
            <p:nvPr/>
          </p:nvSpPr>
          <p:spPr>
            <a:xfrm>
              <a:off x="9753599" y="5262063"/>
              <a:ext cx="1753591" cy="492443"/>
            </a:xfrm>
            <a:prstGeom prst="rect">
              <a:avLst/>
            </a:prstGeom>
            <a:noFill/>
          </p:spPr>
          <p:txBody>
            <a:bodyPr wrap="square" rtlCol="0">
              <a:spAutoFit/>
            </a:bodyPr>
            <a:lstStyle/>
            <a:p>
              <a:pPr algn="ctr"/>
              <a:r>
                <a:rPr lang="en-US" sz="900" dirty="0">
                  <a:solidFill>
                    <a:schemeClr val="bg1"/>
                  </a:solidFill>
                </a:rPr>
                <a:t>SOURCE: </a:t>
              </a:r>
              <a:br>
                <a:rPr lang="en-US" sz="900" dirty="0">
                  <a:solidFill>
                    <a:schemeClr val="bg1"/>
                  </a:solidFill>
                </a:rPr>
              </a:br>
              <a:r>
                <a:rPr lang="en-US" sz="900" dirty="0">
                  <a:solidFill>
                    <a:schemeClr val="bg1"/>
                  </a:solidFill>
                </a:rPr>
                <a:t>The Boeing Company</a:t>
              </a:r>
            </a:p>
          </p:txBody>
        </p:sp>
      </p:grpSp>
      <p:pic>
        <p:nvPicPr>
          <p:cNvPr id="7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1853" y="1162979"/>
            <a:ext cx="5569816" cy="2971051"/>
          </a:xfrm>
          <a:prstGeom prst="rect">
            <a:avLst/>
          </a:prstGeom>
          <a:noFill/>
          <a:ln>
            <a:noFill/>
          </a:ln>
          <a:extLst/>
        </p:spPr>
      </p:pic>
      <p:sp>
        <p:nvSpPr>
          <p:cNvPr id="87" name="TextBox 86"/>
          <p:cNvSpPr txBox="1"/>
          <p:nvPr/>
        </p:nvSpPr>
        <p:spPr>
          <a:xfrm>
            <a:off x="9854929" y="2333644"/>
            <a:ext cx="1633763" cy="595249"/>
          </a:xfrm>
          <a:prstGeom prst="rect">
            <a:avLst/>
          </a:prstGeom>
          <a:noFill/>
        </p:spPr>
        <p:txBody>
          <a:bodyPr wrap="square" rtlCol="0">
            <a:noAutofit/>
          </a:bodyPr>
          <a:lstStyle/>
          <a:p>
            <a:pPr algn="ctr" fontAlgn="auto">
              <a:spcBef>
                <a:spcPts val="0"/>
              </a:spcBef>
              <a:spcAft>
                <a:spcPts val="0"/>
              </a:spcAft>
            </a:pPr>
            <a:r>
              <a:rPr lang="en-US" sz="1000" dirty="0">
                <a:solidFill>
                  <a:schemeClr val="bg1"/>
                </a:solidFill>
                <a:latin typeface="Arial"/>
              </a:rPr>
              <a:t>SOURCE: </a:t>
            </a:r>
            <a:br>
              <a:rPr lang="en-US" sz="1000" dirty="0">
                <a:solidFill>
                  <a:schemeClr val="bg1"/>
                </a:solidFill>
                <a:latin typeface="Arial"/>
              </a:rPr>
            </a:br>
            <a:r>
              <a:rPr lang="en-US" sz="1000" dirty="0">
                <a:solidFill>
                  <a:schemeClr val="bg1"/>
                </a:solidFill>
                <a:latin typeface="Arial"/>
              </a:rPr>
              <a:t>US DOT Federal </a:t>
            </a:r>
            <a:br>
              <a:rPr lang="en-US" sz="1000" dirty="0">
                <a:solidFill>
                  <a:schemeClr val="bg1"/>
                </a:solidFill>
                <a:latin typeface="Arial"/>
              </a:rPr>
            </a:br>
            <a:r>
              <a:rPr lang="en-US" sz="1000" dirty="0">
                <a:solidFill>
                  <a:schemeClr val="bg1"/>
                </a:solidFill>
                <a:latin typeface="Arial"/>
              </a:rPr>
              <a:t>Highway Administration</a:t>
            </a:r>
          </a:p>
        </p:txBody>
      </p:sp>
      <p:sp>
        <p:nvSpPr>
          <p:cNvPr id="89" name="TextBox 88"/>
          <p:cNvSpPr txBox="1"/>
          <p:nvPr/>
        </p:nvSpPr>
        <p:spPr>
          <a:xfrm>
            <a:off x="7894490" y="1691468"/>
            <a:ext cx="947641" cy="123111"/>
          </a:xfrm>
          <a:prstGeom prst="rect">
            <a:avLst/>
          </a:prstGeom>
          <a:noFill/>
        </p:spPr>
        <p:txBody>
          <a:bodyPr wrap="square" lIns="0" tIns="0" rIns="0" bIns="0" rtlCol="0">
            <a:spAutoFit/>
          </a:bodyPr>
          <a:lstStyle/>
          <a:p>
            <a:r>
              <a:rPr lang="en-US" sz="800" b="1" dirty="0" smtClean="0">
                <a:solidFill>
                  <a:schemeClr val="bg1"/>
                </a:solidFill>
                <a:latin typeface="Arial Narrow" panose="020B0606020202030204" pitchFamily="34" charset="0"/>
                <a:cs typeface="Arial" panose="020B0604020202020204" pitchFamily="34" charset="0"/>
              </a:rPr>
              <a:t>System Validation Plan</a:t>
            </a:r>
            <a:endParaRPr lang="en-US" sz="800" b="1" dirty="0">
              <a:solidFill>
                <a:schemeClr val="bg1"/>
              </a:solidFill>
              <a:latin typeface="Arial Narrow" panose="020B0606020202030204" pitchFamily="34" charset="0"/>
              <a:cs typeface="Arial" panose="020B0604020202020204" pitchFamily="34" charset="0"/>
            </a:endParaRPr>
          </a:p>
        </p:txBody>
      </p:sp>
      <p:sp>
        <p:nvSpPr>
          <p:cNvPr id="96" name="TextBox 95"/>
          <p:cNvSpPr txBox="1"/>
          <p:nvPr/>
        </p:nvSpPr>
        <p:spPr>
          <a:xfrm>
            <a:off x="6025096" y="1654775"/>
            <a:ext cx="826865" cy="123111"/>
          </a:xfrm>
          <a:prstGeom prst="rect">
            <a:avLst/>
          </a:prstGeom>
          <a:noFill/>
        </p:spPr>
        <p:txBody>
          <a:bodyPr wrap="square" lIns="0" tIns="0" rIns="0" bIns="0" rtlCol="0">
            <a:spAutoFit/>
          </a:bodyPr>
          <a:lstStyle/>
          <a:p>
            <a:r>
              <a:rPr lang="en-US" sz="800" b="1" dirty="0" smtClean="0">
                <a:solidFill>
                  <a:schemeClr val="bg1"/>
                </a:solidFill>
                <a:latin typeface="Arial Narrow" panose="020B0606020202030204" pitchFamily="34" charset="0"/>
                <a:cs typeface="Arial" panose="020B0604020202020204" pitchFamily="34" charset="0"/>
              </a:rPr>
              <a:t>Lifecycle Processes</a:t>
            </a:r>
            <a:endParaRPr lang="en-US" sz="800" b="1" dirty="0">
              <a:solidFill>
                <a:schemeClr val="bg1"/>
              </a:solidFill>
              <a:latin typeface="Arial Narrow" panose="020B0606020202030204" pitchFamily="34" charset="0"/>
              <a:cs typeface="Arial" panose="020B0604020202020204" pitchFamily="34" charset="0"/>
            </a:endParaRPr>
          </a:p>
        </p:txBody>
      </p:sp>
      <p:sp>
        <p:nvSpPr>
          <p:cNvPr id="97" name="TextBox 96"/>
          <p:cNvSpPr txBox="1"/>
          <p:nvPr/>
        </p:nvSpPr>
        <p:spPr>
          <a:xfrm rot="3600000">
            <a:off x="6408211" y="2589178"/>
            <a:ext cx="1382437" cy="138499"/>
          </a:xfrm>
          <a:prstGeom prst="rect">
            <a:avLst/>
          </a:prstGeom>
          <a:noFill/>
          <a:scene3d>
            <a:camera prst="orthographicFront">
              <a:rot lat="0" lon="0" rev="21300000"/>
            </a:camera>
            <a:lightRig rig="threePt" dir="t"/>
          </a:scene3d>
        </p:spPr>
        <p:txBody>
          <a:bodyPr wrap="square" lIns="0" tIns="0" rIns="0" bIns="0" rtlCol="0">
            <a:spAutoFit/>
          </a:bodyPr>
          <a:lstStyle/>
          <a:p>
            <a:r>
              <a:rPr lang="en-US" sz="900" b="1" dirty="0" smtClean="0">
                <a:solidFill>
                  <a:schemeClr val="bg1"/>
                </a:solidFill>
                <a:latin typeface="Arial Narrow" panose="020B0606020202030204" pitchFamily="34" charset="0"/>
                <a:cs typeface="Arial" panose="020B0604020202020204" pitchFamily="34" charset="0"/>
              </a:rPr>
              <a:t>Decomposition and Definition</a:t>
            </a:r>
            <a:endParaRPr lang="en-US" sz="900" b="1" dirty="0">
              <a:solidFill>
                <a:schemeClr val="bg1"/>
              </a:solidFill>
              <a:latin typeface="Arial Narrow" panose="020B0606020202030204" pitchFamily="34" charset="0"/>
              <a:cs typeface="Arial" panose="020B0604020202020204" pitchFamily="34" charset="0"/>
            </a:endParaRPr>
          </a:p>
        </p:txBody>
      </p:sp>
      <p:cxnSp>
        <p:nvCxnSpPr>
          <p:cNvPr id="98" name="Straight Arrow Connector 97"/>
          <p:cNvCxnSpPr/>
          <p:nvPr/>
        </p:nvCxnSpPr>
        <p:spPr>
          <a:xfrm>
            <a:off x="6893986" y="1900335"/>
            <a:ext cx="660152" cy="1409514"/>
          </a:xfrm>
          <a:prstGeom prst="straightConnector1">
            <a:avLst/>
          </a:prstGeom>
          <a:ln w="19050">
            <a:solidFill>
              <a:schemeClr val="bg1"/>
            </a:solidFill>
            <a:tailEnd type="stealth" w="sm" len="med"/>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7804010" y="3779930"/>
            <a:ext cx="1124159" cy="276999"/>
          </a:xfrm>
          <a:prstGeom prst="rect">
            <a:avLst/>
          </a:prstGeom>
          <a:noFill/>
        </p:spPr>
        <p:txBody>
          <a:bodyPr wrap="square" lIns="0" tIns="0" rIns="0" bIns="0" rtlCol="0">
            <a:spAutoFit/>
          </a:bodyPr>
          <a:lstStyle/>
          <a:p>
            <a:pPr algn="ctr"/>
            <a:r>
              <a:rPr lang="en-US" sz="900" b="1" dirty="0" smtClean="0">
                <a:solidFill>
                  <a:schemeClr val="bg1"/>
                </a:solidFill>
                <a:latin typeface="Arial Narrow" panose="020B0606020202030204" pitchFamily="34" charset="0"/>
                <a:cs typeface="Arial" panose="020B0604020202020204" pitchFamily="34" charset="0"/>
              </a:rPr>
              <a:t>Implementation</a:t>
            </a:r>
          </a:p>
          <a:p>
            <a:pPr algn="ctr"/>
            <a:r>
              <a:rPr lang="en-US" sz="900" b="1" dirty="0" smtClean="0">
                <a:solidFill>
                  <a:schemeClr val="bg1"/>
                </a:solidFill>
                <a:latin typeface="Arial Narrow" panose="020B0606020202030204" pitchFamily="34" charset="0"/>
                <a:cs typeface="Arial" panose="020B0604020202020204" pitchFamily="34" charset="0"/>
              </a:rPr>
              <a:t>Development Processes</a:t>
            </a:r>
            <a:endParaRPr lang="en-US" sz="900" b="1" dirty="0">
              <a:solidFill>
                <a:schemeClr val="bg1"/>
              </a:solidFill>
              <a:latin typeface="Arial Narrow" panose="020B0606020202030204" pitchFamily="34" charset="0"/>
              <a:cs typeface="Arial" panose="020B0604020202020204" pitchFamily="34" charset="0"/>
            </a:endParaRPr>
          </a:p>
        </p:txBody>
      </p:sp>
      <p:cxnSp>
        <p:nvCxnSpPr>
          <p:cNvPr id="101" name="Straight Arrow Connector 100"/>
          <p:cNvCxnSpPr/>
          <p:nvPr/>
        </p:nvCxnSpPr>
        <p:spPr>
          <a:xfrm flipV="1">
            <a:off x="9246284" y="1850474"/>
            <a:ext cx="717395" cy="1472705"/>
          </a:xfrm>
          <a:prstGeom prst="straightConnector1">
            <a:avLst/>
          </a:prstGeom>
          <a:ln w="19050">
            <a:solidFill>
              <a:schemeClr val="bg1"/>
            </a:solidFill>
            <a:tailEnd type="stealth" w="sm" len="med"/>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rot="18000000">
            <a:off x="8971190" y="2563775"/>
            <a:ext cx="1434464" cy="138499"/>
          </a:xfrm>
          <a:prstGeom prst="rect">
            <a:avLst/>
          </a:prstGeom>
          <a:noFill/>
          <a:scene3d>
            <a:camera prst="orthographicFront">
              <a:rot lat="0" lon="0" rev="240000"/>
            </a:camera>
            <a:lightRig rig="threePt" dir="t"/>
          </a:scene3d>
        </p:spPr>
        <p:txBody>
          <a:bodyPr wrap="square" lIns="0" tIns="0" rIns="0" bIns="0" rtlCol="0">
            <a:spAutoFit/>
          </a:bodyPr>
          <a:lstStyle/>
          <a:p>
            <a:r>
              <a:rPr lang="en-US" sz="900" b="1" dirty="0" smtClean="0">
                <a:solidFill>
                  <a:schemeClr val="bg1"/>
                </a:solidFill>
                <a:latin typeface="Arial Narrow" panose="020B0606020202030204" pitchFamily="34" charset="0"/>
                <a:cs typeface="Arial" panose="020B0604020202020204" pitchFamily="34" charset="0"/>
              </a:rPr>
              <a:t>Integration and </a:t>
            </a:r>
            <a:r>
              <a:rPr lang="en-US" sz="900" b="1" dirty="0" err="1" smtClean="0">
                <a:solidFill>
                  <a:schemeClr val="bg1"/>
                </a:solidFill>
                <a:latin typeface="Arial Narrow" panose="020B0606020202030204" pitchFamily="34" charset="0"/>
                <a:cs typeface="Arial" panose="020B0604020202020204" pitchFamily="34" charset="0"/>
              </a:rPr>
              <a:t>Recomposition</a:t>
            </a:r>
            <a:endParaRPr lang="en-US" sz="900" b="1" dirty="0">
              <a:solidFill>
                <a:schemeClr val="bg1"/>
              </a:solidFill>
              <a:latin typeface="Arial Narrow" panose="020B0606020202030204" pitchFamily="34" charset="0"/>
              <a:cs typeface="Arial" panose="020B0604020202020204" pitchFamily="34" charset="0"/>
            </a:endParaRPr>
          </a:p>
        </p:txBody>
      </p:sp>
      <p:grpSp>
        <p:nvGrpSpPr>
          <p:cNvPr id="6" name="Group 5"/>
          <p:cNvGrpSpPr/>
          <p:nvPr/>
        </p:nvGrpSpPr>
        <p:grpSpPr>
          <a:xfrm>
            <a:off x="6664673" y="3953015"/>
            <a:ext cx="3454351" cy="151646"/>
            <a:chOff x="6528721" y="3858421"/>
            <a:chExt cx="2980091" cy="130826"/>
          </a:xfrm>
        </p:grpSpPr>
        <p:sp>
          <p:nvSpPr>
            <p:cNvPr id="104" name="TextBox 103"/>
            <p:cNvSpPr txBox="1"/>
            <p:nvPr/>
          </p:nvSpPr>
          <p:spPr>
            <a:xfrm>
              <a:off x="6555618" y="3858421"/>
              <a:ext cx="378921" cy="119484"/>
            </a:xfrm>
            <a:prstGeom prst="rect">
              <a:avLst/>
            </a:prstGeom>
            <a:noFill/>
          </p:spPr>
          <p:txBody>
            <a:bodyPr wrap="none" lIns="0" tIns="0" rIns="0" bIns="0" rtlCol="0">
              <a:spAutoFit/>
            </a:bodyPr>
            <a:lstStyle/>
            <a:p>
              <a:pPr algn="ctr"/>
              <a:r>
                <a:rPr lang="en-US" sz="900" b="1" dirty="0" smtClean="0">
                  <a:solidFill>
                    <a:schemeClr val="bg1"/>
                  </a:solidFill>
                  <a:latin typeface="Arial Narrow" panose="020B0606020202030204" pitchFamily="34" charset="0"/>
                  <a:cs typeface="Arial" panose="020B0604020202020204" pitchFamily="34" charset="0"/>
                </a:rPr>
                <a:t>Time Line</a:t>
              </a:r>
              <a:endParaRPr lang="en-US" sz="900" b="1" dirty="0">
                <a:solidFill>
                  <a:schemeClr val="bg1"/>
                </a:solidFill>
                <a:latin typeface="Arial Narrow" panose="020B0606020202030204" pitchFamily="34" charset="0"/>
                <a:cs typeface="Arial" panose="020B0604020202020204" pitchFamily="34" charset="0"/>
              </a:endParaRPr>
            </a:p>
          </p:txBody>
        </p:sp>
        <p:cxnSp>
          <p:nvCxnSpPr>
            <p:cNvPr id="105" name="Straight Arrow Connector 104"/>
            <p:cNvCxnSpPr/>
            <p:nvPr/>
          </p:nvCxnSpPr>
          <p:spPr>
            <a:xfrm>
              <a:off x="6528721" y="3989247"/>
              <a:ext cx="2980091" cy="0"/>
            </a:xfrm>
            <a:prstGeom prst="straightConnector1">
              <a:avLst/>
            </a:prstGeom>
            <a:ln w="19050">
              <a:solidFill>
                <a:schemeClr val="bg1"/>
              </a:solidFill>
              <a:tailEnd type="stealth" w="sm" len="med"/>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9939497" y="3112846"/>
            <a:ext cx="925338" cy="211393"/>
            <a:chOff x="9250000" y="3301663"/>
            <a:chExt cx="798295" cy="182370"/>
          </a:xfrm>
        </p:grpSpPr>
        <p:sp>
          <p:nvSpPr>
            <p:cNvPr id="106" name="TextBox 105"/>
            <p:cNvSpPr txBox="1"/>
            <p:nvPr/>
          </p:nvSpPr>
          <p:spPr>
            <a:xfrm>
              <a:off x="9250000" y="3301663"/>
              <a:ext cx="798295" cy="123111"/>
            </a:xfrm>
            <a:prstGeom prst="rect">
              <a:avLst/>
            </a:prstGeom>
            <a:noFill/>
          </p:spPr>
          <p:txBody>
            <a:bodyPr wrap="none" lIns="0" tIns="0" rIns="0" bIns="0" rtlCol="0">
              <a:spAutoFit/>
            </a:bodyPr>
            <a:lstStyle/>
            <a:p>
              <a:pPr algn="ctr"/>
              <a:r>
                <a:rPr lang="en-US" sz="900" b="1" dirty="0" smtClean="0">
                  <a:solidFill>
                    <a:schemeClr val="bg1"/>
                  </a:solidFill>
                  <a:latin typeface="Arial Narrow" panose="020B0606020202030204" pitchFamily="34" charset="0"/>
                  <a:cs typeface="Arial" panose="020B0604020202020204" pitchFamily="34" charset="0"/>
                </a:rPr>
                <a:t>Document/Approval</a:t>
              </a:r>
              <a:endParaRPr lang="en-US" sz="900" b="1" dirty="0">
                <a:solidFill>
                  <a:schemeClr val="bg1"/>
                </a:solidFill>
                <a:latin typeface="Arial Narrow" panose="020B0606020202030204" pitchFamily="34" charset="0"/>
                <a:cs typeface="Arial" panose="020B0604020202020204" pitchFamily="34" charset="0"/>
              </a:endParaRPr>
            </a:p>
          </p:txBody>
        </p:sp>
        <p:sp>
          <p:nvSpPr>
            <p:cNvPr id="107" name="Oval 106"/>
            <p:cNvSpPr/>
            <p:nvPr/>
          </p:nvSpPr>
          <p:spPr>
            <a:xfrm>
              <a:off x="9380331" y="3438314"/>
              <a:ext cx="537633" cy="45719"/>
            </a:xfrm>
            <a:prstGeom prst="ellipse">
              <a:avLst/>
            </a:prstGeom>
            <a:solidFill>
              <a:srgbClr val="4B3BA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cxnSp>
        <p:nvCxnSpPr>
          <p:cNvPr id="11" name="Straight Connector 10"/>
          <p:cNvCxnSpPr/>
          <p:nvPr/>
        </p:nvCxnSpPr>
        <p:spPr>
          <a:xfrm>
            <a:off x="7304191" y="1193100"/>
            <a:ext cx="1022169" cy="2106385"/>
          </a:xfrm>
          <a:prstGeom prst="line">
            <a:avLst/>
          </a:prstGeom>
          <a:ln w="28575">
            <a:solidFill>
              <a:srgbClr val="013E7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483114" y="1189834"/>
            <a:ext cx="1031966" cy="2112917"/>
          </a:xfrm>
          <a:prstGeom prst="line">
            <a:avLst/>
          </a:prstGeom>
          <a:ln w="28575">
            <a:solidFill>
              <a:srgbClr val="013E74"/>
            </a:solidFill>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7600096" y="1833506"/>
            <a:ext cx="1640367" cy="1"/>
          </a:xfrm>
          <a:prstGeom prst="straightConnector1">
            <a:avLst/>
          </a:prstGeom>
          <a:ln w="19050">
            <a:solidFill>
              <a:schemeClr val="bg1"/>
            </a:solidFill>
            <a:prstDash val="dash"/>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7786666" y="2221358"/>
            <a:ext cx="1238418" cy="1"/>
          </a:xfrm>
          <a:prstGeom prst="straightConnector1">
            <a:avLst/>
          </a:prstGeom>
          <a:ln w="19050">
            <a:solidFill>
              <a:schemeClr val="bg1"/>
            </a:solidFill>
            <a:prstDash val="dash"/>
            <a:headEnd type="stealth" w="sm" len="med"/>
            <a:tailEnd type="stealth" w="sm" len="med"/>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887925" y="2006587"/>
            <a:ext cx="1005242" cy="196977"/>
          </a:xfrm>
          <a:prstGeom prst="rect">
            <a:avLst/>
          </a:prstGeom>
          <a:noFill/>
        </p:spPr>
        <p:txBody>
          <a:bodyPr wrap="square" lIns="0" tIns="0" rIns="0" bIns="0" rtlCol="0">
            <a:spAutoFit/>
          </a:bodyPr>
          <a:lstStyle/>
          <a:p>
            <a:pPr algn="ctr">
              <a:lnSpc>
                <a:spcPct val="80000"/>
              </a:lnSpc>
            </a:pPr>
            <a:r>
              <a:rPr lang="en-US" sz="800" b="1" dirty="0" smtClean="0">
                <a:solidFill>
                  <a:schemeClr val="bg1"/>
                </a:solidFill>
                <a:latin typeface="Arial Narrow" panose="020B0606020202030204" pitchFamily="34" charset="0"/>
                <a:cs typeface="Arial" panose="020B0604020202020204" pitchFamily="34" charset="0"/>
              </a:rPr>
              <a:t>System Verification Plan</a:t>
            </a:r>
          </a:p>
          <a:p>
            <a:pPr algn="ctr">
              <a:lnSpc>
                <a:spcPct val="80000"/>
              </a:lnSpc>
            </a:pPr>
            <a:r>
              <a:rPr lang="en-US" sz="800" dirty="0" smtClean="0">
                <a:solidFill>
                  <a:schemeClr val="bg1"/>
                </a:solidFill>
                <a:latin typeface="Arial Narrow" panose="020B0606020202030204" pitchFamily="34" charset="0"/>
                <a:cs typeface="Arial" panose="020B0604020202020204" pitchFamily="34" charset="0"/>
              </a:rPr>
              <a:t>(System </a:t>
            </a:r>
            <a:r>
              <a:rPr lang="en-US" sz="800" dirty="0">
                <a:solidFill>
                  <a:schemeClr val="bg1"/>
                </a:solidFill>
                <a:latin typeface="Arial Narrow" panose="020B0606020202030204" pitchFamily="34" charset="0"/>
                <a:cs typeface="Arial" panose="020B0604020202020204" pitchFamily="34" charset="0"/>
              </a:rPr>
              <a:t>A</a:t>
            </a:r>
            <a:r>
              <a:rPr lang="en-US" sz="800" dirty="0" smtClean="0">
                <a:solidFill>
                  <a:schemeClr val="bg1"/>
                </a:solidFill>
                <a:latin typeface="Arial Narrow" panose="020B0606020202030204" pitchFamily="34" charset="0"/>
                <a:cs typeface="Arial" panose="020B0604020202020204" pitchFamily="34" charset="0"/>
              </a:rPr>
              <a:t>cceptance)</a:t>
            </a:r>
            <a:endParaRPr lang="en-US" sz="800" dirty="0">
              <a:solidFill>
                <a:schemeClr val="bg1"/>
              </a:solidFill>
              <a:latin typeface="Arial Narrow" panose="020B0606020202030204" pitchFamily="34" charset="0"/>
              <a:cs typeface="Arial" panose="020B0604020202020204" pitchFamily="34" charset="0"/>
            </a:endParaRPr>
          </a:p>
        </p:txBody>
      </p:sp>
      <p:cxnSp>
        <p:nvCxnSpPr>
          <p:cNvPr id="92" name="Straight Arrow Connector 91"/>
          <p:cNvCxnSpPr/>
          <p:nvPr/>
        </p:nvCxnSpPr>
        <p:spPr>
          <a:xfrm>
            <a:off x="8020470" y="2664486"/>
            <a:ext cx="779903" cy="1"/>
          </a:xfrm>
          <a:prstGeom prst="straightConnector1">
            <a:avLst/>
          </a:prstGeom>
          <a:ln w="19050">
            <a:solidFill>
              <a:schemeClr val="bg1"/>
            </a:solidFill>
            <a:prstDash val="dash"/>
            <a:headEnd type="stealth" w="sm" len="med"/>
            <a:tailEnd type="stealth" w="sm" len="med"/>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8013738" y="2333410"/>
            <a:ext cx="821285" cy="295466"/>
          </a:xfrm>
          <a:prstGeom prst="rect">
            <a:avLst/>
          </a:prstGeom>
          <a:noFill/>
        </p:spPr>
        <p:txBody>
          <a:bodyPr wrap="square" lIns="0" tIns="0" rIns="0" bIns="0" rtlCol="0">
            <a:spAutoFit/>
          </a:bodyPr>
          <a:lstStyle/>
          <a:p>
            <a:pPr algn="ctr">
              <a:lnSpc>
                <a:spcPct val="80000"/>
              </a:lnSpc>
            </a:pPr>
            <a:r>
              <a:rPr lang="en-US" sz="800" b="1" dirty="0" smtClean="0">
                <a:solidFill>
                  <a:schemeClr val="bg1"/>
                </a:solidFill>
                <a:latin typeface="Arial Narrow" panose="020B0606020202030204" pitchFamily="34" charset="0"/>
                <a:cs typeface="Arial" panose="020B0604020202020204" pitchFamily="34" charset="0"/>
              </a:rPr>
              <a:t>Subsystem</a:t>
            </a:r>
            <a:br>
              <a:rPr lang="en-US" sz="800" b="1" dirty="0" smtClean="0">
                <a:solidFill>
                  <a:schemeClr val="bg1"/>
                </a:solidFill>
                <a:latin typeface="Arial Narrow" panose="020B0606020202030204" pitchFamily="34" charset="0"/>
                <a:cs typeface="Arial" panose="020B0604020202020204" pitchFamily="34" charset="0"/>
              </a:rPr>
            </a:br>
            <a:r>
              <a:rPr lang="en-US" sz="800" b="1" dirty="0" smtClean="0">
                <a:solidFill>
                  <a:schemeClr val="bg1"/>
                </a:solidFill>
                <a:latin typeface="Arial Narrow" panose="020B0606020202030204" pitchFamily="34" charset="0"/>
                <a:cs typeface="Arial" panose="020B0604020202020204" pitchFamily="34" charset="0"/>
              </a:rPr>
              <a:t>Verification Plan</a:t>
            </a:r>
          </a:p>
          <a:p>
            <a:pPr algn="ctr">
              <a:lnSpc>
                <a:spcPct val="80000"/>
              </a:lnSpc>
            </a:pPr>
            <a:r>
              <a:rPr lang="en-US" sz="800" b="1" dirty="0" smtClean="0">
                <a:solidFill>
                  <a:schemeClr val="bg1"/>
                </a:solidFill>
                <a:latin typeface="Arial Narrow" panose="020B0606020202030204" pitchFamily="34" charset="0"/>
                <a:cs typeface="Arial" panose="020B0604020202020204" pitchFamily="34" charset="0"/>
              </a:rPr>
              <a:t>(</a:t>
            </a:r>
            <a:r>
              <a:rPr lang="en-US" sz="700" dirty="0" smtClean="0">
                <a:solidFill>
                  <a:schemeClr val="bg1"/>
                </a:solidFill>
                <a:latin typeface="Arial Narrow" panose="020B0606020202030204" pitchFamily="34" charset="0"/>
                <a:cs typeface="Arial" panose="020B0604020202020204" pitchFamily="34" charset="0"/>
              </a:rPr>
              <a:t>Subsystem </a:t>
            </a:r>
            <a:r>
              <a:rPr lang="en-US" sz="700" dirty="0">
                <a:solidFill>
                  <a:schemeClr val="bg1"/>
                </a:solidFill>
                <a:latin typeface="Arial Narrow" panose="020B0606020202030204" pitchFamily="34" charset="0"/>
                <a:cs typeface="Arial" panose="020B0604020202020204" pitchFamily="34" charset="0"/>
              </a:rPr>
              <a:t>A</a:t>
            </a:r>
            <a:r>
              <a:rPr lang="en-US" sz="700" dirty="0" smtClean="0">
                <a:solidFill>
                  <a:schemeClr val="bg1"/>
                </a:solidFill>
                <a:latin typeface="Arial Narrow" panose="020B0606020202030204" pitchFamily="34" charset="0"/>
                <a:cs typeface="Arial" panose="020B0604020202020204" pitchFamily="34" charset="0"/>
              </a:rPr>
              <a:t>cceptance)</a:t>
            </a:r>
            <a:endParaRPr lang="en-US" sz="700" dirty="0">
              <a:solidFill>
                <a:schemeClr val="bg1"/>
              </a:solidFill>
              <a:latin typeface="Arial Narrow" panose="020B0606020202030204" pitchFamily="34" charset="0"/>
              <a:cs typeface="Arial" panose="020B0604020202020204" pitchFamily="34" charset="0"/>
            </a:endParaRPr>
          </a:p>
        </p:txBody>
      </p:sp>
      <p:cxnSp>
        <p:nvCxnSpPr>
          <p:cNvPr id="94" name="Straight Arrow Connector 93"/>
          <p:cNvCxnSpPr/>
          <p:nvPr/>
        </p:nvCxnSpPr>
        <p:spPr>
          <a:xfrm>
            <a:off x="8200510" y="3071930"/>
            <a:ext cx="419092" cy="1"/>
          </a:xfrm>
          <a:prstGeom prst="straightConnector1">
            <a:avLst/>
          </a:prstGeom>
          <a:ln w="19050">
            <a:solidFill>
              <a:schemeClr val="bg1"/>
            </a:solidFill>
            <a:prstDash val="dash"/>
            <a:headEnd type="stealth" w="sm" len="med"/>
            <a:tailEnd type="stealth" w="sm" len="med"/>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8155728" y="2843779"/>
            <a:ext cx="516557" cy="196977"/>
          </a:xfrm>
          <a:prstGeom prst="rect">
            <a:avLst/>
          </a:prstGeom>
          <a:noFill/>
        </p:spPr>
        <p:txBody>
          <a:bodyPr wrap="square" lIns="0" tIns="0" rIns="0" bIns="0" rtlCol="0">
            <a:spAutoFit/>
          </a:bodyPr>
          <a:lstStyle/>
          <a:p>
            <a:pPr algn="ctr">
              <a:lnSpc>
                <a:spcPct val="80000"/>
              </a:lnSpc>
            </a:pPr>
            <a:r>
              <a:rPr lang="en-US" sz="800" b="1" dirty="0" smtClean="0">
                <a:solidFill>
                  <a:schemeClr val="bg1"/>
                </a:solidFill>
                <a:latin typeface="Arial Narrow" panose="020B0606020202030204" pitchFamily="34" charset="0"/>
                <a:cs typeface="Arial" panose="020B0604020202020204" pitchFamily="34" charset="0"/>
              </a:rPr>
              <a:t>Unit / Device</a:t>
            </a:r>
            <a:br>
              <a:rPr lang="en-US" sz="800" b="1" dirty="0" smtClean="0">
                <a:solidFill>
                  <a:schemeClr val="bg1"/>
                </a:solidFill>
                <a:latin typeface="Arial Narrow" panose="020B0606020202030204" pitchFamily="34" charset="0"/>
                <a:cs typeface="Arial" panose="020B0604020202020204" pitchFamily="34" charset="0"/>
              </a:rPr>
            </a:br>
            <a:r>
              <a:rPr lang="en-US" sz="800" b="1" dirty="0" smtClean="0">
                <a:solidFill>
                  <a:schemeClr val="bg1"/>
                </a:solidFill>
                <a:latin typeface="Arial Narrow" panose="020B0606020202030204" pitchFamily="34" charset="0"/>
                <a:cs typeface="Arial" panose="020B0604020202020204" pitchFamily="34" charset="0"/>
              </a:rPr>
              <a:t>Test Plan</a:t>
            </a:r>
            <a:endParaRPr lang="en-US" sz="700" b="1" dirty="0">
              <a:solidFill>
                <a:schemeClr val="bg1"/>
              </a:solidFill>
              <a:latin typeface="Arial Narrow" panose="020B0606020202030204" pitchFamily="34" charset="0"/>
              <a:cs typeface="Arial" panose="020B0604020202020204" pitchFamily="34" charset="0"/>
            </a:endParaRPr>
          </a:p>
        </p:txBody>
      </p:sp>
      <p:sp>
        <p:nvSpPr>
          <p:cNvPr id="103" name="Freeform 102"/>
          <p:cNvSpPr/>
          <p:nvPr/>
        </p:nvSpPr>
        <p:spPr bwMode="auto">
          <a:xfrm>
            <a:off x="7309909" y="1186506"/>
            <a:ext cx="2212314" cy="2116474"/>
          </a:xfrm>
          <a:custGeom>
            <a:avLst/>
            <a:gdLst>
              <a:gd name="connsiteX0" fmla="*/ 0 w 2345266"/>
              <a:gd name="connsiteY0" fmla="*/ 0 h 2243667"/>
              <a:gd name="connsiteX1" fmla="*/ 1066800 w 2345266"/>
              <a:gd name="connsiteY1" fmla="*/ 2243667 h 2243667"/>
              <a:gd name="connsiteX2" fmla="*/ 1261533 w 2345266"/>
              <a:gd name="connsiteY2" fmla="*/ 2235200 h 2243667"/>
              <a:gd name="connsiteX3" fmla="*/ 2345266 w 2345266"/>
              <a:gd name="connsiteY3" fmla="*/ 8467 h 2243667"/>
              <a:gd name="connsiteX4" fmla="*/ 0 w 2345266"/>
              <a:gd name="connsiteY4" fmla="*/ 0 h 2243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5266" h="2243667">
                <a:moveTo>
                  <a:pt x="0" y="0"/>
                </a:moveTo>
                <a:lnTo>
                  <a:pt x="1066800" y="2243667"/>
                </a:lnTo>
                <a:lnTo>
                  <a:pt x="1261533" y="2235200"/>
                </a:lnTo>
                <a:lnTo>
                  <a:pt x="2345266" y="8467"/>
                </a:lnTo>
                <a:lnTo>
                  <a:pt x="0" y="0"/>
                </a:lnTo>
                <a:close/>
              </a:path>
            </a:pathLst>
          </a:custGeom>
          <a:solidFill>
            <a:srgbClr val="034077"/>
          </a:solidFill>
          <a:ln w="12700" cap="flat" cmpd="sng" algn="ctr">
            <a:solidFill>
              <a:srgbClr val="01427A"/>
            </a:solidFill>
            <a:prstDash val="solid"/>
            <a:round/>
            <a:headEnd type="none" w="sm" len="sm"/>
            <a:tailEnd type="none" w="sm" len="sm"/>
          </a:ln>
          <a:effectLst/>
          <a:extLst/>
        </p:spPr>
        <p:txBody>
          <a:bodyPr vert="horz" wrap="square" lIns="68580" tIns="34290" rIns="68580" bIns="34290" numCol="1" rtlCol="0" anchor="t" anchorCtr="0" compatLnSpc="1">
            <a:prstTxWarp prst="textNoShape">
              <a:avLst/>
            </a:prstTxWarp>
          </a:bodyPr>
          <a:lstStyle/>
          <a:p>
            <a:pPr algn="r" defTabSz="685800"/>
            <a:endParaRPr lang="en-US" sz="1400">
              <a:solidFill>
                <a:srgbClr val="000000"/>
              </a:solidFill>
            </a:endParaRPr>
          </a:p>
        </p:txBody>
      </p:sp>
    </p:spTree>
    <p:extLst>
      <p:ext uri="{BB962C8B-B14F-4D97-AF65-F5344CB8AC3E}">
        <p14:creationId xmlns:p14="http://schemas.microsoft.com/office/powerpoint/2010/main" val="40235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animEffect transition="in" filter="wipe(up)">
                                      <p:cBhvr>
                                        <p:cTn id="7" dur="500"/>
                                        <p:tgtEl>
                                          <p:spTgt spid="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5">
                                            <p:txEl>
                                              <p:pRg st="1" end="1"/>
                                            </p:txEl>
                                          </p:spTgt>
                                        </p:tgtEl>
                                        <p:attrNameLst>
                                          <p:attrName>style.visibility</p:attrName>
                                        </p:attrNameLst>
                                      </p:cBhvr>
                                      <p:to>
                                        <p:strVal val="visible"/>
                                      </p:to>
                                    </p:set>
                                    <p:animEffect transition="in" filter="wipe(up)">
                                      <p:cBhvr>
                                        <p:cTn id="12" dur="500"/>
                                        <p:tgtEl>
                                          <p:spTgt spid="75">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75">
                                            <p:txEl>
                                              <p:pRg st="2" end="2"/>
                                            </p:txEl>
                                          </p:spTgt>
                                        </p:tgtEl>
                                        <p:attrNameLst>
                                          <p:attrName>style.visibility</p:attrName>
                                        </p:attrNameLst>
                                      </p:cBhvr>
                                      <p:to>
                                        <p:strVal val="visible"/>
                                      </p:to>
                                    </p:set>
                                    <p:animEffect transition="in" filter="wipe(up)">
                                      <p:cBhvr>
                                        <p:cTn id="21" dur="500"/>
                                        <p:tgtEl>
                                          <p:spTgt spid="75">
                                            <p:txEl>
                                              <p:pRg st="2" end="2"/>
                                            </p:txEl>
                                          </p:spTgt>
                                        </p:tgtEl>
                                      </p:cBhvr>
                                    </p:animEffec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75">
                                            <p:txEl>
                                              <p:pRg st="3" end="3"/>
                                            </p:txEl>
                                          </p:spTgt>
                                        </p:tgtEl>
                                        <p:attrNameLst>
                                          <p:attrName>style.visibility</p:attrName>
                                        </p:attrNameLst>
                                      </p:cBhvr>
                                      <p:to>
                                        <p:strVal val="visible"/>
                                      </p:to>
                                    </p:set>
                                    <p:animEffect transition="in" filter="wipe(up)">
                                      <p:cBhvr>
                                        <p:cTn id="29" dur="500"/>
                                        <p:tgtEl>
                                          <p:spTgt spid="75">
                                            <p:txEl>
                                              <p:pRg st="3" end="3"/>
                                            </p:txEl>
                                          </p:spTgt>
                                        </p:tgtEl>
                                      </p:cBhvr>
                                    </p:animEffect>
                                  </p:childTnLst>
                                </p:cTn>
                              </p:par>
                            </p:childTnLst>
                          </p:cTn>
                        </p:par>
                        <p:par>
                          <p:cTn id="30" fill="hold">
                            <p:stCondLst>
                              <p:cond delay="500"/>
                            </p:stCondLst>
                            <p:childTnLst>
                              <p:par>
                                <p:cTn id="31" presetID="1" presetClass="exit" presetSubtype="0" fill="hold" grpId="0" nodeType="afterEffect">
                                  <p:stCondLst>
                                    <p:cond delay="0"/>
                                  </p:stCondLst>
                                  <p:childTnLst>
                                    <p:set>
                                      <p:cBhvr>
                                        <p:cTn id="32" dur="1" fill="hold">
                                          <p:stCondLst>
                                            <p:cond delay="0"/>
                                          </p:stCondLst>
                                        </p:cTn>
                                        <p:tgtEl>
                                          <p:spTgt spid="10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5">
                                            <p:txEl>
                                              <p:pRg st="4" end="4"/>
                                            </p:txEl>
                                          </p:spTgt>
                                        </p:tgtEl>
                                        <p:attrNameLst>
                                          <p:attrName>style.visibility</p:attrName>
                                        </p:attrNameLst>
                                      </p:cBhvr>
                                      <p:to>
                                        <p:strVal val="visible"/>
                                      </p:to>
                                    </p:set>
                                    <p:animEffect transition="in" filter="wipe(up)">
                                      <p:cBhvr>
                                        <p:cTn id="37" dur="500"/>
                                        <p:tgtEl>
                                          <p:spTgt spid="75">
                                            <p:txEl>
                                              <p:pRg st="4" end="4"/>
                                            </p:txEl>
                                          </p:spTgt>
                                        </p:tgtEl>
                                      </p:cBhvr>
                                    </p:animEffect>
                                  </p:childTnLst>
                                </p:cTn>
                              </p:par>
                            </p:childTnLst>
                          </p:cTn>
                        </p:par>
                        <p:par>
                          <p:cTn id="38" fill="hold">
                            <p:stCondLst>
                              <p:cond delay="500"/>
                            </p:stCondLst>
                            <p:childTnLst>
                              <p:par>
                                <p:cTn id="39" presetID="22" presetClass="entr" presetSubtype="1"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wipe(up)">
                                      <p:cBhvr>
                                        <p:cTn id="41" dur="1000"/>
                                        <p:tgtEl>
                                          <p:spTgt spid="7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75">
                                            <p:txEl>
                                              <p:pRg st="5" end="5"/>
                                            </p:txEl>
                                          </p:spTgt>
                                        </p:tgtEl>
                                        <p:attrNameLst>
                                          <p:attrName>style.visibility</p:attrName>
                                        </p:attrNameLst>
                                      </p:cBhvr>
                                      <p:to>
                                        <p:strVal val="visible"/>
                                      </p:to>
                                    </p:set>
                                    <p:animEffect transition="in" filter="wipe(up)">
                                      <p:cBhvr>
                                        <p:cTn id="46" dur="500"/>
                                        <p:tgtEl>
                                          <p:spTgt spid="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uild="p"/>
      <p:bldP spid="10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a:off x="310890" y="6646662"/>
            <a:ext cx="2064801" cy="121570"/>
          </a:xfrm>
          <a:prstGeom prst="rect">
            <a:avLst/>
          </a:prstGeom>
          <a:noFill/>
          <a:ln w="12700">
            <a:noFill/>
            <a:miter lim="800000"/>
            <a:headEnd type="none" w="sm" len="sm"/>
            <a:tailEnd type="none" w="sm" len="sm"/>
          </a:ln>
          <a:effectLst/>
        </p:spPr>
        <p:txBody>
          <a:bodyPr lIns="6857" tIns="6857" rIns="6857" bIns="6857" anchor="b">
            <a:spAutoFit/>
          </a:bodyPr>
          <a:lstStyle/>
          <a:p>
            <a:pPr defTabSz="615401" eaLnBrk="0" hangingPunct="0"/>
            <a:r>
              <a:rPr lang="en-US" sz="700" dirty="0">
                <a:solidFill>
                  <a:prstClr val="white"/>
                </a:solidFill>
                <a:ea typeface="Arial" charset="0"/>
                <a:cs typeface="Arial" charset="0"/>
              </a:rPr>
              <a:t>Copyright © </a:t>
            </a:r>
            <a:r>
              <a:rPr lang="en-US" sz="700" dirty="0" smtClean="0">
                <a:solidFill>
                  <a:prstClr val="white"/>
                </a:solidFill>
                <a:ea typeface="Arial" charset="0"/>
                <a:cs typeface="Arial" charset="0"/>
              </a:rPr>
              <a:t>2020 </a:t>
            </a:r>
            <a:r>
              <a:rPr lang="en-US" sz="700" dirty="0">
                <a:solidFill>
                  <a:prstClr val="white"/>
                </a:solidFill>
                <a:ea typeface="Arial" charset="0"/>
                <a:cs typeface="Arial" charset="0"/>
              </a:rPr>
              <a:t>Boeing. All rights reserved.</a:t>
            </a:r>
          </a:p>
        </p:txBody>
      </p:sp>
      <p:sp>
        <p:nvSpPr>
          <p:cNvPr id="34" name="Title 7"/>
          <p:cNvSpPr txBox="1">
            <a:spLocks/>
          </p:cNvSpPr>
          <p:nvPr/>
        </p:nvSpPr>
        <p:spPr>
          <a:xfrm>
            <a:off x="470776" y="240030"/>
            <a:ext cx="11718050" cy="565727"/>
          </a:xfrm>
          <a:prstGeom prst="rect">
            <a:avLst/>
          </a:prstGeom>
        </p:spPr>
        <p:txBody>
          <a:bodyPr rIns="0">
            <a:noAutofit/>
          </a:bodyPr>
          <a:lstStyle>
            <a:lvl1pPr algn="l" defTabSz="914400" rtl="0" eaLnBrk="1" latinLnBrk="0" hangingPunct="1">
              <a:spcBef>
                <a:spcPct val="0"/>
              </a:spcBef>
              <a:buNone/>
              <a:defRPr sz="1800" b="1" kern="1200" baseline="0">
                <a:solidFill>
                  <a:schemeClr val="bg1"/>
                </a:solidFill>
                <a:latin typeface="+mj-lt"/>
                <a:ea typeface="+mj-ea"/>
                <a:cs typeface="+mj-cs"/>
              </a:defRPr>
            </a:lvl1pPr>
          </a:lstStyle>
          <a:p>
            <a:r>
              <a:rPr lang="en-US" sz="3200" spc="-27" dirty="0">
                <a:solidFill>
                  <a:srgbClr val="FFFFFF"/>
                </a:solidFill>
                <a:latin typeface="Arial" panose="020B0604020202020204" pitchFamily="34" charset="0"/>
                <a:cs typeface="Arial" panose="020B0604020202020204" pitchFamily="34" charset="0"/>
              </a:rPr>
              <a:t>Tenets for Depicting the SE Process in an MBE Environment</a:t>
            </a:r>
            <a:endParaRPr lang="en-US" sz="3200" dirty="0">
              <a:latin typeface="Arial" panose="020B0604020202020204" pitchFamily="34" charset="0"/>
              <a:cs typeface="Arial" panose="020B0604020202020204" pitchFamily="34" charset="0"/>
            </a:endParaRPr>
          </a:p>
        </p:txBody>
      </p:sp>
      <p:sp>
        <p:nvSpPr>
          <p:cNvPr id="41" name="Rectangle 11"/>
          <p:cNvSpPr txBox="1">
            <a:spLocks noChangeArrowheads="1"/>
          </p:cNvSpPr>
          <p:nvPr/>
        </p:nvSpPr>
        <p:spPr>
          <a:xfrm>
            <a:off x="3770520" y="6541014"/>
            <a:ext cx="4652429" cy="315640"/>
          </a:xfrm>
          <a:prstGeom prst="rect">
            <a:avLst/>
          </a:prstGeom>
        </p:spPr>
        <p:txBody>
          <a:bodyPr lIns="0" tIns="0" rIns="0" bIns="0" anchor="ctr" anchorCtr="0"/>
          <a:lstStyle>
            <a:defPPr>
              <a:defRPr lang="en-US"/>
            </a:defPPr>
            <a:lvl1pPr marL="0" algn="ctr" defTabSz="914400" rtl="0" eaLnBrk="1" latinLnBrk="0" hangingPunct="1">
              <a:defRPr sz="800" kern="1200">
                <a:solidFill>
                  <a:schemeClr val="bg1">
                    <a:lumMod val="50000"/>
                  </a:schemeClr>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solidFill>
              </a:rPr>
              <a:t>Approved for Public Release (RROI 18-00101-BDS)</a:t>
            </a:r>
          </a:p>
        </p:txBody>
      </p:sp>
      <p:sp>
        <p:nvSpPr>
          <p:cNvPr id="43" name="Slide Number Placeholder 2"/>
          <p:cNvSpPr txBox="1">
            <a:spLocks/>
          </p:cNvSpPr>
          <p:nvPr/>
        </p:nvSpPr>
        <p:spPr>
          <a:xfrm>
            <a:off x="9467318" y="6603587"/>
            <a:ext cx="2376397" cy="246062"/>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solidFill>
                  <a:schemeClr val="bg1"/>
                </a:solidFill>
              </a:rPr>
              <a:t>| </a:t>
            </a:r>
            <a:fld id="{E1B562E9-B90F-4CF1-B99A-05159AA3C8C7}" type="slidenum">
              <a:rPr lang="en-US" sz="1000" smtClean="0">
                <a:solidFill>
                  <a:schemeClr val="bg1"/>
                </a:solidFill>
              </a:rPr>
              <a:t>3</a:t>
            </a:fld>
            <a:endParaRPr lang="en-US" sz="1000" dirty="0">
              <a:solidFill>
                <a:schemeClr val="bg1"/>
              </a:solidFill>
            </a:endParaRPr>
          </a:p>
        </p:txBody>
      </p:sp>
      <p:sp>
        <p:nvSpPr>
          <p:cNvPr id="42" name="TextBox 41"/>
          <p:cNvSpPr txBox="1"/>
          <p:nvPr/>
        </p:nvSpPr>
        <p:spPr>
          <a:xfrm>
            <a:off x="488723" y="1147179"/>
            <a:ext cx="4704716" cy="4998291"/>
          </a:xfrm>
          <a:prstGeom prst="rect">
            <a:avLst/>
          </a:prstGeom>
          <a:noFill/>
        </p:spPr>
        <p:txBody>
          <a:bodyPr wrap="square" bIns="0" rtlCol="0">
            <a:spAutoFit/>
          </a:bodyPr>
          <a:lstStyle/>
          <a:p>
            <a:pPr marL="285750" indent="-285750" fontAlgn="t">
              <a:lnSpc>
                <a:spcPct val="85000"/>
              </a:lnSpc>
              <a:spcAft>
                <a:spcPts val="1800"/>
              </a:spcAft>
              <a:buFont typeface="Wingdings" panose="05000000000000000000" pitchFamily="2" charset="2"/>
              <a:buChar char="§"/>
            </a:pPr>
            <a:r>
              <a:rPr lang="en-US" sz="2200" b="1" dirty="0">
                <a:solidFill>
                  <a:schemeClr val="bg1"/>
                </a:solidFill>
                <a:latin typeface="Arial" panose="020B0604020202020204" pitchFamily="34" charset="0"/>
              </a:rPr>
              <a:t>Represent MBE as a </a:t>
            </a:r>
            <a:r>
              <a:rPr lang="en-US" sz="2200" b="1" dirty="0">
                <a:solidFill>
                  <a:srgbClr val="FF9900"/>
                </a:solidFill>
                <a:latin typeface="Arial" panose="020B0604020202020204" pitchFamily="34" charset="0"/>
              </a:rPr>
              <a:t>multi-dimensional, </a:t>
            </a:r>
            <a:r>
              <a:rPr lang="en-US" sz="2200" b="1" dirty="0" smtClean="0">
                <a:solidFill>
                  <a:srgbClr val="FF9900"/>
                </a:solidFill>
                <a:latin typeface="Arial" panose="020B0604020202020204" pitchFamily="34" charset="0"/>
              </a:rPr>
              <a:t>iterative </a:t>
            </a:r>
            <a:r>
              <a:rPr lang="en-US" sz="2200" b="1" dirty="0">
                <a:solidFill>
                  <a:srgbClr val="FF9900"/>
                </a:solidFill>
                <a:latin typeface="Arial" panose="020B0604020202020204" pitchFamily="34" charset="0"/>
              </a:rPr>
              <a:t>process </a:t>
            </a:r>
            <a:r>
              <a:rPr lang="en-US" sz="2200" b="1" dirty="0" smtClean="0">
                <a:solidFill>
                  <a:schemeClr val="bg1"/>
                </a:solidFill>
                <a:latin typeface="Arial" panose="020B0604020202020204" pitchFamily="34" charset="0"/>
              </a:rPr>
              <a:t>encompassing both </a:t>
            </a:r>
            <a:r>
              <a:rPr lang="en-US" sz="2200" b="1" dirty="0">
                <a:solidFill>
                  <a:srgbClr val="FF9900"/>
                </a:solidFill>
                <a:latin typeface="Arial" panose="020B0604020202020204" pitchFamily="34" charset="0"/>
              </a:rPr>
              <a:t>physical </a:t>
            </a:r>
            <a:r>
              <a:rPr lang="en-US" sz="2200" b="1" dirty="0" smtClean="0">
                <a:solidFill>
                  <a:schemeClr val="bg1"/>
                </a:solidFill>
                <a:latin typeface="Arial" panose="020B0604020202020204" pitchFamily="34" charset="0"/>
              </a:rPr>
              <a:t/>
            </a:r>
            <a:br>
              <a:rPr lang="en-US" sz="2200" b="1" dirty="0" smtClean="0">
                <a:solidFill>
                  <a:schemeClr val="bg1"/>
                </a:solidFill>
                <a:latin typeface="Arial" panose="020B0604020202020204" pitchFamily="34" charset="0"/>
              </a:rPr>
            </a:br>
            <a:r>
              <a:rPr lang="en-US" sz="2200" b="1" dirty="0" smtClean="0">
                <a:solidFill>
                  <a:schemeClr val="bg1"/>
                </a:solidFill>
                <a:latin typeface="Arial" panose="020B0604020202020204" pitchFamily="34" charset="0"/>
              </a:rPr>
              <a:t>and </a:t>
            </a:r>
            <a:r>
              <a:rPr lang="en-US" sz="2200" b="1" dirty="0" smtClean="0">
                <a:solidFill>
                  <a:srgbClr val="FF9900"/>
                </a:solidFill>
                <a:latin typeface="Arial" panose="020B0604020202020204" pitchFamily="34" charset="0"/>
              </a:rPr>
              <a:t>virtual </a:t>
            </a:r>
            <a:r>
              <a:rPr lang="en-US" sz="2200" b="1" dirty="0" smtClean="0">
                <a:solidFill>
                  <a:schemeClr val="bg1"/>
                </a:solidFill>
                <a:latin typeface="Arial" panose="020B0604020202020204" pitchFamily="34" charset="0"/>
              </a:rPr>
              <a:t>implementations</a:t>
            </a:r>
            <a:endParaRPr lang="en-US" sz="2200" b="1" dirty="0">
              <a:solidFill>
                <a:schemeClr val="bg1"/>
              </a:solidFill>
              <a:latin typeface="Arial" panose="020B0604020202020204" pitchFamily="34" charset="0"/>
            </a:endParaRPr>
          </a:p>
          <a:p>
            <a:pPr marL="285750" indent="-285750" fontAlgn="t">
              <a:lnSpc>
                <a:spcPct val="85000"/>
              </a:lnSpc>
              <a:spcAft>
                <a:spcPts val="1800"/>
              </a:spcAft>
              <a:buFont typeface="Wingdings" panose="05000000000000000000" pitchFamily="2" charset="2"/>
              <a:buChar char="§"/>
            </a:pPr>
            <a:r>
              <a:rPr lang="en-US" sz="2200" b="1" dirty="0">
                <a:solidFill>
                  <a:schemeClr val="bg1"/>
                </a:solidFill>
                <a:latin typeface="Arial" panose="020B0604020202020204" pitchFamily="34" charset="0"/>
              </a:rPr>
              <a:t>Reflect the </a:t>
            </a:r>
            <a:r>
              <a:rPr lang="en-US" sz="2200" b="1" dirty="0">
                <a:solidFill>
                  <a:srgbClr val="FF9900"/>
                </a:solidFill>
                <a:latin typeface="Arial" panose="020B0604020202020204" pitchFamily="34" charset="0"/>
              </a:rPr>
              <a:t>integrated </a:t>
            </a:r>
            <a:r>
              <a:rPr lang="en-US" sz="2200" b="1" dirty="0">
                <a:solidFill>
                  <a:schemeClr val="bg1"/>
                </a:solidFill>
                <a:latin typeface="Arial" panose="020B0604020202020204" pitchFamily="34" charset="0"/>
              </a:rPr>
              <a:t>nature </a:t>
            </a:r>
            <a:r>
              <a:rPr lang="en-US" sz="2200" b="1" dirty="0" smtClean="0">
                <a:solidFill>
                  <a:schemeClr val="bg1"/>
                </a:solidFill>
                <a:latin typeface="Arial" panose="020B0604020202020204" pitchFamily="34" charset="0"/>
              </a:rPr>
              <a:t/>
            </a:r>
            <a:br>
              <a:rPr lang="en-US" sz="2200" b="1" dirty="0" smtClean="0">
                <a:solidFill>
                  <a:schemeClr val="bg1"/>
                </a:solidFill>
                <a:latin typeface="Arial" panose="020B0604020202020204" pitchFamily="34" charset="0"/>
              </a:rPr>
            </a:br>
            <a:r>
              <a:rPr lang="en-US" sz="2200" b="1" dirty="0" smtClean="0">
                <a:solidFill>
                  <a:schemeClr val="bg1"/>
                </a:solidFill>
                <a:latin typeface="Arial" panose="020B0604020202020204" pitchFamily="34" charset="0"/>
              </a:rPr>
              <a:t>of MBE, </a:t>
            </a:r>
            <a:r>
              <a:rPr lang="en-US" sz="2200" b="1" dirty="0">
                <a:solidFill>
                  <a:schemeClr val="bg1"/>
                </a:solidFill>
                <a:latin typeface="Arial" panose="020B0604020202020204" pitchFamily="34" charset="0"/>
              </a:rPr>
              <a:t>linked with </a:t>
            </a:r>
            <a:r>
              <a:rPr lang="en-US" sz="2200" b="1" dirty="0" smtClean="0">
                <a:solidFill>
                  <a:srgbClr val="FF9900"/>
                </a:solidFill>
                <a:latin typeface="Arial" panose="020B0604020202020204" pitchFamily="34" charset="0"/>
              </a:rPr>
              <a:t>feedback </a:t>
            </a:r>
            <a:r>
              <a:rPr lang="en-US" sz="2200" b="1" dirty="0" smtClean="0">
                <a:solidFill>
                  <a:schemeClr val="bg1"/>
                </a:solidFill>
                <a:latin typeface="Arial" panose="020B0604020202020204" pitchFamily="34" charset="0"/>
              </a:rPr>
              <a:t/>
            </a:r>
            <a:br>
              <a:rPr lang="en-US" sz="2200" b="1" dirty="0" smtClean="0">
                <a:solidFill>
                  <a:schemeClr val="bg1"/>
                </a:solidFill>
                <a:latin typeface="Arial" panose="020B0604020202020204" pitchFamily="34" charset="0"/>
              </a:rPr>
            </a:br>
            <a:r>
              <a:rPr lang="en-US" sz="2200" b="1" dirty="0" smtClean="0">
                <a:solidFill>
                  <a:schemeClr val="bg1"/>
                </a:solidFill>
                <a:latin typeface="Arial" panose="020B0604020202020204" pitchFamily="34" charset="0"/>
              </a:rPr>
              <a:t>to </a:t>
            </a:r>
            <a:r>
              <a:rPr lang="en-US" sz="2200" b="1" dirty="0">
                <a:solidFill>
                  <a:schemeClr val="bg1"/>
                </a:solidFill>
                <a:latin typeface="Arial" panose="020B0604020202020204" pitchFamily="34" charset="0"/>
              </a:rPr>
              <a:t>related </a:t>
            </a:r>
            <a:r>
              <a:rPr lang="en-US" sz="2200" b="1" dirty="0" smtClean="0">
                <a:solidFill>
                  <a:schemeClr val="bg1"/>
                </a:solidFill>
                <a:latin typeface="Arial" panose="020B0604020202020204" pitchFamily="34" charset="0"/>
              </a:rPr>
              <a:t>lifecycle elements</a:t>
            </a:r>
            <a:endParaRPr lang="en-US" sz="2200" b="1" dirty="0">
              <a:solidFill>
                <a:schemeClr val="bg1"/>
              </a:solidFill>
              <a:latin typeface="Arial" panose="020B0604020202020204" pitchFamily="34" charset="0"/>
            </a:endParaRPr>
          </a:p>
          <a:p>
            <a:pPr marL="285750" indent="-285750" fontAlgn="t">
              <a:lnSpc>
                <a:spcPct val="85000"/>
              </a:lnSpc>
              <a:spcAft>
                <a:spcPts val="1800"/>
              </a:spcAft>
              <a:buFont typeface="Wingdings" panose="05000000000000000000" pitchFamily="2" charset="2"/>
              <a:buChar char="§"/>
            </a:pPr>
            <a:r>
              <a:rPr lang="en-US" sz="2200" b="1" dirty="0" smtClean="0">
                <a:solidFill>
                  <a:schemeClr val="bg1"/>
                </a:solidFill>
                <a:latin typeface="Arial" panose="020B0604020202020204" pitchFamily="34" charset="0"/>
              </a:rPr>
              <a:t>Show relationships </a:t>
            </a:r>
            <a:r>
              <a:rPr lang="en-US" sz="2200" b="1" dirty="0" smtClean="0">
                <a:solidFill>
                  <a:srgbClr val="FF9900"/>
                </a:solidFill>
                <a:latin typeface="Arial" panose="020B0604020202020204" pitchFamily="34" charset="0"/>
              </a:rPr>
              <a:t>spanning business domains</a:t>
            </a:r>
            <a:r>
              <a:rPr lang="en-US" sz="2200" b="1" dirty="0" smtClean="0">
                <a:solidFill>
                  <a:srgbClr val="FFFF00"/>
                </a:solidFill>
                <a:latin typeface="Arial" panose="020B0604020202020204" pitchFamily="34" charset="0"/>
              </a:rPr>
              <a:t> </a:t>
            </a:r>
            <a:r>
              <a:rPr lang="en-US" sz="2200" dirty="0" smtClean="0">
                <a:solidFill>
                  <a:schemeClr val="bg1"/>
                </a:solidFill>
                <a:latin typeface="Arial" panose="020B0604020202020204" pitchFamily="34" charset="0"/>
              </a:rPr>
              <a:t>(e.g. Product</a:t>
            </a:r>
            <a:r>
              <a:rPr lang="en-US" sz="2200" dirty="0">
                <a:solidFill>
                  <a:schemeClr val="bg1"/>
                </a:solidFill>
                <a:latin typeface="Arial" panose="020B0604020202020204" pitchFamily="34" charset="0"/>
              </a:rPr>
              <a:t>, Production, </a:t>
            </a:r>
            <a:r>
              <a:rPr lang="en-US" sz="2200" dirty="0" smtClean="0">
                <a:solidFill>
                  <a:schemeClr val="bg1"/>
                </a:solidFill>
                <a:latin typeface="Arial" panose="020B0604020202020204" pitchFamily="34" charset="0"/>
              </a:rPr>
              <a:t>Support &amp; Services)</a:t>
            </a:r>
            <a:endParaRPr lang="en-US" sz="2200" dirty="0">
              <a:solidFill>
                <a:schemeClr val="bg1"/>
              </a:solidFill>
              <a:latin typeface="Arial" panose="020B0604020202020204" pitchFamily="34" charset="0"/>
            </a:endParaRPr>
          </a:p>
          <a:p>
            <a:pPr marL="285750" indent="-285750" fontAlgn="t">
              <a:lnSpc>
                <a:spcPct val="85000"/>
              </a:lnSpc>
              <a:spcAft>
                <a:spcPts val="1800"/>
              </a:spcAft>
              <a:buFont typeface="Wingdings" panose="05000000000000000000" pitchFamily="2" charset="2"/>
              <a:buChar char="§"/>
            </a:pPr>
            <a:r>
              <a:rPr lang="en-US" sz="2200" b="1" dirty="0">
                <a:solidFill>
                  <a:schemeClr val="bg1"/>
                </a:solidFill>
                <a:latin typeface="Arial" panose="020B0604020202020204" pitchFamily="34" charset="0"/>
              </a:rPr>
              <a:t>Communicate how </a:t>
            </a:r>
            <a:r>
              <a:rPr lang="en-US" sz="2200" b="1" dirty="0" smtClean="0">
                <a:solidFill>
                  <a:schemeClr val="bg1"/>
                </a:solidFill>
                <a:latin typeface="Arial" panose="020B0604020202020204" pitchFamily="34" charset="0"/>
              </a:rPr>
              <a:t>SE process </a:t>
            </a:r>
            <a:r>
              <a:rPr lang="en-US" sz="2200" b="1" dirty="0">
                <a:solidFill>
                  <a:schemeClr val="bg1"/>
                </a:solidFill>
                <a:latin typeface="Arial" panose="020B0604020202020204" pitchFamily="34" charset="0"/>
              </a:rPr>
              <a:t>is </a:t>
            </a:r>
            <a:r>
              <a:rPr lang="en-US" sz="2200" b="1" dirty="0">
                <a:solidFill>
                  <a:srgbClr val="FF9900"/>
                </a:solidFill>
                <a:latin typeface="Arial" panose="020B0604020202020204" pitchFamily="34" charset="0"/>
              </a:rPr>
              <a:t>different </a:t>
            </a:r>
            <a:r>
              <a:rPr lang="en-US" sz="2200" b="1" dirty="0" smtClean="0">
                <a:solidFill>
                  <a:schemeClr val="bg1"/>
                </a:solidFill>
                <a:latin typeface="Arial" panose="020B0604020202020204" pitchFamily="34" charset="0"/>
              </a:rPr>
              <a:t>by using MBE</a:t>
            </a:r>
            <a:endParaRPr lang="en-US" sz="2200" b="1" dirty="0">
              <a:solidFill>
                <a:schemeClr val="bg1"/>
              </a:solidFill>
              <a:latin typeface="Arial" panose="020B0604020202020204" pitchFamily="34" charset="0"/>
            </a:endParaRPr>
          </a:p>
          <a:p>
            <a:pPr marL="285750" indent="-285750" fontAlgn="t">
              <a:lnSpc>
                <a:spcPct val="85000"/>
              </a:lnSpc>
              <a:spcAft>
                <a:spcPts val="1800"/>
              </a:spcAft>
              <a:buClr>
                <a:schemeClr val="bg1"/>
              </a:buClr>
              <a:buFont typeface="Wingdings" panose="05000000000000000000" pitchFamily="2" charset="2"/>
              <a:buChar char="§"/>
            </a:pPr>
            <a:r>
              <a:rPr lang="en-US" sz="2200" b="1" dirty="0">
                <a:solidFill>
                  <a:srgbClr val="FF9900"/>
                </a:solidFill>
                <a:latin typeface="Arial" panose="020B0604020202020204" pitchFamily="34" charset="0"/>
              </a:rPr>
              <a:t>Easy </a:t>
            </a:r>
            <a:r>
              <a:rPr lang="en-US" sz="2200" b="1" dirty="0">
                <a:solidFill>
                  <a:schemeClr val="bg1"/>
                </a:solidFill>
                <a:latin typeface="Arial" panose="020B0604020202020204" pitchFamily="34" charset="0"/>
              </a:rPr>
              <a:t>to </a:t>
            </a:r>
            <a:r>
              <a:rPr lang="en-US" sz="2200" b="1" dirty="0" smtClean="0">
                <a:solidFill>
                  <a:schemeClr val="bg1"/>
                </a:solidFill>
                <a:latin typeface="Arial" panose="020B0604020202020204" pitchFamily="34" charset="0"/>
              </a:rPr>
              <a:t>understand, but </a:t>
            </a:r>
            <a:br>
              <a:rPr lang="en-US" sz="2200" b="1" dirty="0" smtClean="0">
                <a:solidFill>
                  <a:schemeClr val="bg1"/>
                </a:solidFill>
                <a:latin typeface="Arial" panose="020B0604020202020204" pitchFamily="34" charset="0"/>
              </a:rPr>
            </a:br>
            <a:r>
              <a:rPr lang="en-US" sz="2200" b="1" dirty="0" smtClean="0">
                <a:solidFill>
                  <a:srgbClr val="FF9900"/>
                </a:solidFill>
                <a:latin typeface="Arial" panose="020B0604020202020204" pitchFamily="34" charset="0"/>
              </a:rPr>
              <a:t>flexible </a:t>
            </a:r>
            <a:r>
              <a:rPr lang="en-US" sz="2200" b="1" dirty="0" smtClean="0">
                <a:solidFill>
                  <a:schemeClr val="bg1"/>
                </a:solidFill>
                <a:latin typeface="Arial" panose="020B0604020202020204" pitchFamily="34" charset="0"/>
              </a:rPr>
              <a:t>and </a:t>
            </a:r>
            <a:r>
              <a:rPr lang="en-US" sz="2200" b="1" dirty="0" smtClean="0">
                <a:solidFill>
                  <a:srgbClr val="FF9900"/>
                </a:solidFill>
                <a:latin typeface="Arial" panose="020B0604020202020204" pitchFamily="34" charset="0"/>
              </a:rPr>
              <a:t>tailorable</a:t>
            </a:r>
            <a:endParaRPr lang="en-US" sz="2200" b="1" dirty="0">
              <a:solidFill>
                <a:srgbClr val="FF9900"/>
              </a:solidFill>
              <a:latin typeface="Arial" panose="020B0604020202020204" pitchFamily="34" charset="0"/>
            </a:endParaRPr>
          </a:p>
        </p:txBody>
      </p:sp>
      <p:grpSp>
        <p:nvGrpSpPr>
          <p:cNvPr id="2" name="Group 1"/>
          <p:cNvGrpSpPr/>
          <p:nvPr/>
        </p:nvGrpSpPr>
        <p:grpSpPr>
          <a:xfrm>
            <a:off x="5901853" y="2245616"/>
            <a:ext cx="5576242" cy="2974479"/>
            <a:chOff x="6079413" y="1455478"/>
            <a:chExt cx="4805103" cy="2563138"/>
          </a:xfrm>
        </p:grpSpPr>
        <p:pic>
          <p:nvPicPr>
            <p:cNvPr id="9" name="Picture 15"/>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79413" y="1455478"/>
              <a:ext cx="4805103" cy="2563138"/>
            </a:xfrm>
            <a:prstGeom prst="rect">
              <a:avLst/>
            </a:prstGeom>
            <a:noFill/>
            <a:ln>
              <a:noFill/>
            </a:ln>
            <a:extLst/>
          </p:spPr>
        </p:pic>
        <p:sp>
          <p:nvSpPr>
            <p:cNvPr id="10" name="TextBox 9"/>
            <p:cNvSpPr txBox="1"/>
            <p:nvPr/>
          </p:nvSpPr>
          <p:spPr>
            <a:xfrm>
              <a:off x="9395362" y="2637309"/>
              <a:ext cx="1409455" cy="513524"/>
            </a:xfrm>
            <a:prstGeom prst="rect">
              <a:avLst/>
            </a:prstGeom>
            <a:noFill/>
          </p:spPr>
          <p:txBody>
            <a:bodyPr wrap="square" rtlCol="0">
              <a:noAutofit/>
            </a:bodyPr>
            <a:lstStyle/>
            <a:p>
              <a:pPr algn="ctr" fontAlgn="auto">
                <a:spcBef>
                  <a:spcPts val="0"/>
                </a:spcBef>
                <a:spcAft>
                  <a:spcPts val="0"/>
                </a:spcAft>
              </a:pPr>
              <a:r>
                <a:rPr lang="en-US" sz="900" dirty="0">
                  <a:solidFill>
                    <a:schemeClr val="bg1">
                      <a:lumMod val="75000"/>
                    </a:schemeClr>
                  </a:solidFill>
                  <a:latin typeface="Arial"/>
                </a:rPr>
                <a:t>SOURCE: </a:t>
              </a:r>
              <a:br>
                <a:rPr lang="en-US" sz="900" dirty="0">
                  <a:solidFill>
                    <a:schemeClr val="bg1">
                      <a:lumMod val="75000"/>
                    </a:schemeClr>
                  </a:solidFill>
                  <a:latin typeface="Arial"/>
                </a:rPr>
              </a:br>
              <a:r>
                <a:rPr lang="en-US" sz="900" dirty="0">
                  <a:solidFill>
                    <a:schemeClr val="bg1">
                      <a:lumMod val="75000"/>
                    </a:schemeClr>
                  </a:solidFill>
                  <a:latin typeface="Arial"/>
                </a:rPr>
                <a:t>US DOT Federal </a:t>
              </a:r>
              <a:br>
                <a:rPr lang="en-US" sz="900" dirty="0">
                  <a:solidFill>
                    <a:schemeClr val="bg1">
                      <a:lumMod val="75000"/>
                    </a:schemeClr>
                  </a:solidFill>
                  <a:latin typeface="Arial"/>
                </a:rPr>
              </a:br>
              <a:r>
                <a:rPr lang="en-US" sz="900" dirty="0">
                  <a:solidFill>
                    <a:schemeClr val="bg1">
                      <a:lumMod val="75000"/>
                    </a:schemeClr>
                  </a:solidFill>
                  <a:latin typeface="Arial"/>
                </a:rPr>
                <a:t>Highway Administration</a:t>
              </a:r>
            </a:p>
          </p:txBody>
        </p:sp>
        <p:cxnSp>
          <p:nvCxnSpPr>
            <p:cNvPr id="11" name="Straight Arrow Connector 10"/>
            <p:cNvCxnSpPr/>
            <p:nvPr/>
          </p:nvCxnSpPr>
          <p:spPr>
            <a:xfrm>
              <a:off x="7535994" y="2021804"/>
              <a:ext cx="1422896" cy="0"/>
            </a:xfrm>
            <a:prstGeom prst="straightConnector1">
              <a:avLst/>
            </a:prstGeom>
            <a:ln w="19050">
              <a:solidFill>
                <a:schemeClr val="bg1"/>
              </a:solidFill>
              <a:prstDash val="dash"/>
              <a:headEnd type="stealth" w="sm" len="med"/>
              <a:tailEnd type="stealth" w="sm"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30388" y="1896910"/>
              <a:ext cx="817531" cy="107722"/>
            </a:xfrm>
            <a:prstGeom prst="rect">
              <a:avLst/>
            </a:prstGeom>
            <a:noFill/>
          </p:spPr>
          <p:txBody>
            <a:bodyPr wrap="none" lIns="0" tIns="0" rIns="0" bIns="0" rtlCol="0">
              <a:spAutoFit/>
            </a:bodyPr>
            <a:lstStyle/>
            <a:p>
              <a:r>
                <a:rPr lang="en-US" sz="800" b="1" dirty="0" smtClean="0">
                  <a:solidFill>
                    <a:schemeClr val="bg1"/>
                  </a:solidFill>
                  <a:latin typeface="Arial Narrow" panose="020B0606020202030204" pitchFamily="34" charset="0"/>
                  <a:cs typeface="Arial" panose="020B0604020202020204" pitchFamily="34" charset="0"/>
                </a:rPr>
                <a:t>System Validation Plan</a:t>
              </a:r>
              <a:endParaRPr lang="en-US" sz="800" b="1" dirty="0">
                <a:solidFill>
                  <a:schemeClr val="bg1"/>
                </a:solidFill>
                <a:latin typeface="Arial Narrow" panose="020B0606020202030204" pitchFamily="34" charset="0"/>
                <a:cs typeface="Arial" panose="020B0604020202020204" pitchFamily="34" charset="0"/>
              </a:endParaRPr>
            </a:p>
          </p:txBody>
        </p:sp>
        <p:cxnSp>
          <p:nvCxnSpPr>
            <p:cNvPr id="13" name="Straight Arrow Connector 12"/>
            <p:cNvCxnSpPr/>
            <p:nvPr/>
          </p:nvCxnSpPr>
          <p:spPr>
            <a:xfrm>
              <a:off x="7706235" y="2370466"/>
              <a:ext cx="1074235" cy="0"/>
            </a:xfrm>
            <a:prstGeom prst="straightConnector1">
              <a:avLst/>
            </a:prstGeom>
            <a:ln w="19050">
              <a:solidFill>
                <a:schemeClr val="bg1"/>
              </a:solidFill>
              <a:prstDash val="dash"/>
              <a:headEnd type="stealth" w="sm" len="med"/>
              <a:tailEnd type="stealth" w="sm"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807494" y="2183125"/>
              <a:ext cx="867225" cy="172355"/>
            </a:xfrm>
            <a:prstGeom prst="rect">
              <a:avLst/>
            </a:prstGeom>
            <a:noFill/>
          </p:spPr>
          <p:txBody>
            <a:bodyPr wrap="none" lIns="0" tIns="0" rIns="0" bIns="0" rtlCol="0">
              <a:spAutoFit/>
            </a:bodyPr>
            <a:lstStyle/>
            <a:p>
              <a:pPr algn="ctr">
                <a:lnSpc>
                  <a:spcPct val="80000"/>
                </a:lnSpc>
              </a:pPr>
              <a:r>
                <a:rPr lang="en-US" sz="800" b="1" dirty="0" smtClean="0">
                  <a:solidFill>
                    <a:schemeClr val="bg1"/>
                  </a:solidFill>
                  <a:latin typeface="Arial Narrow" panose="020B0606020202030204" pitchFamily="34" charset="0"/>
                  <a:cs typeface="Arial" panose="020B0604020202020204" pitchFamily="34" charset="0"/>
                </a:rPr>
                <a:t>System Verification Plan</a:t>
              </a:r>
            </a:p>
            <a:p>
              <a:pPr algn="ctr">
                <a:lnSpc>
                  <a:spcPct val="80000"/>
                </a:lnSpc>
              </a:pPr>
              <a:r>
                <a:rPr lang="en-US" sz="800" dirty="0" smtClean="0">
                  <a:solidFill>
                    <a:schemeClr val="bg1"/>
                  </a:solidFill>
                  <a:latin typeface="Arial Narrow" panose="020B0606020202030204" pitchFamily="34" charset="0"/>
                  <a:cs typeface="Arial" panose="020B0604020202020204" pitchFamily="34" charset="0"/>
                </a:rPr>
                <a:t>(System </a:t>
              </a:r>
              <a:r>
                <a:rPr lang="en-US" sz="800" dirty="0">
                  <a:solidFill>
                    <a:schemeClr val="bg1"/>
                  </a:solidFill>
                  <a:latin typeface="Arial Narrow" panose="020B0606020202030204" pitchFamily="34" charset="0"/>
                  <a:cs typeface="Arial" panose="020B0604020202020204" pitchFamily="34" charset="0"/>
                </a:rPr>
                <a:t>A</a:t>
              </a:r>
              <a:r>
                <a:rPr lang="en-US" sz="800" dirty="0" smtClean="0">
                  <a:solidFill>
                    <a:schemeClr val="bg1"/>
                  </a:solidFill>
                  <a:latin typeface="Arial Narrow" panose="020B0606020202030204" pitchFamily="34" charset="0"/>
                  <a:cs typeface="Arial" panose="020B0604020202020204" pitchFamily="34" charset="0"/>
                </a:rPr>
                <a:t>cceptance)</a:t>
              </a:r>
              <a:endParaRPr lang="en-US" sz="800" dirty="0">
                <a:solidFill>
                  <a:schemeClr val="bg1"/>
                </a:solidFill>
                <a:latin typeface="Arial Narrow" panose="020B0606020202030204" pitchFamily="34" charset="0"/>
                <a:cs typeface="Arial" panose="020B0604020202020204" pitchFamily="34" charset="0"/>
              </a:endParaRPr>
            </a:p>
          </p:txBody>
        </p:sp>
        <p:cxnSp>
          <p:nvCxnSpPr>
            <p:cNvPr id="15" name="Straight Arrow Connector 14"/>
            <p:cNvCxnSpPr/>
            <p:nvPr/>
          </p:nvCxnSpPr>
          <p:spPr>
            <a:xfrm>
              <a:off x="7894319" y="2754812"/>
              <a:ext cx="676508" cy="0"/>
            </a:xfrm>
            <a:prstGeom prst="straightConnector1">
              <a:avLst/>
            </a:prstGeom>
            <a:ln w="19050">
              <a:solidFill>
                <a:schemeClr val="bg1"/>
              </a:solidFill>
              <a:prstDash val="dash"/>
              <a:headEnd type="stealth" w="sm" len="med"/>
              <a:tailEnd type="stealth" w="sm"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84778" y="2464880"/>
              <a:ext cx="714145" cy="254606"/>
            </a:xfrm>
            <a:prstGeom prst="rect">
              <a:avLst/>
            </a:prstGeom>
            <a:noFill/>
          </p:spPr>
          <p:txBody>
            <a:bodyPr wrap="none" lIns="0" tIns="0" rIns="0" bIns="0" rtlCol="0">
              <a:spAutoFit/>
            </a:bodyPr>
            <a:lstStyle/>
            <a:p>
              <a:pPr algn="ctr">
                <a:lnSpc>
                  <a:spcPct val="80000"/>
                </a:lnSpc>
              </a:pPr>
              <a:r>
                <a:rPr lang="en-US" sz="800" b="1" dirty="0" smtClean="0">
                  <a:solidFill>
                    <a:schemeClr val="bg1"/>
                  </a:solidFill>
                  <a:latin typeface="Arial Narrow" panose="020B0606020202030204" pitchFamily="34" charset="0"/>
                  <a:cs typeface="Arial" panose="020B0604020202020204" pitchFamily="34" charset="0"/>
                </a:rPr>
                <a:t>Subsystem</a:t>
              </a:r>
              <a:br>
                <a:rPr lang="en-US" sz="800" b="1" dirty="0" smtClean="0">
                  <a:solidFill>
                    <a:schemeClr val="bg1"/>
                  </a:solidFill>
                  <a:latin typeface="Arial Narrow" panose="020B0606020202030204" pitchFamily="34" charset="0"/>
                  <a:cs typeface="Arial" panose="020B0604020202020204" pitchFamily="34" charset="0"/>
                </a:rPr>
              </a:br>
              <a:r>
                <a:rPr lang="en-US" sz="800" b="1" dirty="0" smtClean="0">
                  <a:solidFill>
                    <a:schemeClr val="bg1"/>
                  </a:solidFill>
                  <a:latin typeface="Arial Narrow" panose="020B0606020202030204" pitchFamily="34" charset="0"/>
                  <a:cs typeface="Arial" panose="020B0604020202020204" pitchFamily="34" charset="0"/>
                </a:rPr>
                <a:t>Verification Plan</a:t>
              </a:r>
            </a:p>
            <a:p>
              <a:pPr algn="ctr">
                <a:lnSpc>
                  <a:spcPct val="80000"/>
                </a:lnSpc>
              </a:pPr>
              <a:r>
                <a:rPr lang="en-US" sz="800" b="1" dirty="0" smtClean="0">
                  <a:solidFill>
                    <a:schemeClr val="bg1"/>
                  </a:solidFill>
                  <a:latin typeface="Arial Narrow" panose="020B0606020202030204" pitchFamily="34" charset="0"/>
                  <a:cs typeface="Arial" panose="020B0604020202020204" pitchFamily="34" charset="0"/>
                </a:rPr>
                <a:t>(</a:t>
              </a:r>
              <a:r>
                <a:rPr lang="en-US" sz="700" dirty="0" smtClean="0">
                  <a:solidFill>
                    <a:schemeClr val="bg1"/>
                  </a:solidFill>
                  <a:latin typeface="Arial Narrow" panose="020B0606020202030204" pitchFamily="34" charset="0"/>
                  <a:cs typeface="Arial" panose="020B0604020202020204" pitchFamily="34" charset="0"/>
                </a:rPr>
                <a:t>Subsystem </a:t>
              </a:r>
              <a:r>
                <a:rPr lang="en-US" sz="700" dirty="0">
                  <a:solidFill>
                    <a:schemeClr val="bg1"/>
                  </a:solidFill>
                  <a:latin typeface="Arial Narrow" panose="020B0606020202030204" pitchFamily="34" charset="0"/>
                  <a:cs typeface="Arial" panose="020B0604020202020204" pitchFamily="34" charset="0"/>
                </a:rPr>
                <a:t>A</a:t>
              </a:r>
              <a:r>
                <a:rPr lang="en-US" sz="700" dirty="0" smtClean="0">
                  <a:solidFill>
                    <a:schemeClr val="bg1"/>
                  </a:solidFill>
                  <a:latin typeface="Arial Narrow" panose="020B0606020202030204" pitchFamily="34" charset="0"/>
                  <a:cs typeface="Arial" panose="020B0604020202020204" pitchFamily="34" charset="0"/>
                </a:rPr>
                <a:t>cceptance)</a:t>
              </a:r>
              <a:endParaRPr lang="en-US" sz="700" dirty="0">
                <a:solidFill>
                  <a:schemeClr val="bg1"/>
                </a:solidFill>
                <a:latin typeface="Arial Narrow" panose="020B0606020202030204" pitchFamily="34" charset="0"/>
                <a:cs typeface="Arial" panose="020B0604020202020204" pitchFamily="34" charset="0"/>
              </a:endParaRPr>
            </a:p>
          </p:txBody>
        </p:sp>
        <p:cxnSp>
          <p:nvCxnSpPr>
            <p:cNvPr id="17" name="Straight Arrow Connector 16"/>
            <p:cNvCxnSpPr/>
            <p:nvPr/>
          </p:nvCxnSpPr>
          <p:spPr>
            <a:xfrm>
              <a:off x="8064561" y="3103473"/>
              <a:ext cx="363531" cy="0"/>
            </a:xfrm>
            <a:prstGeom prst="straightConnector1">
              <a:avLst/>
            </a:prstGeom>
            <a:ln w="19050">
              <a:solidFill>
                <a:schemeClr val="bg1"/>
              </a:solidFill>
              <a:prstDash val="dash"/>
              <a:headEnd type="stealth" w="sm" len="med"/>
              <a:tailEnd type="stealth" w="sm"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019779" y="2902752"/>
              <a:ext cx="445635" cy="172355"/>
            </a:xfrm>
            <a:prstGeom prst="rect">
              <a:avLst/>
            </a:prstGeom>
            <a:noFill/>
          </p:spPr>
          <p:txBody>
            <a:bodyPr wrap="none" lIns="0" tIns="0" rIns="0" bIns="0" rtlCol="0">
              <a:spAutoFit/>
            </a:bodyPr>
            <a:lstStyle/>
            <a:p>
              <a:pPr algn="ctr">
                <a:lnSpc>
                  <a:spcPct val="80000"/>
                </a:lnSpc>
              </a:pPr>
              <a:r>
                <a:rPr lang="en-US" sz="800" b="1" dirty="0" smtClean="0">
                  <a:solidFill>
                    <a:schemeClr val="bg1"/>
                  </a:solidFill>
                  <a:latin typeface="Arial Narrow" panose="020B0606020202030204" pitchFamily="34" charset="0"/>
                  <a:cs typeface="Arial" panose="020B0604020202020204" pitchFamily="34" charset="0"/>
                </a:rPr>
                <a:t>Unit / Device</a:t>
              </a:r>
              <a:br>
                <a:rPr lang="en-US" sz="800" b="1" dirty="0" smtClean="0">
                  <a:solidFill>
                    <a:schemeClr val="bg1"/>
                  </a:solidFill>
                  <a:latin typeface="Arial Narrow" panose="020B0606020202030204" pitchFamily="34" charset="0"/>
                  <a:cs typeface="Arial" panose="020B0604020202020204" pitchFamily="34" charset="0"/>
                </a:rPr>
              </a:br>
              <a:r>
                <a:rPr lang="en-US" sz="800" b="1" dirty="0" smtClean="0">
                  <a:solidFill>
                    <a:schemeClr val="bg1"/>
                  </a:solidFill>
                  <a:latin typeface="Arial Narrow" panose="020B0606020202030204" pitchFamily="34" charset="0"/>
                  <a:cs typeface="Arial" panose="020B0604020202020204" pitchFamily="34" charset="0"/>
                </a:rPr>
                <a:t>Test Plan</a:t>
              </a:r>
              <a:endParaRPr lang="en-US" sz="700" b="1" dirty="0">
                <a:solidFill>
                  <a:schemeClr val="bg1"/>
                </a:solidFill>
                <a:latin typeface="Arial Narrow" panose="020B0606020202030204" pitchFamily="34" charset="0"/>
                <a:cs typeface="Arial" panose="020B0604020202020204" pitchFamily="34" charset="0"/>
              </a:endParaRPr>
            </a:p>
          </p:txBody>
        </p:sp>
        <p:sp>
          <p:nvSpPr>
            <p:cNvPr id="19" name="TextBox 18"/>
            <p:cNvSpPr txBox="1"/>
            <p:nvPr/>
          </p:nvSpPr>
          <p:spPr>
            <a:xfrm>
              <a:off x="6140607" y="1879811"/>
              <a:ext cx="713337" cy="107722"/>
            </a:xfrm>
            <a:prstGeom prst="rect">
              <a:avLst/>
            </a:prstGeom>
            <a:noFill/>
          </p:spPr>
          <p:txBody>
            <a:bodyPr wrap="none" lIns="0" tIns="0" rIns="0" bIns="0" rtlCol="0">
              <a:spAutoFit/>
            </a:bodyPr>
            <a:lstStyle/>
            <a:p>
              <a:r>
                <a:rPr lang="en-US" sz="800" b="1" dirty="0" smtClean="0">
                  <a:solidFill>
                    <a:schemeClr val="bg1">
                      <a:lumMod val="75000"/>
                    </a:schemeClr>
                  </a:solidFill>
                  <a:latin typeface="Arial Narrow" panose="020B0606020202030204" pitchFamily="34" charset="0"/>
                  <a:cs typeface="Arial" panose="020B0604020202020204" pitchFamily="34" charset="0"/>
                </a:rPr>
                <a:t>Lifecycle Processes</a:t>
              </a:r>
              <a:endParaRPr lang="en-US" sz="800" b="1" dirty="0">
                <a:solidFill>
                  <a:schemeClr val="bg1">
                    <a:lumMod val="75000"/>
                  </a:schemeClr>
                </a:solidFill>
                <a:latin typeface="Arial Narrow" panose="020B0606020202030204" pitchFamily="34" charset="0"/>
                <a:cs typeface="Arial" panose="020B0604020202020204" pitchFamily="34" charset="0"/>
              </a:endParaRPr>
            </a:p>
          </p:txBody>
        </p:sp>
        <p:sp>
          <p:nvSpPr>
            <p:cNvPr id="20" name="TextBox 19"/>
            <p:cNvSpPr txBox="1"/>
            <p:nvPr/>
          </p:nvSpPr>
          <p:spPr>
            <a:xfrm rot="3600000">
              <a:off x="6567361" y="2729952"/>
              <a:ext cx="1192634" cy="123111"/>
            </a:xfrm>
            <a:prstGeom prst="rect">
              <a:avLst/>
            </a:prstGeom>
            <a:noFill/>
            <a:scene3d>
              <a:camera prst="orthographicFront">
                <a:rot lat="0" lon="0" rev="21300000"/>
              </a:camera>
              <a:lightRig rig="threePt" dir="t"/>
            </a:scene3d>
          </p:spPr>
          <p:txBody>
            <a:bodyPr wrap="none" lIns="0" tIns="0" rIns="0" bIns="0" rtlCol="0">
              <a:spAutoFit/>
            </a:bodyPr>
            <a:lstStyle/>
            <a:p>
              <a:r>
                <a:rPr lang="en-US" sz="900" b="1" dirty="0" smtClean="0">
                  <a:solidFill>
                    <a:schemeClr val="bg1">
                      <a:lumMod val="75000"/>
                    </a:schemeClr>
                  </a:solidFill>
                  <a:latin typeface="Arial Narrow" panose="020B0606020202030204" pitchFamily="34" charset="0"/>
                  <a:cs typeface="Arial" panose="020B0604020202020204" pitchFamily="34" charset="0"/>
                </a:rPr>
                <a:t>Decomposition and Definition</a:t>
              </a:r>
              <a:endParaRPr lang="en-US" sz="900" b="1" dirty="0">
                <a:solidFill>
                  <a:schemeClr val="bg1">
                    <a:lumMod val="75000"/>
                  </a:schemeClr>
                </a:solidFill>
                <a:latin typeface="Arial Narrow" panose="020B0606020202030204" pitchFamily="34" charset="0"/>
                <a:cs typeface="Arial" panose="020B0604020202020204" pitchFamily="34" charset="0"/>
              </a:endParaRPr>
            </a:p>
          </p:txBody>
        </p:sp>
        <p:cxnSp>
          <p:nvCxnSpPr>
            <p:cNvPr id="21" name="Straight Arrow Connector 20"/>
            <p:cNvCxnSpPr/>
            <p:nvPr/>
          </p:nvCxnSpPr>
          <p:spPr>
            <a:xfrm>
              <a:off x="6911526" y="2039647"/>
              <a:ext cx="660152" cy="1409514"/>
            </a:xfrm>
            <a:prstGeom prst="straightConnector1">
              <a:avLst/>
            </a:prstGeom>
            <a:ln w="19050">
              <a:solidFill>
                <a:schemeClr val="bg1">
                  <a:lumMod val="75000"/>
                </a:schemeClr>
              </a:solidFill>
              <a:tailEnd type="stealth" w="sm"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749704" y="3700434"/>
              <a:ext cx="969817" cy="246221"/>
            </a:xfrm>
            <a:prstGeom prst="rect">
              <a:avLst/>
            </a:prstGeom>
            <a:noFill/>
          </p:spPr>
          <p:txBody>
            <a:bodyPr wrap="none" lIns="0" tIns="0" rIns="0" bIns="0" rtlCol="0">
              <a:spAutoFit/>
            </a:bodyPr>
            <a:lstStyle/>
            <a:p>
              <a:pPr algn="ctr"/>
              <a:r>
                <a:rPr lang="en-US" sz="900" b="1" dirty="0" smtClean="0">
                  <a:solidFill>
                    <a:schemeClr val="bg1">
                      <a:lumMod val="75000"/>
                    </a:schemeClr>
                  </a:solidFill>
                  <a:latin typeface="Arial Narrow" panose="020B0606020202030204" pitchFamily="34" charset="0"/>
                  <a:cs typeface="Arial" panose="020B0604020202020204" pitchFamily="34" charset="0"/>
                </a:rPr>
                <a:t>Implementation</a:t>
              </a:r>
            </a:p>
            <a:p>
              <a:pPr algn="ctr"/>
              <a:r>
                <a:rPr lang="en-US" sz="900" b="1" dirty="0" smtClean="0">
                  <a:solidFill>
                    <a:schemeClr val="bg1">
                      <a:lumMod val="75000"/>
                    </a:schemeClr>
                  </a:solidFill>
                  <a:latin typeface="Arial Narrow" panose="020B0606020202030204" pitchFamily="34" charset="0"/>
                  <a:cs typeface="Arial" panose="020B0604020202020204" pitchFamily="34" charset="0"/>
                </a:rPr>
                <a:t>Development Processes</a:t>
              </a:r>
              <a:endParaRPr lang="en-US" sz="900" b="1" dirty="0">
                <a:solidFill>
                  <a:schemeClr val="bg1">
                    <a:lumMod val="75000"/>
                  </a:schemeClr>
                </a:solidFill>
                <a:latin typeface="Arial Narrow" panose="020B0606020202030204" pitchFamily="34" charset="0"/>
                <a:cs typeface="Arial" panose="020B0604020202020204" pitchFamily="34" charset="0"/>
              </a:endParaRPr>
            </a:p>
          </p:txBody>
        </p:sp>
        <p:cxnSp>
          <p:nvCxnSpPr>
            <p:cNvPr id="23" name="Straight Arrow Connector 22"/>
            <p:cNvCxnSpPr/>
            <p:nvPr/>
          </p:nvCxnSpPr>
          <p:spPr>
            <a:xfrm flipV="1">
              <a:off x="8888266" y="2048568"/>
              <a:ext cx="717395" cy="1472705"/>
            </a:xfrm>
            <a:prstGeom prst="straightConnector1">
              <a:avLst/>
            </a:prstGeom>
            <a:ln w="19050">
              <a:solidFill>
                <a:schemeClr val="bg1">
                  <a:lumMod val="75000"/>
                </a:schemeClr>
              </a:solidFill>
              <a:tailEnd type="stealth" w="sm"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8000000">
              <a:off x="8686582" y="2814023"/>
              <a:ext cx="1237518" cy="123111"/>
            </a:xfrm>
            <a:prstGeom prst="rect">
              <a:avLst/>
            </a:prstGeom>
            <a:noFill/>
            <a:scene3d>
              <a:camera prst="orthographicFront">
                <a:rot lat="0" lon="0" rev="240000"/>
              </a:camera>
              <a:lightRig rig="threePt" dir="t"/>
            </a:scene3d>
          </p:spPr>
          <p:txBody>
            <a:bodyPr wrap="none" lIns="0" tIns="0" rIns="0" bIns="0" rtlCol="0">
              <a:spAutoFit/>
            </a:bodyPr>
            <a:lstStyle/>
            <a:p>
              <a:r>
                <a:rPr lang="en-US" sz="900" b="1" dirty="0" smtClean="0">
                  <a:solidFill>
                    <a:schemeClr val="bg1">
                      <a:lumMod val="75000"/>
                    </a:schemeClr>
                  </a:solidFill>
                  <a:latin typeface="Arial Narrow" panose="020B0606020202030204" pitchFamily="34" charset="0"/>
                  <a:cs typeface="Arial" panose="020B0604020202020204" pitchFamily="34" charset="0"/>
                </a:rPr>
                <a:t>Integration and </a:t>
              </a:r>
              <a:r>
                <a:rPr lang="en-US" sz="900" b="1" dirty="0" err="1" smtClean="0">
                  <a:solidFill>
                    <a:schemeClr val="bg1">
                      <a:lumMod val="75000"/>
                    </a:schemeClr>
                  </a:solidFill>
                  <a:latin typeface="Arial Narrow" panose="020B0606020202030204" pitchFamily="34" charset="0"/>
                  <a:cs typeface="Arial" panose="020B0604020202020204" pitchFamily="34" charset="0"/>
                </a:rPr>
                <a:t>Recomposition</a:t>
              </a:r>
              <a:endParaRPr lang="en-US" sz="900" b="1" dirty="0">
                <a:solidFill>
                  <a:schemeClr val="bg1">
                    <a:lumMod val="75000"/>
                  </a:schemeClr>
                </a:solidFill>
                <a:latin typeface="Arial Narrow" panose="020B0606020202030204" pitchFamily="34" charset="0"/>
                <a:cs typeface="Arial" panose="020B0604020202020204" pitchFamily="34" charset="0"/>
              </a:endParaRPr>
            </a:p>
          </p:txBody>
        </p:sp>
        <p:sp>
          <p:nvSpPr>
            <p:cNvPr id="25" name="Freeform 24"/>
            <p:cNvSpPr/>
            <p:nvPr/>
          </p:nvSpPr>
          <p:spPr bwMode="auto">
            <a:xfrm>
              <a:off x="7292160" y="1485964"/>
              <a:ext cx="1908573" cy="1825891"/>
            </a:xfrm>
            <a:custGeom>
              <a:avLst/>
              <a:gdLst>
                <a:gd name="connsiteX0" fmla="*/ 0 w 2345266"/>
                <a:gd name="connsiteY0" fmla="*/ 0 h 2243667"/>
                <a:gd name="connsiteX1" fmla="*/ 1066800 w 2345266"/>
                <a:gd name="connsiteY1" fmla="*/ 2243667 h 2243667"/>
                <a:gd name="connsiteX2" fmla="*/ 1261533 w 2345266"/>
                <a:gd name="connsiteY2" fmla="*/ 2235200 h 2243667"/>
                <a:gd name="connsiteX3" fmla="*/ 2345266 w 2345266"/>
                <a:gd name="connsiteY3" fmla="*/ 8467 h 2243667"/>
                <a:gd name="connsiteX4" fmla="*/ 0 w 2345266"/>
                <a:gd name="connsiteY4" fmla="*/ 0 h 2243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5266" h="2243667">
                  <a:moveTo>
                    <a:pt x="0" y="0"/>
                  </a:moveTo>
                  <a:lnTo>
                    <a:pt x="1066800" y="2243667"/>
                  </a:lnTo>
                  <a:lnTo>
                    <a:pt x="1261533" y="2235200"/>
                  </a:lnTo>
                  <a:lnTo>
                    <a:pt x="2345266" y="8467"/>
                  </a:lnTo>
                  <a:lnTo>
                    <a:pt x="0" y="0"/>
                  </a:lnTo>
                  <a:close/>
                </a:path>
              </a:pathLst>
            </a:custGeom>
            <a:solidFill>
              <a:srgbClr val="034077"/>
            </a:solidFill>
            <a:ln w="12700" cap="flat" cmpd="sng" algn="ctr">
              <a:noFill/>
              <a:prstDash val="solid"/>
              <a:round/>
              <a:headEnd type="none" w="sm" len="sm"/>
              <a:tailEnd type="none" w="sm" len="sm"/>
            </a:ln>
            <a:effectLst/>
            <a:extLst/>
          </p:spPr>
          <p:txBody>
            <a:bodyPr vert="horz" wrap="square" lIns="68580" tIns="34290" rIns="68580" bIns="34290" numCol="1" rtlCol="0" anchor="t" anchorCtr="0" compatLnSpc="1">
              <a:prstTxWarp prst="textNoShape">
                <a:avLst/>
              </a:prstTxWarp>
            </a:bodyPr>
            <a:lstStyle/>
            <a:p>
              <a:pPr algn="r" defTabSz="685800"/>
              <a:endParaRPr lang="en-US" sz="1400">
                <a:solidFill>
                  <a:srgbClr val="000000"/>
                </a:solidFill>
              </a:endParaRPr>
            </a:p>
          </p:txBody>
        </p:sp>
        <p:grpSp>
          <p:nvGrpSpPr>
            <p:cNvPr id="26" name="Group 25"/>
            <p:cNvGrpSpPr/>
            <p:nvPr/>
          </p:nvGrpSpPr>
          <p:grpSpPr>
            <a:xfrm>
              <a:off x="6803041" y="3858421"/>
              <a:ext cx="2980091" cy="130826"/>
              <a:chOff x="6528721" y="3858421"/>
              <a:chExt cx="2980091" cy="130826"/>
            </a:xfrm>
          </p:grpSpPr>
          <p:sp>
            <p:nvSpPr>
              <p:cNvPr id="27" name="TextBox 26"/>
              <p:cNvSpPr txBox="1"/>
              <p:nvPr/>
            </p:nvSpPr>
            <p:spPr>
              <a:xfrm>
                <a:off x="6555836" y="3858421"/>
                <a:ext cx="378483" cy="119346"/>
              </a:xfrm>
              <a:prstGeom prst="rect">
                <a:avLst/>
              </a:prstGeom>
              <a:noFill/>
              <a:ln>
                <a:noFill/>
              </a:ln>
            </p:spPr>
            <p:txBody>
              <a:bodyPr wrap="none" lIns="0" tIns="0" rIns="0" bIns="0" rtlCol="0">
                <a:spAutoFit/>
              </a:bodyPr>
              <a:lstStyle/>
              <a:p>
                <a:pPr algn="ctr"/>
                <a:r>
                  <a:rPr lang="en-US" sz="900" b="1" dirty="0" smtClean="0">
                    <a:solidFill>
                      <a:schemeClr val="bg1">
                        <a:lumMod val="75000"/>
                      </a:schemeClr>
                    </a:solidFill>
                    <a:latin typeface="Arial Narrow" panose="020B0606020202030204" pitchFamily="34" charset="0"/>
                    <a:cs typeface="Arial" panose="020B0604020202020204" pitchFamily="34" charset="0"/>
                  </a:rPr>
                  <a:t>Time Line</a:t>
                </a:r>
                <a:endParaRPr lang="en-US" sz="900" b="1" dirty="0">
                  <a:solidFill>
                    <a:schemeClr val="bg1">
                      <a:lumMod val="75000"/>
                    </a:schemeClr>
                  </a:solidFill>
                  <a:latin typeface="Arial Narrow" panose="020B0606020202030204" pitchFamily="34" charset="0"/>
                  <a:cs typeface="Arial" panose="020B0604020202020204" pitchFamily="34" charset="0"/>
                </a:endParaRPr>
              </a:p>
            </p:txBody>
          </p:sp>
          <p:cxnSp>
            <p:nvCxnSpPr>
              <p:cNvPr id="28" name="Straight Arrow Connector 27"/>
              <p:cNvCxnSpPr/>
              <p:nvPr/>
            </p:nvCxnSpPr>
            <p:spPr>
              <a:xfrm>
                <a:off x="6528721" y="3989247"/>
                <a:ext cx="2980091" cy="0"/>
              </a:xfrm>
              <a:prstGeom prst="straightConnector1">
                <a:avLst/>
              </a:prstGeom>
              <a:ln w="19050">
                <a:solidFill>
                  <a:schemeClr val="bg1">
                    <a:lumMod val="75000"/>
                  </a:schemeClr>
                </a:solidFill>
                <a:tailEnd type="stealth" w="sm" len="med"/>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9524320" y="3301663"/>
              <a:ext cx="798295" cy="182370"/>
              <a:chOff x="9250000" y="3301663"/>
              <a:chExt cx="798295" cy="182370"/>
            </a:xfrm>
          </p:grpSpPr>
          <p:sp>
            <p:nvSpPr>
              <p:cNvPr id="30" name="TextBox 29"/>
              <p:cNvSpPr txBox="1"/>
              <p:nvPr/>
            </p:nvSpPr>
            <p:spPr>
              <a:xfrm>
                <a:off x="9250000" y="3301663"/>
                <a:ext cx="798295" cy="123111"/>
              </a:xfrm>
              <a:prstGeom prst="rect">
                <a:avLst/>
              </a:prstGeom>
              <a:noFill/>
            </p:spPr>
            <p:txBody>
              <a:bodyPr wrap="none" lIns="0" tIns="0" rIns="0" bIns="0" rtlCol="0">
                <a:spAutoFit/>
              </a:bodyPr>
              <a:lstStyle/>
              <a:p>
                <a:pPr algn="ctr"/>
                <a:r>
                  <a:rPr lang="en-US" sz="900" b="1" dirty="0" smtClean="0">
                    <a:solidFill>
                      <a:schemeClr val="bg1">
                        <a:lumMod val="75000"/>
                      </a:schemeClr>
                    </a:solidFill>
                    <a:latin typeface="Arial Narrow" panose="020B0606020202030204" pitchFamily="34" charset="0"/>
                    <a:cs typeface="Arial" panose="020B0604020202020204" pitchFamily="34" charset="0"/>
                  </a:rPr>
                  <a:t>Document/Approval</a:t>
                </a:r>
                <a:endParaRPr lang="en-US" sz="900" b="1" dirty="0">
                  <a:solidFill>
                    <a:schemeClr val="bg1">
                      <a:lumMod val="75000"/>
                    </a:schemeClr>
                  </a:solidFill>
                  <a:latin typeface="Arial Narrow" panose="020B0606020202030204" pitchFamily="34" charset="0"/>
                  <a:cs typeface="Arial" panose="020B0604020202020204" pitchFamily="34" charset="0"/>
                </a:endParaRPr>
              </a:p>
            </p:txBody>
          </p:sp>
          <p:sp>
            <p:nvSpPr>
              <p:cNvPr id="31" name="Oval 30"/>
              <p:cNvSpPr/>
              <p:nvPr/>
            </p:nvSpPr>
            <p:spPr>
              <a:xfrm>
                <a:off x="9380331" y="3438314"/>
                <a:ext cx="537633" cy="45719"/>
              </a:xfrm>
              <a:prstGeom prst="ellipse">
                <a:avLst/>
              </a:prstGeom>
              <a:solidFill>
                <a:srgbClr val="4B3BAE"/>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pic>
        <p:nvPicPr>
          <p:cNvPr id="107" name="Picture 106"/>
          <p:cNvPicPr>
            <a:picLocks noChangeAspect="1"/>
          </p:cNvPicPr>
          <p:nvPr/>
        </p:nvPicPr>
        <p:blipFill>
          <a:blip r:embed="rId4">
            <a:clrChange>
              <a:clrFrom>
                <a:srgbClr val="F4F2F3"/>
              </a:clrFrom>
              <a:clrTo>
                <a:srgbClr val="F4F2F3">
                  <a:alpha val="0"/>
                </a:srgbClr>
              </a:clrTo>
            </a:clrChange>
          </a:blip>
          <a:stretch>
            <a:fillRect/>
          </a:stretch>
        </p:blipFill>
        <p:spPr>
          <a:xfrm>
            <a:off x="7424340" y="1593043"/>
            <a:ext cx="1963447" cy="2614056"/>
          </a:xfrm>
          <a:prstGeom prst="rect">
            <a:avLst/>
          </a:prstGeom>
        </p:spPr>
      </p:pic>
    </p:spTree>
    <p:extLst>
      <p:ext uri="{BB962C8B-B14F-4D97-AF65-F5344CB8AC3E}">
        <p14:creationId xmlns:p14="http://schemas.microsoft.com/office/powerpoint/2010/main" val="263233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Box 113"/>
          <p:cNvSpPr txBox="1"/>
          <p:nvPr/>
        </p:nvSpPr>
        <p:spPr>
          <a:xfrm>
            <a:off x="455198" y="419370"/>
            <a:ext cx="9247470" cy="416589"/>
          </a:xfrm>
          <a:prstGeom prst="rect">
            <a:avLst/>
          </a:prstGeom>
          <a:noFill/>
        </p:spPr>
        <p:txBody>
          <a:bodyPr wrap="square" rtlCol="0">
            <a:spAutoFit/>
          </a:bodyPr>
          <a:lstStyle/>
          <a:p>
            <a:pPr>
              <a:lnSpc>
                <a:spcPts val="2437"/>
              </a:lnSpc>
            </a:pPr>
            <a:r>
              <a:rPr lang="en-US" sz="3200" b="1" dirty="0" smtClean="0">
                <a:solidFill>
                  <a:prstClr val="white"/>
                </a:solidFill>
                <a:latin typeface="Arial" panose="020B0604020202020204" pitchFamily="34" charset="0"/>
                <a:cs typeface="Arial" panose="020B0604020202020204" pitchFamily="34" charset="0"/>
              </a:rPr>
              <a:t>MBE Diamond Symbol </a:t>
            </a:r>
            <a:r>
              <a:rPr lang="en-US" sz="3200" dirty="0" smtClean="0">
                <a:solidFill>
                  <a:prstClr val="white"/>
                </a:solidFill>
                <a:latin typeface="Arial" panose="020B0604020202020204" pitchFamily="34" charset="0"/>
                <a:cs typeface="Arial" panose="020B0604020202020204" pitchFamily="34" charset="0"/>
              </a:rPr>
              <a:t>- </a:t>
            </a:r>
            <a:r>
              <a:rPr lang="en-US" sz="3200" i="1" dirty="0" smtClean="0">
                <a:solidFill>
                  <a:prstClr val="white"/>
                </a:solidFill>
                <a:latin typeface="Arial" panose="020B0604020202020204" pitchFamily="34" charset="0"/>
                <a:cs typeface="Arial" panose="020B0604020202020204" pitchFamily="34" charset="0"/>
              </a:rPr>
              <a:t>a Framework for MBE</a:t>
            </a:r>
            <a:endParaRPr lang="en-US" sz="3200" i="1" dirty="0">
              <a:solidFill>
                <a:prstClr val="white"/>
              </a:solidFill>
              <a:latin typeface="Arial" panose="020B0604020202020204" pitchFamily="34" charset="0"/>
              <a:cs typeface="Arial" panose="020B0604020202020204" pitchFamily="34" charset="0"/>
            </a:endParaRPr>
          </a:p>
        </p:txBody>
      </p:sp>
      <p:sp>
        <p:nvSpPr>
          <p:cNvPr id="106" name="Rectangle 5"/>
          <p:cNvSpPr>
            <a:spLocks noChangeArrowheads="1"/>
          </p:cNvSpPr>
          <p:nvPr/>
        </p:nvSpPr>
        <p:spPr bwMode="auto">
          <a:xfrm>
            <a:off x="310891" y="6646691"/>
            <a:ext cx="2064800" cy="121540"/>
          </a:xfrm>
          <a:prstGeom prst="rect">
            <a:avLst/>
          </a:prstGeom>
          <a:noFill/>
          <a:ln w="12700">
            <a:noFill/>
            <a:miter lim="800000"/>
            <a:headEnd type="none" w="sm" len="sm"/>
            <a:tailEnd type="none" w="sm" len="sm"/>
          </a:ln>
          <a:effectLst/>
        </p:spPr>
        <p:txBody>
          <a:bodyPr lIns="6856" tIns="6856" rIns="6856" bIns="6856" anchor="b">
            <a:spAutoFit/>
          </a:bodyPr>
          <a:lstStyle/>
          <a:p>
            <a:pPr defTabSz="615369" eaLnBrk="0" hangingPunct="0"/>
            <a:r>
              <a:rPr lang="en-US" sz="700" dirty="0" smtClean="0">
                <a:solidFill>
                  <a:prstClr val="white"/>
                </a:solidFill>
                <a:ea typeface="Arial" charset="0"/>
                <a:cs typeface="Arial" charset="0"/>
              </a:rPr>
              <a:t>Copyright © 2020 </a:t>
            </a:r>
            <a:r>
              <a:rPr lang="en-US" sz="700" dirty="0">
                <a:solidFill>
                  <a:prstClr val="white"/>
                </a:solidFill>
                <a:ea typeface="Arial" charset="0"/>
                <a:cs typeface="Arial" charset="0"/>
              </a:rPr>
              <a:t>Boeing. All rights reserved.</a:t>
            </a:r>
          </a:p>
        </p:txBody>
      </p:sp>
      <p:sp>
        <p:nvSpPr>
          <p:cNvPr id="107" name="Content Placeholder 2"/>
          <p:cNvSpPr>
            <a:spLocks noGrp="1"/>
          </p:cNvSpPr>
          <p:nvPr/>
        </p:nvSpPr>
        <p:spPr bwMode="auto">
          <a:xfrm>
            <a:off x="559751" y="1538133"/>
            <a:ext cx="4164228" cy="446276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169863" indent="-169863" algn="l" defTabSz="820738" rtl="0" eaLnBrk="1" fontAlgn="base" hangingPunct="1">
              <a:lnSpc>
                <a:spcPct val="90000"/>
              </a:lnSpc>
              <a:spcBef>
                <a:spcPct val="30000"/>
              </a:spcBef>
              <a:spcAft>
                <a:spcPct val="0"/>
              </a:spcAft>
              <a:buClr>
                <a:schemeClr val="tx2"/>
              </a:buClr>
              <a:buFont typeface="Wingdings" pitchFamily="2" charset="2"/>
              <a:buChar char="§"/>
              <a:defRPr sz="2200" b="0">
                <a:solidFill>
                  <a:schemeClr val="bg2">
                    <a:lumMod val="75000"/>
                  </a:schemeClr>
                </a:solidFill>
                <a:latin typeface="+mn-lt"/>
                <a:ea typeface="+mn-ea"/>
                <a:cs typeface="+mn-cs"/>
              </a:defRPr>
            </a:lvl1pPr>
            <a:lvl2pPr marL="376238" indent="-204788" algn="l" defTabSz="820738" rtl="0" eaLnBrk="1" fontAlgn="base" hangingPunct="1">
              <a:lnSpc>
                <a:spcPct val="90000"/>
              </a:lnSpc>
              <a:spcBef>
                <a:spcPct val="30000"/>
              </a:spcBef>
              <a:spcAft>
                <a:spcPct val="0"/>
              </a:spcAft>
              <a:buClr>
                <a:schemeClr val="tx2"/>
              </a:buClr>
              <a:buFont typeface="Wingdings" pitchFamily="2" charset="2"/>
              <a:buChar char="§"/>
              <a:defRPr sz="2000" b="0">
                <a:solidFill>
                  <a:schemeClr val="bg2">
                    <a:lumMod val="75000"/>
                  </a:schemeClr>
                </a:solidFill>
                <a:latin typeface="+mn-lt"/>
              </a:defRPr>
            </a:lvl2pPr>
            <a:lvl3pPr marL="627063" indent="-185738" algn="l" defTabSz="820738" rtl="0" eaLnBrk="1" fontAlgn="base" hangingPunct="1">
              <a:lnSpc>
                <a:spcPct val="90000"/>
              </a:lnSpc>
              <a:spcBef>
                <a:spcPct val="30000"/>
              </a:spcBef>
              <a:spcAft>
                <a:spcPct val="0"/>
              </a:spcAft>
              <a:buClr>
                <a:schemeClr val="tx2"/>
              </a:buClr>
              <a:buFont typeface="Arial" charset="0"/>
              <a:buChar char="–"/>
              <a:defRPr b="0">
                <a:solidFill>
                  <a:schemeClr val="bg2">
                    <a:lumMod val="75000"/>
                  </a:schemeClr>
                </a:solidFill>
                <a:latin typeface="+mn-lt"/>
              </a:defRPr>
            </a:lvl3pPr>
            <a:lvl4pPr marL="792163" indent="-163513" algn="l" defTabSz="820738" rtl="0" eaLnBrk="1" fontAlgn="base" hangingPunct="1">
              <a:lnSpc>
                <a:spcPct val="90000"/>
              </a:lnSpc>
              <a:spcBef>
                <a:spcPct val="30000"/>
              </a:spcBef>
              <a:spcAft>
                <a:spcPct val="0"/>
              </a:spcAft>
              <a:buClr>
                <a:schemeClr val="tx2"/>
              </a:buClr>
              <a:buFont typeface="Arial" charset="0"/>
              <a:buChar char="–"/>
              <a:defRPr b="0">
                <a:solidFill>
                  <a:schemeClr val="bg2">
                    <a:lumMod val="75000"/>
                  </a:schemeClr>
                </a:solidFill>
                <a:latin typeface="+mn-lt"/>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600" b="0">
                <a:solidFill>
                  <a:schemeClr val="bg2">
                    <a:lumMod val="75000"/>
                  </a:schemeClr>
                </a:solidFill>
                <a:latin typeface="+mn-lt"/>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a:lstStyle>
          <a:p>
            <a:pPr lvl="0">
              <a:lnSpc>
                <a:spcPct val="100000"/>
              </a:lnSpc>
              <a:spcBef>
                <a:spcPts val="0"/>
              </a:spcBef>
              <a:spcAft>
                <a:spcPts val="4200"/>
              </a:spcAft>
              <a:buClr>
                <a:schemeClr val="bg1"/>
              </a:buClr>
            </a:pPr>
            <a:r>
              <a:rPr lang="en-US" sz="2000" b="1" dirty="0">
                <a:solidFill>
                  <a:schemeClr val="bg1"/>
                </a:solidFill>
                <a:latin typeface="Arial" panose="020B0604020202020204" pitchFamily="34" charset="0"/>
              </a:rPr>
              <a:t>The bottom-half of the </a:t>
            </a:r>
            <a:r>
              <a:rPr lang="en-US" sz="2000" b="1" dirty="0" smtClean="0">
                <a:solidFill>
                  <a:schemeClr val="bg1"/>
                </a:solidFill>
                <a:latin typeface="Arial" panose="020B0604020202020204" pitchFamily="34" charset="0"/>
              </a:rPr>
              <a:t>Diamond represents </a:t>
            </a:r>
            <a:r>
              <a:rPr lang="en-US" sz="2000" b="1" dirty="0" smtClean="0">
                <a:solidFill>
                  <a:srgbClr val="FF9900"/>
                </a:solidFill>
                <a:latin typeface="Arial" panose="020B0604020202020204" pitchFamily="34" charset="0"/>
              </a:rPr>
              <a:t>Physical </a:t>
            </a:r>
            <a:r>
              <a:rPr lang="en-US" sz="2000" b="1" dirty="0" smtClean="0">
                <a:solidFill>
                  <a:schemeClr val="bg1"/>
                </a:solidFill>
                <a:latin typeface="Arial" panose="020B0604020202020204" pitchFamily="34" charset="0"/>
              </a:rPr>
              <a:t>System </a:t>
            </a:r>
            <a:r>
              <a:rPr lang="en-US" sz="2000" dirty="0" smtClean="0">
                <a:solidFill>
                  <a:schemeClr val="bg1"/>
                </a:solidFill>
                <a:latin typeface="Arial" panose="020B0604020202020204" pitchFamily="34" charset="0"/>
              </a:rPr>
              <a:t>(retaining traditional SE “V” flow)  </a:t>
            </a:r>
            <a:endParaRPr lang="en-US" sz="2000" dirty="0">
              <a:solidFill>
                <a:schemeClr val="bg1"/>
              </a:solidFill>
              <a:latin typeface="Arial" panose="020B0604020202020204" pitchFamily="34" charset="0"/>
            </a:endParaRPr>
          </a:p>
          <a:p>
            <a:pPr lvl="0">
              <a:lnSpc>
                <a:spcPct val="100000"/>
              </a:lnSpc>
              <a:spcBef>
                <a:spcPts val="0"/>
              </a:spcBef>
              <a:spcAft>
                <a:spcPts val="4200"/>
              </a:spcAft>
              <a:buClr>
                <a:schemeClr val="bg1"/>
              </a:buClr>
            </a:pPr>
            <a:r>
              <a:rPr lang="en-US" sz="2000" b="1" dirty="0">
                <a:solidFill>
                  <a:schemeClr val="bg1"/>
                </a:solidFill>
                <a:latin typeface="Arial" panose="020B0604020202020204" pitchFamily="34" charset="0"/>
              </a:rPr>
              <a:t>The top-half of the </a:t>
            </a:r>
            <a:r>
              <a:rPr lang="en-US" sz="2000" b="1" dirty="0" smtClean="0">
                <a:solidFill>
                  <a:schemeClr val="bg1"/>
                </a:solidFill>
                <a:latin typeface="Arial" panose="020B0604020202020204" pitchFamily="34" charset="0"/>
              </a:rPr>
              <a:t>Diamond </a:t>
            </a:r>
            <a:r>
              <a:rPr lang="en-US" sz="2000" b="1" dirty="0">
                <a:solidFill>
                  <a:schemeClr val="bg1"/>
                </a:solidFill>
                <a:latin typeface="Arial" panose="020B0604020202020204" pitchFamily="34" charset="0"/>
              </a:rPr>
              <a:t>represents </a:t>
            </a:r>
            <a:r>
              <a:rPr lang="en-US" sz="2000" b="1" dirty="0" smtClean="0">
                <a:solidFill>
                  <a:schemeClr val="bg1"/>
                </a:solidFill>
                <a:latin typeface="Arial" panose="020B0604020202020204" pitchFamily="34" charset="0"/>
              </a:rPr>
              <a:t>the “</a:t>
            </a:r>
            <a:r>
              <a:rPr lang="en-US" sz="2000" b="1" dirty="0" smtClean="0">
                <a:solidFill>
                  <a:srgbClr val="FF9900"/>
                </a:solidFill>
                <a:latin typeface="Arial" panose="020B0604020202020204" pitchFamily="34" charset="0"/>
              </a:rPr>
              <a:t>Virtual</a:t>
            </a:r>
            <a:r>
              <a:rPr lang="en-US" sz="2000" b="1" dirty="0" smtClean="0">
                <a:solidFill>
                  <a:schemeClr val="bg1"/>
                </a:solidFill>
                <a:latin typeface="Arial" panose="020B0604020202020204" pitchFamily="34" charset="0"/>
              </a:rPr>
              <a:t>” </a:t>
            </a:r>
            <a:r>
              <a:rPr lang="en-US" sz="2000" b="1" dirty="0" smtClean="0">
                <a:solidFill>
                  <a:schemeClr val="bg1"/>
                </a:solidFill>
                <a:latin typeface="Arial" panose="020B0604020202020204" pitchFamily="34" charset="0"/>
              </a:rPr>
              <a:t>Systems </a:t>
            </a:r>
            <a:r>
              <a:rPr lang="en-US" sz="2000" dirty="0" smtClean="0">
                <a:solidFill>
                  <a:schemeClr val="bg1"/>
                </a:solidFill>
                <a:latin typeface="Arial" panose="020B0604020202020204" pitchFamily="34" charset="0"/>
              </a:rPr>
              <a:t>(i.e. the virtual representation </a:t>
            </a:r>
            <a:r>
              <a:rPr lang="en-US" sz="2000" dirty="0" smtClean="0">
                <a:solidFill>
                  <a:schemeClr val="bg1"/>
                </a:solidFill>
                <a:latin typeface="Arial" panose="020B0604020202020204" pitchFamily="34" charset="0"/>
              </a:rPr>
              <a:t/>
            </a:r>
            <a:br>
              <a:rPr lang="en-US" sz="2000" dirty="0" smtClean="0">
                <a:solidFill>
                  <a:schemeClr val="bg1"/>
                </a:solidFill>
                <a:latin typeface="Arial" panose="020B0604020202020204" pitchFamily="34" charset="0"/>
              </a:rPr>
            </a:br>
            <a:r>
              <a:rPr lang="en-US" sz="2000" dirty="0" smtClean="0">
                <a:solidFill>
                  <a:schemeClr val="bg1"/>
                </a:solidFill>
                <a:latin typeface="Arial" panose="020B0604020202020204" pitchFamily="34" charset="0"/>
              </a:rPr>
              <a:t>of </a:t>
            </a:r>
            <a:r>
              <a:rPr lang="en-US" sz="2000" dirty="0" smtClean="0">
                <a:solidFill>
                  <a:schemeClr val="bg1"/>
                </a:solidFill>
                <a:latin typeface="Arial" panose="020B0604020202020204" pitchFamily="34" charset="0"/>
              </a:rPr>
              <a:t>the physical systems)</a:t>
            </a:r>
            <a:endParaRPr lang="en-US" sz="2000" dirty="0">
              <a:solidFill>
                <a:schemeClr val="bg1"/>
              </a:solidFill>
              <a:latin typeface="Arial" panose="020B0604020202020204" pitchFamily="34" charset="0"/>
            </a:endParaRPr>
          </a:p>
          <a:p>
            <a:pPr>
              <a:lnSpc>
                <a:spcPct val="100000"/>
              </a:lnSpc>
              <a:spcBef>
                <a:spcPts val="0"/>
              </a:spcBef>
              <a:spcAft>
                <a:spcPts val="4200"/>
              </a:spcAft>
              <a:buClr>
                <a:schemeClr val="bg1"/>
              </a:buClr>
            </a:pPr>
            <a:r>
              <a:rPr lang="en-US" sz="2000" b="1" dirty="0" smtClean="0">
                <a:solidFill>
                  <a:schemeClr val="bg1"/>
                </a:solidFill>
                <a:latin typeface="Arial" panose="020B0604020202020204" pitchFamily="34" charset="0"/>
              </a:rPr>
              <a:t>The interior </a:t>
            </a:r>
            <a:r>
              <a:rPr lang="en-US" sz="2000" b="1" dirty="0">
                <a:solidFill>
                  <a:schemeClr val="bg1"/>
                </a:solidFill>
                <a:latin typeface="Arial" panose="020B0604020202020204" pitchFamily="34" charset="0"/>
              </a:rPr>
              <a:t>of the D</a:t>
            </a:r>
            <a:r>
              <a:rPr lang="en-US" sz="2000" b="1" dirty="0" smtClean="0">
                <a:solidFill>
                  <a:schemeClr val="bg1"/>
                </a:solidFill>
                <a:latin typeface="Arial" panose="020B0604020202020204" pitchFamily="34" charset="0"/>
              </a:rPr>
              <a:t>iamond represents the “</a:t>
            </a:r>
            <a:r>
              <a:rPr lang="en-US" sz="2000" b="1" dirty="0" smtClean="0">
                <a:solidFill>
                  <a:srgbClr val="FF9900"/>
                </a:solidFill>
                <a:latin typeface="Arial" panose="020B0604020202020204" pitchFamily="34" charset="0"/>
              </a:rPr>
              <a:t>Digital Thread</a:t>
            </a:r>
            <a:r>
              <a:rPr lang="en-US" sz="2000" b="1" dirty="0" smtClean="0">
                <a:solidFill>
                  <a:schemeClr val="bg1"/>
                </a:solidFill>
                <a:latin typeface="Arial" panose="020B0604020202020204" pitchFamily="34" charset="0"/>
              </a:rPr>
              <a:t>” linking models/simulations to </a:t>
            </a:r>
            <a:r>
              <a:rPr lang="en-US" sz="2000" b="1" dirty="0">
                <a:solidFill>
                  <a:schemeClr val="bg1"/>
                </a:solidFill>
                <a:latin typeface="Arial" panose="020B0604020202020204" pitchFamily="34" charset="0"/>
              </a:rPr>
              <a:t>the physical </a:t>
            </a:r>
            <a:r>
              <a:rPr lang="en-US" sz="2000" b="1" dirty="0" smtClean="0">
                <a:solidFill>
                  <a:schemeClr val="bg1"/>
                </a:solidFill>
                <a:latin typeface="Arial" panose="020B0604020202020204" pitchFamily="34" charset="0"/>
              </a:rPr>
              <a:t>systems design</a:t>
            </a:r>
          </a:p>
        </p:txBody>
      </p:sp>
      <p:pic>
        <p:nvPicPr>
          <p:cNvPr id="5" name="Picture 4"/>
          <p:cNvPicPr>
            <a:picLocks noChangeAspect="1"/>
          </p:cNvPicPr>
          <p:nvPr/>
        </p:nvPicPr>
        <p:blipFill>
          <a:blip r:embed="rId3"/>
          <a:stretch>
            <a:fillRect/>
          </a:stretch>
        </p:blipFill>
        <p:spPr>
          <a:xfrm>
            <a:off x="4665936" y="1539156"/>
            <a:ext cx="7315200" cy="4465242"/>
          </a:xfrm>
          <a:prstGeom prst="rect">
            <a:avLst/>
          </a:prstGeom>
        </p:spPr>
      </p:pic>
      <p:sp>
        <p:nvSpPr>
          <p:cNvPr id="7" name="Slide Number Placeholder 2"/>
          <p:cNvSpPr txBox="1">
            <a:spLocks/>
          </p:cNvSpPr>
          <p:nvPr/>
        </p:nvSpPr>
        <p:spPr>
          <a:xfrm>
            <a:off x="9467318" y="6603587"/>
            <a:ext cx="2376397" cy="246062"/>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solidFill>
                  <a:schemeClr val="bg1"/>
                </a:solidFill>
              </a:rPr>
              <a:t>| </a:t>
            </a:r>
            <a:fld id="{E3D7BEE4-B195-41B3-A127-BDA831537E33}" type="slidenum">
              <a:rPr lang="en-US" sz="1000" smtClean="0">
                <a:solidFill>
                  <a:schemeClr val="bg1"/>
                </a:solidFill>
              </a:rPr>
              <a:t>4</a:t>
            </a:fld>
            <a:endParaRPr lang="en-US" sz="1000" dirty="0">
              <a:solidFill>
                <a:schemeClr val="bg1"/>
              </a:solidFill>
            </a:endParaRPr>
          </a:p>
        </p:txBody>
      </p:sp>
      <p:sp>
        <p:nvSpPr>
          <p:cNvPr id="8" name="Rectangle 11"/>
          <p:cNvSpPr txBox="1">
            <a:spLocks noChangeArrowheads="1"/>
          </p:cNvSpPr>
          <p:nvPr/>
        </p:nvSpPr>
        <p:spPr>
          <a:xfrm>
            <a:off x="4346697" y="6580993"/>
            <a:ext cx="3490231" cy="236792"/>
          </a:xfrm>
          <a:prstGeom prst="rect">
            <a:avLst/>
          </a:prstGeom>
        </p:spPr>
        <p:txBody>
          <a:bodyPr lIns="0" tIns="0" rIns="0" bIns="0" anchor="ctr" anchorCtr="0"/>
          <a:lstStyle>
            <a:defPPr>
              <a:defRPr lang="en-US"/>
            </a:defPPr>
            <a:lvl1pPr marL="0" algn="ctr" defTabSz="914400" rtl="0" eaLnBrk="1" latinLnBrk="0" hangingPunct="1">
              <a:defRPr sz="800" kern="1200">
                <a:solidFill>
                  <a:schemeClr val="bg1">
                    <a:lumMod val="50000"/>
                  </a:schemeClr>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solidFill>
                  <a:schemeClr val="bg1"/>
                </a:solidFill>
              </a:rPr>
              <a:t>Approved for Public Release (RROI </a:t>
            </a:r>
            <a:r>
              <a:rPr lang="en-US" sz="900" dirty="0">
                <a:solidFill>
                  <a:schemeClr val="bg1"/>
                </a:solidFill>
              </a:rPr>
              <a:t>18-00101-BDS)</a:t>
            </a:r>
          </a:p>
        </p:txBody>
      </p:sp>
    </p:spTree>
    <p:extLst>
      <p:ext uri="{BB962C8B-B14F-4D97-AF65-F5344CB8AC3E}">
        <p14:creationId xmlns:p14="http://schemas.microsoft.com/office/powerpoint/2010/main" val="1261035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965621" y="543405"/>
            <a:ext cx="8060586" cy="5560422"/>
            <a:chOff x="1683658" y="532669"/>
            <a:chExt cx="8062685" cy="5561870"/>
          </a:xfrm>
        </p:grpSpPr>
        <p:pic>
          <p:nvPicPr>
            <p:cNvPr id="8" name="Picture 7" descr="image00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40786" y="1087107"/>
              <a:ext cx="7124622" cy="500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stretch>
              <a:fillRect/>
            </a:stretch>
          </p:blipFill>
          <p:spPr>
            <a:xfrm>
              <a:off x="1683658" y="532669"/>
              <a:ext cx="8062685" cy="3079926"/>
            </a:xfrm>
            <a:prstGeom prst="rect">
              <a:avLst/>
            </a:prstGeom>
          </p:spPr>
        </p:pic>
      </p:grpSp>
      <p:sp>
        <p:nvSpPr>
          <p:cNvPr id="10" name="Rectangle 9"/>
          <p:cNvSpPr/>
          <p:nvPr/>
        </p:nvSpPr>
        <p:spPr>
          <a:xfrm rot="2838922">
            <a:off x="4221578" y="4617952"/>
            <a:ext cx="1069524" cy="369332"/>
          </a:xfrm>
          <a:prstGeom prst="rect">
            <a:avLst/>
          </a:prstGeom>
        </p:spPr>
        <p:txBody>
          <a:bodyPr wrap="none">
            <a:spAutoFit/>
          </a:bodyPr>
          <a:lstStyle/>
          <a:p>
            <a:r>
              <a:rPr lang="en-US" b="1" dirty="0">
                <a:latin typeface="Arial"/>
                <a:cs typeface="Times New Roman" panose="02020603050405020304" pitchFamily="18" charset="0"/>
              </a:rPr>
              <a:t>DESIGN</a:t>
            </a:r>
            <a:endParaRPr lang="en-US" b="1" dirty="0">
              <a:latin typeface="Arial"/>
            </a:endParaRPr>
          </a:p>
        </p:txBody>
      </p:sp>
      <p:sp>
        <p:nvSpPr>
          <p:cNvPr id="11" name="Rectangle 10"/>
          <p:cNvSpPr/>
          <p:nvPr/>
        </p:nvSpPr>
        <p:spPr>
          <a:xfrm rot="18789950">
            <a:off x="5873732" y="4640755"/>
            <a:ext cx="1330236" cy="369332"/>
          </a:xfrm>
          <a:prstGeom prst="rect">
            <a:avLst/>
          </a:prstGeom>
        </p:spPr>
        <p:txBody>
          <a:bodyPr wrap="none">
            <a:spAutoFit/>
          </a:bodyPr>
          <a:lstStyle/>
          <a:p>
            <a:r>
              <a:rPr lang="en-US" b="1" dirty="0">
                <a:latin typeface="Arial"/>
                <a:cs typeface="Times New Roman" panose="02020603050405020304" pitchFamily="18" charset="0"/>
              </a:rPr>
              <a:t>DELIVERY</a:t>
            </a:r>
            <a:endParaRPr lang="en-US" b="1" dirty="0">
              <a:latin typeface="Arial"/>
            </a:endParaRPr>
          </a:p>
        </p:txBody>
      </p:sp>
      <p:grpSp>
        <p:nvGrpSpPr>
          <p:cNvPr id="12" name="Group 11"/>
          <p:cNvGrpSpPr/>
          <p:nvPr/>
        </p:nvGrpSpPr>
        <p:grpSpPr>
          <a:xfrm>
            <a:off x="2713010" y="4117141"/>
            <a:ext cx="849629" cy="309040"/>
            <a:chOff x="2712835" y="3984271"/>
            <a:chExt cx="850071" cy="309202"/>
          </a:xfrm>
        </p:grpSpPr>
        <p:sp>
          <p:nvSpPr>
            <p:cNvPr id="13" name="TextBox 12"/>
            <p:cNvSpPr txBox="1"/>
            <p:nvPr/>
          </p:nvSpPr>
          <p:spPr>
            <a:xfrm>
              <a:off x="2712835" y="4164139"/>
              <a:ext cx="720123" cy="129334"/>
            </a:xfrm>
            <a:prstGeom prst="rect">
              <a:avLst/>
            </a:prstGeom>
            <a:noFill/>
          </p:spPr>
          <p:txBody>
            <a:bodyPr wrap="none" lIns="0" tIns="0" rIns="0" bIns="0" rtlCol="0">
              <a:spAutoFit/>
            </a:bodyPr>
            <a:lstStyle/>
            <a:p>
              <a:pPr>
                <a:lnSpc>
                  <a:spcPct val="80000"/>
                </a:lnSpc>
              </a:pPr>
              <a:r>
                <a:rPr lang="en-US" sz="1050" b="1" dirty="0">
                  <a:solidFill>
                    <a:prstClr val="white"/>
                  </a:solidFill>
                  <a:latin typeface="Arial Narrow" panose="020B0606020202030204" pitchFamily="34" charset="0"/>
                </a:rPr>
                <a:t>AS-OFFERED</a:t>
              </a:r>
            </a:p>
          </p:txBody>
        </p:sp>
        <p:sp>
          <p:nvSpPr>
            <p:cNvPr id="14" name="Oval 13"/>
            <p:cNvSpPr/>
            <p:nvPr/>
          </p:nvSpPr>
          <p:spPr>
            <a:xfrm>
              <a:off x="3393796" y="3984271"/>
              <a:ext cx="169110" cy="16911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grpSp>
        <p:nvGrpSpPr>
          <p:cNvPr id="15" name="Group 14"/>
          <p:cNvGrpSpPr/>
          <p:nvPr/>
        </p:nvGrpSpPr>
        <p:grpSpPr>
          <a:xfrm>
            <a:off x="1862662" y="3788886"/>
            <a:ext cx="934859" cy="232127"/>
            <a:chOff x="1862044" y="3655822"/>
            <a:chExt cx="935346" cy="232246"/>
          </a:xfrm>
        </p:grpSpPr>
        <p:sp>
          <p:nvSpPr>
            <p:cNvPr id="16" name="TextBox 15"/>
            <p:cNvSpPr txBox="1"/>
            <p:nvPr/>
          </p:nvSpPr>
          <p:spPr>
            <a:xfrm>
              <a:off x="1862044" y="3758736"/>
              <a:ext cx="652763" cy="129332"/>
            </a:xfrm>
            <a:prstGeom prst="rect">
              <a:avLst/>
            </a:prstGeom>
            <a:noFill/>
          </p:spPr>
          <p:txBody>
            <a:bodyPr wrap="none" lIns="0" tIns="0" rIns="0" bIns="0" rtlCol="0">
              <a:spAutoFit/>
            </a:bodyPr>
            <a:lstStyle/>
            <a:p>
              <a:pPr>
                <a:lnSpc>
                  <a:spcPct val="80000"/>
                </a:lnSpc>
              </a:pPr>
              <a:r>
                <a:rPr lang="en-US" sz="1050" b="1" dirty="0">
                  <a:solidFill>
                    <a:prstClr val="white"/>
                  </a:solidFill>
                  <a:latin typeface="Arial Narrow" panose="020B0606020202030204" pitchFamily="34" charset="0"/>
                </a:rPr>
                <a:t>AS-NEEDED</a:t>
              </a:r>
            </a:p>
          </p:txBody>
        </p:sp>
        <p:sp>
          <p:nvSpPr>
            <p:cNvPr id="17" name="Oval 16"/>
            <p:cNvSpPr/>
            <p:nvPr/>
          </p:nvSpPr>
          <p:spPr>
            <a:xfrm>
              <a:off x="2628280" y="3655822"/>
              <a:ext cx="169110" cy="16911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grpSp>
        <p:nvGrpSpPr>
          <p:cNvPr id="18" name="Group 17"/>
          <p:cNvGrpSpPr/>
          <p:nvPr/>
        </p:nvGrpSpPr>
        <p:grpSpPr>
          <a:xfrm>
            <a:off x="3298079" y="4610740"/>
            <a:ext cx="1092995" cy="169089"/>
            <a:chOff x="3298209" y="4478138"/>
            <a:chExt cx="1093565" cy="169177"/>
          </a:xfrm>
        </p:grpSpPr>
        <p:sp>
          <p:nvSpPr>
            <p:cNvPr id="19" name="TextBox 18"/>
            <p:cNvSpPr txBox="1"/>
            <p:nvPr/>
          </p:nvSpPr>
          <p:spPr>
            <a:xfrm>
              <a:off x="3298209" y="4517982"/>
              <a:ext cx="918541" cy="129333"/>
            </a:xfrm>
            <a:prstGeom prst="rect">
              <a:avLst/>
            </a:prstGeom>
            <a:noFill/>
          </p:spPr>
          <p:txBody>
            <a:bodyPr wrap="square" lIns="0" tIns="0" rIns="0" bIns="0" rtlCol="0">
              <a:spAutoFit/>
            </a:bodyPr>
            <a:lstStyle/>
            <a:p>
              <a:pPr algn="ctr">
                <a:lnSpc>
                  <a:spcPct val="80000"/>
                </a:lnSpc>
              </a:pPr>
              <a:r>
                <a:rPr lang="en-US" sz="1050" b="1" dirty="0">
                  <a:solidFill>
                    <a:prstClr val="white"/>
                  </a:solidFill>
                  <a:latin typeface="Arial Narrow" panose="020B0606020202030204" pitchFamily="34" charset="0"/>
                </a:rPr>
                <a:t>AS-SPECIFIED</a:t>
              </a:r>
            </a:p>
          </p:txBody>
        </p:sp>
        <p:sp>
          <p:nvSpPr>
            <p:cNvPr id="20" name="Oval 19"/>
            <p:cNvSpPr/>
            <p:nvPr/>
          </p:nvSpPr>
          <p:spPr>
            <a:xfrm>
              <a:off x="4222664" y="4478138"/>
              <a:ext cx="169110" cy="16911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grpSp>
        <p:nvGrpSpPr>
          <p:cNvPr id="21" name="Group 20"/>
          <p:cNvGrpSpPr/>
          <p:nvPr/>
        </p:nvGrpSpPr>
        <p:grpSpPr>
          <a:xfrm>
            <a:off x="3914522" y="5227751"/>
            <a:ext cx="1004525" cy="169023"/>
            <a:chOff x="3914969" y="5095450"/>
            <a:chExt cx="1005049" cy="169110"/>
          </a:xfrm>
        </p:grpSpPr>
        <p:sp>
          <p:nvSpPr>
            <p:cNvPr id="22" name="TextBox 21"/>
            <p:cNvSpPr txBox="1"/>
            <p:nvPr/>
          </p:nvSpPr>
          <p:spPr>
            <a:xfrm>
              <a:off x="3914969" y="5133622"/>
              <a:ext cx="769842" cy="129332"/>
            </a:xfrm>
            <a:prstGeom prst="rect">
              <a:avLst/>
            </a:prstGeom>
            <a:noFill/>
          </p:spPr>
          <p:txBody>
            <a:bodyPr wrap="none" lIns="0" tIns="0" rIns="0" bIns="0" rtlCol="0">
              <a:spAutoFit/>
            </a:bodyPr>
            <a:lstStyle/>
            <a:p>
              <a:pPr>
                <a:lnSpc>
                  <a:spcPct val="80000"/>
                </a:lnSpc>
              </a:pPr>
              <a:r>
                <a:rPr lang="en-US" sz="1050" b="1" dirty="0">
                  <a:solidFill>
                    <a:prstClr val="white"/>
                  </a:solidFill>
                  <a:latin typeface="Arial Narrow" panose="020B0606020202030204" pitchFamily="34" charset="0"/>
                </a:rPr>
                <a:t>AS-DESIGNED</a:t>
              </a:r>
            </a:p>
          </p:txBody>
        </p:sp>
        <p:sp>
          <p:nvSpPr>
            <p:cNvPr id="23" name="Oval 22"/>
            <p:cNvSpPr/>
            <p:nvPr/>
          </p:nvSpPr>
          <p:spPr>
            <a:xfrm>
              <a:off x="4750908" y="5095450"/>
              <a:ext cx="169110" cy="16911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grpSp>
        <p:nvGrpSpPr>
          <p:cNvPr id="24" name="Group 23"/>
          <p:cNvGrpSpPr/>
          <p:nvPr/>
        </p:nvGrpSpPr>
        <p:grpSpPr>
          <a:xfrm>
            <a:off x="4379417" y="5758794"/>
            <a:ext cx="1026338" cy="180903"/>
            <a:chOff x="4380113" y="5626785"/>
            <a:chExt cx="1026874" cy="180997"/>
          </a:xfrm>
        </p:grpSpPr>
        <p:sp>
          <p:nvSpPr>
            <p:cNvPr id="25" name="TextBox 24"/>
            <p:cNvSpPr txBox="1"/>
            <p:nvPr/>
          </p:nvSpPr>
          <p:spPr>
            <a:xfrm>
              <a:off x="4380113" y="5678449"/>
              <a:ext cx="726540" cy="129333"/>
            </a:xfrm>
            <a:prstGeom prst="rect">
              <a:avLst/>
            </a:prstGeom>
            <a:noFill/>
          </p:spPr>
          <p:txBody>
            <a:bodyPr wrap="none" lIns="0" tIns="0" rIns="0" bIns="0" rtlCol="0">
              <a:spAutoFit/>
            </a:bodyPr>
            <a:lstStyle/>
            <a:p>
              <a:pPr algn="ctr">
                <a:lnSpc>
                  <a:spcPct val="80000"/>
                </a:lnSpc>
              </a:pPr>
              <a:r>
                <a:rPr lang="en-US" sz="1050" b="1" dirty="0">
                  <a:solidFill>
                    <a:prstClr val="white"/>
                  </a:solidFill>
                  <a:latin typeface="Arial Narrow" panose="020B0606020202030204" pitchFamily="34" charset="0"/>
                </a:rPr>
                <a:t>AS-PLANNED</a:t>
              </a:r>
            </a:p>
          </p:txBody>
        </p:sp>
        <p:sp>
          <p:nvSpPr>
            <p:cNvPr id="26" name="Oval 25"/>
            <p:cNvSpPr/>
            <p:nvPr/>
          </p:nvSpPr>
          <p:spPr>
            <a:xfrm>
              <a:off x="5237877" y="5626785"/>
              <a:ext cx="169110" cy="16911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grpSp>
        <p:nvGrpSpPr>
          <p:cNvPr id="27" name="Group 26"/>
          <p:cNvGrpSpPr/>
          <p:nvPr/>
        </p:nvGrpSpPr>
        <p:grpSpPr>
          <a:xfrm>
            <a:off x="5869515" y="5758794"/>
            <a:ext cx="831266" cy="180903"/>
            <a:chOff x="5870986" y="5626785"/>
            <a:chExt cx="831700" cy="180997"/>
          </a:xfrm>
        </p:grpSpPr>
        <p:sp>
          <p:nvSpPr>
            <p:cNvPr id="28" name="TextBox 27"/>
            <p:cNvSpPr txBox="1"/>
            <p:nvPr/>
          </p:nvSpPr>
          <p:spPr>
            <a:xfrm>
              <a:off x="6186249" y="5678449"/>
              <a:ext cx="516437" cy="129333"/>
            </a:xfrm>
            <a:prstGeom prst="rect">
              <a:avLst/>
            </a:prstGeom>
            <a:noFill/>
          </p:spPr>
          <p:txBody>
            <a:bodyPr wrap="none" lIns="0" tIns="0" rIns="0" bIns="0" rtlCol="0">
              <a:spAutoFit/>
            </a:bodyPr>
            <a:lstStyle/>
            <a:p>
              <a:pPr algn="ctr">
                <a:lnSpc>
                  <a:spcPct val="80000"/>
                </a:lnSpc>
              </a:pPr>
              <a:r>
                <a:rPr lang="en-US" sz="1050" b="1" dirty="0">
                  <a:solidFill>
                    <a:prstClr val="white"/>
                  </a:solidFill>
                  <a:latin typeface="Arial Narrow" panose="020B0606020202030204" pitchFamily="34" charset="0"/>
                </a:rPr>
                <a:t>AS-BUILT</a:t>
              </a:r>
            </a:p>
          </p:txBody>
        </p:sp>
        <p:sp>
          <p:nvSpPr>
            <p:cNvPr id="29" name="Oval 28"/>
            <p:cNvSpPr/>
            <p:nvPr/>
          </p:nvSpPr>
          <p:spPr>
            <a:xfrm>
              <a:off x="5870986" y="5626785"/>
              <a:ext cx="169110" cy="16911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grpSp>
        <p:nvGrpSpPr>
          <p:cNvPr id="30" name="Group 29"/>
          <p:cNvGrpSpPr/>
          <p:nvPr/>
        </p:nvGrpSpPr>
        <p:grpSpPr>
          <a:xfrm>
            <a:off x="6400194" y="5227751"/>
            <a:ext cx="913375" cy="169023"/>
            <a:chOff x="6401933" y="5095450"/>
            <a:chExt cx="913850" cy="169110"/>
          </a:xfrm>
        </p:grpSpPr>
        <p:sp>
          <p:nvSpPr>
            <p:cNvPr id="31" name="TextBox 30"/>
            <p:cNvSpPr txBox="1"/>
            <p:nvPr/>
          </p:nvSpPr>
          <p:spPr>
            <a:xfrm>
              <a:off x="6688682" y="5133622"/>
              <a:ext cx="627101" cy="129332"/>
            </a:xfrm>
            <a:prstGeom prst="rect">
              <a:avLst/>
            </a:prstGeom>
            <a:noFill/>
          </p:spPr>
          <p:txBody>
            <a:bodyPr wrap="none" lIns="0" tIns="0" rIns="0" bIns="0" rtlCol="0">
              <a:spAutoFit/>
            </a:bodyPr>
            <a:lstStyle/>
            <a:p>
              <a:pPr>
                <a:lnSpc>
                  <a:spcPct val="80000"/>
                </a:lnSpc>
              </a:pPr>
              <a:r>
                <a:rPr lang="en-US" sz="1050" b="1" dirty="0">
                  <a:solidFill>
                    <a:prstClr val="white"/>
                  </a:solidFill>
                  <a:latin typeface="Arial Narrow" panose="020B0606020202030204" pitchFamily="34" charset="0"/>
                </a:rPr>
                <a:t>AS-TESTED</a:t>
              </a:r>
            </a:p>
          </p:txBody>
        </p:sp>
        <p:sp>
          <p:nvSpPr>
            <p:cNvPr id="32" name="Oval 31"/>
            <p:cNvSpPr/>
            <p:nvPr/>
          </p:nvSpPr>
          <p:spPr>
            <a:xfrm>
              <a:off x="6401933" y="5095450"/>
              <a:ext cx="169110" cy="16911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grpSp>
        <p:nvGrpSpPr>
          <p:cNvPr id="33" name="Group 32"/>
          <p:cNvGrpSpPr/>
          <p:nvPr/>
        </p:nvGrpSpPr>
        <p:grpSpPr>
          <a:xfrm>
            <a:off x="7000013" y="4591983"/>
            <a:ext cx="1021723" cy="169022"/>
            <a:chOff x="7002070" y="4459359"/>
            <a:chExt cx="1022255" cy="169110"/>
          </a:xfrm>
        </p:grpSpPr>
        <p:sp>
          <p:nvSpPr>
            <p:cNvPr id="34" name="TextBox 33"/>
            <p:cNvSpPr txBox="1"/>
            <p:nvPr/>
          </p:nvSpPr>
          <p:spPr>
            <a:xfrm>
              <a:off x="7249671" y="4497170"/>
              <a:ext cx="774654" cy="129333"/>
            </a:xfrm>
            <a:prstGeom prst="rect">
              <a:avLst/>
            </a:prstGeom>
            <a:noFill/>
          </p:spPr>
          <p:txBody>
            <a:bodyPr wrap="none" lIns="0" tIns="0" rIns="0" bIns="0" rtlCol="0">
              <a:spAutoFit/>
            </a:bodyPr>
            <a:lstStyle/>
            <a:p>
              <a:pPr>
                <a:lnSpc>
                  <a:spcPct val="80000"/>
                </a:lnSpc>
              </a:pPr>
              <a:r>
                <a:rPr lang="en-US" sz="1050" b="1" dirty="0">
                  <a:solidFill>
                    <a:prstClr val="white"/>
                  </a:solidFill>
                  <a:latin typeface="Arial Narrow" panose="020B0606020202030204" pitchFamily="34" charset="0"/>
                </a:rPr>
                <a:t>AS-CERTIFIED</a:t>
              </a:r>
            </a:p>
          </p:txBody>
        </p:sp>
        <p:sp>
          <p:nvSpPr>
            <p:cNvPr id="35" name="Oval 34"/>
            <p:cNvSpPr/>
            <p:nvPr/>
          </p:nvSpPr>
          <p:spPr>
            <a:xfrm>
              <a:off x="7002070" y="4459359"/>
              <a:ext cx="169110" cy="16911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grpSp>
        <p:nvGrpSpPr>
          <p:cNvPr id="36" name="Group 35"/>
          <p:cNvGrpSpPr/>
          <p:nvPr/>
        </p:nvGrpSpPr>
        <p:grpSpPr>
          <a:xfrm>
            <a:off x="8113116" y="4117141"/>
            <a:ext cx="992965" cy="309040"/>
            <a:chOff x="8115741" y="3984271"/>
            <a:chExt cx="993482" cy="309202"/>
          </a:xfrm>
        </p:grpSpPr>
        <p:sp>
          <p:nvSpPr>
            <p:cNvPr id="37" name="TextBox 36"/>
            <p:cNvSpPr txBox="1"/>
            <p:nvPr/>
          </p:nvSpPr>
          <p:spPr>
            <a:xfrm>
              <a:off x="8284850" y="4164139"/>
              <a:ext cx="824373" cy="129334"/>
            </a:xfrm>
            <a:prstGeom prst="rect">
              <a:avLst/>
            </a:prstGeom>
            <a:noFill/>
          </p:spPr>
          <p:txBody>
            <a:bodyPr wrap="none" lIns="0" tIns="0" rIns="0" bIns="0" rtlCol="0">
              <a:spAutoFit/>
            </a:bodyPr>
            <a:lstStyle/>
            <a:p>
              <a:pPr>
                <a:lnSpc>
                  <a:spcPct val="80000"/>
                </a:lnSpc>
              </a:pPr>
              <a:r>
                <a:rPr lang="en-US" sz="1050" b="1" dirty="0">
                  <a:solidFill>
                    <a:prstClr val="white"/>
                  </a:solidFill>
                  <a:latin typeface="Arial Narrow" panose="020B0606020202030204" pitchFamily="34" charset="0"/>
                </a:rPr>
                <a:t>AS-DELIVERED</a:t>
              </a:r>
            </a:p>
          </p:txBody>
        </p:sp>
        <p:sp>
          <p:nvSpPr>
            <p:cNvPr id="38" name="Oval 37"/>
            <p:cNvSpPr/>
            <p:nvPr/>
          </p:nvSpPr>
          <p:spPr>
            <a:xfrm>
              <a:off x="8115741" y="3984271"/>
              <a:ext cx="169110" cy="16911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grpSp>
        <p:nvGrpSpPr>
          <p:cNvPr id="39" name="Group 38"/>
          <p:cNvGrpSpPr/>
          <p:nvPr/>
        </p:nvGrpSpPr>
        <p:grpSpPr>
          <a:xfrm>
            <a:off x="9256764" y="3788886"/>
            <a:ext cx="1196562" cy="232127"/>
            <a:chOff x="9260001" y="3655822"/>
            <a:chExt cx="1197185" cy="232246"/>
          </a:xfrm>
        </p:grpSpPr>
        <p:sp>
          <p:nvSpPr>
            <p:cNvPr id="40" name="TextBox 39"/>
            <p:cNvSpPr txBox="1"/>
            <p:nvPr/>
          </p:nvSpPr>
          <p:spPr>
            <a:xfrm>
              <a:off x="9576679" y="3758736"/>
              <a:ext cx="880507" cy="129332"/>
            </a:xfrm>
            <a:prstGeom prst="rect">
              <a:avLst/>
            </a:prstGeom>
            <a:noFill/>
          </p:spPr>
          <p:txBody>
            <a:bodyPr wrap="none" lIns="0" tIns="0" rIns="0" bIns="0" rtlCol="0">
              <a:spAutoFit/>
            </a:bodyPr>
            <a:lstStyle/>
            <a:p>
              <a:pPr>
                <a:lnSpc>
                  <a:spcPct val="80000"/>
                </a:lnSpc>
              </a:pPr>
              <a:r>
                <a:rPr lang="en-US" sz="1050" b="1" dirty="0">
                  <a:solidFill>
                    <a:prstClr val="white"/>
                  </a:solidFill>
                  <a:latin typeface="Arial Narrow" panose="020B0606020202030204" pitchFamily="34" charset="0"/>
                </a:rPr>
                <a:t>AS-SUPPORTED</a:t>
              </a:r>
            </a:p>
          </p:txBody>
        </p:sp>
        <p:sp>
          <p:nvSpPr>
            <p:cNvPr id="41" name="Oval 40"/>
            <p:cNvSpPr/>
            <p:nvPr/>
          </p:nvSpPr>
          <p:spPr>
            <a:xfrm>
              <a:off x="9260001" y="3655822"/>
              <a:ext cx="169110" cy="16911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sp>
        <p:nvSpPr>
          <p:cNvPr id="48" name="TextBox 47"/>
          <p:cNvSpPr txBox="1"/>
          <p:nvPr/>
        </p:nvSpPr>
        <p:spPr>
          <a:xfrm>
            <a:off x="1295727" y="3507600"/>
            <a:ext cx="1133870" cy="245965"/>
          </a:xfrm>
          <a:prstGeom prst="rect">
            <a:avLst/>
          </a:prstGeom>
          <a:noFill/>
        </p:spPr>
        <p:txBody>
          <a:bodyPr wrap="square" lIns="0" tIns="0" rIns="0" bIns="0" rtlCol="0">
            <a:spAutoFit/>
          </a:bodyPr>
          <a:lstStyle/>
          <a:p>
            <a:pPr algn="ctr">
              <a:lnSpc>
                <a:spcPct val="80000"/>
              </a:lnSpc>
            </a:pPr>
            <a:r>
              <a:rPr lang="en-US" sz="1998" b="1" dirty="0">
                <a:solidFill>
                  <a:srgbClr val="5B9BD5">
                    <a:lumMod val="60000"/>
                    <a:lumOff val="40000"/>
                  </a:srgbClr>
                </a:solidFill>
                <a:latin typeface="Arial"/>
              </a:rPr>
              <a:t>NEEDS</a:t>
            </a:r>
          </a:p>
        </p:txBody>
      </p:sp>
      <p:sp>
        <p:nvSpPr>
          <p:cNvPr id="49" name="TextBox 48"/>
          <p:cNvSpPr txBox="1"/>
          <p:nvPr/>
        </p:nvSpPr>
        <p:spPr>
          <a:xfrm>
            <a:off x="4983788" y="6206828"/>
            <a:ext cx="1351652" cy="313932"/>
          </a:xfrm>
          <a:prstGeom prst="rect">
            <a:avLst/>
          </a:prstGeom>
          <a:noFill/>
        </p:spPr>
        <p:txBody>
          <a:bodyPr wrap="none" rtlCol="0">
            <a:spAutoFit/>
          </a:bodyPr>
          <a:lstStyle/>
          <a:p>
            <a:pPr algn="ctr">
              <a:lnSpc>
                <a:spcPct val="80000"/>
              </a:lnSpc>
            </a:pPr>
            <a:r>
              <a:rPr lang="en-US" b="1" dirty="0">
                <a:solidFill>
                  <a:srgbClr val="FFC000"/>
                </a:solidFill>
                <a:latin typeface="Arial"/>
              </a:rPr>
              <a:t>PHYSICAL</a:t>
            </a:r>
          </a:p>
        </p:txBody>
      </p:sp>
      <p:sp>
        <p:nvSpPr>
          <p:cNvPr id="50" name="TextBox 49"/>
          <p:cNvSpPr txBox="1"/>
          <p:nvPr/>
        </p:nvSpPr>
        <p:spPr>
          <a:xfrm>
            <a:off x="10013076" y="3527636"/>
            <a:ext cx="2022475" cy="245965"/>
          </a:xfrm>
          <a:prstGeom prst="rect">
            <a:avLst/>
          </a:prstGeom>
          <a:noFill/>
        </p:spPr>
        <p:txBody>
          <a:bodyPr wrap="square" lIns="0" tIns="0" rIns="0" bIns="0" rtlCol="0" anchor="ctr" anchorCtr="0">
            <a:spAutoFit/>
          </a:bodyPr>
          <a:lstStyle/>
          <a:p>
            <a:pPr>
              <a:lnSpc>
                <a:spcPct val="80000"/>
              </a:lnSpc>
            </a:pPr>
            <a:r>
              <a:rPr lang="en-US" sz="1998" b="1" dirty="0">
                <a:solidFill>
                  <a:srgbClr val="5B9BD5">
                    <a:lumMod val="60000"/>
                    <a:lumOff val="40000"/>
                  </a:srgbClr>
                </a:solidFill>
                <a:latin typeface="Arial"/>
              </a:rPr>
              <a:t>SOLUTIONS</a:t>
            </a:r>
          </a:p>
        </p:txBody>
      </p:sp>
      <p:sp>
        <p:nvSpPr>
          <p:cNvPr id="42" name="Rectangle 5"/>
          <p:cNvSpPr>
            <a:spLocks noChangeArrowheads="1"/>
          </p:cNvSpPr>
          <p:nvPr/>
        </p:nvSpPr>
        <p:spPr bwMode="auto">
          <a:xfrm>
            <a:off x="310890" y="6646662"/>
            <a:ext cx="2064801" cy="121570"/>
          </a:xfrm>
          <a:prstGeom prst="rect">
            <a:avLst/>
          </a:prstGeom>
          <a:noFill/>
          <a:ln w="12700">
            <a:noFill/>
            <a:miter lim="800000"/>
            <a:headEnd type="none" w="sm" len="sm"/>
            <a:tailEnd type="none" w="sm" len="sm"/>
          </a:ln>
          <a:effectLst/>
        </p:spPr>
        <p:txBody>
          <a:bodyPr lIns="6857" tIns="6857" rIns="6857" bIns="6857" anchor="b">
            <a:spAutoFit/>
          </a:bodyPr>
          <a:lstStyle/>
          <a:p>
            <a:pPr defTabSz="615401" eaLnBrk="0" hangingPunct="0"/>
            <a:r>
              <a:rPr lang="en-US" sz="700" dirty="0">
                <a:solidFill>
                  <a:prstClr val="white"/>
                </a:solidFill>
                <a:ea typeface="Arial" charset="0"/>
                <a:cs typeface="Arial" charset="0"/>
              </a:rPr>
              <a:t>Copyright © </a:t>
            </a:r>
            <a:r>
              <a:rPr lang="en-US" sz="700" dirty="0" smtClean="0">
                <a:solidFill>
                  <a:prstClr val="white"/>
                </a:solidFill>
                <a:ea typeface="Arial" charset="0"/>
                <a:cs typeface="Arial" charset="0"/>
              </a:rPr>
              <a:t>2020 Boeing</a:t>
            </a:r>
            <a:r>
              <a:rPr lang="en-US" sz="700" dirty="0">
                <a:solidFill>
                  <a:prstClr val="white"/>
                </a:solidFill>
                <a:ea typeface="Arial" charset="0"/>
                <a:cs typeface="Arial" charset="0"/>
              </a:rPr>
              <a:t>. All rights reserved.</a:t>
            </a:r>
          </a:p>
        </p:txBody>
      </p:sp>
      <p:sp>
        <p:nvSpPr>
          <p:cNvPr id="45" name="Rectangle 44"/>
          <p:cNvSpPr/>
          <p:nvPr/>
        </p:nvSpPr>
        <p:spPr>
          <a:xfrm>
            <a:off x="3995181" y="5683270"/>
            <a:ext cx="3328868" cy="353531"/>
          </a:xfrm>
          <a:prstGeom prst="rect">
            <a:avLst/>
          </a:prstGeom>
          <a:ln w="38100">
            <a:solidFill>
              <a:srgbClr val="F9796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ectangle 11"/>
          <p:cNvSpPr txBox="1">
            <a:spLocks noChangeArrowheads="1"/>
          </p:cNvSpPr>
          <p:nvPr/>
        </p:nvSpPr>
        <p:spPr>
          <a:xfrm>
            <a:off x="3770520" y="6541014"/>
            <a:ext cx="4652429" cy="315640"/>
          </a:xfrm>
          <a:prstGeom prst="rect">
            <a:avLst/>
          </a:prstGeom>
        </p:spPr>
        <p:txBody>
          <a:bodyPr lIns="0" tIns="0" rIns="0" bIns="0" anchor="ctr" anchorCtr="0"/>
          <a:lstStyle>
            <a:defPPr>
              <a:defRPr lang="en-US"/>
            </a:defPPr>
            <a:lvl1pPr marL="0" algn="ctr" defTabSz="914400" rtl="0" eaLnBrk="1" latinLnBrk="0" hangingPunct="1">
              <a:defRPr sz="800" kern="1200">
                <a:solidFill>
                  <a:schemeClr val="bg1">
                    <a:lumMod val="50000"/>
                  </a:schemeClr>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solidFill>
              </a:rPr>
              <a:t>Approved for Public Release (RROI 19-00155-BDS)</a:t>
            </a:r>
          </a:p>
        </p:txBody>
      </p:sp>
      <p:sp>
        <p:nvSpPr>
          <p:cNvPr id="44" name="Slide Number Placeholder 2"/>
          <p:cNvSpPr txBox="1">
            <a:spLocks/>
          </p:cNvSpPr>
          <p:nvPr/>
        </p:nvSpPr>
        <p:spPr>
          <a:xfrm>
            <a:off x="9467318" y="6603587"/>
            <a:ext cx="2376397" cy="246062"/>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solidFill>
                  <a:schemeClr val="bg1"/>
                </a:solidFill>
              </a:rPr>
              <a:t>| </a:t>
            </a:r>
            <a:fld id="{C5559444-5E18-4B83-B050-D0E124D9A72D}" type="slidenum">
              <a:rPr lang="en-US" sz="1000" smtClean="0">
                <a:solidFill>
                  <a:schemeClr val="bg1"/>
                </a:solidFill>
              </a:rPr>
              <a:t>5</a:t>
            </a:fld>
            <a:endParaRPr lang="en-US" sz="1000" dirty="0">
              <a:solidFill>
                <a:schemeClr val="bg1"/>
              </a:solidFill>
            </a:endParaRPr>
          </a:p>
        </p:txBody>
      </p:sp>
    </p:spTree>
    <p:extLst>
      <p:ext uri="{BB962C8B-B14F-4D97-AF65-F5344CB8AC3E}">
        <p14:creationId xmlns:p14="http://schemas.microsoft.com/office/powerpoint/2010/main" val="258112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200"/>
                                  </p:stCondLst>
                                  <p:childTnLst>
                                    <p:set>
                                      <p:cBhvr>
                                        <p:cTn id="12" dur="1" fill="hold">
                                          <p:stCondLst>
                                            <p:cond delay="0"/>
                                          </p:stCondLst>
                                        </p:cTn>
                                        <p:tgtEl>
                                          <p:spTgt spid="18"/>
                                        </p:tgtEl>
                                        <p:attrNameLst>
                                          <p:attrName>style.visibility</p:attrName>
                                        </p:attrNameLst>
                                      </p:cBhvr>
                                      <p:to>
                                        <p:strVal val="visible"/>
                                      </p:to>
                                    </p:set>
                                  </p:childTnLst>
                                </p:cTn>
                              </p:par>
                            </p:childTnLst>
                          </p:cTn>
                        </p:par>
                        <p:par>
                          <p:cTn id="13" fill="hold">
                            <p:stCondLst>
                              <p:cond delay="400"/>
                            </p:stCondLst>
                            <p:childTnLst>
                              <p:par>
                                <p:cTn id="14" presetID="1" presetClass="entr" presetSubtype="0" fill="hold" nodeType="afterEffect">
                                  <p:stCondLst>
                                    <p:cond delay="200"/>
                                  </p:stCondLst>
                                  <p:childTnLst>
                                    <p:set>
                                      <p:cBhvr>
                                        <p:cTn id="15" dur="1" fill="hold">
                                          <p:stCondLst>
                                            <p:cond delay="0"/>
                                          </p:stCondLst>
                                        </p:cTn>
                                        <p:tgtEl>
                                          <p:spTgt spid="21"/>
                                        </p:tgtEl>
                                        <p:attrNameLst>
                                          <p:attrName>style.visibility</p:attrName>
                                        </p:attrNameLst>
                                      </p:cBhvr>
                                      <p:to>
                                        <p:strVal val="visible"/>
                                      </p:to>
                                    </p:set>
                                  </p:childTnLst>
                                </p:cTn>
                              </p:par>
                            </p:childTnLst>
                          </p:cTn>
                        </p:par>
                        <p:par>
                          <p:cTn id="16" fill="hold">
                            <p:stCondLst>
                              <p:cond delay="600"/>
                            </p:stCondLst>
                            <p:childTnLst>
                              <p:par>
                                <p:cTn id="17" presetID="1" presetClass="entr" presetSubtype="0" fill="hold" nodeType="afterEffect">
                                  <p:stCondLst>
                                    <p:cond delay="200"/>
                                  </p:stCondLst>
                                  <p:childTnLst>
                                    <p:set>
                                      <p:cBhvr>
                                        <p:cTn id="18" dur="1" fill="hold">
                                          <p:stCondLst>
                                            <p:cond delay="0"/>
                                          </p:stCondLst>
                                        </p:cTn>
                                        <p:tgtEl>
                                          <p:spTgt spid="24"/>
                                        </p:tgtEl>
                                        <p:attrNameLst>
                                          <p:attrName>style.visibility</p:attrName>
                                        </p:attrNameLst>
                                      </p:cBhvr>
                                      <p:to>
                                        <p:strVal val="visible"/>
                                      </p:to>
                                    </p:set>
                                  </p:childTnLst>
                                </p:cTn>
                              </p:par>
                            </p:childTnLst>
                          </p:cTn>
                        </p:par>
                        <p:par>
                          <p:cTn id="19" fill="hold">
                            <p:stCondLst>
                              <p:cond delay="800"/>
                            </p:stCondLst>
                            <p:childTnLst>
                              <p:par>
                                <p:cTn id="20" presetID="1" presetClass="entr" presetSubtype="0" fill="hold" nodeType="afterEffect">
                                  <p:stCondLst>
                                    <p:cond delay="200"/>
                                  </p:stCondLst>
                                  <p:childTnLst>
                                    <p:set>
                                      <p:cBhvr>
                                        <p:cTn id="21" dur="1" fill="hold">
                                          <p:stCondLst>
                                            <p:cond delay="0"/>
                                          </p:stCondLst>
                                        </p:cTn>
                                        <p:tgtEl>
                                          <p:spTgt spid="27"/>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nodeType="afterEffect">
                                  <p:stCondLst>
                                    <p:cond delay="200"/>
                                  </p:stCondLst>
                                  <p:childTnLst>
                                    <p:set>
                                      <p:cBhvr>
                                        <p:cTn id="24" dur="1" fill="hold">
                                          <p:stCondLst>
                                            <p:cond delay="0"/>
                                          </p:stCondLst>
                                        </p:cTn>
                                        <p:tgtEl>
                                          <p:spTgt spid="30"/>
                                        </p:tgtEl>
                                        <p:attrNameLst>
                                          <p:attrName>style.visibility</p:attrName>
                                        </p:attrNameLst>
                                      </p:cBhvr>
                                      <p:to>
                                        <p:strVal val="visible"/>
                                      </p:to>
                                    </p:set>
                                  </p:childTnLst>
                                </p:cTn>
                              </p:par>
                            </p:childTnLst>
                          </p:cTn>
                        </p:par>
                        <p:par>
                          <p:cTn id="25" fill="hold">
                            <p:stCondLst>
                              <p:cond delay="1200"/>
                            </p:stCondLst>
                            <p:childTnLst>
                              <p:par>
                                <p:cTn id="26" presetID="1" presetClass="entr" presetSubtype="0" fill="hold" nodeType="afterEffect">
                                  <p:stCondLst>
                                    <p:cond delay="200"/>
                                  </p:stCondLst>
                                  <p:childTnLst>
                                    <p:set>
                                      <p:cBhvr>
                                        <p:cTn id="27" dur="1" fill="hold">
                                          <p:stCondLst>
                                            <p:cond delay="0"/>
                                          </p:stCondLst>
                                        </p:cTn>
                                        <p:tgtEl>
                                          <p:spTgt spid="33"/>
                                        </p:tgtEl>
                                        <p:attrNameLst>
                                          <p:attrName>style.visibility</p:attrName>
                                        </p:attrNameLst>
                                      </p:cBhvr>
                                      <p:to>
                                        <p:strVal val="visible"/>
                                      </p:to>
                                    </p:set>
                                  </p:childTnLst>
                                </p:cTn>
                              </p:par>
                            </p:childTnLst>
                          </p:cTn>
                        </p:par>
                        <p:par>
                          <p:cTn id="28" fill="hold">
                            <p:stCondLst>
                              <p:cond delay="1400"/>
                            </p:stCondLst>
                            <p:childTnLst>
                              <p:par>
                                <p:cTn id="29" presetID="1" presetClass="entr" presetSubtype="0" fill="hold" nodeType="afterEffect">
                                  <p:stCondLst>
                                    <p:cond delay="200"/>
                                  </p:stCondLst>
                                  <p:childTnLst>
                                    <p:set>
                                      <p:cBhvr>
                                        <p:cTn id="30" dur="1" fill="hold">
                                          <p:stCondLst>
                                            <p:cond delay="0"/>
                                          </p:stCondLst>
                                        </p:cTn>
                                        <p:tgtEl>
                                          <p:spTgt spid="36"/>
                                        </p:tgtEl>
                                        <p:attrNameLst>
                                          <p:attrName>style.visibility</p:attrName>
                                        </p:attrNameLst>
                                      </p:cBhvr>
                                      <p:to>
                                        <p:strVal val="visible"/>
                                      </p:to>
                                    </p:set>
                                  </p:childTnLst>
                                </p:cTn>
                              </p:par>
                            </p:childTnLst>
                          </p:cTn>
                        </p:par>
                        <p:par>
                          <p:cTn id="31" fill="hold">
                            <p:stCondLst>
                              <p:cond delay="1600"/>
                            </p:stCondLst>
                            <p:childTnLst>
                              <p:par>
                                <p:cTn id="32" presetID="1" presetClass="entr" presetSubtype="0" fill="hold" nodeType="afterEffect">
                                  <p:stCondLst>
                                    <p:cond delay="200"/>
                                  </p:stCondLst>
                                  <p:childTnLst>
                                    <p:set>
                                      <p:cBhvr>
                                        <p:cTn id="33" dur="1" fill="hold">
                                          <p:stCondLst>
                                            <p:cond delay="0"/>
                                          </p:stCondLst>
                                        </p:cTn>
                                        <p:tgtEl>
                                          <p:spTgt spid="3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42"/>
          <p:cNvSpPr/>
          <p:nvPr/>
        </p:nvSpPr>
        <p:spPr bwMode="auto">
          <a:xfrm>
            <a:off x="2518487" y="1111367"/>
            <a:ext cx="7128687" cy="2502465"/>
          </a:xfrm>
          <a:custGeom>
            <a:avLst/>
            <a:gdLst>
              <a:gd name="connsiteX0" fmla="*/ 516194 w 7079226"/>
              <a:gd name="connsiteY0" fmla="*/ 2477729 h 2485103"/>
              <a:gd name="connsiteX1" fmla="*/ 427703 w 7079226"/>
              <a:gd name="connsiteY1" fmla="*/ 2455606 h 2485103"/>
              <a:gd name="connsiteX2" fmla="*/ 427703 w 7079226"/>
              <a:gd name="connsiteY2" fmla="*/ 2455606 h 2485103"/>
              <a:gd name="connsiteX3" fmla="*/ 353961 w 7079226"/>
              <a:gd name="connsiteY3" fmla="*/ 2396613 h 2485103"/>
              <a:gd name="connsiteX4" fmla="*/ 331839 w 7079226"/>
              <a:gd name="connsiteY4" fmla="*/ 2374490 h 2485103"/>
              <a:gd name="connsiteX5" fmla="*/ 0 w 7079226"/>
              <a:gd name="connsiteY5" fmla="*/ 1954161 h 2485103"/>
              <a:gd name="connsiteX6" fmla="*/ 1150374 w 7079226"/>
              <a:gd name="connsiteY6" fmla="*/ 1946787 h 2485103"/>
              <a:gd name="connsiteX7" fmla="*/ 1201994 w 7079226"/>
              <a:gd name="connsiteY7" fmla="*/ 1939413 h 2485103"/>
              <a:gd name="connsiteX8" fmla="*/ 1268361 w 7079226"/>
              <a:gd name="connsiteY8" fmla="*/ 1924664 h 2485103"/>
              <a:gd name="connsiteX9" fmla="*/ 1268361 w 7079226"/>
              <a:gd name="connsiteY9" fmla="*/ 1924664 h 2485103"/>
              <a:gd name="connsiteX10" fmla="*/ 1327355 w 7079226"/>
              <a:gd name="connsiteY10" fmla="*/ 1873045 h 2485103"/>
              <a:gd name="connsiteX11" fmla="*/ 2920181 w 7079226"/>
              <a:gd name="connsiteY11" fmla="*/ 73742 h 2485103"/>
              <a:gd name="connsiteX12" fmla="*/ 2920181 w 7079226"/>
              <a:gd name="connsiteY12" fmla="*/ 73742 h 2485103"/>
              <a:gd name="connsiteX13" fmla="*/ 3008671 w 7079226"/>
              <a:gd name="connsiteY13" fmla="*/ 7374 h 2485103"/>
              <a:gd name="connsiteX14" fmla="*/ 3008671 w 7079226"/>
              <a:gd name="connsiteY14" fmla="*/ 7374 h 2485103"/>
              <a:gd name="connsiteX15" fmla="*/ 3126658 w 7079226"/>
              <a:gd name="connsiteY15" fmla="*/ 0 h 2485103"/>
              <a:gd name="connsiteX16" fmla="*/ 3207774 w 7079226"/>
              <a:gd name="connsiteY16" fmla="*/ 14748 h 2485103"/>
              <a:gd name="connsiteX17" fmla="*/ 3207774 w 7079226"/>
              <a:gd name="connsiteY17" fmla="*/ 14748 h 2485103"/>
              <a:gd name="connsiteX18" fmla="*/ 3266768 w 7079226"/>
              <a:gd name="connsiteY18" fmla="*/ 81116 h 2485103"/>
              <a:gd name="connsiteX19" fmla="*/ 4911213 w 7079226"/>
              <a:gd name="connsiteY19" fmla="*/ 1814052 h 2485103"/>
              <a:gd name="connsiteX20" fmla="*/ 4962832 w 7079226"/>
              <a:gd name="connsiteY20" fmla="*/ 1858297 h 2485103"/>
              <a:gd name="connsiteX21" fmla="*/ 5014452 w 7079226"/>
              <a:gd name="connsiteY21" fmla="*/ 1880419 h 2485103"/>
              <a:gd name="connsiteX22" fmla="*/ 5014452 w 7079226"/>
              <a:gd name="connsiteY22" fmla="*/ 1880419 h 2485103"/>
              <a:gd name="connsiteX23" fmla="*/ 5102942 w 7079226"/>
              <a:gd name="connsiteY23" fmla="*/ 1887793 h 2485103"/>
              <a:gd name="connsiteX24" fmla="*/ 6430297 w 7079226"/>
              <a:gd name="connsiteY24" fmla="*/ 1895168 h 2485103"/>
              <a:gd name="connsiteX25" fmla="*/ 6504039 w 7079226"/>
              <a:gd name="connsiteY25" fmla="*/ 1902542 h 2485103"/>
              <a:gd name="connsiteX26" fmla="*/ 6504039 w 7079226"/>
              <a:gd name="connsiteY26" fmla="*/ 1902542 h 2485103"/>
              <a:gd name="connsiteX27" fmla="*/ 6570407 w 7079226"/>
              <a:gd name="connsiteY27" fmla="*/ 1939413 h 2485103"/>
              <a:gd name="connsiteX28" fmla="*/ 6592529 w 7079226"/>
              <a:gd name="connsiteY28" fmla="*/ 1968910 h 2485103"/>
              <a:gd name="connsiteX29" fmla="*/ 7079226 w 7079226"/>
              <a:gd name="connsiteY29" fmla="*/ 2470355 h 2485103"/>
              <a:gd name="connsiteX30" fmla="*/ 4807974 w 7079226"/>
              <a:gd name="connsiteY30" fmla="*/ 2485103 h 2485103"/>
              <a:gd name="connsiteX31" fmla="*/ 4771103 w 7079226"/>
              <a:gd name="connsiteY31" fmla="*/ 2470355 h 2485103"/>
              <a:gd name="connsiteX32" fmla="*/ 4712110 w 7079226"/>
              <a:gd name="connsiteY32" fmla="*/ 2448232 h 2485103"/>
              <a:gd name="connsiteX33" fmla="*/ 4682613 w 7079226"/>
              <a:gd name="connsiteY33" fmla="*/ 2433484 h 2485103"/>
              <a:gd name="connsiteX34" fmla="*/ 4682613 w 7079226"/>
              <a:gd name="connsiteY34" fmla="*/ 2433484 h 2485103"/>
              <a:gd name="connsiteX35" fmla="*/ 3274142 w 7079226"/>
              <a:gd name="connsiteY35" fmla="*/ 936523 h 2485103"/>
              <a:gd name="connsiteX36" fmla="*/ 3222523 w 7079226"/>
              <a:gd name="connsiteY36" fmla="*/ 884903 h 2485103"/>
              <a:gd name="connsiteX37" fmla="*/ 3148781 w 7079226"/>
              <a:gd name="connsiteY37" fmla="*/ 862781 h 2485103"/>
              <a:gd name="connsiteX38" fmla="*/ 3082413 w 7079226"/>
              <a:gd name="connsiteY38" fmla="*/ 870155 h 2485103"/>
              <a:gd name="connsiteX39" fmla="*/ 3016045 w 7079226"/>
              <a:gd name="connsiteY39" fmla="*/ 877529 h 2485103"/>
              <a:gd name="connsiteX40" fmla="*/ 2949678 w 7079226"/>
              <a:gd name="connsiteY40" fmla="*/ 929148 h 2485103"/>
              <a:gd name="connsiteX41" fmla="*/ 2949678 w 7079226"/>
              <a:gd name="connsiteY41" fmla="*/ 929148 h 2485103"/>
              <a:gd name="connsiteX42" fmla="*/ 1622323 w 7079226"/>
              <a:gd name="connsiteY42" fmla="*/ 2396613 h 2485103"/>
              <a:gd name="connsiteX43" fmla="*/ 1592826 w 7079226"/>
              <a:gd name="connsiteY43" fmla="*/ 2440858 h 2485103"/>
              <a:gd name="connsiteX44" fmla="*/ 1548581 w 7079226"/>
              <a:gd name="connsiteY44" fmla="*/ 2462981 h 2485103"/>
              <a:gd name="connsiteX45" fmla="*/ 1467465 w 7079226"/>
              <a:gd name="connsiteY45" fmla="*/ 2485103 h 2485103"/>
              <a:gd name="connsiteX46" fmla="*/ 457200 w 7079226"/>
              <a:gd name="connsiteY46" fmla="*/ 2470355 h 248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079226" h="2485103">
                <a:moveTo>
                  <a:pt x="516194" y="2477729"/>
                </a:moveTo>
                <a:lnTo>
                  <a:pt x="427703" y="2455606"/>
                </a:lnTo>
                <a:lnTo>
                  <a:pt x="427703" y="2455606"/>
                </a:lnTo>
                <a:lnTo>
                  <a:pt x="353961" y="2396613"/>
                </a:lnTo>
                <a:lnTo>
                  <a:pt x="331839" y="2374490"/>
                </a:lnTo>
                <a:lnTo>
                  <a:pt x="0" y="1954161"/>
                </a:lnTo>
                <a:lnTo>
                  <a:pt x="1150374" y="1946787"/>
                </a:lnTo>
                <a:lnTo>
                  <a:pt x="1201994" y="1939413"/>
                </a:lnTo>
                <a:lnTo>
                  <a:pt x="1268361" y="1924664"/>
                </a:lnTo>
                <a:lnTo>
                  <a:pt x="1268361" y="1924664"/>
                </a:lnTo>
                <a:lnTo>
                  <a:pt x="1327355" y="1873045"/>
                </a:lnTo>
                <a:lnTo>
                  <a:pt x="2920181" y="73742"/>
                </a:lnTo>
                <a:lnTo>
                  <a:pt x="2920181" y="73742"/>
                </a:lnTo>
                <a:lnTo>
                  <a:pt x="3008671" y="7374"/>
                </a:lnTo>
                <a:lnTo>
                  <a:pt x="3008671" y="7374"/>
                </a:lnTo>
                <a:lnTo>
                  <a:pt x="3126658" y="0"/>
                </a:lnTo>
                <a:lnTo>
                  <a:pt x="3207774" y="14748"/>
                </a:lnTo>
                <a:lnTo>
                  <a:pt x="3207774" y="14748"/>
                </a:lnTo>
                <a:lnTo>
                  <a:pt x="3266768" y="81116"/>
                </a:lnTo>
                <a:lnTo>
                  <a:pt x="4911213" y="1814052"/>
                </a:lnTo>
                <a:lnTo>
                  <a:pt x="4962832" y="1858297"/>
                </a:lnTo>
                <a:lnTo>
                  <a:pt x="5014452" y="1880419"/>
                </a:lnTo>
                <a:lnTo>
                  <a:pt x="5014452" y="1880419"/>
                </a:lnTo>
                <a:lnTo>
                  <a:pt x="5102942" y="1887793"/>
                </a:lnTo>
                <a:lnTo>
                  <a:pt x="6430297" y="1895168"/>
                </a:lnTo>
                <a:lnTo>
                  <a:pt x="6504039" y="1902542"/>
                </a:lnTo>
                <a:lnTo>
                  <a:pt x="6504039" y="1902542"/>
                </a:lnTo>
                <a:lnTo>
                  <a:pt x="6570407" y="1939413"/>
                </a:lnTo>
                <a:lnTo>
                  <a:pt x="6592529" y="1968910"/>
                </a:lnTo>
                <a:lnTo>
                  <a:pt x="7079226" y="2470355"/>
                </a:lnTo>
                <a:lnTo>
                  <a:pt x="4807974" y="2485103"/>
                </a:lnTo>
                <a:lnTo>
                  <a:pt x="4771103" y="2470355"/>
                </a:lnTo>
                <a:lnTo>
                  <a:pt x="4712110" y="2448232"/>
                </a:lnTo>
                <a:lnTo>
                  <a:pt x="4682613" y="2433484"/>
                </a:lnTo>
                <a:lnTo>
                  <a:pt x="4682613" y="2433484"/>
                </a:lnTo>
                <a:lnTo>
                  <a:pt x="3274142" y="936523"/>
                </a:lnTo>
                <a:lnTo>
                  <a:pt x="3222523" y="884903"/>
                </a:lnTo>
                <a:lnTo>
                  <a:pt x="3148781" y="862781"/>
                </a:lnTo>
                <a:lnTo>
                  <a:pt x="3082413" y="870155"/>
                </a:lnTo>
                <a:lnTo>
                  <a:pt x="3016045" y="877529"/>
                </a:lnTo>
                <a:lnTo>
                  <a:pt x="2949678" y="929148"/>
                </a:lnTo>
                <a:lnTo>
                  <a:pt x="2949678" y="929148"/>
                </a:lnTo>
                <a:lnTo>
                  <a:pt x="1622323" y="2396613"/>
                </a:lnTo>
                <a:lnTo>
                  <a:pt x="1592826" y="2440858"/>
                </a:lnTo>
                <a:lnTo>
                  <a:pt x="1548581" y="2462981"/>
                </a:lnTo>
                <a:lnTo>
                  <a:pt x="1467465" y="2485103"/>
                </a:lnTo>
                <a:lnTo>
                  <a:pt x="457200" y="2470355"/>
                </a:lnTo>
              </a:path>
            </a:pathLst>
          </a:custGeom>
          <a:solidFill>
            <a:srgbClr val="70AD47">
              <a:lumMod val="40000"/>
              <a:lumOff val="60000"/>
            </a:srgbClr>
          </a:solidFill>
          <a:ln w="12700" cap="flat" cmpd="sng" algn="ctr">
            <a:noFill/>
            <a:prstDash val="solid"/>
            <a:round/>
            <a:headEnd type="none" w="sm" len="sm"/>
            <a:tailEnd type="none" w="sm" len="sm"/>
          </a:ln>
          <a:effectLst/>
          <a:scene3d>
            <a:camera prst="orthographicFront"/>
            <a:lightRig rig="threePt" dir="t"/>
          </a:scene3d>
          <a:sp3d>
            <a:bevelT w="222250" h="95250"/>
          </a:sp3d>
          <a:extLst/>
        </p:spPr>
        <p:txBody>
          <a:bodyPr vert="horz" wrap="square" lIns="91392" tIns="45696" rIns="91392" bIns="45696" numCol="1" rtlCol="0" anchor="t" anchorCtr="0" compatLnSpc="1">
            <a:prstTxWarp prst="textNoShape">
              <a:avLst/>
            </a:prstTxWarp>
          </a:bodyPr>
          <a:lstStyle/>
          <a:p>
            <a:pPr algn="r" defTabSz="914126" fontAlgn="auto">
              <a:spcBef>
                <a:spcPts val="0"/>
              </a:spcBef>
              <a:spcAft>
                <a:spcPts val="0"/>
              </a:spcAft>
              <a:defRPr/>
            </a:pPr>
            <a:endParaRPr lang="en-US" sz="2000" kern="0">
              <a:solidFill>
                <a:srgbClr val="000000"/>
              </a:solidFill>
              <a:latin typeface="Arial" panose="020B0604020202020204" pitchFamily="34" charset="0"/>
              <a:cs typeface="Arial" panose="020B0604020202020204" pitchFamily="34" charset="0"/>
            </a:endParaRPr>
          </a:p>
        </p:txBody>
      </p:sp>
      <p:sp>
        <p:nvSpPr>
          <p:cNvPr id="9" name="TextBox 8"/>
          <p:cNvSpPr txBox="1"/>
          <p:nvPr/>
        </p:nvSpPr>
        <p:spPr>
          <a:xfrm>
            <a:off x="1295727" y="3507600"/>
            <a:ext cx="1133870" cy="245965"/>
          </a:xfrm>
          <a:prstGeom prst="rect">
            <a:avLst/>
          </a:prstGeom>
          <a:noFill/>
        </p:spPr>
        <p:txBody>
          <a:bodyPr wrap="square" lIns="0" tIns="0" rIns="0" bIns="0" rtlCol="0">
            <a:spAutoFit/>
          </a:bodyPr>
          <a:lstStyle/>
          <a:p>
            <a:pPr algn="ctr">
              <a:lnSpc>
                <a:spcPct val="80000"/>
              </a:lnSpc>
            </a:pPr>
            <a:r>
              <a:rPr lang="en-US" sz="1998" b="1" dirty="0">
                <a:solidFill>
                  <a:srgbClr val="5B9BD5">
                    <a:lumMod val="60000"/>
                    <a:lumOff val="40000"/>
                  </a:srgbClr>
                </a:solidFill>
                <a:latin typeface="Arial"/>
              </a:rPr>
              <a:t>NEEDS</a:t>
            </a:r>
          </a:p>
        </p:txBody>
      </p:sp>
      <p:sp>
        <p:nvSpPr>
          <p:cNvPr id="17" name="TextBox 16"/>
          <p:cNvSpPr txBox="1"/>
          <p:nvPr/>
        </p:nvSpPr>
        <p:spPr>
          <a:xfrm>
            <a:off x="10013076" y="3527636"/>
            <a:ext cx="2022475" cy="245965"/>
          </a:xfrm>
          <a:prstGeom prst="rect">
            <a:avLst/>
          </a:prstGeom>
          <a:noFill/>
        </p:spPr>
        <p:txBody>
          <a:bodyPr wrap="square" lIns="0" tIns="0" rIns="0" bIns="0" rtlCol="0" anchor="ctr" anchorCtr="0">
            <a:spAutoFit/>
          </a:bodyPr>
          <a:lstStyle/>
          <a:p>
            <a:pPr>
              <a:lnSpc>
                <a:spcPct val="80000"/>
              </a:lnSpc>
            </a:pPr>
            <a:r>
              <a:rPr lang="en-US" sz="1998" b="1" dirty="0">
                <a:solidFill>
                  <a:srgbClr val="5B9BD5">
                    <a:lumMod val="60000"/>
                    <a:lumOff val="40000"/>
                  </a:srgbClr>
                </a:solidFill>
                <a:latin typeface="Arial"/>
              </a:rPr>
              <a:t>SOLUTIONS</a:t>
            </a:r>
          </a:p>
        </p:txBody>
      </p:sp>
      <p:sp>
        <p:nvSpPr>
          <p:cNvPr id="39" name="Rectangle 5"/>
          <p:cNvSpPr>
            <a:spLocks noChangeArrowheads="1"/>
          </p:cNvSpPr>
          <p:nvPr/>
        </p:nvSpPr>
        <p:spPr bwMode="auto">
          <a:xfrm>
            <a:off x="310890" y="6646662"/>
            <a:ext cx="2064801" cy="121570"/>
          </a:xfrm>
          <a:prstGeom prst="rect">
            <a:avLst/>
          </a:prstGeom>
          <a:noFill/>
          <a:ln w="12700">
            <a:noFill/>
            <a:miter lim="800000"/>
            <a:headEnd type="none" w="sm" len="sm"/>
            <a:tailEnd type="none" w="sm" len="sm"/>
          </a:ln>
          <a:effectLst/>
        </p:spPr>
        <p:txBody>
          <a:bodyPr lIns="6857" tIns="6857" rIns="6857" bIns="6857" anchor="b">
            <a:spAutoFit/>
          </a:bodyPr>
          <a:lstStyle/>
          <a:p>
            <a:pPr defTabSz="615401" eaLnBrk="0" hangingPunct="0"/>
            <a:r>
              <a:rPr lang="en-US" sz="700" dirty="0">
                <a:solidFill>
                  <a:prstClr val="white"/>
                </a:solidFill>
                <a:ea typeface="Arial" charset="0"/>
                <a:cs typeface="Arial" charset="0"/>
              </a:rPr>
              <a:t>Copyright © </a:t>
            </a:r>
            <a:r>
              <a:rPr lang="en-US" sz="700" dirty="0" smtClean="0">
                <a:solidFill>
                  <a:prstClr val="white"/>
                </a:solidFill>
                <a:ea typeface="Arial" charset="0"/>
                <a:cs typeface="Arial" charset="0"/>
              </a:rPr>
              <a:t>2020 Boeing</a:t>
            </a:r>
            <a:r>
              <a:rPr lang="en-US" sz="700" dirty="0">
                <a:solidFill>
                  <a:prstClr val="white"/>
                </a:solidFill>
                <a:ea typeface="Arial" charset="0"/>
                <a:cs typeface="Arial" charset="0"/>
              </a:rPr>
              <a:t>. All rights reserved.</a:t>
            </a:r>
          </a:p>
        </p:txBody>
      </p:sp>
      <p:sp>
        <p:nvSpPr>
          <p:cNvPr id="40" name="Rectangle 11"/>
          <p:cNvSpPr txBox="1">
            <a:spLocks noChangeArrowheads="1"/>
          </p:cNvSpPr>
          <p:nvPr/>
        </p:nvSpPr>
        <p:spPr>
          <a:xfrm>
            <a:off x="3770520" y="6541013"/>
            <a:ext cx="4652429" cy="315640"/>
          </a:xfrm>
          <a:prstGeom prst="rect">
            <a:avLst/>
          </a:prstGeom>
        </p:spPr>
        <p:txBody>
          <a:bodyPr lIns="0" tIns="0" rIns="0" bIns="0" anchor="ctr" anchorCtr="0"/>
          <a:lstStyle>
            <a:defPPr>
              <a:defRPr lang="en-US"/>
            </a:defPPr>
            <a:lvl1pPr marL="0" algn="ctr" defTabSz="914400" rtl="0" eaLnBrk="1" latinLnBrk="0" hangingPunct="1">
              <a:defRPr sz="800" kern="1200">
                <a:solidFill>
                  <a:schemeClr val="bg1">
                    <a:lumMod val="50000"/>
                  </a:schemeClr>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solidFill>
              </a:rPr>
              <a:t>Approved for Public Release (RROI 19-00155-BDS)</a:t>
            </a:r>
          </a:p>
        </p:txBody>
      </p:sp>
      <p:pic>
        <p:nvPicPr>
          <p:cNvPr id="5" name="Picture 2" descr="image00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3754" y="1103662"/>
            <a:ext cx="7120912" cy="500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5"/>
          <p:cNvSpPr txBox="1"/>
          <p:nvPr/>
        </p:nvSpPr>
        <p:spPr>
          <a:xfrm>
            <a:off x="5155318" y="781370"/>
            <a:ext cx="1000274" cy="221599"/>
          </a:xfrm>
          <a:prstGeom prst="rect">
            <a:avLst/>
          </a:prstGeom>
          <a:noFill/>
        </p:spPr>
        <p:txBody>
          <a:bodyPr wrap="none" lIns="0" tIns="0" rIns="0" bIns="0" rtlCol="0">
            <a:spAutoFit/>
          </a:bodyPr>
          <a:lstStyle/>
          <a:p>
            <a:pPr algn="ctr">
              <a:lnSpc>
                <a:spcPct val="80000"/>
              </a:lnSpc>
            </a:pPr>
            <a:r>
              <a:rPr lang="en-US" b="1" dirty="0">
                <a:solidFill>
                  <a:srgbClr val="FFC000"/>
                </a:solidFill>
                <a:latin typeface="Arial"/>
              </a:rPr>
              <a:t>VIRTUAL</a:t>
            </a:r>
          </a:p>
        </p:txBody>
      </p:sp>
      <p:grpSp>
        <p:nvGrpSpPr>
          <p:cNvPr id="83" name="Group 82"/>
          <p:cNvGrpSpPr/>
          <p:nvPr/>
        </p:nvGrpSpPr>
        <p:grpSpPr>
          <a:xfrm>
            <a:off x="6994891" y="2442957"/>
            <a:ext cx="3066144" cy="169022"/>
            <a:chOff x="6996947" y="2309211"/>
            <a:chExt cx="3067742" cy="169110"/>
          </a:xfrm>
        </p:grpSpPr>
        <p:sp>
          <p:nvSpPr>
            <p:cNvPr id="64" name="Oval 63"/>
            <p:cNvSpPr/>
            <p:nvPr/>
          </p:nvSpPr>
          <p:spPr>
            <a:xfrm>
              <a:off x="6996947" y="2309211"/>
              <a:ext cx="169110" cy="169110"/>
            </a:xfrm>
            <a:prstGeom prst="ellips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bg1"/>
                </a:solidFill>
              </a:endParaRPr>
            </a:p>
          </p:txBody>
        </p:sp>
        <p:sp>
          <p:nvSpPr>
            <p:cNvPr id="73" name="TextBox 72"/>
            <p:cNvSpPr txBox="1"/>
            <p:nvPr/>
          </p:nvSpPr>
          <p:spPr>
            <a:xfrm>
              <a:off x="7249672" y="2339167"/>
              <a:ext cx="2815017" cy="129333"/>
            </a:xfrm>
            <a:prstGeom prst="rect">
              <a:avLst/>
            </a:prstGeom>
            <a:noFill/>
          </p:spPr>
          <p:txBody>
            <a:bodyPr wrap="square" lIns="0" tIns="0" rIns="0" bIns="0" rtlCol="0">
              <a:spAutoFit/>
            </a:bodyPr>
            <a:lstStyle/>
            <a:p>
              <a:pPr>
                <a:lnSpc>
                  <a:spcPct val="80000"/>
                </a:lnSpc>
              </a:pPr>
              <a:r>
                <a:rPr lang="en-US" sz="1050" b="1" dirty="0">
                  <a:solidFill>
                    <a:schemeClr val="bg1"/>
                  </a:solidFill>
                  <a:latin typeface="Arial Narrow" panose="020B0606020202030204" pitchFamily="34" charset="0"/>
                </a:rPr>
                <a:t>VIRTUAL CERTIFICATION </a:t>
              </a:r>
            </a:p>
          </p:txBody>
        </p:sp>
      </p:grpSp>
      <p:grpSp>
        <p:nvGrpSpPr>
          <p:cNvPr id="85" name="Group 84"/>
          <p:cNvGrpSpPr/>
          <p:nvPr/>
        </p:nvGrpSpPr>
        <p:grpSpPr>
          <a:xfrm>
            <a:off x="9256768" y="3134387"/>
            <a:ext cx="1549384" cy="298221"/>
            <a:chOff x="9260001" y="3000998"/>
            <a:chExt cx="1550192" cy="298376"/>
          </a:xfrm>
        </p:grpSpPr>
        <p:sp>
          <p:nvSpPr>
            <p:cNvPr id="66" name="Oval 65"/>
            <p:cNvSpPr/>
            <p:nvPr/>
          </p:nvSpPr>
          <p:spPr>
            <a:xfrm>
              <a:off x="9260001" y="3130264"/>
              <a:ext cx="169110" cy="169110"/>
            </a:xfrm>
            <a:prstGeom prst="ellips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bg1"/>
                </a:solidFill>
              </a:endParaRPr>
            </a:p>
          </p:txBody>
        </p:sp>
        <p:sp>
          <p:nvSpPr>
            <p:cNvPr id="74" name="TextBox 73"/>
            <p:cNvSpPr txBox="1"/>
            <p:nvPr/>
          </p:nvSpPr>
          <p:spPr>
            <a:xfrm>
              <a:off x="9431154" y="3000998"/>
              <a:ext cx="1379039" cy="129333"/>
            </a:xfrm>
            <a:prstGeom prst="rect">
              <a:avLst/>
            </a:prstGeom>
            <a:noFill/>
          </p:spPr>
          <p:txBody>
            <a:bodyPr wrap="square" lIns="0" tIns="0" rIns="0" bIns="0" rtlCol="0">
              <a:spAutoFit/>
            </a:bodyPr>
            <a:lstStyle/>
            <a:p>
              <a:pPr>
                <a:lnSpc>
                  <a:spcPct val="80000"/>
                </a:lnSpc>
              </a:pPr>
              <a:r>
                <a:rPr lang="en-US" sz="1050" b="1" dirty="0">
                  <a:solidFill>
                    <a:schemeClr val="bg1"/>
                  </a:solidFill>
                  <a:latin typeface="Arial Narrow" panose="020B0606020202030204" pitchFamily="34" charset="0"/>
                </a:rPr>
                <a:t>VIRTUAL </a:t>
              </a:r>
              <a:r>
                <a:rPr lang="en-US" sz="1050" b="1" dirty="0" smtClean="0">
                  <a:solidFill>
                    <a:schemeClr val="bg1"/>
                  </a:solidFill>
                  <a:latin typeface="Arial Narrow" panose="020B0606020202030204" pitchFamily="34" charset="0"/>
                </a:rPr>
                <a:t>SUPPORT</a:t>
              </a:r>
              <a:endParaRPr lang="en-US" sz="1050" b="1" dirty="0">
                <a:solidFill>
                  <a:schemeClr val="bg1"/>
                </a:solidFill>
                <a:latin typeface="Arial Narrow" panose="020B0606020202030204" pitchFamily="34" charset="0"/>
              </a:endParaRPr>
            </a:p>
          </p:txBody>
        </p:sp>
      </p:grpSp>
      <p:grpSp>
        <p:nvGrpSpPr>
          <p:cNvPr id="84" name="Group 83"/>
          <p:cNvGrpSpPr/>
          <p:nvPr/>
        </p:nvGrpSpPr>
        <p:grpSpPr>
          <a:xfrm>
            <a:off x="8110723" y="2755721"/>
            <a:ext cx="1831760" cy="346578"/>
            <a:chOff x="8113360" y="2622129"/>
            <a:chExt cx="1832714" cy="346758"/>
          </a:xfrm>
        </p:grpSpPr>
        <p:sp>
          <p:nvSpPr>
            <p:cNvPr id="65" name="Oval 64"/>
            <p:cNvSpPr/>
            <p:nvPr/>
          </p:nvSpPr>
          <p:spPr>
            <a:xfrm>
              <a:off x="8113360" y="2799777"/>
              <a:ext cx="169110" cy="169110"/>
            </a:xfrm>
            <a:prstGeom prst="ellips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bg1"/>
                </a:solidFill>
              </a:endParaRPr>
            </a:p>
          </p:txBody>
        </p:sp>
        <p:sp>
          <p:nvSpPr>
            <p:cNvPr id="75" name="TextBox 74"/>
            <p:cNvSpPr txBox="1"/>
            <p:nvPr/>
          </p:nvSpPr>
          <p:spPr>
            <a:xfrm>
              <a:off x="8227340" y="2622129"/>
              <a:ext cx="1718734" cy="129333"/>
            </a:xfrm>
            <a:prstGeom prst="rect">
              <a:avLst/>
            </a:prstGeom>
            <a:noFill/>
          </p:spPr>
          <p:txBody>
            <a:bodyPr wrap="square" lIns="0" tIns="0" rIns="0" bIns="0" rtlCol="0">
              <a:spAutoFit/>
            </a:bodyPr>
            <a:lstStyle/>
            <a:p>
              <a:pPr>
                <a:lnSpc>
                  <a:spcPct val="80000"/>
                </a:lnSpc>
              </a:pPr>
              <a:r>
                <a:rPr lang="en-US" sz="1050" b="1" dirty="0">
                  <a:solidFill>
                    <a:schemeClr val="bg1"/>
                  </a:solidFill>
                  <a:latin typeface="Arial Narrow" panose="020B0606020202030204" pitchFamily="34" charset="0"/>
                </a:rPr>
                <a:t>VIRTUAL OPERATIONS</a:t>
              </a:r>
            </a:p>
          </p:txBody>
        </p:sp>
      </p:grpSp>
      <p:grpSp>
        <p:nvGrpSpPr>
          <p:cNvPr id="18" name="Group 17"/>
          <p:cNvGrpSpPr/>
          <p:nvPr/>
        </p:nvGrpSpPr>
        <p:grpSpPr>
          <a:xfrm>
            <a:off x="5873489" y="1304420"/>
            <a:ext cx="2738155" cy="169022"/>
            <a:chOff x="5874961" y="1170077"/>
            <a:chExt cx="2739581" cy="169110"/>
          </a:xfrm>
        </p:grpSpPr>
        <p:sp>
          <p:nvSpPr>
            <p:cNvPr id="60" name="Oval 59"/>
            <p:cNvSpPr/>
            <p:nvPr/>
          </p:nvSpPr>
          <p:spPr>
            <a:xfrm>
              <a:off x="5874961" y="1170077"/>
              <a:ext cx="169110" cy="169110"/>
            </a:xfrm>
            <a:prstGeom prst="ellipse">
              <a:avLst/>
            </a:prstGeom>
            <a:solidFill>
              <a:srgbClr val="FFC000"/>
            </a:solidFill>
            <a:ln>
              <a:solidFill>
                <a:schemeClr val="accent5">
                  <a:lumMod val="75000"/>
                </a:schemeClr>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bg1"/>
                </a:solidFill>
              </a:endParaRPr>
            </a:p>
          </p:txBody>
        </p:sp>
        <p:sp>
          <p:nvSpPr>
            <p:cNvPr id="79" name="TextBox 78"/>
            <p:cNvSpPr txBox="1"/>
            <p:nvPr/>
          </p:nvSpPr>
          <p:spPr>
            <a:xfrm>
              <a:off x="6176005" y="1188606"/>
              <a:ext cx="2438537" cy="129333"/>
            </a:xfrm>
            <a:prstGeom prst="rect">
              <a:avLst/>
            </a:prstGeom>
            <a:noFill/>
          </p:spPr>
          <p:txBody>
            <a:bodyPr wrap="square" lIns="0" tIns="0" rIns="0" bIns="0" rtlCol="0">
              <a:spAutoFit/>
            </a:bodyPr>
            <a:lstStyle/>
            <a:p>
              <a:pPr>
                <a:lnSpc>
                  <a:spcPct val="80000"/>
                </a:lnSpc>
              </a:pPr>
              <a:r>
                <a:rPr lang="en-US" sz="1050" b="1" dirty="0">
                  <a:solidFill>
                    <a:schemeClr val="bg1"/>
                  </a:solidFill>
                  <a:latin typeface="Arial Narrow" panose="020B0606020202030204" pitchFamily="34" charset="0"/>
                </a:rPr>
                <a:t>VIRTUAL ASSEMBLY &amp; INTEGRATION</a:t>
              </a:r>
            </a:p>
          </p:txBody>
        </p:sp>
      </p:grpSp>
      <p:grpSp>
        <p:nvGrpSpPr>
          <p:cNvPr id="82" name="Group 81"/>
          <p:cNvGrpSpPr/>
          <p:nvPr/>
        </p:nvGrpSpPr>
        <p:grpSpPr>
          <a:xfrm>
            <a:off x="6410773" y="1862382"/>
            <a:ext cx="2652138" cy="169023"/>
            <a:chOff x="6412524" y="1728326"/>
            <a:chExt cx="2653520" cy="169110"/>
          </a:xfrm>
        </p:grpSpPr>
        <p:sp>
          <p:nvSpPr>
            <p:cNvPr id="63" name="Oval 62"/>
            <p:cNvSpPr/>
            <p:nvPr/>
          </p:nvSpPr>
          <p:spPr>
            <a:xfrm>
              <a:off x="6412524" y="1728326"/>
              <a:ext cx="169110" cy="169110"/>
            </a:xfrm>
            <a:prstGeom prst="ellips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bg1"/>
                </a:solidFill>
              </a:endParaRPr>
            </a:p>
          </p:txBody>
        </p:sp>
        <p:sp>
          <p:nvSpPr>
            <p:cNvPr id="80" name="TextBox 79"/>
            <p:cNvSpPr txBox="1"/>
            <p:nvPr/>
          </p:nvSpPr>
          <p:spPr>
            <a:xfrm>
              <a:off x="6678655" y="1744230"/>
              <a:ext cx="2387389" cy="129333"/>
            </a:xfrm>
            <a:prstGeom prst="rect">
              <a:avLst/>
            </a:prstGeom>
            <a:noFill/>
          </p:spPr>
          <p:txBody>
            <a:bodyPr wrap="square" lIns="0" tIns="0" rIns="0" bIns="0" rtlCol="0">
              <a:spAutoFit/>
            </a:bodyPr>
            <a:lstStyle/>
            <a:p>
              <a:pPr>
                <a:lnSpc>
                  <a:spcPct val="80000"/>
                </a:lnSpc>
              </a:pPr>
              <a:r>
                <a:rPr lang="en-US" sz="1050" b="1" dirty="0">
                  <a:solidFill>
                    <a:schemeClr val="bg1"/>
                  </a:solidFill>
                  <a:latin typeface="Arial Narrow" panose="020B0606020202030204" pitchFamily="34" charset="0"/>
                </a:rPr>
                <a:t>VIRTUAL QUALIFICATION </a:t>
              </a:r>
            </a:p>
          </p:txBody>
        </p:sp>
      </p:grpSp>
      <p:grpSp>
        <p:nvGrpSpPr>
          <p:cNvPr id="13" name="Group 12"/>
          <p:cNvGrpSpPr/>
          <p:nvPr/>
        </p:nvGrpSpPr>
        <p:grpSpPr>
          <a:xfrm>
            <a:off x="2407366" y="2784164"/>
            <a:ext cx="1148132" cy="318132"/>
            <a:chOff x="2407032" y="2650589"/>
            <a:chExt cx="1148730" cy="318298"/>
          </a:xfrm>
        </p:grpSpPr>
        <p:sp>
          <p:nvSpPr>
            <p:cNvPr id="48" name="Oval 47"/>
            <p:cNvSpPr/>
            <p:nvPr/>
          </p:nvSpPr>
          <p:spPr>
            <a:xfrm>
              <a:off x="3386652" y="2799777"/>
              <a:ext cx="169110" cy="169110"/>
            </a:xfrm>
            <a:prstGeom prst="ellips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bg1"/>
                </a:solidFill>
              </a:endParaRPr>
            </a:p>
          </p:txBody>
        </p:sp>
        <p:sp>
          <p:nvSpPr>
            <p:cNvPr id="72" name="TextBox 71"/>
            <p:cNvSpPr txBox="1"/>
            <p:nvPr/>
          </p:nvSpPr>
          <p:spPr>
            <a:xfrm>
              <a:off x="2407032" y="2650589"/>
              <a:ext cx="989348" cy="129334"/>
            </a:xfrm>
            <a:prstGeom prst="rect">
              <a:avLst/>
            </a:prstGeom>
            <a:noFill/>
          </p:spPr>
          <p:txBody>
            <a:bodyPr wrap="square" lIns="0" tIns="0" rIns="0" bIns="0" rtlCol="0">
              <a:spAutoFit/>
            </a:bodyPr>
            <a:lstStyle/>
            <a:p>
              <a:pPr algn="r">
                <a:lnSpc>
                  <a:spcPct val="80000"/>
                </a:lnSpc>
              </a:pPr>
              <a:r>
                <a:rPr lang="en-US" sz="1050" b="1" dirty="0">
                  <a:solidFill>
                    <a:schemeClr val="bg1"/>
                  </a:solidFill>
                  <a:latin typeface="Arial Narrow" panose="020B0606020202030204" pitchFamily="34" charset="0"/>
                </a:rPr>
                <a:t>SYSTEM MODEL</a:t>
              </a:r>
            </a:p>
          </p:txBody>
        </p:sp>
      </p:grpSp>
      <p:grpSp>
        <p:nvGrpSpPr>
          <p:cNvPr id="16" name="Group 15"/>
          <p:cNvGrpSpPr/>
          <p:nvPr/>
        </p:nvGrpSpPr>
        <p:grpSpPr>
          <a:xfrm>
            <a:off x="2893737" y="1304422"/>
            <a:ext cx="2511225" cy="169023"/>
            <a:chOff x="2893657" y="1170077"/>
            <a:chExt cx="2512532" cy="169110"/>
          </a:xfrm>
        </p:grpSpPr>
        <p:sp>
          <p:nvSpPr>
            <p:cNvPr id="49" name="Oval 48"/>
            <p:cNvSpPr/>
            <p:nvPr/>
          </p:nvSpPr>
          <p:spPr>
            <a:xfrm>
              <a:off x="5237079" y="1170077"/>
              <a:ext cx="169110" cy="169110"/>
            </a:xfrm>
            <a:prstGeom prst="ellips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bg1"/>
                </a:solidFill>
              </a:endParaRPr>
            </a:p>
          </p:txBody>
        </p:sp>
        <p:sp>
          <p:nvSpPr>
            <p:cNvPr id="76" name="TextBox 75"/>
            <p:cNvSpPr txBox="1"/>
            <p:nvPr/>
          </p:nvSpPr>
          <p:spPr>
            <a:xfrm>
              <a:off x="2893657" y="1185172"/>
              <a:ext cx="2209397" cy="129333"/>
            </a:xfrm>
            <a:prstGeom prst="rect">
              <a:avLst/>
            </a:prstGeom>
            <a:noFill/>
          </p:spPr>
          <p:txBody>
            <a:bodyPr wrap="square" lIns="0" tIns="0" rIns="0" bIns="0" rtlCol="0">
              <a:spAutoFit/>
            </a:bodyPr>
            <a:lstStyle>
              <a:defPPr>
                <a:defRPr lang="en-US"/>
              </a:defPPr>
              <a:lvl1pPr>
                <a:lnSpc>
                  <a:spcPct val="80000"/>
                </a:lnSpc>
                <a:defRPr sz="1050" b="1">
                  <a:solidFill>
                    <a:srgbClr val="00B050"/>
                  </a:solidFill>
                  <a:latin typeface="Arial Narrow" panose="020B0606020202030204" pitchFamily="34" charset="0"/>
                </a:defRPr>
              </a:lvl1pPr>
            </a:lstStyle>
            <a:p>
              <a:pPr algn="r"/>
              <a:r>
                <a:rPr lang="en-US" dirty="0">
                  <a:solidFill>
                    <a:schemeClr val="bg1"/>
                  </a:solidFill>
                </a:rPr>
                <a:t>PRODUCTION MODELS</a:t>
              </a:r>
            </a:p>
          </p:txBody>
        </p:sp>
      </p:grpSp>
      <p:grpSp>
        <p:nvGrpSpPr>
          <p:cNvPr id="12" name="Group 11"/>
          <p:cNvGrpSpPr/>
          <p:nvPr/>
        </p:nvGrpSpPr>
        <p:grpSpPr>
          <a:xfrm>
            <a:off x="930041" y="3182326"/>
            <a:ext cx="1865094" cy="250293"/>
            <a:chOff x="928937" y="3048952"/>
            <a:chExt cx="1866066" cy="250422"/>
          </a:xfrm>
        </p:grpSpPr>
        <p:sp>
          <p:nvSpPr>
            <p:cNvPr id="47" name="Oval 46"/>
            <p:cNvSpPr/>
            <p:nvPr/>
          </p:nvSpPr>
          <p:spPr>
            <a:xfrm>
              <a:off x="2625893" y="3130264"/>
              <a:ext cx="169110" cy="169110"/>
            </a:xfrm>
            <a:prstGeom prst="ellips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bg1"/>
                </a:solidFill>
              </a:endParaRPr>
            </a:p>
          </p:txBody>
        </p:sp>
        <p:sp>
          <p:nvSpPr>
            <p:cNvPr id="77" name="TextBox 76"/>
            <p:cNvSpPr txBox="1"/>
            <p:nvPr/>
          </p:nvSpPr>
          <p:spPr>
            <a:xfrm>
              <a:off x="928937" y="3048952"/>
              <a:ext cx="1628341" cy="129333"/>
            </a:xfrm>
            <a:prstGeom prst="rect">
              <a:avLst/>
            </a:prstGeom>
            <a:noFill/>
          </p:spPr>
          <p:txBody>
            <a:bodyPr wrap="square" lIns="0" tIns="0" rIns="0" bIns="0" rtlCol="0">
              <a:spAutoFit/>
            </a:bodyPr>
            <a:lstStyle/>
            <a:p>
              <a:pPr algn="r">
                <a:lnSpc>
                  <a:spcPct val="80000"/>
                </a:lnSpc>
              </a:pPr>
              <a:r>
                <a:rPr lang="en-US" sz="1050" b="1" dirty="0">
                  <a:solidFill>
                    <a:schemeClr val="bg1"/>
                  </a:solidFill>
                  <a:latin typeface="Arial Narrow" panose="020B0606020202030204" pitchFamily="34" charset="0"/>
                </a:rPr>
                <a:t>SYSTEM OF SYSTEMS MODEL</a:t>
              </a:r>
            </a:p>
          </p:txBody>
        </p:sp>
      </p:grpSp>
      <p:grpSp>
        <p:nvGrpSpPr>
          <p:cNvPr id="15" name="Group 14"/>
          <p:cNvGrpSpPr/>
          <p:nvPr/>
        </p:nvGrpSpPr>
        <p:grpSpPr>
          <a:xfrm>
            <a:off x="2987722" y="1851591"/>
            <a:ext cx="1932119" cy="169023"/>
            <a:chOff x="2987689" y="1717529"/>
            <a:chExt cx="1933126" cy="169110"/>
          </a:xfrm>
        </p:grpSpPr>
        <p:sp>
          <p:nvSpPr>
            <p:cNvPr id="61" name="Oval 60"/>
            <p:cNvSpPr/>
            <p:nvPr/>
          </p:nvSpPr>
          <p:spPr>
            <a:xfrm>
              <a:off x="4751705" y="1717529"/>
              <a:ext cx="169110" cy="169110"/>
            </a:xfrm>
            <a:prstGeom prst="ellips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bg1"/>
                </a:solidFill>
              </a:endParaRPr>
            </a:p>
          </p:txBody>
        </p:sp>
        <p:sp>
          <p:nvSpPr>
            <p:cNvPr id="78" name="TextBox 77"/>
            <p:cNvSpPr txBox="1"/>
            <p:nvPr/>
          </p:nvSpPr>
          <p:spPr>
            <a:xfrm>
              <a:off x="2987689" y="1728326"/>
              <a:ext cx="1646054" cy="129332"/>
            </a:xfrm>
            <a:prstGeom prst="rect">
              <a:avLst/>
            </a:prstGeom>
            <a:noFill/>
          </p:spPr>
          <p:txBody>
            <a:bodyPr wrap="square" lIns="0" tIns="0" rIns="0" bIns="0" rtlCol="0">
              <a:spAutoFit/>
            </a:bodyPr>
            <a:lstStyle>
              <a:defPPr>
                <a:defRPr lang="en-US"/>
              </a:defPPr>
              <a:lvl1pPr>
                <a:lnSpc>
                  <a:spcPct val="80000"/>
                </a:lnSpc>
                <a:defRPr sz="1050" b="1">
                  <a:solidFill>
                    <a:srgbClr val="00B050"/>
                  </a:solidFill>
                  <a:latin typeface="Arial Narrow" panose="020B0606020202030204" pitchFamily="34" charset="0"/>
                </a:defRPr>
              </a:lvl1pPr>
            </a:lstStyle>
            <a:p>
              <a:pPr algn="r"/>
              <a:r>
                <a:rPr lang="en-US" dirty="0">
                  <a:solidFill>
                    <a:schemeClr val="bg1"/>
                  </a:solidFill>
                </a:rPr>
                <a:t>COMPONENT MODELS</a:t>
              </a:r>
            </a:p>
          </p:txBody>
        </p:sp>
      </p:grpSp>
      <p:grpSp>
        <p:nvGrpSpPr>
          <p:cNvPr id="14" name="Group 13"/>
          <p:cNvGrpSpPr/>
          <p:nvPr/>
        </p:nvGrpSpPr>
        <p:grpSpPr>
          <a:xfrm>
            <a:off x="1893437" y="2450941"/>
            <a:ext cx="2494855" cy="169022"/>
            <a:chOff x="1892834" y="2317201"/>
            <a:chExt cx="2496155" cy="169110"/>
          </a:xfrm>
        </p:grpSpPr>
        <p:sp>
          <p:nvSpPr>
            <p:cNvPr id="62" name="Oval 61"/>
            <p:cNvSpPr/>
            <p:nvPr/>
          </p:nvSpPr>
          <p:spPr>
            <a:xfrm>
              <a:off x="4219879" y="2317201"/>
              <a:ext cx="169110" cy="169110"/>
            </a:xfrm>
            <a:prstGeom prst="ellips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bg1"/>
                </a:solidFill>
              </a:endParaRPr>
            </a:p>
          </p:txBody>
        </p:sp>
        <p:sp>
          <p:nvSpPr>
            <p:cNvPr id="81" name="TextBox 80"/>
            <p:cNvSpPr txBox="1"/>
            <p:nvPr/>
          </p:nvSpPr>
          <p:spPr>
            <a:xfrm>
              <a:off x="1892834" y="2339167"/>
              <a:ext cx="2267413" cy="129333"/>
            </a:xfrm>
            <a:prstGeom prst="rect">
              <a:avLst/>
            </a:prstGeom>
            <a:noFill/>
          </p:spPr>
          <p:txBody>
            <a:bodyPr wrap="square" lIns="0" tIns="0" rIns="0" bIns="0" rtlCol="0">
              <a:spAutoFit/>
            </a:bodyPr>
            <a:lstStyle>
              <a:defPPr>
                <a:defRPr lang="en-US"/>
              </a:defPPr>
              <a:lvl1pPr>
                <a:lnSpc>
                  <a:spcPct val="80000"/>
                </a:lnSpc>
                <a:defRPr sz="1050" b="1">
                  <a:solidFill>
                    <a:srgbClr val="00B050"/>
                  </a:solidFill>
                  <a:latin typeface="Arial Narrow" panose="020B0606020202030204" pitchFamily="34" charset="0"/>
                </a:defRPr>
              </a:lvl1pPr>
            </a:lstStyle>
            <a:p>
              <a:pPr algn="r"/>
              <a:r>
                <a:rPr lang="en-US" dirty="0">
                  <a:solidFill>
                    <a:schemeClr val="bg1"/>
                  </a:solidFill>
                </a:rPr>
                <a:t>PRODUCT MODEL</a:t>
              </a:r>
            </a:p>
          </p:txBody>
        </p:sp>
      </p:grpSp>
      <p:sp>
        <p:nvSpPr>
          <p:cNvPr id="51" name="Rectangle 50"/>
          <p:cNvSpPr/>
          <p:nvPr/>
        </p:nvSpPr>
        <p:spPr>
          <a:xfrm>
            <a:off x="3569415" y="1189415"/>
            <a:ext cx="4655227" cy="353531"/>
          </a:xfrm>
          <a:prstGeom prst="rect">
            <a:avLst/>
          </a:prstGeom>
          <a:ln w="38100">
            <a:solidFill>
              <a:srgbClr val="F9796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Rectangle 43"/>
          <p:cNvSpPr/>
          <p:nvPr/>
        </p:nvSpPr>
        <p:spPr>
          <a:xfrm rot="2718359">
            <a:off x="5889560" y="2342471"/>
            <a:ext cx="1419171" cy="276999"/>
          </a:xfrm>
          <a:prstGeom prst="rect">
            <a:avLst/>
          </a:prstGeom>
          <a:noFill/>
        </p:spPr>
        <p:txBody>
          <a:bodyPr wrap="none" lIns="0" tIns="0" rIns="0" bIns="0">
            <a:spAutoFit/>
          </a:bodyPr>
          <a:lstStyle/>
          <a:p>
            <a:r>
              <a:rPr lang="en-US" b="1" dirty="0" smtClean="0">
                <a:solidFill>
                  <a:srgbClr val="000000"/>
                </a:solidFill>
                <a:latin typeface="Arial" panose="020B0604020202020204" pitchFamily="34" charset="0"/>
                <a:ea typeface="Calibri" panose="020F0502020204030204" pitchFamily="34" charset="0"/>
                <a:cs typeface="Arial" panose="020B0604020202020204" pitchFamily="34" charset="0"/>
              </a:rPr>
              <a:t>SIMULATION</a:t>
            </a:r>
            <a:endParaRPr lang="en-US" b="1" dirty="0">
              <a:solidFill>
                <a:srgbClr val="000000"/>
              </a:solidFill>
              <a:latin typeface="Arial" panose="020B0604020202020204" pitchFamily="34" charset="0"/>
              <a:cs typeface="Arial" panose="020B0604020202020204" pitchFamily="34" charset="0"/>
            </a:endParaRPr>
          </a:p>
        </p:txBody>
      </p:sp>
      <p:sp>
        <p:nvSpPr>
          <p:cNvPr id="50" name="Rectangle 49"/>
          <p:cNvSpPr/>
          <p:nvPr/>
        </p:nvSpPr>
        <p:spPr>
          <a:xfrm rot="18703892">
            <a:off x="4077139" y="2331699"/>
            <a:ext cx="1243929" cy="276999"/>
          </a:xfrm>
          <a:prstGeom prst="rect">
            <a:avLst/>
          </a:prstGeom>
          <a:noFill/>
        </p:spPr>
        <p:txBody>
          <a:bodyPr wrap="none" lIns="0" tIns="0" rIns="0" bIns="0">
            <a:spAutoFit/>
          </a:bodyPr>
          <a:lstStyle/>
          <a:p>
            <a:r>
              <a:rPr lang="en-US" b="1" dirty="0" smtClean="0">
                <a:solidFill>
                  <a:srgbClr val="000000"/>
                </a:solidFill>
                <a:latin typeface="Arial" panose="020B0604020202020204" pitchFamily="34" charset="0"/>
                <a:cs typeface="Arial" panose="020B0604020202020204" pitchFamily="34" charset="0"/>
              </a:rPr>
              <a:t>MODELING</a:t>
            </a:r>
            <a:endParaRPr lang="en-US" b="1" dirty="0">
              <a:solidFill>
                <a:srgbClr val="000000"/>
              </a:solidFill>
              <a:latin typeface="Arial" panose="020B0604020202020204" pitchFamily="34" charset="0"/>
              <a:cs typeface="Arial" panose="020B0604020202020204" pitchFamily="34" charset="0"/>
            </a:endParaRPr>
          </a:p>
        </p:txBody>
      </p:sp>
      <p:sp>
        <p:nvSpPr>
          <p:cNvPr id="41" name="Rectangle 40"/>
          <p:cNvSpPr/>
          <p:nvPr/>
        </p:nvSpPr>
        <p:spPr>
          <a:xfrm rot="2838922">
            <a:off x="4221578" y="4617952"/>
            <a:ext cx="1069524" cy="369332"/>
          </a:xfrm>
          <a:prstGeom prst="rect">
            <a:avLst/>
          </a:prstGeom>
        </p:spPr>
        <p:txBody>
          <a:bodyPr wrap="none">
            <a:spAutoFit/>
          </a:bodyPr>
          <a:lstStyle/>
          <a:p>
            <a:r>
              <a:rPr lang="en-US" b="1" dirty="0">
                <a:latin typeface="Arial"/>
                <a:cs typeface="Times New Roman" panose="02020603050405020304" pitchFamily="18" charset="0"/>
              </a:rPr>
              <a:t>DESIGN</a:t>
            </a:r>
            <a:endParaRPr lang="en-US" b="1" dirty="0">
              <a:latin typeface="Arial"/>
            </a:endParaRPr>
          </a:p>
        </p:txBody>
      </p:sp>
      <p:sp>
        <p:nvSpPr>
          <p:cNvPr id="42" name="Rectangle 41"/>
          <p:cNvSpPr/>
          <p:nvPr/>
        </p:nvSpPr>
        <p:spPr>
          <a:xfrm rot="18789950">
            <a:off x="5873732" y="4640755"/>
            <a:ext cx="1330236" cy="369332"/>
          </a:xfrm>
          <a:prstGeom prst="rect">
            <a:avLst/>
          </a:prstGeom>
        </p:spPr>
        <p:txBody>
          <a:bodyPr wrap="none">
            <a:spAutoFit/>
          </a:bodyPr>
          <a:lstStyle/>
          <a:p>
            <a:r>
              <a:rPr lang="en-US" b="1" dirty="0">
                <a:latin typeface="Arial"/>
                <a:cs typeface="Times New Roman" panose="02020603050405020304" pitchFamily="18" charset="0"/>
              </a:rPr>
              <a:t>DELIVERY</a:t>
            </a:r>
            <a:endParaRPr lang="en-US" b="1" dirty="0">
              <a:latin typeface="Arial"/>
            </a:endParaRPr>
          </a:p>
        </p:txBody>
      </p:sp>
      <p:sp>
        <p:nvSpPr>
          <p:cNvPr id="45" name="Slide Number Placeholder 2"/>
          <p:cNvSpPr txBox="1">
            <a:spLocks/>
          </p:cNvSpPr>
          <p:nvPr/>
        </p:nvSpPr>
        <p:spPr>
          <a:xfrm>
            <a:off x="9467318" y="6603587"/>
            <a:ext cx="2376397" cy="246062"/>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solidFill>
                  <a:schemeClr val="bg1"/>
                </a:solidFill>
              </a:rPr>
              <a:t>| </a:t>
            </a:r>
            <a:fld id="{40CF01E4-F146-44F3-AC5E-E019628D0A5E}" type="slidenum">
              <a:rPr lang="en-US" sz="1000" smtClean="0">
                <a:solidFill>
                  <a:schemeClr val="bg1"/>
                </a:solidFill>
              </a:rPr>
              <a:t>6</a:t>
            </a:fld>
            <a:endParaRPr lang="en-US" sz="1000" dirty="0">
              <a:solidFill>
                <a:schemeClr val="bg1"/>
              </a:solidFill>
            </a:endParaRPr>
          </a:p>
        </p:txBody>
      </p:sp>
      <p:sp>
        <p:nvSpPr>
          <p:cNvPr id="52" name="TextBox 51"/>
          <p:cNvSpPr txBox="1"/>
          <p:nvPr/>
        </p:nvSpPr>
        <p:spPr>
          <a:xfrm>
            <a:off x="4983788" y="6206828"/>
            <a:ext cx="1351652" cy="313932"/>
          </a:xfrm>
          <a:prstGeom prst="rect">
            <a:avLst/>
          </a:prstGeom>
          <a:noFill/>
        </p:spPr>
        <p:txBody>
          <a:bodyPr wrap="none" rtlCol="0">
            <a:spAutoFit/>
          </a:bodyPr>
          <a:lstStyle/>
          <a:p>
            <a:pPr algn="ctr">
              <a:lnSpc>
                <a:spcPct val="80000"/>
              </a:lnSpc>
            </a:pPr>
            <a:r>
              <a:rPr lang="en-US" b="1" dirty="0">
                <a:solidFill>
                  <a:srgbClr val="FFC000"/>
                </a:solidFill>
                <a:latin typeface="Arial"/>
              </a:rPr>
              <a:t>PHYSICAL</a:t>
            </a:r>
          </a:p>
        </p:txBody>
      </p:sp>
    </p:spTree>
    <p:extLst>
      <p:ext uri="{BB962C8B-B14F-4D97-AF65-F5344CB8AC3E}">
        <p14:creationId xmlns:p14="http://schemas.microsoft.com/office/powerpoint/2010/main" val="185343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20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400"/>
                            </p:stCondLst>
                            <p:childTnLst>
                              <p:par>
                                <p:cTn id="14" presetID="1" presetClass="entr" presetSubtype="0" fill="hold" nodeType="afterEffect">
                                  <p:stCondLst>
                                    <p:cond delay="200"/>
                                  </p:stCondLst>
                                  <p:childTnLst>
                                    <p:set>
                                      <p:cBhvr>
                                        <p:cTn id="15" dur="1" fill="hold">
                                          <p:stCondLst>
                                            <p:cond delay="0"/>
                                          </p:stCondLst>
                                        </p:cTn>
                                        <p:tgtEl>
                                          <p:spTgt spid="15"/>
                                        </p:tgtEl>
                                        <p:attrNameLst>
                                          <p:attrName>style.visibility</p:attrName>
                                        </p:attrNameLst>
                                      </p:cBhvr>
                                      <p:to>
                                        <p:strVal val="visible"/>
                                      </p:to>
                                    </p:set>
                                  </p:childTnLst>
                                </p:cTn>
                              </p:par>
                            </p:childTnLst>
                          </p:cTn>
                        </p:par>
                        <p:par>
                          <p:cTn id="16" fill="hold">
                            <p:stCondLst>
                              <p:cond delay="600"/>
                            </p:stCondLst>
                            <p:childTnLst>
                              <p:par>
                                <p:cTn id="17" presetID="1" presetClass="entr" presetSubtype="0" fill="hold" nodeType="afterEffect">
                                  <p:stCondLst>
                                    <p:cond delay="200"/>
                                  </p:stCondLst>
                                  <p:childTnLst>
                                    <p:set>
                                      <p:cBhvr>
                                        <p:cTn id="18" dur="1" fill="hold">
                                          <p:stCondLst>
                                            <p:cond delay="0"/>
                                          </p:stCondLst>
                                        </p:cTn>
                                        <p:tgtEl>
                                          <p:spTgt spid="16"/>
                                        </p:tgtEl>
                                        <p:attrNameLst>
                                          <p:attrName>style.visibility</p:attrName>
                                        </p:attrNameLst>
                                      </p:cBhvr>
                                      <p:to>
                                        <p:strVal val="visible"/>
                                      </p:to>
                                    </p:set>
                                  </p:childTnLst>
                                </p:cTn>
                              </p:par>
                            </p:childTnLst>
                          </p:cTn>
                        </p:par>
                        <p:par>
                          <p:cTn id="19" fill="hold">
                            <p:stCondLst>
                              <p:cond delay="800"/>
                            </p:stCondLst>
                            <p:childTnLst>
                              <p:par>
                                <p:cTn id="20" presetID="1" presetClass="entr" presetSubtype="0" fill="hold" nodeType="afterEffect">
                                  <p:stCondLst>
                                    <p:cond delay="500"/>
                                  </p:stCondLst>
                                  <p:childTnLst>
                                    <p:set>
                                      <p:cBhvr>
                                        <p:cTn id="21" dur="1" fill="hold">
                                          <p:stCondLst>
                                            <p:cond delay="0"/>
                                          </p:stCondLst>
                                        </p:cTn>
                                        <p:tgtEl>
                                          <p:spTgt spid="18"/>
                                        </p:tgtEl>
                                        <p:attrNameLst>
                                          <p:attrName>style.visibility</p:attrName>
                                        </p:attrNameLst>
                                      </p:cBhvr>
                                      <p:to>
                                        <p:strVal val="visible"/>
                                      </p:to>
                                    </p:set>
                                  </p:childTnLst>
                                </p:cTn>
                              </p:par>
                            </p:childTnLst>
                          </p:cTn>
                        </p:par>
                        <p:par>
                          <p:cTn id="22" fill="hold">
                            <p:stCondLst>
                              <p:cond delay="1300"/>
                            </p:stCondLst>
                            <p:childTnLst>
                              <p:par>
                                <p:cTn id="23" presetID="1" presetClass="entr" presetSubtype="0" fill="hold" nodeType="afterEffect">
                                  <p:stCondLst>
                                    <p:cond delay="200"/>
                                  </p:stCondLst>
                                  <p:childTnLst>
                                    <p:set>
                                      <p:cBhvr>
                                        <p:cTn id="24" dur="1" fill="hold">
                                          <p:stCondLst>
                                            <p:cond delay="0"/>
                                          </p:stCondLst>
                                        </p:cTn>
                                        <p:tgtEl>
                                          <p:spTgt spid="82"/>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nodeType="afterEffect">
                                  <p:stCondLst>
                                    <p:cond delay="200"/>
                                  </p:stCondLst>
                                  <p:childTnLst>
                                    <p:set>
                                      <p:cBhvr>
                                        <p:cTn id="27" dur="1" fill="hold">
                                          <p:stCondLst>
                                            <p:cond delay="0"/>
                                          </p:stCondLst>
                                        </p:cTn>
                                        <p:tgtEl>
                                          <p:spTgt spid="83"/>
                                        </p:tgtEl>
                                        <p:attrNameLst>
                                          <p:attrName>style.visibility</p:attrName>
                                        </p:attrNameLst>
                                      </p:cBhvr>
                                      <p:to>
                                        <p:strVal val="visible"/>
                                      </p:to>
                                    </p:set>
                                  </p:childTnLst>
                                </p:cTn>
                              </p:par>
                            </p:childTnLst>
                          </p:cTn>
                        </p:par>
                        <p:par>
                          <p:cTn id="28" fill="hold">
                            <p:stCondLst>
                              <p:cond delay="1700"/>
                            </p:stCondLst>
                            <p:childTnLst>
                              <p:par>
                                <p:cTn id="29" presetID="1" presetClass="entr" presetSubtype="0" fill="hold" nodeType="afterEffect">
                                  <p:stCondLst>
                                    <p:cond delay="200"/>
                                  </p:stCondLst>
                                  <p:childTnLst>
                                    <p:set>
                                      <p:cBhvr>
                                        <p:cTn id="30" dur="1" fill="hold">
                                          <p:stCondLst>
                                            <p:cond delay="0"/>
                                          </p:stCondLst>
                                        </p:cTn>
                                        <p:tgtEl>
                                          <p:spTgt spid="84"/>
                                        </p:tgtEl>
                                        <p:attrNameLst>
                                          <p:attrName>style.visibility</p:attrName>
                                        </p:attrNameLst>
                                      </p:cBhvr>
                                      <p:to>
                                        <p:strVal val="visible"/>
                                      </p:to>
                                    </p:set>
                                  </p:childTnLst>
                                </p:cTn>
                              </p:par>
                            </p:childTnLst>
                          </p:cTn>
                        </p:par>
                        <p:par>
                          <p:cTn id="31" fill="hold">
                            <p:stCondLst>
                              <p:cond delay="1900"/>
                            </p:stCondLst>
                            <p:childTnLst>
                              <p:par>
                                <p:cTn id="32" presetID="1" presetClass="entr" presetSubtype="0" fill="hold" nodeType="afterEffect">
                                  <p:stCondLst>
                                    <p:cond delay="200"/>
                                  </p:stCondLst>
                                  <p:childTnLst>
                                    <p:set>
                                      <p:cBhvr>
                                        <p:cTn id="33" dur="1" fill="hold">
                                          <p:stCondLst>
                                            <p:cond delay="0"/>
                                          </p:stCondLst>
                                        </p:cTn>
                                        <p:tgtEl>
                                          <p:spTgt spid="8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64"/>
          <p:cNvSpPr/>
          <p:nvPr/>
        </p:nvSpPr>
        <p:spPr bwMode="auto">
          <a:xfrm>
            <a:off x="2518487" y="1111367"/>
            <a:ext cx="7128687" cy="2502465"/>
          </a:xfrm>
          <a:custGeom>
            <a:avLst/>
            <a:gdLst>
              <a:gd name="connsiteX0" fmla="*/ 516194 w 7079226"/>
              <a:gd name="connsiteY0" fmla="*/ 2477729 h 2485103"/>
              <a:gd name="connsiteX1" fmla="*/ 427703 w 7079226"/>
              <a:gd name="connsiteY1" fmla="*/ 2455606 h 2485103"/>
              <a:gd name="connsiteX2" fmla="*/ 427703 w 7079226"/>
              <a:gd name="connsiteY2" fmla="*/ 2455606 h 2485103"/>
              <a:gd name="connsiteX3" fmla="*/ 353961 w 7079226"/>
              <a:gd name="connsiteY3" fmla="*/ 2396613 h 2485103"/>
              <a:gd name="connsiteX4" fmla="*/ 331839 w 7079226"/>
              <a:gd name="connsiteY4" fmla="*/ 2374490 h 2485103"/>
              <a:gd name="connsiteX5" fmla="*/ 0 w 7079226"/>
              <a:gd name="connsiteY5" fmla="*/ 1954161 h 2485103"/>
              <a:gd name="connsiteX6" fmla="*/ 1150374 w 7079226"/>
              <a:gd name="connsiteY6" fmla="*/ 1946787 h 2485103"/>
              <a:gd name="connsiteX7" fmla="*/ 1201994 w 7079226"/>
              <a:gd name="connsiteY7" fmla="*/ 1939413 h 2485103"/>
              <a:gd name="connsiteX8" fmla="*/ 1268361 w 7079226"/>
              <a:gd name="connsiteY8" fmla="*/ 1924664 h 2485103"/>
              <a:gd name="connsiteX9" fmla="*/ 1268361 w 7079226"/>
              <a:gd name="connsiteY9" fmla="*/ 1924664 h 2485103"/>
              <a:gd name="connsiteX10" fmla="*/ 1327355 w 7079226"/>
              <a:gd name="connsiteY10" fmla="*/ 1873045 h 2485103"/>
              <a:gd name="connsiteX11" fmla="*/ 2920181 w 7079226"/>
              <a:gd name="connsiteY11" fmla="*/ 73742 h 2485103"/>
              <a:gd name="connsiteX12" fmla="*/ 2920181 w 7079226"/>
              <a:gd name="connsiteY12" fmla="*/ 73742 h 2485103"/>
              <a:gd name="connsiteX13" fmla="*/ 3008671 w 7079226"/>
              <a:gd name="connsiteY13" fmla="*/ 7374 h 2485103"/>
              <a:gd name="connsiteX14" fmla="*/ 3008671 w 7079226"/>
              <a:gd name="connsiteY14" fmla="*/ 7374 h 2485103"/>
              <a:gd name="connsiteX15" fmla="*/ 3126658 w 7079226"/>
              <a:gd name="connsiteY15" fmla="*/ 0 h 2485103"/>
              <a:gd name="connsiteX16" fmla="*/ 3207774 w 7079226"/>
              <a:gd name="connsiteY16" fmla="*/ 14748 h 2485103"/>
              <a:gd name="connsiteX17" fmla="*/ 3207774 w 7079226"/>
              <a:gd name="connsiteY17" fmla="*/ 14748 h 2485103"/>
              <a:gd name="connsiteX18" fmla="*/ 3266768 w 7079226"/>
              <a:gd name="connsiteY18" fmla="*/ 81116 h 2485103"/>
              <a:gd name="connsiteX19" fmla="*/ 4911213 w 7079226"/>
              <a:gd name="connsiteY19" fmla="*/ 1814052 h 2485103"/>
              <a:gd name="connsiteX20" fmla="*/ 4962832 w 7079226"/>
              <a:gd name="connsiteY20" fmla="*/ 1858297 h 2485103"/>
              <a:gd name="connsiteX21" fmla="*/ 5014452 w 7079226"/>
              <a:gd name="connsiteY21" fmla="*/ 1880419 h 2485103"/>
              <a:gd name="connsiteX22" fmla="*/ 5014452 w 7079226"/>
              <a:gd name="connsiteY22" fmla="*/ 1880419 h 2485103"/>
              <a:gd name="connsiteX23" fmla="*/ 5102942 w 7079226"/>
              <a:gd name="connsiteY23" fmla="*/ 1887793 h 2485103"/>
              <a:gd name="connsiteX24" fmla="*/ 6430297 w 7079226"/>
              <a:gd name="connsiteY24" fmla="*/ 1895168 h 2485103"/>
              <a:gd name="connsiteX25" fmla="*/ 6504039 w 7079226"/>
              <a:gd name="connsiteY25" fmla="*/ 1902542 h 2485103"/>
              <a:gd name="connsiteX26" fmla="*/ 6504039 w 7079226"/>
              <a:gd name="connsiteY26" fmla="*/ 1902542 h 2485103"/>
              <a:gd name="connsiteX27" fmla="*/ 6570407 w 7079226"/>
              <a:gd name="connsiteY27" fmla="*/ 1939413 h 2485103"/>
              <a:gd name="connsiteX28" fmla="*/ 6592529 w 7079226"/>
              <a:gd name="connsiteY28" fmla="*/ 1968910 h 2485103"/>
              <a:gd name="connsiteX29" fmla="*/ 7079226 w 7079226"/>
              <a:gd name="connsiteY29" fmla="*/ 2470355 h 2485103"/>
              <a:gd name="connsiteX30" fmla="*/ 4807974 w 7079226"/>
              <a:gd name="connsiteY30" fmla="*/ 2485103 h 2485103"/>
              <a:gd name="connsiteX31" fmla="*/ 4771103 w 7079226"/>
              <a:gd name="connsiteY31" fmla="*/ 2470355 h 2485103"/>
              <a:gd name="connsiteX32" fmla="*/ 4712110 w 7079226"/>
              <a:gd name="connsiteY32" fmla="*/ 2448232 h 2485103"/>
              <a:gd name="connsiteX33" fmla="*/ 4682613 w 7079226"/>
              <a:gd name="connsiteY33" fmla="*/ 2433484 h 2485103"/>
              <a:gd name="connsiteX34" fmla="*/ 4682613 w 7079226"/>
              <a:gd name="connsiteY34" fmla="*/ 2433484 h 2485103"/>
              <a:gd name="connsiteX35" fmla="*/ 3274142 w 7079226"/>
              <a:gd name="connsiteY35" fmla="*/ 936523 h 2485103"/>
              <a:gd name="connsiteX36" fmla="*/ 3222523 w 7079226"/>
              <a:gd name="connsiteY36" fmla="*/ 884903 h 2485103"/>
              <a:gd name="connsiteX37" fmla="*/ 3148781 w 7079226"/>
              <a:gd name="connsiteY37" fmla="*/ 862781 h 2485103"/>
              <a:gd name="connsiteX38" fmla="*/ 3082413 w 7079226"/>
              <a:gd name="connsiteY38" fmla="*/ 870155 h 2485103"/>
              <a:gd name="connsiteX39" fmla="*/ 3016045 w 7079226"/>
              <a:gd name="connsiteY39" fmla="*/ 877529 h 2485103"/>
              <a:gd name="connsiteX40" fmla="*/ 2949678 w 7079226"/>
              <a:gd name="connsiteY40" fmla="*/ 929148 h 2485103"/>
              <a:gd name="connsiteX41" fmla="*/ 2949678 w 7079226"/>
              <a:gd name="connsiteY41" fmla="*/ 929148 h 2485103"/>
              <a:gd name="connsiteX42" fmla="*/ 1622323 w 7079226"/>
              <a:gd name="connsiteY42" fmla="*/ 2396613 h 2485103"/>
              <a:gd name="connsiteX43" fmla="*/ 1592826 w 7079226"/>
              <a:gd name="connsiteY43" fmla="*/ 2440858 h 2485103"/>
              <a:gd name="connsiteX44" fmla="*/ 1548581 w 7079226"/>
              <a:gd name="connsiteY44" fmla="*/ 2462981 h 2485103"/>
              <a:gd name="connsiteX45" fmla="*/ 1467465 w 7079226"/>
              <a:gd name="connsiteY45" fmla="*/ 2485103 h 2485103"/>
              <a:gd name="connsiteX46" fmla="*/ 457200 w 7079226"/>
              <a:gd name="connsiteY46" fmla="*/ 2470355 h 248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079226" h="2485103">
                <a:moveTo>
                  <a:pt x="516194" y="2477729"/>
                </a:moveTo>
                <a:lnTo>
                  <a:pt x="427703" y="2455606"/>
                </a:lnTo>
                <a:lnTo>
                  <a:pt x="427703" y="2455606"/>
                </a:lnTo>
                <a:lnTo>
                  <a:pt x="353961" y="2396613"/>
                </a:lnTo>
                <a:lnTo>
                  <a:pt x="331839" y="2374490"/>
                </a:lnTo>
                <a:lnTo>
                  <a:pt x="0" y="1954161"/>
                </a:lnTo>
                <a:lnTo>
                  <a:pt x="1150374" y="1946787"/>
                </a:lnTo>
                <a:lnTo>
                  <a:pt x="1201994" y="1939413"/>
                </a:lnTo>
                <a:lnTo>
                  <a:pt x="1268361" y="1924664"/>
                </a:lnTo>
                <a:lnTo>
                  <a:pt x="1268361" y="1924664"/>
                </a:lnTo>
                <a:lnTo>
                  <a:pt x="1327355" y="1873045"/>
                </a:lnTo>
                <a:lnTo>
                  <a:pt x="2920181" y="73742"/>
                </a:lnTo>
                <a:lnTo>
                  <a:pt x="2920181" y="73742"/>
                </a:lnTo>
                <a:lnTo>
                  <a:pt x="3008671" y="7374"/>
                </a:lnTo>
                <a:lnTo>
                  <a:pt x="3008671" y="7374"/>
                </a:lnTo>
                <a:lnTo>
                  <a:pt x="3126658" y="0"/>
                </a:lnTo>
                <a:lnTo>
                  <a:pt x="3207774" y="14748"/>
                </a:lnTo>
                <a:lnTo>
                  <a:pt x="3207774" y="14748"/>
                </a:lnTo>
                <a:lnTo>
                  <a:pt x="3266768" y="81116"/>
                </a:lnTo>
                <a:lnTo>
                  <a:pt x="4911213" y="1814052"/>
                </a:lnTo>
                <a:lnTo>
                  <a:pt x="4962832" y="1858297"/>
                </a:lnTo>
                <a:lnTo>
                  <a:pt x="5014452" y="1880419"/>
                </a:lnTo>
                <a:lnTo>
                  <a:pt x="5014452" y="1880419"/>
                </a:lnTo>
                <a:lnTo>
                  <a:pt x="5102942" y="1887793"/>
                </a:lnTo>
                <a:lnTo>
                  <a:pt x="6430297" y="1895168"/>
                </a:lnTo>
                <a:lnTo>
                  <a:pt x="6504039" y="1902542"/>
                </a:lnTo>
                <a:lnTo>
                  <a:pt x="6504039" y="1902542"/>
                </a:lnTo>
                <a:lnTo>
                  <a:pt x="6570407" y="1939413"/>
                </a:lnTo>
                <a:lnTo>
                  <a:pt x="6592529" y="1968910"/>
                </a:lnTo>
                <a:lnTo>
                  <a:pt x="7079226" y="2470355"/>
                </a:lnTo>
                <a:lnTo>
                  <a:pt x="4807974" y="2485103"/>
                </a:lnTo>
                <a:lnTo>
                  <a:pt x="4771103" y="2470355"/>
                </a:lnTo>
                <a:lnTo>
                  <a:pt x="4712110" y="2448232"/>
                </a:lnTo>
                <a:lnTo>
                  <a:pt x="4682613" y="2433484"/>
                </a:lnTo>
                <a:lnTo>
                  <a:pt x="4682613" y="2433484"/>
                </a:lnTo>
                <a:lnTo>
                  <a:pt x="3274142" y="936523"/>
                </a:lnTo>
                <a:lnTo>
                  <a:pt x="3222523" y="884903"/>
                </a:lnTo>
                <a:lnTo>
                  <a:pt x="3148781" y="862781"/>
                </a:lnTo>
                <a:lnTo>
                  <a:pt x="3082413" y="870155"/>
                </a:lnTo>
                <a:lnTo>
                  <a:pt x="3016045" y="877529"/>
                </a:lnTo>
                <a:lnTo>
                  <a:pt x="2949678" y="929148"/>
                </a:lnTo>
                <a:lnTo>
                  <a:pt x="2949678" y="929148"/>
                </a:lnTo>
                <a:lnTo>
                  <a:pt x="1622323" y="2396613"/>
                </a:lnTo>
                <a:lnTo>
                  <a:pt x="1592826" y="2440858"/>
                </a:lnTo>
                <a:lnTo>
                  <a:pt x="1548581" y="2462981"/>
                </a:lnTo>
                <a:lnTo>
                  <a:pt x="1467465" y="2485103"/>
                </a:lnTo>
                <a:lnTo>
                  <a:pt x="457200" y="2470355"/>
                </a:lnTo>
              </a:path>
            </a:pathLst>
          </a:custGeom>
          <a:solidFill>
            <a:srgbClr val="70AD47">
              <a:lumMod val="40000"/>
              <a:lumOff val="60000"/>
            </a:srgbClr>
          </a:solidFill>
          <a:ln w="12700" cap="flat" cmpd="sng" algn="ctr">
            <a:noFill/>
            <a:prstDash val="solid"/>
            <a:round/>
            <a:headEnd type="none" w="sm" len="sm"/>
            <a:tailEnd type="none" w="sm" len="sm"/>
          </a:ln>
          <a:effectLst/>
          <a:scene3d>
            <a:camera prst="orthographicFront"/>
            <a:lightRig rig="threePt" dir="t"/>
          </a:scene3d>
          <a:sp3d>
            <a:bevelT w="222250" h="95250"/>
          </a:sp3d>
          <a:extLst/>
        </p:spPr>
        <p:txBody>
          <a:bodyPr vert="horz" wrap="square" lIns="91392" tIns="45696" rIns="91392" bIns="45696" numCol="1" rtlCol="0" anchor="t" anchorCtr="0" compatLnSpc="1">
            <a:prstTxWarp prst="textNoShape">
              <a:avLst/>
            </a:prstTxWarp>
          </a:bodyPr>
          <a:lstStyle/>
          <a:p>
            <a:pPr algn="r" defTabSz="914126" fontAlgn="auto">
              <a:spcBef>
                <a:spcPts val="0"/>
              </a:spcBef>
              <a:spcAft>
                <a:spcPts val="0"/>
              </a:spcAft>
              <a:defRPr/>
            </a:pPr>
            <a:endParaRPr lang="en-US" sz="2000" kern="0">
              <a:solidFill>
                <a:srgbClr val="000000"/>
              </a:solidFill>
              <a:latin typeface="Arial" panose="020B0604020202020204" pitchFamily="34" charset="0"/>
              <a:cs typeface="Arial" panose="020B0604020202020204" pitchFamily="34" charset="0"/>
            </a:endParaRPr>
          </a:p>
        </p:txBody>
      </p:sp>
      <p:sp>
        <p:nvSpPr>
          <p:cNvPr id="17" name="TextBox 16"/>
          <p:cNvSpPr txBox="1"/>
          <p:nvPr/>
        </p:nvSpPr>
        <p:spPr>
          <a:xfrm>
            <a:off x="10013076" y="3527636"/>
            <a:ext cx="2022475" cy="245965"/>
          </a:xfrm>
          <a:prstGeom prst="rect">
            <a:avLst/>
          </a:prstGeom>
          <a:noFill/>
        </p:spPr>
        <p:txBody>
          <a:bodyPr wrap="square" lIns="0" tIns="0" rIns="0" bIns="0" rtlCol="0" anchor="ctr" anchorCtr="0">
            <a:spAutoFit/>
          </a:bodyPr>
          <a:lstStyle/>
          <a:p>
            <a:pPr>
              <a:lnSpc>
                <a:spcPct val="80000"/>
              </a:lnSpc>
            </a:pPr>
            <a:r>
              <a:rPr lang="en-US" sz="1998" b="1" dirty="0">
                <a:solidFill>
                  <a:srgbClr val="5B9BD5">
                    <a:lumMod val="60000"/>
                    <a:lumOff val="40000"/>
                  </a:srgbClr>
                </a:solidFill>
                <a:latin typeface="Arial"/>
              </a:rPr>
              <a:t>SOLUTIONS</a:t>
            </a:r>
          </a:p>
        </p:txBody>
      </p:sp>
      <p:sp>
        <p:nvSpPr>
          <p:cNvPr id="60" name="Rectangle 5"/>
          <p:cNvSpPr>
            <a:spLocks noChangeArrowheads="1"/>
          </p:cNvSpPr>
          <p:nvPr/>
        </p:nvSpPr>
        <p:spPr bwMode="auto">
          <a:xfrm>
            <a:off x="310890" y="6646662"/>
            <a:ext cx="2064801" cy="121570"/>
          </a:xfrm>
          <a:prstGeom prst="rect">
            <a:avLst/>
          </a:prstGeom>
          <a:noFill/>
          <a:ln w="12700">
            <a:noFill/>
            <a:miter lim="800000"/>
            <a:headEnd type="none" w="sm" len="sm"/>
            <a:tailEnd type="none" w="sm" len="sm"/>
          </a:ln>
          <a:effectLst/>
        </p:spPr>
        <p:txBody>
          <a:bodyPr lIns="6857" tIns="6857" rIns="6857" bIns="6857" anchor="b">
            <a:spAutoFit/>
          </a:bodyPr>
          <a:lstStyle/>
          <a:p>
            <a:pPr defTabSz="615401" eaLnBrk="0" hangingPunct="0"/>
            <a:r>
              <a:rPr lang="en-US" sz="700" dirty="0">
                <a:solidFill>
                  <a:prstClr val="white"/>
                </a:solidFill>
                <a:ea typeface="Arial" charset="0"/>
                <a:cs typeface="Arial" charset="0"/>
              </a:rPr>
              <a:t>Copyright © </a:t>
            </a:r>
            <a:r>
              <a:rPr lang="en-US" sz="700" dirty="0" smtClean="0">
                <a:solidFill>
                  <a:prstClr val="white"/>
                </a:solidFill>
                <a:ea typeface="Arial" charset="0"/>
                <a:cs typeface="Arial" charset="0"/>
              </a:rPr>
              <a:t>2020 </a:t>
            </a:r>
            <a:r>
              <a:rPr lang="en-US" sz="700" dirty="0">
                <a:solidFill>
                  <a:prstClr val="white"/>
                </a:solidFill>
                <a:ea typeface="Arial" charset="0"/>
                <a:cs typeface="Arial" charset="0"/>
              </a:rPr>
              <a:t>Boeing. All rights reserved.</a:t>
            </a:r>
          </a:p>
        </p:txBody>
      </p:sp>
      <p:sp>
        <p:nvSpPr>
          <p:cNvPr id="42" name="Rectangle 11"/>
          <p:cNvSpPr txBox="1">
            <a:spLocks noChangeArrowheads="1"/>
          </p:cNvSpPr>
          <p:nvPr/>
        </p:nvSpPr>
        <p:spPr>
          <a:xfrm>
            <a:off x="3770520" y="6541014"/>
            <a:ext cx="4652429" cy="315640"/>
          </a:xfrm>
          <a:prstGeom prst="rect">
            <a:avLst/>
          </a:prstGeom>
        </p:spPr>
        <p:txBody>
          <a:bodyPr lIns="0" tIns="0" rIns="0" bIns="0" anchor="ctr" anchorCtr="0"/>
          <a:lstStyle>
            <a:defPPr>
              <a:defRPr lang="en-US"/>
            </a:defPPr>
            <a:lvl1pPr marL="0" algn="ctr" defTabSz="914400" rtl="0" eaLnBrk="1" latinLnBrk="0" hangingPunct="1">
              <a:defRPr sz="800" kern="1200">
                <a:solidFill>
                  <a:schemeClr val="bg1">
                    <a:lumMod val="50000"/>
                  </a:schemeClr>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solidFill>
              </a:rPr>
              <a:t>Approved for Public Release (RROI 19-00155-BDS)</a:t>
            </a:r>
          </a:p>
        </p:txBody>
      </p:sp>
      <p:pic>
        <p:nvPicPr>
          <p:cNvPr id="5" name="Picture 2" descr="image00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3754" y="1103662"/>
            <a:ext cx="7120912" cy="500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295727" y="3507600"/>
            <a:ext cx="1133870" cy="245965"/>
          </a:xfrm>
          <a:prstGeom prst="rect">
            <a:avLst/>
          </a:prstGeom>
          <a:noFill/>
        </p:spPr>
        <p:txBody>
          <a:bodyPr wrap="square" lIns="0" tIns="0" rIns="0" bIns="0" rtlCol="0">
            <a:spAutoFit/>
          </a:bodyPr>
          <a:lstStyle/>
          <a:p>
            <a:pPr algn="ctr">
              <a:lnSpc>
                <a:spcPct val="80000"/>
              </a:lnSpc>
            </a:pPr>
            <a:r>
              <a:rPr lang="en-US" sz="1998" b="1" dirty="0">
                <a:solidFill>
                  <a:srgbClr val="5B9BD5">
                    <a:lumMod val="60000"/>
                    <a:lumOff val="40000"/>
                  </a:srgbClr>
                </a:solidFill>
                <a:latin typeface="Arial"/>
              </a:rPr>
              <a:t>NEEDS</a:t>
            </a:r>
          </a:p>
        </p:txBody>
      </p:sp>
      <p:grpSp>
        <p:nvGrpSpPr>
          <p:cNvPr id="86" name="Group 85"/>
          <p:cNvGrpSpPr/>
          <p:nvPr/>
        </p:nvGrpSpPr>
        <p:grpSpPr>
          <a:xfrm>
            <a:off x="930041" y="1304424"/>
            <a:ext cx="4474921" cy="2128189"/>
            <a:chOff x="928937" y="1170077"/>
            <a:chExt cx="4477252" cy="2129297"/>
          </a:xfrm>
        </p:grpSpPr>
        <p:grpSp>
          <p:nvGrpSpPr>
            <p:cNvPr id="13" name="Group 12"/>
            <p:cNvGrpSpPr/>
            <p:nvPr/>
          </p:nvGrpSpPr>
          <p:grpSpPr>
            <a:xfrm>
              <a:off x="2407032" y="2650589"/>
              <a:ext cx="1148730" cy="318298"/>
              <a:chOff x="2407032" y="2650589"/>
              <a:chExt cx="1148730" cy="318298"/>
            </a:xfrm>
          </p:grpSpPr>
          <p:sp>
            <p:nvSpPr>
              <p:cNvPr id="48" name="Oval 47"/>
              <p:cNvSpPr/>
              <p:nvPr/>
            </p:nvSpPr>
            <p:spPr>
              <a:xfrm>
                <a:off x="3386652" y="2799777"/>
                <a:ext cx="169110" cy="169110"/>
              </a:xfrm>
              <a:prstGeom prst="ellips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bg1"/>
                  </a:solidFill>
                </a:endParaRPr>
              </a:p>
            </p:txBody>
          </p:sp>
          <p:sp>
            <p:nvSpPr>
              <p:cNvPr id="72" name="TextBox 71"/>
              <p:cNvSpPr txBox="1"/>
              <p:nvPr/>
            </p:nvSpPr>
            <p:spPr>
              <a:xfrm>
                <a:off x="2407032" y="2650589"/>
                <a:ext cx="989348" cy="129333"/>
              </a:xfrm>
              <a:prstGeom prst="rect">
                <a:avLst/>
              </a:prstGeom>
              <a:noFill/>
            </p:spPr>
            <p:txBody>
              <a:bodyPr wrap="square" lIns="0" tIns="0" rIns="0" bIns="0" rtlCol="0">
                <a:spAutoFit/>
              </a:bodyPr>
              <a:lstStyle/>
              <a:p>
                <a:pPr algn="r">
                  <a:lnSpc>
                    <a:spcPct val="80000"/>
                  </a:lnSpc>
                </a:pPr>
                <a:r>
                  <a:rPr lang="en-US" sz="1050" b="1" dirty="0">
                    <a:solidFill>
                      <a:schemeClr val="bg1"/>
                    </a:solidFill>
                    <a:latin typeface="Arial Narrow" panose="020B0606020202030204" pitchFamily="34" charset="0"/>
                  </a:rPr>
                  <a:t>SYSTEM MODEL</a:t>
                </a:r>
              </a:p>
            </p:txBody>
          </p:sp>
        </p:grpSp>
        <p:grpSp>
          <p:nvGrpSpPr>
            <p:cNvPr id="16" name="Group 15"/>
            <p:cNvGrpSpPr/>
            <p:nvPr/>
          </p:nvGrpSpPr>
          <p:grpSpPr>
            <a:xfrm>
              <a:off x="2893657" y="1170077"/>
              <a:ext cx="2512532" cy="169110"/>
              <a:chOff x="2893657" y="1170077"/>
              <a:chExt cx="2512532" cy="169110"/>
            </a:xfrm>
          </p:grpSpPr>
          <p:sp>
            <p:nvSpPr>
              <p:cNvPr id="49" name="Oval 48"/>
              <p:cNvSpPr/>
              <p:nvPr/>
            </p:nvSpPr>
            <p:spPr>
              <a:xfrm>
                <a:off x="5237079" y="1170077"/>
                <a:ext cx="169110" cy="169110"/>
              </a:xfrm>
              <a:prstGeom prst="ellips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bg1"/>
                  </a:solidFill>
                </a:endParaRPr>
              </a:p>
            </p:txBody>
          </p:sp>
          <p:sp>
            <p:nvSpPr>
              <p:cNvPr id="76" name="TextBox 75"/>
              <p:cNvSpPr txBox="1"/>
              <p:nvPr/>
            </p:nvSpPr>
            <p:spPr>
              <a:xfrm>
                <a:off x="2893657" y="1185172"/>
                <a:ext cx="2209397" cy="129334"/>
              </a:xfrm>
              <a:prstGeom prst="rect">
                <a:avLst/>
              </a:prstGeom>
              <a:noFill/>
            </p:spPr>
            <p:txBody>
              <a:bodyPr wrap="square" lIns="0" tIns="0" rIns="0" bIns="0" rtlCol="0">
                <a:spAutoFit/>
              </a:bodyPr>
              <a:lstStyle>
                <a:defPPr>
                  <a:defRPr lang="en-US"/>
                </a:defPPr>
                <a:lvl1pPr>
                  <a:lnSpc>
                    <a:spcPct val="80000"/>
                  </a:lnSpc>
                  <a:defRPr sz="1050" b="1">
                    <a:solidFill>
                      <a:srgbClr val="00B050"/>
                    </a:solidFill>
                    <a:latin typeface="Arial Narrow" panose="020B0606020202030204" pitchFamily="34" charset="0"/>
                  </a:defRPr>
                </a:lvl1pPr>
              </a:lstStyle>
              <a:p>
                <a:pPr algn="r"/>
                <a:r>
                  <a:rPr lang="en-US" dirty="0">
                    <a:solidFill>
                      <a:schemeClr val="bg1"/>
                    </a:solidFill>
                  </a:rPr>
                  <a:t>PRODUCTION MODELS</a:t>
                </a:r>
              </a:p>
            </p:txBody>
          </p:sp>
        </p:grpSp>
        <p:grpSp>
          <p:nvGrpSpPr>
            <p:cNvPr id="12" name="Group 11"/>
            <p:cNvGrpSpPr/>
            <p:nvPr/>
          </p:nvGrpSpPr>
          <p:grpSpPr>
            <a:xfrm>
              <a:off x="928937" y="3048952"/>
              <a:ext cx="1866066" cy="250422"/>
              <a:chOff x="928937" y="3048952"/>
              <a:chExt cx="1866066" cy="250422"/>
            </a:xfrm>
          </p:grpSpPr>
          <p:sp>
            <p:nvSpPr>
              <p:cNvPr id="47" name="Oval 46"/>
              <p:cNvSpPr/>
              <p:nvPr/>
            </p:nvSpPr>
            <p:spPr>
              <a:xfrm>
                <a:off x="2625893" y="3130264"/>
                <a:ext cx="169110" cy="169110"/>
              </a:xfrm>
              <a:prstGeom prst="ellips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bg1"/>
                  </a:solidFill>
                </a:endParaRPr>
              </a:p>
            </p:txBody>
          </p:sp>
          <p:sp>
            <p:nvSpPr>
              <p:cNvPr id="77" name="TextBox 76"/>
              <p:cNvSpPr txBox="1"/>
              <p:nvPr/>
            </p:nvSpPr>
            <p:spPr>
              <a:xfrm>
                <a:off x="928937" y="3048952"/>
                <a:ext cx="1628341" cy="129333"/>
              </a:xfrm>
              <a:prstGeom prst="rect">
                <a:avLst/>
              </a:prstGeom>
              <a:noFill/>
            </p:spPr>
            <p:txBody>
              <a:bodyPr wrap="square" lIns="0" tIns="0" rIns="0" bIns="0" rtlCol="0">
                <a:spAutoFit/>
              </a:bodyPr>
              <a:lstStyle/>
              <a:p>
                <a:pPr algn="r">
                  <a:lnSpc>
                    <a:spcPct val="80000"/>
                  </a:lnSpc>
                </a:pPr>
                <a:r>
                  <a:rPr lang="en-US" sz="1050" b="1" dirty="0">
                    <a:solidFill>
                      <a:schemeClr val="bg1"/>
                    </a:solidFill>
                    <a:latin typeface="Arial Narrow" panose="020B0606020202030204" pitchFamily="34" charset="0"/>
                  </a:rPr>
                  <a:t>SYSTEM OF SYSTEMS MODEL</a:t>
                </a:r>
              </a:p>
            </p:txBody>
          </p:sp>
        </p:grpSp>
        <p:grpSp>
          <p:nvGrpSpPr>
            <p:cNvPr id="15" name="Group 14"/>
            <p:cNvGrpSpPr/>
            <p:nvPr/>
          </p:nvGrpSpPr>
          <p:grpSpPr>
            <a:xfrm>
              <a:off x="2987689" y="1717529"/>
              <a:ext cx="1933126" cy="169110"/>
              <a:chOff x="2987689" y="1717529"/>
              <a:chExt cx="1933126" cy="169110"/>
            </a:xfrm>
          </p:grpSpPr>
          <p:sp>
            <p:nvSpPr>
              <p:cNvPr id="61" name="Oval 60"/>
              <p:cNvSpPr/>
              <p:nvPr/>
            </p:nvSpPr>
            <p:spPr>
              <a:xfrm>
                <a:off x="4751705" y="1717529"/>
                <a:ext cx="169110" cy="169110"/>
              </a:xfrm>
              <a:prstGeom prst="ellips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bg1"/>
                  </a:solidFill>
                </a:endParaRPr>
              </a:p>
            </p:txBody>
          </p:sp>
          <p:sp>
            <p:nvSpPr>
              <p:cNvPr id="78" name="TextBox 77"/>
              <p:cNvSpPr txBox="1"/>
              <p:nvPr/>
            </p:nvSpPr>
            <p:spPr>
              <a:xfrm>
                <a:off x="2987689" y="1728326"/>
                <a:ext cx="1646054" cy="129333"/>
              </a:xfrm>
              <a:prstGeom prst="rect">
                <a:avLst/>
              </a:prstGeom>
              <a:noFill/>
            </p:spPr>
            <p:txBody>
              <a:bodyPr wrap="square" lIns="0" tIns="0" rIns="0" bIns="0" rtlCol="0">
                <a:spAutoFit/>
              </a:bodyPr>
              <a:lstStyle>
                <a:defPPr>
                  <a:defRPr lang="en-US"/>
                </a:defPPr>
                <a:lvl1pPr>
                  <a:lnSpc>
                    <a:spcPct val="80000"/>
                  </a:lnSpc>
                  <a:defRPr sz="1050" b="1">
                    <a:solidFill>
                      <a:srgbClr val="00B050"/>
                    </a:solidFill>
                    <a:latin typeface="Arial Narrow" panose="020B0606020202030204" pitchFamily="34" charset="0"/>
                  </a:defRPr>
                </a:lvl1pPr>
              </a:lstStyle>
              <a:p>
                <a:pPr algn="r"/>
                <a:r>
                  <a:rPr lang="en-US" dirty="0">
                    <a:solidFill>
                      <a:schemeClr val="bg1"/>
                    </a:solidFill>
                  </a:rPr>
                  <a:t>COMPONENT MODELS</a:t>
                </a:r>
              </a:p>
            </p:txBody>
          </p:sp>
        </p:grpSp>
        <p:grpSp>
          <p:nvGrpSpPr>
            <p:cNvPr id="14" name="Group 13"/>
            <p:cNvGrpSpPr/>
            <p:nvPr/>
          </p:nvGrpSpPr>
          <p:grpSpPr>
            <a:xfrm>
              <a:off x="1892834" y="2317201"/>
              <a:ext cx="2496155" cy="169110"/>
              <a:chOff x="1892834" y="2317201"/>
              <a:chExt cx="2496155" cy="169110"/>
            </a:xfrm>
          </p:grpSpPr>
          <p:sp>
            <p:nvSpPr>
              <p:cNvPr id="62" name="Oval 61"/>
              <p:cNvSpPr/>
              <p:nvPr/>
            </p:nvSpPr>
            <p:spPr>
              <a:xfrm>
                <a:off x="4219879" y="2317201"/>
                <a:ext cx="169110" cy="169110"/>
              </a:xfrm>
              <a:prstGeom prst="ellips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bg1"/>
                  </a:solidFill>
                </a:endParaRPr>
              </a:p>
            </p:txBody>
          </p:sp>
          <p:sp>
            <p:nvSpPr>
              <p:cNvPr id="81" name="TextBox 80"/>
              <p:cNvSpPr txBox="1"/>
              <p:nvPr/>
            </p:nvSpPr>
            <p:spPr>
              <a:xfrm>
                <a:off x="1892834" y="2339167"/>
                <a:ext cx="2267413" cy="129333"/>
              </a:xfrm>
              <a:prstGeom prst="rect">
                <a:avLst/>
              </a:prstGeom>
              <a:noFill/>
            </p:spPr>
            <p:txBody>
              <a:bodyPr wrap="square" lIns="0" tIns="0" rIns="0" bIns="0" rtlCol="0">
                <a:spAutoFit/>
              </a:bodyPr>
              <a:lstStyle>
                <a:defPPr>
                  <a:defRPr lang="en-US"/>
                </a:defPPr>
                <a:lvl1pPr>
                  <a:lnSpc>
                    <a:spcPct val="80000"/>
                  </a:lnSpc>
                  <a:defRPr sz="1050" b="1">
                    <a:solidFill>
                      <a:srgbClr val="00B050"/>
                    </a:solidFill>
                    <a:latin typeface="Arial Narrow" panose="020B0606020202030204" pitchFamily="34" charset="0"/>
                  </a:defRPr>
                </a:lvl1pPr>
              </a:lstStyle>
              <a:p>
                <a:pPr algn="r"/>
                <a:r>
                  <a:rPr lang="en-US" dirty="0">
                    <a:solidFill>
                      <a:schemeClr val="bg1"/>
                    </a:solidFill>
                  </a:rPr>
                  <a:t>PRODUCT MODEL</a:t>
                </a:r>
              </a:p>
            </p:txBody>
          </p:sp>
        </p:grpSp>
      </p:grpSp>
      <p:grpSp>
        <p:nvGrpSpPr>
          <p:cNvPr id="2" name="Group 1"/>
          <p:cNvGrpSpPr/>
          <p:nvPr/>
        </p:nvGrpSpPr>
        <p:grpSpPr>
          <a:xfrm>
            <a:off x="1862661" y="3788874"/>
            <a:ext cx="3543099" cy="2150840"/>
            <a:chOff x="1863147" y="3655763"/>
            <a:chExt cx="3544021" cy="2151401"/>
          </a:xfrm>
        </p:grpSpPr>
        <p:grpSp>
          <p:nvGrpSpPr>
            <p:cNvPr id="51" name="Group 50"/>
            <p:cNvGrpSpPr/>
            <p:nvPr/>
          </p:nvGrpSpPr>
          <p:grpSpPr>
            <a:xfrm>
              <a:off x="2713716" y="3984116"/>
              <a:ext cx="849850" cy="309120"/>
              <a:chOff x="2712835" y="3984271"/>
              <a:chExt cx="850071" cy="309202"/>
            </a:xfrm>
          </p:grpSpPr>
          <p:sp>
            <p:nvSpPr>
              <p:cNvPr id="52" name="TextBox 51"/>
              <p:cNvSpPr txBox="1"/>
              <p:nvPr/>
            </p:nvSpPr>
            <p:spPr>
              <a:xfrm>
                <a:off x="2712835" y="4164139"/>
                <a:ext cx="720124" cy="129334"/>
              </a:xfrm>
              <a:prstGeom prst="rect">
                <a:avLst/>
              </a:prstGeom>
              <a:noFill/>
            </p:spPr>
            <p:txBody>
              <a:bodyPr wrap="none" lIns="0" tIns="0" rIns="0" bIns="0" rtlCol="0">
                <a:spAutoFit/>
              </a:bodyPr>
              <a:lstStyle/>
              <a:p>
                <a:pPr>
                  <a:lnSpc>
                    <a:spcPct val="80000"/>
                  </a:lnSpc>
                </a:pPr>
                <a:r>
                  <a:rPr lang="en-US" sz="1050" b="1" dirty="0">
                    <a:solidFill>
                      <a:prstClr val="white"/>
                    </a:solidFill>
                    <a:latin typeface="Arial Narrow" panose="020B0606020202030204" pitchFamily="34" charset="0"/>
                  </a:rPr>
                  <a:t>AS-OFFERED</a:t>
                </a:r>
              </a:p>
            </p:txBody>
          </p:sp>
          <p:sp>
            <p:nvSpPr>
              <p:cNvPr id="53" name="Oval 52"/>
              <p:cNvSpPr/>
              <p:nvPr/>
            </p:nvSpPr>
            <p:spPr>
              <a:xfrm>
                <a:off x="3393796" y="3984271"/>
                <a:ext cx="169110" cy="16911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grpSp>
          <p:nvGrpSpPr>
            <p:cNvPr id="54" name="Group 53"/>
            <p:cNvGrpSpPr/>
            <p:nvPr/>
          </p:nvGrpSpPr>
          <p:grpSpPr>
            <a:xfrm>
              <a:off x="1863147" y="3655763"/>
              <a:ext cx="935102" cy="232186"/>
              <a:chOff x="1862044" y="3655822"/>
              <a:chExt cx="935346" cy="232246"/>
            </a:xfrm>
          </p:grpSpPr>
          <p:sp>
            <p:nvSpPr>
              <p:cNvPr id="55" name="TextBox 54"/>
              <p:cNvSpPr txBox="1"/>
              <p:nvPr/>
            </p:nvSpPr>
            <p:spPr>
              <a:xfrm>
                <a:off x="1862044" y="3758735"/>
                <a:ext cx="652763" cy="129333"/>
              </a:xfrm>
              <a:prstGeom prst="rect">
                <a:avLst/>
              </a:prstGeom>
              <a:noFill/>
            </p:spPr>
            <p:txBody>
              <a:bodyPr wrap="none" lIns="0" tIns="0" rIns="0" bIns="0" rtlCol="0">
                <a:spAutoFit/>
              </a:bodyPr>
              <a:lstStyle/>
              <a:p>
                <a:pPr>
                  <a:lnSpc>
                    <a:spcPct val="80000"/>
                  </a:lnSpc>
                </a:pPr>
                <a:r>
                  <a:rPr lang="en-US" sz="1050" b="1" dirty="0">
                    <a:solidFill>
                      <a:prstClr val="white"/>
                    </a:solidFill>
                    <a:latin typeface="Arial Narrow" panose="020B0606020202030204" pitchFamily="34" charset="0"/>
                  </a:rPr>
                  <a:t>AS-NEEDED</a:t>
                </a:r>
              </a:p>
            </p:txBody>
          </p:sp>
          <p:sp>
            <p:nvSpPr>
              <p:cNvPr id="56" name="Oval 55"/>
              <p:cNvSpPr/>
              <p:nvPr/>
            </p:nvSpPr>
            <p:spPr>
              <a:xfrm>
                <a:off x="2628280" y="3655822"/>
                <a:ext cx="169110" cy="16911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grpSp>
          <p:nvGrpSpPr>
            <p:cNvPr id="57" name="Group 56"/>
            <p:cNvGrpSpPr/>
            <p:nvPr/>
          </p:nvGrpSpPr>
          <p:grpSpPr>
            <a:xfrm>
              <a:off x="3298938" y="4477866"/>
              <a:ext cx="1093280" cy="169133"/>
              <a:chOff x="3298209" y="4478138"/>
              <a:chExt cx="1093565" cy="169177"/>
            </a:xfrm>
          </p:grpSpPr>
          <p:sp>
            <p:nvSpPr>
              <p:cNvPr id="58" name="TextBox 57"/>
              <p:cNvSpPr txBox="1"/>
              <p:nvPr/>
            </p:nvSpPr>
            <p:spPr>
              <a:xfrm>
                <a:off x="3298209" y="4517982"/>
                <a:ext cx="918541" cy="129333"/>
              </a:xfrm>
              <a:prstGeom prst="rect">
                <a:avLst/>
              </a:prstGeom>
              <a:noFill/>
            </p:spPr>
            <p:txBody>
              <a:bodyPr wrap="square" lIns="0" tIns="0" rIns="0" bIns="0" rtlCol="0">
                <a:spAutoFit/>
              </a:bodyPr>
              <a:lstStyle/>
              <a:p>
                <a:pPr algn="ctr">
                  <a:lnSpc>
                    <a:spcPct val="80000"/>
                  </a:lnSpc>
                </a:pPr>
                <a:r>
                  <a:rPr lang="en-US" sz="1050" b="1" dirty="0">
                    <a:solidFill>
                      <a:prstClr val="white"/>
                    </a:solidFill>
                    <a:latin typeface="Arial Narrow" panose="020B0606020202030204" pitchFamily="34" charset="0"/>
                  </a:rPr>
                  <a:t>AS-SPECIFIED</a:t>
                </a:r>
              </a:p>
            </p:txBody>
          </p:sp>
          <p:sp>
            <p:nvSpPr>
              <p:cNvPr id="59" name="Oval 58"/>
              <p:cNvSpPr/>
              <p:nvPr/>
            </p:nvSpPr>
            <p:spPr>
              <a:xfrm>
                <a:off x="4222664" y="4478138"/>
                <a:ext cx="169110" cy="16911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grpSp>
          <p:nvGrpSpPr>
            <p:cNvPr id="88" name="Group 87"/>
            <p:cNvGrpSpPr/>
            <p:nvPr/>
          </p:nvGrpSpPr>
          <p:grpSpPr>
            <a:xfrm>
              <a:off x="3915539" y="5095016"/>
              <a:ext cx="1004787" cy="169066"/>
              <a:chOff x="3914969" y="5095450"/>
              <a:chExt cx="1005049" cy="169110"/>
            </a:xfrm>
          </p:grpSpPr>
          <p:sp>
            <p:nvSpPr>
              <p:cNvPr id="89" name="TextBox 88"/>
              <p:cNvSpPr txBox="1"/>
              <p:nvPr/>
            </p:nvSpPr>
            <p:spPr>
              <a:xfrm>
                <a:off x="3914969" y="5133622"/>
                <a:ext cx="769842" cy="129334"/>
              </a:xfrm>
              <a:prstGeom prst="rect">
                <a:avLst/>
              </a:prstGeom>
              <a:noFill/>
            </p:spPr>
            <p:txBody>
              <a:bodyPr wrap="none" lIns="0" tIns="0" rIns="0" bIns="0" rtlCol="0">
                <a:spAutoFit/>
              </a:bodyPr>
              <a:lstStyle/>
              <a:p>
                <a:pPr>
                  <a:lnSpc>
                    <a:spcPct val="80000"/>
                  </a:lnSpc>
                </a:pPr>
                <a:r>
                  <a:rPr lang="en-US" sz="1050" b="1" dirty="0">
                    <a:solidFill>
                      <a:prstClr val="white"/>
                    </a:solidFill>
                    <a:latin typeface="Arial Narrow" panose="020B0606020202030204" pitchFamily="34" charset="0"/>
                  </a:rPr>
                  <a:t>AS-DESIGNED</a:t>
                </a:r>
              </a:p>
            </p:txBody>
          </p:sp>
          <p:sp>
            <p:nvSpPr>
              <p:cNvPr id="90" name="Oval 89"/>
              <p:cNvSpPr/>
              <p:nvPr/>
            </p:nvSpPr>
            <p:spPr>
              <a:xfrm>
                <a:off x="4750908" y="5095450"/>
                <a:ext cx="169110" cy="16911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grpSp>
          <p:nvGrpSpPr>
            <p:cNvPr id="91" name="Group 90"/>
            <p:cNvGrpSpPr/>
            <p:nvPr/>
          </p:nvGrpSpPr>
          <p:grpSpPr>
            <a:xfrm>
              <a:off x="4380561" y="5626214"/>
              <a:ext cx="1026607" cy="180950"/>
              <a:chOff x="4380113" y="5626785"/>
              <a:chExt cx="1026874" cy="180997"/>
            </a:xfrm>
          </p:grpSpPr>
          <p:sp>
            <p:nvSpPr>
              <p:cNvPr id="95" name="TextBox 94"/>
              <p:cNvSpPr txBox="1"/>
              <p:nvPr/>
            </p:nvSpPr>
            <p:spPr>
              <a:xfrm>
                <a:off x="4380113" y="5678449"/>
                <a:ext cx="726540" cy="129333"/>
              </a:xfrm>
              <a:prstGeom prst="rect">
                <a:avLst/>
              </a:prstGeom>
              <a:noFill/>
            </p:spPr>
            <p:txBody>
              <a:bodyPr wrap="none" lIns="0" tIns="0" rIns="0" bIns="0" rtlCol="0">
                <a:spAutoFit/>
              </a:bodyPr>
              <a:lstStyle/>
              <a:p>
                <a:pPr algn="ctr">
                  <a:lnSpc>
                    <a:spcPct val="80000"/>
                  </a:lnSpc>
                </a:pPr>
                <a:r>
                  <a:rPr lang="en-US" sz="1050" b="1" dirty="0">
                    <a:solidFill>
                      <a:prstClr val="white"/>
                    </a:solidFill>
                    <a:latin typeface="Arial Narrow" panose="020B0606020202030204" pitchFamily="34" charset="0"/>
                  </a:rPr>
                  <a:t>AS-PLANNED</a:t>
                </a:r>
              </a:p>
            </p:txBody>
          </p:sp>
          <p:sp>
            <p:nvSpPr>
              <p:cNvPr id="96" name="Oval 95"/>
              <p:cNvSpPr/>
              <p:nvPr/>
            </p:nvSpPr>
            <p:spPr>
              <a:xfrm>
                <a:off x="5237877" y="5626785"/>
                <a:ext cx="169110" cy="16911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grpSp>
      <p:sp>
        <p:nvSpPr>
          <p:cNvPr id="63" name="Freeform 62"/>
          <p:cNvSpPr/>
          <p:nvPr/>
        </p:nvSpPr>
        <p:spPr>
          <a:xfrm>
            <a:off x="3561781" y="1177587"/>
            <a:ext cx="2112922" cy="4941649"/>
          </a:xfrm>
          <a:custGeom>
            <a:avLst/>
            <a:gdLst>
              <a:gd name="connsiteX0" fmla="*/ 0 w 2113472"/>
              <a:gd name="connsiteY0" fmla="*/ 0 h 4942936"/>
              <a:gd name="connsiteX1" fmla="*/ 2113472 w 2113472"/>
              <a:gd name="connsiteY1" fmla="*/ 8627 h 4942936"/>
              <a:gd name="connsiteX2" fmla="*/ 2113472 w 2113472"/>
              <a:gd name="connsiteY2" fmla="*/ 4942936 h 4942936"/>
              <a:gd name="connsiteX3" fmla="*/ 17253 w 2113472"/>
              <a:gd name="connsiteY3" fmla="*/ 4942936 h 4942936"/>
              <a:gd name="connsiteX4" fmla="*/ 17253 w 2113472"/>
              <a:gd name="connsiteY4" fmla="*/ 4408098 h 4942936"/>
              <a:gd name="connsiteX5" fmla="*/ 1388853 w 2113472"/>
              <a:gd name="connsiteY5" fmla="*/ 4408098 h 4942936"/>
              <a:gd name="connsiteX6" fmla="*/ 1388853 w 2113472"/>
              <a:gd name="connsiteY6" fmla="*/ 362310 h 4942936"/>
              <a:gd name="connsiteX7" fmla="*/ 0 w 2113472"/>
              <a:gd name="connsiteY7" fmla="*/ 362310 h 4942936"/>
              <a:gd name="connsiteX8" fmla="*/ 0 w 2113472"/>
              <a:gd name="connsiteY8" fmla="*/ 0 h 4942936"/>
              <a:gd name="connsiteX0" fmla="*/ 0 w 2113472"/>
              <a:gd name="connsiteY0" fmla="*/ 0 h 4942936"/>
              <a:gd name="connsiteX1" fmla="*/ 2113472 w 2113472"/>
              <a:gd name="connsiteY1" fmla="*/ 8627 h 4942936"/>
              <a:gd name="connsiteX2" fmla="*/ 2113472 w 2113472"/>
              <a:gd name="connsiteY2" fmla="*/ 4942936 h 4942936"/>
              <a:gd name="connsiteX3" fmla="*/ 17253 w 2113472"/>
              <a:gd name="connsiteY3" fmla="*/ 4942936 h 4942936"/>
              <a:gd name="connsiteX4" fmla="*/ 17253 w 2113472"/>
              <a:gd name="connsiteY4" fmla="*/ 4408098 h 4942936"/>
              <a:gd name="connsiteX5" fmla="*/ 1388853 w 2113472"/>
              <a:gd name="connsiteY5" fmla="*/ 4408098 h 4942936"/>
              <a:gd name="connsiteX6" fmla="*/ 1544128 w 2113472"/>
              <a:gd name="connsiteY6" fmla="*/ 370936 h 4942936"/>
              <a:gd name="connsiteX7" fmla="*/ 0 w 2113472"/>
              <a:gd name="connsiteY7" fmla="*/ 362310 h 4942936"/>
              <a:gd name="connsiteX8" fmla="*/ 0 w 2113472"/>
              <a:gd name="connsiteY8" fmla="*/ 0 h 4942936"/>
              <a:gd name="connsiteX0" fmla="*/ 0 w 2113472"/>
              <a:gd name="connsiteY0" fmla="*/ 0 h 4942936"/>
              <a:gd name="connsiteX1" fmla="*/ 2113472 w 2113472"/>
              <a:gd name="connsiteY1" fmla="*/ 8627 h 4942936"/>
              <a:gd name="connsiteX2" fmla="*/ 2113472 w 2113472"/>
              <a:gd name="connsiteY2" fmla="*/ 4942936 h 4942936"/>
              <a:gd name="connsiteX3" fmla="*/ 17253 w 2113472"/>
              <a:gd name="connsiteY3" fmla="*/ 4942936 h 4942936"/>
              <a:gd name="connsiteX4" fmla="*/ 17253 w 2113472"/>
              <a:gd name="connsiteY4" fmla="*/ 4408098 h 4942936"/>
              <a:gd name="connsiteX5" fmla="*/ 1535502 w 2113472"/>
              <a:gd name="connsiteY5" fmla="*/ 4382219 h 4942936"/>
              <a:gd name="connsiteX6" fmla="*/ 1544128 w 2113472"/>
              <a:gd name="connsiteY6" fmla="*/ 370936 h 4942936"/>
              <a:gd name="connsiteX7" fmla="*/ 0 w 2113472"/>
              <a:gd name="connsiteY7" fmla="*/ 362310 h 4942936"/>
              <a:gd name="connsiteX8" fmla="*/ 0 w 2113472"/>
              <a:gd name="connsiteY8" fmla="*/ 0 h 4942936"/>
              <a:gd name="connsiteX0" fmla="*/ 0 w 2113472"/>
              <a:gd name="connsiteY0" fmla="*/ 0 h 4942936"/>
              <a:gd name="connsiteX1" fmla="*/ 2113472 w 2113472"/>
              <a:gd name="connsiteY1" fmla="*/ 8627 h 4942936"/>
              <a:gd name="connsiteX2" fmla="*/ 2113472 w 2113472"/>
              <a:gd name="connsiteY2" fmla="*/ 4942936 h 4942936"/>
              <a:gd name="connsiteX3" fmla="*/ 17253 w 2113472"/>
              <a:gd name="connsiteY3" fmla="*/ 4942936 h 4942936"/>
              <a:gd name="connsiteX4" fmla="*/ 17253 w 2113472"/>
              <a:gd name="connsiteY4" fmla="*/ 4408098 h 4942936"/>
              <a:gd name="connsiteX5" fmla="*/ 1535502 w 2113472"/>
              <a:gd name="connsiteY5" fmla="*/ 4433977 h 4942936"/>
              <a:gd name="connsiteX6" fmla="*/ 1544128 w 2113472"/>
              <a:gd name="connsiteY6" fmla="*/ 370936 h 4942936"/>
              <a:gd name="connsiteX7" fmla="*/ 0 w 2113472"/>
              <a:gd name="connsiteY7" fmla="*/ 362310 h 4942936"/>
              <a:gd name="connsiteX8" fmla="*/ 0 w 2113472"/>
              <a:gd name="connsiteY8" fmla="*/ 0 h 4942936"/>
              <a:gd name="connsiteX0" fmla="*/ 0 w 2113472"/>
              <a:gd name="connsiteY0" fmla="*/ 0 h 4942936"/>
              <a:gd name="connsiteX1" fmla="*/ 2113472 w 2113472"/>
              <a:gd name="connsiteY1" fmla="*/ 8627 h 4942936"/>
              <a:gd name="connsiteX2" fmla="*/ 2113472 w 2113472"/>
              <a:gd name="connsiteY2" fmla="*/ 4942936 h 4942936"/>
              <a:gd name="connsiteX3" fmla="*/ 17253 w 2113472"/>
              <a:gd name="connsiteY3" fmla="*/ 4942936 h 4942936"/>
              <a:gd name="connsiteX4" fmla="*/ 577970 w 2113472"/>
              <a:gd name="connsiteY4" fmla="*/ 4433977 h 4942936"/>
              <a:gd name="connsiteX5" fmla="*/ 1535502 w 2113472"/>
              <a:gd name="connsiteY5" fmla="*/ 4433977 h 4942936"/>
              <a:gd name="connsiteX6" fmla="*/ 1544128 w 2113472"/>
              <a:gd name="connsiteY6" fmla="*/ 370936 h 4942936"/>
              <a:gd name="connsiteX7" fmla="*/ 0 w 2113472"/>
              <a:gd name="connsiteY7" fmla="*/ 362310 h 4942936"/>
              <a:gd name="connsiteX8" fmla="*/ 0 w 2113472"/>
              <a:gd name="connsiteY8" fmla="*/ 0 h 4942936"/>
              <a:gd name="connsiteX0" fmla="*/ 0 w 2113472"/>
              <a:gd name="connsiteY0" fmla="*/ 0 h 4942936"/>
              <a:gd name="connsiteX1" fmla="*/ 2113472 w 2113472"/>
              <a:gd name="connsiteY1" fmla="*/ 8627 h 4942936"/>
              <a:gd name="connsiteX2" fmla="*/ 2113472 w 2113472"/>
              <a:gd name="connsiteY2" fmla="*/ 4942936 h 4942936"/>
              <a:gd name="connsiteX3" fmla="*/ 560717 w 2113472"/>
              <a:gd name="connsiteY3" fmla="*/ 4942936 h 4942936"/>
              <a:gd name="connsiteX4" fmla="*/ 577970 w 2113472"/>
              <a:gd name="connsiteY4" fmla="*/ 4433977 h 4942936"/>
              <a:gd name="connsiteX5" fmla="*/ 1535502 w 2113472"/>
              <a:gd name="connsiteY5" fmla="*/ 4433977 h 4942936"/>
              <a:gd name="connsiteX6" fmla="*/ 1544128 w 2113472"/>
              <a:gd name="connsiteY6" fmla="*/ 370936 h 4942936"/>
              <a:gd name="connsiteX7" fmla="*/ 0 w 2113472"/>
              <a:gd name="connsiteY7" fmla="*/ 362310 h 4942936"/>
              <a:gd name="connsiteX8" fmla="*/ 0 w 2113472"/>
              <a:gd name="connsiteY8" fmla="*/ 0 h 4942936"/>
              <a:gd name="connsiteX0" fmla="*/ 0 w 2113472"/>
              <a:gd name="connsiteY0" fmla="*/ 0 h 4942936"/>
              <a:gd name="connsiteX1" fmla="*/ 2113472 w 2113472"/>
              <a:gd name="connsiteY1" fmla="*/ 8627 h 4942936"/>
              <a:gd name="connsiteX2" fmla="*/ 2113472 w 2113472"/>
              <a:gd name="connsiteY2" fmla="*/ 4942936 h 4942936"/>
              <a:gd name="connsiteX3" fmla="*/ 595223 w 2113472"/>
              <a:gd name="connsiteY3" fmla="*/ 4942936 h 4942936"/>
              <a:gd name="connsiteX4" fmla="*/ 577970 w 2113472"/>
              <a:gd name="connsiteY4" fmla="*/ 4433977 h 4942936"/>
              <a:gd name="connsiteX5" fmla="*/ 1535502 w 2113472"/>
              <a:gd name="connsiteY5" fmla="*/ 4433977 h 4942936"/>
              <a:gd name="connsiteX6" fmla="*/ 1544128 w 2113472"/>
              <a:gd name="connsiteY6" fmla="*/ 370936 h 4942936"/>
              <a:gd name="connsiteX7" fmla="*/ 0 w 2113472"/>
              <a:gd name="connsiteY7" fmla="*/ 362310 h 4942936"/>
              <a:gd name="connsiteX8" fmla="*/ 0 w 2113472"/>
              <a:gd name="connsiteY8" fmla="*/ 0 h 4942936"/>
              <a:gd name="connsiteX0" fmla="*/ 0 w 2113472"/>
              <a:gd name="connsiteY0" fmla="*/ 0 h 4942936"/>
              <a:gd name="connsiteX1" fmla="*/ 2113472 w 2113472"/>
              <a:gd name="connsiteY1" fmla="*/ 8627 h 4942936"/>
              <a:gd name="connsiteX2" fmla="*/ 2113472 w 2113472"/>
              <a:gd name="connsiteY2" fmla="*/ 4942936 h 4942936"/>
              <a:gd name="connsiteX3" fmla="*/ 595223 w 2113472"/>
              <a:gd name="connsiteY3" fmla="*/ 4942936 h 4942936"/>
              <a:gd name="connsiteX4" fmla="*/ 629729 w 2113472"/>
              <a:gd name="connsiteY4" fmla="*/ 4433977 h 4942936"/>
              <a:gd name="connsiteX5" fmla="*/ 1535502 w 2113472"/>
              <a:gd name="connsiteY5" fmla="*/ 4433977 h 4942936"/>
              <a:gd name="connsiteX6" fmla="*/ 1544128 w 2113472"/>
              <a:gd name="connsiteY6" fmla="*/ 370936 h 4942936"/>
              <a:gd name="connsiteX7" fmla="*/ 0 w 2113472"/>
              <a:gd name="connsiteY7" fmla="*/ 362310 h 4942936"/>
              <a:gd name="connsiteX8" fmla="*/ 0 w 2113472"/>
              <a:gd name="connsiteY8" fmla="*/ 0 h 4942936"/>
              <a:gd name="connsiteX0" fmla="*/ 0 w 2113472"/>
              <a:gd name="connsiteY0" fmla="*/ 0 h 4942936"/>
              <a:gd name="connsiteX1" fmla="*/ 2113472 w 2113472"/>
              <a:gd name="connsiteY1" fmla="*/ 8627 h 4942936"/>
              <a:gd name="connsiteX2" fmla="*/ 2113472 w 2113472"/>
              <a:gd name="connsiteY2" fmla="*/ 4942936 h 4942936"/>
              <a:gd name="connsiteX3" fmla="*/ 595223 w 2113472"/>
              <a:gd name="connsiteY3" fmla="*/ 4942936 h 4942936"/>
              <a:gd name="connsiteX4" fmla="*/ 603850 w 2113472"/>
              <a:gd name="connsiteY4" fmla="*/ 4433977 h 4942936"/>
              <a:gd name="connsiteX5" fmla="*/ 1535502 w 2113472"/>
              <a:gd name="connsiteY5" fmla="*/ 4433977 h 4942936"/>
              <a:gd name="connsiteX6" fmla="*/ 1544128 w 2113472"/>
              <a:gd name="connsiteY6" fmla="*/ 370936 h 4942936"/>
              <a:gd name="connsiteX7" fmla="*/ 0 w 2113472"/>
              <a:gd name="connsiteY7" fmla="*/ 362310 h 4942936"/>
              <a:gd name="connsiteX8" fmla="*/ 0 w 2113472"/>
              <a:gd name="connsiteY8" fmla="*/ 0 h 4942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472" h="4942936">
                <a:moveTo>
                  <a:pt x="0" y="0"/>
                </a:moveTo>
                <a:lnTo>
                  <a:pt x="2113472" y="8627"/>
                </a:lnTo>
                <a:lnTo>
                  <a:pt x="2113472" y="4942936"/>
                </a:lnTo>
                <a:lnTo>
                  <a:pt x="595223" y="4942936"/>
                </a:lnTo>
                <a:lnTo>
                  <a:pt x="603850" y="4433977"/>
                </a:lnTo>
                <a:lnTo>
                  <a:pt x="1535502" y="4433977"/>
                </a:lnTo>
                <a:cubicBezTo>
                  <a:pt x="1538377" y="3096883"/>
                  <a:pt x="1541253" y="1708030"/>
                  <a:pt x="1544128" y="370936"/>
                </a:cubicBezTo>
                <a:lnTo>
                  <a:pt x="0" y="362310"/>
                </a:lnTo>
                <a:lnTo>
                  <a:pt x="0" y="0"/>
                </a:lnTo>
                <a:close/>
              </a:path>
            </a:pathLst>
          </a:custGeom>
          <a:ln w="38100">
            <a:solidFill>
              <a:srgbClr val="F9796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Rectangle 45"/>
          <p:cNvSpPr/>
          <p:nvPr/>
        </p:nvSpPr>
        <p:spPr>
          <a:xfrm rot="2838922">
            <a:off x="4221578" y="4617952"/>
            <a:ext cx="1069524" cy="369332"/>
          </a:xfrm>
          <a:prstGeom prst="rect">
            <a:avLst/>
          </a:prstGeom>
        </p:spPr>
        <p:txBody>
          <a:bodyPr wrap="none">
            <a:spAutoFit/>
          </a:bodyPr>
          <a:lstStyle/>
          <a:p>
            <a:r>
              <a:rPr lang="en-US" b="1" dirty="0">
                <a:latin typeface="Arial"/>
                <a:cs typeface="Times New Roman" panose="02020603050405020304" pitchFamily="18" charset="0"/>
              </a:rPr>
              <a:t>DESIGN</a:t>
            </a:r>
            <a:endParaRPr lang="en-US" b="1" dirty="0">
              <a:latin typeface="Arial"/>
            </a:endParaRPr>
          </a:p>
        </p:txBody>
      </p:sp>
      <p:sp>
        <p:nvSpPr>
          <p:cNvPr id="50" name="Rectangle 49"/>
          <p:cNvSpPr/>
          <p:nvPr/>
        </p:nvSpPr>
        <p:spPr>
          <a:xfrm rot="18789950">
            <a:off x="5873732" y="4640755"/>
            <a:ext cx="1330236" cy="369332"/>
          </a:xfrm>
          <a:prstGeom prst="rect">
            <a:avLst/>
          </a:prstGeom>
        </p:spPr>
        <p:txBody>
          <a:bodyPr wrap="none">
            <a:spAutoFit/>
          </a:bodyPr>
          <a:lstStyle/>
          <a:p>
            <a:r>
              <a:rPr lang="en-US" b="1" dirty="0">
                <a:latin typeface="Arial"/>
                <a:cs typeface="Times New Roman" panose="02020603050405020304" pitchFamily="18" charset="0"/>
              </a:rPr>
              <a:t>DELIVERY</a:t>
            </a:r>
            <a:endParaRPr lang="en-US" b="1" dirty="0">
              <a:latin typeface="Arial"/>
            </a:endParaRPr>
          </a:p>
        </p:txBody>
      </p:sp>
      <p:sp>
        <p:nvSpPr>
          <p:cNvPr id="64" name="Slide Number Placeholder 2"/>
          <p:cNvSpPr txBox="1">
            <a:spLocks/>
          </p:cNvSpPr>
          <p:nvPr/>
        </p:nvSpPr>
        <p:spPr>
          <a:xfrm>
            <a:off x="9467318" y="6603587"/>
            <a:ext cx="2376397" cy="246062"/>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solidFill>
                  <a:schemeClr val="bg1"/>
                </a:solidFill>
              </a:rPr>
              <a:t>| </a:t>
            </a:r>
            <a:fld id="{1BE2B7E4-FC0E-4356-BE48-B185E3CFA6D9}" type="slidenum">
              <a:rPr lang="en-US" sz="1000" smtClean="0">
                <a:solidFill>
                  <a:schemeClr val="bg1"/>
                </a:solidFill>
              </a:rPr>
              <a:t>7</a:t>
            </a:fld>
            <a:endParaRPr lang="en-US" sz="1000" dirty="0">
              <a:solidFill>
                <a:schemeClr val="bg1"/>
              </a:solidFill>
            </a:endParaRPr>
          </a:p>
        </p:txBody>
      </p:sp>
      <p:sp>
        <p:nvSpPr>
          <p:cNvPr id="68" name="TextBox 67"/>
          <p:cNvSpPr txBox="1"/>
          <p:nvPr/>
        </p:nvSpPr>
        <p:spPr>
          <a:xfrm>
            <a:off x="4983788" y="6206828"/>
            <a:ext cx="1351652" cy="313932"/>
          </a:xfrm>
          <a:prstGeom prst="rect">
            <a:avLst/>
          </a:prstGeom>
          <a:noFill/>
        </p:spPr>
        <p:txBody>
          <a:bodyPr wrap="none" rtlCol="0">
            <a:spAutoFit/>
          </a:bodyPr>
          <a:lstStyle/>
          <a:p>
            <a:pPr algn="ctr">
              <a:lnSpc>
                <a:spcPct val="80000"/>
              </a:lnSpc>
            </a:pPr>
            <a:r>
              <a:rPr lang="en-US" b="1" dirty="0">
                <a:solidFill>
                  <a:srgbClr val="FFC000"/>
                </a:solidFill>
                <a:latin typeface="Arial"/>
              </a:rPr>
              <a:t>PHYSICAL</a:t>
            </a:r>
          </a:p>
        </p:txBody>
      </p:sp>
      <p:sp>
        <p:nvSpPr>
          <p:cNvPr id="70" name="Rectangle 69"/>
          <p:cNvSpPr/>
          <p:nvPr/>
        </p:nvSpPr>
        <p:spPr>
          <a:xfrm rot="2718359">
            <a:off x="5889560" y="2342471"/>
            <a:ext cx="1419171" cy="276999"/>
          </a:xfrm>
          <a:prstGeom prst="rect">
            <a:avLst/>
          </a:prstGeom>
          <a:noFill/>
        </p:spPr>
        <p:txBody>
          <a:bodyPr wrap="none" lIns="0" tIns="0" rIns="0" bIns="0">
            <a:spAutoFit/>
          </a:bodyPr>
          <a:lstStyle/>
          <a:p>
            <a:r>
              <a:rPr lang="en-US" b="1" dirty="0" smtClean="0">
                <a:solidFill>
                  <a:srgbClr val="000000"/>
                </a:solidFill>
                <a:latin typeface="Arial" panose="020B0604020202020204" pitchFamily="34" charset="0"/>
                <a:ea typeface="Calibri" panose="020F0502020204030204" pitchFamily="34" charset="0"/>
                <a:cs typeface="Arial" panose="020B0604020202020204" pitchFamily="34" charset="0"/>
              </a:rPr>
              <a:t>SIMULATION</a:t>
            </a:r>
            <a:endParaRPr lang="en-US" b="1" dirty="0">
              <a:solidFill>
                <a:srgbClr val="000000"/>
              </a:solidFill>
              <a:latin typeface="Arial" panose="020B0604020202020204" pitchFamily="34" charset="0"/>
              <a:cs typeface="Arial" panose="020B0604020202020204" pitchFamily="34" charset="0"/>
            </a:endParaRPr>
          </a:p>
        </p:txBody>
      </p:sp>
      <p:sp>
        <p:nvSpPr>
          <p:cNvPr id="71" name="Rectangle 70"/>
          <p:cNvSpPr/>
          <p:nvPr/>
        </p:nvSpPr>
        <p:spPr>
          <a:xfrm rot="18703892">
            <a:off x="4077139" y="2331699"/>
            <a:ext cx="1243929" cy="276999"/>
          </a:xfrm>
          <a:prstGeom prst="rect">
            <a:avLst/>
          </a:prstGeom>
          <a:noFill/>
        </p:spPr>
        <p:txBody>
          <a:bodyPr wrap="none" lIns="0" tIns="0" rIns="0" bIns="0">
            <a:spAutoFit/>
          </a:bodyPr>
          <a:lstStyle/>
          <a:p>
            <a:r>
              <a:rPr lang="en-US" b="1" dirty="0" smtClean="0">
                <a:solidFill>
                  <a:srgbClr val="000000"/>
                </a:solidFill>
                <a:latin typeface="Arial" panose="020B0604020202020204" pitchFamily="34" charset="0"/>
                <a:cs typeface="Arial" panose="020B0604020202020204" pitchFamily="34" charset="0"/>
              </a:rPr>
              <a:t>MODELING</a:t>
            </a:r>
            <a:endParaRPr lang="en-US" b="1" dirty="0">
              <a:solidFill>
                <a:srgbClr val="000000"/>
              </a:solidFill>
              <a:latin typeface="Arial" panose="020B0604020202020204" pitchFamily="34" charset="0"/>
              <a:cs typeface="Arial" panose="020B0604020202020204" pitchFamily="34" charset="0"/>
            </a:endParaRPr>
          </a:p>
        </p:txBody>
      </p:sp>
      <p:sp>
        <p:nvSpPr>
          <p:cNvPr id="73" name="TextBox 72"/>
          <p:cNvSpPr txBox="1"/>
          <p:nvPr/>
        </p:nvSpPr>
        <p:spPr>
          <a:xfrm>
            <a:off x="5155318" y="781370"/>
            <a:ext cx="1000274" cy="221599"/>
          </a:xfrm>
          <a:prstGeom prst="rect">
            <a:avLst/>
          </a:prstGeom>
          <a:noFill/>
        </p:spPr>
        <p:txBody>
          <a:bodyPr wrap="none" lIns="0" tIns="0" rIns="0" bIns="0" rtlCol="0">
            <a:spAutoFit/>
          </a:bodyPr>
          <a:lstStyle/>
          <a:p>
            <a:pPr algn="ctr">
              <a:lnSpc>
                <a:spcPct val="80000"/>
              </a:lnSpc>
            </a:pPr>
            <a:r>
              <a:rPr lang="en-US" b="1" dirty="0">
                <a:solidFill>
                  <a:srgbClr val="FFC000"/>
                </a:solidFill>
                <a:latin typeface="Arial"/>
              </a:rPr>
              <a:t>VIRTUAL</a:t>
            </a:r>
          </a:p>
        </p:txBody>
      </p:sp>
    </p:spTree>
    <p:extLst>
      <p:ext uri="{BB962C8B-B14F-4D97-AF65-F5344CB8AC3E}">
        <p14:creationId xmlns:p14="http://schemas.microsoft.com/office/powerpoint/2010/main" val="231182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50"/>
          <p:cNvSpPr/>
          <p:nvPr/>
        </p:nvSpPr>
        <p:spPr bwMode="auto">
          <a:xfrm>
            <a:off x="2518487" y="1111367"/>
            <a:ext cx="7128687" cy="2502465"/>
          </a:xfrm>
          <a:custGeom>
            <a:avLst/>
            <a:gdLst>
              <a:gd name="connsiteX0" fmla="*/ 516194 w 7079226"/>
              <a:gd name="connsiteY0" fmla="*/ 2477729 h 2485103"/>
              <a:gd name="connsiteX1" fmla="*/ 427703 w 7079226"/>
              <a:gd name="connsiteY1" fmla="*/ 2455606 h 2485103"/>
              <a:gd name="connsiteX2" fmla="*/ 427703 w 7079226"/>
              <a:gd name="connsiteY2" fmla="*/ 2455606 h 2485103"/>
              <a:gd name="connsiteX3" fmla="*/ 353961 w 7079226"/>
              <a:gd name="connsiteY3" fmla="*/ 2396613 h 2485103"/>
              <a:gd name="connsiteX4" fmla="*/ 331839 w 7079226"/>
              <a:gd name="connsiteY4" fmla="*/ 2374490 h 2485103"/>
              <a:gd name="connsiteX5" fmla="*/ 0 w 7079226"/>
              <a:gd name="connsiteY5" fmla="*/ 1954161 h 2485103"/>
              <a:gd name="connsiteX6" fmla="*/ 1150374 w 7079226"/>
              <a:gd name="connsiteY6" fmla="*/ 1946787 h 2485103"/>
              <a:gd name="connsiteX7" fmla="*/ 1201994 w 7079226"/>
              <a:gd name="connsiteY7" fmla="*/ 1939413 h 2485103"/>
              <a:gd name="connsiteX8" fmla="*/ 1268361 w 7079226"/>
              <a:gd name="connsiteY8" fmla="*/ 1924664 h 2485103"/>
              <a:gd name="connsiteX9" fmla="*/ 1268361 w 7079226"/>
              <a:gd name="connsiteY9" fmla="*/ 1924664 h 2485103"/>
              <a:gd name="connsiteX10" fmla="*/ 1327355 w 7079226"/>
              <a:gd name="connsiteY10" fmla="*/ 1873045 h 2485103"/>
              <a:gd name="connsiteX11" fmla="*/ 2920181 w 7079226"/>
              <a:gd name="connsiteY11" fmla="*/ 73742 h 2485103"/>
              <a:gd name="connsiteX12" fmla="*/ 2920181 w 7079226"/>
              <a:gd name="connsiteY12" fmla="*/ 73742 h 2485103"/>
              <a:gd name="connsiteX13" fmla="*/ 3008671 w 7079226"/>
              <a:gd name="connsiteY13" fmla="*/ 7374 h 2485103"/>
              <a:gd name="connsiteX14" fmla="*/ 3008671 w 7079226"/>
              <a:gd name="connsiteY14" fmla="*/ 7374 h 2485103"/>
              <a:gd name="connsiteX15" fmla="*/ 3126658 w 7079226"/>
              <a:gd name="connsiteY15" fmla="*/ 0 h 2485103"/>
              <a:gd name="connsiteX16" fmla="*/ 3207774 w 7079226"/>
              <a:gd name="connsiteY16" fmla="*/ 14748 h 2485103"/>
              <a:gd name="connsiteX17" fmla="*/ 3207774 w 7079226"/>
              <a:gd name="connsiteY17" fmla="*/ 14748 h 2485103"/>
              <a:gd name="connsiteX18" fmla="*/ 3266768 w 7079226"/>
              <a:gd name="connsiteY18" fmla="*/ 81116 h 2485103"/>
              <a:gd name="connsiteX19" fmla="*/ 4911213 w 7079226"/>
              <a:gd name="connsiteY19" fmla="*/ 1814052 h 2485103"/>
              <a:gd name="connsiteX20" fmla="*/ 4962832 w 7079226"/>
              <a:gd name="connsiteY20" fmla="*/ 1858297 h 2485103"/>
              <a:gd name="connsiteX21" fmla="*/ 5014452 w 7079226"/>
              <a:gd name="connsiteY21" fmla="*/ 1880419 h 2485103"/>
              <a:gd name="connsiteX22" fmla="*/ 5014452 w 7079226"/>
              <a:gd name="connsiteY22" fmla="*/ 1880419 h 2485103"/>
              <a:gd name="connsiteX23" fmla="*/ 5102942 w 7079226"/>
              <a:gd name="connsiteY23" fmla="*/ 1887793 h 2485103"/>
              <a:gd name="connsiteX24" fmla="*/ 6430297 w 7079226"/>
              <a:gd name="connsiteY24" fmla="*/ 1895168 h 2485103"/>
              <a:gd name="connsiteX25" fmla="*/ 6504039 w 7079226"/>
              <a:gd name="connsiteY25" fmla="*/ 1902542 h 2485103"/>
              <a:gd name="connsiteX26" fmla="*/ 6504039 w 7079226"/>
              <a:gd name="connsiteY26" fmla="*/ 1902542 h 2485103"/>
              <a:gd name="connsiteX27" fmla="*/ 6570407 w 7079226"/>
              <a:gd name="connsiteY27" fmla="*/ 1939413 h 2485103"/>
              <a:gd name="connsiteX28" fmla="*/ 6592529 w 7079226"/>
              <a:gd name="connsiteY28" fmla="*/ 1968910 h 2485103"/>
              <a:gd name="connsiteX29" fmla="*/ 7079226 w 7079226"/>
              <a:gd name="connsiteY29" fmla="*/ 2470355 h 2485103"/>
              <a:gd name="connsiteX30" fmla="*/ 4807974 w 7079226"/>
              <a:gd name="connsiteY30" fmla="*/ 2485103 h 2485103"/>
              <a:gd name="connsiteX31" fmla="*/ 4771103 w 7079226"/>
              <a:gd name="connsiteY31" fmla="*/ 2470355 h 2485103"/>
              <a:gd name="connsiteX32" fmla="*/ 4712110 w 7079226"/>
              <a:gd name="connsiteY32" fmla="*/ 2448232 h 2485103"/>
              <a:gd name="connsiteX33" fmla="*/ 4682613 w 7079226"/>
              <a:gd name="connsiteY33" fmla="*/ 2433484 h 2485103"/>
              <a:gd name="connsiteX34" fmla="*/ 4682613 w 7079226"/>
              <a:gd name="connsiteY34" fmla="*/ 2433484 h 2485103"/>
              <a:gd name="connsiteX35" fmla="*/ 3274142 w 7079226"/>
              <a:gd name="connsiteY35" fmla="*/ 936523 h 2485103"/>
              <a:gd name="connsiteX36" fmla="*/ 3222523 w 7079226"/>
              <a:gd name="connsiteY36" fmla="*/ 884903 h 2485103"/>
              <a:gd name="connsiteX37" fmla="*/ 3148781 w 7079226"/>
              <a:gd name="connsiteY37" fmla="*/ 862781 h 2485103"/>
              <a:gd name="connsiteX38" fmla="*/ 3082413 w 7079226"/>
              <a:gd name="connsiteY38" fmla="*/ 870155 h 2485103"/>
              <a:gd name="connsiteX39" fmla="*/ 3016045 w 7079226"/>
              <a:gd name="connsiteY39" fmla="*/ 877529 h 2485103"/>
              <a:gd name="connsiteX40" fmla="*/ 2949678 w 7079226"/>
              <a:gd name="connsiteY40" fmla="*/ 929148 h 2485103"/>
              <a:gd name="connsiteX41" fmla="*/ 2949678 w 7079226"/>
              <a:gd name="connsiteY41" fmla="*/ 929148 h 2485103"/>
              <a:gd name="connsiteX42" fmla="*/ 1622323 w 7079226"/>
              <a:gd name="connsiteY42" fmla="*/ 2396613 h 2485103"/>
              <a:gd name="connsiteX43" fmla="*/ 1592826 w 7079226"/>
              <a:gd name="connsiteY43" fmla="*/ 2440858 h 2485103"/>
              <a:gd name="connsiteX44" fmla="*/ 1548581 w 7079226"/>
              <a:gd name="connsiteY44" fmla="*/ 2462981 h 2485103"/>
              <a:gd name="connsiteX45" fmla="*/ 1467465 w 7079226"/>
              <a:gd name="connsiteY45" fmla="*/ 2485103 h 2485103"/>
              <a:gd name="connsiteX46" fmla="*/ 457200 w 7079226"/>
              <a:gd name="connsiteY46" fmla="*/ 2470355 h 248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079226" h="2485103">
                <a:moveTo>
                  <a:pt x="516194" y="2477729"/>
                </a:moveTo>
                <a:lnTo>
                  <a:pt x="427703" y="2455606"/>
                </a:lnTo>
                <a:lnTo>
                  <a:pt x="427703" y="2455606"/>
                </a:lnTo>
                <a:lnTo>
                  <a:pt x="353961" y="2396613"/>
                </a:lnTo>
                <a:lnTo>
                  <a:pt x="331839" y="2374490"/>
                </a:lnTo>
                <a:lnTo>
                  <a:pt x="0" y="1954161"/>
                </a:lnTo>
                <a:lnTo>
                  <a:pt x="1150374" y="1946787"/>
                </a:lnTo>
                <a:lnTo>
                  <a:pt x="1201994" y="1939413"/>
                </a:lnTo>
                <a:lnTo>
                  <a:pt x="1268361" y="1924664"/>
                </a:lnTo>
                <a:lnTo>
                  <a:pt x="1268361" y="1924664"/>
                </a:lnTo>
                <a:lnTo>
                  <a:pt x="1327355" y="1873045"/>
                </a:lnTo>
                <a:lnTo>
                  <a:pt x="2920181" y="73742"/>
                </a:lnTo>
                <a:lnTo>
                  <a:pt x="2920181" y="73742"/>
                </a:lnTo>
                <a:lnTo>
                  <a:pt x="3008671" y="7374"/>
                </a:lnTo>
                <a:lnTo>
                  <a:pt x="3008671" y="7374"/>
                </a:lnTo>
                <a:lnTo>
                  <a:pt x="3126658" y="0"/>
                </a:lnTo>
                <a:lnTo>
                  <a:pt x="3207774" y="14748"/>
                </a:lnTo>
                <a:lnTo>
                  <a:pt x="3207774" y="14748"/>
                </a:lnTo>
                <a:lnTo>
                  <a:pt x="3266768" y="81116"/>
                </a:lnTo>
                <a:lnTo>
                  <a:pt x="4911213" y="1814052"/>
                </a:lnTo>
                <a:lnTo>
                  <a:pt x="4962832" y="1858297"/>
                </a:lnTo>
                <a:lnTo>
                  <a:pt x="5014452" y="1880419"/>
                </a:lnTo>
                <a:lnTo>
                  <a:pt x="5014452" y="1880419"/>
                </a:lnTo>
                <a:lnTo>
                  <a:pt x="5102942" y="1887793"/>
                </a:lnTo>
                <a:lnTo>
                  <a:pt x="6430297" y="1895168"/>
                </a:lnTo>
                <a:lnTo>
                  <a:pt x="6504039" y="1902542"/>
                </a:lnTo>
                <a:lnTo>
                  <a:pt x="6504039" y="1902542"/>
                </a:lnTo>
                <a:lnTo>
                  <a:pt x="6570407" y="1939413"/>
                </a:lnTo>
                <a:lnTo>
                  <a:pt x="6592529" y="1968910"/>
                </a:lnTo>
                <a:lnTo>
                  <a:pt x="7079226" y="2470355"/>
                </a:lnTo>
                <a:lnTo>
                  <a:pt x="4807974" y="2485103"/>
                </a:lnTo>
                <a:lnTo>
                  <a:pt x="4771103" y="2470355"/>
                </a:lnTo>
                <a:lnTo>
                  <a:pt x="4712110" y="2448232"/>
                </a:lnTo>
                <a:lnTo>
                  <a:pt x="4682613" y="2433484"/>
                </a:lnTo>
                <a:lnTo>
                  <a:pt x="4682613" y="2433484"/>
                </a:lnTo>
                <a:lnTo>
                  <a:pt x="3274142" y="936523"/>
                </a:lnTo>
                <a:lnTo>
                  <a:pt x="3222523" y="884903"/>
                </a:lnTo>
                <a:lnTo>
                  <a:pt x="3148781" y="862781"/>
                </a:lnTo>
                <a:lnTo>
                  <a:pt x="3082413" y="870155"/>
                </a:lnTo>
                <a:lnTo>
                  <a:pt x="3016045" y="877529"/>
                </a:lnTo>
                <a:lnTo>
                  <a:pt x="2949678" y="929148"/>
                </a:lnTo>
                <a:lnTo>
                  <a:pt x="2949678" y="929148"/>
                </a:lnTo>
                <a:lnTo>
                  <a:pt x="1622323" y="2396613"/>
                </a:lnTo>
                <a:lnTo>
                  <a:pt x="1592826" y="2440858"/>
                </a:lnTo>
                <a:lnTo>
                  <a:pt x="1548581" y="2462981"/>
                </a:lnTo>
                <a:lnTo>
                  <a:pt x="1467465" y="2485103"/>
                </a:lnTo>
                <a:lnTo>
                  <a:pt x="457200" y="2470355"/>
                </a:lnTo>
              </a:path>
            </a:pathLst>
          </a:custGeom>
          <a:solidFill>
            <a:srgbClr val="70AD47">
              <a:lumMod val="40000"/>
              <a:lumOff val="60000"/>
            </a:srgbClr>
          </a:solidFill>
          <a:ln w="12700" cap="flat" cmpd="sng" algn="ctr">
            <a:noFill/>
            <a:prstDash val="solid"/>
            <a:round/>
            <a:headEnd type="none" w="sm" len="sm"/>
            <a:tailEnd type="none" w="sm" len="sm"/>
          </a:ln>
          <a:effectLst/>
          <a:scene3d>
            <a:camera prst="orthographicFront"/>
            <a:lightRig rig="threePt" dir="t"/>
          </a:scene3d>
          <a:sp3d>
            <a:bevelT w="222250" h="95250"/>
          </a:sp3d>
          <a:extLst/>
        </p:spPr>
        <p:txBody>
          <a:bodyPr vert="horz" wrap="square" lIns="91392" tIns="45696" rIns="91392" bIns="45696" numCol="1" rtlCol="0" anchor="t" anchorCtr="0" compatLnSpc="1">
            <a:prstTxWarp prst="textNoShape">
              <a:avLst/>
            </a:prstTxWarp>
          </a:bodyPr>
          <a:lstStyle/>
          <a:p>
            <a:pPr algn="r" defTabSz="914126" fontAlgn="auto">
              <a:spcBef>
                <a:spcPts val="0"/>
              </a:spcBef>
              <a:spcAft>
                <a:spcPts val="0"/>
              </a:spcAft>
              <a:defRPr/>
            </a:pPr>
            <a:endParaRPr lang="en-US" sz="2000" kern="0">
              <a:solidFill>
                <a:srgbClr val="000000"/>
              </a:solidFill>
              <a:latin typeface="Arial" panose="020B0604020202020204" pitchFamily="34" charset="0"/>
              <a:cs typeface="Arial" panose="020B0604020202020204" pitchFamily="34" charset="0"/>
            </a:endParaRPr>
          </a:p>
        </p:txBody>
      </p:sp>
      <p:sp>
        <p:nvSpPr>
          <p:cNvPr id="9" name="TextBox 8"/>
          <p:cNvSpPr txBox="1"/>
          <p:nvPr/>
        </p:nvSpPr>
        <p:spPr>
          <a:xfrm>
            <a:off x="1295727" y="3507600"/>
            <a:ext cx="1133870" cy="245965"/>
          </a:xfrm>
          <a:prstGeom prst="rect">
            <a:avLst/>
          </a:prstGeom>
          <a:noFill/>
        </p:spPr>
        <p:txBody>
          <a:bodyPr wrap="square" lIns="0" tIns="0" rIns="0" bIns="0" rtlCol="0">
            <a:spAutoFit/>
          </a:bodyPr>
          <a:lstStyle/>
          <a:p>
            <a:pPr algn="ctr">
              <a:lnSpc>
                <a:spcPct val="80000"/>
              </a:lnSpc>
            </a:pPr>
            <a:r>
              <a:rPr lang="en-US" sz="1998" b="1" dirty="0">
                <a:solidFill>
                  <a:srgbClr val="5B9BD5">
                    <a:lumMod val="60000"/>
                    <a:lumOff val="40000"/>
                  </a:srgbClr>
                </a:solidFill>
                <a:latin typeface="Arial"/>
              </a:rPr>
              <a:t>NEEDS</a:t>
            </a:r>
          </a:p>
        </p:txBody>
      </p:sp>
      <p:sp>
        <p:nvSpPr>
          <p:cNvPr id="48" name="Rectangle 5"/>
          <p:cNvSpPr>
            <a:spLocks noChangeArrowheads="1"/>
          </p:cNvSpPr>
          <p:nvPr/>
        </p:nvSpPr>
        <p:spPr bwMode="auto">
          <a:xfrm>
            <a:off x="310890" y="6646662"/>
            <a:ext cx="2064801" cy="121570"/>
          </a:xfrm>
          <a:prstGeom prst="rect">
            <a:avLst/>
          </a:prstGeom>
          <a:noFill/>
          <a:ln w="12700">
            <a:noFill/>
            <a:miter lim="800000"/>
            <a:headEnd type="none" w="sm" len="sm"/>
            <a:tailEnd type="none" w="sm" len="sm"/>
          </a:ln>
          <a:effectLst/>
        </p:spPr>
        <p:txBody>
          <a:bodyPr lIns="6857" tIns="6857" rIns="6857" bIns="6857" anchor="b">
            <a:spAutoFit/>
          </a:bodyPr>
          <a:lstStyle/>
          <a:p>
            <a:pPr defTabSz="615401" eaLnBrk="0" hangingPunct="0"/>
            <a:r>
              <a:rPr lang="en-US" sz="700" dirty="0">
                <a:solidFill>
                  <a:prstClr val="white"/>
                </a:solidFill>
                <a:ea typeface="Arial" charset="0"/>
                <a:cs typeface="Arial" charset="0"/>
              </a:rPr>
              <a:t>Copyright © </a:t>
            </a:r>
            <a:r>
              <a:rPr lang="en-US" sz="700" dirty="0" smtClean="0">
                <a:solidFill>
                  <a:prstClr val="white"/>
                </a:solidFill>
                <a:ea typeface="Arial" charset="0"/>
                <a:cs typeface="Arial" charset="0"/>
              </a:rPr>
              <a:t>2020 </a:t>
            </a:r>
            <a:r>
              <a:rPr lang="en-US" sz="700" dirty="0">
                <a:solidFill>
                  <a:prstClr val="white"/>
                </a:solidFill>
                <a:ea typeface="Arial" charset="0"/>
                <a:cs typeface="Arial" charset="0"/>
              </a:rPr>
              <a:t>Boeing. All rights reserved.</a:t>
            </a:r>
          </a:p>
        </p:txBody>
      </p:sp>
      <p:sp>
        <p:nvSpPr>
          <p:cNvPr id="42" name="Rectangle 11"/>
          <p:cNvSpPr txBox="1">
            <a:spLocks noChangeArrowheads="1"/>
          </p:cNvSpPr>
          <p:nvPr/>
        </p:nvSpPr>
        <p:spPr>
          <a:xfrm>
            <a:off x="3770520" y="6541014"/>
            <a:ext cx="4652429" cy="315640"/>
          </a:xfrm>
          <a:prstGeom prst="rect">
            <a:avLst/>
          </a:prstGeom>
        </p:spPr>
        <p:txBody>
          <a:bodyPr lIns="0" tIns="0" rIns="0" bIns="0" anchor="ctr" anchorCtr="0"/>
          <a:lstStyle>
            <a:defPPr>
              <a:defRPr lang="en-US"/>
            </a:defPPr>
            <a:lvl1pPr marL="0" algn="ctr" defTabSz="914400" rtl="0" eaLnBrk="1" latinLnBrk="0" hangingPunct="1">
              <a:defRPr sz="800" kern="1200">
                <a:solidFill>
                  <a:schemeClr val="bg1">
                    <a:lumMod val="50000"/>
                  </a:schemeClr>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solidFill>
              </a:rPr>
              <a:t>Approved for Public Release (RROI 19-00155-BDS)</a:t>
            </a:r>
          </a:p>
        </p:txBody>
      </p:sp>
      <p:pic>
        <p:nvPicPr>
          <p:cNvPr id="5" name="Picture 2" descr="image00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3754" y="1103662"/>
            <a:ext cx="7120912" cy="500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0013076" y="3527636"/>
            <a:ext cx="2022475" cy="245965"/>
          </a:xfrm>
          <a:prstGeom prst="rect">
            <a:avLst/>
          </a:prstGeom>
          <a:noFill/>
        </p:spPr>
        <p:txBody>
          <a:bodyPr wrap="square" lIns="0" tIns="0" rIns="0" bIns="0" rtlCol="0" anchor="ctr" anchorCtr="0">
            <a:spAutoFit/>
          </a:bodyPr>
          <a:lstStyle/>
          <a:p>
            <a:pPr>
              <a:lnSpc>
                <a:spcPct val="80000"/>
              </a:lnSpc>
            </a:pPr>
            <a:r>
              <a:rPr lang="en-US" sz="1998" b="1" dirty="0">
                <a:solidFill>
                  <a:srgbClr val="5B9BD5">
                    <a:lumMod val="60000"/>
                    <a:lumOff val="40000"/>
                  </a:srgbClr>
                </a:solidFill>
                <a:latin typeface="Arial"/>
              </a:rPr>
              <a:t>SOLUTIONS</a:t>
            </a:r>
          </a:p>
        </p:txBody>
      </p:sp>
      <p:grpSp>
        <p:nvGrpSpPr>
          <p:cNvPr id="87" name="Group 86"/>
          <p:cNvGrpSpPr/>
          <p:nvPr/>
        </p:nvGrpSpPr>
        <p:grpSpPr>
          <a:xfrm>
            <a:off x="5873489" y="1304424"/>
            <a:ext cx="4932662" cy="2128188"/>
            <a:chOff x="5874961" y="1170077"/>
            <a:chExt cx="4935232" cy="2129297"/>
          </a:xfrm>
        </p:grpSpPr>
        <p:grpSp>
          <p:nvGrpSpPr>
            <p:cNvPr id="83" name="Group 82"/>
            <p:cNvGrpSpPr/>
            <p:nvPr/>
          </p:nvGrpSpPr>
          <p:grpSpPr>
            <a:xfrm>
              <a:off x="6996947" y="2309211"/>
              <a:ext cx="3067742" cy="169110"/>
              <a:chOff x="6996947" y="2309211"/>
              <a:chExt cx="3067742" cy="169110"/>
            </a:xfrm>
          </p:grpSpPr>
          <p:sp>
            <p:nvSpPr>
              <p:cNvPr id="64" name="Oval 63"/>
              <p:cNvSpPr/>
              <p:nvPr/>
            </p:nvSpPr>
            <p:spPr>
              <a:xfrm>
                <a:off x="6996947" y="2309211"/>
                <a:ext cx="169110" cy="169110"/>
              </a:xfrm>
              <a:prstGeom prst="ellips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bg1"/>
                  </a:solidFill>
                </a:endParaRPr>
              </a:p>
            </p:txBody>
          </p:sp>
          <p:sp>
            <p:nvSpPr>
              <p:cNvPr id="73" name="TextBox 72"/>
              <p:cNvSpPr txBox="1"/>
              <p:nvPr/>
            </p:nvSpPr>
            <p:spPr>
              <a:xfrm>
                <a:off x="7249672" y="2339167"/>
                <a:ext cx="2815017" cy="129333"/>
              </a:xfrm>
              <a:prstGeom prst="rect">
                <a:avLst/>
              </a:prstGeom>
              <a:noFill/>
            </p:spPr>
            <p:txBody>
              <a:bodyPr wrap="square" lIns="0" tIns="0" rIns="0" bIns="0" rtlCol="0">
                <a:spAutoFit/>
              </a:bodyPr>
              <a:lstStyle/>
              <a:p>
                <a:pPr>
                  <a:lnSpc>
                    <a:spcPct val="80000"/>
                  </a:lnSpc>
                </a:pPr>
                <a:r>
                  <a:rPr lang="en-US" sz="1050" b="1" dirty="0">
                    <a:solidFill>
                      <a:schemeClr val="bg1"/>
                    </a:solidFill>
                    <a:latin typeface="Arial Narrow" panose="020B0606020202030204" pitchFamily="34" charset="0"/>
                  </a:rPr>
                  <a:t>VIRTUAL CERTIFICATION </a:t>
                </a:r>
              </a:p>
            </p:txBody>
          </p:sp>
        </p:grpSp>
        <p:grpSp>
          <p:nvGrpSpPr>
            <p:cNvPr id="85" name="Group 84"/>
            <p:cNvGrpSpPr/>
            <p:nvPr/>
          </p:nvGrpSpPr>
          <p:grpSpPr>
            <a:xfrm>
              <a:off x="9260001" y="3000998"/>
              <a:ext cx="1550192" cy="298376"/>
              <a:chOff x="9260001" y="3000998"/>
              <a:chExt cx="1550192" cy="298376"/>
            </a:xfrm>
          </p:grpSpPr>
          <p:sp>
            <p:nvSpPr>
              <p:cNvPr id="66" name="Oval 65"/>
              <p:cNvSpPr/>
              <p:nvPr/>
            </p:nvSpPr>
            <p:spPr>
              <a:xfrm>
                <a:off x="9260001" y="3130264"/>
                <a:ext cx="169110" cy="169110"/>
              </a:xfrm>
              <a:prstGeom prst="ellips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bg1"/>
                  </a:solidFill>
                </a:endParaRPr>
              </a:p>
            </p:txBody>
          </p:sp>
          <p:sp>
            <p:nvSpPr>
              <p:cNvPr id="74" name="TextBox 73"/>
              <p:cNvSpPr txBox="1"/>
              <p:nvPr/>
            </p:nvSpPr>
            <p:spPr>
              <a:xfrm>
                <a:off x="9431154" y="3000998"/>
                <a:ext cx="1379039" cy="129334"/>
              </a:xfrm>
              <a:prstGeom prst="rect">
                <a:avLst/>
              </a:prstGeom>
              <a:noFill/>
            </p:spPr>
            <p:txBody>
              <a:bodyPr wrap="square" lIns="0" tIns="0" rIns="0" bIns="0" rtlCol="0">
                <a:spAutoFit/>
              </a:bodyPr>
              <a:lstStyle/>
              <a:p>
                <a:pPr>
                  <a:lnSpc>
                    <a:spcPct val="80000"/>
                  </a:lnSpc>
                </a:pPr>
                <a:r>
                  <a:rPr lang="en-US" sz="1050" b="1" dirty="0">
                    <a:solidFill>
                      <a:schemeClr val="bg1"/>
                    </a:solidFill>
                    <a:latin typeface="Arial Narrow" panose="020B0606020202030204" pitchFamily="34" charset="0"/>
                  </a:rPr>
                  <a:t>VIRTUAL </a:t>
                </a:r>
                <a:r>
                  <a:rPr lang="en-US" sz="1050" b="1" dirty="0" smtClean="0">
                    <a:solidFill>
                      <a:schemeClr val="bg1"/>
                    </a:solidFill>
                    <a:latin typeface="Arial Narrow" panose="020B0606020202030204" pitchFamily="34" charset="0"/>
                  </a:rPr>
                  <a:t>SUPPORT</a:t>
                </a:r>
                <a:endParaRPr lang="en-US" sz="1050" b="1" dirty="0">
                  <a:solidFill>
                    <a:schemeClr val="bg1"/>
                  </a:solidFill>
                  <a:latin typeface="Arial Narrow" panose="020B0606020202030204" pitchFamily="34" charset="0"/>
                </a:endParaRPr>
              </a:p>
            </p:txBody>
          </p:sp>
        </p:grpSp>
        <p:grpSp>
          <p:nvGrpSpPr>
            <p:cNvPr id="84" name="Group 83"/>
            <p:cNvGrpSpPr/>
            <p:nvPr/>
          </p:nvGrpSpPr>
          <p:grpSpPr>
            <a:xfrm>
              <a:off x="8113360" y="2622129"/>
              <a:ext cx="1832714" cy="346758"/>
              <a:chOff x="8113360" y="2622129"/>
              <a:chExt cx="1832714" cy="346758"/>
            </a:xfrm>
          </p:grpSpPr>
          <p:sp>
            <p:nvSpPr>
              <p:cNvPr id="65" name="Oval 64"/>
              <p:cNvSpPr/>
              <p:nvPr/>
            </p:nvSpPr>
            <p:spPr>
              <a:xfrm>
                <a:off x="8113360" y="2799777"/>
                <a:ext cx="169110" cy="169110"/>
              </a:xfrm>
              <a:prstGeom prst="ellips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bg1"/>
                  </a:solidFill>
                </a:endParaRPr>
              </a:p>
            </p:txBody>
          </p:sp>
          <p:sp>
            <p:nvSpPr>
              <p:cNvPr id="75" name="TextBox 74"/>
              <p:cNvSpPr txBox="1"/>
              <p:nvPr/>
            </p:nvSpPr>
            <p:spPr>
              <a:xfrm>
                <a:off x="8227340" y="2622129"/>
                <a:ext cx="1718734" cy="129334"/>
              </a:xfrm>
              <a:prstGeom prst="rect">
                <a:avLst/>
              </a:prstGeom>
              <a:noFill/>
            </p:spPr>
            <p:txBody>
              <a:bodyPr wrap="square" lIns="0" tIns="0" rIns="0" bIns="0" rtlCol="0">
                <a:spAutoFit/>
              </a:bodyPr>
              <a:lstStyle/>
              <a:p>
                <a:pPr>
                  <a:lnSpc>
                    <a:spcPct val="80000"/>
                  </a:lnSpc>
                </a:pPr>
                <a:r>
                  <a:rPr lang="en-US" sz="1050" b="1" dirty="0">
                    <a:solidFill>
                      <a:schemeClr val="bg1"/>
                    </a:solidFill>
                    <a:latin typeface="Arial Narrow" panose="020B0606020202030204" pitchFamily="34" charset="0"/>
                  </a:rPr>
                  <a:t>VIRTUAL OPERATIONS</a:t>
                </a:r>
              </a:p>
            </p:txBody>
          </p:sp>
        </p:grpSp>
        <p:grpSp>
          <p:nvGrpSpPr>
            <p:cNvPr id="18" name="Group 17"/>
            <p:cNvGrpSpPr/>
            <p:nvPr/>
          </p:nvGrpSpPr>
          <p:grpSpPr>
            <a:xfrm>
              <a:off x="5874961" y="1170077"/>
              <a:ext cx="2739581" cy="169110"/>
              <a:chOff x="5874961" y="1170077"/>
              <a:chExt cx="2739581" cy="169110"/>
            </a:xfrm>
          </p:grpSpPr>
          <p:sp>
            <p:nvSpPr>
              <p:cNvPr id="60" name="Oval 59"/>
              <p:cNvSpPr/>
              <p:nvPr/>
            </p:nvSpPr>
            <p:spPr>
              <a:xfrm>
                <a:off x="5874961" y="1170077"/>
                <a:ext cx="169110" cy="169110"/>
              </a:xfrm>
              <a:prstGeom prst="ellips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bg1"/>
                  </a:solidFill>
                </a:endParaRPr>
              </a:p>
            </p:txBody>
          </p:sp>
          <p:sp>
            <p:nvSpPr>
              <p:cNvPr id="79" name="TextBox 78"/>
              <p:cNvSpPr txBox="1"/>
              <p:nvPr/>
            </p:nvSpPr>
            <p:spPr>
              <a:xfrm>
                <a:off x="6176005" y="1188606"/>
                <a:ext cx="2438537" cy="129333"/>
              </a:xfrm>
              <a:prstGeom prst="rect">
                <a:avLst/>
              </a:prstGeom>
              <a:noFill/>
            </p:spPr>
            <p:txBody>
              <a:bodyPr wrap="square" lIns="0" tIns="0" rIns="0" bIns="0" rtlCol="0">
                <a:spAutoFit/>
              </a:bodyPr>
              <a:lstStyle/>
              <a:p>
                <a:pPr>
                  <a:lnSpc>
                    <a:spcPct val="80000"/>
                  </a:lnSpc>
                </a:pPr>
                <a:r>
                  <a:rPr lang="en-US" sz="1050" b="1" dirty="0">
                    <a:solidFill>
                      <a:schemeClr val="bg1"/>
                    </a:solidFill>
                    <a:latin typeface="Arial Narrow" panose="020B0606020202030204" pitchFamily="34" charset="0"/>
                  </a:rPr>
                  <a:t>VIRTUAL ASSEMBLY &amp; INTEGRATION</a:t>
                </a:r>
              </a:p>
            </p:txBody>
          </p:sp>
        </p:grpSp>
        <p:grpSp>
          <p:nvGrpSpPr>
            <p:cNvPr id="82" name="Group 81"/>
            <p:cNvGrpSpPr/>
            <p:nvPr/>
          </p:nvGrpSpPr>
          <p:grpSpPr>
            <a:xfrm>
              <a:off x="6412524" y="1728326"/>
              <a:ext cx="2653520" cy="169110"/>
              <a:chOff x="6412524" y="1728326"/>
              <a:chExt cx="2653520" cy="169110"/>
            </a:xfrm>
          </p:grpSpPr>
          <p:sp>
            <p:nvSpPr>
              <p:cNvPr id="63" name="Oval 62"/>
              <p:cNvSpPr/>
              <p:nvPr/>
            </p:nvSpPr>
            <p:spPr>
              <a:xfrm>
                <a:off x="6412524" y="1728326"/>
                <a:ext cx="169110" cy="169110"/>
              </a:xfrm>
              <a:prstGeom prst="ellips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bg1"/>
                  </a:solidFill>
                </a:endParaRPr>
              </a:p>
            </p:txBody>
          </p:sp>
          <p:sp>
            <p:nvSpPr>
              <p:cNvPr id="80" name="TextBox 79"/>
              <p:cNvSpPr txBox="1"/>
              <p:nvPr/>
            </p:nvSpPr>
            <p:spPr>
              <a:xfrm>
                <a:off x="6678655" y="1744230"/>
                <a:ext cx="2387389" cy="129333"/>
              </a:xfrm>
              <a:prstGeom prst="rect">
                <a:avLst/>
              </a:prstGeom>
              <a:noFill/>
            </p:spPr>
            <p:txBody>
              <a:bodyPr wrap="square" lIns="0" tIns="0" rIns="0" bIns="0" rtlCol="0">
                <a:spAutoFit/>
              </a:bodyPr>
              <a:lstStyle/>
              <a:p>
                <a:pPr>
                  <a:lnSpc>
                    <a:spcPct val="80000"/>
                  </a:lnSpc>
                </a:pPr>
                <a:r>
                  <a:rPr lang="en-US" sz="1050" b="1" dirty="0">
                    <a:solidFill>
                      <a:schemeClr val="bg1"/>
                    </a:solidFill>
                    <a:latin typeface="Arial Narrow" panose="020B0606020202030204" pitchFamily="34" charset="0"/>
                  </a:rPr>
                  <a:t>VIRTUAL QUALIFICATION</a:t>
                </a:r>
              </a:p>
            </p:txBody>
          </p:sp>
        </p:grpSp>
      </p:grpSp>
      <p:grpSp>
        <p:nvGrpSpPr>
          <p:cNvPr id="3" name="Group 2"/>
          <p:cNvGrpSpPr/>
          <p:nvPr/>
        </p:nvGrpSpPr>
        <p:grpSpPr>
          <a:xfrm>
            <a:off x="5869511" y="3788874"/>
            <a:ext cx="4583822" cy="2150840"/>
            <a:chOff x="5871038" y="3655763"/>
            <a:chExt cx="4585015" cy="2151401"/>
          </a:xfrm>
        </p:grpSpPr>
        <p:grpSp>
          <p:nvGrpSpPr>
            <p:cNvPr id="97" name="Group 96"/>
            <p:cNvGrpSpPr/>
            <p:nvPr/>
          </p:nvGrpSpPr>
          <p:grpSpPr>
            <a:xfrm>
              <a:off x="5871038" y="5626214"/>
              <a:ext cx="831482" cy="180950"/>
              <a:chOff x="5870986" y="5626785"/>
              <a:chExt cx="831700" cy="180997"/>
            </a:xfrm>
          </p:grpSpPr>
          <p:sp>
            <p:nvSpPr>
              <p:cNvPr id="98" name="TextBox 97"/>
              <p:cNvSpPr txBox="1"/>
              <p:nvPr/>
            </p:nvSpPr>
            <p:spPr>
              <a:xfrm>
                <a:off x="6186249" y="5678449"/>
                <a:ext cx="516437" cy="129333"/>
              </a:xfrm>
              <a:prstGeom prst="rect">
                <a:avLst/>
              </a:prstGeom>
              <a:noFill/>
            </p:spPr>
            <p:txBody>
              <a:bodyPr wrap="none" lIns="0" tIns="0" rIns="0" bIns="0" rtlCol="0">
                <a:spAutoFit/>
              </a:bodyPr>
              <a:lstStyle/>
              <a:p>
                <a:pPr algn="ctr">
                  <a:lnSpc>
                    <a:spcPct val="80000"/>
                  </a:lnSpc>
                </a:pPr>
                <a:r>
                  <a:rPr lang="en-US" sz="1050" b="1" dirty="0">
                    <a:solidFill>
                      <a:prstClr val="white"/>
                    </a:solidFill>
                    <a:latin typeface="Arial Narrow" panose="020B0606020202030204" pitchFamily="34" charset="0"/>
                  </a:rPr>
                  <a:t>AS-BUILT</a:t>
                </a:r>
              </a:p>
            </p:txBody>
          </p:sp>
          <p:sp>
            <p:nvSpPr>
              <p:cNvPr id="99" name="Oval 98"/>
              <p:cNvSpPr/>
              <p:nvPr/>
            </p:nvSpPr>
            <p:spPr>
              <a:xfrm>
                <a:off x="5870986" y="5626785"/>
                <a:ext cx="169110" cy="16911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grpSp>
          <p:nvGrpSpPr>
            <p:cNvPr id="100" name="Group 99"/>
            <p:cNvGrpSpPr/>
            <p:nvPr/>
          </p:nvGrpSpPr>
          <p:grpSpPr>
            <a:xfrm>
              <a:off x="6401853" y="5095016"/>
              <a:ext cx="913612" cy="169066"/>
              <a:chOff x="6401933" y="5095450"/>
              <a:chExt cx="913850" cy="169110"/>
            </a:xfrm>
          </p:grpSpPr>
          <p:sp>
            <p:nvSpPr>
              <p:cNvPr id="101" name="TextBox 100"/>
              <p:cNvSpPr txBox="1"/>
              <p:nvPr/>
            </p:nvSpPr>
            <p:spPr>
              <a:xfrm>
                <a:off x="6688682" y="5133621"/>
                <a:ext cx="627101" cy="129334"/>
              </a:xfrm>
              <a:prstGeom prst="rect">
                <a:avLst/>
              </a:prstGeom>
              <a:noFill/>
            </p:spPr>
            <p:txBody>
              <a:bodyPr wrap="none" lIns="0" tIns="0" rIns="0" bIns="0" rtlCol="0">
                <a:spAutoFit/>
              </a:bodyPr>
              <a:lstStyle/>
              <a:p>
                <a:pPr>
                  <a:lnSpc>
                    <a:spcPct val="80000"/>
                  </a:lnSpc>
                </a:pPr>
                <a:r>
                  <a:rPr lang="en-US" sz="1050" b="1" dirty="0">
                    <a:solidFill>
                      <a:prstClr val="white"/>
                    </a:solidFill>
                    <a:latin typeface="Arial Narrow" panose="020B0606020202030204" pitchFamily="34" charset="0"/>
                  </a:rPr>
                  <a:t>AS-TESTED</a:t>
                </a:r>
              </a:p>
            </p:txBody>
          </p:sp>
          <p:sp>
            <p:nvSpPr>
              <p:cNvPr id="102" name="Oval 101"/>
              <p:cNvSpPr/>
              <p:nvPr/>
            </p:nvSpPr>
            <p:spPr>
              <a:xfrm>
                <a:off x="6401933" y="5095450"/>
                <a:ext cx="169110" cy="16911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grpSp>
          <p:nvGrpSpPr>
            <p:cNvPr id="103" name="Group 102"/>
            <p:cNvGrpSpPr/>
            <p:nvPr/>
          </p:nvGrpSpPr>
          <p:grpSpPr>
            <a:xfrm>
              <a:off x="7001836" y="4459091"/>
              <a:ext cx="1021989" cy="169066"/>
              <a:chOff x="7002070" y="4459359"/>
              <a:chExt cx="1022255" cy="169110"/>
            </a:xfrm>
          </p:grpSpPr>
          <p:sp>
            <p:nvSpPr>
              <p:cNvPr id="104" name="TextBox 103"/>
              <p:cNvSpPr txBox="1"/>
              <p:nvPr/>
            </p:nvSpPr>
            <p:spPr>
              <a:xfrm>
                <a:off x="7249671" y="4497170"/>
                <a:ext cx="774654" cy="129334"/>
              </a:xfrm>
              <a:prstGeom prst="rect">
                <a:avLst/>
              </a:prstGeom>
              <a:noFill/>
            </p:spPr>
            <p:txBody>
              <a:bodyPr wrap="none" lIns="0" tIns="0" rIns="0" bIns="0" rtlCol="0">
                <a:spAutoFit/>
              </a:bodyPr>
              <a:lstStyle/>
              <a:p>
                <a:pPr>
                  <a:lnSpc>
                    <a:spcPct val="80000"/>
                  </a:lnSpc>
                </a:pPr>
                <a:r>
                  <a:rPr lang="en-US" sz="1050" b="1" dirty="0">
                    <a:solidFill>
                      <a:prstClr val="white"/>
                    </a:solidFill>
                    <a:latin typeface="Arial Narrow" panose="020B0606020202030204" pitchFamily="34" charset="0"/>
                  </a:rPr>
                  <a:t>AS-CERTIFIED</a:t>
                </a:r>
              </a:p>
            </p:txBody>
          </p:sp>
          <p:sp>
            <p:nvSpPr>
              <p:cNvPr id="105" name="Oval 104"/>
              <p:cNvSpPr/>
              <p:nvPr/>
            </p:nvSpPr>
            <p:spPr>
              <a:xfrm>
                <a:off x="7002070" y="4459359"/>
                <a:ext cx="169110" cy="16911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grpSp>
          <p:nvGrpSpPr>
            <p:cNvPr id="106" name="Group 105"/>
            <p:cNvGrpSpPr/>
            <p:nvPr/>
          </p:nvGrpSpPr>
          <p:grpSpPr>
            <a:xfrm>
              <a:off x="8115217" y="3984116"/>
              <a:ext cx="993223" cy="309120"/>
              <a:chOff x="8115741" y="3984271"/>
              <a:chExt cx="993482" cy="309202"/>
            </a:xfrm>
          </p:grpSpPr>
          <p:sp>
            <p:nvSpPr>
              <p:cNvPr id="107" name="TextBox 106"/>
              <p:cNvSpPr txBox="1"/>
              <p:nvPr/>
            </p:nvSpPr>
            <p:spPr>
              <a:xfrm>
                <a:off x="8284850" y="4164139"/>
                <a:ext cx="824373" cy="129334"/>
              </a:xfrm>
              <a:prstGeom prst="rect">
                <a:avLst/>
              </a:prstGeom>
              <a:noFill/>
            </p:spPr>
            <p:txBody>
              <a:bodyPr wrap="none" lIns="0" tIns="0" rIns="0" bIns="0" rtlCol="0">
                <a:spAutoFit/>
              </a:bodyPr>
              <a:lstStyle/>
              <a:p>
                <a:pPr>
                  <a:lnSpc>
                    <a:spcPct val="80000"/>
                  </a:lnSpc>
                </a:pPr>
                <a:r>
                  <a:rPr lang="en-US" sz="1050" b="1" dirty="0">
                    <a:solidFill>
                      <a:prstClr val="white"/>
                    </a:solidFill>
                    <a:latin typeface="Arial Narrow" panose="020B0606020202030204" pitchFamily="34" charset="0"/>
                  </a:rPr>
                  <a:t>AS-DELIVERED</a:t>
                </a:r>
              </a:p>
            </p:txBody>
          </p:sp>
          <p:sp>
            <p:nvSpPr>
              <p:cNvPr id="108" name="Oval 107"/>
              <p:cNvSpPr/>
              <p:nvPr/>
            </p:nvSpPr>
            <p:spPr>
              <a:xfrm>
                <a:off x="8115741" y="3984271"/>
                <a:ext cx="169110" cy="16911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grpSp>
          <p:nvGrpSpPr>
            <p:cNvPr id="109" name="Group 108"/>
            <p:cNvGrpSpPr/>
            <p:nvPr/>
          </p:nvGrpSpPr>
          <p:grpSpPr>
            <a:xfrm>
              <a:off x="9259180" y="3655763"/>
              <a:ext cx="1196873" cy="232187"/>
              <a:chOff x="9260001" y="3655822"/>
              <a:chExt cx="1197185" cy="232247"/>
            </a:xfrm>
          </p:grpSpPr>
          <p:sp>
            <p:nvSpPr>
              <p:cNvPr id="110" name="TextBox 109"/>
              <p:cNvSpPr txBox="1"/>
              <p:nvPr/>
            </p:nvSpPr>
            <p:spPr>
              <a:xfrm>
                <a:off x="9576678" y="3758736"/>
                <a:ext cx="880508" cy="129333"/>
              </a:xfrm>
              <a:prstGeom prst="rect">
                <a:avLst/>
              </a:prstGeom>
              <a:noFill/>
            </p:spPr>
            <p:txBody>
              <a:bodyPr wrap="none" lIns="0" tIns="0" rIns="0" bIns="0" rtlCol="0">
                <a:spAutoFit/>
              </a:bodyPr>
              <a:lstStyle/>
              <a:p>
                <a:pPr>
                  <a:lnSpc>
                    <a:spcPct val="80000"/>
                  </a:lnSpc>
                </a:pPr>
                <a:r>
                  <a:rPr lang="en-US" sz="1050" b="1" dirty="0">
                    <a:solidFill>
                      <a:prstClr val="white"/>
                    </a:solidFill>
                    <a:latin typeface="Arial Narrow" panose="020B0606020202030204" pitchFamily="34" charset="0"/>
                  </a:rPr>
                  <a:t>AS-SUPPORTED</a:t>
                </a:r>
              </a:p>
            </p:txBody>
          </p:sp>
          <p:sp>
            <p:nvSpPr>
              <p:cNvPr id="111" name="Oval 110"/>
              <p:cNvSpPr/>
              <p:nvPr/>
            </p:nvSpPr>
            <p:spPr>
              <a:xfrm>
                <a:off x="9260001" y="3655822"/>
                <a:ext cx="169110" cy="16911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grpSp>
      <p:sp>
        <p:nvSpPr>
          <p:cNvPr id="49" name="Freeform 48"/>
          <p:cNvSpPr/>
          <p:nvPr/>
        </p:nvSpPr>
        <p:spPr>
          <a:xfrm flipH="1">
            <a:off x="5655455" y="1180884"/>
            <a:ext cx="2625983" cy="4938352"/>
          </a:xfrm>
          <a:custGeom>
            <a:avLst/>
            <a:gdLst>
              <a:gd name="connsiteX0" fmla="*/ 0 w 2113472"/>
              <a:gd name="connsiteY0" fmla="*/ 0 h 4942936"/>
              <a:gd name="connsiteX1" fmla="*/ 2113472 w 2113472"/>
              <a:gd name="connsiteY1" fmla="*/ 8627 h 4942936"/>
              <a:gd name="connsiteX2" fmla="*/ 2113472 w 2113472"/>
              <a:gd name="connsiteY2" fmla="*/ 4942936 h 4942936"/>
              <a:gd name="connsiteX3" fmla="*/ 17253 w 2113472"/>
              <a:gd name="connsiteY3" fmla="*/ 4942936 h 4942936"/>
              <a:gd name="connsiteX4" fmla="*/ 17253 w 2113472"/>
              <a:gd name="connsiteY4" fmla="*/ 4408098 h 4942936"/>
              <a:gd name="connsiteX5" fmla="*/ 1388853 w 2113472"/>
              <a:gd name="connsiteY5" fmla="*/ 4408098 h 4942936"/>
              <a:gd name="connsiteX6" fmla="*/ 1388853 w 2113472"/>
              <a:gd name="connsiteY6" fmla="*/ 362310 h 4942936"/>
              <a:gd name="connsiteX7" fmla="*/ 0 w 2113472"/>
              <a:gd name="connsiteY7" fmla="*/ 362310 h 4942936"/>
              <a:gd name="connsiteX8" fmla="*/ 0 w 2113472"/>
              <a:gd name="connsiteY8" fmla="*/ 0 h 4942936"/>
              <a:gd name="connsiteX0" fmla="*/ 0 w 2113472"/>
              <a:gd name="connsiteY0" fmla="*/ 0 h 4942936"/>
              <a:gd name="connsiteX1" fmla="*/ 2113472 w 2113472"/>
              <a:gd name="connsiteY1" fmla="*/ 8627 h 4942936"/>
              <a:gd name="connsiteX2" fmla="*/ 2113472 w 2113472"/>
              <a:gd name="connsiteY2" fmla="*/ 4942936 h 4942936"/>
              <a:gd name="connsiteX3" fmla="*/ 17253 w 2113472"/>
              <a:gd name="connsiteY3" fmla="*/ 4942936 h 4942936"/>
              <a:gd name="connsiteX4" fmla="*/ 17253 w 2113472"/>
              <a:gd name="connsiteY4" fmla="*/ 4408098 h 4942936"/>
              <a:gd name="connsiteX5" fmla="*/ 1388853 w 2113472"/>
              <a:gd name="connsiteY5" fmla="*/ 4408098 h 4942936"/>
              <a:gd name="connsiteX6" fmla="*/ 1544128 w 2113472"/>
              <a:gd name="connsiteY6" fmla="*/ 370936 h 4942936"/>
              <a:gd name="connsiteX7" fmla="*/ 0 w 2113472"/>
              <a:gd name="connsiteY7" fmla="*/ 362310 h 4942936"/>
              <a:gd name="connsiteX8" fmla="*/ 0 w 2113472"/>
              <a:gd name="connsiteY8" fmla="*/ 0 h 4942936"/>
              <a:gd name="connsiteX0" fmla="*/ 0 w 2113472"/>
              <a:gd name="connsiteY0" fmla="*/ 0 h 4942936"/>
              <a:gd name="connsiteX1" fmla="*/ 2113472 w 2113472"/>
              <a:gd name="connsiteY1" fmla="*/ 8627 h 4942936"/>
              <a:gd name="connsiteX2" fmla="*/ 2113472 w 2113472"/>
              <a:gd name="connsiteY2" fmla="*/ 4942936 h 4942936"/>
              <a:gd name="connsiteX3" fmla="*/ 17253 w 2113472"/>
              <a:gd name="connsiteY3" fmla="*/ 4942936 h 4942936"/>
              <a:gd name="connsiteX4" fmla="*/ 17253 w 2113472"/>
              <a:gd name="connsiteY4" fmla="*/ 4408098 h 4942936"/>
              <a:gd name="connsiteX5" fmla="*/ 1535502 w 2113472"/>
              <a:gd name="connsiteY5" fmla="*/ 4382219 h 4942936"/>
              <a:gd name="connsiteX6" fmla="*/ 1544128 w 2113472"/>
              <a:gd name="connsiteY6" fmla="*/ 370936 h 4942936"/>
              <a:gd name="connsiteX7" fmla="*/ 0 w 2113472"/>
              <a:gd name="connsiteY7" fmla="*/ 362310 h 4942936"/>
              <a:gd name="connsiteX8" fmla="*/ 0 w 2113472"/>
              <a:gd name="connsiteY8" fmla="*/ 0 h 4942936"/>
              <a:gd name="connsiteX0" fmla="*/ 0 w 2113472"/>
              <a:gd name="connsiteY0" fmla="*/ 0 h 4942936"/>
              <a:gd name="connsiteX1" fmla="*/ 2113472 w 2113472"/>
              <a:gd name="connsiteY1" fmla="*/ 8627 h 4942936"/>
              <a:gd name="connsiteX2" fmla="*/ 2113472 w 2113472"/>
              <a:gd name="connsiteY2" fmla="*/ 4942936 h 4942936"/>
              <a:gd name="connsiteX3" fmla="*/ 17253 w 2113472"/>
              <a:gd name="connsiteY3" fmla="*/ 4942936 h 4942936"/>
              <a:gd name="connsiteX4" fmla="*/ 17253 w 2113472"/>
              <a:gd name="connsiteY4" fmla="*/ 4408098 h 4942936"/>
              <a:gd name="connsiteX5" fmla="*/ 1535502 w 2113472"/>
              <a:gd name="connsiteY5" fmla="*/ 4433977 h 4942936"/>
              <a:gd name="connsiteX6" fmla="*/ 1544128 w 2113472"/>
              <a:gd name="connsiteY6" fmla="*/ 370936 h 4942936"/>
              <a:gd name="connsiteX7" fmla="*/ 0 w 2113472"/>
              <a:gd name="connsiteY7" fmla="*/ 362310 h 4942936"/>
              <a:gd name="connsiteX8" fmla="*/ 0 w 2113472"/>
              <a:gd name="connsiteY8" fmla="*/ 0 h 4942936"/>
              <a:gd name="connsiteX0" fmla="*/ 0 w 2113472"/>
              <a:gd name="connsiteY0" fmla="*/ 0 h 4942936"/>
              <a:gd name="connsiteX1" fmla="*/ 2113472 w 2113472"/>
              <a:gd name="connsiteY1" fmla="*/ 8627 h 4942936"/>
              <a:gd name="connsiteX2" fmla="*/ 2113472 w 2113472"/>
              <a:gd name="connsiteY2" fmla="*/ 4942936 h 4942936"/>
              <a:gd name="connsiteX3" fmla="*/ 17253 w 2113472"/>
              <a:gd name="connsiteY3" fmla="*/ 4942936 h 4942936"/>
              <a:gd name="connsiteX4" fmla="*/ 577970 w 2113472"/>
              <a:gd name="connsiteY4" fmla="*/ 4433977 h 4942936"/>
              <a:gd name="connsiteX5" fmla="*/ 1535502 w 2113472"/>
              <a:gd name="connsiteY5" fmla="*/ 4433977 h 4942936"/>
              <a:gd name="connsiteX6" fmla="*/ 1544128 w 2113472"/>
              <a:gd name="connsiteY6" fmla="*/ 370936 h 4942936"/>
              <a:gd name="connsiteX7" fmla="*/ 0 w 2113472"/>
              <a:gd name="connsiteY7" fmla="*/ 362310 h 4942936"/>
              <a:gd name="connsiteX8" fmla="*/ 0 w 2113472"/>
              <a:gd name="connsiteY8" fmla="*/ 0 h 4942936"/>
              <a:gd name="connsiteX0" fmla="*/ 0 w 2113472"/>
              <a:gd name="connsiteY0" fmla="*/ 0 h 4942936"/>
              <a:gd name="connsiteX1" fmla="*/ 2113472 w 2113472"/>
              <a:gd name="connsiteY1" fmla="*/ 8627 h 4942936"/>
              <a:gd name="connsiteX2" fmla="*/ 2113472 w 2113472"/>
              <a:gd name="connsiteY2" fmla="*/ 4942936 h 4942936"/>
              <a:gd name="connsiteX3" fmla="*/ 560717 w 2113472"/>
              <a:gd name="connsiteY3" fmla="*/ 4942936 h 4942936"/>
              <a:gd name="connsiteX4" fmla="*/ 577970 w 2113472"/>
              <a:gd name="connsiteY4" fmla="*/ 4433977 h 4942936"/>
              <a:gd name="connsiteX5" fmla="*/ 1535502 w 2113472"/>
              <a:gd name="connsiteY5" fmla="*/ 4433977 h 4942936"/>
              <a:gd name="connsiteX6" fmla="*/ 1544128 w 2113472"/>
              <a:gd name="connsiteY6" fmla="*/ 370936 h 4942936"/>
              <a:gd name="connsiteX7" fmla="*/ 0 w 2113472"/>
              <a:gd name="connsiteY7" fmla="*/ 362310 h 4942936"/>
              <a:gd name="connsiteX8" fmla="*/ 0 w 2113472"/>
              <a:gd name="connsiteY8" fmla="*/ 0 h 4942936"/>
              <a:gd name="connsiteX0" fmla="*/ 0 w 2113472"/>
              <a:gd name="connsiteY0" fmla="*/ 0 h 4942936"/>
              <a:gd name="connsiteX1" fmla="*/ 2113472 w 2113472"/>
              <a:gd name="connsiteY1" fmla="*/ 8627 h 4942936"/>
              <a:gd name="connsiteX2" fmla="*/ 2113472 w 2113472"/>
              <a:gd name="connsiteY2" fmla="*/ 4942936 h 4942936"/>
              <a:gd name="connsiteX3" fmla="*/ 595223 w 2113472"/>
              <a:gd name="connsiteY3" fmla="*/ 4942936 h 4942936"/>
              <a:gd name="connsiteX4" fmla="*/ 577970 w 2113472"/>
              <a:gd name="connsiteY4" fmla="*/ 4433977 h 4942936"/>
              <a:gd name="connsiteX5" fmla="*/ 1535502 w 2113472"/>
              <a:gd name="connsiteY5" fmla="*/ 4433977 h 4942936"/>
              <a:gd name="connsiteX6" fmla="*/ 1544128 w 2113472"/>
              <a:gd name="connsiteY6" fmla="*/ 370936 h 4942936"/>
              <a:gd name="connsiteX7" fmla="*/ 0 w 2113472"/>
              <a:gd name="connsiteY7" fmla="*/ 362310 h 4942936"/>
              <a:gd name="connsiteX8" fmla="*/ 0 w 2113472"/>
              <a:gd name="connsiteY8" fmla="*/ 0 h 4942936"/>
              <a:gd name="connsiteX0" fmla="*/ 0 w 2113472"/>
              <a:gd name="connsiteY0" fmla="*/ 0 h 4942936"/>
              <a:gd name="connsiteX1" fmla="*/ 2113472 w 2113472"/>
              <a:gd name="connsiteY1" fmla="*/ 8627 h 4942936"/>
              <a:gd name="connsiteX2" fmla="*/ 2113472 w 2113472"/>
              <a:gd name="connsiteY2" fmla="*/ 4942936 h 4942936"/>
              <a:gd name="connsiteX3" fmla="*/ 595223 w 2113472"/>
              <a:gd name="connsiteY3" fmla="*/ 4942936 h 4942936"/>
              <a:gd name="connsiteX4" fmla="*/ 629729 w 2113472"/>
              <a:gd name="connsiteY4" fmla="*/ 4433977 h 4942936"/>
              <a:gd name="connsiteX5" fmla="*/ 1535502 w 2113472"/>
              <a:gd name="connsiteY5" fmla="*/ 4433977 h 4942936"/>
              <a:gd name="connsiteX6" fmla="*/ 1544128 w 2113472"/>
              <a:gd name="connsiteY6" fmla="*/ 370936 h 4942936"/>
              <a:gd name="connsiteX7" fmla="*/ 0 w 2113472"/>
              <a:gd name="connsiteY7" fmla="*/ 362310 h 4942936"/>
              <a:gd name="connsiteX8" fmla="*/ 0 w 2113472"/>
              <a:gd name="connsiteY8" fmla="*/ 0 h 4942936"/>
              <a:gd name="connsiteX0" fmla="*/ 0 w 2113472"/>
              <a:gd name="connsiteY0" fmla="*/ 0 h 4942936"/>
              <a:gd name="connsiteX1" fmla="*/ 2113472 w 2113472"/>
              <a:gd name="connsiteY1" fmla="*/ 8627 h 4942936"/>
              <a:gd name="connsiteX2" fmla="*/ 2113472 w 2113472"/>
              <a:gd name="connsiteY2" fmla="*/ 4942936 h 4942936"/>
              <a:gd name="connsiteX3" fmla="*/ 595223 w 2113472"/>
              <a:gd name="connsiteY3" fmla="*/ 4942936 h 4942936"/>
              <a:gd name="connsiteX4" fmla="*/ 603850 w 2113472"/>
              <a:gd name="connsiteY4" fmla="*/ 4433977 h 4942936"/>
              <a:gd name="connsiteX5" fmla="*/ 1535502 w 2113472"/>
              <a:gd name="connsiteY5" fmla="*/ 4433977 h 4942936"/>
              <a:gd name="connsiteX6" fmla="*/ 1544128 w 2113472"/>
              <a:gd name="connsiteY6" fmla="*/ 370936 h 4942936"/>
              <a:gd name="connsiteX7" fmla="*/ 0 w 2113472"/>
              <a:gd name="connsiteY7" fmla="*/ 362310 h 4942936"/>
              <a:gd name="connsiteX8" fmla="*/ 0 w 2113472"/>
              <a:gd name="connsiteY8" fmla="*/ 0 h 4942936"/>
              <a:gd name="connsiteX0" fmla="*/ 0 w 2430178"/>
              <a:gd name="connsiteY0" fmla="*/ 0 h 4945317"/>
              <a:gd name="connsiteX1" fmla="*/ 2430178 w 2430178"/>
              <a:gd name="connsiteY1" fmla="*/ 11008 h 4945317"/>
              <a:gd name="connsiteX2" fmla="*/ 2430178 w 2430178"/>
              <a:gd name="connsiteY2" fmla="*/ 4945317 h 4945317"/>
              <a:gd name="connsiteX3" fmla="*/ 911929 w 2430178"/>
              <a:gd name="connsiteY3" fmla="*/ 4945317 h 4945317"/>
              <a:gd name="connsiteX4" fmla="*/ 920556 w 2430178"/>
              <a:gd name="connsiteY4" fmla="*/ 4436358 h 4945317"/>
              <a:gd name="connsiteX5" fmla="*/ 1852208 w 2430178"/>
              <a:gd name="connsiteY5" fmla="*/ 4436358 h 4945317"/>
              <a:gd name="connsiteX6" fmla="*/ 1860834 w 2430178"/>
              <a:gd name="connsiteY6" fmla="*/ 373317 h 4945317"/>
              <a:gd name="connsiteX7" fmla="*/ 316706 w 2430178"/>
              <a:gd name="connsiteY7" fmla="*/ 364691 h 4945317"/>
              <a:gd name="connsiteX8" fmla="*/ 0 w 2430178"/>
              <a:gd name="connsiteY8" fmla="*/ 0 h 4945317"/>
              <a:gd name="connsiteX0" fmla="*/ 0 w 2430178"/>
              <a:gd name="connsiteY0" fmla="*/ 0 h 4945317"/>
              <a:gd name="connsiteX1" fmla="*/ 2430178 w 2430178"/>
              <a:gd name="connsiteY1" fmla="*/ 11008 h 4945317"/>
              <a:gd name="connsiteX2" fmla="*/ 2430178 w 2430178"/>
              <a:gd name="connsiteY2" fmla="*/ 4945317 h 4945317"/>
              <a:gd name="connsiteX3" fmla="*/ 911929 w 2430178"/>
              <a:gd name="connsiteY3" fmla="*/ 4945317 h 4945317"/>
              <a:gd name="connsiteX4" fmla="*/ 920556 w 2430178"/>
              <a:gd name="connsiteY4" fmla="*/ 4436358 h 4945317"/>
              <a:gd name="connsiteX5" fmla="*/ 1852208 w 2430178"/>
              <a:gd name="connsiteY5" fmla="*/ 4436358 h 4945317"/>
              <a:gd name="connsiteX6" fmla="*/ 1860834 w 2430178"/>
              <a:gd name="connsiteY6" fmla="*/ 373317 h 4945317"/>
              <a:gd name="connsiteX7" fmla="*/ 2381 w 2430178"/>
              <a:gd name="connsiteY7" fmla="*/ 362310 h 4945317"/>
              <a:gd name="connsiteX8" fmla="*/ 0 w 2430178"/>
              <a:gd name="connsiteY8" fmla="*/ 0 h 4945317"/>
              <a:gd name="connsiteX0" fmla="*/ 196404 w 2626582"/>
              <a:gd name="connsiteY0" fmla="*/ 0 h 4945317"/>
              <a:gd name="connsiteX1" fmla="*/ 2626582 w 2626582"/>
              <a:gd name="connsiteY1" fmla="*/ 11008 h 4945317"/>
              <a:gd name="connsiteX2" fmla="*/ 2626582 w 2626582"/>
              <a:gd name="connsiteY2" fmla="*/ 4945317 h 4945317"/>
              <a:gd name="connsiteX3" fmla="*/ 1108333 w 2626582"/>
              <a:gd name="connsiteY3" fmla="*/ 4945317 h 4945317"/>
              <a:gd name="connsiteX4" fmla="*/ 1116960 w 2626582"/>
              <a:gd name="connsiteY4" fmla="*/ 4436358 h 4945317"/>
              <a:gd name="connsiteX5" fmla="*/ 2048612 w 2626582"/>
              <a:gd name="connsiteY5" fmla="*/ 4436358 h 4945317"/>
              <a:gd name="connsiteX6" fmla="*/ 2057238 w 2626582"/>
              <a:gd name="connsiteY6" fmla="*/ 373317 h 4945317"/>
              <a:gd name="connsiteX7" fmla="*/ 2 w 2626582"/>
              <a:gd name="connsiteY7" fmla="*/ 367990 h 4945317"/>
              <a:gd name="connsiteX8" fmla="*/ 196404 w 2626582"/>
              <a:gd name="connsiteY8" fmla="*/ 0 h 4945317"/>
              <a:gd name="connsiteX0" fmla="*/ 3385 w 2626667"/>
              <a:gd name="connsiteY0" fmla="*/ 0 h 4939638"/>
              <a:gd name="connsiteX1" fmla="*/ 2626667 w 2626667"/>
              <a:gd name="connsiteY1" fmla="*/ 5329 h 4939638"/>
              <a:gd name="connsiteX2" fmla="*/ 2626667 w 2626667"/>
              <a:gd name="connsiteY2" fmla="*/ 4939638 h 4939638"/>
              <a:gd name="connsiteX3" fmla="*/ 1108418 w 2626667"/>
              <a:gd name="connsiteY3" fmla="*/ 4939638 h 4939638"/>
              <a:gd name="connsiteX4" fmla="*/ 1117045 w 2626667"/>
              <a:gd name="connsiteY4" fmla="*/ 4430679 h 4939638"/>
              <a:gd name="connsiteX5" fmla="*/ 2048697 w 2626667"/>
              <a:gd name="connsiteY5" fmla="*/ 4430679 h 4939638"/>
              <a:gd name="connsiteX6" fmla="*/ 2057323 w 2626667"/>
              <a:gd name="connsiteY6" fmla="*/ 367638 h 4939638"/>
              <a:gd name="connsiteX7" fmla="*/ 87 w 2626667"/>
              <a:gd name="connsiteY7" fmla="*/ 362311 h 4939638"/>
              <a:gd name="connsiteX8" fmla="*/ 3385 w 2626667"/>
              <a:gd name="connsiteY8" fmla="*/ 0 h 493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667" h="4939638">
                <a:moveTo>
                  <a:pt x="3385" y="0"/>
                </a:moveTo>
                <a:lnTo>
                  <a:pt x="2626667" y="5329"/>
                </a:lnTo>
                <a:lnTo>
                  <a:pt x="2626667" y="4939638"/>
                </a:lnTo>
                <a:lnTo>
                  <a:pt x="1108418" y="4939638"/>
                </a:lnTo>
                <a:lnTo>
                  <a:pt x="1117045" y="4430679"/>
                </a:lnTo>
                <a:lnTo>
                  <a:pt x="2048697" y="4430679"/>
                </a:lnTo>
                <a:cubicBezTo>
                  <a:pt x="2051572" y="3093585"/>
                  <a:pt x="2054448" y="1704732"/>
                  <a:pt x="2057323" y="367638"/>
                </a:cubicBezTo>
                <a:lnTo>
                  <a:pt x="87" y="362311"/>
                </a:lnTo>
                <a:cubicBezTo>
                  <a:pt x="-707" y="241541"/>
                  <a:pt x="4179" y="120770"/>
                  <a:pt x="3385" y="0"/>
                </a:cubicBezTo>
                <a:close/>
              </a:path>
            </a:pathLst>
          </a:custGeom>
          <a:ln w="38100">
            <a:solidFill>
              <a:srgbClr val="F9796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Rectangle 45"/>
          <p:cNvSpPr/>
          <p:nvPr/>
        </p:nvSpPr>
        <p:spPr>
          <a:xfrm rot="2838922">
            <a:off x="4221578" y="4617952"/>
            <a:ext cx="1069524" cy="369332"/>
          </a:xfrm>
          <a:prstGeom prst="rect">
            <a:avLst/>
          </a:prstGeom>
        </p:spPr>
        <p:txBody>
          <a:bodyPr wrap="none">
            <a:spAutoFit/>
          </a:bodyPr>
          <a:lstStyle/>
          <a:p>
            <a:r>
              <a:rPr lang="en-US" b="1" dirty="0">
                <a:latin typeface="Arial"/>
                <a:cs typeface="Times New Roman" panose="02020603050405020304" pitchFamily="18" charset="0"/>
              </a:rPr>
              <a:t>DESIGN</a:t>
            </a:r>
            <a:endParaRPr lang="en-US" b="1" dirty="0">
              <a:latin typeface="Arial"/>
            </a:endParaRPr>
          </a:p>
        </p:txBody>
      </p:sp>
      <p:sp>
        <p:nvSpPr>
          <p:cNvPr id="47" name="Rectangle 46"/>
          <p:cNvSpPr/>
          <p:nvPr/>
        </p:nvSpPr>
        <p:spPr>
          <a:xfrm rot="18789950">
            <a:off x="5873732" y="4640755"/>
            <a:ext cx="1330236" cy="369332"/>
          </a:xfrm>
          <a:prstGeom prst="rect">
            <a:avLst/>
          </a:prstGeom>
        </p:spPr>
        <p:txBody>
          <a:bodyPr wrap="none">
            <a:spAutoFit/>
          </a:bodyPr>
          <a:lstStyle/>
          <a:p>
            <a:r>
              <a:rPr lang="en-US" b="1" dirty="0">
                <a:latin typeface="Arial"/>
                <a:cs typeface="Times New Roman" panose="02020603050405020304" pitchFamily="18" charset="0"/>
              </a:rPr>
              <a:t>DELIVERY</a:t>
            </a:r>
            <a:endParaRPr lang="en-US" b="1" dirty="0">
              <a:latin typeface="Arial"/>
            </a:endParaRPr>
          </a:p>
        </p:txBody>
      </p:sp>
      <p:sp>
        <p:nvSpPr>
          <p:cNvPr id="50" name="Slide Number Placeholder 2"/>
          <p:cNvSpPr txBox="1">
            <a:spLocks/>
          </p:cNvSpPr>
          <p:nvPr/>
        </p:nvSpPr>
        <p:spPr>
          <a:xfrm>
            <a:off x="9467318" y="6603587"/>
            <a:ext cx="2376397" cy="246062"/>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solidFill>
                  <a:schemeClr val="bg1"/>
                </a:solidFill>
              </a:rPr>
              <a:t>| </a:t>
            </a:r>
            <a:fld id="{779DAFEB-B553-4E3F-8E01-D8D6BEF93310}" type="slidenum">
              <a:rPr lang="en-US" sz="1000" smtClean="0">
                <a:solidFill>
                  <a:schemeClr val="bg1"/>
                </a:solidFill>
              </a:rPr>
              <a:t>8</a:t>
            </a:fld>
            <a:endParaRPr lang="en-US" sz="1000" dirty="0">
              <a:solidFill>
                <a:schemeClr val="bg1"/>
              </a:solidFill>
            </a:endParaRPr>
          </a:p>
        </p:txBody>
      </p:sp>
      <p:sp>
        <p:nvSpPr>
          <p:cNvPr id="54" name="TextBox 53"/>
          <p:cNvSpPr txBox="1"/>
          <p:nvPr/>
        </p:nvSpPr>
        <p:spPr>
          <a:xfrm>
            <a:off x="4983788" y="6206828"/>
            <a:ext cx="1351652" cy="313932"/>
          </a:xfrm>
          <a:prstGeom prst="rect">
            <a:avLst/>
          </a:prstGeom>
          <a:noFill/>
        </p:spPr>
        <p:txBody>
          <a:bodyPr wrap="none" rtlCol="0">
            <a:spAutoFit/>
          </a:bodyPr>
          <a:lstStyle/>
          <a:p>
            <a:pPr algn="ctr">
              <a:lnSpc>
                <a:spcPct val="80000"/>
              </a:lnSpc>
            </a:pPr>
            <a:r>
              <a:rPr lang="en-US" b="1" dirty="0">
                <a:solidFill>
                  <a:srgbClr val="FFC000"/>
                </a:solidFill>
                <a:latin typeface="Arial"/>
              </a:rPr>
              <a:t>PHYSICAL</a:t>
            </a:r>
          </a:p>
        </p:txBody>
      </p:sp>
      <p:sp>
        <p:nvSpPr>
          <p:cNvPr id="56" name="Rectangle 55"/>
          <p:cNvSpPr/>
          <p:nvPr/>
        </p:nvSpPr>
        <p:spPr>
          <a:xfrm rot="2718359">
            <a:off x="5889560" y="2342471"/>
            <a:ext cx="1419171" cy="276999"/>
          </a:xfrm>
          <a:prstGeom prst="rect">
            <a:avLst/>
          </a:prstGeom>
          <a:noFill/>
        </p:spPr>
        <p:txBody>
          <a:bodyPr wrap="none" lIns="0" tIns="0" rIns="0" bIns="0">
            <a:spAutoFit/>
          </a:bodyPr>
          <a:lstStyle/>
          <a:p>
            <a:r>
              <a:rPr lang="en-US" b="1" dirty="0" smtClean="0">
                <a:solidFill>
                  <a:srgbClr val="000000"/>
                </a:solidFill>
                <a:latin typeface="Arial" panose="020B0604020202020204" pitchFamily="34" charset="0"/>
                <a:ea typeface="Calibri" panose="020F0502020204030204" pitchFamily="34" charset="0"/>
                <a:cs typeface="Arial" panose="020B0604020202020204" pitchFamily="34" charset="0"/>
              </a:rPr>
              <a:t>SIMULATION</a:t>
            </a:r>
            <a:endParaRPr lang="en-US" b="1" dirty="0">
              <a:solidFill>
                <a:srgbClr val="000000"/>
              </a:solidFill>
              <a:latin typeface="Arial" panose="020B0604020202020204" pitchFamily="34" charset="0"/>
              <a:cs typeface="Arial" panose="020B0604020202020204" pitchFamily="34" charset="0"/>
            </a:endParaRPr>
          </a:p>
        </p:txBody>
      </p:sp>
      <p:sp>
        <p:nvSpPr>
          <p:cNvPr id="57" name="Rectangle 56"/>
          <p:cNvSpPr/>
          <p:nvPr/>
        </p:nvSpPr>
        <p:spPr>
          <a:xfrm rot="18703892">
            <a:off x="4077139" y="2331699"/>
            <a:ext cx="1243929" cy="276999"/>
          </a:xfrm>
          <a:prstGeom prst="rect">
            <a:avLst/>
          </a:prstGeom>
          <a:noFill/>
        </p:spPr>
        <p:txBody>
          <a:bodyPr wrap="none" lIns="0" tIns="0" rIns="0" bIns="0">
            <a:spAutoFit/>
          </a:bodyPr>
          <a:lstStyle/>
          <a:p>
            <a:r>
              <a:rPr lang="en-US" b="1" dirty="0" smtClean="0">
                <a:solidFill>
                  <a:srgbClr val="000000"/>
                </a:solidFill>
                <a:latin typeface="Arial" panose="020B0604020202020204" pitchFamily="34" charset="0"/>
                <a:cs typeface="Arial" panose="020B0604020202020204" pitchFamily="34" charset="0"/>
              </a:rPr>
              <a:t>MODELING</a:t>
            </a:r>
            <a:endParaRPr lang="en-US" b="1" dirty="0">
              <a:solidFill>
                <a:srgbClr val="000000"/>
              </a:solidFill>
              <a:latin typeface="Arial" panose="020B0604020202020204" pitchFamily="34" charset="0"/>
              <a:cs typeface="Arial" panose="020B0604020202020204" pitchFamily="34" charset="0"/>
            </a:endParaRPr>
          </a:p>
        </p:txBody>
      </p:sp>
      <p:sp>
        <p:nvSpPr>
          <p:cNvPr id="58" name="TextBox 57"/>
          <p:cNvSpPr txBox="1"/>
          <p:nvPr/>
        </p:nvSpPr>
        <p:spPr>
          <a:xfrm>
            <a:off x="5155318" y="781370"/>
            <a:ext cx="1000274" cy="221599"/>
          </a:xfrm>
          <a:prstGeom prst="rect">
            <a:avLst/>
          </a:prstGeom>
          <a:noFill/>
        </p:spPr>
        <p:txBody>
          <a:bodyPr wrap="none" lIns="0" tIns="0" rIns="0" bIns="0" rtlCol="0">
            <a:spAutoFit/>
          </a:bodyPr>
          <a:lstStyle/>
          <a:p>
            <a:pPr algn="ctr">
              <a:lnSpc>
                <a:spcPct val="80000"/>
              </a:lnSpc>
            </a:pPr>
            <a:r>
              <a:rPr lang="en-US" b="1" dirty="0">
                <a:solidFill>
                  <a:srgbClr val="FFC000"/>
                </a:solidFill>
                <a:latin typeface="Arial"/>
              </a:rPr>
              <a:t>VIRTUAL</a:t>
            </a:r>
          </a:p>
        </p:txBody>
      </p:sp>
    </p:spTree>
    <p:extLst>
      <p:ext uri="{BB962C8B-B14F-4D97-AF65-F5344CB8AC3E}">
        <p14:creationId xmlns:p14="http://schemas.microsoft.com/office/powerpoint/2010/main" val="218537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Down Arrow 43"/>
          <p:cNvSpPr/>
          <p:nvPr/>
        </p:nvSpPr>
        <p:spPr>
          <a:xfrm>
            <a:off x="4606606" y="2246054"/>
            <a:ext cx="907853" cy="2391089"/>
          </a:xfrm>
          <a:prstGeom prst="downArrow">
            <a:avLst/>
          </a:prstGeom>
          <a:gradFill>
            <a:gsLst>
              <a:gs pos="0">
                <a:srgbClr val="5B9BD5"/>
              </a:gs>
              <a:gs pos="60000">
                <a:srgbClr val="00B050">
                  <a:alpha val="50000"/>
                </a:srgbClr>
              </a:gs>
              <a:gs pos="45000">
                <a:srgbClr val="5B9BD5">
                  <a:alpha val="50000"/>
                </a:srgbClr>
              </a:gs>
              <a:gs pos="100000">
                <a:srgbClr val="00B05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45" name="Down Arrow 44"/>
          <p:cNvSpPr/>
          <p:nvPr/>
        </p:nvSpPr>
        <p:spPr>
          <a:xfrm rot="16200000">
            <a:off x="5065197" y="3037121"/>
            <a:ext cx="907853" cy="2302616"/>
          </a:xfrm>
          <a:prstGeom prst="downArrow">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46" name="Down Arrow 45"/>
          <p:cNvSpPr/>
          <p:nvPr/>
        </p:nvSpPr>
        <p:spPr>
          <a:xfrm rot="10800000">
            <a:off x="5939430" y="2723562"/>
            <a:ext cx="907853" cy="2213530"/>
          </a:xfrm>
          <a:prstGeom prst="downArrow">
            <a:avLst/>
          </a:prstGeom>
          <a:gradFill>
            <a:gsLst>
              <a:gs pos="0">
                <a:srgbClr val="5B9BD5"/>
              </a:gs>
              <a:gs pos="60000">
                <a:srgbClr val="00B050">
                  <a:alpha val="50000"/>
                </a:srgbClr>
              </a:gs>
              <a:gs pos="45000">
                <a:srgbClr val="5B9BD5">
                  <a:alpha val="50000"/>
                </a:srgbClr>
              </a:gs>
              <a:gs pos="10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47" name="Down Arrow 46"/>
          <p:cNvSpPr/>
          <p:nvPr/>
        </p:nvSpPr>
        <p:spPr>
          <a:xfrm rot="16200000">
            <a:off x="5070708" y="1835005"/>
            <a:ext cx="907853" cy="2283006"/>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22" name="Rectangle 5"/>
          <p:cNvSpPr>
            <a:spLocks noChangeArrowheads="1"/>
          </p:cNvSpPr>
          <p:nvPr/>
        </p:nvSpPr>
        <p:spPr bwMode="auto">
          <a:xfrm>
            <a:off x="310890" y="6646662"/>
            <a:ext cx="2064801" cy="121570"/>
          </a:xfrm>
          <a:prstGeom prst="rect">
            <a:avLst/>
          </a:prstGeom>
          <a:noFill/>
          <a:ln w="12700">
            <a:noFill/>
            <a:miter lim="800000"/>
            <a:headEnd type="none" w="sm" len="sm"/>
            <a:tailEnd type="none" w="sm" len="sm"/>
          </a:ln>
          <a:effectLst/>
        </p:spPr>
        <p:txBody>
          <a:bodyPr lIns="6857" tIns="6857" rIns="6857" bIns="6857" anchor="b">
            <a:spAutoFit/>
          </a:bodyPr>
          <a:lstStyle/>
          <a:p>
            <a:pPr defTabSz="615401" eaLnBrk="0" hangingPunct="0"/>
            <a:r>
              <a:rPr lang="en-US" sz="700" dirty="0">
                <a:solidFill>
                  <a:prstClr val="white"/>
                </a:solidFill>
                <a:ea typeface="Arial" charset="0"/>
                <a:cs typeface="Arial" charset="0"/>
              </a:rPr>
              <a:t>Copyright © </a:t>
            </a:r>
            <a:r>
              <a:rPr lang="en-US" sz="700" dirty="0" smtClean="0">
                <a:solidFill>
                  <a:prstClr val="white"/>
                </a:solidFill>
                <a:ea typeface="Arial" charset="0"/>
                <a:cs typeface="Arial" charset="0"/>
              </a:rPr>
              <a:t>2020 </a:t>
            </a:r>
            <a:r>
              <a:rPr lang="en-US" sz="700" dirty="0">
                <a:solidFill>
                  <a:prstClr val="white"/>
                </a:solidFill>
                <a:ea typeface="Arial" charset="0"/>
                <a:cs typeface="Arial" charset="0"/>
              </a:rPr>
              <a:t>Boeing. All rights reserved.</a:t>
            </a:r>
          </a:p>
        </p:txBody>
      </p:sp>
      <p:sp>
        <p:nvSpPr>
          <p:cNvPr id="28" name="Freeform 27"/>
          <p:cNvSpPr/>
          <p:nvPr/>
        </p:nvSpPr>
        <p:spPr bwMode="auto">
          <a:xfrm>
            <a:off x="2524104" y="1111990"/>
            <a:ext cx="7128687" cy="2502465"/>
          </a:xfrm>
          <a:custGeom>
            <a:avLst/>
            <a:gdLst>
              <a:gd name="connsiteX0" fmla="*/ 516194 w 7079226"/>
              <a:gd name="connsiteY0" fmla="*/ 2477729 h 2485103"/>
              <a:gd name="connsiteX1" fmla="*/ 427703 w 7079226"/>
              <a:gd name="connsiteY1" fmla="*/ 2455606 h 2485103"/>
              <a:gd name="connsiteX2" fmla="*/ 427703 w 7079226"/>
              <a:gd name="connsiteY2" fmla="*/ 2455606 h 2485103"/>
              <a:gd name="connsiteX3" fmla="*/ 353961 w 7079226"/>
              <a:gd name="connsiteY3" fmla="*/ 2396613 h 2485103"/>
              <a:gd name="connsiteX4" fmla="*/ 331839 w 7079226"/>
              <a:gd name="connsiteY4" fmla="*/ 2374490 h 2485103"/>
              <a:gd name="connsiteX5" fmla="*/ 0 w 7079226"/>
              <a:gd name="connsiteY5" fmla="*/ 1954161 h 2485103"/>
              <a:gd name="connsiteX6" fmla="*/ 1150374 w 7079226"/>
              <a:gd name="connsiteY6" fmla="*/ 1946787 h 2485103"/>
              <a:gd name="connsiteX7" fmla="*/ 1201994 w 7079226"/>
              <a:gd name="connsiteY7" fmla="*/ 1939413 h 2485103"/>
              <a:gd name="connsiteX8" fmla="*/ 1268361 w 7079226"/>
              <a:gd name="connsiteY8" fmla="*/ 1924664 h 2485103"/>
              <a:gd name="connsiteX9" fmla="*/ 1268361 w 7079226"/>
              <a:gd name="connsiteY9" fmla="*/ 1924664 h 2485103"/>
              <a:gd name="connsiteX10" fmla="*/ 1327355 w 7079226"/>
              <a:gd name="connsiteY10" fmla="*/ 1873045 h 2485103"/>
              <a:gd name="connsiteX11" fmla="*/ 2920181 w 7079226"/>
              <a:gd name="connsiteY11" fmla="*/ 73742 h 2485103"/>
              <a:gd name="connsiteX12" fmla="*/ 2920181 w 7079226"/>
              <a:gd name="connsiteY12" fmla="*/ 73742 h 2485103"/>
              <a:gd name="connsiteX13" fmla="*/ 3008671 w 7079226"/>
              <a:gd name="connsiteY13" fmla="*/ 7374 h 2485103"/>
              <a:gd name="connsiteX14" fmla="*/ 3008671 w 7079226"/>
              <a:gd name="connsiteY14" fmla="*/ 7374 h 2485103"/>
              <a:gd name="connsiteX15" fmla="*/ 3126658 w 7079226"/>
              <a:gd name="connsiteY15" fmla="*/ 0 h 2485103"/>
              <a:gd name="connsiteX16" fmla="*/ 3207774 w 7079226"/>
              <a:gd name="connsiteY16" fmla="*/ 14748 h 2485103"/>
              <a:gd name="connsiteX17" fmla="*/ 3207774 w 7079226"/>
              <a:gd name="connsiteY17" fmla="*/ 14748 h 2485103"/>
              <a:gd name="connsiteX18" fmla="*/ 3266768 w 7079226"/>
              <a:gd name="connsiteY18" fmla="*/ 81116 h 2485103"/>
              <a:gd name="connsiteX19" fmla="*/ 4911213 w 7079226"/>
              <a:gd name="connsiteY19" fmla="*/ 1814052 h 2485103"/>
              <a:gd name="connsiteX20" fmla="*/ 4962832 w 7079226"/>
              <a:gd name="connsiteY20" fmla="*/ 1858297 h 2485103"/>
              <a:gd name="connsiteX21" fmla="*/ 5014452 w 7079226"/>
              <a:gd name="connsiteY21" fmla="*/ 1880419 h 2485103"/>
              <a:gd name="connsiteX22" fmla="*/ 5014452 w 7079226"/>
              <a:gd name="connsiteY22" fmla="*/ 1880419 h 2485103"/>
              <a:gd name="connsiteX23" fmla="*/ 5102942 w 7079226"/>
              <a:gd name="connsiteY23" fmla="*/ 1887793 h 2485103"/>
              <a:gd name="connsiteX24" fmla="*/ 6430297 w 7079226"/>
              <a:gd name="connsiteY24" fmla="*/ 1895168 h 2485103"/>
              <a:gd name="connsiteX25" fmla="*/ 6504039 w 7079226"/>
              <a:gd name="connsiteY25" fmla="*/ 1902542 h 2485103"/>
              <a:gd name="connsiteX26" fmla="*/ 6504039 w 7079226"/>
              <a:gd name="connsiteY26" fmla="*/ 1902542 h 2485103"/>
              <a:gd name="connsiteX27" fmla="*/ 6570407 w 7079226"/>
              <a:gd name="connsiteY27" fmla="*/ 1939413 h 2485103"/>
              <a:gd name="connsiteX28" fmla="*/ 6592529 w 7079226"/>
              <a:gd name="connsiteY28" fmla="*/ 1968910 h 2485103"/>
              <a:gd name="connsiteX29" fmla="*/ 7079226 w 7079226"/>
              <a:gd name="connsiteY29" fmla="*/ 2470355 h 2485103"/>
              <a:gd name="connsiteX30" fmla="*/ 4807974 w 7079226"/>
              <a:gd name="connsiteY30" fmla="*/ 2485103 h 2485103"/>
              <a:gd name="connsiteX31" fmla="*/ 4771103 w 7079226"/>
              <a:gd name="connsiteY31" fmla="*/ 2470355 h 2485103"/>
              <a:gd name="connsiteX32" fmla="*/ 4712110 w 7079226"/>
              <a:gd name="connsiteY32" fmla="*/ 2448232 h 2485103"/>
              <a:gd name="connsiteX33" fmla="*/ 4682613 w 7079226"/>
              <a:gd name="connsiteY33" fmla="*/ 2433484 h 2485103"/>
              <a:gd name="connsiteX34" fmla="*/ 4682613 w 7079226"/>
              <a:gd name="connsiteY34" fmla="*/ 2433484 h 2485103"/>
              <a:gd name="connsiteX35" fmla="*/ 3274142 w 7079226"/>
              <a:gd name="connsiteY35" fmla="*/ 936523 h 2485103"/>
              <a:gd name="connsiteX36" fmla="*/ 3222523 w 7079226"/>
              <a:gd name="connsiteY36" fmla="*/ 884903 h 2485103"/>
              <a:gd name="connsiteX37" fmla="*/ 3148781 w 7079226"/>
              <a:gd name="connsiteY37" fmla="*/ 862781 h 2485103"/>
              <a:gd name="connsiteX38" fmla="*/ 3082413 w 7079226"/>
              <a:gd name="connsiteY38" fmla="*/ 870155 h 2485103"/>
              <a:gd name="connsiteX39" fmla="*/ 3016045 w 7079226"/>
              <a:gd name="connsiteY39" fmla="*/ 877529 h 2485103"/>
              <a:gd name="connsiteX40" fmla="*/ 2949678 w 7079226"/>
              <a:gd name="connsiteY40" fmla="*/ 929148 h 2485103"/>
              <a:gd name="connsiteX41" fmla="*/ 2949678 w 7079226"/>
              <a:gd name="connsiteY41" fmla="*/ 929148 h 2485103"/>
              <a:gd name="connsiteX42" fmla="*/ 1622323 w 7079226"/>
              <a:gd name="connsiteY42" fmla="*/ 2396613 h 2485103"/>
              <a:gd name="connsiteX43" fmla="*/ 1592826 w 7079226"/>
              <a:gd name="connsiteY43" fmla="*/ 2440858 h 2485103"/>
              <a:gd name="connsiteX44" fmla="*/ 1548581 w 7079226"/>
              <a:gd name="connsiteY44" fmla="*/ 2462981 h 2485103"/>
              <a:gd name="connsiteX45" fmla="*/ 1467465 w 7079226"/>
              <a:gd name="connsiteY45" fmla="*/ 2485103 h 2485103"/>
              <a:gd name="connsiteX46" fmla="*/ 457200 w 7079226"/>
              <a:gd name="connsiteY46" fmla="*/ 2470355 h 248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079226" h="2485103">
                <a:moveTo>
                  <a:pt x="516194" y="2477729"/>
                </a:moveTo>
                <a:lnTo>
                  <a:pt x="427703" y="2455606"/>
                </a:lnTo>
                <a:lnTo>
                  <a:pt x="427703" y="2455606"/>
                </a:lnTo>
                <a:lnTo>
                  <a:pt x="353961" y="2396613"/>
                </a:lnTo>
                <a:lnTo>
                  <a:pt x="331839" y="2374490"/>
                </a:lnTo>
                <a:lnTo>
                  <a:pt x="0" y="1954161"/>
                </a:lnTo>
                <a:lnTo>
                  <a:pt x="1150374" y="1946787"/>
                </a:lnTo>
                <a:lnTo>
                  <a:pt x="1201994" y="1939413"/>
                </a:lnTo>
                <a:lnTo>
                  <a:pt x="1268361" y="1924664"/>
                </a:lnTo>
                <a:lnTo>
                  <a:pt x="1268361" y="1924664"/>
                </a:lnTo>
                <a:lnTo>
                  <a:pt x="1327355" y="1873045"/>
                </a:lnTo>
                <a:lnTo>
                  <a:pt x="2920181" y="73742"/>
                </a:lnTo>
                <a:lnTo>
                  <a:pt x="2920181" y="73742"/>
                </a:lnTo>
                <a:lnTo>
                  <a:pt x="3008671" y="7374"/>
                </a:lnTo>
                <a:lnTo>
                  <a:pt x="3008671" y="7374"/>
                </a:lnTo>
                <a:lnTo>
                  <a:pt x="3126658" y="0"/>
                </a:lnTo>
                <a:lnTo>
                  <a:pt x="3207774" y="14748"/>
                </a:lnTo>
                <a:lnTo>
                  <a:pt x="3207774" y="14748"/>
                </a:lnTo>
                <a:lnTo>
                  <a:pt x="3266768" y="81116"/>
                </a:lnTo>
                <a:lnTo>
                  <a:pt x="4911213" y="1814052"/>
                </a:lnTo>
                <a:lnTo>
                  <a:pt x="4962832" y="1858297"/>
                </a:lnTo>
                <a:lnTo>
                  <a:pt x="5014452" y="1880419"/>
                </a:lnTo>
                <a:lnTo>
                  <a:pt x="5014452" y="1880419"/>
                </a:lnTo>
                <a:lnTo>
                  <a:pt x="5102942" y="1887793"/>
                </a:lnTo>
                <a:lnTo>
                  <a:pt x="6430297" y="1895168"/>
                </a:lnTo>
                <a:lnTo>
                  <a:pt x="6504039" y="1902542"/>
                </a:lnTo>
                <a:lnTo>
                  <a:pt x="6504039" y="1902542"/>
                </a:lnTo>
                <a:lnTo>
                  <a:pt x="6570407" y="1939413"/>
                </a:lnTo>
                <a:lnTo>
                  <a:pt x="6592529" y="1968910"/>
                </a:lnTo>
                <a:lnTo>
                  <a:pt x="7079226" y="2470355"/>
                </a:lnTo>
                <a:lnTo>
                  <a:pt x="4807974" y="2485103"/>
                </a:lnTo>
                <a:lnTo>
                  <a:pt x="4771103" y="2470355"/>
                </a:lnTo>
                <a:lnTo>
                  <a:pt x="4712110" y="2448232"/>
                </a:lnTo>
                <a:lnTo>
                  <a:pt x="4682613" y="2433484"/>
                </a:lnTo>
                <a:lnTo>
                  <a:pt x="4682613" y="2433484"/>
                </a:lnTo>
                <a:lnTo>
                  <a:pt x="3274142" y="936523"/>
                </a:lnTo>
                <a:lnTo>
                  <a:pt x="3222523" y="884903"/>
                </a:lnTo>
                <a:lnTo>
                  <a:pt x="3148781" y="862781"/>
                </a:lnTo>
                <a:lnTo>
                  <a:pt x="3082413" y="870155"/>
                </a:lnTo>
                <a:lnTo>
                  <a:pt x="3016045" y="877529"/>
                </a:lnTo>
                <a:lnTo>
                  <a:pt x="2949678" y="929148"/>
                </a:lnTo>
                <a:lnTo>
                  <a:pt x="2949678" y="929148"/>
                </a:lnTo>
                <a:lnTo>
                  <a:pt x="1622323" y="2396613"/>
                </a:lnTo>
                <a:lnTo>
                  <a:pt x="1592826" y="2440858"/>
                </a:lnTo>
                <a:lnTo>
                  <a:pt x="1548581" y="2462981"/>
                </a:lnTo>
                <a:lnTo>
                  <a:pt x="1467465" y="2485103"/>
                </a:lnTo>
                <a:lnTo>
                  <a:pt x="457200" y="2470355"/>
                </a:lnTo>
              </a:path>
            </a:pathLst>
          </a:custGeom>
          <a:solidFill>
            <a:srgbClr val="70AD47">
              <a:lumMod val="40000"/>
              <a:lumOff val="60000"/>
            </a:srgbClr>
          </a:solidFill>
          <a:ln w="12700" cap="flat" cmpd="sng" algn="ctr">
            <a:noFill/>
            <a:prstDash val="solid"/>
            <a:round/>
            <a:headEnd type="none" w="sm" len="sm"/>
            <a:tailEnd type="none" w="sm" len="sm"/>
          </a:ln>
          <a:effectLst/>
          <a:scene3d>
            <a:camera prst="orthographicFront"/>
            <a:lightRig rig="threePt" dir="t"/>
          </a:scene3d>
          <a:sp3d>
            <a:bevelT w="222250" h="95250"/>
          </a:sp3d>
          <a:extLst/>
        </p:spPr>
        <p:txBody>
          <a:bodyPr vert="horz" wrap="square" lIns="91392" tIns="45696" rIns="91392" bIns="45696" numCol="1" rtlCol="0" anchor="t" anchorCtr="0" compatLnSpc="1">
            <a:prstTxWarp prst="textNoShape">
              <a:avLst/>
            </a:prstTxWarp>
          </a:bodyPr>
          <a:lstStyle/>
          <a:p>
            <a:pPr algn="r" defTabSz="914126" fontAlgn="auto">
              <a:spcBef>
                <a:spcPts val="0"/>
              </a:spcBef>
              <a:spcAft>
                <a:spcPts val="0"/>
              </a:spcAft>
              <a:defRPr/>
            </a:pPr>
            <a:endParaRPr lang="en-US" sz="2000" kern="0">
              <a:solidFill>
                <a:srgbClr val="000000"/>
              </a:solidFill>
              <a:latin typeface="Arial" panose="020B0604020202020204" pitchFamily="34" charset="0"/>
              <a:cs typeface="Arial" panose="020B0604020202020204" pitchFamily="34" charset="0"/>
            </a:endParaRPr>
          </a:p>
        </p:txBody>
      </p:sp>
      <p:pic>
        <p:nvPicPr>
          <p:cNvPr id="29" name="Picture 2" descr="image00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981" y="1105343"/>
            <a:ext cx="7116565" cy="500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Slide Number Placeholder 2"/>
          <p:cNvSpPr txBox="1">
            <a:spLocks/>
          </p:cNvSpPr>
          <p:nvPr/>
        </p:nvSpPr>
        <p:spPr>
          <a:xfrm>
            <a:off x="9467318" y="6603587"/>
            <a:ext cx="2376397" cy="246062"/>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solidFill>
                  <a:schemeClr val="bg1"/>
                </a:solidFill>
              </a:rPr>
              <a:t>| </a:t>
            </a:r>
            <a:fld id="{9A3BE224-A52A-4BF8-97F4-557879C819D1}" type="slidenum">
              <a:rPr lang="en-US" sz="1000" smtClean="0">
                <a:solidFill>
                  <a:schemeClr val="bg1"/>
                </a:solidFill>
              </a:rPr>
              <a:t>9</a:t>
            </a:fld>
            <a:endParaRPr lang="en-US" sz="1000" dirty="0">
              <a:solidFill>
                <a:schemeClr val="bg1"/>
              </a:solidFill>
            </a:endParaRPr>
          </a:p>
        </p:txBody>
      </p:sp>
      <p:sp>
        <p:nvSpPr>
          <p:cNvPr id="48" name="Rectangle 11"/>
          <p:cNvSpPr txBox="1">
            <a:spLocks noChangeArrowheads="1"/>
          </p:cNvSpPr>
          <p:nvPr/>
        </p:nvSpPr>
        <p:spPr>
          <a:xfrm>
            <a:off x="3770520" y="6541014"/>
            <a:ext cx="4652429" cy="315640"/>
          </a:xfrm>
          <a:prstGeom prst="rect">
            <a:avLst/>
          </a:prstGeom>
        </p:spPr>
        <p:txBody>
          <a:bodyPr lIns="0" tIns="0" rIns="0" bIns="0" anchor="ctr" anchorCtr="0"/>
          <a:lstStyle>
            <a:defPPr>
              <a:defRPr lang="en-US"/>
            </a:defPPr>
            <a:lvl1pPr marL="0" algn="ctr" defTabSz="914400" rtl="0" eaLnBrk="1" latinLnBrk="0" hangingPunct="1">
              <a:defRPr sz="800" kern="1200">
                <a:solidFill>
                  <a:schemeClr val="bg1">
                    <a:lumMod val="50000"/>
                  </a:schemeClr>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solidFill>
              </a:rPr>
              <a:t>Approved for Public Release (RROI </a:t>
            </a:r>
            <a:r>
              <a:rPr lang="en-US" sz="900" dirty="0" smtClean="0">
                <a:solidFill>
                  <a:schemeClr val="bg1"/>
                </a:solidFill>
              </a:rPr>
              <a:t>18-00101-BDS)</a:t>
            </a:r>
            <a:endParaRPr lang="en-US" sz="900" dirty="0">
              <a:solidFill>
                <a:schemeClr val="bg1"/>
              </a:solidFill>
            </a:endParaRPr>
          </a:p>
        </p:txBody>
      </p:sp>
      <p:sp>
        <p:nvSpPr>
          <p:cNvPr id="19" name="TextBox 18"/>
          <p:cNvSpPr txBox="1"/>
          <p:nvPr/>
        </p:nvSpPr>
        <p:spPr>
          <a:xfrm>
            <a:off x="4983788" y="6206828"/>
            <a:ext cx="1351652" cy="313932"/>
          </a:xfrm>
          <a:prstGeom prst="rect">
            <a:avLst/>
          </a:prstGeom>
          <a:noFill/>
        </p:spPr>
        <p:txBody>
          <a:bodyPr wrap="none" rtlCol="0">
            <a:spAutoFit/>
          </a:bodyPr>
          <a:lstStyle/>
          <a:p>
            <a:pPr algn="ctr">
              <a:lnSpc>
                <a:spcPct val="80000"/>
              </a:lnSpc>
            </a:pPr>
            <a:r>
              <a:rPr lang="en-US" b="1" dirty="0">
                <a:solidFill>
                  <a:srgbClr val="FFC000"/>
                </a:solidFill>
                <a:latin typeface="Arial"/>
              </a:rPr>
              <a:t>PHYSICAL</a:t>
            </a:r>
          </a:p>
        </p:txBody>
      </p:sp>
      <p:sp>
        <p:nvSpPr>
          <p:cNvPr id="21" name="TextBox 20"/>
          <p:cNvSpPr txBox="1"/>
          <p:nvPr/>
        </p:nvSpPr>
        <p:spPr>
          <a:xfrm>
            <a:off x="1295727" y="3507600"/>
            <a:ext cx="1133870" cy="245965"/>
          </a:xfrm>
          <a:prstGeom prst="rect">
            <a:avLst/>
          </a:prstGeom>
          <a:noFill/>
        </p:spPr>
        <p:txBody>
          <a:bodyPr wrap="square" lIns="0" tIns="0" rIns="0" bIns="0" rtlCol="0">
            <a:spAutoFit/>
          </a:bodyPr>
          <a:lstStyle/>
          <a:p>
            <a:pPr algn="ctr">
              <a:lnSpc>
                <a:spcPct val="80000"/>
              </a:lnSpc>
            </a:pPr>
            <a:r>
              <a:rPr lang="en-US" sz="1998" b="1" dirty="0">
                <a:solidFill>
                  <a:srgbClr val="5B9BD5">
                    <a:lumMod val="60000"/>
                    <a:lumOff val="40000"/>
                  </a:srgbClr>
                </a:solidFill>
                <a:latin typeface="Arial"/>
              </a:rPr>
              <a:t>NEEDS</a:t>
            </a:r>
          </a:p>
        </p:txBody>
      </p:sp>
      <p:sp>
        <p:nvSpPr>
          <p:cNvPr id="23" name="TextBox 22"/>
          <p:cNvSpPr txBox="1"/>
          <p:nvPr/>
        </p:nvSpPr>
        <p:spPr>
          <a:xfrm>
            <a:off x="10021954" y="3527636"/>
            <a:ext cx="2022475" cy="245965"/>
          </a:xfrm>
          <a:prstGeom prst="rect">
            <a:avLst/>
          </a:prstGeom>
          <a:noFill/>
        </p:spPr>
        <p:txBody>
          <a:bodyPr wrap="square" lIns="0" tIns="0" rIns="0" bIns="0" rtlCol="0" anchor="ctr" anchorCtr="0">
            <a:spAutoFit/>
          </a:bodyPr>
          <a:lstStyle/>
          <a:p>
            <a:pPr>
              <a:lnSpc>
                <a:spcPct val="80000"/>
              </a:lnSpc>
            </a:pPr>
            <a:r>
              <a:rPr lang="en-US" sz="1998" b="1" dirty="0">
                <a:solidFill>
                  <a:srgbClr val="5B9BD5">
                    <a:lumMod val="60000"/>
                    <a:lumOff val="40000"/>
                  </a:srgbClr>
                </a:solidFill>
                <a:latin typeface="Arial"/>
              </a:rPr>
              <a:t>SOLUTIONS</a:t>
            </a:r>
          </a:p>
        </p:txBody>
      </p:sp>
      <p:sp>
        <p:nvSpPr>
          <p:cNvPr id="24" name="Rectangle 23"/>
          <p:cNvSpPr/>
          <p:nvPr/>
        </p:nvSpPr>
        <p:spPr>
          <a:xfrm rot="2838922">
            <a:off x="4221578" y="4617952"/>
            <a:ext cx="1069524" cy="369332"/>
          </a:xfrm>
          <a:prstGeom prst="rect">
            <a:avLst/>
          </a:prstGeom>
        </p:spPr>
        <p:txBody>
          <a:bodyPr wrap="none">
            <a:spAutoFit/>
          </a:bodyPr>
          <a:lstStyle/>
          <a:p>
            <a:r>
              <a:rPr lang="en-US" b="1" dirty="0">
                <a:latin typeface="Arial"/>
                <a:cs typeface="Times New Roman" panose="02020603050405020304" pitchFamily="18" charset="0"/>
              </a:rPr>
              <a:t>DESIGN</a:t>
            </a:r>
            <a:endParaRPr lang="en-US" b="1" dirty="0">
              <a:latin typeface="Arial"/>
            </a:endParaRPr>
          </a:p>
        </p:txBody>
      </p:sp>
      <p:sp>
        <p:nvSpPr>
          <p:cNvPr id="25" name="Rectangle 24"/>
          <p:cNvSpPr/>
          <p:nvPr/>
        </p:nvSpPr>
        <p:spPr>
          <a:xfrm rot="18789950">
            <a:off x="5873732" y="4640755"/>
            <a:ext cx="1330236" cy="369332"/>
          </a:xfrm>
          <a:prstGeom prst="rect">
            <a:avLst/>
          </a:prstGeom>
        </p:spPr>
        <p:txBody>
          <a:bodyPr wrap="none">
            <a:spAutoFit/>
          </a:bodyPr>
          <a:lstStyle/>
          <a:p>
            <a:r>
              <a:rPr lang="en-US" b="1" dirty="0">
                <a:latin typeface="Arial"/>
                <a:cs typeface="Times New Roman" panose="02020603050405020304" pitchFamily="18" charset="0"/>
              </a:rPr>
              <a:t>DELIVERY</a:t>
            </a:r>
            <a:endParaRPr lang="en-US" b="1" dirty="0">
              <a:latin typeface="Arial"/>
            </a:endParaRPr>
          </a:p>
        </p:txBody>
      </p:sp>
      <p:sp>
        <p:nvSpPr>
          <p:cNvPr id="30" name="Rectangle 29"/>
          <p:cNvSpPr/>
          <p:nvPr/>
        </p:nvSpPr>
        <p:spPr>
          <a:xfrm rot="2718359">
            <a:off x="5889560" y="2342471"/>
            <a:ext cx="1419171" cy="276999"/>
          </a:xfrm>
          <a:prstGeom prst="rect">
            <a:avLst/>
          </a:prstGeom>
          <a:noFill/>
        </p:spPr>
        <p:txBody>
          <a:bodyPr wrap="none" lIns="0" tIns="0" rIns="0" bIns="0">
            <a:spAutoFit/>
          </a:bodyPr>
          <a:lstStyle/>
          <a:p>
            <a:r>
              <a:rPr lang="en-US" b="1" dirty="0" smtClean="0">
                <a:solidFill>
                  <a:srgbClr val="000000"/>
                </a:solidFill>
                <a:latin typeface="Arial" panose="020B0604020202020204" pitchFamily="34" charset="0"/>
                <a:ea typeface="Calibri" panose="020F0502020204030204" pitchFamily="34" charset="0"/>
                <a:cs typeface="Arial" panose="020B0604020202020204" pitchFamily="34" charset="0"/>
              </a:rPr>
              <a:t>SIMULATION</a:t>
            </a:r>
            <a:endParaRPr lang="en-US" b="1" dirty="0">
              <a:solidFill>
                <a:srgbClr val="000000"/>
              </a:solidFill>
              <a:latin typeface="Arial" panose="020B0604020202020204" pitchFamily="34" charset="0"/>
              <a:cs typeface="Arial" panose="020B0604020202020204" pitchFamily="34" charset="0"/>
            </a:endParaRPr>
          </a:p>
        </p:txBody>
      </p:sp>
      <p:sp>
        <p:nvSpPr>
          <p:cNvPr id="31" name="Rectangle 30"/>
          <p:cNvSpPr/>
          <p:nvPr/>
        </p:nvSpPr>
        <p:spPr>
          <a:xfrm rot="18703892">
            <a:off x="4077139" y="2331699"/>
            <a:ext cx="1243929" cy="276999"/>
          </a:xfrm>
          <a:prstGeom prst="rect">
            <a:avLst/>
          </a:prstGeom>
          <a:noFill/>
        </p:spPr>
        <p:txBody>
          <a:bodyPr wrap="none" lIns="0" tIns="0" rIns="0" bIns="0">
            <a:spAutoFit/>
          </a:bodyPr>
          <a:lstStyle/>
          <a:p>
            <a:r>
              <a:rPr lang="en-US" b="1" dirty="0" smtClean="0">
                <a:solidFill>
                  <a:srgbClr val="000000"/>
                </a:solidFill>
                <a:latin typeface="Arial" panose="020B0604020202020204" pitchFamily="34" charset="0"/>
                <a:cs typeface="Arial" panose="020B0604020202020204" pitchFamily="34" charset="0"/>
              </a:rPr>
              <a:t>MODELING</a:t>
            </a:r>
            <a:endParaRPr lang="en-US" b="1" dirty="0">
              <a:solidFill>
                <a:srgbClr val="000000"/>
              </a:solidFill>
              <a:latin typeface="Arial" panose="020B0604020202020204" pitchFamily="34" charset="0"/>
              <a:cs typeface="Arial" panose="020B0604020202020204" pitchFamily="34" charset="0"/>
            </a:endParaRPr>
          </a:p>
        </p:txBody>
      </p:sp>
      <p:sp>
        <p:nvSpPr>
          <p:cNvPr id="32" name="TextBox 31"/>
          <p:cNvSpPr txBox="1"/>
          <p:nvPr/>
        </p:nvSpPr>
        <p:spPr>
          <a:xfrm>
            <a:off x="5155318" y="781370"/>
            <a:ext cx="1000274" cy="221599"/>
          </a:xfrm>
          <a:prstGeom prst="rect">
            <a:avLst/>
          </a:prstGeom>
          <a:noFill/>
        </p:spPr>
        <p:txBody>
          <a:bodyPr wrap="none" lIns="0" tIns="0" rIns="0" bIns="0" rtlCol="0">
            <a:spAutoFit/>
          </a:bodyPr>
          <a:lstStyle/>
          <a:p>
            <a:pPr algn="ctr">
              <a:lnSpc>
                <a:spcPct val="80000"/>
              </a:lnSpc>
            </a:pPr>
            <a:r>
              <a:rPr lang="en-US" b="1" dirty="0">
                <a:solidFill>
                  <a:srgbClr val="FFC000"/>
                </a:solidFill>
                <a:latin typeface="Arial"/>
              </a:rPr>
              <a:t>VIRTUAL</a:t>
            </a:r>
          </a:p>
        </p:txBody>
      </p:sp>
    </p:spTree>
    <p:extLst>
      <p:ext uri="{BB962C8B-B14F-4D97-AF65-F5344CB8AC3E}">
        <p14:creationId xmlns:p14="http://schemas.microsoft.com/office/powerpoint/2010/main" val="251407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subTnLst>
                                    <p:set>
                                      <p:cBhvr override="childStyle">
                                        <p:cTn dur="1" fill="hold" display="0" masterRel="nextClick" afterEffect="1"/>
                                        <p:tgtEl>
                                          <p:spTgt spid="4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left)">
                                      <p:cBhvr>
                                        <p:cTn id="12" dur="500"/>
                                        <p:tgtEl>
                                          <p:spTgt spid="47"/>
                                        </p:tgtEl>
                                      </p:cBhvr>
                                    </p:animEffec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up)">
                                      <p:cBhvr>
                                        <p:cTn id="17" dur="500"/>
                                        <p:tgtEl>
                                          <p:spTgt spid="44"/>
                                        </p:tgtEl>
                                      </p:cBhvr>
                                    </p:animEffec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Lst>
  </p:timing>
</p:sld>
</file>

<file path=ppt/theme/theme1.xml><?xml version="1.0" encoding="utf-8"?>
<a:theme xmlns:a="http://schemas.openxmlformats.org/drawingml/2006/main" name="EO&amp;T Slide Master">
  <a:themeElements>
    <a:clrScheme name="Boeing Color Palette">
      <a:dk1>
        <a:srgbClr val="000000"/>
      </a:dk1>
      <a:lt1>
        <a:srgbClr val="FFFFFF"/>
      </a:lt1>
      <a:dk2>
        <a:srgbClr val="0039A6"/>
      </a:dk2>
      <a:lt2>
        <a:srgbClr val="A5ACB0"/>
      </a:lt2>
      <a:accent1>
        <a:srgbClr val="0039A6"/>
      </a:accent1>
      <a:accent2>
        <a:srgbClr val="E70033"/>
      </a:accent2>
      <a:accent3>
        <a:srgbClr val="0096DB"/>
      </a:accent3>
      <a:accent4>
        <a:srgbClr val="77B800"/>
      </a:accent4>
      <a:accent5>
        <a:srgbClr val="580F8B"/>
      </a:accent5>
      <a:accent6>
        <a:srgbClr val="FFA200"/>
      </a:accent6>
      <a:hlink>
        <a:srgbClr val="0039A6"/>
      </a:hlink>
      <a:folHlink>
        <a:srgbClr val="A5ACB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eing Color Palette">
        <a:dk1>
          <a:srgbClr val="000000"/>
        </a:dk1>
        <a:lt1>
          <a:srgbClr val="FFFFFF"/>
        </a:lt1>
        <a:dk2>
          <a:srgbClr val="0039A6"/>
        </a:dk2>
        <a:lt2>
          <a:srgbClr val="A5ACB0"/>
        </a:lt2>
        <a:accent1>
          <a:srgbClr val="0039A6"/>
        </a:accent1>
        <a:accent2>
          <a:srgbClr val="E70033"/>
        </a:accent2>
        <a:accent3>
          <a:srgbClr val="0096DB"/>
        </a:accent3>
        <a:accent4>
          <a:srgbClr val="77B800"/>
        </a:accent4>
        <a:accent5>
          <a:srgbClr val="580F8B"/>
        </a:accent5>
        <a:accent6>
          <a:srgbClr val="FFA200"/>
        </a:accent6>
        <a:hlink>
          <a:srgbClr val="0039A6"/>
        </a:hlink>
        <a:folHlink>
          <a:srgbClr val="A5ACB0"/>
        </a:folHlink>
      </a:clrScheme>
      <a:clrMap bg1="lt1" tx1="dk1" bg2="lt2" tx2="dk2" accent1="accent1" accent2="accent2" accent3="accent3" accent4="accent4" accent5="accent5" accent6="accent6" hlink="hlink" folHlink="folHlink"/>
    </a:extraClrScheme>
  </a:extraClrSchemeLst>
  <a:custClrLst>
    <a:custClr name="PANTONE 7546">
      <a:srgbClr val="394A59"/>
    </a:custClr>
    <a:custClr name="PANTONE 431">
      <a:srgbClr val="5F6A72"/>
    </a:custClr>
    <a:custClr name="PANTONE 429">
      <a:srgbClr val="A5ACB0"/>
    </a:custClr>
    <a:custClr name="PANTONE CG1">
      <a:srgbClr val="E2E1DD"/>
    </a:custClr>
    <a:custClr name="Process Magenta">
      <a:srgbClr val="CC3366"/>
    </a:custClr>
    <a:custClr name="PANTONE 4975">
      <a:srgbClr val="462324"/>
    </a:custClr>
    <a:custClr name="PANTONE 201">
      <a:srgbClr val="9E1B32"/>
    </a:custClr>
    <a:custClr name="PANTONE 185">
      <a:srgbClr val="E70033"/>
    </a:custClr>
    <a:custClr name="PANTONE 1665">
      <a:srgbClr val="E24912"/>
    </a:custClr>
    <a:custClr name="PANTONE 137">
      <a:srgbClr val="FFA200"/>
    </a:custClr>
    <a:custClr name="PANTONE 108">
      <a:srgbClr val="F6DA14"/>
    </a:custClr>
    <a:custClr name="PANTONE 1215">
      <a:srgbClr val="FBDE81"/>
    </a:custClr>
    <a:custClr name="PANTONE 7499">
      <a:srgbClr val="EEE8C5"/>
    </a:custClr>
    <a:custClr name="PANTONE 553">
      <a:srgbClr val="214232"/>
    </a:custClr>
    <a:custClr name="PANTONE 376">
      <a:srgbClr val="77B800"/>
    </a:custClr>
    <a:custClr name="PANTONE 373">
      <a:srgbClr val="CFEA8B"/>
    </a:custClr>
    <a:custClr name="PANTONE 328">
      <a:srgbClr val="007165"/>
    </a:custClr>
    <a:custClr name="PANTONE 309">
      <a:srgbClr val="003D4D"/>
    </a:custClr>
    <a:custClr name="PANTONE 3135">
      <a:srgbClr val="0091B5"/>
    </a:custClr>
    <a:custClr name="PANTONE 7457">
      <a:srgbClr val="BADCE6"/>
    </a:custClr>
    <a:custClr name="PANTONE 289">
      <a:srgbClr val="002144"/>
    </a:custClr>
    <a:custClr name="PANTONE 2925">
      <a:srgbClr val="0096DB"/>
    </a:custClr>
    <a:custClr name="PANTONE 283">
      <a:srgbClr val="97C5EB"/>
    </a:custClr>
    <a:custClr name="PANTONE 2597">
      <a:srgbClr val="580F8B"/>
    </a:custClr>
  </a:custClr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ANTONE 7546">
      <a:srgbClr val="394A59"/>
    </a:custClr>
    <a:custClr name="PANTONE 431">
      <a:srgbClr val="5F6A72"/>
    </a:custClr>
    <a:custClr name="PANTONE 429">
      <a:srgbClr val="A5ACB0"/>
    </a:custClr>
    <a:custClr name="PANTONE CG1">
      <a:srgbClr val="E2E1DD"/>
    </a:custClr>
    <a:custClr name="PANTONE 7421">
      <a:srgbClr val="61162D"/>
    </a:custClr>
    <a:custClr name="PANTONE 221">
      <a:srgbClr val="96004B"/>
    </a:custClr>
    <a:custClr name="PANTONE 4975">
      <a:srgbClr val="462324"/>
    </a:custClr>
    <a:custClr name="PANTONE 201">
      <a:srgbClr val="9E1B32"/>
    </a:custClr>
    <a:custClr name="PANTONE 185">
      <a:srgbClr val="E70033"/>
    </a:custClr>
    <a:custClr name="PANTONE 1665">
      <a:srgbClr val="E24912"/>
    </a:custClr>
    <a:custClr name="PANTONE 137">
      <a:srgbClr val="FFA200"/>
    </a:custClr>
    <a:custClr name="PANTONE 1215">
      <a:srgbClr val="FBDE81"/>
    </a:custClr>
    <a:custClr name="PANTONE 7499">
      <a:srgbClr val="EEE8C5"/>
    </a:custClr>
    <a:custClr name="PANTONE 553">
      <a:srgbClr val="214232"/>
    </a:custClr>
    <a:custClr name="PANTONE 376">
      <a:srgbClr val="77B800"/>
    </a:custClr>
    <a:custClr name="PANTONE 373">
      <a:srgbClr val="CFEA8B"/>
    </a:custClr>
    <a:custClr name="PANTONE 328">
      <a:srgbClr val="007165"/>
    </a:custClr>
    <a:custClr name="PANTONE 309">
      <a:srgbClr val="003D4D"/>
    </a:custClr>
    <a:custClr name="PANTONE 3135">
      <a:srgbClr val="0091B5"/>
    </a:custClr>
    <a:custClr name="PANTONE 9041">
      <a:srgbClr val="E2EBE4"/>
    </a:custClr>
    <a:custClr name="PANTONE 289">
      <a:srgbClr val="002144"/>
    </a:custClr>
    <a:custClr name="PANTONE 2925">
      <a:srgbClr val="0096DB"/>
    </a:custClr>
    <a:custClr name="PANTONE 283">
      <a:srgbClr val="97C5EB"/>
    </a:custClr>
    <a:custClr name="PANTONE 2597">
      <a:srgbClr val="580F8B"/>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6226C25C2CF8439A8FE2C80AD0CFC3" ma:contentTypeVersion="0" ma:contentTypeDescription="Create a new document." ma:contentTypeScope="" ma:versionID="f2cb5f28ca0fd4a97868e3b8d2c32b5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51FA24-6BFB-4FD1-AE6B-5B3ACA10AD16}">
  <ds:schemaRefs>
    <ds:schemaRef ds:uri="http://schemas.microsoft.com/sharepoint/v3/contenttype/forms"/>
  </ds:schemaRefs>
</ds:datastoreItem>
</file>

<file path=customXml/itemProps2.xml><?xml version="1.0" encoding="utf-8"?>
<ds:datastoreItem xmlns:ds="http://schemas.openxmlformats.org/officeDocument/2006/customXml" ds:itemID="{A3536097-DC2E-4C63-B11F-F38075D689AF}">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19BEA4A-A450-4A16-B043-721B1DD23D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30607</TotalTime>
  <Words>2232</Words>
  <Application>Microsoft Office PowerPoint</Application>
  <PresentationFormat>Custom</PresentationFormat>
  <Paragraphs>331</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Narrow</vt:lpstr>
      <vt:lpstr>Calibri</vt:lpstr>
      <vt:lpstr>Symbol</vt:lpstr>
      <vt:lpstr>Times New Roman</vt:lpstr>
      <vt:lpstr>Wingdings</vt:lpstr>
      <vt:lpstr>EO&amp;T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Boeing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Boeing MBE Diamond</dc:title>
  <dc:subject>A Framework for Digital Transformation</dc:subject>
  <dc:creator>daniel.w.seal@boeing.com</dc:creator>
  <cp:keywords>MBE, MBSE, Diamond, Digital Engineering</cp:keywords>
  <dc:description>Presented at INCOSE International Workshop (IW) 2020 in Torrance, CA on January 25, 2020.</dc:description>
  <cp:lastModifiedBy>Seal, Daniel W</cp:lastModifiedBy>
  <cp:revision>795</cp:revision>
  <cp:lastPrinted>2019-04-24T02:57:44Z</cp:lastPrinted>
  <dcterms:created xsi:type="dcterms:W3CDTF">2014-07-09T16:57:44Z</dcterms:created>
  <dcterms:modified xsi:type="dcterms:W3CDTF">2020-01-17T21:25:47Z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0x010100BC6226C25C2CF8439A8FE2C80AD0CFC3</vt:lpwstr>
  </property>
</Properties>
</file>