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4141" r:id="rId5"/>
    <p:sldMasterId id="2147484198" r:id="rId6"/>
    <p:sldMasterId id="2147484230" r:id="rId7"/>
  </p:sldMasterIdLst>
  <p:notesMasterIdLst>
    <p:notesMasterId r:id="rId17"/>
  </p:notesMasterIdLst>
  <p:handoutMasterIdLst>
    <p:handoutMasterId r:id="rId18"/>
  </p:handoutMasterIdLst>
  <p:sldIdLst>
    <p:sldId id="1464" r:id="rId8"/>
    <p:sldId id="1465" r:id="rId9"/>
    <p:sldId id="1466" r:id="rId10"/>
    <p:sldId id="1460" r:id="rId11"/>
    <p:sldId id="1458" r:id="rId12"/>
    <p:sldId id="1469" r:id="rId13"/>
    <p:sldId id="1459" r:id="rId14"/>
    <p:sldId id="1467" r:id="rId15"/>
    <p:sldId id="1468" r:id="rId1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esia Alexander" initials="TA" lastIdx="2" clrIdx="1"/>
  <p:cmAuthor id="2" name="John Kelly" initials="J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FA"/>
    <a:srgbClr val="E4E4F8"/>
    <a:srgbClr val="0000FF"/>
    <a:srgbClr val="336699"/>
    <a:srgbClr val="22228A"/>
    <a:srgbClr val="0E0E3A"/>
    <a:srgbClr val="1A1A68"/>
    <a:srgbClr val="9696E6"/>
    <a:srgbClr val="6868DA"/>
    <a:srgbClr val="C8F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9" d="100"/>
          <a:sy n="59" d="100"/>
        </p:scale>
        <p:origin x="752" y="28"/>
      </p:cViewPr>
      <p:guideLst>
        <p:guide orient="horz" pos="779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t" anchorCtr="0" compatLnSpc="1">
            <a:prstTxWarp prst="textNoShape">
              <a:avLst/>
            </a:prstTxWarp>
          </a:bodyPr>
          <a:lstStyle>
            <a:lvl1pPr defTabSz="92134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323" y="0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t" anchorCtr="0" compatLnSpc="1">
            <a:prstTxWarp prst="textNoShape">
              <a:avLst/>
            </a:prstTxWarp>
          </a:bodyPr>
          <a:lstStyle>
            <a:lvl1pPr algn="r" defTabSz="92134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1263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b" anchorCtr="0" compatLnSpc="1">
            <a:prstTxWarp prst="textNoShape">
              <a:avLst/>
            </a:prstTxWarp>
          </a:bodyPr>
          <a:lstStyle>
            <a:lvl1pPr defTabSz="92134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323" y="8831263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b" anchorCtr="0" compatLnSpc="1">
            <a:prstTxWarp prst="textNoShape">
              <a:avLst/>
            </a:prstTxWarp>
          </a:bodyPr>
          <a:lstStyle>
            <a:lvl1pPr algn="r" defTabSz="921349">
              <a:defRPr sz="1200"/>
            </a:lvl1pPr>
          </a:lstStyle>
          <a:p>
            <a:pPr>
              <a:defRPr/>
            </a:pPr>
            <a:fld id="{8C656C08-6AB5-4A74-9B5E-77383867C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t" anchorCtr="0" compatLnSpc="1">
            <a:prstTxWarp prst="textNoShape">
              <a:avLst/>
            </a:prstTxWarp>
          </a:bodyPr>
          <a:lstStyle>
            <a:lvl1pPr defTabSz="92134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323" y="0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t" anchorCtr="0" compatLnSpc="1">
            <a:prstTxWarp prst="textNoShape">
              <a:avLst/>
            </a:prstTxWarp>
          </a:bodyPr>
          <a:lstStyle>
            <a:lvl1pPr algn="r" defTabSz="92134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4" y="4416435"/>
            <a:ext cx="5605074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63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b" anchorCtr="0" compatLnSpc="1">
            <a:prstTxWarp prst="textNoShape">
              <a:avLst/>
            </a:prstTxWarp>
          </a:bodyPr>
          <a:lstStyle>
            <a:lvl1pPr defTabSz="92134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323" y="8831263"/>
            <a:ext cx="3039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3" rIns="92409" bIns="46203" numCol="1" anchor="b" anchorCtr="0" compatLnSpc="1">
            <a:prstTxWarp prst="textNoShape">
              <a:avLst/>
            </a:prstTxWarp>
          </a:bodyPr>
          <a:lstStyle>
            <a:lvl1pPr algn="r" defTabSz="921349">
              <a:defRPr sz="1200"/>
            </a:lvl1pPr>
          </a:lstStyle>
          <a:p>
            <a:pPr>
              <a:defRPr/>
            </a:pPr>
            <a:fld id="{1E33BEB6-50BC-4257-9BC3-E1FF778D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8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2445C-E5DA-4914-9FEF-929B75083C8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5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2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2445C-E5DA-4914-9FEF-929B75083C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2445C-E5DA-4914-9FEF-929B75083C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4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2445C-E5DA-4914-9FEF-929B75083C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0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64" y="4416435"/>
            <a:ext cx="5605074" cy="4613265"/>
          </a:xfrm>
        </p:spPr>
        <p:txBody>
          <a:bodyPr/>
          <a:lstStyle/>
          <a:p>
            <a:pPr lvl="0"/>
            <a:r>
              <a:rPr lang="en-US" sz="900" kern="1200" dirty="0" smtClean="0">
                <a:solidFill>
                  <a:schemeClr val="tx1"/>
                </a:solidFill>
                <a:effectLst/>
              </a:rPr>
              <a:t>III. Workshops’ Format</a:t>
            </a: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effectLst/>
              </a:rPr>
              <a:t>	A.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sz="900" kern="1200" dirty="0" smtClean="0">
                <a:solidFill>
                  <a:schemeClr val="tx1"/>
                </a:solidFill>
                <a:effectLst/>
              </a:rPr>
              <a:t>Introduction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 - </a:t>
            </a:r>
            <a:r>
              <a:rPr lang="en-US" sz="900" kern="1200" dirty="0" smtClean="0">
                <a:solidFill>
                  <a:schemeClr val="tx1"/>
                </a:solidFill>
                <a:effectLst/>
              </a:rPr>
              <a:t>Short briefing providing an overview of the taxonomy.  </a:t>
            </a: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effectLst/>
              </a:rPr>
              <a:t>	B.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sz="900" kern="1200" dirty="0" smtClean="0">
                <a:solidFill>
                  <a:schemeClr val="tx1"/>
                </a:solidFill>
                <a:effectLst/>
              </a:rPr>
              <a:t>Break-out sessions - To achieve the goals of the workshop by eliciting SME input on the DSM/DT</a:t>
            </a: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effectLst/>
              </a:rPr>
              <a:t>	C. Session Out-Briefs - Each group will provide PPT summary of results of break-out session</a:t>
            </a:r>
          </a:p>
          <a:p>
            <a:pPr lvl="0"/>
            <a:endParaRPr lang="en-US" sz="900" kern="1200" dirty="0" smtClean="0">
              <a:solidFill>
                <a:schemeClr val="tx1"/>
              </a:solidFill>
              <a:effectLst/>
            </a:endParaRP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effectLst/>
              </a:rPr>
              <a:t>IV.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 Meeting Logistics</a:t>
            </a:r>
          </a:p>
          <a:p>
            <a:pPr lvl="0"/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	A. Pre-Planning – Provide print-outs to participants and provide real-time access to the DSM tool..  Market the session to Ontology, Model-based and Tools/Interoperability Working Groups to send representatives and potentially include a block across working groups to attend..</a:t>
            </a:r>
          </a:p>
          <a:p>
            <a:pPr lvl="0"/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	B.  Meeting Facilitation – Break out sessions will be grouped by SME domain, and led by DASD(SE) team members. Groups are formed based on Level 2 of the DSM taxonomy (e.g., </a:t>
            </a:r>
            <a:r>
              <a:rPr lang="de-DE" sz="900" dirty="0" smtClean="0"/>
              <a:t>Reqs, Design, Mfg, V&amp;V)</a:t>
            </a:r>
          </a:p>
          <a:p>
            <a:pPr lvl="0"/>
            <a:r>
              <a:rPr lang="de-DE" sz="900" kern="1200" baseline="0" dirty="0" smtClean="0">
                <a:solidFill>
                  <a:schemeClr val="tx1"/>
                </a:solidFill>
                <a:effectLst/>
              </a:rPr>
              <a:t>	C.  Outbriefs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sz="900" kern="1200" baseline="0" dirty="0" smtClean="0">
                <a:solidFill>
                  <a:schemeClr val="tx1"/>
                </a:solidFill>
                <a:effectLst/>
              </a:rPr>
              <a:t>	     i.  Session out-briefs will present results to the DSM/DT workshop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de-DE" sz="900" kern="1200" baseline="0" dirty="0" smtClean="0">
                <a:solidFill>
                  <a:schemeClr val="tx1"/>
                </a:solidFill>
                <a:effectLst/>
              </a:rPr>
              <a:t>     Ii.  IW out-brief will provide results at the close of the workshop to IW particiatnts. 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D. 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Roles and Responsibilities</a:t>
            </a:r>
            <a:endParaRPr lang="en-US" sz="900" kern="1200" dirty="0" smtClean="0">
              <a:solidFill>
                <a:schemeClr val="tx1"/>
              </a:solidFill>
              <a:effectLst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Introduction Briefing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Break-out Session Facilitator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Capturing SME Input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Synthesizing Meeting Outcomes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Updating the Taxonomy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Workshop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900" kern="1200" baseline="0" dirty="0" err="1" smtClean="0">
                <a:solidFill>
                  <a:schemeClr val="tx1"/>
                </a:solidFill>
                <a:effectLst/>
              </a:rPr>
              <a:t>Outbrief</a:t>
            </a:r>
            <a:endParaRPr lang="en-US" sz="900" kern="1200" dirty="0" smtClean="0">
              <a:solidFill>
                <a:schemeClr val="tx1"/>
              </a:solidFill>
              <a:effectLst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900" kern="1200" dirty="0" smtClean="0">
                <a:solidFill>
                  <a:schemeClr val="tx1"/>
                </a:solidFill>
                <a:effectLst/>
              </a:rPr>
              <a:t>Defining Next Steps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900" kern="1200" baseline="0" dirty="0" smtClean="0">
              <a:solidFill>
                <a:schemeClr val="tx1"/>
              </a:solidFill>
              <a:effectLst/>
            </a:endParaRPr>
          </a:p>
          <a:p>
            <a:pPr lvl="0"/>
            <a:r>
              <a:rPr lang="en-US" sz="900" kern="1200" baseline="0" dirty="0" smtClean="0">
                <a:solidFill>
                  <a:schemeClr val="tx1"/>
                </a:solidFill>
                <a:effectLst/>
              </a:rPr>
              <a:t>  </a:t>
            </a:r>
            <a:endParaRPr lang="en-US" sz="900" kern="1200" dirty="0" smtClean="0">
              <a:solidFill>
                <a:schemeClr val="tx1"/>
              </a:solidFill>
              <a:effectLst/>
            </a:endParaRPr>
          </a:p>
          <a:p>
            <a:endParaRPr lang="en-US" sz="9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3BEB6-50BC-4257-9BC3-E1FF778D72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OD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07975"/>
            <a:ext cx="24574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-4763" y="6557963"/>
            <a:ext cx="9144001" cy="44450"/>
            <a:chOff x="0" y="741"/>
            <a:chExt cx="5760" cy="28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5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44888"/>
            <a:ext cx="7772400" cy="1470025"/>
          </a:xfrm>
        </p:spPr>
        <p:txBody>
          <a:bodyPr lIns="91440" tIns="45720" rIns="91440" bIns="45720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5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72075"/>
            <a:ext cx="6400800" cy="911225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16415" y="6581001"/>
            <a:ext cx="7357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</a:rPr>
              <a:t>FOUO, Pre-decisional,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5576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81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22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80920"/>
            <a:ext cx="7002463" cy="9477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4736"/>
            <a:ext cx="7772400" cy="9639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2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trmc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00025"/>
            <a:ext cx="10398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3CFC-3275-4636-9867-43F1EF14EA0F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BF32FCD-D0E6-43EB-BC89-D16E6EEBD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4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8D6-AF61-4B6F-B234-2EFDC0A73292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FEF9-9BE7-43DD-9FD0-7550EE0AA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7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663E-AB56-4662-9F8F-1E1A5FA9A826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CBBE-D1E7-4204-9CA9-272897504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6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B446-1E7E-4AE1-A6E3-8B1BBDBC1D8E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AE71-6A91-40F8-85B7-94139A147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9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36F5-7F61-4533-865B-0F883D2A6287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9570-BA5A-44A3-A7EC-4D760A098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9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9CB6-07F1-4132-932D-4FE03B91F5C9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499A-448F-425E-8FC8-C0A1DD0EE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4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3F09-ED75-47CE-8821-A51174186967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6C9D-25A3-4D8F-9C82-A384EBA51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63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3407-B6BA-42A7-B730-A739CC27AE4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B83-F339-437D-BE8D-8E1C30AFB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4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7542-9F7B-40EB-9BDB-FAE0D437723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FD82-0363-4624-B5E8-371AFD3B5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25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6F1E-FEDA-4020-99B4-D40CDA96BE47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416F-EEAF-4815-A2A9-7782210D6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7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3C07-F635-48D2-B476-196C85247895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A15D-E0A1-4541-9042-22C62B2E1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40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d logo 02 jun 06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8" y="5300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rmc logo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213" y="412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951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d logo 02 jun 06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8" y="5300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rmc logo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213" y="412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622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B1E5-4601-40FD-93C6-810223A51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89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3306-29F1-4E6E-BA13-8ACD1C56B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5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97104"/>
            <a:ext cx="7002463" cy="9315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6188"/>
            <a:ext cx="7772400" cy="5162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DBA97-00EA-4FA0-AFD9-5FE84442E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35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0642-A502-4F40-AD02-28CCF458C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88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43E1-87F7-4E17-A24B-E57C8E83E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5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39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ED45-47DD-4494-8CB5-3E8C1EF7C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0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8110-0A3F-4DFD-B067-7E2BC16D86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06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ED74-B987-4135-B94D-0D90DF6EFF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7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95E6-1A9E-4A74-8AB7-A2E5B8686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630B0-9E70-40EF-9740-F886AB6E05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79CF8-8BB6-4C25-8C48-773039E4E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7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917575" y="354013"/>
            <a:ext cx="6778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71" tIns="45636" rIns="91271" bIns="45636">
            <a:spAutoFit/>
          </a:bodyPr>
          <a:lstStyle/>
          <a:p>
            <a:pPr defTabSz="914408">
              <a:defRPr/>
            </a:pPr>
            <a:r>
              <a:rPr lang="en-US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Air Force Institute of Technology</a:t>
            </a:r>
            <a:endParaRPr lang="en-US" sz="3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05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4838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5385-DBEA-4911-84FD-800CBAAC47A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27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DCBF-FC59-4FAD-8693-B490B2AF852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93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7965-3BDD-4EBF-8B3D-F3D641062BAF}" type="datetimeFigureOut">
              <a:rPr lang="en-US" sz="1800">
                <a:solidFill>
                  <a:srgbClr val="000000"/>
                </a:solidFill>
                <a:cs typeface="Arial" charset="0"/>
              </a:rPr>
              <a:pPr>
                <a:defRPr/>
              </a:pPr>
              <a:t>1/6/2017</a:t>
            </a:fld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22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D6FC-D6CF-4E7B-BB22-40853C884965}" type="datetimeFigureOut">
              <a:rPr lang="en-US" sz="1800">
                <a:solidFill>
                  <a:srgbClr val="000000"/>
                </a:solidFill>
                <a:cs typeface="Arial" charset="0"/>
              </a:rPr>
              <a:pPr>
                <a:defRPr/>
              </a:pPr>
              <a:t>1/6/2017</a:t>
            </a:fld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E7D8-4EC6-487B-841D-0322AA39FE8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87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640D-28ED-4C7F-8E98-04F31EBFAB4A}" type="datetimeFigureOut">
              <a:rPr lang="en-US" sz="1800">
                <a:solidFill>
                  <a:srgbClr val="000000"/>
                </a:solidFill>
                <a:cs typeface="Arial" charset="0"/>
              </a:rPr>
              <a:pPr>
                <a:defRPr/>
              </a:pPr>
              <a:t>1/6/2017</a:t>
            </a:fld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E7640-B821-4797-AE93-B54E444B45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87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0 pt. Text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34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 pt. Text, Subtitle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41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title, 14 pt.,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40835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3"/>
          <p:cNvSpPr>
            <a:spLocks noChangeArrowheads="1"/>
          </p:cNvSpPr>
          <p:nvPr userDrawn="1"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254369"/>
            <a:ext cx="8077200" cy="4704862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4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3475"/>
            <a:ext cx="6773863" cy="492125"/>
          </a:xfrm>
          <a:prstGeom prst="rect">
            <a:avLst/>
          </a:prstGeom>
        </p:spPr>
        <p:txBody>
          <a:bodyPr vert="horz"/>
          <a:lstStyle>
            <a:lvl1pPr marL="7938" indent="-7938">
              <a:spcBef>
                <a:spcPts val="0"/>
              </a:spcBef>
              <a:buNone/>
              <a:defRPr sz="1600" b="1" i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55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2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23DC-2868-4BD2-8285-79293A04C9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97104"/>
            <a:ext cx="7002463" cy="9315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30"/>
            <a:ext cx="8229600" cy="93916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89012"/>
            <a:ext cx="7002463" cy="9396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9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2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0"/>
            <a:ext cx="70024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46188"/>
            <a:ext cx="77724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0" y="1076325"/>
            <a:ext cx="9144000" cy="44450"/>
            <a:chOff x="0" y="741"/>
            <a:chExt cx="5760" cy="28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-4763" y="6557963"/>
            <a:ext cx="9144001" cy="44450"/>
            <a:chOff x="0" y="741"/>
            <a:chExt cx="5760" cy="28"/>
          </a:xfrm>
        </p:grpSpPr>
        <p:sp>
          <p:nvSpPr>
            <p:cNvPr id="1035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1" name="Picture 28" descr="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5400"/>
            <a:ext cx="10287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ASD(RE) coin OUTPUT side B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603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7"/>
          <p:cNvSpPr txBox="1">
            <a:spLocks noChangeArrowheads="1"/>
          </p:cNvSpPr>
          <p:nvPr/>
        </p:nvSpPr>
        <p:spPr bwMode="auto">
          <a:xfrm>
            <a:off x="7994650" y="6596063"/>
            <a:ext cx="958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/>
              <a:t>Page-</a:t>
            </a:r>
            <a:fld id="{5DB57285-8A13-4ED8-AAA0-D49251E1A2D7}" type="slidenum">
              <a:rPr lang="en-US" sz="1200"/>
              <a:pPr algn="ctr">
                <a:defRPr/>
              </a:pPr>
              <a:t>‹#›</a:t>
            </a:fld>
            <a:endParaRPr lang="en-US" sz="1200"/>
          </a:p>
        </p:txBody>
      </p:sp>
      <p:sp>
        <p:nvSpPr>
          <p:cNvPr id="3" name="Rectangle 2"/>
          <p:cNvSpPr/>
          <p:nvPr userDrawn="1"/>
        </p:nvSpPr>
        <p:spPr>
          <a:xfrm>
            <a:off x="849570" y="6596063"/>
            <a:ext cx="7145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</a:rPr>
              <a:t>FOUO, Pre-decisional, Not for Distribution </a:t>
            </a:r>
            <a:endParaRPr lang="en-US" sz="1200" b="1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1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46908" y="274639"/>
            <a:ext cx="6600307" cy="8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 defTabSz="457200">
              <a:defRPr/>
            </a:pPr>
            <a:fld id="{23E438DF-C6CD-43B8-BC72-A1AFD25A9F5B}" type="datetime1">
              <a:rPr lang="en-US" smtClean="0">
                <a:latin typeface="Calibri" pitchFamily="34" charset="0"/>
              </a:rPr>
              <a:pPr defTabSz="457200">
                <a:defRPr/>
              </a:pPr>
              <a:t>1/6/2017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 defTabSz="457200">
              <a:defRPr/>
            </a:pPr>
            <a:fld id="{D4631E1B-815E-4F66-AECD-AE4ADFD5E1EF}" type="slidenum">
              <a:rPr lang="en-US">
                <a:latin typeface="Calibri" pitchFamily="34" charset="0"/>
              </a:rPr>
              <a:pPr defTabSz="457200"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032" name="Picture 18" descr="trmc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200025"/>
            <a:ext cx="10398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osd logo 02 jun 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722" y="198438"/>
            <a:ext cx="1066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3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9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088E16BE-9852-4E3D-BD06-F160B18C3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7643" y="76200"/>
            <a:ext cx="56721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29" descr="AFG-061218-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002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1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72803" name="Rectangle 3"/>
          <p:cNvSpPr>
            <a:spLocks noChangeArrowheads="1"/>
          </p:cNvSpPr>
          <p:nvPr/>
        </p:nvSpPr>
        <p:spPr bwMode="auto">
          <a:xfrm flipV="1">
            <a:off x="1588" y="6489700"/>
            <a:ext cx="1811337" cy="60325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43" tIns="45520" rIns="91043" bIns="455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972804" name="Rectangle 4"/>
          <p:cNvSpPr>
            <a:spLocks noChangeArrowheads="1"/>
          </p:cNvSpPr>
          <p:nvPr/>
        </p:nvSpPr>
        <p:spPr bwMode="auto">
          <a:xfrm flipV="1">
            <a:off x="7107238" y="6500813"/>
            <a:ext cx="2022475" cy="6191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82981" tIns="41493" rIns="82981" bIns="41493" anchor="ctr"/>
          <a:lstStyle/>
          <a:p>
            <a:pPr algn="ctr" defTabSz="8270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>
            <a:off x="1844675" y="6386513"/>
            <a:ext cx="5270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81" tIns="41493" rIns="82981" bIns="41493">
            <a:spAutoFit/>
          </a:bodyPr>
          <a:lstStyle/>
          <a:p>
            <a:pPr defTabSz="8299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/>
                <a:cs typeface="Arial" charset="0"/>
              </a:rPr>
              <a:t>Air University: The Intellectual and Leadership Center of the Air Force</a:t>
            </a:r>
          </a:p>
        </p:txBody>
      </p:sp>
      <p:sp>
        <p:nvSpPr>
          <p:cNvPr id="972808" name="Rectangle 8"/>
          <p:cNvSpPr>
            <a:spLocks noChangeArrowheads="1"/>
          </p:cNvSpPr>
          <p:nvPr/>
        </p:nvSpPr>
        <p:spPr bwMode="auto">
          <a:xfrm flipV="1">
            <a:off x="6324600" y="989013"/>
            <a:ext cx="2819400" cy="7778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82981" tIns="41493" rIns="82981" bIns="41493" anchor="ctr"/>
          <a:lstStyle/>
          <a:p>
            <a:pPr algn="ctr" defTabSz="8270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772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1" tIns="45511" rIns="91021" bIns="45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10" name="Rectangle 10"/>
          <p:cNvSpPr>
            <a:spLocks noChangeArrowheads="1"/>
          </p:cNvSpPr>
          <p:nvPr/>
        </p:nvSpPr>
        <p:spPr bwMode="auto">
          <a:xfrm flipV="1">
            <a:off x="0" y="989013"/>
            <a:ext cx="2478088" cy="7461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43" tIns="45520" rIns="91043" bIns="455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033" name="Picture 11" descr="chrmblue_std 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6850" y="128588"/>
            <a:ext cx="8032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05200" y="6589713"/>
            <a:ext cx="21558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25" tIns="41121" rIns="82225" bIns="41121">
            <a:spAutoFit/>
          </a:bodyPr>
          <a:lstStyle/>
          <a:p>
            <a:pPr defTabSz="820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/>
                <a:cs typeface="Arial" charset="0"/>
              </a:rPr>
              <a:t>Aim High…Fly - Fight - Win</a:t>
            </a:r>
            <a:endParaRPr lang="en-US" sz="1200" i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4" name="Picture 17" descr="AFIT(good)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152400"/>
            <a:ext cx="1447800" cy="69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438400" y="901700"/>
            <a:ext cx="39766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302" tIns="41652" rIns="83302" bIns="41652">
            <a:spAutoFit/>
          </a:bodyPr>
          <a:lstStyle/>
          <a:p>
            <a:pPr defTabSz="83318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i="1" dirty="0">
                <a:solidFill>
                  <a:srgbClr val="000066"/>
                </a:solidFill>
                <a:latin typeface="Arial"/>
                <a:cs typeface="Arial" charset="0"/>
              </a:rPr>
              <a:t>The AFIT of Today is the Air Force of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096CA1-46C1-40BC-A322-610F99237EFB}" type="slidenum">
              <a:rPr lang="en-US">
                <a:solidFill>
                  <a:srgbClr val="000000">
                    <a:tint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6248400"/>
            <a:ext cx="670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cs typeface="Arial" charset="0"/>
              </a:rPr>
              <a:t>DISTRIBUTION STATEMENT A: Approved for Public Release.  Distribution Unlimited</a:t>
            </a:r>
            <a:endParaRPr lang="en-US" sz="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0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55272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910544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365819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82109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3317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463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1130300" indent="-2174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85913" indent="-2174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41525" indent="-2174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03999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59268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14540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69808" indent="-22763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72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44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819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090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357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633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905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80" algn="l" defTabSz="910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" y="5322888"/>
            <a:ext cx="89916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716" y="2799461"/>
            <a:ext cx="9045575" cy="1629147"/>
          </a:xfrm>
        </p:spPr>
        <p:txBody>
          <a:bodyPr>
            <a:noAutofit/>
          </a:bodyPr>
          <a:lstStyle/>
          <a:p>
            <a:r>
              <a:rPr lang="en-US" dirty="0"/>
              <a:t>DOD Digital Engineering /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</a:t>
            </a:r>
            <a:r>
              <a:rPr lang="en-US" dirty="0"/>
              <a:t>System Model </a:t>
            </a:r>
            <a:r>
              <a:rPr lang="en-US" dirty="0" smtClean="0"/>
              <a:t>Workshop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717" y="4201045"/>
            <a:ext cx="9045574" cy="24308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Mrs</a:t>
            </a:r>
            <a:r>
              <a:rPr lang="en-US" sz="3600" dirty="0"/>
              <a:t>. Philomena “Phil” Zimmerman 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Deputy </a:t>
            </a:r>
            <a:r>
              <a:rPr lang="en-US" dirty="0"/>
              <a:t>Director, Engineering Tools &amp; Environments</a:t>
            </a:r>
            <a:br>
              <a:rPr lang="en-US" dirty="0"/>
            </a:br>
            <a:r>
              <a:rPr lang="en-US" dirty="0"/>
              <a:t>Office of the Deputy Assistant Secretary of Defense for </a:t>
            </a:r>
            <a:br>
              <a:rPr lang="en-US" dirty="0"/>
            </a:br>
            <a:r>
              <a:rPr lang="en-US" dirty="0"/>
              <a:t>Systems  Engineering (ODASD(SE))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0440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" y="1109374"/>
            <a:ext cx="7846143" cy="1796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Workshop Overview  </a:t>
            </a:r>
            <a:endParaRPr lang="en-US" sz="2800" dirty="0"/>
          </a:p>
          <a:p>
            <a:pPr lvl="1"/>
            <a:r>
              <a:rPr lang="en-US" sz="2000" dirty="0" smtClean="0"/>
              <a:t>DASD(SE) Organization</a:t>
            </a:r>
          </a:p>
          <a:p>
            <a:pPr lvl="1"/>
            <a:r>
              <a:rPr lang="en-US" sz="2000" dirty="0" smtClean="0"/>
              <a:t>DSM Overview</a:t>
            </a:r>
          </a:p>
          <a:p>
            <a:pPr lvl="1"/>
            <a:r>
              <a:rPr lang="en-US" sz="2000" dirty="0" smtClean="0"/>
              <a:t>Proposed DSM Taxonomy </a:t>
            </a:r>
          </a:p>
          <a:p>
            <a:pPr lvl="1"/>
            <a:r>
              <a:rPr lang="en-US" sz="2000" dirty="0" smtClean="0"/>
              <a:t>DSM Taxonomy Tool</a:t>
            </a:r>
          </a:p>
          <a:p>
            <a:r>
              <a:rPr lang="en-US" sz="2800" dirty="0" smtClean="0"/>
              <a:t>Breakout Sessions – DASD(SE) Team</a:t>
            </a:r>
            <a:endParaRPr lang="en-US" sz="2800" dirty="0"/>
          </a:p>
          <a:p>
            <a:r>
              <a:rPr lang="en-US" sz="2800" dirty="0" err="1" smtClean="0"/>
              <a:t>Outbriefs</a:t>
            </a:r>
            <a:r>
              <a:rPr lang="en-US" sz="2800" dirty="0" smtClean="0"/>
              <a:t> – Workshop Participants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5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DASD(SE</a:t>
            </a:r>
            <a:r>
              <a:rPr lang="en-US" dirty="0"/>
              <a:t>) Organization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915296" y="1174516"/>
            <a:ext cx="4873812" cy="932688"/>
          </a:xfrm>
          <a:prstGeom prst="rect">
            <a:avLst/>
          </a:prstGeom>
          <a:gradFill flip="none" rotWithShape="1">
            <a:gsLst>
              <a:gs pos="0">
                <a:srgbClr val="D3E0FD"/>
              </a:gs>
              <a:gs pos="100000">
                <a:srgbClr val="AFC7FB"/>
              </a:gs>
            </a:gsLst>
            <a:lin ang="5400000" scaled="1"/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91440"/>
          <a:lstStyle/>
          <a:p>
            <a:pPr marL="682625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Acting Deputy Assistant Secretary of Defense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400" dirty="0">
                <a:solidFill>
                  <a:srgbClr val="000000"/>
                </a:solidFill>
              </a:rPr>
              <a:t>Principal Deputy, Systems Engineering </a:t>
            </a: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Kristen Baldwin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29" name="Picture 18" descr="Baldwin-Hi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683" y="1174516"/>
            <a:ext cx="700088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4572000" y="2978059"/>
            <a:ext cx="4389120" cy="27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</a:pPr>
            <a:r>
              <a:rPr lang="en-US" sz="1400" i="1" dirty="0">
                <a:solidFill>
                  <a:srgbClr val="000000"/>
                </a:solidFill>
              </a:rPr>
              <a:t>Leading Systems Engineering Practice 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in </a:t>
            </a:r>
            <a:r>
              <a:rPr lang="en-US" sz="1400" i="1" dirty="0">
                <a:solidFill>
                  <a:srgbClr val="000000"/>
                </a:solidFill>
              </a:rPr>
              <a:t>DoD and Industry</a:t>
            </a:r>
          </a:p>
          <a:p>
            <a:pPr marL="179388" indent="-17938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Systems Engineering Policy </a:t>
            </a:r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400" dirty="0">
                <a:solidFill>
                  <a:srgbClr val="000000"/>
                </a:solidFill>
              </a:rPr>
              <a:t>Guidance</a:t>
            </a:r>
          </a:p>
          <a:p>
            <a:pPr marL="179388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Technical Workforce Development</a:t>
            </a:r>
          </a:p>
          <a:p>
            <a:pPr marL="179388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Specialty </a:t>
            </a:r>
            <a:r>
              <a:rPr lang="en-US" sz="1400" dirty="0">
                <a:solidFill>
                  <a:srgbClr val="000000"/>
                </a:solidFill>
              </a:rPr>
              <a:t>Engineering (System Safety, Reliability </a:t>
            </a:r>
            <a:r>
              <a:rPr lang="en-US" sz="1400" dirty="0" smtClean="0">
                <a:solidFill>
                  <a:srgbClr val="000000"/>
                </a:solidFill>
              </a:rPr>
              <a:t>and Maintainability, Quality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Manufacturing, Producibility, Human </a:t>
            </a:r>
            <a:r>
              <a:rPr lang="en-US" sz="1400" dirty="0">
                <a:solidFill>
                  <a:srgbClr val="000000"/>
                </a:solidFill>
              </a:rPr>
              <a:t>Systems </a:t>
            </a:r>
            <a:r>
              <a:rPr lang="en-US" sz="1400" dirty="0" smtClean="0">
                <a:solidFill>
                  <a:srgbClr val="000000"/>
                </a:solidFill>
              </a:rPr>
              <a:t>Integration)</a:t>
            </a:r>
          </a:p>
          <a:p>
            <a:pPr marL="179388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Security, Anti-Tamper, Counterfeit </a:t>
            </a:r>
            <a:r>
              <a:rPr lang="en-US" sz="1400" dirty="0">
                <a:solidFill>
                  <a:srgbClr val="000000"/>
                </a:solidFill>
              </a:rPr>
              <a:t>Prevention</a:t>
            </a:r>
          </a:p>
          <a:p>
            <a:pPr marL="179388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Standardization</a:t>
            </a:r>
          </a:p>
          <a:p>
            <a:pPr marL="179388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</a:rPr>
              <a:t>Engineering Tools and Environments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5540213" y="2496502"/>
            <a:ext cx="2520093" cy="539496"/>
          </a:xfrm>
          <a:prstGeom prst="rect">
            <a:avLst/>
          </a:prstGeom>
          <a:gradFill rotWithShape="0">
            <a:gsLst>
              <a:gs pos="0">
                <a:srgbClr val="CDF3D5"/>
              </a:gs>
              <a:gs pos="100000">
                <a:srgbClr val="ABEBB9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98463" indent="-4763"/>
            <a:r>
              <a:rPr lang="en-US" sz="1400" dirty="0" smtClean="0">
                <a:solidFill>
                  <a:srgbClr val="000000"/>
                </a:solidFill>
              </a:rPr>
              <a:t>Engineering Enterprise</a:t>
            </a: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Robert Gold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61" y="2506406"/>
            <a:ext cx="424281" cy="530352"/>
          </a:xfrm>
          <a:prstGeom prst="rect">
            <a:avLst/>
          </a:prstGeom>
          <a:ln>
            <a:noFill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9167" y="3016307"/>
            <a:ext cx="4389120" cy="28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defRPr/>
            </a:pPr>
            <a:r>
              <a:rPr lang="en-US" sz="1400" i="1" dirty="0">
                <a:solidFill>
                  <a:srgbClr val="000000"/>
                </a:solidFill>
              </a:rPr>
              <a:t>Supporting USD(AT&amp;L) Decisions with Independent Engineering Expertise</a:t>
            </a:r>
          </a:p>
          <a:p>
            <a:pPr marL="401638" indent="-173038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Engineering Assessment / Mentoring  of  Major Defense Programs</a:t>
            </a:r>
          </a:p>
          <a:p>
            <a:pPr marL="401638" indent="-173038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Program Support </a:t>
            </a:r>
            <a:r>
              <a:rPr lang="en-US" sz="1400" dirty="0" smtClean="0">
                <a:solidFill>
                  <a:srgbClr val="000000"/>
                </a:solidFill>
              </a:rPr>
              <a:t>Assessments</a:t>
            </a:r>
            <a:endParaRPr lang="en-US" sz="1400" dirty="0">
              <a:solidFill>
                <a:srgbClr val="000000"/>
              </a:solidFill>
            </a:endParaRPr>
          </a:p>
          <a:p>
            <a:pPr marL="401638" indent="-173038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Overarching Integrated Product Team and Defense Acquisition Board Support</a:t>
            </a:r>
            <a:endParaRPr lang="en-US" sz="1400" dirty="0">
              <a:solidFill>
                <a:srgbClr val="000000"/>
              </a:solidFill>
            </a:endParaRPr>
          </a:p>
          <a:p>
            <a:pPr marL="401638" indent="-173038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Systems Engineering Plans</a:t>
            </a:r>
          </a:p>
          <a:p>
            <a:pPr marL="401638" indent="-173038"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Systemic Root Cause Analysis</a:t>
            </a:r>
          </a:p>
          <a:p>
            <a:pPr marL="401638" indent="-173038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Development Planning/Early SE</a:t>
            </a:r>
          </a:p>
          <a:p>
            <a:pPr marL="401638" indent="-173038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Program Protection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994996" y="2496502"/>
            <a:ext cx="2557462" cy="539496"/>
          </a:xfrm>
          <a:prstGeom prst="rect">
            <a:avLst/>
          </a:prstGeom>
          <a:gradFill rotWithShape="0">
            <a:gsLst>
              <a:gs pos="0">
                <a:srgbClr val="CDF3D5"/>
              </a:gs>
              <a:gs pos="100000">
                <a:srgbClr val="ABEBB9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01638"/>
            <a:r>
              <a:rPr lang="en-US" sz="1400" dirty="0">
                <a:solidFill>
                  <a:srgbClr val="000000"/>
                </a:solidFill>
              </a:rPr>
              <a:t>Major Program Support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James Thompson</a:t>
            </a:r>
          </a:p>
        </p:txBody>
      </p:sp>
      <p:pic>
        <p:nvPicPr>
          <p:cNvPr id="20488" name="Picture 19" descr="Thomps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521" y="2500836"/>
            <a:ext cx="398166" cy="5303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0" y="5860964"/>
            <a:ext cx="9144000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Providing technical support and systems engineering leadership and oversight to USD(AT&amp;L) in support of planned and ongoing acquisition programs</a:t>
            </a:r>
          </a:p>
        </p:txBody>
      </p:sp>
      <p:cxnSp>
        <p:nvCxnSpPr>
          <p:cNvPr id="16" name="Elbow Connector 15"/>
          <p:cNvCxnSpPr>
            <a:stCxn id="20485" idx="0"/>
          </p:cNvCxnSpPr>
          <p:nvPr/>
        </p:nvCxnSpPr>
        <p:spPr bwMode="auto">
          <a:xfrm rot="5400000" flipH="1" flipV="1">
            <a:off x="3124494" y="1268795"/>
            <a:ext cx="376941" cy="207847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Elbow Connector 17"/>
          <p:cNvCxnSpPr>
            <a:stCxn id="20484" idx="0"/>
          </p:cNvCxnSpPr>
          <p:nvPr/>
        </p:nvCxnSpPr>
        <p:spPr bwMode="auto">
          <a:xfrm rot="16200000" flipV="1">
            <a:off x="5387761" y="1084003"/>
            <a:ext cx="376941" cy="244805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 rot="10800000" flipV="1">
            <a:off x="4352202" y="2192910"/>
            <a:ext cx="2882612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7224765" y="1539245"/>
            <a:ext cx="1848897" cy="873885"/>
          </a:xfrm>
          <a:prstGeom prst="rect">
            <a:avLst/>
          </a:prstGeom>
          <a:gradFill rotWithShape="0">
            <a:gsLst>
              <a:gs pos="0">
                <a:srgbClr val="CDF3D5"/>
              </a:gs>
              <a:gs pos="100000">
                <a:srgbClr val="ABEBB9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1400" dirty="0"/>
              <a:t>Homeland </a:t>
            </a:r>
            <a:r>
              <a:rPr lang="en-US" sz="1400" dirty="0" smtClean="0"/>
              <a:t>Defense</a:t>
            </a:r>
            <a:br>
              <a:rPr lang="en-US" sz="1400" dirty="0" smtClean="0"/>
            </a:br>
            <a:r>
              <a:rPr lang="en-US" sz="1400" dirty="0" smtClean="0"/>
              <a:t>Capability Development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Robin Hicks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47454" y="5238096"/>
            <a:ext cx="3664324" cy="276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7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Overview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10355" r="15593" b="7162"/>
          <a:stretch/>
        </p:blipFill>
        <p:spPr bwMode="auto">
          <a:xfrm>
            <a:off x="5777345" y="2041201"/>
            <a:ext cx="3249757" cy="44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44657"/>
            <a:ext cx="5515897" cy="1796448"/>
          </a:xfrm>
        </p:spPr>
        <p:txBody>
          <a:bodyPr>
            <a:noAutofit/>
          </a:bodyPr>
          <a:lstStyle/>
          <a:p>
            <a:r>
              <a:rPr lang="en-US" sz="1800" dirty="0" smtClean="0"/>
              <a:t>DSM Definition</a:t>
            </a:r>
            <a:endParaRPr lang="en-US" sz="1800" dirty="0"/>
          </a:p>
          <a:p>
            <a:pPr lvl="1"/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DSM Objectives</a:t>
            </a:r>
            <a:endParaRPr lang="en-US" sz="1800" dirty="0"/>
          </a:p>
          <a:p>
            <a:pPr lvl="1"/>
            <a:r>
              <a:rPr lang="en-US" sz="1400" dirty="0" smtClean="0"/>
              <a:t>Update existing DAG Chapter 3 taxonomy</a:t>
            </a:r>
          </a:p>
          <a:p>
            <a:pPr lvl="1"/>
            <a:r>
              <a:rPr lang="en-US" sz="1400" dirty="0" smtClean="0"/>
              <a:t>Provide stakeholders </a:t>
            </a:r>
            <a:r>
              <a:rPr lang="en-US" sz="1400" dirty="0"/>
              <a:t>a structure for the types of data that should be considered across the life </a:t>
            </a:r>
            <a:r>
              <a:rPr lang="en-US" sz="1400" dirty="0" smtClean="0"/>
              <a:t>cycle.</a:t>
            </a:r>
          </a:p>
          <a:p>
            <a:pPr lvl="1"/>
            <a:r>
              <a:rPr lang="en-US" sz="1400" dirty="0" smtClean="0"/>
              <a:t>Used as a basis to drive the community towards Digital Engineering</a:t>
            </a:r>
          </a:p>
          <a:p>
            <a:r>
              <a:rPr lang="en-US" sz="1800" dirty="0"/>
              <a:t>Key Changes</a:t>
            </a:r>
          </a:p>
          <a:p>
            <a:pPr lvl="1"/>
            <a:r>
              <a:rPr lang="en-US" sz="1400" dirty="0" smtClean="0"/>
              <a:t>Expands document perspective to incorporate data and models</a:t>
            </a:r>
            <a:endParaRPr lang="en-US" sz="1400" dirty="0"/>
          </a:p>
          <a:p>
            <a:pPr lvl="1"/>
            <a:r>
              <a:rPr lang="en-US" sz="1400" dirty="0"/>
              <a:t>Incorporates the Integrated Product Support Elements  to align with L&amp;MR efforts</a:t>
            </a:r>
          </a:p>
          <a:p>
            <a:pPr lvl="1"/>
            <a:r>
              <a:rPr lang="en-US" sz="1400" dirty="0" smtClean="0"/>
              <a:t>Includes </a:t>
            </a:r>
            <a:r>
              <a:rPr lang="en-US" sz="1400" dirty="0"/>
              <a:t>hardware, software, management, cost and schedule information as part of system information</a:t>
            </a:r>
          </a:p>
          <a:p>
            <a:pPr lvl="1"/>
            <a:r>
              <a:rPr lang="en-US" sz="1400" dirty="0" smtClean="0"/>
              <a:t>Includes Technical, Program, Financial, Schedule, and WBS as part of Management Info</a:t>
            </a:r>
            <a:endParaRPr lang="en-US" sz="1400" dirty="0"/>
          </a:p>
          <a:p>
            <a:pPr lvl="1"/>
            <a:r>
              <a:rPr lang="en-US" sz="1400" dirty="0"/>
              <a:t>Includes </a:t>
            </a:r>
            <a:r>
              <a:rPr lang="en-US" sz="1400" dirty="0" smtClean="0"/>
              <a:t>Validation/Verification as part of Definition Info</a:t>
            </a:r>
            <a:endParaRPr lang="en-US" sz="1400" dirty="0"/>
          </a:p>
          <a:p>
            <a:pPr lvl="1"/>
            <a:r>
              <a:rPr lang="en-US" sz="1400" dirty="0"/>
              <a:t>Incorporates the WBS to align with CAPE efforts</a:t>
            </a:r>
          </a:p>
          <a:p>
            <a:pPr lvl="1"/>
            <a:r>
              <a:rPr lang="en-US" sz="1400" dirty="0" smtClean="0"/>
              <a:t>Defines the </a:t>
            </a:r>
            <a:r>
              <a:rPr lang="en-US" sz="1400" dirty="0"/>
              <a:t>next (4</a:t>
            </a:r>
            <a:r>
              <a:rPr lang="en-US" sz="1400" baseline="30000" dirty="0"/>
              <a:t>th</a:t>
            </a:r>
            <a:r>
              <a:rPr lang="en-US" sz="1400" dirty="0"/>
              <a:t>) level of the taxonomy</a:t>
            </a:r>
          </a:p>
          <a:p>
            <a:pPr lvl="1"/>
            <a:endParaRPr lang="en-US" sz="1450" dirty="0" smtClean="0"/>
          </a:p>
          <a:p>
            <a:pPr lvl="1"/>
            <a:endParaRPr lang="en-US" sz="1450" dirty="0" smtClean="0"/>
          </a:p>
          <a:p>
            <a:pPr lvl="1"/>
            <a:endParaRPr lang="en-US" sz="1450" dirty="0"/>
          </a:p>
          <a:p>
            <a:pPr lvl="1"/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3511" y="1367895"/>
            <a:ext cx="8331609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“Digital </a:t>
            </a:r>
            <a:r>
              <a:rPr lang="en-US" sz="1400" dirty="0"/>
              <a:t>representation of a defense system, generated by all stakeholders that integrates the authoritative technical data and associated artifacts which define all aspects of the system for the specific activities throughout the system lifecycle</a:t>
            </a:r>
            <a:r>
              <a:rPr lang="en-US" sz="1400" dirty="0" smtClean="0"/>
              <a:t>.” (DAU Glossary)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17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>
            <a:stCxn id="27" idx="2"/>
          </p:cNvCxnSpPr>
          <p:nvPr/>
        </p:nvCxnSpPr>
        <p:spPr bwMode="auto">
          <a:xfrm>
            <a:off x="4185937" y="2104998"/>
            <a:ext cx="0" cy="3657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DSM Taxonomy</a:t>
            </a:r>
            <a:endParaRPr lang="en-US" dirty="0"/>
          </a:p>
        </p:txBody>
      </p:sp>
      <p:cxnSp>
        <p:nvCxnSpPr>
          <p:cNvPr id="6" name="Straight Connector 5"/>
          <p:cNvCxnSpPr>
            <a:endCxn id="17" idx="0"/>
          </p:cNvCxnSpPr>
          <p:nvPr/>
        </p:nvCxnSpPr>
        <p:spPr bwMode="auto">
          <a:xfrm>
            <a:off x="7766181" y="2273524"/>
            <a:ext cx="1" cy="28018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7" name="Straight Connector 6"/>
          <p:cNvCxnSpPr/>
          <p:nvPr/>
        </p:nvCxnSpPr>
        <p:spPr bwMode="auto">
          <a:xfrm>
            <a:off x="6097821" y="3332446"/>
            <a:ext cx="0" cy="342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8" name="Straight Connector 7"/>
          <p:cNvCxnSpPr/>
          <p:nvPr/>
        </p:nvCxnSpPr>
        <p:spPr bwMode="auto">
          <a:xfrm>
            <a:off x="6337001" y="4596655"/>
            <a:ext cx="0" cy="4750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2614752" y="3338657"/>
            <a:ext cx="34933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10" name="Straight Connector 9"/>
          <p:cNvCxnSpPr/>
          <p:nvPr/>
        </p:nvCxnSpPr>
        <p:spPr bwMode="auto">
          <a:xfrm>
            <a:off x="4052817" y="3329923"/>
            <a:ext cx="1" cy="323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11" name="Straight Connector 10"/>
          <p:cNvCxnSpPr/>
          <p:nvPr/>
        </p:nvCxnSpPr>
        <p:spPr bwMode="auto">
          <a:xfrm>
            <a:off x="4242537" y="3054629"/>
            <a:ext cx="1" cy="2840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14" name="Rectangle 13"/>
          <p:cNvSpPr/>
          <p:nvPr/>
        </p:nvSpPr>
        <p:spPr bwMode="auto">
          <a:xfrm>
            <a:off x="2407225" y="3653303"/>
            <a:ext cx="927016" cy="425591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Schedule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811714" y="5036925"/>
            <a:ext cx="1100582" cy="5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>
                <a:latin typeface="Arial" charset="0"/>
              </a:rPr>
              <a:t>Verification &amp; Validation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113695" y="5075407"/>
            <a:ext cx="1304975" cy="538758"/>
          </a:xfrm>
          <a:prstGeom prst="rect">
            <a:avLst/>
          </a:prstGeom>
          <a:solidFill>
            <a:srgbClr val="5EBE67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Infrastructure</a:t>
            </a:r>
            <a:br>
              <a:rPr lang="en-US" sz="900" b="1" dirty="0">
                <a:solidFill>
                  <a:srgbClr val="000000"/>
                </a:solidFill>
              </a:rPr>
            </a:br>
            <a:r>
              <a:rPr lang="en-US" sz="900" b="1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785294" y="5074984"/>
            <a:ext cx="1141593" cy="539182"/>
          </a:xfrm>
          <a:prstGeom prst="rect">
            <a:avLst/>
          </a:prstGeom>
          <a:solidFill>
            <a:srgbClr val="5EBE67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Technical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242537" y="5077858"/>
            <a:ext cx="1355949" cy="536307"/>
          </a:xfrm>
          <a:prstGeom prst="rect">
            <a:avLst/>
          </a:prstGeom>
          <a:solidFill>
            <a:srgbClr val="5EBE67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Lifecycle Sustainment </a:t>
            </a:r>
            <a:r>
              <a:rPr lang="en-US" sz="900" b="1" dirty="0" smtClean="0">
                <a:solidFill>
                  <a:srgbClr val="000000"/>
                </a:solidFill>
              </a:rPr>
              <a:t>Management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4519793" y="5533050"/>
            <a:ext cx="397756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6046504" y="5533050"/>
            <a:ext cx="397756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7336369" y="5533050"/>
            <a:ext cx="397756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35194" y="3640406"/>
            <a:ext cx="927016" cy="425591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WBS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84679" y="1358161"/>
            <a:ext cx="1202516" cy="7468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400" b="1" dirty="0">
                <a:solidFill>
                  <a:srgbClr val="FFFFFF"/>
                </a:solidFill>
              </a:rPr>
              <a:t>System</a:t>
            </a: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1400" b="1" dirty="0">
                <a:solidFill>
                  <a:srgbClr val="FFFFFF"/>
                </a:solidFill>
              </a:rPr>
              <a:t>Info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827348" y="1216294"/>
            <a:ext cx="1707717" cy="73882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/>
            </a:r>
            <a:br>
              <a:rPr lang="en-US" sz="11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000000"/>
                </a:solidFill>
              </a:rPr>
              <a:t>Red Boxes: Changes to existing taxonomy</a:t>
            </a:r>
            <a:br>
              <a:rPr lang="en-US" sz="1100" dirty="0">
                <a:solidFill>
                  <a:srgbClr val="000000"/>
                </a:solidFill>
              </a:rPr>
            </a:b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344430" y="2273524"/>
            <a:ext cx="0" cy="231276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758161" y="4565204"/>
            <a:ext cx="0" cy="50648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755693" y="4581150"/>
            <a:ext cx="0" cy="46043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5" idx="0"/>
          </p:cNvCxnSpPr>
          <p:nvPr/>
        </p:nvCxnSpPr>
        <p:spPr bwMode="auto">
          <a:xfrm>
            <a:off x="3362004" y="4565204"/>
            <a:ext cx="1" cy="47172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758161" y="4565204"/>
            <a:ext cx="2604590" cy="397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4920511" y="4587727"/>
            <a:ext cx="2845672" cy="89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1" name="Rectangle 40"/>
          <p:cNvSpPr/>
          <p:nvPr/>
        </p:nvSpPr>
        <p:spPr bwMode="auto">
          <a:xfrm>
            <a:off x="1421482" y="5045309"/>
            <a:ext cx="668424" cy="568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93964" y="5045309"/>
            <a:ext cx="1128395" cy="568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Requirements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190761" y="5040648"/>
            <a:ext cx="539847" cy="573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Mfg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4920511" y="4581150"/>
            <a:ext cx="0" cy="4905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8" name="Rectangle 47"/>
          <p:cNvSpPr/>
          <p:nvPr/>
        </p:nvSpPr>
        <p:spPr bwMode="auto">
          <a:xfrm>
            <a:off x="650303" y="2498260"/>
            <a:ext cx="1383603" cy="556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Definition Info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031551" y="2494265"/>
            <a:ext cx="1488995" cy="560367"/>
          </a:xfrm>
          <a:prstGeom prst="rect">
            <a:avLst/>
          </a:prstGeom>
          <a:solidFill>
            <a:srgbClr val="5EBE67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Product S</a:t>
            </a:r>
            <a:r>
              <a:rPr lang="en-US" sz="1200" b="1" dirty="0" smtClean="0">
                <a:solidFill>
                  <a:srgbClr val="000000"/>
                </a:solidFill>
              </a:rPr>
              <a:t>upport Info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478288" y="2483459"/>
            <a:ext cx="1736597" cy="571170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Management Info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1344430" y="2273524"/>
            <a:ext cx="64316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53" name="TextBox 52"/>
          <p:cNvSpPr txBox="1"/>
          <p:nvPr/>
        </p:nvSpPr>
        <p:spPr>
          <a:xfrm rot="5400000">
            <a:off x="4902600" y="4034262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453859" y="5533050"/>
            <a:ext cx="397756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5400000">
            <a:off x="1452864" y="5554439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2216684" y="5554439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2604478" y="3348695"/>
            <a:ext cx="1" cy="304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61" name="Rectangle 60"/>
          <p:cNvSpPr/>
          <p:nvPr/>
        </p:nvSpPr>
        <p:spPr bwMode="auto">
          <a:xfrm>
            <a:off x="4663163" y="3649220"/>
            <a:ext cx="927016" cy="425591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Financial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2598374" y="4034263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896950" y="3646171"/>
            <a:ext cx="927016" cy="425591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Technical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5400000">
            <a:off x="6138693" y="4010844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2494410" y="4587727"/>
            <a:ext cx="0" cy="46043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5400000">
            <a:off x="3028422" y="5554439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5400000">
            <a:off x="3708923" y="4034263"/>
            <a:ext cx="440532" cy="39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8741" y="5973697"/>
            <a:ext cx="8968139" cy="54611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Digital System Model Taxonomy expands on level 4 of the data taxonomy in </a:t>
            </a:r>
            <a:br>
              <a:rPr lang="en-US" sz="1800" b="1" dirty="0">
                <a:solidFill>
                  <a:schemeClr val="bg1"/>
                </a:solidFill>
                <a:latin typeface="+mj-lt"/>
              </a:rPr>
            </a:br>
            <a:r>
              <a:rPr lang="en-US" sz="1800" b="1" dirty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of the Defense Acquisition Guidebook 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5088781" y="3359035"/>
            <a:ext cx="1" cy="274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</p:spTree>
    <p:extLst>
      <p:ext uri="{BB962C8B-B14F-4D97-AF65-F5344CB8AC3E}">
        <p14:creationId xmlns:p14="http://schemas.microsoft.com/office/powerpoint/2010/main" val="42923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Taxonomy Tool</a:t>
            </a:r>
            <a:endParaRPr lang="en-US" dirty="0"/>
          </a:p>
        </p:txBody>
      </p:sp>
      <p:pic>
        <p:nvPicPr>
          <p:cNvPr id="1026" name="Picture 2" descr="C:\Users\frank.salvatore\Downloads\DSM Cover 0.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0" y="1414884"/>
            <a:ext cx="8335539" cy="46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Format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157416"/>
            <a:ext cx="8947356" cy="3535461"/>
          </a:xfrm>
          <a:ln w="38100"/>
        </p:spPr>
        <p:txBody>
          <a:bodyPr>
            <a:noAutofit/>
          </a:bodyPr>
          <a:lstStyle/>
          <a:p>
            <a:r>
              <a:rPr lang="en-US" sz="1800" dirty="0" smtClean="0"/>
              <a:t>Groups</a:t>
            </a:r>
            <a:endParaRPr lang="en-US" sz="1800" dirty="0"/>
          </a:p>
          <a:p>
            <a:pPr lvl="1"/>
            <a:r>
              <a:rPr lang="en-US" sz="1450" dirty="0" smtClean="0">
                <a:solidFill>
                  <a:schemeClr val="tx1"/>
                </a:solidFill>
              </a:rPr>
              <a:t>Breakout groups </a:t>
            </a:r>
            <a:r>
              <a:rPr lang="en-US" sz="1450" dirty="0" smtClean="0"/>
              <a:t>will be formed based on subject matter expertise  </a:t>
            </a:r>
          </a:p>
          <a:p>
            <a:pPr lvl="2">
              <a:buFont typeface="+mj-lt"/>
              <a:buAutoNum type="arabicParenR"/>
            </a:pPr>
            <a:r>
              <a:rPr lang="en-US" sz="1200" dirty="0" smtClean="0"/>
              <a:t>Requirements </a:t>
            </a:r>
            <a:r>
              <a:rPr lang="en-US" sz="1200" dirty="0"/>
              <a:t>Info</a:t>
            </a:r>
          </a:p>
          <a:p>
            <a:pPr lvl="2">
              <a:buFont typeface="+mj-lt"/>
              <a:buAutoNum type="arabicParenR"/>
            </a:pPr>
            <a:r>
              <a:rPr lang="en-US" sz="1200" dirty="0"/>
              <a:t>Design Info</a:t>
            </a:r>
          </a:p>
          <a:p>
            <a:pPr lvl="2">
              <a:buFont typeface="+mj-lt"/>
              <a:buAutoNum type="arabicParenR"/>
            </a:pPr>
            <a:r>
              <a:rPr lang="en-US" sz="1200" dirty="0"/>
              <a:t>Manufacturing Info</a:t>
            </a:r>
          </a:p>
          <a:p>
            <a:pPr lvl="2">
              <a:buFont typeface="+mj-lt"/>
              <a:buAutoNum type="arabicParenR"/>
            </a:pPr>
            <a:r>
              <a:rPr lang="en-US" sz="1200" dirty="0" err="1" smtClean="0"/>
              <a:t>Verif</a:t>
            </a:r>
            <a:r>
              <a:rPr lang="en-US" sz="1200" dirty="0" smtClean="0"/>
              <a:t>/Validation </a:t>
            </a:r>
            <a:r>
              <a:rPr lang="en-US" sz="1200" dirty="0"/>
              <a:t>Info</a:t>
            </a:r>
          </a:p>
          <a:p>
            <a:pPr lvl="2">
              <a:buFont typeface="+mj-lt"/>
              <a:buAutoNum type="arabicParenR"/>
            </a:pPr>
            <a:r>
              <a:rPr lang="en-US" sz="1200" dirty="0" smtClean="0"/>
              <a:t> </a:t>
            </a:r>
          </a:p>
          <a:p>
            <a:pPr lvl="2">
              <a:buFont typeface="+mj-lt"/>
              <a:buAutoNum type="arabicParenR"/>
            </a:pPr>
            <a:r>
              <a:rPr lang="en-US" sz="1200" dirty="0" smtClean="0"/>
              <a:t> </a:t>
            </a:r>
          </a:p>
          <a:p>
            <a:pPr lvl="1"/>
            <a:endParaRPr lang="en-US" sz="1200" dirty="0"/>
          </a:p>
          <a:p>
            <a:pPr lvl="1"/>
            <a:endParaRPr lang="en-US" sz="1450" dirty="0" smtClean="0"/>
          </a:p>
          <a:p>
            <a:pPr lvl="1"/>
            <a:endParaRPr lang="en-US" sz="1450" dirty="0"/>
          </a:p>
          <a:p>
            <a:pPr lvl="1"/>
            <a:endParaRPr lang="en-US" sz="1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674375" y="2851358"/>
            <a:ext cx="658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674375" y="3094971"/>
            <a:ext cx="658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674375" y="3331108"/>
            <a:ext cx="658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674375" y="3559281"/>
            <a:ext cx="658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333137" y="2851358"/>
            <a:ext cx="0" cy="707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333137" y="3227666"/>
            <a:ext cx="3932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203018" y="3928833"/>
            <a:ext cx="1730783" cy="198163"/>
          </a:xfrm>
          <a:prstGeom prst="rect">
            <a:avLst/>
          </a:prstGeom>
          <a:solidFill>
            <a:srgbClr val="5EBE6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Product </a:t>
            </a:r>
            <a:r>
              <a:rPr lang="en-US" sz="1200" b="1" dirty="0" smtClean="0">
                <a:solidFill>
                  <a:srgbClr val="000000"/>
                </a:solidFill>
              </a:rPr>
              <a:t>Support Info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97204" y="3662687"/>
            <a:ext cx="1736597" cy="191564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Management Info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810654" y="3139544"/>
            <a:ext cx="1736597" cy="191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Definition Info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0145" y="4291327"/>
            <a:ext cx="9290836" cy="35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450" kern="0" dirty="0" smtClean="0">
                <a:solidFill>
                  <a:schemeClr val="tx1"/>
                </a:solidFill>
              </a:rPr>
              <a:t>Breakout groups </a:t>
            </a:r>
            <a:r>
              <a:rPr lang="en-US" sz="1450" kern="0" dirty="0" smtClean="0"/>
              <a:t>will have an electronic copy of the taxonomy to make redlines</a:t>
            </a:r>
          </a:p>
          <a:p>
            <a:r>
              <a:rPr lang="en-US" sz="1800" kern="0" dirty="0" smtClean="0"/>
              <a:t>Break-out Sessions</a:t>
            </a:r>
          </a:p>
          <a:p>
            <a:pPr lvl="1"/>
            <a:r>
              <a:rPr lang="en-US" sz="1450" kern="0" dirty="0" smtClean="0"/>
              <a:t>Review assigned portion of the taxonomy and suggest edits </a:t>
            </a:r>
            <a:r>
              <a:rPr lang="en-US" sz="1450" kern="0" dirty="0"/>
              <a:t>and rationale for the document, model, and data taxonomy</a:t>
            </a:r>
          </a:p>
          <a:p>
            <a:pPr lvl="1"/>
            <a:r>
              <a:rPr lang="en-US" sz="1450" kern="0" dirty="0" smtClean="0"/>
              <a:t>Based on </a:t>
            </a:r>
            <a:r>
              <a:rPr lang="en-US" sz="1450" kern="0" dirty="0" smtClean="0">
                <a:solidFill>
                  <a:schemeClr val="tx1"/>
                </a:solidFill>
              </a:rPr>
              <a:t>the DSM taxonomy, brainstorm and identify digital artifacts for acquisition</a:t>
            </a:r>
          </a:p>
          <a:p>
            <a:pPr lvl="1"/>
            <a:r>
              <a:rPr lang="en-US" sz="1450" kern="0" dirty="0" smtClean="0"/>
              <a:t>Brainstorm and </a:t>
            </a:r>
            <a:r>
              <a:rPr lang="en-US" sz="1450" kern="0" dirty="0" smtClean="0"/>
              <a:t>identify insertion points for use of digital artifacts </a:t>
            </a:r>
            <a:r>
              <a:rPr lang="en-US" sz="1450" kern="0" smtClean="0"/>
              <a:t>in acquisition</a:t>
            </a:r>
            <a:endParaRPr lang="en-US" sz="1450" kern="0" dirty="0" smtClean="0"/>
          </a:p>
          <a:p>
            <a:r>
              <a:rPr lang="en-US" sz="1850" kern="0" dirty="0" err="1" smtClean="0"/>
              <a:t>Outbriefs</a:t>
            </a:r>
            <a:endParaRPr lang="en-US" sz="1850" kern="0" dirty="0" smtClean="0"/>
          </a:p>
          <a:p>
            <a:pPr lvl="1"/>
            <a:r>
              <a:rPr lang="en-US" sz="1450" kern="0" dirty="0" smtClean="0"/>
              <a:t>Each group provide an </a:t>
            </a:r>
            <a:r>
              <a:rPr lang="en-US" sz="1450" kern="0" dirty="0" err="1" smtClean="0"/>
              <a:t>outbrief</a:t>
            </a:r>
            <a:r>
              <a:rPr lang="en-US" sz="1450" kern="0" dirty="0" smtClean="0"/>
              <a:t> to the workshop participants</a:t>
            </a:r>
          </a:p>
          <a:p>
            <a:pPr lvl="1"/>
            <a:endParaRPr lang="en-US" sz="1450" kern="0" dirty="0" smtClean="0"/>
          </a:p>
          <a:p>
            <a:pPr lvl="1"/>
            <a:endParaRPr lang="en-US" sz="1450" kern="0" dirty="0" smtClean="0"/>
          </a:p>
          <a:p>
            <a:pPr lvl="1"/>
            <a:endParaRPr lang="en-US" sz="1400" kern="0" dirty="0" smtClean="0"/>
          </a:p>
        </p:txBody>
      </p:sp>
      <p:sp>
        <p:nvSpPr>
          <p:cNvPr id="27" name="Rectangle 26"/>
          <p:cNvSpPr/>
          <p:nvPr/>
        </p:nvSpPr>
        <p:spPr bwMode="auto">
          <a:xfrm>
            <a:off x="1197204" y="1193031"/>
            <a:ext cx="6583797" cy="985141"/>
          </a:xfrm>
          <a:prstGeom prst="rect">
            <a:avLst/>
          </a:prstGeom>
          <a:solidFill>
            <a:schemeClr val="accent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13" y="1410529"/>
            <a:ext cx="6811288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+mj-lt"/>
              <a:buAutoNum type="romanUcPeriod"/>
            </a:pPr>
            <a:r>
              <a:rPr lang="en-US" sz="1450" b="1" dirty="0" smtClean="0">
                <a:solidFill>
                  <a:schemeClr val="bg1"/>
                </a:solidFill>
              </a:rPr>
              <a:t>Review </a:t>
            </a:r>
            <a:r>
              <a:rPr lang="en-US" sz="1450" b="1" dirty="0">
                <a:solidFill>
                  <a:schemeClr val="bg1"/>
                </a:solidFill>
              </a:rPr>
              <a:t>and provide feedback on the DSM taxonomy.  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sz="1450" b="1" dirty="0">
                <a:solidFill>
                  <a:schemeClr val="bg1"/>
                </a:solidFill>
              </a:rPr>
              <a:t>Brainstorm the resulting digital artifacts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sz="1450" b="1" dirty="0">
                <a:solidFill>
                  <a:schemeClr val="bg1"/>
                </a:solidFill>
              </a:rPr>
              <a:t>Define how to migrate into digital acquisition/engineering practice.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97204" y="1140717"/>
            <a:ext cx="626548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50" b="1" dirty="0" smtClean="0">
                <a:solidFill>
                  <a:schemeClr val="bg1"/>
                </a:solidFill>
              </a:rPr>
              <a:t>WORKSHOP GOALS</a:t>
            </a:r>
            <a:endParaRPr lang="en-US" sz="14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4139"/>
            <a:ext cx="9144000" cy="5027612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Philomena Zimmerman</a:t>
            </a:r>
            <a:br>
              <a:rPr lang="en-US" sz="2400" dirty="0" smtClean="0"/>
            </a:br>
            <a:r>
              <a:rPr lang="en-US" dirty="0" smtClean="0"/>
              <a:t>Deputy Director, Engineering Tools &amp; Environments</a:t>
            </a:r>
            <a:br>
              <a:rPr lang="en-US" dirty="0" smtClean="0"/>
            </a:br>
            <a:r>
              <a:rPr lang="en-US" dirty="0" smtClean="0"/>
              <a:t>Office of the Deputy Assistant Secretary of Defense</a:t>
            </a:r>
            <a:br>
              <a:rPr lang="en-US" dirty="0" smtClean="0"/>
            </a:br>
            <a:r>
              <a:rPr lang="en-US" dirty="0" smtClean="0"/>
              <a:t>for Systems Engineering</a:t>
            </a:r>
            <a:br>
              <a:rPr lang="en-US" dirty="0" smtClean="0"/>
            </a:br>
            <a:r>
              <a:rPr lang="en-US" dirty="0" smtClean="0"/>
              <a:t>571-372-6695</a:t>
            </a:r>
            <a:br>
              <a:rPr lang="en-US" dirty="0" smtClean="0"/>
            </a:br>
            <a:r>
              <a:rPr lang="en-US" dirty="0" smtClean="0"/>
              <a:t>philomena.m.zimmerman.civ@mail.mil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4" name="Picture 4" descr="question_mark_pers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2153" y="3622120"/>
            <a:ext cx="3114967" cy="310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160206" y="2865036"/>
            <a:ext cx="9075174" cy="29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en-US" kern="0" dirty="0" smtClean="0"/>
          </a:p>
          <a:p>
            <a:pPr algn="ctr">
              <a:buFontTx/>
              <a:buNone/>
            </a:pPr>
            <a:endParaRPr lang="en-US" sz="1600" kern="0" dirty="0" smtClean="0"/>
          </a:p>
          <a:p>
            <a:pPr algn="ctr">
              <a:buFontTx/>
              <a:buNone/>
            </a:pPr>
            <a:r>
              <a:rPr lang="en-US" kern="0" dirty="0" smtClean="0"/>
              <a:t>Additional Contributors:</a:t>
            </a:r>
          </a:p>
          <a:p>
            <a:pPr algn="ctr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900" kern="0" dirty="0" smtClean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 smtClean="0"/>
              <a:t>Tracee Walker Gilbert, Ph.D.</a:t>
            </a:r>
            <a:br>
              <a:rPr lang="en-US" kern="0" dirty="0" smtClean="0"/>
            </a:br>
            <a:r>
              <a:rPr lang="en-US" kern="0" dirty="0"/>
              <a:t>Frank Salvatore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 smtClean="0"/>
              <a:t>Tyesia Pompey Alexander, Ph.D.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 smtClean="0"/>
              <a:t>Darryl Howell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 smtClean="0"/>
              <a:t>Geethesh Kukkala</a:t>
            </a:r>
            <a:br>
              <a:rPr lang="en-US" kern="0" dirty="0" smtClean="0"/>
            </a:br>
            <a:r>
              <a:rPr lang="en-US" kern="0" dirty="0" smtClean="0"/>
              <a:t>Allen Wong</a:t>
            </a:r>
          </a:p>
        </p:txBody>
      </p:sp>
    </p:spTree>
    <p:extLst>
      <p:ext uri="{BB962C8B-B14F-4D97-AF65-F5344CB8AC3E}">
        <p14:creationId xmlns:p14="http://schemas.microsoft.com/office/powerpoint/2010/main" val="20309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INCOSE </a:t>
            </a:r>
            <a:r>
              <a:rPr lang="it-IT" sz="2800" dirty="0" smtClean="0"/>
              <a:t>International Workshop (IW)  </a:t>
            </a:r>
            <a:r>
              <a:rPr lang="it-IT" sz="2000" i="1" dirty="0"/>
              <a:t>Torrance, CA  </a:t>
            </a:r>
            <a:r>
              <a:rPr lang="nl-NL" sz="2000" i="1" dirty="0" smtClean="0"/>
              <a:t>Jan 28-31, 2017</a:t>
            </a:r>
            <a:endParaRPr lang="en-US" sz="2000" i="1" dirty="0"/>
          </a:p>
        </p:txBody>
      </p:sp>
      <p:sp>
        <p:nvSpPr>
          <p:cNvPr id="6" name="Pentagon 5"/>
          <p:cNvSpPr/>
          <p:nvPr/>
        </p:nvSpPr>
        <p:spPr bwMode="auto">
          <a:xfrm>
            <a:off x="140677" y="1292469"/>
            <a:ext cx="2453054" cy="272562"/>
          </a:xfrm>
          <a:prstGeom prst="homePlat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7" y="1274838"/>
            <a:ext cx="243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I. DASD(SE) @ INCOSE IW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677" y="1565031"/>
            <a:ext cx="8774723" cy="835269"/>
          </a:xfrm>
          <a:prstGeom prst="rect">
            <a:avLst/>
          </a:prstGeom>
          <a:solidFill>
            <a:srgbClr val="ECEC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677" y="1582615"/>
            <a:ext cx="6798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/>
              <a:t>IAWG Presentation (Zimmerman)			</a:t>
            </a:r>
            <a:r>
              <a:rPr lang="de-DE" sz="1200" dirty="0" smtClean="0"/>
              <a:t>	01/28/2017  </a:t>
            </a:r>
            <a:endParaRPr lang="de-DE" sz="12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Digital </a:t>
            </a:r>
            <a:r>
              <a:rPr lang="de-DE" sz="1200" dirty="0"/>
              <a:t>System </a:t>
            </a:r>
            <a:r>
              <a:rPr lang="de-DE" sz="1200" dirty="0" smtClean="0"/>
              <a:t>Model (DSM)  </a:t>
            </a:r>
            <a:r>
              <a:rPr lang="de-DE" sz="1200" dirty="0"/>
              <a:t>Workshop (DASD-SE Team)	</a:t>
            </a:r>
            <a:r>
              <a:rPr lang="de-DE" sz="1200" dirty="0" smtClean="0"/>
              <a:t>	01/28 - 29/2017</a:t>
            </a:r>
            <a:endParaRPr lang="de-DE" sz="12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MBSE </a:t>
            </a:r>
            <a:r>
              <a:rPr lang="de-DE" sz="1200" dirty="0"/>
              <a:t>Pathfinder: NASA/OSD (Weiland &amp; Holiday)		</a:t>
            </a:r>
            <a:r>
              <a:rPr lang="de-DE" sz="1200" dirty="0" smtClean="0"/>
              <a:t>	01/29/2017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Digital Thread (DT) </a:t>
            </a:r>
            <a:r>
              <a:rPr lang="de-DE" sz="1200" dirty="0"/>
              <a:t>Decision Analysis </a:t>
            </a:r>
            <a:r>
              <a:rPr lang="de-DE" sz="1200" dirty="0" smtClean="0"/>
              <a:t>Workshop (AF, DASD-SE </a:t>
            </a:r>
            <a:r>
              <a:rPr lang="de-DE" sz="1200" dirty="0"/>
              <a:t>Team</a:t>
            </a:r>
            <a:r>
              <a:rPr lang="de-DE" sz="1200" dirty="0" smtClean="0"/>
              <a:t>)</a:t>
            </a:r>
            <a:r>
              <a:rPr lang="de-DE" sz="1200" dirty="0"/>
              <a:t>	</a:t>
            </a:r>
            <a:r>
              <a:rPr lang="de-DE" sz="1200" dirty="0" smtClean="0"/>
              <a:t>01/30/2017  </a:t>
            </a:r>
            <a:endParaRPr lang="de-DE" sz="1200" dirty="0"/>
          </a:p>
        </p:txBody>
      </p:sp>
      <p:sp>
        <p:nvSpPr>
          <p:cNvPr id="11" name="Pentagon 10"/>
          <p:cNvSpPr/>
          <p:nvPr/>
        </p:nvSpPr>
        <p:spPr bwMode="auto">
          <a:xfrm>
            <a:off x="140677" y="2623347"/>
            <a:ext cx="2453054" cy="272562"/>
          </a:xfrm>
          <a:prstGeom prst="homePlat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77" y="2605716"/>
            <a:ext cx="243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II. DSM/DT Workshop Goals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0677" y="2895909"/>
            <a:ext cx="8774723" cy="835269"/>
          </a:xfrm>
          <a:prstGeom prst="rect">
            <a:avLst/>
          </a:prstGeom>
          <a:solidFill>
            <a:srgbClr val="ECEC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17" y="2891509"/>
            <a:ext cx="40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DSM Workshop Goals:</a:t>
            </a:r>
          </a:p>
          <a:p>
            <a:pPr lvl="0"/>
            <a:r>
              <a:rPr lang="en-US" sz="1200" dirty="0" smtClean="0"/>
              <a:t>1. Review </a:t>
            </a:r>
            <a:r>
              <a:rPr lang="en-US" sz="1200" dirty="0"/>
              <a:t>and provide feedback on the DSM taxonomy.  </a:t>
            </a:r>
          </a:p>
          <a:p>
            <a:pPr lvl="0"/>
            <a:r>
              <a:rPr lang="en-US" sz="1200" dirty="0" smtClean="0"/>
              <a:t>2. Brainstorm </a:t>
            </a:r>
            <a:r>
              <a:rPr lang="en-US" sz="1200" dirty="0"/>
              <a:t>the resulting digital </a:t>
            </a:r>
            <a:r>
              <a:rPr lang="en-US" sz="1200" dirty="0" smtClean="0"/>
              <a:t>artifacts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14719" y="2891509"/>
            <a:ext cx="512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DT (Decision Analysis) Workshop Goals:</a:t>
            </a:r>
          </a:p>
          <a:p>
            <a:pPr lvl="0"/>
            <a:r>
              <a:rPr lang="de-DE" sz="1200" dirty="0" smtClean="0"/>
              <a:t>1. Classify </a:t>
            </a:r>
            <a:r>
              <a:rPr lang="de-DE" sz="1200" dirty="0"/>
              <a:t>the variety of analyses, and characterize the nature of the DT.</a:t>
            </a:r>
            <a:endParaRPr lang="en-US" sz="1200" dirty="0"/>
          </a:p>
          <a:p>
            <a:pPr lvl="0"/>
            <a:r>
              <a:rPr lang="de-DE" sz="1200" dirty="0" smtClean="0"/>
              <a:t>2. Define </a:t>
            </a:r>
            <a:r>
              <a:rPr lang="de-DE" sz="1200" dirty="0"/>
              <a:t>the corresponding digital artifacts for the decision analyses</a:t>
            </a:r>
            <a:r>
              <a:rPr lang="de-DE" sz="1200" dirty="0" smtClean="0"/>
              <a:t>.</a:t>
            </a:r>
            <a:endParaRPr lang="en-US" sz="1200" dirty="0"/>
          </a:p>
        </p:txBody>
      </p:sp>
      <p:sp>
        <p:nvSpPr>
          <p:cNvPr id="17" name="Pentagon 16"/>
          <p:cNvSpPr/>
          <p:nvPr/>
        </p:nvSpPr>
        <p:spPr bwMode="auto">
          <a:xfrm>
            <a:off x="140677" y="3826374"/>
            <a:ext cx="2453054" cy="272562"/>
          </a:xfrm>
          <a:prstGeom prst="homePlat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77" y="3808743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III. Workshops’ Format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0677" y="4098936"/>
            <a:ext cx="8774723" cy="835269"/>
          </a:xfrm>
          <a:prstGeom prst="rect">
            <a:avLst/>
          </a:prstGeom>
          <a:solidFill>
            <a:srgbClr val="ECEC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677" y="4132240"/>
            <a:ext cx="88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Introduction Briefing – provides overview of taxonomy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Break-out Sessions – groups formed (e.g., Reqs, Des, Mfg, V&amp;V) to review the document/data/model taxonomy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Out-briefs </a:t>
            </a:r>
          </a:p>
        </p:txBody>
      </p:sp>
      <p:sp>
        <p:nvSpPr>
          <p:cNvPr id="21" name="Pentagon 20"/>
          <p:cNvSpPr/>
          <p:nvPr/>
        </p:nvSpPr>
        <p:spPr bwMode="auto">
          <a:xfrm>
            <a:off x="140677" y="5084623"/>
            <a:ext cx="2453054" cy="272562"/>
          </a:xfrm>
          <a:prstGeom prst="homePlat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677" y="5066992"/>
            <a:ext cx="182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IV. Meeting Logistics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0677" y="5357185"/>
            <a:ext cx="8774723" cy="835269"/>
          </a:xfrm>
          <a:prstGeom prst="rect">
            <a:avLst/>
          </a:prstGeom>
          <a:solidFill>
            <a:srgbClr val="ECEC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677" y="5309353"/>
            <a:ext cx="820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Pre-Planning</a:t>
            </a:r>
            <a:endParaRPr lang="de-DE" sz="1200" dirty="0" smtClean="0">
              <a:solidFill>
                <a:srgbClr val="FF000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Meeting Facilitation</a:t>
            </a:r>
            <a:endParaRPr lang="de-DE" sz="1200" dirty="0" smtClean="0">
              <a:solidFill>
                <a:srgbClr val="FF0000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Outbriefs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DE" sz="1200" dirty="0" smtClean="0"/>
              <a:t>Roles and Responsibiliteis</a:t>
            </a:r>
            <a:endParaRPr lang="de-D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115577" y="3444719"/>
            <a:ext cx="498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/>
              <a:t>3. Define </a:t>
            </a:r>
            <a:r>
              <a:rPr lang="en-US" sz="1200" dirty="0"/>
              <a:t>how to </a:t>
            </a:r>
            <a:r>
              <a:rPr lang="en-US" sz="1200" dirty="0" smtClean="0"/>
              <a:t>migrate </a:t>
            </a:r>
            <a:r>
              <a:rPr lang="en-US" sz="1200" dirty="0"/>
              <a:t>into digital acquisition/engineering practice.</a:t>
            </a:r>
          </a:p>
        </p:txBody>
      </p:sp>
    </p:spTree>
    <p:extLst>
      <p:ext uri="{BB962C8B-B14F-4D97-AF65-F5344CB8AC3E}">
        <p14:creationId xmlns:p14="http://schemas.microsoft.com/office/powerpoint/2010/main" val="1965192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FF0000"/>
      </a:hlink>
      <a:folHlink>
        <a:srgbClr val="00B050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B4EA887A9C44B2AAC3D954B8FE11" ma:contentTypeVersion="0" ma:contentTypeDescription="Create a new document." ma:contentTypeScope="" ma:versionID="5cc2b4ac6577196eef3004271a00ba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C63DBC-F1AB-44C6-8FC7-5C5804410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882CC-B0E3-4042-83E0-0F73AFD58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270A31-9C28-4B79-843A-828714CEF6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67641</TotalTime>
  <Words>515</Words>
  <Application>Microsoft Office PowerPoint</Application>
  <PresentationFormat>Letter Paper (8.5x11 in)</PresentationFormat>
  <Paragraphs>170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Blank Presentation</vt:lpstr>
      <vt:lpstr>1_TRMC</vt:lpstr>
      <vt:lpstr>1_Default Design</vt:lpstr>
      <vt:lpstr>2_Default Design</vt:lpstr>
      <vt:lpstr>DOD Digital Engineering /  Digital System Model Workshop </vt:lpstr>
      <vt:lpstr>Agenda</vt:lpstr>
      <vt:lpstr>DASD(SE) Organization</vt:lpstr>
      <vt:lpstr>DSM Overview</vt:lpstr>
      <vt:lpstr>Proposed DSM Taxonomy</vt:lpstr>
      <vt:lpstr>DSM Taxonomy Tool</vt:lpstr>
      <vt:lpstr>Workshop Format</vt:lpstr>
      <vt:lpstr>For Additional Information</vt:lpstr>
      <vt:lpstr>INCOSE International Workshop (IW)  Torrance, CA  Jan 28-31, 2017</vt:lpstr>
    </vt:vector>
  </TitlesOfParts>
  <Company>DoD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 (AT&amp;L)/DDR&amp;E</dc:creator>
  <cp:lastModifiedBy>gilbertw</cp:lastModifiedBy>
  <cp:revision>2084</cp:revision>
  <cp:lastPrinted>2017-01-06T15:26:47Z</cp:lastPrinted>
  <dcterms:created xsi:type="dcterms:W3CDTF">2004-03-22T19:03:54Z</dcterms:created>
  <dcterms:modified xsi:type="dcterms:W3CDTF">2017-01-06T19:31:55Z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0x0101001A40B4EA887A9C44B2AAC3D954B8FE11</vt:lpwstr>
  </property>
</Properties>
</file>