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8"/>
  </p:notesMasterIdLst>
  <p:sldIdLst>
    <p:sldId id="265" r:id="rId5"/>
    <p:sldId id="283" r:id="rId6"/>
    <p:sldId id="294" r:id="rId7"/>
    <p:sldId id="293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57" autoAdjust="0"/>
  </p:normalViewPr>
  <p:slideViewPr>
    <p:cSldViewPr>
      <p:cViewPr varScale="1">
        <p:scale>
          <a:sx n="83" d="100"/>
          <a:sy n="83" d="100"/>
        </p:scale>
        <p:origin x="-8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159D92A-2AE5-4E03-9754-D1C0CFC19CE6}" type="datetimeFigureOut">
              <a:rPr lang="en-US"/>
              <a:pPr>
                <a:defRPr/>
              </a:pPr>
              <a:t>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B877E01-5E2B-4448-8E4A-2178D043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DB85-719B-4997-9C7B-1184CD28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A0F4-2406-4B15-AD91-AFE56AD8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025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1DF20F9-0142-4199-BA66-3EEA44AB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28 Jan 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 Feb 2011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Phoenix, AZ, USA</a:t>
            </a:r>
          </a:p>
        </p:txBody>
      </p:sp>
      <p:pic>
        <p:nvPicPr>
          <p:cNvPr id="1036" name="Picture 21" descr="http://upload.wikimedia.org/wikipedia/en/thumb/b/b1/Phoenix-logo.svg/2000px-Phoenix-logo.sv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5791200"/>
            <a:ext cx="7508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5486400" cy="1981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</a:rPr>
              <a:t>INCOSE Usability Working Group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048000"/>
            <a:ext cx="4179888" cy="1371600"/>
          </a:xfrm>
        </p:spPr>
        <p:txBody>
          <a:bodyPr/>
          <a:lstStyle/>
          <a:p>
            <a:pPr eaLnBrk="1" hangingPunct="1"/>
            <a:r>
              <a:rPr lang="en-US" sz="1800" smtClean="0">
                <a:latin typeface="Arial" pitchFamily="34" charset="0"/>
              </a:rPr>
              <a:t>Scott Workinger, David Lempia</a:t>
            </a:r>
          </a:p>
          <a:p>
            <a:pPr eaLnBrk="1" hangingPunct="1"/>
            <a:endParaRPr lang="en-US" sz="1800" smtClean="0">
              <a:latin typeface="Arial" pitchFamily="34" charset="0"/>
            </a:endParaRPr>
          </a:p>
          <a:p>
            <a:pPr eaLnBrk="1" hangingPunct="1"/>
            <a:r>
              <a:rPr lang="en-US" sz="1800" smtClean="0">
                <a:latin typeface="Arial" pitchFamily="34" charset="0"/>
              </a:rPr>
              <a:t>For INCOSE Usability Working Group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of Use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Measured by number of steps (button clicks) or by the elapsed time to perform a well-defined function (set of tasks)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Measure for routine tasks and non-routine tasks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Motivation – Reward products that limit unnecessary steps and provide convenient shortcuts for routine tasks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795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Subjective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Qualitative measure of how much the user liked using the product.  Typically measured by questionnaire on a ranked scale.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Was it compelling?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Was it satisfying?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Would you want to use this product again?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Motivation: Rewards elegance, clarity, and user satisfaction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2135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Cautions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Complex products offer challenges for unbiased testing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Certainly need a combination of skilled users (perhaps even the product developer) and users that understand the intent of the tool but have no experience with the specific product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Beware of unintended consequences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“rats go after pellets”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Must select and carefully design the functions being tested to examine a reasonable breadth and depth of functionality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Resist the temptation to assess “Cadillac” functions before ensuring “Chevy” functions are covered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8635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Conclusion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History</a:t>
            </a:r>
          </a:p>
          <a:p>
            <a:r>
              <a:rPr lang="en-US" dirty="0" smtClean="0">
                <a:latin typeface="Arial" pitchFamily="34" charset="0"/>
              </a:rPr>
              <a:t>Accomplishments</a:t>
            </a:r>
          </a:p>
          <a:p>
            <a:r>
              <a:rPr lang="en-US" dirty="0" smtClean="0">
                <a:latin typeface="Arial" pitchFamily="34" charset="0"/>
              </a:rPr>
              <a:t>Concepts of Operation</a:t>
            </a:r>
          </a:p>
          <a:p>
            <a:r>
              <a:rPr lang="en-US" dirty="0" smtClean="0">
                <a:latin typeface="Arial" pitchFamily="34" charset="0"/>
              </a:rPr>
              <a:t>Plan</a:t>
            </a:r>
          </a:p>
          <a:p>
            <a:r>
              <a:rPr lang="en-US" dirty="0" smtClean="0">
                <a:latin typeface="Arial" pitchFamily="34" charset="0"/>
              </a:rPr>
              <a:t>Use Cases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FCB3065D-8A02-4CEA-94C5-C14793E5C7E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8:00 – 9:00 – Generate Hi-Value Use Cases</a:t>
            </a:r>
          </a:p>
          <a:p>
            <a:r>
              <a:rPr lang="en-US" sz="2400" dirty="0"/>
              <a:t>9:00 </a:t>
            </a:r>
            <a:r>
              <a:rPr lang="en-US" sz="2400" dirty="0" smtClean="0"/>
              <a:t>– 9:30 - </a:t>
            </a:r>
            <a:r>
              <a:rPr lang="en-US" sz="2000" dirty="0" smtClean="0"/>
              <a:t>Usability </a:t>
            </a:r>
            <a:r>
              <a:rPr lang="en-US" sz="2000" dirty="0"/>
              <a:t>Presentation by Jen </a:t>
            </a:r>
            <a:r>
              <a:rPr lang="en-US" sz="2000" dirty="0" err="1" smtClean="0"/>
              <a:t>Narkevicius</a:t>
            </a:r>
            <a:endParaRPr lang="en-US" sz="2000" dirty="0" smtClean="0"/>
          </a:p>
          <a:p>
            <a:r>
              <a:rPr lang="en-US" sz="2400" dirty="0" smtClean="0"/>
              <a:t>9:30 – 9:45 Break</a:t>
            </a:r>
          </a:p>
          <a:p>
            <a:r>
              <a:rPr lang="en-US" sz="2400" dirty="0" smtClean="0"/>
              <a:t>9:45 – 10:15 – Present Hi-Value Use Cases</a:t>
            </a:r>
          </a:p>
          <a:p>
            <a:r>
              <a:rPr lang="en-US" sz="2400" dirty="0" smtClean="0"/>
              <a:t>10:15 – 10:30 – Rank Order Use Cases</a:t>
            </a:r>
          </a:p>
          <a:p>
            <a:r>
              <a:rPr lang="en-US" sz="2400" dirty="0" smtClean="0"/>
              <a:t>10:30 – 11:00 – Pragmatics or Use Case Details or next steps?</a:t>
            </a:r>
          </a:p>
          <a:p>
            <a:pPr lvl="1"/>
            <a:r>
              <a:rPr lang="en-US" sz="2000" dirty="0" smtClean="0"/>
              <a:t>Role of vendors, how do we engage?</a:t>
            </a:r>
          </a:p>
          <a:p>
            <a:pPr lvl="1"/>
            <a:r>
              <a:rPr lang="en-US" sz="2000" dirty="0" smtClean="0"/>
              <a:t>Users characteristics, who is a good candidate?</a:t>
            </a:r>
          </a:p>
          <a:p>
            <a:pPr lvl="1"/>
            <a:r>
              <a:rPr lang="en-US" sz="2000" dirty="0" smtClean="0"/>
              <a:t>Who can help with designing experiments?</a:t>
            </a:r>
          </a:p>
          <a:p>
            <a:pPr lvl="2"/>
            <a:r>
              <a:rPr lang="en-US" sz="1800" dirty="0" smtClean="0"/>
              <a:t>Setup offline meetings</a:t>
            </a:r>
            <a:endParaRPr lang="en-US" sz="18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206621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Break up into teams of 5-8, elect one spokesperson</a:t>
            </a:r>
          </a:p>
          <a:p>
            <a:pPr lvl="1"/>
            <a:r>
              <a:rPr lang="en-US" dirty="0" smtClean="0"/>
              <a:t>Collect 5 hi-value use cases</a:t>
            </a:r>
          </a:p>
          <a:p>
            <a:pPr lvl="2"/>
            <a:r>
              <a:rPr lang="en-US" dirty="0" smtClean="0"/>
              <a:t>Use case goal – Goal Title </a:t>
            </a:r>
          </a:p>
          <a:p>
            <a:pPr lvl="3"/>
            <a:r>
              <a:rPr lang="en-US" sz="1400" dirty="0" smtClean="0"/>
              <a:t>For Example - Decide which candidate architecture best meets structural design objectives</a:t>
            </a:r>
          </a:p>
          <a:p>
            <a:pPr lvl="2"/>
            <a:r>
              <a:rPr lang="en-US" dirty="0" smtClean="0"/>
              <a:t>People </a:t>
            </a:r>
            <a:r>
              <a:rPr lang="en-US" sz="1800" dirty="0" smtClean="0"/>
              <a:t>involved (Who does, Who uses, Who provides inputs)</a:t>
            </a:r>
          </a:p>
          <a:p>
            <a:pPr lvl="3"/>
            <a:r>
              <a:rPr lang="en-US" sz="1400" dirty="0" smtClean="0"/>
              <a:t>For example – Lean Systems Engineer Does, Developers of system need results, Stakeholders provide architecturally significant requirements</a:t>
            </a:r>
          </a:p>
          <a:p>
            <a:pPr lvl="2"/>
            <a:r>
              <a:rPr lang="en-US" dirty="0" smtClean="0"/>
              <a:t>Describe the value of this use case</a:t>
            </a:r>
          </a:p>
          <a:p>
            <a:pPr lvl="3"/>
            <a:r>
              <a:rPr lang="en-US" dirty="0" smtClean="0"/>
              <a:t>How often does an engineer do this?</a:t>
            </a:r>
          </a:p>
          <a:p>
            <a:pPr lvl="3"/>
            <a:r>
              <a:rPr lang="en-US" dirty="0" smtClean="0"/>
              <a:t>Is this something that is hard to do without MBSE? Why?</a:t>
            </a:r>
          </a:p>
          <a:p>
            <a:pPr lvl="3"/>
            <a:r>
              <a:rPr lang="en-US" dirty="0" smtClean="0"/>
              <a:t>Example – Modeling </a:t>
            </a:r>
          </a:p>
          <a:p>
            <a:pPr lvl="2"/>
            <a:r>
              <a:rPr lang="en-US" dirty="0" smtClean="0"/>
              <a:t>Categorize the use case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206993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Usability Presentation by Jen </a:t>
            </a:r>
            <a:r>
              <a:rPr lang="en-US" dirty="0" err="1" smtClean="0"/>
              <a:t>Narkevicius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3184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Philosophy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want to measure usability in order to incentivize and reward developers for designing products that are easy to learn, efficient to use, tolerant of missteps, and provide a satisfactory experience for the user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Benefits to the community and the developers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Wider user populations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Broader and more consistent 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Better understanding of the models and their meaning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sales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150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Lund Usability Maxims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(in descending order of importance)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9067800" cy="6172200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Know the user.  YOU are </a:t>
            </a:r>
            <a:r>
              <a:rPr lang="en-US" sz="1800" i="1" spc="-150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 the user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Things that look the same should act the same/ Things that look different should act different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he information for the decision must be there when the decision is needed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Error messages should actually mean something to the user and tell the user how to fix the problem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Every action should have a reaction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Everyone makes mistakes, so every mistake should be fixable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Don't overwhelm the user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Consistency, consistency, consistency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Minimize the need for a mighty memory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Keep it simple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user should always know what is happening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more you do something, the easier it should be to do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user should control the system. The system should not control the user. The user is the boss and the system should show it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Eliminate unnecessary decisions and illuminate the rest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best journey has the fewest steps. Shorten the distance between the user and the goal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Users should be able to do what they want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Alert users to an error before things get worse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Users should always know how to find out what to do next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Strive to empower the user, not speed up the system</a:t>
            </a:r>
            <a:endParaRPr lang="en-US" sz="1800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5257800"/>
            <a:ext cx="3352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Lund, A. M. (1997). Expert ratings of usability maxims. Ergonomics in Design, 5(3), 15-20. A study of the heuristics design experts consider important for good design.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3490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001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Usability = The extent to which a product can be used by specified users to achieve specified goals with effectiveness, efficiency, and satisfaction in a specified context of use or 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quality attribute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assesses how easy user interfaces are perceived to be to use.  Also refers to methods for improving ease-of-use during the design process.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Task = activity performed by a single person that has a distinct beginning and end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Function = a related set of tasks, some of which may be automated (i.e., performed by a computer).  May consist of multiple people performing cooperative or collaborative tasks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4150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Measurable Usability Dimensions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Ease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(routine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(non-routine)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Error </a:t>
            </a:r>
            <a:r>
              <a:rPr lang="en-US" dirty="0">
                <a:latin typeface="Arial" pitchFamily="34" charset="0"/>
                <a:cs typeface="Arial" pitchFamily="34" charset="0"/>
              </a:rPr>
              <a:t>Tolerance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Subjective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0015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Ease of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providing some opportunity for a new user to learn how to perform a function (e.g., demonstration, exploration, documentation), assess how well the user can perform a related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Near-transfer - very similar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Far-transfer – different task that requires the user to draw inferences from what they learned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Motivation:  Reward products that support transparent mental models and that provide consistency in the interface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6906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EAA8AA-249C-4240-9704-88B2F88F29D9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909</Words>
  <Application>Microsoft Office PowerPoint</Application>
  <PresentationFormat>On-screen Show (4:3)</PresentationFormat>
  <Paragraphs>106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2_Default Design</vt:lpstr>
      <vt:lpstr>INCOSE Usability Working Group</vt:lpstr>
      <vt:lpstr>Agenda</vt:lpstr>
      <vt:lpstr>Agenda</vt:lpstr>
      <vt:lpstr>PowerPoint Presentation</vt:lpstr>
      <vt:lpstr>Philosophy</vt:lpstr>
      <vt:lpstr>Lund Usability Maxims (in descending order of importance)</vt:lpstr>
      <vt:lpstr>Definitions</vt:lpstr>
      <vt:lpstr>Measurable Usability Dimensions</vt:lpstr>
      <vt:lpstr>Ease of Learning</vt:lpstr>
      <vt:lpstr>Efficiency of Use</vt:lpstr>
      <vt:lpstr>Subjective</vt:lpstr>
      <vt:lpstr>Cautions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Lempia, David L</cp:lastModifiedBy>
  <cp:revision>43</cp:revision>
  <cp:lastPrinted>2009-04-22T19:24:48Z</cp:lastPrinted>
  <dcterms:created xsi:type="dcterms:W3CDTF">2008-02-28T21:57:35Z</dcterms:created>
  <dcterms:modified xsi:type="dcterms:W3CDTF">2011-01-21T17:04:59Z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