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4"/>
  </p:sldMasterIdLst>
  <p:notesMasterIdLst>
    <p:notesMasterId r:id="rId19"/>
  </p:notesMasterIdLst>
  <p:handoutMasterIdLst>
    <p:handoutMasterId r:id="rId20"/>
  </p:handoutMasterIdLst>
  <p:sldIdLst>
    <p:sldId id="450" r:id="rId5"/>
    <p:sldId id="449" r:id="rId6"/>
    <p:sldId id="462" r:id="rId7"/>
    <p:sldId id="457" r:id="rId8"/>
    <p:sldId id="453" r:id="rId9"/>
    <p:sldId id="451" r:id="rId10"/>
    <p:sldId id="454" r:id="rId11"/>
    <p:sldId id="460" r:id="rId12"/>
    <p:sldId id="459" r:id="rId13"/>
    <p:sldId id="455" r:id="rId14"/>
    <p:sldId id="456" r:id="rId15"/>
    <p:sldId id="461" r:id="rId16"/>
    <p:sldId id="452" r:id="rId17"/>
    <p:sldId id="458" r:id="rId18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ooneym" initials="c" lastIdx="1" clrIdx="0"/>
  <p:cmAuthor id="1" name="mchonole" initials="mjc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66"/>
    <a:srgbClr val="FFFF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27" autoAdjust="0"/>
    <p:restoredTop sz="97337" autoAdjust="0"/>
  </p:normalViewPr>
  <p:slideViewPr>
    <p:cSldViewPr snapToGrid="0">
      <p:cViewPr varScale="1">
        <p:scale>
          <a:sx n="55" d="100"/>
          <a:sy n="55" d="100"/>
        </p:scale>
        <p:origin x="-55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 snapToGrid="0">
      <p:cViewPr varScale="1">
        <p:scale>
          <a:sx n="69" d="100"/>
          <a:sy n="69" d="100"/>
        </p:scale>
        <p:origin x="-2754" y="-96"/>
      </p:cViewPr>
      <p:guideLst>
        <p:guide orient="horz" pos="2932"/>
        <p:guide pos="2212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38E7409E-A800-4EEB-8987-F033C332DBD4}" type="datetimeFigureOut">
              <a:rPr lang="en-US" smtClean="0"/>
              <a:pPr/>
              <a:t>1/20/2012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F53CF2A5-0353-4A9A-8B74-604E2F28D42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CE2E596B-A25B-4E5B-A551-E3EDA56614B3}" type="datetimeFigureOut">
              <a:rPr lang="en-US" smtClean="0"/>
              <a:pPr/>
              <a:t>1/20/2012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5C6BD3C5-181B-4D05-AD2A-ACADBC160DD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INCOSELogo_transparent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4500" y="5676900"/>
            <a:ext cx="1219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8"/>
          <p:cNvGrpSpPr>
            <a:grpSpLocks/>
          </p:cNvGrpSpPr>
          <p:nvPr userDrawn="1"/>
        </p:nvGrpSpPr>
        <p:grpSpPr bwMode="auto">
          <a:xfrm>
            <a:off x="323850" y="0"/>
            <a:ext cx="196850" cy="5867400"/>
            <a:chOff x="216" y="0"/>
            <a:chExt cx="93" cy="3244"/>
          </a:xfrm>
        </p:grpSpPr>
        <p:sp>
          <p:nvSpPr>
            <p:cNvPr id="6" name="Line 9"/>
            <p:cNvSpPr>
              <a:spLocks noChangeShapeType="1"/>
            </p:cNvSpPr>
            <p:nvPr/>
          </p:nvSpPr>
          <p:spPr bwMode="auto">
            <a:xfrm>
              <a:off x="216" y="0"/>
              <a:ext cx="0" cy="3244"/>
            </a:xfrm>
            <a:prstGeom prst="line">
              <a:avLst/>
            </a:prstGeom>
            <a:noFill/>
            <a:ln w="12700">
              <a:solidFill>
                <a:srgbClr val="9999FF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</a:endParaRPr>
            </a:p>
          </p:txBody>
        </p:sp>
        <p:sp>
          <p:nvSpPr>
            <p:cNvPr id="7" name="Line 10"/>
            <p:cNvSpPr>
              <a:spLocks noChangeShapeType="1"/>
            </p:cNvSpPr>
            <p:nvPr/>
          </p:nvSpPr>
          <p:spPr bwMode="auto">
            <a:xfrm>
              <a:off x="309" y="0"/>
              <a:ext cx="0" cy="3244"/>
            </a:xfrm>
            <a:prstGeom prst="line">
              <a:avLst/>
            </a:prstGeom>
            <a:noFill/>
            <a:ln w="12700">
              <a:solidFill>
                <a:srgbClr val="9999FF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</a:endParaRPr>
            </a:p>
          </p:txBody>
        </p:sp>
        <p:sp>
          <p:nvSpPr>
            <p:cNvPr id="8" name="Line 11"/>
            <p:cNvSpPr>
              <a:spLocks noChangeShapeType="1"/>
            </p:cNvSpPr>
            <p:nvPr/>
          </p:nvSpPr>
          <p:spPr bwMode="auto">
            <a:xfrm>
              <a:off x="262" y="0"/>
              <a:ext cx="0" cy="3244"/>
            </a:xfrm>
            <a:prstGeom prst="line">
              <a:avLst/>
            </a:prstGeom>
            <a:noFill/>
            <a:ln w="38100">
              <a:solidFill>
                <a:srgbClr val="003366">
                  <a:alpha val="60001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</a:endParaRPr>
            </a:p>
          </p:txBody>
        </p:sp>
      </p:grpSp>
      <p:grpSp>
        <p:nvGrpSpPr>
          <p:cNvPr id="3" name="Group 12"/>
          <p:cNvGrpSpPr>
            <a:grpSpLocks/>
          </p:cNvGrpSpPr>
          <p:nvPr userDrawn="1"/>
        </p:nvGrpSpPr>
        <p:grpSpPr bwMode="auto">
          <a:xfrm>
            <a:off x="1358900" y="6400800"/>
            <a:ext cx="7772400" cy="127000"/>
            <a:chOff x="1652" y="4032"/>
            <a:chExt cx="4108" cy="80"/>
          </a:xfrm>
        </p:grpSpPr>
        <p:sp>
          <p:nvSpPr>
            <p:cNvPr id="10" name="Line 13"/>
            <p:cNvSpPr>
              <a:spLocks noChangeShapeType="1"/>
            </p:cNvSpPr>
            <p:nvPr/>
          </p:nvSpPr>
          <p:spPr bwMode="auto">
            <a:xfrm flipH="1">
              <a:off x="1652" y="4112"/>
              <a:ext cx="4108" cy="0"/>
            </a:xfrm>
            <a:prstGeom prst="line">
              <a:avLst/>
            </a:prstGeom>
            <a:noFill/>
            <a:ln w="12700">
              <a:solidFill>
                <a:srgbClr val="9999FF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</a:endParaRPr>
            </a:p>
          </p:txBody>
        </p:sp>
        <p:sp>
          <p:nvSpPr>
            <p:cNvPr id="11" name="Line 14"/>
            <p:cNvSpPr>
              <a:spLocks noChangeShapeType="1"/>
            </p:cNvSpPr>
            <p:nvPr/>
          </p:nvSpPr>
          <p:spPr bwMode="auto">
            <a:xfrm flipH="1">
              <a:off x="1652" y="4072"/>
              <a:ext cx="4108" cy="0"/>
            </a:xfrm>
            <a:prstGeom prst="line">
              <a:avLst/>
            </a:prstGeom>
            <a:noFill/>
            <a:ln w="38100">
              <a:solidFill>
                <a:srgbClr val="003366">
                  <a:alpha val="60001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</a:endParaRPr>
            </a:p>
          </p:txBody>
        </p:sp>
        <p:sp>
          <p:nvSpPr>
            <p:cNvPr id="12" name="Line 15"/>
            <p:cNvSpPr>
              <a:spLocks noChangeShapeType="1"/>
            </p:cNvSpPr>
            <p:nvPr/>
          </p:nvSpPr>
          <p:spPr bwMode="auto">
            <a:xfrm flipH="1">
              <a:off x="1652" y="4032"/>
              <a:ext cx="4108" cy="0"/>
            </a:xfrm>
            <a:prstGeom prst="line">
              <a:avLst/>
            </a:prstGeom>
            <a:noFill/>
            <a:ln w="12700">
              <a:solidFill>
                <a:srgbClr val="9999FF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</a:endParaRPr>
            </a:p>
          </p:txBody>
        </p:sp>
      </p:grpSp>
      <p:sp>
        <p:nvSpPr>
          <p:cNvPr id="13" name="Rectangle 16"/>
          <p:cNvSpPr>
            <a:spLocks noChangeArrowheads="1"/>
          </p:cNvSpPr>
          <p:nvPr userDrawn="1"/>
        </p:nvSpPr>
        <p:spPr bwMode="auto">
          <a:xfrm rot="5400000">
            <a:off x="5222082" y="3375818"/>
            <a:ext cx="6858000" cy="106363"/>
          </a:xfrm>
          <a:prstGeom prst="rect">
            <a:avLst/>
          </a:prstGeom>
          <a:gradFill rotWithShape="1">
            <a:gsLst>
              <a:gs pos="0">
                <a:schemeClr val="bg1">
                  <a:alpha val="50000"/>
                </a:schemeClr>
              </a:gs>
              <a:gs pos="100000">
                <a:srgbClr val="B2B2B2">
                  <a:alpha val="5000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4" name="Picture 4"/>
          <p:cNvPicPr>
            <a:picLocks noChangeAspect="1" noChangeArrowheads="1"/>
          </p:cNvPicPr>
          <p:nvPr userDrawn="1"/>
        </p:nvPicPr>
        <p:blipFill>
          <a:blip r:embed="rId3" cstate="print"/>
          <a:srcRect l="9705" r="9705"/>
          <a:stretch>
            <a:fillRect/>
          </a:stretch>
        </p:blipFill>
        <p:spPr bwMode="auto">
          <a:xfrm>
            <a:off x="406400" y="14288"/>
            <a:ext cx="1041400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8E45F-502F-4A18-AEEE-504FE444DC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B4469D-D430-460F-954C-90B8E03666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62484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br>
              <a:rPr lang="en-US" smtClean="0"/>
            </a:br>
            <a:r>
              <a:rPr lang="en-US" smtClean="0"/>
              <a:t>Line 2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066800"/>
            <a:ext cx="7848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11500" y="6496050"/>
            <a:ext cx="2895600" cy="3619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40500" y="6496050"/>
            <a:ext cx="2133600" cy="3619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83B32FBF-2175-464D-854E-1F0A920B15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0" name="Picture 7" descr="INCOSELogo_transparent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4500" y="5676900"/>
            <a:ext cx="1219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8"/>
          <p:cNvGrpSpPr>
            <a:grpSpLocks/>
          </p:cNvGrpSpPr>
          <p:nvPr userDrawn="1"/>
        </p:nvGrpSpPr>
        <p:grpSpPr bwMode="auto">
          <a:xfrm>
            <a:off x="323850" y="0"/>
            <a:ext cx="196850" cy="5867400"/>
            <a:chOff x="216" y="0"/>
            <a:chExt cx="93" cy="3244"/>
          </a:xfrm>
        </p:grpSpPr>
        <p:sp>
          <p:nvSpPr>
            <p:cNvPr id="33" name="Line 9"/>
            <p:cNvSpPr>
              <a:spLocks noChangeShapeType="1"/>
            </p:cNvSpPr>
            <p:nvPr/>
          </p:nvSpPr>
          <p:spPr bwMode="auto">
            <a:xfrm>
              <a:off x="216" y="0"/>
              <a:ext cx="0" cy="3244"/>
            </a:xfrm>
            <a:prstGeom prst="line">
              <a:avLst/>
            </a:prstGeom>
            <a:noFill/>
            <a:ln w="12700">
              <a:solidFill>
                <a:srgbClr val="9999FF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</a:endParaRPr>
            </a:p>
          </p:txBody>
        </p:sp>
        <p:sp>
          <p:nvSpPr>
            <p:cNvPr id="34" name="Line 10"/>
            <p:cNvSpPr>
              <a:spLocks noChangeShapeType="1"/>
            </p:cNvSpPr>
            <p:nvPr/>
          </p:nvSpPr>
          <p:spPr bwMode="auto">
            <a:xfrm>
              <a:off x="309" y="0"/>
              <a:ext cx="0" cy="3244"/>
            </a:xfrm>
            <a:prstGeom prst="line">
              <a:avLst/>
            </a:prstGeom>
            <a:noFill/>
            <a:ln w="12700">
              <a:solidFill>
                <a:srgbClr val="9999FF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</a:endParaRPr>
            </a:p>
          </p:txBody>
        </p:sp>
        <p:sp>
          <p:nvSpPr>
            <p:cNvPr id="37" name="Line 11"/>
            <p:cNvSpPr>
              <a:spLocks noChangeShapeType="1"/>
            </p:cNvSpPr>
            <p:nvPr/>
          </p:nvSpPr>
          <p:spPr bwMode="auto">
            <a:xfrm>
              <a:off x="262" y="0"/>
              <a:ext cx="0" cy="3244"/>
            </a:xfrm>
            <a:prstGeom prst="line">
              <a:avLst/>
            </a:prstGeom>
            <a:noFill/>
            <a:ln w="38100">
              <a:solidFill>
                <a:srgbClr val="003366">
                  <a:alpha val="60001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</a:endParaRPr>
            </a:p>
          </p:txBody>
        </p:sp>
      </p:grpSp>
      <p:grpSp>
        <p:nvGrpSpPr>
          <p:cNvPr id="3" name="Group 12"/>
          <p:cNvGrpSpPr>
            <a:grpSpLocks/>
          </p:cNvGrpSpPr>
          <p:nvPr userDrawn="1"/>
        </p:nvGrpSpPr>
        <p:grpSpPr bwMode="auto">
          <a:xfrm>
            <a:off x="1358900" y="6400800"/>
            <a:ext cx="7772400" cy="127000"/>
            <a:chOff x="1652" y="4032"/>
            <a:chExt cx="4108" cy="80"/>
          </a:xfrm>
        </p:grpSpPr>
        <p:sp>
          <p:nvSpPr>
            <p:cNvPr id="39" name="Line 13"/>
            <p:cNvSpPr>
              <a:spLocks noChangeShapeType="1"/>
            </p:cNvSpPr>
            <p:nvPr/>
          </p:nvSpPr>
          <p:spPr bwMode="auto">
            <a:xfrm flipH="1">
              <a:off x="1652" y="4112"/>
              <a:ext cx="4108" cy="0"/>
            </a:xfrm>
            <a:prstGeom prst="line">
              <a:avLst/>
            </a:prstGeom>
            <a:noFill/>
            <a:ln w="12700">
              <a:solidFill>
                <a:srgbClr val="9999FF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</a:endParaRPr>
            </a:p>
          </p:txBody>
        </p:sp>
        <p:sp>
          <p:nvSpPr>
            <p:cNvPr id="40" name="Line 14"/>
            <p:cNvSpPr>
              <a:spLocks noChangeShapeType="1"/>
            </p:cNvSpPr>
            <p:nvPr/>
          </p:nvSpPr>
          <p:spPr bwMode="auto">
            <a:xfrm flipH="1">
              <a:off x="1652" y="4072"/>
              <a:ext cx="4108" cy="0"/>
            </a:xfrm>
            <a:prstGeom prst="line">
              <a:avLst/>
            </a:prstGeom>
            <a:noFill/>
            <a:ln w="38100">
              <a:solidFill>
                <a:srgbClr val="003366">
                  <a:alpha val="60001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</a:endParaRPr>
            </a:p>
          </p:txBody>
        </p:sp>
        <p:sp>
          <p:nvSpPr>
            <p:cNvPr id="41" name="Line 15"/>
            <p:cNvSpPr>
              <a:spLocks noChangeShapeType="1"/>
            </p:cNvSpPr>
            <p:nvPr/>
          </p:nvSpPr>
          <p:spPr bwMode="auto">
            <a:xfrm flipH="1">
              <a:off x="1652" y="4032"/>
              <a:ext cx="4108" cy="0"/>
            </a:xfrm>
            <a:prstGeom prst="line">
              <a:avLst/>
            </a:prstGeom>
            <a:noFill/>
            <a:ln w="12700">
              <a:solidFill>
                <a:srgbClr val="9999FF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</a:endParaRPr>
            </a:p>
          </p:txBody>
        </p:sp>
      </p:grpSp>
      <p:sp>
        <p:nvSpPr>
          <p:cNvPr id="42" name="Rectangle 16"/>
          <p:cNvSpPr>
            <a:spLocks noChangeArrowheads="1"/>
          </p:cNvSpPr>
          <p:nvPr userDrawn="1"/>
        </p:nvSpPr>
        <p:spPr bwMode="auto">
          <a:xfrm rot="5400000">
            <a:off x="5222082" y="3375818"/>
            <a:ext cx="6858000" cy="106363"/>
          </a:xfrm>
          <a:prstGeom prst="rect">
            <a:avLst/>
          </a:prstGeom>
          <a:gradFill rotWithShape="1">
            <a:gsLst>
              <a:gs pos="0">
                <a:schemeClr val="bg1">
                  <a:alpha val="50000"/>
                </a:schemeClr>
              </a:gs>
              <a:gs pos="100000">
                <a:srgbClr val="B2B2B2">
                  <a:alpha val="5000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3" name="Rectangle 17"/>
          <p:cNvSpPr>
            <a:spLocks noChangeArrowheads="1"/>
          </p:cNvSpPr>
          <p:nvPr userDrawn="1"/>
        </p:nvSpPr>
        <p:spPr bwMode="auto">
          <a:xfrm>
            <a:off x="0" y="914400"/>
            <a:ext cx="9156700" cy="93663"/>
          </a:xfrm>
          <a:prstGeom prst="rect">
            <a:avLst/>
          </a:prstGeom>
          <a:gradFill rotWithShape="1">
            <a:gsLst>
              <a:gs pos="0">
                <a:schemeClr val="bg1">
                  <a:alpha val="50000"/>
                </a:schemeClr>
              </a:gs>
              <a:gs pos="100000">
                <a:srgbClr val="B2B2B2">
                  <a:alpha val="5000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4" name="Text Box 19"/>
          <p:cNvSpPr txBox="1">
            <a:spLocks noChangeArrowheads="1"/>
          </p:cNvSpPr>
          <p:nvPr userDrawn="1"/>
        </p:nvSpPr>
        <p:spPr bwMode="auto">
          <a:xfrm>
            <a:off x="6646863" y="-4763"/>
            <a:ext cx="19002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GB" sz="1200" b="1" dirty="0">
                <a:solidFill>
                  <a:srgbClr val="B41E22"/>
                </a:solidFill>
              </a:rPr>
              <a:t>International Workshop</a:t>
            </a:r>
          </a:p>
          <a:p>
            <a:pPr algn="r">
              <a:defRPr/>
            </a:pPr>
            <a:r>
              <a:rPr lang="en-GB" sz="1200" b="1" dirty="0" smtClean="0">
                <a:solidFill>
                  <a:srgbClr val="B41E22"/>
                </a:solidFill>
              </a:rPr>
              <a:t>Jan  21</a:t>
            </a:r>
            <a:r>
              <a:rPr lang="en-US" sz="1200" b="1" dirty="0" smtClean="0">
                <a:solidFill>
                  <a:srgbClr val="B41E22"/>
                </a:solidFill>
              </a:rPr>
              <a:t>–</a:t>
            </a:r>
            <a:r>
              <a:rPr lang="en-GB" sz="1200" b="1" dirty="0" smtClean="0">
                <a:solidFill>
                  <a:srgbClr val="B41E22"/>
                </a:solidFill>
              </a:rPr>
              <a:t> 24</a:t>
            </a:r>
            <a:r>
              <a:rPr lang="en-GB" sz="1200" b="1" baseline="0" dirty="0" smtClean="0">
                <a:solidFill>
                  <a:srgbClr val="B41E22"/>
                </a:solidFill>
              </a:rPr>
              <a:t>,</a:t>
            </a:r>
            <a:r>
              <a:rPr lang="en-GB" sz="1200" b="1" dirty="0" smtClean="0">
                <a:solidFill>
                  <a:srgbClr val="B41E22"/>
                </a:solidFill>
              </a:rPr>
              <a:t> 2012</a:t>
            </a:r>
            <a:endParaRPr lang="en-GB" sz="1200" b="1" dirty="0">
              <a:solidFill>
                <a:srgbClr val="B41E22"/>
              </a:solidFill>
            </a:endParaRPr>
          </a:p>
          <a:p>
            <a:pPr algn="r">
              <a:defRPr/>
            </a:pPr>
            <a:r>
              <a:rPr lang="en-GB" sz="1200" b="1" dirty="0" smtClean="0">
                <a:solidFill>
                  <a:srgbClr val="B41E22"/>
                </a:solidFill>
              </a:rPr>
              <a:t>Jacksonville, Fl </a:t>
            </a:r>
            <a:r>
              <a:rPr lang="en-GB" sz="1200" b="1" dirty="0">
                <a:solidFill>
                  <a:srgbClr val="B41E22"/>
                </a:solidFill>
              </a:rPr>
              <a:t>USA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107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Arial" pitchFamily="-107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Arial" pitchFamily="-107" charset="0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Arial" pitchFamily="-107" charset="0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Arial" pitchFamily="-107" charset="0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Arial" pitchFamily="-107" charset="0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ncose.org/ProductsPubs/pdf/techdata/MTTC/MBSE_Methodology_Survey_2008-0610_RevB-JAE2.pdf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lvl="0">
              <a:defRPr/>
            </a:pPr>
            <a:r>
              <a:rPr lang="en-US" sz="4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INCOSE IW 2012 MBSE Workshop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4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4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49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INCOSE MBSE Initiative</a:t>
            </a:r>
            <a:br>
              <a:rPr lang="en-US" sz="49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49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Methods and Metrics Activity</a:t>
            </a:r>
            <a:endParaRPr lang="en-US" sz="49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1800" b="1" dirty="0" smtClean="0"/>
              <a:t/>
            </a:r>
            <a:br>
              <a:rPr lang="en-US" sz="1800" b="1" dirty="0" smtClean="0"/>
            </a:br>
            <a:endParaRPr lang="en-US" sz="1800" b="1" dirty="0" smtClean="0"/>
          </a:p>
          <a:p>
            <a:pPr eaLnBrk="1" hangingPunct="1">
              <a:lnSpc>
                <a:spcPct val="80000"/>
              </a:lnSpc>
            </a:pPr>
            <a:endParaRPr lang="en-US" sz="1800" b="1" dirty="0" smtClean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4772526" y="5260242"/>
            <a:ext cx="4114800" cy="11698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John C. Watson</a:t>
            </a:r>
          </a:p>
          <a:p>
            <a:pPr lvl="0" algn="ctr">
              <a:defRPr/>
            </a:pP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Principal Member of Engineering Staff</a:t>
            </a:r>
            <a:endParaRPr kumimoji="0" lang="en-US" sz="1400" b="1" i="0" u="none" strike="noStrike" kern="1200" cap="none" spc="0" normalizeH="0" noProof="0" dirty="0" smtClean="0">
              <a:ln>
                <a:noFill/>
              </a:ln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400" b="1" baseline="0" dirty="0" smtClean="0">
                <a:latin typeface="Arial" pitchFamily="34" charset="0"/>
                <a:cs typeface="Arial" pitchFamily="34" charset="0"/>
              </a:rPr>
              <a:t>Lockheed Martin, MS2 Moorestown</a:t>
            </a:r>
          </a:p>
          <a:p>
            <a:pPr marL="0" marR="0" lvl="0" indent="0" algn="ctr" defTabSz="914400" rtl="0" eaLnBrk="1" fontAlgn="auto" latinLnBrk="0" hangingPunct="1"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john.watson@lmco.com</a:t>
            </a:r>
          </a:p>
          <a:p>
            <a:pPr marL="0" marR="0" lvl="0" indent="0" algn="ctr" defTabSz="914400" rtl="0" eaLnBrk="1" fontAlgn="auto" latinLnBrk="0" hangingPunct="1"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Collecting Model Metrics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 support Program and Engineering Management</a:t>
            </a:r>
          </a:p>
          <a:p>
            <a:pPr lvl="1"/>
            <a:r>
              <a:rPr lang="en-US" dirty="0" smtClean="0"/>
              <a:t>To measure progress</a:t>
            </a:r>
          </a:p>
          <a:p>
            <a:pPr lvl="1"/>
            <a:r>
              <a:rPr lang="en-US" dirty="0" smtClean="0"/>
              <a:t>To measure quality</a:t>
            </a:r>
          </a:p>
          <a:p>
            <a:pPr lvl="1"/>
            <a:r>
              <a:rPr lang="en-US" dirty="0" smtClean="0"/>
              <a:t>To measure complexity</a:t>
            </a:r>
          </a:p>
          <a:p>
            <a:pPr lvl="1"/>
            <a:r>
              <a:rPr lang="en-US" dirty="0" smtClean="0"/>
              <a:t>To measure Cost</a:t>
            </a:r>
          </a:p>
          <a:p>
            <a:pPr lvl="1"/>
            <a:r>
              <a:rPr lang="en-US" dirty="0" smtClean="0"/>
              <a:t>To support day to day model maintenance</a:t>
            </a:r>
          </a:p>
          <a:p>
            <a:r>
              <a:rPr lang="en-US" dirty="0" smtClean="0"/>
              <a:t>Collect, Track and Trend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Collecting Model Metrics</a:t>
            </a:r>
            <a:endParaRPr lang="en-US" dirty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731520" y="1051560"/>
            <a:ext cx="78486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How does an System Architectural Model Contribute?</a:t>
            </a:r>
          </a:p>
          <a:p>
            <a:pPr lvl="1"/>
            <a:r>
              <a:rPr lang="en-US" dirty="0" smtClean="0"/>
              <a:t>Contains the most current behavior, structure, requirements and parametric model elements</a:t>
            </a:r>
          </a:p>
          <a:p>
            <a:pPr lvl="1"/>
            <a:r>
              <a:rPr lang="en-US" dirty="0" smtClean="0"/>
              <a:t>Provides objective evidence of Architecture and Design Artifacts</a:t>
            </a:r>
          </a:p>
          <a:p>
            <a:pPr lvl="2"/>
            <a:r>
              <a:rPr lang="en-US" dirty="0" smtClean="0"/>
              <a:t>Not just subjective data from human driven assessments</a:t>
            </a:r>
          </a:p>
          <a:p>
            <a:pPr lvl="1"/>
            <a:r>
              <a:rPr lang="en-US" dirty="0" smtClean="0"/>
              <a:t>Provides an environment for “Continuous Assessment”</a:t>
            </a:r>
          </a:p>
          <a:p>
            <a:pPr lvl="2"/>
            <a:r>
              <a:rPr lang="en-US" dirty="0" smtClean="0"/>
              <a:t>Not just at the design maturity gates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 and Metrics - Going Forward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1066800"/>
            <a:ext cx="7848600" cy="4404360"/>
          </a:xfrm>
        </p:spPr>
        <p:txBody>
          <a:bodyPr/>
          <a:lstStyle/>
          <a:p>
            <a:r>
              <a:rPr lang="en-US" dirty="0" smtClean="0"/>
              <a:t>Create a Metrics How To Guidance Section</a:t>
            </a:r>
          </a:p>
          <a:p>
            <a:pPr lvl="1"/>
            <a:r>
              <a:rPr lang="en-US" dirty="0" smtClean="0"/>
              <a:t>Practical Systems and Software Measurement (PSM)  Website </a:t>
            </a:r>
          </a:p>
          <a:p>
            <a:pPr lvl="1"/>
            <a:r>
              <a:rPr lang="en-US" dirty="0" smtClean="0"/>
              <a:t>INCOSE Material </a:t>
            </a:r>
          </a:p>
          <a:p>
            <a:pPr lvl="2"/>
            <a:r>
              <a:rPr lang="en-US" dirty="0" smtClean="0"/>
              <a:t>Sys Eng Measurement Primer</a:t>
            </a:r>
          </a:p>
          <a:p>
            <a:pPr lvl="2"/>
            <a:r>
              <a:rPr lang="en-US" dirty="0" smtClean="0"/>
              <a:t>Metrics Guidebook</a:t>
            </a:r>
          </a:p>
          <a:p>
            <a:pPr lvl="2"/>
            <a:r>
              <a:rPr lang="en-US" dirty="0" smtClean="0"/>
              <a:t>SE Leading Indicators Guide</a:t>
            </a:r>
          </a:p>
          <a:p>
            <a:pPr lvl="2"/>
            <a:r>
              <a:rPr lang="en-US" dirty="0" smtClean="0"/>
              <a:t>Technical Measurement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 and Metrics - Going Forward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r>
              <a:rPr lang="en-US" dirty="0" smtClean="0"/>
              <a:t>Need your help</a:t>
            </a:r>
          </a:p>
          <a:p>
            <a:pPr lvl="1"/>
            <a:r>
              <a:rPr lang="en-US" dirty="0" smtClean="0"/>
              <a:t>Know of any Methodologies that should be posted?</a:t>
            </a:r>
          </a:p>
          <a:p>
            <a:pPr lvl="1"/>
            <a:r>
              <a:rPr lang="en-US" dirty="0" smtClean="0"/>
              <a:t>Know of any metrics references/papers/links worth sharing?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If so, please contact me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6248400" cy="954088"/>
          </a:xfrm>
        </p:spPr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Goal – Provide the INCOSE Community with a survey of available MBSE Methodologies</a:t>
            </a:r>
          </a:p>
          <a:p>
            <a:r>
              <a:rPr lang="en-US" dirty="0" smtClean="0"/>
              <a:t> Foundational work based on 2008 paper by  Jeff Estefan </a:t>
            </a:r>
          </a:p>
          <a:p>
            <a:pPr lvl="1"/>
            <a:r>
              <a:rPr lang="en-US" dirty="0" smtClean="0">
                <a:hlinkClick r:id="rId2" tooltip="http://www.incose.org/ProductsPubs/pdf/techdata/MTTC/MBSE_Methodology_Survey_2008-0610_RevB-JAE2.pdf"/>
              </a:rPr>
              <a:t>Survey of Model-Based Systems Engineering (MBSE) Methodologies</a:t>
            </a:r>
            <a:endParaRPr lang="en-US" dirty="0" smtClean="0"/>
          </a:p>
          <a:p>
            <a:r>
              <a:rPr lang="en-US" dirty="0" smtClean="0"/>
              <a:t>Additional methodologies have been added and updated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Definitions from </a:t>
            </a:r>
            <a:r>
              <a:rPr lang="en-US" dirty="0" smtClean="0"/>
              <a:t>Jeff Estefan </a:t>
            </a:r>
            <a:r>
              <a:rPr lang="en-US" dirty="0" smtClean="0"/>
              <a:t>Paper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437" y="1066800"/>
            <a:ext cx="8245099" cy="4876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A </a:t>
            </a:r>
            <a:r>
              <a:rPr lang="en-US" b="1" dirty="0" smtClean="0"/>
              <a:t>process</a:t>
            </a:r>
            <a:r>
              <a:rPr lang="en-US" dirty="0" smtClean="0"/>
              <a:t> is a logical sequence of tasks performed to achieve a </a:t>
            </a:r>
            <a:r>
              <a:rPr lang="en-US" dirty="0" smtClean="0"/>
              <a:t>particular objective</a:t>
            </a:r>
            <a:r>
              <a:rPr lang="en-US" dirty="0" smtClean="0"/>
              <a:t>. A process defines the “WHAT” is to be done, without specifying </a:t>
            </a:r>
            <a:r>
              <a:rPr lang="en-US" dirty="0" smtClean="0"/>
              <a:t>the “HOW</a:t>
            </a:r>
            <a:r>
              <a:rPr lang="en-US" dirty="0" smtClean="0"/>
              <a:t>” each task is to be performed.</a:t>
            </a:r>
          </a:p>
          <a:p>
            <a:r>
              <a:rPr lang="en-US" dirty="0" smtClean="0"/>
              <a:t>A </a:t>
            </a:r>
            <a:r>
              <a:rPr lang="en-US" b="1" dirty="0" smtClean="0"/>
              <a:t>method</a:t>
            </a:r>
            <a:r>
              <a:rPr lang="en-US" dirty="0" smtClean="0"/>
              <a:t> consists of techniques </a:t>
            </a:r>
            <a:r>
              <a:rPr lang="en-US" dirty="0" smtClean="0"/>
              <a:t>for performing </a:t>
            </a:r>
            <a:r>
              <a:rPr lang="en-US" dirty="0" smtClean="0"/>
              <a:t>a task, the “HOW” of each </a:t>
            </a:r>
            <a:r>
              <a:rPr lang="en-US" dirty="0" smtClean="0"/>
              <a:t>task. The </a:t>
            </a:r>
            <a:r>
              <a:rPr lang="en-US" dirty="0" smtClean="0"/>
              <a:t>terms “method,” “technique,” practice,” and “procedure” can be </a:t>
            </a:r>
            <a:r>
              <a:rPr lang="en-US" dirty="0" smtClean="0"/>
              <a:t>used interchangeably </a:t>
            </a:r>
            <a:r>
              <a:rPr lang="en-US" dirty="0" smtClean="0"/>
              <a:t>in this context.</a:t>
            </a:r>
          </a:p>
          <a:p>
            <a:r>
              <a:rPr lang="en-US" dirty="0" smtClean="0"/>
              <a:t>A </a:t>
            </a:r>
            <a:r>
              <a:rPr lang="en-US" b="1" dirty="0" smtClean="0"/>
              <a:t>tool</a:t>
            </a:r>
            <a:r>
              <a:rPr lang="en-US" dirty="0" smtClean="0"/>
              <a:t> is an instrument that, when applied to a particular method, can </a:t>
            </a:r>
            <a:r>
              <a:rPr lang="en-US" dirty="0" smtClean="0"/>
              <a:t>enhance the </a:t>
            </a:r>
            <a:r>
              <a:rPr lang="en-US" dirty="0" smtClean="0"/>
              <a:t>efficiency of a task. Thus, methods help bridge the gap between process </a:t>
            </a:r>
            <a:r>
              <a:rPr lang="en-US" dirty="0" smtClean="0"/>
              <a:t>and tools</a:t>
            </a:r>
            <a:r>
              <a:rPr lang="en-US" dirty="0" smtClean="0"/>
              <a:t>. The purpose of the tool should be to facilitate the accomplishment of </a:t>
            </a:r>
            <a:r>
              <a:rPr lang="en-US" dirty="0" smtClean="0"/>
              <a:t>the “HOWs</a:t>
            </a:r>
            <a:r>
              <a:rPr lang="en-US" dirty="0" smtClean="0"/>
              <a:t>.”</a:t>
            </a:r>
          </a:p>
          <a:p>
            <a:r>
              <a:rPr lang="en-US" dirty="0" smtClean="0"/>
              <a:t>A </a:t>
            </a:r>
            <a:r>
              <a:rPr lang="en-US" b="1" dirty="0" smtClean="0"/>
              <a:t>methodology</a:t>
            </a:r>
            <a:r>
              <a:rPr lang="en-US" dirty="0" smtClean="0"/>
              <a:t> can be defined as a collection of related processes, methods, </a:t>
            </a:r>
            <a:r>
              <a:rPr lang="en-US" dirty="0" smtClean="0"/>
              <a:t>and tools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List of MBSE Methodologies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0017" y="1080987"/>
            <a:ext cx="7603476" cy="45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137" t="5368" r="1137"/>
          <a:stretch>
            <a:fillRect/>
          </a:stretch>
        </p:blipFill>
        <p:spPr bwMode="auto">
          <a:xfrm>
            <a:off x="0" y="0"/>
            <a:ext cx="9144637" cy="11257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73821E-6 L 0.00052 -0.6281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Metrics - ROI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Lack of ROI Information</a:t>
            </a:r>
          </a:p>
          <a:p>
            <a:pPr lvl="1"/>
            <a:r>
              <a:rPr lang="en-US" dirty="0" smtClean="0"/>
              <a:t>MBSE Barrier to Change </a:t>
            </a:r>
          </a:p>
          <a:p>
            <a:pPr lvl="1"/>
            <a:r>
              <a:rPr lang="en-US" sz="2700" dirty="0" smtClean="0"/>
              <a:t>Understand Risk and Benefits of change</a:t>
            </a:r>
          </a:p>
          <a:p>
            <a:pPr lvl="1"/>
            <a:r>
              <a:rPr lang="en-US" sz="2700" dirty="0" smtClean="0"/>
              <a:t>Understand Cost of change and ROI</a:t>
            </a:r>
          </a:p>
          <a:p>
            <a:endParaRPr lang="en-US" dirty="0" smtClean="0"/>
          </a:p>
          <a:p>
            <a:r>
              <a:rPr lang="en-US" dirty="0" smtClean="0"/>
              <a:t>Metrics Information few and far between</a:t>
            </a:r>
          </a:p>
          <a:p>
            <a:pPr lvl="1"/>
            <a:r>
              <a:rPr lang="en-US" dirty="0" smtClean="0"/>
              <a:t>Sensitive or Proprietary</a:t>
            </a:r>
          </a:p>
          <a:p>
            <a:pPr lvl="1"/>
            <a:r>
              <a:rPr lang="en-US" dirty="0" smtClean="0"/>
              <a:t>Simply not collected or published</a:t>
            </a:r>
          </a:p>
          <a:p>
            <a:pPr lvl="1"/>
            <a:r>
              <a:rPr lang="en-US" dirty="0" smtClean="0"/>
              <a:t>“Apples to Apples” comparison difficult to find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Metrics - ROI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Goal – To provide a survey of industry papers/references that: </a:t>
            </a:r>
          </a:p>
          <a:p>
            <a:pPr lvl="1"/>
            <a:r>
              <a:rPr lang="en-US" dirty="0" smtClean="0"/>
              <a:t>Justified a transition to MBSE</a:t>
            </a:r>
          </a:p>
          <a:p>
            <a:pPr lvl="1"/>
            <a:r>
              <a:rPr lang="en-US" dirty="0" smtClean="0"/>
              <a:t>Highlight some lessons learned</a:t>
            </a:r>
          </a:p>
          <a:p>
            <a:endParaRPr lang="en-US" dirty="0" smtClean="0"/>
          </a:p>
          <a:p>
            <a:r>
              <a:rPr lang="en-US" dirty="0" smtClean="0"/>
              <a:t>Survey to date includes;</a:t>
            </a:r>
          </a:p>
          <a:p>
            <a:pPr lvl="1"/>
            <a:r>
              <a:rPr lang="en-US" dirty="0" smtClean="0"/>
              <a:t>15 references  collected </a:t>
            </a:r>
          </a:p>
          <a:p>
            <a:pPr lvl="1"/>
            <a:r>
              <a:rPr lang="en-US" dirty="0" smtClean="0"/>
              <a:t>Includes both Anecdotal and Quantitative Data</a:t>
            </a:r>
          </a:p>
          <a:p>
            <a:pPr lvl="1"/>
            <a:r>
              <a:rPr lang="en-US" dirty="0" smtClean="0"/>
              <a:t>Some are Software focus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MBSE Metric Papers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6553" y="1218490"/>
            <a:ext cx="7866306" cy="4384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MBE Metric Papers - Sample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t="10414" b="11361"/>
          <a:stretch>
            <a:fillRect/>
          </a:stretch>
        </p:blipFill>
        <p:spPr bwMode="auto">
          <a:xfrm>
            <a:off x="166255" y="845409"/>
            <a:ext cx="8811490" cy="5691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"/>
        <a:ea typeface="ＭＳ Ｐゴシック"/>
        <a:cs typeface="ＭＳ Ｐゴシック"/>
      </a:majorFont>
      <a:minorFont>
        <a:latin typeface="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7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7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Unity_Description xmlns="8B736089-9CA3-42E8-BDB6-2EEA18E0720C" xsi:nil="true"/>
    <Tag xmlns="8B736089-9CA3-42E8-BDB6-2EEA18E0720C" xsi:nil="true"/>
    <SipLabel xmlns="9e9c2de1-700d-469a-952a-b29003181600">
      <Value>2</Value>
    </SipLabe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Custom Document" ma:contentTypeID="0x010100E6322E8F405D4D9EA89D8C83B7E1048B0020484C9585D3B24CB265B4BD22F9352A" ma:contentTypeVersion="1" ma:contentTypeDescription="Custom Document" ma:contentTypeScope="" ma:versionID="5f895eeedd67b807dc01bc1820721eee">
  <xsd:schema xmlns:xsd="http://www.w3.org/2001/XMLSchema" xmlns:p="http://schemas.microsoft.com/office/2006/metadata/properties" xmlns:ns2="8B736089-9CA3-42E8-BDB6-2EEA18E0720C" xmlns:ns3="9e9c2de1-700d-469a-952a-b29003181600" targetNamespace="http://schemas.microsoft.com/office/2006/metadata/properties" ma:root="true" ma:fieldsID="7cc8eee283d42ac56d21229e7ad3923c" ns2:_="" ns3:_="">
    <xsd:import namespace="8B736089-9CA3-42E8-BDB6-2EEA18E0720C"/>
    <xsd:import namespace="9e9c2de1-700d-469a-952a-b29003181600"/>
    <xsd:element name="properties">
      <xsd:complexType>
        <xsd:sequence>
          <xsd:element name="documentManagement">
            <xsd:complexType>
              <xsd:all>
                <xsd:element ref="ns2:Unity_Description" minOccurs="0"/>
                <xsd:element ref="ns2:Tag" minOccurs="0"/>
                <xsd:element ref="ns3:SipLabel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8B736089-9CA3-42E8-BDB6-2EEA18E0720C" elementFormDefault="qualified">
    <xsd:import namespace="http://schemas.microsoft.com/office/2006/documentManagement/types"/>
    <xsd:element name="Unity_Description" ma:index="8" nillable="true" ma:displayName="Description" ma:internalName="Unity_Description">
      <xsd:simpleType>
        <xsd:restriction base="dms:Text"/>
      </xsd:simpleType>
    </xsd:element>
    <xsd:element name="Tag" ma:index="9" nillable="true" ma:displayName="Tag" ma:internalName="Tag">
      <xsd:simpleType>
        <xsd:restriction base="dms:Text"/>
      </xsd:simpleType>
    </xsd:element>
  </xsd:schema>
  <xsd:schema xmlns:xsd="http://www.w3.org/2001/XMLSchema" xmlns:dms="http://schemas.microsoft.com/office/2006/documentManagement/types" targetNamespace="9e9c2de1-700d-469a-952a-b29003181600" elementFormDefault="qualified">
    <xsd:import namespace="http://schemas.microsoft.com/office/2006/documentManagement/types"/>
    <xsd:element name="SipLabel" ma:index="10" nillable="true" ma:displayName="SipLabel" ma:default="2" ma:list="{9A304FD4-D495-4B38-88C7-3399786E7F3C}" ma:internalName="SipLabel" ma:showField="SIPText" ma:web="9e9c2de1-700d-469a-952a-b29003181600" ma:requiredMultiChoice="tru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208F0209-B74A-41C3-A2BC-AF675F9ADF87}">
  <ds:schemaRefs>
    <ds:schemaRef ds:uri="http://schemas.microsoft.com/office/2006/documentManagement/types"/>
    <ds:schemaRef ds:uri="http://purl.org/dc/elements/1.1/"/>
    <ds:schemaRef ds:uri="http://purl.org/dc/terms/"/>
    <ds:schemaRef ds:uri="http://purl.org/dc/dcmitype/"/>
    <ds:schemaRef ds:uri="http://www.w3.org/XML/1998/namespace"/>
    <ds:schemaRef ds:uri="http://schemas.microsoft.com/office/2006/metadata/properties"/>
    <ds:schemaRef ds:uri="8B736089-9CA3-42E8-BDB6-2EEA18E0720C"/>
    <ds:schemaRef ds:uri="9e9c2de1-700d-469a-952a-b29003181600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1879CB62-597C-4190-9ABA-46A4A0124CA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9FEFC9A-447D-437B-A941-22552E0F6B3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B736089-9CA3-42E8-BDB6-2EEA18E0720C"/>
    <ds:schemaRef ds:uri="9e9c2de1-700d-469a-952a-b29003181600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43428</TotalTime>
  <Words>469</Words>
  <Application>Microsoft Office PowerPoint</Application>
  <PresentationFormat>On-screen Show (4:3)</PresentationFormat>
  <Paragraphs>69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2_Default Design</vt:lpstr>
      <vt:lpstr>INCOSE IW 2012 MBSE Workshop  INCOSE MBSE Initiative Methods and Metrics Activity</vt:lpstr>
      <vt:lpstr>Methodologies</vt:lpstr>
      <vt:lpstr>Definitions from Jeff Estefan Paper</vt:lpstr>
      <vt:lpstr>List of MBSE Methodologies</vt:lpstr>
      <vt:lpstr>Slide 5</vt:lpstr>
      <vt:lpstr>Metrics - ROI</vt:lpstr>
      <vt:lpstr>Metrics - ROI</vt:lpstr>
      <vt:lpstr>MBSE Metric Papers</vt:lpstr>
      <vt:lpstr>MBE Metric Papers - Sample</vt:lpstr>
      <vt:lpstr>Collecting Model Metrics</vt:lpstr>
      <vt:lpstr>Collecting Model Metrics</vt:lpstr>
      <vt:lpstr>Methods and Metrics - Going Forward</vt:lpstr>
      <vt:lpstr>Methods and Metrics - Going Forward</vt:lpstr>
      <vt:lpstr>Thank You</vt:lpstr>
    </vt:vector>
  </TitlesOfParts>
  <Company>Lockheed Martin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Place Title Here</dc:title>
  <dc:creator>cooneym</dc:creator>
  <cp:lastModifiedBy>John C Watson</cp:lastModifiedBy>
  <cp:revision>270</cp:revision>
  <dcterms:created xsi:type="dcterms:W3CDTF">2010-01-28T18:10:59Z</dcterms:created>
  <dcterms:modified xsi:type="dcterms:W3CDTF">2012-01-21T14:49:56Z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ument Author">
    <vt:lpwstr>ACCT04\watsonjc</vt:lpwstr>
  </property>
  <property fmtid="{D5CDD505-2E9C-101B-9397-08002B2CF9AE}" pid="3" name="Document Sensitivity">
    <vt:lpwstr>1</vt:lpwstr>
  </property>
  <property fmtid="{D5CDD505-2E9C-101B-9397-08002B2CF9AE}" pid="4" name="ThirdParty">
    <vt:lpwstr/>
  </property>
  <property fmtid="{D5CDD505-2E9C-101B-9397-08002B2CF9AE}" pid="5" name="OCI Restriction">
    <vt:bool>false</vt:bool>
  </property>
  <property fmtid="{D5CDD505-2E9C-101B-9397-08002B2CF9AE}" pid="6" name="OCI Additional Info">
    <vt:lpwstr/>
  </property>
  <property fmtid="{D5CDD505-2E9C-101B-9397-08002B2CF9AE}" pid="7" name="Allow Header Overwrite">
    <vt:lpwstr>0</vt:lpwstr>
  </property>
  <property fmtid="{D5CDD505-2E9C-101B-9397-08002B2CF9AE}" pid="8" name="Allow Footer Overwrite">
    <vt:lpwstr>0</vt:lpwstr>
  </property>
  <property fmtid="{D5CDD505-2E9C-101B-9397-08002B2CF9AE}" pid="9" name="Multiple Selected">
    <vt:lpwstr>-1</vt:lpwstr>
  </property>
  <property fmtid="{D5CDD505-2E9C-101B-9397-08002B2CF9AE}" pid="10" name="SIPHeaderWording">
    <vt:lpwstr/>
  </property>
  <property fmtid="{D5CDD505-2E9C-101B-9397-08002B2CF9AE}" pid="11" name="SIPLevel">
    <vt:lpwstr>0</vt:lpwstr>
  </property>
  <property fmtid="{D5CDD505-2E9C-101B-9397-08002B2CF9AE}" pid="12" name="ContentTypeId">
    <vt:lpwstr>0x010100E6322E8F405D4D9EA89D8C83B7E1048B0020484C9585D3B24CB265B4BD22F9352A</vt:lpwstr>
  </property>
</Properties>
</file>