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9"/>
  </p:notesMasterIdLst>
  <p:sldIdLst>
    <p:sldId id="256" r:id="rId2"/>
    <p:sldId id="519" r:id="rId3"/>
    <p:sldId id="688" r:id="rId4"/>
    <p:sldId id="715" r:id="rId5"/>
    <p:sldId id="711" r:id="rId6"/>
    <p:sldId id="690" r:id="rId7"/>
    <p:sldId id="722" r:id="rId8"/>
    <p:sldId id="718" r:id="rId9"/>
    <p:sldId id="719" r:id="rId10"/>
    <p:sldId id="720" r:id="rId11"/>
    <p:sldId id="721" r:id="rId12"/>
    <p:sldId id="643" r:id="rId13"/>
    <p:sldId id="672" r:id="rId14"/>
    <p:sldId id="686" r:id="rId15"/>
    <p:sldId id="687" r:id="rId16"/>
    <p:sldId id="699" r:id="rId17"/>
    <p:sldId id="712" r:id="rId18"/>
    <p:sldId id="710" r:id="rId19"/>
    <p:sldId id="707" r:id="rId20"/>
    <p:sldId id="716" r:id="rId21"/>
    <p:sldId id="713" r:id="rId22"/>
    <p:sldId id="483" r:id="rId23"/>
    <p:sldId id="696" r:id="rId24"/>
    <p:sldId id="665" r:id="rId25"/>
    <p:sldId id="666" r:id="rId26"/>
    <p:sldId id="667" r:id="rId27"/>
    <p:sldId id="700" r:id="rId28"/>
    <p:sldId id="704" r:id="rId29"/>
    <p:sldId id="701" r:id="rId30"/>
    <p:sldId id="702" r:id="rId31"/>
    <p:sldId id="668" r:id="rId32"/>
    <p:sldId id="681" r:id="rId33"/>
    <p:sldId id="683" r:id="rId34"/>
    <p:sldId id="698" r:id="rId35"/>
    <p:sldId id="703" r:id="rId36"/>
    <p:sldId id="697" r:id="rId37"/>
    <p:sldId id="693" r:id="rId38"/>
    <p:sldId id="694" r:id="rId39"/>
    <p:sldId id="695" r:id="rId40"/>
    <p:sldId id="714" r:id="rId41"/>
    <p:sldId id="671" r:id="rId42"/>
    <p:sldId id="649" r:id="rId43"/>
    <p:sldId id="659" r:id="rId44"/>
    <p:sldId id="660" r:id="rId45"/>
    <p:sldId id="661" r:id="rId46"/>
    <p:sldId id="662" r:id="rId47"/>
    <p:sldId id="663" r:id="rId4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6699"/>
    <a:srgbClr val="FF66CC"/>
    <a:srgbClr val="E32963"/>
    <a:srgbClr val="0060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15" autoAdjust="0"/>
    <p:restoredTop sz="86364" autoAdjust="0"/>
  </p:normalViewPr>
  <p:slideViewPr>
    <p:cSldViewPr>
      <p:cViewPr varScale="1">
        <p:scale>
          <a:sx n="59" d="100"/>
          <a:sy n="59" d="100"/>
        </p:scale>
        <p:origin x="-822" y="-90"/>
      </p:cViewPr>
      <p:guideLst>
        <p:guide orient="horz" pos="2160"/>
        <p:guide pos="2880"/>
      </p:guideLst>
    </p:cSldViewPr>
  </p:slideViewPr>
  <p:outlineViewPr>
    <p:cViewPr>
      <p:scale>
        <a:sx n="33" d="100"/>
        <a:sy n="33" d="100"/>
      </p:scale>
      <p:origin x="0" y="2600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FC723B-399F-4A90-8296-830E5DB4E765}" type="datetimeFigureOut">
              <a:rPr lang="en-US" smtClean="0"/>
              <a:pPr/>
              <a:t>9/9/2015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D2869B-921B-4CCE-897D-ADE41B506C30}" type="slidenum">
              <a:rPr lang="en-US" smtClean="0"/>
              <a:pPr/>
              <a:t>‹#›</a:t>
            </a:fld>
            <a:endParaRPr lang="en-US" dirty="0"/>
          </a:p>
        </p:txBody>
      </p:sp>
    </p:spTree>
    <p:extLst>
      <p:ext uri="{BB962C8B-B14F-4D97-AF65-F5344CB8AC3E}">
        <p14:creationId xmlns:p14="http://schemas.microsoft.com/office/powerpoint/2010/main" val="1509816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D2869B-921B-4CCE-897D-ADE41B506C30}" type="slidenum">
              <a:rPr lang="en-US" smtClean="0"/>
              <a:pPr/>
              <a:t>7</a:t>
            </a:fld>
            <a:endParaRPr lang="en-US" dirty="0"/>
          </a:p>
        </p:txBody>
      </p:sp>
    </p:spTree>
    <p:extLst>
      <p:ext uri="{BB962C8B-B14F-4D97-AF65-F5344CB8AC3E}">
        <p14:creationId xmlns:p14="http://schemas.microsoft.com/office/powerpoint/2010/main" val="4114277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Also viewable in Adaptive – see link on next slide</a:t>
            </a:r>
            <a:endParaRPr lang="en-US" dirty="0"/>
          </a:p>
        </p:txBody>
      </p:sp>
      <p:sp>
        <p:nvSpPr>
          <p:cNvPr id="4" name="Slide Number Placeholder 3"/>
          <p:cNvSpPr>
            <a:spLocks noGrp="1"/>
          </p:cNvSpPr>
          <p:nvPr>
            <p:ph type="sldNum" sz="quarter" idx="10"/>
          </p:nvPr>
        </p:nvSpPr>
        <p:spPr/>
        <p:txBody>
          <a:bodyPr/>
          <a:lstStyle/>
          <a:p>
            <a:fld id="{DED2869B-921B-4CCE-897D-ADE41B506C30}" type="slidenum">
              <a:rPr lang="en-US" smtClean="0"/>
              <a:pPr/>
              <a:t>25</a:t>
            </a:fld>
            <a:endParaRPr lang="en-US" dirty="0"/>
          </a:p>
        </p:txBody>
      </p:sp>
    </p:spTree>
    <p:extLst>
      <p:ext uri="{BB962C8B-B14F-4D97-AF65-F5344CB8AC3E}">
        <p14:creationId xmlns:p14="http://schemas.microsoft.com/office/powerpoint/2010/main" val="4265899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89E1B46-8ADD-4A2E-AB61-0E5BCC4C79AB}" type="datetime1">
              <a:rPr lang="en-US" smtClean="0"/>
              <a:pPr>
                <a:defRPr/>
              </a:pPr>
              <a:t>9/9/2015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418E282-EBFC-4412-8B3F-30C7B15CB7F0}"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D6267C-5F63-43FB-953A-A976EF4E6229}" type="datetime1">
              <a:rPr lang="en-US" smtClean="0"/>
              <a:pPr>
                <a:defRPr/>
              </a:pPr>
              <a:t>9/9/2015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86F74EC-37D6-44FE-8E84-6CFA0135BCA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DA45367-FC62-4735-BCA9-3DD46055D026}" type="datetime1">
              <a:rPr lang="en-US" smtClean="0"/>
              <a:pPr>
                <a:defRPr/>
              </a:pPr>
              <a:t>9/9/2015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56D6DB0-F130-4CD7-BC01-EC857653013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63562"/>
          </a:xfrm>
        </p:spPr>
        <p:txBody>
          <a:bodyPr/>
          <a:lstStyle>
            <a:lvl1pPr algn="l">
              <a:defRPr sz="2800"/>
            </a:lvl1pPr>
          </a:lstStyle>
          <a:p>
            <a:r>
              <a:rPr lang="en-US" smtClean="0"/>
              <a:t>Click to edit Master title style</a:t>
            </a:r>
            <a:endParaRPr lang="en-US"/>
          </a:p>
        </p:txBody>
      </p:sp>
      <p:sp>
        <p:nvSpPr>
          <p:cNvPr id="3" name="Content Placeholder 2"/>
          <p:cNvSpPr>
            <a:spLocks noGrp="1"/>
          </p:cNvSpPr>
          <p:nvPr>
            <p:ph idx="1"/>
          </p:nvPr>
        </p:nvSpPr>
        <p:spPr>
          <a:xfrm>
            <a:off x="457200" y="990600"/>
            <a:ext cx="8229600" cy="5715000"/>
          </a:xfrm>
        </p:spPr>
        <p:txBody>
          <a:bodyPr/>
          <a:lstStyle>
            <a:lvl1pPr>
              <a:defRPr sz="2800"/>
            </a:lvl1pPr>
            <a:lvl2pPr>
              <a:defRPr sz="2400"/>
            </a:lvl2pPr>
            <a:lvl3pPr>
              <a:defRPr sz="2000"/>
            </a:lvl3pPr>
            <a:lvl4pPr>
              <a:defRPr sz="18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8686800" y="6356350"/>
            <a:ext cx="381000" cy="365125"/>
          </a:xfrm>
        </p:spPr>
        <p:txBody>
          <a:bodyPr/>
          <a:lstStyle>
            <a:lvl1pPr>
              <a:defRPr sz="900"/>
            </a:lvl1pPr>
          </a:lstStyle>
          <a:p>
            <a:pPr>
              <a:defRPr/>
            </a:pPr>
            <a:fld id="{BEAD2C7C-EDBC-4790-BBF4-28CCD2EC968D}" type="slidenum">
              <a:rPr lang="en-US" smtClean="0"/>
              <a:pPr>
                <a:defRPr/>
              </a:pPr>
              <a:t>‹#›</a:t>
            </a:fld>
            <a:endParaRPr lang="en-US" dirty="0"/>
          </a:p>
        </p:txBody>
      </p:sp>
      <p:cxnSp>
        <p:nvCxnSpPr>
          <p:cNvPr id="8" name="Straight Connector 7"/>
          <p:cNvCxnSpPr/>
          <p:nvPr userDrawn="1"/>
        </p:nvCxnSpPr>
        <p:spPr>
          <a:xfrm>
            <a:off x="457200" y="838200"/>
            <a:ext cx="8229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AF68903-0092-42E3-817E-1D62A797690F}" type="datetime1">
              <a:rPr lang="en-US" smtClean="0"/>
              <a:pPr>
                <a:defRPr/>
              </a:pPr>
              <a:t>9/9/2015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345D8AD-8C41-461C-977C-39E1B6B656D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4B24C57-850C-417E-9FAA-BE8D6A8DBE2C}" type="datetime1">
              <a:rPr lang="en-US" smtClean="0"/>
              <a:pPr>
                <a:defRPr/>
              </a:pPr>
              <a:t>9/9/2015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5C97409-C3A8-4142-9020-BEC4CC15808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8C28E2E-814B-4C22-851F-F0549AD7FC66}" type="datetime1">
              <a:rPr lang="en-US" smtClean="0"/>
              <a:pPr>
                <a:defRPr/>
              </a:pPr>
              <a:t>9/9/2015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1956F763-BEBA-4E81-AB50-EEE533FC35F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D73F742-F6A3-4DC9-AE0A-7277E31EA597}" type="datetime1">
              <a:rPr lang="en-US" smtClean="0"/>
              <a:pPr>
                <a:defRPr/>
              </a:pPr>
              <a:t>9/9/2015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594868DC-D813-47B4-BCA0-5910B6BA042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0C3BC2E-9C88-463F-A988-4D5ECDDA207E}" type="datetime1">
              <a:rPr lang="en-US" smtClean="0"/>
              <a:pPr>
                <a:defRPr/>
              </a:pPr>
              <a:t>9/9/2015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F08D8CD7-FEF3-4495-AF79-015AD3D984E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8875F7E-86C8-48D4-AA60-B2BA6081090A}" type="datetime1">
              <a:rPr lang="en-US" smtClean="0"/>
              <a:pPr>
                <a:defRPr/>
              </a:pPr>
              <a:t>9/9/2015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4C35A33-83E3-44CF-92E6-9E49D666A92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88898F2-689D-4729-A6BF-EDB64FFEC70D}" type="datetime1">
              <a:rPr lang="en-US" smtClean="0"/>
              <a:pPr>
                <a:defRPr/>
              </a:pPr>
              <a:t>9/9/2015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07EECB8-9F4C-4F27-840F-D7F2A3FA883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F7A79AE5-5F06-42A5-9C04-AB48C36DAE94}" type="datetime1">
              <a:rPr lang="en-US" smtClean="0"/>
              <a:pPr>
                <a:defRPr/>
              </a:pPr>
              <a:t>9/9/2015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4008EE3A-0931-4FF7-8196-554F4BA17F7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github.com/edmcouncil" TargetMode="External"/><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hyperlink" Target="https://wiki.edmcouncil.org/pages/viewpage.action?pageId=2556050"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www.omg.org/spec/EDMC-FIBO/BE/Current" TargetMode="External"/><Relationship Id="rId13" Type="http://schemas.openxmlformats.org/officeDocument/2006/relationships/hyperlink" Target="https://github.com/edmcouncil/fibo/wiki/FIBO-Loans" TargetMode="External"/><Relationship Id="rId3" Type="http://schemas.openxmlformats.org/officeDocument/2006/relationships/hyperlink" Target="https://github.com/edmcouncil/fibo/wiki" TargetMode="External"/><Relationship Id="rId7" Type="http://schemas.openxmlformats.org/officeDocument/2006/relationships/hyperlink" Target="https://github.com/edmcouncil/fibo/wiki/FIBO-Foundations" TargetMode="External"/><Relationship Id="rId12" Type="http://schemas.openxmlformats.org/officeDocument/2006/relationships/hyperlink" Target="https://github.com/edmcouncil/fibo/wiki/FIBO-Indices-and-Indicators" TargetMode="External"/><Relationship Id="rId2" Type="http://schemas.openxmlformats.org/officeDocument/2006/relationships/hyperlink" Target="http://www.edmcouncil.org/semanticsrepository/index.html" TargetMode="External"/><Relationship Id="rId1" Type="http://schemas.openxmlformats.org/officeDocument/2006/relationships/slideLayout" Target="../slideLayouts/slideLayout2.xml"/><Relationship Id="rId6" Type="http://schemas.openxmlformats.org/officeDocument/2006/relationships/hyperlink" Target="http://www.omg.org/cgi-bin/doc?dtc/14-08-22.docx" TargetMode="External"/><Relationship Id="rId11" Type="http://schemas.openxmlformats.org/officeDocument/2006/relationships/hyperlink" Target="http://www.omg.org/spec/EDMC-FIBO/IND/Current" TargetMode="External"/><Relationship Id="rId5" Type="http://schemas.openxmlformats.org/officeDocument/2006/relationships/hyperlink" Target="http://www.omg.org/spec/EDMC-FIBO/FND/Current" TargetMode="External"/><Relationship Id="rId15" Type="http://schemas.openxmlformats.org/officeDocument/2006/relationships/hyperlink" Target="http://www.edmcouncil.org/financialbusiness" TargetMode="External"/><Relationship Id="rId10" Type="http://schemas.openxmlformats.org/officeDocument/2006/relationships/hyperlink" Target="https://github.com/dsnewman/fibo/tree/pink/be" TargetMode="External"/><Relationship Id="rId4" Type="http://schemas.openxmlformats.org/officeDocument/2006/relationships/hyperlink" Target="http://us.adaptive.com/FIBO/a3/" TargetMode="External"/><Relationship Id="rId9" Type="http://schemas.openxmlformats.org/officeDocument/2006/relationships/hyperlink" Target="https://github.com/edmcouncil/fibo/wiki/FIBO-Business-Entities" TargetMode="External"/><Relationship Id="rId14" Type="http://schemas.openxmlformats.org/officeDocument/2006/relationships/hyperlink" Target="https://github.com/edmcouncil/fibo/wiki/FIBO-Securities-and-Equities"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a:bodyPr>
          <a:lstStyle/>
          <a:p>
            <a:pPr fontAlgn="auto">
              <a:spcAft>
                <a:spcPts val="0"/>
              </a:spcAft>
              <a:defRPr/>
            </a:pPr>
            <a:r>
              <a:rPr lang="en-US" dirty="0" smtClean="0"/>
              <a:t>OMG Finance</a:t>
            </a:r>
            <a:r>
              <a:rPr lang="en-US" baseline="0" dirty="0" smtClean="0"/>
              <a:t> </a:t>
            </a:r>
            <a:r>
              <a:rPr lang="en-US" dirty="0" smtClean="0"/>
              <a:t>Domain Task Force (FDTF)</a:t>
            </a:r>
            <a:endParaRPr lang="en-US" dirty="0"/>
          </a:p>
        </p:txBody>
      </p:sp>
      <p:sp>
        <p:nvSpPr>
          <p:cNvPr id="3" name="Subtitle 2"/>
          <p:cNvSpPr>
            <a:spLocks noGrp="1"/>
          </p:cNvSpPr>
          <p:nvPr>
            <p:ph type="subTitle" idx="1"/>
          </p:nvPr>
        </p:nvSpPr>
        <p:spPr/>
        <p:txBody>
          <a:bodyPr>
            <a:normAutofit/>
          </a:bodyPr>
          <a:lstStyle/>
          <a:p>
            <a:r>
              <a:rPr lang="en-US" dirty="0" smtClean="0">
                <a:solidFill>
                  <a:srgbClr val="898989"/>
                </a:solidFill>
              </a:rPr>
              <a:t>Monthly Status/review call</a:t>
            </a:r>
          </a:p>
          <a:p>
            <a:r>
              <a:rPr lang="en-US" dirty="0" smtClean="0">
                <a:solidFill>
                  <a:srgbClr val="898989"/>
                </a:solidFill>
              </a:rPr>
              <a:t>Wednesday </a:t>
            </a:r>
            <a:r>
              <a:rPr lang="en-US" dirty="0" smtClean="0">
                <a:solidFill>
                  <a:srgbClr val="898989"/>
                </a:solidFill>
              </a:rPr>
              <a:t>September 9</a:t>
            </a:r>
            <a:r>
              <a:rPr lang="en-US" baseline="30000" dirty="0" smtClean="0">
                <a:solidFill>
                  <a:srgbClr val="898989"/>
                </a:solidFill>
              </a:rPr>
              <a:t>th</a:t>
            </a:r>
            <a:r>
              <a:rPr lang="en-US" dirty="0" smtClean="0">
                <a:solidFill>
                  <a:srgbClr val="898989"/>
                </a:solidFill>
              </a:rPr>
              <a:t> </a:t>
            </a:r>
            <a:r>
              <a:rPr lang="en-US" dirty="0" smtClean="0">
                <a:solidFill>
                  <a:srgbClr val="898989"/>
                </a:solidFill>
              </a:rPr>
              <a:t>2015</a:t>
            </a:r>
          </a:p>
        </p:txBody>
      </p:sp>
      <p:pic>
        <p:nvPicPr>
          <p:cNvPr id="13315" name="Picture 3" descr="[OMG's 20th Anniversary]"/>
          <p:cNvPicPr>
            <a:picLocks noChangeAspect="1" noChangeArrowheads="1"/>
          </p:cNvPicPr>
          <p:nvPr/>
        </p:nvPicPr>
        <p:blipFill>
          <a:blip r:embed="rId2" cstate="print"/>
          <a:srcRect/>
          <a:stretch>
            <a:fillRect/>
          </a:stretch>
        </p:blipFill>
        <p:spPr bwMode="auto">
          <a:xfrm>
            <a:off x="100012" y="76200"/>
            <a:ext cx="2185988" cy="828675"/>
          </a:xfrm>
          <a:prstGeom prst="rect">
            <a:avLst/>
          </a:prstGeom>
          <a:noFill/>
          <a:ln w="9525">
            <a:noFill/>
            <a:miter lim="800000"/>
            <a:headEnd/>
            <a:tailEnd/>
          </a:ln>
        </p:spPr>
      </p:pic>
      <p:pic>
        <p:nvPicPr>
          <p:cNvPr id="13316" name="Picture 4" descr="EDMC"/>
          <p:cNvPicPr>
            <a:picLocks noChangeAspect="1" noChangeArrowheads="1"/>
          </p:cNvPicPr>
          <p:nvPr/>
        </p:nvPicPr>
        <p:blipFill>
          <a:blip r:embed="rId3" cstate="print"/>
          <a:srcRect/>
          <a:stretch>
            <a:fillRect/>
          </a:stretch>
        </p:blipFill>
        <p:spPr bwMode="auto">
          <a:xfrm>
            <a:off x="7391400" y="34925"/>
            <a:ext cx="1600200" cy="879475"/>
          </a:xfrm>
          <a:prstGeom prst="rect">
            <a:avLst/>
          </a:prstGeom>
          <a:noFill/>
          <a:ln w="9525">
            <a:noFill/>
            <a:miter lim="800000"/>
            <a:headEnd/>
            <a:tailEnd/>
          </a:ln>
        </p:spPr>
      </p:pic>
      <p:pic>
        <p:nvPicPr>
          <p:cNvPr id="13317" name="Picture 5" descr="http://fdtf.omg.org/images/buttons-icons-lines/finance.gif"/>
          <p:cNvPicPr>
            <a:picLocks noChangeAspect="1" noChangeArrowheads="1"/>
          </p:cNvPicPr>
          <p:nvPr/>
        </p:nvPicPr>
        <p:blipFill>
          <a:blip r:embed="rId4" cstate="print"/>
          <a:srcRect/>
          <a:stretch>
            <a:fillRect/>
          </a:stretch>
        </p:blipFill>
        <p:spPr bwMode="auto">
          <a:xfrm>
            <a:off x="2362200" y="304800"/>
            <a:ext cx="5029200" cy="30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0262"/>
          </a:xfrm>
        </p:spPr>
        <p:txBody>
          <a:bodyPr/>
          <a:lstStyle/>
          <a:p>
            <a:r>
              <a:rPr lang="en-US" sz="2800" dirty="0"/>
              <a:t>FIBO™ Standard Meeting Process - FCT and </a:t>
            </a:r>
            <a:r>
              <a:rPr lang="en-US" sz="2800" dirty="0" err="1" smtClean="0"/>
              <a:t>FPoCT</a:t>
            </a:r>
            <a:r>
              <a:rPr lang="en-US" sz="2800" dirty="0" smtClean="0"/>
              <a:t> -</a:t>
            </a:r>
            <a:r>
              <a:rPr lang="en-US" sz="2800" dirty="0" smtClean="0">
                <a:solidFill>
                  <a:srgbClr val="FFFFFF"/>
                </a:solidFill>
              </a:rPr>
              <a:t> Process Reminder </a:t>
            </a:r>
            <a:endParaRPr lang="en-US" sz="2800" dirty="0">
              <a:solidFill>
                <a:srgbClr val="FFFFFF"/>
              </a:solidFill>
            </a:endParaRPr>
          </a:p>
        </p:txBody>
      </p:sp>
      <p:sp>
        <p:nvSpPr>
          <p:cNvPr id="3" name="Content Placeholder 2"/>
          <p:cNvSpPr>
            <a:spLocks noGrp="1"/>
          </p:cNvSpPr>
          <p:nvPr>
            <p:ph idx="1"/>
          </p:nvPr>
        </p:nvSpPr>
        <p:spPr>
          <a:xfrm>
            <a:off x="-292100" y="635000"/>
            <a:ext cx="9525000" cy="5816600"/>
          </a:xfrm>
        </p:spPr>
        <p:txBody>
          <a:bodyPr>
            <a:noAutofit/>
          </a:bodyPr>
          <a:lstStyle/>
          <a:p>
            <a:pPr marL="0" indent="0">
              <a:buNone/>
            </a:pPr>
            <a:endParaRPr lang="en-US" sz="1600" dirty="0"/>
          </a:p>
          <a:p>
            <a:pPr lvl="1">
              <a:buFont typeface="Wingdings" panose="05000000000000000000" pitchFamily="2" charset="2"/>
              <a:buChar char="v"/>
            </a:pPr>
            <a:r>
              <a:rPr lang="en-US" sz="2000" dirty="0"/>
              <a:t>Content must be driven / scoped by </a:t>
            </a:r>
            <a:r>
              <a:rPr lang="en-US" sz="2000" dirty="0" smtClean="0"/>
              <a:t>Use </a:t>
            </a:r>
            <a:r>
              <a:rPr lang="en-US" sz="2000" dirty="0"/>
              <a:t>C</a:t>
            </a:r>
            <a:r>
              <a:rPr lang="en-US" sz="2000" dirty="0" smtClean="0"/>
              <a:t>ases</a:t>
            </a:r>
          </a:p>
          <a:p>
            <a:pPr lvl="1">
              <a:buFont typeface="Wingdings" panose="05000000000000000000" pitchFamily="2" charset="2"/>
              <a:buChar char="v"/>
            </a:pPr>
            <a:r>
              <a:rPr lang="en-US" sz="2000" dirty="0" smtClean="0"/>
              <a:t>Use Cases drive the Team Roadmap with milestones aligned to OMG quarterly deliverables</a:t>
            </a:r>
          </a:p>
          <a:p>
            <a:pPr lvl="1">
              <a:buFont typeface="Wingdings" panose="05000000000000000000" pitchFamily="2" charset="2"/>
              <a:buChar char="v"/>
            </a:pPr>
            <a:r>
              <a:rPr lang="en-US" sz="2000" dirty="0"/>
              <a:t>T</a:t>
            </a:r>
            <a:r>
              <a:rPr lang="en-US" sz="2000" dirty="0" smtClean="0"/>
              <a:t>est data must be developed or sourced to support the Use Cases, from well</a:t>
            </a:r>
            <a:r>
              <a:rPr lang="en-US" sz="2000" dirty="0"/>
              <a:t>-known regulatory agencies relevant to the chosen domain, well-known registration authorities, e.g. for national ISIN registries, </a:t>
            </a:r>
            <a:r>
              <a:rPr lang="en-US" sz="2000" dirty="0" smtClean="0"/>
              <a:t>etc. cleansed industry data, etc., </a:t>
            </a:r>
            <a:r>
              <a:rPr lang="en-US" sz="2000" dirty="0"/>
              <a:t>to </a:t>
            </a:r>
            <a:r>
              <a:rPr lang="en-US" sz="2000" dirty="0" smtClean="0"/>
              <a:t>satisfy the FIBO testing process</a:t>
            </a:r>
          </a:p>
          <a:p>
            <a:pPr lvl="1">
              <a:buFont typeface="Wingdings" panose="05000000000000000000" pitchFamily="2" charset="2"/>
              <a:buChar char="v"/>
            </a:pPr>
            <a:r>
              <a:rPr lang="en-US" sz="2000" dirty="0" smtClean="0"/>
              <a:t>Metadata strategy presented to the Team, based on the FIBO-FND and OMG Specification Metadata, will be followed</a:t>
            </a:r>
            <a:endParaRPr lang="en-US" sz="2000" dirty="0"/>
          </a:p>
          <a:p>
            <a:pPr lvl="1">
              <a:buFont typeface="Wingdings" panose="05000000000000000000" pitchFamily="2" charset="2"/>
              <a:buChar char="v"/>
            </a:pPr>
            <a:r>
              <a:rPr lang="en-US" sz="2000" dirty="0"/>
              <a:t>Legacy FIBO material will be leveraged where possible, with definitions sourced from standards and best practices as proposed / reviewed by </a:t>
            </a:r>
            <a:r>
              <a:rPr lang="en-US" sz="2000" dirty="0" smtClean="0"/>
              <a:t>Team </a:t>
            </a:r>
            <a:r>
              <a:rPr lang="en-US" sz="2000" dirty="0"/>
              <a:t>members </a:t>
            </a:r>
            <a:endParaRPr lang="en-US" sz="2000" dirty="0" smtClean="0"/>
          </a:p>
          <a:p>
            <a:pPr lvl="1">
              <a:buFont typeface="Wingdings" panose="05000000000000000000" pitchFamily="2" charset="2"/>
              <a:buChar char="v"/>
            </a:pPr>
            <a:r>
              <a:rPr lang="en-US" sz="2000" dirty="0" smtClean="0"/>
              <a:t>Definitions for new concepts must be sourced to the degree possible</a:t>
            </a:r>
          </a:p>
          <a:p>
            <a:pPr lvl="1">
              <a:buFont typeface="Wingdings" panose="05000000000000000000" pitchFamily="2" charset="2"/>
              <a:buChar char="v"/>
            </a:pPr>
            <a:r>
              <a:rPr lang="en-US" sz="2000" dirty="0" smtClean="0"/>
              <a:t>“</a:t>
            </a:r>
            <a:r>
              <a:rPr lang="en-US" sz="2000" dirty="0"/>
              <a:t>Homework” </a:t>
            </a:r>
            <a:r>
              <a:rPr lang="en-US" sz="2000" dirty="0" smtClean="0"/>
              <a:t>for the Team </a:t>
            </a:r>
            <a:r>
              <a:rPr lang="en-US" sz="2000" dirty="0"/>
              <a:t>will include </a:t>
            </a:r>
            <a:r>
              <a:rPr lang="en-US" sz="2000" dirty="0" smtClean="0"/>
              <a:t>Use Case </a:t>
            </a:r>
            <a:r>
              <a:rPr lang="en-US" sz="2000" dirty="0"/>
              <a:t>development, ontology review, with </a:t>
            </a:r>
            <a:r>
              <a:rPr lang="en-US" sz="2000" dirty="0" smtClean="0"/>
              <a:t>annotations </a:t>
            </a:r>
            <a:r>
              <a:rPr lang="en-US" sz="2000" dirty="0"/>
              <a:t>as </a:t>
            </a:r>
            <a:r>
              <a:rPr lang="en-US" sz="2000" dirty="0" smtClean="0"/>
              <a:t>available, and periodic </a:t>
            </a:r>
            <a:r>
              <a:rPr lang="en-US" sz="2000" dirty="0"/>
              <a:t>walkthroughs on standing conference </a:t>
            </a:r>
            <a:r>
              <a:rPr lang="en-US" sz="2000" dirty="0" smtClean="0"/>
              <a:t>calls using the EDMC </a:t>
            </a:r>
            <a:r>
              <a:rPr lang="en-US" sz="2000" dirty="0" err="1" smtClean="0"/>
              <a:t>GoToMeeting</a:t>
            </a:r>
            <a:r>
              <a:rPr lang="en-US" sz="2000" dirty="0" smtClean="0"/>
              <a:t> service – See the last slide.</a:t>
            </a:r>
          </a:p>
        </p:txBody>
      </p:sp>
      <p:sp>
        <p:nvSpPr>
          <p:cNvPr id="5" name="Slide Number Placeholder 3"/>
          <p:cNvSpPr txBox="1">
            <a:spLocks/>
          </p:cNvSpPr>
          <p:nvPr/>
        </p:nvSpPr>
        <p:spPr>
          <a:xfrm>
            <a:off x="0" y="1272222"/>
            <a:ext cx="533400" cy="244476"/>
          </a:xfrm>
          <a:prstGeom prst="rect">
            <a:avLst/>
          </a:prstGeom>
        </p:spPr>
        <p:txBody>
          <a:bodyPr vert="horz" anchor="ctr" anchorCtr="0">
            <a:normAutofit fontScale="85000" lnSpcReduction="20000"/>
          </a:bodyP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0A683C6-FE1F-4FAA-AF38-BC8394BACEFA}" type="slidenum">
              <a:rPr lang="en-US" smtClean="0"/>
              <a:pPr/>
              <a:t>10</a:t>
            </a:fld>
            <a:endParaRPr lang="en-US"/>
          </a:p>
        </p:txBody>
      </p:sp>
      <p:sp>
        <p:nvSpPr>
          <p:cNvPr id="4" name="Date Placeholder 3"/>
          <p:cNvSpPr>
            <a:spLocks noGrp="1"/>
          </p:cNvSpPr>
          <p:nvPr>
            <p:ph type="dt" sz="half" idx="4294967295"/>
          </p:nvPr>
        </p:nvSpPr>
        <p:spPr>
          <a:xfrm>
            <a:off x="914400" y="6529388"/>
            <a:ext cx="1905000" cy="457200"/>
          </a:xfrm>
          <a:prstGeom prst="rect">
            <a:avLst/>
          </a:prstGeom>
        </p:spPr>
        <p:txBody>
          <a:bodyPr/>
          <a:lstStyle/>
          <a:p>
            <a:fld id="{D0107F2B-B61D-9042-9DD8-1EE7A358831E}" type="datetime1">
              <a:rPr lang="en-US" smtClean="0"/>
              <a:t>9/9/2015</a:t>
            </a:fld>
            <a:endParaRPr lang="en-US"/>
          </a:p>
        </p:txBody>
      </p:sp>
      <p:sp>
        <p:nvSpPr>
          <p:cNvPr id="8" name="Footer Placeholder 6"/>
          <p:cNvSpPr>
            <a:spLocks noGrp="1"/>
          </p:cNvSpPr>
          <p:nvPr>
            <p:ph type="ftr" sz="quarter" idx="4294967295"/>
          </p:nvPr>
        </p:nvSpPr>
        <p:spPr>
          <a:xfrm>
            <a:off x="2590800" y="6477000"/>
            <a:ext cx="3810000" cy="381000"/>
          </a:xfrm>
          <a:prstGeom prst="rect">
            <a:avLst/>
          </a:prstGeom>
        </p:spPr>
        <p:txBody>
          <a:bodyPr/>
          <a:lstStyle/>
          <a:p>
            <a:r>
              <a:rPr lang="en-US" dirty="0" smtClean="0"/>
              <a:t>EDM-Council/FIBO Content  and </a:t>
            </a:r>
            <a:r>
              <a:rPr lang="en-US" dirty="0" err="1" smtClean="0"/>
              <a:t>PoC</a:t>
            </a:r>
            <a:r>
              <a:rPr lang="en-US" dirty="0" smtClean="0"/>
              <a:t> Team Process</a:t>
            </a:r>
            <a:endParaRPr lang="en-US" dirty="0"/>
          </a:p>
        </p:txBody>
      </p:sp>
    </p:spTree>
    <p:extLst>
      <p:ext uri="{BB962C8B-B14F-4D97-AF65-F5344CB8AC3E}">
        <p14:creationId xmlns:p14="http://schemas.microsoft.com/office/powerpoint/2010/main" val="39553915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58200" cy="685800"/>
          </a:xfrm>
        </p:spPr>
        <p:txBody>
          <a:bodyPr>
            <a:normAutofit fontScale="90000"/>
          </a:bodyPr>
          <a:lstStyle/>
          <a:p>
            <a:r>
              <a:rPr lang="en-US" sz="2800" dirty="0"/>
              <a:t>FIBO™ Standard Meeting Process - FCT and </a:t>
            </a:r>
            <a:r>
              <a:rPr lang="en-US" sz="2800" dirty="0" err="1" smtClean="0"/>
              <a:t>FPoCT</a:t>
            </a:r>
            <a:r>
              <a:rPr lang="en-US" sz="2800" dirty="0" smtClean="0"/>
              <a:t> </a:t>
            </a:r>
            <a:r>
              <a:rPr lang="en-US" sz="2800" dirty="0">
                <a:solidFill>
                  <a:srgbClr val="FFFFFF"/>
                </a:solidFill>
              </a:rPr>
              <a:t>– Tools - Process Reminder </a:t>
            </a:r>
            <a:endParaRPr lang="en-US" sz="2800" dirty="0"/>
          </a:p>
        </p:txBody>
      </p:sp>
      <p:pic>
        <p:nvPicPr>
          <p:cNvPr id="4" name="Picture 3" descr="logo-OG.jpg"/>
          <p:cNvPicPr>
            <a:picLocks noChangeAspect="1"/>
          </p:cNvPicPr>
          <p:nvPr/>
        </p:nvPicPr>
        <p:blipFill rotWithShape="1">
          <a:blip r:embed="rId2" cstate="print">
            <a:extLst>
              <a:ext uri="{28A0092B-C50C-407E-A947-70E740481C1C}">
                <a14:useLocalDpi xmlns:a14="http://schemas.microsoft.com/office/drawing/2010/main" val="0"/>
              </a:ext>
            </a:extLst>
          </a:blip>
          <a:srcRect l="6878" t="27487" r="17246" b="40529"/>
          <a:stretch/>
        </p:blipFill>
        <p:spPr>
          <a:xfrm>
            <a:off x="6553200" y="6306790"/>
            <a:ext cx="1356623" cy="548035"/>
          </a:xfrm>
          <a:prstGeom prst="rect">
            <a:avLst/>
          </a:prstGeom>
        </p:spPr>
      </p:pic>
      <p:sp>
        <p:nvSpPr>
          <p:cNvPr id="5" name="Date Placeholder 4"/>
          <p:cNvSpPr>
            <a:spLocks noGrp="1"/>
          </p:cNvSpPr>
          <p:nvPr>
            <p:ph type="dt" sz="half" idx="4294967295"/>
          </p:nvPr>
        </p:nvSpPr>
        <p:spPr>
          <a:xfrm>
            <a:off x="914400" y="6529388"/>
            <a:ext cx="1905000" cy="457200"/>
          </a:xfrm>
          <a:prstGeom prst="rect">
            <a:avLst/>
          </a:prstGeom>
        </p:spPr>
        <p:txBody>
          <a:bodyPr/>
          <a:lstStyle/>
          <a:p>
            <a:fld id="{749746AD-EA77-1941-99F7-7E88FC009B06}" type="datetime1">
              <a:rPr lang="en-US" smtClean="0"/>
              <a:t>9/9/2015</a:t>
            </a:fld>
            <a:endParaRPr lang="en-US"/>
          </a:p>
        </p:txBody>
      </p:sp>
      <p:sp>
        <p:nvSpPr>
          <p:cNvPr id="9" name="Rectangle 8"/>
          <p:cNvSpPr/>
          <p:nvPr/>
        </p:nvSpPr>
        <p:spPr>
          <a:xfrm>
            <a:off x="0" y="1069975"/>
            <a:ext cx="8991600" cy="5632311"/>
          </a:xfrm>
          <a:prstGeom prst="rect">
            <a:avLst/>
          </a:prstGeom>
        </p:spPr>
        <p:txBody>
          <a:bodyPr wrap="square">
            <a:spAutoFit/>
          </a:bodyPr>
          <a:lstStyle/>
          <a:p>
            <a:pPr lvl="1">
              <a:buFont typeface="Wingdings" panose="05000000000000000000" pitchFamily="2" charset="2"/>
              <a:buChar char="v"/>
            </a:pPr>
            <a:r>
              <a:rPr lang="en-US" sz="2400" dirty="0" smtClean="0"/>
              <a:t>Consistent with the Council policy, Initial </a:t>
            </a:r>
            <a:r>
              <a:rPr lang="en-US" sz="2400" dirty="0"/>
              <a:t>draft ontologies will be posted to the EDM Council’s </a:t>
            </a:r>
            <a:r>
              <a:rPr lang="en-US" sz="2400" dirty="0" err="1"/>
              <a:t>GitHub</a:t>
            </a:r>
            <a:r>
              <a:rPr lang="en-US" sz="2400" dirty="0"/>
              <a:t> repository </a:t>
            </a:r>
            <a:r>
              <a:rPr lang="en-US" sz="2400" dirty="0" smtClean="0"/>
              <a:t>as available </a:t>
            </a:r>
            <a:r>
              <a:rPr lang="en-US" sz="2400" dirty="0" smtClean="0">
                <a:hlinkClick r:id="rId3"/>
              </a:rPr>
              <a:t>https</a:t>
            </a:r>
            <a:r>
              <a:rPr lang="en-US" sz="2400" dirty="0">
                <a:hlinkClick r:id="rId3"/>
              </a:rPr>
              <a:t>://github.com/edmcouncil</a:t>
            </a:r>
            <a:r>
              <a:rPr lang="en-US" sz="2400" dirty="0"/>
              <a:t> </a:t>
            </a:r>
            <a:r>
              <a:rPr lang="en-US" sz="2400" dirty="0" smtClean="0"/>
              <a:t>  </a:t>
            </a:r>
            <a:endParaRPr lang="en-US" sz="2400" dirty="0"/>
          </a:p>
          <a:p>
            <a:pPr lvl="1">
              <a:buFont typeface="Wingdings" panose="05000000000000000000" pitchFamily="2" charset="2"/>
              <a:buChar char="v"/>
            </a:pPr>
            <a:r>
              <a:rPr lang="en-US" sz="2400" dirty="0"/>
              <a:t>Actual ontologies will be managed in </a:t>
            </a:r>
            <a:r>
              <a:rPr lang="en-US" sz="2400" dirty="0" err="1"/>
              <a:t>GitHub</a:t>
            </a:r>
            <a:r>
              <a:rPr lang="en-US" sz="2400" dirty="0"/>
              <a:t>, and execute the Jenkins testing </a:t>
            </a:r>
            <a:r>
              <a:rPr lang="en-US" sz="2400" dirty="0" smtClean="0"/>
              <a:t>process:</a:t>
            </a:r>
          </a:p>
          <a:p>
            <a:pPr lvl="2"/>
            <a:r>
              <a:rPr lang="en-US" sz="2400" dirty="0"/>
              <a:t> "tests that confirm uniform use of documented patterns, e.g., this one  </a:t>
            </a:r>
            <a:r>
              <a:rPr lang="en-US" sz="2400" dirty="0" smtClean="0">
                <a:hlinkClick r:id="rId4"/>
              </a:rPr>
              <a:t>Mediating Pattern </a:t>
            </a:r>
            <a:r>
              <a:rPr lang="en-US" sz="2400" dirty="0">
                <a:hlinkClick r:id="rId4"/>
              </a:rPr>
              <a:t>(as used in FIBO</a:t>
            </a:r>
            <a:r>
              <a:rPr lang="en-US" sz="2400" dirty="0" smtClean="0">
                <a:hlinkClick r:id="rId4"/>
              </a:rPr>
              <a:t>)</a:t>
            </a:r>
            <a:r>
              <a:rPr lang="en-US" sz="2400" dirty="0" smtClean="0"/>
              <a:t>, </a:t>
            </a:r>
            <a:r>
              <a:rPr lang="en-US" sz="2400" dirty="0"/>
              <a:t>hygiene tests (verifying conformance to published style guidelines, searching for undefined references, etc.) and logical tests (conformance to the DL subset in the OWL standard</a:t>
            </a:r>
            <a:r>
              <a:rPr lang="en-US" sz="2400" dirty="0" smtClean="0"/>
              <a:t>)”</a:t>
            </a:r>
          </a:p>
          <a:p>
            <a:pPr marL="800100" lvl="1" indent="-342900">
              <a:buFont typeface="Wingdings" charset="2"/>
              <a:buChar char="v"/>
            </a:pPr>
            <a:r>
              <a:rPr lang="en-US" sz="2400" dirty="0" smtClean="0"/>
              <a:t>EDMC JIRA </a:t>
            </a:r>
            <a:r>
              <a:rPr lang="en-US" sz="2400" dirty="0"/>
              <a:t>will be used to manage FCT / ontology </a:t>
            </a:r>
            <a:r>
              <a:rPr lang="en-US" sz="2400" dirty="0" smtClean="0"/>
              <a:t>issues - </a:t>
            </a:r>
            <a:r>
              <a:rPr lang="en-US" sz="2400" dirty="0" err="1" smtClean="0"/>
              <a:t>jira.edmcouncil.org</a:t>
            </a:r>
            <a:endParaRPr lang="en-US" sz="2400" dirty="0"/>
          </a:p>
          <a:p>
            <a:pPr lvl="1">
              <a:buFont typeface="Wingdings" panose="05000000000000000000" pitchFamily="2" charset="2"/>
              <a:buChar char="v"/>
            </a:pPr>
            <a:r>
              <a:rPr lang="en-US" sz="2400" dirty="0" smtClean="0"/>
              <a:t>EDMC </a:t>
            </a:r>
            <a:r>
              <a:rPr lang="en-US" sz="2400" dirty="0" err="1" smtClean="0"/>
              <a:t>Atlasian</a:t>
            </a:r>
            <a:r>
              <a:rPr lang="en-US" sz="2400" dirty="0" smtClean="0"/>
              <a:t> Wiki will </a:t>
            </a:r>
            <a:r>
              <a:rPr lang="en-US" sz="2400" dirty="0"/>
              <a:t>be </a:t>
            </a:r>
            <a:r>
              <a:rPr lang="en-US" sz="2400" dirty="0" smtClean="0"/>
              <a:t>used to post proceedings and other documentation - </a:t>
            </a:r>
            <a:r>
              <a:rPr lang="en-US" sz="2400" dirty="0" err="1" smtClean="0"/>
              <a:t>wiki.edmcouncil.org</a:t>
            </a:r>
            <a:endParaRPr lang="en-US" sz="2400" dirty="0"/>
          </a:p>
        </p:txBody>
      </p:sp>
      <p:sp>
        <p:nvSpPr>
          <p:cNvPr id="8" name="Footer Placeholder 6"/>
          <p:cNvSpPr>
            <a:spLocks noGrp="1"/>
          </p:cNvSpPr>
          <p:nvPr>
            <p:ph type="ftr" sz="quarter" idx="4294967295"/>
          </p:nvPr>
        </p:nvSpPr>
        <p:spPr>
          <a:xfrm>
            <a:off x="2590800" y="6477000"/>
            <a:ext cx="3810000" cy="381000"/>
          </a:xfrm>
          <a:prstGeom prst="rect">
            <a:avLst/>
          </a:prstGeom>
        </p:spPr>
        <p:txBody>
          <a:bodyPr/>
          <a:lstStyle/>
          <a:p>
            <a:r>
              <a:rPr lang="en-US" dirty="0" smtClean="0"/>
              <a:t>EDM-Council/FIBO Content  and </a:t>
            </a:r>
            <a:r>
              <a:rPr lang="en-US" dirty="0" err="1" smtClean="0"/>
              <a:t>PoC</a:t>
            </a:r>
            <a:r>
              <a:rPr lang="en-US" dirty="0" smtClean="0"/>
              <a:t> Team Process</a:t>
            </a:r>
            <a:endParaRPr lang="en-US" dirty="0"/>
          </a:p>
        </p:txBody>
      </p:sp>
    </p:spTree>
    <p:extLst>
      <p:ext uri="{BB962C8B-B14F-4D97-AF65-F5344CB8AC3E}">
        <p14:creationId xmlns:p14="http://schemas.microsoft.com/office/powerpoint/2010/main" val="31172016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 Foundations Status</a:t>
            </a:r>
            <a:endParaRPr lang="en-US" dirty="0"/>
          </a:p>
        </p:txBody>
      </p:sp>
      <p:sp>
        <p:nvSpPr>
          <p:cNvPr id="3" name="Content Placeholder 2"/>
          <p:cNvSpPr>
            <a:spLocks noGrp="1"/>
          </p:cNvSpPr>
          <p:nvPr>
            <p:ph idx="1"/>
          </p:nvPr>
        </p:nvSpPr>
        <p:spPr/>
        <p:txBody>
          <a:bodyPr/>
          <a:lstStyle/>
          <a:p>
            <a:r>
              <a:rPr lang="en-US" sz="2000" dirty="0" smtClean="0"/>
              <a:t>FIBO Foundations ratified by the OMG Board Meeting in March</a:t>
            </a:r>
          </a:p>
          <a:p>
            <a:pPr marL="0" indent="0">
              <a:buNone/>
            </a:pPr>
            <a:endParaRPr lang="en-US" sz="2000" dirty="0" smtClean="0"/>
          </a:p>
          <a:p>
            <a:r>
              <a:rPr lang="en-US" sz="2000" dirty="0" smtClean="0"/>
              <a:t>FIBO Foundations Revision Task Force (RTF) to address future issues</a:t>
            </a:r>
          </a:p>
          <a:p>
            <a:pPr lvl="1"/>
            <a:r>
              <a:rPr lang="en-US" sz="1600" dirty="0" smtClean="0"/>
              <a:t>The “Final” FIBO Foundations 1.0 is the baseline for any future changes</a:t>
            </a:r>
          </a:p>
          <a:p>
            <a:pPr lvl="1"/>
            <a:r>
              <a:rPr lang="en-US" sz="1600" dirty="0" smtClean="0"/>
              <a:t>Foundations FCT would raise any issues identified</a:t>
            </a:r>
          </a:p>
          <a:p>
            <a:pPr lvl="1"/>
            <a:r>
              <a:rPr lang="en-US" sz="1600" dirty="0" smtClean="0"/>
              <a:t>FBC RFC</a:t>
            </a:r>
            <a:r>
              <a:rPr lang="en-US" sz="1600" baseline="0" dirty="0" smtClean="0"/>
              <a:t> includes additions, changes to Foundations</a:t>
            </a:r>
            <a:endParaRPr lang="en-US" sz="1600" dirty="0" smtClean="0"/>
          </a:p>
          <a:p>
            <a:pPr lvl="1"/>
            <a:endParaRPr lang="en-US" sz="1600" dirty="0" smtClean="0"/>
          </a:p>
          <a:p>
            <a:pPr lvl="0"/>
            <a:r>
              <a:rPr lang="en-US" sz="2000" dirty="0" smtClean="0"/>
              <a:t>FIBO Foundations FIBO Content</a:t>
            </a:r>
            <a:r>
              <a:rPr lang="en-US" sz="2000" baseline="0" dirty="0" smtClean="0"/>
              <a:t> Team meets regularly to consider new material required to support other FCTs</a:t>
            </a:r>
          </a:p>
          <a:p>
            <a:pPr lvl="1"/>
            <a:r>
              <a:rPr lang="en-US" sz="1600" dirty="0" smtClean="0"/>
              <a:t>We need feedback from FCT leads on the next sets</a:t>
            </a:r>
            <a:r>
              <a:rPr lang="en-US" sz="1600" baseline="0" dirty="0" smtClean="0"/>
              <a:t> of concepts they are likely to need</a:t>
            </a:r>
          </a:p>
          <a:p>
            <a:pPr lvl="1"/>
            <a:r>
              <a:rPr lang="en-US" sz="1600" baseline="0" dirty="0" smtClean="0"/>
              <a:t>Many of the concepts recently discussed are in Legacy FIBO but we cannot expect FCT leads to find them or know their state of completeness without help from the Foundations FCT Team – please ask!</a:t>
            </a:r>
            <a:endParaRPr lang="en-US" sz="1600" dirty="0" smtClean="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12</a:t>
            </a:fld>
            <a:endParaRPr lang="en-US" dirty="0"/>
          </a:p>
        </p:txBody>
      </p:sp>
    </p:spTree>
    <p:extLst>
      <p:ext uri="{BB962C8B-B14F-4D97-AF65-F5344CB8AC3E}">
        <p14:creationId xmlns:p14="http://schemas.microsoft.com/office/powerpoint/2010/main" val="17570997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FIBO-BE Status</a:t>
            </a:r>
            <a:endParaRPr lang="en-US" dirty="0"/>
          </a:p>
        </p:txBody>
      </p:sp>
      <p:sp>
        <p:nvSpPr>
          <p:cNvPr id="3" name="Content Placeholder 2"/>
          <p:cNvSpPr>
            <a:spLocks noGrp="1"/>
          </p:cNvSpPr>
          <p:nvPr>
            <p:ph idx="1"/>
          </p:nvPr>
        </p:nvSpPr>
        <p:spPr/>
        <p:txBody>
          <a:bodyPr/>
          <a:lstStyle/>
          <a:p>
            <a:r>
              <a:rPr lang="en-US" dirty="0" smtClean="0"/>
              <a:t>FIBO-BE Beta 2 submitted and approved at Reston</a:t>
            </a:r>
          </a:p>
          <a:p>
            <a:r>
              <a:rPr lang="en-US" dirty="0" smtClean="0"/>
              <a:t>FTF2 chartered in Reston, with Beta2 as baseline</a:t>
            </a:r>
          </a:p>
          <a:p>
            <a:r>
              <a:rPr lang="en-US" dirty="0" smtClean="0"/>
              <a:t>FIBO-BE</a:t>
            </a:r>
            <a:r>
              <a:rPr lang="en-US" baseline="0" dirty="0" smtClean="0"/>
              <a:t> </a:t>
            </a:r>
            <a:r>
              <a:rPr lang="en-US" dirty="0" smtClean="0"/>
              <a:t>Final moved to December</a:t>
            </a:r>
            <a:endParaRPr lang="en-US" baseline="0" dirty="0" smtClean="0"/>
          </a:p>
          <a:p>
            <a:pPr lvl="1"/>
            <a:r>
              <a:rPr lang="en-US" baseline="0" dirty="0" smtClean="0"/>
              <a:t>Working on incorporating additional concepts identified by banks, e.g. for retail accounts eligibility</a:t>
            </a:r>
          </a:p>
          <a:p>
            <a:pPr lvl="1"/>
            <a:r>
              <a:rPr lang="en-US" baseline="0" dirty="0" smtClean="0"/>
              <a:t>Review and re-factoring of entity types taxonomy</a:t>
            </a:r>
          </a:p>
          <a:p>
            <a:pPr lvl="1"/>
            <a:r>
              <a:rPr lang="en-US" baseline="0" dirty="0" smtClean="0"/>
              <a:t>Work to bring this into a single consistent ontology essentially complete</a:t>
            </a:r>
          </a:p>
          <a:p>
            <a:pPr lvl="1"/>
            <a:r>
              <a:rPr lang="en-US" baseline="0" dirty="0" smtClean="0"/>
              <a:t>Ownership and </a:t>
            </a:r>
            <a:r>
              <a:rPr lang="en-US" baseline="0" dirty="0" smtClean="0"/>
              <a:t>Control</a:t>
            </a:r>
          </a:p>
          <a:p>
            <a:r>
              <a:rPr lang="en-US" dirty="0" smtClean="0"/>
              <a:t>New FIBO-BE v2 RFC to be filed in June 2016</a:t>
            </a:r>
          </a:p>
          <a:p>
            <a:pPr lvl="1"/>
            <a:r>
              <a:rPr lang="en-US" baseline="0" dirty="0" smtClean="0"/>
              <a:t>Government related entities</a:t>
            </a:r>
          </a:p>
          <a:p>
            <a:pPr lvl="1"/>
            <a:r>
              <a:rPr lang="en-US" dirty="0" smtClean="0"/>
              <a:t>Jurisdiction specific concepts</a:t>
            </a:r>
            <a:endParaRPr lang="en-US" baseline="0" dirty="0" smtClean="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13</a:t>
            </a:fld>
            <a:endParaRPr lang="en-US" dirty="0"/>
          </a:p>
        </p:txBody>
      </p:sp>
    </p:spTree>
    <p:extLst>
      <p:ext uri="{BB962C8B-B14F-4D97-AF65-F5344CB8AC3E}">
        <p14:creationId xmlns:p14="http://schemas.microsoft.com/office/powerpoint/2010/main" val="17753175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a:t>
            </a:r>
            <a:r>
              <a:rPr lang="en-US" baseline="0" dirty="0" smtClean="0"/>
              <a:t> Indices and Indicators Status</a:t>
            </a:r>
            <a:endParaRPr lang="en-US" dirty="0"/>
          </a:p>
        </p:txBody>
      </p:sp>
      <p:sp>
        <p:nvSpPr>
          <p:cNvPr id="3" name="Content Placeholder 2"/>
          <p:cNvSpPr>
            <a:spLocks noGrp="1"/>
          </p:cNvSpPr>
          <p:nvPr>
            <p:ph idx="1"/>
          </p:nvPr>
        </p:nvSpPr>
        <p:spPr/>
        <p:txBody>
          <a:bodyPr/>
          <a:lstStyle/>
          <a:p>
            <a:pPr rtl="0" fontAlgn="base"/>
            <a:r>
              <a:rPr lang="en-US" sz="2800" kern="1200" baseline="0" dirty="0" smtClean="0">
                <a:solidFill>
                  <a:schemeClr val="tx1"/>
                </a:solidFill>
                <a:effectLst/>
                <a:latin typeface="+mn-lt"/>
                <a:ea typeface="+mn-ea"/>
                <a:cs typeface="+mn-cs"/>
              </a:rPr>
              <a:t>FTF made its Formal submission May 18</a:t>
            </a:r>
            <a:endParaRPr lang="en-US" sz="2800" dirty="0" smtClean="0">
              <a:effectLst/>
            </a:endParaRPr>
          </a:p>
          <a:p>
            <a:pPr rtl="0" fontAlgn="base"/>
            <a:r>
              <a:rPr lang="en-US" sz="2800" kern="1200" baseline="0" dirty="0" smtClean="0">
                <a:solidFill>
                  <a:schemeClr val="tx1"/>
                </a:solidFill>
                <a:effectLst/>
                <a:latin typeface="+mn-lt"/>
                <a:ea typeface="+mn-ea"/>
                <a:cs typeface="+mn-cs"/>
              </a:rPr>
              <a:t>AB formal approval at June meeting in Berlin</a:t>
            </a:r>
          </a:p>
          <a:p>
            <a:pPr rtl="0" fontAlgn="base"/>
            <a:r>
              <a:rPr lang="en-US" dirty="0" smtClean="0"/>
              <a:t>IND FTF2 chartered in Berlin</a:t>
            </a:r>
          </a:p>
          <a:p>
            <a:pPr rtl="0" fontAlgn="base"/>
            <a:r>
              <a:rPr lang="en-US" dirty="0" smtClean="0">
                <a:effectLst/>
              </a:rPr>
              <a:t>Due to report in December</a:t>
            </a:r>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14</a:t>
            </a:fld>
            <a:endParaRPr lang="en-US" dirty="0"/>
          </a:p>
        </p:txBody>
      </p:sp>
    </p:spTree>
    <p:extLst>
      <p:ext uri="{BB962C8B-B14F-4D97-AF65-F5344CB8AC3E}">
        <p14:creationId xmlns:p14="http://schemas.microsoft.com/office/powerpoint/2010/main" val="23228460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a:t>
            </a:r>
            <a:r>
              <a:rPr lang="en-US" baseline="0" dirty="0" smtClean="0"/>
              <a:t> Financial Business and Commerce (FBC) Status</a:t>
            </a:r>
            <a:endParaRPr lang="en-US" dirty="0"/>
          </a:p>
        </p:txBody>
      </p:sp>
      <p:sp>
        <p:nvSpPr>
          <p:cNvPr id="3" name="Content Placeholder 2"/>
          <p:cNvSpPr>
            <a:spLocks noGrp="1"/>
          </p:cNvSpPr>
          <p:nvPr>
            <p:ph idx="1"/>
          </p:nvPr>
        </p:nvSpPr>
        <p:spPr/>
        <p:txBody>
          <a:bodyPr/>
          <a:lstStyle/>
          <a:p>
            <a:pPr rtl="0" fontAlgn="base"/>
            <a:r>
              <a:rPr lang="en-US" sz="2800" kern="1200" baseline="0" dirty="0" smtClean="0">
                <a:solidFill>
                  <a:schemeClr val="tx1"/>
                </a:solidFill>
                <a:effectLst/>
                <a:latin typeface="+mn-lt"/>
                <a:ea typeface="+mn-ea"/>
                <a:cs typeface="+mn-cs"/>
              </a:rPr>
              <a:t>Lead: Steven Creek</a:t>
            </a:r>
          </a:p>
          <a:p>
            <a:pPr rtl="0" fontAlgn="base"/>
            <a:r>
              <a:rPr lang="en-US" sz="2800" kern="1200" baseline="0" dirty="0" smtClean="0">
                <a:solidFill>
                  <a:schemeClr val="tx1"/>
                </a:solidFill>
                <a:effectLst/>
                <a:latin typeface="+mn-lt"/>
                <a:ea typeface="+mn-ea"/>
                <a:cs typeface="+mn-cs"/>
              </a:rPr>
              <a:t>Scope:</a:t>
            </a:r>
            <a:endParaRPr lang="en-US" sz="2800" dirty="0" smtClean="0">
              <a:effectLst/>
            </a:endParaRPr>
          </a:p>
          <a:p>
            <a:pPr lvl="1" rtl="0" fontAlgn="base"/>
            <a:r>
              <a:rPr lang="en-US" sz="2400" kern="1200" dirty="0" smtClean="0">
                <a:solidFill>
                  <a:schemeClr val="tx1"/>
                </a:solidFill>
                <a:effectLst/>
                <a:latin typeface="+mn-lt"/>
                <a:ea typeface="+mn-ea"/>
                <a:cs typeface="+mn-cs"/>
              </a:rPr>
              <a:t>Concepts common to all financial contracts / instruments</a:t>
            </a:r>
            <a:endParaRPr lang="en-US" dirty="0" smtClean="0">
              <a:effectLst/>
            </a:endParaRPr>
          </a:p>
          <a:p>
            <a:pPr lvl="1" rtl="0" fontAlgn="base"/>
            <a:r>
              <a:rPr lang="en-US" sz="2400" kern="1200" dirty="0" smtClean="0">
                <a:solidFill>
                  <a:schemeClr val="tx1"/>
                </a:solidFill>
                <a:effectLst/>
                <a:latin typeface="+mn-lt"/>
                <a:ea typeface="+mn-ea"/>
                <a:cs typeface="+mn-cs"/>
              </a:rPr>
              <a:t>Additional</a:t>
            </a:r>
            <a:r>
              <a:rPr lang="en-US" sz="2400" kern="1200" baseline="0" dirty="0" smtClean="0">
                <a:solidFill>
                  <a:schemeClr val="tx1"/>
                </a:solidFill>
                <a:effectLst/>
                <a:latin typeface="+mn-lt"/>
                <a:ea typeface="+mn-ea"/>
                <a:cs typeface="+mn-cs"/>
              </a:rPr>
              <a:t> foundational (non financial) concepts had been moved to FBC in order to say more about them</a:t>
            </a:r>
            <a:endParaRPr lang="en-US" dirty="0" smtClean="0">
              <a:effectLst/>
            </a:endParaRPr>
          </a:p>
          <a:p>
            <a:pPr lvl="2"/>
            <a:r>
              <a:rPr lang="en-US" sz="2000" kern="1200" dirty="0" smtClean="0">
                <a:solidFill>
                  <a:schemeClr val="tx1"/>
                </a:solidFill>
                <a:effectLst/>
                <a:latin typeface="+mn-lt"/>
                <a:ea typeface="+mn-ea"/>
                <a:cs typeface="+mn-cs"/>
              </a:rPr>
              <a:t>E.g.</a:t>
            </a:r>
            <a:r>
              <a:rPr lang="en-US" sz="2000" kern="1200" baseline="0" dirty="0" smtClean="0">
                <a:solidFill>
                  <a:schemeClr val="tx1"/>
                </a:solidFill>
                <a:effectLst/>
                <a:latin typeface="+mn-lt"/>
                <a:ea typeface="+mn-ea"/>
                <a:cs typeface="+mn-cs"/>
              </a:rPr>
              <a:t> Services – addition of Service Provider to the definition of services, required BE import</a:t>
            </a:r>
          </a:p>
          <a:p>
            <a:pPr lvl="1"/>
            <a:r>
              <a:rPr lang="en-US" dirty="0" smtClean="0"/>
              <a:t>Now been moved back into Foundations</a:t>
            </a:r>
            <a:endParaRPr lang="en-US" dirty="0" smtClean="0">
              <a:effectLst/>
            </a:endParaRPr>
          </a:p>
          <a:p>
            <a:r>
              <a:rPr lang="en-US" dirty="0" smtClean="0"/>
              <a:t>Status</a:t>
            </a:r>
          </a:p>
          <a:p>
            <a:pPr lvl="1"/>
            <a:r>
              <a:rPr lang="en-US" dirty="0" smtClean="0"/>
              <a:t>Model content presented and reviewed </a:t>
            </a:r>
            <a:r>
              <a:rPr lang="en-US" baseline="0" dirty="0" smtClean="0"/>
              <a:t>at June FDTF</a:t>
            </a:r>
          </a:p>
          <a:p>
            <a:pPr lvl="1"/>
            <a:r>
              <a:rPr lang="en-US" baseline="0" dirty="0" smtClean="0"/>
              <a:t>Formal RFC submission 24 August </a:t>
            </a:r>
            <a:r>
              <a:rPr lang="en-US" baseline="0" dirty="0" smtClean="0"/>
              <a:t>– no show-stoppers seen</a:t>
            </a:r>
          </a:p>
          <a:p>
            <a:pPr lvl="1"/>
            <a:r>
              <a:rPr lang="en-US" dirty="0" smtClean="0"/>
              <a:t>Will vote on this in </a:t>
            </a:r>
            <a:r>
              <a:rPr lang="en-US" baseline="0" dirty="0" smtClean="0"/>
              <a:t>September </a:t>
            </a:r>
            <a:r>
              <a:rPr lang="en-US" baseline="0" dirty="0" smtClean="0"/>
              <a:t>OMG Meeting</a:t>
            </a:r>
          </a:p>
          <a:p>
            <a:pPr lvl="1"/>
            <a:r>
              <a:rPr lang="en-US" baseline="0" dirty="0" smtClean="0"/>
              <a:t>Pre-requisite for Securities and Equities</a:t>
            </a:r>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15</a:t>
            </a:fld>
            <a:endParaRPr lang="en-US" dirty="0"/>
          </a:p>
        </p:txBody>
      </p:sp>
    </p:spTree>
    <p:extLst>
      <p:ext uri="{BB962C8B-B14F-4D97-AF65-F5344CB8AC3E}">
        <p14:creationId xmlns:p14="http://schemas.microsoft.com/office/powerpoint/2010/main" val="1922353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FBC Scope Update</a:t>
            </a:r>
            <a:endParaRPr lang="en-US" dirty="0"/>
          </a:p>
        </p:txBody>
      </p:sp>
      <p:sp>
        <p:nvSpPr>
          <p:cNvPr id="3" name="Content Placeholder 2"/>
          <p:cNvSpPr>
            <a:spLocks noGrp="1"/>
          </p:cNvSpPr>
          <p:nvPr>
            <p:ph idx="1"/>
          </p:nvPr>
        </p:nvSpPr>
        <p:spPr/>
        <p:txBody>
          <a:bodyPr/>
          <a:lstStyle/>
          <a:p>
            <a:r>
              <a:rPr lang="en-US" sz="2000" dirty="0" smtClean="0"/>
              <a:t>Current draft includes OWL Individuals for instances of:</a:t>
            </a:r>
          </a:p>
          <a:p>
            <a:pPr lvl="1"/>
            <a:r>
              <a:rPr lang="en-US" sz="1800" dirty="0" smtClean="0"/>
              <a:t>Country codes</a:t>
            </a:r>
          </a:p>
          <a:p>
            <a:pPr lvl="1"/>
            <a:r>
              <a:rPr lang="en-US" sz="1800" dirty="0" smtClean="0"/>
              <a:t>Currency Codes</a:t>
            </a:r>
          </a:p>
          <a:p>
            <a:pPr lvl="1"/>
            <a:r>
              <a:rPr lang="en-US" sz="1800" dirty="0" smtClean="0"/>
              <a:t>Language codes</a:t>
            </a:r>
          </a:p>
          <a:p>
            <a:pPr lvl="0"/>
            <a:r>
              <a:rPr lang="en-US" sz="2000" dirty="0" smtClean="0"/>
              <a:t>The concepts for these were in FIBO all along (Languages codes only in Red); the proposed</a:t>
            </a:r>
            <a:r>
              <a:rPr lang="en-US" sz="2000" baseline="0" dirty="0" smtClean="0"/>
              <a:t> inclusion of individuals is new</a:t>
            </a:r>
          </a:p>
          <a:p>
            <a:pPr lvl="1"/>
            <a:r>
              <a:rPr lang="en-US" sz="1800" dirty="0" smtClean="0"/>
              <a:t>These individual represent codes maintained by ISO TC37 and TC68</a:t>
            </a:r>
          </a:p>
          <a:p>
            <a:r>
              <a:rPr lang="en-US" sz="2000" dirty="0" smtClean="0"/>
              <a:t>Recommendation by OMG AB for these individuals to go in a separate RFC, to be prepared by Architecture and Design TF</a:t>
            </a:r>
          </a:p>
          <a:p>
            <a:pPr lvl="1"/>
            <a:r>
              <a:rPr lang="en-US" sz="1800" dirty="0" smtClean="0"/>
              <a:t>However</a:t>
            </a:r>
            <a:r>
              <a:rPr lang="en-US" sz="1800" baseline="0" dirty="0" smtClean="0"/>
              <a:t> Currency Codes ISO 3166 are TC68 (Financial)</a:t>
            </a:r>
          </a:p>
          <a:p>
            <a:pPr lvl="1"/>
            <a:r>
              <a:rPr lang="en-US" sz="1800" baseline="0" dirty="0" smtClean="0"/>
              <a:t>Recommendation would also cover the conceptual </a:t>
            </a:r>
            <a:r>
              <a:rPr lang="en-US" sz="1800" baseline="0" dirty="0" smtClean="0"/>
              <a:t>definitions</a:t>
            </a:r>
          </a:p>
          <a:p>
            <a:r>
              <a:rPr lang="en-US" sz="2200" dirty="0" smtClean="0"/>
              <a:t>This is now all in the new LCC OMG submission (by ADTF)</a:t>
            </a:r>
          </a:p>
          <a:p>
            <a:pPr lvl="1"/>
            <a:r>
              <a:rPr lang="en-US" sz="1800" baseline="0" dirty="0" smtClean="0"/>
              <a:t>Expected in September 2015</a:t>
            </a:r>
          </a:p>
          <a:p>
            <a:pPr lvl="1"/>
            <a:r>
              <a:rPr lang="en-US" sz="1800" dirty="0" smtClean="0"/>
              <a:t>Some classes in LCC are to be referenced in Foundations, BE etc. </a:t>
            </a:r>
            <a:endParaRPr lang="en-US" sz="1800" baseline="0" dirty="0" smtClean="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16</a:t>
            </a:fld>
            <a:endParaRPr lang="en-US" dirty="0"/>
          </a:p>
        </p:txBody>
      </p:sp>
    </p:spTree>
    <p:extLst>
      <p:ext uri="{BB962C8B-B14F-4D97-AF65-F5344CB8AC3E}">
        <p14:creationId xmlns:p14="http://schemas.microsoft.com/office/powerpoint/2010/main" val="22691047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FBC Scope Formal Decisions </a:t>
            </a:r>
            <a:r>
              <a:rPr lang="en-US" sz="2400" baseline="0" dirty="0" smtClean="0"/>
              <a:t>(August 2015)</a:t>
            </a:r>
            <a:endParaRPr lang="en-US" dirty="0"/>
          </a:p>
        </p:txBody>
      </p:sp>
      <p:sp>
        <p:nvSpPr>
          <p:cNvPr id="3" name="Content Placeholder 2"/>
          <p:cNvSpPr>
            <a:spLocks noGrp="1"/>
          </p:cNvSpPr>
          <p:nvPr>
            <p:ph idx="1"/>
          </p:nvPr>
        </p:nvSpPr>
        <p:spPr/>
        <p:txBody>
          <a:bodyPr/>
          <a:lstStyle/>
          <a:p>
            <a:pPr lvl="0"/>
            <a:r>
              <a:rPr lang="en-US" sz="2200" dirty="0" smtClean="0"/>
              <a:t>We agreed that TC37 items become new submission called “Languages, Countries and Codes” (LCC)</a:t>
            </a:r>
          </a:p>
          <a:p>
            <a:pPr lvl="0"/>
            <a:r>
              <a:rPr lang="en-US" sz="2200" dirty="0" smtClean="0"/>
              <a:t>This is managed in FIBO GitHub with LCC namespace</a:t>
            </a:r>
          </a:p>
          <a:p>
            <a:pPr lvl="0"/>
            <a:r>
              <a:rPr lang="en-US" sz="2200" dirty="0" smtClean="0"/>
              <a:t>Currency codes </a:t>
            </a:r>
          </a:p>
          <a:p>
            <a:pPr lvl="1"/>
            <a:r>
              <a:rPr lang="en-US" sz="2000" dirty="0" smtClean="0"/>
              <a:t>Concepts are in FIBO and remain there</a:t>
            </a:r>
          </a:p>
          <a:p>
            <a:pPr lvl="1"/>
            <a:r>
              <a:rPr lang="en-US" sz="2000" dirty="0" smtClean="0"/>
              <a:t>Individuals should</a:t>
            </a:r>
            <a:r>
              <a:rPr lang="en-US" sz="2000" baseline="0" dirty="0" smtClean="0"/>
              <a:t> be </a:t>
            </a:r>
            <a:r>
              <a:rPr lang="en-US" sz="2000" baseline="0" dirty="0" smtClean="0"/>
              <a:t>FIBO</a:t>
            </a:r>
            <a:endParaRPr lang="en-US" sz="2000" baseline="0" dirty="0" smtClean="0"/>
          </a:p>
          <a:p>
            <a:pPr lvl="1"/>
            <a:r>
              <a:rPr lang="en-US" sz="2000" dirty="0" smtClean="0"/>
              <a:t>Maintenance of currency codes would be</a:t>
            </a:r>
            <a:r>
              <a:rPr lang="en-US" sz="2000" baseline="0" dirty="0" smtClean="0"/>
              <a:t> by the OMG via the RTF for the relevant FIBO specification</a:t>
            </a:r>
          </a:p>
          <a:p>
            <a:pPr lvl="2"/>
            <a:r>
              <a:rPr lang="en-US" sz="1600" baseline="0" dirty="0" smtClean="0"/>
              <a:t>This does not add work for the EDM Council or submission teams, just the RTF</a:t>
            </a:r>
          </a:p>
          <a:p>
            <a:pPr lvl="1"/>
            <a:r>
              <a:rPr lang="en-US" sz="2000" baseline="0" dirty="0" smtClean="0"/>
              <a:t>This should be a relatively automatic process </a:t>
            </a:r>
          </a:p>
          <a:p>
            <a:pPr lvl="2"/>
            <a:r>
              <a:rPr lang="en-US" sz="1600" baseline="0" dirty="0" smtClean="0"/>
              <a:t>the ISO 3166 standard maintains the content; </a:t>
            </a:r>
          </a:p>
          <a:p>
            <a:pPr lvl="2"/>
            <a:r>
              <a:rPr lang="en-US" sz="1600" baseline="0" dirty="0" smtClean="0"/>
              <a:t>Someone needs to get it in RDF and issue updated RDF files with updated individuals whenever the ISO standard changes</a:t>
            </a:r>
            <a:endParaRPr lang="en-US" sz="3600"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17</a:t>
            </a:fld>
            <a:endParaRPr lang="en-US" dirty="0"/>
          </a:p>
        </p:txBody>
      </p:sp>
    </p:spTree>
    <p:extLst>
      <p:ext uri="{BB962C8B-B14F-4D97-AF65-F5344CB8AC3E}">
        <p14:creationId xmlns:p14="http://schemas.microsoft.com/office/powerpoint/2010/main" val="4853033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Derivatives Proof of Concept</a:t>
            </a:r>
            <a:endParaRPr lang="en-US" dirty="0"/>
          </a:p>
        </p:txBody>
      </p:sp>
      <p:sp>
        <p:nvSpPr>
          <p:cNvPr id="3" name="Content Placeholder 2"/>
          <p:cNvSpPr>
            <a:spLocks noGrp="1"/>
          </p:cNvSpPr>
          <p:nvPr>
            <p:ph idx="1"/>
          </p:nvPr>
        </p:nvSpPr>
        <p:spPr/>
        <p:txBody>
          <a:bodyPr/>
          <a:lstStyle/>
          <a:p>
            <a:r>
              <a:rPr lang="en-US" sz="2400" dirty="0" smtClean="0"/>
              <a:t>Derivatives Proof of Concept under way</a:t>
            </a:r>
          </a:p>
          <a:p>
            <a:pPr lvl="1"/>
            <a:r>
              <a:rPr lang="en-US" sz="2000" dirty="0" smtClean="0"/>
              <a:t>Headed up by David Newman, Wells Fargo</a:t>
            </a:r>
          </a:p>
          <a:p>
            <a:pPr lvl="1"/>
            <a:r>
              <a:rPr lang="en-US" sz="2000" dirty="0" smtClean="0"/>
              <a:t>State Street providing</a:t>
            </a:r>
            <a:r>
              <a:rPr lang="en-US" sz="2000" baseline="0" dirty="0" smtClean="0"/>
              <a:t> example data, use cases</a:t>
            </a:r>
          </a:p>
          <a:p>
            <a:pPr lvl="1"/>
            <a:r>
              <a:rPr lang="en-US" sz="2000" baseline="0" dirty="0" smtClean="0"/>
              <a:t>Cambridge Semantics providing vendor support (</a:t>
            </a:r>
            <a:r>
              <a:rPr lang="en-US" sz="2000" baseline="0" dirty="0" err="1" smtClean="0"/>
              <a:t>Anzo</a:t>
            </a:r>
            <a:r>
              <a:rPr lang="en-US" sz="2000" baseline="0" dirty="0" smtClean="0"/>
              <a:t>)</a:t>
            </a:r>
          </a:p>
          <a:p>
            <a:pPr lvl="0"/>
            <a:r>
              <a:rPr lang="en-US" sz="2400" baseline="0" dirty="0" smtClean="0"/>
              <a:t>Scope: Interest Rate Swaps</a:t>
            </a:r>
          </a:p>
          <a:p>
            <a:pPr lvl="1"/>
            <a:r>
              <a:rPr lang="en-US" sz="2000" baseline="0" dirty="0" smtClean="0"/>
              <a:t>As per previous Wells Fargo </a:t>
            </a:r>
            <a:r>
              <a:rPr lang="en-US" sz="2000" baseline="0" dirty="0" err="1" smtClean="0"/>
              <a:t>PoC</a:t>
            </a:r>
            <a:endParaRPr lang="en-US" sz="2000" baseline="0" dirty="0" smtClean="0"/>
          </a:p>
          <a:p>
            <a:pPr lvl="1"/>
            <a:r>
              <a:rPr lang="en-US" sz="2000" baseline="0" dirty="0" smtClean="0"/>
              <a:t>Extended to use representative real world data</a:t>
            </a:r>
          </a:p>
          <a:p>
            <a:pPr lvl="1"/>
            <a:r>
              <a:rPr lang="en-US" sz="2000" baseline="0" dirty="0" smtClean="0"/>
              <a:t>Extended to work at scale</a:t>
            </a:r>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18</a:t>
            </a:fld>
            <a:endParaRPr lang="en-US" dirty="0"/>
          </a:p>
        </p:txBody>
      </p:sp>
    </p:spTree>
    <p:extLst>
      <p:ext uri="{BB962C8B-B14F-4D97-AF65-F5344CB8AC3E}">
        <p14:creationId xmlns:p14="http://schemas.microsoft.com/office/powerpoint/2010/main" val="12952525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Derivatives </a:t>
            </a:r>
            <a:r>
              <a:rPr lang="en-US" dirty="0" err="1" smtClean="0"/>
              <a:t>PoC</a:t>
            </a:r>
            <a:r>
              <a:rPr lang="en-US" dirty="0" smtClean="0"/>
              <a:t> Aims:</a:t>
            </a:r>
            <a:endParaRPr lang="en-US" dirty="0"/>
          </a:p>
        </p:txBody>
      </p:sp>
      <p:sp>
        <p:nvSpPr>
          <p:cNvPr id="3" name="Content Placeholder 2"/>
          <p:cNvSpPr>
            <a:spLocks noGrp="1"/>
          </p:cNvSpPr>
          <p:nvPr>
            <p:ph idx="1"/>
          </p:nvPr>
        </p:nvSpPr>
        <p:spPr/>
        <p:txBody>
          <a:bodyPr/>
          <a:lstStyle/>
          <a:p>
            <a:pPr lvl="0"/>
            <a:r>
              <a:rPr lang="en-US" dirty="0" smtClean="0"/>
              <a:t>Conformance to model</a:t>
            </a:r>
          </a:p>
          <a:p>
            <a:pPr lvl="0"/>
            <a:r>
              <a:rPr lang="en-US" dirty="0" smtClean="0"/>
              <a:t>Classification of swap types</a:t>
            </a:r>
          </a:p>
          <a:p>
            <a:pPr lvl="0"/>
            <a:r>
              <a:rPr lang="en-US" dirty="0" smtClean="0"/>
              <a:t>Map</a:t>
            </a:r>
            <a:r>
              <a:rPr lang="en-US" baseline="0" dirty="0" smtClean="0"/>
              <a:t> to different sources of swap content at State St.</a:t>
            </a:r>
          </a:p>
          <a:p>
            <a:pPr lvl="0"/>
            <a:r>
              <a:rPr lang="en-US" baseline="0" dirty="0" smtClean="0"/>
              <a:t>Would like to see more variety</a:t>
            </a:r>
          </a:p>
          <a:p>
            <a:pPr lvl="1"/>
            <a:r>
              <a:rPr lang="en-US" dirty="0" smtClean="0"/>
              <a:t>This is in hand</a:t>
            </a:r>
          </a:p>
          <a:p>
            <a:pPr lvl="1"/>
            <a:r>
              <a:rPr lang="en-US" dirty="0" smtClean="0"/>
              <a:t>The simple swaps are more ubiquitous than the others</a:t>
            </a:r>
          </a:p>
          <a:p>
            <a:pPr lvl="1"/>
            <a:r>
              <a:rPr lang="en-US" dirty="0" smtClean="0"/>
              <a:t>Now expect to get an extract with the others</a:t>
            </a:r>
          </a:p>
          <a:p>
            <a:r>
              <a:rPr lang="en-US" sz="2400" smtClean="0"/>
              <a:t>Also evaluating the ACTUS taxonomy (Mendelowitz and Brammertz)</a:t>
            </a:r>
          </a:p>
          <a:p>
            <a:pPr lvl="1"/>
            <a:r>
              <a:rPr lang="en-US" sz="2000" smtClean="0"/>
              <a:t>Taxonomy of cash flow structures for risk with risk algorithms</a:t>
            </a:r>
          </a:p>
          <a:p>
            <a:pPr lvl="1"/>
            <a:r>
              <a:rPr lang="en-US" sz="2000" baseline="0" smtClean="0"/>
              <a:t>found interesting opportunities to bring these and FIBO together</a:t>
            </a:r>
            <a:endParaRPr lang="en-US" sz="2000" baseline="0" dirty="0" smtClean="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19</a:t>
            </a:fld>
            <a:endParaRPr lang="en-US" dirty="0"/>
          </a:p>
        </p:txBody>
      </p:sp>
    </p:spTree>
    <p:extLst>
      <p:ext uri="{BB962C8B-B14F-4D97-AF65-F5344CB8AC3E}">
        <p14:creationId xmlns:p14="http://schemas.microsoft.com/office/powerpoint/2010/main" val="29068388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sz="2400" dirty="0" smtClean="0"/>
              <a:t>Plans for</a:t>
            </a:r>
            <a:r>
              <a:rPr lang="en-US" sz="2400" baseline="0" dirty="0" smtClean="0"/>
              <a:t> September OMG Quarterly Meeting</a:t>
            </a:r>
            <a:endParaRPr lang="en-US" sz="2400" dirty="0" smtClean="0"/>
          </a:p>
          <a:p>
            <a:r>
              <a:rPr lang="en-US" sz="2400" dirty="0" smtClean="0"/>
              <a:t>FIGI Status</a:t>
            </a:r>
          </a:p>
          <a:p>
            <a:r>
              <a:rPr lang="en-US" sz="2400" dirty="0" smtClean="0"/>
              <a:t>FIBO Process Update</a:t>
            </a:r>
          </a:p>
          <a:p>
            <a:r>
              <a:rPr lang="en-US" sz="2400" dirty="0" smtClean="0"/>
              <a:t>FIBO </a:t>
            </a:r>
            <a:r>
              <a:rPr lang="en-US" sz="2400" dirty="0" smtClean="0"/>
              <a:t>Status</a:t>
            </a:r>
          </a:p>
          <a:p>
            <a:pPr lvl="1"/>
            <a:r>
              <a:rPr lang="en-US" sz="2000" dirty="0" smtClean="0"/>
              <a:t>Status of Current Specifications</a:t>
            </a:r>
          </a:p>
          <a:p>
            <a:pPr lvl="2"/>
            <a:r>
              <a:rPr lang="en-US" sz="1800" dirty="0" smtClean="0"/>
              <a:t>FIBO Foundations</a:t>
            </a:r>
          </a:p>
          <a:p>
            <a:pPr lvl="2"/>
            <a:r>
              <a:rPr lang="en-US" sz="1800" dirty="0" smtClean="0"/>
              <a:t>FIBO BE</a:t>
            </a:r>
          </a:p>
          <a:p>
            <a:pPr lvl="2"/>
            <a:r>
              <a:rPr lang="en-US" sz="1800" dirty="0" smtClean="0"/>
              <a:t>FIBO Indices and Indicators</a:t>
            </a:r>
          </a:p>
          <a:p>
            <a:pPr lvl="1"/>
            <a:r>
              <a:rPr lang="en-US" sz="2000" dirty="0" smtClean="0"/>
              <a:t>Status of upcoming FIBO specifications and FCT activities</a:t>
            </a:r>
          </a:p>
          <a:p>
            <a:pPr marL="1143000" marR="0" lvl="2" indent="-228600" algn="l" defTabSz="914400" rtl="0" eaLnBrk="1" fontAlgn="base" latinLnBrk="0" hangingPunct="1">
              <a:lnSpc>
                <a:spcPct val="100000"/>
              </a:lnSpc>
              <a:spcBef>
                <a:spcPct val="20000"/>
              </a:spcBef>
              <a:spcAft>
                <a:spcPct val="0"/>
              </a:spcAft>
              <a:buClrTx/>
              <a:buSzTx/>
              <a:buFont typeface="Arial" charset="0"/>
              <a:buChar char="•"/>
              <a:tabLst/>
              <a:defRPr/>
            </a:pPr>
            <a:r>
              <a:rPr lang="en-US" sz="1800" kern="1200" dirty="0" smtClean="0">
                <a:solidFill>
                  <a:schemeClr val="tx1"/>
                </a:solidFill>
                <a:effectLst/>
                <a:latin typeface="+mn-lt"/>
                <a:ea typeface="+mn-ea"/>
                <a:cs typeface="+mn-cs"/>
              </a:rPr>
              <a:t>Financial Business and Commerce</a:t>
            </a:r>
            <a:endParaRPr lang="en-US" sz="1800" dirty="0" smtClean="0">
              <a:effectLst/>
            </a:endParaRPr>
          </a:p>
          <a:p>
            <a:pPr lvl="2"/>
            <a:r>
              <a:rPr lang="en-US" sz="1800" dirty="0" smtClean="0"/>
              <a:t>FIBO Securities and Equities</a:t>
            </a:r>
          </a:p>
          <a:p>
            <a:pPr lvl="2"/>
            <a:r>
              <a:rPr lang="en-US" sz="1800" dirty="0" smtClean="0"/>
              <a:t>FIBO Loans</a:t>
            </a:r>
          </a:p>
          <a:p>
            <a:pPr lvl="1"/>
            <a:r>
              <a:rPr lang="en-US" sz="2000" dirty="0" smtClean="0"/>
              <a:t>Derivatives Proof of Concept</a:t>
            </a:r>
          </a:p>
          <a:p>
            <a:pPr lvl="1"/>
            <a:r>
              <a:rPr lang="en-US" sz="2000" dirty="0" smtClean="0"/>
              <a:t>Other FIBO Activities</a:t>
            </a:r>
          </a:p>
          <a:p>
            <a:pPr lvl="2"/>
            <a:r>
              <a:rPr lang="en-US" sz="1800" dirty="0" smtClean="0"/>
              <a:t>FIBO Vocabulary,</a:t>
            </a:r>
            <a:r>
              <a:rPr lang="en-US" sz="1800" baseline="0" dirty="0" smtClean="0"/>
              <a:t> Schema.org </a:t>
            </a:r>
            <a:endParaRPr lang="en-US" sz="1800" dirty="0" smtClean="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a:t>
            </a:fld>
            <a:endParaRPr lang="en-US" dirty="0"/>
          </a:p>
        </p:txBody>
      </p:sp>
    </p:spTree>
    <p:extLst>
      <p:ext uri="{BB962C8B-B14F-4D97-AF65-F5344CB8AC3E}">
        <p14:creationId xmlns:p14="http://schemas.microsoft.com/office/powerpoint/2010/main" val="23346290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400" dirty="0" smtClean="0"/>
              <a:t>Progress: Phase 1</a:t>
            </a:r>
            <a:endParaRPr lang="en-US" dirty="0"/>
          </a:p>
        </p:txBody>
      </p:sp>
      <p:sp>
        <p:nvSpPr>
          <p:cNvPr id="3" name="Content Placeholder 2"/>
          <p:cNvSpPr>
            <a:spLocks noGrp="1"/>
          </p:cNvSpPr>
          <p:nvPr>
            <p:ph idx="1"/>
          </p:nvPr>
        </p:nvSpPr>
        <p:spPr/>
        <p:txBody>
          <a:bodyPr/>
          <a:lstStyle/>
          <a:p>
            <a:pPr lvl="0"/>
            <a:r>
              <a:rPr lang="en-US" sz="2400" dirty="0" smtClean="0"/>
              <a:t>Real data on IR Swaps using cash collateral</a:t>
            </a:r>
          </a:p>
          <a:p>
            <a:pPr lvl="1"/>
            <a:r>
              <a:rPr lang="en-US" sz="2000" baseline="0" dirty="0" smtClean="0"/>
              <a:t>Mapped against FIBO </a:t>
            </a:r>
          </a:p>
          <a:p>
            <a:pPr lvl="1"/>
            <a:r>
              <a:rPr lang="en-US" sz="2000" dirty="0" smtClean="0"/>
              <a:t>Cambridge Semantics installed </a:t>
            </a:r>
            <a:r>
              <a:rPr lang="en-US" sz="2000" dirty="0" err="1" smtClean="0"/>
              <a:t>Anzo</a:t>
            </a:r>
            <a:endParaRPr lang="en-US" sz="2000" dirty="0" smtClean="0"/>
          </a:p>
          <a:p>
            <a:pPr lvl="1"/>
            <a:r>
              <a:rPr lang="en-US" sz="2000" dirty="0" smtClean="0"/>
              <a:t>FIBO IR Swaps model in use</a:t>
            </a:r>
          </a:p>
          <a:p>
            <a:pPr lvl="1"/>
            <a:r>
              <a:rPr lang="en-US" sz="2000" baseline="0" dirty="0" smtClean="0"/>
              <a:t>Extract</a:t>
            </a:r>
            <a:r>
              <a:rPr lang="en-US" sz="2000" dirty="0" smtClean="0"/>
              <a:t> for real data, went well (despite connection issues)</a:t>
            </a:r>
          </a:p>
          <a:p>
            <a:pPr lvl="1"/>
            <a:r>
              <a:rPr lang="en-US" sz="2000" baseline="0" dirty="0" smtClean="0"/>
              <a:t>Business</a:t>
            </a:r>
            <a:r>
              <a:rPr lang="en-US" sz="2000" dirty="0" smtClean="0"/>
              <a:t> and Operations satisfied with FIBO</a:t>
            </a:r>
          </a:p>
          <a:p>
            <a:pPr lvl="1"/>
            <a:r>
              <a:rPr lang="en-US" sz="2000" baseline="0" dirty="0" smtClean="0"/>
              <a:t>Next: analytics</a:t>
            </a:r>
            <a:endParaRPr lang="en-US" sz="2400" dirty="0" smtClean="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20</a:t>
            </a:fld>
            <a:endParaRPr lang="en-US" dirty="0"/>
          </a:p>
        </p:txBody>
      </p:sp>
    </p:spTree>
    <p:extLst>
      <p:ext uri="{BB962C8B-B14F-4D97-AF65-F5344CB8AC3E}">
        <p14:creationId xmlns:p14="http://schemas.microsoft.com/office/powerpoint/2010/main" val="21067642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Derivatives </a:t>
            </a:r>
            <a:r>
              <a:rPr lang="en-US" dirty="0" err="1" smtClean="0"/>
              <a:t>PoC</a:t>
            </a:r>
            <a:r>
              <a:rPr lang="en-US" dirty="0" smtClean="0"/>
              <a:t> Update</a:t>
            </a:r>
            <a:endParaRPr lang="en-US" dirty="0"/>
          </a:p>
        </p:txBody>
      </p:sp>
      <p:sp>
        <p:nvSpPr>
          <p:cNvPr id="3" name="Content Placeholder 2"/>
          <p:cNvSpPr>
            <a:spLocks noGrp="1"/>
          </p:cNvSpPr>
          <p:nvPr>
            <p:ph idx="1"/>
          </p:nvPr>
        </p:nvSpPr>
        <p:spPr/>
        <p:txBody>
          <a:bodyPr/>
          <a:lstStyle/>
          <a:p>
            <a:r>
              <a:rPr lang="en-US" dirty="0" smtClean="0"/>
              <a:t>First </a:t>
            </a:r>
            <a:r>
              <a:rPr lang="en-US" dirty="0" smtClean="0"/>
              <a:t>phase went faster and easier than expected</a:t>
            </a:r>
          </a:p>
          <a:p>
            <a:r>
              <a:rPr lang="en-US" dirty="0" smtClean="0"/>
              <a:t>Planning the next phase</a:t>
            </a:r>
          </a:p>
          <a:p>
            <a:endParaRPr lang="en-US" dirty="0"/>
          </a:p>
          <a:p>
            <a:r>
              <a:rPr lang="en-US" sz="2400" dirty="0" smtClean="0"/>
              <a:t>Expect to finish over the course of the Summer</a:t>
            </a:r>
            <a:r>
              <a:rPr lang="en-US" sz="2400" baseline="0" dirty="0" smtClean="0"/>
              <a:t> and present the results at various venues in the Fall</a:t>
            </a:r>
          </a:p>
          <a:p>
            <a:pPr lvl="1"/>
            <a:r>
              <a:rPr lang="en-US" sz="2000" dirty="0" smtClean="0"/>
              <a:t>Will pick up various useful comments and critiques</a:t>
            </a:r>
            <a:r>
              <a:rPr lang="en-US" sz="2000" baseline="0" dirty="0" smtClean="0"/>
              <a:t> that have come out of this</a:t>
            </a:r>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21</a:t>
            </a:fld>
            <a:endParaRPr lang="en-US" dirty="0"/>
          </a:p>
        </p:txBody>
      </p:sp>
    </p:spTree>
    <p:extLst>
      <p:ext uri="{BB962C8B-B14F-4D97-AF65-F5344CB8AC3E}">
        <p14:creationId xmlns:p14="http://schemas.microsoft.com/office/powerpoint/2010/main" val="20093676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800" baseline="0" dirty="0" smtClean="0"/>
              <a:t>FIBO Current Specifications Status Overview</a:t>
            </a:r>
            <a:endParaRPr lang="en-US" sz="2800" dirty="0"/>
          </a:p>
        </p:txBody>
      </p:sp>
      <p:sp>
        <p:nvSpPr>
          <p:cNvPr id="3" name="Content Placeholder 2"/>
          <p:cNvSpPr>
            <a:spLocks noGrp="1"/>
          </p:cNvSpPr>
          <p:nvPr>
            <p:ph idx="1"/>
          </p:nvPr>
        </p:nvSpPr>
        <p:spPr/>
        <p:txBody>
          <a:bodyPr/>
          <a:lstStyle/>
          <a:p>
            <a:pPr lvl="0"/>
            <a:r>
              <a:rPr lang="en-US" sz="2400" baseline="0" dirty="0" smtClean="0"/>
              <a:t>FIBO Foundations </a:t>
            </a:r>
          </a:p>
          <a:p>
            <a:pPr lvl="1"/>
            <a:r>
              <a:rPr lang="en-US" sz="2000" baseline="0" dirty="0" smtClean="0"/>
              <a:t>Final</a:t>
            </a:r>
            <a:r>
              <a:rPr lang="en-US" sz="2000" dirty="0" smtClean="0"/>
              <a:t> version approved by OMG March 2015</a:t>
            </a:r>
            <a:endParaRPr lang="en-US" sz="2000" baseline="0" dirty="0" smtClean="0"/>
          </a:p>
          <a:p>
            <a:pPr lvl="1"/>
            <a:r>
              <a:rPr lang="en-US" sz="2000" baseline="0" dirty="0" smtClean="0"/>
              <a:t>Revision Task Force (RTF) chartered, has not met</a:t>
            </a:r>
          </a:p>
          <a:p>
            <a:pPr lvl="1"/>
            <a:r>
              <a:rPr lang="en-US" sz="2000" baseline="0" dirty="0" smtClean="0"/>
              <a:t>New FCT under Mike Bennett (reports</a:t>
            </a:r>
            <a:r>
              <a:rPr lang="en-US" sz="2000" dirty="0" smtClean="0"/>
              <a:t> </a:t>
            </a:r>
            <a:r>
              <a:rPr lang="en-US" sz="2000" baseline="0" dirty="0" smtClean="0"/>
              <a:t>Fridays</a:t>
            </a:r>
            <a:r>
              <a:rPr lang="en-US" sz="2000" baseline="0" dirty="0" smtClean="0"/>
              <a:t>)</a:t>
            </a:r>
          </a:p>
          <a:p>
            <a:pPr lvl="0"/>
            <a:r>
              <a:rPr lang="en-US" sz="2400" baseline="0" dirty="0" smtClean="0"/>
              <a:t>FIBO Business Entities</a:t>
            </a:r>
          </a:p>
          <a:p>
            <a:pPr lvl="1" rtl="0" fontAlgn="base"/>
            <a:r>
              <a:rPr lang="en-US" sz="2000" kern="1200" baseline="0" dirty="0" smtClean="0">
                <a:solidFill>
                  <a:schemeClr val="tx1"/>
                </a:solidFill>
                <a:effectLst/>
                <a:latin typeface="+mn-lt"/>
                <a:ea typeface="+mn-ea"/>
                <a:cs typeface="+mn-cs"/>
              </a:rPr>
              <a:t>Approved for Finalization (March 2014)</a:t>
            </a:r>
            <a:endParaRPr lang="en-US" sz="2000" dirty="0" smtClean="0">
              <a:effectLst/>
            </a:endParaRPr>
          </a:p>
          <a:p>
            <a:pPr lvl="1" rtl="0" fontAlgn="base"/>
            <a:r>
              <a:rPr lang="en-US" sz="2000" kern="1200" baseline="0" dirty="0" smtClean="0">
                <a:solidFill>
                  <a:schemeClr val="tx1"/>
                </a:solidFill>
                <a:effectLst/>
                <a:latin typeface="+mn-lt"/>
                <a:ea typeface="+mn-ea"/>
                <a:cs typeface="+mn-cs"/>
              </a:rPr>
              <a:t>FTF1 completed</a:t>
            </a:r>
          </a:p>
          <a:p>
            <a:pPr lvl="1" rtl="0" fontAlgn="base"/>
            <a:r>
              <a:rPr lang="en-US" sz="2000" dirty="0" smtClean="0"/>
              <a:t>FTF2 chartered March 2015</a:t>
            </a:r>
            <a:endParaRPr lang="en-US" sz="2000" kern="1200" baseline="0" dirty="0" smtClean="0">
              <a:solidFill>
                <a:schemeClr val="tx1"/>
              </a:solidFill>
              <a:effectLst/>
              <a:latin typeface="+mn-lt"/>
              <a:ea typeface="+mn-ea"/>
              <a:cs typeface="+mn-cs"/>
            </a:endParaRPr>
          </a:p>
          <a:p>
            <a:pPr lvl="1" rtl="0" fontAlgn="base"/>
            <a:r>
              <a:rPr lang="en-US" sz="2000" kern="1200" baseline="0" dirty="0" smtClean="0">
                <a:solidFill>
                  <a:schemeClr val="tx1"/>
                </a:solidFill>
                <a:effectLst/>
                <a:latin typeface="+mn-lt"/>
                <a:ea typeface="+mn-ea"/>
                <a:cs typeface="+mn-cs"/>
              </a:rPr>
              <a:t>Completion moved from September to December 2015</a:t>
            </a:r>
          </a:p>
          <a:p>
            <a:pPr lvl="1" rtl="0" fontAlgn="base"/>
            <a:r>
              <a:rPr lang="en-US" sz="2000" kern="1200" baseline="0" dirty="0" smtClean="0">
                <a:solidFill>
                  <a:schemeClr val="tx1"/>
                </a:solidFill>
                <a:effectLst/>
                <a:latin typeface="+mn-lt"/>
                <a:ea typeface="+mn-ea"/>
                <a:cs typeface="+mn-cs"/>
              </a:rPr>
              <a:t>New FCT under David Newman (Wells Fargo) meets </a:t>
            </a:r>
            <a:r>
              <a:rPr lang="en-US" sz="2000" kern="1200" baseline="0" dirty="0" smtClean="0">
                <a:solidFill>
                  <a:schemeClr val="tx1"/>
                </a:solidFill>
                <a:effectLst/>
                <a:latin typeface="+mn-lt"/>
                <a:ea typeface="+mn-ea"/>
                <a:cs typeface="+mn-cs"/>
              </a:rPr>
              <a:t>Tuesdays</a:t>
            </a:r>
            <a:endParaRPr lang="en-US" sz="2000" kern="1200" baseline="0" dirty="0" smtClean="0">
              <a:solidFill>
                <a:schemeClr val="tx1"/>
              </a:solidFill>
              <a:effectLst/>
              <a:latin typeface="+mn-lt"/>
              <a:ea typeface="+mn-ea"/>
              <a:cs typeface="+mn-cs"/>
            </a:endParaRPr>
          </a:p>
          <a:p>
            <a:r>
              <a:rPr lang="en-US" sz="2400" dirty="0" smtClean="0"/>
              <a:t>FIBO Indices and Indicators</a:t>
            </a:r>
          </a:p>
          <a:p>
            <a:pPr lvl="1"/>
            <a:r>
              <a:rPr lang="en-US" sz="2000" baseline="0" dirty="0" smtClean="0"/>
              <a:t>Approved September 2014</a:t>
            </a:r>
          </a:p>
          <a:p>
            <a:pPr lvl="1"/>
            <a:r>
              <a:rPr lang="en-US" sz="2000" dirty="0"/>
              <a:t>FTF2 chartered </a:t>
            </a:r>
            <a:r>
              <a:rPr lang="en-US" sz="2000" dirty="0" smtClean="0"/>
              <a:t>June 2015</a:t>
            </a:r>
            <a:endParaRPr lang="en-US" sz="2000" dirty="0"/>
          </a:p>
          <a:p>
            <a:pPr lvl="1"/>
            <a:r>
              <a:rPr lang="en-US" sz="2000" baseline="0" dirty="0" smtClean="0"/>
              <a:t>Completion December 2015</a:t>
            </a:r>
          </a:p>
          <a:p>
            <a:pPr lvl="1"/>
            <a:r>
              <a:rPr lang="en-US" sz="2000" baseline="0" dirty="0" smtClean="0"/>
              <a:t>New FCT under Elisa Kendall (</a:t>
            </a:r>
            <a:r>
              <a:rPr lang="en-US" sz="2000" baseline="0" dirty="0" err="1" smtClean="0"/>
              <a:t>Thematix</a:t>
            </a:r>
            <a:r>
              <a:rPr lang="en-US" sz="2000" baseline="0" dirty="0" smtClean="0"/>
              <a:t>) </a:t>
            </a:r>
            <a:endParaRPr lang="en-US" sz="2000" dirty="0" smtClean="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22</a:t>
            </a:fld>
            <a:endParaRPr lang="en-US" dirty="0"/>
          </a:p>
        </p:txBody>
      </p:sp>
    </p:spTree>
    <p:extLst>
      <p:ext uri="{BB962C8B-B14F-4D97-AF65-F5344CB8AC3E}">
        <p14:creationId xmlns:p14="http://schemas.microsoft.com/office/powerpoint/2010/main" val="21911799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 Upcoming Specifications Status Overview</a:t>
            </a:r>
            <a:endParaRPr lang="en-US" dirty="0"/>
          </a:p>
        </p:txBody>
      </p:sp>
      <p:sp>
        <p:nvSpPr>
          <p:cNvPr id="3" name="Content Placeholder 2"/>
          <p:cNvSpPr>
            <a:spLocks noGrp="1"/>
          </p:cNvSpPr>
          <p:nvPr>
            <p:ph idx="1"/>
          </p:nvPr>
        </p:nvSpPr>
        <p:spPr/>
        <p:txBody>
          <a:bodyPr/>
          <a:lstStyle/>
          <a:p>
            <a:pPr rtl="0" fontAlgn="base"/>
            <a:r>
              <a:rPr lang="en-US" sz="2800" kern="1200" dirty="0" smtClean="0">
                <a:solidFill>
                  <a:schemeClr val="tx1"/>
                </a:solidFill>
                <a:effectLst/>
                <a:latin typeface="+mn-lt"/>
                <a:ea typeface="+mn-ea"/>
                <a:cs typeface="+mn-cs"/>
              </a:rPr>
              <a:t>FIBO Financial Business and Commerce (NEW)</a:t>
            </a:r>
            <a:endParaRPr lang="en-US" sz="2800" dirty="0" smtClean="0">
              <a:effectLst/>
            </a:endParaRPr>
          </a:p>
          <a:p>
            <a:pPr lvl="1" rtl="0" fontAlgn="base"/>
            <a:r>
              <a:rPr lang="en-US" sz="2000" kern="1200" dirty="0" smtClean="0">
                <a:solidFill>
                  <a:schemeClr val="tx1"/>
                </a:solidFill>
                <a:effectLst/>
                <a:latin typeface="+mn-lt"/>
                <a:ea typeface="+mn-ea"/>
                <a:cs typeface="+mn-cs"/>
              </a:rPr>
              <a:t>FIBO Content Team under Elisa Kendall (</a:t>
            </a:r>
            <a:r>
              <a:rPr lang="en-US" sz="2000" kern="1200" dirty="0" err="1" smtClean="0">
                <a:solidFill>
                  <a:schemeClr val="tx1"/>
                </a:solidFill>
                <a:effectLst/>
                <a:latin typeface="+mn-lt"/>
                <a:ea typeface="+mn-ea"/>
                <a:cs typeface="+mn-cs"/>
              </a:rPr>
              <a:t>Thematix</a:t>
            </a:r>
            <a:r>
              <a:rPr lang="en-US" sz="2000" kern="1200" dirty="0" smtClean="0">
                <a:solidFill>
                  <a:schemeClr val="tx1"/>
                </a:solidFill>
                <a:effectLst/>
                <a:latin typeface="+mn-lt"/>
                <a:ea typeface="+mn-ea"/>
                <a:cs typeface="+mn-cs"/>
              </a:rPr>
              <a:t>)</a:t>
            </a:r>
            <a:endParaRPr lang="en-US" sz="1800" dirty="0" smtClean="0">
              <a:effectLst/>
            </a:endParaRPr>
          </a:p>
          <a:p>
            <a:pPr lvl="1" rtl="0" fontAlgn="base"/>
            <a:r>
              <a:rPr lang="en-US" sz="2000" kern="1200" dirty="0" smtClean="0">
                <a:solidFill>
                  <a:schemeClr val="tx1"/>
                </a:solidFill>
                <a:effectLst/>
                <a:latin typeface="+mn-lt"/>
                <a:ea typeface="+mn-ea"/>
                <a:cs typeface="+mn-cs"/>
              </a:rPr>
              <a:t>Launched at Reston FDTF March 2015</a:t>
            </a:r>
          </a:p>
          <a:p>
            <a:pPr marL="742950" marR="0" lvl="1" indent="-285750" algn="l" defTabSz="914400" rtl="0" eaLnBrk="1" fontAlgn="base" latinLnBrk="0" hangingPunct="1">
              <a:lnSpc>
                <a:spcPct val="100000"/>
              </a:lnSpc>
              <a:spcBef>
                <a:spcPct val="20000"/>
              </a:spcBef>
              <a:spcAft>
                <a:spcPct val="0"/>
              </a:spcAft>
              <a:buClrTx/>
              <a:buSzTx/>
              <a:buFont typeface="Arial" charset="0"/>
              <a:buChar char="–"/>
              <a:tabLst/>
              <a:defRPr/>
            </a:pPr>
            <a:r>
              <a:rPr lang="en-US" sz="2000" kern="1200" dirty="0" smtClean="0">
                <a:solidFill>
                  <a:schemeClr val="tx1"/>
                </a:solidFill>
                <a:effectLst/>
                <a:latin typeface="+mn-lt"/>
                <a:ea typeface="+mn-ea"/>
                <a:cs typeface="+mn-cs"/>
              </a:rPr>
              <a:t>Meets </a:t>
            </a:r>
            <a:r>
              <a:rPr lang="en-US" sz="2000" kern="1200" dirty="0" smtClean="0">
                <a:solidFill>
                  <a:schemeClr val="tx1"/>
                </a:solidFill>
                <a:effectLst/>
                <a:latin typeface="+mn-lt"/>
                <a:ea typeface="+mn-ea"/>
                <a:cs typeface="+mn-cs"/>
              </a:rPr>
              <a:t>Mondays </a:t>
            </a:r>
            <a:r>
              <a:rPr lang="en-US" sz="2000" kern="1200" dirty="0" smtClean="0">
                <a:solidFill>
                  <a:schemeClr val="tx1"/>
                </a:solidFill>
                <a:effectLst/>
                <a:latin typeface="+mn-lt"/>
                <a:ea typeface="+mn-ea"/>
                <a:cs typeface="+mn-cs"/>
              </a:rPr>
              <a:t>(alongside Securities)</a:t>
            </a:r>
            <a:endParaRPr lang="en-US" sz="2000" dirty="0" smtClean="0">
              <a:effectLst/>
            </a:endParaRPr>
          </a:p>
          <a:p>
            <a:pPr marL="742950" marR="0" lvl="1" indent="-285750" algn="l" defTabSz="914400" rtl="0" eaLnBrk="1" fontAlgn="base" latinLnBrk="0" hangingPunct="1">
              <a:lnSpc>
                <a:spcPct val="100000"/>
              </a:lnSpc>
              <a:spcBef>
                <a:spcPct val="20000"/>
              </a:spcBef>
              <a:spcAft>
                <a:spcPct val="0"/>
              </a:spcAft>
              <a:buClrTx/>
              <a:buSzTx/>
              <a:buFont typeface="Arial" charset="0"/>
              <a:buChar char="–"/>
              <a:tabLst/>
              <a:defRPr/>
            </a:pPr>
            <a:r>
              <a:rPr lang="en-US" sz="2000" kern="1200" baseline="0" dirty="0" smtClean="0">
                <a:solidFill>
                  <a:schemeClr val="tx1"/>
                </a:solidFill>
                <a:effectLst/>
                <a:latin typeface="+mn-lt"/>
                <a:ea typeface="+mn-ea"/>
                <a:cs typeface="+mn-cs"/>
              </a:rPr>
              <a:t>Will</a:t>
            </a:r>
            <a:r>
              <a:rPr lang="en-US" sz="2000" kern="1200" dirty="0" smtClean="0">
                <a:solidFill>
                  <a:schemeClr val="tx1"/>
                </a:solidFill>
                <a:effectLst/>
                <a:latin typeface="+mn-lt"/>
                <a:ea typeface="+mn-ea"/>
                <a:cs typeface="+mn-cs"/>
              </a:rPr>
              <a:t> submit </a:t>
            </a:r>
            <a:r>
              <a:rPr lang="en-US" sz="2000" kern="1200" baseline="0" dirty="0" smtClean="0">
                <a:solidFill>
                  <a:schemeClr val="tx1"/>
                </a:solidFill>
                <a:effectLst/>
                <a:latin typeface="+mn-lt"/>
                <a:ea typeface="+mn-ea"/>
                <a:cs typeface="+mn-cs"/>
              </a:rPr>
              <a:t>RFC </a:t>
            </a:r>
            <a:r>
              <a:rPr lang="en-US" sz="2000" kern="1200" baseline="0" dirty="0" smtClean="0">
                <a:solidFill>
                  <a:schemeClr val="tx1"/>
                </a:solidFill>
                <a:effectLst/>
                <a:latin typeface="+mn-lt"/>
                <a:ea typeface="+mn-ea"/>
                <a:cs typeface="+mn-cs"/>
              </a:rPr>
              <a:t>in September 2015 at Cambridge</a:t>
            </a:r>
          </a:p>
          <a:p>
            <a:pPr lvl="0"/>
            <a:r>
              <a:rPr lang="en-US" sz="2400" baseline="0" dirty="0" smtClean="0"/>
              <a:t>FIBO Securities Common and Equities</a:t>
            </a:r>
          </a:p>
          <a:p>
            <a:pPr lvl="1"/>
            <a:r>
              <a:rPr lang="en-US" sz="2000" baseline="0" dirty="0" smtClean="0"/>
              <a:t>FIBO Content Team unde</a:t>
            </a:r>
            <a:r>
              <a:rPr lang="en-US" sz="2000" dirty="0" smtClean="0"/>
              <a:t>r Richard </a:t>
            </a:r>
            <a:r>
              <a:rPr lang="en-US" sz="2000" dirty="0" err="1" smtClean="0"/>
              <a:t>Beatch</a:t>
            </a:r>
            <a:r>
              <a:rPr lang="en-US" sz="2000" dirty="0" smtClean="0"/>
              <a:t> (Bloomberg)</a:t>
            </a:r>
          </a:p>
          <a:p>
            <a:pPr lvl="1"/>
            <a:r>
              <a:rPr lang="en-US" sz="2000" dirty="0" smtClean="0"/>
              <a:t>Will meet </a:t>
            </a:r>
            <a:r>
              <a:rPr lang="en-US" sz="2000" dirty="0" smtClean="0"/>
              <a:t>Mondays </a:t>
            </a:r>
            <a:r>
              <a:rPr lang="en-US" sz="2000" dirty="0" smtClean="0"/>
              <a:t>after FBC is completed</a:t>
            </a:r>
          </a:p>
          <a:p>
            <a:pPr lvl="1"/>
            <a:r>
              <a:rPr lang="en-US" sz="2000" baseline="0" dirty="0" smtClean="0"/>
              <a:t>Plan to submit an RFC in </a:t>
            </a:r>
            <a:r>
              <a:rPr lang="en-US" sz="2000" baseline="0" dirty="0" smtClean="0"/>
              <a:t>March 2016</a:t>
            </a:r>
            <a:endParaRPr lang="en-US" sz="2000" baseline="0" dirty="0" smtClean="0"/>
          </a:p>
          <a:p>
            <a:pPr lvl="0"/>
            <a:r>
              <a:rPr lang="en-US" sz="2400" baseline="0" dirty="0" smtClean="0"/>
              <a:t>FIBO Loans</a:t>
            </a:r>
          </a:p>
          <a:p>
            <a:pPr lvl="1"/>
            <a:r>
              <a:rPr lang="en-US" sz="2000" baseline="0" dirty="0" smtClean="0"/>
              <a:t>FIBO Content Team </a:t>
            </a:r>
            <a:r>
              <a:rPr lang="en-US" sz="2000" dirty="0" smtClean="0"/>
              <a:t>under </a:t>
            </a:r>
            <a:r>
              <a:rPr lang="en-US" sz="2000" baseline="0" dirty="0" smtClean="0"/>
              <a:t>Randy </a:t>
            </a:r>
            <a:r>
              <a:rPr lang="en-US" sz="2000" baseline="0" dirty="0" err="1" smtClean="0"/>
              <a:t>Gilster</a:t>
            </a:r>
            <a:r>
              <a:rPr lang="en-US" sz="2000" baseline="0" dirty="0" smtClean="0"/>
              <a:t> </a:t>
            </a:r>
            <a:r>
              <a:rPr lang="en-US" sz="2000" dirty="0" smtClean="0"/>
              <a:t>(</a:t>
            </a:r>
            <a:r>
              <a:rPr lang="en-US" sz="2000" baseline="0" dirty="0" smtClean="0"/>
              <a:t>Wells Fargo)</a:t>
            </a:r>
          </a:p>
          <a:p>
            <a:pPr lvl="1"/>
            <a:r>
              <a:rPr lang="en-US" sz="2000" dirty="0" smtClean="0"/>
              <a:t>Meets </a:t>
            </a:r>
            <a:r>
              <a:rPr lang="en-US" sz="2000" dirty="0" smtClean="0"/>
              <a:t>Thursdays</a:t>
            </a:r>
            <a:endParaRPr lang="en-US" sz="2000" dirty="0" smtClean="0"/>
          </a:p>
          <a:p>
            <a:pPr lvl="1"/>
            <a:r>
              <a:rPr lang="en-US" sz="2000" baseline="0" dirty="0" smtClean="0"/>
              <a:t>Submission</a:t>
            </a:r>
            <a:r>
              <a:rPr lang="en-US" sz="2000" dirty="0" smtClean="0"/>
              <a:t> date – likely </a:t>
            </a:r>
            <a:r>
              <a:rPr lang="en-US" sz="2000" dirty="0" smtClean="0"/>
              <a:t>March 2016</a:t>
            </a:r>
            <a:endParaRPr lang="en-US" sz="2000" baseline="0" dirty="0" smtClean="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23</a:t>
            </a:fld>
            <a:endParaRPr lang="en-US" dirty="0"/>
          </a:p>
        </p:txBody>
      </p:sp>
    </p:spTree>
    <p:extLst>
      <p:ext uri="{BB962C8B-B14F-4D97-AF65-F5344CB8AC3E}">
        <p14:creationId xmlns:p14="http://schemas.microsoft.com/office/powerpoint/2010/main" val="30809716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FIBO: Scope and Content</a:t>
            </a:r>
            <a:endParaRPr lang="en-US" dirty="0"/>
          </a:p>
        </p:txBody>
      </p:sp>
      <p:sp>
        <p:nvSpPr>
          <p:cNvPr id="4" name="Rectangle 3"/>
          <p:cNvSpPr/>
          <p:nvPr/>
        </p:nvSpPr>
        <p:spPr>
          <a:xfrm>
            <a:off x="914400" y="1066800"/>
            <a:ext cx="7315200" cy="381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Upper Ontology</a:t>
            </a:r>
            <a:endParaRPr lang="en-US" sz="1600" b="1" dirty="0">
              <a:solidFill>
                <a:schemeClr val="tx1"/>
              </a:solidFill>
            </a:endParaRPr>
          </a:p>
        </p:txBody>
      </p:sp>
      <p:sp>
        <p:nvSpPr>
          <p:cNvPr id="5" name="Rectangle 4"/>
          <p:cNvSpPr/>
          <p:nvPr/>
        </p:nvSpPr>
        <p:spPr>
          <a:xfrm>
            <a:off x="914400" y="1524000"/>
            <a:ext cx="7315199" cy="533400"/>
          </a:xfrm>
          <a:prstGeom prst="rect">
            <a:avLst/>
          </a:prstGeom>
          <a:solidFill>
            <a:srgbClr val="FF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FIBO Foundations: High level abstractions</a:t>
            </a:r>
            <a:endParaRPr lang="en-US" sz="1600" b="1" dirty="0">
              <a:solidFill>
                <a:schemeClr val="tx1"/>
              </a:solidFill>
            </a:endParaRPr>
          </a:p>
        </p:txBody>
      </p:sp>
      <p:sp>
        <p:nvSpPr>
          <p:cNvPr id="6" name="Rectangle 5"/>
          <p:cNvSpPr/>
          <p:nvPr/>
        </p:nvSpPr>
        <p:spPr>
          <a:xfrm>
            <a:off x="914400" y="2743200"/>
            <a:ext cx="7315200" cy="1752600"/>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FIBO Contract Ontologies</a:t>
            </a:r>
          </a:p>
          <a:p>
            <a:pPr algn="ctr"/>
            <a:endParaRPr lang="en-US" b="1" dirty="0">
              <a:solidFill>
                <a:schemeClr val="tx1"/>
              </a:solidFill>
            </a:endParaRPr>
          </a:p>
          <a:p>
            <a:pPr algn="ctr"/>
            <a:endParaRPr lang="en-US" b="1" dirty="0" smtClean="0">
              <a:solidFill>
                <a:schemeClr val="tx1"/>
              </a:solidFill>
            </a:endParaRPr>
          </a:p>
          <a:p>
            <a:pPr algn="ctr"/>
            <a:endParaRPr lang="en-US" b="1" dirty="0">
              <a:solidFill>
                <a:schemeClr val="tx1"/>
              </a:solidFill>
            </a:endParaRPr>
          </a:p>
          <a:p>
            <a:pPr algn="ctr"/>
            <a:endParaRPr lang="en-US" b="1" dirty="0" smtClean="0">
              <a:solidFill>
                <a:schemeClr val="tx1"/>
              </a:solidFill>
            </a:endParaRPr>
          </a:p>
          <a:p>
            <a:pPr algn="ctr"/>
            <a:endParaRPr lang="en-US" b="1" dirty="0">
              <a:solidFill>
                <a:schemeClr val="tx1"/>
              </a:solidFill>
            </a:endParaRPr>
          </a:p>
        </p:txBody>
      </p:sp>
      <p:sp>
        <p:nvSpPr>
          <p:cNvPr id="7" name="Rectangle 6"/>
          <p:cNvSpPr/>
          <p:nvPr/>
        </p:nvSpPr>
        <p:spPr>
          <a:xfrm>
            <a:off x="914400" y="4572000"/>
            <a:ext cx="7315200" cy="6858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FIBO Pricing and Analytics (time-sensitive concepts)</a:t>
            </a:r>
          </a:p>
          <a:p>
            <a:pPr algn="ctr"/>
            <a:r>
              <a:rPr lang="en-US" sz="1600" dirty="0" smtClean="0">
                <a:solidFill>
                  <a:schemeClr val="tx1"/>
                </a:solidFill>
              </a:rPr>
              <a:t>Pricing, Yields, Analytics per instrument class</a:t>
            </a:r>
            <a:endParaRPr lang="en-US" sz="1600" dirty="0">
              <a:solidFill>
                <a:schemeClr val="tx1"/>
              </a:solidFill>
            </a:endParaRPr>
          </a:p>
        </p:txBody>
      </p:sp>
      <p:sp>
        <p:nvSpPr>
          <p:cNvPr id="8" name="Rectangle 7"/>
          <p:cNvSpPr/>
          <p:nvPr/>
        </p:nvSpPr>
        <p:spPr>
          <a:xfrm>
            <a:off x="914400" y="6096000"/>
            <a:ext cx="7315200" cy="609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Future FIBO: Portfolios, Positions etc.</a:t>
            </a:r>
          </a:p>
          <a:p>
            <a:pPr algn="ctr"/>
            <a:r>
              <a:rPr lang="en-US" sz="1600" dirty="0" smtClean="0">
                <a:solidFill>
                  <a:schemeClr val="tx1"/>
                </a:solidFill>
              </a:rPr>
              <a:t>Concepts relating to individual institutions, reporting requirements etc.</a:t>
            </a:r>
            <a:endParaRPr lang="en-US" sz="1600" dirty="0">
              <a:solidFill>
                <a:schemeClr val="tx1"/>
              </a:solidFill>
            </a:endParaRPr>
          </a:p>
        </p:txBody>
      </p:sp>
      <p:sp>
        <p:nvSpPr>
          <p:cNvPr id="9" name="Rectangle 8"/>
          <p:cNvSpPr/>
          <p:nvPr/>
        </p:nvSpPr>
        <p:spPr>
          <a:xfrm>
            <a:off x="914400" y="5334000"/>
            <a:ext cx="7315200" cy="685800"/>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FIBO Process</a:t>
            </a:r>
          </a:p>
          <a:p>
            <a:pPr algn="ctr"/>
            <a:r>
              <a:rPr lang="en-US" sz="1600" dirty="0" smtClean="0">
                <a:solidFill>
                  <a:schemeClr val="tx1"/>
                </a:solidFill>
              </a:rPr>
              <a:t>Corporate Actions, Securities Issuance and Securitization</a:t>
            </a:r>
            <a:endParaRPr lang="en-US" sz="1600" dirty="0">
              <a:solidFill>
                <a:schemeClr val="tx1"/>
              </a:solidFill>
            </a:endParaRPr>
          </a:p>
        </p:txBody>
      </p:sp>
      <p:sp>
        <p:nvSpPr>
          <p:cNvPr id="11" name="Rectangle 10"/>
          <p:cNvSpPr/>
          <p:nvPr/>
        </p:nvSpPr>
        <p:spPr>
          <a:xfrm>
            <a:off x="1143000" y="3543300"/>
            <a:ext cx="3276600" cy="34290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Derivatives</a:t>
            </a:r>
            <a:endParaRPr lang="en-US" sz="1600" dirty="0">
              <a:solidFill>
                <a:schemeClr val="tx1"/>
              </a:solidFill>
            </a:endParaRPr>
          </a:p>
        </p:txBody>
      </p:sp>
      <p:sp>
        <p:nvSpPr>
          <p:cNvPr id="12" name="Rectangle 11"/>
          <p:cNvSpPr/>
          <p:nvPr/>
        </p:nvSpPr>
        <p:spPr>
          <a:xfrm>
            <a:off x="4648200" y="3543300"/>
            <a:ext cx="3352800" cy="34290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Loans, Mortgage Loans</a:t>
            </a:r>
            <a:endParaRPr lang="en-US" sz="1600" dirty="0">
              <a:solidFill>
                <a:schemeClr val="tx1"/>
              </a:solidFill>
            </a:endParaRPr>
          </a:p>
        </p:txBody>
      </p:sp>
      <p:sp>
        <p:nvSpPr>
          <p:cNvPr id="14" name="Rectangle 13"/>
          <p:cNvSpPr/>
          <p:nvPr/>
        </p:nvSpPr>
        <p:spPr>
          <a:xfrm>
            <a:off x="1143000" y="4000500"/>
            <a:ext cx="3276600" cy="34290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Funds</a:t>
            </a:r>
            <a:endParaRPr lang="en-US" sz="1600" dirty="0">
              <a:solidFill>
                <a:schemeClr val="tx1"/>
              </a:solidFill>
            </a:endParaRPr>
          </a:p>
        </p:txBody>
      </p:sp>
      <p:sp>
        <p:nvSpPr>
          <p:cNvPr id="15" name="Rectangle 14"/>
          <p:cNvSpPr/>
          <p:nvPr/>
        </p:nvSpPr>
        <p:spPr>
          <a:xfrm>
            <a:off x="4648200" y="4000500"/>
            <a:ext cx="3352800" cy="34290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Rights and Warrants</a:t>
            </a:r>
            <a:endParaRPr lang="en-US" sz="1600" dirty="0">
              <a:solidFill>
                <a:schemeClr val="tx1"/>
              </a:solidFill>
            </a:endParaRPr>
          </a:p>
        </p:txBody>
      </p:sp>
      <p:sp>
        <p:nvSpPr>
          <p:cNvPr id="16" name="Rectangle 15"/>
          <p:cNvSpPr/>
          <p:nvPr/>
        </p:nvSpPr>
        <p:spPr>
          <a:xfrm>
            <a:off x="5791199" y="2133600"/>
            <a:ext cx="2440405" cy="533400"/>
          </a:xfrm>
          <a:prstGeom prst="rect">
            <a:avLst/>
          </a:prstGeom>
          <a:solidFill>
            <a:schemeClr val="accent1">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FIBO Indices and Indicators</a:t>
            </a:r>
            <a:endParaRPr lang="en-US" sz="1600" b="1" dirty="0">
              <a:solidFill>
                <a:schemeClr val="tx1"/>
              </a:solidFill>
            </a:endParaRPr>
          </a:p>
        </p:txBody>
      </p:sp>
      <p:sp>
        <p:nvSpPr>
          <p:cNvPr id="17" name="Rectangle 16"/>
          <p:cNvSpPr/>
          <p:nvPr/>
        </p:nvSpPr>
        <p:spPr>
          <a:xfrm>
            <a:off x="1143000" y="3124200"/>
            <a:ext cx="3276600" cy="34290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Securities (Common, Equities)</a:t>
            </a:r>
            <a:endParaRPr lang="en-US" sz="1600" dirty="0">
              <a:solidFill>
                <a:schemeClr val="tx1"/>
              </a:solidFill>
            </a:endParaRPr>
          </a:p>
        </p:txBody>
      </p:sp>
      <p:sp>
        <p:nvSpPr>
          <p:cNvPr id="18" name="Rectangle 17"/>
          <p:cNvSpPr/>
          <p:nvPr/>
        </p:nvSpPr>
        <p:spPr>
          <a:xfrm>
            <a:off x="4648200" y="3124200"/>
            <a:ext cx="3352800" cy="34290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Securities (Debt)</a:t>
            </a:r>
            <a:endParaRPr lang="en-US" sz="1600" dirty="0">
              <a:solidFill>
                <a:schemeClr val="tx1"/>
              </a:solidFill>
            </a:endParaRPr>
          </a:p>
        </p:txBody>
      </p:sp>
      <p:sp>
        <p:nvSpPr>
          <p:cNvPr id="19" name="Rectangle 18"/>
          <p:cNvSpPr/>
          <p:nvPr/>
        </p:nvSpPr>
        <p:spPr>
          <a:xfrm>
            <a:off x="906379" y="2133600"/>
            <a:ext cx="2370221" cy="533400"/>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FIBO Business Entities</a:t>
            </a:r>
            <a:endParaRPr lang="en-US" sz="1600" b="1" dirty="0">
              <a:solidFill>
                <a:schemeClr val="tx1"/>
              </a:solidFill>
            </a:endParaRPr>
          </a:p>
        </p:txBody>
      </p:sp>
      <p:sp>
        <p:nvSpPr>
          <p:cNvPr id="20" name="Rectangle 19"/>
          <p:cNvSpPr/>
          <p:nvPr/>
        </p:nvSpPr>
        <p:spPr>
          <a:xfrm>
            <a:off x="3352800" y="2133600"/>
            <a:ext cx="2362200" cy="5334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FIBO Financial Business and Commerce</a:t>
            </a:r>
            <a:endParaRPr lang="en-US" sz="1600" b="1" dirty="0">
              <a:solidFill>
                <a:schemeClr val="tx1"/>
              </a:solidFill>
            </a:endParaRPr>
          </a:p>
        </p:txBody>
      </p:sp>
    </p:spTree>
    <p:extLst>
      <p:ext uri="{BB962C8B-B14F-4D97-AF65-F5344CB8AC3E}">
        <p14:creationId xmlns:p14="http://schemas.microsoft.com/office/powerpoint/2010/main" val="27414570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2781299" y="1524000"/>
            <a:ext cx="5448299" cy="5334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14400" y="1524000"/>
            <a:ext cx="1866900" cy="533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smtClean="0"/>
              <a:t>FIBO: Status</a:t>
            </a:r>
            <a:endParaRPr lang="en-US" dirty="0"/>
          </a:p>
        </p:txBody>
      </p:sp>
      <p:sp>
        <p:nvSpPr>
          <p:cNvPr id="4" name="Rectangle 3"/>
          <p:cNvSpPr/>
          <p:nvPr/>
        </p:nvSpPr>
        <p:spPr>
          <a:xfrm>
            <a:off x="914400" y="1066800"/>
            <a:ext cx="7315200" cy="381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Upper Ontology</a:t>
            </a:r>
            <a:endParaRPr lang="en-US" sz="1600" b="1" dirty="0">
              <a:solidFill>
                <a:schemeClr val="tx1"/>
              </a:solidFill>
            </a:endParaRPr>
          </a:p>
        </p:txBody>
      </p:sp>
      <p:sp>
        <p:nvSpPr>
          <p:cNvPr id="5" name="Rectangle 4"/>
          <p:cNvSpPr/>
          <p:nvPr/>
        </p:nvSpPr>
        <p:spPr>
          <a:xfrm>
            <a:off x="914400" y="1524000"/>
            <a:ext cx="7315199"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FIBO Foundations: High level abstractions</a:t>
            </a:r>
            <a:endParaRPr lang="en-US" sz="1600" b="1" dirty="0">
              <a:solidFill>
                <a:schemeClr val="tx1"/>
              </a:solidFill>
            </a:endParaRPr>
          </a:p>
        </p:txBody>
      </p:sp>
      <p:sp>
        <p:nvSpPr>
          <p:cNvPr id="6" name="Rectangle 5"/>
          <p:cNvSpPr/>
          <p:nvPr/>
        </p:nvSpPr>
        <p:spPr>
          <a:xfrm>
            <a:off x="914400" y="2743200"/>
            <a:ext cx="7315200" cy="1752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FIBO Contract Ontologies</a:t>
            </a:r>
          </a:p>
          <a:p>
            <a:pPr algn="ctr"/>
            <a:endParaRPr lang="en-US" b="1" dirty="0">
              <a:solidFill>
                <a:schemeClr val="tx1"/>
              </a:solidFill>
            </a:endParaRPr>
          </a:p>
          <a:p>
            <a:pPr algn="ctr"/>
            <a:endParaRPr lang="en-US" b="1" dirty="0" smtClean="0">
              <a:solidFill>
                <a:schemeClr val="tx1"/>
              </a:solidFill>
            </a:endParaRPr>
          </a:p>
          <a:p>
            <a:pPr algn="ctr"/>
            <a:endParaRPr lang="en-US" b="1" dirty="0">
              <a:solidFill>
                <a:schemeClr val="tx1"/>
              </a:solidFill>
            </a:endParaRPr>
          </a:p>
          <a:p>
            <a:pPr algn="ctr"/>
            <a:endParaRPr lang="en-US" b="1" dirty="0" smtClean="0">
              <a:solidFill>
                <a:schemeClr val="tx1"/>
              </a:solidFill>
            </a:endParaRPr>
          </a:p>
          <a:p>
            <a:pPr algn="ctr"/>
            <a:endParaRPr lang="en-US" b="1" dirty="0">
              <a:solidFill>
                <a:schemeClr val="tx1"/>
              </a:solidFill>
            </a:endParaRPr>
          </a:p>
        </p:txBody>
      </p:sp>
      <p:sp>
        <p:nvSpPr>
          <p:cNvPr id="7" name="Rectangle 6"/>
          <p:cNvSpPr/>
          <p:nvPr/>
        </p:nvSpPr>
        <p:spPr>
          <a:xfrm>
            <a:off x="914400" y="4572000"/>
            <a:ext cx="7315200" cy="685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FIBO Pricing and Analytics (time-sensitive concepts)</a:t>
            </a:r>
          </a:p>
          <a:p>
            <a:pPr algn="ctr"/>
            <a:r>
              <a:rPr lang="en-US" sz="1600" dirty="0" smtClean="0">
                <a:solidFill>
                  <a:schemeClr val="tx1"/>
                </a:solidFill>
              </a:rPr>
              <a:t>Pricing, Yields, Analytics per instrument class</a:t>
            </a:r>
            <a:endParaRPr lang="en-US" sz="1600" dirty="0">
              <a:solidFill>
                <a:schemeClr val="tx1"/>
              </a:solidFill>
            </a:endParaRPr>
          </a:p>
        </p:txBody>
      </p:sp>
      <p:sp>
        <p:nvSpPr>
          <p:cNvPr id="8" name="Rectangle 7"/>
          <p:cNvSpPr/>
          <p:nvPr/>
        </p:nvSpPr>
        <p:spPr>
          <a:xfrm>
            <a:off x="914400" y="6096000"/>
            <a:ext cx="7315200" cy="609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Future FIBO: Portfolios, Positions etc.</a:t>
            </a:r>
          </a:p>
          <a:p>
            <a:pPr algn="ctr"/>
            <a:r>
              <a:rPr lang="en-US" sz="1600" dirty="0" smtClean="0">
                <a:solidFill>
                  <a:schemeClr val="tx1"/>
                </a:solidFill>
              </a:rPr>
              <a:t>Concepts relating to individual institutions, reporting requirements etc.</a:t>
            </a:r>
            <a:endParaRPr lang="en-US" sz="1600" dirty="0">
              <a:solidFill>
                <a:schemeClr val="tx1"/>
              </a:solidFill>
            </a:endParaRPr>
          </a:p>
        </p:txBody>
      </p:sp>
      <p:sp>
        <p:nvSpPr>
          <p:cNvPr id="9" name="Rectangle 8"/>
          <p:cNvSpPr/>
          <p:nvPr/>
        </p:nvSpPr>
        <p:spPr>
          <a:xfrm>
            <a:off x="914400" y="5334000"/>
            <a:ext cx="7315200" cy="685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FIBO Process</a:t>
            </a:r>
          </a:p>
          <a:p>
            <a:pPr algn="ctr"/>
            <a:r>
              <a:rPr lang="en-US" sz="1600" dirty="0" smtClean="0">
                <a:solidFill>
                  <a:schemeClr val="tx1"/>
                </a:solidFill>
              </a:rPr>
              <a:t>Corporate Actions, Securities Issuance and Securitization</a:t>
            </a:r>
            <a:endParaRPr lang="en-US" sz="1600" dirty="0">
              <a:solidFill>
                <a:schemeClr val="tx1"/>
              </a:solidFill>
            </a:endParaRPr>
          </a:p>
        </p:txBody>
      </p:sp>
      <p:sp>
        <p:nvSpPr>
          <p:cNvPr id="11" name="Rectangle 10"/>
          <p:cNvSpPr/>
          <p:nvPr/>
        </p:nvSpPr>
        <p:spPr>
          <a:xfrm>
            <a:off x="1143000" y="3543300"/>
            <a:ext cx="3276600" cy="3429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Derivatives</a:t>
            </a:r>
            <a:endParaRPr lang="en-US" sz="1600" dirty="0">
              <a:solidFill>
                <a:schemeClr val="tx1"/>
              </a:solidFill>
            </a:endParaRPr>
          </a:p>
        </p:txBody>
      </p:sp>
      <p:sp>
        <p:nvSpPr>
          <p:cNvPr id="12" name="Rectangle 11"/>
          <p:cNvSpPr/>
          <p:nvPr/>
        </p:nvSpPr>
        <p:spPr>
          <a:xfrm>
            <a:off x="4648200" y="3543300"/>
            <a:ext cx="3352800" cy="342900"/>
          </a:xfrm>
          <a:prstGeom prst="rect">
            <a:avLst/>
          </a:prstGeom>
          <a:solidFill>
            <a:srgbClr val="FF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Loans, Mortgage Loans</a:t>
            </a:r>
            <a:endParaRPr lang="en-US" sz="1600" dirty="0">
              <a:solidFill>
                <a:schemeClr val="tx1"/>
              </a:solidFill>
            </a:endParaRPr>
          </a:p>
        </p:txBody>
      </p:sp>
      <p:sp>
        <p:nvSpPr>
          <p:cNvPr id="14" name="Rectangle 13"/>
          <p:cNvSpPr/>
          <p:nvPr/>
        </p:nvSpPr>
        <p:spPr>
          <a:xfrm>
            <a:off x="1143000" y="4000500"/>
            <a:ext cx="3276600" cy="3429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Funds</a:t>
            </a:r>
            <a:endParaRPr lang="en-US" sz="1600" dirty="0">
              <a:solidFill>
                <a:schemeClr val="tx1"/>
              </a:solidFill>
            </a:endParaRPr>
          </a:p>
        </p:txBody>
      </p:sp>
      <p:sp>
        <p:nvSpPr>
          <p:cNvPr id="15" name="Rectangle 14"/>
          <p:cNvSpPr/>
          <p:nvPr/>
        </p:nvSpPr>
        <p:spPr>
          <a:xfrm>
            <a:off x="4648200" y="4000500"/>
            <a:ext cx="3352800" cy="3429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Rights and Warrants</a:t>
            </a:r>
            <a:endParaRPr lang="en-US" sz="1600" dirty="0">
              <a:solidFill>
                <a:schemeClr val="tx1"/>
              </a:solidFill>
            </a:endParaRPr>
          </a:p>
        </p:txBody>
      </p:sp>
      <p:sp>
        <p:nvSpPr>
          <p:cNvPr id="17" name="Rectangle 16"/>
          <p:cNvSpPr/>
          <p:nvPr/>
        </p:nvSpPr>
        <p:spPr>
          <a:xfrm>
            <a:off x="1143000" y="3124200"/>
            <a:ext cx="3276600" cy="342900"/>
          </a:xfrm>
          <a:prstGeom prst="rect">
            <a:avLst/>
          </a:prstGeom>
          <a:solidFill>
            <a:srgbClr val="FF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Securities (Common, Equities)</a:t>
            </a:r>
            <a:endParaRPr lang="en-US" sz="1600" dirty="0">
              <a:solidFill>
                <a:schemeClr val="tx1"/>
              </a:solidFill>
            </a:endParaRPr>
          </a:p>
        </p:txBody>
      </p:sp>
      <p:sp>
        <p:nvSpPr>
          <p:cNvPr id="18" name="Rectangle 17"/>
          <p:cNvSpPr/>
          <p:nvPr/>
        </p:nvSpPr>
        <p:spPr>
          <a:xfrm>
            <a:off x="4648200" y="3124200"/>
            <a:ext cx="3352800" cy="3429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Securities (Debt)</a:t>
            </a:r>
            <a:endParaRPr lang="en-US" sz="1600" dirty="0">
              <a:solidFill>
                <a:schemeClr val="tx1"/>
              </a:solidFill>
            </a:endParaRPr>
          </a:p>
        </p:txBody>
      </p:sp>
      <p:sp>
        <p:nvSpPr>
          <p:cNvPr id="20" name="Rectangle 19"/>
          <p:cNvSpPr/>
          <p:nvPr/>
        </p:nvSpPr>
        <p:spPr>
          <a:xfrm>
            <a:off x="3657600" y="0"/>
            <a:ext cx="5486400" cy="990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 </a:t>
            </a:r>
          </a:p>
          <a:p>
            <a:r>
              <a:rPr lang="en-US" b="1" u="sng" dirty="0" smtClean="0">
                <a:solidFill>
                  <a:schemeClr val="tx1"/>
                </a:solidFill>
              </a:rPr>
              <a:t>Key</a:t>
            </a:r>
          </a:p>
          <a:p>
            <a:endParaRPr lang="en-US" dirty="0">
              <a:solidFill>
                <a:schemeClr val="tx1"/>
              </a:solidFill>
            </a:endParaRPr>
          </a:p>
          <a:p>
            <a:endParaRPr lang="en-US" dirty="0" smtClean="0">
              <a:solidFill>
                <a:schemeClr val="tx1"/>
              </a:solidFill>
            </a:endParaRPr>
          </a:p>
          <a:p>
            <a:endParaRPr lang="en-US" dirty="0">
              <a:solidFill>
                <a:schemeClr val="tx1"/>
              </a:solidFill>
            </a:endParaRPr>
          </a:p>
        </p:txBody>
      </p:sp>
      <p:sp>
        <p:nvSpPr>
          <p:cNvPr id="21" name="Rectangle 20"/>
          <p:cNvSpPr/>
          <p:nvPr/>
        </p:nvSpPr>
        <p:spPr>
          <a:xfrm>
            <a:off x="6705600" y="68179"/>
            <a:ext cx="2133600" cy="31683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OMG in process</a:t>
            </a:r>
            <a:endParaRPr lang="en-US" sz="1400" b="1" dirty="0">
              <a:solidFill>
                <a:schemeClr val="tx1"/>
              </a:solidFill>
            </a:endParaRPr>
          </a:p>
        </p:txBody>
      </p:sp>
      <p:sp>
        <p:nvSpPr>
          <p:cNvPr id="22" name="Rectangle 21"/>
          <p:cNvSpPr/>
          <p:nvPr/>
        </p:nvSpPr>
        <p:spPr>
          <a:xfrm>
            <a:off x="4438652" y="521368"/>
            <a:ext cx="2126580" cy="316832"/>
          </a:xfrm>
          <a:prstGeom prst="rect">
            <a:avLst/>
          </a:prstGeom>
          <a:solidFill>
            <a:srgbClr val="FF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OMG in preparation</a:t>
            </a:r>
            <a:endParaRPr lang="en-US" sz="1400" b="1" dirty="0">
              <a:solidFill>
                <a:schemeClr val="tx1"/>
              </a:solidFill>
            </a:endParaRPr>
          </a:p>
        </p:txBody>
      </p:sp>
      <p:sp>
        <p:nvSpPr>
          <p:cNvPr id="23" name="Rectangle 22"/>
          <p:cNvSpPr/>
          <p:nvPr/>
        </p:nvSpPr>
        <p:spPr>
          <a:xfrm>
            <a:off x="6705600" y="521368"/>
            <a:ext cx="2133600" cy="316832"/>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OMG Complete</a:t>
            </a:r>
            <a:endParaRPr lang="en-US" sz="1400" b="1" dirty="0">
              <a:solidFill>
                <a:schemeClr val="tx1"/>
              </a:solidFill>
            </a:endParaRPr>
          </a:p>
        </p:txBody>
      </p:sp>
      <p:sp>
        <p:nvSpPr>
          <p:cNvPr id="24" name="Rectangle 23"/>
          <p:cNvSpPr/>
          <p:nvPr/>
        </p:nvSpPr>
        <p:spPr>
          <a:xfrm>
            <a:off x="4438652" y="76200"/>
            <a:ext cx="2133600" cy="316832"/>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Draft in Semantics Rep</a:t>
            </a:r>
            <a:endParaRPr lang="en-US" sz="1400" b="1" dirty="0">
              <a:solidFill>
                <a:schemeClr val="tx1"/>
              </a:solidFill>
            </a:endParaRPr>
          </a:p>
        </p:txBody>
      </p:sp>
      <p:sp>
        <p:nvSpPr>
          <p:cNvPr id="25" name="Rectangle 24"/>
          <p:cNvSpPr/>
          <p:nvPr/>
        </p:nvSpPr>
        <p:spPr>
          <a:xfrm>
            <a:off x="5791199" y="2133600"/>
            <a:ext cx="2440405" cy="5334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FIBO Indices and Indicators</a:t>
            </a:r>
            <a:endParaRPr lang="en-US" sz="1600" b="1" dirty="0">
              <a:solidFill>
                <a:schemeClr val="tx1"/>
              </a:solidFill>
            </a:endParaRPr>
          </a:p>
        </p:txBody>
      </p:sp>
      <p:sp>
        <p:nvSpPr>
          <p:cNvPr id="26" name="Rectangle 25"/>
          <p:cNvSpPr/>
          <p:nvPr/>
        </p:nvSpPr>
        <p:spPr>
          <a:xfrm>
            <a:off x="906379" y="2133600"/>
            <a:ext cx="2370221" cy="5334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FIBO Business Entities</a:t>
            </a:r>
            <a:endParaRPr lang="en-US" sz="1600" b="1" dirty="0">
              <a:solidFill>
                <a:schemeClr val="tx1"/>
              </a:solidFill>
            </a:endParaRPr>
          </a:p>
        </p:txBody>
      </p:sp>
      <p:sp>
        <p:nvSpPr>
          <p:cNvPr id="27" name="Rectangle 26"/>
          <p:cNvSpPr/>
          <p:nvPr/>
        </p:nvSpPr>
        <p:spPr>
          <a:xfrm>
            <a:off x="3352800" y="2133600"/>
            <a:ext cx="2362200" cy="533400"/>
          </a:xfrm>
          <a:prstGeom prst="rect">
            <a:avLst/>
          </a:prstGeom>
          <a:solidFill>
            <a:srgbClr val="FF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FIBO Financial Business and Commerce</a:t>
            </a:r>
            <a:endParaRPr lang="en-US" sz="1600" b="1" dirty="0">
              <a:solidFill>
                <a:schemeClr val="tx1"/>
              </a:solidFill>
            </a:endParaRPr>
          </a:p>
        </p:txBody>
      </p:sp>
    </p:spTree>
    <p:extLst>
      <p:ext uri="{BB962C8B-B14F-4D97-AF65-F5344CB8AC3E}">
        <p14:creationId xmlns:p14="http://schemas.microsoft.com/office/powerpoint/2010/main" val="19405038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8692"/>
            <a:ext cx="8229600" cy="1143000"/>
          </a:xfrm>
        </p:spPr>
        <p:txBody>
          <a:bodyPr/>
          <a:lstStyle/>
          <a:p>
            <a:r>
              <a:rPr lang="en-US" dirty="0" smtClean="0"/>
              <a:t>FIBO Where is What!</a:t>
            </a:r>
            <a:endParaRPr lang="en-US" dirty="0"/>
          </a:p>
        </p:txBody>
      </p:sp>
      <p:grpSp>
        <p:nvGrpSpPr>
          <p:cNvPr id="4" name="Group 9"/>
          <p:cNvGrpSpPr>
            <a:grpSpLocks/>
          </p:cNvGrpSpPr>
          <p:nvPr/>
        </p:nvGrpSpPr>
        <p:grpSpPr bwMode="auto">
          <a:xfrm>
            <a:off x="457200" y="1433698"/>
            <a:ext cx="1035382" cy="1157102"/>
            <a:chOff x="0" y="0"/>
            <a:chExt cx="650" cy="720"/>
          </a:xfrm>
        </p:grpSpPr>
        <p:sp>
          <p:nvSpPr>
            <p:cNvPr id="5" name="Oval 2"/>
            <p:cNvSpPr>
              <a:spLocks/>
            </p:cNvSpPr>
            <p:nvPr/>
          </p:nvSpPr>
          <p:spPr bwMode="auto">
            <a:xfrm>
              <a:off x="0" y="201"/>
              <a:ext cx="230" cy="231"/>
            </a:xfrm>
            <a:prstGeom prst="ellipse">
              <a:avLst/>
            </a:prstGeom>
            <a:no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a:latin typeface="Gill Sans" pitchFamily="-108" charset="0"/>
                <a:ea typeface="ヒラギノ角ゴ ProN W3" pitchFamily="-108" charset="-128"/>
                <a:cs typeface="ヒラギノ角ゴ ProN W3" pitchFamily="-108" charset="-128"/>
                <a:sym typeface="Gill Sans" pitchFamily="-108" charset="0"/>
              </a:endParaRPr>
            </a:p>
          </p:txBody>
        </p:sp>
        <p:sp>
          <p:nvSpPr>
            <p:cNvPr id="6" name="Oval 3"/>
            <p:cNvSpPr>
              <a:spLocks/>
            </p:cNvSpPr>
            <p:nvPr/>
          </p:nvSpPr>
          <p:spPr bwMode="auto">
            <a:xfrm>
              <a:off x="477" y="242"/>
              <a:ext cx="173" cy="173"/>
            </a:xfrm>
            <a:prstGeom prst="ellipse">
              <a:avLst/>
            </a:prstGeom>
            <a:solidFill>
              <a:srgbClr val="FF0000"/>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a:latin typeface="Gill Sans" pitchFamily="-108" charset="0"/>
                <a:ea typeface="ヒラギノ角ゴ ProN W3" pitchFamily="-108" charset="-128"/>
                <a:cs typeface="ヒラギノ角ゴ ProN W3" pitchFamily="-108" charset="-128"/>
                <a:sym typeface="Gill Sans" pitchFamily="-108" charset="0"/>
              </a:endParaRPr>
            </a:p>
          </p:txBody>
        </p:sp>
        <p:sp>
          <p:nvSpPr>
            <p:cNvPr id="7" name="Oval 4"/>
            <p:cNvSpPr>
              <a:spLocks/>
            </p:cNvSpPr>
            <p:nvPr/>
          </p:nvSpPr>
          <p:spPr bwMode="auto">
            <a:xfrm>
              <a:off x="304" y="0"/>
              <a:ext cx="173" cy="172"/>
            </a:xfrm>
            <a:prstGeom prst="ellipse">
              <a:avLst/>
            </a:prstGeom>
            <a:solidFill>
              <a:srgbClr val="FF0000"/>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a:latin typeface="Gill Sans" pitchFamily="-108" charset="0"/>
                <a:ea typeface="ヒラギノ角ゴ ProN W3" pitchFamily="-108" charset="-128"/>
                <a:cs typeface="ヒラギノ角ゴ ProN W3" pitchFamily="-108" charset="-128"/>
                <a:sym typeface="Gill Sans" pitchFamily="-108" charset="0"/>
              </a:endParaRPr>
            </a:p>
          </p:txBody>
        </p:sp>
        <p:sp>
          <p:nvSpPr>
            <p:cNvPr id="8" name="Oval 5"/>
            <p:cNvSpPr>
              <a:spLocks/>
            </p:cNvSpPr>
            <p:nvPr/>
          </p:nvSpPr>
          <p:spPr bwMode="auto">
            <a:xfrm>
              <a:off x="131" y="547"/>
              <a:ext cx="173" cy="173"/>
            </a:xfrm>
            <a:prstGeom prst="ellipse">
              <a:avLst/>
            </a:prstGeom>
            <a:solidFill>
              <a:srgbClr val="FF0000"/>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a:latin typeface="Gill Sans" pitchFamily="-108" charset="0"/>
                <a:ea typeface="ヒラギノ角ゴ ProN W3" pitchFamily="-108" charset="-128"/>
                <a:cs typeface="ヒラギノ角ゴ ProN W3" pitchFamily="-108" charset="-128"/>
                <a:sym typeface="Gill Sans" pitchFamily="-108" charset="0"/>
              </a:endParaRPr>
            </a:p>
          </p:txBody>
        </p:sp>
        <p:sp>
          <p:nvSpPr>
            <p:cNvPr id="9" name="Line 6"/>
            <p:cNvSpPr>
              <a:spLocks noChangeShapeType="1"/>
            </p:cNvSpPr>
            <p:nvPr/>
          </p:nvSpPr>
          <p:spPr bwMode="auto">
            <a:xfrm>
              <a:off x="426" y="153"/>
              <a:ext cx="102" cy="97"/>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a:latin typeface="Gill Sans" pitchFamily="-108" charset="0"/>
                <a:ea typeface="ヒラギノ角ゴ ProN W3" pitchFamily="-108" charset="-128"/>
                <a:cs typeface="ヒラギノ角ゴ ProN W3" pitchFamily="-108" charset="-128"/>
                <a:sym typeface="Gill Sans" pitchFamily="-108" charset="0"/>
              </a:endParaRPr>
            </a:p>
          </p:txBody>
        </p:sp>
        <p:sp>
          <p:nvSpPr>
            <p:cNvPr id="10" name="Line 7"/>
            <p:cNvSpPr>
              <a:spLocks noChangeShapeType="1"/>
            </p:cNvSpPr>
            <p:nvPr/>
          </p:nvSpPr>
          <p:spPr bwMode="auto">
            <a:xfrm>
              <a:off x="230" y="316"/>
              <a:ext cx="247" cy="13"/>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a:latin typeface="Gill Sans" pitchFamily="-108" charset="0"/>
                <a:ea typeface="ヒラギノ角ゴ ProN W3" pitchFamily="-108" charset="-128"/>
                <a:cs typeface="ヒラギノ角ゴ ProN W3" pitchFamily="-108" charset="-128"/>
                <a:sym typeface="Gill Sans" pitchFamily="-108" charset="0"/>
              </a:endParaRPr>
            </a:p>
          </p:txBody>
        </p:sp>
        <p:sp>
          <p:nvSpPr>
            <p:cNvPr id="11" name="Line 8"/>
            <p:cNvSpPr>
              <a:spLocks noChangeShapeType="1"/>
            </p:cNvSpPr>
            <p:nvPr/>
          </p:nvSpPr>
          <p:spPr bwMode="auto">
            <a:xfrm flipH="1">
              <a:off x="279" y="390"/>
              <a:ext cx="223" cy="182"/>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a:latin typeface="Gill Sans" pitchFamily="-108" charset="0"/>
                <a:ea typeface="ヒラギノ角ゴ ProN W3" pitchFamily="-108" charset="-128"/>
                <a:cs typeface="ヒラギノ角ゴ ProN W3" pitchFamily="-108" charset="-128"/>
                <a:sym typeface="Gill Sans" pitchFamily="-108" charset="0"/>
              </a:endParaRPr>
            </a:p>
          </p:txBody>
        </p:sp>
      </p:grpSp>
      <p:sp>
        <p:nvSpPr>
          <p:cNvPr id="12" name="TextBox 11"/>
          <p:cNvSpPr txBox="1"/>
          <p:nvPr/>
        </p:nvSpPr>
        <p:spPr>
          <a:xfrm>
            <a:off x="1422399" y="1066800"/>
            <a:ext cx="7318016" cy="6524863"/>
          </a:xfrm>
          <a:prstGeom prst="rect">
            <a:avLst/>
          </a:prstGeom>
          <a:noFill/>
        </p:spPr>
        <p:txBody>
          <a:bodyPr wrap="square" rtlCol="0">
            <a:spAutoFit/>
          </a:bodyPr>
          <a:lstStyle/>
          <a:p>
            <a:pPr marL="285750" indent="-285750">
              <a:buFont typeface="Arial"/>
              <a:buChar char="•"/>
            </a:pPr>
            <a:r>
              <a:rPr lang="en-US" sz="1200" dirty="0" smtClean="0"/>
              <a:t>29 FIBO Business Conceptual Ontologies have been built </a:t>
            </a:r>
            <a:r>
              <a:rPr lang="en-US" sz="1200" dirty="0"/>
              <a:t>since </a:t>
            </a:r>
            <a:r>
              <a:rPr lang="en-US" sz="1200" dirty="0" smtClean="0"/>
              <a:t>2008</a:t>
            </a:r>
          </a:p>
          <a:p>
            <a:pPr marL="742950" lvl="1" indent="-285750">
              <a:buFont typeface="Arial"/>
              <a:buChar char="•"/>
            </a:pPr>
            <a:r>
              <a:rPr lang="en-US" sz="1200" dirty="0" smtClean="0"/>
              <a:t> </a:t>
            </a:r>
            <a:r>
              <a:rPr lang="en-US" sz="1200" dirty="0" smtClean="0">
                <a:hlinkClick r:id="rId2"/>
              </a:rPr>
              <a:t>http</a:t>
            </a:r>
            <a:r>
              <a:rPr lang="en-US" sz="1200" dirty="0">
                <a:hlinkClick r:id="rId2"/>
              </a:rPr>
              <a:t>://www.edmcouncil.org/semanticsrepository/</a:t>
            </a:r>
            <a:r>
              <a:rPr lang="en-US" sz="1200" dirty="0" smtClean="0">
                <a:hlinkClick r:id="rId2"/>
              </a:rPr>
              <a:t>index.html</a:t>
            </a:r>
            <a:endParaRPr lang="en-US" sz="1200" dirty="0" smtClean="0"/>
          </a:p>
          <a:p>
            <a:pPr marL="1200150" lvl="2" indent="-285750">
              <a:buFont typeface="Arial"/>
              <a:buChar char="•"/>
            </a:pPr>
            <a:r>
              <a:rPr lang="en-US" sz="1200" dirty="0" smtClean="0"/>
              <a:t>Contains much detailed downloadable information including models, spreadsheets and XLS files for 29 FIBOs</a:t>
            </a:r>
          </a:p>
          <a:p>
            <a:pPr marL="742950" lvl="1" indent="-285750">
              <a:buFont typeface="Arial"/>
              <a:buChar char="•"/>
            </a:pPr>
            <a:r>
              <a:rPr lang="en-US" sz="1200" dirty="0" err="1" smtClean="0"/>
              <a:t>Github</a:t>
            </a:r>
            <a:r>
              <a:rPr lang="en-US" sz="1200" dirty="0" smtClean="0"/>
              <a:t> Working Wiki page”</a:t>
            </a:r>
          </a:p>
          <a:p>
            <a:pPr marL="1200150" lvl="2" indent="-285750">
              <a:buFont typeface="Arial"/>
              <a:buChar char="•"/>
            </a:pPr>
            <a:r>
              <a:rPr lang="en-US" sz="1200" dirty="0">
                <a:hlinkClick r:id="rId3"/>
              </a:rPr>
              <a:t>https://</a:t>
            </a:r>
            <a:r>
              <a:rPr lang="en-US" sz="1200" dirty="0" smtClean="0">
                <a:hlinkClick r:id="rId3"/>
              </a:rPr>
              <a:t>github.com/edmcouncil/fibo/wiki</a:t>
            </a:r>
            <a:endParaRPr lang="en-US" sz="1200" dirty="0" smtClean="0"/>
          </a:p>
          <a:p>
            <a:pPr marL="1200150" lvl="2" indent="-285750">
              <a:buFont typeface="Arial"/>
              <a:buChar char="•"/>
            </a:pPr>
            <a:r>
              <a:rPr lang="en-US" sz="1200" dirty="0" smtClean="0"/>
              <a:t>For those who want to get serious soon – Links to UML and RDF/OWL downloadable files for all 29 FIBOs and much much more of Pink and Yellow and Green FIBOs</a:t>
            </a:r>
          </a:p>
          <a:p>
            <a:pPr marL="285750" indent="-285750">
              <a:buFont typeface="Arial"/>
              <a:buChar char="•"/>
            </a:pPr>
            <a:r>
              <a:rPr lang="en-US" sz="1200" dirty="0" err="1" smtClean="0"/>
              <a:t>Browseable</a:t>
            </a:r>
            <a:r>
              <a:rPr lang="en-US" sz="1200" dirty="0" smtClean="0"/>
              <a:t> and searchable repository with workspaces for all ontologies</a:t>
            </a:r>
          </a:p>
          <a:p>
            <a:pPr marL="742950" lvl="1" indent="-285750">
              <a:buFont typeface="Arial"/>
              <a:buChar char="•"/>
            </a:pPr>
            <a:r>
              <a:rPr lang="en-US" sz="1200" dirty="0" smtClean="0">
                <a:hlinkClick r:id="rId4"/>
              </a:rPr>
              <a:t>http://us.adaptive.com/FIBO/a3/</a:t>
            </a:r>
            <a:r>
              <a:rPr lang="en-US" sz="1200" dirty="0" smtClean="0"/>
              <a:t> </a:t>
            </a:r>
          </a:p>
          <a:p>
            <a:pPr marL="742950" lvl="1" indent="-285750">
              <a:buFont typeface="Arial"/>
              <a:buChar char="•"/>
            </a:pPr>
            <a:endParaRPr lang="en-US" sz="800" dirty="0" smtClean="0"/>
          </a:p>
          <a:p>
            <a:pPr marL="285750" indent="-285750">
              <a:buFont typeface="Arial"/>
              <a:buChar char="•"/>
            </a:pPr>
            <a:r>
              <a:rPr lang="en-US" sz="1200" dirty="0">
                <a:hlinkClick r:id="rId5"/>
              </a:rPr>
              <a:t>http://www.omg.org/spec/EDMC-FIBO/FND/</a:t>
            </a:r>
            <a:r>
              <a:rPr lang="en-US" sz="1200" dirty="0" smtClean="0">
                <a:hlinkClick r:id="rId5"/>
              </a:rPr>
              <a:t>Current</a:t>
            </a:r>
            <a:endParaRPr lang="en-US" sz="1200" dirty="0" smtClean="0"/>
          </a:p>
          <a:p>
            <a:pPr marL="742950" lvl="1" indent="-285750">
              <a:buFont typeface="Arial"/>
              <a:buChar char="•"/>
            </a:pPr>
            <a:r>
              <a:rPr lang="en-US" sz="1200" dirty="0" smtClean="0"/>
              <a:t>Contains FIBO-FND in final OMG documentation form including UML and RDF/OWL models for FIBO Foundations</a:t>
            </a:r>
          </a:p>
          <a:p>
            <a:pPr marL="742950" lvl="1" indent="-285750">
              <a:buFont typeface="Arial"/>
              <a:buChar char="•"/>
            </a:pPr>
            <a:r>
              <a:rPr lang="en-US" sz="1200" dirty="0">
                <a:hlinkClick r:id="rId6"/>
              </a:rPr>
              <a:t>http://</a:t>
            </a:r>
            <a:r>
              <a:rPr lang="en-US" sz="1200" dirty="0" smtClean="0">
                <a:hlinkClick r:id="rId6"/>
              </a:rPr>
              <a:t>www.omg.org/cgi-bin/doc?dtc/14-08-22.docx</a:t>
            </a:r>
            <a:r>
              <a:rPr lang="en-US" sz="1200" dirty="0" smtClean="0"/>
              <a:t> for the Beta2</a:t>
            </a:r>
          </a:p>
          <a:p>
            <a:pPr marL="1200150" lvl="2" indent="-285750">
              <a:buFont typeface="Arial"/>
              <a:buChar char="•"/>
            </a:pPr>
            <a:r>
              <a:rPr lang="en-US" sz="1200" dirty="0" smtClean="0"/>
              <a:t>Working wiki is at:</a:t>
            </a:r>
          </a:p>
          <a:p>
            <a:pPr marL="1657350" lvl="3" indent="-285750">
              <a:buFont typeface="Arial"/>
              <a:buChar char="•"/>
            </a:pPr>
            <a:r>
              <a:rPr lang="en-US" sz="1200" dirty="0">
                <a:hlinkClick r:id="rId7"/>
              </a:rPr>
              <a:t>https://</a:t>
            </a:r>
            <a:r>
              <a:rPr lang="en-US" sz="1200" dirty="0" smtClean="0">
                <a:hlinkClick r:id="rId7"/>
              </a:rPr>
              <a:t>github.com/edmcouncil/fibo/wiki/FIBO-Foundations</a:t>
            </a:r>
            <a:r>
              <a:rPr lang="en-US" sz="1200" dirty="0" smtClean="0"/>
              <a:t> </a:t>
            </a:r>
          </a:p>
          <a:p>
            <a:pPr marL="285750" indent="-285750">
              <a:buFont typeface="Arial"/>
              <a:buChar char="•"/>
            </a:pPr>
            <a:r>
              <a:rPr lang="en-US" sz="1200" dirty="0">
                <a:hlinkClick r:id="rId8"/>
              </a:rPr>
              <a:t>http://www.omg.org/spec/EDMC-FIBO/BE/</a:t>
            </a:r>
            <a:r>
              <a:rPr lang="en-US" sz="1200" dirty="0" smtClean="0">
                <a:hlinkClick r:id="rId8"/>
              </a:rPr>
              <a:t>Current</a:t>
            </a:r>
            <a:endParaRPr lang="en-US" sz="1200" dirty="0" smtClean="0"/>
          </a:p>
          <a:p>
            <a:pPr marL="742950" lvl="1" indent="-285750">
              <a:buFont typeface="Arial"/>
              <a:buChar char="•"/>
            </a:pPr>
            <a:r>
              <a:rPr lang="en-US" sz="1200" dirty="0" smtClean="0"/>
              <a:t>Contains FIBO-BE (Business Entities) In OMG documentation form.  </a:t>
            </a:r>
          </a:p>
          <a:p>
            <a:pPr marL="1200150" lvl="2" indent="-285750">
              <a:buFont typeface="Arial"/>
              <a:buChar char="•"/>
            </a:pPr>
            <a:r>
              <a:rPr lang="en-US" sz="1200" dirty="0" smtClean="0"/>
              <a:t>Working wiki is at</a:t>
            </a:r>
          </a:p>
          <a:p>
            <a:pPr marL="1657350" lvl="3" indent="-285750">
              <a:buFont typeface="Arial"/>
              <a:buChar char="•"/>
            </a:pPr>
            <a:r>
              <a:rPr lang="en-US" sz="1200" dirty="0">
                <a:hlinkClick r:id="rId9"/>
              </a:rPr>
              <a:t>https://</a:t>
            </a:r>
            <a:r>
              <a:rPr lang="en-US" sz="1200" dirty="0" smtClean="0">
                <a:hlinkClick r:id="rId9"/>
              </a:rPr>
              <a:t>github.com/edmcouncil/fibo/wiki/FIBO-Business-Entities</a:t>
            </a:r>
            <a:r>
              <a:rPr lang="en-US" sz="1200" dirty="0" smtClean="0"/>
              <a:t> </a:t>
            </a:r>
          </a:p>
          <a:p>
            <a:pPr marL="1200150" lvl="2" indent="-285750">
              <a:buFont typeface="Arial"/>
              <a:buChar char="•"/>
            </a:pPr>
            <a:r>
              <a:rPr lang="en-US" sz="1200" dirty="0" smtClean="0"/>
              <a:t>A working version in testing is </a:t>
            </a:r>
            <a:r>
              <a:rPr lang="en-US" sz="1200" dirty="0"/>
              <a:t>also in </a:t>
            </a:r>
          </a:p>
          <a:p>
            <a:pPr marL="1657350" lvl="3" indent="-285750">
              <a:buFont typeface="Arial"/>
              <a:buChar char="•"/>
            </a:pPr>
            <a:r>
              <a:rPr lang="en-US" sz="1200" dirty="0">
                <a:hlinkClick r:id="rId10"/>
              </a:rPr>
              <a:t>https://github.com/dsnewman/fibo/tree/pink/</a:t>
            </a:r>
            <a:r>
              <a:rPr lang="en-US" sz="1200" dirty="0" smtClean="0">
                <a:hlinkClick r:id="rId10"/>
              </a:rPr>
              <a:t>be</a:t>
            </a:r>
            <a:endParaRPr lang="en-US" sz="1200" dirty="0" smtClean="0"/>
          </a:p>
          <a:p>
            <a:pPr marL="285750" indent="-285750">
              <a:buFont typeface="Arial"/>
              <a:buChar char="•"/>
            </a:pPr>
            <a:r>
              <a:rPr lang="en-US" sz="1200" dirty="0" smtClean="0">
                <a:hlinkClick r:id="rId11"/>
              </a:rPr>
              <a:t>http</a:t>
            </a:r>
            <a:r>
              <a:rPr lang="en-US" sz="1200" dirty="0">
                <a:hlinkClick r:id="rId11"/>
              </a:rPr>
              <a:t>://www.omg.org/spec/EDMC-FIBO/IND/</a:t>
            </a:r>
            <a:r>
              <a:rPr lang="en-US" sz="1200" dirty="0" smtClean="0">
                <a:hlinkClick r:id="rId11"/>
              </a:rPr>
              <a:t>Current</a:t>
            </a:r>
            <a:endParaRPr lang="en-US" sz="1200" dirty="0" smtClean="0"/>
          </a:p>
          <a:p>
            <a:pPr marL="742950" lvl="1" indent="-285750">
              <a:buFont typeface="Arial"/>
              <a:buChar char="•"/>
            </a:pPr>
            <a:r>
              <a:rPr lang="en-US" sz="1200" dirty="0"/>
              <a:t>Contains FIBO</a:t>
            </a:r>
            <a:r>
              <a:rPr lang="en-US" sz="1200" dirty="0" smtClean="0"/>
              <a:t>-IND (Indices and Indicators) </a:t>
            </a:r>
            <a:r>
              <a:rPr lang="en-US" sz="1200" dirty="0"/>
              <a:t>In OMG documentation </a:t>
            </a:r>
            <a:r>
              <a:rPr lang="en-US" sz="1200" dirty="0" smtClean="0"/>
              <a:t>form</a:t>
            </a:r>
          </a:p>
          <a:p>
            <a:pPr marL="742950" lvl="1" indent="-285750">
              <a:buFont typeface="Arial"/>
              <a:buChar char="•"/>
            </a:pPr>
            <a:r>
              <a:rPr lang="en-US" sz="1200" dirty="0" smtClean="0"/>
              <a:t>Working </a:t>
            </a:r>
            <a:r>
              <a:rPr lang="en-US" sz="1200" dirty="0"/>
              <a:t>wiki is </a:t>
            </a:r>
            <a:r>
              <a:rPr lang="en-US" sz="1200" dirty="0" smtClean="0"/>
              <a:t>at</a:t>
            </a:r>
          </a:p>
          <a:p>
            <a:pPr marL="1200150" lvl="2" indent="-285750">
              <a:buFont typeface="Arial"/>
              <a:buChar char="•"/>
            </a:pPr>
            <a:r>
              <a:rPr lang="en-US" sz="1200" dirty="0" smtClean="0">
                <a:hlinkClick r:id="rId12"/>
              </a:rPr>
              <a:t>https</a:t>
            </a:r>
            <a:r>
              <a:rPr lang="en-US" sz="1200" dirty="0">
                <a:hlinkClick r:id="rId12"/>
              </a:rPr>
              <a:t>://</a:t>
            </a:r>
            <a:r>
              <a:rPr lang="en-US" sz="1200" dirty="0" smtClean="0">
                <a:hlinkClick r:id="rId12"/>
              </a:rPr>
              <a:t>github.com/edmcouncil/fibo/wiki/FIBO-Indices-and-Indicators</a:t>
            </a:r>
            <a:r>
              <a:rPr lang="en-US" sz="1200" dirty="0" smtClean="0"/>
              <a:t> .</a:t>
            </a:r>
          </a:p>
          <a:p>
            <a:pPr marL="285750" indent="-285750">
              <a:buFont typeface="Arial"/>
              <a:buChar char="•"/>
            </a:pPr>
            <a:r>
              <a:rPr lang="en-US" sz="1200" dirty="0" smtClean="0"/>
              <a:t>Pointer to Loans FIBO Wiki page</a:t>
            </a:r>
          </a:p>
          <a:p>
            <a:pPr marL="742950" lvl="1" indent="-285750">
              <a:buFont typeface="Arial"/>
              <a:buChar char="•"/>
            </a:pPr>
            <a:r>
              <a:rPr lang="en-US" sz="1200" dirty="0">
                <a:hlinkClick r:id="rId13"/>
              </a:rPr>
              <a:t>https://</a:t>
            </a:r>
            <a:r>
              <a:rPr lang="en-US" sz="1200" dirty="0" smtClean="0">
                <a:hlinkClick r:id="rId13"/>
              </a:rPr>
              <a:t>github.com/edmcouncil/fibo/wiki/FIBO-Loans</a:t>
            </a:r>
            <a:r>
              <a:rPr lang="en-US" sz="1200" dirty="0" smtClean="0"/>
              <a:t> </a:t>
            </a:r>
            <a:endParaRPr lang="en-US" sz="1200" dirty="0"/>
          </a:p>
          <a:p>
            <a:pPr marL="285750" indent="-285750">
              <a:buFont typeface="Arial"/>
              <a:buChar char="•"/>
            </a:pPr>
            <a:r>
              <a:rPr lang="en-US" sz="1200" dirty="0" smtClean="0"/>
              <a:t>Pointer to Securities and Equities FIBO wiki page</a:t>
            </a:r>
          </a:p>
          <a:p>
            <a:pPr marL="742950" lvl="1" indent="-285750">
              <a:buFont typeface="Arial"/>
              <a:buChar char="•"/>
            </a:pPr>
            <a:r>
              <a:rPr lang="en-US" sz="1200" dirty="0">
                <a:hlinkClick r:id="rId14"/>
              </a:rPr>
              <a:t>https://</a:t>
            </a:r>
            <a:r>
              <a:rPr lang="en-US" sz="1200" dirty="0" smtClean="0">
                <a:hlinkClick r:id="rId14"/>
              </a:rPr>
              <a:t>github.com/edmcouncil/fibo/wiki/FIBO-Securities-and-Equities</a:t>
            </a:r>
            <a:r>
              <a:rPr lang="en-US" sz="1200" dirty="0" smtClean="0"/>
              <a:t> </a:t>
            </a:r>
          </a:p>
          <a:p>
            <a:endParaRPr lang="en-US" sz="1400" dirty="0"/>
          </a:p>
          <a:p>
            <a:pPr lvl="3"/>
            <a:endParaRPr lang="en-US" dirty="0" smtClean="0"/>
          </a:p>
          <a:p>
            <a:pPr marL="285750" indent="-285750">
              <a:buFont typeface="Arial"/>
              <a:buChar char="•"/>
            </a:pPr>
            <a:endParaRPr lang="en-US" dirty="0" smtClean="0"/>
          </a:p>
        </p:txBody>
      </p:sp>
      <p:sp>
        <p:nvSpPr>
          <p:cNvPr id="21" name="TextBox 20"/>
          <p:cNvSpPr txBox="1"/>
          <p:nvPr/>
        </p:nvSpPr>
        <p:spPr>
          <a:xfrm>
            <a:off x="1430871" y="609600"/>
            <a:ext cx="6934200" cy="738664"/>
          </a:xfrm>
          <a:prstGeom prst="rect">
            <a:avLst/>
          </a:prstGeom>
          <a:noFill/>
        </p:spPr>
        <p:txBody>
          <a:bodyPr wrap="square" rtlCol="0">
            <a:spAutoFit/>
          </a:bodyPr>
          <a:lstStyle/>
          <a:p>
            <a:pPr marL="285750" indent="-285750">
              <a:buFont typeface="Arial"/>
              <a:buChar char="•"/>
            </a:pPr>
            <a:r>
              <a:rPr lang="en-US" sz="1200" dirty="0"/>
              <a:t>General Information - </a:t>
            </a:r>
            <a:r>
              <a:rPr lang="en-US" sz="1200" dirty="0">
                <a:hlinkClick r:id="rId15"/>
              </a:rPr>
              <a:t>http://www.edmcouncil.org/financialbusiness</a:t>
            </a:r>
            <a:endParaRPr lang="en-US" sz="1200" dirty="0"/>
          </a:p>
          <a:p>
            <a:pPr marL="742950" lvl="1" indent="-285750">
              <a:buFont typeface="Arial"/>
              <a:buChar char="•"/>
            </a:pPr>
            <a:r>
              <a:rPr lang="en-US" sz="1200" dirty="0"/>
              <a:t>Historical perspective and status </a:t>
            </a:r>
          </a:p>
          <a:p>
            <a:pPr lvl="1"/>
            <a:endParaRPr lang="en-US" dirty="0"/>
          </a:p>
        </p:txBody>
      </p:sp>
      <p:grpSp>
        <p:nvGrpSpPr>
          <p:cNvPr id="23" name="Group 18"/>
          <p:cNvGrpSpPr>
            <a:grpSpLocks/>
          </p:cNvGrpSpPr>
          <p:nvPr/>
        </p:nvGrpSpPr>
        <p:grpSpPr bwMode="auto">
          <a:xfrm>
            <a:off x="685801" y="3124200"/>
            <a:ext cx="585684" cy="533395"/>
            <a:chOff x="0" y="0"/>
            <a:chExt cx="650" cy="719"/>
          </a:xfrm>
        </p:grpSpPr>
        <p:sp>
          <p:nvSpPr>
            <p:cNvPr id="24" name="Oval 11"/>
            <p:cNvSpPr>
              <a:spLocks/>
            </p:cNvSpPr>
            <p:nvPr/>
          </p:nvSpPr>
          <p:spPr bwMode="auto">
            <a:xfrm>
              <a:off x="0" y="204"/>
              <a:ext cx="230" cy="232"/>
            </a:xfrm>
            <a:prstGeom prst="ellipse">
              <a:avLst/>
            </a:prstGeom>
            <a:no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a:latin typeface="Gill Sans" pitchFamily="-108" charset="0"/>
                <a:ea typeface="ヒラギノ角ゴ ProN W3" pitchFamily="-108" charset="-128"/>
                <a:cs typeface="ヒラギノ角ゴ ProN W3" pitchFamily="-108" charset="-128"/>
                <a:sym typeface="Gill Sans" pitchFamily="-108" charset="0"/>
              </a:endParaRPr>
            </a:p>
          </p:txBody>
        </p:sp>
        <p:sp>
          <p:nvSpPr>
            <p:cNvPr id="25" name="Oval 12"/>
            <p:cNvSpPr>
              <a:spLocks/>
            </p:cNvSpPr>
            <p:nvPr/>
          </p:nvSpPr>
          <p:spPr bwMode="auto">
            <a:xfrm>
              <a:off x="479" y="245"/>
              <a:ext cx="173" cy="175"/>
            </a:xfrm>
            <a:prstGeom prst="ellipse">
              <a:avLst/>
            </a:prstGeom>
            <a:solidFill>
              <a:srgbClr val="2F8901"/>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a:latin typeface="Gill Sans" pitchFamily="-108" charset="0"/>
                <a:ea typeface="ヒラギノ角ゴ ProN W3" pitchFamily="-108" charset="-128"/>
                <a:cs typeface="ヒラギノ角ゴ ProN W3" pitchFamily="-108" charset="-128"/>
                <a:sym typeface="Gill Sans" pitchFamily="-108" charset="0"/>
              </a:endParaRPr>
            </a:p>
          </p:txBody>
        </p:sp>
        <p:sp>
          <p:nvSpPr>
            <p:cNvPr id="26" name="Oval 13"/>
            <p:cNvSpPr>
              <a:spLocks/>
            </p:cNvSpPr>
            <p:nvPr/>
          </p:nvSpPr>
          <p:spPr bwMode="auto">
            <a:xfrm>
              <a:off x="305" y="2"/>
              <a:ext cx="175" cy="172"/>
            </a:xfrm>
            <a:prstGeom prst="ellipse">
              <a:avLst/>
            </a:prstGeom>
            <a:solidFill>
              <a:srgbClr val="2F8901"/>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a:latin typeface="Gill Sans" pitchFamily="-108" charset="0"/>
                <a:ea typeface="ヒラギノ角ゴ ProN W3" pitchFamily="-108" charset="-128"/>
                <a:cs typeface="ヒラギノ角ゴ ProN W3" pitchFamily="-108" charset="-128"/>
                <a:sym typeface="Gill Sans" pitchFamily="-108" charset="0"/>
              </a:endParaRPr>
            </a:p>
          </p:txBody>
        </p:sp>
        <p:sp>
          <p:nvSpPr>
            <p:cNvPr id="27" name="Oval 14"/>
            <p:cNvSpPr>
              <a:spLocks/>
            </p:cNvSpPr>
            <p:nvPr/>
          </p:nvSpPr>
          <p:spPr bwMode="auto">
            <a:xfrm>
              <a:off x="133" y="549"/>
              <a:ext cx="173" cy="172"/>
            </a:xfrm>
            <a:prstGeom prst="ellipse">
              <a:avLst/>
            </a:prstGeom>
            <a:solidFill>
              <a:srgbClr val="2F8901"/>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a:latin typeface="Gill Sans" pitchFamily="-108" charset="0"/>
                <a:ea typeface="ヒラギノ角ゴ ProN W3" pitchFamily="-108" charset="-128"/>
                <a:cs typeface="ヒラギノ角ゴ ProN W3" pitchFamily="-108" charset="-128"/>
                <a:sym typeface="Gill Sans" pitchFamily="-108" charset="0"/>
              </a:endParaRPr>
            </a:p>
          </p:txBody>
        </p:sp>
        <p:sp>
          <p:nvSpPr>
            <p:cNvPr id="28" name="Line 15"/>
            <p:cNvSpPr>
              <a:spLocks noChangeShapeType="1"/>
            </p:cNvSpPr>
            <p:nvPr/>
          </p:nvSpPr>
          <p:spPr bwMode="auto">
            <a:xfrm>
              <a:off x="426" y="157"/>
              <a:ext cx="102" cy="97"/>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a:latin typeface="Gill Sans" pitchFamily="-108" charset="0"/>
                <a:ea typeface="ヒラギノ角ゴ ProN W3" pitchFamily="-108" charset="-128"/>
                <a:cs typeface="ヒラギノ角ゴ ProN W3" pitchFamily="-108" charset="-128"/>
                <a:sym typeface="Gill Sans" pitchFamily="-108" charset="0"/>
              </a:endParaRPr>
            </a:p>
          </p:txBody>
        </p:sp>
        <p:sp>
          <p:nvSpPr>
            <p:cNvPr id="29" name="Line 16"/>
            <p:cNvSpPr>
              <a:spLocks noChangeShapeType="1"/>
            </p:cNvSpPr>
            <p:nvPr/>
          </p:nvSpPr>
          <p:spPr bwMode="auto">
            <a:xfrm>
              <a:off x="231" y="320"/>
              <a:ext cx="249" cy="13"/>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a:latin typeface="Gill Sans" pitchFamily="-108" charset="0"/>
                <a:ea typeface="ヒラギノ角ゴ ProN W3" pitchFamily="-108" charset="-128"/>
                <a:cs typeface="ヒラギノ角ゴ ProN W3" pitchFamily="-108" charset="-128"/>
                <a:sym typeface="Gill Sans" pitchFamily="-108" charset="0"/>
              </a:endParaRPr>
            </a:p>
          </p:txBody>
        </p:sp>
        <p:sp>
          <p:nvSpPr>
            <p:cNvPr id="30" name="Line 17"/>
            <p:cNvSpPr>
              <a:spLocks noChangeShapeType="1"/>
            </p:cNvSpPr>
            <p:nvPr/>
          </p:nvSpPr>
          <p:spPr bwMode="auto">
            <a:xfrm flipH="1">
              <a:off x="280" y="392"/>
              <a:ext cx="225" cy="182"/>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a:latin typeface="Gill Sans" pitchFamily="-108" charset="0"/>
                <a:ea typeface="ヒラギノ角ゴ ProN W3" pitchFamily="-108" charset="-128"/>
                <a:cs typeface="ヒラギノ角ゴ ProN W3" pitchFamily="-108" charset="-128"/>
                <a:sym typeface="Gill Sans" pitchFamily="-108" charset="0"/>
              </a:endParaRPr>
            </a:p>
          </p:txBody>
        </p:sp>
      </p:grpSp>
      <p:grpSp>
        <p:nvGrpSpPr>
          <p:cNvPr id="32" name="Group 101"/>
          <p:cNvGrpSpPr>
            <a:grpSpLocks/>
          </p:cNvGrpSpPr>
          <p:nvPr/>
        </p:nvGrpSpPr>
        <p:grpSpPr bwMode="auto">
          <a:xfrm>
            <a:off x="762000" y="4016026"/>
            <a:ext cx="609600" cy="632174"/>
            <a:chOff x="0" y="0"/>
            <a:chExt cx="650" cy="720"/>
          </a:xfrm>
        </p:grpSpPr>
        <p:sp>
          <p:nvSpPr>
            <p:cNvPr id="34" name="Oval 94"/>
            <p:cNvSpPr>
              <a:spLocks/>
            </p:cNvSpPr>
            <p:nvPr/>
          </p:nvSpPr>
          <p:spPr bwMode="auto">
            <a:xfrm>
              <a:off x="0" y="201"/>
              <a:ext cx="230" cy="230"/>
            </a:xfrm>
            <a:prstGeom prst="ellipse">
              <a:avLst/>
            </a:prstGeom>
            <a:no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35" name="Oval 95"/>
            <p:cNvSpPr>
              <a:spLocks/>
            </p:cNvSpPr>
            <p:nvPr/>
          </p:nvSpPr>
          <p:spPr bwMode="auto">
            <a:xfrm>
              <a:off x="477" y="242"/>
              <a:ext cx="173" cy="173"/>
            </a:xfrm>
            <a:prstGeom prst="ellipse">
              <a:avLst/>
            </a:prstGeom>
            <a:solidFill>
              <a:srgbClr val="FFFF00"/>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36" name="Oval 96"/>
            <p:cNvSpPr>
              <a:spLocks/>
            </p:cNvSpPr>
            <p:nvPr/>
          </p:nvSpPr>
          <p:spPr bwMode="auto">
            <a:xfrm>
              <a:off x="304" y="0"/>
              <a:ext cx="175" cy="172"/>
            </a:xfrm>
            <a:prstGeom prst="ellipse">
              <a:avLst/>
            </a:prstGeom>
            <a:solidFill>
              <a:srgbClr val="FFFF00"/>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37" name="Oval 97"/>
            <p:cNvSpPr>
              <a:spLocks/>
            </p:cNvSpPr>
            <p:nvPr/>
          </p:nvSpPr>
          <p:spPr bwMode="auto">
            <a:xfrm>
              <a:off x="131" y="547"/>
              <a:ext cx="173" cy="173"/>
            </a:xfrm>
            <a:prstGeom prst="ellipse">
              <a:avLst/>
            </a:prstGeom>
            <a:solidFill>
              <a:srgbClr val="FFFF00"/>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38" name="Line 98"/>
            <p:cNvSpPr>
              <a:spLocks noChangeShapeType="1"/>
            </p:cNvSpPr>
            <p:nvPr/>
          </p:nvSpPr>
          <p:spPr bwMode="auto">
            <a:xfrm>
              <a:off x="426" y="153"/>
              <a:ext cx="102" cy="97"/>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39" name="Line 99"/>
            <p:cNvSpPr>
              <a:spLocks noChangeShapeType="1"/>
            </p:cNvSpPr>
            <p:nvPr/>
          </p:nvSpPr>
          <p:spPr bwMode="auto">
            <a:xfrm>
              <a:off x="230" y="316"/>
              <a:ext cx="249" cy="13"/>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40" name="Line 100"/>
            <p:cNvSpPr>
              <a:spLocks noChangeShapeType="1"/>
            </p:cNvSpPr>
            <p:nvPr/>
          </p:nvSpPr>
          <p:spPr bwMode="auto">
            <a:xfrm flipH="1">
              <a:off x="279" y="390"/>
              <a:ext cx="225" cy="182"/>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grpSp>
      <p:grpSp>
        <p:nvGrpSpPr>
          <p:cNvPr id="50" name="Group 92"/>
          <p:cNvGrpSpPr>
            <a:grpSpLocks/>
          </p:cNvGrpSpPr>
          <p:nvPr/>
        </p:nvGrpSpPr>
        <p:grpSpPr bwMode="auto">
          <a:xfrm>
            <a:off x="1219201" y="4724400"/>
            <a:ext cx="533399" cy="533400"/>
            <a:chOff x="0" y="0"/>
            <a:chExt cx="650" cy="720"/>
          </a:xfrm>
        </p:grpSpPr>
        <p:sp>
          <p:nvSpPr>
            <p:cNvPr id="52" name="Oval 85"/>
            <p:cNvSpPr>
              <a:spLocks/>
            </p:cNvSpPr>
            <p:nvPr/>
          </p:nvSpPr>
          <p:spPr bwMode="auto">
            <a:xfrm>
              <a:off x="0" y="201"/>
              <a:ext cx="230" cy="230"/>
            </a:xfrm>
            <a:prstGeom prst="ellipse">
              <a:avLst/>
            </a:prstGeom>
            <a:no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53" name="Oval 86"/>
            <p:cNvSpPr>
              <a:spLocks/>
            </p:cNvSpPr>
            <p:nvPr/>
          </p:nvSpPr>
          <p:spPr bwMode="auto">
            <a:xfrm>
              <a:off x="477" y="242"/>
              <a:ext cx="173" cy="173"/>
            </a:xfrm>
            <a:prstGeom prst="ellipse">
              <a:avLst/>
            </a:prstGeom>
            <a:solidFill>
              <a:schemeClr val="accent2">
                <a:lumMod val="20000"/>
                <a:lumOff val="80000"/>
              </a:schemeClr>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54" name="Oval 87"/>
            <p:cNvSpPr>
              <a:spLocks/>
            </p:cNvSpPr>
            <p:nvPr/>
          </p:nvSpPr>
          <p:spPr bwMode="auto">
            <a:xfrm>
              <a:off x="304" y="0"/>
              <a:ext cx="173" cy="172"/>
            </a:xfrm>
            <a:prstGeom prst="ellipse">
              <a:avLst/>
            </a:prstGeom>
            <a:solidFill>
              <a:schemeClr val="accent2">
                <a:lumMod val="20000"/>
                <a:lumOff val="80000"/>
              </a:schemeClr>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55" name="Oval 88"/>
            <p:cNvSpPr>
              <a:spLocks/>
            </p:cNvSpPr>
            <p:nvPr/>
          </p:nvSpPr>
          <p:spPr bwMode="auto">
            <a:xfrm>
              <a:off x="131" y="547"/>
              <a:ext cx="173" cy="173"/>
            </a:xfrm>
            <a:prstGeom prst="ellipse">
              <a:avLst/>
            </a:prstGeom>
            <a:solidFill>
              <a:schemeClr val="accent2">
                <a:lumMod val="20000"/>
                <a:lumOff val="80000"/>
              </a:schemeClr>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56" name="Line 89"/>
            <p:cNvSpPr>
              <a:spLocks noChangeShapeType="1"/>
            </p:cNvSpPr>
            <p:nvPr/>
          </p:nvSpPr>
          <p:spPr bwMode="auto">
            <a:xfrm>
              <a:off x="426" y="153"/>
              <a:ext cx="102" cy="97"/>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57" name="Line 90"/>
            <p:cNvSpPr>
              <a:spLocks noChangeShapeType="1"/>
            </p:cNvSpPr>
            <p:nvPr/>
          </p:nvSpPr>
          <p:spPr bwMode="auto">
            <a:xfrm>
              <a:off x="230" y="316"/>
              <a:ext cx="247" cy="13"/>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58" name="Line 91"/>
            <p:cNvSpPr>
              <a:spLocks noChangeShapeType="1"/>
            </p:cNvSpPr>
            <p:nvPr/>
          </p:nvSpPr>
          <p:spPr bwMode="auto">
            <a:xfrm flipH="1">
              <a:off x="279" y="390"/>
              <a:ext cx="223" cy="182"/>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grpSp>
      <p:grpSp>
        <p:nvGrpSpPr>
          <p:cNvPr id="59" name="Group 101"/>
          <p:cNvGrpSpPr>
            <a:grpSpLocks/>
          </p:cNvGrpSpPr>
          <p:nvPr/>
        </p:nvGrpSpPr>
        <p:grpSpPr bwMode="auto">
          <a:xfrm>
            <a:off x="533400" y="5082826"/>
            <a:ext cx="609600" cy="632174"/>
            <a:chOff x="0" y="0"/>
            <a:chExt cx="650" cy="720"/>
          </a:xfrm>
        </p:grpSpPr>
        <p:sp>
          <p:nvSpPr>
            <p:cNvPr id="60" name="Oval 94"/>
            <p:cNvSpPr>
              <a:spLocks/>
            </p:cNvSpPr>
            <p:nvPr/>
          </p:nvSpPr>
          <p:spPr bwMode="auto">
            <a:xfrm>
              <a:off x="0" y="201"/>
              <a:ext cx="230" cy="230"/>
            </a:xfrm>
            <a:prstGeom prst="ellipse">
              <a:avLst/>
            </a:prstGeom>
            <a:no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61" name="Oval 95"/>
            <p:cNvSpPr>
              <a:spLocks/>
            </p:cNvSpPr>
            <p:nvPr/>
          </p:nvSpPr>
          <p:spPr bwMode="auto">
            <a:xfrm>
              <a:off x="477" y="242"/>
              <a:ext cx="173" cy="173"/>
            </a:xfrm>
            <a:prstGeom prst="ellipse">
              <a:avLst/>
            </a:prstGeom>
            <a:solidFill>
              <a:srgbClr val="FFFF00"/>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62" name="Oval 96"/>
            <p:cNvSpPr>
              <a:spLocks/>
            </p:cNvSpPr>
            <p:nvPr/>
          </p:nvSpPr>
          <p:spPr bwMode="auto">
            <a:xfrm>
              <a:off x="304" y="0"/>
              <a:ext cx="175" cy="172"/>
            </a:xfrm>
            <a:prstGeom prst="ellipse">
              <a:avLst/>
            </a:prstGeom>
            <a:solidFill>
              <a:srgbClr val="FFFF00"/>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63" name="Oval 97"/>
            <p:cNvSpPr>
              <a:spLocks/>
            </p:cNvSpPr>
            <p:nvPr/>
          </p:nvSpPr>
          <p:spPr bwMode="auto">
            <a:xfrm>
              <a:off x="131" y="547"/>
              <a:ext cx="173" cy="173"/>
            </a:xfrm>
            <a:prstGeom prst="ellipse">
              <a:avLst/>
            </a:prstGeom>
            <a:solidFill>
              <a:srgbClr val="FFFF00"/>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64" name="Line 98"/>
            <p:cNvSpPr>
              <a:spLocks noChangeShapeType="1"/>
            </p:cNvSpPr>
            <p:nvPr/>
          </p:nvSpPr>
          <p:spPr bwMode="auto">
            <a:xfrm>
              <a:off x="426" y="153"/>
              <a:ext cx="102" cy="97"/>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65" name="Line 99"/>
            <p:cNvSpPr>
              <a:spLocks noChangeShapeType="1"/>
            </p:cNvSpPr>
            <p:nvPr/>
          </p:nvSpPr>
          <p:spPr bwMode="auto">
            <a:xfrm>
              <a:off x="230" y="316"/>
              <a:ext cx="249" cy="13"/>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66" name="Line 100"/>
            <p:cNvSpPr>
              <a:spLocks noChangeShapeType="1"/>
            </p:cNvSpPr>
            <p:nvPr/>
          </p:nvSpPr>
          <p:spPr bwMode="auto">
            <a:xfrm flipH="1">
              <a:off x="279" y="390"/>
              <a:ext cx="225" cy="182"/>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grpSp>
      <p:grpSp>
        <p:nvGrpSpPr>
          <p:cNvPr id="67" name="Group 92"/>
          <p:cNvGrpSpPr>
            <a:grpSpLocks/>
          </p:cNvGrpSpPr>
          <p:nvPr/>
        </p:nvGrpSpPr>
        <p:grpSpPr bwMode="auto">
          <a:xfrm>
            <a:off x="838200" y="5791200"/>
            <a:ext cx="533399" cy="533400"/>
            <a:chOff x="0" y="0"/>
            <a:chExt cx="650" cy="720"/>
          </a:xfrm>
        </p:grpSpPr>
        <p:sp>
          <p:nvSpPr>
            <p:cNvPr id="68" name="Oval 85"/>
            <p:cNvSpPr>
              <a:spLocks/>
            </p:cNvSpPr>
            <p:nvPr/>
          </p:nvSpPr>
          <p:spPr bwMode="auto">
            <a:xfrm>
              <a:off x="0" y="201"/>
              <a:ext cx="230" cy="230"/>
            </a:xfrm>
            <a:prstGeom prst="ellipse">
              <a:avLst/>
            </a:prstGeom>
            <a:no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69" name="Oval 86"/>
            <p:cNvSpPr>
              <a:spLocks/>
            </p:cNvSpPr>
            <p:nvPr/>
          </p:nvSpPr>
          <p:spPr bwMode="auto">
            <a:xfrm>
              <a:off x="477" y="242"/>
              <a:ext cx="173" cy="173"/>
            </a:xfrm>
            <a:prstGeom prst="ellipse">
              <a:avLst/>
            </a:prstGeom>
            <a:solidFill>
              <a:schemeClr val="accent2">
                <a:lumMod val="20000"/>
                <a:lumOff val="80000"/>
              </a:schemeClr>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70" name="Oval 87"/>
            <p:cNvSpPr>
              <a:spLocks/>
            </p:cNvSpPr>
            <p:nvPr/>
          </p:nvSpPr>
          <p:spPr bwMode="auto">
            <a:xfrm>
              <a:off x="304" y="0"/>
              <a:ext cx="173" cy="172"/>
            </a:xfrm>
            <a:prstGeom prst="ellipse">
              <a:avLst/>
            </a:prstGeom>
            <a:solidFill>
              <a:schemeClr val="accent2">
                <a:lumMod val="20000"/>
                <a:lumOff val="80000"/>
              </a:schemeClr>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71" name="Oval 88"/>
            <p:cNvSpPr>
              <a:spLocks/>
            </p:cNvSpPr>
            <p:nvPr/>
          </p:nvSpPr>
          <p:spPr bwMode="auto">
            <a:xfrm>
              <a:off x="131" y="547"/>
              <a:ext cx="173" cy="173"/>
            </a:xfrm>
            <a:prstGeom prst="ellipse">
              <a:avLst/>
            </a:prstGeom>
            <a:solidFill>
              <a:schemeClr val="accent2">
                <a:lumMod val="20000"/>
                <a:lumOff val="80000"/>
              </a:schemeClr>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72" name="Line 89"/>
            <p:cNvSpPr>
              <a:spLocks noChangeShapeType="1"/>
            </p:cNvSpPr>
            <p:nvPr/>
          </p:nvSpPr>
          <p:spPr bwMode="auto">
            <a:xfrm>
              <a:off x="426" y="153"/>
              <a:ext cx="102" cy="97"/>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73" name="Line 90"/>
            <p:cNvSpPr>
              <a:spLocks noChangeShapeType="1"/>
            </p:cNvSpPr>
            <p:nvPr/>
          </p:nvSpPr>
          <p:spPr bwMode="auto">
            <a:xfrm>
              <a:off x="230" y="316"/>
              <a:ext cx="247" cy="13"/>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74" name="Line 91"/>
            <p:cNvSpPr>
              <a:spLocks noChangeShapeType="1"/>
            </p:cNvSpPr>
            <p:nvPr/>
          </p:nvSpPr>
          <p:spPr bwMode="auto">
            <a:xfrm flipH="1">
              <a:off x="279" y="390"/>
              <a:ext cx="223" cy="182"/>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grpSp>
      <p:grpSp>
        <p:nvGrpSpPr>
          <p:cNvPr id="75" name="Group 92"/>
          <p:cNvGrpSpPr>
            <a:grpSpLocks/>
          </p:cNvGrpSpPr>
          <p:nvPr/>
        </p:nvGrpSpPr>
        <p:grpSpPr bwMode="auto">
          <a:xfrm>
            <a:off x="914400" y="6248400"/>
            <a:ext cx="533399" cy="533400"/>
            <a:chOff x="0" y="0"/>
            <a:chExt cx="650" cy="720"/>
          </a:xfrm>
        </p:grpSpPr>
        <p:sp>
          <p:nvSpPr>
            <p:cNvPr id="76" name="Oval 85"/>
            <p:cNvSpPr>
              <a:spLocks/>
            </p:cNvSpPr>
            <p:nvPr/>
          </p:nvSpPr>
          <p:spPr bwMode="auto">
            <a:xfrm>
              <a:off x="0" y="201"/>
              <a:ext cx="230" cy="230"/>
            </a:xfrm>
            <a:prstGeom prst="ellipse">
              <a:avLst/>
            </a:prstGeom>
            <a:no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77" name="Oval 86"/>
            <p:cNvSpPr>
              <a:spLocks/>
            </p:cNvSpPr>
            <p:nvPr/>
          </p:nvSpPr>
          <p:spPr bwMode="auto">
            <a:xfrm>
              <a:off x="477" y="242"/>
              <a:ext cx="173" cy="173"/>
            </a:xfrm>
            <a:prstGeom prst="ellipse">
              <a:avLst/>
            </a:prstGeom>
            <a:solidFill>
              <a:schemeClr val="accent2">
                <a:lumMod val="20000"/>
                <a:lumOff val="80000"/>
              </a:schemeClr>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78" name="Oval 87"/>
            <p:cNvSpPr>
              <a:spLocks/>
            </p:cNvSpPr>
            <p:nvPr/>
          </p:nvSpPr>
          <p:spPr bwMode="auto">
            <a:xfrm>
              <a:off x="304" y="0"/>
              <a:ext cx="173" cy="172"/>
            </a:xfrm>
            <a:prstGeom prst="ellipse">
              <a:avLst/>
            </a:prstGeom>
            <a:solidFill>
              <a:schemeClr val="accent2">
                <a:lumMod val="20000"/>
                <a:lumOff val="80000"/>
              </a:schemeClr>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79" name="Oval 88"/>
            <p:cNvSpPr>
              <a:spLocks/>
            </p:cNvSpPr>
            <p:nvPr/>
          </p:nvSpPr>
          <p:spPr bwMode="auto">
            <a:xfrm>
              <a:off x="131" y="547"/>
              <a:ext cx="173" cy="173"/>
            </a:xfrm>
            <a:prstGeom prst="ellipse">
              <a:avLst/>
            </a:prstGeom>
            <a:solidFill>
              <a:schemeClr val="accent2">
                <a:lumMod val="20000"/>
                <a:lumOff val="80000"/>
              </a:schemeClr>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80" name="Line 89"/>
            <p:cNvSpPr>
              <a:spLocks noChangeShapeType="1"/>
            </p:cNvSpPr>
            <p:nvPr/>
          </p:nvSpPr>
          <p:spPr bwMode="auto">
            <a:xfrm>
              <a:off x="426" y="153"/>
              <a:ext cx="102" cy="97"/>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81" name="Line 90"/>
            <p:cNvSpPr>
              <a:spLocks noChangeShapeType="1"/>
            </p:cNvSpPr>
            <p:nvPr/>
          </p:nvSpPr>
          <p:spPr bwMode="auto">
            <a:xfrm>
              <a:off x="230" y="316"/>
              <a:ext cx="247" cy="13"/>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82" name="Line 91"/>
            <p:cNvSpPr>
              <a:spLocks noChangeShapeType="1"/>
            </p:cNvSpPr>
            <p:nvPr/>
          </p:nvSpPr>
          <p:spPr bwMode="auto">
            <a:xfrm flipH="1">
              <a:off x="279" y="390"/>
              <a:ext cx="223" cy="182"/>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grpSp>
    </p:spTree>
    <p:extLst>
      <p:ext uri="{BB962C8B-B14F-4D97-AF65-F5344CB8AC3E}">
        <p14:creationId xmlns:p14="http://schemas.microsoft.com/office/powerpoint/2010/main" val="4385783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 Infrastructure</a:t>
            </a:r>
            <a:endParaRPr lang="en-US" dirty="0"/>
          </a:p>
        </p:txBody>
      </p:sp>
      <p:sp>
        <p:nvSpPr>
          <p:cNvPr id="3" name="Content Placeholder 2"/>
          <p:cNvSpPr>
            <a:spLocks noGrp="1"/>
          </p:cNvSpPr>
          <p:nvPr>
            <p:ph idx="1"/>
          </p:nvPr>
        </p:nvSpPr>
        <p:spPr/>
        <p:txBody>
          <a:bodyPr/>
          <a:lstStyle/>
          <a:p>
            <a:r>
              <a:rPr lang="en-US" dirty="0" smtClean="0"/>
              <a:t>The “Holy Trinity”</a:t>
            </a:r>
          </a:p>
          <a:p>
            <a:pPr lvl="1"/>
            <a:r>
              <a:rPr lang="en-US" dirty="0" smtClean="0"/>
              <a:t>GitHub</a:t>
            </a:r>
          </a:p>
          <a:p>
            <a:pPr lvl="1"/>
            <a:r>
              <a:rPr lang="en-US" dirty="0" smtClean="0"/>
              <a:t>JIRA</a:t>
            </a:r>
          </a:p>
          <a:p>
            <a:pPr lvl="1"/>
            <a:r>
              <a:rPr lang="en-US" dirty="0" smtClean="0"/>
              <a:t>Jenkins</a:t>
            </a:r>
          </a:p>
          <a:p>
            <a:pPr lvl="0"/>
            <a:r>
              <a:rPr lang="en-US" dirty="0" smtClean="0"/>
              <a:t>Wiki</a:t>
            </a:r>
          </a:p>
          <a:p>
            <a:pPr lvl="1"/>
            <a:r>
              <a:rPr lang="en-US" dirty="0" smtClean="0"/>
              <a:t>Each FCT and other teams have Wiki area (“Space”)</a:t>
            </a:r>
          </a:p>
          <a:p>
            <a:pPr lvl="1"/>
            <a:r>
              <a:rPr lang="en-US" dirty="0" smtClean="0"/>
              <a:t>Minutes, actions etc. posted there</a:t>
            </a:r>
          </a:p>
          <a:p>
            <a:pPr lvl="1"/>
            <a:r>
              <a:rPr lang="en-US" dirty="0" smtClean="0"/>
              <a:t>How-to Guide will be posted to Wiki also</a:t>
            </a:r>
          </a:p>
          <a:p>
            <a:pPr lvl="1"/>
            <a:endParaRPr lang="en-US" dirty="0" smtClean="0"/>
          </a:p>
          <a:p>
            <a:pPr lvl="0"/>
            <a:r>
              <a:rPr lang="en-US" dirty="0" smtClean="0"/>
              <a:t>NEW: Wiki to JIRA Bridge: meeting actions identified in Wikis are also now reflected as JIRA issues</a:t>
            </a:r>
          </a:p>
          <a:p>
            <a:pPr lvl="1"/>
            <a:r>
              <a:rPr lang="en-US" dirty="0" smtClean="0"/>
              <a:t>Need for some instruction in this for FCT Leads</a:t>
            </a:r>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27</a:t>
            </a:fld>
            <a:endParaRPr lang="en-US" dirty="0"/>
          </a:p>
        </p:txBody>
      </p:sp>
    </p:spTree>
    <p:extLst>
      <p:ext uri="{BB962C8B-B14F-4D97-AF65-F5344CB8AC3E}">
        <p14:creationId xmlns:p14="http://schemas.microsoft.com/office/powerpoint/2010/main" val="6677532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How-To</a:t>
            </a:r>
            <a:r>
              <a:rPr lang="en-US" baseline="0" dirty="0" smtClean="0"/>
              <a:t> Guide</a:t>
            </a:r>
            <a:endParaRPr lang="en-US" dirty="0"/>
          </a:p>
        </p:txBody>
      </p:sp>
      <p:sp>
        <p:nvSpPr>
          <p:cNvPr id="3" name="Content Placeholder 2"/>
          <p:cNvSpPr>
            <a:spLocks noGrp="1"/>
          </p:cNvSpPr>
          <p:nvPr>
            <p:ph idx="1"/>
          </p:nvPr>
        </p:nvSpPr>
        <p:spPr/>
        <p:txBody>
          <a:bodyPr/>
          <a:lstStyle/>
          <a:p>
            <a:r>
              <a:rPr lang="en-US" dirty="0" smtClean="0"/>
              <a:t>Shows overall process to follow in using GitHub and </a:t>
            </a:r>
            <a:r>
              <a:rPr lang="en-US" dirty="0" err="1" smtClean="0"/>
              <a:t>Atlassian</a:t>
            </a:r>
            <a:r>
              <a:rPr lang="en-US" dirty="0" smtClean="0"/>
              <a:t> </a:t>
            </a:r>
            <a:r>
              <a:rPr lang="en-US" dirty="0" err="1" smtClean="0"/>
              <a:t>Sourcetree</a:t>
            </a:r>
            <a:r>
              <a:rPr lang="en-US" dirty="0" smtClean="0"/>
              <a:t>, for FCT Leads</a:t>
            </a:r>
          </a:p>
          <a:p>
            <a:r>
              <a:rPr lang="en-US" dirty="0" smtClean="0"/>
              <a:t>Detailed screenshots</a:t>
            </a:r>
            <a:r>
              <a:rPr lang="en-US" baseline="0" dirty="0" smtClean="0"/>
              <a:t> for each part of the process</a:t>
            </a:r>
          </a:p>
          <a:p>
            <a:r>
              <a:rPr lang="en-US" baseline="0" dirty="0" smtClean="0"/>
              <a:t>New section on definitions added</a:t>
            </a:r>
          </a:p>
          <a:p>
            <a:r>
              <a:rPr lang="en-US" baseline="0" dirty="0" smtClean="0"/>
              <a:t>Additional definitions added</a:t>
            </a:r>
          </a:p>
          <a:p>
            <a:pPr lvl="1"/>
            <a:r>
              <a:rPr lang="en-US" baseline="0" dirty="0" smtClean="0"/>
              <a:t>This is the version that is posted on the Wiki</a:t>
            </a:r>
          </a:p>
          <a:p>
            <a:r>
              <a:rPr lang="en-US" dirty="0" smtClean="0"/>
              <a:t>New section on aligning local and remote branches with EDM Council Master</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28</a:t>
            </a:fld>
            <a:endParaRPr lang="en-US" dirty="0"/>
          </a:p>
        </p:txBody>
      </p:sp>
    </p:spTree>
    <p:extLst>
      <p:ext uri="{BB962C8B-B14F-4D97-AF65-F5344CB8AC3E}">
        <p14:creationId xmlns:p14="http://schemas.microsoft.com/office/powerpoint/2010/main" val="10927228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Engagement Model</a:t>
            </a:r>
            <a:endParaRPr lang="en-US" dirty="0"/>
          </a:p>
        </p:txBody>
      </p:sp>
      <p:sp>
        <p:nvSpPr>
          <p:cNvPr id="3" name="Content Placeholder 2"/>
          <p:cNvSpPr>
            <a:spLocks noGrp="1"/>
          </p:cNvSpPr>
          <p:nvPr>
            <p:ph idx="1"/>
          </p:nvPr>
        </p:nvSpPr>
        <p:spPr/>
        <p:txBody>
          <a:bodyPr/>
          <a:lstStyle/>
          <a:p>
            <a:r>
              <a:rPr lang="en-US" dirty="0" smtClean="0"/>
              <a:t>Groups</a:t>
            </a:r>
          </a:p>
          <a:p>
            <a:pPr lvl="1"/>
            <a:r>
              <a:rPr lang="en-US" dirty="0" smtClean="0"/>
              <a:t>Each Team is configured as a “Group” in JIRA</a:t>
            </a:r>
          </a:p>
          <a:p>
            <a:pPr lvl="1"/>
            <a:r>
              <a:rPr lang="en-US" dirty="0" smtClean="0"/>
              <a:t>This group is then als</a:t>
            </a:r>
            <a:r>
              <a:rPr lang="en-US" baseline="0" dirty="0" smtClean="0"/>
              <a:t>o used for participation in Wiki “spaces”</a:t>
            </a:r>
          </a:p>
          <a:p>
            <a:pPr lvl="0"/>
            <a:r>
              <a:rPr lang="en-US" dirty="0" smtClean="0"/>
              <a:t>If you registered for</a:t>
            </a:r>
            <a:r>
              <a:rPr lang="en-US" baseline="0" dirty="0" smtClean="0"/>
              <a:t> GitHub access, you GitHub ID also becomes your JIRA ID</a:t>
            </a:r>
          </a:p>
          <a:p>
            <a:pPr lvl="1"/>
            <a:r>
              <a:rPr lang="en-US" dirty="0" smtClean="0"/>
              <a:t>Group leads will</a:t>
            </a:r>
            <a:r>
              <a:rPr lang="en-US" baseline="0" dirty="0" smtClean="0"/>
              <a:t> then add you to their team group</a:t>
            </a:r>
          </a:p>
          <a:p>
            <a:pPr lvl="0"/>
            <a:r>
              <a:rPr lang="en-US" dirty="0" smtClean="0"/>
              <a:t>Otherwise, you will have received an invitation</a:t>
            </a:r>
            <a:r>
              <a:rPr lang="en-US" baseline="0" dirty="0" smtClean="0"/>
              <a:t> from JIRA directly</a:t>
            </a:r>
          </a:p>
          <a:p>
            <a:pPr lvl="1"/>
            <a:r>
              <a:rPr lang="en-US" dirty="0" smtClean="0"/>
              <a:t>You may</a:t>
            </a:r>
            <a:r>
              <a:rPr lang="en-US" baseline="0" dirty="0" smtClean="0"/>
              <a:t> want to retrospectively ask to be added to GitHub</a:t>
            </a:r>
          </a:p>
          <a:p>
            <a:pPr lvl="0"/>
            <a:r>
              <a:rPr lang="en-US" baseline="0" dirty="0" smtClean="0"/>
              <a:t>Some people are having difficulty accessing the Wiki </a:t>
            </a:r>
            <a:r>
              <a:rPr lang="en-US" sz="2400" baseline="0" dirty="0" smtClean="0"/>
              <a:t>– there is a synch to be run periodically</a:t>
            </a:r>
            <a:endParaRPr lang="en-US" baseline="0" dirty="0" smtClean="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29</a:t>
            </a:fld>
            <a:endParaRPr lang="en-US" dirty="0"/>
          </a:p>
        </p:txBody>
      </p:sp>
    </p:spTree>
    <p:extLst>
      <p:ext uri="{BB962C8B-B14F-4D97-AF65-F5344CB8AC3E}">
        <p14:creationId xmlns:p14="http://schemas.microsoft.com/office/powerpoint/2010/main" val="25201641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OMG Quarterly Meeting</a:t>
            </a:r>
            <a:r>
              <a:rPr lang="en-US" baseline="0" dirty="0" smtClean="0"/>
              <a:t> Sept 2015</a:t>
            </a:r>
            <a:endParaRPr lang="en-US" dirty="0"/>
          </a:p>
        </p:txBody>
      </p:sp>
      <p:sp>
        <p:nvSpPr>
          <p:cNvPr id="3" name="Content Placeholder 2"/>
          <p:cNvSpPr>
            <a:spLocks noGrp="1"/>
          </p:cNvSpPr>
          <p:nvPr>
            <p:ph idx="1"/>
          </p:nvPr>
        </p:nvSpPr>
        <p:spPr/>
        <p:txBody>
          <a:bodyPr/>
          <a:lstStyle/>
          <a:p>
            <a:pPr lvl="0"/>
            <a:r>
              <a:rPr lang="en-US" dirty="0" smtClean="0"/>
              <a:t>Plans for September OMG QM</a:t>
            </a:r>
          </a:p>
          <a:p>
            <a:pPr lvl="0"/>
            <a:r>
              <a:rPr lang="en-US" dirty="0" smtClean="0"/>
              <a:t>Votes</a:t>
            </a:r>
          </a:p>
          <a:p>
            <a:pPr lvl="1"/>
            <a:r>
              <a:rPr lang="en-US" dirty="0" smtClean="0"/>
              <a:t>FIBO Financial Business and Commerce RFC</a:t>
            </a:r>
          </a:p>
          <a:p>
            <a:pPr lvl="0"/>
            <a:r>
              <a:rPr lang="en-US" dirty="0" smtClean="0"/>
              <a:t>Preview / Update?</a:t>
            </a:r>
          </a:p>
          <a:p>
            <a:pPr lvl="1"/>
            <a:r>
              <a:rPr lang="en-US" dirty="0" smtClean="0"/>
              <a:t>FIBO Business Entities</a:t>
            </a:r>
          </a:p>
          <a:p>
            <a:pPr lvl="1"/>
            <a:r>
              <a:rPr lang="en-US" dirty="0" smtClean="0"/>
              <a:t>FIBO Loans?</a:t>
            </a:r>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3</a:t>
            </a:fld>
            <a:endParaRPr lang="en-US" dirty="0"/>
          </a:p>
        </p:txBody>
      </p:sp>
    </p:spTree>
    <p:extLst>
      <p:ext uri="{BB962C8B-B14F-4D97-AF65-F5344CB8AC3E}">
        <p14:creationId xmlns:p14="http://schemas.microsoft.com/office/powerpoint/2010/main" val="1399624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Progress</a:t>
            </a:r>
            <a:endParaRPr lang="en-US" dirty="0"/>
          </a:p>
        </p:txBody>
      </p:sp>
      <p:sp>
        <p:nvSpPr>
          <p:cNvPr id="3" name="Content Placeholder 2"/>
          <p:cNvSpPr>
            <a:spLocks noGrp="1"/>
          </p:cNvSpPr>
          <p:nvPr>
            <p:ph idx="1"/>
          </p:nvPr>
        </p:nvSpPr>
        <p:spPr/>
        <p:txBody>
          <a:bodyPr/>
          <a:lstStyle/>
          <a:p>
            <a:r>
              <a:rPr lang="en-US" sz="2400" dirty="0" smtClean="0"/>
              <a:t>FCT Process (to be followed by FCT Leads)</a:t>
            </a:r>
          </a:p>
          <a:p>
            <a:pPr lvl="1"/>
            <a:r>
              <a:rPr lang="en-US" sz="2000" dirty="0" smtClean="0"/>
              <a:t>Standard template / slides used by all FCT leads</a:t>
            </a:r>
          </a:p>
          <a:p>
            <a:pPr lvl="1"/>
            <a:r>
              <a:rPr lang="en-US" sz="2000" dirty="0" smtClean="0"/>
              <a:t>Minutes posted to Wiki</a:t>
            </a:r>
          </a:p>
          <a:p>
            <a:pPr lvl="2"/>
            <a:r>
              <a:rPr lang="en-US" sz="1800" dirty="0" smtClean="0"/>
              <a:t>Dennis is doing this fro MB notes; </a:t>
            </a:r>
          </a:p>
          <a:p>
            <a:pPr lvl="2"/>
            <a:r>
              <a:rPr lang="en-US" sz="1800" dirty="0" smtClean="0"/>
              <a:t>FCT leads should take on responsibility for note-taking and publishing</a:t>
            </a:r>
          </a:p>
          <a:p>
            <a:pPr lvl="0"/>
            <a:r>
              <a:rPr lang="en-US" sz="2400" dirty="0" smtClean="0"/>
              <a:t>FIBO Proof</a:t>
            </a:r>
            <a:r>
              <a:rPr lang="en-US" sz="2400" baseline="0" dirty="0" smtClean="0"/>
              <a:t> of Concept Teams</a:t>
            </a:r>
          </a:p>
          <a:p>
            <a:pPr lvl="1"/>
            <a:r>
              <a:rPr lang="en-US" sz="2000" dirty="0" smtClean="0"/>
              <a:t>May</a:t>
            </a:r>
            <a:r>
              <a:rPr lang="en-US" sz="2000" baseline="0" dirty="0" smtClean="0"/>
              <a:t> use any FIBO color as appropriate</a:t>
            </a:r>
          </a:p>
          <a:p>
            <a:pPr lvl="1"/>
            <a:r>
              <a:rPr lang="en-US" sz="2000" baseline="0" dirty="0" smtClean="0"/>
              <a:t>Run on same process as FCTs (wiki etc.).</a:t>
            </a:r>
          </a:p>
          <a:p>
            <a:pPr lvl="0"/>
            <a:r>
              <a:rPr lang="en-US" sz="2400" dirty="0" smtClean="0"/>
              <a:t>FIBO</a:t>
            </a:r>
            <a:r>
              <a:rPr lang="en-US" sz="2400" baseline="0" dirty="0" smtClean="0"/>
              <a:t> Vendor Team</a:t>
            </a:r>
          </a:p>
          <a:p>
            <a:pPr lvl="1"/>
            <a:r>
              <a:rPr lang="en-US" sz="2000" dirty="0" smtClean="0"/>
              <a:t>Initially focused on tool support for specification activities</a:t>
            </a:r>
          </a:p>
          <a:p>
            <a:pPr lvl="1"/>
            <a:r>
              <a:rPr lang="en-US" sz="2000" dirty="0" smtClean="0"/>
              <a:t>Will also extend to potential</a:t>
            </a:r>
            <a:r>
              <a:rPr lang="en-US" sz="2000" baseline="0" dirty="0" smtClean="0"/>
              <a:t> test assistance, </a:t>
            </a:r>
            <a:r>
              <a:rPr lang="en-US" sz="2000" baseline="0" dirty="0" err="1" smtClean="0"/>
              <a:t>PoCs</a:t>
            </a:r>
            <a:r>
              <a:rPr lang="en-US" sz="2000" baseline="0" dirty="0" smtClean="0"/>
              <a:t> etc. </a:t>
            </a:r>
          </a:p>
          <a:p>
            <a:pPr lvl="0"/>
            <a:r>
              <a:rPr lang="en-US" sz="2400" dirty="0" smtClean="0"/>
              <a:t>Build</a:t>
            </a:r>
            <a:r>
              <a:rPr lang="en-US" sz="2400" baseline="0" dirty="0" smtClean="0"/>
              <a:t> / Test / Deploy / Maintain document</a:t>
            </a:r>
          </a:p>
          <a:p>
            <a:pPr lvl="1"/>
            <a:r>
              <a:rPr lang="en-US" sz="2000" dirty="0" smtClean="0"/>
              <a:t>This is the definitive reference for all process (see Fig 4 of that)</a:t>
            </a:r>
          </a:p>
          <a:p>
            <a:pPr lvl="0"/>
            <a:r>
              <a:rPr lang="en-US" sz="2400" dirty="0" smtClean="0"/>
              <a:t>GitHub / Process User Guide updated</a:t>
            </a:r>
          </a:p>
          <a:p>
            <a:pPr lvl="1"/>
            <a:r>
              <a:rPr lang="en-US" sz="2000" dirty="0" smtClean="0"/>
              <a:t>Will</a:t>
            </a:r>
            <a:r>
              <a:rPr lang="en-US" sz="2000" baseline="0" dirty="0" smtClean="0"/>
              <a:t> </a:t>
            </a:r>
            <a:r>
              <a:rPr lang="en-US" sz="2000" dirty="0" smtClean="0"/>
              <a:t>extend to overall process over time</a:t>
            </a:r>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30</a:t>
            </a:fld>
            <a:endParaRPr lang="en-US" dirty="0"/>
          </a:p>
        </p:txBody>
      </p:sp>
    </p:spTree>
    <p:extLst>
      <p:ext uri="{BB962C8B-B14F-4D97-AF65-F5344CB8AC3E}">
        <p14:creationId xmlns:p14="http://schemas.microsoft.com/office/powerpoint/2010/main" val="37981940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 Content</a:t>
            </a:r>
            <a:r>
              <a:rPr lang="en-US" baseline="0" dirty="0" smtClean="0"/>
              <a:t> Teams</a:t>
            </a:r>
            <a:endParaRPr lang="en-US" dirty="0"/>
          </a:p>
        </p:txBody>
      </p:sp>
      <p:sp>
        <p:nvSpPr>
          <p:cNvPr id="3" name="Content Placeholder 2"/>
          <p:cNvSpPr>
            <a:spLocks noGrp="1"/>
          </p:cNvSpPr>
          <p:nvPr>
            <p:ph idx="1"/>
          </p:nvPr>
        </p:nvSpPr>
        <p:spPr/>
        <p:txBody>
          <a:bodyPr/>
          <a:lstStyle/>
          <a:p>
            <a:r>
              <a:rPr lang="en-US" dirty="0" smtClean="0"/>
              <a:t>Each FIBO Content Team has</a:t>
            </a:r>
          </a:p>
          <a:p>
            <a:pPr lvl="1"/>
            <a:r>
              <a:rPr lang="en-US" dirty="0" smtClean="0"/>
              <a:t>A GitHub fork on the FCT</a:t>
            </a:r>
            <a:r>
              <a:rPr lang="en-US" baseline="0" dirty="0" smtClean="0"/>
              <a:t> Leader GitHub account</a:t>
            </a:r>
            <a:endParaRPr lang="en-US" dirty="0" smtClean="0"/>
          </a:p>
          <a:p>
            <a:pPr lvl="1"/>
            <a:r>
              <a:rPr lang="en-US" dirty="0" smtClean="0"/>
              <a:t>A working wiki on the main (EDM Council) GitHub account</a:t>
            </a:r>
          </a:p>
          <a:p>
            <a:pPr lvl="1"/>
            <a:r>
              <a:rPr lang="en-US" dirty="0" smtClean="0"/>
              <a:t>Regular</a:t>
            </a:r>
            <a:r>
              <a:rPr lang="en-US" baseline="0" dirty="0" smtClean="0"/>
              <a:t> meetings</a:t>
            </a:r>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31</a:t>
            </a:fld>
            <a:endParaRPr lang="en-US" dirty="0"/>
          </a:p>
        </p:txBody>
      </p:sp>
    </p:spTree>
    <p:extLst>
      <p:ext uri="{BB962C8B-B14F-4D97-AF65-F5344CB8AC3E}">
        <p14:creationId xmlns:p14="http://schemas.microsoft.com/office/powerpoint/2010/main" val="23026679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 Foundations Content Team</a:t>
            </a:r>
            <a:endParaRPr lang="en-US" dirty="0"/>
          </a:p>
        </p:txBody>
      </p:sp>
      <p:sp>
        <p:nvSpPr>
          <p:cNvPr id="3" name="Content Placeholder 2"/>
          <p:cNvSpPr>
            <a:spLocks noGrp="1"/>
          </p:cNvSpPr>
          <p:nvPr>
            <p:ph idx="1"/>
          </p:nvPr>
        </p:nvSpPr>
        <p:spPr/>
        <p:txBody>
          <a:bodyPr/>
          <a:lstStyle/>
          <a:p>
            <a:r>
              <a:rPr lang="en-US" dirty="0" smtClean="0"/>
              <a:t>Application of the “FIBO Principles” across the FIBO Family</a:t>
            </a:r>
          </a:p>
          <a:p>
            <a:r>
              <a:rPr lang="en-US" dirty="0" smtClean="0"/>
              <a:t>Starting to firm up how these are applied</a:t>
            </a:r>
          </a:p>
          <a:p>
            <a:r>
              <a:rPr lang="en-US" dirty="0" smtClean="0"/>
              <a:t>Units of Measure was initial example</a:t>
            </a:r>
          </a:p>
          <a:p>
            <a:r>
              <a:rPr lang="en-US" dirty="0" smtClean="0"/>
              <a:t>Now working on Continuant v </a:t>
            </a:r>
            <a:r>
              <a:rPr lang="en-US" dirty="0" err="1" smtClean="0"/>
              <a:t>Occurrent</a:t>
            </a:r>
            <a:r>
              <a:rPr lang="en-US" dirty="0" smtClean="0"/>
              <a:t> as a pre-requisite to REA Transactions workflow</a:t>
            </a:r>
          </a:p>
          <a:p>
            <a:r>
              <a:rPr lang="en-US" dirty="0" smtClean="0"/>
              <a:t>Deliver abstractions to FCTs so that formal</a:t>
            </a:r>
            <a:r>
              <a:rPr lang="en-US" baseline="0" dirty="0" smtClean="0"/>
              <a:t> OMG submission models are in line with philosophy, abstractions and common mid level ontology concepts</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32</a:t>
            </a:fld>
            <a:endParaRPr lang="en-US" dirty="0"/>
          </a:p>
        </p:txBody>
      </p:sp>
    </p:spTree>
    <p:extLst>
      <p:ext uri="{BB962C8B-B14F-4D97-AF65-F5344CB8AC3E}">
        <p14:creationId xmlns:p14="http://schemas.microsoft.com/office/powerpoint/2010/main" val="9325051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v Pink working – Example</a:t>
            </a:r>
            <a:endParaRPr lang="en-US" dirty="0"/>
          </a:p>
        </p:txBody>
      </p:sp>
      <p:sp>
        <p:nvSpPr>
          <p:cNvPr id="4" name="Slide Number Placeholder 3"/>
          <p:cNvSpPr>
            <a:spLocks noGrp="1"/>
          </p:cNvSpPr>
          <p:nvPr>
            <p:ph type="sldNum" sz="quarter" idx="4294967295"/>
          </p:nvPr>
        </p:nvSpPr>
        <p:spPr>
          <a:xfrm>
            <a:off x="6096000" y="6553200"/>
            <a:ext cx="1905000" cy="457200"/>
          </a:xfrm>
          <a:prstGeom prst="rect">
            <a:avLst/>
          </a:prstGeom>
        </p:spPr>
        <p:txBody>
          <a:bodyPr/>
          <a:lstStyle/>
          <a:p>
            <a:pPr>
              <a:defRPr/>
            </a:pPr>
            <a:fld id="{C6BDA211-D83F-4883-8596-42D171D057DF}" type="slidenum">
              <a:rPr lang="en-US" smtClean="0">
                <a:solidFill>
                  <a:srgbClr val="000000"/>
                </a:solidFill>
              </a:rPr>
              <a:pPr>
                <a:defRPr/>
              </a:pPr>
              <a:t>33</a:t>
            </a:fld>
            <a:endParaRPr lang="en-US" dirty="0">
              <a:solidFill>
                <a:srgbClr val="000000"/>
              </a:solidFill>
            </a:endParaRPr>
          </a:p>
        </p:txBody>
      </p:sp>
      <p:sp>
        <p:nvSpPr>
          <p:cNvPr id="5" name="Footer Placeholder 4"/>
          <p:cNvSpPr>
            <a:spLocks noGrp="1"/>
          </p:cNvSpPr>
          <p:nvPr>
            <p:ph type="ftr" sz="quarter" idx="12"/>
          </p:nvPr>
        </p:nvSpPr>
        <p:spPr/>
        <p:txBody>
          <a:bodyPr/>
          <a:lstStyle/>
          <a:p>
            <a:r>
              <a:rPr lang="en-US" smtClean="0"/>
              <a:t>EDM-Council/FIBO Foundations Content Team</a:t>
            </a:r>
            <a:endParaRPr lang="en-US" dirty="0"/>
          </a:p>
        </p:txBody>
      </p:sp>
      <p:sp>
        <p:nvSpPr>
          <p:cNvPr id="6" name="Rectangle 5"/>
          <p:cNvSpPr/>
          <p:nvPr/>
        </p:nvSpPr>
        <p:spPr>
          <a:xfrm>
            <a:off x="304800" y="1078496"/>
            <a:ext cx="4038600" cy="4343400"/>
          </a:xfrm>
          <a:prstGeom prst="rect">
            <a:avLst/>
          </a:prstGeom>
          <a:solidFill>
            <a:srgbClr val="FF7C8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648200" y="2895600"/>
            <a:ext cx="3962400" cy="2209800"/>
          </a:xfrm>
          <a:prstGeom prst="rect">
            <a:avLst/>
          </a:prstGeom>
          <a:solidFill>
            <a:srgbClr val="FF66FF"/>
          </a:solid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648200" y="5105400"/>
            <a:ext cx="3962400" cy="609600"/>
          </a:xfrm>
          <a:prstGeom prst="rect">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648200" y="5715000"/>
            <a:ext cx="3962400" cy="609600"/>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14400" y="1143000"/>
            <a:ext cx="2971800" cy="4572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Lattice</a:t>
            </a:r>
            <a:endParaRPr lang="en-US" dirty="0">
              <a:solidFill>
                <a:schemeClr val="tx1"/>
              </a:solidFill>
            </a:endParaRPr>
          </a:p>
        </p:txBody>
      </p:sp>
      <p:sp>
        <p:nvSpPr>
          <p:cNvPr id="11" name="Rectangle 10"/>
          <p:cNvSpPr/>
          <p:nvPr/>
        </p:nvSpPr>
        <p:spPr>
          <a:xfrm>
            <a:off x="533400" y="1752600"/>
            <a:ext cx="1285009" cy="4572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Platonic</a:t>
            </a:r>
            <a:endParaRPr lang="en-US" dirty="0">
              <a:solidFill>
                <a:schemeClr val="tx1"/>
              </a:solidFill>
            </a:endParaRPr>
          </a:p>
        </p:txBody>
      </p:sp>
      <p:sp>
        <p:nvSpPr>
          <p:cNvPr id="12" name="Rectangle 11"/>
          <p:cNvSpPr/>
          <p:nvPr/>
        </p:nvSpPr>
        <p:spPr>
          <a:xfrm>
            <a:off x="1905000" y="1752600"/>
            <a:ext cx="1447800" cy="4572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Relatives</a:t>
            </a:r>
            <a:endParaRPr lang="en-US" dirty="0">
              <a:solidFill>
                <a:schemeClr val="tx1"/>
              </a:solidFill>
            </a:endParaRPr>
          </a:p>
        </p:txBody>
      </p:sp>
      <p:sp>
        <p:nvSpPr>
          <p:cNvPr id="13" name="Rectangle 12"/>
          <p:cNvSpPr/>
          <p:nvPr/>
        </p:nvSpPr>
        <p:spPr>
          <a:xfrm>
            <a:off x="513347" y="2628900"/>
            <a:ext cx="761999" cy="4572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REA</a:t>
            </a:r>
            <a:endParaRPr lang="en-US" dirty="0">
              <a:solidFill>
                <a:schemeClr val="tx1"/>
              </a:solidFill>
            </a:endParaRPr>
          </a:p>
        </p:txBody>
      </p:sp>
      <p:sp>
        <p:nvSpPr>
          <p:cNvPr id="14" name="Rectangle 13"/>
          <p:cNvSpPr/>
          <p:nvPr/>
        </p:nvSpPr>
        <p:spPr>
          <a:xfrm>
            <a:off x="764136" y="3314700"/>
            <a:ext cx="2019300" cy="4572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UnitsAndMeasures</a:t>
            </a:r>
            <a:endParaRPr lang="en-US" dirty="0">
              <a:solidFill>
                <a:schemeClr val="tx1"/>
              </a:solidFill>
            </a:endParaRPr>
          </a:p>
        </p:txBody>
      </p:sp>
      <p:sp>
        <p:nvSpPr>
          <p:cNvPr id="15" name="Rectangle 14"/>
          <p:cNvSpPr/>
          <p:nvPr/>
        </p:nvSpPr>
        <p:spPr>
          <a:xfrm>
            <a:off x="4953000" y="1481554"/>
            <a:ext cx="1447800" cy="457200"/>
          </a:xfrm>
          <a:prstGeom prst="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QUDV</a:t>
            </a:r>
            <a:endParaRPr lang="en-US" dirty="0">
              <a:solidFill>
                <a:schemeClr val="tx1"/>
              </a:solidFill>
            </a:endParaRPr>
          </a:p>
        </p:txBody>
      </p:sp>
      <p:sp>
        <p:nvSpPr>
          <p:cNvPr id="16" name="Rectangle 15"/>
          <p:cNvSpPr/>
          <p:nvPr/>
        </p:nvSpPr>
        <p:spPr>
          <a:xfrm>
            <a:off x="640812" y="4715285"/>
            <a:ext cx="2286000" cy="4572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MonetaryMeasures</a:t>
            </a:r>
            <a:endParaRPr lang="en-US" dirty="0">
              <a:solidFill>
                <a:schemeClr val="tx1"/>
              </a:solidFill>
            </a:endParaRPr>
          </a:p>
        </p:txBody>
      </p:sp>
      <p:sp>
        <p:nvSpPr>
          <p:cNvPr id="17" name="Rectangle 16"/>
          <p:cNvSpPr/>
          <p:nvPr/>
        </p:nvSpPr>
        <p:spPr>
          <a:xfrm>
            <a:off x="5257800" y="3086100"/>
            <a:ext cx="2019300" cy="457200"/>
          </a:xfrm>
          <a:prstGeom prst="rect">
            <a:avLst/>
          </a:prstGeom>
          <a:solidFill>
            <a:srgbClr val="FF33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QuantitiesAndUnits</a:t>
            </a:r>
            <a:endParaRPr lang="en-US" dirty="0">
              <a:solidFill>
                <a:schemeClr val="tx1"/>
              </a:solidFill>
            </a:endParaRPr>
          </a:p>
        </p:txBody>
      </p:sp>
      <p:sp>
        <p:nvSpPr>
          <p:cNvPr id="18" name="Rectangle 17"/>
          <p:cNvSpPr/>
          <p:nvPr/>
        </p:nvSpPr>
        <p:spPr>
          <a:xfrm>
            <a:off x="5323225" y="5791200"/>
            <a:ext cx="2286000" cy="4572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CurrencyAmount</a:t>
            </a:r>
            <a:endParaRPr lang="en-US" dirty="0">
              <a:solidFill>
                <a:schemeClr val="tx1"/>
              </a:solidFill>
            </a:endParaRPr>
          </a:p>
        </p:txBody>
      </p:sp>
      <p:cxnSp>
        <p:nvCxnSpPr>
          <p:cNvPr id="21" name="Straight Arrow Connector 20"/>
          <p:cNvCxnSpPr>
            <a:stCxn id="17" idx="1"/>
            <a:endCxn id="14" idx="3"/>
          </p:cNvCxnSpPr>
          <p:nvPr/>
        </p:nvCxnSpPr>
        <p:spPr>
          <a:xfrm flipH="1">
            <a:off x="2783436" y="3314700"/>
            <a:ext cx="2474364"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8" idx="1"/>
            <a:endCxn id="16" idx="3"/>
          </p:cNvCxnSpPr>
          <p:nvPr/>
        </p:nvCxnSpPr>
        <p:spPr>
          <a:xfrm flipH="1" flipV="1">
            <a:off x="2926812" y="4943885"/>
            <a:ext cx="2396413" cy="107591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1524000" y="4000500"/>
            <a:ext cx="2019300" cy="4572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MeaurementTypes</a:t>
            </a:r>
            <a:endParaRPr lang="en-US" dirty="0">
              <a:solidFill>
                <a:schemeClr val="tx1"/>
              </a:solidFill>
            </a:endParaRPr>
          </a:p>
        </p:txBody>
      </p:sp>
      <p:sp>
        <p:nvSpPr>
          <p:cNvPr id="24" name="Rectangle 23"/>
          <p:cNvSpPr/>
          <p:nvPr/>
        </p:nvSpPr>
        <p:spPr>
          <a:xfrm>
            <a:off x="1941095" y="2432384"/>
            <a:ext cx="2019300" cy="4572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Quantities</a:t>
            </a:r>
            <a:endParaRPr lang="en-US" dirty="0">
              <a:solidFill>
                <a:schemeClr val="tx1"/>
              </a:solidFill>
            </a:endParaRPr>
          </a:p>
        </p:txBody>
      </p:sp>
      <p:sp>
        <p:nvSpPr>
          <p:cNvPr id="3" name="Rectangle 2"/>
          <p:cNvSpPr/>
          <p:nvPr/>
        </p:nvSpPr>
        <p:spPr>
          <a:xfrm>
            <a:off x="4648200" y="1100554"/>
            <a:ext cx="2628900" cy="11430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4648200" y="1066800"/>
            <a:ext cx="1350050" cy="338554"/>
          </a:xfrm>
          <a:prstGeom prst="rect">
            <a:avLst/>
          </a:prstGeom>
          <a:noFill/>
        </p:spPr>
        <p:txBody>
          <a:bodyPr wrap="none" rtlCol="0">
            <a:spAutoFit/>
          </a:bodyPr>
          <a:lstStyle/>
          <a:p>
            <a:r>
              <a:rPr lang="en-US" sz="1600" dirty="0" err="1"/>
              <a:t>e</a:t>
            </a:r>
            <a:r>
              <a:rPr lang="en-US" sz="1600" dirty="0" err="1" smtClean="0"/>
              <a:t>xt</a:t>
            </a:r>
            <a:r>
              <a:rPr lang="en-US" sz="1600" dirty="0" smtClean="0"/>
              <a:t>/snap etc.</a:t>
            </a:r>
            <a:endParaRPr lang="en-US" sz="1600" dirty="0"/>
          </a:p>
        </p:txBody>
      </p:sp>
      <p:cxnSp>
        <p:nvCxnSpPr>
          <p:cNvPr id="25" name="Straight Arrow Connector 24"/>
          <p:cNvCxnSpPr>
            <a:stCxn id="17" idx="1"/>
            <a:endCxn id="24" idx="3"/>
          </p:cNvCxnSpPr>
          <p:nvPr/>
        </p:nvCxnSpPr>
        <p:spPr>
          <a:xfrm flipH="1" flipV="1">
            <a:off x="3960395" y="2660984"/>
            <a:ext cx="1297405" cy="6537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37158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FIBO Foundations Topics</a:t>
            </a:r>
            <a:endParaRPr lang="en-US" dirty="0"/>
          </a:p>
        </p:txBody>
      </p:sp>
      <p:sp>
        <p:nvSpPr>
          <p:cNvPr id="3" name="Content Placeholder 2"/>
          <p:cNvSpPr>
            <a:spLocks noGrp="1"/>
          </p:cNvSpPr>
          <p:nvPr>
            <p:ph idx="1"/>
          </p:nvPr>
        </p:nvSpPr>
        <p:spPr/>
        <p:txBody>
          <a:bodyPr/>
          <a:lstStyle/>
          <a:p>
            <a:r>
              <a:rPr lang="en-US" dirty="0" smtClean="0"/>
              <a:t>Many recent topics of interest are in Red FIBO somewhere</a:t>
            </a:r>
          </a:p>
          <a:p>
            <a:pPr lvl="1"/>
            <a:r>
              <a:rPr lang="en-US" dirty="0" smtClean="0"/>
              <a:t>Products and Services</a:t>
            </a:r>
          </a:p>
          <a:p>
            <a:pPr lvl="1"/>
            <a:r>
              <a:rPr lang="en-US" dirty="0" smtClean="0"/>
              <a:t>Regulations, Regulatory restrictions</a:t>
            </a:r>
          </a:p>
          <a:p>
            <a:pPr lvl="1"/>
            <a:r>
              <a:rPr lang="en-US" dirty="0" smtClean="0"/>
              <a:t>Codes, Schemes,</a:t>
            </a:r>
            <a:r>
              <a:rPr lang="en-US" baseline="0" dirty="0" smtClean="0"/>
              <a:t> Identifiers</a:t>
            </a:r>
          </a:p>
          <a:p>
            <a:pPr lvl="1"/>
            <a:endParaRPr lang="en-US" dirty="0"/>
          </a:p>
          <a:p>
            <a:r>
              <a:rPr lang="en-US" baseline="0" dirty="0" smtClean="0"/>
              <a:t>FCT Leads please liaise with Foundations FCT for abstractions of all model content (nothing is defined in isolation)</a:t>
            </a:r>
          </a:p>
          <a:p>
            <a:pPr lvl="1"/>
            <a:r>
              <a:rPr lang="en-US" dirty="0" smtClean="0"/>
              <a:t>Foundations provides a more complete model so you can use the pieces you need right away</a:t>
            </a:r>
          </a:p>
          <a:p>
            <a:pPr lvl="1"/>
            <a:r>
              <a:rPr lang="en-US" baseline="0" dirty="0" smtClean="0"/>
              <a:t>Use case for this is non destructive changes when additional abstractions are needed by a future</a:t>
            </a:r>
            <a:r>
              <a:rPr lang="en-US" dirty="0" smtClean="0"/>
              <a:t> FCT</a:t>
            </a:r>
            <a:endParaRPr lang="en-US" baseline="0" dirty="0" smtClean="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34</a:t>
            </a:fld>
            <a:endParaRPr lang="en-US" dirty="0"/>
          </a:p>
        </p:txBody>
      </p:sp>
    </p:spTree>
    <p:extLst>
      <p:ext uri="{BB962C8B-B14F-4D97-AF65-F5344CB8AC3E}">
        <p14:creationId xmlns:p14="http://schemas.microsoft.com/office/powerpoint/2010/main" val="40271677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Red FIBO Work</a:t>
            </a:r>
            <a:endParaRPr lang="en-US" dirty="0"/>
          </a:p>
        </p:txBody>
      </p:sp>
      <p:sp>
        <p:nvSpPr>
          <p:cNvPr id="3" name="Content Placeholder 2"/>
          <p:cNvSpPr>
            <a:spLocks noGrp="1"/>
          </p:cNvSpPr>
          <p:nvPr>
            <p:ph idx="1"/>
          </p:nvPr>
        </p:nvSpPr>
        <p:spPr/>
        <p:txBody>
          <a:bodyPr/>
          <a:lstStyle/>
          <a:p>
            <a:pPr lvl="0"/>
            <a:r>
              <a:rPr lang="en-US" dirty="0" smtClean="0"/>
              <a:t>Abstractions for kinds of Occurrent Thing</a:t>
            </a:r>
          </a:p>
          <a:p>
            <a:pPr lvl="1"/>
            <a:r>
              <a:rPr lang="en-US" dirty="0" smtClean="0"/>
              <a:t>Follows another layer of the Sowa Upper Ontology</a:t>
            </a:r>
          </a:p>
          <a:p>
            <a:pPr lvl="0"/>
            <a:r>
              <a:rPr lang="en-US" dirty="0" smtClean="0"/>
              <a:t>Current FCT task</a:t>
            </a:r>
          </a:p>
          <a:p>
            <a:pPr lvl="1"/>
            <a:r>
              <a:rPr lang="en-US" dirty="0" smtClean="0"/>
              <a:t>Defined new pairwise disjoint categories of Occurrent</a:t>
            </a:r>
          </a:p>
          <a:p>
            <a:pPr lvl="1"/>
            <a:r>
              <a:rPr lang="en-US" dirty="0" smtClean="0"/>
              <a:t>Test / Use Case: model interest accrual with these</a:t>
            </a:r>
          </a:p>
          <a:p>
            <a:pPr lvl="2"/>
            <a:r>
              <a:rPr lang="en-US" dirty="0" smtClean="0"/>
              <a:t>Current, FpML-based schedules treat each</a:t>
            </a:r>
            <a:r>
              <a:rPr lang="en-US" baseline="0" dirty="0" smtClean="0"/>
              <a:t> event as a discrete event</a:t>
            </a:r>
          </a:p>
          <a:p>
            <a:pPr lvl="2"/>
            <a:r>
              <a:rPr lang="en-US" baseline="0" dirty="0" smtClean="0"/>
              <a:t>Interest Accrual happens over time</a:t>
            </a:r>
          </a:p>
          <a:p>
            <a:pPr lvl="0"/>
            <a:r>
              <a:rPr lang="en-US" dirty="0" smtClean="0"/>
              <a:t>Temporal concepts are also used in REA Transactions </a:t>
            </a:r>
          </a:p>
          <a:p>
            <a:pPr lvl="1"/>
            <a:r>
              <a:rPr lang="en-US" dirty="0" smtClean="0"/>
              <a:t>Transaction</a:t>
            </a:r>
            <a:r>
              <a:rPr lang="en-US" baseline="0" dirty="0" smtClean="0"/>
              <a:t> </a:t>
            </a:r>
            <a:r>
              <a:rPr lang="en-US" dirty="0" smtClean="0"/>
              <a:t>workflow description </a:t>
            </a:r>
          </a:p>
          <a:p>
            <a:pPr lvl="1"/>
            <a:r>
              <a:rPr lang="en-US" dirty="0" smtClean="0"/>
              <a:t>REA “Event” (FIBO Process or similar) v REA “Business Event (FIBO Event or similar)</a:t>
            </a:r>
          </a:p>
          <a:p>
            <a:pPr lvl="1"/>
            <a:r>
              <a:rPr lang="en-US" dirty="0" smtClean="0"/>
              <a:t>Have delivered some of the Transaction concepts to FBC</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35</a:t>
            </a:fld>
            <a:endParaRPr lang="en-US" dirty="0"/>
          </a:p>
        </p:txBody>
      </p:sp>
    </p:spTree>
    <p:extLst>
      <p:ext uri="{BB962C8B-B14F-4D97-AF65-F5344CB8AC3E}">
        <p14:creationId xmlns:p14="http://schemas.microsoft.com/office/powerpoint/2010/main" val="26125334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FIBO Update</a:t>
            </a:r>
            <a:endParaRPr lang="en-US" dirty="0"/>
          </a:p>
        </p:txBody>
      </p:sp>
      <p:sp>
        <p:nvSpPr>
          <p:cNvPr id="3" name="Content Placeholder 2"/>
          <p:cNvSpPr>
            <a:spLocks noGrp="1"/>
          </p:cNvSpPr>
          <p:nvPr>
            <p:ph idx="1"/>
          </p:nvPr>
        </p:nvSpPr>
        <p:spPr/>
        <p:txBody>
          <a:bodyPr/>
          <a:lstStyle/>
          <a:p>
            <a:r>
              <a:rPr lang="en-US" sz="2400" dirty="0" smtClean="0"/>
              <a:t>Red FIBO in GitHub</a:t>
            </a:r>
          </a:p>
          <a:p>
            <a:pPr lvl="1"/>
            <a:r>
              <a:rPr lang="en-US" sz="2000" dirty="0" smtClean="0"/>
              <a:t>There are</a:t>
            </a:r>
            <a:r>
              <a:rPr lang="en-US" sz="2000" baseline="0" dirty="0" smtClean="0"/>
              <a:t> issues with imports</a:t>
            </a:r>
          </a:p>
          <a:p>
            <a:pPr lvl="1"/>
            <a:r>
              <a:rPr lang="en-US" sz="2000" baseline="0" dirty="0" smtClean="0"/>
              <a:t>There are instances of classes and properties from other ontologies, in most of the ontologies</a:t>
            </a:r>
          </a:p>
          <a:p>
            <a:pPr lvl="1"/>
            <a:r>
              <a:rPr lang="en-US" sz="2000" baseline="0" dirty="0" smtClean="0"/>
              <a:t>This no longer represents the Red FIBO “Starting point”</a:t>
            </a:r>
          </a:p>
          <a:p>
            <a:pPr lvl="1"/>
            <a:r>
              <a:rPr lang="en-US" sz="2000" b="1" dirty="0">
                <a:solidFill>
                  <a:srgbClr val="FF0000"/>
                </a:solidFill>
              </a:rPr>
              <a:t>D</a:t>
            </a:r>
            <a:r>
              <a:rPr lang="en-US" sz="2000" b="1" dirty="0" smtClean="0">
                <a:solidFill>
                  <a:srgbClr val="FF0000"/>
                </a:solidFill>
              </a:rPr>
              <a:t>ON’T USE RED FIBO IN GITHUB</a:t>
            </a:r>
            <a:endParaRPr lang="en-US" sz="2000" b="1" baseline="0" dirty="0" smtClean="0">
              <a:solidFill>
                <a:srgbClr val="FF0000"/>
              </a:solidFill>
            </a:endParaRPr>
          </a:p>
          <a:p>
            <a:pPr lvl="0"/>
            <a:r>
              <a:rPr lang="en-US" sz="2400" dirty="0" smtClean="0"/>
              <a:t>“Last Known Good”, posted to </a:t>
            </a:r>
            <a:r>
              <a:rPr lang="en-US" sz="2400" dirty="0" err="1" smtClean="0"/>
              <a:t>MikeHypercube</a:t>
            </a:r>
            <a:r>
              <a:rPr lang="en-US" sz="2400" dirty="0" smtClean="0"/>
              <a:t>/red</a:t>
            </a:r>
          </a:p>
          <a:p>
            <a:pPr lvl="1"/>
            <a:r>
              <a:rPr lang="en-US" sz="2000" dirty="0" smtClean="0"/>
              <a:t>This has the original intended imports</a:t>
            </a:r>
          </a:p>
          <a:p>
            <a:pPr lvl="1"/>
            <a:r>
              <a:rPr lang="en-US" sz="2000" dirty="0" smtClean="0"/>
              <a:t>Protégé falls over when trying to resolve all inputs from a chosen ontology (</a:t>
            </a:r>
            <a:r>
              <a:rPr lang="en-US" sz="2000" dirty="0" err="1" smtClean="0"/>
              <a:t>BondOptions</a:t>
            </a:r>
            <a:r>
              <a:rPr lang="en-US" sz="2000" dirty="0" smtClean="0"/>
              <a:t>) – don’t use Protégé on this</a:t>
            </a:r>
          </a:p>
          <a:p>
            <a:pPr lvl="1"/>
            <a:r>
              <a:rPr lang="en-US" sz="2000" dirty="0" smtClean="0"/>
              <a:t>Need</a:t>
            </a:r>
            <a:r>
              <a:rPr lang="en-US" sz="2000" baseline="0" dirty="0" smtClean="0"/>
              <a:t> to work on isolating and rationalizing these within Red to make these a usable starting point</a:t>
            </a:r>
          </a:p>
          <a:p>
            <a:pPr lvl="1"/>
            <a:r>
              <a:rPr lang="en-US" sz="2000" dirty="0" smtClean="0"/>
              <a:t>Recommend: stand up a new set of folders for Clean Conceptual FIBO</a:t>
            </a:r>
            <a:endParaRPr lang="en-US" sz="2000" baseline="0" dirty="0" smtClean="0"/>
          </a:p>
          <a:p>
            <a:pPr lvl="0"/>
            <a:r>
              <a:rPr lang="en-US" sz="2400" dirty="0" smtClean="0"/>
              <a:t>The changes to high level abstractions produced by Foundations FCT will all be in Red and many do not go to Pink</a:t>
            </a:r>
            <a:endParaRPr lang="en-US" sz="2400"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36</a:t>
            </a:fld>
            <a:endParaRPr lang="en-US" dirty="0"/>
          </a:p>
        </p:txBody>
      </p:sp>
    </p:spTree>
    <p:extLst>
      <p:ext uri="{BB962C8B-B14F-4D97-AF65-F5344CB8AC3E}">
        <p14:creationId xmlns:p14="http://schemas.microsoft.com/office/powerpoint/2010/main" val="29287878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FIBO Activities</a:t>
            </a:r>
            <a:endParaRPr lang="en-US" dirty="0"/>
          </a:p>
        </p:txBody>
      </p:sp>
      <p:sp>
        <p:nvSpPr>
          <p:cNvPr id="3" name="Content Placeholder 2"/>
          <p:cNvSpPr>
            <a:spLocks noGrp="1"/>
          </p:cNvSpPr>
          <p:nvPr>
            <p:ph idx="1"/>
          </p:nvPr>
        </p:nvSpPr>
        <p:spPr/>
        <p:txBody>
          <a:bodyPr/>
          <a:lstStyle/>
          <a:p>
            <a:r>
              <a:rPr lang="en-US" dirty="0" smtClean="0"/>
              <a:t>FIBO Vocabulary</a:t>
            </a:r>
          </a:p>
          <a:p>
            <a:r>
              <a:rPr lang="en-US" dirty="0" smtClean="0"/>
              <a:t>Schema.org</a:t>
            </a:r>
          </a:p>
          <a:p>
            <a:r>
              <a:rPr lang="en-US" dirty="0" smtClean="0"/>
              <a:t>Linked Open Vocabulary (LOV)</a:t>
            </a:r>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37</a:t>
            </a:fld>
            <a:endParaRPr lang="en-US" dirty="0"/>
          </a:p>
        </p:txBody>
      </p:sp>
    </p:spTree>
    <p:extLst>
      <p:ext uri="{BB962C8B-B14F-4D97-AF65-F5344CB8AC3E}">
        <p14:creationId xmlns:p14="http://schemas.microsoft.com/office/powerpoint/2010/main" val="91388885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FIBO Vocabulary</a:t>
            </a:r>
            <a:endParaRPr lang="en-US" dirty="0"/>
          </a:p>
        </p:txBody>
      </p:sp>
      <p:sp>
        <p:nvSpPr>
          <p:cNvPr id="3" name="Content Placeholder 2"/>
          <p:cNvSpPr>
            <a:spLocks noGrp="1"/>
          </p:cNvSpPr>
          <p:nvPr>
            <p:ph idx="1"/>
          </p:nvPr>
        </p:nvSpPr>
        <p:spPr/>
        <p:txBody>
          <a:bodyPr/>
          <a:lstStyle/>
          <a:p>
            <a:pPr lvl="0"/>
            <a:r>
              <a:rPr lang="en-US" sz="2400" dirty="0" smtClean="0"/>
              <a:t>Use of named graphs to manage FIBO vocabulary and provenance metadata</a:t>
            </a:r>
          </a:p>
          <a:p>
            <a:pPr lvl="0"/>
            <a:r>
              <a:rPr lang="en-US" sz="2400" dirty="0" smtClean="0"/>
              <a:t>Use of SKOS</a:t>
            </a:r>
          </a:p>
          <a:p>
            <a:pPr lvl="1"/>
            <a:r>
              <a:rPr lang="en-US" sz="2000" dirty="0" smtClean="0"/>
              <a:t>Defines each OWL class as a “concept”</a:t>
            </a:r>
          </a:p>
          <a:p>
            <a:pPr lvl="1"/>
            <a:r>
              <a:rPr lang="en-US" sz="2000" dirty="0" smtClean="0"/>
              <a:t>Defines OWL Property as a semantic relation not a concept</a:t>
            </a:r>
          </a:p>
          <a:p>
            <a:pPr lvl="2"/>
            <a:r>
              <a:rPr lang="en-US" sz="1800" dirty="0" smtClean="0"/>
              <a:t>Not strictly proper SKOS but this opens up tool support </a:t>
            </a:r>
          </a:p>
          <a:p>
            <a:pPr lvl="2"/>
            <a:r>
              <a:rPr lang="en-US" sz="2000" dirty="0" smtClean="0"/>
              <a:t>Allows for mapping between “concept schemes”</a:t>
            </a:r>
          </a:p>
          <a:p>
            <a:pPr lvl="3"/>
            <a:r>
              <a:rPr lang="en-US" dirty="0" smtClean="0"/>
              <a:t>E.g. trace relations between conceptual ontology and logical models</a:t>
            </a:r>
          </a:p>
          <a:p>
            <a:pPr lvl="0"/>
            <a:r>
              <a:rPr lang="en-US" sz="2400" dirty="0" smtClean="0"/>
              <a:t>SKOS has tool support for additional business facing representations (complementary to what we already provide through Adaptive)</a:t>
            </a:r>
          </a:p>
          <a:p>
            <a:pPr lvl="0"/>
            <a:r>
              <a:rPr lang="en-US" sz="2400" dirty="0" smtClean="0"/>
              <a:t>Covers Red, Pink, Yellow and Green FIBOs</a:t>
            </a:r>
          </a:p>
          <a:p>
            <a:pPr lvl="0"/>
            <a:r>
              <a:rPr lang="en-US" sz="2400" dirty="0" smtClean="0"/>
              <a:t>Allow</a:t>
            </a:r>
            <a:r>
              <a:rPr lang="en-US" sz="2400" baseline="0" dirty="0" smtClean="0"/>
              <a:t>s banks to make reference to FIBO concepts independently of Semantic-Web enabled ontology production</a:t>
            </a:r>
          </a:p>
          <a:p>
            <a:pPr lvl="0"/>
            <a:endParaRPr lang="en-US" dirty="0" smtClean="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38</a:t>
            </a:fld>
            <a:endParaRPr lang="en-US" dirty="0"/>
          </a:p>
        </p:txBody>
      </p:sp>
    </p:spTree>
    <p:extLst>
      <p:ext uri="{BB962C8B-B14F-4D97-AF65-F5344CB8AC3E}">
        <p14:creationId xmlns:p14="http://schemas.microsoft.com/office/powerpoint/2010/main" val="18264264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Schema.org</a:t>
            </a:r>
            <a:endParaRPr lang="en-US" dirty="0"/>
          </a:p>
        </p:txBody>
      </p:sp>
      <p:sp>
        <p:nvSpPr>
          <p:cNvPr id="3" name="Content Placeholder 2"/>
          <p:cNvSpPr>
            <a:spLocks noGrp="1"/>
          </p:cNvSpPr>
          <p:nvPr>
            <p:ph idx="1"/>
          </p:nvPr>
        </p:nvSpPr>
        <p:spPr/>
        <p:txBody>
          <a:bodyPr/>
          <a:lstStyle/>
          <a:p>
            <a:pPr lvl="0"/>
            <a:r>
              <a:rPr lang="en-US" dirty="0" smtClean="0"/>
              <a:t>Active liaison with the schema.org community</a:t>
            </a:r>
          </a:p>
          <a:p>
            <a:pPr lvl="0"/>
            <a:r>
              <a:rPr lang="en-US" dirty="0" smtClean="0"/>
              <a:t>Goal is to define a FIBO extension to schema.org</a:t>
            </a:r>
          </a:p>
          <a:p>
            <a:pPr lvl="0"/>
            <a:r>
              <a:rPr lang="en-US" dirty="0" smtClean="0"/>
              <a:t>Good progress being made</a:t>
            </a:r>
          </a:p>
          <a:p>
            <a:pPr lvl="1"/>
            <a:r>
              <a:rPr lang="en-US" dirty="0" smtClean="0"/>
              <a:t>Added to the FIBO Wiki structure </a:t>
            </a:r>
          </a:p>
          <a:p>
            <a:pPr lvl="1"/>
            <a:r>
              <a:rPr lang="en-US" dirty="0" smtClean="0"/>
              <a:t>Wiki group management as per FCTs (see other notes)</a:t>
            </a:r>
          </a:p>
          <a:p>
            <a:pPr lvl="0"/>
            <a:r>
              <a:rPr lang="en-US" dirty="0" smtClean="0"/>
              <a:t>Sweet</a:t>
            </a:r>
            <a:r>
              <a:rPr lang="en-US" baseline="0" dirty="0" smtClean="0"/>
              <a:t> spot for schema.org is web-based information and search engine optimization (SEO)</a:t>
            </a:r>
          </a:p>
          <a:p>
            <a:pPr lvl="1"/>
            <a:r>
              <a:rPr lang="en-US" baseline="0" dirty="0" smtClean="0"/>
              <a:t>For FIBO this put the emphasis on retail products, of which we currently only cover loans</a:t>
            </a:r>
          </a:p>
          <a:p>
            <a:pPr lvl="1"/>
            <a:r>
              <a:rPr lang="en-US" baseline="0" dirty="0" smtClean="0"/>
              <a:t>Business entities data is also widely referenced on the web and so schema.org extensions for the FIBO BE terms will provide major lift and visibility for FIBO.</a:t>
            </a:r>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39</a:t>
            </a:fld>
            <a:endParaRPr lang="en-US" dirty="0"/>
          </a:p>
        </p:txBody>
      </p:sp>
    </p:spTree>
    <p:extLst>
      <p:ext uri="{BB962C8B-B14F-4D97-AF65-F5344CB8AC3E}">
        <p14:creationId xmlns:p14="http://schemas.microsoft.com/office/powerpoint/2010/main" val="31125502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Presentations, sessions for the membership…</a:t>
            </a:r>
            <a:endParaRPr lang="en-US" dirty="0"/>
          </a:p>
        </p:txBody>
      </p:sp>
      <p:sp>
        <p:nvSpPr>
          <p:cNvPr id="3" name="Content Placeholder 2"/>
          <p:cNvSpPr>
            <a:spLocks noGrp="1"/>
          </p:cNvSpPr>
          <p:nvPr>
            <p:ph idx="1"/>
          </p:nvPr>
        </p:nvSpPr>
        <p:spPr/>
        <p:txBody>
          <a:bodyPr/>
          <a:lstStyle/>
          <a:p>
            <a:pPr lvl="0"/>
            <a:r>
              <a:rPr lang="en-US" dirty="0" smtClean="0"/>
              <a:t>TC68 – WG5 update?</a:t>
            </a:r>
          </a:p>
          <a:p>
            <a:pPr lvl="0"/>
            <a:r>
              <a:rPr lang="en-US" dirty="0" smtClean="0"/>
              <a:t>TC68 initiative to better classify legal forms globally</a:t>
            </a:r>
          </a:p>
          <a:p>
            <a:pPr lvl="1"/>
            <a:r>
              <a:rPr lang="en-US" dirty="0" smtClean="0"/>
              <a:t>See </a:t>
            </a:r>
            <a:r>
              <a:rPr lang="en-US" dirty="0" smtClean="0"/>
              <a:t>also GMEI set of legal forms</a:t>
            </a:r>
          </a:p>
          <a:p>
            <a:pPr lvl="1"/>
            <a:r>
              <a:rPr lang="en-US" dirty="0" smtClean="0"/>
              <a:t>Overall reference to type of legal form for FIBO-BE</a:t>
            </a:r>
          </a:p>
          <a:p>
            <a:r>
              <a:rPr lang="en-US" dirty="0" smtClean="0"/>
              <a:t>More of a workshop similar to FBC work, trying to represent real organizations, contracts, structures</a:t>
            </a:r>
          </a:p>
          <a:p>
            <a:pPr lvl="1"/>
            <a:r>
              <a:rPr lang="en-US" dirty="0" smtClean="0"/>
              <a:t>Half day</a:t>
            </a:r>
            <a:r>
              <a:rPr lang="en-US" baseline="0" dirty="0" smtClean="0"/>
              <a:t> on this – Wednesday, or Tuesday am</a:t>
            </a:r>
          </a:p>
          <a:p>
            <a:pPr lvl="1"/>
            <a:r>
              <a:rPr lang="en-US" baseline="0" dirty="0" smtClean="0"/>
              <a:t>Or 2 sessions – list what we want to represent, brainstorm and research / detailed modeling then come back</a:t>
            </a:r>
          </a:p>
          <a:p>
            <a:pPr lvl="1"/>
            <a:r>
              <a:rPr lang="en-US" baseline="0" dirty="0" smtClean="0"/>
              <a:t>After FBC presentation i.e. 2</a:t>
            </a:r>
            <a:r>
              <a:rPr lang="en-US" baseline="30000" dirty="0" smtClean="0"/>
              <a:t>nd</a:t>
            </a:r>
            <a:r>
              <a:rPr lang="en-US" baseline="0" dirty="0" smtClean="0"/>
              <a:t> half of Tue am.</a:t>
            </a:r>
          </a:p>
          <a:p>
            <a:pPr lvl="0"/>
            <a:r>
              <a:rPr lang="en-US" dirty="0" smtClean="0"/>
              <a:t>FIBO Submitters Meeting - TBC</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4</a:t>
            </a:fld>
            <a:endParaRPr lang="en-US" dirty="0"/>
          </a:p>
        </p:txBody>
      </p:sp>
    </p:spTree>
    <p:extLst>
      <p:ext uri="{BB962C8B-B14F-4D97-AF65-F5344CB8AC3E}">
        <p14:creationId xmlns:p14="http://schemas.microsoft.com/office/powerpoint/2010/main" val="422535561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Schema.org Current Status</a:t>
            </a:r>
            <a:endParaRPr lang="en-US" dirty="0"/>
          </a:p>
        </p:txBody>
      </p:sp>
      <p:sp>
        <p:nvSpPr>
          <p:cNvPr id="3" name="Content Placeholder 2"/>
          <p:cNvSpPr>
            <a:spLocks noGrp="1"/>
          </p:cNvSpPr>
          <p:nvPr>
            <p:ph idx="1"/>
          </p:nvPr>
        </p:nvSpPr>
        <p:spPr/>
        <p:txBody>
          <a:bodyPr/>
          <a:lstStyle/>
          <a:p>
            <a:r>
              <a:rPr lang="en-US" dirty="0" smtClean="0"/>
              <a:t>Waiting on Loans FCT for the content</a:t>
            </a:r>
          </a:p>
          <a:p>
            <a:r>
              <a:rPr lang="en-US" dirty="0" smtClean="0"/>
              <a:t>Using the time to prepare the ground for this</a:t>
            </a:r>
          </a:p>
          <a:p>
            <a:r>
              <a:rPr lang="en-US" dirty="0" smtClean="0"/>
              <a:t>Looking at abstractions we can</a:t>
            </a:r>
            <a:r>
              <a:rPr lang="en-US" baseline="0" dirty="0" smtClean="0"/>
              <a:t> use, in schema.org itself</a:t>
            </a:r>
          </a:p>
          <a:p>
            <a:r>
              <a:rPr lang="en-US" dirty="0" smtClean="0"/>
              <a:t>Identify what abstractions we would need to create in the FIBO schema.org namespace if any</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40</a:t>
            </a:fld>
            <a:endParaRPr lang="en-US" dirty="0"/>
          </a:p>
        </p:txBody>
      </p:sp>
    </p:spTree>
    <p:extLst>
      <p:ext uri="{BB962C8B-B14F-4D97-AF65-F5344CB8AC3E}">
        <p14:creationId xmlns:p14="http://schemas.microsoft.com/office/powerpoint/2010/main" val="151934676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Jargon Blaster</a:t>
            </a:r>
            <a:endParaRPr lang="en-US" dirty="0"/>
          </a:p>
        </p:txBody>
      </p:sp>
      <p:sp>
        <p:nvSpPr>
          <p:cNvPr id="3" name="Content Placeholder 2"/>
          <p:cNvSpPr>
            <a:spLocks noGrp="1"/>
          </p:cNvSpPr>
          <p:nvPr>
            <p:ph idx="1"/>
          </p:nvPr>
        </p:nvSpPr>
        <p:spPr/>
        <p:txBody>
          <a:bodyPr/>
          <a:lstStyle/>
          <a:p>
            <a:pPr lvl="0"/>
            <a:r>
              <a:rPr lang="en-US" dirty="0" smtClean="0"/>
              <a:t>ISO 10962 </a:t>
            </a:r>
          </a:p>
          <a:p>
            <a:pPr lvl="1"/>
            <a:r>
              <a:rPr lang="en-US" dirty="0" smtClean="0"/>
              <a:t>Classification of Financial Instruments (CFI)</a:t>
            </a:r>
          </a:p>
          <a:p>
            <a:pPr lvl="1"/>
            <a:r>
              <a:rPr lang="en-US" dirty="0" smtClean="0"/>
              <a:t>New version released in Jan 2015</a:t>
            </a:r>
          </a:p>
          <a:p>
            <a:pPr lvl="0"/>
            <a:r>
              <a:rPr lang="en-US" dirty="0" smtClean="0"/>
              <a:t>ISO 20022</a:t>
            </a:r>
          </a:p>
          <a:p>
            <a:pPr lvl="1"/>
            <a:r>
              <a:rPr lang="en-US" dirty="0" smtClean="0"/>
              <a:t>Messaging standard, UML to XML transformation</a:t>
            </a:r>
          </a:p>
          <a:p>
            <a:pPr lvl="1"/>
            <a:r>
              <a:rPr lang="en-US" dirty="0" smtClean="0"/>
              <a:t>incorporated the draft ISO 19312 (WG11)</a:t>
            </a:r>
          </a:p>
          <a:p>
            <a:pPr lvl="1"/>
            <a:r>
              <a:rPr lang="en-US" dirty="0" smtClean="0"/>
              <a:t>WG11 model was starting point for most FIBO</a:t>
            </a:r>
          </a:p>
          <a:p>
            <a:pPr lvl="0"/>
            <a:r>
              <a:rPr lang="en-US" dirty="0" smtClean="0"/>
              <a:t>ISO 11179 = Metadata Repositories</a:t>
            </a:r>
          </a:p>
          <a:p>
            <a:pPr lvl="0"/>
            <a:r>
              <a:rPr lang="en-US" dirty="0" smtClean="0"/>
              <a:t>XBRL = </a:t>
            </a:r>
            <a:r>
              <a:rPr lang="en-US" dirty="0" err="1" smtClean="0"/>
              <a:t>eXtensible</a:t>
            </a:r>
            <a:r>
              <a:rPr lang="en-US" dirty="0" smtClean="0"/>
              <a:t> Business </a:t>
            </a:r>
            <a:r>
              <a:rPr lang="en-US" dirty="0" err="1" smtClean="0"/>
              <a:t>Reposrting</a:t>
            </a:r>
            <a:r>
              <a:rPr lang="en-US" dirty="0" smtClean="0"/>
              <a:t> Language</a:t>
            </a:r>
          </a:p>
          <a:p>
            <a:pPr lvl="1"/>
            <a:r>
              <a:rPr lang="en-US" dirty="0" smtClean="0"/>
              <a:t>Concepts are in individual “Taxonomies” (model schemas) only (IASB, IFRS, US-GAAP,</a:t>
            </a:r>
            <a:r>
              <a:rPr lang="en-US" baseline="0" dirty="0" smtClean="0"/>
              <a:t> e</a:t>
            </a:r>
            <a:r>
              <a:rPr lang="en-US" dirty="0" smtClean="0"/>
              <a:t>tc.)</a:t>
            </a:r>
          </a:p>
          <a:p>
            <a:r>
              <a:rPr lang="en-US" dirty="0" smtClean="0"/>
              <a:t>MDDL – Market Data Definition Language</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41</a:t>
            </a:fld>
            <a:endParaRPr lang="en-US" dirty="0"/>
          </a:p>
        </p:txBody>
      </p:sp>
    </p:spTree>
    <p:extLst>
      <p:ext uri="{BB962C8B-B14F-4D97-AF65-F5344CB8AC3E}">
        <p14:creationId xmlns:p14="http://schemas.microsoft.com/office/powerpoint/2010/main" val="423983290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 1: FIBO</a:t>
            </a:r>
            <a:r>
              <a:rPr lang="en-US" baseline="0" dirty="0" smtClean="0"/>
              <a:t> Content and Status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42</a:t>
            </a:fld>
            <a:endParaRPr lang="en-US" dirty="0"/>
          </a:p>
        </p:txBody>
      </p:sp>
    </p:spTree>
    <p:extLst>
      <p:ext uri="{BB962C8B-B14F-4D97-AF65-F5344CB8AC3E}">
        <p14:creationId xmlns:p14="http://schemas.microsoft.com/office/powerpoint/2010/main" val="175752329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0961" y="-35859"/>
            <a:ext cx="8229600" cy="1143000"/>
          </a:xfrm>
        </p:spPr>
        <p:txBody>
          <a:bodyPr>
            <a:normAutofit/>
          </a:bodyPr>
          <a:lstStyle/>
          <a:p>
            <a:r>
              <a:rPr lang="en-US" sz="3200" dirty="0" smtClean="0"/>
              <a:t>Key to Colors</a:t>
            </a:r>
            <a:endParaRPr lang="en-US" sz="3200" dirty="0"/>
          </a:p>
        </p:txBody>
      </p:sp>
      <p:graphicFrame>
        <p:nvGraphicFramePr>
          <p:cNvPr id="6" name="Table 5"/>
          <p:cNvGraphicFramePr>
            <a:graphicFrameLocks noGrp="1"/>
          </p:cNvGraphicFramePr>
          <p:nvPr>
            <p:extLst>
              <p:ext uri="{D42A27DB-BD31-4B8C-83A1-F6EECF244321}">
                <p14:modId xmlns:p14="http://schemas.microsoft.com/office/powerpoint/2010/main" val="1151871363"/>
              </p:ext>
            </p:extLst>
          </p:nvPr>
        </p:nvGraphicFramePr>
        <p:xfrm>
          <a:off x="152401" y="1092200"/>
          <a:ext cx="8686800" cy="4917440"/>
        </p:xfrm>
        <a:graphic>
          <a:graphicData uri="http://schemas.openxmlformats.org/drawingml/2006/table">
            <a:tbl>
              <a:tblPr firstRow="1">
                <a:tableStyleId>{ED083AE6-46FA-4A59-8FB0-9F97EB10719F}</a:tableStyleId>
              </a:tblPr>
              <a:tblGrid>
                <a:gridCol w="533399"/>
                <a:gridCol w="3200400"/>
                <a:gridCol w="381000"/>
                <a:gridCol w="2438400"/>
                <a:gridCol w="533400"/>
                <a:gridCol w="533400"/>
                <a:gridCol w="457200"/>
                <a:gridCol w="609601"/>
              </a:tblGrid>
              <a:tr h="228600">
                <a:tc gridSpan="8">
                  <a:txBody>
                    <a:bodyPr/>
                    <a:lstStyle/>
                    <a:p>
                      <a:pPr algn="ctr"/>
                      <a:endParaRPr lang="en-US" sz="1200" dirty="0">
                        <a:solidFill>
                          <a:schemeClr val="bg1"/>
                        </a:solidFill>
                      </a:endParaRPr>
                    </a:p>
                  </a:txBody>
                  <a:tcPr/>
                </a:tc>
                <a:tc hMerge="1">
                  <a:txBody>
                    <a:bodyPr/>
                    <a:lstStyle/>
                    <a:p>
                      <a:endParaRPr lang="en-US" sz="1200" dirty="0"/>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r>
              <a:tr h="462280">
                <a:tc rowSpan="9">
                  <a:txBody>
                    <a:bodyPr/>
                    <a:lstStyle/>
                    <a:p>
                      <a:endParaRPr lang="en-US" sz="1000" dirty="0"/>
                    </a:p>
                  </a:txBody>
                  <a:tcPr vert="vert"/>
                </a:tc>
                <a:tc>
                  <a:txBody>
                    <a:bodyPr/>
                    <a:lstStyle/>
                    <a:p>
                      <a:pPr algn="ctr"/>
                      <a:r>
                        <a:rPr lang="en-US" sz="1200" dirty="0" smtClean="0"/>
                        <a:t>Planned Phase Colors</a:t>
                      </a:r>
                      <a:endParaRPr lang="en-US" sz="1200" b="1" dirty="0"/>
                    </a:p>
                  </a:txBody>
                  <a:tcPr>
                    <a:solidFill>
                      <a:schemeClr val="bg1">
                        <a:lumMod val="85000"/>
                      </a:schemeClr>
                    </a:solidFill>
                  </a:tcPr>
                </a:tc>
                <a:tc>
                  <a:txBody>
                    <a:bodyPr/>
                    <a:lstStyle/>
                    <a:p>
                      <a:pPr algn="ctr"/>
                      <a:endParaRPr lang="en-US" sz="1200" b="1" dirty="0"/>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1200" dirty="0" smtClean="0"/>
                        <a:t>Status Colors</a:t>
                      </a:r>
                      <a:endParaRPr lang="en-US" sz="1200" b="1" dirty="0"/>
                    </a:p>
                  </a:txBody>
                  <a:tcP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a:r>
                        <a:rPr lang="en-US" sz="900" dirty="0" smtClean="0"/>
                        <a:t>OMG</a:t>
                      </a:r>
                      <a:endParaRPr lang="en-US" sz="900" b="1" dirty="0"/>
                    </a:p>
                  </a:txBody>
                  <a:tcPr>
                    <a:solidFill>
                      <a:schemeClr val="bg1">
                        <a:lumMod val="85000"/>
                      </a:schemeClr>
                    </a:solidFill>
                  </a:tcPr>
                </a:tc>
                <a:tc>
                  <a:txBody>
                    <a:bodyPr/>
                    <a:lstStyle/>
                    <a:p>
                      <a:pPr algn="ctr"/>
                      <a:r>
                        <a:rPr lang="en-US" sz="900" b="1" dirty="0" smtClean="0"/>
                        <a:t>EA </a:t>
                      </a:r>
                      <a:r>
                        <a:rPr lang="en-US" sz="900" b="1" dirty="0" err="1" smtClean="0"/>
                        <a:t>Subst</a:t>
                      </a:r>
                      <a:endParaRPr lang="en-US" sz="900" b="1" dirty="0"/>
                    </a:p>
                  </a:txBody>
                  <a:tcPr anchor="ctr">
                    <a:solidFill>
                      <a:schemeClr val="bg1">
                        <a:lumMod val="85000"/>
                      </a:schemeClr>
                    </a:solidFill>
                  </a:tcPr>
                </a:tc>
                <a:tc>
                  <a:txBody>
                    <a:bodyPr/>
                    <a:lstStyle/>
                    <a:p>
                      <a:pPr algn="ctr"/>
                      <a:r>
                        <a:rPr lang="en-US" sz="900" b="1" dirty="0" smtClean="0"/>
                        <a:t>EA Draft</a:t>
                      </a:r>
                      <a:endParaRPr lang="en-US" sz="900" b="1" dirty="0"/>
                    </a:p>
                  </a:txBody>
                  <a:tcPr anchor="ctr">
                    <a:solidFill>
                      <a:schemeClr val="bg1">
                        <a:lumMod val="85000"/>
                      </a:schemeClr>
                    </a:solidFill>
                  </a:tcPr>
                </a:tc>
                <a:tc>
                  <a:txBody>
                    <a:bodyPr/>
                    <a:lstStyle/>
                    <a:p>
                      <a:pPr algn="ctr"/>
                      <a:r>
                        <a:rPr lang="en-US" sz="900" dirty="0" smtClean="0"/>
                        <a:t>Initial</a:t>
                      </a:r>
                      <a:endParaRPr lang="en-US" sz="900" b="1" dirty="0"/>
                    </a:p>
                  </a:txBody>
                  <a:tcPr>
                    <a:solidFill>
                      <a:schemeClr val="bg1">
                        <a:lumMod val="85000"/>
                      </a:schemeClr>
                    </a:solidFill>
                  </a:tcPr>
                </a:tc>
              </a:tr>
              <a:tr h="381000">
                <a:tc vMerge="1">
                  <a:txBody>
                    <a:bodyPr/>
                    <a:lstStyle/>
                    <a:p>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Foundations and Business Entities, Indices</a:t>
                      </a:r>
                    </a:p>
                  </a:txBody>
                  <a:tcPr/>
                </a:tc>
                <a:tc>
                  <a:txBody>
                    <a:bodyPr/>
                    <a:lstStyle/>
                    <a:p>
                      <a:endParaRPr lang="en-US" sz="1100" dirty="0"/>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sz="1100" dirty="0" smtClean="0"/>
                        <a:t>Red = EDM Council legacy</a:t>
                      </a:r>
                      <a:endParaRPr lang="en-US" sz="1100" dirty="0"/>
                    </a:p>
                  </a:txBody>
                  <a:tcPr>
                    <a:lnL w="12700" cap="flat" cmpd="sng" algn="ctr">
                      <a:solidFill>
                        <a:schemeClr val="tx1"/>
                      </a:solidFill>
                      <a:prstDash val="solid"/>
                      <a:round/>
                      <a:headEnd type="none" w="med" len="med"/>
                      <a:tailEnd type="none" w="med" len="med"/>
                    </a:lnL>
                  </a:tcPr>
                </a:tc>
                <a:tc>
                  <a:txBody>
                    <a:bodyPr/>
                    <a:lstStyle/>
                    <a:p>
                      <a:endParaRPr lang="en-US" dirty="0"/>
                    </a:p>
                  </a:txBody>
                  <a:tcPr vert="vert"/>
                </a:tc>
                <a:tc>
                  <a:txBody>
                    <a:bodyPr/>
                    <a:lstStyle/>
                    <a:p>
                      <a:pPr algn="ctr"/>
                      <a:endParaRPr lang="en-US" sz="1100" dirty="0"/>
                    </a:p>
                  </a:txBody>
                  <a:tcPr vert="vert">
                    <a:solidFill>
                      <a:srgbClr val="FF0000"/>
                    </a:solidFill>
                  </a:tcPr>
                </a:tc>
                <a:tc>
                  <a:txBody>
                    <a:bodyPr/>
                    <a:lstStyle/>
                    <a:p>
                      <a:pPr algn="ctr"/>
                      <a:endParaRPr lang="en-US" sz="1100" dirty="0"/>
                    </a:p>
                  </a:txBody>
                  <a:tcPr vert="vert">
                    <a:solidFill>
                      <a:srgbClr val="FF0000"/>
                    </a:solidFill>
                  </a:tcPr>
                </a:tc>
                <a:tc>
                  <a:txBody>
                    <a:bodyPr/>
                    <a:lstStyle/>
                    <a:p>
                      <a:pPr algn="ctr"/>
                      <a:endParaRPr lang="en-US" sz="1100" dirty="0"/>
                    </a:p>
                  </a:txBody>
                  <a:tcPr vert="vert"/>
                </a:tc>
              </a:tr>
              <a:tr h="381000">
                <a:tc vMerge="1">
                  <a:txBody>
                    <a:bodyPr/>
                    <a:lstStyle/>
                    <a:p>
                      <a:endParaRPr lang="en-US" sz="1200" dirty="0"/>
                    </a:p>
                  </a:txBody>
                  <a:tcPr/>
                </a:tc>
                <a:tc>
                  <a:txBody>
                    <a:bodyPr/>
                    <a:lstStyle/>
                    <a:p>
                      <a:pPr algn="l"/>
                      <a:r>
                        <a:rPr lang="en-US" sz="1100" dirty="0" smtClean="0"/>
                        <a:t>Common</a:t>
                      </a:r>
                      <a:r>
                        <a:rPr lang="en-US" sz="1100" baseline="0" dirty="0" smtClean="0"/>
                        <a:t> Concepts all Instruments; Equity; Debt</a:t>
                      </a:r>
                      <a:endParaRPr lang="en-US" sz="1100" dirty="0"/>
                    </a:p>
                  </a:txBody>
                  <a:tcPr/>
                </a:tc>
                <a:tc>
                  <a:txBody>
                    <a:bodyPr/>
                    <a:lstStyle/>
                    <a:p>
                      <a:endParaRPr lang="en-US" sz="1100" dirty="0"/>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sz="1100" dirty="0" smtClean="0"/>
                        <a:t>Pink = Initial Refactoring</a:t>
                      </a:r>
                      <a:endParaRPr lang="en-US" sz="1100" dirty="0"/>
                    </a:p>
                  </a:txBody>
                  <a:tcPr>
                    <a:lnL w="12700" cap="flat" cmpd="sng" algn="ctr">
                      <a:solidFill>
                        <a:schemeClr val="tx1"/>
                      </a:solidFill>
                      <a:prstDash val="solid"/>
                      <a:round/>
                      <a:headEnd type="none" w="med" len="med"/>
                      <a:tailEnd type="none" w="med" len="med"/>
                    </a:lnL>
                  </a:tcPr>
                </a:tc>
                <a:tc>
                  <a:txBody>
                    <a:bodyPr/>
                    <a:lstStyle/>
                    <a:p>
                      <a:pPr algn="ctr"/>
                      <a:endParaRPr lang="en-US" sz="1100" dirty="0"/>
                    </a:p>
                  </a:txBody>
                  <a:tcPr vert="vert"/>
                </a:tc>
                <a:tc>
                  <a:txBody>
                    <a:bodyPr/>
                    <a:lstStyle/>
                    <a:p>
                      <a:pPr algn="ctr"/>
                      <a:endParaRPr lang="en-US" sz="1100" dirty="0"/>
                    </a:p>
                  </a:txBody>
                  <a:tcPr vert="vert">
                    <a:solidFill>
                      <a:srgbClr val="FF7C80"/>
                    </a:solidFill>
                  </a:tcPr>
                </a:tc>
                <a:tc>
                  <a:txBody>
                    <a:bodyPr/>
                    <a:lstStyle/>
                    <a:p>
                      <a:pPr algn="ctr"/>
                      <a:endParaRPr lang="en-US" sz="1100" dirty="0"/>
                    </a:p>
                  </a:txBody>
                  <a:tcPr vert="vert"/>
                </a:tc>
                <a:tc>
                  <a:txBody>
                    <a:bodyPr/>
                    <a:lstStyle/>
                    <a:p>
                      <a:pPr algn="ctr"/>
                      <a:endParaRPr lang="en-US" sz="1100" dirty="0"/>
                    </a:p>
                  </a:txBody>
                  <a:tcPr vert="vert"/>
                </a:tc>
              </a:tr>
              <a:tr h="370840">
                <a:tc vMerge="1">
                  <a:txBody>
                    <a:bodyPr/>
                    <a:lstStyle/>
                    <a:p>
                      <a:endParaRPr lang="en-US" sz="1200" dirty="0"/>
                    </a:p>
                  </a:txBody>
                  <a:tcPr/>
                </a:tc>
                <a:tc>
                  <a:txBody>
                    <a:bodyPr/>
                    <a:lstStyle/>
                    <a:p>
                      <a:pPr algn="l"/>
                      <a:r>
                        <a:rPr lang="en-US" sz="1100" dirty="0" smtClean="0"/>
                        <a:t>Derivatives Common; Loans Common</a:t>
                      </a:r>
                      <a:endParaRPr lang="en-US" sz="1100" dirty="0"/>
                    </a:p>
                  </a:txBody>
                  <a:tcPr/>
                </a:tc>
                <a:tc>
                  <a:txBody>
                    <a:bodyPr/>
                    <a:lstStyle/>
                    <a:p>
                      <a:pPr algn="l"/>
                      <a:endParaRPr lang="en-US" sz="1100" dirty="0"/>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a:r>
                        <a:rPr lang="en-US" sz="1100" dirty="0" smtClean="0"/>
                        <a:t>Yellow = OMG</a:t>
                      </a:r>
                      <a:r>
                        <a:rPr lang="en-US" sz="1100" baseline="0" dirty="0" smtClean="0"/>
                        <a:t> Submission</a:t>
                      </a:r>
                      <a:endParaRPr lang="en-US" sz="1100" dirty="0"/>
                    </a:p>
                  </a:txBody>
                  <a:tcPr>
                    <a:lnL w="12700" cap="flat" cmpd="sng" algn="ctr">
                      <a:solidFill>
                        <a:schemeClr val="tx1"/>
                      </a:solidFill>
                      <a:prstDash val="solid"/>
                      <a:round/>
                      <a:headEnd type="none" w="med" len="med"/>
                      <a:tailEnd type="none" w="med" len="med"/>
                    </a:lnL>
                  </a:tcPr>
                </a:tc>
                <a:tc>
                  <a:txBody>
                    <a:bodyPr/>
                    <a:lstStyle/>
                    <a:p>
                      <a:pPr algn="ctr"/>
                      <a:endParaRPr lang="en-US" sz="1100" dirty="0"/>
                    </a:p>
                  </a:txBody>
                  <a:tcPr vert="vert">
                    <a:solidFill>
                      <a:srgbClr val="FFFF00"/>
                    </a:solidFill>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r>
              <a:tr h="391160">
                <a:tc vMerge="1">
                  <a:txBody>
                    <a:bodyPr/>
                    <a:lstStyle/>
                    <a:p>
                      <a:endParaRPr lang="en-US" sz="1200" dirty="0"/>
                    </a:p>
                  </a:txBody>
                  <a:tcPr/>
                </a:tc>
                <a:tc>
                  <a:txBody>
                    <a:bodyPr/>
                    <a:lstStyle/>
                    <a:p>
                      <a:pPr algn="l"/>
                      <a:r>
                        <a:rPr lang="en-US" sz="1100" dirty="0" smtClean="0"/>
                        <a:t>Derivatives: Rate, Credit, </a:t>
                      </a:r>
                      <a:r>
                        <a:rPr lang="en-US" sz="1100" dirty="0" err="1" smtClean="0"/>
                        <a:t>Fx</a:t>
                      </a:r>
                      <a:endParaRPr lang="en-US" sz="1100" dirty="0"/>
                    </a:p>
                  </a:txBody>
                  <a:tcPr/>
                </a:tc>
                <a:tc>
                  <a:txBody>
                    <a:bodyPr/>
                    <a:lstStyle/>
                    <a:p>
                      <a:pPr algn="l"/>
                      <a:endParaRPr lang="en-US" sz="1100" dirty="0"/>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a:r>
                        <a:rPr lang="en-US" sz="1100" dirty="0" smtClean="0"/>
                        <a:t>Green = OMG</a:t>
                      </a:r>
                      <a:r>
                        <a:rPr lang="en-US" sz="1100" baseline="0" dirty="0" smtClean="0"/>
                        <a:t> Final</a:t>
                      </a:r>
                      <a:endParaRPr lang="en-US" sz="1100" dirty="0"/>
                    </a:p>
                  </a:txBody>
                  <a:tcPr>
                    <a:lnL w="12700" cap="flat" cmpd="sng" algn="ctr">
                      <a:solidFill>
                        <a:schemeClr val="tx1"/>
                      </a:solidFill>
                      <a:prstDash val="solid"/>
                      <a:round/>
                      <a:headEnd type="none" w="med" len="med"/>
                      <a:tailEnd type="none" w="med" len="med"/>
                    </a:lnL>
                  </a:tcPr>
                </a:tc>
                <a:tc>
                  <a:txBody>
                    <a:bodyPr/>
                    <a:lstStyle/>
                    <a:p>
                      <a:pPr algn="ctr"/>
                      <a:endParaRPr lang="en-US" sz="1100" dirty="0"/>
                    </a:p>
                  </a:txBody>
                  <a:tcPr vert="vert">
                    <a:solidFill>
                      <a:srgbClr val="66FF33"/>
                    </a:solidFill>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r>
              <a:tr h="381000">
                <a:tc vMerge="1">
                  <a:txBody>
                    <a:bodyPr/>
                    <a:lstStyle/>
                    <a:p>
                      <a:endParaRPr lang="en-US" sz="1200" dirty="0"/>
                    </a:p>
                  </a:txBody>
                  <a:tcPr/>
                </a:tc>
                <a:tc>
                  <a:txBody>
                    <a:bodyPr/>
                    <a:lstStyle/>
                    <a:p>
                      <a:pPr algn="l"/>
                      <a:r>
                        <a:rPr lang="en-US" sz="1100" dirty="0" smtClean="0"/>
                        <a:t>Loans: Mortgage</a:t>
                      </a:r>
                      <a:endParaRPr lang="en-US" sz="1100" dirty="0"/>
                    </a:p>
                  </a:txBody>
                  <a:tcPr/>
                </a:tc>
                <a:tc>
                  <a:txBody>
                    <a:bodyPr/>
                    <a:lstStyle/>
                    <a:p>
                      <a:pPr algn="ctr"/>
                      <a:endParaRPr lang="en-US" sz="1100" dirty="0"/>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100" dirty="0"/>
                    </a:p>
                  </a:txBody>
                  <a:tcPr>
                    <a:lnL w="12700" cap="flat" cmpd="sng" algn="ctr">
                      <a:solidFill>
                        <a:schemeClr val="tx1"/>
                      </a:solidFill>
                      <a:prstDash val="solid"/>
                      <a:round/>
                      <a:headEnd type="none" w="med" len="med"/>
                      <a:tailEnd type="none" w="med" len="med"/>
                    </a:lnL>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r>
              <a:tr h="381000">
                <a:tc vMerge="1">
                  <a:txBody>
                    <a:bodyPr/>
                    <a:lstStyle/>
                    <a:p>
                      <a:endParaRPr lang="en-US" sz="1200" dirty="0"/>
                    </a:p>
                  </a:txBody>
                  <a:tcPr/>
                </a:tc>
                <a:tc>
                  <a:txBody>
                    <a:bodyPr/>
                    <a:lstStyle/>
                    <a:p>
                      <a:pPr algn="l"/>
                      <a:r>
                        <a:rPr lang="en-US" sz="1100" dirty="0" smtClean="0"/>
                        <a:t>Debt: Structured Finance, Money Markets</a:t>
                      </a:r>
                      <a:endParaRPr lang="en-US" sz="1100" dirty="0"/>
                    </a:p>
                  </a:txBody>
                  <a:tcPr/>
                </a:tc>
                <a:tc>
                  <a:txBody>
                    <a:bodyPr/>
                    <a:lstStyle/>
                    <a:p>
                      <a:pPr algn="ctr"/>
                      <a:endParaRPr lang="en-US" sz="1100" dirty="0"/>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100" dirty="0"/>
                    </a:p>
                  </a:txBody>
                  <a:tcPr>
                    <a:lnL w="12700" cap="flat" cmpd="sng" algn="ctr">
                      <a:solidFill>
                        <a:schemeClr val="tx1"/>
                      </a:solidFill>
                      <a:prstDash val="solid"/>
                      <a:round/>
                      <a:headEnd type="none" w="med" len="med"/>
                      <a:tailEnd type="none" w="med" len="med"/>
                    </a:lnL>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r>
              <a:tr h="370840">
                <a:tc vMerge="1">
                  <a:txBody>
                    <a:bodyPr/>
                    <a:lstStyle/>
                    <a:p>
                      <a:endParaRPr lang="en-US" sz="1200" dirty="0"/>
                    </a:p>
                  </a:txBody>
                  <a:tcPr/>
                </a:tc>
                <a:tc>
                  <a:txBody>
                    <a:bodyPr/>
                    <a:lstStyle/>
                    <a:p>
                      <a:pPr algn="l"/>
                      <a:r>
                        <a:rPr lang="en-US" sz="1100" dirty="0" smtClean="0"/>
                        <a:t>Derivatives: Asset, Commodity, CFD</a:t>
                      </a:r>
                      <a:endParaRPr lang="en-US" sz="1100" dirty="0"/>
                    </a:p>
                  </a:txBody>
                  <a:tcPr/>
                </a:tc>
                <a:tc>
                  <a:txBody>
                    <a:bodyPr/>
                    <a:lstStyle/>
                    <a:p>
                      <a:pPr algn="ctr"/>
                      <a:endParaRPr lang="en-US" sz="1100" dirty="0"/>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100" dirty="0"/>
                    </a:p>
                  </a:txBody>
                  <a:tcPr>
                    <a:lnL w="12700" cap="flat" cmpd="sng" algn="ctr">
                      <a:solidFill>
                        <a:schemeClr val="tx1"/>
                      </a:solidFill>
                      <a:prstDash val="solid"/>
                      <a:round/>
                      <a:headEnd type="none" w="med" len="med"/>
                      <a:tailEnd type="none" w="med" len="med"/>
                    </a:lnL>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r>
              <a:tr h="381000">
                <a:tc vMerge="1">
                  <a:txBody>
                    <a:bodyPr/>
                    <a:lstStyle/>
                    <a:p>
                      <a:endParaRPr lang="en-US" sz="1200" dirty="0"/>
                    </a:p>
                  </a:txBody>
                  <a:tcPr/>
                </a:tc>
                <a:tc>
                  <a:txBody>
                    <a:bodyPr/>
                    <a:lstStyle/>
                    <a:p>
                      <a:pPr algn="l"/>
                      <a:r>
                        <a:rPr lang="en-US" sz="1100" dirty="0" smtClean="0"/>
                        <a:t>Derivatives:</a:t>
                      </a:r>
                      <a:r>
                        <a:rPr lang="en-US" sz="1100" baseline="0" dirty="0" smtClean="0"/>
                        <a:t> Exchange Traded</a:t>
                      </a:r>
                      <a:endParaRPr lang="en-US" sz="1100" dirty="0"/>
                    </a:p>
                  </a:txBody>
                  <a:tcPr/>
                </a:tc>
                <a:tc>
                  <a:txBody>
                    <a:bodyPr/>
                    <a:lstStyle/>
                    <a:p>
                      <a:pPr algn="ctr"/>
                      <a:endParaRPr lang="en-US" sz="1100" i="1" dirty="0"/>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100" i="1" dirty="0"/>
                    </a:p>
                  </a:txBody>
                  <a:tcPr>
                    <a:lnL w="12700" cap="flat" cmpd="sng" algn="ctr">
                      <a:solidFill>
                        <a:schemeClr val="tx1"/>
                      </a:solidFill>
                      <a:prstDash val="solid"/>
                      <a:round/>
                      <a:headEnd type="none" w="med" len="med"/>
                      <a:tailEnd type="none" w="med" len="med"/>
                    </a:lnL>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r>
              <a:tr h="381000">
                <a:tc>
                  <a:txBody>
                    <a:bodyPr/>
                    <a:lstStyle/>
                    <a:p>
                      <a:endParaRPr lang="en-US" sz="1000" dirty="0"/>
                    </a:p>
                  </a:txBody>
                  <a:tcPr vert="vert"/>
                </a:tc>
                <a:tc>
                  <a:txBody>
                    <a:bodyPr/>
                    <a:lstStyle/>
                    <a:p>
                      <a:pPr algn="l"/>
                      <a:r>
                        <a:rPr lang="en-US" sz="1100" dirty="0" smtClean="0"/>
                        <a:t>Collective Investment</a:t>
                      </a:r>
                      <a:r>
                        <a:rPr lang="en-US" sz="1100" baseline="0" dirty="0" smtClean="0"/>
                        <a:t> Vehicles</a:t>
                      </a:r>
                      <a:endParaRPr lang="en-US" sz="1100" dirty="0"/>
                    </a:p>
                  </a:txBody>
                  <a:tcPr/>
                </a:tc>
                <a:tc>
                  <a:txBody>
                    <a:bodyPr/>
                    <a:lstStyle/>
                    <a:p>
                      <a:pPr algn="ctr"/>
                      <a:endParaRPr lang="en-US" sz="1100" i="1" dirty="0"/>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100" i="1" dirty="0"/>
                    </a:p>
                  </a:txBody>
                  <a:tcPr>
                    <a:lnL w="12700" cap="flat" cmpd="sng" algn="ctr">
                      <a:solidFill>
                        <a:schemeClr val="tx1"/>
                      </a:solidFill>
                      <a:prstDash val="solid"/>
                      <a:round/>
                      <a:headEnd type="none" w="med" len="med"/>
                      <a:tailEnd type="none" w="med" len="med"/>
                    </a:lnL>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r>
              <a:tr h="381000">
                <a:tc>
                  <a:txBody>
                    <a:bodyPr/>
                    <a:lstStyle/>
                    <a:p>
                      <a:endParaRPr lang="en-US" sz="1000" dirty="0"/>
                    </a:p>
                  </a:txBody>
                  <a:tcPr vert="vert"/>
                </a:tc>
                <a:tc>
                  <a:txBody>
                    <a:bodyPr/>
                    <a:lstStyle/>
                    <a:p>
                      <a:pPr algn="l"/>
                      <a:r>
                        <a:rPr lang="en-US" sz="1100" dirty="0" smtClean="0"/>
                        <a:t>Rights and Warrants</a:t>
                      </a:r>
                      <a:endParaRPr lang="en-US" sz="1100" dirty="0"/>
                    </a:p>
                  </a:txBody>
                  <a:tcPr/>
                </a:tc>
                <a:tc>
                  <a:txBody>
                    <a:bodyPr/>
                    <a:lstStyle/>
                    <a:p>
                      <a:pPr algn="ctr"/>
                      <a:endParaRPr lang="en-US" sz="1100" i="1" dirty="0"/>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100" i="1" dirty="0"/>
                    </a:p>
                  </a:txBody>
                  <a:tcPr>
                    <a:lnL w="12700" cap="flat" cmpd="sng" algn="ctr">
                      <a:solidFill>
                        <a:schemeClr val="tx1"/>
                      </a:solidFill>
                      <a:prstDash val="solid"/>
                      <a:round/>
                      <a:headEnd type="none" w="med" len="med"/>
                      <a:tailEnd type="none" w="med" len="med"/>
                    </a:lnL>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r>
              <a:tr h="381000">
                <a:tc>
                  <a:txBody>
                    <a:bodyPr/>
                    <a:lstStyle/>
                    <a:p>
                      <a:endParaRPr lang="en-US" sz="1000" dirty="0"/>
                    </a:p>
                  </a:txBody>
                  <a:tcPr vert="vert"/>
                </a:tc>
                <a:tc>
                  <a:txBody>
                    <a:bodyPr/>
                    <a:lstStyle/>
                    <a:p>
                      <a:pPr algn="l"/>
                      <a:endParaRPr lang="en-US" sz="1100" dirty="0"/>
                    </a:p>
                  </a:txBody>
                  <a:tcPr/>
                </a:tc>
                <a:tc>
                  <a:txBody>
                    <a:bodyPr/>
                    <a:lstStyle/>
                    <a:p>
                      <a:pPr algn="ctr"/>
                      <a:endParaRPr lang="en-US" sz="1100" i="1" dirty="0"/>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algn="ctr"/>
                      <a:endParaRPr lang="en-US" sz="1100" i="1" dirty="0"/>
                    </a:p>
                  </a:txBody>
                  <a:tcPr>
                    <a:lnL w="12700" cap="flat" cmpd="sng" algn="ctr">
                      <a:solidFill>
                        <a:schemeClr val="tx1"/>
                      </a:solidFill>
                      <a:prstDash val="solid"/>
                      <a:round/>
                      <a:headEnd type="none" w="med" len="med"/>
                      <a:tailEnd type="none" w="med" len="med"/>
                    </a:lnL>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r>
            </a:tbl>
          </a:graphicData>
        </a:graphic>
      </p:graphicFrame>
      <p:sp>
        <p:nvSpPr>
          <p:cNvPr id="7" name="Rectangle 6"/>
          <p:cNvSpPr/>
          <p:nvPr/>
        </p:nvSpPr>
        <p:spPr>
          <a:xfrm rot="16200000">
            <a:off x="263157" y="1718044"/>
            <a:ext cx="311888" cy="533399"/>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solidFill>
                  <a:srgbClr val="FFFFFF"/>
                </a:solidFill>
              </a:rPr>
              <a:t>1</a:t>
            </a:r>
            <a:endParaRPr lang="en-US" sz="1100" dirty="0">
              <a:solidFill>
                <a:srgbClr val="FFFFFF"/>
              </a:solidFill>
            </a:endParaRPr>
          </a:p>
        </p:txBody>
      </p:sp>
      <p:sp>
        <p:nvSpPr>
          <p:cNvPr id="8" name="Rectangle 7"/>
          <p:cNvSpPr/>
          <p:nvPr/>
        </p:nvSpPr>
        <p:spPr>
          <a:xfrm rot="16200000">
            <a:off x="263158" y="2099044"/>
            <a:ext cx="311888" cy="533399"/>
          </a:xfrm>
          <a:prstGeom prst="rect">
            <a:avLst/>
          </a:prstGeom>
          <a:solidFill>
            <a:srgbClr val="3C8C8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solidFill>
                  <a:srgbClr val="FFFFFF"/>
                </a:solidFill>
              </a:rPr>
              <a:t>2</a:t>
            </a:r>
            <a:endParaRPr lang="en-US" sz="1100" dirty="0">
              <a:solidFill>
                <a:srgbClr val="FFFFFF"/>
              </a:solidFill>
            </a:endParaRPr>
          </a:p>
        </p:txBody>
      </p:sp>
      <p:sp>
        <p:nvSpPr>
          <p:cNvPr id="9" name="Rectangle 8"/>
          <p:cNvSpPr/>
          <p:nvPr/>
        </p:nvSpPr>
        <p:spPr>
          <a:xfrm rot="16200000">
            <a:off x="263158" y="2472955"/>
            <a:ext cx="311888" cy="533401"/>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solidFill>
                  <a:srgbClr val="FFFFFF"/>
                </a:solidFill>
              </a:rPr>
              <a:t>3 </a:t>
            </a:r>
            <a:endParaRPr lang="en-US" sz="1100" dirty="0">
              <a:solidFill>
                <a:srgbClr val="FFFFFF"/>
              </a:solidFill>
            </a:endParaRPr>
          </a:p>
        </p:txBody>
      </p:sp>
      <p:sp>
        <p:nvSpPr>
          <p:cNvPr id="11" name="Rectangle 10"/>
          <p:cNvSpPr/>
          <p:nvPr/>
        </p:nvSpPr>
        <p:spPr>
          <a:xfrm rot="16200000">
            <a:off x="263164" y="2861037"/>
            <a:ext cx="311879" cy="533403"/>
          </a:xfrm>
          <a:prstGeom prst="rect">
            <a:avLst/>
          </a:prstGeom>
          <a:solidFill>
            <a:srgbClr val="B10F9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solidFill>
                  <a:srgbClr val="FFFFFF"/>
                </a:solidFill>
              </a:rPr>
              <a:t>4</a:t>
            </a:r>
            <a:endParaRPr lang="en-US" sz="1100" dirty="0">
              <a:solidFill>
                <a:srgbClr val="FFFFFF"/>
              </a:solidFill>
            </a:endParaRPr>
          </a:p>
        </p:txBody>
      </p:sp>
      <p:sp>
        <p:nvSpPr>
          <p:cNvPr id="3" name="TextBox 2"/>
          <p:cNvSpPr txBox="1"/>
          <p:nvPr/>
        </p:nvSpPr>
        <p:spPr>
          <a:xfrm>
            <a:off x="1066800" y="6327590"/>
            <a:ext cx="6858000" cy="230832"/>
          </a:xfrm>
          <a:prstGeom prst="rect">
            <a:avLst/>
          </a:prstGeom>
          <a:solidFill>
            <a:srgbClr val="0060B2"/>
          </a:solidFill>
        </p:spPr>
        <p:txBody>
          <a:bodyPr wrap="square" rtlCol="0">
            <a:spAutoFit/>
          </a:bodyPr>
          <a:lstStyle/>
          <a:p>
            <a:pPr algn="ctr"/>
            <a:r>
              <a:rPr lang="en-US" sz="900" b="1" dirty="0">
                <a:solidFill>
                  <a:srgbClr val="FFFFFF"/>
                </a:solidFill>
              </a:rPr>
              <a:t>OMG</a:t>
            </a:r>
            <a:r>
              <a:rPr lang="en-US" sz="800" b="1" dirty="0">
                <a:solidFill>
                  <a:srgbClr val="FFFFFF"/>
                </a:solidFill>
              </a:rPr>
              <a:t> </a:t>
            </a:r>
            <a:r>
              <a:rPr lang="en-US" sz="800" dirty="0">
                <a:solidFill>
                  <a:srgbClr val="FFFFFF"/>
                </a:solidFill>
              </a:rPr>
              <a:t>= in RDF/OWL; </a:t>
            </a:r>
            <a:r>
              <a:rPr lang="en-US" sz="900" b="1" dirty="0" smtClean="0">
                <a:solidFill>
                  <a:srgbClr val="FFFFFF"/>
                </a:solidFill>
              </a:rPr>
              <a:t>EA </a:t>
            </a:r>
            <a:r>
              <a:rPr lang="en-US" sz="900" b="1" dirty="0" err="1" smtClean="0">
                <a:solidFill>
                  <a:srgbClr val="FFFFFF"/>
                </a:solidFill>
              </a:rPr>
              <a:t>Subst</a:t>
            </a:r>
            <a:r>
              <a:rPr lang="en-US" sz="800" b="1" dirty="0" smtClean="0">
                <a:solidFill>
                  <a:srgbClr val="FFFFFF"/>
                </a:solidFill>
              </a:rPr>
              <a:t> </a:t>
            </a:r>
            <a:r>
              <a:rPr lang="en-US" sz="800" dirty="0">
                <a:solidFill>
                  <a:srgbClr val="FFFFFF"/>
                </a:solidFill>
              </a:rPr>
              <a:t>= Model Reviewed by SMEs; </a:t>
            </a:r>
            <a:r>
              <a:rPr lang="en-US" sz="900" b="1" dirty="0" smtClean="0">
                <a:solidFill>
                  <a:srgbClr val="FFFFFF"/>
                </a:solidFill>
              </a:rPr>
              <a:t>EA Draft</a:t>
            </a:r>
            <a:r>
              <a:rPr lang="en-US" sz="800" b="1" dirty="0" smtClean="0">
                <a:solidFill>
                  <a:srgbClr val="FFFFFF"/>
                </a:solidFill>
              </a:rPr>
              <a:t> </a:t>
            </a:r>
            <a:r>
              <a:rPr lang="en-US" sz="800" dirty="0">
                <a:solidFill>
                  <a:srgbClr val="FFFFFF"/>
                </a:solidFill>
              </a:rPr>
              <a:t>= Modeled in Enterprise Architect;</a:t>
            </a:r>
            <a:r>
              <a:rPr lang="en-US" sz="800" b="1" dirty="0">
                <a:solidFill>
                  <a:srgbClr val="FFFFFF"/>
                </a:solidFill>
              </a:rPr>
              <a:t> </a:t>
            </a:r>
            <a:r>
              <a:rPr lang="en-US" sz="900" b="1" dirty="0">
                <a:solidFill>
                  <a:srgbClr val="FFFFFF"/>
                </a:solidFill>
              </a:rPr>
              <a:t>Initial</a:t>
            </a:r>
            <a:r>
              <a:rPr lang="en-US" sz="800" b="1" dirty="0">
                <a:solidFill>
                  <a:srgbClr val="FFFFFF"/>
                </a:solidFill>
              </a:rPr>
              <a:t> </a:t>
            </a:r>
            <a:r>
              <a:rPr lang="en-US" sz="800" dirty="0">
                <a:solidFill>
                  <a:srgbClr val="FFFFFF"/>
                </a:solidFill>
              </a:rPr>
              <a:t>= Not Yet Modeled</a:t>
            </a:r>
          </a:p>
        </p:txBody>
      </p:sp>
      <p:sp>
        <p:nvSpPr>
          <p:cNvPr id="12" name="Footer Placeholder 4"/>
          <p:cNvSpPr>
            <a:spLocks noGrp="1"/>
          </p:cNvSpPr>
          <p:nvPr>
            <p:ph type="ftr" sz="quarter" idx="12"/>
          </p:nvPr>
        </p:nvSpPr>
        <p:spPr>
          <a:xfrm>
            <a:off x="2032000" y="6358096"/>
            <a:ext cx="6959600" cy="679198"/>
          </a:xfrm>
        </p:spPr>
        <p:txBody>
          <a:bodyPr/>
          <a:lstStyle/>
          <a:p>
            <a:pPr>
              <a:defRPr/>
            </a:pPr>
            <a:r>
              <a:rPr lang="en-US" dirty="0" smtClean="0">
                <a:latin typeface="Times New Roman" pitchFamily="18" charset="0"/>
              </a:rPr>
              <a:t>© 2014 EDMC   FIBO </a:t>
            </a:r>
            <a:endParaRPr lang="en-US" dirty="0">
              <a:latin typeface="Times New Roman" pitchFamily="18" charset="0"/>
            </a:endParaRPr>
          </a:p>
        </p:txBody>
      </p:sp>
      <p:sp>
        <p:nvSpPr>
          <p:cNvPr id="13" name="Date Placeholder 12"/>
          <p:cNvSpPr>
            <a:spLocks noGrp="1"/>
          </p:cNvSpPr>
          <p:nvPr>
            <p:ph type="dt" sz="half" idx="4294967295"/>
          </p:nvPr>
        </p:nvSpPr>
        <p:spPr>
          <a:xfrm>
            <a:off x="457200" y="6356350"/>
            <a:ext cx="2133600" cy="365125"/>
          </a:xfrm>
          <a:prstGeom prst="rect">
            <a:avLst/>
          </a:prstGeom>
        </p:spPr>
        <p:txBody>
          <a:bodyPr/>
          <a:lstStyle/>
          <a:p>
            <a:fld id="{70943A69-BF32-984C-A4D3-68564BFA4D05}" type="datetime1">
              <a:rPr lang="en-US" smtClean="0"/>
              <a:pPr/>
              <a:t>9/9/2015</a:t>
            </a:fld>
            <a:endParaRPr lang="en-US" dirty="0"/>
          </a:p>
        </p:txBody>
      </p:sp>
      <p:sp>
        <p:nvSpPr>
          <p:cNvPr id="14" name="Slide Number Placeholder 13"/>
          <p:cNvSpPr>
            <a:spLocks noGrp="1"/>
          </p:cNvSpPr>
          <p:nvPr>
            <p:ph type="sldNum" sz="quarter" idx="12"/>
          </p:nvPr>
        </p:nvSpPr>
        <p:spPr/>
        <p:txBody>
          <a:bodyPr/>
          <a:lstStyle/>
          <a:p>
            <a:fld id="{A9EF402B-C8A5-5445-AD78-AAE8EACFDC0E}" type="slidenum">
              <a:rPr lang="en-US" smtClean="0"/>
              <a:pPr/>
              <a:t>43</a:t>
            </a:fld>
            <a:endParaRPr lang="en-US"/>
          </a:p>
        </p:txBody>
      </p:sp>
      <p:sp>
        <p:nvSpPr>
          <p:cNvPr id="15" name="Rectangle 14"/>
          <p:cNvSpPr/>
          <p:nvPr/>
        </p:nvSpPr>
        <p:spPr>
          <a:xfrm rot="16200000">
            <a:off x="263161" y="3242041"/>
            <a:ext cx="311888" cy="533405"/>
          </a:xfrm>
          <a:prstGeom prst="rect">
            <a:avLst/>
          </a:prstGeom>
          <a:solidFill>
            <a:srgbClr val="9A581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solidFill>
                  <a:srgbClr val="FFFFFF"/>
                </a:solidFill>
              </a:rPr>
              <a:t>5</a:t>
            </a:r>
            <a:endParaRPr lang="en-US" sz="1100" dirty="0">
              <a:solidFill>
                <a:srgbClr val="FFFFFF"/>
              </a:solidFill>
            </a:endParaRPr>
          </a:p>
        </p:txBody>
      </p:sp>
      <p:sp>
        <p:nvSpPr>
          <p:cNvPr id="16" name="Rectangle 15"/>
          <p:cNvSpPr/>
          <p:nvPr/>
        </p:nvSpPr>
        <p:spPr>
          <a:xfrm rot="16200000">
            <a:off x="263161" y="3623040"/>
            <a:ext cx="311888" cy="533407"/>
          </a:xfrm>
          <a:prstGeom prst="rect">
            <a:avLst/>
          </a:prstGeom>
          <a:solidFill>
            <a:srgbClr val="FF99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solidFill>
                  <a:srgbClr val="FFFFFF"/>
                </a:solidFill>
              </a:rPr>
              <a:t>6</a:t>
            </a:r>
            <a:endParaRPr lang="en-US" sz="1100" dirty="0">
              <a:solidFill>
                <a:srgbClr val="FFFFFF"/>
              </a:solidFill>
            </a:endParaRPr>
          </a:p>
        </p:txBody>
      </p:sp>
      <p:sp>
        <p:nvSpPr>
          <p:cNvPr id="18" name="Rectangle 17"/>
          <p:cNvSpPr/>
          <p:nvPr/>
        </p:nvSpPr>
        <p:spPr>
          <a:xfrm rot="16200000">
            <a:off x="263162" y="3996952"/>
            <a:ext cx="311888" cy="533407"/>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solidFill>
                  <a:srgbClr val="FFFFFF"/>
                </a:solidFill>
              </a:rPr>
              <a:t>7</a:t>
            </a:r>
            <a:endParaRPr lang="en-US" sz="1100" dirty="0">
              <a:solidFill>
                <a:srgbClr val="FFFFFF"/>
              </a:solidFill>
            </a:endParaRPr>
          </a:p>
        </p:txBody>
      </p:sp>
      <p:sp>
        <p:nvSpPr>
          <p:cNvPr id="19" name="Rectangle 18"/>
          <p:cNvSpPr/>
          <p:nvPr/>
        </p:nvSpPr>
        <p:spPr>
          <a:xfrm rot="16200000">
            <a:off x="263163" y="4385038"/>
            <a:ext cx="311888" cy="533411"/>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solidFill>
                  <a:srgbClr val="FFFFFF"/>
                </a:solidFill>
              </a:rPr>
              <a:t>8</a:t>
            </a:r>
            <a:endParaRPr lang="en-US" sz="1100" dirty="0">
              <a:solidFill>
                <a:srgbClr val="FFFFFF"/>
              </a:solidFill>
            </a:endParaRPr>
          </a:p>
        </p:txBody>
      </p:sp>
      <p:sp>
        <p:nvSpPr>
          <p:cNvPr id="20" name="Rectangle 19"/>
          <p:cNvSpPr/>
          <p:nvPr/>
        </p:nvSpPr>
        <p:spPr>
          <a:xfrm rot="16200000">
            <a:off x="263162" y="5139950"/>
            <a:ext cx="311888" cy="533411"/>
          </a:xfrm>
          <a:prstGeom prst="rect">
            <a:avLst/>
          </a:prstGeom>
          <a:solidFill>
            <a:schemeClr val="accent1">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solidFill>
                  <a:srgbClr val="FFFFFF"/>
                </a:solidFill>
              </a:rPr>
              <a:t>10</a:t>
            </a:r>
            <a:endParaRPr lang="en-US" sz="1100" dirty="0">
              <a:solidFill>
                <a:srgbClr val="FFFFFF"/>
              </a:solidFill>
            </a:endParaRPr>
          </a:p>
        </p:txBody>
      </p:sp>
      <p:sp>
        <p:nvSpPr>
          <p:cNvPr id="21" name="Rectangle 20"/>
          <p:cNvSpPr/>
          <p:nvPr/>
        </p:nvSpPr>
        <p:spPr>
          <a:xfrm rot="16200000">
            <a:off x="263162" y="5520950"/>
            <a:ext cx="311888" cy="533411"/>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solidFill>
                  <a:srgbClr val="FFFFFF"/>
                </a:solidFill>
              </a:rPr>
              <a:t>Future</a:t>
            </a:r>
            <a:endParaRPr lang="en-US" sz="1100" dirty="0">
              <a:solidFill>
                <a:srgbClr val="FFFFFF"/>
              </a:solidFill>
            </a:endParaRPr>
          </a:p>
        </p:txBody>
      </p:sp>
      <p:sp>
        <p:nvSpPr>
          <p:cNvPr id="22" name="Rectangle 21"/>
          <p:cNvSpPr/>
          <p:nvPr/>
        </p:nvSpPr>
        <p:spPr>
          <a:xfrm rot="16200000">
            <a:off x="263162" y="4758950"/>
            <a:ext cx="311888" cy="533411"/>
          </a:xfrm>
          <a:prstGeom prst="rect">
            <a:avLst/>
          </a:prstGeom>
          <a:solidFill>
            <a:srgbClr val="CC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solidFill>
                  <a:srgbClr val="FFFFFF"/>
                </a:solidFill>
              </a:rPr>
              <a:t>9</a:t>
            </a:r>
            <a:endParaRPr lang="en-US" sz="1100" dirty="0">
              <a:solidFill>
                <a:srgbClr val="FFFFFF"/>
              </a:solidFill>
            </a:endParaRPr>
          </a:p>
        </p:txBody>
      </p:sp>
    </p:spTree>
    <p:extLst>
      <p:ext uri="{BB962C8B-B14F-4D97-AF65-F5344CB8AC3E}">
        <p14:creationId xmlns:p14="http://schemas.microsoft.com/office/powerpoint/2010/main" val="47020653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
            <a:ext cx="7696200" cy="685800"/>
          </a:xfrm>
        </p:spPr>
        <p:txBody>
          <a:bodyPr/>
          <a:lstStyle/>
          <a:p>
            <a:pPr>
              <a:tabLst>
                <a:tab pos="2286000" algn="l"/>
              </a:tabLst>
            </a:pPr>
            <a:r>
              <a:rPr lang="en-US" sz="2400" dirty="0" smtClean="0"/>
              <a:t>FIBO Development Scenario (August 2015)</a:t>
            </a:r>
            <a:endParaRPr lang="en-US" sz="2400" dirty="0"/>
          </a:p>
        </p:txBody>
      </p:sp>
      <p:graphicFrame>
        <p:nvGraphicFramePr>
          <p:cNvPr id="6" name="Table 5"/>
          <p:cNvGraphicFramePr>
            <a:graphicFrameLocks noGrp="1"/>
          </p:cNvGraphicFramePr>
          <p:nvPr>
            <p:extLst>
              <p:ext uri="{D42A27DB-BD31-4B8C-83A1-F6EECF244321}">
                <p14:modId xmlns:p14="http://schemas.microsoft.com/office/powerpoint/2010/main" val="3422474592"/>
              </p:ext>
            </p:extLst>
          </p:nvPr>
        </p:nvGraphicFramePr>
        <p:xfrm>
          <a:off x="152401" y="1066800"/>
          <a:ext cx="8859334" cy="4866640"/>
        </p:xfrm>
        <a:graphic>
          <a:graphicData uri="http://schemas.openxmlformats.org/drawingml/2006/table">
            <a:tbl>
              <a:tblPr firstRow="1">
                <a:effectLst/>
                <a:tableStyleId>{ED083AE6-46FA-4A59-8FB0-9F97EB10719F}</a:tableStyleId>
              </a:tblPr>
              <a:tblGrid>
                <a:gridCol w="761999"/>
                <a:gridCol w="1219200"/>
                <a:gridCol w="2514600"/>
                <a:gridCol w="2319582"/>
                <a:gridCol w="506466"/>
                <a:gridCol w="461246"/>
                <a:gridCol w="466640"/>
                <a:gridCol w="609601"/>
              </a:tblGrid>
              <a:tr h="228600">
                <a:tc gridSpan="8">
                  <a:txBody>
                    <a:bodyPr/>
                    <a:lstStyle/>
                    <a:p>
                      <a:pPr algn="ctr"/>
                      <a:r>
                        <a:rPr lang="en-US" sz="1200" dirty="0" smtClean="0">
                          <a:solidFill>
                            <a:schemeClr val="bg1"/>
                          </a:solidFill>
                        </a:rPr>
                        <a:t>Reference Data (product) Semantics</a:t>
                      </a:r>
                      <a:endParaRPr lang="en-US" sz="1200" dirty="0">
                        <a:solidFill>
                          <a:schemeClr val="bg1"/>
                        </a:solidFill>
                      </a:endParaRPr>
                    </a:p>
                  </a:txBody>
                  <a:tcPr>
                    <a:solidFill>
                      <a:schemeClr val="tx1"/>
                    </a:solidFill>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c hMerge="1">
                  <a:txBody>
                    <a:bodyPr/>
                    <a:lstStyle/>
                    <a:p>
                      <a:endParaRPr lang="en-US"/>
                    </a:p>
                  </a:txBody>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r>
              <a:tr h="370840">
                <a:tc>
                  <a:txBody>
                    <a:bodyPr/>
                    <a:lstStyle/>
                    <a:p>
                      <a:pPr algn="ctr"/>
                      <a:r>
                        <a:rPr lang="en-US" sz="1050" b="1" dirty="0" smtClean="0"/>
                        <a:t>Phase</a:t>
                      </a:r>
                      <a:endParaRPr lang="en-US" sz="1050" b="1" dirty="0"/>
                    </a:p>
                  </a:txBody>
                  <a:tcPr anchor="ctr">
                    <a:solidFill>
                      <a:schemeClr val="bg1">
                        <a:lumMod val="85000"/>
                      </a:schemeClr>
                    </a:solidFill>
                  </a:tcPr>
                </a:tc>
                <a:tc>
                  <a:txBody>
                    <a:bodyPr/>
                    <a:lstStyle/>
                    <a:p>
                      <a:pPr algn="ctr"/>
                      <a:r>
                        <a:rPr lang="en-US" sz="1200" b="1" dirty="0" smtClean="0"/>
                        <a:t>Domain</a:t>
                      </a:r>
                      <a:endParaRPr lang="en-US" sz="1200" b="1" dirty="0"/>
                    </a:p>
                  </a:txBody>
                  <a:tcPr anchor="ctr">
                    <a:solidFill>
                      <a:schemeClr val="bg1">
                        <a:lumMod val="85000"/>
                      </a:schemeClr>
                    </a:solidFill>
                  </a:tcPr>
                </a:tc>
                <a:tc>
                  <a:txBody>
                    <a:bodyPr/>
                    <a:lstStyle/>
                    <a:p>
                      <a:pPr algn="ctr"/>
                      <a:r>
                        <a:rPr lang="en-US" sz="1200" b="1" dirty="0" smtClean="0"/>
                        <a:t>Sub-Domain</a:t>
                      </a:r>
                      <a:endParaRPr lang="en-US" sz="1200" b="1" dirty="0"/>
                    </a:p>
                  </a:txBody>
                  <a:tcPr anchor="ctr">
                    <a:solidFill>
                      <a:schemeClr val="bg1">
                        <a:lumMod val="85000"/>
                      </a:schemeClr>
                    </a:solidFill>
                  </a:tcPr>
                </a:tc>
                <a:tc>
                  <a:txBody>
                    <a:bodyPr/>
                    <a:lstStyle/>
                    <a:p>
                      <a:pPr algn="ctr"/>
                      <a:r>
                        <a:rPr lang="en-US" sz="1200" b="1" dirty="0" smtClean="0"/>
                        <a:t>Dependency</a:t>
                      </a:r>
                      <a:endParaRPr lang="en-US" sz="1200" b="1" dirty="0"/>
                    </a:p>
                  </a:txBody>
                  <a:tcPr anchor="ctr">
                    <a:solidFill>
                      <a:schemeClr val="bg1">
                        <a:lumMod val="85000"/>
                      </a:schemeClr>
                    </a:solidFill>
                  </a:tcPr>
                </a:tc>
                <a:tc>
                  <a:txBody>
                    <a:bodyPr/>
                    <a:lstStyle/>
                    <a:p>
                      <a:pPr algn="ctr"/>
                      <a:r>
                        <a:rPr lang="en-US" sz="900" b="1" dirty="0" smtClean="0"/>
                        <a:t>OMG</a:t>
                      </a:r>
                      <a:endParaRPr lang="en-US" sz="900" b="1" dirty="0"/>
                    </a:p>
                  </a:txBody>
                  <a:tcPr anchor="ctr">
                    <a:solidFill>
                      <a:schemeClr val="bg1">
                        <a:lumMod val="85000"/>
                      </a:schemeClr>
                    </a:solidFill>
                  </a:tcPr>
                </a:tc>
                <a:tc>
                  <a:txBody>
                    <a:bodyPr/>
                    <a:lstStyle/>
                    <a:p>
                      <a:pPr algn="ctr"/>
                      <a:r>
                        <a:rPr lang="en-US" sz="900" b="1" dirty="0" smtClean="0"/>
                        <a:t>RDF/OWL</a:t>
                      </a:r>
                      <a:endParaRPr lang="en-US" sz="900" b="1" dirty="0"/>
                    </a:p>
                  </a:txBody>
                  <a:tcPr anchor="ctr">
                    <a:solidFill>
                      <a:schemeClr val="bg1">
                        <a:lumMod val="85000"/>
                      </a:schemeClr>
                    </a:solidFill>
                  </a:tcPr>
                </a:tc>
                <a:tc>
                  <a:txBody>
                    <a:bodyPr/>
                    <a:lstStyle/>
                    <a:p>
                      <a:pPr algn="ctr"/>
                      <a:r>
                        <a:rPr lang="en-US" sz="900" b="1" dirty="0" smtClean="0"/>
                        <a:t>EA </a:t>
                      </a:r>
                      <a:r>
                        <a:rPr lang="en-US" sz="900" b="1" dirty="0" err="1" smtClean="0"/>
                        <a:t>Subst</a:t>
                      </a:r>
                      <a:endParaRPr lang="en-US" sz="900" b="1" dirty="0"/>
                    </a:p>
                  </a:txBody>
                  <a:tcPr anchor="ctr">
                    <a:solidFill>
                      <a:schemeClr val="bg1">
                        <a:lumMod val="85000"/>
                      </a:schemeClr>
                    </a:solidFill>
                  </a:tcPr>
                </a:tc>
                <a:tc>
                  <a:txBody>
                    <a:bodyPr/>
                    <a:lstStyle/>
                    <a:p>
                      <a:pPr algn="ctr"/>
                      <a:r>
                        <a:rPr lang="en-US" sz="900" b="1" dirty="0" smtClean="0"/>
                        <a:t>EA Draft</a:t>
                      </a:r>
                      <a:endParaRPr lang="en-US" sz="900" b="1" dirty="0"/>
                    </a:p>
                  </a:txBody>
                  <a:tcPr anchor="ctr">
                    <a:solidFill>
                      <a:schemeClr val="bg1">
                        <a:lumMod val="85000"/>
                      </a:schemeClr>
                    </a:solidFill>
                  </a:tcPr>
                </a:tc>
              </a:tr>
              <a:tr h="269240">
                <a:tc>
                  <a:txBody>
                    <a:bodyPr/>
                    <a:lstStyle/>
                    <a:p>
                      <a:pPr algn="ctr"/>
                      <a:r>
                        <a:rPr lang="en-US" sz="1100" dirty="0" smtClean="0">
                          <a:solidFill>
                            <a:schemeClr val="bg1"/>
                          </a:solidFill>
                        </a:rPr>
                        <a:t>1</a:t>
                      </a:r>
                      <a:endParaRPr lang="en-US" sz="1100" dirty="0">
                        <a:solidFill>
                          <a:schemeClr val="bg1"/>
                        </a:solidFill>
                      </a:endParaRPr>
                    </a:p>
                  </a:txBody>
                  <a:tcPr anchor="ctr">
                    <a:solidFill>
                      <a:srgbClr val="C00000"/>
                    </a:solidFill>
                  </a:tcPr>
                </a:tc>
                <a:tc>
                  <a:txBody>
                    <a:bodyPr/>
                    <a:lstStyle/>
                    <a:p>
                      <a:pPr algn="ctr"/>
                      <a:r>
                        <a:rPr lang="en-US" sz="1100" dirty="0" smtClean="0"/>
                        <a:t>Foundations</a:t>
                      </a:r>
                      <a:endParaRPr lang="en-US" sz="1100" dirty="0"/>
                    </a:p>
                  </a:txBody>
                  <a:tcPr/>
                </a:tc>
                <a:tc>
                  <a:txBody>
                    <a:bodyPr/>
                    <a:lstStyle/>
                    <a:p>
                      <a:endParaRPr lang="en-US" sz="1100" dirty="0"/>
                    </a:p>
                  </a:txBody>
                  <a:tcPr/>
                </a:tc>
                <a:tc>
                  <a:txBody>
                    <a:bodyPr/>
                    <a:lstStyle/>
                    <a:p>
                      <a:endParaRPr lang="en-US" sz="1100" dirty="0"/>
                    </a:p>
                  </a:txBody>
                  <a:tcPr/>
                </a:tc>
                <a:tc>
                  <a:txBody>
                    <a:bodyPr/>
                    <a:lstStyle/>
                    <a:p>
                      <a:pPr algn="ctr"/>
                      <a:r>
                        <a:rPr lang="en-US" sz="1100" dirty="0" smtClean="0">
                          <a:solidFill>
                            <a:schemeClr val="tx1"/>
                          </a:solidFill>
                        </a:rPr>
                        <a:t>X</a:t>
                      </a:r>
                      <a:endParaRPr lang="en-US" sz="1100" dirty="0">
                        <a:solidFill>
                          <a:schemeClr val="tx1"/>
                        </a:solidFill>
                      </a:endParaRPr>
                    </a:p>
                  </a:txBody>
                  <a:tcPr vert="vert" anchor="ctr">
                    <a:solidFill>
                      <a:srgbClr val="92D050"/>
                    </a:solidFill>
                  </a:tcPr>
                </a:tc>
                <a:tc>
                  <a:txBody>
                    <a:bodyPr/>
                    <a:lstStyle/>
                    <a:p>
                      <a:pPr algn="ctr"/>
                      <a:endParaRPr lang="en-US" sz="1100" dirty="0"/>
                    </a:p>
                  </a:txBody>
                  <a:tcPr vert="vert" anchor="ctr">
                    <a:solidFill>
                      <a:srgbClr val="FF6699"/>
                    </a:solidFill>
                  </a:tcPr>
                </a:tc>
                <a:tc>
                  <a:txBody>
                    <a:bodyPr/>
                    <a:lstStyle/>
                    <a:p>
                      <a:pPr algn="ctr"/>
                      <a:endParaRPr lang="en-US" sz="1100" dirty="0"/>
                    </a:p>
                  </a:txBody>
                  <a:tcPr vert="vert" anchor="ctr"/>
                </a:tc>
                <a:tc>
                  <a:txBody>
                    <a:bodyPr/>
                    <a:lstStyle/>
                    <a:p>
                      <a:pPr algn="ctr"/>
                      <a:endParaRPr lang="en-US" sz="1100" dirty="0"/>
                    </a:p>
                  </a:txBody>
                  <a:tcPr vert="vert" anchor="ctr"/>
                </a:tc>
              </a:tr>
              <a:tr h="2032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bg1"/>
                          </a:solidFill>
                        </a:rPr>
                        <a:t>1</a:t>
                      </a:r>
                    </a:p>
                  </a:txBody>
                  <a:tcPr anchor="ctr">
                    <a:solidFill>
                      <a:srgbClr val="C00000"/>
                    </a:solidFill>
                  </a:tcPr>
                </a:tc>
                <a:tc>
                  <a:txBody>
                    <a:bodyPr/>
                    <a:lstStyle/>
                    <a:p>
                      <a:pPr algn="ctr"/>
                      <a:r>
                        <a:rPr lang="en-US" sz="1100" dirty="0" smtClean="0"/>
                        <a:t>Business Entities</a:t>
                      </a:r>
                      <a:endParaRPr lang="en-US" sz="1100" dirty="0"/>
                    </a:p>
                  </a:txBody>
                  <a:tcPr/>
                </a:tc>
                <a:tc>
                  <a:txBody>
                    <a:bodyPr/>
                    <a:lstStyle/>
                    <a:p>
                      <a:endParaRPr lang="en-US" sz="1100" dirty="0"/>
                    </a:p>
                  </a:txBody>
                  <a:tcPr/>
                </a:tc>
                <a:tc>
                  <a:txBody>
                    <a:bodyPr/>
                    <a:lstStyle/>
                    <a:p>
                      <a:endParaRPr lang="en-US" sz="1100" dirty="0"/>
                    </a:p>
                  </a:txBody>
                  <a:tcPr/>
                </a:tc>
                <a:tc>
                  <a:txBody>
                    <a:bodyPr/>
                    <a:lstStyle/>
                    <a:p>
                      <a:pPr algn="ctr"/>
                      <a:r>
                        <a:rPr lang="en-US" sz="1100" dirty="0" smtClean="0">
                          <a:solidFill>
                            <a:schemeClr val="tx1"/>
                          </a:solidFill>
                        </a:rPr>
                        <a:t>X</a:t>
                      </a:r>
                      <a:endParaRPr lang="en-US" sz="1100" dirty="0">
                        <a:solidFill>
                          <a:schemeClr val="tx1"/>
                        </a:solidFill>
                      </a:endParaRPr>
                    </a:p>
                  </a:txBody>
                  <a:tcPr vert="vert" anchor="ctr">
                    <a:solidFill>
                      <a:srgbClr val="FFFF00"/>
                    </a:solidFill>
                  </a:tcPr>
                </a:tc>
                <a:tc>
                  <a:txBody>
                    <a:bodyPr/>
                    <a:lstStyle/>
                    <a:p>
                      <a:pPr algn="ctr"/>
                      <a:endParaRPr lang="en-US" sz="1100" dirty="0"/>
                    </a:p>
                  </a:txBody>
                  <a:tcPr vert="vert" anchor="ctr">
                    <a:solidFill>
                      <a:srgbClr val="FF6699"/>
                    </a:solidFill>
                  </a:tcPr>
                </a:tc>
                <a:tc>
                  <a:txBody>
                    <a:bodyPr/>
                    <a:lstStyle/>
                    <a:p>
                      <a:pPr algn="ctr"/>
                      <a:endParaRPr lang="en-US" sz="1100" dirty="0"/>
                    </a:p>
                  </a:txBody>
                  <a:tcPr vert="vert" anchor="ctr"/>
                </a:tc>
                <a:tc>
                  <a:txBody>
                    <a:bodyPr/>
                    <a:lstStyle/>
                    <a:p>
                      <a:pPr algn="ctr"/>
                      <a:endParaRPr lang="en-US" sz="1100" dirty="0"/>
                    </a:p>
                  </a:txBody>
                  <a:tcPr vert="vert" anchor="ctr"/>
                </a:tc>
              </a:tr>
              <a:tr h="426720">
                <a:tc>
                  <a:txBody>
                    <a:bodyPr/>
                    <a:lstStyle/>
                    <a:p>
                      <a:pPr algn="ctr"/>
                      <a:r>
                        <a:rPr lang="en-US" sz="1100" dirty="0" smtClean="0">
                          <a:solidFill>
                            <a:schemeClr val="bg1"/>
                          </a:solidFill>
                        </a:rPr>
                        <a:t>1</a:t>
                      </a:r>
                      <a:endParaRPr lang="en-US" sz="1100" dirty="0">
                        <a:solidFill>
                          <a:schemeClr val="bg1"/>
                        </a:solidFill>
                      </a:endParaRPr>
                    </a:p>
                  </a:txBody>
                  <a:tcPr anchor="ctr">
                    <a:solidFill>
                      <a:srgbClr val="C00000"/>
                    </a:solidFill>
                  </a:tcPr>
                </a:tc>
                <a:tc>
                  <a:txBody>
                    <a:bodyPr/>
                    <a:lstStyle/>
                    <a:p>
                      <a:pPr algn="ctr"/>
                      <a:r>
                        <a:rPr lang="en-US" sz="1100" dirty="0" smtClean="0"/>
                        <a:t>Indices</a:t>
                      </a:r>
                      <a:r>
                        <a:rPr lang="en-US" sz="1100" baseline="0" dirty="0" smtClean="0"/>
                        <a:t> and Indicators </a:t>
                      </a:r>
                      <a:endParaRPr lang="en-US" sz="1100" dirty="0"/>
                    </a:p>
                  </a:txBody>
                  <a:tcPr/>
                </a:tc>
                <a:tc>
                  <a:txBody>
                    <a:bodyPr/>
                    <a:lstStyle/>
                    <a:p>
                      <a:endParaRPr lang="en-US" sz="1100" dirty="0"/>
                    </a:p>
                  </a:txBody>
                  <a:tcPr/>
                </a:tc>
                <a:tc>
                  <a:txBody>
                    <a:bodyPr/>
                    <a:lstStyle/>
                    <a:p>
                      <a:endParaRPr lang="en-US" sz="1100" dirty="0"/>
                    </a:p>
                  </a:txBody>
                  <a:tcPr/>
                </a:tc>
                <a:tc>
                  <a:txBody>
                    <a:bodyPr/>
                    <a:lstStyle/>
                    <a:p>
                      <a:pPr algn="ctr"/>
                      <a:r>
                        <a:rPr lang="en-US" sz="1100" dirty="0" smtClean="0">
                          <a:solidFill>
                            <a:schemeClr val="tx1"/>
                          </a:solidFill>
                        </a:rPr>
                        <a:t>X</a:t>
                      </a:r>
                      <a:endParaRPr lang="en-US" sz="1100" dirty="0">
                        <a:solidFill>
                          <a:schemeClr val="tx1"/>
                        </a:solidFill>
                      </a:endParaRPr>
                    </a:p>
                  </a:txBody>
                  <a:tcPr vert="vert" anchor="ctr">
                    <a:solidFill>
                      <a:srgbClr val="FFFF00"/>
                    </a:solidFill>
                  </a:tcPr>
                </a:tc>
                <a:tc>
                  <a:txBody>
                    <a:bodyPr/>
                    <a:lstStyle/>
                    <a:p>
                      <a:pPr algn="ctr"/>
                      <a:endParaRPr lang="en-US" sz="1100" dirty="0"/>
                    </a:p>
                  </a:txBody>
                  <a:tcPr vert="vert" anchor="ctr"/>
                </a:tc>
                <a:tc>
                  <a:txBody>
                    <a:bodyPr/>
                    <a:lstStyle/>
                    <a:p>
                      <a:pPr algn="ctr"/>
                      <a:endParaRPr lang="en-US" sz="1100" dirty="0"/>
                    </a:p>
                  </a:txBody>
                  <a:tcPr vert="vert" anchor="ctr"/>
                </a:tc>
                <a:tc>
                  <a:txBody>
                    <a:bodyPr/>
                    <a:lstStyle/>
                    <a:p>
                      <a:pPr algn="ctr"/>
                      <a:endParaRPr lang="en-US" sz="1100" dirty="0"/>
                    </a:p>
                  </a:txBody>
                  <a:tcPr vert="vert" anchor="ctr"/>
                </a:tc>
              </a:tr>
              <a:tr h="5181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bg1"/>
                          </a:solidFill>
                        </a:rPr>
                        <a:t>2</a:t>
                      </a:r>
                    </a:p>
                    <a:p>
                      <a:pPr algn="ctr"/>
                      <a:endParaRPr lang="en-US" sz="1100" dirty="0">
                        <a:solidFill>
                          <a:schemeClr val="bg1"/>
                        </a:solidFill>
                      </a:endParaRPr>
                    </a:p>
                  </a:txBody>
                  <a:tcPr anchor="ctr">
                    <a:solidFill>
                      <a:srgbClr val="3C8C8C"/>
                    </a:solidFill>
                  </a:tcPr>
                </a:tc>
                <a:tc>
                  <a:txBody>
                    <a:bodyPr/>
                    <a:lstStyle/>
                    <a:p>
                      <a:pPr algn="ctr"/>
                      <a:r>
                        <a:rPr lang="en-US" sz="1100" dirty="0" smtClean="0"/>
                        <a:t>Common Concepts</a:t>
                      </a:r>
                    </a:p>
                    <a:p>
                      <a:pPr algn="ctr"/>
                      <a:r>
                        <a:rPr lang="en-US" sz="1100" dirty="0" smtClean="0"/>
                        <a:t>(</a:t>
                      </a:r>
                      <a:r>
                        <a:rPr lang="en-US" sz="1100" i="1" dirty="0" smtClean="0"/>
                        <a:t>all instruments</a:t>
                      </a:r>
                      <a:r>
                        <a:rPr lang="en-US" sz="1100" dirty="0" smtClean="0"/>
                        <a:t>)</a:t>
                      </a:r>
                    </a:p>
                  </a:txBody>
                  <a:tcPr/>
                </a:tc>
                <a:tc>
                  <a:txBody>
                    <a:bodyPr/>
                    <a:lstStyle/>
                    <a:p>
                      <a:endParaRPr lang="en-US" sz="1100" dirty="0"/>
                    </a:p>
                  </a:txBody>
                  <a:tcPr/>
                </a:tc>
                <a:tc>
                  <a:txBody>
                    <a:bodyPr/>
                    <a:lstStyle/>
                    <a:p>
                      <a:endParaRPr lang="en-US" sz="1100" dirty="0"/>
                    </a:p>
                  </a:txBody>
                  <a:tcPr/>
                </a:tc>
                <a:tc>
                  <a:txBody>
                    <a:bodyPr/>
                    <a:lstStyle/>
                    <a:p>
                      <a:pPr algn="ctr"/>
                      <a:endParaRPr lang="en-US" sz="1100" dirty="0">
                        <a:solidFill>
                          <a:schemeClr val="bg1"/>
                        </a:solidFill>
                      </a:endParaRPr>
                    </a:p>
                  </a:txBody>
                  <a:tcPr vert="vert" anchor="ctr">
                    <a:solidFill>
                      <a:schemeClr val="bg1"/>
                    </a:solidFill>
                  </a:tcPr>
                </a:tc>
                <a:tc>
                  <a:txBody>
                    <a:bodyPr/>
                    <a:lstStyle/>
                    <a:p>
                      <a:pPr algn="ctr"/>
                      <a:r>
                        <a:rPr lang="en-US" sz="1100" dirty="0" smtClean="0"/>
                        <a:t>X</a:t>
                      </a:r>
                      <a:endParaRPr lang="en-US" sz="1100" dirty="0"/>
                    </a:p>
                  </a:txBody>
                  <a:tcPr vert="vert" anchor="ctr">
                    <a:solidFill>
                      <a:srgbClr val="FF7C80"/>
                    </a:solidFill>
                  </a:tcPr>
                </a:tc>
                <a:tc>
                  <a:txBody>
                    <a:bodyPr/>
                    <a:lstStyle/>
                    <a:p>
                      <a:pPr algn="ctr"/>
                      <a:endParaRPr lang="en-US" sz="1100" dirty="0"/>
                    </a:p>
                  </a:txBody>
                  <a:tcPr vert="vert" anchor="ctr"/>
                </a:tc>
                <a:tc>
                  <a:txBody>
                    <a:bodyPr/>
                    <a:lstStyle/>
                    <a:p>
                      <a:pPr algn="ctr"/>
                      <a:endParaRPr lang="en-US" sz="1100" dirty="0"/>
                    </a:p>
                  </a:txBody>
                  <a:tcPr vert="vert" anchor="ctr"/>
                </a:tc>
              </a:tr>
              <a:tr h="4267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bg1"/>
                          </a:solidFill>
                        </a:rPr>
                        <a:t>2</a:t>
                      </a:r>
                    </a:p>
                  </a:txBody>
                  <a:tcPr anchor="ctr">
                    <a:solidFill>
                      <a:srgbClr val="3C8C8C"/>
                    </a:solidFill>
                  </a:tcPr>
                </a:tc>
                <a:tc>
                  <a:txBody>
                    <a:bodyPr/>
                    <a:lstStyle/>
                    <a:p>
                      <a:pPr algn="ctr"/>
                      <a:endParaRPr lang="en-US" sz="400" dirty="0" smtClean="0"/>
                    </a:p>
                    <a:p>
                      <a:pPr algn="ctr"/>
                      <a:r>
                        <a:rPr lang="en-US" sz="1100" dirty="0" smtClean="0"/>
                        <a:t>Equity Instruments</a:t>
                      </a:r>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Equities</a:t>
                      </a:r>
                      <a:endParaRPr lang="en-US" sz="1100" dirty="0"/>
                    </a:p>
                  </a:txBody>
                  <a:tcPr anchor="ctr"/>
                </a:tc>
                <a:tc>
                  <a:txBody>
                    <a:bodyPr/>
                    <a:lstStyle/>
                    <a:p>
                      <a:endParaRPr lang="en-US" sz="1100" dirty="0"/>
                    </a:p>
                  </a:txBody>
                  <a:tcPr/>
                </a:tc>
                <a:tc>
                  <a:txBody>
                    <a:bodyPr/>
                    <a:lstStyle/>
                    <a:p>
                      <a:pPr algn="ctr"/>
                      <a:endParaRPr lang="en-US" sz="1100" dirty="0">
                        <a:solidFill>
                          <a:schemeClr val="bg1"/>
                        </a:solidFill>
                      </a:endParaRPr>
                    </a:p>
                  </a:txBody>
                  <a:tcPr vert="vert" anchor="ctr">
                    <a:solidFill>
                      <a:schemeClr val="bg1"/>
                    </a:solidFill>
                  </a:tcPr>
                </a:tc>
                <a:tc>
                  <a:txBody>
                    <a:bodyPr/>
                    <a:lstStyle/>
                    <a:p>
                      <a:pPr algn="ctr"/>
                      <a:r>
                        <a:rPr lang="en-US" sz="1100" dirty="0" smtClean="0"/>
                        <a:t>X</a:t>
                      </a:r>
                      <a:endParaRPr lang="en-US" sz="1100" dirty="0"/>
                    </a:p>
                  </a:txBody>
                  <a:tcPr vert="vert" anchor="ctr">
                    <a:solidFill>
                      <a:srgbClr val="FF7C80"/>
                    </a:solidFill>
                  </a:tcPr>
                </a:tc>
                <a:tc>
                  <a:txBody>
                    <a:bodyPr/>
                    <a:lstStyle/>
                    <a:p>
                      <a:pPr algn="ctr"/>
                      <a:endParaRPr lang="en-US" sz="1100" dirty="0"/>
                    </a:p>
                  </a:txBody>
                  <a:tcPr vert="vert" anchor="ctr"/>
                </a:tc>
                <a:tc>
                  <a:txBody>
                    <a:bodyPr/>
                    <a:lstStyle/>
                    <a:p>
                      <a:pPr algn="ctr"/>
                      <a:endParaRPr lang="en-US" sz="1100" dirty="0"/>
                    </a:p>
                  </a:txBody>
                  <a:tcPr vert="vert" anchor="ctr"/>
                </a:tc>
              </a:tr>
              <a:tr h="198120">
                <a:tc>
                  <a:txBody>
                    <a:bodyPr/>
                    <a:lstStyle/>
                    <a:p>
                      <a:pPr algn="ctr"/>
                      <a:r>
                        <a:rPr lang="en-US" sz="1100" dirty="0" smtClean="0">
                          <a:solidFill>
                            <a:schemeClr val="bg1"/>
                          </a:solidFill>
                        </a:rPr>
                        <a:t>2</a:t>
                      </a:r>
                      <a:endParaRPr lang="en-US" sz="1100" dirty="0">
                        <a:solidFill>
                          <a:schemeClr val="bg1"/>
                        </a:solidFill>
                      </a:endParaRPr>
                    </a:p>
                  </a:txBody>
                  <a:tcPr anchor="ctr">
                    <a:solidFill>
                      <a:srgbClr val="3C8C8C"/>
                    </a:solidFill>
                  </a:tcPr>
                </a:tc>
                <a:tc rowSpan="3">
                  <a:txBody>
                    <a:bodyPr/>
                    <a:lstStyle/>
                    <a:p>
                      <a:pPr algn="ctr"/>
                      <a:r>
                        <a:rPr lang="en-US" sz="1100" dirty="0" smtClean="0"/>
                        <a:t>Debt Instruments</a:t>
                      </a:r>
                      <a:endParaRPr lang="en-US" sz="1100" dirty="0"/>
                    </a:p>
                  </a:txBody>
                  <a:tcPr anchor="ctr">
                    <a:solidFill>
                      <a:schemeClr val="bg1"/>
                    </a:solidFill>
                  </a:tcPr>
                </a:tc>
                <a:tc>
                  <a:txBody>
                    <a:bodyPr/>
                    <a:lstStyle/>
                    <a:p>
                      <a:pPr algn="ctr"/>
                      <a:r>
                        <a:rPr lang="en-US" sz="1100" dirty="0" smtClean="0"/>
                        <a:t>Debt</a:t>
                      </a:r>
                      <a:r>
                        <a:rPr lang="en-US" sz="1100" baseline="0" dirty="0" smtClean="0"/>
                        <a:t> Terms (</a:t>
                      </a:r>
                      <a:r>
                        <a:rPr lang="en-US" sz="1100" i="1" baseline="0" dirty="0" smtClean="0"/>
                        <a:t>including bonds</a:t>
                      </a:r>
                      <a:r>
                        <a:rPr lang="en-US" sz="1100" baseline="0" dirty="0" smtClean="0"/>
                        <a:t>)</a:t>
                      </a:r>
                      <a:endParaRPr lang="en-US" sz="1100" dirty="0" smtClean="0"/>
                    </a:p>
                  </a:txBody>
                  <a:tcPr anchor="ctr"/>
                </a:tc>
                <a:tc>
                  <a:txBody>
                    <a:bodyPr/>
                    <a:lstStyle/>
                    <a:p>
                      <a:pPr algn="ctr"/>
                      <a:endParaRPr lang="en-US" sz="1100" dirty="0"/>
                    </a:p>
                  </a:txBody>
                  <a:tcPr/>
                </a:tc>
                <a:tc>
                  <a:txBody>
                    <a:bodyPr/>
                    <a:lstStyle/>
                    <a:p>
                      <a:pPr algn="ctr"/>
                      <a:endParaRPr lang="en-US" sz="1100" dirty="0"/>
                    </a:p>
                  </a:txBody>
                  <a:tcPr vert="vert" anchor="ctr"/>
                </a:tc>
                <a:tc>
                  <a:txBody>
                    <a:bodyPr/>
                    <a:lstStyle/>
                    <a:p>
                      <a:pPr algn="ctr"/>
                      <a:endParaRPr lang="en-US" sz="1100" dirty="0"/>
                    </a:p>
                  </a:txBody>
                  <a:tcPr vert="vert" anchor="ctr"/>
                </a:tc>
                <a:tc>
                  <a:txBody>
                    <a:bodyPr/>
                    <a:lstStyle/>
                    <a:p>
                      <a:pPr algn="ctr"/>
                      <a:r>
                        <a:rPr lang="en-US" sz="1100" dirty="0" smtClean="0">
                          <a:solidFill>
                            <a:schemeClr val="tx1"/>
                          </a:solidFill>
                        </a:rPr>
                        <a:t>X</a:t>
                      </a:r>
                      <a:endParaRPr lang="en-US" sz="1100" dirty="0">
                        <a:solidFill>
                          <a:schemeClr val="tx1"/>
                        </a:solidFill>
                      </a:endParaRPr>
                    </a:p>
                  </a:txBody>
                  <a:tcPr vert="vert" anchor="ctr">
                    <a:solidFill>
                      <a:srgbClr val="FF0000"/>
                    </a:solidFill>
                  </a:tcPr>
                </a:tc>
                <a:tc>
                  <a:txBody>
                    <a:bodyPr/>
                    <a:lstStyle/>
                    <a:p>
                      <a:pPr algn="ctr"/>
                      <a:endParaRPr lang="en-US" sz="1100" dirty="0"/>
                    </a:p>
                  </a:txBody>
                  <a:tcPr vert="vert" anchor="ctr"/>
                </a:tc>
              </a:tr>
              <a:tr h="386080">
                <a:tc>
                  <a:txBody>
                    <a:bodyPr/>
                    <a:lstStyle/>
                    <a:p>
                      <a:pPr algn="ctr"/>
                      <a:r>
                        <a:rPr lang="en-US" sz="1100" dirty="0" smtClean="0">
                          <a:solidFill>
                            <a:schemeClr val="bg1"/>
                          </a:solidFill>
                        </a:rPr>
                        <a:t>5</a:t>
                      </a:r>
                      <a:endParaRPr lang="en-US" sz="1100" dirty="0">
                        <a:solidFill>
                          <a:schemeClr val="bg1"/>
                        </a:solidFill>
                      </a:endParaRPr>
                    </a:p>
                  </a:txBody>
                  <a:tcPr anchor="ctr">
                    <a:solidFill>
                      <a:srgbClr val="9A5816"/>
                    </a:solidFill>
                  </a:tcPr>
                </a:tc>
                <a:tc vMerge="1">
                  <a:txBody>
                    <a:bodyPr/>
                    <a:lstStyle/>
                    <a:p>
                      <a:endParaRPr lang="en-US"/>
                    </a:p>
                  </a:txBody>
                  <a:tcPr/>
                </a:tc>
                <a:tc>
                  <a:txBody>
                    <a:bodyPr/>
                    <a:lstStyle/>
                    <a:p>
                      <a:pPr algn="ctr"/>
                      <a:r>
                        <a:rPr lang="en-US" sz="1100" dirty="0" smtClean="0"/>
                        <a:t>Structured Finance </a:t>
                      </a:r>
                      <a:endParaRPr lang="en-US" sz="1100" dirty="0"/>
                    </a:p>
                  </a:txBody>
                  <a:tcPr anchor="ctr"/>
                </a:tc>
                <a:tc>
                  <a:txBody>
                    <a:bodyPr/>
                    <a:lstStyle/>
                    <a:p>
                      <a:pPr algn="ctr"/>
                      <a:r>
                        <a:rPr lang="en-US" sz="1100" i="1" dirty="0" smtClean="0"/>
                        <a:t>Dependent on bonds and mortgage</a:t>
                      </a:r>
                      <a:endParaRPr lang="en-US" sz="1100" i="1" dirty="0"/>
                    </a:p>
                  </a:txBody>
                  <a:tcPr/>
                </a:tc>
                <a:tc>
                  <a:txBody>
                    <a:bodyPr/>
                    <a:lstStyle/>
                    <a:p>
                      <a:endParaRPr lang="en-US" dirty="0"/>
                    </a:p>
                  </a:txBody>
                  <a:tcPr vert="vert" anchor="ctr"/>
                </a:tc>
                <a:tc>
                  <a:txBody>
                    <a:bodyPr/>
                    <a:lstStyle/>
                    <a:p>
                      <a:endParaRPr lang="en-US"/>
                    </a:p>
                  </a:txBody>
                  <a:tcPr vert="vert" anchor="ctr"/>
                </a:tc>
                <a:tc>
                  <a:txBody>
                    <a:bodyPr/>
                    <a:lstStyle/>
                    <a:p>
                      <a:endParaRPr lang="en-US"/>
                    </a:p>
                  </a:txBody>
                  <a:tcPr vert="vert" anchor="ctr"/>
                </a:tc>
                <a:tc>
                  <a:txBody>
                    <a:bodyPr/>
                    <a:lstStyle/>
                    <a:p>
                      <a:pPr algn="ctr"/>
                      <a:r>
                        <a:rPr lang="en-US" sz="1100" dirty="0" smtClean="0"/>
                        <a:t>X</a:t>
                      </a:r>
                      <a:endParaRPr lang="en-US" sz="1100" dirty="0"/>
                    </a:p>
                  </a:txBody>
                  <a:tcPr vert="vert" anchor="ctr">
                    <a:solidFill>
                      <a:srgbClr val="FF0000"/>
                    </a:solidFill>
                  </a:tcPr>
                </a:tc>
              </a:tr>
              <a:tr h="406400">
                <a:tc>
                  <a:txBody>
                    <a:bodyPr/>
                    <a:lstStyle/>
                    <a:p>
                      <a:pPr algn="ctr"/>
                      <a:r>
                        <a:rPr lang="en-US" sz="1100" baseline="0" dirty="0" smtClean="0">
                          <a:solidFill>
                            <a:schemeClr val="bg1"/>
                          </a:solidFill>
                        </a:rPr>
                        <a:t>5</a:t>
                      </a:r>
                      <a:endParaRPr lang="en-US" sz="1100" dirty="0">
                        <a:solidFill>
                          <a:schemeClr val="bg1"/>
                        </a:solidFill>
                      </a:endParaRPr>
                    </a:p>
                  </a:txBody>
                  <a:tcPr anchor="ctr">
                    <a:solidFill>
                      <a:srgbClr val="9A5816"/>
                    </a:solidFill>
                  </a:tcPr>
                </a:tc>
                <a:tc vMerge="1">
                  <a:txBody>
                    <a:bodyPr/>
                    <a:lstStyle/>
                    <a:p>
                      <a:endParaRPr lang="en-US"/>
                    </a:p>
                  </a:txBody>
                  <a:tcPr/>
                </a:tc>
                <a:tc>
                  <a:txBody>
                    <a:bodyPr/>
                    <a:lstStyle/>
                    <a:p>
                      <a:pPr algn="ctr"/>
                      <a:r>
                        <a:rPr lang="en-US" sz="1100" dirty="0" smtClean="0"/>
                        <a:t>Money Markets (</a:t>
                      </a:r>
                      <a:r>
                        <a:rPr lang="en-US" sz="1100" i="1" dirty="0" smtClean="0"/>
                        <a:t>includes Repo, Treasury, Government, Tax Free</a:t>
                      </a:r>
                      <a:r>
                        <a:rPr lang="en-US" sz="1100" dirty="0" smtClean="0"/>
                        <a:t>)</a:t>
                      </a:r>
                      <a:endParaRPr lang="en-US" sz="1100" dirty="0"/>
                    </a:p>
                  </a:txBody>
                  <a:tcPr anchor="ctr"/>
                </a:tc>
                <a:tc>
                  <a:txBody>
                    <a:bodyPr/>
                    <a:lstStyle/>
                    <a:p>
                      <a:endParaRPr lang="en-US" sz="1100" dirty="0"/>
                    </a:p>
                  </a:txBody>
                  <a:tcPr/>
                </a:tc>
                <a:tc>
                  <a:txBody>
                    <a:bodyPr/>
                    <a:lstStyle/>
                    <a:p>
                      <a:endParaRPr lang="en-US" dirty="0"/>
                    </a:p>
                  </a:txBody>
                  <a:tcPr vert="vert" anchor="ctr"/>
                </a:tc>
                <a:tc>
                  <a:txBody>
                    <a:bodyPr/>
                    <a:lstStyle/>
                    <a:p>
                      <a:endParaRPr lang="en-US" dirty="0"/>
                    </a:p>
                  </a:txBody>
                  <a:tcPr vert="vert" anchor="ctr"/>
                </a:tc>
                <a:tc>
                  <a:txBody>
                    <a:bodyPr/>
                    <a:lstStyle/>
                    <a:p>
                      <a:endParaRPr lang="en-US"/>
                    </a:p>
                  </a:txBody>
                  <a:tcPr vert="vert" anchor="ctr"/>
                </a:tc>
                <a:tc>
                  <a:txBody>
                    <a:bodyPr/>
                    <a:lstStyle/>
                    <a:p>
                      <a:pPr algn="ctr"/>
                      <a:r>
                        <a:rPr lang="en-US" sz="1100" dirty="0" smtClean="0"/>
                        <a:t>X</a:t>
                      </a:r>
                      <a:endParaRPr lang="en-US" sz="1100" dirty="0"/>
                    </a:p>
                  </a:txBody>
                  <a:tcPr vert="vert" anchor="ctr">
                    <a:solidFill>
                      <a:srgbClr val="FF0000"/>
                    </a:solidFill>
                  </a:tcPr>
                </a:tc>
              </a:tr>
              <a:tr h="182880">
                <a:tc>
                  <a:txBody>
                    <a:bodyPr/>
                    <a:lstStyle/>
                    <a:p>
                      <a:pPr algn="ctr"/>
                      <a:r>
                        <a:rPr lang="en-US" sz="1100" baseline="0" dirty="0" smtClean="0">
                          <a:solidFill>
                            <a:schemeClr val="bg1"/>
                          </a:solidFill>
                        </a:rPr>
                        <a:t>3</a:t>
                      </a:r>
                      <a:endParaRPr lang="en-US" sz="1100" dirty="0">
                        <a:solidFill>
                          <a:schemeClr val="bg1"/>
                        </a:solidFill>
                      </a:endParaRPr>
                    </a:p>
                  </a:txBody>
                  <a:tcPr anchor="ctr">
                    <a:solidFill>
                      <a:srgbClr val="0070C0"/>
                    </a:solidFill>
                  </a:tcPr>
                </a:tc>
                <a:tc rowSpan="3">
                  <a:txBody>
                    <a:bodyPr/>
                    <a:lstStyle/>
                    <a:p>
                      <a:pPr algn="ctr"/>
                      <a:r>
                        <a:rPr lang="en-US" sz="1100" dirty="0" smtClean="0"/>
                        <a:t>Loans</a:t>
                      </a:r>
                      <a:endParaRPr lang="en-US" sz="1100" dirty="0"/>
                    </a:p>
                  </a:txBody>
                  <a:tcPr anchor="ctr">
                    <a:solidFill>
                      <a:schemeClr val="bg1">
                        <a:alpha val="20000"/>
                      </a:schemeClr>
                    </a:solidFill>
                  </a:tcPr>
                </a:tc>
                <a:tc>
                  <a:txBody>
                    <a:bodyPr/>
                    <a:lstStyle/>
                    <a:p>
                      <a:pPr algn="ctr"/>
                      <a:r>
                        <a:rPr lang="en-US" sz="1100" dirty="0" smtClean="0"/>
                        <a:t>Common Loan Terms</a:t>
                      </a:r>
                    </a:p>
                  </a:txBody>
                  <a:tcPr/>
                </a:tc>
                <a:tc>
                  <a:txBody>
                    <a:bodyPr/>
                    <a:lstStyle/>
                    <a:p>
                      <a:pPr algn="ctr"/>
                      <a:endParaRPr lang="en-US" sz="1100" dirty="0"/>
                    </a:p>
                  </a:txBody>
                  <a:tcPr/>
                </a:tc>
                <a:tc>
                  <a:txBody>
                    <a:bodyPr/>
                    <a:lstStyle/>
                    <a:p>
                      <a:pPr algn="ctr"/>
                      <a:endParaRPr lang="en-US" sz="1100" dirty="0"/>
                    </a:p>
                  </a:txBody>
                  <a:tcPr vert="vert" anchor="ctr"/>
                </a:tc>
                <a:tc>
                  <a:txBody>
                    <a:bodyPr/>
                    <a:lstStyle/>
                    <a:p>
                      <a:pPr algn="ctr"/>
                      <a:r>
                        <a:rPr lang="en-US" sz="1100" dirty="0" smtClean="0"/>
                        <a:t>X</a:t>
                      </a:r>
                      <a:endParaRPr lang="en-US" sz="1100" dirty="0"/>
                    </a:p>
                  </a:txBody>
                  <a:tcPr vert="vert" anchor="ctr">
                    <a:solidFill>
                      <a:srgbClr val="FF6699"/>
                    </a:solidFill>
                  </a:tcPr>
                </a:tc>
                <a:tc>
                  <a:txBody>
                    <a:bodyPr/>
                    <a:lstStyle/>
                    <a:p>
                      <a:pPr algn="ctr"/>
                      <a:endParaRPr lang="en-US" sz="1100" dirty="0"/>
                    </a:p>
                  </a:txBody>
                  <a:tcPr vert="vert" anchor="ctr">
                    <a:solidFill>
                      <a:schemeClr val="bg1"/>
                    </a:solidFill>
                  </a:tcPr>
                </a:tc>
                <a:tc>
                  <a:txBody>
                    <a:bodyPr/>
                    <a:lstStyle/>
                    <a:p>
                      <a:pPr algn="ctr"/>
                      <a:r>
                        <a:rPr lang="en-US" sz="1100" dirty="0" smtClean="0">
                          <a:solidFill>
                            <a:schemeClr val="tx1"/>
                          </a:solidFill>
                        </a:rPr>
                        <a:t>X</a:t>
                      </a:r>
                      <a:endParaRPr lang="en-US" sz="1100" dirty="0">
                        <a:solidFill>
                          <a:schemeClr val="tx1"/>
                        </a:solidFill>
                      </a:endParaRPr>
                    </a:p>
                  </a:txBody>
                  <a:tcPr vert="vert" anchor="ctr">
                    <a:solidFill>
                      <a:srgbClr val="FF0000"/>
                    </a:solidFill>
                  </a:tcPr>
                </a:tc>
              </a:tr>
              <a:tr h="182880">
                <a:tc>
                  <a:txBody>
                    <a:bodyPr/>
                    <a:lstStyle/>
                    <a:p>
                      <a:pPr algn="ctr"/>
                      <a:r>
                        <a:rPr lang="en-US" sz="1100" dirty="0" smtClean="0">
                          <a:solidFill>
                            <a:schemeClr val="bg1"/>
                          </a:solidFill>
                        </a:rPr>
                        <a:t>5</a:t>
                      </a:r>
                      <a:endParaRPr lang="en-US" sz="1100" dirty="0">
                        <a:solidFill>
                          <a:schemeClr val="bg1"/>
                        </a:solidFill>
                      </a:endParaRPr>
                    </a:p>
                  </a:txBody>
                  <a:tcPr anchor="ctr">
                    <a:solidFill>
                      <a:srgbClr val="9A5816"/>
                    </a:solidFill>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Mortgage Loan Terms</a:t>
                      </a:r>
                    </a:p>
                    <a:p>
                      <a:pPr algn="ctr"/>
                      <a:endParaRPr lang="en-US" sz="1100" dirty="0" smtClean="0"/>
                    </a:p>
                  </a:txBody>
                  <a:tcPr/>
                </a:tc>
                <a:tc>
                  <a:txBody>
                    <a:bodyPr/>
                    <a:lstStyle/>
                    <a:p>
                      <a:pPr algn="ctr"/>
                      <a:endParaRPr lang="en-US" sz="1100" dirty="0"/>
                    </a:p>
                  </a:txBody>
                  <a:tcPr/>
                </a:tc>
                <a:tc>
                  <a:txBody>
                    <a:bodyPr/>
                    <a:lstStyle/>
                    <a:p>
                      <a:pPr algn="ctr"/>
                      <a:endParaRPr lang="en-US" sz="1100" dirty="0"/>
                    </a:p>
                  </a:txBody>
                  <a:tcPr vert="vert" anchor="ctr"/>
                </a:tc>
                <a:tc>
                  <a:txBody>
                    <a:bodyPr/>
                    <a:lstStyle/>
                    <a:p>
                      <a:pPr algn="ctr"/>
                      <a:endParaRPr lang="en-US" sz="1100" dirty="0"/>
                    </a:p>
                  </a:txBody>
                  <a:tcPr vert="vert" anchor="ctr"/>
                </a:tc>
                <a:tc>
                  <a:txBody>
                    <a:bodyPr/>
                    <a:lstStyle/>
                    <a:p>
                      <a:pPr algn="ctr"/>
                      <a:endParaRPr lang="en-US" sz="1100" dirty="0"/>
                    </a:p>
                  </a:txBody>
                  <a:tcPr vert="vert" anchor="ctr">
                    <a:solidFill>
                      <a:schemeClr val="bg1"/>
                    </a:solidFill>
                  </a:tcPr>
                </a:tc>
                <a:tc>
                  <a:txBody>
                    <a:bodyPr/>
                    <a:lstStyle/>
                    <a:p>
                      <a:pPr algn="ctr"/>
                      <a:r>
                        <a:rPr lang="en-US" sz="1100" dirty="0" smtClean="0">
                          <a:solidFill>
                            <a:schemeClr val="tx1"/>
                          </a:solidFill>
                        </a:rPr>
                        <a:t>X</a:t>
                      </a:r>
                      <a:endParaRPr lang="en-US" sz="1100" dirty="0">
                        <a:solidFill>
                          <a:schemeClr val="tx1"/>
                        </a:solidFill>
                      </a:endParaRPr>
                    </a:p>
                  </a:txBody>
                  <a:tcPr vert="vert" anchor="ctr">
                    <a:solidFill>
                      <a:srgbClr val="FF0000"/>
                    </a:solidFill>
                  </a:tcPr>
                </a:tc>
              </a:tr>
              <a:tr h="314960">
                <a:tc>
                  <a:txBody>
                    <a:bodyPr/>
                    <a:lstStyle/>
                    <a:p>
                      <a:pPr algn="ctr"/>
                      <a:r>
                        <a:rPr lang="en-US" sz="1100" dirty="0" smtClean="0"/>
                        <a:t>7</a:t>
                      </a:r>
                      <a:endParaRPr lang="en-US" sz="1100" dirty="0"/>
                    </a:p>
                  </a:txBody>
                  <a:tcPr anchor="ctr">
                    <a:solidFill>
                      <a:srgbClr val="00B0F0"/>
                    </a:solidFill>
                  </a:tcPr>
                </a:tc>
                <a:tc vMerge="1">
                  <a:txBody>
                    <a:bodyPr/>
                    <a:lstStyle/>
                    <a:p>
                      <a:endParaRPr lang="en-US"/>
                    </a:p>
                  </a:txBody>
                  <a:tcPr/>
                </a:tc>
                <a:tc>
                  <a:txBody>
                    <a:bodyPr/>
                    <a:lstStyle/>
                    <a:p>
                      <a:pPr algn="ctr"/>
                      <a:r>
                        <a:rPr lang="en-US" sz="1100" dirty="0" smtClean="0"/>
                        <a:t>Other (</a:t>
                      </a:r>
                      <a:r>
                        <a:rPr lang="en-US" sz="1100" i="1" dirty="0" smtClean="0"/>
                        <a:t>i.e. general purpose, construction, student, miscellaneous</a:t>
                      </a:r>
                      <a:r>
                        <a:rPr lang="en-US" sz="1100" dirty="0" smtClean="0"/>
                        <a:t>)</a:t>
                      </a:r>
                    </a:p>
                  </a:txBody>
                  <a:tcPr anchor="ctr"/>
                </a:tc>
                <a:tc>
                  <a:txBody>
                    <a:bodyPr/>
                    <a:lstStyle/>
                    <a:p>
                      <a:endParaRPr lang="en-US" dirty="0"/>
                    </a:p>
                  </a:txBody>
                  <a:tcPr/>
                </a:tc>
                <a:tc>
                  <a:txBody>
                    <a:bodyPr/>
                    <a:lstStyle/>
                    <a:p>
                      <a:endParaRPr lang="en-US" dirty="0"/>
                    </a:p>
                  </a:txBody>
                  <a:tcPr vert="vert" anchor="ctr"/>
                </a:tc>
                <a:tc>
                  <a:txBody>
                    <a:bodyPr/>
                    <a:lstStyle/>
                    <a:p>
                      <a:endParaRPr lang="en-US"/>
                    </a:p>
                  </a:txBody>
                  <a:tcPr vert="vert" anchor="ctr"/>
                </a:tc>
                <a:tc>
                  <a:txBody>
                    <a:bodyPr/>
                    <a:lstStyle/>
                    <a:p>
                      <a:endParaRPr lang="en-US"/>
                    </a:p>
                  </a:txBody>
                  <a:tcPr vert="vert" anchor="ctr"/>
                </a:tc>
                <a:tc>
                  <a:txBody>
                    <a:bodyPr/>
                    <a:lstStyle/>
                    <a:p>
                      <a:pPr algn="ctr"/>
                      <a:r>
                        <a:rPr lang="en-US" sz="1100" dirty="0" smtClean="0"/>
                        <a:t>X</a:t>
                      </a:r>
                      <a:endParaRPr lang="en-US" sz="1100" dirty="0"/>
                    </a:p>
                  </a:txBody>
                  <a:tcPr vert="vert" anchor="ctr">
                    <a:solidFill>
                      <a:srgbClr val="FF0000"/>
                    </a:solidFill>
                  </a:tcPr>
                </a:tc>
              </a:tr>
            </a:tbl>
          </a:graphicData>
        </a:graphic>
      </p:graphicFrame>
      <p:sp>
        <p:nvSpPr>
          <p:cNvPr id="3" name="TextBox 2"/>
          <p:cNvSpPr txBox="1"/>
          <p:nvPr/>
        </p:nvSpPr>
        <p:spPr>
          <a:xfrm>
            <a:off x="1066800" y="6248400"/>
            <a:ext cx="6858000" cy="400110"/>
          </a:xfrm>
          <a:prstGeom prst="rect">
            <a:avLst/>
          </a:prstGeom>
          <a:solidFill>
            <a:srgbClr val="0060B2"/>
          </a:solidFill>
        </p:spPr>
        <p:txBody>
          <a:bodyPr wrap="square" rtlCol="0">
            <a:spAutoFit/>
          </a:bodyPr>
          <a:lstStyle/>
          <a:p>
            <a:pPr algn="ctr"/>
            <a:r>
              <a:rPr lang="en-US" sz="1000" b="1" dirty="0">
                <a:solidFill>
                  <a:srgbClr val="FFFFFF"/>
                </a:solidFill>
              </a:rPr>
              <a:t>OMG</a:t>
            </a:r>
            <a:r>
              <a:rPr lang="en-US" sz="900" b="1" dirty="0">
                <a:solidFill>
                  <a:srgbClr val="FFFFFF"/>
                </a:solidFill>
              </a:rPr>
              <a:t> </a:t>
            </a:r>
            <a:r>
              <a:rPr lang="en-US" sz="900" dirty="0">
                <a:solidFill>
                  <a:srgbClr val="FFFFFF"/>
                </a:solidFill>
              </a:rPr>
              <a:t>= in </a:t>
            </a:r>
            <a:r>
              <a:rPr lang="en-US" sz="900" dirty="0" smtClean="0">
                <a:solidFill>
                  <a:srgbClr val="FFFFFF"/>
                </a:solidFill>
              </a:rPr>
              <a:t>standards process; </a:t>
            </a:r>
            <a:r>
              <a:rPr lang="en-US" sz="900" b="1" dirty="0" smtClean="0">
                <a:solidFill>
                  <a:srgbClr val="FFFFFF"/>
                </a:solidFill>
              </a:rPr>
              <a:t>RDF/OW</a:t>
            </a:r>
            <a:r>
              <a:rPr lang="en-US" sz="900" dirty="0" smtClean="0">
                <a:solidFill>
                  <a:srgbClr val="FFFFFF"/>
                </a:solidFill>
              </a:rPr>
              <a:t>L = in Web Ontology Language; </a:t>
            </a:r>
            <a:r>
              <a:rPr lang="en-US" sz="1000" b="1" dirty="0">
                <a:solidFill>
                  <a:srgbClr val="FFFFFF"/>
                </a:solidFill>
              </a:rPr>
              <a:t>Beta</a:t>
            </a:r>
            <a:r>
              <a:rPr lang="en-US" sz="900" b="1" dirty="0">
                <a:solidFill>
                  <a:srgbClr val="FFFFFF"/>
                </a:solidFill>
              </a:rPr>
              <a:t> </a:t>
            </a:r>
            <a:r>
              <a:rPr lang="en-US" sz="900" dirty="0">
                <a:solidFill>
                  <a:srgbClr val="FFFFFF"/>
                </a:solidFill>
              </a:rPr>
              <a:t>= Model Reviewed by SMEs; </a:t>
            </a:r>
            <a:endParaRPr lang="en-US" sz="900" dirty="0" smtClean="0">
              <a:solidFill>
                <a:srgbClr val="FFFFFF"/>
              </a:solidFill>
            </a:endParaRPr>
          </a:p>
          <a:p>
            <a:pPr algn="ctr"/>
            <a:r>
              <a:rPr lang="en-US" sz="1000" b="1" dirty="0" smtClean="0">
                <a:solidFill>
                  <a:srgbClr val="FFFFFF"/>
                </a:solidFill>
              </a:rPr>
              <a:t>Model</a:t>
            </a:r>
            <a:r>
              <a:rPr lang="en-US" sz="900" b="1" dirty="0" smtClean="0">
                <a:solidFill>
                  <a:srgbClr val="FFFFFF"/>
                </a:solidFill>
              </a:rPr>
              <a:t> </a:t>
            </a:r>
            <a:r>
              <a:rPr lang="en-US" sz="900" dirty="0">
                <a:solidFill>
                  <a:srgbClr val="FFFFFF"/>
                </a:solidFill>
              </a:rPr>
              <a:t>= Modeled in Enterprise Architect;</a:t>
            </a:r>
            <a:r>
              <a:rPr lang="en-US" sz="900" b="1" dirty="0">
                <a:solidFill>
                  <a:srgbClr val="FFFFFF"/>
                </a:solidFill>
              </a:rPr>
              <a:t> </a:t>
            </a:r>
            <a:endParaRPr lang="en-US" sz="900" dirty="0">
              <a:solidFill>
                <a:srgbClr val="FFFFFF"/>
              </a:solidFill>
            </a:endParaRPr>
          </a:p>
        </p:txBody>
      </p:sp>
    </p:spTree>
    <p:extLst>
      <p:ext uri="{BB962C8B-B14F-4D97-AF65-F5344CB8AC3E}">
        <p14:creationId xmlns:p14="http://schemas.microsoft.com/office/powerpoint/2010/main" val="125385104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756220725"/>
              </p:ext>
            </p:extLst>
          </p:nvPr>
        </p:nvGraphicFramePr>
        <p:xfrm>
          <a:off x="152401" y="1066800"/>
          <a:ext cx="8859334" cy="5154991"/>
        </p:xfrm>
        <a:graphic>
          <a:graphicData uri="http://schemas.openxmlformats.org/drawingml/2006/table">
            <a:tbl>
              <a:tblPr firstRow="1">
                <a:tableStyleId>{ED083AE6-46FA-4A59-8FB0-9F97EB10719F}</a:tableStyleId>
              </a:tblPr>
              <a:tblGrid>
                <a:gridCol w="761999"/>
                <a:gridCol w="1219200"/>
                <a:gridCol w="1676400"/>
                <a:gridCol w="1371600"/>
                <a:gridCol w="1786182"/>
                <a:gridCol w="506466"/>
                <a:gridCol w="461246"/>
                <a:gridCol w="466640"/>
                <a:gridCol w="609601"/>
              </a:tblGrid>
              <a:tr h="228600">
                <a:tc gridSpan="9">
                  <a:txBody>
                    <a:bodyPr/>
                    <a:lstStyle/>
                    <a:p>
                      <a:pPr algn="ctr"/>
                      <a:r>
                        <a:rPr lang="en-US" sz="1200" dirty="0" smtClean="0">
                          <a:solidFill>
                            <a:schemeClr val="bg1"/>
                          </a:solidFill>
                        </a:rPr>
                        <a:t>Reference Data (product) Semantics</a:t>
                      </a:r>
                      <a:endParaRPr lang="en-US" sz="1200" dirty="0">
                        <a:solidFill>
                          <a:schemeClr val="bg1"/>
                        </a:solidFill>
                      </a:endParaRPr>
                    </a:p>
                  </a:txBody>
                  <a:tcPr>
                    <a:solidFill>
                      <a:schemeClr val="tx1"/>
                    </a:solidFill>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r>
              <a:tr h="335280">
                <a:tc>
                  <a:txBody>
                    <a:bodyPr/>
                    <a:lstStyle/>
                    <a:p>
                      <a:pPr algn="ctr"/>
                      <a:r>
                        <a:rPr lang="en-US" sz="1050" b="1" dirty="0" smtClean="0"/>
                        <a:t>Phase</a:t>
                      </a:r>
                      <a:endParaRPr lang="en-US" sz="1050" b="1" dirty="0"/>
                    </a:p>
                  </a:txBody>
                  <a:tcPr anchor="ctr">
                    <a:solidFill>
                      <a:schemeClr val="bg1">
                        <a:lumMod val="85000"/>
                      </a:schemeClr>
                    </a:solidFill>
                  </a:tcPr>
                </a:tc>
                <a:tc>
                  <a:txBody>
                    <a:bodyPr/>
                    <a:lstStyle/>
                    <a:p>
                      <a:pPr algn="ctr"/>
                      <a:r>
                        <a:rPr lang="en-US" sz="1200" b="1" dirty="0" smtClean="0"/>
                        <a:t>Domain</a:t>
                      </a:r>
                      <a:endParaRPr lang="en-US" sz="1200" b="1" dirty="0"/>
                    </a:p>
                  </a:txBody>
                  <a:tcPr anchor="ctr">
                    <a:solidFill>
                      <a:schemeClr val="bg1">
                        <a:lumMod val="85000"/>
                      </a:schemeClr>
                    </a:solidFill>
                  </a:tcPr>
                </a:tc>
                <a:tc>
                  <a:txBody>
                    <a:bodyPr/>
                    <a:lstStyle/>
                    <a:p>
                      <a:pPr algn="ctr"/>
                      <a:r>
                        <a:rPr lang="en-US" sz="1200" b="1" dirty="0" smtClean="0"/>
                        <a:t>Sub-Domain</a:t>
                      </a:r>
                      <a:endParaRPr lang="en-US" sz="1200" b="1" dirty="0"/>
                    </a:p>
                  </a:txBody>
                  <a:tcPr anchor="ctr">
                    <a:solidFill>
                      <a:schemeClr val="bg1">
                        <a:lumMod val="85000"/>
                      </a:schemeClr>
                    </a:solidFill>
                  </a:tcPr>
                </a:tc>
                <a:tc>
                  <a:txBody>
                    <a:bodyPr/>
                    <a:lstStyle/>
                    <a:p>
                      <a:pPr algn="ctr"/>
                      <a:r>
                        <a:rPr lang="en-US" sz="1200" b="1" dirty="0" smtClean="0"/>
                        <a:t>Class</a:t>
                      </a:r>
                      <a:endParaRPr lang="en-US" sz="1200" b="1" dirty="0"/>
                    </a:p>
                  </a:txBody>
                  <a:tcPr anchor="ct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t>Dependency</a:t>
                      </a:r>
                      <a:endParaRPr lang="en-US" sz="1200" b="1" dirty="0"/>
                    </a:p>
                  </a:txBody>
                  <a:tcPr anchor="ctr">
                    <a:solidFill>
                      <a:schemeClr val="bg1">
                        <a:lumMod val="85000"/>
                      </a:schemeClr>
                    </a:solidFill>
                  </a:tcPr>
                </a:tc>
                <a:tc>
                  <a:txBody>
                    <a:bodyPr/>
                    <a:lstStyle/>
                    <a:p>
                      <a:pPr algn="ctr"/>
                      <a:r>
                        <a:rPr lang="en-US" sz="900" b="1" dirty="0" smtClean="0"/>
                        <a:t>OMG</a:t>
                      </a:r>
                      <a:endParaRPr lang="en-US" sz="900" b="1" dirty="0"/>
                    </a:p>
                  </a:txBody>
                  <a:tcPr anchor="ctr">
                    <a:solidFill>
                      <a:schemeClr val="bg1">
                        <a:lumMod val="85000"/>
                      </a:schemeClr>
                    </a:solidFill>
                  </a:tcPr>
                </a:tc>
                <a:tc>
                  <a:txBody>
                    <a:bodyPr/>
                    <a:lstStyle/>
                    <a:p>
                      <a:pPr algn="ctr"/>
                      <a:r>
                        <a:rPr lang="en-US" sz="900" b="1" dirty="0" smtClean="0"/>
                        <a:t>RDF/OWL</a:t>
                      </a:r>
                      <a:endParaRPr lang="en-US" sz="900" b="1" dirty="0"/>
                    </a:p>
                  </a:txBody>
                  <a:tcPr anchor="ctr">
                    <a:solidFill>
                      <a:schemeClr val="bg1">
                        <a:lumMod val="85000"/>
                      </a:schemeClr>
                    </a:solidFill>
                  </a:tcPr>
                </a:tc>
                <a:tc>
                  <a:txBody>
                    <a:bodyPr/>
                    <a:lstStyle/>
                    <a:p>
                      <a:pPr algn="ctr"/>
                      <a:r>
                        <a:rPr lang="en-US" sz="900" b="1" dirty="0" smtClean="0"/>
                        <a:t>EA </a:t>
                      </a:r>
                      <a:r>
                        <a:rPr lang="en-US" sz="900" b="1" dirty="0" err="1" smtClean="0"/>
                        <a:t>Subst</a:t>
                      </a:r>
                      <a:endParaRPr lang="en-US" sz="900" b="1" dirty="0"/>
                    </a:p>
                  </a:txBody>
                  <a:tcPr anchor="ctr">
                    <a:solidFill>
                      <a:schemeClr val="bg1">
                        <a:lumMod val="85000"/>
                      </a:schemeClr>
                    </a:solidFill>
                  </a:tcPr>
                </a:tc>
                <a:tc>
                  <a:txBody>
                    <a:bodyPr/>
                    <a:lstStyle/>
                    <a:p>
                      <a:pPr algn="ctr"/>
                      <a:r>
                        <a:rPr lang="en-US" sz="900" b="1" dirty="0" smtClean="0"/>
                        <a:t>EA Draft</a:t>
                      </a:r>
                      <a:endParaRPr lang="en-US" sz="900" b="1" dirty="0"/>
                    </a:p>
                  </a:txBody>
                  <a:tcPr anchor="ctr">
                    <a:solidFill>
                      <a:schemeClr val="bg1">
                        <a:lumMod val="85000"/>
                      </a:schemeClr>
                    </a:solidFill>
                  </a:tcPr>
                </a:tc>
              </a:tr>
              <a:tr h="339151">
                <a:tc>
                  <a:txBody>
                    <a:bodyPr/>
                    <a:lstStyle/>
                    <a:p>
                      <a:pPr algn="ctr"/>
                      <a:r>
                        <a:rPr lang="en-US" sz="1100" dirty="0" smtClean="0">
                          <a:solidFill>
                            <a:schemeClr val="tx1"/>
                          </a:solidFill>
                        </a:rPr>
                        <a:t>3</a:t>
                      </a:r>
                      <a:endParaRPr lang="en-US" sz="1100" dirty="0">
                        <a:solidFill>
                          <a:schemeClr val="tx1"/>
                        </a:solidFill>
                      </a:endParaRPr>
                    </a:p>
                  </a:txBody>
                  <a:tcPr anchor="ctr">
                    <a:solidFill>
                      <a:srgbClr val="0070C0"/>
                    </a:solidFill>
                  </a:tcPr>
                </a:tc>
                <a:tc rowSpan="8">
                  <a:txBody>
                    <a:bodyPr/>
                    <a:lstStyle/>
                    <a:p>
                      <a:pPr algn="ctr"/>
                      <a:r>
                        <a:rPr lang="en-US" sz="1100" dirty="0" smtClean="0"/>
                        <a:t>Derivatives</a:t>
                      </a:r>
                      <a:endParaRPr lang="en-US" sz="1100" dirty="0"/>
                    </a:p>
                  </a:txBody>
                  <a:tcPr anchor="ctr">
                    <a:solidFill>
                      <a:schemeClr val="bg1"/>
                    </a:solidFill>
                  </a:tcPr>
                </a:tc>
                <a:tc>
                  <a:txBody>
                    <a:bodyPr/>
                    <a:lstStyle/>
                    <a:p>
                      <a:pPr algn="ctr"/>
                      <a:r>
                        <a:rPr lang="en-US" sz="1100" dirty="0" smtClean="0"/>
                        <a:t>Common Concepts</a:t>
                      </a:r>
                      <a:endParaRPr lang="en-US" sz="1100" dirty="0"/>
                    </a:p>
                  </a:txBody>
                  <a:tcPr anchor="ctr">
                    <a:solidFill>
                      <a:schemeClr val="bg1"/>
                    </a:solidFill>
                  </a:tcPr>
                </a:tc>
                <a:tc>
                  <a:txBody>
                    <a:bodyPr/>
                    <a:lstStyle/>
                    <a:p>
                      <a:endParaRPr lang="en-US" sz="1100" dirty="0"/>
                    </a:p>
                  </a:txBody>
                  <a:tcPr>
                    <a:solidFill>
                      <a:schemeClr val="bg1"/>
                    </a:solidFill>
                  </a:tcPr>
                </a:tc>
                <a:tc>
                  <a:txBody>
                    <a:bodyPr/>
                    <a:lstStyle/>
                    <a:p>
                      <a:pPr algn="ctr"/>
                      <a:endParaRPr lang="en-US" sz="1100" i="1" dirty="0"/>
                    </a:p>
                  </a:txBody>
                  <a:tcPr anchor="ctr">
                    <a:solidFill>
                      <a:schemeClr val="bg1"/>
                    </a:solidFill>
                  </a:tcPr>
                </a:tc>
                <a:tc>
                  <a:txBody>
                    <a:bodyPr/>
                    <a:lstStyle/>
                    <a:p>
                      <a:pPr algn="ctr"/>
                      <a:endParaRPr lang="en-US" sz="1100" dirty="0">
                        <a:solidFill>
                          <a:schemeClr val="bg1"/>
                        </a:solidFill>
                      </a:endParaRPr>
                    </a:p>
                  </a:txBody>
                  <a:tcPr vert="vert" anchor="ctr">
                    <a:solidFill>
                      <a:schemeClr val="bg1"/>
                    </a:solidFill>
                  </a:tcPr>
                </a:tc>
                <a:tc>
                  <a:txBody>
                    <a:bodyPr/>
                    <a:lstStyle/>
                    <a:p>
                      <a:pPr algn="ctr"/>
                      <a:endParaRPr lang="en-US" sz="1100" dirty="0"/>
                    </a:p>
                  </a:txBody>
                  <a:tcPr vert="vert" anchor="ctr">
                    <a:solidFill>
                      <a:schemeClr val="bg1"/>
                    </a:solidFill>
                  </a:tcPr>
                </a:tc>
                <a:tc>
                  <a:txBody>
                    <a:bodyPr/>
                    <a:lstStyle/>
                    <a:p>
                      <a:pPr algn="ctr"/>
                      <a:endParaRPr lang="en-US" sz="1100" dirty="0"/>
                    </a:p>
                  </a:txBody>
                  <a:tcPr vert="vert" anchor="ctr">
                    <a:solidFill>
                      <a:schemeClr val="bg1"/>
                    </a:solidFill>
                  </a:tcPr>
                </a:tc>
                <a:tc>
                  <a:txBody>
                    <a:bodyPr/>
                    <a:lstStyle/>
                    <a:p>
                      <a:pPr algn="ctr"/>
                      <a:r>
                        <a:rPr lang="en-US" sz="1100" dirty="0" smtClean="0"/>
                        <a:t>X</a:t>
                      </a:r>
                      <a:endParaRPr lang="en-US" sz="1100" dirty="0"/>
                    </a:p>
                  </a:txBody>
                  <a:tcPr vert="vert" anchor="ctr">
                    <a:solidFill>
                      <a:srgbClr val="FF0000"/>
                    </a:solidFill>
                  </a:tcPr>
                </a:tc>
              </a:tr>
              <a:tr h="184021">
                <a:tc>
                  <a:txBody>
                    <a:bodyPr/>
                    <a:lstStyle/>
                    <a:p>
                      <a:pPr algn="ctr"/>
                      <a:r>
                        <a:rPr lang="en-US" sz="1100" dirty="0" smtClean="0"/>
                        <a:t>4</a:t>
                      </a:r>
                      <a:endParaRPr lang="en-US" sz="1100" dirty="0"/>
                    </a:p>
                  </a:txBody>
                  <a:tcPr anchor="ctr">
                    <a:solidFill>
                      <a:srgbClr val="B10F9E"/>
                    </a:solidFill>
                  </a:tcPr>
                </a:tc>
                <a:tc vMerge="1">
                  <a:txBody>
                    <a:bodyPr/>
                    <a:lstStyle/>
                    <a:p>
                      <a:endParaRPr lang="en-US"/>
                    </a:p>
                  </a:txBody>
                  <a:tcPr/>
                </a:tc>
                <a:tc rowSpan="6">
                  <a:txBody>
                    <a:bodyPr/>
                    <a:lstStyle/>
                    <a:p>
                      <a:pPr algn="ctr"/>
                      <a:r>
                        <a:rPr lang="en-US" sz="1100" dirty="0" smtClean="0"/>
                        <a:t>OTC Derivatives</a:t>
                      </a:r>
                      <a:endParaRPr lang="en-US" sz="1100" dirty="0"/>
                    </a:p>
                  </a:txBody>
                  <a:tcPr anchor="ctr">
                    <a:solidFill>
                      <a:schemeClr val="bg1"/>
                    </a:solidFill>
                  </a:tcPr>
                </a:tc>
                <a:tc>
                  <a:txBody>
                    <a:bodyPr/>
                    <a:lstStyle/>
                    <a:p>
                      <a:pPr algn="ctr"/>
                      <a:r>
                        <a:rPr lang="en-US" sz="1100" dirty="0" smtClean="0"/>
                        <a:t>Rate Based</a:t>
                      </a:r>
                      <a:endParaRPr lang="en-US" sz="1100" dirty="0"/>
                    </a:p>
                  </a:txBody>
                  <a:tcPr anchor="ctr">
                    <a:solidFill>
                      <a:schemeClr val="bg1"/>
                    </a:solidFill>
                  </a:tcPr>
                </a:tc>
                <a:tc>
                  <a:txBody>
                    <a:bodyPr/>
                    <a:lstStyle/>
                    <a:p>
                      <a:pPr algn="ctr"/>
                      <a:r>
                        <a:rPr lang="en-US" sz="1100" i="1" dirty="0" smtClean="0"/>
                        <a:t>Dependent on indices</a:t>
                      </a:r>
                      <a:endParaRPr lang="en-US" sz="1100" i="1" dirty="0"/>
                    </a:p>
                  </a:txBody>
                  <a:tcPr anchor="ctr">
                    <a:solidFill>
                      <a:schemeClr val="bg1"/>
                    </a:solidFill>
                  </a:tcPr>
                </a:tc>
                <a:tc>
                  <a:txBody>
                    <a:bodyPr/>
                    <a:lstStyle/>
                    <a:p>
                      <a:endParaRPr lang="en-US" sz="1100" dirty="0"/>
                    </a:p>
                  </a:txBody>
                  <a:tcPr vert="vert" anchor="ctr">
                    <a:solidFill>
                      <a:schemeClr val="bg1"/>
                    </a:solidFill>
                  </a:tcPr>
                </a:tc>
                <a:tc>
                  <a:txBody>
                    <a:bodyPr/>
                    <a:lstStyle/>
                    <a:p>
                      <a:endParaRPr lang="en-US" sz="1100" dirty="0"/>
                    </a:p>
                  </a:txBody>
                  <a:tcPr vert="vert" anchor="ctr">
                    <a:solidFill>
                      <a:schemeClr val="bg1"/>
                    </a:solidFill>
                  </a:tcPr>
                </a:tc>
                <a:tc>
                  <a:txBody>
                    <a:bodyPr/>
                    <a:lstStyle/>
                    <a:p>
                      <a:endParaRPr lang="en-US" sz="1100" dirty="0"/>
                    </a:p>
                  </a:txBody>
                  <a:tcPr vert="vert" anchor="ctr">
                    <a:solidFill>
                      <a:schemeClr val="bg1"/>
                    </a:solidFill>
                  </a:tcPr>
                </a:tc>
                <a:tc>
                  <a:txBody>
                    <a:bodyPr/>
                    <a:lstStyle/>
                    <a:p>
                      <a:pPr algn="ctr"/>
                      <a:r>
                        <a:rPr lang="en-US" sz="1100" dirty="0" smtClean="0"/>
                        <a:t>X</a:t>
                      </a:r>
                      <a:endParaRPr lang="en-US" sz="1100" dirty="0"/>
                    </a:p>
                  </a:txBody>
                  <a:tcPr vert="vert" anchor="ctr">
                    <a:solidFill>
                      <a:srgbClr val="FF0000"/>
                    </a:solidFill>
                  </a:tcPr>
                </a:tc>
              </a:tr>
              <a:tr h="762000">
                <a:tc>
                  <a:txBody>
                    <a:bodyPr/>
                    <a:lstStyle/>
                    <a:p>
                      <a:pPr algn="ctr"/>
                      <a:r>
                        <a:rPr lang="en-US" sz="1100" dirty="0" smtClean="0">
                          <a:solidFill>
                            <a:schemeClr val="tx1"/>
                          </a:solidFill>
                        </a:rPr>
                        <a:t>4</a:t>
                      </a:r>
                      <a:endParaRPr lang="en-US" sz="1100" dirty="0">
                        <a:solidFill>
                          <a:schemeClr val="tx1"/>
                        </a:solidFill>
                      </a:endParaRPr>
                    </a:p>
                  </a:txBody>
                  <a:tcPr anchor="ctr">
                    <a:solidFill>
                      <a:srgbClr val="B10F9E"/>
                    </a:solidFill>
                  </a:tcPr>
                </a:tc>
                <a:tc vMerge="1">
                  <a:txBody>
                    <a:bodyPr/>
                    <a:lstStyle/>
                    <a:p>
                      <a:endParaRPr lang="en-US"/>
                    </a:p>
                  </a:txBody>
                  <a:tcPr/>
                </a:tc>
                <a:tc vMerge="1">
                  <a:txBody>
                    <a:bodyPr/>
                    <a:lstStyle/>
                    <a:p>
                      <a:endParaRPr lang="en-US"/>
                    </a:p>
                  </a:txBody>
                  <a:tcPr/>
                </a:tc>
                <a:tc>
                  <a:txBody>
                    <a:bodyPr/>
                    <a:lstStyle/>
                    <a:p>
                      <a:pPr algn="ctr"/>
                      <a:r>
                        <a:rPr lang="en-US" sz="1100" dirty="0" smtClean="0"/>
                        <a:t>Credit Default</a:t>
                      </a:r>
                      <a:endParaRPr lang="en-US" sz="1100" dirty="0"/>
                    </a:p>
                  </a:txBody>
                  <a:tcPr anchor="ctr">
                    <a:solidFill>
                      <a:schemeClr val="bg1"/>
                    </a:solidFill>
                  </a:tcPr>
                </a:tc>
                <a:tc>
                  <a:txBody>
                    <a:bodyPr/>
                    <a:lstStyle/>
                    <a:p>
                      <a:pPr algn="ctr"/>
                      <a:r>
                        <a:rPr lang="en-US" sz="1100" i="1" dirty="0" smtClean="0"/>
                        <a:t>Dependent on common concepts</a:t>
                      </a:r>
                      <a:r>
                        <a:rPr lang="en-US" sz="1100" i="1" baseline="0" dirty="0" smtClean="0"/>
                        <a:t> for loans, common debt terms, indices</a:t>
                      </a:r>
                      <a:endParaRPr lang="en-US" sz="1100" i="1" dirty="0"/>
                    </a:p>
                  </a:txBody>
                  <a:tcPr anchor="ctr">
                    <a:solidFill>
                      <a:schemeClr val="bg1"/>
                    </a:solidFill>
                  </a:tcPr>
                </a:tc>
                <a:tc>
                  <a:txBody>
                    <a:bodyPr/>
                    <a:lstStyle/>
                    <a:p>
                      <a:endParaRPr lang="en-US" sz="1100" dirty="0"/>
                    </a:p>
                  </a:txBody>
                  <a:tcPr vert="vert" anchor="ctr">
                    <a:solidFill>
                      <a:schemeClr val="bg1"/>
                    </a:solidFill>
                  </a:tcPr>
                </a:tc>
                <a:tc>
                  <a:txBody>
                    <a:bodyPr/>
                    <a:lstStyle/>
                    <a:p>
                      <a:pPr algn="ctr"/>
                      <a:endParaRPr lang="en-US" sz="1100" dirty="0"/>
                    </a:p>
                  </a:txBody>
                  <a:tcPr vert="vert" anchor="ctr">
                    <a:solidFill>
                      <a:schemeClr val="bg1"/>
                    </a:solidFill>
                  </a:tcPr>
                </a:tc>
                <a:tc>
                  <a:txBody>
                    <a:bodyPr/>
                    <a:lstStyle/>
                    <a:p>
                      <a:endParaRPr lang="en-US" sz="1100" dirty="0"/>
                    </a:p>
                  </a:txBody>
                  <a:tcPr vert="vert" anchor="ctr">
                    <a:solidFill>
                      <a:schemeClr val="bg1"/>
                    </a:solidFill>
                  </a:tcPr>
                </a:tc>
                <a:tc>
                  <a:txBody>
                    <a:bodyPr/>
                    <a:lstStyle/>
                    <a:p>
                      <a:pPr algn="ctr"/>
                      <a:r>
                        <a:rPr lang="en-US" sz="1100" dirty="0" smtClean="0"/>
                        <a:t>X</a:t>
                      </a:r>
                      <a:endParaRPr lang="en-US" sz="1100" dirty="0"/>
                    </a:p>
                  </a:txBody>
                  <a:tcPr vert="vert" anchor="ctr">
                    <a:solidFill>
                      <a:srgbClr val="FF0000"/>
                    </a:solidFill>
                  </a:tcPr>
                </a:tc>
              </a:tr>
              <a:tr h="209877">
                <a:tc>
                  <a:txBody>
                    <a:bodyPr/>
                    <a:lstStyle/>
                    <a:p>
                      <a:pPr algn="ctr"/>
                      <a:r>
                        <a:rPr lang="en-US" sz="1100" dirty="0" smtClean="0"/>
                        <a:t>4</a:t>
                      </a:r>
                      <a:endParaRPr lang="en-US" sz="1100" dirty="0"/>
                    </a:p>
                  </a:txBody>
                  <a:tcPr anchor="ctr">
                    <a:solidFill>
                      <a:srgbClr val="B10F9E"/>
                    </a:solidFill>
                  </a:tcPr>
                </a:tc>
                <a:tc vMerge="1">
                  <a:txBody>
                    <a:bodyPr/>
                    <a:lstStyle/>
                    <a:p>
                      <a:endParaRPr lang="en-US"/>
                    </a:p>
                  </a:txBody>
                  <a:tcPr/>
                </a:tc>
                <a:tc vMerge="1">
                  <a:txBody>
                    <a:bodyPr/>
                    <a:lstStyle/>
                    <a:p>
                      <a:endParaRPr lang="en-US"/>
                    </a:p>
                  </a:txBody>
                  <a:tcPr/>
                </a:tc>
                <a:tc>
                  <a:txBody>
                    <a:bodyPr/>
                    <a:lstStyle/>
                    <a:p>
                      <a:pPr algn="ctr"/>
                      <a:r>
                        <a:rPr lang="en-US" sz="1100" dirty="0" smtClean="0"/>
                        <a:t>Foreign</a:t>
                      </a:r>
                      <a:r>
                        <a:rPr lang="en-US" sz="1100" baseline="0" dirty="0" smtClean="0"/>
                        <a:t> Exchange</a:t>
                      </a:r>
                      <a:endParaRPr lang="en-US" sz="1100" dirty="0"/>
                    </a:p>
                  </a:txBody>
                  <a:tcPr anchor="ctr">
                    <a:solidFill>
                      <a:schemeClr val="bg1"/>
                    </a:solidFill>
                  </a:tcPr>
                </a:tc>
                <a:tc>
                  <a:txBody>
                    <a:bodyPr/>
                    <a:lstStyle/>
                    <a:p>
                      <a:pPr algn="ctr"/>
                      <a:endParaRPr lang="en-US" sz="1100" i="1" dirty="0"/>
                    </a:p>
                  </a:txBody>
                  <a:tcPr anchor="ctr">
                    <a:solidFill>
                      <a:schemeClr val="bg1"/>
                    </a:solidFill>
                  </a:tcPr>
                </a:tc>
                <a:tc>
                  <a:txBody>
                    <a:bodyPr/>
                    <a:lstStyle/>
                    <a:p>
                      <a:endParaRPr lang="en-US" sz="1100" dirty="0"/>
                    </a:p>
                  </a:txBody>
                  <a:tcPr vert="vert" anchor="ctr">
                    <a:solidFill>
                      <a:schemeClr val="bg1"/>
                    </a:solidFill>
                  </a:tcPr>
                </a:tc>
                <a:tc>
                  <a:txBody>
                    <a:bodyPr/>
                    <a:lstStyle/>
                    <a:p>
                      <a:endParaRPr lang="en-US" sz="1100" dirty="0"/>
                    </a:p>
                  </a:txBody>
                  <a:tcPr vert="vert" anchor="ctr">
                    <a:solidFill>
                      <a:schemeClr val="bg1"/>
                    </a:solidFill>
                  </a:tcPr>
                </a:tc>
                <a:tc>
                  <a:txBody>
                    <a:bodyPr/>
                    <a:lstStyle/>
                    <a:p>
                      <a:endParaRPr lang="en-US" sz="1100" dirty="0"/>
                    </a:p>
                  </a:txBody>
                  <a:tcPr vert="vert" anchor="ctr">
                    <a:solidFill>
                      <a:schemeClr val="bg1"/>
                    </a:solidFill>
                  </a:tcPr>
                </a:tc>
                <a:tc>
                  <a:txBody>
                    <a:bodyPr/>
                    <a:lstStyle/>
                    <a:p>
                      <a:pPr algn="ctr"/>
                      <a:r>
                        <a:rPr lang="en-US" sz="1100" dirty="0" smtClean="0"/>
                        <a:t>X</a:t>
                      </a:r>
                      <a:endParaRPr lang="en-US" sz="1100" dirty="0"/>
                    </a:p>
                  </a:txBody>
                  <a:tcPr vert="vert" anchor="ctr">
                    <a:solidFill>
                      <a:srgbClr val="FF0000"/>
                    </a:solidFill>
                  </a:tcPr>
                </a:tc>
              </a:tr>
              <a:tr h="594360">
                <a:tc>
                  <a:txBody>
                    <a:bodyPr/>
                    <a:lstStyle/>
                    <a:p>
                      <a:pPr algn="ctr"/>
                      <a:r>
                        <a:rPr lang="en-US" sz="1100" dirty="0" smtClean="0"/>
                        <a:t>7</a:t>
                      </a:r>
                      <a:endParaRPr lang="en-US" sz="1100" dirty="0"/>
                    </a:p>
                  </a:txBody>
                  <a:tcPr anchor="ctr">
                    <a:solidFill>
                      <a:srgbClr val="00B0F0"/>
                    </a:solidFill>
                  </a:tcPr>
                </a:tc>
                <a:tc vMerge="1">
                  <a:txBody>
                    <a:bodyPr/>
                    <a:lstStyle/>
                    <a:p>
                      <a:endParaRPr lang="en-US"/>
                    </a:p>
                  </a:txBody>
                  <a:tcPr/>
                </a:tc>
                <a:tc vMerge="1">
                  <a:txBody>
                    <a:bodyPr/>
                    <a:lstStyle/>
                    <a:p>
                      <a:endParaRPr lang="en-US"/>
                    </a:p>
                  </a:txBody>
                  <a:tcPr/>
                </a:tc>
                <a:tc>
                  <a:txBody>
                    <a:bodyPr/>
                    <a:lstStyle/>
                    <a:p>
                      <a:pPr algn="ctr"/>
                      <a:r>
                        <a:rPr lang="en-US" sz="1100" dirty="0" smtClean="0"/>
                        <a:t>Asset</a:t>
                      </a:r>
                      <a:endParaRPr lang="en-US" sz="1100" dirty="0"/>
                    </a:p>
                  </a:txBody>
                  <a:tcPr anchor="ctr">
                    <a:solidFill>
                      <a:schemeClr val="bg1"/>
                    </a:solidFill>
                  </a:tcPr>
                </a:tc>
                <a:tc>
                  <a:txBody>
                    <a:bodyPr/>
                    <a:lstStyle/>
                    <a:p>
                      <a:pPr algn="ctr"/>
                      <a:r>
                        <a:rPr lang="en-US" sz="1100" i="1" dirty="0" smtClean="0"/>
                        <a:t>Dependent on equities, bonds,</a:t>
                      </a:r>
                      <a:r>
                        <a:rPr lang="en-US" sz="1100" i="1" baseline="0" dirty="0" smtClean="0"/>
                        <a:t> common debt terms</a:t>
                      </a:r>
                      <a:endParaRPr lang="en-US" sz="1100" i="1" dirty="0"/>
                    </a:p>
                  </a:txBody>
                  <a:tcPr anchor="ctr">
                    <a:solidFill>
                      <a:schemeClr val="bg1"/>
                    </a:solidFill>
                  </a:tcPr>
                </a:tc>
                <a:tc>
                  <a:txBody>
                    <a:bodyPr/>
                    <a:lstStyle/>
                    <a:p>
                      <a:endParaRPr lang="en-US" sz="1100" dirty="0"/>
                    </a:p>
                  </a:txBody>
                  <a:tcPr vert="vert" anchor="ctr">
                    <a:solidFill>
                      <a:schemeClr val="bg1"/>
                    </a:solidFill>
                  </a:tcPr>
                </a:tc>
                <a:tc>
                  <a:txBody>
                    <a:bodyPr/>
                    <a:lstStyle/>
                    <a:p>
                      <a:endParaRPr lang="en-US" sz="1100" dirty="0"/>
                    </a:p>
                  </a:txBody>
                  <a:tcPr vert="vert" anchor="ctr">
                    <a:solidFill>
                      <a:schemeClr val="bg1"/>
                    </a:solidFill>
                  </a:tcPr>
                </a:tc>
                <a:tc>
                  <a:txBody>
                    <a:bodyPr/>
                    <a:lstStyle/>
                    <a:p>
                      <a:endParaRPr lang="en-US" sz="1100" dirty="0"/>
                    </a:p>
                  </a:txBody>
                  <a:tcPr vert="vert" anchor="ctr">
                    <a:solidFill>
                      <a:schemeClr val="bg1"/>
                    </a:solidFill>
                  </a:tcPr>
                </a:tc>
                <a:tc>
                  <a:txBody>
                    <a:bodyPr/>
                    <a:lstStyle/>
                    <a:p>
                      <a:pPr algn="ctr"/>
                      <a:r>
                        <a:rPr lang="en-US" sz="1100" dirty="0" smtClean="0"/>
                        <a:t>X</a:t>
                      </a:r>
                      <a:endParaRPr lang="en-US" sz="1100" dirty="0"/>
                    </a:p>
                  </a:txBody>
                  <a:tcPr vert="vert" anchor="ctr">
                    <a:solidFill>
                      <a:srgbClr val="FF0000"/>
                    </a:solidFill>
                  </a:tcPr>
                </a:tc>
              </a:tr>
              <a:tr h="129540">
                <a:tc>
                  <a:txBody>
                    <a:bodyPr/>
                    <a:lstStyle/>
                    <a:p>
                      <a:pPr algn="ctr"/>
                      <a:r>
                        <a:rPr lang="en-US" sz="1100" dirty="0" smtClean="0"/>
                        <a:t>7</a:t>
                      </a:r>
                      <a:endParaRPr lang="en-US" sz="1100" dirty="0"/>
                    </a:p>
                  </a:txBody>
                  <a:tcPr anchor="ctr">
                    <a:solidFill>
                      <a:srgbClr val="00B0F0"/>
                    </a:solidFill>
                  </a:tcPr>
                </a:tc>
                <a:tc vMerge="1">
                  <a:txBody>
                    <a:bodyPr/>
                    <a:lstStyle/>
                    <a:p>
                      <a:endParaRPr lang="en-US"/>
                    </a:p>
                  </a:txBody>
                  <a:tcPr/>
                </a:tc>
                <a:tc vMerge="1">
                  <a:txBody>
                    <a:bodyPr/>
                    <a:lstStyle/>
                    <a:p>
                      <a:endParaRPr lang="en-US"/>
                    </a:p>
                  </a:txBody>
                  <a:tcPr/>
                </a:tc>
                <a:tc>
                  <a:txBody>
                    <a:bodyPr/>
                    <a:lstStyle/>
                    <a:p>
                      <a:pPr algn="ctr"/>
                      <a:r>
                        <a:rPr lang="en-US" sz="1100" dirty="0" smtClean="0"/>
                        <a:t>Commodity</a:t>
                      </a:r>
                      <a:endParaRPr lang="en-US" sz="1100" dirty="0"/>
                    </a:p>
                  </a:txBody>
                  <a:tcPr anchor="ctr">
                    <a:solidFill>
                      <a:schemeClr val="bg1"/>
                    </a:solidFill>
                  </a:tcPr>
                </a:tc>
                <a:tc>
                  <a:txBody>
                    <a:bodyPr/>
                    <a:lstStyle/>
                    <a:p>
                      <a:pPr algn="ctr"/>
                      <a:endParaRPr lang="en-US" sz="1100" i="1" dirty="0"/>
                    </a:p>
                  </a:txBody>
                  <a:tcPr anchor="ctr">
                    <a:solidFill>
                      <a:schemeClr val="bg1"/>
                    </a:solidFill>
                  </a:tcPr>
                </a:tc>
                <a:tc>
                  <a:txBody>
                    <a:bodyPr/>
                    <a:lstStyle/>
                    <a:p>
                      <a:endParaRPr lang="en-US" sz="1100" dirty="0"/>
                    </a:p>
                  </a:txBody>
                  <a:tcPr vert="vert" anchor="ctr">
                    <a:solidFill>
                      <a:schemeClr val="bg1"/>
                    </a:solidFill>
                  </a:tcPr>
                </a:tc>
                <a:tc>
                  <a:txBody>
                    <a:bodyPr/>
                    <a:lstStyle/>
                    <a:p>
                      <a:endParaRPr lang="en-US" sz="1100" dirty="0"/>
                    </a:p>
                  </a:txBody>
                  <a:tcPr vert="vert" anchor="ctr">
                    <a:solidFill>
                      <a:schemeClr val="bg1"/>
                    </a:solidFill>
                  </a:tcPr>
                </a:tc>
                <a:tc>
                  <a:txBody>
                    <a:bodyPr/>
                    <a:lstStyle/>
                    <a:p>
                      <a:endParaRPr lang="en-US" sz="1100" dirty="0"/>
                    </a:p>
                  </a:txBody>
                  <a:tcPr vert="vert" anchor="ctr">
                    <a:solidFill>
                      <a:schemeClr val="bg1"/>
                    </a:solidFill>
                  </a:tcPr>
                </a:tc>
                <a:tc>
                  <a:txBody>
                    <a:bodyPr/>
                    <a:lstStyle/>
                    <a:p>
                      <a:pPr algn="ctr"/>
                      <a:r>
                        <a:rPr lang="en-US" sz="1100" dirty="0" smtClean="0"/>
                        <a:t>X</a:t>
                      </a:r>
                      <a:endParaRPr lang="en-US" sz="1100" dirty="0"/>
                    </a:p>
                  </a:txBody>
                  <a:tcPr vert="vert" anchor="ctr">
                    <a:solidFill>
                      <a:srgbClr val="FF0000"/>
                    </a:solidFill>
                  </a:tcPr>
                </a:tc>
              </a:tr>
              <a:tr h="414210">
                <a:tc>
                  <a:txBody>
                    <a:bodyPr/>
                    <a:lstStyle/>
                    <a:p>
                      <a:pPr algn="ctr"/>
                      <a:r>
                        <a:rPr lang="en-US" sz="1100" dirty="0" smtClean="0">
                          <a:solidFill>
                            <a:schemeClr val="tx1"/>
                          </a:solidFill>
                        </a:rPr>
                        <a:t>7</a:t>
                      </a:r>
                      <a:endParaRPr lang="en-US" sz="1100" dirty="0">
                        <a:solidFill>
                          <a:schemeClr val="tx1"/>
                        </a:solidFill>
                      </a:endParaRPr>
                    </a:p>
                  </a:txBody>
                  <a:tcPr anchor="ctr">
                    <a:solidFill>
                      <a:srgbClr val="00B0F0"/>
                    </a:solidFill>
                  </a:tcPr>
                </a:tc>
                <a:tc vMerge="1">
                  <a:txBody>
                    <a:bodyPr/>
                    <a:lstStyle/>
                    <a:p>
                      <a:pPr algn="ctr"/>
                      <a:endParaRPr lang="en-US" sz="1100" dirty="0"/>
                    </a:p>
                  </a:txBody>
                  <a:tcPr/>
                </a:tc>
                <a:tc vMerge="1">
                  <a:txBody>
                    <a:bodyPr/>
                    <a:lstStyle/>
                    <a:p>
                      <a:endParaRPr lang="en-US" sz="1100" dirty="0"/>
                    </a:p>
                  </a:txBody>
                  <a:tcPr/>
                </a:tc>
                <a:tc>
                  <a:txBody>
                    <a:bodyPr/>
                    <a:lstStyle/>
                    <a:p>
                      <a:pPr algn="ctr"/>
                      <a:r>
                        <a:rPr lang="en-US" sz="1100" dirty="0" smtClean="0"/>
                        <a:t>Contracts for Difference</a:t>
                      </a:r>
                      <a:endParaRPr lang="en-US" sz="1100" dirty="0"/>
                    </a:p>
                  </a:txBody>
                  <a:tcPr anchor="ctr">
                    <a:solidFill>
                      <a:schemeClr val="bg1"/>
                    </a:solidFill>
                  </a:tcPr>
                </a:tc>
                <a:tc>
                  <a:txBody>
                    <a:bodyPr/>
                    <a:lstStyle/>
                    <a:p>
                      <a:pPr algn="ctr"/>
                      <a:endParaRPr lang="en-US" sz="1100" i="1" dirty="0"/>
                    </a:p>
                  </a:txBody>
                  <a:tcPr anchor="ctr">
                    <a:solidFill>
                      <a:schemeClr val="bg1"/>
                    </a:solidFill>
                  </a:tcPr>
                </a:tc>
                <a:tc>
                  <a:txBody>
                    <a:bodyPr/>
                    <a:lstStyle/>
                    <a:p>
                      <a:pPr algn="ctr"/>
                      <a:endParaRPr lang="en-US" sz="1100" dirty="0">
                        <a:solidFill>
                          <a:schemeClr val="bg1"/>
                        </a:solidFill>
                      </a:endParaRPr>
                    </a:p>
                  </a:txBody>
                  <a:tcPr vert="vert" anchor="ctr">
                    <a:solidFill>
                      <a:schemeClr val="bg1"/>
                    </a:solidFill>
                  </a:tcPr>
                </a:tc>
                <a:tc>
                  <a:txBody>
                    <a:bodyPr/>
                    <a:lstStyle/>
                    <a:p>
                      <a:pPr algn="ctr"/>
                      <a:endParaRPr lang="en-US" sz="1100" dirty="0"/>
                    </a:p>
                  </a:txBody>
                  <a:tcPr vert="vert" anchor="ctr">
                    <a:solidFill>
                      <a:schemeClr val="bg1"/>
                    </a:solidFill>
                  </a:tcPr>
                </a:tc>
                <a:tc>
                  <a:txBody>
                    <a:bodyPr/>
                    <a:lstStyle/>
                    <a:p>
                      <a:pPr algn="ctr"/>
                      <a:endParaRPr lang="en-US" sz="1100" dirty="0"/>
                    </a:p>
                  </a:txBody>
                  <a:tcPr vert="vert" anchor="ctr">
                    <a:solidFill>
                      <a:schemeClr val="bg1"/>
                    </a:solidFill>
                  </a:tcPr>
                </a:tc>
                <a:tc>
                  <a:txBody>
                    <a:bodyPr/>
                    <a:lstStyle/>
                    <a:p>
                      <a:pPr algn="ctr"/>
                      <a:r>
                        <a:rPr lang="en-US" sz="1100" dirty="0" smtClean="0"/>
                        <a:t>X</a:t>
                      </a:r>
                      <a:endParaRPr lang="en-US" sz="1100" dirty="0"/>
                    </a:p>
                  </a:txBody>
                  <a:tcPr vert="vert" anchor="ctr">
                    <a:solidFill>
                      <a:srgbClr val="FF0000"/>
                    </a:solidFill>
                  </a:tcPr>
                </a:tc>
              </a:tr>
              <a:tr h="414210">
                <a:tc>
                  <a:txBody>
                    <a:bodyPr/>
                    <a:lstStyle/>
                    <a:p>
                      <a:pPr algn="ctr"/>
                      <a:r>
                        <a:rPr lang="en-US" sz="1100" dirty="0" smtClean="0">
                          <a:solidFill>
                            <a:schemeClr val="tx1"/>
                          </a:solidFill>
                        </a:rPr>
                        <a:t>8</a:t>
                      </a:r>
                      <a:endParaRPr lang="en-US" sz="1100" dirty="0">
                        <a:solidFill>
                          <a:schemeClr val="tx1"/>
                        </a:solidFill>
                      </a:endParaRPr>
                    </a:p>
                  </a:txBody>
                  <a:tcPr anchor="ctr">
                    <a:solidFill>
                      <a:schemeClr val="accent6">
                        <a:lumMod val="60000"/>
                        <a:lumOff val="40000"/>
                      </a:schemeClr>
                    </a:solidFill>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Exchange Traded</a:t>
                      </a:r>
                    </a:p>
                    <a:p>
                      <a:pPr algn="ctr"/>
                      <a:endParaRPr lang="en-US" sz="1100" dirty="0"/>
                    </a:p>
                  </a:txBody>
                  <a:tcPr anchor="ctr">
                    <a:solidFill>
                      <a:schemeClr val="bg1"/>
                    </a:solidFill>
                  </a:tcPr>
                </a:tc>
                <a:tc>
                  <a:txBody>
                    <a:bodyPr/>
                    <a:lstStyle/>
                    <a:p>
                      <a:pPr algn="ctr"/>
                      <a:endParaRPr lang="en-US" sz="1100" dirty="0"/>
                    </a:p>
                  </a:txBody>
                  <a:tcPr anchor="ctr">
                    <a:solidFill>
                      <a:schemeClr val="bg1"/>
                    </a:solidFill>
                  </a:tcPr>
                </a:tc>
                <a:tc>
                  <a:txBody>
                    <a:bodyPr/>
                    <a:lstStyle/>
                    <a:p>
                      <a:pPr algn="ctr"/>
                      <a:endParaRPr lang="en-US" sz="1100" i="1" dirty="0"/>
                    </a:p>
                  </a:txBody>
                  <a:tcPr anchor="ctr">
                    <a:solidFill>
                      <a:schemeClr val="bg1"/>
                    </a:solidFill>
                  </a:tcPr>
                </a:tc>
                <a:tc>
                  <a:txBody>
                    <a:bodyPr/>
                    <a:lstStyle/>
                    <a:p>
                      <a:pPr algn="ctr"/>
                      <a:endParaRPr lang="en-US" sz="1100" dirty="0">
                        <a:solidFill>
                          <a:schemeClr val="bg1"/>
                        </a:solidFill>
                      </a:endParaRPr>
                    </a:p>
                  </a:txBody>
                  <a:tcPr vert="vert" anchor="ctr">
                    <a:solidFill>
                      <a:schemeClr val="bg1"/>
                    </a:solidFill>
                  </a:tcPr>
                </a:tc>
                <a:tc>
                  <a:txBody>
                    <a:bodyPr/>
                    <a:lstStyle/>
                    <a:p>
                      <a:pPr algn="ctr"/>
                      <a:endParaRPr lang="en-US" sz="1100" dirty="0"/>
                    </a:p>
                  </a:txBody>
                  <a:tcPr vert="vert" anchor="ctr">
                    <a:solidFill>
                      <a:schemeClr val="bg1"/>
                    </a:solidFill>
                  </a:tcPr>
                </a:tc>
                <a:tc>
                  <a:txBody>
                    <a:bodyPr/>
                    <a:lstStyle/>
                    <a:p>
                      <a:pPr algn="ctr"/>
                      <a:endParaRPr lang="en-US" sz="1100" dirty="0"/>
                    </a:p>
                  </a:txBody>
                  <a:tcPr vert="vert" anchor="ctr">
                    <a:solidFill>
                      <a:schemeClr val="bg1"/>
                    </a:solidFill>
                  </a:tcPr>
                </a:tc>
                <a:tc>
                  <a:txBody>
                    <a:bodyPr/>
                    <a:lstStyle/>
                    <a:p>
                      <a:pPr algn="ctr"/>
                      <a:r>
                        <a:rPr lang="en-US" sz="1100" dirty="0" smtClean="0"/>
                        <a:t>x</a:t>
                      </a:r>
                      <a:endParaRPr lang="en-US" sz="1100" dirty="0"/>
                    </a:p>
                  </a:txBody>
                  <a:tcPr vert="vert" anchor="ctr">
                    <a:solidFill>
                      <a:srgbClr val="FF0000"/>
                    </a:solidFill>
                  </a:tcPr>
                </a:tc>
              </a:tr>
              <a:tr h="414210">
                <a:tc>
                  <a:txBody>
                    <a:bodyPr/>
                    <a:lstStyle/>
                    <a:p>
                      <a:pPr algn="ctr"/>
                      <a:r>
                        <a:rPr lang="en-US" sz="1100" dirty="0" smtClean="0">
                          <a:solidFill>
                            <a:schemeClr val="tx1"/>
                          </a:solidFill>
                        </a:rPr>
                        <a:t>9</a:t>
                      </a:r>
                      <a:endParaRPr lang="en-US" sz="1100" dirty="0">
                        <a:solidFill>
                          <a:schemeClr val="tx1"/>
                        </a:solidFill>
                      </a:endParaRPr>
                    </a:p>
                  </a:txBody>
                  <a:tcPr anchor="ctr">
                    <a:solidFill>
                      <a:srgbClr val="CC9900"/>
                    </a:solidFill>
                  </a:tcPr>
                </a:tc>
                <a:tc>
                  <a:txBody>
                    <a:bodyPr/>
                    <a:lstStyle/>
                    <a:p>
                      <a:pPr algn="ctr"/>
                      <a:r>
                        <a:rPr lang="en-US" sz="1100" dirty="0" smtClean="0"/>
                        <a:t>Collective Investment Vehicles</a:t>
                      </a:r>
                      <a:endParaRPr lang="en-US" sz="1100" dirty="0"/>
                    </a:p>
                  </a:txBody>
                  <a:tcPr anchor="ctr">
                    <a:solidFill>
                      <a:schemeClr val="bg1"/>
                    </a:solidFill>
                  </a:tcPr>
                </a:tc>
                <a:tc>
                  <a:txBody>
                    <a:bodyPr/>
                    <a:lstStyle/>
                    <a:p>
                      <a:pPr algn="ctr"/>
                      <a:endParaRPr lang="en-US" sz="1100" dirty="0"/>
                    </a:p>
                  </a:txBody>
                  <a:tcPr anchor="ctr">
                    <a:solidFill>
                      <a:schemeClr val="bg1"/>
                    </a:solidFill>
                  </a:tcPr>
                </a:tc>
                <a:tc>
                  <a:txBody>
                    <a:bodyPr/>
                    <a:lstStyle/>
                    <a:p>
                      <a:pPr algn="ctr"/>
                      <a:endParaRPr lang="en-US" sz="1100" dirty="0"/>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i="1" dirty="0" smtClean="0"/>
                        <a:t>Dependent on listed instruments, derivatives, indices</a:t>
                      </a:r>
                    </a:p>
                    <a:p>
                      <a:pPr algn="ctr"/>
                      <a:endParaRPr lang="en-US" sz="1100" i="1" dirty="0"/>
                    </a:p>
                  </a:txBody>
                  <a:tcPr anchor="ctr">
                    <a:solidFill>
                      <a:schemeClr val="bg1"/>
                    </a:solidFill>
                  </a:tcPr>
                </a:tc>
                <a:tc>
                  <a:txBody>
                    <a:bodyPr/>
                    <a:lstStyle/>
                    <a:p>
                      <a:pPr algn="ctr"/>
                      <a:endParaRPr lang="en-US" sz="1100" dirty="0">
                        <a:solidFill>
                          <a:schemeClr val="bg1"/>
                        </a:solidFill>
                      </a:endParaRPr>
                    </a:p>
                  </a:txBody>
                  <a:tcPr vert="vert" anchor="ctr">
                    <a:solidFill>
                      <a:schemeClr val="bg1"/>
                    </a:solidFill>
                  </a:tcPr>
                </a:tc>
                <a:tc>
                  <a:txBody>
                    <a:bodyPr/>
                    <a:lstStyle/>
                    <a:p>
                      <a:pPr algn="ctr"/>
                      <a:endParaRPr lang="en-US" sz="1100" dirty="0"/>
                    </a:p>
                  </a:txBody>
                  <a:tcPr vert="vert" anchor="ctr">
                    <a:solidFill>
                      <a:schemeClr val="bg1"/>
                    </a:solidFill>
                  </a:tcPr>
                </a:tc>
                <a:tc>
                  <a:txBody>
                    <a:bodyPr/>
                    <a:lstStyle/>
                    <a:p>
                      <a:pPr algn="ctr"/>
                      <a:endParaRPr lang="en-US" sz="1100" dirty="0"/>
                    </a:p>
                  </a:txBody>
                  <a:tcPr vert="vert" anchor="ctr">
                    <a:solidFill>
                      <a:schemeClr val="bg1"/>
                    </a:solidFill>
                  </a:tcPr>
                </a:tc>
                <a:tc>
                  <a:txBody>
                    <a:bodyPr/>
                    <a:lstStyle/>
                    <a:p>
                      <a:pPr algn="ctr"/>
                      <a:r>
                        <a:rPr lang="en-US" sz="1100" dirty="0" smtClean="0"/>
                        <a:t>X</a:t>
                      </a:r>
                      <a:endParaRPr lang="en-US" sz="1100" dirty="0"/>
                    </a:p>
                  </a:txBody>
                  <a:tcPr vert="vert" anchor="ctr">
                    <a:solidFill>
                      <a:srgbClr val="FF0000"/>
                    </a:solidFill>
                  </a:tcPr>
                </a:tc>
              </a:tr>
              <a:tr h="414210">
                <a:tc>
                  <a:txBody>
                    <a:bodyPr/>
                    <a:lstStyle/>
                    <a:p>
                      <a:pPr algn="ctr"/>
                      <a:r>
                        <a:rPr lang="en-US" sz="1100" dirty="0" smtClean="0">
                          <a:solidFill>
                            <a:schemeClr val="tx1"/>
                          </a:solidFill>
                        </a:rPr>
                        <a:t>10</a:t>
                      </a:r>
                      <a:endParaRPr lang="en-US" sz="1100" dirty="0">
                        <a:solidFill>
                          <a:schemeClr val="tx1"/>
                        </a:solidFill>
                      </a:endParaRPr>
                    </a:p>
                  </a:txBody>
                  <a:tcPr anchor="ctr">
                    <a:solidFill>
                      <a:schemeClr val="accent1">
                        <a:lumMod val="90000"/>
                      </a:schemeClr>
                    </a:solidFill>
                  </a:tcPr>
                </a:tc>
                <a:tc>
                  <a:txBody>
                    <a:bodyPr/>
                    <a:lstStyle/>
                    <a:p>
                      <a:pPr algn="ctr"/>
                      <a:r>
                        <a:rPr lang="en-US" sz="1100" dirty="0" smtClean="0"/>
                        <a:t>Rights</a:t>
                      </a:r>
                      <a:r>
                        <a:rPr lang="en-US" sz="1100" baseline="0" dirty="0" smtClean="0"/>
                        <a:t> &amp; Warrants</a:t>
                      </a:r>
                      <a:endParaRPr lang="en-US" sz="1100" dirty="0"/>
                    </a:p>
                  </a:txBody>
                  <a:tcPr anchor="ctr">
                    <a:solidFill>
                      <a:schemeClr val="bg1"/>
                    </a:solidFill>
                  </a:tcPr>
                </a:tc>
                <a:tc>
                  <a:txBody>
                    <a:bodyPr/>
                    <a:lstStyle/>
                    <a:p>
                      <a:pPr algn="ctr"/>
                      <a:endParaRPr lang="en-US" sz="1100" dirty="0"/>
                    </a:p>
                  </a:txBody>
                  <a:tcPr anchor="ctr">
                    <a:solidFill>
                      <a:schemeClr val="bg1"/>
                    </a:solidFill>
                  </a:tcPr>
                </a:tc>
                <a:tc>
                  <a:txBody>
                    <a:bodyPr/>
                    <a:lstStyle/>
                    <a:p>
                      <a:endParaRPr lang="en-US" sz="1100" dirty="0"/>
                    </a:p>
                  </a:txBody>
                  <a:tcPr>
                    <a:solidFill>
                      <a:schemeClr val="bg1"/>
                    </a:solidFill>
                  </a:tcPr>
                </a:tc>
                <a:tc>
                  <a:txBody>
                    <a:bodyPr/>
                    <a:lstStyle/>
                    <a:p>
                      <a:pPr algn="ctr"/>
                      <a:r>
                        <a:rPr lang="en-US" sz="1100" i="1" dirty="0" smtClean="0"/>
                        <a:t>Dependent on common concepts for all instruments</a:t>
                      </a:r>
                      <a:endParaRPr lang="en-US" sz="1100" i="1" dirty="0"/>
                    </a:p>
                  </a:txBody>
                  <a:tcPr anchor="ctr">
                    <a:solidFill>
                      <a:schemeClr val="bg1"/>
                    </a:solidFill>
                  </a:tcPr>
                </a:tc>
                <a:tc>
                  <a:txBody>
                    <a:bodyPr/>
                    <a:lstStyle/>
                    <a:p>
                      <a:pPr algn="ctr"/>
                      <a:endParaRPr lang="en-US" sz="1100" dirty="0">
                        <a:solidFill>
                          <a:schemeClr val="bg1"/>
                        </a:solidFill>
                      </a:endParaRPr>
                    </a:p>
                  </a:txBody>
                  <a:tcPr vert="vert" anchor="ctr">
                    <a:solidFill>
                      <a:schemeClr val="bg1"/>
                    </a:solidFill>
                  </a:tcPr>
                </a:tc>
                <a:tc>
                  <a:txBody>
                    <a:bodyPr/>
                    <a:lstStyle/>
                    <a:p>
                      <a:pPr algn="ctr"/>
                      <a:endParaRPr lang="en-US" sz="1100" dirty="0"/>
                    </a:p>
                  </a:txBody>
                  <a:tcPr vert="vert" anchor="ctr">
                    <a:solidFill>
                      <a:schemeClr val="bg1"/>
                    </a:solidFill>
                  </a:tcPr>
                </a:tc>
                <a:tc>
                  <a:txBody>
                    <a:bodyPr/>
                    <a:lstStyle/>
                    <a:p>
                      <a:pPr algn="ctr"/>
                      <a:endParaRPr lang="en-US" sz="1100" dirty="0"/>
                    </a:p>
                  </a:txBody>
                  <a:tcPr vert="vert" anchor="ctr">
                    <a:solidFill>
                      <a:schemeClr val="bg1"/>
                    </a:solidFill>
                  </a:tcPr>
                </a:tc>
                <a:tc>
                  <a:txBody>
                    <a:bodyPr/>
                    <a:lstStyle/>
                    <a:p>
                      <a:pPr algn="ctr"/>
                      <a:r>
                        <a:rPr lang="en-US" sz="1100" dirty="0" smtClean="0"/>
                        <a:t>x</a:t>
                      </a:r>
                      <a:endParaRPr lang="en-US" sz="1100" dirty="0"/>
                    </a:p>
                  </a:txBody>
                  <a:tcPr vert="vert" anchor="ctr">
                    <a:solidFill>
                      <a:srgbClr val="FF0000"/>
                    </a:solidFill>
                  </a:tcPr>
                </a:tc>
              </a:tr>
            </a:tbl>
          </a:graphicData>
        </a:graphic>
      </p:graphicFrame>
      <p:sp>
        <p:nvSpPr>
          <p:cNvPr id="3" name="TextBox 2"/>
          <p:cNvSpPr txBox="1"/>
          <p:nvPr/>
        </p:nvSpPr>
        <p:spPr>
          <a:xfrm>
            <a:off x="1066800" y="6324600"/>
            <a:ext cx="6858000" cy="400110"/>
          </a:xfrm>
          <a:prstGeom prst="rect">
            <a:avLst/>
          </a:prstGeom>
          <a:solidFill>
            <a:srgbClr val="0060B2"/>
          </a:solidFill>
        </p:spPr>
        <p:txBody>
          <a:bodyPr wrap="square" rtlCol="0">
            <a:spAutoFit/>
          </a:bodyPr>
          <a:lstStyle/>
          <a:p>
            <a:pPr algn="ctr"/>
            <a:r>
              <a:rPr lang="en-US" sz="1000" b="1" dirty="0">
                <a:solidFill>
                  <a:srgbClr val="FFFFFF"/>
                </a:solidFill>
              </a:rPr>
              <a:t>OMG</a:t>
            </a:r>
            <a:r>
              <a:rPr lang="en-US" sz="900" b="1" dirty="0">
                <a:solidFill>
                  <a:srgbClr val="FFFFFF"/>
                </a:solidFill>
              </a:rPr>
              <a:t> </a:t>
            </a:r>
            <a:r>
              <a:rPr lang="en-US" sz="900" dirty="0">
                <a:solidFill>
                  <a:srgbClr val="FFFFFF"/>
                </a:solidFill>
              </a:rPr>
              <a:t>= in standards process; </a:t>
            </a:r>
            <a:r>
              <a:rPr lang="en-US" sz="900" b="1" dirty="0">
                <a:solidFill>
                  <a:srgbClr val="FFFFFF"/>
                </a:solidFill>
              </a:rPr>
              <a:t>RDF/OW</a:t>
            </a:r>
            <a:r>
              <a:rPr lang="en-US" sz="900" dirty="0">
                <a:solidFill>
                  <a:srgbClr val="FFFFFF"/>
                </a:solidFill>
              </a:rPr>
              <a:t>L = in Web Ontology Language; </a:t>
            </a:r>
            <a:r>
              <a:rPr lang="en-US" sz="1000" b="1" dirty="0">
                <a:solidFill>
                  <a:srgbClr val="FFFFFF"/>
                </a:solidFill>
              </a:rPr>
              <a:t>Beta</a:t>
            </a:r>
            <a:r>
              <a:rPr lang="en-US" sz="900" b="1" dirty="0">
                <a:solidFill>
                  <a:srgbClr val="FFFFFF"/>
                </a:solidFill>
              </a:rPr>
              <a:t> </a:t>
            </a:r>
            <a:r>
              <a:rPr lang="en-US" sz="900" dirty="0">
                <a:solidFill>
                  <a:srgbClr val="FFFFFF"/>
                </a:solidFill>
              </a:rPr>
              <a:t>= Model Reviewed by SMEs; </a:t>
            </a:r>
          </a:p>
          <a:p>
            <a:pPr algn="ctr"/>
            <a:r>
              <a:rPr lang="en-US" sz="1000" b="1" dirty="0">
                <a:solidFill>
                  <a:srgbClr val="FFFFFF"/>
                </a:solidFill>
              </a:rPr>
              <a:t>Model</a:t>
            </a:r>
            <a:r>
              <a:rPr lang="en-US" sz="900" b="1" dirty="0">
                <a:solidFill>
                  <a:srgbClr val="FFFFFF"/>
                </a:solidFill>
              </a:rPr>
              <a:t> </a:t>
            </a:r>
            <a:r>
              <a:rPr lang="en-US" sz="900" dirty="0">
                <a:solidFill>
                  <a:srgbClr val="FFFFFF"/>
                </a:solidFill>
              </a:rPr>
              <a:t>= Modeled in Enterprise Architect;</a:t>
            </a:r>
            <a:r>
              <a:rPr lang="en-US" sz="900" b="1" dirty="0">
                <a:solidFill>
                  <a:srgbClr val="FFFFFF"/>
                </a:solidFill>
              </a:rPr>
              <a:t> </a:t>
            </a:r>
            <a:endParaRPr lang="en-US" sz="900" dirty="0">
              <a:solidFill>
                <a:srgbClr val="FFFFFF"/>
              </a:solidFill>
            </a:endParaRPr>
          </a:p>
        </p:txBody>
      </p:sp>
      <p:sp>
        <p:nvSpPr>
          <p:cNvPr id="7" name="Title 1"/>
          <p:cNvSpPr>
            <a:spLocks noGrp="1"/>
          </p:cNvSpPr>
          <p:nvPr>
            <p:ph type="title"/>
          </p:nvPr>
        </p:nvSpPr>
        <p:spPr>
          <a:xfrm>
            <a:off x="1143000" y="76200"/>
            <a:ext cx="7696200" cy="685800"/>
          </a:xfrm>
        </p:spPr>
        <p:txBody>
          <a:bodyPr/>
          <a:lstStyle/>
          <a:p>
            <a:pPr>
              <a:tabLst>
                <a:tab pos="2286000" algn="l"/>
              </a:tabLst>
            </a:pPr>
            <a:r>
              <a:rPr lang="en-US" sz="2400" dirty="0" smtClean="0"/>
              <a:t>FIBO Development Scenario </a:t>
            </a:r>
            <a:r>
              <a:rPr lang="en-US" sz="2400" dirty="0"/>
              <a:t>(August 2015)</a:t>
            </a:r>
          </a:p>
        </p:txBody>
      </p:sp>
    </p:spTree>
    <p:extLst>
      <p:ext uri="{BB962C8B-B14F-4D97-AF65-F5344CB8AC3E}">
        <p14:creationId xmlns:p14="http://schemas.microsoft.com/office/powerpoint/2010/main" val="325550592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6096000" y="6553200"/>
            <a:ext cx="1905000" cy="457200"/>
          </a:xfrm>
          <a:prstGeom prst="rect">
            <a:avLst/>
          </a:prstGeom>
        </p:spPr>
        <p:txBody>
          <a:bodyPr/>
          <a:lstStyle/>
          <a:p>
            <a:pPr>
              <a:defRPr/>
            </a:pPr>
            <a:fld id="{C6BDA211-D83F-4883-8596-42D171D057DF}" type="slidenum">
              <a:rPr lang="en-US" smtClean="0">
                <a:solidFill>
                  <a:srgbClr val="000000"/>
                </a:solidFill>
              </a:rPr>
              <a:pPr>
                <a:defRPr/>
              </a:pPr>
              <a:t>46</a:t>
            </a:fld>
            <a:endParaRPr lang="en-US" dirty="0">
              <a:solidFill>
                <a:srgbClr val="000000"/>
              </a:solidFill>
            </a:endParaRPr>
          </a:p>
        </p:txBody>
      </p:sp>
      <p:sp>
        <p:nvSpPr>
          <p:cNvPr id="5" name="Footer Placeholder 4"/>
          <p:cNvSpPr>
            <a:spLocks noGrp="1"/>
          </p:cNvSpPr>
          <p:nvPr>
            <p:ph type="ftr" sz="quarter" idx="12"/>
          </p:nvPr>
        </p:nvSpPr>
        <p:spPr/>
        <p:txBody>
          <a:bodyPr/>
          <a:lstStyle/>
          <a:p>
            <a:pPr>
              <a:defRPr/>
            </a:pPr>
            <a:r>
              <a:rPr lang="en-US" dirty="0" smtClean="0">
                <a:latin typeface="Times New Roman" pitchFamily="18" charset="0"/>
              </a:rPr>
              <a:t>Copyright © 2014 EDM Council Inc.</a:t>
            </a:r>
            <a:endParaRPr lang="en-US" dirty="0">
              <a:latin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497552487"/>
              </p:ext>
            </p:extLst>
          </p:nvPr>
        </p:nvGraphicFramePr>
        <p:xfrm>
          <a:off x="304800" y="1092200"/>
          <a:ext cx="8630735" cy="4406054"/>
        </p:xfrm>
        <a:graphic>
          <a:graphicData uri="http://schemas.openxmlformats.org/drawingml/2006/table">
            <a:tbl>
              <a:tblPr firstRow="1">
                <a:tableStyleId>{ED083AE6-46FA-4A59-8FB0-9F97EB10719F}</a:tableStyleId>
              </a:tblPr>
              <a:tblGrid>
                <a:gridCol w="309521"/>
                <a:gridCol w="1286838"/>
                <a:gridCol w="2471981"/>
                <a:gridCol w="2518442"/>
                <a:gridCol w="506466"/>
                <a:gridCol w="461246"/>
                <a:gridCol w="446506"/>
                <a:gridCol w="629735"/>
              </a:tblGrid>
              <a:tr h="228600">
                <a:tc gridSpan="8">
                  <a:txBody>
                    <a:bodyPr/>
                    <a:lstStyle/>
                    <a:p>
                      <a:pPr algn="ctr"/>
                      <a:r>
                        <a:rPr lang="en-US" sz="1200" dirty="0" smtClean="0">
                          <a:solidFill>
                            <a:schemeClr val="bg1"/>
                          </a:solidFill>
                        </a:rPr>
                        <a:t>Market</a:t>
                      </a:r>
                      <a:r>
                        <a:rPr lang="en-US" sz="1200" baseline="0" dirty="0" smtClean="0">
                          <a:solidFill>
                            <a:schemeClr val="bg1"/>
                          </a:solidFill>
                        </a:rPr>
                        <a:t> Data </a:t>
                      </a:r>
                      <a:r>
                        <a:rPr lang="en-US" sz="1200" dirty="0" smtClean="0">
                          <a:solidFill>
                            <a:schemeClr val="bg1"/>
                          </a:solidFill>
                        </a:rPr>
                        <a:t>(time and date) Semantics</a:t>
                      </a:r>
                    </a:p>
                    <a:p>
                      <a:pPr algn="ctr"/>
                      <a:endParaRPr lang="en-US" sz="1200" dirty="0">
                        <a:solidFill>
                          <a:schemeClr val="bg1"/>
                        </a:solidFill>
                      </a:endParaRPr>
                    </a:p>
                  </a:txBody>
                  <a:tcPr>
                    <a:solidFill>
                      <a:schemeClr val="tx1"/>
                    </a:solidFill>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c hMerge="1">
                  <a:txBody>
                    <a:bodyPr/>
                    <a:lstStyle/>
                    <a:p>
                      <a:endParaRPr lang="en-US"/>
                    </a:p>
                  </a:txBody>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r>
              <a:tr h="370840">
                <a:tc rowSpan="11">
                  <a:txBody>
                    <a:bodyPr/>
                    <a:lstStyle/>
                    <a:p>
                      <a:endParaRPr lang="en-US" sz="1000" dirty="0"/>
                    </a:p>
                  </a:txBody>
                  <a:tcPr vert="vert"/>
                </a:tc>
                <a:tc>
                  <a:txBody>
                    <a:bodyPr/>
                    <a:lstStyle/>
                    <a:p>
                      <a:pPr algn="ctr"/>
                      <a:r>
                        <a:rPr lang="en-US" sz="1200" b="1" dirty="0" smtClean="0"/>
                        <a:t>Domain</a:t>
                      </a:r>
                      <a:endParaRPr lang="en-US" sz="1200" b="1" dirty="0"/>
                    </a:p>
                  </a:txBody>
                  <a:tcPr>
                    <a:solidFill>
                      <a:schemeClr val="bg1">
                        <a:lumMod val="85000"/>
                      </a:schemeClr>
                    </a:solidFill>
                  </a:tcPr>
                </a:tc>
                <a:tc>
                  <a:txBody>
                    <a:bodyPr/>
                    <a:lstStyle/>
                    <a:p>
                      <a:pPr algn="ctr"/>
                      <a:r>
                        <a:rPr lang="en-US" sz="1200" b="1" dirty="0" smtClean="0"/>
                        <a:t>Sub-Domain</a:t>
                      </a:r>
                      <a:endParaRPr lang="en-US" sz="1200" b="1" dirty="0"/>
                    </a:p>
                  </a:txBody>
                  <a:tcPr>
                    <a:solidFill>
                      <a:schemeClr val="bg1">
                        <a:lumMod val="85000"/>
                      </a:schemeClr>
                    </a:solidFill>
                  </a:tcPr>
                </a:tc>
                <a:tc>
                  <a:txBody>
                    <a:bodyPr/>
                    <a:lstStyle/>
                    <a:p>
                      <a:pPr algn="ctr"/>
                      <a:r>
                        <a:rPr lang="en-US" sz="1200" b="1" dirty="0" smtClean="0"/>
                        <a:t>Dependency</a:t>
                      </a:r>
                      <a:endParaRPr lang="en-US" sz="1200" b="1" dirty="0"/>
                    </a:p>
                  </a:txBody>
                  <a:tcPr>
                    <a:solidFill>
                      <a:schemeClr val="bg1">
                        <a:lumMod val="85000"/>
                      </a:schemeClr>
                    </a:solidFill>
                  </a:tcPr>
                </a:tc>
                <a:tc>
                  <a:txBody>
                    <a:bodyPr/>
                    <a:lstStyle/>
                    <a:p>
                      <a:pPr algn="ctr"/>
                      <a:r>
                        <a:rPr lang="en-US" sz="900" b="1" dirty="0" smtClean="0"/>
                        <a:t>OMG</a:t>
                      </a:r>
                      <a:endParaRPr lang="en-US" sz="900" b="1" dirty="0"/>
                    </a:p>
                  </a:txBody>
                  <a:tcPr>
                    <a:solidFill>
                      <a:schemeClr val="bg1">
                        <a:lumMod val="85000"/>
                      </a:schemeClr>
                    </a:solidFill>
                  </a:tcPr>
                </a:tc>
                <a:tc>
                  <a:txBody>
                    <a:bodyPr/>
                    <a:lstStyle/>
                    <a:p>
                      <a:pPr algn="ctr"/>
                      <a:r>
                        <a:rPr lang="en-US" sz="900" b="1" dirty="0" smtClean="0"/>
                        <a:t>RDF/OWL</a:t>
                      </a:r>
                      <a:endParaRPr lang="en-US" sz="900" b="1" dirty="0"/>
                    </a:p>
                  </a:txBody>
                  <a:tcPr>
                    <a:solidFill>
                      <a:schemeClr val="bg1">
                        <a:lumMod val="85000"/>
                      </a:schemeClr>
                    </a:solidFill>
                  </a:tcPr>
                </a:tc>
                <a:tc>
                  <a:txBody>
                    <a:bodyPr/>
                    <a:lstStyle/>
                    <a:p>
                      <a:pPr algn="ctr"/>
                      <a:r>
                        <a:rPr lang="en-US" sz="900" b="1" dirty="0" smtClean="0"/>
                        <a:t>EA </a:t>
                      </a:r>
                      <a:r>
                        <a:rPr lang="en-US" sz="900" b="1" dirty="0" err="1" smtClean="0"/>
                        <a:t>Subst</a:t>
                      </a:r>
                      <a:endParaRPr lang="en-US" sz="900" b="1" dirty="0"/>
                    </a:p>
                  </a:txBody>
                  <a:tcPr anchor="ctr">
                    <a:solidFill>
                      <a:schemeClr val="bg1">
                        <a:lumMod val="85000"/>
                      </a:schemeClr>
                    </a:solidFill>
                  </a:tcPr>
                </a:tc>
                <a:tc>
                  <a:txBody>
                    <a:bodyPr/>
                    <a:lstStyle/>
                    <a:p>
                      <a:pPr algn="ctr"/>
                      <a:r>
                        <a:rPr lang="en-US" sz="900" b="1" dirty="0" smtClean="0"/>
                        <a:t>EA Draft</a:t>
                      </a:r>
                      <a:endParaRPr lang="en-US" sz="900" b="1" dirty="0"/>
                    </a:p>
                  </a:txBody>
                  <a:tcPr anchor="ctr">
                    <a:solidFill>
                      <a:schemeClr val="bg1">
                        <a:lumMod val="85000"/>
                      </a:schemeClr>
                    </a:solidFill>
                  </a:tcPr>
                </a:tc>
              </a:tr>
              <a:tr h="269240">
                <a:tc vMerge="1">
                  <a:txBody>
                    <a:bodyPr/>
                    <a:lstStyle/>
                    <a:p>
                      <a:endParaRPr lang="en-US" sz="1200" dirty="0"/>
                    </a:p>
                  </a:txBody>
                  <a:tcPr/>
                </a:tc>
                <a:tc>
                  <a:txBody>
                    <a:bodyPr/>
                    <a:lstStyle/>
                    <a:p>
                      <a:pPr algn="ctr"/>
                      <a:r>
                        <a:rPr lang="en-US" sz="1100" dirty="0" smtClean="0"/>
                        <a:t>Common Terms</a:t>
                      </a:r>
                      <a:endParaRPr lang="en-US" sz="1100" dirty="0"/>
                    </a:p>
                  </a:txBody>
                  <a:tcPr/>
                </a:tc>
                <a:tc>
                  <a:txBody>
                    <a:bodyPr/>
                    <a:lstStyle/>
                    <a:p>
                      <a:pPr algn="ctr"/>
                      <a:endParaRPr lang="en-US" sz="1100" dirty="0"/>
                    </a:p>
                  </a:txBody>
                  <a:tcPr/>
                </a:tc>
                <a:tc>
                  <a:txBody>
                    <a:bodyPr/>
                    <a:lstStyle/>
                    <a:p>
                      <a:endParaRPr lang="en-US" sz="1100"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370840">
                <a:tc vMerge="1">
                  <a:txBody>
                    <a:bodyPr/>
                    <a:lstStyle/>
                    <a:p>
                      <a:endParaRPr lang="en-US" sz="1200" dirty="0"/>
                    </a:p>
                  </a:txBody>
                  <a:tcPr/>
                </a:tc>
                <a:tc>
                  <a:txBody>
                    <a:bodyPr/>
                    <a:lstStyle/>
                    <a:p>
                      <a:pPr algn="ctr"/>
                      <a:r>
                        <a:rPr lang="en-US" sz="1100" dirty="0" smtClean="0"/>
                        <a:t>Equity Pricing</a:t>
                      </a:r>
                      <a:endParaRPr lang="en-US" sz="1100" dirty="0"/>
                    </a:p>
                  </a:txBody>
                  <a:tcPr/>
                </a:tc>
                <a:tc>
                  <a:txBody>
                    <a:bodyPr/>
                    <a:lstStyle/>
                    <a:p>
                      <a:pPr algn="ctr"/>
                      <a:endParaRPr lang="en-US" sz="1100" dirty="0"/>
                    </a:p>
                  </a:txBody>
                  <a:tcPr/>
                </a:tc>
                <a:tc>
                  <a:txBody>
                    <a:bodyPr/>
                    <a:lstStyle/>
                    <a:p>
                      <a:pPr algn="ctr"/>
                      <a:endParaRPr lang="en-US" sz="1100" i="1"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370840">
                <a:tc vMerge="1">
                  <a:txBody>
                    <a:bodyPr/>
                    <a:lstStyle/>
                    <a:p>
                      <a:endParaRPr lang="en-US" sz="1200" dirty="0"/>
                    </a:p>
                  </a:txBody>
                  <a:tcPr/>
                </a:tc>
                <a:tc rowSpan="3">
                  <a:txBody>
                    <a:bodyPr/>
                    <a:lstStyle/>
                    <a:p>
                      <a:pPr algn="ctr"/>
                      <a:endParaRPr lang="en-US" sz="1100" dirty="0" smtClean="0"/>
                    </a:p>
                    <a:p>
                      <a:pPr algn="ctr"/>
                      <a:endParaRPr lang="en-US" sz="1100" dirty="0" smtClean="0"/>
                    </a:p>
                    <a:p>
                      <a:pPr algn="ctr"/>
                      <a:endParaRPr lang="en-US" sz="400" dirty="0" smtClean="0"/>
                    </a:p>
                    <a:p>
                      <a:pPr algn="ctr"/>
                      <a:r>
                        <a:rPr lang="en-US" sz="1100" dirty="0" smtClean="0"/>
                        <a:t>Debt Temporal Terms</a:t>
                      </a:r>
                      <a:endParaRPr lang="en-US" sz="1100" dirty="0"/>
                    </a:p>
                  </a:txBody>
                  <a:tcPr/>
                </a:tc>
                <a:tc>
                  <a:txBody>
                    <a:bodyPr/>
                    <a:lstStyle/>
                    <a:p>
                      <a:pPr algn="ctr"/>
                      <a:r>
                        <a:rPr lang="en-US" sz="1100" dirty="0" smtClean="0"/>
                        <a:t>Debt Pricing and Yields</a:t>
                      </a:r>
                      <a:endParaRPr lang="en-US" sz="1100" dirty="0"/>
                    </a:p>
                  </a:txBody>
                  <a:tcPr/>
                </a:tc>
                <a:tc>
                  <a:txBody>
                    <a:bodyPr/>
                    <a:lstStyle/>
                    <a:p>
                      <a:pPr algn="ctr"/>
                      <a:endParaRPr lang="en-US" sz="1100" i="1"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338667">
                <a:tc vMerge="1">
                  <a:txBody>
                    <a:bodyPr/>
                    <a:lstStyle/>
                    <a:p>
                      <a:endParaRPr lang="en-US" sz="1200" dirty="0"/>
                    </a:p>
                  </a:txBody>
                  <a:tcPr/>
                </a:tc>
                <a:tc vMerge="1">
                  <a:txBody>
                    <a:bodyPr/>
                    <a:lstStyle/>
                    <a:p>
                      <a:pPr algn="ctr"/>
                      <a:endParaRPr lang="en-US" sz="1100" dirty="0"/>
                    </a:p>
                  </a:txBody>
                  <a:tcPr/>
                </a:tc>
                <a:tc>
                  <a:txBody>
                    <a:bodyPr/>
                    <a:lstStyle/>
                    <a:p>
                      <a:pPr algn="ctr"/>
                      <a:r>
                        <a:rPr lang="en-US" sz="1100" dirty="0" smtClean="0"/>
                        <a:t>Debt Analytics</a:t>
                      </a:r>
                      <a:endParaRPr lang="en-US" sz="1100" dirty="0"/>
                    </a:p>
                  </a:txBody>
                  <a:tcPr/>
                </a:tc>
                <a:tc>
                  <a:txBody>
                    <a:bodyPr/>
                    <a:lstStyle/>
                    <a:p>
                      <a:pPr algn="ctr"/>
                      <a:endParaRPr lang="en-US" sz="1100" i="1"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306493">
                <a:tc vMerge="1">
                  <a:txBody>
                    <a:bodyPr/>
                    <a:lstStyle/>
                    <a:p>
                      <a:endParaRPr lang="en-US" sz="1200" dirty="0"/>
                    </a:p>
                  </a:txBody>
                  <a:tcPr/>
                </a:tc>
                <a:tc vMerge="1">
                  <a:txBody>
                    <a:bodyPr/>
                    <a:lstStyle/>
                    <a:p>
                      <a:pPr algn="ctr"/>
                      <a:endParaRPr lang="en-US" sz="1100" dirty="0"/>
                    </a:p>
                  </a:txBody>
                  <a:tcPr/>
                </a:tc>
                <a:tc>
                  <a:txBody>
                    <a:bodyPr/>
                    <a:lstStyle/>
                    <a:p>
                      <a:pPr algn="ctr"/>
                      <a:r>
                        <a:rPr lang="en-US" sz="1100" dirty="0" smtClean="0"/>
                        <a:t>Debt Pool Analytics</a:t>
                      </a:r>
                      <a:endParaRPr lang="en-US" sz="1100" dirty="0"/>
                    </a:p>
                  </a:txBody>
                  <a:tcPr/>
                </a:tc>
                <a:tc>
                  <a:txBody>
                    <a:bodyPr/>
                    <a:lstStyle/>
                    <a:p>
                      <a:pPr algn="ctr"/>
                      <a:endParaRPr lang="en-US" sz="1100"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274320">
                <a:tc vMerge="1">
                  <a:txBody>
                    <a:bodyPr/>
                    <a:lstStyle/>
                    <a:p>
                      <a:endParaRPr lang="en-US" sz="1200" dirty="0"/>
                    </a:p>
                  </a:txBody>
                  <a:tcPr/>
                </a:tc>
                <a:tc>
                  <a:txBody>
                    <a:bodyPr/>
                    <a:lstStyle/>
                    <a:p>
                      <a:pPr algn="ctr"/>
                      <a:r>
                        <a:rPr lang="en-US" sz="1100" dirty="0" smtClean="0"/>
                        <a:t>CIV Temporal</a:t>
                      </a:r>
                      <a:r>
                        <a:rPr lang="en-US" sz="1100" baseline="0" dirty="0" smtClean="0"/>
                        <a:t> Terms</a:t>
                      </a:r>
                      <a:endParaRPr lang="en-US" sz="1100" dirty="0"/>
                    </a:p>
                  </a:txBody>
                  <a:tcPr/>
                </a:tc>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228600">
                <a:tc vMerge="1">
                  <a:txBody>
                    <a:bodyPr/>
                    <a:lstStyle/>
                    <a:p>
                      <a:endParaRPr lang="en-US" sz="1200" dirty="0"/>
                    </a:p>
                  </a:txBody>
                  <a:tcPr/>
                </a:tc>
                <a:tc>
                  <a:txBody>
                    <a:bodyPr/>
                    <a:lstStyle/>
                    <a:p>
                      <a:pPr algn="ctr"/>
                      <a:r>
                        <a:rPr lang="en-US" sz="1100" dirty="0" smtClean="0"/>
                        <a:t>Loan Temporal Terms</a:t>
                      </a:r>
                      <a:endParaRPr lang="en-US" sz="1100" dirty="0"/>
                    </a:p>
                  </a:txBody>
                  <a:tcPr/>
                </a:tc>
                <a:tc>
                  <a:txBody>
                    <a:bodyPr/>
                    <a:lstStyle/>
                    <a:p>
                      <a:pPr algn="ctr"/>
                      <a:endParaRPr lang="en-US" sz="1100" dirty="0"/>
                    </a:p>
                  </a:txBody>
                  <a:tcPr/>
                </a:tc>
                <a:tc>
                  <a:txBody>
                    <a:bodyPr/>
                    <a:lstStyle/>
                    <a:p>
                      <a:pPr algn="ctr"/>
                      <a:endParaRPr lang="en-US" sz="1100" i="1"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370840">
                <a:tc vMerge="1">
                  <a:txBody>
                    <a:bodyPr/>
                    <a:lstStyle/>
                    <a:p>
                      <a:endParaRPr lang="en-US" sz="1200" dirty="0"/>
                    </a:p>
                  </a:txBody>
                  <a:tcPr/>
                </a:tc>
                <a:tc>
                  <a:txBody>
                    <a:bodyPr/>
                    <a:lstStyle/>
                    <a:p>
                      <a:pPr algn="ctr"/>
                      <a:r>
                        <a:rPr lang="en-US" sz="1100" dirty="0" smtClean="0"/>
                        <a:t>Trading Status</a:t>
                      </a:r>
                      <a:endParaRPr lang="en-US" sz="1100" dirty="0"/>
                    </a:p>
                  </a:txBody>
                  <a:tcPr/>
                </a:tc>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348827">
                <a:tc vMerge="1">
                  <a:txBody>
                    <a:bodyPr/>
                    <a:lstStyle/>
                    <a:p>
                      <a:endParaRPr lang="en-US" sz="1200" dirty="0"/>
                    </a:p>
                  </a:txBody>
                  <a:tcPr/>
                </a:tc>
                <a:tc rowSpan="2">
                  <a:txBody>
                    <a:bodyPr/>
                    <a:lstStyle/>
                    <a:p>
                      <a:pPr algn="ctr"/>
                      <a:endParaRPr lang="en-US" sz="1100" dirty="0" smtClean="0"/>
                    </a:p>
                    <a:p>
                      <a:pPr algn="ctr"/>
                      <a:r>
                        <a:rPr lang="en-US" sz="1100" dirty="0" smtClean="0"/>
                        <a:t>Credit Temporal Terms</a:t>
                      </a:r>
                      <a:endParaRPr lang="en-US" sz="1100" dirty="0"/>
                    </a:p>
                  </a:txBody>
                  <a:tcPr/>
                </a:tc>
                <a:tc>
                  <a:txBody>
                    <a:bodyPr/>
                    <a:lstStyle/>
                    <a:p>
                      <a:pPr algn="ctr"/>
                      <a:r>
                        <a:rPr lang="en-US" sz="1100" dirty="0" smtClean="0"/>
                        <a:t>Credit Rating</a:t>
                      </a:r>
                      <a:endParaRPr lang="en-US" sz="1100" dirty="0"/>
                    </a:p>
                  </a:txBody>
                  <a:tcPr/>
                </a:tc>
                <a:tc>
                  <a:txBody>
                    <a:bodyPr/>
                    <a:lstStyle/>
                    <a:p>
                      <a:pPr algn="ctr"/>
                      <a:endParaRPr lang="en-US" sz="1100" i="1"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348827">
                <a:tc vMerge="1">
                  <a:txBody>
                    <a:bodyPr/>
                    <a:lstStyle/>
                    <a:p>
                      <a:endParaRPr lang="en-US" sz="1000" dirty="0"/>
                    </a:p>
                  </a:txBody>
                  <a:tcPr vert="vert"/>
                </a:tc>
                <a:tc vMerge="1">
                  <a:txBody>
                    <a:bodyPr/>
                    <a:lstStyle/>
                    <a:p>
                      <a:pPr algn="ctr"/>
                      <a:endParaRPr lang="en-US" sz="1100" dirty="0"/>
                    </a:p>
                  </a:txBody>
                  <a:tcPr/>
                </a:tc>
                <a:tc>
                  <a:txBody>
                    <a:bodyPr/>
                    <a:lstStyle/>
                    <a:p>
                      <a:pPr algn="ctr"/>
                      <a:r>
                        <a:rPr lang="en-US" sz="1100" dirty="0" smtClean="0"/>
                        <a:t>Credit Status</a:t>
                      </a:r>
                      <a:endParaRPr lang="en-US" sz="1100" dirty="0"/>
                    </a:p>
                  </a:txBody>
                  <a:tcPr/>
                </a:tc>
                <a:tc>
                  <a:txBody>
                    <a:bodyPr/>
                    <a:lstStyle/>
                    <a:p>
                      <a:pPr algn="ctr"/>
                      <a:endParaRPr lang="en-US" sz="1100" i="1"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bl>
          </a:graphicData>
        </a:graphic>
      </p:graphicFrame>
      <p:sp>
        <p:nvSpPr>
          <p:cNvPr id="9" name="Rectangle 8"/>
          <p:cNvSpPr/>
          <p:nvPr/>
        </p:nvSpPr>
        <p:spPr>
          <a:xfrm>
            <a:off x="304800" y="1905000"/>
            <a:ext cx="311888" cy="358140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a:solidFill>
                  <a:srgbClr val="FFFFFF"/>
                </a:solidFill>
              </a:rPr>
              <a:t>Future Phase</a:t>
            </a:r>
          </a:p>
        </p:txBody>
      </p:sp>
      <p:sp>
        <p:nvSpPr>
          <p:cNvPr id="8" name="TextBox 7"/>
          <p:cNvSpPr txBox="1"/>
          <p:nvPr/>
        </p:nvSpPr>
        <p:spPr>
          <a:xfrm>
            <a:off x="914400" y="5791200"/>
            <a:ext cx="6858000" cy="400110"/>
          </a:xfrm>
          <a:prstGeom prst="rect">
            <a:avLst/>
          </a:prstGeom>
          <a:solidFill>
            <a:srgbClr val="0060B2"/>
          </a:solidFill>
        </p:spPr>
        <p:txBody>
          <a:bodyPr wrap="square" rtlCol="0">
            <a:spAutoFit/>
          </a:bodyPr>
          <a:lstStyle/>
          <a:p>
            <a:pPr algn="ctr"/>
            <a:r>
              <a:rPr lang="en-US" sz="1000" b="1" dirty="0">
                <a:solidFill>
                  <a:srgbClr val="FFFFFF"/>
                </a:solidFill>
              </a:rPr>
              <a:t>OMG</a:t>
            </a:r>
            <a:r>
              <a:rPr lang="en-US" sz="900" b="1" dirty="0">
                <a:solidFill>
                  <a:srgbClr val="FFFFFF"/>
                </a:solidFill>
              </a:rPr>
              <a:t> </a:t>
            </a:r>
            <a:r>
              <a:rPr lang="en-US" sz="900" dirty="0">
                <a:solidFill>
                  <a:srgbClr val="FFFFFF"/>
                </a:solidFill>
              </a:rPr>
              <a:t>= in standards process; </a:t>
            </a:r>
            <a:r>
              <a:rPr lang="en-US" sz="900" b="1" dirty="0">
                <a:solidFill>
                  <a:srgbClr val="FFFFFF"/>
                </a:solidFill>
              </a:rPr>
              <a:t>RDF/OW</a:t>
            </a:r>
            <a:r>
              <a:rPr lang="en-US" sz="900" dirty="0">
                <a:solidFill>
                  <a:srgbClr val="FFFFFF"/>
                </a:solidFill>
              </a:rPr>
              <a:t>L = in Web Ontology Language; </a:t>
            </a:r>
            <a:r>
              <a:rPr lang="en-US" sz="1000" b="1" dirty="0">
                <a:solidFill>
                  <a:srgbClr val="FFFFFF"/>
                </a:solidFill>
              </a:rPr>
              <a:t>Beta</a:t>
            </a:r>
            <a:r>
              <a:rPr lang="en-US" sz="900" b="1" dirty="0">
                <a:solidFill>
                  <a:srgbClr val="FFFFFF"/>
                </a:solidFill>
              </a:rPr>
              <a:t> </a:t>
            </a:r>
            <a:r>
              <a:rPr lang="en-US" sz="900" dirty="0">
                <a:solidFill>
                  <a:srgbClr val="FFFFFF"/>
                </a:solidFill>
              </a:rPr>
              <a:t>= Model Reviewed by SMEs; </a:t>
            </a:r>
          </a:p>
          <a:p>
            <a:pPr algn="ctr"/>
            <a:r>
              <a:rPr lang="en-US" sz="1000" b="1" dirty="0">
                <a:solidFill>
                  <a:srgbClr val="FFFFFF"/>
                </a:solidFill>
              </a:rPr>
              <a:t>Model</a:t>
            </a:r>
            <a:r>
              <a:rPr lang="en-US" sz="900" b="1" dirty="0">
                <a:solidFill>
                  <a:srgbClr val="FFFFFF"/>
                </a:solidFill>
              </a:rPr>
              <a:t> </a:t>
            </a:r>
            <a:r>
              <a:rPr lang="en-US" sz="900" dirty="0">
                <a:solidFill>
                  <a:srgbClr val="FFFFFF"/>
                </a:solidFill>
              </a:rPr>
              <a:t>= Modeled in Enterprise Architect;</a:t>
            </a:r>
            <a:r>
              <a:rPr lang="en-US" sz="900" b="1" dirty="0">
                <a:solidFill>
                  <a:srgbClr val="FFFFFF"/>
                </a:solidFill>
              </a:rPr>
              <a:t> </a:t>
            </a:r>
            <a:endParaRPr lang="en-US" sz="900" dirty="0">
              <a:solidFill>
                <a:srgbClr val="FFFFFF"/>
              </a:solidFill>
            </a:endParaRPr>
          </a:p>
        </p:txBody>
      </p:sp>
      <p:sp>
        <p:nvSpPr>
          <p:cNvPr id="10" name="Title 1"/>
          <p:cNvSpPr>
            <a:spLocks noGrp="1"/>
          </p:cNvSpPr>
          <p:nvPr>
            <p:ph type="title"/>
          </p:nvPr>
        </p:nvSpPr>
        <p:spPr>
          <a:xfrm>
            <a:off x="1143000" y="76200"/>
            <a:ext cx="7696200" cy="685800"/>
          </a:xfrm>
        </p:spPr>
        <p:txBody>
          <a:bodyPr/>
          <a:lstStyle/>
          <a:p>
            <a:pPr>
              <a:tabLst>
                <a:tab pos="2286000" algn="l"/>
              </a:tabLst>
            </a:pPr>
            <a:r>
              <a:rPr lang="en-US" sz="2400" dirty="0" smtClean="0"/>
              <a:t>FIBO Development Scenario </a:t>
            </a:r>
            <a:r>
              <a:rPr lang="en-US" sz="2400" dirty="0"/>
              <a:t>(August 2015)</a:t>
            </a:r>
          </a:p>
        </p:txBody>
      </p:sp>
    </p:spTree>
    <p:extLst>
      <p:ext uri="{BB962C8B-B14F-4D97-AF65-F5344CB8AC3E}">
        <p14:creationId xmlns:p14="http://schemas.microsoft.com/office/powerpoint/2010/main" val="80627359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88932478"/>
              </p:ext>
            </p:extLst>
          </p:nvPr>
        </p:nvGraphicFramePr>
        <p:xfrm>
          <a:off x="284665" y="1258146"/>
          <a:ext cx="8630735" cy="4172374"/>
        </p:xfrm>
        <a:graphic>
          <a:graphicData uri="http://schemas.openxmlformats.org/drawingml/2006/table">
            <a:tbl>
              <a:tblPr firstRow="1">
                <a:tableStyleId>{ED083AE6-46FA-4A59-8FB0-9F97EB10719F}</a:tableStyleId>
              </a:tblPr>
              <a:tblGrid>
                <a:gridCol w="309521"/>
                <a:gridCol w="2072814"/>
                <a:gridCol w="2971800"/>
                <a:gridCol w="1232647"/>
                <a:gridCol w="506466"/>
                <a:gridCol w="461246"/>
                <a:gridCol w="466641"/>
                <a:gridCol w="609600"/>
              </a:tblGrid>
              <a:tr h="228600">
                <a:tc gridSpan="8">
                  <a:txBody>
                    <a:bodyPr/>
                    <a:lstStyle/>
                    <a:p>
                      <a:pPr algn="ctr"/>
                      <a:r>
                        <a:rPr lang="en-US" sz="1200" dirty="0" smtClean="0">
                          <a:solidFill>
                            <a:schemeClr val="bg1"/>
                          </a:solidFill>
                        </a:rPr>
                        <a:t>Process Related Semantics</a:t>
                      </a:r>
                      <a:endParaRPr lang="en-US" sz="1200" dirty="0">
                        <a:solidFill>
                          <a:schemeClr val="bg1"/>
                        </a:solidFill>
                      </a:endParaRPr>
                    </a:p>
                  </a:txBody>
                  <a:tcPr>
                    <a:solidFill>
                      <a:schemeClr val="tx1"/>
                    </a:solidFill>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c hMerge="1">
                  <a:txBody>
                    <a:bodyPr/>
                    <a:lstStyle/>
                    <a:p>
                      <a:endParaRPr lang="en-US"/>
                    </a:p>
                  </a:txBody>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r>
              <a:tr h="370840">
                <a:tc rowSpan="10">
                  <a:txBody>
                    <a:bodyPr/>
                    <a:lstStyle/>
                    <a:p>
                      <a:endParaRPr lang="en-US" sz="1000" dirty="0"/>
                    </a:p>
                  </a:txBody>
                  <a:tcPr vert="vert"/>
                </a:tc>
                <a:tc>
                  <a:txBody>
                    <a:bodyPr/>
                    <a:lstStyle/>
                    <a:p>
                      <a:pPr algn="ctr"/>
                      <a:r>
                        <a:rPr lang="en-US" sz="1200" b="1" dirty="0" smtClean="0"/>
                        <a:t>Domain</a:t>
                      </a:r>
                      <a:endParaRPr lang="en-US" sz="1200" b="1" dirty="0"/>
                    </a:p>
                  </a:txBody>
                  <a:tcPr>
                    <a:solidFill>
                      <a:schemeClr val="bg1">
                        <a:lumMod val="85000"/>
                      </a:schemeClr>
                    </a:solidFill>
                  </a:tcPr>
                </a:tc>
                <a:tc>
                  <a:txBody>
                    <a:bodyPr/>
                    <a:lstStyle/>
                    <a:p>
                      <a:pPr algn="ctr"/>
                      <a:r>
                        <a:rPr lang="en-US" sz="1200" b="1" dirty="0" smtClean="0"/>
                        <a:t>Sub-Domain</a:t>
                      </a:r>
                      <a:endParaRPr lang="en-US" sz="1200" b="1" dirty="0"/>
                    </a:p>
                  </a:txBody>
                  <a:tcPr>
                    <a:solidFill>
                      <a:schemeClr val="bg1">
                        <a:lumMod val="85000"/>
                      </a:schemeClr>
                    </a:solidFill>
                  </a:tcPr>
                </a:tc>
                <a:tc>
                  <a:txBody>
                    <a:bodyPr/>
                    <a:lstStyle/>
                    <a:p>
                      <a:pPr algn="ctr"/>
                      <a:r>
                        <a:rPr lang="en-US" sz="1200" b="1" dirty="0" smtClean="0"/>
                        <a:t>Dependency</a:t>
                      </a:r>
                      <a:endParaRPr lang="en-US" sz="1200" b="1" dirty="0"/>
                    </a:p>
                  </a:txBody>
                  <a:tcPr>
                    <a:solidFill>
                      <a:schemeClr val="bg1">
                        <a:lumMod val="85000"/>
                      </a:schemeClr>
                    </a:solidFill>
                  </a:tcPr>
                </a:tc>
                <a:tc>
                  <a:txBody>
                    <a:bodyPr/>
                    <a:lstStyle/>
                    <a:p>
                      <a:pPr algn="ctr"/>
                      <a:r>
                        <a:rPr lang="en-US" sz="900" b="1" dirty="0" smtClean="0"/>
                        <a:t>OMG</a:t>
                      </a:r>
                      <a:endParaRPr lang="en-US" sz="900" b="1" dirty="0"/>
                    </a:p>
                  </a:txBody>
                  <a:tcPr>
                    <a:solidFill>
                      <a:schemeClr val="bg1">
                        <a:lumMod val="85000"/>
                      </a:schemeClr>
                    </a:solidFill>
                  </a:tcPr>
                </a:tc>
                <a:tc>
                  <a:txBody>
                    <a:bodyPr/>
                    <a:lstStyle/>
                    <a:p>
                      <a:pPr algn="ctr"/>
                      <a:r>
                        <a:rPr lang="en-US" sz="900" b="1" dirty="0" smtClean="0"/>
                        <a:t>RDF/OWL</a:t>
                      </a:r>
                      <a:endParaRPr lang="en-US" sz="900" b="1" dirty="0"/>
                    </a:p>
                  </a:txBody>
                  <a:tcPr>
                    <a:solidFill>
                      <a:schemeClr val="bg1">
                        <a:lumMod val="85000"/>
                      </a:schemeClr>
                    </a:solidFill>
                  </a:tcPr>
                </a:tc>
                <a:tc>
                  <a:txBody>
                    <a:bodyPr/>
                    <a:lstStyle/>
                    <a:p>
                      <a:pPr algn="ctr"/>
                      <a:r>
                        <a:rPr lang="en-US" sz="900" b="1" dirty="0" smtClean="0"/>
                        <a:t>EA </a:t>
                      </a:r>
                      <a:r>
                        <a:rPr lang="en-US" sz="900" b="1" dirty="0" err="1" smtClean="0"/>
                        <a:t>Subst</a:t>
                      </a:r>
                      <a:endParaRPr lang="en-US" sz="900" b="1" dirty="0"/>
                    </a:p>
                  </a:txBody>
                  <a:tcPr anchor="ctr">
                    <a:solidFill>
                      <a:schemeClr val="bg1">
                        <a:lumMod val="85000"/>
                      </a:schemeClr>
                    </a:solidFill>
                  </a:tcPr>
                </a:tc>
                <a:tc>
                  <a:txBody>
                    <a:bodyPr/>
                    <a:lstStyle/>
                    <a:p>
                      <a:pPr algn="ctr"/>
                      <a:r>
                        <a:rPr lang="en-US" sz="900" b="1" dirty="0" smtClean="0"/>
                        <a:t>EA Draft</a:t>
                      </a:r>
                      <a:endParaRPr lang="en-US" sz="900" b="1" dirty="0"/>
                    </a:p>
                  </a:txBody>
                  <a:tcPr anchor="ctr">
                    <a:solidFill>
                      <a:schemeClr val="bg1">
                        <a:lumMod val="85000"/>
                      </a:schemeClr>
                    </a:solidFill>
                  </a:tcPr>
                </a:tc>
              </a:tr>
              <a:tr h="269240">
                <a:tc vMerge="1">
                  <a:txBody>
                    <a:bodyPr/>
                    <a:lstStyle/>
                    <a:p>
                      <a:endParaRPr lang="en-US" sz="1200" dirty="0"/>
                    </a:p>
                  </a:txBody>
                  <a:tcPr/>
                </a:tc>
                <a:tc>
                  <a:txBody>
                    <a:bodyPr/>
                    <a:lstStyle/>
                    <a:p>
                      <a:pPr algn="ctr"/>
                      <a:r>
                        <a:rPr lang="en-US" sz="1100" dirty="0" smtClean="0"/>
                        <a:t>Corporate Actions and Events</a:t>
                      </a:r>
                      <a:endParaRPr lang="en-US" sz="1100" dirty="0"/>
                    </a:p>
                  </a:txBody>
                  <a:tcPr/>
                </a:tc>
                <a:tc>
                  <a:txBody>
                    <a:bodyPr/>
                    <a:lstStyle/>
                    <a:p>
                      <a:pPr algn="l"/>
                      <a:endParaRPr lang="en-US" sz="1100" dirty="0"/>
                    </a:p>
                  </a:txBody>
                  <a:tcPr/>
                </a:tc>
                <a:tc>
                  <a:txBody>
                    <a:bodyPr/>
                    <a:lstStyle/>
                    <a:p>
                      <a:endParaRPr lang="en-US" sz="1100"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370840">
                <a:tc vMerge="1">
                  <a:txBody>
                    <a:bodyPr/>
                    <a:lstStyle/>
                    <a:p>
                      <a:endParaRPr lang="en-US" sz="1200" dirty="0"/>
                    </a:p>
                  </a:txBody>
                  <a:tcPr/>
                </a:tc>
                <a:tc rowSpan="4">
                  <a:txBody>
                    <a:bodyPr/>
                    <a:lstStyle/>
                    <a:p>
                      <a:pPr algn="ctr"/>
                      <a:endParaRPr lang="en-US" sz="1100" dirty="0" smtClean="0"/>
                    </a:p>
                    <a:p>
                      <a:pPr algn="ctr"/>
                      <a:endParaRPr lang="en-US" sz="1100" dirty="0" smtClean="0"/>
                    </a:p>
                    <a:p>
                      <a:pPr algn="ctr"/>
                      <a:endParaRPr lang="en-US" sz="1100" dirty="0" smtClean="0"/>
                    </a:p>
                    <a:p>
                      <a:pPr algn="ctr"/>
                      <a:endParaRPr lang="en-US" sz="1100" dirty="0" smtClean="0"/>
                    </a:p>
                    <a:p>
                      <a:pPr algn="ctr"/>
                      <a:endParaRPr lang="en-US" sz="1100" dirty="0" smtClean="0"/>
                    </a:p>
                    <a:p>
                      <a:pPr algn="ctr"/>
                      <a:r>
                        <a:rPr lang="en-US" sz="1100" dirty="0" smtClean="0"/>
                        <a:t>Securities Issuance</a:t>
                      </a:r>
                      <a:endParaRPr lang="en-US" sz="1100" dirty="0"/>
                    </a:p>
                  </a:txBody>
                  <a:tcPr/>
                </a:tc>
                <a:tc>
                  <a:txBody>
                    <a:bodyPr/>
                    <a:lstStyle/>
                    <a:p>
                      <a:pPr algn="ctr"/>
                      <a:r>
                        <a:rPr lang="en-US" sz="1100" dirty="0" smtClean="0"/>
                        <a:t>Common Issuance</a:t>
                      </a:r>
                      <a:r>
                        <a:rPr lang="en-US" sz="1100" baseline="0" dirty="0" smtClean="0"/>
                        <a:t> Process Terms</a:t>
                      </a:r>
                      <a:endParaRPr lang="en-US" sz="1100" dirty="0"/>
                    </a:p>
                  </a:txBody>
                  <a:tcPr/>
                </a:tc>
                <a:tc>
                  <a:txBody>
                    <a:bodyPr/>
                    <a:lstStyle/>
                    <a:p>
                      <a:pPr algn="ctr"/>
                      <a:endParaRPr lang="en-US" sz="1100" i="1"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370840">
                <a:tc vMerge="1">
                  <a:txBody>
                    <a:bodyPr/>
                    <a:lstStyle/>
                    <a:p>
                      <a:endParaRPr lang="en-US" sz="1200" dirty="0"/>
                    </a:p>
                  </a:txBody>
                  <a:tcPr/>
                </a:tc>
                <a:tc vMerge="1">
                  <a:txBody>
                    <a:bodyPr/>
                    <a:lstStyle/>
                    <a:p>
                      <a:pPr algn="ctr"/>
                      <a:endParaRPr lang="en-US" sz="1100" dirty="0"/>
                    </a:p>
                  </a:txBody>
                  <a:tcPr/>
                </a:tc>
                <a:tc>
                  <a:txBody>
                    <a:bodyPr/>
                    <a:lstStyle/>
                    <a:p>
                      <a:pPr algn="ctr"/>
                      <a:r>
                        <a:rPr lang="en-US" sz="1100" dirty="0" smtClean="0"/>
                        <a:t>Equity Issuance (</a:t>
                      </a:r>
                      <a:r>
                        <a:rPr lang="en-US" sz="1100" i="1" dirty="0" smtClean="0"/>
                        <a:t>includes IPO, primary</a:t>
                      </a:r>
                      <a:r>
                        <a:rPr lang="en-US" sz="1100" i="1" baseline="0" dirty="0" smtClean="0"/>
                        <a:t> market</a:t>
                      </a:r>
                      <a:r>
                        <a:rPr lang="en-US" sz="1100" baseline="0" dirty="0" smtClean="0"/>
                        <a:t>)</a:t>
                      </a:r>
                      <a:endParaRPr lang="en-US" sz="1100" dirty="0"/>
                    </a:p>
                  </a:txBody>
                  <a:tcPr/>
                </a:tc>
                <a:tc>
                  <a:txBody>
                    <a:bodyPr/>
                    <a:lstStyle/>
                    <a:p>
                      <a:pPr algn="ctr"/>
                      <a:endParaRPr lang="en-US" sz="1100" i="1"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338667">
                <a:tc vMerge="1">
                  <a:txBody>
                    <a:bodyPr/>
                    <a:lstStyle/>
                    <a:p>
                      <a:endParaRPr lang="en-US" sz="1200" dirty="0"/>
                    </a:p>
                  </a:txBody>
                  <a:tcPr/>
                </a:tc>
                <a:tc vMerge="1">
                  <a:txBody>
                    <a:bodyPr/>
                    <a:lstStyle/>
                    <a:p>
                      <a:pPr algn="ctr"/>
                      <a:endParaRPr lang="en-US" sz="1100" dirty="0"/>
                    </a:p>
                  </a:txBody>
                  <a:tcPr/>
                </a:tc>
                <a:tc>
                  <a:txBody>
                    <a:bodyPr/>
                    <a:lstStyle/>
                    <a:p>
                      <a:pPr algn="ctr"/>
                      <a:r>
                        <a:rPr lang="en-US" sz="1100" dirty="0" smtClean="0"/>
                        <a:t>Debt/Bonds Issuance (</a:t>
                      </a:r>
                      <a:r>
                        <a:rPr lang="en-US" sz="1100" i="1" dirty="0" smtClean="0"/>
                        <a:t>includes auction, syndication and other issuance processes</a:t>
                      </a:r>
                      <a:endParaRPr lang="en-US" sz="1100" dirty="0"/>
                    </a:p>
                  </a:txBody>
                  <a:tcPr/>
                </a:tc>
                <a:tc>
                  <a:txBody>
                    <a:bodyPr/>
                    <a:lstStyle/>
                    <a:p>
                      <a:pPr algn="ctr"/>
                      <a:endParaRPr lang="en-US" sz="1100" i="1"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306493">
                <a:tc vMerge="1">
                  <a:txBody>
                    <a:bodyPr/>
                    <a:lstStyle/>
                    <a:p>
                      <a:endParaRPr lang="en-US" sz="1200" dirty="0"/>
                    </a:p>
                  </a:txBody>
                  <a:tcPr/>
                </a:tc>
                <a:tc vMerge="1">
                  <a:txBody>
                    <a:bodyPr/>
                    <a:lstStyle/>
                    <a:p>
                      <a:pPr algn="ctr"/>
                      <a:endParaRPr lang="en-US" sz="1100" dirty="0"/>
                    </a:p>
                  </a:txBody>
                  <a:tcPr/>
                </a:tc>
                <a:tc>
                  <a:txBody>
                    <a:bodyPr/>
                    <a:lstStyle/>
                    <a:p>
                      <a:pPr algn="ctr"/>
                      <a:r>
                        <a:rPr lang="en-US" sz="1100" dirty="0" smtClean="0"/>
                        <a:t>Asset-Backed</a:t>
                      </a:r>
                      <a:r>
                        <a:rPr lang="en-US" sz="1100" baseline="0" dirty="0" smtClean="0"/>
                        <a:t> / Mortgage-Backed Issuance (</a:t>
                      </a:r>
                      <a:r>
                        <a:rPr lang="en-US" sz="1100" i="1" baseline="0" dirty="0" smtClean="0"/>
                        <a:t>includes ag</a:t>
                      </a:r>
                      <a:r>
                        <a:rPr lang="en-US" sz="1100" i="1" dirty="0" smtClean="0"/>
                        <a:t>ency and non-agency</a:t>
                      </a:r>
                      <a:r>
                        <a:rPr lang="en-US" sz="1100" dirty="0" smtClean="0"/>
                        <a:t>)</a:t>
                      </a:r>
                      <a:endParaRPr lang="en-US" sz="1100" dirty="0"/>
                    </a:p>
                  </a:txBody>
                  <a:tcPr/>
                </a:tc>
                <a:tc>
                  <a:txBody>
                    <a:bodyPr/>
                    <a:lstStyle/>
                    <a:p>
                      <a:pPr algn="ctr"/>
                      <a:endParaRPr lang="en-US" sz="1100"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228600">
                <a:tc vMerge="1">
                  <a:txBody>
                    <a:bodyPr/>
                    <a:lstStyle/>
                    <a:p>
                      <a:endParaRPr lang="en-US" sz="1200" dirty="0"/>
                    </a:p>
                  </a:txBody>
                  <a:tcPr/>
                </a:tc>
                <a:tc>
                  <a:txBody>
                    <a:bodyPr/>
                    <a:lstStyle/>
                    <a:p>
                      <a:pPr algn="ctr"/>
                      <a:r>
                        <a:rPr lang="en-US" sz="1100" dirty="0" smtClean="0"/>
                        <a:t>Securities Transactions (</a:t>
                      </a:r>
                      <a:r>
                        <a:rPr lang="en-US" sz="1100" i="1" dirty="0" smtClean="0"/>
                        <a:t>includes trade, post trade, clearing, settlement</a:t>
                      </a:r>
                      <a:r>
                        <a:rPr lang="en-US" sz="1100" dirty="0" smtClean="0"/>
                        <a:t>)</a:t>
                      </a:r>
                      <a:endParaRPr lang="en-US" sz="1100" dirty="0"/>
                    </a:p>
                  </a:txBody>
                  <a:tcPr/>
                </a:tc>
                <a:tc>
                  <a:txBody>
                    <a:bodyPr/>
                    <a:lstStyle/>
                    <a:p>
                      <a:pPr algn="ctr"/>
                      <a:endParaRPr lang="en-US" sz="1100" dirty="0"/>
                    </a:p>
                  </a:txBody>
                  <a:tcPr/>
                </a:tc>
                <a:tc>
                  <a:txBody>
                    <a:bodyPr/>
                    <a:lstStyle/>
                    <a:p>
                      <a:pPr algn="ctr"/>
                      <a:endParaRPr lang="en-US" sz="1100" i="1"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nchor="ctr"/>
                </a:tc>
              </a:tr>
              <a:tr h="370840">
                <a:tc vMerge="1">
                  <a:txBody>
                    <a:bodyPr/>
                    <a:lstStyle/>
                    <a:p>
                      <a:endParaRPr lang="en-US" sz="1200" dirty="0"/>
                    </a:p>
                  </a:txBody>
                  <a:tcPr/>
                </a:tc>
                <a:tc>
                  <a:txBody>
                    <a:bodyPr/>
                    <a:lstStyle/>
                    <a:p>
                      <a:pPr algn="ctr"/>
                      <a:r>
                        <a:rPr lang="en-US" sz="1100" dirty="0" smtClean="0"/>
                        <a:t>OTC Derivatives</a:t>
                      </a:r>
                      <a:r>
                        <a:rPr lang="en-US" sz="1100" baseline="0" dirty="0" smtClean="0"/>
                        <a:t> Transactions</a:t>
                      </a:r>
                      <a:endParaRPr lang="en-US" sz="1100" dirty="0"/>
                    </a:p>
                  </a:txBody>
                  <a:tcPr/>
                </a:tc>
                <a:tc>
                  <a:txBody>
                    <a:bodyPr/>
                    <a:lstStyle/>
                    <a:p>
                      <a:pPr algn="ctr"/>
                      <a:endParaRPr lang="en-US" sz="1100" dirty="0"/>
                    </a:p>
                  </a:txBody>
                  <a:tcPr/>
                </a:tc>
                <a:tc>
                  <a:txBody>
                    <a:bodyPr/>
                    <a:lstStyle/>
                    <a:p>
                      <a:pPr algn="ctr"/>
                      <a:endParaRPr lang="en-US" sz="400" dirty="0" smtClean="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348827">
                <a:tc vMerge="1">
                  <a:txBody>
                    <a:bodyPr/>
                    <a:lstStyle/>
                    <a:p>
                      <a:endParaRPr lang="en-US" sz="1200" dirty="0"/>
                    </a:p>
                  </a:txBody>
                  <a:tcPr/>
                </a:tc>
                <a:tc>
                  <a:txBody>
                    <a:bodyPr/>
                    <a:lstStyle/>
                    <a:p>
                      <a:pPr algn="ctr"/>
                      <a:r>
                        <a:rPr lang="en-US" sz="1100" dirty="0" smtClean="0"/>
                        <a:t>Payments</a:t>
                      </a:r>
                      <a:r>
                        <a:rPr lang="en-US" sz="1100" baseline="0" dirty="0" smtClean="0"/>
                        <a:t> Processing</a:t>
                      </a:r>
                      <a:endParaRPr lang="en-US" sz="1100" dirty="0"/>
                    </a:p>
                  </a:txBody>
                  <a:tcPr/>
                </a:tc>
                <a:tc>
                  <a:txBody>
                    <a:bodyPr/>
                    <a:lstStyle/>
                    <a:p>
                      <a:pPr algn="ctr"/>
                      <a:endParaRPr lang="en-US" sz="1100" dirty="0"/>
                    </a:p>
                  </a:txBody>
                  <a:tcPr/>
                </a:tc>
                <a:tc>
                  <a:txBody>
                    <a:bodyPr/>
                    <a:lstStyle/>
                    <a:p>
                      <a:pPr algn="ctr"/>
                      <a:endParaRPr lang="en-US" sz="1100" i="1"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nchor="ctr"/>
                </a:tc>
              </a:tr>
              <a:tr h="348827">
                <a:tc vMerge="1">
                  <a:txBody>
                    <a:bodyPr/>
                    <a:lstStyle/>
                    <a:p>
                      <a:endParaRPr lang="en-US" sz="1000" dirty="0"/>
                    </a:p>
                  </a:txBody>
                  <a:tcPr vert="vert"/>
                </a:tc>
                <a:tc>
                  <a:txBody>
                    <a:bodyPr/>
                    <a:lstStyle/>
                    <a:p>
                      <a:pPr algn="ctr"/>
                      <a:r>
                        <a:rPr lang="en-US" sz="1100" dirty="0" smtClean="0"/>
                        <a:t>Portfolio and Holdings</a:t>
                      </a:r>
                      <a:endParaRPr lang="en-US" sz="1100" dirty="0"/>
                    </a:p>
                  </a:txBody>
                  <a:tcPr/>
                </a:tc>
                <a:tc>
                  <a:txBody>
                    <a:bodyPr/>
                    <a:lstStyle/>
                    <a:p>
                      <a:pPr algn="ctr"/>
                      <a:endParaRPr lang="en-US" sz="1100" dirty="0"/>
                    </a:p>
                  </a:txBody>
                  <a:tcPr/>
                </a:tc>
                <a:tc>
                  <a:txBody>
                    <a:bodyPr/>
                    <a:lstStyle/>
                    <a:p>
                      <a:pPr algn="ctr"/>
                      <a:endParaRPr lang="en-US" sz="400" i="1" dirty="0" smtClean="0"/>
                    </a:p>
                    <a:p>
                      <a:pPr algn="ctr"/>
                      <a:r>
                        <a:rPr lang="en-US" sz="1100" i="1" dirty="0" smtClean="0"/>
                        <a:t>s</a:t>
                      </a:r>
                      <a:endParaRPr lang="en-US" sz="1100" i="1"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nchor="ctr"/>
                </a:tc>
              </a:tr>
            </a:tbl>
          </a:graphicData>
        </a:graphic>
      </p:graphicFrame>
      <p:sp>
        <p:nvSpPr>
          <p:cNvPr id="9" name="Rectangle 8"/>
          <p:cNvSpPr/>
          <p:nvPr/>
        </p:nvSpPr>
        <p:spPr>
          <a:xfrm>
            <a:off x="297712" y="1905000"/>
            <a:ext cx="311888" cy="358140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a:solidFill>
                  <a:srgbClr val="FFFFFF"/>
                </a:solidFill>
              </a:rPr>
              <a:t>Future Phase</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5751513"/>
            <a:ext cx="6858000"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itle 1"/>
          <p:cNvSpPr>
            <a:spLocks noGrp="1"/>
          </p:cNvSpPr>
          <p:nvPr>
            <p:ph type="title"/>
          </p:nvPr>
        </p:nvSpPr>
        <p:spPr>
          <a:xfrm>
            <a:off x="1143000" y="76200"/>
            <a:ext cx="7696200" cy="685800"/>
          </a:xfrm>
        </p:spPr>
        <p:txBody>
          <a:bodyPr/>
          <a:lstStyle/>
          <a:p>
            <a:pPr>
              <a:tabLst>
                <a:tab pos="2286000" algn="l"/>
              </a:tabLst>
            </a:pPr>
            <a:r>
              <a:rPr lang="en-US" sz="2400" dirty="0" smtClean="0"/>
              <a:t>FIBO Development Scenario </a:t>
            </a:r>
            <a:r>
              <a:rPr lang="en-US" sz="2400" dirty="0"/>
              <a:t>(August 2015)</a:t>
            </a:r>
          </a:p>
        </p:txBody>
      </p:sp>
    </p:spTree>
    <p:extLst>
      <p:ext uri="{BB962C8B-B14F-4D97-AF65-F5344CB8AC3E}">
        <p14:creationId xmlns:p14="http://schemas.microsoft.com/office/powerpoint/2010/main" val="12308300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FTF and RTF Charters (Friday Plenary)</a:t>
            </a:r>
            <a:endParaRPr lang="en-US" dirty="0"/>
          </a:p>
        </p:txBody>
      </p:sp>
      <p:sp>
        <p:nvSpPr>
          <p:cNvPr id="3" name="Content Placeholder 2"/>
          <p:cNvSpPr>
            <a:spLocks noGrp="1"/>
          </p:cNvSpPr>
          <p:nvPr>
            <p:ph idx="1"/>
          </p:nvPr>
        </p:nvSpPr>
        <p:spPr/>
        <p:txBody>
          <a:bodyPr/>
          <a:lstStyle/>
          <a:p>
            <a:r>
              <a:rPr lang="en-US" sz="2400" dirty="0" smtClean="0"/>
              <a:t>Foundations</a:t>
            </a:r>
          </a:p>
          <a:p>
            <a:pPr lvl="1"/>
            <a:r>
              <a:rPr lang="en-US" sz="2000" dirty="0" smtClean="0"/>
              <a:t>RTF due to report for </a:t>
            </a:r>
            <a:r>
              <a:rPr lang="en-US" sz="2000" dirty="0" smtClean="0"/>
              <a:t>September</a:t>
            </a:r>
            <a:endParaRPr lang="en-US" sz="2000" dirty="0" smtClean="0"/>
          </a:p>
          <a:p>
            <a:pPr lvl="1"/>
            <a:r>
              <a:rPr lang="en-US" sz="2000" dirty="0" smtClean="0"/>
              <a:t>Motion</a:t>
            </a:r>
            <a:r>
              <a:rPr lang="en-US" sz="2000" baseline="0" dirty="0" smtClean="0"/>
              <a:t> to move to </a:t>
            </a:r>
            <a:r>
              <a:rPr lang="en-US" sz="2000" baseline="0" dirty="0" smtClean="0"/>
              <a:t>March</a:t>
            </a:r>
            <a:endParaRPr lang="en-US" sz="2000" dirty="0" smtClean="0"/>
          </a:p>
          <a:p>
            <a:r>
              <a:rPr lang="en-US" sz="2400" dirty="0" smtClean="0"/>
              <a:t>Business Entities</a:t>
            </a:r>
          </a:p>
          <a:p>
            <a:pPr lvl="1"/>
            <a:r>
              <a:rPr lang="en-US" sz="2000" dirty="0" smtClean="0"/>
              <a:t>FTF2 due to report September</a:t>
            </a:r>
          </a:p>
          <a:p>
            <a:pPr lvl="1"/>
            <a:r>
              <a:rPr lang="en-US" sz="2000" dirty="0" smtClean="0"/>
              <a:t>Motion to move to </a:t>
            </a:r>
            <a:r>
              <a:rPr lang="en-US" sz="2000" dirty="0" smtClean="0"/>
              <a:t>December</a:t>
            </a:r>
          </a:p>
          <a:p>
            <a:pPr lvl="1"/>
            <a:r>
              <a:rPr lang="en-US" sz="2000" dirty="0" smtClean="0"/>
              <a:t>New RFC for FIBO-BE v2 to be filed in June 2016</a:t>
            </a:r>
            <a:endParaRPr lang="en-US" sz="2000" dirty="0" smtClean="0"/>
          </a:p>
          <a:p>
            <a:r>
              <a:rPr lang="en-US" sz="2400" dirty="0" smtClean="0"/>
              <a:t>Indices and Indicators</a:t>
            </a:r>
          </a:p>
          <a:p>
            <a:pPr lvl="1"/>
            <a:r>
              <a:rPr lang="en-US" sz="2000" dirty="0" smtClean="0"/>
              <a:t>FTF2 due to report December</a:t>
            </a:r>
          </a:p>
          <a:p>
            <a:pPr lvl="1"/>
            <a:r>
              <a:rPr lang="en-US" sz="2000" dirty="0" smtClean="0"/>
              <a:t>No changes required</a:t>
            </a:r>
          </a:p>
          <a:p>
            <a:r>
              <a:rPr lang="en-US" sz="2400" dirty="0" smtClean="0"/>
              <a:t>Financial Business and Commerce</a:t>
            </a:r>
          </a:p>
          <a:p>
            <a:pPr lvl="1"/>
            <a:r>
              <a:rPr lang="en-US" sz="2000" dirty="0" smtClean="0"/>
              <a:t>New FTF to be chartered December, subject to AB approval of RFC and the second vote by AB</a:t>
            </a:r>
            <a:r>
              <a:rPr lang="en-US" sz="2000" baseline="0" dirty="0" smtClean="0"/>
              <a:t> in December</a:t>
            </a:r>
            <a:endParaRPr lang="en-US" sz="2000"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5</a:t>
            </a:fld>
            <a:endParaRPr lang="en-US" dirty="0"/>
          </a:p>
        </p:txBody>
      </p:sp>
    </p:spTree>
    <p:extLst>
      <p:ext uri="{BB962C8B-B14F-4D97-AF65-F5344CB8AC3E}">
        <p14:creationId xmlns:p14="http://schemas.microsoft.com/office/powerpoint/2010/main" val="3848155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FIGI Status</a:t>
            </a:r>
            <a:endParaRPr lang="en-US" dirty="0"/>
          </a:p>
        </p:txBody>
      </p:sp>
      <p:sp>
        <p:nvSpPr>
          <p:cNvPr id="3" name="Content Placeholder 2"/>
          <p:cNvSpPr>
            <a:spLocks noGrp="1"/>
          </p:cNvSpPr>
          <p:nvPr>
            <p:ph idx="1"/>
          </p:nvPr>
        </p:nvSpPr>
        <p:spPr/>
        <p:txBody>
          <a:bodyPr/>
          <a:lstStyle/>
          <a:p>
            <a:r>
              <a:rPr lang="en-US" dirty="0" smtClean="0"/>
              <a:t>The FIGI FTF completed its work and submitted the FTF Report to the AB</a:t>
            </a:r>
          </a:p>
          <a:p>
            <a:endParaRPr lang="en-US" dirty="0" smtClean="0"/>
          </a:p>
          <a:p>
            <a:r>
              <a:rPr lang="en-US" dirty="0" smtClean="0"/>
              <a:t>This</a:t>
            </a:r>
            <a:r>
              <a:rPr lang="en-US" baseline="0" dirty="0" smtClean="0"/>
              <a:t> passed at the June AB, so FIGI is now on track for “Final” status at the next OMG Board meeting.</a:t>
            </a:r>
          </a:p>
          <a:p>
            <a:pPr lvl="1"/>
            <a:r>
              <a:rPr lang="en-US" dirty="0" smtClean="0"/>
              <a:t>Vote by the Domain TC – </a:t>
            </a:r>
            <a:r>
              <a:rPr lang="en-US" dirty="0" smtClean="0"/>
              <a:t>completed</a:t>
            </a:r>
            <a:endParaRPr lang="en-US" dirty="0" smtClean="0"/>
          </a:p>
          <a:p>
            <a:pPr lvl="1"/>
            <a:r>
              <a:rPr lang="en-US" dirty="0" smtClean="0"/>
              <a:t>Business </a:t>
            </a:r>
            <a:r>
              <a:rPr lang="en-US" dirty="0" smtClean="0"/>
              <a:t>Committee </a:t>
            </a:r>
            <a:r>
              <a:rPr lang="en-US" dirty="0" smtClean="0"/>
              <a:t>Questionnaire - available</a:t>
            </a:r>
            <a:endParaRPr lang="en-US" dirty="0" smtClean="0"/>
          </a:p>
          <a:p>
            <a:pPr lvl="1"/>
            <a:r>
              <a:rPr lang="en-US" dirty="0" smtClean="0"/>
              <a:t>Then </a:t>
            </a:r>
            <a:r>
              <a:rPr lang="en-US" dirty="0" smtClean="0"/>
              <a:t>it goes to the OMG Board (September)</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6</a:t>
            </a:fld>
            <a:endParaRPr lang="en-US" dirty="0"/>
          </a:p>
        </p:txBody>
      </p:sp>
    </p:spTree>
    <p:extLst>
      <p:ext uri="{BB962C8B-B14F-4D97-AF65-F5344CB8AC3E}">
        <p14:creationId xmlns:p14="http://schemas.microsoft.com/office/powerpoint/2010/main" val="37641378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3" name="Straight Connector 11"/>
          <p:cNvCxnSpPr>
            <a:cxnSpLocks noChangeShapeType="1"/>
          </p:cNvCxnSpPr>
          <p:nvPr/>
        </p:nvCxnSpPr>
        <p:spPr bwMode="auto">
          <a:xfrm flipH="1">
            <a:off x="7975454" y="1010599"/>
            <a:ext cx="25546" cy="5465813"/>
          </a:xfrm>
          <a:prstGeom prst="line">
            <a:avLst/>
          </a:prstGeom>
          <a:noFill/>
          <a:ln w="9525" algn="ctr">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Slide Number Placeholder 3"/>
          <p:cNvSpPr>
            <a:spLocks noGrp="1"/>
          </p:cNvSpPr>
          <p:nvPr>
            <p:ph type="sldNum" sz="quarter" idx="12"/>
          </p:nvPr>
        </p:nvSpPr>
        <p:spPr>
          <a:xfrm>
            <a:off x="8686800" y="6432550"/>
            <a:ext cx="381000" cy="365125"/>
          </a:xfrm>
        </p:spPr>
        <p:txBody>
          <a:bodyPr/>
          <a:lstStyle/>
          <a:p>
            <a:pPr>
              <a:defRPr/>
            </a:pPr>
            <a:fld id="{BEAD2C7C-EDBC-4790-BBF4-28CCD2EC968D}" type="slidenum">
              <a:rPr lang="en-US" smtClean="0"/>
              <a:pPr>
                <a:defRPr/>
              </a:pPr>
              <a:t>7</a:t>
            </a:fld>
            <a:endParaRPr lang="en-US" dirty="0"/>
          </a:p>
        </p:txBody>
      </p:sp>
      <p:sp>
        <p:nvSpPr>
          <p:cNvPr id="5" name="Chevron 23"/>
          <p:cNvSpPr>
            <a:spLocks noChangeArrowheads="1"/>
          </p:cNvSpPr>
          <p:nvPr/>
        </p:nvSpPr>
        <p:spPr bwMode="auto">
          <a:xfrm>
            <a:off x="5932823" y="2288737"/>
            <a:ext cx="1181100" cy="457200"/>
          </a:xfrm>
          <a:prstGeom prst="chevron">
            <a:avLst>
              <a:gd name="adj" fmla="val 27783"/>
            </a:avLst>
          </a:prstGeom>
          <a:solidFill>
            <a:srgbClr val="FFF667"/>
          </a:solidFill>
          <a:ln w="9525" algn="ctr">
            <a:solidFill>
              <a:schemeClr val="tx1"/>
            </a:solidFill>
            <a:round/>
            <a:headEnd/>
            <a:tailEnd/>
          </a:ln>
        </p:spPr>
        <p:txBody>
          <a:bodyPr/>
          <a:lstStyle/>
          <a:p>
            <a:pPr algn="ctr">
              <a:lnSpc>
                <a:spcPct val="90000"/>
              </a:lnSpc>
            </a:pPr>
            <a:endParaRPr lang="en-US" sz="2200" dirty="0">
              <a:solidFill>
                <a:srgbClr val="002060"/>
              </a:solidFill>
            </a:endParaRPr>
          </a:p>
        </p:txBody>
      </p:sp>
      <p:cxnSp>
        <p:nvCxnSpPr>
          <p:cNvPr id="6" name="Straight Connector 11"/>
          <p:cNvCxnSpPr>
            <a:cxnSpLocks noChangeShapeType="1"/>
          </p:cNvCxnSpPr>
          <p:nvPr/>
        </p:nvCxnSpPr>
        <p:spPr bwMode="auto">
          <a:xfrm flipH="1">
            <a:off x="3292664" y="877987"/>
            <a:ext cx="25546" cy="5465813"/>
          </a:xfrm>
          <a:prstGeom prst="line">
            <a:avLst/>
          </a:prstGeom>
          <a:noFill/>
          <a:ln w="9525" algn="ctr">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Chevron 23"/>
          <p:cNvSpPr>
            <a:spLocks noChangeArrowheads="1"/>
          </p:cNvSpPr>
          <p:nvPr/>
        </p:nvSpPr>
        <p:spPr bwMode="auto">
          <a:xfrm>
            <a:off x="2238710" y="3343824"/>
            <a:ext cx="1181100" cy="457200"/>
          </a:xfrm>
          <a:prstGeom prst="chevron">
            <a:avLst>
              <a:gd name="adj" fmla="val 27783"/>
            </a:avLst>
          </a:prstGeom>
          <a:solidFill>
            <a:srgbClr val="FFF667"/>
          </a:solidFill>
          <a:ln w="9525" algn="ctr">
            <a:solidFill>
              <a:schemeClr val="tx1"/>
            </a:solidFill>
            <a:round/>
            <a:headEnd/>
            <a:tailEnd/>
          </a:ln>
        </p:spPr>
        <p:txBody>
          <a:bodyPr/>
          <a:lstStyle/>
          <a:p>
            <a:pPr algn="ctr">
              <a:lnSpc>
                <a:spcPct val="90000"/>
              </a:lnSpc>
            </a:pPr>
            <a:endParaRPr lang="en-US" sz="2200" dirty="0">
              <a:solidFill>
                <a:srgbClr val="002060"/>
              </a:solidFill>
            </a:endParaRPr>
          </a:p>
        </p:txBody>
      </p:sp>
      <p:sp>
        <p:nvSpPr>
          <p:cNvPr id="8" name="Chevron 27"/>
          <p:cNvSpPr>
            <a:spLocks noChangeArrowheads="1"/>
          </p:cNvSpPr>
          <p:nvPr/>
        </p:nvSpPr>
        <p:spPr bwMode="auto">
          <a:xfrm>
            <a:off x="381001" y="2792380"/>
            <a:ext cx="3048000" cy="457200"/>
          </a:xfrm>
          <a:prstGeom prst="chevron">
            <a:avLst>
              <a:gd name="adj" fmla="val 27783"/>
            </a:avLst>
          </a:prstGeom>
          <a:solidFill>
            <a:srgbClr val="FFB2F5"/>
          </a:solidFill>
          <a:ln w="9525" algn="ctr">
            <a:solidFill>
              <a:schemeClr val="tx1"/>
            </a:solidFill>
            <a:round/>
            <a:headEnd/>
            <a:tailEnd/>
          </a:ln>
        </p:spPr>
        <p:txBody>
          <a:bodyPr/>
          <a:lstStyle/>
          <a:p>
            <a:pPr algn="ctr">
              <a:lnSpc>
                <a:spcPct val="90000"/>
              </a:lnSpc>
            </a:pPr>
            <a:r>
              <a:rPr lang="en-US" sz="1200" dirty="0" smtClean="0"/>
              <a:t>  FTF2 Incorporate </a:t>
            </a:r>
          </a:p>
          <a:p>
            <a:pPr algn="ctr">
              <a:lnSpc>
                <a:spcPct val="90000"/>
              </a:lnSpc>
            </a:pPr>
            <a:r>
              <a:rPr lang="en-US" sz="1200" dirty="0" smtClean="0"/>
              <a:t>concepts in FBC</a:t>
            </a:r>
            <a:endParaRPr lang="en-US" sz="2200" dirty="0"/>
          </a:p>
        </p:txBody>
      </p:sp>
      <p:sp>
        <p:nvSpPr>
          <p:cNvPr id="9" name="Chevron 27"/>
          <p:cNvSpPr>
            <a:spLocks noChangeArrowheads="1"/>
          </p:cNvSpPr>
          <p:nvPr/>
        </p:nvSpPr>
        <p:spPr bwMode="auto">
          <a:xfrm>
            <a:off x="-86977" y="1716187"/>
            <a:ext cx="3379641" cy="572550"/>
          </a:xfrm>
          <a:prstGeom prst="chevron">
            <a:avLst>
              <a:gd name="adj" fmla="val 27783"/>
            </a:avLst>
          </a:prstGeom>
          <a:solidFill>
            <a:srgbClr val="FFFF00"/>
          </a:solidFill>
          <a:ln w="9525" algn="ctr">
            <a:solidFill>
              <a:schemeClr val="tx1"/>
            </a:solidFill>
            <a:round/>
            <a:headEnd/>
            <a:tailEnd/>
          </a:ln>
        </p:spPr>
        <p:txBody>
          <a:bodyPr/>
          <a:lstStyle/>
          <a:p>
            <a:pPr algn="ctr">
              <a:lnSpc>
                <a:spcPct val="90000"/>
              </a:lnSpc>
            </a:pPr>
            <a:r>
              <a:rPr lang="en-US" sz="1200" dirty="0" smtClean="0"/>
              <a:t>FTF2</a:t>
            </a:r>
          </a:p>
          <a:p>
            <a:pPr algn="ctr">
              <a:lnSpc>
                <a:spcPct val="90000"/>
              </a:lnSpc>
            </a:pPr>
            <a:r>
              <a:rPr lang="en-US" sz="1200" dirty="0" smtClean="0"/>
              <a:t>Legal Persons, LEI Entities; </a:t>
            </a:r>
          </a:p>
          <a:p>
            <a:pPr algn="ctr">
              <a:lnSpc>
                <a:spcPct val="90000"/>
              </a:lnSpc>
            </a:pPr>
            <a:r>
              <a:rPr lang="en-US" sz="1200" dirty="0" smtClean="0"/>
              <a:t>Ownership and Control</a:t>
            </a:r>
            <a:endParaRPr lang="en-US" sz="2200" dirty="0"/>
          </a:p>
        </p:txBody>
      </p:sp>
      <p:sp>
        <p:nvSpPr>
          <p:cNvPr id="10" name="Chevron 27"/>
          <p:cNvSpPr>
            <a:spLocks noChangeArrowheads="1"/>
          </p:cNvSpPr>
          <p:nvPr/>
        </p:nvSpPr>
        <p:spPr bwMode="auto">
          <a:xfrm>
            <a:off x="-1380789" y="1143000"/>
            <a:ext cx="6120156" cy="457200"/>
          </a:xfrm>
          <a:prstGeom prst="chevron">
            <a:avLst>
              <a:gd name="adj" fmla="val 27783"/>
            </a:avLst>
          </a:prstGeom>
          <a:solidFill>
            <a:srgbClr val="08FF14"/>
          </a:solidFill>
          <a:ln w="9525" algn="ctr">
            <a:solidFill>
              <a:schemeClr val="tx1"/>
            </a:solidFill>
            <a:round/>
            <a:headEnd/>
            <a:tailEnd/>
          </a:ln>
        </p:spPr>
        <p:txBody>
          <a:bodyPr/>
          <a:lstStyle/>
          <a:p>
            <a:pPr algn="ctr">
              <a:lnSpc>
                <a:spcPct val="90000"/>
              </a:lnSpc>
            </a:pPr>
            <a:endParaRPr lang="en-US" sz="2200" dirty="0"/>
          </a:p>
        </p:txBody>
      </p:sp>
      <p:cxnSp>
        <p:nvCxnSpPr>
          <p:cNvPr id="11" name="Straight Connector 11"/>
          <p:cNvCxnSpPr>
            <a:cxnSpLocks noChangeShapeType="1"/>
          </p:cNvCxnSpPr>
          <p:nvPr/>
        </p:nvCxnSpPr>
        <p:spPr bwMode="auto">
          <a:xfrm>
            <a:off x="-1380789" y="1106587"/>
            <a:ext cx="0" cy="5465813"/>
          </a:xfrm>
          <a:prstGeom prst="line">
            <a:avLst/>
          </a:prstGeom>
          <a:noFill/>
          <a:ln w="9525" algn="ctr">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itle 1"/>
          <p:cNvSpPr>
            <a:spLocks noGrp="1"/>
          </p:cNvSpPr>
          <p:nvPr>
            <p:ph type="title"/>
          </p:nvPr>
        </p:nvSpPr>
        <p:spPr>
          <a:xfrm>
            <a:off x="-3020677" y="-112613"/>
            <a:ext cx="8229600" cy="563562"/>
          </a:xfrm>
        </p:spPr>
        <p:txBody>
          <a:bodyPr>
            <a:normAutofit/>
          </a:bodyPr>
          <a:lstStyle/>
          <a:p>
            <a:r>
              <a:rPr lang="en-US" dirty="0" smtClean="0"/>
              <a:t>Roadmap</a:t>
            </a:r>
          </a:p>
        </p:txBody>
      </p:sp>
      <p:sp>
        <p:nvSpPr>
          <p:cNvPr id="13" name="Slide Number Placeholder 3"/>
          <p:cNvSpPr txBox="1">
            <a:spLocks/>
          </p:cNvSpPr>
          <p:nvPr/>
        </p:nvSpPr>
        <p:spPr>
          <a:xfrm>
            <a:off x="5494673" y="6003974"/>
            <a:ext cx="1905000" cy="457200"/>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smtClean="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fld id="{AB741BF8-7313-40CF-99F4-EF55CB009342}" type="slidenum">
              <a:rPr lang="en-US" smtClean="0"/>
              <a:pPr>
                <a:defRPr/>
              </a:pPr>
              <a:t>7</a:t>
            </a:fld>
            <a:endParaRPr lang="en-US"/>
          </a:p>
        </p:txBody>
      </p:sp>
      <p:sp>
        <p:nvSpPr>
          <p:cNvPr id="14" name="Rounded Rectangle 13"/>
          <p:cNvSpPr/>
          <p:nvPr/>
        </p:nvSpPr>
        <p:spPr>
          <a:xfrm>
            <a:off x="5397835" y="6135787"/>
            <a:ext cx="3449638"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Market Data, CAE, </a:t>
            </a:r>
            <a:r>
              <a:rPr lang="en-US" sz="1200" b="1" dirty="0" smtClean="0">
                <a:solidFill>
                  <a:schemeClr val="bg1"/>
                </a:solidFill>
              </a:rPr>
              <a:t>Risk/Reporting</a:t>
            </a:r>
            <a:endParaRPr lang="en-US" sz="1200" b="1" dirty="0">
              <a:solidFill>
                <a:schemeClr val="bg1"/>
              </a:solidFill>
            </a:endParaRPr>
          </a:p>
        </p:txBody>
      </p:sp>
      <p:sp>
        <p:nvSpPr>
          <p:cNvPr id="15" name="Rounded Rectangle 14"/>
          <p:cNvSpPr/>
          <p:nvPr/>
        </p:nvSpPr>
        <p:spPr>
          <a:xfrm>
            <a:off x="5247023" y="5983387"/>
            <a:ext cx="351948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Market Data, CAE, </a:t>
            </a:r>
            <a:r>
              <a:rPr lang="en-US" sz="1200" b="1" dirty="0" smtClean="0">
                <a:solidFill>
                  <a:schemeClr val="bg1"/>
                </a:solidFill>
              </a:rPr>
              <a:t>Risk/Reporting</a:t>
            </a:r>
            <a:endParaRPr lang="en-US" sz="1200" b="1" dirty="0">
              <a:solidFill>
                <a:schemeClr val="bg1"/>
              </a:solidFill>
            </a:endParaRPr>
          </a:p>
        </p:txBody>
      </p:sp>
      <p:sp>
        <p:nvSpPr>
          <p:cNvPr id="16" name="Rounded Rectangle 15"/>
          <p:cNvSpPr/>
          <p:nvPr/>
        </p:nvSpPr>
        <p:spPr>
          <a:xfrm>
            <a:off x="5094623" y="5830987"/>
            <a:ext cx="351948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Market Data, CAE, </a:t>
            </a:r>
            <a:r>
              <a:rPr lang="en-US" sz="1200" b="1" dirty="0" smtClean="0">
                <a:solidFill>
                  <a:schemeClr val="bg1"/>
                </a:solidFill>
              </a:rPr>
              <a:t>Risk/Reporting</a:t>
            </a:r>
            <a:endParaRPr lang="en-US" sz="1200" b="1" dirty="0">
              <a:solidFill>
                <a:schemeClr val="bg1"/>
              </a:solidFill>
            </a:endParaRPr>
          </a:p>
        </p:txBody>
      </p:sp>
      <p:cxnSp>
        <p:nvCxnSpPr>
          <p:cNvPr id="17" name="Straight Connector 8"/>
          <p:cNvCxnSpPr>
            <a:cxnSpLocks noChangeShapeType="1"/>
          </p:cNvCxnSpPr>
          <p:nvPr/>
        </p:nvCxnSpPr>
        <p:spPr bwMode="auto">
          <a:xfrm>
            <a:off x="-6071852" y="1106587"/>
            <a:ext cx="0" cy="466407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Box 4"/>
          <p:cNvSpPr txBox="1">
            <a:spLocks noChangeArrowheads="1"/>
          </p:cNvSpPr>
          <p:nvPr/>
        </p:nvSpPr>
        <p:spPr bwMode="auto">
          <a:xfrm>
            <a:off x="-7021177" y="496987"/>
            <a:ext cx="813043" cy="397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2200" dirty="0" smtClean="0"/>
              <a:t>2013</a:t>
            </a:r>
            <a:endParaRPr lang="en-US" sz="2200" dirty="0"/>
          </a:p>
        </p:txBody>
      </p:sp>
      <p:sp>
        <p:nvSpPr>
          <p:cNvPr id="19" name="TextBox 5"/>
          <p:cNvSpPr txBox="1">
            <a:spLocks noChangeArrowheads="1"/>
          </p:cNvSpPr>
          <p:nvPr/>
        </p:nvSpPr>
        <p:spPr bwMode="auto">
          <a:xfrm>
            <a:off x="-4158914" y="496987"/>
            <a:ext cx="813043" cy="397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2200" dirty="0" smtClean="0"/>
              <a:t>2014</a:t>
            </a:r>
            <a:endParaRPr lang="en-US" sz="2200" dirty="0"/>
          </a:p>
        </p:txBody>
      </p:sp>
      <p:sp>
        <p:nvSpPr>
          <p:cNvPr id="20" name="TextBox 6"/>
          <p:cNvSpPr txBox="1">
            <a:spLocks noChangeArrowheads="1"/>
          </p:cNvSpPr>
          <p:nvPr/>
        </p:nvSpPr>
        <p:spPr bwMode="auto">
          <a:xfrm>
            <a:off x="623980" y="496987"/>
            <a:ext cx="813043" cy="397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2200" dirty="0" smtClean="0"/>
              <a:t>2015</a:t>
            </a:r>
            <a:endParaRPr lang="en-US" sz="2200" dirty="0"/>
          </a:p>
        </p:txBody>
      </p:sp>
      <p:sp>
        <p:nvSpPr>
          <p:cNvPr id="21" name="Rounded Rectangle 20"/>
          <p:cNvSpPr/>
          <p:nvPr/>
        </p:nvSpPr>
        <p:spPr>
          <a:xfrm>
            <a:off x="-7619664" y="1152625"/>
            <a:ext cx="1524000"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bg1"/>
                </a:solidFill>
              </a:rPr>
              <a:t>Foundations</a:t>
            </a:r>
            <a:endParaRPr lang="en-US" sz="1200" b="1" dirty="0">
              <a:solidFill>
                <a:schemeClr val="bg1"/>
              </a:solidFill>
            </a:endParaRPr>
          </a:p>
        </p:txBody>
      </p:sp>
      <p:sp>
        <p:nvSpPr>
          <p:cNvPr id="22" name="Rounded Rectangle 21"/>
          <p:cNvSpPr/>
          <p:nvPr/>
        </p:nvSpPr>
        <p:spPr>
          <a:xfrm>
            <a:off x="-8849977" y="1792387"/>
            <a:ext cx="2819400"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bg1"/>
                </a:solidFill>
              </a:rPr>
              <a:t>FIBO-BE</a:t>
            </a:r>
            <a:endParaRPr lang="en-US" sz="1200" b="1" dirty="0">
              <a:solidFill>
                <a:schemeClr val="bg1"/>
              </a:solidFill>
            </a:endParaRPr>
          </a:p>
        </p:txBody>
      </p:sp>
      <p:sp>
        <p:nvSpPr>
          <p:cNvPr id="23" name="Rounded Rectangle 22"/>
          <p:cNvSpPr/>
          <p:nvPr/>
        </p:nvSpPr>
        <p:spPr>
          <a:xfrm>
            <a:off x="-1202322" y="3316387"/>
            <a:ext cx="3494213" cy="457200"/>
          </a:xfrm>
          <a:prstGeom prst="roundRect">
            <a:avLst/>
          </a:prstGeom>
          <a:solidFill>
            <a:srgbClr val="E6B7E6"/>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defRPr/>
            </a:pPr>
            <a:endParaRPr lang="en-US" sz="1200" b="1" dirty="0">
              <a:solidFill>
                <a:schemeClr val="bg1"/>
              </a:solidFill>
            </a:endParaRPr>
          </a:p>
        </p:txBody>
      </p:sp>
      <p:sp>
        <p:nvSpPr>
          <p:cNvPr id="24" name="Rounded Rectangle 23"/>
          <p:cNvSpPr/>
          <p:nvPr/>
        </p:nvSpPr>
        <p:spPr>
          <a:xfrm>
            <a:off x="-4776453" y="2782987"/>
            <a:ext cx="1205031"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bg1"/>
                </a:solidFill>
              </a:rPr>
              <a:t>Indices  &amp; Indicators</a:t>
            </a:r>
            <a:endParaRPr lang="en-US" sz="1200" b="1" dirty="0">
              <a:solidFill>
                <a:schemeClr val="bg1"/>
              </a:solidFill>
            </a:endParaRPr>
          </a:p>
        </p:txBody>
      </p:sp>
      <p:sp>
        <p:nvSpPr>
          <p:cNvPr id="25" name="Rounded Rectangle 24"/>
          <p:cNvSpPr/>
          <p:nvPr/>
        </p:nvSpPr>
        <p:spPr>
          <a:xfrm>
            <a:off x="-1995946" y="4454675"/>
            <a:ext cx="6739732" cy="457200"/>
          </a:xfrm>
          <a:prstGeom prst="roundRect">
            <a:avLst/>
          </a:prstGeom>
          <a:solidFill>
            <a:srgbClr val="FF0000"/>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bg1"/>
                </a:solidFill>
              </a:rPr>
              <a:t>Loans Common</a:t>
            </a:r>
            <a:endParaRPr lang="en-US" sz="1200" b="1" dirty="0">
              <a:solidFill>
                <a:schemeClr val="bg1"/>
              </a:solidFill>
            </a:endParaRPr>
          </a:p>
        </p:txBody>
      </p:sp>
      <p:sp>
        <p:nvSpPr>
          <p:cNvPr id="26" name="Rounded Rectangle 25"/>
          <p:cNvSpPr/>
          <p:nvPr/>
        </p:nvSpPr>
        <p:spPr>
          <a:xfrm>
            <a:off x="4942223" y="5678587"/>
            <a:ext cx="351948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bg1"/>
                </a:solidFill>
              </a:rPr>
              <a:t>Other FIBO Components</a:t>
            </a:r>
            <a:endParaRPr lang="en-US" sz="1200" b="1" dirty="0">
              <a:solidFill>
                <a:schemeClr val="bg1"/>
              </a:solidFill>
            </a:endParaRPr>
          </a:p>
        </p:txBody>
      </p:sp>
      <p:sp>
        <p:nvSpPr>
          <p:cNvPr id="27" name="Chevron 26"/>
          <p:cNvSpPr/>
          <p:nvPr/>
        </p:nvSpPr>
        <p:spPr bwMode="auto">
          <a:xfrm>
            <a:off x="-7325977" y="1152625"/>
            <a:ext cx="1181100" cy="457200"/>
          </a:xfrm>
          <a:prstGeom prst="chevron">
            <a:avLst>
              <a:gd name="adj" fmla="val 27778"/>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a:lstStyle>
            <a:defPPr>
              <a:defRPr lang="en-US"/>
            </a:defPPr>
            <a:lvl1pPr algn="l" rtl="0" fontAlgn="base">
              <a:lnSpc>
                <a:spcPct val="90000"/>
              </a:lnSpc>
              <a:spcBef>
                <a:spcPct val="0"/>
              </a:spcBef>
              <a:spcAft>
                <a:spcPct val="0"/>
              </a:spcAft>
              <a:defRPr sz="2200" kern="1200">
                <a:solidFill>
                  <a:schemeClr val="hlink"/>
                </a:solidFill>
                <a:latin typeface="Arial" charset="0"/>
                <a:ea typeface="+mn-ea"/>
                <a:cs typeface="+mn-cs"/>
              </a:defRPr>
            </a:lvl1pPr>
            <a:lvl2pPr marL="457200" algn="l" rtl="0" fontAlgn="base">
              <a:lnSpc>
                <a:spcPct val="90000"/>
              </a:lnSpc>
              <a:spcBef>
                <a:spcPct val="0"/>
              </a:spcBef>
              <a:spcAft>
                <a:spcPct val="0"/>
              </a:spcAft>
              <a:defRPr sz="2200" kern="1200">
                <a:solidFill>
                  <a:schemeClr val="hlink"/>
                </a:solidFill>
                <a:latin typeface="Arial" charset="0"/>
                <a:ea typeface="+mn-ea"/>
                <a:cs typeface="+mn-cs"/>
              </a:defRPr>
            </a:lvl2pPr>
            <a:lvl3pPr marL="914400" algn="l" rtl="0" fontAlgn="base">
              <a:lnSpc>
                <a:spcPct val="90000"/>
              </a:lnSpc>
              <a:spcBef>
                <a:spcPct val="0"/>
              </a:spcBef>
              <a:spcAft>
                <a:spcPct val="0"/>
              </a:spcAft>
              <a:defRPr sz="2200" kern="1200">
                <a:solidFill>
                  <a:schemeClr val="hlink"/>
                </a:solidFill>
                <a:latin typeface="Arial" charset="0"/>
                <a:ea typeface="+mn-ea"/>
                <a:cs typeface="+mn-cs"/>
              </a:defRPr>
            </a:lvl3pPr>
            <a:lvl4pPr marL="1371600" algn="l" rtl="0" fontAlgn="base">
              <a:lnSpc>
                <a:spcPct val="90000"/>
              </a:lnSpc>
              <a:spcBef>
                <a:spcPct val="0"/>
              </a:spcBef>
              <a:spcAft>
                <a:spcPct val="0"/>
              </a:spcAft>
              <a:defRPr sz="2200" kern="1200">
                <a:solidFill>
                  <a:schemeClr val="hlink"/>
                </a:solidFill>
                <a:latin typeface="Arial" charset="0"/>
                <a:ea typeface="+mn-ea"/>
                <a:cs typeface="+mn-cs"/>
              </a:defRPr>
            </a:lvl4pPr>
            <a:lvl5pPr marL="1828800" algn="l" rtl="0" fontAlgn="base">
              <a:lnSpc>
                <a:spcPct val="90000"/>
              </a:lnSpc>
              <a:spcBef>
                <a:spcPct val="0"/>
              </a:spcBef>
              <a:spcAft>
                <a:spcPct val="0"/>
              </a:spcAft>
              <a:defRPr sz="2200" kern="1200">
                <a:solidFill>
                  <a:schemeClr val="hlink"/>
                </a:solidFill>
                <a:latin typeface="Arial" charset="0"/>
                <a:ea typeface="+mn-ea"/>
                <a:cs typeface="+mn-cs"/>
              </a:defRPr>
            </a:lvl5pPr>
            <a:lvl6pPr marL="2286000" algn="l" defTabSz="914400" rtl="0" eaLnBrk="1" latinLnBrk="0" hangingPunct="1">
              <a:defRPr sz="2200" kern="1200">
                <a:solidFill>
                  <a:schemeClr val="hlink"/>
                </a:solidFill>
                <a:latin typeface="Arial" charset="0"/>
                <a:ea typeface="+mn-ea"/>
                <a:cs typeface="+mn-cs"/>
              </a:defRPr>
            </a:lvl6pPr>
            <a:lvl7pPr marL="2743200" algn="l" defTabSz="914400" rtl="0" eaLnBrk="1" latinLnBrk="0" hangingPunct="1">
              <a:defRPr sz="2200" kern="1200">
                <a:solidFill>
                  <a:schemeClr val="hlink"/>
                </a:solidFill>
                <a:latin typeface="Arial" charset="0"/>
                <a:ea typeface="+mn-ea"/>
                <a:cs typeface="+mn-cs"/>
              </a:defRPr>
            </a:lvl7pPr>
            <a:lvl8pPr marL="3200400" algn="l" defTabSz="914400" rtl="0" eaLnBrk="1" latinLnBrk="0" hangingPunct="1">
              <a:defRPr sz="2200" kern="1200">
                <a:solidFill>
                  <a:schemeClr val="hlink"/>
                </a:solidFill>
                <a:latin typeface="Arial" charset="0"/>
                <a:ea typeface="+mn-ea"/>
                <a:cs typeface="+mn-cs"/>
              </a:defRPr>
            </a:lvl8pPr>
            <a:lvl9pPr marL="3657600" algn="l" defTabSz="914400" rtl="0" eaLnBrk="1" latinLnBrk="0" hangingPunct="1">
              <a:defRPr sz="2200" kern="1200">
                <a:solidFill>
                  <a:schemeClr val="hlink"/>
                </a:solidFill>
                <a:latin typeface="Arial" charset="0"/>
                <a:ea typeface="+mn-ea"/>
                <a:cs typeface="+mn-cs"/>
              </a:defRPr>
            </a:lvl9pPr>
          </a:lstStyle>
          <a:p>
            <a:pPr algn="ctr">
              <a:defRPr/>
            </a:pPr>
            <a:r>
              <a:rPr lang="en-US" sz="1200" dirty="0" smtClean="0">
                <a:solidFill>
                  <a:srgbClr val="002060"/>
                </a:solidFill>
              </a:rPr>
              <a:t>Public review</a:t>
            </a:r>
            <a:endParaRPr lang="en-US" dirty="0">
              <a:solidFill>
                <a:srgbClr val="002060"/>
              </a:solidFill>
            </a:endParaRPr>
          </a:p>
        </p:txBody>
      </p:sp>
      <p:cxnSp>
        <p:nvCxnSpPr>
          <p:cNvPr id="28" name="Straight Connector 20"/>
          <p:cNvCxnSpPr>
            <a:cxnSpLocks noChangeShapeType="1"/>
          </p:cNvCxnSpPr>
          <p:nvPr/>
        </p:nvCxnSpPr>
        <p:spPr bwMode="auto">
          <a:xfrm flipH="1">
            <a:off x="-3757277" y="893862"/>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Connector 21"/>
          <p:cNvCxnSpPr>
            <a:cxnSpLocks noChangeShapeType="1"/>
          </p:cNvCxnSpPr>
          <p:nvPr/>
        </p:nvCxnSpPr>
        <p:spPr bwMode="auto">
          <a:xfrm flipH="1">
            <a:off x="-2614277" y="893862"/>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Straight Connector 22"/>
          <p:cNvCxnSpPr>
            <a:cxnSpLocks noChangeShapeType="1"/>
          </p:cNvCxnSpPr>
          <p:nvPr/>
        </p:nvCxnSpPr>
        <p:spPr bwMode="auto">
          <a:xfrm flipH="1">
            <a:off x="-4855827" y="893862"/>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Chevron 23"/>
          <p:cNvSpPr>
            <a:spLocks noChangeArrowheads="1"/>
          </p:cNvSpPr>
          <p:nvPr/>
        </p:nvSpPr>
        <p:spPr bwMode="auto">
          <a:xfrm>
            <a:off x="-5954377" y="1792387"/>
            <a:ext cx="1181100" cy="457200"/>
          </a:xfrm>
          <a:prstGeom prst="chevron">
            <a:avLst>
              <a:gd name="adj" fmla="val 27783"/>
            </a:avLst>
          </a:prstGeom>
          <a:solidFill>
            <a:srgbClr val="C9C9D5"/>
          </a:solidFill>
          <a:ln w="9525" algn="ctr">
            <a:solidFill>
              <a:schemeClr val="tx1"/>
            </a:solidFill>
            <a:round/>
            <a:headEnd/>
            <a:tailEnd/>
          </a:ln>
        </p:spPr>
        <p:txBody>
          <a:bodyPr/>
          <a:lstStyle/>
          <a:p>
            <a:pPr algn="ctr">
              <a:lnSpc>
                <a:spcPct val="90000"/>
              </a:lnSpc>
            </a:pPr>
            <a:r>
              <a:rPr lang="en-US" sz="1200" dirty="0" smtClean="0">
                <a:solidFill>
                  <a:srgbClr val="002060"/>
                </a:solidFill>
              </a:rPr>
              <a:t>Public review</a:t>
            </a:r>
            <a:endParaRPr lang="en-US" sz="2200" dirty="0">
              <a:solidFill>
                <a:srgbClr val="002060"/>
              </a:solidFill>
            </a:endParaRPr>
          </a:p>
        </p:txBody>
      </p:sp>
      <p:sp>
        <p:nvSpPr>
          <p:cNvPr id="32" name="Chevron 24"/>
          <p:cNvSpPr>
            <a:spLocks noChangeArrowheads="1"/>
          </p:cNvSpPr>
          <p:nvPr/>
        </p:nvSpPr>
        <p:spPr bwMode="auto">
          <a:xfrm>
            <a:off x="-3515977" y="2782987"/>
            <a:ext cx="1033818" cy="457200"/>
          </a:xfrm>
          <a:prstGeom prst="chevron">
            <a:avLst>
              <a:gd name="adj" fmla="val 27783"/>
            </a:avLst>
          </a:prstGeom>
          <a:solidFill>
            <a:srgbClr val="C9C9D5"/>
          </a:solidFill>
          <a:ln w="9525" algn="ctr">
            <a:solidFill>
              <a:schemeClr val="tx1"/>
            </a:solidFill>
            <a:round/>
            <a:headEnd/>
            <a:tailEnd/>
          </a:ln>
        </p:spPr>
        <p:txBody>
          <a:bodyPr/>
          <a:lstStyle/>
          <a:p>
            <a:pPr algn="ctr">
              <a:lnSpc>
                <a:spcPct val="90000"/>
              </a:lnSpc>
            </a:pPr>
            <a:r>
              <a:rPr lang="en-US" sz="1200" dirty="0" smtClean="0">
                <a:solidFill>
                  <a:srgbClr val="002060"/>
                </a:solidFill>
              </a:rPr>
              <a:t>Public review</a:t>
            </a:r>
            <a:endParaRPr lang="en-US" sz="2200" dirty="0">
              <a:solidFill>
                <a:srgbClr val="002060"/>
              </a:solidFill>
            </a:endParaRPr>
          </a:p>
        </p:txBody>
      </p:sp>
      <p:sp>
        <p:nvSpPr>
          <p:cNvPr id="33" name="Chevron 27"/>
          <p:cNvSpPr>
            <a:spLocks noChangeArrowheads="1"/>
          </p:cNvSpPr>
          <p:nvPr/>
        </p:nvSpPr>
        <p:spPr bwMode="auto">
          <a:xfrm>
            <a:off x="-5954377" y="1152625"/>
            <a:ext cx="3352800" cy="457200"/>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dirty="0" smtClean="0"/>
              <a:t>FIBO-FND OMG finalization TF</a:t>
            </a:r>
          </a:p>
          <a:p>
            <a:pPr algn="ctr">
              <a:lnSpc>
                <a:spcPct val="90000"/>
              </a:lnSpc>
            </a:pPr>
            <a:r>
              <a:rPr lang="en-US" sz="1200" dirty="0" smtClean="0"/>
              <a:t>(FTF)</a:t>
            </a:r>
            <a:endParaRPr lang="en-US" sz="2200" dirty="0"/>
          </a:p>
        </p:txBody>
      </p:sp>
      <p:sp>
        <p:nvSpPr>
          <p:cNvPr id="34" name="Chevron 28"/>
          <p:cNvSpPr>
            <a:spLocks noChangeArrowheads="1"/>
          </p:cNvSpPr>
          <p:nvPr/>
        </p:nvSpPr>
        <p:spPr bwMode="auto">
          <a:xfrm>
            <a:off x="-4811378" y="1792387"/>
            <a:ext cx="4725989" cy="457200"/>
          </a:xfrm>
          <a:prstGeom prst="chevron">
            <a:avLst>
              <a:gd name="adj" fmla="val 27783"/>
            </a:avLst>
          </a:prstGeom>
          <a:solidFill>
            <a:srgbClr val="FFFF00"/>
          </a:solidFill>
          <a:ln w="9525" algn="ctr">
            <a:solidFill>
              <a:schemeClr val="tx1"/>
            </a:solidFill>
            <a:round/>
            <a:headEnd/>
            <a:tailEnd/>
          </a:ln>
        </p:spPr>
        <p:txBody>
          <a:bodyPr/>
          <a:lstStyle/>
          <a:p>
            <a:pPr algn="ctr">
              <a:lnSpc>
                <a:spcPct val="90000"/>
              </a:lnSpc>
            </a:pPr>
            <a:r>
              <a:rPr lang="en-US" sz="1200" dirty="0" smtClean="0"/>
              <a:t>FIBO-BE OMG finalization TF</a:t>
            </a:r>
          </a:p>
          <a:p>
            <a:pPr algn="ctr">
              <a:lnSpc>
                <a:spcPct val="90000"/>
              </a:lnSpc>
            </a:pPr>
            <a:r>
              <a:rPr lang="en-US" sz="1200" dirty="0" smtClean="0"/>
              <a:t>(FTF)</a:t>
            </a:r>
            <a:endParaRPr lang="en-US" sz="2200" dirty="0"/>
          </a:p>
        </p:txBody>
      </p:sp>
      <p:sp>
        <p:nvSpPr>
          <p:cNvPr id="35" name="Chevron 29"/>
          <p:cNvSpPr>
            <a:spLocks noChangeArrowheads="1"/>
          </p:cNvSpPr>
          <p:nvPr/>
        </p:nvSpPr>
        <p:spPr bwMode="auto">
          <a:xfrm>
            <a:off x="-2547602" y="2782987"/>
            <a:ext cx="3603625" cy="457200"/>
          </a:xfrm>
          <a:prstGeom prst="chevron">
            <a:avLst>
              <a:gd name="adj" fmla="val 27783"/>
            </a:avLst>
          </a:prstGeom>
          <a:solidFill>
            <a:srgbClr val="FFFF00"/>
          </a:solidFill>
          <a:ln w="9525" algn="ctr">
            <a:solidFill>
              <a:schemeClr val="tx1"/>
            </a:solidFill>
            <a:round/>
            <a:headEnd/>
            <a:tailEnd/>
          </a:ln>
        </p:spPr>
        <p:txBody>
          <a:bodyPr/>
          <a:lstStyle/>
          <a:p>
            <a:pPr algn="ctr">
              <a:lnSpc>
                <a:spcPct val="90000"/>
              </a:lnSpc>
            </a:pPr>
            <a:r>
              <a:rPr lang="en-US" sz="1200" dirty="0"/>
              <a:t>OMG </a:t>
            </a:r>
            <a:r>
              <a:rPr lang="en-US" sz="1200" dirty="0" smtClean="0"/>
              <a:t>FTF</a:t>
            </a:r>
            <a:endParaRPr lang="en-US" sz="2200" dirty="0"/>
          </a:p>
        </p:txBody>
      </p:sp>
      <p:sp>
        <p:nvSpPr>
          <p:cNvPr id="36" name="Chevron 30"/>
          <p:cNvSpPr>
            <a:spLocks noChangeArrowheads="1"/>
          </p:cNvSpPr>
          <p:nvPr/>
        </p:nvSpPr>
        <p:spPr bwMode="auto">
          <a:xfrm>
            <a:off x="3343609" y="3343824"/>
            <a:ext cx="2464593" cy="457200"/>
          </a:xfrm>
          <a:prstGeom prst="chevron">
            <a:avLst>
              <a:gd name="adj" fmla="val 27783"/>
            </a:avLst>
          </a:prstGeom>
          <a:solidFill>
            <a:srgbClr val="FFFF00"/>
          </a:solidFill>
          <a:ln w="9525" algn="ctr">
            <a:solidFill>
              <a:schemeClr val="tx1"/>
            </a:solidFill>
            <a:round/>
            <a:headEnd/>
            <a:tailEnd/>
          </a:ln>
        </p:spPr>
        <p:txBody>
          <a:bodyPr/>
          <a:lstStyle/>
          <a:p>
            <a:pPr algn="ctr">
              <a:lnSpc>
                <a:spcPct val="90000"/>
              </a:lnSpc>
            </a:pPr>
            <a:endParaRPr lang="en-US" sz="2200" dirty="0"/>
          </a:p>
        </p:txBody>
      </p:sp>
      <p:sp>
        <p:nvSpPr>
          <p:cNvPr id="37" name="Chevron 31"/>
          <p:cNvSpPr>
            <a:spLocks noChangeArrowheads="1"/>
          </p:cNvSpPr>
          <p:nvPr/>
        </p:nvSpPr>
        <p:spPr bwMode="auto">
          <a:xfrm>
            <a:off x="6005084" y="3886200"/>
            <a:ext cx="1971675" cy="457200"/>
          </a:xfrm>
          <a:prstGeom prst="chevron">
            <a:avLst>
              <a:gd name="adj" fmla="val 27783"/>
            </a:avLst>
          </a:prstGeom>
          <a:solidFill>
            <a:srgbClr val="FFFF00"/>
          </a:solidFill>
          <a:ln w="9525" algn="ctr">
            <a:solidFill>
              <a:schemeClr val="tx1"/>
            </a:solidFill>
            <a:round/>
            <a:headEnd/>
            <a:tailEnd/>
          </a:ln>
        </p:spPr>
        <p:txBody>
          <a:bodyPr/>
          <a:lstStyle/>
          <a:p>
            <a:pPr algn="ctr">
              <a:lnSpc>
                <a:spcPct val="90000"/>
              </a:lnSpc>
            </a:pPr>
            <a:endParaRPr lang="en-US" sz="2200" dirty="0"/>
          </a:p>
        </p:txBody>
      </p:sp>
      <p:sp>
        <p:nvSpPr>
          <p:cNvPr id="38" name="Rounded Rectangle 37"/>
          <p:cNvSpPr/>
          <p:nvPr/>
        </p:nvSpPr>
        <p:spPr>
          <a:xfrm>
            <a:off x="-1352214" y="1258987"/>
            <a:ext cx="655637" cy="228599"/>
          </a:xfrm>
          <a:prstGeom prst="roundRect">
            <a:avLst/>
          </a:prstGeom>
          <a:solidFill>
            <a:srgbClr val="08FF14"/>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tx1"/>
                </a:solidFill>
              </a:rPr>
              <a:t>Final</a:t>
            </a:r>
          </a:p>
        </p:txBody>
      </p:sp>
      <p:sp>
        <p:nvSpPr>
          <p:cNvPr id="39" name="Rounded Rectangle 38"/>
          <p:cNvSpPr/>
          <p:nvPr/>
        </p:nvSpPr>
        <p:spPr>
          <a:xfrm>
            <a:off x="-12700" y="2032000"/>
            <a:ext cx="655637" cy="228600"/>
          </a:xfrm>
          <a:prstGeom prst="roundRect">
            <a:avLst/>
          </a:prstGeom>
          <a:solidFill>
            <a:srgbClr val="FFC000"/>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tx1"/>
                </a:solidFill>
              </a:rPr>
              <a:t>Beta2</a:t>
            </a:r>
            <a:endParaRPr lang="en-US" sz="1200" b="1" dirty="0">
              <a:solidFill>
                <a:schemeClr val="tx1"/>
              </a:solidFill>
            </a:endParaRPr>
          </a:p>
        </p:txBody>
      </p:sp>
      <p:sp>
        <p:nvSpPr>
          <p:cNvPr id="40" name="Rounded Rectangle 39"/>
          <p:cNvSpPr/>
          <p:nvPr/>
        </p:nvSpPr>
        <p:spPr>
          <a:xfrm>
            <a:off x="685800" y="2895600"/>
            <a:ext cx="655637" cy="228600"/>
          </a:xfrm>
          <a:prstGeom prst="roundRect">
            <a:avLst/>
          </a:prstGeom>
          <a:solidFill>
            <a:srgbClr val="FFC000"/>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tx1"/>
                </a:solidFill>
              </a:rPr>
              <a:t>Beta2</a:t>
            </a:r>
            <a:endParaRPr lang="en-US" sz="1200" b="1" dirty="0">
              <a:solidFill>
                <a:schemeClr val="tx1"/>
              </a:solidFill>
            </a:endParaRPr>
          </a:p>
        </p:txBody>
      </p:sp>
      <p:sp>
        <p:nvSpPr>
          <p:cNvPr id="41" name="Rounded Rectangle 40"/>
          <p:cNvSpPr/>
          <p:nvPr/>
        </p:nvSpPr>
        <p:spPr>
          <a:xfrm>
            <a:off x="5638800" y="3450980"/>
            <a:ext cx="655637" cy="242887"/>
          </a:xfrm>
          <a:prstGeom prst="roundRect">
            <a:avLst/>
          </a:prstGeom>
          <a:solidFill>
            <a:srgbClr val="08FF14"/>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tx1"/>
                </a:solidFill>
              </a:rPr>
              <a:t>Final</a:t>
            </a:r>
          </a:p>
        </p:txBody>
      </p:sp>
      <p:sp>
        <p:nvSpPr>
          <p:cNvPr id="42" name="TextBox 11"/>
          <p:cNvSpPr txBox="1">
            <a:spLocks noChangeArrowheads="1"/>
          </p:cNvSpPr>
          <p:nvPr/>
        </p:nvSpPr>
        <p:spPr bwMode="auto">
          <a:xfrm>
            <a:off x="-5632114" y="893862"/>
            <a:ext cx="407987"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a:t>Q1</a:t>
            </a:r>
            <a:endParaRPr lang="en-US" sz="2200" b="1"/>
          </a:p>
        </p:txBody>
      </p:sp>
      <p:sp>
        <p:nvSpPr>
          <p:cNvPr id="43" name="TextBox 42"/>
          <p:cNvSpPr txBox="1">
            <a:spLocks noChangeArrowheads="1"/>
          </p:cNvSpPr>
          <p:nvPr/>
        </p:nvSpPr>
        <p:spPr bwMode="auto">
          <a:xfrm>
            <a:off x="-4535152" y="893862"/>
            <a:ext cx="407988"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a:t>Q2</a:t>
            </a:r>
            <a:endParaRPr lang="en-US" sz="2200" b="1"/>
          </a:p>
        </p:txBody>
      </p:sp>
      <p:sp>
        <p:nvSpPr>
          <p:cNvPr id="44" name="TextBox 43"/>
          <p:cNvSpPr txBox="1">
            <a:spLocks noChangeArrowheads="1"/>
          </p:cNvSpPr>
          <p:nvPr/>
        </p:nvSpPr>
        <p:spPr bwMode="auto">
          <a:xfrm>
            <a:off x="-3388977" y="893862"/>
            <a:ext cx="407988"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a:t>Q3</a:t>
            </a:r>
            <a:endParaRPr lang="en-US" sz="2200" b="1"/>
          </a:p>
        </p:txBody>
      </p:sp>
      <p:sp>
        <p:nvSpPr>
          <p:cNvPr id="45" name="TextBox 44"/>
          <p:cNvSpPr txBox="1">
            <a:spLocks noChangeArrowheads="1"/>
          </p:cNvSpPr>
          <p:nvPr/>
        </p:nvSpPr>
        <p:spPr bwMode="auto">
          <a:xfrm>
            <a:off x="-2199939" y="893862"/>
            <a:ext cx="407987"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dirty="0"/>
              <a:t>Q4</a:t>
            </a:r>
            <a:endParaRPr lang="en-US" sz="2200" b="1" dirty="0"/>
          </a:p>
        </p:txBody>
      </p:sp>
      <p:sp>
        <p:nvSpPr>
          <p:cNvPr id="46" name="Chevron 27"/>
          <p:cNvSpPr>
            <a:spLocks noChangeArrowheads="1"/>
          </p:cNvSpPr>
          <p:nvPr/>
        </p:nvSpPr>
        <p:spPr bwMode="auto">
          <a:xfrm>
            <a:off x="-2547602" y="1152625"/>
            <a:ext cx="1166813" cy="457200"/>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dirty="0" smtClean="0"/>
              <a:t>FTF2</a:t>
            </a:r>
            <a:endParaRPr lang="en-US" sz="2200" dirty="0"/>
          </a:p>
        </p:txBody>
      </p:sp>
      <p:sp>
        <p:nvSpPr>
          <p:cNvPr id="47" name="TextBox 44"/>
          <p:cNvSpPr txBox="1">
            <a:spLocks noChangeArrowheads="1"/>
          </p:cNvSpPr>
          <p:nvPr/>
        </p:nvSpPr>
        <p:spPr bwMode="auto">
          <a:xfrm>
            <a:off x="-6819564" y="877987"/>
            <a:ext cx="407987"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dirty="0"/>
              <a:t>Q4</a:t>
            </a:r>
            <a:endParaRPr lang="en-US" sz="2200" b="1" dirty="0"/>
          </a:p>
        </p:txBody>
      </p:sp>
      <p:cxnSp>
        <p:nvCxnSpPr>
          <p:cNvPr id="48" name="Straight Connector 21"/>
          <p:cNvCxnSpPr>
            <a:cxnSpLocks noChangeShapeType="1"/>
          </p:cNvCxnSpPr>
          <p:nvPr/>
        </p:nvCxnSpPr>
        <p:spPr bwMode="auto">
          <a:xfrm flipH="1">
            <a:off x="-7325977" y="909737"/>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TextBox 48"/>
          <p:cNvSpPr txBox="1"/>
          <p:nvPr/>
        </p:nvSpPr>
        <p:spPr>
          <a:xfrm>
            <a:off x="-4139402" y="3609500"/>
            <a:ext cx="1199508" cy="1015663"/>
          </a:xfrm>
          <a:prstGeom prst="rect">
            <a:avLst/>
          </a:prstGeom>
          <a:noFill/>
        </p:spPr>
        <p:txBody>
          <a:bodyPr wrap="square" rtlCol="0">
            <a:spAutoFit/>
          </a:bodyPr>
          <a:lstStyle/>
          <a:p>
            <a:r>
              <a:rPr lang="en-US" sz="2000" b="1" dirty="0" smtClean="0"/>
              <a:t>FIBO Content Teams</a:t>
            </a:r>
            <a:endParaRPr lang="en-US" sz="2000" b="1" dirty="0"/>
          </a:p>
        </p:txBody>
      </p:sp>
      <p:sp>
        <p:nvSpPr>
          <p:cNvPr id="50" name="TextBox 49"/>
          <p:cNvSpPr txBox="1"/>
          <p:nvPr/>
        </p:nvSpPr>
        <p:spPr>
          <a:xfrm>
            <a:off x="-3103408" y="3011587"/>
            <a:ext cx="806631" cy="3154710"/>
          </a:xfrm>
          <a:prstGeom prst="rect">
            <a:avLst/>
          </a:prstGeom>
          <a:noFill/>
        </p:spPr>
        <p:txBody>
          <a:bodyPr wrap="none" rtlCol="0">
            <a:spAutoFit/>
          </a:bodyPr>
          <a:lstStyle/>
          <a:p>
            <a:r>
              <a:rPr lang="en-US" sz="19900" dirty="0" smtClean="0">
                <a:latin typeface="Arabic Typesetting" panose="03020402040406030203" pitchFamily="66" charset="-78"/>
                <a:cs typeface="Arabic Typesetting" panose="03020402040406030203" pitchFamily="66" charset="-78"/>
              </a:rPr>
              <a:t>{</a:t>
            </a:r>
            <a:endParaRPr lang="en-US" sz="2800" dirty="0">
              <a:latin typeface="Arabic Typesetting" panose="03020402040406030203" pitchFamily="66" charset="-78"/>
              <a:cs typeface="Arabic Typesetting" panose="03020402040406030203" pitchFamily="66" charset="-78"/>
            </a:endParaRPr>
          </a:p>
        </p:txBody>
      </p:sp>
      <p:cxnSp>
        <p:nvCxnSpPr>
          <p:cNvPr id="51" name="Straight Connector 20"/>
          <p:cNvCxnSpPr>
            <a:cxnSpLocks noChangeShapeType="1"/>
          </p:cNvCxnSpPr>
          <p:nvPr/>
        </p:nvCxnSpPr>
        <p:spPr bwMode="auto">
          <a:xfrm flipH="1">
            <a:off x="1056023" y="877987"/>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22"/>
          <p:cNvCxnSpPr>
            <a:cxnSpLocks noChangeShapeType="1"/>
          </p:cNvCxnSpPr>
          <p:nvPr/>
        </p:nvCxnSpPr>
        <p:spPr bwMode="auto">
          <a:xfrm flipH="1">
            <a:off x="-42527" y="877987"/>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 name="TextBox 11"/>
          <p:cNvSpPr txBox="1">
            <a:spLocks noChangeArrowheads="1"/>
          </p:cNvSpPr>
          <p:nvPr/>
        </p:nvSpPr>
        <p:spPr bwMode="auto">
          <a:xfrm>
            <a:off x="-818814" y="877987"/>
            <a:ext cx="407987"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a:t>Q1</a:t>
            </a:r>
            <a:endParaRPr lang="en-US" sz="2200" b="1"/>
          </a:p>
        </p:txBody>
      </p:sp>
      <p:sp>
        <p:nvSpPr>
          <p:cNvPr id="54" name="TextBox 42"/>
          <p:cNvSpPr txBox="1">
            <a:spLocks noChangeArrowheads="1"/>
          </p:cNvSpPr>
          <p:nvPr/>
        </p:nvSpPr>
        <p:spPr bwMode="auto">
          <a:xfrm>
            <a:off x="278148" y="877987"/>
            <a:ext cx="407988"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dirty="0" smtClean="0"/>
              <a:t>Q2</a:t>
            </a:r>
            <a:endParaRPr lang="en-US" sz="2200" b="1" dirty="0"/>
          </a:p>
        </p:txBody>
      </p:sp>
      <p:sp>
        <p:nvSpPr>
          <p:cNvPr id="55" name="Rounded Rectangle 54"/>
          <p:cNvSpPr/>
          <p:nvPr/>
        </p:nvSpPr>
        <p:spPr>
          <a:xfrm>
            <a:off x="3348563" y="5068987"/>
            <a:ext cx="3553887" cy="457200"/>
          </a:xfrm>
          <a:prstGeom prst="roundRect">
            <a:avLst/>
          </a:prstGeom>
          <a:solidFill>
            <a:srgbClr val="FFB2F5"/>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dirty="0" smtClean="0">
                <a:solidFill>
                  <a:schemeClr val="tx1"/>
                </a:solidFill>
              </a:rPr>
              <a:t>Derivatives</a:t>
            </a:r>
          </a:p>
          <a:p>
            <a:pPr algn="ctr">
              <a:defRPr/>
            </a:pPr>
            <a:r>
              <a:rPr lang="en-US" sz="1200" dirty="0" smtClean="0">
                <a:solidFill>
                  <a:schemeClr val="tx1"/>
                </a:solidFill>
              </a:rPr>
              <a:t>By Contract type; by underlying asset type</a:t>
            </a:r>
            <a:endParaRPr lang="en-US" sz="1200" dirty="0">
              <a:solidFill>
                <a:schemeClr val="tx1"/>
              </a:solidFill>
            </a:endParaRPr>
          </a:p>
        </p:txBody>
      </p:sp>
      <p:sp>
        <p:nvSpPr>
          <p:cNvPr id="56" name="Rounded Rectangle 55"/>
          <p:cNvSpPr/>
          <p:nvPr/>
        </p:nvSpPr>
        <p:spPr>
          <a:xfrm>
            <a:off x="-2601577" y="1335187"/>
            <a:ext cx="655637" cy="228599"/>
          </a:xfrm>
          <a:prstGeom prst="roundRect">
            <a:avLst/>
          </a:prstGeom>
          <a:solidFill>
            <a:srgbClr val="FFC000"/>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tx1"/>
                </a:solidFill>
              </a:rPr>
              <a:t>Beta2</a:t>
            </a:r>
            <a:endParaRPr lang="en-US" sz="1200" b="1" dirty="0">
              <a:solidFill>
                <a:schemeClr val="tx1"/>
              </a:solidFill>
            </a:endParaRPr>
          </a:p>
        </p:txBody>
      </p:sp>
      <p:sp>
        <p:nvSpPr>
          <p:cNvPr id="57" name="Rounded Rectangle 56"/>
          <p:cNvSpPr/>
          <p:nvPr/>
        </p:nvSpPr>
        <p:spPr>
          <a:xfrm>
            <a:off x="1849773" y="3496224"/>
            <a:ext cx="655637" cy="228600"/>
          </a:xfrm>
          <a:prstGeom prst="roundRect">
            <a:avLst/>
          </a:prstGeom>
          <a:solidFill>
            <a:srgbClr val="FFC000"/>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tx1"/>
                </a:solidFill>
              </a:rPr>
              <a:t>RFC</a:t>
            </a:r>
            <a:endParaRPr lang="en-US" sz="1200" b="1" dirty="0">
              <a:solidFill>
                <a:schemeClr val="tx1"/>
              </a:solidFill>
            </a:endParaRPr>
          </a:p>
        </p:txBody>
      </p:sp>
      <p:sp>
        <p:nvSpPr>
          <p:cNvPr id="59" name="TextBox 58"/>
          <p:cNvSpPr txBox="1"/>
          <p:nvPr/>
        </p:nvSpPr>
        <p:spPr>
          <a:xfrm>
            <a:off x="1066800" y="152400"/>
            <a:ext cx="1143000" cy="276999"/>
          </a:xfrm>
          <a:prstGeom prst="rect">
            <a:avLst/>
          </a:prstGeom>
          <a:noFill/>
        </p:spPr>
        <p:txBody>
          <a:bodyPr wrap="square" rtlCol="0">
            <a:spAutoFit/>
          </a:bodyPr>
          <a:lstStyle/>
          <a:p>
            <a:r>
              <a:rPr lang="en-US" sz="1200" dirty="0" smtClean="0"/>
              <a:t>Key</a:t>
            </a:r>
            <a:endParaRPr lang="en-US" dirty="0"/>
          </a:p>
        </p:txBody>
      </p:sp>
      <p:sp>
        <p:nvSpPr>
          <p:cNvPr id="65" name="Rounded Rectangle 64"/>
          <p:cNvSpPr/>
          <p:nvPr/>
        </p:nvSpPr>
        <p:spPr>
          <a:xfrm>
            <a:off x="-6030577" y="1335187"/>
            <a:ext cx="655637" cy="228599"/>
          </a:xfrm>
          <a:prstGeom prst="roundRect">
            <a:avLst/>
          </a:prstGeom>
          <a:solidFill>
            <a:srgbClr val="FFC000"/>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tx1"/>
                </a:solidFill>
              </a:rPr>
              <a:t>Beta1</a:t>
            </a:r>
            <a:endParaRPr lang="en-US" sz="1200" b="1" dirty="0">
              <a:solidFill>
                <a:schemeClr val="tx1"/>
              </a:solidFill>
            </a:endParaRPr>
          </a:p>
        </p:txBody>
      </p:sp>
      <p:sp>
        <p:nvSpPr>
          <p:cNvPr id="67" name="TextBox 42"/>
          <p:cNvSpPr txBox="1">
            <a:spLocks noChangeArrowheads="1"/>
          </p:cNvSpPr>
          <p:nvPr/>
        </p:nvSpPr>
        <p:spPr bwMode="auto">
          <a:xfrm>
            <a:off x="1333835" y="877987"/>
            <a:ext cx="407988"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dirty="0" smtClean="0"/>
              <a:t>Q3</a:t>
            </a:r>
            <a:endParaRPr lang="en-US" sz="2200" b="1" dirty="0"/>
          </a:p>
        </p:txBody>
      </p:sp>
      <p:sp>
        <p:nvSpPr>
          <p:cNvPr id="68" name="Chevron 31"/>
          <p:cNvSpPr>
            <a:spLocks noChangeArrowheads="1"/>
          </p:cNvSpPr>
          <p:nvPr/>
        </p:nvSpPr>
        <p:spPr bwMode="auto">
          <a:xfrm>
            <a:off x="6018548" y="4459387"/>
            <a:ext cx="1971675" cy="457200"/>
          </a:xfrm>
          <a:prstGeom prst="chevron">
            <a:avLst>
              <a:gd name="adj" fmla="val 27783"/>
            </a:avLst>
          </a:prstGeom>
          <a:solidFill>
            <a:srgbClr val="FFFF00"/>
          </a:solidFill>
          <a:ln w="9525" algn="ctr">
            <a:solidFill>
              <a:schemeClr val="tx1"/>
            </a:solidFill>
            <a:round/>
            <a:headEnd/>
            <a:tailEnd/>
          </a:ln>
        </p:spPr>
        <p:txBody>
          <a:bodyPr/>
          <a:lstStyle/>
          <a:p>
            <a:pPr algn="ctr">
              <a:lnSpc>
                <a:spcPct val="90000"/>
              </a:lnSpc>
            </a:pPr>
            <a:endParaRPr lang="en-US" sz="2200" dirty="0"/>
          </a:p>
        </p:txBody>
      </p:sp>
      <p:sp>
        <p:nvSpPr>
          <p:cNvPr id="69" name="Rounded Rectangle 68"/>
          <p:cNvSpPr/>
          <p:nvPr/>
        </p:nvSpPr>
        <p:spPr>
          <a:xfrm>
            <a:off x="2187117" y="3886200"/>
            <a:ext cx="2607468" cy="457200"/>
          </a:xfrm>
          <a:prstGeom prst="roundRect">
            <a:avLst/>
          </a:prstGeom>
          <a:solidFill>
            <a:srgbClr val="FF0000"/>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defRPr/>
            </a:pPr>
            <a:r>
              <a:rPr lang="en-US" sz="1200" b="1" dirty="0" smtClean="0">
                <a:solidFill>
                  <a:schemeClr val="bg1"/>
                </a:solidFill>
              </a:rPr>
              <a:t>    Securities and Equities</a:t>
            </a:r>
            <a:endParaRPr lang="en-US" sz="1200" b="1" dirty="0">
              <a:solidFill>
                <a:schemeClr val="bg1"/>
              </a:solidFill>
            </a:endParaRPr>
          </a:p>
        </p:txBody>
      </p:sp>
      <p:sp>
        <p:nvSpPr>
          <p:cNvPr id="70" name="Chevron 23"/>
          <p:cNvSpPr>
            <a:spLocks noChangeArrowheads="1"/>
          </p:cNvSpPr>
          <p:nvPr/>
        </p:nvSpPr>
        <p:spPr bwMode="auto">
          <a:xfrm>
            <a:off x="4837448" y="3886200"/>
            <a:ext cx="1181100" cy="457200"/>
          </a:xfrm>
          <a:prstGeom prst="chevron">
            <a:avLst>
              <a:gd name="adj" fmla="val 27783"/>
            </a:avLst>
          </a:prstGeom>
          <a:solidFill>
            <a:srgbClr val="FFF667"/>
          </a:solidFill>
          <a:ln w="9525" algn="ctr">
            <a:solidFill>
              <a:schemeClr val="tx1"/>
            </a:solidFill>
            <a:round/>
            <a:headEnd/>
            <a:tailEnd/>
          </a:ln>
        </p:spPr>
        <p:txBody>
          <a:bodyPr/>
          <a:lstStyle/>
          <a:p>
            <a:pPr algn="ctr">
              <a:lnSpc>
                <a:spcPct val="90000"/>
              </a:lnSpc>
            </a:pPr>
            <a:endParaRPr lang="en-US" sz="2200" dirty="0">
              <a:solidFill>
                <a:srgbClr val="002060"/>
              </a:solidFill>
            </a:endParaRPr>
          </a:p>
        </p:txBody>
      </p:sp>
      <p:sp>
        <p:nvSpPr>
          <p:cNvPr id="71" name="Chevron 23"/>
          <p:cNvSpPr>
            <a:spLocks noChangeArrowheads="1"/>
          </p:cNvSpPr>
          <p:nvPr/>
        </p:nvSpPr>
        <p:spPr bwMode="auto">
          <a:xfrm>
            <a:off x="4838702" y="4454675"/>
            <a:ext cx="1181100" cy="457200"/>
          </a:xfrm>
          <a:prstGeom prst="chevron">
            <a:avLst>
              <a:gd name="adj" fmla="val 27783"/>
            </a:avLst>
          </a:prstGeom>
          <a:solidFill>
            <a:srgbClr val="FFF667"/>
          </a:solidFill>
          <a:ln w="9525" algn="ctr">
            <a:solidFill>
              <a:schemeClr val="tx1"/>
            </a:solidFill>
            <a:round/>
            <a:headEnd/>
            <a:tailEnd/>
          </a:ln>
        </p:spPr>
        <p:txBody>
          <a:bodyPr/>
          <a:lstStyle/>
          <a:p>
            <a:pPr algn="ctr">
              <a:lnSpc>
                <a:spcPct val="90000"/>
              </a:lnSpc>
            </a:pPr>
            <a:endParaRPr lang="en-US" sz="2200" dirty="0">
              <a:solidFill>
                <a:srgbClr val="002060"/>
              </a:solidFill>
            </a:endParaRPr>
          </a:p>
        </p:txBody>
      </p:sp>
      <p:sp>
        <p:nvSpPr>
          <p:cNvPr id="73" name="Rounded Rectangle 72"/>
          <p:cNvSpPr/>
          <p:nvPr/>
        </p:nvSpPr>
        <p:spPr>
          <a:xfrm>
            <a:off x="4495800" y="4003031"/>
            <a:ext cx="655637" cy="228600"/>
          </a:xfrm>
          <a:prstGeom prst="roundRect">
            <a:avLst/>
          </a:prstGeom>
          <a:solidFill>
            <a:srgbClr val="FFC000"/>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tx1"/>
                </a:solidFill>
              </a:rPr>
              <a:t>RFC</a:t>
            </a:r>
            <a:endParaRPr lang="en-US" sz="1200" b="1" dirty="0">
              <a:solidFill>
                <a:schemeClr val="tx1"/>
              </a:solidFill>
            </a:endParaRPr>
          </a:p>
        </p:txBody>
      </p:sp>
      <p:cxnSp>
        <p:nvCxnSpPr>
          <p:cNvPr id="74" name="Straight Connector 21"/>
          <p:cNvCxnSpPr>
            <a:cxnSpLocks noChangeShapeType="1"/>
          </p:cNvCxnSpPr>
          <p:nvPr/>
        </p:nvCxnSpPr>
        <p:spPr bwMode="auto">
          <a:xfrm flipH="1">
            <a:off x="2084722" y="893862"/>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5" name="TextBox 44"/>
          <p:cNvSpPr txBox="1">
            <a:spLocks noChangeArrowheads="1"/>
          </p:cNvSpPr>
          <p:nvPr/>
        </p:nvSpPr>
        <p:spPr bwMode="auto">
          <a:xfrm>
            <a:off x="2499060" y="893862"/>
            <a:ext cx="407987"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dirty="0"/>
              <a:t>Q4</a:t>
            </a:r>
            <a:endParaRPr lang="en-US" sz="2200" b="1" dirty="0"/>
          </a:p>
        </p:txBody>
      </p:sp>
      <p:sp>
        <p:nvSpPr>
          <p:cNvPr id="77" name="Rounded Rectangle 76"/>
          <p:cNvSpPr/>
          <p:nvPr/>
        </p:nvSpPr>
        <p:spPr>
          <a:xfrm>
            <a:off x="-2614277" y="2935388"/>
            <a:ext cx="655637" cy="228599"/>
          </a:xfrm>
          <a:prstGeom prst="roundRect">
            <a:avLst/>
          </a:prstGeom>
          <a:solidFill>
            <a:srgbClr val="FFC000"/>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tx1"/>
                </a:solidFill>
              </a:rPr>
              <a:t>Beta1</a:t>
            </a:r>
            <a:endParaRPr lang="en-US" sz="1200" b="1" dirty="0">
              <a:solidFill>
                <a:schemeClr val="tx1"/>
              </a:solidFill>
            </a:endParaRPr>
          </a:p>
        </p:txBody>
      </p:sp>
      <p:sp>
        <p:nvSpPr>
          <p:cNvPr id="78" name="Rounded Rectangle 77"/>
          <p:cNvSpPr/>
          <p:nvPr/>
        </p:nvSpPr>
        <p:spPr>
          <a:xfrm>
            <a:off x="-3899241" y="2935387"/>
            <a:ext cx="655637" cy="228600"/>
          </a:xfrm>
          <a:prstGeom prst="roundRect">
            <a:avLst/>
          </a:prstGeom>
          <a:solidFill>
            <a:srgbClr val="FFC000"/>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tx1"/>
                </a:solidFill>
              </a:rPr>
              <a:t>RFC</a:t>
            </a:r>
            <a:endParaRPr lang="en-US" sz="1200" b="1" dirty="0">
              <a:solidFill>
                <a:schemeClr val="tx1"/>
              </a:solidFill>
            </a:endParaRPr>
          </a:p>
        </p:txBody>
      </p:sp>
      <p:sp>
        <p:nvSpPr>
          <p:cNvPr id="79" name="Chevron 27"/>
          <p:cNvSpPr>
            <a:spLocks noChangeArrowheads="1"/>
          </p:cNvSpPr>
          <p:nvPr/>
        </p:nvSpPr>
        <p:spPr bwMode="auto">
          <a:xfrm>
            <a:off x="4648200" y="1143000"/>
            <a:ext cx="2362200" cy="466825"/>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dirty="0" smtClean="0"/>
              <a:t>              RTF2 For Loans, Sec, Der ???</a:t>
            </a:r>
            <a:endParaRPr lang="en-US" sz="2200" dirty="0"/>
          </a:p>
        </p:txBody>
      </p:sp>
      <p:cxnSp>
        <p:nvCxnSpPr>
          <p:cNvPr id="80" name="Straight Connector 20"/>
          <p:cNvCxnSpPr>
            <a:cxnSpLocks noChangeShapeType="1"/>
          </p:cNvCxnSpPr>
          <p:nvPr/>
        </p:nvCxnSpPr>
        <p:spPr bwMode="auto">
          <a:xfrm flipH="1">
            <a:off x="5769310" y="877987"/>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22"/>
          <p:cNvCxnSpPr>
            <a:cxnSpLocks noChangeShapeType="1"/>
          </p:cNvCxnSpPr>
          <p:nvPr/>
        </p:nvCxnSpPr>
        <p:spPr bwMode="auto">
          <a:xfrm flipH="1">
            <a:off x="4670760" y="877987"/>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 name="TextBox 11"/>
          <p:cNvSpPr txBox="1">
            <a:spLocks noChangeArrowheads="1"/>
          </p:cNvSpPr>
          <p:nvPr/>
        </p:nvSpPr>
        <p:spPr bwMode="auto">
          <a:xfrm>
            <a:off x="3894473" y="877987"/>
            <a:ext cx="407987"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a:t>Q1</a:t>
            </a:r>
            <a:endParaRPr lang="en-US" sz="2200" b="1"/>
          </a:p>
        </p:txBody>
      </p:sp>
      <p:sp>
        <p:nvSpPr>
          <p:cNvPr id="83" name="TextBox 42"/>
          <p:cNvSpPr txBox="1">
            <a:spLocks noChangeArrowheads="1"/>
          </p:cNvSpPr>
          <p:nvPr/>
        </p:nvSpPr>
        <p:spPr bwMode="auto">
          <a:xfrm>
            <a:off x="4991435" y="877987"/>
            <a:ext cx="407988"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dirty="0" smtClean="0"/>
              <a:t>Q2</a:t>
            </a:r>
            <a:endParaRPr lang="en-US" sz="2200" b="1" dirty="0"/>
          </a:p>
        </p:txBody>
      </p:sp>
      <p:sp>
        <p:nvSpPr>
          <p:cNvPr id="84" name="TextBox 6"/>
          <p:cNvSpPr txBox="1">
            <a:spLocks noChangeArrowheads="1"/>
          </p:cNvSpPr>
          <p:nvPr/>
        </p:nvSpPr>
        <p:spPr bwMode="auto">
          <a:xfrm>
            <a:off x="5048568" y="511344"/>
            <a:ext cx="813043" cy="397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2200" dirty="0" smtClean="0"/>
              <a:t>2016</a:t>
            </a:r>
            <a:endParaRPr lang="en-US" sz="2200" dirty="0"/>
          </a:p>
        </p:txBody>
      </p:sp>
      <p:sp>
        <p:nvSpPr>
          <p:cNvPr id="85" name="Rounded Rectangle 84"/>
          <p:cNvSpPr/>
          <p:nvPr/>
        </p:nvSpPr>
        <p:spPr>
          <a:xfrm>
            <a:off x="3320251" y="2289501"/>
            <a:ext cx="2566535" cy="457200"/>
          </a:xfrm>
          <a:prstGeom prst="roundRect">
            <a:avLst/>
          </a:prstGeom>
          <a:solidFill>
            <a:srgbClr val="FFB2F5"/>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defRPr/>
            </a:pPr>
            <a:r>
              <a:rPr lang="en-US" sz="1200" dirty="0" smtClean="0">
                <a:solidFill>
                  <a:schemeClr val="tx1"/>
                </a:solidFill>
              </a:rPr>
              <a:t>FIBO-BE v2: Government, Jurisdiction</a:t>
            </a:r>
            <a:endParaRPr lang="en-US" sz="1200" dirty="0">
              <a:solidFill>
                <a:schemeClr val="tx1"/>
              </a:solidFill>
            </a:endParaRPr>
          </a:p>
        </p:txBody>
      </p:sp>
      <p:sp>
        <p:nvSpPr>
          <p:cNvPr id="86" name="Rounded Rectangle 85"/>
          <p:cNvSpPr/>
          <p:nvPr/>
        </p:nvSpPr>
        <p:spPr>
          <a:xfrm>
            <a:off x="-6378690" y="1936766"/>
            <a:ext cx="655637" cy="228600"/>
          </a:xfrm>
          <a:prstGeom prst="roundRect">
            <a:avLst/>
          </a:prstGeom>
          <a:solidFill>
            <a:srgbClr val="FFC000"/>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tx1"/>
                </a:solidFill>
              </a:rPr>
              <a:t>RFC</a:t>
            </a:r>
            <a:endParaRPr lang="en-US" sz="1200" b="1" dirty="0">
              <a:solidFill>
                <a:schemeClr val="tx1"/>
              </a:solidFill>
            </a:endParaRPr>
          </a:p>
        </p:txBody>
      </p:sp>
      <p:sp>
        <p:nvSpPr>
          <p:cNvPr id="87" name="Rounded Rectangle 86"/>
          <p:cNvSpPr/>
          <p:nvPr/>
        </p:nvSpPr>
        <p:spPr>
          <a:xfrm>
            <a:off x="5759901" y="2403801"/>
            <a:ext cx="655637" cy="228600"/>
          </a:xfrm>
          <a:prstGeom prst="roundRect">
            <a:avLst/>
          </a:prstGeom>
          <a:solidFill>
            <a:srgbClr val="FFC000"/>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tx1"/>
                </a:solidFill>
              </a:rPr>
              <a:t>RFC</a:t>
            </a:r>
            <a:endParaRPr lang="en-US" sz="1200" b="1" dirty="0">
              <a:solidFill>
                <a:schemeClr val="tx1"/>
              </a:solidFill>
            </a:endParaRPr>
          </a:p>
        </p:txBody>
      </p:sp>
      <p:sp>
        <p:nvSpPr>
          <p:cNvPr id="88" name="Chevron 28"/>
          <p:cNvSpPr>
            <a:spLocks noChangeArrowheads="1"/>
          </p:cNvSpPr>
          <p:nvPr/>
        </p:nvSpPr>
        <p:spPr bwMode="auto">
          <a:xfrm>
            <a:off x="7075823" y="2289501"/>
            <a:ext cx="1077577" cy="456436"/>
          </a:xfrm>
          <a:prstGeom prst="chevron">
            <a:avLst>
              <a:gd name="adj" fmla="val 27783"/>
            </a:avLst>
          </a:prstGeom>
          <a:solidFill>
            <a:srgbClr val="FFFF00"/>
          </a:solidFill>
          <a:ln w="9525" algn="ctr">
            <a:solidFill>
              <a:schemeClr val="tx1"/>
            </a:solidFill>
            <a:round/>
            <a:headEnd/>
            <a:tailEnd/>
          </a:ln>
        </p:spPr>
        <p:txBody>
          <a:bodyPr/>
          <a:lstStyle/>
          <a:p>
            <a:pPr algn="ctr">
              <a:lnSpc>
                <a:spcPct val="90000"/>
              </a:lnSpc>
            </a:pPr>
            <a:r>
              <a:rPr lang="en-US" sz="1200" dirty="0" smtClean="0"/>
              <a:t>FIBO-BE2 FTF</a:t>
            </a:r>
            <a:endParaRPr lang="en-US" sz="2200" dirty="0"/>
          </a:p>
        </p:txBody>
      </p:sp>
      <p:sp>
        <p:nvSpPr>
          <p:cNvPr id="90" name="Rounded Rectangle 89"/>
          <p:cNvSpPr/>
          <p:nvPr/>
        </p:nvSpPr>
        <p:spPr>
          <a:xfrm>
            <a:off x="1041265" y="5068987"/>
            <a:ext cx="2223366" cy="457200"/>
          </a:xfrm>
          <a:prstGeom prst="roundRect">
            <a:avLst/>
          </a:prstGeom>
          <a:solidFill>
            <a:srgbClr val="92D050"/>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dirty="0" smtClean="0">
                <a:solidFill>
                  <a:schemeClr val="tx1"/>
                </a:solidFill>
              </a:rPr>
              <a:t>Derivatives </a:t>
            </a:r>
            <a:r>
              <a:rPr lang="en-US" sz="1200" dirty="0" err="1" smtClean="0">
                <a:solidFill>
                  <a:schemeClr val="tx1"/>
                </a:solidFill>
              </a:rPr>
              <a:t>PoC</a:t>
            </a:r>
            <a:endParaRPr lang="en-US" sz="1200" dirty="0" smtClean="0">
              <a:solidFill>
                <a:schemeClr val="tx1"/>
              </a:solidFill>
            </a:endParaRPr>
          </a:p>
          <a:p>
            <a:pPr algn="ctr">
              <a:defRPr/>
            </a:pPr>
            <a:r>
              <a:rPr lang="en-US" sz="1200" dirty="0" smtClean="0">
                <a:solidFill>
                  <a:schemeClr val="tx1"/>
                </a:solidFill>
              </a:rPr>
              <a:t>IR Swaps</a:t>
            </a:r>
            <a:endParaRPr lang="en-US" sz="1200" dirty="0">
              <a:solidFill>
                <a:schemeClr val="tx1"/>
              </a:solidFill>
            </a:endParaRPr>
          </a:p>
        </p:txBody>
      </p:sp>
      <p:sp>
        <p:nvSpPr>
          <p:cNvPr id="91" name="Rounded Rectangle 90"/>
          <p:cNvSpPr/>
          <p:nvPr/>
        </p:nvSpPr>
        <p:spPr>
          <a:xfrm>
            <a:off x="5928834" y="98948"/>
            <a:ext cx="609600" cy="386403"/>
          </a:xfrm>
          <a:prstGeom prst="roundRect">
            <a:avLst/>
          </a:prstGeom>
          <a:solidFill>
            <a:srgbClr val="92D050"/>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err="1" smtClean="0">
                <a:solidFill>
                  <a:schemeClr val="tx1"/>
                </a:solidFill>
              </a:rPr>
              <a:t>PoC</a:t>
            </a:r>
            <a:endParaRPr lang="en-US" sz="1200" b="1" dirty="0">
              <a:solidFill>
                <a:schemeClr val="tx1"/>
              </a:solidFill>
            </a:endParaRPr>
          </a:p>
        </p:txBody>
      </p:sp>
      <p:sp>
        <p:nvSpPr>
          <p:cNvPr id="92" name="Chevron 27"/>
          <p:cNvSpPr>
            <a:spLocks noChangeArrowheads="1"/>
          </p:cNvSpPr>
          <p:nvPr/>
        </p:nvSpPr>
        <p:spPr bwMode="auto">
          <a:xfrm>
            <a:off x="2097818" y="5602387"/>
            <a:ext cx="1166813" cy="457200"/>
          </a:xfrm>
          <a:prstGeom prst="chevron">
            <a:avLst>
              <a:gd name="adj" fmla="val 27783"/>
            </a:avLst>
          </a:prstGeom>
          <a:solidFill>
            <a:srgbClr val="00B0F0"/>
          </a:solidFill>
          <a:ln w="9525" algn="ctr">
            <a:solidFill>
              <a:schemeClr val="tx1"/>
            </a:solidFill>
            <a:round/>
            <a:headEnd/>
            <a:tailEnd/>
          </a:ln>
        </p:spPr>
        <p:txBody>
          <a:bodyPr/>
          <a:lstStyle/>
          <a:p>
            <a:pPr algn="ctr">
              <a:lnSpc>
                <a:spcPct val="90000"/>
              </a:lnSpc>
            </a:pPr>
            <a:r>
              <a:rPr lang="en-US" sz="1200" dirty="0" smtClean="0"/>
              <a:t>SKOS</a:t>
            </a:r>
            <a:endParaRPr lang="en-US" sz="2200" dirty="0"/>
          </a:p>
        </p:txBody>
      </p:sp>
      <p:sp>
        <p:nvSpPr>
          <p:cNvPr id="93" name="Chevron 27"/>
          <p:cNvSpPr>
            <a:spLocks noChangeArrowheads="1"/>
          </p:cNvSpPr>
          <p:nvPr/>
        </p:nvSpPr>
        <p:spPr bwMode="auto">
          <a:xfrm>
            <a:off x="4343400" y="93036"/>
            <a:ext cx="1166813" cy="457200"/>
          </a:xfrm>
          <a:prstGeom prst="chevron">
            <a:avLst>
              <a:gd name="adj" fmla="val 27783"/>
            </a:avLst>
          </a:prstGeom>
          <a:solidFill>
            <a:srgbClr val="00B0F0"/>
          </a:solidFill>
          <a:ln w="9525" algn="ctr">
            <a:solidFill>
              <a:schemeClr val="tx1"/>
            </a:solidFill>
            <a:round/>
            <a:headEnd/>
            <a:tailEnd/>
          </a:ln>
        </p:spPr>
        <p:txBody>
          <a:bodyPr/>
          <a:lstStyle/>
          <a:p>
            <a:pPr algn="ctr">
              <a:lnSpc>
                <a:spcPct val="90000"/>
              </a:lnSpc>
            </a:pPr>
            <a:r>
              <a:rPr lang="en-US" sz="1200" dirty="0" smtClean="0"/>
              <a:t>Non OMG </a:t>
            </a:r>
          </a:p>
          <a:p>
            <a:pPr algn="ctr">
              <a:lnSpc>
                <a:spcPct val="90000"/>
              </a:lnSpc>
            </a:pPr>
            <a:r>
              <a:rPr lang="en-US" sz="1200" dirty="0" smtClean="0"/>
              <a:t>FIBO</a:t>
            </a:r>
            <a:endParaRPr lang="en-US" sz="2200" dirty="0"/>
          </a:p>
        </p:txBody>
      </p:sp>
      <p:sp>
        <p:nvSpPr>
          <p:cNvPr id="94" name="Chevron 27"/>
          <p:cNvSpPr>
            <a:spLocks noChangeArrowheads="1"/>
          </p:cNvSpPr>
          <p:nvPr/>
        </p:nvSpPr>
        <p:spPr bwMode="auto">
          <a:xfrm>
            <a:off x="2084722" y="6135787"/>
            <a:ext cx="2518796" cy="457200"/>
          </a:xfrm>
          <a:prstGeom prst="chevron">
            <a:avLst>
              <a:gd name="adj" fmla="val 27783"/>
            </a:avLst>
          </a:prstGeom>
          <a:solidFill>
            <a:srgbClr val="00B0F0"/>
          </a:solidFill>
          <a:ln w="9525" algn="ctr">
            <a:solidFill>
              <a:schemeClr val="tx1"/>
            </a:solidFill>
            <a:round/>
            <a:headEnd/>
            <a:tailEnd/>
          </a:ln>
        </p:spPr>
        <p:txBody>
          <a:bodyPr/>
          <a:lstStyle/>
          <a:p>
            <a:pPr algn="ctr">
              <a:lnSpc>
                <a:spcPct val="90000"/>
              </a:lnSpc>
            </a:pPr>
            <a:r>
              <a:rPr lang="en-US" sz="1200" dirty="0" smtClean="0"/>
              <a:t>FIBO schema.org</a:t>
            </a:r>
            <a:endParaRPr lang="en-US" sz="2200" dirty="0"/>
          </a:p>
        </p:txBody>
      </p:sp>
      <p:sp>
        <p:nvSpPr>
          <p:cNvPr id="95" name="Chevron 31"/>
          <p:cNvSpPr>
            <a:spLocks noChangeArrowheads="1"/>
          </p:cNvSpPr>
          <p:nvPr/>
        </p:nvSpPr>
        <p:spPr bwMode="auto">
          <a:xfrm>
            <a:off x="8077200" y="5068987"/>
            <a:ext cx="1971675" cy="457200"/>
          </a:xfrm>
          <a:prstGeom prst="chevron">
            <a:avLst>
              <a:gd name="adj" fmla="val 27783"/>
            </a:avLst>
          </a:prstGeom>
          <a:solidFill>
            <a:srgbClr val="FFFF00"/>
          </a:solidFill>
          <a:ln w="9525" algn="ctr">
            <a:solidFill>
              <a:schemeClr val="tx1"/>
            </a:solidFill>
            <a:round/>
            <a:headEnd/>
            <a:tailEnd/>
          </a:ln>
        </p:spPr>
        <p:txBody>
          <a:bodyPr/>
          <a:lstStyle/>
          <a:p>
            <a:pPr algn="ctr">
              <a:lnSpc>
                <a:spcPct val="90000"/>
              </a:lnSpc>
            </a:pPr>
            <a:endParaRPr lang="en-US" sz="2200" dirty="0"/>
          </a:p>
        </p:txBody>
      </p:sp>
      <p:sp>
        <p:nvSpPr>
          <p:cNvPr id="96" name="Chevron 23"/>
          <p:cNvSpPr>
            <a:spLocks noChangeArrowheads="1"/>
          </p:cNvSpPr>
          <p:nvPr/>
        </p:nvSpPr>
        <p:spPr bwMode="auto">
          <a:xfrm>
            <a:off x="6934200" y="5064275"/>
            <a:ext cx="1181100" cy="457200"/>
          </a:xfrm>
          <a:prstGeom prst="chevron">
            <a:avLst>
              <a:gd name="adj" fmla="val 27783"/>
            </a:avLst>
          </a:prstGeom>
          <a:solidFill>
            <a:srgbClr val="FFF667"/>
          </a:solidFill>
          <a:ln w="9525" algn="ctr">
            <a:solidFill>
              <a:schemeClr val="tx1"/>
            </a:solidFill>
            <a:round/>
            <a:headEnd/>
            <a:tailEnd/>
          </a:ln>
        </p:spPr>
        <p:txBody>
          <a:bodyPr/>
          <a:lstStyle/>
          <a:p>
            <a:pPr algn="ctr">
              <a:lnSpc>
                <a:spcPct val="90000"/>
              </a:lnSpc>
            </a:pPr>
            <a:endParaRPr lang="en-US" sz="2200" dirty="0">
              <a:solidFill>
                <a:srgbClr val="002060"/>
              </a:solidFill>
            </a:endParaRPr>
          </a:p>
        </p:txBody>
      </p:sp>
      <p:sp>
        <p:nvSpPr>
          <p:cNvPr id="97" name="Rounded Rectangle 96"/>
          <p:cNvSpPr/>
          <p:nvPr/>
        </p:nvSpPr>
        <p:spPr>
          <a:xfrm>
            <a:off x="6629400" y="5178575"/>
            <a:ext cx="655637" cy="228600"/>
          </a:xfrm>
          <a:prstGeom prst="roundRect">
            <a:avLst/>
          </a:prstGeom>
          <a:solidFill>
            <a:srgbClr val="FFC000"/>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tx1"/>
                </a:solidFill>
              </a:rPr>
              <a:t>RFC</a:t>
            </a:r>
            <a:endParaRPr lang="en-US" sz="1200" b="1" dirty="0">
              <a:solidFill>
                <a:schemeClr val="tx1"/>
              </a:solidFill>
            </a:endParaRPr>
          </a:p>
        </p:txBody>
      </p:sp>
      <p:grpSp>
        <p:nvGrpSpPr>
          <p:cNvPr id="101" name="Group 100"/>
          <p:cNvGrpSpPr/>
          <p:nvPr/>
        </p:nvGrpSpPr>
        <p:grpSpPr>
          <a:xfrm>
            <a:off x="5778500" y="876300"/>
            <a:ext cx="1098550" cy="196850"/>
            <a:chOff x="4823160" y="1030387"/>
            <a:chExt cx="1098550" cy="196850"/>
          </a:xfrm>
        </p:grpSpPr>
        <p:cxnSp>
          <p:nvCxnSpPr>
            <p:cNvPr id="99" name="Straight Connector 20"/>
            <p:cNvCxnSpPr>
              <a:cxnSpLocks noChangeShapeType="1"/>
            </p:cNvCxnSpPr>
            <p:nvPr/>
          </p:nvCxnSpPr>
          <p:spPr bwMode="auto">
            <a:xfrm flipH="1">
              <a:off x="5921710" y="1030387"/>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Straight Connector 22"/>
            <p:cNvCxnSpPr>
              <a:cxnSpLocks noChangeShapeType="1"/>
            </p:cNvCxnSpPr>
            <p:nvPr/>
          </p:nvCxnSpPr>
          <p:spPr bwMode="auto">
            <a:xfrm flipH="1">
              <a:off x="4823160" y="1030387"/>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04" name="Group 103"/>
          <p:cNvGrpSpPr/>
          <p:nvPr/>
        </p:nvGrpSpPr>
        <p:grpSpPr>
          <a:xfrm>
            <a:off x="6902450" y="876300"/>
            <a:ext cx="1098550" cy="196850"/>
            <a:chOff x="4823160" y="1030387"/>
            <a:chExt cx="1098550" cy="196850"/>
          </a:xfrm>
        </p:grpSpPr>
        <p:cxnSp>
          <p:nvCxnSpPr>
            <p:cNvPr id="105" name="Straight Connector 20"/>
            <p:cNvCxnSpPr>
              <a:cxnSpLocks noChangeShapeType="1"/>
            </p:cNvCxnSpPr>
            <p:nvPr/>
          </p:nvCxnSpPr>
          <p:spPr bwMode="auto">
            <a:xfrm flipH="1">
              <a:off x="5921710" y="1030387"/>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Straight Connector 22"/>
            <p:cNvCxnSpPr>
              <a:cxnSpLocks noChangeShapeType="1"/>
            </p:cNvCxnSpPr>
            <p:nvPr/>
          </p:nvCxnSpPr>
          <p:spPr bwMode="auto">
            <a:xfrm flipH="1">
              <a:off x="4823160" y="1030387"/>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09" name="Group 108"/>
          <p:cNvGrpSpPr/>
          <p:nvPr/>
        </p:nvGrpSpPr>
        <p:grpSpPr>
          <a:xfrm>
            <a:off x="6172200" y="863600"/>
            <a:ext cx="1573212" cy="274638"/>
            <a:chOff x="1486235" y="1030387"/>
            <a:chExt cx="1573212" cy="274638"/>
          </a:xfrm>
        </p:grpSpPr>
        <p:sp>
          <p:nvSpPr>
            <p:cNvPr id="107" name="TextBox 42"/>
            <p:cNvSpPr txBox="1">
              <a:spLocks noChangeArrowheads="1"/>
            </p:cNvSpPr>
            <p:nvPr/>
          </p:nvSpPr>
          <p:spPr bwMode="auto">
            <a:xfrm>
              <a:off x="1486235" y="1030387"/>
              <a:ext cx="407988"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dirty="0" smtClean="0"/>
                <a:t>Q3</a:t>
              </a:r>
              <a:endParaRPr lang="en-US" sz="2200" b="1" dirty="0"/>
            </a:p>
          </p:txBody>
        </p:sp>
        <p:sp>
          <p:nvSpPr>
            <p:cNvPr id="108" name="TextBox 44"/>
            <p:cNvSpPr txBox="1">
              <a:spLocks noChangeArrowheads="1"/>
            </p:cNvSpPr>
            <p:nvPr/>
          </p:nvSpPr>
          <p:spPr bwMode="auto">
            <a:xfrm>
              <a:off x="2651460" y="1046262"/>
              <a:ext cx="407987"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dirty="0"/>
                <a:t>Q4</a:t>
              </a:r>
              <a:endParaRPr lang="en-US" sz="2200" b="1" dirty="0"/>
            </a:p>
          </p:txBody>
        </p:sp>
      </p:grpSp>
      <p:sp>
        <p:nvSpPr>
          <p:cNvPr id="110" name="TextBox 109"/>
          <p:cNvSpPr txBox="1"/>
          <p:nvPr/>
        </p:nvSpPr>
        <p:spPr>
          <a:xfrm>
            <a:off x="-12700" y="2743200"/>
            <a:ext cx="1143000" cy="461665"/>
          </a:xfrm>
          <a:prstGeom prst="rect">
            <a:avLst/>
          </a:prstGeom>
          <a:noFill/>
        </p:spPr>
        <p:txBody>
          <a:bodyPr wrap="square" rtlCol="0">
            <a:spAutoFit/>
          </a:bodyPr>
          <a:lstStyle/>
          <a:p>
            <a:r>
              <a:rPr lang="en-US" sz="1200" dirty="0" smtClean="0"/>
              <a:t>Indices &amp; </a:t>
            </a:r>
          </a:p>
          <a:p>
            <a:r>
              <a:rPr lang="en-US" sz="1200" dirty="0" smtClean="0"/>
              <a:t>Indicators</a:t>
            </a:r>
            <a:endParaRPr lang="en-US" sz="1200" dirty="0"/>
          </a:p>
        </p:txBody>
      </p:sp>
      <p:sp>
        <p:nvSpPr>
          <p:cNvPr id="111" name="TextBox 110"/>
          <p:cNvSpPr txBox="1"/>
          <p:nvPr/>
        </p:nvSpPr>
        <p:spPr>
          <a:xfrm>
            <a:off x="-38100" y="1752600"/>
            <a:ext cx="838200" cy="276999"/>
          </a:xfrm>
          <a:prstGeom prst="rect">
            <a:avLst/>
          </a:prstGeom>
          <a:noFill/>
        </p:spPr>
        <p:txBody>
          <a:bodyPr wrap="square" rtlCol="0">
            <a:spAutoFit/>
          </a:bodyPr>
          <a:lstStyle/>
          <a:p>
            <a:r>
              <a:rPr lang="en-US" sz="1200" dirty="0" smtClean="0"/>
              <a:t>FIBO-BE</a:t>
            </a:r>
            <a:endParaRPr lang="en-US" sz="1200" dirty="0"/>
          </a:p>
        </p:txBody>
      </p:sp>
      <p:sp>
        <p:nvSpPr>
          <p:cNvPr id="112" name="TextBox 111"/>
          <p:cNvSpPr txBox="1"/>
          <p:nvPr/>
        </p:nvSpPr>
        <p:spPr>
          <a:xfrm>
            <a:off x="228600" y="3327400"/>
            <a:ext cx="1676400" cy="738664"/>
          </a:xfrm>
          <a:prstGeom prst="rect">
            <a:avLst/>
          </a:prstGeom>
          <a:noFill/>
        </p:spPr>
        <p:txBody>
          <a:bodyPr wrap="square" rtlCol="0">
            <a:spAutoFit/>
          </a:bodyPr>
          <a:lstStyle/>
          <a:p>
            <a:r>
              <a:rPr lang="en-US" sz="1200" dirty="0"/>
              <a:t>Financial Business and Commerce</a:t>
            </a:r>
          </a:p>
          <a:p>
            <a:endParaRPr lang="en-US" dirty="0"/>
          </a:p>
        </p:txBody>
      </p:sp>
      <p:sp>
        <p:nvSpPr>
          <p:cNvPr id="2" name="TextBox 1"/>
          <p:cNvSpPr txBox="1"/>
          <p:nvPr/>
        </p:nvSpPr>
        <p:spPr>
          <a:xfrm>
            <a:off x="101936" y="1143037"/>
            <a:ext cx="781386" cy="276999"/>
          </a:xfrm>
          <a:prstGeom prst="rect">
            <a:avLst/>
          </a:prstGeom>
          <a:noFill/>
        </p:spPr>
        <p:txBody>
          <a:bodyPr wrap="square" rtlCol="0">
            <a:spAutoFit/>
          </a:bodyPr>
          <a:lstStyle/>
          <a:p>
            <a:r>
              <a:rPr lang="en-US" sz="1200" dirty="0"/>
              <a:t>FIBO-FND </a:t>
            </a:r>
          </a:p>
        </p:txBody>
      </p:sp>
      <p:sp>
        <p:nvSpPr>
          <p:cNvPr id="116" name="Chevron 27"/>
          <p:cNvSpPr>
            <a:spLocks noChangeArrowheads="1"/>
          </p:cNvSpPr>
          <p:nvPr/>
        </p:nvSpPr>
        <p:spPr bwMode="auto">
          <a:xfrm>
            <a:off x="1219200" y="1143000"/>
            <a:ext cx="2171365" cy="466825"/>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dirty="0"/>
              <a:t>OMG Revision TF</a:t>
            </a:r>
          </a:p>
          <a:p>
            <a:pPr algn="ctr">
              <a:lnSpc>
                <a:spcPct val="90000"/>
              </a:lnSpc>
            </a:pPr>
            <a:r>
              <a:rPr lang="en-US" sz="1200" dirty="0"/>
              <a:t>(RTF) also for FBC</a:t>
            </a:r>
            <a:endParaRPr lang="en-US" sz="2200" dirty="0"/>
          </a:p>
        </p:txBody>
      </p:sp>
      <p:sp>
        <p:nvSpPr>
          <p:cNvPr id="114" name="TextBox 113"/>
          <p:cNvSpPr txBox="1"/>
          <p:nvPr/>
        </p:nvSpPr>
        <p:spPr>
          <a:xfrm>
            <a:off x="4800600" y="1143000"/>
            <a:ext cx="781386" cy="461665"/>
          </a:xfrm>
          <a:prstGeom prst="rect">
            <a:avLst/>
          </a:prstGeom>
          <a:noFill/>
        </p:spPr>
        <p:txBody>
          <a:bodyPr wrap="square" rtlCol="0">
            <a:spAutoFit/>
          </a:bodyPr>
          <a:lstStyle/>
          <a:p>
            <a:r>
              <a:rPr lang="en-US" sz="1200" dirty="0"/>
              <a:t>FIBO-</a:t>
            </a:r>
            <a:r>
              <a:rPr lang="en-US" sz="1200" dirty="0" smtClean="0"/>
              <a:t>FND </a:t>
            </a:r>
            <a:r>
              <a:rPr lang="en-US" sz="1200" dirty="0" err="1" smtClean="0"/>
              <a:t>v</a:t>
            </a:r>
            <a:r>
              <a:rPr lang="en-US" sz="1200" baseline="30000" dirty="0" err="1" smtClean="0"/>
              <a:t>n</a:t>
            </a:r>
            <a:r>
              <a:rPr lang="en-US" sz="1200" dirty="0" smtClean="0"/>
              <a:t> </a:t>
            </a:r>
            <a:endParaRPr lang="en-US" sz="1200" dirty="0"/>
          </a:p>
        </p:txBody>
      </p:sp>
      <p:sp>
        <p:nvSpPr>
          <p:cNvPr id="115" name="Rounded Rectangle 114"/>
          <p:cNvSpPr/>
          <p:nvPr/>
        </p:nvSpPr>
        <p:spPr>
          <a:xfrm>
            <a:off x="3168191" y="2089166"/>
            <a:ext cx="655637" cy="228600"/>
          </a:xfrm>
          <a:prstGeom prst="roundRect">
            <a:avLst/>
          </a:prstGeom>
          <a:solidFill>
            <a:srgbClr val="08FF14"/>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tx1"/>
                </a:solidFill>
              </a:rPr>
              <a:t>Final</a:t>
            </a:r>
            <a:endParaRPr lang="en-US" sz="1200" b="1" dirty="0">
              <a:solidFill>
                <a:schemeClr val="tx1"/>
              </a:solidFill>
            </a:endParaRPr>
          </a:p>
        </p:txBody>
      </p:sp>
      <p:sp>
        <p:nvSpPr>
          <p:cNvPr id="117" name="Chevron 31"/>
          <p:cNvSpPr>
            <a:spLocks noChangeArrowheads="1"/>
          </p:cNvSpPr>
          <p:nvPr/>
        </p:nvSpPr>
        <p:spPr bwMode="auto">
          <a:xfrm>
            <a:off x="3048000" y="1143000"/>
            <a:ext cx="1219200" cy="457200"/>
          </a:xfrm>
          <a:prstGeom prst="chevron">
            <a:avLst>
              <a:gd name="adj" fmla="val 27783"/>
            </a:avLst>
          </a:prstGeom>
          <a:solidFill>
            <a:srgbClr val="FFFF00"/>
          </a:solidFill>
          <a:ln w="9525" algn="ctr">
            <a:solidFill>
              <a:schemeClr val="tx1"/>
            </a:solidFill>
            <a:round/>
            <a:headEnd/>
            <a:tailEnd/>
          </a:ln>
        </p:spPr>
        <p:txBody>
          <a:bodyPr/>
          <a:lstStyle/>
          <a:p>
            <a:pPr algn="ctr">
              <a:lnSpc>
                <a:spcPct val="90000"/>
              </a:lnSpc>
            </a:pPr>
            <a:endParaRPr lang="en-US" sz="2200" dirty="0"/>
          </a:p>
        </p:txBody>
      </p:sp>
      <p:sp>
        <p:nvSpPr>
          <p:cNvPr id="119" name="Rounded Rectangle 118"/>
          <p:cNvSpPr/>
          <p:nvPr/>
        </p:nvSpPr>
        <p:spPr>
          <a:xfrm>
            <a:off x="7620000" y="4038600"/>
            <a:ext cx="655637" cy="242887"/>
          </a:xfrm>
          <a:prstGeom prst="roundRect">
            <a:avLst/>
          </a:prstGeom>
          <a:solidFill>
            <a:srgbClr val="08FF14"/>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tx1"/>
                </a:solidFill>
              </a:rPr>
              <a:t>Final</a:t>
            </a:r>
          </a:p>
        </p:txBody>
      </p:sp>
      <p:sp>
        <p:nvSpPr>
          <p:cNvPr id="120" name="Rounded Rectangle 119"/>
          <p:cNvSpPr/>
          <p:nvPr/>
        </p:nvSpPr>
        <p:spPr>
          <a:xfrm>
            <a:off x="7696200" y="4572000"/>
            <a:ext cx="655637" cy="242887"/>
          </a:xfrm>
          <a:prstGeom prst="roundRect">
            <a:avLst/>
          </a:prstGeom>
          <a:solidFill>
            <a:srgbClr val="08FF14"/>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tx1"/>
                </a:solidFill>
              </a:rPr>
              <a:t>Final</a:t>
            </a:r>
          </a:p>
        </p:txBody>
      </p:sp>
      <p:sp>
        <p:nvSpPr>
          <p:cNvPr id="123" name="Chevron 28"/>
          <p:cNvSpPr>
            <a:spLocks noChangeArrowheads="1"/>
          </p:cNvSpPr>
          <p:nvPr/>
        </p:nvSpPr>
        <p:spPr bwMode="auto">
          <a:xfrm>
            <a:off x="1905000" y="4446620"/>
            <a:ext cx="2931908" cy="456436"/>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endParaRPr lang="en-US" sz="2200" dirty="0"/>
          </a:p>
        </p:txBody>
      </p:sp>
      <p:sp>
        <p:nvSpPr>
          <p:cNvPr id="89" name="Rounded Rectangle 88"/>
          <p:cNvSpPr/>
          <p:nvPr/>
        </p:nvSpPr>
        <p:spPr>
          <a:xfrm>
            <a:off x="2057400" y="4495800"/>
            <a:ext cx="872404" cy="386403"/>
          </a:xfrm>
          <a:prstGeom prst="roundRect">
            <a:avLst/>
          </a:prstGeom>
          <a:solidFill>
            <a:srgbClr val="92D050"/>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tx1"/>
                </a:solidFill>
              </a:rPr>
              <a:t>D</a:t>
            </a:r>
            <a:r>
              <a:rPr lang="en-US" sz="1200" b="1" dirty="0" smtClean="0">
                <a:solidFill>
                  <a:schemeClr val="tx1"/>
                </a:solidFill>
              </a:rPr>
              <a:t>ry Run</a:t>
            </a:r>
            <a:endParaRPr lang="en-US" sz="1200" b="1" dirty="0">
              <a:solidFill>
                <a:schemeClr val="tx1"/>
              </a:solidFill>
            </a:endParaRPr>
          </a:p>
        </p:txBody>
      </p:sp>
      <p:sp>
        <p:nvSpPr>
          <p:cNvPr id="72" name="Rounded Rectangle 71"/>
          <p:cNvSpPr/>
          <p:nvPr/>
        </p:nvSpPr>
        <p:spPr>
          <a:xfrm>
            <a:off x="4495800" y="4572000"/>
            <a:ext cx="655637" cy="228600"/>
          </a:xfrm>
          <a:prstGeom prst="roundRect">
            <a:avLst/>
          </a:prstGeom>
          <a:solidFill>
            <a:srgbClr val="FFC000"/>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tx1"/>
                </a:solidFill>
              </a:rPr>
              <a:t>RFC</a:t>
            </a:r>
            <a:endParaRPr lang="en-US" sz="1200" b="1" dirty="0">
              <a:solidFill>
                <a:schemeClr val="tx1"/>
              </a:solidFill>
            </a:endParaRPr>
          </a:p>
        </p:txBody>
      </p:sp>
      <p:sp>
        <p:nvSpPr>
          <p:cNvPr id="125" name="Chevron 31"/>
          <p:cNvSpPr>
            <a:spLocks noChangeArrowheads="1"/>
          </p:cNvSpPr>
          <p:nvPr/>
        </p:nvSpPr>
        <p:spPr bwMode="auto">
          <a:xfrm>
            <a:off x="2743200" y="2778870"/>
            <a:ext cx="685800" cy="457200"/>
          </a:xfrm>
          <a:prstGeom prst="chevron">
            <a:avLst>
              <a:gd name="adj" fmla="val 27783"/>
            </a:avLst>
          </a:prstGeom>
          <a:solidFill>
            <a:srgbClr val="FFFF00"/>
          </a:solidFill>
          <a:ln w="9525" algn="ctr">
            <a:solidFill>
              <a:schemeClr val="tx1"/>
            </a:solidFill>
            <a:round/>
            <a:headEnd/>
            <a:tailEnd/>
          </a:ln>
        </p:spPr>
        <p:txBody>
          <a:bodyPr/>
          <a:lstStyle/>
          <a:p>
            <a:pPr algn="ctr">
              <a:lnSpc>
                <a:spcPct val="90000"/>
              </a:lnSpc>
            </a:pPr>
            <a:endParaRPr lang="en-US" sz="2200" dirty="0"/>
          </a:p>
        </p:txBody>
      </p:sp>
      <p:sp>
        <p:nvSpPr>
          <p:cNvPr id="121" name="Rounded Rectangle 120"/>
          <p:cNvSpPr/>
          <p:nvPr/>
        </p:nvSpPr>
        <p:spPr>
          <a:xfrm>
            <a:off x="3124200" y="2895600"/>
            <a:ext cx="655637" cy="242887"/>
          </a:xfrm>
          <a:prstGeom prst="roundRect">
            <a:avLst/>
          </a:prstGeom>
          <a:solidFill>
            <a:srgbClr val="08FF14"/>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tx1"/>
                </a:solidFill>
              </a:rPr>
              <a:t>Final</a:t>
            </a:r>
          </a:p>
        </p:txBody>
      </p:sp>
      <p:sp>
        <p:nvSpPr>
          <p:cNvPr id="129" name="Rounded Rectangle 128"/>
          <p:cNvSpPr/>
          <p:nvPr/>
        </p:nvSpPr>
        <p:spPr>
          <a:xfrm>
            <a:off x="7978848" y="2389220"/>
            <a:ext cx="655637" cy="242887"/>
          </a:xfrm>
          <a:prstGeom prst="roundRect">
            <a:avLst/>
          </a:prstGeom>
          <a:solidFill>
            <a:srgbClr val="08FF14"/>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tx1"/>
                </a:solidFill>
              </a:rPr>
              <a:t>Final</a:t>
            </a:r>
          </a:p>
        </p:txBody>
      </p:sp>
      <p:sp>
        <p:nvSpPr>
          <p:cNvPr id="130" name="Chevron 31"/>
          <p:cNvSpPr>
            <a:spLocks noChangeArrowheads="1"/>
          </p:cNvSpPr>
          <p:nvPr/>
        </p:nvSpPr>
        <p:spPr bwMode="auto">
          <a:xfrm>
            <a:off x="6858000" y="81137"/>
            <a:ext cx="1219200" cy="457200"/>
          </a:xfrm>
          <a:prstGeom prst="chevron">
            <a:avLst>
              <a:gd name="adj" fmla="val 27783"/>
            </a:avLst>
          </a:prstGeom>
          <a:solidFill>
            <a:srgbClr val="FFFF00"/>
          </a:solidFill>
          <a:ln w="9525" algn="ctr">
            <a:solidFill>
              <a:schemeClr val="tx1"/>
            </a:solidFill>
            <a:round/>
            <a:headEnd/>
            <a:tailEnd/>
          </a:ln>
        </p:spPr>
        <p:txBody>
          <a:bodyPr/>
          <a:lstStyle/>
          <a:p>
            <a:pPr algn="ctr">
              <a:lnSpc>
                <a:spcPct val="90000"/>
              </a:lnSpc>
            </a:pPr>
            <a:r>
              <a:rPr lang="en-US" sz="1200" dirty="0"/>
              <a:t>OMG finalization</a:t>
            </a:r>
            <a:endParaRPr lang="en-US" sz="2200" dirty="0"/>
          </a:p>
        </p:txBody>
      </p:sp>
      <p:sp>
        <p:nvSpPr>
          <p:cNvPr id="118" name="Chevron 23"/>
          <p:cNvSpPr>
            <a:spLocks noChangeArrowheads="1"/>
          </p:cNvSpPr>
          <p:nvPr/>
        </p:nvSpPr>
        <p:spPr bwMode="auto">
          <a:xfrm>
            <a:off x="3352800" y="93328"/>
            <a:ext cx="914400" cy="457200"/>
          </a:xfrm>
          <a:prstGeom prst="chevron">
            <a:avLst>
              <a:gd name="adj" fmla="val 27783"/>
            </a:avLst>
          </a:prstGeom>
          <a:solidFill>
            <a:srgbClr val="FFF667"/>
          </a:solidFill>
          <a:ln w="9525" algn="ctr">
            <a:solidFill>
              <a:schemeClr val="tx1"/>
            </a:solidFill>
            <a:round/>
            <a:headEnd/>
            <a:tailEnd/>
          </a:ln>
        </p:spPr>
        <p:txBody>
          <a:bodyPr/>
          <a:lstStyle/>
          <a:p>
            <a:pPr algn="ctr">
              <a:lnSpc>
                <a:spcPct val="90000"/>
              </a:lnSpc>
            </a:pPr>
            <a:r>
              <a:rPr lang="en-US" sz="1200" dirty="0" smtClean="0">
                <a:solidFill>
                  <a:srgbClr val="002060"/>
                </a:solidFill>
              </a:rPr>
              <a:t>Public review</a:t>
            </a:r>
            <a:endParaRPr lang="en-US" sz="2200" dirty="0">
              <a:solidFill>
                <a:srgbClr val="002060"/>
              </a:solidFill>
            </a:endParaRPr>
          </a:p>
        </p:txBody>
      </p:sp>
    </p:spTree>
    <p:extLst>
      <p:ext uri="{BB962C8B-B14F-4D97-AF65-F5344CB8AC3E}">
        <p14:creationId xmlns:p14="http://schemas.microsoft.com/office/powerpoint/2010/main" val="4081385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915400" cy="685800"/>
          </a:xfrm>
        </p:spPr>
        <p:txBody>
          <a:bodyPr>
            <a:normAutofit/>
          </a:bodyPr>
          <a:lstStyle/>
          <a:p>
            <a:r>
              <a:rPr lang="en-US" sz="2800" dirty="0"/>
              <a:t>FIBO™ Standard Meeting Process - FCT and </a:t>
            </a:r>
            <a:r>
              <a:rPr lang="en-US" sz="2800" dirty="0" err="1"/>
              <a:t>FPoCT</a:t>
            </a:r>
            <a:endParaRPr lang="en-US" sz="2800" dirty="0"/>
          </a:p>
        </p:txBody>
      </p:sp>
      <p:cxnSp>
        <p:nvCxnSpPr>
          <p:cNvPr id="36" name="Straight Arrow Connector 35"/>
          <p:cNvCxnSpPr/>
          <p:nvPr/>
        </p:nvCxnSpPr>
        <p:spPr>
          <a:xfrm>
            <a:off x="228600" y="1663199"/>
            <a:ext cx="1413088" cy="35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935144" y="2310031"/>
            <a:ext cx="1413088" cy="35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8" name="TextBox 37"/>
          <p:cNvSpPr txBox="1"/>
          <p:nvPr/>
        </p:nvSpPr>
        <p:spPr>
          <a:xfrm>
            <a:off x="400179" y="1295308"/>
            <a:ext cx="1045071" cy="708135"/>
          </a:xfrm>
          <a:prstGeom prst="rect">
            <a:avLst/>
          </a:prstGeom>
          <a:noFill/>
        </p:spPr>
        <p:txBody>
          <a:bodyPr wrap="square" rtlCol="0">
            <a:spAutoFit/>
          </a:bodyPr>
          <a:lstStyle/>
          <a:p>
            <a:r>
              <a:rPr lang="en-US" dirty="0" smtClean="0"/>
              <a:t>Project Goal(s)</a:t>
            </a:r>
            <a:endParaRPr lang="en-US" dirty="0"/>
          </a:p>
        </p:txBody>
      </p:sp>
      <p:sp>
        <p:nvSpPr>
          <p:cNvPr id="39" name="TextBox 38"/>
          <p:cNvSpPr txBox="1"/>
          <p:nvPr/>
        </p:nvSpPr>
        <p:spPr>
          <a:xfrm>
            <a:off x="1085551" y="1939462"/>
            <a:ext cx="1714274" cy="708135"/>
          </a:xfrm>
          <a:prstGeom prst="rect">
            <a:avLst/>
          </a:prstGeom>
          <a:noFill/>
        </p:spPr>
        <p:txBody>
          <a:bodyPr wrap="square" rtlCol="0">
            <a:spAutoFit/>
          </a:bodyPr>
          <a:lstStyle/>
          <a:p>
            <a:r>
              <a:rPr lang="en-US" dirty="0" smtClean="0"/>
              <a:t>Use Case with Test Data </a:t>
            </a:r>
            <a:endParaRPr lang="en-US" dirty="0"/>
          </a:p>
        </p:txBody>
      </p:sp>
      <p:cxnSp>
        <p:nvCxnSpPr>
          <p:cNvPr id="40" name="Straight Arrow Connector 39"/>
          <p:cNvCxnSpPr/>
          <p:nvPr/>
        </p:nvCxnSpPr>
        <p:spPr>
          <a:xfrm>
            <a:off x="1398456" y="2997827"/>
            <a:ext cx="1413088" cy="35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1367257" y="2644114"/>
            <a:ext cx="1653401" cy="708135"/>
          </a:xfrm>
          <a:prstGeom prst="rect">
            <a:avLst/>
          </a:prstGeom>
          <a:noFill/>
        </p:spPr>
        <p:txBody>
          <a:bodyPr wrap="square" rtlCol="0">
            <a:spAutoFit/>
          </a:bodyPr>
          <a:lstStyle/>
          <a:p>
            <a:r>
              <a:rPr lang="en-US" dirty="0" smtClean="0"/>
              <a:t>Select FIBO Ontologies(s)</a:t>
            </a:r>
            <a:endParaRPr lang="en-US" dirty="0"/>
          </a:p>
        </p:txBody>
      </p:sp>
      <p:cxnSp>
        <p:nvCxnSpPr>
          <p:cNvPr id="42" name="Straight Arrow Connector 41"/>
          <p:cNvCxnSpPr/>
          <p:nvPr/>
        </p:nvCxnSpPr>
        <p:spPr>
          <a:xfrm>
            <a:off x="986310" y="1641922"/>
            <a:ext cx="543788" cy="668109"/>
          </a:xfrm>
          <a:prstGeom prst="straightConnector1">
            <a:avLst/>
          </a:prstGeom>
          <a:ln>
            <a:prstDash val="dash"/>
            <a:headEnd type="triangle" w="med" len="lg"/>
            <a:tailEnd type="triangle" w="med" len="lg"/>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a:off x="1724746" y="2310031"/>
            <a:ext cx="543788" cy="702189"/>
          </a:xfrm>
          <a:prstGeom prst="straightConnector1">
            <a:avLst/>
          </a:prstGeom>
          <a:ln>
            <a:prstDash val="dash"/>
            <a:headEnd type="triangle" w="med" len="lg"/>
            <a:tailEnd type="triangle" w="med" len="lg"/>
          </a:ln>
        </p:spPr>
        <p:style>
          <a:lnRef idx="2">
            <a:schemeClr val="accent1"/>
          </a:lnRef>
          <a:fillRef idx="0">
            <a:schemeClr val="accent1"/>
          </a:fillRef>
          <a:effectRef idx="1">
            <a:schemeClr val="accent1"/>
          </a:effectRef>
          <a:fontRef idx="minor">
            <a:schemeClr val="tx1"/>
          </a:fontRef>
        </p:style>
      </p:cxnSp>
      <p:sp>
        <p:nvSpPr>
          <p:cNvPr id="44" name="Rectangle 43"/>
          <p:cNvSpPr/>
          <p:nvPr/>
        </p:nvSpPr>
        <p:spPr>
          <a:xfrm>
            <a:off x="1445250" y="1295306"/>
            <a:ext cx="4960190" cy="4953094"/>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TextBox 44"/>
          <p:cNvSpPr txBox="1"/>
          <p:nvPr/>
        </p:nvSpPr>
        <p:spPr>
          <a:xfrm>
            <a:off x="3196942" y="1287854"/>
            <a:ext cx="1295912" cy="708135"/>
          </a:xfrm>
          <a:prstGeom prst="rect">
            <a:avLst/>
          </a:prstGeom>
          <a:noFill/>
        </p:spPr>
        <p:txBody>
          <a:bodyPr wrap="square" rtlCol="0">
            <a:spAutoFit/>
          </a:bodyPr>
          <a:lstStyle/>
          <a:p>
            <a:r>
              <a:rPr lang="en-US" b="1" dirty="0" smtClean="0">
                <a:solidFill>
                  <a:srgbClr val="19A212"/>
                </a:solidFill>
              </a:rPr>
              <a:t>Team Meetings</a:t>
            </a:r>
            <a:endParaRPr lang="en-US" b="1" dirty="0">
              <a:solidFill>
                <a:srgbClr val="19A212"/>
              </a:solidFill>
            </a:endParaRPr>
          </a:p>
        </p:txBody>
      </p:sp>
      <p:cxnSp>
        <p:nvCxnSpPr>
          <p:cNvPr id="46" name="Straight Arrow Connector 45"/>
          <p:cNvCxnSpPr/>
          <p:nvPr/>
        </p:nvCxnSpPr>
        <p:spPr>
          <a:xfrm>
            <a:off x="2431810" y="3644659"/>
            <a:ext cx="1413088" cy="35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a:off x="2476869" y="2997827"/>
            <a:ext cx="543788" cy="702189"/>
          </a:xfrm>
          <a:prstGeom prst="straightConnector1">
            <a:avLst/>
          </a:prstGeom>
          <a:ln>
            <a:prstDash val="dash"/>
            <a:headEnd type="triangle" w="med" len="lg"/>
            <a:tailEnd type="triangle" w="med" len="lg"/>
          </a:ln>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2799825" y="3258601"/>
            <a:ext cx="1169856" cy="708135"/>
          </a:xfrm>
          <a:prstGeom prst="rect">
            <a:avLst/>
          </a:prstGeom>
          <a:noFill/>
        </p:spPr>
        <p:txBody>
          <a:bodyPr wrap="square" rtlCol="0">
            <a:spAutoFit/>
          </a:bodyPr>
          <a:lstStyle/>
          <a:p>
            <a:r>
              <a:rPr lang="en-US" dirty="0" smtClean="0"/>
              <a:t>Build  Model(s)</a:t>
            </a:r>
            <a:endParaRPr lang="en-US" dirty="0"/>
          </a:p>
        </p:txBody>
      </p:sp>
      <p:sp>
        <p:nvSpPr>
          <p:cNvPr id="49" name="TextBox 48"/>
          <p:cNvSpPr txBox="1"/>
          <p:nvPr/>
        </p:nvSpPr>
        <p:spPr>
          <a:xfrm>
            <a:off x="6903195" y="4877456"/>
            <a:ext cx="1986805" cy="1618594"/>
          </a:xfrm>
          <a:prstGeom prst="rect">
            <a:avLst/>
          </a:prstGeom>
          <a:noFill/>
        </p:spPr>
        <p:txBody>
          <a:bodyPr wrap="square" rtlCol="0">
            <a:spAutoFit/>
          </a:bodyPr>
          <a:lstStyle/>
          <a:p>
            <a:r>
              <a:rPr lang="en-US" dirty="0" smtClean="0"/>
              <a:t>Complete Model is: UML, Definitions Spread Sheet </a:t>
            </a:r>
          </a:p>
          <a:p>
            <a:r>
              <a:rPr lang="en-US" dirty="0" err="1" smtClean="0"/>
              <a:t>Protege</a:t>
            </a:r>
            <a:endParaRPr lang="en-US" dirty="0"/>
          </a:p>
        </p:txBody>
      </p:sp>
      <p:cxnSp>
        <p:nvCxnSpPr>
          <p:cNvPr id="50" name="Straight Arrow Connector 49"/>
          <p:cNvCxnSpPr/>
          <p:nvPr/>
        </p:nvCxnSpPr>
        <p:spPr>
          <a:xfrm>
            <a:off x="1866399" y="4300790"/>
            <a:ext cx="2809826" cy="2269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p:nvPr/>
        </p:nvCxnSpPr>
        <p:spPr>
          <a:xfrm>
            <a:off x="3196942" y="3632682"/>
            <a:ext cx="543788" cy="668109"/>
          </a:xfrm>
          <a:prstGeom prst="straightConnector1">
            <a:avLst/>
          </a:prstGeom>
          <a:ln>
            <a:prstDash val="dash"/>
            <a:headEnd type="triangle" w="med" len="lg"/>
            <a:tailEnd type="triangle" w="med" len="lg"/>
          </a:ln>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a:off x="6951374" y="4021743"/>
            <a:ext cx="543788" cy="668109"/>
          </a:xfrm>
          <a:prstGeom prst="straightConnector1">
            <a:avLst/>
          </a:prstGeom>
          <a:ln>
            <a:prstDash val="dash"/>
            <a:headEnd type="triangle" w="med" len="lg"/>
            <a:tailEnd type="triangle" w="med" len="lg"/>
          </a:ln>
        </p:spPr>
        <p:style>
          <a:lnRef idx="2">
            <a:schemeClr val="accent1"/>
          </a:lnRef>
          <a:fillRef idx="0">
            <a:schemeClr val="accent1"/>
          </a:fillRef>
          <a:effectRef idx="1">
            <a:schemeClr val="accent1"/>
          </a:effectRef>
          <a:fontRef idx="minor">
            <a:schemeClr val="tx1"/>
          </a:fontRef>
        </p:style>
      </p:cxnSp>
      <p:sp>
        <p:nvSpPr>
          <p:cNvPr id="53" name="TextBox 52"/>
          <p:cNvSpPr txBox="1"/>
          <p:nvPr/>
        </p:nvSpPr>
        <p:spPr>
          <a:xfrm>
            <a:off x="7495163" y="3994095"/>
            <a:ext cx="1343578" cy="708135"/>
          </a:xfrm>
          <a:prstGeom prst="rect">
            <a:avLst/>
          </a:prstGeom>
          <a:noFill/>
        </p:spPr>
        <p:txBody>
          <a:bodyPr wrap="square" rtlCol="0">
            <a:spAutoFit/>
          </a:bodyPr>
          <a:lstStyle/>
          <a:p>
            <a:r>
              <a:rPr lang="en-US" dirty="0" smtClean="0"/>
              <a:t>2 Direction Arrows</a:t>
            </a:r>
            <a:endParaRPr lang="en-US" dirty="0"/>
          </a:p>
        </p:txBody>
      </p:sp>
      <p:sp>
        <p:nvSpPr>
          <p:cNvPr id="54" name="Rectangle 53"/>
          <p:cNvSpPr/>
          <p:nvPr/>
        </p:nvSpPr>
        <p:spPr>
          <a:xfrm>
            <a:off x="6717402" y="3966735"/>
            <a:ext cx="2121339" cy="815471"/>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6717402" y="4894244"/>
            <a:ext cx="2121339" cy="1506556"/>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TextBox 55"/>
          <p:cNvSpPr txBox="1"/>
          <p:nvPr/>
        </p:nvSpPr>
        <p:spPr>
          <a:xfrm>
            <a:off x="2962663" y="3941768"/>
            <a:ext cx="1530191" cy="1315108"/>
          </a:xfrm>
          <a:prstGeom prst="rect">
            <a:avLst/>
          </a:prstGeom>
          <a:noFill/>
        </p:spPr>
        <p:txBody>
          <a:bodyPr wrap="square" rtlCol="0">
            <a:spAutoFit/>
          </a:bodyPr>
          <a:lstStyle/>
          <a:p>
            <a:r>
              <a:rPr lang="en-US" dirty="0" smtClean="0"/>
              <a:t>Review Progress</a:t>
            </a:r>
          </a:p>
          <a:p>
            <a:r>
              <a:rPr lang="en-US" dirty="0" smtClean="0"/>
              <a:t>Assign Homework</a:t>
            </a:r>
            <a:endParaRPr lang="en-US" dirty="0"/>
          </a:p>
        </p:txBody>
      </p:sp>
      <p:cxnSp>
        <p:nvCxnSpPr>
          <p:cNvPr id="57" name="Straight Connector 56"/>
          <p:cNvCxnSpPr/>
          <p:nvPr/>
        </p:nvCxnSpPr>
        <p:spPr>
          <a:xfrm>
            <a:off x="2268535" y="2310386"/>
            <a:ext cx="3107432" cy="0"/>
          </a:xfrm>
          <a:prstGeom prst="line">
            <a:avLst/>
          </a:prstGeom>
          <a:ln>
            <a:prstDash val="dash"/>
            <a:tailEnd type="triangle" w="lg"/>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a:off x="3020658" y="2310386"/>
            <a:ext cx="1472196" cy="2013097"/>
          </a:xfrm>
          <a:prstGeom prst="straightConnector1">
            <a:avLst/>
          </a:prstGeom>
          <a:ln>
            <a:prstDash val="dash"/>
            <a:headEnd type="triangle" w="med" len="lg"/>
            <a:tailEnd type="triangle" w="med" len="lg"/>
          </a:ln>
        </p:spPr>
        <p:style>
          <a:lnRef idx="2">
            <a:schemeClr val="accent1"/>
          </a:lnRef>
          <a:fillRef idx="0">
            <a:schemeClr val="accent1"/>
          </a:fillRef>
          <a:effectRef idx="1">
            <a:schemeClr val="accent1"/>
          </a:effectRef>
          <a:fontRef idx="minor">
            <a:schemeClr val="tx1"/>
          </a:fontRef>
        </p:style>
      </p:cxnSp>
      <p:sp>
        <p:nvSpPr>
          <p:cNvPr id="59" name="TextBox 58"/>
          <p:cNvSpPr txBox="1"/>
          <p:nvPr/>
        </p:nvSpPr>
        <p:spPr>
          <a:xfrm>
            <a:off x="4492854" y="1956318"/>
            <a:ext cx="1444644" cy="708135"/>
          </a:xfrm>
          <a:prstGeom prst="rect">
            <a:avLst/>
          </a:prstGeom>
          <a:noFill/>
        </p:spPr>
        <p:txBody>
          <a:bodyPr wrap="square" rtlCol="0">
            <a:spAutoFit/>
          </a:bodyPr>
          <a:lstStyle/>
          <a:p>
            <a:r>
              <a:rPr lang="en-US" dirty="0" smtClean="0"/>
              <a:t>Use Case Achieved</a:t>
            </a:r>
            <a:endParaRPr lang="en-US" dirty="0"/>
          </a:p>
        </p:txBody>
      </p:sp>
      <p:sp>
        <p:nvSpPr>
          <p:cNvPr id="60" name="TextBox 59"/>
          <p:cNvSpPr txBox="1"/>
          <p:nvPr/>
        </p:nvSpPr>
        <p:spPr>
          <a:xfrm>
            <a:off x="1700081" y="5241797"/>
            <a:ext cx="5162965" cy="369332"/>
          </a:xfrm>
          <a:prstGeom prst="rect">
            <a:avLst/>
          </a:prstGeom>
          <a:noFill/>
        </p:spPr>
        <p:txBody>
          <a:bodyPr wrap="square" rtlCol="0">
            <a:spAutoFit/>
          </a:bodyPr>
          <a:lstStyle/>
          <a:p>
            <a:r>
              <a:rPr lang="en-US" b="1" dirty="0" smtClean="0">
                <a:solidFill>
                  <a:srgbClr val="19A212"/>
                </a:solidFill>
              </a:rPr>
              <a:t>Teams meet 1.5 hours weekly by GTM</a:t>
            </a:r>
            <a:endParaRPr lang="en-US" b="1" dirty="0">
              <a:solidFill>
                <a:srgbClr val="19A212"/>
              </a:solidFill>
            </a:endParaRPr>
          </a:p>
        </p:txBody>
      </p:sp>
      <p:cxnSp>
        <p:nvCxnSpPr>
          <p:cNvPr id="61" name="Straight Arrow Connector 60"/>
          <p:cNvCxnSpPr/>
          <p:nvPr/>
        </p:nvCxnSpPr>
        <p:spPr>
          <a:xfrm>
            <a:off x="2431810" y="2310386"/>
            <a:ext cx="1119181" cy="1389631"/>
          </a:xfrm>
          <a:prstGeom prst="straightConnector1">
            <a:avLst/>
          </a:prstGeom>
          <a:ln>
            <a:prstDash val="dash"/>
            <a:headEnd type="triangle" w="med" len="lg"/>
            <a:tailEnd type="triangle" w="med" len="lg"/>
          </a:ln>
        </p:spPr>
        <p:style>
          <a:lnRef idx="2">
            <a:schemeClr val="accent1"/>
          </a:lnRef>
          <a:fillRef idx="0">
            <a:schemeClr val="accent1"/>
          </a:fillRef>
          <a:effectRef idx="1">
            <a:schemeClr val="accent1"/>
          </a:effectRef>
          <a:fontRef idx="minor">
            <a:schemeClr val="tx1"/>
          </a:fontRef>
        </p:style>
      </p:cxnSp>
      <p:sp>
        <p:nvSpPr>
          <p:cNvPr id="30" name="Footer Placeholder 6"/>
          <p:cNvSpPr>
            <a:spLocks noGrp="1"/>
          </p:cNvSpPr>
          <p:nvPr>
            <p:ph type="ftr" sz="quarter" idx="4294967295"/>
          </p:nvPr>
        </p:nvSpPr>
        <p:spPr>
          <a:xfrm>
            <a:off x="2590800" y="6477000"/>
            <a:ext cx="3810000" cy="381000"/>
          </a:xfrm>
          <a:prstGeom prst="rect">
            <a:avLst/>
          </a:prstGeom>
        </p:spPr>
        <p:txBody>
          <a:bodyPr/>
          <a:lstStyle/>
          <a:p>
            <a:r>
              <a:rPr lang="en-US" dirty="0" smtClean="0"/>
              <a:t>EDM-Council/FIBO Content  and </a:t>
            </a:r>
            <a:r>
              <a:rPr lang="en-US" dirty="0" err="1" smtClean="0"/>
              <a:t>PoC</a:t>
            </a:r>
            <a:r>
              <a:rPr lang="en-US" dirty="0" smtClean="0"/>
              <a:t> Team Process</a:t>
            </a:r>
            <a:endParaRPr lang="en-US" dirty="0"/>
          </a:p>
        </p:txBody>
      </p:sp>
    </p:spTree>
    <p:extLst>
      <p:ext uri="{BB962C8B-B14F-4D97-AF65-F5344CB8AC3E}">
        <p14:creationId xmlns:p14="http://schemas.microsoft.com/office/powerpoint/2010/main" val="5234764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58200" cy="685800"/>
          </a:xfrm>
        </p:spPr>
        <p:txBody>
          <a:bodyPr>
            <a:normAutofit/>
          </a:bodyPr>
          <a:lstStyle/>
          <a:p>
            <a:r>
              <a:rPr lang="en-US" sz="2800" dirty="0"/>
              <a:t>FIBO™ Standard Meeting Process - FCT and </a:t>
            </a:r>
            <a:r>
              <a:rPr lang="en-US" sz="2800" dirty="0" err="1" smtClean="0"/>
              <a:t>FPoCT</a:t>
            </a:r>
            <a:endParaRPr lang="en-US" sz="2800" dirty="0"/>
          </a:p>
        </p:txBody>
      </p:sp>
      <p:pic>
        <p:nvPicPr>
          <p:cNvPr id="4" name="Picture 3" descr="logo-OG.jpg"/>
          <p:cNvPicPr>
            <a:picLocks noChangeAspect="1"/>
          </p:cNvPicPr>
          <p:nvPr/>
        </p:nvPicPr>
        <p:blipFill rotWithShape="1">
          <a:blip r:embed="rId2" cstate="print">
            <a:extLst>
              <a:ext uri="{28A0092B-C50C-407E-A947-70E740481C1C}">
                <a14:useLocalDpi xmlns:a14="http://schemas.microsoft.com/office/drawing/2010/main" val="0"/>
              </a:ext>
            </a:extLst>
          </a:blip>
          <a:srcRect l="6878" t="27487" r="17246" b="40529"/>
          <a:stretch/>
        </p:blipFill>
        <p:spPr>
          <a:xfrm>
            <a:off x="6553200" y="6306790"/>
            <a:ext cx="1356623" cy="548035"/>
          </a:xfrm>
          <a:prstGeom prst="rect">
            <a:avLst/>
          </a:prstGeom>
        </p:spPr>
      </p:pic>
      <p:sp>
        <p:nvSpPr>
          <p:cNvPr id="6" name="TextBox 5"/>
          <p:cNvSpPr txBox="1"/>
          <p:nvPr/>
        </p:nvSpPr>
        <p:spPr>
          <a:xfrm>
            <a:off x="381000" y="3323630"/>
            <a:ext cx="4876800" cy="923330"/>
          </a:xfrm>
          <a:prstGeom prst="rect">
            <a:avLst/>
          </a:prstGeom>
          <a:noFill/>
        </p:spPr>
        <p:txBody>
          <a:bodyPr wrap="square" rtlCol="0">
            <a:spAutoFit/>
          </a:bodyPr>
          <a:lstStyle/>
          <a:p>
            <a:r>
              <a:rPr lang="en-US" b="1" dirty="0" smtClean="0"/>
              <a:t>Leaders name</a:t>
            </a:r>
          </a:p>
          <a:p>
            <a:r>
              <a:rPr lang="en-US" dirty="0" smtClean="0"/>
              <a:t>Title</a:t>
            </a:r>
          </a:p>
          <a:p>
            <a:r>
              <a:rPr lang="en-US" dirty="0" smtClean="0"/>
              <a:t>Organization</a:t>
            </a:r>
          </a:p>
        </p:txBody>
      </p:sp>
      <p:sp>
        <p:nvSpPr>
          <p:cNvPr id="8" name="TextBox 7"/>
          <p:cNvSpPr txBox="1"/>
          <p:nvPr/>
        </p:nvSpPr>
        <p:spPr>
          <a:xfrm>
            <a:off x="4114800" y="2668032"/>
            <a:ext cx="3035300" cy="369332"/>
          </a:xfrm>
          <a:prstGeom prst="rect">
            <a:avLst/>
          </a:prstGeom>
          <a:noFill/>
        </p:spPr>
        <p:txBody>
          <a:bodyPr wrap="square" rtlCol="0">
            <a:spAutoFit/>
          </a:bodyPr>
          <a:lstStyle/>
          <a:p>
            <a:r>
              <a:rPr lang="en-US" dirty="0" smtClean="0"/>
              <a:t>Leaders and/or Team photo</a:t>
            </a:r>
            <a:endParaRPr lang="en-US" dirty="0"/>
          </a:p>
        </p:txBody>
      </p:sp>
      <p:sp>
        <p:nvSpPr>
          <p:cNvPr id="3" name="TextBox 2"/>
          <p:cNvSpPr txBox="1"/>
          <p:nvPr/>
        </p:nvSpPr>
        <p:spPr>
          <a:xfrm>
            <a:off x="381000" y="1231900"/>
            <a:ext cx="8204200" cy="923330"/>
          </a:xfrm>
          <a:prstGeom prst="rect">
            <a:avLst/>
          </a:prstGeom>
          <a:noFill/>
        </p:spPr>
        <p:txBody>
          <a:bodyPr wrap="square" rtlCol="0">
            <a:spAutoFit/>
          </a:bodyPr>
          <a:lstStyle/>
          <a:p>
            <a:r>
              <a:rPr lang="en-US" dirty="0" smtClean="0"/>
              <a:t>Refer to Section 3.2.2 for FCT’s and Section 3.2.3 for </a:t>
            </a:r>
            <a:r>
              <a:rPr lang="en-US" dirty="0" err="1" smtClean="0"/>
              <a:t>FPoC’s</a:t>
            </a:r>
            <a:r>
              <a:rPr lang="en-US" dirty="0" smtClean="0"/>
              <a:t> of:</a:t>
            </a:r>
          </a:p>
          <a:p>
            <a:r>
              <a:rPr lang="en-US" dirty="0"/>
              <a:t>http://</a:t>
            </a:r>
            <a:r>
              <a:rPr lang="en-US" dirty="0" err="1"/>
              <a:t>www.edmcouncil.org</a:t>
            </a:r>
            <a:r>
              <a:rPr lang="en-US" dirty="0"/>
              <a:t>/downloads/</a:t>
            </a:r>
            <a:r>
              <a:rPr lang="en-US" dirty="0" smtClean="0"/>
              <a:t>EDMC_FIBO_build_test_deploy_maintain_v2.1.</a:t>
            </a:r>
            <a:r>
              <a:rPr lang="en-US" dirty="0"/>
              <a:t>pdf</a:t>
            </a:r>
          </a:p>
        </p:txBody>
      </p:sp>
      <p:sp>
        <p:nvSpPr>
          <p:cNvPr id="5" name="Date Placeholder 4"/>
          <p:cNvSpPr>
            <a:spLocks noGrp="1"/>
          </p:cNvSpPr>
          <p:nvPr>
            <p:ph type="dt" sz="half" idx="4294967295"/>
          </p:nvPr>
        </p:nvSpPr>
        <p:spPr>
          <a:xfrm>
            <a:off x="914400" y="6529388"/>
            <a:ext cx="1905000" cy="457200"/>
          </a:xfrm>
          <a:prstGeom prst="rect">
            <a:avLst/>
          </a:prstGeom>
        </p:spPr>
        <p:txBody>
          <a:bodyPr/>
          <a:lstStyle/>
          <a:p>
            <a:fld id="{749746AD-EA77-1941-99F7-7E88FC009B06}" type="datetime1">
              <a:rPr lang="en-US" smtClean="0"/>
              <a:t>9/9/2015</a:t>
            </a:fld>
            <a:endParaRPr lang="en-US"/>
          </a:p>
        </p:txBody>
      </p:sp>
      <p:sp>
        <p:nvSpPr>
          <p:cNvPr id="9" name="Footer Placeholder 6"/>
          <p:cNvSpPr>
            <a:spLocks noGrp="1"/>
          </p:cNvSpPr>
          <p:nvPr>
            <p:ph type="ftr" sz="quarter" idx="4294967295"/>
          </p:nvPr>
        </p:nvSpPr>
        <p:spPr>
          <a:xfrm>
            <a:off x="2590800" y="6477000"/>
            <a:ext cx="3810000" cy="381000"/>
          </a:xfrm>
          <a:prstGeom prst="rect">
            <a:avLst/>
          </a:prstGeom>
        </p:spPr>
        <p:txBody>
          <a:bodyPr/>
          <a:lstStyle/>
          <a:p>
            <a:r>
              <a:rPr lang="en-US" dirty="0" smtClean="0"/>
              <a:t>EDM-Council/FIBO Content  and </a:t>
            </a:r>
            <a:r>
              <a:rPr lang="en-US" dirty="0" err="1" smtClean="0"/>
              <a:t>PoC</a:t>
            </a:r>
            <a:r>
              <a:rPr lang="en-US" dirty="0" smtClean="0"/>
              <a:t> Team Process</a:t>
            </a:r>
            <a:endParaRPr lang="en-US" dirty="0"/>
          </a:p>
        </p:txBody>
      </p:sp>
    </p:spTree>
    <p:extLst>
      <p:ext uri="{BB962C8B-B14F-4D97-AF65-F5344CB8AC3E}">
        <p14:creationId xmlns:p14="http://schemas.microsoft.com/office/powerpoint/2010/main" val="29750606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10822</TotalTime>
  <Words>3984</Words>
  <Application>Microsoft Office PowerPoint</Application>
  <PresentationFormat>On-screen Show (4:3)</PresentationFormat>
  <Paragraphs>788</Paragraphs>
  <Slides>47</Slides>
  <Notes>2</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OMG Finance Domain Task Force (FDTF)</vt:lpstr>
      <vt:lpstr>Agenda</vt:lpstr>
      <vt:lpstr>OMG Quarterly Meeting Sept 2015</vt:lpstr>
      <vt:lpstr>Presentations, sessions for the membership…</vt:lpstr>
      <vt:lpstr>FTF and RTF Charters (Friday Plenary)</vt:lpstr>
      <vt:lpstr>FIGI Status</vt:lpstr>
      <vt:lpstr>Roadmap</vt:lpstr>
      <vt:lpstr>FIBO™ Standard Meeting Process - FCT and FPoCT</vt:lpstr>
      <vt:lpstr>FIBO™ Standard Meeting Process - FCT and FPoCT</vt:lpstr>
      <vt:lpstr>FIBO™ Standard Meeting Process - FCT and FPoCT - Process Reminder </vt:lpstr>
      <vt:lpstr>FIBO™ Standard Meeting Process - FCT and FPoCT – Tools - Process Reminder </vt:lpstr>
      <vt:lpstr>FIBO Foundations Status</vt:lpstr>
      <vt:lpstr>FIBO-BE Status</vt:lpstr>
      <vt:lpstr>FIBO Indices and Indicators Status</vt:lpstr>
      <vt:lpstr>FIBO Financial Business and Commerce (FBC) Status</vt:lpstr>
      <vt:lpstr>FBC Scope Update</vt:lpstr>
      <vt:lpstr>FBC Scope Formal Decisions (August 2015)</vt:lpstr>
      <vt:lpstr>Derivatives Proof of Concept</vt:lpstr>
      <vt:lpstr>Derivatives PoC Aims:</vt:lpstr>
      <vt:lpstr>Progress: Phase 1</vt:lpstr>
      <vt:lpstr>Derivatives PoC Update</vt:lpstr>
      <vt:lpstr>FIBO Current Specifications Status Overview</vt:lpstr>
      <vt:lpstr>FIBO Upcoming Specifications Status Overview</vt:lpstr>
      <vt:lpstr>FIBO: Scope and Content</vt:lpstr>
      <vt:lpstr>FIBO: Status</vt:lpstr>
      <vt:lpstr>FIBO Where is What!</vt:lpstr>
      <vt:lpstr>FIBO Infrastructure</vt:lpstr>
      <vt:lpstr>NEW: How-To Guide</vt:lpstr>
      <vt:lpstr>Engagement Model</vt:lpstr>
      <vt:lpstr>Process Progress</vt:lpstr>
      <vt:lpstr>FIBO Content Teams</vt:lpstr>
      <vt:lpstr>FIBO Foundations Content Team</vt:lpstr>
      <vt:lpstr>Red v Pink working – Example</vt:lpstr>
      <vt:lpstr>Red FIBO Foundations Topics</vt:lpstr>
      <vt:lpstr>Current Red FIBO Work</vt:lpstr>
      <vt:lpstr>Red FIBO Update</vt:lpstr>
      <vt:lpstr>Other FIBO Activities</vt:lpstr>
      <vt:lpstr>FIBO Vocabulary</vt:lpstr>
      <vt:lpstr>Schema.org</vt:lpstr>
      <vt:lpstr>Schema.org Current Status</vt:lpstr>
      <vt:lpstr>Jargon Blaster</vt:lpstr>
      <vt:lpstr>Appendix 1: FIBO Content and Status</vt:lpstr>
      <vt:lpstr>Key to Colors</vt:lpstr>
      <vt:lpstr>FIBO Development Scenario (August 2015)</vt:lpstr>
      <vt:lpstr>FIBO Development Scenario (August 2015)</vt:lpstr>
      <vt:lpstr>FIBO Development Scenario (August 2015)</vt:lpstr>
      <vt:lpstr>FIBO Development Scenario (August 2015)</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EDM Council / Object Management Group Semantic Standards</dc:title>
  <dc:creator>Owner</dc:creator>
  <cp:lastModifiedBy>User</cp:lastModifiedBy>
  <cp:revision>511</cp:revision>
  <dcterms:created xsi:type="dcterms:W3CDTF">2011-04-19T19:19:23Z</dcterms:created>
  <dcterms:modified xsi:type="dcterms:W3CDTF">2015-09-09T18:30:18Z</dcterms:modified>
</cp:coreProperties>
</file>