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6" r:id="rId2"/>
    <p:sldId id="519" r:id="rId3"/>
    <p:sldId id="843" r:id="rId4"/>
    <p:sldId id="877" r:id="rId5"/>
    <p:sldId id="851" r:id="rId6"/>
    <p:sldId id="876" r:id="rId7"/>
    <p:sldId id="845" r:id="rId8"/>
    <p:sldId id="847" r:id="rId9"/>
    <p:sldId id="879" r:id="rId10"/>
    <p:sldId id="878" r:id="rId11"/>
    <p:sldId id="855" r:id="rId12"/>
    <p:sldId id="869" r:id="rId13"/>
    <p:sldId id="849" r:id="rId14"/>
    <p:sldId id="862" r:id="rId15"/>
    <p:sldId id="838" r:id="rId16"/>
    <p:sldId id="853" r:id="rId17"/>
    <p:sldId id="798" r:id="rId18"/>
    <p:sldId id="711" r:id="rId19"/>
    <p:sldId id="822" r:id="rId20"/>
    <p:sldId id="831" r:id="rId21"/>
    <p:sldId id="826" r:id="rId22"/>
    <p:sldId id="828" r:id="rId23"/>
    <p:sldId id="835" r:id="rId24"/>
    <p:sldId id="824" r:id="rId25"/>
    <p:sldId id="872" r:id="rId26"/>
    <p:sldId id="832" r:id="rId27"/>
    <p:sldId id="836" r:id="rId28"/>
    <p:sldId id="809" r:id="rId29"/>
    <p:sldId id="873" r:id="rId30"/>
    <p:sldId id="874" r:id="rId31"/>
    <p:sldId id="666" r:id="rId32"/>
    <p:sldId id="734" r:id="rId33"/>
    <p:sldId id="735" r:id="rId34"/>
    <p:sldId id="793" r:id="rId35"/>
    <p:sldId id="749" r:id="rId36"/>
    <p:sldId id="736" r:id="rId37"/>
    <p:sldId id="741" r:id="rId38"/>
    <p:sldId id="700" r:id="rId39"/>
    <p:sldId id="704" r:id="rId40"/>
    <p:sldId id="701" r:id="rId41"/>
    <p:sldId id="702" r:id="rId42"/>
    <p:sldId id="668" r:id="rId43"/>
    <p:sldId id="78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0BF3A8-4390-4711-9C95-469869B86A46}" v="1508" dt="2019-05-08T20:21:55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1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BF5F1FC3-8E56-4823-803D-85BF8EC0B367}"/>
    <pc:docChg chg="addSld delSld modSld">
      <pc:chgData name="Michael Bennett" userId="808163721be62333" providerId="LiveId" clId="{BF5F1FC3-8E56-4823-803D-85BF8EC0B367}" dt="2019-05-01T18:13:37.276" v="699" actId="20577"/>
      <pc:docMkLst>
        <pc:docMk/>
      </pc:docMkLst>
      <pc:sldChg chg="modSp">
        <pc:chgData name="Michael Bennett" userId="808163721be62333" providerId="LiveId" clId="{BF5F1FC3-8E56-4823-803D-85BF8EC0B367}" dt="2019-05-01T18:13:37.276" v="699" actId="20577"/>
        <pc:sldMkLst>
          <pc:docMk/>
          <pc:sldMk cId="0" sldId="256"/>
        </pc:sldMkLst>
        <pc:spChg chg="mod">
          <ac:chgData name="Michael Bennett" userId="808163721be62333" providerId="LiveId" clId="{BF5F1FC3-8E56-4823-803D-85BF8EC0B367}" dt="2019-05-01T18:13:37.276" v="699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BF5F1FC3-8E56-4823-803D-85BF8EC0B367}" dt="2019-05-01T17:22:13.466" v="107" actId="403"/>
        <pc:sldMkLst>
          <pc:docMk/>
          <pc:sldMk cId="3947954689" sldId="843"/>
        </pc:sldMkLst>
        <pc:spChg chg="mod">
          <ac:chgData name="Michael Bennett" userId="808163721be62333" providerId="LiveId" clId="{BF5F1FC3-8E56-4823-803D-85BF8EC0B367}" dt="2019-05-01T17:22:13.466" v="107" actId="403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BF5F1FC3-8E56-4823-803D-85BF8EC0B367}" dt="2019-05-01T17:49:43.393" v="283" actId="20577"/>
        <pc:sldMkLst>
          <pc:docMk/>
          <pc:sldMk cId="3032193647" sldId="845"/>
        </pc:sldMkLst>
        <pc:spChg chg="mod">
          <ac:chgData name="Michael Bennett" userId="808163721be62333" providerId="LiveId" clId="{BF5F1FC3-8E56-4823-803D-85BF8EC0B367}" dt="2019-05-01T17:49:43.393" v="283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BF5F1FC3-8E56-4823-803D-85BF8EC0B367}" dt="2019-05-01T17:51:07.957" v="419" actId="404"/>
        <pc:sldMkLst>
          <pc:docMk/>
          <pc:sldMk cId="2207867841" sldId="847"/>
        </pc:sldMkLst>
        <pc:spChg chg="mod">
          <ac:chgData name="Michael Bennett" userId="808163721be62333" providerId="LiveId" clId="{BF5F1FC3-8E56-4823-803D-85BF8EC0B367}" dt="2019-05-01T17:51:07.957" v="419" actId="404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BF5F1FC3-8E56-4823-803D-85BF8EC0B367}" dt="2019-05-01T17:58:01.029" v="688" actId="20577"/>
        <pc:sldMkLst>
          <pc:docMk/>
          <pc:sldMk cId="3071212602" sldId="849"/>
        </pc:sldMkLst>
        <pc:spChg chg="mod">
          <ac:chgData name="Michael Bennett" userId="808163721be62333" providerId="LiveId" clId="{BF5F1FC3-8E56-4823-803D-85BF8EC0B367}" dt="2019-05-01T17:58:01.029" v="688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BF5F1FC3-8E56-4823-803D-85BF8EC0B367}" dt="2019-05-01T17:57:37.148" v="678" actId="20577"/>
        <pc:sldMkLst>
          <pc:docMk/>
          <pc:sldMk cId="1503027774" sldId="855"/>
        </pc:sldMkLst>
        <pc:spChg chg="mod">
          <ac:chgData name="Michael Bennett" userId="808163721be62333" providerId="LiveId" clId="{BF5F1FC3-8E56-4823-803D-85BF8EC0B367}" dt="2019-05-01T17:53:00.586" v="454"/>
          <ac:spMkLst>
            <pc:docMk/>
            <pc:sldMk cId="1503027774" sldId="855"/>
            <ac:spMk id="2" creationId="{CD45D11D-771E-4D19-B78C-E1428791C369}"/>
          </ac:spMkLst>
        </pc:spChg>
        <pc:spChg chg="mod">
          <ac:chgData name="Michael Bennett" userId="808163721be62333" providerId="LiveId" clId="{BF5F1FC3-8E56-4823-803D-85BF8EC0B367}" dt="2019-05-01T17:57:37.148" v="678" actId="20577"/>
          <ac:spMkLst>
            <pc:docMk/>
            <pc:sldMk cId="1503027774" sldId="855"/>
            <ac:spMk id="3" creationId="{A85FC595-C69A-405C-B132-FAD1FC261F37}"/>
          </ac:spMkLst>
        </pc:spChg>
      </pc:sldChg>
      <pc:sldChg chg="modSp">
        <pc:chgData name="Michael Bennett" userId="808163721be62333" providerId="LiveId" clId="{BF5F1FC3-8E56-4823-803D-85BF8EC0B367}" dt="2019-05-01T17:58:18.310" v="697" actId="20577"/>
        <pc:sldMkLst>
          <pc:docMk/>
          <pc:sldMk cId="2615199314" sldId="862"/>
        </pc:sldMkLst>
        <pc:spChg chg="mod">
          <ac:chgData name="Michael Bennett" userId="808163721be62333" providerId="LiveId" clId="{BF5F1FC3-8E56-4823-803D-85BF8EC0B367}" dt="2019-05-01T17:58:18.310" v="697" actId="20577"/>
          <ac:spMkLst>
            <pc:docMk/>
            <pc:sldMk cId="2615199314" sldId="862"/>
            <ac:spMk id="2" creationId="{47E87ED4-5B18-4AFC-BFAB-11579F0A095E}"/>
          </ac:spMkLst>
        </pc:spChg>
      </pc:sldChg>
      <pc:sldChg chg="modSp">
        <pc:chgData name="Michael Bennett" userId="808163721be62333" providerId="LiveId" clId="{BF5F1FC3-8E56-4823-803D-85BF8EC0B367}" dt="2019-05-01T17:23:29.665" v="238" actId="20577"/>
        <pc:sldMkLst>
          <pc:docMk/>
          <pc:sldMk cId="2517914178" sldId="876"/>
        </pc:sldMkLst>
        <pc:spChg chg="mod">
          <ac:chgData name="Michael Bennett" userId="808163721be62333" providerId="LiveId" clId="{BF5F1FC3-8E56-4823-803D-85BF8EC0B367}" dt="2019-05-01T17:23:29.665" v="238" actId="20577"/>
          <ac:spMkLst>
            <pc:docMk/>
            <pc:sldMk cId="2517914178" sldId="876"/>
            <ac:spMk id="3" creationId="{22D4F262-07E0-4034-8CD0-13CAE47A01E9}"/>
          </ac:spMkLst>
        </pc:spChg>
      </pc:sldChg>
      <pc:sldChg chg="modSp">
        <pc:chgData name="Michael Bennett" userId="808163721be62333" providerId="LiveId" clId="{BF5F1FC3-8E56-4823-803D-85BF8EC0B367}" dt="2019-05-01T17:22:57.908" v="211" actId="20577"/>
        <pc:sldMkLst>
          <pc:docMk/>
          <pc:sldMk cId="3779480174" sldId="877"/>
        </pc:sldMkLst>
        <pc:spChg chg="mod">
          <ac:chgData name="Michael Bennett" userId="808163721be62333" providerId="LiveId" clId="{BF5F1FC3-8E56-4823-803D-85BF8EC0B367}" dt="2019-05-01T17:22:57.908" v="211" actId="20577"/>
          <ac:spMkLst>
            <pc:docMk/>
            <pc:sldMk cId="3779480174" sldId="877"/>
            <ac:spMk id="3" creationId="{F31AF126-6210-463A-875D-0945D28D71B2}"/>
          </ac:spMkLst>
        </pc:spChg>
      </pc:sldChg>
      <pc:sldChg chg="modSp add">
        <pc:chgData name="Michael Bennett" userId="808163721be62333" providerId="LiveId" clId="{BF5F1FC3-8E56-4823-803D-85BF8EC0B367}" dt="2019-05-01T17:56:36.775" v="673" actId="20577"/>
        <pc:sldMkLst>
          <pc:docMk/>
          <pc:sldMk cId="3193852665" sldId="878"/>
        </pc:sldMkLst>
        <pc:spChg chg="mod">
          <ac:chgData name="Michael Bennett" userId="808163721be62333" providerId="LiveId" clId="{BF5F1FC3-8E56-4823-803D-85BF8EC0B367}" dt="2019-05-01T17:53:03.644" v="466" actId="20577"/>
          <ac:spMkLst>
            <pc:docMk/>
            <pc:sldMk cId="3193852665" sldId="878"/>
            <ac:spMk id="2" creationId="{A4F6B47F-1BEC-41C3-895E-DFB2E62555B5}"/>
          </ac:spMkLst>
        </pc:spChg>
        <pc:spChg chg="mod">
          <ac:chgData name="Michael Bennett" userId="808163721be62333" providerId="LiveId" clId="{BF5F1FC3-8E56-4823-803D-85BF8EC0B367}" dt="2019-05-01T17:56:36.775" v="673" actId="20577"/>
          <ac:spMkLst>
            <pc:docMk/>
            <pc:sldMk cId="3193852665" sldId="878"/>
            <ac:spMk id="3" creationId="{113A817A-A0B2-496E-BD13-F06BACAA7EE7}"/>
          </ac:spMkLst>
        </pc:spChg>
      </pc:sldChg>
    </pc:docChg>
  </pc:docChgLst>
  <pc:docChgLst>
    <pc:chgData name="Michael Bennett" userId="808163721be62333" providerId="LiveId" clId="{880BF3A8-4390-4711-9C95-469869B86A46}"/>
    <pc:docChg chg="addSld delSld modSld">
      <pc:chgData name="Michael Bennett" userId="808163721be62333" providerId="LiveId" clId="{880BF3A8-4390-4711-9C95-469869B86A46}" dt="2019-05-08T20:21:55.714" v="805" actId="20577"/>
      <pc:docMkLst>
        <pc:docMk/>
      </pc:docMkLst>
      <pc:sldChg chg="modSp">
        <pc:chgData name="Michael Bennett" userId="808163721be62333" providerId="LiveId" clId="{880BF3A8-4390-4711-9C95-469869B86A46}" dt="2019-05-08T20:21:55.714" v="805" actId="20577"/>
        <pc:sldMkLst>
          <pc:docMk/>
          <pc:sldMk cId="4211051418" sldId="838"/>
        </pc:sldMkLst>
        <pc:spChg chg="mod">
          <ac:chgData name="Michael Bennett" userId="808163721be62333" providerId="LiveId" clId="{880BF3A8-4390-4711-9C95-469869B86A46}" dt="2019-05-08T20:21:55.714" v="805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880BF3A8-4390-4711-9C95-469869B86A46}" dt="2019-05-08T18:59:20.636" v="95" actId="313"/>
        <pc:sldMkLst>
          <pc:docMk/>
          <pc:sldMk cId="3947954689" sldId="843"/>
        </pc:sldMkLst>
        <pc:spChg chg="mod">
          <ac:chgData name="Michael Bennett" userId="808163721be62333" providerId="LiveId" clId="{880BF3A8-4390-4711-9C95-469869B86A46}" dt="2019-05-08T18:59:20.636" v="95" actId="313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880BF3A8-4390-4711-9C95-469869B86A46}" dt="2019-05-08T19:54:05.008" v="186" actId="20577"/>
        <pc:sldMkLst>
          <pc:docMk/>
          <pc:sldMk cId="2207867841" sldId="847"/>
        </pc:sldMkLst>
        <pc:spChg chg="mod">
          <ac:chgData name="Michael Bennett" userId="808163721be62333" providerId="LiveId" clId="{880BF3A8-4390-4711-9C95-469869B86A46}" dt="2019-05-08T19:54:05.008" v="186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880BF3A8-4390-4711-9C95-469869B86A46}" dt="2019-05-08T20:05:28.009" v="334" actId="20577"/>
        <pc:sldMkLst>
          <pc:docMk/>
          <pc:sldMk cId="3193852665" sldId="878"/>
        </pc:sldMkLst>
        <pc:spChg chg="mod">
          <ac:chgData name="Michael Bennett" userId="808163721be62333" providerId="LiveId" clId="{880BF3A8-4390-4711-9C95-469869B86A46}" dt="2019-05-01T20:36:07.205" v="0"/>
          <ac:spMkLst>
            <pc:docMk/>
            <pc:sldMk cId="3193852665" sldId="878"/>
            <ac:spMk id="2" creationId="{A4F6B47F-1BEC-41C3-895E-DFB2E62555B5}"/>
          </ac:spMkLst>
        </pc:spChg>
        <pc:spChg chg="mod">
          <ac:chgData name="Michael Bennett" userId="808163721be62333" providerId="LiveId" clId="{880BF3A8-4390-4711-9C95-469869B86A46}" dt="2019-05-08T20:05:28.009" v="334" actId="20577"/>
          <ac:spMkLst>
            <pc:docMk/>
            <pc:sldMk cId="3193852665" sldId="878"/>
            <ac:spMk id="3" creationId="{113A817A-A0B2-496E-BD13-F06BACAA7EE7}"/>
          </ac:spMkLst>
        </pc:spChg>
      </pc:sldChg>
      <pc:sldChg chg="modSp add">
        <pc:chgData name="Michael Bennett" userId="808163721be62333" providerId="LiveId" clId="{880BF3A8-4390-4711-9C95-469869B86A46}" dt="2019-05-01T20:36:42.044" v="40" actId="5793"/>
        <pc:sldMkLst>
          <pc:docMk/>
          <pc:sldMk cId="1879032328" sldId="879"/>
        </pc:sldMkLst>
        <pc:spChg chg="mod">
          <ac:chgData name="Michael Bennett" userId="808163721be62333" providerId="LiveId" clId="{880BF3A8-4390-4711-9C95-469869B86A46}" dt="2019-05-01T20:36:14.676" v="26" actId="20577"/>
          <ac:spMkLst>
            <pc:docMk/>
            <pc:sldMk cId="1879032328" sldId="879"/>
            <ac:spMk id="2" creationId="{A0AE0FEE-1CB9-47FA-A8C3-7F8750E6190B}"/>
          </ac:spMkLst>
        </pc:spChg>
        <pc:spChg chg="mod">
          <ac:chgData name="Michael Bennett" userId="808163721be62333" providerId="LiveId" clId="{880BF3A8-4390-4711-9C95-469869B86A46}" dt="2019-05-01T20:36:42.044" v="40" actId="5793"/>
          <ac:spMkLst>
            <pc:docMk/>
            <pc:sldMk cId="1879032328" sldId="879"/>
            <ac:spMk id="3" creationId="{93658834-ECAD-4702-88E5-9F508B07A4C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5/8/2019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May 8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6B47F-1BEC-41C3-895E-DFB2E625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A817A-A0B2-496E-BD13-F06BACAA7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FERM</a:t>
            </a:r>
            <a:r>
              <a:rPr lang="en-US" baseline="0" dirty="0"/>
              <a:t> – FDTF WG</a:t>
            </a:r>
          </a:p>
          <a:p>
            <a:pPr lvl="1"/>
            <a:r>
              <a:rPr lang="en-US" dirty="0"/>
              <a:t>Half day? </a:t>
            </a:r>
          </a:p>
          <a:p>
            <a:pPr lvl="1"/>
            <a:r>
              <a:rPr lang="en-US" dirty="0"/>
              <a:t>US-centric; meeting is in Amsterdam</a:t>
            </a:r>
          </a:p>
          <a:p>
            <a:pPr lvl="0"/>
            <a:r>
              <a:rPr lang="en-US" dirty="0"/>
              <a:t>SBRM</a:t>
            </a:r>
          </a:p>
          <a:p>
            <a:pPr lvl="1"/>
            <a:r>
              <a:rPr lang="en-US" dirty="0"/>
              <a:t>Joint with FERM or separate? </a:t>
            </a:r>
          </a:p>
          <a:p>
            <a:r>
              <a:rPr lang="en-US" dirty="0"/>
              <a:t>Blockchain PSIG</a:t>
            </a:r>
          </a:p>
          <a:p>
            <a:r>
              <a:rPr lang="en-US" dirty="0"/>
              <a:t>AI</a:t>
            </a:r>
            <a:r>
              <a:rPr lang="en-US" baseline="0" dirty="0"/>
              <a:t> PSIG</a:t>
            </a:r>
            <a:endParaRPr lang="en-US" dirty="0"/>
          </a:p>
          <a:p>
            <a:r>
              <a:rPr lang="en-US" dirty="0"/>
              <a:t>Blockchain PSIG + Agents PSIG</a:t>
            </a:r>
          </a:p>
          <a:p>
            <a:pPr lvl="1"/>
            <a:r>
              <a:rPr lang="en-US" dirty="0" err="1"/>
              <a:t>PrimaFelicitas</a:t>
            </a:r>
            <a:r>
              <a:rPr lang="en-US" baseline="0" dirty="0"/>
              <a:t> presentation (joint)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F2DBC-CD8F-4AED-9CDB-0DC0871C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5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June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(status of FIBO 2.0)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 – MARS PTF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report – Blockchain PSIG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SBRM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meeting with BMI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WG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Topics of Interest? (see next slide)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Follow-ups on the FCA Call for Comments</a:t>
            </a:r>
          </a:p>
          <a:p>
            <a:pPr lvl="0"/>
            <a:r>
              <a:rPr lang="en-US" sz="2000" dirty="0"/>
              <a:t>Contextual ontology extraction</a:t>
            </a:r>
          </a:p>
          <a:p>
            <a:pPr lvl="1"/>
            <a:r>
              <a:rPr lang="en-US" sz="1800" dirty="0"/>
              <a:t>Context specific ontologies (more of an ontology PSIG topic, see also Tree Shaker, shapes etc.)</a:t>
            </a:r>
          </a:p>
          <a:p>
            <a:pPr lvl="1"/>
            <a:r>
              <a:rPr lang="en-US" sz="1800" dirty="0"/>
              <a:t>Context specific views of broader ontology</a:t>
            </a:r>
          </a:p>
          <a:p>
            <a:pPr lvl="1"/>
            <a:r>
              <a:rPr lang="en-US" sz="1800" dirty="0"/>
              <a:t>Expressing requirements for ontology viz per context – how to understand what a given business user is interested in seeing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June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1"/>
            <a:r>
              <a:rPr lang="en-US" sz="2400" baseline="0" dirty="0"/>
              <a:t>March: Equity Pricing</a:t>
            </a:r>
          </a:p>
          <a:p>
            <a:pPr lvl="1"/>
            <a:r>
              <a:rPr lang="en-US" sz="2400" baseline="0" dirty="0"/>
              <a:t>June: 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non FDTF activities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MARS PTC</a:t>
            </a:r>
            <a:r>
              <a:rPr lang="en-US" sz="2400" baseline="0" dirty="0"/>
              <a:t> – Joint sessions</a:t>
            </a:r>
          </a:p>
          <a:p>
            <a:r>
              <a:rPr lang="en-US" sz="2400" dirty="0"/>
              <a:t>SBRM – Standard Business Reporting Model</a:t>
            </a:r>
          </a:p>
          <a:p>
            <a:r>
              <a:rPr lang="en-US" sz="2400" dirty="0"/>
              <a:t>Things that might be of interest to FDTF participants</a:t>
            </a:r>
          </a:p>
          <a:p>
            <a:pPr lvl="1"/>
            <a:r>
              <a:rPr lang="en-US" sz="2000" dirty="0"/>
              <a:t>ADTF?</a:t>
            </a:r>
          </a:p>
          <a:p>
            <a:pPr lvl="0"/>
            <a:r>
              <a:rPr lang="en-US" sz="2400" dirty="0"/>
              <a:t>Other?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9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Tuesday 18 June</a:t>
            </a:r>
          </a:p>
          <a:p>
            <a:pPr lvl="1"/>
            <a:r>
              <a:rPr lang="en-US" sz="1600" kern="1200" baseline="0" dirty="0">
                <a:solidFill>
                  <a:schemeClr val="tx1"/>
                </a:solidFill>
                <a:effectLst/>
              </a:rPr>
              <a:t>Tues Morning (9 – 12)</a:t>
            </a:r>
          </a:p>
          <a:p>
            <a:pPr lvl="2"/>
            <a:r>
              <a:rPr lang="en-US" sz="1200" dirty="0"/>
              <a:t>Blockchain PSIG</a:t>
            </a:r>
          </a:p>
          <a:p>
            <a:pPr lvl="3"/>
            <a:r>
              <a:rPr lang="en-US" sz="1100" dirty="0"/>
              <a:t>Exchanges and oracles</a:t>
            </a:r>
          </a:p>
          <a:p>
            <a:pPr lvl="3"/>
            <a:r>
              <a:rPr lang="en-US" sz="1100" dirty="0"/>
              <a:t>Other RFP ideas</a:t>
            </a:r>
          </a:p>
          <a:p>
            <a:pPr lvl="1"/>
            <a:r>
              <a:rPr lang="en-US" sz="1600" dirty="0"/>
              <a:t>Afternoon (1 – 5)</a:t>
            </a:r>
          </a:p>
          <a:p>
            <a:pPr lvl="2"/>
            <a:r>
              <a:rPr lang="en-US" sz="1200" dirty="0"/>
              <a:t>FIBO (plans and status; update on FTF)</a:t>
            </a:r>
          </a:p>
          <a:p>
            <a:pPr lvl="3"/>
            <a:r>
              <a:rPr lang="en-US" sz="1100" dirty="0"/>
              <a:t>See earlier note about Mortgage stuff and scheduling</a:t>
            </a:r>
          </a:p>
          <a:p>
            <a:pPr lvl="3"/>
            <a:r>
              <a:rPr lang="en-US" sz="1100" dirty="0"/>
              <a:t>Adaptive UI presentation TBC</a:t>
            </a:r>
          </a:p>
          <a:p>
            <a:pPr lvl="2"/>
            <a:r>
              <a:rPr lang="en-US" sz="1200" dirty="0"/>
              <a:t>Roadmap</a:t>
            </a:r>
          </a:p>
          <a:p>
            <a:pPr lvl="2"/>
            <a:r>
              <a:rPr lang="en-US" sz="1200"/>
              <a:t>1+ </a:t>
            </a:r>
            <a:r>
              <a:rPr lang="en-US" sz="1200" dirty="0"/>
              <a:t>hour dial in for FERM</a:t>
            </a:r>
          </a:p>
          <a:p>
            <a:pPr lvl="0"/>
            <a:r>
              <a:rPr lang="en-US" sz="1800" dirty="0"/>
              <a:t>Wednesday 19 June</a:t>
            </a:r>
            <a:endParaRPr lang="en-US" sz="1200" dirty="0"/>
          </a:p>
          <a:p>
            <a:pPr lvl="1"/>
            <a:r>
              <a:rPr lang="en-US" sz="1600" dirty="0"/>
              <a:t>Morning (9 – 12) </a:t>
            </a:r>
          </a:p>
          <a:p>
            <a:pPr lvl="2"/>
            <a:r>
              <a:rPr lang="en-US" sz="1200" dirty="0"/>
              <a:t>Possible regulatory coordination sessions?</a:t>
            </a:r>
          </a:p>
          <a:p>
            <a:pPr lvl="2"/>
            <a:r>
              <a:rPr lang="en-US" sz="1200" dirty="0"/>
              <a:t>Other sessions of interest to participants</a:t>
            </a:r>
          </a:p>
          <a:p>
            <a:pPr lvl="3"/>
            <a:r>
              <a:rPr lang="en-US" sz="1000" dirty="0"/>
              <a:t>AI PSIG all morning (has its own room)</a:t>
            </a:r>
          </a:p>
          <a:p>
            <a:pPr lvl="3"/>
            <a:r>
              <a:rPr lang="en-US" sz="1000" dirty="0"/>
              <a:t>As usual, monitor ADTF agenda for things of interest</a:t>
            </a:r>
          </a:p>
          <a:p>
            <a:pPr lvl="1"/>
            <a:r>
              <a:rPr lang="en-US" sz="1600" dirty="0"/>
              <a:t>Extended</a:t>
            </a:r>
            <a:r>
              <a:rPr lang="en-US" sz="1600" baseline="0" dirty="0"/>
              <a:t> lunch 12 – 1:30</a:t>
            </a:r>
            <a:endParaRPr lang="en-US" sz="1600" dirty="0"/>
          </a:p>
          <a:p>
            <a:pPr lvl="1"/>
            <a:r>
              <a:rPr lang="en-US" sz="1600" dirty="0"/>
              <a:t>Wednesday Afternoon (1:30 – 5)</a:t>
            </a:r>
          </a:p>
          <a:p>
            <a:pPr lvl="2"/>
            <a:r>
              <a:rPr lang="en-US" sz="1200" dirty="0"/>
              <a:t>SBRM Meeting (joint with BRM / BMI) 1:30 – 2:30 – find out from Claude</a:t>
            </a:r>
          </a:p>
          <a:p>
            <a:pPr lvl="3"/>
            <a:r>
              <a:rPr lang="en-US" sz="1100" dirty="0"/>
              <a:t>This may or may not be the BMI Vote to Issue the SBRM RFP</a:t>
            </a:r>
          </a:p>
          <a:p>
            <a:pPr lvl="2"/>
            <a:r>
              <a:rPr lang="en-US" sz="1400" dirty="0"/>
              <a:t>FIBO Workshop from</a:t>
            </a:r>
            <a:r>
              <a:rPr lang="en-US" sz="1400" baseline="0" dirty="0"/>
              <a:t> 3pm (after coffee)</a:t>
            </a:r>
          </a:p>
          <a:p>
            <a:pPr lvl="1"/>
            <a:r>
              <a:rPr lang="en-US" sz="1800" dirty="0"/>
              <a:t>There is also an AI Wed afternoon event from Retail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June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June OMG FDTF Quarterly Meeting (Amsterdam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Q1.5 release planned for May</a:t>
            </a:r>
          </a:p>
          <a:p>
            <a:pPr lvl="0"/>
            <a:r>
              <a:rPr lang="en-US" sz="2400" baseline="0" dirty="0"/>
              <a:t>FIBO Re-launching of content validation and extension (as announced in April) now on hold</a:t>
            </a:r>
          </a:p>
          <a:p>
            <a:pPr lvl="1"/>
            <a:r>
              <a:rPr lang="en-US" sz="2000" baseline="0" dirty="0"/>
              <a:t>EDMC has an all day FIBO Off-site tomorrow (9 May)</a:t>
            </a:r>
          </a:p>
          <a:p>
            <a:pPr lvl="0" rtl="0" fontAlgn="base"/>
            <a:r>
              <a:rPr lang="en-US" sz="2400" dirty="0">
                <a:effectLst/>
              </a:rPr>
              <a:t>New FDTF WG: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Federal Enterprise Risk Management ("FERM") </a:t>
            </a:r>
            <a:endParaRPr lang="en-US" sz="2000" dirty="0">
              <a:effectLst/>
            </a:endParaRPr>
          </a:p>
          <a:p>
            <a:pPr lvl="0"/>
            <a:r>
              <a:rPr lang="en-US" sz="2400" baseline="0" dirty="0"/>
              <a:t>IOTA standards work under way with MARS PTF</a:t>
            </a:r>
          </a:p>
          <a:p>
            <a:pPr lvl="1"/>
            <a:r>
              <a:rPr lang="en-US" sz="2000" baseline="0" dirty="0"/>
              <a:t>2 proposed standards presented at MARS PTF</a:t>
            </a:r>
          </a:p>
          <a:p>
            <a:pPr lvl="2"/>
            <a:r>
              <a:rPr lang="en-US" sz="1600" baseline="0" dirty="0"/>
              <a:t>Ternary – as RFC</a:t>
            </a:r>
          </a:p>
          <a:p>
            <a:pPr lvl="2"/>
            <a:r>
              <a:rPr lang="en-US" sz="1600" baseline="0" dirty="0"/>
              <a:t>Node Standard – as RFC</a:t>
            </a:r>
          </a:p>
          <a:p>
            <a:pPr lvl="1"/>
            <a:r>
              <a:rPr lang="en-US" sz="2000" baseline="0" dirty="0"/>
              <a:t>Possible RFP for broader DAG based ecosystems</a:t>
            </a:r>
          </a:p>
          <a:p>
            <a:pPr lvl="1"/>
            <a:r>
              <a:rPr lang="en-US" sz="2000" baseline="0" dirty="0"/>
              <a:t>Additional messaging standards proposal in Healthcare / FHIR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B5FC5-EC1C-4515-8F83-D3410A02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Federal Enterprise Risk Management ("FERM") WG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F126-6210-463A-875D-0945D28D7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met this week</a:t>
            </a:r>
          </a:p>
          <a:p>
            <a:pPr lvl="1"/>
            <a:r>
              <a:rPr lang="en-US" dirty="0"/>
              <a:t>Updates? </a:t>
            </a:r>
          </a:p>
          <a:p>
            <a:pPr lvl="1"/>
            <a:r>
              <a:rPr lang="en-US" dirty="0"/>
              <a:t>Plans for Amsterdam (or</a:t>
            </a:r>
            <a:r>
              <a:rPr lang="en-US" baseline="0" dirty="0"/>
              <a:t> take this to Agenda planning section)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25231-DCF1-4BEC-A7A5-644E6EA6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4801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 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/>
            <a:r>
              <a:rPr lang="en-US" sz="1400" dirty="0"/>
              <a:t>Recently questioned – do we need these?</a:t>
            </a:r>
          </a:p>
          <a:p>
            <a:pPr lvl="2"/>
            <a:r>
              <a:rPr lang="en-US" sz="1400" dirty="0"/>
              <a:t>Most</a:t>
            </a:r>
            <a:r>
              <a:rPr lang="en-US" sz="1400" baseline="0" dirty="0"/>
              <a:t> </a:t>
            </a:r>
            <a:r>
              <a:rPr lang="en-US" sz="1400" dirty="0"/>
              <a:t>of the changes covered have long been implemented</a:t>
            </a:r>
          </a:p>
          <a:p>
            <a:pPr lvl="1"/>
            <a:r>
              <a:rPr lang="en-US" sz="1800" dirty="0"/>
              <a:t>Adds new material from the EDMC Q1.5 release 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Delivers a ‘Final’ version of the Specification </a:t>
            </a:r>
            <a:r>
              <a:rPr lang="en-US" sz="1600" dirty="0"/>
              <a:t>for</a:t>
            </a:r>
            <a:r>
              <a:rPr lang="en-US" sz="1600" baseline="0" dirty="0"/>
              <a:t> Q1.5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alternative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minor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URI alignment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1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 – Joint with MARS PTF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000" dirty="0">
              <a:effectLst/>
            </a:endParaRP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Ternary Format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Node: Current reference implementation, future plans, additional interfaces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Messaging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Industry verticals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Ternary: draft RFC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reviewed in March QM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Node: Plans reviewed in March QM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MARS PTF (joint attendance with FDTF)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Healthcare messaging – Healthcare DTF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June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FDTF Core Business</a:t>
            </a:r>
          </a:p>
          <a:p>
            <a:pPr lvl="1"/>
            <a:r>
              <a:rPr lang="en-US" sz="2000" dirty="0"/>
              <a:t>FIBO Updates and status review</a:t>
            </a:r>
          </a:p>
          <a:p>
            <a:pPr lvl="2"/>
            <a:r>
              <a:rPr lang="en-US" sz="1600" dirty="0"/>
              <a:t>How to bring in more detailed concepts not yet in FIBO</a:t>
            </a:r>
          </a:p>
          <a:p>
            <a:pPr lvl="1"/>
            <a:r>
              <a:rPr lang="en-US" sz="2000" dirty="0"/>
              <a:t>IOTA Tangle RFCs presentation and discussion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from the SBRM activity? (now at BMI)</a:t>
            </a:r>
          </a:p>
          <a:p>
            <a:pPr lvl="0"/>
            <a:endParaRPr lang="en-US" sz="3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Groups  WG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– session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PSIG</a:t>
            </a:r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activities with MARS (IOTA </a:t>
            </a:r>
            <a:r>
              <a:rPr lang="en-US" sz="20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0FEE-1CB9-47FA-A8C3-7F8750E61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Talks Agreed (cross group)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58834-ECAD-4702-88E5-9F508B07A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Noureddine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Boustani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nboustanitab@gmail.com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(friend of Claude)  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I'd be very happy to present at Amsterdam. My research is about the use of Big Data and Machine Learning in retail Banking and specifically the title of my Research is: " How to use Big Data and Machine Learning to identify the right product to offer to the right customer at the right time". I think that I have some interesting insights that I would be glad to share with you if this  kind of subject can be relevant to your audience.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Beechinor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allan@advancedmetadata.com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(friend of Pete R)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could speak on a number of subjects, some he has done:  Privacy and AI, Predictive Algorithms, Standardizing IA:  Enterprise Blockchain…  so topic TBD. We can have a call with him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'Andreas Vogel'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andreas.vogel@gmail.com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(referred by Richard 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Soley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is building an AI Ethics reference architecture/framework that he would like to talk about, and probably spawning a workgroup to standardize it through OMG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Anurag Yadav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anurag@primafelicitas.com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(talked at AI Conference I went to last week in Seattle)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about AI and Blockchain and the possible merging/intermixing of the two  -- joint with the Blockchain PSIG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EFB7D-9333-4668-B660-380C8280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32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20252</TotalTime>
  <Words>3159</Words>
  <Application>Microsoft Office PowerPoint</Application>
  <PresentationFormat>On-screen Show (4:3)</PresentationFormat>
  <Paragraphs>517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Federal Enterprise Risk Management ("FERM") WG</vt:lpstr>
      <vt:lpstr>FIBO v2 – Status reminder</vt:lpstr>
      <vt:lpstr>Change Management / Spec Automation</vt:lpstr>
      <vt:lpstr>IOTA – Joint with MARS PTF</vt:lpstr>
      <vt:lpstr>June Agenda: Things to cover</vt:lpstr>
      <vt:lpstr>Talks Agreed (cross group)</vt:lpstr>
      <vt:lpstr>Coordination</vt:lpstr>
      <vt:lpstr>Plans for June</vt:lpstr>
      <vt:lpstr>Possible Sessions</vt:lpstr>
      <vt:lpstr>June FIBO Workshop</vt:lpstr>
      <vt:lpstr>Other non FDTF activities to be aware of</vt:lpstr>
      <vt:lpstr>Current Agenda Outline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2019-05-08T20:22:01Z</dcterms:modified>
</cp:coreProperties>
</file>