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6"/>
  </p:notesMasterIdLst>
  <p:sldIdLst>
    <p:sldId id="256" r:id="rId2"/>
    <p:sldId id="519" r:id="rId3"/>
    <p:sldId id="843" r:id="rId4"/>
    <p:sldId id="851" r:id="rId5"/>
    <p:sldId id="852" r:id="rId6"/>
    <p:sldId id="804" r:id="rId7"/>
    <p:sldId id="833" r:id="rId8"/>
    <p:sldId id="834" r:id="rId9"/>
    <p:sldId id="800" r:id="rId10"/>
    <p:sldId id="845" r:id="rId11"/>
    <p:sldId id="837" r:id="rId12"/>
    <p:sldId id="849" r:id="rId13"/>
    <p:sldId id="847" r:id="rId14"/>
    <p:sldId id="850" r:id="rId15"/>
    <p:sldId id="838" r:id="rId16"/>
    <p:sldId id="854" r:id="rId17"/>
    <p:sldId id="853" r:id="rId18"/>
    <p:sldId id="798" r:id="rId19"/>
    <p:sldId id="711" r:id="rId20"/>
    <p:sldId id="822" r:id="rId21"/>
    <p:sldId id="831" r:id="rId22"/>
    <p:sldId id="826" r:id="rId23"/>
    <p:sldId id="828" r:id="rId24"/>
    <p:sldId id="835" r:id="rId25"/>
    <p:sldId id="824" r:id="rId26"/>
    <p:sldId id="848" r:id="rId27"/>
    <p:sldId id="832" r:id="rId28"/>
    <p:sldId id="836" r:id="rId29"/>
    <p:sldId id="809" r:id="rId30"/>
    <p:sldId id="483" r:id="rId31"/>
    <p:sldId id="665" r:id="rId32"/>
    <p:sldId id="666" r:id="rId33"/>
    <p:sldId id="734" r:id="rId34"/>
    <p:sldId id="735" r:id="rId35"/>
    <p:sldId id="793" r:id="rId36"/>
    <p:sldId id="749" r:id="rId37"/>
    <p:sldId id="736" r:id="rId38"/>
    <p:sldId id="741" r:id="rId39"/>
    <p:sldId id="700" r:id="rId40"/>
    <p:sldId id="704" r:id="rId41"/>
    <p:sldId id="701" r:id="rId42"/>
    <p:sldId id="702" r:id="rId43"/>
    <p:sldId id="668" r:id="rId44"/>
    <p:sldId id="787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2"/>
    <a:srgbClr val="FF66CC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5400B5-BF47-4F83-9C69-DE68277CBE56}" v="1472" dt="2018-09-05T19:16:24.0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5" autoAdjust="0"/>
    <p:restoredTop sz="86401" autoAdjust="0"/>
  </p:normalViewPr>
  <p:slideViewPr>
    <p:cSldViewPr>
      <p:cViewPr varScale="1">
        <p:scale>
          <a:sx n="57" d="100"/>
          <a:sy n="57" d="100"/>
        </p:scale>
        <p:origin x="826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4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410233CF-48B3-4D88-AE0F-9D86917012AB}"/>
    <pc:docChg chg="addSld delSld modSld sldOrd">
      <pc:chgData name="Michael Bennett" userId="808163721be62333" providerId="LiveId" clId="{410233CF-48B3-4D88-AE0F-9D86917012AB}" dt="2018-09-05T19:16:24.083" v="1448" actId="403"/>
      <pc:docMkLst>
        <pc:docMk/>
      </pc:docMkLst>
      <pc:sldChg chg="modSp">
        <pc:chgData name="Michael Bennett" userId="808163721be62333" providerId="LiveId" clId="{410233CF-48B3-4D88-AE0F-9D86917012AB}" dt="2018-09-05T15:03:47.086" v="10" actId="20577"/>
        <pc:sldMkLst>
          <pc:docMk/>
          <pc:sldMk cId="0" sldId="256"/>
        </pc:sldMkLst>
        <pc:spChg chg="mod">
          <ac:chgData name="Michael Bennett" userId="808163721be62333" providerId="LiveId" clId="{410233CF-48B3-4D88-AE0F-9D86917012AB}" dt="2018-09-05T15:03:47.086" v="10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ord">
        <pc:chgData name="Michael Bennett" userId="808163721be62333" providerId="LiveId" clId="{410233CF-48B3-4D88-AE0F-9D86917012AB}" dt="2018-09-05T17:50:11.944" v="493"/>
        <pc:sldMkLst>
          <pc:docMk/>
          <pc:sldMk cId="384815537" sldId="711"/>
        </pc:sldMkLst>
        <pc:spChg chg="mod">
          <ac:chgData name="Michael Bennett" userId="808163721be62333" providerId="LiveId" clId="{410233CF-48B3-4D88-AE0F-9D86917012AB}" dt="2018-09-05T17:37:23.647" v="448" actId="20577"/>
          <ac:spMkLst>
            <pc:docMk/>
            <pc:sldMk cId="384815537" sldId="711"/>
            <ac:spMk id="3" creationId="{00000000-0000-0000-0000-000000000000}"/>
          </ac:spMkLst>
        </pc:spChg>
      </pc:sldChg>
      <pc:sldChg chg="del">
        <pc:chgData name="Michael Bennett" userId="808163721be62333" providerId="LiveId" clId="{410233CF-48B3-4D88-AE0F-9D86917012AB}" dt="2018-09-05T17:32:37.677" v="214" actId="2696"/>
        <pc:sldMkLst>
          <pc:docMk/>
          <pc:sldMk cId="3035194195" sldId="729"/>
        </pc:sldMkLst>
      </pc:sldChg>
      <pc:sldChg chg="modSp ord">
        <pc:chgData name="Michael Bennett" userId="808163721be62333" providerId="LiveId" clId="{410233CF-48B3-4D88-AE0F-9D86917012AB}" dt="2018-09-05T17:59:24.218" v="844"/>
        <pc:sldMkLst>
          <pc:docMk/>
          <pc:sldMk cId="2100641947" sldId="798"/>
        </pc:sldMkLst>
        <pc:spChg chg="mod">
          <ac:chgData name="Michael Bennett" userId="808163721be62333" providerId="LiveId" clId="{410233CF-48B3-4D88-AE0F-9D86917012AB}" dt="2018-09-05T17:59:24.218" v="844"/>
          <ac:spMkLst>
            <pc:docMk/>
            <pc:sldMk cId="2100641947" sldId="798"/>
            <ac:spMk id="2" creationId="{F6739B72-B759-4049-9606-FE305B7B3DDE}"/>
          </ac:spMkLst>
        </pc:spChg>
      </pc:sldChg>
      <pc:sldChg chg="modSp">
        <pc:chgData name="Michael Bennett" userId="808163721be62333" providerId="LiveId" clId="{410233CF-48B3-4D88-AE0F-9D86917012AB}" dt="2018-09-05T17:33:36.791" v="217" actId="20577"/>
        <pc:sldMkLst>
          <pc:docMk/>
          <pc:sldMk cId="3776142035" sldId="800"/>
        </pc:sldMkLst>
        <pc:spChg chg="mod">
          <ac:chgData name="Michael Bennett" userId="808163721be62333" providerId="LiveId" clId="{410233CF-48B3-4D88-AE0F-9D86917012AB}" dt="2018-09-05T17:33:36.791" v="217" actId="20577"/>
          <ac:spMkLst>
            <pc:docMk/>
            <pc:sldMk cId="3776142035" sldId="800"/>
            <ac:spMk id="3" creationId="{17416BDF-8869-4B24-A082-26F9FE3F56CD}"/>
          </ac:spMkLst>
        </pc:spChg>
      </pc:sldChg>
      <pc:sldChg chg="modSp ord">
        <pc:chgData name="Michael Bennett" userId="808163721be62333" providerId="LiveId" clId="{410233CF-48B3-4D88-AE0F-9D86917012AB}" dt="2018-09-05T17:57:39.033" v="839" actId="20577"/>
        <pc:sldMkLst>
          <pc:docMk/>
          <pc:sldMk cId="1750916682" sldId="804"/>
        </pc:sldMkLst>
        <pc:spChg chg="mod">
          <ac:chgData name="Michael Bennett" userId="808163721be62333" providerId="LiveId" clId="{410233CF-48B3-4D88-AE0F-9D86917012AB}" dt="2018-09-05T17:56:09.921" v="743"/>
          <ac:spMkLst>
            <pc:docMk/>
            <pc:sldMk cId="1750916682" sldId="804"/>
            <ac:spMk id="2" creationId="{65613C37-C22C-4EB6-A18D-1E9F91A8CE23}"/>
          </ac:spMkLst>
        </pc:spChg>
        <pc:spChg chg="mod">
          <ac:chgData name="Michael Bennett" userId="808163721be62333" providerId="LiveId" clId="{410233CF-48B3-4D88-AE0F-9D86917012AB}" dt="2018-09-05T17:57:39.033" v="839" actId="20577"/>
          <ac:spMkLst>
            <pc:docMk/>
            <pc:sldMk cId="1750916682" sldId="804"/>
            <ac:spMk id="3" creationId="{4358D26F-F308-4023-80BB-7D3223D05D71}"/>
          </ac:spMkLst>
        </pc:spChg>
      </pc:sldChg>
      <pc:sldChg chg="del">
        <pc:chgData name="Michael Bennett" userId="808163721be62333" providerId="LiveId" clId="{410233CF-48B3-4D88-AE0F-9D86917012AB}" dt="2018-09-05T17:50:27.573" v="494" actId="2696"/>
        <pc:sldMkLst>
          <pc:docMk/>
          <pc:sldMk cId="3357345854" sldId="830"/>
        </pc:sldMkLst>
      </pc:sldChg>
      <pc:sldChg chg="modSp ord">
        <pc:chgData name="Michael Bennett" userId="808163721be62333" providerId="LiveId" clId="{410233CF-48B3-4D88-AE0F-9D86917012AB}" dt="2018-09-05T17:55:52.088" v="742"/>
        <pc:sldMkLst>
          <pc:docMk/>
          <pc:sldMk cId="3070257000" sldId="833"/>
        </pc:sldMkLst>
        <pc:spChg chg="mod">
          <ac:chgData name="Michael Bennett" userId="808163721be62333" providerId="LiveId" clId="{410233CF-48B3-4D88-AE0F-9D86917012AB}" dt="2018-09-05T17:53:55.950" v="682" actId="404"/>
          <ac:spMkLst>
            <pc:docMk/>
            <pc:sldMk cId="3070257000" sldId="833"/>
            <ac:spMk id="3" creationId="{AAB5D0E4-A101-4187-A15D-673C4FA363F9}"/>
          </ac:spMkLst>
        </pc:spChg>
      </pc:sldChg>
      <pc:sldChg chg="modSp ord">
        <pc:chgData name="Michael Bennett" userId="808163721be62333" providerId="LiveId" clId="{410233CF-48B3-4D88-AE0F-9D86917012AB}" dt="2018-09-05T17:57:54.151" v="843" actId="20577"/>
        <pc:sldMkLst>
          <pc:docMk/>
          <pc:sldMk cId="723982052" sldId="834"/>
        </pc:sldMkLst>
        <pc:spChg chg="mod">
          <ac:chgData name="Michael Bennett" userId="808163721be62333" providerId="LiveId" clId="{410233CF-48B3-4D88-AE0F-9D86917012AB}" dt="2018-09-05T17:57:54.151" v="843" actId="20577"/>
          <ac:spMkLst>
            <pc:docMk/>
            <pc:sldMk cId="723982052" sldId="834"/>
            <ac:spMk id="2" creationId="{961A6E06-FD89-4BFF-94BF-D1B1412C5821}"/>
          </ac:spMkLst>
        </pc:spChg>
        <pc:spChg chg="mod">
          <ac:chgData name="Michael Bennett" userId="808163721be62333" providerId="LiveId" clId="{410233CF-48B3-4D88-AE0F-9D86917012AB}" dt="2018-09-05T17:55:17.998" v="741" actId="15"/>
          <ac:spMkLst>
            <pc:docMk/>
            <pc:sldMk cId="723982052" sldId="834"/>
            <ac:spMk id="3" creationId="{AE6C7DE3-6BCE-4EE2-82DD-4C564166554C}"/>
          </ac:spMkLst>
        </pc:spChg>
      </pc:sldChg>
      <pc:sldChg chg="modSp">
        <pc:chgData name="Michael Bennett" userId="808163721be62333" providerId="LiveId" clId="{410233CF-48B3-4D88-AE0F-9D86917012AB}" dt="2018-09-05T18:58:02.448" v="899" actId="20577"/>
        <pc:sldMkLst>
          <pc:docMk/>
          <pc:sldMk cId="1316094766" sldId="837"/>
        </pc:sldMkLst>
        <pc:spChg chg="mod">
          <ac:chgData name="Michael Bennett" userId="808163721be62333" providerId="LiveId" clId="{410233CF-48B3-4D88-AE0F-9D86917012AB}" dt="2018-09-05T18:58:02.448" v="899" actId="20577"/>
          <ac:spMkLst>
            <pc:docMk/>
            <pc:sldMk cId="1316094766" sldId="837"/>
            <ac:spMk id="3" creationId="{06E7E7E3-1AD7-47D0-B477-BF6C761705AB}"/>
          </ac:spMkLst>
        </pc:spChg>
      </pc:sldChg>
      <pc:sldChg chg="modSp">
        <pc:chgData name="Michael Bennett" userId="808163721be62333" providerId="LiveId" clId="{410233CF-48B3-4D88-AE0F-9D86917012AB}" dt="2018-09-05T19:15:47.714" v="1435" actId="403"/>
        <pc:sldMkLst>
          <pc:docMk/>
          <pc:sldMk cId="4211051418" sldId="838"/>
        </pc:sldMkLst>
        <pc:spChg chg="mod">
          <ac:chgData name="Michael Bennett" userId="808163721be62333" providerId="LiveId" clId="{410233CF-48B3-4D88-AE0F-9D86917012AB}" dt="2018-09-05T19:15:47.714" v="1435" actId="403"/>
          <ac:spMkLst>
            <pc:docMk/>
            <pc:sldMk cId="4211051418" sldId="838"/>
            <ac:spMk id="3" creationId="{3FD67CA3-4FED-4FE6-AFDA-C5688A183E5C}"/>
          </ac:spMkLst>
        </pc:spChg>
      </pc:sldChg>
      <pc:sldChg chg="modSp add">
        <pc:chgData name="Michael Bennett" userId="808163721be62333" providerId="LiveId" clId="{410233CF-48B3-4D88-AE0F-9D86917012AB}" dt="2018-09-05T17:38:36.378" v="490" actId="20577"/>
        <pc:sldMkLst>
          <pc:docMk/>
          <pc:sldMk cId="3947954689" sldId="843"/>
        </pc:sldMkLst>
        <pc:spChg chg="mod">
          <ac:chgData name="Michael Bennett" userId="808163721be62333" providerId="LiveId" clId="{410233CF-48B3-4D88-AE0F-9D86917012AB}" dt="2018-09-05T17:38:36.378" v="490" actId="20577"/>
          <ac:spMkLst>
            <pc:docMk/>
            <pc:sldMk cId="3947954689" sldId="843"/>
            <ac:spMk id="3" creationId="{00000000-0000-0000-0000-000000000000}"/>
          </ac:spMkLst>
        </pc:spChg>
      </pc:sldChg>
      <pc:sldChg chg="modSp">
        <pc:chgData name="Michael Bennett" userId="808163721be62333" providerId="LiveId" clId="{410233CF-48B3-4D88-AE0F-9D86917012AB}" dt="2018-09-05T17:34:21.717" v="278" actId="20577"/>
        <pc:sldMkLst>
          <pc:docMk/>
          <pc:sldMk cId="3032193647" sldId="845"/>
        </pc:sldMkLst>
        <pc:spChg chg="mod">
          <ac:chgData name="Michael Bennett" userId="808163721be62333" providerId="LiveId" clId="{410233CF-48B3-4D88-AE0F-9D86917012AB}" dt="2018-09-05T17:34:21.717" v="278" actId="20577"/>
          <ac:spMkLst>
            <pc:docMk/>
            <pc:sldMk cId="3032193647" sldId="845"/>
            <ac:spMk id="3" creationId="{9F2C5C4B-3C8C-4739-9DC9-4030805563D5}"/>
          </ac:spMkLst>
        </pc:spChg>
      </pc:sldChg>
      <pc:sldChg chg="del">
        <pc:chgData name="Michael Bennett" userId="808163721be62333" providerId="LiveId" clId="{410233CF-48B3-4D88-AE0F-9D86917012AB}" dt="2018-09-05T17:33:01.455" v="215" actId="2696"/>
        <pc:sldMkLst>
          <pc:docMk/>
          <pc:sldMk cId="203917509" sldId="846"/>
        </pc:sldMkLst>
      </pc:sldChg>
      <pc:sldChg chg="modSp">
        <pc:chgData name="Michael Bennett" userId="808163721be62333" providerId="LiveId" clId="{410233CF-48B3-4D88-AE0F-9D86917012AB}" dt="2018-09-05T19:02:31.505" v="953" actId="20577"/>
        <pc:sldMkLst>
          <pc:docMk/>
          <pc:sldMk cId="2207867841" sldId="847"/>
        </pc:sldMkLst>
        <pc:spChg chg="mod">
          <ac:chgData name="Michael Bennett" userId="808163721be62333" providerId="LiveId" clId="{410233CF-48B3-4D88-AE0F-9D86917012AB}" dt="2018-09-05T19:02:31.505" v="953" actId="20577"/>
          <ac:spMkLst>
            <pc:docMk/>
            <pc:sldMk cId="2207867841" sldId="847"/>
            <ac:spMk id="3" creationId="{50FE3C63-DA0A-4E5F-9549-2540DE7035AA}"/>
          </ac:spMkLst>
        </pc:spChg>
      </pc:sldChg>
      <pc:sldChg chg="modSp">
        <pc:chgData name="Michael Bennett" userId="808163721be62333" providerId="LiveId" clId="{410233CF-48B3-4D88-AE0F-9D86917012AB}" dt="2018-09-05T19:10:51.388" v="1109" actId="20577"/>
        <pc:sldMkLst>
          <pc:docMk/>
          <pc:sldMk cId="3071212602" sldId="849"/>
        </pc:sldMkLst>
        <pc:spChg chg="mod">
          <ac:chgData name="Michael Bennett" userId="808163721be62333" providerId="LiveId" clId="{410233CF-48B3-4D88-AE0F-9D86917012AB}" dt="2018-09-05T15:05:04.903" v="104" actId="20577"/>
          <ac:spMkLst>
            <pc:docMk/>
            <pc:sldMk cId="3071212602" sldId="849"/>
            <ac:spMk id="2" creationId="{6D9E4104-4006-4621-8CEB-C21A4F166F8B}"/>
          </ac:spMkLst>
        </pc:spChg>
        <pc:spChg chg="mod">
          <ac:chgData name="Michael Bennett" userId="808163721be62333" providerId="LiveId" clId="{410233CF-48B3-4D88-AE0F-9D86917012AB}" dt="2018-09-05T19:10:51.388" v="1109" actId="20577"/>
          <ac:spMkLst>
            <pc:docMk/>
            <pc:sldMk cId="3071212602" sldId="849"/>
            <ac:spMk id="3" creationId="{098626B8-8720-4B43-B6BA-5311AF14FB53}"/>
          </ac:spMkLst>
        </pc:spChg>
      </pc:sldChg>
      <pc:sldChg chg="modSp add">
        <pc:chgData name="Michael Bennett" userId="808163721be62333" providerId="LiveId" clId="{410233CF-48B3-4D88-AE0F-9D86917012AB}" dt="2018-09-05T17:56:22.829" v="776" actId="20577"/>
        <pc:sldMkLst>
          <pc:docMk/>
          <pc:sldMk cId="1313809421" sldId="851"/>
        </pc:sldMkLst>
        <pc:spChg chg="mod">
          <ac:chgData name="Michael Bennett" userId="808163721be62333" providerId="LiveId" clId="{410233CF-48B3-4D88-AE0F-9D86917012AB}" dt="2018-09-05T17:56:16.193" v="757" actId="20577"/>
          <ac:spMkLst>
            <pc:docMk/>
            <pc:sldMk cId="1313809421" sldId="851"/>
            <ac:spMk id="2" creationId="{AC77D3F8-86EC-4FAB-B2B2-BFB1E4529D64}"/>
          </ac:spMkLst>
        </pc:spChg>
        <pc:spChg chg="mod">
          <ac:chgData name="Michael Bennett" userId="808163721be62333" providerId="LiveId" clId="{410233CF-48B3-4D88-AE0F-9D86917012AB}" dt="2018-09-05T17:56:22.829" v="776" actId="20577"/>
          <ac:spMkLst>
            <pc:docMk/>
            <pc:sldMk cId="1313809421" sldId="851"/>
            <ac:spMk id="3" creationId="{CF12A0D5-2557-4BD3-ABFB-79228CE940F0}"/>
          </ac:spMkLst>
        </pc:spChg>
      </pc:sldChg>
      <pc:sldChg chg="modSp add">
        <pc:chgData name="Michael Bennett" userId="808163721be62333" providerId="LiveId" clId="{410233CF-48B3-4D88-AE0F-9D86917012AB}" dt="2018-09-05T17:56:38.351" v="825" actId="20577"/>
        <pc:sldMkLst>
          <pc:docMk/>
          <pc:sldMk cId="342802813" sldId="852"/>
        </pc:sldMkLst>
        <pc:spChg chg="mod">
          <ac:chgData name="Michael Bennett" userId="808163721be62333" providerId="LiveId" clId="{410233CF-48B3-4D88-AE0F-9D86917012AB}" dt="2018-09-05T17:56:32.773" v="803" actId="20577"/>
          <ac:spMkLst>
            <pc:docMk/>
            <pc:sldMk cId="342802813" sldId="852"/>
            <ac:spMk id="2" creationId="{330DD9D8-1221-42C2-8556-D95A72EFAA8D}"/>
          </ac:spMkLst>
        </pc:spChg>
        <pc:spChg chg="mod">
          <ac:chgData name="Michael Bennett" userId="808163721be62333" providerId="LiveId" clId="{410233CF-48B3-4D88-AE0F-9D86917012AB}" dt="2018-09-05T17:56:38.351" v="825" actId="20577"/>
          <ac:spMkLst>
            <pc:docMk/>
            <pc:sldMk cId="342802813" sldId="852"/>
            <ac:spMk id="3" creationId="{A021D47F-54D3-4B37-A712-F25488BB8E7E}"/>
          </ac:spMkLst>
        </pc:spChg>
      </pc:sldChg>
      <pc:sldChg chg="modSp add del">
        <pc:chgData name="Michael Bennett" userId="808163721be62333" providerId="LiveId" clId="{410233CF-48B3-4D88-AE0F-9D86917012AB}" dt="2018-09-05T17:56:18.042" v="759" actId="2696"/>
        <pc:sldMkLst>
          <pc:docMk/>
          <pc:sldMk cId="3199197062" sldId="852"/>
        </pc:sldMkLst>
        <pc:spChg chg="mod">
          <ac:chgData name="Michael Bennett" userId="808163721be62333" providerId="LiveId" clId="{410233CF-48B3-4D88-AE0F-9D86917012AB}" dt="2018-09-05T17:56:17.446" v="758"/>
          <ac:spMkLst>
            <pc:docMk/>
            <pc:sldMk cId="3199197062" sldId="852"/>
            <ac:spMk id="2" creationId="{687D9798-41F2-404F-92EF-A9E2B143EC4A}"/>
          </ac:spMkLst>
        </pc:spChg>
      </pc:sldChg>
      <pc:sldChg chg="modSp add del">
        <pc:chgData name="Michael Bennett" userId="808163721be62333" providerId="LiveId" clId="{410233CF-48B3-4D88-AE0F-9D86917012AB}" dt="2018-09-05T17:56:33.616" v="805" actId="2696"/>
        <pc:sldMkLst>
          <pc:docMk/>
          <pc:sldMk cId="3758749319" sldId="853"/>
        </pc:sldMkLst>
        <pc:spChg chg="mod">
          <ac:chgData name="Michael Bennett" userId="808163721be62333" providerId="LiveId" clId="{410233CF-48B3-4D88-AE0F-9D86917012AB}" dt="2018-09-05T17:56:33.337" v="804"/>
          <ac:spMkLst>
            <pc:docMk/>
            <pc:sldMk cId="3758749319" sldId="853"/>
            <ac:spMk id="2" creationId="{60BB0B8C-F509-4F81-BAC5-06B9CB99E8A0}"/>
          </ac:spMkLst>
        </pc:spChg>
      </pc:sldChg>
      <pc:sldChg chg="modSp add">
        <pc:chgData name="Michael Bennett" userId="808163721be62333" providerId="LiveId" clId="{410233CF-48B3-4D88-AE0F-9D86917012AB}" dt="2018-09-05T17:59:30.225" v="874" actId="20577"/>
        <pc:sldMkLst>
          <pc:docMk/>
          <pc:sldMk cId="4078986337" sldId="853"/>
        </pc:sldMkLst>
        <pc:spChg chg="mod">
          <ac:chgData name="Michael Bennett" userId="808163721be62333" providerId="LiveId" clId="{410233CF-48B3-4D88-AE0F-9D86917012AB}" dt="2018-09-05T17:59:30.225" v="874" actId="20577"/>
          <ac:spMkLst>
            <pc:docMk/>
            <pc:sldMk cId="4078986337" sldId="853"/>
            <ac:spMk id="2" creationId="{DABF35FA-6C7C-40C6-8DB8-064F108E512A}"/>
          </ac:spMkLst>
        </pc:spChg>
      </pc:sldChg>
      <pc:sldChg chg="modSp add">
        <pc:chgData name="Michael Bennett" userId="808163721be62333" providerId="LiveId" clId="{410233CF-48B3-4D88-AE0F-9D86917012AB}" dt="2018-09-05T19:16:24.083" v="1448" actId="403"/>
        <pc:sldMkLst>
          <pc:docMk/>
          <pc:sldMk cId="3715702661" sldId="854"/>
        </pc:sldMkLst>
        <pc:spChg chg="mod">
          <ac:chgData name="Michael Bennett" userId="808163721be62333" providerId="LiveId" clId="{410233CF-48B3-4D88-AE0F-9D86917012AB}" dt="2018-09-05T19:16:01.946" v="1436" actId="20577"/>
          <ac:spMkLst>
            <pc:docMk/>
            <pc:sldMk cId="3715702661" sldId="854"/>
            <ac:spMk id="2" creationId="{6105B500-4C45-479E-939D-8B341F34DB2E}"/>
          </ac:spMkLst>
        </pc:spChg>
        <pc:spChg chg="mod">
          <ac:chgData name="Michael Bennett" userId="808163721be62333" providerId="LiveId" clId="{410233CF-48B3-4D88-AE0F-9D86917012AB}" dt="2018-09-05T19:16:24.083" v="1448" actId="403"/>
          <ac:spMkLst>
            <pc:docMk/>
            <pc:sldMk cId="3715702661" sldId="854"/>
            <ac:spMk id="3" creationId="{540AC980-4429-440F-ADEE-79F432B365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9/5/2018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viewable in Adaptive – see link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9/5/2018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9/5/2018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9/5/2018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9/5/2018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9/5/2018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9/5/2018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dmcouncil.org/events/EventDetails.aspx?id=1132472&amp;group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Wednesday September 05 2018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DCF2-0012-451F-AB1C-177FA1E0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C5C4B-3C8C-4739-9DC9-403080556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Distributed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‘ledger’ (immutable data object) protocol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Uses Tangle not chain of blocks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Scalable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has 2 standards initiatives (plus platform):</a:t>
            </a:r>
            <a:endParaRPr lang="en-US" sz="2800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Platform: to be released via Eclipse</a:t>
            </a:r>
            <a:endParaRPr lang="en-US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Protocols via ETSE (Europe)</a:t>
            </a:r>
            <a:endParaRPr lang="en-US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Tangle Architecture: via OMG</a:t>
            </a:r>
            <a:endParaRPr lang="en-US" dirty="0">
              <a:effectLst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OMG Submission Plans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RFC in preparation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review in September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to formalize Scope and consider conformance criteria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62084-95DD-42C8-AC8D-E0AD646CE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9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E825-54E8-4314-8EE8-6C34CD9CC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September Quarterly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7E7E3-1AD7-47D0-B477-BF6C76170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Decision (previous call)</a:t>
            </a:r>
          </a:p>
          <a:p>
            <a:pPr lvl="1"/>
            <a:r>
              <a:rPr lang="en-US" sz="2000" dirty="0"/>
              <a:t>Meet on Tuesday + do the Wednesday afternoon workshop</a:t>
            </a:r>
          </a:p>
          <a:p>
            <a:pPr lvl="1"/>
            <a:r>
              <a:rPr lang="en-US" sz="2000" dirty="0"/>
              <a:t>Also Monday for RFC Vote</a:t>
            </a:r>
          </a:p>
          <a:p>
            <a:pPr marL="457200" lvl="1" indent="0">
              <a:buNone/>
            </a:pPr>
            <a:endParaRPr lang="en-US" sz="1800" baseline="0" dirty="0"/>
          </a:p>
          <a:p>
            <a:pPr lvl="0"/>
            <a:r>
              <a:rPr lang="en-US" sz="2400" dirty="0"/>
              <a:t>Workshop - Wednesday afternoon? </a:t>
            </a:r>
          </a:p>
          <a:p>
            <a:pPr lvl="1"/>
            <a:r>
              <a:rPr lang="en-US" sz="2000" dirty="0"/>
              <a:t>Last</a:t>
            </a:r>
            <a:r>
              <a:rPr lang="en-US" sz="2000" baseline="0" dirty="0"/>
              <a:t> time we did not</a:t>
            </a:r>
          </a:p>
          <a:p>
            <a:pPr lvl="1"/>
            <a:r>
              <a:rPr lang="en-US" sz="2000" baseline="0" dirty="0"/>
              <a:t>Decision last time: determine workshop agenda in these Monthly Update Calls not on the Tuesday</a:t>
            </a:r>
          </a:p>
          <a:p>
            <a:pPr lvl="1"/>
            <a:r>
              <a:rPr lang="en-US" sz="1800" baseline="0" dirty="0"/>
              <a:t>So…</a:t>
            </a:r>
          </a:p>
          <a:p>
            <a:pPr lvl="1"/>
            <a:endParaRPr lang="en-US" sz="1800" baseline="0" dirty="0"/>
          </a:p>
          <a:p>
            <a:pPr lvl="1"/>
            <a:endParaRPr lang="en-US" sz="1800" baseline="0" dirty="0"/>
          </a:p>
          <a:p>
            <a:pPr lvl="1"/>
            <a:endParaRPr lang="en-US" sz="1800" baseline="0" dirty="0"/>
          </a:p>
          <a:p>
            <a:pPr lvl="0"/>
            <a:r>
              <a:rPr lang="en-US" sz="2400" baseline="0" dirty="0"/>
              <a:t>Additional Session Proposals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ISO TC68 SC/8/9 Liaison relationship update</a:t>
            </a:r>
            <a:r>
              <a:rPr lang="en-US" sz="2000" baseline="0" dirty="0"/>
              <a:t> – Richard </a:t>
            </a:r>
            <a:r>
              <a:rPr lang="en-US" sz="2000" baseline="0" dirty="0" err="1"/>
              <a:t>Beatch</a:t>
            </a:r>
            <a:endParaRPr lang="en-US" sz="2000" baseline="0" dirty="0"/>
          </a:p>
          <a:p>
            <a:pPr lvl="1"/>
            <a:r>
              <a:rPr lang="en-US" sz="2000" baseline="0" dirty="0"/>
              <a:t>CCM Diagram automation (for FIBO and others)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D03A5-67C8-43B3-A1AF-2F3193FA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94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4104-4006-4621-8CEB-C21A4F166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200" baseline="0" dirty="0"/>
              <a:t>Workshop ideas (from Aug call)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626B8-8720-4B43-B6BA-5311AF14F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200" dirty="0"/>
              <a:t>FIBO – how to populate with the right instance data (enough information on the intended semantics?)</a:t>
            </a:r>
          </a:p>
          <a:p>
            <a:pPr lvl="1"/>
            <a:r>
              <a:rPr lang="en-US" sz="1800" dirty="0"/>
              <a:t>DLT</a:t>
            </a:r>
            <a:r>
              <a:rPr lang="en-US" sz="1800" baseline="0" dirty="0"/>
              <a:t> </a:t>
            </a:r>
            <a:r>
              <a:rPr lang="en-US" sz="1800" baseline="0" dirty="0" err="1"/>
              <a:t>PoC</a:t>
            </a:r>
            <a:r>
              <a:rPr lang="en-US" sz="1800" baseline="0" dirty="0"/>
              <a:t> (IR Swaps)</a:t>
            </a:r>
          </a:p>
          <a:p>
            <a:pPr lvl="1"/>
            <a:r>
              <a:rPr lang="en-US" sz="1800" baseline="0" dirty="0"/>
              <a:t>Other ideas?</a:t>
            </a:r>
          </a:p>
          <a:p>
            <a:pPr lvl="0"/>
            <a:r>
              <a:rPr lang="en-US" sz="2200" dirty="0"/>
              <a:t>Present a proposal in the Sept MUD call for considerations</a:t>
            </a:r>
          </a:p>
          <a:p>
            <a:pPr lvl="1"/>
            <a:r>
              <a:rPr lang="en-US" sz="1800" dirty="0"/>
              <a:t>Equities, options etc.. (see PR EDW presentation)</a:t>
            </a:r>
          </a:p>
          <a:p>
            <a:pPr lvl="1"/>
            <a:r>
              <a:rPr lang="en-US" sz="1800" dirty="0"/>
              <a:t>Business Entities - L2 parent / ownership / accounting consolidation (GLIEF)</a:t>
            </a:r>
          </a:p>
          <a:p>
            <a:pPr lvl="2"/>
            <a:r>
              <a:rPr lang="en-US" sz="1400" dirty="0"/>
              <a:t>Including UK developments on entity identification</a:t>
            </a:r>
          </a:p>
          <a:p>
            <a:pPr lvl="2"/>
            <a:r>
              <a:rPr lang="en-US" dirty="0"/>
              <a:t>LEI / GLEIF and Accounting consolidation being done</a:t>
            </a:r>
          </a:p>
          <a:p>
            <a:pPr lvl="2"/>
            <a:r>
              <a:rPr lang="en-US" dirty="0"/>
              <a:t>Ownership and Control more sophisticated per UK – look at that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93D31-7DDF-4F9D-9F98-9CBAFC10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12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E9CA-FAF0-4EC3-B85F-767C7E9CA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Agenda: Things to cover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E3C63-DA0A-4E5F-9549-2540DE703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FIBO 2.0 RFC submission</a:t>
            </a:r>
          </a:p>
          <a:p>
            <a:pPr lvl="0"/>
            <a:r>
              <a:rPr lang="en-US" sz="2000" dirty="0"/>
              <a:t>DLT Matters</a:t>
            </a:r>
          </a:p>
          <a:p>
            <a:pPr lvl="1"/>
            <a:r>
              <a:rPr lang="en-US" sz="1600" dirty="0"/>
              <a:t>Distributed</a:t>
            </a:r>
            <a:r>
              <a:rPr lang="en-US" sz="1600" baseline="0" dirty="0"/>
              <a:t> Ledger </a:t>
            </a:r>
            <a:r>
              <a:rPr lang="en-US" sz="1600" baseline="0" dirty="0" err="1"/>
              <a:t>PoC</a:t>
            </a:r>
            <a:r>
              <a:rPr lang="en-US" sz="1600" baseline="0" dirty="0"/>
              <a:t> Report-back</a:t>
            </a:r>
          </a:p>
          <a:p>
            <a:pPr marL="742950" lvl="1" indent="-285750"/>
            <a:r>
              <a:rPr lang="en-US" sz="1600" baseline="0" dirty="0"/>
              <a:t>DIDO RA collaboration with MARS – at MARS meetings only</a:t>
            </a:r>
          </a:p>
          <a:p>
            <a:pPr marL="68580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600" kern="1200" dirty="0">
                <a:solidFill>
                  <a:schemeClr val="tx1"/>
                </a:solidFill>
                <a:effectLst/>
              </a:rPr>
              <a:t>Update on standards work in DLT</a:t>
            </a:r>
            <a:endParaRPr lang="en-US" sz="1600" dirty="0">
              <a:effectLst/>
            </a:endParaRPr>
          </a:p>
          <a:p>
            <a:pPr lvl="0"/>
            <a:r>
              <a:rPr lang="en-US" sz="2000" dirty="0"/>
              <a:t>IOTA Tangle skeleton RFC discussion </a:t>
            </a:r>
          </a:p>
          <a:p>
            <a:pPr lvl="0"/>
            <a:r>
              <a:rPr lang="en-US" sz="2000" kern="1200" dirty="0">
                <a:solidFill>
                  <a:schemeClr val="tx1"/>
                </a:solidFill>
                <a:effectLst/>
              </a:rPr>
              <a:t>ISO TC68 SC/8/9 Liaison relationship update (Richard </a:t>
            </a:r>
            <a:r>
              <a:rPr lang="en-US" sz="2000" kern="1200" dirty="0" err="1">
                <a:solidFill>
                  <a:schemeClr val="tx1"/>
                </a:solidFill>
                <a:effectLst/>
              </a:rPr>
              <a:t>Beatch</a:t>
            </a:r>
            <a:r>
              <a:rPr lang="en-US" sz="2000" kern="1200" dirty="0">
                <a:solidFill>
                  <a:schemeClr val="tx1"/>
                </a:solidFill>
                <a:effectLst/>
              </a:rPr>
              <a:t>)</a:t>
            </a:r>
            <a:endParaRPr lang="en-US" sz="2000" dirty="0"/>
          </a:p>
          <a:p>
            <a:pPr lvl="0"/>
            <a:r>
              <a:rPr lang="en-US" sz="2000" baseline="0" dirty="0"/>
              <a:t>Regulatory matters and initiatives</a:t>
            </a:r>
          </a:p>
          <a:p>
            <a:pPr lvl="1"/>
            <a:r>
              <a:rPr lang="en-US" sz="1800" baseline="0" dirty="0"/>
              <a:t>Like previous FCA Regulatory Call for comments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</a:rPr>
              <a:t>FIBO Diagram </a:t>
            </a:r>
            <a:r>
              <a:rPr lang="en-US" sz="2000" kern="1200" baseline="0" dirty="0" err="1">
                <a:solidFill>
                  <a:schemeClr val="tx1"/>
                </a:solidFill>
                <a:effectLst/>
              </a:rPr>
              <a:t>automatio</a:t>
            </a:r>
            <a:endParaRPr lang="en-US" sz="2000" kern="1200" baseline="0" dirty="0">
              <a:solidFill>
                <a:schemeClr val="tx1"/>
              </a:solidFill>
              <a:effectLst/>
            </a:endParaRPr>
          </a:p>
          <a:p>
            <a:pPr lvl="1" indent="-342900">
              <a:buFont typeface="Arial" charset="0"/>
              <a:buChar char="•"/>
            </a:pPr>
            <a:r>
              <a:rPr lang="en-US" sz="1600" dirty="0"/>
              <a:t>UMLCMP diagrams</a:t>
            </a:r>
          </a:p>
          <a:p>
            <a:pPr lvl="1" indent="-342900">
              <a:buFont typeface="Arial" charset="0"/>
              <a:buChar char="•"/>
            </a:pPr>
            <a:r>
              <a:rPr lang="en-US" sz="1600" dirty="0">
                <a:effectLst/>
              </a:rPr>
              <a:t>OWL-driven diagrams (Adaptive)</a:t>
            </a:r>
          </a:p>
          <a:p>
            <a:pPr lvl="0"/>
            <a:r>
              <a:rPr lang="en-US" sz="2000" baseline="0" dirty="0"/>
              <a:t>What else ?</a:t>
            </a:r>
          </a:p>
          <a:p>
            <a:pPr lvl="1"/>
            <a:r>
              <a:rPr lang="en-US" sz="1800" baseline="0" dirty="0"/>
              <a:t>WG1 semantics?</a:t>
            </a:r>
          </a:p>
          <a:p>
            <a:pPr lvl="1"/>
            <a:r>
              <a:rPr lang="en-US" sz="1800" baseline="0" dirty="0"/>
              <a:t>XBRL?</a:t>
            </a:r>
          </a:p>
          <a:p>
            <a:pPr lvl="1"/>
            <a:r>
              <a:rPr lang="en-US" sz="1800" baseline="0" dirty="0"/>
              <a:t>BIAN?</a:t>
            </a:r>
          </a:p>
          <a:p>
            <a:pPr lvl="0"/>
            <a:r>
              <a:rPr lang="en-US" sz="2000" baseline="0" dirty="0"/>
              <a:t>Anything in other groups we need to go along to?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20CD7-9786-47F5-BCEB-117FD8A7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67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34D31-E998-41EC-BB14-3C600C174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E3F1E-79AD-45A2-97C7-E443F809A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Integration with FIGI</a:t>
            </a:r>
          </a:p>
          <a:p>
            <a:pPr lvl="1"/>
            <a:r>
              <a:rPr lang="en-US" sz="1800" dirty="0"/>
              <a:t>Equivalence and sub classis, mapping and classification matters</a:t>
            </a:r>
          </a:p>
          <a:p>
            <a:pPr lvl="1"/>
            <a:r>
              <a:rPr lang="en-US" sz="1800" dirty="0"/>
              <a:t>Ontology of information constructs e.g. identifiers versus security concepts?</a:t>
            </a:r>
          </a:p>
          <a:p>
            <a:pPr lvl="0"/>
            <a:r>
              <a:rPr lang="en-US" sz="2000" dirty="0"/>
              <a:t>FIBO shortfalls in separation</a:t>
            </a:r>
            <a:r>
              <a:rPr lang="en-US" sz="2000" baseline="0" dirty="0"/>
              <a:t> between share equity versus share instruments</a:t>
            </a:r>
          </a:p>
          <a:p>
            <a:pPr lvl="0"/>
            <a:r>
              <a:rPr lang="en-US" sz="2000" baseline="0" dirty="0"/>
              <a:t>Industry updates</a:t>
            </a:r>
          </a:p>
          <a:p>
            <a:pPr lvl="1"/>
            <a:r>
              <a:rPr lang="en-US" sz="1800" dirty="0"/>
              <a:t>Regulatory</a:t>
            </a:r>
            <a:r>
              <a:rPr lang="en-US" sz="1800" baseline="0" dirty="0"/>
              <a:t> e.g. MIFID</a:t>
            </a:r>
          </a:p>
          <a:p>
            <a:pPr lvl="1"/>
            <a:r>
              <a:rPr lang="en-US" sz="1800" baseline="0" dirty="0"/>
              <a:t>Standards e.g. ISO 20022 and WG1 work</a:t>
            </a:r>
          </a:p>
          <a:p>
            <a:pPr lvl="1"/>
            <a:r>
              <a:rPr lang="en-US" sz="1800" baseline="0" dirty="0"/>
              <a:t>Get out of our bubble</a:t>
            </a:r>
          </a:p>
          <a:p>
            <a:pPr lvl="1"/>
            <a:r>
              <a:rPr lang="en-US" sz="1800" baseline="0" dirty="0"/>
              <a:t>Other financial areas like Microfinance</a:t>
            </a:r>
          </a:p>
          <a:p>
            <a:pPr lvl="0"/>
            <a:r>
              <a:rPr lang="en-US" sz="2000" dirty="0"/>
              <a:t>People to approach for talks etc. </a:t>
            </a:r>
          </a:p>
          <a:p>
            <a:pPr lvl="1"/>
            <a:r>
              <a:rPr lang="en-US" sz="1800" dirty="0"/>
              <a:t>PJ </a:t>
            </a:r>
            <a:r>
              <a:rPr lang="en-US" sz="1800" dirty="0" err="1"/>
              <a:t>DiGiammarino</a:t>
            </a:r>
            <a:endParaRPr lang="en-US" sz="1800" dirty="0"/>
          </a:p>
          <a:p>
            <a:pPr lvl="1"/>
            <a:r>
              <a:rPr lang="en-US" sz="1800" dirty="0" err="1"/>
              <a:t>RegTech</a:t>
            </a:r>
            <a:r>
              <a:rPr lang="en-US" sz="1800" dirty="0"/>
              <a:t> Council – looking to reach out to other e.g. EDMC / OMG</a:t>
            </a:r>
          </a:p>
          <a:p>
            <a:pPr lvl="1"/>
            <a:r>
              <a:rPr lang="en-US" sz="1800" dirty="0"/>
              <a:t>Others to be sent along – review next month</a:t>
            </a:r>
          </a:p>
          <a:p>
            <a:pPr lvl="1"/>
            <a:r>
              <a:rPr lang="en-US" sz="1800" dirty="0"/>
              <a:t>Hashtags: #</a:t>
            </a:r>
            <a:r>
              <a:rPr lang="en-US" sz="1800" dirty="0" err="1"/>
              <a:t>RegTech</a:t>
            </a:r>
            <a:r>
              <a:rPr lang="en-US" sz="1800" dirty="0"/>
              <a:t> #FinTech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6D7B7-7916-4CDB-8BE0-09202A15B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08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B5539-A502-4649-AFEB-F3BA5D16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67CA3-4FED-4FE6-AFDA-C5688A183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sz="2400" dirty="0"/>
              <a:t>Monday </a:t>
            </a:r>
          </a:p>
          <a:p>
            <a:pPr lvl="1"/>
            <a:r>
              <a:rPr lang="en-US" sz="2400" baseline="0" dirty="0"/>
              <a:t>FIBO2 RFC – move to Monday TBC</a:t>
            </a:r>
            <a:endParaRPr lang="en-US" sz="2400" dirty="0"/>
          </a:p>
          <a:p>
            <a:pPr lvl="0"/>
            <a:r>
              <a:rPr lang="en-US" sz="2800" dirty="0"/>
              <a:t>Tuesday</a:t>
            </a:r>
          </a:p>
          <a:p>
            <a:pPr lvl="1"/>
            <a:r>
              <a:rPr lang="en-US" sz="2000" dirty="0"/>
              <a:t>Tues Morning (9 – 12)</a:t>
            </a:r>
          </a:p>
          <a:p>
            <a:pPr lvl="2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OMG / ISO TC68 Liaison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(30 min)</a:t>
            </a:r>
            <a:endParaRPr lang="en-US" sz="2000" dirty="0">
              <a:effectLst/>
            </a:endParaRPr>
          </a:p>
          <a:p>
            <a:pPr lvl="2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Diagram Automation</a:t>
            </a:r>
          </a:p>
          <a:p>
            <a:pPr lvl="2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XBRL / Liaison updates</a:t>
            </a:r>
          </a:p>
          <a:p>
            <a:pPr lvl="2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LEI – to be confirmed (can also be opener for Wed pm workshop)</a:t>
            </a:r>
            <a:endParaRPr lang="en-US" sz="2000" dirty="0">
              <a:effectLst/>
            </a:endParaRPr>
          </a:p>
          <a:p>
            <a:pPr lvl="1"/>
            <a:r>
              <a:rPr lang="en-US" sz="2000" dirty="0"/>
              <a:t>Afternoon (1 – 5) (Board also meets – impact?)</a:t>
            </a:r>
            <a:endParaRPr lang="en-US" sz="2000" baseline="0" dirty="0"/>
          </a:p>
          <a:p>
            <a:pPr lvl="2"/>
            <a:r>
              <a:rPr lang="en-US" sz="1600" dirty="0"/>
              <a:t>FIBO Updates (DW) 30 min update</a:t>
            </a:r>
          </a:p>
          <a:p>
            <a:pPr lvl="2"/>
            <a:r>
              <a:rPr lang="en-US" sz="1600" dirty="0"/>
              <a:t>Distributed Ledger Tech</a:t>
            </a:r>
          </a:p>
          <a:p>
            <a:pPr lvl="3"/>
            <a:r>
              <a:rPr lang="en-US" sz="1600" dirty="0"/>
              <a:t>DLT </a:t>
            </a:r>
            <a:r>
              <a:rPr lang="en-US" sz="1600" dirty="0" err="1"/>
              <a:t>PoC</a:t>
            </a:r>
            <a:r>
              <a:rPr lang="en-US" sz="1600" dirty="0"/>
              <a:t> update</a:t>
            </a:r>
            <a:r>
              <a:rPr lang="en-US" sz="1600" baseline="0" dirty="0"/>
              <a:t> and discussion</a:t>
            </a:r>
            <a:endParaRPr lang="en-US" sz="1400" dirty="0"/>
          </a:p>
          <a:p>
            <a:pPr lvl="3"/>
            <a:r>
              <a:rPr lang="en-US" sz="1400" baseline="0" dirty="0"/>
              <a:t>DLT IOTA standard draft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2C8F5-D637-4FF9-AD88-5E3F82C5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51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5B500-4C45-479E-939D-8B341F34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1800" dirty="0"/>
              <a:t>Wednesday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AC980-4429-440F-ADEE-79F432B36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Morning (9 – 12) </a:t>
            </a:r>
          </a:p>
          <a:p>
            <a:pPr lvl="1"/>
            <a:r>
              <a:rPr lang="en-US" sz="2000" dirty="0"/>
              <a:t>– Attend ADTF  and other work groups – </a:t>
            </a:r>
          </a:p>
          <a:p>
            <a:pPr lvl="0"/>
            <a:r>
              <a:rPr lang="en-US" sz="2800" dirty="0"/>
              <a:t>Extended</a:t>
            </a:r>
            <a:r>
              <a:rPr lang="en-US" sz="2800" baseline="0" dirty="0"/>
              <a:t> lunch 12 – 1:30</a:t>
            </a:r>
            <a:endParaRPr lang="en-US" sz="2800" dirty="0"/>
          </a:p>
          <a:p>
            <a:pPr lvl="0"/>
            <a:r>
              <a:rPr lang="en-US" sz="2800" dirty="0"/>
              <a:t>Wednesday Afternoon (1:30 – 5)</a:t>
            </a:r>
          </a:p>
          <a:p>
            <a:pPr lvl="1"/>
            <a:r>
              <a:rPr lang="en-US" sz="2400" dirty="0"/>
              <a:t>Workshop:</a:t>
            </a:r>
            <a:r>
              <a:rPr lang="en-US" sz="2400" baseline="0" dirty="0"/>
              <a:t> </a:t>
            </a:r>
            <a:r>
              <a:rPr lang="en-US" sz="2400" dirty="0"/>
              <a:t>FIBO use – populating with data etc.</a:t>
            </a:r>
          </a:p>
          <a:p>
            <a:pPr lvl="1"/>
            <a:r>
              <a:rPr lang="en-US" sz="2400" dirty="0"/>
              <a:t>Legal Entity information; listing info for Shares etc.. For org recent BE changes) for BE to listing to shares, share prices</a:t>
            </a:r>
            <a:r>
              <a:rPr lang="en-US" sz="2400" baseline="0" dirty="0"/>
              <a:t> representation</a:t>
            </a:r>
            <a:endParaRPr lang="en-US" sz="2400" dirty="0"/>
          </a:p>
          <a:p>
            <a:pPr lvl="1"/>
            <a:r>
              <a:rPr lang="en-US" sz="2400" dirty="0"/>
              <a:t>BE example – L2 relations in FIBO BE (parent child relation, Branch issue)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C310B5-DEFE-4CE9-80F6-7F176FC42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02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F35FA-6C7C-40C6-8DB8-064F108E5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(Background)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534EF-C283-419D-8CBE-037A3542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39B11-C68F-424D-88CD-64BD00F63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86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9B72-B759-4049-9606-FE305B7B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16A6-282D-4968-B96D-F6B54B56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FIBO 1</a:t>
            </a:r>
          </a:p>
          <a:p>
            <a:pPr lvl="1"/>
            <a:r>
              <a:rPr lang="en-US" sz="2000" dirty="0"/>
              <a:t>FND: 1.2 as delivered in March 2017</a:t>
            </a:r>
          </a:p>
          <a:p>
            <a:pPr lvl="1"/>
            <a:r>
              <a:rPr lang="en-US" sz="2000" dirty="0"/>
              <a:t>FBC: 1.1</a:t>
            </a:r>
          </a:p>
          <a:p>
            <a:pPr lvl="1"/>
            <a:r>
              <a:rPr lang="en-US" sz="2000" dirty="0"/>
              <a:t>IND:</a:t>
            </a:r>
            <a:r>
              <a:rPr lang="en-US" sz="2000" baseline="0" dirty="0"/>
              <a:t> 1.0</a:t>
            </a:r>
          </a:p>
          <a:p>
            <a:pPr lvl="1"/>
            <a:r>
              <a:rPr lang="en-US" sz="2000" baseline="0" dirty="0"/>
              <a:t>BE: 1.2</a:t>
            </a:r>
            <a:endParaRPr lang="en-US" sz="2000" dirty="0"/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1.2.1 delivering imminently* as urgent fix</a:t>
            </a:r>
          </a:p>
          <a:p>
            <a:pPr lvl="1"/>
            <a:r>
              <a:rPr lang="en-US" sz="2000" dirty="0"/>
              <a:t>RTFs remain open until March 2019 and until FIBO2 approved</a:t>
            </a:r>
          </a:p>
          <a:p>
            <a:pPr lvl="2"/>
            <a:r>
              <a:rPr lang="en-US" sz="1800" baseline="0" dirty="0"/>
              <a:t>Check extension rules</a:t>
            </a:r>
          </a:p>
          <a:p>
            <a:pPr lvl="2"/>
            <a:r>
              <a:rPr lang="en-US" sz="1800" dirty="0"/>
              <a:t>Need s new RTF chair for each</a:t>
            </a:r>
            <a:endParaRPr lang="en-US" sz="1800" baseline="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r>
              <a:rPr lang="en-US" sz="1400" dirty="0"/>
              <a:t>* for certain values of imminently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9981D-70E5-4A98-B12C-0AAFAAD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41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FTF and RTF Charters (Friday Plenary) June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Foundations</a:t>
            </a:r>
            <a:endParaRPr lang="en-US" sz="1800" dirty="0"/>
          </a:p>
          <a:p>
            <a:pPr lvl="1"/>
            <a:r>
              <a:rPr lang="en-US" sz="1400" dirty="0"/>
              <a:t>1.2 RTF reported in </a:t>
            </a:r>
            <a:r>
              <a:rPr lang="en-US" sz="1400" baseline="0" dirty="0"/>
              <a:t>March 2017</a:t>
            </a:r>
          </a:p>
          <a:p>
            <a:pPr lvl="1"/>
            <a:r>
              <a:rPr lang="en-US" sz="1400" baseline="0" dirty="0"/>
              <a:t>1.3 RTF chartered Sept 2017</a:t>
            </a:r>
          </a:p>
          <a:p>
            <a:pPr lvl="1"/>
            <a:r>
              <a:rPr lang="en-US" sz="1400" dirty="0"/>
              <a:t>June: Extended to December 2018</a:t>
            </a:r>
            <a:endParaRPr lang="en-US" sz="1400" baseline="0" dirty="0"/>
          </a:p>
          <a:p>
            <a:r>
              <a:rPr lang="en-US" sz="1400" dirty="0"/>
              <a:t>Business Entities</a:t>
            </a:r>
          </a:p>
          <a:p>
            <a:pPr lvl="1"/>
            <a:r>
              <a:rPr lang="en-US" sz="1400" dirty="0"/>
              <a:t>1.2 RTF</a:t>
            </a:r>
            <a:r>
              <a:rPr lang="en-US" sz="1400" baseline="0" dirty="0"/>
              <a:t> chartered Sept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 urgent issue – to be actioned by the RTF</a:t>
            </a:r>
          </a:p>
          <a:p>
            <a:pPr lvl="1"/>
            <a:r>
              <a:rPr lang="en-US" sz="1400" dirty="0"/>
              <a:t>June: Extended to December 2018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dirty="0"/>
              <a:t>Indices and Indicators</a:t>
            </a:r>
          </a:p>
          <a:p>
            <a:pPr lvl="1"/>
            <a:r>
              <a:rPr lang="en-US" sz="1400" dirty="0"/>
              <a:t>1.1 RTF chartered in Sept 2016</a:t>
            </a:r>
          </a:p>
          <a:p>
            <a:pPr lvl="1">
              <a:defRPr/>
            </a:pPr>
            <a:r>
              <a:rPr lang="en-US" sz="1400" dirty="0"/>
              <a:t>June: Extended to December 2018</a:t>
            </a:r>
            <a:endParaRPr lang="en-US" sz="1400" dirty="0">
              <a:effectLst/>
            </a:endParaRPr>
          </a:p>
          <a:p>
            <a:r>
              <a:rPr lang="en-US" sz="1400" dirty="0"/>
              <a:t>Financial Business and Commerce (FBC) </a:t>
            </a:r>
          </a:p>
          <a:p>
            <a:pPr lvl="1"/>
            <a:r>
              <a:rPr lang="en-US" sz="1400" dirty="0"/>
              <a:t>New RTF 1.1 chartered in September 2016</a:t>
            </a:r>
          </a:p>
          <a:p>
            <a:pPr lvl="1">
              <a:defRPr/>
            </a:pPr>
            <a:r>
              <a:rPr lang="en-US" sz="1400" dirty="0"/>
              <a:t>June: Extended to December 2018</a:t>
            </a:r>
            <a:endParaRPr lang="en-US" sz="1400" dirty="0">
              <a:effectLst/>
            </a:endParaRPr>
          </a:p>
          <a:p>
            <a:pPr lvl="0"/>
            <a:r>
              <a:rPr lang="en-US" sz="1600" dirty="0"/>
              <a:t>These remain in existence until FIBO2 is approved</a:t>
            </a:r>
          </a:p>
          <a:p>
            <a:pPr lvl="1"/>
            <a:r>
              <a:rPr lang="en-US" sz="1400" dirty="0"/>
              <a:t>Needed for approving urgent issues</a:t>
            </a:r>
          </a:p>
          <a:p>
            <a:pPr lvl="1"/>
            <a:endParaRPr lang="en-US" sz="1400" dirty="0"/>
          </a:p>
          <a:p>
            <a:pPr lvl="0"/>
            <a:r>
              <a:rPr lang="en-US" sz="1800" dirty="0"/>
              <a:t>NO MOTIONS NEEDED FOR SEPTEMBER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800" dirty="0"/>
              <a:t>News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/>
              <a:t>FIBO plans for OMG Submission</a:t>
            </a:r>
            <a:endParaRPr lang="en-US" sz="2800" dirty="0">
              <a:effectLst/>
            </a:endParaRPr>
          </a:p>
          <a:p>
            <a:r>
              <a:rPr lang="en-US" sz="2800" dirty="0"/>
              <a:t>Other FDTF Activities: Distributed Ledger (Blockchain) WG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Agenda for September OMG FDTF Quarterly Meeting (Ottawa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2800" dirty="0">
              <a:effectLst/>
            </a:endParaRPr>
          </a:p>
          <a:p>
            <a:r>
              <a:rPr lang="en-US" sz="2800" dirty="0"/>
              <a:t>FIBO detail – CCM, Metadata, Products etc.</a:t>
            </a:r>
          </a:p>
          <a:p>
            <a:r>
              <a:rPr lang="en-US" sz="2800" dirty="0"/>
              <a:t>FIBO Status Takeaway Slides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Detailed Status etc. </a:t>
            </a:r>
            <a:endParaRPr lang="en-US" sz="2400" dirty="0">
              <a:effectLst/>
            </a:endParaRPr>
          </a:p>
          <a:p>
            <a:pPr lvl="1"/>
            <a:r>
              <a:rPr lang="en-US" sz="2400" dirty="0"/>
              <a:t>Status of Current Specifications</a:t>
            </a:r>
          </a:p>
          <a:p>
            <a:pPr lvl="1"/>
            <a:r>
              <a:rPr lang="en-US" sz="2400" dirty="0"/>
              <a:t>Status of upcoming FIBO specifications and FCT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9A8D-5D27-4961-BBB4-DD5FAE2F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Detailed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6FE60-290D-4665-A43D-F0AECFD25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Terminology (Modules, domains etc.)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EDMC and OMG Metadata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CCM Round Tripping</a:t>
            </a:r>
            <a:endParaRPr lang="en-US" sz="2800" dirty="0">
              <a:effectLst/>
            </a:endParaRPr>
          </a:p>
          <a:p>
            <a:r>
              <a:rPr lang="en-US" dirty="0"/>
              <a:t>FIBO spec Products</a:t>
            </a:r>
          </a:p>
          <a:p>
            <a:r>
              <a:rPr lang="en-US" dirty="0"/>
              <a:t>FIBO spec Content</a:t>
            </a:r>
          </a:p>
          <a:p>
            <a:r>
              <a:rPr lang="en-US" baseline="0" dirty="0"/>
              <a:t>FIBO 2.0 OMG Submission Deliverables</a:t>
            </a:r>
          </a:p>
          <a:p>
            <a:pPr lvl="1"/>
            <a:r>
              <a:rPr lang="en-US" baseline="0" dirty="0"/>
              <a:t>And decisions needed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presentation of FIBO content</a:t>
            </a:r>
            <a:endParaRPr lang="en-US" dirty="0">
              <a:effectLst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AE292-F2F4-4C99-A150-C685C0B9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77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5D0E-8669-4C73-A98B-2F3EF133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E5EF-B542-4952-937E-F348F4D9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Business Domain: Separate views of business content without reference</a:t>
            </a:r>
            <a:r>
              <a:rPr lang="en-US" sz="2400" baseline="0" dirty="0"/>
              <a:t> to model structure / namespaces</a:t>
            </a:r>
          </a:p>
          <a:p>
            <a:r>
              <a:rPr lang="en-US" sz="2400" baseline="0" dirty="0"/>
              <a:t>Model Structure</a:t>
            </a:r>
            <a:endParaRPr lang="en-US" sz="2400" dirty="0"/>
          </a:p>
          <a:p>
            <a:pPr lvl="1"/>
            <a:r>
              <a:rPr lang="en-US" sz="2000" dirty="0"/>
              <a:t>Domain: The top level</a:t>
            </a:r>
            <a:r>
              <a:rPr lang="en-US" sz="2000" baseline="0" dirty="0"/>
              <a:t> e.g. BE, FND, FBC</a:t>
            </a:r>
          </a:p>
          <a:p>
            <a:pPr lvl="1"/>
            <a:r>
              <a:rPr lang="en-US" sz="2000" baseline="0" dirty="0"/>
              <a:t>Module: package and IRI fragments below Domain</a:t>
            </a:r>
          </a:p>
          <a:p>
            <a:pPr lvl="2"/>
            <a:r>
              <a:rPr lang="en-US" sz="1800" baseline="0" dirty="0"/>
              <a:t> recursive</a:t>
            </a:r>
          </a:p>
          <a:p>
            <a:pPr lvl="1"/>
            <a:r>
              <a:rPr lang="en-US" sz="2000" baseline="0" dirty="0"/>
              <a:t>Ontology: file / leaf level component</a:t>
            </a:r>
          </a:p>
          <a:p>
            <a:pPr lvl="0"/>
            <a:r>
              <a:rPr lang="en-US" sz="2400" dirty="0"/>
              <a:t>There are abstracts for each of these</a:t>
            </a:r>
          </a:p>
          <a:p>
            <a:pPr lvl="1"/>
            <a:r>
              <a:rPr lang="en-US" sz="2000" dirty="0"/>
              <a:t>Written</a:t>
            </a:r>
            <a:r>
              <a:rPr lang="en-US" sz="2000" baseline="0" dirty="0"/>
              <a:t> </a:t>
            </a:r>
            <a:r>
              <a:rPr lang="en-US" sz="2000" dirty="0"/>
              <a:t>now for Provisional / Extensions</a:t>
            </a:r>
          </a:p>
          <a:p>
            <a:pPr lvl="1"/>
            <a:r>
              <a:rPr lang="en-US" sz="2000" dirty="0"/>
              <a:t>Included in Metadata files for each level / component</a:t>
            </a:r>
          </a:p>
          <a:p>
            <a:pPr lvl="1"/>
            <a:r>
              <a:rPr lang="en-US" sz="2000" dirty="0"/>
              <a:t>All abstracts moved from </a:t>
            </a:r>
            <a:r>
              <a:rPr lang="en-US" sz="2000" dirty="0" err="1"/>
              <a:t>sm:fileAbstract</a:t>
            </a:r>
            <a:r>
              <a:rPr lang="en-US" sz="2000" dirty="0"/>
              <a:t> to </a:t>
            </a:r>
            <a:r>
              <a:rPr lang="en-US" sz="2000" dirty="0" err="1"/>
              <a:t>dct:abstract</a:t>
            </a:r>
            <a:endParaRPr lang="en-US" sz="2000" dirty="0"/>
          </a:p>
          <a:p>
            <a:pPr lvl="1"/>
            <a:r>
              <a:rPr lang="en-US" sz="2000" dirty="0"/>
              <a:t>OMG</a:t>
            </a:r>
            <a:r>
              <a:rPr lang="en-US" sz="2000" baseline="0" dirty="0"/>
              <a:t> specs to be generated from these, reversing some changes e.g. add OMG Copyright when submitted</a:t>
            </a:r>
          </a:p>
          <a:p>
            <a:pPr lvl="0"/>
            <a:r>
              <a:rPr lang="en-US" sz="2400" dirty="0" err="1"/>
              <a:t>FIBOPedia</a:t>
            </a:r>
            <a:r>
              <a:rPr lang="en-US" sz="2400" baseline="0" dirty="0"/>
              <a:t> also generated from these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47962-1D99-4E30-B422-60D7B04D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39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 Open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Main issues:</a:t>
            </a:r>
          </a:p>
          <a:p>
            <a:pPr lvl="1"/>
            <a:r>
              <a:rPr lang="en-US" sz="2000" dirty="0"/>
              <a:t>Duplication (Proxies) all fixed? See JIRA on Equivalent classes</a:t>
            </a:r>
          </a:p>
          <a:p>
            <a:pPr lvl="1"/>
            <a:r>
              <a:rPr lang="en-US" sz="2000" dirty="0"/>
              <a:t>Semantic Duplication – FND FCT investigations ongoing</a:t>
            </a:r>
          </a:p>
          <a:p>
            <a:pPr lvl="1"/>
            <a:r>
              <a:rPr lang="en-US" sz="2000" dirty="0"/>
              <a:t>References to things not there (status unknown; scripted?)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 property names (short names)</a:t>
            </a:r>
            <a:endParaRPr lang="en-US" sz="2400" dirty="0">
              <a:effectLst/>
            </a:endParaRPr>
          </a:p>
          <a:p>
            <a:pPr lvl="0"/>
            <a:r>
              <a:rPr lang="en-US" sz="2400" dirty="0"/>
              <a:t>Values</a:t>
            </a:r>
            <a:r>
              <a:rPr lang="en-US" sz="2400" baseline="0" dirty="0"/>
              <a:t> ontology </a:t>
            </a:r>
          </a:p>
          <a:p>
            <a:pPr lvl="1"/>
            <a:r>
              <a:rPr lang="en-US" sz="2000" baseline="0" dirty="0"/>
              <a:t>Phase 1 (Provisional) DONE</a:t>
            </a:r>
          </a:p>
          <a:p>
            <a:pPr lvl="1"/>
            <a:r>
              <a:rPr lang="en-US" sz="2000" baseline="0" dirty="0"/>
              <a:t>Phase 2 (Release) to do</a:t>
            </a:r>
          </a:p>
          <a:p>
            <a:pPr lvl="1"/>
            <a:r>
              <a:rPr lang="en-US" sz="2000" baseline="0" dirty="0"/>
              <a:t>Phase 3 (applying Values semantics) to do</a:t>
            </a:r>
          </a:p>
          <a:p>
            <a:pPr lvl="0"/>
            <a:r>
              <a:rPr lang="en-US" sz="2400" baseline="0" dirty="0"/>
              <a:t>Proposal</a:t>
            </a:r>
          </a:p>
          <a:p>
            <a:pPr lvl="1"/>
            <a:r>
              <a:rPr lang="en-US" sz="2000" baseline="0" dirty="0"/>
              <a:t>Release updates to the legacy material in horizontal layers:</a:t>
            </a:r>
          </a:p>
          <a:p>
            <a:pPr lvl="2"/>
            <a:r>
              <a:rPr lang="en-US" sz="1600" baseline="0" dirty="0"/>
              <a:t>Layer 1: definitions cleaned up</a:t>
            </a:r>
          </a:p>
          <a:p>
            <a:pPr lvl="2"/>
            <a:r>
              <a:rPr lang="en-US" sz="1600" baseline="0" dirty="0"/>
              <a:t>Layer 2: Simple conceptual semantics</a:t>
            </a:r>
          </a:p>
          <a:p>
            <a:pPr lvl="2"/>
            <a:r>
              <a:rPr lang="en-US" sz="1600" baseline="0" dirty="0"/>
              <a:t>Layer 3: FIBO OMG Release style and fitness for Protégé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87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5077-69D0-4904-85DD-432BBCB1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Ingest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13A36-7FF2-4520-902F-B50C1BA78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up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Set-up Requirements documented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directory set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FIBO one needed now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to be on line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folder set up for multi-user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Namespaces: can’t simply change a URI in OWL without replicating in CCM ahead of next ingest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are being tracked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5279B-72E4-4004-8224-90445E09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68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AE9BF-8EC7-4458-B85A-59111C38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aseline="0" dirty="0"/>
              <a:t>Round tripping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C8B2F-6057-4CDB-ABCA-F6562CD96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Functional as currently specified</a:t>
            </a:r>
          </a:p>
          <a:p>
            <a:pPr lvl="0"/>
            <a:r>
              <a:rPr lang="en-US" sz="2400" baseline="0" dirty="0"/>
              <a:t>Some functions not yet implemented</a:t>
            </a:r>
          </a:p>
          <a:p>
            <a:pPr lvl="1"/>
            <a:r>
              <a:rPr lang="en-US" sz="2000" baseline="0" dirty="0"/>
              <a:t>Individuals?</a:t>
            </a:r>
          </a:p>
          <a:p>
            <a:pPr lvl="0"/>
            <a:r>
              <a:rPr lang="en-US" sz="2400" baseline="0" dirty="0"/>
              <a:t>New features implemented in CCM</a:t>
            </a:r>
          </a:p>
          <a:p>
            <a:pPr lvl="1"/>
            <a:r>
              <a:rPr lang="en-US" sz="2000" baseline="0" dirty="0"/>
              <a:t>Ontology Metadata</a:t>
            </a:r>
          </a:p>
          <a:p>
            <a:pPr lvl="1"/>
            <a:r>
              <a:rPr lang="en-US" sz="2000" baseline="0" dirty="0"/>
              <a:t>Min 0 restrictions</a:t>
            </a:r>
          </a:p>
          <a:p>
            <a:pPr lvl="1"/>
            <a:r>
              <a:rPr lang="en-US" sz="2000" baseline="0" dirty="0"/>
              <a:t>Remote restrictions (domain is in a different ontology / package) (to test)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A9AED-B7C0-4D4E-BB73-3E76433F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74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6BC9-725A-444C-B9DC-7E7F9495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r>
              <a:rPr lang="en-US" dirty="0"/>
              <a:t>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A6E7-0CFE-4B4E-A6CA-32731066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/>
              <a:t>Glossary</a:t>
            </a:r>
          </a:p>
          <a:p>
            <a:pPr lvl="1"/>
            <a:r>
              <a:rPr lang="en-US" sz="1400" dirty="0"/>
              <a:t>As HTML</a:t>
            </a:r>
          </a:p>
          <a:p>
            <a:pPr lvl="1"/>
            <a:r>
              <a:rPr lang="en-US" sz="1400" dirty="0"/>
              <a:t>As spreadsheet</a:t>
            </a:r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dictionary spreadsheet</a:t>
            </a:r>
          </a:p>
          <a:p>
            <a:pPr lvl="0"/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FIBOPedia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(module and ontology abstracts)</a:t>
            </a:r>
            <a:endParaRPr lang="en-US" sz="1600" dirty="0">
              <a:effectLst/>
            </a:endParaRPr>
          </a:p>
          <a:p>
            <a:pPr lvl="0"/>
            <a:r>
              <a:rPr lang="en-US" sz="1600" dirty="0"/>
              <a:t>Vocabulary (SKOS)</a:t>
            </a:r>
          </a:p>
          <a:p>
            <a:pPr lvl="1"/>
            <a:r>
              <a:rPr lang="en-US" sz="1400" dirty="0"/>
              <a:t>Use alt-label for synonyms for tool support added this quarter</a:t>
            </a:r>
          </a:p>
          <a:p>
            <a:pPr lvl="1"/>
            <a:r>
              <a:rPr lang="en-US" sz="1400" dirty="0"/>
              <a:t>SKOS Relations usage (2 styles); actually doing just one at present? Yet we do see Concept treatments for Properties in the current SKOS as well, somehow</a:t>
            </a:r>
          </a:p>
          <a:p>
            <a:pPr lvl="0"/>
            <a:r>
              <a:rPr lang="en-US" sz="1600" dirty="0"/>
              <a:t>SMIF - UML Business Model diagrams</a:t>
            </a:r>
          </a:p>
          <a:p>
            <a:pPr lvl="1"/>
            <a:r>
              <a:rPr lang="en-US" sz="1400" dirty="0"/>
              <a:t>Extending to Provisional as well as Release</a:t>
            </a:r>
            <a:endParaRPr lang="en-US" sz="1100" dirty="0"/>
          </a:p>
          <a:p>
            <a:pPr lvl="0"/>
            <a:r>
              <a:rPr lang="en-US" sz="1600" dirty="0"/>
              <a:t>Widoco OWL documentation (including visualizations)</a:t>
            </a:r>
          </a:p>
          <a:p>
            <a:pPr lvl="1"/>
            <a:r>
              <a:rPr lang="en-US" sz="1400" dirty="0"/>
              <a:t>Existing issues fixed</a:t>
            </a:r>
          </a:p>
          <a:p>
            <a:pPr lvl="1"/>
            <a:r>
              <a:rPr lang="en-US" sz="1400" dirty="0"/>
              <a:t>New document content (abstracts etc.)</a:t>
            </a:r>
          </a:p>
          <a:p>
            <a:pPr lvl="0"/>
            <a:r>
              <a:rPr lang="en-US" sz="1600" dirty="0"/>
              <a:t>OWL</a:t>
            </a:r>
            <a:r>
              <a:rPr lang="en-US" sz="1600" baseline="0" dirty="0"/>
              <a:t> Ontology files</a:t>
            </a:r>
          </a:p>
          <a:p>
            <a:pPr lvl="1"/>
            <a:r>
              <a:rPr lang="en-US" sz="1400" dirty="0"/>
              <a:t>RDF/XML, TTL, JSON-LD + </a:t>
            </a:r>
            <a:r>
              <a:rPr lang="en-US" sz="1400" dirty="0" err="1"/>
              <a:t>Nquads</a:t>
            </a:r>
            <a:endParaRPr lang="en-US" sz="1400" dirty="0"/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</a:rPr>
              <a:t>Linked Data Fragments </a:t>
            </a:r>
          </a:p>
          <a:p>
            <a:pPr lvl="0"/>
            <a:r>
              <a:rPr lang="en-US" sz="1600" dirty="0"/>
              <a:t>Schema.org (alignment)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EAB3F-0C82-482B-893A-4BC907C1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04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B81CA-B8B9-462C-BC29-3E265F14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dirty="0"/>
              <a:t>FIBO spec Statuses: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EEF67-205E-40A7-9CE6-37E78D125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Release</a:t>
            </a:r>
          </a:p>
          <a:p>
            <a:pPr lvl="1"/>
            <a:r>
              <a:rPr lang="en-US" sz="2200" dirty="0"/>
              <a:t>All fully vetted OWL ontologies</a:t>
            </a:r>
          </a:p>
          <a:p>
            <a:pPr lvl="1"/>
            <a:r>
              <a:rPr lang="en-US" sz="2200" dirty="0"/>
              <a:t>FND (part); FBC; BE; IND; DER (part); SEC (part)</a:t>
            </a:r>
          </a:p>
          <a:p>
            <a:pPr lvl="0"/>
            <a:r>
              <a:rPr lang="en-US" sz="2400" dirty="0"/>
              <a:t>Provisional (in development ontologies)</a:t>
            </a:r>
          </a:p>
          <a:p>
            <a:pPr lvl="1"/>
            <a:r>
              <a:rPr lang="en-US" sz="2200" dirty="0"/>
              <a:t>Loans – the HDMA / US mortgage Loans vertical substantively complete but not yet Release</a:t>
            </a:r>
          </a:p>
          <a:p>
            <a:pPr lvl="1"/>
            <a:r>
              <a:rPr lang="en-US" sz="2200" dirty="0"/>
              <a:t>Reference terms: SEC, DER,</a:t>
            </a:r>
            <a:r>
              <a:rPr lang="en-US" sz="2200" baseline="0" dirty="0"/>
              <a:t> CIV</a:t>
            </a:r>
          </a:p>
          <a:p>
            <a:pPr lvl="2"/>
            <a:r>
              <a:rPr lang="en-US" sz="1800" baseline="0" dirty="0"/>
              <a:t>Bonds substantively complete but not Release</a:t>
            </a:r>
          </a:p>
          <a:p>
            <a:pPr lvl="1"/>
            <a:r>
              <a:rPr lang="en-US" sz="2200" baseline="0" dirty="0"/>
              <a:t>Temporal terms (pricing etc.)</a:t>
            </a:r>
          </a:p>
          <a:p>
            <a:pPr lvl="1"/>
            <a:r>
              <a:rPr lang="en-US" sz="2200" dirty="0"/>
              <a:t>Process terms (CAE, Issuance etc.)</a:t>
            </a:r>
          </a:p>
          <a:p>
            <a:pPr lvl="1"/>
            <a:r>
              <a:rPr lang="en-US" sz="2200" dirty="0"/>
              <a:t>These are in Alpha and Beta SME review status</a:t>
            </a:r>
          </a:p>
          <a:p>
            <a:pPr lvl="0"/>
            <a:r>
              <a:rPr lang="en-US" sz="2400" dirty="0"/>
              <a:t>Informative</a:t>
            </a:r>
          </a:p>
          <a:p>
            <a:pPr lvl="1"/>
            <a:r>
              <a:rPr lang="en-US" sz="2200" dirty="0"/>
              <a:t>Extensions to items already published</a:t>
            </a:r>
          </a:p>
          <a:p>
            <a:pPr lvl="1"/>
            <a:r>
              <a:rPr lang="en-US" sz="2200" dirty="0"/>
              <a:t>Additional material that is not really extensions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1F460-C4E6-425D-A16F-EA42FF3F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53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Web Presentation Requirements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How to render ontologies using HTML / Web browser </a:t>
            </a:r>
          </a:p>
          <a:p>
            <a:pPr lvl="0"/>
            <a:r>
              <a:rPr lang="en-US" dirty="0"/>
              <a:t>What you see in a browser when you enter the URI of a class or property</a:t>
            </a:r>
          </a:p>
          <a:p>
            <a:pPr lvl="0"/>
            <a:r>
              <a:rPr lang="en-GB" sz="2800" dirty="0"/>
              <a:t>OMG Working Group: </a:t>
            </a:r>
          </a:p>
          <a:p>
            <a:pPr lvl="1"/>
            <a:r>
              <a:rPr lang="en-GB" dirty="0"/>
              <a:t>FIBO and other OMG requirements</a:t>
            </a:r>
          </a:p>
          <a:p>
            <a:pPr lvl="1"/>
            <a:r>
              <a:rPr lang="en-GB" baseline="0" dirty="0"/>
              <a:t>Single IRI per concept with alternative views</a:t>
            </a:r>
          </a:p>
          <a:p>
            <a:pPr lvl="1"/>
            <a:r>
              <a:rPr lang="en-GB" dirty="0"/>
              <a:t>Completed its work for now</a:t>
            </a:r>
            <a:endParaRPr lang="en-GB" baseline="0" dirty="0"/>
          </a:p>
          <a:p>
            <a:pPr lvl="0"/>
            <a:r>
              <a:rPr lang="en-GB" baseline="0" dirty="0"/>
              <a:t>The material at spec doesn’t follow this at the current release</a:t>
            </a:r>
          </a:p>
          <a:p>
            <a:pPr lvl="1"/>
            <a:r>
              <a:rPr lang="en-GB" baseline="0" dirty="0"/>
              <a:t>Stay tuned for possible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73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E1E3-AE08-44AE-B18B-093BA6A8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2BC4-1389-4DC9-AD41-B971BDA8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9E2C4-A812-4B86-971A-1A8BF025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86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7F65-7BE5-42DB-AA4A-DF7DA036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Current Status and RTFs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C1ABC-B95A-4010-BA55-CA4AA5AF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6A3F3-EB89-4305-AB49-A29FB922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6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5029200"/>
          </a:xfrm>
        </p:spPr>
        <p:txBody>
          <a:bodyPr/>
          <a:lstStyle/>
          <a:p>
            <a:pPr lvl="0"/>
            <a:r>
              <a:rPr lang="en-US" sz="2400" baseline="0" dirty="0"/>
              <a:t>FIBO v2 OMG Submission done</a:t>
            </a:r>
          </a:p>
          <a:p>
            <a:pPr lvl="1"/>
            <a:r>
              <a:rPr lang="en-US" sz="2000" baseline="0" dirty="0"/>
              <a:t>Specification and machine </a:t>
            </a:r>
            <a:r>
              <a:rPr lang="en-US" sz="2000" baseline="0" dirty="0" err="1"/>
              <a:t>readables</a:t>
            </a:r>
            <a:r>
              <a:rPr lang="en-US" sz="2000" baseline="0" dirty="0"/>
              <a:t> submitted</a:t>
            </a:r>
          </a:p>
          <a:p>
            <a:pPr lvl="1"/>
            <a:r>
              <a:rPr lang="en-US" sz="2000" baseline="0" dirty="0"/>
              <a:t>Incudes Annexes with diagrams</a:t>
            </a:r>
          </a:p>
          <a:p>
            <a:pPr lvl="1"/>
            <a:r>
              <a:rPr lang="en-US" sz="2000" baseline="0" dirty="0"/>
              <a:t>Based on inter-quarterly formal release Q2.5</a:t>
            </a:r>
          </a:p>
          <a:p>
            <a:pPr lvl="1"/>
            <a:r>
              <a:rPr lang="en-US" sz="2000" baseline="0" dirty="0"/>
              <a:t>Some items to be re-submitted as errata</a:t>
            </a:r>
          </a:p>
          <a:p>
            <a:pPr lvl="1"/>
            <a:r>
              <a:rPr lang="en-US" sz="2000" baseline="0" dirty="0"/>
              <a:t>New Ancillary file for XMI generation</a:t>
            </a:r>
          </a:p>
          <a:p>
            <a:pPr lvl="0"/>
            <a:r>
              <a:rPr lang="en-US" sz="2400" dirty="0"/>
              <a:t>Upcoming Training</a:t>
            </a:r>
          </a:p>
          <a:p>
            <a:pPr lvl="1"/>
            <a:r>
              <a:rPr lang="en-US" sz="2000" dirty="0"/>
              <a:t>Chicago, October 10 - 11: FIBO in-depth with Mike Atkin, Dean </a:t>
            </a:r>
            <a:r>
              <a:rPr lang="en-US" sz="2000" dirty="0" err="1"/>
              <a:t>Allemang</a:t>
            </a:r>
            <a:r>
              <a:rPr lang="en-US" sz="2000" dirty="0"/>
              <a:t>, Dennis Wisnosky and Jacobus </a:t>
            </a:r>
            <a:r>
              <a:rPr lang="en-US" sz="2000" dirty="0" err="1"/>
              <a:t>Geluk</a:t>
            </a:r>
            <a:endParaRPr lang="en-US" sz="2000" dirty="0"/>
          </a:p>
          <a:p>
            <a:pPr lvl="2"/>
            <a:r>
              <a:rPr lang="en-US" sz="1600" dirty="0">
                <a:hlinkClick r:id="rId2"/>
              </a:rPr>
              <a:t>https://edmcouncil.org/events/EventDetails.aspx?id=1132472&amp;group</a:t>
            </a:r>
            <a:r>
              <a:rPr lang="en-US" sz="1600" dirty="0"/>
              <a:t>= </a:t>
            </a:r>
          </a:p>
          <a:p>
            <a:pPr lvl="1"/>
            <a:r>
              <a:rPr lang="en-US" sz="2000" dirty="0"/>
              <a:t>Cape Town, September 18:</a:t>
            </a:r>
            <a:r>
              <a:rPr lang="en-US" sz="2000" baseline="0" dirty="0"/>
              <a:t> Mike Bennett, Conceptual Ontology Engineering</a:t>
            </a:r>
            <a:endParaRPr lang="en-US" sz="2000" dirty="0"/>
          </a:p>
          <a:p>
            <a:pPr lvl="0"/>
            <a:r>
              <a:rPr lang="en-US" sz="2400" dirty="0"/>
              <a:t>OMG Cat A liaison with ISO TC68/SC8 and TC68/SC9</a:t>
            </a:r>
            <a:r>
              <a:rPr lang="en-US" sz="2400" baseline="0" dirty="0"/>
              <a:t> and TC68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EDM-Council/FIBO Foundations Content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54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FIBO Foundations </a:t>
            </a:r>
          </a:p>
          <a:p>
            <a:pPr lvl="1"/>
            <a:r>
              <a:rPr lang="en-US" sz="1800" baseline="0" dirty="0"/>
              <a:t>Final</a:t>
            </a:r>
            <a:r>
              <a:rPr lang="en-US" sz="1800" dirty="0"/>
              <a:t> version approved by OMG March 2015</a:t>
            </a:r>
            <a:endParaRPr lang="en-US" sz="1800" baseline="0" dirty="0"/>
          </a:p>
          <a:p>
            <a:pPr lvl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</a:t>
            </a:r>
            <a:r>
              <a:rPr lang="en-US" sz="1800" baseline="0" dirty="0"/>
              <a:t>1.2 approved March 2017</a:t>
            </a:r>
          </a:p>
          <a:p>
            <a:pPr lvl="1"/>
            <a:r>
              <a:rPr lang="en-US" sz="1800" baseline="0" dirty="0"/>
              <a:t>RTF 1.3 Dec 2018 </a:t>
            </a:r>
            <a:r>
              <a:rPr lang="en-US" sz="1800" dirty="0"/>
              <a:t>close: defer changes to FIBO2 (FTF)</a:t>
            </a:r>
            <a:endParaRPr lang="en-US" sz="1800" baseline="0" dirty="0"/>
          </a:p>
          <a:p>
            <a:pPr lvl="0"/>
            <a:r>
              <a:rPr lang="en-US" sz="2000" baseline="0" dirty="0"/>
              <a:t>FIBO Business Entities</a:t>
            </a:r>
          </a:p>
          <a:p>
            <a:pPr lvl="1" rtl="0" fontAlgn="base"/>
            <a:r>
              <a:rPr lang="en-US" sz="1800" dirty="0"/>
              <a:t>RTF 1.2 Dec 2018 close: defer changes to FIBO2 (FTF)</a:t>
            </a:r>
          </a:p>
          <a:p>
            <a:pPr lvl="1" rtl="0" fontAlgn="base"/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1.1 is current FIBO 1 baseline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1.2.1 Urgent Issue Resolution -  baseline</a:t>
            </a:r>
            <a:endParaRPr lang="en-US" sz="14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dirty="0"/>
              <a:t>FIBO Indices and Indicators</a:t>
            </a:r>
          </a:p>
          <a:p>
            <a:pPr lvl="1"/>
            <a:r>
              <a:rPr lang="en-US" sz="1800" dirty="0"/>
              <a:t>RTF 1.1 Dec 2018 </a:t>
            </a:r>
            <a:r>
              <a:rPr lang="en-US" sz="2000" dirty="0"/>
              <a:t>close: defer changes to FIBO2 (FTF)</a:t>
            </a:r>
            <a:endParaRPr lang="en-US" sz="1800" dirty="0"/>
          </a:p>
          <a:p>
            <a:pPr lvl="1"/>
            <a:r>
              <a:rPr lang="en-US" sz="1800" dirty="0"/>
              <a:t>Version 1.0 is FIBO 1 baseline</a:t>
            </a:r>
          </a:p>
          <a:p>
            <a:pPr lvl="0"/>
            <a:r>
              <a:rPr lang="en-US" sz="2000" dirty="0"/>
              <a:t>FIBO FBC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RTF 1.1  Dec 2018 </a:t>
            </a:r>
            <a:r>
              <a:rPr lang="en-US" sz="2000" dirty="0"/>
              <a:t>close: defer changes to FIBO2 (FTF)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1.0 will be FIBO 1 baseline</a:t>
            </a:r>
            <a:endParaRPr lang="en-US" sz="1800" dirty="0">
              <a:effectLst/>
            </a:endParaRPr>
          </a:p>
          <a:p>
            <a:pPr lvl="0"/>
            <a:r>
              <a:rPr lang="en-US" sz="2000" dirty="0"/>
              <a:t>These</a:t>
            </a:r>
            <a:r>
              <a:rPr lang="en-US" sz="2000" baseline="0" dirty="0"/>
              <a:t> will be the final definitive versions of FIBO 1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Scope and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55626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in process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Spec Release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Draft in CCM/FIBO-V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4520AD-69CB-42AC-949B-2DCAD453CBC3}"/>
              </a:ext>
            </a:extLst>
          </p:cNvPr>
          <p:cNvSpPr/>
          <p:nvPr/>
        </p:nvSpPr>
        <p:spPr>
          <a:xfrm>
            <a:off x="1143000" y="3135406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C52FC1-2E45-4D0B-9802-C3EB9B35CDC5}"/>
              </a:ext>
            </a:extLst>
          </p:cNvPr>
          <p:cNvSpPr/>
          <p:nvPr/>
        </p:nvSpPr>
        <p:spPr>
          <a:xfrm>
            <a:off x="1143000" y="3548903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/>
              <a:t>FIBO Where is What!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29 FIBO Business Conceptual Ontologies have been built since 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 </a:t>
            </a:r>
            <a:r>
              <a:rPr lang="en-US" sz="1200" dirty="0">
                <a:hlinkClick r:id="rId2"/>
              </a:rPr>
              <a:t>http://www.edmcouncil.org/semanticsrepository/index.html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https://github.com/edmcouncil/fibo/wiki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Browseable</a:t>
            </a:r>
            <a:r>
              <a:rPr lang="en-US" sz="1200" dirty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4"/>
              </a:rPr>
              <a:t>http://us.adaptive.com/FIBO/a3/</a:t>
            </a:r>
            <a:r>
              <a:rPr lang="en-US" sz="1200" dirty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https://github.com/edmcouncil/fibo/wiki/FIBO-Foundations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https://github.com/edmcouncil/fibo/wiki/FIBO-Business-Entities</a:t>
            </a:r>
            <a:r>
              <a:rPr lang="en-US" sz="1200" dirty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A working version in testing (“David’s Branch”) is at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https://github.com/dsnewman/fibo/tree/pink/be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10"/>
              </a:rPr>
              <a:t>http://www.omg.org/spec/EDMC-FIBO/IND/Current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FIBO-IND (Indices and Indicators) In OMG documentation 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11"/>
              </a:rPr>
              <a:t>https://github.com/edmcouncil/fibo/wiki/FIBO-Indices-and-Indicators</a:t>
            </a:r>
            <a:r>
              <a:rPr lang="en-US" sz="1200" dirty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Loans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https://github.com/edmcouncil/fibo/wiki/FIBO-Loans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Securities and Equities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https://github.com/edmcouncil/fibo/wiki/FIBO-Securities-and-Equities</a:t>
            </a:r>
            <a:r>
              <a:rPr lang="en-US" sz="1200" dirty="0"/>
              <a:t> </a:t>
            </a:r>
          </a:p>
          <a:p>
            <a:endParaRPr lang="en-US" sz="1400" dirty="0"/>
          </a:p>
          <a:p>
            <a:pPr lvl="3"/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</a:t>
            </a:r>
            <a:r>
              <a:rPr lang="en-US" dirty="0" err="1"/>
              <a:t>Atlassian</a:t>
            </a:r>
            <a:r>
              <a:rPr lang="en-US" dirty="0"/>
              <a:t> Wiki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FIBO Overall</a:t>
            </a:r>
          </a:p>
          <a:p>
            <a:pPr lvl="1"/>
            <a:r>
              <a:rPr lang="en-US" sz="1800" dirty="0">
                <a:hlinkClick r:id="rId2"/>
              </a:rPr>
              <a:t>https://wiki.edmcouncil.org/display/FIBO/FIBO</a:t>
            </a:r>
            <a:r>
              <a:rPr lang="en-US" sz="1800" dirty="0"/>
              <a:t> </a:t>
            </a:r>
          </a:p>
          <a:p>
            <a:r>
              <a:rPr lang="en-US" sz="2000" dirty="0"/>
              <a:t>FIBO Content Teams</a:t>
            </a:r>
          </a:p>
          <a:p>
            <a:pPr lvl="1"/>
            <a:r>
              <a:rPr lang="en-US" sz="1600" dirty="0"/>
              <a:t>Foundations</a:t>
            </a:r>
          </a:p>
          <a:p>
            <a:pPr lvl="2"/>
            <a:r>
              <a:rPr lang="en-US" sz="1400" dirty="0">
                <a:hlinkClick r:id="rId3"/>
              </a:rPr>
              <a:t>https://wiki.edmcouncil.org/display/FND/FCT-FND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Business Entities </a:t>
            </a:r>
          </a:p>
          <a:p>
            <a:pPr lvl="2"/>
            <a:r>
              <a:rPr lang="en-US" sz="1400" dirty="0">
                <a:hlinkClick r:id="rId4"/>
              </a:rPr>
              <a:t>https://wiki.edmcouncil.org/display/BE/FIBO+-+FCT+-+Business+Entities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Indices and Indicators</a:t>
            </a:r>
          </a:p>
          <a:p>
            <a:pPr lvl="2"/>
            <a:r>
              <a:rPr lang="en-US" sz="1400" dirty="0">
                <a:hlinkClick r:id="rId5"/>
              </a:rPr>
              <a:t>https://wiki.edmcouncil.org/display/IND/FCT-IND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Financial Business and Commerce</a:t>
            </a:r>
          </a:p>
          <a:p>
            <a:pPr lvl="2"/>
            <a:r>
              <a:rPr lang="en-US" sz="1400" dirty="0">
                <a:hlinkClick r:id="rId6"/>
              </a:rPr>
              <a:t>https://wiki.edmcouncil.org/pages/viewpage.action?pageId=786677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Loans</a:t>
            </a:r>
          </a:p>
          <a:p>
            <a:pPr lvl="2"/>
            <a:r>
              <a:rPr lang="en-US" sz="1400" dirty="0">
                <a:hlinkClick r:id="rId7"/>
              </a:rPr>
              <a:t>https://wiki.edmcouncil.org/display/LOAN/FCT-LOAN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Securities and Equities</a:t>
            </a:r>
          </a:p>
          <a:p>
            <a:pPr lvl="2"/>
            <a:r>
              <a:rPr lang="en-US" sz="1400" dirty="0">
                <a:hlinkClick r:id="rId8"/>
              </a:rPr>
              <a:t>https://wiki.edmcouncil.org/pages/viewpage.action?pageId=786661</a:t>
            </a:r>
            <a:r>
              <a:rPr lang="en-US" sz="1400" dirty="0"/>
              <a:t> </a:t>
            </a:r>
          </a:p>
          <a:p>
            <a:pPr lvl="1"/>
            <a:r>
              <a:rPr lang="en-US" sz="1800" dirty="0"/>
              <a:t>Derivatives</a:t>
            </a:r>
          </a:p>
          <a:p>
            <a:pPr lvl="2"/>
            <a:r>
              <a:rPr lang="en-US" sz="1400" dirty="0">
                <a:hlinkClick r:id="rId9"/>
              </a:rPr>
              <a:t>https://wiki.edmcouncil.org/display/DER/FCT-DER</a:t>
            </a:r>
            <a:r>
              <a:rPr lang="en-US" sz="1400" dirty="0"/>
              <a:t> </a:t>
            </a:r>
          </a:p>
          <a:p>
            <a:pPr lvl="0"/>
            <a:r>
              <a:rPr lang="en-US" sz="2000" dirty="0"/>
              <a:t>Vendor</a:t>
            </a:r>
            <a:r>
              <a:rPr lang="en-US" sz="2000" baseline="0" dirty="0"/>
              <a:t> Team</a:t>
            </a:r>
          </a:p>
          <a:p>
            <a:pPr lvl="1"/>
            <a:r>
              <a:rPr lang="en-US" sz="1600" dirty="0">
                <a:hlinkClick r:id="rId10"/>
              </a:rPr>
              <a:t>https://wiki.edmcouncil.org/display/FVT/FIBO+-+Vendor+Team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FIBO expressed in SKOS</a:t>
            </a:r>
          </a:p>
          <a:p>
            <a:r>
              <a:rPr lang="en-US" dirty="0"/>
              <a:t>Usabl</a:t>
            </a:r>
            <a:r>
              <a:rPr lang="en-US" baseline="0" dirty="0"/>
              <a:t>e in SKOS tools</a:t>
            </a:r>
          </a:p>
          <a:p>
            <a:pPr lvl="1"/>
            <a:r>
              <a:rPr lang="en-US" baseline="0" dirty="0"/>
              <a:t>Optimized for relationships view in diagrams</a:t>
            </a:r>
          </a:p>
          <a:p>
            <a:pPr lvl="1"/>
            <a:r>
              <a:rPr lang="en-US" baseline="0" dirty="0"/>
              <a:t>Uses alt-label for synonym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699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schema.org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Work on second phase (FB extensions) </a:t>
            </a:r>
          </a:p>
          <a:p>
            <a:pPr lvl="1"/>
            <a:r>
              <a:rPr lang="en-US" dirty="0"/>
              <a:t>Status? Not</a:t>
            </a:r>
            <a:r>
              <a:rPr lang="en-US" baseline="0" dirty="0"/>
              <a:t> known at </a:t>
            </a:r>
            <a:r>
              <a:rPr lang="en-US" baseline="0" dirty="0" err="1"/>
              <a:t>thi</a:t>
            </a:r>
            <a:r>
              <a:rPr lang="en-US" baseline="0" dirty="0"/>
              <a:t> time</a:t>
            </a:r>
          </a:p>
          <a:p>
            <a:pPr lvl="1"/>
            <a:r>
              <a:rPr lang="en-US" baseline="0" dirty="0"/>
              <a:t>See schema.org for status and details</a:t>
            </a:r>
            <a:endParaRPr lang="en-US" dirty="0"/>
          </a:p>
          <a:p>
            <a:pPr lvl="0"/>
            <a:r>
              <a:rPr lang="en-US" dirty="0"/>
              <a:t>See FIBO Wiki structure </a:t>
            </a:r>
          </a:p>
          <a:p>
            <a:pPr lvl="1"/>
            <a:r>
              <a:rPr lang="en-US" dirty="0"/>
              <a:t>Wiki group management as per FCTs (see other notes)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Appendices: 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>
              <a:effectLst/>
            </a:endParaRPr>
          </a:p>
          <a:p>
            <a:r>
              <a:rPr lang="en-US" dirty="0"/>
              <a:t>II FIBO Infrastructure</a:t>
            </a:r>
          </a:p>
          <a:p>
            <a:r>
              <a:rPr lang="en-US" dirty="0"/>
              <a:t>III Red FIBO</a:t>
            </a:r>
          </a:p>
          <a:p>
            <a:r>
              <a:rPr lang="en-US" dirty="0"/>
              <a:t>IV FIBO Content and Status (“scenario”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Appendix I: Jargon Blaster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ISO 10962 </a:t>
            </a:r>
          </a:p>
          <a:p>
            <a:pPr lvl="1"/>
            <a:r>
              <a:rPr lang="en-US" dirty="0"/>
              <a:t>Classification of Financial Instruments (CFI)</a:t>
            </a:r>
          </a:p>
          <a:p>
            <a:pPr lvl="1"/>
            <a:r>
              <a:rPr lang="en-US" dirty="0"/>
              <a:t>New version released in Jan 2015</a:t>
            </a:r>
          </a:p>
          <a:p>
            <a:pPr lvl="0"/>
            <a:r>
              <a:rPr lang="en-US" dirty="0"/>
              <a:t>ISO 20022</a:t>
            </a:r>
          </a:p>
          <a:p>
            <a:pPr lvl="1"/>
            <a:r>
              <a:rPr lang="en-US" dirty="0"/>
              <a:t>Messaging standard, UML to XML transformation</a:t>
            </a:r>
          </a:p>
          <a:p>
            <a:pPr lvl="1"/>
            <a:r>
              <a:rPr lang="en-US" dirty="0"/>
              <a:t>incorporated the draft ISO 19312 (WG11)</a:t>
            </a:r>
          </a:p>
          <a:p>
            <a:pPr lvl="1"/>
            <a:r>
              <a:rPr lang="en-US" dirty="0"/>
              <a:t>WG11 model was starting point for most FIBO</a:t>
            </a:r>
          </a:p>
          <a:p>
            <a:pPr lvl="0"/>
            <a:r>
              <a:rPr lang="en-US" dirty="0"/>
              <a:t>ISO 11179 = Metadata Repositories</a:t>
            </a:r>
          </a:p>
          <a:p>
            <a:pPr lvl="0"/>
            <a:r>
              <a:rPr lang="en-US" dirty="0"/>
              <a:t>XBRL = </a:t>
            </a:r>
            <a:r>
              <a:rPr lang="en-US" dirty="0" err="1"/>
              <a:t>eXtensible</a:t>
            </a:r>
            <a:r>
              <a:rPr lang="en-US" dirty="0"/>
              <a:t> Business </a:t>
            </a:r>
            <a:r>
              <a:rPr lang="en-US" dirty="0" err="1"/>
              <a:t>Reposrting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Concepts are in individual “Taxonomies” (model schemas) only (IASB, IFRS, US-GAAP,</a:t>
            </a:r>
            <a:r>
              <a:rPr lang="en-US" baseline="0" dirty="0"/>
              <a:t> e</a:t>
            </a:r>
            <a:r>
              <a:rPr lang="en-US" dirty="0"/>
              <a:t>tc.)</a:t>
            </a:r>
          </a:p>
          <a:p>
            <a:r>
              <a:rPr lang="en-US" dirty="0"/>
              <a:t>MDDL – Market Data Definition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II: FIBO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“Holy Trinity”</a:t>
            </a:r>
          </a:p>
          <a:p>
            <a:pPr lvl="1"/>
            <a:r>
              <a:rPr lang="en-US" dirty="0"/>
              <a:t>GitHub</a:t>
            </a:r>
          </a:p>
          <a:p>
            <a:pPr lvl="1"/>
            <a:r>
              <a:rPr lang="en-US" dirty="0"/>
              <a:t>JIRA</a:t>
            </a:r>
          </a:p>
          <a:p>
            <a:pPr lvl="1"/>
            <a:r>
              <a:rPr lang="en-US" dirty="0"/>
              <a:t>Jenkins</a:t>
            </a:r>
          </a:p>
          <a:p>
            <a:pPr lvl="0"/>
            <a:r>
              <a:rPr lang="en-US" dirty="0"/>
              <a:t>Wiki</a:t>
            </a:r>
          </a:p>
          <a:p>
            <a:pPr lvl="1"/>
            <a:r>
              <a:rPr lang="en-US" dirty="0"/>
              <a:t>Each FCT and other teams have Wiki area (“Space”)</a:t>
            </a:r>
          </a:p>
          <a:p>
            <a:pPr lvl="1"/>
            <a:r>
              <a:rPr lang="en-US" dirty="0"/>
              <a:t>Minutes, actions etc. posted there</a:t>
            </a:r>
          </a:p>
          <a:p>
            <a:pPr lvl="1"/>
            <a:r>
              <a:rPr lang="en-US" dirty="0"/>
              <a:t>How-to Guide will be posted to Wiki also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Wiki to JIRA Bridge: meeting actions identified in Wikis are also now reflected as JIRA issues</a:t>
            </a:r>
          </a:p>
          <a:p>
            <a:pPr lvl="1"/>
            <a:r>
              <a:rPr lang="en-US" dirty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7D3F8-86EC-4FAB-B2B2-BFB1E4529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v2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2A0D5-2557-4BD3-ABFB-79228CE94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Dennis Wisnosky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69DBF-F949-492A-A109-27A121EE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094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How-To</a:t>
            </a:r>
            <a:r>
              <a:rPr lang="en-US" baseline="0" dirty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overall process to follow in using GitHub and </a:t>
            </a:r>
            <a:r>
              <a:rPr lang="en-US" dirty="0" err="1"/>
              <a:t>Atlassian</a:t>
            </a:r>
            <a:r>
              <a:rPr lang="en-US" dirty="0"/>
              <a:t> </a:t>
            </a:r>
            <a:r>
              <a:rPr lang="en-US" dirty="0" err="1"/>
              <a:t>Sourcetree</a:t>
            </a:r>
            <a:r>
              <a:rPr lang="en-US" dirty="0"/>
              <a:t>, for FCT Leads</a:t>
            </a:r>
          </a:p>
          <a:p>
            <a:r>
              <a:rPr lang="en-US" dirty="0"/>
              <a:t>Detailed screenshots</a:t>
            </a:r>
            <a:r>
              <a:rPr lang="en-US" baseline="0" dirty="0"/>
              <a:t> for each part of the process</a:t>
            </a:r>
          </a:p>
          <a:p>
            <a:r>
              <a:rPr lang="en-US" baseline="0" dirty="0"/>
              <a:t>New section on definitions added</a:t>
            </a:r>
          </a:p>
          <a:p>
            <a:r>
              <a:rPr lang="en-US" baseline="0" dirty="0"/>
              <a:t>Additional definitions added</a:t>
            </a:r>
          </a:p>
          <a:p>
            <a:pPr lvl="1"/>
            <a:r>
              <a:rPr lang="en-US" baseline="0" dirty="0"/>
              <a:t>This is the version that is posted on the Wiki</a:t>
            </a:r>
          </a:p>
          <a:p>
            <a:r>
              <a:rPr lang="en-US" dirty="0"/>
              <a:t>New section on aligning local and remote branches with EDM Council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  <a:p>
            <a:pPr lvl="1"/>
            <a:r>
              <a:rPr lang="en-US" dirty="0"/>
              <a:t>Each Team is configured as a “Group” in JIRA</a:t>
            </a:r>
          </a:p>
          <a:p>
            <a:pPr lvl="1"/>
            <a:r>
              <a:rPr lang="en-US" dirty="0"/>
              <a:t>This group is then als</a:t>
            </a:r>
            <a:r>
              <a:rPr lang="en-US" baseline="0" dirty="0"/>
              <a:t>o used for participation in Wiki “spaces”</a:t>
            </a:r>
          </a:p>
          <a:p>
            <a:pPr lvl="0"/>
            <a:r>
              <a:rPr lang="en-US" dirty="0"/>
              <a:t>If you registered for</a:t>
            </a:r>
            <a:r>
              <a:rPr lang="en-US" baseline="0" dirty="0"/>
              <a:t> GitHub access, you GitHub ID also becomes your JIRA ID</a:t>
            </a:r>
          </a:p>
          <a:p>
            <a:pPr lvl="1"/>
            <a:r>
              <a:rPr lang="en-US" dirty="0"/>
              <a:t>Group leads will</a:t>
            </a:r>
            <a:r>
              <a:rPr lang="en-US" baseline="0" dirty="0"/>
              <a:t> then add you to their team group</a:t>
            </a:r>
          </a:p>
          <a:p>
            <a:pPr lvl="0"/>
            <a:r>
              <a:rPr lang="en-US" dirty="0"/>
              <a:t>Otherwise, you will have received an invitation</a:t>
            </a:r>
            <a:r>
              <a:rPr lang="en-US" baseline="0" dirty="0"/>
              <a:t> from JIRA directly</a:t>
            </a:r>
          </a:p>
          <a:p>
            <a:pPr lvl="1"/>
            <a:r>
              <a:rPr lang="en-US" dirty="0"/>
              <a:t>You may</a:t>
            </a:r>
            <a:r>
              <a:rPr lang="en-US" baseline="0" dirty="0"/>
              <a:t> want to retrospectively ask to be added to GitHub</a:t>
            </a:r>
          </a:p>
          <a:p>
            <a:pPr lvl="0"/>
            <a:r>
              <a:rPr lang="en-US" baseline="0" dirty="0"/>
              <a:t>Some people are having difficulty accessing the Wiki </a:t>
            </a:r>
            <a:r>
              <a:rPr lang="en-US" sz="2400" baseline="0" dirty="0"/>
              <a:t>– there is a synch to be run periodically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FCT Process (to be followed by FCT Leads)</a:t>
            </a:r>
          </a:p>
          <a:p>
            <a:pPr lvl="1"/>
            <a:r>
              <a:rPr lang="en-US" sz="2000" dirty="0"/>
              <a:t>Standard template / slides used by all FCT leads</a:t>
            </a:r>
          </a:p>
          <a:p>
            <a:pPr lvl="1"/>
            <a:r>
              <a:rPr lang="en-US" sz="2000" dirty="0"/>
              <a:t>Minutes posted to Wiki</a:t>
            </a:r>
          </a:p>
          <a:p>
            <a:pPr lvl="2"/>
            <a:r>
              <a:rPr lang="en-US" sz="1800" dirty="0"/>
              <a:t>Dennis is doing this fro MB notes; </a:t>
            </a:r>
          </a:p>
          <a:p>
            <a:pPr lvl="2"/>
            <a:r>
              <a:rPr lang="en-US" sz="1800" dirty="0"/>
              <a:t>FCT leads should take on responsibility for note-taking and publishing</a:t>
            </a:r>
          </a:p>
          <a:p>
            <a:pPr lvl="0"/>
            <a:r>
              <a:rPr lang="en-US" sz="2400" dirty="0"/>
              <a:t>FIBO Proof</a:t>
            </a:r>
            <a:r>
              <a:rPr lang="en-US" sz="2400" baseline="0" dirty="0"/>
              <a:t> of Concept Teams</a:t>
            </a:r>
          </a:p>
          <a:p>
            <a:pPr lvl="1"/>
            <a:r>
              <a:rPr lang="en-US" sz="2000" dirty="0"/>
              <a:t>May</a:t>
            </a:r>
            <a:r>
              <a:rPr lang="en-US" sz="2000" baseline="0" dirty="0"/>
              <a:t> use any FIBO color as appropriate</a:t>
            </a:r>
          </a:p>
          <a:p>
            <a:pPr lvl="1"/>
            <a:r>
              <a:rPr lang="en-US" sz="2000" baseline="0" dirty="0"/>
              <a:t>Run on same process as FCTs (wiki etc.).</a:t>
            </a:r>
          </a:p>
          <a:p>
            <a:pPr lvl="0"/>
            <a:r>
              <a:rPr lang="en-US" sz="2400" dirty="0"/>
              <a:t>FIBO</a:t>
            </a:r>
            <a:r>
              <a:rPr lang="en-US" sz="2400" baseline="0" dirty="0"/>
              <a:t> Vendor Team</a:t>
            </a:r>
          </a:p>
          <a:p>
            <a:pPr lvl="1"/>
            <a:r>
              <a:rPr lang="en-US" sz="2000" dirty="0"/>
              <a:t>Initially focused on tool support for specification activities</a:t>
            </a:r>
          </a:p>
          <a:p>
            <a:pPr lvl="1"/>
            <a:r>
              <a:rPr lang="en-US" sz="2000" dirty="0"/>
              <a:t>Will also extend to potential</a:t>
            </a:r>
            <a:r>
              <a:rPr lang="en-US" sz="2000" baseline="0" dirty="0"/>
              <a:t> test assistance, </a:t>
            </a:r>
            <a:r>
              <a:rPr lang="en-US" sz="2000" baseline="0" dirty="0" err="1"/>
              <a:t>PoCs</a:t>
            </a:r>
            <a:r>
              <a:rPr lang="en-US" sz="2000" baseline="0" dirty="0"/>
              <a:t> etc. </a:t>
            </a:r>
          </a:p>
          <a:p>
            <a:pPr lvl="0"/>
            <a:r>
              <a:rPr lang="en-US" sz="2400" dirty="0"/>
              <a:t>Build</a:t>
            </a:r>
            <a:r>
              <a:rPr lang="en-US" sz="2400" baseline="0" dirty="0"/>
              <a:t> / Test / Deploy / Maintain document</a:t>
            </a:r>
          </a:p>
          <a:p>
            <a:pPr lvl="1"/>
            <a:r>
              <a:rPr lang="en-US" sz="2000" dirty="0"/>
              <a:t>This is the definitive reference for all process (see Fig 4 of that)</a:t>
            </a:r>
          </a:p>
          <a:p>
            <a:pPr lvl="0"/>
            <a:r>
              <a:rPr lang="en-US" sz="2400" dirty="0"/>
              <a:t>GitHub / Process User Guide updated</a:t>
            </a:r>
          </a:p>
          <a:p>
            <a:pPr lvl="1"/>
            <a:r>
              <a:rPr lang="en-US" sz="2000" dirty="0"/>
              <a:t>Will</a:t>
            </a:r>
            <a:r>
              <a:rPr lang="en-US" sz="2000" baseline="0" dirty="0"/>
              <a:t> </a:t>
            </a:r>
            <a:r>
              <a:rPr lang="en-US" sz="2000" dirty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Content</a:t>
            </a:r>
            <a:r>
              <a:rPr lang="en-US" baseline="0" dirty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FIBO Content Team has</a:t>
            </a:r>
          </a:p>
          <a:p>
            <a:pPr lvl="1"/>
            <a:r>
              <a:rPr lang="en-US" dirty="0"/>
              <a:t>A GitHub fork on the FCT</a:t>
            </a:r>
            <a:r>
              <a:rPr lang="en-US" baseline="0" dirty="0"/>
              <a:t> Leader GitHub account</a:t>
            </a:r>
            <a:endParaRPr lang="en-US" dirty="0"/>
          </a:p>
          <a:p>
            <a:pPr lvl="1"/>
            <a:r>
              <a:rPr lang="en-US" dirty="0"/>
              <a:t>A working wiki on the main (EDM Council) GitHub account</a:t>
            </a:r>
          </a:p>
          <a:p>
            <a:pPr lvl="1"/>
            <a:r>
              <a:rPr lang="en-US" dirty="0"/>
              <a:t>Regular</a:t>
            </a:r>
            <a:r>
              <a:rPr lang="en-US" baseline="0" dirty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D9D8-1221-42C2-8556-D95A72EFA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EDM</a:t>
            </a:r>
            <a:r>
              <a:rPr lang="en-US" baseline="0" dirty="0"/>
              <a:t> Council Q2.5 Release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1D47F-54D3-4B37-A712-F25488BB8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Dennis Wisnosky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FF9E9-BC37-4DE5-960C-44065084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2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3C37-C22C-4EB6-A18D-1E9F91A8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2.0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8D26F-F308-4023-80BB-7D3223D05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Everything that is in GitHub “Production” (spec)</a:t>
            </a:r>
          </a:p>
          <a:p>
            <a:pPr lvl="1" rtl="0" fontAlgn="base"/>
            <a:r>
              <a:rPr lang="en-US" sz="2000" dirty="0">
                <a:effectLst/>
              </a:rPr>
              <a:t>One code base, previously originated FIBO 1</a:t>
            </a:r>
          </a:p>
          <a:p>
            <a:pPr lvl="1" rtl="0" fontAlgn="base"/>
            <a:r>
              <a:rPr lang="en-US" sz="2000" dirty="0">
                <a:effectLst/>
              </a:rPr>
              <a:t>New</a:t>
            </a:r>
            <a:r>
              <a:rPr lang="en-US" sz="2000" baseline="0" dirty="0">
                <a:effectLst/>
              </a:rPr>
              <a:t> diagrams for Release items not in OMG FIBO v1 specs</a:t>
            </a:r>
          </a:p>
          <a:p>
            <a:pPr lvl="1" rtl="0" fontAlgn="base"/>
            <a:r>
              <a:rPr lang="en-US" sz="2000" baseline="0" dirty="0">
                <a:effectLst/>
              </a:rPr>
              <a:t>Metadata (formerly About) files derived from EDM Council metadata</a:t>
            </a:r>
          </a:p>
          <a:p>
            <a:pPr lvl="1" rtl="0" fontAlgn="base"/>
            <a:r>
              <a:rPr lang="en-US" sz="2000" baseline="0" dirty="0">
                <a:effectLst/>
              </a:rPr>
              <a:t>Minimal OMG metadata to be added for submission</a:t>
            </a:r>
            <a:endParaRPr lang="en-US" sz="2000" dirty="0">
              <a:effectLst/>
            </a:endParaRPr>
          </a:p>
          <a:p>
            <a:pPr lvl="0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be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backwards compatible with FIBO1</a:t>
            </a: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adopted, will be updated quarterly via RTF</a:t>
            </a:r>
            <a:endParaRPr lang="en-US" sz="2400" dirty="0">
              <a:effectLst/>
            </a:endParaRPr>
          </a:p>
          <a:p>
            <a:pPr rtl="0" fontAlgn="base"/>
            <a:r>
              <a:rPr lang="en-US" sz="2400" dirty="0"/>
              <a:t>RFC to be submitted at September FDTF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en-US" sz="2400" dirty="0">
                <a:effectLst/>
              </a:rPr>
              <a:t>Will co-ordinate with Mariano Benitez (OMG) to bring any open RTF issues across to FIBO2 FTF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B3AF5-59D1-40DC-9598-42FF225F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16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E6D3-519F-44C7-97C8-B6CFE7B7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2.0 (OMG) 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5D0E4-A101-4187-A15D-673C4FA36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Per EDM Council site</a:t>
            </a:r>
            <a:r>
              <a:rPr lang="en-US" sz="2000" baseline="0" dirty="0"/>
              <a:t> – not included in OMG FIBO v2 Submission</a:t>
            </a:r>
            <a:endParaRPr lang="en-US" sz="2000" dirty="0"/>
          </a:p>
          <a:p>
            <a:pPr lvl="1"/>
            <a:r>
              <a:rPr lang="en-US" sz="1800" dirty="0"/>
              <a:t>Glossary (HTML and Excel)</a:t>
            </a:r>
          </a:p>
          <a:p>
            <a:pPr lvl="1"/>
            <a:r>
              <a:rPr lang="en-US" sz="1800" dirty="0"/>
              <a:t>Data Dictionary (CSV / Excel)</a:t>
            </a:r>
          </a:p>
          <a:p>
            <a:pPr lvl="1"/>
            <a:r>
              <a:rPr lang="en-US" sz="1800" dirty="0" err="1"/>
              <a:t>FIBOPedia</a:t>
            </a:r>
            <a:endParaRPr lang="en-US" sz="1800" dirty="0"/>
          </a:p>
          <a:p>
            <a:pPr lvl="1"/>
            <a:r>
              <a:rPr lang="en-US" sz="1800" dirty="0"/>
              <a:t>Vocabulary (SKOS)</a:t>
            </a:r>
          </a:p>
          <a:p>
            <a:pPr lvl="1"/>
            <a:r>
              <a:rPr lang="en-US" sz="1800" dirty="0"/>
              <a:t>UML Business Model (SMIF) </a:t>
            </a:r>
          </a:p>
          <a:p>
            <a:pPr lvl="1"/>
            <a:r>
              <a:rPr lang="en-US" sz="2000" dirty="0"/>
              <a:t>Widoco (VOWL + Specification document)</a:t>
            </a:r>
          </a:p>
          <a:p>
            <a:pPr lvl="1"/>
            <a:r>
              <a:rPr lang="en-US" sz="1800" dirty="0"/>
              <a:t>OWL Ontology Files (definitive) 4 formats available</a:t>
            </a:r>
          </a:p>
          <a:p>
            <a:pPr lvl="0"/>
            <a:r>
              <a:rPr lang="en-US" sz="2000" dirty="0"/>
              <a:t>For OMG Submission</a:t>
            </a:r>
          </a:p>
          <a:p>
            <a:pPr lvl="1"/>
            <a:r>
              <a:rPr lang="en-US" sz="1800" dirty="0"/>
              <a:t>OWL – as above; RDF/XML</a:t>
            </a:r>
            <a:r>
              <a:rPr lang="en-US" sz="1800" baseline="0" dirty="0"/>
              <a:t> flavor only (Normative)</a:t>
            </a:r>
            <a:endParaRPr lang="en-US" sz="1800" dirty="0"/>
          </a:p>
          <a:p>
            <a:pPr lvl="1"/>
            <a:r>
              <a:rPr lang="en-US" sz="1800" dirty="0"/>
              <a:t>UML XMI with UMLCMP Profile applied</a:t>
            </a:r>
          </a:p>
          <a:p>
            <a:pPr lvl="1"/>
            <a:r>
              <a:rPr lang="en-US" sz="1800" dirty="0"/>
              <a:t>Ancillary files: </a:t>
            </a:r>
          </a:p>
          <a:p>
            <a:pPr lvl="2"/>
            <a:r>
              <a:rPr lang="en-US" sz="1600" dirty="0"/>
              <a:t>SMIF Repository (CCM)</a:t>
            </a:r>
          </a:p>
          <a:p>
            <a:pPr lvl="2"/>
            <a:r>
              <a:rPr lang="en-US" sz="1600" dirty="0"/>
              <a:t>Clean CCM Project file for XMI generation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177A5-B62C-44AF-A4B4-5E31D903B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57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A6E06-FD89-4BFF-94BF-D1B1412C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dirty="0"/>
              <a:t>Decisions by Submitters: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C7DE3-6BCE-4EE2-82DD-4C5641665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Which</a:t>
            </a:r>
            <a:r>
              <a:rPr lang="en-US" sz="2800" baseline="0" dirty="0"/>
              <a:t> </a:t>
            </a:r>
            <a:r>
              <a:rPr lang="en-US" sz="2800" dirty="0"/>
              <a:t>of</a:t>
            </a:r>
            <a:r>
              <a:rPr lang="en-US" sz="2800" baseline="0" dirty="0"/>
              <a:t> these needs to be Normative for OMG end users?  </a:t>
            </a:r>
          </a:p>
          <a:p>
            <a:pPr lvl="1"/>
            <a:r>
              <a:rPr lang="en-US" baseline="0" dirty="0"/>
              <a:t>Not adding EDMC spec deliverables</a:t>
            </a:r>
          </a:p>
          <a:p>
            <a:pPr lvl="1"/>
            <a:r>
              <a:rPr lang="en-US" dirty="0"/>
              <a:t>Decision: deliver UML XMI </a:t>
            </a:r>
          </a:p>
          <a:p>
            <a:pPr lvl="2"/>
            <a:r>
              <a:rPr lang="en-US" dirty="0"/>
              <a:t>Formal requirements now identified for these</a:t>
            </a:r>
          </a:p>
          <a:p>
            <a:pPr lvl="0"/>
            <a:r>
              <a:rPr lang="en-US" sz="2800" dirty="0"/>
              <a:t>Decision: to include informative </a:t>
            </a:r>
            <a:r>
              <a:rPr lang="en-US" sz="2800" dirty="0" err="1"/>
              <a:t>MDZip</a:t>
            </a:r>
            <a:r>
              <a:rPr lang="en-US" sz="2800" dirty="0"/>
              <a:t> files for CCM</a:t>
            </a:r>
            <a:r>
              <a:rPr lang="en-US" sz="2800" baseline="0" dirty="0"/>
              <a:t> models</a:t>
            </a:r>
          </a:p>
          <a:p>
            <a:pPr lvl="1"/>
            <a:r>
              <a:rPr lang="en-US" sz="2400" dirty="0"/>
              <a:t>EDM Council to consider whether to include these on spec.edmcouncil.org as well</a:t>
            </a:r>
          </a:p>
          <a:p>
            <a:pPr lvl="1"/>
            <a:r>
              <a:rPr lang="en-US" sz="2400" dirty="0"/>
              <a:t>EDM Council to consider whether to track similar statuses of Definitive / Normative / Informative for the deliverables there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3825F-78DF-4B08-B3CF-9E2D4A96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98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5C0D-F31A-4614-9EF7-B97054FF8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DLT WG (Blockchain)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16BDF-8869-4B24-A082-26F9FE3F5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Proof of Concept: use of FIBO as concept model for Smart Contracts</a:t>
            </a:r>
          </a:p>
          <a:p>
            <a:pPr lvl="1" rtl="0" fontAlgn="base"/>
            <a:r>
              <a:rPr lang="en-US" sz="1800" dirty="0">
                <a:effectLst/>
              </a:rPr>
              <a:t>Process models for IR Swaps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Looked</a:t>
            </a: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languages used in DLT networks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Posting</a:t>
            </a: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RDF graphs</a:t>
            </a: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key</a:t>
            </a:r>
          </a:p>
          <a:p>
            <a:pPr lvl="0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steps: </a:t>
            </a:r>
          </a:p>
          <a:p>
            <a:pPr lvl="1"/>
            <a:r>
              <a:rPr lang="en-US" sz="1800" dirty="0"/>
              <a:t>Pseudocode</a:t>
            </a:r>
          </a:p>
          <a:p>
            <a:pPr lvl="1"/>
            <a:r>
              <a:rPr lang="en-US" sz="1800" dirty="0"/>
              <a:t>Example</a:t>
            </a:r>
            <a:r>
              <a:rPr lang="en-US" sz="1800" baseline="0" dirty="0"/>
              <a:t> </a:t>
            </a:r>
            <a:r>
              <a:rPr lang="en-US" sz="1800" dirty="0"/>
              <a:t>implementations with different architectures e.g. IOTA</a:t>
            </a:r>
          </a:p>
          <a:p>
            <a:pPr lvl="1"/>
            <a:r>
              <a:rPr lang="en-US" sz="1800" dirty="0"/>
              <a:t>Assume logical model remains unchanged for different architectures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how easy or otherwise it is to pull  the relevant stuff from FIBO</a:t>
            </a:r>
          </a:p>
          <a:p>
            <a:pPr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Standards Co-ordination</a:t>
            </a: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DIDO Reference Architecture (MARS PTF)</a:t>
            </a: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ISO Standards TC68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C0C3A-6062-4699-9E4A-AE2FC153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42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18562</TotalTime>
  <Words>3311</Words>
  <Application>Microsoft Office PowerPoint</Application>
  <PresentationFormat>On-screen Show (4:3)</PresentationFormat>
  <Paragraphs>541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Gill Sans</vt:lpstr>
      <vt:lpstr>ヒラギノ角ゴ ProN W3</vt:lpstr>
      <vt:lpstr>Office Theme</vt:lpstr>
      <vt:lpstr>OMG Finance Domain Task Force (FDTF)</vt:lpstr>
      <vt:lpstr>Agenda</vt:lpstr>
      <vt:lpstr>NEWS</vt:lpstr>
      <vt:lpstr>FIBO v2 Update</vt:lpstr>
      <vt:lpstr>EDM Council Q2.5 Release</vt:lpstr>
      <vt:lpstr>FIBO 2.0</vt:lpstr>
      <vt:lpstr>FIBO 2.0 (OMG)  Deliverables</vt:lpstr>
      <vt:lpstr>Decisions by Submitters: </vt:lpstr>
      <vt:lpstr>FDTF DLT WG (Blockchain)</vt:lpstr>
      <vt:lpstr>IOTA</vt:lpstr>
      <vt:lpstr>Plans for September Quarterly Meeting</vt:lpstr>
      <vt:lpstr>Workshop ideas (from Aug call)</vt:lpstr>
      <vt:lpstr>Agenda: Things to cover</vt:lpstr>
      <vt:lpstr>Ideas:</vt:lpstr>
      <vt:lpstr>Draft Agenda</vt:lpstr>
      <vt:lpstr>Wednesday</vt:lpstr>
      <vt:lpstr>Additional (Background) Slides</vt:lpstr>
      <vt:lpstr>FIBO Plans</vt:lpstr>
      <vt:lpstr>FTF and RTF Charters (Friday Plenary) June results</vt:lpstr>
      <vt:lpstr>FIBO Detailed Information</vt:lpstr>
      <vt:lpstr>Terminology</vt:lpstr>
      <vt:lpstr>FIBO Master Open Actions</vt:lpstr>
      <vt:lpstr>CCM Round Trip Ingest Process</vt:lpstr>
      <vt:lpstr>Round tripping</vt:lpstr>
      <vt:lpstr>spec.edmcouncil.org/fibo Products</vt:lpstr>
      <vt:lpstr>FIBO spec Statuses:</vt:lpstr>
      <vt:lpstr>Web Presentation Requirements</vt:lpstr>
      <vt:lpstr>Take-away Slides</vt:lpstr>
      <vt:lpstr>FIBO Current Status and RTFs</vt:lpstr>
      <vt:lpstr>FIBO Current Specifications Status Overview</vt:lpstr>
      <vt:lpstr>FIBO: Scope and Content</vt:lpstr>
      <vt:lpstr>FIBO: Status</vt:lpstr>
      <vt:lpstr>FIBO Where is What!</vt:lpstr>
      <vt:lpstr>FIBO Atlassian Wiki Spaces</vt:lpstr>
      <vt:lpstr>FIBO Vocabulary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Michael Bennett</cp:lastModifiedBy>
  <cp:revision>724</cp:revision>
  <dcterms:created xsi:type="dcterms:W3CDTF">2011-04-19T19:19:23Z</dcterms:created>
  <dcterms:modified xsi:type="dcterms:W3CDTF">2018-09-05T19:16:32Z</dcterms:modified>
</cp:coreProperties>
</file>