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8"/>
  </p:notesMasterIdLst>
  <p:sldIdLst>
    <p:sldId id="256" r:id="rId2"/>
    <p:sldId id="519" r:id="rId3"/>
    <p:sldId id="843" r:id="rId4"/>
    <p:sldId id="870" r:id="rId5"/>
    <p:sldId id="851" r:id="rId6"/>
    <p:sldId id="804" r:id="rId7"/>
    <p:sldId id="867" r:id="rId8"/>
    <p:sldId id="868" r:id="rId9"/>
    <p:sldId id="861" r:id="rId10"/>
    <p:sldId id="845" r:id="rId11"/>
    <p:sldId id="866" r:id="rId12"/>
    <p:sldId id="837" r:id="rId13"/>
    <p:sldId id="847" r:id="rId14"/>
    <p:sldId id="869" r:id="rId15"/>
    <p:sldId id="855" r:id="rId16"/>
    <p:sldId id="849" r:id="rId17"/>
    <p:sldId id="838" r:id="rId18"/>
    <p:sldId id="862" r:id="rId19"/>
    <p:sldId id="853" r:id="rId20"/>
    <p:sldId id="798" r:id="rId21"/>
    <p:sldId id="872" r:id="rId22"/>
    <p:sldId id="822" r:id="rId23"/>
    <p:sldId id="831" r:id="rId24"/>
    <p:sldId id="826" r:id="rId25"/>
    <p:sldId id="828" r:id="rId26"/>
    <p:sldId id="835" r:id="rId27"/>
    <p:sldId id="824" r:id="rId28"/>
    <p:sldId id="848" r:id="rId29"/>
    <p:sldId id="832" r:id="rId30"/>
    <p:sldId id="836" r:id="rId31"/>
    <p:sldId id="809" r:id="rId32"/>
    <p:sldId id="483" r:id="rId33"/>
    <p:sldId id="665" r:id="rId34"/>
    <p:sldId id="873" r:id="rId35"/>
    <p:sldId id="734" r:id="rId36"/>
    <p:sldId id="735" r:id="rId37"/>
    <p:sldId id="793" r:id="rId38"/>
    <p:sldId id="749" r:id="rId39"/>
    <p:sldId id="736" r:id="rId40"/>
    <p:sldId id="741" r:id="rId41"/>
    <p:sldId id="700" r:id="rId42"/>
    <p:sldId id="704" r:id="rId43"/>
    <p:sldId id="701" r:id="rId44"/>
    <p:sldId id="702" r:id="rId45"/>
    <p:sldId id="668" r:id="rId46"/>
    <p:sldId id="787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B2"/>
    <a:srgbClr val="FF66CC"/>
    <a:srgbClr val="FFFF66"/>
    <a:srgbClr val="FF6699"/>
    <a:srgbClr val="E32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7F73CC-3B92-4B5F-A753-9415B9691145}" v="430" dt="2019-02-06T21:13:03.9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 autoAdjust="0"/>
  </p:normalViewPr>
  <p:slideViewPr>
    <p:cSldViewPr>
      <p:cViewPr varScale="1">
        <p:scale>
          <a:sx n="56" d="100"/>
          <a:sy n="56" d="100"/>
        </p:scale>
        <p:origin x="850" y="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57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8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ennett" userId="808163721be62333" providerId="LiveId" clId="{1A7F73CC-3B92-4B5F-A753-9415B9691145}"/>
    <pc:docChg chg="undo addSld delSld modSld">
      <pc:chgData name="Michael Bennett" userId="808163721be62333" providerId="LiveId" clId="{1A7F73CC-3B92-4B5F-A753-9415B9691145}" dt="2019-02-06T21:13:03.920" v="419" actId="20577"/>
      <pc:docMkLst>
        <pc:docMk/>
      </pc:docMkLst>
      <pc:sldChg chg="modSp add del">
        <pc:chgData name="Michael Bennett" userId="808163721be62333" providerId="LiveId" clId="{1A7F73CC-3B92-4B5F-A753-9415B9691145}" dt="2019-02-06T21:03:44.755" v="253"/>
        <pc:sldMkLst>
          <pc:docMk/>
          <pc:sldMk cId="2191179977" sldId="483"/>
        </pc:sldMkLst>
        <pc:spChg chg="mod">
          <ac:chgData name="Michael Bennett" userId="808163721be62333" providerId="LiveId" clId="{1A7F73CC-3B92-4B5F-A753-9415B9691145}" dt="2019-02-06T21:01:28.090" v="148" actId="20577"/>
          <ac:spMkLst>
            <pc:docMk/>
            <pc:sldMk cId="2191179977" sldId="483"/>
            <ac:spMk id="3" creationId="{00000000-0000-0000-0000-000000000000}"/>
          </ac:spMkLst>
        </pc:spChg>
      </pc:sldChg>
      <pc:sldChg chg="modSp">
        <pc:chgData name="Michael Bennett" userId="808163721be62333" providerId="LiveId" clId="{1A7F73CC-3B92-4B5F-A753-9415B9691145}" dt="2019-02-06T21:03:31.575" v="249" actId="14100"/>
        <pc:sldMkLst>
          <pc:docMk/>
          <pc:sldMk cId="2741457040" sldId="665"/>
        </pc:sldMkLst>
        <pc:spChg chg="mod">
          <ac:chgData name="Michael Bennett" userId="808163721be62333" providerId="LiveId" clId="{1A7F73CC-3B92-4B5F-A753-9415B9691145}" dt="2019-02-06T21:02:27.251" v="180" actId="20577"/>
          <ac:spMkLst>
            <pc:docMk/>
            <pc:sldMk cId="2741457040" sldId="665"/>
            <ac:spMk id="7" creationId="{00000000-0000-0000-0000-000000000000}"/>
          </ac:spMkLst>
        </pc:spChg>
        <pc:spChg chg="mod">
          <ac:chgData name="Michael Bennett" userId="808163721be62333" providerId="LiveId" clId="{1A7F73CC-3B92-4B5F-A753-9415B9691145}" dt="2019-02-06T21:03:31.575" v="249" actId="14100"/>
          <ac:spMkLst>
            <pc:docMk/>
            <pc:sldMk cId="2741457040" sldId="665"/>
            <ac:spMk id="8" creationId="{00000000-0000-0000-0000-000000000000}"/>
          </ac:spMkLst>
        </pc:spChg>
        <pc:spChg chg="mod">
          <ac:chgData name="Michael Bennett" userId="808163721be62333" providerId="LiveId" clId="{1A7F73CC-3B92-4B5F-A753-9415B9691145}" dt="2019-02-06T21:03:09.980" v="218" actId="20577"/>
          <ac:spMkLst>
            <pc:docMk/>
            <pc:sldMk cId="2741457040" sldId="665"/>
            <ac:spMk id="9" creationId="{00000000-0000-0000-0000-000000000000}"/>
          </ac:spMkLst>
        </pc:spChg>
      </pc:sldChg>
      <pc:sldChg chg="del">
        <pc:chgData name="Michael Bennett" userId="808163721be62333" providerId="LiveId" clId="{1A7F73CC-3B92-4B5F-A753-9415B9691145}" dt="2019-02-06T21:11:29.736" v="255" actId="2696"/>
        <pc:sldMkLst>
          <pc:docMk/>
          <pc:sldMk cId="1940503841" sldId="666"/>
        </pc:sldMkLst>
      </pc:sldChg>
      <pc:sldChg chg="modSp">
        <pc:chgData name="Michael Bennett" userId="808163721be62333" providerId="LiveId" clId="{1A7F73CC-3B92-4B5F-A753-9415B9691145}" dt="2019-02-06T21:13:03.920" v="419" actId="20577"/>
        <pc:sldMkLst>
          <pc:docMk/>
          <pc:sldMk cId="2302667973" sldId="668"/>
        </pc:sldMkLst>
        <pc:spChg chg="mod">
          <ac:chgData name="Michael Bennett" userId="808163721be62333" providerId="LiveId" clId="{1A7F73CC-3B92-4B5F-A753-9415B9691145}" dt="2019-02-06T21:13:03.920" v="419" actId="20577"/>
          <ac:spMkLst>
            <pc:docMk/>
            <pc:sldMk cId="2302667973" sldId="668"/>
            <ac:spMk id="3" creationId="{00000000-0000-0000-0000-000000000000}"/>
          </ac:spMkLst>
        </pc:spChg>
      </pc:sldChg>
      <pc:sldChg chg="modSp">
        <pc:chgData name="Michael Bennett" userId="808163721be62333" providerId="LiveId" clId="{1A7F73CC-3B92-4B5F-A753-9415B9691145}" dt="2019-02-06T21:12:10.946" v="274" actId="20577"/>
        <pc:sldMkLst>
          <pc:docMk/>
          <pc:sldMk cId="3798194087" sldId="702"/>
        </pc:sldMkLst>
        <pc:spChg chg="mod">
          <ac:chgData name="Michael Bennett" userId="808163721be62333" providerId="LiveId" clId="{1A7F73CC-3B92-4B5F-A753-9415B9691145}" dt="2019-02-06T21:12:10.946" v="274" actId="20577"/>
          <ac:spMkLst>
            <pc:docMk/>
            <pc:sldMk cId="3798194087" sldId="702"/>
            <ac:spMk id="3" creationId="{00000000-0000-0000-0000-000000000000}"/>
          </ac:spMkLst>
        </pc:spChg>
      </pc:sldChg>
      <pc:sldChg chg="modSp del">
        <pc:chgData name="Michael Bennett" userId="808163721be62333" providerId="LiveId" clId="{1A7F73CC-3B92-4B5F-A753-9415B9691145}" dt="2019-02-06T20:52:58.547" v="9" actId="2696"/>
        <pc:sldMkLst>
          <pc:docMk/>
          <pc:sldMk cId="384815537" sldId="711"/>
        </pc:sldMkLst>
        <pc:spChg chg="mod">
          <ac:chgData name="Michael Bennett" userId="808163721be62333" providerId="LiveId" clId="{1A7F73CC-3B92-4B5F-A753-9415B9691145}" dt="2019-02-06T20:52:38.593" v="5"/>
          <ac:spMkLst>
            <pc:docMk/>
            <pc:sldMk cId="384815537" sldId="711"/>
            <ac:spMk id="2" creationId="{00000000-0000-0000-0000-000000000000}"/>
          </ac:spMkLst>
        </pc:spChg>
      </pc:sldChg>
      <pc:sldChg chg="modSp">
        <pc:chgData name="Michael Bennett" userId="808163721be62333" providerId="LiveId" clId="{1A7F73CC-3B92-4B5F-A753-9415B9691145}" dt="2019-02-06T21:01:41.554" v="149" actId="20577"/>
        <pc:sldMkLst>
          <pc:docMk/>
          <pc:sldMk cId="140120229" sldId="749"/>
        </pc:sldMkLst>
        <pc:spChg chg="mod">
          <ac:chgData name="Michael Bennett" userId="808163721be62333" providerId="LiveId" clId="{1A7F73CC-3B92-4B5F-A753-9415B9691145}" dt="2019-02-06T21:01:41.554" v="149" actId="20577"/>
          <ac:spMkLst>
            <pc:docMk/>
            <pc:sldMk cId="140120229" sldId="749"/>
            <ac:spMk id="3" creationId="{00000000-0000-0000-0000-000000000000}"/>
          </ac:spMkLst>
        </pc:spChg>
      </pc:sldChg>
      <pc:sldChg chg="modSp">
        <pc:chgData name="Michael Bennett" userId="808163721be62333" providerId="LiveId" clId="{1A7F73CC-3B92-4B5F-A753-9415B9691145}" dt="2019-02-06T20:51:13.434" v="4" actId="20577"/>
        <pc:sldMkLst>
          <pc:docMk/>
          <pc:sldMk cId="2100641947" sldId="798"/>
        </pc:sldMkLst>
        <pc:spChg chg="mod">
          <ac:chgData name="Michael Bennett" userId="808163721be62333" providerId="LiveId" clId="{1A7F73CC-3B92-4B5F-A753-9415B9691145}" dt="2019-02-06T20:51:13.434" v="4" actId="20577"/>
          <ac:spMkLst>
            <pc:docMk/>
            <pc:sldMk cId="2100641947" sldId="798"/>
            <ac:spMk id="3" creationId="{50BF16A6-282D-4968-B96D-F6B54B56F2CB}"/>
          </ac:spMkLst>
        </pc:spChg>
      </pc:sldChg>
      <pc:sldChg chg="modSp">
        <pc:chgData name="Michael Bennett" userId="808163721be62333" providerId="LiveId" clId="{1A7F73CC-3B92-4B5F-A753-9415B9691145}" dt="2019-02-06T21:03:39.700" v="251"/>
        <pc:sldMkLst>
          <pc:docMk/>
          <pc:sldMk cId="2330965338" sldId="809"/>
        </pc:sldMkLst>
        <pc:spChg chg="mod">
          <ac:chgData name="Michael Bennett" userId="808163721be62333" providerId="LiveId" clId="{1A7F73CC-3B92-4B5F-A753-9415B9691145}" dt="2019-02-06T21:03:39.700" v="251"/>
          <ac:spMkLst>
            <pc:docMk/>
            <pc:sldMk cId="2330965338" sldId="809"/>
            <ac:spMk id="3" creationId="{2CCC1ABC-B95A-4010-BA55-CA4AA5AFCC7C}"/>
          </ac:spMkLst>
        </pc:spChg>
      </pc:sldChg>
      <pc:sldChg chg="modSp">
        <pc:chgData name="Michael Bennett" userId="808163721be62333" providerId="LiveId" clId="{1A7F73CC-3B92-4B5F-A753-9415B9691145}" dt="2019-02-06T20:56:11.127" v="24" actId="20577"/>
        <pc:sldMkLst>
          <pc:docMk/>
          <pc:sldMk cId="3745068925" sldId="828"/>
        </pc:sldMkLst>
        <pc:spChg chg="mod">
          <ac:chgData name="Michael Bennett" userId="808163721be62333" providerId="LiveId" clId="{1A7F73CC-3B92-4B5F-A753-9415B9691145}" dt="2019-02-06T20:56:11.127" v="24" actId="20577"/>
          <ac:spMkLst>
            <pc:docMk/>
            <pc:sldMk cId="3745068925" sldId="828"/>
            <ac:spMk id="3" creationId="{52113A36-7FF2-4520-902F-B50C1BA78745}"/>
          </ac:spMkLst>
        </pc:spChg>
      </pc:sldChg>
      <pc:sldChg chg="modSp">
        <pc:chgData name="Michael Bennett" userId="808163721be62333" providerId="LiveId" clId="{1A7F73CC-3B92-4B5F-A753-9415B9691145}" dt="2019-02-06T20:54:28.742" v="18"/>
        <pc:sldMkLst>
          <pc:docMk/>
          <pc:sldMk cId="2345439217" sldId="831"/>
        </pc:sldMkLst>
        <pc:spChg chg="mod">
          <ac:chgData name="Michael Bennett" userId="808163721be62333" providerId="LiveId" clId="{1A7F73CC-3B92-4B5F-A753-9415B9691145}" dt="2019-02-06T20:54:28.742" v="18"/>
          <ac:spMkLst>
            <pc:docMk/>
            <pc:sldMk cId="2345439217" sldId="831"/>
            <ac:spMk id="3" creationId="{B6E6E5EF-B542-4952-937E-F348F4D9E637}"/>
          </ac:spMkLst>
        </pc:spChg>
      </pc:sldChg>
      <pc:sldChg chg="modSp">
        <pc:chgData name="Michael Bennett" userId="808163721be62333" providerId="LiveId" clId="{1A7F73CC-3B92-4B5F-A753-9415B9691145}" dt="2019-02-06T20:56:23.071" v="40" actId="20577"/>
        <pc:sldMkLst>
          <pc:docMk/>
          <pc:sldMk cId="1371074789" sldId="835"/>
        </pc:sldMkLst>
        <pc:spChg chg="mod">
          <ac:chgData name="Michael Bennett" userId="808163721be62333" providerId="LiveId" clId="{1A7F73CC-3B92-4B5F-A753-9415B9691145}" dt="2019-02-06T20:56:23.071" v="40" actId="20577"/>
          <ac:spMkLst>
            <pc:docMk/>
            <pc:sldMk cId="1371074789" sldId="835"/>
            <ac:spMk id="3" creationId="{E09C8B2F-6057-4CDB-ABCA-F6562CD963E3}"/>
          </ac:spMkLst>
        </pc:spChg>
      </pc:sldChg>
      <pc:sldChg chg="modSp">
        <pc:chgData name="Michael Bennett" userId="808163721be62333" providerId="LiveId" clId="{1A7F73CC-3B92-4B5F-A753-9415B9691145}" dt="2019-02-06T20:59:21.749" v="132" actId="313"/>
        <pc:sldMkLst>
          <pc:docMk/>
          <pc:sldMk cId="3853253054" sldId="848"/>
        </pc:sldMkLst>
        <pc:spChg chg="mod">
          <ac:chgData name="Michael Bennett" userId="808163721be62333" providerId="LiveId" clId="{1A7F73CC-3B92-4B5F-A753-9415B9691145}" dt="2019-02-06T20:59:21.749" v="132" actId="313"/>
          <ac:spMkLst>
            <pc:docMk/>
            <pc:sldMk cId="3853253054" sldId="848"/>
            <ac:spMk id="3" creationId="{135EEF67-205E-40A7-9CE6-37E78D125E9D}"/>
          </ac:spMkLst>
        </pc:spChg>
      </pc:sldChg>
      <pc:sldChg chg="modSp">
        <pc:chgData name="Michael Bennett" userId="808163721be62333" providerId="LiveId" clId="{1A7F73CC-3B92-4B5F-A753-9415B9691145}" dt="2019-02-06T20:51:01.427" v="0" actId="313"/>
        <pc:sldMkLst>
          <pc:docMk/>
          <pc:sldMk cId="3071212602" sldId="849"/>
        </pc:sldMkLst>
        <pc:spChg chg="mod">
          <ac:chgData name="Michael Bennett" userId="808163721be62333" providerId="LiveId" clId="{1A7F73CC-3B92-4B5F-A753-9415B9691145}" dt="2019-02-06T20:51:01.427" v="0" actId="313"/>
          <ac:spMkLst>
            <pc:docMk/>
            <pc:sldMk cId="3071212602" sldId="849"/>
            <ac:spMk id="3" creationId="{098626B8-8720-4B43-B6BA-5311AF14FB53}"/>
          </ac:spMkLst>
        </pc:spChg>
      </pc:sldChg>
      <pc:sldChg chg="add del">
        <pc:chgData name="Michael Bennett" userId="808163721be62333" providerId="LiveId" clId="{1A7F73CC-3B92-4B5F-A753-9415B9691145}" dt="2019-02-06T20:52:46.341" v="7" actId="2696"/>
        <pc:sldMkLst>
          <pc:docMk/>
          <pc:sldMk cId="3889268458" sldId="871"/>
        </pc:sldMkLst>
      </pc:sldChg>
      <pc:sldChg chg="modSp add">
        <pc:chgData name="Michael Bennett" userId="808163721be62333" providerId="LiveId" clId="{1A7F73CC-3B92-4B5F-A753-9415B9691145}" dt="2019-02-06T20:52:51.543" v="8" actId="20577"/>
        <pc:sldMkLst>
          <pc:docMk/>
          <pc:sldMk cId="645980550" sldId="872"/>
        </pc:sldMkLst>
        <pc:spChg chg="mod">
          <ac:chgData name="Michael Bennett" userId="808163721be62333" providerId="LiveId" clId="{1A7F73CC-3B92-4B5F-A753-9415B9691145}" dt="2019-02-06T20:52:51.543" v="8" actId="20577"/>
          <ac:spMkLst>
            <pc:docMk/>
            <pc:sldMk cId="645980550" sldId="872"/>
            <ac:spMk id="2" creationId="{00000000-0000-0000-0000-000000000000}"/>
          </ac:spMkLst>
        </pc:spChg>
      </pc:sldChg>
      <pc:sldChg chg="add">
        <pc:chgData name="Michael Bennett" userId="808163721be62333" providerId="LiveId" clId="{1A7F73CC-3B92-4B5F-A753-9415B9691145}" dt="2019-02-06T21:11:24.591" v="254"/>
        <pc:sldMkLst>
          <pc:docMk/>
          <pc:sldMk cId="3747230391" sldId="873"/>
        </pc:sldMkLst>
      </pc:sldChg>
    </pc:docChg>
  </pc:docChgLst>
  <pc:docChgLst>
    <pc:chgData name="Michael Bennett" userId="808163721be62333" providerId="LiveId" clId="{E5CFC239-3B88-4CDA-8E6C-AABA9BEF530E}"/>
    <pc:docChg chg="addSld delSld modSld">
      <pc:chgData name="Michael Bennett" userId="808163721be62333" providerId="LiveId" clId="{E5CFC239-3B88-4CDA-8E6C-AABA9BEF530E}" dt="2019-01-09T20:00:49.658" v="2680" actId="20577"/>
      <pc:docMkLst>
        <pc:docMk/>
      </pc:docMkLst>
      <pc:sldChg chg="modSp">
        <pc:chgData name="Michael Bennett" userId="808163721be62333" providerId="LiveId" clId="{E5CFC239-3B88-4CDA-8E6C-AABA9BEF530E}" dt="2019-01-09T15:49:54.932" v="10" actId="20577"/>
        <pc:sldMkLst>
          <pc:docMk/>
          <pc:sldMk cId="0" sldId="256"/>
        </pc:sldMkLst>
        <pc:spChg chg="mod">
          <ac:chgData name="Michael Bennett" userId="808163721be62333" providerId="LiveId" clId="{E5CFC239-3B88-4CDA-8E6C-AABA9BEF530E}" dt="2019-01-09T15:49:54.932" v="10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Michael Bennett" userId="808163721be62333" providerId="LiveId" clId="{E5CFC239-3B88-4CDA-8E6C-AABA9BEF530E}" dt="2019-01-09T15:50:55.406" v="73" actId="20577"/>
        <pc:sldMkLst>
          <pc:docMk/>
          <pc:sldMk cId="2334629059" sldId="519"/>
        </pc:sldMkLst>
        <pc:spChg chg="mod">
          <ac:chgData name="Michael Bennett" userId="808163721be62333" providerId="LiveId" clId="{E5CFC239-3B88-4CDA-8E6C-AABA9BEF530E}" dt="2019-01-09T15:50:55.406" v="73" actId="20577"/>
          <ac:spMkLst>
            <pc:docMk/>
            <pc:sldMk cId="2334629059" sldId="519"/>
            <ac:spMk id="3" creationId="{00000000-0000-0000-0000-000000000000}"/>
          </ac:spMkLst>
        </pc:spChg>
      </pc:sldChg>
      <pc:sldChg chg="modSp">
        <pc:chgData name="Michael Bennett" userId="808163721be62333" providerId="LiveId" clId="{E5CFC239-3B88-4CDA-8E6C-AABA9BEF530E}" dt="2019-01-09T17:11:33.891" v="1450" actId="6549"/>
        <pc:sldMkLst>
          <pc:docMk/>
          <pc:sldMk cId="1316094766" sldId="837"/>
        </pc:sldMkLst>
        <pc:spChg chg="mod">
          <ac:chgData name="Michael Bennett" userId="808163721be62333" providerId="LiveId" clId="{E5CFC239-3B88-4CDA-8E6C-AABA9BEF530E}" dt="2019-01-09T17:10:02.151" v="1297" actId="20577"/>
          <ac:spMkLst>
            <pc:docMk/>
            <pc:sldMk cId="1316094766" sldId="837"/>
            <ac:spMk id="2" creationId="{E1AFE825-54E8-4314-8EE8-6C34CD9CC63A}"/>
          </ac:spMkLst>
        </pc:spChg>
        <pc:spChg chg="mod">
          <ac:chgData name="Michael Bennett" userId="808163721be62333" providerId="LiveId" clId="{E5CFC239-3B88-4CDA-8E6C-AABA9BEF530E}" dt="2019-01-09T17:11:33.891" v="1450" actId="6549"/>
          <ac:spMkLst>
            <pc:docMk/>
            <pc:sldMk cId="1316094766" sldId="837"/>
            <ac:spMk id="3" creationId="{06E7E7E3-1AD7-47D0-B477-BF6C761705AB}"/>
          </ac:spMkLst>
        </pc:spChg>
      </pc:sldChg>
      <pc:sldChg chg="modSp">
        <pc:chgData name="Michael Bennett" userId="808163721be62333" providerId="LiveId" clId="{E5CFC239-3B88-4CDA-8E6C-AABA9BEF530E}" dt="2019-01-09T17:17:58.866" v="1839" actId="20577"/>
        <pc:sldMkLst>
          <pc:docMk/>
          <pc:sldMk cId="4211051418" sldId="838"/>
        </pc:sldMkLst>
        <pc:spChg chg="mod">
          <ac:chgData name="Michael Bennett" userId="808163721be62333" providerId="LiveId" clId="{E5CFC239-3B88-4CDA-8E6C-AABA9BEF530E}" dt="2019-01-09T17:17:58.866" v="1839" actId="20577"/>
          <ac:spMkLst>
            <pc:docMk/>
            <pc:sldMk cId="4211051418" sldId="838"/>
            <ac:spMk id="3" creationId="{3FD67CA3-4FED-4FE6-AFDA-C5688A183E5C}"/>
          </ac:spMkLst>
        </pc:spChg>
      </pc:sldChg>
      <pc:sldChg chg="modSp">
        <pc:chgData name="Michael Bennett" userId="808163721be62333" providerId="LiveId" clId="{E5CFC239-3B88-4CDA-8E6C-AABA9BEF530E}" dt="2019-01-09T17:11:07.736" v="1443" actId="20577"/>
        <pc:sldMkLst>
          <pc:docMk/>
          <pc:sldMk cId="3947954689" sldId="843"/>
        </pc:sldMkLst>
        <pc:spChg chg="mod">
          <ac:chgData name="Michael Bennett" userId="808163721be62333" providerId="LiveId" clId="{E5CFC239-3B88-4CDA-8E6C-AABA9BEF530E}" dt="2019-01-09T17:11:07.736" v="1443" actId="20577"/>
          <ac:spMkLst>
            <pc:docMk/>
            <pc:sldMk cId="3947954689" sldId="843"/>
            <ac:spMk id="3" creationId="{00000000-0000-0000-0000-000000000000}"/>
          </ac:spMkLst>
        </pc:spChg>
      </pc:sldChg>
      <pc:sldChg chg="modSp">
        <pc:chgData name="Michael Bennett" userId="808163721be62333" providerId="LiveId" clId="{E5CFC239-3B88-4CDA-8E6C-AABA9BEF530E}" dt="2019-01-09T17:07:05.965" v="1116" actId="20577"/>
        <pc:sldMkLst>
          <pc:docMk/>
          <pc:sldMk cId="3032193647" sldId="845"/>
        </pc:sldMkLst>
        <pc:spChg chg="mod">
          <ac:chgData name="Michael Bennett" userId="808163721be62333" providerId="LiveId" clId="{E5CFC239-3B88-4CDA-8E6C-AABA9BEF530E}" dt="2019-01-09T17:07:05.965" v="1116" actId="20577"/>
          <ac:spMkLst>
            <pc:docMk/>
            <pc:sldMk cId="3032193647" sldId="845"/>
            <ac:spMk id="3" creationId="{9F2C5C4B-3C8C-4739-9DC9-4030805563D5}"/>
          </ac:spMkLst>
        </pc:spChg>
      </pc:sldChg>
      <pc:sldChg chg="modSp">
        <pc:chgData name="Michael Bennett" userId="808163721be62333" providerId="LiveId" clId="{E5CFC239-3B88-4CDA-8E6C-AABA9BEF530E}" dt="2019-01-09T17:14:25.313" v="1564" actId="20577"/>
        <pc:sldMkLst>
          <pc:docMk/>
          <pc:sldMk cId="2207867841" sldId="847"/>
        </pc:sldMkLst>
        <pc:spChg chg="mod">
          <ac:chgData name="Michael Bennett" userId="808163721be62333" providerId="LiveId" clId="{E5CFC239-3B88-4CDA-8E6C-AABA9BEF530E}" dt="2019-01-09T17:11:20.525" v="1448" actId="20577"/>
          <ac:spMkLst>
            <pc:docMk/>
            <pc:sldMk cId="2207867841" sldId="847"/>
            <ac:spMk id="2" creationId="{A422E9CA-FAF0-4EC3-B85F-767C7E9CA8B8}"/>
          </ac:spMkLst>
        </pc:spChg>
        <pc:spChg chg="mod">
          <ac:chgData name="Michael Bennett" userId="808163721be62333" providerId="LiveId" clId="{E5CFC239-3B88-4CDA-8E6C-AABA9BEF530E}" dt="2019-01-09T17:14:25.313" v="1564" actId="20577"/>
          <ac:spMkLst>
            <pc:docMk/>
            <pc:sldMk cId="2207867841" sldId="847"/>
            <ac:spMk id="3" creationId="{50FE3C63-DA0A-4E5F-9549-2540DE7035AA}"/>
          </ac:spMkLst>
        </pc:spChg>
      </pc:sldChg>
      <pc:sldChg chg="modSp">
        <pc:chgData name="Michael Bennett" userId="808163721be62333" providerId="LiveId" clId="{E5CFC239-3B88-4CDA-8E6C-AABA9BEF530E}" dt="2019-01-09T17:17:26.679" v="1832" actId="20577"/>
        <pc:sldMkLst>
          <pc:docMk/>
          <pc:sldMk cId="3071212602" sldId="849"/>
        </pc:sldMkLst>
        <pc:spChg chg="mod">
          <ac:chgData name="Michael Bennett" userId="808163721be62333" providerId="LiveId" clId="{E5CFC239-3B88-4CDA-8E6C-AABA9BEF530E}" dt="2019-01-09T17:16:27.040" v="1718" actId="403"/>
          <ac:spMkLst>
            <pc:docMk/>
            <pc:sldMk cId="3071212602" sldId="849"/>
            <ac:spMk id="2" creationId="{6D9E4104-4006-4621-8CEB-C21A4F166F8B}"/>
          </ac:spMkLst>
        </pc:spChg>
        <pc:spChg chg="mod">
          <ac:chgData name="Michael Bennett" userId="808163721be62333" providerId="LiveId" clId="{E5CFC239-3B88-4CDA-8E6C-AABA9BEF530E}" dt="2019-01-09T17:17:26.679" v="1832" actId="20577"/>
          <ac:spMkLst>
            <pc:docMk/>
            <pc:sldMk cId="3071212602" sldId="849"/>
            <ac:spMk id="3" creationId="{098626B8-8720-4B43-B6BA-5311AF14FB53}"/>
          </ac:spMkLst>
        </pc:spChg>
      </pc:sldChg>
      <pc:sldChg chg="modSp">
        <pc:chgData name="Michael Bennett" userId="808163721be62333" providerId="LiveId" clId="{E5CFC239-3B88-4CDA-8E6C-AABA9BEF530E}" dt="2019-01-09T18:43:47.847" v="1846"/>
        <pc:sldMkLst>
          <pc:docMk/>
          <pc:sldMk cId="1313809421" sldId="851"/>
        </pc:sldMkLst>
        <pc:spChg chg="mod">
          <ac:chgData name="Michael Bennett" userId="808163721be62333" providerId="LiveId" clId="{E5CFC239-3B88-4CDA-8E6C-AABA9BEF530E}" dt="2019-01-09T18:43:47.847" v="1846"/>
          <ac:spMkLst>
            <pc:docMk/>
            <pc:sldMk cId="1313809421" sldId="851"/>
            <ac:spMk id="2" creationId="{AC77D3F8-86EC-4FAB-B2B2-BFB1E4529D64}"/>
          </ac:spMkLst>
        </pc:spChg>
        <pc:spChg chg="mod">
          <ac:chgData name="Michael Bennett" userId="808163721be62333" providerId="LiveId" clId="{E5CFC239-3B88-4CDA-8E6C-AABA9BEF530E}" dt="2019-01-09T16:04:59.448" v="597" actId="20577"/>
          <ac:spMkLst>
            <pc:docMk/>
            <pc:sldMk cId="1313809421" sldId="851"/>
            <ac:spMk id="3" creationId="{CF12A0D5-2557-4BD3-ABFB-79228CE940F0}"/>
          </ac:spMkLst>
        </pc:spChg>
      </pc:sldChg>
      <pc:sldChg chg="modSp">
        <pc:chgData name="Michael Bennett" userId="808163721be62333" providerId="LiveId" clId="{E5CFC239-3B88-4CDA-8E6C-AABA9BEF530E}" dt="2019-01-09T20:00:49.658" v="2680" actId="20577"/>
        <pc:sldMkLst>
          <pc:docMk/>
          <pc:sldMk cId="1503027774" sldId="855"/>
        </pc:sldMkLst>
        <pc:spChg chg="mod">
          <ac:chgData name="Michael Bennett" userId="808163721be62333" providerId="LiveId" clId="{E5CFC239-3B88-4CDA-8E6C-AABA9BEF530E}" dt="2019-01-09T17:14:54.508" v="1614" actId="20577"/>
          <ac:spMkLst>
            <pc:docMk/>
            <pc:sldMk cId="1503027774" sldId="855"/>
            <ac:spMk id="2" creationId="{CD45D11D-771E-4D19-B78C-E1428791C369}"/>
          </ac:spMkLst>
        </pc:spChg>
        <pc:spChg chg="mod">
          <ac:chgData name="Michael Bennett" userId="808163721be62333" providerId="LiveId" clId="{E5CFC239-3B88-4CDA-8E6C-AABA9BEF530E}" dt="2019-01-09T20:00:49.658" v="2680" actId="20577"/>
          <ac:spMkLst>
            <pc:docMk/>
            <pc:sldMk cId="1503027774" sldId="855"/>
            <ac:spMk id="3" creationId="{A85FC595-C69A-405C-B132-FAD1FC261F37}"/>
          </ac:spMkLst>
        </pc:spChg>
      </pc:sldChg>
      <pc:sldChg chg="modSp">
        <pc:chgData name="Michael Bennett" userId="808163721be62333" providerId="LiveId" clId="{E5CFC239-3B88-4CDA-8E6C-AABA9BEF530E}" dt="2019-01-09T16:09:53.145" v="852" actId="403"/>
        <pc:sldMkLst>
          <pc:docMk/>
          <pc:sldMk cId="256602082" sldId="861"/>
        </pc:sldMkLst>
        <pc:spChg chg="mod">
          <ac:chgData name="Michael Bennett" userId="808163721be62333" providerId="LiveId" clId="{E5CFC239-3B88-4CDA-8E6C-AABA9BEF530E}" dt="2019-01-09T16:09:53.145" v="852" actId="403"/>
          <ac:spMkLst>
            <pc:docMk/>
            <pc:sldMk cId="256602082" sldId="861"/>
            <ac:spMk id="3" creationId="{C2FBBD23-9A61-43CA-B4FB-11A4F430D22F}"/>
          </ac:spMkLst>
        </pc:spChg>
      </pc:sldChg>
      <pc:sldChg chg="modSp">
        <pc:chgData name="Michael Bennett" userId="808163721be62333" providerId="LiveId" clId="{E5CFC239-3B88-4CDA-8E6C-AABA9BEF530E}" dt="2019-01-09T17:21:37.148" v="1845" actId="20577"/>
        <pc:sldMkLst>
          <pc:docMk/>
          <pc:sldMk cId="476725461" sldId="862"/>
        </pc:sldMkLst>
        <pc:spChg chg="mod">
          <ac:chgData name="Michael Bennett" userId="808163721be62333" providerId="LiveId" clId="{E5CFC239-3B88-4CDA-8E6C-AABA9BEF530E}" dt="2019-01-09T17:21:37.148" v="1845" actId="20577"/>
          <ac:spMkLst>
            <pc:docMk/>
            <pc:sldMk cId="476725461" sldId="862"/>
            <ac:spMk id="3" creationId="{8960AB63-695B-401E-8BE4-37534F22239F}"/>
          </ac:spMkLst>
        </pc:spChg>
      </pc:sldChg>
      <pc:sldChg chg="modSp">
        <pc:chgData name="Michael Bennett" userId="808163721be62333" providerId="LiveId" clId="{E5CFC239-3B88-4CDA-8E6C-AABA9BEF530E}" dt="2019-01-09T17:09:46.965" v="1289" actId="20577"/>
        <pc:sldMkLst>
          <pc:docMk/>
          <pc:sldMk cId="2841703389" sldId="866"/>
        </pc:sldMkLst>
        <pc:spChg chg="mod">
          <ac:chgData name="Michael Bennett" userId="808163721be62333" providerId="LiveId" clId="{E5CFC239-3B88-4CDA-8E6C-AABA9BEF530E}" dt="2019-01-09T17:09:46.965" v="1289" actId="20577"/>
          <ac:spMkLst>
            <pc:docMk/>
            <pc:sldMk cId="2841703389" sldId="866"/>
            <ac:spMk id="3" creationId="{875442AC-45C8-4267-B99B-CA73D4F80A17}"/>
          </ac:spMkLst>
        </pc:spChg>
      </pc:sldChg>
      <pc:sldChg chg="modSp add">
        <pc:chgData name="Michael Bennett" userId="808163721be62333" providerId="LiveId" clId="{E5CFC239-3B88-4CDA-8E6C-AABA9BEF530E}" dt="2019-01-09T17:06:15.328" v="1050" actId="403"/>
        <pc:sldMkLst>
          <pc:docMk/>
          <pc:sldMk cId="2875363263" sldId="867"/>
        </pc:sldMkLst>
        <pc:spChg chg="mod">
          <ac:chgData name="Michael Bennett" userId="808163721be62333" providerId="LiveId" clId="{E5CFC239-3B88-4CDA-8E6C-AABA9BEF530E}" dt="2019-01-09T16:05:43.852" v="622" actId="20577"/>
          <ac:spMkLst>
            <pc:docMk/>
            <pc:sldMk cId="2875363263" sldId="867"/>
            <ac:spMk id="2" creationId="{C2AC5E6B-E57C-4D91-A86D-73573CDF3FBD}"/>
          </ac:spMkLst>
        </pc:spChg>
        <pc:spChg chg="mod">
          <ac:chgData name="Michael Bennett" userId="808163721be62333" providerId="LiveId" clId="{E5CFC239-3B88-4CDA-8E6C-AABA9BEF530E}" dt="2019-01-09T17:06:15.328" v="1050" actId="403"/>
          <ac:spMkLst>
            <pc:docMk/>
            <pc:sldMk cId="2875363263" sldId="867"/>
            <ac:spMk id="3" creationId="{584C91E9-4A82-4328-865A-A0AB04ABFE05}"/>
          </ac:spMkLst>
        </pc:spChg>
      </pc:sldChg>
      <pc:sldChg chg="modSp add">
        <pc:chgData name="Michael Bennett" userId="808163721be62333" providerId="LiveId" clId="{E5CFC239-3B88-4CDA-8E6C-AABA9BEF530E}" dt="2019-01-09T17:06:38.513" v="1113" actId="20577"/>
        <pc:sldMkLst>
          <pc:docMk/>
          <pc:sldMk cId="846640136" sldId="868"/>
        </pc:sldMkLst>
        <pc:spChg chg="mod">
          <ac:chgData name="Michael Bennett" userId="808163721be62333" providerId="LiveId" clId="{E5CFC239-3B88-4CDA-8E6C-AABA9BEF530E}" dt="2019-01-09T16:08:52.472" v="823" actId="403"/>
          <ac:spMkLst>
            <pc:docMk/>
            <pc:sldMk cId="846640136" sldId="868"/>
            <ac:spMk id="2" creationId="{E477DEA8-8D24-4E4D-A804-030C94279BF3}"/>
          </ac:spMkLst>
        </pc:spChg>
        <pc:spChg chg="mod">
          <ac:chgData name="Michael Bennett" userId="808163721be62333" providerId="LiveId" clId="{E5CFC239-3B88-4CDA-8E6C-AABA9BEF530E}" dt="2019-01-09T17:06:38.513" v="1113" actId="20577"/>
          <ac:spMkLst>
            <pc:docMk/>
            <pc:sldMk cId="846640136" sldId="868"/>
            <ac:spMk id="3" creationId="{03381BFD-6A3C-41A7-A40C-C761BBC95532}"/>
          </ac:spMkLst>
        </pc:spChg>
      </pc:sldChg>
      <pc:sldChg chg="modSp add">
        <pc:chgData name="Michael Bennett" userId="808163721be62333" providerId="LiveId" clId="{E5CFC239-3B88-4CDA-8E6C-AABA9BEF530E}" dt="2019-01-09T19:59:05.978" v="2676" actId="20577"/>
        <pc:sldMkLst>
          <pc:docMk/>
          <pc:sldMk cId="1301883422" sldId="869"/>
        </pc:sldMkLst>
        <pc:spChg chg="mod">
          <ac:chgData name="Michael Bennett" userId="808163721be62333" providerId="LiveId" clId="{E5CFC239-3B88-4CDA-8E6C-AABA9BEF530E}" dt="2019-01-09T17:14:02.568" v="1558"/>
          <ac:spMkLst>
            <pc:docMk/>
            <pc:sldMk cId="1301883422" sldId="869"/>
            <ac:spMk id="2" creationId="{36668E97-9901-4995-9B3F-D3BC3779D70A}"/>
          </ac:spMkLst>
        </pc:spChg>
        <pc:spChg chg="mod">
          <ac:chgData name="Michael Bennett" userId="808163721be62333" providerId="LiveId" clId="{E5CFC239-3B88-4CDA-8E6C-AABA9BEF530E}" dt="2019-01-09T19:59:05.978" v="2676" actId="20577"/>
          <ac:spMkLst>
            <pc:docMk/>
            <pc:sldMk cId="1301883422" sldId="869"/>
            <ac:spMk id="3" creationId="{E74C55DC-AAA8-40DA-A350-4330960153D1}"/>
          </ac:spMkLst>
        </pc:spChg>
      </pc:sldChg>
      <pc:sldChg chg="modSp add">
        <pc:chgData name="Michael Bennett" userId="808163721be62333" providerId="LiveId" clId="{E5CFC239-3B88-4CDA-8E6C-AABA9BEF530E}" dt="2019-01-09T18:45:36.561" v="2114" actId="6549"/>
        <pc:sldMkLst>
          <pc:docMk/>
          <pc:sldMk cId="3901932372" sldId="870"/>
        </pc:sldMkLst>
        <pc:spChg chg="mod">
          <ac:chgData name="Michael Bennett" userId="808163721be62333" providerId="LiveId" clId="{E5CFC239-3B88-4CDA-8E6C-AABA9BEF530E}" dt="2019-01-09T18:43:55.611" v="1871" actId="20577"/>
          <ac:spMkLst>
            <pc:docMk/>
            <pc:sldMk cId="3901932372" sldId="870"/>
            <ac:spMk id="2" creationId="{82A94FB0-0872-4C12-A295-184D015B6DCB}"/>
          </ac:spMkLst>
        </pc:spChg>
        <pc:spChg chg="mod">
          <ac:chgData name="Michael Bennett" userId="808163721be62333" providerId="LiveId" clId="{E5CFC239-3B88-4CDA-8E6C-AABA9BEF530E}" dt="2019-01-09T18:45:36.561" v="2114" actId="6549"/>
          <ac:spMkLst>
            <pc:docMk/>
            <pc:sldMk cId="3901932372" sldId="870"/>
            <ac:spMk id="3" creationId="{347F4437-2DE0-4A62-89AE-41FABA17872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C723B-399F-4A90-8296-830E5DB4E765}" type="datetimeFigureOut">
              <a:rPr lang="en-US" smtClean="0"/>
              <a:pPr/>
              <a:t>2/6/2019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2869B-921B-4CCE-897D-ADE41B506C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1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 viewable in Adaptive – see link on 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2869B-921B-4CCE-897D-ADE41B506C30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9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E1B46-8ADD-4A2E-AB61-0E5BCC4C79AB}" type="datetime1">
              <a:rPr lang="en-US" smtClean="0"/>
              <a:pPr>
                <a:defRPr/>
              </a:pPr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8E282-EBFC-4412-8B3F-30C7B15CB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6267C-5F63-43FB-953A-A976EF4E6229}" type="datetime1">
              <a:rPr lang="en-US" smtClean="0"/>
              <a:pPr>
                <a:defRPr/>
              </a:pPr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F74EC-37D6-44FE-8E84-6CFA0135BC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45367-FC62-4735-BCA9-3DD46055D026}" type="datetime1">
              <a:rPr lang="en-US" smtClean="0"/>
              <a:pPr>
                <a:defRPr/>
              </a:pPr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D6DB0-F130-4CD7-BC01-EC85765301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81000" cy="3651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382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68903-0092-42E3-817E-1D62A797690F}" type="datetime1">
              <a:rPr lang="en-US" smtClean="0"/>
              <a:pPr>
                <a:defRPr/>
              </a:pPr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5D8AD-8C41-461C-977C-39E1B6B656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24C57-850C-417E-9FAA-BE8D6A8DBE2C}" type="datetime1">
              <a:rPr lang="en-US" smtClean="0"/>
              <a:pPr>
                <a:defRPr/>
              </a:pPr>
              <a:t>2/6/2019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97409-C3A8-4142-9020-BEC4CC1580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28E2E-814B-4C22-851F-F0549AD7FC66}" type="datetime1">
              <a:rPr lang="en-US" smtClean="0"/>
              <a:pPr>
                <a:defRPr/>
              </a:pPr>
              <a:t>2/6/2019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6F763-BEBA-4E81-AB50-EEE533FC35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3F742-F6A3-4DC9-AE0A-7277E31EA597}" type="datetime1">
              <a:rPr lang="en-US" smtClean="0"/>
              <a:pPr>
                <a:defRPr/>
              </a:pPr>
              <a:t>2/6/2019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868DC-D813-47B4-BCA0-5910B6BA04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3BC2E-9C88-463F-A988-4D5ECDDA207E}" type="datetime1">
              <a:rPr lang="en-US" smtClean="0"/>
              <a:pPr>
                <a:defRPr/>
              </a:pPr>
              <a:t>2/6/2019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D8CD7-FEF3-4495-AF79-015AD3D984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75F7E-86C8-48D4-AA60-B2BA6081090A}" type="datetime1">
              <a:rPr lang="en-US" smtClean="0"/>
              <a:pPr>
                <a:defRPr/>
              </a:pPr>
              <a:t>2/6/2019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35A33-83E3-44CF-92E6-9E49D666A9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898F2-689D-4729-A6BF-EDB64FFEC70D}" type="datetime1">
              <a:rPr lang="en-US" smtClean="0"/>
              <a:pPr>
                <a:defRPr/>
              </a:pPr>
              <a:t>2/6/2019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EECB8-9F4C-4F27-840F-D7F2A3FA88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A79AE5-5F06-42A5-9C04-AB48C36DAE94}" type="datetime1">
              <a:rPr lang="en-US" smtClean="0"/>
              <a:pPr>
                <a:defRPr/>
              </a:pPr>
              <a:t>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08EE3A-0931-4FF7-8196-554F4BA17F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ca.org.uk/publication/feedback/fs18-02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edmcouncil/fibo/wiki/FIBO-Business-Entities" TargetMode="External"/><Relationship Id="rId13" Type="http://schemas.openxmlformats.org/officeDocument/2006/relationships/hyperlink" Target="https://github.com/edmcouncil/fibo/wiki/FIBO-Securities-and-Equities" TargetMode="External"/><Relationship Id="rId3" Type="http://schemas.openxmlformats.org/officeDocument/2006/relationships/hyperlink" Target="https://github.com/edmcouncil/fibo/wiki" TargetMode="External"/><Relationship Id="rId7" Type="http://schemas.openxmlformats.org/officeDocument/2006/relationships/hyperlink" Target="http://www.omg.org/spec/EDMC-FIBO/BE/Current" TargetMode="External"/><Relationship Id="rId12" Type="http://schemas.openxmlformats.org/officeDocument/2006/relationships/hyperlink" Target="https://github.com/edmcouncil/fibo/wiki/FIBO-Loans" TargetMode="External"/><Relationship Id="rId2" Type="http://schemas.openxmlformats.org/officeDocument/2006/relationships/hyperlink" Target="http://www.edmcouncil.org/semanticsrepository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edmcouncil/fibo/wiki/FIBO-Foundations" TargetMode="External"/><Relationship Id="rId11" Type="http://schemas.openxmlformats.org/officeDocument/2006/relationships/hyperlink" Target="https://github.com/edmcouncil/fibo/wiki/FIBO-Indices-and-Indicators" TargetMode="External"/><Relationship Id="rId5" Type="http://schemas.openxmlformats.org/officeDocument/2006/relationships/hyperlink" Target="http://www.omg.org/spec/EDMC-FIBO/FND/Current" TargetMode="External"/><Relationship Id="rId10" Type="http://schemas.openxmlformats.org/officeDocument/2006/relationships/hyperlink" Target="http://www.omg.org/spec/EDMC-FIBO/IND/Current" TargetMode="External"/><Relationship Id="rId4" Type="http://schemas.openxmlformats.org/officeDocument/2006/relationships/hyperlink" Target="http://us.adaptive.com/FIBO/a3/" TargetMode="External"/><Relationship Id="rId9" Type="http://schemas.openxmlformats.org/officeDocument/2006/relationships/hyperlink" Target="https://github.com/dsnewman/fibo/tree/pink/be" TargetMode="External"/><Relationship Id="rId14" Type="http://schemas.openxmlformats.org/officeDocument/2006/relationships/hyperlink" Target="http://www.edmcouncil.org/financialbusiness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wiki.edmcouncil.org/pages/viewpage.action?pageId=786661" TargetMode="External"/><Relationship Id="rId3" Type="http://schemas.openxmlformats.org/officeDocument/2006/relationships/hyperlink" Target="https://wiki.edmcouncil.org/display/FND/FCT-FND" TargetMode="External"/><Relationship Id="rId7" Type="http://schemas.openxmlformats.org/officeDocument/2006/relationships/hyperlink" Target="https://wiki.edmcouncil.org/display/LOAN/FCT-LOAN" TargetMode="External"/><Relationship Id="rId2" Type="http://schemas.openxmlformats.org/officeDocument/2006/relationships/hyperlink" Target="https://wiki.edmcouncil.org/display/FIBO/FIB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iki.edmcouncil.org/pages/viewpage.action?pageId=786677" TargetMode="External"/><Relationship Id="rId5" Type="http://schemas.openxmlformats.org/officeDocument/2006/relationships/hyperlink" Target="https://wiki.edmcouncil.org/display/IND/FCT-IND" TargetMode="External"/><Relationship Id="rId10" Type="http://schemas.openxmlformats.org/officeDocument/2006/relationships/hyperlink" Target="https://wiki.edmcouncil.org/display/FVT/FIBO+-+Vendor+Team" TargetMode="External"/><Relationship Id="rId4" Type="http://schemas.openxmlformats.org/officeDocument/2006/relationships/hyperlink" Target="https://wiki.edmcouncil.org/display/BE/FIBO+-+FCT+-+Business+Entities" TargetMode="External"/><Relationship Id="rId9" Type="http://schemas.openxmlformats.org/officeDocument/2006/relationships/hyperlink" Target="https://wiki.edmcouncil.org/display/DER/FCT-DER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pec.edmcouncil.org/fibo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bc-psig@omg.org" TargetMode="External"/><Relationship Id="rId2" Type="http://schemas.openxmlformats.org/officeDocument/2006/relationships/hyperlink" Target="https://www.omg.org/cgi-bin/doc?ptc/2018-12-0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mgwiki.org/bc-psig/doku.php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OMG Finance</a:t>
            </a:r>
            <a:r>
              <a:rPr lang="en-US" baseline="0" dirty="0"/>
              <a:t> </a:t>
            </a:r>
            <a:r>
              <a:rPr lang="en-US" dirty="0"/>
              <a:t>Domain Task Force (FDTF)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898989"/>
                </a:solidFill>
              </a:rPr>
              <a:t>Monthly Status/review call</a:t>
            </a:r>
          </a:p>
          <a:p>
            <a:r>
              <a:rPr lang="en-US" dirty="0">
                <a:solidFill>
                  <a:srgbClr val="898989"/>
                </a:solidFill>
              </a:rPr>
              <a:t>Wednesday January 09 2019</a:t>
            </a:r>
          </a:p>
        </p:txBody>
      </p:sp>
      <p:pic>
        <p:nvPicPr>
          <p:cNvPr id="13315" name="Picture 3" descr="[OMG's 20th Anniversary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" y="76200"/>
            <a:ext cx="218598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EDM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34925"/>
            <a:ext cx="16002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http://fdtf.omg.org/images/buttons-icons-lines/financ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304800"/>
            <a:ext cx="502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4DCF2-0012-451F-AB1C-177FA1E07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C5C4B-3C8C-4739-9DC9-403080556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Discussed details RFC</a:t>
            </a: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proposals outline at Seattle FDTF</a:t>
            </a:r>
            <a:endParaRPr lang="en-US" sz="2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Distributed</a:t>
            </a: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‘ledger’ (immutable data object) protocol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Uses Tangle in place of ‘Block’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Highly Scalable</a:t>
            </a:r>
          </a:p>
          <a:p>
            <a:pPr rtl="0" fontAlgn="base"/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IOTA has several</a:t>
            </a: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potential</a:t>
            </a:r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standards (plus platform):</a:t>
            </a:r>
            <a:endParaRPr lang="en-US" sz="2000" dirty="0">
              <a:effectLst/>
            </a:endParaRPr>
          </a:p>
          <a:p>
            <a:pPr lvl="1" rtl="0" fontAlgn="base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Platform: to be released via Eclipse</a:t>
            </a:r>
            <a:endParaRPr lang="en-US" sz="1800" dirty="0">
              <a:effectLst/>
            </a:endParaRPr>
          </a:p>
          <a:p>
            <a:pPr lvl="1" rtl="0" fontAlgn="base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Protocols: some via ETSI (Europe) TBC</a:t>
            </a:r>
            <a:endParaRPr lang="en-US" sz="1800" dirty="0">
              <a:effectLst/>
            </a:endParaRPr>
          </a:p>
          <a:p>
            <a:pPr lvl="1" rtl="0" fontAlgn="base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Tangle Architecture / Reference</a:t>
            </a:r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implementation extensions, messaging extensions, domain specific messaging</a:t>
            </a: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via OMG</a:t>
            </a:r>
            <a:endParaRPr lang="en-US" sz="1800" dirty="0">
              <a:effectLst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OMG Submission Plans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Detailed standards proposals / draft RFC  </a:t>
            </a:r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review in March</a:t>
            </a:r>
          </a:p>
          <a:p>
            <a:pPr marL="11430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already exist as de facto standards</a:t>
            </a:r>
          </a:p>
          <a:p>
            <a:pPr marL="11430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Proposals for additional standards ideas (RFPs) to work in the IOTA ecosystem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IOTA to formalize Scope and conformance criteria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62084-95DD-42C8-AC8D-E0AD646CE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9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1AD15-8416-4166-A2BE-56C71D166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IOTA Potential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442AC-45C8-4267-B99B-CA73D4F80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IOTA Baseline Standard:</a:t>
            </a:r>
          </a:p>
          <a:p>
            <a:pPr lvl="1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‘How to talk to the Tangle’</a:t>
            </a: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 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Tangle Architecture / IRI interaction</a:t>
            </a:r>
          </a:p>
          <a:p>
            <a:pPr lvl="1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May be one or more than one standards</a:t>
            </a:r>
          </a:p>
          <a:p>
            <a:pPr lvl="1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facto existing standard</a:t>
            </a:r>
            <a:endParaRPr lang="en-US" sz="2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IXI – the Initial Reference Implementation Extension</a:t>
            </a:r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Layer 2 Standards Interface</a:t>
            </a:r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MAM (MAM2) Messaging Extensions</a:t>
            </a:r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Industry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verticals: Healthcare, others</a:t>
            </a:r>
          </a:p>
          <a:p>
            <a:pPr lvl="1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 Messaging</a:t>
            </a:r>
            <a:endParaRPr lang="en-US" sz="2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Tangle Visualization Interface</a:t>
            </a:r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Tangle as a Triple Store</a:t>
            </a:r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2CAB7-4BCF-4A2B-A2A0-8428B7D3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03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FE825-54E8-4314-8EE8-6C34CD9CC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 Quarterly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7E7E3-1AD7-47D0-B477-BF6C76170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Tuesday</a:t>
            </a:r>
          </a:p>
          <a:p>
            <a:pPr lvl="1"/>
            <a:r>
              <a:rPr lang="en-US" sz="2000" dirty="0"/>
              <a:t>am in parallel: XBRL in depth</a:t>
            </a:r>
          </a:p>
          <a:p>
            <a:pPr lvl="1"/>
            <a:r>
              <a:rPr lang="en-US" sz="2000" dirty="0"/>
              <a:t>pm FDTF – IOTA, FIBO</a:t>
            </a:r>
          </a:p>
          <a:p>
            <a:pPr lvl="0"/>
            <a:r>
              <a:rPr lang="en-US" sz="2400" dirty="0"/>
              <a:t>Wednesday</a:t>
            </a:r>
          </a:p>
          <a:p>
            <a:pPr lvl="1"/>
            <a:r>
              <a:rPr lang="en-US" sz="2000" dirty="0"/>
              <a:t>am Regulatory and other standards topics</a:t>
            </a:r>
          </a:p>
          <a:p>
            <a:pPr lvl="1"/>
            <a:r>
              <a:rPr lang="en-US" sz="2000" dirty="0"/>
              <a:t>pm FIBO Workshop</a:t>
            </a:r>
          </a:p>
          <a:p>
            <a:pPr lvl="0"/>
            <a:r>
              <a:rPr lang="en-US" sz="2400" dirty="0"/>
              <a:t>Things we monitor each quarter:</a:t>
            </a:r>
          </a:p>
          <a:p>
            <a:pPr lvl="1"/>
            <a:r>
              <a:rPr lang="en-US" sz="2000" dirty="0"/>
              <a:t>Thing</a:t>
            </a:r>
            <a:r>
              <a:rPr lang="en-US" sz="2000" baseline="0" dirty="0"/>
              <a:t>s at ADTF we need to attend</a:t>
            </a:r>
          </a:p>
          <a:p>
            <a:pPr lvl="1"/>
            <a:r>
              <a:rPr lang="en-US" sz="2000" baseline="0" dirty="0"/>
              <a:t>Availability of key personnel</a:t>
            </a:r>
          </a:p>
          <a:p>
            <a:pPr lvl="1"/>
            <a:r>
              <a:rPr lang="en-US" sz="2000" baseline="0" dirty="0"/>
              <a:t>Shared events – e.g. the Blockchain Half Day (also in Reston)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D03A5-67C8-43B3-A1AF-2F3193FA1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094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E9CA-FAF0-4EC3-B85F-767C7E9CA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March Agenda: Things to cover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E3C63-DA0A-4E5F-9549-2540DE703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Blockchain Half Day – different day?</a:t>
            </a:r>
            <a:endParaRPr lang="en-US" sz="1800" dirty="0"/>
          </a:p>
          <a:p>
            <a:pPr lvl="0"/>
            <a:r>
              <a:rPr lang="en-US" sz="2800" dirty="0"/>
              <a:t>FIBO 2.0 FTF Report TBC </a:t>
            </a:r>
          </a:p>
          <a:p>
            <a:pPr lvl="0"/>
            <a:r>
              <a:rPr lang="en-US" sz="2800" dirty="0"/>
              <a:t>PSIG Distributed</a:t>
            </a:r>
            <a:r>
              <a:rPr lang="en-US" sz="2800" baseline="0" dirty="0"/>
              <a:t> Ledger </a:t>
            </a:r>
            <a:r>
              <a:rPr lang="en-US" sz="2800" baseline="0" dirty="0" err="1"/>
              <a:t>PoC</a:t>
            </a:r>
            <a:r>
              <a:rPr lang="en-US" sz="2800" baseline="0" dirty="0"/>
              <a:t> Report-back</a:t>
            </a:r>
          </a:p>
          <a:p>
            <a:pPr lvl="0"/>
            <a:r>
              <a:rPr lang="en-US" sz="2800" dirty="0"/>
              <a:t>IOTA Tangle RFC(s)/RFP(s) presentation and discussion </a:t>
            </a:r>
          </a:p>
          <a:p>
            <a:pPr lvl="0"/>
            <a:r>
              <a:rPr lang="en-US" sz="2800" dirty="0"/>
              <a:t>FIBO Tweets</a:t>
            </a:r>
            <a:r>
              <a:rPr lang="en-US" sz="2800" baseline="0" dirty="0"/>
              <a:t> (Rob </a:t>
            </a:r>
            <a:r>
              <a:rPr lang="en-US" sz="2800" baseline="0" dirty="0" err="1"/>
              <a:t>Nehmer</a:t>
            </a:r>
            <a:r>
              <a:rPr lang="en-US" sz="2800" baseline="0" dirty="0"/>
              <a:t>)</a:t>
            </a:r>
            <a:endParaRPr lang="en-US" sz="2800" dirty="0"/>
          </a:p>
          <a:p>
            <a:pPr lvl="0"/>
            <a:r>
              <a:rPr lang="en-US" sz="2800" baseline="0" dirty="0"/>
              <a:t>XBRL</a:t>
            </a:r>
            <a:r>
              <a:rPr lang="en-US" sz="2800" dirty="0"/>
              <a:t> and reporting</a:t>
            </a:r>
            <a:r>
              <a:rPr lang="en-US" sz="2000" dirty="0"/>
              <a:t> – (</a:t>
            </a: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Charles Hoffman)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FDTF Roadmap</a:t>
            </a:r>
            <a:endParaRPr lang="en-US" sz="2800" dirty="0">
              <a:effectLst/>
            </a:endParaRPr>
          </a:p>
          <a:p>
            <a:pPr lvl="0"/>
            <a:endParaRPr lang="en-US" sz="4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20CD7-9786-47F5-BCEB-117FD8A7B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867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68E97-9901-4995-9B3F-D3BC3779D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Maybe: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C55DC-AAA8-40DA-A350-43309601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baseline="0" dirty="0"/>
              <a:t>Status of the FCA Call for Comments</a:t>
            </a:r>
          </a:p>
          <a:p>
            <a:pPr lvl="1"/>
            <a:r>
              <a:rPr lang="en-US" sz="1800" baseline="0" dirty="0"/>
              <a:t>See report on FCA website News section</a:t>
            </a:r>
          </a:p>
          <a:p>
            <a:pPr lvl="1"/>
            <a:r>
              <a:rPr lang="en-US" sz="1800" baseline="0" dirty="0">
                <a:hlinkClick r:id="rId2"/>
              </a:rPr>
              <a:t>https://www.fca.org.uk/publication/feedback/fs18-02.pdf</a:t>
            </a:r>
            <a:r>
              <a:rPr lang="en-US" sz="1800" baseline="0" dirty="0"/>
              <a:t> </a:t>
            </a:r>
          </a:p>
          <a:p>
            <a:pPr lvl="1"/>
            <a:r>
              <a:rPr lang="en-US" sz="1800" baseline="0" dirty="0"/>
              <a:t>FCA Consolidation of Comments (Oct)</a:t>
            </a:r>
          </a:p>
          <a:p>
            <a:pPr lvl="1"/>
            <a:r>
              <a:rPr lang="en-US" sz="1800" dirty="0"/>
              <a:t>Potential further session from FCA (nothing seen lately)</a:t>
            </a:r>
            <a:endParaRPr lang="en-US" sz="1800" baseline="0" dirty="0"/>
          </a:p>
          <a:p>
            <a:pPr lvl="1"/>
            <a:r>
              <a:rPr lang="en-US" sz="1800" baseline="0" dirty="0"/>
              <a:t>Report / Feedback and review of this if available</a:t>
            </a:r>
          </a:p>
          <a:p>
            <a:pPr lvl="1"/>
            <a:r>
              <a:rPr lang="en-US" sz="1800" dirty="0"/>
              <a:t>May now be covered in the EBRDF activity – see below</a:t>
            </a:r>
            <a:endParaRPr lang="en-US" sz="1800" baseline="0" dirty="0"/>
          </a:p>
          <a:p>
            <a:r>
              <a:rPr lang="en-US" sz="2000" dirty="0"/>
              <a:t>New initiative by EDM Council on European reporting harmonization (MiFID, EMIR and FCTC reporting) at EBRDF</a:t>
            </a:r>
          </a:p>
          <a:p>
            <a:pPr lvl="1"/>
            <a:r>
              <a:rPr lang="en-US" sz="1800" dirty="0"/>
              <a:t>Report on this - To be confirmed</a:t>
            </a:r>
          </a:p>
          <a:p>
            <a:pPr lvl="1"/>
            <a:r>
              <a:rPr lang="en-US" sz="1800" dirty="0"/>
              <a:t>Potential GRCTC (and/or Uni College Cork) involvement</a:t>
            </a:r>
          </a:p>
          <a:p>
            <a:pPr lvl="1"/>
            <a:r>
              <a:rPr lang="en-US" sz="1800" dirty="0"/>
              <a:t>Also overlap with the BMI XBRL activity</a:t>
            </a:r>
          </a:p>
          <a:p>
            <a:r>
              <a:rPr lang="en-US" sz="2000" dirty="0"/>
              <a:t>Do the above as a single topic at FDTF in Reston</a:t>
            </a:r>
          </a:p>
          <a:p>
            <a:pPr lvl="1"/>
            <a:r>
              <a:rPr lang="en-US" sz="1600" dirty="0"/>
              <a:t>To be coordinated – standardizing meaning of concepts to align with reg reporting requirements; MiFID / CFTC / EMIR v FIBO and ISDA CDM as refence models </a:t>
            </a:r>
          </a:p>
          <a:p>
            <a:pPr lvl="0"/>
            <a:r>
              <a:rPr lang="en-US" sz="2400" dirty="0"/>
              <a:t>What else would people</a:t>
            </a:r>
            <a:r>
              <a:rPr lang="en-US" sz="2400" baseline="0" dirty="0"/>
              <a:t> like to see?</a:t>
            </a:r>
          </a:p>
          <a:p>
            <a:pPr lvl="1"/>
            <a:r>
              <a:rPr lang="en-US" sz="2000" dirty="0"/>
              <a:t>No FIRO activities currently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388716-4B82-4DEF-B16B-CC3FF1DB5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883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5D11D-771E-4D19-B78C-E1428791C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FC595-C69A-405C-B132-FAD1FC261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sessions</a:t>
            </a:r>
          </a:p>
          <a:p>
            <a:pPr lvl="1"/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RFC</a:t>
            </a:r>
          </a:p>
          <a:p>
            <a:pPr lvl="1"/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IOTA RFC/P</a:t>
            </a:r>
          </a:p>
          <a:p>
            <a:pPr lvl="1"/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DLT RFPs?</a:t>
            </a:r>
          </a:p>
          <a:p>
            <a:pPr lvl="1"/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Blockchain PSIG </a:t>
            </a:r>
            <a:r>
              <a:rPr lang="en-US" sz="20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PoC</a:t>
            </a:r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report</a:t>
            </a:r>
          </a:p>
          <a:p>
            <a:pPr lvl="0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Topics of Interest</a:t>
            </a:r>
          </a:p>
          <a:p>
            <a:pPr lvl="1"/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Tweets</a:t>
            </a:r>
          </a:p>
          <a:p>
            <a:pPr lvl="1"/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XBRL and Reporting (if available)</a:t>
            </a:r>
          </a:p>
          <a:p>
            <a:pPr lvl="0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Workshop </a:t>
            </a:r>
          </a:p>
          <a:p>
            <a:pPr lvl="1"/>
            <a:r>
              <a:rPr lang="en-US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Wednesday afternoon</a:t>
            </a:r>
            <a:endParaRPr lang="en-US" sz="2400" dirty="0"/>
          </a:p>
          <a:p>
            <a:pPr lvl="0"/>
            <a:r>
              <a:rPr lang="en-US" sz="2400" baseline="0" dirty="0"/>
              <a:t>FDTF Roadmap</a:t>
            </a:r>
          </a:p>
          <a:p>
            <a:pPr lvl="1"/>
            <a:r>
              <a:rPr lang="en-US" sz="1800" baseline="0" dirty="0"/>
              <a:t>Other initiatives / get discussion started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861682-2FAC-49A5-8A59-5FC70187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027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E4104-4006-4621-8CEB-C21A4F166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aseline="0" dirty="0"/>
              <a:t>March FIBO Workshop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626B8-8720-4B43-B6BA-5311AF14F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FIBO – how to populate with the right instance data (enough information on the intended semantics?)</a:t>
            </a:r>
          </a:p>
          <a:p>
            <a:pPr lvl="0"/>
            <a:r>
              <a:rPr lang="en-US" sz="2800" dirty="0"/>
              <a:t>Previously:</a:t>
            </a:r>
          </a:p>
          <a:p>
            <a:pPr lvl="1"/>
            <a:r>
              <a:rPr lang="en-US" sz="2400" dirty="0"/>
              <a:t>Sept: Shares and share</a:t>
            </a:r>
            <a:r>
              <a:rPr lang="en-US" sz="2400" baseline="0" dirty="0"/>
              <a:t> ownership (number of shares in issue)</a:t>
            </a:r>
          </a:p>
          <a:p>
            <a:pPr lvl="1"/>
            <a:r>
              <a:rPr lang="en-US" sz="2400" dirty="0"/>
              <a:t>Dec: Entities / LEI</a:t>
            </a:r>
            <a:r>
              <a:rPr lang="en-US" sz="2400" baseline="0" dirty="0"/>
              <a:t> related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93D31-7DDF-4F9D-9F98-9CBAFC10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12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B5539-A502-4649-AFEB-F3BA5D161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Agenda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67CA3-4FED-4FE6-AFDA-C5688A183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Tuesday</a:t>
            </a:r>
          </a:p>
          <a:p>
            <a:pPr lvl="1"/>
            <a:r>
              <a:rPr lang="en-US" kern="1200" baseline="0" dirty="0">
                <a:solidFill>
                  <a:schemeClr val="tx1"/>
                </a:solidFill>
                <a:effectLst/>
              </a:rPr>
              <a:t>Tues Morning (9 – 12) </a:t>
            </a:r>
          </a:p>
          <a:p>
            <a:pPr lvl="1"/>
            <a:endParaRPr lang="en-US" kern="1200" dirty="0">
              <a:solidFill>
                <a:schemeClr val="tx1"/>
              </a:solidFill>
              <a:effectLst/>
            </a:endParaRPr>
          </a:p>
          <a:p>
            <a:pPr lvl="1"/>
            <a:r>
              <a:rPr lang="en-US" dirty="0"/>
              <a:t>Afternoon (1 – 5)</a:t>
            </a:r>
          </a:p>
          <a:p>
            <a:pPr lvl="1"/>
            <a:endParaRPr lang="en-US" sz="2000" baseline="0" dirty="0"/>
          </a:p>
          <a:p>
            <a:pPr lvl="0"/>
            <a:r>
              <a:rPr lang="en-US" sz="2800" dirty="0"/>
              <a:t>Wednesday</a:t>
            </a:r>
            <a:endParaRPr lang="en-US" sz="1800" dirty="0"/>
          </a:p>
          <a:p>
            <a:pPr lvl="1"/>
            <a:r>
              <a:rPr lang="en-US" sz="2400" dirty="0"/>
              <a:t>Morning (9 – 12) </a:t>
            </a:r>
          </a:p>
          <a:p>
            <a:pPr lvl="2"/>
            <a:r>
              <a:rPr lang="en-US" sz="2000" dirty="0" err="1"/>
              <a:t>Aso</a:t>
            </a:r>
            <a:r>
              <a:rPr lang="en-US" sz="2000" dirty="0"/>
              <a:t> check ADTF Agenda</a:t>
            </a:r>
          </a:p>
          <a:p>
            <a:pPr lvl="1"/>
            <a:r>
              <a:rPr lang="en-US" sz="2400" dirty="0"/>
              <a:t>Extended</a:t>
            </a:r>
            <a:r>
              <a:rPr lang="en-US" sz="2400" baseline="0" dirty="0"/>
              <a:t> lunch 12 – 1:30</a:t>
            </a:r>
            <a:endParaRPr lang="en-US" sz="2400" dirty="0"/>
          </a:p>
          <a:p>
            <a:pPr lvl="1"/>
            <a:r>
              <a:rPr lang="en-US" sz="2400" dirty="0"/>
              <a:t>Wednesday Afternoon (1:30 – 5)</a:t>
            </a:r>
          </a:p>
          <a:p>
            <a:pPr lvl="2"/>
            <a:r>
              <a:rPr lang="en-US" sz="2000" dirty="0"/>
              <a:t>FIBO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2C8F5-D637-4FF9-AD88-5E3F82C5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051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7ED4-5B18-4AFC-BFAB-11579F0A0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ADTF Things to be aware 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0AB63-695B-401E-8BE4-37534F222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that might be of interest to FDTF participants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0C9D4-FCC6-4B79-83DE-44F18A7D7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725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F35FA-6C7C-40C6-8DB8-064F108E5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(Background)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534EF-C283-419D-8CBE-037A3542C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A39B11-C68F-424D-88CD-64BD00F63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98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r>
              <a:rPr lang="en-US" sz="2800" dirty="0"/>
              <a:t>News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dirty="0"/>
              <a:t>FIBO v2 OMG Submission Status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dirty="0"/>
              <a:t>Blockchain / DLT</a:t>
            </a:r>
          </a:p>
          <a:p>
            <a:pPr lvl="1"/>
            <a:r>
              <a:rPr lang="en-US" sz="2400" dirty="0"/>
              <a:t>Distributed Ledger (Blockchain) WG Status</a:t>
            </a:r>
          </a:p>
          <a:p>
            <a:pPr lvl="1"/>
            <a:r>
              <a:rPr lang="en-US" sz="2400" dirty="0"/>
              <a:t>New</a:t>
            </a:r>
            <a:r>
              <a:rPr lang="en-US" sz="2400" baseline="0" dirty="0"/>
              <a:t> Blockchain PSIG</a:t>
            </a:r>
            <a:endParaRPr lang="en-US" sz="2400" dirty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Agenda for March OMG FDTF Quarterly Meeting (Reston</a:t>
            </a: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sz="2800" dirty="0">
              <a:effectLst/>
            </a:endParaRPr>
          </a:p>
          <a:p>
            <a:r>
              <a:rPr lang="en-US" sz="2800" dirty="0"/>
              <a:t>FIBO Status Takeaway Slides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detail – CCM, Metadata, Products etc.</a:t>
            </a:r>
            <a:endParaRPr lang="en-US" sz="2400" dirty="0">
              <a:effectLst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Detailed Status etc. </a:t>
            </a:r>
            <a:endParaRPr lang="en-US" sz="2400" dirty="0">
              <a:effectLst/>
            </a:endParaRPr>
          </a:p>
          <a:p>
            <a:pPr lvl="1"/>
            <a:r>
              <a:rPr lang="en-US" sz="2400" dirty="0"/>
              <a:t>Status of Current Specifications</a:t>
            </a:r>
          </a:p>
          <a:p>
            <a:pPr lvl="1"/>
            <a:r>
              <a:rPr lang="en-US" sz="2400" dirty="0"/>
              <a:t>Status of upcoming FIBO specifications and FCT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629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39B72-B759-4049-9606-FE305B7B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F16A6-282D-4968-B96D-F6B54B56F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FIBO 1</a:t>
            </a:r>
          </a:p>
          <a:p>
            <a:pPr lvl="1"/>
            <a:r>
              <a:rPr lang="en-US" sz="2000" dirty="0"/>
              <a:t>FND: 1.2 as delivered in March 2017</a:t>
            </a:r>
          </a:p>
          <a:p>
            <a:pPr lvl="1"/>
            <a:r>
              <a:rPr lang="en-US" sz="2000" dirty="0"/>
              <a:t>FBC: 1.1</a:t>
            </a:r>
          </a:p>
          <a:p>
            <a:pPr lvl="1"/>
            <a:r>
              <a:rPr lang="en-US" sz="2000" dirty="0"/>
              <a:t>IND:</a:t>
            </a:r>
            <a:r>
              <a:rPr lang="en-US" sz="2000" baseline="0" dirty="0"/>
              <a:t> 1.0</a:t>
            </a:r>
          </a:p>
          <a:p>
            <a:pPr lvl="1"/>
            <a:r>
              <a:rPr lang="en-US" sz="2000" baseline="0" dirty="0"/>
              <a:t>BE: 1.2</a:t>
            </a:r>
            <a:endParaRPr lang="en-US" sz="2000" dirty="0"/>
          </a:p>
          <a:p>
            <a:pPr marL="1143000" marR="0" lvl="2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1.2.1 delivering imminently* as urgent fix</a:t>
            </a:r>
          </a:p>
          <a:p>
            <a:pPr lvl="1"/>
            <a:r>
              <a:rPr lang="en-US" sz="2000" dirty="0"/>
              <a:t>RTFs remain open until June 2019 and until FIBO2 approved</a:t>
            </a:r>
          </a:p>
          <a:p>
            <a:pPr lvl="2"/>
            <a:r>
              <a:rPr lang="en-US" sz="1800" baseline="0" dirty="0"/>
              <a:t>Check extension rules</a:t>
            </a:r>
          </a:p>
          <a:p>
            <a:pPr lvl="2"/>
            <a:r>
              <a:rPr lang="en-US" sz="1800" dirty="0"/>
              <a:t>Need a new RTF chair for each after December</a:t>
            </a:r>
            <a:endParaRPr lang="en-US" sz="1800" baseline="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r>
              <a:rPr lang="en-US" sz="1400" dirty="0"/>
              <a:t>* for certain values of imminently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9981D-70E5-4A98-B12C-0AAFAADF2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641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FTF and RTF Charters (Friday Plenary)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Foundations</a:t>
            </a:r>
            <a:endParaRPr lang="en-US" sz="1800" dirty="0"/>
          </a:p>
          <a:p>
            <a:pPr lvl="1"/>
            <a:r>
              <a:rPr lang="en-US" sz="1400" dirty="0"/>
              <a:t>1.2 RTF reported in </a:t>
            </a:r>
            <a:r>
              <a:rPr lang="en-US" sz="1400" baseline="0" dirty="0"/>
              <a:t>March 2017</a:t>
            </a:r>
          </a:p>
          <a:p>
            <a:pPr lvl="1"/>
            <a:r>
              <a:rPr lang="en-US" sz="1400" baseline="0" dirty="0"/>
              <a:t>1.3 RTF chartered Sept 2017</a:t>
            </a:r>
          </a:p>
          <a:p>
            <a:pPr lvl="1"/>
            <a:r>
              <a:rPr lang="en-US" sz="1400" dirty="0"/>
              <a:t>Extended to June 2019</a:t>
            </a:r>
            <a:endParaRPr lang="en-US" sz="1400" baseline="0" dirty="0"/>
          </a:p>
          <a:p>
            <a:r>
              <a:rPr lang="en-US" sz="1400" dirty="0"/>
              <a:t>Business Entities</a:t>
            </a:r>
          </a:p>
          <a:p>
            <a:pPr lvl="1"/>
            <a:r>
              <a:rPr lang="en-US" sz="1400" dirty="0"/>
              <a:t>1.2 RTF</a:t>
            </a:r>
            <a:r>
              <a:rPr lang="en-US" sz="1400" baseline="0" dirty="0"/>
              <a:t> chartered Sept 2016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Separate urgent issue – to be actioned by the RTF</a:t>
            </a: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Extended to June 2019</a:t>
            </a:r>
            <a:endParaRPr lang="en-US" sz="2400" dirty="0">
              <a:effectLst/>
            </a:endParaRPr>
          </a:p>
          <a:p>
            <a:r>
              <a:rPr lang="en-US" sz="1400" dirty="0"/>
              <a:t>Indices and Indicators</a:t>
            </a:r>
          </a:p>
          <a:p>
            <a:pPr lvl="1"/>
            <a:r>
              <a:rPr lang="en-US" sz="1400" dirty="0"/>
              <a:t>1.1 RTF chartered in Sept 2016</a:t>
            </a: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Extended to June 2019</a:t>
            </a:r>
            <a:endParaRPr lang="en-US" sz="2400" dirty="0">
              <a:effectLst/>
            </a:endParaRPr>
          </a:p>
          <a:p>
            <a:r>
              <a:rPr lang="en-US" sz="1400" dirty="0"/>
              <a:t>Financial Business and Commerce (FBC) </a:t>
            </a:r>
          </a:p>
          <a:p>
            <a:pPr lvl="1"/>
            <a:r>
              <a:rPr lang="en-US" sz="1400" dirty="0"/>
              <a:t>New RTF 1.1 chartered in September 2016</a:t>
            </a: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Extended to June 2019</a:t>
            </a:r>
            <a:endParaRPr lang="en-US" sz="2400" dirty="0">
              <a:effectLst/>
            </a:endParaRPr>
          </a:p>
          <a:p>
            <a:pPr lvl="0"/>
            <a:r>
              <a:rPr lang="en-US" sz="1600" dirty="0"/>
              <a:t>These remain in existence until FIBO2 is approved</a:t>
            </a:r>
          </a:p>
          <a:p>
            <a:pPr lvl="1"/>
            <a:r>
              <a:rPr lang="en-US" sz="1400" dirty="0"/>
              <a:t>Needed for approving urgent issues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980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89A8D-5D27-4961-BBB4-DD5FAE2F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Detailed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6FE60-290D-4665-A43D-F0AECFD25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Terminology (Modules, domains etc.)</a:t>
            </a:r>
            <a:endParaRPr lang="en-US" dirty="0">
              <a:effectLst/>
            </a:endParaRPr>
          </a:p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EDMC and OMG Metadata</a:t>
            </a:r>
            <a:endParaRPr lang="en-US" dirty="0">
              <a:effectLst/>
            </a:endParaRPr>
          </a:p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CCM Round Tripping</a:t>
            </a:r>
            <a:endParaRPr lang="en-US" sz="2800" dirty="0">
              <a:effectLst/>
            </a:endParaRPr>
          </a:p>
          <a:p>
            <a:r>
              <a:rPr lang="en-US" dirty="0"/>
              <a:t>FIBO spec Products</a:t>
            </a:r>
          </a:p>
          <a:p>
            <a:r>
              <a:rPr lang="en-US" dirty="0"/>
              <a:t>FIBO spec Content</a:t>
            </a:r>
          </a:p>
          <a:p>
            <a:r>
              <a:rPr lang="en-US" baseline="0" dirty="0"/>
              <a:t>FIBO 2.0 OMG Submission Deliverables</a:t>
            </a:r>
          </a:p>
          <a:p>
            <a:pPr lvl="1"/>
            <a:r>
              <a:rPr lang="en-US" baseline="0" dirty="0"/>
              <a:t>And decisions needed</a:t>
            </a:r>
          </a:p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</a:t>
            </a: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presentation of FIBO content</a:t>
            </a:r>
            <a:endParaRPr lang="en-US" dirty="0">
              <a:effectLst/>
            </a:endParaRPr>
          </a:p>
          <a:p>
            <a:pPr lv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AE292-F2F4-4C99-A150-C685C0B9B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677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55D0E-8669-4C73-A98B-2F3EF1333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6E5EF-B542-4952-937E-F348F4D9E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Business Domain: Separate views of business content without reference</a:t>
            </a:r>
            <a:r>
              <a:rPr lang="en-US" sz="2400" baseline="0" dirty="0"/>
              <a:t> to model structure / namespaces</a:t>
            </a:r>
          </a:p>
          <a:p>
            <a:r>
              <a:rPr lang="en-US" sz="2400" baseline="0" dirty="0"/>
              <a:t>Model Structure</a:t>
            </a:r>
            <a:endParaRPr lang="en-US" sz="2400" dirty="0"/>
          </a:p>
          <a:p>
            <a:pPr lvl="1"/>
            <a:r>
              <a:rPr lang="en-US" sz="2000" dirty="0"/>
              <a:t>Domain: The top level</a:t>
            </a:r>
            <a:r>
              <a:rPr lang="en-US" sz="2000" baseline="0" dirty="0"/>
              <a:t> e.g. BE, FND, FBC</a:t>
            </a:r>
          </a:p>
          <a:p>
            <a:pPr lvl="1"/>
            <a:r>
              <a:rPr lang="en-US" sz="2000" baseline="0" dirty="0"/>
              <a:t>Module: package and IRI fragments below Domain</a:t>
            </a:r>
          </a:p>
          <a:p>
            <a:pPr lvl="2" rtl="0" fontAlgn="base"/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longer recursive (1 level only)</a:t>
            </a:r>
          </a:p>
          <a:p>
            <a:pPr lvl="1"/>
            <a:r>
              <a:rPr lang="en-US" sz="2000" baseline="0" dirty="0"/>
              <a:t>Ontology: file / leaf level component</a:t>
            </a:r>
          </a:p>
          <a:p>
            <a:pPr lvl="0"/>
            <a:r>
              <a:rPr lang="en-US" sz="2400" dirty="0"/>
              <a:t>There are abstracts for each of these</a:t>
            </a:r>
          </a:p>
          <a:p>
            <a:pPr lvl="1"/>
            <a:r>
              <a:rPr lang="en-US" sz="2000" dirty="0"/>
              <a:t>Included in Metadata files for each level / component</a:t>
            </a:r>
          </a:p>
          <a:p>
            <a:pPr lvl="1"/>
            <a:r>
              <a:rPr lang="en-US" sz="2000" dirty="0"/>
              <a:t>All abstracts use </a:t>
            </a:r>
            <a:r>
              <a:rPr lang="en-US" sz="2000" dirty="0" err="1"/>
              <a:t>dct:abstract</a:t>
            </a:r>
            <a:endParaRPr lang="en-US" sz="2000" dirty="0"/>
          </a:p>
          <a:p>
            <a:pPr lvl="1"/>
            <a:r>
              <a:rPr lang="en-US" sz="2000" dirty="0"/>
              <a:t>OMG</a:t>
            </a:r>
            <a:r>
              <a:rPr lang="en-US" sz="2000" baseline="0" dirty="0"/>
              <a:t> specs to be generated from these, reversing some changes e.g. add OMG Copyright when submitted</a:t>
            </a:r>
          </a:p>
          <a:p>
            <a:pPr lvl="0"/>
            <a:r>
              <a:rPr lang="en-US" sz="2400" dirty="0" err="1"/>
              <a:t>FIBOPedia</a:t>
            </a:r>
            <a:r>
              <a:rPr lang="en-US" sz="2400" baseline="0" dirty="0"/>
              <a:t> also generated from these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47962-1D99-4E30-B422-60D7B04D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392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fontAlgn="base"/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Master Open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Main issues:</a:t>
            </a:r>
          </a:p>
          <a:p>
            <a:pPr lvl="1"/>
            <a:r>
              <a:rPr lang="en-US" sz="2000" dirty="0"/>
              <a:t>Duplication (Proxies) all fixed? See JIRA on Equivalent classes</a:t>
            </a:r>
          </a:p>
          <a:p>
            <a:pPr lvl="1"/>
            <a:r>
              <a:rPr lang="en-US" sz="2000" dirty="0"/>
              <a:t>Semantic Duplication – FND FCT investigations ongoing</a:t>
            </a:r>
          </a:p>
          <a:p>
            <a:pPr lvl="1" rtl="0" fontAlgn="base"/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 property names (short names)</a:t>
            </a:r>
            <a:endParaRPr lang="en-US" sz="2400" dirty="0">
              <a:effectLst/>
            </a:endParaRPr>
          </a:p>
          <a:p>
            <a:pPr lvl="0"/>
            <a:r>
              <a:rPr lang="en-US" sz="2400" dirty="0"/>
              <a:t>Values</a:t>
            </a:r>
            <a:r>
              <a:rPr lang="en-US" sz="2400" baseline="0" dirty="0"/>
              <a:t> ontology </a:t>
            </a:r>
          </a:p>
          <a:p>
            <a:pPr lvl="1"/>
            <a:r>
              <a:rPr lang="en-US" sz="2000" baseline="0" dirty="0"/>
              <a:t>Phase 1 (Provisional) DONE</a:t>
            </a:r>
          </a:p>
          <a:p>
            <a:pPr lvl="1"/>
            <a:r>
              <a:rPr lang="en-US" sz="2000" baseline="0" dirty="0"/>
              <a:t>Phase 2 (Release) to do</a:t>
            </a:r>
          </a:p>
          <a:p>
            <a:pPr lvl="1"/>
            <a:r>
              <a:rPr lang="en-US" sz="2000" baseline="0" dirty="0"/>
              <a:t>Phase 3 (applying Values semantics) to do</a:t>
            </a:r>
          </a:p>
          <a:p>
            <a:pPr lvl="0"/>
            <a:r>
              <a:rPr lang="en-US" sz="2400" baseline="0" dirty="0"/>
              <a:t>Proposal</a:t>
            </a:r>
          </a:p>
          <a:p>
            <a:pPr lvl="1"/>
            <a:r>
              <a:rPr lang="en-US" sz="2000" baseline="0" dirty="0"/>
              <a:t>Release updates to the legacy material in horizontal layers:</a:t>
            </a:r>
          </a:p>
          <a:p>
            <a:pPr lvl="2"/>
            <a:r>
              <a:rPr lang="en-US" sz="1600" baseline="0" dirty="0"/>
              <a:t>Layer 1: definitions cleaned up</a:t>
            </a:r>
          </a:p>
          <a:p>
            <a:pPr lvl="2"/>
            <a:r>
              <a:rPr lang="en-US" sz="1600" baseline="0" dirty="0"/>
              <a:t>Layer 2: Simple conceptual semantics</a:t>
            </a:r>
          </a:p>
          <a:p>
            <a:pPr lvl="2"/>
            <a:r>
              <a:rPr lang="en-US" sz="1600" baseline="0" dirty="0"/>
              <a:t>Layer 3: FIBO OMG Release style and fitness for Protégé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874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55077-69D0-4904-85DD-432BBCB14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CCM Round Trip Ingest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13A36-7FF2-4520-902F-B50C1BA78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Process 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Written up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Set-up Requirements documented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Working directory set</a:t>
            </a:r>
          </a:p>
          <a:p>
            <a:pPr marL="11430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Only FIBO one needed now</a:t>
            </a:r>
          </a:p>
          <a:p>
            <a:pPr marL="11430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Need to be on line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 folder set up for multi-user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Namespaces: can’t simply change a URI in OWL without replicating in CCM ahead of next ingest</a:t>
            </a:r>
          </a:p>
          <a:p>
            <a:pPr marL="11430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are being tracked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be replaced with new OWL to CCM ingest and re-do diagrams for FIBO v2 Spec</a:t>
            </a:r>
            <a:endParaRPr lang="en-US" sz="2800" dirty="0"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5279B-72E4-4004-8224-90445E098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689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AE9BF-8EC7-4458-B85A-59111C38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baseline="0" dirty="0"/>
              <a:t>Round tripping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C8B2F-6057-4CDB-ABCA-F6562CD96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baseline="0" dirty="0"/>
              <a:t>Functional as currently specified</a:t>
            </a:r>
          </a:p>
          <a:p>
            <a:pPr lvl="0"/>
            <a:r>
              <a:rPr lang="en-US" sz="2400" baseline="0" dirty="0"/>
              <a:t>Some functions not yet implemented</a:t>
            </a:r>
          </a:p>
          <a:p>
            <a:pPr lvl="1"/>
            <a:r>
              <a:rPr lang="en-US" sz="2000" baseline="0" dirty="0"/>
              <a:t>Individuals: Ingest in SP1</a:t>
            </a:r>
          </a:p>
          <a:p>
            <a:pPr lvl="0"/>
            <a:r>
              <a:rPr lang="en-US" sz="2400" baseline="0" dirty="0"/>
              <a:t>New features implemented in CCM</a:t>
            </a:r>
          </a:p>
          <a:p>
            <a:pPr lvl="1"/>
            <a:r>
              <a:rPr lang="en-US" sz="2000" baseline="0" dirty="0"/>
              <a:t>Ontology Metadata</a:t>
            </a:r>
          </a:p>
          <a:p>
            <a:pPr lvl="1"/>
            <a:r>
              <a:rPr lang="en-US" sz="2000" baseline="0" dirty="0"/>
              <a:t>Min 0 restrictions</a:t>
            </a:r>
          </a:p>
          <a:p>
            <a:pPr lvl="1"/>
            <a:r>
              <a:rPr lang="en-US" sz="2000" baseline="0" dirty="0"/>
              <a:t>Remote restrictions (domain is in a different ontology / package)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A9AED-B7C0-4D4E-BB73-3E76433F6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074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36BC9-725A-444C-B9DC-7E7F9495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spec.edmcouncil.org/</a:t>
            </a:r>
            <a:r>
              <a:rPr lang="en-US" dirty="0" err="1"/>
              <a:t>fibo</a:t>
            </a:r>
            <a:r>
              <a:rPr lang="en-US" dirty="0"/>
              <a:t>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6A6E7-0CFE-4B4E-A6CA-327310662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dirty="0"/>
              <a:t>Glossary</a:t>
            </a:r>
          </a:p>
          <a:p>
            <a:pPr lvl="1"/>
            <a:r>
              <a:rPr lang="en-US" sz="1400" dirty="0"/>
              <a:t>As HTML</a:t>
            </a:r>
          </a:p>
          <a:p>
            <a:pPr lvl="1"/>
            <a:r>
              <a:rPr lang="en-US" sz="1400" dirty="0"/>
              <a:t>As spreadsheet</a:t>
            </a:r>
          </a:p>
          <a:p>
            <a:pPr lvl="0"/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dictionary spreadsheet</a:t>
            </a:r>
          </a:p>
          <a:p>
            <a:pPr lvl="0"/>
            <a:r>
              <a:rPr lang="en-US" sz="16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FIBOPedia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(module and ontology abstracts)</a:t>
            </a:r>
            <a:endParaRPr lang="en-US" sz="1600" dirty="0">
              <a:effectLst/>
            </a:endParaRPr>
          </a:p>
          <a:p>
            <a:pPr lvl="0"/>
            <a:r>
              <a:rPr lang="en-US" sz="1600" dirty="0"/>
              <a:t>Vocabulary (SKOS)</a:t>
            </a:r>
          </a:p>
          <a:p>
            <a:pPr lvl="1"/>
            <a:r>
              <a:rPr lang="en-US" sz="1400" dirty="0"/>
              <a:t>Use alt-label for synonyms for tool support added this quarter</a:t>
            </a:r>
          </a:p>
          <a:p>
            <a:pPr lvl="1"/>
            <a:r>
              <a:rPr lang="en-US" sz="1400" dirty="0"/>
              <a:t>SKOS Relations usage (2 styles); actually doing just one at present? Yet we do see Concept treatments for Properties in the current SKOS as well, somehow</a:t>
            </a:r>
          </a:p>
          <a:p>
            <a:pPr lvl="0"/>
            <a:r>
              <a:rPr lang="en-US" sz="1600" dirty="0"/>
              <a:t>SMIF - UML Business Model diagrams</a:t>
            </a:r>
          </a:p>
          <a:p>
            <a:pPr lvl="0"/>
            <a:r>
              <a:rPr lang="en-US" sz="1600" dirty="0"/>
              <a:t>Widoco OWL documentation (including visualizations)</a:t>
            </a:r>
          </a:p>
          <a:p>
            <a:pPr lvl="0"/>
            <a:r>
              <a:rPr lang="en-US" sz="1600" dirty="0"/>
              <a:t>OWL</a:t>
            </a:r>
            <a:r>
              <a:rPr lang="en-US" sz="1600" baseline="0" dirty="0"/>
              <a:t> Ontology files</a:t>
            </a:r>
          </a:p>
          <a:p>
            <a:pPr lvl="1"/>
            <a:r>
              <a:rPr lang="en-US" sz="1400" dirty="0"/>
              <a:t>RDF/XML, TTL, JSON-LD + </a:t>
            </a:r>
            <a:r>
              <a:rPr lang="en-US" sz="1400" dirty="0" err="1"/>
              <a:t>Nquads</a:t>
            </a:r>
            <a:endParaRPr lang="en-US" sz="1400" dirty="0"/>
          </a:p>
          <a:p>
            <a:pPr lvl="0"/>
            <a:r>
              <a:rPr lang="en-US" sz="1600" kern="1200" dirty="0">
                <a:solidFill>
                  <a:schemeClr val="tx1"/>
                </a:solidFill>
                <a:effectLst/>
              </a:rPr>
              <a:t>Linked Data Fragments </a:t>
            </a:r>
          </a:p>
          <a:p>
            <a:pPr lvl="0"/>
            <a:r>
              <a:rPr lang="en-US" sz="1600" dirty="0"/>
              <a:t>Schema.org (alignment)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EAB3F-0C82-482B-893A-4BC907C18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8043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B81CA-B8B9-462C-BC29-3E265F14F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dirty="0"/>
              <a:t>FIBO spec Statuses: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EEF67-205E-40A7-9CE6-37E78D125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Release</a:t>
            </a:r>
          </a:p>
          <a:p>
            <a:pPr lvl="1"/>
            <a:r>
              <a:rPr lang="en-US" sz="2200" dirty="0"/>
              <a:t>All fully vetted OWL ontologies</a:t>
            </a:r>
          </a:p>
          <a:p>
            <a:pPr lvl="1"/>
            <a:r>
              <a:rPr lang="en-US" sz="2200" dirty="0"/>
              <a:t>FND (part); FBC; BE; IND; DER (part); SEC (part)</a:t>
            </a:r>
          </a:p>
          <a:p>
            <a:pPr lvl="0"/>
            <a:r>
              <a:rPr lang="en-US" sz="2400" dirty="0"/>
              <a:t>Provisional (in development ontologies)</a:t>
            </a:r>
          </a:p>
          <a:p>
            <a:pPr lvl="1"/>
            <a:r>
              <a:rPr lang="en-US" sz="2200" dirty="0"/>
              <a:t>Loans – the HDMA / US mortgage Loans vertical substantively complete but not yet Release</a:t>
            </a:r>
          </a:p>
          <a:p>
            <a:pPr lvl="1"/>
            <a:r>
              <a:rPr lang="en-US" sz="2200" dirty="0"/>
              <a:t>Reference terms: SEC, DER,</a:t>
            </a:r>
            <a:r>
              <a:rPr lang="en-US" sz="2200" baseline="0" dirty="0"/>
              <a:t> CIV</a:t>
            </a:r>
          </a:p>
          <a:p>
            <a:pPr lvl="2"/>
            <a:r>
              <a:rPr lang="en-US" sz="1800" baseline="0" dirty="0"/>
              <a:t>Bonds substantively complete but not Release</a:t>
            </a:r>
          </a:p>
          <a:p>
            <a:pPr lvl="1"/>
            <a:r>
              <a:rPr lang="en-US" sz="2200" baseline="0" dirty="0"/>
              <a:t>Temporal terms (pricing etc.)</a:t>
            </a:r>
          </a:p>
          <a:p>
            <a:pPr lvl="2"/>
            <a:r>
              <a:rPr lang="en-US" sz="1800" baseline="0" dirty="0"/>
              <a:t>Moved into FBC/SEC/DER deprecating MD Domain</a:t>
            </a:r>
          </a:p>
          <a:p>
            <a:pPr lvl="1"/>
            <a:r>
              <a:rPr lang="en-US" sz="2200" dirty="0"/>
              <a:t>Process terms (CAE, Issuance etc.)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Moved into FBC/SEC/DER deprecating CAE Domain</a:t>
            </a:r>
            <a:endParaRPr lang="en-US" sz="1800" dirty="0"/>
          </a:p>
          <a:p>
            <a:pPr lvl="1"/>
            <a:r>
              <a:rPr lang="en-US" sz="2200" dirty="0"/>
              <a:t>Differing maturity</a:t>
            </a:r>
            <a:r>
              <a:rPr lang="en-US" sz="2200" baseline="0" dirty="0"/>
              <a:t> </a:t>
            </a:r>
            <a:r>
              <a:rPr lang="en-US" sz="2200" dirty="0"/>
              <a:t>statuses</a:t>
            </a:r>
          </a:p>
          <a:p>
            <a:pPr lvl="0"/>
            <a:r>
              <a:rPr lang="en-US" sz="2400" dirty="0"/>
              <a:t>Informative</a:t>
            </a:r>
          </a:p>
          <a:p>
            <a:pPr lvl="1"/>
            <a:r>
              <a:rPr lang="en-US" sz="2200" dirty="0"/>
              <a:t>Extensions to items already published</a:t>
            </a:r>
          </a:p>
          <a:p>
            <a:pPr lvl="1"/>
            <a:r>
              <a:rPr lang="en-US" sz="2200" dirty="0"/>
              <a:t>Additional material that is not really extensions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1F460-C4E6-425D-A16F-EA42FF3F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530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/>
              <a:t>Web Presentation Requirements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How to render ontologies using HTML / Web browser </a:t>
            </a:r>
          </a:p>
          <a:p>
            <a:pPr lvl="0"/>
            <a:r>
              <a:rPr lang="en-US" dirty="0"/>
              <a:t>What you see in a browser when you enter the URI of a class or property</a:t>
            </a:r>
          </a:p>
          <a:p>
            <a:pPr lvl="0"/>
            <a:r>
              <a:rPr lang="en-GB" sz="2800" dirty="0"/>
              <a:t>OMG Working Group: </a:t>
            </a:r>
          </a:p>
          <a:p>
            <a:pPr lvl="1"/>
            <a:r>
              <a:rPr lang="en-GB" dirty="0"/>
              <a:t>FIBO and other OMG requirements</a:t>
            </a:r>
          </a:p>
          <a:p>
            <a:pPr lvl="1"/>
            <a:r>
              <a:rPr lang="en-GB" baseline="0" dirty="0"/>
              <a:t>Single IRI per concept with alternative views</a:t>
            </a:r>
          </a:p>
          <a:p>
            <a:pPr lvl="1"/>
            <a:r>
              <a:rPr lang="en-GB" dirty="0"/>
              <a:t>Completed its work for now</a:t>
            </a:r>
            <a:endParaRPr lang="en-GB" baseline="0" dirty="0"/>
          </a:p>
          <a:p>
            <a:pPr lvl="0"/>
            <a:r>
              <a:rPr lang="en-GB" baseline="0" dirty="0"/>
              <a:t>The material at spec doesn’t follow this at the current release</a:t>
            </a:r>
          </a:p>
          <a:p>
            <a:pPr lvl="1"/>
            <a:r>
              <a:rPr lang="en-GB" baseline="0" dirty="0"/>
              <a:t>Stay tuned for possible improvements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7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5029200"/>
          </a:xfrm>
        </p:spPr>
        <p:txBody>
          <a:bodyPr/>
          <a:lstStyle/>
          <a:p>
            <a:pPr lvl="0"/>
            <a:r>
              <a:rPr lang="en-US" sz="2400" baseline="0" dirty="0"/>
              <a:t>FIBO v2 OMG Submission: Voted to Adopt </a:t>
            </a:r>
          </a:p>
          <a:p>
            <a:pPr lvl="1"/>
            <a:r>
              <a:rPr lang="en-US" sz="2000" baseline="0" dirty="0"/>
              <a:t>FTF chartered</a:t>
            </a:r>
          </a:p>
          <a:p>
            <a:pPr lvl="1"/>
            <a:r>
              <a:rPr lang="en-US" sz="2000" baseline="0" dirty="0"/>
              <a:t>FTF Mail list and JIRA created</a:t>
            </a:r>
          </a:p>
          <a:p>
            <a:pPr lvl="1"/>
            <a:r>
              <a:rPr lang="en-US" sz="2000" baseline="0" dirty="0"/>
              <a:t>FIBO v1 RTF JIRAs to be brought forward</a:t>
            </a:r>
          </a:p>
          <a:p>
            <a:pPr lvl="0"/>
            <a:r>
              <a:rPr lang="en-US" sz="2400" baseline="0" dirty="0"/>
              <a:t>Blockchain Special Event went well</a:t>
            </a:r>
          </a:p>
          <a:p>
            <a:pPr lvl="0"/>
            <a:r>
              <a:rPr lang="en-US" sz="2400" baseline="0" dirty="0"/>
              <a:t>Intent to follow up with a similar Blockchain event in Reston in March for industry and government</a:t>
            </a:r>
          </a:p>
          <a:p>
            <a:pPr lvl="0"/>
            <a:r>
              <a:rPr lang="en-US" sz="2400" baseline="0" dirty="0"/>
              <a:t>Blockchain PSIG created</a:t>
            </a:r>
          </a:p>
          <a:p>
            <a:pPr lvl="0"/>
            <a:r>
              <a:rPr lang="en-US" sz="2400" baseline="0" dirty="0"/>
              <a:t>IOTA standards work under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BDA211-D83F-4883-8596-42D171D057D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EDM-Council/FIBO Foundations Content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546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3E1E3-AE08-44AE-B18B-093BA6A87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Take-away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72BC4-1389-4DC9-AD41-B971BDA84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9E2C4-A812-4B86-971A-1A8BF025F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86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97F65-7BE5-42DB-AA4A-DF7DA036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Current Status and RTFs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C1ABC-B95A-4010-BA55-CA4AA5AFC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6A3F3-EB89-4305-AB49-A29FB922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65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baseline="0" dirty="0"/>
              <a:t>FIBO Current Specifications Status Overview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baseline="0" dirty="0"/>
              <a:t>FIBO Foundations </a:t>
            </a:r>
          </a:p>
          <a:p>
            <a:pPr lvl="1"/>
            <a:r>
              <a:rPr lang="en-US" sz="1800" baseline="0" dirty="0"/>
              <a:t>Final</a:t>
            </a:r>
            <a:r>
              <a:rPr lang="en-US" sz="1800" dirty="0"/>
              <a:t> version approved by OMG March 2015</a:t>
            </a:r>
            <a:endParaRPr lang="en-US" sz="1800" baseline="0" dirty="0"/>
          </a:p>
          <a:p>
            <a:pPr lvl="1"/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Revised </a:t>
            </a:r>
            <a:r>
              <a:rPr lang="en-US" sz="1800" baseline="0" dirty="0"/>
              <a:t>1.2 approved March 2017</a:t>
            </a:r>
          </a:p>
          <a:p>
            <a:pPr lvl="1"/>
            <a:r>
              <a:rPr lang="en-US" sz="1800" baseline="0" dirty="0"/>
              <a:t>RTF 1.3 June 2019 </a:t>
            </a:r>
            <a:r>
              <a:rPr lang="en-US" sz="1800" dirty="0"/>
              <a:t>close: defer changes to FIBO2 (FTF)</a:t>
            </a:r>
            <a:endParaRPr lang="en-US" sz="1800" baseline="0" dirty="0"/>
          </a:p>
          <a:p>
            <a:pPr lvl="0"/>
            <a:r>
              <a:rPr lang="en-US" sz="2000" baseline="0" dirty="0"/>
              <a:t>FIBO Business Entities</a:t>
            </a:r>
          </a:p>
          <a:p>
            <a:pPr lvl="1" rtl="0" fontAlgn="base"/>
            <a:r>
              <a:rPr lang="en-US" sz="1800" dirty="0"/>
              <a:t>RTF 1.2 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June 2019 </a:t>
            </a:r>
            <a:r>
              <a:rPr lang="en-US" sz="1800" dirty="0"/>
              <a:t>close: defer changes to FIBO2 (FTF)</a:t>
            </a:r>
          </a:p>
          <a:p>
            <a:pPr lvl="1" rtl="0" fontAlgn="base"/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Version 1.1 is current FIBO 1 baseline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Revised 1.2.1 Urgent Issue Resolution -  baseline</a:t>
            </a:r>
            <a:endParaRPr lang="en-US" sz="14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2000" dirty="0"/>
              <a:t>FIBO Indices and Indicators</a:t>
            </a:r>
          </a:p>
          <a:p>
            <a:pPr lvl="1"/>
            <a:r>
              <a:rPr lang="en-US" sz="1800" dirty="0"/>
              <a:t>RTF 1.1 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June 2019 </a:t>
            </a:r>
            <a:r>
              <a:rPr lang="en-US" sz="2000" dirty="0"/>
              <a:t>close: defer changes to FIBO2 (FTF)</a:t>
            </a:r>
            <a:endParaRPr lang="en-US" sz="1800" dirty="0"/>
          </a:p>
          <a:p>
            <a:pPr lvl="1"/>
            <a:r>
              <a:rPr lang="en-US" sz="1800" dirty="0"/>
              <a:t>Version 1.0 is FIBO 1 baseline</a:t>
            </a:r>
          </a:p>
          <a:p>
            <a:pPr lvl="0"/>
            <a:r>
              <a:rPr lang="en-US" sz="2000" dirty="0"/>
              <a:t>FIBO FBC</a:t>
            </a:r>
          </a:p>
          <a:p>
            <a:pPr lvl="1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RTF 1.1 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June 2019 </a:t>
            </a:r>
            <a:r>
              <a:rPr lang="en-US" sz="2000" dirty="0"/>
              <a:t>close: defer changes to FIBO2 (FTF)</a:t>
            </a:r>
            <a:endParaRPr lang="en-US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0" fontAlgn="base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Version 1.0 will be FIBO 1 baseline</a:t>
            </a:r>
            <a:endParaRPr lang="en-US" sz="1800" dirty="0">
              <a:effectLst/>
            </a:endParaRPr>
          </a:p>
          <a:p>
            <a:pPr lvl="0"/>
            <a:r>
              <a:rPr lang="en-US" sz="2000" dirty="0"/>
              <a:t>These</a:t>
            </a:r>
            <a:r>
              <a:rPr lang="en-US" sz="2000" baseline="0" dirty="0"/>
              <a:t> will be the final definitive versions of FIBO 1</a:t>
            </a:r>
          </a:p>
          <a:p>
            <a:pPr marL="0" lv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1799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FIBO: Scope and Content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066800"/>
            <a:ext cx="73152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Upper Ontology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524000"/>
            <a:ext cx="7315199" cy="533400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Foundations: High level abstractions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2743200"/>
            <a:ext cx="73152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Contract Ontologies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4572000"/>
            <a:ext cx="7315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Pricing and Analytics (time-sensitive concepts)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Pricing, Yields, Analytics per instrument class now included in above Domains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6096000"/>
            <a:ext cx="7315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Future FIBO: Portfolios, Positions etc.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Concepts relating to individual institutions, reporting requirements etc. now included in above domains</a:t>
            </a:r>
          </a:p>
        </p:txBody>
      </p:sp>
      <p:sp>
        <p:nvSpPr>
          <p:cNvPr id="9" name="Rectangle 8"/>
          <p:cNvSpPr/>
          <p:nvPr/>
        </p:nvSpPr>
        <p:spPr>
          <a:xfrm>
            <a:off x="914400" y="5334000"/>
            <a:ext cx="7315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Process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Securities Issuance and Securitization TBC;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Corporate Actions included in above domains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43000" y="3543300"/>
            <a:ext cx="32766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Derivatives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8200" y="3543300"/>
            <a:ext cx="33528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Loans, Mortgage Loans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43000" y="4000500"/>
            <a:ext cx="32766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Funds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48200" y="4000500"/>
            <a:ext cx="33528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Rights and Warrants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91199" y="2133600"/>
            <a:ext cx="2440405" cy="533400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Indices and Indicators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43000" y="3124200"/>
            <a:ext cx="32766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Securities (Common, Equities)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48200" y="3124200"/>
            <a:ext cx="33528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Securities (Debt)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06379" y="2133600"/>
            <a:ext cx="2370221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Business Entities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352800" y="2133600"/>
            <a:ext cx="23622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Financial Business and Commerce</a:t>
            </a:r>
          </a:p>
        </p:txBody>
      </p:sp>
    </p:spTree>
    <p:extLst>
      <p:ext uri="{BB962C8B-B14F-4D97-AF65-F5344CB8AC3E}">
        <p14:creationId xmlns:p14="http://schemas.microsoft.com/office/powerpoint/2010/main" val="27414570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781299" y="1524000"/>
            <a:ext cx="5448299" cy="533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400" y="1524000"/>
            <a:ext cx="55626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FIBO: Status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066800"/>
            <a:ext cx="73152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Upper Ontology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524000"/>
            <a:ext cx="7315199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Foundations: High level abstractions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2743200"/>
            <a:ext cx="7315200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Contract Ontologies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4572000"/>
            <a:ext cx="7315200" cy="6858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Pricing and Analytics (time-sensitive concepts)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Pricing, Yields, Analytics per instrument class now included in above Domains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6095999"/>
            <a:ext cx="7315200" cy="7620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Future FIBO: Portfolios, Positions etc.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Concepts relating to individual institutions, reporting requirements etc.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Now included in above domains</a:t>
            </a:r>
          </a:p>
        </p:txBody>
      </p:sp>
      <p:sp>
        <p:nvSpPr>
          <p:cNvPr id="9" name="Rectangle 8"/>
          <p:cNvSpPr/>
          <p:nvPr/>
        </p:nvSpPr>
        <p:spPr>
          <a:xfrm>
            <a:off x="914400" y="5334000"/>
            <a:ext cx="7315200" cy="685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Process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Securities Issuance and Securitization TBC;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Corporate Actions included in above domains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43000" y="3543300"/>
            <a:ext cx="3276600" cy="3429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Derivatives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8200" y="3543300"/>
            <a:ext cx="3352800" cy="3429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Loans, Mortgage Loans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43000" y="4000500"/>
            <a:ext cx="3276600" cy="3429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Funds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48200" y="4000500"/>
            <a:ext cx="3352800" cy="3429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Rights and Warrants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43000" y="3124200"/>
            <a:ext cx="3276600" cy="3429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Securities (Common, Equities)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48200" y="3124200"/>
            <a:ext cx="3352800" cy="3429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Securities (Debt)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57600" y="0"/>
            <a:ext cx="54864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r>
              <a:rPr lang="en-US" b="1" u="sng" dirty="0">
                <a:solidFill>
                  <a:schemeClr val="tx1"/>
                </a:solidFill>
              </a:rPr>
              <a:t>Key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05600" y="68179"/>
            <a:ext cx="2133600" cy="3168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OMG in process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438652" y="521368"/>
            <a:ext cx="2126580" cy="316832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 preparation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705600" y="521368"/>
            <a:ext cx="2133600" cy="3168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Spec Release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38652" y="76200"/>
            <a:ext cx="2133600" cy="3168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Draft in CCM/FIBO-V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91199" y="2133600"/>
            <a:ext cx="2440405" cy="5334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Indices and Indicators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06379" y="2133600"/>
            <a:ext cx="2370221" cy="5334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Business Entities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52800" y="2133600"/>
            <a:ext cx="2362200" cy="5334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Financial Business and Commerce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74520AD-69CB-42AC-949B-2DCAD453CBC3}"/>
              </a:ext>
            </a:extLst>
          </p:cNvPr>
          <p:cNvSpPr/>
          <p:nvPr/>
        </p:nvSpPr>
        <p:spPr>
          <a:xfrm>
            <a:off x="1143000" y="3135406"/>
            <a:ext cx="685800" cy="33169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6C52FC1-2E45-4D0B-9802-C3EB9B35CDC5}"/>
              </a:ext>
            </a:extLst>
          </p:cNvPr>
          <p:cNvSpPr/>
          <p:nvPr/>
        </p:nvSpPr>
        <p:spPr>
          <a:xfrm>
            <a:off x="1143000" y="3548903"/>
            <a:ext cx="685800" cy="33169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303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8692"/>
            <a:ext cx="8229600" cy="1143000"/>
          </a:xfrm>
        </p:spPr>
        <p:txBody>
          <a:bodyPr/>
          <a:lstStyle/>
          <a:p>
            <a:r>
              <a:rPr lang="en-US" dirty="0"/>
              <a:t>FIBO Where is What!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57200" y="1433698"/>
            <a:ext cx="1035382" cy="1157102"/>
            <a:chOff x="0" y="0"/>
            <a:chExt cx="650" cy="720"/>
          </a:xfrm>
        </p:grpSpPr>
        <p:sp>
          <p:nvSpPr>
            <p:cNvPr id="5" name="Oval 2"/>
            <p:cNvSpPr>
              <a:spLocks/>
            </p:cNvSpPr>
            <p:nvPr/>
          </p:nvSpPr>
          <p:spPr bwMode="auto">
            <a:xfrm>
              <a:off x="0" y="201"/>
              <a:ext cx="230" cy="231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" name="Oval 3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" name="Oval 4"/>
            <p:cNvSpPr>
              <a:spLocks/>
            </p:cNvSpPr>
            <p:nvPr/>
          </p:nvSpPr>
          <p:spPr bwMode="auto">
            <a:xfrm>
              <a:off x="304" y="0"/>
              <a:ext cx="173" cy="172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8" name="Oval 5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230" y="316"/>
              <a:ext cx="247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H="1">
              <a:off x="279" y="390"/>
              <a:ext cx="223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422399" y="1295400"/>
            <a:ext cx="7318016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200" dirty="0"/>
              <a:t>29 FIBO Business Conceptual Ontologies have been built since 2008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 </a:t>
            </a:r>
            <a:r>
              <a:rPr lang="en-US" sz="1200" dirty="0">
                <a:hlinkClick r:id="rId2"/>
              </a:rPr>
              <a:t>http://www.edmcouncil.org/semanticsrepository/index.html</a:t>
            </a:r>
            <a:endParaRPr lang="en-US" sz="1200" dirty="0"/>
          </a:p>
          <a:p>
            <a:pPr marL="1200150" lvl="2" indent="-285750">
              <a:buFont typeface="Arial"/>
              <a:buChar char="•"/>
            </a:pPr>
            <a:r>
              <a:rPr lang="en-US" sz="1200" dirty="0"/>
              <a:t>Contains much detailed downloadable information including models, spreadsheets and XLS files for 29 FIBOs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 err="1"/>
              <a:t>Github</a:t>
            </a:r>
            <a:r>
              <a:rPr lang="en-US" sz="1200" dirty="0"/>
              <a:t> Working Wiki page”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>
                <a:hlinkClick r:id="rId3"/>
              </a:rPr>
              <a:t>https://github.com/edmcouncil/fibo/wiki</a:t>
            </a:r>
            <a:endParaRPr lang="en-US" sz="1200" dirty="0"/>
          </a:p>
          <a:p>
            <a:pPr marL="1200150" lvl="2" indent="-285750">
              <a:buFont typeface="Arial"/>
              <a:buChar char="•"/>
            </a:pPr>
            <a:r>
              <a:rPr lang="en-US" sz="1200" dirty="0"/>
              <a:t>For those who want to get serious soon – Links to UML and RDF/OWL downloadable files for all 29 FIBOs and much much more of Pink and Yellow and Green FIBOs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 err="1"/>
              <a:t>Browseable</a:t>
            </a:r>
            <a:r>
              <a:rPr lang="en-US" sz="1200" dirty="0"/>
              <a:t> and searchable repository with workspaces for all ontologies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hlinkClick r:id="rId4"/>
              </a:rPr>
              <a:t>http://us.adaptive.com/FIBO/a3/</a:t>
            </a:r>
            <a:r>
              <a:rPr lang="en-US" sz="1200" dirty="0"/>
              <a:t> </a:t>
            </a:r>
          </a:p>
          <a:p>
            <a:pPr marL="742950" lvl="1" indent="-285750">
              <a:buFont typeface="Arial"/>
              <a:buChar char="•"/>
            </a:pPr>
            <a:endParaRPr lang="en-US" sz="800" dirty="0"/>
          </a:p>
          <a:p>
            <a:pPr marL="285750" indent="-285750">
              <a:buFont typeface="Arial"/>
              <a:buChar char="•"/>
            </a:pPr>
            <a:r>
              <a:rPr lang="en-US" sz="1200" dirty="0">
                <a:hlinkClick r:id="rId5"/>
              </a:rPr>
              <a:t>http://www.omg.org/spec/EDMC-FIBO/FND/Current</a:t>
            </a:r>
            <a:endParaRPr lang="en-US" sz="1200" dirty="0"/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Contains FIBO-FND in final OMG documentation form including UML and RDF/OWL models for FIBO Foundations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 err="1"/>
              <a:t>Github</a:t>
            </a:r>
            <a:r>
              <a:rPr lang="en-US" sz="1200" dirty="0"/>
              <a:t> wiki is at:</a:t>
            </a:r>
          </a:p>
          <a:p>
            <a:pPr marL="1657350" lvl="3" indent="-285750">
              <a:buFont typeface="Arial"/>
              <a:buChar char="•"/>
            </a:pPr>
            <a:r>
              <a:rPr lang="en-US" sz="1200" dirty="0">
                <a:hlinkClick r:id="rId6"/>
              </a:rPr>
              <a:t>https://github.com/edmcouncil/fibo/wiki/FIBO-Foundations</a:t>
            </a:r>
            <a:r>
              <a:rPr lang="en-US" sz="1200" dirty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>
                <a:hlinkClick r:id="rId7"/>
              </a:rPr>
              <a:t>http://www.omg.org/spec/EDMC-FIBO/BE/Current</a:t>
            </a:r>
            <a:endParaRPr lang="en-US" sz="1200" dirty="0"/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Contains FIBO-BE (Business Entities) In OMG documentation form.  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 err="1"/>
              <a:t>Github</a:t>
            </a:r>
            <a:r>
              <a:rPr lang="en-US" sz="1200" dirty="0"/>
              <a:t> wiki is at</a:t>
            </a:r>
          </a:p>
          <a:p>
            <a:pPr marL="1657350" lvl="3" indent="-285750">
              <a:buFont typeface="Arial"/>
              <a:buChar char="•"/>
            </a:pPr>
            <a:r>
              <a:rPr lang="en-US" sz="1200" dirty="0">
                <a:hlinkClick r:id="rId8"/>
              </a:rPr>
              <a:t>https://github.com/edmcouncil/fibo/wiki/FIBO-Business-Entities</a:t>
            </a:r>
            <a:r>
              <a:rPr lang="en-US" sz="1200" dirty="0"/>
              <a:t> 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/>
              <a:t>A working version in testing (“David’s Branch”) is at </a:t>
            </a:r>
          </a:p>
          <a:p>
            <a:pPr marL="1657350" lvl="3" indent="-285750">
              <a:buFont typeface="Arial"/>
              <a:buChar char="•"/>
            </a:pPr>
            <a:r>
              <a:rPr lang="en-US" sz="1200" dirty="0">
                <a:hlinkClick r:id="rId9"/>
              </a:rPr>
              <a:t>https://github.com/dsnewman/fibo/tree/pink/be</a:t>
            </a:r>
            <a:endParaRPr lang="en-US" sz="1200" dirty="0"/>
          </a:p>
          <a:p>
            <a:pPr marL="285750" indent="-285750">
              <a:buFont typeface="Arial"/>
              <a:buChar char="•"/>
            </a:pPr>
            <a:r>
              <a:rPr lang="en-US" sz="1200" dirty="0">
                <a:hlinkClick r:id="rId10"/>
              </a:rPr>
              <a:t>http://www.omg.org/spec/EDMC-FIBO/IND/Current</a:t>
            </a:r>
            <a:endParaRPr lang="en-US" sz="1200" dirty="0"/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Contains FIBO-IND (Indices and Indicators) In OMG documentation form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 err="1"/>
              <a:t>Github</a:t>
            </a:r>
            <a:r>
              <a:rPr lang="en-US" sz="1200" dirty="0"/>
              <a:t> wiki is at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>
                <a:hlinkClick r:id="rId11"/>
              </a:rPr>
              <a:t>https://github.com/edmcouncil/fibo/wiki/FIBO-Indices-and-Indicators</a:t>
            </a:r>
            <a:r>
              <a:rPr lang="en-US" sz="1200" dirty="0"/>
              <a:t> .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/>
              <a:t>Pointer to Loans FIBO </a:t>
            </a:r>
            <a:r>
              <a:rPr lang="en-US" sz="1200" dirty="0" err="1"/>
              <a:t>Github</a:t>
            </a:r>
            <a:r>
              <a:rPr lang="en-US" sz="1200" dirty="0"/>
              <a:t> Wiki page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hlinkClick r:id="rId12"/>
              </a:rPr>
              <a:t>https://github.com/edmcouncil/fibo/wiki/FIBO-Loans</a:t>
            </a:r>
            <a:r>
              <a:rPr lang="en-US" sz="1200" dirty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/>
              <a:t>Pointer to Securities and Equities FIBO </a:t>
            </a:r>
            <a:r>
              <a:rPr lang="en-US" sz="1200" dirty="0" err="1"/>
              <a:t>Github</a:t>
            </a:r>
            <a:r>
              <a:rPr lang="en-US" sz="1200" dirty="0"/>
              <a:t> wiki page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hlinkClick r:id="rId13"/>
              </a:rPr>
              <a:t>https://github.com/edmcouncil/fibo/wiki/FIBO-Securities-and-Equities</a:t>
            </a:r>
            <a:r>
              <a:rPr lang="en-US" sz="1200" dirty="0"/>
              <a:t> </a:t>
            </a:r>
          </a:p>
          <a:p>
            <a:endParaRPr lang="en-US" sz="1400" dirty="0"/>
          </a:p>
          <a:p>
            <a:pPr lvl="3"/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30871" y="937736"/>
            <a:ext cx="693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200" dirty="0"/>
              <a:t>General Information - </a:t>
            </a:r>
            <a:r>
              <a:rPr lang="en-US" sz="1200" dirty="0">
                <a:hlinkClick r:id="rId14"/>
              </a:rPr>
              <a:t>http://www.edmcouncil.org/financialbusiness</a:t>
            </a:r>
            <a:endParaRPr lang="en-US" sz="1200" dirty="0"/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Historical perspective and status </a:t>
            </a:r>
          </a:p>
          <a:p>
            <a:pPr lvl="1"/>
            <a:endParaRPr lang="en-US" dirty="0"/>
          </a:p>
        </p:txBody>
      </p:sp>
      <p:grpSp>
        <p:nvGrpSpPr>
          <p:cNvPr id="23" name="Group 18"/>
          <p:cNvGrpSpPr>
            <a:grpSpLocks/>
          </p:cNvGrpSpPr>
          <p:nvPr/>
        </p:nvGrpSpPr>
        <p:grpSpPr bwMode="auto">
          <a:xfrm>
            <a:off x="685801" y="3124200"/>
            <a:ext cx="585684" cy="533395"/>
            <a:chOff x="0" y="0"/>
            <a:chExt cx="650" cy="719"/>
          </a:xfrm>
        </p:grpSpPr>
        <p:sp>
          <p:nvSpPr>
            <p:cNvPr id="24" name="Oval 11"/>
            <p:cNvSpPr>
              <a:spLocks/>
            </p:cNvSpPr>
            <p:nvPr/>
          </p:nvSpPr>
          <p:spPr bwMode="auto">
            <a:xfrm>
              <a:off x="0" y="204"/>
              <a:ext cx="230" cy="232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5" name="Oval 12"/>
            <p:cNvSpPr>
              <a:spLocks/>
            </p:cNvSpPr>
            <p:nvPr/>
          </p:nvSpPr>
          <p:spPr bwMode="auto">
            <a:xfrm>
              <a:off x="479" y="245"/>
              <a:ext cx="173" cy="175"/>
            </a:xfrm>
            <a:prstGeom prst="ellipse">
              <a:avLst/>
            </a:prstGeom>
            <a:solidFill>
              <a:srgbClr val="2F8901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6" name="Oval 13"/>
            <p:cNvSpPr>
              <a:spLocks/>
            </p:cNvSpPr>
            <p:nvPr/>
          </p:nvSpPr>
          <p:spPr bwMode="auto">
            <a:xfrm>
              <a:off x="305" y="2"/>
              <a:ext cx="175" cy="172"/>
            </a:xfrm>
            <a:prstGeom prst="ellipse">
              <a:avLst/>
            </a:prstGeom>
            <a:solidFill>
              <a:srgbClr val="2F8901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7" name="Oval 14"/>
            <p:cNvSpPr>
              <a:spLocks/>
            </p:cNvSpPr>
            <p:nvPr/>
          </p:nvSpPr>
          <p:spPr bwMode="auto">
            <a:xfrm>
              <a:off x="133" y="549"/>
              <a:ext cx="173" cy="172"/>
            </a:xfrm>
            <a:prstGeom prst="ellipse">
              <a:avLst/>
            </a:prstGeom>
            <a:solidFill>
              <a:srgbClr val="2F8901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8" name="Line 15"/>
            <p:cNvSpPr>
              <a:spLocks noChangeShapeType="1"/>
            </p:cNvSpPr>
            <p:nvPr/>
          </p:nvSpPr>
          <p:spPr bwMode="auto">
            <a:xfrm>
              <a:off x="426" y="157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9" name="Line 16"/>
            <p:cNvSpPr>
              <a:spLocks noChangeShapeType="1"/>
            </p:cNvSpPr>
            <p:nvPr/>
          </p:nvSpPr>
          <p:spPr bwMode="auto">
            <a:xfrm>
              <a:off x="231" y="320"/>
              <a:ext cx="249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0" name="Line 17"/>
            <p:cNvSpPr>
              <a:spLocks noChangeShapeType="1"/>
            </p:cNvSpPr>
            <p:nvPr/>
          </p:nvSpPr>
          <p:spPr bwMode="auto">
            <a:xfrm flipH="1">
              <a:off x="280" y="392"/>
              <a:ext cx="225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32" name="Group 101"/>
          <p:cNvGrpSpPr>
            <a:grpSpLocks/>
          </p:cNvGrpSpPr>
          <p:nvPr/>
        </p:nvGrpSpPr>
        <p:grpSpPr bwMode="auto">
          <a:xfrm>
            <a:off x="762000" y="4016026"/>
            <a:ext cx="609600" cy="632174"/>
            <a:chOff x="0" y="0"/>
            <a:chExt cx="650" cy="720"/>
          </a:xfrm>
        </p:grpSpPr>
        <p:sp>
          <p:nvSpPr>
            <p:cNvPr id="34" name="Oval 94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5" name="Oval 95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6" name="Oval 96"/>
            <p:cNvSpPr>
              <a:spLocks/>
            </p:cNvSpPr>
            <p:nvPr/>
          </p:nvSpPr>
          <p:spPr bwMode="auto">
            <a:xfrm>
              <a:off x="304" y="0"/>
              <a:ext cx="175" cy="172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7" name="Oval 97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8" name="Line 98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9" name="Line 99"/>
            <p:cNvSpPr>
              <a:spLocks noChangeShapeType="1"/>
            </p:cNvSpPr>
            <p:nvPr/>
          </p:nvSpPr>
          <p:spPr bwMode="auto">
            <a:xfrm>
              <a:off x="230" y="316"/>
              <a:ext cx="249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40" name="Line 100"/>
            <p:cNvSpPr>
              <a:spLocks noChangeShapeType="1"/>
            </p:cNvSpPr>
            <p:nvPr/>
          </p:nvSpPr>
          <p:spPr bwMode="auto">
            <a:xfrm flipH="1">
              <a:off x="279" y="390"/>
              <a:ext cx="225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50" name="Group 92"/>
          <p:cNvGrpSpPr>
            <a:grpSpLocks/>
          </p:cNvGrpSpPr>
          <p:nvPr/>
        </p:nvGrpSpPr>
        <p:grpSpPr bwMode="auto">
          <a:xfrm>
            <a:off x="1219201" y="4724400"/>
            <a:ext cx="533399" cy="533400"/>
            <a:chOff x="0" y="0"/>
            <a:chExt cx="650" cy="720"/>
          </a:xfrm>
        </p:grpSpPr>
        <p:sp>
          <p:nvSpPr>
            <p:cNvPr id="52" name="Oval 85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3" name="Oval 86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4" name="Oval 87"/>
            <p:cNvSpPr>
              <a:spLocks/>
            </p:cNvSpPr>
            <p:nvPr/>
          </p:nvSpPr>
          <p:spPr bwMode="auto">
            <a:xfrm>
              <a:off x="304" y="0"/>
              <a:ext cx="173" cy="17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5" name="Oval 88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6" name="Line 89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7" name="Line 90"/>
            <p:cNvSpPr>
              <a:spLocks noChangeShapeType="1"/>
            </p:cNvSpPr>
            <p:nvPr/>
          </p:nvSpPr>
          <p:spPr bwMode="auto">
            <a:xfrm>
              <a:off x="230" y="316"/>
              <a:ext cx="247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8" name="Line 91"/>
            <p:cNvSpPr>
              <a:spLocks noChangeShapeType="1"/>
            </p:cNvSpPr>
            <p:nvPr/>
          </p:nvSpPr>
          <p:spPr bwMode="auto">
            <a:xfrm flipH="1">
              <a:off x="279" y="390"/>
              <a:ext cx="223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59" name="Group 101"/>
          <p:cNvGrpSpPr>
            <a:grpSpLocks/>
          </p:cNvGrpSpPr>
          <p:nvPr/>
        </p:nvGrpSpPr>
        <p:grpSpPr bwMode="auto">
          <a:xfrm>
            <a:off x="533400" y="5082826"/>
            <a:ext cx="609600" cy="632174"/>
            <a:chOff x="0" y="0"/>
            <a:chExt cx="650" cy="720"/>
          </a:xfrm>
        </p:grpSpPr>
        <p:sp>
          <p:nvSpPr>
            <p:cNvPr id="60" name="Oval 94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1" name="Oval 95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2" name="Oval 96"/>
            <p:cNvSpPr>
              <a:spLocks/>
            </p:cNvSpPr>
            <p:nvPr/>
          </p:nvSpPr>
          <p:spPr bwMode="auto">
            <a:xfrm>
              <a:off x="304" y="0"/>
              <a:ext cx="175" cy="172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3" name="Oval 97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4" name="Line 98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5" name="Line 99"/>
            <p:cNvSpPr>
              <a:spLocks noChangeShapeType="1"/>
            </p:cNvSpPr>
            <p:nvPr/>
          </p:nvSpPr>
          <p:spPr bwMode="auto">
            <a:xfrm>
              <a:off x="230" y="316"/>
              <a:ext cx="249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6" name="Line 100"/>
            <p:cNvSpPr>
              <a:spLocks noChangeShapeType="1"/>
            </p:cNvSpPr>
            <p:nvPr/>
          </p:nvSpPr>
          <p:spPr bwMode="auto">
            <a:xfrm flipH="1">
              <a:off x="279" y="390"/>
              <a:ext cx="225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67" name="Group 92"/>
          <p:cNvGrpSpPr>
            <a:grpSpLocks/>
          </p:cNvGrpSpPr>
          <p:nvPr/>
        </p:nvGrpSpPr>
        <p:grpSpPr bwMode="auto">
          <a:xfrm>
            <a:off x="838200" y="5791200"/>
            <a:ext cx="533399" cy="533400"/>
            <a:chOff x="0" y="0"/>
            <a:chExt cx="650" cy="720"/>
          </a:xfrm>
        </p:grpSpPr>
        <p:sp>
          <p:nvSpPr>
            <p:cNvPr id="68" name="Oval 85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9" name="Oval 86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0" name="Oval 87"/>
            <p:cNvSpPr>
              <a:spLocks/>
            </p:cNvSpPr>
            <p:nvPr/>
          </p:nvSpPr>
          <p:spPr bwMode="auto">
            <a:xfrm>
              <a:off x="304" y="0"/>
              <a:ext cx="173" cy="17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1" name="Oval 88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2" name="Line 89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3" name="Line 90"/>
            <p:cNvSpPr>
              <a:spLocks noChangeShapeType="1"/>
            </p:cNvSpPr>
            <p:nvPr/>
          </p:nvSpPr>
          <p:spPr bwMode="auto">
            <a:xfrm>
              <a:off x="230" y="316"/>
              <a:ext cx="247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4" name="Line 91"/>
            <p:cNvSpPr>
              <a:spLocks noChangeShapeType="1"/>
            </p:cNvSpPr>
            <p:nvPr/>
          </p:nvSpPr>
          <p:spPr bwMode="auto">
            <a:xfrm flipH="1">
              <a:off x="279" y="390"/>
              <a:ext cx="223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75" name="Group 92"/>
          <p:cNvGrpSpPr>
            <a:grpSpLocks/>
          </p:cNvGrpSpPr>
          <p:nvPr/>
        </p:nvGrpSpPr>
        <p:grpSpPr bwMode="auto">
          <a:xfrm>
            <a:off x="914400" y="6248400"/>
            <a:ext cx="533399" cy="533400"/>
            <a:chOff x="0" y="0"/>
            <a:chExt cx="650" cy="720"/>
          </a:xfrm>
        </p:grpSpPr>
        <p:sp>
          <p:nvSpPr>
            <p:cNvPr id="76" name="Oval 85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7" name="Oval 86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8" name="Oval 87"/>
            <p:cNvSpPr>
              <a:spLocks/>
            </p:cNvSpPr>
            <p:nvPr/>
          </p:nvSpPr>
          <p:spPr bwMode="auto">
            <a:xfrm>
              <a:off x="304" y="0"/>
              <a:ext cx="173" cy="17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9" name="Oval 88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80" name="Line 89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81" name="Line 90"/>
            <p:cNvSpPr>
              <a:spLocks noChangeShapeType="1"/>
            </p:cNvSpPr>
            <p:nvPr/>
          </p:nvSpPr>
          <p:spPr bwMode="auto">
            <a:xfrm>
              <a:off x="230" y="316"/>
              <a:ext cx="247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82" name="Line 91"/>
            <p:cNvSpPr>
              <a:spLocks noChangeShapeType="1"/>
            </p:cNvSpPr>
            <p:nvPr/>
          </p:nvSpPr>
          <p:spPr bwMode="auto">
            <a:xfrm flipH="1">
              <a:off x="279" y="390"/>
              <a:ext cx="223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89186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</a:t>
            </a:r>
            <a:r>
              <a:rPr lang="en-US" dirty="0" err="1"/>
              <a:t>Atlassian</a:t>
            </a:r>
            <a:r>
              <a:rPr lang="en-US" dirty="0"/>
              <a:t> Wiki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FIBO Overall</a:t>
            </a:r>
          </a:p>
          <a:p>
            <a:pPr lvl="1"/>
            <a:r>
              <a:rPr lang="en-US" sz="1800" dirty="0">
                <a:hlinkClick r:id="rId2"/>
              </a:rPr>
              <a:t>https://wiki.edmcouncil.org/display/FIBO/FIBO</a:t>
            </a:r>
            <a:r>
              <a:rPr lang="en-US" sz="1800" dirty="0"/>
              <a:t> </a:t>
            </a:r>
          </a:p>
          <a:p>
            <a:r>
              <a:rPr lang="en-US" sz="2000" dirty="0"/>
              <a:t>FIBO Content Teams</a:t>
            </a:r>
          </a:p>
          <a:p>
            <a:pPr lvl="1"/>
            <a:r>
              <a:rPr lang="en-US" sz="1600" dirty="0"/>
              <a:t>Foundations</a:t>
            </a:r>
          </a:p>
          <a:p>
            <a:pPr lvl="2"/>
            <a:r>
              <a:rPr lang="en-US" sz="1400" dirty="0">
                <a:hlinkClick r:id="rId3"/>
              </a:rPr>
              <a:t>https://wiki.edmcouncil.org/display/FND/FCT-FND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Business Entities </a:t>
            </a:r>
          </a:p>
          <a:p>
            <a:pPr lvl="2"/>
            <a:r>
              <a:rPr lang="en-US" sz="1400" dirty="0">
                <a:hlinkClick r:id="rId4"/>
              </a:rPr>
              <a:t>https://wiki.edmcouncil.org/display/BE/FIBO+-+FCT+-+Business+Entities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Indices and Indicators</a:t>
            </a:r>
          </a:p>
          <a:p>
            <a:pPr lvl="2"/>
            <a:r>
              <a:rPr lang="en-US" sz="1400" dirty="0">
                <a:hlinkClick r:id="rId5"/>
              </a:rPr>
              <a:t>https://wiki.edmcouncil.org/display/IND/FCT-IND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Financial Business and Commerce</a:t>
            </a:r>
          </a:p>
          <a:p>
            <a:pPr lvl="2"/>
            <a:r>
              <a:rPr lang="en-US" sz="1400" dirty="0">
                <a:hlinkClick r:id="rId6"/>
              </a:rPr>
              <a:t>https://wiki.edmcouncil.org/pages/viewpage.action?pageId=786677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Loans</a:t>
            </a:r>
          </a:p>
          <a:p>
            <a:pPr lvl="2"/>
            <a:r>
              <a:rPr lang="en-US" sz="1400" dirty="0">
                <a:hlinkClick r:id="rId7"/>
              </a:rPr>
              <a:t>https://wiki.edmcouncil.org/display/LOAN/FCT-LOAN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Securities and Equities</a:t>
            </a:r>
          </a:p>
          <a:p>
            <a:pPr lvl="2"/>
            <a:r>
              <a:rPr lang="en-US" sz="1400" dirty="0">
                <a:hlinkClick r:id="rId8"/>
              </a:rPr>
              <a:t>https://wiki.edmcouncil.org/pages/viewpage.action?pageId=786661</a:t>
            </a:r>
            <a:r>
              <a:rPr lang="en-US" sz="1400" dirty="0"/>
              <a:t> </a:t>
            </a:r>
          </a:p>
          <a:p>
            <a:pPr lvl="1"/>
            <a:r>
              <a:rPr lang="en-US" sz="1800" dirty="0"/>
              <a:t>Derivatives</a:t>
            </a:r>
          </a:p>
          <a:p>
            <a:pPr lvl="2"/>
            <a:r>
              <a:rPr lang="en-US" sz="1400" dirty="0">
                <a:hlinkClick r:id="rId9"/>
              </a:rPr>
              <a:t>https://wiki.edmcouncil.org/display/DER/FCT-DER</a:t>
            </a:r>
            <a:r>
              <a:rPr lang="en-US" sz="1400" dirty="0"/>
              <a:t> </a:t>
            </a:r>
          </a:p>
          <a:p>
            <a:pPr lvl="0"/>
            <a:r>
              <a:rPr lang="en-US" sz="2000" dirty="0"/>
              <a:t>Vendor</a:t>
            </a:r>
            <a:r>
              <a:rPr lang="en-US" sz="2000" baseline="0" dirty="0"/>
              <a:t> Team</a:t>
            </a:r>
          </a:p>
          <a:p>
            <a:pPr lvl="1"/>
            <a:r>
              <a:rPr lang="en-US" sz="1600" dirty="0">
                <a:hlinkClick r:id="rId10"/>
              </a:rPr>
              <a:t>https://wiki.edmcouncil.org/display/FVT/FIBO+-+Vendor+Team</a:t>
            </a:r>
            <a:r>
              <a:rPr lang="en-US" sz="1600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103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means FIBO expressed in SKOS</a:t>
            </a:r>
          </a:p>
          <a:p>
            <a:r>
              <a:rPr lang="en-US" dirty="0"/>
              <a:t>Usabl</a:t>
            </a:r>
            <a:r>
              <a:rPr lang="en-US" baseline="0" dirty="0"/>
              <a:t>e in SKOS tools</a:t>
            </a:r>
          </a:p>
          <a:p>
            <a:pPr lvl="1"/>
            <a:r>
              <a:rPr lang="en-US" baseline="0" dirty="0"/>
              <a:t>Optimized for relationships view in diagrams</a:t>
            </a:r>
          </a:p>
          <a:p>
            <a:pPr lvl="1"/>
            <a:r>
              <a:rPr lang="en-US" baseline="0" dirty="0"/>
              <a:t>Uses alt-label for synonym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699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schema.org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Work on second phase (FB extensions) </a:t>
            </a:r>
          </a:p>
          <a:p>
            <a:pPr lvl="1"/>
            <a:r>
              <a:rPr lang="en-US" dirty="0"/>
              <a:t>Status? Not</a:t>
            </a:r>
            <a:r>
              <a:rPr lang="en-US" baseline="0" dirty="0"/>
              <a:t> known at this time</a:t>
            </a:r>
          </a:p>
          <a:p>
            <a:pPr lvl="1"/>
            <a:r>
              <a:rPr lang="en-US" baseline="0" dirty="0"/>
              <a:t>See schema.org for status and details</a:t>
            </a:r>
            <a:endParaRPr lang="en-US" dirty="0"/>
          </a:p>
          <a:p>
            <a:pPr lvl="0"/>
            <a:r>
              <a:rPr lang="en-US" dirty="0"/>
              <a:t>See FIBO Wiki structure </a:t>
            </a:r>
          </a:p>
          <a:p>
            <a:pPr lvl="1"/>
            <a:r>
              <a:rPr lang="en-US" dirty="0"/>
              <a:t>Wiki group management as per FCTs (see other notes)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202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Appendices: Background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Jargon Blaster</a:t>
            </a:r>
            <a:endParaRPr lang="en-US" sz="2800" dirty="0">
              <a:effectLst/>
            </a:endParaRPr>
          </a:p>
          <a:p>
            <a:r>
              <a:rPr lang="en-US" dirty="0"/>
              <a:t>II FIBO Infrastructure</a:t>
            </a:r>
          </a:p>
          <a:p>
            <a:r>
              <a:rPr lang="en-US" dirty="0"/>
              <a:t>III Red FIBO</a:t>
            </a:r>
          </a:p>
          <a:p>
            <a:r>
              <a:rPr lang="en-US" dirty="0"/>
              <a:t>IV FIBO Content and Status (“scenario” slides)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21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94FB0-0872-4C12-A295-184D015B6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Quarterly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F4437-2DE0-4A62-89AE-41FABA178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Tag: 2018Q4</a:t>
            </a:r>
          </a:p>
          <a:p>
            <a:r>
              <a:rPr lang="en-US" dirty="0"/>
              <a:t>Released 31 December</a:t>
            </a:r>
            <a:r>
              <a:rPr lang="en-US" baseline="0" dirty="0"/>
              <a:t> 2018</a:t>
            </a:r>
          </a:p>
          <a:p>
            <a:r>
              <a:rPr lang="en-US" baseline="0" dirty="0"/>
              <a:t>See </a:t>
            </a:r>
            <a:r>
              <a:rPr lang="en-US" baseline="0" dirty="0">
                <a:hlinkClick r:id="rId2"/>
              </a:rPr>
              <a:t>https://spec.edmcouncil.org/fibo</a:t>
            </a:r>
            <a:r>
              <a:rPr lang="en-US" baseline="0" dirty="0"/>
              <a:t> </a:t>
            </a:r>
            <a:endParaRPr lang="en-US" dirty="0"/>
          </a:p>
          <a:p>
            <a:pPr lvl="1"/>
            <a:r>
              <a:rPr lang="en-US" baseline="0" dirty="0"/>
              <a:t>Includes a range of Product types for consuming FIBO </a:t>
            </a:r>
          </a:p>
          <a:p>
            <a:pPr lvl="1"/>
            <a:r>
              <a:rPr lang="en-US" baseline="0" dirty="0"/>
              <a:t>System of reference is OWL</a:t>
            </a:r>
          </a:p>
          <a:p>
            <a:pPr lvl="1"/>
            <a:r>
              <a:rPr lang="en-US" baseline="0" dirty="0"/>
              <a:t>The UMLCMP diagrams are not yet generated (out of date)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9C78C-66B9-4CCE-83A3-EF0D1CDE3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9323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Appendix I: Jargon Blaster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ISO 10962 </a:t>
            </a:r>
          </a:p>
          <a:p>
            <a:pPr lvl="1"/>
            <a:r>
              <a:rPr lang="en-US" dirty="0"/>
              <a:t>Classification of Financial Instruments (CFI)</a:t>
            </a:r>
          </a:p>
          <a:p>
            <a:pPr lvl="1"/>
            <a:r>
              <a:rPr lang="en-US" dirty="0"/>
              <a:t>New version released in Jan 2015</a:t>
            </a:r>
          </a:p>
          <a:p>
            <a:pPr lvl="0"/>
            <a:r>
              <a:rPr lang="en-US" dirty="0"/>
              <a:t>ISO 20022</a:t>
            </a:r>
          </a:p>
          <a:p>
            <a:pPr lvl="1"/>
            <a:r>
              <a:rPr lang="en-US" dirty="0"/>
              <a:t>Messaging standard, UML to XML transformation</a:t>
            </a:r>
          </a:p>
          <a:p>
            <a:pPr lvl="1"/>
            <a:r>
              <a:rPr lang="en-US" dirty="0"/>
              <a:t>incorporated the draft ISO 19312 (WG11)</a:t>
            </a:r>
          </a:p>
          <a:p>
            <a:pPr lvl="1"/>
            <a:r>
              <a:rPr lang="en-US" dirty="0"/>
              <a:t>WG11 model was starting point for most FIBO</a:t>
            </a:r>
          </a:p>
          <a:p>
            <a:pPr lvl="0"/>
            <a:r>
              <a:rPr lang="en-US" dirty="0"/>
              <a:t>ISO 11179 = Metadata Repositories</a:t>
            </a:r>
          </a:p>
          <a:p>
            <a:pPr lvl="0"/>
            <a:r>
              <a:rPr lang="en-US" dirty="0"/>
              <a:t>XBRL = </a:t>
            </a:r>
            <a:r>
              <a:rPr lang="en-US" dirty="0" err="1"/>
              <a:t>eXtensible</a:t>
            </a:r>
            <a:r>
              <a:rPr lang="en-US" dirty="0"/>
              <a:t> Business </a:t>
            </a:r>
            <a:r>
              <a:rPr lang="en-US" dirty="0" err="1"/>
              <a:t>Reposrting</a:t>
            </a:r>
            <a:r>
              <a:rPr lang="en-US" dirty="0"/>
              <a:t> Language</a:t>
            </a:r>
          </a:p>
          <a:p>
            <a:pPr lvl="1"/>
            <a:r>
              <a:rPr lang="en-US" dirty="0"/>
              <a:t>Concepts are in individual “Taxonomies” (model schemas) only (IASB, IFRS, US-GAAP,</a:t>
            </a:r>
            <a:r>
              <a:rPr lang="en-US" baseline="0" dirty="0"/>
              <a:t> e</a:t>
            </a:r>
            <a:r>
              <a:rPr lang="en-US" dirty="0"/>
              <a:t>tc.)</a:t>
            </a:r>
          </a:p>
          <a:p>
            <a:r>
              <a:rPr lang="en-US" dirty="0"/>
              <a:t>MDDL – Market Data Definition Language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9984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II: FIBO 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“Holy Trinity”</a:t>
            </a:r>
          </a:p>
          <a:p>
            <a:pPr lvl="1"/>
            <a:r>
              <a:rPr lang="en-US" dirty="0"/>
              <a:t>GitHub</a:t>
            </a:r>
          </a:p>
          <a:p>
            <a:pPr lvl="1"/>
            <a:r>
              <a:rPr lang="en-US" dirty="0"/>
              <a:t>JIRA</a:t>
            </a:r>
          </a:p>
          <a:p>
            <a:pPr lvl="1"/>
            <a:r>
              <a:rPr lang="en-US" dirty="0"/>
              <a:t>Jenkins</a:t>
            </a:r>
          </a:p>
          <a:p>
            <a:pPr lvl="0"/>
            <a:r>
              <a:rPr lang="en-US" dirty="0"/>
              <a:t>Wiki</a:t>
            </a:r>
          </a:p>
          <a:p>
            <a:pPr lvl="1"/>
            <a:r>
              <a:rPr lang="en-US" dirty="0"/>
              <a:t>Each FCT and other teams have Wiki area (“Space”)</a:t>
            </a:r>
          </a:p>
          <a:p>
            <a:pPr lvl="1"/>
            <a:r>
              <a:rPr lang="en-US" dirty="0"/>
              <a:t>Minutes, actions etc. posted there</a:t>
            </a:r>
          </a:p>
          <a:p>
            <a:pPr lvl="1"/>
            <a:r>
              <a:rPr lang="en-US" dirty="0"/>
              <a:t>How-to Guide will be posted to Wiki also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Wiki to JIRA Bridge: meeting actions identified in Wikis are also now reflected as JIRA issues</a:t>
            </a:r>
          </a:p>
          <a:p>
            <a:pPr lvl="1"/>
            <a:r>
              <a:rPr lang="en-US" dirty="0"/>
              <a:t>Need for some instruction in this for FCT Leads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532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How-To</a:t>
            </a:r>
            <a:r>
              <a:rPr lang="en-US" baseline="0" dirty="0"/>
              <a:t>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Shows overall process to follow in using GitHub and </a:t>
            </a:r>
            <a:r>
              <a:rPr lang="en-US" dirty="0" err="1"/>
              <a:t>Atlassian</a:t>
            </a:r>
            <a:r>
              <a:rPr lang="en-US" dirty="0"/>
              <a:t> </a:t>
            </a:r>
            <a:r>
              <a:rPr lang="en-US" dirty="0" err="1"/>
              <a:t>Sourcetree</a:t>
            </a:r>
            <a:r>
              <a:rPr lang="en-US" dirty="0"/>
              <a:t>, for FCT Leads</a:t>
            </a:r>
          </a:p>
          <a:p>
            <a:r>
              <a:rPr lang="en-US" dirty="0"/>
              <a:t>Detailed screenshots</a:t>
            </a:r>
            <a:r>
              <a:rPr lang="en-US" baseline="0" dirty="0"/>
              <a:t> for each part of the process</a:t>
            </a:r>
          </a:p>
          <a:p>
            <a:r>
              <a:rPr lang="en-US" baseline="0" dirty="0"/>
              <a:t>New section on definitions added</a:t>
            </a:r>
          </a:p>
          <a:p>
            <a:r>
              <a:rPr lang="en-US" baseline="0" dirty="0"/>
              <a:t>Additional definitions added</a:t>
            </a:r>
          </a:p>
          <a:p>
            <a:pPr lvl="1"/>
            <a:r>
              <a:rPr lang="en-US" baseline="0" dirty="0"/>
              <a:t>This is the version that is posted on the Wiki</a:t>
            </a:r>
          </a:p>
          <a:p>
            <a:r>
              <a:rPr lang="en-US" dirty="0"/>
              <a:t>New section on aligning local and remote branches with EDM Council Master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228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Engagement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Groups</a:t>
            </a:r>
          </a:p>
          <a:p>
            <a:pPr lvl="1"/>
            <a:r>
              <a:rPr lang="en-US" dirty="0"/>
              <a:t>Each Team is configured as a “Group” in JIRA</a:t>
            </a:r>
          </a:p>
          <a:p>
            <a:pPr lvl="1"/>
            <a:r>
              <a:rPr lang="en-US" dirty="0"/>
              <a:t>This group is then als</a:t>
            </a:r>
            <a:r>
              <a:rPr lang="en-US" baseline="0" dirty="0"/>
              <a:t>o used for participation in Wiki “spaces”</a:t>
            </a:r>
          </a:p>
          <a:p>
            <a:pPr lvl="0"/>
            <a:r>
              <a:rPr lang="en-US" dirty="0"/>
              <a:t>If you registered for</a:t>
            </a:r>
            <a:r>
              <a:rPr lang="en-US" baseline="0" dirty="0"/>
              <a:t> GitHub access, you GitHub ID also becomes your JIRA ID</a:t>
            </a:r>
          </a:p>
          <a:p>
            <a:pPr lvl="1"/>
            <a:r>
              <a:rPr lang="en-US" dirty="0"/>
              <a:t>Group leads will</a:t>
            </a:r>
            <a:r>
              <a:rPr lang="en-US" baseline="0" dirty="0"/>
              <a:t> then add you to their team group</a:t>
            </a:r>
          </a:p>
          <a:p>
            <a:pPr lvl="0"/>
            <a:r>
              <a:rPr lang="en-US" dirty="0"/>
              <a:t>Otherwise, you will have received an invitation</a:t>
            </a:r>
            <a:r>
              <a:rPr lang="en-US" baseline="0" dirty="0"/>
              <a:t> from JIRA directly</a:t>
            </a:r>
          </a:p>
          <a:p>
            <a:pPr lvl="1"/>
            <a:r>
              <a:rPr lang="en-US" dirty="0"/>
              <a:t>You may</a:t>
            </a:r>
            <a:r>
              <a:rPr lang="en-US" baseline="0" dirty="0"/>
              <a:t> want to retrospectively ask to be added to GitHub</a:t>
            </a:r>
          </a:p>
          <a:p>
            <a:pPr lvl="0"/>
            <a:r>
              <a:rPr lang="en-US" baseline="0" dirty="0"/>
              <a:t>Some people are having difficulty accessing the Wiki </a:t>
            </a:r>
            <a:r>
              <a:rPr lang="en-US" sz="2400" baseline="0" dirty="0"/>
              <a:t>– there is a synch to be run periodically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641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FCT Process (to be followed by FCT Leads)</a:t>
            </a:r>
          </a:p>
          <a:p>
            <a:pPr lvl="1"/>
            <a:r>
              <a:rPr lang="en-US" sz="2000" dirty="0"/>
              <a:t>Standard template / slides used by all FCT leads</a:t>
            </a:r>
          </a:p>
          <a:p>
            <a:pPr lvl="1"/>
            <a:r>
              <a:rPr lang="en-US" sz="2000" dirty="0"/>
              <a:t>Minutes posted to Wiki</a:t>
            </a:r>
          </a:p>
          <a:p>
            <a:pPr lvl="2"/>
            <a:r>
              <a:rPr lang="en-US" sz="1800" dirty="0"/>
              <a:t>FCT leads should take on responsibility for note-taking  publishing and actions status</a:t>
            </a:r>
          </a:p>
          <a:p>
            <a:pPr lvl="0"/>
            <a:r>
              <a:rPr lang="en-US" sz="2400" dirty="0"/>
              <a:t>FIBO Proof</a:t>
            </a:r>
            <a:r>
              <a:rPr lang="en-US" sz="2400" baseline="0" dirty="0"/>
              <a:t> of Concept Teams</a:t>
            </a:r>
          </a:p>
          <a:p>
            <a:pPr lvl="1"/>
            <a:r>
              <a:rPr lang="en-US" sz="2000" dirty="0"/>
              <a:t>May</a:t>
            </a:r>
            <a:r>
              <a:rPr lang="en-US" sz="2000" baseline="0" dirty="0"/>
              <a:t> use any FIBO color as appropriate</a:t>
            </a:r>
          </a:p>
          <a:p>
            <a:pPr lvl="1"/>
            <a:r>
              <a:rPr lang="en-US" sz="2000" baseline="0" dirty="0"/>
              <a:t>Run on same process as FCTs (wiki etc.).</a:t>
            </a:r>
          </a:p>
          <a:p>
            <a:pPr lvl="0"/>
            <a:r>
              <a:rPr lang="en-US" sz="2400" dirty="0"/>
              <a:t>FIBO</a:t>
            </a:r>
            <a:r>
              <a:rPr lang="en-US" sz="2400" baseline="0" dirty="0"/>
              <a:t> Vendor Team</a:t>
            </a:r>
          </a:p>
          <a:p>
            <a:pPr lvl="1"/>
            <a:r>
              <a:rPr lang="en-US" sz="2000" dirty="0"/>
              <a:t>Initially focused on tool support for specification activities</a:t>
            </a:r>
          </a:p>
          <a:p>
            <a:pPr lvl="1"/>
            <a:r>
              <a:rPr lang="en-US" sz="2000" dirty="0"/>
              <a:t>Will also extend to potential</a:t>
            </a:r>
            <a:r>
              <a:rPr lang="en-US" sz="2000" baseline="0" dirty="0"/>
              <a:t> test assistance, </a:t>
            </a:r>
            <a:r>
              <a:rPr lang="en-US" sz="2000" baseline="0" dirty="0" err="1"/>
              <a:t>PoCs</a:t>
            </a:r>
            <a:r>
              <a:rPr lang="en-US" sz="2000" baseline="0" dirty="0"/>
              <a:t> etc. </a:t>
            </a:r>
          </a:p>
          <a:p>
            <a:pPr lvl="0"/>
            <a:r>
              <a:rPr lang="en-US" sz="2400" dirty="0"/>
              <a:t>Build</a:t>
            </a:r>
            <a:r>
              <a:rPr lang="en-US" sz="2400" baseline="0" dirty="0"/>
              <a:t> / Test / Deploy / Maintain document</a:t>
            </a:r>
          </a:p>
          <a:p>
            <a:pPr lvl="1"/>
            <a:r>
              <a:rPr lang="en-US" sz="2000" dirty="0"/>
              <a:t>This is the definitive reference for all process (see Fig 4 of that)</a:t>
            </a:r>
          </a:p>
          <a:p>
            <a:pPr lvl="0"/>
            <a:r>
              <a:rPr lang="en-US" sz="2400" dirty="0"/>
              <a:t>GitHub / Process User Guide updated</a:t>
            </a:r>
          </a:p>
          <a:p>
            <a:pPr lvl="1"/>
            <a:r>
              <a:rPr lang="en-US" sz="2000" dirty="0"/>
              <a:t>Will</a:t>
            </a:r>
            <a:r>
              <a:rPr lang="en-US" sz="2000" baseline="0" dirty="0"/>
              <a:t> </a:t>
            </a:r>
            <a:r>
              <a:rPr lang="en-US" sz="2000" dirty="0"/>
              <a:t>extend to overall process over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1940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Content</a:t>
            </a:r>
            <a:r>
              <a:rPr lang="en-US" baseline="0" dirty="0"/>
              <a:t>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FIBO Content Team has</a:t>
            </a:r>
          </a:p>
          <a:p>
            <a:pPr lvl="1"/>
            <a:r>
              <a:rPr lang="en-US" dirty="0"/>
              <a:t>A GitHub fork on the FCT</a:t>
            </a:r>
            <a:r>
              <a:rPr lang="en-US" baseline="0" dirty="0"/>
              <a:t> Leader GitHub account</a:t>
            </a:r>
          </a:p>
          <a:p>
            <a:pPr lvl="2"/>
            <a:r>
              <a:rPr lang="en-US" dirty="0"/>
              <a:t>Changes</a:t>
            </a:r>
            <a:r>
              <a:rPr lang="en-US" baseline="0" dirty="0"/>
              <a:t> are now carried out in a branch of the EDMC Trunk not a fork but FCT leads may working within their fork ahead of pushing changes</a:t>
            </a:r>
            <a:endParaRPr lang="en-US" dirty="0"/>
          </a:p>
          <a:p>
            <a:pPr lvl="1"/>
            <a:r>
              <a:rPr lang="en-US" dirty="0"/>
              <a:t>A working wiki on the main (EDM Council) GitHub account</a:t>
            </a:r>
          </a:p>
          <a:p>
            <a:pPr lvl="1"/>
            <a:r>
              <a:rPr lang="en-US" dirty="0"/>
              <a:t>Regular</a:t>
            </a:r>
            <a:r>
              <a:rPr lang="en-US" baseline="0" dirty="0"/>
              <a:t> meetings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6679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1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7D3F8-86EC-4FAB-B2B2-BFB1E4529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v2 – What Happens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2A0D5-2557-4BD3-ABFB-79228CE94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A ‘Finalization Task Force’ (FTF) was chartered at the OMG meeting (December)</a:t>
            </a:r>
          </a:p>
          <a:p>
            <a:pPr lvl="1"/>
            <a:r>
              <a:rPr lang="en-US" sz="1800" dirty="0"/>
              <a:t>This inherits the JIRAs listed for the FIBO v1 RTFs</a:t>
            </a:r>
          </a:p>
          <a:p>
            <a:pPr lvl="1"/>
            <a:r>
              <a:rPr lang="en-US" sz="1800" dirty="0"/>
              <a:t>Adds new material from the EDMC Quarterly release (December or March)</a:t>
            </a:r>
          </a:p>
          <a:p>
            <a:pPr lvl="1"/>
            <a:r>
              <a:rPr lang="en-US" sz="1800" dirty="0"/>
              <a:t>Beta1 to be published January 11</a:t>
            </a:r>
          </a:p>
          <a:p>
            <a:pPr lvl="1"/>
            <a:r>
              <a:rPr lang="en-US" sz="1800" dirty="0"/>
              <a:t>Date for comments is Feb 28</a:t>
            </a:r>
          </a:p>
          <a:p>
            <a:pPr lvl="1"/>
            <a:r>
              <a:rPr lang="en-US" sz="1800" dirty="0"/>
              <a:t>Delivers a ‘Final’ version of the Specification within 1 or 2 quarters</a:t>
            </a:r>
          </a:p>
          <a:p>
            <a:pPr lvl="2"/>
            <a:r>
              <a:rPr lang="en-US" sz="1600" dirty="0"/>
              <a:t>Date is set for</a:t>
            </a:r>
            <a:r>
              <a:rPr lang="en-US" sz="1600" baseline="0" dirty="0"/>
              <a:t> Q2</a:t>
            </a:r>
          </a:p>
          <a:p>
            <a:pPr lvl="2"/>
            <a:r>
              <a:rPr lang="en-US" sz="1600" baseline="0" dirty="0"/>
              <a:t>Can submit for Q1 if ready</a:t>
            </a:r>
          </a:p>
          <a:p>
            <a:pPr lvl="0"/>
            <a:r>
              <a:rPr lang="en-US" sz="2200" dirty="0"/>
              <a:t>Change Management</a:t>
            </a:r>
          </a:p>
          <a:p>
            <a:pPr lvl="1"/>
            <a:r>
              <a:rPr lang="en-US" sz="1800" dirty="0"/>
              <a:t>December meeting on JIRA alignment</a:t>
            </a:r>
          </a:p>
          <a:p>
            <a:pPr lvl="1"/>
            <a:r>
              <a:rPr lang="en-US" sz="1800" dirty="0"/>
              <a:t>Specification</a:t>
            </a:r>
            <a:r>
              <a:rPr lang="en-US" sz="1800" baseline="0" dirty="0"/>
              <a:t> </a:t>
            </a:r>
            <a:r>
              <a:rPr lang="en-US" sz="1800" dirty="0"/>
              <a:t>generation via LaTeX</a:t>
            </a:r>
            <a:r>
              <a:rPr lang="en-US" sz="1800" baseline="0" dirty="0"/>
              <a:t> to be set up</a:t>
            </a:r>
          </a:p>
          <a:p>
            <a:pPr lvl="1"/>
            <a:r>
              <a:rPr lang="en-US" sz="1800" baseline="0" dirty="0"/>
              <a:t>New diagrams for all sections to be set up in CCM</a:t>
            </a:r>
            <a:endParaRPr lang="en-US" sz="1800" dirty="0"/>
          </a:p>
          <a:p>
            <a:pPr lvl="0"/>
            <a:r>
              <a:rPr lang="en-US" sz="2000" dirty="0"/>
              <a:t>Subsequent changes are in later RTFs which will run quarterly tracking the preceding EDM Council Quarterly Release</a:t>
            </a:r>
          </a:p>
          <a:p>
            <a:pPr lvl="1"/>
            <a:r>
              <a:rPr lang="en-US" sz="1800" dirty="0"/>
              <a:t>EDM Council will also provide some automation for the transformation for EDM Council owl to OMG OWL (different IRIs; some metadata additions)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69DBF-F949-492A-A109-27A121EE6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809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13C37-C22C-4EB6-A18D-1E9F91A8C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2.0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8D26F-F308-4023-80BB-7D3223D05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Everything that is in GitHub “Production” (spec)</a:t>
            </a:r>
          </a:p>
          <a:p>
            <a:pPr lvl="1" rtl="0" fontAlgn="base"/>
            <a:r>
              <a:rPr lang="en-US" sz="2000" dirty="0">
                <a:effectLst/>
              </a:rPr>
              <a:t>One code base, previously originated FIBO 1</a:t>
            </a:r>
          </a:p>
          <a:p>
            <a:pPr lvl="1" rtl="0" fontAlgn="base"/>
            <a:r>
              <a:rPr lang="en-US" sz="2000" dirty="0">
                <a:effectLst/>
              </a:rPr>
              <a:t>New</a:t>
            </a:r>
            <a:r>
              <a:rPr lang="en-US" sz="2000" baseline="0" dirty="0">
                <a:effectLst/>
              </a:rPr>
              <a:t> diagrams for Release items not in OMG FIBO v1 specs</a:t>
            </a:r>
          </a:p>
          <a:p>
            <a:pPr lvl="1" rtl="0" fontAlgn="base"/>
            <a:r>
              <a:rPr lang="en-US" sz="2000" baseline="0" dirty="0">
                <a:effectLst/>
              </a:rPr>
              <a:t>Metadata (formerly About) files derived from EDM Council metadata</a:t>
            </a:r>
          </a:p>
          <a:p>
            <a:pPr lvl="1" rtl="0" fontAlgn="base"/>
            <a:r>
              <a:rPr lang="en-US" sz="2000" baseline="0" dirty="0">
                <a:effectLst/>
              </a:rPr>
              <a:t>Minimal OMG metadata added for submission</a:t>
            </a:r>
            <a:endParaRPr lang="en-US" sz="2000" dirty="0">
              <a:effectLst/>
            </a:endParaRPr>
          </a:p>
          <a:p>
            <a:pPr lvl="0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Backwards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compatible with FIBO1</a:t>
            </a:r>
          </a:p>
          <a:p>
            <a:pPr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adopted, will be updated quarterly via RTF</a:t>
            </a:r>
            <a:endParaRPr lang="en-US" sz="2400" dirty="0">
              <a:effectLst/>
            </a:endParaRPr>
          </a:p>
          <a:p>
            <a:pPr rtl="0" fontAlgn="base"/>
            <a:r>
              <a:rPr lang="en-US" sz="2400" dirty="0">
                <a:effectLst/>
              </a:rPr>
              <a:t>Will co-ordinate with Mariano Benitez (OMG) to bring any open OMG RTF JIRA issues across to FIBO2 FTF JIRA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B3AF5-59D1-40DC-9598-42FF225F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16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C5E6B-E57C-4D91-A86D-73573CDF3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Blockchain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C91E9-4A82-4328-865A-A0AB04ABF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FDTF DLT (Blockchain) WG decommissioned</a:t>
            </a:r>
          </a:p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Blockchain PSIG chartered in December</a:t>
            </a:r>
          </a:p>
          <a:p>
            <a:pPr lvl="0"/>
            <a:r>
              <a:rPr lang="en-US" sz="2800" baseline="0" dirty="0"/>
              <a:t>Blockchain PSIG</a:t>
            </a:r>
          </a:p>
          <a:p>
            <a:pPr lvl="1"/>
            <a:r>
              <a:rPr lang="en-US" sz="2400" baseline="0" dirty="0"/>
              <a:t>New Blockchain PSIG chartered in Seattle</a:t>
            </a:r>
          </a:p>
          <a:p>
            <a:pPr lvl="1"/>
            <a:r>
              <a:rPr lang="en-US" sz="2400" baseline="0" dirty="0"/>
              <a:t>Charter: </a:t>
            </a:r>
            <a:r>
              <a:rPr lang="en-US" sz="24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https://www.omg.org/cgi-bin/doc?ptc/2018-12-06</a:t>
            </a:r>
            <a:r>
              <a:rPr lang="en-US" sz="24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2400" baseline="0" dirty="0"/>
          </a:p>
          <a:p>
            <a:pPr lvl="1"/>
            <a:r>
              <a:rPr lang="en-US" sz="2400" baseline="0" dirty="0"/>
              <a:t>Mail address: </a:t>
            </a:r>
            <a:r>
              <a:rPr lang="en-US" sz="2400" baseline="0" dirty="0">
                <a:hlinkClick r:id="rId3"/>
              </a:rPr>
              <a:t>bc-psig@omg.org</a:t>
            </a:r>
            <a:endParaRPr lang="en-US" sz="2400" baseline="0" dirty="0"/>
          </a:p>
          <a:p>
            <a:pPr lvl="1"/>
            <a:r>
              <a:rPr lang="en-US" sz="2400" baseline="0" dirty="0"/>
              <a:t>Wiki: </a:t>
            </a:r>
            <a:r>
              <a:rPr lang="en-US" sz="2400" baseline="0" dirty="0">
                <a:hlinkClick r:id="rId4"/>
              </a:rPr>
              <a:t>https://www.omgwiki.org/bc-psig/doku.php</a:t>
            </a:r>
            <a:r>
              <a:rPr lang="en-US" sz="2400" baseline="0" dirty="0"/>
              <a:t>  </a:t>
            </a:r>
          </a:p>
          <a:p>
            <a:pPr lvl="2"/>
            <a:r>
              <a:rPr lang="en-US" sz="2000" baseline="0" dirty="0"/>
              <a:t>Content to be created</a:t>
            </a:r>
          </a:p>
          <a:p>
            <a:pPr lvl="2"/>
            <a:r>
              <a:rPr lang="en-US" sz="2000" baseline="0" dirty="0"/>
              <a:t>Existing materials to be copied across from FDTF DLTWG</a:t>
            </a:r>
            <a:endParaRPr lang="en-US" sz="2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35F76-2021-4714-9770-4F40E72DC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363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7DEA8-8D24-4E4D-A804-030C94279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fontAlgn="base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Blockchain PSIG Activities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81BFD-6A3C-41A7-A40C-C761BBC95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Proof of Concept</a:t>
            </a:r>
          </a:p>
          <a:p>
            <a:pPr lvl="1" rtl="0" fontAlgn="base"/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</a:t>
            </a:r>
            <a:r>
              <a:rPr lang="en-US" sz="2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FIBO as concept model for Smart Contracts</a:t>
            </a:r>
          </a:p>
          <a:p>
            <a:pPr lvl="0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Standards Co-ordination</a:t>
            </a:r>
          </a:p>
          <a:p>
            <a:pPr lvl="1" rtl="0" fontAlgn="base"/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IOTA Standards </a:t>
            </a:r>
          </a:p>
          <a:p>
            <a:pPr lvl="1" rtl="0" fontAlgn="base"/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possible RFPs, proposed RFCs etc.</a:t>
            </a:r>
          </a:p>
          <a:p>
            <a:pPr lvl="0" rtl="0" fontAlgn="base"/>
            <a:r>
              <a:rPr lang="en-US" sz="2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Liaison with MARS PTF on DIDOB RA</a:t>
            </a:r>
          </a:p>
          <a:p>
            <a:pPr lvl="0" rtl="0" fontAlgn="base"/>
            <a:r>
              <a:rPr lang="en-US" sz="2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activities identified at Seattle</a:t>
            </a:r>
          </a:p>
          <a:p>
            <a:pPr lvl="0" rtl="0" fontAlgn="base"/>
            <a:r>
              <a:rPr lang="en-US" sz="2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of these will have a distinct space on the Wiki structure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FC2D8E-0750-40D4-8771-BF56BF824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640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F573A-C0B3-4376-82FC-F06A863AC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DLT </a:t>
            </a:r>
            <a:r>
              <a:rPr lang="en-US" dirty="0" err="1"/>
              <a:t>PoC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BBD23-9A61-43CA-B4FB-11A4F430D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Proof of Concept: use of FIBO as concept model for Smart Contracts</a:t>
            </a:r>
            <a:endParaRPr lang="en-US" sz="2800" dirty="0">
              <a:effectLst/>
            </a:endParaRP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Process models for IR Swaps</a:t>
            </a:r>
            <a:endParaRPr lang="en-US" sz="2400" dirty="0">
              <a:effectLst/>
            </a:endParaRP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Looked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languages used in DLT networks</a:t>
            </a:r>
            <a:endParaRPr lang="en-US" sz="2400" dirty="0">
              <a:effectLst/>
            </a:endParaRP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Posting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RDF graphs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key</a:t>
            </a:r>
            <a:endParaRPr lang="en-US" sz="2400" dirty="0">
              <a:effectLst/>
            </a:endParaRPr>
          </a:p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 steps: </a:t>
            </a:r>
            <a:endParaRPr lang="en-US" sz="2800" dirty="0">
              <a:effectLst/>
            </a:endParaRP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Pseudocode?</a:t>
            </a:r>
            <a:endParaRPr lang="en-US" sz="2400" dirty="0">
              <a:effectLst/>
            </a:endParaRP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implementations with different architectures </a:t>
            </a:r>
          </a:p>
          <a:p>
            <a:pPr lvl="2" rtl="0" fontAlgn="base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Jackrabbit Activities</a:t>
            </a:r>
          </a:p>
          <a:p>
            <a:pPr lvl="2" rtl="0" fontAlgn="base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IOTA</a:t>
            </a:r>
            <a:endParaRPr lang="en-US" sz="1800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B40410-1198-488C-A168-A28E2CF66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02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19305</TotalTime>
  <Words>3412</Words>
  <Application>Microsoft Office PowerPoint</Application>
  <PresentationFormat>On-screen Show (4:3)</PresentationFormat>
  <Paragraphs>553</Paragraphs>
  <Slides>46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Calibri</vt:lpstr>
      <vt:lpstr>Gill Sans</vt:lpstr>
      <vt:lpstr>Office Theme</vt:lpstr>
      <vt:lpstr>OMG Finance Domain Task Force (FDTF)</vt:lpstr>
      <vt:lpstr>Agenda</vt:lpstr>
      <vt:lpstr>NEWS</vt:lpstr>
      <vt:lpstr>FIBO Quarterly Release</vt:lpstr>
      <vt:lpstr>FIBO v2 – What Happens Next?</vt:lpstr>
      <vt:lpstr>FIBO 2.0</vt:lpstr>
      <vt:lpstr>Blockchain Activities</vt:lpstr>
      <vt:lpstr>Blockchain PSIG Activities</vt:lpstr>
      <vt:lpstr>DLT PoC</vt:lpstr>
      <vt:lpstr>IOTA</vt:lpstr>
      <vt:lpstr>IOTA Potential Standards</vt:lpstr>
      <vt:lpstr>Plans for March Quarterly Meeting</vt:lpstr>
      <vt:lpstr>March Agenda: Things to cover</vt:lpstr>
      <vt:lpstr>Maybe:</vt:lpstr>
      <vt:lpstr>Plans for March</vt:lpstr>
      <vt:lpstr>March FIBO Workshop</vt:lpstr>
      <vt:lpstr>Current Agenda Outline</vt:lpstr>
      <vt:lpstr>ADTF Things to be aware of</vt:lpstr>
      <vt:lpstr>Additional (Background) Slides</vt:lpstr>
      <vt:lpstr>FIBO Plans</vt:lpstr>
      <vt:lpstr>FTF and RTF Charters (Friday Plenary)</vt:lpstr>
      <vt:lpstr>FIBO Detailed Information</vt:lpstr>
      <vt:lpstr>Terminology</vt:lpstr>
      <vt:lpstr>FIBO Master Open Actions</vt:lpstr>
      <vt:lpstr>CCM Round Trip Ingest Process</vt:lpstr>
      <vt:lpstr>Round tripping</vt:lpstr>
      <vt:lpstr>spec.edmcouncil.org/fibo Products</vt:lpstr>
      <vt:lpstr>FIBO spec Statuses:</vt:lpstr>
      <vt:lpstr>Web Presentation Requirements</vt:lpstr>
      <vt:lpstr>Take-away Slides</vt:lpstr>
      <vt:lpstr>FIBO Current Status and RTFs</vt:lpstr>
      <vt:lpstr>FIBO Current Specifications Status Overview</vt:lpstr>
      <vt:lpstr>FIBO: Scope and Content</vt:lpstr>
      <vt:lpstr>FIBO: Status</vt:lpstr>
      <vt:lpstr>FIBO Where is What!</vt:lpstr>
      <vt:lpstr>FIBO Atlassian Wiki Spaces</vt:lpstr>
      <vt:lpstr>FIBO Vocabulary</vt:lpstr>
      <vt:lpstr>schema.org Status</vt:lpstr>
      <vt:lpstr>Appendices: Background Slides</vt:lpstr>
      <vt:lpstr>Appendix I: Jargon Blaster</vt:lpstr>
      <vt:lpstr>Appendix II: FIBO Infrastructure</vt:lpstr>
      <vt:lpstr>How-To Guide</vt:lpstr>
      <vt:lpstr>Engagement Model</vt:lpstr>
      <vt:lpstr>Process Progress</vt:lpstr>
      <vt:lpstr>FIBO Content Teams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 Council / Object Management Group Semantic Standards</dc:title>
  <dc:creator>Owner</dc:creator>
  <cp:lastModifiedBy>Michael Bennett</cp:lastModifiedBy>
  <cp:revision>724</cp:revision>
  <dcterms:created xsi:type="dcterms:W3CDTF">2011-04-19T19:19:23Z</dcterms:created>
  <dcterms:modified xsi:type="dcterms:W3CDTF">2019-02-06T21:13:10Z</dcterms:modified>
</cp:coreProperties>
</file>